
<file path=[Content_Types].xml><?xml version="1.0" encoding="utf-8"?>
<Types xmlns="http://schemas.openxmlformats.org/package/2006/content-types">
  <Default ContentType="application/vnd.openxmlformats-officedocument.oleObject" Extension="bin"/>
  <Default ContentType="image/x-emf" Extension="emf"/>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vnd.openxmlformats-officedocument.vmlDrawing" Extension="vml"/>
  <Default ContentType="application/vnd.ms-visio.drawing" Extension="vsdx"/>
  <Default ContentType="image/vnd.ms-photo" Extension="wdp"/>
  <Default ContentType="application/xml" Extension="xml"/>
  <Override ContentType="application/vnd.openxmlformats-officedocument.customXmlProperties+xml" PartName="/customXml/itemProps1.xml"/>
  <Override ContentType="application/vnd.openxmlformats-officedocument.customXmlProperties+xml" PartName="/customXml/itemProps2.xml"/>
  <Override ContentType="application/vnd.openxmlformats-officedocument.customXmlProperties+xml" PartName="/customXml/itemProps3.xml"/>
  <Override ContentType="application/vnd.openxmlformats-officedocument.customXmlProperties+xml" PartName="/customXml/itemProps4.xml"/>
  <Override ContentType="application/vnd.openxmlformats-officedocument.extended-properties+xml" PartName="/docProps/app.xml"/>
  <Override ContentType="application/vnd.openxmlformats-package.core-properties+xml" PartName="/docProps/core.xml"/>
  <Override ContentType="application/vnd.openxmlformats-officedocument.custom-properties+xml" PartName="/docProps/custom.xml"/>
  <Override ContentType="application/vnd.openxmlformats-officedocument.presentationml.commentAuthors+xml" PartName="/ppt/commentAuthors.xml"/>
  <Override ContentType="application/vnd.openxmlformats-officedocument.presentationml.handoutMaster+xml" PartName="/ppt/handoutMasters/handoutMaster1.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notesSlide+xml" PartName="/ppt/notesSlides/notesSlide33.xml"/>
  <Override ContentType="application/vnd.openxmlformats-officedocument.presentationml.notesSlide+xml" PartName="/ppt/notesSlides/notesSlide34.xml"/>
  <Override ContentType="application/vnd.openxmlformats-officedocument.presentationml.notesSlide+xml" PartName="/ppt/notesSlides/notesSlide35.xml"/>
  <Override ContentType="application/vnd.openxmlformats-officedocument.presentationml.notesSlide+xml" PartName="/ppt/notesSlides/notesSlide36.xml"/>
  <Override ContentType="application/vnd.openxmlformats-officedocument.presentationml.notesSlide+xml" PartName="/ppt/notesSlides/notesSlide37.xml"/>
  <Override ContentType="application/vnd.openxmlformats-officedocument.presentationml.notesSlide+xml" PartName="/ppt/notesSlides/notesSlide38.xml"/>
  <Override ContentType="application/vnd.openxmlformats-officedocument.presentationml.notesSlide+xml" PartName="/ppt/notesSlides/notesSlide39.xml"/>
  <Override ContentType="application/vnd.openxmlformats-officedocument.presentationml.notesSlide+xml" PartName="/ppt/notesSlides/notesSlide40.xml"/>
  <Override ContentType="application/vnd.openxmlformats-officedocument.presentationml.notesSlide+xml" PartName="/ppt/notesSlides/notesSlide41.xml"/>
  <Override ContentType="application/vnd.openxmlformats-officedocument.presentationml.notesSlide+xml" PartName="/ppt/notesSlides/notesSlide42.xml"/>
  <Override ContentType="application/vnd.openxmlformats-officedocument.presentationml.notesSlide+xml" PartName="/ppt/notesSlides/notesSlide43.xml"/>
  <Override ContentType="application/vnd.openxmlformats-officedocument.presentationml.notesSlide+xml" PartName="/ppt/notesSlides/notesSlide4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47.xml"/>
  <Override ContentType="application/vnd.openxmlformats-officedocument.presentationml.notesSlide+xml" PartName="/ppt/notesSlides/notesSlide48.xml"/>
  <Override ContentType="application/vnd.openxmlformats-officedocument.presentationml.notesSlide+xml" PartName="/ppt/notesSlides/notesSlide49.xml"/>
  <Override ContentType="application/vnd.openxmlformats-officedocument.presentationml.notesSlide+xml" PartName="/ppt/notesSlides/notesSlide50.xml"/>
  <Override ContentType="application/vnd.openxmlformats-officedocument.presentationml.notesSlide+xml" PartName="/ppt/notesSlides/notesSlide51.xml"/>
  <Override ContentType="application/vnd.openxmlformats-officedocument.presentationml.notesSlide+xml" PartName="/ppt/notesSlides/notesSlide52.xml"/>
  <Override ContentType="application/vnd.openxmlformats-officedocument.presentationml.notesSlide+xml" PartName="/ppt/notesSlides/notesSlide53.xml"/>
  <Override ContentType="application/vnd.openxmlformats-officedocument.presentationml.notesSlide+xml" PartName="/ppt/notesSlides/notesSlide54.xml"/>
  <Override ContentType="application/vnd.openxmlformats-officedocument.presentationml.notesSlide+xml" PartName="/ppt/notesSlides/notesSlide55.xml"/>
  <Override ContentType="application/vnd.openxmlformats-officedocument.presentationml.notesSlide+xml" PartName="/ppt/notesSlides/notesSlide56.xml"/>
  <Override ContentType="application/vnd.openxmlformats-officedocument.presentationml.notesSlide+xml" PartName="/ppt/notesSlides/notesSlide57.xml"/>
  <Override ContentType="application/vnd.openxmlformats-officedocument.presentationml.notesSlide+xml" PartName="/ppt/notesSlides/notesSlide58.xml"/>
  <Override ContentType="application/vnd.openxmlformats-officedocument.presentationml.notesSlide+xml" PartName="/ppt/notesSlides/notesSlide59.xml"/>
  <Override ContentType="application/vnd.openxmlformats-officedocument.presentationml.notesSlide+xml" PartName="/ppt/notesSlides/notesSlide60.xml"/>
  <Override ContentType="application/vnd.openxmlformats-officedocument.presentationml.notesSlide+xml" PartName="/ppt/notesSlides/notesSlide61.xml"/>
  <Override ContentType="application/vnd.openxmlformats-officedocument.presentationml.notesSlide+xml" PartName="/ppt/notesSlides/notesSlide62.xml"/>
  <Override ContentType="application/vnd.openxmlformats-officedocument.presentationml.notesSlide+xml" PartName="/ppt/notesSlides/notesSlide63.xml"/>
  <Override ContentType="application/vnd.openxmlformats-officedocument.presentationml.notesSlide+xml" PartName="/ppt/notesSlides/notesSlide64.xml"/>
  <Override ContentType="application/vnd.openxmlformats-officedocument.presentationml.notesSlide+xml" PartName="/ppt/notesSlides/notesSlide65.xml"/>
  <Override ContentType="application/vnd.openxmlformats-officedocument.presentationml.notesSlide+xml" PartName="/ppt/notesSlides/notesSlide66.xml"/>
  <Override ContentType="application/vnd.openxmlformats-officedocument.presentationml.notesSlide+xml" PartName="/ppt/notesSlides/notesSlide67.xml"/>
  <Override ContentType="application/vnd.openxmlformats-officedocument.presentationml.notesSlide+xml" PartName="/ppt/notesSlides/notesSlide68.xml"/>
  <Override ContentType="application/vnd.openxmlformats-officedocument.presentationml.notesSlide+xml" PartName="/ppt/notesSlides/notesSlide69.xml"/>
  <Override ContentType="application/vnd.openxmlformats-officedocument.presentationml.notesSlide+xml" PartName="/ppt/notesSlides/notesSlide70.xml"/>
  <Override ContentType="application/vnd.openxmlformats-officedocument.presentationml.notesSlide+xml" PartName="/ppt/notesSlides/notesSlide71.xml"/>
  <Override ContentType="application/vnd.openxmlformats-officedocument.presentationml.notesSlide+xml" PartName="/ppt/notesSlides/notesSlide72.xml"/>
  <Override ContentType="application/vnd.openxmlformats-officedocument.presentationml.notesSlide+xml" PartName="/ppt/notesSlides/notesSlide73.xml"/>
  <Override ContentType="application/vnd.openxmlformats-officedocument.presentationml.notesSlide+xml" PartName="/ppt/notesSlides/notesSlide74.xml"/>
  <Override ContentType="application/vnd.openxmlformats-officedocument.presentationml.notesSlide+xml" PartName="/ppt/notesSlides/notesSlide75.xml"/>
  <Override ContentType="application/vnd.openxmlformats-officedocument.presentationml.notesSlide+xml" PartName="/ppt/notesSlides/notesSlide76.xml"/>
  <Override ContentType="application/vnd.openxmlformats-officedocument.presentationml.notesSlide+xml" PartName="/ppt/notesSlides/notesSlide77.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80.xml"/>
  <Override ContentType="application/vnd.openxmlformats-officedocument.presentationml.notesSlide+xml" PartName="/ppt/notesSlides/notesSlide81.xml"/>
  <Override ContentType="application/vnd.openxmlformats-officedocument.presentationml.notesSlide+xml" PartName="/ppt/notesSlides/notesSlide82.xml"/>
  <Override ContentType="application/vnd.openxmlformats-officedocument.presentationml.notesSlide+xml" PartName="/ppt/notesSlides/notesSlide83.xml"/>
  <Override ContentType="application/vnd.openxmlformats-officedocument.presentationml.notesSlide+xml" PartName="/ppt/notesSlides/notesSlide84.xml"/>
  <Override ContentType="application/vnd.openxmlformats-officedocument.presentationml.notesSlide+xml" PartName="/ppt/notesSlides/notesSlide85.xml"/>
  <Override ContentType="application/vnd.openxmlformats-officedocument.presentationml.notesSlide+xml" PartName="/ppt/notesSlides/notesSlide86.xml"/>
  <Override ContentType="application/vnd.openxmlformats-officedocument.presentationml.notesSlide+xml" PartName="/ppt/notesSlides/notesSlide87.xml"/>
  <Override ContentType="application/vnd.openxmlformats-officedocument.presentationml.notesSlide+xml" PartName="/ppt/notesSlides/notesSlide88.xml"/>
  <Override ContentType="application/vnd.openxmlformats-officedocument.presentationml.notesSlide+xml" PartName="/ppt/notesSlides/notesSlide89.xml"/>
  <Override ContentType="application/vnd.openxmlformats-officedocument.presentationml.notesSlide+xml" PartName="/ppt/notesSlides/notesSlide90.xml"/>
  <Override ContentType="application/vnd.openxmlformats-officedocument.presentationml.notesSlide+xml" PartName="/ppt/notesSlides/notesSlide91.xml"/>
  <Override ContentType="application/vnd.openxmlformats-officedocument.presentationml.notesSlide+xml" PartName="/ppt/notesSlides/notesSlide92.xml"/>
  <Override ContentType="application/vnd.openxmlformats-officedocument.presentationml.notesSlide+xml" PartName="/ppt/notesSlides/notesSlide93.xml"/>
  <Override ContentType="application/vnd.openxmlformats-officedocument.presentationml.notesSlide+xml" PartName="/ppt/notesSlides/notesSlide94.xml"/>
  <Override ContentType="application/vnd.openxmlformats-officedocument.presentationml.notesSlide+xml" PartName="/ppt/notesSlides/notesSlide95.xml"/>
  <Override ContentType="application/vnd.openxmlformats-officedocument.presentationml.notesSlide+xml" PartName="/ppt/notesSlides/notesSlide96.xml"/>
  <Override ContentType="application/vnd.openxmlformats-officedocument.presentationml.notesSlide+xml" PartName="/ppt/notesSlides/notesSlide97.xml"/>
  <Override ContentType="application/vnd.openxmlformats-officedocument.presentationml.notesSlide+xml" PartName="/ppt/notesSlides/notesSlide98.xml"/>
  <Override ContentType="application/vnd.openxmlformats-officedocument.presentationml.notesSlide+xml" PartName="/ppt/notesSlides/notesSlide99.xml"/>
  <Override ContentType="application/vnd.openxmlformats-officedocument.presentationml.notesSlide+xml" PartName="/ppt/notesSlides/notesSlide100.xml"/>
  <Override ContentType="application/vnd.openxmlformats-officedocument.presentationml.notesSlide+xml" PartName="/ppt/notesSlides/notesSlide101.xml"/>
  <Override ContentType="application/vnd.openxmlformats-officedocument.presentationml.notesSlide+xml" PartName="/ppt/notesSlides/notesSlide102.xml"/>
  <Override ContentType="application/vnd.openxmlformats-officedocument.presentationml.notesSlide+xml" PartName="/ppt/notesSlides/notesSlide103.xml"/>
  <Override ContentType="application/vnd.openxmlformats-officedocument.presentationml.notesSlide+xml" PartName="/ppt/notesSlides/notesSlide104.xml"/>
  <Override ContentType="application/vnd.openxmlformats-officedocument.presentationml.notesSlide+xml" PartName="/ppt/notesSlides/notesSlide105.xml"/>
  <Override ContentType="application/vnd.openxmlformats-officedocument.presentationml.notesSlide+xml" PartName="/ppt/notesSlides/notesSlide106.xml"/>
  <Override ContentType="application/vnd.openxmlformats-officedocument.presentationml.notesSlide+xml" PartName="/ppt/notesSlides/notesSlide107.xml"/>
  <Override ContentType="application/vnd.openxmlformats-officedocument.presentationml.notesSlide+xml" PartName="/ppt/notesSlides/notesSlide108.xml"/>
  <Override ContentType="application/vnd.openxmlformats-officedocument.presentationml.notesSlide+xml" PartName="/ppt/notesSlides/notesSlide109.xml"/>
  <Override ContentType="application/vnd.openxmlformats-officedocument.presentationml.notesSlide+xml" PartName="/ppt/notesSlides/notesSlide110.xml"/>
  <Override ContentType="application/vnd.openxmlformats-officedocument.presentationml.notesSlide+xml" PartName="/ppt/notesSlides/notesSlide111.xml"/>
  <Override ContentType="application/vnd.openxmlformats-officedocument.presentationml.notesSlide+xml" PartName="/ppt/notesSlides/notesSlide112.xml"/>
  <Override ContentType="application/vnd.openxmlformats-officedocument.presentationml.notesSlide+xml" PartName="/ppt/notesSlides/notesSlide113.xml"/>
  <Override ContentType="application/vnd.openxmlformats-officedocument.presentationml.presentation.main+xml" PartName="/ppt/presentation.xml"/>
  <Override ContentType="application/vnd.openxmlformats-officedocument.presentationml.presProps+xml" PartName="/ppt/presProps.xml"/>
  <Override ContentType="application/vnd.ms-powerpoint.revisioninfo+xml" PartName="/ppt/revisionInfo.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3.xml"/>
  <Override ContentType="application/vnd.openxmlformats-officedocument.presentationml.slideLayout+xml" PartName="/ppt/slideLayouts/slideLayout14.xml"/>
  <Override ContentType="application/vnd.openxmlformats-officedocument.presentationml.slideLayout+xml" PartName="/ppt/slideLayouts/slideLayout15.xml"/>
  <Override ContentType="application/vnd.openxmlformats-officedocument.presentationml.slideLayout+xml" PartName="/ppt/slideLayouts/slideLayout16.xml"/>
  <Override ContentType="application/vnd.openxmlformats-officedocument.presentationml.slideLayout+xml" PartName="/ppt/slideLayouts/slideLayout17.xml"/>
  <Override ContentType="application/vnd.openxmlformats-officedocument.presentationml.slideLayout+xml" PartName="/ppt/slideLayouts/slideLayout18.xml"/>
  <Override ContentType="application/vnd.openxmlformats-officedocument.presentationml.slideLayout+xml" PartName="/ppt/slideLayouts/slideLayout19.xml"/>
  <Override ContentType="application/vnd.openxmlformats-officedocument.presentationml.slideLayout+xml" PartName="/ppt/slideLayouts/slideLayout20.xml"/>
  <Override ContentType="application/vnd.openxmlformats-officedocument.presentationml.slideLayout+xml" PartName="/ppt/slideLayouts/slideLayout21.xml"/>
  <Override ContentType="application/vnd.openxmlformats-officedocument.presentationml.slideLayout+xml" PartName="/ppt/slideLayouts/slideLayout22.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25.xml"/>
  <Override ContentType="application/vnd.openxmlformats-officedocument.presentationml.slideLayout+xml" PartName="/ppt/slideLayouts/slideLayout26.xml"/>
  <Override ContentType="application/vnd.openxmlformats-officedocument.presentationml.slideLayout+xml" PartName="/ppt/slideLayouts/slideLayout27.xml"/>
  <Override ContentType="application/vnd.openxmlformats-officedocument.presentationml.slideLayout+xml" PartName="/ppt/slideLayouts/slideLayout28.xml"/>
  <Override ContentType="application/vnd.openxmlformats-officedocument.presentationml.slideLayout+xml" PartName="/ppt/slideLayouts/slideLayout29.xml"/>
  <Override ContentType="application/vnd.openxmlformats-officedocument.presentationml.slideLayout+xml" PartName="/ppt/slideLayouts/slideLayout30.xml"/>
  <Override ContentType="application/vnd.openxmlformats-officedocument.presentationml.slideLayout+xml" PartName="/ppt/slideLayouts/slideLayout31.xml"/>
  <Override ContentType="application/vnd.openxmlformats-officedocument.presentationml.slideLayout+xml" PartName="/ppt/slideLayouts/slideLayout32.xml"/>
  <Override ContentType="application/vnd.openxmlformats-officedocument.presentationml.slideLayout+xml" PartName="/ppt/slideLayouts/slideLayout33.xml"/>
  <Override ContentType="application/vnd.openxmlformats-officedocument.presentationml.slideLayout+xml" PartName="/ppt/slideLayouts/slideLayout34.xml"/>
  <Override ContentType="application/vnd.openxmlformats-officedocument.presentationml.slideLayout+xml" PartName="/ppt/slideLayouts/slideLayout35.xml"/>
  <Override ContentType="application/vnd.openxmlformats-officedocument.presentationml.slideLayout+xml" PartName="/ppt/slideLayouts/slideLayout36.xml"/>
  <Override ContentType="application/vnd.openxmlformats-officedocument.presentationml.slideLayout+xml" PartName="/ppt/slideLayouts/slideLayout37.xml"/>
  <Override ContentType="application/vnd.openxmlformats-officedocument.presentationml.slideLayout+xml" PartName="/ppt/slideLayouts/slideLayout38.xml"/>
  <Override ContentType="application/vnd.openxmlformats-officedocument.presentationml.slideLayout+xml" PartName="/ppt/slideLayouts/slideLayout39.xml"/>
  <Override ContentType="application/vnd.openxmlformats-officedocument.presentationml.slideLayout+xml" PartName="/ppt/slideLayouts/slideLayout40.xml"/>
  <Override ContentType="application/vnd.openxmlformats-officedocument.presentationml.slideLayout+xml" PartName="/ppt/slideLayouts/slideLayout41.xml"/>
  <Override ContentType="application/vnd.openxmlformats-officedocument.presentationml.slideLayout+xml" PartName="/ppt/slideLayouts/slideLayout42.xml"/>
  <Override ContentType="application/vnd.openxmlformats-officedocument.presentationml.slideLayout+xml" PartName="/ppt/slideLayouts/slideLayout43.xml"/>
  <Override ContentType="application/vnd.openxmlformats-officedocument.presentationml.slideLayout+xml" PartName="/ppt/slideLayouts/slideLayout44.xml"/>
  <Override ContentType="application/vnd.openxmlformats-officedocument.presentationml.slideLayout+xml" PartName="/ppt/slideLayouts/slideLayout45.xml"/>
  <Override ContentType="application/vnd.openxmlformats-officedocument.presentationml.slideLayout+xml" PartName="/ppt/slideLayouts/slideLayout46.xml"/>
  <Override ContentType="application/vnd.openxmlformats-officedocument.presentationml.slideLayout+xml" PartName="/ppt/slideLayouts/slideLayout47.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50.xml"/>
  <Override ContentType="application/vnd.openxmlformats-officedocument.presentationml.slideLayout+xml" PartName="/ppt/slideLayouts/slideLayout51.xml"/>
  <Override ContentType="application/vnd.openxmlformats-officedocument.presentationml.slideLayout+xml" PartName="/ppt/slideLayouts/slideLayout52.xml"/>
  <Override ContentType="application/vnd.openxmlformats-officedocument.presentationml.slideLayout+xml" PartName="/ppt/slideLayouts/slideLayout53.xml"/>
  <Override ContentType="application/vnd.openxmlformats-officedocument.presentationml.slideLayout+xml" PartName="/ppt/slideLayouts/slideLayout54.xml"/>
  <Override ContentType="application/vnd.openxmlformats-officedocument.presentationml.slideLayout+xml" PartName="/ppt/slideLayouts/slideLayout55.xml"/>
  <Override ContentType="application/vnd.openxmlformats-officedocument.presentationml.slideLayout+xml" PartName="/ppt/slideLayouts/slideLayout56.xml"/>
  <Override ContentType="application/vnd.openxmlformats-officedocument.presentationml.slideLayout+xml" PartName="/ppt/slideLayouts/slideLayout57.xml"/>
  <Override ContentType="application/vnd.openxmlformats-officedocument.presentationml.slideLayout+xml" PartName="/ppt/slideLayouts/slideLayout58.xml"/>
  <Override ContentType="application/vnd.openxmlformats-officedocument.presentationml.slideLayout+xml" PartName="/ppt/slideLayouts/slideLayout59.xml"/>
  <Override ContentType="application/vnd.openxmlformats-officedocument.presentationml.slideLayout+xml" PartName="/ppt/slideLayouts/slideLayout60.xml"/>
  <Override ContentType="application/vnd.openxmlformats-officedocument.presentationml.slideLayout+xml" PartName="/ppt/slideLayouts/slideLayout61.xml"/>
  <Override ContentType="application/vnd.openxmlformats-officedocument.presentationml.slideLayout+xml" PartName="/ppt/slideLayouts/slideLayout62.xml"/>
  <Override ContentType="application/vnd.openxmlformats-officedocument.presentationml.slideLayout+xml" PartName="/ppt/slideLayouts/slideLayout63.xml"/>
  <Override ContentType="application/vnd.openxmlformats-officedocument.presentationml.slideLayout+xml" PartName="/ppt/slideLayouts/slideLayout64.xml"/>
  <Override ContentType="application/vnd.openxmlformats-officedocument.presentationml.slideLayout+xml" PartName="/ppt/slideLayouts/slideLayout65.xml"/>
  <Override ContentType="application/vnd.openxmlformats-officedocument.presentationml.slideLayout+xml" PartName="/ppt/slideLayouts/slideLayout66.xml"/>
  <Override ContentType="application/vnd.openxmlformats-officedocument.presentationml.slideLayout+xml" PartName="/ppt/slideLayouts/slideLayout67.xml"/>
  <Override ContentType="application/vnd.openxmlformats-officedocument.presentationml.slideLayout+xml" PartName="/ppt/slideLayouts/slideLayout68.xml"/>
  <Override ContentType="application/vnd.openxmlformats-officedocument.presentationml.slideLayout+xml" PartName="/ppt/slideLayouts/slideLayout69.xml"/>
  <Override ContentType="application/vnd.openxmlformats-officedocument.presentationml.slideLayout+xml" PartName="/ppt/slideLayouts/slideLayout70.xml"/>
  <Override ContentType="application/vnd.openxmlformats-officedocument.presentationml.slideLayout+xml" PartName="/ppt/slideLayouts/slideLayout71.xml"/>
  <Override ContentType="application/vnd.openxmlformats-officedocument.presentationml.slideLayout+xml" PartName="/ppt/slideLayouts/slideLayout72.xml"/>
  <Override ContentType="application/vnd.openxmlformats-officedocument.presentationml.slideLayout+xml" PartName="/ppt/slideLayouts/slideLayout73.xml"/>
  <Override ContentType="application/vnd.openxmlformats-officedocument.presentationml.slideLayout+xml" PartName="/ppt/slideLayouts/slideLayout74.xml"/>
  <Override ContentType="application/vnd.openxmlformats-officedocument.presentationml.slideLayout+xml" PartName="/ppt/slideLayouts/slideLayout75.xml"/>
  <Override ContentType="application/vnd.openxmlformats-officedocument.presentationml.slideLayout+xml" PartName="/ppt/slideLayouts/slideLayout76.xml"/>
  <Override ContentType="application/vnd.openxmlformats-officedocument.presentationml.slideLayout+xml" PartName="/ppt/slideLayouts/slideLayout77.xml"/>
  <Override ContentType="application/vnd.openxmlformats-officedocument.presentationml.slideLayout+xml" PartName="/ppt/slideLayouts/slideLayout78.xml"/>
  <Override ContentType="application/vnd.openxmlformats-officedocument.presentationml.slideLayout+xml" PartName="/ppt/slideLayouts/slideLayout79.xml"/>
  <Override ContentType="application/vnd.openxmlformats-officedocument.presentationml.slideLayout+xml" PartName="/ppt/slideLayouts/slideLayout80.xml"/>
  <Override ContentType="application/vnd.openxmlformats-officedocument.presentationml.slideLayout+xml" PartName="/ppt/slideLayouts/slideLayout81.xml"/>
  <Override ContentType="application/vnd.openxmlformats-officedocument.presentationml.slideLayout+xml" PartName="/ppt/slideLayouts/slideLayout82.xml"/>
  <Override ContentType="application/vnd.openxmlformats-officedocument.presentationml.slideLayout+xml" PartName="/ppt/slideLayouts/slideLayout83.xml"/>
  <Override ContentType="application/vnd.openxmlformats-officedocument.presentationml.slideLayout+xml" PartName="/ppt/slideLayouts/slideLayout84.xml"/>
  <Override ContentType="application/vnd.openxmlformats-officedocument.presentationml.slideLayout+xml" PartName="/ppt/slideLayouts/slideLayout85.xml"/>
  <Override ContentType="application/vnd.openxmlformats-officedocument.presentationml.slideLayout+xml" PartName="/ppt/slideLayouts/slideLayout86.xml"/>
  <Override ContentType="application/vnd.openxmlformats-officedocument.presentationml.slideLayout+xml" PartName="/ppt/slideLayouts/slideLayout87.xml"/>
  <Override ContentType="application/vnd.openxmlformats-officedocument.presentationml.slideLayout+xml" PartName="/ppt/slideLayouts/slideLayout88.xml"/>
  <Override ContentType="application/vnd.openxmlformats-officedocument.presentationml.slideLayout+xml" PartName="/ppt/slideLayouts/slideLayout89.xml"/>
  <Override ContentType="application/vnd.openxmlformats-officedocument.presentationml.slideLayout+xml" PartName="/ppt/slideLayouts/slideLayout90.xml"/>
  <Override ContentType="application/vnd.openxmlformats-officedocument.presentationml.slideLayout+xml" PartName="/ppt/slideLayouts/slideLayout91.xml"/>
  <Override ContentType="application/vnd.openxmlformats-officedocument.presentationml.slideLayout+xml" PartName="/ppt/slideLayouts/slideLayout92.xml"/>
  <Override ContentType="application/vnd.openxmlformats-officedocument.presentationml.slideLayout+xml" PartName="/ppt/slideLayouts/slideLayout93.xml"/>
  <Override ContentType="application/vnd.openxmlformats-officedocument.presentationml.slideLayout+xml" PartName="/ppt/slideLayouts/slideLayout94.xml"/>
  <Override ContentType="application/vnd.openxmlformats-officedocument.presentationml.slideLayout+xml" PartName="/ppt/slideLayouts/slideLayout95.xml"/>
  <Override ContentType="application/vnd.openxmlformats-officedocument.presentationml.slideLayout+xml" PartName="/ppt/slideLayouts/slideLayout96.xml"/>
  <Override ContentType="application/vnd.openxmlformats-officedocument.presentationml.slideLayout+xml" PartName="/ppt/slideLayouts/slideLayout97.xml"/>
  <Override ContentType="application/vnd.openxmlformats-officedocument.presentationml.slideLayout+xml" PartName="/ppt/slideLayouts/slideLayout98.xml"/>
  <Override ContentType="application/vnd.openxmlformats-officedocument.presentationml.slideLayout+xml" PartName="/ppt/slideLayouts/slideLayout99.xml"/>
  <Override ContentType="application/vnd.openxmlformats-officedocument.presentationml.slideLayout+xml" PartName="/ppt/slideLayouts/slideLayout100.xml"/>
  <Override ContentType="application/vnd.openxmlformats-officedocument.presentationml.slideLayout+xml" PartName="/ppt/slideLayouts/slideLayout101.xml"/>
  <Override ContentType="application/vnd.openxmlformats-officedocument.presentationml.slideLayout+xml" PartName="/ppt/slideLayouts/slideLayout102.xml"/>
  <Override ContentType="application/vnd.openxmlformats-officedocument.presentationml.slideLayout+xml" PartName="/ppt/slideLayouts/slideLayout103.xml"/>
  <Override ContentType="application/vnd.openxmlformats-officedocument.presentationml.slideLayout+xml" PartName="/ppt/slideLayouts/slideLayout104.xml"/>
  <Override ContentType="application/vnd.openxmlformats-officedocument.presentationml.slideLayout+xml" PartName="/ppt/slideLayouts/slideLayout105.xml"/>
  <Override ContentType="application/vnd.openxmlformats-officedocument.presentationml.slideLayout+xml" PartName="/ppt/slideLayouts/slideLayout106.xml"/>
  <Override ContentType="application/vnd.openxmlformats-officedocument.presentationml.slideLayout+xml" PartName="/ppt/slideLayouts/slideLayout107.xml"/>
  <Override ContentType="application/vnd.openxmlformats-officedocument.presentationml.slideLayout+xml" PartName="/ppt/slideLayouts/slideLayout108.xml"/>
  <Override ContentType="application/vnd.openxmlformats-officedocument.presentationml.slideLayout+xml" PartName="/ppt/slideLayouts/slideLayout109.xml"/>
  <Override ContentType="application/vnd.openxmlformats-officedocument.presentationml.slideLayout+xml" PartName="/ppt/slideLayouts/slideLayout110.xml"/>
  <Override ContentType="application/vnd.openxmlformats-officedocument.presentationml.slideLayout+xml" PartName="/ppt/slideLayouts/slideLayout111.xml"/>
  <Override ContentType="application/vnd.openxmlformats-officedocument.presentationml.slideLayout+xml" PartName="/ppt/slideLayouts/slideLayout112.xml"/>
  <Override ContentType="application/vnd.openxmlformats-officedocument.presentationml.slideLayout+xml" PartName="/ppt/slideLayouts/slideLayout113.xml"/>
  <Override ContentType="application/vnd.openxmlformats-officedocument.presentationml.slideLayout+xml" PartName="/ppt/slideLayouts/slideLayout114.xml"/>
  <Override ContentType="application/vnd.openxmlformats-officedocument.presentationml.slideLayout+xml" PartName="/ppt/slideLayouts/slideLayout115.xml"/>
  <Override ContentType="application/vnd.openxmlformats-officedocument.presentationml.slideLayout+xml" PartName="/ppt/slideLayouts/slideLayout116.xml"/>
  <Override ContentType="application/vnd.openxmlformats-officedocument.presentationml.slideLayout+xml" PartName="/ppt/slideLayouts/slideLayout117.xml"/>
  <Override ContentType="application/vnd.openxmlformats-officedocument.presentationml.slideLayout+xml" PartName="/ppt/slideLayouts/slideLayout118.xml"/>
  <Override ContentType="application/vnd.openxmlformats-officedocument.presentationml.slideLayout+xml" PartName="/ppt/slideLayouts/slideLayout119.xml"/>
  <Override ContentType="application/vnd.openxmlformats-officedocument.presentationml.slideLayout+xml" PartName="/ppt/slideLayouts/slideLayout120.xml"/>
  <Override ContentType="application/vnd.openxmlformats-officedocument.presentationml.slideLayout+xml" PartName="/ppt/slideLayouts/slideLayout121.xml"/>
  <Override ContentType="application/vnd.openxmlformats-officedocument.presentationml.slideLayout+xml" PartName="/ppt/slideLayouts/slideLayout122.xml"/>
  <Override ContentType="application/vnd.openxmlformats-officedocument.presentationml.slideLayout+xml" PartName="/ppt/slideLayouts/slideLayout123.xml"/>
  <Override ContentType="application/vnd.openxmlformats-officedocument.presentationml.slideLayout+xml" PartName="/ppt/slideLayouts/slideLayout124.xml"/>
  <Override ContentType="application/vnd.openxmlformats-officedocument.presentationml.slideLayout+xml" PartName="/ppt/slideLayouts/slideLayout125.xml"/>
  <Override ContentType="application/vnd.openxmlformats-officedocument.presentationml.slideLayout+xml" PartName="/ppt/slideLayouts/slideLayout126.xml"/>
  <Override ContentType="application/vnd.openxmlformats-officedocument.presentationml.slideLayout+xml" PartName="/ppt/slideLayouts/slideLayout127.xml"/>
  <Override ContentType="application/vnd.openxmlformats-officedocument.presentationml.slideLayout+xml" PartName="/ppt/slideLayouts/slideLayout128.xml"/>
  <Override ContentType="application/vnd.openxmlformats-officedocument.presentationml.slideLayout+xml" PartName="/ppt/slideLayouts/slideLayout129.xml"/>
  <Override ContentType="application/vnd.openxmlformats-officedocument.presentationml.slideLayout+xml" PartName="/ppt/slideLayouts/slideLayout130.xml"/>
  <Override ContentType="application/vnd.openxmlformats-officedocument.presentationml.slideLayout+xml" PartName="/ppt/slideLayouts/slideLayout131.xml"/>
  <Override ContentType="application/vnd.openxmlformats-officedocument.presentationml.slideLayout+xml" PartName="/ppt/slideLayouts/slideLayout132.xml"/>
  <Override ContentType="application/vnd.openxmlformats-officedocument.presentationml.slideLayout+xml" PartName="/ppt/slideLayouts/slideLayout133.xml"/>
  <Override ContentType="application/vnd.openxmlformats-officedocument.presentationml.slideLayout+xml" PartName="/ppt/slideLayouts/slideLayout134.xml"/>
  <Override ContentType="application/vnd.openxmlformats-officedocument.presentationml.slideLayout+xml" PartName="/ppt/slideLayouts/slideLayout135.xml"/>
  <Override ContentType="application/vnd.openxmlformats-officedocument.presentationml.slideLayout+xml" PartName="/ppt/slideLayouts/slideLayout136.xml"/>
  <Override ContentType="application/vnd.openxmlformats-officedocument.presentationml.slideMaster+xml" PartName="/ppt/slideMasters/slideMaster1.xml"/>
  <Override ContentType="application/vnd.openxmlformats-officedocument.presentationml.slideMaster+xml" PartName="/ppt/slideMasters/slideMaster2.xml"/>
  <Override ContentType="application/vnd.openxmlformats-officedocument.presentationml.slideMaster+xml" PartName="/ppt/slideMasters/slideMaster3.xml"/>
  <Override ContentType="application/vnd.openxmlformats-officedocument.presentationml.slideMaster+xml" PartName="/ppt/slideMasters/slideMaster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slide+xml" PartName="/ppt/slides/slide86.xml"/>
  <Override ContentType="application/vnd.openxmlformats-officedocument.presentationml.slide+xml" PartName="/ppt/slides/slide87.xml"/>
  <Override ContentType="application/vnd.openxmlformats-officedocument.presentationml.slide+xml" PartName="/ppt/slides/slide88.xml"/>
  <Override ContentType="application/vnd.openxmlformats-officedocument.presentationml.slide+xml" PartName="/ppt/slides/slide89.xml"/>
  <Override ContentType="application/vnd.openxmlformats-officedocument.presentationml.slide+xml" PartName="/ppt/slides/slide90.xml"/>
  <Override ContentType="application/vnd.openxmlformats-officedocument.presentationml.slide+xml" PartName="/ppt/slides/slide91.xml"/>
  <Override ContentType="application/vnd.openxmlformats-officedocument.presentationml.slide+xml" PartName="/ppt/slides/slide92.xml"/>
  <Override ContentType="application/vnd.openxmlformats-officedocument.presentationml.slide+xml" PartName="/ppt/slides/slide93.xml"/>
  <Override ContentType="application/vnd.openxmlformats-officedocument.presentationml.slide+xml" PartName="/ppt/slides/slide94.xml"/>
  <Override ContentType="application/vnd.openxmlformats-officedocument.presentationml.slide+xml" PartName="/ppt/slides/slide95.xml"/>
  <Override ContentType="application/vnd.openxmlformats-officedocument.presentationml.slide+xml" PartName="/ppt/slides/slide96.xml"/>
  <Override ContentType="application/vnd.openxmlformats-officedocument.presentationml.slide+xml" PartName="/ppt/slides/slide97.xml"/>
  <Override ContentType="application/vnd.openxmlformats-officedocument.presentationml.slide+xml" PartName="/ppt/slides/slide98.xml"/>
  <Override ContentType="application/vnd.openxmlformats-officedocument.presentationml.slide+xml" PartName="/ppt/slides/slide99.xml"/>
  <Override ContentType="application/vnd.openxmlformats-officedocument.presentationml.slide+xml" PartName="/ppt/slides/slide100.xml"/>
  <Override ContentType="application/vnd.openxmlformats-officedocument.presentationml.slide+xml" PartName="/ppt/slides/slide101.xml"/>
  <Override ContentType="application/vnd.openxmlformats-officedocument.presentationml.slide+xml" PartName="/ppt/slides/slide102.xml"/>
  <Override ContentType="application/vnd.openxmlformats-officedocument.presentationml.slide+xml" PartName="/ppt/slides/slide103.xml"/>
  <Override ContentType="application/vnd.openxmlformats-officedocument.presentationml.slide+xml" PartName="/ppt/slides/slide104.xml"/>
  <Override ContentType="application/vnd.openxmlformats-officedocument.presentationml.slide+xml" PartName="/ppt/slides/slide105.xml"/>
  <Override ContentType="application/vnd.openxmlformats-officedocument.presentationml.slide+xml" PartName="/ppt/slides/slide106.xml"/>
  <Override ContentType="application/vnd.openxmlformats-officedocument.presentationml.slide+xml" PartName="/ppt/slides/slide107.xml"/>
  <Override ContentType="application/vnd.openxmlformats-officedocument.presentationml.slide+xml" PartName="/ppt/slides/slide108.xml"/>
  <Override ContentType="application/vnd.openxmlformats-officedocument.presentationml.slide+xml" PartName="/ppt/slides/slide109.xml"/>
  <Override ContentType="application/vnd.openxmlformats-officedocument.presentationml.slide+xml" PartName="/ppt/slides/slide110.xml"/>
  <Override ContentType="application/vnd.openxmlformats-officedocument.presentationml.slide+xml" PartName="/ppt/slides/slide111.xml"/>
  <Override ContentType="application/vnd.openxmlformats-officedocument.presentationml.slide+xml" PartName="/ppt/slides/slide112.xml"/>
  <Override ContentType="application/vnd.openxmlformats-officedocument.presentationml.slide+xml" PartName="/ppt/slides/slide113.xml"/>
  <Override ContentType="application/vnd.openxmlformats-officedocument.presentationml.slide+xml" PartName="/ppt/slides/slide114.xml"/>
  <Override ContentType="application/vnd.openxmlformats-officedocument.presentationml.slide+xml" PartName="/ppt/slides/slide115.xml"/>
  <Override ContentType="application/vnd.openxmlformats-officedocument.presentationml.slide+xml" PartName="/ppt/slides/slide116.xml"/>
  <Override ContentType="application/vnd.openxmlformats-officedocument.presentationml.tableStyles+xml" PartName="/ppt/tableStyles.xml"/>
  <Override ContentType="application/vnd.openxmlformats-officedocument.presentationml.tags+xml" PartName="/ppt/tags/tag1.xml"/>
  <Override ContentType="application/vnd.openxmlformats-officedocument.presentationml.tags+xml" PartName="/ppt/tags/tag2.xml"/>
  <Override ContentType="application/vnd.openxmlformats-officedocument.presentationml.tags+xml" PartName="/ppt/tags/tag3.xml"/>
  <Override ContentType="application/vnd.openxmlformats-officedocument.presentationml.tags+xml" PartName="/ppt/tags/tag4.xml"/>
  <Override ContentType="application/vnd.openxmlformats-officedocument.presentationml.tags+xml" PartName="/ppt/tags/tag5.xml"/>
  <Override ContentType="application/vnd.openxmlformats-officedocument.presentationml.tags+xml" PartName="/ppt/tags/tag6.xml"/>
  <Override ContentType="application/vnd.openxmlformats-officedocument.presentationml.tags+xml" PartName="/ppt/tags/tag7.xml"/>
  <Override ContentType="application/vnd.openxmlformats-officedocument.presentationml.tags+xml" PartName="/ppt/tags/tag8.xml"/>
  <Override ContentType="application/vnd.openxmlformats-officedocument.presentationml.tags+xml" PartName="/ppt/tags/tag9.xml"/>
  <Override ContentType="application/vnd.openxmlformats-officedocument.presentationml.tags+xml" PartName="/ppt/tags/tag10.xml"/>
  <Override ContentType="application/vnd.openxmlformats-officedocument.presentationml.tags+xml" PartName="/ppt/tags/tag11.xml"/>
  <Override ContentType="application/vnd.openxmlformats-officedocument.presentationml.tags+xml" PartName="/ppt/tags/tag12.xml"/>
  <Override ContentType="application/vnd.openxmlformats-officedocument.presentationml.tags+xml" PartName="/ppt/tags/tag13.xml"/>
  <Override ContentType="application/vnd.openxmlformats-officedocument.presentationml.tags+xml" PartName="/ppt/tags/tag14.xml"/>
  <Override ContentType="application/vnd.openxmlformats-officedocument.presentationml.tags+xml" PartName="/ppt/tags/tag15.xml"/>
  <Override ContentType="application/vnd.openxmlformats-officedocument.presentationml.tags+xml" PartName="/ppt/tags/tag16.xml"/>
  <Override ContentType="application/vnd.openxmlformats-officedocument.presentationml.tags+xml" PartName="/ppt/tags/tag17.xml"/>
  <Override ContentType="application/vnd.openxmlformats-officedocument.presentationml.tags+xml" PartName="/ppt/tags/tag18.xml"/>
  <Override ContentType="application/vnd.openxmlformats-officedocument.presentationml.tags+xml" PartName="/ppt/tags/tag19.xml"/>
  <Override ContentType="application/vnd.openxmlformats-officedocument.presentationml.tags+xml" PartName="/ppt/tags/tag20.xml"/>
  <Override ContentType="application/vnd.openxmlformats-officedocument.presentationml.tags+xml" PartName="/ppt/tags/tag21.xml"/>
  <Override ContentType="application/vnd.openxmlformats-officedocument.presentationml.tags+xml" PartName="/ppt/tags/tag22.xml"/>
  <Override ContentType="application/vnd.openxmlformats-officedocument.presentationml.tags+xml" PartName="/ppt/tags/tag23.xml"/>
  <Override ContentType="application/vnd.openxmlformats-officedocument.presentationml.tags+xml" PartName="/ppt/tags/tag24.xml"/>
  <Override ContentType="application/vnd.openxmlformats-officedocument.presentationml.tags+xml" PartName="/ppt/tags/tag25.xml"/>
  <Override ContentType="application/vnd.openxmlformats-officedocument.presentationml.tags+xml" PartName="/ppt/tags/tag26.xml"/>
  <Override ContentType="application/vnd.openxmlformats-officedocument.presentationml.tags+xml" PartName="/ppt/tags/tag27.xml"/>
  <Override ContentType="application/vnd.openxmlformats-officedocument.presentationml.tags+xml" PartName="/ppt/tags/tag28.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6.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 Id="rId5" Target="docProps/custom.xml" Type="http://schemas.openxmlformats.org/officeDocument/2006/relationships/custom-properties"/></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910" r:id="rId5"/>
    <p:sldMasterId id="2147483956" r:id="rId6"/>
    <p:sldMasterId id="2147484033" r:id="rId7"/>
    <p:sldMasterId id="2147484072" r:id="rId8"/>
  </p:sldMasterIdLst>
  <p:notesMasterIdLst>
    <p:notesMasterId r:id="rId125"/>
  </p:notesMasterIdLst>
  <p:handoutMasterIdLst>
    <p:handoutMasterId r:id="rId126"/>
  </p:handoutMasterIdLst>
  <p:sldIdLst>
    <p:sldId id="636" r:id="rId9"/>
    <p:sldId id="456" r:id="rId10"/>
    <p:sldId id="416" r:id="rId11"/>
    <p:sldId id="494" r:id="rId12"/>
    <p:sldId id="495" r:id="rId13"/>
    <p:sldId id="2134806076" r:id="rId14"/>
    <p:sldId id="557" r:id="rId15"/>
    <p:sldId id="511" r:id="rId16"/>
    <p:sldId id="633" r:id="rId17"/>
    <p:sldId id="15000" r:id="rId18"/>
    <p:sldId id="15001" r:id="rId19"/>
    <p:sldId id="15002" r:id="rId20"/>
    <p:sldId id="15003" r:id="rId21"/>
    <p:sldId id="2076136770" r:id="rId22"/>
    <p:sldId id="1448941988" r:id="rId23"/>
    <p:sldId id="422" r:id="rId24"/>
    <p:sldId id="2134806077" r:id="rId25"/>
    <p:sldId id="5093" r:id="rId26"/>
    <p:sldId id="14989" r:id="rId27"/>
    <p:sldId id="1434" r:id="rId28"/>
    <p:sldId id="15010" r:id="rId29"/>
    <p:sldId id="1444" r:id="rId30"/>
    <p:sldId id="14606" r:id="rId31"/>
    <p:sldId id="2076136768" r:id="rId32"/>
    <p:sldId id="1420" r:id="rId33"/>
    <p:sldId id="1436" r:id="rId34"/>
    <p:sldId id="2134806078" r:id="rId35"/>
    <p:sldId id="333" r:id="rId36"/>
    <p:sldId id="637" r:id="rId37"/>
    <p:sldId id="346" r:id="rId38"/>
    <p:sldId id="14492" r:id="rId39"/>
    <p:sldId id="605" r:id="rId40"/>
    <p:sldId id="5179" r:id="rId41"/>
    <p:sldId id="14852" r:id="rId42"/>
    <p:sldId id="14853" r:id="rId43"/>
    <p:sldId id="14854" r:id="rId44"/>
    <p:sldId id="14855" r:id="rId45"/>
    <p:sldId id="15004" r:id="rId46"/>
    <p:sldId id="14848" r:id="rId47"/>
    <p:sldId id="14999" r:id="rId48"/>
    <p:sldId id="2134806079" r:id="rId49"/>
    <p:sldId id="431" r:id="rId50"/>
    <p:sldId id="577" r:id="rId51"/>
    <p:sldId id="14846" r:id="rId52"/>
    <p:sldId id="14672" r:id="rId53"/>
    <p:sldId id="14585" r:id="rId54"/>
    <p:sldId id="5211" r:id="rId55"/>
    <p:sldId id="5195" r:id="rId56"/>
    <p:sldId id="613" r:id="rId57"/>
    <p:sldId id="15009" r:id="rId58"/>
    <p:sldId id="734" r:id="rId59"/>
    <p:sldId id="736" r:id="rId60"/>
    <p:sldId id="322" r:id="rId61"/>
    <p:sldId id="294" r:id="rId62"/>
    <p:sldId id="491" r:id="rId63"/>
    <p:sldId id="257" r:id="rId64"/>
    <p:sldId id="1044" r:id="rId65"/>
    <p:sldId id="504" r:id="rId66"/>
    <p:sldId id="474" r:id="rId67"/>
    <p:sldId id="552" r:id="rId68"/>
    <p:sldId id="616" r:id="rId69"/>
    <p:sldId id="278" r:id="rId70"/>
    <p:sldId id="618" r:id="rId71"/>
    <p:sldId id="619" r:id="rId72"/>
    <p:sldId id="15007" r:id="rId73"/>
    <p:sldId id="2076136769" r:id="rId74"/>
    <p:sldId id="524" r:id="rId75"/>
    <p:sldId id="15005" r:id="rId76"/>
    <p:sldId id="632" r:id="rId77"/>
    <p:sldId id="14849" r:id="rId78"/>
    <p:sldId id="14376" r:id="rId79"/>
    <p:sldId id="1343" r:id="rId80"/>
    <p:sldId id="14851" r:id="rId81"/>
    <p:sldId id="1352" r:id="rId82"/>
    <p:sldId id="14850" r:id="rId83"/>
    <p:sldId id="3197" r:id="rId84"/>
    <p:sldId id="3196" r:id="rId85"/>
    <p:sldId id="14952" r:id="rId86"/>
    <p:sldId id="14506" r:id="rId87"/>
    <p:sldId id="14953" r:id="rId88"/>
    <p:sldId id="14954" r:id="rId89"/>
    <p:sldId id="14955" r:id="rId90"/>
    <p:sldId id="282" r:id="rId91"/>
    <p:sldId id="4902" r:id="rId92"/>
    <p:sldId id="1448942856" r:id="rId93"/>
    <p:sldId id="14912" r:id="rId94"/>
    <p:sldId id="2134806075" r:id="rId95"/>
    <p:sldId id="348" r:id="rId96"/>
    <p:sldId id="289" r:id="rId97"/>
    <p:sldId id="2134806080" r:id="rId98"/>
    <p:sldId id="1464" r:id="rId99"/>
    <p:sldId id="5400" r:id="rId100"/>
    <p:sldId id="14610" r:id="rId101"/>
    <p:sldId id="5401" r:id="rId102"/>
    <p:sldId id="5118" r:id="rId103"/>
    <p:sldId id="5402" r:id="rId104"/>
    <p:sldId id="14470" r:id="rId105"/>
    <p:sldId id="4135" r:id="rId106"/>
    <p:sldId id="4141" r:id="rId107"/>
    <p:sldId id="4142" r:id="rId108"/>
    <p:sldId id="14395" r:id="rId109"/>
    <p:sldId id="1054" r:id="rId110"/>
    <p:sldId id="272" r:id="rId111"/>
    <p:sldId id="2768" r:id="rId112"/>
    <p:sldId id="2641" r:id="rId113"/>
    <p:sldId id="2134806081" r:id="rId114"/>
    <p:sldId id="5390" r:id="rId115"/>
    <p:sldId id="5412" r:id="rId116"/>
    <p:sldId id="527" r:id="rId117"/>
    <p:sldId id="560" r:id="rId118"/>
    <p:sldId id="610" r:id="rId119"/>
    <p:sldId id="611" r:id="rId120"/>
    <p:sldId id="612" r:id="rId121"/>
    <p:sldId id="640" r:id="rId122"/>
    <p:sldId id="641" r:id="rId123"/>
    <p:sldId id="639" r:id="rId124"/>
  </p:sldIdLst>
  <p:sldSz cx="12192000" cy="6858000"/>
  <p:notesSz cx="6797675" cy="9926638"/>
  <p:embeddedFontLst>
    <p:embeddedFont>
      <p:font typeface="Calibri" panose="020F0502020204030204" pitchFamily="34" charset="0"/>
      <p:regular r:id="rId127"/>
      <p:bold r:id="rId128"/>
      <p:italic r:id="rId129"/>
      <p:boldItalic r:id="rId130"/>
    </p:embeddedFont>
    <p:embeddedFont>
      <p:font typeface="Ericsson Capital TT" panose="02000503000000020004" pitchFamily="2" charset="0"/>
      <p:regular r:id="rId131"/>
    </p:embeddedFont>
    <p:embeddedFont>
      <p:font typeface="Ericsson Hilda" panose="00000500000000000000" pitchFamily="2" charset="0"/>
      <p:regular r:id="rId132"/>
      <p:bold r:id="rId133"/>
      <p:italic r:id="rId134"/>
      <p:boldItalic r:id="rId135"/>
    </p:embeddedFont>
    <p:embeddedFont>
      <p:font typeface="Ericsson Hilda Light" panose="00000400000000000000" pitchFamily="2" charset="0"/>
      <p:regular r:id="rId136"/>
      <p:bold r:id="rId137"/>
      <p:italic r:id="rId138"/>
    </p:embeddedFont>
    <p:embeddedFont>
      <p:font typeface="Ericsson Hilda Regular" panose="00000500000000000000" pitchFamily="2" charset="0"/>
      <p:regular r:id="rId139"/>
    </p:embeddedFont>
    <p:embeddedFont>
      <p:font typeface="Ericsson Technical Icons" panose="00000500000000000000" pitchFamily="2" charset="0"/>
      <p:regular r:id="rId140"/>
    </p:embeddedFont>
    <p:embeddedFont>
      <p:font typeface="Lucida Grande" panose="020B0604020202020204" charset="0"/>
      <p:regular r:id="rId141"/>
      <p:bold r:id="rId142"/>
      <p:italic r:id="rId143"/>
    </p:embeddedFont>
    <p:embeddedFont>
      <p:font typeface="MS Shell Dlg 2" panose="020B0604030504040204" pitchFamily="34" charset="0"/>
      <p:regular r:id="rId144"/>
      <p:bold r:id="rId145"/>
    </p:embeddedFont>
    <p:embeddedFont>
      <p:font typeface="Segoe UI" panose="020B0502040204020203" pitchFamily="34" charset="0"/>
      <p:regular r:id="rId146"/>
      <p:bold r:id="rId147"/>
      <p:italic r:id="rId148"/>
      <p:boldItalic r:id="rId149"/>
    </p:embeddedFont>
  </p:embeddedFontLst>
  <p:defaultTextStyle>
    <a:defPPr>
      <a:defRPr lang="en-GB"/>
    </a:defPPr>
    <a:lvl1pPr algn="l" rtl="0" fontAlgn="base">
      <a:spcBef>
        <a:spcPct val="50000"/>
      </a:spcBef>
      <a:spcAft>
        <a:spcPct val="0"/>
      </a:spcAft>
      <a:defRPr sz="2000" kern="1200">
        <a:solidFill>
          <a:schemeClr val="tx1"/>
        </a:solidFill>
        <a:latin typeface="Arial" charset="0"/>
        <a:ea typeface="+mn-ea"/>
        <a:cs typeface="+mn-cs"/>
      </a:defRPr>
    </a:lvl1pPr>
    <a:lvl2pPr marL="457200" algn="l" rtl="0" fontAlgn="base">
      <a:spcBef>
        <a:spcPct val="50000"/>
      </a:spcBef>
      <a:spcAft>
        <a:spcPct val="0"/>
      </a:spcAft>
      <a:defRPr sz="2000" kern="1200">
        <a:solidFill>
          <a:schemeClr val="tx1"/>
        </a:solidFill>
        <a:latin typeface="Arial" charset="0"/>
        <a:ea typeface="+mn-ea"/>
        <a:cs typeface="+mn-cs"/>
      </a:defRPr>
    </a:lvl2pPr>
    <a:lvl3pPr marL="914400" algn="l" rtl="0" fontAlgn="base">
      <a:spcBef>
        <a:spcPct val="50000"/>
      </a:spcBef>
      <a:spcAft>
        <a:spcPct val="0"/>
      </a:spcAft>
      <a:defRPr sz="2000" kern="1200">
        <a:solidFill>
          <a:schemeClr val="tx1"/>
        </a:solidFill>
        <a:latin typeface="Arial" charset="0"/>
        <a:ea typeface="+mn-ea"/>
        <a:cs typeface="+mn-cs"/>
      </a:defRPr>
    </a:lvl3pPr>
    <a:lvl4pPr marL="1371600" algn="l" rtl="0" fontAlgn="base">
      <a:spcBef>
        <a:spcPct val="50000"/>
      </a:spcBef>
      <a:spcAft>
        <a:spcPct val="0"/>
      </a:spcAft>
      <a:defRPr sz="2000" kern="1200">
        <a:solidFill>
          <a:schemeClr val="tx1"/>
        </a:solidFill>
        <a:latin typeface="Arial" charset="0"/>
        <a:ea typeface="+mn-ea"/>
        <a:cs typeface="+mn-cs"/>
      </a:defRPr>
    </a:lvl4pPr>
    <a:lvl5pPr marL="1828800" algn="l" rtl="0" fontAlgn="base">
      <a:spcBef>
        <a:spcPct val="5000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9386CF36-BFA9-4BB0-91B9-1B19D4CB6FFA}">
          <p14:sldIdLst>
            <p14:sldId id="636"/>
            <p14:sldId id="456"/>
            <p14:sldId id="416"/>
            <p14:sldId id="494"/>
            <p14:sldId id="495"/>
            <p14:sldId id="2134806076"/>
            <p14:sldId id="557"/>
            <p14:sldId id="511"/>
            <p14:sldId id="633"/>
            <p14:sldId id="15000"/>
            <p14:sldId id="15001"/>
            <p14:sldId id="15002"/>
            <p14:sldId id="15003"/>
            <p14:sldId id="2076136770"/>
            <p14:sldId id="1448941988"/>
            <p14:sldId id="422"/>
            <p14:sldId id="2134806077"/>
            <p14:sldId id="5093"/>
            <p14:sldId id="14989"/>
            <p14:sldId id="1434"/>
            <p14:sldId id="15010"/>
            <p14:sldId id="1444"/>
            <p14:sldId id="14606"/>
            <p14:sldId id="2076136768"/>
            <p14:sldId id="1420"/>
            <p14:sldId id="1436"/>
            <p14:sldId id="2134806078"/>
            <p14:sldId id="333"/>
            <p14:sldId id="637"/>
            <p14:sldId id="346"/>
            <p14:sldId id="14492"/>
            <p14:sldId id="605"/>
            <p14:sldId id="5179"/>
            <p14:sldId id="14852"/>
            <p14:sldId id="14853"/>
            <p14:sldId id="14854"/>
            <p14:sldId id="14855"/>
            <p14:sldId id="15004"/>
            <p14:sldId id="14848"/>
            <p14:sldId id="14999"/>
            <p14:sldId id="2134806079"/>
            <p14:sldId id="431"/>
            <p14:sldId id="577"/>
            <p14:sldId id="14846"/>
            <p14:sldId id="14672"/>
            <p14:sldId id="14585"/>
            <p14:sldId id="5211"/>
            <p14:sldId id="5195"/>
            <p14:sldId id="613"/>
            <p14:sldId id="15009"/>
            <p14:sldId id="734"/>
            <p14:sldId id="736"/>
            <p14:sldId id="322"/>
            <p14:sldId id="294"/>
            <p14:sldId id="491"/>
            <p14:sldId id="257"/>
            <p14:sldId id="1044"/>
            <p14:sldId id="504"/>
            <p14:sldId id="474"/>
            <p14:sldId id="552"/>
            <p14:sldId id="616"/>
            <p14:sldId id="278"/>
            <p14:sldId id="618"/>
            <p14:sldId id="619"/>
            <p14:sldId id="15007"/>
            <p14:sldId id="2076136769"/>
            <p14:sldId id="524"/>
            <p14:sldId id="15005"/>
            <p14:sldId id="632"/>
            <p14:sldId id="14849"/>
            <p14:sldId id="14376"/>
            <p14:sldId id="1343"/>
            <p14:sldId id="14851"/>
            <p14:sldId id="1352"/>
            <p14:sldId id="14850"/>
            <p14:sldId id="3197"/>
            <p14:sldId id="3196"/>
            <p14:sldId id="14952"/>
            <p14:sldId id="14506"/>
            <p14:sldId id="14953"/>
            <p14:sldId id="14954"/>
            <p14:sldId id="14955"/>
            <p14:sldId id="282"/>
            <p14:sldId id="4902"/>
            <p14:sldId id="1448942856"/>
            <p14:sldId id="14912"/>
            <p14:sldId id="2134806075"/>
            <p14:sldId id="348"/>
            <p14:sldId id="289"/>
            <p14:sldId id="2134806080"/>
            <p14:sldId id="1464"/>
            <p14:sldId id="5400"/>
            <p14:sldId id="14610"/>
            <p14:sldId id="5401"/>
            <p14:sldId id="5118"/>
            <p14:sldId id="5402"/>
            <p14:sldId id="14470"/>
            <p14:sldId id="4135"/>
            <p14:sldId id="4141"/>
            <p14:sldId id="4142"/>
            <p14:sldId id="14395"/>
            <p14:sldId id="1054"/>
            <p14:sldId id="272"/>
            <p14:sldId id="2768"/>
            <p14:sldId id="2641"/>
            <p14:sldId id="2134806081"/>
            <p14:sldId id="5390"/>
            <p14:sldId id="5412"/>
            <p14:sldId id="527"/>
            <p14:sldId id="560"/>
            <p14:sldId id="610"/>
            <p14:sldId id="611"/>
            <p14:sldId id="612"/>
            <p14:sldId id="640"/>
            <p14:sldId id="641"/>
            <p14:sldId id="639"/>
          </p14:sldIdLst>
        </p14:section>
      </p14:sectionLst>
    </p:ext>
    <p:ext uri="{EFAFB233-063F-42B5-8137-9DF3F51BA10A}">
      <p15:sldGuideLst xmlns:p15="http://schemas.microsoft.com/office/powerpoint/2012/main">
        <p15:guide id="1" orient="horz" pos="1136">
          <p15:clr>
            <a:srgbClr val="A4A3A4"/>
          </p15:clr>
        </p15:guide>
        <p15:guide id="2" orient="horz" pos="4110">
          <p15:clr>
            <a:srgbClr val="A4A3A4"/>
          </p15:clr>
        </p15:guide>
        <p15:guide id="3" orient="horz" pos="151">
          <p15:clr>
            <a:srgbClr val="A4A3A4"/>
          </p15:clr>
        </p15:guide>
        <p15:guide id="4" orient="horz" pos="2449">
          <p15:clr>
            <a:srgbClr val="A4A3A4"/>
          </p15:clr>
        </p15:guide>
        <p15:guide id="5" orient="horz" pos="3566">
          <p15:clr>
            <a:srgbClr val="A4A3A4"/>
          </p15:clr>
        </p15:guide>
        <p15:guide id="6" orient="horz" pos="2545">
          <p15:clr>
            <a:srgbClr val="A4A3A4"/>
          </p15:clr>
        </p15:guide>
        <p15:guide id="7" orient="horz" pos="3845">
          <p15:clr>
            <a:srgbClr val="A4A3A4"/>
          </p15:clr>
        </p15:guide>
        <p15:guide id="8" pos="6625">
          <p15:clr>
            <a:srgbClr val="A4A3A4"/>
          </p15:clr>
        </p15:guide>
        <p15:guide id="9" pos="2588">
          <p15:clr>
            <a:srgbClr val="A4A3A4"/>
          </p15:clr>
        </p15:guide>
        <p15:guide id="10" pos="5091">
          <p15:clr>
            <a:srgbClr val="A4A3A4"/>
          </p15:clr>
        </p15:guide>
        <p15:guide id="11" pos="4969">
          <p15:clr>
            <a:srgbClr val="A4A3A4"/>
          </p15:clr>
        </p15:guide>
        <p15:guide id="12" pos="3779">
          <p15:clr>
            <a:srgbClr val="A4A3A4"/>
          </p15:clr>
        </p15:guide>
        <p15:guide id="13" pos="3901">
          <p15:clr>
            <a:srgbClr val="A4A3A4"/>
          </p15:clr>
        </p15:guide>
        <p15:guide id="14" pos="331">
          <p15:clr>
            <a:srgbClr val="A4A3A4"/>
          </p15:clr>
        </p15:guide>
        <p15:guide id="15" pos="2712">
          <p15:clr>
            <a:srgbClr val="A4A3A4"/>
          </p15:clr>
        </p15:guide>
        <p15:guide id="16" pos="3839">
          <p15:clr>
            <a:srgbClr val="A4A3A4"/>
          </p15:clr>
        </p15:guide>
        <p15:guide id="17" pos="3568">
          <p15:clr>
            <a:srgbClr val="A4A3A4"/>
          </p15:clr>
        </p15:guide>
        <p15:guide id="18" pos="4112">
          <p15:clr>
            <a:srgbClr val="A4A3A4"/>
          </p15:clr>
        </p15:guide>
        <p15:guide id="19" pos="7348">
          <p15:clr>
            <a:srgbClr val="A4A3A4"/>
          </p15:clr>
        </p15:guide>
      </p15:sldGuideLst>
    </p:ext>
    <p:ext uri="{2D200454-40CA-4A62-9FC3-DE9A4176ACB9}">
      <p15:notesGuideLst xmlns:p15="http://schemas.microsoft.com/office/powerpoint/2012/main">
        <p15:guide id="1" orient="horz" pos="3126"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Ralf Keller" initials="RK [2]" lastIdx="19" clrIdx="6">
    <p:extLst>
      <p:ext uri="{19B8F6BF-5375-455C-9EA6-DF929625EA0E}">
        <p15:presenceInfo xmlns:p15="http://schemas.microsoft.com/office/powerpoint/2012/main" userId="S::ralf.keller@ericsson.com::ecac0821-0032-4c65-b83d-d57a5c70e2e6" providerId="AD"/>
      </p:ext>
    </p:extLst>
  </p:cmAuthor>
  <p:cmAuthor id="1" name="Ericsson1" initials="RG" lastIdx="1" clrIdx="0">
    <p:extLst>
      <p:ext uri="{19B8F6BF-5375-455C-9EA6-DF929625EA0E}">
        <p15:presenceInfo xmlns:p15="http://schemas.microsoft.com/office/powerpoint/2012/main" userId="Ericsson1" providerId="None"/>
      </p:ext>
    </p:extLst>
  </p:cmAuthor>
  <p:cmAuthor id="8" name="Ericsson User" initials="EU" lastIdx="6" clrIdx="7">
    <p:extLst>
      <p:ext uri="{19B8F6BF-5375-455C-9EA6-DF929625EA0E}">
        <p15:presenceInfo xmlns:p15="http://schemas.microsoft.com/office/powerpoint/2012/main" userId="Ericsson User" providerId="None"/>
      </p:ext>
    </p:extLst>
  </p:cmAuthor>
  <p:cmAuthor id="2" name="David Castellanos" initials="DC" lastIdx="3" clrIdx="1">
    <p:extLst>
      <p:ext uri="{19B8F6BF-5375-455C-9EA6-DF929625EA0E}">
        <p15:presenceInfo xmlns:p15="http://schemas.microsoft.com/office/powerpoint/2012/main" userId="S-1-5-21-1538607324-3213881460-940295383-471641" providerId="AD"/>
      </p:ext>
    </p:extLst>
  </p:cmAuthor>
  <p:cmAuthor id="9" name="Göran Hall" initials="GH [2]" lastIdx="14" clrIdx="8">
    <p:extLst>
      <p:ext uri="{19B8F6BF-5375-455C-9EA6-DF929625EA0E}">
        <p15:presenceInfo xmlns:p15="http://schemas.microsoft.com/office/powerpoint/2012/main" userId="S::goran.hall@ericsson.com::4d071ab4-e79c-490f-93a9-f71927649e61" providerId="AD"/>
      </p:ext>
    </p:extLst>
  </p:cmAuthor>
  <p:cmAuthor id="3" name="Ralf Keller" initials="RK" lastIdx="21" clrIdx="2">
    <p:extLst>
      <p:ext uri="{19B8F6BF-5375-455C-9EA6-DF929625EA0E}">
        <p15:presenceInfo xmlns:p15="http://schemas.microsoft.com/office/powerpoint/2012/main" userId="S-1-5-21-1538607324-3213881460-940295383-356539" providerId="AD"/>
      </p:ext>
    </p:extLst>
  </p:cmAuthor>
  <p:cmAuthor id="10" name="Torbjorn Cagenius" initials="TC [2]" lastIdx="6" clrIdx="9">
    <p:extLst>
      <p:ext uri="{19B8F6BF-5375-455C-9EA6-DF929625EA0E}">
        <p15:presenceInfo xmlns:p15="http://schemas.microsoft.com/office/powerpoint/2012/main" userId="S::torbjorn.cagenius@ericsson.com::9de97db1-1ab7-4ae7-be7d-09d6dab08846" providerId="AD"/>
      </p:ext>
    </p:extLst>
  </p:cmAuthor>
  <p:cmAuthor id="4" name="Aldo" initials="EMWALBO" lastIdx="1" clrIdx="3">
    <p:extLst>
      <p:ext uri="{19B8F6BF-5375-455C-9EA6-DF929625EA0E}">
        <p15:presenceInfo xmlns:p15="http://schemas.microsoft.com/office/powerpoint/2012/main" userId="Aldo" providerId="None"/>
      </p:ext>
    </p:extLst>
  </p:cmAuthor>
  <p:cmAuthor id="5" name="Göran Hall" initials="GH" lastIdx="7" clrIdx="4">
    <p:extLst>
      <p:ext uri="{19B8F6BF-5375-455C-9EA6-DF929625EA0E}">
        <p15:presenceInfo xmlns:p15="http://schemas.microsoft.com/office/powerpoint/2012/main" userId="S-1-5-21-1538607324-3213881460-940295383-441409" providerId="AD"/>
      </p:ext>
    </p:extLst>
  </p:cmAuthor>
  <p:cmAuthor id="6" name="Torbjorn Cagenius" initials="TC" lastIdx="3" clrIdx="5">
    <p:extLst>
      <p:ext uri="{19B8F6BF-5375-455C-9EA6-DF929625EA0E}">
        <p15:presenceInfo xmlns:p15="http://schemas.microsoft.com/office/powerpoint/2012/main" userId="S-1-5-21-1538607324-3213881460-940295383-20240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BB00"/>
    <a:srgbClr val="8F3F7B"/>
    <a:srgbClr val="9FB7D3"/>
    <a:srgbClr val="8BC5FF"/>
    <a:srgbClr val="99CCFF"/>
    <a:srgbClr val="6A8FBF"/>
    <a:srgbClr val="00A9D4"/>
    <a:srgbClr val="007B78"/>
    <a:srgbClr val="89BA17"/>
    <a:srgbClr val="F08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33BF58-8E0A-414D-9311-240C5A9F1CB4}" v="104" dt="2020-09-28T12:56:12.3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511" autoAdjust="0"/>
  </p:normalViewPr>
  <p:slideViewPr>
    <p:cSldViewPr snapToGrid="0">
      <p:cViewPr varScale="1">
        <p:scale>
          <a:sx n="91" d="100"/>
          <a:sy n="91" d="100"/>
        </p:scale>
        <p:origin x="492" y="78"/>
      </p:cViewPr>
      <p:guideLst>
        <p:guide orient="horz" pos="1136"/>
        <p:guide orient="horz" pos="4110"/>
        <p:guide orient="horz" pos="151"/>
        <p:guide orient="horz" pos="2449"/>
        <p:guide orient="horz" pos="3566"/>
        <p:guide orient="horz" pos="2545"/>
        <p:guide orient="horz" pos="3845"/>
        <p:guide pos="6625"/>
        <p:guide pos="2588"/>
        <p:guide pos="5091"/>
        <p:guide pos="4969"/>
        <p:guide pos="3779"/>
        <p:guide pos="3901"/>
        <p:guide pos="331"/>
        <p:guide pos="2712"/>
        <p:guide pos="3839"/>
        <p:guide pos="3568"/>
        <p:guide pos="4112"/>
        <p:guide pos="7348"/>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guide orient="horz" pos="3126"/>
        <p:guide pos="2141"/>
      </p:guideLst>
    </p:cSldViewPr>
  </p:notesViewPr>
  <p:gridSpacing cx="76200" cy="76200"/>
</p:viewPr>
</file>

<file path=ppt/_rels/presentation.xml.rels><?xml version="1.0" encoding="UTF-8" standalone="yes"?><Relationships xmlns="http://schemas.openxmlformats.org/package/2006/relationships"><Relationship Id="rId1" Target="../customXml/item1.xml" Type="http://schemas.openxmlformats.org/officeDocument/2006/relationships/customXml"/><Relationship Id="rId10" Target="slides/slide2.xml" Type="http://schemas.openxmlformats.org/officeDocument/2006/relationships/slide"/><Relationship Id="rId100" Target="slides/slide92.xml" Type="http://schemas.openxmlformats.org/officeDocument/2006/relationships/slide"/><Relationship Id="rId101" Target="slides/slide93.xml" Type="http://schemas.openxmlformats.org/officeDocument/2006/relationships/slide"/><Relationship Id="rId102" Target="slides/slide94.xml" Type="http://schemas.openxmlformats.org/officeDocument/2006/relationships/slide"/><Relationship Id="rId103" Target="slides/slide95.xml" Type="http://schemas.openxmlformats.org/officeDocument/2006/relationships/slide"/><Relationship Id="rId104" Target="slides/slide96.xml" Type="http://schemas.openxmlformats.org/officeDocument/2006/relationships/slide"/><Relationship Id="rId105" Target="slides/slide97.xml" Type="http://schemas.openxmlformats.org/officeDocument/2006/relationships/slide"/><Relationship Id="rId106" Target="slides/slide98.xml" Type="http://schemas.openxmlformats.org/officeDocument/2006/relationships/slide"/><Relationship Id="rId107" Target="slides/slide99.xml" Type="http://schemas.openxmlformats.org/officeDocument/2006/relationships/slide"/><Relationship Id="rId108" Target="slides/slide100.xml" Type="http://schemas.openxmlformats.org/officeDocument/2006/relationships/slide"/><Relationship Id="rId109" Target="slides/slide101.xml" Type="http://schemas.openxmlformats.org/officeDocument/2006/relationships/slide"/><Relationship Id="rId11" Target="slides/slide3.xml" Type="http://schemas.openxmlformats.org/officeDocument/2006/relationships/slide"/><Relationship Id="rId110" Target="slides/slide102.xml" Type="http://schemas.openxmlformats.org/officeDocument/2006/relationships/slide"/><Relationship Id="rId111" Target="slides/slide103.xml" Type="http://schemas.openxmlformats.org/officeDocument/2006/relationships/slide"/><Relationship Id="rId112" Target="slides/slide104.xml" Type="http://schemas.openxmlformats.org/officeDocument/2006/relationships/slide"/><Relationship Id="rId113" Target="slides/slide105.xml" Type="http://schemas.openxmlformats.org/officeDocument/2006/relationships/slide"/><Relationship Id="rId114" Target="slides/slide106.xml" Type="http://schemas.openxmlformats.org/officeDocument/2006/relationships/slide"/><Relationship Id="rId115" Target="slides/slide107.xml" Type="http://schemas.openxmlformats.org/officeDocument/2006/relationships/slide"/><Relationship Id="rId116" Target="slides/slide108.xml" Type="http://schemas.openxmlformats.org/officeDocument/2006/relationships/slide"/><Relationship Id="rId117" Target="slides/slide109.xml" Type="http://schemas.openxmlformats.org/officeDocument/2006/relationships/slide"/><Relationship Id="rId118" Target="slides/slide110.xml" Type="http://schemas.openxmlformats.org/officeDocument/2006/relationships/slide"/><Relationship Id="rId119" Target="slides/slide111.xml" Type="http://schemas.openxmlformats.org/officeDocument/2006/relationships/slide"/><Relationship Id="rId12" Target="slides/slide4.xml" Type="http://schemas.openxmlformats.org/officeDocument/2006/relationships/slide"/><Relationship Id="rId120" Target="slides/slide112.xml" Type="http://schemas.openxmlformats.org/officeDocument/2006/relationships/slide"/><Relationship Id="rId121" Target="slides/slide113.xml" Type="http://schemas.openxmlformats.org/officeDocument/2006/relationships/slide"/><Relationship Id="rId122" Target="slides/slide114.xml" Type="http://schemas.openxmlformats.org/officeDocument/2006/relationships/slide"/><Relationship Id="rId123" Target="slides/slide115.xml" Type="http://schemas.openxmlformats.org/officeDocument/2006/relationships/slide"/><Relationship Id="rId124" Target="slides/slide116.xml" Type="http://schemas.openxmlformats.org/officeDocument/2006/relationships/slide"/><Relationship Id="rId125" Target="notesMasters/notesMaster1.xml" Type="http://schemas.openxmlformats.org/officeDocument/2006/relationships/notesMaster"/><Relationship Id="rId126" Target="handoutMasters/handoutMaster1.xml" Type="http://schemas.openxmlformats.org/officeDocument/2006/relationships/handoutMaster"/><Relationship Id="rId127" Target="fonts/font1.fntdata" Type="http://schemas.openxmlformats.org/officeDocument/2006/relationships/font"/><Relationship Id="rId128" Target="fonts/font2.fntdata" Type="http://schemas.openxmlformats.org/officeDocument/2006/relationships/font"/><Relationship Id="rId129" Target="fonts/font3.fntdata" Type="http://schemas.openxmlformats.org/officeDocument/2006/relationships/font"/><Relationship Id="rId13" Target="slides/slide5.xml" Type="http://schemas.openxmlformats.org/officeDocument/2006/relationships/slide"/><Relationship Id="rId130" Target="fonts/font4.fntdata" Type="http://schemas.openxmlformats.org/officeDocument/2006/relationships/font"/><Relationship Id="rId131" Target="fonts/font5.fntdata" Type="http://schemas.openxmlformats.org/officeDocument/2006/relationships/font"/><Relationship Id="rId132" Target="fonts/font6.fntdata" Type="http://schemas.openxmlformats.org/officeDocument/2006/relationships/font"/><Relationship Id="rId133" Target="fonts/font7.fntdata" Type="http://schemas.openxmlformats.org/officeDocument/2006/relationships/font"/><Relationship Id="rId134" Target="fonts/font8.fntdata" Type="http://schemas.openxmlformats.org/officeDocument/2006/relationships/font"/><Relationship Id="rId135" Target="fonts/font9.fntdata" Type="http://schemas.openxmlformats.org/officeDocument/2006/relationships/font"/><Relationship Id="rId136" Target="fonts/font10.fntdata" Type="http://schemas.openxmlformats.org/officeDocument/2006/relationships/font"/><Relationship Id="rId137" Target="fonts/font11.fntdata" Type="http://schemas.openxmlformats.org/officeDocument/2006/relationships/font"/><Relationship Id="rId138" Target="fonts/font12.fntdata" Type="http://schemas.openxmlformats.org/officeDocument/2006/relationships/font"/><Relationship Id="rId139" Target="fonts/font13.fntdata" Type="http://schemas.openxmlformats.org/officeDocument/2006/relationships/font"/><Relationship Id="rId14" Target="slides/slide6.xml" Type="http://schemas.openxmlformats.org/officeDocument/2006/relationships/slide"/><Relationship Id="rId140" Target="fonts/font14.fntdata" Type="http://schemas.openxmlformats.org/officeDocument/2006/relationships/font"/><Relationship Id="rId141" Target="fonts/font15.fntdata" Type="http://schemas.openxmlformats.org/officeDocument/2006/relationships/font"/><Relationship Id="rId142" Target="fonts/font16.fntdata" Type="http://schemas.openxmlformats.org/officeDocument/2006/relationships/font"/><Relationship Id="rId143" Target="fonts/font17.fntdata" Type="http://schemas.openxmlformats.org/officeDocument/2006/relationships/font"/><Relationship Id="rId144" Target="fonts/font18.fntdata" Type="http://schemas.openxmlformats.org/officeDocument/2006/relationships/font"/><Relationship Id="rId145" Target="fonts/font19.fntdata" Type="http://schemas.openxmlformats.org/officeDocument/2006/relationships/font"/><Relationship Id="rId146" Target="fonts/font20.fntdata" Type="http://schemas.openxmlformats.org/officeDocument/2006/relationships/font"/><Relationship Id="rId147" Target="fonts/font21.fntdata" Type="http://schemas.openxmlformats.org/officeDocument/2006/relationships/font"/><Relationship Id="rId148" Target="fonts/font22.fntdata" Type="http://schemas.openxmlformats.org/officeDocument/2006/relationships/font"/><Relationship Id="rId149" Target="fonts/font23.fntdata" Type="http://schemas.openxmlformats.org/officeDocument/2006/relationships/font"/><Relationship Id="rId15" Target="slides/slide7.xml" Type="http://schemas.openxmlformats.org/officeDocument/2006/relationships/slide"/><Relationship Id="rId150" Target="commentAuthors.xml" Type="http://schemas.openxmlformats.org/officeDocument/2006/relationships/commentAuthors"/><Relationship Id="rId151" Target="presProps.xml" Type="http://schemas.openxmlformats.org/officeDocument/2006/relationships/presProps"/><Relationship Id="rId152" Target="viewProps.xml" Type="http://schemas.openxmlformats.org/officeDocument/2006/relationships/viewProps"/><Relationship Id="rId153" Target="theme/theme1.xml" Type="http://schemas.openxmlformats.org/officeDocument/2006/relationships/theme"/><Relationship Id="rId154" Target="tableStyles.xml" Type="http://schemas.openxmlformats.org/officeDocument/2006/relationships/tableStyles"/><Relationship Id="rId155" Target="revisionInfo.xml" Type="http://schemas.microsoft.com/office/2015/10/relationships/revisionInfo"/><Relationship Id="rId16" Target="slides/slide8.xml" Type="http://schemas.openxmlformats.org/officeDocument/2006/relationships/slide"/><Relationship Id="rId17" Target="slides/slide9.xml" Type="http://schemas.openxmlformats.org/officeDocument/2006/relationships/slide"/><Relationship Id="rId18" Target="slides/slide10.xml" Type="http://schemas.openxmlformats.org/officeDocument/2006/relationships/slide"/><Relationship Id="rId19" Target="slides/slide11.xml" Type="http://schemas.openxmlformats.org/officeDocument/2006/relationships/slide"/><Relationship Id="rId2" Target="../customXml/item2.xml" Type="http://schemas.openxmlformats.org/officeDocument/2006/relationships/customXml"/><Relationship Id="rId20" Target="slides/slide12.xml" Type="http://schemas.openxmlformats.org/officeDocument/2006/relationships/slide"/><Relationship Id="rId21" Target="slides/slide13.xml" Type="http://schemas.openxmlformats.org/officeDocument/2006/relationships/slide"/><Relationship Id="rId22" Target="slides/slide14.xml" Type="http://schemas.openxmlformats.org/officeDocument/2006/relationships/slide"/><Relationship Id="rId23" Target="slides/slide15.xml" Type="http://schemas.openxmlformats.org/officeDocument/2006/relationships/slide"/><Relationship Id="rId24" Target="slides/slide16.xml" Type="http://schemas.openxmlformats.org/officeDocument/2006/relationships/slide"/><Relationship Id="rId25" Target="slides/slide17.xml" Type="http://schemas.openxmlformats.org/officeDocument/2006/relationships/slide"/><Relationship Id="rId26" Target="slides/slide18.xml" Type="http://schemas.openxmlformats.org/officeDocument/2006/relationships/slide"/><Relationship Id="rId27" Target="slides/slide19.xml" Type="http://schemas.openxmlformats.org/officeDocument/2006/relationships/slide"/><Relationship Id="rId28" Target="slides/slide20.xml" Type="http://schemas.openxmlformats.org/officeDocument/2006/relationships/slide"/><Relationship Id="rId29" Target="slides/slide21.xml" Type="http://schemas.openxmlformats.org/officeDocument/2006/relationships/slide"/><Relationship Id="rId3" Target="../customXml/item3.xml" Type="http://schemas.openxmlformats.org/officeDocument/2006/relationships/customXml"/><Relationship Id="rId30" Target="slides/slide22.xml" Type="http://schemas.openxmlformats.org/officeDocument/2006/relationships/slide"/><Relationship Id="rId31" Target="slides/slide23.xml" Type="http://schemas.openxmlformats.org/officeDocument/2006/relationships/slide"/><Relationship Id="rId32" Target="slides/slide24.xml" Type="http://schemas.openxmlformats.org/officeDocument/2006/relationships/slide"/><Relationship Id="rId33" Target="slides/slide25.xml" Type="http://schemas.openxmlformats.org/officeDocument/2006/relationships/slide"/><Relationship Id="rId34" Target="slides/slide26.xml" Type="http://schemas.openxmlformats.org/officeDocument/2006/relationships/slide"/><Relationship Id="rId35" Target="slides/slide27.xml" Type="http://schemas.openxmlformats.org/officeDocument/2006/relationships/slide"/><Relationship Id="rId36" Target="slides/slide28.xml" Type="http://schemas.openxmlformats.org/officeDocument/2006/relationships/slide"/><Relationship Id="rId37" Target="slides/slide29.xml" Type="http://schemas.openxmlformats.org/officeDocument/2006/relationships/slide"/><Relationship Id="rId38" Target="slides/slide30.xml" Type="http://schemas.openxmlformats.org/officeDocument/2006/relationships/slide"/><Relationship Id="rId39" Target="slides/slide31.xml" Type="http://schemas.openxmlformats.org/officeDocument/2006/relationships/slide"/><Relationship Id="rId4" Target="../customXml/item4.xml" Type="http://schemas.openxmlformats.org/officeDocument/2006/relationships/customXml"/><Relationship Id="rId40" Target="slides/slide32.xml" Type="http://schemas.openxmlformats.org/officeDocument/2006/relationships/slide"/><Relationship Id="rId41" Target="slides/slide33.xml" Type="http://schemas.openxmlformats.org/officeDocument/2006/relationships/slide"/><Relationship Id="rId42" Target="slides/slide34.xml" Type="http://schemas.openxmlformats.org/officeDocument/2006/relationships/slide"/><Relationship Id="rId43" Target="slides/slide35.xml" Type="http://schemas.openxmlformats.org/officeDocument/2006/relationships/slide"/><Relationship Id="rId44" Target="slides/slide36.xml" Type="http://schemas.openxmlformats.org/officeDocument/2006/relationships/slide"/><Relationship Id="rId45" Target="slides/slide37.xml" Type="http://schemas.openxmlformats.org/officeDocument/2006/relationships/slide"/><Relationship Id="rId46" Target="slides/slide38.xml" Type="http://schemas.openxmlformats.org/officeDocument/2006/relationships/slide"/><Relationship Id="rId47" Target="slides/slide39.xml" Type="http://schemas.openxmlformats.org/officeDocument/2006/relationships/slide"/><Relationship Id="rId48" Target="slides/slide40.xml" Type="http://schemas.openxmlformats.org/officeDocument/2006/relationships/slide"/><Relationship Id="rId49" Target="slides/slide41.xml" Type="http://schemas.openxmlformats.org/officeDocument/2006/relationships/slide"/><Relationship Id="rId5" Target="slideMasters/slideMaster1.xml" Type="http://schemas.openxmlformats.org/officeDocument/2006/relationships/slideMaster"/><Relationship Id="rId50" Target="slides/slide42.xml" Type="http://schemas.openxmlformats.org/officeDocument/2006/relationships/slide"/><Relationship Id="rId51" Target="slides/slide43.xml" Type="http://schemas.openxmlformats.org/officeDocument/2006/relationships/slide"/><Relationship Id="rId52" Target="slides/slide44.xml" Type="http://schemas.openxmlformats.org/officeDocument/2006/relationships/slide"/><Relationship Id="rId53" Target="slides/slide45.xml" Type="http://schemas.openxmlformats.org/officeDocument/2006/relationships/slide"/><Relationship Id="rId54" Target="slides/slide46.xml" Type="http://schemas.openxmlformats.org/officeDocument/2006/relationships/slide"/><Relationship Id="rId55" Target="slides/slide47.xml" Type="http://schemas.openxmlformats.org/officeDocument/2006/relationships/slide"/><Relationship Id="rId56" Target="slides/slide48.xml" Type="http://schemas.openxmlformats.org/officeDocument/2006/relationships/slide"/><Relationship Id="rId57" Target="slides/slide49.xml" Type="http://schemas.openxmlformats.org/officeDocument/2006/relationships/slide"/><Relationship Id="rId58" Target="slides/slide50.xml" Type="http://schemas.openxmlformats.org/officeDocument/2006/relationships/slide"/><Relationship Id="rId59" Target="slides/slide51.xml" Type="http://schemas.openxmlformats.org/officeDocument/2006/relationships/slide"/><Relationship Id="rId6" Target="slideMasters/slideMaster2.xml" Type="http://schemas.openxmlformats.org/officeDocument/2006/relationships/slideMaster"/><Relationship Id="rId60" Target="slides/slide52.xml" Type="http://schemas.openxmlformats.org/officeDocument/2006/relationships/slide"/><Relationship Id="rId61" Target="slides/slide53.xml" Type="http://schemas.openxmlformats.org/officeDocument/2006/relationships/slide"/><Relationship Id="rId62" Target="slides/slide54.xml" Type="http://schemas.openxmlformats.org/officeDocument/2006/relationships/slide"/><Relationship Id="rId63" Target="slides/slide55.xml" Type="http://schemas.openxmlformats.org/officeDocument/2006/relationships/slide"/><Relationship Id="rId64" Target="slides/slide56.xml" Type="http://schemas.openxmlformats.org/officeDocument/2006/relationships/slide"/><Relationship Id="rId65" Target="slides/slide57.xml" Type="http://schemas.openxmlformats.org/officeDocument/2006/relationships/slide"/><Relationship Id="rId66" Target="slides/slide58.xml" Type="http://schemas.openxmlformats.org/officeDocument/2006/relationships/slide"/><Relationship Id="rId67" Target="slides/slide59.xml" Type="http://schemas.openxmlformats.org/officeDocument/2006/relationships/slide"/><Relationship Id="rId68" Target="slides/slide60.xml" Type="http://schemas.openxmlformats.org/officeDocument/2006/relationships/slide"/><Relationship Id="rId69" Target="slides/slide61.xml" Type="http://schemas.openxmlformats.org/officeDocument/2006/relationships/slide"/><Relationship Id="rId7" Target="slideMasters/slideMaster3.xml" Type="http://schemas.openxmlformats.org/officeDocument/2006/relationships/slideMaster"/><Relationship Id="rId70" Target="slides/slide62.xml" Type="http://schemas.openxmlformats.org/officeDocument/2006/relationships/slide"/><Relationship Id="rId71" Target="slides/slide63.xml" Type="http://schemas.openxmlformats.org/officeDocument/2006/relationships/slide"/><Relationship Id="rId72" Target="slides/slide64.xml" Type="http://schemas.openxmlformats.org/officeDocument/2006/relationships/slide"/><Relationship Id="rId73" Target="slides/slide65.xml" Type="http://schemas.openxmlformats.org/officeDocument/2006/relationships/slide"/><Relationship Id="rId74" Target="slides/slide66.xml" Type="http://schemas.openxmlformats.org/officeDocument/2006/relationships/slide"/><Relationship Id="rId75" Target="slides/slide67.xml" Type="http://schemas.openxmlformats.org/officeDocument/2006/relationships/slide"/><Relationship Id="rId76" Target="slides/slide68.xml" Type="http://schemas.openxmlformats.org/officeDocument/2006/relationships/slide"/><Relationship Id="rId77" Target="slides/slide69.xml" Type="http://schemas.openxmlformats.org/officeDocument/2006/relationships/slide"/><Relationship Id="rId78" Target="slides/slide70.xml" Type="http://schemas.openxmlformats.org/officeDocument/2006/relationships/slide"/><Relationship Id="rId79" Target="slides/slide71.xml" Type="http://schemas.openxmlformats.org/officeDocument/2006/relationships/slide"/><Relationship Id="rId8" Target="slideMasters/slideMaster4.xml" Type="http://schemas.openxmlformats.org/officeDocument/2006/relationships/slideMaster"/><Relationship Id="rId80" Target="slides/slide72.xml" Type="http://schemas.openxmlformats.org/officeDocument/2006/relationships/slide"/><Relationship Id="rId81" Target="slides/slide73.xml" Type="http://schemas.openxmlformats.org/officeDocument/2006/relationships/slide"/><Relationship Id="rId82" Target="slides/slide74.xml" Type="http://schemas.openxmlformats.org/officeDocument/2006/relationships/slide"/><Relationship Id="rId83" Target="slides/slide75.xml" Type="http://schemas.openxmlformats.org/officeDocument/2006/relationships/slide"/><Relationship Id="rId84" Target="slides/slide76.xml" Type="http://schemas.openxmlformats.org/officeDocument/2006/relationships/slide"/><Relationship Id="rId85" Target="slides/slide77.xml" Type="http://schemas.openxmlformats.org/officeDocument/2006/relationships/slide"/><Relationship Id="rId86" Target="slides/slide78.xml" Type="http://schemas.openxmlformats.org/officeDocument/2006/relationships/slide"/><Relationship Id="rId87" Target="slides/slide79.xml" Type="http://schemas.openxmlformats.org/officeDocument/2006/relationships/slide"/><Relationship Id="rId88" Target="slides/slide80.xml" Type="http://schemas.openxmlformats.org/officeDocument/2006/relationships/slide"/><Relationship Id="rId89" Target="slides/slide81.xml" Type="http://schemas.openxmlformats.org/officeDocument/2006/relationships/slide"/><Relationship Id="rId9" Target="slides/slide1.xml" Type="http://schemas.openxmlformats.org/officeDocument/2006/relationships/slide"/><Relationship Id="rId90" Target="slides/slide82.xml" Type="http://schemas.openxmlformats.org/officeDocument/2006/relationships/slide"/><Relationship Id="rId91" Target="slides/slide83.xml" Type="http://schemas.openxmlformats.org/officeDocument/2006/relationships/slide"/><Relationship Id="rId92" Target="slides/slide84.xml" Type="http://schemas.openxmlformats.org/officeDocument/2006/relationships/slide"/><Relationship Id="rId93" Target="slides/slide85.xml" Type="http://schemas.openxmlformats.org/officeDocument/2006/relationships/slide"/><Relationship Id="rId94" Target="slides/slide86.xml" Type="http://schemas.openxmlformats.org/officeDocument/2006/relationships/slide"/><Relationship Id="rId95" Target="slides/slide87.xml" Type="http://schemas.openxmlformats.org/officeDocument/2006/relationships/slide"/><Relationship Id="rId96" Target="slides/slide88.xml" Type="http://schemas.openxmlformats.org/officeDocument/2006/relationships/slide"/><Relationship Id="rId97" Target="slides/slide89.xml" Type="http://schemas.openxmlformats.org/officeDocument/2006/relationships/slide"/><Relationship Id="rId98" Target="slides/slide90.xml" Type="http://schemas.openxmlformats.org/officeDocument/2006/relationships/slide"/><Relationship Id="rId99" Target="slides/slide91.xml" Type="http://schemas.openxmlformats.org/officeDocument/2006/relationships/slide"/></Relationships>
</file>

<file path=ppt/drawings/_rels/vmlDrawing1.vml.rels><?xml version="1.0" encoding="UTF-8" standalone="yes"?><Relationships xmlns="http://schemas.openxmlformats.org/package/2006/relationships"><Relationship Id="rId1" Target="../media/image8.emf" Type="http://schemas.openxmlformats.org/officeDocument/2006/relationships/image"/></Relationships>
</file>

<file path=ppt/drawings/_rels/vmlDrawing2.vml.rels><?xml version="1.0" encoding="UTF-8" standalone="yes"?><Relationships xmlns="http://schemas.openxmlformats.org/package/2006/relationships"><Relationship Id="rId1" Target="../media/image12.emf" Type="http://schemas.openxmlformats.org/officeDocument/2006/relationships/image"/></Relationships>
</file>

<file path=ppt/drawings/_rels/vmlDrawing3.vml.rels><?xml version="1.0" encoding="UTF-8" standalone="yes"?><Relationships xmlns="http://schemas.openxmlformats.org/package/2006/relationships"><Relationship Id="rId1" Target="../media/image69.emf" Type="http://schemas.openxmlformats.org/officeDocument/2006/relationships/image"/></Relationships>
</file>

<file path=ppt/drawings/_rels/vmlDrawing4.vml.rels><?xml version="1.0" encoding="UTF-8" standalone="yes"?><Relationships xmlns="http://schemas.openxmlformats.org/package/2006/relationships"><Relationship Id="rId1" Target="../media/image72.emf" Type="http://schemas.openxmlformats.org/officeDocument/2006/relationships/image"/></Relationships>
</file>

<file path=ppt/drawings/_rels/vmlDrawing5.vml.rels><?xml version="1.0" encoding="UTF-8" standalone="yes"?><Relationships xmlns="http://schemas.openxmlformats.org/package/2006/relationships"><Relationship Id="rId1" Target="../media/image77.emf" Type="http://schemas.openxmlformats.org/officeDocument/2006/relationships/image"/></Relationships>
</file>

<file path=ppt/drawings/_rels/vmlDrawing6.vml.rels><?xml version="1.0" encoding="UTF-8" standalone="yes"?><Relationships xmlns="http://schemas.openxmlformats.org/package/2006/relationships"><Relationship Id="rId1" Target="../media/image78.emf" Type="http://schemas.openxmlformats.org/officeDocument/2006/relationships/image"/></Relationships>
</file>

<file path=ppt/drawings/_rels/vmlDrawing7.vml.rels><?xml version="1.0" encoding="UTF-8" standalone="yes"?><Relationships xmlns="http://schemas.openxmlformats.org/package/2006/relationships"><Relationship Id="rId1" Target="../media/image97.emf" Type="http://schemas.openxmlformats.org/officeDocument/2006/relationships/image"/></Relationships>
</file>

<file path=ppt/drawings/_rels/vmlDrawing8.vml.rels><?xml version="1.0" encoding="UTF-8" standalone="yes"?><Relationships xmlns="http://schemas.openxmlformats.org/package/2006/relationships"><Relationship Id="rId1" Target="../media/image101.emf" Type="http://schemas.openxmlformats.org/officeDocument/2006/relationships/image"/><Relationship Id="rId2" Target="../media/image102.emf" Type="http://schemas.openxmlformats.org/officeDocument/2006/relationships/image"/><Relationship Id="rId3" Target="../media/image103.emf" Type="http://schemas.openxmlformats.org/officeDocument/2006/relationships/image"/></Relationships>
</file>

<file path=ppt/drawings/_rels/vmlDrawing9.vml.rels><?xml version="1.0" encoding="UTF-8" standalone="yes"?><Relationships xmlns="http://schemas.openxmlformats.org/package/2006/relationships"><Relationship Id="rId1" Target="../media/image116.emf" Type="http://schemas.openxmlformats.org/officeDocument/2006/relationships/image"/></Relationships>
</file>

<file path=ppt/handoutMasters/_rels/handoutMaster1.xml.rels><?xml version="1.0" encoding="UTF-8" standalone="yes"?><Relationships xmlns="http://schemas.openxmlformats.org/package/2006/relationships"><Relationship Id="rId1" Target="../theme/theme6.xml" Type="http://schemas.openxmlformats.org/officeDocument/2006/relationships/theme"/></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bwMode="auto">
          <a:xfrm>
            <a:off x="1" y="0"/>
            <a:ext cx="2945659" cy="496332"/>
          </a:xfrm>
          <a:prstGeom prst="rect">
            <a:avLst/>
          </a:prstGeom>
          <a:noFill/>
          <a:ln w="9525">
            <a:noFill/>
            <a:miter lim="800000"/>
            <a:headEnd/>
            <a:tailEnd/>
          </a:ln>
          <a:effectLst/>
        </p:spPr>
        <p:txBody>
          <a:bodyPr vert="horz" wrap="square" lIns="95555" tIns="47777" rIns="95555" bIns="47777" numCol="1" anchor="t" anchorCtr="0" compatLnSpc="1">
            <a:prstTxWarp prst="textNoShape">
              <a:avLst/>
            </a:prstTxWarp>
          </a:bodyPr>
          <a:lstStyle>
            <a:lvl1pPr>
              <a:spcBef>
                <a:spcPct val="0"/>
              </a:spcBef>
              <a:defRPr sz="1300"/>
            </a:lvl1pPr>
          </a:lstStyle>
          <a:p>
            <a:r>
              <a:rPr lang="en-US" sz="1200"/>
              <a:t>The 5G Core Network Deep Dive </a:t>
            </a:r>
          </a:p>
        </p:txBody>
      </p:sp>
      <p:sp>
        <p:nvSpPr>
          <p:cNvPr id="79875" name="Rectangle 3"/>
          <p:cNvSpPr>
            <a:spLocks noGrp="1" noChangeArrowheads="1"/>
          </p:cNvSpPr>
          <p:nvPr>
            <p:ph type="dt" sz="quarter" idx="1"/>
          </p:nvPr>
        </p:nvSpPr>
        <p:spPr bwMode="auto">
          <a:xfrm>
            <a:off x="3850444" y="0"/>
            <a:ext cx="2945659" cy="496332"/>
          </a:xfrm>
          <a:prstGeom prst="rect">
            <a:avLst/>
          </a:prstGeom>
          <a:noFill/>
          <a:ln w="9525">
            <a:noFill/>
            <a:miter lim="800000"/>
            <a:headEnd/>
            <a:tailEnd/>
          </a:ln>
          <a:effectLst/>
        </p:spPr>
        <p:txBody>
          <a:bodyPr vert="horz" wrap="square" lIns="95555" tIns="47777" rIns="95555" bIns="47777" numCol="1" anchor="t" anchorCtr="0" compatLnSpc="1">
            <a:prstTxWarp prst="textNoShape">
              <a:avLst/>
            </a:prstTxWarp>
          </a:bodyPr>
          <a:lstStyle>
            <a:lvl1pPr algn="r">
              <a:spcBef>
                <a:spcPct val="0"/>
              </a:spcBef>
              <a:defRPr sz="1300"/>
            </a:lvl1pPr>
          </a:lstStyle>
          <a:p>
            <a:r>
              <a:rPr lang="en-US" sz="1200"/>
              <a:t>2019-10-07 </a:t>
            </a:r>
          </a:p>
        </p:txBody>
      </p:sp>
      <p:sp>
        <p:nvSpPr>
          <p:cNvPr id="79876" name="Rectangle 4"/>
          <p:cNvSpPr>
            <a:spLocks noGrp="1" noChangeArrowheads="1"/>
          </p:cNvSpPr>
          <p:nvPr>
            <p:ph type="ftr" sz="quarter" idx="2"/>
          </p:nvPr>
        </p:nvSpPr>
        <p:spPr bwMode="auto">
          <a:xfrm>
            <a:off x="1" y="9428583"/>
            <a:ext cx="2945659" cy="496332"/>
          </a:xfrm>
          <a:prstGeom prst="rect">
            <a:avLst/>
          </a:prstGeom>
          <a:noFill/>
          <a:ln w="9525">
            <a:noFill/>
            <a:miter lim="800000"/>
            <a:headEnd/>
            <a:tailEnd/>
          </a:ln>
          <a:effectLst/>
        </p:spPr>
        <p:txBody>
          <a:bodyPr vert="horz" wrap="square" lIns="95555" tIns="47777" rIns="95555" bIns="47777" numCol="1" anchor="b" anchorCtr="0" compatLnSpc="1">
            <a:prstTxWarp prst="textNoShape">
              <a:avLst/>
            </a:prstTxWarp>
          </a:bodyPr>
          <a:lstStyle>
            <a:lvl1pPr>
              <a:spcBef>
                <a:spcPct val="0"/>
              </a:spcBef>
              <a:defRPr sz="1300"/>
            </a:lvl1pPr>
          </a:lstStyle>
          <a:p>
            <a:r>
              <a:rPr lang="en-US" sz="1200"/>
              <a:t>BICP-16:000214 Uen, Rev N </a:t>
            </a:r>
          </a:p>
        </p:txBody>
      </p:sp>
      <p:sp>
        <p:nvSpPr>
          <p:cNvPr id="79877" name="Rectangle 5"/>
          <p:cNvSpPr>
            <a:spLocks noGrp="1" noChangeArrowheads="1"/>
          </p:cNvSpPr>
          <p:nvPr>
            <p:ph type="sldNum" sz="quarter" idx="3"/>
          </p:nvPr>
        </p:nvSpPr>
        <p:spPr bwMode="auto">
          <a:xfrm>
            <a:off x="3850444" y="9428583"/>
            <a:ext cx="2945659" cy="496332"/>
          </a:xfrm>
          <a:prstGeom prst="rect">
            <a:avLst/>
          </a:prstGeom>
          <a:noFill/>
          <a:ln w="9525">
            <a:noFill/>
            <a:miter lim="800000"/>
            <a:headEnd/>
            <a:tailEnd/>
          </a:ln>
          <a:effectLst/>
        </p:spPr>
        <p:txBody>
          <a:bodyPr vert="horz" wrap="square" lIns="95555" tIns="47777" rIns="95555" bIns="47777" numCol="1" anchor="b" anchorCtr="0" compatLnSpc="1">
            <a:prstTxWarp prst="textNoShape">
              <a:avLst/>
            </a:prstTxWarp>
          </a:bodyPr>
          <a:lstStyle>
            <a:lvl1pPr algn="r">
              <a:spcBef>
                <a:spcPct val="0"/>
              </a:spcBef>
              <a:defRPr sz="1300"/>
            </a:lvl1pPr>
          </a:lstStyle>
          <a:p>
            <a:fld id="{4ECEF30E-552D-42ED-82CA-C73F83CA10A8}" type="slidenum">
              <a:rPr lang="en-US" sz="1200"/>
              <a:pPr/>
              <a:t>‹#›</a:t>
            </a:fld>
            <a:endParaRPr lang="en-US" sz="1200"/>
          </a:p>
        </p:txBody>
      </p:sp>
    </p:spTree>
    <p:extLst>
      <p:ext uri="{BB962C8B-B14F-4D97-AF65-F5344CB8AC3E}">
        <p14:creationId xmlns:p14="http://schemas.microsoft.com/office/powerpoint/2010/main" val="2985583238"/>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Relationships xmlns="http://schemas.openxmlformats.org/package/2006/relationships"><Relationship Id="rId1" Target="../theme/theme5.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idx="1"/>
          </p:nvPr>
        </p:nvSpPr>
        <p:spPr>
          <a:xfrm>
            <a:off x="3851023" y="0"/>
            <a:ext cx="2945084" cy="497040"/>
          </a:xfrm>
          <a:prstGeom prst="rect">
            <a:avLst/>
          </a:prstGeom>
        </p:spPr>
        <p:txBody>
          <a:bodyPr vert="horz" lIns="90462" tIns="45231" rIns="90462" bIns="45231" rtlCol="0"/>
          <a:lstStyle>
            <a:lvl1pPr algn="r">
              <a:defRPr sz="1200"/>
            </a:lvl1pPr>
          </a:lstStyle>
          <a:p>
            <a:r>
              <a:rPr lang="en-US"/>
              <a:t>2019-10-07 </a:t>
            </a:r>
          </a:p>
        </p:txBody>
      </p:sp>
      <p:sp>
        <p:nvSpPr>
          <p:cNvPr id="3" name="Slide Number Placeholder 2"/>
          <p:cNvSpPr>
            <a:spLocks noGrp="1"/>
          </p:cNvSpPr>
          <p:nvPr>
            <p:ph type="sldNum" sz="quarter" idx="5"/>
          </p:nvPr>
        </p:nvSpPr>
        <p:spPr>
          <a:xfrm>
            <a:off x="3851023" y="9428025"/>
            <a:ext cx="2945084" cy="497040"/>
          </a:xfrm>
          <a:prstGeom prst="rect">
            <a:avLst/>
          </a:prstGeom>
        </p:spPr>
        <p:txBody>
          <a:bodyPr vert="horz" lIns="90462" tIns="45231" rIns="90462" bIns="45231" rtlCol="0" anchor="b"/>
          <a:lstStyle>
            <a:lvl1pPr algn="r">
              <a:defRPr sz="1200"/>
            </a:lvl1pPr>
          </a:lstStyle>
          <a:p>
            <a:fld id="{5852353D-F306-481A-B3D0-C36CE0BF9563}" type="slidenum">
              <a:rPr lang="en-US" smtClean="0"/>
              <a:pPr/>
              <a:t>‹#›</a:t>
            </a:fld>
            <a:endParaRPr lang="en-US"/>
          </a:p>
        </p:txBody>
      </p:sp>
      <p:sp>
        <p:nvSpPr>
          <p:cNvPr id="4" name="Header Placeholder 3"/>
          <p:cNvSpPr>
            <a:spLocks noGrp="1"/>
          </p:cNvSpPr>
          <p:nvPr>
            <p:ph type="hdr" sz="quarter"/>
          </p:nvPr>
        </p:nvSpPr>
        <p:spPr>
          <a:xfrm>
            <a:off x="0" y="0"/>
            <a:ext cx="2945085" cy="497040"/>
          </a:xfrm>
          <a:prstGeom prst="rect">
            <a:avLst/>
          </a:prstGeom>
        </p:spPr>
        <p:txBody>
          <a:bodyPr vert="horz" lIns="90462" tIns="45231" rIns="90462" bIns="45231" rtlCol="0"/>
          <a:lstStyle>
            <a:lvl1pPr algn="l">
              <a:defRPr sz="1200"/>
            </a:lvl1pPr>
          </a:lstStyle>
          <a:p>
            <a:r>
              <a:rPr lang="en-US"/>
              <a:t>The 5G Core Network Deep Dive </a:t>
            </a:r>
          </a:p>
        </p:txBody>
      </p:sp>
      <p:sp>
        <p:nvSpPr>
          <p:cNvPr id="5" name="Slide Image Placeholder 4"/>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0462" tIns="45231" rIns="90462" bIns="45231" rtlCol="0" anchor="ctr"/>
          <a:lstStyle/>
          <a:p>
            <a:endParaRPr lang="en-US"/>
          </a:p>
        </p:txBody>
      </p:sp>
      <p:sp>
        <p:nvSpPr>
          <p:cNvPr id="6" name="Footer Placeholder 5"/>
          <p:cNvSpPr>
            <a:spLocks noGrp="1"/>
          </p:cNvSpPr>
          <p:nvPr>
            <p:ph type="ftr" sz="quarter" idx="4"/>
          </p:nvPr>
        </p:nvSpPr>
        <p:spPr>
          <a:xfrm>
            <a:off x="0" y="9428025"/>
            <a:ext cx="2945085" cy="497040"/>
          </a:xfrm>
          <a:prstGeom prst="rect">
            <a:avLst/>
          </a:prstGeom>
        </p:spPr>
        <p:txBody>
          <a:bodyPr vert="horz" lIns="90462" tIns="45231" rIns="90462" bIns="45231" rtlCol="0" anchor="b"/>
          <a:lstStyle>
            <a:lvl1pPr algn="l">
              <a:defRPr sz="1200"/>
            </a:lvl1pPr>
          </a:lstStyle>
          <a:p>
            <a:r>
              <a:rPr lang="en-US"/>
              <a:t>BICP-16:000214 Uen, Rev N </a:t>
            </a:r>
          </a:p>
        </p:txBody>
      </p:sp>
      <p:sp>
        <p:nvSpPr>
          <p:cNvPr id="7" name="Notes Placeholder 6"/>
          <p:cNvSpPr>
            <a:spLocks noGrp="1"/>
          </p:cNvSpPr>
          <p:nvPr>
            <p:ph type="body" sz="quarter" idx="3"/>
          </p:nvPr>
        </p:nvSpPr>
        <p:spPr>
          <a:xfrm>
            <a:off x="680238" y="4715585"/>
            <a:ext cx="5437200" cy="4467066"/>
          </a:xfrm>
          <a:prstGeom prst="rect">
            <a:avLst/>
          </a:prstGeom>
        </p:spPr>
        <p:txBody>
          <a:bodyPr vert="horz" lIns="90462" tIns="45231" rIns="90462" bIns="452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8257339"/>
      </p:ext>
    </p:extLst>
  </p:cSld>
  <p:clrMap bg1="lt1" tx1="dk1" bg2="lt2" tx2="dk2" accent1="accent1" accent2="accent2" accent3="accent3" accent4="accent4" accent5="accent5" accent6="accent6" hlink="hlink" folHlink="folHlink"/>
  <p:hf/>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0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3.xml" Type="http://schemas.openxmlformats.org/officeDocument/2006/relationships/slide"/></Relationships>
</file>

<file path=ppt/notesSlides/_rels/notesSlide10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4.xml" Type="http://schemas.openxmlformats.org/officeDocument/2006/relationships/slide"/></Relationships>
</file>

<file path=ppt/notesSlides/_rels/notesSlide10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5.xml" Type="http://schemas.openxmlformats.org/officeDocument/2006/relationships/slide"/></Relationships>
</file>

<file path=ppt/notesSlides/_rels/notesSlide10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6.xml" Type="http://schemas.openxmlformats.org/officeDocument/2006/relationships/slide"/></Relationships>
</file>

<file path=ppt/notesSlides/_rels/notesSlide10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7.xml" Type="http://schemas.openxmlformats.org/officeDocument/2006/relationships/slide"/></Relationships>
</file>

<file path=ppt/notesSlides/_rels/notesSlide10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8.xml" Type="http://schemas.openxmlformats.org/officeDocument/2006/relationships/slide"/></Relationships>
</file>

<file path=ppt/notesSlides/_rels/notesSlide10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9.xml" Type="http://schemas.openxmlformats.org/officeDocument/2006/relationships/slide"/></Relationships>
</file>

<file path=ppt/notesSlides/_rels/notesSlide10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0.xml" Type="http://schemas.openxmlformats.org/officeDocument/2006/relationships/slide"/></Relationships>
</file>

<file path=ppt/notesSlides/_rels/notesSlide10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1.xml" Type="http://schemas.openxmlformats.org/officeDocument/2006/relationships/slide"/></Relationships>
</file>

<file path=ppt/notesSlides/_rels/notesSlide10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2.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3.xml" Type="http://schemas.openxmlformats.org/officeDocument/2006/relationships/slide"/></Relationships>
</file>

<file path=ppt/notesSlides/_rels/notesSlide1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4.xml" Type="http://schemas.openxmlformats.org/officeDocument/2006/relationships/slide"/></Relationships>
</file>

<file path=ppt/notesSlides/_rels/notesSlide1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5.xml" Type="http://schemas.openxmlformats.org/officeDocument/2006/relationships/slide"/></Relationships>
</file>

<file path=ppt/notesSlides/_rels/notesSlide1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6.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2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3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3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3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3.xml" Type="http://schemas.openxmlformats.org/officeDocument/2006/relationships/slide"/></Relationships>
</file>

<file path=ppt/notesSlides/_rels/notesSlide3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4.xml" Type="http://schemas.openxmlformats.org/officeDocument/2006/relationships/slide"/></Relationships>
</file>

<file path=ppt/notesSlides/_rels/notesSlide3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5.xml" Type="http://schemas.openxmlformats.org/officeDocument/2006/relationships/slide"/></Relationships>
</file>

<file path=ppt/notesSlides/_rels/notesSlide3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6.xml" Type="http://schemas.openxmlformats.org/officeDocument/2006/relationships/slide"/></Relationships>
</file>

<file path=ppt/notesSlides/_rels/notesSlide3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7.xml" Type="http://schemas.openxmlformats.org/officeDocument/2006/relationships/slide"/></Relationships>
</file>

<file path=ppt/notesSlides/_rels/notesSlide3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8.xml" Type="http://schemas.openxmlformats.org/officeDocument/2006/relationships/slide"/></Relationships>
</file>

<file path=ppt/notesSlides/_rels/notesSlide3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9.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0.xml" Type="http://schemas.openxmlformats.org/officeDocument/2006/relationships/slide"/></Relationships>
</file>

<file path=ppt/notesSlides/_rels/notesSlide4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1.xml" Type="http://schemas.openxmlformats.org/officeDocument/2006/relationships/slide"/></Relationships>
</file>

<file path=ppt/notesSlides/_rels/notesSlide4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2.xml" Type="http://schemas.openxmlformats.org/officeDocument/2006/relationships/slide"/></Relationships>
</file>

<file path=ppt/notesSlides/_rels/notesSlide4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3.xml" Type="http://schemas.openxmlformats.org/officeDocument/2006/relationships/slide"/></Relationships>
</file>

<file path=ppt/notesSlides/_rels/notesSlide4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4.xml" Type="http://schemas.openxmlformats.org/officeDocument/2006/relationships/slide"/></Relationships>
</file>

<file path=ppt/notesSlides/_rels/notesSlide4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5.xml" Type="http://schemas.openxmlformats.org/officeDocument/2006/relationships/slide"/></Relationships>
</file>

<file path=ppt/notesSlides/_rels/notesSlide4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6.xml" Type="http://schemas.openxmlformats.org/officeDocument/2006/relationships/slide"/></Relationships>
</file>

<file path=ppt/notesSlides/_rels/notesSlide4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7.xml" Type="http://schemas.openxmlformats.org/officeDocument/2006/relationships/slide"/></Relationships>
</file>

<file path=ppt/notesSlides/_rels/notesSlide4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8.xml" Type="http://schemas.openxmlformats.org/officeDocument/2006/relationships/slide"/></Relationships>
</file>

<file path=ppt/notesSlides/_rels/notesSlide4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9.xml" Type="http://schemas.openxmlformats.org/officeDocument/2006/relationships/slide"/><Relationship Id="rId3" Target="http://www.sciencedirect.com/science/article/pii/S240595951730019X#br000030" TargetMode="External" Type="http://schemas.openxmlformats.org/officeDocument/2006/relationships/hyperlink"/></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5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0.xml" Type="http://schemas.openxmlformats.org/officeDocument/2006/relationships/slide"/></Relationships>
</file>

<file path=ppt/notesSlides/_rels/notesSlide5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1.xml" Type="http://schemas.openxmlformats.org/officeDocument/2006/relationships/slide"/></Relationships>
</file>

<file path=ppt/notesSlides/_rels/notesSlide5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2.xml" Type="http://schemas.openxmlformats.org/officeDocument/2006/relationships/slide"/></Relationships>
</file>

<file path=ppt/notesSlides/_rels/notesSlide5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3.xml" Type="http://schemas.openxmlformats.org/officeDocument/2006/relationships/slide"/></Relationships>
</file>

<file path=ppt/notesSlides/_rels/notesSlide5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4.xml" Type="http://schemas.openxmlformats.org/officeDocument/2006/relationships/slide"/></Relationships>
</file>

<file path=ppt/notesSlides/_rels/notesSlide5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5.xml" Type="http://schemas.openxmlformats.org/officeDocument/2006/relationships/slide"/></Relationships>
</file>

<file path=ppt/notesSlides/_rels/notesSlide5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8.xml" Type="http://schemas.openxmlformats.org/officeDocument/2006/relationships/slide"/></Relationships>
</file>

<file path=ppt/notesSlides/_rels/notesSlide5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9.xml" Type="http://schemas.openxmlformats.org/officeDocument/2006/relationships/slide"/></Relationships>
</file>

<file path=ppt/notesSlides/_rels/notesSlide5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0.xml" Type="http://schemas.openxmlformats.org/officeDocument/2006/relationships/slide"/></Relationships>
</file>

<file path=ppt/notesSlides/_rels/notesSlide5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1.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6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2.xml" Type="http://schemas.openxmlformats.org/officeDocument/2006/relationships/slide"/></Relationships>
</file>

<file path=ppt/notesSlides/_rels/notesSlide6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3.xml" Type="http://schemas.openxmlformats.org/officeDocument/2006/relationships/slide"/></Relationships>
</file>

<file path=ppt/notesSlides/_rels/notesSlide6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4.xml" Type="http://schemas.openxmlformats.org/officeDocument/2006/relationships/slide"/></Relationships>
</file>

<file path=ppt/notesSlides/_rels/notesSlide6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5.xml" Type="http://schemas.openxmlformats.org/officeDocument/2006/relationships/slide"/></Relationships>
</file>

<file path=ppt/notesSlides/_rels/notesSlide6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6.xml" Type="http://schemas.openxmlformats.org/officeDocument/2006/relationships/slide"/></Relationships>
</file>

<file path=ppt/notesSlides/_rels/notesSlide6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7.xml" Type="http://schemas.openxmlformats.org/officeDocument/2006/relationships/slide"/></Relationships>
</file>

<file path=ppt/notesSlides/_rels/notesSlide6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8.xml" Type="http://schemas.openxmlformats.org/officeDocument/2006/relationships/slide"/></Relationships>
</file>

<file path=ppt/notesSlides/_rels/notesSlide6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9.xml" Type="http://schemas.openxmlformats.org/officeDocument/2006/relationships/slide"/></Relationships>
</file>

<file path=ppt/notesSlides/_rels/notesSlide6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0.xml" Type="http://schemas.openxmlformats.org/officeDocument/2006/relationships/slide"/></Relationships>
</file>

<file path=ppt/notesSlides/_rels/notesSlide6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1.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7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2.xml" Type="http://schemas.openxmlformats.org/officeDocument/2006/relationships/slide"/></Relationships>
</file>

<file path=ppt/notesSlides/_rels/notesSlide7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3.xml" Type="http://schemas.openxmlformats.org/officeDocument/2006/relationships/slide"/></Relationships>
</file>

<file path=ppt/notesSlides/_rels/notesSlide7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4.xml" Type="http://schemas.openxmlformats.org/officeDocument/2006/relationships/slide"/></Relationships>
</file>

<file path=ppt/notesSlides/_rels/notesSlide7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5.xml" Type="http://schemas.openxmlformats.org/officeDocument/2006/relationships/slide"/></Relationships>
</file>

<file path=ppt/notesSlides/_rels/notesSlide7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6.xml" Type="http://schemas.openxmlformats.org/officeDocument/2006/relationships/slide"/></Relationships>
</file>

<file path=ppt/notesSlides/_rels/notesSlide7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7.xml" Type="http://schemas.openxmlformats.org/officeDocument/2006/relationships/slide"/></Relationships>
</file>

<file path=ppt/notesSlides/_rels/notesSlide7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8.xml" Type="http://schemas.openxmlformats.org/officeDocument/2006/relationships/slide"/></Relationships>
</file>

<file path=ppt/notesSlides/_rels/notesSlide7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9.xml" Type="http://schemas.openxmlformats.org/officeDocument/2006/relationships/slide"/></Relationships>
</file>

<file path=ppt/notesSlides/_rels/notesSlide7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0.xml" Type="http://schemas.openxmlformats.org/officeDocument/2006/relationships/slide"/></Relationships>
</file>

<file path=ppt/notesSlides/_rels/notesSlide7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1.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8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2.xml" Type="http://schemas.openxmlformats.org/officeDocument/2006/relationships/slide"/></Relationships>
</file>

<file path=ppt/notesSlides/_rels/notesSlide8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3.xml" Type="http://schemas.openxmlformats.org/officeDocument/2006/relationships/slide"/></Relationships>
</file>

<file path=ppt/notesSlides/_rels/notesSlide8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4.xml" Type="http://schemas.openxmlformats.org/officeDocument/2006/relationships/slide"/></Relationships>
</file>

<file path=ppt/notesSlides/_rels/notesSlide8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5.xml" Type="http://schemas.openxmlformats.org/officeDocument/2006/relationships/slide"/></Relationships>
</file>

<file path=ppt/notesSlides/_rels/notesSlide8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6.xml" Type="http://schemas.openxmlformats.org/officeDocument/2006/relationships/slide"/></Relationships>
</file>

<file path=ppt/notesSlides/_rels/notesSlide8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8.xml" Type="http://schemas.openxmlformats.org/officeDocument/2006/relationships/slide"/></Relationships>
</file>

<file path=ppt/notesSlides/_rels/notesSlide8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9.xml" Type="http://schemas.openxmlformats.org/officeDocument/2006/relationships/slide"/></Relationships>
</file>

<file path=ppt/notesSlides/_rels/notesSlide8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0.xml" Type="http://schemas.openxmlformats.org/officeDocument/2006/relationships/slide"/></Relationships>
</file>

<file path=ppt/notesSlides/_rels/notesSlide8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1.xml" Type="http://schemas.openxmlformats.org/officeDocument/2006/relationships/slide"/></Relationships>
</file>

<file path=ppt/notesSlides/_rels/notesSlide8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2.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9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3.xml" Type="http://schemas.openxmlformats.org/officeDocument/2006/relationships/slide"/></Relationships>
</file>

<file path=ppt/notesSlides/_rels/notesSlide9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4.xml" Type="http://schemas.openxmlformats.org/officeDocument/2006/relationships/slide"/></Relationships>
</file>

<file path=ppt/notesSlides/_rels/notesSlide9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5.xml" Type="http://schemas.openxmlformats.org/officeDocument/2006/relationships/slide"/></Relationships>
</file>

<file path=ppt/notesSlides/_rels/notesSlide9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6.xml" Type="http://schemas.openxmlformats.org/officeDocument/2006/relationships/slide"/></Relationships>
</file>

<file path=ppt/notesSlides/_rels/notesSlide9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7.xml" Type="http://schemas.openxmlformats.org/officeDocument/2006/relationships/slide"/></Relationships>
</file>

<file path=ppt/notesSlides/_rels/notesSlide9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8.xml" Type="http://schemas.openxmlformats.org/officeDocument/2006/relationships/slide"/></Relationships>
</file>

<file path=ppt/notesSlides/_rels/notesSlide9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9.xml" Type="http://schemas.openxmlformats.org/officeDocument/2006/relationships/slide"/></Relationships>
</file>

<file path=ppt/notesSlides/_rels/notesSlide9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0.xml" Type="http://schemas.openxmlformats.org/officeDocument/2006/relationships/slide"/></Relationships>
</file>

<file path=ppt/notesSlides/_rels/notesSlide9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1.xml" Type="http://schemas.openxmlformats.org/officeDocument/2006/relationships/slide"/></Relationships>
</file>

<file path=ppt/notesSlides/_rels/notesSlide9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2.xml" Type="http://schemas.openxmlformats.org/officeDocument/2006/relationships/slide"/></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04616" fontAlgn="auto">
              <a:spcBef>
                <a:spcPts val="0"/>
              </a:spcBef>
              <a:spcAft>
                <a:spcPts val="0"/>
              </a:spcAft>
              <a:defRPr/>
            </a:pPr>
            <a:r>
              <a:rPr lang="en-US">
                <a:solidFill>
                  <a:prstClr val="black"/>
                </a:solidFill>
                <a:latin typeface="Ericsson Hilda Light" panose="00000400000000000000" pitchFamily="2" charset="0"/>
              </a:rPr>
              <a:t>The 5G Core Network Deep Dive </a:t>
            </a:r>
          </a:p>
        </p:txBody>
      </p:sp>
      <p:sp>
        <p:nvSpPr>
          <p:cNvPr id="5" name="Date Placeholder 4"/>
          <p:cNvSpPr>
            <a:spLocks noGrp="1"/>
          </p:cNvSpPr>
          <p:nvPr>
            <p:ph type="dt" idx="11"/>
          </p:nvPr>
        </p:nvSpPr>
        <p:spPr/>
        <p:txBody>
          <a:bodyPr/>
          <a:lstStyle/>
          <a:p>
            <a:pPr defTabSz="904616" fontAlgn="auto">
              <a:spcBef>
                <a:spcPts val="0"/>
              </a:spcBef>
              <a:spcAft>
                <a:spcPts val="0"/>
              </a:spcAft>
              <a:defRPr/>
            </a:pPr>
            <a:r>
              <a:rPr lang="en-US">
                <a:solidFill>
                  <a:prstClr val="black"/>
                </a:solidFill>
                <a:latin typeface="Ericsson Hilda Light" panose="00000400000000000000" pitchFamily="2" charset="0"/>
              </a:rPr>
              <a:t>2019-10-07 </a:t>
            </a:r>
          </a:p>
        </p:txBody>
      </p:sp>
      <p:sp>
        <p:nvSpPr>
          <p:cNvPr id="6" name="Footer Placeholder 5"/>
          <p:cNvSpPr>
            <a:spLocks noGrp="1"/>
          </p:cNvSpPr>
          <p:nvPr>
            <p:ph type="ftr" sz="quarter" idx="12"/>
          </p:nvPr>
        </p:nvSpPr>
        <p:spPr/>
        <p:txBody>
          <a:bodyPr/>
          <a:lstStyle/>
          <a:p>
            <a:pPr defTabSz="904616" fontAlgn="auto">
              <a:spcBef>
                <a:spcPts val="0"/>
              </a:spcBef>
              <a:spcAft>
                <a:spcPts val="0"/>
              </a:spcAft>
              <a:defRPr/>
            </a:pPr>
            <a:r>
              <a:rPr lang="en-US">
                <a:solidFill>
                  <a:prstClr val="black"/>
                </a:solidFill>
                <a:latin typeface="Ericsson Hilda Light" panose="00000400000000000000" pitchFamily="2" charset="0"/>
              </a:rPr>
              <a:t>BICP-16:000214 Uen, Rev N </a:t>
            </a:r>
          </a:p>
        </p:txBody>
      </p:sp>
      <p:sp>
        <p:nvSpPr>
          <p:cNvPr id="7" name="Slide Number Placeholder 6"/>
          <p:cNvSpPr>
            <a:spLocks noGrp="1"/>
          </p:cNvSpPr>
          <p:nvPr>
            <p:ph type="sldNum" sz="quarter" idx="13"/>
          </p:nvPr>
        </p:nvSpPr>
        <p:spPr/>
        <p:txBody>
          <a:bodyPr/>
          <a:lstStyle/>
          <a:p>
            <a:pPr defTabSz="904616" fontAlgn="auto">
              <a:spcBef>
                <a:spcPts val="0"/>
              </a:spcBef>
              <a:spcAft>
                <a:spcPts val="0"/>
              </a:spcAft>
              <a:defRPr/>
            </a:pPr>
            <a:fld id="{87E36626-1965-401B-8906-9190E95D2D29}" type="slidenum">
              <a:rPr lang="en-US" smtClean="0">
                <a:solidFill>
                  <a:prstClr val="black"/>
                </a:solidFill>
                <a:latin typeface="Ericsson Hilda Light" panose="00000400000000000000" pitchFamily="2" charset="0"/>
              </a:rPr>
              <a:t>1</a:t>
            </a:fld>
            <a:endParaRPr lang="en-US">
              <a:solidFill>
                <a:prstClr val="black"/>
              </a:solidFill>
              <a:latin typeface="Ericsson Hilda Light" panose="00000400000000000000" pitchFamily="2" charset="0"/>
            </a:endParaRPr>
          </a:p>
        </p:txBody>
      </p:sp>
    </p:spTree>
    <p:extLst>
      <p:ext uri="{BB962C8B-B14F-4D97-AF65-F5344CB8AC3E}">
        <p14:creationId xmlns:p14="http://schemas.microsoft.com/office/powerpoint/2010/main" val="41791693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kern="0"/>
              <a:t>The 5G System Architecture contains the following Network Functions:</a:t>
            </a:r>
          </a:p>
          <a:p>
            <a:pPr defTabSz="904616">
              <a:defRPr/>
            </a:pPr>
            <a:r>
              <a:rPr lang="en-US" b="1"/>
              <a:t>RF/BF</a:t>
            </a:r>
            <a:r>
              <a:rPr lang="en-US"/>
              <a:t>: Radio function/ Beamforming function</a:t>
            </a:r>
          </a:p>
          <a:p>
            <a:pPr defTabSz="904616">
              <a:defRPr/>
            </a:pPr>
            <a:r>
              <a:rPr lang="en-US" b="1"/>
              <a:t>BPF</a:t>
            </a:r>
            <a:r>
              <a:rPr lang="en-US"/>
              <a:t>:    Baseband Processing function</a:t>
            </a:r>
          </a:p>
          <a:p>
            <a:pPr defTabSz="904616">
              <a:defRPr/>
            </a:pPr>
            <a:r>
              <a:rPr lang="en-US" b="1"/>
              <a:t>PPF</a:t>
            </a:r>
            <a:r>
              <a:rPr lang="en-US"/>
              <a:t>:    Packet Processing function</a:t>
            </a:r>
          </a:p>
          <a:p>
            <a:pPr defTabSz="904616">
              <a:defRPr/>
            </a:pPr>
            <a:r>
              <a:rPr lang="en-US" b="1"/>
              <a:t>RCF</a:t>
            </a:r>
            <a:r>
              <a:rPr lang="en-US"/>
              <a:t>:    Radio Controller function</a:t>
            </a:r>
          </a:p>
          <a:p>
            <a:endParaRPr lang="en-US" kern="0"/>
          </a:p>
          <a:p>
            <a:pPr hangingPunct="0">
              <a:spcBef>
                <a:spcPts val="0"/>
              </a:spcBef>
              <a:tabLst>
                <a:tab pos="530834" algn="l"/>
              </a:tabLst>
            </a:pPr>
            <a:r>
              <a:rPr lang="en-US" b="1"/>
              <a:t>AF</a:t>
            </a:r>
            <a:r>
              <a:rPr lang="en-US"/>
              <a:t>	Application Function</a:t>
            </a:r>
          </a:p>
          <a:p>
            <a:pPr hangingPunct="0">
              <a:spcBef>
                <a:spcPts val="0"/>
              </a:spcBef>
              <a:tabLst>
                <a:tab pos="530834" algn="l"/>
              </a:tabLst>
            </a:pPr>
            <a:r>
              <a:rPr lang="en-US" b="1"/>
              <a:t>AMF</a:t>
            </a:r>
            <a:r>
              <a:rPr lang="en-US"/>
              <a:t>	Access and Mobility Management Function</a:t>
            </a:r>
          </a:p>
          <a:p>
            <a:pPr>
              <a:spcBef>
                <a:spcPts val="0"/>
              </a:spcBef>
              <a:tabLst>
                <a:tab pos="530834" algn="l"/>
              </a:tabLst>
            </a:pPr>
            <a:r>
              <a:rPr lang="en-US" b="1"/>
              <a:t>AUSF</a:t>
            </a:r>
            <a:r>
              <a:rPr lang="en-US"/>
              <a:t>	Authentication Server Function </a:t>
            </a:r>
          </a:p>
          <a:p>
            <a:pPr>
              <a:spcBef>
                <a:spcPts val="0"/>
              </a:spcBef>
              <a:tabLst>
                <a:tab pos="530834" algn="l"/>
              </a:tabLst>
            </a:pPr>
            <a:r>
              <a:rPr lang="en-US" b="1"/>
              <a:t>NEF</a:t>
            </a:r>
            <a:r>
              <a:rPr lang="en-US"/>
              <a:t>	Network Exposure Function</a:t>
            </a:r>
          </a:p>
          <a:p>
            <a:pPr>
              <a:spcBef>
                <a:spcPts val="0"/>
              </a:spcBef>
              <a:tabLst>
                <a:tab pos="530834" algn="l"/>
              </a:tabLst>
            </a:pPr>
            <a:r>
              <a:rPr lang="en-US" b="1"/>
              <a:t>NRF</a:t>
            </a:r>
            <a:r>
              <a:rPr lang="en-US"/>
              <a:t>	Network Repository Function</a:t>
            </a:r>
          </a:p>
          <a:p>
            <a:pPr>
              <a:spcBef>
                <a:spcPts val="0"/>
              </a:spcBef>
              <a:tabLst>
                <a:tab pos="530834" algn="l"/>
              </a:tabLst>
            </a:pPr>
            <a:r>
              <a:rPr lang="en-US" b="1"/>
              <a:t>PCF</a:t>
            </a:r>
            <a:r>
              <a:rPr lang="en-US"/>
              <a:t>	Policy Control Function</a:t>
            </a:r>
          </a:p>
          <a:p>
            <a:pPr hangingPunct="0">
              <a:spcBef>
                <a:spcPts val="0"/>
              </a:spcBef>
              <a:tabLst>
                <a:tab pos="530834" algn="l"/>
              </a:tabLst>
            </a:pPr>
            <a:r>
              <a:rPr lang="en-US" b="1"/>
              <a:t>SMF</a:t>
            </a:r>
            <a:r>
              <a:rPr lang="en-US"/>
              <a:t>	Session Management Function</a:t>
            </a:r>
          </a:p>
          <a:p>
            <a:pPr>
              <a:spcBef>
                <a:spcPts val="0"/>
              </a:spcBef>
              <a:tabLst>
                <a:tab pos="530834" algn="l"/>
              </a:tabLst>
            </a:pPr>
            <a:r>
              <a:rPr lang="en-US" b="1"/>
              <a:t>UDM</a:t>
            </a:r>
            <a:r>
              <a:rPr lang="en-US"/>
              <a:t>	Unified Data Management </a:t>
            </a:r>
          </a:p>
          <a:p>
            <a:pPr>
              <a:spcBef>
                <a:spcPts val="0"/>
              </a:spcBef>
              <a:tabLst>
                <a:tab pos="530834" algn="l"/>
              </a:tabLst>
            </a:pPr>
            <a:endParaRPr lang="en-US" altLang="en-US">
              <a:latin typeface="Arial" panose="020B0604020202020204" pitchFamily="34" charset="0"/>
            </a:endParaRPr>
          </a:p>
          <a:p>
            <a:r>
              <a:rPr lang="en-US" sz="1400" kern="0"/>
              <a:t>The 5G System Architecture contains the following service-based interfaces:</a:t>
            </a:r>
          </a:p>
          <a:p>
            <a:pPr lvl="1"/>
            <a:r>
              <a:rPr lang="en-US" sz="1000" b="1" kern="0" err="1"/>
              <a:t>Namf</a:t>
            </a:r>
            <a:r>
              <a:rPr lang="en-US" sz="1000" b="1" kern="0"/>
              <a:t>:</a:t>
            </a:r>
            <a:r>
              <a:rPr lang="en-US" sz="1000" kern="0"/>
              <a:t>	Service-based interface exhibited by AMF.</a:t>
            </a:r>
          </a:p>
          <a:p>
            <a:pPr lvl="1"/>
            <a:r>
              <a:rPr lang="en-US" sz="1000" b="1" kern="0" err="1"/>
              <a:t>Nsmf</a:t>
            </a:r>
            <a:r>
              <a:rPr lang="en-US" sz="1000" b="1" kern="0"/>
              <a:t>:</a:t>
            </a:r>
            <a:r>
              <a:rPr lang="en-US" sz="1000" kern="0"/>
              <a:t>	Service-based interface exhibited by SMF.</a:t>
            </a:r>
          </a:p>
          <a:p>
            <a:pPr lvl="1"/>
            <a:r>
              <a:rPr lang="en-US" sz="1000" b="1" kern="0" err="1"/>
              <a:t>Nnef</a:t>
            </a:r>
            <a:r>
              <a:rPr lang="en-US" sz="1000" b="1" kern="0"/>
              <a:t>:</a:t>
            </a:r>
            <a:r>
              <a:rPr lang="en-US" sz="1000" kern="0"/>
              <a:t>	Service-based interface exhibited by NEF.</a:t>
            </a:r>
          </a:p>
          <a:p>
            <a:pPr lvl="1"/>
            <a:r>
              <a:rPr lang="en-US" sz="1000" b="1" kern="0" err="1"/>
              <a:t>Npcf</a:t>
            </a:r>
            <a:r>
              <a:rPr lang="en-US" sz="1000" b="1" kern="0"/>
              <a:t>:</a:t>
            </a:r>
            <a:r>
              <a:rPr lang="en-US" sz="1000" kern="0"/>
              <a:t>	Service-based interface exhibited by PCF.</a:t>
            </a:r>
          </a:p>
          <a:p>
            <a:pPr lvl="1"/>
            <a:r>
              <a:rPr lang="en-US" sz="1000" b="1" kern="0" err="1"/>
              <a:t>Nudm</a:t>
            </a:r>
            <a:r>
              <a:rPr lang="en-US" sz="1000" b="1" kern="0"/>
              <a:t>: </a:t>
            </a:r>
            <a:r>
              <a:rPr lang="en-US" sz="1000" kern="0"/>
              <a:t>Service-based interface exhibited by UDM.</a:t>
            </a:r>
          </a:p>
          <a:p>
            <a:pPr lvl="1"/>
            <a:r>
              <a:rPr lang="en-US" sz="1000" b="1" kern="0" err="1"/>
              <a:t>Naf</a:t>
            </a:r>
            <a:r>
              <a:rPr lang="en-US" sz="1000" b="1" kern="0"/>
              <a:t>:</a:t>
            </a:r>
            <a:r>
              <a:rPr lang="en-US" sz="1000" kern="0"/>
              <a:t>	Service-based interface exhibited by AF.</a:t>
            </a:r>
          </a:p>
          <a:p>
            <a:pPr lvl="1"/>
            <a:r>
              <a:rPr lang="en-US" sz="1000" b="1" kern="0" err="1"/>
              <a:t>Nnrf</a:t>
            </a:r>
            <a:r>
              <a:rPr lang="en-US" sz="1000" b="1" kern="0"/>
              <a:t>:</a:t>
            </a:r>
            <a:r>
              <a:rPr lang="en-US" sz="1000" kern="0"/>
              <a:t>	Service-based interface exhibited by NRF.</a:t>
            </a:r>
          </a:p>
          <a:p>
            <a:pPr lvl="1"/>
            <a:r>
              <a:rPr lang="en-US" sz="1000" b="1" kern="0" err="1"/>
              <a:t>Nausf</a:t>
            </a:r>
            <a:r>
              <a:rPr lang="en-US" sz="1000" b="1" kern="0"/>
              <a:t>: </a:t>
            </a:r>
            <a:r>
              <a:rPr lang="en-US" sz="1000" kern="0"/>
              <a:t>Service-based interface exhibited by AUSF.</a:t>
            </a:r>
          </a:p>
          <a:p>
            <a:pPr lvl="1"/>
            <a:endParaRPr lang="en-US" altLang="en-US" sz="1000" kern="0">
              <a:latin typeface="Arial" panose="020B0604020202020204" pitchFamily="34" charset="0"/>
            </a:endParaRPr>
          </a:p>
          <a:p>
            <a:pPr lvl="0"/>
            <a:r>
              <a:rPr lang="en-US" altLang="en-US" kern="0">
                <a:latin typeface="Arial" panose="020B0604020202020204" pitchFamily="34" charset="0"/>
              </a:rPr>
              <a:t>In the NG-RAN:</a:t>
            </a:r>
          </a:p>
          <a:p>
            <a:pPr marL="621923" lvl="1" indent="-169615">
              <a:buFont typeface="Arial" panose="020B0604020202020204" pitchFamily="34" charset="0"/>
              <a:buChar char="•"/>
            </a:pPr>
            <a:r>
              <a:rPr lang="en-US">
                <a:effectLst/>
              </a:rPr>
              <a:t>the “F1-C/U” is mainly for </a:t>
            </a:r>
            <a:r>
              <a:rPr lang="en-US" err="1">
                <a:effectLst/>
              </a:rPr>
              <a:t>gNBs</a:t>
            </a:r>
            <a:r>
              <a:rPr lang="en-US">
                <a:effectLst/>
              </a:rPr>
              <a:t>. Similar work is ongoing for LTE as well but with slightly lower </a:t>
            </a:r>
            <a:r>
              <a:rPr lang="en-US" err="1">
                <a:effectLst/>
              </a:rPr>
              <a:t>prio</a:t>
            </a:r>
            <a:r>
              <a:rPr lang="en-US">
                <a:effectLst/>
              </a:rPr>
              <a:t> so far and in that case the F1 is called V1</a:t>
            </a:r>
            <a:br>
              <a:rPr lang="en-US">
                <a:effectLst/>
              </a:rPr>
            </a:br>
            <a:r>
              <a:rPr lang="en-US">
                <a:effectLst/>
              </a:rPr>
              <a:t>    ….but it could all converge in the end (and maybe even in Rel-15)</a:t>
            </a:r>
            <a:endParaRPr lang="sv-SE">
              <a:effectLst/>
            </a:endParaRPr>
          </a:p>
          <a:p>
            <a:pPr marL="621923" lvl="1" indent="-169615">
              <a:buFont typeface="Arial" panose="020B0604020202020204" pitchFamily="34" charset="0"/>
              <a:buChar char="•"/>
            </a:pPr>
            <a:r>
              <a:rPr lang="en-US">
                <a:effectLst/>
              </a:rPr>
              <a:t>The E1 is only for </a:t>
            </a:r>
            <a:r>
              <a:rPr lang="en-US" err="1">
                <a:effectLst/>
              </a:rPr>
              <a:t>gNBs</a:t>
            </a:r>
            <a:r>
              <a:rPr lang="en-US">
                <a:effectLst/>
              </a:rPr>
              <a:t> (in NG-RAN). </a:t>
            </a:r>
            <a:endParaRPr lang="sv-SE">
              <a:effectLst/>
            </a:endParaRPr>
          </a:p>
          <a:p>
            <a:pPr lvl="0"/>
            <a:endParaRPr lang="en-US" altLang="en-US">
              <a:latin typeface="Arial" panose="020B0604020202020204" pitchFamily="34" charset="0"/>
            </a:endParaRPr>
          </a:p>
        </p:txBody>
      </p:sp>
      <p:sp>
        <p:nvSpPr>
          <p:cNvPr id="26628" name="Date Placeholder 3"/>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2019-10-07 </a:t>
            </a:r>
          </a:p>
        </p:txBody>
      </p:sp>
      <p:sp>
        <p:nvSpPr>
          <p:cNvPr id="26629"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76782BA-D977-473C-B4B3-37772E1AFB16}"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S PGothic" panose="020B0600070205080204" pitchFamily="34" charset="-128"/>
                <a:cs typeface="+mn-cs"/>
              </a:rPr>
              <a:t>10</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6" name="Header Placeholder 5"/>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rPr>
              <a:t>The 5G Core Network Deep Dive </a:t>
            </a:r>
          </a:p>
        </p:txBody>
      </p:sp>
      <p:sp>
        <p:nvSpPr>
          <p:cNvPr id="7" name="Footer Placeholder 6"/>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rPr>
              <a:t>BICP-16:000214 Uen, Rev N </a:t>
            </a:r>
          </a:p>
        </p:txBody>
      </p:sp>
    </p:spTree>
    <p:extLst>
      <p:ext uri="{BB962C8B-B14F-4D97-AF65-F5344CB8AC3E}">
        <p14:creationId xmlns:p14="http://schemas.microsoft.com/office/powerpoint/2010/main" val="18426097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a:t>Ericsson preference/first solution planned is to use integration via ePDG since it is based on the existing installed base for e.g. WiFi Calling, and as it will take some time for 5GC with N3IWF to mature.</a:t>
            </a:r>
          </a:p>
          <a:p>
            <a:endParaRPr lang="sv-SE"/>
          </a:p>
          <a:p>
            <a:r>
              <a:rPr lang="en-US" sz="1200" kern="1200">
                <a:solidFill>
                  <a:schemeClr val="tx1"/>
                </a:solidFill>
                <a:effectLst/>
                <a:latin typeface="Arial" charset="0"/>
                <a:ea typeface="+mn-ea"/>
                <a:cs typeface="+mn-cs"/>
              </a:rPr>
              <a:t>UE support for N3IWF needs to mature as well as N3IWF itself. There are currently no roadmap plans from UE-vendors as far as we know that includes N3IWF support for </a:t>
            </a:r>
            <a:r>
              <a:rPr lang="en-US" sz="1200" kern="1200" err="1">
                <a:solidFill>
                  <a:schemeClr val="tx1"/>
                </a:solidFill>
                <a:effectLst/>
                <a:latin typeface="Arial" charset="0"/>
                <a:ea typeface="+mn-ea"/>
                <a:cs typeface="+mn-cs"/>
              </a:rPr>
              <a:t>wifi</a:t>
            </a:r>
            <a:r>
              <a:rPr lang="en-US" sz="1200" kern="1200">
                <a:solidFill>
                  <a:schemeClr val="tx1"/>
                </a:solidFill>
                <a:effectLst/>
                <a:latin typeface="Arial" charset="0"/>
                <a:ea typeface="+mn-ea"/>
                <a:cs typeface="+mn-cs"/>
              </a:rPr>
              <a:t> calling.</a:t>
            </a:r>
            <a:endParaRPr lang="sv-SE"/>
          </a:p>
        </p:txBody>
      </p:sp>
      <p:sp>
        <p:nvSpPr>
          <p:cNvPr id="4" name="Date Placeholder 3"/>
          <p:cNvSpPr>
            <a:spLocks noGrp="1"/>
          </p:cNvSpPr>
          <p:nvPr>
            <p:ph type="dt" idx="1"/>
          </p:nvPr>
        </p:nvSpPr>
        <p:spPr/>
        <p:txBody>
          <a:bodyPr/>
          <a:lstStyle/>
          <a:p>
            <a:r>
              <a:rPr lang="en-US"/>
              <a:t>2019-10-07 </a:t>
            </a:r>
          </a:p>
        </p:txBody>
      </p:sp>
      <p:sp>
        <p:nvSpPr>
          <p:cNvPr id="5" name="Slide Number Placeholder 4"/>
          <p:cNvSpPr>
            <a:spLocks noGrp="1"/>
          </p:cNvSpPr>
          <p:nvPr>
            <p:ph type="sldNum" sz="quarter" idx="5"/>
          </p:nvPr>
        </p:nvSpPr>
        <p:spPr/>
        <p:txBody>
          <a:bodyPr/>
          <a:lstStyle/>
          <a:p>
            <a:fld id="{7FCD689A-8E09-46F3-A29E-EF850F0EF8A2}" type="slidenum">
              <a:rPr lang="en-US" smtClean="0"/>
              <a:t>103</a:t>
            </a:fld>
            <a:endParaRPr lang="en-US"/>
          </a:p>
        </p:txBody>
      </p:sp>
      <p:sp>
        <p:nvSpPr>
          <p:cNvPr id="6" name="Header Placeholder 5"/>
          <p:cNvSpPr>
            <a:spLocks noGrp="1"/>
          </p:cNvSpPr>
          <p:nvPr>
            <p:ph type="hdr" sz="quarter"/>
          </p:nvPr>
        </p:nvSpPr>
        <p:spPr/>
        <p:txBody>
          <a:bodyPr/>
          <a:lstStyle/>
          <a:p>
            <a:r>
              <a:rPr lang="en-US"/>
              <a:t>The 5G Core Network Deep Dive </a:t>
            </a:r>
          </a:p>
        </p:txBody>
      </p:sp>
      <p:sp>
        <p:nvSpPr>
          <p:cNvPr id="7" name="Footer Placeholder 6"/>
          <p:cNvSpPr>
            <a:spLocks noGrp="1"/>
          </p:cNvSpPr>
          <p:nvPr>
            <p:ph type="ftr" sz="quarter" idx="4"/>
          </p:nvPr>
        </p:nvSpPr>
        <p:spPr/>
        <p:txBody>
          <a:bodyPr/>
          <a:lstStyle/>
          <a:p>
            <a:r>
              <a:rPr lang="en-US"/>
              <a:t>BICP-16:000214 Uen, Rev N </a:t>
            </a:r>
          </a:p>
        </p:txBody>
      </p:sp>
    </p:spTree>
    <p:extLst>
      <p:ext uri="{BB962C8B-B14F-4D97-AF65-F5344CB8AC3E}">
        <p14:creationId xmlns:p14="http://schemas.microsoft.com/office/powerpoint/2010/main" val="406828268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Early 5G UEs are not expected to support N3IWF capability. For early 5G deployments, the </a:t>
            </a:r>
            <a:r>
              <a:rPr lang="en-US" err="1"/>
              <a:t>WiFi</a:t>
            </a:r>
            <a:r>
              <a:rPr lang="en-US"/>
              <a:t> calling service shall be provided by the </a:t>
            </a:r>
            <a:r>
              <a:rPr lang="en-US" err="1"/>
              <a:t>ePDG</a:t>
            </a:r>
            <a:r>
              <a:rPr lang="en-US"/>
              <a:t>/WMG. The interworking  (i.e., voice handover) between </a:t>
            </a:r>
            <a:r>
              <a:rPr lang="en-US" err="1"/>
              <a:t>ePDG</a:t>
            </a:r>
            <a:r>
              <a:rPr lang="en-US"/>
              <a:t>/EPC and 5G can be supported by the further enhancement on </a:t>
            </a:r>
            <a:r>
              <a:rPr lang="en-US" err="1"/>
              <a:t>ePDG</a:t>
            </a:r>
            <a:r>
              <a:rPr lang="en-US"/>
              <a:t>/WMG and 5GC when </a:t>
            </a:r>
            <a:r>
              <a:rPr lang="en-US" err="1"/>
              <a:t>VoNR</a:t>
            </a:r>
            <a:r>
              <a:rPr lang="en-US"/>
              <a:t> in place. </a:t>
            </a:r>
          </a:p>
          <a:p>
            <a:endParaRPr lang="en-US"/>
          </a:p>
          <a:p>
            <a:r>
              <a:rPr lang="en-US"/>
              <a:t>No urgent need for N3IWF integrated WLAN, the benefits of N3IWF to end users and operators are not obvious in the early 5G deployment. Development of N3IWF is to be considered in the 2020 timeframe as devices, non-3GPP access services and the ecosystem for 5G matures.</a:t>
            </a:r>
          </a:p>
          <a:p>
            <a:endParaRPr lang="en-US"/>
          </a:p>
          <a:p>
            <a:pPr marL="0" indent="0">
              <a:buNone/>
            </a:pPr>
            <a:r>
              <a:rPr lang="en-US" sz="1800"/>
              <a:t>HSS and UDM interaction for </a:t>
            </a:r>
            <a:r>
              <a:rPr lang="en-GB" sz="1800"/>
              <a:t>5GS and </a:t>
            </a:r>
            <a:r>
              <a:rPr lang="en-GB" sz="1800" err="1"/>
              <a:t>ePDG</a:t>
            </a:r>
            <a:r>
              <a:rPr lang="en-GB" sz="1800"/>
              <a:t>/EPC IWK</a:t>
            </a:r>
          </a:p>
          <a:p>
            <a:pPr marL="285750" indent="-285750">
              <a:buFont typeface="Arial" panose="020B0604020202020204" pitchFamily="34" charset="0"/>
              <a:buChar char="•"/>
            </a:pPr>
            <a:r>
              <a:rPr lang="en-GB" sz="1800"/>
              <a:t>The interworking (handover) between 5GS and </a:t>
            </a:r>
            <a:r>
              <a:rPr lang="en-GB" sz="1800" err="1"/>
              <a:t>ePDG</a:t>
            </a:r>
            <a:r>
              <a:rPr lang="en-GB" sz="1800"/>
              <a:t>/EPC requires the synchronization of PGW-C FQDN + SMF Id for each APN/DNN between HSS and UDM. </a:t>
            </a:r>
          </a:p>
          <a:p>
            <a:pPr marL="285750" indent="-285750">
              <a:buFont typeface="Arial" panose="020B0604020202020204" pitchFamily="34" charset="0"/>
              <a:buChar char="•"/>
            </a:pPr>
            <a:r>
              <a:rPr lang="en-GB" sz="1800"/>
              <a:t>The HSS and UDM interaction is currently being defined under 3GPP </a:t>
            </a:r>
            <a:r>
              <a:rPr lang="en-GB" sz="1800" err="1"/>
              <a:t>Rel</a:t>
            </a:r>
            <a:r>
              <a:rPr lang="en-GB" sz="1800"/>
              <a:t> 16 UDICOM WID. </a:t>
            </a:r>
          </a:p>
          <a:p>
            <a:pPr marL="742950" lvl="1" indent="-285750">
              <a:buFont typeface="Arial" panose="020B0604020202020204" pitchFamily="34" charset="0"/>
              <a:buChar char="•"/>
            </a:pPr>
            <a:r>
              <a:rPr lang="en-GB" sz="1800"/>
              <a:t>The proprietary mechanism is needed for HSS and UDM interaction before </a:t>
            </a:r>
            <a:r>
              <a:rPr lang="en-GB" sz="1800" err="1"/>
              <a:t>Rel</a:t>
            </a:r>
            <a:r>
              <a:rPr lang="en-GB" sz="1800"/>
              <a:t> 16. The interaction between HSS and UDM is transparent to the other NFs.</a:t>
            </a:r>
            <a:endParaRPr lang="en-US" sz="1800"/>
          </a:p>
          <a:p>
            <a:pPr marL="0" lvl="0" indent="0">
              <a:buFont typeface="Arial" panose="020B0604020202020204" pitchFamily="34" charset="0"/>
              <a:buNone/>
            </a:pPr>
            <a:endParaRPr lang="en-US" sz="1800"/>
          </a:p>
          <a:p>
            <a:pPr marL="0" indent="0">
              <a:buNone/>
            </a:pPr>
            <a:r>
              <a:rPr lang="en-US" sz="1800"/>
              <a:t>Current understanding of N10 replacing S6b</a:t>
            </a:r>
          </a:p>
          <a:p>
            <a:pPr marL="285750" indent="-285750">
              <a:buFont typeface="Arial" panose="020B0604020202020204" pitchFamily="34" charset="0"/>
              <a:buChar char="•"/>
            </a:pPr>
            <a:r>
              <a:rPr lang="en-US" sz="1800">
                <a:cs typeface="Calibri" panose="020F0502020204030204" pitchFamily="34" charset="0"/>
              </a:rPr>
              <a:t>N10 replacing S6b is motivated by removing Diameter interface on PGW+SMF with SBI. </a:t>
            </a:r>
          </a:p>
          <a:p>
            <a:pPr marL="285750" indent="-285750">
              <a:buFont typeface="Arial" panose="020B0604020202020204" pitchFamily="34" charset="0"/>
              <a:buChar char="•"/>
            </a:pPr>
            <a:r>
              <a:rPr lang="en-US" sz="1800">
                <a:cs typeface="Calibri" panose="020F0502020204030204" pitchFamily="34" charset="0"/>
              </a:rPr>
              <a:t>N10 does not introduce new services compared to S6b</a:t>
            </a:r>
            <a:r>
              <a:rPr lang="en-US" sz="1800" b="1">
                <a:cs typeface="Calibri" panose="020F0502020204030204" pitchFamily="34" charset="0"/>
              </a:rPr>
              <a:t>, </a:t>
            </a:r>
            <a:r>
              <a:rPr lang="en-US" sz="1800">
                <a:cs typeface="Calibri" panose="020F0502020204030204" pitchFamily="34" charset="0"/>
              </a:rPr>
              <a:t>yet leads to more complexity in the interaction between HSS and UDM. And PGW needs to support N10 for </a:t>
            </a:r>
            <a:r>
              <a:rPr lang="en-US" sz="1800" err="1">
                <a:cs typeface="Calibri" panose="020F0502020204030204" pitchFamily="34" charset="0"/>
              </a:rPr>
              <a:t>ePDG</a:t>
            </a:r>
            <a:r>
              <a:rPr lang="en-US" sz="1800">
                <a:cs typeface="Calibri" panose="020F0502020204030204" pitchFamily="34" charset="0"/>
              </a:rPr>
              <a:t> access.</a:t>
            </a:r>
          </a:p>
          <a:p>
            <a:pPr marL="285750" indent="-285750">
              <a:buFont typeface="Arial" panose="020B0604020202020204" pitchFamily="34" charset="0"/>
              <a:buChar char="•"/>
            </a:pPr>
            <a:r>
              <a:rPr lang="en-US" sz="1800">
                <a:cs typeface="Calibri" panose="020F0502020204030204" pitchFamily="34" charset="0"/>
              </a:rPr>
              <a:t>It impacts the legacy LTE and </a:t>
            </a:r>
            <a:r>
              <a:rPr lang="en-US" sz="1800" err="1">
                <a:cs typeface="Calibri" panose="020F0502020204030204" pitchFamily="34" charset="0"/>
              </a:rPr>
              <a:t>WiFi</a:t>
            </a:r>
            <a:r>
              <a:rPr lang="en-US" sz="1800">
                <a:cs typeface="Calibri" panose="020F0502020204030204" pitchFamily="34" charset="0"/>
              </a:rPr>
              <a:t> interworking as the interaction between HSS and UDM is added.</a:t>
            </a:r>
            <a:endParaRPr lang="en-US" sz="1800"/>
          </a:p>
          <a:p>
            <a:pPr marL="0" lvl="0" indent="0">
              <a:buFont typeface="Arial" panose="020B0604020202020204" pitchFamily="34" charset="0"/>
              <a:buNone/>
            </a:pPr>
            <a:endParaRPr lang="en-US" sz="180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rPr>
              <a:t> </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rPr>
              <a:t>2019-10-14 </a:t>
            </a: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rPr>
              <a:t> </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94D618-4C70-48CD-8C6C-922A7213C06D}" type="slidenum">
              <a:rPr kumimoji="0" lang="en-US" sz="1200" b="0" i="0" u="none" strike="noStrike" kern="1200" cap="none" spc="0" normalizeH="0" baseline="0" noProof="0" smtClean="0">
                <a:ln>
                  <a:noFill/>
                </a:ln>
                <a:solidFill>
                  <a:prstClr val="black"/>
                </a:solidFill>
                <a:effectLst/>
                <a:uLnTx/>
                <a:uFillTx/>
                <a:latin typeface="Ericsson Hilda Light" panose="000004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endParaRPr>
          </a:p>
        </p:txBody>
      </p:sp>
    </p:spTree>
    <p:extLst>
      <p:ext uri="{BB962C8B-B14F-4D97-AF65-F5344CB8AC3E}">
        <p14:creationId xmlns:p14="http://schemas.microsoft.com/office/powerpoint/2010/main" val="166713180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 y="742950"/>
            <a:ext cx="6604000" cy="3714750"/>
          </a:xfrm>
        </p:spPr>
      </p:sp>
      <p:sp>
        <p:nvSpPr>
          <p:cNvPr id="3" name="Notes Placeholder 2"/>
          <p:cNvSpPr>
            <a:spLocks noGrp="1"/>
          </p:cNvSpPr>
          <p:nvPr>
            <p:ph type="body" idx="1"/>
          </p:nvPr>
        </p:nvSpPr>
        <p:spPr/>
        <p:txBody>
          <a:bodyPr/>
          <a:lstStyle/>
          <a:p>
            <a:r>
              <a:rPr lang="en-US">
                <a:solidFill>
                  <a:schemeClr val="bg1"/>
                </a:solidFill>
              </a:rPr>
              <a:t>All IMS services are supported via EPC integrated WLAN (single registration) and are also supported via 5GC integrated WLAN  (Untrusted WiFi in Rel 15)</a:t>
            </a:r>
          </a:p>
          <a:p>
            <a:pPr lvl="1"/>
            <a:endParaRPr lang="en-US">
              <a:solidFill>
                <a:schemeClr val="bg1"/>
              </a:solidFill>
            </a:endParaRPr>
          </a:p>
          <a:p>
            <a:pPr marL="628650" lvl="1" indent="-171450">
              <a:buFont typeface="Arial" panose="020B0604020202020204" pitchFamily="34" charset="0"/>
              <a:buChar char="•"/>
            </a:pPr>
            <a:r>
              <a:rPr lang="en-US">
                <a:highlight>
                  <a:srgbClr val="FFFF00"/>
                </a:highlight>
              </a:rPr>
              <a:t>Recommended to evolve EPC integrated WLAN</a:t>
            </a:r>
          </a:p>
          <a:p>
            <a:pPr marL="628650" lvl="1" indent="-171450">
              <a:buFont typeface="Arial" panose="020B0604020202020204" pitchFamily="34" charset="0"/>
              <a:buChar char="•"/>
            </a:pPr>
            <a:r>
              <a:rPr lang="en-US">
                <a:highlight>
                  <a:srgbClr val="FFFF00"/>
                </a:highlight>
              </a:rPr>
              <a:t>No urgent need for 5GC integrated WLAN – only needed in 5GC stand-alone deployments</a:t>
            </a:r>
          </a:p>
          <a:p>
            <a:pPr lvl="1"/>
            <a:endParaRPr lang="en-US">
              <a:solidFill>
                <a:schemeClr val="bg1"/>
              </a:solidFill>
            </a:endParaRPr>
          </a:p>
          <a:p>
            <a:r>
              <a:rPr lang="en-US">
                <a:solidFill>
                  <a:schemeClr val="bg1"/>
                </a:solidFill>
              </a:rPr>
              <a:t>Support of handover between </a:t>
            </a:r>
          </a:p>
          <a:p>
            <a:pPr lvl="1"/>
            <a:r>
              <a:rPr lang="en-US">
                <a:solidFill>
                  <a:schemeClr val="bg1"/>
                </a:solidFill>
              </a:rPr>
              <a:t>WiFi and LTE and </a:t>
            </a:r>
          </a:p>
          <a:p>
            <a:pPr lvl="1"/>
            <a:r>
              <a:rPr lang="en-US">
                <a:solidFill>
                  <a:schemeClr val="bg1"/>
                </a:solidFill>
              </a:rPr>
              <a:t>WiFi and NG-RAN</a:t>
            </a:r>
          </a:p>
          <a:p>
            <a:endParaRPr lang="en-US"/>
          </a:p>
          <a:p>
            <a:r>
              <a:rPr lang="en-GB" sz="1200" kern="1200">
                <a:solidFill>
                  <a:schemeClr val="tx1"/>
                </a:solidFill>
                <a:effectLst/>
                <a:latin typeface="Arial" charset="0"/>
                <a:ea typeface="+mn-ea"/>
                <a:cs typeface="+mn-cs"/>
              </a:rPr>
              <a:t>Non-3GPP </a:t>
            </a:r>
            <a:r>
              <a:rPr lang="en-GB" sz="1200" kern="1200" err="1">
                <a:solidFill>
                  <a:schemeClr val="tx1"/>
                </a:solidFill>
                <a:effectLst/>
                <a:latin typeface="Arial" charset="0"/>
                <a:ea typeface="+mn-ea"/>
                <a:cs typeface="+mn-cs"/>
              </a:rPr>
              <a:t>InterWorking</a:t>
            </a:r>
            <a:r>
              <a:rPr lang="en-GB" sz="1200" kern="1200">
                <a:solidFill>
                  <a:schemeClr val="tx1"/>
                </a:solidFill>
                <a:effectLst/>
                <a:latin typeface="Arial" charset="0"/>
                <a:ea typeface="+mn-ea"/>
                <a:cs typeface="+mn-cs"/>
              </a:rPr>
              <a:t> Function (N3IWF)</a:t>
            </a:r>
          </a:p>
          <a:p>
            <a:endParaRPr lang="en-GB" sz="1200" kern="1200">
              <a:solidFill>
                <a:schemeClr val="tx1"/>
              </a:solidFill>
              <a:effectLst/>
              <a:latin typeface="Arial" charset="0"/>
              <a:ea typeface="+mn-ea"/>
              <a:cs typeface="+mn-cs"/>
            </a:endParaRPr>
          </a:p>
          <a:p>
            <a:endParaRPr lang="en-GB" sz="1200" kern="1200">
              <a:solidFill>
                <a:schemeClr val="tx1"/>
              </a:solidFill>
              <a:effectLst/>
              <a:latin typeface="Arial" charset="0"/>
              <a:ea typeface="+mn-ea"/>
              <a:cs typeface="+mn-cs"/>
            </a:endParaRPr>
          </a:p>
          <a:p>
            <a:pPr lvl="1"/>
            <a:r>
              <a:rPr lang="en-US" sz="1600"/>
              <a:t>Recommended to evolve </a:t>
            </a:r>
            <a:r>
              <a:rPr lang="en-US" sz="1600" err="1"/>
              <a:t>ePDG</a:t>
            </a:r>
            <a:r>
              <a:rPr lang="en-US" sz="1600"/>
              <a:t>/EPC to support 5GC interworking</a:t>
            </a:r>
          </a:p>
          <a:p>
            <a:pPr lvl="1"/>
            <a:r>
              <a:rPr lang="en-US" sz="1600"/>
              <a:t>No urgent need for 5GC/N3IWF </a:t>
            </a:r>
          </a:p>
          <a:p>
            <a:r>
              <a:rPr lang="en-US" sz="1600" err="1"/>
              <a:t>ePDG</a:t>
            </a:r>
            <a:r>
              <a:rPr lang="en-US" sz="1600"/>
              <a:t>/EPC and 5GC/3GPP interworking</a:t>
            </a:r>
          </a:p>
          <a:p>
            <a:pPr lvl="2"/>
            <a:r>
              <a:rPr lang="en-US" sz="1600"/>
              <a:t>Support of UE-initiated handover between</a:t>
            </a:r>
          </a:p>
          <a:p>
            <a:pPr lvl="3"/>
            <a:r>
              <a:rPr lang="en-US" sz="1600"/>
              <a:t>WLAN and E-UTRAN/EPC (pre Rel 15)</a:t>
            </a:r>
          </a:p>
          <a:p>
            <a:pPr lvl="3"/>
            <a:r>
              <a:rPr lang="en-US" sz="1600"/>
              <a:t>WLAN and NG-RAN/5GC (Rel 15)</a:t>
            </a:r>
          </a:p>
          <a:p>
            <a:r>
              <a:rPr lang="en-US" sz="1600"/>
              <a:t>N3IWF/5GC and 5GC/3GPP, N3IWF/5GC and EPC/3GPP interworking</a:t>
            </a:r>
          </a:p>
          <a:p>
            <a:pPr lvl="1"/>
            <a:r>
              <a:rPr lang="en-US" sz="1600"/>
              <a:t>Support of NAS between UE and AMF (incl.  SMS over NAS)</a:t>
            </a:r>
          </a:p>
          <a:p>
            <a:pPr lvl="1"/>
            <a:r>
              <a:rPr lang="en-US" sz="1600"/>
              <a:t>All IMS services and required handover cases are supported both via EPC integrated WLAN and via 5GC integrated WLAN</a:t>
            </a:r>
          </a:p>
          <a:p>
            <a:endParaRPr lang="en-US"/>
          </a:p>
        </p:txBody>
      </p:sp>
      <p:sp>
        <p:nvSpPr>
          <p:cNvPr id="8" name="Slide Number Placeholder 7">
            <a:extLst>
              <a:ext uri="{FF2B5EF4-FFF2-40B4-BE49-F238E27FC236}">
                <a16:creationId xmlns:a16="http://schemas.microsoft.com/office/drawing/2014/main" id="{503CC260-B8EE-4276-A1B4-4BC97077C7B6}"/>
              </a:ext>
            </a:extLst>
          </p:cNvPr>
          <p:cNvSpPr>
            <a:spLocks noGrp="1"/>
          </p:cNvSpPr>
          <p:nvPr>
            <p:ph type="sldNum" sz="quarter" idx="5"/>
          </p:nvPr>
        </p:nvSpPr>
        <p:spPr/>
        <p:txBody>
          <a:bodyPr/>
          <a:lstStyle/>
          <a:p>
            <a:fld id="{3D81E753-DC98-4129-9E35-94B58E3A1199}" type="slidenum">
              <a:rPr lang="en-US" smtClean="0"/>
              <a:t>105</a:t>
            </a:fld>
            <a:endParaRPr lang="en-US"/>
          </a:p>
        </p:txBody>
      </p:sp>
      <p:sp>
        <p:nvSpPr>
          <p:cNvPr id="9" name="Header Placeholder 8">
            <a:extLst>
              <a:ext uri="{FF2B5EF4-FFF2-40B4-BE49-F238E27FC236}">
                <a16:creationId xmlns:a16="http://schemas.microsoft.com/office/drawing/2014/main" id="{A564781B-2563-485E-A883-2F88FC4C2AD2}"/>
              </a:ext>
            </a:extLst>
          </p:cNvPr>
          <p:cNvSpPr>
            <a:spLocks noGrp="1"/>
          </p:cNvSpPr>
          <p:nvPr>
            <p:ph type="hdr" sz="quarter"/>
          </p:nvPr>
        </p:nvSpPr>
        <p:spPr/>
        <p:txBody>
          <a:bodyPr/>
          <a:lstStyle/>
          <a:p>
            <a:r>
              <a:rPr lang="en-US"/>
              <a:t> </a:t>
            </a:r>
          </a:p>
        </p:txBody>
      </p:sp>
      <p:sp>
        <p:nvSpPr>
          <p:cNvPr id="10" name="Footer Placeholder 9">
            <a:extLst>
              <a:ext uri="{FF2B5EF4-FFF2-40B4-BE49-F238E27FC236}">
                <a16:creationId xmlns:a16="http://schemas.microsoft.com/office/drawing/2014/main" id="{2ADEAF8B-4865-48EA-B7E0-8155800C15CF}"/>
              </a:ext>
            </a:extLst>
          </p:cNvPr>
          <p:cNvSpPr>
            <a:spLocks noGrp="1"/>
          </p:cNvSpPr>
          <p:nvPr>
            <p:ph type="ftr" sz="quarter" idx="4"/>
          </p:nvPr>
        </p:nvSpPr>
        <p:spPr/>
        <p:txBody>
          <a:bodyPr/>
          <a:lstStyle/>
          <a:p>
            <a:r>
              <a:rPr lang="en-US"/>
              <a:t> </a:t>
            </a:r>
          </a:p>
        </p:txBody>
      </p:sp>
      <p:sp>
        <p:nvSpPr>
          <p:cNvPr id="11" name="Date Placeholder 10">
            <a:extLst>
              <a:ext uri="{FF2B5EF4-FFF2-40B4-BE49-F238E27FC236}">
                <a16:creationId xmlns:a16="http://schemas.microsoft.com/office/drawing/2014/main" id="{A989A258-663E-44FE-898F-F1454D58B2CF}"/>
              </a:ext>
            </a:extLst>
          </p:cNvPr>
          <p:cNvSpPr>
            <a:spLocks noGrp="1"/>
          </p:cNvSpPr>
          <p:nvPr>
            <p:ph type="dt" idx="1"/>
          </p:nvPr>
        </p:nvSpPr>
        <p:spPr/>
        <p:txBody>
          <a:bodyPr/>
          <a:lstStyle/>
          <a:p>
            <a:r>
              <a:rPr lang="en-US"/>
              <a:t>2019-10-14 </a:t>
            </a:r>
          </a:p>
        </p:txBody>
      </p:sp>
    </p:spTree>
    <p:extLst>
      <p:ext uri="{BB962C8B-B14F-4D97-AF65-F5344CB8AC3E}">
        <p14:creationId xmlns:p14="http://schemas.microsoft.com/office/powerpoint/2010/main" val="69021999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2019-10-07 </a:t>
            </a:r>
          </a:p>
        </p:txBody>
      </p:sp>
      <p:sp>
        <p:nvSpPr>
          <p:cNvPr id="5" name="Slide Number Placeholder 4"/>
          <p:cNvSpPr>
            <a:spLocks noGrp="1"/>
          </p:cNvSpPr>
          <p:nvPr>
            <p:ph type="sldNum" sz="quarter" idx="11"/>
          </p:nvPr>
        </p:nvSpPr>
        <p:spPr/>
        <p:txBody>
          <a:bodyPr/>
          <a:lstStyle/>
          <a:p>
            <a:fld id="{824E9FDB-B265-4A24-90EE-AD9E767AB83D}" type="slidenum">
              <a:rPr lang="en-US" smtClean="0"/>
              <a:t>106</a:t>
            </a:fld>
            <a:endParaRPr lang="en-US"/>
          </a:p>
        </p:txBody>
      </p:sp>
      <p:sp>
        <p:nvSpPr>
          <p:cNvPr id="6" name="Header Placeholder 5"/>
          <p:cNvSpPr>
            <a:spLocks noGrp="1"/>
          </p:cNvSpPr>
          <p:nvPr>
            <p:ph type="hdr" sz="quarter" idx="12"/>
          </p:nvPr>
        </p:nvSpPr>
        <p:spPr/>
        <p:txBody>
          <a:bodyPr/>
          <a:lstStyle/>
          <a:p>
            <a:r>
              <a:rPr lang="en-US"/>
              <a:t>The 5G Core Network Deep Dive </a:t>
            </a:r>
          </a:p>
        </p:txBody>
      </p:sp>
      <p:sp>
        <p:nvSpPr>
          <p:cNvPr id="7" name="Footer Placeholder 6"/>
          <p:cNvSpPr>
            <a:spLocks noGrp="1"/>
          </p:cNvSpPr>
          <p:nvPr>
            <p:ph type="ftr" sz="quarter" idx="13"/>
          </p:nvPr>
        </p:nvSpPr>
        <p:spPr/>
        <p:txBody>
          <a:bodyPr/>
          <a:lstStyle/>
          <a:p>
            <a:r>
              <a:rPr lang="en-US"/>
              <a:t>BICP-16:000214 Uen, Rev N </a:t>
            </a:r>
          </a:p>
        </p:txBody>
      </p:sp>
    </p:spTree>
    <p:extLst>
      <p:ext uri="{BB962C8B-B14F-4D97-AF65-F5344CB8AC3E}">
        <p14:creationId xmlns:p14="http://schemas.microsoft.com/office/powerpoint/2010/main" val="49531551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sv-SE" sz="1200"/>
              <a:t>HSS	Home Subscriber Server</a:t>
            </a:r>
          </a:p>
          <a:p>
            <a:pPr>
              <a:buClr>
                <a:schemeClr val="tx1"/>
              </a:buClr>
            </a:pPr>
            <a:r>
              <a:rPr lang="sv-SE" sz="1200"/>
              <a:t>MME	Mobility Management Entity</a:t>
            </a:r>
          </a:p>
          <a:p>
            <a:pPr>
              <a:buClr>
                <a:schemeClr val="tx1"/>
              </a:buClr>
            </a:pPr>
            <a:r>
              <a:rPr lang="en-US" sz="1200"/>
              <a:t>PCRF	Policy and Charging Rules Function</a:t>
            </a:r>
          </a:p>
          <a:p>
            <a:pPr>
              <a:buClr>
                <a:schemeClr val="tx1"/>
              </a:buClr>
            </a:pPr>
            <a:r>
              <a:rPr lang="en-US" sz="1200"/>
              <a:t>PGW	PDN Gateway</a:t>
            </a:r>
          </a:p>
          <a:p>
            <a:pPr>
              <a:buClr>
                <a:schemeClr val="tx1"/>
              </a:buClr>
            </a:pPr>
            <a:r>
              <a:rPr lang="en-US" sz="1200"/>
              <a:t>SGW	Serving Gateway</a:t>
            </a: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rPr>
              <a:t>The 5G Core Network Deep Dive </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rPr>
              <a:t>2019-10-07 </a:t>
            </a: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rPr>
              <a:t>BICP-16:000214 Uen, Rev N </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FB4A7F-B7AC-49CA-9795-E6D0B126477F}" type="slidenum">
              <a:rPr kumimoji="0" lang="en-US" sz="1200" b="0" i="0" u="none" strike="noStrike" kern="1200" cap="none" spc="0" normalizeH="0" baseline="0" noProof="0" smtClean="0">
                <a:ln>
                  <a:noFill/>
                </a:ln>
                <a:solidFill>
                  <a:prstClr val="black"/>
                </a:solidFill>
                <a:effectLst/>
                <a:uLnTx/>
                <a:uFillTx/>
                <a:latin typeface="Ericsson Hilda Light" panose="00000400000000000000" pitchFamily="2" charset="0"/>
                <a:ea typeface="+mn-ea"/>
                <a:cs typeface="+mn-cs"/>
              </a:rPr>
              <a:t>107</a:t>
            </a:fld>
            <a:endPar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endParaRPr>
          </a:p>
        </p:txBody>
      </p:sp>
    </p:spTree>
    <p:extLst>
      <p:ext uri="{BB962C8B-B14F-4D97-AF65-F5344CB8AC3E}">
        <p14:creationId xmlns:p14="http://schemas.microsoft.com/office/powerpoint/2010/main" val="40954062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a:cs typeface="Arial" panose="020B0604020202020204" pitchFamily="34" charset="0"/>
              </a:rPr>
              <a:t>Dynamic mobility switching is about support for switching N3-U tunnels at switch between radio accesses, e.g. in option 3x (NR as Master for UP) and option 1 (LTE) or within option 3a between NR and LTE.</a:t>
            </a:r>
            <a:endParaRPr lang="en-US">
              <a:solidFill>
                <a:schemeClr val="bg1"/>
              </a:solidFill>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rPr>
              <a:t>The 5G Core Network Deep Dive </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rPr>
              <a:t>2019-10-07 </a:t>
            </a: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rPr>
              <a:t>BICP-16:000214 Uen, Rev N </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586E87-7527-4128-AFA5-447858A581A8}" type="slidenum">
              <a:rPr kumimoji="0" lang="en-US" sz="1200" b="0" i="0" u="none" strike="noStrike" kern="1200" cap="none" spc="0" normalizeH="0" baseline="0" noProof="0" smtClean="0">
                <a:ln>
                  <a:noFill/>
                </a:ln>
                <a:solidFill>
                  <a:prstClr val="black"/>
                </a:solidFill>
                <a:effectLst/>
                <a:uLnTx/>
                <a:uFillTx/>
                <a:latin typeface="Ericsson Hilda Light" panose="00000400000000000000" pitchFamily="2" charset="0"/>
                <a:ea typeface="+mn-ea"/>
                <a:cs typeface="+mn-cs"/>
              </a:rPr>
              <a:t>108</a:t>
            </a:fld>
            <a:endPar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endParaRPr>
          </a:p>
        </p:txBody>
      </p:sp>
    </p:spTree>
    <p:extLst>
      <p:ext uri="{BB962C8B-B14F-4D97-AF65-F5344CB8AC3E}">
        <p14:creationId xmlns:p14="http://schemas.microsoft.com/office/powerpoint/2010/main" val="101134021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4937">
              <a:defRPr/>
            </a:pPr>
            <a:r>
              <a:rPr lang="en-US">
                <a:solidFill>
                  <a:schemeClr val="bg1"/>
                </a:solidFill>
              </a:rPr>
              <a:t>For Option 3a the strict interpretation is that there is only a SCG bearer towards </a:t>
            </a:r>
            <a:r>
              <a:rPr lang="en-US" err="1">
                <a:solidFill>
                  <a:schemeClr val="bg1"/>
                </a:solidFill>
              </a:rPr>
              <a:t>gNB</a:t>
            </a:r>
            <a:r>
              <a:rPr lang="en-US">
                <a:solidFill>
                  <a:schemeClr val="bg1"/>
                </a:solidFill>
              </a:rPr>
              <a:t> and UP is only over NR, </a:t>
            </a:r>
            <a:br>
              <a:rPr lang="en-US">
                <a:solidFill>
                  <a:schemeClr val="bg1"/>
                </a:solidFill>
              </a:rPr>
            </a:br>
            <a:r>
              <a:rPr lang="en-US">
                <a:solidFill>
                  <a:schemeClr val="bg1"/>
                </a:solidFill>
              </a:rPr>
              <a:t>but in case NR coverage is lost there needs to be a possibility to use LTE access and in this case the CN bearers can be switched to a MCG bearer to </a:t>
            </a:r>
            <a:r>
              <a:rPr lang="en-US" err="1">
                <a:solidFill>
                  <a:schemeClr val="bg1"/>
                </a:solidFill>
              </a:rPr>
              <a:t>eNB</a:t>
            </a:r>
            <a:r>
              <a:rPr lang="en-US">
                <a:solidFill>
                  <a:schemeClr val="bg1"/>
                </a:solidFill>
              </a:rPr>
              <a:t> while still in EN-DC</a:t>
            </a:r>
            <a:br>
              <a:rPr lang="en-US">
                <a:solidFill>
                  <a:schemeClr val="bg1"/>
                </a:solidFill>
              </a:rPr>
            </a:br>
            <a:r>
              <a:rPr lang="en-US">
                <a:solidFill>
                  <a:schemeClr val="bg1"/>
                </a:solidFill>
              </a:rPr>
              <a:t>It is also possible for a UE to using a SCG bearer in parallel with a MCG bearer for different services, e.g. MBB/Internet over SCG and </a:t>
            </a:r>
            <a:r>
              <a:rPr lang="en-US" err="1">
                <a:solidFill>
                  <a:schemeClr val="bg1"/>
                </a:solidFill>
              </a:rPr>
              <a:t>VoLTE</a:t>
            </a:r>
            <a:r>
              <a:rPr lang="en-US">
                <a:solidFill>
                  <a:schemeClr val="bg1"/>
                </a:solidFill>
              </a:rPr>
              <a:t> over MCG</a:t>
            </a:r>
          </a:p>
          <a:p>
            <a:endParaRPr lang="en-US"/>
          </a:p>
        </p:txBody>
      </p:sp>
      <p:sp>
        <p:nvSpPr>
          <p:cNvPr id="4" name="Date Placeholder 3"/>
          <p:cNvSpPr>
            <a:spLocks noGrp="1"/>
          </p:cNvSpPr>
          <p:nvPr>
            <p:ph type="dt" idx="10"/>
          </p:nvPr>
        </p:nvSpPr>
        <p:spPr/>
        <p:txBody>
          <a:bodyPr/>
          <a:lstStyle/>
          <a:p>
            <a:pPr defTabSz="904616" fontAlgn="auto">
              <a:spcBef>
                <a:spcPts val="0"/>
              </a:spcBef>
              <a:spcAft>
                <a:spcPts val="0"/>
              </a:spcAft>
              <a:defRPr/>
            </a:pPr>
            <a:r>
              <a:rPr lang="en-US" sz="1800" kern="0">
                <a:solidFill>
                  <a:sysClr val="windowText" lastClr="000000"/>
                </a:solidFill>
              </a:rPr>
              <a:t>2019-10-07 </a:t>
            </a:r>
          </a:p>
        </p:txBody>
      </p:sp>
      <p:sp>
        <p:nvSpPr>
          <p:cNvPr id="5" name="Slide Number Placeholder 4"/>
          <p:cNvSpPr>
            <a:spLocks noGrp="1"/>
          </p:cNvSpPr>
          <p:nvPr>
            <p:ph type="sldNum" sz="quarter" idx="11"/>
          </p:nvPr>
        </p:nvSpPr>
        <p:spPr/>
        <p:txBody>
          <a:bodyPr/>
          <a:lstStyle/>
          <a:p>
            <a:pPr defTabSz="904616" fontAlgn="auto">
              <a:spcBef>
                <a:spcPts val="0"/>
              </a:spcBef>
              <a:spcAft>
                <a:spcPts val="0"/>
              </a:spcAft>
              <a:defRPr/>
            </a:pPr>
            <a:fld id="{FEADBF2D-3098-4EBD-B4F3-43AB22846CA6}" type="slidenum">
              <a:rPr lang="en-US" sz="1800" kern="0" smtClean="0">
                <a:solidFill>
                  <a:sysClr val="windowText" lastClr="000000"/>
                </a:solidFill>
              </a:rPr>
              <a:t>109</a:t>
            </a:fld>
            <a:endParaRPr lang="en-US" sz="1800" kern="0">
              <a:solidFill>
                <a:sysClr val="windowText" lastClr="000000"/>
              </a:solidFill>
            </a:endParaRPr>
          </a:p>
        </p:txBody>
      </p:sp>
      <p:sp>
        <p:nvSpPr>
          <p:cNvPr id="6" name="Header Placeholder 5"/>
          <p:cNvSpPr>
            <a:spLocks noGrp="1"/>
          </p:cNvSpPr>
          <p:nvPr>
            <p:ph type="hdr" sz="quarter" idx="12"/>
          </p:nvPr>
        </p:nvSpPr>
        <p:spPr/>
        <p:txBody>
          <a:bodyPr/>
          <a:lstStyle/>
          <a:p>
            <a:pPr defTabSz="904616" fontAlgn="auto">
              <a:spcBef>
                <a:spcPts val="0"/>
              </a:spcBef>
              <a:spcAft>
                <a:spcPts val="0"/>
              </a:spcAft>
              <a:defRPr/>
            </a:pPr>
            <a:r>
              <a:rPr lang="en-US" sz="1800" kern="0">
                <a:solidFill>
                  <a:sysClr val="windowText" lastClr="000000"/>
                </a:solidFill>
              </a:rPr>
              <a:t>The 5G Core Network Deep Dive </a:t>
            </a:r>
          </a:p>
        </p:txBody>
      </p:sp>
      <p:sp>
        <p:nvSpPr>
          <p:cNvPr id="7" name="Footer Placeholder 6"/>
          <p:cNvSpPr>
            <a:spLocks noGrp="1"/>
          </p:cNvSpPr>
          <p:nvPr>
            <p:ph type="ftr" sz="quarter" idx="13"/>
          </p:nvPr>
        </p:nvSpPr>
        <p:spPr/>
        <p:txBody>
          <a:bodyPr/>
          <a:lstStyle/>
          <a:p>
            <a:pPr defTabSz="904616" fontAlgn="auto">
              <a:spcBef>
                <a:spcPts val="0"/>
              </a:spcBef>
              <a:spcAft>
                <a:spcPts val="0"/>
              </a:spcAft>
              <a:defRPr/>
            </a:pPr>
            <a:r>
              <a:rPr lang="en-US" sz="1800" kern="0">
                <a:solidFill>
                  <a:sysClr val="windowText" lastClr="000000"/>
                </a:solidFill>
              </a:rPr>
              <a:t>BICP-16:000214 Uen, Rev N </a:t>
            </a:r>
          </a:p>
        </p:txBody>
      </p:sp>
    </p:spTree>
    <p:extLst>
      <p:ext uri="{BB962C8B-B14F-4D97-AF65-F5344CB8AC3E}">
        <p14:creationId xmlns:p14="http://schemas.microsoft.com/office/powerpoint/2010/main" val="400919174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6108">
              <a:defRPr/>
            </a:pPr>
            <a:r>
              <a:rPr lang="en-US">
                <a:solidFill>
                  <a:schemeClr val="bg1"/>
                </a:solidFill>
              </a:rPr>
              <a:t>A more detailed alternative is available in slide 56</a:t>
            </a:r>
          </a:p>
          <a:p>
            <a:pPr defTabSz="896108">
              <a:defRPr/>
            </a:pPr>
            <a:r>
              <a:rPr lang="en-US">
                <a:solidFill>
                  <a:schemeClr val="bg1"/>
                </a:solidFill>
              </a:rPr>
              <a:t>For Option 3a the strict interpretation is that there is only a SCG bearer towards </a:t>
            </a:r>
            <a:r>
              <a:rPr lang="en-US" err="1">
                <a:solidFill>
                  <a:schemeClr val="bg1"/>
                </a:solidFill>
              </a:rPr>
              <a:t>gNB</a:t>
            </a:r>
            <a:r>
              <a:rPr lang="en-US">
                <a:solidFill>
                  <a:schemeClr val="bg1"/>
                </a:solidFill>
              </a:rPr>
              <a:t> and UP is only over NR, </a:t>
            </a:r>
            <a:br>
              <a:rPr lang="en-US">
                <a:solidFill>
                  <a:schemeClr val="bg1"/>
                </a:solidFill>
              </a:rPr>
            </a:br>
            <a:r>
              <a:rPr lang="en-US">
                <a:solidFill>
                  <a:schemeClr val="bg1"/>
                </a:solidFill>
              </a:rPr>
              <a:t>but in case NR coverage is lost there needs to be a possibility to use LTE access and in this case the CN bearers can be switched to a MCG bearer to </a:t>
            </a:r>
            <a:r>
              <a:rPr lang="en-US" err="1">
                <a:solidFill>
                  <a:schemeClr val="bg1"/>
                </a:solidFill>
              </a:rPr>
              <a:t>eNB</a:t>
            </a:r>
            <a:r>
              <a:rPr lang="en-US">
                <a:solidFill>
                  <a:schemeClr val="bg1"/>
                </a:solidFill>
              </a:rPr>
              <a:t> while still in EN-DC</a:t>
            </a:r>
            <a:br>
              <a:rPr lang="en-US">
                <a:solidFill>
                  <a:schemeClr val="bg1"/>
                </a:solidFill>
              </a:rPr>
            </a:br>
            <a:r>
              <a:rPr lang="en-US">
                <a:solidFill>
                  <a:schemeClr val="bg1"/>
                </a:solidFill>
              </a:rPr>
              <a:t>It is also possible for a UE to using a SCG bearer in parallel with a MCG bearer for different services, e.g. MBB/Internet over SCG and </a:t>
            </a:r>
            <a:r>
              <a:rPr lang="en-US" err="1">
                <a:solidFill>
                  <a:schemeClr val="bg1"/>
                </a:solidFill>
              </a:rPr>
              <a:t>VoLTE</a:t>
            </a:r>
            <a:r>
              <a:rPr lang="en-US">
                <a:solidFill>
                  <a:schemeClr val="bg1"/>
                </a:solidFill>
              </a:rPr>
              <a:t> over MCG</a:t>
            </a:r>
          </a:p>
          <a:p>
            <a:pPr defTabSz="896108">
              <a:defRPr/>
            </a:pPr>
            <a:endParaRPr lang="en-US">
              <a:solidFill>
                <a:schemeClr val="bg1"/>
              </a:solidFill>
            </a:endParaRPr>
          </a:p>
          <a:p>
            <a:pPr defTabSz="894937">
              <a:defRPr/>
            </a:pPr>
            <a:r>
              <a:rPr lang="en-US">
                <a:solidFill>
                  <a:schemeClr val="bg1"/>
                </a:solidFill>
              </a:rPr>
              <a:t>3GPP TR 38.801 is the technical report (study) done in preparation of 5G </a:t>
            </a:r>
            <a:r>
              <a:rPr lang="en-US" err="1">
                <a:solidFill>
                  <a:schemeClr val="bg1"/>
                </a:solidFill>
              </a:rPr>
              <a:t>Rel</a:t>
            </a:r>
            <a:r>
              <a:rPr lang="en-US">
                <a:solidFill>
                  <a:schemeClr val="bg1"/>
                </a:solidFill>
              </a:rPr>
              <a:t> 15.</a:t>
            </a:r>
          </a:p>
          <a:p>
            <a:pPr defTabSz="894937">
              <a:defRPr/>
            </a:pPr>
            <a:endParaRPr lang="en-US">
              <a:solidFill>
                <a:schemeClr val="bg1"/>
              </a:solidFill>
            </a:endParaRPr>
          </a:p>
          <a:p>
            <a:pPr defTabSz="894937">
              <a:defRPr/>
            </a:pPr>
            <a:r>
              <a:rPr lang="en-US">
                <a:solidFill>
                  <a:schemeClr val="bg1"/>
                </a:solidFill>
                <a:sym typeface="Wingdings" panose="05000000000000000000" pitchFamily="2" charset="2"/>
              </a:rPr>
              <a:t>3GPP TS </a:t>
            </a:r>
            <a:r>
              <a:rPr lang="en-US">
                <a:solidFill>
                  <a:schemeClr val="bg1"/>
                </a:solidFill>
              </a:rPr>
              <a:t>37.340 is the technical specification (normative) for 5G </a:t>
            </a:r>
            <a:r>
              <a:rPr lang="en-US" err="1">
                <a:solidFill>
                  <a:schemeClr val="bg1"/>
                </a:solidFill>
              </a:rPr>
              <a:t>Rel</a:t>
            </a:r>
            <a:r>
              <a:rPr lang="en-US">
                <a:solidFill>
                  <a:schemeClr val="bg1"/>
                </a:solidFill>
              </a:rPr>
              <a:t> 15, work still ongoing. In this specification the terminology of the different options is not used but rather how they are realized by using different bearer types with dual connectivity as baseline.</a:t>
            </a:r>
          </a:p>
          <a:p>
            <a:endParaRPr lang="en-US"/>
          </a:p>
        </p:txBody>
      </p:sp>
      <p:sp>
        <p:nvSpPr>
          <p:cNvPr id="4" name="Date Placeholder 3"/>
          <p:cNvSpPr>
            <a:spLocks noGrp="1"/>
          </p:cNvSpPr>
          <p:nvPr>
            <p:ph type="dt" idx="10"/>
          </p:nvPr>
        </p:nvSpPr>
        <p:spPr/>
        <p:txBody>
          <a:bodyPr/>
          <a:lstStyle/>
          <a:p>
            <a:pPr defTabSz="904616" fontAlgn="auto">
              <a:spcBef>
                <a:spcPts val="0"/>
              </a:spcBef>
              <a:spcAft>
                <a:spcPts val="0"/>
              </a:spcAft>
              <a:defRPr/>
            </a:pPr>
            <a:r>
              <a:rPr lang="en-US" sz="1800" kern="0">
                <a:solidFill>
                  <a:sysClr val="windowText" lastClr="000000"/>
                </a:solidFill>
              </a:rPr>
              <a:t>2019-10-07 </a:t>
            </a:r>
          </a:p>
        </p:txBody>
      </p:sp>
      <p:sp>
        <p:nvSpPr>
          <p:cNvPr id="5" name="Slide Number Placeholder 4"/>
          <p:cNvSpPr>
            <a:spLocks noGrp="1"/>
          </p:cNvSpPr>
          <p:nvPr>
            <p:ph type="sldNum" sz="quarter" idx="11"/>
          </p:nvPr>
        </p:nvSpPr>
        <p:spPr/>
        <p:txBody>
          <a:bodyPr/>
          <a:lstStyle/>
          <a:p>
            <a:pPr defTabSz="904616" fontAlgn="auto">
              <a:spcBef>
                <a:spcPts val="0"/>
              </a:spcBef>
              <a:spcAft>
                <a:spcPts val="0"/>
              </a:spcAft>
              <a:defRPr/>
            </a:pPr>
            <a:fld id="{CEF70699-71D5-45D5-B254-62A0A6E45806}" type="slidenum">
              <a:rPr lang="en-US" sz="1800" kern="0" smtClean="0">
                <a:solidFill>
                  <a:sysClr val="windowText" lastClr="000000"/>
                </a:solidFill>
              </a:rPr>
              <a:t>110</a:t>
            </a:fld>
            <a:endParaRPr lang="en-US" sz="1800" kern="0">
              <a:solidFill>
                <a:sysClr val="windowText" lastClr="000000"/>
              </a:solidFill>
            </a:endParaRPr>
          </a:p>
        </p:txBody>
      </p:sp>
      <p:sp>
        <p:nvSpPr>
          <p:cNvPr id="6" name="Header Placeholder 5"/>
          <p:cNvSpPr>
            <a:spLocks noGrp="1"/>
          </p:cNvSpPr>
          <p:nvPr>
            <p:ph type="hdr" sz="quarter" idx="12"/>
          </p:nvPr>
        </p:nvSpPr>
        <p:spPr/>
        <p:txBody>
          <a:bodyPr/>
          <a:lstStyle/>
          <a:p>
            <a:pPr defTabSz="904616" fontAlgn="auto">
              <a:spcBef>
                <a:spcPts val="0"/>
              </a:spcBef>
              <a:spcAft>
                <a:spcPts val="0"/>
              </a:spcAft>
              <a:defRPr/>
            </a:pPr>
            <a:r>
              <a:rPr lang="en-US" sz="1800" kern="0">
                <a:solidFill>
                  <a:sysClr val="windowText" lastClr="000000"/>
                </a:solidFill>
              </a:rPr>
              <a:t>The 5G Core Network Deep Dive </a:t>
            </a:r>
          </a:p>
        </p:txBody>
      </p:sp>
      <p:sp>
        <p:nvSpPr>
          <p:cNvPr id="7" name="Footer Placeholder 6"/>
          <p:cNvSpPr>
            <a:spLocks noGrp="1"/>
          </p:cNvSpPr>
          <p:nvPr>
            <p:ph type="ftr" sz="quarter" idx="13"/>
          </p:nvPr>
        </p:nvSpPr>
        <p:spPr/>
        <p:txBody>
          <a:bodyPr/>
          <a:lstStyle/>
          <a:p>
            <a:pPr defTabSz="904616" fontAlgn="auto">
              <a:spcBef>
                <a:spcPts val="0"/>
              </a:spcBef>
              <a:spcAft>
                <a:spcPts val="0"/>
              </a:spcAft>
              <a:defRPr/>
            </a:pPr>
            <a:r>
              <a:rPr lang="en-US" sz="1800" kern="0">
                <a:solidFill>
                  <a:sysClr val="windowText" lastClr="000000"/>
                </a:solidFill>
              </a:rPr>
              <a:t>BICP-16:000214 Uen, Rev N </a:t>
            </a:r>
          </a:p>
        </p:txBody>
      </p:sp>
    </p:spTree>
    <p:extLst>
      <p:ext uri="{BB962C8B-B14F-4D97-AF65-F5344CB8AC3E}">
        <p14:creationId xmlns:p14="http://schemas.microsoft.com/office/powerpoint/2010/main" val="84728899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6108">
              <a:defRPr/>
            </a:pPr>
            <a:r>
              <a:rPr lang="en-US" sz="1100">
                <a:solidFill>
                  <a:schemeClr val="bg1"/>
                </a:solidFill>
              </a:rPr>
              <a:t>A more detailed alternative to slide 55</a:t>
            </a:r>
          </a:p>
          <a:p>
            <a:pPr defTabSz="896108">
              <a:defRPr/>
            </a:pPr>
            <a:r>
              <a:rPr lang="en-US" sz="1100">
                <a:solidFill>
                  <a:schemeClr val="bg1"/>
                </a:solidFill>
              </a:rPr>
              <a:t>For Option 3a the strict interpretation is that there is only a SCG bearer towards </a:t>
            </a:r>
            <a:r>
              <a:rPr lang="en-US" sz="1100" err="1">
                <a:solidFill>
                  <a:schemeClr val="bg1"/>
                </a:solidFill>
              </a:rPr>
              <a:t>gNB</a:t>
            </a:r>
            <a:r>
              <a:rPr lang="en-US" sz="1100">
                <a:solidFill>
                  <a:schemeClr val="bg1"/>
                </a:solidFill>
              </a:rPr>
              <a:t> and UP is only over NR, </a:t>
            </a:r>
            <a:br>
              <a:rPr lang="en-US" sz="1100">
                <a:solidFill>
                  <a:schemeClr val="bg1"/>
                </a:solidFill>
              </a:rPr>
            </a:br>
            <a:r>
              <a:rPr lang="en-US" sz="1100">
                <a:solidFill>
                  <a:schemeClr val="bg1"/>
                </a:solidFill>
              </a:rPr>
              <a:t>but in case NR coverage is lost there needs to be a possibility to use LTE access and in this case the CN bearers can be switched to a MCG bearer to </a:t>
            </a:r>
            <a:r>
              <a:rPr lang="en-US" sz="1100" err="1">
                <a:solidFill>
                  <a:schemeClr val="bg1"/>
                </a:solidFill>
              </a:rPr>
              <a:t>eNB</a:t>
            </a:r>
            <a:r>
              <a:rPr lang="en-US" sz="1100">
                <a:solidFill>
                  <a:schemeClr val="bg1"/>
                </a:solidFill>
              </a:rPr>
              <a:t> while still in EN-DC</a:t>
            </a:r>
            <a:br>
              <a:rPr lang="en-US" sz="1100">
                <a:solidFill>
                  <a:schemeClr val="bg1"/>
                </a:solidFill>
              </a:rPr>
            </a:br>
            <a:r>
              <a:rPr lang="en-US" sz="1100">
                <a:solidFill>
                  <a:schemeClr val="bg1"/>
                </a:solidFill>
              </a:rPr>
              <a:t>It is also possible for a UE to using a SCG bearer in parallel with a MCG bearer for different services, e.g. MBB/Internet over SCG and VoLTE over MCG</a:t>
            </a:r>
          </a:p>
          <a:p>
            <a:pPr defTabSz="896108">
              <a:defRPr/>
            </a:pPr>
            <a:endParaRPr lang="en-US" sz="1100">
              <a:solidFill>
                <a:schemeClr val="bg1"/>
              </a:solidFill>
            </a:endParaRPr>
          </a:p>
          <a:p>
            <a:pPr defTabSz="896108">
              <a:defRPr/>
            </a:pPr>
            <a:r>
              <a:rPr lang="en-US" sz="1100">
                <a:solidFill>
                  <a:schemeClr val="bg1"/>
                </a:solidFill>
              </a:rPr>
              <a:t>3GPP TR 38.801 is the technical report (study) done in preparation of 5G Rel 15. </a:t>
            </a:r>
          </a:p>
          <a:p>
            <a:pPr defTabSz="896108">
              <a:defRPr/>
            </a:pPr>
            <a:endParaRPr lang="en-US" sz="1100">
              <a:solidFill>
                <a:schemeClr val="bg1"/>
              </a:solidFill>
            </a:endParaRPr>
          </a:p>
          <a:p>
            <a:pPr defTabSz="896108">
              <a:defRPr/>
            </a:pPr>
            <a:r>
              <a:rPr lang="en-US" sz="1100">
                <a:solidFill>
                  <a:schemeClr val="bg1"/>
                </a:solidFill>
                <a:sym typeface="Wingdings" panose="05000000000000000000" pitchFamily="2" charset="2"/>
              </a:rPr>
              <a:t>3GPP TS </a:t>
            </a:r>
            <a:r>
              <a:rPr lang="en-US" sz="1100">
                <a:solidFill>
                  <a:schemeClr val="bg1"/>
                </a:solidFill>
              </a:rPr>
              <a:t>37.340 is the technical specification (normative) for 5G Rel 15, work still ongoing. In this specification the terminology of the different options is not used but rather how they are realized by using different bearer types with dual connectivity as baseline.</a:t>
            </a:r>
          </a:p>
          <a:p>
            <a:endParaRPr lang="en-US" sz="1100"/>
          </a:p>
        </p:txBody>
      </p:sp>
      <p:sp>
        <p:nvSpPr>
          <p:cNvPr id="4" name="Date Placeholder 3"/>
          <p:cNvSpPr>
            <a:spLocks noGrp="1"/>
          </p:cNvSpPr>
          <p:nvPr>
            <p:ph type="dt" idx="10"/>
          </p:nvPr>
        </p:nvSpPr>
        <p:spPr/>
        <p:txBody>
          <a:bodyPr/>
          <a:lstStyle/>
          <a:p>
            <a:pPr defTabSz="905800" fontAlgn="auto">
              <a:spcBef>
                <a:spcPts val="0"/>
              </a:spcBef>
              <a:spcAft>
                <a:spcPts val="0"/>
              </a:spcAft>
              <a:defRPr/>
            </a:pPr>
            <a:r>
              <a:rPr lang="en-US" sz="1800" kern="0">
                <a:solidFill>
                  <a:sysClr val="windowText" lastClr="000000"/>
                </a:solidFill>
              </a:rPr>
              <a:t>2019-10-07 </a:t>
            </a:r>
          </a:p>
        </p:txBody>
      </p:sp>
      <p:sp>
        <p:nvSpPr>
          <p:cNvPr id="5" name="Slide Number Placeholder 4"/>
          <p:cNvSpPr>
            <a:spLocks noGrp="1"/>
          </p:cNvSpPr>
          <p:nvPr>
            <p:ph type="sldNum" sz="quarter" idx="11"/>
          </p:nvPr>
        </p:nvSpPr>
        <p:spPr/>
        <p:txBody>
          <a:bodyPr/>
          <a:lstStyle/>
          <a:p>
            <a:pPr defTabSz="905800" fontAlgn="auto">
              <a:spcBef>
                <a:spcPts val="0"/>
              </a:spcBef>
              <a:spcAft>
                <a:spcPts val="0"/>
              </a:spcAft>
              <a:defRPr/>
            </a:pPr>
            <a:fld id="{86DE5D08-02B7-48F5-B4FC-6C357A6CC3CA}" type="slidenum">
              <a:rPr lang="en-US" sz="1800" kern="0" smtClean="0">
                <a:solidFill>
                  <a:sysClr val="windowText" lastClr="000000"/>
                </a:solidFill>
              </a:rPr>
              <a:t>111</a:t>
            </a:fld>
            <a:endParaRPr lang="en-US" sz="1800" kern="0">
              <a:solidFill>
                <a:sysClr val="windowText" lastClr="000000"/>
              </a:solidFill>
            </a:endParaRPr>
          </a:p>
        </p:txBody>
      </p:sp>
      <p:sp>
        <p:nvSpPr>
          <p:cNvPr id="6" name="Header Placeholder 5"/>
          <p:cNvSpPr>
            <a:spLocks noGrp="1"/>
          </p:cNvSpPr>
          <p:nvPr>
            <p:ph type="hdr" sz="quarter" idx="12"/>
          </p:nvPr>
        </p:nvSpPr>
        <p:spPr/>
        <p:txBody>
          <a:bodyPr/>
          <a:lstStyle/>
          <a:p>
            <a:pPr defTabSz="905800" fontAlgn="auto">
              <a:spcBef>
                <a:spcPts val="0"/>
              </a:spcBef>
              <a:spcAft>
                <a:spcPts val="0"/>
              </a:spcAft>
              <a:defRPr/>
            </a:pPr>
            <a:r>
              <a:rPr lang="en-US" sz="1800" kern="0">
                <a:solidFill>
                  <a:sysClr val="windowText" lastClr="000000"/>
                </a:solidFill>
              </a:rPr>
              <a:t>The 5G Core Network Deep Dive </a:t>
            </a:r>
          </a:p>
        </p:txBody>
      </p:sp>
      <p:sp>
        <p:nvSpPr>
          <p:cNvPr id="7" name="Footer Placeholder 6"/>
          <p:cNvSpPr>
            <a:spLocks noGrp="1"/>
          </p:cNvSpPr>
          <p:nvPr>
            <p:ph type="ftr" sz="quarter" idx="13"/>
          </p:nvPr>
        </p:nvSpPr>
        <p:spPr/>
        <p:txBody>
          <a:bodyPr/>
          <a:lstStyle/>
          <a:p>
            <a:pPr defTabSz="905800" fontAlgn="auto">
              <a:spcBef>
                <a:spcPts val="0"/>
              </a:spcBef>
              <a:spcAft>
                <a:spcPts val="0"/>
              </a:spcAft>
              <a:defRPr/>
            </a:pPr>
            <a:r>
              <a:rPr lang="en-US" sz="1800" kern="0">
                <a:solidFill>
                  <a:sysClr val="windowText" lastClr="000000"/>
                </a:solidFill>
              </a:rPr>
              <a:t>BICP-16:000214 Uen, Rev N </a:t>
            </a:r>
          </a:p>
        </p:txBody>
      </p:sp>
    </p:spTree>
    <p:extLst>
      <p:ext uri="{BB962C8B-B14F-4D97-AF65-F5344CB8AC3E}">
        <p14:creationId xmlns:p14="http://schemas.microsoft.com/office/powerpoint/2010/main" val="133265025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defTabSz="904616">
              <a:defRPr/>
            </a:pPr>
            <a:r>
              <a:rPr lang="en-US">
                <a:solidFill>
                  <a:srgbClr val="000000"/>
                </a:solidFill>
              </a:rPr>
              <a:t>2019-10-07 </a:t>
            </a:r>
          </a:p>
        </p:txBody>
      </p:sp>
      <p:sp>
        <p:nvSpPr>
          <p:cNvPr id="5" name="Slide Number Placeholder 4"/>
          <p:cNvSpPr>
            <a:spLocks noGrp="1"/>
          </p:cNvSpPr>
          <p:nvPr>
            <p:ph type="sldNum" sz="quarter" idx="11"/>
          </p:nvPr>
        </p:nvSpPr>
        <p:spPr/>
        <p:txBody>
          <a:bodyPr/>
          <a:lstStyle/>
          <a:p>
            <a:pPr defTabSz="904616">
              <a:defRPr/>
            </a:pPr>
            <a:fld id="{3A196DE8-7CC5-4D0B-829B-61192D3488B0}" type="slidenum">
              <a:rPr lang="en-US" smtClean="0">
                <a:solidFill>
                  <a:srgbClr val="000000"/>
                </a:solidFill>
              </a:rPr>
              <a:t>112</a:t>
            </a:fld>
            <a:endParaRPr lang="en-US">
              <a:solidFill>
                <a:srgbClr val="000000"/>
              </a:solidFill>
            </a:endParaRPr>
          </a:p>
        </p:txBody>
      </p:sp>
      <p:sp>
        <p:nvSpPr>
          <p:cNvPr id="6" name="Header Placeholder 5"/>
          <p:cNvSpPr>
            <a:spLocks noGrp="1"/>
          </p:cNvSpPr>
          <p:nvPr>
            <p:ph type="hdr" sz="quarter" idx="12"/>
          </p:nvPr>
        </p:nvSpPr>
        <p:spPr/>
        <p:txBody>
          <a:bodyPr/>
          <a:lstStyle/>
          <a:p>
            <a:pPr defTabSz="904616">
              <a:defRPr/>
            </a:pPr>
            <a:r>
              <a:rPr lang="en-US">
                <a:solidFill>
                  <a:srgbClr val="000000"/>
                </a:solidFill>
              </a:rPr>
              <a:t>The 5G Core Network Deep Dive </a:t>
            </a:r>
          </a:p>
        </p:txBody>
      </p:sp>
      <p:sp>
        <p:nvSpPr>
          <p:cNvPr id="7" name="Footer Placeholder 6"/>
          <p:cNvSpPr>
            <a:spLocks noGrp="1"/>
          </p:cNvSpPr>
          <p:nvPr>
            <p:ph type="ftr" sz="quarter" idx="13"/>
          </p:nvPr>
        </p:nvSpPr>
        <p:spPr/>
        <p:txBody>
          <a:bodyPr/>
          <a:lstStyle/>
          <a:p>
            <a:pPr defTabSz="904616">
              <a:defRPr/>
            </a:pPr>
            <a:r>
              <a:rPr lang="en-US">
                <a:solidFill>
                  <a:srgbClr val="000000"/>
                </a:solidFill>
              </a:rPr>
              <a:t>BICP-16:000214 Uen, Rev N </a:t>
            </a:r>
          </a:p>
        </p:txBody>
      </p:sp>
    </p:spTree>
    <p:extLst>
      <p:ext uri="{BB962C8B-B14F-4D97-AF65-F5344CB8AC3E}">
        <p14:creationId xmlns:p14="http://schemas.microsoft.com/office/powerpoint/2010/main" val="1450969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kern="0"/>
              <a:t>The 5G System Architecture contains the following Network Functions:</a:t>
            </a:r>
          </a:p>
          <a:p>
            <a:endParaRPr lang="en-US" kern="0"/>
          </a:p>
          <a:p>
            <a:pPr hangingPunct="0">
              <a:spcBef>
                <a:spcPts val="0"/>
              </a:spcBef>
              <a:tabLst>
                <a:tab pos="530834" algn="l"/>
              </a:tabLst>
            </a:pPr>
            <a:r>
              <a:rPr lang="en-US" b="1"/>
              <a:t>AF</a:t>
            </a:r>
            <a:r>
              <a:rPr lang="en-US"/>
              <a:t>	Application Function</a:t>
            </a:r>
          </a:p>
          <a:p>
            <a:pPr hangingPunct="0">
              <a:spcBef>
                <a:spcPts val="0"/>
              </a:spcBef>
              <a:tabLst>
                <a:tab pos="530834" algn="l"/>
              </a:tabLst>
            </a:pPr>
            <a:r>
              <a:rPr lang="en-US" b="1"/>
              <a:t>AMF</a:t>
            </a:r>
            <a:r>
              <a:rPr lang="en-US"/>
              <a:t>	Access and Mobility Management Function</a:t>
            </a:r>
          </a:p>
          <a:p>
            <a:pPr>
              <a:spcBef>
                <a:spcPts val="0"/>
              </a:spcBef>
              <a:tabLst>
                <a:tab pos="530834" algn="l"/>
              </a:tabLst>
            </a:pPr>
            <a:r>
              <a:rPr lang="en-US" b="1"/>
              <a:t>AUSF</a:t>
            </a:r>
            <a:r>
              <a:rPr lang="en-US"/>
              <a:t>	Authentication Server Function </a:t>
            </a:r>
          </a:p>
          <a:p>
            <a:pPr>
              <a:spcBef>
                <a:spcPts val="0"/>
              </a:spcBef>
              <a:tabLst>
                <a:tab pos="530834" algn="l"/>
              </a:tabLst>
            </a:pPr>
            <a:r>
              <a:rPr lang="en-US" b="1"/>
              <a:t>BSF</a:t>
            </a:r>
            <a:r>
              <a:rPr lang="en-US"/>
              <a:t>	Binding support Function</a:t>
            </a:r>
          </a:p>
          <a:p>
            <a:pPr>
              <a:spcBef>
                <a:spcPts val="0"/>
              </a:spcBef>
              <a:tabLst>
                <a:tab pos="530834" algn="l"/>
              </a:tabLst>
            </a:pPr>
            <a:r>
              <a:rPr lang="en-US" b="1"/>
              <a:t>CHF</a:t>
            </a:r>
            <a:r>
              <a:rPr lang="en-US"/>
              <a:t>	Charging Handling Function </a:t>
            </a:r>
          </a:p>
          <a:p>
            <a:pPr>
              <a:spcBef>
                <a:spcPts val="0"/>
              </a:spcBef>
              <a:tabLst>
                <a:tab pos="530834" algn="l"/>
              </a:tabLst>
            </a:pPr>
            <a:r>
              <a:rPr lang="en-US" b="1"/>
              <a:t>EIR</a:t>
            </a:r>
            <a:r>
              <a:rPr lang="en-US"/>
              <a:t>	5G-Equipment Identity Register </a:t>
            </a:r>
          </a:p>
          <a:p>
            <a:pPr>
              <a:spcBef>
                <a:spcPts val="0"/>
              </a:spcBef>
              <a:tabLst>
                <a:tab pos="530834" algn="l"/>
              </a:tabLst>
            </a:pPr>
            <a:r>
              <a:rPr lang="en-US" b="1"/>
              <a:t>GMLC</a:t>
            </a:r>
            <a:r>
              <a:rPr lang="en-US"/>
              <a:t>	Gateway Mobile Location Center</a:t>
            </a:r>
          </a:p>
          <a:p>
            <a:pPr>
              <a:spcBef>
                <a:spcPts val="0"/>
              </a:spcBef>
              <a:tabLst>
                <a:tab pos="530834" algn="l"/>
              </a:tabLst>
            </a:pPr>
            <a:r>
              <a:rPr lang="en-US" b="1"/>
              <a:t>LMF</a:t>
            </a:r>
            <a:r>
              <a:rPr lang="en-US"/>
              <a:t>	Location Management Function</a:t>
            </a:r>
          </a:p>
          <a:p>
            <a:pPr>
              <a:spcBef>
                <a:spcPts val="0"/>
              </a:spcBef>
              <a:tabLst>
                <a:tab pos="530834" algn="l"/>
              </a:tabLst>
            </a:pPr>
            <a:r>
              <a:rPr lang="en-US" b="1"/>
              <a:t>N3IWF</a:t>
            </a:r>
            <a:r>
              <a:rPr lang="en-US"/>
              <a:t>	Non-3GPP Interworking Function </a:t>
            </a:r>
          </a:p>
          <a:p>
            <a:pPr>
              <a:spcBef>
                <a:spcPts val="0"/>
              </a:spcBef>
              <a:tabLst>
                <a:tab pos="530834" algn="l"/>
              </a:tabLst>
            </a:pPr>
            <a:r>
              <a:rPr lang="en-US" b="1"/>
              <a:t>NEF</a:t>
            </a:r>
            <a:r>
              <a:rPr lang="en-US"/>
              <a:t>	Network Exposure Function</a:t>
            </a:r>
          </a:p>
          <a:p>
            <a:pPr>
              <a:spcBef>
                <a:spcPts val="0"/>
              </a:spcBef>
              <a:tabLst>
                <a:tab pos="530834" algn="l"/>
              </a:tabLst>
            </a:pPr>
            <a:r>
              <a:rPr lang="en-US" b="1"/>
              <a:t>NRF</a:t>
            </a:r>
            <a:r>
              <a:rPr lang="en-US"/>
              <a:t>	Network Repository Function</a:t>
            </a:r>
          </a:p>
          <a:p>
            <a:pPr>
              <a:spcBef>
                <a:spcPts val="0"/>
              </a:spcBef>
              <a:tabLst>
                <a:tab pos="530834" algn="l"/>
              </a:tabLst>
            </a:pPr>
            <a:r>
              <a:rPr lang="en-US" b="1"/>
              <a:t>NSSF</a:t>
            </a:r>
            <a:r>
              <a:rPr lang="en-US"/>
              <a:t>	Network Slice Selection Function</a:t>
            </a:r>
          </a:p>
          <a:p>
            <a:pPr>
              <a:spcBef>
                <a:spcPts val="0"/>
              </a:spcBef>
              <a:tabLst>
                <a:tab pos="530834" algn="l"/>
              </a:tabLst>
            </a:pPr>
            <a:r>
              <a:rPr lang="en-US" b="1"/>
              <a:t>NWDAF</a:t>
            </a:r>
            <a:r>
              <a:rPr lang="en-US"/>
              <a:t>	 Network Data Analytics Function</a:t>
            </a:r>
          </a:p>
          <a:p>
            <a:pPr>
              <a:spcBef>
                <a:spcPts val="0"/>
              </a:spcBef>
              <a:tabLst>
                <a:tab pos="530834" algn="l"/>
              </a:tabLst>
            </a:pPr>
            <a:r>
              <a:rPr lang="en-US" b="1"/>
              <a:t>PCF</a:t>
            </a:r>
            <a:r>
              <a:rPr lang="en-US"/>
              <a:t>	Policy Control Function</a:t>
            </a:r>
          </a:p>
          <a:p>
            <a:pPr>
              <a:spcBef>
                <a:spcPts val="0"/>
              </a:spcBef>
              <a:tabLst>
                <a:tab pos="530834" algn="l"/>
              </a:tabLst>
            </a:pPr>
            <a:r>
              <a:rPr lang="en-US" b="1"/>
              <a:t>SEPP</a:t>
            </a:r>
            <a:r>
              <a:rPr lang="en-US"/>
              <a:t>	Security Edge Protection Proxy</a:t>
            </a:r>
          </a:p>
          <a:p>
            <a:pPr hangingPunct="0">
              <a:spcBef>
                <a:spcPts val="0"/>
              </a:spcBef>
              <a:tabLst>
                <a:tab pos="530834" algn="l"/>
              </a:tabLst>
            </a:pPr>
            <a:r>
              <a:rPr lang="en-US" b="1"/>
              <a:t>SMF</a:t>
            </a:r>
            <a:r>
              <a:rPr lang="en-US"/>
              <a:t>	Session Management Function</a:t>
            </a:r>
          </a:p>
          <a:p>
            <a:pPr hangingPunct="0">
              <a:spcBef>
                <a:spcPts val="0"/>
              </a:spcBef>
              <a:tabLst>
                <a:tab pos="530834" algn="l"/>
              </a:tabLst>
            </a:pPr>
            <a:r>
              <a:rPr lang="en-US" b="1"/>
              <a:t>SMSF</a:t>
            </a:r>
            <a:r>
              <a:rPr lang="en-US"/>
              <a:t>	SMS Function</a:t>
            </a:r>
          </a:p>
          <a:p>
            <a:pPr>
              <a:spcBef>
                <a:spcPts val="0"/>
              </a:spcBef>
              <a:tabLst>
                <a:tab pos="530834" algn="l"/>
              </a:tabLst>
            </a:pPr>
            <a:r>
              <a:rPr lang="en-US" b="1"/>
              <a:t>UDM</a:t>
            </a:r>
            <a:r>
              <a:rPr lang="en-US"/>
              <a:t>	Unified Data Management </a:t>
            </a:r>
          </a:p>
          <a:p>
            <a:pPr>
              <a:spcBef>
                <a:spcPts val="0"/>
              </a:spcBef>
              <a:tabLst>
                <a:tab pos="530834" algn="l"/>
              </a:tabLst>
            </a:pPr>
            <a:r>
              <a:rPr lang="en-US" b="1"/>
              <a:t>UDR</a:t>
            </a:r>
            <a:r>
              <a:rPr lang="en-US"/>
              <a:t>	Unified Data Repository </a:t>
            </a:r>
          </a:p>
          <a:p>
            <a:pPr>
              <a:spcBef>
                <a:spcPts val="0"/>
              </a:spcBef>
              <a:tabLst>
                <a:tab pos="530834" algn="l"/>
              </a:tabLst>
            </a:pPr>
            <a:r>
              <a:rPr lang="en-US" b="1"/>
              <a:t>UDSF</a:t>
            </a:r>
            <a:r>
              <a:rPr lang="en-US"/>
              <a:t>	Unstructured Data Storage Function</a:t>
            </a:r>
          </a:p>
          <a:p>
            <a:pPr>
              <a:spcBef>
                <a:spcPts val="0"/>
              </a:spcBef>
              <a:tabLst>
                <a:tab pos="530834" algn="l"/>
              </a:tabLst>
            </a:pPr>
            <a:r>
              <a:rPr lang="en-US" b="1"/>
              <a:t>UPF</a:t>
            </a:r>
            <a:r>
              <a:rPr lang="en-US"/>
              <a:t>	User Plane Function</a:t>
            </a:r>
          </a:p>
          <a:p>
            <a:pPr>
              <a:spcBef>
                <a:spcPts val="0"/>
              </a:spcBef>
              <a:tabLst>
                <a:tab pos="530834" algn="l"/>
              </a:tabLst>
            </a:pPr>
            <a:endParaRPr lang="en-US" altLang="en-US">
              <a:latin typeface="Arial" panose="020B0604020202020204" pitchFamily="34" charset="0"/>
            </a:endParaRPr>
          </a:p>
          <a:p>
            <a:r>
              <a:rPr lang="en-US" sz="1400" kern="0"/>
              <a:t>The 5G System Architecture contains the following service-based interfaces:</a:t>
            </a:r>
          </a:p>
          <a:p>
            <a:pPr lvl="1"/>
            <a:r>
              <a:rPr lang="en-US" sz="1000" b="1" kern="0" err="1"/>
              <a:t>Namf</a:t>
            </a:r>
            <a:r>
              <a:rPr lang="en-US" sz="1000" b="1" kern="0"/>
              <a:t>:</a:t>
            </a:r>
            <a:r>
              <a:rPr lang="en-US" sz="1000" kern="0"/>
              <a:t>	Service-based interface exhibited by AMF.</a:t>
            </a:r>
          </a:p>
          <a:p>
            <a:pPr lvl="1"/>
            <a:r>
              <a:rPr lang="en-US" sz="1000" b="1" kern="0" err="1"/>
              <a:t>Nsmf</a:t>
            </a:r>
            <a:r>
              <a:rPr lang="en-US" sz="1000" b="1" kern="0"/>
              <a:t>:</a:t>
            </a:r>
            <a:r>
              <a:rPr lang="en-US" sz="1000" kern="0"/>
              <a:t>	Service-based interface exhibited by SMF.</a:t>
            </a:r>
          </a:p>
          <a:p>
            <a:pPr lvl="1"/>
            <a:r>
              <a:rPr lang="en-US" sz="1000" b="1" kern="0" err="1"/>
              <a:t>Nnef</a:t>
            </a:r>
            <a:r>
              <a:rPr lang="en-US" sz="1000" b="1" kern="0"/>
              <a:t>:</a:t>
            </a:r>
            <a:r>
              <a:rPr lang="en-US" sz="1000" kern="0"/>
              <a:t>	Service-based interface exhibited by NEF.</a:t>
            </a:r>
          </a:p>
          <a:p>
            <a:pPr lvl="1"/>
            <a:r>
              <a:rPr lang="en-US" sz="1000" b="1" kern="0" err="1"/>
              <a:t>Npcf</a:t>
            </a:r>
            <a:r>
              <a:rPr lang="en-US" sz="1000" b="1" kern="0"/>
              <a:t>:</a:t>
            </a:r>
            <a:r>
              <a:rPr lang="en-US" sz="1000" kern="0"/>
              <a:t>	Service-based interface exhibited by PCF.</a:t>
            </a:r>
          </a:p>
          <a:p>
            <a:pPr lvl="1"/>
            <a:r>
              <a:rPr lang="en-US" sz="1000" b="1" kern="0" err="1"/>
              <a:t>Nudm</a:t>
            </a:r>
            <a:r>
              <a:rPr lang="en-US" sz="1000" b="1" kern="0"/>
              <a:t>: </a:t>
            </a:r>
            <a:r>
              <a:rPr lang="en-US" sz="1000" kern="0"/>
              <a:t>Service-based interface exhibited by UDM.</a:t>
            </a:r>
          </a:p>
          <a:p>
            <a:pPr lvl="1"/>
            <a:r>
              <a:rPr lang="en-US" sz="1000" b="1" kern="0" err="1"/>
              <a:t>Naf</a:t>
            </a:r>
            <a:r>
              <a:rPr lang="en-US" sz="1000" b="1" kern="0"/>
              <a:t>:</a:t>
            </a:r>
            <a:r>
              <a:rPr lang="en-US" sz="1000" kern="0"/>
              <a:t>	Service-based interface exhibited by AF.</a:t>
            </a:r>
          </a:p>
          <a:p>
            <a:pPr lvl="1"/>
            <a:r>
              <a:rPr lang="en-US" sz="1000" b="1" kern="0" err="1"/>
              <a:t>Nnrf</a:t>
            </a:r>
            <a:r>
              <a:rPr lang="en-US" sz="1000" b="1" kern="0"/>
              <a:t>:</a:t>
            </a:r>
            <a:r>
              <a:rPr lang="en-US" sz="1000" kern="0"/>
              <a:t>	Service-based interface exhibited by NRF.</a:t>
            </a:r>
          </a:p>
          <a:p>
            <a:pPr lvl="1"/>
            <a:r>
              <a:rPr lang="en-US" sz="1000" b="1" kern="0" err="1"/>
              <a:t>Nausf</a:t>
            </a:r>
            <a:r>
              <a:rPr lang="en-US" sz="1000" b="1" kern="0"/>
              <a:t>: </a:t>
            </a:r>
            <a:r>
              <a:rPr lang="en-US" sz="1000" kern="0"/>
              <a:t>Service-based interface exhibited by AUSF.</a:t>
            </a:r>
          </a:p>
          <a:p>
            <a:pPr lvl="1"/>
            <a:endParaRPr lang="sv-SE" altLang="en-US" sz="1000" kern="0">
              <a:latin typeface="Arial" panose="020B0604020202020204" pitchFamily="34" charset="0"/>
            </a:endParaRPr>
          </a:p>
          <a:p>
            <a:pPr lvl="0"/>
            <a:endParaRPr lang="sv-SE" altLang="en-US" sz="1000" kern="0">
              <a:latin typeface="Arial" panose="020B060402020202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sv-SE" altLang="en-US" sz="1000" kern="0">
                <a:latin typeface="Arial" panose="020B0604020202020204" pitchFamily="34" charset="0"/>
              </a:rPr>
              <a:t>*N</a:t>
            </a:r>
            <a:r>
              <a:rPr lang="en-US" altLang="en-US" sz="1000" kern="0" err="1">
                <a:latin typeface="Arial" panose="020B0604020202020204" pitchFamily="34" charset="0"/>
              </a:rPr>
              <a:t>ote</a:t>
            </a:r>
            <a:r>
              <a:rPr lang="en-US" altLang="en-US" sz="1000" kern="0">
                <a:latin typeface="Arial" panose="020B0604020202020204" pitchFamily="34" charset="0"/>
              </a:rPr>
              <a:t>: </a:t>
            </a:r>
            <a:r>
              <a:rPr lang="en-US" sz="1000" kern="0"/>
              <a:t>23 5G Core Network Functions. </a:t>
            </a:r>
            <a:r>
              <a:rPr lang="en-US" altLang="en-US" sz="1000" kern="0">
                <a:latin typeface="Arial" panose="020B0604020202020204" pitchFamily="34" charset="0"/>
              </a:rPr>
              <a:t>NFs for public warnings system (PWS and CBC) are missing from the picture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en-US" sz="1000" kern="0">
              <a:latin typeface="Arial" panose="020B0604020202020204" pitchFamily="34" charset="0"/>
            </a:endParaRPr>
          </a:p>
          <a:p>
            <a:pPr lvl="0"/>
            <a:r>
              <a:rPr lang="en-US" altLang="en-US" kern="0">
                <a:latin typeface="Arial" panose="020B0604020202020204" pitchFamily="34" charset="0"/>
              </a:rPr>
              <a:t>In the NG-RAN (Not shown in the figure)</a:t>
            </a:r>
          </a:p>
          <a:p>
            <a:pPr marL="615268" lvl="1" indent="-167800">
              <a:buFont typeface="Arial" panose="020B0604020202020204" pitchFamily="34" charset="0"/>
              <a:buChar char="•"/>
            </a:pPr>
            <a:r>
              <a:rPr lang="en-US">
                <a:effectLst/>
              </a:rPr>
              <a:t>the “F1-C/U” is mainly for </a:t>
            </a:r>
            <a:r>
              <a:rPr lang="en-US" err="1">
                <a:effectLst/>
              </a:rPr>
              <a:t>gNBs</a:t>
            </a:r>
            <a:r>
              <a:rPr lang="en-US">
                <a:effectLst/>
              </a:rPr>
              <a:t>. Similar work is ongoing for LTE as well but with slightly lower </a:t>
            </a:r>
            <a:r>
              <a:rPr lang="en-US" err="1">
                <a:effectLst/>
              </a:rPr>
              <a:t>prio</a:t>
            </a:r>
            <a:r>
              <a:rPr lang="en-US">
                <a:effectLst/>
              </a:rPr>
              <a:t> so far and in that case the F1 is called V1</a:t>
            </a:r>
            <a:br>
              <a:rPr lang="en-US">
                <a:effectLst/>
              </a:rPr>
            </a:br>
            <a:r>
              <a:rPr lang="en-US">
                <a:effectLst/>
              </a:rPr>
              <a:t>    ….but it could all converge in the end (and maybe even in Rel-15)</a:t>
            </a:r>
            <a:endParaRPr lang="sv-SE">
              <a:effectLst/>
            </a:endParaRPr>
          </a:p>
          <a:p>
            <a:pPr marL="615268" lvl="1" indent="-167800">
              <a:buFont typeface="Arial" panose="020B0604020202020204" pitchFamily="34" charset="0"/>
              <a:buChar char="•"/>
            </a:pPr>
            <a:r>
              <a:rPr lang="en-US">
                <a:effectLst/>
              </a:rPr>
              <a:t>The E1 is only for </a:t>
            </a:r>
            <a:r>
              <a:rPr lang="en-US" err="1">
                <a:effectLst/>
              </a:rPr>
              <a:t>gNBs</a:t>
            </a:r>
            <a:r>
              <a:rPr lang="en-US">
                <a:effectLst/>
              </a:rPr>
              <a:t> (in NG-RAN). </a:t>
            </a:r>
            <a:endParaRPr lang="sv-SE">
              <a:effectLst/>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en-US" sz="1000" kern="0">
              <a:latin typeface="Arial" panose="020B0604020202020204" pitchFamily="34" charset="0"/>
            </a:endParaRPr>
          </a:p>
          <a:p>
            <a:pPr lvl="0"/>
            <a:endParaRPr lang="en-US" altLang="en-US">
              <a:latin typeface="Arial" panose="020B0604020202020204" pitchFamily="34" charset="0"/>
            </a:endParaRPr>
          </a:p>
        </p:txBody>
      </p:sp>
      <p:sp>
        <p:nvSpPr>
          <p:cNvPr id="26628" name="Date Placeholder 3"/>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2019-10-07 </a:t>
            </a:r>
          </a:p>
        </p:txBody>
      </p:sp>
      <p:sp>
        <p:nvSpPr>
          <p:cNvPr id="26629"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89E3200-DFDB-4078-8053-627E7577EA2E}"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S PGothic" panose="020B0600070205080204" pitchFamily="34" charset="-128"/>
                <a:cs typeface="+mn-cs"/>
              </a:rPr>
              <a:t>11</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6" name="Header Placeholder 5"/>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rPr>
              <a:t>The 5G Core Network Deep Dive </a:t>
            </a:r>
          </a:p>
        </p:txBody>
      </p:sp>
      <p:sp>
        <p:nvSpPr>
          <p:cNvPr id="7" name="Footer Placeholder 6"/>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rPr>
              <a:t>BICP-16:000214 Uen, Rev N </a:t>
            </a:r>
          </a:p>
        </p:txBody>
      </p:sp>
    </p:spTree>
    <p:extLst>
      <p:ext uri="{BB962C8B-B14F-4D97-AF65-F5344CB8AC3E}">
        <p14:creationId xmlns:p14="http://schemas.microsoft.com/office/powerpoint/2010/main" val="76738797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Note</a:t>
            </a:r>
            <a:r>
              <a:rPr lang="en-US"/>
              <a:t>: “user plane path switch” aka “Dynamic Mobility switching”</a:t>
            </a:r>
          </a:p>
        </p:txBody>
      </p:sp>
      <p:sp>
        <p:nvSpPr>
          <p:cNvPr id="4" name="Date Placeholder 3"/>
          <p:cNvSpPr>
            <a:spLocks noGrp="1"/>
          </p:cNvSpPr>
          <p:nvPr>
            <p:ph type="dt" idx="10"/>
          </p:nvPr>
        </p:nvSpPr>
        <p:spPr/>
        <p:txBody>
          <a:bodyPr/>
          <a:lstStyle/>
          <a:p>
            <a:pPr defTabSz="904616">
              <a:defRPr/>
            </a:pPr>
            <a:r>
              <a:rPr lang="en-US">
                <a:solidFill>
                  <a:srgbClr val="000000"/>
                </a:solidFill>
              </a:rPr>
              <a:t>2019-10-07 </a:t>
            </a:r>
          </a:p>
        </p:txBody>
      </p:sp>
      <p:sp>
        <p:nvSpPr>
          <p:cNvPr id="5" name="Slide Number Placeholder 4"/>
          <p:cNvSpPr>
            <a:spLocks noGrp="1"/>
          </p:cNvSpPr>
          <p:nvPr>
            <p:ph type="sldNum" sz="quarter" idx="11"/>
          </p:nvPr>
        </p:nvSpPr>
        <p:spPr/>
        <p:txBody>
          <a:bodyPr/>
          <a:lstStyle/>
          <a:p>
            <a:pPr defTabSz="904616">
              <a:defRPr/>
            </a:pPr>
            <a:fld id="{F3C5DAC6-6F50-40D7-BD5A-DC3031058456}" type="slidenum">
              <a:rPr lang="en-US" smtClean="0">
                <a:solidFill>
                  <a:srgbClr val="000000"/>
                </a:solidFill>
              </a:rPr>
              <a:t>113</a:t>
            </a:fld>
            <a:endParaRPr lang="en-US">
              <a:solidFill>
                <a:srgbClr val="000000"/>
              </a:solidFill>
            </a:endParaRPr>
          </a:p>
        </p:txBody>
      </p:sp>
      <p:sp>
        <p:nvSpPr>
          <p:cNvPr id="6" name="Header Placeholder 5"/>
          <p:cNvSpPr>
            <a:spLocks noGrp="1"/>
          </p:cNvSpPr>
          <p:nvPr>
            <p:ph type="hdr" sz="quarter" idx="12"/>
          </p:nvPr>
        </p:nvSpPr>
        <p:spPr/>
        <p:txBody>
          <a:bodyPr/>
          <a:lstStyle/>
          <a:p>
            <a:pPr defTabSz="904616">
              <a:defRPr/>
            </a:pPr>
            <a:r>
              <a:rPr lang="en-US">
                <a:solidFill>
                  <a:srgbClr val="000000"/>
                </a:solidFill>
              </a:rPr>
              <a:t>The 5G Core Network Deep Dive </a:t>
            </a:r>
          </a:p>
        </p:txBody>
      </p:sp>
      <p:sp>
        <p:nvSpPr>
          <p:cNvPr id="7" name="Footer Placeholder 6"/>
          <p:cNvSpPr>
            <a:spLocks noGrp="1"/>
          </p:cNvSpPr>
          <p:nvPr>
            <p:ph type="ftr" sz="quarter" idx="13"/>
          </p:nvPr>
        </p:nvSpPr>
        <p:spPr/>
        <p:txBody>
          <a:bodyPr/>
          <a:lstStyle/>
          <a:p>
            <a:pPr defTabSz="904616">
              <a:defRPr/>
            </a:pPr>
            <a:r>
              <a:rPr lang="en-US">
                <a:solidFill>
                  <a:srgbClr val="000000"/>
                </a:solidFill>
              </a:rPr>
              <a:t>BICP-16:000214 Uen, Rev N </a:t>
            </a:r>
          </a:p>
        </p:txBody>
      </p:sp>
    </p:spTree>
    <p:extLst>
      <p:ext uri="{BB962C8B-B14F-4D97-AF65-F5344CB8AC3E}">
        <p14:creationId xmlns:p14="http://schemas.microsoft.com/office/powerpoint/2010/main" val="52507929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xfrm>
            <a:off x="2667000" y="511175"/>
            <a:ext cx="4541838" cy="25558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a:defRPr/>
            </a:pPr>
            <a:r>
              <a:rPr lang="en-US" sz="1100"/>
              <a:t>Step 3:</a:t>
            </a:r>
          </a:p>
          <a:p>
            <a:pPr>
              <a:defRPr/>
            </a:pPr>
            <a:r>
              <a:rPr lang="en-US" sz="1100"/>
              <a:t>  </a:t>
            </a:r>
            <a:r>
              <a:rPr lang="en-US" sz="1100">
                <a:sym typeface="Wingdings" panose="05000000000000000000" pitchFamily="2" charset="2"/>
              </a:rPr>
              <a:t> </a:t>
            </a:r>
            <a:r>
              <a:rPr lang="en-US" sz="1100"/>
              <a:t>Update Location Request (No registration flag set)</a:t>
            </a:r>
          </a:p>
          <a:p>
            <a:pPr>
              <a:defRPr/>
            </a:pPr>
            <a:r>
              <a:rPr lang="en-US" sz="1100"/>
              <a:t>  </a:t>
            </a:r>
            <a:r>
              <a:rPr lang="en-US" sz="1100">
                <a:sym typeface="Wingdings" panose="05000000000000000000" pitchFamily="2" charset="2"/>
              </a:rPr>
              <a:t> </a:t>
            </a:r>
            <a:r>
              <a:rPr lang="en-US" sz="1100"/>
              <a:t>Update Location Acknowledge (UE Usage Type)</a:t>
            </a:r>
          </a:p>
          <a:p>
            <a:pPr>
              <a:defRPr/>
            </a:pPr>
            <a:endParaRPr lang="en-US" sz="1100"/>
          </a:p>
          <a:p>
            <a:pPr>
              <a:defRPr/>
            </a:pPr>
            <a:r>
              <a:rPr lang="en-US" sz="1100"/>
              <a:t>Step 4: </a:t>
            </a:r>
          </a:p>
          <a:p>
            <a:pPr>
              <a:defRPr/>
            </a:pPr>
            <a:r>
              <a:rPr lang="en-US" sz="1100"/>
              <a:t>  </a:t>
            </a:r>
            <a:r>
              <a:rPr lang="en-US" sz="1100">
                <a:sym typeface="Wingdings" panose="05000000000000000000" pitchFamily="2" charset="2"/>
              </a:rPr>
              <a:t> DNS request (UE Usage Type)</a:t>
            </a:r>
          </a:p>
          <a:p>
            <a:pPr>
              <a:defRPr/>
            </a:pPr>
            <a:r>
              <a:rPr lang="en-US" sz="1100">
                <a:sym typeface="Wingdings" panose="05000000000000000000" pitchFamily="2" charset="2"/>
              </a:rPr>
              <a:t>   DNS reply (MMEGI)</a:t>
            </a:r>
          </a:p>
          <a:p>
            <a:pPr>
              <a:defRPr/>
            </a:pPr>
            <a:endParaRPr lang="en-US" sz="1100">
              <a:sym typeface="Wingdings" panose="05000000000000000000" pitchFamily="2" charset="2"/>
            </a:endParaRPr>
          </a:p>
          <a:p>
            <a:pPr>
              <a:defRPr/>
            </a:pPr>
            <a:r>
              <a:rPr lang="en-US" sz="1100">
                <a:sym typeface="Wingdings" panose="05000000000000000000" pitchFamily="2" charset="2"/>
              </a:rPr>
              <a:t>Step 5:</a:t>
            </a:r>
          </a:p>
          <a:p>
            <a:pPr>
              <a:defRPr/>
            </a:pPr>
            <a:r>
              <a:rPr lang="en-US" sz="1100">
                <a:sym typeface="Wingdings" panose="05000000000000000000" pitchFamily="2" charset="2"/>
              </a:rPr>
              <a:t>   Reroute NAS Message Request (MMEGI, …)</a:t>
            </a:r>
          </a:p>
          <a:p>
            <a:pPr>
              <a:defRPr/>
            </a:pPr>
            <a:endParaRPr lang="en-US" sz="1100">
              <a:sym typeface="Wingdings" panose="05000000000000000000" pitchFamily="2" charset="2"/>
            </a:endParaRPr>
          </a:p>
          <a:p>
            <a:pPr>
              <a:defRPr/>
            </a:pPr>
            <a:r>
              <a:rPr lang="en-US" sz="1100">
                <a:sym typeface="Wingdings" panose="05000000000000000000" pitchFamily="2" charset="2"/>
              </a:rPr>
              <a:t>Step 6:</a:t>
            </a:r>
          </a:p>
          <a:p>
            <a:pPr>
              <a:defRPr/>
            </a:pPr>
            <a:r>
              <a:rPr lang="en-US" sz="1100">
                <a:sym typeface="Wingdings" panose="05000000000000000000" pitchFamily="2" charset="2"/>
              </a:rPr>
              <a:t>   </a:t>
            </a:r>
            <a:r>
              <a:rPr lang="en-US" sz="1100"/>
              <a:t>Initial UE Message (MMEGI, …)</a:t>
            </a:r>
          </a:p>
          <a:p>
            <a:pPr>
              <a:defRPr/>
            </a:pPr>
            <a:endParaRPr lang="en-US" sz="1100"/>
          </a:p>
          <a:p>
            <a:pPr>
              <a:defRPr/>
            </a:pPr>
            <a:r>
              <a:rPr lang="en-US" sz="1100"/>
              <a:t>Additional details:</a:t>
            </a:r>
          </a:p>
          <a:p>
            <a:pPr>
              <a:defRPr/>
            </a:pPr>
            <a:r>
              <a:rPr lang="en-US" sz="1100"/>
              <a:t>The first MME may omit the request of UE Usage Type from the HSS in the following cases</a:t>
            </a:r>
          </a:p>
          <a:p>
            <a:pPr lvl="1">
              <a:defRPr/>
            </a:pPr>
            <a:r>
              <a:rPr lang="en-US" sz="1100"/>
              <a:t>The UE Usage Type is locally configured in the MME</a:t>
            </a:r>
          </a:p>
          <a:p>
            <a:pPr lvl="1">
              <a:defRPr/>
            </a:pPr>
            <a:r>
              <a:rPr lang="en-US" sz="1100"/>
              <a:t>The UE Usage Type is received from a previously connected MME</a:t>
            </a:r>
          </a:p>
          <a:p>
            <a:pPr marL="347613" lvl="1">
              <a:defRPr/>
            </a:pPr>
            <a:endParaRPr lang="en-US" sz="1100"/>
          </a:p>
          <a:p>
            <a:pPr>
              <a:defRPr/>
            </a:pPr>
            <a:r>
              <a:rPr lang="en-US" sz="1100"/>
              <a:t>The </a:t>
            </a:r>
            <a:r>
              <a:rPr lang="en-US" sz="1100" err="1"/>
              <a:t>eNB</a:t>
            </a:r>
            <a:r>
              <a:rPr lang="en-US" sz="1100"/>
              <a:t> will include the MMEGI when re-routing to a correct MME after a Reroute NAS Message Request. </a:t>
            </a:r>
            <a:r>
              <a:rPr lang="en-US" sz="1100" b="1"/>
              <a:t>The presence of MMEGI will indicate to the selected MME to not attempt to re-route again.</a:t>
            </a:r>
          </a:p>
          <a:p>
            <a:pPr>
              <a:defRPr/>
            </a:pPr>
            <a:endParaRPr lang="en-US" sz="1100"/>
          </a:p>
          <a:p>
            <a:pPr>
              <a:defRPr/>
            </a:pPr>
            <a:r>
              <a:rPr lang="en-US" sz="1100"/>
              <a:t>The GUTI association between UE and MME will be used to route subsequent messages, like Service Request to the selected MME in the correct DCN (slice).</a:t>
            </a:r>
          </a:p>
          <a:p>
            <a:pPr>
              <a:defRPr/>
            </a:pPr>
            <a:endParaRPr lang="en-US" sz="1100"/>
          </a:p>
          <a:p>
            <a:pPr>
              <a:defRPr/>
            </a:pPr>
            <a:endParaRPr lang="en-US" sz="1100"/>
          </a:p>
          <a:p>
            <a:pPr>
              <a:defRPr/>
            </a:pPr>
            <a:endParaRPr lang="en-US" sz="1100"/>
          </a:p>
        </p:txBody>
      </p:sp>
      <p:sp>
        <p:nvSpPr>
          <p:cNvPr id="4" name="Date Placeholder 3"/>
          <p:cNvSpPr>
            <a:spLocks noGrp="1"/>
          </p:cNvSpPr>
          <p:nvPr>
            <p:ph type="dt" sz="quarter" idx="1"/>
          </p:nvPr>
        </p:nvSpPr>
        <p:spPr/>
        <p:txBody>
          <a:bodyPr/>
          <a:lstStyle/>
          <a:p>
            <a:pPr defTabSz="904616">
              <a:defRPr/>
            </a:pPr>
            <a:r>
              <a:rPr lang="en-US">
                <a:solidFill>
                  <a:srgbClr val="000000"/>
                </a:solidFill>
              </a:rPr>
              <a:t>2019-10-07 </a:t>
            </a:r>
          </a:p>
        </p:txBody>
      </p:sp>
      <p:sp>
        <p:nvSpPr>
          <p:cNvPr id="5" name="Slide Number Placeholder 4"/>
          <p:cNvSpPr>
            <a:spLocks noGrp="1"/>
          </p:cNvSpPr>
          <p:nvPr>
            <p:ph type="sldNum" sz="quarter" idx="5"/>
          </p:nvPr>
        </p:nvSpPr>
        <p:spPr/>
        <p:txBody>
          <a:bodyPr/>
          <a:lstStyle/>
          <a:p>
            <a:pPr defTabSz="904616">
              <a:defRPr/>
            </a:pPr>
            <a:fld id="{D284EA51-9B07-4C15-8FCB-C91739D6644A}" type="slidenum">
              <a:rPr lang="en-US" smtClean="0">
                <a:solidFill>
                  <a:srgbClr val="000000"/>
                </a:solidFill>
              </a:rPr>
              <a:t>114</a:t>
            </a:fld>
            <a:endParaRPr lang="en-US">
              <a:solidFill>
                <a:srgbClr val="000000"/>
              </a:solidFill>
            </a:endParaRPr>
          </a:p>
        </p:txBody>
      </p:sp>
      <p:sp>
        <p:nvSpPr>
          <p:cNvPr id="6" name="Header Placeholder 5"/>
          <p:cNvSpPr>
            <a:spLocks noGrp="1"/>
          </p:cNvSpPr>
          <p:nvPr>
            <p:ph type="hdr" sz="quarter"/>
          </p:nvPr>
        </p:nvSpPr>
        <p:spPr/>
        <p:txBody>
          <a:bodyPr/>
          <a:lstStyle/>
          <a:p>
            <a:pPr defTabSz="904616">
              <a:defRPr/>
            </a:pPr>
            <a:r>
              <a:rPr lang="en-US">
                <a:solidFill>
                  <a:srgbClr val="000000"/>
                </a:solidFill>
              </a:rPr>
              <a:t>The 5G Core Network Deep Dive </a:t>
            </a:r>
          </a:p>
        </p:txBody>
      </p:sp>
      <p:sp>
        <p:nvSpPr>
          <p:cNvPr id="7" name="Footer Placeholder 6"/>
          <p:cNvSpPr>
            <a:spLocks noGrp="1"/>
          </p:cNvSpPr>
          <p:nvPr>
            <p:ph type="ftr" sz="quarter" idx="4"/>
          </p:nvPr>
        </p:nvSpPr>
        <p:spPr/>
        <p:txBody>
          <a:bodyPr/>
          <a:lstStyle/>
          <a:p>
            <a:pPr defTabSz="904616">
              <a:defRPr/>
            </a:pPr>
            <a:r>
              <a:rPr lang="en-US">
                <a:solidFill>
                  <a:srgbClr val="000000"/>
                </a:solidFill>
              </a:rPr>
              <a:t>BICP-16:000214 Uen, Rev N </a:t>
            </a:r>
          </a:p>
        </p:txBody>
      </p:sp>
    </p:spTree>
    <p:extLst>
      <p:ext uri="{BB962C8B-B14F-4D97-AF65-F5344CB8AC3E}">
        <p14:creationId xmlns:p14="http://schemas.microsoft.com/office/powerpoint/2010/main" val="2061350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36738" y="357188"/>
            <a:ext cx="3176587" cy="1787525"/>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defTabSz="904616">
              <a:defRPr/>
            </a:pPr>
            <a:r>
              <a:rPr lang="en-US">
                <a:solidFill>
                  <a:prstClr val="black"/>
                </a:solidFill>
              </a:rPr>
              <a:t>2019-10-07 </a:t>
            </a:r>
          </a:p>
        </p:txBody>
      </p:sp>
      <p:sp>
        <p:nvSpPr>
          <p:cNvPr id="5" name="Slide Number Placeholder 4"/>
          <p:cNvSpPr>
            <a:spLocks noGrp="1"/>
          </p:cNvSpPr>
          <p:nvPr>
            <p:ph type="sldNum" sz="quarter" idx="11"/>
          </p:nvPr>
        </p:nvSpPr>
        <p:spPr/>
        <p:txBody>
          <a:bodyPr/>
          <a:lstStyle/>
          <a:p>
            <a:pPr defTabSz="904616">
              <a:defRPr/>
            </a:pPr>
            <a:fld id="{9BE03E73-13C8-4472-B9A7-DB4B3D01468F}" type="slidenum">
              <a:rPr lang="en-US" smtClean="0">
                <a:solidFill>
                  <a:prstClr val="black"/>
                </a:solidFill>
              </a:rPr>
              <a:t>115</a:t>
            </a:fld>
            <a:endParaRPr lang="en-US">
              <a:solidFill>
                <a:prstClr val="black"/>
              </a:solidFill>
            </a:endParaRPr>
          </a:p>
        </p:txBody>
      </p:sp>
      <p:sp>
        <p:nvSpPr>
          <p:cNvPr id="6" name="Header Placeholder 5"/>
          <p:cNvSpPr>
            <a:spLocks noGrp="1"/>
          </p:cNvSpPr>
          <p:nvPr>
            <p:ph type="hdr" sz="quarter" idx="12"/>
          </p:nvPr>
        </p:nvSpPr>
        <p:spPr/>
        <p:txBody>
          <a:bodyPr/>
          <a:lstStyle/>
          <a:p>
            <a:pPr defTabSz="904616">
              <a:defRPr/>
            </a:pPr>
            <a:r>
              <a:rPr lang="en-US">
                <a:solidFill>
                  <a:prstClr val="black"/>
                </a:solidFill>
              </a:rPr>
              <a:t>The 5G Core Network Deep Dive </a:t>
            </a:r>
          </a:p>
        </p:txBody>
      </p:sp>
      <p:sp>
        <p:nvSpPr>
          <p:cNvPr id="7" name="Footer Placeholder 6"/>
          <p:cNvSpPr>
            <a:spLocks noGrp="1"/>
          </p:cNvSpPr>
          <p:nvPr>
            <p:ph type="ftr" sz="quarter" idx="13"/>
          </p:nvPr>
        </p:nvSpPr>
        <p:spPr/>
        <p:txBody>
          <a:bodyPr/>
          <a:lstStyle/>
          <a:p>
            <a:pPr defTabSz="904616">
              <a:defRPr/>
            </a:pPr>
            <a:r>
              <a:rPr lang="en-US">
                <a:solidFill>
                  <a:prstClr val="black"/>
                </a:solidFill>
              </a:rPr>
              <a:t>BICP-16:000214 Uen, Rev N </a:t>
            </a:r>
          </a:p>
        </p:txBody>
      </p:sp>
    </p:spTree>
    <p:extLst>
      <p:ext uri="{BB962C8B-B14F-4D97-AF65-F5344CB8AC3E}">
        <p14:creationId xmlns:p14="http://schemas.microsoft.com/office/powerpoint/2010/main" val="402168695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2019-10-07 </a:t>
            </a:r>
          </a:p>
        </p:txBody>
      </p:sp>
      <p:sp>
        <p:nvSpPr>
          <p:cNvPr id="5" name="Slide Number Placeholder 4"/>
          <p:cNvSpPr>
            <a:spLocks noGrp="1"/>
          </p:cNvSpPr>
          <p:nvPr>
            <p:ph type="sldNum" sz="quarter" idx="11"/>
          </p:nvPr>
        </p:nvSpPr>
        <p:spPr/>
        <p:txBody>
          <a:bodyPr/>
          <a:lstStyle/>
          <a:p>
            <a:fld id="{AC368EA2-4DEE-486A-9D8E-E75837CEE484}" type="slidenum">
              <a:rPr lang="en-US" smtClean="0"/>
              <a:t>116</a:t>
            </a:fld>
            <a:endParaRPr lang="en-US"/>
          </a:p>
        </p:txBody>
      </p:sp>
      <p:sp>
        <p:nvSpPr>
          <p:cNvPr id="6" name="Header Placeholder 5"/>
          <p:cNvSpPr>
            <a:spLocks noGrp="1"/>
          </p:cNvSpPr>
          <p:nvPr>
            <p:ph type="hdr" sz="quarter" idx="12"/>
          </p:nvPr>
        </p:nvSpPr>
        <p:spPr/>
        <p:txBody>
          <a:bodyPr/>
          <a:lstStyle/>
          <a:p>
            <a:r>
              <a:rPr lang="en-US"/>
              <a:t>The 5G Core Network Deep Dive </a:t>
            </a:r>
          </a:p>
        </p:txBody>
      </p:sp>
      <p:sp>
        <p:nvSpPr>
          <p:cNvPr id="7" name="Footer Placeholder 6"/>
          <p:cNvSpPr>
            <a:spLocks noGrp="1"/>
          </p:cNvSpPr>
          <p:nvPr>
            <p:ph type="ftr" sz="quarter" idx="13"/>
          </p:nvPr>
        </p:nvSpPr>
        <p:spPr/>
        <p:txBody>
          <a:bodyPr/>
          <a:lstStyle/>
          <a:p>
            <a:r>
              <a:rPr lang="en-US"/>
              <a:t>BICP-16:000214 Uen, Rev N </a:t>
            </a:r>
          </a:p>
        </p:txBody>
      </p:sp>
    </p:spTree>
    <p:extLst>
      <p:ext uri="{BB962C8B-B14F-4D97-AF65-F5344CB8AC3E}">
        <p14:creationId xmlns:p14="http://schemas.microsoft.com/office/powerpoint/2010/main" val="31347827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Date Placeholder 3"/>
          <p:cNvSpPr>
            <a:spLocks noGrp="1"/>
          </p:cNvSpPr>
          <p:nvPr>
            <p:ph type="dt" idx="1"/>
          </p:nvPr>
        </p:nvSpPr>
        <p:spPr/>
        <p:txBody>
          <a:bodyPr/>
          <a:lstStyle/>
          <a:p>
            <a:r>
              <a:rPr lang="en-US"/>
              <a:t>2019-10-07 </a:t>
            </a:r>
          </a:p>
        </p:txBody>
      </p:sp>
      <p:sp>
        <p:nvSpPr>
          <p:cNvPr id="5" name="Slide Number Placeholder 4"/>
          <p:cNvSpPr>
            <a:spLocks noGrp="1"/>
          </p:cNvSpPr>
          <p:nvPr>
            <p:ph type="sldNum" sz="quarter" idx="5"/>
          </p:nvPr>
        </p:nvSpPr>
        <p:spPr/>
        <p:txBody>
          <a:bodyPr/>
          <a:lstStyle/>
          <a:p>
            <a:fld id="{C018E925-A0E9-4971-B293-9108996ABB83}" type="slidenum">
              <a:rPr lang="en-US" smtClean="0"/>
              <a:t>12</a:t>
            </a:fld>
            <a:endParaRPr lang="en-US"/>
          </a:p>
        </p:txBody>
      </p:sp>
      <p:sp>
        <p:nvSpPr>
          <p:cNvPr id="6" name="Header Placeholder 5"/>
          <p:cNvSpPr>
            <a:spLocks noGrp="1"/>
          </p:cNvSpPr>
          <p:nvPr>
            <p:ph type="hdr" sz="quarter"/>
          </p:nvPr>
        </p:nvSpPr>
        <p:spPr/>
        <p:txBody>
          <a:bodyPr/>
          <a:lstStyle/>
          <a:p>
            <a:r>
              <a:rPr lang="en-US"/>
              <a:t>The 5G Core Network Deep Dive </a:t>
            </a:r>
          </a:p>
        </p:txBody>
      </p:sp>
      <p:sp>
        <p:nvSpPr>
          <p:cNvPr id="7" name="Footer Placeholder 6"/>
          <p:cNvSpPr>
            <a:spLocks noGrp="1"/>
          </p:cNvSpPr>
          <p:nvPr>
            <p:ph type="ftr" sz="quarter" idx="4"/>
          </p:nvPr>
        </p:nvSpPr>
        <p:spPr/>
        <p:txBody>
          <a:bodyPr/>
          <a:lstStyle/>
          <a:p>
            <a:r>
              <a:rPr lang="en-US"/>
              <a:t>BICP-16:000214 Uen, Rev N </a:t>
            </a:r>
          </a:p>
        </p:txBody>
      </p:sp>
    </p:spTree>
    <p:extLst>
      <p:ext uri="{BB962C8B-B14F-4D97-AF65-F5344CB8AC3E}">
        <p14:creationId xmlns:p14="http://schemas.microsoft.com/office/powerpoint/2010/main" val="2172593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kern="0"/>
              <a:t>The 5G System Architecture contains the following Network Functions:</a:t>
            </a:r>
          </a:p>
          <a:p>
            <a:pPr defTabSz="894937">
              <a:defRPr/>
            </a:pPr>
            <a:r>
              <a:rPr lang="en-US" b="1"/>
              <a:t>RF/BF</a:t>
            </a:r>
            <a:r>
              <a:rPr lang="en-US"/>
              <a:t>: Radio function/ Beamforming function</a:t>
            </a:r>
          </a:p>
          <a:p>
            <a:pPr defTabSz="894937">
              <a:defRPr/>
            </a:pPr>
            <a:r>
              <a:rPr lang="en-US" b="1"/>
              <a:t>BPF</a:t>
            </a:r>
            <a:r>
              <a:rPr lang="en-US"/>
              <a:t>:    Baseband Processing function</a:t>
            </a:r>
          </a:p>
          <a:p>
            <a:pPr defTabSz="894937">
              <a:defRPr/>
            </a:pPr>
            <a:r>
              <a:rPr lang="en-US" b="1"/>
              <a:t>PPF</a:t>
            </a:r>
            <a:r>
              <a:rPr lang="en-US"/>
              <a:t>:    Packet Processing function</a:t>
            </a:r>
          </a:p>
          <a:p>
            <a:pPr defTabSz="894937">
              <a:defRPr/>
            </a:pPr>
            <a:r>
              <a:rPr lang="en-US" b="1"/>
              <a:t>RCF</a:t>
            </a:r>
            <a:r>
              <a:rPr lang="en-US"/>
              <a:t>:    Radio Controller function</a:t>
            </a:r>
          </a:p>
          <a:p>
            <a:endParaRPr lang="en-US" kern="0"/>
          </a:p>
          <a:p>
            <a:pPr hangingPunct="0">
              <a:spcBef>
                <a:spcPts val="0"/>
              </a:spcBef>
              <a:tabLst>
                <a:tab pos="525154" algn="l"/>
              </a:tabLst>
            </a:pPr>
            <a:r>
              <a:rPr lang="en-US" b="1"/>
              <a:t>AF</a:t>
            </a:r>
            <a:r>
              <a:rPr lang="en-US"/>
              <a:t>	Application Function</a:t>
            </a:r>
          </a:p>
          <a:p>
            <a:pPr hangingPunct="0">
              <a:spcBef>
                <a:spcPts val="0"/>
              </a:spcBef>
              <a:tabLst>
                <a:tab pos="525154" algn="l"/>
              </a:tabLst>
            </a:pPr>
            <a:r>
              <a:rPr lang="en-US" b="1"/>
              <a:t>AMF</a:t>
            </a:r>
            <a:r>
              <a:rPr lang="en-US"/>
              <a:t>	Access and Mobility Management Function</a:t>
            </a:r>
          </a:p>
          <a:p>
            <a:pPr>
              <a:spcBef>
                <a:spcPts val="0"/>
              </a:spcBef>
              <a:tabLst>
                <a:tab pos="525154" algn="l"/>
              </a:tabLst>
            </a:pPr>
            <a:r>
              <a:rPr lang="en-US" b="1"/>
              <a:t>AUSF</a:t>
            </a:r>
            <a:r>
              <a:rPr lang="en-US"/>
              <a:t>	Authentication Server Function </a:t>
            </a:r>
          </a:p>
          <a:p>
            <a:pPr>
              <a:spcBef>
                <a:spcPts val="0"/>
              </a:spcBef>
              <a:tabLst>
                <a:tab pos="525154" algn="l"/>
              </a:tabLst>
            </a:pPr>
            <a:r>
              <a:rPr lang="en-US" b="1"/>
              <a:t>NEF</a:t>
            </a:r>
            <a:r>
              <a:rPr lang="en-US"/>
              <a:t>	Network Exposure Function</a:t>
            </a:r>
          </a:p>
          <a:p>
            <a:pPr>
              <a:spcBef>
                <a:spcPts val="0"/>
              </a:spcBef>
              <a:tabLst>
                <a:tab pos="525154" algn="l"/>
              </a:tabLst>
            </a:pPr>
            <a:r>
              <a:rPr lang="en-US" b="1"/>
              <a:t>NRF</a:t>
            </a:r>
            <a:r>
              <a:rPr lang="en-US"/>
              <a:t>	Network Repository Function</a:t>
            </a:r>
          </a:p>
          <a:p>
            <a:pPr>
              <a:spcBef>
                <a:spcPts val="0"/>
              </a:spcBef>
              <a:tabLst>
                <a:tab pos="525154" algn="l"/>
              </a:tabLst>
            </a:pPr>
            <a:r>
              <a:rPr lang="en-US" b="1"/>
              <a:t>PCF</a:t>
            </a:r>
            <a:r>
              <a:rPr lang="en-US"/>
              <a:t>	Policy Control Function</a:t>
            </a:r>
          </a:p>
          <a:p>
            <a:pPr hangingPunct="0">
              <a:spcBef>
                <a:spcPts val="0"/>
              </a:spcBef>
              <a:tabLst>
                <a:tab pos="525154" algn="l"/>
              </a:tabLst>
            </a:pPr>
            <a:r>
              <a:rPr lang="en-US" b="1"/>
              <a:t>SMF</a:t>
            </a:r>
            <a:r>
              <a:rPr lang="en-US"/>
              <a:t>	Session Management Function</a:t>
            </a:r>
          </a:p>
          <a:p>
            <a:pPr>
              <a:spcBef>
                <a:spcPts val="0"/>
              </a:spcBef>
              <a:tabLst>
                <a:tab pos="525154" algn="l"/>
              </a:tabLst>
            </a:pPr>
            <a:r>
              <a:rPr lang="en-US" b="1"/>
              <a:t>UDM</a:t>
            </a:r>
            <a:r>
              <a:rPr lang="en-US"/>
              <a:t>	Unified Data Management </a:t>
            </a:r>
          </a:p>
          <a:p>
            <a:pPr>
              <a:spcBef>
                <a:spcPts val="0"/>
              </a:spcBef>
              <a:tabLst>
                <a:tab pos="525154" algn="l"/>
              </a:tabLst>
            </a:pPr>
            <a:endParaRPr lang="en-US" altLang="en-US">
              <a:latin typeface="Arial" panose="020B0604020202020204" pitchFamily="34" charset="0"/>
            </a:endParaRPr>
          </a:p>
          <a:p>
            <a:r>
              <a:rPr lang="en-US" sz="1400" kern="0"/>
              <a:t>The 5G System Architecture contains the following service-based interfaces:</a:t>
            </a:r>
          </a:p>
          <a:p>
            <a:pPr lvl="1"/>
            <a:r>
              <a:rPr lang="en-US" sz="1000" b="1" kern="0" err="1"/>
              <a:t>Namf</a:t>
            </a:r>
            <a:r>
              <a:rPr lang="en-US" sz="1000" b="1" kern="0"/>
              <a:t>:</a:t>
            </a:r>
            <a:r>
              <a:rPr lang="en-US" sz="1000" kern="0"/>
              <a:t>	Service-based interface exhibited by AMF.</a:t>
            </a:r>
          </a:p>
          <a:p>
            <a:pPr lvl="1"/>
            <a:r>
              <a:rPr lang="en-US" sz="1000" b="1" kern="0" err="1"/>
              <a:t>Nsmf</a:t>
            </a:r>
            <a:r>
              <a:rPr lang="en-US" sz="1000" b="1" kern="0"/>
              <a:t>:</a:t>
            </a:r>
            <a:r>
              <a:rPr lang="en-US" sz="1000" kern="0"/>
              <a:t>	Service-based interface exhibited by SMF.</a:t>
            </a:r>
          </a:p>
          <a:p>
            <a:pPr lvl="1"/>
            <a:r>
              <a:rPr lang="en-US" sz="1000" b="1" kern="0" err="1"/>
              <a:t>Nnef</a:t>
            </a:r>
            <a:r>
              <a:rPr lang="en-US" sz="1000" b="1" kern="0"/>
              <a:t>:</a:t>
            </a:r>
            <a:r>
              <a:rPr lang="en-US" sz="1000" kern="0"/>
              <a:t>	Service-based interface exhibited by NEF.</a:t>
            </a:r>
          </a:p>
          <a:p>
            <a:pPr lvl="1"/>
            <a:r>
              <a:rPr lang="en-US" sz="1000" b="1" kern="0" err="1"/>
              <a:t>Npcf</a:t>
            </a:r>
            <a:r>
              <a:rPr lang="en-US" sz="1000" b="1" kern="0"/>
              <a:t>:</a:t>
            </a:r>
            <a:r>
              <a:rPr lang="en-US" sz="1000" kern="0"/>
              <a:t>	Service-based interface exhibited by PCF.</a:t>
            </a:r>
          </a:p>
          <a:p>
            <a:pPr lvl="1"/>
            <a:r>
              <a:rPr lang="en-US" sz="1000" b="1" kern="0" err="1"/>
              <a:t>Nudm</a:t>
            </a:r>
            <a:r>
              <a:rPr lang="en-US" sz="1000" b="1" kern="0"/>
              <a:t>: </a:t>
            </a:r>
            <a:r>
              <a:rPr lang="en-US" sz="1000" kern="0"/>
              <a:t>Service-based interface exhibited by UDM.</a:t>
            </a:r>
          </a:p>
          <a:p>
            <a:pPr lvl="1"/>
            <a:r>
              <a:rPr lang="en-US" sz="1000" b="1" kern="0" err="1"/>
              <a:t>Naf</a:t>
            </a:r>
            <a:r>
              <a:rPr lang="en-US" sz="1000" b="1" kern="0"/>
              <a:t>:</a:t>
            </a:r>
            <a:r>
              <a:rPr lang="en-US" sz="1000" kern="0"/>
              <a:t>	Service-based interface exhibited by AF.</a:t>
            </a:r>
          </a:p>
          <a:p>
            <a:pPr lvl="1"/>
            <a:r>
              <a:rPr lang="en-US" sz="1000" b="1" kern="0" err="1"/>
              <a:t>Nnrf</a:t>
            </a:r>
            <a:r>
              <a:rPr lang="en-US" sz="1000" b="1" kern="0"/>
              <a:t>:</a:t>
            </a:r>
            <a:r>
              <a:rPr lang="en-US" sz="1000" kern="0"/>
              <a:t>	Service-based interface exhibited by NRF.</a:t>
            </a:r>
          </a:p>
          <a:p>
            <a:pPr lvl="1"/>
            <a:r>
              <a:rPr lang="en-US" sz="1000" b="1" kern="0" err="1"/>
              <a:t>Nausf</a:t>
            </a:r>
            <a:r>
              <a:rPr lang="en-US" sz="1000" b="1" kern="0"/>
              <a:t>: </a:t>
            </a:r>
            <a:r>
              <a:rPr lang="en-US" sz="1000" kern="0"/>
              <a:t>Service-based interface exhibited by AUSF.</a:t>
            </a:r>
          </a:p>
          <a:p>
            <a:pPr lvl="1"/>
            <a:endParaRPr lang="en-US" altLang="en-US" sz="1000" kern="0">
              <a:latin typeface="Arial" panose="020B0604020202020204" pitchFamily="34" charset="0"/>
            </a:endParaRPr>
          </a:p>
          <a:p>
            <a:pPr lvl="0"/>
            <a:r>
              <a:rPr lang="en-US" altLang="en-US" kern="0">
                <a:latin typeface="Arial" panose="020B0604020202020204" pitchFamily="34" charset="0"/>
              </a:rPr>
              <a:t>In the NG-RAN:</a:t>
            </a:r>
          </a:p>
          <a:p>
            <a:pPr marL="615268" lvl="1" indent="-167800">
              <a:buFont typeface="Arial" panose="020B0604020202020204" pitchFamily="34" charset="0"/>
              <a:buChar char="•"/>
            </a:pPr>
            <a:r>
              <a:rPr lang="en-US">
                <a:effectLst/>
              </a:rPr>
              <a:t>the “F1-C/U” is mainly for </a:t>
            </a:r>
            <a:r>
              <a:rPr lang="en-US" err="1">
                <a:effectLst/>
              </a:rPr>
              <a:t>gNBs</a:t>
            </a:r>
            <a:r>
              <a:rPr lang="en-US">
                <a:effectLst/>
              </a:rPr>
              <a:t>. Similar work is ongoing for LTE as well but with slightly lower </a:t>
            </a:r>
            <a:r>
              <a:rPr lang="en-US" err="1">
                <a:effectLst/>
              </a:rPr>
              <a:t>prio</a:t>
            </a:r>
            <a:r>
              <a:rPr lang="en-US">
                <a:effectLst/>
              </a:rPr>
              <a:t> so far and in that case the F1 is called V1</a:t>
            </a:r>
            <a:br>
              <a:rPr lang="en-US">
                <a:effectLst/>
              </a:rPr>
            </a:br>
            <a:r>
              <a:rPr lang="en-US">
                <a:effectLst/>
              </a:rPr>
              <a:t>    ….but it could all converge in the end (and maybe even in Rel-15)</a:t>
            </a:r>
            <a:endParaRPr lang="sv-SE">
              <a:effectLst/>
            </a:endParaRPr>
          </a:p>
          <a:p>
            <a:pPr marL="615268" lvl="1" indent="-167800">
              <a:buFont typeface="Arial" panose="020B0604020202020204" pitchFamily="34" charset="0"/>
              <a:buChar char="•"/>
            </a:pPr>
            <a:r>
              <a:rPr lang="en-US">
                <a:effectLst/>
              </a:rPr>
              <a:t>The E1 is only for </a:t>
            </a:r>
            <a:r>
              <a:rPr lang="en-US" err="1">
                <a:effectLst/>
              </a:rPr>
              <a:t>gNBs</a:t>
            </a:r>
            <a:r>
              <a:rPr lang="en-US">
                <a:effectLst/>
              </a:rPr>
              <a:t> (in NG-RAN). </a:t>
            </a:r>
            <a:endParaRPr lang="sv-SE">
              <a:effectLst/>
            </a:endParaRPr>
          </a:p>
          <a:p>
            <a:pPr lvl="0"/>
            <a:endParaRPr lang="en-US" altLang="en-US">
              <a:latin typeface="Arial" panose="020B0604020202020204" pitchFamily="34" charset="0"/>
            </a:endParaRPr>
          </a:p>
        </p:txBody>
      </p:sp>
      <p:sp>
        <p:nvSpPr>
          <p:cNvPr id="26628" name="Date Placeholder 3"/>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MS PGothic" panose="020B0600070205080204" pitchFamily="34" charset="-128"/>
              </a:defRPr>
            </a:lvl1pPr>
            <a:lvl2pPr marL="735000" indent="-282692">
              <a:defRPr sz="2000">
                <a:solidFill>
                  <a:schemeClr val="tx1"/>
                </a:solidFill>
                <a:latin typeface="Arial" panose="020B0604020202020204" pitchFamily="34" charset="0"/>
                <a:ea typeface="MS PGothic" panose="020B0600070205080204" pitchFamily="34" charset="-128"/>
              </a:defRPr>
            </a:lvl2pPr>
            <a:lvl3pPr marL="1130770" indent="-226154">
              <a:defRPr sz="2000">
                <a:solidFill>
                  <a:schemeClr val="tx1"/>
                </a:solidFill>
                <a:latin typeface="Arial" panose="020B0604020202020204" pitchFamily="34" charset="0"/>
                <a:ea typeface="MS PGothic" panose="020B0600070205080204" pitchFamily="34" charset="-128"/>
              </a:defRPr>
            </a:lvl3pPr>
            <a:lvl4pPr marL="1583078" indent="-226154">
              <a:defRPr sz="2000">
                <a:solidFill>
                  <a:schemeClr val="tx1"/>
                </a:solidFill>
                <a:latin typeface="Arial" panose="020B0604020202020204" pitchFamily="34" charset="0"/>
                <a:ea typeface="MS PGothic" panose="020B0600070205080204" pitchFamily="34" charset="-128"/>
              </a:defRPr>
            </a:lvl4pPr>
            <a:lvl5pPr marL="2035386" indent="-226154">
              <a:defRPr sz="2000">
                <a:solidFill>
                  <a:schemeClr val="tx1"/>
                </a:solidFill>
                <a:latin typeface="Arial" panose="020B0604020202020204" pitchFamily="34" charset="0"/>
                <a:ea typeface="MS PGothic" panose="020B0600070205080204" pitchFamily="34" charset="-128"/>
              </a:defRPr>
            </a:lvl5pPr>
            <a:lvl6pPr marL="2487694" indent="-226154"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40002" indent="-226154"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392310" indent="-226154"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44618" indent="-226154"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defTabSz="904616" fontAlgn="auto">
              <a:spcBef>
                <a:spcPts val="0"/>
              </a:spcBef>
              <a:spcAft>
                <a:spcPts val="0"/>
              </a:spcAft>
              <a:defRPr/>
            </a:pPr>
            <a:r>
              <a:rPr lang="en-US" altLang="en-US" sz="1200">
                <a:solidFill>
                  <a:prstClr val="black"/>
                </a:solidFill>
              </a:rPr>
              <a:t>2019-10-07 </a:t>
            </a:r>
          </a:p>
        </p:txBody>
      </p:sp>
      <p:sp>
        <p:nvSpPr>
          <p:cNvPr id="26629"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MS PGothic" panose="020B0600070205080204" pitchFamily="34" charset="-128"/>
              </a:defRPr>
            </a:lvl1pPr>
            <a:lvl2pPr marL="735000" indent="-282692">
              <a:defRPr sz="2000">
                <a:solidFill>
                  <a:schemeClr val="tx1"/>
                </a:solidFill>
                <a:latin typeface="Arial" panose="020B0604020202020204" pitchFamily="34" charset="0"/>
                <a:ea typeface="MS PGothic" panose="020B0600070205080204" pitchFamily="34" charset="-128"/>
              </a:defRPr>
            </a:lvl2pPr>
            <a:lvl3pPr marL="1130770" indent="-226154">
              <a:defRPr sz="2000">
                <a:solidFill>
                  <a:schemeClr val="tx1"/>
                </a:solidFill>
                <a:latin typeface="Arial" panose="020B0604020202020204" pitchFamily="34" charset="0"/>
                <a:ea typeface="MS PGothic" panose="020B0600070205080204" pitchFamily="34" charset="-128"/>
              </a:defRPr>
            </a:lvl3pPr>
            <a:lvl4pPr marL="1583078" indent="-226154">
              <a:defRPr sz="2000">
                <a:solidFill>
                  <a:schemeClr val="tx1"/>
                </a:solidFill>
                <a:latin typeface="Arial" panose="020B0604020202020204" pitchFamily="34" charset="0"/>
                <a:ea typeface="MS PGothic" panose="020B0600070205080204" pitchFamily="34" charset="-128"/>
              </a:defRPr>
            </a:lvl4pPr>
            <a:lvl5pPr marL="2035386" indent="-226154">
              <a:defRPr sz="2000">
                <a:solidFill>
                  <a:schemeClr val="tx1"/>
                </a:solidFill>
                <a:latin typeface="Arial" panose="020B0604020202020204" pitchFamily="34" charset="0"/>
                <a:ea typeface="MS PGothic" panose="020B0600070205080204" pitchFamily="34" charset="-128"/>
              </a:defRPr>
            </a:lvl5pPr>
            <a:lvl6pPr marL="2487694" indent="-226154"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40002" indent="-226154"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392310" indent="-226154"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44618" indent="-226154"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defTabSz="904616" fontAlgn="auto">
              <a:spcBef>
                <a:spcPts val="0"/>
              </a:spcBef>
              <a:spcAft>
                <a:spcPts val="0"/>
              </a:spcAft>
              <a:defRPr/>
            </a:pPr>
            <a:fld id="{0B120186-6325-458F-8FA0-EB11C49F4474}" type="slidenum">
              <a:rPr lang="en-US" altLang="en-US" sz="1200" smtClean="0">
                <a:solidFill>
                  <a:prstClr val="black"/>
                </a:solidFill>
              </a:rPr>
              <a:t>13</a:t>
            </a:fld>
            <a:endParaRPr lang="en-US" altLang="en-US" sz="1200">
              <a:solidFill>
                <a:prstClr val="black"/>
              </a:solidFill>
            </a:endParaRPr>
          </a:p>
        </p:txBody>
      </p:sp>
      <p:sp>
        <p:nvSpPr>
          <p:cNvPr id="6" name="Header Placeholder 5"/>
          <p:cNvSpPr>
            <a:spLocks noGrp="1"/>
          </p:cNvSpPr>
          <p:nvPr>
            <p:ph type="hdr" sz="quarter"/>
          </p:nvPr>
        </p:nvSpPr>
        <p:spPr/>
        <p:txBody>
          <a:bodyPr/>
          <a:lstStyle/>
          <a:p>
            <a:pPr defTabSz="904616" fontAlgn="auto">
              <a:spcBef>
                <a:spcPts val="0"/>
              </a:spcBef>
              <a:spcAft>
                <a:spcPts val="0"/>
              </a:spcAft>
              <a:defRPr/>
            </a:pPr>
            <a:r>
              <a:rPr lang="en-US">
                <a:solidFill>
                  <a:prstClr val="black"/>
                </a:solidFill>
                <a:latin typeface="Ericsson Hilda Light" panose="00000400000000000000" pitchFamily="2" charset="0"/>
              </a:rPr>
              <a:t>The 5G Core Network Deep Dive </a:t>
            </a:r>
          </a:p>
        </p:txBody>
      </p:sp>
      <p:sp>
        <p:nvSpPr>
          <p:cNvPr id="7" name="Footer Placeholder 6"/>
          <p:cNvSpPr>
            <a:spLocks noGrp="1"/>
          </p:cNvSpPr>
          <p:nvPr>
            <p:ph type="ftr" sz="quarter" idx="4"/>
          </p:nvPr>
        </p:nvSpPr>
        <p:spPr/>
        <p:txBody>
          <a:bodyPr/>
          <a:lstStyle/>
          <a:p>
            <a:pPr defTabSz="904616" fontAlgn="auto">
              <a:spcBef>
                <a:spcPts val="0"/>
              </a:spcBef>
              <a:spcAft>
                <a:spcPts val="0"/>
              </a:spcAft>
              <a:defRPr/>
            </a:pPr>
            <a:r>
              <a:rPr lang="en-US">
                <a:solidFill>
                  <a:prstClr val="black"/>
                </a:solidFill>
                <a:latin typeface="Ericsson Hilda Light" panose="00000400000000000000" pitchFamily="2" charset="0"/>
              </a:rPr>
              <a:t>BICP-16:000214 Uen, Rev N </a:t>
            </a:r>
          </a:p>
        </p:txBody>
      </p:sp>
    </p:spTree>
    <p:extLst>
      <p:ext uri="{BB962C8B-B14F-4D97-AF65-F5344CB8AC3E}">
        <p14:creationId xmlns:p14="http://schemas.microsoft.com/office/powerpoint/2010/main" val="224637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sv-SE" sz="1800"/>
              <a:t>Ericsson preference/first solution planned is to use integration via ePDG since it is based on the existing installed base for e.g. WiFi Calling and associated support in early 5G devices.</a:t>
            </a:r>
            <a:endParaRPr lang="en-US" sz="1800"/>
          </a:p>
          <a:p>
            <a:pPr marL="0" indent="0">
              <a:buNone/>
            </a:pPr>
            <a:endParaRPr lang="en-US" sz="1800"/>
          </a:p>
          <a:p>
            <a:pPr marL="0" indent="0">
              <a:buNone/>
            </a:pPr>
            <a:r>
              <a:rPr lang="en-US" sz="1800"/>
              <a:t>Having said that – the Enhanced network functions for non-3GPP access - N3IWF compared to </a:t>
            </a:r>
            <a:r>
              <a:rPr lang="en-US" sz="1800" err="1"/>
              <a:t>ePDG</a:t>
            </a:r>
            <a:r>
              <a:rPr lang="en-US" sz="1800"/>
              <a:t>:</a:t>
            </a:r>
          </a:p>
          <a:p>
            <a:endParaRPr lang="en-US" sz="1800"/>
          </a:p>
          <a:p>
            <a:r>
              <a:rPr lang="en-US" sz="1800"/>
              <a:t>Security: More secured authentication and security mechanism. The real UE Id is not sent to the network in the 1st IKE AUTH. Only after the UE authenticates the network, the SUCI or GUTI is sent to AMF via N3IWF.</a:t>
            </a:r>
          </a:p>
          <a:p>
            <a:endParaRPr lang="en-US" sz="1800"/>
          </a:p>
          <a:p>
            <a:r>
              <a:rPr lang="en-US" sz="1800"/>
              <a:t>Less consumption of UE battery and network resource. Support NAS CM-Idle and RM-Registered state over non-3GPP access. The UE can quickly re-establish the IPSec SA and reactivate PDU session for a new service request</a:t>
            </a:r>
          </a:p>
          <a:p>
            <a:pPr lvl="2"/>
            <a:r>
              <a:rPr lang="en-US" sz="1800"/>
              <a:t>Note: If there is only </a:t>
            </a:r>
            <a:r>
              <a:rPr lang="en-US" sz="1800" err="1"/>
              <a:t>WiFi</a:t>
            </a:r>
            <a:r>
              <a:rPr lang="en-US" sz="1800"/>
              <a:t> coverage, the UE shall not enter CM-Idle. Otherwise MT call will fail.</a:t>
            </a:r>
          </a:p>
          <a:p>
            <a:endParaRPr lang="en-US" sz="1800"/>
          </a:p>
          <a:p>
            <a:r>
              <a:rPr lang="en-US" sz="1800"/>
              <a:t>UPF selection: AMF can pass the last known 3GPP user location and timestamp to SMF for UPF selection according to UE location</a:t>
            </a:r>
          </a:p>
          <a:p>
            <a:endParaRPr lang="en-US" sz="1800"/>
          </a:p>
          <a:p>
            <a:r>
              <a:rPr lang="en-US" sz="1800"/>
              <a:t>N3IWF is 5GC native NF, most 5G services can be applied to N3IWF based access. </a:t>
            </a:r>
          </a:p>
          <a:p>
            <a:pPr lvl="2"/>
            <a:r>
              <a:rPr lang="en-US" sz="1800"/>
              <a:t>Network Slicing: network slicing info is exchanged between UE and AMF during non-3GPP access registration.</a:t>
            </a:r>
          </a:p>
          <a:p>
            <a:endParaRPr lang="sv-SE"/>
          </a:p>
        </p:txBody>
      </p:sp>
      <p:sp>
        <p:nvSpPr>
          <p:cNvPr id="4" name="Date Placeholder 3"/>
          <p:cNvSpPr>
            <a:spLocks noGrp="1"/>
          </p:cNvSpPr>
          <p:nvPr>
            <p:ph type="dt" idx="1"/>
          </p:nvPr>
        </p:nvSpPr>
        <p:spPr/>
        <p:txBody>
          <a:bodyPr/>
          <a:lstStyle/>
          <a:p>
            <a:r>
              <a:rPr lang="en-US"/>
              <a:t>2019-10-07 </a:t>
            </a:r>
          </a:p>
        </p:txBody>
      </p:sp>
      <p:sp>
        <p:nvSpPr>
          <p:cNvPr id="5" name="Slide Number Placeholder 4"/>
          <p:cNvSpPr>
            <a:spLocks noGrp="1"/>
          </p:cNvSpPr>
          <p:nvPr>
            <p:ph type="sldNum" sz="quarter" idx="5"/>
          </p:nvPr>
        </p:nvSpPr>
        <p:spPr/>
        <p:txBody>
          <a:bodyPr/>
          <a:lstStyle/>
          <a:p>
            <a:fld id="{F1DAC3B7-9FE1-4FBB-A2AF-7F06751566E2}" type="slidenum">
              <a:rPr lang="en-US" smtClean="0"/>
              <a:t>14</a:t>
            </a:fld>
            <a:endParaRPr lang="en-US"/>
          </a:p>
        </p:txBody>
      </p:sp>
      <p:sp>
        <p:nvSpPr>
          <p:cNvPr id="6" name="Header Placeholder 5"/>
          <p:cNvSpPr>
            <a:spLocks noGrp="1"/>
          </p:cNvSpPr>
          <p:nvPr>
            <p:ph type="hdr" sz="quarter"/>
          </p:nvPr>
        </p:nvSpPr>
        <p:spPr/>
        <p:txBody>
          <a:bodyPr/>
          <a:lstStyle/>
          <a:p>
            <a:r>
              <a:rPr lang="en-US"/>
              <a:t>The 5G Core Network Deep Dive </a:t>
            </a:r>
          </a:p>
        </p:txBody>
      </p:sp>
      <p:sp>
        <p:nvSpPr>
          <p:cNvPr id="7" name="Footer Placeholder 6"/>
          <p:cNvSpPr>
            <a:spLocks noGrp="1"/>
          </p:cNvSpPr>
          <p:nvPr>
            <p:ph type="ftr" sz="quarter" idx="4"/>
          </p:nvPr>
        </p:nvSpPr>
        <p:spPr/>
        <p:txBody>
          <a:bodyPr/>
          <a:lstStyle/>
          <a:p>
            <a:r>
              <a:rPr lang="en-US"/>
              <a:t>BICP-16:000214 Uen, Rev N </a:t>
            </a:r>
          </a:p>
        </p:txBody>
      </p:sp>
    </p:spTree>
    <p:extLst>
      <p:ext uri="{BB962C8B-B14F-4D97-AF65-F5344CB8AC3E}">
        <p14:creationId xmlns:p14="http://schemas.microsoft.com/office/powerpoint/2010/main" val="2443266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kern="0"/>
              <a:t>The 5G System Architecture contains the following Network Functions:</a:t>
            </a:r>
          </a:p>
          <a:p>
            <a:endParaRPr lang="en-US" kern="0"/>
          </a:p>
          <a:p>
            <a:pPr hangingPunct="0">
              <a:spcBef>
                <a:spcPts val="0"/>
              </a:spcBef>
              <a:tabLst>
                <a:tab pos="530834" algn="l"/>
              </a:tabLst>
            </a:pPr>
            <a:r>
              <a:rPr lang="en-US" b="1"/>
              <a:t>AF</a:t>
            </a:r>
            <a:r>
              <a:rPr lang="en-US"/>
              <a:t>	Application Function</a:t>
            </a:r>
          </a:p>
          <a:p>
            <a:pPr hangingPunct="0">
              <a:spcBef>
                <a:spcPts val="0"/>
              </a:spcBef>
              <a:tabLst>
                <a:tab pos="530834" algn="l"/>
              </a:tabLst>
            </a:pPr>
            <a:r>
              <a:rPr lang="en-US" b="1"/>
              <a:t>AMF</a:t>
            </a:r>
            <a:r>
              <a:rPr lang="en-US"/>
              <a:t>	Access and Mobility Management Function</a:t>
            </a:r>
          </a:p>
          <a:p>
            <a:pPr>
              <a:spcBef>
                <a:spcPts val="0"/>
              </a:spcBef>
              <a:tabLst>
                <a:tab pos="530834" algn="l"/>
              </a:tabLst>
            </a:pPr>
            <a:r>
              <a:rPr lang="en-US" b="1"/>
              <a:t>AUSF</a:t>
            </a:r>
            <a:r>
              <a:rPr lang="en-US"/>
              <a:t>	Authentication Server Function </a:t>
            </a:r>
          </a:p>
          <a:p>
            <a:pPr>
              <a:spcBef>
                <a:spcPts val="0"/>
              </a:spcBef>
              <a:tabLst>
                <a:tab pos="530834" algn="l"/>
              </a:tabLst>
            </a:pPr>
            <a:r>
              <a:rPr lang="en-US" b="1"/>
              <a:t>BSF</a:t>
            </a:r>
            <a:r>
              <a:rPr lang="en-US"/>
              <a:t>	Binding support Function</a:t>
            </a:r>
          </a:p>
          <a:p>
            <a:pPr>
              <a:spcBef>
                <a:spcPts val="0"/>
              </a:spcBef>
              <a:tabLst>
                <a:tab pos="530834" algn="l"/>
              </a:tabLst>
            </a:pPr>
            <a:r>
              <a:rPr lang="en-US" b="1"/>
              <a:t>CHF</a:t>
            </a:r>
            <a:r>
              <a:rPr lang="en-US"/>
              <a:t>	Charging Handling Function </a:t>
            </a:r>
          </a:p>
          <a:p>
            <a:pPr>
              <a:spcBef>
                <a:spcPts val="0"/>
              </a:spcBef>
              <a:tabLst>
                <a:tab pos="530834" algn="l"/>
              </a:tabLst>
            </a:pPr>
            <a:r>
              <a:rPr lang="en-US" b="1"/>
              <a:t>EIR</a:t>
            </a:r>
            <a:r>
              <a:rPr lang="en-US"/>
              <a:t>	5G-Equipment Identity Register </a:t>
            </a:r>
          </a:p>
          <a:p>
            <a:pPr>
              <a:spcBef>
                <a:spcPts val="0"/>
              </a:spcBef>
              <a:tabLst>
                <a:tab pos="530834" algn="l"/>
              </a:tabLst>
            </a:pPr>
            <a:r>
              <a:rPr lang="en-US" b="1"/>
              <a:t>GMLC</a:t>
            </a:r>
            <a:r>
              <a:rPr lang="en-US"/>
              <a:t>	Gateway Mobile Location Center</a:t>
            </a:r>
          </a:p>
          <a:p>
            <a:pPr>
              <a:spcBef>
                <a:spcPts val="0"/>
              </a:spcBef>
              <a:tabLst>
                <a:tab pos="530834" algn="l"/>
              </a:tabLst>
            </a:pPr>
            <a:r>
              <a:rPr lang="en-US" b="1"/>
              <a:t>LMF</a:t>
            </a:r>
            <a:r>
              <a:rPr lang="en-US"/>
              <a:t>	Location Management Function</a:t>
            </a:r>
          </a:p>
          <a:p>
            <a:pPr>
              <a:spcBef>
                <a:spcPts val="0"/>
              </a:spcBef>
              <a:tabLst>
                <a:tab pos="530834" algn="l"/>
              </a:tabLst>
            </a:pPr>
            <a:r>
              <a:rPr lang="en-US" b="1"/>
              <a:t>N3IWF</a:t>
            </a:r>
            <a:r>
              <a:rPr lang="en-US"/>
              <a:t>	Non-3GPP Interworking Function </a:t>
            </a:r>
          </a:p>
          <a:p>
            <a:pPr>
              <a:spcBef>
                <a:spcPts val="0"/>
              </a:spcBef>
              <a:tabLst>
                <a:tab pos="530834" algn="l"/>
              </a:tabLst>
            </a:pPr>
            <a:r>
              <a:rPr lang="en-US" b="1"/>
              <a:t>NEF</a:t>
            </a:r>
            <a:r>
              <a:rPr lang="en-US"/>
              <a:t>	Network Exposure Function</a:t>
            </a:r>
          </a:p>
          <a:p>
            <a:pPr>
              <a:spcBef>
                <a:spcPts val="0"/>
              </a:spcBef>
              <a:tabLst>
                <a:tab pos="530834" algn="l"/>
              </a:tabLst>
            </a:pPr>
            <a:r>
              <a:rPr lang="en-US" b="1"/>
              <a:t>NRF</a:t>
            </a:r>
            <a:r>
              <a:rPr lang="en-US"/>
              <a:t>	Network Repository Function</a:t>
            </a:r>
          </a:p>
          <a:p>
            <a:pPr>
              <a:spcBef>
                <a:spcPts val="0"/>
              </a:spcBef>
              <a:tabLst>
                <a:tab pos="530834" algn="l"/>
              </a:tabLst>
            </a:pPr>
            <a:r>
              <a:rPr lang="en-US" b="1" err="1"/>
              <a:t>NSSAAF</a:t>
            </a:r>
            <a:r>
              <a:rPr lang="en-US" err="1"/>
              <a:t>Network</a:t>
            </a:r>
            <a:r>
              <a:rPr lang="en-US"/>
              <a:t> Slice Specific Authentication and Authorization Function</a:t>
            </a:r>
          </a:p>
          <a:p>
            <a:pPr>
              <a:spcBef>
                <a:spcPts val="0"/>
              </a:spcBef>
              <a:tabLst>
                <a:tab pos="530834" algn="l"/>
              </a:tabLst>
            </a:pPr>
            <a:r>
              <a:rPr lang="en-US" b="1"/>
              <a:t>NSSF</a:t>
            </a:r>
            <a:r>
              <a:rPr lang="en-US"/>
              <a:t>	Network Slice Selection Function</a:t>
            </a:r>
          </a:p>
          <a:p>
            <a:pPr>
              <a:spcBef>
                <a:spcPts val="0"/>
              </a:spcBef>
              <a:tabLst>
                <a:tab pos="530834" algn="l"/>
              </a:tabLst>
            </a:pPr>
            <a:r>
              <a:rPr lang="en-US" b="1"/>
              <a:t>NWDAF</a:t>
            </a:r>
            <a:r>
              <a:rPr lang="en-US"/>
              <a:t>	 Network Data Analytics Function</a:t>
            </a:r>
          </a:p>
          <a:p>
            <a:pPr>
              <a:spcBef>
                <a:spcPts val="0"/>
              </a:spcBef>
              <a:tabLst>
                <a:tab pos="530834" algn="l"/>
              </a:tabLst>
            </a:pPr>
            <a:r>
              <a:rPr lang="en-US" b="1"/>
              <a:t>PCF</a:t>
            </a:r>
            <a:r>
              <a:rPr lang="en-US"/>
              <a:t>	Policy Control Function</a:t>
            </a:r>
          </a:p>
          <a:p>
            <a:pPr>
              <a:spcBef>
                <a:spcPts val="0"/>
              </a:spcBef>
              <a:tabLst>
                <a:tab pos="530834" algn="l"/>
              </a:tabLst>
            </a:pPr>
            <a:r>
              <a:rPr lang="en-US" b="1"/>
              <a:t>SEPP</a:t>
            </a:r>
            <a:r>
              <a:rPr lang="en-US"/>
              <a:t>	Security Edge Protection Proxy</a:t>
            </a:r>
          </a:p>
          <a:p>
            <a:pPr>
              <a:spcBef>
                <a:spcPts val="0"/>
              </a:spcBef>
              <a:tabLst>
                <a:tab pos="530834" algn="l"/>
              </a:tabLst>
            </a:pPr>
            <a:r>
              <a:rPr lang="en-US" b="1"/>
              <a:t>SCP</a:t>
            </a:r>
            <a:r>
              <a:rPr lang="en-US"/>
              <a:t>	Service Communication Proxy</a:t>
            </a:r>
          </a:p>
          <a:p>
            <a:pPr hangingPunct="0">
              <a:spcBef>
                <a:spcPts val="0"/>
              </a:spcBef>
              <a:tabLst>
                <a:tab pos="530834" algn="l"/>
              </a:tabLst>
            </a:pPr>
            <a:r>
              <a:rPr lang="en-US" b="1"/>
              <a:t>SMF</a:t>
            </a:r>
            <a:r>
              <a:rPr lang="en-US"/>
              <a:t>	Session Management Function</a:t>
            </a:r>
          </a:p>
          <a:p>
            <a:pPr hangingPunct="0">
              <a:spcBef>
                <a:spcPts val="0"/>
              </a:spcBef>
              <a:tabLst>
                <a:tab pos="530834" algn="l"/>
              </a:tabLst>
            </a:pPr>
            <a:r>
              <a:rPr lang="en-US" b="1"/>
              <a:t>SMSF</a:t>
            </a:r>
            <a:r>
              <a:rPr lang="en-US"/>
              <a:t>	SMS Function</a:t>
            </a:r>
          </a:p>
          <a:p>
            <a:pPr>
              <a:spcBef>
                <a:spcPts val="0"/>
              </a:spcBef>
              <a:tabLst>
                <a:tab pos="530834" algn="l"/>
              </a:tabLst>
            </a:pPr>
            <a:r>
              <a:rPr lang="en-US" b="1"/>
              <a:t>UCMF	</a:t>
            </a:r>
            <a:r>
              <a:rPr lang="en-US" b="0"/>
              <a:t>UE radio Capability Management Function</a:t>
            </a:r>
          </a:p>
          <a:p>
            <a:pPr>
              <a:spcBef>
                <a:spcPts val="0"/>
              </a:spcBef>
              <a:tabLst>
                <a:tab pos="530834" algn="l"/>
              </a:tabLst>
            </a:pPr>
            <a:r>
              <a:rPr lang="en-US" b="1"/>
              <a:t>UDM</a:t>
            </a:r>
            <a:r>
              <a:rPr lang="en-US"/>
              <a:t>	Unified Data Management </a:t>
            </a:r>
          </a:p>
          <a:p>
            <a:pPr>
              <a:spcBef>
                <a:spcPts val="0"/>
              </a:spcBef>
              <a:tabLst>
                <a:tab pos="530834" algn="l"/>
              </a:tabLst>
            </a:pPr>
            <a:r>
              <a:rPr lang="en-US" b="1"/>
              <a:t>UDR</a:t>
            </a:r>
            <a:r>
              <a:rPr lang="en-US"/>
              <a:t>	Unified Data Repository </a:t>
            </a:r>
          </a:p>
          <a:p>
            <a:pPr>
              <a:spcBef>
                <a:spcPts val="0"/>
              </a:spcBef>
              <a:tabLst>
                <a:tab pos="530834" algn="l"/>
              </a:tabLst>
            </a:pPr>
            <a:r>
              <a:rPr lang="en-US" b="1"/>
              <a:t>UDSF</a:t>
            </a:r>
            <a:r>
              <a:rPr lang="en-US"/>
              <a:t>	Unstructured Data Storage Function</a:t>
            </a:r>
          </a:p>
          <a:p>
            <a:pPr>
              <a:spcBef>
                <a:spcPts val="0"/>
              </a:spcBef>
              <a:tabLst>
                <a:tab pos="530834" algn="l"/>
              </a:tabLst>
            </a:pPr>
            <a:r>
              <a:rPr lang="en-US" b="1"/>
              <a:t>UPF</a:t>
            </a:r>
            <a:r>
              <a:rPr lang="en-US"/>
              <a:t>	User Plane Function</a:t>
            </a:r>
          </a:p>
          <a:p>
            <a:pPr>
              <a:spcBef>
                <a:spcPts val="0"/>
              </a:spcBef>
              <a:tabLst>
                <a:tab pos="530834" algn="l"/>
              </a:tabLst>
            </a:pPr>
            <a:r>
              <a:rPr lang="en-US" b="1"/>
              <a:t>W-AGF</a:t>
            </a:r>
            <a:r>
              <a:rPr lang="en-US"/>
              <a:t>	Wireline-Access Gateway Function</a:t>
            </a:r>
          </a:p>
          <a:p>
            <a:pPr>
              <a:spcBef>
                <a:spcPts val="0"/>
              </a:spcBef>
              <a:tabLst>
                <a:tab pos="530834" algn="l"/>
              </a:tabLst>
            </a:pPr>
            <a:endParaRPr lang="en-US" altLang="en-US">
              <a:latin typeface="Arial" panose="020B0604020202020204" pitchFamily="34" charset="0"/>
            </a:endParaRPr>
          </a:p>
          <a:p>
            <a:r>
              <a:rPr lang="en-US" sz="1400" kern="0"/>
              <a:t>The 5G System Architecture contains the following service-based interfaces:</a:t>
            </a:r>
          </a:p>
          <a:p>
            <a:pPr lvl="1"/>
            <a:r>
              <a:rPr lang="en-US" sz="1000" b="1" kern="0" err="1"/>
              <a:t>Namf</a:t>
            </a:r>
            <a:r>
              <a:rPr lang="en-US" sz="1000" b="1" kern="0"/>
              <a:t>:</a:t>
            </a:r>
            <a:r>
              <a:rPr lang="en-US" sz="1000" kern="0"/>
              <a:t>	Service-based interface exhibited by AMF.</a:t>
            </a:r>
          </a:p>
          <a:p>
            <a:pPr lvl="1"/>
            <a:r>
              <a:rPr lang="en-US" sz="1000" b="1" kern="0" err="1"/>
              <a:t>Nsmf</a:t>
            </a:r>
            <a:r>
              <a:rPr lang="en-US" sz="1000" b="1" kern="0"/>
              <a:t>:</a:t>
            </a:r>
            <a:r>
              <a:rPr lang="en-US" sz="1000" kern="0"/>
              <a:t>	Service-based interface exhibited by SMF.</a:t>
            </a:r>
          </a:p>
          <a:p>
            <a:pPr lvl="1"/>
            <a:r>
              <a:rPr lang="en-US" sz="1000" b="1" kern="0" err="1"/>
              <a:t>Nnef</a:t>
            </a:r>
            <a:r>
              <a:rPr lang="en-US" sz="1000" b="1" kern="0"/>
              <a:t>:</a:t>
            </a:r>
            <a:r>
              <a:rPr lang="en-US" sz="1000" kern="0"/>
              <a:t>	Service-based interface exhibited by NEF.</a:t>
            </a:r>
          </a:p>
          <a:p>
            <a:pPr lvl="1"/>
            <a:r>
              <a:rPr lang="en-US" sz="1000" b="1" kern="0" err="1"/>
              <a:t>Npcf</a:t>
            </a:r>
            <a:r>
              <a:rPr lang="en-US" sz="1000" b="1" kern="0"/>
              <a:t>:</a:t>
            </a:r>
            <a:r>
              <a:rPr lang="en-US" sz="1000" kern="0"/>
              <a:t>	Service-based interface exhibited by PCF.</a:t>
            </a:r>
          </a:p>
          <a:p>
            <a:pPr lvl="1"/>
            <a:r>
              <a:rPr lang="en-US" sz="1000" b="1" kern="0" err="1"/>
              <a:t>Nudm</a:t>
            </a:r>
            <a:r>
              <a:rPr lang="en-US" sz="1000" b="1" kern="0"/>
              <a:t>: </a:t>
            </a:r>
            <a:r>
              <a:rPr lang="en-US" sz="1000" kern="0"/>
              <a:t>Service-based interface exhibited by UDM.</a:t>
            </a:r>
          </a:p>
          <a:p>
            <a:pPr lvl="1"/>
            <a:r>
              <a:rPr lang="en-US" sz="1000" b="1" kern="0" err="1"/>
              <a:t>Naf</a:t>
            </a:r>
            <a:r>
              <a:rPr lang="en-US" sz="1000" b="1" kern="0"/>
              <a:t>:</a:t>
            </a:r>
            <a:r>
              <a:rPr lang="en-US" sz="1000" kern="0"/>
              <a:t>	Service-based interface exhibited by AF.</a:t>
            </a:r>
          </a:p>
          <a:p>
            <a:pPr lvl="1"/>
            <a:r>
              <a:rPr lang="en-US" sz="1000" b="1" kern="0" err="1"/>
              <a:t>Nnrf</a:t>
            </a:r>
            <a:r>
              <a:rPr lang="en-US" sz="1000" b="1" kern="0"/>
              <a:t>:</a:t>
            </a:r>
            <a:r>
              <a:rPr lang="en-US" sz="1000" kern="0"/>
              <a:t>	Service-based interface exhibited by NRF.</a:t>
            </a:r>
          </a:p>
          <a:p>
            <a:pPr lvl="1"/>
            <a:r>
              <a:rPr lang="en-US" sz="1000" b="1" kern="0" err="1"/>
              <a:t>Nausf</a:t>
            </a:r>
            <a:r>
              <a:rPr lang="en-US" sz="1000" b="1" kern="0"/>
              <a:t>: </a:t>
            </a:r>
            <a:r>
              <a:rPr lang="en-US" sz="1000" kern="0"/>
              <a:t>Service-based interface exhibited by AUSF.</a:t>
            </a:r>
          </a:p>
          <a:p>
            <a:pPr lvl="1"/>
            <a:endParaRPr lang="sv-SE" altLang="en-US" sz="1000" kern="0">
              <a:latin typeface="Arial" panose="020B0604020202020204" pitchFamily="34" charset="0"/>
            </a:endParaRPr>
          </a:p>
          <a:p>
            <a:pPr lvl="0"/>
            <a:r>
              <a:rPr lang="sv-SE" altLang="en-US" sz="1000" kern="0">
                <a:latin typeface="Arial" panose="020B0604020202020204" pitchFamily="34" charset="0"/>
              </a:rPr>
              <a:t>N</a:t>
            </a:r>
            <a:r>
              <a:rPr lang="en-US" altLang="en-US" sz="1000" kern="0">
                <a:latin typeface="Arial" panose="020B0604020202020204" pitchFamily="34" charset="0"/>
              </a:rPr>
              <a:t>ote1: several NFs are not included in the picture:</a:t>
            </a:r>
          </a:p>
          <a:p>
            <a:pPr lvl="0"/>
            <a:r>
              <a:rPr lang="en-US" altLang="en-US" sz="1000" kern="0">
                <a:latin typeface="Arial" panose="020B0604020202020204" pitchFamily="34" charset="0"/>
              </a:rPr>
              <a:t>- PWS and CBC for public warnings system</a:t>
            </a:r>
          </a:p>
          <a:p>
            <a:pPr lvl="0"/>
            <a:r>
              <a:rPr lang="en-US" altLang="en-US" sz="1000" kern="0">
                <a:latin typeface="Arial" panose="020B0604020202020204" pitchFamily="34" charset="0"/>
              </a:rPr>
              <a:t>- TNGF for gateway to trusted non-3GPP access network</a:t>
            </a:r>
          </a:p>
          <a:p>
            <a:pPr lvl="0"/>
            <a:r>
              <a:rPr lang="en-US" altLang="en-US" sz="1000" kern="0">
                <a:latin typeface="Arial" panose="020B0604020202020204" pitchFamily="34" charset="0"/>
              </a:rPr>
              <a:t>- UCMF (</a:t>
            </a:r>
            <a:r>
              <a:rPr lang="en-GB" sz="1200" kern="1200">
                <a:solidFill>
                  <a:schemeClr val="tx1"/>
                </a:solidFill>
                <a:effectLst/>
                <a:latin typeface="Ericsson Hilda Light" panose="00000400000000000000" pitchFamily="2" charset="0"/>
                <a:ea typeface="+mn-ea"/>
                <a:cs typeface="+mn-cs"/>
              </a:rPr>
              <a:t>UE radio Capability Management Function)</a:t>
            </a:r>
            <a:endParaRPr lang="en-US" altLang="en-US" sz="1000" kern="0">
              <a:latin typeface="Arial" panose="020B0604020202020204" pitchFamily="34" charset="0"/>
            </a:endParaRPr>
          </a:p>
          <a:p>
            <a:pPr lvl="0"/>
            <a:r>
              <a:rPr lang="en-US" altLang="en-US" sz="1000" kern="0">
                <a:latin typeface="Arial" panose="020B0604020202020204" pitchFamily="34" charset="0"/>
              </a:rPr>
              <a:t>Note2: The black dot indicates a service based interface (SBI). The SCP and SEPP do not have any own exposed NF Services.</a:t>
            </a:r>
          </a:p>
          <a:p>
            <a:pPr lvl="0"/>
            <a:endParaRPr lang="en-US" altLang="en-US" sz="1000" kern="0">
              <a:latin typeface="Arial" panose="020B0604020202020204" pitchFamily="34" charset="0"/>
            </a:endParaRPr>
          </a:p>
          <a:p>
            <a:pPr lvl="0"/>
            <a:endParaRPr lang="en-US" altLang="en-US" sz="1000" kern="0">
              <a:latin typeface="Arial" panose="020B0604020202020204" pitchFamily="34" charset="0"/>
            </a:endParaRPr>
          </a:p>
          <a:p>
            <a:pPr lvl="0"/>
            <a:endParaRPr lang="en-US" altLang="en-US">
              <a:latin typeface="Arial" panose="020B0604020202020204" pitchFamily="34" charset="0"/>
            </a:endParaRPr>
          </a:p>
        </p:txBody>
      </p:sp>
      <p:sp>
        <p:nvSpPr>
          <p:cNvPr id="26628" name="Date Placeholder 3"/>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2019-09-24 </a:t>
            </a:r>
          </a:p>
        </p:txBody>
      </p:sp>
      <p:sp>
        <p:nvSpPr>
          <p:cNvPr id="26629"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DC41867-EAC3-4CB3-A108-08EA8744814B}"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MS PGothic" panose="020B0600070205080204" pitchFamily="34" charset="-128"/>
                <a:cs typeface="+mn-cs"/>
              </a:rPr>
              <a:t>15</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6" name="Header Placeholder 5"/>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rPr>
              <a:t>5G Core - standardization update </a:t>
            </a:r>
          </a:p>
        </p:txBody>
      </p:sp>
      <p:sp>
        <p:nvSpPr>
          <p:cNvPr id="7" name="Footer Placeholder 6"/>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rPr>
              <a:t>© Ericsson AB 2018 </a:t>
            </a:r>
          </a:p>
        </p:txBody>
      </p:sp>
    </p:spTree>
    <p:extLst>
      <p:ext uri="{BB962C8B-B14F-4D97-AF65-F5344CB8AC3E}">
        <p14:creationId xmlns:p14="http://schemas.microsoft.com/office/powerpoint/2010/main" val="3986596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2019-10-07 </a:t>
            </a:r>
          </a:p>
        </p:txBody>
      </p:sp>
      <p:sp>
        <p:nvSpPr>
          <p:cNvPr id="5" name="Slide Number Placeholder 4"/>
          <p:cNvSpPr>
            <a:spLocks noGrp="1"/>
          </p:cNvSpPr>
          <p:nvPr>
            <p:ph type="sldNum" sz="quarter" idx="11"/>
          </p:nvPr>
        </p:nvSpPr>
        <p:spPr/>
        <p:txBody>
          <a:bodyPr/>
          <a:lstStyle/>
          <a:p>
            <a:fld id="{6A73DD34-A52E-4071-ADE4-A32A29EF5A72}" type="slidenum">
              <a:rPr lang="en-US" smtClean="0"/>
              <a:t>16</a:t>
            </a:fld>
            <a:endParaRPr lang="en-US"/>
          </a:p>
        </p:txBody>
      </p:sp>
      <p:sp>
        <p:nvSpPr>
          <p:cNvPr id="6" name="Header Placeholder 5"/>
          <p:cNvSpPr>
            <a:spLocks noGrp="1"/>
          </p:cNvSpPr>
          <p:nvPr>
            <p:ph type="hdr" sz="quarter" idx="12"/>
          </p:nvPr>
        </p:nvSpPr>
        <p:spPr/>
        <p:txBody>
          <a:bodyPr/>
          <a:lstStyle/>
          <a:p>
            <a:r>
              <a:rPr lang="en-US"/>
              <a:t>The 5G Core Network Deep Dive </a:t>
            </a:r>
          </a:p>
        </p:txBody>
      </p:sp>
      <p:sp>
        <p:nvSpPr>
          <p:cNvPr id="7" name="Footer Placeholder 6"/>
          <p:cNvSpPr>
            <a:spLocks noGrp="1"/>
          </p:cNvSpPr>
          <p:nvPr>
            <p:ph type="ftr" sz="quarter" idx="13"/>
          </p:nvPr>
        </p:nvSpPr>
        <p:spPr/>
        <p:txBody>
          <a:bodyPr/>
          <a:lstStyle/>
          <a:p>
            <a:r>
              <a:rPr lang="en-US"/>
              <a:t>BICP-16:000214 Uen, Rev N </a:t>
            </a:r>
          </a:p>
        </p:txBody>
      </p:sp>
    </p:spTree>
    <p:extLst>
      <p:ext uri="{BB962C8B-B14F-4D97-AF65-F5344CB8AC3E}">
        <p14:creationId xmlns:p14="http://schemas.microsoft.com/office/powerpoint/2010/main" val="33507759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2019-10-07 </a:t>
            </a:r>
          </a:p>
        </p:txBody>
      </p:sp>
      <p:sp>
        <p:nvSpPr>
          <p:cNvPr id="5" name="Slide Number Placeholder 4"/>
          <p:cNvSpPr>
            <a:spLocks noGrp="1"/>
          </p:cNvSpPr>
          <p:nvPr>
            <p:ph type="sldNum" sz="quarter" idx="11"/>
          </p:nvPr>
        </p:nvSpPr>
        <p:spPr/>
        <p:txBody>
          <a:bodyPr/>
          <a:lstStyle/>
          <a:p>
            <a:fld id="{824E9FDB-B265-4A24-90EE-AD9E767AB83D}" type="slidenum">
              <a:rPr lang="en-US" smtClean="0"/>
              <a:t>17</a:t>
            </a:fld>
            <a:endParaRPr lang="en-US"/>
          </a:p>
        </p:txBody>
      </p:sp>
      <p:sp>
        <p:nvSpPr>
          <p:cNvPr id="6" name="Header Placeholder 5"/>
          <p:cNvSpPr>
            <a:spLocks noGrp="1"/>
          </p:cNvSpPr>
          <p:nvPr>
            <p:ph type="hdr" sz="quarter" idx="12"/>
          </p:nvPr>
        </p:nvSpPr>
        <p:spPr/>
        <p:txBody>
          <a:bodyPr/>
          <a:lstStyle/>
          <a:p>
            <a:r>
              <a:rPr lang="en-US"/>
              <a:t>The 5G Core Network Deep Dive </a:t>
            </a:r>
          </a:p>
        </p:txBody>
      </p:sp>
      <p:sp>
        <p:nvSpPr>
          <p:cNvPr id="7" name="Footer Placeholder 6"/>
          <p:cNvSpPr>
            <a:spLocks noGrp="1"/>
          </p:cNvSpPr>
          <p:nvPr>
            <p:ph type="ftr" sz="quarter" idx="13"/>
          </p:nvPr>
        </p:nvSpPr>
        <p:spPr/>
        <p:txBody>
          <a:bodyPr/>
          <a:lstStyle/>
          <a:p>
            <a:r>
              <a:rPr lang="en-US"/>
              <a:t>BICP-16:000214 Uen, Rev N </a:t>
            </a:r>
          </a:p>
        </p:txBody>
      </p:sp>
    </p:spTree>
    <p:extLst>
      <p:ext uri="{BB962C8B-B14F-4D97-AF65-F5344CB8AC3E}">
        <p14:creationId xmlns:p14="http://schemas.microsoft.com/office/powerpoint/2010/main" val="3542222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t>An NF service is a capability exposed by a NF (NF Service Producer) to other NFs (NF Service Consumer) through a service-based interface. Network Function may expose one or more NF services.</a:t>
            </a:r>
          </a:p>
          <a:p>
            <a:r>
              <a:rPr lang="en-GB" sz="1200"/>
              <a:t>There are two </a:t>
            </a:r>
            <a:r>
              <a:rPr lang="en-US" sz="1200"/>
              <a:t>elementary operations </a:t>
            </a:r>
            <a:r>
              <a:rPr lang="en-GB" sz="1200"/>
              <a:t>that NFs provide their services through a service-based interface:</a:t>
            </a:r>
          </a:p>
          <a:p>
            <a:pPr marL="167800" indent="-167800">
              <a:buFont typeface="Arial" panose="020B0604020202020204" pitchFamily="34" charset="0"/>
              <a:buChar char="•"/>
            </a:pPr>
            <a:r>
              <a:rPr lang="en-GB" sz="1200"/>
              <a:t>"Request-response": A Control Plane NF A (NF Service Producer) is requested by another Control Plane NF B (NF Service Consumer) to provide a certain NF service, which can include performing an action and/or providing information. NF A response provides NF service results based on the information provided by NF B in its request. In order to fulfil the request, NF A may in turn consume NF services from other NFs. In Request-response mechanism, communication is one to one between two NFs (consumer and producer) and a one-time response from producer to a request from consumer is expected within a certain timeframe.</a:t>
            </a:r>
          </a:p>
          <a:p>
            <a:pPr marL="167800" indent="-167800">
              <a:buFont typeface="Arial" panose="020B0604020202020204" pitchFamily="34" charset="0"/>
              <a:buChar char="•"/>
            </a:pPr>
            <a:r>
              <a:rPr lang="en-GB" sz="1200"/>
              <a:t>"Subscribe-Notify": A Control Plane NF A (NF Service Consumer) subscribes to NF Service offered by another Control Plane NF B (NF Service Producer). Multiple Control Plane NFs may subscribe to the same Control Plane NF Service. NF B notifies the results of this NF service to the interested NF(s) that subscribed to this NF service. The subscription request from consumer may include notification request for periodic updates or notification triggered through certain events (e.g., the information requested gets changed, reaches certain threshold etc.). This mechanism also covers the case where NFs (NF B) are subscribed to certain notifications implicitly without explicit subscription request (e.g. due to successful registration procedure).</a:t>
            </a:r>
          </a:p>
          <a:p>
            <a:endParaRPr lang="en-GB" sz="1200"/>
          </a:p>
          <a:p>
            <a:r>
              <a:rPr lang="en-GB" sz="1200"/>
              <a:t>NF Service discovery, authorization and registration are framework mechanisms that enable the use of NF services.</a:t>
            </a:r>
          </a:p>
          <a:p>
            <a:endParaRPr lang="en-GB" sz="1200"/>
          </a:p>
          <a:p>
            <a:r>
              <a:rPr lang="en-US" sz="1200"/>
              <a:t>HTTP2/TCP, Swagger2.0 and REST principles may apply to SBI</a:t>
            </a:r>
            <a:br>
              <a:rPr lang="en-US" sz="1200"/>
            </a:br>
            <a:endParaRPr lang="en-US" sz="1200"/>
          </a:p>
        </p:txBody>
      </p:sp>
      <p:sp>
        <p:nvSpPr>
          <p:cNvPr id="4" name="Header Placeholder 3"/>
          <p:cNvSpPr>
            <a:spLocks noGrp="1"/>
          </p:cNvSpPr>
          <p:nvPr>
            <p:ph type="hdr" sz="quarter"/>
          </p:nvPr>
        </p:nvSpPr>
        <p:spPr/>
        <p:txBody>
          <a:bodyPr/>
          <a:lstStyle/>
          <a:p>
            <a:r>
              <a:rPr lang="en-US"/>
              <a:t>The 5G Core Network Deep Dive </a:t>
            </a:r>
          </a:p>
        </p:txBody>
      </p:sp>
      <p:sp>
        <p:nvSpPr>
          <p:cNvPr id="5" name="Date Placeholder 4"/>
          <p:cNvSpPr>
            <a:spLocks noGrp="1"/>
          </p:cNvSpPr>
          <p:nvPr>
            <p:ph type="dt" idx="1"/>
          </p:nvPr>
        </p:nvSpPr>
        <p:spPr/>
        <p:txBody>
          <a:bodyPr/>
          <a:lstStyle/>
          <a:p>
            <a:r>
              <a:rPr lang="en-US"/>
              <a:t>2019-10-07 </a:t>
            </a:r>
          </a:p>
        </p:txBody>
      </p:sp>
      <p:sp>
        <p:nvSpPr>
          <p:cNvPr id="6" name="Footer Placeholder 5"/>
          <p:cNvSpPr>
            <a:spLocks noGrp="1"/>
          </p:cNvSpPr>
          <p:nvPr>
            <p:ph type="ftr" sz="quarter" idx="4"/>
          </p:nvPr>
        </p:nvSpPr>
        <p:spPr/>
        <p:txBody>
          <a:bodyPr/>
          <a:lstStyle/>
          <a:p>
            <a:r>
              <a:rPr lang="en-US"/>
              <a:t>BICP-16:000214 Uen, Rev N </a:t>
            </a:r>
          </a:p>
        </p:txBody>
      </p:sp>
      <p:sp>
        <p:nvSpPr>
          <p:cNvPr id="7" name="Slide Number Placeholder 6"/>
          <p:cNvSpPr>
            <a:spLocks noGrp="1"/>
          </p:cNvSpPr>
          <p:nvPr>
            <p:ph type="sldNum" sz="quarter" idx="5"/>
          </p:nvPr>
        </p:nvSpPr>
        <p:spPr/>
        <p:txBody>
          <a:bodyPr/>
          <a:lstStyle/>
          <a:p>
            <a:fld id="{E7FC7EEE-BB0E-46A5-BFAE-C1A628B2F811}" type="slidenum">
              <a:rPr lang="en-US" smtClean="0"/>
              <a:t>18</a:t>
            </a:fld>
            <a:endParaRPr lang="en-US"/>
          </a:p>
        </p:txBody>
      </p:sp>
    </p:spTree>
    <p:extLst>
      <p:ext uri="{BB962C8B-B14F-4D97-AF65-F5344CB8AC3E}">
        <p14:creationId xmlns:p14="http://schemas.microsoft.com/office/powerpoint/2010/main" val="3047676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600"/>
              </a:spcAft>
              <a:buNone/>
            </a:pPr>
            <a:r>
              <a:rPr lang="en-US" sz="1200" b="1"/>
              <a:t>Recommendation – Discovery and selection</a:t>
            </a:r>
          </a:p>
          <a:p>
            <a:pPr marL="171450" indent="-171450">
              <a:spcBef>
                <a:spcPts val="0"/>
              </a:spcBef>
              <a:spcAft>
                <a:spcPts val="600"/>
              </a:spcAft>
              <a:buFont typeface="Arial" panose="020B0604020202020204" pitchFamily="34" charset="0"/>
              <a:buChar char="•"/>
            </a:pPr>
            <a:r>
              <a:rPr lang="en-US" sz="1200"/>
              <a:t>The discovery, filtering and selection mechanisms as well as procedures as specified in R15 option B are fully sufficient for all studied cases, therefore support of NRF shall be mandated in our solution and promoted to customers</a:t>
            </a:r>
          </a:p>
          <a:p>
            <a:pPr marL="0" indent="0">
              <a:spcBef>
                <a:spcPts val="0"/>
              </a:spcBef>
              <a:spcAft>
                <a:spcPts val="600"/>
              </a:spcAft>
              <a:buNone/>
            </a:pPr>
            <a:endParaRPr lang="en-US" sz="1200" b="1"/>
          </a:p>
          <a:p>
            <a:pPr marL="0" indent="0">
              <a:spcBef>
                <a:spcPts val="0"/>
              </a:spcBef>
              <a:spcAft>
                <a:spcPts val="600"/>
              </a:spcAft>
              <a:buNone/>
            </a:pPr>
            <a:r>
              <a:rPr lang="en-US" sz="1200" b="1"/>
              <a:t>Recommendation - Signaling infrastructure for additional signaling services </a:t>
            </a:r>
          </a:p>
          <a:p>
            <a:pPr marL="171450" indent="-171450">
              <a:spcBef>
                <a:spcPts val="0"/>
              </a:spcBef>
              <a:spcAft>
                <a:spcPts val="300"/>
              </a:spcAft>
              <a:buFont typeface="Arial" panose="020B0604020202020204" pitchFamily="34" charset="0"/>
              <a:buChar char="•"/>
            </a:pPr>
            <a:r>
              <a:rPr lang="en-US" sz="1200"/>
              <a:t>In case customers require a signaling infrastructure with advanced signaling services, a</a:t>
            </a:r>
            <a:r>
              <a:rPr lang="en-US" sz="1200">
                <a:ea typeface="+mn-ea"/>
                <a:cs typeface="+mn-cs"/>
              </a:rPr>
              <a:t> </a:t>
            </a:r>
            <a:r>
              <a:rPr lang="en-US" sz="1200" err="1">
                <a:ea typeface="+mn-ea"/>
                <a:cs typeface="+mn-cs"/>
              </a:rPr>
              <a:t>SigGW</a:t>
            </a:r>
            <a:r>
              <a:rPr lang="en-US" sz="1200">
                <a:ea typeface="+mn-ea"/>
                <a:cs typeface="+mn-cs"/>
              </a:rPr>
              <a:t>/SCP based R16 opt. C is currently the only feasible alternative</a:t>
            </a:r>
          </a:p>
          <a:p>
            <a:pPr marL="171450" indent="-171450">
              <a:spcBef>
                <a:spcPts val="0"/>
              </a:spcBef>
              <a:spcAft>
                <a:spcPts val="600"/>
              </a:spcAft>
              <a:buFont typeface="Arial" panose="020B0604020202020204" pitchFamily="34" charset="0"/>
              <a:buChar char="•"/>
            </a:pPr>
            <a:r>
              <a:rPr lang="en-US" sz="1200"/>
              <a:t>The signaling services in the </a:t>
            </a:r>
            <a:r>
              <a:rPr lang="en-US" sz="1200" err="1"/>
              <a:t>SigGW</a:t>
            </a:r>
            <a:r>
              <a:rPr lang="en-US" sz="1200"/>
              <a:t> shall be positioned as an optional value adding complement to the signaling related features in the NFs and NF domains e.g. UDM</a:t>
            </a:r>
          </a:p>
          <a:p>
            <a:pPr>
              <a:spcBef>
                <a:spcPts val="0"/>
              </a:spcBef>
              <a:spcAft>
                <a:spcPts val="600"/>
              </a:spcAft>
            </a:pPr>
            <a:endParaRPr lang="sv-SE" sz="1200"/>
          </a:p>
          <a:p>
            <a:pPr marL="171450" indent="-171450">
              <a:spcBef>
                <a:spcPts val="0"/>
              </a:spcBef>
              <a:spcAft>
                <a:spcPts val="600"/>
              </a:spcAft>
              <a:buFont typeface="Arial" panose="020B0604020202020204" pitchFamily="34" charset="0"/>
              <a:buChar char="•"/>
            </a:pPr>
            <a:r>
              <a:rPr lang="en-US" sz="1200"/>
              <a:t>The deployment/implementation variants of an SCP, </a:t>
            </a:r>
            <a:r>
              <a:rPr lang="en-US" sz="1200" err="1"/>
              <a:t>SigGW</a:t>
            </a:r>
            <a:r>
              <a:rPr lang="en-US" sz="1200"/>
              <a:t> and SBI service mesh, differ in respect to:</a:t>
            </a:r>
          </a:p>
          <a:p>
            <a:pPr marL="171450" indent="-171450">
              <a:spcBef>
                <a:spcPts val="0"/>
              </a:spcBef>
              <a:spcAft>
                <a:spcPts val="600"/>
              </a:spcAft>
              <a:buFont typeface="Arial" panose="020B0604020202020204" pitchFamily="34" charset="0"/>
              <a:buChar char="•"/>
            </a:pPr>
            <a:r>
              <a:rPr lang="en-US" sz="1200" b="1"/>
              <a:t>ability to provide the identified signaling services </a:t>
            </a:r>
          </a:p>
          <a:p>
            <a:pPr marL="171450" indent="-171450">
              <a:spcBef>
                <a:spcPts val="0"/>
              </a:spcBef>
              <a:spcAft>
                <a:spcPts val="600"/>
              </a:spcAft>
              <a:buFont typeface="Arial" panose="020B0604020202020204" pitchFamily="34" charset="0"/>
              <a:buChar char="•"/>
            </a:pPr>
            <a:r>
              <a:rPr lang="en-US" sz="1200" b="1"/>
              <a:t>integration</a:t>
            </a:r>
            <a:r>
              <a:rPr lang="en-US" sz="1200"/>
              <a:t>, an SBI service mesh is expected to require that the VNF are designed to use it whilst a </a:t>
            </a:r>
            <a:r>
              <a:rPr lang="en-US" sz="1200" err="1"/>
              <a:t>SigGW</a:t>
            </a:r>
            <a:r>
              <a:rPr lang="en-US" sz="1200"/>
              <a:t> is expected to be used over standardized NW interfaces from R15 and R16 VNFs</a:t>
            </a:r>
          </a:p>
          <a:p>
            <a:pPr marL="171450" indent="-171450">
              <a:spcBef>
                <a:spcPts val="0"/>
              </a:spcBef>
              <a:spcAft>
                <a:spcPts val="600"/>
              </a:spcAft>
              <a:buFont typeface="Arial" panose="020B0604020202020204" pitchFamily="34" charset="0"/>
              <a:buChar char="•"/>
            </a:pPr>
            <a:r>
              <a:rPr lang="en-US" sz="1200" b="1"/>
              <a:t>maturity</a:t>
            </a:r>
            <a:r>
              <a:rPr lang="en-US" sz="1200"/>
              <a:t>, the of SBI service mesh concept is not ready for near - mid term implementations</a:t>
            </a:r>
          </a:p>
          <a:p>
            <a:endParaRPr lang="en-GB" sz="1200" kern="1200">
              <a:solidFill>
                <a:schemeClr val="tx1"/>
              </a:solidFill>
              <a:effectLst/>
              <a:latin typeface="Ericsson Hilda Light" panose="00000400000000000000" pitchFamily="2" charset="0"/>
              <a:ea typeface="+mn-ea"/>
              <a:cs typeface="+mn-cs"/>
            </a:endParaRPr>
          </a:p>
          <a:p>
            <a:endParaRPr lang="en-GB" sz="1200" kern="1200">
              <a:solidFill>
                <a:schemeClr val="tx1"/>
              </a:solidFill>
              <a:effectLst/>
              <a:latin typeface="Ericsson Hilda Light" panose="00000400000000000000" pitchFamily="2" charset="0"/>
              <a:ea typeface="+mn-ea"/>
              <a:cs typeface="+mn-cs"/>
            </a:endParaRPr>
          </a:p>
          <a:p>
            <a:r>
              <a:rPr lang="en-GB" sz="1200" kern="1200">
                <a:solidFill>
                  <a:schemeClr val="tx1"/>
                </a:solidFill>
                <a:effectLst/>
                <a:latin typeface="Ericsson Hilda Light" panose="00000400000000000000" pitchFamily="2" charset="0"/>
                <a:ea typeface="+mn-ea"/>
                <a:cs typeface="+mn-cs"/>
              </a:rPr>
              <a:t>Annex E (informative):</a:t>
            </a:r>
            <a:br>
              <a:rPr lang="en-GB" sz="1200" kern="1200">
                <a:solidFill>
                  <a:schemeClr val="tx1"/>
                </a:solidFill>
                <a:effectLst/>
                <a:latin typeface="Ericsson Hilda Light" panose="00000400000000000000" pitchFamily="2" charset="0"/>
                <a:ea typeface="+mn-ea"/>
                <a:cs typeface="+mn-cs"/>
              </a:rPr>
            </a:br>
            <a:r>
              <a:rPr lang="en-GB" sz="1200" kern="1200">
                <a:solidFill>
                  <a:schemeClr val="tx1"/>
                </a:solidFill>
                <a:effectLst/>
                <a:latin typeface="Ericsson Hilda Light" panose="00000400000000000000" pitchFamily="2" charset="0"/>
                <a:ea typeface="+mn-ea"/>
                <a:cs typeface="+mn-cs"/>
              </a:rPr>
              <a:t>Communication models for NF/NF services interaction</a:t>
            </a:r>
            <a:endParaRPr lang="en-US" sz="1200" kern="1200">
              <a:solidFill>
                <a:schemeClr val="tx1"/>
              </a:solidFill>
              <a:effectLst/>
              <a:latin typeface="Ericsson Hilda Light" panose="00000400000000000000" pitchFamily="2" charset="0"/>
              <a:ea typeface="+mn-ea"/>
              <a:cs typeface="+mn-cs"/>
            </a:endParaRPr>
          </a:p>
          <a:p>
            <a:r>
              <a:rPr lang="en-GB" sz="1200" b="1" kern="1200">
                <a:solidFill>
                  <a:schemeClr val="tx1"/>
                </a:solidFill>
                <a:effectLst/>
                <a:latin typeface="Ericsson Hilda Light" panose="00000400000000000000" pitchFamily="2" charset="0"/>
                <a:ea typeface="+mn-ea"/>
                <a:cs typeface="+mn-cs"/>
              </a:rPr>
              <a:t>E.1	General</a:t>
            </a:r>
            <a:endParaRPr lang="en-US" sz="1200" b="1" kern="1200">
              <a:solidFill>
                <a:schemeClr val="tx1"/>
              </a:solidFill>
              <a:effectLst/>
              <a:latin typeface="Ericsson Hilda Light" panose="00000400000000000000" pitchFamily="2" charset="0"/>
              <a:ea typeface="+mn-ea"/>
              <a:cs typeface="+mn-cs"/>
            </a:endParaRPr>
          </a:p>
          <a:p>
            <a:r>
              <a:rPr lang="en-GB" sz="1200" kern="1200">
                <a:solidFill>
                  <a:schemeClr val="tx1"/>
                </a:solidFill>
                <a:effectLst/>
                <a:latin typeface="Ericsson Hilda Light" panose="00000400000000000000" pitchFamily="2" charset="0"/>
                <a:ea typeface="+mn-ea"/>
                <a:cs typeface="+mn-cs"/>
              </a:rPr>
              <a:t>This annex provides a high level description of the different communication models that NF and NF services can use to interact which each other. Table E.1-1 summarizes the communication models, their usage and how they relate to the usage of an SCP.</a:t>
            </a:r>
            <a:endParaRPr lang="en-US" sz="1200" kern="1200">
              <a:solidFill>
                <a:schemeClr val="tx1"/>
              </a:solidFill>
              <a:effectLst/>
              <a:latin typeface="Ericsson Hilda Light" panose="00000400000000000000" pitchFamily="2" charset="0"/>
              <a:ea typeface="+mn-ea"/>
              <a:cs typeface="+mn-cs"/>
            </a:endParaRPr>
          </a:p>
          <a:p>
            <a:r>
              <a:rPr lang="en-GB" sz="1200" b="1" kern="1200">
                <a:solidFill>
                  <a:schemeClr val="tx1"/>
                </a:solidFill>
                <a:effectLst/>
                <a:latin typeface="Ericsson Hilda Light" panose="00000400000000000000" pitchFamily="2" charset="0"/>
                <a:ea typeface="+mn-ea"/>
                <a:cs typeface="+mn-cs"/>
              </a:rPr>
              <a:t>Table E.1-1: Communication models for NF/NF services interaction summary</a:t>
            </a:r>
            <a:endParaRPr lang="en-US" sz="1200" b="1" kern="1200">
              <a:solidFill>
                <a:schemeClr val="tx1"/>
              </a:solidFill>
              <a:effectLst/>
              <a:latin typeface="Ericsson Hilda Light" panose="00000400000000000000" pitchFamily="2" charset="0"/>
              <a:ea typeface="+mn-ea"/>
              <a:cs typeface="+mn-cs"/>
            </a:endParaRPr>
          </a:p>
          <a:p>
            <a:r>
              <a:rPr lang="en-GB" sz="1200" b="1" kern="1200">
                <a:solidFill>
                  <a:schemeClr val="tx1"/>
                </a:solidFill>
                <a:effectLst/>
                <a:latin typeface="Ericsson Hilda Light" panose="00000400000000000000" pitchFamily="2" charset="0"/>
                <a:ea typeface="+mn-ea"/>
                <a:cs typeface="+mn-cs"/>
              </a:rPr>
              <a:t>Communication between consumer and producer</a:t>
            </a:r>
            <a:endParaRPr lang="en-US" sz="1200" b="1" kern="1200">
              <a:solidFill>
                <a:schemeClr val="tx1"/>
              </a:solidFill>
              <a:effectLst/>
              <a:latin typeface="Ericsson Hilda Light" panose="00000400000000000000" pitchFamily="2" charset="0"/>
              <a:ea typeface="+mn-ea"/>
              <a:cs typeface="+mn-cs"/>
            </a:endParaRPr>
          </a:p>
          <a:p>
            <a:r>
              <a:rPr lang="en-GB" sz="1200" b="1" kern="1200">
                <a:solidFill>
                  <a:schemeClr val="tx1"/>
                </a:solidFill>
                <a:effectLst/>
                <a:latin typeface="Ericsson Hilda Light" panose="00000400000000000000" pitchFamily="2" charset="0"/>
                <a:ea typeface="+mn-ea"/>
                <a:cs typeface="+mn-cs"/>
              </a:rPr>
              <a:t>Service discovery and request routing</a:t>
            </a:r>
            <a:endParaRPr lang="en-US" sz="1200" b="1" kern="1200">
              <a:solidFill>
                <a:schemeClr val="tx1"/>
              </a:solidFill>
              <a:effectLst/>
              <a:latin typeface="Ericsson Hilda Light" panose="00000400000000000000" pitchFamily="2" charset="0"/>
              <a:ea typeface="+mn-ea"/>
              <a:cs typeface="+mn-cs"/>
            </a:endParaRPr>
          </a:p>
          <a:p>
            <a:r>
              <a:rPr lang="en-GB" sz="1200" b="1" kern="1200">
                <a:solidFill>
                  <a:schemeClr val="tx1"/>
                </a:solidFill>
                <a:effectLst/>
                <a:latin typeface="Ericsson Hilda Light" panose="00000400000000000000" pitchFamily="2" charset="0"/>
                <a:ea typeface="+mn-ea"/>
                <a:cs typeface="+mn-cs"/>
              </a:rPr>
              <a:t>Communication model</a:t>
            </a:r>
            <a:endParaRPr lang="en-US" sz="1200" b="1" kern="1200">
              <a:solidFill>
                <a:schemeClr val="tx1"/>
              </a:solidFill>
              <a:effectLst/>
              <a:latin typeface="Ericsson Hilda Light" panose="00000400000000000000" pitchFamily="2" charset="0"/>
              <a:ea typeface="+mn-ea"/>
              <a:cs typeface="+mn-cs"/>
            </a:endParaRPr>
          </a:p>
          <a:p>
            <a:r>
              <a:rPr lang="en-GB" sz="1200" kern="1200">
                <a:solidFill>
                  <a:schemeClr val="tx1"/>
                </a:solidFill>
                <a:effectLst/>
                <a:latin typeface="Ericsson Hilda Light" panose="00000400000000000000" pitchFamily="2" charset="0"/>
                <a:ea typeface="+mn-ea"/>
                <a:cs typeface="+mn-cs"/>
              </a:rPr>
              <a:t>Direct communication</a:t>
            </a:r>
            <a:endParaRPr lang="en-US" sz="1200" kern="1200">
              <a:solidFill>
                <a:schemeClr val="tx1"/>
              </a:solidFill>
              <a:effectLst/>
              <a:latin typeface="Ericsson Hilda Light" panose="00000400000000000000" pitchFamily="2" charset="0"/>
              <a:ea typeface="+mn-ea"/>
              <a:cs typeface="+mn-cs"/>
            </a:endParaRPr>
          </a:p>
          <a:p>
            <a:r>
              <a:rPr lang="en-GB" sz="1200" kern="1200">
                <a:solidFill>
                  <a:schemeClr val="tx1"/>
                </a:solidFill>
                <a:effectLst/>
                <a:latin typeface="Ericsson Hilda Light" panose="00000400000000000000" pitchFamily="2" charset="0"/>
                <a:ea typeface="+mn-ea"/>
                <a:cs typeface="+mn-cs"/>
              </a:rPr>
              <a:t>No NRF or SCP; direct routing</a:t>
            </a:r>
            <a:endParaRPr lang="en-US" sz="1200" kern="1200">
              <a:solidFill>
                <a:schemeClr val="tx1"/>
              </a:solidFill>
              <a:effectLst/>
              <a:latin typeface="Ericsson Hilda Light" panose="00000400000000000000" pitchFamily="2" charset="0"/>
              <a:ea typeface="+mn-ea"/>
              <a:cs typeface="+mn-cs"/>
            </a:endParaRPr>
          </a:p>
          <a:p>
            <a:r>
              <a:rPr lang="en-GB" sz="1200" kern="1200">
                <a:solidFill>
                  <a:schemeClr val="tx1"/>
                </a:solidFill>
                <a:effectLst/>
                <a:latin typeface="Ericsson Hilda Light" panose="00000400000000000000" pitchFamily="2" charset="0"/>
                <a:ea typeface="+mn-ea"/>
                <a:cs typeface="+mn-cs"/>
              </a:rPr>
              <a:t>A</a:t>
            </a:r>
            <a:endParaRPr lang="en-US" sz="1200" kern="1200">
              <a:solidFill>
                <a:schemeClr val="tx1"/>
              </a:solidFill>
              <a:effectLst/>
              <a:latin typeface="Ericsson Hilda Light" panose="00000400000000000000" pitchFamily="2" charset="0"/>
              <a:ea typeface="+mn-ea"/>
              <a:cs typeface="+mn-cs"/>
            </a:endParaRPr>
          </a:p>
          <a:p>
            <a:r>
              <a:rPr lang="en-GB" sz="1200" kern="1200">
                <a:solidFill>
                  <a:schemeClr val="tx1"/>
                </a:solidFill>
                <a:effectLst/>
                <a:latin typeface="Ericsson Hilda Light" panose="00000400000000000000" pitchFamily="2" charset="0"/>
                <a:ea typeface="+mn-ea"/>
                <a:cs typeface="+mn-cs"/>
              </a:rPr>
              <a:t> </a:t>
            </a:r>
            <a:endParaRPr lang="en-US" sz="1200" kern="1200">
              <a:solidFill>
                <a:schemeClr val="tx1"/>
              </a:solidFill>
              <a:effectLst/>
              <a:latin typeface="Ericsson Hilda Light" panose="00000400000000000000" pitchFamily="2" charset="0"/>
              <a:ea typeface="+mn-ea"/>
              <a:cs typeface="+mn-cs"/>
            </a:endParaRPr>
          </a:p>
          <a:p>
            <a:r>
              <a:rPr lang="en-GB" sz="1200" kern="1200">
                <a:solidFill>
                  <a:schemeClr val="tx1"/>
                </a:solidFill>
                <a:effectLst/>
                <a:latin typeface="Ericsson Hilda Light" panose="00000400000000000000" pitchFamily="2" charset="0"/>
                <a:ea typeface="+mn-ea"/>
                <a:cs typeface="+mn-cs"/>
              </a:rPr>
              <a:t>Discovery using NRF services; no SCP; direct routing</a:t>
            </a:r>
            <a:endParaRPr lang="en-US" sz="1200" kern="1200">
              <a:solidFill>
                <a:schemeClr val="tx1"/>
              </a:solidFill>
              <a:effectLst/>
              <a:latin typeface="Ericsson Hilda Light" panose="00000400000000000000" pitchFamily="2" charset="0"/>
              <a:ea typeface="+mn-ea"/>
              <a:cs typeface="+mn-cs"/>
            </a:endParaRPr>
          </a:p>
          <a:p>
            <a:r>
              <a:rPr lang="en-GB" sz="1200" kern="1200">
                <a:solidFill>
                  <a:schemeClr val="tx1"/>
                </a:solidFill>
                <a:effectLst/>
                <a:latin typeface="Ericsson Hilda Light" panose="00000400000000000000" pitchFamily="2" charset="0"/>
                <a:ea typeface="+mn-ea"/>
                <a:cs typeface="+mn-cs"/>
              </a:rPr>
              <a:t>B</a:t>
            </a:r>
            <a:endParaRPr lang="en-US" sz="1200" kern="1200">
              <a:solidFill>
                <a:schemeClr val="tx1"/>
              </a:solidFill>
              <a:effectLst/>
              <a:latin typeface="Ericsson Hilda Light" panose="00000400000000000000" pitchFamily="2" charset="0"/>
              <a:ea typeface="+mn-ea"/>
              <a:cs typeface="+mn-cs"/>
            </a:endParaRPr>
          </a:p>
          <a:p>
            <a:r>
              <a:rPr lang="en-GB" sz="1200" kern="1200">
                <a:solidFill>
                  <a:schemeClr val="tx1"/>
                </a:solidFill>
                <a:effectLst/>
                <a:latin typeface="Ericsson Hilda Light" panose="00000400000000000000" pitchFamily="2" charset="0"/>
                <a:ea typeface="+mn-ea"/>
                <a:cs typeface="+mn-cs"/>
              </a:rPr>
              <a:t>Indirect communication</a:t>
            </a:r>
            <a:endParaRPr lang="en-US" sz="1200" kern="1200">
              <a:solidFill>
                <a:schemeClr val="tx1"/>
              </a:solidFill>
              <a:effectLst/>
              <a:latin typeface="Ericsson Hilda Light" panose="00000400000000000000" pitchFamily="2" charset="0"/>
              <a:ea typeface="+mn-ea"/>
              <a:cs typeface="+mn-cs"/>
            </a:endParaRPr>
          </a:p>
          <a:p>
            <a:r>
              <a:rPr lang="en-GB" sz="1200" kern="1200">
                <a:solidFill>
                  <a:schemeClr val="tx1"/>
                </a:solidFill>
                <a:effectLst/>
                <a:latin typeface="Ericsson Hilda Light" panose="00000400000000000000" pitchFamily="2" charset="0"/>
                <a:ea typeface="+mn-ea"/>
                <a:cs typeface="+mn-cs"/>
              </a:rPr>
              <a:t>Discovery using NRF services; selection for specific instance from the Set can be delegated to SCP. Routing via SCP</a:t>
            </a:r>
            <a:endParaRPr lang="en-US" sz="1200" kern="1200">
              <a:solidFill>
                <a:schemeClr val="tx1"/>
              </a:solidFill>
              <a:effectLst/>
              <a:latin typeface="Ericsson Hilda Light" panose="00000400000000000000" pitchFamily="2" charset="0"/>
              <a:ea typeface="+mn-ea"/>
              <a:cs typeface="+mn-cs"/>
            </a:endParaRPr>
          </a:p>
          <a:p>
            <a:r>
              <a:rPr lang="en-GB" sz="1200" kern="1200">
                <a:solidFill>
                  <a:schemeClr val="tx1"/>
                </a:solidFill>
                <a:effectLst/>
                <a:latin typeface="Ericsson Hilda Light" panose="00000400000000000000" pitchFamily="2" charset="0"/>
                <a:ea typeface="+mn-ea"/>
                <a:cs typeface="+mn-cs"/>
              </a:rPr>
              <a:t>C</a:t>
            </a:r>
            <a:endParaRPr lang="en-US" sz="1200" kern="1200">
              <a:solidFill>
                <a:schemeClr val="tx1"/>
              </a:solidFill>
              <a:effectLst/>
              <a:latin typeface="Ericsson Hilda Light" panose="00000400000000000000" pitchFamily="2" charset="0"/>
              <a:ea typeface="+mn-ea"/>
              <a:cs typeface="+mn-cs"/>
            </a:endParaRPr>
          </a:p>
          <a:p>
            <a:r>
              <a:rPr lang="en-GB" sz="1200" kern="1200">
                <a:solidFill>
                  <a:schemeClr val="tx1"/>
                </a:solidFill>
                <a:effectLst/>
                <a:latin typeface="Ericsson Hilda Light" panose="00000400000000000000" pitchFamily="2" charset="0"/>
                <a:ea typeface="+mn-ea"/>
                <a:cs typeface="+mn-cs"/>
              </a:rPr>
              <a:t> </a:t>
            </a:r>
            <a:endParaRPr lang="en-US" sz="1200" kern="1200">
              <a:solidFill>
                <a:schemeClr val="tx1"/>
              </a:solidFill>
              <a:effectLst/>
              <a:latin typeface="Ericsson Hilda Light" panose="00000400000000000000" pitchFamily="2" charset="0"/>
              <a:ea typeface="+mn-ea"/>
              <a:cs typeface="+mn-cs"/>
            </a:endParaRPr>
          </a:p>
          <a:p>
            <a:r>
              <a:rPr lang="en-GB" sz="1200" kern="1200">
                <a:solidFill>
                  <a:schemeClr val="tx1"/>
                </a:solidFill>
                <a:effectLst/>
                <a:latin typeface="Ericsson Hilda Light" panose="00000400000000000000" pitchFamily="2" charset="0"/>
                <a:ea typeface="+mn-ea"/>
                <a:cs typeface="+mn-cs"/>
              </a:rPr>
              <a:t>Discovery and associated selection delegated to an SCP using discovery and selection parameters in service request; routing via SCP</a:t>
            </a:r>
            <a:endParaRPr lang="en-US" sz="1200" kern="1200">
              <a:solidFill>
                <a:schemeClr val="tx1"/>
              </a:solidFill>
              <a:effectLst/>
              <a:latin typeface="Ericsson Hilda Light" panose="00000400000000000000" pitchFamily="2" charset="0"/>
              <a:ea typeface="+mn-ea"/>
              <a:cs typeface="+mn-cs"/>
            </a:endParaRPr>
          </a:p>
          <a:p>
            <a:r>
              <a:rPr lang="en-GB" sz="1200" kern="1200">
                <a:solidFill>
                  <a:schemeClr val="tx1"/>
                </a:solidFill>
                <a:effectLst/>
                <a:latin typeface="Ericsson Hilda Light" panose="00000400000000000000" pitchFamily="2" charset="0"/>
                <a:ea typeface="+mn-ea"/>
                <a:cs typeface="+mn-cs"/>
              </a:rPr>
              <a:t>D</a:t>
            </a:r>
            <a:endParaRPr lang="en-US" sz="1200" kern="1200">
              <a:solidFill>
                <a:schemeClr val="tx1"/>
              </a:solidFill>
              <a:effectLst/>
              <a:latin typeface="Ericsson Hilda Light" panose="00000400000000000000" pitchFamily="2" charset="0"/>
              <a:ea typeface="+mn-ea"/>
              <a:cs typeface="+mn-cs"/>
            </a:endParaRPr>
          </a:p>
          <a:p>
            <a:r>
              <a:rPr lang="en-GB" sz="1200" kern="1200">
                <a:solidFill>
                  <a:schemeClr val="tx1"/>
                </a:solidFill>
                <a:effectLst/>
                <a:latin typeface="Ericsson Hilda Light" panose="00000400000000000000" pitchFamily="2" charset="0"/>
                <a:ea typeface="+mn-ea"/>
                <a:cs typeface="+mn-cs"/>
              </a:rPr>
              <a:t> </a:t>
            </a:r>
            <a:endParaRPr lang="en-US" sz="1200" kern="1200">
              <a:solidFill>
                <a:schemeClr val="tx1"/>
              </a:solidFill>
              <a:effectLst/>
              <a:latin typeface="Ericsson Hilda Light" panose="00000400000000000000" pitchFamily="2" charset="0"/>
              <a:ea typeface="+mn-ea"/>
              <a:cs typeface="+mn-cs"/>
            </a:endParaRPr>
          </a:p>
          <a:p>
            <a:r>
              <a:rPr lang="en-GB" sz="1200" b="1" kern="1200">
                <a:solidFill>
                  <a:schemeClr val="tx1"/>
                </a:solidFill>
                <a:effectLst/>
                <a:latin typeface="Ericsson Hilda Light" panose="00000400000000000000" pitchFamily="2" charset="0"/>
                <a:ea typeface="+mn-ea"/>
                <a:cs typeface="+mn-cs"/>
              </a:rPr>
              <a:t>Model A - Direct communication without NRF interaction:</a:t>
            </a:r>
            <a:r>
              <a:rPr lang="en-GB" sz="1200" kern="1200">
                <a:solidFill>
                  <a:schemeClr val="tx1"/>
                </a:solidFill>
                <a:effectLst/>
                <a:latin typeface="Ericsson Hilda Light" panose="00000400000000000000" pitchFamily="2" charset="0"/>
                <a:ea typeface="+mn-ea"/>
                <a:cs typeface="+mn-cs"/>
              </a:rPr>
              <a:t> Neither NRF nor SCP are used. Consumers are configured with producers' "NF profiles" and directly communicate with a producer of their choice.</a:t>
            </a:r>
            <a:endParaRPr lang="en-US" sz="1200" kern="1200">
              <a:solidFill>
                <a:schemeClr val="tx1"/>
              </a:solidFill>
              <a:effectLst/>
              <a:latin typeface="Ericsson Hilda Light" panose="00000400000000000000" pitchFamily="2" charset="0"/>
              <a:ea typeface="+mn-ea"/>
              <a:cs typeface="+mn-cs"/>
            </a:endParaRPr>
          </a:p>
          <a:p>
            <a:r>
              <a:rPr lang="en-GB" sz="1200" b="1" kern="1200">
                <a:solidFill>
                  <a:schemeClr val="tx1"/>
                </a:solidFill>
                <a:effectLst/>
                <a:latin typeface="Ericsson Hilda Light" panose="00000400000000000000" pitchFamily="2" charset="0"/>
                <a:ea typeface="+mn-ea"/>
                <a:cs typeface="+mn-cs"/>
              </a:rPr>
              <a:t>Model B - Direct communication with NRF interaction:</a:t>
            </a:r>
            <a:r>
              <a:rPr lang="en-GB" sz="1200" kern="1200">
                <a:solidFill>
                  <a:schemeClr val="tx1"/>
                </a:solidFill>
                <a:effectLst/>
                <a:latin typeface="Ericsson Hilda Light" panose="00000400000000000000" pitchFamily="2" charset="0"/>
                <a:ea typeface="+mn-ea"/>
                <a:cs typeface="+mn-cs"/>
              </a:rPr>
              <a:t> Consumers do discovery by querying the NRF. Based on the discovery result, the consumer does the selection. The consumer sends the request to the selected producer.</a:t>
            </a:r>
            <a:endParaRPr lang="en-US" sz="1200" kern="1200">
              <a:solidFill>
                <a:schemeClr val="tx1"/>
              </a:solidFill>
              <a:effectLst/>
              <a:latin typeface="Ericsson Hilda Light" panose="00000400000000000000" pitchFamily="2" charset="0"/>
              <a:ea typeface="+mn-ea"/>
              <a:cs typeface="+mn-cs"/>
            </a:endParaRPr>
          </a:p>
          <a:p>
            <a:r>
              <a:rPr lang="en-GB" sz="1200" b="1" kern="1200">
                <a:solidFill>
                  <a:schemeClr val="tx1"/>
                </a:solidFill>
                <a:effectLst/>
                <a:latin typeface="Ericsson Hilda Light" panose="00000400000000000000" pitchFamily="2" charset="0"/>
                <a:ea typeface="+mn-ea"/>
                <a:cs typeface="+mn-cs"/>
              </a:rPr>
              <a:t>Model C - Indirect communication without delegated discovery:</a:t>
            </a:r>
            <a:r>
              <a:rPr lang="en-GB" sz="1200" kern="1200">
                <a:solidFill>
                  <a:schemeClr val="tx1"/>
                </a:solidFill>
                <a:effectLst/>
                <a:latin typeface="Ericsson Hilda Light" panose="00000400000000000000" pitchFamily="2" charset="0"/>
                <a:ea typeface="+mn-ea"/>
                <a:cs typeface="+mn-cs"/>
              </a:rPr>
              <a:t> Consumers do discovery by querying the NRF. Based on discovery result, the consumer does the selection of an NF Set or a specific NF instance of NF instance set. The consumer sends the request to the SCP containing the address of the selected service producer pointing to a NF service instance or a set of NF service instances. In the latter case, the SCP selects an NF Service instance. If possible, the SCP interacts with NRF to get selection parameters such as location, capacity, etc. The SCP routes the request to the selected NF service producer instance.</a:t>
            </a:r>
            <a:endParaRPr lang="en-US" sz="1200" kern="1200">
              <a:solidFill>
                <a:schemeClr val="tx1"/>
              </a:solidFill>
              <a:effectLst/>
              <a:latin typeface="Ericsson Hilda Light" panose="00000400000000000000" pitchFamily="2" charset="0"/>
              <a:ea typeface="+mn-ea"/>
              <a:cs typeface="+mn-cs"/>
            </a:endParaRPr>
          </a:p>
          <a:p>
            <a:r>
              <a:rPr lang="en-GB" sz="1200" b="1" kern="1200">
                <a:solidFill>
                  <a:schemeClr val="tx1"/>
                </a:solidFill>
                <a:effectLst/>
                <a:latin typeface="Ericsson Hilda Light" panose="00000400000000000000" pitchFamily="2" charset="0"/>
                <a:ea typeface="+mn-ea"/>
                <a:cs typeface="+mn-cs"/>
              </a:rPr>
              <a:t>Model D - Indirect communication with delegated discovery:</a:t>
            </a:r>
            <a:r>
              <a:rPr lang="en-GB" sz="1200" kern="1200">
                <a:solidFill>
                  <a:schemeClr val="tx1"/>
                </a:solidFill>
                <a:effectLst/>
                <a:latin typeface="Ericsson Hilda Light" panose="00000400000000000000" pitchFamily="2" charset="0"/>
                <a:ea typeface="+mn-ea"/>
                <a:cs typeface="+mn-cs"/>
              </a:rPr>
              <a:t> Consumers do not do any discovery or selection. The consumer adds any necessary discovery and selection parameters required to find a suitable producer to the service request. The SCP uses the request address and the discovery and selection parameters in the request message to route the request to a suitable producer instance. The SCP can perform discovery with an NRF and obtain a discovery result.</a:t>
            </a:r>
            <a:endParaRPr lang="en-US" sz="1200" kern="1200">
              <a:solidFill>
                <a:schemeClr val="tx1"/>
              </a:solidFill>
              <a:effectLst/>
              <a:latin typeface="Ericsson Hilda Light" panose="00000400000000000000" pitchFamily="2" charset="0"/>
              <a:ea typeface="+mn-ea"/>
              <a:cs typeface="+mn-cs"/>
            </a:endParaRPr>
          </a:p>
          <a:p>
            <a:r>
              <a:rPr lang="en-GB" sz="1200" kern="1200">
                <a:solidFill>
                  <a:schemeClr val="tx1"/>
                </a:solidFill>
                <a:effectLst/>
                <a:latin typeface="Ericsson Hilda Light" panose="00000400000000000000" pitchFamily="2" charset="0"/>
                <a:ea typeface="+mn-ea"/>
                <a:cs typeface="+mn-cs"/>
              </a:rPr>
              <a:t>Figure E.1-1 depicts the different communication models.</a:t>
            </a:r>
            <a:endParaRPr lang="en-US" sz="1200" kern="1200">
              <a:solidFill>
                <a:schemeClr val="tx1"/>
              </a:solidFill>
              <a:effectLst/>
              <a:latin typeface="Ericsson Hilda Light" panose="00000400000000000000" pitchFamily="2"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66612" rtl="0" eaLnBrk="1" fontAlgn="base" latinLnBrk="0" hangingPunct="1">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mn-ea"/>
                <a:cs typeface="+mn-cs"/>
              </a:rPr>
              <a:t>The 5G Core Network Deep Dive </a:t>
            </a:r>
          </a:p>
        </p:txBody>
      </p:sp>
      <p:sp>
        <p:nvSpPr>
          <p:cNvPr id="5" name="Date Placeholder 4"/>
          <p:cNvSpPr>
            <a:spLocks noGrp="1"/>
          </p:cNvSpPr>
          <p:nvPr>
            <p:ph type="dt" idx="11"/>
          </p:nvPr>
        </p:nvSpPr>
        <p:spPr/>
        <p:txBody>
          <a:bodyPr/>
          <a:lstStyle/>
          <a:p>
            <a:pPr marL="0" marR="0" lvl="0" indent="0" algn="r" defTabSz="966612" rtl="0" eaLnBrk="1" fontAlgn="base" latinLnBrk="0" hangingPunct="1">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mn-ea"/>
                <a:cs typeface="+mn-cs"/>
              </a:rPr>
              <a:t>2019-10-07 </a:t>
            </a:r>
          </a:p>
        </p:txBody>
      </p:sp>
      <p:sp>
        <p:nvSpPr>
          <p:cNvPr id="6" name="Footer Placeholder 5"/>
          <p:cNvSpPr>
            <a:spLocks noGrp="1"/>
          </p:cNvSpPr>
          <p:nvPr>
            <p:ph type="ftr" sz="quarter" idx="12"/>
          </p:nvPr>
        </p:nvSpPr>
        <p:spPr/>
        <p:txBody>
          <a:bodyPr/>
          <a:lstStyle/>
          <a:p>
            <a:pPr marL="0" marR="0" lvl="0" indent="0" algn="l" defTabSz="966612" rtl="0" eaLnBrk="1" fontAlgn="base" latinLnBrk="0" hangingPunct="1">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charset="0"/>
                <a:ea typeface="+mn-ea"/>
                <a:cs typeface="+mn-cs"/>
              </a:rPr>
              <a:t>BICP-16:000214 Uen, Rev N </a:t>
            </a:r>
          </a:p>
        </p:txBody>
      </p:sp>
      <p:sp>
        <p:nvSpPr>
          <p:cNvPr id="7" name="Slide Number Placeholder 6"/>
          <p:cNvSpPr>
            <a:spLocks noGrp="1"/>
          </p:cNvSpPr>
          <p:nvPr>
            <p:ph type="sldNum" sz="quarter" idx="13"/>
          </p:nvPr>
        </p:nvSpPr>
        <p:spPr/>
        <p:txBody>
          <a:bodyPr/>
          <a:lstStyle/>
          <a:p>
            <a:pPr marL="0" marR="0" lvl="0" indent="0" algn="r" defTabSz="966612" rtl="0" eaLnBrk="1" fontAlgn="base" latinLnBrk="0" hangingPunct="1">
              <a:lnSpc>
                <a:spcPct val="100000"/>
              </a:lnSpc>
              <a:spcBef>
                <a:spcPct val="50000"/>
              </a:spcBef>
              <a:spcAft>
                <a:spcPct val="0"/>
              </a:spcAft>
              <a:buClrTx/>
              <a:buSzTx/>
              <a:buFontTx/>
              <a:buNone/>
              <a:tabLst/>
              <a:defRPr/>
            </a:pPr>
            <a:fld id="{EB8E95E0-806D-427E-BDE6-7FF2AF5C1248}"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t>19</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531518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2019-10-07 </a:t>
            </a:r>
          </a:p>
        </p:txBody>
      </p:sp>
      <p:sp>
        <p:nvSpPr>
          <p:cNvPr id="5" name="Slide Number Placeholder 4"/>
          <p:cNvSpPr>
            <a:spLocks noGrp="1"/>
          </p:cNvSpPr>
          <p:nvPr>
            <p:ph type="sldNum" sz="quarter" idx="11"/>
          </p:nvPr>
        </p:nvSpPr>
        <p:spPr/>
        <p:txBody>
          <a:bodyPr/>
          <a:lstStyle/>
          <a:p>
            <a:fld id="{BC4F37D6-B95E-41A4-B405-D8679BD34A1A}" type="slidenum">
              <a:rPr lang="en-US" smtClean="0"/>
              <a:t>2</a:t>
            </a:fld>
            <a:endParaRPr lang="en-US"/>
          </a:p>
        </p:txBody>
      </p:sp>
      <p:sp>
        <p:nvSpPr>
          <p:cNvPr id="6" name="Header Placeholder 5"/>
          <p:cNvSpPr>
            <a:spLocks noGrp="1"/>
          </p:cNvSpPr>
          <p:nvPr>
            <p:ph type="hdr" sz="quarter" idx="12"/>
          </p:nvPr>
        </p:nvSpPr>
        <p:spPr/>
        <p:txBody>
          <a:bodyPr/>
          <a:lstStyle/>
          <a:p>
            <a:r>
              <a:rPr lang="en-US"/>
              <a:t>The 5G Core Network Deep Dive </a:t>
            </a:r>
          </a:p>
        </p:txBody>
      </p:sp>
      <p:sp>
        <p:nvSpPr>
          <p:cNvPr id="7" name="Footer Placeholder 6"/>
          <p:cNvSpPr>
            <a:spLocks noGrp="1"/>
          </p:cNvSpPr>
          <p:nvPr>
            <p:ph type="ftr" sz="quarter" idx="13"/>
          </p:nvPr>
        </p:nvSpPr>
        <p:spPr/>
        <p:txBody>
          <a:bodyPr/>
          <a:lstStyle/>
          <a:p>
            <a:r>
              <a:rPr lang="en-US"/>
              <a:t>BICP-16:000214 Uen, Rev N </a:t>
            </a:r>
          </a:p>
        </p:txBody>
      </p:sp>
    </p:spTree>
    <p:extLst>
      <p:ext uri="{BB962C8B-B14F-4D97-AF65-F5344CB8AC3E}">
        <p14:creationId xmlns:p14="http://schemas.microsoft.com/office/powerpoint/2010/main" val="42400009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Header Placeholder 3"/>
          <p:cNvSpPr>
            <a:spLocks noGrp="1"/>
          </p:cNvSpPr>
          <p:nvPr>
            <p:ph type="hdr" sz="quarter"/>
          </p:nvPr>
        </p:nvSpPr>
        <p:spPr/>
        <p:txBody>
          <a:bodyPr/>
          <a:lstStyle/>
          <a:p>
            <a:r>
              <a:rPr lang="en-US"/>
              <a:t>The 5G Core Network Deep Dive </a:t>
            </a:r>
          </a:p>
        </p:txBody>
      </p:sp>
      <p:sp>
        <p:nvSpPr>
          <p:cNvPr id="5" name="Date Placeholder 4"/>
          <p:cNvSpPr>
            <a:spLocks noGrp="1"/>
          </p:cNvSpPr>
          <p:nvPr>
            <p:ph type="dt" idx="1"/>
          </p:nvPr>
        </p:nvSpPr>
        <p:spPr/>
        <p:txBody>
          <a:bodyPr/>
          <a:lstStyle/>
          <a:p>
            <a:r>
              <a:rPr lang="en-US"/>
              <a:t>2019-10-07 </a:t>
            </a:r>
          </a:p>
        </p:txBody>
      </p:sp>
      <p:sp>
        <p:nvSpPr>
          <p:cNvPr id="6" name="Footer Placeholder 5"/>
          <p:cNvSpPr>
            <a:spLocks noGrp="1"/>
          </p:cNvSpPr>
          <p:nvPr>
            <p:ph type="ftr" sz="quarter" idx="4"/>
          </p:nvPr>
        </p:nvSpPr>
        <p:spPr/>
        <p:txBody>
          <a:bodyPr/>
          <a:lstStyle/>
          <a:p>
            <a:r>
              <a:rPr lang="en-US"/>
              <a:t>BICP-16:000214 Uen, Rev N </a:t>
            </a:r>
          </a:p>
        </p:txBody>
      </p:sp>
      <p:sp>
        <p:nvSpPr>
          <p:cNvPr id="7" name="Slide Number Placeholder 6"/>
          <p:cNvSpPr>
            <a:spLocks noGrp="1"/>
          </p:cNvSpPr>
          <p:nvPr>
            <p:ph type="sldNum" sz="quarter" idx="5"/>
          </p:nvPr>
        </p:nvSpPr>
        <p:spPr/>
        <p:txBody>
          <a:bodyPr/>
          <a:lstStyle/>
          <a:p>
            <a:fld id="{BEA87947-E643-4B05-AC77-DDB60D72210A}" type="slidenum">
              <a:rPr lang="en-US" smtClean="0"/>
              <a:t>20</a:t>
            </a:fld>
            <a:endParaRPr lang="en-US"/>
          </a:p>
        </p:txBody>
      </p:sp>
    </p:spTree>
    <p:extLst>
      <p:ext uri="{BB962C8B-B14F-4D97-AF65-F5344CB8AC3E}">
        <p14:creationId xmlns:p14="http://schemas.microsoft.com/office/powerpoint/2010/main" val="9829736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Header Placeholder 3"/>
          <p:cNvSpPr>
            <a:spLocks noGrp="1"/>
          </p:cNvSpPr>
          <p:nvPr>
            <p:ph type="hdr" sz="quarter"/>
          </p:nvPr>
        </p:nvSpPr>
        <p:spPr/>
        <p:txBody>
          <a:bodyPr/>
          <a:lstStyle/>
          <a:p>
            <a:r>
              <a:rPr lang="en-US"/>
              <a:t>The 5G Core Network Deep Dive </a:t>
            </a:r>
          </a:p>
        </p:txBody>
      </p:sp>
      <p:sp>
        <p:nvSpPr>
          <p:cNvPr id="5" name="Date Placeholder 4"/>
          <p:cNvSpPr>
            <a:spLocks noGrp="1"/>
          </p:cNvSpPr>
          <p:nvPr>
            <p:ph type="dt" idx="1"/>
          </p:nvPr>
        </p:nvSpPr>
        <p:spPr/>
        <p:txBody>
          <a:bodyPr/>
          <a:lstStyle/>
          <a:p>
            <a:r>
              <a:rPr lang="en-US"/>
              <a:t>2019-10-07 </a:t>
            </a:r>
          </a:p>
        </p:txBody>
      </p:sp>
      <p:sp>
        <p:nvSpPr>
          <p:cNvPr id="6" name="Footer Placeholder 5"/>
          <p:cNvSpPr>
            <a:spLocks noGrp="1"/>
          </p:cNvSpPr>
          <p:nvPr>
            <p:ph type="ftr" sz="quarter" idx="4"/>
          </p:nvPr>
        </p:nvSpPr>
        <p:spPr/>
        <p:txBody>
          <a:bodyPr/>
          <a:lstStyle/>
          <a:p>
            <a:r>
              <a:rPr lang="en-US"/>
              <a:t>BICP-16:000214 Uen, Rev N </a:t>
            </a:r>
          </a:p>
        </p:txBody>
      </p:sp>
      <p:sp>
        <p:nvSpPr>
          <p:cNvPr id="7" name="Slide Number Placeholder 6"/>
          <p:cNvSpPr>
            <a:spLocks noGrp="1"/>
          </p:cNvSpPr>
          <p:nvPr>
            <p:ph type="sldNum" sz="quarter" idx="5"/>
          </p:nvPr>
        </p:nvSpPr>
        <p:spPr/>
        <p:txBody>
          <a:bodyPr/>
          <a:lstStyle/>
          <a:p>
            <a:fld id="{BEA87947-E643-4B05-AC77-DDB60D72210A}" type="slidenum">
              <a:rPr lang="en-US" smtClean="0"/>
              <a:t>21</a:t>
            </a:fld>
            <a:endParaRPr lang="en-US"/>
          </a:p>
        </p:txBody>
      </p:sp>
    </p:spTree>
    <p:extLst>
      <p:ext uri="{BB962C8B-B14F-4D97-AF65-F5344CB8AC3E}">
        <p14:creationId xmlns:p14="http://schemas.microsoft.com/office/powerpoint/2010/main" val="39229863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Header Placeholder 3"/>
          <p:cNvSpPr>
            <a:spLocks noGrp="1"/>
          </p:cNvSpPr>
          <p:nvPr>
            <p:ph type="hdr" sz="quarter"/>
          </p:nvPr>
        </p:nvSpPr>
        <p:spPr/>
        <p:txBody>
          <a:bodyPr/>
          <a:lstStyle/>
          <a:p>
            <a:r>
              <a:rPr lang="en-US"/>
              <a:t> </a:t>
            </a:r>
          </a:p>
        </p:txBody>
      </p:sp>
      <p:sp>
        <p:nvSpPr>
          <p:cNvPr id="5" name="Date Placeholder 4"/>
          <p:cNvSpPr>
            <a:spLocks noGrp="1"/>
          </p:cNvSpPr>
          <p:nvPr>
            <p:ph type="dt" idx="1"/>
          </p:nvPr>
        </p:nvSpPr>
        <p:spPr/>
        <p:txBody>
          <a:bodyPr/>
          <a:lstStyle/>
          <a:p>
            <a:r>
              <a:rPr lang="en-US"/>
              <a:t>2019-03-26 </a:t>
            </a:r>
          </a:p>
        </p:txBody>
      </p:sp>
      <p:sp>
        <p:nvSpPr>
          <p:cNvPr id="6" name="Footer Placeholder 5"/>
          <p:cNvSpPr>
            <a:spLocks noGrp="1"/>
          </p:cNvSpPr>
          <p:nvPr>
            <p:ph type="ftr" sz="quarter" idx="4"/>
          </p:nvPr>
        </p:nvSpPr>
        <p:spPr/>
        <p:txBody>
          <a:bodyPr/>
          <a:lstStyle/>
          <a:p>
            <a:r>
              <a:rPr lang="en-US"/>
              <a:t> </a:t>
            </a:r>
          </a:p>
        </p:txBody>
      </p:sp>
      <p:sp>
        <p:nvSpPr>
          <p:cNvPr id="7" name="Slide Number Placeholder 6"/>
          <p:cNvSpPr>
            <a:spLocks noGrp="1"/>
          </p:cNvSpPr>
          <p:nvPr>
            <p:ph type="sldNum" sz="quarter" idx="5"/>
          </p:nvPr>
        </p:nvSpPr>
        <p:spPr/>
        <p:txBody>
          <a:bodyPr/>
          <a:lstStyle/>
          <a:p>
            <a:fld id="{6741C99C-B71A-4731-BC2A-C5E8F3A34BF2}" type="slidenum">
              <a:rPr lang="en-US" smtClean="0"/>
              <a:t>22</a:t>
            </a:fld>
            <a:endParaRPr lang="en-US"/>
          </a:p>
        </p:txBody>
      </p:sp>
    </p:spTree>
    <p:extLst>
      <p:ext uri="{BB962C8B-B14F-4D97-AF65-F5344CB8AC3E}">
        <p14:creationId xmlns:p14="http://schemas.microsoft.com/office/powerpoint/2010/main" val="35649716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2291EE-7E02-4AD2-8ED6-37D9B1A824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B07580-F9E9-4914-AC52-A5665C47AB06}"/>
              </a:ext>
            </a:extLst>
          </p:cNvPr>
          <p:cNvSpPr txBox="1">
            <a:spLocks noGrp="1"/>
          </p:cNvSpPr>
          <p:nvPr>
            <p:ph type="body" sz="quarter" idx="1"/>
          </p:nvPr>
        </p:nvSpPr>
        <p:spPr/>
        <p:txBody>
          <a:bodyPr/>
          <a:lstStyle/>
          <a:p>
            <a:endParaRPr lang="en-US"/>
          </a:p>
        </p:txBody>
      </p:sp>
      <p:sp>
        <p:nvSpPr>
          <p:cNvPr id="4" name="Header Placeholder 3">
            <a:extLst>
              <a:ext uri="{FF2B5EF4-FFF2-40B4-BE49-F238E27FC236}">
                <a16:creationId xmlns:a16="http://schemas.microsoft.com/office/drawing/2014/main" id="{48390E52-8A1D-434B-BC27-24A1C6AA3A49}"/>
              </a:ext>
            </a:extLst>
          </p:cNvPr>
          <p:cNvSpPr txBox="1"/>
          <p:nvPr/>
        </p:nvSpPr>
        <p:spPr>
          <a:xfrm>
            <a:off x="0" y="0"/>
            <a:ext cx="2971800" cy="458791"/>
          </a:xfrm>
          <a:prstGeom prst="rect">
            <a:avLst/>
          </a:prstGeom>
          <a:noFill/>
          <a:ln cap="flat">
            <a:noFill/>
          </a:ln>
        </p:spPr>
        <p:txBody>
          <a:bodyPr vert="horz" wrap="square" lIns="91440" tIns="45720" rIns="91440" bIns="45720" anchor="t" anchorCtr="0" compatLnSpc="1">
            <a:noAutofit/>
          </a:bodyPr>
          <a:lstStyle/>
          <a:p>
            <a:pPr marL="0" marR="0" lvl="0" indent="0" algn="l" defTabSz="966612"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Ericsson Hilda Light" pitchFamily="2"/>
              </a:rPr>
              <a:t> </a:t>
            </a:r>
          </a:p>
        </p:txBody>
      </p:sp>
      <p:sp>
        <p:nvSpPr>
          <p:cNvPr id="5" name="Date Placeholder 4">
            <a:extLst>
              <a:ext uri="{FF2B5EF4-FFF2-40B4-BE49-F238E27FC236}">
                <a16:creationId xmlns:a16="http://schemas.microsoft.com/office/drawing/2014/main" id="{E00EFA71-07F5-45A7-950D-3702F2398358}"/>
              </a:ext>
            </a:extLst>
          </p:cNvPr>
          <p:cNvSpPr txBox="1"/>
          <p:nvPr/>
        </p:nvSpPr>
        <p:spPr>
          <a:xfrm>
            <a:off x="3884608" y="0"/>
            <a:ext cx="2971800" cy="458791"/>
          </a:xfrm>
          <a:prstGeom prst="rect">
            <a:avLst/>
          </a:prstGeom>
          <a:noFill/>
          <a:ln cap="flat">
            <a:noFill/>
          </a:ln>
        </p:spPr>
        <p:txBody>
          <a:bodyPr vert="horz" wrap="square" lIns="91440" tIns="45720" rIns="91440" bIns="45720" anchor="t" anchorCtr="0" compatLnSpc="1">
            <a:noAutofit/>
          </a:bodyPr>
          <a:lstStyle/>
          <a:p>
            <a:pPr marL="0" marR="0" lvl="0" indent="0" algn="r" defTabSz="966612"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Ericsson Hilda Light" pitchFamily="2"/>
              </a:rPr>
              <a:t>2019-03-26 </a:t>
            </a:r>
          </a:p>
        </p:txBody>
      </p:sp>
      <p:sp>
        <p:nvSpPr>
          <p:cNvPr id="6" name="Footer Placeholder 5">
            <a:extLst>
              <a:ext uri="{FF2B5EF4-FFF2-40B4-BE49-F238E27FC236}">
                <a16:creationId xmlns:a16="http://schemas.microsoft.com/office/drawing/2014/main" id="{C0CA61FB-B6CC-41AF-ADDA-02AA21DC7EA0}"/>
              </a:ext>
            </a:extLst>
          </p:cNvPr>
          <p:cNvSpPr txBox="1"/>
          <p:nvPr/>
        </p:nvSpPr>
        <p:spPr>
          <a:xfrm>
            <a:off x="0"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l" defTabSz="966612"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200" b="0" i="0" u="none" strike="noStrike" kern="1200" cap="none" spc="0" baseline="0">
                <a:solidFill>
                  <a:srgbClr val="000000"/>
                </a:solidFill>
                <a:uFillTx/>
                <a:latin typeface="Ericsson Hilda Light" pitchFamily="2"/>
              </a:rPr>
              <a:t> </a:t>
            </a:r>
          </a:p>
        </p:txBody>
      </p:sp>
      <p:sp>
        <p:nvSpPr>
          <p:cNvPr id="7" name="Slide Number Placeholder 6">
            <a:extLst>
              <a:ext uri="{FF2B5EF4-FFF2-40B4-BE49-F238E27FC236}">
                <a16:creationId xmlns:a16="http://schemas.microsoft.com/office/drawing/2014/main" id="{C0255CB1-8F11-4732-B2E0-181AD7F46B4A}"/>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66612"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CDFBA109-8772-4CC5-A730-9CEC514EEB4E}" type="slidenum">
              <a:t>23</a:t>
            </a:fld>
            <a:endParaRPr lang="en-US" sz="1200" b="0" i="0" u="none" strike="noStrike" kern="1200" cap="none" spc="0" baseline="0">
              <a:solidFill>
                <a:srgbClr val="000000"/>
              </a:solidFill>
              <a:uFillTx/>
              <a:latin typeface="Ericsson Hilda Light" pitchFamily="2"/>
            </a:endParaRPr>
          </a:p>
        </p:txBody>
      </p:sp>
      <p:sp>
        <p:nvSpPr>
          <p:cNvPr id="8" name="Slide Number Placeholder 7">
            <a:extLst>
              <a:ext uri="{FF2B5EF4-FFF2-40B4-BE49-F238E27FC236}">
                <a16:creationId xmlns:a16="http://schemas.microsoft.com/office/drawing/2014/main" id="{3B43DD50-F68B-47C9-A0E8-B99CA5CB1F03}"/>
              </a:ext>
            </a:extLst>
          </p:cNvPr>
          <p:cNvSpPr>
            <a:spLocks noGrp="1"/>
          </p:cNvSpPr>
          <p:nvPr>
            <p:ph type="sldNum" sz="quarter" idx="5"/>
          </p:nvPr>
        </p:nvSpPr>
        <p:spPr/>
        <p:txBody>
          <a:bodyPr/>
          <a:lstStyle/>
          <a:p>
            <a:fld id="{2B55C6C2-09FD-4D1B-9D99-25A1A8B3943B}" type="slidenum">
              <a:rPr lang="en-US" smtClean="0"/>
              <a:t>23</a:t>
            </a:fld>
            <a:endParaRPr lang="en-US"/>
          </a:p>
        </p:txBody>
      </p:sp>
      <p:sp>
        <p:nvSpPr>
          <p:cNvPr id="9" name="Header Placeholder 8">
            <a:extLst>
              <a:ext uri="{FF2B5EF4-FFF2-40B4-BE49-F238E27FC236}">
                <a16:creationId xmlns:a16="http://schemas.microsoft.com/office/drawing/2014/main" id="{0608BFA4-72AA-402B-AF48-8007CD240644}"/>
              </a:ext>
            </a:extLst>
          </p:cNvPr>
          <p:cNvSpPr>
            <a:spLocks noGrp="1"/>
          </p:cNvSpPr>
          <p:nvPr>
            <p:ph type="hdr" sz="quarter"/>
          </p:nvPr>
        </p:nvSpPr>
        <p:spPr/>
        <p:txBody>
          <a:bodyPr/>
          <a:lstStyle/>
          <a:p>
            <a:r>
              <a:rPr lang="en-US"/>
              <a:t>5G Core - standardization update </a:t>
            </a:r>
          </a:p>
        </p:txBody>
      </p:sp>
      <p:sp>
        <p:nvSpPr>
          <p:cNvPr id="10" name="Footer Placeholder 9">
            <a:extLst>
              <a:ext uri="{FF2B5EF4-FFF2-40B4-BE49-F238E27FC236}">
                <a16:creationId xmlns:a16="http://schemas.microsoft.com/office/drawing/2014/main" id="{0E3464EA-7493-48F5-8EE9-541F21A9D65F}"/>
              </a:ext>
            </a:extLst>
          </p:cNvPr>
          <p:cNvSpPr>
            <a:spLocks noGrp="1"/>
          </p:cNvSpPr>
          <p:nvPr>
            <p:ph type="ftr" sz="quarter" idx="4"/>
          </p:nvPr>
        </p:nvSpPr>
        <p:spPr/>
        <p:txBody>
          <a:bodyPr/>
          <a:lstStyle/>
          <a:p>
            <a:r>
              <a:rPr lang="en-US"/>
              <a:t>© Ericsson AB 2018 </a:t>
            </a:r>
          </a:p>
        </p:txBody>
      </p:sp>
      <p:sp>
        <p:nvSpPr>
          <p:cNvPr id="11" name="Date Placeholder 10">
            <a:extLst>
              <a:ext uri="{FF2B5EF4-FFF2-40B4-BE49-F238E27FC236}">
                <a16:creationId xmlns:a16="http://schemas.microsoft.com/office/drawing/2014/main" id="{7B615EF8-2662-4D42-B416-989023AC4492}"/>
              </a:ext>
            </a:extLst>
          </p:cNvPr>
          <p:cNvSpPr>
            <a:spLocks noGrp="1"/>
          </p:cNvSpPr>
          <p:nvPr>
            <p:ph type="dt" idx="1"/>
          </p:nvPr>
        </p:nvSpPr>
        <p:spPr/>
        <p:txBody>
          <a:bodyPr/>
          <a:lstStyle/>
          <a:p>
            <a:r>
              <a:rPr lang="en-US"/>
              <a:t>2019-09-24 </a:t>
            </a:r>
          </a:p>
        </p:txBody>
      </p:sp>
    </p:spTree>
    <p:extLst>
      <p:ext uri="{BB962C8B-B14F-4D97-AF65-F5344CB8AC3E}">
        <p14:creationId xmlns:p14="http://schemas.microsoft.com/office/powerpoint/2010/main" val="4469641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rPr>
              <a:t>5G CORE COMMERCIALIZATION PLANS </a:t>
            </a:r>
          </a:p>
        </p:txBody>
      </p:sp>
      <p:sp>
        <p:nvSpPr>
          <p:cNvPr id="5" name="Date Placeholder 4"/>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rPr>
              <a:t>2019-11-18 </a:t>
            </a:r>
          </a:p>
        </p:txBody>
      </p:sp>
      <p:sp>
        <p:nvSpPr>
          <p:cNvPr id="6" name="Footer Placeholder 5"/>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rPr>
              <a:t> </a:t>
            </a: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49BC75-2359-4F98-918A-7033C92AD487}" type="slidenum">
              <a:rPr kumimoji="0" lang="en-US" sz="1200" b="0" i="0" u="none" strike="noStrike" kern="1200" cap="none" spc="0" normalizeH="0" baseline="0" noProof="0" smtClean="0">
                <a:ln>
                  <a:noFill/>
                </a:ln>
                <a:solidFill>
                  <a:prstClr val="black"/>
                </a:solidFill>
                <a:effectLst/>
                <a:uLnTx/>
                <a:uFillTx/>
                <a:latin typeface="Ericsson Hilda Light" panose="000004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endParaRPr>
          </a:p>
        </p:txBody>
      </p:sp>
    </p:spTree>
    <p:extLst>
      <p:ext uri="{BB962C8B-B14F-4D97-AF65-F5344CB8AC3E}">
        <p14:creationId xmlns:p14="http://schemas.microsoft.com/office/powerpoint/2010/main" val="12907873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Header Placeholder 3"/>
          <p:cNvSpPr>
            <a:spLocks noGrp="1"/>
          </p:cNvSpPr>
          <p:nvPr>
            <p:ph type="hdr" sz="quarter"/>
          </p:nvPr>
        </p:nvSpPr>
        <p:spPr/>
        <p:txBody>
          <a:bodyPr/>
          <a:lstStyle/>
          <a:p>
            <a:r>
              <a:rPr lang="en-US"/>
              <a:t> </a:t>
            </a:r>
          </a:p>
        </p:txBody>
      </p:sp>
      <p:sp>
        <p:nvSpPr>
          <p:cNvPr id="5" name="Date Placeholder 4"/>
          <p:cNvSpPr>
            <a:spLocks noGrp="1"/>
          </p:cNvSpPr>
          <p:nvPr>
            <p:ph type="dt" idx="1"/>
          </p:nvPr>
        </p:nvSpPr>
        <p:spPr/>
        <p:txBody>
          <a:bodyPr/>
          <a:lstStyle/>
          <a:p>
            <a:r>
              <a:rPr lang="en-US"/>
              <a:t>2019-03-26 </a:t>
            </a:r>
          </a:p>
        </p:txBody>
      </p:sp>
      <p:sp>
        <p:nvSpPr>
          <p:cNvPr id="6" name="Footer Placeholder 5"/>
          <p:cNvSpPr>
            <a:spLocks noGrp="1"/>
          </p:cNvSpPr>
          <p:nvPr>
            <p:ph type="ftr" sz="quarter" idx="4"/>
          </p:nvPr>
        </p:nvSpPr>
        <p:spPr/>
        <p:txBody>
          <a:bodyPr/>
          <a:lstStyle/>
          <a:p>
            <a:r>
              <a:rPr lang="en-US"/>
              <a:t> </a:t>
            </a:r>
          </a:p>
        </p:txBody>
      </p:sp>
      <p:sp>
        <p:nvSpPr>
          <p:cNvPr id="7" name="Slide Number Placeholder 6"/>
          <p:cNvSpPr>
            <a:spLocks noGrp="1"/>
          </p:cNvSpPr>
          <p:nvPr>
            <p:ph type="sldNum" sz="quarter" idx="5"/>
          </p:nvPr>
        </p:nvSpPr>
        <p:spPr/>
        <p:txBody>
          <a:bodyPr/>
          <a:lstStyle/>
          <a:p>
            <a:fld id="{17024B9E-AF90-4960-A72F-D45F69742D8E}" type="slidenum">
              <a:rPr lang="en-US" smtClean="0"/>
              <a:t>25</a:t>
            </a:fld>
            <a:endParaRPr lang="en-US"/>
          </a:p>
        </p:txBody>
      </p:sp>
    </p:spTree>
    <p:extLst>
      <p:ext uri="{BB962C8B-B14F-4D97-AF65-F5344CB8AC3E}">
        <p14:creationId xmlns:p14="http://schemas.microsoft.com/office/powerpoint/2010/main" val="21039393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Header Placeholder 3"/>
          <p:cNvSpPr>
            <a:spLocks noGrp="1"/>
          </p:cNvSpPr>
          <p:nvPr>
            <p:ph type="hdr" sz="quarter"/>
          </p:nvPr>
        </p:nvSpPr>
        <p:spPr/>
        <p:txBody>
          <a:bodyPr/>
          <a:lstStyle/>
          <a:p>
            <a:r>
              <a:rPr lang="en-US"/>
              <a:t> </a:t>
            </a:r>
          </a:p>
        </p:txBody>
      </p:sp>
      <p:sp>
        <p:nvSpPr>
          <p:cNvPr id="5" name="Date Placeholder 4"/>
          <p:cNvSpPr>
            <a:spLocks noGrp="1"/>
          </p:cNvSpPr>
          <p:nvPr>
            <p:ph type="dt" idx="1"/>
          </p:nvPr>
        </p:nvSpPr>
        <p:spPr/>
        <p:txBody>
          <a:bodyPr/>
          <a:lstStyle/>
          <a:p>
            <a:r>
              <a:rPr lang="en-US"/>
              <a:t>2019-03-26 </a:t>
            </a:r>
          </a:p>
        </p:txBody>
      </p:sp>
      <p:sp>
        <p:nvSpPr>
          <p:cNvPr id="6" name="Footer Placeholder 5"/>
          <p:cNvSpPr>
            <a:spLocks noGrp="1"/>
          </p:cNvSpPr>
          <p:nvPr>
            <p:ph type="ftr" sz="quarter" idx="4"/>
          </p:nvPr>
        </p:nvSpPr>
        <p:spPr/>
        <p:txBody>
          <a:bodyPr/>
          <a:lstStyle/>
          <a:p>
            <a:r>
              <a:rPr lang="en-US"/>
              <a:t> </a:t>
            </a:r>
          </a:p>
        </p:txBody>
      </p:sp>
      <p:sp>
        <p:nvSpPr>
          <p:cNvPr id="7" name="Slide Number Placeholder 6"/>
          <p:cNvSpPr>
            <a:spLocks noGrp="1"/>
          </p:cNvSpPr>
          <p:nvPr>
            <p:ph type="sldNum" sz="quarter" idx="5"/>
          </p:nvPr>
        </p:nvSpPr>
        <p:spPr/>
        <p:txBody>
          <a:bodyPr/>
          <a:lstStyle/>
          <a:p>
            <a:fld id="{0257C56A-3C5D-4331-95BA-F154D053A5F3}" type="slidenum">
              <a:rPr lang="en-US" smtClean="0"/>
              <a:t>26</a:t>
            </a:fld>
            <a:endParaRPr lang="en-US"/>
          </a:p>
        </p:txBody>
      </p:sp>
    </p:spTree>
    <p:extLst>
      <p:ext uri="{BB962C8B-B14F-4D97-AF65-F5344CB8AC3E}">
        <p14:creationId xmlns:p14="http://schemas.microsoft.com/office/powerpoint/2010/main" val="5084637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2019-10-07 </a:t>
            </a:r>
          </a:p>
        </p:txBody>
      </p:sp>
      <p:sp>
        <p:nvSpPr>
          <p:cNvPr id="5" name="Slide Number Placeholder 4"/>
          <p:cNvSpPr>
            <a:spLocks noGrp="1"/>
          </p:cNvSpPr>
          <p:nvPr>
            <p:ph type="sldNum" sz="quarter" idx="11"/>
          </p:nvPr>
        </p:nvSpPr>
        <p:spPr/>
        <p:txBody>
          <a:bodyPr/>
          <a:lstStyle/>
          <a:p>
            <a:fld id="{824E9FDB-B265-4A24-90EE-AD9E767AB83D}" type="slidenum">
              <a:rPr lang="en-US" smtClean="0"/>
              <a:t>27</a:t>
            </a:fld>
            <a:endParaRPr lang="en-US"/>
          </a:p>
        </p:txBody>
      </p:sp>
      <p:sp>
        <p:nvSpPr>
          <p:cNvPr id="6" name="Header Placeholder 5"/>
          <p:cNvSpPr>
            <a:spLocks noGrp="1"/>
          </p:cNvSpPr>
          <p:nvPr>
            <p:ph type="hdr" sz="quarter" idx="12"/>
          </p:nvPr>
        </p:nvSpPr>
        <p:spPr/>
        <p:txBody>
          <a:bodyPr/>
          <a:lstStyle/>
          <a:p>
            <a:r>
              <a:rPr lang="en-US"/>
              <a:t>The 5G Core Network Deep Dive </a:t>
            </a:r>
          </a:p>
        </p:txBody>
      </p:sp>
      <p:sp>
        <p:nvSpPr>
          <p:cNvPr id="7" name="Footer Placeholder 6"/>
          <p:cNvSpPr>
            <a:spLocks noGrp="1"/>
          </p:cNvSpPr>
          <p:nvPr>
            <p:ph type="ftr" sz="quarter" idx="13"/>
          </p:nvPr>
        </p:nvSpPr>
        <p:spPr/>
        <p:txBody>
          <a:bodyPr/>
          <a:lstStyle/>
          <a:p>
            <a:r>
              <a:rPr lang="en-US"/>
              <a:t>BICP-16:000214 Uen, Rev N </a:t>
            </a:r>
          </a:p>
        </p:txBody>
      </p:sp>
    </p:spTree>
    <p:extLst>
      <p:ext uri="{BB962C8B-B14F-4D97-AF65-F5344CB8AC3E}">
        <p14:creationId xmlns:p14="http://schemas.microsoft.com/office/powerpoint/2010/main" val="35983914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network slicing? Short recap.</a:t>
            </a:r>
          </a:p>
          <a:p>
            <a:endParaRPr lang="en-US"/>
          </a:p>
          <a:p>
            <a:r>
              <a:rPr lang="en-US"/>
              <a:t>Network slicing uses virtualization to combine network resources and build separate logical networks for specific purposes which address individual use cases, industries, or enterprises.</a:t>
            </a:r>
          </a:p>
          <a:p>
            <a:endParaRPr lang="en-US"/>
          </a:p>
          <a:p>
            <a:r>
              <a:rPr lang="en-US"/>
              <a:t>Each logical network or network slice shares the same physical network infrastructure and support systems, but is effectively distinct and isolated. This separation can be used to provide guaranteed resources for mission-critical applications, with critical traffic dedicated to a particular network slice, or special properties such as low latency, lower cost or massive scale. Orchestration automates the creation, modification and deletion of the individual services, while also handling the assignment of the underlying resources.</a:t>
            </a:r>
          </a:p>
          <a:p>
            <a:endParaRPr lang="en-US"/>
          </a:p>
          <a:p>
            <a:r>
              <a:rPr lang="en-US"/>
              <a:t>Networks are traditionally built to realize services, and so are network slices. However, a network slice is not a service in itself; it exists to realize one or more services created. In a special case, where network slices are created for industries or enterprises, as a ‘wholesale’ type of service, a network slice can map directly to an individual service. A network slice is a logical network serving a defined business purpose with a particular set of characteristics, and comprises all the required network resources configured and connected together. Resources can be physical or virtual, and either dedicated to a particular slice, or shared between slices. The resources are not necessarily all produced by the same provider. Some may be sourced from other providers, enabling aggregation, or roaming for example. Management functions provide life cycle functions to compose, create, modify and remove network slices. In certain cases, a network slice may itself contain management functions which provide ‘exposure’ or visibility and control of the network slice to customers.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rPr>
              <a:t>The 5G Core Network Deep Dive </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rPr>
              <a:t>2019-10-07 </a:t>
            </a: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rPr>
              <a:t>BICP-16:000214 Uen, Rev N </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5D1FB8-2F7A-4EAB-A636-1D39C8E6939C}" type="slidenum">
              <a:rPr kumimoji="0" lang="en-US" sz="1200" b="0" i="0" u="none" strike="noStrike" kern="1200" cap="none" spc="0" normalizeH="0" baseline="0" noProof="0" smtClean="0">
                <a:ln>
                  <a:noFill/>
                </a:ln>
                <a:solidFill>
                  <a:prstClr val="black"/>
                </a:solidFill>
                <a:effectLst/>
                <a:uLnTx/>
                <a:uFillTx/>
                <a:latin typeface="Ericsson Hilda Light" panose="00000400000000000000" pitchFamily="2" charset="0"/>
                <a:ea typeface="+mn-ea"/>
                <a:cs typeface="+mn-cs"/>
              </a:rPr>
              <a:t>28</a:t>
            </a:fld>
            <a:endPar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endParaRPr>
          </a:p>
        </p:txBody>
      </p:sp>
    </p:spTree>
    <p:extLst>
      <p:ext uri="{BB962C8B-B14F-4D97-AF65-F5344CB8AC3E}">
        <p14:creationId xmlns:p14="http://schemas.microsoft.com/office/powerpoint/2010/main" val="25875040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In this presentation we address the slice selection mechanisms and in particular we focus on the differences between DÉCOR/</a:t>
            </a:r>
            <a:r>
              <a:rPr lang="en-US" noProof="0" err="1"/>
              <a:t>eDECOR</a:t>
            </a:r>
            <a:r>
              <a:rPr lang="en-US" noProof="0"/>
              <a:t> and the 5G Slice Selection mechanisms. </a:t>
            </a:r>
          </a:p>
          <a:p>
            <a:r>
              <a:rPr lang="sv-SE" noProof="0"/>
              <a:t>F</a:t>
            </a:r>
            <a:r>
              <a:rPr lang="en-US" noProof="0"/>
              <a:t>or more information on the management and orchestration of network slices please refer to the engagement material for Management.</a:t>
            </a:r>
          </a:p>
        </p:txBody>
      </p:sp>
      <p:sp>
        <p:nvSpPr>
          <p:cNvPr id="4" name="Date Placeholder 3"/>
          <p:cNvSpPr>
            <a:spLocks noGrp="1"/>
          </p:cNvSpPr>
          <p:nvPr>
            <p:ph type="dt" idx="10"/>
          </p:nvPr>
        </p:nvSpPr>
        <p:spPr/>
        <p:txBody>
          <a:bodyPr/>
          <a:lstStyle/>
          <a:p>
            <a:pPr defTabSz="904616">
              <a:defRPr/>
            </a:pPr>
            <a:r>
              <a:rPr lang="en-US">
                <a:solidFill>
                  <a:srgbClr val="000000"/>
                </a:solidFill>
              </a:rPr>
              <a:t>2019-10-07 </a:t>
            </a:r>
          </a:p>
        </p:txBody>
      </p:sp>
      <p:sp>
        <p:nvSpPr>
          <p:cNvPr id="5" name="Slide Number Placeholder 4"/>
          <p:cNvSpPr>
            <a:spLocks noGrp="1"/>
          </p:cNvSpPr>
          <p:nvPr>
            <p:ph type="sldNum" sz="quarter" idx="11"/>
          </p:nvPr>
        </p:nvSpPr>
        <p:spPr/>
        <p:txBody>
          <a:bodyPr/>
          <a:lstStyle/>
          <a:p>
            <a:pPr defTabSz="904616">
              <a:defRPr/>
            </a:pPr>
            <a:fld id="{42B01C79-3D28-42CE-884F-BCECBD0A5676}" type="slidenum">
              <a:rPr lang="en-US" smtClean="0">
                <a:solidFill>
                  <a:srgbClr val="000000"/>
                </a:solidFill>
              </a:rPr>
              <a:t>29</a:t>
            </a:fld>
            <a:endParaRPr lang="en-US">
              <a:solidFill>
                <a:srgbClr val="000000"/>
              </a:solidFill>
            </a:endParaRPr>
          </a:p>
        </p:txBody>
      </p:sp>
      <p:sp>
        <p:nvSpPr>
          <p:cNvPr id="6" name="Header Placeholder 5"/>
          <p:cNvSpPr>
            <a:spLocks noGrp="1"/>
          </p:cNvSpPr>
          <p:nvPr>
            <p:ph type="hdr" sz="quarter" idx="12"/>
          </p:nvPr>
        </p:nvSpPr>
        <p:spPr/>
        <p:txBody>
          <a:bodyPr/>
          <a:lstStyle/>
          <a:p>
            <a:pPr defTabSz="904616">
              <a:defRPr/>
            </a:pPr>
            <a:r>
              <a:rPr lang="en-US">
                <a:solidFill>
                  <a:srgbClr val="000000"/>
                </a:solidFill>
              </a:rPr>
              <a:t>The 5G Core Network Deep Dive </a:t>
            </a:r>
          </a:p>
        </p:txBody>
      </p:sp>
      <p:sp>
        <p:nvSpPr>
          <p:cNvPr id="7" name="Footer Placeholder 6"/>
          <p:cNvSpPr>
            <a:spLocks noGrp="1"/>
          </p:cNvSpPr>
          <p:nvPr>
            <p:ph type="ftr" sz="quarter" idx="13"/>
          </p:nvPr>
        </p:nvSpPr>
        <p:spPr/>
        <p:txBody>
          <a:bodyPr/>
          <a:lstStyle/>
          <a:p>
            <a:pPr defTabSz="904616">
              <a:defRPr/>
            </a:pPr>
            <a:r>
              <a:rPr lang="en-US">
                <a:solidFill>
                  <a:srgbClr val="000000"/>
                </a:solidFill>
              </a:rPr>
              <a:t>BICP-16:000214 Uen, Rev N </a:t>
            </a:r>
          </a:p>
        </p:txBody>
      </p:sp>
    </p:spTree>
    <p:extLst>
      <p:ext uri="{BB962C8B-B14F-4D97-AF65-F5344CB8AC3E}">
        <p14:creationId xmlns:p14="http://schemas.microsoft.com/office/powerpoint/2010/main" val="2376066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2019-10-07 </a:t>
            </a:r>
          </a:p>
        </p:txBody>
      </p:sp>
      <p:sp>
        <p:nvSpPr>
          <p:cNvPr id="5" name="Slide Number Placeholder 4"/>
          <p:cNvSpPr>
            <a:spLocks noGrp="1"/>
          </p:cNvSpPr>
          <p:nvPr>
            <p:ph type="sldNum" sz="quarter" idx="11"/>
          </p:nvPr>
        </p:nvSpPr>
        <p:spPr/>
        <p:txBody>
          <a:bodyPr/>
          <a:lstStyle/>
          <a:p>
            <a:fld id="{824E9FDB-B265-4A24-90EE-AD9E767AB83D}" type="slidenum">
              <a:rPr lang="en-US" smtClean="0"/>
              <a:t>3</a:t>
            </a:fld>
            <a:endParaRPr lang="en-US"/>
          </a:p>
        </p:txBody>
      </p:sp>
      <p:sp>
        <p:nvSpPr>
          <p:cNvPr id="6" name="Header Placeholder 5"/>
          <p:cNvSpPr>
            <a:spLocks noGrp="1"/>
          </p:cNvSpPr>
          <p:nvPr>
            <p:ph type="hdr" sz="quarter" idx="12"/>
          </p:nvPr>
        </p:nvSpPr>
        <p:spPr/>
        <p:txBody>
          <a:bodyPr/>
          <a:lstStyle/>
          <a:p>
            <a:r>
              <a:rPr lang="en-US"/>
              <a:t>The 5G Core Network Deep Dive </a:t>
            </a:r>
          </a:p>
        </p:txBody>
      </p:sp>
      <p:sp>
        <p:nvSpPr>
          <p:cNvPr id="7" name="Footer Placeholder 6"/>
          <p:cNvSpPr>
            <a:spLocks noGrp="1"/>
          </p:cNvSpPr>
          <p:nvPr>
            <p:ph type="ftr" sz="quarter" idx="13"/>
          </p:nvPr>
        </p:nvSpPr>
        <p:spPr/>
        <p:txBody>
          <a:bodyPr/>
          <a:lstStyle/>
          <a:p>
            <a:r>
              <a:rPr lang="en-US"/>
              <a:t>BICP-16:000214 Uen, Rev N </a:t>
            </a:r>
          </a:p>
        </p:txBody>
      </p:sp>
    </p:spTree>
    <p:extLst>
      <p:ext uri="{BB962C8B-B14F-4D97-AF65-F5344CB8AC3E}">
        <p14:creationId xmlns:p14="http://schemas.microsoft.com/office/powerpoint/2010/main" val="29099398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Slide Image Placeholder 1">
            <a:extLst>
              <a:ext uri="{FF2B5EF4-FFF2-40B4-BE49-F238E27FC236}">
                <a16:creationId xmlns:a16="http://schemas.microsoft.com/office/drawing/2014/main" id="{BDC8BA27-3D6A-47F8-A0E9-DC6A4C02C0DB}"/>
              </a:ext>
            </a:extLst>
          </p:cNvPr>
          <p:cNvSpPr>
            <a:spLocks noGrp="1" noRot="1" noChangeAspect="1" noChangeArrowheads="1" noTextEdit="1"/>
          </p:cNvSpPr>
          <p:nvPr>
            <p:ph type="sldImg"/>
          </p:nvPr>
        </p:nvSpPr>
        <p:spPr bwMode="auto">
          <a:xfrm>
            <a:off x="5368925" y="415925"/>
            <a:ext cx="3689350" cy="2074863"/>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303F1AEF-9AC0-40E1-9DEB-9E0E4F6D06BC}"/>
              </a:ext>
            </a:extLst>
          </p:cNvPr>
          <p:cNvSpPr>
            <a:spLocks noGrp="1"/>
          </p:cNvSpPr>
          <p:nvPr>
            <p:ph type="body" idx="1"/>
          </p:nvPr>
        </p:nvSpPr>
        <p:spPr>
          <a:xfrm>
            <a:off x="1443490" y="2630232"/>
            <a:ext cx="11537919" cy="2491612"/>
          </a:xfrm>
          <a:prstGeom prst="rect">
            <a:avLst/>
          </a:prstGeom>
        </p:spPr>
        <p:txBody>
          <a:bodyPr/>
          <a:lstStyle/>
          <a:p>
            <a:r>
              <a:rPr lang="en-US" sz="2000"/>
              <a:t>Network Slicing is a tool for:</a:t>
            </a:r>
            <a:endParaRPr lang="en-US" sz="2000" b="1"/>
          </a:p>
          <a:p>
            <a:r>
              <a:rPr lang="en-US" sz="2000" b="1"/>
              <a:t>Producing Internal (typically for B2C) Services</a:t>
            </a:r>
          </a:p>
          <a:p>
            <a:pPr lvl="1"/>
            <a:r>
              <a:rPr lang="en-US" sz="1800"/>
              <a:t>Optimize, isolate (</a:t>
            </a:r>
            <a:r>
              <a:rPr lang="en-US" sz="1800" err="1"/>
              <a:t>traffical</a:t>
            </a:r>
            <a:r>
              <a:rPr lang="en-US" sz="1800"/>
              <a:t> or operational aspects)</a:t>
            </a:r>
          </a:p>
          <a:p>
            <a:pPr lvl="1"/>
            <a:r>
              <a:rPr lang="en-US" sz="1800"/>
              <a:t>Launch of new features (dedicated to selected NF and minimizing investments (CAPEX) )</a:t>
            </a:r>
          </a:p>
          <a:p>
            <a:pPr lvl="1"/>
            <a:endParaRPr lang="en-US" sz="1800"/>
          </a:p>
          <a:p>
            <a:r>
              <a:rPr lang="en-US" sz="2000" b="1"/>
              <a:t>Producing External Services to B2B and B2B2C</a:t>
            </a:r>
            <a:endParaRPr lang="en-US" sz="2000"/>
          </a:p>
          <a:p>
            <a:pPr lvl="1"/>
            <a:r>
              <a:rPr lang="en-US" sz="1800"/>
              <a:t>Network Slicing as a tool for produce a connectivity* service to a external service providers, i.e. NSP exposing connectivity services by using slicing</a:t>
            </a:r>
            <a:br>
              <a:rPr lang="en-US" sz="1800"/>
            </a:br>
            <a:r>
              <a:rPr lang="en-US" sz="1400"/>
              <a:t>* Connectivity is just an example. The service offered may go beyond the sole connectivity and include management, charging, etc.</a:t>
            </a:r>
          </a:p>
          <a:p>
            <a:pPr lvl="1"/>
            <a:r>
              <a:rPr lang="en-US" sz="1800"/>
              <a:t>“Partnerships will be established on multiple layers ranging from sharing the infrastructure, to exposing network capabilities as a service end-to-end, and integrating partners’ services into the 5G system through a rich and software oriented capability set”. [5G White Paper Executive Version, V 1.0, NGMN Alliance]</a:t>
            </a:r>
          </a:p>
          <a:p>
            <a:pPr lvl="1"/>
            <a:endParaRPr lang="en-US" sz="1800" b="1"/>
          </a:p>
          <a:p>
            <a:r>
              <a:rPr lang="en-US" sz="2000" b="1"/>
              <a:t>Producing services across multiple NSPs</a:t>
            </a:r>
          </a:p>
          <a:p>
            <a:pPr lvl="1"/>
            <a:r>
              <a:rPr lang="en-US" sz="1800"/>
              <a:t>For example the Federation of NF resources across multiple NSPs (i.e. Infrastructure providers) and by that offer a connectivity service across multiple infrastructure providers</a:t>
            </a:r>
          </a:p>
          <a:p>
            <a:pPr marL="0" marR="0" lvl="0" indent="0" algn="l" defTabSz="914400" rtl="0" eaLnBrk="1" fontAlgn="base" latinLnBrk="0" hangingPunct="1">
              <a:lnSpc>
                <a:spcPct val="100000"/>
              </a:lnSpc>
              <a:spcBef>
                <a:spcPct val="30000"/>
              </a:spcBef>
              <a:spcAft>
                <a:spcPct val="0"/>
              </a:spcAft>
              <a:buClrTx/>
              <a:buSzTx/>
              <a:buFontTx/>
              <a:buNone/>
              <a:tabLst/>
              <a:defRPr/>
            </a:pPr>
            <a:endParaRPr kumimoji="0" lang="en-US" sz="1200" b="1" i="0" u="none" strike="noStrike" kern="1200" cap="none" spc="0" normalizeH="0" baseline="0">
              <a:ln>
                <a:noFill/>
              </a:ln>
              <a:solidFill>
                <a:schemeClr val="tx1"/>
              </a:solidFill>
              <a:effectLst/>
              <a:uLnTx/>
              <a:uFillTx/>
              <a:latin typeface="Arial"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0" lang="en-US" sz="1200" b="1" i="0" u="none" strike="noStrike" kern="1200" cap="none" spc="0" normalizeH="0" baseline="0">
                <a:ln>
                  <a:noFill/>
                </a:ln>
                <a:solidFill>
                  <a:schemeClr val="tx1"/>
                </a:solidFill>
                <a:effectLst/>
                <a:uLnTx/>
                <a:uFillTx/>
                <a:latin typeface="Arial" charset="0"/>
                <a:ea typeface="+mn-ea"/>
                <a:cs typeface="+mn-cs"/>
              </a:rPr>
              <a:t>Distributed cloud concept</a:t>
            </a:r>
          </a:p>
          <a:p>
            <a:pPr marL="0" marR="0" lvl="0" indent="0" algn="l" defTabSz="914400" rtl="0" eaLnBrk="1" fontAlgn="base" latinLnBrk="0" hangingPunct="1">
              <a:lnSpc>
                <a:spcPct val="100000"/>
              </a:lnSpc>
              <a:spcBef>
                <a:spcPct val="30000"/>
              </a:spcBef>
              <a:spcAft>
                <a:spcPct val="0"/>
              </a:spcAft>
              <a:buClrTx/>
              <a:buSzTx/>
              <a:buFontTx/>
              <a:buNone/>
              <a:tabLst/>
              <a:defRPr/>
            </a:pPr>
            <a:r>
              <a:rPr kumimoji="0" lang="en-US" sz="1200" b="0" i="0" u="none" strike="noStrike" kern="1200" cap="none" spc="0" normalizeH="0" baseline="0">
                <a:ln>
                  <a:noFill/>
                </a:ln>
                <a:solidFill>
                  <a:schemeClr val="tx1"/>
                </a:solidFill>
                <a:effectLst/>
                <a:uLnTx/>
                <a:uFillTx/>
                <a:latin typeface="Arial" charset="0"/>
                <a:ea typeface="+mn-ea"/>
                <a:cs typeface="+mn-cs"/>
              </a:rPr>
              <a:t>We are expanding the Ericsson 5G core system offering with a new cloud concept (distributed cloud) to complement the Ericsson 5G platform and combine the best of telco and cloud technology and be able to run any application across multiple sites. If we look at the cloud capabilities world wide, there are many global clouds which have been deployed over the years. The most well-known are the public cloud services like AWS, Google and Microsoft. They have been very busy deploying their global data centers. Now, they are trying to get into regional deployments because they understand the importance of getting closer to the end-user in terms of providing cloud capabilities. There is an increasing interest from the industry in terms of providing both augmented reality (AR) and virtual reality (VR) type of capability in combination with other applications. </a:t>
            </a:r>
          </a:p>
          <a:p>
            <a:pPr marL="0" marR="0" lvl="0" indent="0" algn="l" defTabSz="914400" rtl="0" eaLnBrk="1" fontAlgn="base" latinLnBrk="0" hangingPunct="1">
              <a:lnSpc>
                <a:spcPct val="100000"/>
              </a:lnSpc>
              <a:spcBef>
                <a:spcPct val="30000"/>
              </a:spcBef>
              <a:spcAft>
                <a:spcPct val="0"/>
              </a:spcAft>
              <a:buClrTx/>
              <a:buSzTx/>
              <a:buFontTx/>
              <a:buNone/>
              <a:tabLst/>
              <a:defRPr/>
            </a:pPr>
            <a:endParaRPr kumimoji="0" lang="en-US" sz="1200" b="0" i="0" u="none" strike="noStrike" kern="1200" cap="none" spc="0" normalizeH="0" baseline="0">
              <a:ln>
                <a:noFill/>
              </a:ln>
              <a:solidFill>
                <a:schemeClr val="tx1"/>
              </a:solidFill>
              <a:effectLst/>
              <a:uLnTx/>
              <a:uFillTx/>
              <a:latin typeface="Arial"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0" lang="en-US" sz="1200" b="0" i="0" u="none" strike="noStrike" kern="1200" cap="none" spc="0" normalizeH="0" baseline="0">
                <a:ln>
                  <a:noFill/>
                </a:ln>
                <a:solidFill>
                  <a:schemeClr val="tx1"/>
                </a:solidFill>
                <a:effectLst/>
                <a:uLnTx/>
                <a:uFillTx/>
                <a:latin typeface="Arial" charset="0"/>
                <a:ea typeface="+mn-ea"/>
                <a:cs typeface="+mn-cs"/>
              </a:rPr>
              <a:t>In the industry there are different types of solutions: one approach is the network centric solution, another approach is the edge computing. But, in reality most of this use-cases require a solution that spans the end-device, edge sites, distributed sites, central sites and public clouds. For example, an AR solution will comprise of a client on an the device, an edge component supporting video processing, a CDN/caching function at a distribution site and a backend at central sites or global clouds. Hence, a solution is needed that can handle any workload, anywhere in the network, with e2e orchestration. Ericsson Distributed Cloud is able to manage different types of sites (central sites, distributed sites and edge sites) where the location of the compute and storage will depend on the use case.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i="1">
              <a:solidFill>
                <a:schemeClr val="tx1"/>
              </a:solidFill>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i="1">
                <a:solidFill>
                  <a:schemeClr val="tx1"/>
                </a:solidFill>
              </a:rPr>
              <a:t>“Distributed cloud is an execution environment for Cloud application optimization across multiple sites, including required connectivity in between, managed as one solution and perceived as such by the applications.”</a:t>
            </a:r>
          </a:p>
          <a:p>
            <a:pPr marL="0" marR="0" lvl="0" indent="0" algn="l" defTabSz="914400" rtl="0" eaLnBrk="1" fontAlgn="base" latinLnBrk="0" hangingPunct="1">
              <a:lnSpc>
                <a:spcPct val="100000"/>
              </a:lnSpc>
              <a:spcBef>
                <a:spcPct val="30000"/>
              </a:spcBef>
              <a:spcAft>
                <a:spcPct val="0"/>
              </a:spcAft>
              <a:buClrTx/>
              <a:buSzTx/>
              <a:buFontTx/>
              <a:buNone/>
              <a:tabLst/>
              <a:defRPr/>
            </a:pPr>
            <a:endParaRPr kumimoji="0" lang="en-US" sz="1200" b="0" i="0" u="none" strike="noStrike" kern="1200" cap="none" spc="0" normalizeH="0" baseline="0">
              <a:ln>
                <a:noFill/>
              </a:ln>
              <a:solidFill>
                <a:schemeClr val="tx1"/>
              </a:solidFill>
              <a:effectLst/>
              <a:uLnTx/>
              <a:uFillTx/>
              <a:latin typeface="Arial"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a:solidFill>
                  <a:schemeClr val="tx1"/>
                </a:solidFill>
                <a:ea typeface="MS PGothic" charset="0"/>
                <a:cs typeface="MS PGothic" charset="0"/>
              </a:rPr>
              <a:t>“Ericsson Distributed Cloud is based on SDN, NFV and 3GPP Edge Computing to enable multi-access and multi-cloud capabilities and unlock networks as open platforms for application innovations.”</a:t>
            </a:r>
          </a:p>
          <a:p>
            <a:pPr marL="0" marR="0" lvl="0" indent="0" algn="l" defTabSz="914400" rtl="0" eaLnBrk="1" fontAlgn="base" latinLnBrk="0" hangingPunct="1">
              <a:lnSpc>
                <a:spcPct val="100000"/>
              </a:lnSpc>
              <a:spcBef>
                <a:spcPct val="30000"/>
              </a:spcBef>
              <a:spcAft>
                <a:spcPct val="0"/>
              </a:spcAft>
              <a:buClrTx/>
              <a:buSzTx/>
              <a:buFontTx/>
              <a:buNone/>
              <a:tabLst/>
              <a:defRPr/>
            </a:pPr>
            <a:endParaRPr kumimoji="0" lang="en-US" sz="1200" b="0" i="0" u="none" strike="noStrike" kern="1200" cap="none" spc="0" normalizeH="0" baseline="0">
              <a:ln>
                <a:noFill/>
              </a:ln>
              <a:solidFill>
                <a:srgbClr val="FFFFFF"/>
              </a:solidFill>
              <a:effectLst/>
              <a:uLnTx/>
              <a:uFillTx/>
              <a:latin typeface="Arial"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kumimoji="0" lang="en-US" sz="1200" b="0" i="0" u="none" strike="noStrike" kern="1200" cap="none" spc="0" normalizeH="0" baseline="0">
              <a:ln>
                <a:noFill/>
              </a:ln>
              <a:solidFill>
                <a:srgbClr val="FFFFFF"/>
              </a:solidFill>
              <a:effectLst/>
              <a:uLnTx/>
              <a:uFillTx/>
              <a:latin typeface="Arial" charset="0"/>
              <a:ea typeface="+mn-ea"/>
              <a:cs typeface="+mn-cs"/>
            </a:endParaRPr>
          </a:p>
          <a:p>
            <a:endParaRPr lang="en-US" altLang="en-US">
              <a:latin typeface="Arial" panose="020B0604020202020204" pitchFamily="34" charset="0"/>
            </a:endParaRPr>
          </a:p>
          <a:p>
            <a:endParaRPr lang="en-US" altLang="en-US">
              <a:latin typeface="Arial" panose="020B0604020202020204" pitchFamily="34" charset="0"/>
            </a:endParaRPr>
          </a:p>
        </p:txBody>
      </p:sp>
      <p:sp>
        <p:nvSpPr>
          <p:cNvPr id="4" name="Date Placeholder 3">
            <a:extLst>
              <a:ext uri="{FF2B5EF4-FFF2-40B4-BE49-F238E27FC236}">
                <a16:creationId xmlns:a16="http://schemas.microsoft.com/office/drawing/2014/main" id="{E3BAC77C-BFFB-41CF-87B3-D839FA6FEA71}"/>
              </a:ext>
            </a:extLst>
          </p:cNvPr>
          <p:cNvSpPr>
            <a:spLocks noGrp="1"/>
          </p:cNvSpPr>
          <p:nvPr>
            <p:ph type="dt" sz="quarter" idx="1"/>
          </p:nvPr>
        </p:nvSpPr>
        <p:spPr>
          <a:xfrm>
            <a:off x="8172001" y="0"/>
            <a:ext cx="6249566" cy="277236"/>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Arial" charset="0"/>
                <a:ea typeface="+mn-ea"/>
                <a:cs typeface="Arial" charset="0"/>
                <a:sym typeface="Arial"/>
              </a:rPr>
              <a:t>2019-10-07 </a:t>
            </a:r>
          </a:p>
        </p:txBody>
      </p:sp>
      <p:sp>
        <p:nvSpPr>
          <p:cNvPr id="5" name="Slide Number Placeholder 4">
            <a:extLst>
              <a:ext uri="{FF2B5EF4-FFF2-40B4-BE49-F238E27FC236}">
                <a16:creationId xmlns:a16="http://schemas.microsoft.com/office/drawing/2014/main" id="{8ED8455A-743B-48B5-B31A-DED42437063C}"/>
              </a:ext>
            </a:extLst>
          </p:cNvPr>
          <p:cNvSpPr>
            <a:spLocks noGrp="1"/>
          </p:cNvSpPr>
          <p:nvPr>
            <p:ph type="sldNum" sz="quarter" idx="5"/>
          </p:nvPr>
        </p:nvSpPr>
        <p:spPr>
          <a:xfrm>
            <a:off x="8172001" y="5258705"/>
            <a:ext cx="6249566" cy="277236"/>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689772-1F83-467E-AF3A-1D728EFF2EF0}" type="slidenum">
              <a:rPr kumimoji="0" lang="en-US" sz="1800" b="0" i="0" u="none" strike="noStrike" kern="0" cap="none" spc="0" normalizeH="0" baseline="0" noProof="0" smtClean="0">
                <a:ln>
                  <a:noFill/>
                </a:ln>
                <a:solidFill>
                  <a:sysClr val="windowText" lastClr="000000"/>
                </a:solidFill>
                <a:effectLst/>
                <a:uLnTx/>
                <a:uFillTx/>
                <a:latin typeface="Arial" charset="0"/>
                <a:ea typeface=""/>
                <a:cs typeface="Arial"/>
                <a:sym typeface="Arial"/>
              </a:rPr>
              <a:t>30</a:t>
            </a:fld>
            <a:endParaRPr kumimoji="0" lang="en-US" sz="1800" b="0" i="0" u="none" strike="noStrike" kern="0" cap="none" spc="0" normalizeH="0" baseline="0" noProof="0">
              <a:ln>
                <a:noFill/>
              </a:ln>
              <a:solidFill>
                <a:sysClr val="windowText" lastClr="000000"/>
              </a:solidFill>
              <a:effectLst/>
              <a:uLnTx/>
              <a:uFillTx/>
              <a:latin typeface="Arial" charset="0"/>
              <a:ea typeface=""/>
              <a:cs typeface="Arial"/>
              <a:sym typeface="Arial"/>
            </a:endParaRPr>
          </a:p>
        </p:txBody>
      </p:sp>
      <p:sp>
        <p:nvSpPr>
          <p:cNvPr id="6" name="Header Placeholder 5">
            <a:extLst>
              <a:ext uri="{FF2B5EF4-FFF2-40B4-BE49-F238E27FC236}">
                <a16:creationId xmlns:a16="http://schemas.microsoft.com/office/drawing/2014/main" id="{00942952-3035-4A0D-8E8D-3D9395CB6B22}"/>
              </a:ext>
            </a:extLst>
          </p:cNvPr>
          <p:cNvSpPr>
            <a:spLocks noGrp="1"/>
          </p:cNvSpPr>
          <p:nvPr>
            <p:ph type="hdr" sz="quarter"/>
          </p:nvPr>
        </p:nvSpPr>
        <p:spPr>
          <a:xfrm>
            <a:off x="4" y="0"/>
            <a:ext cx="6249567" cy="277236"/>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Arial" charset="0"/>
                <a:ea typeface="+mn-ea"/>
                <a:cs typeface="Arial" charset="0"/>
                <a:sym typeface="Arial"/>
              </a:rPr>
              <a:t>The 5G Core Network Deep Dive </a:t>
            </a:r>
          </a:p>
        </p:txBody>
      </p:sp>
      <p:sp>
        <p:nvSpPr>
          <p:cNvPr id="7" name="Footer Placeholder 6">
            <a:extLst>
              <a:ext uri="{FF2B5EF4-FFF2-40B4-BE49-F238E27FC236}">
                <a16:creationId xmlns:a16="http://schemas.microsoft.com/office/drawing/2014/main" id="{30E988DA-CAFA-4EFA-B20E-DAC9200A573D}"/>
              </a:ext>
            </a:extLst>
          </p:cNvPr>
          <p:cNvSpPr>
            <a:spLocks noGrp="1"/>
          </p:cNvSpPr>
          <p:nvPr>
            <p:ph type="ftr" sz="quarter" idx="4"/>
          </p:nvPr>
        </p:nvSpPr>
        <p:spPr>
          <a:xfrm>
            <a:off x="4" y="5258705"/>
            <a:ext cx="6249567" cy="277236"/>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Arial" charset="0"/>
                <a:ea typeface="+mn-ea"/>
                <a:cs typeface="Arial" charset="0"/>
                <a:sym typeface="Arial"/>
              </a:rPr>
              <a:t>BICP-16:000214 Uen, Rev N </a:t>
            </a:r>
          </a:p>
        </p:txBody>
      </p:sp>
    </p:spTree>
    <p:extLst>
      <p:ext uri="{BB962C8B-B14F-4D97-AF65-F5344CB8AC3E}">
        <p14:creationId xmlns:p14="http://schemas.microsoft.com/office/powerpoint/2010/main" val="4087984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 y="742950"/>
            <a:ext cx="6604000" cy="3714750"/>
          </a:xfrm>
        </p:spPr>
      </p:sp>
      <p:sp>
        <p:nvSpPr>
          <p:cNvPr id="3" name="Notes Placeholder 2"/>
          <p:cNvSpPr>
            <a:spLocks noGrp="1"/>
          </p:cNvSpPr>
          <p:nvPr>
            <p:ph type="body" idx="1"/>
          </p:nvPr>
        </p:nvSpPr>
        <p:spPr/>
        <p:txBody>
          <a:bodyPr/>
          <a:lstStyle/>
          <a:p>
            <a:r>
              <a:rPr lang="en-US"/>
              <a:t>These are different mechanism which also gives the selection mechanism between different Network slices</a:t>
            </a:r>
          </a:p>
          <a:p>
            <a:r>
              <a:rPr lang="en-US"/>
              <a:t>E.g. PLMN Id, APN are mechanisms that have been available several 3GPP releases (even from the start of GPRS) and can still be used for some type of “Network Slicing”. DECOR that was added in Rel-13 and </a:t>
            </a:r>
            <a:r>
              <a:rPr lang="en-US" err="1"/>
              <a:t>eDECOR</a:t>
            </a:r>
            <a:r>
              <a:rPr lang="en-US"/>
              <a:t> in rel-14 provides additional mechanism for separating between “Dedicated Core networks”, but with these (as with PLMN Id) a UE can only connect to one “network slice” at a time.</a:t>
            </a:r>
          </a:p>
          <a:p>
            <a:r>
              <a:rPr lang="en-US"/>
              <a:t>Finally 5GS Network slicing and the corresponding selection mechanism (S-NSSAI) supports e2e </a:t>
            </a:r>
            <a:r>
              <a:rPr lang="en-US" err="1"/>
              <a:t>nw</a:t>
            </a:r>
            <a:r>
              <a:rPr lang="en-US"/>
              <a:t> slicing and also allows the UE to connect to multiple </a:t>
            </a:r>
            <a:r>
              <a:rPr lang="en-US" err="1"/>
              <a:t>Nw</a:t>
            </a:r>
            <a:r>
              <a:rPr lang="en-US"/>
              <a:t> slices at the same time</a:t>
            </a:r>
          </a:p>
          <a:p>
            <a:endParaRPr lang="en-US"/>
          </a:p>
          <a:p>
            <a:r>
              <a:rPr lang="en-US"/>
              <a:t>Not shown here is also the possibility to have geographically separated slices which are only available in a certain geographical area</a:t>
            </a:r>
          </a:p>
          <a:p>
            <a:endParaRPr lang="en-US"/>
          </a:p>
          <a:p>
            <a:r>
              <a:rPr lang="en-US" sz="1200" kern="1200">
                <a:solidFill>
                  <a:schemeClr val="tx1"/>
                </a:solidFill>
                <a:effectLst/>
                <a:latin typeface="Ericsson Hilda Light" panose="00000400000000000000" pitchFamily="2" charset="0"/>
                <a:ea typeface="+mn-ea"/>
                <a:cs typeface="+mn-cs"/>
              </a:rPr>
              <a:t>The UE-Usage-Type is a one-octet value, i.e. 256 values.  Values 0 to 127 are used for representing standard values. Values 128 to 255 represent operator-specific values.</a:t>
            </a:r>
          </a:p>
          <a:p>
            <a:r>
              <a:rPr lang="en-US" sz="1200" kern="1200">
                <a:solidFill>
                  <a:schemeClr val="tx1"/>
                </a:solidFill>
                <a:effectLst/>
                <a:latin typeface="Ericsson Hilda Light" panose="00000400000000000000" pitchFamily="2" charset="0"/>
                <a:ea typeface="+mn-ea"/>
                <a:cs typeface="+mn-cs"/>
              </a:rPr>
              <a:t>Only two of these 256 values are standardized. Value 0 is "spare, for future use"; Value 127 is also "spare, for future use".  (The source of this information is 3GPP TS 29.272 clause 7.3.202 )</a:t>
            </a:r>
          </a:p>
          <a:p>
            <a:endParaRPr lang="en-US"/>
          </a:p>
          <a:p>
            <a:r>
              <a:rPr lang="en-US" sz="1100"/>
              <a:t>Evolved</a:t>
            </a:r>
            <a:r>
              <a:rPr lang="en-US"/>
              <a:t> DECOR (</a:t>
            </a:r>
            <a:r>
              <a:rPr lang="en-US" err="1"/>
              <a:t>eDECOR</a:t>
            </a:r>
            <a:r>
              <a:rPr lang="en-US"/>
              <a:t>) was specified in 3GPP Rel-14. In this case, selection of DCN is based on information from UE (DCN-ID) and additional network logic verifying the information from the UE vs the subscription information in e.g. UUT. </a:t>
            </a:r>
            <a:br>
              <a:rPr lang="en-US"/>
            </a:br>
            <a:r>
              <a:rPr lang="en-US" err="1"/>
              <a:t>eDECOR</a:t>
            </a:r>
            <a:r>
              <a:rPr lang="en-US"/>
              <a:t> provides support for improved isolation between network slices as the information in the UE is used in </a:t>
            </a:r>
            <a:r>
              <a:rPr lang="en-US" err="1"/>
              <a:t>eNB</a:t>
            </a:r>
            <a:r>
              <a:rPr lang="en-US"/>
              <a:t> to select the DCN. The DCN-Id supports up 65 k DCNs.</a:t>
            </a:r>
            <a:br>
              <a:rPr lang="en-US"/>
            </a:br>
            <a:r>
              <a:rPr lang="en-US"/>
              <a:t>UE connected to multiple slices is still not supported in </a:t>
            </a:r>
            <a:r>
              <a:rPr lang="en-US" err="1"/>
              <a:t>eDECOR</a:t>
            </a:r>
            <a:r>
              <a:rPr lang="en-US"/>
              <a:t>. The interest seem to be fairly low from operators and there are no current Ericsson RAN or Core plans to support </a:t>
            </a:r>
            <a:r>
              <a:rPr lang="en-US" err="1"/>
              <a:t>eDECOR</a:t>
            </a:r>
            <a:r>
              <a:rPr lang="en-US"/>
              <a:t>.</a:t>
            </a:r>
            <a:br>
              <a:rPr lang="en-US"/>
            </a:br>
            <a:endParaRPr lang="sv-SE" sz="1200" b="1"/>
          </a:p>
          <a:p>
            <a:r>
              <a:rPr lang="sv-SE" sz="1200" b="1"/>
              <a:t>5GS Slicing</a:t>
            </a:r>
          </a:p>
          <a:p>
            <a:r>
              <a:rPr lang="sv-SE" sz="1200" b="1"/>
              <a:t>S-NSSAI:</a:t>
            </a:r>
            <a:r>
              <a:rPr lang="sv-SE" sz="1200"/>
              <a:t> Single Network Slice Selection Assistance Information, identifies a Network Slice. The S-NSSAI consist of:</a:t>
            </a:r>
          </a:p>
          <a:p>
            <a:pPr marL="171450" indent="-171450">
              <a:buFont typeface="Arial" panose="020B0604020202020204" pitchFamily="34" charset="0"/>
              <a:buChar char="•"/>
            </a:pPr>
            <a:r>
              <a:rPr lang="sv-SE" sz="1200"/>
              <a:t>SST: </a:t>
            </a:r>
            <a:r>
              <a:rPr lang="en-GB" sz="1200"/>
              <a:t>Slice/Service type, which refers to the expected Network Slice behaviour in terms of features and services (8bits); three standardized SST exist:</a:t>
            </a:r>
          </a:p>
          <a:p>
            <a:pPr marL="628650" lvl="1" indent="-171450">
              <a:buFont typeface="Arial" panose="020B0604020202020204" pitchFamily="34" charset="0"/>
              <a:buChar char="•"/>
            </a:pPr>
            <a:r>
              <a:rPr lang="en-GB" sz="1200"/>
              <a:t>SST 1 = </a:t>
            </a:r>
            <a:r>
              <a:rPr lang="en-GB" sz="1200" err="1"/>
              <a:t>eMBB</a:t>
            </a:r>
            <a:endParaRPr lang="en-GB" sz="1200"/>
          </a:p>
          <a:p>
            <a:pPr marL="628650" lvl="1" indent="-171450">
              <a:buFont typeface="Arial" panose="020B0604020202020204" pitchFamily="34" charset="0"/>
              <a:buChar char="•"/>
            </a:pPr>
            <a:r>
              <a:rPr lang="en-GB" sz="1200"/>
              <a:t>SST 2 = URLLC (Ultra-reliable low latency communications)</a:t>
            </a:r>
          </a:p>
          <a:p>
            <a:pPr marL="628650" lvl="1" indent="-171450">
              <a:buFont typeface="Arial" panose="020B0604020202020204" pitchFamily="34" charset="0"/>
              <a:buChar char="•"/>
            </a:pPr>
            <a:r>
              <a:rPr lang="en-GB" sz="1200"/>
              <a:t>SST 3 = Massive IoT</a:t>
            </a:r>
          </a:p>
          <a:p>
            <a:pPr marL="171450" indent="-171450">
              <a:buFont typeface="Arial" panose="020B0604020202020204" pitchFamily="34" charset="0"/>
              <a:buChar char="•"/>
            </a:pPr>
            <a:r>
              <a:rPr lang="en-GB" sz="1200"/>
              <a:t>SD: Slice Differentiator, which is optional information that complements the SST(s) to </a:t>
            </a:r>
            <a:r>
              <a:rPr lang="en-US" sz="1200"/>
              <a:t>differentiate amongst multiple Network Slices of the same </a:t>
            </a:r>
            <a:r>
              <a:rPr lang="x-none" sz="1200"/>
              <a:t>S</a:t>
            </a:r>
            <a:r>
              <a:rPr lang="sv-SE" sz="1200"/>
              <a:t>lice/Service Type (24 bits)</a:t>
            </a:r>
            <a:r>
              <a:rPr lang="en-GB" sz="1200"/>
              <a:t>.</a:t>
            </a:r>
          </a:p>
          <a:p>
            <a:pPr marL="171450" indent="-171450">
              <a:buFont typeface="Arial" panose="020B0604020202020204" pitchFamily="34" charset="0"/>
              <a:buChar char="•"/>
            </a:pPr>
            <a:r>
              <a:rPr lang="en-GB" sz="1200"/>
              <a:t>In theory over 16M </a:t>
            </a:r>
            <a:r>
              <a:rPr lang="en-GB" sz="1200" err="1"/>
              <a:t>Nw</a:t>
            </a:r>
            <a:r>
              <a:rPr lang="en-GB" sz="1200"/>
              <a:t> slices can be supported using SD as separator of </a:t>
            </a:r>
            <a:r>
              <a:rPr lang="en-GB" sz="1200" err="1"/>
              <a:t>Nw</a:t>
            </a:r>
            <a:r>
              <a:rPr lang="en-GB" sz="1200"/>
              <a:t> slices</a:t>
            </a:r>
          </a:p>
          <a:p>
            <a:pPr marL="171450" indent="-171450">
              <a:buFont typeface="Arial" panose="020B0604020202020204" pitchFamily="34" charset="0"/>
              <a:buChar char="•"/>
            </a:pPr>
            <a:endParaRPr lang="sv-SE" sz="1200"/>
          </a:p>
          <a:p>
            <a:r>
              <a:rPr lang="sv-SE" sz="1200" b="1"/>
              <a:t>NSSAI:</a:t>
            </a:r>
            <a:r>
              <a:rPr lang="sv-SE" sz="1200"/>
              <a:t> A collection of maximum 8 S-NSSAI:s</a:t>
            </a:r>
          </a:p>
        </p:txBody>
      </p:sp>
      <p:sp>
        <p:nvSpPr>
          <p:cNvPr id="4" name="Header Placeholder 3"/>
          <p:cNvSpPr>
            <a:spLocks noGrp="1"/>
          </p:cNvSpPr>
          <p:nvPr>
            <p:ph type="hdr" sz="quarter" idx="10"/>
          </p:nvPr>
        </p:nvSpPr>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The 5G Core Network Deep Dive </a:t>
            </a:r>
          </a:p>
        </p:txBody>
      </p:sp>
      <p:sp>
        <p:nvSpPr>
          <p:cNvPr id="5" name="Date Placeholder 4"/>
          <p:cNvSpPr>
            <a:spLocks noGrp="1"/>
          </p:cNvSpPr>
          <p:nvPr>
            <p:ph type="dt" idx="11"/>
          </p:nvPr>
        </p:nvSpPr>
        <p:spPr/>
        <p:txBody>
          <a:body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2019-10-07 </a:t>
            </a:r>
          </a:p>
        </p:txBody>
      </p:sp>
      <p:sp>
        <p:nvSpPr>
          <p:cNvPr id="6" name="Footer Placeholder 5"/>
          <p:cNvSpPr>
            <a:spLocks noGrp="1"/>
          </p:cNvSpPr>
          <p:nvPr>
            <p:ph type="ftr" sz="quarter" idx="12"/>
          </p:nvPr>
        </p:nvSpPr>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BICP-16:000214 Uen, Rev N </a:t>
            </a:r>
          </a:p>
        </p:txBody>
      </p:sp>
      <p:sp>
        <p:nvSpPr>
          <p:cNvPr id="7" name="Slide Number Placeholder 6"/>
          <p:cNvSpPr>
            <a:spLocks noGrp="1"/>
          </p:cNvSpPr>
          <p:nvPr>
            <p:ph type="sldNum" sz="quarter" idx="13"/>
          </p:nvPr>
        </p:nvSpPr>
        <p:spPr/>
        <p:txBody>
          <a:bodyPr/>
          <a:lstStyle/>
          <a:p>
            <a:pPr marL="0" marR="0" lvl="0" indent="0" algn="r" defTabSz="914400" rtl="0" eaLnBrk="1" fontAlgn="base" latinLnBrk="0" hangingPunct="1">
              <a:lnSpc>
                <a:spcPct val="100000"/>
              </a:lnSpc>
              <a:spcBef>
                <a:spcPct val="50000"/>
              </a:spcBef>
              <a:spcAft>
                <a:spcPct val="0"/>
              </a:spcAft>
              <a:buClrTx/>
              <a:buSzTx/>
              <a:buFontTx/>
              <a:buNone/>
              <a:tabLst/>
              <a:defRPr/>
            </a:pPr>
            <a:fld id="{1FB6F4E5-20C6-42E6-AC6B-ABE07EA62416}"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t>31</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9196555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t>Network slicing and slice selection for 5G is an evolution of existing mechanisms.</a:t>
            </a:r>
            <a:endParaRPr lang="sv-SE"/>
          </a:p>
          <a:p>
            <a:r>
              <a:rPr lang="en-US"/>
              <a:t>Functionality similar to network slicing has been possible for a long time. One example is shared networks (e.g. based on MOCN) in which network (slicing) selection is based on PLMN-ID. Another example is APN concept, for example different APNs for VoLTE/IMS and MBB.</a:t>
            </a:r>
            <a:endParaRPr lang="sv-SE"/>
          </a:p>
          <a:p>
            <a:r>
              <a:rPr lang="en-US"/>
              <a:t>Dedicated Core Networks (DECOR) was specified in 3GPP Rel-13. Selection of DCN is based on network configuration (New HSS parameter “UE Usage Type” used to select dedicated CN). DECOR is targeting e.g. MTC type of deployment i.e. a dedicated CN would be used for MTC and separated e.g. from MBB core network. One benefit with DECOR is that the UE is not impacted and one drawback is that it is not possible to achieve fully isolated network slices.</a:t>
            </a:r>
            <a:endParaRPr lang="sv-SE"/>
          </a:p>
          <a:p>
            <a:r>
              <a:rPr lang="en-US" sz="1100"/>
              <a:t>Evolved</a:t>
            </a:r>
            <a:r>
              <a:rPr lang="en-US"/>
              <a:t> DECOR (</a:t>
            </a:r>
            <a:r>
              <a:rPr lang="en-US" err="1"/>
              <a:t>eDECOR</a:t>
            </a:r>
            <a:r>
              <a:rPr lang="en-US"/>
              <a:t>) was specified in 3GPP Rel-14. In this case, selection of DCN is based on information from UE and additional network logic. </a:t>
            </a:r>
            <a:r>
              <a:rPr lang="en-US" err="1"/>
              <a:t>eDECOR</a:t>
            </a:r>
            <a:r>
              <a:rPr lang="en-US"/>
              <a:t> provides support for improved isolation between network slices. UE connected to multiple slices is still not supported in </a:t>
            </a:r>
            <a:r>
              <a:rPr lang="en-US" err="1"/>
              <a:t>eDECOR</a:t>
            </a:r>
            <a:r>
              <a:rPr lang="en-US"/>
              <a:t>. The interest seem to be fairly low from operators and there are no current Ericsson RAN or Core plans to support </a:t>
            </a:r>
            <a:r>
              <a:rPr lang="en-US" err="1"/>
              <a:t>eDECOR</a:t>
            </a:r>
            <a:r>
              <a:rPr lang="en-US"/>
              <a:t>.</a:t>
            </a:r>
            <a:br>
              <a:rPr lang="en-US"/>
            </a:br>
            <a:br>
              <a:rPr lang="en-US"/>
            </a:br>
            <a:r>
              <a:rPr lang="en-US"/>
              <a:t>In a way, 5G Network Slicing can be seen as an evolution of DECOR, but there are some differences:</a:t>
            </a:r>
            <a:endParaRPr lang="es-ES_tradnl"/>
          </a:p>
          <a:p>
            <a:pPr marL="167800" indent="-167800">
              <a:buFontTx/>
              <a:buChar char="-"/>
            </a:pPr>
            <a:r>
              <a:rPr lang="en-US"/>
              <a:t>It allows simultaneous connectivity to multiple network slices per UE </a:t>
            </a:r>
          </a:p>
          <a:p>
            <a:pPr marL="167800" indent="-167800">
              <a:buFontTx/>
              <a:buChar char="-"/>
            </a:pPr>
            <a:r>
              <a:rPr lang="en-US"/>
              <a:t>It enhances the possibilities to provide different level of support in the area of isolation between network slices</a:t>
            </a:r>
            <a:endParaRPr lang="es-ES_tradnl"/>
          </a:p>
          <a:p>
            <a:pPr marL="167800" indent="-167800">
              <a:buFontTx/>
              <a:buChar char="-"/>
            </a:pPr>
            <a:r>
              <a:rPr lang="es-ES_tradnl" err="1"/>
              <a:t>It</a:t>
            </a:r>
            <a:r>
              <a:rPr lang="es-ES_tradnl"/>
              <a:t> e</a:t>
            </a:r>
            <a:r>
              <a:rPr lang="en-US" err="1"/>
              <a:t>xtends</a:t>
            </a:r>
            <a:r>
              <a:rPr lang="en-US"/>
              <a:t> network slicing to RAN (slice aware resource allocation and AMF routing). 5G Network Slices are end to end.</a:t>
            </a:r>
            <a:endParaRPr lang="es-ES_tradnl"/>
          </a:p>
          <a:p>
            <a:pPr marL="167800" indent="-167800">
              <a:buFontTx/>
              <a:buChar char="-"/>
            </a:pPr>
            <a:r>
              <a:rPr lang="es-ES_tradnl" err="1"/>
              <a:t>It</a:t>
            </a:r>
            <a:r>
              <a:rPr lang="es-ES_tradnl"/>
              <a:t> i</a:t>
            </a:r>
            <a:r>
              <a:rPr lang="en-US"/>
              <a:t>s also supported over non-3GGP access (such as Wi-Fi and fixed access).</a:t>
            </a:r>
            <a:endParaRPr lang="es-ES_tradnl"/>
          </a:p>
          <a:p>
            <a:pPr marL="167800" indent="-167800">
              <a:buFontTx/>
              <a:buChar char="-"/>
            </a:pPr>
            <a:r>
              <a:rPr lang="es-ES_tradnl" err="1"/>
              <a:t>It</a:t>
            </a:r>
            <a:r>
              <a:rPr lang="es-ES_tradnl"/>
              <a:t> s</a:t>
            </a:r>
            <a:r>
              <a:rPr lang="en-US" err="1"/>
              <a:t>erves</a:t>
            </a:r>
            <a:r>
              <a:rPr lang="en-US"/>
              <a:t> the PDU session over an specific Network Slice instance</a:t>
            </a:r>
            <a:r>
              <a:rPr lang="es-ES_tradnl"/>
              <a:t> and</a:t>
            </a:r>
            <a:r>
              <a:rPr lang="en-US"/>
              <a:t> allows that different slices may have slice-specific PDU sessions using the same DNN. Different Network Slice instances do not share a PDU session.</a:t>
            </a:r>
            <a:endParaRPr lang="es-ES_tradnl"/>
          </a:p>
          <a:p>
            <a:pPr marL="167800" indent="-167800">
              <a:buFontTx/>
              <a:buChar char="-"/>
            </a:pPr>
            <a:r>
              <a:rPr lang="es-ES_tradnl" err="1"/>
              <a:t>It</a:t>
            </a:r>
            <a:r>
              <a:rPr lang="es-ES_tradnl"/>
              <a:t> i</a:t>
            </a:r>
            <a:r>
              <a:rPr lang="en-US" err="1"/>
              <a:t>ntroduces</a:t>
            </a:r>
            <a:r>
              <a:rPr lang="en-US"/>
              <a:t> the Network Slice Selection Assistance Information (NSSAI) to assist slice selection. The NSSAI consists of a list of S-NSSAIs (single NSSAIs). Each S-NSSAI contains an SST (slice service type, as for example, the standardized </a:t>
            </a:r>
            <a:r>
              <a:rPr lang="en-US" err="1"/>
              <a:t>eMBB</a:t>
            </a:r>
            <a:r>
              <a:rPr lang="en-US"/>
              <a:t> or ULRCC SST values) and optionally an SD (slice differentiator) to allow more than one network slice with the same SST.</a:t>
            </a:r>
            <a:endParaRPr lang="es-ES_tradnl"/>
          </a:p>
          <a:p>
            <a:pPr marL="167800" indent="-167800">
              <a:buFontTx/>
              <a:buChar char="-"/>
            </a:pPr>
            <a:r>
              <a:rPr lang="es-ES_tradnl" err="1"/>
              <a:t>It</a:t>
            </a:r>
            <a:r>
              <a:rPr lang="es-ES_tradnl"/>
              <a:t> s</a:t>
            </a:r>
            <a:r>
              <a:rPr lang="en-US" err="1"/>
              <a:t>upports</a:t>
            </a:r>
            <a:r>
              <a:rPr lang="en-US"/>
              <a:t> an N:M cardinality between S-NSSAI (Single Network Slice Selection Assistance information) and Network Slice Instances deployed to serve that S-NSSAI </a:t>
            </a:r>
            <a:endParaRPr lang="es-ES_tradnl"/>
          </a:p>
          <a:p>
            <a:endParaRPr lang="en-US" altLang="en-US" sz="1600">
              <a:sym typeface="Wingdings" pitchFamily="2" charset="2"/>
            </a:endParaRPr>
          </a:p>
        </p:txBody>
      </p:sp>
      <p:sp>
        <p:nvSpPr>
          <p:cNvPr id="4" name="Date Placeholder 3"/>
          <p:cNvSpPr>
            <a:spLocks noGrp="1"/>
          </p:cNvSpPr>
          <p:nvPr>
            <p:ph type="dt" sz="quarter" idx="1"/>
          </p:nvPr>
        </p:nvSpPr>
        <p:spPr/>
        <p:txBody>
          <a:bodyPr/>
          <a:lstStyle/>
          <a:p>
            <a:pPr>
              <a:defRPr/>
            </a:pPr>
            <a:r>
              <a:rPr lang="en-US">
                <a:solidFill>
                  <a:prstClr val="black"/>
                </a:solidFill>
              </a:rPr>
              <a:t>2019-10-07 </a:t>
            </a:r>
          </a:p>
        </p:txBody>
      </p:sp>
      <p:sp>
        <p:nvSpPr>
          <p:cNvPr id="5" name="Slide Number Placeholder 4"/>
          <p:cNvSpPr>
            <a:spLocks noGrp="1"/>
          </p:cNvSpPr>
          <p:nvPr>
            <p:ph type="sldNum" sz="quarter" idx="5"/>
          </p:nvPr>
        </p:nvSpPr>
        <p:spPr/>
        <p:txBody>
          <a:bodyPr/>
          <a:lstStyle/>
          <a:p>
            <a:pPr>
              <a:defRPr/>
            </a:pPr>
            <a:fld id="{29AEE12C-5855-4AD7-B529-5876ADF92C72}" type="slidenum">
              <a:rPr lang="en-US" smtClean="0">
                <a:solidFill>
                  <a:prstClr val="black"/>
                </a:solidFill>
              </a:rPr>
              <a:t>32</a:t>
            </a:fld>
            <a:endParaRPr lang="en-US">
              <a:solidFill>
                <a:prstClr val="black"/>
              </a:solidFill>
            </a:endParaRPr>
          </a:p>
        </p:txBody>
      </p:sp>
      <p:sp>
        <p:nvSpPr>
          <p:cNvPr id="6" name="Header Placeholder 5"/>
          <p:cNvSpPr>
            <a:spLocks noGrp="1"/>
          </p:cNvSpPr>
          <p:nvPr>
            <p:ph type="hdr" sz="quarter"/>
          </p:nvPr>
        </p:nvSpPr>
        <p:spPr/>
        <p:txBody>
          <a:bodyPr/>
          <a:lstStyle/>
          <a:p>
            <a:pPr>
              <a:defRPr/>
            </a:pPr>
            <a:r>
              <a:rPr lang="en-US">
                <a:solidFill>
                  <a:prstClr val="black"/>
                </a:solidFill>
              </a:rPr>
              <a:t>The 5G Core Network Deep Dive </a:t>
            </a:r>
          </a:p>
        </p:txBody>
      </p:sp>
      <p:sp>
        <p:nvSpPr>
          <p:cNvPr id="7" name="Footer Placeholder 6"/>
          <p:cNvSpPr>
            <a:spLocks noGrp="1"/>
          </p:cNvSpPr>
          <p:nvPr>
            <p:ph type="ftr" sz="quarter" idx="4"/>
          </p:nvPr>
        </p:nvSpPr>
        <p:spPr/>
        <p:txBody>
          <a:bodyPr/>
          <a:lstStyle/>
          <a:p>
            <a:pPr>
              <a:defRPr/>
            </a:pPr>
            <a:r>
              <a:rPr lang="en-US">
                <a:solidFill>
                  <a:prstClr val="black"/>
                </a:solidFill>
              </a:rPr>
              <a:t>BICP-16:000214 Uen, Rev N </a:t>
            </a:r>
          </a:p>
        </p:txBody>
      </p:sp>
    </p:spTree>
    <p:extLst>
      <p:ext uri="{BB962C8B-B14F-4D97-AF65-F5344CB8AC3E}">
        <p14:creationId xmlns:p14="http://schemas.microsoft.com/office/powerpoint/2010/main" val="19716498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80000"/>
              </a:lnSpc>
              <a:spcBef>
                <a:spcPct val="0"/>
              </a:spcBef>
              <a:buClrTx/>
              <a:buFontTx/>
              <a:buNone/>
            </a:pPr>
            <a:r>
              <a:rPr lang="en-US" altLang="en-US" i="1" strike="sngStrike">
                <a:ea typeface="MS PGothic" pitchFamily="34" charset="-128"/>
              </a:rPr>
              <a:t>*************************</a:t>
            </a:r>
          </a:p>
          <a:p>
            <a:pPr eaLnBrk="1" hangingPunct="1">
              <a:lnSpc>
                <a:spcPct val="80000"/>
              </a:lnSpc>
              <a:spcBef>
                <a:spcPct val="0"/>
              </a:spcBef>
              <a:buClrTx/>
              <a:buFontTx/>
              <a:buNone/>
            </a:pPr>
            <a:r>
              <a:rPr lang="en-US" altLang="en-US" i="1">
                <a:ea typeface="MS PGothic" pitchFamily="34" charset="-128"/>
              </a:rPr>
              <a:t>From 23.501: </a:t>
            </a:r>
            <a:r>
              <a:rPr lang="en-US" b="1"/>
              <a:t>Network Slice instance:</a:t>
            </a:r>
            <a:r>
              <a:rPr lang="en-US"/>
              <a:t> A set of Network Function instances and the required resources (e.g. compute, storage and networking resources) which form a deployed Network Slice, i.e. a logical network that provides specific network capabilities and network characteristics.</a:t>
            </a:r>
            <a:endParaRPr lang="en-US" altLang="en-US" i="1">
              <a:ea typeface="MS PGothic" pitchFamily="34" charset="-128"/>
            </a:endParaRPr>
          </a:p>
          <a:p>
            <a:pPr eaLnBrk="1" hangingPunct="1">
              <a:lnSpc>
                <a:spcPct val="80000"/>
              </a:lnSpc>
              <a:spcBef>
                <a:spcPct val="0"/>
              </a:spcBef>
              <a:buClrTx/>
              <a:buFontTx/>
              <a:buNone/>
            </a:pPr>
            <a:r>
              <a:rPr lang="en-US" altLang="en-US" i="1">
                <a:ea typeface="MS PGothic" pitchFamily="34" charset="-128"/>
              </a:rPr>
              <a:t>****************************</a:t>
            </a:r>
          </a:p>
          <a:p>
            <a:pPr eaLnBrk="1" hangingPunct="1">
              <a:lnSpc>
                <a:spcPct val="80000"/>
              </a:lnSpc>
              <a:spcBef>
                <a:spcPct val="0"/>
              </a:spcBef>
              <a:buClrTx/>
              <a:buFontTx/>
              <a:buNone/>
            </a:pPr>
            <a:endParaRPr lang="en-US" altLang="en-US" i="1">
              <a:ea typeface="MS PGothic" pitchFamily="34" charset="-128"/>
            </a:endParaRPr>
          </a:p>
          <a:p>
            <a:pPr defTabSz="894937">
              <a:defRPr/>
            </a:pPr>
            <a:r>
              <a:rPr lang="en-US" altLang="en-US">
                <a:ea typeface="MS PGothic" pitchFamily="34" charset="-128"/>
              </a:rPr>
              <a:t>This gives an overview of how network slicing relates to the 5G reference architecture. </a:t>
            </a:r>
          </a:p>
          <a:p>
            <a:pPr defTabSz="894937">
              <a:defRPr/>
            </a:pPr>
            <a:endParaRPr lang="en-US" altLang="en-US">
              <a:ea typeface="MS PGothic" pitchFamily="34" charset="-128"/>
            </a:endParaRPr>
          </a:p>
          <a:p>
            <a:pPr marL="279667" indent="-279667" defTabSz="894937">
              <a:buFont typeface="Arial" panose="020B0604020202020204" pitchFamily="34" charset="0"/>
              <a:buChar char="•"/>
              <a:defRPr/>
            </a:pPr>
            <a:r>
              <a:rPr lang="en-US" altLang="en-US">
                <a:ea typeface="MS PGothic" pitchFamily="34" charset="-128"/>
              </a:rPr>
              <a:t>The Cellular-IoT device is only connecting to the </a:t>
            </a:r>
            <a:r>
              <a:rPr lang="en-US" altLang="en-US" err="1">
                <a:ea typeface="MS PGothic" pitchFamily="34" charset="-128"/>
              </a:rPr>
              <a:t>CIoT</a:t>
            </a:r>
            <a:r>
              <a:rPr lang="en-US" altLang="en-US">
                <a:ea typeface="MS PGothic" pitchFamily="34" charset="-128"/>
              </a:rPr>
              <a:t> network slice</a:t>
            </a:r>
          </a:p>
          <a:p>
            <a:pPr marL="279667" indent="-279667" defTabSz="894937">
              <a:buFont typeface="Arial" panose="020B0604020202020204" pitchFamily="34" charset="0"/>
              <a:buChar char="•"/>
              <a:defRPr/>
            </a:pPr>
            <a:r>
              <a:rPr lang="en-US" altLang="en-US">
                <a:ea typeface="MS PGothic" pitchFamily="34" charset="-128"/>
              </a:rPr>
              <a:t>Device #0 is only connecting to network slice #0</a:t>
            </a:r>
          </a:p>
          <a:p>
            <a:pPr marL="279667" indent="-279667" defTabSz="894937">
              <a:buFont typeface="Arial" panose="020B0604020202020204" pitchFamily="34" charset="0"/>
              <a:buChar char="•"/>
              <a:defRPr/>
            </a:pPr>
            <a:r>
              <a:rPr lang="en-US" altLang="en-US">
                <a:ea typeface="MS PGothic" pitchFamily="34" charset="-128"/>
              </a:rPr>
              <a:t>Device #1 is connecting to more than one slice</a:t>
            </a:r>
          </a:p>
          <a:p>
            <a:endParaRPr lang="en-US" altLang="en-US">
              <a:sym typeface="Wingdings" pitchFamily="2" charset="2"/>
            </a:endParaRPr>
          </a:p>
          <a:p>
            <a:r>
              <a:rPr lang="en-US" altLang="en-US">
                <a:sym typeface="Wingdings" pitchFamily="2" charset="2"/>
              </a:rPr>
              <a:t>The Virtual Device is a model of separate state machines to handle access to different network slices in a single physical device.</a:t>
            </a:r>
          </a:p>
          <a:p>
            <a:endParaRPr lang="en-US" altLang="en-US">
              <a:sym typeface="Wingdings" pitchFamily="2" charset="2"/>
            </a:endParaRPr>
          </a:p>
          <a:p>
            <a:r>
              <a:rPr lang="en-US" altLang="en-US">
                <a:sym typeface="Wingdings" pitchFamily="2" charset="2"/>
              </a:rPr>
              <a:t>It is agreed that the NSSF is a separate function from AMF that can be separate from the network slices. NSSF gives input to the selection/traffic steering based on S-NSSAI for a certain UE in the AMF.</a:t>
            </a:r>
          </a:p>
          <a:p>
            <a:endParaRPr lang="en-US" altLang="en-US">
              <a:sym typeface="Wingdings" pitchFamily="2" charset="2"/>
            </a:endParaRPr>
          </a:p>
          <a:p>
            <a:pPr defTabSz="894937">
              <a:defRPr/>
            </a:pPr>
            <a:r>
              <a:rPr lang="es-ES_tradnl"/>
              <a:t>NSSF		Network </a:t>
            </a:r>
            <a:r>
              <a:rPr lang="es-ES_tradnl" err="1"/>
              <a:t>Slice</a:t>
            </a:r>
            <a:r>
              <a:rPr lang="es-ES_tradnl"/>
              <a:t> </a:t>
            </a:r>
            <a:r>
              <a:rPr lang="es-ES_tradnl" err="1"/>
              <a:t>Selection</a:t>
            </a:r>
            <a:r>
              <a:rPr lang="es-ES_tradnl"/>
              <a:t> </a:t>
            </a:r>
            <a:r>
              <a:rPr lang="es-ES_tradnl" err="1"/>
              <a:t>Function</a:t>
            </a:r>
            <a:endParaRPr lang="en-US"/>
          </a:p>
        </p:txBody>
      </p:sp>
      <p:sp>
        <p:nvSpPr>
          <p:cNvPr id="4" name="Date Placeholder 3"/>
          <p:cNvSpPr>
            <a:spLocks noGrp="1"/>
          </p:cNvSpPr>
          <p:nvPr>
            <p:ph type="dt" idx="10"/>
          </p:nvPr>
        </p:nvSpPr>
        <p:spPr/>
        <p:txBody>
          <a:bodyPr/>
          <a:lstStyle/>
          <a:p>
            <a:r>
              <a:rPr lang="en-US"/>
              <a:t>2019-10-07 </a:t>
            </a:r>
          </a:p>
        </p:txBody>
      </p:sp>
      <p:sp>
        <p:nvSpPr>
          <p:cNvPr id="5" name="Slide Number Placeholder 4"/>
          <p:cNvSpPr>
            <a:spLocks noGrp="1"/>
          </p:cNvSpPr>
          <p:nvPr>
            <p:ph type="sldNum" sz="quarter" idx="11"/>
          </p:nvPr>
        </p:nvSpPr>
        <p:spPr/>
        <p:txBody>
          <a:bodyPr/>
          <a:lstStyle/>
          <a:p>
            <a:fld id="{6F19518E-293E-41E1-976F-84312AA6C5EE}" type="slidenum">
              <a:rPr lang="en-US" smtClean="0"/>
              <a:t>33</a:t>
            </a:fld>
            <a:endParaRPr lang="en-US"/>
          </a:p>
        </p:txBody>
      </p:sp>
      <p:sp>
        <p:nvSpPr>
          <p:cNvPr id="6" name="Header Placeholder 5"/>
          <p:cNvSpPr>
            <a:spLocks noGrp="1"/>
          </p:cNvSpPr>
          <p:nvPr>
            <p:ph type="hdr" sz="quarter" idx="12"/>
          </p:nvPr>
        </p:nvSpPr>
        <p:spPr/>
        <p:txBody>
          <a:bodyPr/>
          <a:lstStyle/>
          <a:p>
            <a:r>
              <a:rPr lang="en-US"/>
              <a:t>The 5G Core Network Deep Dive </a:t>
            </a:r>
          </a:p>
        </p:txBody>
      </p:sp>
      <p:sp>
        <p:nvSpPr>
          <p:cNvPr id="7" name="Footer Placeholder 6"/>
          <p:cNvSpPr>
            <a:spLocks noGrp="1"/>
          </p:cNvSpPr>
          <p:nvPr>
            <p:ph type="ftr" sz="quarter" idx="13"/>
          </p:nvPr>
        </p:nvSpPr>
        <p:spPr/>
        <p:txBody>
          <a:bodyPr/>
          <a:lstStyle/>
          <a:p>
            <a:r>
              <a:rPr lang="en-US"/>
              <a:t>BICP-16:000214 Uen, Rev N </a:t>
            </a:r>
          </a:p>
        </p:txBody>
      </p:sp>
    </p:spTree>
    <p:extLst>
      <p:ext uri="{BB962C8B-B14F-4D97-AF65-F5344CB8AC3E}">
        <p14:creationId xmlns:p14="http://schemas.microsoft.com/office/powerpoint/2010/main" val="7783891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4937">
              <a:defRPr/>
            </a:pPr>
            <a:r>
              <a:rPr lang="en-US" altLang="en-US" sz="1200" i="1">
                <a:ea typeface="MS PGothic" pitchFamily="34" charset="-128"/>
              </a:rPr>
              <a:t>29-07-02 Updated figure, aligned with other engagement material</a:t>
            </a:r>
          </a:p>
          <a:p>
            <a:pPr defTabSz="894937">
              <a:defRPr/>
            </a:pPr>
            <a:endParaRPr lang="en-US" altLang="en-US" sz="1200" i="1">
              <a:ea typeface="MS PGothic" pitchFamily="34" charset="-128"/>
            </a:endParaRPr>
          </a:p>
          <a:p>
            <a:pPr defTabSz="894937">
              <a:defRPr/>
            </a:pPr>
            <a:r>
              <a:rPr lang="en-US" altLang="en-US" sz="1200" i="1">
                <a:ea typeface="MS PGothic" pitchFamily="34" charset="-128"/>
              </a:rPr>
              <a:t>2018-09-27 Changed “Also some interest for a devices simultaneous …” to “But also possible for a device simultaneous …”</a:t>
            </a:r>
          </a:p>
          <a:p>
            <a:pPr defTabSz="894937">
              <a:defRPr/>
            </a:pPr>
            <a:endParaRPr lang="en-US" altLang="en-US" sz="1200" i="1">
              <a:ea typeface="MS PGothic" pitchFamily="34" charset="-128"/>
            </a:endParaRPr>
          </a:p>
          <a:p>
            <a:pPr defTabSz="894937">
              <a:defRPr/>
            </a:pPr>
            <a:r>
              <a:rPr lang="en-US" altLang="en-US" sz="1200" i="1">
                <a:ea typeface="MS PGothic" pitchFamily="34" charset="-128"/>
              </a:rPr>
              <a:t>2017-11-30 Added PCF and AUF/UDM in “Across…” box</a:t>
            </a:r>
          </a:p>
          <a:p>
            <a:pPr defTabSz="894937">
              <a:defRPr/>
            </a:pPr>
            <a:endParaRPr lang="en-US" altLang="en-US" sz="1200" i="1">
              <a:ea typeface="MS PGothic" pitchFamily="34" charset="-128"/>
            </a:endParaRPr>
          </a:p>
          <a:p>
            <a:pPr defTabSz="894937">
              <a:defRPr/>
            </a:pPr>
            <a:r>
              <a:rPr lang="en-US" altLang="en-US" sz="1200" i="1">
                <a:ea typeface="MS PGothic" pitchFamily="34" charset="-128"/>
              </a:rPr>
              <a:t>NOTE: THIS SLIDE IS AN ALTERNATIVE TO PREVIOUS SLIDE AND CAN BE REMOVED IF THE PREVIOUS SLIDE IS USED</a:t>
            </a:r>
            <a:endParaRPr lang="en-US" sz="1200"/>
          </a:p>
          <a:p>
            <a:endParaRPr lang="en-US" sz="1200"/>
          </a:p>
          <a:p>
            <a:r>
              <a:rPr lang="en-US" sz="1200"/>
              <a:t>This slide introduces network slicing in the context of 5G Ready Core architecture. The slide shows 3 different Network Slices and how these Network Slices are supported in the mobile network (both RAN and CN). In addition, 2 different devices (UEs) are shown on the left hand side.</a:t>
            </a:r>
            <a:endParaRPr lang="sv-SE" sz="1200"/>
          </a:p>
          <a:p>
            <a:r>
              <a:rPr lang="en-US" sz="1200"/>
              <a:t>The Network Slice Instances </a:t>
            </a:r>
            <a:r>
              <a:rPr lang="en-US" sz="1200" u="sng"/>
              <a:t>may</a:t>
            </a:r>
            <a:r>
              <a:rPr lang="en-US" sz="1200"/>
              <a:t> contain different sets of functionality. </a:t>
            </a:r>
          </a:p>
          <a:p>
            <a:r>
              <a:rPr lang="en-US" sz="1200"/>
              <a:t>The CN part of an NSI may be also divided into its Common and Specific parts as is shown in the lower part of the figure for NSI #1 and NSI#2. The AMF is shared by NSI#1 and NSI#2, it belongs to the Common part of the NSI. However, the different functional splits between Common (or shared) and Specific parts of the NSI CN are still to be defined, and the figure shows two examples.</a:t>
            </a:r>
            <a:endParaRPr lang="sv-SE" sz="1200"/>
          </a:p>
          <a:p>
            <a:r>
              <a:rPr lang="en-US" sz="1200"/>
              <a:t>NG RAN may </a:t>
            </a:r>
            <a:r>
              <a:rPr lang="en-US" sz="1200" u="none"/>
              <a:t>support both LTE Evolution and New Radio (NR) and typically RAN is shared function offering access to different Network Slices. This means that one RAN deployment and specific </a:t>
            </a:r>
            <a:r>
              <a:rPr lang="en-US" sz="1200" u="none" err="1"/>
              <a:t>gNBs</a:t>
            </a:r>
            <a:r>
              <a:rPr lang="en-US" sz="1200" u="none"/>
              <a:t> within the RAN deployment may support multiple Network Slices.</a:t>
            </a:r>
            <a:endParaRPr lang="sv-SE" sz="1200" u="none"/>
          </a:p>
          <a:p>
            <a:r>
              <a:rPr lang="en-US" sz="1200" u="none"/>
              <a:t>Network Slice selection is important </a:t>
            </a:r>
            <a:r>
              <a:rPr lang="en-US" sz="1200"/>
              <a:t>functionality and the evolution of related functionalities is shown in the coming slides. Network Slice selection is typically performed seldom, for example at initial Attach. In a first </a:t>
            </a:r>
            <a:r>
              <a:rPr lang="en-US" sz="1200" u="none"/>
              <a:t>step a selection of AMF is performed </a:t>
            </a:r>
            <a:r>
              <a:rPr lang="en-US" sz="1200"/>
              <a:t>in RAN and is based on Network Slice Selection Assistance Information (NSSAI) provided by the UE. It shall however be possible to verify the Network Slice selection based on e.g. network slicing subscription data in the CNIs and reroute the request to another NSI if required. </a:t>
            </a:r>
            <a:endParaRPr lang="sv-SE" sz="1200"/>
          </a:p>
          <a:p>
            <a:r>
              <a:rPr lang="en-US" sz="1200"/>
              <a:t>A device is typically connected to a single Network Slice, that is the case for the red and blue devices in the example. There is some interest in allowing a device to be simultaneously connected to multiple Network Slices, but today there are a limited amount of clear use cases that point to that need. This is illustrated using the lowest grey device that has shared functionality for the yellow and light blue virtual devices that are Network Slice specific. </a:t>
            </a:r>
            <a:endParaRPr lang="sv-SE" sz="1200"/>
          </a:p>
          <a:p>
            <a:endParaRPr lang="en-US" altLang="en-US" sz="1200">
              <a:sym typeface="Wingdings" pitchFamily="2" charset="2"/>
            </a:endParaRPr>
          </a:p>
          <a:p>
            <a:pPr lvl="0"/>
            <a:r>
              <a:rPr lang="en-GB" sz="1050"/>
              <a:t>For the Specific part of the CN in the NSIs:</a:t>
            </a:r>
          </a:p>
          <a:p>
            <a:pPr lvl="0"/>
            <a:r>
              <a:rPr lang="en-GB" sz="1200"/>
              <a:t>SMF connection to central PCF shared with AMF in NSI#1 as one option compared to use of slice specific PCF as shown in NSI#2</a:t>
            </a:r>
            <a:endParaRPr lang="sv-SE" sz="1200"/>
          </a:p>
          <a:p>
            <a:pPr lvl="0"/>
            <a:endParaRPr lang="en-GB" sz="1200"/>
          </a:p>
          <a:p>
            <a:pPr lvl="0"/>
            <a:r>
              <a:rPr lang="en-GB" sz="1200"/>
              <a:t>Regarding authentication function, NSI#2 use AAA as currently our thinking is that the SMF level authentication is based on the current PCO approach with possible evolution. The AAA may either reside in the Specific part of the NSI CN (as shown in the figure) or in the Data Network.</a:t>
            </a:r>
            <a:endParaRPr lang="en-US" altLang="en-US" sz="1200">
              <a:sym typeface="Wingdings" pitchFamily="2" charset="2"/>
            </a:endParaRPr>
          </a:p>
        </p:txBody>
      </p:sp>
      <p:sp>
        <p:nvSpPr>
          <p:cNvPr id="4" name="Date Placeholder 3"/>
          <p:cNvSpPr>
            <a:spLocks noGrp="1"/>
          </p:cNvSpPr>
          <p:nvPr>
            <p:ph type="dt" idx="10"/>
          </p:nvPr>
        </p:nvSpPr>
        <p:spPr/>
        <p:txBody>
          <a:bodyPr/>
          <a:lstStyle/>
          <a:p>
            <a:r>
              <a:rPr lang="en-US"/>
              <a:t>2019-10-07 </a:t>
            </a:r>
          </a:p>
        </p:txBody>
      </p:sp>
      <p:sp>
        <p:nvSpPr>
          <p:cNvPr id="5" name="Slide Number Placeholder 4"/>
          <p:cNvSpPr>
            <a:spLocks noGrp="1"/>
          </p:cNvSpPr>
          <p:nvPr>
            <p:ph type="sldNum" sz="quarter" idx="11"/>
          </p:nvPr>
        </p:nvSpPr>
        <p:spPr/>
        <p:txBody>
          <a:bodyPr/>
          <a:lstStyle/>
          <a:p>
            <a:fld id="{EDBA3CED-F05D-4A80-8D4A-E442F92DED5B}" type="slidenum">
              <a:rPr lang="en-US" smtClean="0"/>
              <a:t>34</a:t>
            </a:fld>
            <a:endParaRPr lang="en-US"/>
          </a:p>
        </p:txBody>
      </p:sp>
      <p:sp>
        <p:nvSpPr>
          <p:cNvPr id="6" name="Header Placeholder 5"/>
          <p:cNvSpPr>
            <a:spLocks noGrp="1"/>
          </p:cNvSpPr>
          <p:nvPr>
            <p:ph type="hdr" sz="quarter" idx="12"/>
          </p:nvPr>
        </p:nvSpPr>
        <p:spPr/>
        <p:txBody>
          <a:bodyPr/>
          <a:lstStyle/>
          <a:p>
            <a:r>
              <a:rPr lang="en-US"/>
              <a:t>The 5G Core Network Deep Dive </a:t>
            </a:r>
          </a:p>
        </p:txBody>
      </p:sp>
      <p:sp>
        <p:nvSpPr>
          <p:cNvPr id="7" name="Footer Placeholder 6"/>
          <p:cNvSpPr>
            <a:spLocks noGrp="1"/>
          </p:cNvSpPr>
          <p:nvPr>
            <p:ph type="ftr" sz="quarter" idx="13"/>
          </p:nvPr>
        </p:nvSpPr>
        <p:spPr/>
        <p:txBody>
          <a:bodyPr/>
          <a:lstStyle/>
          <a:p>
            <a:r>
              <a:rPr lang="en-US"/>
              <a:t>BICP-16:000214 Uen, Rev N </a:t>
            </a:r>
          </a:p>
        </p:txBody>
      </p:sp>
    </p:spTree>
    <p:extLst>
      <p:ext uri="{BB962C8B-B14F-4D97-AF65-F5344CB8AC3E}">
        <p14:creationId xmlns:p14="http://schemas.microsoft.com/office/powerpoint/2010/main" val="17362056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4937">
              <a:defRPr/>
            </a:pPr>
            <a:r>
              <a:rPr lang="en-US" altLang="en-US" sz="1200" i="1">
                <a:ea typeface="MS PGothic" pitchFamily="34" charset="-128"/>
              </a:rPr>
              <a:t>2019-07-02 Updated figure to align with other Engagement material</a:t>
            </a:r>
          </a:p>
          <a:p>
            <a:pPr defTabSz="894937">
              <a:defRPr/>
            </a:pPr>
            <a:endParaRPr lang="en-US" altLang="en-US" sz="1200" i="1">
              <a:ea typeface="MS PGothic" pitchFamily="34" charset="-128"/>
            </a:endParaRPr>
          </a:p>
          <a:p>
            <a:pPr defTabSz="894937">
              <a:defRPr/>
            </a:pPr>
            <a:r>
              <a:rPr lang="en-US" altLang="en-US" sz="1200" i="1">
                <a:ea typeface="MS PGothic" pitchFamily="34" charset="-128"/>
              </a:rPr>
              <a:t>2018-09-27 Added PCF and AUF/UDM in “Across…” box – to align with slide 27</a:t>
            </a:r>
          </a:p>
          <a:p>
            <a:pPr defTabSz="894937">
              <a:defRPr/>
            </a:pPr>
            <a:endParaRPr lang="en-US" altLang="en-US" sz="1200" i="1">
              <a:ea typeface="MS PGothic" pitchFamily="34" charset="-128"/>
            </a:endParaRPr>
          </a:p>
          <a:p>
            <a:pPr defTabSz="894937">
              <a:defRPr/>
            </a:pPr>
            <a:r>
              <a:rPr lang="en-US" altLang="en-US" sz="1200" i="1">
                <a:ea typeface="MS PGothic" pitchFamily="34" charset="-128"/>
              </a:rPr>
              <a:t>2017-11-30 </a:t>
            </a:r>
          </a:p>
          <a:p>
            <a:pPr defTabSz="894937">
              <a:defRPr/>
            </a:pPr>
            <a:r>
              <a:rPr lang="en-US" altLang="en-US" sz="1200" i="1">
                <a:ea typeface="MS PGothic" pitchFamily="34" charset="-128"/>
              </a:rPr>
              <a:t>This slide shows “Early binding”. There is also a “Late binding” scenario. The details of late and early binding is subject for another detailed presentation.</a:t>
            </a:r>
          </a:p>
          <a:p>
            <a:pPr defTabSz="894937">
              <a:defRPr/>
            </a:pPr>
            <a:endParaRPr lang="en-US" altLang="en-US" sz="1200" i="1">
              <a:ea typeface="MS PGothic" pitchFamily="34" charset="-128"/>
            </a:endParaRPr>
          </a:p>
          <a:p>
            <a:pPr defTabSz="894937">
              <a:defRPr/>
            </a:pPr>
            <a:r>
              <a:rPr lang="en-US" altLang="en-US" sz="1200" i="1">
                <a:ea typeface="MS PGothic" pitchFamily="34" charset="-128"/>
              </a:rPr>
              <a:t>NOTE: THIS SLIDE IS AN ALTERNATIVE TO next SLIDE AND CAN BE REMOVED IF THE PREVIOUS SLIDE IS USED</a:t>
            </a:r>
            <a:endParaRPr lang="en-US" sz="1200"/>
          </a:p>
          <a:p>
            <a:endParaRPr lang="en-US" altLang="en-US" sz="1200">
              <a:sym typeface="Wingdings" pitchFamily="2" charset="2"/>
            </a:endParaRPr>
          </a:p>
          <a:p>
            <a:r>
              <a:rPr lang="en-US" sz="1200"/>
              <a:t>Network slicing and Network Slice selection for 5G is being specified in 3GPP Rel-15. This slide shows current working assumptions on some important areas. </a:t>
            </a:r>
            <a:endParaRPr lang="sv-SE" sz="1200"/>
          </a:p>
          <a:p>
            <a:pPr marL="223734" indent="-223734" defTabSz="894937">
              <a:buFontTx/>
              <a:buAutoNum type="arabicParenR"/>
              <a:defRPr/>
            </a:pPr>
            <a:r>
              <a:rPr lang="en-US" altLang="en-US" sz="1200">
                <a:solidFill>
                  <a:schemeClr val="bg1"/>
                </a:solidFill>
                <a:latin typeface="Segoe UI" panose="020B0502040204020203" pitchFamily="34" charset="0"/>
                <a:ea typeface="Segoe UI" panose="020B0502040204020203" pitchFamily="34" charset="0"/>
                <a:cs typeface="Segoe UI" panose="020B0502040204020203" pitchFamily="34" charset="0"/>
              </a:rPr>
              <a:t>Information about supported Network Slices is sent to RAN by the CN part of the NSIs when CN-RAN control plane interface is setup (similar to </a:t>
            </a:r>
            <a:r>
              <a:rPr lang="en-US" altLang="en-US" sz="1200" err="1">
                <a:solidFill>
                  <a:schemeClr val="bg1"/>
                </a:solidFill>
                <a:latin typeface="Segoe UI" panose="020B0502040204020203" pitchFamily="34" charset="0"/>
                <a:ea typeface="Segoe UI" panose="020B0502040204020203" pitchFamily="34" charset="0"/>
                <a:cs typeface="Segoe UI" panose="020B0502040204020203" pitchFamily="34" charset="0"/>
              </a:rPr>
              <a:t>eDECOR</a:t>
            </a:r>
            <a:r>
              <a:rPr lang="en-US" altLang="en-US" sz="120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sv-SE" sz="1200">
                <a:solidFill>
                  <a:schemeClr val="bg1"/>
                </a:solidFill>
                <a:latin typeface="Segoe UI" panose="020B0502040204020203" pitchFamily="34" charset="0"/>
                <a:ea typeface="Segoe UI" panose="020B0502040204020203" pitchFamily="34" charset="0"/>
                <a:cs typeface="Segoe UI" panose="020B0502040204020203" pitchFamily="34" charset="0"/>
              </a:rPr>
              <a:t>or is set in RAN by other O&amp;M means</a:t>
            </a:r>
          </a:p>
          <a:p>
            <a:pPr marL="223734" indent="-223734" defTabSz="894937">
              <a:buFontTx/>
              <a:buAutoNum type="arabicParenR"/>
              <a:defRPr/>
            </a:pPr>
            <a:r>
              <a:rPr lang="en-US" altLang="en-US" sz="1200">
                <a:solidFill>
                  <a:schemeClr val="bg1"/>
                </a:solidFill>
                <a:latin typeface="Segoe UI" panose="020B0502040204020203" pitchFamily="34" charset="0"/>
                <a:ea typeface="Segoe UI" panose="020B0502040204020203" pitchFamily="34" charset="0"/>
                <a:cs typeface="Segoe UI" panose="020B0502040204020203" pitchFamily="34" charset="0"/>
              </a:rPr>
              <a:t>NSI  selection (i.e. AMF selection) in RAN based on Network Slice Selection Assistance Information (NSSAI) from UE and other information available in RAN (like in </a:t>
            </a:r>
            <a:r>
              <a:rPr lang="en-US" altLang="en-US" sz="1200" err="1">
                <a:solidFill>
                  <a:schemeClr val="bg1"/>
                </a:solidFill>
                <a:latin typeface="Segoe UI" panose="020B0502040204020203" pitchFamily="34" charset="0"/>
                <a:ea typeface="Segoe UI" panose="020B0502040204020203" pitchFamily="34" charset="0"/>
                <a:cs typeface="Segoe UI" panose="020B0502040204020203" pitchFamily="34" charset="0"/>
              </a:rPr>
              <a:t>eDECOR</a:t>
            </a:r>
            <a:r>
              <a:rPr lang="en-US" altLang="en-US" sz="1200">
                <a:solidFill>
                  <a:schemeClr val="bg1"/>
                </a:solidFill>
                <a:latin typeface="Segoe UI" panose="020B0502040204020203" pitchFamily="34" charset="0"/>
                <a:ea typeface="Segoe UI" panose="020B0502040204020203" pitchFamily="34" charset="0"/>
                <a:cs typeface="Segoe UI" panose="020B0502040204020203" pitchFamily="34" charset="0"/>
              </a:rPr>
              <a:t>)</a:t>
            </a:r>
          </a:p>
          <a:p>
            <a:pPr marL="223734" indent="-223734" defTabSz="894937">
              <a:buFontTx/>
              <a:buAutoNum type="arabicParenR"/>
              <a:defRPr/>
            </a:pPr>
            <a:r>
              <a:rPr lang="en-US" altLang="en-US" sz="1200">
                <a:solidFill>
                  <a:schemeClr val="bg1"/>
                </a:solidFill>
                <a:latin typeface="Segoe UI" panose="020B0502040204020203" pitchFamily="34" charset="0"/>
                <a:ea typeface="Segoe UI" panose="020B0502040204020203" pitchFamily="34" charset="0"/>
                <a:cs typeface="Segoe UI" panose="020B0502040204020203" pitchFamily="34" charset="0"/>
              </a:rPr>
              <a:t>NSSF performs slice selection on request from AMF. The AMF can reroute to a different AMF if it does not serve the selected NSIs. Selection is based e.g. on NSI selection assistance information, Subscription, and selection logic in NSSF.</a:t>
            </a:r>
          </a:p>
          <a:p>
            <a:pPr marL="223734" indent="-223734" defTabSz="894937">
              <a:buFontTx/>
              <a:buAutoNum type="arabicParenR"/>
              <a:defRPr/>
            </a:pPr>
            <a:r>
              <a:rPr lang="en-US" altLang="en-US" sz="1200">
                <a:solidFill>
                  <a:schemeClr val="bg1"/>
                </a:solidFill>
                <a:latin typeface="Segoe UI" panose="020B0502040204020203" pitchFamily="34" charset="0"/>
                <a:ea typeface="Segoe UI" panose="020B0502040204020203" pitchFamily="34" charset="0"/>
                <a:cs typeface="Segoe UI" panose="020B0502040204020203" pitchFamily="34" charset="0"/>
              </a:rPr>
              <a:t>The AMF selects  the SMF taking into account, NSI selection information, DNN, subscription data and/and/or other policies</a:t>
            </a:r>
          </a:p>
          <a:p>
            <a:pPr marL="223734" indent="-223734" defTabSz="894937">
              <a:buFontTx/>
              <a:buAutoNum type="arabicParenR"/>
              <a:defRPr/>
            </a:pPr>
            <a:r>
              <a:rPr lang="en-US" altLang="en-US" sz="1200">
                <a:solidFill>
                  <a:schemeClr val="bg1"/>
                </a:solidFill>
                <a:latin typeface="Segoe UI" panose="020B0502040204020203" pitchFamily="34" charset="0"/>
                <a:ea typeface="Segoe UI" panose="020B0502040204020203" pitchFamily="34" charset="0"/>
                <a:cs typeface="Segoe UI" panose="020B0502040204020203" pitchFamily="34" charset="0"/>
              </a:rPr>
              <a:t>The SMF may select a UPF function based on e.g. DNN, UE location, policies</a:t>
            </a:r>
          </a:p>
        </p:txBody>
      </p:sp>
      <p:sp>
        <p:nvSpPr>
          <p:cNvPr id="4" name="Date Placeholder 3"/>
          <p:cNvSpPr>
            <a:spLocks noGrp="1"/>
          </p:cNvSpPr>
          <p:nvPr>
            <p:ph type="dt" idx="10"/>
          </p:nvPr>
        </p:nvSpPr>
        <p:spPr/>
        <p:txBody>
          <a:bodyPr/>
          <a:lstStyle/>
          <a:p>
            <a:r>
              <a:rPr lang="en-US"/>
              <a:t>2019-10-07 </a:t>
            </a:r>
          </a:p>
        </p:txBody>
      </p:sp>
      <p:sp>
        <p:nvSpPr>
          <p:cNvPr id="5" name="Slide Number Placeholder 4"/>
          <p:cNvSpPr>
            <a:spLocks noGrp="1"/>
          </p:cNvSpPr>
          <p:nvPr>
            <p:ph type="sldNum" sz="quarter" idx="11"/>
          </p:nvPr>
        </p:nvSpPr>
        <p:spPr/>
        <p:txBody>
          <a:bodyPr/>
          <a:lstStyle/>
          <a:p>
            <a:fld id="{92CD0922-AB98-41FB-AD2E-C0E50680927B}" type="slidenum">
              <a:rPr lang="en-US" smtClean="0"/>
              <a:t>35</a:t>
            </a:fld>
            <a:endParaRPr lang="en-US"/>
          </a:p>
        </p:txBody>
      </p:sp>
      <p:sp>
        <p:nvSpPr>
          <p:cNvPr id="6" name="Header Placeholder 5"/>
          <p:cNvSpPr>
            <a:spLocks noGrp="1"/>
          </p:cNvSpPr>
          <p:nvPr>
            <p:ph type="hdr" sz="quarter" idx="12"/>
          </p:nvPr>
        </p:nvSpPr>
        <p:spPr/>
        <p:txBody>
          <a:bodyPr/>
          <a:lstStyle/>
          <a:p>
            <a:r>
              <a:rPr lang="en-US"/>
              <a:t>The 5G Core Network Deep Dive </a:t>
            </a:r>
          </a:p>
        </p:txBody>
      </p:sp>
      <p:sp>
        <p:nvSpPr>
          <p:cNvPr id="7" name="Footer Placeholder 6"/>
          <p:cNvSpPr>
            <a:spLocks noGrp="1"/>
          </p:cNvSpPr>
          <p:nvPr>
            <p:ph type="ftr" sz="quarter" idx="13"/>
          </p:nvPr>
        </p:nvSpPr>
        <p:spPr/>
        <p:txBody>
          <a:bodyPr/>
          <a:lstStyle/>
          <a:p>
            <a:r>
              <a:rPr lang="en-US"/>
              <a:t>BICP-16:000214 Uen, Rev N </a:t>
            </a:r>
          </a:p>
        </p:txBody>
      </p:sp>
    </p:spTree>
    <p:extLst>
      <p:ext uri="{BB962C8B-B14F-4D97-AF65-F5344CB8AC3E}">
        <p14:creationId xmlns:p14="http://schemas.microsoft.com/office/powerpoint/2010/main" val="11888826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4937">
              <a:defRPr/>
            </a:pPr>
            <a:r>
              <a:rPr lang="en-US" altLang="en-US" sz="1200" i="1">
                <a:ea typeface="MS PGothic" pitchFamily="34" charset="-128"/>
              </a:rPr>
              <a:t>2019-07-02 Updated figure to align with other Engagement material</a:t>
            </a:r>
          </a:p>
          <a:p>
            <a:pPr defTabSz="894937">
              <a:defRPr/>
            </a:pPr>
            <a:endParaRPr lang="en-US" altLang="en-US" sz="1200" i="1">
              <a:ea typeface="MS PGothic" pitchFamily="34" charset="-128"/>
            </a:endParaRPr>
          </a:p>
          <a:p>
            <a:pPr defTabSz="894937">
              <a:defRPr/>
            </a:pPr>
            <a:r>
              <a:rPr lang="en-US" altLang="en-US" sz="1200" i="1">
                <a:ea typeface="MS PGothic" pitchFamily="34" charset="-128"/>
              </a:rPr>
              <a:t>2018-09-27 Added PCF and AUF/UDM in “Across…” box – to align with slide 27</a:t>
            </a:r>
          </a:p>
          <a:p>
            <a:pPr defTabSz="894937">
              <a:defRPr/>
            </a:pPr>
            <a:endParaRPr lang="en-US" altLang="en-US" sz="1200" i="1">
              <a:ea typeface="MS PGothic" pitchFamily="34" charset="-128"/>
            </a:endParaRPr>
          </a:p>
          <a:p>
            <a:pPr defTabSz="894937">
              <a:defRPr/>
            </a:pPr>
            <a:r>
              <a:rPr lang="en-US" altLang="en-US" sz="1200" i="1">
                <a:ea typeface="MS PGothic" pitchFamily="34" charset="-128"/>
              </a:rPr>
              <a:t>2017-11-30 </a:t>
            </a:r>
          </a:p>
          <a:p>
            <a:pPr defTabSz="894937">
              <a:defRPr/>
            </a:pPr>
            <a:r>
              <a:rPr lang="en-US" altLang="en-US" sz="1200" i="1">
                <a:ea typeface="MS PGothic" pitchFamily="34" charset="-128"/>
              </a:rPr>
              <a:t>This slide shows “Early binding”. There is also a “Late binding” scenario. The details of late and early binding is subject for another detailed presentation.</a:t>
            </a:r>
          </a:p>
          <a:p>
            <a:pPr defTabSz="894937">
              <a:defRPr/>
            </a:pPr>
            <a:endParaRPr lang="en-US" altLang="en-US" sz="1200" i="1">
              <a:ea typeface="MS PGothic" pitchFamily="34" charset="-128"/>
            </a:endParaRPr>
          </a:p>
          <a:p>
            <a:pPr defTabSz="894937">
              <a:defRPr/>
            </a:pPr>
            <a:r>
              <a:rPr lang="en-US" altLang="en-US" sz="1200" i="1">
                <a:ea typeface="MS PGothic" pitchFamily="34" charset="-128"/>
              </a:rPr>
              <a:t>NOTE: THIS SLIDE IS AN ALTERNATIVE TO previous SLIDE AND CAN BE REMOVED IF THE PREVIOUS SLIDE IS USED</a:t>
            </a:r>
            <a:endParaRPr lang="en-US" sz="1200"/>
          </a:p>
          <a:p>
            <a:endParaRPr lang="en-US" altLang="en-US" sz="1200">
              <a:sym typeface="Wingdings" pitchFamily="2" charset="2"/>
            </a:endParaRPr>
          </a:p>
          <a:p>
            <a:r>
              <a:rPr lang="en-US" sz="1200"/>
              <a:t>Network slicing and Network Slice selection for 5G is being specified in 3GPP Rel-15. This slide shows current working assumptions on some important areas. </a:t>
            </a:r>
            <a:endParaRPr lang="sv-SE" sz="1200"/>
          </a:p>
          <a:p>
            <a:pPr marL="223734" indent="-223734" defTabSz="894937">
              <a:buFontTx/>
              <a:buAutoNum type="arabicParenR"/>
              <a:defRPr/>
            </a:pPr>
            <a:r>
              <a:rPr lang="en-US" altLang="en-US" sz="1200">
                <a:solidFill>
                  <a:schemeClr val="bg1"/>
                </a:solidFill>
                <a:latin typeface="Segoe UI" panose="020B0502040204020203" pitchFamily="34" charset="0"/>
                <a:ea typeface="Segoe UI" panose="020B0502040204020203" pitchFamily="34" charset="0"/>
                <a:cs typeface="Segoe UI" panose="020B0502040204020203" pitchFamily="34" charset="0"/>
              </a:rPr>
              <a:t>Information about supported Network Slices is sent to RAN by the CN part of the NSIs when CN-RAN control plane interface is setup (similar to </a:t>
            </a:r>
            <a:r>
              <a:rPr lang="en-US" altLang="en-US" sz="1200" err="1">
                <a:solidFill>
                  <a:schemeClr val="bg1"/>
                </a:solidFill>
                <a:latin typeface="Segoe UI" panose="020B0502040204020203" pitchFamily="34" charset="0"/>
                <a:ea typeface="Segoe UI" panose="020B0502040204020203" pitchFamily="34" charset="0"/>
                <a:cs typeface="Segoe UI" panose="020B0502040204020203" pitchFamily="34" charset="0"/>
              </a:rPr>
              <a:t>eDECOR</a:t>
            </a:r>
            <a:r>
              <a:rPr lang="en-US" altLang="en-US" sz="120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sv-SE" sz="1200">
                <a:solidFill>
                  <a:schemeClr val="bg1"/>
                </a:solidFill>
                <a:latin typeface="Segoe UI" panose="020B0502040204020203" pitchFamily="34" charset="0"/>
                <a:ea typeface="Segoe UI" panose="020B0502040204020203" pitchFamily="34" charset="0"/>
                <a:cs typeface="Segoe UI" panose="020B0502040204020203" pitchFamily="34" charset="0"/>
              </a:rPr>
              <a:t>or is set in RAN by other O&amp;M means</a:t>
            </a:r>
          </a:p>
          <a:p>
            <a:pPr marL="223734" indent="-223734" defTabSz="894937">
              <a:buFontTx/>
              <a:buAutoNum type="arabicParenR"/>
              <a:defRPr/>
            </a:pPr>
            <a:r>
              <a:rPr lang="en-US" altLang="en-US" sz="1200">
                <a:solidFill>
                  <a:schemeClr val="bg1"/>
                </a:solidFill>
                <a:latin typeface="Segoe UI" panose="020B0502040204020203" pitchFamily="34" charset="0"/>
                <a:ea typeface="Segoe UI" panose="020B0502040204020203" pitchFamily="34" charset="0"/>
                <a:cs typeface="Segoe UI" panose="020B0502040204020203" pitchFamily="34" charset="0"/>
              </a:rPr>
              <a:t>NSI  selection (i.e. AMF selection) in RAN based on Network Slice Selection Assistance Information (NSSAI) from UE and other information available in RAN (like in </a:t>
            </a:r>
            <a:r>
              <a:rPr lang="en-US" altLang="en-US" sz="1200" err="1">
                <a:solidFill>
                  <a:schemeClr val="bg1"/>
                </a:solidFill>
                <a:latin typeface="Segoe UI" panose="020B0502040204020203" pitchFamily="34" charset="0"/>
                <a:ea typeface="Segoe UI" panose="020B0502040204020203" pitchFamily="34" charset="0"/>
                <a:cs typeface="Segoe UI" panose="020B0502040204020203" pitchFamily="34" charset="0"/>
              </a:rPr>
              <a:t>eDECOR</a:t>
            </a:r>
            <a:r>
              <a:rPr lang="en-US" altLang="en-US" sz="1200">
                <a:solidFill>
                  <a:schemeClr val="bg1"/>
                </a:solidFill>
                <a:latin typeface="Segoe UI" panose="020B0502040204020203" pitchFamily="34" charset="0"/>
                <a:ea typeface="Segoe UI" panose="020B0502040204020203" pitchFamily="34" charset="0"/>
                <a:cs typeface="Segoe UI" panose="020B0502040204020203" pitchFamily="34" charset="0"/>
              </a:rPr>
              <a:t>)</a:t>
            </a:r>
          </a:p>
          <a:p>
            <a:pPr marL="223734" indent="-223734" defTabSz="894937">
              <a:buFontTx/>
              <a:buAutoNum type="arabicParenR"/>
              <a:defRPr/>
            </a:pPr>
            <a:r>
              <a:rPr lang="en-US" altLang="en-US" sz="1200">
                <a:solidFill>
                  <a:schemeClr val="bg1"/>
                </a:solidFill>
                <a:latin typeface="Segoe UI" panose="020B0502040204020203" pitchFamily="34" charset="0"/>
                <a:ea typeface="Segoe UI" panose="020B0502040204020203" pitchFamily="34" charset="0"/>
                <a:cs typeface="Segoe UI" panose="020B0502040204020203" pitchFamily="34" charset="0"/>
              </a:rPr>
              <a:t>NSSF performs slice selection on request from AMF. The AMF can reroute to a different AMF if it does not serve the selected NSIs. Selection is based e.g. on NSI selection assistance information, Subscription, and selection logic in NSSF.</a:t>
            </a:r>
          </a:p>
          <a:p>
            <a:pPr marL="223734" indent="-223734" defTabSz="894937">
              <a:buFontTx/>
              <a:buAutoNum type="arabicParenR"/>
              <a:defRPr/>
            </a:pPr>
            <a:r>
              <a:rPr lang="en-US" altLang="en-US" sz="1200">
                <a:solidFill>
                  <a:schemeClr val="bg1"/>
                </a:solidFill>
                <a:latin typeface="Segoe UI" panose="020B0502040204020203" pitchFamily="34" charset="0"/>
                <a:ea typeface="Segoe UI" panose="020B0502040204020203" pitchFamily="34" charset="0"/>
                <a:cs typeface="Segoe UI" panose="020B0502040204020203" pitchFamily="34" charset="0"/>
              </a:rPr>
              <a:t>The AMF selects  the SMF taking into account, NSI selection information, DNN, subscription data and/and/or other policies</a:t>
            </a:r>
          </a:p>
          <a:p>
            <a:pPr marL="223734" indent="-223734" defTabSz="894937">
              <a:buFontTx/>
              <a:buAutoNum type="arabicParenR"/>
              <a:defRPr/>
            </a:pPr>
            <a:r>
              <a:rPr lang="en-US" altLang="en-US" sz="1200">
                <a:solidFill>
                  <a:schemeClr val="bg1"/>
                </a:solidFill>
                <a:latin typeface="Segoe UI" panose="020B0502040204020203" pitchFamily="34" charset="0"/>
                <a:ea typeface="Segoe UI" panose="020B0502040204020203" pitchFamily="34" charset="0"/>
                <a:cs typeface="Segoe UI" panose="020B0502040204020203" pitchFamily="34" charset="0"/>
              </a:rPr>
              <a:t>The SMF may select a UPF function based on e.g. DNN, UE location, policies</a:t>
            </a:r>
          </a:p>
        </p:txBody>
      </p:sp>
      <p:sp>
        <p:nvSpPr>
          <p:cNvPr id="4" name="Date Placeholder 3"/>
          <p:cNvSpPr>
            <a:spLocks noGrp="1"/>
          </p:cNvSpPr>
          <p:nvPr>
            <p:ph type="dt" idx="10"/>
          </p:nvPr>
        </p:nvSpPr>
        <p:spPr/>
        <p:txBody>
          <a:bodyPr/>
          <a:lstStyle/>
          <a:p>
            <a:r>
              <a:rPr lang="en-US"/>
              <a:t>2019-10-07 </a:t>
            </a:r>
          </a:p>
        </p:txBody>
      </p:sp>
      <p:sp>
        <p:nvSpPr>
          <p:cNvPr id="5" name="Slide Number Placeholder 4"/>
          <p:cNvSpPr>
            <a:spLocks noGrp="1"/>
          </p:cNvSpPr>
          <p:nvPr>
            <p:ph type="sldNum" sz="quarter" idx="11"/>
          </p:nvPr>
        </p:nvSpPr>
        <p:spPr/>
        <p:txBody>
          <a:bodyPr/>
          <a:lstStyle/>
          <a:p>
            <a:fld id="{6B991AA2-26ED-4E58-814B-B32D2B0EDDE3}" type="slidenum">
              <a:rPr lang="en-US" smtClean="0"/>
              <a:t>36</a:t>
            </a:fld>
            <a:endParaRPr lang="en-US"/>
          </a:p>
        </p:txBody>
      </p:sp>
      <p:sp>
        <p:nvSpPr>
          <p:cNvPr id="6" name="Header Placeholder 5"/>
          <p:cNvSpPr>
            <a:spLocks noGrp="1"/>
          </p:cNvSpPr>
          <p:nvPr>
            <p:ph type="hdr" sz="quarter" idx="12"/>
          </p:nvPr>
        </p:nvSpPr>
        <p:spPr/>
        <p:txBody>
          <a:bodyPr/>
          <a:lstStyle/>
          <a:p>
            <a:r>
              <a:rPr lang="en-US"/>
              <a:t>The 5G Core Network Deep Dive </a:t>
            </a:r>
          </a:p>
        </p:txBody>
      </p:sp>
      <p:sp>
        <p:nvSpPr>
          <p:cNvPr id="7" name="Footer Placeholder 6"/>
          <p:cNvSpPr>
            <a:spLocks noGrp="1"/>
          </p:cNvSpPr>
          <p:nvPr>
            <p:ph type="ftr" sz="quarter" idx="13"/>
          </p:nvPr>
        </p:nvSpPr>
        <p:spPr/>
        <p:txBody>
          <a:bodyPr/>
          <a:lstStyle/>
          <a:p>
            <a:r>
              <a:rPr lang="en-US"/>
              <a:t>BICP-16:000214 Uen, Rev N </a:t>
            </a:r>
          </a:p>
        </p:txBody>
      </p:sp>
    </p:spTree>
    <p:extLst>
      <p:ext uri="{BB962C8B-B14F-4D97-AF65-F5344CB8AC3E}">
        <p14:creationId xmlns:p14="http://schemas.microsoft.com/office/powerpoint/2010/main" val="11927300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4937">
              <a:defRPr/>
            </a:pPr>
            <a:r>
              <a:rPr lang="en-US" altLang="en-US" sz="1200" i="1">
                <a:ea typeface="MS PGothic" pitchFamily="34" charset="-128"/>
              </a:rPr>
              <a:t>2019-07-02 Updated figure to align with other Engagement material</a:t>
            </a:r>
          </a:p>
          <a:p>
            <a:pPr defTabSz="894937">
              <a:defRPr/>
            </a:pPr>
            <a:endParaRPr lang="en-US" altLang="en-US" sz="1200" i="1">
              <a:ea typeface="MS PGothic" pitchFamily="34" charset="-128"/>
            </a:endParaRPr>
          </a:p>
          <a:p>
            <a:pPr defTabSz="904616">
              <a:defRPr/>
            </a:pPr>
            <a:r>
              <a:rPr lang="en-US" altLang="en-US" i="1">
                <a:ea typeface="MS PGothic" pitchFamily="34" charset="-128"/>
              </a:rPr>
              <a:t>2018-09-27 Added PCF and AUF/UDM in “Across…” box – to align with slide 27</a:t>
            </a:r>
          </a:p>
          <a:p>
            <a:endParaRPr lang="en-US"/>
          </a:p>
          <a:p>
            <a:r>
              <a:rPr lang="en-US"/>
              <a:t>Though a device is typically connected to a single Network Slice, there is some interest and the standard supports that a device is simultaneously connected to multiple Network Slices, although today there are only a limited amount of clear use cases.</a:t>
            </a:r>
            <a:endParaRPr lang="sv-SE"/>
          </a:p>
          <a:p>
            <a:endParaRPr lang="en-US"/>
          </a:p>
          <a:p>
            <a:r>
              <a:rPr lang="en-US"/>
              <a:t>The figure illustrates Ericsson’s view of network slicing for 5G also for the case with “multiple slices per UE”. </a:t>
            </a:r>
            <a:endParaRPr lang="sv-SE"/>
          </a:p>
          <a:p>
            <a:endParaRPr lang="en-US"/>
          </a:p>
          <a:p>
            <a:r>
              <a:rPr lang="en-US"/>
              <a:t>The lower most device is used to illustrate a UE simultaneously connected to multiple Network Slices i.e. grey device with shared functionality for the yellow and light blue virtual devices that are Network Slice specific.</a:t>
            </a:r>
            <a:endParaRPr lang="sv-SE"/>
          </a:p>
          <a:p>
            <a:r>
              <a:rPr lang="en-US"/>
              <a:t> </a:t>
            </a:r>
            <a:endParaRPr lang="sv-SE"/>
          </a:p>
          <a:p>
            <a:r>
              <a:rPr lang="en-US"/>
              <a:t>This case is supported by NSIs whose CN is divided into Common and Specific parts.  This is shown in the lower right part of the figure NSI #1 and NSI#2. Both have a common part that they share and a specific part which belongs to the NSI only. The different functional splits between Common and Specific parts is still to be defined, but the AMF is already decided to belong to the common part. The specific part of the NSI CN  provides both isolation on different levels and different functionality in different Network Slices</a:t>
            </a:r>
            <a:endParaRPr lang="sv-SE"/>
          </a:p>
          <a:p>
            <a:endParaRPr lang="en-US"/>
          </a:p>
          <a:p>
            <a:r>
              <a:rPr lang="en-US"/>
              <a:t>A device simultaneously connected to multiple Network Slices is served by a single AMF. As already said, the AMF is in the common part of the NSI CN. The AMF supports for example access authentication and mobility management for the UE and there is a single MM state machine for each UE in the AMF. The device PDU sessions belong to the specific part of the CN part of the NSI, and different PDU sessions for the same DNN or different DNNs can belong to different NSIs.</a:t>
            </a:r>
            <a:endParaRPr lang="sv-SE"/>
          </a:p>
          <a:p>
            <a:endParaRPr lang="en-US"/>
          </a:p>
          <a:p>
            <a:r>
              <a:rPr lang="en-US"/>
              <a:t>The Network Slice specific functionality resides mainly in the Specific part of the NSI CN. This may contain for example slice specific authentication.</a:t>
            </a:r>
            <a:endParaRPr lang="sv-SE"/>
          </a:p>
          <a:p>
            <a:r>
              <a:rPr lang="en-US"/>
              <a:t>When it comes to control plane signaling between the UE and the AMF, RAN only sees a single Non-Access Stratum (NAS) level control plane connection. This applies also for the UE control plane connection over CN-RAN interface. The AMF supports Mobility Management (MM) signaling that is also common for the different Network Slices. Network Slice specific control plane signaling may be supported between the UE and the SMFs as Session Management (SM) signaling.</a:t>
            </a:r>
            <a:endParaRPr lang="sv-SE"/>
          </a:p>
        </p:txBody>
      </p:sp>
      <p:sp>
        <p:nvSpPr>
          <p:cNvPr id="4" name="Date Placeholder 3"/>
          <p:cNvSpPr>
            <a:spLocks noGrp="1"/>
          </p:cNvSpPr>
          <p:nvPr>
            <p:ph type="dt" idx="10"/>
          </p:nvPr>
        </p:nvSpPr>
        <p:spPr/>
        <p:txBody>
          <a:bodyPr/>
          <a:lstStyle/>
          <a:p>
            <a:r>
              <a:rPr lang="en-US"/>
              <a:t>2019-10-07 </a:t>
            </a:r>
          </a:p>
        </p:txBody>
      </p:sp>
      <p:sp>
        <p:nvSpPr>
          <p:cNvPr id="5" name="Slide Number Placeholder 4"/>
          <p:cNvSpPr>
            <a:spLocks noGrp="1"/>
          </p:cNvSpPr>
          <p:nvPr>
            <p:ph type="sldNum" sz="quarter" idx="11"/>
          </p:nvPr>
        </p:nvSpPr>
        <p:spPr/>
        <p:txBody>
          <a:bodyPr/>
          <a:lstStyle/>
          <a:p>
            <a:fld id="{0386643D-2541-4BB5-B30F-BF3F7173D105}" type="slidenum">
              <a:rPr lang="en-US" smtClean="0"/>
              <a:t>37</a:t>
            </a:fld>
            <a:endParaRPr lang="en-US"/>
          </a:p>
        </p:txBody>
      </p:sp>
      <p:sp>
        <p:nvSpPr>
          <p:cNvPr id="6" name="Header Placeholder 5"/>
          <p:cNvSpPr>
            <a:spLocks noGrp="1"/>
          </p:cNvSpPr>
          <p:nvPr>
            <p:ph type="hdr" sz="quarter" idx="12"/>
          </p:nvPr>
        </p:nvSpPr>
        <p:spPr/>
        <p:txBody>
          <a:bodyPr/>
          <a:lstStyle/>
          <a:p>
            <a:r>
              <a:rPr lang="en-US"/>
              <a:t>The 5G Core Network Deep Dive </a:t>
            </a:r>
          </a:p>
        </p:txBody>
      </p:sp>
      <p:sp>
        <p:nvSpPr>
          <p:cNvPr id="7" name="Footer Placeholder 6"/>
          <p:cNvSpPr>
            <a:spLocks noGrp="1"/>
          </p:cNvSpPr>
          <p:nvPr>
            <p:ph type="ftr" sz="quarter" idx="13"/>
          </p:nvPr>
        </p:nvSpPr>
        <p:spPr/>
        <p:txBody>
          <a:bodyPr/>
          <a:lstStyle/>
          <a:p>
            <a:r>
              <a:rPr lang="en-US"/>
              <a:t>BICP-16:000214 Uen, Rev N </a:t>
            </a:r>
          </a:p>
        </p:txBody>
      </p:sp>
    </p:spTree>
    <p:extLst>
      <p:ext uri="{BB962C8B-B14F-4D97-AF65-F5344CB8AC3E}">
        <p14:creationId xmlns:p14="http://schemas.microsoft.com/office/powerpoint/2010/main" val="7738609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2019-06-24 </a:t>
            </a:r>
          </a:p>
          <a:p>
            <a:r>
              <a:rPr lang="en-US"/>
              <a:t> </a:t>
            </a:r>
          </a:p>
          <a:p>
            <a:r>
              <a:rPr lang="en-US"/>
              <a:t>UE. User Equipment supports e.g.:  </a:t>
            </a:r>
          </a:p>
          <a:p>
            <a:pPr lvl="1"/>
            <a:r>
              <a:rPr lang="en-US" sz="800"/>
              <a:t>Providing </a:t>
            </a:r>
            <a:r>
              <a:rPr lang="en-US" sz="800">
                <a:highlight>
                  <a:srgbClr val="FFFF00"/>
                </a:highlight>
              </a:rPr>
              <a:t>NSSAI</a:t>
            </a:r>
            <a:r>
              <a:rPr lang="en-US" sz="800"/>
              <a:t> (Network Slice Selection Assistance Information) as input to AMF to select appropriate slice. </a:t>
            </a:r>
          </a:p>
          <a:p>
            <a:r>
              <a:rPr lang="en-US"/>
              <a:t>NG RAN: The Radio Access Network supports e.g.: </a:t>
            </a:r>
          </a:p>
          <a:p>
            <a:pPr lvl="1"/>
            <a:r>
              <a:rPr lang="en-US" sz="800"/>
              <a:t>Using the NSSAI or Temporary User ID to select a suitable AMF for further slice and AMF selection handling. NG RAN may make use of NSSAI for resource allocation. </a:t>
            </a:r>
          </a:p>
          <a:p>
            <a:r>
              <a:rPr lang="en-US"/>
              <a:t>AMF. Access and Mobility Management Function supports e.g.:  </a:t>
            </a:r>
          </a:p>
          <a:p>
            <a:pPr lvl="1"/>
            <a:r>
              <a:rPr lang="en-US" sz="800"/>
              <a:t>Whenever possible select the Network Slice the UE is requesting. </a:t>
            </a:r>
          </a:p>
          <a:p>
            <a:pPr lvl="1"/>
            <a:r>
              <a:rPr lang="en-US" sz="800"/>
              <a:t>Provides information to UE on Allowed S-NSSAIs for succeeding Network Slice Selections, based on subscription information. </a:t>
            </a:r>
          </a:p>
          <a:p>
            <a:pPr lvl="1"/>
            <a:r>
              <a:rPr lang="en-US" sz="800"/>
              <a:t>AMFs are shared across slices that are supported simultaneously or may be dedicated to a slice. </a:t>
            </a:r>
          </a:p>
          <a:p>
            <a:r>
              <a:rPr lang="en-US"/>
              <a:t>NSSF. Network Slice Selection Function supports e.g.:  </a:t>
            </a:r>
          </a:p>
          <a:p>
            <a:pPr lvl="1"/>
            <a:r>
              <a:rPr lang="en-US" sz="800"/>
              <a:t>Selecting the set of Network Slices serving the UE, when AMF is unable by itself. </a:t>
            </a:r>
          </a:p>
          <a:p>
            <a:pPr lvl="1"/>
            <a:r>
              <a:rPr lang="en-US" sz="800"/>
              <a:t>Determining the Allowed S-NSSAIs. </a:t>
            </a:r>
          </a:p>
          <a:p>
            <a:pPr lvl="1"/>
            <a:r>
              <a:rPr lang="en-US" sz="800"/>
              <a:t>Determining the AMF Set to be used to serve the UE, or, based on configuration, a list of candidate AMF(s), possibly by querying the NRF. </a:t>
            </a:r>
          </a:p>
          <a:p>
            <a:pPr lvl="1"/>
            <a:r>
              <a:rPr lang="en-US" sz="800"/>
              <a:t>The NSSF is typically a network function, on PLMN level, external to, but accessible from, multiple slices.  </a:t>
            </a:r>
          </a:p>
          <a:p>
            <a:r>
              <a:rPr lang="en-US"/>
              <a:t>NRF. Network Function Repository Function supports e.g.:  </a:t>
            </a:r>
          </a:p>
          <a:p>
            <a:pPr lvl="1"/>
            <a:r>
              <a:rPr lang="en-US" sz="800"/>
              <a:t>Service discovery function by receiving NF Discovery Request from NF instance, and provides the information of the discovered NF (Network Function) instances (be discovered) to the NF instance. </a:t>
            </a:r>
          </a:p>
          <a:p>
            <a:r>
              <a:rPr lang="en-US"/>
              <a:t>UDM. Unified Data Management supports e.g.:  </a:t>
            </a:r>
          </a:p>
          <a:p>
            <a:pPr lvl="1"/>
            <a:r>
              <a:rPr lang="en-US" sz="800"/>
              <a:t>Administration of slicing information for the subscriber, such as Subscribed S-NSSAI(s), Default S-NSSAI(s) and Default DNN per Subscribed S-NSSAI. (See section 10.3 for more information about UDM and network slicing)  </a:t>
            </a:r>
          </a:p>
          <a:p>
            <a:r>
              <a:rPr lang="en-US"/>
              <a:t>PCF. Policy Control Function supports e.g.: </a:t>
            </a:r>
          </a:p>
          <a:p>
            <a:pPr lvl="1"/>
            <a:r>
              <a:rPr lang="en-US" sz="800"/>
              <a:t>UE Route Selection Policy (URSP), which includes Network Slice Selection Policy (NSSP). Operator specific policies, e.g. time dependent, can be used to associate UE applications with S-NSSAI. See section 11.5 for more information about policies in relation to network slicing. </a:t>
            </a:r>
          </a:p>
          <a:p>
            <a:endParaRPr lang="en-US"/>
          </a:p>
          <a:p>
            <a:r>
              <a:rPr lang="en-US"/>
              <a:t>Comment added 2019-06-25:</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285F"/>
                </a:solidFill>
                <a:effectLst/>
                <a:uLnTx/>
                <a:uFillTx/>
                <a:latin typeface="Ericsson Hilda"/>
                <a:ea typeface="+mn-ea"/>
                <a:cs typeface="+mn-cs"/>
              </a:rPr>
              <a:t>AMF: </a:t>
            </a:r>
            <a:r>
              <a:rPr kumimoji="0" lang="en-US" sz="1200" b="0" i="0" u="none" strike="noStrike" kern="1200" cap="none" spc="0" normalizeH="0" baseline="0" noProof="0">
                <a:ln>
                  <a:noFill/>
                </a:ln>
                <a:solidFill>
                  <a:srgbClr val="00285F"/>
                </a:solidFill>
                <a:effectLst/>
                <a:uLnTx/>
                <a:uFillTx/>
                <a:latin typeface="Ericsson Hilda"/>
                <a:ea typeface="+mn-ea"/>
                <a:cs typeface="+mn-cs"/>
              </a:rPr>
              <a:t>Whenever possible, based on the UE Requested </a:t>
            </a:r>
            <a:r>
              <a:rPr kumimoji="0" lang="en-US" sz="1200" b="0" i="0" u="none" strike="noStrike" kern="1200" cap="none" spc="0" normalizeH="0" baseline="0" noProof="0">
                <a:ln>
                  <a:noFill/>
                </a:ln>
                <a:solidFill>
                  <a:srgbClr val="00285F"/>
                </a:solidFill>
                <a:effectLst/>
                <a:highlight>
                  <a:srgbClr val="FFFF00"/>
                </a:highlight>
                <a:uLnTx/>
                <a:uFillTx/>
                <a:latin typeface="Ericsson Hilda"/>
                <a:ea typeface="+mn-ea"/>
                <a:cs typeface="+mn-cs"/>
              </a:rPr>
              <a:t>NSSAI</a:t>
            </a:r>
            <a:r>
              <a:rPr kumimoji="0" lang="en-US" sz="1200" b="0" i="0" u="none" strike="noStrike" kern="1200" cap="none" spc="0" normalizeH="0" baseline="0" noProof="0">
                <a:ln>
                  <a:noFill/>
                </a:ln>
                <a:solidFill>
                  <a:srgbClr val="00285F"/>
                </a:solidFill>
                <a:effectLst/>
                <a:uLnTx/>
                <a:uFillTx/>
                <a:latin typeface="Ericsson Hilda"/>
                <a:ea typeface="+mn-ea"/>
                <a:cs typeface="+mn-cs"/>
              </a:rPr>
              <a:t>, it provides the UE with the Allowed </a:t>
            </a:r>
            <a:r>
              <a:rPr kumimoji="0" lang="en-US" sz="1200" b="0" i="0" u="none" strike="noStrike" kern="1200" cap="none" spc="0" normalizeH="0" baseline="0" noProof="0">
                <a:ln>
                  <a:noFill/>
                </a:ln>
                <a:solidFill>
                  <a:srgbClr val="00285F"/>
                </a:solidFill>
                <a:effectLst/>
                <a:highlight>
                  <a:srgbClr val="FFFF00"/>
                </a:highlight>
                <a:uLnTx/>
                <a:uFillTx/>
                <a:latin typeface="Ericsson Hilda"/>
                <a:ea typeface="+mn-ea"/>
                <a:cs typeface="+mn-cs"/>
              </a:rPr>
              <a:t>NSSAI</a:t>
            </a:r>
            <a:r>
              <a:rPr kumimoji="0" lang="en-US" sz="1200" b="0" i="0" u="none" strike="noStrike" kern="1200" cap="none" spc="0" normalizeH="0" baseline="0" noProof="0">
                <a:ln>
                  <a:noFill/>
                </a:ln>
                <a:solidFill>
                  <a:srgbClr val="00285F"/>
                </a:solidFill>
                <a:effectLst/>
                <a:uLnTx/>
                <a:uFillTx/>
                <a:latin typeface="Ericsson Hilda"/>
                <a:ea typeface="+mn-ea"/>
                <a:cs typeface="+mn-cs"/>
              </a:rPr>
              <a:t>. If necessary, it requests re-allocation of AMF via R(AN) or directly to target AMF. AMFs are shared across slices that are supported simultaneously, or may be dedicated to a slice. AMF selects SMF based on S-</a:t>
            </a:r>
            <a:r>
              <a:rPr kumimoji="0" lang="en-US" sz="1200" b="0" i="0" u="none" strike="noStrike" kern="1200" cap="none" spc="0" normalizeH="0" baseline="0" noProof="0">
                <a:ln>
                  <a:noFill/>
                </a:ln>
                <a:solidFill>
                  <a:srgbClr val="00285F"/>
                </a:solidFill>
                <a:effectLst/>
                <a:highlight>
                  <a:srgbClr val="FFFF00"/>
                </a:highlight>
                <a:uLnTx/>
                <a:uFillTx/>
                <a:latin typeface="Ericsson Hilda"/>
                <a:ea typeface="+mn-ea"/>
                <a:cs typeface="+mn-cs"/>
              </a:rPr>
              <a:t>NSSAI</a:t>
            </a:r>
            <a:r>
              <a:rPr kumimoji="0" lang="en-US" sz="1200" b="0" i="0" u="none" strike="noStrike" kern="1200" cap="none" spc="0" normalizeH="0" baseline="0" noProof="0">
                <a:ln>
                  <a:noFill/>
                </a:ln>
                <a:solidFill>
                  <a:srgbClr val="00285F"/>
                </a:solidFill>
                <a:effectLst/>
                <a:uLnTx/>
                <a:uFillTx/>
                <a:latin typeface="Ericsson Hilda"/>
                <a:ea typeface="+mn-ea"/>
                <a:cs typeface="+mn-cs"/>
              </a:rPr>
              <a:t>.</a:t>
            </a:r>
          </a:p>
          <a:p>
            <a:endParaRPr lang="en-US"/>
          </a:p>
          <a:p>
            <a:r>
              <a:rPr lang="en-US"/>
              <a:t>NOTE: E/// AMF only supports re-allocation of AMF via RAN.</a:t>
            </a:r>
          </a:p>
        </p:txBody>
      </p:sp>
      <p:sp>
        <p:nvSpPr>
          <p:cNvPr id="4" name="Date Placeholder 3"/>
          <p:cNvSpPr>
            <a:spLocks noGrp="1"/>
          </p:cNvSpPr>
          <p:nvPr>
            <p:ph type="dt" idx="10"/>
          </p:nvPr>
        </p:nvSpPr>
        <p:spPr>
          <a:xfrm>
            <a:off x="3884613" y="0"/>
            <a:ext cx="2971800" cy="458788"/>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rPr>
              <a:t>2019-10-07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2542E2-A3C0-4010-B090-FF1032B491DE}" type="slidenum">
              <a:rPr kumimoji="0" lang="en-US" sz="1200" b="0" i="0" u="none" strike="noStrike" kern="1200" cap="none" spc="0" normalizeH="0" baseline="0" noProof="0" smtClean="0">
                <a:ln>
                  <a:noFill/>
                </a:ln>
                <a:solidFill>
                  <a:prstClr val="black"/>
                </a:solidFill>
                <a:effectLst/>
                <a:uLnTx/>
                <a:uFillTx/>
                <a:latin typeface="Ericsson Hilda Light" panose="00000400000000000000" pitchFamily="2" charset="0"/>
                <a:ea typeface="+mn-ea"/>
                <a:cs typeface="+mn-cs"/>
              </a:rPr>
              <a:t>38</a:t>
            </a:fld>
            <a:endPar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endParaRPr>
          </a:p>
        </p:txBody>
      </p:sp>
      <p:sp>
        <p:nvSpPr>
          <p:cNvPr id="7" name="Footer Placeholder 6"/>
          <p:cNvSpPr>
            <a:spLocks noGrp="1"/>
          </p:cNvSpPr>
          <p:nvPr>
            <p:ph type="ft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rPr>
              <a:t>BICP-16:000214 Uen, Rev N </a:t>
            </a:r>
          </a:p>
        </p:txBody>
      </p:sp>
      <p:sp>
        <p:nvSpPr>
          <p:cNvPr id="6" name="Header Placeholder 5">
            <a:extLst>
              <a:ext uri="{FF2B5EF4-FFF2-40B4-BE49-F238E27FC236}">
                <a16:creationId xmlns:a16="http://schemas.microsoft.com/office/drawing/2014/main" id="{0F90CAB3-6981-44E0-9F9D-08F5B076389E}"/>
              </a:ext>
            </a:extLst>
          </p:cNvPr>
          <p:cNvSpPr>
            <a:spLocks noGrp="1"/>
          </p:cNvSpPr>
          <p:nvPr>
            <p:ph type="hdr" sz="quarter"/>
          </p:nvPr>
        </p:nvSpPr>
        <p:spPr/>
        <p:txBody>
          <a:bodyPr/>
          <a:lstStyle/>
          <a:p>
            <a:r>
              <a:rPr lang="en-US"/>
              <a:t>The 5G Core Network Deep Dive </a:t>
            </a:r>
          </a:p>
        </p:txBody>
      </p:sp>
    </p:spTree>
    <p:extLst>
      <p:ext uri="{BB962C8B-B14F-4D97-AF65-F5344CB8AC3E}">
        <p14:creationId xmlns:p14="http://schemas.microsoft.com/office/powerpoint/2010/main" val="5998670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150" sz="1200" kern="1200">
                <a:solidFill>
                  <a:schemeClr val="tx1"/>
                </a:solidFill>
                <a:effectLst/>
                <a:latin typeface="Ericsson Hilda Light" panose="00000400000000000000" pitchFamily="2" charset="0"/>
                <a:ea typeface="+mn-ea"/>
                <a:cs typeface="+mn-cs"/>
              </a:rPr>
              <a:t>[‎15/‎04/‎2019 14:21]  Peter Hedman:  </a:t>
            </a:r>
          </a:p>
          <a:p>
            <a:r>
              <a:rPr lang="sv" sz="1200" b="1" kern="1200">
                <a:solidFill>
                  <a:schemeClr val="tx1"/>
                </a:solidFill>
                <a:effectLst/>
                <a:latin typeface="Ericsson Hilda Light" panose="00000400000000000000" pitchFamily="2" charset="0"/>
                <a:ea typeface="+mn-ea"/>
                <a:cs typeface="+mn-cs"/>
              </a:rPr>
              <a:t>REROUTE NAS REQUEST</a:t>
            </a:r>
            <a:r>
              <a:rPr lang="sv" sz="1200" kern="1200">
                <a:solidFill>
                  <a:schemeClr val="tx1"/>
                </a:solidFill>
                <a:effectLst/>
                <a:latin typeface="Ericsson Hilda Light" panose="00000400000000000000" pitchFamily="2" charset="0"/>
                <a:ea typeface="+mn-ea"/>
                <a:cs typeface="+mn-cs"/>
              </a:rPr>
              <a:t> </a:t>
            </a:r>
            <a:endParaRPr lang="en-150" sz="1200" kern="1200">
              <a:solidFill>
                <a:schemeClr val="tx1"/>
              </a:solidFill>
              <a:effectLst/>
              <a:latin typeface="Ericsson Hilda Light" panose="00000400000000000000" pitchFamily="2" charset="0"/>
              <a:ea typeface="+mn-ea"/>
              <a:cs typeface="+mn-cs"/>
            </a:endParaRPr>
          </a:p>
          <a:p>
            <a:r>
              <a:rPr lang="sv" sz="1200" kern="1200">
                <a:solidFill>
                  <a:schemeClr val="tx1"/>
                </a:solidFill>
                <a:effectLst/>
                <a:latin typeface="Ericsson Hilda Light" panose="00000400000000000000" pitchFamily="2" charset="0"/>
                <a:ea typeface="+mn-ea"/>
                <a:cs typeface="+mn-cs"/>
              </a:rPr>
              <a:t>This message is sent by the AMF in order to request for a rerouting of the INITIAL UE MESSAGE to another AMF.</a:t>
            </a:r>
            <a:endParaRPr lang="en-150" sz="1200" kern="1200">
              <a:solidFill>
                <a:schemeClr val="tx1"/>
              </a:solidFill>
              <a:effectLst/>
              <a:latin typeface="Ericsson Hilda Light" panose="00000400000000000000" pitchFamily="2" charset="0"/>
              <a:ea typeface="+mn-ea"/>
              <a:cs typeface="+mn-cs"/>
            </a:endParaRPr>
          </a:p>
          <a:p>
            <a:r>
              <a:rPr lang="sv" sz="1200" kern="1200">
                <a:solidFill>
                  <a:schemeClr val="tx1"/>
                </a:solidFill>
                <a:effectLst/>
                <a:latin typeface="Ericsson Hilda Light" panose="00000400000000000000" pitchFamily="2" charset="0"/>
                <a:ea typeface="+mn-ea"/>
                <a:cs typeface="+mn-cs"/>
              </a:rPr>
              <a:t>Direction: AMF </a:t>
            </a:r>
            <a:r>
              <a:rPr lang="en-GB" sz="1200" kern="1200">
                <a:solidFill>
                  <a:schemeClr val="tx1"/>
                </a:solidFill>
                <a:effectLst/>
                <a:latin typeface="Ericsson Hilda Light" panose="00000400000000000000" pitchFamily="2" charset="0"/>
                <a:ea typeface="+mn-ea"/>
                <a:cs typeface="+mn-cs"/>
              </a:rPr>
              <a:t>®</a:t>
            </a:r>
            <a:r>
              <a:rPr lang="sv" sz="1200" kern="1200">
                <a:solidFill>
                  <a:schemeClr val="tx1"/>
                </a:solidFill>
                <a:effectLst/>
                <a:latin typeface="Ericsson Hilda Light" panose="00000400000000000000" pitchFamily="2" charset="0"/>
                <a:ea typeface="+mn-ea"/>
                <a:cs typeface="+mn-cs"/>
              </a:rPr>
              <a:t> NG-RAN node </a:t>
            </a:r>
          </a:p>
          <a:p>
            <a:endParaRPr lang="sv" sz="1200" kern="1200">
              <a:solidFill>
                <a:schemeClr val="tx1"/>
              </a:solidFill>
              <a:effectLst/>
              <a:latin typeface="Ericsson Hilda Light" panose="00000400000000000000" pitchFamily="2" charset="0"/>
              <a:ea typeface="+mn-ea"/>
              <a:cs typeface="+mn-cs"/>
            </a:endParaRPr>
          </a:p>
          <a:p>
            <a:r>
              <a:rPr lang="en-US" sz="1200" kern="1200">
                <a:solidFill>
                  <a:schemeClr val="tx1"/>
                </a:solidFill>
                <a:effectLst/>
                <a:latin typeface="Ericsson Hilda Light" panose="00000400000000000000" pitchFamily="2" charset="0"/>
                <a:ea typeface="+mn-ea"/>
                <a:cs typeface="+mn-cs"/>
              </a:rPr>
              <a:t>TS 23.501:</a:t>
            </a:r>
            <a:endParaRPr lang="en-150" sz="1200" kern="1200">
              <a:solidFill>
                <a:schemeClr val="tx1"/>
              </a:solidFill>
              <a:effectLst/>
              <a:latin typeface="Ericsson Hilda Light" panose="00000400000000000000" pitchFamily="2" charset="0"/>
              <a:ea typeface="+mn-ea"/>
              <a:cs typeface="+mn-cs"/>
            </a:endParaRPr>
          </a:p>
          <a:p>
            <a:r>
              <a:rPr lang="en-US" sz="1200" kern="1200">
                <a:solidFill>
                  <a:schemeClr val="tx1"/>
                </a:solidFill>
                <a:effectLst/>
                <a:latin typeface="Ericsson Hilda Light" panose="00000400000000000000" pitchFamily="2" charset="0"/>
                <a:ea typeface="+mn-ea"/>
                <a:cs typeface="+mn-cs"/>
              </a:rPr>
              <a:t>&lt;&lt;&lt;&lt;&lt;&gt;&gt;&gt;&gt;&gt; </a:t>
            </a:r>
            <a:endParaRPr lang="en-150" sz="1200" kern="1200">
              <a:solidFill>
                <a:schemeClr val="tx1"/>
              </a:solidFill>
              <a:effectLst/>
              <a:latin typeface="Ericsson Hilda Light" panose="00000400000000000000" pitchFamily="2" charset="0"/>
              <a:ea typeface="+mn-ea"/>
              <a:cs typeface="+mn-cs"/>
            </a:endParaRPr>
          </a:p>
          <a:p>
            <a:r>
              <a:rPr lang="en-GB" sz="1200" kern="1200">
                <a:solidFill>
                  <a:schemeClr val="tx1"/>
                </a:solidFill>
                <a:effectLst/>
                <a:latin typeface="Ericsson Hilda Light" panose="00000400000000000000" pitchFamily="2" charset="0"/>
                <a:ea typeface="+mn-ea"/>
                <a:cs typeface="+mn-cs"/>
              </a:rPr>
              <a:t>5.15.5.2.3            AMF Re-allocation due to Network Slice(s) Support</a:t>
            </a:r>
            <a:endParaRPr lang="en-150" sz="1200" kern="1200">
              <a:solidFill>
                <a:schemeClr val="tx1"/>
              </a:solidFill>
              <a:effectLst/>
              <a:latin typeface="Ericsson Hilda Light" panose="00000400000000000000" pitchFamily="2" charset="0"/>
              <a:ea typeface="+mn-ea"/>
              <a:cs typeface="+mn-cs"/>
            </a:endParaRPr>
          </a:p>
          <a:p>
            <a:r>
              <a:rPr lang="en-GB" sz="1200" kern="1200">
                <a:solidFill>
                  <a:schemeClr val="tx1"/>
                </a:solidFill>
                <a:effectLst/>
                <a:latin typeface="Ericsson Hilda Light" panose="00000400000000000000" pitchFamily="2" charset="0"/>
                <a:ea typeface="+mn-ea"/>
                <a:cs typeface="+mn-cs"/>
              </a:rPr>
              <a:t>During a Registration procedure in a PLMN, if the network decides that the UE should be served by a different AMF based on Network Slice(s) aspects, then the AMF that first received the Registration Request shall redirect the Registration request to another AMF via the RAN or via direct signalling between the initial AMF and the target AMF. If the target AMF(s) are returned from the NSSF and identified by a list of candidate AMF(s), the redirection message shall only be sent via the direct signalling between the initial AMF and the target AMF. If the redirection message is sent by the AMF via the RAN, the message shall include information for selection of a new AMF to serve the UE.</a:t>
            </a:r>
            <a:endParaRPr lang="en-150" sz="1200" kern="1200">
              <a:solidFill>
                <a:schemeClr val="tx1"/>
              </a:solidFill>
              <a:effectLst/>
              <a:latin typeface="Ericsson Hilda Light" panose="00000400000000000000" pitchFamily="2" charset="0"/>
              <a:ea typeface="+mn-ea"/>
              <a:cs typeface="+mn-cs"/>
            </a:endParaRPr>
          </a:p>
          <a:p>
            <a:r>
              <a:rPr lang="en-GB" sz="1200" kern="1200">
                <a:solidFill>
                  <a:schemeClr val="tx1"/>
                </a:solidFill>
                <a:effectLst/>
                <a:latin typeface="Ericsson Hilda Light" panose="00000400000000000000" pitchFamily="2" charset="0"/>
                <a:ea typeface="+mn-ea"/>
                <a:cs typeface="+mn-cs"/>
              </a:rPr>
              <a:t>For a UE that is already registered, the system shall support a redirection initiated by the network of a UE from its serving AMF to a target AMF due to Network Slice(s) considerations (e.g. the operator has changed the mapping between the Network Slice instances and their respective serving AMF(s)). Operator policy determines whether redirection between AMFs is allowed.</a:t>
            </a:r>
            <a:endParaRPr lang="en-150" sz="1200" kern="1200">
              <a:solidFill>
                <a:schemeClr val="tx1"/>
              </a:solidFill>
              <a:effectLst/>
              <a:latin typeface="Ericsson Hilda Light" panose="00000400000000000000" pitchFamily="2" charset="0"/>
              <a:ea typeface="+mn-ea"/>
              <a:cs typeface="+mn-cs"/>
            </a:endParaRPr>
          </a:p>
          <a:p>
            <a:r>
              <a:rPr lang="en-US" sz="1200" kern="1200">
                <a:solidFill>
                  <a:schemeClr val="tx1"/>
                </a:solidFill>
                <a:effectLst/>
                <a:latin typeface="Ericsson Hilda Light" panose="00000400000000000000" pitchFamily="2" charset="0"/>
                <a:ea typeface="+mn-ea"/>
                <a:cs typeface="+mn-cs"/>
              </a:rPr>
              <a:t>&lt;&lt;&lt;&lt;&lt;&gt;&gt;&gt;&gt;&gt; </a:t>
            </a:r>
          </a:p>
          <a:p>
            <a:endParaRPr lang="en-US" sz="1200" kern="1200">
              <a:solidFill>
                <a:schemeClr val="tx1"/>
              </a:solidFill>
              <a:effectLst/>
              <a:latin typeface="Ericsson Hilda Light" panose="00000400000000000000"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Ericsson Hilda Light" panose="00000400000000000000" pitchFamily="2" charset="0"/>
                <a:ea typeface="+mn-ea"/>
                <a:cs typeface="+mn-cs"/>
              </a:rPr>
              <a:t>Rel 16: </a:t>
            </a:r>
            <a:r>
              <a:rPr lang="en-US" sz="1200" strike="noStrike">
                <a:solidFill>
                  <a:schemeClr val="accent1"/>
                </a:solidFill>
                <a:latin typeface="Arial" charset="0"/>
              </a:rPr>
              <a:t>The NSSF will not grant access to two mutually exclusive Network Slices simultaneously</a:t>
            </a:r>
            <a:endParaRPr kumimoji="0" lang="en-US" sz="1200" b="0" i="0" u="none" strike="noStrike" kern="1200" cap="none" spc="0" normalizeH="0" baseline="0" noProof="0">
              <a:ln>
                <a:noFill/>
              </a:ln>
              <a:solidFill>
                <a:schemeClr val="accent1"/>
              </a:solidFill>
              <a:effectLst/>
              <a:uLnTx/>
              <a:uFillTx/>
              <a:latin typeface="Arial" charset="0"/>
            </a:endParaRPr>
          </a:p>
          <a:p>
            <a:endParaRPr lang="en-150" sz="1200" kern="1200">
              <a:solidFill>
                <a:schemeClr val="tx1"/>
              </a:solidFill>
              <a:effectLst/>
              <a:latin typeface="Ericsson Hilda Light" panose="00000400000000000000" pitchFamily="2" charset="0"/>
              <a:ea typeface="+mn-ea"/>
              <a:cs typeface="+mn-cs"/>
            </a:endParaRPr>
          </a:p>
          <a:p>
            <a:r>
              <a:rPr lang="en-US" sz="1200" kern="1200">
                <a:solidFill>
                  <a:schemeClr val="tx1"/>
                </a:solidFill>
                <a:effectLst/>
                <a:latin typeface="Ericsson Hilda Light" panose="00000400000000000000" pitchFamily="2" charset="0"/>
                <a:ea typeface="+mn-ea"/>
                <a:cs typeface="+mn-cs"/>
              </a:rPr>
              <a:t> </a:t>
            </a:r>
            <a:endParaRPr lang="en-150" sz="1200" kern="1200">
              <a:solidFill>
                <a:schemeClr val="tx1"/>
              </a:solidFill>
              <a:effectLst/>
              <a:latin typeface="Ericsson Hilda Light" panose="00000400000000000000"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Ericsson Hilda Light" panose="00000400000000000000" pitchFamily="2" charset="0"/>
                <a:ea typeface="+mn-ea"/>
                <a:cs typeface="+mn-cs"/>
              </a:rPr>
              <a:t>T</a:t>
            </a:r>
            <a:r>
              <a:rPr lang="en-150" sz="1200" kern="1200">
                <a:solidFill>
                  <a:schemeClr val="tx1"/>
                </a:solidFill>
                <a:effectLst/>
                <a:latin typeface="Ericsson Hilda Light" panose="00000400000000000000" pitchFamily="2" charset="0"/>
                <a:ea typeface="+mn-ea"/>
                <a:cs typeface="+mn-cs"/>
              </a:rPr>
              <a:t>he NSSF of the VPLMN maps the Subscribed S-NSSAIs values to the respective S-NSSAI values to be used in the VPLMN</a:t>
            </a:r>
            <a:r>
              <a:rPr lang="en-US" sz="1200" kern="1200">
                <a:solidFill>
                  <a:schemeClr val="tx1"/>
                </a:solidFill>
                <a:effectLst/>
                <a:latin typeface="Ericsson Hilda Light" panose="00000400000000000000" pitchFamily="2" charset="0"/>
                <a:ea typeface="+mn-ea"/>
                <a:cs typeface="+mn-cs"/>
              </a:rPr>
              <a:t>. </a:t>
            </a:r>
            <a:r>
              <a:rPr lang="en-150" sz="1200" kern="1200">
                <a:solidFill>
                  <a:schemeClr val="tx1"/>
                </a:solidFill>
                <a:effectLst/>
                <a:latin typeface="Ericsson Hilda Light" panose="00000400000000000000" pitchFamily="2" charset="0"/>
                <a:ea typeface="+mn-ea"/>
                <a:cs typeface="+mn-cs"/>
              </a:rPr>
              <a:t>The NSSF in the VPLMN determines the Allowed NSSAI without interacting with the HPLMN</a:t>
            </a:r>
            <a:r>
              <a:rPr lang="en-US" sz="1200" kern="1200">
                <a:solidFill>
                  <a:schemeClr val="tx1"/>
                </a:solidFill>
                <a:effectLst/>
                <a:latin typeface="Ericsson Hilda Light" panose="00000400000000000000" pitchFamily="2" charset="0"/>
                <a:ea typeface="+mn-ea"/>
                <a:cs typeface="+mn-cs"/>
              </a:rPr>
              <a:t> (i.e. without interacting with the UDM)</a:t>
            </a:r>
            <a:endParaRPr lang="en-150" sz="1200" kern="1200">
              <a:solidFill>
                <a:schemeClr val="tx1"/>
              </a:solidFill>
              <a:effectLst/>
              <a:latin typeface="Ericsson Hilda Light" panose="00000400000000000000" pitchFamily="2" charset="0"/>
              <a:ea typeface="+mn-ea"/>
              <a:cs typeface="+mn-cs"/>
            </a:endParaRPr>
          </a:p>
          <a:p>
            <a:endParaRPr lang="en-150" sz="1200" kern="1200">
              <a:solidFill>
                <a:schemeClr val="tx1"/>
              </a:solidFill>
              <a:effectLst/>
              <a:latin typeface="Ericsson Hilda Light" panose="00000400000000000000" pitchFamily="2" charset="0"/>
              <a:ea typeface="+mn-ea"/>
              <a:cs typeface="+mn-cs"/>
            </a:endParaRPr>
          </a:p>
          <a:p>
            <a:r>
              <a:rPr lang="en-US" sz="1200" kern="1200">
                <a:solidFill>
                  <a:schemeClr val="tx1"/>
                </a:solidFill>
                <a:effectLst/>
                <a:latin typeface="Ericsson Hilda Light" panose="00000400000000000000" pitchFamily="2" charset="0"/>
                <a:ea typeface="+mn-ea"/>
                <a:cs typeface="+mn-cs"/>
              </a:rPr>
              <a:t> </a:t>
            </a:r>
            <a:endParaRPr lang="en-150" sz="1200" kern="1200">
              <a:solidFill>
                <a:schemeClr val="tx1"/>
              </a:solidFill>
              <a:effectLst/>
              <a:latin typeface="Ericsson Hilda Light" panose="00000400000000000000" pitchFamily="2" charset="0"/>
              <a:ea typeface="+mn-ea"/>
              <a:cs typeface="+mn-cs"/>
            </a:endParaRPr>
          </a:p>
          <a:p>
            <a:r>
              <a:rPr lang="en-US" sz="1200" kern="1200">
                <a:solidFill>
                  <a:schemeClr val="tx1"/>
                </a:solidFill>
                <a:effectLst/>
                <a:latin typeface="Ericsson Hilda Light" panose="00000400000000000000" pitchFamily="2" charset="0"/>
                <a:ea typeface="+mn-ea"/>
                <a:cs typeface="+mn-cs"/>
              </a:rPr>
              <a:t> </a:t>
            </a:r>
            <a:endParaRPr lang="en-150" sz="1200" kern="1200">
              <a:solidFill>
                <a:schemeClr val="tx1"/>
              </a:solidFill>
              <a:effectLst/>
              <a:latin typeface="Ericsson Hilda Light" panose="00000400000000000000" pitchFamily="2" charset="0"/>
              <a:ea typeface="+mn-ea"/>
              <a:cs typeface="+mn-cs"/>
            </a:endParaRPr>
          </a:p>
        </p:txBody>
      </p:sp>
      <p:sp>
        <p:nvSpPr>
          <p:cNvPr id="4" name="Date Placeholder 3"/>
          <p:cNvSpPr>
            <a:spLocks noGrp="1"/>
          </p:cNvSpPr>
          <p:nvPr>
            <p:ph type="dt" idx="10"/>
          </p:nvPr>
        </p:nvSpPr>
        <p:spPr/>
        <p:txBody>
          <a:body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2019-10-07 </a:t>
            </a: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50000"/>
              </a:spcBef>
              <a:spcAft>
                <a:spcPct val="0"/>
              </a:spcAft>
              <a:buClrTx/>
              <a:buSzTx/>
              <a:buFontTx/>
              <a:buNone/>
              <a:tabLst/>
              <a:defRPr/>
            </a:pPr>
            <a:fld id="{FAA37818-02EA-43AD-A245-CC8F6F35567E}"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t>39</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 name="Header Placeholder 5"/>
          <p:cNvSpPr>
            <a:spLocks noGrp="1"/>
          </p:cNvSpPr>
          <p:nvPr>
            <p:ph type="hdr" sz="quarter" idx="12"/>
          </p:nvPr>
        </p:nvSpPr>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The 5G Core Network Deep Dive </a:t>
            </a:r>
          </a:p>
        </p:txBody>
      </p:sp>
      <p:sp>
        <p:nvSpPr>
          <p:cNvPr id="7" name="Footer Placeholder 6"/>
          <p:cNvSpPr>
            <a:spLocks noGrp="1"/>
          </p:cNvSpPr>
          <p:nvPr>
            <p:ph type="ftr" sz="quarter" idx="13"/>
          </p:nvPr>
        </p:nvSpPr>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BICP-16:000214 Uen, Rev N </a:t>
            </a:r>
          </a:p>
        </p:txBody>
      </p:sp>
    </p:spTree>
    <p:extLst>
      <p:ext uri="{BB962C8B-B14F-4D97-AF65-F5344CB8AC3E}">
        <p14:creationId xmlns:p14="http://schemas.microsoft.com/office/powerpoint/2010/main" val="2370318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z="1100">
                <a:latin typeface="Arial" panose="020B0604020202020204" pitchFamily="34" charset="0"/>
              </a:rPr>
              <a:t>At MWC 2017 Ericsson introduces the market’s first end-to-end 5G system. It is the first time all components of the 5G system are in place. </a:t>
            </a:r>
          </a:p>
          <a:p>
            <a:r>
              <a:rPr lang="en-US" altLang="en-US" sz="1100">
                <a:latin typeface="Arial" panose="020B0604020202020204" pitchFamily="34" charset="0"/>
              </a:rPr>
              <a:t>	- Ericsson now has a the first version of an E2E Core network capable of 5G use cases based on network slices. </a:t>
            </a:r>
          </a:p>
          <a:p>
            <a:r>
              <a:rPr lang="en-US" altLang="en-US" sz="1100">
                <a:latin typeface="Arial" panose="020B0604020202020204" pitchFamily="34" charset="0"/>
              </a:rPr>
              <a:t>	- The 5G core network can be connected to 5G NR radio and has been tried with leading tier-one customers like SK Telecom.</a:t>
            </a:r>
          </a:p>
          <a:p>
            <a:r>
              <a:rPr lang="en-US" altLang="en-US" sz="1100">
                <a:latin typeface="Arial" panose="020B0604020202020204" pitchFamily="34" charset="0"/>
              </a:rPr>
              <a:t>	- This enables already today some 5G use cases, for telecom operators to capture growth opportunities for 5G &amp; IoT services for Consumers &amp; Enterprises.</a:t>
            </a:r>
          </a:p>
          <a:p>
            <a:endParaRPr lang="en-US" altLang="en-US" sz="1100">
              <a:latin typeface="Arial" panose="020B0604020202020204" pitchFamily="34" charset="0"/>
            </a:endParaRPr>
          </a:p>
          <a:p>
            <a:r>
              <a:rPr lang="en-US" altLang="en-US" sz="1100">
                <a:latin typeface="Arial" panose="020B0604020202020204" pitchFamily="34" charset="0"/>
              </a:rPr>
              <a:t>The 5G Core is part of the 5G end-to-end system and is built on the key concepts</a:t>
            </a:r>
          </a:p>
          <a:p>
            <a:r>
              <a:rPr lang="en-US" altLang="en-US" sz="1100">
                <a:latin typeface="Arial" panose="020B0604020202020204" pitchFamily="34" charset="0"/>
              </a:rPr>
              <a:t>*Network slicing</a:t>
            </a:r>
          </a:p>
          <a:p>
            <a:r>
              <a:rPr lang="en-US" altLang="en-US" sz="1100">
                <a:latin typeface="Arial" panose="020B0604020202020204" pitchFamily="34" charset="0"/>
              </a:rPr>
              <a:t>*Virtualization</a:t>
            </a:r>
          </a:p>
          <a:p>
            <a:r>
              <a:rPr lang="en-US" altLang="en-US" sz="1100">
                <a:latin typeface="Arial" panose="020B0604020202020204" pitchFamily="34" charset="0"/>
              </a:rPr>
              <a:t>*Software defined networking, and</a:t>
            </a:r>
          </a:p>
          <a:p>
            <a:r>
              <a:rPr lang="en-US" altLang="en-US" sz="1100">
                <a:latin typeface="Arial" panose="020B0604020202020204" pitchFamily="34" charset="0"/>
              </a:rPr>
              <a:t>*Distributed Cloud</a:t>
            </a:r>
          </a:p>
          <a:p>
            <a:endParaRPr lang="en-US" altLang="en-US" sz="1100">
              <a:latin typeface="Arial" panose="020B0604020202020204" pitchFamily="34" charset="0"/>
            </a:endParaRPr>
          </a:p>
          <a:p>
            <a:r>
              <a:rPr lang="en-US" altLang="en-US" sz="1100">
                <a:latin typeface="Arial" panose="020B0604020202020204" pitchFamily="34" charset="0"/>
              </a:rPr>
              <a:t>The 5G end-to-end system is managed together with the Access and the transport through a common Management and Orchestration, and it connects also with Analytics and Exposure.</a:t>
            </a:r>
          </a:p>
        </p:txBody>
      </p:sp>
      <p:sp>
        <p:nvSpPr>
          <p:cNvPr id="16388" name="Date Placeholder 3"/>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sz="2000">
                <a:solidFill>
                  <a:schemeClr val="tx1"/>
                </a:solidFill>
                <a:latin typeface="Arial" panose="020B0604020202020204" pitchFamily="34" charset="0"/>
                <a:cs typeface="Arial" panose="020B0604020202020204" pitchFamily="34" charset="0"/>
              </a:defRPr>
            </a:lvl1pPr>
            <a:lvl2pPr marL="735000" indent="-282692">
              <a:defRPr sz="2000">
                <a:solidFill>
                  <a:schemeClr val="tx1"/>
                </a:solidFill>
                <a:latin typeface="Arial" panose="020B0604020202020204" pitchFamily="34" charset="0"/>
                <a:cs typeface="Arial" panose="020B0604020202020204" pitchFamily="34" charset="0"/>
              </a:defRPr>
            </a:lvl2pPr>
            <a:lvl3pPr marL="1130770" indent="-226154">
              <a:defRPr sz="2000">
                <a:solidFill>
                  <a:schemeClr val="tx1"/>
                </a:solidFill>
                <a:latin typeface="Arial" panose="020B0604020202020204" pitchFamily="34" charset="0"/>
                <a:cs typeface="Arial" panose="020B0604020202020204" pitchFamily="34" charset="0"/>
              </a:defRPr>
            </a:lvl3pPr>
            <a:lvl4pPr marL="1583078" indent="-226154">
              <a:defRPr sz="2000">
                <a:solidFill>
                  <a:schemeClr val="tx1"/>
                </a:solidFill>
                <a:latin typeface="Arial" panose="020B0604020202020204" pitchFamily="34" charset="0"/>
                <a:cs typeface="Arial" panose="020B0604020202020204" pitchFamily="34" charset="0"/>
              </a:defRPr>
            </a:lvl4pPr>
            <a:lvl5pPr marL="2035386" indent="-226154">
              <a:defRPr sz="2000">
                <a:solidFill>
                  <a:schemeClr val="tx1"/>
                </a:solidFill>
                <a:latin typeface="Arial" panose="020B0604020202020204" pitchFamily="34" charset="0"/>
                <a:cs typeface="Arial" panose="020B0604020202020204" pitchFamily="34" charset="0"/>
              </a:defRPr>
            </a:lvl5pPr>
            <a:lvl6pPr marL="2487694" indent="-226154"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40002" indent="-226154"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392310" indent="-226154"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44618" indent="-226154"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defTabSz="904616" fontAlgn="auto">
              <a:spcBef>
                <a:spcPts val="0"/>
              </a:spcBef>
              <a:spcAft>
                <a:spcPts val="0"/>
              </a:spcAft>
              <a:defRPr/>
            </a:pPr>
            <a:r>
              <a:rPr lang="sv-SE" altLang="en-US" sz="1700" kern="0">
                <a:solidFill>
                  <a:srgbClr val="000000"/>
                </a:solidFill>
              </a:rPr>
              <a:t>2019-10-07 </a:t>
            </a:r>
            <a:endParaRPr lang="en-US" altLang="en-US" sz="1700" kern="0">
              <a:solidFill>
                <a:srgbClr val="000000"/>
              </a:solidFill>
            </a:endParaRPr>
          </a:p>
        </p:txBody>
      </p:sp>
      <p:sp>
        <p:nvSpPr>
          <p:cNvPr id="16389"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cs typeface="Arial" panose="020B0604020202020204" pitchFamily="34" charset="0"/>
              </a:defRPr>
            </a:lvl1pPr>
            <a:lvl2pPr marL="742853" indent="-285834">
              <a:defRPr sz="2000">
                <a:solidFill>
                  <a:schemeClr val="tx1"/>
                </a:solidFill>
                <a:latin typeface="Arial" panose="020B0604020202020204" pitchFamily="34" charset="0"/>
                <a:cs typeface="Arial" panose="020B0604020202020204" pitchFamily="34" charset="0"/>
              </a:defRPr>
            </a:lvl2pPr>
            <a:lvl3pPr marL="1143334" indent="-227725">
              <a:defRPr sz="2000">
                <a:solidFill>
                  <a:schemeClr val="tx1"/>
                </a:solidFill>
                <a:latin typeface="Arial" panose="020B0604020202020204" pitchFamily="34" charset="0"/>
                <a:cs typeface="Arial" panose="020B0604020202020204" pitchFamily="34" charset="0"/>
              </a:defRPr>
            </a:lvl3pPr>
            <a:lvl4pPr marL="1601924" indent="-227725">
              <a:defRPr sz="2000">
                <a:solidFill>
                  <a:schemeClr val="tx1"/>
                </a:solidFill>
                <a:latin typeface="Arial" panose="020B0604020202020204" pitchFamily="34" charset="0"/>
                <a:cs typeface="Arial" panose="020B0604020202020204" pitchFamily="34" charset="0"/>
              </a:defRPr>
            </a:lvl4pPr>
            <a:lvl5pPr marL="2058944" indent="-227725">
              <a:defRPr sz="2000">
                <a:solidFill>
                  <a:schemeClr val="tx1"/>
                </a:solidFill>
                <a:latin typeface="Arial" panose="020B0604020202020204" pitchFamily="34" charset="0"/>
                <a:cs typeface="Arial" panose="020B0604020202020204" pitchFamily="34" charset="0"/>
              </a:defRPr>
            </a:lvl5pPr>
            <a:lvl6pPr marL="2511252" indent="-227725"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63560" indent="-227725"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15868" indent="-227725"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68176" indent="-227725"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defTabSz="904616" fontAlgn="auto">
              <a:spcBef>
                <a:spcPts val="0"/>
              </a:spcBef>
              <a:spcAft>
                <a:spcPts val="0"/>
              </a:spcAft>
              <a:defRPr/>
            </a:pPr>
            <a:fld id="{324070CF-C5E1-406B-B2A6-B2E95EF89D7B}" type="slidenum">
              <a:rPr lang="en-US" altLang="en-US" sz="1200" kern="0" smtClean="0">
                <a:solidFill>
                  <a:srgbClr val="000000"/>
                </a:solidFill>
                <a:ea typeface="MS PGothic" panose="020B0600070205080204" pitchFamily="34" charset="-128"/>
              </a:rPr>
              <a:t>4</a:t>
            </a:fld>
            <a:endParaRPr lang="en-US" altLang="en-US" sz="1200" kern="0">
              <a:solidFill>
                <a:srgbClr val="000000"/>
              </a:solidFill>
              <a:ea typeface="MS PGothic" panose="020B0600070205080204" pitchFamily="34" charset="-128"/>
            </a:endParaRPr>
          </a:p>
        </p:txBody>
      </p:sp>
      <p:sp>
        <p:nvSpPr>
          <p:cNvPr id="6" name="Header Placeholder 5"/>
          <p:cNvSpPr>
            <a:spLocks noGrp="1"/>
          </p:cNvSpPr>
          <p:nvPr>
            <p:ph type="hdr" sz="quarter"/>
          </p:nvPr>
        </p:nvSpPr>
        <p:spPr/>
        <p:txBody>
          <a:bodyPr/>
          <a:lstStyle/>
          <a:p>
            <a:pPr defTabSz="904616" fontAlgn="auto">
              <a:spcBef>
                <a:spcPts val="0"/>
              </a:spcBef>
              <a:spcAft>
                <a:spcPts val="0"/>
              </a:spcAft>
              <a:defRPr/>
            </a:pPr>
            <a:r>
              <a:rPr lang="en-US" sz="1800" kern="0">
                <a:solidFill>
                  <a:prstClr val="black"/>
                </a:solidFill>
              </a:rPr>
              <a:t>The 5G Core Network Deep Dive </a:t>
            </a:r>
          </a:p>
        </p:txBody>
      </p:sp>
      <p:sp>
        <p:nvSpPr>
          <p:cNvPr id="7" name="Footer Placeholder 6"/>
          <p:cNvSpPr>
            <a:spLocks noGrp="1"/>
          </p:cNvSpPr>
          <p:nvPr>
            <p:ph type="ftr" sz="quarter" idx="4"/>
          </p:nvPr>
        </p:nvSpPr>
        <p:spPr/>
        <p:txBody>
          <a:bodyPr/>
          <a:lstStyle/>
          <a:p>
            <a:pPr defTabSz="904616" fontAlgn="auto">
              <a:spcBef>
                <a:spcPts val="0"/>
              </a:spcBef>
              <a:spcAft>
                <a:spcPts val="0"/>
              </a:spcAft>
              <a:defRPr/>
            </a:pPr>
            <a:r>
              <a:rPr lang="en-US" sz="1800" kern="0">
                <a:solidFill>
                  <a:prstClr val="black"/>
                </a:solidFill>
              </a:rPr>
              <a:t>BICP-16:000214 Uen, Rev N </a:t>
            </a:r>
          </a:p>
        </p:txBody>
      </p:sp>
    </p:spTree>
    <p:extLst>
      <p:ext uri="{BB962C8B-B14F-4D97-AF65-F5344CB8AC3E}">
        <p14:creationId xmlns:p14="http://schemas.microsoft.com/office/powerpoint/2010/main" val="15218015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a:solidFill>
                  <a:schemeClr val="tx1"/>
                </a:solidFill>
                <a:effectLst/>
                <a:latin typeface="Arial" charset="0"/>
                <a:ea typeface="+mn-ea"/>
                <a:cs typeface="+mn-cs"/>
              </a:rPr>
              <a:t>3GPP Rel-15 supports EPS and 5GS interworking with network slicing, but with some limitations e.g.:</a:t>
            </a:r>
            <a:endParaRPr lang="sv-SE" sz="2000" kern="1200">
              <a:solidFill>
                <a:schemeClr val="tx1"/>
              </a:solidFill>
              <a:effectLst/>
              <a:latin typeface="Arial" charset="0"/>
              <a:ea typeface="+mn-ea"/>
              <a:cs typeface="+mn-cs"/>
            </a:endParaRPr>
          </a:p>
          <a:p>
            <a:pPr marL="171450" lvl="0" indent="-171450">
              <a:buFont typeface="Arial" panose="020B0604020202020204" pitchFamily="34" charset="0"/>
              <a:buChar char="•"/>
            </a:pPr>
            <a:r>
              <a:rPr lang="en-US" sz="1200" kern="1200">
                <a:solidFill>
                  <a:schemeClr val="tx1"/>
                </a:solidFill>
                <a:effectLst/>
                <a:latin typeface="Arial" charset="0"/>
                <a:ea typeface="+mn-ea"/>
                <a:cs typeface="+mn-cs"/>
              </a:rPr>
              <a:t>When default AMF and default V-SMF were selected at mobility from EPS to 5GS there is no defined procedure to reallocate them during CM-CONNECTED state.</a:t>
            </a:r>
          </a:p>
          <a:p>
            <a:pPr marL="628650" lvl="1" indent="-171450">
              <a:buFont typeface="Arial" panose="020B0604020202020204" pitchFamily="34" charset="0"/>
              <a:buChar char="•"/>
            </a:pPr>
            <a:r>
              <a:rPr lang="en-US" sz="1200" kern="1200">
                <a:solidFill>
                  <a:schemeClr val="tx1"/>
                </a:solidFill>
                <a:effectLst/>
                <a:latin typeface="Arial" charset="0"/>
                <a:ea typeface="+mn-ea"/>
                <a:cs typeface="+mn-cs"/>
              </a:rPr>
              <a:t>Rel-16 allows re-allocation of AMF and V-SMF after mobility to 5GS re-using procedures developed as part of the ETSUN work i.e. called support of deployments topologies with specific SMF Service Areas (see chapter 5.34 in 23.501 and chapter 4.23 in 23.502)</a:t>
            </a:r>
            <a:endParaRPr lang="sv-SE" sz="2000" kern="1200">
              <a:solidFill>
                <a:schemeClr val="tx1"/>
              </a:solidFill>
              <a:effectLst/>
              <a:latin typeface="Arial" charset="0"/>
              <a:ea typeface="+mn-ea"/>
              <a:cs typeface="+mn-cs"/>
            </a:endParaRPr>
          </a:p>
          <a:p>
            <a:pPr marL="628650" lvl="1" indent="-171450">
              <a:buFont typeface="Arial" panose="020B0604020202020204" pitchFamily="34" charset="0"/>
              <a:buChar char="•"/>
            </a:pPr>
            <a:r>
              <a:rPr lang="en-US" sz="1200" kern="1200">
                <a:solidFill>
                  <a:schemeClr val="tx1"/>
                </a:solidFill>
                <a:effectLst/>
                <a:latin typeface="Arial" charset="0"/>
                <a:ea typeface="+mn-ea"/>
                <a:cs typeface="+mn-cs"/>
              </a:rPr>
              <a:t>EPS to 5GS idle mode mobility procedure with initial AMF allocating new AMF based on S-NSSAIs associated with the established PDU Session, received in NAS Registration Request, is specified in new procedure (see  4.11.1.3.4 in 23.502)</a:t>
            </a:r>
            <a:br>
              <a:rPr lang="sv-SE" sz="2000" kern="1200">
                <a:solidFill>
                  <a:schemeClr val="tx1"/>
                </a:solidFill>
                <a:effectLst/>
                <a:latin typeface="Arial" charset="0"/>
                <a:ea typeface="+mn-ea"/>
                <a:cs typeface="+mn-cs"/>
              </a:rPr>
            </a:br>
            <a:r>
              <a:rPr lang="en-US" sz="1200" kern="1200">
                <a:solidFill>
                  <a:schemeClr val="tx1"/>
                </a:solidFill>
                <a:effectLst/>
                <a:latin typeface="Arial" charset="0"/>
                <a:ea typeface="+mn-ea"/>
                <a:cs typeface="+mn-cs"/>
              </a:rPr>
              <a:t>NOTE: There are still some unresolved aspects with AMF re-allocation at Idle mode mobility when Initial AMF requires to execute SMF to get the Requested NSSAI and then Network Slice isolation hinder direct interaction between Initial AMF and Target AMF</a:t>
            </a:r>
            <a:endParaRPr lang="sv-SE" sz="2000" kern="1200">
              <a:solidFill>
                <a:schemeClr val="tx1"/>
              </a:solidFill>
              <a:effectLst/>
              <a:latin typeface="Arial" charset="0"/>
              <a:ea typeface="+mn-ea"/>
              <a:cs typeface="+mn-cs"/>
            </a:endParaRPr>
          </a:p>
          <a:p>
            <a:endParaRPr lang="sv-SE"/>
          </a:p>
        </p:txBody>
      </p:sp>
      <p:sp>
        <p:nvSpPr>
          <p:cNvPr id="4" name="Header Placeholder 3"/>
          <p:cNvSpPr>
            <a:spLocks noGrp="1"/>
          </p:cNvSpPr>
          <p:nvPr>
            <p:ph type="hdr" sz="quarter"/>
          </p:nvPr>
        </p:nvSpPr>
        <p:spPr/>
        <p:txBody>
          <a:bodyPr/>
          <a:lstStyle/>
          <a:p>
            <a:r>
              <a:rPr lang="en-US"/>
              <a:t>The 5G Core Network Deep Dive </a:t>
            </a:r>
          </a:p>
        </p:txBody>
      </p:sp>
      <p:sp>
        <p:nvSpPr>
          <p:cNvPr id="5" name="Date Placeholder 4"/>
          <p:cNvSpPr>
            <a:spLocks noGrp="1"/>
          </p:cNvSpPr>
          <p:nvPr>
            <p:ph type="dt" idx="1"/>
          </p:nvPr>
        </p:nvSpPr>
        <p:spPr/>
        <p:txBody>
          <a:bodyPr/>
          <a:lstStyle/>
          <a:p>
            <a:r>
              <a:rPr lang="en-US"/>
              <a:t>2019-10-07 </a:t>
            </a:r>
          </a:p>
        </p:txBody>
      </p:sp>
      <p:sp>
        <p:nvSpPr>
          <p:cNvPr id="6" name="Footer Placeholder 5"/>
          <p:cNvSpPr>
            <a:spLocks noGrp="1"/>
          </p:cNvSpPr>
          <p:nvPr>
            <p:ph type="ftr" sz="quarter" idx="4"/>
          </p:nvPr>
        </p:nvSpPr>
        <p:spPr/>
        <p:txBody>
          <a:bodyPr/>
          <a:lstStyle/>
          <a:p>
            <a:r>
              <a:rPr lang="en-US"/>
              <a:t>BICP-16:000214 Uen, Rev N </a:t>
            </a:r>
          </a:p>
        </p:txBody>
      </p:sp>
      <p:sp>
        <p:nvSpPr>
          <p:cNvPr id="7" name="Slide Number Placeholder 6"/>
          <p:cNvSpPr>
            <a:spLocks noGrp="1"/>
          </p:cNvSpPr>
          <p:nvPr>
            <p:ph type="sldNum" sz="quarter" idx="5"/>
          </p:nvPr>
        </p:nvSpPr>
        <p:spPr/>
        <p:txBody>
          <a:bodyPr/>
          <a:lstStyle/>
          <a:p>
            <a:fld id="{8783ACD6-EE1F-4ADA-B78A-D10FDF59AF56}" type="slidenum">
              <a:rPr lang="en-US" smtClean="0"/>
              <a:t>40</a:t>
            </a:fld>
            <a:endParaRPr lang="en-US"/>
          </a:p>
        </p:txBody>
      </p:sp>
    </p:spTree>
    <p:extLst>
      <p:ext uri="{BB962C8B-B14F-4D97-AF65-F5344CB8AC3E}">
        <p14:creationId xmlns:p14="http://schemas.microsoft.com/office/powerpoint/2010/main" val="16238280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2019-10-07 </a:t>
            </a:r>
          </a:p>
        </p:txBody>
      </p:sp>
      <p:sp>
        <p:nvSpPr>
          <p:cNvPr id="5" name="Slide Number Placeholder 4"/>
          <p:cNvSpPr>
            <a:spLocks noGrp="1"/>
          </p:cNvSpPr>
          <p:nvPr>
            <p:ph type="sldNum" sz="quarter" idx="11"/>
          </p:nvPr>
        </p:nvSpPr>
        <p:spPr/>
        <p:txBody>
          <a:bodyPr/>
          <a:lstStyle/>
          <a:p>
            <a:fld id="{824E9FDB-B265-4A24-90EE-AD9E767AB83D}" type="slidenum">
              <a:rPr lang="en-US" smtClean="0"/>
              <a:t>41</a:t>
            </a:fld>
            <a:endParaRPr lang="en-US"/>
          </a:p>
        </p:txBody>
      </p:sp>
      <p:sp>
        <p:nvSpPr>
          <p:cNvPr id="6" name="Header Placeholder 5"/>
          <p:cNvSpPr>
            <a:spLocks noGrp="1"/>
          </p:cNvSpPr>
          <p:nvPr>
            <p:ph type="hdr" sz="quarter" idx="12"/>
          </p:nvPr>
        </p:nvSpPr>
        <p:spPr/>
        <p:txBody>
          <a:bodyPr/>
          <a:lstStyle/>
          <a:p>
            <a:r>
              <a:rPr lang="en-US"/>
              <a:t>The 5G Core Network Deep Dive </a:t>
            </a:r>
          </a:p>
        </p:txBody>
      </p:sp>
      <p:sp>
        <p:nvSpPr>
          <p:cNvPr id="7" name="Footer Placeholder 6"/>
          <p:cNvSpPr>
            <a:spLocks noGrp="1"/>
          </p:cNvSpPr>
          <p:nvPr>
            <p:ph type="ftr" sz="quarter" idx="13"/>
          </p:nvPr>
        </p:nvSpPr>
        <p:spPr/>
        <p:txBody>
          <a:bodyPr/>
          <a:lstStyle/>
          <a:p>
            <a:r>
              <a:rPr lang="en-US"/>
              <a:t>BICP-16:000214 Uen, Rev N </a:t>
            </a:r>
          </a:p>
        </p:txBody>
      </p:sp>
    </p:spTree>
    <p:extLst>
      <p:ext uri="{BB962C8B-B14F-4D97-AF65-F5344CB8AC3E}">
        <p14:creationId xmlns:p14="http://schemas.microsoft.com/office/powerpoint/2010/main" val="28955725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CP/UP split in 5GC is similar to and an evolution from CUPS, i.e. N4 is using the same PFCP protocol as </a:t>
            </a:r>
            <a:r>
              <a:rPr lang="en-US" err="1"/>
              <a:t>Sx</a:t>
            </a:r>
            <a:r>
              <a:rPr lang="en-US"/>
              <a:t> interface</a:t>
            </a:r>
          </a:p>
        </p:txBody>
      </p:sp>
      <p:sp>
        <p:nvSpPr>
          <p:cNvPr id="4" name="Date Placeholder 3"/>
          <p:cNvSpPr>
            <a:spLocks noGrp="1"/>
          </p:cNvSpPr>
          <p:nvPr>
            <p:ph type="dt" idx="10"/>
          </p:nvPr>
        </p:nvSpPr>
        <p:spPr/>
        <p:txBody>
          <a:bodyPr/>
          <a:lstStyle/>
          <a:p>
            <a:r>
              <a:rPr lang="en-US"/>
              <a:t>2019-10-07 </a:t>
            </a:r>
          </a:p>
        </p:txBody>
      </p:sp>
      <p:sp>
        <p:nvSpPr>
          <p:cNvPr id="5" name="Slide Number Placeholder 4"/>
          <p:cNvSpPr>
            <a:spLocks noGrp="1"/>
          </p:cNvSpPr>
          <p:nvPr>
            <p:ph type="sldNum" sz="quarter" idx="11"/>
          </p:nvPr>
        </p:nvSpPr>
        <p:spPr/>
        <p:txBody>
          <a:bodyPr/>
          <a:lstStyle/>
          <a:p>
            <a:fld id="{5A3F6D2B-BCE0-48B6-A93C-1F42AE8CFD02}" type="slidenum">
              <a:rPr lang="en-US" smtClean="0"/>
              <a:t>42</a:t>
            </a:fld>
            <a:endParaRPr lang="en-US"/>
          </a:p>
        </p:txBody>
      </p:sp>
      <p:sp>
        <p:nvSpPr>
          <p:cNvPr id="6" name="Header Placeholder 5"/>
          <p:cNvSpPr>
            <a:spLocks noGrp="1"/>
          </p:cNvSpPr>
          <p:nvPr>
            <p:ph type="hdr" sz="quarter" idx="12"/>
          </p:nvPr>
        </p:nvSpPr>
        <p:spPr/>
        <p:txBody>
          <a:bodyPr/>
          <a:lstStyle/>
          <a:p>
            <a:r>
              <a:rPr lang="en-US"/>
              <a:t>The 5G Core Network Deep Dive </a:t>
            </a:r>
          </a:p>
        </p:txBody>
      </p:sp>
      <p:sp>
        <p:nvSpPr>
          <p:cNvPr id="7" name="Footer Placeholder 6"/>
          <p:cNvSpPr>
            <a:spLocks noGrp="1"/>
          </p:cNvSpPr>
          <p:nvPr>
            <p:ph type="ftr" sz="quarter" idx="13"/>
          </p:nvPr>
        </p:nvSpPr>
        <p:spPr/>
        <p:txBody>
          <a:bodyPr/>
          <a:lstStyle/>
          <a:p>
            <a:r>
              <a:rPr lang="en-US"/>
              <a:t>BICP-16:000214 Uen, Rev N </a:t>
            </a:r>
          </a:p>
        </p:txBody>
      </p:sp>
    </p:spTree>
    <p:extLst>
      <p:ext uri="{BB962C8B-B14F-4D97-AF65-F5344CB8AC3E}">
        <p14:creationId xmlns:p14="http://schemas.microsoft.com/office/powerpoint/2010/main" val="20330902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4937">
              <a:defRPr/>
            </a:pPr>
            <a:r>
              <a:rPr lang="sv-SE" sz="2800" b="1"/>
              <a:t>UP </a:t>
            </a:r>
            <a:r>
              <a:rPr lang="sv-SE" sz="2800" b="1" err="1"/>
              <a:t>tunnelling</a:t>
            </a:r>
            <a:r>
              <a:rPr lang="sv-SE" sz="2800" b="1"/>
              <a:t>: </a:t>
            </a:r>
            <a:r>
              <a:rPr lang="sv-SE" sz="2800" err="1"/>
              <a:t>Some</a:t>
            </a:r>
            <a:r>
              <a:rPr lang="sv-SE" sz="2800"/>
              <a:t> small </a:t>
            </a:r>
            <a:r>
              <a:rPr lang="sv-SE" sz="2800" err="1"/>
              <a:t>modifications</a:t>
            </a:r>
            <a:r>
              <a:rPr lang="sv-SE" sz="2800"/>
              <a:t> to GTP-U </a:t>
            </a:r>
            <a:r>
              <a:rPr lang="sv-SE" sz="2800" err="1"/>
              <a:t>are</a:t>
            </a:r>
            <a:r>
              <a:rPr lang="sv-SE" sz="2800"/>
              <a:t> </a:t>
            </a:r>
            <a:r>
              <a:rPr lang="sv-SE" sz="2800" err="1"/>
              <a:t>needed</a:t>
            </a:r>
            <a:r>
              <a:rPr lang="sv-SE" sz="2800"/>
              <a:t> to support per PDU session tunnels and the new 5G QoS solution</a:t>
            </a:r>
            <a:endParaRPr lang="en-US" sz="2800"/>
          </a:p>
          <a:p>
            <a:endParaRPr lang="en-US" sz="2800"/>
          </a:p>
          <a:p>
            <a:r>
              <a:rPr lang="en-US" sz="2800"/>
              <a:t>“PDU Session” in 5G basically corresponds to a “PDN Connection” in 4G </a:t>
            </a:r>
          </a:p>
          <a:p>
            <a:pPr lvl="1"/>
            <a:r>
              <a:rPr lang="en-US" sz="2400"/>
              <a:t>Data Network Name (DNN) in 5G corresponds to APN in 4G</a:t>
            </a:r>
          </a:p>
          <a:p>
            <a:pPr marL="348031" lvl="1"/>
            <a:endParaRPr lang="en-US" sz="2400"/>
          </a:p>
          <a:p>
            <a:r>
              <a:rPr lang="en-US" sz="2800"/>
              <a:t>Supported PDU types: IPv4, IPv6, Ethernet, “Unstructured”/non-IP</a:t>
            </a:r>
          </a:p>
          <a:p>
            <a:pPr lvl="1"/>
            <a:r>
              <a:rPr lang="en-US" sz="2400"/>
              <a:t>Dual-stack IPv4v6 sessions assumed not to be needed. Support dual stack UEs by separate PDU Sessions for IPv4 and IPv6.</a:t>
            </a:r>
          </a:p>
          <a:p>
            <a:pPr lvl="1"/>
            <a:r>
              <a:rPr lang="en-US" sz="2400"/>
              <a:t>Main SM procedures are common for all PDU types</a:t>
            </a:r>
          </a:p>
          <a:p>
            <a:pPr lvl="1"/>
            <a:r>
              <a:rPr lang="en-US" sz="2400"/>
              <a:t>PDU specific aspects, e.g. for PDU type Ethernet, are still mostly FFS </a:t>
            </a:r>
          </a:p>
          <a:p>
            <a:endParaRPr lang="en-US"/>
          </a:p>
        </p:txBody>
      </p:sp>
      <p:sp>
        <p:nvSpPr>
          <p:cNvPr id="4" name="Date Placeholder 3"/>
          <p:cNvSpPr>
            <a:spLocks noGrp="1"/>
          </p:cNvSpPr>
          <p:nvPr>
            <p:ph type="dt" idx="10"/>
          </p:nvPr>
        </p:nvSpPr>
        <p:spPr/>
        <p:txBody>
          <a:bodyPr/>
          <a:lstStyle/>
          <a:p>
            <a:r>
              <a:rPr lang="en-US"/>
              <a:t>2019-10-07 </a:t>
            </a:r>
          </a:p>
        </p:txBody>
      </p:sp>
      <p:sp>
        <p:nvSpPr>
          <p:cNvPr id="5" name="Slide Number Placeholder 4"/>
          <p:cNvSpPr>
            <a:spLocks noGrp="1"/>
          </p:cNvSpPr>
          <p:nvPr>
            <p:ph type="sldNum" sz="quarter" idx="11"/>
          </p:nvPr>
        </p:nvSpPr>
        <p:spPr/>
        <p:txBody>
          <a:bodyPr/>
          <a:lstStyle/>
          <a:p>
            <a:fld id="{9D74771E-CA28-4A96-A12B-44930AF6B47A}" type="slidenum">
              <a:rPr lang="en-US" smtClean="0"/>
              <a:t>43</a:t>
            </a:fld>
            <a:endParaRPr lang="en-US"/>
          </a:p>
        </p:txBody>
      </p:sp>
      <p:sp>
        <p:nvSpPr>
          <p:cNvPr id="6" name="Header Placeholder 5"/>
          <p:cNvSpPr>
            <a:spLocks noGrp="1"/>
          </p:cNvSpPr>
          <p:nvPr>
            <p:ph type="hdr" sz="quarter" idx="12"/>
          </p:nvPr>
        </p:nvSpPr>
        <p:spPr/>
        <p:txBody>
          <a:bodyPr/>
          <a:lstStyle/>
          <a:p>
            <a:r>
              <a:rPr lang="en-US"/>
              <a:t>The 5G Core Network Deep Dive </a:t>
            </a:r>
          </a:p>
        </p:txBody>
      </p:sp>
      <p:sp>
        <p:nvSpPr>
          <p:cNvPr id="7" name="Footer Placeholder 6"/>
          <p:cNvSpPr>
            <a:spLocks noGrp="1"/>
          </p:cNvSpPr>
          <p:nvPr>
            <p:ph type="ftr" sz="quarter" idx="13"/>
          </p:nvPr>
        </p:nvSpPr>
        <p:spPr/>
        <p:txBody>
          <a:bodyPr/>
          <a:lstStyle/>
          <a:p>
            <a:r>
              <a:rPr lang="en-US"/>
              <a:t>BICP-16:000214 Uen, Rev N </a:t>
            </a:r>
          </a:p>
        </p:txBody>
      </p:sp>
    </p:spTree>
    <p:extLst>
      <p:ext uri="{BB962C8B-B14F-4D97-AF65-F5344CB8AC3E}">
        <p14:creationId xmlns:p14="http://schemas.microsoft.com/office/powerpoint/2010/main" val="16936123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100" b="1" u="sng"/>
              <a:t>EPC Edge breakout enabled by multiple APN and CUPS</a:t>
            </a:r>
          </a:p>
          <a:p>
            <a:r>
              <a:rPr lang="en-US" altLang="en-US" sz="1100"/>
              <a:t>Rely on multiple APN and the possibility to have multiple SGW-U (one per APN) if controlled by the same SGW-C.</a:t>
            </a:r>
          </a:p>
          <a:p>
            <a:r>
              <a:rPr lang="en-US" altLang="en-US" sz="1100"/>
              <a:t>PGW(-C and –U) can be multiple, i.e. one per APN</a:t>
            </a:r>
          </a:p>
          <a:p>
            <a:endParaRPr lang="en-US" altLang="en-US" sz="1100"/>
          </a:p>
          <a:p>
            <a:endParaRPr lang="en-US" altLang="en-US" sz="1100" b="1" u="sng"/>
          </a:p>
          <a:p>
            <a:r>
              <a:rPr lang="en-US" altLang="en-US" sz="1100" b="1" u="sng"/>
              <a:t>5GC_Edge breakout enabled by distributed UPF</a:t>
            </a:r>
            <a:endParaRPr lang="en-US" sz="1100" b="1" u="sng"/>
          </a:p>
          <a:p>
            <a:r>
              <a:rPr lang="en-US" sz="1100"/>
              <a:t>In general, optimize the architecture for IPv6</a:t>
            </a:r>
          </a:p>
          <a:p>
            <a:pPr lvl="1"/>
            <a:r>
              <a:rPr lang="en-US" sz="1100"/>
              <a:t>Not only for Local Breakout</a:t>
            </a:r>
          </a:p>
          <a:p>
            <a:pPr lvl="1"/>
            <a:r>
              <a:rPr lang="en-US" sz="1100"/>
              <a:t>Allow for IPv4 on separate PDU Session</a:t>
            </a:r>
          </a:p>
          <a:p>
            <a:pPr lvl="1"/>
            <a:endParaRPr lang="en-US" sz="1100"/>
          </a:p>
          <a:p>
            <a:r>
              <a:rPr lang="en-US" sz="1100"/>
              <a:t>Edge Breakout must be possible within one PDU session</a:t>
            </a:r>
          </a:p>
          <a:p>
            <a:pPr lvl="1"/>
            <a:r>
              <a:rPr lang="en-US" sz="1100"/>
              <a:t>Three connectivity cases to support</a:t>
            </a:r>
          </a:p>
          <a:p>
            <a:pPr marL="1145083" lvl="2" indent="-447468">
              <a:buFont typeface="+mj-lt"/>
              <a:buAutoNum type="arabicPeriod"/>
            </a:pPr>
            <a:r>
              <a:rPr lang="en-US" sz="1100"/>
              <a:t>Session continuity with central anchor point, e.g. </a:t>
            </a:r>
            <a:r>
              <a:rPr lang="en-US" sz="1100" err="1"/>
              <a:t>VoLTE</a:t>
            </a:r>
            <a:r>
              <a:rPr lang="en-US" sz="1100"/>
              <a:t>, fixed IP address, or other required IP session continuity</a:t>
            </a:r>
          </a:p>
          <a:p>
            <a:pPr marL="1145083" lvl="2" indent="-447468">
              <a:buFont typeface="+mj-lt"/>
              <a:buAutoNum type="arabicPeriod"/>
            </a:pPr>
            <a:r>
              <a:rPr lang="en-US" sz="1100"/>
              <a:t>Always local IP address, no session continuity required (SIPTO/C-SIPTO like)</a:t>
            </a:r>
          </a:p>
          <a:p>
            <a:pPr marL="1145083" lvl="2" indent="-447468">
              <a:buFont typeface="+mj-lt"/>
              <a:buAutoNum type="arabicPeriod"/>
            </a:pPr>
            <a:r>
              <a:rPr lang="en-US" sz="1100"/>
              <a:t>Common IP session – central </a:t>
            </a:r>
            <a:r>
              <a:rPr lang="en-US" sz="1100" u="sng"/>
              <a:t>and</a:t>
            </a:r>
            <a:r>
              <a:rPr lang="en-US" sz="1100"/>
              <a:t> local</a:t>
            </a:r>
          </a:p>
          <a:p>
            <a:pPr marL="1497775" lvl="3" indent="-447468"/>
            <a:r>
              <a:rPr lang="en-US" sz="1100"/>
              <a:t>Central for IP Session continuity (SSC mode 1)</a:t>
            </a:r>
          </a:p>
          <a:p>
            <a:pPr marL="1497775" lvl="3" indent="-447468"/>
            <a:r>
              <a:rPr lang="en-US" sz="1100"/>
              <a:t>Local for access to local content, possibly with no need for external </a:t>
            </a:r>
            <a:r>
              <a:rPr lang="en-US" sz="1100" err="1"/>
              <a:t>connectivty</a:t>
            </a:r>
            <a:r>
              <a:rPr lang="en-US" sz="1100"/>
              <a:t>, e.g. MEC-like</a:t>
            </a:r>
          </a:p>
          <a:p>
            <a:pPr marL="1497775" lvl="3" indent="-447468"/>
            <a:r>
              <a:rPr lang="en-US" sz="1100"/>
              <a:t>Two solutions possible, 1) Classifier in local UP to select between local and central flows and 2) IPv6 multi-homing with separate IPv6 prefixes in local and central UPF. See further details below. </a:t>
            </a:r>
          </a:p>
          <a:p>
            <a:pPr marL="1497775" lvl="3" indent="-447468"/>
            <a:endParaRPr lang="en-US" sz="1100"/>
          </a:p>
          <a:p>
            <a:r>
              <a:rPr lang="en-US" sz="1100" b="1"/>
              <a:t>Edge breakout policy in UP with same IP</a:t>
            </a:r>
          </a:p>
          <a:p>
            <a:pPr lvl="1"/>
            <a:r>
              <a:rPr lang="en-US" sz="1100"/>
              <a:t>Works with local content</a:t>
            </a:r>
          </a:p>
          <a:p>
            <a:pPr lvl="1"/>
            <a:r>
              <a:rPr lang="en-US" sz="1100"/>
              <a:t>External content likely needs </a:t>
            </a:r>
            <a:r>
              <a:rPr lang="en-US" sz="1100" err="1"/>
              <a:t>NATing</a:t>
            </a:r>
            <a:endParaRPr lang="en-US" sz="1100"/>
          </a:p>
          <a:p>
            <a:pPr lvl="1"/>
            <a:r>
              <a:rPr lang="en-US" sz="1100"/>
              <a:t>Per flow policies can be supported</a:t>
            </a:r>
          </a:p>
          <a:p>
            <a:pPr lvl="1"/>
            <a:r>
              <a:rPr lang="en-US" sz="1100"/>
              <a:t>Single PDU session</a:t>
            </a:r>
          </a:p>
          <a:p>
            <a:pPr lvl="1"/>
            <a:endParaRPr lang="en-US" sz="1100"/>
          </a:p>
          <a:p>
            <a:pPr defTabSz="894937">
              <a:defRPr/>
            </a:pPr>
            <a:r>
              <a:rPr lang="en-US" sz="1100" b="1"/>
              <a:t>IPv6 Multi-homing – make before break</a:t>
            </a:r>
          </a:p>
          <a:p>
            <a:pPr lvl="1"/>
            <a:r>
              <a:rPr lang="en-US" sz="1100"/>
              <a:t>Separate IP addresses on the same link for different termination points, controlled by </a:t>
            </a:r>
            <a:r>
              <a:rPr lang="en-US" sz="1100" b="1"/>
              <a:t>routing options</a:t>
            </a:r>
            <a:r>
              <a:rPr lang="en-US" sz="1100"/>
              <a:t> in router advertisements from network</a:t>
            </a:r>
          </a:p>
          <a:p>
            <a:pPr lvl="1"/>
            <a:r>
              <a:rPr lang="en-US" sz="1100"/>
              <a:t>IPv6 only, but Ericsson can support IPv4 as well through GW-internal 464XLAT (similar as in the previous solution)</a:t>
            </a:r>
          </a:p>
          <a:p>
            <a:pPr lvl="1"/>
            <a:r>
              <a:rPr lang="en-US" sz="1100"/>
              <a:t>Single PDU session</a:t>
            </a:r>
          </a:p>
          <a:p>
            <a:pPr marL="1497775" lvl="3" indent="-447468"/>
            <a:endParaRPr lang="en-US" sz="1100"/>
          </a:p>
          <a:p>
            <a:pPr marL="1497775" lvl="3" indent="-447468"/>
            <a:endParaRPr lang="en-US" sz="1100"/>
          </a:p>
          <a:p>
            <a:r>
              <a:rPr lang="en-US" sz="1100"/>
              <a:t>Other solution alternatives being included in 5GC:</a:t>
            </a:r>
          </a:p>
          <a:p>
            <a:r>
              <a:rPr lang="en-US" sz="1100"/>
              <a:t>SSC mode 2 (similar to SIPTO) – break before make</a:t>
            </a:r>
          </a:p>
          <a:p>
            <a:pPr lvl="1"/>
            <a:r>
              <a:rPr lang="en-US" sz="1100"/>
              <a:t>Let network decide when a new anchor is to be used and control a reconnect</a:t>
            </a:r>
          </a:p>
          <a:p>
            <a:pPr lvl="1"/>
            <a:r>
              <a:rPr lang="en-US" sz="1100"/>
              <a:t>Single PDU session at a time</a:t>
            </a:r>
          </a:p>
          <a:p>
            <a:pPr lvl="1"/>
            <a:endParaRPr lang="en-US" sz="1100"/>
          </a:p>
          <a:p>
            <a:r>
              <a:rPr lang="en-US" sz="1100"/>
              <a:t>SSC mode 3 (similar to </a:t>
            </a:r>
            <a:r>
              <a:rPr lang="en-US" sz="1100" err="1"/>
              <a:t>cSIPTO</a:t>
            </a:r>
            <a:r>
              <a:rPr lang="en-US" sz="1100"/>
              <a:t>) – make before break</a:t>
            </a:r>
          </a:p>
          <a:p>
            <a:pPr lvl="1"/>
            <a:r>
              <a:rPr lang="en-US" sz="1100"/>
              <a:t>Create a new PDU session in a new area</a:t>
            </a:r>
          </a:p>
          <a:p>
            <a:pPr lvl="1"/>
            <a:r>
              <a:rPr lang="en-US" sz="1100"/>
              <a:t>Let existing associations use the old one</a:t>
            </a:r>
          </a:p>
          <a:p>
            <a:pPr lvl="1"/>
            <a:r>
              <a:rPr lang="en-US" sz="1100"/>
              <a:t>Terminal needs to have knowledge about what traffic to steer where, not clear how to do this</a:t>
            </a:r>
          </a:p>
          <a:p>
            <a:pPr lvl="1"/>
            <a:r>
              <a:rPr lang="en-US" sz="1100"/>
              <a:t>Dual PDU sessions</a:t>
            </a:r>
          </a:p>
          <a:p>
            <a:pPr lvl="1"/>
            <a:endParaRPr lang="en-US" sz="1100"/>
          </a:p>
          <a:p>
            <a:pPr marL="155371" indent="-447468"/>
            <a:endParaRPr lang="en-US" sz="1100"/>
          </a:p>
        </p:txBody>
      </p:sp>
      <p:sp>
        <p:nvSpPr>
          <p:cNvPr id="4" name="Date Placeholder 3"/>
          <p:cNvSpPr>
            <a:spLocks noGrp="1"/>
          </p:cNvSpPr>
          <p:nvPr>
            <p:ph type="dt" idx="10"/>
          </p:nvPr>
        </p:nvSpPr>
        <p:spPr/>
        <p:txBody>
          <a:bodyPr/>
          <a:lstStyle/>
          <a:p>
            <a:r>
              <a:rPr lang="en-US"/>
              <a:t>2019-10-07 </a:t>
            </a:r>
          </a:p>
        </p:txBody>
      </p:sp>
      <p:sp>
        <p:nvSpPr>
          <p:cNvPr id="5" name="Slide Number Placeholder 4"/>
          <p:cNvSpPr>
            <a:spLocks noGrp="1"/>
          </p:cNvSpPr>
          <p:nvPr>
            <p:ph type="sldNum" sz="quarter" idx="11"/>
          </p:nvPr>
        </p:nvSpPr>
        <p:spPr/>
        <p:txBody>
          <a:bodyPr/>
          <a:lstStyle/>
          <a:p>
            <a:fld id="{2194C731-22B9-4578-8E30-3E8891578CF4}" type="slidenum">
              <a:rPr lang="en-US" smtClean="0"/>
              <a:t>44</a:t>
            </a:fld>
            <a:endParaRPr lang="en-US"/>
          </a:p>
        </p:txBody>
      </p:sp>
      <p:sp>
        <p:nvSpPr>
          <p:cNvPr id="6" name="Header Placeholder 5"/>
          <p:cNvSpPr>
            <a:spLocks noGrp="1"/>
          </p:cNvSpPr>
          <p:nvPr>
            <p:ph type="hdr" sz="quarter" idx="12"/>
          </p:nvPr>
        </p:nvSpPr>
        <p:spPr/>
        <p:txBody>
          <a:bodyPr/>
          <a:lstStyle/>
          <a:p>
            <a:r>
              <a:rPr lang="en-US"/>
              <a:t>The 5G Core Network Deep Dive </a:t>
            </a:r>
          </a:p>
        </p:txBody>
      </p:sp>
      <p:sp>
        <p:nvSpPr>
          <p:cNvPr id="7" name="Footer Placeholder 6"/>
          <p:cNvSpPr>
            <a:spLocks noGrp="1"/>
          </p:cNvSpPr>
          <p:nvPr>
            <p:ph type="ftr" sz="quarter" idx="13"/>
          </p:nvPr>
        </p:nvSpPr>
        <p:spPr/>
        <p:txBody>
          <a:bodyPr/>
          <a:lstStyle/>
          <a:p>
            <a:r>
              <a:rPr lang="en-US"/>
              <a:t>BICP-16:000214 Uen, Rev N </a:t>
            </a:r>
          </a:p>
        </p:txBody>
      </p:sp>
    </p:spTree>
    <p:extLst>
      <p:ext uri="{BB962C8B-B14F-4D97-AF65-F5344CB8AC3E}">
        <p14:creationId xmlns:p14="http://schemas.microsoft.com/office/powerpoint/2010/main" val="10411783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Edge computing refers to providing an execution environment at close proximity to the users/devices that will provide and consume data as opposed to centralized, public clouds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a:t>But the “Close proximity” will depend on the use case, and there are different use cases. Use </a:t>
            </a:r>
            <a:r>
              <a:rPr lang="en-GB" sz="1200" kern="1200">
                <a:solidFill>
                  <a:schemeClr val="tx1"/>
                </a:solidFill>
                <a:effectLst/>
                <a:latin typeface="Ericsson Hilda Light" panose="00000400000000000000" pitchFamily="2" charset="0"/>
                <a:ea typeface="+mn-ea"/>
                <a:cs typeface="+mn-cs"/>
              </a:rPr>
              <a:t>cases that we can see from different industries like IoT, MTC, augmented reality (AR), gaming, etc… They have different requirements and the sweet spot for the deployment will vary. There are some main commonalities for the most demanding use cases. The main drivers of edge computing are low latency, high bandwidth, self-contained private deployments and resilient and data governed (data governed means that is fulfilling requirements in terms of compliance, privacy, etc…) computing and storage</a:t>
            </a:r>
          </a:p>
          <a:p>
            <a:endParaRPr lang="en-GB" sz="1200" kern="1200">
              <a:solidFill>
                <a:schemeClr val="tx1"/>
              </a:solidFill>
              <a:effectLst/>
              <a:latin typeface="Ericsson Hilda Light" panose="00000400000000000000" pitchFamily="2" charset="0"/>
              <a:ea typeface="+mn-ea"/>
              <a:cs typeface="+mn-cs"/>
            </a:endParaRPr>
          </a:p>
          <a:p>
            <a:r>
              <a:rPr lang="en-GB" sz="1200" kern="1200">
                <a:solidFill>
                  <a:schemeClr val="tx1"/>
                </a:solidFill>
                <a:effectLst/>
                <a:latin typeface="Ericsson Hilda Light" panose="00000400000000000000" pitchFamily="2" charset="0"/>
                <a:ea typeface="+mn-ea"/>
                <a:cs typeface="+mn-cs"/>
              </a:rPr>
              <a:t>Analysing the edge deployments that would be needed to cover a given area has shown that when we set as target to have over the full coverage a  latency lower than certain threshold the number of deployments needed to achieve that becomes high and so very costly. Benefit and cost need to be looked at carefully. On-prem deployments for low latency at very specific locations might be the best case to start with.</a:t>
            </a:r>
          </a:p>
          <a:p>
            <a:endParaRPr lang="en-GB" sz="1200" kern="1200">
              <a:solidFill>
                <a:schemeClr val="tx1"/>
              </a:solidFill>
              <a:effectLst/>
              <a:latin typeface="Ericsson Hilda Light" panose="00000400000000000000" pitchFamily="2" charset="0"/>
              <a:ea typeface="+mn-ea"/>
              <a:cs typeface="+mn-cs"/>
            </a:endParaRPr>
          </a:p>
          <a:p>
            <a:r>
              <a:rPr lang="en-GB" sz="1200" kern="1200">
                <a:solidFill>
                  <a:schemeClr val="tx1"/>
                </a:solidFill>
                <a:effectLst/>
                <a:latin typeface="Ericsson Hilda Light" panose="00000400000000000000" pitchFamily="2" charset="0"/>
                <a:ea typeface="+mn-ea"/>
                <a:cs typeface="+mn-cs"/>
              </a:rPr>
              <a:t>One exercise we did was to determine the number of edge deployments needed to cover South of Sweden and provide 8 </a:t>
            </a:r>
            <a:r>
              <a:rPr lang="en-GB" sz="1200" kern="1200" err="1">
                <a:solidFill>
                  <a:schemeClr val="tx1"/>
                </a:solidFill>
                <a:effectLst/>
                <a:latin typeface="Ericsson Hilda Light" panose="00000400000000000000" pitchFamily="2" charset="0"/>
                <a:ea typeface="+mn-ea"/>
                <a:cs typeface="+mn-cs"/>
              </a:rPr>
              <a:t>ms</a:t>
            </a:r>
            <a:r>
              <a:rPr lang="en-GB" sz="1200" kern="1200">
                <a:solidFill>
                  <a:schemeClr val="tx1"/>
                </a:solidFill>
                <a:effectLst/>
                <a:latin typeface="Ericsson Hilda Light" panose="00000400000000000000" pitchFamily="2" charset="0"/>
                <a:ea typeface="+mn-ea"/>
                <a:cs typeface="+mn-cs"/>
              </a:rPr>
              <a:t> latency. Radio was assumed to take 3ms and the transport the rest. The conclusion was that, that was possible by placing DCs in Malmo, Goteborg and Stockholm. The threes biggest cities in the area. Going from 8 </a:t>
            </a:r>
            <a:r>
              <a:rPr lang="en-GB" sz="1200" kern="1200" err="1">
                <a:solidFill>
                  <a:schemeClr val="tx1"/>
                </a:solidFill>
                <a:effectLst/>
                <a:latin typeface="Ericsson Hilda Light" panose="00000400000000000000" pitchFamily="2" charset="0"/>
                <a:ea typeface="+mn-ea"/>
                <a:cs typeface="+mn-cs"/>
              </a:rPr>
              <a:t>ms</a:t>
            </a:r>
            <a:r>
              <a:rPr lang="en-GB" sz="1200" kern="1200">
                <a:solidFill>
                  <a:schemeClr val="tx1"/>
                </a:solidFill>
                <a:effectLst/>
                <a:latin typeface="Ericsson Hilda Light" panose="00000400000000000000" pitchFamily="2" charset="0"/>
                <a:ea typeface="+mn-ea"/>
                <a:cs typeface="+mn-cs"/>
              </a:rPr>
              <a:t> latency down to 5ms, implied  setting edge deployments in very small cities, sometimes in between bigger cities (more obvious candidates  also for the placement of the Service Providers DCs…). Issue is more complex that geographical split…as the characteristics of the placements, so as the placement peering points between operators and service providers and operators should be considered too.</a:t>
            </a:r>
          </a:p>
          <a:p>
            <a:endParaRPr lang="en-GB" sz="1200" kern="1200">
              <a:solidFill>
                <a:schemeClr val="tx1"/>
              </a:solidFill>
              <a:effectLst/>
              <a:latin typeface="Ericsson Hilda Light" panose="00000400000000000000" pitchFamily="2" charset="0"/>
              <a:ea typeface="+mn-ea"/>
              <a:cs typeface="+mn-cs"/>
            </a:endParaRPr>
          </a:p>
          <a:p>
            <a:r>
              <a:rPr lang="en-GB" sz="1200" kern="1200">
                <a:solidFill>
                  <a:schemeClr val="tx1"/>
                </a:solidFill>
                <a:effectLst/>
                <a:latin typeface="Ericsson Hilda Light" panose="00000400000000000000" pitchFamily="2" charset="0"/>
                <a:ea typeface="+mn-ea"/>
                <a:cs typeface="+mn-cs"/>
              </a:rPr>
              <a:t>Acronyms: Data Centre (DC),. National DC (NDC), Regional DC (RDS), Local Switching Site (LSC), Central Office (CO), Access Site (AS), Aggregation (Ag)</a:t>
            </a:r>
          </a:p>
          <a:p>
            <a:endParaRPr lang="en-GB" sz="1200" kern="1200">
              <a:solidFill>
                <a:schemeClr val="tx1"/>
              </a:solidFill>
              <a:effectLst/>
              <a:latin typeface="Ericsson Hilda Light" panose="00000400000000000000" pitchFamily="2" charset="0"/>
              <a:ea typeface="+mn-ea"/>
              <a:cs typeface="+mn-cs"/>
            </a:endParaRPr>
          </a:p>
          <a:p>
            <a:r>
              <a:rPr lang="en-GB" sz="1200" kern="1200">
                <a:solidFill>
                  <a:schemeClr val="tx1"/>
                </a:solidFill>
                <a:effectLst/>
                <a:latin typeface="Ericsson Hilda Light" panose="00000400000000000000" pitchFamily="2" charset="0"/>
                <a:ea typeface="+mn-ea"/>
                <a:cs typeface="+mn-cs"/>
              </a:rPr>
              <a:t>. </a:t>
            </a:r>
          </a:p>
        </p:txBody>
      </p:sp>
      <p:sp>
        <p:nvSpPr>
          <p:cNvPr id="4" name="Header Placeholder 3"/>
          <p:cNvSpPr>
            <a:spLocks noGrp="1"/>
          </p:cNvSpPr>
          <p:nvPr>
            <p:ph type="hdr" sz="quarter"/>
          </p:nvPr>
        </p:nvSpPr>
        <p:spPr/>
        <p:txBody>
          <a:bodyPr/>
          <a:lstStyle/>
          <a:p>
            <a:r>
              <a:rPr lang="en-US"/>
              <a:t> </a:t>
            </a:r>
          </a:p>
        </p:txBody>
      </p:sp>
      <p:sp>
        <p:nvSpPr>
          <p:cNvPr id="5" name="Date Placeholder 4"/>
          <p:cNvSpPr>
            <a:spLocks noGrp="1"/>
          </p:cNvSpPr>
          <p:nvPr>
            <p:ph type="dt" idx="1"/>
          </p:nvPr>
        </p:nvSpPr>
        <p:spPr/>
        <p:txBody>
          <a:bodyPr/>
          <a:lstStyle/>
          <a:p>
            <a:r>
              <a:rPr lang="en-US"/>
              <a:t>2018-02-21 </a:t>
            </a:r>
          </a:p>
        </p:txBody>
      </p:sp>
      <p:sp>
        <p:nvSpPr>
          <p:cNvPr id="6" name="Footer Placeholder 5"/>
          <p:cNvSpPr>
            <a:spLocks noGrp="1"/>
          </p:cNvSpPr>
          <p:nvPr>
            <p:ph type="ftr" sz="quarter" idx="4"/>
          </p:nvPr>
        </p:nvSpPr>
        <p:spPr/>
        <p:txBody>
          <a:bodyPr/>
          <a:lstStyle/>
          <a:p>
            <a:r>
              <a:rPr lang="en-US"/>
              <a:t> </a:t>
            </a:r>
          </a:p>
        </p:txBody>
      </p:sp>
      <p:sp>
        <p:nvSpPr>
          <p:cNvPr id="7" name="Slide Number Placeholder 6"/>
          <p:cNvSpPr>
            <a:spLocks noGrp="1"/>
          </p:cNvSpPr>
          <p:nvPr>
            <p:ph type="sldNum" sz="quarter" idx="5"/>
          </p:nvPr>
        </p:nvSpPr>
        <p:spPr/>
        <p:txBody>
          <a:bodyPr/>
          <a:lstStyle/>
          <a:p>
            <a:fld id="{F949BC75-2359-4F98-918A-7033C92AD487}" type="slidenum">
              <a:rPr lang="en-US" smtClean="0"/>
              <a:pPr/>
              <a:t>45</a:t>
            </a:fld>
            <a:endParaRPr lang="en-US"/>
          </a:p>
        </p:txBody>
      </p:sp>
    </p:spTree>
    <p:extLst>
      <p:ext uri="{BB962C8B-B14F-4D97-AF65-F5344CB8AC3E}">
        <p14:creationId xmlns:p14="http://schemas.microsoft.com/office/powerpoint/2010/main" val="34998861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675" y="741363"/>
            <a:ext cx="6573838" cy="3698875"/>
          </a:xfrm>
        </p:spPr>
      </p:sp>
      <p:sp>
        <p:nvSpPr>
          <p:cNvPr id="3" name="Notes Placeholder 2"/>
          <p:cNvSpPr>
            <a:spLocks noGrp="1"/>
          </p:cNvSpPr>
          <p:nvPr>
            <p:ph type="body" idx="1"/>
          </p:nvPr>
        </p:nvSpPr>
        <p:spPr/>
        <p:txBody>
          <a:bodyPr/>
          <a:lstStyle/>
          <a:p>
            <a:endParaRPr lang="en-US" baseline="0">
              <a:latin typeface="Ericsson Hilda Light" panose="00000400000000000000" pitchFamily="2" charset="0"/>
            </a:endParaRPr>
          </a:p>
          <a:p>
            <a:pPr marL="0" indent="0">
              <a:buNone/>
            </a:pPr>
            <a:r>
              <a:rPr lang="en-US" altLang="en-US" sz="1200"/>
              <a:t>Industry landscape/ecosystem needs to address the n</a:t>
            </a:r>
            <a:r>
              <a:rPr lang="en-US" sz="1200"/>
              <a:t>eed of business users and the need of operators to introduce new services using the distributed nature of their networks and providing ubiquitous deployment. It needs to work well with ecosystems, in the Multi-vendor technology landscape and be as easy as clouds for app developers</a:t>
            </a:r>
          </a:p>
          <a:p>
            <a:pPr marL="0" indent="0">
              <a:buNone/>
            </a:pPr>
            <a:endParaRPr lang="en-US" altLang="en-US" sz="1200"/>
          </a:p>
          <a:p>
            <a:pPr marL="0" indent="0">
              <a:buNone/>
            </a:pPr>
            <a:r>
              <a:rPr lang="en-US" altLang="en-US" sz="1200"/>
              <a:t>Ericsson wants a solution that works on </a:t>
            </a:r>
            <a:r>
              <a:rPr lang="en-US" altLang="en-US" sz="1200">
                <a:hlinkClick r:id="" action="ppaction://noaction"/>
              </a:rPr>
              <a:t>these 3 AS hosting model scenarios</a:t>
            </a:r>
            <a:r>
              <a:rPr lang="en-US" altLang="en-US" sz="1200"/>
              <a:t>:</a:t>
            </a:r>
          </a:p>
          <a:p>
            <a:pPr marL="342900" indent="-342900">
              <a:buAutoNum type="arabicPeriod"/>
            </a:pPr>
            <a:r>
              <a:rPr lang="en-GB" sz="1200"/>
              <a:t>Operator is in full control of the edge. It provides the edge compute infrastructure, the connectivity and the application platform, and manages itself the applications (as for VNFs).</a:t>
            </a:r>
          </a:p>
          <a:p>
            <a:pPr marL="342900" indent="-342900">
              <a:buAutoNum type="arabicPeriod"/>
            </a:pPr>
            <a:r>
              <a:rPr lang="en-GB" sz="1200"/>
              <a:t>Operator hosts its own or a 3p application platform on its edge infrastructure. MNO provides the routing and IP network stitching between the connectivity and the platform which exposes APIs for Application Management. </a:t>
            </a:r>
          </a:p>
          <a:p>
            <a:pPr marL="342900" indent="-342900">
              <a:buAutoNum type="arabicPeriod"/>
            </a:pPr>
            <a:r>
              <a:rPr lang="en-GB" sz="1200"/>
              <a:t>Operator provides only distributed connectivity to internet, and public cloud providers host the ASs on their application platform “close” to the edge.</a:t>
            </a:r>
          </a:p>
          <a:p>
            <a:endParaRPr lang="en-GB" sz="1200"/>
          </a:p>
          <a:p>
            <a:pPr marL="0" indent="0">
              <a:buNone/>
            </a:pPr>
            <a:r>
              <a:rPr lang="en-GB" sz="1200"/>
              <a:t>The Solution should not limit the operator role. It shall allow operator become </a:t>
            </a:r>
            <a:r>
              <a:rPr lang="en-GB" sz="1200" b="1"/>
              <a:t>Application Platform Provider: </a:t>
            </a:r>
            <a:r>
              <a:rPr lang="en-GB" sz="1200"/>
              <a:t>the services deployed on the MNO application platform can be accessed by users from other MNOs. Those MNOs provide the connectivity to their users, and to them, the mentioned MNO is an external Application Platform provider.</a:t>
            </a:r>
          </a:p>
          <a:p>
            <a:endParaRPr lang="en-US" baseline="0">
              <a:latin typeface="Ericsson Hilda Light" panose="00000400000000000000" pitchFamily="2" charset="0"/>
            </a:endParaRPr>
          </a:p>
        </p:txBody>
      </p:sp>
      <p:sp>
        <p:nvSpPr>
          <p:cNvPr id="4" name="Date Placeholder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rPr>
              <a:t>2019-10-07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4EBE06-B897-485C-8AC9-F2CF8F353E0D}" type="slidenum">
              <a:rPr kumimoji="0" lang="en-US" sz="1200" b="0" i="0" u="none" strike="noStrike" kern="1200" cap="none" spc="0" normalizeH="0" baseline="0" noProof="0" smtClean="0">
                <a:ln>
                  <a:noFill/>
                </a:ln>
                <a:solidFill>
                  <a:prstClr val="black"/>
                </a:solidFill>
                <a:effectLst/>
                <a:uLnTx/>
                <a:uFillTx/>
                <a:latin typeface="Ericsson Hilda Light" panose="00000400000000000000" pitchFamily="2" charset="0"/>
                <a:ea typeface="+mn-ea"/>
                <a:cs typeface="+mn-cs"/>
              </a:rPr>
              <a:t>46</a:t>
            </a:fld>
            <a:endPar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endParaRPr>
          </a:p>
        </p:txBody>
      </p:sp>
      <p:sp>
        <p:nvSpPr>
          <p:cNvPr id="6" name="Header Placeholder 5"/>
          <p:cNvSpPr>
            <a:spLocks noGrp="1"/>
          </p:cNvSpPr>
          <p:nvPr>
            <p:ph type="hd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rPr>
              <a:t>EC SOD </a:t>
            </a:r>
          </a:p>
        </p:txBody>
      </p:sp>
      <p:sp>
        <p:nvSpPr>
          <p:cNvPr id="7" name="Footer Placeholder 6"/>
          <p:cNvSpPr>
            <a:spLocks noGrp="1"/>
          </p:cNvSpPr>
          <p:nvPr>
            <p:ph type="ft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rPr>
              <a:t> </a:t>
            </a:r>
          </a:p>
        </p:txBody>
      </p:sp>
    </p:spTree>
    <p:extLst>
      <p:ext uri="{BB962C8B-B14F-4D97-AF65-F5344CB8AC3E}">
        <p14:creationId xmlns:p14="http://schemas.microsoft.com/office/powerpoint/2010/main" val="29364284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a:solidFill>
                  <a:schemeClr val="tx1"/>
                </a:solidFill>
                <a:effectLst/>
                <a:latin typeface="Arial" charset="0"/>
                <a:ea typeface="+mn-ea"/>
                <a:cs typeface="+mn-cs"/>
              </a:rPr>
              <a:t>Note: Animated slide</a:t>
            </a:r>
          </a:p>
          <a:p>
            <a:endParaRPr lang="en-US" sz="1200" i="1" kern="1200">
              <a:solidFill>
                <a:schemeClr val="tx1"/>
              </a:solidFill>
              <a:effectLst/>
              <a:latin typeface="Arial" charset="0"/>
              <a:ea typeface="+mn-ea"/>
              <a:cs typeface="+mn-cs"/>
            </a:endParaRPr>
          </a:p>
          <a:p>
            <a:r>
              <a:rPr lang="en-US" sz="1200" i="1" kern="1200">
                <a:solidFill>
                  <a:schemeClr val="tx1"/>
                </a:solidFill>
                <a:effectLst/>
                <a:latin typeface="Arial" charset="0"/>
                <a:ea typeface="+mn-ea"/>
                <a:cs typeface="+mn-cs"/>
              </a:rPr>
              <a:t>The purpose of this slide is to describe “The Traffic Routing Challenge” i.e. only the problems that need to be solved (the intention is not to describe the needed solutions on this slide but some solution principles  will be described). The illustration used is a simplified view of a mobile network and Internet, mainly in this context of Traffic Routing. </a:t>
            </a:r>
            <a:endParaRPr lang="sv-SE" sz="1200" kern="1200">
              <a:solidFill>
                <a:schemeClr val="tx1"/>
              </a:solidFill>
              <a:effectLst/>
              <a:latin typeface="Arial" charset="0"/>
              <a:ea typeface="+mn-ea"/>
              <a:cs typeface="+mn-cs"/>
            </a:endParaRPr>
          </a:p>
          <a:p>
            <a:r>
              <a:rPr lang="en-US" sz="1200" i="1" kern="1200">
                <a:solidFill>
                  <a:schemeClr val="tx1"/>
                </a:solidFill>
                <a:effectLst/>
                <a:latin typeface="Arial" charset="0"/>
                <a:ea typeface="+mn-ea"/>
                <a:cs typeface="+mn-cs"/>
              </a:rPr>
              <a:t> </a:t>
            </a:r>
            <a:endParaRPr lang="sv-SE" sz="1200" kern="1200">
              <a:solidFill>
                <a:schemeClr val="tx1"/>
              </a:solidFill>
              <a:effectLst/>
              <a:latin typeface="Arial" charset="0"/>
              <a:ea typeface="+mn-ea"/>
              <a:cs typeface="+mn-cs"/>
            </a:endParaRPr>
          </a:p>
          <a:p>
            <a:r>
              <a:rPr lang="en-US" sz="1200" i="1" kern="1200">
                <a:solidFill>
                  <a:schemeClr val="tx1"/>
                </a:solidFill>
                <a:effectLst/>
                <a:latin typeface="Arial" charset="0"/>
                <a:ea typeface="+mn-ea"/>
                <a:cs typeface="+mn-cs"/>
              </a:rPr>
              <a:t>The upper part of the slide, and the first part of the animation, describes the situation today. Mobile networks and Internet are separate domains connected via Internet </a:t>
            </a:r>
            <a:r>
              <a:rPr lang="en-US" sz="1200" i="1" kern="1200" err="1">
                <a:solidFill>
                  <a:schemeClr val="tx1"/>
                </a:solidFill>
                <a:effectLst/>
                <a:latin typeface="Arial" charset="0"/>
                <a:ea typeface="+mn-ea"/>
                <a:cs typeface="+mn-cs"/>
              </a:rPr>
              <a:t>eXchange</a:t>
            </a:r>
            <a:r>
              <a:rPr lang="en-US" sz="1200" i="1" kern="1200">
                <a:solidFill>
                  <a:schemeClr val="tx1"/>
                </a:solidFill>
                <a:effectLst/>
                <a:latin typeface="Arial" charset="0"/>
                <a:ea typeface="+mn-ea"/>
                <a:cs typeface="+mn-cs"/>
              </a:rPr>
              <a:t> Points (IXP) fully based on rules Internet. When it comes to Traffic Routing, the mobile network selects in step 1 an user plane (UP) anchor point for the UE provided by a PDN-GW with </a:t>
            </a:r>
            <a:r>
              <a:rPr lang="en-US" sz="1200" i="1" kern="1200" err="1">
                <a:solidFill>
                  <a:schemeClr val="tx1"/>
                </a:solidFill>
                <a:effectLst/>
                <a:latin typeface="Arial" charset="0"/>
                <a:ea typeface="+mn-ea"/>
                <a:cs typeface="+mn-cs"/>
              </a:rPr>
              <a:t>SGi</a:t>
            </a:r>
            <a:r>
              <a:rPr lang="en-US" sz="1200" i="1" kern="1200">
                <a:solidFill>
                  <a:schemeClr val="tx1"/>
                </a:solidFill>
                <a:effectLst/>
                <a:latin typeface="Arial" charset="0"/>
                <a:ea typeface="+mn-ea"/>
                <a:cs typeface="+mn-cs"/>
              </a:rPr>
              <a:t> interface or an UPF with N6 interface for the UE.  The UP anchor point provides IP connectivity for the UE and in the first example shown the UP anchor point is selected at a national site. The UP anchor point selection is typically performed without any knowledge of the actual applications that the UE will later use. In step 2, the Application layer performs selection of an optimal Application Server (AS) for the UE. The AS selection is based on either analysis of the “location” of UE’s DNS Server IP-address or UE’s IP-address (typically only based on limited location information pointing e.g. to the MNO national site). The application level mechanisms used are e.g. DNS/HTTPS redirects and IP routing. </a:t>
            </a:r>
            <a:endParaRPr lang="sv-SE" sz="1200" kern="1200">
              <a:solidFill>
                <a:schemeClr val="tx1"/>
              </a:solidFill>
              <a:effectLst/>
              <a:latin typeface="Arial" charset="0"/>
              <a:ea typeface="+mn-ea"/>
              <a:cs typeface="+mn-cs"/>
            </a:endParaRPr>
          </a:p>
          <a:p>
            <a:r>
              <a:rPr lang="en-US" sz="1200" i="1" kern="1200">
                <a:solidFill>
                  <a:schemeClr val="tx1"/>
                </a:solidFill>
                <a:effectLst/>
                <a:latin typeface="Arial" charset="0"/>
                <a:ea typeface="+mn-ea"/>
                <a:cs typeface="+mn-cs"/>
              </a:rPr>
              <a:t> </a:t>
            </a:r>
            <a:endParaRPr lang="sv-SE" sz="1200" kern="1200">
              <a:solidFill>
                <a:schemeClr val="tx1"/>
              </a:solidFill>
              <a:effectLst/>
              <a:latin typeface="Arial" charset="0"/>
              <a:ea typeface="+mn-ea"/>
              <a:cs typeface="+mn-cs"/>
            </a:endParaRPr>
          </a:p>
          <a:p>
            <a:r>
              <a:rPr lang="en-US" sz="1200" b="1" i="1" kern="1200">
                <a:solidFill>
                  <a:schemeClr val="tx1"/>
                </a:solidFill>
                <a:effectLst/>
                <a:latin typeface="Arial" charset="0"/>
                <a:ea typeface="+mn-ea"/>
                <a:cs typeface="+mn-cs"/>
              </a:rPr>
              <a:t>To summarize</a:t>
            </a:r>
            <a:r>
              <a:rPr lang="en-US" sz="1200" i="1" kern="1200">
                <a:solidFill>
                  <a:schemeClr val="tx1"/>
                </a:solidFill>
                <a:effectLst/>
                <a:latin typeface="Arial" charset="0"/>
                <a:ea typeface="+mn-ea"/>
                <a:cs typeface="+mn-cs"/>
              </a:rPr>
              <a:t>: Mobile network selects UE anchor point, AS selection follows and there is no coordination between selections. In this case Traffic Routing is trivial and typically the UP anchor point is not reselected very often, and especially not based on any selection of AS on the application level. </a:t>
            </a:r>
            <a:endParaRPr lang="sv-SE" sz="1200" kern="1200">
              <a:solidFill>
                <a:schemeClr val="tx1"/>
              </a:solidFill>
              <a:effectLst/>
              <a:latin typeface="Arial" charset="0"/>
              <a:ea typeface="+mn-ea"/>
              <a:cs typeface="+mn-cs"/>
            </a:endParaRPr>
          </a:p>
          <a:p>
            <a:r>
              <a:rPr lang="en-US" sz="1200" i="1" kern="1200">
                <a:solidFill>
                  <a:schemeClr val="tx1"/>
                </a:solidFill>
                <a:effectLst/>
                <a:latin typeface="Arial" charset="0"/>
                <a:ea typeface="+mn-ea"/>
                <a:cs typeface="+mn-cs"/>
              </a:rPr>
              <a:t> </a:t>
            </a:r>
            <a:endParaRPr lang="sv-SE" sz="1200" kern="1200">
              <a:solidFill>
                <a:schemeClr val="tx1"/>
              </a:solidFill>
              <a:effectLst/>
              <a:latin typeface="Arial" charset="0"/>
              <a:ea typeface="+mn-ea"/>
              <a:cs typeface="+mn-cs"/>
            </a:endParaRPr>
          </a:p>
          <a:p>
            <a:r>
              <a:rPr lang="en-US" sz="1200" i="1" kern="1200">
                <a:solidFill>
                  <a:schemeClr val="tx1"/>
                </a:solidFill>
                <a:effectLst/>
                <a:latin typeface="Arial" charset="0"/>
                <a:ea typeface="+mn-ea"/>
                <a:cs typeface="+mn-cs"/>
              </a:rPr>
              <a:t>The lower part of the slide describes that the new challenge with Traffic Routing is triggered by distribution of applications further out in the network topology, typically closer to the UE than the existing UP anchor point. The distribution of applications can happen in different ways as illustrated on the slide. The first example is further out within the MNO network, e.g. to Local or Regional sites. The second example is further out in the Internet. Optimal Traffic Routing will in these cases need support in the mobile network mainly in the following two areas:</a:t>
            </a:r>
            <a:endParaRPr lang="sv-SE" sz="1200" kern="1200">
              <a:solidFill>
                <a:schemeClr val="tx1"/>
              </a:solidFill>
              <a:effectLst/>
              <a:latin typeface="Arial" charset="0"/>
              <a:ea typeface="+mn-ea"/>
              <a:cs typeface="+mn-cs"/>
            </a:endParaRPr>
          </a:p>
          <a:p>
            <a:pPr lvl="0"/>
            <a:r>
              <a:rPr lang="en-US" sz="1200" i="1" kern="1200">
                <a:solidFill>
                  <a:schemeClr val="tx1"/>
                </a:solidFill>
                <a:effectLst/>
                <a:latin typeface="Arial" charset="0"/>
                <a:ea typeface="+mn-ea"/>
                <a:cs typeface="+mn-cs"/>
              </a:rPr>
              <a:t>1) More granular indication of UE location within the mobile network to the application layer (i.e. more granular than a national site). This can be used by the application layer to select an distributed AS.</a:t>
            </a:r>
            <a:endParaRPr lang="sv-SE" sz="1200" kern="1200">
              <a:solidFill>
                <a:schemeClr val="tx1"/>
              </a:solidFill>
              <a:effectLst/>
              <a:latin typeface="Arial" charset="0"/>
              <a:ea typeface="+mn-ea"/>
              <a:cs typeface="+mn-cs"/>
            </a:endParaRPr>
          </a:p>
          <a:p>
            <a:pPr lvl="0"/>
            <a:r>
              <a:rPr lang="en-US" sz="1200" i="1" kern="1200">
                <a:solidFill>
                  <a:schemeClr val="tx1"/>
                </a:solidFill>
                <a:effectLst/>
                <a:latin typeface="Arial" charset="0"/>
                <a:ea typeface="+mn-ea"/>
                <a:cs typeface="+mn-cs"/>
              </a:rPr>
              <a:t>2) More efficient traffic routing between the UE and the distributed AS. The intended benefits of distributed selection of AS (e.g. in terms of latency) will not be achieved unless the related traffic from the UE is also routed optimally between the UE and the AS. One example of a traffic </a:t>
            </a:r>
            <a:r>
              <a:rPr lang="en-US" sz="1200" i="1" kern="1200" err="1">
                <a:solidFill>
                  <a:schemeClr val="tx1"/>
                </a:solidFill>
                <a:effectLst/>
                <a:latin typeface="Arial" charset="0"/>
                <a:ea typeface="+mn-ea"/>
                <a:cs typeface="+mn-cs"/>
              </a:rPr>
              <a:t>tromboning</a:t>
            </a:r>
            <a:r>
              <a:rPr lang="en-US" sz="1200" i="1" kern="1200">
                <a:solidFill>
                  <a:schemeClr val="tx1"/>
                </a:solidFill>
                <a:effectLst/>
                <a:latin typeface="Arial" charset="0"/>
                <a:ea typeface="+mn-ea"/>
                <a:cs typeface="+mn-cs"/>
              </a:rPr>
              <a:t> problem (not shown in the slide) would be that the UE UP anchor point is maintained at the national site but the AS would be selected e.g. at a regional or local site.</a:t>
            </a:r>
            <a:endParaRPr lang="sv-SE" sz="1200" kern="1200">
              <a:solidFill>
                <a:schemeClr val="tx1"/>
              </a:solidFill>
              <a:effectLst/>
              <a:latin typeface="Arial" charset="0"/>
              <a:ea typeface="+mn-ea"/>
              <a:cs typeface="+mn-cs"/>
            </a:endParaRPr>
          </a:p>
          <a:p>
            <a:r>
              <a:rPr lang="en-US" sz="1200" i="1" kern="1200">
                <a:solidFill>
                  <a:schemeClr val="tx1"/>
                </a:solidFill>
                <a:effectLst/>
                <a:latin typeface="Arial" charset="0"/>
                <a:ea typeface="+mn-ea"/>
                <a:cs typeface="+mn-cs"/>
              </a:rPr>
              <a:t> </a:t>
            </a:r>
            <a:endParaRPr lang="sv-SE" sz="1200" kern="1200">
              <a:solidFill>
                <a:schemeClr val="tx1"/>
              </a:solidFill>
              <a:effectLst/>
              <a:latin typeface="Arial" charset="0"/>
              <a:ea typeface="+mn-ea"/>
              <a:cs typeface="+mn-cs"/>
            </a:endParaRPr>
          </a:p>
          <a:p>
            <a:r>
              <a:rPr lang="en-US" sz="1200" i="1" kern="1200">
                <a:solidFill>
                  <a:schemeClr val="tx1"/>
                </a:solidFill>
                <a:effectLst/>
                <a:latin typeface="Arial" charset="0"/>
                <a:ea typeface="+mn-ea"/>
                <a:cs typeface="+mn-cs"/>
              </a:rPr>
              <a:t>Two examples of possible solutions are illustrated:</a:t>
            </a:r>
            <a:endParaRPr lang="sv-SE" sz="1200" kern="1200">
              <a:solidFill>
                <a:schemeClr val="tx1"/>
              </a:solidFill>
              <a:effectLst/>
              <a:latin typeface="Arial" charset="0"/>
              <a:ea typeface="+mn-ea"/>
              <a:cs typeface="+mn-cs"/>
            </a:endParaRPr>
          </a:p>
          <a:p>
            <a:pPr lvl="0"/>
            <a:r>
              <a:rPr lang="en-US" sz="1200" i="1" kern="1200">
                <a:solidFill>
                  <a:schemeClr val="tx1"/>
                </a:solidFill>
                <a:effectLst/>
                <a:latin typeface="Arial" charset="0"/>
                <a:ea typeface="+mn-ea"/>
                <a:cs typeface="+mn-cs"/>
              </a:rPr>
              <a:t>1) In the first case the UE UP anchor point is distributed to a regional site. This enables also optimal traffic routing for AS distributed to this level of sites. Traffic Routing can actually be trivial in this case also. The more granular indication of UE location can be based on UE’s DNS Server also distributed to the regional site or plain IP routing between the UE UP anchor point and the AS. It is also worth mentioning that re-anchoring of UE UP anchor point is feasible, especially as there is likely no need to perform it very often.</a:t>
            </a:r>
            <a:endParaRPr lang="sv-SE" sz="1200" kern="1200">
              <a:solidFill>
                <a:schemeClr val="tx1"/>
              </a:solidFill>
              <a:effectLst/>
              <a:latin typeface="Arial" charset="0"/>
              <a:ea typeface="+mn-ea"/>
              <a:cs typeface="+mn-cs"/>
            </a:endParaRPr>
          </a:p>
          <a:p>
            <a:pPr lvl="0"/>
            <a:r>
              <a:rPr lang="en-US" sz="1200" i="1" kern="1200">
                <a:solidFill>
                  <a:schemeClr val="tx1"/>
                </a:solidFill>
                <a:effectLst/>
                <a:latin typeface="Arial" charset="0"/>
                <a:ea typeface="+mn-ea"/>
                <a:cs typeface="+mn-cs"/>
              </a:rPr>
              <a:t>2) In the second case the preferred AS is distributed on the Internet to a site that is on same level as a local site in the MNO network. It is not feasible to distribute UE UP anchor point this far out as then the re-anchoring of the UE UP anchor point would happen too often. Therefore another type of solution called ”session breakout” or ”local breakout” is needed for the optimal traffic routing. In addition, the mobile network needs to indicate the more granular location of the UE to the application layer.</a:t>
            </a:r>
            <a:br>
              <a:rPr lang="en-US" sz="1200" i="1" kern="1200">
                <a:solidFill>
                  <a:schemeClr val="tx1"/>
                </a:solidFill>
                <a:effectLst/>
                <a:latin typeface="Arial" charset="0"/>
                <a:ea typeface="+mn-ea"/>
                <a:cs typeface="+mn-cs"/>
              </a:rPr>
            </a:br>
            <a:r>
              <a:rPr lang="en-US" sz="1200" i="1" kern="1200">
                <a:solidFill>
                  <a:schemeClr val="tx1"/>
                </a:solidFill>
                <a:effectLst/>
                <a:latin typeface="Arial" charset="0"/>
                <a:ea typeface="+mn-ea"/>
                <a:cs typeface="+mn-cs"/>
              </a:rPr>
              <a:t>In case the ULCL method is used for breakout, the IP address will then be the same as in the central anchor point. Using this IP address in a local operator controlled AS network at the distributed site (“walled garden type”) may be ok, but if traffic is also to be routed to external </a:t>
            </a:r>
            <a:r>
              <a:rPr lang="en-US" sz="1200" i="1" kern="1200" err="1">
                <a:solidFill>
                  <a:schemeClr val="tx1"/>
                </a:solidFill>
                <a:effectLst/>
                <a:latin typeface="Arial" charset="0"/>
                <a:ea typeface="+mn-ea"/>
                <a:cs typeface="+mn-cs"/>
              </a:rPr>
              <a:t>ASes</a:t>
            </a:r>
            <a:r>
              <a:rPr lang="en-US" sz="1200" i="1" kern="1200">
                <a:solidFill>
                  <a:schemeClr val="tx1"/>
                </a:solidFill>
                <a:effectLst/>
                <a:latin typeface="Arial" charset="0"/>
                <a:ea typeface="+mn-ea"/>
                <a:cs typeface="+mn-cs"/>
              </a:rPr>
              <a:t> the IP address has to be </a:t>
            </a:r>
            <a:r>
              <a:rPr lang="en-US" sz="1200" i="1" kern="1200" err="1">
                <a:solidFill>
                  <a:schemeClr val="tx1"/>
                </a:solidFill>
                <a:effectLst/>
                <a:latin typeface="Arial" charset="0"/>
                <a:ea typeface="+mn-ea"/>
                <a:cs typeface="+mn-cs"/>
              </a:rPr>
              <a:t>NAT’ed</a:t>
            </a:r>
            <a:r>
              <a:rPr lang="en-US" sz="1200" i="1" kern="1200">
                <a:solidFill>
                  <a:schemeClr val="tx1"/>
                </a:solidFill>
                <a:effectLst/>
                <a:latin typeface="Arial" charset="0"/>
                <a:ea typeface="+mn-ea"/>
                <a:cs typeface="+mn-cs"/>
              </a:rPr>
              <a:t> or taken through a proxy.</a:t>
            </a:r>
            <a:endParaRPr lang="sv-SE" sz="1200" kern="1200">
              <a:solidFill>
                <a:schemeClr val="tx1"/>
              </a:solidFill>
              <a:effectLst/>
              <a:latin typeface="Arial" charset="0"/>
              <a:ea typeface="+mn-ea"/>
              <a:cs typeface="+mn-cs"/>
            </a:endParaRPr>
          </a:p>
          <a:p>
            <a:r>
              <a:rPr lang="en-US" sz="1200" b="1" i="1" kern="1200">
                <a:solidFill>
                  <a:schemeClr val="tx1"/>
                </a:solidFill>
                <a:effectLst/>
                <a:latin typeface="Arial" charset="0"/>
                <a:ea typeface="+mn-ea"/>
                <a:cs typeface="+mn-cs"/>
              </a:rPr>
              <a:t> </a:t>
            </a:r>
            <a:endParaRPr lang="sv-SE" sz="1200" kern="1200">
              <a:solidFill>
                <a:schemeClr val="tx1"/>
              </a:solidFill>
              <a:effectLst/>
              <a:latin typeface="Arial" charset="0"/>
              <a:ea typeface="+mn-ea"/>
              <a:cs typeface="+mn-cs"/>
            </a:endParaRPr>
          </a:p>
          <a:p>
            <a:r>
              <a:rPr lang="en-US" sz="1200" b="1" i="1" kern="1200">
                <a:solidFill>
                  <a:schemeClr val="tx1"/>
                </a:solidFill>
                <a:effectLst/>
                <a:latin typeface="Arial" charset="0"/>
                <a:ea typeface="+mn-ea"/>
                <a:cs typeface="+mn-cs"/>
              </a:rPr>
              <a:t>To summarize:</a:t>
            </a:r>
            <a:r>
              <a:rPr lang="en-US" sz="1200" i="1" kern="1200">
                <a:solidFill>
                  <a:schemeClr val="tx1"/>
                </a:solidFill>
                <a:effectLst/>
                <a:latin typeface="Arial" charset="0"/>
                <a:ea typeface="+mn-ea"/>
                <a:cs typeface="+mn-cs"/>
              </a:rPr>
              <a:t> Optimal Traffic Routing needs support in the mobile network, and actually even some level of coordination between mobile network functionality and application layer. </a:t>
            </a:r>
            <a:endParaRPr lang="sv-SE" sz="1200" kern="1200">
              <a:solidFill>
                <a:schemeClr val="tx1"/>
              </a:solidFill>
              <a:effectLst/>
              <a:latin typeface="Arial" charset="0"/>
              <a:ea typeface="+mn-ea"/>
              <a:cs typeface="+mn-cs"/>
            </a:endParaRPr>
          </a:p>
        </p:txBody>
      </p:sp>
      <p:sp>
        <p:nvSpPr>
          <p:cNvPr id="4" name="Header Placeholder 3"/>
          <p:cNvSpPr>
            <a:spLocks noGrp="1"/>
          </p:cNvSpPr>
          <p:nvPr>
            <p:ph type="hdr" sz="quarter"/>
          </p:nvPr>
        </p:nvSpPr>
        <p:spPr/>
        <p:txBody>
          <a:bodyPr/>
          <a:lstStyle/>
          <a:p>
            <a:r>
              <a:rPr lang="en-US"/>
              <a:t>The 5G Core Network Deep Dive </a:t>
            </a:r>
          </a:p>
        </p:txBody>
      </p:sp>
      <p:sp>
        <p:nvSpPr>
          <p:cNvPr id="5" name="Date Placeholder 4"/>
          <p:cNvSpPr>
            <a:spLocks noGrp="1"/>
          </p:cNvSpPr>
          <p:nvPr>
            <p:ph type="dt" idx="1"/>
          </p:nvPr>
        </p:nvSpPr>
        <p:spPr/>
        <p:txBody>
          <a:bodyPr/>
          <a:lstStyle/>
          <a:p>
            <a:r>
              <a:rPr lang="en-US"/>
              <a:t>2019-10-07 </a:t>
            </a:r>
          </a:p>
        </p:txBody>
      </p:sp>
      <p:sp>
        <p:nvSpPr>
          <p:cNvPr id="6" name="Footer Placeholder 5"/>
          <p:cNvSpPr>
            <a:spLocks noGrp="1"/>
          </p:cNvSpPr>
          <p:nvPr>
            <p:ph type="ftr" sz="quarter" idx="4"/>
          </p:nvPr>
        </p:nvSpPr>
        <p:spPr/>
        <p:txBody>
          <a:bodyPr/>
          <a:lstStyle/>
          <a:p>
            <a:r>
              <a:rPr lang="en-US"/>
              <a:t>BICP-16:000214 Uen, Rev N </a:t>
            </a:r>
          </a:p>
        </p:txBody>
      </p:sp>
      <p:sp>
        <p:nvSpPr>
          <p:cNvPr id="7" name="Slide Number Placeholder 6"/>
          <p:cNvSpPr>
            <a:spLocks noGrp="1"/>
          </p:cNvSpPr>
          <p:nvPr>
            <p:ph type="sldNum" sz="quarter" idx="5"/>
          </p:nvPr>
        </p:nvSpPr>
        <p:spPr/>
        <p:txBody>
          <a:bodyPr/>
          <a:lstStyle/>
          <a:p>
            <a:fld id="{904464E4-4646-4AB7-A740-3C389025E424}" type="slidenum">
              <a:rPr lang="en-US" smtClean="0"/>
              <a:t>47</a:t>
            </a:fld>
            <a:endParaRPr lang="en-US"/>
          </a:p>
        </p:txBody>
      </p:sp>
    </p:spTree>
    <p:extLst>
      <p:ext uri="{BB962C8B-B14F-4D97-AF65-F5344CB8AC3E}">
        <p14:creationId xmlns:p14="http://schemas.microsoft.com/office/powerpoint/2010/main" val="42710786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sz="1100"/>
              <a:t>This slides shows different solutions for anchoring sessions that exist in 5GS</a:t>
            </a:r>
          </a:p>
          <a:p>
            <a:pPr marL="228600" indent="-228600">
              <a:buAutoNum type="arabicParenR"/>
            </a:pPr>
            <a:r>
              <a:rPr lang="sv-SE" sz="1100"/>
              <a:t>Central anchor point – the typical deployment in 2G/3G and 4G/EPC systems. The anchor point has to some extent (in some large PLMNs) started to move from centralized locations to regional deployments. Still though centralized relatively speaking.</a:t>
            </a:r>
          </a:p>
          <a:p>
            <a:pPr marL="228600" indent="-228600">
              <a:buAutoNum type="arabicParenR"/>
            </a:pPr>
            <a:r>
              <a:rPr lang="sv-SE" sz="1100"/>
              <a:t>Distributed anchor point – ”distribution” is a relative meassure, can be anything from the regional site to the antenna site. Can be solved with different mechanisms in 5GC like SSC1 (traditional central anchor point) if on regional or even Central Office (CO) site. Or with SSC2 or SSC3 if on CO or further out in the network</a:t>
            </a:r>
          </a:p>
          <a:p>
            <a:pPr marL="228600" indent="-228600">
              <a:buAutoNum type="arabicParenR"/>
            </a:pPr>
            <a:r>
              <a:rPr lang="sv-SE" sz="1100"/>
              <a:t>Session breakout – main mechanism often call ULCL in 5GC. Filters deployed in the local/distributed site to control which traffic that is ”offloaded”. </a:t>
            </a:r>
          </a:p>
          <a:p>
            <a:pPr marL="228600" indent="-228600">
              <a:buAutoNum type="arabicParenR"/>
            </a:pPr>
            <a:r>
              <a:rPr lang="sv-SE" sz="1100"/>
              <a:t>Multiple sessions – typically separate APN (EPC) or DNN (5GC), or using IPv6 Multi-homing in 5GC. IPv6 MH can also be seen as the solution in 3), since it is within the same PDU Session, but with a separate IPv6 prefix</a:t>
            </a:r>
          </a:p>
          <a:p>
            <a:pPr marL="228600" indent="-228600">
              <a:buAutoNum type="arabicParenR"/>
            </a:pPr>
            <a:endParaRPr lang="sv-SE" sz="1100"/>
          </a:p>
          <a:p>
            <a:pPr marL="0" indent="0">
              <a:buNone/>
            </a:pPr>
            <a:r>
              <a:rPr lang="sv-SE" sz="1100" u="sng"/>
              <a:t>Short-Medium term solution: </a:t>
            </a:r>
            <a:r>
              <a:rPr lang="sv-SE" sz="1100" b="1"/>
              <a:t>Distributed Anchor – see further below</a:t>
            </a:r>
            <a:endParaRPr lang="sv-SE" sz="1100"/>
          </a:p>
          <a:p>
            <a:pPr marL="0" indent="0">
              <a:buNone/>
            </a:pPr>
            <a:endParaRPr lang="sv-SE" sz="1100"/>
          </a:p>
          <a:p>
            <a:pPr marL="0" indent="0">
              <a:buNone/>
            </a:pPr>
            <a:r>
              <a:rPr lang="sv-SE" sz="2400" b="0"/>
              <a:t>Some solutions have limitations and need further work:</a:t>
            </a:r>
          </a:p>
          <a:p>
            <a:pPr marL="0" indent="0">
              <a:buNone/>
            </a:pPr>
            <a:r>
              <a:rPr lang="sv-SE" sz="1800" b="0" u="sng"/>
              <a:t>Session Breakout</a:t>
            </a:r>
          </a:p>
          <a:p>
            <a:r>
              <a:rPr lang="sv-SE" sz="1800" b="0"/>
              <a:t>Assumes resource lookup is operator controlled </a:t>
            </a:r>
            <a:r>
              <a:rPr lang="sv-SE" sz="1800" b="0">
                <a:sym typeface="Wingdings" panose="05000000000000000000" pitchFamily="2" charset="2"/>
              </a:rPr>
              <a:t>–  </a:t>
            </a:r>
            <a:r>
              <a:rPr lang="sv-SE" sz="1800" b="0"/>
              <a:t>can’t be guaranteed in generic devices</a:t>
            </a:r>
          </a:p>
          <a:p>
            <a:pPr lvl="1"/>
            <a:r>
              <a:rPr lang="sv-SE" sz="1800"/>
              <a:t>Firefox browser is in the US using DNS-over-HTTPS to bypass the operator DNS</a:t>
            </a:r>
          </a:p>
          <a:p>
            <a:pPr lvl="2"/>
            <a:r>
              <a:rPr lang="sv-SE" sz="1800"/>
              <a:t>Other browsers have the support, but it is not enabled by default</a:t>
            </a:r>
          </a:p>
          <a:p>
            <a:pPr lvl="1"/>
            <a:r>
              <a:rPr lang="sv-SE" sz="1800"/>
              <a:t>Android 9+ encrypts DNS if supported by the server and enables use of Google DNS servers (with encryption) + has user DNS configuration</a:t>
            </a:r>
          </a:p>
          <a:p>
            <a:r>
              <a:rPr lang="sv-SE" sz="1800"/>
              <a:t>This means that name resolution must be operator managed in the device or within the application</a:t>
            </a:r>
          </a:p>
          <a:p>
            <a:pPr lvl="1"/>
            <a:r>
              <a:rPr lang="sv-SE" sz="1800"/>
              <a:t>Enterprise managed devices may work (DNS)</a:t>
            </a:r>
          </a:p>
          <a:p>
            <a:pPr lvl="1"/>
            <a:r>
              <a:rPr lang="sv-SE" sz="1800"/>
              <a:t>E2E integrated applications such as IoT, V2X</a:t>
            </a:r>
          </a:p>
          <a:p>
            <a:pPr lvl="2"/>
            <a:r>
              <a:rPr lang="sv-SE" sz="1800"/>
              <a:t>Managed DNS or app internal resolution</a:t>
            </a:r>
          </a:p>
          <a:p>
            <a:pPr lvl="1"/>
            <a:r>
              <a:rPr lang="sv-SE" sz="1800"/>
              <a:t>eMBB will only work if app has internal name resolution to the operator name servers</a:t>
            </a:r>
          </a:p>
          <a:p>
            <a:pPr lvl="1"/>
            <a:endParaRPr lang="sv-SE" sz="1800"/>
          </a:p>
          <a:p>
            <a:pPr marL="0" indent="0">
              <a:buNone/>
            </a:pPr>
            <a:r>
              <a:rPr lang="sv-SE" sz="1800" b="0" u="sng"/>
              <a:t>Dynamic Multiple PDU Sessions</a:t>
            </a:r>
          </a:p>
          <a:p>
            <a:r>
              <a:rPr lang="sv-SE" sz="1800" b="0"/>
              <a:t>Depending on traffic classification in the device, to be done in the firmware/modem but it needs support in the OS as well controlled by URSP rules</a:t>
            </a:r>
          </a:p>
          <a:p>
            <a:pPr lvl="1"/>
            <a:r>
              <a:rPr lang="sv-SE" sz="1800"/>
              <a:t>IP/FQDN filtering has the same issues as session breakout with insights into the name resolution and resource lookups</a:t>
            </a:r>
          </a:p>
          <a:p>
            <a:pPr lvl="1"/>
            <a:r>
              <a:rPr lang="sv-SE" sz="1800"/>
              <a:t>Application Identifiers (as specified for 5G) are not fully standardized and some UE manufacturer do not plan to support them (at least for now). Even with these, applications likely must share PDU sessions due to limitations in number of bearers (one PDU session</a:t>
            </a:r>
            <a:r>
              <a:rPr lang="sv-SE" sz="1800">
                <a:sym typeface="Wingdings" panose="05000000000000000000" pitchFamily="2" charset="2"/>
              </a:rPr>
              <a:t> one+ bearer) </a:t>
            </a:r>
            <a:endParaRPr lang="sv-SE" sz="1800"/>
          </a:p>
          <a:p>
            <a:pPr lvl="1"/>
            <a:r>
              <a:rPr lang="sv-SE" sz="1800"/>
              <a:t>URSP rules can only be preconfigured statically for LTE access (requires 5G-NAS)</a:t>
            </a:r>
          </a:p>
          <a:p>
            <a:r>
              <a:rPr lang="sv-SE" sz="1800"/>
              <a:t>E2E integrated solutions needed (static is enough)</a:t>
            </a:r>
          </a:p>
          <a:p>
            <a:pPr lvl="0"/>
            <a:endParaRPr lang="sv-SE"/>
          </a:p>
          <a:p>
            <a:pPr marL="0" indent="0">
              <a:buNone/>
            </a:pPr>
            <a:r>
              <a:rPr lang="sv-SE" sz="2400" u="sng"/>
              <a:t>Short-Medium term solution:</a:t>
            </a:r>
          </a:p>
          <a:p>
            <a:r>
              <a:rPr lang="sv-SE" b="1"/>
              <a:t>Distributed Anchor </a:t>
            </a:r>
          </a:p>
          <a:p>
            <a:pPr lvl="1"/>
            <a:r>
              <a:rPr lang="sv-SE" sz="1800"/>
              <a:t>Required now and in the future </a:t>
            </a:r>
          </a:p>
          <a:p>
            <a:pPr lvl="1"/>
            <a:r>
              <a:rPr lang="sv-SE" sz="1800"/>
              <a:t>Available now in PCC/PCG</a:t>
            </a:r>
          </a:p>
          <a:p>
            <a:pPr lvl="1"/>
            <a:r>
              <a:rPr lang="sv-SE" sz="1800"/>
              <a:t>The only solution that works with generic eMBB access</a:t>
            </a:r>
          </a:p>
          <a:p>
            <a:pPr lvl="1"/>
            <a:r>
              <a:rPr lang="sv-SE" sz="1800"/>
              <a:t>What we need to focus on what can be available short-medium time frame (0-2 years)</a:t>
            </a:r>
          </a:p>
          <a:p>
            <a:pPr lvl="0"/>
            <a:endParaRPr lang="sv-SE"/>
          </a:p>
          <a:p>
            <a:pPr marL="0" indent="0">
              <a:buNone/>
            </a:pPr>
            <a:endParaRPr lang="sv-SE" sz="1100"/>
          </a:p>
        </p:txBody>
      </p:sp>
      <p:sp>
        <p:nvSpPr>
          <p:cNvPr id="4" name="Header Placeholder 3"/>
          <p:cNvSpPr>
            <a:spLocks noGrp="1"/>
          </p:cNvSpPr>
          <p:nvPr>
            <p:ph type="hdr" sz="quarter"/>
          </p:nvPr>
        </p:nvSpPr>
        <p:spPr/>
        <p:txBody>
          <a:bodyPr/>
          <a:lstStyle/>
          <a:p>
            <a:r>
              <a:rPr lang="en-US"/>
              <a:t>The 5G Core Network Deep Dive </a:t>
            </a:r>
          </a:p>
        </p:txBody>
      </p:sp>
      <p:sp>
        <p:nvSpPr>
          <p:cNvPr id="5" name="Date Placeholder 4"/>
          <p:cNvSpPr>
            <a:spLocks noGrp="1"/>
          </p:cNvSpPr>
          <p:nvPr>
            <p:ph type="dt" idx="1"/>
          </p:nvPr>
        </p:nvSpPr>
        <p:spPr/>
        <p:txBody>
          <a:bodyPr/>
          <a:lstStyle/>
          <a:p>
            <a:r>
              <a:rPr lang="en-US"/>
              <a:t>2019-10-07 </a:t>
            </a:r>
          </a:p>
        </p:txBody>
      </p:sp>
      <p:sp>
        <p:nvSpPr>
          <p:cNvPr id="6" name="Footer Placeholder 5"/>
          <p:cNvSpPr>
            <a:spLocks noGrp="1"/>
          </p:cNvSpPr>
          <p:nvPr>
            <p:ph type="ftr" sz="quarter" idx="4"/>
          </p:nvPr>
        </p:nvSpPr>
        <p:spPr/>
        <p:txBody>
          <a:bodyPr/>
          <a:lstStyle/>
          <a:p>
            <a:r>
              <a:rPr lang="en-US"/>
              <a:t>BICP-16:000214 Uen, Rev N </a:t>
            </a:r>
          </a:p>
        </p:txBody>
      </p:sp>
      <p:sp>
        <p:nvSpPr>
          <p:cNvPr id="7" name="Slide Number Placeholder 6"/>
          <p:cNvSpPr>
            <a:spLocks noGrp="1"/>
          </p:cNvSpPr>
          <p:nvPr>
            <p:ph type="sldNum" sz="quarter" idx="5"/>
          </p:nvPr>
        </p:nvSpPr>
        <p:spPr/>
        <p:txBody>
          <a:bodyPr/>
          <a:lstStyle/>
          <a:p>
            <a:fld id="{110F38A6-4A66-4D48-B295-45C290183953}" type="slidenum">
              <a:rPr lang="en-US" smtClean="0"/>
              <a:t>48</a:t>
            </a:fld>
            <a:endParaRPr lang="en-US"/>
          </a:p>
        </p:txBody>
      </p:sp>
    </p:spTree>
    <p:extLst>
      <p:ext uri="{BB962C8B-B14F-4D97-AF65-F5344CB8AC3E}">
        <p14:creationId xmlns:p14="http://schemas.microsoft.com/office/powerpoint/2010/main" val="17028427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sv-SE" b="1"/>
              <a:t>UP </a:t>
            </a:r>
            <a:r>
              <a:rPr lang="sv-SE" b="1" err="1"/>
              <a:t>tunnelling</a:t>
            </a:r>
            <a:r>
              <a:rPr lang="sv-SE" b="1"/>
              <a:t>: </a:t>
            </a:r>
            <a:r>
              <a:rPr lang="sv-SE" err="1"/>
              <a:t>Some</a:t>
            </a:r>
            <a:r>
              <a:rPr lang="sv-SE"/>
              <a:t> small </a:t>
            </a:r>
            <a:r>
              <a:rPr lang="sv-SE" err="1"/>
              <a:t>modifications</a:t>
            </a:r>
            <a:r>
              <a:rPr lang="sv-SE"/>
              <a:t> to GTP-U </a:t>
            </a:r>
            <a:r>
              <a:rPr lang="sv-SE" err="1"/>
              <a:t>are</a:t>
            </a:r>
            <a:r>
              <a:rPr lang="sv-SE"/>
              <a:t> </a:t>
            </a:r>
            <a:r>
              <a:rPr lang="sv-SE" err="1"/>
              <a:t>needed</a:t>
            </a:r>
            <a:r>
              <a:rPr lang="sv-SE"/>
              <a:t> to support per PDU session tunnels</a:t>
            </a:r>
            <a:endParaRPr lang="en-US" b="1"/>
          </a:p>
          <a:p>
            <a:pPr fontAlgn="base"/>
            <a:endParaRPr lang="en-US" b="1"/>
          </a:p>
          <a:p>
            <a:pPr fontAlgn="base"/>
            <a:r>
              <a:rPr lang="en-US" b="1"/>
              <a:t>Session and service continuity</a:t>
            </a:r>
            <a:r>
              <a:rPr lang="en-US"/>
              <a:t>: In the EPS, continuity of IP session for all UEs is guaranteed in the whole system area. That is, the P-GW and the IP address of UE’s PDU session are maintained regardless of the location of the UE such that the session continuity is maintained. On the other hand, </a:t>
            </a:r>
            <a:r>
              <a:rPr lang="en-US" err="1"/>
              <a:t>NextGen</a:t>
            </a:r>
            <a:r>
              <a:rPr lang="en-US"/>
              <a:t> aims to provide various levels of session continuity depending on the type of UE and type of service.</a:t>
            </a:r>
          </a:p>
          <a:p>
            <a:pPr fontAlgn="base"/>
            <a:r>
              <a:rPr lang="en-US"/>
              <a:t>Service continuity means uninterrupted user experience of a service, even in the cases of the IP address and/or anchoring point changes  </a:t>
            </a:r>
            <a:r>
              <a:rPr lang="en-US">
                <a:hlinkClick r:id="rId3"/>
              </a:rPr>
              <a:t>[6]</a:t>
            </a:r>
            <a:r>
              <a:rPr lang="en-US"/>
              <a:t>. Some applications may not require such service continuity depending on the characteristics of the service. Furthermore, some other applications may not essentially need the guarantee of IP session level continuity even though the service continuity is required, e.g., due to existence of separate functions for providing service continuity at the upper layer. Accordingly, the </a:t>
            </a:r>
            <a:r>
              <a:rPr lang="en-US" err="1"/>
              <a:t>NextGen</a:t>
            </a:r>
            <a:r>
              <a:rPr lang="en-US"/>
              <a:t> system does not always guarantee session continuity, but provides it flexibly.</a:t>
            </a:r>
          </a:p>
          <a:p>
            <a:pPr fontAlgn="base"/>
            <a:r>
              <a:rPr lang="en-US" err="1"/>
              <a:t>NextGen</a:t>
            </a:r>
            <a:r>
              <a:rPr lang="en-US"/>
              <a:t> tries to use system resources effectively by providing an appropriate level of Session and Service Continuity (SSC) per PDU session. There are three types of SSC modes, namely, SSC mode 1, SSC mode 2, and SSC mode 3. Separate SSC modes are closely related to how the Terminating User Plane Function (TUPF) of PDU session is allocated and managed. The TUPF terminates the user plane in the </a:t>
            </a:r>
            <a:r>
              <a:rPr lang="en-US" err="1"/>
              <a:t>NextGen</a:t>
            </a:r>
            <a:r>
              <a:rPr lang="en-US"/>
              <a:t> core network and interfaces with the data network. It is responsible for IP anchoring as P-GW does in the EPC.</a:t>
            </a:r>
          </a:p>
          <a:p>
            <a:pPr fontAlgn="base"/>
            <a:r>
              <a:rPr lang="en-US"/>
              <a:t>In SSC mode 1, session continuity is guaranteed in all areas by keeping the TUPF identical regardless of access network type and UE location as in the EPS. In SSC mode 2, the same TUPF is maintained across only a subset of the whole network, referred to as the serving area of the TUPF. When a UE leaves the serving area of a TUPF, the UE will be served by a different TUPF suitable for the UE’s new point of attachment to the network. Lastly, SSC mode 3 enables the UE to connect to a new TUPF before the connection with the existing TUPF is released, and hence, the UE can receive services from two TUPFs at the same time. By using this mode, various optimization can be supported, e.g., a newly created session is served by a new TUPF located in a preferred location while maintaining the existing sessions in the previous TUPF to provide session continuity. SSC mode 3 is only supported for the IP based PDU types</a:t>
            </a:r>
          </a:p>
          <a:p>
            <a:endParaRPr lang="en-US"/>
          </a:p>
        </p:txBody>
      </p:sp>
      <p:sp>
        <p:nvSpPr>
          <p:cNvPr id="4" name="Date Placeholder 3"/>
          <p:cNvSpPr>
            <a:spLocks noGrp="1"/>
          </p:cNvSpPr>
          <p:nvPr>
            <p:ph type="dt" idx="10"/>
          </p:nvPr>
        </p:nvSpPr>
        <p:spPr/>
        <p:txBody>
          <a:bodyPr/>
          <a:lstStyle/>
          <a:p>
            <a:pPr defTabSz="904616">
              <a:defRPr/>
            </a:pPr>
            <a:r>
              <a:rPr lang="en-US">
                <a:solidFill>
                  <a:srgbClr val="000000"/>
                </a:solidFill>
              </a:rPr>
              <a:t>2019-10-07 </a:t>
            </a:r>
          </a:p>
        </p:txBody>
      </p:sp>
      <p:sp>
        <p:nvSpPr>
          <p:cNvPr id="5" name="Slide Number Placeholder 4"/>
          <p:cNvSpPr>
            <a:spLocks noGrp="1"/>
          </p:cNvSpPr>
          <p:nvPr>
            <p:ph type="sldNum" sz="quarter" idx="11"/>
          </p:nvPr>
        </p:nvSpPr>
        <p:spPr/>
        <p:txBody>
          <a:bodyPr/>
          <a:lstStyle/>
          <a:p>
            <a:pPr defTabSz="904616">
              <a:defRPr/>
            </a:pPr>
            <a:fld id="{6C7A4F78-9F77-4E72-8351-1F26F0F801C8}" type="slidenum">
              <a:rPr lang="en-US" smtClean="0">
                <a:solidFill>
                  <a:srgbClr val="000000"/>
                </a:solidFill>
              </a:rPr>
              <a:t>49</a:t>
            </a:fld>
            <a:endParaRPr lang="en-US">
              <a:solidFill>
                <a:srgbClr val="000000"/>
              </a:solidFill>
            </a:endParaRPr>
          </a:p>
        </p:txBody>
      </p:sp>
      <p:sp>
        <p:nvSpPr>
          <p:cNvPr id="6" name="Header Placeholder 5"/>
          <p:cNvSpPr>
            <a:spLocks noGrp="1"/>
          </p:cNvSpPr>
          <p:nvPr>
            <p:ph type="hdr" sz="quarter" idx="12"/>
          </p:nvPr>
        </p:nvSpPr>
        <p:spPr/>
        <p:txBody>
          <a:bodyPr/>
          <a:lstStyle/>
          <a:p>
            <a:pPr defTabSz="904616">
              <a:defRPr/>
            </a:pPr>
            <a:r>
              <a:rPr lang="en-US">
                <a:solidFill>
                  <a:srgbClr val="000000"/>
                </a:solidFill>
              </a:rPr>
              <a:t>The 5G Core Network Deep Dive </a:t>
            </a:r>
          </a:p>
        </p:txBody>
      </p:sp>
      <p:sp>
        <p:nvSpPr>
          <p:cNvPr id="7" name="Footer Placeholder 6"/>
          <p:cNvSpPr>
            <a:spLocks noGrp="1"/>
          </p:cNvSpPr>
          <p:nvPr>
            <p:ph type="ftr" sz="quarter" idx="13"/>
          </p:nvPr>
        </p:nvSpPr>
        <p:spPr/>
        <p:txBody>
          <a:bodyPr/>
          <a:lstStyle/>
          <a:p>
            <a:pPr defTabSz="904616">
              <a:defRPr/>
            </a:pPr>
            <a:r>
              <a:rPr lang="en-US">
                <a:solidFill>
                  <a:srgbClr val="000000"/>
                </a:solidFill>
              </a:rPr>
              <a:t>BICP-16:000214 Uen, Rev N </a:t>
            </a:r>
          </a:p>
        </p:txBody>
      </p:sp>
    </p:spTree>
    <p:extLst>
      <p:ext uri="{BB962C8B-B14F-4D97-AF65-F5344CB8AC3E}">
        <p14:creationId xmlns:p14="http://schemas.microsoft.com/office/powerpoint/2010/main" val="2998422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xfrm>
            <a:off x="90488" y="744538"/>
            <a:ext cx="6616700" cy="37226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z="1100">
                <a:latin typeface="Arial" pitchFamily="34" charset="0"/>
              </a:rPr>
              <a:t>Network slicing allows for different network architectures which are optimized for the specific use case that the slice (Core network instance) is being used. In optimization for different network slices we include both optimizations in the functional domain and in the geographical deployment of different functionality in the network.</a:t>
            </a:r>
          </a:p>
          <a:p>
            <a:r>
              <a:rPr lang="en-US" altLang="en-US" sz="1100">
                <a:latin typeface="Arial" pitchFamily="34" charset="0"/>
              </a:rPr>
              <a:t>Ericsson also believes that the Next Gen Core Network (5GC) architecture shall allow for independent evolution based on requirements for different use cases/business scenarios. E.g. the mobile broadband service will most likely, especially in the beginning, be an evolution of the current 4G MBB service as requirements for interoperability between different (new and legacy) accesses are expected to exist. For new use cases/business scenarios there can potentially be a completely different deployment (based on requirements) where the standardized interface is a minimum set of functions towards the (radio) access network.</a:t>
            </a:r>
          </a:p>
          <a:p>
            <a:r>
              <a:rPr lang="en-US" altLang="en-US" sz="1100">
                <a:latin typeface="Arial" pitchFamily="34" charset="0"/>
              </a:rPr>
              <a:t>The challenges foreseen for the Next Gen Core Network are mainly centered around the flexibility of supporting a multitude of new use cases and at the same time simplify the operations. Growing business into new areas and new industries is a huge opportunity for the operators moving towards 5G and Next Gen Core Network, but it also brings new and more diverse requirements, a need for a more flexible deployment and flexibility in trust models and authentication schemes. All this bring more complexity to the Next Gen Core Network (5GC).</a:t>
            </a:r>
          </a:p>
          <a:p>
            <a:r>
              <a:rPr lang="en-US" altLang="en-US" sz="1100">
                <a:latin typeface="Arial" pitchFamily="34" charset="0"/>
              </a:rPr>
              <a:t>At the same time the needs of the operators are also to reduce the complexity of operations in order to reduce TCO. The main challenge is to add complexity to achieve flexibility (to be able to meet the great variety of requirements and use cases) and at the same time make it simpler to operate and faster to deploy new services. This requires automated management and orchestration functions that can support the flexibility, hiding the complexity of it as provided by the COMPA framework.</a:t>
            </a:r>
          </a:p>
          <a:p>
            <a:endParaRPr lang="en-US" altLang="en-US" sz="1100">
              <a:latin typeface="Arial" pitchFamily="34" charset="0"/>
            </a:endParaRPr>
          </a:p>
          <a:p>
            <a:r>
              <a:rPr lang="en-US" altLang="en-US" sz="1100" b="1"/>
              <a:t>Ericsson’s current 5G direction</a:t>
            </a:r>
          </a:p>
          <a:p>
            <a:pPr lvl="1"/>
            <a:r>
              <a:rPr lang="en-US" altLang="en-US" sz="1100" b="1"/>
              <a:t>Support possibility for Diverging architectures for new services</a:t>
            </a:r>
          </a:p>
          <a:p>
            <a:pPr lvl="2"/>
            <a:r>
              <a:rPr lang="en-US" altLang="sv-SE" sz="1100"/>
              <a:t>Strong Operator/Vendor drive for Business expansion and New Use Cases in 5G</a:t>
            </a:r>
          </a:p>
          <a:p>
            <a:pPr lvl="2"/>
            <a:r>
              <a:rPr lang="en-US" altLang="en-US" sz="1100"/>
              <a:t>Optimizations and architecture changes driven by large variation in requirements   </a:t>
            </a:r>
          </a:p>
          <a:p>
            <a:pPr lvl="1"/>
            <a:r>
              <a:rPr lang="en-US" altLang="en-US" sz="1100" b="1"/>
              <a:t>Build on target architecture for automation and programmability</a:t>
            </a:r>
          </a:p>
          <a:p>
            <a:pPr lvl="2"/>
            <a:r>
              <a:rPr lang="en-US" altLang="en-US" sz="1100"/>
              <a:t>Evolve operations of core network towards automation, programmability and simplicity</a:t>
            </a:r>
          </a:p>
          <a:p>
            <a:pPr lvl="2"/>
            <a:r>
              <a:rPr lang="en-US" altLang="en-US" sz="1100"/>
              <a:t>Supporting cost efficient management of flexibility and reduce TTM</a:t>
            </a:r>
          </a:p>
          <a:p>
            <a:endParaRPr lang="en-US" altLang="en-US" sz="1100">
              <a:latin typeface="Arial" pitchFamily="34" charset="0"/>
            </a:endParaRPr>
          </a:p>
          <a:p>
            <a:pPr lvl="1" fontAlgn="ctr"/>
            <a:r>
              <a:rPr lang="en-US" altLang="en-US" sz="1100" b="1"/>
              <a:t>Network Slicing </a:t>
            </a:r>
            <a:r>
              <a:rPr lang="en-US" altLang="en-US" sz="1100"/>
              <a:t>is a  key enabler supporting:</a:t>
            </a:r>
          </a:p>
          <a:p>
            <a:pPr lvl="2" fontAlgn="ctr"/>
            <a:r>
              <a:rPr lang="en-US" altLang="en-US" sz="1100"/>
              <a:t>Separation of concern within one operators network</a:t>
            </a:r>
            <a:br>
              <a:rPr lang="en-US" altLang="en-US" sz="1100"/>
            </a:br>
            <a:r>
              <a:rPr lang="en-US" altLang="en-US" sz="1100"/>
              <a:t>between different Business opportunities</a:t>
            </a:r>
          </a:p>
          <a:p>
            <a:pPr lvl="2" fontAlgn="ctr"/>
            <a:r>
              <a:rPr lang="en-US" altLang="en-US" sz="1100"/>
              <a:t>Separation of diverging Use Cases and Requirement</a:t>
            </a:r>
            <a:br>
              <a:rPr lang="en-US" altLang="en-US" sz="1100"/>
            </a:br>
            <a:r>
              <a:rPr lang="en-US" altLang="en-US" sz="1100"/>
              <a:t>within one operators network</a:t>
            </a:r>
          </a:p>
          <a:p>
            <a:pPr lvl="2" fontAlgn="ctr"/>
            <a:r>
              <a:rPr lang="en-US" altLang="en-US" sz="1100"/>
              <a:t>Multiple instantiations of same functionality for</a:t>
            </a:r>
            <a:br>
              <a:rPr lang="en-US" altLang="en-US" sz="1100"/>
            </a:br>
            <a:r>
              <a:rPr lang="en-US" altLang="en-US" sz="1100"/>
              <a:t>isolation between customers sharing same use case</a:t>
            </a:r>
          </a:p>
          <a:p>
            <a:pPr lvl="1" fontAlgn="ctr"/>
            <a:r>
              <a:rPr lang="en-US" altLang="en-US" sz="1100" b="1"/>
              <a:t>5G Mobile Broadband likely an Evolution of current 4G MBB service (even though 5GC CP is based on SBA)</a:t>
            </a:r>
          </a:p>
          <a:p>
            <a:pPr lvl="2" fontAlgn="ctr"/>
            <a:r>
              <a:rPr lang="en-US" altLang="sv-SE" sz="1100"/>
              <a:t>Maintain service continuity over multiple accesses and Tight integration between LTE &amp; NX</a:t>
            </a:r>
          </a:p>
          <a:p>
            <a:endParaRPr lang="en-US" altLang="en-US" sz="1100">
              <a:latin typeface="Arial" pitchFamily="34" charset="0"/>
            </a:endParaRPr>
          </a:p>
        </p:txBody>
      </p:sp>
      <p:sp>
        <p:nvSpPr>
          <p:cNvPr id="4" name="Date Placeholder 3"/>
          <p:cNvSpPr>
            <a:spLocks noGrp="1"/>
          </p:cNvSpPr>
          <p:nvPr>
            <p:ph type="dt" sz="quarter" idx="1"/>
          </p:nvPr>
        </p:nvSpPr>
        <p:spPr/>
        <p:txBody>
          <a:bodyPr/>
          <a:lstStyle/>
          <a:p>
            <a:pPr>
              <a:defRPr/>
            </a:pPr>
            <a:r>
              <a:rPr lang="en-US"/>
              <a:t>2019-10-07 </a:t>
            </a:r>
          </a:p>
        </p:txBody>
      </p:sp>
      <p:sp>
        <p:nvSpPr>
          <p:cNvPr id="5" name="Slide Number Placeholder 4"/>
          <p:cNvSpPr>
            <a:spLocks noGrp="1"/>
          </p:cNvSpPr>
          <p:nvPr>
            <p:ph type="sldNum" sz="quarter" idx="5"/>
          </p:nvPr>
        </p:nvSpPr>
        <p:spPr/>
        <p:txBody>
          <a:bodyPr/>
          <a:lstStyle/>
          <a:p>
            <a:pPr>
              <a:defRPr/>
            </a:pPr>
            <a:fld id="{4706CA19-807D-400F-AAE9-F44598488692}" type="slidenum">
              <a:rPr lang="en-US" smtClean="0"/>
              <a:t>5</a:t>
            </a:fld>
            <a:endParaRPr lang="en-US"/>
          </a:p>
        </p:txBody>
      </p:sp>
      <p:sp>
        <p:nvSpPr>
          <p:cNvPr id="6" name="Header Placeholder 5"/>
          <p:cNvSpPr>
            <a:spLocks noGrp="1"/>
          </p:cNvSpPr>
          <p:nvPr>
            <p:ph type="hdr" sz="quarter"/>
          </p:nvPr>
        </p:nvSpPr>
        <p:spPr/>
        <p:txBody>
          <a:bodyPr/>
          <a:lstStyle/>
          <a:p>
            <a:pPr>
              <a:defRPr/>
            </a:pPr>
            <a:r>
              <a:rPr lang="en-US"/>
              <a:t>The 5G Core Network Deep Dive </a:t>
            </a:r>
          </a:p>
        </p:txBody>
      </p:sp>
      <p:sp>
        <p:nvSpPr>
          <p:cNvPr id="7" name="Footer Placeholder 6"/>
          <p:cNvSpPr>
            <a:spLocks noGrp="1"/>
          </p:cNvSpPr>
          <p:nvPr>
            <p:ph type="ftr" sz="quarter" idx="4"/>
          </p:nvPr>
        </p:nvSpPr>
        <p:spPr/>
        <p:txBody>
          <a:bodyPr/>
          <a:lstStyle/>
          <a:p>
            <a:pPr>
              <a:defRPr/>
            </a:pPr>
            <a:r>
              <a:rPr lang="en-US"/>
              <a:t>BICP-16:000214 Uen, Rev N </a:t>
            </a:r>
          </a:p>
        </p:txBody>
      </p:sp>
    </p:spTree>
    <p:extLst>
      <p:ext uri="{BB962C8B-B14F-4D97-AF65-F5344CB8AC3E}">
        <p14:creationId xmlns:p14="http://schemas.microsoft.com/office/powerpoint/2010/main" val="40027885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a:t>Agreed to support use cases by introducing Intermediate SMF (I-SMF) between AMF and SMF</a:t>
            </a:r>
          </a:p>
          <a:p>
            <a:r>
              <a:rPr lang="sv-SE"/>
              <a:t>I-SMF selects and controls UPF(s), including UPF with N3 towards (R)AN</a:t>
            </a:r>
          </a:p>
          <a:p>
            <a:endParaRPr lang="sv-SE"/>
          </a:p>
        </p:txBody>
      </p:sp>
      <p:sp>
        <p:nvSpPr>
          <p:cNvPr id="4" name="Date Placeholder 3"/>
          <p:cNvSpPr>
            <a:spLocks noGrp="1"/>
          </p:cNvSpPr>
          <p:nvPr>
            <p:ph type="dt" idx="1"/>
          </p:nvPr>
        </p:nvSpPr>
        <p:spPr/>
        <p:txBody>
          <a:bodyPr/>
          <a:lstStyle/>
          <a:p>
            <a:r>
              <a:rPr lang="en-US"/>
              <a:t>2019-10-07 </a:t>
            </a:r>
          </a:p>
        </p:txBody>
      </p:sp>
      <p:sp>
        <p:nvSpPr>
          <p:cNvPr id="5" name="Slide Number Placeholder 4"/>
          <p:cNvSpPr>
            <a:spLocks noGrp="1"/>
          </p:cNvSpPr>
          <p:nvPr>
            <p:ph type="sldNum" sz="quarter" idx="5"/>
          </p:nvPr>
        </p:nvSpPr>
        <p:spPr/>
        <p:txBody>
          <a:bodyPr/>
          <a:lstStyle/>
          <a:p>
            <a:fld id="{4D45C9AA-5574-4B73-AA90-8424B1560E95}" type="slidenum">
              <a:rPr lang="en-US" smtClean="0"/>
              <a:t>50</a:t>
            </a:fld>
            <a:endParaRPr lang="en-US"/>
          </a:p>
        </p:txBody>
      </p:sp>
      <p:sp>
        <p:nvSpPr>
          <p:cNvPr id="6" name="Header Placeholder 5"/>
          <p:cNvSpPr>
            <a:spLocks noGrp="1"/>
          </p:cNvSpPr>
          <p:nvPr>
            <p:ph type="hdr" sz="quarter"/>
          </p:nvPr>
        </p:nvSpPr>
        <p:spPr/>
        <p:txBody>
          <a:bodyPr/>
          <a:lstStyle/>
          <a:p>
            <a:r>
              <a:rPr lang="en-US"/>
              <a:t>The 5G Core Network Deep Dive </a:t>
            </a:r>
          </a:p>
        </p:txBody>
      </p:sp>
      <p:sp>
        <p:nvSpPr>
          <p:cNvPr id="7" name="Footer Placeholder 6"/>
          <p:cNvSpPr>
            <a:spLocks noGrp="1"/>
          </p:cNvSpPr>
          <p:nvPr>
            <p:ph type="ftr" sz="quarter" idx="4"/>
          </p:nvPr>
        </p:nvSpPr>
        <p:spPr/>
        <p:txBody>
          <a:bodyPr/>
          <a:lstStyle/>
          <a:p>
            <a:r>
              <a:rPr lang="en-US"/>
              <a:t>BICP-16:000214 Uen, Rev N </a:t>
            </a:r>
          </a:p>
        </p:txBody>
      </p:sp>
    </p:spTree>
    <p:extLst>
      <p:ext uri="{BB962C8B-B14F-4D97-AF65-F5344CB8AC3E}">
        <p14:creationId xmlns:p14="http://schemas.microsoft.com/office/powerpoint/2010/main" val="12275504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a:t>I-SMF Selection:</a:t>
            </a:r>
          </a:p>
          <a:p>
            <a:pPr marL="171450" indent="-171450">
              <a:buFont typeface="Arial" panose="020B0604020202020204" pitchFamily="34" charset="0"/>
              <a:buChar char="•"/>
            </a:pPr>
            <a:r>
              <a:rPr lang="sv-SE"/>
              <a:t>AMF deciding when to insert, relocate and remove I-SMF for a PDU Session</a:t>
            </a:r>
          </a:p>
          <a:p>
            <a:pPr marL="628650" lvl="1" indent="-171450">
              <a:buFont typeface="Arial" panose="020B0604020202020204" pitchFamily="34" charset="0"/>
              <a:buChar char="•"/>
            </a:pPr>
            <a:endParaRPr lang="sv-SE"/>
          </a:p>
          <a:p>
            <a:pPr marL="171450" indent="-171450">
              <a:buFont typeface="Arial" panose="020B0604020202020204" pitchFamily="34" charset="0"/>
              <a:buChar char="•"/>
            </a:pPr>
            <a:r>
              <a:rPr lang="sv-SE"/>
              <a:t>SMF Service Area (SA) included in SMF NF profile in NRF (set of TAs)</a:t>
            </a:r>
          </a:p>
          <a:p>
            <a:pPr marL="171450" indent="-171450">
              <a:buFont typeface="Arial" panose="020B0604020202020204" pitchFamily="34" charset="0"/>
              <a:buChar char="•"/>
            </a:pPr>
            <a:r>
              <a:rPr lang="sv-SE"/>
              <a:t>AMF receives SMF SA as part of SMF NF profile from NRF</a:t>
            </a:r>
          </a:p>
          <a:p>
            <a:pPr marL="171450" indent="-171450">
              <a:buFont typeface="Arial" panose="020B0604020202020204" pitchFamily="34" charset="0"/>
              <a:buChar char="•"/>
            </a:pPr>
            <a:endParaRPr lang="sv-SE"/>
          </a:p>
          <a:p>
            <a:pPr marL="171450" indent="-171450">
              <a:buFont typeface="Arial" panose="020B0604020202020204" pitchFamily="34" charset="0"/>
              <a:buChar char="•"/>
            </a:pPr>
            <a:r>
              <a:rPr lang="sv-SE"/>
              <a:t>Triggers:</a:t>
            </a:r>
          </a:p>
          <a:p>
            <a:pPr marL="628650" lvl="1" indent="-171450">
              <a:buFont typeface="Arial" panose="020B0604020202020204" pitchFamily="34" charset="0"/>
              <a:buChar char="•"/>
            </a:pPr>
            <a:r>
              <a:rPr lang="sv-SE"/>
              <a:t>UE moves out of SA of current SMF (I-SMF insertion)</a:t>
            </a:r>
          </a:p>
          <a:p>
            <a:pPr marL="628650" lvl="1" indent="-171450">
              <a:buFont typeface="Arial" panose="020B0604020202020204" pitchFamily="34" charset="0"/>
              <a:buChar char="•"/>
            </a:pPr>
            <a:r>
              <a:rPr lang="sv-SE"/>
              <a:t>UE moves out of SA of current I-SMF and into SA of another I-SMF (I-SMF relocation)</a:t>
            </a:r>
          </a:p>
          <a:p>
            <a:pPr marL="628650" lvl="1" indent="-171450">
              <a:buFont typeface="Arial" panose="020B0604020202020204" pitchFamily="34" charset="0"/>
              <a:buChar char="•"/>
            </a:pPr>
            <a:r>
              <a:rPr lang="sv-SE"/>
              <a:t>UE moves into SA of SMF (I-SMF removal)</a:t>
            </a:r>
          </a:p>
          <a:p>
            <a:pPr marL="628650" lvl="1" indent="-171450">
              <a:buFont typeface="Arial" panose="020B0604020202020204" pitchFamily="34" charset="0"/>
              <a:buChar char="•"/>
            </a:pPr>
            <a:r>
              <a:rPr lang="sv-SE"/>
              <a:t>UE establishes PDU Session and no SMF is serving the DNN at current UE location </a:t>
            </a:r>
          </a:p>
          <a:p>
            <a:pPr marL="171450" indent="-171450">
              <a:buFont typeface="Arial" panose="020B0604020202020204" pitchFamily="34" charset="0"/>
              <a:buChar char="•"/>
            </a:pPr>
            <a:endParaRPr lang="sv-SE"/>
          </a:p>
          <a:p>
            <a:pPr marL="171450" indent="-171450">
              <a:buFont typeface="Arial" panose="020B0604020202020204" pitchFamily="34" charset="0"/>
              <a:buChar char="•"/>
            </a:pPr>
            <a:r>
              <a:rPr lang="sv-SE"/>
              <a:t>Rel-17 Edge Computing SID includes objective to study additional trigger to insert I-SMF based on need to break out traffic in local UPF not controlled by current SMF (i.e. EC-triggered, not mobility triggered)</a:t>
            </a:r>
          </a:p>
          <a:p>
            <a:pPr marL="0" indent="0">
              <a:buFont typeface="Arial" panose="020B0604020202020204" pitchFamily="34" charset="0"/>
              <a:buNone/>
            </a:pPr>
            <a:endParaRPr lang="sv-SE"/>
          </a:p>
          <a:p>
            <a:pPr marL="0" indent="0">
              <a:buFont typeface="Arial" panose="020B0604020202020204" pitchFamily="34" charset="0"/>
              <a:buNone/>
            </a:pPr>
            <a:r>
              <a:rPr lang="sv-SE"/>
              <a:t>Procedure impacts:</a:t>
            </a:r>
          </a:p>
          <a:p>
            <a:pPr marL="171450" indent="-171450">
              <a:buFont typeface="Arial" panose="020B0604020202020204" pitchFamily="34" charset="0"/>
              <a:buChar char="•"/>
            </a:pPr>
            <a:r>
              <a:rPr lang="sv-SE"/>
              <a:t>Several procedure are enhanced to support also I-SMF insertion, relocation and removal:</a:t>
            </a:r>
          </a:p>
          <a:p>
            <a:pPr marL="628650" lvl="1" indent="-171450">
              <a:buFont typeface="Arial" panose="020B0604020202020204" pitchFamily="34" charset="0"/>
              <a:buChar char="•"/>
            </a:pPr>
            <a:r>
              <a:rPr lang="sv-SE"/>
              <a:t>Registration (in case UP connection is activated as part of Registration)</a:t>
            </a:r>
          </a:p>
          <a:p>
            <a:pPr marL="628650" lvl="1" indent="-171450">
              <a:buFont typeface="Arial" panose="020B0604020202020204" pitchFamily="34" charset="0"/>
              <a:buChar char="•"/>
            </a:pPr>
            <a:r>
              <a:rPr lang="sv-SE"/>
              <a:t>Service Request </a:t>
            </a:r>
          </a:p>
          <a:p>
            <a:pPr marL="628650" lvl="1" indent="-171450">
              <a:buFont typeface="Arial" panose="020B0604020202020204" pitchFamily="34" charset="0"/>
              <a:buChar char="•"/>
            </a:pPr>
            <a:r>
              <a:rPr lang="sv-SE"/>
              <a:t>PDU Session Establishment</a:t>
            </a:r>
          </a:p>
          <a:p>
            <a:pPr marL="628650" lvl="1" indent="-171450">
              <a:buFont typeface="Arial" panose="020B0604020202020204" pitchFamily="34" charset="0"/>
              <a:buChar char="•"/>
            </a:pPr>
            <a:r>
              <a:rPr lang="sv-SE"/>
              <a:t>N2-based handover</a:t>
            </a:r>
          </a:p>
          <a:p>
            <a:pPr marL="628650" lvl="1" indent="-171450">
              <a:buFont typeface="Arial" panose="020B0604020202020204" pitchFamily="34" charset="0"/>
              <a:buChar char="•"/>
            </a:pPr>
            <a:r>
              <a:rPr lang="sv-SE"/>
              <a:t>Xn-based handover </a:t>
            </a:r>
          </a:p>
          <a:p>
            <a:pPr marL="0" indent="0">
              <a:buFont typeface="Arial" panose="020B0604020202020204" pitchFamily="34" charset="0"/>
              <a:buNone/>
            </a:pPr>
            <a:endParaRPr lang="sv-SE"/>
          </a:p>
        </p:txBody>
      </p:sp>
      <p:sp>
        <p:nvSpPr>
          <p:cNvPr id="4" name="Date Placeholder 3"/>
          <p:cNvSpPr>
            <a:spLocks noGrp="1"/>
          </p:cNvSpPr>
          <p:nvPr>
            <p:ph type="dt" idx="1"/>
          </p:nvPr>
        </p:nvSpPr>
        <p:spPr/>
        <p:txBody>
          <a:bodyPr/>
          <a:lstStyle/>
          <a:p>
            <a:r>
              <a:rPr lang="en-US"/>
              <a:t>2019-10-07 </a:t>
            </a:r>
          </a:p>
        </p:txBody>
      </p:sp>
      <p:sp>
        <p:nvSpPr>
          <p:cNvPr id="5" name="Slide Number Placeholder 4"/>
          <p:cNvSpPr>
            <a:spLocks noGrp="1"/>
          </p:cNvSpPr>
          <p:nvPr>
            <p:ph type="sldNum" sz="quarter" idx="5"/>
          </p:nvPr>
        </p:nvSpPr>
        <p:spPr/>
        <p:txBody>
          <a:bodyPr/>
          <a:lstStyle/>
          <a:p>
            <a:fld id="{4671B004-910F-4DDC-A2A4-49E347F7CF0D}" type="slidenum">
              <a:rPr lang="en-US" smtClean="0"/>
              <a:t>51</a:t>
            </a:fld>
            <a:endParaRPr lang="en-US"/>
          </a:p>
        </p:txBody>
      </p:sp>
      <p:sp>
        <p:nvSpPr>
          <p:cNvPr id="6" name="Header Placeholder 5"/>
          <p:cNvSpPr>
            <a:spLocks noGrp="1"/>
          </p:cNvSpPr>
          <p:nvPr>
            <p:ph type="hdr" sz="quarter"/>
          </p:nvPr>
        </p:nvSpPr>
        <p:spPr/>
        <p:txBody>
          <a:bodyPr/>
          <a:lstStyle/>
          <a:p>
            <a:r>
              <a:rPr lang="en-US"/>
              <a:t>The 5G Core Network Deep Dive </a:t>
            </a:r>
          </a:p>
        </p:txBody>
      </p:sp>
      <p:sp>
        <p:nvSpPr>
          <p:cNvPr id="7" name="Footer Placeholder 6"/>
          <p:cNvSpPr>
            <a:spLocks noGrp="1"/>
          </p:cNvSpPr>
          <p:nvPr>
            <p:ph type="ftr" sz="quarter" idx="4"/>
          </p:nvPr>
        </p:nvSpPr>
        <p:spPr/>
        <p:txBody>
          <a:bodyPr/>
          <a:lstStyle/>
          <a:p>
            <a:r>
              <a:rPr lang="en-US"/>
              <a:t>BICP-16:000214 Uen, Rev N </a:t>
            </a:r>
          </a:p>
        </p:txBody>
      </p:sp>
    </p:spTree>
    <p:extLst>
      <p:ext uri="{BB962C8B-B14F-4D97-AF65-F5344CB8AC3E}">
        <p14:creationId xmlns:p14="http://schemas.microsoft.com/office/powerpoint/2010/main" val="26046696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sz="1800"/>
              <a:t>Simplest case is scenario without ULCL/BP controlled by I-SMF (quite similar to home-routed roaming)</a:t>
            </a:r>
          </a:p>
          <a:p>
            <a:pPr marL="285750" indent="-285750">
              <a:buFont typeface="Arial" panose="020B0604020202020204" pitchFamily="34" charset="0"/>
              <a:buChar char="•"/>
            </a:pPr>
            <a:endParaRPr lang="sv-SE" sz="1800"/>
          </a:p>
          <a:p>
            <a:pPr marL="285750" indent="-285750">
              <a:buFont typeface="Arial" panose="020B0604020202020204" pitchFamily="34" charset="0"/>
              <a:buChar char="•"/>
            </a:pPr>
            <a:r>
              <a:rPr lang="sv-SE" sz="1800"/>
              <a:t>N16a re-uses N16 services, i.e. Nsmf services used between V-SMF and H-SMF</a:t>
            </a:r>
          </a:p>
          <a:p>
            <a:pPr marL="742950" lvl="1" indent="-285750">
              <a:buFont typeface="Arial" panose="020B0604020202020204" pitchFamily="34" charset="0"/>
              <a:buChar char="•"/>
            </a:pPr>
            <a:r>
              <a:rPr lang="sv-SE" sz="1800"/>
              <a:t>New service operation (”</a:t>
            </a:r>
            <a:r>
              <a:rPr lang="en-GB" sz="1800"/>
              <a:t> </a:t>
            </a:r>
            <a:r>
              <a:rPr lang="en-GB" sz="1800" err="1"/>
              <a:t>Nsmf_PDUSession</a:t>
            </a:r>
            <a:r>
              <a:rPr lang="en-GB" sz="1800"/>
              <a:t> Context</a:t>
            </a:r>
            <a:r>
              <a:rPr lang="sv-SE" sz="1800"/>
              <a:t>”) added for SM context transfer: SMF</a:t>
            </a:r>
            <a:r>
              <a:rPr lang="sv-SE" sz="1800">
                <a:sym typeface="Wingdings" panose="05000000000000000000" pitchFamily="2" charset="2"/>
              </a:rPr>
              <a:t></a:t>
            </a:r>
            <a:r>
              <a:rPr lang="sv-SE" sz="1800"/>
              <a:t>I-SMF and I-SMF</a:t>
            </a:r>
            <a:r>
              <a:rPr lang="sv-SE" sz="1800">
                <a:sym typeface="Wingdings" panose="05000000000000000000" pitchFamily="2" charset="2"/>
              </a:rPr>
              <a:t></a:t>
            </a:r>
            <a:r>
              <a:rPr lang="sv-SE" sz="1800"/>
              <a:t>I-SMF</a:t>
            </a:r>
          </a:p>
          <a:p>
            <a:pPr marL="285750" indent="-285750">
              <a:buFont typeface="Arial" panose="020B0604020202020204" pitchFamily="34" charset="0"/>
              <a:buChar char="•"/>
            </a:pPr>
            <a:endParaRPr lang="sv-SE" sz="1800"/>
          </a:p>
          <a:p>
            <a:pPr marL="285750" indent="-285750">
              <a:buFont typeface="Arial" panose="020B0604020202020204" pitchFamily="34" charset="0"/>
              <a:buChar char="•"/>
            </a:pPr>
            <a:r>
              <a:rPr lang="sv-SE" sz="1800"/>
              <a:t>For scenarios with ULCL/BP:</a:t>
            </a:r>
          </a:p>
          <a:p>
            <a:pPr marL="742950" lvl="1" indent="-285750">
              <a:buFont typeface="Arial" panose="020B0604020202020204" pitchFamily="34" charset="0"/>
              <a:buChar char="•"/>
            </a:pPr>
            <a:r>
              <a:rPr lang="sv-SE" sz="1800"/>
              <a:t>I-SMF provides information to SMF about what ”breakout locations” (DNAI) it support</a:t>
            </a:r>
          </a:p>
          <a:p>
            <a:pPr marL="742950" lvl="1" indent="-285750">
              <a:buFont typeface="Arial" panose="020B0604020202020204" pitchFamily="34" charset="0"/>
              <a:buChar char="•"/>
            </a:pPr>
            <a:r>
              <a:rPr lang="sv-SE" sz="1800"/>
              <a:t>SMF provides N4-like information to I-SMF for traffic that is to be broken out in UPF controlled by I-SMF</a:t>
            </a:r>
          </a:p>
          <a:p>
            <a:pPr marL="742950" lvl="1" indent="-285750">
              <a:buFont typeface="Arial" panose="020B0604020202020204" pitchFamily="34" charset="0"/>
              <a:buChar char="•"/>
            </a:pPr>
            <a:r>
              <a:rPr lang="sv-SE" sz="1800"/>
              <a:t>I-SMF indicates to SMF when ULCL/BP/PSA has been inserted/removed</a:t>
            </a:r>
          </a:p>
          <a:p>
            <a:pPr marL="742950" lvl="1" indent="-285750">
              <a:buFont typeface="Arial" panose="020B0604020202020204" pitchFamily="34" charset="0"/>
              <a:buChar char="•"/>
            </a:pPr>
            <a:r>
              <a:rPr lang="sv-SE" sz="1800"/>
              <a:t>I-SMF provides N4-like reporting information to SMF for traffic usage reporting</a:t>
            </a:r>
          </a:p>
          <a:p>
            <a:pPr marL="742950" lvl="1" indent="-285750">
              <a:buFont typeface="Arial" panose="020B0604020202020204" pitchFamily="34" charset="0"/>
              <a:buChar char="•"/>
            </a:pPr>
            <a:endParaRPr lang="sv-SE" sz="1800"/>
          </a:p>
          <a:p>
            <a:pPr marL="285750" indent="-285750">
              <a:buFont typeface="Arial" panose="020B0604020202020204" pitchFamily="34" charset="0"/>
              <a:buChar char="•"/>
            </a:pPr>
            <a:r>
              <a:rPr lang="sv-SE" sz="1800"/>
              <a:t>Impacts to other interfaces/services:</a:t>
            </a:r>
          </a:p>
          <a:p>
            <a:pPr marL="742950" lvl="1" indent="-285750">
              <a:buFont typeface="Arial" panose="020B0604020202020204" pitchFamily="34" charset="0"/>
              <a:buChar char="•"/>
            </a:pPr>
            <a:r>
              <a:rPr lang="sv-SE" sz="1800"/>
              <a:t>AMF </a:t>
            </a:r>
            <a:r>
              <a:rPr lang="sv-SE" sz="1800">
                <a:sym typeface="Wingdings" panose="05000000000000000000" pitchFamily="2" charset="2"/>
              </a:rPr>
              <a:t> </a:t>
            </a:r>
            <a:r>
              <a:rPr lang="sv-SE" sz="1800"/>
              <a:t>AMF: 	I-SMF information added to context transfer</a:t>
            </a:r>
          </a:p>
          <a:p>
            <a:pPr marL="742950" lvl="1" indent="-285750">
              <a:buFont typeface="Arial" panose="020B0604020202020204" pitchFamily="34" charset="0"/>
              <a:buChar char="•"/>
            </a:pPr>
            <a:r>
              <a:rPr lang="sv-SE" sz="1800"/>
              <a:t>AMF </a:t>
            </a:r>
            <a:r>
              <a:rPr lang="sv-SE" sz="1800">
                <a:sym typeface="Wingdings" panose="05000000000000000000" pitchFamily="2" charset="2"/>
              </a:rPr>
              <a:t> I-SMF:  	Information about SMF added to SMContext service operation</a:t>
            </a:r>
          </a:p>
          <a:p>
            <a:pPr marL="171450" indent="-171450">
              <a:buFont typeface="Arial" panose="020B0604020202020204" pitchFamily="34" charset="0"/>
              <a:buChar char="•"/>
            </a:pPr>
            <a:endParaRPr lang="sv-SE"/>
          </a:p>
        </p:txBody>
      </p:sp>
      <p:sp>
        <p:nvSpPr>
          <p:cNvPr id="4" name="Date Placeholder 3"/>
          <p:cNvSpPr>
            <a:spLocks noGrp="1"/>
          </p:cNvSpPr>
          <p:nvPr>
            <p:ph type="dt" idx="1"/>
          </p:nvPr>
        </p:nvSpPr>
        <p:spPr/>
        <p:txBody>
          <a:bodyPr/>
          <a:lstStyle/>
          <a:p>
            <a:r>
              <a:rPr lang="en-US"/>
              <a:t>2019-10-07 </a:t>
            </a:r>
          </a:p>
        </p:txBody>
      </p:sp>
      <p:sp>
        <p:nvSpPr>
          <p:cNvPr id="5" name="Slide Number Placeholder 4"/>
          <p:cNvSpPr>
            <a:spLocks noGrp="1"/>
          </p:cNvSpPr>
          <p:nvPr>
            <p:ph type="sldNum" sz="quarter" idx="5"/>
          </p:nvPr>
        </p:nvSpPr>
        <p:spPr/>
        <p:txBody>
          <a:bodyPr/>
          <a:lstStyle/>
          <a:p>
            <a:fld id="{FA4E06C6-22DD-4656-A252-CE97EF120EDC}" type="slidenum">
              <a:rPr lang="en-US" smtClean="0"/>
              <a:t>52</a:t>
            </a:fld>
            <a:endParaRPr lang="en-US"/>
          </a:p>
        </p:txBody>
      </p:sp>
      <p:sp>
        <p:nvSpPr>
          <p:cNvPr id="6" name="Header Placeholder 5"/>
          <p:cNvSpPr>
            <a:spLocks noGrp="1"/>
          </p:cNvSpPr>
          <p:nvPr>
            <p:ph type="hdr" sz="quarter"/>
          </p:nvPr>
        </p:nvSpPr>
        <p:spPr/>
        <p:txBody>
          <a:bodyPr/>
          <a:lstStyle/>
          <a:p>
            <a:r>
              <a:rPr lang="en-US"/>
              <a:t>The 5G Core Network Deep Dive </a:t>
            </a:r>
          </a:p>
        </p:txBody>
      </p:sp>
      <p:sp>
        <p:nvSpPr>
          <p:cNvPr id="7" name="Footer Placeholder 6"/>
          <p:cNvSpPr>
            <a:spLocks noGrp="1"/>
          </p:cNvSpPr>
          <p:nvPr>
            <p:ph type="ftr" sz="quarter" idx="4"/>
          </p:nvPr>
        </p:nvSpPr>
        <p:spPr/>
        <p:txBody>
          <a:bodyPr/>
          <a:lstStyle/>
          <a:p>
            <a:r>
              <a:rPr lang="en-US"/>
              <a:t>BICP-16:000214 Uen, Rev N </a:t>
            </a:r>
          </a:p>
        </p:txBody>
      </p:sp>
    </p:spTree>
    <p:extLst>
      <p:ext uri="{BB962C8B-B14F-4D97-AF65-F5344CB8AC3E}">
        <p14:creationId xmlns:p14="http://schemas.microsoft.com/office/powerpoint/2010/main" val="34035091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Date Placeholder 3"/>
          <p:cNvSpPr>
            <a:spLocks noGrp="1"/>
          </p:cNvSpPr>
          <p:nvPr>
            <p:ph type="dt" idx="1"/>
          </p:nvPr>
        </p:nvSpPr>
        <p:spPr/>
        <p:txBody>
          <a:bodyPr/>
          <a:lstStyle/>
          <a:p>
            <a:r>
              <a:rPr lang="en-US"/>
              <a:t>2019-10-07 </a:t>
            </a:r>
          </a:p>
        </p:txBody>
      </p:sp>
      <p:sp>
        <p:nvSpPr>
          <p:cNvPr id="5" name="Slide Number Placeholder 4"/>
          <p:cNvSpPr>
            <a:spLocks noGrp="1"/>
          </p:cNvSpPr>
          <p:nvPr>
            <p:ph type="sldNum" sz="quarter" idx="5"/>
          </p:nvPr>
        </p:nvSpPr>
        <p:spPr/>
        <p:txBody>
          <a:bodyPr/>
          <a:lstStyle/>
          <a:p>
            <a:fld id="{9EBADCAE-BAA1-48F0-A00B-F9E3D35DFED2}" type="slidenum">
              <a:rPr lang="en-US" smtClean="0"/>
              <a:t>53</a:t>
            </a:fld>
            <a:endParaRPr lang="en-US"/>
          </a:p>
        </p:txBody>
      </p:sp>
      <p:sp>
        <p:nvSpPr>
          <p:cNvPr id="6" name="Header Placeholder 5"/>
          <p:cNvSpPr>
            <a:spLocks noGrp="1"/>
          </p:cNvSpPr>
          <p:nvPr>
            <p:ph type="hdr" sz="quarter"/>
          </p:nvPr>
        </p:nvSpPr>
        <p:spPr/>
        <p:txBody>
          <a:bodyPr/>
          <a:lstStyle/>
          <a:p>
            <a:r>
              <a:rPr lang="en-US"/>
              <a:t>The 5G Core Network Deep Dive </a:t>
            </a:r>
          </a:p>
        </p:txBody>
      </p:sp>
      <p:sp>
        <p:nvSpPr>
          <p:cNvPr id="7" name="Footer Placeholder 6"/>
          <p:cNvSpPr>
            <a:spLocks noGrp="1"/>
          </p:cNvSpPr>
          <p:nvPr>
            <p:ph type="ftr" sz="quarter" idx="4"/>
          </p:nvPr>
        </p:nvSpPr>
        <p:spPr/>
        <p:txBody>
          <a:bodyPr/>
          <a:lstStyle/>
          <a:p>
            <a:r>
              <a:rPr lang="en-US"/>
              <a:t>BICP-16:000214 Uen, Rev N </a:t>
            </a:r>
          </a:p>
        </p:txBody>
      </p:sp>
    </p:spTree>
    <p:extLst>
      <p:ext uri="{BB962C8B-B14F-4D97-AF65-F5344CB8AC3E}">
        <p14:creationId xmlns:p14="http://schemas.microsoft.com/office/powerpoint/2010/main" val="3398382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Date Placeholder 3"/>
          <p:cNvSpPr>
            <a:spLocks noGrp="1"/>
          </p:cNvSpPr>
          <p:nvPr>
            <p:ph type="dt" idx="1"/>
          </p:nvPr>
        </p:nvSpPr>
        <p:spPr/>
        <p:txBody>
          <a:bodyPr/>
          <a:lstStyle/>
          <a:p>
            <a:r>
              <a:rPr lang="en-US"/>
              <a:t>2019-10-07 </a:t>
            </a:r>
          </a:p>
        </p:txBody>
      </p:sp>
      <p:sp>
        <p:nvSpPr>
          <p:cNvPr id="5" name="Slide Number Placeholder 4"/>
          <p:cNvSpPr>
            <a:spLocks noGrp="1"/>
          </p:cNvSpPr>
          <p:nvPr>
            <p:ph type="sldNum" sz="quarter" idx="5"/>
          </p:nvPr>
        </p:nvSpPr>
        <p:spPr/>
        <p:txBody>
          <a:bodyPr/>
          <a:lstStyle/>
          <a:p>
            <a:fld id="{7848CCD9-73FF-47DB-A866-FF034CAF52DB}" type="slidenum">
              <a:rPr lang="en-US" smtClean="0"/>
              <a:t>54</a:t>
            </a:fld>
            <a:endParaRPr lang="en-US"/>
          </a:p>
        </p:txBody>
      </p:sp>
      <p:sp>
        <p:nvSpPr>
          <p:cNvPr id="6" name="Header Placeholder 5"/>
          <p:cNvSpPr>
            <a:spLocks noGrp="1"/>
          </p:cNvSpPr>
          <p:nvPr>
            <p:ph type="hdr" sz="quarter"/>
          </p:nvPr>
        </p:nvSpPr>
        <p:spPr/>
        <p:txBody>
          <a:bodyPr/>
          <a:lstStyle/>
          <a:p>
            <a:r>
              <a:rPr lang="en-US"/>
              <a:t>The 5G Core Network Deep Dive </a:t>
            </a:r>
          </a:p>
        </p:txBody>
      </p:sp>
      <p:sp>
        <p:nvSpPr>
          <p:cNvPr id="7" name="Footer Placeholder 6"/>
          <p:cNvSpPr>
            <a:spLocks noGrp="1"/>
          </p:cNvSpPr>
          <p:nvPr>
            <p:ph type="ftr" sz="quarter" idx="4"/>
          </p:nvPr>
        </p:nvSpPr>
        <p:spPr/>
        <p:txBody>
          <a:bodyPr/>
          <a:lstStyle/>
          <a:p>
            <a:r>
              <a:rPr lang="en-US"/>
              <a:t>BICP-16:000214 Uen, Rev N </a:t>
            </a:r>
          </a:p>
        </p:txBody>
      </p:sp>
    </p:spTree>
    <p:extLst>
      <p:ext uri="{BB962C8B-B14F-4D97-AF65-F5344CB8AC3E}">
        <p14:creationId xmlns:p14="http://schemas.microsoft.com/office/powerpoint/2010/main" val="4047812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 6"/>
          <p:cNvSpPr txBox="1">
            <a:spLocks noGrp="1"/>
          </p:cNvSpPr>
          <p:nvPr>
            <p:ph type="sldNum" sz="quarter" idx="5"/>
          </p:nvPr>
        </p:nvSpPr>
        <p:spPr>
          <a:ln/>
        </p:spPr>
        <p:txBody>
          <a:bodyPr lIns="0" tIns="0" rIns="0" bIns="0" anchor="b" anchorCtr="0">
            <a:noAutofit/>
          </a:bodyPr>
          <a:lstStyle/>
          <a:p>
            <a:pPr lvl="0"/>
            <a:fld id="{93842954-E8CB-4E47-B0EC-078A7FBA2044}" type="slidenum">
              <a:rPr lang="sv-SE" smtClean="0"/>
              <a:t>55</a:t>
            </a:fld>
            <a:endParaRPr lang="sv-SE"/>
          </a:p>
        </p:txBody>
      </p:sp>
      <p:sp>
        <p:nvSpPr>
          <p:cNvPr id="2" name="Slide Image Placeholder 1"/>
          <p:cNvSpPr>
            <a:spLocks noGrp="1" noRot="1" noChangeAspect="1" noResize="1"/>
          </p:cNvSpPr>
          <p:nvPr>
            <p:ph type="sldImg"/>
          </p:nvPr>
        </p:nvSpPr>
        <p:spPr>
          <a:xfrm>
            <a:off x="200025" y="804863"/>
            <a:ext cx="7061200" cy="3971925"/>
          </a:xfrm>
          <a:solidFill>
            <a:schemeClr val="accent1"/>
          </a:solidFill>
          <a:ln w="25400">
            <a:solidFill>
              <a:schemeClr val="accent1">
                <a:shade val="50000"/>
              </a:schemeClr>
            </a:solidFill>
            <a:prstDash val="solid"/>
          </a:ln>
        </p:spPr>
      </p:sp>
      <p:sp>
        <p:nvSpPr>
          <p:cNvPr id="3" name=" 2"/>
          <p:cNvSpPr txBox="1">
            <a:spLocks noGrp="1"/>
          </p:cNvSpPr>
          <p:nvPr>
            <p:ph type="body" sz="quarter" idx="1"/>
          </p:nvPr>
        </p:nvSpPr>
        <p:spPr>
          <a:xfrm>
            <a:off x="680238" y="4715586"/>
            <a:ext cx="5437200" cy="14734328"/>
          </a:xfrm>
        </p:spPr>
        <p:txBody>
          <a:bodyPr>
            <a:spAutoFit/>
          </a:bodyPr>
          <a:lstStyle/>
          <a:p>
            <a:pPr hangingPunct="0">
              <a:spcBef>
                <a:spcPts val="0"/>
              </a:spcBef>
              <a:spcAft>
                <a:spcPts val="944"/>
              </a:spcAft>
              <a:buSzPct val="45000"/>
            </a:pPr>
            <a:r>
              <a:rPr lang="sv-SE" sz="1100" i="1">
                <a:latin typeface="Arial" pitchFamily="18"/>
                <a:ea typeface="Microsoft YaHei" pitchFamily="2"/>
                <a:cs typeface="Arial" pitchFamily="2"/>
              </a:rPr>
              <a:t>2018-10-03: Added speakers note on integration with non-3GPP access</a:t>
            </a:r>
          </a:p>
          <a:p>
            <a:pPr hangingPunct="0">
              <a:spcBef>
                <a:spcPts val="0"/>
              </a:spcBef>
              <a:spcAft>
                <a:spcPts val="944"/>
              </a:spcAft>
              <a:buSzPct val="45000"/>
            </a:pPr>
            <a:endParaRPr lang="sv-SE" sz="1100" b="1" u="sng">
              <a:latin typeface="Arial" pitchFamily="18"/>
              <a:ea typeface="Microsoft YaHei" pitchFamily="2"/>
              <a:cs typeface="Arial" pitchFamily="2"/>
            </a:endParaRPr>
          </a:p>
          <a:p>
            <a:pPr hangingPunct="0">
              <a:spcBef>
                <a:spcPts val="0"/>
              </a:spcBef>
              <a:spcAft>
                <a:spcPts val="944"/>
              </a:spcAft>
              <a:buSzPct val="45000"/>
            </a:pPr>
            <a:r>
              <a:rPr lang="sv-SE" sz="1100" b="1" u="sng">
                <a:latin typeface="Arial" pitchFamily="18"/>
                <a:ea typeface="Microsoft YaHei" pitchFamily="2"/>
                <a:cs typeface="Arial" pitchFamily="2"/>
              </a:rPr>
              <a:t>Mobility on Demand (service area restriction):</a:t>
            </a:r>
          </a:p>
          <a:p>
            <a:r>
              <a:rPr lang="en-GB"/>
              <a:t>-Service area restrictions:</a:t>
            </a:r>
            <a:endParaRPr lang="en-US"/>
          </a:p>
          <a:p>
            <a:r>
              <a:rPr lang="en-GB"/>
              <a:t>Defines areas in which the UE may or may not initiate communication with the network as follows:</a:t>
            </a:r>
            <a:endParaRPr lang="en-US"/>
          </a:p>
          <a:p>
            <a:r>
              <a:rPr lang="en-GB"/>
              <a:t>-Allowed area:</a:t>
            </a:r>
            <a:endParaRPr lang="en-US"/>
          </a:p>
          <a:p>
            <a:r>
              <a:rPr lang="en-GB"/>
              <a:t>	In an Allowed area under a given RAT, the UE is permitted to initiate communication with the network as allowed by the subscription.</a:t>
            </a:r>
            <a:endParaRPr lang="en-US"/>
          </a:p>
          <a:p>
            <a:r>
              <a:rPr lang="en-GB"/>
              <a:t>-Non-allowed area:</a:t>
            </a:r>
            <a:endParaRPr lang="en-US"/>
          </a:p>
          <a:p>
            <a:r>
              <a:rPr lang="en-GB"/>
              <a:t>	In a Non-allowed area under a given RAT a UE is service area restricted based on subscription. The UE and the network are not allowed to initiate Service Request or SM signalling to obtain user services (both in CM-IDLE and in CM-CONNECTED states). </a:t>
            </a:r>
            <a:r>
              <a:rPr lang="x-none"/>
              <a:t>The RRC procedures while the UE is in CM-CONNECTED with RRC </a:t>
            </a:r>
            <a:r>
              <a:rPr lang="en-US"/>
              <a:t>I</a:t>
            </a:r>
            <a:r>
              <a:rPr lang="x-none"/>
              <a:t>nactive state are unchanged compared to when the UE is in an allowed area. </a:t>
            </a:r>
            <a:r>
              <a:rPr lang="en-GB"/>
              <a:t>The RM procedures are unchanged compared to when the UE is in an allowed area. The UE in a Non-allowed area shall respond to core network paging with Service Request </a:t>
            </a:r>
            <a:r>
              <a:rPr lang="x-none"/>
              <a:t>and RAN paging</a:t>
            </a:r>
            <a:r>
              <a:rPr lang="en-GB"/>
              <a:t>.</a:t>
            </a:r>
            <a:endParaRPr lang="en-US"/>
          </a:p>
          <a:p>
            <a:endParaRPr lang="sv-SE" sz="1100"/>
          </a:p>
          <a:p>
            <a:r>
              <a:rPr lang="sv-SE" sz="1100" b="1" u="sng"/>
              <a:t>MM States similar to 4G:</a:t>
            </a:r>
          </a:p>
          <a:p>
            <a:r>
              <a:rPr lang="sv-SE" sz="1100" b="1" u="sng"/>
              <a:t>RRC INACTIVE CONNECTED state</a:t>
            </a:r>
          </a:p>
          <a:p>
            <a:r>
              <a:rPr lang="en-GB" sz="1100"/>
              <a:t>The need for configurability of the RRC inactive connected state is motivated through several factors that require flexibility such as diverse requirements of the 5G use cases, future-</a:t>
            </a:r>
            <a:r>
              <a:rPr lang="en-GB" sz="1100" err="1"/>
              <a:t>proofness</a:t>
            </a:r>
            <a:r>
              <a:rPr lang="en-GB" sz="1100"/>
              <a:t> and quick time to market requirement for new services.</a:t>
            </a:r>
            <a:endParaRPr lang="sv-SE" sz="1100"/>
          </a:p>
          <a:p>
            <a:r>
              <a:rPr lang="en-GB" sz="1100"/>
              <a:t>From the Next Generation core network perspective, UE is considered to be in the CM-CONNECTED state when UE is in RRC inactive connected state at the RRC layer. When the UE transitions between RRC connected state and RRC inactive connected state, it is not visible to the core network as no signalling towards the core network is expected due to this transition. Also, core network does not have to page the UE when the UE is in RRC inactive connected state as both control plane and user plane remains established between the RAN and core.</a:t>
            </a:r>
            <a:endParaRPr lang="sv-SE" sz="1100"/>
          </a:p>
          <a:p>
            <a:r>
              <a:rPr lang="sv-SE" sz="1100"/>
              <a:t>Example on Paging sequence</a:t>
            </a:r>
          </a:p>
          <a:p>
            <a:r>
              <a:rPr lang="en-US" sz="1100"/>
              <a:t>Pre-req: UE in RRC-INACTIVE CONNECTED state, CN in CN CONNECTED and payload is sent from the 5GC UP to NR.</a:t>
            </a:r>
            <a:endParaRPr lang="sv-SE" sz="1100"/>
          </a:p>
          <a:p>
            <a:pPr marL="223734" indent="-223734">
              <a:buFont typeface="+mj-lt"/>
              <a:buAutoNum type="arabicPeriod"/>
            </a:pPr>
            <a:r>
              <a:rPr lang="en-US" sz="1100"/>
              <a:t>NR will buffer payload</a:t>
            </a:r>
          </a:p>
          <a:p>
            <a:pPr marL="223734" indent="-223734">
              <a:buFont typeface="+mj-lt"/>
              <a:buAutoNum type="arabicPeriod"/>
            </a:pPr>
            <a:r>
              <a:rPr lang="en-US" sz="1100"/>
              <a:t>NR will try to page in own gNB</a:t>
            </a:r>
            <a:endParaRPr lang="sv-SE" sz="1100"/>
          </a:p>
          <a:p>
            <a:pPr marL="671202" lvl="1" indent="-223734">
              <a:buFont typeface="+mj-lt"/>
              <a:buAutoNum type="arabicPeriod"/>
            </a:pPr>
            <a:r>
              <a:rPr lang="en-US" sz="1100"/>
              <a:t>OK, then buffered payload is sent, STOP.</a:t>
            </a:r>
            <a:endParaRPr lang="sv-SE" sz="1100"/>
          </a:p>
          <a:p>
            <a:pPr marL="671202" lvl="1" indent="-223734">
              <a:buFont typeface="+mj-lt"/>
              <a:buAutoNum type="arabicPeriod"/>
            </a:pPr>
            <a:r>
              <a:rPr lang="en-US" sz="1100"/>
              <a:t>NOK, continue to step 3 </a:t>
            </a:r>
            <a:endParaRPr lang="sv-SE" sz="1100"/>
          </a:p>
          <a:p>
            <a:pPr marL="223734" indent="-223734">
              <a:buFont typeface="+mj-lt"/>
              <a:buAutoNum type="arabicPeriod"/>
            </a:pPr>
            <a:r>
              <a:rPr lang="en-US" sz="1100"/>
              <a:t>NR will distribute/relay the paging request to neighbor </a:t>
            </a:r>
            <a:r>
              <a:rPr lang="en-US" sz="1100" err="1"/>
              <a:t>gNBs</a:t>
            </a:r>
            <a:endParaRPr lang="sv-SE" sz="1100"/>
          </a:p>
          <a:p>
            <a:pPr marL="223734" indent="-223734">
              <a:buFont typeface="+mj-lt"/>
              <a:buAutoNum type="arabicPeriod"/>
            </a:pPr>
            <a:r>
              <a:rPr lang="en-US" sz="1100"/>
              <a:t>Neighbor </a:t>
            </a:r>
            <a:r>
              <a:rPr lang="en-US" sz="1100" err="1"/>
              <a:t>eNBs</a:t>
            </a:r>
            <a:r>
              <a:rPr lang="en-US" sz="1100"/>
              <a:t> will try to page UE</a:t>
            </a:r>
            <a:endParaRPr lang="sv-SE" sz="1100"/>
          </a:p>
          <a:p>
            <a:pPr marL="671202" lvl="1" indent="-223734">
              <a:buFont typeface="+mj-lt"/>
              <a:buAutoNum type="arabicPeriod"/>
            </a:pPr>
            <a:r>
              <a:rPr lang="en-US" sz="1100"/>
              <a:t>OK, then AS context and payload is fetched (over </a:t>
            </a:r>
            <a:r>
              <a:rPr lang="en-US" sz="1100" err="1"/>
              <a:t>Xn</a:t>
            </a:r>
            <a:r>
              <a:rPr lang="en-US" sz="1100"/>
              <a:t>) from original gNB and payload is sent to UE, STOP. </a:t>
            </a:r>
            <a:endParaRPr lang="sv-SE" sz="1100"/>
          </a:p>
          <a:p>
            <a:pPr marL="671202" lvl="1" indent="-223734">
              <a:buFont typeface="+mj-lt"/>
              <a:buAutoNum type="arabicPeriod"/>
            </a:pPr>
            <a:r>
              <a:rPr lang="en-US" sz="1100"/>
              <a:t>NOK, continue with step 5</a:t>
            </a:r>
            <a:endParaRPr lang="sv-SE" sz="1100"/>
          </a:p>
          <a:p>
            <a:pPr marL="223734" indent="-223734">
              <a:buFont typeface="+mj-lt"/>
              <a:buAutoNum type="arabicPeriod"/>
            </a:pPr>
            <a:r>
              <a:rPr lang="en-US" sz="1100"/>
              <a:t>Original eNB will relay paging to TAI List (if that exist in 5G) </a:t>
            </a:r>
            <a:r>
              <a:rPr lang="en-US" sz="1100" err="1"/>
              <a:t>gNBs</a:t>
            </a:r>
            <a:r>
              <a:rPr lang="en-US" sz="1100"/>
              <a:t> through CN transparently (and CN remain in Connected)</a:t>
            </a:r>
            <a:endParaRPr lang="sv-SE" sz="1100"/>
          </a:p>
          <a:p>
            <a:pPr marL="223734" indent="-223734">
              <a:buFont typeface="+mj-lt"/>
              <a:buAutoNum type="arabicPeriod"/>
            </a:pPr>
            <a:r>
              <a:rPr lang="en-US" sz="1100"/>
              <a:t>CN will forward the paging request to “all” </a:t>
            </a:r>
            <a:r>
              <a:rPr lang="en-US" sz="1100" err="1"/>
              <a:t>gNBs</a:t>
            </a:r>
            <a:r>
              <a:rPr lang="en-US" sz="1100"/>
              <a:t> in the TAI List </a:t>
            </a:r>
            <a:endParaRPr lang="sv-SE" sz="1100"/>
          </a:p>
          <a:p>
            <a:pPr marL="223734" indent="-223734">
              <a:buFont typeface="+mj-lt"/>
              <a:buAutoNum type="arabicPeriod"/>
            </a:pPr>
            <a:r>
              <a:rPr lang="en-US" sz="1100"/>
              <a:t>“TAI list” </a:t>
            </a:r>
            <a:r>
              <a:rPr lang="en-US" sz="1100" err="1"/>
              <a:t>gNBs</a:t>
            </a:r>
            <a:r>
              <a:rPr lang="en-US" sz="1100"/>
              <a:t> will  try to page UE</a:t>
            </a:r>
            <a:endParaRPr lang="sv-SE" sz="1100"/>
          </a:p>
          <a:p>
            <a:pPr marL="671202" lvl="1" indent="-223734">
              <a:buFont typeface="+mj-lt"/>
              <a:buAutoNum type="arabicPeriod"/>
            </a:pPr>
            <a:r>
              <a:rPr lang="en-US" sz="1100"/>
              <a:t>OK, then AS context and payload is fetched (over N2 or </a:t>
            </a:r>
            <a:r>
              <a:rPr lang="en-US" sz="1100" err="1"/>
              <a:t>Xn</a:t>
            </a:r>
            <a:r>
              <a:rPr lang="en-US" sz="1100"/>
              <a:t>) from original gNB and payload is sent to UE, STOP. </a:t>
            </a:r>
            <a:endParaRPr lang="sv-SE" sz="1100"/>
          </a:p>
          <a:p>
            <a:pPr marL="671202" lvl="1" indent="-223734">
              <a:buFont typeface="+mj-lt"/>
              <a:buAutoNum type="arabicPeriod"/>
            </a:pPr>
            <a:r>
              <a:rPr lang="en-US" sz="1100"/>
              <a:t>NOK, continue with step 8</a:t>
            </a:r>
            <a:endParaRPr lang="sv-SE" sz="1100"/>
          </a:p>
          <a:p>
            <a:pPr lvl="0">
              <a:buSzPct val="45000"/>
            </a:pPr>
            <a:r>
              <a:rPr lang="en-US" sz="1100" b="1">
                <a:solidFill>
                  <a:schemeClr val="bg1"/>
                </a:solidFill>
              </a:rPr>
              <a:t>Mobility registration in AMF for Non-3GPP</a:t>
            </a:r>
          </a:p>
          <a:p>
            <a:pPr marL="447468" lvl="1">
              <a:buSzPct val="45000"/>
            </a:pPr>
            <a:r>
              <a:rPr lang="en-US" sz="1100">
                <a:solidFill>
                  <a:schemeClr val="bg1"/>
                </a:solidFill>
              </a:rPr>
              <a:t>- Non-3GPP MM state similar to 3GPP access, but without paging</a:t>
            </a:r>
          </a:p>
          <a:p>
            <a:pPr lvl="1">
              <a:spcBef>
                <a:spcPts val="1174"/>
              </a:spcBef>
              <a:spcAft>
                <a:spcPts val="1257"/>
              </a:spcAft>
              <a:buSzPct val="75000"/>
              <a:buFont typeface="StarSymbol"/>
              <a:buChar char="–"/>
            </a:pPr>
            <a:r>
              <a:rPr lang="en-US" sz="1100">
                <a:solidFill>
                  <a:schemeClr val="bg1"/>
                </a:solidFill>
                <a:latin typeface="Arial" pitchFamily="18"/>
                <a:ea typeface="Microsoft YaHei" pitchFamily="2"/>
                <a:cs typeface="Arial" pitchFamily="2"/>
              </a:rPr>
              <a:t>UE need to be registered in AMF, through N3IWF (similar to </a:t>
            </a:r>
            <a:r>
              <a:rPr lang="en-US" sz="1100" err="1">
                <a:solidFill>
                  <a:schemeClr val="bg1"/>
                </a:solidFill>
                <a:latin typeface="Arial" pitchFamily="18"/>
                <a:ea typeface="Microsoft YaHei" pitchFamily="2"/>
                <a:cs typeface="Arial" pitchFamily="2"/>
              </a:rPr>
              <a:t>ePDG</a:t>
            </a:r>
            <a:r>
              <a:rPr lang="en-US" sz="1100">
                <a:solidFill>
                  <a:schemeClr val="bg1"/>
                </a:solidFill>
                <a:latin typeface="Arial" pitchFamily="18"/>
                <a:ea typeface="Microsoft YaHei" pitchFamily="2"/>
                <a:cs typeface="Arial" pitchFamily="2"/>
              </a:rPr>
              <a:t>), before PDU session can be established.</a:t>
            </a:r>
          </a:p>
          <a:p>
            <a:pPr lvl="1">
              <a:spcBef>
                <a:spcPts val="0"/>
              </a:spcBef>
              <a:spcAft>
                <a:spcPts val="1257"/>
              </a:spcAft>
              <a:buSzPct val="75000"/>
              <a:buFont typeface="StarSymbol"/>
              <a:buChar char="–"/>
            </a:pPr>
            <a:r>
              <a:rPr lang="en-US" altLang="en-US" sz="1100">
                <a:solidFill>
                  <a:schemeClr val="bg1"/>
                </a:solidFill>
                <a:latin typeface="Arial" pitchFamily="18"/>
                <a:ea typeface="Microsoft YaHei" pitchFamily="2"/>
                <a:cs typeface="Arial" pitchFamily="2"/>
              </a:rPr>
              <a:t>Same AMF handles UE if 3GPP and non-3GPP is in the same PLMN.</a:t>
            </a:r>
            <a:endParaRPr lang="en-US" sz="1100">
              <a:solidFill>
                <a:schemeClr val="bg1"/>
              </a:solidFill>
              <a:latin typeface="Arial" pitchFamily="18"/>
              <a:ea typeface="Microsoft YaHei" pitchFamily="2"/>
              <a:cs typeface="Arial" pitchFamily="2"/>
            </a:endParaRPr>
          </a:p>
          <a:p>
            <a:pPr lvl="1">
              <a:spcBef>
                <a:spcPts val="0"/>
              </a:spcBef>
              <a:spcAft>
                <a:spcPts val="1257"/>
              </a:spcAft>
              <a:buSzPct val="75000"/>
              <a:buFont typeface="StarSymbol"/>
              <a:buChar char="–"/>
            </a:pPr>
            <a:r>
              <a:rPr lang="en-US" altLang="en-US" sz="1100">
                <a:solidFill>
                  <a:schemeClr val="bg1"/>
                </a:solidFill>
                <a:latin typeface="Arial" pitchFamily="18"/>
                <a:ea typeface="Microsoft YaHei" pitchFamily="2"/>
                <a:cs typeface="Arial" pitchFamily="2"/>
              </a:rPr>
              <a:t>Separate but similar MM states shall be applied to Non-3GPP access, but with common Temp-ID</a:t>
            </a:r>
          </a:p>
          <a:p>
            <a:pPr lvl="1">
              <a:spcBef>
                <a:spcPts val="0"/>
              </a:spcBef>
              <a:spcAft>
                <a:spcPts val="1257"/>
              </a:spcAft>
              <a:buSzPct val="75000"/>
              <a:buFont typeface="StarSymbol"/>
              <a:buChar char="–"/>
            </a:pPr>
            <a:r>
              <a:rPr lang="en-US" altLang="en-US" sz="1100">
                <a:solidFill>
                  <a:schemeClr val="bg1"/>
                </a:solidFill>
                <a:latin typeface="Arial" pitchFamily="18"/>
                <a:ea typeface="Microsoft YaHei" pitchFamily="2"/>
                <a:cs typeface="Arial" pitchFamily="2"/>
              </a:rPr>
              <a:t>No paging and no mobility update functionality in non-3GPP access</a:t>
            </a:r>
          </a:p>
          <a:p>
            <a:endParaRPr lang="sv-SE" sz="1100"/>
          </a:p>
          <a:p>
            <a:endParaRPr lang="sv-SE" sz="1100"/>
          </a:p>
          <a:p>
            <a:r>
              <a:rPr lang="en-US" sz="1000" b="1" u="sng"/>
              <a:t>Mobility/Interworking with non-3GPP access</a:t>
            </a:r>
          </a:p>
          <a:p>
            <a:pPr defTabSz="904616">
              <a:defRPr/>
            </a:pPr>
            <a:r>
              <a:rPr lang="en-US" sz="1100"/>
              <a:t>Non-3GPP integration as defined in rel-15 is rather Interworking (IWK) </a:t>
            </a:r>
            <a:r>
              <a:rPr lang="sv-SE"/>
              <a:t>on Core Network level than integrated</a:t>
            </a:r>
            <a:r>
              <a:rPr lang="en-US" sz="1100"/>
              <a:t> “mobility” support. The IWK with 3GPP part in the same PLMN is mainly about Session continuity with RAT change through either PDU session HO (i.e. When there is UP for the PDU session) or Service Request with UP setup (i.e. when there is no UP for PDU session). </a:t>
            </a:r>
            <a:endParaRPr lang="sv-SE" sz="1000"/>
          </a:p>
          <a:p>
            <a:endParaRPr lang="sv-SE" sz="1100"/>
          </a:p>
        </p:txBody>
      </p:sp>
      <p:sp>
        <p:nvSpPr>
          <p:cNvPr id="4" name="Header Placeholder 3"/>
          <p:cNvSpPr>
            <a:spLocks noGrp="1"/>
          </p:cNvSpPr>
          <p:nvPr>
            <p:ph type="hdr" sz="quarter"/>
          </p:nvPr>
        </p:nvSpPr>
        <p:spPr/>
        <p:txBody>
          <a:bodyPr/>
          <a:lstStyle/>
          <a:p>
            <a:r>
              <a:rPr lang="en-US"/>
              <a:t>The 5G Core Network Deep Dive </a:t>
            </a:r>
          </a:p>
        </p:txBody>
      </p:sp>
      <p:sp>
        <p:nvSpPr>
          <p:cNvPr id="5" name="Footer Placeholder 4"/>
          <p:cNvSpPr>
            <a:spLocks noGrp="1"/>
          </p:cNvSpPr>
          <p:nvPr>
            <p:ph type="ftr" sz="quarter" idx="4"/>
          </p:nvPr>
        </p:nvSpPr>
        <p:spPr/>
        <p:txBody>
          <a:bodyPr/>
          <a:lstStyle/>
          <a:p>
            <a:r>
              <a:rPr lang="en-US"/>
              <a:t>BICP-16:000214 Uen, Rev N </a:t>
            </a:r>
          </a:p>
        </p:txBody>
      </p:sp>
      <p:sp>
        <p:nvSpPr>
          <p:cNvPr id="6" name="Date Placeholder 5"/>
          <p:cNvSpPr>
            <a:spLocks noGrp="1"/>
          </p:cNvSpPr>
          <p:nvPr>
            <p:ph type="dt" idx="1"/>
          </p:nvPr>
        </p:nvSpPr>
        <p:spPr/>
        <p:txBody>
          <a:bodyPr/>
          <a:lstStyle/>
          <a:p>
            <a:r>
              <a:rPr lang="en-US"/>
              <a:t>2019-10-07 </a:t>
            </a:r>
          </a:p>
        </p:txBody>
      </p:sp>
    </p:spTree>
    <p:extLst>
      <p:ext uri="{BB962C8B-B14F-4D97-AF65-F5344CB8AC3E}">
        <p14:creationId xmlns:p14="http://schemas.microsoft.com/office/powerpoint/2010/main" val="17292053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a:t>5G QoS model: figure from </a:t>
            </a:r>
            <a:r>
              <a:rPr lang="en-GB" sz="1100"/>
              <a:t>3GPP TS 38.800 V0.4.1</a:t>
            </a:r>
          </a:p>
          <a:p>
            <a:endParaRPr lang="en-GB" sz="1100"/>
          </a:p>
          <a:p>
            <a:r>
              <a:rPr lang="en-GB" sz="1100"/>
              <a:t>Please note that 3GPP RAN working groups use the term “NG-U” instead of N3 as in the CN specifications and consequently “NG-U Tunnel” means the N3 Tunnel between 5G RAN and 5GC</a:t>
            </a:r>
            <a:endParaRPr lang="sv-SE"/>
          </a:p>
          <a:p>
            <a:endParaRPr lang="en-GB" sz="1100"/>
          </a:p>
        </p:txBody>
      </p:sp>
      <p:sp>
        <p:nvSpPr>
          <p:cNvPr id="4" name="Date Placeholder 3"/>
          <p:cNvSpPr>
            <a:spLocks noGrp="1"/>
          </p:cNvSpPr>
          <p:nvPr>
            <p:ph type="dt" idx="10"/>
          </p:nvPr>
        </p:nvSpPr>
        <p:spPr/>
        <p:txBody>
          <a:bodyPr/>
          <a:lstStyle/>
          <a:p>
            <a:r>
              <a:rPr lang="en-US"/>
              <a:t>2019-10-07 </a:t>
            </a:r>
          </a:p>
        </p:txBody>
      </p:sp>
      <p:sp>
        <p:nvSpPr>
          <p:cNvPr id="5" name="Slide Number Placeholder 4"/>
          <p:cNvSpPr>
            <a:spLocks noGrp="1"/>
          </p:cNvSpPr>
          <p:nvPr>
            <p:ph type="sldNum" sz="quarter" idx="11"/>
          </p:nvPr>
        </p:nvSpPr>
        <p:spPr/>
        <p:txBody>
          <a:bodyPr/>
          <a:lstStyle/>
          <a:p>
            <a:fld id="{C682E63E-F41E-445F-A706-F91E21E3BA4F}" type="slidenum">
              <a:rPr lang="en-US" smtClean="0"/>
              <a:t>58</a:t>
            </a:fld>
            <a:endParaRPr lang="en-US"/>
          </a:p>
        </p:txBody>
      </p:sp>
      <p:sp>
        <p:nvSpPr>
          <p:cNvPr id="6" name="Header Placeholder 5"/>
          <p:cNvSpPr>
            <a:spLocks noGrp="1"/>
          </p:cNvSpPr>
          <p:nvPr>
            <p:ph type="hdr" sz="quarter" idx="12"/>
          </p:nvPr>
        </p:nvSpPr>
        <p:spPr/>
        <p:txBody>
          <a:bodyPr/>
          <a:lstStyle/>
          <a:p>
            <a:r>
              <a:rPr lang="en-US"/>
              <a:t>The 5G Core Network Deep Dive </a:t>
            </a:r>
          </a:p>
        </p:txBody>
      </p:sp>
      <p:sp>
        <p:nvSpPr>
          <p:cNvPr id="7" name="Footer Placeholder 6"/>
          <p:cNvSpPr>
            <a:spLocks noGrp="1"/>
          </p:cNvSpPr>
          <p:nvPr>
            <p:ph type="ftr" sz="quarter" idx="13"/>
          </p:nvPr>
        </p:nvSpPr>
        <p:spPr/>
        <p:txBody>
          <a:bodyPr/>
          <a:lstStyle/>
          <a:p>
            <a:r>
              <a:rPr lang="en-US"/>
              <a:t>BICP-16:000214 Uen, Rev N </a:t>
            </a:r>
          </a:p>
        </p:txBody>
      </p:sp>
    </p:spTree>
    <p:extLst>
      <p:ext uri="{BB962C8B-B14F-4D97-AF65-F5344CB8AC3E}">
        <p14:creationId xmlns:p14="http://schemas.microsoft.com/office/powerpoint/2010/main" val="25340563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r>
              <a:rPr lang="en-US" sz="1100"/>
              <a:t>A flow in this context is a QoS Flow: all Packet Data Units (PDUs) that shall receive the same QoS treatment in the network. Filters are used to classify PDUs into QoS flows. Filters can be provided from the 5G Policy Control or pre-configured in 5G Core. </a:t>
            </a:r>
          </a:p>
          <a:p>
            <a:endParaRPr lang="en-US" sz="1100"/>
          </a:p>
          <a:p>
            <a:r>
              <a:rPr lang="en-US" sz="1100"/>
              <a:t>For DL traffic AN can detect which flow a received packet belongs to by looking in the encapsulation tunnel header, where UPF have marked the packet with a QoS Flow Indicator (QFI). Information about which treatment each flow shall have is sent from 5GC to AN over N2.</a:t>
            </a:r>
          </a:p>
          <a:p>
            <a:endParaRPr lang="en-US" sz="1100"/>
          </a:p>
          <a:p>
            <a:r>
              <a:rPr lang="en-US" sz="1100"/>
              <a:t>For UL traffic UE marks the traffic with the correct QFI based on information received from SMF over N1. The solution shall also be available for Reflective QoS where the UE marks the UL traffic based on which QFI the DL traffic belonging to the same flow have. The AN informs the UE about how to send the PDUs over the air (which Radio Bearer to use). </a:t>
            </a:r>
          </a:p>
          <a:p>
            <a:endParaRPr lang="en-US" sz="1100"/>
          </a:p>
          <a:p>
            <a:r>
              <a:rPr lang="en-US" sz="1100"/>
              <a:t>At session establishment each PDU session is associated with a </a:t>
            </a:r>
            <a:r>
              <a:rPr lang="en-US" sz="1100">
                <a:solidFill>
                  <a:srgbClr val="00A9D4"/>
                </a:solidFill>
              </a:rPr>
              <a:t>default QoS profile</a:t>
            </a:r>
            <a:r>
              <a:rPr lang="en-US" sz="1100"/>
              <a:t> (a set of QoS parameters). </a:t>
            </a:r>
          </a:p>
          <a:p>
            <a:pPr marL="167800" indent="-167800">
              <a:buFont typeface="Arial" panose="020B0604020202020204" pitchFamily="34" charset="0"/>
              <a:buChar char="•"/>
            </a:pPr>
            <a:r>
              <a:rPr lang="en-US" sz="1100"/>
              <a:t>The default QoS profile is typically configured in UDM and can be authorized by the PCF</a:t>
            </a:r>
          </a:p>
          <a:p>
            <a:pPr marL="167800" indent="-167800">
              <a:buFont typeface="Arial" panose="020B0604020202020204" pitchFamily="34" charset="0"/>
              <a:buChar char="•"/>
            </a:pPr>
            <a:r>
              <a:rPr lang="en-US" sz="1100"/>
              <a:t>The QoS profile indicates the treatment of all PDUs that are transferred within the PDU session and for which the network have not indicated any PDU specific treatment</a:t>
            </a:r>
          </a:p>
          <a:p>
            <a:pPr marL="167800" indent="-167800">
              <a:buFont typeface="Arial" panose="020B0604020202020204" pitchFamily="34" charset="0"/>
              <a:buChar char="•"/>
            </a:pPr>
            <a:r>
              <a:rPr lang="en-US" sz="1100"/>
              <a:t>The PCF can modify the default QoS profile for the PDU session at any time during the session</a:t>
            </a:r>
          </a:p>
          <a:p>
            <a:r>
              <a:rPr lang="en-US" sz="1100">
                <a:solidFill>
                  <a:srgbClr val="00A9D4"/>
                </a:solidFill>
              </a:rPr>
              <a:t>QoS for service-specific PDU </a:t>
            </a:r>
            <a:r>
              <a:rPr lang="en-US" sz="1100"/>
              <a:t>can be authorized or modified at session establishment or at any time during the lifetime of the session </a:t>
            </a:r>
          </a:p>
          <a:p>
            <a:endParaRPr lang="en-US" sz="1100"/>
          </a:p>
          <a:p>
            <a:pPr defTabSz="894937">
              <a:defRPr/>
            </a:pPr>
            <a:r>
              <a:rPr lang="en-US" sz="1100"/>
              <a:t>With Reflective QoS the UE marks the UL PDUs with the same QoS flow ID as the corresponding received DL PDUs. A consequence of using reflective mode is that when UE sends a PDU where no corresponding DL PDU have been previously received, this first UL PDU is always treated with default QoS in the network. If UE classification is based on explicit SDF filters or through Reflective QoS shall be an operator choice. It shall also be a operator choice if Reflective QoS shall apply to all flows within a PDU session, or if only some of the flows within the PDU session shall be reflective. </a:t>
            </a:r>
            <a:br>
              <a:rPr lang="en-US" sz="1100"/>
            </a:br>
            <a:r>
              <a:rPr lang="sv-SE" sz="1100" err="1"/>
              <a:t>Reflective</a:t>
            </a:r>
            <a:r>
              <a:rPr lang="sv-SE" sz="1100"/>
              <a:t> QoS </a:t>
            </a:r>
            <a:r>
              <a:rPr lang="sv-SE" sz="1100" err="1"/>
              <a:t>can</a:t>
            </a:r>
            <a:r>
              <a:rPr lang="sv-SE" sz="1100"/>
              <a:t> </a:t>
            </a:r>
            <a:r>
              <a:rPr lang="sv-SE" sz="1100" err="1"/>
              <a:t>both</a:t>
            </a:r>
            <a:r>
              <a:rPr lang="sv-SE" sz="1100"/>
              <a:t> be </a:t>
            </a:r>
            <a:r>
              <a:rPr lang="sv-SE" sz="1100" err="1"/>
              <a:t>used</a:t>
            </a:r>
            <a:r>
              <a:rPr lang="sv-SE" sz="1100"/>
              <a:t> to </a:t>
            </a:r>
            <a:r>
              <a:rPr lang="sv-SE" sz="1100" err="1"/>
              <a:t>minimize</a:t>
            </a:r>
            <a:r>
              <a:rPr lang="sv-SE" sz="1100"/>
              <a:t> the </a:t>
            </a:r>
            <a:r>
              <a:rPr lang="sv-SE" sz="1100" err="1"/>
              <a:t>need</a:t>
            </a:r>
            <a:r>
              <a:rPr lang="sv-SE" sz="1100"/>
              <a:t> </a:t>
            </a:r>
            <a:r>
              <a:rPr lang="sv-SE" sz="1100" err="1"/>
              <a:t>of</a:t>
            </a:r>
            <a:r>
              <a:rPr lang="sv-SE" sz="1100"/>
              <a:t> </a:t>
            </a:r>
            <a:r>
              <a:rPr lang="sv-SE" sz="1100" err="1"/>
              <a:t>control</a:t>
            </a:r>
            <a:r>
              <a:rPr lang="sv-SE" sz="1100"/>
              <a:t> </a:t>
            </a:r>
            <a:r>
              <a:rPr lang="sv-SE" sz="1100" err="1"/>
              <a:t>signalling</a:t>
            </a:r>
            <a:r>
              <a:rPr lang="sv-SE" sz="1100"/>
              <a:t> to the UE, and to make it </a:t>
            </a:r>
            <a:r>
              <a:rPr lang="sv-SE" sz="1100" err="1"/>
              <a:t>easier</a:t>
            </a:r>
            <a:r>
              <a:rPr lang="sv-SE" sz="1100"/>
              <a:t> to </a:t>
            </a:r>
            <a:r>
              <a:rPr lang="sv-SE" sz="1100" err="1"/>
              <a:t>classify</a:t>
            </a:r>
            <a:r>
              <a:rPr lang="sv-SE" sz="1100"/>
              <a:t> UL </a:t>
            </a:r>
            <a:r>
              <a:rPr lang="sv-SE" sz="1100" err="1"/>
              <a:t>traffic</a:t>
            </a:r>
            <a:r>
              <a:rPr lang="sv-SE" sz="1100"/>
              <a:t>, for </a:t>
            </a:r>
            <a:r>
              <a:rPr lang="sv-SE" sz="1100" err="1"/>
              <a:t>example</a:t>
            </a:r>
            <a:r>
              <a:rPr lang="sv-SE" sz="1100"/>
              <a:t> for service </a:t>
            </a:r>
            <a:r>
              <a:rPr lang="sv-SE" sz="1100" err="1"/>
              <a:t>with</a:t>
            </a:r>
            <a:r>
              <a:rPr lang="sv-SE" sz="1100"/>
              <a:t> </a:t>
            </a:r>
            <a:r>
              <a:rPr lang="sv-SE" sz="1100" err="1"/>
              <a:t>changing</a:t>
            </a:r>
            <a:r>
              <a:rPr lang="sv-SE" sz="1100"/>
              <a:t> IP </a:t>
            </a:r>
            <a:r>
              <a:rPr lang="sv-SE" sz="1100" err="1"/>
              <a:t>addresses</a:t>
            </a:r>
            <a:r>
              <a:rPr lang="sv-SE" sz="1100"/>
              <a:t>, or service </a:t>
            </a:r>
            <a:r>
              <a:rPr lang="sv-SE" sz="1100" err="1"/>
              <a:t>that</a:t>
            </a:r>
            <a:r>
              <a:rPr lang="sv-SE" sz="1100"/>
              <a:t> </a:t>
            </a:r>
            <a:r>
              <a:rPr lang="sv-SE" sz="1100" err="1"/>
              <a:t>requires</a:t>
            </a:r>
            <a:r>
              <a:rPr lang="sv-SE" sz="1100"/>
              <a:t> </a:t>
            </a:r>
            <a:r>
              <a:rPr lang="sv-SE" sz="1100" err="1"/>
              <a:t>heuristic</a:t>
            </a:r>
            <a:r>
              <a:rPr lang="sv-SE" sz="1100"/>
              <a:t> </a:t>
            </a:r>
            <a:r>
              <a:rPr lang="sv-SE" sz="1100" err="1"/>
              <a:t>detection</a:t>
            </a:r>
            <a:r>
              <a:rPr lang="sv-SE" sz="1100"/>
              <a:t> in the UPF for </a:t>
            </a:r>
            <a:r>
              <a:rPr lang="sv-SE" sz="1100" err="1"/>
              <a:t>classification</a:t>
            </a:r>
            <a:r>
              <a:rPr lang="sv-SE" sz="1100"/>
              <a:t>.</a:t>
            </a:r>
            <a:endParaRPr lang="en-US" sz="1100"/>
          </a:p>
          <a:p>
            <a:endParaRPr lang="en-US" sz="1100"/>
          </a:p>
          <a:p>
            <a:r>
              <a:rPr lang="en-US" sz="1100"/>
              <a:t>QoS parameters per QoS flow:</a:t>
            </a:r>
          </a:p>
          <a:p>
            <a:pPr marL="167800" indent="-167800">
              <a:buFont typeface="Arial" panose="020B0604020202020204" pitchFamily="34" charset="0"/>
              <a:buChar char="•"/>
            </a:pPr>
            <a:r>
              <a:rPr lang="en-US" sz="1100"/>
              <a:t>5G QoS indicator (5QI)</a:t>
            </a:r>
          </a:p>
          <a:p>
            <a:pPr marL="167800" indent="-167800">
              <a:buFont typeface="Arial" panose="020B0604020202020204" pitchFamily="34" charset="0"/>
              <a:buChar char="•"/>
            </a:pPr>
            <a:r>
              <a:rPr lang="en-US" sz="1100"/>
              <a:t>Allocation and Retention Priority (ARP)</a:t>
            </a:r>
          </a:p>
          <a:p>
            <a:pPr marL="167800" indent="-167800">
              <a:buFont typeface="Arial" panose="020B0604020202020204" pitchFamily="34" charset="0"/>
              <a:buChar char="•"/>
            </a:pPr>
            <a:r>
              <a:rPr lang="sv-SE" sz="1100"/>
              <a:t>Maximum </a:t>
            </a:r>
            <a:r>
              <a:rPr lang="sv-SE" sz="1100" err="1"/>
              <a:t>Flow</a:t>
            </a:r>
            <a:r>
              <a:rPr lang="sv-SE" sz="1100"/>
              <a:t> Bit Rate</a:t>
            </a:r>
          </a:p>
          <a:p>
            <a:pPr marL="167800" indent="-167800">
              <a:buFont typeface="Arial" panose="020B0604020202020204" pitchFamily="34" charset="0"/>
              <a:buChar char="•"/>
            </a:pPr>
            <a:r>
              <a:rPr lang="sv-SE" sz="1100" err="1"/>
              <a:t>Guaranteed</a:t>
            </a:r>
            <a:r>
              <a:rPr lang="sv-SE" sz="1100"/>
              <a:t> </a:t>
            </a:r>
            <a:r>
              <a:rPr lang="sv-SE" sz="1100" err="1"/>
              <a:t>Flow</a:t>
            </a:r>
            <a:r>
              <a:rPr lang="sv-SE" sz="1100"/>
              <a:t> Bit Rate</a:t>
            </a:r>
          </a:p>
          <a:p>
            <a:pPr marL="167800" indent="-167800">
              <a:buFont typeface="Arial" panose="020B0604020202020204" pitchFamily="34" charset="0"/>
              <a:buChar char="•"/>
            </a:pPr>
            <a:r>
              <a:rPr lang="sv-SE" sz="1100" err="1"/>
              <a:t>Notification</a:t>
            </a:r>
            <a:r>
              <a:rPr lang="sv-SE" sz="1100"/>
              <a:t> </a:t>
            </a:r>
            <a:r>
              <a:rPr lang="sv-SE" sz="1100" err="1"/>
              <a:t>control</a:t>
            </a:r>
            <a:r>
              <a:rPr lang="sv-SE" sz="1100"/>
              <a:t>. Controls </a:t>
            </a:r>
            <a:r>
              <a:rPr lang="sv-SE" sz="1100" err="1"/>
              <a:t>whether</a:t>
            </a:r>
            <a:r>
              <a:rPr lang="sv-SE" sz="1100"/>
              <a:t> </a:t>
            </a:r>
            <a:r>
              <a:rPr lang="sv-SE" sz="1100" err="1"/>
              <a:t>notification</a:t>
            </a:r>
            <a:r>
              <a:rPr lang="sv-SE" sz="1100"/>
              <a:t> </a:t>
            </a:r>
            <a:r>
              <a:rPr lang="sv-SE" sz="1100" err="1"/>
              <a:t>should</a:t>
            </a:r>
            <a:r>
              <a:rPr lang="sv-SE" sz="1100"/>
              <a:t> be </a:t>
            </a:r>
            <a:r>
              <a:rPr lang="sv-SE" sz="1100" err="1"/>
              <a:t>made</a:t>
            </a:r>
            <a:r>
              <a:rPr lang="sv-SE" sz="1100"/>
              <a:t> </a:t>
            </a:r>
            <a:r>
              <a:rPr lang="sv-SE" sz="1100" err="1"/>
              <a:t>if</a:t>
            </a:r>
            <a:r>
              <a:rPr lang="sv-SE" sz="1100"/>
              <a:t> the QoS </a:t>
            </a:r>
            <a:r>
              <a:rPr lang="sv-SE" sz="1100" err="1"/>
              <a:t>targets</a:t>
            </a:r>
            <a:r>
              <a:rPr lang="sv-SE" sz="1100"/>
              <a:t> </a:t>
            </a:r>
            <a:r>
              <a:rPr lang="sv-SE" sz="1100" err="1"/>
              <a:t>are</a:t>
            </a:r>
            <a:r>
              <a:rPr lang="sv-SE" sz="1100"/>
              <a:t> no </a:t>
            </a:r>
            <a:r>
              <a:rPr lang="sv-SE" sz="1100" err="1"/>
              <a:t>longer</a:t>
            </a:r>
            <a:r>
              <a:rPr lang="sv-SE" sz="1100"/>
              <a:t> fulfilled for a QoS </a:t>
            </a:r>
            <a:r>
              <a:rPr lang="sv-SE" sz="1100" err="1"/>
              <a:t>flow</a:t>
            </a:r>
            <a:endParaRPr lang="sv-SE" sz="1100"/>
          </a:p>
          <a:p>
            <a:endParaRPr lang="sv-SE" sz="1100"/>
          </a:p>
          <a:p>
            <a:r>
              <a:rPr lang="en-GB" sz="1100"/>
              <a:t>5QI is a scalar that is used as a reference to 5G QoS characteristics (resource type, priority level, packet delay budget, packet error rate). The scalar value for 5QI has two value ranges, one standardized value range and one non-standardized value range. The 5QI in the standardized value range have a one-to-one mapping to standardized combinations of 5G QoS characteristics. This mapping is specified in TS 23.501. For non-standardized 5QI values, the 5G QoS characteristics are signalled at the time of the QoS flow establishment. In 5GS, it is also possible to override the QoS characteristics of a QoS flow by signalling explicitly different QoS parameters (such as priority and/or service requirements). The explicitly signalled parameters override the parameters in the standardized (or non-standardized) combinations for the 5QI and allows for more flexible QoS target setting and a possibility to decouple flow priority and service requirements.</a:t>
            </a:r>
            <a:endParaRPr lang="sv-SE" sz="1100"/>
          </a:p>
          <a:p>
            <a:pPr marL="167800" indent="-167800">
              <a:buFont typeface="Arial" panose="020B0604020202020204" pitchFamily="34" charset="0"/>
              <a:buChar char="•"/>
            </a:pPr>
            <a:endParaRPr lang="sv-SE" sz="1100"/>
          </a:p>
          <a:p>
            <a:r>
              <a:rPr lang="sv-SE" sz="1100"/>
              <a:t>QoS parameters per PDU session</a:t>
            </a:r>
          </a:p>
          <a:p>
            <a:pPr marL="167800" indent="-167800">
              <a:buFont typeface="Arial" panose="020B0604020202020204" pitchFamily="34" charset="0"/>
              <a:buChar char="•"/>
            </a:pPr>
            <a:r>
              <a:rPr lang="en-US" sz="1100" i="1"/>
              <a:t>Aggregated session maximum bitrate</a:t>
            </a:r>
            <a:r>
              <a:rPr lang="en-US" sz="1100"/>
              <a:t> (UL and DL) for all PDU flows of a PDU session that do not require guaranteed flow bit rate.</a:t>
            </a:r>
            <a:endParaRPr lang="sv-SE" sz="1100"/>
          </a:p>
          <a:p>
            <a:pPr marL="167800" indent="-167800">
              <a:buFont typeface="Arial" panose="020B0604020202020204" pitchFamily="34" charset="0"/>
              <a:buChar char="•"/>
            </a:pPr>
            <a:r>
              <a:rPr lang="en-US" sz="1100" i="1"/>
              <a:t>Aggregated UE maximum bitrate </a:t>
            </a:r>
            <a:r>
              <a:rPr lang="en-US" sz="1100"/>
              <a:t>(UL and DL) for all PDU flows and sessions of a UE that do not require guaranteed flow bit rate.</a:t>
            </a:r>
            <a:endParaRPr lang="sv-SE" sz="1100"/>
          </a:p>
          <a:p>
            <a:pPr marL="167800" indent="-167800">
              <a:buFont typeface="Arial" panose="020B0604020202020204" pitchFamily="34" charset="0"/>
              <a:buChar char="•"/>
            </a:pPr>
            <a:endParaRPr lang="en-GB" sz="1100"/>
          </a:p>
          <a:p>
            <a:endParaRPr lang="en-US" sz="1100"/>
          </a:p>
        </p:txBody>
      </p:sp>
      <p:sp>
        <p:nvSpPr>
          <p:cNvPr id="4" name="Date Placeholder 3"/>
          <p:cNvSpPr>
            <a:spLocks noGrp="1"/>
          </p:cNvSpPr>
          <p:nvPr>
            <p:ph type="dt" idx="10"/>
          </p:nvPr>
        </p:nvSpPr>
        <p:spPr/>
        <p:txBody>
          <a:bodyPr/>
          <a:lstStyle/>
          <a:p>
            <a:r>
              <a:rPr lang="en-US"/>
              <a:t>2019-10-07 </a:t>
            </a:r>
          </a:p>
        </p:txBody>
      </p:sp>
      <p:sp>
        <p:nvSpPr>
          <p:cNvPr id="5" name="Slide Number Placeholder 4"/>
          <p:cNvSpPr>
            <a:spLocks noGrp="1"/>
          </p:cNvSpPr>
          <p:nvPr>
            <p:ph type="sldNum" sz="quarter" idx="11"/>
          </p:nvPr>
        </p:nvSpPr>
        <p:spPr/>
        <p:txBody>
          <a:bodyPr/>
          <a:lstStyle/>
          <a:p>
            <a:fld id="{280F749C-9E71-4D12-A3B7-5BE76B5A907D}" type="slidenum">
              <a:rPr lang="en-US" smtClean="0"/>
              <a:t>59</a:t>
            </a:fld>
            <a:endParaRPr lang="en-US"/>
          </a:p>
        </p:txBody>
      </p:sp>
      <p:sp>
        <p:nvSpPr>
          <p:cNvPr id="6" name="Header Placeholder 5"/>
          <p:cNvSpPr>
            <a:spLocks noGrp="1"/>
          </p:cNvSpPr>
          <p:nvPr>
            <p:ph type="hdr" sz="quarter" idx="12"/>
          </p:nvPr>
        </p:nvSpPr>
        <p:spPr/>
        <p:txBody>
          <a:bodyPr/>
          <a:lstStyle/>
          <a:p>
            <a:r>
              <a:rPr lang="en-US"/>
              <a:t>The 5G Core Network Deep Dive </a:t>
            </a:r>
          </a:p>
        </p:txBody>
      </p:sp>
      <p:sp>
        <p:nvSpPr>
          <p:cNvPr id="7" name="Footer Placeholder 6"/>
          <p:cNvSpPr>
            <a:spLocks noGrp="1"/>
          </p:cNvSpPr>
          <p:nvPr>
            <p:ph type="ftr" sz="quarter" idx="13"/>
          </p:nvPr>
        </p:nvSpPr>
        <p:spPr/>
        <p:txBody>
          <a:bodyPr/>
          <a:lstStyle/>
          <a:p>
            <a:r>
              <a:rPr lang="en-US"/>
              <a:t>BICP-16:000214 Uen, Rev N </a:t>
            </a:r>
          </a:p>
        </p:txBody>
      </p:sp>
    </p:spTree>
    <p:extLst>
      <p:ext uri="{BB962C8B-B14F-4D97-AF65-F5344CB8AC3E}">
        <p14:creationId xmlns:p14="http://schemas.microsoft.com/office/powerpoint/2010/main" val="5838014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Existing 3GPP subscriber credentials (i.e. IMSI based identifiers and USIM based long term shared secrets) will continue being the base for subscription authentication in the 5GC. IMSIs globally and uniquely identify the subscription within the 3GPP system and thus enables global availability and roaming. R99 USIMs (and onwards) currently used for 4G access should be also valid in 5G. </a:t>
            </a:r>
            <a:endParaRPr lang="en-GB"/>
          </a:p>
          <a:p>
            <a:endParaRPr lang="en-US"/>
          </a:p>
          <a:p>
            <a:r>
              <a:rPr lang="en-US"/>
              <a:t>Additionally, the 5GC shall allow the use of alternative credentials including additional subscription identifiers and/or related keys for example in order to support an industrial factory deployment where network access security is provided and managed by the factory owner with its identity management and authentication infrastructure. These alternative subscription credentials includes subscription identifiers not based on IMSI which shall be used in combination with alternative keys e.g. shared, private, or public keys.  </a:t>
            </a:r>
            <a:endParaRPr lang="en-GB"/>
          </a:p>
          <a:p>
            <a:r>
              <a:rPr lang="en-US"/>
              <a:t>NOTE: Subscriber certificates are good candidates to be allowed as alternative keys in the 5GC.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GB" sz="1200" kern="1200">
                <a:solidFill>
                  <a:schemeClr val="tx1"/>
                </a:solidFill>
                <a:effectLst/>
                <a:latin typeface="Arial" charset="0"/>
                <a:ea typeface="+mn-ea"/>
                <a:cs typeface="+mn-cs"/>
              </a:rPr>
              <a:t>In Rel16 there are already some deployment cases which may require the use of these alternative credentials/auth methods.</a:t>
            </a:r>
            <a:endParaRPr lang="en-GB"/>
          </a:p>
          <a:p>
            <a:r>
              <a:rPr lang="en-GB"/>
              <a:t> </a:t>
            </a:r>
          </a:p>
          <a:p>
            <a:r>
              <a:rPr lang="en-GB"/>
              <a:t>It has been agreed in 3GPP that subscription identifiers not based on IMSI use the IETF NAI format and it shall be possible for a representation of an IMSI to be also encoded in NAI format, e.g. as currently in EPC integrated non-3GPP accesses. 3GPP has then defined a common term to address IMSI and non-IMSI based subscription identifiers, Subscription Permanent Identifier (SUPI).  </a:t>
            </a:r>
          </a:p>
          <a:p>
            <a:r>
              <a:rPr lang="en-GB"/>
              <a:t> </a:t>
            </a:r>
          </a:p>
          <a:p>
            <a:r>
              <a:rPr lang="en-US"/>
              <a:t>Technically it should be possible for a non-IMSI based SUPI to become globally routable across 5GCs based on the realm part of a NAI using alternative encodings for the home domain not based on MNC/MCC. It is however not clear if the industry will be ready to agree and deploy these alternative globally routable methods in the initial phase and thus, the use of SUPIs not based on IMSI is limited to non-roaming cases only until these are available (i.e. after Rel-15 timeframe).</a:t>
            </a:r>
            <a:endParaRPr lang="en-GB"/>
          </a:p>
          <a:p>
            <a:r>
              <a:rPr lang="en-US"/>
              <a:t>It shall be possible to use IMSI based SUPIs in combination with alternative keys. </a:t>
            </a:r>
            <a:endParaRPr lang="en-GB"/>
          </a:p>
          <a:p>
            <a:endParaRPr lang="en-US"/>
          </a:p>
          <a:p>
            <a:r>
              <a:rPr lang="en-US"/>
              <a:t>Finally, SUPIs will be subject to enhanced privacy protection in the 5G system. It is expected that the SUPI will never be used in clear text by the UE. During registration, the UE will conceal the SUPI (if a valid temporal subscription identifier is not available at the UE) using a HN public key  creating a Subscription Concealed Identifier, SUCI. The encryption function to form the SUCI shall apply certain level of randomness every time it is used. Routing information (like the MCC/MNC) is not hidden over the air-interface, and can be sent in clear text. Provisioning of the HN public key to the UE is still open but will likely be stored in UICC or ME.</a:t>
            </a:r>
            <a:endParaRPr lang="en-GB"/>
          </a:p>
          <a:p>
            <a:endParaRPr lang="en-US"/>
          </a:p>
          <a:p>
            <a:r>
              <a:rPr lang="en-US"/>
              <a:t>The HPLMN decrypts the SUCI using the HN private key and enables the use of plain text SUPI within the 5GC from that moment on. A Subscription Identifier De-concealing Function (SIDF) has been defined for this purpose which will be most probably co-located with UDM.  </a:t>
            </a:r>
            <a:endParaRPr lang="en-GB"/>
          </a:p>
          <a:p>
            <a:endParaRPr lang="en-US"/>
          </a:p>
          <a:p>
            <a:r>
              <a:rPr lang="en-US"/>
              <a:t>In subsequent communications between UE and 5GC, temporary subscription identifiers will be used similarly as currently used in EPC (e.g. GUTI). Enhance functions and guidelines for the generation and refresh of such temporal subscription identifiers will be also defined in 3GPP during Rel-15.  </a:t>
            </a:r>
            <a:endParaRPr lang="en-GB"/>
          </a:p>
          <a:p>
            <a:pPr hangingPunct="0"/>
            <a:endParaRPr lang="en-GB" sz="1100">
              <a:solidFill>
                <a:schemeClr val="accent2"/>
              </a:solidFill>
            </a:endParaRPr>
          </a:p>
        </p:txBody>
      </p:sp>
      <p:sp>
        <p:nvSpPr>
          <p:cNvPr id="4" name="Date Placeholder 3"/>
          <p:cNvSpPr>
            <a:spLocks noGrp="1"/>
          </p:cNvSpPr>
          <p:nvPr>
            <p:ph type="dt" idx="10"/>
          </p:nvPr>
        </p:nvSpPr>
        <p:spPr/>
        <p:txBody>
          <a:bodyPr/>
          <a:lstStyle/>
          <a:p>
            <a:r>
              <a:rPr lang="en-US"/>
              <a:t>2019-10-07 </a:t>
            </a:r>
          </a:p>
        </p:txBody>
      </p:sp>
      <p:sp>
        <p:nvSpPr>
          <p:cNvPr id="5" name="Slide Number Placeholder 4"/>
          <p:cNvSpPr>
            <a:spLocks noGrp="1"/>
          </p:cNvSpPr>
          <p:nvPr>
            <p:ph type="sldNum" sz="quarter" idx="11"/>
          </p:nvPr>
        </p:nvSpPr>
        <p:spPr/>
        <p:txBody>
          <a:bodyPr/>
          <a:lstStyle/>
          <a:p>
            <a:fld id="{021DAE9B-2F4E-4073-B6EE-4521756CF13D}" type="slidenum">
              <a:rPr lang="en-US" smtClean="0"/>
              <a:t>60</a:t>
            </a:fld>
            <a:endParaRPr lang="en-US"/>
          </a:p>
        </p:txBody>
      </p:sp>
      <p:sp>
        <p:nvSpPr>
          <p:cNvPr id="6" name="Header Placeholder 5"/>
          <p:cNvSpPr>
            <a:spLocks noGrp="1"/>
          </p:cNvSpPr>
          <p:nvPr>
            <p:ph type="hdr" sz="quarter" idx="12"/>
          </p:nvPr>
        </p:nvSpPr>
        <p:spPr/>
        <p:txBody>
          <a:bodyPr/>
          <a:lstStyle/>
          <a:p>
            <a:r>
              <a:rPr lang="en-US"/>
              <a:t>The 5G Core Network Deep Dive </a:t>
            </a:r>
          </a:p>
        </p:txBody>
      </p:sp>
      <p:sp>
        <p:nvSpPr>
          <p:cNvPr id="7" name="Footer Placeholder 6"/>
          <p:cNvSpPr>
            <a:spLocks noGrp="1"/>
          </p:cNvSpPr>
          <p:nvPr>
            <p:ph type="ftr" sz="quarter" idx="13"/>
          </p:nvPr>
        </p:nvSpPr>
        <p:spPr/>
        <p:txBody>
          <a:bodyPr/>
          <a:lstStyle/>
          <a:p>
            <a:r>
              <a:rPr lang="en-US"/>
              <a:t>BICP-16:000214 Uen, Rev N </a:t>
            </a:r>
          </a:p>
        </p:txBody>
      </p:sp>
    </p:spTree>
    <p:extLst>
      <p:ext uri="{BB962C8B-B14F-4D97-AF65-F5344CB8AC3E}">
        <p14:creationId xmlns:p14="http://schemas.microsoft.com/office/powerpoint/2010/main" val="15751896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use of alternative subscriber credentials requires that the 5GC supports the corresponding alternative authentication methods (other than AKA based authentication). </a:t>
            </a:r>
          </a:p>
          <a:p>
            <a:r>
              <a:rPr lang="en-GB" sz="1200" kern="1200">
                <a:solidFill>
                  <a:schemeClr val="tx1"/>
                </a:solidFill>
                <a:effectLst/>
                <a:latin typeface="Arial" charset="0"/>
                <a:ea typeface="+mn-ea"/>
                <a:cs typeface="+mn-cs"/>
              </a:rPr>
              <a:t>In Rel16 there are already some deployment cases which may require the use of these alternative credentials/auth methods.</a:t>
            </a:r>
            <a:endParaRPr lang="en-US"/>
          </a:p>
          <a:p>
            <a:r>
              <a:rPr lang="en-US"/>
              <a:t>In order to integrate the support for AKA based authentication with the support of alternative authentication methods in a unified and access agnostic manner, Ericsson has promoted in 3GPP a unified authentication architecture in the 5GC based on the Extensible Authentication Protocol (EAP) Framework.</a:t>
            </a:r>
            <a:endParaRPr lang="en-GB"/>
          </a:p>
          <a:p>
            <a:endParaRPr lang="en-US"/>
          </a:p>
          <a:p>
            <a:r>
              <a:rPr lang="en-US"/>
              <a:t>In addition to the support of EAP framework in 3GPP and non-3GPP accesses for AKA and alternative authentication methods, 3GPP has agreed to also allow the execution of 5G-AKA, an evolution of the EPS-AKA  mechanism which allows an increased HN control of authentication in par with EAP principles (i.e. the authentication result in 5G-AKA is only partially verified at AMF, full validation of the challenge response from the UE is done at the AUSF in the HN). </a:t>
            </a:r>
            <a:r>
              <a:rPr lang="en-GB"/>
              <a:t>5G-AKA is also possible in non-3GPP access as per recent agreement in 3GPP</a:t>
            </a:r>
            <a:r>
              <a:rPr lang="en-US"/>
              <a:t> (</a:t>
            </a:r>
            <a:r>
              <a:rPr lang="en-US" err="1"/>
              <a:t>dec</a:t>
            </a:r>
            <a:r>
              <a:rPr lang="en-US"/>
              <a:t> 2017).   </a:t>
            </a:r>
            <a:endParaRPr lang="en-GB"/>
          </a:p>
          <a:p>
            <a:endParaRPr lang="en-US"/>
          </a:p>
          <a:p>
            <a:r>
              <a:rPr lang="en-US"/>
              <a:t>Authentication signaling is triggered from AMF within the 5G Core Control plane. Authentication Requests will be sent from the AMF (more precisely from the Security Anchor Function, SEAF, within the AMF) to the Authentication Server Function AUSF which always resides in the HPLMN. AUSF requests authentication information to UDM/ARPF which decides the corresponding authentication method for the user based on the type of access network indicated by AMF via AUSF and the subscription information available at the UDM/ARPF function.</a:t>
            </a:r>
            <a:endParaRPr lang="en-GB"/>
          </a:p>
          <a:p>
            <a:endParaRPr lang="en-US"/>
          </a:p>
          <a:p>
            <a:r>
              <a:rPr lang="en-US"/>
              <a:t>When EAP is used, the AMF/SEAF will act as EAP authenticator and the AUSF will act as EAP server.  </a:t>
            </a:r>
            <a:endParaRPr lang="en-GB"/>
          </a:p>
          <a:p>
            <a:r>
              <a:rPr lang="en-US"/>
              <a:t>When existing 3GPP subscriber credentials are available, user authentication will use AKA authentication vectors generated by the UDM function (acting as Authentication credential Repository and Processing Function, ARPF). Based on local (slice) configuration AUSF can choose to use the authentication vectors executing EAP-AKA’ or 5G-AKA.</a:t>
            </a:r>
            <a:endParaRPr lang="en-GB"/>
          </a:p>
          <a:p>
            <a:endParaRPr lang="en-US"/>
          </a:p>
          <a:p>
            <a:r>
              <a:rPr lang="en-US"/>
              <a:t>When alternative subscriber credentials are available, user authentication will be according to the corresponding EAP method. Alternative authentication methods will not be defined by 3GPP but  EAP-TLS will be presented in an informative annex as an example. AUSF/ARPF interactions in relation to alternative credentials will not be defined by 3GPP either. Ericsson Certificate Authority Server (ECAS) could be considered an ARPF for alternative credentials based on user certificates. </a:t>
            </a:r>
            <a:endParaRPr lang="en-GB"/>
          </a:p>
          <a:p>
            <a:endParaRPr lang="en-US"/>
          </a:p>
          <a:p>
            <a:r>
              <a:rPr lang="en-US"/>
              <a:t>For Authentication Requests corresponding to subscribers for which (alternative) subscriber credentials are managed by an external Identity provider, AUSF may also terminate EAP and fetch user credentials from the external ID provider or the request may  be sent towards the external Identity provider (acting as EAP server) via the AUSF (acting as a proxy server). </a:t>
            </a:r>
            <a:endParaRPr lang="en-GB"/>
          </a:p>
          <a:p>
            <a:endParaRPr lang="en-GB" sz="1100"/>
          </a:p>
        </p:txBody>
      </p:sp>
      <p:sp>
        <p:nvSpPr>
          <p:cNvPr id="4" name="Date Placeholder 3"/>
          <p:cNvSpPr>
            <a:spLocks noGrp="1"/>
          </p:cNvSpPr>
          <p:nvPr>
            <p:ph type="dt" idx="10"/>
          </p:nvPr>
        </p:nvSpPr>
        <p:spPr/>
        <p:txBody>
          <a:bodyPr/>
          <a:lstStyle/>
          <a:p>
            <a:r>
              <a:rPr lang="en-US"/>
              <a:t>2019-10-07 </a:t>
            </a:r>
          </a:p>
        </p:txBody>
      </p:sp>
      <p:sp>
        <p:nvSpPr>
          <p:cNvPr id="5" name="Slide Number Placeholder 4"/>
          <p:cNvSpPr>
            <a:spLocks noGrp="1"/>
          </p:cNvSpPr>
          <p:nvPr>
            <p:ph type="sldNum" sz="quarter" idx="11"/>
          </p:nvPr>
        </p:nvSpPr>
        <p:spPr/>
        <p:txBody>
          <a:bodyPr/>
          <a:lstStyle/>
          <a:p>
            <a:fld id="{F75A4AFB-6827-4B54-990D-9BB4CC86F702}" type="slidenum">
              <a:rPr lang="en-US" smtClean="0"/>
              <a:t>61</a:t>
            </a:fld>
            <a:endParaRPr lang="en-US"/>
          </a:p>
        </p:txBody>
      </p:sp>
      <p:sp>
        <p:nvSpPr>
          <p:cNvPr id="6" name="Header Placeholder 5"/>
          <p:cNvSpPr>
            <a:spLocks noGrp="1"/>
          </p:cNvSpPr>
          <p:nvPr>
            <p:ph type="hdr" sz="quarter" idx="12"/>
          </p:nvPr>
        </p:nvSpPr>
        <p:spPr/>
        <p:txBody>
          <a:bodyPr/>
          <a:lstStyle/>
          <a:p>
            <a:r>
              <a:rPr lang="en-US"/>
              <a:t>The 5G Core Network Deep Dive </a:t>
            </a:r>
          </a:p>
        </p:txBody>
      </p:sp>
      <p:sp>
        <p:nvSpPr>
          <p:cNvPr id="7" name="Footer Placeholder 6"/>
          <p:cNvSpPr>
            <a:spLocks noGrp="1"/>
          </p:cNvSpPr>
          <p:nvPr>
            <p:ph type="ftr" sz="quarter" idx="13"/>
          </p:nvPr>
        </p:nvSpPr>
        <p:spPr/>
        <p:txBody>
          <a:bodyPr/>
          <a:lstStyle/>
          <a:p>
            <a:r>
              <a:rPr lang="en-US"/>
              <a:t>BICP-16:000214 Uen, Rev N </a:t>
            </a:r>
          </a:p>
        </p:txBody>
      </p:sp>
    </p:spTree>
    <p:extLst>
      <p:ext uri="{BB962C8B-B14F-4D97-AF65-F5344CB8AC3E}">
        <p14:creationId xmlns:p14="http://schemas.microsoft.com/office/powerpoint/2010/main" val="4100154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2019-10-07 </a:t>
            </a:r>
          </a:p>
        </p:txBody>
      </p:sp>
      <p:sp>
        <p:nvSpPr>
          <p:cNvPr id="5" name="Slide Number Placeholder 4"/>
          <p:cNvSpPr>
            <a:spLocks noGrp="1"/>
          </p:cNvSpPr>
          <p:nvPr>
            <p:ph type="sldNum" sz="quarter" idx="11"/>
          </p:nvPr>
        </p:nvSpPr>
        <p:spPr/>
        <p:txBody>
          <a:bodyPr/>
          <a:lstStyle/>
          <a:p>
            <a:fld id="{824E9FDB-B265-4A24-90EE-AD9E767AB83D}" type="slidenum">
              <a:rPr lang="en-US" smtClean="0"/>
              <a:t>6</a:t>
            </a:fld>
            <a:endParaRPr lang="en-US"/>
          </a:p>
        </p:txBody>
      </p:sp>
      <p:sp>
        <p:nvSpPr>
          <p:cNvPr id="6" name="Header Placeholder 5"/>
          <p:cNvSpPr>
            <a:spLocks noGrp="1"/>
          </p:cNvSpPr>
          <p:nvPr>
            <p:ph type="hdr" sz="quarter" idx="12"/>
          </p:nvPr>
        </p:nvSpPr>
        <p:spPr/>
        <p:txBody>
          <a:bodyPr/>
          <a:lstStyle/>
          <a:p>
            <a:r>
              <a:rPr lang="en-US"/>
              <a:t>The 5G Core Network Deep Dive </a:t>
            </a:r>
          </a:p>
        </p:txBody>
      </p:sp>
      <p:sp>
        <p:nvSpPr>
          <p:cNvPr id="7" name="Footer Placeholder 6"/>
          <p:cNvSpPr>
            <a:spLocks noGrp="1"/>
          </p:cNvSpPr>
          <p:nvPr>
            <p:ph type="ftr" sz="quarter" idx="13"/>
          </p:nvPr>
        </p:nvSpPr>
        <p:spPr/>
        <p:txBody>
          <a:bodyPr/>
          <a:lstStyle/>
          <a:p>
            <a:r>
              <a:rPr lang="en-US"/>
              <a:t>BICP-16:000214 Uen, Rev N </a:t>
            </a:r>
          </a:p>
        </p:txBody>
      </p:sp>
    </p:spTree>
    <p:extLst>
      <p:ext uri="{BB962C8B-B14F-4D97-AF65-F5344CB8AC3E}">
        <p14:creationId xmlns:p14="http://schemas.microsoft.com/office/powerpoint/2010/main" val="11587949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u="sng" kern="1200">
                <a:solidFill>
                  <a:schemeClr val="tx1"/>
                </a:solidFill>
                <a:effectLst/>
                <a:latin typeface="Arial" charset="0"/>
                <a:ea typeface="+mn-ea"/>
                <a:cs typeface="+mn-cs"/>
              </a:rPr>
              <a:t>The previous </a:t>
            </a:r>
            <a:r>
              <a:rPr lang="en-GB" sz="1200" kern="1200">
                <a:solidFill>
                  <a:schemeClr val="tx1"/>
                </a:solidFill>
                <a:effectLst/>
                <a:latin typeface="Arial" charset="0"/>
                <a:ea typeface="+mn-ea"/>
                <a:cs typeface="+mn-cs"/>
              </a:rPr>
              <a:t>slide depicts the possibility to IWK with an external authentication infra (e.g. AAA based) for primary authentication. 3GPP is currently discussing these scenarios as part of the </a:t>
            </a:r>
            <a:r>
              <a:rPr lang="en-GB" sz="1200" kern="1200" err="1">
                <a:solidFill>
                  <a:schemeClr val="tx1"/>
                </a:solidFill>
                <a:effectLst/>
                <a:latin typeface="Arial" charset="0"/>
                <a:ea typeface="+mn-ea"/>
                <a:cs typeface="+mn-cs"/>
              </a:rPr>
              <a:t>eNPN</a:t>
            </a:r>
            <a:r>
              <a:rPr lang="en-GB" sz="1200" kern="1200">
                <a:solidFill>
                  <a:schemeClr val="tx1"/>
                </a:solidFill>
                <a:effectLst/>
                <a:latin typeface="Arial" charset="0"/>
                <a:ea typeface="+mn-ea"/>
                <a:cs typeface="+mn-cs"/>
              </a:rPr>
              <a:t> WID in Rel17 but Ericsson had this possibility on the radar as a key property of the primary authentication architecture defined back in Rel-15. Typically the AAA used in the </a:t>
            </a:r>
            <a:r>
              <a:rPr lang="en-GB" sz="1200" u="sng" kern="1200">
                <a:solidFill>
                  <a:schemeClr val="tx1"/>
                </a:solidFill>
                <a:effectLst/>
                <a:latin typeface="Arial" charset="0"/>
                <a:ea typeface="+mn-ea"/>
                <a:cs typeface="+mn-cs"/>
              </a:rPr>
              <a:t>previous slide</a:t>
            </a:r>
            <a:r>
              <a:rPr lang="en-GB" sz="1200" kern="1200">
                <a:solidFill>
                  <a:schemeClr val="tx1"/>
                </a:solidFill>
                <a:effectLst/>
                <a:latin typeface="Arial" charset="0"/>
                <a:ea typeface="+mn-ea"/>
                <a:cs typeface="+mn-cs"/>
              </a:rPr>
              <a:t> would be an existing AAA-S already deployed and available at the vertical i.e. likely provided by a third party. </a:t>
            </a:r>
            <a:endParaRPr lang="sv-SE" sz="1200" kern="1200">
              <a:solidFill>
                <a:schemeClr val="tx1"/>
              </a:solidFill>
              <a:effectLst/>
              <a:latin typeface="Arial" charset="0"/>
              <a:ea typeface="+mn-ea"/>
              <a:cs typeface="+mn-cs"/>
            </a:endParaRPr>
          </a:p>
          <a:p>
            <a:endParaRPr lang="sv-SE" sz="1200" kern="1200">
              <a:solidFill>
                <a:schemeClr val="tx1"/>
              </a:solidFill>
              <a:effectLst/>
              <a:latin typeface="Arial"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GB" sz="1200" kern="1200">
                <a:solidFill>
                  <a:schemeClr val="tx1"/>
                </a:solidFill>
                <a:effectLst/>
                <a:latin typeface="Arial" charset="0"/>
                <a:ea typeface="+mn-ea"/>
                <a:cs typeface="+mn-cs"/>
              </a:rPr>
              <a:t>It is likely to be a similar situation for the AAA-S used for secondary authentication and NSSAA in this slide. These are in principle off the self IETF AAA servers external to the 3GPP domain (i.e. no 3GPP specifics) and can be provided by any AAA-vendor. For the secondary authentication, Ericsson indeed supported the required the AAA functionality for equivalent functionality in EPC but it is still uncertain if such AAA-S functionality will be part of our 5GS portfolio.</a:t>
            </a:r>
            <a:br>
              <a:rPr lang="en-GB" sz="1200" kern="1200">
                <a:solidFill>
                  <a:schemeClr val="tx1"/>
                </a:solidFill>
                <a:effectLst/>
                <a:latin typeface="Arial" charset="0"/>
                <a:ea typeface="+mn-ea"/>
                <a:cs typeface="+mn-cs"/>
              </a:rPr>
            </a:br>
            <a:r>
              <a:rPr lang="en-US" sz="1200" kern="1200">
                <a:solidFill>
                  <a:schemeClr val="tx1"/>
                </a:solidFill>
                <a:effectLst/>
                <a:latin typeface="Arial" charset="0"/>
                <a:ea typeface="+mn-ea"/>
                <a:cs typeface="+mn-cs"/>
              </a:rPr>
              <a:t>Regarding NSSAAF, it is also unclear yet if/how it will be part of 5GS portfolio. </a:t>
            </a:r>
            <a:endParaRPr lang="sv-SE" sz="1200" kern="1200">
              <a:solidFill>
                <a:schemeClr val="tx1"/>
              </a:solidFill>
              <a:effectLst/>
              <a:latin typeface="Arial" charset="0"/>
              <a:ea typeface="+mn-ea"/>
              <a:cs typeface="+mn-cs"/>
            </a:endParaRPr>
          </a:p>
          <a:p>
            <a:endParaRPr lang="sv-SE" sz="1200" kern="1200">
              <a:solidFill>
                <a:schemeClr val="tx1"/>
              </a:solidFill>
              <a:effectLst/>
              <a:latin typeface="Arial" charset="0"/>
              <a:ea typeface="+mn-ea"/>
              <a:cs typeface="+mn-cs"/>
            </a:endParaRPr>
          </a:p>
          <a:p>
            <a:endParaRPr lang="en-US"/>
          </a:p>
        </p:txBody>
      </p:sp>
      <p:sp>
        <p:nvSpPr>
          <p:cNvPr id="4" name="Date Placeholder 3"/>
          <p:cNvSpPr>
            <a:spLocks noGrp="1"/>
          </p:cNvSpPr>
          <p:nvPr>
            <p:ph type="dt" idx="1"/>
          </p:nvPr>
        </p:nvSpPr>
        <p:spPr/>
        <p:txBody>
          <a:bodyPr/>
          <a:lstStyle/>
          <a:p>
            <a:r>
              <a:rPr lang="en-US"/>
              <a:t>2019-10-07 </a:t>
            </a:r>
          </a:p>
        </p:txBody>
      </p:sp>
      <p:sp>
        <p:nvSpPr>
          <p:cNvPr id="5" name="Slide Number Placeholder 4"/>
          <p:cNvSpPr>
            <a:spLocks noGrp="1"/>
          </p:cNvSpPr>
          <p:nvPr>
            <p:ph type="sldNum" sz="quarter" idx="5"/>
          </p:nvPr>
        </p:nvSpPr>
        <p:spPr/>
        <p:txBody>
          <a:bodyPr/>
          <a:lstStyle/>
          <a:p>
            <a:fld id="{5852353D-F306-481A-B3D0-C36CE0BF9563}" type="slidenum">
              <a:rPr lang="en-US" smtClean="0"/>
              <a:pPr/>
              <a:t>62</a:t>
            </a:fld>
            <a:endParaRPr lang="en-US"/>
          </a:p>
        </p:txBody>
      </p:sp>
      <p:sp>
        <p:nvSpPr>
          <p:cNvPr id="6" name="Header Placeholder 5"/>
          <p:cNvSpPr>
            <a:spLocks noGrp="1"/>
          </p:cNvSpPr>
          <p:nvPr>
            <p:ph type="hdr" sz="quarter"/>
          </p:nvPr>
        </p:nvSpPr>
        <p:spPr/>
        <p:txBody>
          <a:bodyPr/>
          <a:lstStyle/>
          <a:p>
            <a:r>
              <a:rPr lang="en-US"/>
              <a:t>The 5G Core Network Deep Dive </a:t>
            </a:r>
          </a:p>
        </p:txBody>
      </p:sp>
      <p:sp>
        <p:nvSpPr>
          <p:cNvPr id="7" name="Footer Placeholder 6"/>
          <p:cNvSpPr>
            <a:spLocks noGrp="1"/>
          </p:cNvSpPr>
          <p:nvPr>
            <p:ph type="ftr" sz="quarter" idx="4"/>
          </p:nvPr>
        </p:nvSpPr>
        <p:spPr/>
        <p:txBody>
          <a:bodyPr/>
          <a:lstStyle/>
          <a:p>
            <a:r>
              <a:rPr lang="en-US"/>
              <a:t>BICP-16:000214 Uen, Rev N </a:t>
            </a:r>
          </a:p>
        </p:txBody>
      </p:sp>
    </p:spTree>
    <p:extLst>
      <p:ext uri="{BB962C8B-B14F-4D97-AF65-F5344CB8AC3E}">
        <p14:creationId xmlns:p14="http://schemas.microsoft.com/office/powerpoint/2010/main" val="180150218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The UDM function of the 5GC system is considered to be an evolution of the HSS/</a:t>
            </a:r>
            <a:r>
              <a:rPr lang="en-US" err="1"/>
              <a:t>AuC</a:t>
            </a:r>
            <a:r>
              <a:rPr lang="en-US"/>
              <a:t> providing support for the following functionalities: </a:t>
            </a:r>
            <a:endParaRPr lang="en-GB"/>
          </a:p>
          <a:p>
            <a:pPr marL="167800" indent="-167800">
              <a:buFont typeface="Arial" panose="020B0604020202020204" pitchFamily="34" charset="0"/>
              <a:buChar char="•"/>
            </a:pPr>
            <a:r>
              <a:rPr lang="en-US"/>
              <a:t>ARPF for the storage of the security credentials used to authenticate users in the 5GC using AKA based authentication credentials.</a:t>
            </a:r>
            <a:endParaRPr lang="en-GB"/>
          </a:p>
          <a:p>
            <a:pPr marL="167800" indent="-167800">
              <a:buFont typeface="Arial" panose="020B0604020202020204" pitchFamily="34" charset="0"/>
              <a:buChar char="•"/>
            </a:pPr>
            <a:r>
              <a:rPr lang="en-US"/>
              <a:t>Subscriber profile management. </a:t>
            </a:r>
            <a:endParaRPr lang="en-GB"/>
          </a:p>
          <a:p>
            <a:pPr marL="167800" indent="-167800">
              <a:buFont typeface="Arial" panose="020B0604020202020204" pitchFamily="34" charset="0"/>
              <a:buChar char="•"/>
            </a:pPr>
            <a:r>
              <a:rPr lang="en-US"/>
              <a:t>User access authorization based on stored subscription profiles.</a:t>
            </a:r>
            <a:endParaRPr lang="en-GB"/>
          </a:p>
          <a:p>
            <a:pPr marL="167800" indent="-167800">
              <a:buFont typeface="Arial" panose="020B0604020202020204" pitchFamily="34" charset="0"/>
              <a:buChar char="•"/>
            </a:pPr>
            <a:r>
              <a:rPr lang="en-US"/>
              <a:t>Location/Mobility Management support.</a:t>
            </a:r>
            <a:endParaRPr lang="en-GB"/>
          </a:p>
          <a:p>
            <a:endParaRPr lang="en-US"/>
          </a:p>
          <a:p>
            <a:r>
              <a:rPr lang="en-US"/>
              <a:t>Compared to the interactions between HSS and EPC where only diameter based reference point to MME was defined (i.e. S6a), the interactions between UDM and the 5GC will be defined as services offered to AUSF (for authentication) and AMF, SMF and SMSF (for NF registration and subscription data management). </a:t>
            </a:r>
            <a:endParaRPr lang="en-GB"/>
          </a:p>
          <a:p>
            <a:endParaRPr lang="en-US"/>
          </a:p>
          <a:p>
            <a:r>
              <a:rPr lang="en-US"/>
              <a:t>Authentication procedures are executed between the UE and the AUSF via the AMF using the </a:t>
            </a:r>
            <a:r>
              <a:rPr lang="en-US" err="1"/>
              <a:t>Nausf</a:t>
            </a:r>
            <a:r>
              <a:rPr lang="en-US"/>
              <a:t> service. . For AKA based </a:t>
            </a:r>
            <a:r>
              <a:rPr lang="en-US" err="1"/>
              <a:t>authentication,the</a:t>
            </a:r>
            <a:r>
              <a:rPr lang="en-US"/>
              <a:t> AUSF interacts with UDM/ARPF for </a:t>
            </a:r>
            <a:r>
              <a:rPr lang="en-US" err="1"/>
              <a:t>retrival</a:t>
            </a:r>
            <a:r>
              <a:rPr lang="en-US"/>
              <a:t> of an AKA Authentication Vector using an </a:t>
            </a:r>
            <a:r>
              <a:rPr lang="en-US" err="1"/>
              <a:t>Nudm</a:t>
            </a:r>
            <a:r>
              <a:rPr lang="en-US"/>
              <a:t> service.  </a:t>
            </a:r>
            <a:endParaRPr lang="en-GB"/>
          </a:p>
          <a:p>
            <a:r>
              <a:rPr lang="en-US"/>
              <a:t>The AMF interacts with UDM in relation to access profile management and location management procedures using an </a:t>
            </a:r>
            <a:r>
              <a:rPr lang="en-US" err="1"/>
              <a:t>Nudm</a:t>
            </a:r>
            <a:r>
              <a:rPr lang="en-US"/>
              <a:t> service. </a:t>
            </a:r>
            <a:endParaRPr lang="en-GB"/>
          </a:p>
          <a:p>
            <a:endParaRPr lang="en-US"/>
          </a:p>
          <a:p>
            <a:r>
              <a:rPr lang="en-US"/>
              <a:t>In addition, 3GPP has defined the retrieval of subscription profile relevant for the SMF (i.e. service profile) directly from the SMF using an </a:t>
            </a:r>
            <a:r>
              <a:rPr lang="en-US" err="1"/>
              <a:t>Nudm</a:t>
            </a:r>
            <a:r>
              <a:rPr lang="en-US"/>
              <a:t> service. </a:t>
            </a:r>
            <a:endParaRPr lang="en-GB"/>
          </a:p>
          <a:p>
            <a:endParaRPr lang="en-US"/>
          </a:p>
          <a:p>
            <a:r>
              <a:rPr lang="en-US"/>
              <a:t>3GPP has also defined that the SMS support provided in EPC in MME will be provided in 5GC by a new SMS Function, SMSF. It has been also defined that the SMSF interacts with UDM for registration and subscription data retrieval using an </a:t>
            </a:r>
            <a:r>
              <a:rPr lang="en-US" err="1"/>
              <a:t>Nudm</a:t>
            </a:r>
            <a:r>
              <a:rPr lang="en-US"/>
              <a:t> service (see 13.3). </a:t>
            </a:r>
            <a:endParaRPr lang="en-GB"/>
          </a:p>
          <a:p>
            <a:r>
              <a:rPr lang="en-US"/>
              <a:t>NOTE: 	Definition of </a:t>
            </a:r>
            <a:r>
              <a:rPr lang="en-US" err="1"/>
              <a:t>Nudm</a:t>
            </a:r>
            <a:r>
              <a:rPr lang="en-US"/>
              <a:t> services is ongoing. At this moment AMF, SMF and SMSF use the same set of </a:t>
            </a:r>
            <a:r>
              <a:rPr lang="en-US" err="1"/>
              <a:t>Nudm</a:t>
            </a:r>
            <a:r>
              <a:rPr lang="en-US"/>
              <a:t> services for NF registration/de-registration in UDM and subscription data management. AUSF uses a dedicated </a:t>
            </a:r>
            <a:r>
              <a:rPr lang="en-US" err="1"/>
              <a:t>Nudm</a:t>
            </a:r>
            <a:r>
              <a:rPr lang="en-US"/>
              <a:t> service to retrieve authentication information from UDM and exposes an </a:t>
            </a:r>
            <a:r>
              <a:rPr lang="en-US" err="1"/>
              <a:t>Nausf</a:t>
            </a:r>
            <a:r>
              <a:rPr lang="en-US"/>
              <a:t> service to AMF to execute authentication.  </a:t>
            </a:r>
            <a:endParaRPr lang="en-GB"/>
          </a:p>
          <a:p>
            <a:endParaRPr lang="en-US"/>
          </a:p>
          <a:p>
            <a:r>
              <a:rPr lang="en-US"/>
              <a:t>Additionally, UDM interactions in relation to exposure i.e. NEF/SCEF will be also defined using the new Service Based Interaction paradigm. Exposure interactions are being defined as an independent service in each NF and UDM offers a </a:t>
            </a:r>
            <a:r>
              <a:rPr lang="en-US" err="1"/>
              <a:t>Nudm</a:t>
            </a:r>
            <a:r>
              <a:rPr lang="en-US"/>
              <a:t> service for exposure accordingly. </a:t>
            </a:r>
            <a:endParaRPr lang="en-GB"/>
          </a:p>
          <a:p>
            <a:pPr lvl="1"/>
            <a:endParaRPr lang="en-US" sz="1100" i="1"/>
          </a:p>
        </p:txBody>
      </p:sp>
      <p:sp>
        <p:nvSpPr>
          <p:cNvPr id="4" name="Date Placeholder 3"/>
          <p:cNvSpPr>
            <a:spLocks noGrp="1"/>
          </p:cNvSpPr>
          <p:nvPr>
            <p:ph type="dt" idx="10"/>
          </p:nvPr>
        </p:nvSpPr>
        <p:spPr/>
        <p:txBody>
          <a:bodyPr/>
          <a:lstStyle/>
          <a:p>
            <a:r>
              <a:rPr lang="en-US"/>
              <a:t>2019-10-07 </a:t>
            </a:r>
          </a:p>
        </p:txBody>
      </p:sp>
      <p:sp>
        <p:nvSpPr>
          <p:cNvPr id="5" name="Slide Number Placeholder 4"/>
          <p:cNvSpPr>
            <a:spLocks noGrp="1"/>
          </p:cNvSpPr>
          <p:nvPr>
            <p:ph type="sldNum" sz="quarter" idx="11"/>
          </p:nvPr>
        </p:nvSpPr>
        <p:spPr/>
        <p:txBody>
          <a:bodyPr/>
          <a:lstStyle/>
          <a:p>
            <a:fld id="{531724D0-681F-46FA-B0A8-E40D2AB4414C}" type="slidenum">
              <a:rPr lang="en-US" smtClean="0"/>
              <a:t>63</a:t>
            </a:fld>
            <a:endParaRPr lang="en-US"/>
          </a:p>
        </p:txBody>
      </p:sp>
      <p:sp>
        <p:nvSpPr>
          <p:cNvPr id="6" name="Header Placeholder 5"/>
          <p:cNvSpPr>
            <a:spLocks noGrp="1"/>
          </p:cNvSpPr>
          <p:nvPr>
            <p:ph type="hdr" sz="quarter" idx="12"/>
          </p:nvPr>
        </p:nvSpPr>
        <p:spPr/>
        <p:txBody>
          <a:bodyPr/>
          <a:lstStyle/>
          <a:p>
            <a:r>
              <a:rPr lang="en-US"/>
              <a:t>The 5G Core Network Deep Dive </a:t>
            </a:r>
          </a:p>
        </p:txBody>
      </p:sp>
      <p:sp>
        <p:nvSpPr>
          <p:cNvPr id="7" name="Footer Placeholder 6"/>
          <p:cNvSpPr>
            <a:spLocks noGrp="1"/>
          </p:cNvSpPr>
          <p:nvPr>
            <p:ph type="ftr" sz="quarter" idx="13"/>
          </p:nvPr>
        </p:nvSpPr>
        <p:spPr/>
        <p:txBody>
          <a:bodyPr/>
          <a:lstStyle/>
          <a:p>
            <a:r>
              <a:rPr lang="en-US"/>
              <a:t>BICP-16:000214 Uen, Rev N </a:t>
            </a:r>
          </a:p>
        </p:txBody>
      </p:sp>
    </p:spTree>
    <p:extLst>
      <p:ext uri="{BB962C8B-B14F-4D97-AF65-F5344CB8AC3E}">
        <p14:creationId xmlns:p14="http://schemas.microsoft.com/office/powerpoint/2010/main" val="15306336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Subscription Management in the 5GC allows a realization according to the 3GPP User Data Consolidation (UDC) architecture defined in [3GPP TS 23.335]. This implies that the subscriber profiles required by the 5GC are managed (i.e. provisioned, stored and maintained/updated as required) in a User Data Repository (UDR). Centralization of subscriber profiles simplifies the provisioning of subscriber data in the 5GC. Ericsson implements 3GPP UDR in the Centralized User Data Base (CUDB).</a:t>
            </a:r>
            <a:endParaRPr lang="en-GB"/>
          </a:p>
          <a:p>
            <a:endParaRPr lang="en-US"/>
          </a:p>
          <a:p>
            <a:r>
              <a:rPr lang="en-US"/>
              <a:t>NOTE: 	There are reactions in 3GPP to refer to UDC concepts and therefore UDR rather refers to a Unified Data Repository and an SBA based </a:t>
            </a:r>
            <a:r>
              <a:rPr lang="en-US" err="1"/>
              <a:t>Nudr</a:t>
            </a:r>
            <a:r>
              <a:rPr lang="en-US"/>
              <a:t> services may be defined instead of LDAP/SOAP as in </a:t>
            </a:r>
            <a:r>
              <a:rPr lang="en-US" err="1"/>
              <a:t>Ud</a:t>
            </a:r>
            <a:r>
              <a:rPr lang="en-US"/>
              <a:t>. </a:t>
            </a:r>
            <a:endParaRPr lang="en-GB"/>
          </a:p>
          <a:p>
            <a:endParaRPr lang="en-US"/>
          </a:p>
          <a:p>
            <a:r>
              <a:rPr lang="en-US"/>
              <a:t>The subscription profiles required by the 5GC and stored in UDR include: </a:t>
            </a:r>
            <a:endParaRPr lang="en-GB"/>
          </a:p>
          <a:p>
            <a:pPr marL="167800" indent="-167800">
              <a:buFont typeface="Arial" panose="020B0604020202020204" pitchFamily="34" charset="0"/>
              <a:buChar char="•"/>
            </a:pPr>
            <a:r>
              <a:rPr lang="en-US"/>
              <a:t>Security Profile (e.g. authentication vectors, alternative credentials),</a:t>
            </a:r>
          </a:p>
          <a:p>
            <a:pPr marL="167800" indent="-167800">
              <a:buFont typeface="Arial" panose="020B0604020202020204" pitchFamily="34" charset="0"/>
              <a:buChar char="•"/>
            </a:pPr>
            <a:r>
              <a:rPr lang="en-US"/>
              <a:t>Access/Mobility profile (e.g. Roaming Restrictions, Allowed RAT types, default MoD settings, …),</a:t>
            </a:r>
            <a:endParaRPr lang="en-GB"/>
          </a:p>
          <a:p>
            <a:pPr marL="167800" indent="-167800">
              <a:buFont typeface="Arial" panose="020B0604020202020204" pitchFamily="34" charset="0"/>
              <a:buChar char="•"/>
            </a:pPr>
            <a:r>
              <a:rPr lang="en-US"/>
              <a:t>Service profile (e.g. allowed APN/DNNs, default QoS settings, …).</a:t>
            </a:r>
            <a:endParaRPr lang="en-GB"/>
          </a:p>
          <a:p>
            <a:pPr marL="167800" indent="-167800">
              <a:buFont typeface="Arial" panose="020B0604020202020204" pitchFamily="34" charset="0"/>
              <a:buChar char="•"/>
            </a:pPr>
            <a:r>
              <a:rPr lang="en-US"/>
              <a:t>Policy profile (e.g. subscriber's usage monitoring related information, subscriber’s allowed services, …). </a:t>
            </a:r>
          </a:p>
          <a:p>
            <a:pPr marL="167800" indent="-167800">
              <a:buFont typeface="Arial" panose="020B0604020202020204" pitchFamily="34" charset="0"/>
              <a:buChar char="•"/>
            </a:pPr>
            <a:endParaRPr lang="en-US"/>
          </a:p>
          <a:p>
            <a:r>
              <a:rPr lang="en-US"/>
              <a:t>The UDM and PCF functions interact with the UDR over  </a:t>
            </a:r>
            <a:r>
              <a:rPr lang="en-US" err="1"/>
              <a:t>Nudr</a:t>
            </a:r>
            <a:r>
              <a:rPr lang="en-US"/>
              <a:t> services  to manage the required subscription data as shown in the following figure. </a:t>
            </a:r>
          </a:p>
          <a:p>
            <a:endParaRPr lang="en-US"/>
          </a:p>
          <a:p>
            <a:r>
              <a:rPr lang="en-US"/>
              <a:t>Additionally, 3GPP has decided to extend the use of UDR to also store structured data for exposure and application data (including e.g. PFDF) used by the NEF. It will be possible however that the UDR instance used by NEF is different from the one used by UDM and PCF. </a:t>
            </a:r>
            <a:endParaRPr lang="en-GB"/>
          </a:p>
          <a:p>
            <a:endParaRPr lang="en-GB"/>
          </a:p>
          <a:p>
            <a:pPr lvl="1"/>
            <a:endParaRPr lang="en-US" sz="1100" i="1"/>
          </a:p>
        </p:txBody>
      </p:sp>
      <p:sp>
        <p:nvSpPr>
          <p:cNvPr id="4" name="Date Placeholder 3"/>
          <p:cNvSpPr>
            <a:spLocks noGrp="1"/>
          </p:cNvSpPr>
          <p:nvPr>
            <p:ph type="dt" idx="10"/>
          </p:nvPr>
        </p:nvSpPr>
        <p:spPr/>
        <p:txBody>
          <a:bodyPr/>
          <a:lstStyle/>
          <a:p>
            <a:r>
              <a:rPr lang="en-US"/>
              <a:t>2019-10-07 </a:t>
            </a:r>
          </a:p>
        </p:txBody>
      </p:sp>
      <p:sp>
        <p:nvSpPr>
          <p:cNvPr id="5" name="Slide Number Placeholder 4"/>
          <p:cNvSpPr>
            <a:spLocks noGrp="1"/>
          </p:cNvSpPr>
          <p:nvPr>
            <p:ph type="sldNum" sz="quarter" idx="11"/>
          </p:nvPr>
        </p:nvSpPr>
        <p:spPr/>
        <p:txBody>
          <a:bodyPr/>
          <a:lstStyle/>
          <a:p>
            <a:fld id="{EA01840D-81BA-4E72-99DB-D377FDC9F1B4}" type="slidenum">
              <a:rPr lang="en-US" smtClean="0"/>
              <a:t>64</a:t>
            </a:fld>
            <a:endParaRPr lang="en-US"/>
          </a:p>
        </p:txBody>
      </p:sp>
      <p:sp>
        <p:nvSpPr>
          <p:cNvPr id="6" name="Header Placeholder 5"/>
          <p:cNvSpPr>
            <a:spLocks noGrp="1"/>
          </p:cNvSpPr>
          <p:nvPr>
            <p:ph type="hdr" sz="quarter" idx="12"/>
          </p:nvPr>
        </p:nvSpPr>
        <p:spPr/>
        <p:txBody>
          <a:bodyPr/>
          <a:lstStyle/>
          <a:p>
            <a:r>
              <a:rPr lang="en-US"/>
              <a:t>The 5G Core Network Deep Dive </a:t>
            </a:r>
          </a:p>
        </p:txBody>
      </p:sp>
      <p:sp>
        <p:nvSpPr>
          <p:cNvPr id="7" name="Footer Placeholder 6"/>
          <p:cNvSpPr>
            <a:spLocks noGrp="1"/>
          </p:cNvSpPr>
          <p:nvPr>
            <p:ph type="ftr" sz="quarter" idx="13"/>
          </p:nvPr>
        </p:nvSpPr>
        <p:spPr/>
        <p:txBody>
          <a:bodyPr/>
          <a:lstStyle/>
          <a:p>
            <a:r>
              <a:rPr lang="en-US"/>
              <a:t>BICP-16:000214 Uen, Rev N </a:t>
            </a:r>
          </a:p>
        </p:txBody>
      </p:sp>
    </p:spTree>
    <p:extLst>
      <p:ext uri="{BB962C8B-B14F-4D97-AF65-F5344CB8AC3E}">
        <p14:creationId xmlns:p14="http://schemas.microsoft.com/office/powerpoint/2010/main" val="26456686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a:p>
          <a:p>
            <a:r>
              <a:rPr lang="en-US"/>
              <a:t>In order to enable smooth migration and co-existence scenarios with 4G/LTE, these profiles are considered to be an evolution of the corresponding security, access, service and policy subscription profiles used in EPC including 5G specific parameters and information elements (e.g. credentials for alternative authentication methods, default settings for Mobility on demand and for the equivalent to QoS parameters in 5GC, …). This will allow that an existing 4G subscription can be easily enabled for use over the 5GC reference points without the need to provision a complete new 5G subscription. </a:t>
            </a:r>
            <a:endParaRPr lang="en-GB"/>
          </a:p>
          <a:p>
            <a:endParaRPr lang="en-US"/>
          </a:p>
          <a:p>
            <a:r>
              <a:rPr lang="en-US"/>
              <a:t>Legacy EPC will keep on using existing reference points towards HSS-EPC (i.e. S6a/</a:t>
            </a:r>
            <a:r>
              <a:rPr lang="en-US" err="1"/>
              <a:t>SWx</a:t>
            </a:r>
            <a:r>
              <a:rPr lang="en-US"/>
              <a:t>). The interactions between the HSS-EPC and the UDM shall be kept internal and not specified in 3GPP </a:t>
            </a:r>
            <a:r>
              <a:rPr lang="en-US" u="none">
                <a:solidFill>
                  <a:srgbClr val="FF0000"/>
                </a:solidFill>
              </a:rPr>
              <a:t>… at least in R15 (a study has been requested for R16 where a likely result maybe that an interface between UDM and HSS is defined). </a:t>
            </a:r>
          </a:p>
          <a:p>
            <a:endParaRPr lang="en-US"/>
          </a:p>
          <a:p>
            <a:r>
              <a:rPr lang="en-US"/>
              <a:t>LCS/GMLC has evolved to SBA too and interacts using SBA service operations with UDM (to get serving AMF) and AMF using SBA service operations. Diameter </a:t>
            </a:r>
            <a:r>
              <a:rPr lang="en-US" err="1"/>
              <a:t>SLh</a:t>
            </a:r>
            <a:r>
              <a:rPr lang="en-US"/>
              <a:t> is still available for the GMLC to fetch serving MME.  </a:t>
            </a:r>
          </a:p>
          <a:p>
            <a:endParaRPr lang="en-US"/>
          </a:p>
          <a:p>
            <a:r>
              <a:rPr lang="en-US"/>
              <a:t>However, the interactions with IMS and SMS service platforms keep on using the same reference points as currently defined towards HSS (i.e. </a:t>
            </a:r>
            <a:r>
              <a:rPr lang="en-US" err="1"/>
              <a:t>Cx</a:t>
            </a:r>
            <a:r>
              <a:rPr lang="en-US"/>
              <a:t>/</a:t>
            </a:r>
            <a:r>
              <a:rPr lang="en-US" err="1"/>
              <a:t>Sh</a:t>
            </a:r>
            <a:r>
              <a:rPr lang="en-US"/>
              <a:t> for IMS and MAP/S6c for SMS/GMSC). In practice our SMS solution can only use MAP nowadays so an alternative based on SBI interactions is being promoted to avoid impacts on our legacy HLR. This alternative has not been accepted within R15 but will be </a:t>
            </a:r>
            <a:r>
              <a:rPr lang="en-US" err="1"/>
              <a:t>persued</a:t>
            </a:r>
            <a:r>
              <a:rPr lang="en-US"/>
              <a:t> for R16. </a:t>
            </a:r>
            <a:endParaRPr lang="en-GB"/>
          </a:p>
          <a:p>
            <a:endParaRPr lang="en-US"/>
          </a:p>
          <a:p>
            <a:endParaRPr lang="en-US" sz="1000"/>
          </a:p>
        </p:txBody>
      </p:sp>
      <p:sp>
        <p:nvSpPr>
          <p:cNvPr id="4" name="Date Placeholder 3"/>
          <p:cNvSpPr>
            <a:spLocks noGrp="1"/>
          </p:cNvSpPr>
          <p:nvPr>
            <p:ph type="dt" idx="10"/>
          </p:nvPr>
        </p:nvSpPr>
        <p:spPr/>
        <p:txBody>
          <a:bodyPr/>
          <a:lstStyle/>
          <a:p>
            <a:r>
              <a:rPr lang="en-US"/>
              <a:t>2019-10-07 </a:t>
            </a:r>
          </a:p>
        </p:txBody>
      </p:sp>
      <p:sp>
        <p:nvSpPr>
          <p:cNvPr id="5" name="Slide Number Placeholder 4"/>
          <p:cNvSpPr>
            <a:spLocks noGrp="1"/>
          </p:cNvSpPr>
          <p:nvPr>
            <p:ph type="sldNum" sz="quarter" idx="11"/>
          </p:nvPr>
        </p:nvSpPr>
        <p:spPr/>
        <p:txBody>
          <a:bodyPr/>
          <a:lstStyle/>
          <a:p>
            <a:fld id="{12167E45-244F-4A01-A691-4922E7900EA6}" type="slidenum">
              <a:rPr lang="en-US" smtClean="0"/>
              <a:t>65</a:t>
            </a:fld>
            <a:endParaRPr lang="en-US"/>
          </a:p>
        </p:txBody>
      </p:sp>
      <p:sp>
        <p:nvSpPr>
          <p:cNvPr id="6" name="Header Placeholder 5"/>
          <p:cNvSpPr>
            <a:spLocks noGrp="1"/>
          </p:cNvSpPr>
          <p:nvPr>
            <p:ph type="hdr" sz="quarter" idx="12"/>
          </p:nvPr>
        </p:nvSpPr>
        <p:spPr/>
        <p:txBody>
          <a:bodyPr/>
          <a:lstStyle/>
          <a:p>
            <a:r>
              <a:rPr lang="en-US"/>
              <a:t>The 5G Core Network Deep Dive </a:t>
            </a:r>
          </a:p>
        </p:txBody>
      </p:sp>
      <p:sp>
        <p:nvSpPr>
          <p:cNvPr id="7" name="Footer Placeholder 6"/>
          <p:cNvSpPr>
            <a:spLocks noGrp="1"/>
          </p:cNvSpPr>
          <p:nvPr>
            <p:ph type="ftr" sz="quarter" idx="13"/>
          </p:nvPr>
        </p:nvSpPr>
        <p:spPr/>
        <p:txBody>
          <a:bodyPr/>
          <a:lstStyle/>
          <a:p>
            <a:r>
              <a:rPr lang="en-US"/>
              <a:t>BICP-16:000214 Uen, Rev N </a:t>
            </a:r>
          </a:p>
        </p:txBody>
      </p:sp>
    </p:spTree>
    <p:extLst>
      <p:ext uri="{BB962C8B-B14F-4D97-AF65-F5344CB8AC3E}">
        <p14:creationId xmlns:p14="http://schemas.microsoft.com/office/powerpoint/2010/main" val="34830800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C666EA9A-B3D1-4207-91B8-27D8A2D737BB}"/>
              </a:ext>
            </a:extLst>
          </p:cNvPr>
          <p:cNvSpPr>
            <a:spLocks noGrp="1" noRot="1" noChangeAspect="1" noChangeArrowheads="1" noTextEdit="1"/>
          </p:cNvSpPr>
          <p:nvPr>
            <p:ph type="sldImg"/>
          </p:nvPr>
        </p:nvSpPr>
        <p:spPr>
          <a:ln/>
        </p:spPr>
      </p:sp>
      <p:sp>
        <p:nvSpPr>
          <p:cNvPr id="10243" name="Notes Placeholder 2">
            <a:extLst>
              <a:ext uri="{FF2B5EF4-FFF2-40B4-BE49-F238E27FC236}">
                <a16:creationId xmlns:a16="http://schemas.microsoft.com/office/drawing/2014/main" id="{C7A84E48-0358-4641-B51D-9CA6C76D318F}"/>
              </a:ext>
            </a:extLst>
          </p:cNvPr>
          <p:cNvSpPr>
            <a:spLocks noGrp="1" noChangeArrowheads="1"/>
          </p:cNvSpPr>
          <p:nvPr>
            <p:ph type="body" idx="1"/>
          </p:nvPr>
        </p:nvSpPr>
        <p:spPr>
          <a:noFill/>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a:solidFill>
                  <a:schemeClr val="tx1"/>
                </a:solidFill>
                <a:effectLst/>
                <a:latin typeface="Arial" charset="0"/>
                <a:ea typeface="+mn-ea"/>
                <a:cs typeface="+mn-cs"/>
              </a:rPr>
              <a:t>In Ericsson Rel-15 products a pre-std version of UDICOM is included</a:t>
            </a:r>
            <a:endParaRPr lang="es-ES" altLang="en-US"/>
          </a:p>
          <a:p>
            <a:endParaRPr lang="es-ES" altLang="en-US"/>
          </a:p>
          <a:p>
            <a:r>
              <a:rPr lang="es-ES" altLang="en-US" err="1"/>
              <a:t>The</a:t>
            </a:r>
            <a:r>
              <a:rPr lang="es-ES" altLang="en-US"/>
              <a:t> figure </a:t>
            </a:r>
            <a:r>
              <a:rPr lang="es-ES" altLang="en-US" err="1"/>
              <a:t>is</a:t>
            </a:r>
            <a:r>
              <a:rPr lang="es-ES" altLang="en-US"/>
              <a:t> </a:t>
            </a:r>
            <a:r>
              <a:rPr lang="es-ES" altLang="en-US" err="1"/>
              <a:t>from</a:t>
            </a:r>
            <a:r>
              <a:rPr lang="es-ES" altLang="en-US"/>
              <a:t> TS 23.632</a:t>
            </a:r>
          </a:p>
          <a:p>
            <a:endParaRPr lang="es-ES" altLang="en-US"/>
          </a:p>
        </p:txBody>
      </p:sp>
      <p:sp>
        <p:nvSpPr>
          <p:cNvPr id="10244" name="Header Placeholder 3">
            <a:extLst>
              <a:ext uri="{FF2B5EF4-FFF2-40B4-BE49-F238E27FC236}">
                <a16:creationId xmlns:a16="http://schemas.microsoft.com/office/drawing/2014/main" id="{D79EFA22-1AF0-4D9A-958F-4D0AD8425F75}"/>
              </a:ext>
            </a:extLst>
          </p:cNvPr>
          <p:cNvSpPr>
            <a:spLocks noGrp="1"/>
          </p:cNvSpPr>
          <p:nvPr>
            <p:ph type="hdr" sz="quarter"/>
          </p:nvPr>
        </p:nvSpPr>
        <p:spPr>
          <a:noFill/>
        </p:spPr>
        <p:txBody>
          <a:bodyPr/>
          <a:lstStyle>
            <a:lvl1pPr defTabSz="930275">
              <a:defRPr sz="2000">
                <a:solidFill>
                  <a:schemeClr val="tx1"/>
                </a:solidFill>
                <a:latin typeface="Arial" panose="020B0604020202020204" pitchFamily="34" charset="0"/>
              </a:defRPr>
            </a:lvl1pPr>
            <a:lvl2pPr marL="742950" indent="-285750" defTabSz="930275">
              <a:defRPr sz="2000">
                <a:solidFill>
                  <a:schemeClr val="tx1"/>
                </a:solidFill>
                <a:latin typeface="Arial" panose="020B0604020202020204" pitchFamily="34" charset="0"/>
              </a:defRPr>
            </a:lvl2pPr>
            <a:lvl3pPr marL="1143000" indent="-228600" defTabSz="930275">
              <a:defRPr sz="2000">
                <a:solidFill>
                  <a:schemeClr val="tx1"/>
                </a:solidFill>
                <a:latin typeface="Arial" panose="020B0604020202020204" pitchFamily="34" charset="0"/>
              </a:defRPr>
            </a:lvl3pPr>
            <a:lvl4pPr marL="1600200" indent="-228600" defTabSz="930275">
              <a:defRPr sz="2000">
                <a:solidFill>
                  <a:schemeClr val="tx1"/>
                </a:solidFill>
                <a:latin typeface="Arial" panose="020B0604020202020204" pitchFamily="34" charset="0"/>
              </a:defRPr>
            </a:lvl4pPr>
            <a:lvl5pPr marL="2057400" indent="-228600" defTabSz="930275">
              <a:defRPr sz="2000">
                <a:solidFill>
                  <a:schemeClr val="tx1"/>
                </a:solidFill>
                <a:latin typeface="Arial" panose="020B0604020202020204" pitchFamily="34" charset="0"/>
              </a:defRPr>
            </a:lvl5pPr>
            <a:lvl6pPr marL="2514600" indent="-228600" defTabSz="930275"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30275"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30275"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30275" eaLnBrk="0" fontAlgn="base" hangingPunct="0">
              <a:spcBef>
                <a:spcPct val="0"/>
              </a:spcBef>
              <a:spcAft>
                <a:spcPct val="0"/>
              </a:spcAft>
              <a:defRPr sz="2000">
                <a:solidFill>
                  <a:schemeClr val="tx1"/>
                </a:solidFill>
                <a:latin typeface="Arial" panose="020B0604020202020204" pitchFamily="34" charset="0"/>
              </a:defRPr>
            </a:lvl9pPr>
          </a:lstStyle>
          <a:p>
            <a:pPr marL="0" marR="0" lvl="0" indent="0" algn="l" defTabSz="930275"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t>The 5G Core Network Deep Dive </a:t>
            </a:r>
          </a:p>
        </p:txBody>
      </p:sp>
      <p:sp>
        <p:nvSpPr>
          <p:cNvPr id="10245" name="Date Placeholder 4">
            <a:extLst>
              <a:ext uri="{FF2B5EF4-FFF2-40B4-BE49-F238E27FC236}">
                <a16:creationId xmlns:a16="http://schemas.microsoft.com/office/drawing/2014/main" id="{9EA1C6C9-03F3-47C9-B255-F11FD6F52300}"/>
              </a:ext>
            </a:extLst>
          </p:cNvPr>
          <p:cNvSpPr>
            <a:spLocks noGrp="1"/>
          </p:cNvSpPr>
          <p:nvPr>
            <p:ph type="dt" sz="quarter" idx="1"/>
          </p:nvPr>
        </p:nvSpPr>
        <p:spPr>
          <a:noFill/>
        </p:spPr>
        <p:txBody>
          <a:bodyPr/>
          <a:lstStyle>
            <a:lvl1pPr defTabSz="930275">
              <a:defRPr sz="2000">
                <a:solidFill>
                  <a:schemeClr val="tx1"/>
                </a:solidFill>
                <a:latin typeface="Arial" panose="020B0604020202020204" pitchFamily="34" charset="0"/>
              </a:defRPr>
            </a:lvl1pPr>
            <a:lvl2pPr marL="742950" indent="-285750" defTabSz="930275">
              <a:defRPr sz="2000">
                <a:solidFill>
                  <a:schemeClr val="tx1"/>
                </a:solidFill>
                <a:latin typeface="Arial" panose="020B0604020202020204" pitchFamily="34" charset="0"/>
              </a:defRPr>
            </a:lvl2pPr>
            <a:lvl3pPr marL="1143000" indent="-228600" defTabSz="930275">
              <a:defRPr sz="2000">
                <a:solidFill>
                  <a:schemeClr val="tx1"/>
                </a:solidFill>
                <a:latin typeface="Arial" panose="020B0604020202020204" pitchFamily="34" charset="0"/>
              </a:defRPr>
            </a:lvl3pPr>
            <a:lvl4pPr marL="1600200" indent="-228600" defTabSz="930275">
              <a:defRPr sz="2000">
                <a:solidFill>
                  <a:schemeClr val="tx1"/>
                </a:solidFill>
                <a:latin typeface="Arial" panose="020B0604020202020204" pitchFamily="34" charset="0"/>
              </a:defRPr>
            </a:lvl4pPr>
            <a:lvl5pPr marL="2057400" indent="-228600" defTabSz="930275">
              <a:defRPr sz="2000">
                <a:solidFill>
                  <a:schemeClr val="tx1"/>
                </a:solidFill>
                <a:latin typeface="Arial" panose="020B0604020202020204" pitchFamily="34" charset="0"/>
              </a:defRPr>
            </a:lvl5pPr>
            <a:lvl6pPr marL="2514600" indent="-228600" defTabSz="930275"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30275"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30275"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30275" eaLnBrk="0" fontAlgn="base" hangingPunct="0">
              <a:spcBef>
                <a:spcPct val="0"/>
              </a:spcBef>
              <a:spcAft>
                <a:spcPct val="0"/>
              </a:spcAft>
              <a:defRPr sz="2000">
                <a:solidFill>
                  <a:schemeClr val="tx1"/>
                </a:solidFill>
                <a:latin typeface="Arial" panose="020B0604020202020204" pitchFamily="34" charset="0"/>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t>2019-10-07 </a:t>
            </a:r>
          </a:p>
        </p:txBody>
      </p:sp>
      <p:sp>
        <p:nvSpPr>
          <p:cNvPr id="10246" name="Footer Placeholder 5">
            <a:extLst>
              <a:ext uri="{FF2B5EF4-FFF2-40B4-BE49-F238E27FC236}">
                <a16:creationId xmlns:a16="http://schemas.microsoft.com/office/drawing/2014/main" id="{2EB8A8B7-902C-4AA6-8A2C-4576F958B991}"/>
              </a:ext>
            </a:extLst>
          </p:cNvPr>
          <p:cNvSpPr>
            <a:spLocks noGrp="1"/>
          </p:cNvSpPr>
          <p:nvPr>
            <p:ph type="ftr" sz="quarter" idx="4"/>
          </p:nvPr>
        </p:nvSpPr>
        <p:spPr>
          <a:noFill/>
        </p:spPr>
        <p:txBody>
          <a:bodyPr/>
          <a:lstStyle>
            <a:lvl1pPr defTabSz="930275">
              <a:defRPr sz="2000">
                <a:solidFill>
                  <a:schemeClr val="tx1"/>
                </a:solidFill>
                <a:latin typeface="Arial" panose="020B0604020202020204" pitchFamily="34" charset="0"/>
              </a:defRPr>
            </a:lvl1pPr>
            <a:lvl2pPr marL="742950" indent="-285750" defTabSz="930275">
              <a:defRPr sz="2000">
                <a:solidFill>
                  <a:schemeClr val="tx1"/>
                </a:solidFill>
                <a:latin typeface="Arial" panose="020B0604020202020204" pitchFamily="34" charset="0"/>
              </a:defRPr>
            </a:lvl2pPr>
            <a:lvl3pPr marL="1143000" indent="-228600" defTabSz="930275">
              <a:defRPr sz="2000">
                <a:solidFill>
                  <a:schemeClr val="tx1"/>
                </a:solidFill>
                <a:latin typeface="Arial" panose="020B0604020202020204" pitchFamily="34" charset="0"/>
              </a:defRPr>
            </a:lvl3pPr>
            <a:lvl4pPr marL="1600200" indent="-228600" defTabSz="930275">
              <a:defRPr sz="2000">
                <a:solidFill>
                  <a:schemeClr val="tx1"/>
                </a:solidFill>
                <a:latin typeface="Arial" panose="020B0604020202020204" pitchFamily="34" charset="0"/>
              </a:defRPr>
            </a:lvl4pPr>
            <a:lvl5pPr marL="2057400" indent="-228600" defTabSz="930275">
              <a:defRPr sz="2000">
                <a:solidFill>
                  <a:schemeClr val="tx1"/>
                </a:solidFill>
                <a:latin typeface="Arial" panose="020B0604020202020204" pitchFamily="34" charset="0"/>
              </a:defRPr>
            </a:lvl5pPr>
            <a:lvl6pPr marL="2514600" indent="-228600" defTabSz="930275"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30275"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30275"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30275" eaLnBrk="0" fontAlgn="base" hangingPunct="0">
              <a:spcBef>
                <a:spcPct val="0"/>
              </a:spcBef>
              <a:spcAft>
                <a:spcPct val="0"/>
              </a:spcAft>
              <a:defRPr sz="2000">
                <a:solidFill>
                  <a:schemeClr val="tx1"/>
                </a:solidFill>
                <a:latin typeface="Arial" panose="020B0604020202020204" pitchFamily="34" charset="0"/>
              </a:defRPr>
            </a:lvl9pPr>
          </a:lstStyle>
          <a:p>
            <a:pPr marL="0" marR="0" lvl="0" indent="0" algn="l" defTabSz="930275" rtl="0" eaLnBrk="1" fontAlgn="base" latinLnBrk="0" hangingPunct="1">
              <a:lnSpc>
                <a:spcPct val="100000"/>
              </a:lnSpc>
              <a:spcBef>
                <a:spcPct val="0"/>
              </a:spcBef>
              <a:spcAft>
                <a:spcPct val="0"/>
              </a:spcAft>
              <a:buClrTx/>
              <a:buSzTx/>
              <a:buFontTx/>
              <a:buNone/>
              <a:tabLst/>
              <a:defRPr/>
            </a:pPr>
            <a:r>
              <a:rPr kumimoji="0" lang="es-E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t>BICP-16:000214 Uen, Rev N </a:t>
            </a:r>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247" name="Slide Number Placeholder 6">
            <a:extLst>
              <a:ext uri="{FF2B5EF4-FFF2-40B4-BE49-F238E27FC236}">
                <a16:creationId xmlns:a16="http://schemas.microsoft.com/office/drawing/2014/main" id="{A1F4F526-794D-46E5-8103-B381608F203C}"/>
              </a:ext>
            </a:extLst>
          </p:cNvPr>
          <p:cNvSpPr>
            <a:spLocks noGrp="1"/>
          </p:cNvSpPr>
          <p:nvPr>
            <p:ph type="sldNum" sz="quarter" idx="5"/>
          </p:nvPr>
        </p:nvSpPr>
        <p:spPr>
          <a:noFill/>
        </p:spPr>
        <p:txBody>
          <a:bodyPr/>
          <a:lstStyle>
            <a:lvl1pPr defTabSz="930275">
              <a:defRPr sz="2000">
                <a:solidFill>
                  <a:schemeClr val="tx1"/>
                </a:solidFill>
                <a:latin typeface="Arial" panose="020B0604020202020204" pitchFamily="34" charset="0"/>
              </a:defRPr>
            </a:lvl1pPr>
            <a:lvl2pPr marL="742950" indent="-285750" defTabSz="930275">
              <a:defRPr sz="2000">
                <a:solidFill>
                  <a:schemeClr val="tx1"/>
                </a:solidFill>
                <a:latin typeface="Arial" panose="020B0604020202020204" pitchFamily="34" charset="0"/>
              </a:defRPr>
            </a:lvl2pPr>
            <a:lvl3pPr marL="1143000" indent="-228600" defTabSz="930275">
              <a:defRPr sz="2000">
                <a:solidFill>
                  <a:schemeClr val="tx1"/>
                </a:solidFill>
                <a:latin typeface="Arial" panose="020B0604020202020204" pitchFamily="34" charset="0"/>
              </a:defRPr>
            </a:lvl3pPr>
            <a:lvl4pPr marL="1600200" indent="-228600" defTabSz="930275">
              <a:defRPr sz="2000">
                <a:solidFill>
                  <a:schemeClr val="tx1"/>
                </a:solidFill>
                <a:latin typeface="Arial" panose="020B0604020202020204" pitchFamily="34" charset="0"/>
              </a:defRPr>
            </a:lvl4pPr>
            <a:lvl5pPr marL="2057400" indent="-228600" defTabSz="930275">
              <a:defRPr sz="2000">
                <a:solidFill>
                  <a:schemeClr val="tx1"/>
                </a:solidFill>
                <a:latin typeface="Arial" panose="020B0604020202020204" pitchFamily="34" charset="0"/>
              </a:defRPr>
            </a:lvl5pPr>
            <a:lvl6pPr marL="2514600" indent="-228600" defTabSz="930275"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30275"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30275"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30275" eaLnBrk="0" fontAlgn="base" hangingPunct="0">
              <a:spcBef>
                <a:spcPct val="0"/>
              </a:spcBef>
              <a:spcAft>
                <a:spcPct val="0"/>
              </a:spcAft>
              <a:defRPr sz="2000">
                <a:solidFill>
                  <a:schemeClr val="tx1"/>
                </a:solidFill>
                <a:latin typeface="Arial" panose="020B0604020202020204" pitchFamily="34" charset="0"/>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76FB887D-9805-4B52-B557-2F25FDD9FC0F}"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t>66</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698157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4138" y="736600"/>
            <a:ext cx="6538912" cy="3679825"/>
          </a:xfrm>
        </p:spPr>
      </p:sp>
      <p:sp>
        <p:nvSpPr>
          <p:cNvPr id="3" name="Notes Placeholder 2"/>
          <p:cNvSpPr>
            <a:spLocks noGrp="1"/>
          </p:cNvSpPr>
          <p:nvPr>
            <p:ph type="body" idx="1"/>
          </p:nvPr>
        </p:nvSpPr>
        <p:spPr/>
        <p:txBody>
          <a:bodyPr/>
          <a:lstStyle/>
          <a:p>
            <a:r>
              <a:rPr lang="en-GB" sz="1100"/>
              <a:t>Requirements in PCC framework defined in 3GPP TS 23.203 are applicable to 5GC as well. This means the Policy Control Function (PCF)  interacts with:</a:t>
            </a:r>
            <a:endParaRPr lang="es-ES" sz="1100"/>
          </a:p>
          <a:p>
            <a:pPr lvl="0"/>
            <a:r>
              <a:rPr lang="en-GB" sz="1100"/>
              <a:t>Application Function to </a:t>
            </a:r>
            <a:r>
              <a:rPr lang="en-US" sz="1100"/>
              <a:t>transport of application level session information from AF to PCF. </a:t>
            </a:r>
            <a:endParaRPr lang="es-ES" sz="1100"/>
          </a:p>
          <a:p>
            <a:pPr lvl="0"/>
            <a:r>
              <a:rPr lang="en-GB" sz="1100"/>
              <a:t>   - SMF to provide </a:t>
            </a:r>
            <a:r>
              <a:rPr lang="en-US" sz="1100"/>
              <a:t>dynamic policy and charging control at a SMF.</a:t>
            </a:r>
            <a:endParaRPr lang="es-ES" sz="1100"/>
          </a:p>
          <a:p>
            <a:pPr lvl="0"/>
            <a:r>
              <a:rPr lang="en-GB" sz="1100"/>
              <a:t>   - UDR to retrieve the policy subscription profile.</a:t>
            </a:r>
            <a:endParaRPr lang="es-ES" sz="1100"/>
          </a:p>
          <a:p>
            <a:pPr lvl="0"/>
            <a:r>
              <a:rPr lang="en-GB" sz="1100"/>
              <a:t>   - Charging Function (CHF) to retrieve</a:t>
            </a:r>
            <a:r>
              <a:rPr lang="en-US" sz="1100"/>
              <a:t> policy counter status information relating to subscriber spending from CHF</a:t>
            </a:r>
            <a:endParaRPr lang="es-ES" sz="1100"/>
          </a:p>
          <a:p>
            <a:r>
              <a:rPr lang="en-US" sz="1100"/>
              <a:t>The PCF handles new parameters defined in 5GC, e.g. new parameters in 5G QoS framework.</a:t>
            </a:r>
            <a:endParaRPr lang="es-ES" sz="1100"/>
          </a:p>
          <a:p>
            <a:r>
              <a:rPr lang="en-GB" sz="1100"/>
              <a:t> </a:t>
            </a:r>
            <a:endParaRPr lang="es-ES" sz="1100"/>
          </a:p>
          <a:p>
            <a:r>
              <a:rPr lang="en-GB" sz="1100"/>
              <a:t>Additionally, in 5G there is a new interface between the Policy Control Function (PCF)  and the AMF.</a:t>
            </a:r>
            <a:endParaRPr lang="es-ES" sz="1100"/>
          </a:p>
          <a:p>
            <a:r>
              <a:rPr lang="en-GB" sz="1100"/>
              <a:t>This interface allows to provide mobility management policies from PCF to the AMF without involving the SMF. This is </a:t>
            </a:r>
            <a:endParaRPr lang="es-ES" sz="1100"/>
          </a:p>
          <a:p>
            <a:r>
              <a:rPr lang="en-GB" sz="1100"/>
              <a:t>pretty similar to the </a:t>
            </a:r>
            <a:r>
              <a:rPr lang="en-GB" sz="1100" err="1"/>
              <a:t>Sx</a:t>
            </a:r>
            <a:r>
              <a:rPr lang="en-GB" sz="1100"/>
              <a:t> proprietary interface that we have in the SAPC product with the Ericsson MME/SGSN.</a:t>
            </a:r>
            <a:endParaRPr lang="es-ES" sz="1100"/>
          </a:p>
          <a:p>
            <a:r>
              <a:rPr lang="en-GB" sz="1100"/>
              <a:t>Policies conveyed in this interface are related to access and mobility management policies (service area restrictions) and RFSP index.</a:t>
            </a:r>
            <a:endParaRPr lang="es-ES" sz="1100"/>
          </a:p>
          <a:p>
            <a:r>
              <a:rPr lang="en-US" sz="1100"/>
              <a:t> </a:t>
            </a:r>
            <a:endParaRPr lang="es-ES" sz="1100"/>
          </a:p>
          <a:p>
            <a:r>
              <a:rPr lang="en-US" sz="1100"/>
              <a:t>Policies to the UE are delivered by PCF via the AMF. The following policies are provided from the PCF to the UE:</a:t>
            </a:r>
            <a:endParaRPr lang="es-ES" sz="1100"/>
          </a:p>
          <a:p>
            <a:r>
              <a:rPr lang="x-none" sz="1100"/>
              <a:t>-    Access network discovery &amp; selection policy: It is used by the UE for selecting non-3GPP accesses and for deciding how to route </a:t>
            </a:r>
            <a:r>
              <a:rPr lang="es-ES_tradnl" sz="1100"/>
              <a:t>    </a:t>
            </a:r>
          </a:p>
          <a:p>
            <a:r>
              <a:rPr lang="es-ES_tradnl" sz="1100"/>
              <a:t>      </a:t>
            </a:r>
            <a:r>
              <a:rPr lang="x-none" sz="1100"/>
              <a:t>traffic between the selected 3GPP and non-3GPP accesses.</a:t>
            </a:r>
            <a:endParaRPr lang="es-ES" sz="1100"/>
          </a:p>
          <a:p>
            <a:r>
              <a:rPr lang="x-none" sz="1100"/>
              <a:t>-    UE Route Selection Policy (URSP): This policy is used by the UE to determine how to route outgoing traffic. Traffic can be routed to </a:t>
            </a:r>
            <a:endParaRPr lang="es-ES_tradnl" sz="1100"/>
          </a:p>
          <a:p>
            <a:r>
              <a:rPr lang="es-ES" sz="1100"/>
              <a:t>      </a:t>
            </a:r>
            <a:r>
              <a:rPr lang="x-none" sz="1100"/>
              <a:t>an established PDU Session, can be offloaded to non-3GPP access outside a PDU Session, or can trigger the establishment of a new </a:t>
            </a:r>
            <a:endParaRPr lang="es-ES_tradnl" sz="1100"/>
          </a:p>
          <a:p>
            <a:r>
              <a:rPr lang="es-ES" sz="1100"/>
              <a:t>      </a:t>
            </a:r>
            <a:r>
              <a:rPr lang="x-none" sz="1100"/>
              <a:t>PDU Session</a:t>
            </a:r>
            <a:r>
              <a:rPr lang="en-US" sz="1100"/>
              <a:t>.</a:t>
            </a:r>
            <a:endParaRPr lang="es-ES" sz="1100"/>
          </a:p>
          <a:p>
            <a:r>
              <a:rPr lang="en-US" sz="1100"/>
              <a:t> </a:t>
            </a:r>
            <a:endParaRPr lang="es-ES" sz="1100"/>
          </a:p>
          <a:p>
            <a:r>
              <a:rPr lang="en-US" sz="1100"/>
              <a:t>When it comes to the policy subscription profile, the PCF accesses the subscriber profile from a UDR. </a:t>
            </a:r>
            <a:endParaRPr lang="es-ES" sz="1100"/>
          </a:p>
          <a:p>
            <a:r>
              <a:rPr lang="en-US" sz="1100"/>
              <a:t>In 5G, the policy subscription profile is standardized allowing multivendor scenario between UDR and PCFs.</a:t>
            </a:r>
            <a:endParaRPr lang="es-ES" sz="1100"/>
          </a:p>
          <a:p>
            <a:r>
              <a:rPr lang="en-US" sz="1100"/>
              <a:t>This is relevant change as compared to EPC in which PCF and UDR shall be single vendor.</a:t>
            </a:r>
            <a:endParaRPr lang="es-ES" sz="1100"/>
          </a:p>
          <a:p>
            <a:r>
              <a:rPr lang="en-US" sz="1100"/>
              <a:t> </a:t>
            </a:r>
            <a:endParaRPr lang="es-ES" sz="1100"/>
          </a:p>
          <a:p>
            <a:r>
              <a:rPr lang="en-US" sz="1100"/>
              <a:t>There is a new interface between a </a:t>
            </a:r>
            <a:r>
              <a:rPr lang="en-GB" sz="1100"/>
              <a:t>Network Data Analytics Function (NWDAF) and the PCF. The NWDAF provides  network status analytics information (</a:t>
            </a:r>
            <a:r>
              <a:rPr lang="en-US" sz="1100"/>
              <a:t>Load level information of network slice instance</a:t>
            </a:r>
            <a:r>
              <a:rPr lang="en-GB" sz="1100"/>
              <a:t>) </a:t>
            </a:r>
            <a:endParaRPr lang="es-ES" sz="1100"/>
          </a:p>
          <a:p>
            <a:r>
              <a:rPr lang="en-GB" sz="1100"/>
              <a:t>that the PCF may consider in policy evaluation.</a:t>
            </a:r>
            <a:endParaRPr lang="es-ES" sz="1100"/>
          </a:p>
          <a:p>
            <a:r>
              <a:rPr lang="en-GB" sz="1100"/>
              <a:t> </a:t>
            </a:r>
            <a:endParaRPr lang="es-ES" sz="1100"/>
          </a:p>
          <a:p>
            <a:r>
              <a:rPr lang="en-GB" sz="1100"/>
              <a:t>The PCF also interacts with the NEF to provide support for exposure use cases existing in EPC like s</a:t>
            </a:r>
            <a:r>
              <a:rPr lang="x-none" sz="1100"/>
              <a:t>ervice specific policy and charging control</a:t>
            </a:r>
            <a:r>
              <a:rPr lang="en-US" sz="1100"/>
              <a:t>, s</a:t>
            </a:r>
            <a:r>
              <a:rPr lang="x-none" sz="1100"/>
              <a:t>ponsor data connectivity including usage monitoring</a:t>
            </a:r>
            <a:r>
              <a:rPr lang="en-US" sz="1100"/>
              <a:t>, s</a:t>
            </a:r>
            <a:r>
              <a:rPr lang="x-none" sz="1100"/>
              <a:t>ubscription and reporting of events for the event exposure</a:t>
            </a:r>
            <a:r>
              <a:rPr lang="en-US" sz="1100"/>
              <a:t>, n</a:t>
            </a:r>
            <a:r>
              <a:rPr lang="x-none" sz="1100"/>
              <a:t>egotiations for future background data transfer.</a:t>
            </a:r>
            <a:endParaRPr lang="es-ES" sz="1100"/>
          </a:p>
          <a:p>
            <a:r>
              <a:rPr lang="en-US" sz="1100"/>
              <a:t>Additionally, a new use case is introduced in 5G that allows an AF to send request to the PCF to influence on the traffic routing for application traffic. This permits an AF to request that certain traffic (for specific UEs or for any UE) should be routed using certain UPFs, e.g. a UPF that is closer to the radio to perform local breakout for the specific traffic.</a:t>
            </a:r>
            <a:endParaRPr lang="es-ES" sz="1100"/>
          </a:p>
          <a:p>
            <a:pPr hangingPunct="0"/>
            <a:endParaRPr lang="es-ES" sz="1000"/>
          </a:p>
          <a:p>
            <a:endParaRPr lang="en-US" sz="1100"/>
          </a:p>
        </p:txBody>
      </p:sp>
      <p:sp>
        <p:nvSpPr>
          <p:cNvPr id="4" name="Date Placeholder 3"/>
          <p:cNvSpPr>
            <a:spLocks noGrp="1"/>
          </p:cNvSpPr>
          <p:nvPr>
            <p:ph type="dt" idx="10"/>
          </p:nvPr>
        </p:nvSpPr>
        <p:spPr/>
        <p:txBody>
          <a:bodyPr/>
          <a:lstStyle/>
          <a:p>
            <a:pPr defTabSz="904616">
              <a:defRPr/>
            </a:pPr>
            <a:r>
              <a:rPr lang="en-US">
                <a:solidFill>
                  <a:prstClr val="black"/>
                </a:solidFill>
              </a:rPr>
              <a:t>2019-10-07 </a:t>
            </a:r>
          </a:p>
        </p:txBody>
      </p:sp>
      <p:sp>
        <p:nvSpPr>
          <p:cNvPr id="5" name="Slide Number Placeholder 4"/>
          <p:cNvSpPr>
            <a:spLocks noGrp="1"/>
          </p:cNvSpPr>
          <p:nvPr>
            <p:ph type="sldNum" sz="quarter" idx="11"/>
          </p:nvPr>
        </p:nvSpPr>
        <p:spPr/>
        <p:txBody>
          <a:bodyPr/>
          <a:lstStyle/>
          <a:p>
            <a:pPr defTabSz="904616">
              <a:defRPr/>
            </a:pPr>
            <a:fld id="{79AC9601-440C-4757-90BF-FC180BFB0129}" type="slidenum">
              <a:rPr lang="en-US" smtClean="0">
                <a:solidFill>
                  <a:prstClr val="black"/>
                </a:solidFill>
              </a:rPr>
              <a:t>67</a:t>
            </a:fld>
            <a:endParaRPr lang="en-US">
              <a:solidFill>
                <a:prstClr val="black"/>
              </a:solidFill>
            </a:endParaRPr>
          </a:p>
        </p:txBody>
      </p:sp>
      <p:sp>
        <p:nvSpPr>
          <p:cNvPr id="6" name="Header Placeholder 5"/>
          <p:cNvSpPr>
            <a:spLocks noGrp="1"/>
          </p:cNvSpPr>
          <p:nvPr>
            <p:ph type="hdr" sz="quarter" idx="12"/>
          </p:nvPr>
        </p:nvSpPr>
        <p:spPr/>
        <p:txBody>
          <a:bodyPr/>
          <a:lstStyle/>
          <a:p>
            <a:pPr defTabSz="904616">
              <a:defRPr/>
            </a:pPr>
            <a:r>
              <a:rPr lang="en-US">
                <a:solidFill>
                  <a:prstClr val="black"/>
                </a:solidFill>
              </a:rPr>
              <a:t>The 5G Core Network Deep Dive </a:t>
            </a:r>
          </a:p>
        </p:txBody>
      </p:sp>
      <p:sp>
        <p:nvSpPr>
          <p:cNvPr id="7" name="Footer Placeholder 6"/>
          <p:cNvSpPr>
            <a:spLocks noGrp="1"/>
          </p:cNvSpPr>
          <p:nvPr>
            <p:ph type="ftr" sz="quarter" idx="13"/>
          </p:nvPr>
        </p:nvSpPr>
        <p:spPr/>
        <p:txBody>
          <a:bodyPr/>
          <a:lstStyle/>
          <a:p>
            <a:pPr defTabSz="904616">
              <a:defRPr/>
            </a:pPr>
            <a:r>
              <a:rPr lang="en-US">
                <a:solidFill>
                  <a:prstClr val="black"/>
                </a:solidFill>
              </a:rPr>
              <a:t>BICP-16:000214 Uen, Rev N </a:t>
            </a:r>
          </a:p>
        </p:txBody>
      </p:sp>
    </p:spTree>
    <p:extLst>
      <p:ext uri="{BB962C8B-B14F-4D97-AF65-F5344CB8AC3E}">
        <p14:creationId xmlns:p14="http://schemas.microsoft.com/office/powerpoint/2010/main" val="10692895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hangingPunct="0"/>
            <a:endParaRPr lang="en-GB" sz="1100"/>
          </a:p>
          <a:p>
            <a:r>
              <a:rPr lang="en-GB"/>
              <a:t>Requirements in PCC framework defined in 3GPP TS 23.203 are applicable to 5GC as well. This means the Policy Control Function (PCF)  interacts with:</a:t>
            </a:r>
            <a:endParaRPr lang="es-ES"/>
          </a:p>
          <a:p>
            <a:pPr lvl="0"/>
            <a:r>
              <a:rPr lang="en-GB"/>
              <a:t>Application Function to </a:t>
            </a:r>
            <a:r>
              <a:rPr lang="en-US"/>
              <a:t>transport of application level session information from AF to PCF. </a:t>
            </a:r>
            <a:endParaRPr lang="es-ES"/>
          </a:p>
          <a:p>
            <a:pPr lvl="0"/>
            <a:r>
              <a:rPr lang="en-GB"/>
              <a:t>   - SMF to provide </a:t>
            </a:r>
            <a:r>
              <a:rPr lang="en-US"/>
              <a:t>dynamic policy and charging control at a SMF.</a:t>
            </a:r>
            <a:endParaRPr lang="es-ES"/>
          </a:p>
          <a:p>
            <a:pPr lvl="0"/>
            <a:r>
              <a:rPr lang="en-GB"/>
              <a:t>   - UDR to retrieve the policy subscription profile.</a:t>
            </a:r>
            <a:endParaRPr lang="es-ES"/>
          </a:p>
          <a:p>
            <a:pPr lvl="0"/>
            <a:r>
              <a:rPr lang="en-GB"/>
              <a:t>   - Charging Function (CHF) to retrieve</a:t>
            </a:r>
            <a:r>
              <a:rPr lang="en-US"/>
              <a:t> policy counter status information relating to subscriber spending from CHF</a:t>
            </a:r>
            <a:endParaRPr lang="es-ES"/>
          </a:p>
          <a:p>
            <a:r>
              <a:rPr lang="en-US"/>
              <a:t>The PCF handles new parameters defined in 5GC, e.g. new parameters in 5G QoS framework.</a:t>
            </a:r>
            <a:endParaRPr lang="es-ES"/>
          </a:p>
          <a:p>
            <a:r>
              <a:rPr lang="en-GB"/>
              <a:t> </a:t>
            </a:r>
            <a:endParaRPr lang="es-ES"/>
          </a:p>
          <a:p>
            <a:r>
              <a:rPr lang="en-GB"/>
              <a:t>Additionally, in 5G there is a new interface between the Policy Control Function (PCF)  and the AMF (named N15 in picture).</a:t>
            </a:r>
            <a:endParaRPr lang="es-ES"/>
          </a:p>
          <a:p>
            <a:r>
              <a:rPr lang="en-GB"/>
              <a:t>This interface allows to provide mobility management policies from PCF to the AMF without involving the SMF. This is </a:t>
            </a:r>
            <a:endParaRPr lang="es-ES"/>
          </a:p>
          <a:p>
            <a:r>
              <a:rPr lang="en-GB"/>
              <a:t>pretty similar to the </a:t>
            </a:r>
            <a:r>
              <a:rPr lang="en-GB" err="1"/>
              <a:t>Sx</a:t>
            </a:r>
            <a:r>
              <a:rPr lang="en-GB"/>
              <a:t> proprietary interface that we have in the SAPC product with the Ericsson MME/SGSN.</a:t>
            </a:r>
            <a:endParaRPr lang="es-ES"/>
          </a:p>
          <a:p>
            <a:r>
              <a:rPr lang="en-GB"/>
              <a:t>Policies conveyed in this interface are related to access and mobility management policies (service area restrictions) and RFSP index.</a:t>
            </a:r>
            <a:endParaRPr lang="es-ES"/>
          </a:p>
          <a:p>
            <a:r>
              <a:rPr lang="en-US"/>
              <a:t> </a:t>
            </a:r>
            <a:endParaRPr lang="es-ES"/>
          </a:p>
          <a:p>
            <a:r>
              <a:rPr lang="en-US"/>
              <a:t>Policies to the UE are delivered by PCF via the AMF and N15 as well. The AMF sends the policies to the UE via N1. The following policies are provided</a:t>
            </a:r>
            <a:endParaRPr lang="es-ES"/>
          </a:p>
          <a:p>
            <a:r>
              <a:rPr lang="en-US"/>
              <a:t>from the PCF to the UE:</a:t>
            </a:r>
            <a:endParaRPr lang="es-ES"/>
          </a:p>
          <a:p>
            <a:r>
              <a:rPr lang="x-none"/>
              <a:t>-    Access network discovery &amp; selection policy: It is used by the UE for selecting non-3GPP accesses and for deciding how to route </a:t>
            </a:r>
            <a:r>
              <a:rPr lang="es-ES_tradnl"/>
              <a:t>    </a:t>
            </a:r>
          </a:p>
          <a:p>
            <a:r>
              <a:rPr lang="es-ES_tradnl"/>
              <a:t>      </a:t>
            </a:r>
            <a:r>
              <a:rPr lang="x-none"/>
              <a:t>traffic between the selected 3GPP and non-3GPP accesses.</a:t>
            </a:r>
            <a:endParaRPr lang="es-ES"/>
          </a:p>
          <a:p>
            <a:r>
              <a:rPr lang="x-none"/>
              <a:t>-    UE Route Selection Policy (URSP): This policy is used by the UE to determine how to route outgoing traffic. Traffic can be routed to </a:t>
            </a:r>
            <a:endParaRPr lang="es-ES_tradnl"/>
          </a:p>
          <a:p>
            <a:r>
              <a:rPr lang="es-ES"/>
              <a:t>      </a:t>
            </a:r>
            <a:r>
              <a:rPr lang="x-none"/>
              <a:t>an established PDU Session, can be offloaded to non-3GPP access outside a PDU Session, or can trigger the establishment of a new </a:t>
            </a:r>
            <a:endParaRPr lang="es-ES_tradnl"/>
          </a:p>
          <a:p>
            <a:r>
              <a:rPr lang="es-ES"/>
              <a:t>      </a:t>
            </a:r>
            <a:r>
              <a:rPr lang="x-none"/>
              <a:t>PDU Session</a:t>
            </a:r>
            <a:r>
              <a:rPr lang="en-US"/>
              <a:t>.</a:t>
            </a:r>
            <a:endParaRPr lang="es-ES"/>
          </a:p>
          <a:p>
            <a:r>
              <a:rPr lang="en-US"/>
              <a:t> </a:t>
            </a:r>
            <a:endParaRPr lang="es-ES"/>
          </a:p>
          <a:p>
            <a:r>
              <a:rPr lang="en-US"/>
              <a:t>When it comes to the policy subscription profile, the PCF accesses the subscriber profile from a UDR. </a:t>
            </a:r>
            <a:endParaRPr lang="es-ES"/>
          </a:p>
          <a:p>
            <a:r>
              <a:rPr lang="en-US"/>
              <a:t>In 5G, the policy subscription profile is standardized allowing multivendor scenario between UDR and PCFs.</a:t>
            </a:r>
            <a:endParaRPr lang="es-ES"/>
          </a:p>
          <a:p>
            <a:r>
              <a:rPr lang="en-US"/>
              <a:t>This is relevant change as compared to EPC in which PCF and UDR shall be single vendor.</a:t>
            </a:r>
            <a:endParaRPr lang="es-ES"/>
          </a:p>
          <a:p>
            <a:r>
              <a:rPr lang="en-US"/>
              <a:t> </a:t>
            </a:r>
            <a:endParaRPr lang="es-ES"/>
          </a:p>
          <a:p>
            <a:r>
              <a:rPr lang="en-US"/>
              <a:t>There is a new interface between a </a:t>
            </a:r>
            <a:r>
              <a:rPr lang="en-GB"/>
              <a:t>Network Data Analytics Function (NWDAF) and the PCF. The NWDAF provides  network status analytics information (</a:t>
            </a:r>
            <a:r>
              <a:rPr lang="en-US"/>
              <a:t>Load level information of network slice instance</a:t>
            </a:r>
            <a:r>
              <a:rPr lang="en-GB"/>
              <a:t>) </a:t>
            </a:r>
            <a:endParaRPr lang="es-ES"/>
          </a:p>
          <a:p>
            <a:r>
              <a:rPr lang="en-GB"/>
              <a:t>that the PCF may consider in policy evaluation.</a:t>
            </a:r>
            <a:endParaRPr lang="es-ES"/>
          </a:p>
          <a:p>
            <a:r>
              <a:rPr lang="en-GB"/>
              <a:t> </a:t>
            </a:r>
            <a:endParaRPr lang="es-ES"/>
          </a:p>
          <a:p>
            <a:r>
              <a:rPr lang="en-GB"/>
              <a:t>The PCF also interacts with the NEF to provide support for exposure use cases existing in EPC like s</a:t>
            </a:r>
            <a:r>
              <a:rPr lang="x-none"/>
              <a:t>ervice specific policy and charging control</a:t>
            </a:r>
            <a:r>
              <a:rPr lang="en-US"/>
              <a:t>, s</a:t>
            </a:r>
            <a:r>
              <a:rPr lang="x-none"/>
              <a:t>ponsor data connectivity including usage monitoring</a:t>
            </a:r>
            <a:r>
              <a:rPr lang="en-US"/>
              <a:t>, s</a:t>
            </a:r>
            <a:r>
              <a:rPr lang="x-none"/>
              <a:t>ubscription and reporting of events for the event exposure</a:t>
            </a:r>
            <a:r>
              <a:rPr lang="en-US"/>
              <a:t>, n</a:t>
            </a:r>
            <a:r>
              <a:rPr lang="x-none"/>
              <a:t>egotiations for future background data transfer.</a:t>
            </a:r>
            <a:endParaRPr lang="es-ES"/>
          </a:p>
          <a:p>
            <a:r>
              <a:rPr lang="en-US"/>
              <a:t>Additionally, a new use case is introduced in 5G that allows an AF to send request to the PCF to influence on the traffic routing for application traffic. This permits an AF to request that certain traffic (for specific UEs or for any UE) should be routed using certain UPFs, e.g. a UPF that is closer to the radio to perform local breakout for the specific traffic.</a:t>
            </a:r>
            <a:endParaRPr lang="es-ES"/>
          </a:p>
          <a:p>
            <a:pPr hangingPunct="0"/>
            <a:endParaRPr lang="es-ES" sz="1100"/>
          </a:p>
        </p:txBody>
      </p:sp>
      <p:sp>
        <p:nvSpPr>
          <p:cNvPr id="4" name="Date Placeholder 3"/>
          <p:cNvSpPr>
            <a:spLocks noGrp="1"/>
          </p:cNvSpPr>
          <p:nvPr>
            <p:ph type="dt" idx="10"/>
          </p:nvPr>
        </p:nvSpPr>
        <p:spPr/>
        <p:txBody>
          <a:bodyPr/>
          <a:lstStyle/>
          <a:p>
            <a:pPr defTabSz="904616">
              <a:defRPr/>
            </a:pPr>
            <a:r>
              <a:rPr lang="en-US">
                <a:solidFill>
                  <a:srgbClr val="000000"/>
                </a:solidFill>
              </a:rPr>
              <a:t>2019-10-07 </a:t>
            </a:r>
          </a:p>
        </p:txBody>
      </p:sp>
      <p:sp>
        <p:nvSpPr>
          <p:cNvPr id="5" name="Slide Number Placeholder 4"/>
          <p:cNvSpPr>
            <a:spLocks noGrp="1"/>
          </p:cNvSpPr>
          <p:nvPr>
            <p:ph type="sldNum" sz="quarter" idx="11"/>
          </p:nvPr>
        </p:nvSpPr>
        <p:spPr/>
        <p:txBody>
          <a:bodyPr/>
          <a:lstStyle/>
          <a:p>
            <a:pPr defTabSz="904616">
              <a:defRPr/>
            </a:pPr>
            <a:fld id="{5E4EC039-CE62-4A4C-AAA2-B65DD04ADC2B}" type="slidenum">
              <a:rPr lang="en-US" smtClean="0">
                <a:solidFill>
                  <a:srgbClr val="000000"/>
                </a:solidFill>
              </a:rPr>
              <a:t>68</a:t>
            </a:fld>
            <a:endParaRPr lang="en-US">
              <a:solidFill>
                <a:srgbClr val="000000"/>
              </a:solidFill>
            </a:endParaRPr>
          </a:p>
        </p:txBody>
      </p:sp>
      <p:sp>
        <p:nvSpPr>
          <p:cNvPr id="6" name="Header Placeholder 5"/>
          <p:cNvSpPr>
            <a:spLocks noGrp="1"/>
          </p:cNvSpPr>
          <p:nvPr>
            <p:ph type="hdr" sz="quarter" idx="12"/>
          </p:nvPr>
        </p:nvSpPr>
        <p:spPr/>
        <p:txBody>
          <a:bodyPr/>
          <a:lstStyle/>
          <a:p>
            <a:pPr defTabSz="904616">
              <a:defRPr/>
            </a:pPr>
            <a:r>
              <a:rPr lang="en-US">
                <a:solidFill>
                  <a:srgbClr val="000000"/>
                </a:solidFill>
              </a:rPr>
              <a:t>The 5G Core Network Deep Dive </a:t>
            </a:r>
          </a:p>
        </p:txBody>
      </p:sp>
      <p:sp>
        <p:nvSpPr>
          <p:cNvPr id="7" name="Footer Placeholder 6"/>
          <p:cNvSpPr>
            <a:spLocks noGrp="1"/>
          </p:cNvSpPr>
          <p:nvPr>
            <p:ph type="ftr" sz="quarter" idx="13"/>
          </p:nvPr>
        </p:nvSpPr>
        <p:spPr/>
        <p:txBody>
          <a:bodyPr/>
          <a:lstStyle/>
          <a:p>
            <a:pPr defTabSz="904616">
              <a:defRPr/>
            </a:pPr>
            <a:r>
              <a:rPr lang="en-US">
                <a:solidFill>
                  <a:srgbClr val="000000"/>
                </a:solidFill>
              </a:rPr>
              <a:t>BICP-16:000214 Uen, Rev N </a:t>
            </a:r>
          </a:p>
        </p:txBody>
      </p:sp>
    </p:spTree>
    <p:extLst>
      <p:ext uri="{BB962C8B-B14F-4D97-AF65-F5344CB8AC3E}">
        <p14:creationId xmlns:p14="http://schemas.microsoft.com/office/powerpoint/2010/main" val="19398666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u="sng"/>
              <a:t>Original speaker’s notes:</a:t>
            </a:r>
          </a:p>
          <a:p>
            <a:r>
              <a:rPr lang="en-US" sz="1100"/>
              <a:t>Ericsson 5G aims for a robust, high performing and unified packet core platform to support charging, designed to meet new business demands without compromising legacy support. The features presented in this slide are example of important areas to be significant in the Ericsson 5G CN charging proposition:  </a:t>
            </a:r>
          </a:p>
          <a:p>
            <a:r>
              <a:rPr lang="en-US" sz="1100"/>
              <a:t> </a:t>
            </a:r>
          </a:p>
          <a:p>
            <a:r>
              <a:rPr lang="en-US" sz="1100" b="1"/>
              <a:t>Simplified interface:</a:t>
            </a:r>
          </a:p>
          <a:p>
            <a:r>
              <a:rPr lang="en-US" sz="1100"/>
              <a:t>The network generates charging related data for purposes like a) online charging, b) offline charging, c) CDR generation, d) spending limit reporting. With the service-based interface the </a:t>
            </a:r>
            <a:r>
              <a:rPr lang="en-GB"/>
              <a:t>chargeable events, and charging information are specified commonly for online and offline charging and CDR generation becomes a charging domain responsibility. This means t</a:t>
            </a:r>
            <a:r>
              <a:rPr lang="en-US" sz="1100"/>
              <a:t>he service based interface data, though used and processed by different systems and targets, evolves towards a more generic, simplified and condensed purpose where the fundamental data is based on charging events. </a:t>
            </a:r>
          </a:p>
          <a:p>
            <a:r>
              <a:rPr lang="en-US" sz="1100"/>
              <a:t> </a:t>
            </a:r>
          </a:p>
          <a:p>
            <a:r>
              <a:rPr lang="en-US" sz="1100" b="1"/>
              <a:t>Chargeable account identification:</a:t>
            </a:r>
            <a:br>
              <a:rPr lang="en-US" sz="1100"/>
            </a:br>
            <a:r>
              <a:rPr lang="en-US" sz="1100"/>
              <a:t>Other identification types for accounts than MSISDN will be supported, to manage charging of services like </a:t>
            </a:r>
            <a:r>
              <a:rPr lang="en-US" sz="1100" err="1"/>
              <a:t>VoLTE</a:t>
            </a:r>
            <a:r>
              <a:rPr lang="en-US" sz="1100"/>
              <a:t>, IP messaging, </a:t>
            </a:r>
            <a:r>
              <a:rPr lang="en-US" sz="1100" err="1"/>
              <a:t>MIoT</a:t>
            </a:r>
            <a:r>
              <a:rPr lang="en-US" sz="1100"/>
              <a:t> and V2X. Ericsson 5G packet core domain will handle both legacy and new business use cases and support both MSISDN and MSISDN-less devices as well as new types of identification, including identification of 3rd party accounts (sponsoring). </a:t>
            </a:r>
          </a:p>
          <a:p>
            <a:br>
              <a:rPr lang="en-US" sz="1100"/>
            </a:br>
            <a:r>
              <a:rPr lang="en-US" sz="1100" b="1"/>
              <a:t>Slice-specific charging:</a:t>
            </a:r>
          </a:p>
          <a:p>
            <a:r>
              <a:rPr lang="en-US" sz="1100"/>
              <a:t>Cross-industry collaborative environments drives the need for cross-domain multi slice network deployments. The Ericsson 5G packet core domain will support the BSS differentiating the network slices in 5G deployments by informing about the slice identity (centralized BSS) as well as slice-specific routing for the charging interfaces (slice-specific BSS). </a:t>
            </a:r>
            <a:br>
              <a:rPr lang="en-US" sz="1100"/>
            </a:br>
            <a:br>
              <a:rPr lang="en-US" sz="1100"/>
            </a:br>
            <a:r>
              <a:rPr lang="en-US" sz="1100" b="1"/>
              <a:t>Multi path measurements:</a:t>
            </a:r>
          </a:p>
          <a:p>
            <a:r>
              <a:rPr lang="en-US" sz="1100"/>
              <a:t>In multi UPF deployments with data usage measurement and reporting from UPFs in parallel, the packet core domain will report distributed usage across different UPFs in a single usage report when common rating applies. Charging system should not have to act on or consider the distribution of usage, in this scenario of user traffic across multiple user plane.</a:t>
            </a:r>
          </a:p>
          <a:p>
            <a:endParaRPr lang="en-US" sz="1100"/>
          </a:p>
          <a:p>
            <a:r>
              <a:rPr lang="en-US" sz="1100" b="1"/>
              <a:t>Aligned business support:</a:t>
            </a:r>
          </a:p>
          <a:p>
            <a:r>
              <a:rPr lang="en-US" sz="1100"/>
              <a:t>To further reduce time-to-market with fast deployments of new services, offers and campaigns as well as their continuous maintenance and refining, a common cross-domain information model is utilized. The target is a high degree of automation in preparations of network resources and to smoothly support wanted packaging, pricing, charging and billing. </a:t>
            </a:r>
          </a:p>
          <a:p>
            <a:r>
              <a:rPr lang="en-US" sz="1100"/>
              <a:t> </a:t>
            </a:r>
          </a:p>
          <a:p>
            <a:r>
              <a:rPr lang="en-US" sz="1100" b="1"/>
              <a:t>Connection and service centric charging:</a:t>
            </a:r>
          </a:p>
          <a:p>
            <a:r>
              <a:rPr lang="en-US" sz="1100"/>
              <a:t>With 5G the trend towards more service and application centric traffic handling continues. Ericsson charging solutions will henceforth support charging on a per session and a per service basis. Charging principles include.</a:t>
            </a:r>
          </a:p>
          <a:p>
            <a:r>
              <a:rPr lang="en-US" sz="1100"/>
              <a:t>- End-user charges of actual usage, excluding discarded traffic based on policy decisions.</a:t>
            </a:r>
          </a:p>
          <a:p>
            <a:r>
              <a:rPr lang="en-US" sz="1100"/>
              <a:t>- Inter-operator settlement account for charges of actual amount of traffic traversing the operator boarder.</a:t>
            </a:r>
          </a:p>
          <a:p>
            <a:r>
              <a:rPr lang="en-US" sz="1100"/>
              <a:t>- B2B business models and charging of specific user groups as for sponsored traffic and IoT.</a:t>
            </a:r>
          </a:p>
        </p:txBody>
      </p:sp>
      <p:sp>
        <p:nvSpPr>
          <p:cNvPr id="4" name="Date Placeholder 3"/>
          <p:cNvSpPr>
            <a:spLocks noGrp="1"/>
          </p:cNvSpPr>
          <p:nvPr>
            <p:ph type="dt" idx="10"/>
          </p:nvPr>
        </p:nvSpPr>
        <p:spPr/>
        <p:txBody>
          <a:bodyPr/>
          <a:lstStyle/>
          <a:p>
            <a:r>
              <a:rPr lang="en-US"/>
              <a:t>2019-10-07 </a:t>
            </a:r>
          </a:p>
        </p:txBody>
      </p:sp>
      <p:sp>
        <p:nvSpPr>
          <p:cNvPr id="5" name="Slide Number Placeholder 4"/>
          <p:cNvSpPr>
            <a:spLocks noGrp="1"/>
          </p:cNvSpPr>
          <p:nvPr>
            <p:ph type="sldNum" sz="quarter" idx="11"/>
          </p:nvPr>
        </p:nvSpPr>
        <p:spPr/>
        <p:txBody>
          <a:bodyPr/>
          <a:lstStyle/>
          <a:p>
            <a:fld id="{4256364F-AE74-4F46-B829-E0D733395ACF}" type="slidenum">
              <a:rPr lang="en-US" smtClean="0"/>
              <a:t>69</a:t>
            </a:fld>
            <a:endParaRPr lang="en-US"/>
          </a:p>
        </p:txBody>
      </p:sp>
      <p:sp>
        <p:nvSpPr>
          <p:cNvPr id="6" name="Header Placeholder 5"/>
          <p:cNvSpPr>
            <a:spLocks noGrp="1"/>
          </p:cNvSpPr>
          <p:nvPr>
            <p:ph type="hdr" sz="quarter" idx="12"/>
          </p:nvPr>
        </p:nvSpPr>
        <p:spPr/>
        <p:txBody>
          <a:bodyPr/>
          <a:lstStyle/>
          <a:p>
            <a:r>
              <a:rPr lang="en-US"/>
              <a:t>The 5G Core Network Deep Dive </a:t>
            </a:r>
          </a:p>
        </p:txBody>
      </p:sp>
      <p:sp>
        <p:nvSpPr>
          <p:cNvPr id="7" name="Footer Placeholder 6"/>
          <p:cNvSpPr>
            <a:spLocks noGrp="1"/>
          </p:cNvSpPr>
          <p:nvPr>
            <p:ph type="ftr" sz="quarter" idx="13"/>
          </p:nvPr>
        </p:nvSpPr>
        <p:spPr/>
        <p:txBody>
          <a:bodyPr/>
          <a:lstStyle/>
          <a:p>
            <a:r>
              <a:rPr lang="en-US"/>
              <a:t>BICP-16:000214 Uen, Rev N </a:t>
            </a:r>
          </a:p>
        </p:txBody>
      </p:sp>
    </p:spTree>
    <p:extLst>
      <p:ext uri="{BB962C8B-B14F-4D97-AF65-F5344CB8AC3E}">
        <p14:creationId xmlns:p14="http://schemas.microsoft.com/office/powerpoint/2010/main" val="42872557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Arial" charset="0"/>
                <a:ea typeface="+mn-ea"/>
                <a:cs typeface="+mn-cs"/>
              </a:rPr>
              <a:t>3GPP specifications includes one 5G Evolved Packet Core (EPC) and four 5G Core (5GC) based options for radio network and packet core, as depicted in the figure below. </a:t>
            </a:r>
          </a:p>
          <a:p>
            <a:endParaRPr lang="en-US"/>
          </a:p>
          <a:p>
            <a:r>
              <a:rPr lang="en-US" sz="1200" kern="1200">
                <a:solidFill>
                  <a:schemeClr val="tx1"/>
                </a:solidFill>
                <a:effectLst/>
                <a:latin typeface="Arial" charset="0"/>
                <a:ea typeface="+mn-ea"/>
                <a:cs typeface="+mn-cs"/>
              </a:rPr>
              <a:t>Option 1 is legacy 4G EPC and 4G LTE.</a:t>
            </a:r>
          </a:p>
          <a:p>
            <a:endParaRPr lang="en-US" sz="1200" kern="1200">
              <a:solidFill>
                <a:schemeClr val="tx1"/>
              </a:solidFill>
              <a:effectLst/>
              <a:latin typeface="Arial" charset="0"/>
              <a:ea typeface="+mn-ea"/>
              <a:cs typeface="+mn-cs"/>
            </a:endParaRPr>
          </a:p>
          <a:p>
            <a:r>
              <a:rPr lang="en-US" sz="1200" kern="1200">
                <a:solidFill>
                  <a:schemeClr val="tx1"/>
                </a:solidFill>
                <a:effectLst/>
                <a:latin typeface="Arial" charset="0"/>
                <a:ea typeface="+mn-ea"/>
                <a:cs typeface="+mn-cs"/>
              </a:rPr>
              <a:t>The first NR adopters have selected option 3 and first adopters of the 5G system have selected option 2. </a:t>
            </a:r>
          </a:p>
          <a:p>
            <a:r>
              <a:rPr lang="en-US" sz="1200" kern="1200">
                <a:solidFill>
                  <a:schemeClr val="tx1"/>
                </a:solidFill>
                <a:effectLst/>
                <a:latin typeface="Arial" charset="0"/>
                <a:ea typeface="+mn-ea"/>
                <a:cs typeface="+mn-cs"/>
              </a:rPr>
              <a:t>5GS with NR (option 2) is the long-term vision of the industry. This because:</a:t>
            </a:r>
          </a:p>
          <a:p>
            <a:pPr lvl="0"/>
            <a:r>
              <a:rPr lang="en-US" sz="1200" kern="1200">
                <a:solidFill>
                  <a:schemeClr val="tx1"/>
                </a:solidFill>
                <a:effectLst/>
                <a:latin typeface="Arial" charset="0"/>
                <a:ea typeface="+mn-ea"/>
                <a:cs typeface="+mn-cs"/>
              </a:rPr>
              <a:t>NR is the most spectrum efficient high-throughput 3GPP radio access technology, also supporting ultra-low latency and ultra-reliable connections.</a:t>
            </a:r>
          </a:p>
          <a:p>
            <a:pPr lvl="0"/>
            <a:r>
              <a:rPr lang="en-US" sz="1200" kern="1200">
                <a:solidFill>
                  <a:schemeClr val="tx1"/>
                </a:solidFill>
                <a:effectLst/>
                <a:latin typeface="Arial" charset="0"/>
                <a:ea typeface="+mn-ea"/>
                <a:cs typeface="+mn-cs"/>
              </a:rPr>
              <a:t>5G core supports new industry use cases including network slicing and edge computing, and it has superior operational characteristics.</a:t>
            </a:r>
          </a:p>
          <a:p>
            <a:endParaRPr lang="en-US"/>
          </a:p>
          <a:p>
            <a:r>
              <a:rPr lang="en-US" sz="1200" kern="1200">
                <a:solidFill>
                  <a:schemeClr val="tx1"/>
                </a:solidFill>
                <a:effectLst/>
                <a:latin typeface="Arial" charset="0"/>
                <a:ea typeface="+mn-ea"/>
                <a:cs typeface="+mn-cs"/>
              </a:rPr>
              <a:t>Smartphones also require a voice service in 5G. They will not select a 5G access unless they can detect a voice service. This means that voice must be supported in all 5G evolution steps involving smartphones or similar voice centric devices. However, there will of course be other devices which either do not use voice at all or for which voice is not essential for their operation; these devices are not subject of this paper.</a:t>
            </a:r>
            <a:endParaRPr lang="en-150" sz="1200" kern="1200">
              <a:solidFill>
                <a:schemeClr val="tx1"/>
              </a:solidFill>
              <a:effectLst/>
              <a:latin typeface="Arial" charset="0"/>
              <a:ea typeface="+mn-ea"/>
              <a:cs typeface="+mn-cs"/>
            </a:endParaRPr>
          </a:p>
          <a:p>
            <a:r>
              <a:rPr lang="en-US" sz="1200" kern="1200">
                <a:solidFill>
                  <a:schemeClr val="tx1"/>
                </a:solidFill>
                <a:effectLst/>
                <a:latin typeface="Arial" charset="0"/>
                <a:ea typeface="+mn-ea"/>
                <a:cs typeface="+mn-cs"/>
              </a:rPr>
              <a:t>The industry has agreed that the IMS telephony service will continue to be used in 5G. Therefore, the voice evolution starts with 4G </a:t>
            </a:r>
            <a:r>
              <a:rPr lang="en-US" sz="1200" kern="1200" err="1">
                <a:solidFill>
                  <a:schemeClr val="tx1"/>
                </a:solidFill>
                <a:effectLst/>
                <a:latin typeface="Arial" charset="0"/>
                <a:ea typeface="+mn-ea"/>
                <a:cs typeface="+mn-cs"/>
              </a:rPr>
              <a:t>VoLTE</a:t>
            </a:r>
            <a:r>
              <a:rPr lang="en-US" sz="1200" kern="1200">
                <a:solidFill>
                  <a:schemeClr val="tx1"/>
                </a:solidFill>
                <a:effectLst/>
                <a:latin typeface="Arial" charset="0"/>
                <a:ea typeface="+mn-ea"/>
                <a:cs typeface="+mn-cs"/>
              </a:rPr>
              <a:t>. </a:t>
            </a:r>
            <a:endParaRPr lang="en-150" sz="1200" kern="1200">
              <a:solidFill>
                <a:schemeClr val="tx1"/>
              </a:solidFill>
              <a:effectLst/>
              <a:latin typeface="Arial" charset="0"/>
              <a:ea typeface="+mn-ea"/>
              <a:cs typeface="+mn-cs"/>
            </a:endParaRPr>
          </a:p>
          <a:p>
            <a:r>
              <a:rPr lang="en-US" sz="1200" kern="1200">
                <a:solidFill>
                  <a:schemeClr val="tx1"/>
                </a:solidFill>
                <a:effectLst/>
                <a:latin typeface="Arial" charset="0"/>
                <a:ea typeface="+mn-ea"/>
                <a:cs typeface="+mn-cs"/>
              </a:rPr>
              <a:t>4G </a:t>
            </a:r>
            <a:r>
              <a:rPr lang="en-US" sz="1200" kern="1200" err="1">
                <a:solidFill>
                  <a:schemeClr val="tx1"/>
                </a:solidFill>
                <a:effectLst/>
                <a:latin typeface="Arial" charset="0"/>
                <a:ea typeface="+mn-ea"/>
                <a:cs typeface="+mn-cs"/>
              </a:rPr>
              <a:t>VoLTE</a:t>
            </a:r>
            <a:r>
              <a:rPr lang="en-US" sz="1200" kern="1200">
                <a:solidFill>
                  <a:schemeClr val="tx1"/>
                </a:solidFill>
                <a:effectLst/>
                <a:latin typeface="Arial" charset="0"/>
                <a:ea typeface="+mn-ea"/>
                <a:cs typeface="+mn-cs"/>
              </a:rPr>
              <a:t> includes LTE RAN and Packet Core capabilities to support telephony characteristics and emergency service. These capabilities for voice and emergency calls must be provided by the system, regardless of which 5G deployment option is being used.</a:t>
            </a:r>
          </a:p>
          <a:p>
            <a:endParaRPr lang="en-US" sz="1200" kern="1200">
              <a:solidFill>
                <a:schemeClr val="tx1"/>
              </a:solidFill>
              <a:effectLst/>
              <a:latin typeface="Arial"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a:solidFill>
                  <a:schemeClr val="tx1"/>
                </a:solidFill>
                <a:effectLst/>
                <a:latin typeface="Arial" charset="0"/>
                <a:ea typeface="+mn-ea"/>
                <a:cs typeface="+mn-cs"/>
              </a:rPr>
              <a:t>At least initially, a 5G System (5GS) consisting of 5G Core with NG-RAN will not be deployed with full network coverage. Therefore, the 5GS needs to be tightly coupled to an existing 4G </a:t>
            </a:r>
            <a:r>
              <a:rPr lang="en-US" sz="1200" kern="1200" err="1">
                <a:solidFill>
                  <a:schemeClr val="tx1"/>
                </a:solidFill>
                <a:effectLst/>
                <a:latin typeface="Arial" charset="0"/>
                <a:ea typeface="+mn-ea"/>
                <a:cs typeface="+mn-cs"/>
              </a:rPr>
              <a:t>VoLTE</a:t>
            </a:r>
            <a:r>
              <a:rPr lang="en-US" sz="1200" kern="1200">
                <a:solidFill>
                  <a:schemeClr val="tx1"/>
                </a:solidFill>
                <a:effectLst/>
                <a:latin typeface="Arial" charset="0"/>
                <a:ea typeface="+mn-ea"/>
                <a:cs typeface="+mn-cs"/>
              </a:rPr>
              <a:t> deployment, providing a 5G-4G Voice deployment.</a:t>
            </a:r>
            <a:endParaRPr lang="en-150" sz="1200" kern="1200">
              <a:solidFill>
                <a:schemeClr val="tx1"/>
              </a:solidFill>
              <a:effectLst/>
              <a:latin typeface="Arial" charset="0"/>
              <a:ea typeface="+mn-ea"/>
              <a:cs typeface="+mn-cs"/>
            </a:endParaRPr>
          </a:p>
          <a:p>
            <a:endParaRPr lang="en-150" sz="1200" kern="1200">
              <a:solidFill>
                <a:schemeClr val="tx1"/>
              </a:solidFill>
              <a:effectLst/>
              <a:latin typeface="Arial" charset="0"/>
              <a:ea typeface="+mn-ea"/>
              <a:cs typeface="+mn-cs"/>
            </a:endParaRPr>
          </a:p>
          <a:p>
            <a:r>
              <a:rPr lang="en-US" sz="1200" kern="1200">
                <a:solidFill>
                  <a:schemeClr val="tx1"/>
                </a:solidFill>
                <a:effectLst/>
                <a:latin typeface="Arial" charset="0"/>
                <a:ea typeface="+mn-ea"/>
                <a:cs typeface="+mn-cs"/>
              </a:rPr>
              <a:t>CS fallback has not been and will not be standardized for 5GS. Therefore, 4G </a:t>
            </a:r>
            <a:r>
              <a:rPr lang="en-US" sz="1200" kern="1200" err="1">
                <a:solidFill>
                  <a:schemeClr val="tx1"/>
                </a:solidFill>
                <a:effectLst/>
                <a:latin typeface="Arial" charset="0"/>
                <a:ea typeface="+mn-ea"/>
                <a:cs typeface="+mn-cs"/>
              </a:rPr>
              <a:t>VoLTE</a:t>
            </a:r>
            <a:r>
              <a:rPr lang="en-US" sz="1200" kern="1200">
                <a:solidFill>
                  <a:schemeClr val="tx1"/>
                </a:solidFill>
                <a:effectLst/>
                <a:latin typeface="Arial" charset="0"/>
                <a:ea typeface="+mn-ea"/>
                <a:cs typeface="+mn-cs"/>
              </a:rPr>
              <a:t> must be introduced before a 5G System is used by smartphones. However, the 4G </a:t>
            </a:r>
            <a:r>
              <a:rPr lang="en-US" sz="1200" kern="1200" err="1">
                <a:solidFill>
                  <a:schemeClr val="tx1"/>
                </a:solidFill>
                <a:effectLst/>
                <a:latin typeface="Arial" charset="0"/>
                <a:ea typeface="+mn-ea"/>
                <a:cs typeface="+mn-cs"/>
              </a:rPr>
              <a:t>VoLTE</a:t>
            </a:r>
            <a:r>
              <a:rPr lang="en-US" sz="1200" kern="1200">
                <a:solidFill>
                  <a:schemeClr val="tx1"/>
                </a:solidFill>
                <a:effectLst/>
                <a:latin typeface="Arial" charset="0"/>
                <a:ea typeface="+mn-ea"/>
                <a:cs typeface="+mn-cs"/>
              </a:rPr>
              <a:t> network can, in turn, interwork with an underlying 2G/3G network for providing voice support outside 4G coverage.</a:t>
            </a:r>
            <a:endParaRPr lang="en-150" sz="1200" kern="1200">
              <a:solidFill>
                <a:schemeClr val="tx1"/>
              </a:solidFill>
              <a:effectLst/>
              <a:latin typeface="Arial" charset="0"/>
              <a:ea typeface="+mn-ea"/>
              <a:cs typeface="+mn-cs"/>
            </a:endParaRPr>
          </a:p>
          <a:p>
            <a:pPr hangingPunct="0"/>
            <a:endParaRPr lang="en-US" sz="1200" kern="1200">
              <a:latin typeface="Arial" charset="0"/>
            </a:endParaRPr>
          </a:p>
          <a:p>
            <a:endParaRPr lang="en-US"/>
          </a:p>
        </p:txBody>
      </p:sp>
      <p:sp>
        <p:nvSpPr>
          <p:cNvPr id="4" name="Date Placeholder 3"/>
          <p:cNvSpPr>
            <a:spLocks noGrp="1"/>
          </p:cNvSpPr>
          <p:nvPr>
            <p:ph type="dt" idx="10"/>
          </p:nvPr>
        </p:nvSpPr>
        <p:spPr/>
        <p:txBody>
          <a:body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2019-10-07 </a:t>
            </a: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50000"/>
              </a:spcBef>
              <a:spcAft>
                <a:spcPct val="0"/>
              </a:spcAft>
              <a:buClrTx/>
              <a:buSzTx/>
              <a:buFontTx/>
              <a:buNone/>
              <a:tabLst/>
              <a:defRPr/>
            </a:pPr>
            <a:fld id="{E0232241-DED4-41E6-979C-F5DBF09EDD06}"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t>70</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 name="Header Placeholder 5"/>
          <p:cNvSpPr>
            <a:spLocks noGrp="1"/>
          </p:cNvSpPr>
          <p:nvPr>
            <p:ph type="hdr" sz="quarter" idx="12"/>
          </p:nvPr>
        </p:nvSpPr>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The 5G Core Network Deep Dive </a:t>
            </a:r>
          </a:p>
        </p:txBody>
      </p:sp>
      <p:sp>
        <p:nvSpPr>
          <p:cNvPr id="7" name="Footer Placeholder 6"/>
          <p:cNvSpPr>
            <a:spLocks noGrp="1"/>
          </p:cNvSpPr>
          <p:nvPr>
            <p:ph type="ftr" sz="quarter" idx="13"/>
          </p:nvPr>
        </p:nvSpPr>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BICP-16:000214 Uen, Rev N </a:t>
            </a:r>
          </a:p>
        </p:txBody>
      </p:sp>
    </p:spTree>
    <p:extLst>
      <p:ext uri="{BB962C8B-B14F-4D97-AF65-F5344CB8AC3E}">
        <p14:creationId xmlns:p14="http://schemas.microsoft.com/office/powerpoint/2010/main" val="15729801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 summary on what has been introduced so far]</a:t>
            </a: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rPr>
              <a:t>The 5G Core Network Deep Dive </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rPr>
              <a:t>2019-10-07 </a:t>
            </a: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rPr>
              <a:t>BICP-16:000214 Uen, Rev N </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666D4E-9A21-457A-B9A9-31AE44E3DF8B}" type="slidenum">
              <a:rPr kumimoji="0" lang="en-US" sz="1200" b="0" i="0" u="none" strike="noStrike" kern="1200" cap="none" spc="0" normalizeH="0" baseline="0" noProof="0" smtClean="0">
                <a:ln>
                  <a:noFill/>
                </a:ln>
                <a:solidFill>
                  <a:prstClr val="black"/>
                </a:solidFill>
                <a:effectLst/>
                <a:uLnTx/>
                <a:uFillTx/>
                <a:latin typeface="Ericsson Hilda Light" panose="00000400000000000000" pitchFamily="2" charset="0"/>
                <a:ea typeface="+mn-ea"/>
                <a:cs typeface="+mn-cs"/>
              </a:rPr>
              <a:t>71</a:t>
            </a:fld>
            <a:endPar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endParaRPr>
          </a:p>
        </p:txBody>
      </p:sp>
    </p:spTree>
    <p:extLst>
      <p:ext uri="{BB962C8B-B14F-4D97-AF65-F5344CB8AC3E}">
        <p14:creationId xmlns:p14="http://schemas.microsoft.com/office/powerpoint/2010/main" val="3724260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a:t>UP: User Plane</a:t>
            </a:r>
          </a:p>
          <a:p>
            <a:r>
              <a:rPr lang="en-US" sz="1100"/>
              <a:t>CP: Control Plane</a:t>
            </a:r>
          </a:p>
          <a:p>
            <a:endParaRPr lang="en-US" sz="1100"/>
          </a:p>
          <a:p>
            <a:r>
              <a:rPr lang="en-US" sz="1100"/>
              <a:t>These key principles are originally from 3GPP TR 23.799, version 1.2.0 which was the outcome after the Nextgen Study item. Some of them have also been transferred to the 3GPP TS 23.501, while some remain as Ericsson preferred principles.</a:t>
            </a:r>
          </a:p>
          <a:p>
            <a:endParaRPr lang="en-US" sz="1100"/>
          </a:p>
          <a:p>
            <a:r>
              <a:rPr lang="en-US" sz="1100"/>
              <a:t>Main differences are that we don’t especially point out modularity as important as we believe less open interfaces in CN is beneficial for the operators in terms of less integration cost. Ericsson want to prioritize those interfaces where multi-vendor integration is really important and beneficial</a:t>
            </a:r>
          </a:p>
          <a:p>
            <a:r>
              <a:rPr lang="en-US" sz="1100"/>
              <a:t>We have also not pointed at support of stateless NFs here as we believe this is more of an implementation issue and needs to be selected for functions or services where is can be done without performance loss.</a:t>
            </a:r>
          </a:p>
        </p:txBody>
      </p:sp>
      <p:sp>
        <p:nvSpPr>
          <p:cNvPr id="4" name="Date Placeholder 3"/>
          <p:cNvSpPr>
            <a:spLocks noGrp="1"/>
          </p:cNvSpPr>
          <p:nvPr>
            <p:ph type="dt" idx="10"/>
          </p:nvPr>
        </p:nvSpPr>
        <p:spPr/>
        <p:txBody>
          <a:bodyPr/>
          <a:lstStyle/>
          <a:p>
            <a:r>
              <a:rPr lang="en-US"/>
              <a:t>2019-10-07 </a:t>
            </a:r>
          </a:p>
        </p:txBody>
      </p:sp>
      <p:sp>
        <p:nvSpPr>
          <p:cNvPr id="5" name="Slide Number Placeholder 4"/>
          <p:cNvSpPr>
            <a:spLocks noGrp="1"/>
          </p:cNvSpPr>
          <p:nvPr>
            <p:ph type="sldNum" sz="quarter" idx="11"/>
          </p:nvPr>
        </p:nvSpPr>
        <p:spPr/>
        <p:txBody>
          <a:bodyPr/>
          <a:lstStyle/>
          <a:p>
            <a:fld id="{F029E705-DE28-463C-9D78-C7D71B8DED4E}" type="slidenum">
              <a:rPr lang="en-US" smtClean="0"/>
              <a:t>7</a:t>
            </a:fld>
            <a:endParaRPr lang="en-US"/>
          </a:p>
        </p:txBody>
      </p:sp>
      <p:sp>
        <p:nvSpPr>
          <p:cNvPr id="6" name="Header Placeholder 5"/>
          <p:cNvSpPr>
            <a:spLocks noGrp="1"/>
          </p:cNvSpPr>
          <p:nvPr>
            <p:ph type="hdr" sz="quarter" idx="12"/>
          </p:nvPr>
        </p:nvSpPr>
        <p:spPr/>
        <p:txBody>
          <a:bodyPr/>
          <a:lstStyle/>
          <a:p>
            <a:r>
              <a:rPr lang="en-US"/>
              <a:t>The 5G Core Network Deep Dive </a:t>
            </a:r>
          </a:p>
        </p:txBody>
      </p:sp>
      <p:sp>
        <p:nvSpPr>
          <p:cNvPr id="7" name="Footer Placeholder 6"/>
          <p:cNvSpPr>
            <a:spLocks noGrp="1"/>
          </p:cNvSpPr>
          <p:nvPr>
            <p:ph type="ftr" sz="quarter" idx="13"/>
          </p:nvPr>
        </p:nvSpPr>
        <p:spPr/>
        <p:txBody>
          <a:bodyPr/>
          <a:lstStyle/>
          <a:p>
            <a:r>
              <a:rPr lang="en-US"/>
              <a:t>BICP-16:000214 Uen, Rev N </a:t>
            </a:r>
          </a:p>
        </p:txBody>
      </p:sp>
    </p:spTree>
    <p:extLst>
      <p:ext uri="{BB962C8B-B14F-4D97-AF65-F5344CB8AC3E}">
        <p14:creationId xmlns:p14="http://schemas.microsoft.com/office/powerpoint/2010/main" val="270899144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Dual connectivity Commercial Launch by Q1-2019</a:t>
            </a:r>
          </a:p>
          <a:p>
            <a:r>
              <a:rPr lang="en-US"/>
              <a:t>EPS Fallback Commercial Launch by Q3 2019</a:t>
            </a:r>
          </a:p>
          <a:p>
            <a:r>
              <a:rPr lang="en-US"/>
              <a:t>Voice over NR Commercial Launch by mid-2020</a:t>
            </a:r>
          </a:p>
          <a:p>
            <a:endParaRPr lang="en-US"/>
          </a:p>
          <a:p>
            <a:endParaRPr lang="en-US" b="1"/>
          </a:p>
          <a:p>
            <a:r>
              <a:rPr lang="en-US" b="1"/>
              <a:t>5G voice introduction steps</a:t>
            </a: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The industry will implement support for 5G voice in a stepwise approach starting from 3GPP Release 15 and then we will see enhancements in the next coming releases.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endParaRPr lang="en-US" b="0"/>
          </a:p>
          <a:p>
            <a:r>
              <a:rPr lang="en-US" b="1"/>
              <a:t>1. Dual Connectivity (E-UTRA/NR-DC)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first voice option is a configuration where a 5G cell (NR) is added on top of an existing 4G cell in order to give a “5G data boost” to mobile broadband and smartphones users. The UEs will be connected to both the 4G and 5G radio at the same time. The actual calls and related control signaling (SIP) is handled by 4G as for normal VoLTE calls.</a:t>
            </a:r>
          </a:p>
          <a:p>
            <a:endParaRPr lang="en-US"/>
          </a:p>
          <a:p>
            <a:r>
              <a:rPr lang="en-US"/>
              <a:t>The Dual Connectivity is also known as option 3 in 3GPP and it has been standardized from Release 15. </a:t>
            </a:r>
          </a:p>
          <a:p>
            <a:endParaRPr lang="en-US"/>
          </a:p>
          <a:p>
            <a:pPr marL="0" marR="0" lvl="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a:pPr>
            <a:r>
              <a:rPr lang="en-US"/>
              <a:t>The Dual Connectivity option has the drawback that the energy of the radio signals between the UE and RAN is shared between the 4G and 5G frequencies which basically means lower throughput, coverage and battery capacity compared to a pure 5G radio implementation.</a:t>
            </a:r>
          </a:p>
          <a:p>
            <a:endParaRPr lang="en-US"/>
          </a:p>
          <a:p>
            <a:endParaRPr lang="en-US"/>
          </a:p>
          <a:p>
            <a:r>
              <a:rPr lang="en-US" b="1"/>
              <a:t>2. EPS Fallback</a:t>
            </a:r>
          </a:p>
          <a:p>
            <a:r>
              <a:rPr lang="en-US"/>
              <a:t>In the next voice option the UE resides in 5G (NR) </a:t>
            </a:r>
          </a:p>
          <a:p>
            <a:endParaRPr lang="en-US"/>
          </a:p>
          <a:p>
            <a:r>
              <a:rPr lang="en-US"/>
              <a:t>Improved performance by removing the need for dual connect (improved meaning throughput, coverage and battery capacity)</a:t>
            </a:r>
          </a:p>
          <a:p>
            <a:endParaRPr lang="en-US"/>
          </a:p>
          <a:p>
            <a:r>
              <a:rPr lang="en-US"/>
              <a:t>Good for initial deployments with spotty 5G coverage that anyhow would lead to IRAT handover to 4G. Especially important when using 5G on mid to high frequencies (hot spot coverage only).</a:t>
            </a:r>
          </a:p>
          <a:p>
            <a:endParaRPr lang="en-US"/>
          </a:p>
          <a:p>
            <a:r>
              <a:rPr lang="en-US"/>
              <a:t>Common GW = SMF/PGW-C and UPF/PGW-U. Common GW enables UE to use a single packet core registration, needed to meet voice KPIs.</a:t>
            </a:r>
          </a:p>
          <a:p>
            <a:endParaRPr lang="en-US"/>
          </a:p>
          <a:p>
            <a:r>
              <a:rPr lang="en-US"/>
              <a:t>IMS impacts: T-ADS adaption for 5GS as additional access, NG-RAN location query, P-CSCF restoration procedures (new?)</a:t>
            </a:r>
          </a:p>
          <a:p>
            <a:endParaRPr lang="en-US"/>
          </a:p>
          <a:p>
            <a:endParaRPr lang="en-US"/>
          </a:p>
          <a:p>
            <a:r>
              <a:rPr lang="en-US" b="1"/>
              <a:t>3.  Native voice in 5G system - Also known as Voice over NR</a:t>
            </a:r>
          </a:p>
          <a:p>
            <a:endParaRPr lang="en-US"/>
          </a:p>
          <a:p>
            <a:r>
              <a:rPr lang="en-US"/>
              <a:t>Also requires e.g. emergency call handling</a:t>
            </a:r>
          </a:p>
          <a:p>
            <a:endParaRPr lang="en-US"/>
          </a:p>
        </p:txBody>
      </p:sp>
      <p:sp>
        <p:nvSpPr>
          <p:cNvPr id="4" name="Header Placeholder 3"/>
          <p:cNvSpPr>
            <a:spLocks noGrp="1"/>
          </p:cNvSpPr>
          <p:nvPr>
            <p:ph type="hdr" sz="quarter" idx="10"/>
          </p:nvPr>
        </p:nvSpPr>
        <p:spPr/>
        <p:txBody>
          <a:bodyPr/>
          <a:lstStyle/>
          <a:p>
            <a:r>
              <a:rPr lang="en-US"/>
              <a:t>The 5G Core Network Deep Dive </a:t>
            </a:r>
          </a:p>
        </p:txBody>
      </p:sp>
      <p:sp>
        <p:nvSpPr>
          <p:cNvPr id="5" name="Date Placeholder 4"/>
          <p:cNvSpPr>
            <a:spLocks noGrp="1"/>
          </p:cNvSpPr>
          <p:nvPr>
            <p:ph type="dt" idx="11"/>
          </p:nvPr>
        </p:nvSpPr>
        <p:spPr/>
        <p:txBody>
          <a:bodyPr/>
          <a:lstStyle/>
          <a:p>
            <a:r>
              <a:rPr lang="en-US"/>
              <a:t>2019-10-07 </a:t>
            </a:r>
          </a:p>
        </p:txBody>
      </p:sp>
      <p:sp>
        <p:nvSpPr>
          <p:cNvPr id="6" name="Footer Placeholder 5"/>
          <p:cNvSpPr>
            <a:spLocks noGrp="1"/>
          </p:cNvSpPr>
          <p:nvPr>
            <p:ph type="ftr" sz="quarter" idx="12"/>
          </p:nvPr>
        </p:nvSpPr>
        <p:spPr/>
        <p:txBody>
          <a:bodyPr/>
          <a:lstStyle/>
          <a:p>
            <a:r>
              <a:rPr lang="en-US"/>
              <a:t>BICP-16:000214 Uen, Rev N </a:t>
            </a:r>
          </a:p>
        </p:txBody>
      </p:sp>
      <p:sp>
        <p:nvSpPr>
          <p:cNvPr id="7" name="Slide Number Placeholder 6"/>
          <p:cNvSpPr>
            <a:spLocks noGrp="1"/>
          </p:cNvSpPr>
          <p:nvPr>
            <p:ph type="sldNum" sz="quarter" idx="13"/>
          </p:nvPr>
        </p:nvSpPr>
        <p:spPr/>
        <p:txBody>
          <a:bodyPr/>
          <a:lstStyle/>
          <a:p>
            <a:fld id="{B65F01E2-F830-4238-98BB-09D9FA761B48}" type="slidenum">
              <a:rPr lang="en-US" smtClean="0"/>
              <a:t>72</a:t>
            </a:fld>
            <a:endParaRPr lang="en-US"/>
          </a:p>
        </p:txBody>
      </p:sp>
    </p:spTree>
    <p:extLst>
      <p:ext uri="{BB962C8B-B14F-4D97-AF65-F5344CB8AC3E}">
        <p14:creationId xmlns:p14="http://schemas.microsoft.com/office/powerpoint/2010/main" val="912706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Arial" charset="0"/>
                <a:ea typeface="+mn-ea"/>
                <a:cs typeface="+mn-cs"/>
              </a:rPr>
              <a:t>EPS fallback is an additional mobility trigger for improving voice KPIs. EPS Fallback enables phones to use the 5GC with NR, but RAN may trigger moving the phone LTE connected to EPC during call establishment. The reason for moving the UE to LTE can be </a:t>
            </a:r>
            <a:endParaRPr lang="en-150" sz="1200" kern="1200">
              <a:solidFill>
                <a:schemeClr val="tx1"/>
              </a:solidFill>
              <a:effectLst/>
              <a:latin typeface="Arial" charset="0"/>
              <a:ea typeface="+mn-ea"/>
              <a:cs typeface="+mn-cs"/>
            </a:endParaRPr>
          </a:p>
          <a:p>
            <a:pPr marL="171450" lvl="0" indent="-171450">
              <a:buFont typeface="Arial" panose="020B0604020202020204" pitchFamily="34" charset="0"/>
              <a:buChar char="•"/>
            </a:pPr>
            <a:r>
              <a:rPr lang="en-US" sz="1200" kern="1200">
                <a:solidFill>
                  <a:schemeClr val="tx1"/>
                </a:solidFill>
                <a:effectLst/>
                <a:latin typeface="Arial" charset="0"/>
                <a:ea typeface="+mn-ea"/>
                <a:cs typeface="+mn-cs"/>
              </a:rPr>
              <a:t>temporary lack of radio resources in NR for voice</a:t>
            </a:r>
            <a:endParaRPr lang="en-150" sz="1200" kern="1200">
              <a:solidFill>
                <a:schemeClr val="tx1"/>
              </a:solidFill>
              <a:effectLst/>
              <a:latin typeface="Arial" charset="0"/>
              <a:ea typeface="+mn-ea"/>
              <a:cs typeface="+mn-cs"/>
            </a:endParaRPr>
          </a:p>
          <a:p>
            <a:pPr marL="171450" lvl="0" indent="-171450">
              <a:buFont typeface="Arial" panose="020B0604020202020204" pitchFamily="34" charset="0"/>
              <a:buChar char="•"/>
            </a:pPr>
            <a:r>
              <a:rPr lang="en-US" sz="1200" kern="1200">
                <a:solidFill>
                  <a:schemeClr val="tx1"/>
                </a:solidFill>
                <a:effectLst/>
                <a:latin typeface="Arial" charset="0"/>
                <a:ea typeface="+mn-ea"/>
                <a:cs typeface="+mn-cs"/>
              </a:rPr>
              <a:t>the UE is in area where NR in 5GS is not dimensioned and tuned for voice</a:t>
            </a:r>
            <a:endParaRPr lang="en-150" sz="1200" kern="1200">
              <a:solidFill>
                <a:schemeClr val="tx1"/>
              </a:solidFill>
              <a:effectLst/>
              <a:latin typeface="Arial" charset="0"/>
              <a:ea typeface="+mn-ea"/>
              <a:cs typeface="+mn-cs"/>
            </a:endParaRPr>
          </a:p>
          <a:p>
            <a:pPr marL="171450" lvl="0" indent="-171450">
              <a:buFont typeface="Arial" panose="020B0604020202020204" pitchFamily="34" charset="0"/>
              <a:buChar char="•"/>
            </a:pPr>
            <a:r>
              <a:rPr lang="en-US" sz="1200" kern="1200">
                <a:solidFill>
                  <a:schemeClr val="tx1"/>
                </a:solidFill>
                <a:effectLst/>
                <a:latin typeface="Arial" charset="0"/>
                <a:ea typeface="+mn-ea"/>
                <a:cs typeface="+mn-cs"/>
              </a:rPr>
              <a:t>prior to all needed voice features are in place in the phone.</a:t>
            </a:r>
            <a:endParaRPr lang="en-150" sz="1200" kern="1200">
              <a:solidFill>
                <a:schemeClr val="tx1"/>
              </a:solidFill>
              <a:effectLst/>
              <a:latin typeface="Arial" charset="0"/>
              <a:ea typeface="+mn-ea"/>
              <a:cs typeface="+mn-cs"/>
            </a:endParaRPr>
          </a:p>
          <a:p>
            <a:r>
              <a:rPr lang="en-US" sz="1200" kern="1200">
                <a:solidFill>
                  <a:schemeClr val="tx1"/>
                </a:solidFill>
                <a:effectLst/>
                <a:latin typeface="Arial" charset="0"/>
                <a:ea typeface="+mn-ea"/>
                <a:cs typeface="+mn-cs"/>
              </a:rPr>
              <a:t>The coverage and deployment scenario for voice over NR incl. EPS Fallback is as follows:</a:t>
            </a:r>
            <a:endParaRPr lang="en-150" sz="1200" kern="1200">
              <a:solidFill>
                <a:schemeClr val="tx1"/>
              </a:solidFill>
              <a:effectLst/>
              <a:latin typeface="Arial" charset="0"/>
              <a:ea typeface="+mn-ea"/>
              <a:cs typeface="+mn-cs"/>
            </a:endParaRPr>
          </a:p>
          <a:p>
            <a:pPr marL="171450" lvl="0" indent="-171450">
              <a:buFont typeface="Arial" panose="020B0604020202020204" pitchFamily="34" charset="0"/>
              <a:buChar char="•"/>
            </a:pPr>
            <a:r>
              <a:rPr lang="en-US" sz="1200" kern="1200">
                <a:solidFill>
                  <a:schemeClr val="tx1"/>
                </a:solidFill>
                <a:effectLst/>
                <a:latin typeface="Arial" charset="0"/>
                <a:ea typeface="+mn-ea"/>
                <a:cs typeface="+mn-cs"/>
              </a:rPr>
              <a:t>NR coverage connected to a 5G Core, </a:t>
            </a:r>
            <a:endParaRPr lang="en-150" sz="1200" kern="1200">
              <a:solidFill>
                <a:schemeClr val="tx1"/>
              </a:solidFill>
              <a:effectLst/>
              <a:latin typeface="Arial" charset="0"/>
              <a:ea typeface="+mn-ea"/>
              <a:cs typeface="+mn-cs"/>
            </a:endParaRPr>
          </a:p>
          <a:p>
            <a:pPr marL="171450" lvl="0" indent="-171450">
              <a:buFont typeface="Arial" panose="020B0604020202020204" pitchFamily="34" charset="0"/>
              <a:buChar char="•"/>
            </a:pPr>
            <a:r>
              <a:rPr lang="en-US" sz="1200" kern="1200">
                <a:solidFill>
                  <a:schemeClr val="tx1"/>
                </a:solidFill>
                <a:effectLst/>
                <a:latin typeface="Arial" charset="0"/>
                <a:ea typeface="+mn-ea"/>
                <a:cs typeface="+mn-cs"/>
              </a:rPr>
              <a:t>Wide-area LTE coverage controlled by EPC supporting </a:t>
            </a:r>
            <a:r>
              <a:rPr lang="en-US" sz="1200" kern="1200" err="1">
                <a:solidFill>
                  <a:schemeClr val="tx1"/>
                </a:solidFill>
                <a:effectLst/>
                <a:latin typeface="Arial" charset="0"/>
                <a:ea typeface="+mn-ea"/>
                <a:cs typeface="+mn-cs"/>
              </a:rPr>
              <a:t>VoLTE</a:t>
            </a:r>
            <a:endParaRPr lang="en-150" sz="1200" kern="1200">
              <a:solidFill>
                <a:schemeClr val="tx1"/>
              </a:solidFill>
              <a:effectLst/>
              <a:latin typeface="Arial" charset="0"/>
              <a:ea typeface="+mn-ea"/>
              <a:cs typeface="+mn-cs"/>
            </a:endParaRPr>
          </a:p>
          <a:p>
            <a:pPr marL="171450" lvl="0" indent="-171450">
              <a:buFont typeface="Arial" panose="020B0604020202020204" pitchFamily="34" charset="0"/>
              <a:buChar char="•"/>
            </a:pPr>
            <a:r>
              <a:rPr lang="en-US" sz="1200" kern="1200">
                <a:solidFill>
                  <a:schemeClr val="tx1"/>
                </a:solidFill>
                <a:effectLst/>
                <a:latin typeface="Arial" charset="0"/>
                <a:ea typeface="+mn-ea"/>
                <a:cs typeface="+mn-cs"/>
              </a:rPr>
              <a:t>For Emergency services, see section 7. </a:t>
            </a:r>
            <a:endParaRPr lang="en-150" sz="1200" kern="1200">
              <a:solidFill>
                <a:schemeClr val="tx1"/>
              </a:solidFill>
              <a:effectLst/>
              <a:latin typeface="Arial" charset="0"/>
              <a:ea typeface="+mn-ea"/>
              <a:cs typeface="+mn-cs"/>
            </a:endParaRPr>
          </a:p>
          <a:p>
            <a:pPr marL="171450" lvl="0" indent="-171450">
              <a:buFont typeface="Arial" panose="020B0604020202020204" pitchFamily="34" charset="0"/>
              <a:buChar char="•"/>
            </a:pPr>
            <a:endParaRPr lang="en-US" sz="1200" kern="1200">
              <a:solidFill>
                <a:schemeClr val="tx1"/>
              </a:solidFill>
              <a:effectLst/>
              <a:latin typeface="Arial"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sz="1200" kern="1200">
                <a:solidFill>
                  <a:schemeClr val="tx1"/>
                </a:solidFill>
                <a:effectLst/>
                <a:latin typeface="Arial" charset="0"/>
                <a:ea typeface="+mn-ea"/>
                <a:cs typeface="+mn-cs"/>
              </a:rPr>
              <a:t>A smartphone (UE), connected to NR, that tries to establish a voice connection, will perform an EPS fallback at call setup, triggered by the attempt to establish the QoS bearer for the voice flow for voice in NR.</a:t>
            </a:r>
          </a:p>
          <a:p>
            <a:pPr marL="0" lvl="0" indent="0">
              <a:buFont typeface="Arial" panose="020B0604020202020204" pitchFamily="34" charset="0"/>
              <a:buNone/>
            </a:pPr>
            <a:endParaRPr lang="en-US" sz="1200" kern="1200">
              <a:solidFill>
                <a:schemeClr val="tx1"/>
              </a:solidFill>
              <a:effectLst/>
              <a:latin typeface="Arial" charset="0"/>
              <a:ea typeface="+mn-ea"/>
              <a:cs typeface="+mn-cs"/>
            </a:endParaRPr>
          </a:p>
          <a:p>
            <a:r>
              <a:rPr lang="en-US" sz="1200" kern="1200">
                <a:solidFill>
                  <a:schemeClr val="tx1"/>
                </a:solidFill>
                <a:effectLst/>
                <a:latin typeface="Arial" charset="0"/>
                <a:ea typeface="+mn-ea"/>
                <a:cs typeface="+mn-cs"/>
              </a:rPr>
              <a:t>At the attempt to establish the QoS bearer for the voice flow over NR during call set-up, the NG-RAN rejects the QoS flow setup towards the SMF with an indication that mobility is in progress. The NG-RAN initiates transfer of all PDU sessions from 5GS to EPS, using one of the two standardized procedures:</a:t>
            </a:r>
          </a:p>
          <a:p>
            <a:pPr marL="171450" lvl="0" indent="-171450">
              <a:buFont typeface="Arial" panose="020B0604020202020204" pitchFamily="34" charset="0"/>
              <a:buChar char="•"/>
            </a:pPr>
            <a:r>
              <a:rPr lang="en-US" sz="1200" i="1" kern="1200">
                <a:solidFill>
                  <a:schemeClr val="tx1"/>
                </a:solidFill>
                <a:effectLst/>
                <a:latin typeface="Arial" charset="0"/>
                <a:ea typeface="+mn-ea"/>
                <a:cs typeface="+mn-cs"/>
              </a:rPr>
              <a:t>Release with redirect (</a:t>
            </a:r>
            <a:r>
              <a:rPr lang="en-US"/>
              <a:t>(~0.8-1.9 sec additional call setup delay</a:t>
            </a:r>
            <a:r>
              <a:rPr lang="en-US" sz="1200" i="1" kern="1200">
                <a:solidFill>
                  <a:schemeClr val="tx1"/>
                </a:solidFill>
                <a:effectLst/>
                <a:latin typeface="Arial" charset="0"/>
                <a:ea typeface="+mn-ea"/>
                <a:cs typeface="+mn-cs"/>
              </a:rPr>
              <a:t>)</a:t>
            </a:r>
            <a:endParaRPr lang="en-US" sz="1200" kern="1200">
              <a:solidFill>
                <a:schemeClr val="tx1"/>
              </a:solidFill>
              <a:effectLst/>
              <a:latin typeface="Arial" charset="0"/>
              <a:ea typeface="+mn-ea"/>
              <a:cs typeface="+mn-cs"/>
            </a:endParaRPr>
          </a:p>
          <a:p>
            <a:pPr marL="171450" lvl="0" indent="-171450">
              <a:buFont typeface="Arial" panose="020B0604020202020204" pitchFamily="34" charset="0"/>
              <a:buChar char="•"/>
            </a:pPr>
            <a:r>
              <a:rPr lang="en-US" sz="1200" i="1" kern="1200">
                <a:solidFill>
                  <a:schemeClr val="tx1"/>
                </a:solidFill>
                <a:effectLst/>
                <a:latin typeface="Arial" charset="0"/>
                <a:ea typeface="+mn-ea"/>
                <a:cs typeface="+mn-cs"/>
              </a:rPr>
              <a:t>Inter-system handover (~</a:t>
            </a:r>
            <a:r>
              <a:rPr lang="en-US"/>
              <a:t>0.2-0.9 sec additional call setup delay</a:t>
            </a:r>
            <a:r>
              <a:rPr lang="en-US" sz="1200" i="1" kern="1200">
                <a:solidFill>
                  <a:schemeClr val="tx1"/>
                </a:solidFill>
                <a:effectLst/>
                <a:latin typeface="Arial" charset="0"/>
                <a:ea typeface="+mn-ea"/>
                <a:cs typeface="+mn-cs"/>
              </a:rPr>
              <a:t>)</a:t>
            </a:r>
          </a:p>
          <a:p>
            <a:pPr marL="171450" lvl="0" indent="-171450">
              <a:buFont typeface="Arial" panose="020B0604020202020204" pitchFamily="34" charset="0"/>
              <a:buChar char="•"/>
            </a:pPr>
            <a:endParaRPr lang="en-US" sz="1200" kern="1200">
              <a:solidFill>
                <a:schemeClr val="tx1"/>
              </a:solidFill>
              <a:effectLst/>
              <a:latin typeface="Arial" charset="0"/>
              <a:ea typeface="+mn-ea"/>
              <a:cs typeface="+mn-cs"/>
            </a:endParaRPr>
          </a:p>
          <a:p>
            <a:r>
              <a:rPr lang="en-US" sz="1200" kern="1200">
                <a:solidFill>
                  <a:schemeClr val="tx1"/>
                </a:solidFill>
                <a:effectLst/>
                <a:latin typeface="Arial" charset="0"/>
                <a:ea typeface="+mn-ea"/>
                <a:cs typeface="+mn-cs"/>
              </a:rPr>
              <a:t>The EPS fallback procedure adds time to the call setup time which should be kept as short as possible. The </a:t>
            </a:r>
            <a:r>
              <a:rPr lang="en-US" sz="1200" i="1" kern="1200">
                <a:solidFill>
                  <a:schemeClr val="tx1"/>
                </a:solidFill>
                <a:effectLst/>
                <a:latin typeface="Arial" charset="0"/>
                <a:ea typeface="+mn-ea"/>
                <a:cs typeface="+mn-cs"/>
              </a:rPr>
              <a:t>release with redirect </a:t>
            </a:r>
            <a:r>
              <a:rPr lang="en-US" sz="1200" kern="1200">
                <a:solidFill>
                  <a:schemeClr val="tx1"/>
                </a:solidFill>
                <a:effectLst/>
                <a:latin typeface="Arial" charset="0"/>
                <a:ea typeface="+mn-ea"/>
                <a:cs typeface="+mn-cs"/>
              </a:rPr>
              <a:t>variant of EPS fallback only uses the UE context transfer part of N26.</a:t>
            </a:r>
          </a:p>
          <a:p>
            <a:endParaRPr lang="en-US" sz="1200" kern="1200">
              <a:solidFill>
                <a:schemeClr val="tx1"/>
              </a:solidFill>
              <a:effectLst/>
              <a:latin typeface="Arial" charset="0"/>
              <a:ea typeface="+mn-ea"/>
              <a:cs typeface="+mn-cs"/>
            </a:endParaRPr>
          </a:p>
          <a:p>
            <a:r>
              <a:rPr lang="en-US" sz="1200" kern="1200">
                <a:solidFill>
                  <a:schemeClr val="tx1"/>
                </a:solidFill>
                <a:effectLst/>
                <a:latin typeface="Arial" charset="0"/>
                <a:ea typeface="+mn-ea"/>
                <a:cs typeface="+mn-cs"/>
              </a:rPr>
              <a:t>EPS fallback with inter-system handover</a:t>
            </a:r>
            <a:r>
              <a:rPr lang="en-US" sz="1200" i="1" kern="1200">
                <a:solidFill>
                  <a:schemeClr val="tx1"/>
                </a:solidFill>
                <a:effectLst/>
                <a:latin typeface="Arial" charset="0"/>
                <a:ea typeface="+mn-ea"/>
                <a:cs typeface="+mn-cs"/>
              </a:rPr>
              <a:t> </a:t>
            </a:r>
            <a:r>
              <a:rPr lang="en-US" sz="1200" kern="1200">
                <a:solidFill>
                  <a:schemeClr val="tx1"/>
                </a:solidFill>
                <a:effectLst/>
                <a:latin typeface="Arial" charset="0"/>
                <a:ea typeface="+mn-ea"/>
                <a:cs typeface="+mn-cs"/>
              </a:rPr>
              <a:t>is recommended as soon as the required features are available in RAN, 5GC and in phones, since it has superior performance.</a:t>
            </a:r>
            <a:endParaRPr lang="en-150" sz="1200" kern="1200">
              <a:solidFill>
                <a:schemeClr val="tx1"/>
              </a:solidFill>
              <a:effectLst/>
              <a:latin typeface="Arial" charset="0"/>
              <a:ea typeface="+mn-ea"/>
              <a:cs typeface="+mn-cs"/>
            </a:endParaRPr>
          </a:p>
          <a:p>
            <a:endParaRPr lang="en-US"/>
          </a:p>
        </p:txBody>
      </p:sp>
      <p:sp>
        <p:nvSpPr>
          <p:cNvPr id="4" name="Date Placeholder 3"/>
          <p:cNvSpPr>
            <a:spLocks noGrp="1"/>
          </p:cNvSpPr>
          <p:nvPr>
            <p:ph type="dt" idx="10"/>
          </p:nvPr>
        </p:nvSpPr>
        <p:spPr/>
        <p:txBody>
          <a:bodyPr/>
          <a:lstStyle/>
          <a:p>
            <a:r>
              <a:rPr lang="en-US"/>
              <a:t>2019-10-07 </a:t>
            </a:r>
          </a:p>
        </p:txBody>
      </p:sp>
      <p:sp>
        <p:nvSpPr>
          <p:cNvPr id="5" name="Slide Number Placeholder 4"/>
          <p:cNvSpPr>
            <a:spLocks noGrp="1"/>
          </p:cNvSpPr>
          <p:nvPr>
            <p:ph type="sldNum" sz="quarter" idx="11"/>
          </p:nvPr>
        </p:nvSpPr>
        <p:spPr/>
        <p:txBody>
          <a:bodyPr/>
          <a:lstStyle/>
          <a:p>
            <a:fld id="{FD43E11D-CA1B-4A4A-BE5C-16D597FBDEB3}" type="slidenum">
              <a:rPr lang="en-US" smtClean="0"/>
              <a:t>73</a:t>
            </a:fld>
            <a:endParaRPr lang="en-US"/>
          </a:p>
        </p:txBody>
      </p:sp>
      <p:sp>
        <p:nvSpPr>
          <p:cNvPr id="6" name="Header Placeholder 5"/>
          <p:cNvSpPr>
            <a:spLocks noGrp="1"/>
          </p:cNvSpPr>
          <p:nvPr>
            <p:ph type="hdr" sz="quarter" idx="12"/>
          </p:nvPr>
        </p:nvSpPr>
        <p:spPr/>
        <p:txBody>
          <a:bodyPr/>
          <a:lstStyle/>
          <a:p>
            <a:r>
              <a:rPr lang="en-US"/>
              <a:t>The 5G Core Network Deep Dive </a:t>
            </a:r>
          </a:p>
        </p:txBody>
      </p:sp>
      <p:sp>
        <p:nvSpPr>
          <p:cNvPr id="7" name="Footer Placeholder 6"/>
          <p:cNvSpPr>
            <a:spLocks noGrp="1"/>
          </p:cNvSpPr>
          <p:nvPr>
            <p:ph type="ftr" sz="quarter" idx="13"/>
          </p:nvPr>
        </p:nvSpPr>
        <p:spPr/>
        <p:txBody>
          <a:bodyPr/>
          <a:lstStyle/>
          <a:p>
            <a:r>
              <a:rPr lang="en-US"/>
              <a:t>BICP-16:000214 Uen, Rev N </a:t>
            </a:r>
          </a:p>
        </p:txBody>
      </p:sp>
    </p:spTree>
    <p:extLst>
      <p:ext uri="{BB962C8B-B14F-4D97-AF65-F5344CB8AC3E}">
        <p14:creationId xmlns:p14="http://schemas.microsoft.com/office/powerpoint/2010/main" val="42000939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Arial" charset="0"/>
                <a:ea typeface="+mn-ea"/>
                <a:cs typeface="+mn-cs"/>
              </a:rPr>
              <a:t>5G capabilities are introduced by adding NR non-standalone to the LTE radio network. The coverage and deployment scenario for voice (VoLTE) in option 3 is as follows:</a:t>
            </a:r>
          </a:p>
          <a:p>
            <a:pPr marL="171450" lvl="0" indent="-171450">
              <a:buFont typeface="Arial" panose="020B0604020202020204" pitchFamily="34" charset="0"/>
              <a:buChar char="•"/>
            </a:pPr>
            <a:r>
              <a:rPr lang="en-US" sz="1200" kern="1200">
                <a:solidFill>
                  <a:schemeClr val="tx1"/>
                </a:solidFill>
                <a:effectLst/>
                <a:latin typeface="Arial" charset="0"/>
                <a:ea typeface="+mn-ea"/>
                <a:cs typeface="+mn-cs"/>
              </a:rPr>
              <a:t>(Initially spotty) NR coverage with overlapping LTE coverage, NR is non-standalone (i.e., cannot be used without LTE)</a:t>
            </a:r>
          </a:p>
          <a:p>
            <a:pPr marL="171450" lvl="0" indent="-171450">
              <a:buFont typeface="Arial" panose="020B0604020202020204" pitchFamily="34" charset="0"/>
              <a:buChar char="•"/>
            </a:pPr>
            <a:r>
              <a:rPr lang="en-US" sz="1200" kern="1200">
                <a:solidFill>
                  <a:schemeClr val="tx1"/>
                </a:solidFill>
                <a:effectLst/>
                <a:latin typeface="Arial" charset="0"/>
                <a:ea typeface="+mn-ea"/>
                <a:cs typeface="+mn-cs"/>
              </a:rPr>
              <a:t>Wide-area LTE coverage supporting VoLTE</a:t>
            </a:r>
          </a:p>
          <a:p>
            <a:pPr marL="171450" lvl="0" indent="-171450">
              <a:buFont typeface="Arial" panose="020B0604020202020204" pitchFamily="34" charset="0"/>
              <a:buChar char="•"/>
            </a:pPr>
            <a:r>
              <a:rPr lang="en-US" sz="1200" kern="1200">
                <a:solidFill>
                  <a:schemeClr val="tx1"/>
                </a:solidFill>
                <a:effectLst/>
                <a:latin typeface="Arial" charset="0"/>
                <a:ea typeface="+mn-ea"/>
                <a:cs typeface="+mn-cs"/>
              </a:rPr>
              <a:t>LTE and/or CS handles emergency services</a:t>
            </a:r>
          </a:p>
          <a:p>
            <a:pPr marL="171450" lvl="0" indent="-171450">
              <a:buFont typeface="Arial" panose="020B0604020202020204" pitchFamily="34" charset="0"/>
              <a:buChar char="•"/>
            </a:pPr>
            <a:r>
              <a:rPr lang="en-US" sz="1200" kern="1200">
                <a:solidFill>
                  <a:schemeClr val="tx1"/>
                </a:solidFill>
                <a:effectLst/>
                <a:latin typeface="Arial" charset="0"/>
                <a:ea typeface="+mn-ea"/>
                <a:cs typeface="+mn-cs"/>
              </a:rPr>
              <a:t>The VoLTE network may interwork with an underlying 2G/3G network, including single radio voice call continuity (SRVCC)</a:t>
            </a:r>
          </a:p>
          <a:p>
            <a:pPr marL="171450" lvl="0" indent="-171450">
              <a:buFont typeface="Arial" panose="020B0604020202020204" pitchFamily="34" charset="0"/>
              <a:buChar char="•"/>
            </a:pPr>
            <a:endParaRPr lang="en-US" sz="1200" kern="1200">
              <a:solidFill>
                <a:schemeClr val="tx1"/>
              </a:solidFill>
              <a:effectLst/>
              <a:latin typeface="Arial" charset="0"/>
              <a:ea typeface="+mn-ea"/>
              <a:cs typeface="+mn-cs"/>
            </a:endParaRPr>
          </a:p>
          <a:p>
            <a:pPr marL="0" lvl="0" indent="0">
              <a:buFont typeface="Arial" panose="020B0604020202020204" pitchFamily="34" charset="0"/>
              <a:buNone/>
            </a:pPr>
            <a:r>
              <a:rPr lang="en-US" sz="1200" kern="1200">
                <a:solidFill>
                  <a:schemeClr val="tx1"/>
                </a:solidFill>
                <a:effectLst/>
                <a:latin typeface="Arial" charset="0"/>
                <a:ea typeface="+mn-ea"/>
                <a:cs typeface="+mn-cs"/>
              </a:rPr>
              <a:t>The LTE RAN is enhanced to include NR and to become an E-UTRA-NR Dual Connectivity (EN-DC) RAN</a:t>
            </a:r>
          </a:p>
          <a:p>
            <a:pPr marL="0" lvl="0" indent="0">
              <a:buFont typeface="Arial" panose="020B0604020202020204" pitchFamily="34" charset="0"/>
              <a:buNone/>
            </a:pPr>
            <a:endParaRPr lang="en-US" sz="1200" kern="1200">
              <a:solidFill>
                <a:schemeClr val="tx1"/>
              </a:solidFill>
              <a:effectLst/>
              <a:latin typeface="Arial" charset="0"/>
              <a:ea typeface="+mn-ea"/>
              <a:cs typeface="+mn-cs"/>
            </a:endParaRPr>
          </a:p>
          <a:p>
            <a:r>
              <a:rPr lang="en-US" sz="1200" kern="1200">
                <a:solidFill>
                  <a:schemeClr val="tx1"/>
                </a:solidFill>
                <a:effectLst/>
                <a:latin typeface="Arial" charset="0"/>
                <a:ea typeface="+mn-ea"/>
                <a:cs typeface="+mn-cs"/>
              </a:rPr>
              <a:t>Operators who have deployed </a:t>
            </a:r>
            <a:r>
              <a:rPr lang="en-US" sz="1200" kern="1200" err="1">
                <a:solidFill>
                  <a:schemeClr val="tx1"/>
                </a:solidFill>
                <a:effectLst/>
                <a:latin typeface="Arial" charset="0"/>
                <a:ea typeface="+mn-ea"/>
                <a:cs typeface="+mn-cs"/>
              </a:rPr>
              <a:t>VoLTE</a:t>
            </a:r>
            <a:r>
              <a:rPr lang="en-US" sz="1200" kern="1200">
                <a:solidFill>
                  <a:schemeClr val="tx1"/>
                </a:solidFill>
                <a:effectLst/>
                <a:latin typeface="Arial" charset="0"/>
                <a:ea typeface="+mn-ea"/>
                <a:cs typeface="+mn-cs"/>
              </a:rPr>
              <a:t> for 4G can continue to use IMS services over E-UTRAN (partially or fully upgraded to EN-DC). There is no impact on the IMS. In fact, the IMS system is not even aware of the E-UTRAN upgrade to EN-DC. All location information exposed to IMS is based on LTE, as before.</a:t>
            </a:r>
            <a:endParaRPr lang="en-150" sz="1200" kern="1200">
              <a:solidFill>
                <a:schemeClr val="tx1"/>
              </a:solidFill>
              <a:effectLst/>
              <a:latin typeface="Arial" charset="0"/>
              <a:ea typeface="+mn-ea"/>
              <a:cs typeface="+mn-cs"/>
            </a:endParaRPr>
          </a:p>
          <a:p>
            <a:r>
              <a:rPr lang="en-US" sz="1200" kern="1200">
                <a:solidFill>
                  <a:schemeClr val="tx1"/>
                </a:solidFill>
                <a:effectLst/>
                <a:latin typeface="Arial" charset="0"/>
                <a:ea typeface="+mn-ea"/>
                <a:cs typeface="+mn-cs"/>
              </a:rPr>
              <a:t>All </a:t>
            </a:r>
            <a:r>
              <a:rPr lang="en-US" sz="1200" kern="1200" err="1">
                <a:solidFill>
                  <a:schemeClr val="tx1"/>
                </a:solidFill>
                <a:effectLst/>
                <a:latin typeface="Arial" charset="0"/>
                <a:ea typeface="+mn-ea"/>
                <a:cs typeface="+mn-cs"/>
              </a:rPr>
              <a:t>VoLTE</a:t>
            </a:r>
            <a:r>
              <a:rPr lang="en-US" sz="1200" kern="1200">
                <a:solidFill>
                  <a:schemeClr val="tx1"/>
                </a:solidFill>
                <a:effectLst/>
                <a:latin typeface="Arial" charset="0"/>
                <a:ea typeface="+mn-ea"/>
                <a:cs typeface="+mn-cs"/>
              </a:rPr>
              <a:t> principles remain. A PDN connection to the IMS APN is used for SIP signaling (on the default bearer with QCI=5) and for voice media (on a dedicated bearer with QCI=1).</a:t>
            </a:r>
            <a:endParaRPr lang="en-150" sz="1200" kern="1200">
              <a:solidFill>
                <a:schemeClr val="tx1"/>
              </a:solidFill>
              <a:effectLst/>
              <a:latin typeface="Arial" charset="0"/>
              <a:ea typeface="+mn-ea"/>
              <a:cs typeface="+mn-cs"/>
            </a:endParaRPr>
          </a:p>
          <a:p>
            <a:pPr marL="0" lvl="0" indent="0">
              <a:buFont typeface="Arial" panose="020B0604020202020204" pitchFamily="34" charset="0"/>
              <a:buNone/>
            </a:pPr>
            <a:endParaRPr lang="en-US" sz="1200" kern="1200">
              <a:solidFill>
                <a:schemeClr val="tx1"/>
              </a:solidFill>
              <a:effectLst/>
              <a:latin typeface="Arial" charset="0"/>
              <a:ea typeface="+mn-ea"/>
              <a:cs typeface="+mn-cs"/>
            </a:endParaRPr>
          </a:p>
          <a:p>
            <a:pPr marL="0" lvl="0" indent="0">
              <a:buFont typeface="Arial" panose="020B0604020202020204" pitchFamily="34" charset="0"/>
              <a:buNone/>
            </a:pPr>
            <a:endParaRPr lang="en-US" sz="1200" kern="1200">
              <a:solidFill>
                <a:schemeClr val="tx1"/>
              </a:solidFill>
              <a:effectLst/>
              <a:latin typeface="Arial" charset="0"/>
              <a:ea typeface="+mn-ea"/>
              <a:cs typeface="+mn-cs"/>
            </a:endParaRPr>
          </a:p>
          <a:p>
            <a:endParaRPr lang="en-US"/>
          </a:p>
        </p:txBody>
      </p:sp>
      <p:sp>
        <p:nvSpPr>
          <p:cNvPr id="4" name="Date Placeholder 3"/>
          <p:cNvSpPr>
            <a:spLocks noGrp="1"/>
          </p:cNvSpPr>
          <p:nvPr>
            <p:ph type="dt" idx="10"/>
          </p:nvPr>
        </p:nvSpPr>
        <p:spPr/>
        <p:txBody>
          <a:body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2019-10-07 </a:t>
            </a: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50000"/>
              </a:spcBef>
              <a:spcAft>
                <a:spcPct val="0"/>
              </a:spcAft>
              <a:buClrTx/>
              <a:buSzTx/>
              <a:buFontTx/>
              <a:buNone/>
              <a:tabLst/>
              <a:defRPr/>
            </a:pPr>
            <a:fld id="{1D33BB0A-3590-45D0-A7EA-15F3834CBFB8}"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t>74</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 name="Header Placeholder 5"/>
          <p:cNvSpPr>
            <a:spLocks noGrp="1"/>
          </p:cNvSpPr>
          <p:nvPr>
            <p:ph type="hdr" sz="quarter" idx="12"/>
          </p:nvPr>
        </p:nvSpPr>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The 5G Core Network Deep Dive </a:t>
            </a:r>
          </a:p>
        </p:txBody>
      </p:sp>
      <p:sp>
        <p:nvSpPr>
          <p:cNvPr id="7" name="Footer Placeholder 6"/>
          <p:cNvSpPr>
            <a:spLocks noGrp="1"/>
          </p:cNvSpPr>
          <p:nvPr>
            <p:ph type="ftr" sz="quarter" idx="13"/>
          </p:nvPr>
        </p:nvSpPr>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BICP-16:000214 Uen, Rev N </a:t>
            </a:r>
          </a:p>
        </p:txBody>
      </p:sp>
    </p:spTree>
    <p:extLst>
      <p:ext uri="{BB962C8B-B14F-4D97-AF65-F5344CB8AC3E}">
        <p14:creationId xmlns:p14="http://schemas.microsoft.com/office/powerpoint/2010/main" val="402990754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Arial" charset="0"/>
                <a:ea typeface="+mn-ea"/>
                <a:cs typeface="+mn-cs"/>
              </a:rPr>
              <a:t>Voice over NR implies that voice calls can be made on NR SA in case of option 2. This requires UE, NR in NG-RAN, 5GC and IMS to support all voice related capabilities. It also requires that NG-RAN is dimensioned and tuned for voice.</a:t>
            </a:r>
          </a:p>
          <a:p>
            <a:endParaRPr lang="en-US" sz="1200" kern="1200">
              <a:solidFill>
                <a:schemeClr val="tx1"/>
              </a:solidFill>
              <a:effectLst/>
              <a:latin typeface="Arial" charset="0"/>
              <a:ea typeface="+mn-ea"/>
              <a:cs typeface="+mn-cs"/>
            </a:endParaRPr>
          </a:p>
          <a:p>
            <a:r>
              <a:rPr lang="en-US" sz="1200" kern="1200">
                <a:solidFill>
                  <a:schemeClr val="tx1"/>
                </a:solidFill>
                <a:effectLst/>
                <a:latin typeface="Arial" charset="0"/>
                <a:ea typeface="+mn-ea"/>
                <a:cs typeface="+mn-cs"/>
              </a:rPr>
              <a:t>Handover of voice calls between 5GS and 5G EPS can be performed, e.g. based on measurement reports provided by the UE. </a:t>
            </a:r>
          </a:p>
          <a:p>
            <a:r>
              <a:rPr lang="en-US" sz="1200" kern="1200">
                <a:solidFill>
                  <a:schemeClr val="tx1"/>
                </a:solidFill>
                <a:effectLst/>
                <a:latin typeface="Arial" charset="0"/>
                <a:ea typeface="+mn-ea"/>
                <a:cs typeface="+mn-cs"/>
              </a:rPr>
              <a:t>The initial coverage and deployment scenario for voice in 5GS is as follows:</a:t>
            </a:r>
          </a:p>
          <a:p>
            <a:pPr marL="171450" lvl="0" indent="-171450">
              <a:buFont typeface="Arial" panose="020B0604020202020204" pitchFamily="34" charset="0"/>
              <a:buChar char="•"/>
            </a:pPr>
            <a:r>
              <a:rPr lang="en-US" sz="1200" kern="1200">
                <a:solidFill>
                  <a:schemeClr val="tx1"/>
                </a:solidFill>
                <a:effectLst/>
                <a:latin typeface="Arial" charset="0"/>
                <a:ea typeface="+mn-ea"/>
                <a:cs typeface="+mn-cs"/>
              </a:rPr>
              <a:t>NR coverage controlled by a 5G Core that supports voice. The NR coverage can be embedded in or outside LTE coverage served by EPC.</a:t>
            </a:r>
          </a:p>
          <a:p>
            <a:pPr marL="171450" lvl="0" indent="-171450">
              <a:buFont typeface="Arial" panose="020B0604020202020204" pitchFamily="34" charset="0"/>
              <a:buChar char="•"/>
            </a:pPr>
            <a:r>
              <a:rPr lang="en-US" sz="1200" kern="1200">
                <a:solidFill>
                  <a:schemeClr val="tx1"/>
                </a:solidFill>
                <a:effectLst/>
                <a:latin typeface="Arial" charset="0"/>
                <a:ea typeface="+mn-ea"/>
                <a:cs typeface="+mn-cs"/>
              </a:rPr>
              <a:t>LTE coverage controlled by EPC supporting VoLTE</a:t>
            </a:r>
          </a:p>
          <a:p>
            <a:pPr marL="171450" lvl="0" indent="-171450">
              <a:buFont typeface="Arial" panose="020B0604020202020204" pitchFamily="34" charset="0"/>
              <a:buChar char="•"/>
            </a:pPr>
            <a:r>
              <a:rPr lang="en-US" sz="1200" kern="1200">
                <a:solidFill>
                  <a:schemeClr val="tx1"/>
                </a:solidFill>
                <a:effectLst/>
                <a:latin typeface="Arial" charset="0"/>
                <a:ea typeface="+mn-ea"/>
                <a:cs typeface="+mn-cs"/>
              </a:rPr>
              <a:t>IMS emergency calls supported on NR (and LTE), if required by national regulation.</a:t>
            </a:r>
          </a:p>
          <a:p>
            <a:endParaRPr lang="en-US"/>
          </a:p>
          <a:p>
            <a:r>
              <a:rPr lang="en-US" sz="1200" kern="1200">
                <a:solidFill>
                  <a:schemeClr val="tx1"/>
                </a:solidFill>
                <a:effectLst/>
                <a:latin typeface="Arial" charset="0"/>
                <a:ea typeface="+mn-ea"/>
                <a:cs typeface="+mn-cs"/>
              </a:rPr>
              <a:t>In a deployment with support of voice in 5GS, both a SMF/UPF supporting S5 and tight interworking between AMF and MME (using the N26 reference point) are key to provide seamless mobility with good voice characteristics. </a:t>
            </a:r>
            <a:endParaRPr lang="en-150" sz="1200" kern="1200">
              <a:solidFill>
                <a:schemeClr val="tx1"/>
              </a:solidFill>
              <a:effectLst/>
              <a:latin typeface="Arial" charset="0"/>
              <a:ea typeface="+mn-ea"/>
              <a:cs typeface="+mn-cs"/>
            </a:endParaRPr>
          </a:p>
          <a:p>
            <a:r>
              <a:rPr lang="en-US" sz="1200" kern="1200">
                <a:solidFill>
                  <a:schemeClr val="tx1"/>
                </a:solidFill>
                <a:effectLst/>
                <a:latin typeface="Arial" charset="0"/>
                <a:ea typeface="+mn-ea"/>
                <a:cs typeface="+mn-cs"/>
              </a:rPr>
              <a:t>The intersystem handover is triggered in NG-RAN, e.g. when loosing NR coverage during a call. NG-RAN initiates transfer of all PDU sessions from 5GS to EPS. All flows in the IMS PDU session / IMS PDN are transferred between AMF and MME, using intersystem handover signaling over N26. The SMF and UPF ensures IP address preservation and QoS mapping between 5QI and QCI for the flows in the IMS PDU session. Handover of EPS to 5GS follows the same procedures. The intersystem handover procedure is required to fulfill the voice gap KPI.</a:t>
            </a:r>
            <a:endParaRPr lang="en-150" sz="1200" kern="1200">
              <a:solidFill>
                <a:schemeClr val="tx1"/>
              </a:solidFill>
              <a:effectLst/>
              <a:latin typeface="Arial" charset="0"/>
              <a:ea typeface="+mn-ea"/>
              <a:cs typeface="+mn-cs"/>
            </a:endParaRPr>
          </a:p>
          <a:p>
            <a:r>
              <a:rPr lang="en-US" sz="1200" kern="1200">
                <a:solidFill>
                  <a:schemeClr val="tx1"/>
                </a:solidFill>
                <a:effectLst/>
                <a:latin typeface="Arial" charset="0"/>
                <a:ea typeface="+mn-ea"/>
                <a:cs typeface="+mn-cs"/>
              </a:rPr>
              <a:t>Phased introduction of handover capabilities is possible, starting with one-way handover (NR in 5GS to LTE in EPS), followed by two-way handover. In the case of one-way handover, the phone stays on the underlying LTE network during rest of the call, even if it moves back into NR coverage.</a:t>
            </a:r>
            <a:endParaRPr lang="en-150" sz="1200" kern="1200">
              <a:solidFill>
                <a:schemeClr val="tx1"/>
              </a:solidFill>
              <a:effectLst/>
              <a:latin typeface="Arial" charset="0"/>
              <a:ea typeface="+mn-ea"/>
              <a:cs typeface="+mn-cs"/>
            </a:endParaRPr>
          </a:p>
          <a:p>
            <a:r>
              <a:rPr lang="en-US" sz="1200" kern="1200">
                <a:solidFill>
                  <a:schemeClr val="tx1"/>
                </a:solidFill>
                <a:effectLst/>
                <a:latin typeface="Arial" charset="0"/>
                <a:ea typeface="+mn-ea"/>
                <a:cs typeface="+mn-cs"/>
              </a:rPr>
              <a:t>During a voice call, after an inter system handover to LTE/EPC, 4G SRVCC can be performed if the 4G </a:t>
            </a:r>
            <a:r>
              <a:rPr lang="en-US" sz="1200" kern="1200" err="1">
                <a:solidFill>
                  <a:schemeClr val="tx1"/>
                </a:solidFill>
                <a:effectLst/>
                <a:latin typeface="Arial" charset="0"/>
                <a:ea typeface="+mn-ea"/>
                <a:cs typeface="+mn-cs"/>
              </a:rPr>
              <a:t>VoLTE</a:t>
            </a:r>
            <a:r>
              <a:rPr lang="en-US" sz="1200" kern="1200">
                <a:solidFill>
                  <a:schemeClr val="tx1"/>
                </a:solidFill>
                <a:effectLst/>
                <a:latin typeface="Arial" charset="0"/>
                <a:ea typeface="+mn-ea"/>
                <a:cs typeface="+mn-cs"/>
              </a:rPr>
              <a:t> deployment is supported by CS coverage.</a:t>
            </a:r>
            <a:endParaRPr lang="en-150" sz="1200" kern="1200">
              <a:solidFill>
                <a:schemeClr val="tx1"/>
              </a:solidFill>
              <a:effectLst/>
              <a:latin typeface="Arial" charset="0"/>
              <a:ea typeface="+mn-ea"/>
              <a:cs typeface="+mn-cs"/>
            </a:endParaRPr>
          </a:p>
          <a:p>
            <a:endParaRPr lang="en-US"/>
          </a:p>
        </p:txBody>
      </p:sp>
      <p:sp>
        <p:nvSpPr>
          <p:cNvPr id="4" name="Date Placeholder 3"/>
          <p:cNvSpPr>
            <a:spLocks noGrp="1"/>
          </p:cNvSpPr>
          <p:nvPr>
            <p:ph type="dt" idx="10"/>
          </p:nvPr>
        </p:nvSpPr>
        <p:spPr/>
        <p:txBody>
          <a:bodyPr/>
          <a:lstStyle/>
          <a:p>
            <a:r>
              <a:rPr lang="en-US"/>
              <a:t>2019-10-07 </a:t>
            </a:r>
          </a:p>
        </p:txBody>
      </p:sp>
      <p:sp>
        <p:nvSpPr>
          <p:cNvPr id="5" name="Slide Number Placeholder 4"/>
          <p:cNvSpPr>
            <a:spLocks noGrp="1"/>
          </p:cNvSpPr>
          <p:nvPr>
            <p:ph type="sldNum" sz="quarter" idx="11"/>
          </p:nvPr>
        </p:nvSpPr>
        <p:spPr/>
        <p:txBody>
          <a:bodyPr/>
          <a:lstStyle/>
          <a:p>
            <a:fld id="{07CAA693-7B87-4DF0-830C-FEC5228CC7B5}" type="slidenum">
              <a:rPr lang="en-US" smtClean="0"/>
              <a:t>75</a:t>
            </a:fld>
            <a:endParaRPr lang="en-US"/>
          </a:p>
        </p:txBody>
      </p:sp>
      <p:sp>
        <p:nvSpPr>
          <p:cNvPr id="6" name="Header Placeholder 5"/>
          <p:cNvSpPr>
            <a:spLocks noGrp="1"/>
          </p:cNvSpPr>
          <p:nvPr>
            <p:ph type="hdr" sz="quarter" idx="12"/>
          </p:nvPr>
        </p:nvSpPr>
        <p:spPr/>
        <p:txBody>
          <a:bodyPr/>
          <a:lstStyle/>
          <a:p>
            <a:r>
              <a:rPr lang="en-US"/>
              <a:t>The 5G Core Network Deep Dive </a:t>
            </a:r>
          </a:p>
        </p:txBody>
      </p:sp>
      <p:sp>
        <p:nvSpPr>
          <p:cNvPr id="7" name="Footer Placeholder 6"/>
          <p:cNvSpPr>
            <a:spLocks noGrp="1"/>
          </p:cNvSpPr>
          <p:nvPr>
            <p:ph type="ftr" sz="quarter" idx="13"/>
          </p:nvPr>
        </p:nvSpPr>
        <p:spPr/>
        <p:txBody>
          <a:bodyPr/>
          <a:lstStyle/>
          <a:p>
            <a:r>
              <a:rPr lang="en-US"/>
              <a:t>BICP-16:000214 Uen, Rev N </a:t>
            </a:r>
          </a:p>
        </p:txBody>
      </p:sp>
    </p:spTree>
    <p:extLst>
      <p:ext uri="{BB962C8B-B14F-4D97-AF65-F5344CB8AC3E}">
        <p14:creationId xmlns:p14="http://schemas.microsoft.com/office/powerpoint/2010/main" val="39899628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a:latin typeface="Arial" charset="0"/>
              </a:rPr>
              <a:t>In 5GS, the 3GPP has specified four different behaviors for emergency call (denoted as solutions a) to d) below), two of which are addressing new mobility cases compared to 4G. </a:t>
            </a:r>
            <a:r>
              <a:rPr lang="en-US" sz="1200" kern="1200">
                <a:solidFill>
                  <a:schemeClr val="tx1"/>
                </a:solidFill>
                <a:effectLst/>
                <a:latin typeface="Ericsson Hilda Light" panose="00000400000000000000" pitchFamily="2" charset="0"/>
                <a:ea typeface="+mn-ea"/>
                <a:cs typeface="+mn-cs"/>
              </a:rPr>
              <a:t>All emergency behaviors must be supported by a UE while the support by the network depends on operator and regulatory requirements. The UE is made aware of emergency support by the AMF indicating to the UE that emergency service (see solution d) below) or that service request for emergency (see solution b) below) is supported. </a:t>
            </a:r>
            <a:endParaRPr lang="en-150" sz="1200" kern="1200">
              <a:solidFill>
                <a:schemeClr val="tx1"/>
              </a:solidFill>
              <a:effectLst/>
              <a:latin typeface="Ericsson Hilda Light" panose="00000400000000000000" pitchFamily="2" charset="0"/>
              <a:ea typeface="+mn-ea"/>
              <a:cs typeface="+mn-cs"/>
            </a:endParaRPr>
          </a:p>
          <a:p>
            <a:pPr lvl="0"/>
            <a:r>
              <a:rPr lang="en-US" sz="1200" b="1" kern="1200">
                <a:solidFill>
                  <a:schemeClr val="tx1"/>
                </a:solidFill>
                <a:effectLst/>
                <a:latin typeface="Ericsson Hilda Light" panose="00000400000000000000" pitchFamily="2" charset="0"/>
                <a:ea typeface="+mn-ea"/>
                <a:cs typeface="+mn-cs"/>
              </a:rPr>
              <a:t>UE Reselection</a:t>
            </a:r>
            <a:r>
              <a:rPr lang="en-US" sz="1200" kern="1200">
                <a:solidFill>
                  <a:schemeClr val="tx1"/>
                </a:solidFill>
                <a:effectLst/>
                <a:latin typeface="Ericsson Hilda Light" panose="00000400000000000000" pitchFamily="2" charset="0"/>
                <a:ea typeface="+mn-ea"/>
                <a:cs typeface="+mn-cs"/>
              </a:rPr>
              <a:t>: at emergency attempt the UE re-selects to E-UTRAN or other access providing emergency support if there is no local regulatory requirement to indicate emergency support on NG-RAN. This solution is depending on the UE access selection.</a:t>
            </a:r>
            <a:endParaRPr lang="en-150" sz="1200" kern="1200">
              <a:solidFill>
                <a:schemeClr val="tx1"/>
              </a:solidFill>
              <a:effectLst/>
              <a:latin typeface="Ericsson Hilda Light" panose="00000400000000000000" pitchFamily="2" charset="0"/>
              <a:ea typeface="+mn-ea"/>
              <a:cs typeface="+mn-cs"/>
            </a:endParaRPr>
          </a:p>
          <a:p>
            <a:pPr lvl="0"/>
            <a:r>
              <a:rPr lang="en-US" sz="1200" b="1" kern="1200">
                <a:solidFill>
                  <a:schemeClr val="tx1"/>
                </a:solidFill>
                <a:effectLst/>
                <a:latin typeface="Ericsson Hilda Light" panose="00000400000000000000" pitchFamily="2" charset="0"/>
                <a:ea typeface="+mn-ea"/>
                <a:cs typeface="+mn-cs"/>
              </a:rPr>
              <a:t>EPS Fallback – Service Request for emergency</a:t>
            </a:r>
            <a:r>
              <a:rPr lang="en-US" sz="1200" kern="1200">
                <a:solidFill>
                  <a:schemeClr val="tx1"/>
                </a:solidFill>
                <a:effectLst/>
                <a:latin typeface="Ericsson Hilda Light" panose="00000400000000000000" pitchFamily="2" charset="0"/>
                <a:ea typeface="+mn-ea"/>
                <a:cs typeface="+mn-cs"/>
              </a:rPr>
              <a:t>: This solution is new in 5GS, i.e., there is no equivalent in EPS. The UE uses service-request for emergency towards AMF if support for this feature has been indicated by the AMF. If receiving the service request for emergency, the AMF interacts with the gNB to perform EPS Fallback. In this solution, there is no need for NR and 5GC to support emergency features other than needed for service-request for emergency handling. However, voice over NR (possibly including EPS Fallback) has to be supported on NR and 5GC (otherwise the UE would not even camp on NR).</a:t>
            </a:r>
            <a:endParaRPr lang="en-150" sz="1200" kern="1200">
              <a:solidFill>
                <a:schemeClr val="tx1"/>
              </a:solidFill>
              <a:effectLst/>
              <a:latin typeface="Ericsson Hilda Light" panose="00000400000000000000" pitchFamily="2" charset="0"/>
              <a:ea typeface="+mn-ea"/>
              <a:cs typeface="+mn-cs"/>
            </a:endParaRPr>
          </a:p>
          <a:p>
            <a:pPr lvl="0"/>
            <a:r>
              <a:rPr lang="en-US" sz="1200" b="1" kern="1200">
                <a:solidFill>
                  <a:schemeClr val="tx1"/>
                </a:solidFill>
                <a:effectLst/>
                <a:latin typeface="Ericsson Hilda Light" panose="00000400000000000000" pitchFamily="2" charset="0"/>
                <a:ea typeface="+mn-ea"/>
                <a:cs typeface="+mn-cs"/>
              </a:rPr>
              <a:t>EPS Fallback – QoS triggered for emergency</a:t>
            </a:r>
            <a:r>
              <a:rPr lang="en-US" sz="1200" kern="1200">
                <a:solidFill>
                  <a:schemeClr val="tx1"/>
                </a:solidFill>
                <a:effectLst/>
                <a:latin typeface="Ericsson Hilda Light" panose="00000400000000000000" pitchFamily="2" charset="0"/>
                <a:ea typeface="+mn-ea"/>
                <a:cs typeface="+mn-cs"/>
              </a:rPr>
              <a:t> </a:t>
            </a:r>
            <a:r>
              <a:rPr lang="en-US" sz="1200" b="1" kern="1200">
                <a:solidFill>
                  <a:schemeClr val="tx1"/>
                </a:solidFill>
                <a:effectLst/>
                <a:latin typeface="Ericsson Hilda Light" panose="00000400000000000000" pitchFamily="2" charset="0"/>
                <a:ea typeface="+mn-ea"/>
                <a:cs typeface="+mn-cs"/>
              </a:rPr>
              <a:t>:</a:t>
            </a:r>
            <a:r>
              <a:rPr lang="en-US" sz="1200" kern="1200">
                <a:solidFill>
                  <a:schemeClr val="tx1"/>
                </a:solidFill>
                <a:effectLst/>
                <a:latin typeface="Ericsson Hilda Light" panose="00000400000000000000" pitchFamily="2" charset="0"/>
                <a:ea typeface="+mn-ea"/>
                <a:cs typeface="+mn-cs"/>
              </a:rPr>
              <a:t> This solution is new in 5GS, i.e., there is no equivalent in 4G. In this solution (and like EPS Fallback for voice) the UE is falling back to Emergency call over LTE during emergency call establishment on 5GS, when the network attempts to establish the QoS flow for voice. NR and 5GC must support emergency features incl. impacts on GMLC/LRF.</a:t>
            </a:r>
            <a:endParaRPr lang="en-150" sz="1200" kern="1200">
              <a:solidFill>
                <a:schemeClr val="tx1"/>
              </a:solidFill>
              <a:effectLst/>
              <a:latin typeface="Ericsson Hilda Light" panose="00000400000000000000" pitchFamily="2" charset="0"/>
              <a:ea typeface="+mn-ea"/>
              <a:cs typeface="+mn-cs"/>
            </a:endParaRPr>
          </a:p>
          <a:p>
            <a:pPr lvl="0"/>
            <a:r>
              <a:rPr lang="en-US" sz="1200" b="1" kern="1200">
                <a:solidFill>
                  <a:schemeClr val="tx1"/>
                </a:solidFill>
                <a:effectLst/>
                <a:latin typeface="Ericsson Hilda Light" panose="00000400000000000000" pitchFamily="2" charset="0"/>
                <a:ea typeface="+mn-ea"/>
                <a:cs typeface="+mn-cs"/>
              </a:rPr>
              <a:t>Emergency call over NR</a:t>
            </a:r>
            <a:r>
              <a:rPr lang="en-US" sz="1200" kern="1200">
                <a:solidFill>
                  <a:schemeClr val="tx1"/>
                </a:solidFill>
                <a:effectLst/>
                <a:latin typeface="Ericsson Hilda Light" panose="00000400000000000000" pitchFamily="2" charset="0"/>
                <a:ea typeface="+mn-ea"/>
                <a:cs typeface="+mn-cs"/>
              </a:rPr>
              <a:t>: In this solution, NR is used for emergency communication with seamless mobility between 5GS and EPS using intersystem handover. It requires that NR and 5GC support emergency features incl. impacts on GMLC/LRF.</a:t>
            </a:r>
            <a:endParaRPr lang="en-150" sz="1200" kern="1200">
              <a:solidFill>
                <a:schemeClr val="tx1"/>
              </a:solidFill>
              <a:effectLst/>
              <a:latin typeface="Ericsson Hilda Light" panose="00000400000000000000" pitchFamily="2" charset="0"/>
              <a:ea typeface="+mn-ea"/>
              <a:cs typeface="+mn-cs"/>
            </a:endParaRPr>
          </a:p>
          <a:p>
            <a:r>
              <a:rPr lang="en-US" sz="1200" kern="1200">
                <a:solidFill>
                  <a:schemeClr val="tx1"/>
                </a:solidFill>
                <a:effectLst/>
                <a:latin typeface="Ericsson Hilda Light" panose="00000400000000000000" pitchFamily="2" charset="0"/>
                <a:ea typeface="+mn-ea"/>
                <a:cs typeface="+mn-cs"/>
              </a:rPr>
              <a:t> </a:t>
            </a:r>
            <a:endParaRPr lang="en-US" b="1"/>
          </a:p>
        </p:txBody>
      </p:sp>
      <p:sp>
        <p:nvSpPr>
          <p:cNvPr id="4" name="Header Placeholder 3"/>
          <p:cNvSpPr>
            <a:spLocks noGrp="1"/>
          </p:cNvSpPr>
          <p:nvPr>
            <p:ph type="hdr" sz="quarter" idx="10"/>
          </p:nvPr>
        </p:nvSpPr>
        <p:spPr/>
        <p:txBody>
          <a:bodyPr/>
          <a:lstStyle/>
          <a:p>
            <a:pPr marL="0" indent="0" defTabSz="966612" fontAlgn="auto">
              <a:spcBef>
                <a:spcPts val="0"/>
              </a:spcBef>
              <a:spcAft>
                <a:spcPts val="0"/>
              </a:spcAft>
              <a:buNone/>
              <a:defRPr/>
            </a:pPr>
            <a:r>
              <a:rPr lang="en-US" kern="1200" spc="0">
                <a:solidFill>
                  <a:prstClr val="black"/>
                </a:solidFill>
              </a:rPr>
              <a:t>5G Voice: Voice aspects of 5G evolution steps </a:t>
            </a:r>
          </a:p>
        </p:txBody>
      </p:sp>
      <p:sp>
        <p:nvSpPr>
          <p:cNvPr id="5" name="Date Placeholder 4"/>
          <p:cNvSpPr>
            <a:spLocks noGrp="1"/>
          </p:cNvSpPr>
          <p:nvPr>
            <p:ph type="dt" idx="11"/>
          </p:nvPr>
        </p:nvSpPr>
        <p:spPr/>
        <p:txBody>
          <a:bodyPr/>
          <a:lstStyle/>
          <a:p>
            <a:pPr marL="0" indent="0" defTabSz="966612" fontAlgn="auto">
              <a:spcBef>
                <a:spcPts val="0"/>
              </a:spcBef>
              <a:spcAft>
                <a:spcPts val="0"/>
              </a:spcAft>
              <a:buNone/>
              <a:defRPr/>
            </a:pPr>
            <a:r>
              <a:rPr lang="en-US" kern="1200" spc="0">
                <a:solidFill>
                  <a:prstClr val="black"/>
                </a:solidFill>
              </a:rPr>
              <a:t>2019-06-24 </a:t>
            </a:r>
          </a:p>
        </p:txBody>
      </p:sp>
      <p:sp>
        <p:nvSpPr>
          <p:cNvPr id="6" name="Footer Placeholder 5"/>
          <p:cNvSpPr>
            <a:spLocks noGrp="1"/>
          </p:cNvSpPr>
          <p:nvPr>
            <p:ph type="ftr" sz="quarter" idx="12"/>
          </p:nvPr>
        </p:nvSpPr>
        <p:spPr/>
        <p:txBody>
          <a:bodyPr/>
          <a:lstStyle/>
          <a:p>
            <a:pPr marL="0" indent="0" defTabSz="966612" fontAlgn="auto">
              <a:spcBef>
                <a:spcPts val="0"/>
              </a:spcBef>
              <a:spcAft>
                <a:spcPts val="0"/>
              </a:spcAft>
              <a:buNone/>
              <a:defRPr/>
            </a:pPr>
            <a:r>
              <a:rPr lang="en-US" kern="1200" spc="0">
                <a:solidFill>
                  <a:prstClr val="black"/>
                </a:solidFill>
              </a:rPr>
              <a:t> </a:t>
            </a:r>
          </a:p>
        </p:txBody>
      </p:sp>
      <p:sp>
        <p:nvSpPr>
          <p:cNvPr id="7" name="Slide Number Placeholder 6"/>
          <p:cNvSpPr>
            <a:spLocks noGrp="1"/>
          </p:cNvSpPr>
          <p:nvPr>
            <p:ph type="sldNum" sz="quarter" idx="13"/>
          </p:nvPr>
        </p:nvSpPr>
        <p:spPr/>
        <p:txBody>
          <a:bodyPr/>
          <a:lstStyle/>
          <a:p>
            <a:pPr marL="0" indent="0" defTabSz="966612" fontAlgn="auto">
              <a:spcBef>
                <a:spcPts val="0"/>
              </a:spcBef>
              <a:spcAft>
                <a:spcPts val="0"/>
              </a:spcAft>
              <a:buNone/>
              <a:defRPr/>
            </a:pPr>
            <a:fld id="{27BA7189-98E2-4F15-AC55-92D199E4305D}" type="slidenum">
              <a:rPr lang="en-US" kern="1200" spc="0">
                <a:solidFill>
                  <a:prstClr val="black"/>
                </a:solidFill>
              </a:rPr>
              <a:pPr marL="0" indent="0" defTabSz="966612" fontAlgn="auto">
                <a:spcBef>
                  <a:spcPts val="0"/>
                </a:spcBef>
                <a:spcAft>
                  <a:spcPts val="0"/>
                </a:spcAft>
                <a:buNone/>
                <a:defRPr/>
              </a:pPr>
              <a:t>76</a:t>
            </a:fld>
            <a:endParaRPr lang="en-US" kern="1200" spc="0">
              <a:solidFill>
                <a:prstClr val="black"/>
              </a:solidFill>
            </a:endParaRPr>
          </a:p>
        </p:txBody>
      </p:sp>
    </p:spTree>
    <p:extLst>
      <p:ext uri="{BB962C8B-B14F-4D97-AF65-F5344CB8AC3E}">
        <p14:creationId xmlns:p14="http://schemas.microsoft.com/office/powerpoint/2010/main" val="54866285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Ericsson Hilda Light" panose="00000400000000000000" pitchFamily="2" charset="0"/>
                <a:ea typeface="+mn-ea"/>
                <a:cs typeface="+mn-cs"/>
              </a:rPr>
              <a:t>SMS stays an important use case also in 5GS. There are two methods to transport the SMS over the 5G access, namely SMS over IP (</a:t>
            </a:r>
            <a:r>
              <a:rPr lang="en-US" sz="1200" kern="1200" err="1">
                <a:solidFill>
                  <a:schemeClr val="tx1"/>
                </a:solidFill>
                <a:effectLst/>
                <a:latin typeface="Ericsson Hilda Light" panose="00000400000000000000" pitchFamily="2" charset="0"/>
                <a:ea typeface="+mn-ea"/>
                <a:cs typeface="+mn-cs"/>
              </a:rPr>
              <a:t>SMSoIP</a:t>
            </a:r>
            <a:r>
              <a:rPr lang="en-US" sz="1200" kern="1200">
                <a:solidFill>
                  <a:schemeClr val="tx1"/>
                </a:solidFill>
                <a:effectLst/>
                <a:latin typeface="Ericsson Hilda Light" panose="00000400000000000000" pitchFamily="2" charset="0"/>
                <a:ea typeface="+mn-ea"/>
                <a:cs typeface="+mn-cs"/>
              </a:rPr>
              <a:t>) using IMS and SMS over 5G NAS (</a:t>
            </a:r>
            <a:r>
              <a:rPr lang="en-US" sz="1200" kern="1200" err="1">
                <a:solidFill>
                  <a:schemeClr val="tx1"/>
                </a:solidFill>
                <a:effectLst/>
                <a:latin typeface="Ericsson Hilda Light" panose="00000400000000000000" pitchFamily="2" charset="0"/>
                <a:ea typeface="+mn-ea"/>
                <a:cs typeface="+mn-cs"/>
              </a:rPr>
              <a:t>SMSoNAS</a:t>
            </a:r>
            <a:r>
              <a:rPr lang="en-US" sz="1200" kern="1200">
                <a:solidFill>
                  <a:schemeClr val="tx1"/>
                </a:solidFill>
                <a:effectLst/>
                <a:latin typeface="Ericsson Hilda Light" panose="00000400000000000000" pitchFamily="2" charset="0"/>
                <a:ea typeface="+mn-ea"/>
                <a:cs typeface="+mn-cs"/>
              </a:rPr>
              <a:t>). </a:t>
            </a:r>
            <a:endParaRPr lang="en-150" sz="1200" kern="1200">
              <a:solidFill>
                <a:schemeClr val="tx1"/>
              </a:solidFill>
              <a:effectLst/>
              <a:latin typeface="Ericsson Hilda Light" panose="00000400000000000000" pitchFamily="2" charset="0"/>
              <a:ea typeface="+mn-ea"/>
              <a:cs typeface="+mn-cs"/>
            </a:endParaRPr>
          </a:p>
          <a:p>
            <a:r>
              <a:rPr lang="en-US" sz="1200" kern="1200">
                <a:solidFill>
                  <a:schemeClr val="tx1"/>
                </a:solidFill>
                <a:effectLst/>
                <a:latin typeface="Ericsson Hilda Light" panose="00000400000000000000" pitchFamily="2" charset="0"/>
                <a:ea typeface="+mn-ea"/>
                <a:cs typeface="+mn-cs"/>
              </a:rPr>
              <a:t>For </a:t>
            </a:r>
            <a:r>
              <a:rPr lang="en-US" sz="1200" kern="1200" err="1">
                <a:solidFill>
                  <a:schemeClr val="tx1"/>
                </a:solidFill>
                <a:effectLst/>
                <a:latin typeface="Ericsson Hilda Light" panose="00000400000000000000" pitchFamily="2" charset="0"/>
                <a:ea typeface="+mn-ea"/>
                <a:cs typeface="+mn-cs"/>
              </a:rPr>
              <a:t>SMSoNAS</a:t>
            </a:r>
            <a:r>
              <a:rPr lang="en-US" sz="1200" kern="1200">
                <a:solidFill>
                  <a:schemeClr val="tx1"/>
                </a:solidFill>
                <a:effectLst/>
                <a:latin typeface="Ericsson Hilda Light" panose="00000400000000000000" pitchFamily="2" charset="0"/>
                <a:ea typeface="+mn-ea"/>
                <a:cs typeface="+mn-cs"/>
              </a:rPr>
              <a:t>, originated and terminated SMS are transport between UE and AMF via NAS. An SMSF has been defined in 5GS for handling these originating and terminating SMS, using MAP for SMS transport with SMS-C. </a:t>
            </a:r>
            <a:endParaRPr lang="en-150" sz="1200" kern="1200">
              <a:solidFill>
                <a:schemeClr val="tx1"/>
              </a:solidFill>
              <a:effectLst/>
              <a:latin typeface="Ericsson Hilda Light" panose="00000400000000000000" pitchFamily="2" charset="0"/>
              <a:ea typeface="+mn-ea"/>
              <a:cs typeface="+mn-cs"/>
            </a:endParaRPr>
          </a:p>
          <a:p>
            <a:r>
              <a:rPr lang="en-US" sz="1200" kern="1200">
                <a:solidFill>
                  <a:schemeClr val="tx1"/>
                </a:solidFill>
                <a:effectLst/>
                <a:latin typeface="Ericsson Hilda Light" panose="00000400000000000000" pitchFamily="2" charset="0"/>
                <a:ea typeface="+mn-ea"/>
                <a:cs typeface="+mn-cs"/>
              </a:rPr>
              <a:t>For </a:t>
            </a:r>
            <a:r>
              <a:rPr lang="en-US" sz="1200" kern="1200" err="1">
                <a:solidFill>
                  <a:schemeClr val="tx1"/>
                </a:solidFill>
                <a:effectLst/>
                <a:latin typeface="Ericsson Hilda Light" panose="00000400000000000000" pitchFamily="2" charset="0"/>
                <a:ea typeface="+mn-ea"/>
                <a:cs typeface="+mn-cs"/>
              </a:rPr>
              <a:t>SMSoIP</a:t>
            </a:r>
            <a:r>
              <a:rPr lang="en-US" sz="1200" kern="1200">
                <a:solidFill>
                  <a:schemeClr val="tx1"/>
                </a:solidFill>
                <a:effectLst/>
                <a:latin typeface="Ericsson Hilda Light" panose="00000400000000000000" pitchFamily="2" charset="0"/>
                <a:ea typeface="+mn-ea"/>
                <a:cs typeface="+mn-cs"/>
              </a:rPr>
              <a:t>, an IP-SM-GW must be present for originating and terminating SMS. This IP-SM-GW may also perform MT domain selection to other accesses (4G, 3G, 2G), and the SMS transport between UE and IP-SM-GW is via IP, and MAP for SMS transport between SMS-C and IP-SM-GW.</a:t>
            </a:r>
            <a:endParaRPr lang="en-150" sz="1200" kern="1200">
              <a:solidFill>
                <a:schemeClr val="tx1"/>
              </a:solidFill>
              <a:effectLst/>
              <a:latin typeface="Ericsson Hilda Light" panose="00000400000000000000" pitchFamily="2" charset="0"/>
              <a:ea typeface="+mn-ea"/>
              <a:cs typeface="+mn-cs"/>
            </a:endParaRPr>
          </a:p>
          <a:p>
            <a:r>
              <a:rPr lang="en-US" sz="1200" kern="1200">
                <a:solidFill>
                  <a:schemeClr val="tx1"/>
                </a:solidFill>
                <a:effectLst/>
                <a:latin typeface="Ericsson Hilda Light" panose="00000400000000000000" pitchFamily="2" charset="0"/>
                <a:ea typeface="+mn-ea"/>
                <a:cs typeface="+mn-cs"/>
              </a:rPr>
              <a:t>Both SMS over NAS and SMS over IP must be supported by a 5GS UE supporting voice, whereas each operator has the freedom to decide whether to support SMS over NAS, SMS over IP or both. These SMS solutions can be combined and can be used also in case EPS Fallback is used for voice. </a:t>
            </a:r>
            <a:endParaRPr lang="en-150" sz="1200" kern="1200">
              <a:solidFill>
                <a:schemeClr val="tx1"/>
              </a:solidFill>
              <a:effectLst/>
              <a:latin typeface="Ericsson Hilda Light" panose="00000400000000000000" pitchFamily="2" charset="0"/>
              <a:ea typeface="+mn-ea"/>
              <a:cs typeface="+mn-cs"/>
            </a:endParaRPr>
          </a:p>
          <a:p>
            <a:endParaRPr lang="en-US">
              <a:solidFill>
                <a:schemeClr val="bg1"/>
              </a:solidFill>
            </a:endParaRPr>
          </a:p>
          <a:p>
            <a:r>
              <a:rPr lang="en-US">
                <a:solidFill>
                  <a:schemeClr val="bg1"/>
                </a:solidFill>
              </a:rPr>
              <a:t>Terminology:</a:t>
            </a:r>
          </a:p>
          <a:p>
            <a:endParaRPr lang="en-US">
              <a:solidFill>
                <a:schemeClr val="bg1"/>
              </a:solidFill>
            </a:endParaRPr>
          </a:p>
          <a:p>
            <a:r>
              <a:rPr lang="en-US">
                <a:solidFill>
                  <a:schemeClr val="bg1"/>
                </a:solidFill>
              </a:rPr>
              <a:t>SMSF: SMS Function</a:t>
            </a:r>
          </a:p>
          <a:p>
            <a:endParaRPr lang="en-US">
              <a:solidFill>
                <a:schemeClr val="bg1"/>
              </a:solidFill>
            </a:endParaRPr>
          </a:p>
          <a:p>
            <a:pPr defTabSz="966612" fontAlgn="base">
              <a:spcBef>
                <a:spcPct val="30000"/>
              </a:spcBef>
              <a:spcAft>
                <a:spcPct val="0"/>
              </a:spcAft>
              <a:defRPr/>
            </a:pPr>
            <a:r>
              <a:rPr lang="en-US">
                <a:solidFill>
                  <a:schemeClr val="bg1"/>
                </a:solidFill>
              </a:rPr>
              <a:t>Solution similar to</a:t>
            </a:r>
            <a:r>
              <a:rPr lang="en-US" baseline="0">
                <a:solidFill>
                  <a:schemeClr val="bg1"/>
                </a:solidFill>
              </a:rPr>
              <a:t> </a:t>
            </a:r>
            <a:r>
              <a:rPr lang="en-US" baseline="0" err="1">
                <a:solidFill>
                  <a:schemeClr val="bg1"/>
                </a:solidFill>
              </a:rPr>
              <a:t>SGd</a:t>
            </a:r>
            <a:r>
              <a:rPr lang="en-US" baseline="0">
                <a:solidFill>
                  <a:schemeClr val="bg1"/>
                </a:solidFill>
              </a:rPr>
              <a:t> support in MME and </a:t>
            </a:r>
            <a:r>
              <a:rPr lang="en-US" baseline="0" err="1">
                <a:solidFill>
                  <a:schemeClr val="bg1"/>
                </a:solidFill>
              </a:rPr>
              <a:t>Gdd</a:t>
            </a:r>
            <a:r>
              <a:rPr lang="en-US" baseline="0">
                <a:solidFill>
                  <a:schemeClr val="bg1"/>
                </a:solidFill>
              </a:rPr>
              <a:t> support in SGSN in case DIAMETER is used. Interface between SMSF and SMS-C: Can be MAP or DIAMETER (see TS 23.040)</a:t>
            </a:r>
            <a:endParaRPr lang="en-US">
              <a:solidFill>
                <a:schemeClr val="bg1"/>
              </a:solidFill>
            </a:endParaRPr>
          </a:p>
          <a:p>
            <a:endParaRPr lang="en-US" baseline="0">
              <a:solidFill>
                <a:schemeClr val="bg1"/>
              </a:solidFill>
            </a:endParaRPr>
          </a:p>
          <a:p>
            <a:pPr defTabSz="966612" fontAlgn="base">
              <a:spcBef>
                <a:spcPct val="30000"/>
              </a:spcBef>
              <a:spcAft>
                <a:spcPct val="0"/>
              </a:spcAft>
              <a:defRPr/>
            </a:pPr>
            <a:r>
              <a:rPr lang="en-US">
                <a:solidFill>
                  <a:schemeClr val="bg1"/>
                </a:solidFill>
              </a:rPr>
              <a:t>SMS-C:</a:t>
            </a:r>
            <a:r>
              <a:rPr lang="en-US" baseline="0">
                <a:solidFill>
                  <a:schemeClr val="bg1"/>
                </a:solidFill>
              </a:rPr>
              <a:t> SMS-IWMSC, SMS-GMSC, SMS-Router</a:t>
            </a:r>
            <a:endParaRPr lang="en-US">
              <a:solidFill>
                <a:schemeClr val="bg1"/>
              </a:solidFill>
            </a:endParaRPr>
          </a:p>
          <a:p>
            <a:endParaRPr lang="en-US" baseline="0">
              <a:solidFill>
                <a:schemeClr val="bg1"/>
              </a:solidFill>
            </a:endParaRPr>
          </a:p>
          <a:p>
            <a:r>
              <a:rPr lang="en-US" baseline="0">
                <a:solidFill>
                  <a:schemeClr val="bg1"/>
                </a:solidFill>
              </a:rPr>
              <a:t>Interface:</a:t>
            </a:r>
          </a:p>
          <a:p>
            <a:pPr marL="181240" indent="-181240">
              <a:buFontTx/>
              <a:buChar char="-"/>
            </a:pPr>
            <a:r>
              <a:rPr lang="en-US" baseline="0">
                <a:solidFill>
                  <a:schemeClr val="bg1"/>
                </a:solidFill>
              </a:rPr>
              <a:t>N20: AMF – SMSF</a:t>
            </a:r>
          </a:p>
          <a:p>
            <a:pPr marL="181240" indent="-181240">
              <a:buFontTx/>
              <a:buChar char="-"/>
            </a:pPr>
            <a:r>
              <a:rPr lang="en-US" baseline="0">
                <a:solidFill>
                  <a:schemeClr val="bg1"/>
                </a:solidFill>
              </a:rPr>
              <a:t>N21: SMSF - UDM</a:t>
            </a:r>
          </a:p>
          <a:p>
            <a:endParaRPr lang="en-US"/>
          </a:p>
        </p:txBody>
      </p:sp>
      <p:sp>
        <p:nvSpPr>
          <p:cNvPr id="4" name="Date Placeholder 3"/>
          <p:cNvSpPr>
            <a:spLocks noGrp="1"/>
          </p:cNvSpPr>
          <p:nvPr>
            <p:ph type="dt" idx="10"/>
          </p:nvPr>
        </p:nvSpPr>
        <p:spPr/>
        <p:txBody>
          <a:bodyPr/>
          <a:lstStyle/>
          <a:p>
            <a:pPr marL="0" indent="0" defTabSz="966612" fontAlgn="auto">
              <a:spcBef>
                <a:spcPts val="0"/>
              </a:spcBef>
              <a:spcAft>
                <a:spcPts val="0"/>
              </a:spcAft>
              <a:buNone/>
              <a:defRPr/>
            </a:pPr>
            <a:r>
              <a:rPr lang="en-US" kern="1200" spc="0">
                <a:solidFill>
                  <a:prstClr val="black"/>
                </a:solidFill>
              </a:rPr>
              <a:t>2019-06-24 </a:t>
            </a:r>
          </a:p>
        </p:txBody>
      </p:sp>
      <p:sp>
        <p:nvSpPr>
          <p:cNvPr id="5" name="Slide Number Placeholder 4"/>
          <p:cNvSpPr>
            <a:spLocks noGrp="1"/>
          </p:cNvSpPr>
          <p:nvPr>
            <p:ph type="sldNum" sz="quarter" idx="11"/>
          </p:nvPr>
        </p:nvSpPr>
        <p:spPr/>
        <p:txBody>
          <a:bodyPr/>
          <a:lstStyle/>
          <a:p>
            <a:pPr marL="0" indent="0" defTabSz="966612" fontAlgn="auto">
              <a:spcBef>
                <a:spcPts val="0"/>
              </a:spcBef>
              <a:spcAft>
                <a:spcPts val="0"/>
              </a:spcAft>
              <a:buNone/>
              <a:defRPr/>
            </a:pPr>
            <a:fld id="{E9119ADB-F935-4A07-AD9F-492A7D5A4DA3}" type="slidenum">
              <a:rPr lang="en-US" kern="1200" spc="0">
                <a:solidFill>
                  <a:prstClr val="black"/>
                </a:solidFill>
              </a:rPr>
              <a:pPr marL="0" indent="0" defTabSz="966612" fontAlgn="auto">
                <a:spcBef>
                  <a:spcPts val="0"/>
                </a:spcBef>
                <a:spcAft>
                  <a:spcPts val="0"/>
                </a:spcAft>
                <a:buNone/>
                <a:defRPr/>
              </a:pPr>
              <a:t>77</a:t>
            </a:fld>
            <a:endParaRPr lang="en-US" kern="1200" spc="0">
              <a:solidFill>
                <a:prstClr val="black"/>
              </a:solidFill>
            </a:endParaRPr>
          </a:p>
        </p:txBody>
      </p:sp>
      <p:sp>
        <p:nvSpPr>
          <p:cNvPr id="6" name="Header Placeholder 5"/>
          <p:cNvSpPr>
            <a:spLocks noGrp="1"/>
          </p:cNvSpPr>
          <p:nvPr>
            <p:ph type="hdr" sz="quarter" idx="12"/>
          </p:nvPr>
        </p:nvSpPr>
        <p:spPr/>
        <p:txBody>
          <a:bodyPr/>
          <a:lstStyle/>
          <a:p>
            <a:pPr marL="0" indent="0" defTabSz="966612" fontAlgn="auto">
              <a:spcBef>
                <a:spcPts val="0"/>
              </a:spcBef>
              <a:spcAft>
                <a:spcPts val="0"/>
              </a:spcAft>
              <a:buNone/>
              <a:defRPr/>
            </a:pPr>
            <a:r>
              <a:rPr lang="en-US" kern="1200" spc="0">
                <a:solidFill>
                  <a:prstClr val="black"/>
                </a:solidFill>
              </a:rPr>
              <a:t>5G Voice: Voice aspects of 5G evolution steps </a:t>
            </a:r>
          </a:p>
        </p:txBody>
      </p:sp>
      <p:sp>
        <p:nvSpPr>
          <p:cNvPr id="7" name="Footer Placeholder 6"/>
          <p:cNvSpPr>
            <a:spLocks noGrp="1"/>
          </p:cNvSpPr>
          <p:nvPr>
            <p:ph type="ftr" sz="quarter" idx="13"/>
          </p:nvPr>
        </p:nvSpPr>
        <p:spPr/>
        <p:txBody>
          <a:bodyPr/>
          <a:lstStyle/>
          <a:p>
            <a:pPr marL="0" indent="0" defTabSz="966612" fontAlgn="auto">
              <a:spcBef>
                <a:spcPts val="0"/>
              </a:spcBef>
              <a:spcAft>
                <a:spcPts val="0"/>
              </a:spcAft>
              <a:buNone/>
              <a:defRPr/>
            </a:pPr>
            <a:r>
              <a:rPr lang="en-US" kern="1200" spc="0">
                <a:solidFill>
                  <a:prstClr val="black"/>
                </a:solidFill>
              </a:rPr>
              <a:t> </a:t>
            </a:r>
          </a:p>
        </p:txBody>
      </p:sp>
    </p:spTree>
    <p:extLst>
      <p:ext uri="{BB962C8B-B14F-4D97-AF65-F5344CB8AC3E}">
        <p14:creationId xmlns:p14="http://schemas.microsoft.com/office/powerpoint/2010/main" val="236809599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t>Note: the statement to the right “</a:t>
            </a:r>
            <a:r>
              <a:rPr lang="en-US" sz="1200" kern="1200">
                <a:solidFill>
                  <a:schemeClr val="tx1"/>
                </a:solidFill>
                <a:latin typeface="Arial" charset="0"/>
                <a:ea typeface="+mn-ea"/>
                <a:cs typeface="+mn-cs"/>
              </a:rPr>
              <a:t>NWDAF instance(s) can be collocated with a 5GS NF</a:t>
            </a:r>
            <a:r>
              <a:rPr lang="en-US"/>
              <a:t>” refers to that especially the green marked use cases on next slide is planned being implemented within the Packet Core NFs (AMF/SMF); use cases marked blue target for OAM, and yellow marked use cases target a more centralized deployment (not in the NFs) </a:t>
            </a:r>
          </a:p>
        </p:txBody>
      </p:sp>
      <p:sp>
        <p:nvSpPr>
          <p:cNvPr id="4" name="Date Placeholder 3"/>
          <p:cNvSpPr>
            <a:spLocks noGrp="1"/>
          </p:cNvSpPr>
          <p:nvPr>
            <p:ph type="dt" idx="1"/>
          </p:nvPr>
        </p:nvSpPr>
        <p:spPr/>
        <p:txBody>
          <a:bodyPr/>
          <a:lstStyle/>
          <a:p>
            <a:r>
              <a:rPr lang="en-US"/>
              <a:t>2019-10-07 </a:t>
            </a:r>
          </a:p>
        </p:txBody>
      </p:sp>
      <p:sp>
        <p:nvSpPr>
          <p:cNvPr id="5" name="Slide Number Placeholder 4"/>
          <p:cNvSpPr>
            <a:spLocks noGrp="1"/>
          </p:cNvSpPr>
          <p:nvPr>
            <p:ph type="sldNum" sz="quarter" idx="5"/>
          </p:nvPr>
        </p:nvSpPr>
        <p:spPr/>
        <p:txBody>
          <a:bodyPr/>
          <a:lstStyle/>
          <a:p>
            <a:fld id="{667CE0F0-7707-4F82-9F38-C579C032D734}" type="slidenum">
              <a:rPr lang="en-US" smtClean="0"/>
              <a:t>78</a:t>
            </a:fld>
            <a:endParaRPr lang="en-US"/>
          </a:p>
        </p:txBody>
      </p:sp>
      <p:sp>
        <p:nvSpPr>
          <p:cNvPr id="6" name="Header Placeholder 5"/>
          <p:cNvSpPr>
            <a:spLocks noGrp="1"/>
          </p:cNvSpPr>
          <p:nvPr>
            <p:ph type="hdr" sz="quarter"/>
          </p:nvPr>
        </p:nvSpPr>
        <p:spPr/>
        <p:txBody>
          <a:bodyPr/>
          <a:lstStyle/>
          <a:p>
            <a:r>
              <a:rPr lang="en-US"/>
              <a:t>The 5G Core Network Deep Dive </a:t>
            </a:r>
          </a:p>
        </p:txBody>
      </p:sp>
      <p:sp>
        <p:nvSpPr>
          <p:cNvPr id="7" name="Footer Placeholder 6"/>
          <p:cNvSpPr>
            <a:spLocks noGrp="1"/>
          </p:cNvSpPr>
          <p:nvPr>
            <p:ph type="ftr" sz="quarter" idx="4"/>
          </p:nvPr>
        </p:nvSpPr>
        <p:spPr/>
        <p:txBody>
          <a:bodyPr/>
          <a:lstStyle/>
          <a:p>
            <a:r>
              <a:rPr lang="en-US"/>
              <a:t>BICP-16:000214 Uen, Rev N </a:t>
            </a:r>
          </a:p>
        </p:txBody>
      </p:sp>
    </p:spTree>
    <p:extLst>
      <p:ext uri="{BB962C8B-B14F-4D97-AF65-F5344CB8AC3E}">
        <p14:creationId xmlns:p14="http://schemas.microsoft.com/office/powerpoint/2010/main" val="185995588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Date Placeholder 3"/>
          <p:cNvSpPr>
            <a:spLocks noGrp="1"/>
          </p:cNvSpPr>
          <p:nvPr>
            <p:ph type="dt" idx="1"/>
          </p:nvPr>
        </p:nvSpPr>
        <p:spPr/>
        <p:txBody>
          <a:bodyPr/>
          <a:lstStyle/>
          <a:p>
            <a:r>
              <a:rPr lang="en-US"/>
              <a:t>2019-10-07 </a:t>
            </a:r>
          </a:p>
        </p:txBody>
      </p:sp>
      <p:sp>
        <p:nvSpPr>
          <p:cNvPr id="5" name="Slide Number Placeholder 4"/>
          <p:cNvSpPr>
            <a:spLocks noGrp="1"/>
          </p:cNvSpPr>
          <p:nvPr>
            <p:ph type="sldNum" sz="quarter" idx="5"/>
          </p:nvPr>
        </p:nvSpPr>
        <p:spPr/>
        <p:txBody>
          <a:bodyPr/>
          <a:lstStyle/>
          <a:p>
            <a:fld id="{3CB20BC3-8C54-4E8F-A024-0356CB9408D5}" type="slidenum">
              <a:rPr lang="en-US" smtClean="0"/>
              <a:t>79</a:t>
            </a:fld>
            <a:endParaRPr lang="en-US"/>
          </a:p>
        </p:txBody>
      </p:sp>
      <p:sp>
        <p:nvSpPr>
          <p:cNvPr id="6" name="Header Placeholder 5"/>
          <p:cNvSpPr>
            <a:spLocks noGrp="1"/>
          </p:cNvSpPr>
          <p:nvPr>
            <p:ph type="hdr" sz="quarter"/>
          </p:nvPr>
        </p:nvSpPr>
        <p:spPr/>
        <p:txBody>
          <a:bodyPr/>
          <a:lstStyle/>
          <a:p>
            <a:r>
              <a:rPr lang="en-US"/>
              <a:t>The 5G Core Network Deep Dive </a:t>
            </a:r>
          </a:p>
        </p:txBody>
      </p:sp>
      <p:sp>
        <p:nvSpPr>
          <p:cNvPr id="7" name="Footer Placeholder 6"/>
          <p:cNvSpPr>
            <a:spLocks noGrp="1"/>
          </p:cNvSpPr>
          <p:nvPr>
            <p:ph type="ftr" sz="quarter" idx="4"/>
          </p:nvPr>
        </p:nvSpPr>
        <p:spPr/>
        <p:txBody>
          <a:bodyPr/>
          <a:lstStyle/>
          <a:p>
            <a:r>
              <a:rPr lang="en-US"/>
              <a:t>BICP-16:000214 Uen, Rev N </a:t>
            </a:r>
          </a:p>
        </p:txBody>
      </p:sp>
    </p:spTree>
    <p:extLst>
      <p:ext uri="{BB962C8B-B14F-4D97-AF65-F5344CB8AC3E}">
        <p14:creationId xmlns:p14="http://schemas.microsoft.com/office/powerpoint/2010/main" val="266379821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a:t>2019-10-07 </a:t>
            </a:r>
          </a:p>
        </p:txBody>
      </p:sp>
      <p:sp>
        <p:nvSpPr>
          <p:cNvPr id="5" name="Slide Number Placeholder 4"/>
          <p:cNvSpPr>
            <a:spLocks noGrp="1"/>
          </p:cNvSpPr>
          <p:nvPr>
            <p:ph type="sldNum" sz="quarter" idx="5"/>
          </p:nvPr>
        </p:nvSpPr>
        <p:spPr/>
        <p:txBody>
          <a:bodyPr/>
          <a:lstStyle/>
          <a:p>
            <a:fld id="{B1772C8F-875E-4C66-A9B8-27BC30860958}" type="slidenum">
              <a:rPr lang="en-US" smtClean="0"/>
              <a:t>80</a:t>
            </a:fld>
            <a:endParaRPr lang="en-US"/>
          </a:p>
        </p:txBody>
      </p:sp>
      <p:sp>
        <p:nvSpPr>
          <p:cNvPr id="6" name="Header Placeholder 5"/>
          <p:cNvSpPr>
            <a:spLocks noGrp="1"/>
          </p:cNvSpPr>
          <p:nvPr>
            <p:ph type="hdr" sz="quarter"/>
          </p:nvPr>
        </p:nvSpPr>
        <p:spPr/>
        <p:txBody>
          <a:bodyPr/>
          <a:lstStyle/>
          <a:p>
            <a:r>
              <a:rPr lang="en-US"/>
              <a:t>The 5G Core Network Deep Dive </a:t>
            </a:r>
          </a:p>
        </p:txBody>
      </p:sp>
      <p:sp>
        <p:nvSpPr>
          <p:cNvPr id="7" name="Footer Placeholder 6"/>
          <p:cNvSpPr>
            <a:spLocks noGrp="1"/>
          </p:cNvSpPr>
          <p:nvPr>
            <p:ph type="ftr" sz="quarter" idx="4"/>
          </p:nvPr>
        </p:nvSpPr>
        <p:spPr/>
        <p:txBody>
          <a:bodyPr/>
          <a:lstStyle/>
          <a:p>
            <a:r>
              <a:rPr lang="en-US"/>
              <a:t>BICP-16:000214 Uen, Rev N </a:t>
            </a:r>
          </a:p>
        </p:txBody>
      </p:sp>
    </p:spTree>
    <p:extLst>
      <p:ext uri="{BB962C8B-B14F-4D97-AF65-F5344CB8AC3E}">
        <p14:creationId xmlns:p14="http://schemas.microsoft.com/office/powerpoint/2010/main" val="4876758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Ericsson is aiming at reducing the table to the right by removing NEF and AF at the 3GPP SA2 October meeting</a:t>
            </a:r>
          </a:p>
        </p:txBody>
      </p:sp>
      <p:sp>
        <p:nvSpPr>
          <p:cNvPr id="4" name="Date Placeholder 3"/>
          <p:cNvSpPr>
            <a:spLocks noGrp="1"/>
          </p:cNvSpPr>
          <p:nvPr>
            <p:ph type="dt" idx="1"/>
          </p:nvPr>
        </p:nvSpPr>
        <p:spPr/>
        <p:txBody>
          <a:bodyPr/>
          <a:lstStyle/>
          <a:p>
            <a:r>
              <a:rPr lang="en-US"/>
              <a:t>2019-10-07 </a:t>
            </a:r>
          </a:p>
        </p:txBody>
      </p:sp>
      <p:sp>
        <p:nvSpPr>
          <p:cNvPr id="5" name="Slide Number Placeholder 4"/>
          <p:cNvSpPr>
            <a:spLocks noGrp="1"/>
          </p:cNvSpPr>
          <p:nvPr>
            <p:ph type="sldNum" sz="quarter" idx="5"/>
          </p:nvPr>
        </p:nvSpPr>
        <p:spPr/>
        <p:txBody>
          <a:bodyPr/>
          <a:lstStyle/>
          <a:p>
            <a:fld id="{6C89270A-7BDE-405F-AC15-96EDE77E216A}" type="slidenum">
              <a:rPr lang="en-US" smtClean="0"/>
              <a:t>81</a:t>
            </a:fld>
            <a:endParaRPr lang="en-US"/>
          </a:p>
        </p:txBody>
      </p:sp>
      <p:sp>
        <p:nvSpPr>
          <p:cNvPr id="6" name="Header Placeholder 5"/>
          <p:cNvSpPr>
            <a:spLocks noGrp="1"/>
          </p:cNvSpPr>
          <p:nvPr>
            <p:ph type="hdr" sz="quarter"/>
          </p:nvPr>
        </p:nvSpPr>
        <p:spPr/>
        <p:txBody>
          <a:bodyPr/>
          <a:lstStyle/>
          <a:p>
            <a:r>
              <a:rPr lang="en-US"/>
              <a:t>The 5G Core Network Deep Dive </a:t>
            </a:r>
          </a:p>
        </p:txBody>
      </p:sp>
      <p:sp>
        <p:nvSpPr>
          <p:cNvPr id="7" name="Footer Placeholder 6"/>
          <p:cNvSpPr>
            <a:spLocks noGrp="1"/>
          </p:cNvSpPr>
          <p:nvPr>
            <p:ph type="ftr" sz="quarter" idx="4"/>
          </p:nvPr>
        </p:nvSpPr>
        <p:spPr/>
        <p:txBody>
          <a:bodyPr/>
          <a:lstStyle/>
          <a:p>
            <a:r>
              <a:rPr lang="en-US"/>
              <a:t>BICP-16:000214 Uen, Rev N </a:t>
            </a:r>
          </a:p>
        </p:txBody>
      </p:sp>
    </p:spTree>
    <p:extLst>
      <p:ext uri="{BB962C8B-B14F-4D97-AF65-F5344CB8AC3E}">
        <p14:creationId xmlns:p14="http://schemas.microsoft.com/office/powerpoint/2010/main" val="30766648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4937">
              <a:defRPr/>
            </a:pPr>
            <a:r>
              <a:rPr lang="en-GB"/>
              <a:t>Note: NEF, NRF applies also to </a:t>
            </a:r>
            <a:r>
              <a:rPr lang="en-GB" err="1"/>
              <a:t>ptp</a:t>
            </a:r>
            <a:r>
              <a:rPr lang="en-GB"/>
              <a:t> representation but not shown for clarity. A</a:t>
            </a:r>
            <a:r>
              <a:rPr lang="en-US" err="1"/>
              <a:t>ll</a:t>
            </a:r>
            <a:r>
              <a:rPr lang="en-US"/>
              <a:t> depicted Network Functions can interact with the NEF and NRF as necessary</a:t>
            </a:r>
          </a:p>
          <a:p>
            <a:pPr defTabSz="894937">
              <a:defRPr/>
            </a:pPr>
            <a:endParaRPr lang="en-US"/>
          </a:p>
          <a:p>
            <a:pPr defTabSz="894937">
              <a:defRPr/>
            </a:pPr>
            <a:r>
              <a:rPr lang="en-US"/>
              <a:t>Note: All NFs are not represented in the two figures, these are high level with the “basic” NFs, but e.g. SMSF, UDR and NWADF are missing as well as the new SBI to OCS (</a:t>
            </a:r>
            <a:r>
              <a:rPr lang="en-US" err="1"/>
              <a:t>PSy</a:t>
            </a:r>
            <a:r>
              <a:rPr lang="en-US"/>
              <a:t>/N28)</a:t>
            </a:r>
          </a:p>
          <a:p>
            <a:pPr defTabSz="894937">
              <a:defRPr/>
            </a:pPr>
            <a:endParaRPr lang="en-US"/>
          </a:p>
          <a:p>
            <a:pPr defTabSz="894937">
              <a:defRPr/>
            </a:pPr>
            <a:r>
              <a:rPr lang="en-US"/>
              <a:t>Note: SCP not shown (included in 23.501 15.6.0-version) since it originally comes from a rel-16 study item, </a:t>
            </a:r>
            <a:r>
              <a:rPr lang="en-US" err="1"/>
              <a:t>eSBA</a:t>
            </a:r>
            <a:r>
              <a:rPr lang="en-US"/>
              <a:t>, and E/// views it as rel-16</a:t>
            </a:r>
          </a:p>
          <a:p>
            <a:endParaRPr lang="en-US"/>
          </a:p>
        </p:txBody>
      </p:sp>
      <p:sp>
        <p:nvSpPr>
          <p:cNvPr id="4" name="Date Placeholder 3"/>
          <p:cNvSpPr>
            <a:spLocks noGrp="1"/>
          </p:cNvSpPr>
          <p:nvPr>
            <p:ph type="dt" idx="10"/>
          </p:nvPr>
        </p:nvSpPr>
        <p:spPr/>
        <p:txBody>
          <a:bodyPr/>
          <a:lstStyle/>
          <a:p>
            <a:pPr defTabSz="904616" fontAlgn="auto">
              <a:spcBef>
                <a:spcPts val="0"/>
              </a:spcBef>
              <a:spcAft>
                <a:spcPts val="0"/>
              </a:spcAft>
              <a:defRPr/>
            </a:pPr>
            <a:r>
              <a:rPr lang="sv-SE" sz="1800" kern="0">
                <a:solidFill>
                  <a:sysClr val="windowText" lastClr="000000"/>
                </a:solidFill>
              </a:rPr>
              <a:t>2019-10-07 </a:t>
            </a:r>
            <a:endParaRPr lang="en-US" sz="1800" kern="0">
              <a:solidFill>
                <a:sysClr val="windowText" lastClr="000000"/>
              </a:solidFill>
            </a:endParaRPr>
          </a:p>
        </p:txBody>
      </p:sp>
      <p:sp>
        <p:nvSpPr>
          <p:cNvPr id="5" name="Slide Number Placeholder 4"/>
          <p:cNvSpPr>
            <a:spLocks noGrp="1"/>
          </p:cNvSpPr>
          <p:nvPr>
            <p:ph type="sldNum" sz="quarter" idx="11"/>
          </p:nvPr>
        </p:nvSpPr>
        <p:spPr/>
        <p:txBody>
          <a:bodyPr/>
          <a:lstStyle/>
          <a:p>
            <a:pPr defTabSz="904616" fontAlgn="auto">
              <a:spcBef>
                <a:spcPts val="0"/>
              </a:spcBef>
              <a:spcAft>
                <a:spcPts val="0"/>
              </a:spcAft>
              <a:defRPr/>
            </a:pPr>
            <a:fld id="{04E6C27A-592C-46AD-96B3-136974AFAD3E}" type="slidenum">
              <a:rPr lang="en-US" sz="1800" kern="0" smtClean="0">
                <a:solidFill>
                  <a:sysClr val="windowText" lastClr="000000"/>
                </a:solidFill>
              </a:rPr>
              <a:t>8</a:t>
            </a:fld>
            <a:endParaRPr lang="en-US" sz="1800" kern="0">
              <a:solidFill>
                <a:sysClr val="windowText" lastClr="000000"/>
              </a:solidFill>
            </a:endParaRPr>
          </a:p>
        </p:txBody>
      </p:sp>
      <p:sp>
        <p:nvSpPr>
          <p:cNvPr id="6" name="Header Placeholder 5"/>
          <p:cNvSpPr>
            <a:spLocks noGrp="1"/>
          </p:cNvSpPr>
          <p:nvPr>
            <p:ph type="hdr" sz="quarter" idx="12"/>
          </p:nvPr>
        </p:nvSpPr>
        <p:spPr/>
        <p:txBody>
          <a:bodyPr/>
          <a:lstStyle/>
          <a:p>
            <a:pPr defTabSz="904616" fontAlgn="auto">
              <a:spcBef>
                <a:spcPts val="0"/>
              </a:spcBef>
              <a:spcAft>
                <a:spcPts val="0"/>
              </a:spcAft>
              <a:defRPr/>
            </a:pPr>
            <a:r>
              <a:rPr lang="en-US" sz="1800" kern="0">
                <a:solidFill>
                  <a:sysClr val="windowText" lastClr="000000"/>
                </a:solidFill>
              </a:rPr>
              <a:t>The 5G Core Network Deep Dive </a:t>
            </a:r>
          </a:p>
        </p:txBody>
      </p:sp>
      <p:sp>
        <p:nvSpPr>
          <p:cNvPr id="7" name="Footer Placeholder 6"/>
          <p:cNvSpPr>
            <a:spLocks noGrp="1"/>
          </p:cNvSpPr>
          <p:nvPr>
            <p:ph type="ftr" sz="quarter" idx="13"/>
          </p:nvPr>
        </p:nvSpPr>
        <p:spPr/>
        <p:txBody>
          <a:bodyPr/>
          <a:lstStyle/>
          <a:p>
            <a:pPr defTabSz="904616" fontAlgn="auto">
              <a:spcBef>
                <a:spcPts val="0"/>
              </a:spcBef>
              <a:spcAft>
                <a:spcPts val="0"/>
              </a:spcAft>
              <a:defRPr/>
            </a:pPr>
            <a:r>
              <a:rPr lang="en-US" sz="1800" kern="0">
                <a:solidFill>
                  <a:sysClr val="windowText" lastClr="000000"/>
                </a:solidFill>
              </a:rPr>
              <a:t>BICP-16:000214 Uen, Rev N </a:t>
            </a:r>
          </a:p>
        </p:txBody>
      </p:sp>
    </p:spTree>
    <p:extLst>
      <p:ext uri="{BB962C8B-B14F-4D97-AF65-F5344CB8AC3E}">
        <p14:creationId xmlns:p14="http://schemas.microsoft.com/office/powerpoint/2010/main" val="368313040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r>
              <a:rPr lang="en-US"/>
              <a:t>2019-10-07 </a:t>
            </a:r>
          </a:p>
        </p:txBody>
      </p:sp>
      <p:sp>
        <p:nvSpPr>
          <p:cNvPr id="5" name="Slide Number Placeholder 4"/>
          <p:cNvSpPr>
            <a:spLocks noGrp="1"/>
          </p:cNvSpPr>
          <p:nvPr>
            <p:ph type="sldNum" sz="quarter" idx="5"/>
          </p:nvPr>
        </p:nvSpPr>
        <p:spPr/>
        <p:txBody>
          <a:bodyPr/>
          <a:lstStyle/>
          <a:p>
            <a:fld id="{325A92E4-A218-4C8A-82CC-D5F979980633}" type="slidenum">
              <a:rPr lang="en-US" smtClean="0"/>
              <a:t>82</a:t>
            </a:fld>
            <a:endParaRPr lang="en-US"/>
          </a:p>
        </p:txBody>
      </p:sp>
      <p:sp>
        <p:nvSpPr>
          <p:cNvPr id="6" name="Header Placeholder 5"/>
          <p:cNvSpPr>
            <a:spLocks noGrp="1"/>
          </p:cNvSpPr>
          <p:nvPr>
            <p:ph type="hdr" sz="quarter"/>
          </p:nvPr>
        </p:nvSpPr>
        <p:spPr/>
        <p:txBody>
          <a:bodyPr/>
          <a:lstStyle/>
          <a:p>
            <a:r>
              <a:rPr lang="en-US"/>
              <a:t>The 5G Core Network Deep Dive </a:t>
            </a:r>
          </a:p>
        </p:txBody>
      </p:sp>
      <p:sp>
        <p:nvSpPr>
          <p:cNvPr id="7" name="Footer Placeholder 6"/>
          <p:cNvSpPr>
            <a:spLocks noGrp="1"/>
          </p:cNvSpPr>
          <p:nvPr>
            <p:ph type="ftr" sz="quarter" idx="4"/>
          </p:nvPr>
        </p:nvSpPr>
        <p:spPr/>
        <p:txBody>
          <a:bodyPr/>
          <a:lstStyle/>
          <a:p>
            <a:r>
              <a:rPr lang="en-US"/>
              <a:t>BICP-16:000214 Uen, Rev N </a:t>
            </a:r>
          </a:p>
        </p:txBody>
      </p:sp>
    </p:spTree>
    <p:extLst>
      <p:ext uri="{BB962C8B-B14F-4D97-AF65-F5344CB8AC3E}">
        <p14:creationId xmlns:p14="http://schemas.microsoft.com/office/powerpoint/2010/main" val="187022651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5G Core - standardization update </a:t>
            </a:r>
          </a:p>
        </p:txBody>
      </p:sp>
      <p:sp>
        <p:nvSpPr>
          <p:cNvPr id="5" name="Date Placeholder 4"/>
          <p:cNvSpPr>
            <a:spLocks noGrp="1"/>
          </p:cNvSpPr>
          <p:nvPr>
            <p:ph type="dt" idx="1"/>
          </p:nvPr>
        </p:nvSpPr>
        <p:spPr/>
        <p:txBody>
          <a:bodyPr/>
          <a:lstStyle/>
          <a:p>
            <a:r>
              <a:rPr lang="en-US"/>
              <a:t>2019-09-24 </a:t>
            </a:r>
          </a:p>
        </p:txBody>
      </p:sp>
      <p:sp>
        <p:nvSpPr>
          <p:cNvPr id="6" name="Footer Placeholder 5"/>
          <p:cNvSpPr>
            <a:spLocks noGrp="1"/>
          </p:cNvSpPr>
          <p:nvPr>
            <p:ph type="ftr" sz="quarter" idx="4"/>
          </p:nvPr>
        </p:nvSpPr>
        <p:spPr/>
        <p:txBody>
          <a:bodyPr/>
          <a:lstStyle/>
          <a:p>
            <a:r>
              <a:rPr lang="en-US"/>
              <a:t>© Ericsson AB 2018 </a:t>
            </a:r>
          </a:p>
        </p:txBody>
      </p:sp>
      <p:sp>
        <p:nvSpPr>
          <p:cNvPr id="7" name="Slide Number Placeholder 6"/>
          <p:cNvSpPr>
            <a:spLocks noGrp="1"/>
          </p:cNvSpPr>
          <p:nvPr>
            <p:ph type="sldNum" sz="quarter" idx="5"/>
          </p:nvPr>
        </p:nvSpPr>
        <p:spPr/>
        <p:txBody>
          <a:bodyPr/>
          <a:lstStyle/>
          <a:p>
            <a:fld id="{8A016988-3D22-4695-BC67-DF2CDA048907}" type="slidenum">
              <a:rPr lang="en-US" smtClean="0"/>
              <a:t>83</a:t>
            </a:fld>
            <a:endParaRPr lang="en-US"/>
          </a:p>
        </p:txBody>
      </p:sp>
    </p:spTree>
    <p:extLst>
      <p:ext uri="{BB962C8B-B14F-4D97-AF65-F5344CB8AC3E}">
        <p14:creationId xmlns:p14="http://schemas.microsoft.com/office/powerpoint/2010/main" val="32777963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ffectLst/>
              </a:rPr>
              <a:t>5G Alliance for Connected Industries and Automation (5G-ACIA) </a:t>
            </a:r>
          </a:p>
          <a:p>
            <a:r>
              <a:rPr lang="sv-SE"/>
              <a:t>https://www.5g-acia.org/</a:t>
            </a:r>
          </a:p>
          <a:p>
            <a:endParaRPr lang="sv-SE"/>
          </a:p>
          <a:p>
            <a:r>
              <a:rPr lang="sv-SE"/>
              <a:t>These are the two alternative features that were defined in the standardization WI in 3GPP. CAG is in general optional but need to be included in the second alternative if it shall be a feasible solution. </a:t>
            </a:r>
          </a:p>
          <a:p>
            <a:r>
              <a:rPr lang="sv-SE"/>
              <a:t>But CAG is about access control, and other access control mechanisms may of course also exist, see also 23.501 Annex D.2</a:t>
            </a:r>
          </a:p>
          <a:p>
            <a:endParaRPr lang="sv-SE"/>
          </a:p>
          <a:p>
            <a:endParaRPr lang="sv-SE"/>
          </a:p>
        </p:txBody>
      </p:sp>
      <p:sp>
        <p:nvSpPr>
          <p:cNvPr id="4" name="Header Placeholder 3"/>
          <p:cNvSpPr>
            <a:spLocks noGrp="1"/>
          </p:cNvSpPr>
          <p:nvPr>
            <p:ph type="hdr" sz="quarter"/>
          </p:nvPr>
        </p:nvSpPr>
        <p:spPr/>
        <p:txBody>
          <a:bodyPr/>
          <a:lstStyle/>
          <a:p>
            <a:r>
              <a:rPr lang="en-US"/>
              <a:t>5G Core - standardization update </a:t>
            </a:r>
          </a:p>
        </p:txBody>
      </p:sp>
      <p:sp>
        <p:nvSpPr>
          <p:cNvPr id="5" name="Date Placeholder 4"/>
          <p:cNvSpPr>
            <a:spLocks noGrp="1"/>
          </p:cNvSpPr>
          <p:nvPr>
            <p:ph type="dt" idx="1"/>
          </p:nvPr>
        </p:nvSpPr>
        <p:spPr/>
        <p:txBody>
          <a:bodyPr/>
          <a:lstStyle/>
          <a:p>
            <a:r>
              <a:rPr lang="en-US"/>
              <a:t>2019-09-24 </a:t>
            </a:r>
          </a:p>
        </p:txBody>
      </p:sp>
      <p:sp>
        <p:nvSpPr>
          <p:cNvPr id="6" name="Footer Placeholder 5"/>
          <p:cNvSpPr>
            <a:spLocks noGrp="1"/>
          </p:cNvSpPr>
          <p:nvPr>
            <p:ph type="ftr" sz="quarter" idx="4"/>
          </p:nvPr>
        </p:nvSpPr>
        <p:spPr/>
        <p:txBody>
          <a:bodyPr/>
          <a:lstStyle/>
          <a:p>
            <a:r>
              <a:rPr lang="en-US"/>
              <a:t>© Ericsson AB 2018 </a:t>
            </a:r>
          </a:p>
        </p:txBody>
      </p:sp>
      <p:sp>
        <p:nvSpPr>
          <p:cNvPr id="7" name="Slide Number Placeholder 6"/>
          <p:cNvSpPr>
            <a:spLocks noGrp="1"/>
          </p:cNvSpPr>
          <p:nvPr>
            <p:ph type="sldNum" sz="quarter" idx="5"/>
          </p:nvPr>
        </p:nvSpPr>
        <p:spPr/>
        <p:txBody>
          <a:bodyPr/>
          <a:lstStyle/>
          <a:p>
            <a:fld id="{CA9FFD0C-59D5-4D25-B742-E15CD68775DE}" type="slidenum">
              <a:rPr lang="en-US" smtClean="0"/>
              <a:t>84</a:t>
            </a:fld>
            <a:endParaRPr lang="en-US"/>
          </a:p>
        </p:txBody>
      </p:sp>
    </p:spTree>
    <p:extLst>
      <p:ext uri="{BB962C8B-B14F-4D97-AF65-F5344CB8AC3E}">
        <p14:creationId xmlns:p14="http://schemas.microsoft.com/office/powerpoint/2010/main" val="121144256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Header Placeholder 3"/>
          <p:cNvSpPr>
            <a:spLocks noGrp="1"/>
          </p:cNvSpPr>
          <p:nvPr>
            <p:ph type="hdr" sz="quarter"/>
          </p:nvPr>
        </p:nvSpPr>
        <p:spPr/>
        <p:txBody>
          <a:bodyPr/>
          <a:lstStyle/>
          <a:p>
            <a:r>
              <a:rPr lang="en-US"/>
              <a:t>5G Core Sales Bootcamp </a:t>
            </a:r>
          </a:p>
        </p:txBody>
      </p:sp>
      <p:sp>
        <p:nvSpPr>
          <p:cNvPr id="5" name="Date Placeholder 4"/>
          <p:cNvSpPr>
            <a:spLocks noGrp="1"/>
          </p:cNvSpPr>
          <p:nvPr>
            <p:ph type="dt" idx="1"/>
          </p:nvPr>
        </p:nvSpPr>
        <p:spPr/>
        <p:txBody>
          <a:bodyPr/>
          <a:lstStyle/>
          <a:p>
            <a:r>
              <a:rPr lang="en-US"/>
              <a:t>2019-04-01 </a:t>
            </a:r>
          </a:p>
        </p:txBody>
      </p:sp>
      <p:sp>
        <p:nvSpPr>
          <p:cNvPr id="6" name="Footer Placeholder 5"/>
          <p:cNvSpPr>
            <a:spLocks noGrp="1"/>
          </p:cNvSpPr>
          <p:nvPr>
            <p:ph type="ftr" sz="quarter" idx="4"/>
          </p:nvPr>
        </p:nvSpPr>
        <p:spPr/>
        <p:txBody>
          <a:bodyPr/>
          <a:lstStyle/>
          <a:p>
            <a:r>
              <a:rPr lang="en-US"/>
              <a:t> </a:t>
            </a:r>
          </a:p>
        </p:txBody>
      </p:sp>
      <p:sp>
        <p:nvSpPr>
          <p:cNvPr id="7" name="Slide Number Placeholder 6"/>
          <p:cNvSpPr>
            <a:spLocks noGrp="1"/>
          </p:cNvSpPr>
          <p:nvPr>
            <p:ph type="sldNum" sz="quarter" idx="5"/>
          </p:nvPr>
        </p:nvSpPr>
        <p:spPr/>
        <p:txBody>
          <a:bodyPr/>
          <a:lstStyle/>
          <a:p>
            <a:fld id="{F949BC75-2359-4F98-918A-7033C92AD487}" type="slidenum">
              <a:rPr lang="en-US" smtClean="0"/>
              <a:pPr/>
              <a:t>85</a:t>
            </a:fld>
            <a:endParaRPr lang="en-US"/>
          </a:p>
        </p:txBody>
      </p:sp>
    </p:spTree>
    <p:extLst>
      <p:ext uri="{BB962C8B-B14F-4D97-AF65-F5344CB8AC3E}">
        <p14:creationId xmlns:p14="http://schemas.microsoft.com/office/powerpoint/2010/main" val="39617304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sv-SE"/>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rPr>
              <a:t> </a:t>
            </a:r>
          </a:p>
        </p:txBody>
      </p:sp>
      <p:sp>
        <p:nvSpPr>
          <p:cNvPr id="5" name="Date Placeholder 4"/>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rPr>
              <a:t> </a:t>
            </a:r>
          </a:p>
        </p:txBody>
      </p:sp>
      <p:sp>
        <p:nvSpPr>
          <p:cNvPr id="6" name="Footer Placeholder 5"/>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rPr>
              <a:t> </a:t>
            </a: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97336C-C23A-4ADA-8223-547FF50D5B44}" type="slidenum">
              <a:rPr kumimoji="0" lang="en-US" sz="1200" b="0" i="0" u="none" strike="noStrike" kern="1200" cap="none" spc="0" normalizeH="0" baseline="0" noProof="0" smtClean="0">
                <a:ln>
                  <a:noFill/>
                </a:ln>
                <a:solidFill>
                  <a:prstClr val="black"/>
                </a:solidFill>
                <a:effectLst/>
                <a:uLnTx/>
                <a:uFillTx/>
                <a:latin typeface="Ericsson Hilda Light" panose="000004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endParaRPr>
          </a:p>
        </p:txBody>
      </p:sp>
    </p:spTree>
    <p:extLst>
      <p:ext uri="{BB962C8B-B14F-4D97-AF65-F5344CB8AC3E}">
        <p14:creationId xmlns:p14="http://schemas.microsoft.com/office/powerpoint/2010/main" val="376538991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Ericsson Hilda Light" panose="00000400000000000000" pitchFamily="2" charset="0"/>
                <a:ea typeface="+mn-ea"/>
                <a:cs typeface="+mn-cs"/>
              </a:rPr>
              <a:t>In the below model for URLLC, the UE has two active PDU Sessions, hence two IP (and Ethernet) addresses. This model is thus dependent on that there is an application in the end-stations that control packet ordering, duplication etc. It is entirely designed for TSN (Time Sensitive Networks) and applicable to manufacturing use cases where PROFINET is used over this network model. TSN requires that FRER (Frame Replication and Elimination for Reliability) at end-station runs on dual user plane paths (802.1CB). Or if IP is used, DETNET is used for PREOF (Packet Replication, Elimination and Ordering Functions).</a:t>
            </a:r>
          </a:p>
          <a:p>
            <a:r>
              <a:rPr lang="en-US" sz="1200" kern="1200">
                <a:solidFill>
                  <a:schemeClr val="tx1"/>
                </a:solidFill>
                <a:effectLst/>
                <a:latin typeface="Ericsson Hilda Light" panose="00000400000000000000" pitchFamily="2" charset="0"/>
                <a:ea typeface="+mn-ea"/>
                <a:cs typeface="+mn-cs"/>
              </a:rPr>
              <a:t> </a:t>
            </a:r>
          </a:p>
          <a:p>
            <a:r>
              <a:rPr lang="en-US" sz="1200" kern="1200">
                <a:solidFill>
                  <a:schemeClr val="tx1"/>
                </a:solidFill>
                <a:effectLst/>
                <a:latin typeface="Ericsson Hilda Light" panose="00000400000000000000" pitchFamily="2" charset="0"/>
                <a:ea typeface="+mn-ea"/>
                <a:cs typeface="+mn-cs"/>
              </a:rPr>
              <a:t>So it is not intended for wide area network use cases. For further details, see the 3GPP spec below.</a:t>
            </a:r>
          </a:p>
          <a:p>
            <a:r>
              <a:rPr lang="en-US" sz="1200" kern="1200">
                <a:solidFill>
                  <a:schemeClr val="tx1"/>
                </a:solidFill>
                <a:effectLst/>
                <a:latin typeface="Ericsson Hilda Light" panose="00000400000000000000" pitchFamily="2" charset="0"/>
                <a:ea typeface="+mn-ea"/>
                <a:cs typeface="+mn-cs"/>
              </a:rPr>
              <a:t> </a:t>
            </a:r>
          </a:p>
          <a:p>
            <a:r>
              <a:rPr lang="en-US" sz="1200" kern="1200">
                <a:solidFill>
                  <a:schemeClr val="tx1"/>
                </a:solidFill>
                <a:effectLst/>
                <a:latin typeface="Ericsson Hilda Light" panose="00000400000000000000" pitchFamily="2" charset="0"/>
                <a:ea typeface="+mn-ea"/>
                <a:cs typeface="+mn-cs"/>
              </a:rPr>
              <a:t>From 3GPP TS 23.501 v16.4.0</a:t>
            </a:r>
          </a:p>
          <a:p>
            <a:r>
              <a:rPr lang="en-GB" sz="1200" b="1" kern="1200">
                <a:solidFill>
                  <a:schemeClr val="tx1"/>
                </a:solidFill>
                <a:effectLst/>
                <a:latin typeface="Ericsson Hilda Light" panose="00000400000000000000" pitchFamily="2" charset="0"/>
                <a:ea typeface="+mn-ea"/>
                <a:cs typeface="+mn-cs"/>
              </a:rPr>
              <a:t>5.33.2.1        Dual Connectivity based end to end Redundant User Plane Paths</a:t>
            </a:r>
            <a:endParaRPr lang="en-US" sz="1200" b="1" kern="1200">
              <a:solidFill>
                <a:schemeClr val="tx1"/>
              </a:solidFill>
              <a:effectLst/>
              <a:latin typeface="Ericsson Hilda Light" panose="00000400000000000000" pitchFamily="2" charset="0"/>
              <a:ea typeface="+mn-ea"/>
              <a:cs typeface="+mn-cs"/>
            </a:endParaRPr>
          </a:p>
          <a:p>
            <a:r>
              <a:rPr lang="en-US" sz="1200" kern="1200">
                <a:solidFill>
                  <a:schemeClr val="tx1"/>
                </a:solidFill>
                <a:effectLst/>
                <a:latin typeface="Ericsson Hilda Light" panose="00000400000000000000" pitchFamily="2" charset="0"/>
                <a:ea typeface="+mn-ea"/>
                <a:cs typeface="+mn-cs"/>
              </a:rPr>
              <a:t> </a:t>
            </a: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rPr>
              <a:t>Vz-Ericsson 3GPP Updates </a:t>
            </a:r>
          </a:p>
        </p:txBody>
      </p:sp>
      <p:sp>
        <p:nvSpPr>
          <p:cNvPr id="5" name="Date Placeholder 4"/>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rPr>
              <a:t>2019-06-03 </a:t>
            </a:r>
          </a:p>
        </p:txBody>
      </p:sp>
      <p:sp>
        <p:nvSpPr>
          <p:cNvPr id="6" name="Footer Placeholder 5"/>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rPr>
              <a:t>© Ericsson AB 2018 </a:t>
            </a: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A64637-09AB-44D8-9668-66F353535632}" type="slidenum">
              <a:rPr kumimoji="0" lang="en-US" sz="1200" b="0" i="0" u="none" strike="noStrike" kern="1200" cap="none" spc="0" normalizeH="0" baseline="0" noProof="0" smtClean="0">
                <a:ln>
                  <a:noFill/>
                </a:ln>
                <a:solidFill>
                  <a:prstClr val="black"/>
                </a:solidFill>
                <a:effectLst/>
                <a:uLnTx/>
                <a:uFillTx/>
                <a:latin typeface="Ericsson Hilda Light" panose="00000400000000000000" pitchFamily="2" charset="0"/>
                <a:ea typeface="+mn-ea"/>
                <a:cs typeface="+mn-cs"/>
              </a:rPr>
              <a:t>88</a:t>
            </a:fld>
            <a:endPar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endParaRPr>
          </a:p>
        </p:txBody>
      </p:sp>
    </p:spTree>
    <p:extLst>
      <p:ext uri="{BB962C8B-B14F-4D97-AF65-F5344CB8AC3E}">
        <p14:creationId xmlns:p14="http://schemas.microsoft.com/office/powerpoint/2010/main" val="82667396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convergence architecture envisions continued support for the existing FN-RGs and introduces a new class of CPE known as a 5G-RG.</a:t>
            </a:r>
          </a:p>
          <a:p>
            <a:endParaRPr lang="en-US"/>
          </a:p>
          <a:p>
            <a:r>
              <a:rPr lang="en-US"/>
              <a:t>Adapting traffic backhauled over an Ethernet circuit onto the 5GC is performed by an access gateway function” (AGF), or (W-AGF) in 3GPP parlance.</a:t>
            </a:r>
          </a:p>
          <a:p>
            <a:endParaRPr lang="en-US"/>
          </a:p>
          <a:p>
            <a:r>
              <a:rPr lang="en-US"/>
              <a:t>The role of RADIUS as the control plane for fixed access is replaced by the 5GC which has been suitably extended to provide support for home LANs, and to permit the inclusion of the ACS into the architecture. This decision permitted a body of work on home network support to be directly fork-lifted into the converged network.</a:t>
            </a:r>
          </a:p>
          <a:p>
            <a:endParaRPr lang="en-US"/>
          </a:p>
          <a:p>
            <a:r>
              <a:rPr lang="en-US"/>
              <a:t>Operators were concerned about the use of GTP tunnels in the core network, therefore the option of a collocate AGF-UPF was explicitly included to permit a minimum overhead path to the DN to be established.</a:t>
            </a:r>
          </a:p>
        </p:txBody>
      </p:sp>
      <p:sp>
        <p:nvSpPr>
          <p:cNvPr id="4" name="Header Placeholder 3"/>
          <p:cNvSpPr>
            <a:spLocks noGrp="1"/>
          </p:cNvSpPr>
          <p:nvPr>
            <p:ph type="hdr" sz="quarter"/>
          </p:nvPr>
        </p:nvSpPr>
        <p:spPr/>
        <p:txBody>
          <a:bodyPr/>
          <a:lstStyle/>
          <a:p>
            <a:r>
              <a:rPr lang="en-US"/>
              <a:t>5G Fixed Mobile Convergence </a:t>
            </a:r>
          </a:p>
        </p:txBody>
      </p:sp>
      <p:sp>
        <p:nvSpPr>
          <p:cNvPr id="6" name="Footer Placeholder 5"/>
          <p:cNvSpPr>
            <a:spLocks noGrp="1"/>
          </p:cNvSpPr>
          <p:nvPr>
            <p:ph type="ftr" sz="quarter" idx="4"/>
          </p:nvPr>
        </p:nvSpPr>
        <p:spPr/>
        <p:txBody>
          <a:bodyPr/>
          <a:lstStyle/>
          <a:p>
            <a:r>
              <a:rPr lang="en-US"/>
              <a:t>, Rev  </a:t>
            </a:r>
          </a:p>
        </p:txBody>
      </p:sp>
      <p:sp>
        <p:nvSpPr>
          <p:cNvPr id="7" name="Slide Number Placeholder 6"/>
          <p:cNvSpPr>
            <a:spLocks noGrp="1"/>
          </p:cNvSpPr>
          <p:nvPr>
            <p:ph type="sldNum" sz="quarter" idx="5"/>
          </p:nvPr>
        </p:nvSpPr>
        <p:spPr/>
        <p:txBody>
          <a:bodyPr/>
          <a:lstStyle/>
          <a:p>
            <a:fld id="{389B03AD-4EA9-4C75-844F-1C8EF5367F69}" type="slidenum">
              <a:rPr lang="en-US" smtClean="0"/>
              <a:t>89</a:t>
            </a:fld>
            <a:endParaRPr lang="en-US"/>
          </a:p>
        </p:txBody>
      </p:sp>
      <p:sp>
        <p:nvSpPr>
          <p:cNvPr id="5" name="Date Placeholder 4">
            <a:extLst>
              <a:ext uri="{FF2B5EF4-FFF2-40B4-BE49-F238E27FC236}">
                <a16:creationId xmlns:a16="http://schemas.microsoft.com/office/drawing/2014/main" id="{20611FD0-D576-4DB1-A04F-69F2350D62E6}"/>
              </a:ext>
            </a:extLst>
          </p:cNvPr>
          <p:cNvSpPr>
            <a:spLocks noGrp="1"/>
          </p:cNvSpPr>
          <p:nvPr>
            <p:ph type="dt" idx="1"/>
          </p:nvPr>
        </p:nvSpPr>
        <p:spPr/>
        <p:txBody>
          <a:bodyPr/>
          <a:lstStyle/>
          <a:p>
            <a:r>
              <a:rPr lang="sv-SE"/>
              <a:t>2019-10-01 </a:t>
            </a:r>
          </a:p>
        </p:txBody>
      </p:sp>
    </p:spTree>
    <p:extLst>
      <p:ext uri="{BB962C8B-B14F-4D97-AF65-F5344CB8AC3E}">
        <p14:creationId xmlns:p14="http://schemas.microsoft.com/office/powerpoint/2010/main" val="322978765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r>
              <a:rPr lang="en-US"/>
              <a:t>2019-10-07 </a:t>
            </a:r>
          </a:p>
        </p:txBody>
      </p:sp>
      <p:sp>
        <p:nvSpPr>
          <p:cNvPr id="5" name="Slide Number Placeholder 4"/>
          <p:cNvSpPr>
            <a:spLocks noGrp="1"/>
          </p:cNvSpPr>
          <p:nvPr>
            <p:ph type="sldNum" sz="quarter" idx="11"/>
          </p:nvPr>
        </p:nvSpPr>
        <p:spPr/>
        <p:txBody>
          <a:bodyPr/>
          <a:lstStyle/>
          <a:p>
            <a:fld id="{824E9FDB-B265-4A24-90EE-AD9E767AB83D}" type="slidenum">
              <a:rPr lang="en-US" smtClean="0"/>
              <a:t>90</a:t>
            </a:fld>
            <a:endParaRPr lang="en-US"/>
          </a:p>
        </p:txBody>
      </p:sp>
      <p:sp>
        <p:nvSpPr>
          <p:cNvPr id="6" name="Header Placeholder 5"/>
          <p:cNvSpPr>
            <a:spLocks noGrp="1"/>
          </p:cNvSpPr>
          <p:nvPr>
            <p:ph type="hdr" sz="quarter" idx="12"/>
          </p:nvPr>
        </p:nvSpPr>
        <p:spPr/>
        <p:txBody>
          <a:bodyPr/>
          <a:lstStyle/>
          <a:p>
            <a:r>
              <a:rPr lang="en-US"/>
              <a:t>The 5G Core Network Deep Dive </a:t>
            </a:r>
          </a:p>
        </p:txBody>
      </p:sp>
      <p:sp>
        <p:nvSpPr>
          <p:cNvPr id="7" name="Footer Placeholder 6"/>
          <p:cNvSpPr>
            <a:spLocks noGrp="1"/>
          </p:cNvSpPr>
          <p:nvPr>
            <p:ph type="ftr" sz="quarter" idx="13"/>
          </p:nvPr>
        </p:nvSpPr>
        <p:spPr/>
        <p:txBody>
          <a:bodyPr/>
          <a:lstStyle/>
          <a:p>
            <a:r>
              <a:rPr lang="en-US"/>
              <a:t>BICP-16:000214 Uen, Rev N </a:t>
            </a:r>
          </a:p>
        </p:txBody>
      </p:sp>
    </p:spTree>
    <p:extLst>
      <p:ext uri="{BB962C8B-B14F-4D97-AF65-F5344CB8AC3E}">
        <p14:creationId xmlns:p14="http://schemas.microsoft.com/office/powerpoint/2010/main" val="309719847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2019-10-07 </a:t>
            </a: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50000"/>
              </a:spcBef>
              <a:spcAft>
                <a:spcPct val="0"/>
              </a:spcAft>
              <a:buClrTx/>
              <a:buSzTx/>
              <a:buFontTx/>
              <a:buNone/>
              <a:tabLst/>
              <a:defRPr/>
            </a:pPr>
            <a:fld id="{7921BDF5-86E8-4418-8FE7-413F654C7B1A}"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t>91</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 name="Header Placeholder 5"/>
          <p:cNvSpPr>
            <a:spLocks noGrp="1"/>
          </p:cNvSpPr>
          <p:nvPr>
            <p:ph type="hdr" sz="quarter" idx="12"/>
          </p:nvPr>
        </p:nvSpPr>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The 5G Core Network Deep Dive </a:t>
            </a:r>
          </a:p>
        </p:txBody>
      </p:sp>
      <p:sp>
        <p:nvSpPr>
          <p:cNvPr id="7" name="Footer Placeholder 6"/>
          <p:cNvSpPr>
            <a:spLocks noGrp="1"/>
          </p:cNvSpPr>
          <p:nvPr>
            <p:ph type="ftr" sz="quarter" idx="13"/>
          </p:nvPr>
        </p:nvSpPr>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BICP-16:000214 Uen, Rev N </a:t>
            </a:r>
          </a:p>
        </p:txBody>
      </p:sp>
    </p:spTree>
    <p:extLst>
      <p:ext uri="{BB962C8B-B14F-4D97-AF65-F5344CB8AC3E}">
        <p14:creationId xmlns:p14="http://schemas.microsoft.com/office/powerpoint/2010/main" val="243222191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When introducing a 5G CN it is assumed that EPC/LTE networks need to be kept to support existing EPC/LTE handsets and inbound roamers.</a:t>
            </a:r>
          </a:p>
          <a:p>
            <a:endParaRPr lang="en-GB"/>
          </a:p>
          <a:p>
            <a:r>
              <a:rPr lang="en-US"/>
              <a:t>Different alternatives exist to enable support for mobility between 5G CN and 5G EPC (only MME and SGW in EPC) :</a:t>
            </a:r>
            <a:endParaRPr lang="sv-SE"/>
          </a:p>
          <a:p>
            <a:pPr marL="171450" lvl="0" indent="-171450">
              <a:buFont typeface="Arial" panose="020B0604020202020204" pitchFamily="34" charset="0"/>
              <a:buChar char="•"/>
            </a:pPr>
            <a:r>
              <a:rPr lang="en-US"/>
              <a:t>Re-attach without keeping IP address</a:t>
            </a:r>
          </a:p>
          <a:p>
            <a:pPr marL="628650" marR="0" lvl="1"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sv-SE"/>
              <a:t>VoLTE calls do not survive, New registration in IMS required. UE controlled call continuity solution required (IMS based session transfer)</a:t>
            </a:r>
          </a:p>
          <a:p>
            <a:pPr marL="171450" lvl="0" indent="-171450">
              <a:buFont typeface="Arial" panose="020B0604020202020204" pitchFamily="34" charset="0"/>
              <a:buChar char="•"/>
            </a:pPr>
            <a:r>
              <a:rPr lang="en-US"/>
              <a:t>Handover attach with loose interworking (keeping IP address) – in 3GPP “mobility without</a:t>
            </a:r>
            <a:r>
              <a:rPr lang="en-US" baseline="0"/>
              <a:t> N26”</a:t>
            </a:r>
          </a:p>
          <a:p>
            <a:pPr marL="628650" marR="0" lvl="1"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sv-SE" err="1"/>
              <a:t>connecting</a:t>
            </a:r>
            <a:r>
              <a:rPr lang="sv-SE"/>
              <a:t> </a:t>
            </a:r>
            <a:r>
              <a:rPr lang="en-US" sz="1200"/>
              <a:t>SGW to </a:t>
            </a:r>
            <a:r>
              <a:rPr lang="en-US" sz="1200" kern="1200">
                <a:solidFill>
                  <a:schemeClr val="tx1"/>
                </a:solidFill>
                <a:effectLst/>
                <a:latin typeface="Arial" charset="0"/>
                <a:ea typeface="+mn-ea"/>
                <a:cs typeface="+mn-cs"/>
              </a:rPr>
              <a:t>SMF/PGW-C</a:t>
            </a:r>
            <a:r>
              <a:rPr lang="en-US" sz="1200"/>
              <a:t> and </a:t>
            </a:r>
            <a:r>
              <a:rPr lang="en-US" baseline="0"/>
              <a:t>H-UPF/PGW-U </a:t>
            </a:r>
            <a:r>
              <a:rPr lang="en-US" sz="1200"/>
              <a:t>over S5</a:t>
            </a:r>
            <a:r>
              <a:rPr lang="sv-SE"/>
              <a:t>, </a:t>
            </a:r>
            <a:r>
              <a:rPr lang="sv-SE" err="1"/>
              <a:t>mimicking</a:t>
            </a:r>
            <a:r>
              <a:rPr lang="sv-SE"/>
              <a:t> WiFi </a:t>
            </a:r>
            <a:r>
              <a:rPr lang="sv-SE" err="1"/>
              <a:t>interworking</a:t>
            </a:r>
            <a:r>
              <a:rPr lang="sv-SE"/>
              <a:t>. </a:t>
            </a:r>
            <a:r>
              <a:rPr lang="sv-SE" err="1"/>
              <a:t>Avoids</a:t>
            </a:r>
            <a:r>
              <a:rPr lang="sv-SE"/>
              <a:t> new </a:t>
            </a:r>
            <a:r>
              <a:rPr lang="sv-SE" err="1"/>
              <a:t>registration</a:t>
            </a:r>
            <a:r>
              <a:rPr lang="sv-SE"/>
              <a:t> in IMS, </a:t>
            </a:r>
            <a:r>
              <a:rPr lang="sv-SE" err="1"/>
              <a:t>but</a:t>
            </a:r>
            <a:r>
              <a:rPr lang="sv-SE"/>
              <a:t> no </a:t>
            </a:r>
            <a:r>
              <a:rPr lang="sv-SE" err="1"/>
              <a:t>seamless</a:t>
            </a:r>
            <a:r>
              <a:rPr lang="sv-SE" baseline="0"/>
              <a:t> voice call </a:t>
            </a:r>
            <a:r>
              <a:rPr lang="sv-SE" baseline="0" err="1"/>
              <a:t>continuity</a:t>
            </a:r>
            <a:endParaRPr lang="sv-SE"/>
          </a:p>
          <a:p>
            <a:pPr marL="628650" lvl="1" indent="-171450">
              <a:buFont typeface="Arial" panose="020B0604020202020204" pitchFamily="34" charset="0"/>
              <a:buChar char="•"/>
            </a:pPr>
            <a:endParaRPr lang="sv-SE"/>
          </a:p>
          <a:p>
            <a:pPr marL="171450" lvl="0" indent="-171450">
              <a:buFont typeface="Arial" panose="020B0604020202020204" pitchFamily="34" charset="0"/>
              <a:buChar char="•"/>
            </a:pPr>
            <a:r>
              <a:rPr lang="en-US"/>
              <a:t>”IRAT mobility” with tight CN-level interworking between EPC and 5G CN (idle or active mode variants)</a:t>
            </a:r>
          </a:p>
          <a:p>
            <a:pPr marL="628650" marR="0" lvl="1"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a:t>Required for VoLTE</a:t>
            </a:r>
          </a:p>
          <a:p>
            <a:pPr marL="628650" marR="0" lvl="1"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sz="1100"/>
              <a:t>Connecting</a:t>
            </a:r>
            <a:r>
              <a:rPr lang="en-US" sz="1100" baseline="0"/>
              <a:t> </a:t>
            </a:r>
            <a:r>
              <a:rPr lang="en-US" sz="1100"/>
              <a:t>SGW to </a:t>
            </a:r>
            <a:r>
              <a:rPr lang="en-US" sz="1100" kern="1200">
                <a:solidFill>
                  <a:schemeClr val="tx1"/>
                </a:solidFill>
                <a:effectLst/>
                <a:latin typeface="Arial" charset="0"/>
                <a:ea typeface="+mn-ea"/>
                <a:cs typeface="+mn-cs"/>
              </a:rPr>
              <a:t>SMF/PGW-C</a:t>
            </a:r>
            <a:r>
              <a:rPr lang="en-US" sz="1100"/>
              <a:t> and </a:t>
            </a:r>
            <a:r>
              <a:rPr lang="en-US" sz="1100" baseline="0" err="1"/>
              <a:t>and</a:t>
            </a:r>
            <a:r>
              <a:rPr lang="en-US" sz="1100" baseline="0"/>
              <a:t> H-UPF/PGW-U </a:t>
            </a:r>
            <a:r>
              <a:rPr lang="en-US" sz="1100"/>
              <a:t>over S5, and MME to AMF over N26: potential for short voice interruption. Requires </a:t>
            </a:r>
            <a:r>
              <a:rPr lang="en-US" sz="1100" err="1"/>
              <a:t>QoS</a:t>
            </a:r>
            <a:r>
              <a:rPr lang="en-US" sz="1100"/>
              <a:t> translation</a:t>
            </a:r>
            <a:r>
              <a:rPr lang="en-US" sz="1100" baseline="0"/>
              <a:t> between 5GC and EPC.</a:t>
            </a:r>
            <a:endParaRPr lang="en-US" sz="1100"/>
          </a:p>
          <a:p>
            <a:pPr marL="628650" marR="0" lvl="1"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endParaRPr lang="en-US" sz="1100"/>
          </a:p>
          <a:p>
            <a:pPr marL="0" marR="0" lvl="0" indent="0" algn="l" defTabSz="914400" rtl="0" eaLnBrk="1" fontAlgn="base" latinLnBrk="0" hangingPunct="1">
              <a:lnSpc>
                <a:spcPct val="100000"/>
              </a:lnSpc>
              <a:spcBef>
                <a:spcPct val="30000"/>
              </a:spcBef>
              <a:spcAft>
                <a:spcPct val="0"/>
              </a:spcAft>
              <a:buClrTx/>
              <a:buSzTx/>
              <a:buFontTx/>
              <a:buNone/>
              <a:tabLst/>
              <a:defRPr/>
            </a:pPr>
            <a:r>
              <a:rPr lang="en-GB"/>
              <a:t>It is expected that service requirements regarding seamless mobility for services such as VoLTE need to be fulfilled when the user moves between 5G and 4G systems.</a:t>
            </a:r>
            <a:r>
              <a:rPr lang="en-US"/>
              <a:t> For seamless mobility between LTE/NR and LTE a solution is required where the UP anchor is not relocated to avoid change of IP address.</a:t>
            </a:r>
            <a:endParaRPr lang="en-GB"/>
          </a:p>
          <a:p>
            <a:r>
              <a:rPr lang="en-US" sz="1200" kern="1200">
                <a:solidFill>
                  <a:schemeClr val="tx1"/>
                </a:solidFill>
                <a:effectLst/>
                <a:latin typeface="Arial" charset="0"/>
                <a:ea typeface="+mn-ea"/>
                <a:cs typeface="+mn-cs"/>
              </a:rPr>
              <a:t>A solution with common SMF/PGW-C, UPF/PGW-U, PCF/PCRF, and UDM/HSS is assumed to enable mobility support while addressing seamless service continuity requirement (break below 300 </a:t>
            </a:r>
            <a:r>
              <a:rPr lang="en-US" sz="1200" kern="1200" err="1">
                <a:solidFill>
                  <a:schemeClr val="tx1"/>
                </a:solidFill>
                <a:effectLst/>
                <a:latin typeface="Arial" charset="0"/>
                <a:ea typeface="+mn-ea"/>
                <a:cs typeface="+mn-cs"/>
              </a:rPr>
              <a:t>ms</a:t>
            </a:r>
            <a:r>
              <a:rPr lang="en-US" sz="1200" kern="1200">
                <a:solidFill>
                  <a:schemeClr val="tx1"/>
                </a:solidFill>
                <a:effectLst/>
                <a:latin typeface="Arial" charset="0"/>
                <a:ea typeface="+mn-ea"/>
                <a:cs typeface="+mn-cs"/>
              </a:rPr>
              <a:t>). </a:t>
            </a:r>
            <a:endParaRPr lang="en-GB"/>
          </a:p>
          <a:p>
            <a:endParaRPr lang="en-GB"/>
          </a:p>
          <a:p>
            <a:endParaRPr lang="en-GB"/>
          </a:p>
          <a:p>
            <a:pPr lvl="2"/>
            <a:endParaRPr lang="sv-SE"/>
          </a:p>
          <a:p>
            <a:pPr lvl="2"/>
            <a:endParaRPr lang="sv-SE"/>
          </a:p>
          <a:p>
            <a:endParaRPr lang="en-US"/>
          </a:p>
        </p:txBody>
      </p:sp>
      <p:sp>
        <p:nvSpPr>
          <p:cNvPr id="4" name="Date Placeholder 3"/>
          <p:cNvSpPr>
            <a:spLocks noGrp="1"/>
          </p:cNvSpPr>
          <p:nvPr>
            <p:ph type="dt" idx="10"/>
          </p:nvPr>
        </p:nvSpPr>
        <p:spPr/>
        <p:txBody>
          <a:body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2019-10-07 </a:t>
            </a: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50000"/>
              </a:spcBef>
              <a:spcAft>
                <a:spcPct val="0"/>
              </a:spcAft>
              <a:buClrTx/>
              <a:buSzTx/>
              <a:buFontTx/>
              <a:buNone/>
              <a:tabLst/>
              <a:defRPr/>
            </a:pPr>
            <a:fld id="{5F0EC54C-C679-4F49-AED7-F8064F9953BC}"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t>92</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 name="Header Placeholder 5"/>
          <p:cNvSpPr>
            <a:spLocks noGrp="1"/>
          </p:cNvSpPr>
          <p:nvPr>
            <p:ph type="hdr" sz="quarter" idx="12"/>
          </p:nvPr>
        </p:nvSpPr>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The 5G Core Network Deep Dive </a:t>
            </a:r>
          </a:p>
        </p:txBody>
      </p:sp>
      <p:sp>
        <p:nvSpPr>
          <p:cNvPr id="7" name="Footer Placeholder 6"/>
          <p:cNvSpPr>
            <a:spLocks noGrp="1"/>
          </p:cNvSpPr>
          <p:nvPr>
            <p:ph type="ftr" sz="quarter" idx="13"/>
          </p:nvPr>
        </p:nvSpPr>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BICP-16:000214 Uen, Rev N </a:t>
            </a:r>
          </a:p>
        </p:txBody>
      </p:sp>
    </p:spTree>
    <p:extLst>
      <p:ext uri="{BB962C8B-B14F-4D97-AF65-F5344CB8AC3E}">
        <p14:creationId xmlns:p14="http://schemas.microsoft.com/office/powerpoint/2010/main" val="1113602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04616" fontAlgn="auto">
              <a:spcBef>
                <a:spcPts val="0"/>
              </a:spcBef>
              <a:spcAft>
                <a:spcPts val="0"/>
              </a:spcAft>
              <a:defRPr/>
            </a:pPr>
            <a:r>
              <a:rPr lang="en-US">
                <a:solidFill>
                  <a:prstClr val="black"/>
                </a:solidFill>
                <a:latin typeface="Ericsson Hilda Light" panose="00000400000000000000" pitchFamily="2" charset="0"/>
              </a:rPr>
              <a:t>The 5G Core Network Deep Dive </a:t>
            </a:r>
          </a:p>
        </p:txBody>
      </p:sp>
      <p:sp>
        <p:nvSpPr>
          <p:cNvPr id="5" name="Date Placeholder 4"/>
          <p:cNvSpPr>
            <a:spLocks noGrp="1"/>
          </p:cNvSpPr>
          <p:nvPr>
            <p:ph type="dt" idx="11"/>
          </p:nvPr>
        </p:nvSpPr>
        <p:spPr/>
        <p:txBody>
          <a:bodyPr/>
          <a:lstStyle/>
          <a:p>
            <a:pPr defTabSz="904616" fontAlgn="auto">
              <a:spcBef>
                <a:spcPts val="0"/>
              </a:spcBef>
              <a:spcAft>
                <a:spcPts val="0"/>
              </a:spcAft>
              <a:defRPr/>
            </a:pPr>
            <a:r>
              <a:rPr lang="en-US">
                <a:solidFill>
                  <a:prstClr val="black"/>
                </a:solidFill>
                <a:latin typeface="Ericsson Hilda Light" panose="00000400000000000000" pitchFamily="2" charset="0"/>
              </a:rPr>
              <a:t>2019-10-07 </a:t>
            </a:r>
          </a:p>
        </p:txBody>
      </p:sp>
      <p:sp>
        <p:nvSpPr>
          <p:cNvPr id="6" name="Footer Placeholder 5"/>
          <p:cNvSpPr>
            <a:spLocks noGrp="1"/>
          </p:cNvSpPr>
          <p:nvPr>
            <p:ph type="ftr" sz="quarter" idx="12"/>
          </p:nvPr>
        </p:nvSpPr>
        <p:spPr/>
        <p:txBody>
          <a:bodyPr/>
          <a:lstStyle/>
          <a:p>
            <a:pPr defTabSz="904616" fontAlgn="auto">
              <a:spcBef>
                <a:spcPts val="0"/>
              </a:spcBef>
              <a:spcAft>
                <a:spcPts val="0"/>
              </a:spcAft>
              <a:defRPr/>
            </a:pPr>
            <a:r>
              <a:rPr lang="en-US">
                <a:solidFill>
                  <a:prstClr val="black"/>
                </a:solidFill>
                <a:latin typeface="Ericsson Hilda Light" panose="00000400000000000000" pitchFamily="2" charset="0"/>
              </a:rPr>
              <a:t>BICP-16:000214 Uen, Rev N </a:t>
            </a:r>
          </a:p>
        </p:txBody>
      </p:sp>
      <p:sp>
        <p:nvSpPr>
          <p:cNvPr id="7" name="Slide Number Placeholder 6"/>
          <p:cNvSpPr>
            <a:spLocks noGrp="1"/>
          </p:cNvSpPr>
          <p:nvPr>
            <p:ph type="sldNum" sz="quarter" idx="13"/>
          </p:nvPr>
        </p:nvSpPr>
        <p:spPr/>
        <p:txBody>
          <a:bodyPr/>
          <a:lstStyle/>
          <a:p>
            <a:pPr defTabSz="904616" fontAlgn="auto">
              <a:spcBef>
                <a:spcPts val="0"/>
              </a:spcBef>
              <a:spcAft>
                <a:spcPts val="0"/>
              </a:spcAft>
              <a:defRPr/>
            </a:pPr>
            <a:fld id="{A04D6955-7D94-4ED8-A546-7151E28102D2}" type="slidenum">
              <a:rPr lang="en-US" smtClean="0">
                <a:solidFill>
                  <a:prstClr val="black"/>
                </a:solidFill>
                <a:latin typeface="Ericsson Hilda Light" panose="00000400000000000000" pitchFamily="2" charset="0"/>
              </a:rPr>
              <a:t>9</a:t>
            </a:fld>
            <a:endParaRPr lang="en-US">
              <a:solidFill>
                <a:prstClr val="black"/>
              </a:solidFill>
              <a:latin typeface="Ericsson Hilda Light" panose="00000400000000000000" pitchFamily="2" charset="0"/>
            </a:endParaRPr>
          </a:p>
        </p:txBody>
      </p:sp>
    </p:spTree>
    <p:extLst>
      <p:ext uri="{BB962C8B-B14F-4D97-AF65-F5344CB8AC3E}">
        <p14:creationId xmlns:p14="http://schemas.microsoft.com/office/powerpoint/2010/main" val="180952989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Arial" charset="0"/>
                <a:ea typeface="+mn-ea"/>
                <a:cs typeface="+mn-cs"/>
              </a:rPr>
              <a:t>At least initially, but in some deployments also longer-term, a 5G system (5GS) will not be deployed with full network coverage. Therefore, the 5GS needs to be tightly coupled to an existing 4G VoLTE deployment to provide a seamless voice service across the whole network with good characteristics.</a:t>
            </a:r>
            <a:endParaRPr lang="en-150" sz="1200" kern="1200">
              <a:solidFill>
                <a:schemeClr val="tx1"/>
              </a:solidFill>
              <a:effectLst/>
              <a:latin typeface="Arial" charset="0"/>
              <a:ea typeface="+mn-ea"/>
              <a:cs typeface="+mn-cs"/>
            </a:endParaRPr>
          </a:p>
          <a:p>
            <a:r>
              <a:rPr lang="en-US" sz="1200" kern="1200">
                <a:solidFill>
                  <a:schemeClr val="tx1"/>
                </a:solidFill>
                <a:effectLst/>
                <a:latin typeface="Arial" charset="0"/>
                <a:ea typeface="+mn-ea"/>
                <a:cs typeface="+mn-cs"/>
              </a:rPr>
              <a:t>The architecture serving voice users with 5GS enabled in subscription is a tightly-coupled system based on:</a:t>
            </a:r>
            <a:endParaRPr lang="en-150" sz="1200" kern="1200">
              <a:solidFill>
                <a:schemeClr val="tx1"/>
              </a:solidFill>
              <a:effectLst/>
              <a:latin typeface="Arial" charset="0"/>
              <a:ea typeface="+mn-ea"/>
              <a:cs typeface="+mn-cs"/>
            </a:endParaRPr>
          </a:p>
          <a:p>
            <a:pPr marL="171450" lvl="0" indent="-171450">
              <a:buFont typeface="Arial" panose="020B0604020202020204" pitchFamily="34" charset="0"/>
              <a:buChar char="•"/>
            </a:pPr>
            <a:r>
              <a:rPr lang="en-US" sz="1200" kern="1200">
                <a:solidFill>
                  <a:schemeClr val="tx1"/>
                </a:solidFill>
                <a:effectLst/>
                <a:latin typeface="Arial" charset="0"/>
                <a:ea typeface="+mn-ea"/>
                <a:cs typeface="+mn-cs"/>
              </a:rPr>
              <a:t>SMF and UPF supporting S5 which replaces the 4G PGW for voice services in the combined EPS and 5GS.</a:t>
            </a:r>
            <a:endParaRPr lang="en-150" sz="1200" kern="1200">
              <a:solidFill>
                <a:schemeClr val="tx1"/>
              </a:solidFill>
              <a:effectLst/>
              <a:latin typeface="Arial" charset="0"/>
              <a:ea typeface="+mn-ea"/>
              <a:cs typeface="+mn-cs"/>
            </a:endParaRPr>
          </a:p>
          <a:p>
            <a:pPr marL="171450" lvl="0" indent="-171450">
              <a:buFont typeface="Arial" panose="020B0604020202020204" pitchFamily="34" charset="0"/>
              <a:buChar char="•"/>
            </a:pPr>
            <a:r>
              <a:rPr lang="en-US" sz="1200" kern="1200">
                <a:solidFill>
                  <a:schemeClr val="tx1"/>
                </a:solidFill>
                <a:effectLst/>
                <a:latin typeface="Arial" charset="0"/>
                <a:ea typeface="+mn-ea"/>
                <a:cs typeface="+mn-cs"/>
              </a:rPr>
              <a:t>Interworking with N26 between MME and AMF in 5GC. This enables context transfer and network-controlled handover between EPC and 5GC. </a:t>
            </a:r>
            <a:endParaRPr lang="en-150" sz="1200" kern="1200">
              <a:solidFill>
                <a:schemeClr val="tx1"/>
              </a:solidFill>
              <a:effectLst/>
              <a:latin typeface="Arial" charset="0"/>
              <a:ea typeface="+mn-ea"/>
              <a:cs typeface="+mn-cs"/>
            </a:endParaRPr>
          </a:p>
          <a:p>
            <a:pPr marL="171450" lvl="0" indent="-171450">
              <a:buFont typeface="Arial" panose="020B0604020202020204" pitchFamily="34" charset="0"/>
              <a:buChar char="•"/>
            </a:pPr>
            <a:r>
              <a:rPr lang="en-US" sz="1200" kern="1200">
                <a:solidFill>
                  <a:schemeClr val="tx1"/>
                </a:solidFill>
                <a:effectLst/>
                <a:latin typeface="Arial" charset="0"/>
                <a:ea typeface="+mn-ea"/>
                <a:cs typeface="+mn-cs"/>
              </a:rPr>
              <a:t>Combined HSS/UDM network functions and </a:t>
            </a:r>
            <a:endParaRPr lang="en-150" sz="1200" kern="1200">
              <a:solidFill>
                <a:schemeClr val="tx1"/>
              </a:solidFill>
              <a:effectLst/>
              <a:latin typeface="Arial" charset="0"/>
              <a:ea typeface="+mn-ea"/>
              <a:cs typeface="+mn-cs"/>
            </a:endParaRPr>
          </a:p>
          <a:p>
            <a:pPr marL="171450" lvl="0" indent="-171450">
              <a:buFont typeface="Arial" panose="020B0604020202020204" pitchFamily="34" charset="0"/>
              <a:buChar char="•"/>
            </a:pPr>
            <a:r>
              <a:rPr lang="en-US" sz="1200" kern="1200">
                <a:solidFill>
                  <a:schemeClr val="tx1"/>
                </a:solidFill>
                <a:effectLst/>
                <a:latin typeface="Arial" charset="0"/>
                <a:ea typeface="+mn-ea"/>
                <a:cs typeface="+mn-cs"/>
              </a:rPr>
              <a:t>PCF with Rx. </a:t>
            </a:r>
            <a:endParaRPr lang="en-150" sz="1200" kern="1200">
              <a:solidFill>
                <a:schemeClr val="tx1"/>
              </a:solidFill>
              <a:effectLst/>
              <a:latin typeface="Arial"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a:solidFill>
                <a:schemeClr val="tx1"/>
              </a:solidFill>
            </a:endParaRPr>
          </a:p>
          <a:p>
            <a:r>
              <a:rPr lang="en-US" sz="1200" kern="1200">
                <a:solidFill>
                  <a:schemeClr val="tx1"/>
                </a:solidFill>
                <a:effectLst/>
                <a:latin typeface="Arial" charset="0"/>
                <a:ea typeface="+mn-ea"/>
                <a:cs typeface="+mn-cs"/>
              </a:rPr>
              <a:t>As shown above, a pre-requisite for the 5GS architecture is that smartphones can register to 5G Core (5GC) and IMS over NR in NG-RAN. The selection of NR is enabled by a “IMS Voice over PS indicator” in the NAS signaling from the 5GC. The smartphone’s Radio Access Technology (RAT) preference setting must also be set to “NR preferred” so the smartphone stays in NR also when in overlapping LTE/NR coverage.</a:t>
            </a:r>
            <a:endParaRPr lang="en-150" sz="1200" kern="1200">
              <a:solidFill>
                <a:schemeClr val="tx1"/>
              </a:solidFill>
              <a:effectLst/>
              <a:latin typeface="Arial" charset="0"/>
              <a:ea typeface="+mn-ea"/>
              <a:cs typeface="+mn-cs"/>
            </a:endParaRPr>
          </a:p>
          <a:p>
            <a:r>
              <a:rPr lang="en-US" sz="1200" kern="1200">
                <a:solidFill>
                  <a:schemeClr val="tx1"/>
                </a:solidFill>
                <a:effectLst/>
                <a:latin typeface="Arial" charset="0"/>
                <a:ea typeface="+mn-ea"/>
                <a:cs typeface="+mn-cs"/>
              </a:rPr>
              <a:t>The combination of interworking with S5 between SMF, UPF and SGW and of interworking with N26 between AMF and MME limits the time, added by EPS fallback, during call setup. The architecture is required to ensure that inter-system handover can be performed, without exceeding the voice gap KPI.</a:t>
            </a:r>
            <a:endParaRPr lang="en-150" sz="1200" kern="1200">
              <a:solidFill>
                <a:schemeClr val="tx1"/>
              </a:solidFill>
              <a:effectLst/>
              <a:latin typeface="Arial" charset="0"/>
              <a:ea typeface="+mn-ea"/>
              <a:cs typeface="+mn-cs"/>
            </a:endParaRPr>
          </a:p>
          <a:p>
            <a:r>
              <a:rPr lang="en-US" sz="1200" kern="1200">
                <a:solidFill>
                  <a:schemeClr val="tx1"/>
                </a:solidFill>
                <a:effectLst/>
                <a:latin typeface="Arial" charset="0"/>
                <a:ea typeface="+mn-ea"/>
                <a:cs typeface="+mn-cs"/>
              </a:rPr>
              <a:t>Ericsson does not recommend deploying 5G voice that rely on 4G coverage without tight interworking between MME and AMF (also called interworking without N26). In such deployment, network-controlled inter-system handover would not work at all and the call setup time at EPS Fallback would be much longer.</a:t>
            </a:r>
            <a:endParaRPr lang="en-150" sz="1200" kern="1200">
              <a:solidFill>
                <a:schemeClr val="tx1"/>
              </a:solidFill>
              <a:effectLst/>
              <a:latin typeface="Arial" charset="0"/>
              <a:ea typeface="+mn-ea"/>
              <a:cs typeface="+mn-cs"/>
            </a:endParaRPr>
          </a:p>
          <a:p>
            <a:endParaRPr lang="en-US" sz="1200" kern="1200">
              <a:solidFill>
                <a:schemeClr val="tx1"/>
              </a:solidFill>
              <a:effectLst/>
              <a:latin typeface="Arial"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a:solidFill>
                <a:schemeClr val="tx1"/>
              </a:solidFill>
            </a:endParaRPr>
          </a:p>
          <a:p>
            <a:endParaRPr lang="en-US"/>
          </a:p>
        </p:txBody>
      </p:sp>
      <p:sp>
        <p:nvSpPr>
          <p:cNvPr id="4" name="Date Placeholder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rPr>
              <a:t>2019-10-07 </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678C6-988D-42A5-8507-C5CAA0EE0BA3}" type="slidenum">
              <a:rPr kumimoji="0" lang="en-US" sz="1200" b="0" i="0" u="none" strike="noStrike" kern="1200" cap="none" spc="0" normalizeH="0" baseline="0" noProof="0" smtClean="0">
                <a:ln>
                  <a:noFill/>
                </a:ln>
                <a:solidFill>
                  <a:prstClr val="black"/>
                </a:solidFill>
                <a:effectLst/>
                <a:uLnTx/>
                <a:uFillTx/>
                <a:latin typeface="Ericsson Hilda Light" panose="00000400000000000000" pitchFamily="2" charset="0"/>
                <a:ea typeface="+mn-ea"/>
                <a:cs typeface="+mn-cs"/>
              </a:rPr>
              <a:t>93</a:t>
            </a:fld>
            <a:endPar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endParaRPr>
          </a:p>
        </p:txBody>
      </p:sp>
      <p:sp>
        <p:nvSpPr>
          <p:cNvPr id="6" name="Header Placeholder 5"/>
          <p:cNvSpPr>
            <a:spLocks noGrp="1"/>
          </p:cNvSpPr>
          <p:nvPr>
            <p:ph type="hd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rPr>
              <a:t>The 5G Core Network Deep Dive </a:t>
            </a:r>
          </a:p>
        </p:txBody>
      </p:sp>
      <p:sp>
        <p:nvSpPr>
          <p:cNvPr id="7" name="Footer Placeholder 6"/>
          <p:cNvSpPr>
            <a:spLocks noGrp="1"/>
          </p:cNvSpPr>
          <p:nvPr>
            <p:ph type="ft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Ericsson Hilda Light" panose="00000400000000000000" pitchFamily="2" charset="0"/>
                <a:ea typeface="+mn-ea"/>
                <a:cs typeface="+mn-cs"/>
              </a:rPr>
              <a:t>BICP-16:000214 Uen, Rev N </a:t>
            </a:r>
          </a:p>
        </p:txBody>
      </p:sp>
    </p:spTree>
    <p:extLst>
      <p:ext uri="{BB962C8B-B14F-4D97-AF65-F5344CB8AC3E}">
        <p14:creationId xmlns:p14="http://schemas.microsoft.com/office/powerpoint/2010/main" val="69417736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2019-10-07 </a:t>
            </a: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50000"/>
              </a:spcBef>
              <a:spcAft>
                <a:spcPct val="0"/>
              </a:spcAft>
              <a:buClrTx/>
              <a:buSzTx/>
              <a:buFontTx/>
              <a:buNone/>
              <a:tabLst/>
              <a:defRPr/>
            </a:pPr>
            <a:fld id="{F46D0B68-773F-4289-A451-C3A5F0C9146D}"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t>94</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 name="Header Placeholder 5"/>
          <p:cNvSpPr>
            <a:spLocks noGrp="1"/>
          </p:cNvSpPr>
          <p:nvPr>
            <p:ph type="hdr" sz="quarter" idx="12"/>
          </p:nvPr>
        </p:nvSpPr>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The 5G Core Network Deep Dive </a:t>
            </a:r>
          </a:p>
        </p:txBody>
      </p:sp>
      <p:sp>
        <p:nvSpPr>
          <p:cNvPr id="7" name="Footer Placeholder 6"/>
          <p:cNvSpPr>
            <a:spLocks noGrp="1"/>
          </p:cNvSpPr>
          <p:nvPr>
            <p:ph type="ftr" sz="quarter" idx="13"/>
          </p:nvPr>
        </p:nvSpPr>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BICP-16:000214 Uen, Rev N </a:t>
            </a:r>
          </a:p>
        </p:txBody>
      </p:sp>
    </p:spTree>
    <p:extLst>
      <p:ext uri="{BB962C8B-B14F-4D97-AF65-F5344CB8AC3E}">
        <p14:creationId xmlns:p14="http://schemas.microsoft.com/office/powerpoint/2010/main" val="246188804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2019-10-07 </a:t>
            </a: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50000"/>
              </a:spcBef>
              <a:spcAft>
                <a:spcPct val="0"/>
              </a:spcAft>
              <a:buClrTx/>
              <a:buSzTx/>
              <a:buFontTx/>
              <a:buNone/>
              <a:tabLst/>
              <a:defRPr/>
            </a:pPr>
            <a:fld id="{2DD1FCEE-AC15-4E98-BED3-F5D22CE03EE5}"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t>95</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 name="Header Placeholder 5"/>
          <p:cNvSpPr>
            <a:spLocks noGrp="1"/>
          </p:cNvSpPr>
          <p:nvPr>
            <p:ph type="hdr" sz="quarter" idx="12"/>
          </p:nvPr>
        </p:nvSpPr>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The 5G Core Network Deep Dive </a:t>
            </a:r>
          </a:p>
        </p:txBody>
      </p:sp>
      <p:sp>
        <p:nvSpPr>
          <p:cNvPr id="7" name="Footer Placeholder 6"/>
          <p:cNvSpPr>
            <a:spLocks noGrp="1"/>
          </p:cNvSpPr>
          <p:nvPr>
            <p:ph type="ftr" sz="quarter" idx="13"/>
          </p:nvPr>
        </p:nvSpPr>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BICP-16:000214 Uen, Rev N </a:t>
            </a:r>
          </a:p>
        </p:txBody>
      </p:sp>
    </p:spTree>
    <p:extLst>
      <p:ext uri="{BB962C8B-B14F-4D97-AF65-F5344CB8AC3E}">
        <p14:creationId xmlns:p14="http://schemas.microsoft.com/office/powerpoint/2010/main" val="425226242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2019-10-07 </a:t>
            </a:r>
          </a:p>
        </p:txBody>
      </p:sp>
      <p:sp>
        <p:nvSpPr>
          <p:cNvPr id="5" name="Slide Number Placeholder 4"/>
          <p:cNvSpPr>
            <a:spLocks noGrp="1"/>
          </p:cNvSpPr>
          <p:nvPr>
            <p:ph type="sldNum" sz="quarter" idx="11"/>
          </p:nvPr>
        </p:nvSpPr>
        <p:spPr/>
        <p:txBody>
          <a:bodyPr/>
          <a:lstStyle/>
          <a:p>
            <a:pPr marL="0" marR="0" lvl="0" indent="0" algn="r" defTabSz="914400" rtl="0" eaLnBrk="1" fontAlgn="base" latinLnBrk="0" hangingPunct="1">
              <a:lnSpc>
                <a:spcPct val="100000"/>
              </a:lnSpc>
              <a:spcBef>
                <a:spcPct val="50000"/>
              </a:spcBef>
              <a:spcAft>
                <a:spcPct val="0"/>
              </a:spcAft>
              <a:buClrTx/>
              <a:buSzTx/>
              <a:buFontTx/>
              <a:buNone/>
              <a:tabLst/>
              <a:defRPr/>
            </a:pPr>
            <a:fld id="{AA1303E3-F6AF-4322-9065-0FC479122AB6}"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t>96</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6" name="Header Placeholder 5"/>
          <p:cNvSpPr>
            <a:spLocks noGrp="1"/>
          </p:cNvSpPr>
          <p:nvPr>
            <p:ph type="hdr" sz="quarter" idx="12"/>
          </p:nvPr>
        </p:nvSpPr>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The 5G Core Network Deep Dive </a:t>
            </a:r>
          </a:p>
        </p:txBody>
      </p:sp>
      <p:sp>
        <p:nvSpPr>
          <p:cNvPr id="7" name="Footer Placeholder 6"/>
          <p:cNvSpPr>
            <a:spLocks noGrp="1"/>
          </p:cNvSpPr>
          <p:nvPr>
            <p:ph type="ftr" sz="quarter" idx="13"/>
          </p:nvPr>
        </p:nvSpPr>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mn-cs"/>
              </a:rPr>
              <a:t>BICP-16:000214 Uen, Rev N </a:t>
            </a:r>
          </a:p>
        </p:txBody>
      </p:sp>
    </p:spTree>
    <p:extLst>
      <p:ext uri="{BB962C8B-B14F-4D97-AF65-F5344CB8AC3E}">
        <p14:creationId xmlns:p14="http://schemas.microsoft.com/office/powerpoint/2010/main" val="99262285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a:t>Preconditions:</a:t>
            </a:r>
          </a:p>
          <a:p>
            <a:pPr lvl="1"/>
            <a:r>
              <a:rPr lang="en-US" sz="1200"/>
              <a:t>UE has registered in EPS</a:t>
            </a:r>
          </a:p>
          <a:p>
            <a:pPr lvl="1"/>
            <a:r>
              <a:rPr lang="en-US" sz="1200"/>
              <a:t>One or multiple PDN connections are established.</a:t>
            </a:r>
          </a:p>
          <a:p>
            <a:pPr lvl="1"/>
            <a:r>
              <a:rPr lang="en-US" sz="1200"/>
              <a:t>PGW-C/SMF has provided the UE with corresponding S-NSSAIs </a:t>
            </a:r>
            <a:r>
              <a:rPr lang="en-US" sz="1200">
                <a:highlight>
                  <a:srgbClr val="FFFF00"/>
                </a:highlight>
              </a:rPr>
              <a:t>[1] </a:t>
            </a:r>
            <a:r>
              <a:rPr lang="en-US" sz="1200"/>
              <a:t>and PDU session ID at PDN connection establishment.</a:t>
            </a:r>
          </a:p>
          <a:p>
            <a:pPr lvl="1"/>
            <a:r>
              <a:rPr lang="en-US" sz="1200"/>
              <a:t>UE moves into 5G coverage</a:t>
            </a:r>
          </a:p>
          <a:p>
            <a:pPr marL="355600" lvl="1" indent="0">
              <a:buNone/>
            </a:pPr>
            <a:endParaRPr lang="en-US" sz="1200"/>
          </a:p>
          <a:p>
            <a:r>
              <a:rPr lang="en-US" sz="1400"/>
              <a:t>UE performs registration in 5GS</a:t>
            </a:r>
          </a:p>
          <a:p>
            <a:pPr lvl="1"/>
            <a:r>
              <a:rPr lang="en-US" sz="1200"/>
              <a:t>Info used by the UE</a:t>
            </a:r>
          </a:p>
          <a:p>
            <a:pPr lvl="2"/>
            <a:r>
              <a:rPr lang="en-US" sz="1200"/>
              <a:t>Configured NSSAI, Previously Allowed NSSAI (if any), S-NSSAI for established PDN connections</a:t>
            </a:r>
          </a:p>
          <a:p>
            <a:pPr lvl="1"/>
            <a:r>
              <a:rPr lang="en-US" sz="1200"/>
              <a:t>Info provided by the UE</a:t>
            </a:r>
          </a:p>
          <a:p>
            <a:pPr lvl="2"/>
            <a:r>
              <a:rPr lang="en-US" sz="1200"/>
              <a:t>Requested NSSAI including the S-NSSAI associated to the established PDN connections/PDU sessions [</a:t>
            </a:r>
            <a:r>
              <a:rPr lang="en-US" sz="1200">
                <a:highlight>
                  <a:srgbClr val="FFFF00"/>
                </a:highlight>
              </a:rPr>
              <a:t>2].</a:t>
            </a:r>
            <a:br>
              <a:rPr lang="en-US" sz="1200"/>
            </a:br>
            <a:endParaRPr lang="en-US" sz="1200"/>
          </a:p>
          <a:p>
            <a:r>
              <a:rPr lang="en-US" sz="1400"/>
              <a:t>AMF selected by RAN</a:t>
            </a:r>
          </a:p>
          <a:p>
            <a:pPr lvl="1"/>
            <a:r>
              <a:rPr lang="en-US" sz="1200"/>
              <a:t>AMF assess if it can serve the UE or need to re-allocate AMF, see 23.502 clause 4.2.2.2.3. [3].</a:t>
            </a:r>
          </a:p>
          <a:p>
            <a:pPr lvl="1"/>
            <a:r>
              <a:rPr lang="en-US" sz="1200"/>
              <a:t>Final AMF register UE and provides to the UE</a:t>
            </a:r>
          </a:p>
          <a:p>
            <a:pPr lvl="2"/>
            <a:r>
              <a:rPr lang="en-US" sz="1100">
                <a:solidFill>
                  <a:srgbClr val="58585A"/>
                </a:solidFill>
              </a:rPr>
              <a:t>Allowed NSSAI and Rejected S-NSSAIs, RA.</a:t>
            </a:r>
          </a:p>
          <a:p>
            <a:pPr lvl="2"/>
            <a:r>
              <a:rPr lang="en-US" sz="1100">
                <a:solidFill>
                  <a:srgbClr val="58585A"/>
                </a:solidFill>
                <a:highlight>
                  <a:srgbClr val="FFFF00"/>
                </a:highlight>
              </a:rPr>
              <a:t>The target AMF derives the MME address and 4G GUTI and retrieves the EPS MM Context (converting it into 5GS MM Context) and the SMF + PGW-C address and APN</a:t>
            </a:r>
          </a:p>
          <a:p>
            <a:pPr lvl="2"/>
            <a:endParaRPr lang="en-US" sz="1100">
              <a:solidFill>
                <a:srgbClr val="58585A"/>
              </a:solidFill>
            </a:endParaRPr>
          </a:p>
          <a:p>
            <a:r>
              <a:rPr lang="en-US" sz="1400"/>
              <a:t>Consequences:</a:t>
            </a:r>
          </a:p>
          <a:p>
            <a:pPr lvl="1"/>
            <a:r>
              <a:rPr lang="en-US" sz="1200"/>
              <a:t>Not all PDN connections are guaranteed to be transferred to 5GS. After a possible AMF re-allocation some or all PDN connections may need to be released.</a:t>
            </a:r>
          </a:p>
          <a:p>
            <a:endParaRPr lang="en-GB" sz="1200" kern="1200">
              <a:solidFill>
                <a:schemeClr val="tx1"/>
              </a:solidFill>
              <a:effectLst/>
              <a:latin typeface="Ericsson Hilda Light" panose="00000400000000000000" pitchFamily="2" charset="0"/>
              <a:ea typeface="+mn-ea"/>
              <a:cs typeface="+mn-cs"/>
            </a:endParaRPr>
          </a:p>
          <a:p>
            <a:r>
              <a:rPr lang="en-GB" sz="1200" kern="1200">
                <a:solidFill>
                  <a:schemeClr val="tx1"/>
                </a:solidFill>
                <a:effectLst/>
                <a:latin typeface="Ericsson Hilda Light" panose="00000400000000000000" pitchFamily="2" charset="0"/>
                <a:ea typeface="+mn-ea"/>
                <a:cs typeface="+mn-cs"/>
              </a:rPr>
              <a:t>========</a:t>
            </a:r>
          </a:p>
          <a:p>
            <a:endParaRPr lang="en-GB" sz="1200" kern="1200">
              <a:solidFill>
                <a:schemeClr val="tx1"/>
              </a:solidFill>
              <a:effectLst/>
              <a:latin typeface="Ericsson Hilda Light" panose="00000400000000000000" pitchFamily="2" charset="0"/>
              <a:ea typeface="+mn-ea"/>
              <a:cs typeface="+mn-cs"/>
            </a:endParaRPr>
          </a:p>
          <a:p>
            <a:endParaRPr lang="en-GB" sz="1200" kern="1200">
              <a:solidFill>
                <a:schemeClr val="tx1"/>
              </a:solidFill>
              <a:effectLst/>
              <a:latin typeface="Ericsson Hilda Light" panose="00000400000000000000" pitchFamily="2" charset="0"/>
              <a:ea typeface="+mn-ea"/>
              <a:cs typeface="+mn-cs"/>
            </a:endParaRPr>
          </a:p>
          <a:p>
            <a:endParaRPr lang="en-GB" sz="1200" kern="1200">
              <a:solidFill>
                <a:schemeClr val="tx1"/>
              </a:solidFill>
              <a:effectLst/>
              <a:latin typeface="Ericsson Hilda Light" panose="00000400000000000000" pitchFamily="2" charset="0"/>
              <a:ea typeface="+mn-ea"/>
              <a:cs typeface="+mn-cs"/>
            </a:endParaRPr>
          </a:p>
          <a:p>
            <a:r>
              <a:rPr lang="en-GB" sz="1200" kern="1200">
                <a:solidFill>
                  <a:schemeClr val="tx1"/>
                </a:solidFill>
                <a:effectLst/>
                <a:latin typeface="Ericsson Hilda Light" panose="00000400000000000000" pitchFamily="2" charset="0"/>
                <a:ea typeface="+mn-ea"/>
                <a:cs typeface="+mn-cs"/>
              </a:rPr>
              <a:t>========</a:t>
            </a:r>
          </a:p>
          <a:p>
            <a:endParaRPr lang="en-GB" sz="1200" kern="1200">
              <a:solidFill>
                <a:schemeClr val="tx1"/>
              </a:solidFill>
              <a:effectLst/>
              <a:latin typeface="Ericsson Hilda Light" panose="00000400000000000000" pitchFamily="2" charset="0"/>
              <a:ea typeface="+mn-ea"/>
              <a:cs typeface="+mn-cs"/>
            </a:endParaRPr>
          </a:p>
          <a:p>
            <a:r>
              <a:rPr lang="en-GB" sz="1200" kern="1200">
                <a:solidFill>
                  <a:schemeClr val="tx1"/>
                </a:solidFill>
                <a:effectLst/>
                <a:latin typeface="Ericsson Hilda Light" panose="00000400000000000000" pitchFamily="2" charset="0"/>
                <a:ea typeface="+mn-ea"/>
                <a:cs typeface="+mn-cs"/>
              </a:rPr>
              <a:t>In the home-routed roaming case, the AMF selects default V-SMFs. – why default as AMF got S-NSSAIs from the UE (was it that UE does not provide the relation to EBIs)?</a:t>
            </a:r>
          </a:p>
          <a:p>
            <a:endParaRPr lang="en-GB" sz="1200" kern="1200">
              <a:solidFill>
                <a:schemeClr val="tx1"/>
              </a:solidFill>
              <a:effectLst/>
              <a:latin typeface="Ericsson Hilda Light" panose="00000400000000000000" pitchFamily="2" charset="0"/>
              <a:ea typeface="+mn-ea"/>
              <a:cs typeface="+mn-cs"/>
            </a:endParaRPr>
          </a:p>
          <a:p>
            <a:r>
              <a:rPr lang="en-GB" sz="1200" kern="1200">
                <a:solidFill>
                  <a:schemeClr val="tx1"/>
                </a:solidFill>
                <a:effectLst/>
                <a:latin typeface="Ericsson Hilda Light" panose="00000400000000000000" pitchFamily="2" charset="0"/>
                <a:ea typeface="+mn-ea"/>
                <a:cs typeface="+mn-cs"/>
              </a:rPr>
              <a:t>During PDN connection establishment in the EPC, the UE and the PGW-C+SMF exchange information via PCO as described in TS 23.501 [2] clause 5.15.7. In case the PGW-C+SMF supports more than one S-NSSAI and the APN is valid for more than one S-NSSAI, before the PGW-C+SMF provides an S-NSSAI to the UE, the PGW-C+SMF should check such that the selected S-NSSAI is among the UE's subscribed S-NSSAIs by retrieving the Subscribed S-NSSAI from UDM using the </a:t>
            </a:r>
            <a:r>
              <a:rPr lang="en-GB" sz="1200" kern="1200" err="1">
                <a:solidFill>
                  <a:schemeClr val="tx1"/>
                </a:solidFill>
                <a:effectLst/>
                <a:latin typeface="Ericsson Hilda Light" panose="00000400000000000000" pitchFamily="2" charset="0"/>
                <a:ea typeface="+mn-ea"/>
                <a:cs typeface="+mn-cs"/>
              </a:rPr>
              <a:t>Nudm_SDM_Get</a:t>
            </a:r>
            <a:r>
              <a:rPr lang="en-GB" sz="1200" kern="1200">
                <a:solidFill>
                  <a:schemeClr val="tx1"/>
                </a:solidFill>
                <a:effectLst/>
                <a:latin typeface="Ericsson Hilda Light" panose="00000400000000000000" pitchFamily="2" charset="0"/>
                <a:ea typeface="+mn-ea"/>
                <a:cs typeface="+mn-cs"/>
              </a:rPr>
              <a:t> service operation (the PGW-C+SMF discovers and selects a UDM as described in TS 23.501 [2] clause 6.3.8). If the PGW-C+SMF is in a VPLMN, the PGW-C+SMF uses the </a:t>
            </a:r>
            <a:r>
              <a:rPr lang="en-GB" sz="1200" kern="1200" err="1">
                <a:solidFill>
                  <a:schemeClr val="tx1"/>
                </a:solidFill>
                <a:effectLst/>
                <a:latin typeface="Ericsson Hilda Light" panose="00000400000000000000" pitchFamily="2" charset="0"/>
                <a:ea typeface="+mn-ea"/>
                <a:cs typeface="+mn-cs"/>
              </a:rPr>
              <a:t>Nnssf_NSSelection_Get</a:t>
            </a:r>
            <a:r>
              <a:rPr lang="en-GB" sz="1200" kern="1200">
                <a:solidFill>
                  <a:schemeClr val="tx1"/>
                </a:solidFill>
                <a:effectLst/>
                <a:latin typeface="Ericsson Hilda Light" panose="00000400000000000000" pitchFamily="2" charset="0"/>
                <a:ea typeface="+mn-ea"/>
                <a:cs typeface="+mn-cs"/>
              </a:rPr>
              <a:t> service operation to retrieve a mapping of the Subscribed S-NSSAIs to Serving PLMN S-NSSAI values</a:t>
            </a:r>
            <a:endParaRPr lang="en-US"/>
          </a:p>
        </p:txBody>
      </p:sp>
      <p:sp>
        <p:nvSpPr>
          <p:cNvPr id="4" name="Date Placeholder 3"/>
          <p:cNvSpPr>
            <a:spLocks noGrp="1"/>
          </p:cNvSpPr>
          <p:nvPr>
            <p:ph type="dt" idx="10"/>
          </p:nvPr>
        </p:nvSpPr>
        <p:spPr/>
        <p:txBody>
          <a:bodyPr/>
          <a:lstStyle/>
          <a:p>
            <a:r>
              <a:rPr lang="en-US"/>
              <a:t>2019-10-07 </a:t>
            </a:r>
          </a:p>
        </p:txBody>
      </p:sp>
      <p:sp>
        <p:nvSpPr>
          <p:cNvPr id="5" name="Slide Number Placeholder 4"/>
          <p:cNvSpPr>
            <a:spLocks noGrp="1"/>
          </p:cNvSpPr>
          <p:nvPr>
            <p:ph type="sldNum" sz="quarter" idx="11"/>
          </p:nvPr>
        </p:nvSpPr>
        <p:spPr/>
        <p:txBody>
          <a:bodyPr/>
          <a:lstStyle/>
          <a:p>
            <a:fld id="{8C3EE594-F97B-40E2-B7D2-B95A74D25AA0}" type="slidenum">
              <a:rPr lang="en-US" smtClean="0"/>
              <a:t>97</a:t>
            </a:fld>
            <a:endParaRPr lang="en-US"/>
          </a:p>
        </p:txBody>
      </p:sp>
      <p:sp>
        <p:nvSpPr>
          <p:cNvPr id="6" name="Header Placeholder 5"/>
          <p:cNvSpPr>
            <a:spLocks noGrp="1"/>
          </p:cNvSpPr>
          <p:nvPr>
            <p:ph type="hdr" sz="quarter" idx="12"/>
          </p:nvPr>
        </p:nvSpPr>
        <p:spPr/>
        <p:txBody>
          <a:bodyPr/>
          <a:lstStyle/>
          <a:p>
            <a:r>
              <a:rPr lang="en-US"/>
              <a:t>The 5G Core Network Deep Dive </a:t>
            </a:r>
          </a:p>
        </p:txBody>
      </p:sp>
      <p:sp>
        <p:nvSpPr>
          <p:cNvPr id="7" name="Footer Placeholder 6"/>
          <p:cNvSpPr>
            <a:spLocks noGrp="1"/>
          </p:cNvSpPr>
          <p:nvPr>
            <p:ph type="ftr" sz="quarter" idx="13"/>
          </p:nvPr>
        </p:nvSpPr>
        <p:spPr/>
        <p:txBody>
          <a:bodyPr/>
          <a:lstStyle/>
          <a:p>
            <a:r>
              <a:rPr lang="en-US"/>
              <a:t>BICP-16:000214 Uen, Rev N </a:t>
            </a:r>
          </a:p>
        </p:txBody>
      </p:sp>
    </p:spTree>
    <p:extLst>
      <p:ext uri="{BB962C8B-B14F-4D97-AF65-F5344CB8AC3E}">
        <p14:creationId xmlns:p14="http://schemas.microsoft.com/office/powerpoint/2010/main" val="269635312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b="1"/>
              <a:t>Idle mode mobility to EPS follows the normal “registration” procedure in EPS</a:t>
            </a:r>
            <a:r>
              <a:rPr lang="en-GB" sz="1200"/>
              <a:t>. </a:t>
            </a:r>
          </a:p>
          <a:p>
            <a:pPr marL="0" indent="0">
              <a:buNone/>
            </a:pPr>
            <a:endParaRPr lang="en-GB" sz="1200"/>
          </a:p>
          <a:p>
            <a:pPr marL="0" indent="0">
              <a:buNone/>
            </a:pPr>
            <a:r>
              <a:rPr lang="en-GB" sz="1200"/>
              <a:t>In case of (e)Decor being used in EPS, UE Usage type </a:t>
            </a:r>
            <a:r>
              <a:rPr lang="en-US" sz="1200"/>
              <a:t>may be retrieved by new MME from old AMF as part of the MM context info transfer procedure. DCN-ID may be provided, to RAN, by UE if </a:t>
            </a:r>
            <a:r>
              <a:rPr lang="en-US" sz="1200" err="1"/>
              <a:t>eDECOR</a:t>
            </a:r>
            <a:r>
              <a:rPr lang="en-US" sz="1200"/>
              <a:t> is supported.</a:t>
            </a:r>
          </a:p>
          <a:p>
            <a:pPr marL="0" indent="0">
              <a:buNone/>
            </a:pPr>
            <a:r>
              <a:rPr lang="en-US" sz="1200"/>
              <a:t>A different MME may be selected by invoking redirection.</a:t>
            </a:r>
          </a:p>
          <a:p>
            <a:pPr marL="0" indent="0">
              <a:buNone/>
            </a:pPr>
            <a:endParaRPr lang="en-US" sz="1200"/>
          </a:p>
          <a:p>
            <a:pPr marL="0" indent="0">
              <a:buNone/>
            </a:pPr>
            <a:r>
              <a:rPr lang="en-US" sz="1200"/>
              <a:t>Since, in EPS, the same PGW shall be used for all PDN Connections using the same APN.</a:t>
            </a:r>
          </a:p>
          <a:p>
            <a:r>
              <a:rPr lang="en-US" sz="1200"/>
              <a:t>At EBI allocation, if PGW-C+SMF serves multiple PDU sessions for same DNN but different S-NSSAIs for a UE then SMF shall only request EBIs for PDU sessions served by a common UPF (PSA). In case different UPF (PSA) are serving those PDU sessions, then SMF chooses one UPF (PSA).</a:t>
            </a:r>
          </a:p>
          <a:p>
            <a:r>
              <a:rPr lang="x-none" sz="1200"/>
              <a:t>If a PDU Session from another SMF already exists towards same DNN, AMF either rejects the EBI assignment request, or revokes EBI(s) from existing PDU Session(s) to same DNN but different SMF. The AMF makes the decision based on the operator policy.</a:t>
            </a:r>
            <a:endParaRPr lang="sv-SE" sz="1200"/>
          </a:p>
          <a:p>
            <a:pPr marL="0" indent="0">
              <a:buNone/>
            </a:pPr>
            <a:r>
              <a:rPr lang="sv-SE" sz="1200"/>
              <a:t>	</a:t>
            </a:r>
            <a:r>
              <a:rPr lang="x-none" sz="1200"/>
              <a:t>The AMF stores DNN</a:t>
            </a:r>
            <a:r>
              <a:rPr lang="sv-SE" sz="1200"/>
              <a:t> </a:t>
            </a:r>
            <a:r>
              <a:rPr lang="x-none" sz="1200"/>
              <a:t>and PGW-C+SMF </a:t>
            </a:r>
            <a:r>
              <a:rPr lang="sv-SE" sz="1200"/>
              <a:t>for</a:t>
            </a:r>
            <a:r>
              <a:rPr lang="x-none" sz="1200"/>
              <a:t> PDU sesson(s) support</a:t>
            </a:r>
            <a:r>
              <a:rPr lang="sv-SE" sz="1200"/>
              <a:t>ing</a:t>
            </a:r>
            <a:r>
              <a:rPr lang="x-none" sz="1200"/>
              <a:t> EPS </a:t>
            </a:r>
            <a:r>
              <a:rPr lang="sv-SE" sz="1200"/>
              <a:t>IW</a:t>
            </a:r>
            <a:r>
              <a:rPr lang="x-none" sz="1200"/>
              <a:t> to UDM</a:t>
            </a:r>
            <a:endParaRPr lang="sv-SE" sz="1200"/>
          </a:p>
          <a:p>
            <a:pPr marL="0" indent="0">
              <a:buNone/>
            </a:pPr>
            <a:r>
              <a:rPr lang="en-GB" sz="1200"/>
              <a:t>Above applies when S-NSSAI(s) for PDU Sessions are different, otherwise same SMF is selected for PDU Sessions to same DNN.</a:t>
            </a:r>
            <a:endParaRPr lang="en-US" sz="1200"/>
          </a:p>
          <a:p>
            <a:endParaRPr lang="en-GB" sz="1200" kern="1200">
              <a:solidFill>
                <a:schemeClr val="tx1"/>
              </a:solidFill>
              <a:effectLst/>
              <a:latin typeface="Ericsson Hilda Light" panose="00000400000000000000" pitchFamily="2" charset="0"/>
              <a:ea typeface="+mn-ea"/>
              <a:cs typeface="+mn-cs"/>
            </a:endParaRPr>
          </a:p>
          <a:p>
            <a:endParaRPr lang="en-GB" sz="1200" kern="1200">
              <a:solidFill>
                <a:schemeClr val="tx1"/>
              </a:solidFill>
              <a:effectLst/>
              <a:latin typeface="Ericsson Hilda Light" panose="00000400000000000000" pitchFamily="2" charset="0"/>
              <a:ea typeface="+mn-ea"/>
              <a:cs typeface="+mn-cs"/>
            </a:endParaRPr>
          </a:p>
          <a:p>
            <a:r>
              <a:rPr lang="en-GB" sz="1200" kern="1200">
                <a:solidFill>
                  <a:schemeClr val="tx1"/>
                </a:solidFill>
                <a:effectLst/>
                <a:latin typeface="Ericsson Hilda Light" panose="00000400000000000000" pitchFamily="2" charset="0"/>
                <a:ea typeface="+mn-ea"/>
                <a:cs typeface="+mn-cs"/>
              </a:rPr>
              <a:t>In the home-routed roaming case, the AMF selects default V-SMFs. – why default as AMF got S-NSSAIs from the UE (was it that UE does not provide the relation to EBIs)?</a:t>
            </a:r>
          </a:p>
          <a:p>
            <a:endParaRPr lang="en-GB" sz="1200" kern="1200">
              <a:solidFill>
                <a:schemeClr val="tx1"/>
              </a:solidFill>
              <a:effectLst/>
              <a:latin typeface="Ericsson Hilda Light" panose="00000400000000000000" pitchFamily="2" charset="0"/>
              <a:ea typeface="+mn-ea"/>
              <a:cs typeface="+mn-cs"/>
            </a:endParaRPr>
          </a:p>
        </p:txBody>
      </p:sp>
      <p:sp>
        <p:nvSpPr>
          <p:cNvPr id="4" name="Date Placeholder 3"/>
          <p:cNvSpPr>
            <a:spLocks noGrp="1"/>
          </p:cNvSpPr>
          <p:nvPr>
            <p:ph type="dt" idx="10"/>
          </p:nvPr>
        </p:nvSpPr>
        <p:spPr/>
        <p:txBody>
          <a:bodyPr/>
          <a:lstStyle/>
          <a:p>
            <a:r>
              <a:rPr lang="en-US"/>
              <a:t>2019-10-07 </a:t>
            </a:r>
          </a:p>
        </p:txBody>
      </p:sp>
      <p:sp>
        <p:nvSpPr>
          <p:cNvPr id="5" name="Slide Number Placeholder 4"/>
          <p:cNvSpPr>
            <a:spLocks noGrp="1"/>
          </p:cNvSpPr>
          <p:nvPr>
            <p:ph type="sldNum" sz="quarter" idx="11"/>
          </p:nvPr>
        </p:nvSpPr>
        <p:spPr/>
        <p:txBody>
          <a:bodyPr/>
          <a:lstStyle/>
          <a:p>
            <a:fld id="{BA116464-9F4F-4C85-A91B-72665B493A5C}" type="slidenum">
              <a:rPr lang="en-US" smtClean="0"/>
              <a:t>98</a:t>
            </a:fld>
            <a:endParaRPr lang="en-US"/>
          </a:p>
        </p:txBody>
      </p:sp>
      <p:sp>
        <p:nvSpPr>
          <p:cNvPr id="6" name="Header Placeholder 5"/>
          <p:cNvSpPr>
            <a:spLocks noGrp="1"/>
          </p:cNvSpPr>
          <p:nvPr>
            <p:ph type="hdr" sz="quarter" idx="12"/>
          </p:nvPr>
        </p:nvSpPr>
        <p:spPr/>
        <p:txBody>
          <a:bodyPr/>
          <a:lstStyle/>
          <a:p>
            <a:r>
              <a:rPr lang="en-US"/>
              <a:t>The 5G Core Network Deep Dive </a:t>
            </a:r>
          </a:p>
        </p:txBody>
      </p:sp>
      <p:sp>
        <p:nvSpPr>
          <p:cNvPr id="7" name="Footer Placeholder 6"/>
          <p:cNvSpPr>
            <a:spLocks noGrp="1"/>
          </p:cNvSpPr>
          <p:nvPr>
            <p:ph type="ftr" sz="quarter" idx="13"/>
          </p:nvPr>
        </p:nvSpPr>
        <p:spPr/>
        <p:txBody>
          <a:bodyPr/>
          <a:lstStyle/>
          <a:p>
            <a:r>
              <a:rPr lang="en-US"/>
              <a:t>BICP-16:000214 Uen, Rev N </a:t>
            </a:r>
          </a:p>
        </p:txBody>
      </p:sp>
    </p:spTree>
    <p:extLst>
      <p:ext uri="{BB962C8B-B14F-4D97-AF65-F5344CB8AC3E}">
        <p14:creationId xmlns:p14="http://schemas.microsoft.com/office/powerpoint/2010/main" val="340332675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a:t>At connected mode mobility from 5GS to EPS the source AMF selects the target MME based and target location information and forwards the UE context </a:t>
            </a:r>
            <a:r>
              <a:rPr lang="en-US"/>
              <a:t>(including UE Usage type, if available) to </a:t>
            </a:r>
            <a:r>
              <a:rPr lang="en-US" sz="1200"/>
              <a:t>the selected MME. </a:t>
            </a:r>
          </a:p>
          <a:p>
            <a:pPr marL="0" indent="0">
              <a:buNone/>
            </a:pPr>
            <a:endParaRPr lang="en-US" sz="1200"/>
          </a:p>
          <a:p>
            <a:pPr marL="0" indent="0">
              <a:buNone/>
            </a:pPr>
            <a:r>
              <a:rPr lang="en-US" sz="1200"/>
              <a:t>When the handover completes the UE performs a Tracking Area Update. This completes the UE registration in the target EPS. As part of this the UE obtains a DCN-ID if the target EPS uses </a:t>
            </a:r>
            <a:r>
              <a:rPr lang="en-US" sz="1200" err="1"/>
              <a:t>eDECOR</a:t>
            </a:r>
            <a:r>
              <a:rPr lang="en-US" sz="1200"/>
              <a:t>.</a:t>
            </a:r>
          </a:p>
          <a:p>
            <a:pPr marL="0" indent="0">
              <a:buNone/>
            </a:pPr>
            <a:endParaRPr lang="en-US" sz="1200"/>
          </a:p>
          <a:p>
            <a:pPr marL="0" indent="0">
              <a:buNone/>
            </a:pPr>
            <a:r>
              <a:rPr lang="en-US" sz="1200"/>
              <a:t>After concluded handover the initially selected MME may select a different target MME by invoking redirection. This is achieved via a Tracking Area Update from the UE after being forced to Idle mode.</a:t>
            </a:r>
          </a:p>
          <a:p>
            <a:pPr marL="0" indent="0">
              <a:buNone/>
            </a:pPr>
            <a:br>
              <a:rPr lang="en-US" sz="1200"/>
            </a:br>
            <a:r>
              <a:rPr lang="en-US" sz="1200"/>
              <a:t>Note that only PDU Sessions which have EBI allocated are candidates for being moved to EPS.</a:t>
            </a:r>
          </a:p>
          <a:p>
            <a:endParaRPr lang="en-US"/>
          </a:p>
        </p:txBody>
      </p:sp>
      <p:sp>
        <p:nvSpPr>
          <p:cNvPr id="4" name="Date Placeholder 3"/>
          <p:cNvSpPr>
            <a:spLocks noGrp="1"/>
          </p:cNvSpPr>
          <p:nvPr>
            <p:ph type="dt" idx="10"/>
          </p:nvPr>
        </p:nvSpPr>
        <p:spPr/>
        <p:txBody>
          <a:bodyPr/>
          <a:lstStyle/>
          <a:p>
            <a:r>
              <a:rPr lang="en-US"/>
              <a:t>2019-10-07 </a:t>
            </a:r>
          </a:p>
        </p:txBody>
      </p:sp>
      <p:sp>
        <p:nvSpPr>
          <p:cNvPr id="5" name="Slide Number Placeholder 4"/>
          <p:cNvSpPr>
            <a:spLocks noGrp="1"/>
          </p:cNvSpPr>
          <p:nvPr>
            <p:ph type="sldNum" sz="quarter" idx="11"/>
          </p:nvPr>
        </p:nvSpPr>
        <p:spPr/>
        <p:txBody>
          <a:bodyPr/>
          <a:lstStyle/>
          <a:p>
            <a:fld id="{42FFCAA5-4D62-4C05-A526-35565DAAE5CE}" type="slidenum">
              <a:rPr lang="en-US" smtClean="0"/>
              <a:t>99</a:t>
            </a:fld>
            <a:endParaRPr lang="en-US"/>
          </a:p>
        </p:txBody>
      </p:sp>
      <p:sp>
        <p:nvSpPr>
          <p:cNvPr id="6" name="Header Placeholder 5"/>
          <p:cNvSpPr>
            <a:spLocks noGrp="1"/>
          </p:cNvSpPr>
          <p:nvPr>
            <p:ph type="hdr" sz="quarter" idx="12"/>
          </p:nvPr>
        </p:nvSpPr>
        <p:spPr/>
        <p:txBody>
          <a:bodyPr/>
          <a:lstStyle/>
          <a:p>
            <a:r>
              <a:rPr lang="en-US"/>
              <a:t>The 5G Core Network Deep Dive </a:t>
            </a:r>
          </a:p>
        </p:txBody>
      </p:sp>
      <p:sp>
        <p:nvSpPr>
          <p:cNvPr id="7" name="Footer Placeholder 6"/>
          <p:cNvSpPr>
            <a:spLocks noGrp="1"/>
          </p:cNvSpPr>
          <p:nvPr>
            <p:ph type="ftr" sz="quarter" idx="13"/>
          </p:nvPr>
        </p:nvSpPr>
        <p:spPr/>
        <p:txBody>
          <a:bodyPr/>
          <a:lstStyle/>
          <a:p>
            <a:r>
              <a:rPr lang="en-US"/>
              <a:t>BICP-16:000214 Uen, Rev N </a:t>
            </a:r>
          </a:p>
        </p:txBody>
      </p:sp>
    </p:spTree>
    <p:extLst>
      <p:ext uri="{BB962C8B-B14F-4D97-AF65-F5344CB8AC3E}">
        <p14:creationId xmlns:p14="http://schemas.microsoft.com/office/powerpoint/2010/main" val="336480482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t>At connected mode mobility from EPS to 5GS the source MME selects the target AMF based on target TAI and any other available local information (including the UE Usage Type if one is available for the UE in the subscription data) and forwards the UE context to the selected AMF. </a:t>
            </a:r>
          </a:p>
          <a:p>
            <a:pPr marL="0" indent="0">
              <a:buNone/>
            </a:pPr>
            <a:endParaRPr lang="en-US"/>
          </a:p>
          <a:p>
            <a:pPr marL="0" indent="0">
              <a:buNone/>
            </a:pPr>
            <a:r>
              <a:rPr lang="en-GB"/>
              <a:t>In the home-routed roaming case, the AMF selects default V-SMFs (using default/special S-NSSAI used for IW). </a:t>
            </a:r>
            <a:endParaRPr lang="en-US"/>
          </a:p>
          <a:p>
            <a:pPr marL="0" indent="0">
              <a:buNone/>
            </a:pPr>
            <a:endParaRPr lang="en-US"/>
          </a:p>
          <a:p>
            <a:pPr marL="0" indent="0">
              <a:buNone/>
            </a:pPr>
            <a:r>
              <a:rPr lang="en-US"/>
              <a:t>During the preparation phase the PGW-C+SMF sends the PDU Session IDs and the related S-NSSAIs to AMF.</a:t>
            </a:r>
          </a:p>
          <a:p>
            <a:pPr marL="0" indent="0">
              <a:buNone/>
            </a:pPr>
            <a:endParaRPr lang="en-US"/>
          </a:p>
          <a:p>
            <a:pPr marL="0" indent="0">
              <a:buNone/>
            </a:pPr>
            <a:r>
              <a:rPr lang="en-US"/>
              <a:t>If S-NSSAI for IW is different from S-NSSAI to be used in VPLMN, AMF updates default V-SMF which updates NG-RAN with appropriate VPLMN S-NSSAI value(s)</a:t>
            </a:r>
          </a:p>
          <a:p>
            <a:pPr marL="0" indent="0">
              <a:buNone/>
            </a:pPr>
            <a:endParaRPr lang="en-US"/>
          </a:p>
          <a:p>
            <a:pPr marL="0" indent="0">
              <a:buNone/>
            </a:pPr>
            <a:r>
              <a:rPr lang="en-US"/>
              <a:t>When the Handover completes the UE performs a Registration procedure. PGW-C+SMF has provided the UE with corresponding S-NSSAIs and PDU Session IDs at PDN Connection establishment thus enabling a Requested NSSAI. As part of the Registration procedure the UE obtains an Allowed NSSAI</a:t>
            </a:r>
          </a:p>
        </p:txBody>
      </p:sp>
      <p:sp>
        <p:nvSpPr>
          <p:cNvPr id="4" name="Date Placeholder 3"/>
          <p:cNvSpPr>
            <a:spLocks noGrp="1"/>
          </p:cNvSpPr>
          <p:nvPr>
            <p:ph type="dt" idx="10"/>
          </p:nvPr>
        </p:nvSpPr>
        <p:spPr/>
        <p:txBody>
          <a:bodyPr/>
          <a:lstStyle/>
          <a:p>
            <a:r>
              <a:rPr lang="en-US"/>
              <a:t>2019-10-07 </a:t>
            </a:r>
          </a:p>
        </p:txBody>
      </p:sp>
      <p:sp>
        <p:nvSpPr>
          <p:cNvPr id="5" name="Slide Number Placeholder 4"/>
          <p:cNvSpPr>
            <a:spLocks noGrp="1"/>
          </p:cNvSpPr>
          <p:nvPr>
            <p:ph type="sldNum" sz="quarter" idx="11"/>
          </p:nvPr>
        </p:nvSpPr>
        <p:spPr/>
        <p:txBody>
          <a:bodyPr/>
          <a:lstStyle/>
          <a:p>
            <a:fld id="{63B32651-527A-4728-8E20-E8EE7786B454}" type="slidenum">
              <a:rPr lang="en-US" smtClean="0"/>
              <a:t>100</a:t>
            </a:fld>
            <a:endParaRPr lang="en-US"/>
          </a:p>
        </p:txBody>
      </p:sp>
      <p:sp>
        <p:nvSpPr>
          <p:cNvPr id="6" name="Header Placeholder 5"/>
          <p:cNvSpPr>
            <a:spLocks noGrp="1"/>
          </p:cNvSpPr>
          <p:nvPr>
            <p:ph type="hdr" sz="quarter" idx="12"/>
          </p:nvPr>
        </p:nvSpPr>
        <p:spPr/>
        <p:txBody>
          <a:bodyPr/>
          <a:lstStyle/>
          <a:p>
            <a:r>
              <a:rPr lang="en-US"/>
              <a:t>The 5G Core Network Deep Dive </a:t>
            </a:r>
          </a:p>
        </p:txBody>
      </p:sp>
      <p:sp>
        <p:nvSpPr>
          <p:cNvPr id="7" name="Footer Placeholder 6"/>
          <p:cNvSpPr>
            <a:spLocks noGrp="1"/>
          </p:cNvSpPr>
          <p:nvPr>
            <p:ph type="ftr" sz="quarter" idx="13"/>
          </p:nvPr>
        </p:nvSpPr>
        <p:spPr/>
        <p:txBody>
          <a:bodyPr/>
          <a:lstStyle/>
          <a:p>
            <a:r>
              <a:rPr lang="en-US"/>
              <a:t>BICP-16:000214 Uen, Rev N </a:t>
            </a:r>
          </a:p>
        </p:txBody>
      </p:sp>
    </p:spTree>
    <p:extLst>
      <p:ext uri="{BB962C8B-B14F-4D97-AF65-F5344CB8AC3E}">
        <p14:creationId xmlns:p14="http://schemas.microsoft.com/office/powerpoint/2010/main" val="237092027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Network Slicing and 4G </a:t>
            </a:r>
            <a:r>
              <a:rPr lang="en-US">
                <a:sym typeface="Wingdings" panose="05000000000000000000" pitchFamily="2" charset="2"/>
              </a:rPr>
              <a:t> 5G </a:t>
            </a:r>
            <a:r>
              <a:rPr lang="en-US"/>
              <a:t>Interworking requires coordination of parameters</a:t>
            </a:r>
          </a:p>
          <a:p>
            <a:r>
              <a:rPr lang="en-US"/>
              <a:t>In order for Interworking between 4G and 5G to work with Network Slicing a number of network parameters need to be coordinated between the two systems.</a:t>
            </a:r>
          </a:p>
          <a:p>
            <a:r>
              <a:rPr lang="en-US"/>
              <a:t>The main parameters to coordinate are </a:t>
            </a:r>
          </a:p>
          <a:p>
            <a:pPr lvl="1"/>
            <a:r>
              <a:rPr lang="en-US"/>
              <a:t>S-NSSAI</a:t>
            </a:r>
          </a:p>
          <a:p>
            <a:pPr lvl="1"/>
            <a:r>
              <a:rPr lang="en-US"/>
              <a:t>DNN</a:t>
            </a:r>
          </a:p>
          <a:p>
            <a:pPr lvl="1"/>
            <a:r>
              <a:rPr lang="en-US"/>
              <a:t>APN</a:t>
            </a:r>
          </a:p>
          <a:p>
            <a:pPr lvl="1"/>
            <a:r>
              <a:rPr lang="en-US"/>
              <a:t>UE Usage Type (Not as separate illustration)</a:t>
            </a:r>
          </a:p>
          <a:p>
            <a:endParaRPr lang="en-US"/>
          </a:p>
        </p:txBody>
      </p:sp>
      <p:sp>
        <p:nvSpPr>
          <p:cNvPr id="4" name="Header Placeholder 3"/>
          <p:cNvSpPr>
            <a:spLocks noGrp="1"/>
          </p:cNvSpPr>
          <p:nvPr>
            <p:ph type="hdr" sz="quarter"/>
          </p:nvPr>
        </p:nvSpPr>
        <p:spPr/>
        <p:txBody>
          <a:bodyPr/>
          <a:lstStyle/>
          <a:p>
            <a:r>
              <a:rPr lang="en-US"/>
              <a:t>The 5G Core Network Deep Dive </a:t>
            </a:r>
          </a:p>
        </p:txBody>
      </p:sp>
      <p:sp>
        <p:nvSpPr>
          <p:cNvPr id="5" name="Date Placeholder 4"/>
          <p:cNvSpPr>
            <a:spLocks noGrp="1"/>
          </p:cNvSpPr>
          <p:nvPr>
            <p:ph type="dt" idx="1"/>
          </p:nvPr>
        </p:nvSpPr>
        <p:spPr/>
        <p:txBody>
          <a:bodyPr/>
          <a:lstStyle/>
          <a:p>
            <a:r>
              <a:rPr lang="en-US"/>
              <a:t>2019-10-07 </a:t>
            </a:r>
          </a:p>
        </p:txBody>
      </p:sp>
      <p:sp>
        <p:nvSpPr>
          <p:cNvPr id="6" name="Footer Placeholder 5"/>
          <p:cNvSpPr>
            <a:spLocks noGrp="1"/>
          </p:cNvSpPr>
          <p:nvPr>
            <p:ph type="ftr" sz="quarter" idx="4"/>
          </p:nvPr>
        </p:nvSpPr>
        <p:spPr/>
        <p:txBody>
          <a:bodyPr/>
          <a:lstStyle/>
          <a:p>
            <a:r>
              <a:rPr lang="en-US"/>
              <a:t>BICP-16:000214 Uen, Rev N </a:t>
            </a:r>
          </a:p>
        </p:txBody>
      </p:sp>
      <p:sp>
        <p:nvSpPr>
          <p:cNvPr id="7" name="Slide Number Placeholder 6"/>
          <p:cNvSpPr>
            <a:spLocks noGrp="1"/>
          </p:cNvSpPr>
          <p:nvPr>
            <p:ph type="sldNum" sz="quarter" idx="5"/>
          </p:nvPr>
        </p:nvSpPr>
        <p:spPr/>
        <p:txBody>
          <a:bodyPr/>
          <a:lstStyle/>
          <a:p>
            <a:fld id="{54086B27-DB62-41D7-9607-DB1BBD432760}" type="slidenum">
              <a:rPr lang="en-US" smtClean="0"/>
              <a:t>101</a:t>
            </a:fld>
            <a:endParaRPr lang="en-US"/>
          </a:p>
        </p:txBody>
      </p:sp>
    </p:spTree>
    <p:extLst>
      <p:ext uri="{BB962C8B-B14F-4D97-AF65-F5344CB8AC3E}">
        <p14:creationId xmlns:p14="http://schemas.microsoft.com/office/powerpoint/2010/main" val="53356336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The 5G Core Network Deep Dive </a:t>
            </a:r>
          </a:p>
        </p:txBody>
      </p:sp>
      <p:sp>
        <p:nvSpPr>
          <p:cNvPr id="5" name="Date Placeholder 4"/>
          <p:cNvSpPr>
            <a:spLocks noGrp="1"/>
          </p:cNvSpPr>
          <p:nvPr>
            <p:ph type="dt" idx="1"/>
          </p:nvPr>
        </p:nvSpPr>
        <p:spPr/>
        <p:txBody>
          <a:bodyPr/>
          <a:lstStyle/>
          <a:p>
            <a:r>
              <a:rPr lang="en-US"/>
              <a:t>2019-10-07 </a:t>
            </a:r>
          </a:p>
        </p:txBody>
      </p:sp>
      <p:sp>
        <p:nvSpPr>
          <p:cNvPr id="6" name="Footer Placeholder 5"/>
          <p:cNvSpPr>
            <a:spLocks noGrp="1"/>
          </p:cNvSpPr>
          <p:nvPr>
            <p:ph type="ftr" sz="quarter" idx="4"/>
          </p:nvPr>
        </p:nvSpPr>
        <p:spPr/>
        <p:txBody>
          <a:bodyPr/>
          <a:lstStyle/>
          <a:p>
            <a:r>
              <a:rPr lang="en-US"/>
              <a:t>BICP-16:000214 Uen, Rev N </a:t>
            </a:r>
          </a:p>
        </p:txBody>
      </p:sp>
      <p:sp>
        <p:nvSpPr>
          <p:cNvPr id="7" name="Slide Number Placeholder 6"/>
          <p:cNvSpPr>
            <a:spLocks noGrp="1"/>
          </p:cNvSpPr>
          <p:nvPr>
            <p:ph type="sldNum" sz="quarter" idx="5"/>
          </p:nvPr>
        </p:nvSpPr>
        <p:spPr/>
        <p:txBody>
          <a:bodyPr/>
          <a:lstStyle/>
          <a:p>
            <a:fld id="{5D19A047-FF9C-4226-BA00-EA1391EA70CE}" type="slidenum">
              <a:rPr lang="en-US" smtClean="0"/>
              <a:t>102</a:t>
            </a:fld>
            <a:endParaRPr lang="en-US"/>
          </a:p>
        </p:txBody>
      </p:sp>
    </p:spTree>
    <p:extLst>
      <p:ext uri="{BB962C8B-B14F-4D97-AF65-F5344CB8AC3E}">
        <p14:creationId xmlns:p14="http://schemas.microsoft.com/office/powerpoint/2010/main" val="1021980205"/>
      </p:ext>
    </p:extLst>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 Id="rId2" Target="../media/image3.png" Type="http://schemas.openxmlformats.org/officeDocument/2006/relationships/image"/><Relationship Id="rId3" Target="../media/image4.svg" Type="http://schemas.openxmlformats.org/officeDocument/2006/relationships/image"/></Relationships>
</file>

<file path=ppt/slideLayouts/_rels/slideLayout100.xml.rels><?xml version="1.0" encoding="UTF-8" standalone="yes"?><Relationships xmlns="http://schemas.openxmlformats.org/package/2006/relationships"><Relationship Id="rId1" Target="../slideMasters/slideMaster3.xml" Type="http://schemas.openxmlformats.org/officeDocument/2006/relationships/slideMaster"/></Relationships>
</file>

<file path=ppt/slideLayouts/_rels/slideLayout101.xml.rels><?xml version="1.0" encoding="UTF-8" standalone="yes"?><Relationships xmlns="http://schemas.openxmlformats.org/package/2006/relationships"><Relationship Id="rId1" Target="../slideMasters/slideMaster3.xml" Type="http://schemas.openxmlformats.org/officeDocument/2006/relationships/slideMaster"/></Relationships>
</file>

<file path=ppt/slideLayouts/_rels/slideLayout102.xml.rels><?xml version="1.0" encoding="UTF-8" standalone="yes"?><Relationships xmlns="http://schemas.openxmlformats.org/package/2006/relationships"><Relationship Id="rId1" Target="../slideMasters/slideMaster3.xml" Type="http://schemas.openxmlformats.org/officeDocument/2006/relationships/slideMaster"/></Relationships>
</file>

<file path=ppt/slideLayouts/_rels/slideLayout103.xml.rels><?xml version="1.0" encoding="UTF-8" standalone="yes"?><Relationships xmlns="http://schemas.openxmlformats.org/package/2006/relationships"><Relationship Id="rId1" Target="../slideMasters/slideMaster3.xml" Type="http://schemas.openxmlformats.org/officeDocument/2006/relationships/slideMaster"/></Relationships>
</file>

<file path=ppt/slideLayouts/_rels/slideLayout104.xml.rels><?xml version="1.0" encoding="UTF-8" standalone="yes"?><Relationships xmlns="http://schemas.openxmlformats.org/package/2006/relationships"><Relationship Id="rId1" Target="../slideMasters/slideMaster3.xml" Type="http://schemas.openxmlformats.org/officeDocument/2006/relationships/slideMaster"/></Relationships>
</file>

<file path=ppt/slideLayouts/_rels/slideLayout105.xml.rels><?xml version="1.0" encoding="UTF-8" standalone="yes"?><Relationships xmlns="http://schemas.openxmlformats.org/package/2006/relationships"><Relationship Id="rId1" Target="../slideMasters/slideMaster3.xml" Type="http://schemas.openxmlformats.org/officeDocument/2006/relationships/slideMaster"/></Relationships>
</file>

<file path=ppt/slideLayouts/_rels/slideLayout106.xml.rels><?xml version="1.0" encoding="UTF-8" standalone="yes"?><Relationships xmlns="http://schemas.openxmlformats.org/package/2006/relationships"><Relationship Id="rId1" Target="../slideMasters/slideMaster3.xml" Type="http://schemas.openxmlformats.org/officeDocument/2006/relationships/slideMaster"/></Relationships>
</file>

<file path=ppt/slideLayouts/_rels/slideLayout107.xml.rels><?xml version="1.0" encoding="UTF-8" standalone="yes"?><Relationships xmlns="http://schemas.openxmlformats.org/package/2006/relationships"><Relationship Id="rId1" Target="../slideMasters/slideMaster3.xml" Type="http://schemas.openxmlformats.org/officeDocument/2006/relationships/slideMaster"/></Relationships>
</file>

<file path=ppt/slideLayouts/_rels/slideLayout108.xml.rels><?xml version="1.0" encoding="UTF-8" standalone="yes"?><Relationships xmlns="http://schemas.openxmlformats.org/package/2006/relationships"><Relationship Id="rId1" Target="../slideMasters/slideMaster3.xml" Type="http://schemas.openxmlformats.org/officeDocument/2006/relationships/slideMaster"/></Relationships>
</file>

<file path=ppt/slideLayouts/_rels/slideLayout109.xml.rels><?xml version="1.0" encoding="UTF-8" standalone="yes"?><Relationships xmlns="http://schemas.openxmlformats.org/package/2006/relationships"><Relationship Id="rId1" Target="../slideMasters/slideMaster3.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 Id="rId2" Target="../media/image3.png" Type="http://schemas.openxmlformats.org/officeDocument/2006/relationships/image"/><Relationship Id="rId3" Target="../media/image4.svg" Type="http://schemas.openxmlformats.org/officeDocument/2006/relationships/image"/></Relationships>
</file>

<file path=ppt/slideLayouts/_rels/slideLayout110.xml.rels><?xml version="1.0" encoding="UTF-8" standalone="yes"?><Relationships xmlns="http://schemas.openxmlformats.org/package/2006/relationships"><Relationship Id="rId1" Target="../slideMasters/slideMaster3.xml" Type="http://schemas.openxmlformats.org/officeDocument/2006/relationships/slideMaster"/></Relationships>
</file>

<file path=ppt/slideLayouts/_rels/slideLayout111.xml.rels><?xml version="1.0" encoding="UTF-8" standalone="yes"?><Relationships xmlns="http://schemas.openxmlformats.org/package/2006/relationships"><Relationship Id="rId1" Target="../slideMasters/slideMaster3.xml" Type="http://schemas.openxmlformats.org/officeDocument/2006/relationships/slideMaster"/></Relationships>
</file>

<file path=ppt/slideLayouts/_rels/slideLayout112.xml.rels><?xml version="1.0" encoding="UTF-8" standalone="yes"?><Relationships xmlns="http://schemas.openxmlformats.org/package/2006/relationships"><Relationship Id="rId1" Target="../slideMasters/slideMaster3.xml" Type="http://schemas.openxmlformats.org/officeDocument/2006/relationships/slideMaster"/></Relationships>
</file>

<file path=ppt/slideLayouts/_rels/slideLayout113.xml.rels><?xml version="1.0" encoding="UTF-8" standalone="yes"?><Relationships xmlns="http://schemas.openxmlformats.org/package/2006/relationships"><Relationship Id="rId1" Target="../slideMasters/slideMaster3.xml" Type="http://schemas.openxmlformats.org/officeDocument/2006/relationships/slideMaster"/></Relationships>
</file>

<file path=ppt/slideLayouts/_rels/slideLayout114.xml.rels><?xml version="1.0" encoding="UTF-8" standalone="yes"?><Relationships xmlns="http://schemas.openxmlformats.org/package/2006/relationships"><Relationship Id="rId1" Target="../slideMasters/slideMaster3.xml" Type="http://schemas.openxmlformats.org/officeDocument/2006/relationships/slideMaster"/></Relationships>
</file>

<file path=ppt/slideLayouts/_rels/slideLayout115.xml.rels><?xml version="1.0" encoding="UTF-8" standalone="yes"?><Relationships xmlns="http://schemas.openxmlformats.org/package/2006/relationships"><Relationship Id="rId1" Target="../slideMasters/slideMaster3.xml" Type="http://schemas.openxmlformats.org/officeDocument/2006/relationships/slideMaster"/></Relationships>
</file>

<file path=ppt/slideLayouts/_rels/slideLayout116.xml.rels><?xml version="1.0" encoding="UTF-8" standalone="yes"?><Relationships xmlns="http://schemas.openxmlformats.org/package/2006/relationships"><Relationship Id="rId1" Target="../slideMasters/slideMaster3.xml" Type="http://schemas.openxmlformats.org/officeDocument/2006/relationships/slideMaster"/></Relationships>
</file>

<file path=ppt/slideLayouts/_rels/slideLayout117.xml.rels><?xml version="1.0" encoding="UTF-8" standalone="yes"?><Relationships xmlns="http://schemas.openxmlformats.org/package/2006/relationships"><Relationship Id="rId1" Target="../slideMasters/slideMaster3.xml" Type="http://schemas.openxmlformats.org/officeDocument/2006/relationships/slideMaster"/></Relationships>
</file>

<file path=ppt/slideLayouts/_rels/slideLayout118.xml.rels><?xml version="1.0" encoding="UTF-8" standalone="yes"?><Relationships xmlns="http://schemas.openxmlformats.org/package/2006/relationships"><Relationship Id="rId1" Target="../slideMasters/slideMaster3.xml" Type="http://schemas.openxmlformats.org/officeDocument/2006/relationships/slideMaster"/></Relationships>
</file>

<file path=ppt/slideLayouts/_rels/slideLayout119.xml.rels><?xml version="1.0" encoding="UTF-8" standalone="yes"?><Relationships xmlns="http://schemas.openxmlformats.org/package/2006/relationships"><Relationship Id="rId1" Target="../slideMasters/slideMaster3.xml" Type="http://schemas.openxmlformats.org/officeDocument/2006/relationships/slideMaster"/></Relationships>
</file>

<file path=ppt/slideLayouts/_rels/slideLayout12.xml.rels><?xml version="1.0" encoding="UTF-8" standalone="yes"?><Relationships xmlns="http://schemas.openxmlformats.org/package/2006/relationships"><Relationship Id="rId1" Target="../slideMasters/slideMaster1.xml" Type="http://schemas.openxmlformats.org/officeDocument/2006/relationships/slideMaster"/><Relationship Id="rId2" Target="../media/image3.png" Type="http://schemas.openxmlformats.org/officeDocument/2006/relationships/image"/><Relationship Id="rId3" Target="../media/image4.svg" Type="http://schemas.openxmlformats.org/officeDocument/2006/relationships/image"/></Relationships>
</file>

<file path=ppt/slideLayouts/_rels/slideLayout120.xml.rels><?xml version="1.0" encoding="UTF-8" standalone="yes"?><Relationships xmlns="http://schemas.openxmlformats.org/package/2006/relationships"><Relationship Id="rId1" Target="../slideMasters/slideMaster3.xml" Type="http://schemas.openxmlformats.org/officeDocument/2006/relationships/slideMaster"/></Relationships>
</file>

<file path=ppt/slideLayouts/_rels/slideLayout121.xml.rels><?xml version="1.0" encoding="UTF-8" standalone="yes"?><Relationships xmlns="http://schemas.openxmlformats.org/package/2006/relationships"><Relationship Id="rId1" Target="../slideMasters/slideMaster3.xml" Type="http://schemas.openxmlformats.org/officeDocument/2006/relationships/slideMaster"/></Relationships>
</file>

<file path=ppt/slideLayouts/_rels/slideLayout122.xml.rels><?xml version="1.0" encoding="UTF-8" standalone="yes"?><Relationships xmlns="http://schemas.openxmlformats.org/package/2006/relationships"><Relationship Id="rId1" Target="../slideMasters/slideMaster3.xml" Type="http://schemas.openxmlformats.org/officeDocument/2006/relationships/slideMaster"/><Relationship Id="rId2" Target="../media/image7.png" Type="http://schemas.openxmlformats.org/officeDocument/2006/relationships/image"/><Relationship Id="rId3" Target="../media/hdphoto2.wdp" Type="http://schemas.microsoft.com/office/2007/relationships/hdphoto"/></Relationships>
</file>

<file path=ppt/slideLayouts/_rels/slideLayout123.xml.rels><?xml version="1.0" encoding="UTF-8" standalone="yes"?><Relationships xmlns="http://schemas.openxmlformats.org/package/2006/relationships"><Relationship Id="rId1" Target="../slideMasters/slideMaster3.xml" Type="http://schemas.openxmlformats.org/officeDocument/2006/relationships/slideMaster"/></Relationships>
</file>

<file path=ppt/slideLayouts/_rels/slideLayout124.xml.rels><?xml version="1.0" encoding="UTF-8" standalone="yes"?><Relationships xmlns="http://schemas.openxmlformats.org/package/2006/relationships"><Relationship Id="rId1" Target="../slideMasters/slideMaster4.xml" Type="http://schemas.openxmlformats.org/officeDocument/2006/relationships/slideMaster"/><Relationship Id="rId2" Target="../media/image3.png" Type="http://schemas.openxmlformats.org/officeDocument/2006/relationships/image"/><Relationship Id="rId3" Target="../media/image4.svg" Type="http://schemas.openxmlformats.org/officeDocument/2006/relationships/image"/></Relationships>
</file>

<file path=ppt/slideLayouts/_rels/slideLayout125.xml.rels><?xml version="1.0" encoding="UTF-8" standalone="yes"?><Relationships xmlns="http://schemas.openxmlformats.org/package/2006/relationships"><Relationship Id="rId1" Target="../slideMasters/slideMaster4.xml" Type="http://schemas.openxmlformats.org/officeDocument/2006/relationships/slideMaster"/><Relationship Id="rId2" Target="../media/image3.png" Type="http://schemas.openxmlformats.org/officeDocument/2006/relationships/image"/><Relationship Id="rId3" Target="../media/image4.svg" Type="http://schemas.openxmlformats.org/officeDocument/2006/relationships/image"/></Relationships>
</file>

<file path=ppt/slideLayouts/_rels/slideLayout126.xml.rels><?xml version="1.0" encoding="UTF-8" standalone="yes"?><Relationships xmlns="http://schemas.openxmlformats.org/package/2006/relationships"><Relationship Id="rId1" Target="../slideMasters/slideMaster4.xml" Type="http://schemas.openxmlformats.org/officeDocument/2006/relationships/slideMaster"/><Relationship Id="rId2" Target="../media/image3.png" Type="http://schemas.openxmlformats.org/officeDocument/2006/relationships/image"/><Relationship Id="rId3" Target="../media/image4.svg" Type="http://schemas.openxmlformats.org/officeDocument/2006/relationships/image"/></Relationships>
</file>

<file path=ppt/slideLayouts/_rels/slideLayout127.xml.rels><?xml version="1.0" encoding="UTF-8" standalone="yes"?><Relationships xmlns="http://schemas.openxmlformats.org/package/2006/relationships"><Relationship Id="rId1" Target="../slideMasters/slideMaster4.xml" Type="http://schemas.openxmlformats.org/officeDocument/2006/relationships/slideMaster"/><Relationship Id="rId2" Target="../media/image3.png" Type="http://schemas.openxmlformats.org/officeDocument/2006/relationships/image"/><Relationship Id="rId3" Target="../media/image4.svg" Type="http://schemas.openxmlformats.org/officeDocument/2006/relationships/image"/></Relationships>
</file>

<file path=ppt/slideLayouts/_rels/slideLayout128.xml.rels><?xml version="1.0" encoding="UTF-8" standalone="yes"?><Relationships xmlns="http://schemas.openxmlformats.org/package/2006/relationships"><Relationship Id="rId1" Target="../slideMasters/slideMaster4.xml" Type="http://schemas.openxmlformats.org/officeDocument/2006/relationships/slideMaster"/><Relationship Id="rId2" Target="../media/image3.png" Type="http://schemas.openxmlformats.org/officeDocument/2006/relationships/image"/><Relationship Id="rId3" Target="../media/image4.svg" Type="http://schemas.openxmlformats.org/officeDocument/2006/relationships/image"/></Relationships>
</file>

<file path=ppt/slideLayouts/_rels/slideLayout129.xml.rels><?xml version="1.0" encoding="UTF-8" standalone="yes"?><Relationships xmlns="http://schemas.openxmlformats.org/package/2006/relationships"><Relationship Id="rId1" Target="../slideMasters/slideMaster4.xml" Type="http://schemas.openxmlformats.org/officeDocument/2006/relationships/slideMaster"/><Relationship Id="rId2" Target="../media/image3.png" Type="http://schemas.openxmlformats.org/officeDocument/2006/relationships/image"/><Relationship Id="rId3" Target="../media/image4.svg" Type="http://schemas.openxmlformats.org/officeDocument/2006/relationships/image"/></Relationships>
</file>

<file path=ppt/slideLayouts/_rels/slideLayout1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30.xml.rels><?xml version="1.0" encoding="UTF-8" standalone="yes"?><Relationships xmlns="http://schemas.openxmlformats.org/package/2006/relationships"><Relationship Id="rId1" Target="../slideMasters/slideMaster4.xml" Type="http://schemas.openxmlformats.org/officeDocument/2006/relationships/slideMaster"/><Relationship Id="rId2" Target="../media/image3.png" Type="http://schemas.openxmlformats.org/officeDocument/2006/relationships/image"/><Relationship Id="rId3" Target="../media/image4.svg" Type="http://schemas.openxmlformats.org/officeDocument/2006/relationships/image"/></Relationships>
</file>

<file path=ppt/slideLayouts/_rels/slideLayout131.xml.rels><?xml version="1.0" encoding="UTF-8" standalone="yes"?><Relationships xmlns="http://schemas.openxmlformats.org/package/2006/relationships"><Relationship Id="rId1" Target="../slideMasters/slideMaster4.xml" Type="http://schemas.openxmlformats.org/officeDocument/2006/relationships/slideMaster"/></Relationships>
</file>

<file path=ppt/slideLayouts/_rels/slideLayout132.xml.rels><?xml version="1.0" encoding="UTF-8" standalone="yes"?><Relationships xmlns="http://schemas.openxmlformats.org/package/2006/relationships"><Relationship Id="rId1" Target="../slideMasters/slideMaster4.xml" Type="http://schemas.openxmlformats.org/officeDocument/2006/relationships/slideMaster"/></Relationships>
</file>

<file path=ppt/slideLayouts/_rels/slideLayout133.xml.rels><?xml version="1.0" encoding="UTF-8" standalone="yes"?><Relationships xmlns="http://schemas.openxmlformats.org/package/2006/relationships"><Relationship Id="rId1" Target="../slideMasters/slideMaster4.xml" Type="http://schemas.openxmlformats.org/officeDocument/2006/relationships/slideMaster"/></Relationships>
</file>

<file path=ppt/slideLayouts/_rels/slideLayout134.xml.rels><?xml version="1.0" encoding="UTF-8" standalone="yes"?><Relationships xmlns="http://schemas.openxmlformats.org/package/2006/relationships"><Relationship Id="rId1" Target="../slideMasters/slideMaster4.xml" Type="http://schemas.openxmlformats.org/officeDocument/2006/relationships/slideMaster"/></Relationships>
</file>

<file path=ppt/slideLayouts/_rels/slideLayout135.xml.rels><?xml version="1.0" encoding="UTF-8" standalone="yes"?><Relationships xmlns="http://schemas.openxmlformats.org/package/2006/relationships"><Relationship Id="rId1" Target="../slideMasters/slideMaster4.xml" Type="http://schemas.openxmlformats.org/officeDocument/2006/relationships/slideMaster"/></Relationships>
</file>

<file path=ppt/slideLayouts/_rels/slideLayout136.xml.rels><?xml version="1.0" encoding="UTF-8" standalone="yes"?><Relationships xmlns="http://schemas.openxmlformats.org/package/2006/relationships"><Relationship Id="rId1" Target="../slideMasters/slideMaster4.xml" Type="http://schemas.openxmlformats.org/officeDocument/2006/relationships/slideMaster"/></Relationships>
</file>

<file path=ppt/slideLayouts/_rels/slideLayout1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7.xml.rels><?xml version="1.0" encoding="UTF-8" standalone="yes"?><Relationships xmlns="http://schemas.openxmlformats.org/package/2006/relationships"><Relationship Id="rId1" Target="../slideMasters/slideMaster1.xml" Type="http://schemas.openxmlformats.org/officeDocument/2006/relationships/slideMaster"/><Relationship Id="rId2" Target="../media/image3.png" Type="http://schemas.openxmlformats.org/officeDocument/2006/relationships/image"/><Relationship Id="rId3" Target="../media/image4.svg" Type="http://schemas.openxmlformats.org/officeDocument/2006/relationships/image"/></Relationships>
</file>

<file path=ppt/slideLayouts/_rels/slideLayout18.xml.rels><?xml version="1.0" encoding="UTF-8" standalone="yes"?><Relationships xmlns="http://schemas.openxmlformats.org/package/2006/relationships"><Relationship Id="rId1" Target="../slideMasters/slideMaster1.xml" Type="http://schemas.openxmlformats.org/officeDocument/2006/relationships/slideMaster"/><Relationship Id="rId2" Target="../media/image3.png" Type="http://schemas.openxmlformats.org/officeDocument/2006/relationships/image"/><Relationship Id="rId3" Target="../media/image4.svg" Type="http://schemas.openxmlformats.org/officeDocument/2006/relationships/image"/></Relationships>
</file>

<file path=ppt/slideLayouts/_rels/slideLayout19.xml.rels><?xml version="1.0" encoding="UTF-8" standalone="yes"?><Relationships xmlns="http://schemas.openxmlformats.org/package/2006/relationships"><Relationship Id="rId1" Target="../slideMasters/slideMaster1.xml" Type="http://schemas.openxmlformats.org/officeDocument/2006/relationships/slideMaster"/><Relationship Id="rId2" Target="../media/image3.png" Type="http://schemas.openxmlformats.org/officeDocument/2006/relationships/image"/><Relationship Id="rId3" Target="../media/image4.svg" Type="http://schemas.openxmlformats.org/officeDocument/2006/relationships/image"/></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 Id="rId2" Target="../media/image1.png" Type="http://schemas.openxmlformats.org/officeDocument/2006/relationships/image"/><Relationship Id="rId3" Target="../media/image2.svg" Type="http://schemas.openxmlformats.org/officeDocument/2006/relationships/image"/></Relationships>
</file>

<file path=ppt/slideLayouts/_rels/slideLayout20.xml.rels><?xml version="1.0" encoding="UTF-8" standalone="yes"?><Relationships xmlns="http://schemas.openxmlformats.org/package/2006/relationships"><Relationship Id="rId1" Target="../slideMasters/slideMaster1.xml" Type="http://schemas.openxmlformats.org/officeDocument/2006/relationships/slideMaster"/><Relationship Id="rId2" Target="../media/image3.png" Type="http://schemas.openxmlformats.org/officeDocument/2006/relationships/image"/><Relationship Id="rId3" Target="../media/image4.svg" Type="http://schemas.openxmlformats.org/officeDocument/2006/relationships/image"/></Relationships>
</file>

<file path=ppt/slideLayouts/_rels/slideLayout21.xml.rels><?xml version="1.0" encoding="UTF-8" standalone="yes"?><Relationships xmlns="http://schemas.openxmlformats.org/package/2006/relationships"><Relationship Id="rId1" Target="../slideMasters/slideMaster1.xml" Type="http://schemas.openxmlformats.org/officeDocument/2006/relationships/slideMaster"/><Relationship Id="rId2" Target="../media/image3.png" Type="http://schemas.openxmlformats.org/officeDocument/2006/relationships/image"/><Relationship Id="rId3" Target="../media/image4.svg" Type="http://schemas.openxmlformats.org/officeDocument/2006/relationships/image"/></Relationships>
</file>

<file path=ppt/slideLayouts/_rels/slideLayout22.xml.rels><?xml version="1.0" encoding="UTF-8" standalone="yes"?><Relationships xmlns="http://schemas.openxmlformats.org/package/2006/relationships"><Relationship Id="rId1" Target="../slideMasters/slideMaster1.xml" Type="http://schemas.openxmlformats.org/officeDocument/2006/relationships/slideMaster"/><Relationship Id="rId2" Target="../media/image3.png" Type="http://schemas.openxmlformats.org/officeDocument/2006/relationships/image"/><Relationship Id="rId3" Target="../media/image4.svg" Type="http://schemas.openxmlformats.org/officeDocument/2006/relationships/image"/></Relationships>
</file>

<file path=ppt/slideLayouts/_rels/slideLayout23.xml.rels><?xml version="1.0" encoding="UTF-8" standalone="yes"?><Relationships xmlns="http://schemas.openxmlformats.org/package/2006/relationships"><Relationship Id="rId1" Target="../slideMasters/slideMaster1.xml" Type="http://schemas.openxmlformats.org/officeDocument/2006/relationships/slideMaster"/><Relationship Id="rId2" Target="../media/image3.png" Type="http://schemas.openxmlformats.org/officeDocument/2006/relationships/image"/><Relationship Id="rId3" Target="../media/image4.svg" Type="http://schemas.openxmlformats.org/officeDocument/2006/relationships/image"/></Relationships>
</file>

<file path=ppt/slideLayouts/_rels/slideLayout2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 Id="rId2" Target="../media/image3.png" Type="http://schemas.openxmlformats.org/officeDocument/2006/relationships/image"/><Relationship Id="rId3" Target="../media/image4.svg" Type="http://schemas.openxmlformats.org/officeDocument/2006/relationships/image"/></Relationships>
</file>

<file path=ppt/slideLayouts/_rels/slideLayout3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3.xml.rels><?xml version="1.0" encoding="UTF-8" standalone="yes"?><Relationships xmlns="http://schemas.openxmlformats.org/package/2006/relationships"><Relationship Id="rId1" Target="../slideMasters/slideMaster1.xml" Type="http://schemas.openxmlformats.org/officeDocument/2006/relationships/slideMaster"/><Relationship Id="rId2" Target="../media/image1.png" Type="http://schemas.openxmlformats.org/officeDocument/2006/relationships/image"/><Relationship Id="rId3" Target="../media/image2.svg" Type="http://schemas.openxmlformats.org/officeDocument/2006/relationships/image"/></Relationships>
</file>

<file path=ppt/slideLayouts/_rels/slideLayout44.xml.rels><?xml version="1.0" encoding="UTF-8" standalone="yes"?><Relationships xmlns="http://schemas.openxmlformats.org/package/2006/relationships"><Relationship Id="rId1" Target="../slideMasters/slideMaster1.xml" Type="http://schemas.openxmlformats.org/officeDocument/2006/relationships/slideMaster"/><Relationship Id="rId2" Target="../media/image3.png" Type="http://schemas.openxmlformats.org/officeDocument/2006/relationships/image"/><Relationship Id="rId3" Target="../media/image4.svg" Type="http://schemas.openxmlformats.org/officeDocument/2006/relationships/image"/></Relationships>
</file>

<file path=ppt/slideLayouts/_rels/slideLayout4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8.xml.rels><?xml version="1.0" encoding="UTF-8" standalone="yes"?><Relationships xmlns="http://schemas.openxmlformats.org/package/2006/relationships"><Relationship Id="rId1" Target="../slideMasters/slideMaster2.xml" Type="http://schemas.openxmlformats.org/officeDocument/2006/relationships/slideMaster"/><Relationship Id="rId2" Target="../media/image5.png" Type="http://schemas.openxmlformats.org/officeDocument/2006/relationships/image"/><Relationship Id="rId3" Target="../media/hdphoto1.wdp" Type="http://schemas.microsoft.com/office/2007/relationships/hdphoto"/></Relationships>
</file>

<file path=ppt/slideLayouts/_rels/slideLayout49.xml.rels><?xml version="1.0" encoding="UTF-8" standalone="yes"?><Relationships xmlns="http://schemas.openxmlformats.org/package/2006/relationships"><Relationship Id="rId1" Target="../slideMasters/slideMaster2.xml" Type="http://schemas.openxmlformats.org/officeDocument/2006/relationships/slideMaster"/><Relationship Id="rId2" Target="../media/image5.png" Type="http://schemas.openxmlformats.org/officeDocument/2006/relationships/image"/><Relationship Id="rId3" Target="../media/hdphoto1.wdp" Type="http://schemas.microsoft.com/office/2007/relationships/hdphoto"/></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 Id="rId2" Target="../media/image1.png" Type="http://schemas.openxmlformats.org/officeDocument/2006/relationships/image"/><Relationship Id="rId3" Target="../media/image2.svg" Type="http://schemas.openxmlformats.org/officeDocument/2006/relationships/image"/></Relationships>
</file>

<file path=ppt/slideLayouts/_rels/slideLayout50.xml.rels><?xml version="1.0" encoding="UTF-8" standalone="yes"?><Relationships xmlns="http://schemas.openxmlformats.org/package/2006/relationships"><Relationship Id="rId1" Target="../slideMasters/slideMaster2.xml" Type="http://schemas.openxmlformats.org/officeDocument/2006/relationships/slideMaster"/><Relationship Id="rId2" Target="../media/image6.png" Type="http://schemas.openxmlformats.org/officeDocument/2006/relationships/image"/></Relationships>
</file>

<file path=ppt/slideLayouts/_rels/slideLayout51.xml.rels><?xml version="1.0" encoding="UTF-8" standalone="yes"?><Relationships xmlns="http://schemas.openxmlformats.org/package/2006/relationships"><Relationship Id="rId1" Target="../slideMasters/slideMaster2.xml" Type="http://schemas.openxmlformats.org/officeDocument/2006/relationships/slideMaster"/><Relationship Id="rId2" Target="../media/image5.png" Type="http://schemas.openxmlformats.org/officeDocument/2006/relationships/image"/><Relationship Id="rId3" Target="../media/hdphoto1.wdp" Type="http://schemas.microsoft.com/office/2007/relationships/hdphoto"/></Relationships>
</file>

<file path=ppt/slideLayouts/_rels/slideLayout52.xml.rels><?xml version="1.0" encoding="UTF-8" standalone="yes"?><Relationships xmlns="http://schemas.openxmlformats.org/package/2006/relationships"><Relationship Id="rId1" Target="../slideMasters/slideMaster2.xml" Type="http://schemas.openxmlformats.org/officeDocument/2006/relationships/slideMaster"/><Relationship Id="rId2" Target="../media/image5.png" Type="http://schemas.openxmlformats.org/officeDocument/2006/relationships/image"/><Relationship Id="rId3" Target="../media/hdphoto1.wdp" Type="http://schemas.microsoft.com/office/2007/relationships/hdphoto"/></Relationships>
</file>

<file path=ppt/slideLayouts/_rels/slideLayout53.xml.rels><?xml version="1.0" encoding="UTF-8" standalone="yes"?><Relationships xmlns="http://schemas.openxmlformats.org/package/2006/relationships"><Relationship Id="rId1" Target="../slideMasters/slideMaster2.xml" Type="http://schemas.openxmlformats.org/officeDocument/2006/relationships/slideMaster"/><Relationship Id="rId2" Target="../media/image6.png" Type="http://schemas.openxmlformats.org/officeDocument/2006/relationships/image"/></Relationships>
</file>

<file path=ppt/slideLayouts/_rels/slideLayout54.xml.rels><?xml version="1.0" encoding="UTF-8" standalone="yes"?><Relationships xmlns="http://schemas.openxmlformats.org/package/2006/relationships"><Relationship Id="rId1" Target="../slideMasters/slideMaster2.xml" Type="http://schemas.openxmlformats.org/officeDocument/2006/relationships/slideMaster"/><Relationship Id="rId2" Target="../media/image6.png" Type="http://schemas.openxmlformats.org/officeDocument/2006/relationships/image"/></Relationships>
</file>

<file path=ppt/slideLayouts/_rels/slideLayout55.xml.rels><?xml version="1.0" encoding="UTF-8" standalone="yes"?><Relationships xmlns="http://schemas.openxmlformats.org/package/2006/relationships"><Relationship Id="rId1" Target="../slideMasters/slideMaster2.xml" Type="http://schemas.openxmlformats.org/officeDocument/2006/relationships/slideMaster"/><Relationship Id="rId2" Target="../media/image6.png" Type="http://schemas.openxmlformats.org/officeDocument/2006/relationships/image"/></Relationships>
</file>

<file path=ppt/slideLayouts/_rels/slideLayout56.xml.rels><?xml version="1.0" encoding="UTF-8" standalone="yes"?><Relationships xmlns="http://schemas.openxmlformats.org/package/2006/relationships"><Relationship Id="rId1" Target="../slideMasters/slideMaster2.xml" Type="http://schemas.openxmlformats.org/officeDocument/2006/relationships/slideMaster"/><Relationship Id="rId2" Target="../media/image6.png" Type="http://schemas.openxmlformats.org/officeDocument/2006/relationships/image"/></Relationships>
</file>

<file path=ppt/slideLayouts/_rels/slideLayout57.xml.rels><?xml version="1.0" encoding="UTF-8" standalone="yes"?><Relationships xmlns="http://schemas.openxmlformats.org/package/2006/relationships"><Relationship Id="rId1" Target="../slideMasters/slideMaster2.xml" Type="http://schemas.openxmlformats.org/officeDocument/2006/relationships/slideMaster"/><Relationship Id="rId2" Target="../media/image6.png" Type="http://schemas.openxmlformats.org/officeDocument/2006/relationships/image"/></Relationships>
</file>

<file path=ppt/slideLayouts/_rels/slideLayout58.xml.rels><?xml version="1.0" encoding="UTF-8" standalone="yes"?><Relationships xmlns="http://schemas.openxmlformats.org/package/2006/relationships"><Relationship Id="rId1" Target="../slideMasters/slideMaster2.xml" Type="http://schemas.openxmlformats.org/officeDocument/2006/relationships/slideMaster"/><Relationship Id="rId2" Target="../media/image6.png" Type="http://schemas.openxmlformats.org/officeDocument/2006/relationships/image"/></Relationships>
</file>

<file path=ppt/slideLayouts/_rels/slideLayout59.xml.rels><?xml version="1.0" encoding="UTF-8" standalone="yes"?><Relationships xmlns="http://schemas.openxmlformats.org/package/2006/relationships"><Relationship Id="rId1" Target="../slideMasters/slideMaster2.xml" Type="http://schemas.openxmlformats.org/officeDocument/2006/relationships/slideMaster"/><Relationship Id="rId2" Target="../media/image6.png" Type="http://schemas.openxmlformats.org/officeDocument/2006/relationships/image"/></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 Id="rId2" Target="../media/image3.png" Type="http://schemas.openxmlformats.org/officeDocument/2006/relationships/image"/><Relationship Id="rId3" Target="../media/image4.svg" Type="http://schemas.openxmlformats.org/officeDocument/2006/relationships/image"/></Relationships>
</file>

<file path=ppt/slideLayouts/_rels/slideLayout60.xml.rels><?xml version="1.0" encoding="UTF-8" standalone="yes"?><Relationships xmlns="http://schemas.openxmlformats.org/package/2006/relationships"><Relationship Id="rId1" Target="../slideMasters/slideMaster2.xml" Type="http://schemas.openxmlformats.org/officeDocument/2006/relationships/slideMaster"/><Relationship Id="rId2" Target="../media/image5.png" Type="http://schemas.openxmlformats.org/officeDocument/2006/relationships/image"/><Relationship Id="rId3" Target="../media/hdphoto1.wdp" Type="http://schemas.microsoft.com/office/2007/relationships/hdphoto"/></Relationships>
</file>

<file path=ppt/slideLayouts/_rels/slideLayout61.xml.rels><?xml version="1.0" encoding="UTF-8" standalone="yes"?><Relationships xmlns="http://schemas.openxmlformats.org/package/2006/relationships"><Relationship Id="rId1" Target="../slideMasters/slideMaster2.xml" Type="http://schemas.openxmlformats.org/officeDocument/2006/relationships/slideMaster"/><Relationship Id="rId2" Target="../media/image5.png" Type="http://schemas.openxmlformats.org/officeDocument/2006/relationships/image"/><Relationship Id="rId3" Target="../media/hdphoto1.wdp" Type="http://schemas.microsoft.com/office/2007/relationships/hdphoto"/></Relationships>
</file>

<file path=ppt/slideLayouts/_rels/slideLayout62.xml.rels><?xml version="1.0" encoding="UTF-8" standalone="yes"?><Relationships xmlns="http://schemas.openxmlformats.org/package/2006/relationships"><Relationship Id="rId1" Target="../slideMasters/slideMaster2.xml" Type="http://schemas.openxmlformats.org/officeDocument/2006/relationships/slideMaster"/></Relationships>
</file>

<file path=ppt/slideLayouts/_rels/slideLayout63.xml.rels><?xml version="1.0" encoding="UTF-8" standalone="yes"?><Relationships xmlns="http://schemas.openxmlformats.org/package/2006/relationships"><Relationship Id="rId1" Target="../slideMasters/slideMaster2.xml" Type="http://schemas.openxmlformats.org/officeDocument/2006/relationships/slideMaster"/></Relationships>
</file>

<file path=ppt/slideLayouts/_rels/slideLayout64.xml.rels><?xml version="1.0" encoding="UTF-8" standalone="yes"?><Relationships xmlns="http://schemas.openxmlformats.org/package/2006/relationships"><Relationship Id="rId1" Target="../slideMasters/slideMaster2.xml" Type="http://schemas.openxmlformats.org/officeDocument/2006/relationships/slideMaster"/></Relationships>
</file>

<file path=ppt/slideLayouts/_rels/slideLayout65.xml.rels><?xml version="1.0" encoding="UTF-8" standalone="yes"?><Relationships xmlns="http://schemas.openxmlformats.org/package/2006/relationships"><Relationship Id="rId1" Target="../slideMasters/slideMaster2.xml" Type="http://schemas.openxmlformats.org/officeDocument/2006/relationships/slideMaster"/></Relationships>
</file>

<file path=ppt/slideLayouts/_rels/slideLayout66.xml.rels><?xml version="1.0" encoding="UTF-8" standalone="yes"?><Relationships xmlns="http://schemas.openxmlformats.org/package/2006/relationships"><Relationship Id="rId1" Target="../slideMasters/slideMaster2.xml" Type="http://schemas.openxmlformats.org/officeDocument/2006/relationships/slideMaster"/></Relationships>
</file>

<file path=ppt/slideLayouts/_rels/slideLayout67.xml.rels><?xml version="1.0" encoding="UTF-8" standalone="yes"?><Relationships xmlns="http://schemas.openxmlformats.org/package/2006/relationships"><Relationship Id="rId1" Target="../slideMasters/slideMaster2.xml" Type="http://schemas.openxmlformats.org/officeDocument/2006/relationships/slideMaster"/></Relationships>
</file>

<file path=ppt/slideLayouts/_rels/slideLayout68.xml.rels><?xml version="1.0" encoding="UTF-8" standalone="yes"?><Relationships xmlns="http://schemas.openxmlformats.org/package/2006/relationships"><Relationship Id="rId1" Target="../slideMasters/slideMaster2.xml" Type="http://schemas.openxmlformats.org/officeDocument/2006/relationships/slideMaster"/></Relationships>
</file>

<file path=ppt/slideLayouts/_rels/slideLayout69.xml.rels><?xml version="1.0" encoding="UTF-8" standalone="yes"?><Relationships xmlns="http://schemas.openxmlformats.org/package/2006/relationships"><Relationship Id="rId1" Target="../slideMasters/slideMaster2.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 Id="rId2" Target="../media/image3.png" Type="http://schemas.openxmlformats.org/officeDocument/2006/relationships/image"/><Relationship Id="rId3" Target="../media/image4.svg" Type="http://schemas.openxmlformats.org/officeDocument/2006/relationships/image"/></Relationships>
</file>

<file path=ppt/slideLayouts/_rels/slideLayout70.xml.rels><?xml version="1.0" encoding="UTF-8" standalone="yes"?><Relationships xmlns="http://schemas.openxmlformats.org/package/2006/relationships"><Relationship Id="rId1" Target="../slideMasters/slideMaster2.xml" Type="http://schemas.openxmlformats.org/officeDocument/2006/relationships/slideMaster"/></Relationships>
</file>

<file path=ppt/slideLayouts/_rels/slideLayout71.xml.rels><?xml version="1.0" encoding="UTF-8" standalone="yes"?><Relationships xmlns="http://schemas.openxmlformats.org/package/2006/relationships"><Relationship Id="rId1" Target="../slideMasters/slideMaster2.xml" Type="http://schemas.openxmlformats.org/officeDocument/2006/relationships/slideMaster"/></Relationships>
</file>

<file path=ppt/slideLayouts/_rels/slideLayout72.xml.rels><?xml version="1.0" encoding="UTF-8" standalone="yes"?><Relationships xmlns="http://schemas.openxmlformats.org/package/2006/relationships"><Relationship Id="rId1" Target="../slideMasters/slideMaster2.xml" Type="http://schemas.openxmlformats.org/officeDocument/2006/relationships/slideMaster"/></Relationships>
</file>

<file path=ppt/slideLayouts/_rels/slideLayout73.xml.rels><?xml version="1.0" encoding="UTF-8" standalone="yes"?><Relationships xmlns="http://schemas.openxmlformats.org/package/2006/relationships"><Relationship Id="rId1" Target="../slideMasters/slideMaster2.xml" Type="http://schemas.openxmlformats.org/officeDocument/2006/relationships/slideMaster"/></Relationships>
</file>

<file path=ppt/slideLayouts/_rels/slideLayout74.xml.rels><?xml version="1.0" encoding="UTF-8" standalone="yes"?><Relationships xmlns="http://schemas.openxmlformats.org/package/2006/relationships"><Relationship Id="rId1" Target="../slideMasters/slideMaster2.xml" Type="http://schemas.openxmlformats.org/officeDocument/2006/relationships/slideMaster"/></Relationships>
</file>

<file path=ppt/slideLayouts/_rels/slideLayout75.xml.rels><?xml version="1.0" encoding="UTF-8" standalone="yes"?><Relationships xmlns="http://schemas.openxmlformats.org/package/2006/relationships"><Relationship Id="rId1" Target="../slideMasters/slideMaster2.xml" Type="http://schemas.openxmlformats.org/officeDocument/2006/relationships/slideMaster"/></Relationships>
</file>

<file path=ppt/slideLayouts/_rels/slideLayout76.xml.rels><?xml version="1.0" encoding="UTF-8" standalone="yes"?><Relationships xmlns="http://schemas.openxmlformats.org/package/2006/relationships"><Relationship Id="rId1" Target="../slideMasters/slideMaster2.xml" Type="http://schemas.openxmlformats.org/officeDocument/2006/relationships/slideMaster"/></Relationships>
</file>

<file path=ppt/slideLayouts/_rels/slideLayout77.xml.rels><?xml version="1.0" encoding="UTF-8" standalone="yes"?><Relationships xmlns="http://schemas.openxmlformats.org/package/2006/relationships"><Relationship Id="rId1" Target="../slideMasters/slideMaster2.xml" Type="http://schemas.openxmlformats.org/officeDocument/2006/relationships/slideMaster"/></Relationships>
</file>

<file path=ppt/slideLayouts/_rels/slideLayout78.xml.rels><?xml version="1.0" encoding="UTF-8" standalone="yes"?><Relationships xmlns="http://schemas.openxmlformats.org/package/2006/relationships"><Relationship Id="rId1" Target="../slideMasters/slideMaster2.xml" Type="http://schemas.openxmlformats.org/officeDocument/2006/relationships/slideMaster"/></Relationships>
</file>

<file path=ppt/slideLayouts/_rels/slideLayout79.xml.rels><?xml version="1.0" encoding="UTF-8" standalone="yes"?><Relationships xmlns="http://schemas.openxmlformats.org/package/2006/relationships"><Relationship Id="rId1" Target="../slideMasters/slideMaster2.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 Id="rId2" Target="../media/image3.png" Type="http://schemas.openxmlformats.org/officeDocument/2006/relationships/image"/><Relationship Id="rId3" Target="../media/image4.svg" Type="http://schemas.openxmlformats.org/officeDocument/2006/relationships/image"/></Relationships>
</file>

<file path=ppt/slideLayouts/_rels/slideLayout80.xml.rels><?xml version="1.0" encoding="UTF-8" standalone="yes"?><Relationships xmlns="http://schemas.openxmlformats.org/package/2006/relationships"><Relationship Id="rId1" Target="../slideMasters/slideMaster2.xml" Type="http://schemas.openxmlformats.org/officeDocument/2006/relationships/slideMaster"/></Relationships>
</file>

<file path=ppt/slideLayouts/_rels/slideLayout81.xml.rels><?xml version="1.0" encoding="UTF-8" standalone="yes"?><Relationships xmlns="http://schemas.openxmlformats.org/package/2006/relationships"><Relationship Id="rId1" Target="../slideMasters/slideMaster2.xml" Type="http://schemas.openxmlformats.org/officeDocument/2006/relationships/slideMaster"/></Relationships>
</file>

<file path=ppt/slideLayouts/_rels/slideLayout82.xml.rels><?xml version="1.0" encoding="UTF-8" standalone="yes"?><Relationships xmlns="http://schemas.openxmlformats.org/package/2006/relationships"><Relationship Id="rId1" Target="../slideMasters/slideMaster2.xml" Type="http://schemas.openxmlformats.org/officeDocument/2006/relationships/slideMaster"/></Relationships>
</file>

<file path=ppt/slideLayouts/_rels/slideLayout83.xml.rels><?xml version="1.0" encoding="UTF-8" standalone="yes"?><Relationships xmlns="http://schemas.openxmlformats.org/package/2006/relationships"><Relationship Id="rId1" Target="../slideMasters/slideMaster2.xml" Type="http://schemas.openxmlformats.org/officeDocument/2006/relationships/slideMaster"/><Relationship Id="rId2" Target="../media/image7.png" Type="http://schemas.openxmlformats.org/officeDocument/2006/relationships/image"/><Relationship Id="rId3" Target="../media/hdphoto2.wdp" Type="http://schemas.microsoft.com/office/2007/relationships/hdphoto"/></Relationships>
</file>

<file path=ppt/slideLayouts/_rels/slideLayout84.xml.rels><?xml version="1.0" encoding="UTF-8" standalone="yes"?><Relationships xmlns="http://schemas.openxmlformats.org/package/2006/relationships"><Relationship Id="rId1" Target="../slideMasters/slideMaster2.xml" Type="http://schemas.openxmlformats.org/officeDocument/2006/relationships/slideMaster"/></Relationships>
</file>

<file path=ppt/slideLayouts/_rels/slideLayout85.xml.rels><?xml version="1.0" encoding="UTF-8" standalone="yes"?><Relationships xmlns="http://schemas.openxmlformats.org/package/2006/relationships"><Relationship Id="rId1" Target="../drawings/vmlDrawing1.vml" Type="http://schemas.openxmlformats.org/officeDocument/2006/relationships/vmlDrawing"/><Relationship Id="rId2" Target="../tags/tag1.xml" Type="http://schemas.openxmlformats.org/officeDocument/2006/relationships/tags"/><Relationship Id="rId3" Target="../slideMasters/slideMaster2.xml" Type="http://schemas.openxmlformats.org/officeDocument/2006/relationships/slideMaster"/><Relationship Id="rId4" Target="../embeddings/oleObject1.bin" Type="http://schemas.openxmlformats.org/officeDocument/2006/relationships/oleObject"/><Relationship Id="rId5" Target="../media/image8.emf" Type="http://schemas.openxmlformats.org/officeDocument/2006/relationships/image"/></Relationships>
</file>

<file path=ppt/slideLayouts/_rels/slideLayout86.xml.rels><?xml version="1.0" encoding="UTF-8" standalone="yes"?><Relationships xmlns="http://schemas.openxmlformats.org/package/2006/relationships"><Relationship Id="rId1" Target="../slideMasters/slideMaster3.xml" Type="http://schemas.openxmlformats.org/officeDocument/2006/relationships/slideMaster"/><Relationship Id="rId2" Target="../media/image5.png" Type="http://schemas.openxmlformats.org/officeDocument/2006/relationships/image"/><Relationship Id="rId3" Target="../media/hdphoto1.wdp" Type="http://schemas.microsoft.com/office/2007/relationships/hdphoto"/></Relationships>
</file>

<file path=ppt/slideLayouts/_rels/slideLayout87.xml.rels><?xml version="1.0" encoding="UTF-8" standalone="yes"?><Relationships xmlns="http://schemas.openxmlformats.org/package/2006/relationships"><Relationship Id="rId1" Target="../slideMasters/slideMaster3.xml" Type="http://schemas.openxmlformats.org/officeDocument/2006/relationships/slideMaster"/><Relationship Id="rId2" Target="../media/image5.png" Type="http://schemas.openxmlformats.org/officeDocument/2006/relationships/image"/><Relationship Id="rId3" Target="../media/hdphoto1.wdp" Type="http://schemas.microsoft.com/office/2007/relationships/hdphoto"/></Relationships>
</file>

<file path=ppt/slideLayouts/_rels/slideLayout88.xml.rels><?xml version="1.0" encoding="UTF-8" standalone="yes"?><Relationships xmlns="http://schemas.openxmlformats.org/package/2006/relationships"><Relationship Id="rId1" Target="../slideMasters/slideMaster3.xml" Type="http://schemas.openxmlformats.org/officeDocument/2006/relationships/slideMaster"/><Relationship Id="rId2" Target="../media/image6.png" Type="http://schemas.openxmlformats.org/officeDocument/2006/relationships/image"/></Relationships>
</file>

<file path=ppt/slideLayouts/_rels/slideLayout89.xml.rels><?xml version="1.0" encoding="UTF-8" standalone="yes"?><Relationships xmlns="http://schemas.openxmlformats.org/package/2006/relationships"><Relationship Id="rId1" Target="../slideMasters/slideMaster3.xml" Type="http://schemas.openxmlformats.org/officeDocument/2006/relationships/slideMaster"/><Relationship Id="rId2" Target="../media/image5.png" Type="http://schemas.openxmlformats.org/officeDocument/2006/relationships/image"/><Relationship Id="rId3" Target="../media/hdphoto1.wdp" Type="http://schemas.microsoft.com/office/2007/relationships/hdphoto"/></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 Id="rId2" Target="../media/image3.png" Type="http://schemas.openxmlformats.org/officeDocument/2006/relationships/image"/><Relationship Id="rId3" Target="../media/image4.svg" Type="http://schemas.openxmlformats.org/officeDocument/2006/relationships/image"/></Relationships>
</file>

<file path=ppt/slideLayouts/_rels/slideLayout90.xml.rels><?xml version="1.0" encoding="UTF-8" standalone="yes"?><Relationships xmlns="http://schemas.openxmlformats.org/package/2006/relationships"><Relationship Id="rId1" Target="../slideMasters/slideMaster3.xml" Type="http://schemas.openxmlformats.org/officeDocument/2006/relationships/slideMaster"/><Relationship Id="rId2" Target="../media/image5.png" Type="http://schemas.openxmlformats.org/officeDocument/2006/relationships/image"/><Relationship Id="rId3" Target="../media/hdphoto1.wdp" Type="http://schemas.microsoft.com/office/2007/relationships/hdphoto"/></Relationships>
</file>

<file path=ppt/slideLayouts/_rels/slideLayout91.xml.rels><?xml version="1.0" encoding="UTF-8" standalone="yes"?><Relationships xmlns="http://schemas.openxmlformats.org/package/2006/relationships"><Relationship Id="rId1" Target="../slideMasters/slideMaster3.xml" Type="http://schemas.openxmlformats.org/officeDocument/2006/relationships/slideMaster"/><Relationship Id="rId2" Target="../media/image6.png" Type="http://schemas.openxmlformats.org/officeDocument/2006/relationships/image"/></Relationships>
</file>

<file path=ppt/slideLayouts/_rels/slideLayout92.xml.rels><?xml version="1.0" encoding="UTF-8" standalone="yes"?><Relationships xmlns="http://schemas.openxmlformats.org/package/2006/relationships"><Relationship Id="rId1" Target="../slideMasters/slideMaster3.xml" Type="http://schemas.openxmlformats.org/officeDocument/2006/relationships/slideMaster"/><Relationship Id="rId2" Target="../media/image6.png" Type="http://schemas.openxmlformats.org/officeDocument/2006/relationships/image"/></Relationships>
</file>

<file path=ppt/slideLayouts/_rels/slideLayout93.xml.rels><?xml version="1.0" encoding="UTF-8" standalone="yes"?><Relationships xmlns="http://schemas.openxmlformats.org/package/2006/relationships"><Relationship Id="rId1" Target="../slideMasters/slideMaster3.xml" Type="http://schemas.openxmlformats.org/officeDocument/2006/relationships/slideMaster"/><Relationship Id="rId2" Target="../media/image6.png" Type="http://schemas.openxmlformats.org/officeDocument/2006/relationships/image"/></Relationships>
</file>

<file path=ppt/slideLayouts/_rels/slideLayout94.xml.rels><?xml version="1.0" encoding="UTF-8" standalone="yes"?><Relationships xmlns="http://schemas.openxmlformats.org/package/2006/relationships"><Relationship Id="rId1" Target="../slideMasters/slideMaster3.xml" Type="http://schemas.openxmlformats.org/officeDocument/2006/relationships/slideMaster"/><Relationship Id="rId2" Target="../media/image6.png" Type="http://schemas.openxmlformats.org/officeDocument/2006/relationships/image"/></Relationships>
</file>

<file path=ppt/slideLayouts/_rels/slideLayout95.xml.rels><?xml version="1.0" encoding="UTF-8" standalone="yes"?><Relationships xmlns="http://schemas.openxmlformats.org/package/2006/relationships"><Relationship Id="rId1" Target="../slideMasters/slideMaster3.xml" Type="http://schemas.openxmlformats.org/officeDocument/2006/relationships/slideMaster"/><Relationship Id="rId2" Target="../media/image6.png" Type="http://schemas.openxmlformats.org/officeDocument/2006/relationships/image"/></Relationships>
</file>

<file path=ppt/slideLayouts/_rels/slideLayout96.xml.rels><?xml version="1.0" encoding="UTF-8" standalone="yes"?><Relationships xmlns="http://schemas.openxmlformats.org/package/2006/relationships"><Relationship Id="rId1" Target="../slideMasters/slideMaster3.xml" Type="http://schemas.openxmlformats.org/officeDocument/2006/relationships/slideMaster"/><Relationship Id="rId2" Target="../media/image6.png" Type="http://schemas.openxmlformats.org/officeDocument/2006/relationships/image"/></Relationships>
</file>

<file path=ppt/slideLayouts/_rels/slideLayout97.xml.rels><?xml version="1.0" encoding="UTF-8" standalone="yes"?><Relationships xmlns="http://schemas.openxmlformats.org/package/2006/relationships"><Relationship Id="rId1" Target="../slideMasters/slideMaster3.xml" Type="http://schemas.openxmlformats.org/officeDocument/2006/relationships/slideMaster"/><Relationship Id="rId2" Target="../media/image6.png" Type="http://schemas.openxmlformats.org/officeDocument/2006/relationships/image"/></Relationships>
</file>

<file path=ppt/slideLayouts/_rels/slideLayout98.xml.rels><?xml version="1.0" encoding="UTF-8" standalone="yes"?><Relationships xmlns="http://schemas.openxmlformats.org/package/2006/relationships"><Relationship Id="rId1" Target="../slideMasters/slideMaster3.xml" Type="http://schemas.openxmlformats.org/officeDocument/2006/relationships/slideMaster"/><Relationship Id="rId2" Target="../media/image5.png" Type="http://schemas.openxmlformats.org/officeDocument/2006/relationships/image"/><Relationship Id="rId3" Target="../media/hdphoto1.wdp" Type="http://schemas.microsoft.com/office/2007/relationships/hdphoto"/></Relationships>
</file>

<file path=ppt/slideLayouts/_rels/slideLayout99.xml.rels><?xml version="1.0" encoding="UTF-8" standalone="yes"?><Relationships xmlns="http://schemas.openxmlformats.org/package/2006/relationships"><Relationship Id="rId1" Target="../slideMasters/slideMaster3.xml" Type="http://schemas.openxmlformats.org/officeDocument/2006/relationships/slideMaster"/><Relationship Id="rId2" Target="../media/image5.png" Type="http://schemas.openxmlformats.org/officeDocument/2006/relationships/image"/><Relationship Id="rId3" Target="../media/hdphoto1.wdp" Type="http://schemas.microsoft.com/office/2007/relationships/hdphoto"/></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sp>
        <p:nvSpPr>
          <p:cNvPr id="22531" name="Title_TM"/>
          <p:cNvSpPr>
            <a:spLocks noGrp="1" noChangeArrowheads="1"/>
          </p:cNvSpPr>
          <p:nvPr>
            <p:ph type="ctrTitle" hasCustomPrompt="1"/>
          </p:nvPr>
        </p:nvSpPr>
        <p:spPr>
          <a:xfrm>
            <a:off x="479425" y="476250"/>
            <a:ext cx="8353426" cy="3457576"/>
          </a:xfrm>
        </p:spPr>
        <p:txBody>
          <a:bodyPr/>
          <a:lstStyle>
            <a:lvl1pPr>
              <a:lnSpc>
                <a:spcPct val="85000"/>
              </a:lnSpc>
              <a:defRPr sz="6000" b="0" kern="1400" spc="-160" baseline="0">
                <a:latin typeface="+mj-lt"/>
              </a:defRPr>
            </a:lvl1pPr>
          </a:lstStyle>
          <a:p>
            <a:r>
              <a:rPr lang="en-US"/>
              <a:t>Presentation title,</a:t>
            </a:r>
            <a:br>
              <a:rPr lang="en-US"/>
            </a:br>
            <a:r>
              <a:rPr lang="en-US"/>
              <a:t>Ericsson Hilda Light 60pt,</a:t>
            </a:r>
            <a:br>
              <a:rPr lang="en-US"/>
            </a:br>
            <a:r>
              <a:rPr lang="en-US"/>
              <a:t>Ericsson Black,</a:t>
            </a:r>
            <a:br>
              <a:rPr lang="en-US"/>
            </a:br>
            <a:r>
              <a:rPr lang="en-US"/>
              <a:t>max 4-lines</a:t>
            </a:r>
          </a:p>
        </p:txBody>
      </p:sp>
      <p:sp>
        <p:nvSpPr>
          <p:cNvPr id="22530" name="SubTitle_TM"/>
          <p:cNvSpPr>
            <a:spLocks noGrp="1" noChangeArrowheads="1"/>
          </p:cNvSpPr>
          <p:nvPr>
            <p:ph type="subTitle" idx="1" hasCustomPrompt="1"/>
          </p:nvPr>
        </p:nvSpPr>
        <p:spPr>
          <a:xfrm>
            <a:off x="479425" y="4149725"/>
            <a:ext cx="5472114" cy="2087563"/>
          </a:xfrm>
          <a:prstGeom prst="rect">
            <a:avLst/>
          </a:prstGeom>
        </p:spPr>
        <p:txBody>
          <a:bodyPr lIns="72000" anchor="t"/>
          <a:lstStyle>
            <a:lvl1pPr marL="0" indent="0">
              <a:lnSpc>
                <a:spcPct val="100000"/>
              </a:lnSpc>
              <a:spcBef>
                <a:spcPts val="0"/>
              </a:spcBef>
              <a:buFont typeface="Ericsson Hilda Light" charset="0"/>
              <a:buNone/>
              <a:defRPr sz="2000" baseline="0">
                <a:solidFill>
                  <a:schemeClr val="tx1"/>
                </a:solidFill>
                <a:latin typeface="+mn-lt"/>
              </a:defRPr>
            </a:lvl1pPr>
          </a:lstStyle>
          <a:p>
            <a:r>
              <a:rPr lang="en-US"/>
              <a:t>Presentation description/subtitle</a:t>
            </a:r>
            <a:br>
              <a:rPr lang="en-US"/>
            </a:br>
            <a:r>
              <a:rPr lang="en-US"/>
              <a:t>Ericsson Hilda 20pt</a:t>
            </a:r>
          </a:p>
        </p:txBody>
      </p:sp>
      <p:sp>
        <p:nvSpPr>
          <p:cNvPr id="3" name="Content Placeholder 2"/>
          <p:cNvSpPr>
            <a:spLocks noGrp="1"/>
          </p:cNvSpPr>
          <p:nvPr>
            <p:ph sz="quarter" idx="10" hasCustomPrompt="1"/>
          </p:nvPr>
        </p:nvSpPr>
        <p:spPr>
          <a:xfrm>
            <a:off x="6240463" y="6237288"/>
            <a:ext cx="1910479" cy="287336"/>
          </a:xfrm>
          <a:prstGeom prst="rect">
            <a:avLst/>
          </a:prstGeom>
        </p:spPr>
        <p:txBody>
          <a:bodyPr wrap="none" anchor="b"/>
          <a:lstStyle>
            <a:lvl1pPr marL="0" indent="0" algn="r">
              <a:buNone/>
              <a:defRPr sz="1200">
                <a:latin typeface="+mn-lt"/>
              </a:defRPr>
            </a:lvl1pPr>
          </a:lstStyle>
          <a:p>
            <a:r>
              <a:rPr lang="en-US"/>
              <a:t>Speaker name</a:t>
            </a:r>
          </a:p>
        </p:txBody>
      </p:sp>
      <p:sp>
        <p:nvSpPr>
          <p:cNvPr id="12" name="Content Placeholder 11"/>
          <p:cNvSpPr>
            <a:spLocks noGrp="1"/>
          </p:cNvSpPr>
          <p:nvPr>
            <p:ph sz="quarter" idx="11" hasCustomPrompt="1"/>
          </p:nvPr>
        </p:nvSpPr>
        <p:spPr>
          <a:xfrm>
            <a:off x="8229600" y="6237287"/>
            <a:ext cx="2515041" cy="287337"/>
          </a:xfrm>
          <a:prstGeom prst="rect">
            <a:avLst/>
          </a:prstGeom>
          <a:noFill/>
          <a:ln w="9525">
            <a:noFill/>
            <a:miter lim="800000"/>
            <a:headEnd/>
            <a:tailEnd/>
          </a:ln>
        </p:spPr>
        <p:txBody>
          <a:bodyPr tIns="0" rIns="0" anchor="b"/>
          <a:lstStyle>
            <a:lvl1pPr marL="0" indent="0" algn="ctr">
              <a:buNone/>
              <a:defRPr lang="en-US" sz="1200" dirty="0">
                <a:latin typeface="+mn-lt"/>
              </a:defRPr>
            </a:lvl1pPr>
          </a:lstStyle>
          <a:p>
            <a:r>
              <a:rPr lang="en-US"/>
              <a:t>Organization</a:t>
            </a:r>
          </a:p>
        </p:txBody>
      </p:sp>
      <p:sp>
        <p:nvSpPr>
          <p:cNvPr id="15" name="Content Placeholder 11"/>
          <p:cNvSpPr>
            <a:spLocks noGrp="1"/>
          </p:cNvSpPr>
          <p:nvPr>
            <p:ph sz="quarter" idx="12" hasCustomPrompt="1"/>
          </p:nvPr>
        </p:nvSpPr>
        <p:spPr>
          <a:xfrm>
            <a:off x="10811951" y="6237287"/>
            <a:ext cx="897503" cy="287337"/>
          </a:xfrm>
          <a:prstGeom prst="rect">
            <a:avLst/>
          </a:prstGeom>
          <a:noFill/>
          <a:ln w="9525">
            <a:noFill/>
            <a:miter lim="800000"/>
            <a:headEnd/>
            <a:tailEnd/>
          </a:ln>
        </p:spPr>
        <p:txBody>
          <a:bodyPr wrap="none" tIns="0" rIns="0" anchor="b"/>
          <a:lstStyle>
            <a:lvl1pPr marL="0" indent="0" algn="ctr">
              <a:buNone/>
              <a:defRPr lang="en-US" sz="1200" dirty="0">
                <a:latin typeface="+mn-lt"/>
              </a:defRPr>
            </a:lvl1pPr>
          </a:lstStyle>
          <a:p>
            <a:pPr lvl="0"/>
            <a:r>
              <a:rPr lang="en-US"/>
              <a:t>YYYY-MM-DD</a:t>
            </a:r>
          </a:p>
        </p:txBody>
      </p:sp>
    </p:spTree>
    <p:extLst>
      <p:ext uri="{BB962C8B-B14F-4D97-AF65-F5344CB8AC3E}">
        <p14:creationId xmlns:p14="http://schemas.microsoft.com/office/powerpoint/2010/main" val="449768924"/>
      </p:ext>
    </p:extLst>
  </p:cSld>
  <p:clrMapOvr>
    <a:masterClrMapping/>
  </p:clrMapOvr>
  <p:hf sldNum="0" hdr="0" ftr="0"/>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tatement Page 4">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0" y="0"/>
            <a:ext cx="12192000" cy="6858000"/>
          </a:xfrm>
          <a:prstGeom prst="rect">
            <a:avLst/>
          </a:prstGeom>
          <a:solidFill>
            <a:schemeClr val="accent5"/>
          </a:solidFill>
          <a:ln>
            <a:noFill/>
          </a:ln>
        </p:spPr>
        <p:txBody>
          <a:bodyPr wrap="none" lIns="72000" rIns="72000"/>
          <a:lstStyle>
            <a:lvl1pPr eaLnBrk="0" hangingPunct="0">
              <a:spcBef>
                <a:spcPct val="50000"/>
              </a:spcBef>
              <a:defRPr sz="2000">
                <a:solidFill>
                  <a:schemeClr val="tx1"/>
                </a:solidFill>
                <a:latin typeface="Ericsson Hilda Light" pitchFamily="34" charset="0"/>
              </a:defRPr>
            </a:lvl1pPr>
            <a:lvl2pPr marL="742950" indent="-285750" eaLnBrk="0" hangingPunct="0">
              <a:spcBef>
                <a:spcPct val="50000"/>
              </a:spcBef>
              <a:defRPr sz="2000">
                <a:solidFill>
                  <a:schemeClr val="tx1"/>
                </a:solidFill>
                <a:latin typeface="Ericsson Hilda Light" pitchFamily="34" charset="0"/>
              </a:defRPr>
            </a:lvl2pPr>
            <a:lvl3pPr marL="1143000" indent="-228600" eaLnBrk="0" hangingPunct="0">
              <a:spcBef>
                <a:spcPct val="50000"/>
              </a:spcBef>
              <a:defRPr sz="2000">
                <a:solidFill>
                  <a:schemeClr val="tx1"/>
                </a:solidFill>
                <a:latin typeface="Ericsson Hilda Light" pitchFamily="34" charset="0"/>
              </a:defRPr>
            </a:lvl3pPr>
            <a:lvl4pPr marL="1600200" indent="-228600" eaLnBrk="0" hangingPunct="0">
              <a:spcBef>
                <a:spcPct val="50000"/>
              </a:spcBef>
              <a:defRPr sz="2000">
                <a:solidFill>
                  <a:schemeClr val="tx1"/>
                </a:solidFill>
                <a:latin typeface="Ericsson Hilda Light" pitchFamily="34" charset="0"/>
              </a:defRPr>
            </a:lvl4pPr>
            <a:lvl5pPr marL="2057400" indent="-228600" eaLnBrk="0" hangingPunct="0">
              <a:spcBef>
                <a:spcPct val="50000"/>
              </a:spcBef>
              <a:defRPr sz="2000">
                <a:solidFill>
                  <a:schemeClr val="tx1"/>
                </a:solidFill>
                <a:latin typeface="Ericsson Hilda Light" pitchFamily="34" charset="0"/>
              </a:defRPr>
            </a:lvl5pPr>
            <a:lvl6pPr marL="2514600" indent="-228600" eaLnBrk="0" fontAlgn="base" hangingPunct="0">
              <a:spcBef>
                <a:spcPct val="50000"/>
              </a:spcBef>
              <a:spcAft>
                <a:spcPct val="0"/>
              </a:spcAft>
              <a:defRPr sz="2000">
                <a:solidFill>
                  <a:schemeClr val="tx1"/>
                </a:solidFill>
                <a:latin typeface="Ericsson Hilda Light" pitchFamily="34" charset="0"/>
              </a:defRPr>
            </a:lvl6pPr>
            <a:lvl7pPr marL="2971800" indent="-228600" eaLnBrk="0" fontAlgn="base" hangingPunct="0">
              <a:spcBef>
                <a:spcPct val="50000"/>
              </a:spcBef>
              <a:spcAft>
                <a:spcPct val="0"/>
              </a:spcAft>
              <a:defRPr sz="2000">
                <a:solidFill>
                  <a:schemeClr val="tx1"/>
                </a:solidFill>
                <a:latin typeface="Ericsson Hilda Light" pitchFamily="34" charset="0"/>
              </a:defRPr>
            </a:lvl7pPr>
            <a:lvl8pPr marL="3429000" indent="-228600" eaLnBrk="0" fontAlgn="base" hangingPunct="0">
              <a:spcBef>
                <a:spcPct val="50000"/>
              </a:spcBef>
              <a:spcAft>
                <a:spcPct val="0"/>
              </a:spcAft>
              <a:defRPr sz="2000">
                <a:solidFill>
                  <a:schemeClr val="tx1"/>
                </a:solidFill>
                <a:latin typeface="Ericsson Hilda Light" pitchFamily="34" charset="0"/>
              </a:defRPr>
            </a:lvl8pPr>
            <a:lvl9pPr marL="3886200" indent="-228600" eaLnBrk="0" fontAlgn="base" hangingPunct="0">
              <a:spcBef>
                <a:spcPct val="50000"/>
              </a:spcBef>
              <a:spcAft>
                <a:spcPct val="0"/>
              </a:spcAft>
              <a:defRPr sz="2000">
                <a:solidFill>
                  <a:schemeClr val="tx1"/>
                </a:solidFill>
                <a:latin typeface="Ericsson Hilda Light" pitchFamily="34" charset="0"/>
              </a:defRPr>
            </a:lvl9pPr>
          </a:lstStyle>
          <a:p>
            <a:pPr eaLnBrk="1" hangingPunct="1">
              <a:defRPr/>
            </a:pPr>
            <a:endParaRPr lang="en-US" altLang="en-US">
              <a:latin typeface="Ericsson Hilda Light" panose="00000400000000000000" pitchFamily="2" charset="0"/>
            </a:endParaRPr>
          </a:p>
        </p:txBody>
      </p:sp>
      <p:sp>
        <p:nvSpPr>
          <p:cNvPr id="10" name="Title_TM">
            <a:extLst>
              <a:ext uri="{FF2B5EF4-FFF2-40B4-BE49-F238E27FC236}">
                <a16:creationId xmlns:a16="http://schemas.microsoft.com/office/drawing/2014/main" id="{F1368AB3-821C-4A71-B119-C0A8AA44A93F}"/>
              </a:ext>
            </a:extLst>
          </p:cNvPr>
          <p:cNvSpPr>
            <a:spLocks noGrp="1" noChangeArrowheads="1"/>
          </p:cNvSpPr>
          <p:nvPr>
            <p:ph type="ctrTitle" hasCustomPrompt="1"/>
          </p:nvPr>
        </p:nvSpPr>
        <p:spPr>
          <a:xfrm>
            <a:off x="479425" y="476250"/>
            <a:ext cx="8353426" cy="3457575"/>
          </a:xfrm>
          <a:noFill/>
          <a:ln w="9525">
            <a:noFill/>
            <a:miter lim="800000"/>
            <a:headEnd/>
            <a:tailEnd/>
          </a:ln>
        </p:spPr>
        <p:txBody>
          <a:bodyPr/>
          <a:lstStyle>
            <a:lvl1pPr>
              <a:defRPr lang="en-US" sz="6000" b="0" dirty="0">
                <a:solidFill>
                  <a:schemeClr val="bg1"/>
                </a:solidFill>
              </a:defRPr>
            </a:lvl1pPr>
          </a:lstStyle>
          <a:p>
            <a:pPr lvl="0"/>
            <a:r>
              <a:rPr lang="en-US"/>
              <a:t>Chapter/section divider or Statement/fact/quote, </a:t>
            </a:r>
            <a:br>
              <a:rPr lang="en-US"/>
            </a:br>
            <a:r>
              <a:rPr lang="en-US"/>
              <a:t>Ericsson Hilda Light 60pt, </a:t>
            </a:r>
            <a:br>
              <a:rPr lang="en-US"/>
            </a:br>
            <a:r>
              <a:rPr lang="en-US"/>
              <a:t>Ericsson White, </a:t>
            </a:r>
            <a:br>
              <a:rPr lang="en-US"/>
            </a:br>
            <a:r>
              <a:rPr lang="en-US"/>
              <a:t>max 5-lines</a:t>
            </a:r>
          </a:p>
        </p:txBody>
      </p:sp>
      <p:sp>
        <p:nvSpPr>
          <p:cNvPr id="11" name="SubTitle_TM">
            <a:extLst>
              <a:ext uri="{FF2B5EF4-FFF2-40B4-BE49-F238E27FC236}">
                <a16:creationId xmlns:a16="http://schemas.microsoft.com/office/drawing/2014/main" id="{8561E9FC-533B-4891-A7E3-A3DDB1BD26FB}"/>
              </a:ext>
            </a:extLst>
          </p:cNvPr>
          <p:cNvSpPr>
            <a:spLocks noGrp="1" noChangeArrowheads="1"/>
          </p:cNvSpPr>
          <p:nvPr>
            <p:ph type="subTitle" idx="1" hasCustomPrompt="1"/>
          </p:nvPr>
        </p:nvSpPr>
        <p:spPr>
          <a:xfrm>
            <a:off x="480218" y="4149725"/>
            <a:ext cx="5472113" cy="2087563"/>
          </a:xfrm>
          <a:prstGeom prst="rect">
            <a:avLst/>
          </a:prstGeom>
        </p:spPr>
        <p:txBody>
          <a:bodyPr rIns="0" anchor="ctr"/>
          <a:lstStyle>
            <a:lvl1pPr marL="0" indent="0">
              <a:lnSpc>
                <a:spcPct val="100000"/>
              </a:lnSpc>
              <a:spcBef>
                <a:spcPts val="0"/>
              </a:spcBef>
              <a:buFont typeface="Ericsson Hilda Light" charset="0"/>
              <a:buNone/>
              <a:defRPr sz="2000" baseline="0">
                <a:solidFill>
                  <a:schemeClr val="bg1"/>
                </a:solidFill>
                <a:latin typeface="+mn-lt"/>
              </a:defRPr>
            </a:lvl1pPr>
          </a:lstStyle>
          <a:p>
            <a:r>
              <a:rPr lang="en-US"/>
              <a:t>Statement/quote source, </a:t>
            </a:r>
          </a:p>
          <a:p>
            <a:r>
              <a:rPr lang="en-US"/>
              <a:t>Ericsson White, Ericsson Hilda 20pt</a:t>
            </a:r>
          </a:p>
        </p:txBody>
      </p:sp>
      <p:pic>
        <p:nvPicPr>
          <p:cNvPr id="6" name="Graphic 5">
            <a:extLst>
              <a:ext uri="{FF2B5EF4-FFF2-40B4-BE49-F238E27FC236}">
                <a16:creationId xmlns:a16="http://schemas.microsoft.com/office/drawing/2014/main" id="{54A0CF15-A701-44C3-81FC-A544265685BA}"/>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Tree>
    <p:extLst>
      <p:ext uri="{BB962C8B-B14F-4D97-AF65-F5344CB8AC3E}">
        <p14:creationId xmlns:p14="http://schemas.microsoft.com/office/powerpoint/2010/main" val="3343872576"/>
      </p:ext>
    </p:extLst>
  </p:cSld>
  <p:clrMapOvr>
    <a:masterClrMapping/>
  </p:clrMapOvr>
  <p:hf sldNum="0" hdr="0" ftr="0"/>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706735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337884799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BB987-76F0-4CE5-9A14-359E8F5E9C3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5154360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1 column">
    <p:spTree>
      <p:nvGrpSpPr>
        <p:cNvPr id="1" name=""/>
        <p:cNvGrpSpPr/>
        <p:nvPr/>
      </p:nvGrpSpPr>
      <p:grpSpPr>
        <a:xfrm>
          <a:off x="0" y="0"/>
          <a:ext cx="0" cy="0"/>
          <a:chOff x="0" y="0"/>
          <a:chExt cx="0" cy="0"/>
        </a:xfrm>
      </p:grpSpPr>
      <p:sp>
        <p:nvSpPr>
          <p:cNvPr id="5" name="Title_SM"/>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a:t>Slide title, Ericsson Hilda Light 40pt, Ericsson Black, max 2-lines</a:t>
            </a:r>
          </a:p>
        </p:txBody>
      </p:sp>
      <p:sp>
        <p:nvSpPr>
          <p:cNvPr id="3" name="Content Placeholder 2">
            <a:extLst>
              <a:ext uri="{FF2B5EF4-FFF2-40B4-BE49-F238E27FC236}">
                <a16:creationId xmlns:a16="http://schemas.microsoft.com/office/drawing/2014/main" id="{810CFEFC-6AC8-4817-A0D3-6029D48BD293}"/>
              </a:ext>
            </a:extLst>
          </p:cNvPr>
          <p:cNvSpPr>
            <a:spLocks noGrp="1"/>
          </p:cNvSpPr>
          <p:nvPr>
            <p:ph sz="quarter" idx="10" hasCustomPrompt="1"/>
          </p:nvPr>
        </p:nvSpPr>
        <p:spPr>
          <a:xfrm>
            <a:off x="479425" y="1844675"/>
            <a:ext cx="11233150" cy="4392612"/>
          </a:xfr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Tree>
    <p:extLst>
      <p:ext uri="{BB962C8B-B14F-4D97-AF65-F5344CB8AC3E}">
        <p14:creationId xmlns:p14="http://schemas.microsoft.com/office/powerpoint/2010/main" val="182291268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1 smaller column">
    <p:spTree>
      <p:nvGrpSpPr>
        <p:cNvPr id="1" name=""/>
        <p:cNvGrpSpPr/>
        <p:nvPr/>
      </p:nvGrpSpPr>
      <p:grpSpPr>
        <a:xfrm>
          <a:off x="0" y="0"/>
          <a:ext cx="0" cy="0"/>
          <a:chOff x="0" y="0"/>
          <a:chExt cx="0" cy="0"/>
        </a:xfrm>
      </p:grpSpPr>
      <p:sp>
        <p:nvSpPr>
          <p:cNvPr id="5" name="Title_SM"/>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a:t>Slide title, Ericsson Hilda Light 40pt, Ericsson Black, max 2-lines</a:t>
            </a:r>
          </a:p>
        </p:txBody>
      </p:sp>
      <p:sp>
        <p:nvSpPr>
          <p:cNvPr id="3" name="Content Placeholder 2">
            <a:extLst>
              <a:ext uri="{FF2B5EF4-FFF2-40B4-BE49-F238E27FC236}">
                <a16:creationId xmlns:a16="http://schemas.microsoft.com/office/drawing/2014/main" id="{810CFEFC-6AC8-4817-A0D3-6029D48BD293}"/>
              </a:ext>
            </a:extLst>
          </p:cNvPr>
          <p:cNvSpPr>
            <a:spLocks noGrp="1"/>
          </p:cNvSpPr>
          <p:nvPr>
            <p:ph sz="quarter" idx="10" hasCustomPrompt="1"/>
          </p:nvPr>
        </p:nvSpPr>
        <p:spPr>
          <a:xfrm>
            <a:off x="479425" y="1844675"/>
            <a:ext cx="8353426" cy="4392612"/>
          </a:xfr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Tree>
    <p:extLst>
      <p:ext uri="{BB962C8B-B14F-4D97-AF65-F5344CB8AC3E}">
        <p14:creationId xmlns:p14="http://schemas.microsoft.com/office/powerpoint/2010/main" val="327002543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ull title, righ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479425" y="1844675"/>
            <a:ext cx="5472113"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
        <p:nvSpPr>
          <p:cNvPr id="6"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278580605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mall title, righ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479425" y="1844675"/>
            <a:ext cx="5472113"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
        <p:nvSpPr>
          <p:cNvPr id="6" name="Title_SM"/>
          <p:cNvSpPr>
            <a:spLocks noGrp="1" noChangeArrowheads="1"/>
          </p:cNvSpPr>
          <p:nvPr>
            <p:ph type="title" hasCustomPrompt="1"/>
          </p:nvPr>
        </p:nvSpPr>
        <p:spPr bwMode="auto">
          <a:xfrm>
            <a:off x="479425" y="476250"/>
            <a:ext cx="5472113"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a:t>Slide title, Eric. Hilda Light 40pt, </a:t>
            </a:r>
            <a:r>
              <a:rPr lang="en-US" err="1"/>
              <a:t>Eri</a:t>
            </a:r>
            <a:r>
              <a:rPr lang="en-US"/>
              <a:t>. Black, max 2-lines</a:t>
            </a:r>
          </a:p>
        </p:txBody>
      </p:sp>
      <p:sp>
        <p:nvSpPr>
          <p:cNvPr id="3" name="Picture Placeholder 2">
            <a:extLst>
              <a:ext uri="{FF2B5EF4-FFF2-40B4-BE49-F238E27FC236}">
                <a16:creationId xmlns:a16="http://schemas.microsoft.com/office/drawing/2014/main" id="{2F5F844D-0CF3-4814-B0DE-3D27A83936FD}"/>
              </a:ext>
            </a:extLst>
          </p:cNvPr>
          <p:cNvSpPr>
            <a:spLocks noGrp="1"/>
          </p:cNvSpPr>
          <p:nvPr>
            <p:ph type="pic" sz="quarter" idx="11" hasCustomPrompt="1"/>
          </p:nvPr>
        </p:nvSpPr>
        <p:spPr>
          <a:xfrm>
            <a:off x="6096000" y="0"/>
            <a:ext cx="6096000" cy="6858000"/>
          </a:xfrm>
          <a:prstGeom prst="rect">
            <a:avLst/>
          </a:prstGeom>
        </p:spPr>
        <p:txBody>
          <a:bodyPr anchor="ctr"/>
          <a:lstStyle>
            <a:lvl1pPr marL="0" indent="0">
              <a:buNone/>
              <a:defRPr/>
            </a:lvl1pPr>
          </a:lstStyle>
          <a:p>
            <a:r>
              <a:rPr lang="en-US"/>
              <a:t>     Click icon to add picture</a:t>
            </a:r>
          </a:p>
        </p:txBody>
      </p:sp>
    </p:spTree>
    <p:extLst>
      <p:ext uri="{BB962C8B-B14F-4D97-AF65-F5344CB8AC3E}">
        <p14:creationId xmlns:p14="http://schemas.microsoft.com/office/powerpoint/2010/main" val="374163632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ull title, lef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6240463" y="1844675"/>
            <a:ext cx="5472112"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
        <p:nvSpPr>
          <p:cNvPr id="6" name="Title_SM"/>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243963272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mall title, lef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6240463" y="1844675"/>
            <a:ext cx="5472112"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
        <p:nvSpPr>
          <p:cNvPr id="6" name="Title_SM"/>
          <p:cNvSpPr>
            <a:spLocks noGrp="1" noChangeArrowheads="1"/>
          </p:cNvSpPr>
          <p:nvPr>
            <p:ph type="title" hasCustomPrompt="1"/>
          </p:nvPr>
        </p:nvSpPr>
        <p:spPr bwMode="auto">
          <a:xfrm>
            <a:off x="6240463" y="476250"/>
            <a:ext cx="4924362"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a:t>Slide title, Ericsson Hilda Light 40pt, max 2-lines</a:t>
            </a:r>
          </a:p>
        </p:txBody>
      </p:sp>
      <p:sp>
        <p:nvSpPr>
          <p:cNvPr id="3" name="Picture Placeholder 2">
            <a:extLst>
              <a:ext uri="{FF2B5EF4-FFF2-40B4-BE49-F238E27FC236}">
                <a16:creationId xmlns:a16="http://schemas.microsoft.com/office/drawing/2014/main" id="{B0349585-9F54-46CC-8CEC-052CD1853EC5}"/>
              </a:ext>
            </a:extLst>
          </p:cNvPr>
          <p:cNvSpPr>
            <a:spLocks noGrp="1"/>
          </p:cNvSpPr>
          <p:nvPr>
            <p:ph type="pic" sz="quarter" idx="11" hasCustomPrompt="1"/>
          </p:nvPr>
        </p:nvSpPr>
        <p:spPr>
          <a:xfrm>
            <a:off x="0" y="0"/>
            <a:ext cx="6096000" cy="6858000"/>
          </a:xfrm>
          <a:prstGeom prst="rect">
            <a:avLst/>
          </a:prstGeom>
        </p:spPr>
        <p:txBody>
          <a:bodyPr anchor="ctr"/>
          <a:lstStyle>
            <a:lvl1pPr marL="0" indent="0">
              <a:buNone/>
              <a:defRPr/>
            </a:lvl1pPr>
          </a:lstStyle>
          <a:p>
            <a:r>
              <a:rPr lang="en-US"/>
              <a:t>      Click icon to add picture</a:t>
            </a:r>
          </a:p>
        </p:txBody>
      </p:sp>
    </p:spTree>
    <p:extLst>
      <p:ext uri="{BB962C8B-B14F-4D97-AF65-F5344CB8AC3E}">
        <p14:creationId xmlns:p14="http://schemas.microsoft.com/office/powerpoint/2010/main" val="175824903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2 columns">
    <p:spTree>
      <p:nvGrpSpPr>
        <p:cNvPr id="1" name=""/>
        <p:cNvGrpSpPr/>
        <p:nvPr/>
      </p:nvGrpSpPr>
      <p:grpSpPr>
        <a:xfrm>
          <a:off x="0" y="0"/>
          <a:ext cx="0" cy="0"/>
          <a:chOff x="0" y="0"/>
          <a:chExt cx="0" cy="0"/>
        </a:xfrm>
      </p:grpSpPr>
      <p:sp>
        <p:nvSpPr>
          <p:cNvPr id="5" name="Content Placeholder 3"/>
          <p:cNvSpPr>
            <a:spLocks noGrp="1"/>
          </p:cNvSpPr>
          <p:nvPr>
            <p:ph sz="quarter" idx="3" hasCustomPrompt="1"/>
          </p:nvPr>
        </p:nvSpPr>
        <p:spPr>
          <a:xfrm>
            <a:off x="6240463" y="1844674"/>
            <a:ext cx="5472112"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
        <p:nvSpPr>
          <p:cNvPr id="3" name="Content Placeholder 1"/>
          <p:cNvSpPr>
            <a:spLocks noGrp="1"/>
          </p:cNvSpPr>
          <p:nvPr>
            <p:ph sz="half" idx="1" hasCustomPrompt="1"/>
          </p:nvPr>
        </p:nvSpPr>
        <p:spPr>
          <a:xfrm>
            <a:off x="479425" y="1844675"/>
            <a:ext cx="5472113" cy="4392612"/>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
        <p:nvSpPr>
          <p:cNvPr id="7" name="Title_SM"/>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1313967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tatement Page 5">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0" y="0"/>
            <a:ext cx="12192000" cy="6858000"/>
          </a:xfrm>
          <a:prstGeom prst="rect">
            <a:avLst/>
          </a:prstGeom>
          <a:solidFill>
            <a:schemeClr val="accent4"/>
          </a:solidFill>
          <a:ln>
            <a:noFill/>
          </a:ln>
        </p:spPr>
        <p:txBody>
          <a:bodyPr wrap="none" lIns="72000" rIns="72000"/>
          <a:lstStyle>
            <a:lvl1pPr eaLnBrk="0" hangingPunct="0">
              <a:spcBef>
                <a:spcPct val="50000"/>
              </a:spcBef>
              <a:defRPr sz="2000">
                <a:solidFill>
                  <a:schemeClr val="tx1"/>
                </a:solidFill>
                <a:latin typeface="Ericsson Hilda Light" pitchFamily="34" charset="0"/>
              </a:defRPr>
            </a:lvl1pPr>
            <a:lvl2pPr marL="742950" indent="-285750" eaLnBrk="0" hangingPunct="0">
              <a:spcBef>
                <a:spcPct val="50000"/>
              </a:spcBef>
              <a:defRPr sz="2000">
                <a:solidFill>
                  <a:schemeClr val="tx1"/>
                </a:solidFill>
                <a:latin typeface="Ericsson Hilda Light" pitchFamily="34" charset="0"/>
              </a:defRPr>
            </a:lvl2pPr>
            <a:lvl3pPr marL="1143000" indent="-228600" eaLnBrk="0" hangingPunct="0">
              <a:spcBef>
                <a:spcPct val="50000"/>
              </a:spcBef>
              <a:defRPr sz="2000">
                <a:solidFill>
                  <a:schemeClr val="tx1"/>
                </a:solidFill>
                <a:latin typeface="Ericsson Hilda Light" pitchFamily="34" charset="0"/>
              </a:defRPr>
            </a:lvl3pPr>
            <a:lvl4pPr marL="1600200" indent="-228600" eaLnBrk="0" hangingPunct="0">
              <a:spcBef>
                <a:spcPct val="50000"/>
              </a:spcBef>
              <a:defRPr sz="2000">
                <a:solidFill>
                  <a:schemeClr val="tx1"/>
                </a:solidFill>
                <a:latin typeface="Ericsson Hilda Light" pitchFamily="34" charset="0"/>
              </a:defRPr>
            </a:lvl4pPr>
            <a:lvl5pPr marL="2057400" indent="-228600" eaLnBrk="0" hangingPunct="0">
              <a:spcBef>
                <a:spcPct val="50000"/>
              </a:spcBef>
              <a:defRPr sz="2000">
                <a:solidFill>
                  <a:schemeClr val="tx1"/>
                </a:solidFill>
                <a:latin typeface="Ericsson Hilda Light" pitchFamily="34" charset="0"/>
              </a:defRPr>
            </a:lvl5pPr>
            <a:lvl6pPr marL="2514600" indent="-228600" eaLnBrk="0" fontAlgn="base" hangingPunct="0">
              <a:spcBef>
                <a:spcPct val="50000"/>
              </a:spcBef>
              <a:spcAft>
                <a:spcPct val="0"/>
              </a:spcAft>
              <a:defRPr sz="2000">
                <a:solidFill>
                  <a:schemeClr val="tx1"/>
                </a:solidFill>
                <a:latin typeface="Ericsson Hilda Light" pitchFamily="34" charset="0"/>
              </a:defRPr>
            </a:lvl6pPr>
            <a:lvl7pPr marL="2971800" indent="-228600" eaLnBrk="0" fontAlgn="base" hangingPunct="0">
              <a:spcBef>
                <a:spcPct val="50000"/>
              </a:spcBef>
              <a:spcAft>
                <a:spcPct val="0"/>
              </a:spcAft>
              <a:defRPr sz="2000">
                <a:solidFill>
                  <a:schemeClr val="tx1"/>
                </a:solidFill>
                <a:latin typeface="Ericsson Hilda Light" pitchFamily="34" charset="0"/>
              </a:defRPr>
            </a:lvl7pPr>
            <a:lvl8pPr marL="3429000" indent="-228600" eaLnBrk="0" fontAlgn="base" hangingPunct="0">
              <a:spcBef>
                <a:spcPct val="50000"/>
              </a:spcBef>
              <a:spcAft>
                <a:spcPct val="0"/>
              </a:spcAft>
              <a:defRPr sz="2000">
                <a:solidFill>
                  <a:schemeClr val="tx1"/>
                </a:solidFill>
                <a:latin typeface="Ericsson Hilda Light" pitchFamily="34" charset="0"/>
              </a:defRPr>
            </a:lvl8pPr>
            <a:lvl9pPr marL="3886200" indent="-228600" eaLnBrk="0" fontAlgn="base" hangingPunct="0">
              <a:spcBef>
                <a:spcPct val="50000"/>
              </a:spcBef>
              <a:spcAft>
                <a:spcPct val="0"/>
              </a:spcAft>
              <a:defRPr sz="2000">
                <a:solidFill>
                  <a:schemeClr val="tx1"/>
                </a:solidFill>
                <a:latin typeface="Ericsson Hilda Light" pitchFamily="34" charset="0"/>
              </a:defRPr>
            </a:lvl9pPr>
          </a:lstStyle>
          <a:p>
            <a:pPr eaLnBrk="1" hangingPunct="1">
              <a:defRPr/>
            </a:pPr>
            <a:endParaRPr lang="en-US" altLang="en-US">
              <a:latin typeface="Ericsson Hilda Light" panose="00000400000000000000" pitchFamily="2" charset="0"/>
            </a:endParaRPr>
          </a:p>
        </p:txBody>
      </p:sp>
      <p:sp>
        <p:nvSpPr>
          <p:cNvPr id="12" name="Title_TM">
            <a:extLst>
              <a:ext uri="{FF2B5EF4-FFF2-40B4-BE49-F238E27FC236}">
                <a16:creationId xmlns:a16="http://schemas.microsoft.com/office/drawing/2014/main" id="{93CB56C1-2916-4C60-8532-A023564D2C57}"/>
              </a:ext>
            </a:extLst>
          </p:cNvPr>
          <p:cNvSpPr>
            <a:spLocks noGrp="1" noChangeArrowheads="1"/>
          </p:cNvSpPr>
          <p:nvPr>
            <p:ph type="ctrTitle" hasCustomPrompt="1"/>
          </p:nvPr>
        </p:nvSpPr>
        <p:spPr>
          <a:xfrm>
            <a:off x="479424" y="476250"/>
            <a:ext cx="8353425" cy="3457575"/>
          </a:xfrm>
          <a:noFill/>
          <a:ln w="9525">
            <a:noFill/>
            <a:miter lim="800000"/>
            <a:headEnd/>
            <a:tailEnd/>
          </a:ln>
        </p:spPr>
        <p:txBody>
          <a:bodyPr/>
          <a:lstStyle>
            <a:lvl1pPr>
              <a:defRPr lang="en-US" sz="6000" b="0" dirty="0">
                <a:solidFill>
                  <a:schemeClr val="bg1"/>
                </a:solidFill>
              </a:defRPr>
            </a:lvl1pPr>
          </a:lstStyle>
          <a:p>
            <a:pPr lvl="0"/>
            <a:r>
              <a:rPr lang="en-US"/>
              <a:t>Chapter/section divider or Statement/fact/quote, </a:t>
            </a:r>
            <a:br>
              <a:rPr lang="en-US"/>
            </a:br>
            <a:r>
              <a:rPr lang="en-US"/>
              <a:t>Ericsson Hilda Light 60pt, </a:t>
            </a:r>
            <a:br>
              <a:rPr lang="en-US"/>
            </a:br>
            <a:r>
              <a:rPr lang="en-US"/>
              <a:t>Ericsson White, </a:t>
            </a:r>
            <a:br>
              <a:rPr lang="en-US"/>
            </a:br>
            <a:r>
              <a:rPr lang="en-US"/>
              <a:t>max 5-lines</a:t>
            </a:r>
          </a:p>
        </p:txBody>
      </p:sp>
      <p:sp>
        <p:nvSpPr>
          <p:cNvPr id="13" name="SubTitle_TM">
            <a:extLst>
              <a:ext uri="{FF2B5EF4-FFF2-40B4-BE49-F238E27FC236}">
                <a16:creationId xmlns:a16="http://schemas.microsoft.com/office/drawing/2014/main" id="{61DC6511-5700-4E95-89CA-81484C248C03}"/>
              </a:ext>
            </a:extLst>
          </p:cNvPr>
          <p:cNvSpPr>
            <a:spLocks noGrp="1" noChangeArrowheads="1"/>
          </p:cNvSpPr>
          <p:nvPr>
            <p:ph type="subTitle" idx="1" hasCustomPrompt="1"/>
          </p:nvPr>
        </p:nvSpPr>
        <p:spPr>
          <a:xfrm>
            <a:off x="479425" y="4149725"/>
            <a:ext cx="5472113" cy="2087563"/>
          </a:xfrm>
          <a:prstGeom prst="rect">
            <a:avLst/>
          </a:prstGeom>
        </p:spPr>
        <p:txBody>
          <a:bodyPr rIns="0" anchor="ctr"/>
          <a:lstStyle>
            <a:lvl1pPr marL="0" indent="0">
              <a:lnSpc>
                <a:spcPct val="100000"/>
              </a:lnSpc>
              <a:spcBef>
                <a:spcPts val="0"/>
              </a:spcBef>
              <a:buFont typeface="Ericsson Hilda Light" charset="0"/>
              <a:buNone/>
              <a:defRPr sz="2000" baseline="0">
                <a:solidFill>
                  <a:schemeClr val="bg1"/>
                </a:solidFill>
                <a:latin typeface="+mn-lt"/>
              </a:defRPr>
            </a:lvl1pPr>
          </a:lstStyle>
          <a:p>
            <a:r>
              <a:rPr lang="en-US"/>
              <a:t>Statement/quote source, </a:t>
            </a:r>
          </a:p>
          <a:p>
            <a:r>
              <a:rPr lang="en-US"/>
              <a:t>Ericsson White, Ericsson Hilda 20pt</a:t>
            </a:r>
          </a:p>
        </p:txBody>
      </p:sp>
      <p:pic>
        <p:nvPicPr>
          <p:cNvPr id="6" name="Graphic 5">
            <a:extLst>
              <a:ext uri="{FF2B5EF4-FFF2-40B4-BE49-F238E27FC236}">
                <a16:creationId xmlns:a16="http://schemas.microsoft.com/office/drawing/2014/main" id="{34B7B746-B315-4EB5-B3A2-CA259B065B9E}"/>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Tree>
    <p:extLst>
      <p:ext uri="{BB962C8B-B14F-4D97-AF65-F5344CB8AC3E}">
        <p14:creationId xmlns:p14="http://schemas.microsoft.com/office/powerpoint/2010/main" val="2462224345"/>
      </p:ext>
    </p:extLst>
  </p:cSld>
  <p:clrMapOvr>
    <a:masterClrMapping/>
  </p:clrMapOvr>
  <p:hf sldNum="0" hdr="0" ftr="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2 narrow columns">
    <p:spTree>
      <p:nvGrpSpPr>
        <p:cNvPr id="1" name=""/>
        <p:cNvGrpSpPr/>
        <p:nvPr/>
      </p:nvGrpSpPr>
      <p:grpSpPr>
        <a:xfrm>
          <a:off x="0" y="0"/>
          <a:ext cx="0" cy="0"/>
          <a:chOff x="0" y="0"/>
          <a:chExt cx="0" cy="0"/>
        </a:xfrm>
      </p:grpSpPr>
      <p:sp>
        <p:nvSpPr>
          <p:cNvPr id="8" name="Content Placeholder 3"/>
          <p:cNvSpPr>
            <a:spLocks noGrp="1"/>
          </p:cNvSpPr>
          <p:nvPr>
            <p:ph sz="quarter" idx="12" hasCustomPrompt="1"/>
          </p:nvPr>
        </p:nvSpPr>
        <p:spPr>
          <a:xfrm>
            <a:off x="9120188" y="1844674"/>
            <a:ext cx="2592387"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p:txBody>
      </p:sp>
      <p:sp>
        <p:nvSpPr>
          <p:cNvPr id="6" name="Content Placeholder 2"/>
          <p:cNvSpPr>
            <a:spLocks noGrp="1"/>
          </p:cNvSpPr>
          <p:nvPr>
            <p:ph sz="quarter" idx="11" hasCustomPrompt="1"/>
          </p:nvPr>
        </p:nvSpPr>
        <p:spPr>
          <a:xfrm>
            <a:off x="6240463" y="1844674"/>
            <a:ext cx="2592388"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p:txBody>
      </p:sp>
      <p:sp>
        <p:nvSpPr>
          <p:cNvPr id="5" name="Title_SM"/>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348294037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Header, right image with two contents">
    <p:spTree>
      <p:nvGrpSpPr>
        <p:cNvPr id="1" name=""/>
        <p:cNvGrpSpPr/>
        <p:nvPr/>
      </p:nvGrpSpPr>
      <p:grpSpPr>
        <a:xfrm>
          <a:off x="0" y="0"/>
          <a:ext cx="0" cy="0"/>
          <a:chOff x="0" y="0"/>
          <a:chExt cx="0" cy="0"/>
        </a:xfrm>
      </p:grpSpPr>
      <p:sp>
        <p:nvSpPr>
          <p:cNvPr id="5" name="Content Placeholder 2"/>
          <p:cNvSpPr>
            <a:spLocks noGrp="1"/>
          </p:cNvSpPr>
          <p:nvPr>
            <p:ph sz="quarter" idx="10" hasCustomPrompt="1"/>
          </p:nvPr>
        </p:nvSpPr>
        <p:spPr>
          <a:xfrm>
            <a:off x="479424" y="1844675"/>
            <a:ext cx="5472113" cy="2089150"/>
          </a:xfrm>
          <a:prstGeom prst="rect">
            <a:avLst/>
          </a:prstGeom>
        </p:spPr>
        <p:txBody>
          <a:bodyPr lIns="72000" tIns="36000"/>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
        <p:nvSpPr>
          <p:cNvPr id="3" name="Content Placeholder 1"/>
          <p:cNvSpPr>
            <a:spLocks noGrp="1"/>
          </p:cNvSpPr>
          <p:nvPr>
            <p:ph idx="1" hasCustomPrompt="1"/>
          </p:nvPr>
        </p:nvSpPr>
        <p:spPr>
          <a:xfrm>
            <a:off x="479425" y="4149724"/>
            <a:ext cx="5472113" cy="2087564"/>
          </a:xfrm>
          <a:prstGeom prst="rect">
            <a:avLst/>
          </a:prstGeom>
        </p:spPr>
        <p:txBody>
          <a:bodyPr lIns="72000" tIns="36000"/>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
        <p:nvSpPr>
          <p:cNvPr id="7" name="Title_SM"/>
          <p:cNvSpPr>
            <a:spLocks noGrp="1" noChangeArrowheads="1"/>
          </p:cNvSpPr>
          <p:nvPr>
            <p:ph type="title" hasCustomPrompt="1"/>
          </p:nvPr>
        </p:nvSpPr>
        <p:spPr bwMode="auto">
          <a:xfrm>
            <a:off x="476250" y="476250"/>
            <a:ext cx="8356600"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12514402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Header, left image with two contents">
    <p:spTree>
      <p:nvGrpSpPr>
        <p:cNvPr id="1" name=""/>
        <p:cNvGrpSpPr/>
        <p:nvPr/>
      </p:nvGrpSpPr>
      <p:grpSpPr>
        <a:xfrm>
          <a:off x="0" y="0"/>
          <a:ext cx="0" cy="0"/>
          <a:chOff x="0" y="0"/>
          <a:chExt cx="0" cy="0"/>
        </a:xfrm>
      </p:grpSpPr>
      <p:sp>
        <p:nvSpPr>
          <p:cNvPr id="5" name="Content Placeholder 2"/>
          <p:cNvSpPr>
            <a:spLocks noGrp="1"/>
          </p:cNvSpPr>
          <p:nvPr>
            <p:ph sz="quarter" idx="10" hasCustomPrompt="1"/>
          </p:nvPr>
        </p:nvSpPr>
        <p:spPr>
          <a:xfrm>
            <a:off x="6240463" y="1844674"/>
            <a:ext cx="5472112" cy="2089151"/>
          </a:xfrm>
          <a:prstGeom prst="rect">
            <a:avLst/>
          </a:prstGeom>
        </p:spPr>
        <p:txBody>
          <a:bodyPr lIns="72000" tIns="36000"/>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
        <p:nvSpPr>
          <p:cNvPr id="3" name="Content Placeholder 1"/>
          <p:cNvSpPr>
            <a:spLocks noGrp="1"/>
          </p:cNvSpPr>
          <p:nvPr>
            <p:ph idx="1" hasCustomPrompt="1"/>
          </p:nvPr>
        </p:nvSpPr>
        <p:spPr>
          <a:xfrm>
            <a:off x="6240463" y="4149724"/>
            <a:ext cx="5472112" cy="2087564"/>
          </a:xfrm>
          <a:prstGeom prst="rect">
            <a:avLst/>
          </a:prstGeom>
        </p:spPr>
        <p:txBody>
          <a:bodyPr lIns="72000" tIns="36000"/>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
        <p:nvSpPr>
          <p:cNvPr id="7"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416454004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Header, two horizontal contents">
    <p:spTree>
      <p:nvGrpSpPr>
        <p:cNvPr id="1" name=""/>
        <p:cNvGrpSpPr/>
        <p:nvPr/>
      </p:nvGrpSpPr>
      <p:grpSpPr>
        <a:xfrm>
          <a:off x="0" y="0"/>
          <a:ext cx="0" cy="0"/>
          <a:chOff x="0" y="0"/>
          <a:chExt cx="0" cy="0"/>
        </a:xfrm>
      </p:grpSpPr>
      <p:sp>
        <p:nvSpPr>
          <p:cNvPr id="7" name="Content Placeholder 2"/>
          <p:cNvSpPr>
            <a:spLocks noGrp="1"/>
          </p:cNvSpPr>
          <p:nvPr>
            <p:ph sz="quarter" idx="11" hasCustomPrompt="1"/>
          </p:nvPr>
        </p:nvSpPr>
        <p:spPr>
          <a:xfrm>
            <a:off x="3359150" y="4149724"/>
            <a:ext cx="8353425" cy="2087564"/>
          </a:xfrm>
          <a:prstGeom prst="rect">
            <a:avLst/>
          </a:prstGeom>
        </p:spPr>
        <p:txBody>
          <a:bodyPr lIns="72000" tIns="36000"/>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
        <p:nvSpPr>
          <p:cNvPr id="5" name="Content Placeholder 1"/>
          <p:cNvSpPr>
            <a:spLocks noGrp="1"/>
          </p:cNvSpPr>
          <p:nvPr>
            <p:ph sz="quarter" idx="10" hasCustomPrompt="1"/>
          </p:nvPr>
        </p:nvSpPr>
        <p:spPr>
          <a:xfrm>
            <a:off x="3359150" y="1844675"/>
            <a:ext cx="8353425" cy="2089150"/>
          </a:xfrm>
          <a:prstGeom prst="rect">
            <a:avLst/>
          </a:prstGeom>
        </p:spPr>
        <p:txBody>
          <a:bodyPr lIns="72000" tIns="36000"/>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
        <p:nvSpPr>
          <p:cNvPr id="8" name="Title_SM"/>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136500050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Header, Image over two content parts">
    <p:spTree>
      <p:nvGrpSpPr>
        <p:cNvPr id="1" name=""/>
        <p:cNvGrpSpPr/>
        <p:nvPr/>
      </p:nvGrpSpPr>
      <p:grpSpPr>
        <a:xfrm>
          <a:off x="0" y="0"/>
          <a:ext cx="0" cy="0"/>
          <a:chOff x="0" y="0"/>
          <a:chExt cx="0" cy="0"/>
        </a:xfrm>
      </p:grpSpPr>
      <p:sp>
        <p:nvSpPr>
          <p:cNvPr id="7" name="Content Placeholder 3"/>
          <p:cNvSpPr>
            <a:spLocks noGrp="1"/>
          </p:cNvSpPr>
          <p:nvPr>
            <p:ph sz="quarter" idx="11" hasCustomPrompt="1"/>
          </p:nvPr>
        </p:nvSpPr>
        <p:spPr>
          <a:xfrm>
            <a:off x="6240463" y="4149724"/>
            <a:ext cx="5472112" cy="2087564"/>
          </a:xfrm>
          <a:prstGeom prst="rect">
            <a:avLst/>
          </a:prstGeom>
        </p:spPr>
        <p:txBody>
          <a:bodyPr lIns="72000" tIns="36000"/>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
        <p:nvSpPr>
          <p:cNvPr id="8" name="Content Placeholder 2"/>
          <p:cNvSpPr>
            <a:spLocks noGrp="1"/>
          </p:cNvSpPr>
          <p:nvPr>
            <p:ph sz="quarter" idx="12" hasCustomPrompt="1"/>
          </p:nvPr>
        </p:nvSpPr>
        <p:spPr>
          <a:xfrm>
            <a:off x="479425" y="4149724"/>
            <a:ext cx="5472113" cy="2087563"/>
          </a:xfrm>
          <a:prstGeom prst="rect">
            <a:avLst/>
          </a:prstGeom>
        </p:spPr>
        <p:txBody>
          <a:bodyPr lIns="72000" tIns="36000"/>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
        <p:nvSpPr>
          <p:cNvPr id="5"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390375143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3 columns">
    <p:spTree>
      <p:nvGrpSpPr>
        <p:cNvPr id="1" name=""/>
        <p:cNvGrpSpPr/>
        <p:nvPr/>
      </p:nvGrpSpPr>
      <p:grpSpPr>
        <a:xfrm>
          <a:off x="0" y="0"/>
          <a:ext cx="0" cy="0"/>
          <a:chOff x="0" y="0"/>
          <a:chExt cx="0" cy="0"/>
        </a:xfrm>
      </p:grpSpPr>
      <p:sp>
        <p:nvSpPr>
          <p:cNvPr id="8" name="Content Placeholder 3"/>
          <p:cNvSpPr>
            <a:spLocks noGrp="1"/>
          </p:cNvSpPr>
          <p:nvPr>
            <p:ph sz="quarter" idx="12" hasCustomPrompt="1"/>
          </p:nvPr>
        </p:nvSpPr>
        <p:spPr>
          <a:xfrm>
            <a:off x="8184575" y="1844675"/>
            <a:ext cx="3528000"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p:txBody>
      </p:sp>
      <p:sp>
        <p:nvSpPr>
          <p:cNvPr id="6" name="Content Placeholder 2"/>
          <p:cNvSpPr>
            <a:spLocks noGrp="1"/>
          </p:cNvSpPr>
          <p:nvPr>
            <p:ph sz="quarter" idx="11" hasCustomPrompt="1"/>
          </p:nvPr>
        </p:nvSpPr>
        <p:spPr>
          <a:xfrm>
            <a:off x="4332000" y="1844673"/>
            <a:ext cx="3528000"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p:txBody>
      </p:sp>
      <p:sp>
        <p:nvSpPr>
          <p:cNvPr id="9"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a:t>Slide title, Ericsson Hilda Light 40pt, Ericsson Black, max 2-lines</a:t>
            </a:r>
          </a:p>
        </p:txBody>
      </p:sp>
      <p:sp>
        <p:nvSpPr>
          <p:cNvPr id="7" name="Content Placeholder 1">
            <a:extLst>
              <a:ext uri="{FF2B5EF4-FFF2-40B4-BE49-F238E27FC236}">
                <a16:creationId xmlns:a16="http://schemas.microsoft.com/office/drawing/2014/main" id="{8E3794F8-471D-4987-945F-3C29BB03AB49}"/>
              </a:ext>
            </a:extLst>
          </p:cNvPr>
          <p:cNvSpPr>
            <a:spLocks noGrp="1"/>
          </p:cNvSpPr>
          <p:nvPr>
            <p:ph sz="quarter" idx="13" hasCustomPrompt="1"/>
          </p:nvPr>
        </p:nvSpPr>
        <p:spPr>
          <a:xfrm>
            <a:off x="479425" y="1844674"/>
            <a:ext cx="3528000"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p:txBody>
      </p:sp>
    </p:spTree>
    <p:extLst>
      <p:ext uri="{BB962C8B-B14F-4D97-AF65-F5344CB8AC3E}">
        <p14:creationId xmlns:p14="http://schemas.microsoft.com/office/powerpoint/2010/main" val="366925680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3 narrow columns">
    <p:spTree>
      <p:nvGrpSpPr>
        <p:cNvPr id="1" name=""/>
        <p:cNvGrpSpPr/>
        <p:nvPr/>
      </p:nvGrpSpPr>
      <p:grpSpPr>
        <a:xfrm>
          <a:off x="0" y="0"/>
          <a:ext cx="0" cy="0"/>
          <a:chOff x="0" y="0"/>
          <a:chExt cx="0" cy="0"/>
        </a:xfrm>
      </p:grpSpPr>
      <p:sp>
        <p:nvSpPr>
          <p:cNvPr id="8" name="Content Placeholder 3"/>
          <p:cNvSpPr>
            <a:spLocks noGrp="1"/>
          </p:cNvSpPr>
          <p:nvPr>
            <p:ph sz="quarter" idx="12" hasCustomPrompt="1"/>
          </p:nvPr>
        </p:nvSpPr>
        <p:spPr>
          <a:xfrm>
            <a:off x="9121776" y="1844674"/>
            <a:ext cx="2590799"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p:txBody>
      </p:sp>
      <p:sp>
        <p:nvSpPr>
          <p:cNvPr id="6" name="Content Placeholder 2"/>
          <p:cNvSpPr>
            <a:spLocks noGrp="1"/>
          </p:cNvSpPr>
          <p:nvPr>
            <p:ph sz="quarter" idx="11" hasCustomPrompt="1"/>
          </p:nvPr>
        </p:nvSpPr>
        <p:spPr>
          <a:xfrm>
            <a:off x="6240464" y="1844674"/>
            <a:ext cx="2592386"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p:txBody>
      </p:sp>
      <p:sp>
        <p:nvSpPr>
          <p:cNvPr id="4" name="Content Placeholder 1"/>
          <p:cNvSpPr>
            <a:spLocks noGrp="1"/>
          </p:cNvSpPr>
          <p:nvPr>
            <p:ph sz="quarter" idx="10" hasCustomPrompt="1"/>
          </p:nvPr>
        </p:nvSpPr>
        <p:spPr>
          <a:xfrm>
            <a:off x="3359149" y="1844674"/>
            <a:ext cx="2592389"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p:txBody>
      </p:sp>
      <p:sp>
        <p:nvSpPr>
          <p:cNvPr id="9"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231500668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4 columns">
    <p:spTree>
      <p:nvGrpSpPr>
        <p:cNvPr id="1" name=""/>
        <p:cNvGrpSpPr/>
        <p:nvPr/>
      </p:nvGrpSpPr>
      <p:grpSpPr>
        <a:xfrm>
          <a:off x="0" y="0"/>
          <a:ext cx="0" cy="0"/>
          <a:chOff x="0" y="0"/>
          <a:chExt cx="0" cy="0"/>
        </a:xfrm>
      </p:grpSpPr>
      <p:sp>
        <p:nvSpPr>
          <p:cNvPr id="8" name="Content Placeholder 3"/>
          <p:cNvSpPr>
            <a:spLocks noGrp="1"/>
          </p:cNvSpPr>
          <p:nvPr>
            <p:ph sz="quarter" idx="12" hasCustomPrompt="1"/>
          </p:nvPr>
        </p:nvSpPr>
        <p:spPr>
          <a:xfrm>
            <a:off x="6240463" y="1844674"/>
            <a:ext cx="2592388" cy="4392614"/>
          </a:xfrm>
          <a:prstGeom prst="rect">
            <a:avLst/>
          </a:prstGeom>
        </p:spPr>
        <p:txBody>
          <a:bodyPr/>
          <a:lstStyle>
            <a:lvl1pPr>
              <a:defRPr/>
            </a:lvl1pPr>
            <a:lvl2pPr>
              <a:defRPr/>
            </a:lvl2pPr>
            <a:lvl3pPr>
              <a:defRPr/>
            </a:lvl3pPr>
            <a:lvl4pPr>
              <a:defRPr/>
            </a:lvl4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p:txBody>
      </p:sp>
      <p:sp>
        <p:nvSpPr>
          <p:cNvPr id="6" name="Content Placeholder 2"/>
          <p:cNvSpPr>
            <a:spLocks noGrp="1"/>
          </p:cNvSpPr>
          <p:nvPr>
            <p:ph sz="quarter" idx="11" hasCustomPrompt="1"/>
          </p:nvPr>
        </p:nvSpPr>
        <p:spPr>
          <a:xfrm>
            <a:off x="3359149" y="1844674"/>
            <a:ext cx="2592389" cy="4392613"/>
          </a:xfrm>
          <a:prstGeom prst="rect">
            <a:avLst/>
          </a:prstGeom>
        </p:spPr>
        <p:txBody>
          <a:bodyPr/>
          <a:lstStyle>
            <a:lvl1pPr>
              <a:defRPr/>
            </a:lvl1pPr>
            <a:lvl2pPr>
              <a:defRPr/>
            </a:lvl2pPr>
            <a:lvl3pPr>
              <a:defRPr/>
            </a:lvl3pPr>
            <a:lvl4pPr>
              <a:defRPr/>
            </a:lvl4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p:txBody>
      </p:sp>
      <p:sp>
        <p:nvSpPr>
          <p:cNvPr id="4" name="Content Placeholder 1"/>
          <p:cNvSpPr>
            <a:spLocks noGrp="1"/>
          </p:cNvSpPr>
          <p:nvPr>
            <p:ph sz="quarter" idx="10" hasCustomPrompt="1"/>
          </p:nvPr>
        </p:nvSpPr>
        <p:spPr>
          <a:xfrm>
            <a:off x="479425" y="1844674"/>
            <a:ext cx="2592388"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p:txBody>
      </p:sp>
      <p:sp>
        <p:nvSpPr>
          <p:cNvPr id="9" name="Content Placeholder 3"/>
          <p:cNvSpPr>
            <a:spLocks noGrp="1"/>
          </p:cNvSpPr>
          <p:nvPr>
            <p:ph sz="quarter" idx="13" hasCustomPrompt="1"/>
          </p:nvPr>
        </p:nvSpPr>
        <p:spPr>
          <a:xfrm>
            <a:off x="9120188" y="1844674"/>
            <a:ext cx="2592387" cy="4392613"/>
          </a:xfrm>
          <a:prstGeom prst="rect">
            <a:avLst/>
          </a:prstGeom>
        </p:spPr>
        <p:txBody>
          <a:bodyPr/>
          <a:lstStyle>
            <a:lvl1pPr>
              <a:defRPr/>
            </a:lvl1pPr>
            <a:lvl2pPr>
              <a:defRPr/>
            </a:lvl2pPr>
            <a:lvl3pPr>
              <a:defRPr/>
            </a:lvl3pPr>
            <a:lvl4pPr>
              <a:defRPr/>
            </a:lvl4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p:txBody>
      </p:sp>
      <p:sp>
        <p:nvSpPr>
          <p:cNvPr id="10" name="Title_SM"/>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23773194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Preamble and 3 columns">
    <p:spTree>
      <p:nvGrpSpPr>
        <p:cNvPr id="1" name=""/>
        <p:cNvGrpSpPr/>
        <p:nvPr/>
      </p:nvGrpSpPr>
      <p:grpSpPr>
        <a:xfrm>
          <a:off x="0" y="0"/>
          <a:ext cx="0" cy="0"/>
          <a:chOff x="0" y="0"/>
          <a:chExt cx="0" cy="0"/>
        </a:xfrm>
      </p:grpSpPr>
      <p:sp>
        <p:nvSpPr>
          <p:cNvPr id="8" name="Content Placeholder 3"/>
          <p:cNvSpPr>
            <a:spLocks noGrp="1"/>
          </p:cNvSpPr>
          <p:nvPr>
            <p:ph sz="quarter" idx="12" hasCustomPrompt="1"/>
          </p:nvPr>
        </p:nvSpPr>
        <p:spPr>
          <a:xfrm>
            <a:off x="6240463" y="4149724"/>
            <a:ext cx="2592388" cy="2087563"/>
          </a:xfrm>
          <a:prstGeom prst="rect">
            <a:avLst/>
          </a:prstGeom>
        </p:spPr>
        <p:txBody>
          <a:bodyPr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1"/>
            <a:r>
              <a:rPr lang="en-US"/>
              <a:t>First level</a:t>
            </a:r>
          </a:p>
          <a:p>
            <a:pPr lvl="2"/>
            <a:r>
              <a:rPr lang="en-US"/>
              <a:t>Second level</a:t>
            </a:r>
          </a:p>
        </p:txBody>
      </p:sp>
      <p:sp>
        <p:nvSpPr>
          <p:cNvPr id="6" name="Content Placeholder 2"/>
          <p:cNvSpPr>
            <a:spLocks noGrp="1"/>
          </p:cNvSpPr>
          <p:nvPr>
            <p:ph sz="quarter" idx="11" hasCustomPrompt="1"/>
          </p:nvPr>
        </p:nvSpPr>
        <p:spPr>
          <a:xfrm>
            <a:off x="3359150" y="4149725"/>
            <a:ext cx="2592388" cy="2087562"/>
          </a:xfrm>
          <a:prstGeom prst="rect">
            <a:avLst/>
          </a:prstGeom>
        </p:spPr>
        <p:txBody>
          <a:bodyPr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1"/>
            <a:r>
              <a:rPr lang="en-US"/>
              <a:t>First level</a:t>
            </a:r>
          </a:p>
          <a:p>
            <a:pPr lvl="2"/>
            <a:r>
              <a:rPr lang="en-US"/>
              <a:t>Second level</a:t>
            </a:r>
          </a:p>
        </p:txBody>
      </p:sp>
      <p:sp>
        <p:nvSpPr>
          <p:cNvPr id="4" name="Content Placeholder 1"/>
          <p:cNvSpPr>
            <a:spLocks noGrp="1"/>
          </p:cNvSpPr>
          <p:nvPr>
            <p:ph sz="quarter" idx="10" hasCustomPrompt="1"/>
          </p:nvPr>
        </p:nvSpPr>
        <p:spPr>
          <a:xfrm>
            <a:off x="479425" y="1844675"/>
            <a:ext cx="2592388" cy="4392612"/>
          </a:xfrm>
          <a:prstGeom prst="rect">
            <a:avLst/>
          </a:prstGeom>
        </p:spPr>
        <p:txBody>
          <a:bodyPr/>
          <a:lstStyle>
            <a:lvl1pPr marL="0" indent="0">
              <a:buFont typeface="Ericsson Hilda Light" panose="020B0604020202020204" pitchFamily="34" charset="0"/>
              <a:buNone/>
              <a:defRPr sz="2500">
                <a:latin typeface="+mn-lt"/>
              </a:defRPr>
            </a:lvl1pPr>
            <a:lvl2pPr marL="0" indent="0">
              <a:buFont typeface="Ericsson Hilda Light" panose="020B0604020202020204" pitchFamily="34" charset="0"/>
              <a:buNone/>
              <a:defRPr sz="2500">
                <a:latin typeface="+mj-lt"/>
              </a:defRPr>
            </a:lvl2pPr>
            <a:lvl3pPr marL="342900" indent="0">
              <a:buFont typeface="Ericsson Hilda Light" panose="020B0604020202020204" pitchFamily="34" charset="0"/>
              <a:buNone/>
              <a:defRPr sz="2500">
                <a:latin typeface="+mj-lt"/>
              </a:defRPr>
            </a:lvl3pPr>
            <a:lvl4pPr marL="685800" indent="0">
              <a:buFont typeface="Ericsson Hilda Light" panose="020B0604020202020204" pitchFamily="34" charset="0"/>
              <a:buNone/>
              <a:defRPr sz="2500">
                <a:latin typeface="+mj-lt"/>
              </a:defRPr>
            </a:lvl4pPr>
            <a:lvl5pPr marL="1028700" indent="0">
              <a:buFont typeface="Ericsson Hilda Light" panose="020B0604020202020204" pitchFamily="34" charset="0"/>
              <a:buNone/>
              <a:defRPr sz="2500">
                <a:latin typeface="+mj-lt"/>
              </a:defRPr>
            </a:lvl5pPr>
          </a:lstStyle>
          <a:p>
            <a:pPr lvl="0"/>
            <a:r>
              <a:rPr kumimoji="0" lang="en-US" sz="2500" b="0" i="0" u="none" strike="noStrike" kern="1200" cap="none" spc="0" normalizeH="0" baseline="0" noProof="0">
                <a:ln>
                  <a:noFill/>
                </a:ln>
                <a:solidFill>
                  <a:srgbClr val="181818"/>
                </a:solidFill>
                <a:effectLst/>
                <a:uLnTx/>
                <a:uFillTx/>
                <a:ea typeface="+mn-ea"/>
                <a:cs typeface="Ericsson Hilda Light" panose="020B0604020202020204" pitchFamily="34" charset="0"/>
              </a:rPr>
              <a:t>Preamble text, </a:t>
            </a:r>
            <a:r>
              <a:rPr lang="en-US"/>
              <a:t>Ericsson </a:t>
            </a:r>
            <a:r>
              <a:rPr kumimoji="0" lang="en-US" sz="2500" b="0" i="0" u="none" strike="noStrike" kern="1200" cap="none" spc="0" normalizeH="0" baseline="0" noProof="0">
                <a:ln>
                  <a:noFill/>
                </a:ln>
                <a:solidFill>
                  <a:srgbClr val="181818"/>
                </a:solidFill>
                <a:effectLst/>
                <a:uLnTx/>
                <a:uFillTx/>
                <a:ea typeface="+mn-ea"/>
                <a:cs typeface="Ericsson Hilda Light" panose="020B0604020202020204" pitchFamily="34" charset="0"/>
              </a:rPr>
              <a:t>Hilda 25pt, Ericsson Black</a:t>
            </a:r>
            <a:endParaRPr lang="en-US"/>
          </a:p>
        </p:txBody>
      </p:sp>
      <p:sp>
        <p:nvSpPr>
          <p:cNvPr id="9" name="Content Placeholder 3"/>
          <p:cNvSpPr>
            <a:spLocks noGrp="1"/>
          </p:cNvSpPr>
          <p:nvPr>
            <p:ph sz="quarter" idx="13" hasCustomPrompt="1"/>
          </p:nvPr>
        </p:nvSpPr>
        <p:spPr>
          <a:xfrm>
            <a:off x="9120188" y="4149724"/>
            <a:ext cx="2592387" cy="2087563"/>
          </a:xfrm>
          <a:prstGeom prst="rect">
            <a:avLst/>
          </a:prstGeom>
        </p:spPr>
        <p:txBody>
          <a:bodyPr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1"/>
            <a:r>
              <a:rPr lang="en-US"/>
              <a:t>First level</a:t>
            </a:r>
          </a:p>
          <a:p>
            <a:pPr lvl="2"/>
            <a:r>
              <a:rPr lang="en-US"/>
              <a:t>Second level</a:t>
            </a:r>
          </a:p>
        </p:txBody>
      </p:sp>
      <p:sp>
        <p:nvSpPr>
          <p:cNvPr id="10" name="Title_SM"/>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114692815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4 columns with visuals">
    <p:spTree>
      <p:nvGrpSpPr>
        <p:cNvPr id="1" name=""/>
        <p:cNvGrpSpPr/>
        <p:nvPr/>
      </p:nvGrpSpPr>
      <p:grpSpPr>
        <a:xfrm>
          <a:off x="0" y="0"/>
          <a:ext cx="0" cy="0"/>
          <a:chOff x="0" y="0"/>
          <a:chExt cx="0" cy="0"/>
        </a:xfrm>
      </p:grpSpPr>
      <p:sp>
        <p:nvSpPr>
          <p:cNvPr id="8" name="Content Placeholder 3"/>
          <p:cNvSpPr>
            <a:spLocks noGrp="1"/>
          </p:cNvSpPr>
          <p:nvPr>
            <p:ph sz="quarter" idx="12" hasCustomPrompt="1"/>
          </p:nvPr>
        </p:nvSpPr>
        <p:spPr>
          <a:xfrm>
            <a:off x="6240463" y="4149724"/>
            <a:ext cx="2592388" cy="2087563"/>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1"/>
            <a:r>
              <a:rPr lang="en-US"/>
              <a:t>First level</a:t>
            </a:r>
          </a:p>
          <a:p>
            <a:pPr lvl="2"/>
            <a:r>
              <a:rPr lang="en-US"/>
              <a:t>Second level</a:t>
            </a:r>
          </a:p>
        </p:txBody>
      </p:sp>
      <p:sp>
        <p:nvSpPr>
          <p:cNvPr id="6" name="Content Placeholder 2"/>
          <p:cNvSpPr>
            <a:spLocks noGrp="1"/>
          </p:cNvSpPr>
          <p:nvPr>
            <p:ph sz="quarter" idx="11" hasCustomPrompt="1"/>
          </p:nvPr>
        </p:nvSpPr>
        <p:spPr>
          <a:xfrm>
            <a:off x="3359149" y="4149724"/>
            <a:ext cx="2592389" cy="2087563"/>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1"/>
            <a:r>
              <a:rPr lang="en-US"/>
              <a:t>First level</a:t>
            </a:r>
          </a:p>
          <a:p>
            <a:pPr lvl="2"/>
            <a:r>
              <a:rPr lang="en-US"/>
              <a:t>Second level</a:t>
            </a:r>
          </a:p>
        </p:txBody>
      </p:sp>
      <p:sp>
        <p:nvSpPr>
          <p:cNvPr id="4" name="Content Placeholder 1"/>
          <p:cNvSpPr>
            <a:spLocks noGrp="1"/>
          </p:cNvSpPr>
          <p:nvPr>
            <p:ph sz="quarter" idx="10" hasCustomPrompt="1"/>
          </p:nvPr>
        </p:nvSpPr>
        <p:spPr>
          <a:xfrm>
            <a:off x="479425" y="4149724"/>
            <a:ext cx="2592388" cy="2087563"/>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1"/>
            <a:r>
              <a:rPr lang="en-US"/>
              <a:t>First level</a:t>
            </a:r>
          </a:p>
          <a:p>
            <a:pPr lvl="2"/>
            <a:r>
              <a:rPr lang="en-US"/>
              <a:t>Second level</a:t>
            </a:r>
          </a:p>
        </p:txBody>
      </p:sp>
      <p:sp>
        <p:nvSpPr>
          <p:cNvPr id="9" name="Content Placeholder 3"/>
          <p:cNvSpPr>
            <a:spLocks noGrp="1"/>
          </p:cNvSpPr>
          <p:nvPr>
            <p:ph sz="quarter" idx="13" hasCustomPrompt="1"/>
          </p:nvPr>
        </p:nvSpPr>
        <p:spPr>
          <a:xfrm>
            <a:off x="9121776" y="4149724"/>
            <a:ext cx="2590799" cy="2087563"/>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1"/>
            <a:r>
              <a:rPr lang="en-US"/>
              <a:t>First level</a:t>
            </a:r>
          </a:p>
          <a:p>
            <a:pPr lvl="2"/>
            <a:r>
              <a:rPr lang="en-US"/>
              <a:t>Second level</a:t>
            </a:r>
          </a:p>
        </p:txBody>
      </p:sp>
      <p:sp>
        <p:nvSpPr>
          <p:cNvPr id="10" name="Title_SM"/>
          <p:cNvSpPr>
            <a:spLocks noGrp="1" noChangeArrowheads="1"/>
          </p:cNvSpPr>
          <p:nvPr>
            <p:ph type="title" hasCustomPrompt="1"/>
          </p:nvPr>
        </p:nvSpPr>
        <p:spPr bwMode="auto">
          <a:xfrm>
            <a:off x="479425" y="476250"/>
            <a:ext cx="8353425"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39626709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tatement Page 6">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0" y="0"/>
            <a:ext cx="12192000" cy="6858000"/>
          </a:xfrm>
          <a:prstGeom prst="rect">
            <a:avLst/>
          </a:prstGeom>
          <a:solidFill>
            <a:schemeClr val="accent6"/>
          </a:solidFill>
          <a:ln>
            <a:noFill/>
          </a:ln>
        </p:spPr>
        <p:txBody>
          <a:bodyPr wrap="none" lIns="72000" rIns="72000"/>
          <a:lstStyle>
            <a:lvl1pPr eaLnBrk="0" hangingPunct="0">
              <a:spcBef>
                <a:spcPct val="50000"/>
              </a:spcBef>
              <a:defRPr sz="2000">
                <a:solidFill>
                  <a:schemeClr val="tx1"/>
                </a:solidFill>
                <a:latin typeface="Ericsson Hilda Light" pitchFamily="34" charset="0"/>
              </a:defRPr>
            </a:lvl1pPr>
            <a:lvl2pPr marL="742950" indent="-285750" eaLnBrk="0" hangingPunct="0">
              <a:spcBef>
                <a:spcPct val="50000"/>
              </a:spcBef>
              <a:defRPr sz="2000">
                <a:solidFill>
                  <a:schemeClr val="tx1"/>
                </a:solidFill>
                <a:latin typeface="Ericsson Hilda Light" pitchFamily="34" charset="0"/>
              </a:defRPr>
            </a:lvl2pPr>
            <a:lvl3pPr marL="1143000" indent="-228600" eaLnBrk="0" hangingPunct="0">
              <a:spcBef>
                <a:spcPct val="50000"/>
              </a:spcBef>
              <a:defRPr sz="2000">
                <a:solidFill>
                  <a:schemeClr val="tx1"/>
                </a:solidFill>
                <a:latin typeface="Ericsson Hilda Light" pitchFamily="34" charset="0"/>
              </a:defRPr>
            </a:lvl3pPr>
            <a:lvl4pPr marL="1600200" indent="-228600" eaLnBrk="0" hangingPunct="0">
              <a:spcBef>
                <a:spcPct val="50000"/>
              </a:spcBef>
              <a:defRPr sz="2000">
                <a:solidFill>
                  <a:schemeClr val="tx1"/>
                </a:solidFill>
                <a:latin typeface="Ericsson Hilda Light" pitchFamily="34" charset="0"/>
              </a:defRPr>
            </a:lvl4pPr>
            <a:lvl5pPr marL="2057400" indent="-228600" eaLnBrk="0" hangingPunct="0">
              <a:spcBef>
                <a:spcPct val="50000"/>
              </a:spcBef>
              <a:defRPr sz="2000">
                <a:solidFill>
                  <a:schemeClr val="tx1"/>
                </a:solidFill>
                <a:latin typeface="Ericsson Hilda Light" pitchFamily="34" charset="0"/>
              </a:defRPr>
            </a:lvl5pPr>
            <a:lvl6pPr marL="2514600" indent="-228600" eaLnBrk="0" fontAlgn="base" hangingPunct="0">
              <a:spcBef>
                <a:spcPct val="50000"/>
              </a:spcBef>
              <a:spcAft>
                <a:spcPct val="0"/>
              </a:spcAft>
              <a:defRPr sz="2000">
                <a:solidFill>
                  <a:schemeClr val="tx1"/>
                </a:solidFill>
                <a:latin typeface="Ericsson Hilda Light" pitchFamily="34" charset="0"/>
              </a:defRPr>
            </a:lvl6pPr>
            <a:lvl7pPr marL="2971800" indent="-228600" eaLnBrk="0" fontAlgn="base" hangingPunct="0">
              <a:spcBef>
                <a:spcPct val="50000"/>
              </a:spcBef>
              <a:spcAft>
                <a:spcPct val="0"/>
              </a:spcAft>
              <a:defRPr sz="2000">
                <a:solidFill>
                  <a:schemeClr val="tx1"/>
                </a:solidFill>
                <a:latin typeface="Ericsson Hilda Light" pitchFamily="34" charset="0"/>
              </a:defRPr>
            </a:lvl7pPr>
            <a:lvl8pPr marL="3429000" indent="-228600" eaLnBrk="0" fontAlgn="base" hangingPunct="0">
              <a:spcBef>
                <a:spcPct val="50000"/>
              </a:spcBef>
              <a:spcAft>
                <a:spcPct val="0"/>
              </a:spcAft>
              <a:defRPr sz="2000">
                <a:solidFill>
                  <a:schemeClr val="tx1"/>
                </a:solidFill>
                <a:latin typeface="Ericsson Hilda Light" pitchFamily="34" charset="0"/>
              </a:defRPr>
            </a:lvl8pPr>
            <a:lvl9pPr marL="3886200" indent="-228600" eaLnBrk="0" fontAlgn="base" hangingPunct="0">
              <a:spcBef>
                <a:spcPct val="50000"/>
              </a:spcBef>
              <a:spcAft>
                <a:spcPct val="0"/>
              </a:spcAft>
              <a:defRPr sz="2000">
                <a:solidFill>
                  <a:schemeClr val="tx1"/>
                </a:solidFill>
                <a:latin typeface="Ericsson Hilda Light" pitchFamily="34" charset="0"/>
              </a:defRPr>
            </a:lvl9pPr>
          </a:lstStyle>
          <a:p>
            <a:pPr eaLnBrk="1" hangingPunct="1">
              <a:defRPr/>
            </a:pPr>
            <a:endParaRPr lang="en-US" altLang="en-US">
              <a:latin typeface="Ericsson Hilda Light" panose="00000400000000000000" pitchFamily="2" charset="0"/>
            </a:endParaRPr>
          </a:p>
        </p:txBody>
      </p:sp>
      <p:sp>
        <p:nvSpPr>
          <p:cNvPr id="12" name="Title_TM">
            <a:extLst>
              <a:ext uri="{FF2B5EF4-FFF2-40B4-BE49-F238E27FC236}">
                <a16:creationId xmlns:a16="http://schemas.microsoft.com/office/drawing/2014/main" id="{93CB56C1-2916-4C60-8532-A023564D2C57}"/>
              </a:ext>
            </a:extLst>
          </p:cNvPr>
          <p:cNvSpPr>
            <a:spLocks noGrp="1" noChangeArrowheads="1"/>
          </p:cNvSpPr>
          <p:nvPr>
            <p:ph type="ctrTitle" hasCustomPrompt="1"/>
          </p:nvPr>
        </p:nvSpPr>
        <p:spPr>
          <a:xfrm>
            <a:off x="479424" y="476250"/>
            <a:ext cx="8353425" cy="3457575"/>
          </a:xfrm>
          <a:noFill/>
          <a:ln w="9525">
            <a:noFill/>
            <a:miter lim="800000"/>
            <a:headEnd/>
            <a:tailEnd/>
          </a:ln>
        </p:spPr>
        <p:txBody>
          <a:bodyPr/>
          <a:lstStyle>
            <a:lvl1pPr>
              <a:defRPr lang="en-US" sz="6000" b="0" dirty="0">
                <a:solidFill>
                  <a:schemeClr val="bg1"/>
                </a:solidFill>
              </a:defRPr>
            </a:lvl1pPr>
          </a:lstStyle>
          <a:p>
            <a:pPr lvl="0"/>
            <a:r>
              <a:rPr lang="en-US"/>
              <a:t>Chapter/section divider or Statement/fact/quote, </a:t>
            </a:r>
            <a:br>
              <a:rPr lang="en-US"/>
            </a:br>
            <a:r>
              <a:rPr lang="en-US"/>
              <a:t>Ericsson Hilda Light 60pt, </a:t>
            </a:r>
            <a:br>
              <a:rPr lang="en-US"/>
            </a:br>
            <a:r>
              <a:rPr lang="en-US"/>
              <a:t>Ericsson White, </a:t>
            </a:r>
            <a:br>
              <a:rPr lang="en-US"/>
            </a:br>
            <a:r>
              <a:rPr lang="en-US"/>
              <a:t>max 5-lines</a:t>
            </a:r>
          </a:p>
        </p:txBody>
      </p:sp>
      <p:sp>
        <p:nvSpPr>
          <p:cNvPr id="13" name="SubTitle_TM">
            <a:extLst>
              <a:ext uri="{FF2B5EF4-FFF2-40B4-BE49-F238E27FC236}">
                <a16:creationId xmlns:a16="http://schemas.microsoft.com/office/drawing/2014/main" id="{61DC6511-5700-4E95-89CA-81484C248C03}"/>
              </a:ext>
            </a:extLst>
          </p:cNvPr>
          <p:cNvSpPr>
            <a:spLocks noGrp="1" noChangeArrowheads="1"/>
          </p:cNvSpPr>
          <p:nvPr>
            <p:ph type="subTitle" idx="1" hasCustomPrompt="1"/>
          </p:nvPr>
        </p:nvSpPr>
        <p:spPr>
          <a:xfrm>
            <a:off x="479425" y="4149725"/>
            <a:ext cx="5472113" cy="2087563"/>
          </a:xfrm>
          <a:prstGeom prst="rect">
            <a:avLst/>
          </a:prstGeom>
        </p:spPr>
        <p:txBody>
          <a:bodyPr rIns="0" anchor="ctr"/>
          <a:lstStyle>
            <a:lvl1pPr marL="0" indent="0">
              <a:lnSpc>
                <a:spcPct val="100000"/>
              </a:lnSpc>
              <a:spcBef>
                <a:spcPts val="0"/>
              </a:spcBef>
              <a:buFont typeface="Ericsson Hilda Light" charset="0"/>
              <a:buNone/>
              <a:defRPr sz="2000" baseline="0">
                <a:solidFill>
                  <a:schemeClr val="bg1"/>
                </a:solidFill>
                <a:latin typeface="+mn-lt"/>
              </a:defRPr>
            </a:lvl1pPr>
          </a:lstStyle>
          <a:p>
            <a:r>
              <a:rPr lang="en-US"/>
              <a:t>Statement/quote source, </a:t>
            </a:r>
          </a:p>
          <a:p>
            <a:r>
              <a:rPr lang="en-US"/>
              <a:t>Ericsson White, Ericsson Hilda 20pt</a:t>
            </a:r>
          </a:p>
        </p:txBody>
      </p:sp>
      <p:pic>
        <p:nvPicPr>
          <p:cNvPr id="6" name="Graphic 5">
            <a:extLst>
              <a:ext uri="{FF2B5EF4-FFF2-40B4-BE49-F238E27FC236}">
                <a16:creationId xmlns:a16="http://schemas.microsoft.com/office/drawing/2014/main" id="{6096BBFC-712A-429D-9C0A-7743993E7FC1}"/>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Tree>
    <p:extLst>
      <p:ext uri="{BB962C8B-B14F-4D97-AF65-F5344CB8AC3E}">
        <p14:creationId xmlns:p14="http://schemas.microsoft.com/office/powerpoint/2010/main" val="3195818458"/>
      </p:ext>
    </p:extLst>
  </p:cSld>
  <p:clrMapOvr>
    <a:masterClrMapping/>
  </p:clrMapOvr>
  <p:hf sldNum="0" hdr="0" ftr="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6" name="Content Placeholder 4"/>
          <p:cNvSpPr>
            <a:spLocks noGrp="1"/>
          </p:cNvSpPr>
          <p:nvPr>
            <p:ph sz="quarter" idx="4" hasCustomPrompt="1"/>
          </p:nvPr>
        </p:nvSpPr>
        <p:spPr>
          <a:xfrm>
            <a:off x="6240462" y="4149724"/>
            <a:ext cx="5472113" cy="2087564"/>
          </a:xfrm>
          <a:prstGeom prst="rect">
            <a:avLst/>
          </a:prstGeom>
        </p:spPr>
        <p:txBody>
          <a:bodyPr lIns="72000" tIns="36000"/>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
        <p:nvSpPr>
          <p:cNvPr id="4" name="Content Placeholder 2"/>
          <p:cNvSpPr>
            <a:spLocks noGrp="1"/>
          </p:cNvSpPr>
          <p:nvPr>
            <p:ph sz="quarter" idx="2" hasCustomPrompt="1"/>
          </p:nvPr>
        </p:nvSpPr>
        <p:spPr>
          <a:xfrm>
            <a:off x="6240462" y="1844674"/>
            <a:ext cx="5472113" cy="2089151"/>
          </a:xfrm>
          <a:prstGeom prst="rect">
            <a:avLst/>
          </a:prstGeom>
        </p:spPr>
        <p:txBody>
          <a:bodyPr lIns="72000" tIns="36000"/>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
        <p:nvSpPr>
          <p:cNvPr id="3" name="Content Placeholder 1"/>
          <p:cNvSpPr>
            <a:spLocks noGrp="1"/>
          </p:cNvSpPr>
          <p:nvPr>
            <p:ph sz="quarter" idx="1" hasCustomPrompt="1"/>
          </p:nvPr>
        </p:nvSpPr>
        <p:spPr>
          <a:xfrm>
            <a:off x="479425" y="1844674"/>
            <a:ext cx="5472113" cy="2089151"/>
          </a:xfrm>
          <a:prstGeom prst="rect">
            <a:avLst/>
          </a:prstGeom>
        </p:spPr>
        <p:txBody>
          <a:bodyPr lIns="72000" tIns="36000"/>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
        <p:nvSpPr>
          <p:cNvPr id="8" name="Title_SM"/>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a:t>Slide title, Ericsson Hilda Light 40pt, Ericsson Black, max 2-lines</a:t>
            </a:r>
          </a:p>
        </p:txBody>
      </p:sp>
      <p:sp>
        <p:nvSpPr>
          <p:cNvPr id="7" name="Content Placeholder 1">
            <a:extLst>
              <a:ext uri="{FF2B5EF4-FFF2-40B4-BE49-F238E27FC236}">
                <a16:creationId xmlns:a16="http://schemas.microsoft.com/office/drawing/2014/main" id="{5BD2C41D-0700-4885-AB77-25AFFE4E1FDA}"/>
              </a:ext>
            </a:extLst>
          </p:cNvPr>
          <p:cNvSpPr>
            <a:spLocks noGrp="1"/>
          </p:cNvSpPr>
          <p:nvPr>
            <p:ph sz="quarter" idx="10" hasCustomPrompt="1"/>
          </p:nvPr>
        </p:nvSpPr>
        <p:spPr>
          <a:xfrm>
            <a:off x="479425" y="4149725"/>
            <a:ext cx="5472113" cy="2089151"/>
          </a:xfrm>
          <a:prstGeom prst="rect">
            <a:avLst/>
          </a:prstGeom>
        </p:spPr>
        <p:txBody>
          <a:bodyPr lIns="72000" tIns="36000"/>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Tree>
    <p:extLst>
      <p:ext uri="{BB962C8B-B14F-4D97-AF65-F5344CB8AC3E}">
        <p14:creationId xmlns:p14="http://schemas.microsoft.com/office/powerpoint/2010/main" val="326032679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8 Content">
    <p:spTree>
      <p:nvGrpSpPr>
        <p:cNvPr id="1" name=""/>
        <p:cNvGrpSpPr/>
        <p:nvPr/>
      </p:nvGrpSpPr>
      <p:grpSpPr>
        <a:xfrm>
          <a:off x="0" y="0"/>
          <a:ext cx="0" cy="0"/>
          <a:chOff x="0" y="0"/>
          <a:chExt cx="0" cy="0"/>
        </a:xfrm>
      </p:grpSpPr>
      <p:sp>
        <p:nvSpPr>
          <p:cNvPr id="6" name="Content Placeholder 4"/>
          <p:cNvSpPr>
            <a:spLocks noGrp="1"/>
          </p:cNvSpPr>
          <p:nvPr>
            <p:ph sz="quarter" idx="4" hasCustomPrompt="1"/>
          </p:nvPr>
        </p:nvSpPr>
        <p:spPr>
          <a:xfrm>
            <a:off x="6240463" y="4150995"/>
            <a:ext cx="2592387" cy="2086292"/>
          </a:xfrm>
          <a:prstGeom prst="rect">
            <a:avLst/>
          </a:prstGeom>
        </p:spPr>
        <p:txBody>
          <a:bodyPr lIns="72000" tIns="36000"/>
          <a:lstStyle>
            <a:lvl1pPr>
              <a:defRPr sz="2000"/>
            </a:lvl1pPr>
            <a:lvl2pPr>
              <a:defRPr sz="2000"/>
            </a:lvl2pPr>
            <a:lvl3pPr>
              <a:defRPr sz="2000"/>
            </a:lvl3pPr>
            <a:lvl4pPr>
              <a:defRPr sz="2000"/>
            </a:lvl4pPr>
            <a:lvl5pPr marL="1028700" indent="0">
              <a:buNone/>
              <a:defRPr sz="2000"/>
            </a:lvl5pPr>
          </a:lstStyle>
          <a:p>
            <a:pPr lvl="0"/>
            <a:r>
              <a:rPr lang="en-US"/>
              <a:t>For heading, use Ericsson Hilda in bold. For copy and bullets, use E. Hilda.</a:t>
            </a:r>
          </a:p>
          <a:p>
            <a:pPr lvl="1"/>
            <a:r>
              <a:rPr lang="en-US"/>
              <a:t>First level</a:t>
            </a:r>
          </a:p>
          <a:p>
            <a:pPr lvl="2"/>
            <a:r>
              <a:rPr lang="en-US"/>
              <a:t>Second level</a:t>
            </a:r>
          </a:p>
        </p:txBody>
      </p:sp>
      <p:sp>
        <p:nvSpPr>
          <p:cNvPr id="5" name="Content Placeholder 3"/>
          <p:cNvSpPr>
            <a:spLocks noGrp="1"/>
          </p:cNvSpPr>
          <p:nvPr>
            <p:ph sz="quarter" idx="3" hasCustomPrompt="1"/>
          </p:nvPr>
        </p:nvSpPr>
        <p:spPr>
          <a:xfrm>
            <a:off x="479424" y="4149724"/>
            <a:ext cx="2592389" cy="2087563"/>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1"/>
            <a:r>
              <a:rPr lang="en-US"/>
              <a:t>First level</a:t>
            </a:r>
          </a:p>
          <a:p>
            <a:pPr lvl="2"/>
            <a:r>
              <a:rPr lang="en-US"/>
              <a:t>Second level</a:t>
            </a:r>
          </a:p>
        </p:txBody>
      </p:sp>
      <p:sp>
        <p:nvSpPr>
          <p:cNvPr id="4" name="Content Placeholder 2"/>
          <p:cNvSpPr>
            <a:spLocks noGrp="1"/>
          </p:cNvSpPr>
          <p:nvPr>
            <p:ph sz="quarter" idx="2" hasCustomPrompt="1"/>
          </p:nvPr>
        </p:nvSpPr>
        <p:spPr>
          <a:xfrm>
            <a:off x="6240463" y="1844675"/>
            <a:ext cx="2592387" cy="2089150"/>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1"/>
            <a:r>
              <a:rPr lang="en-US"/>
              <a:t>First level</a:t>
            </a:r>
          </a:p>
          <a:p>
            <a:pPr lvl="2"/>
            <a:r>
              <a:rPr lang="en-US"/>
              <a:t>Second level</a:t>
            </a:r>
          </a:p>
          <a:p>
            <a:pPr lvl="4"/>
            <a:endParaRPr lang="en-US"/>
          </a:p>
        </p:txBody>
      </p:sp>
      <p:sp>
        <p:nvSpPr>
          <p:cNvPr id="3" name="Content Placeholder 1"/>
          <p:cNvSpPr>
            <a:spLocks noGrp="1"/>
          </p:cNvSpPr>
          <p:nvPr>
            <p:ph sz="quarter" idx="1" hasCustomPrompt="1"/>
          </p:nvPr>
        </p:nvSpPr>
        <p:spPr>
          <a:xfrm>
            <a:off x="479424" y="1844675"/>
            <a:ext cx="2592389" cy="2089150"/>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1"/>
            <a:r>
              <a:rPr lang="en-US"/>
              <a:t>First level</a:t>
            </a:r>
          </a:p>
          <a:p>
            <a:pPr lvl="2"/>
            <a:r>
              <a:rPr lang="en-US"/>
              <a:t>Second level</a:t>
            </a:r>
          </a:p>
        </p:txBody>
      </p:sp>
      <p:sp>
        <p:nvSpPr>
          <p:cNvPr id="8" name="Content Placeholder 3"/>
          <p:cNvSpPr>
            <a:spLocks noGrp="1"/>
          </p:cNvSpPr>
          <p:nvPr>
            <p:ph sz="quarter" idx="10" hasCustomPrompt="1"/>
          </p:nvPr>
        </p:nvSpPr>
        <p:spPr>
          <a:xfrm>
            <a:off x="3359151" y="4149724"/>
            <a:ext cx="2592387" cy="2087563"/>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1"/>
            <a:r>
              <a:rPr lang="en-US"/>
              <a:t>First level</a:t>
            </a:r>
          </a:p>
          <a:p>
            <a:pPr lvl="2"/>
            <a:r>
              <a:rPr lang="en-US"/>
              <a:t>Second level</a:t>
            </a:r>
          </a:p>
        </p:txBody>
      </p:sp>
      <p:sp>
        <p:nvSpPr>
          <p:cNvPr id="9" name="Content Placeholder 1"/>
          <p:cNvSpPr>
            <a:spLocks noGrp="1"/>
          </p:cNvSpPr>
          <p:nvPr>
            <p:ph sz="quarter" idx="11" hasCustomPrompt="1"/>
          </p:nvPr>
        </p:nvSpPr>
        <p:spPr>
          <a:xfrm>
            <a:off x="3359151" y="1844675"/>
            <a:ext cx="2592388" cy="2089150"/>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1"/>
            <a:r>
              <a:rPr lang="en-US"/>
              <a:t>First level</a:t>
            </a:r>
          </a:p>
          <a:p>
            <a:pPr lvl="2"/>
            <a:r>
              <a:rPr lang="en-US"/>
              <a:t>Second level</a:t>
            </a:r>
          </a:p>
        </p:txBody>
      </p:sp>
      <p:sp>
        <p:nvSpPr>
          <p:cNvPr id="10" name="Content Placeholder 4"/>
          <p:cNvSpPr>
            <a:spLocks noGrp="1"/>
          </p:cNvSpPr>
          <p:nvPr>
            <p:ph sz="quarter" idx="12" hasCustomPrompt="1"/>
          </p:nvPr>
        </p:nvSpPr>
        <p:spPr>
          <a:xfrm>
            <a:off x="9120188" y="4149725"/>
            <a:ext cx="2592387" cy="2087562"/>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1"/>
            <a:r>
              <a:rPr lang="en-US"/>
              <a:t>First level</a:t>
            </a:r>
          </a:p>
          <a:p>
            <a:pPr lvl="2"/>
            <a:r>
              <a:rPr lang="en-US"/>
              <a:t>Second level</a:t>
            </a:r>
          </a:p>
        </p:txBody>
      </p:sp>
      <p:sp>
        <p:nvSpPr>
          <p:cNvPr id="11" name="Content Placeholder 2"/>
          <p:cNvSpPr>
            <a:spLocks noGrp="1"/>
          </p:cNvSpPr>
          <p:nvPr>
            <p:ph sz="quarter" idx="13" hasCustomPrompt="1"/>
          </p:nvPr>
        </p:nvSpPr>
        <p:spPr>
          <a:xfrm>
            <a:off x="9120188" y="1844674"/>
            <a:ext cx="2592387" cy="2089151"/>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1"/>
            <a:r>
              <a:rPr lang="en-US"/>
              <a:t>First level</a:t>
            </a:r>
          </a:p>
          <a:p>
            <a:pPr lvl="2"/>
            <a:r>
              <a:rPr lang="en-US"/>
              <a:t>Second level</a:t>
            </a:r>
          </a:p>
          <a:p>
            <a:pPr lvl="4"/>
            <a:endParaRPr lang="en-US"/>
          </a:p>
        </p:txBody>
      </p:sp>
      <p:sp>
        <p:nvSpPr>
          <p:cNvPr id="12" name="Title_SM"/>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145955311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9AF35DD-3E5E-42CB-AFA5-5E09E14F72A4}"/>
              </a:ext>
            </a:extLst>
          </p:cNvPr>
          <p:cNvSpPr txBox="1"/>
          <p:nvPr userDrawn="1"/>
        </p:nvSpPr>
        <p:spPr bwMode="auto">
          <a:xfrm>
            <a:off x="479425" y="473190"/>
            <a:ext cx="11233149" cy="6068772"/>
          </a:xfrm>
          <a:prstGeom prst="rect">
            <a:avLst/>
          </a:prstGeom>
          <a:noFill/>
          <a:ln w="9525">
            <a:noFill/>
            <a:miter lim="800000"/>
            <a:headEnd/>
            <a:tailEnd/>
          </a:ln>
        </p:spPr>
        <p:txBody>
          <a:bodyPr vert="horz" wrap="square" lIns="72000" tIns="36000" rIns="0" bIns="0" numCol="1" rtlCol="0" anchor="t" anchorCtr="0" compatLnSpc="1">
            <a:prstTxWarp prst="textNoShape">
              <a:avLst/>
            </a:prstTxWarp>
            <a:spAutoFit/>
          </a:bodyPr>
          <a:lstStyle/>
          <a:p>
            <a:pPr marL="0" indent="0">
              <a:buClr>
                <a:schemeClr val="tx1"/>
              </a:buClr>
              <a:buFont typeface="Ericsson Hilda Light" panose="00000400000000000000" pitchFamily="2" charset="0"/>
              <a:buNone/>
            </a:pPr>
            <a:r>
              <a:rPr lang="en-US" sz="1400">
                <a:solidFill>
                  <a:schemeClr val="bg1"/>
                </a:solidFill>
              </a:rPr>
              <a:t>Characters for Embedded characters:</a:t>
            </a:r>
          </a:p>
          <a:p>
            <a:pPr marL="0" indent="0">
              <a:buClr>
                <a:schemeClr val="tx1"/>
              </a:buClr>
              <a:buFont typeface="Ericsson Hilda Light" panose="00000400000000000000" pitchFamily="2" charset="0"/>
              <a:buNone/>
            </a:pPr>
            <a:r>
              <a:rPr lang="en-US" sz="1400">
                <a:solidFill>
                  <a:schemeClr val="bg1"/>
                </a:solidFill>
              </a:rPr>
              <a:t>!"#$%&amp;'()*+,./0123456789:;&lt;=&gt;?@ABCDEFGHIJKLMNOPQRSTUVWXYZ[\]^_`</a:t>
            </a:r>
            <a:r>
              <a:rPr lang="en-US" sz="1400" err="1">
                <a:solidFill>
                  <a:schemeClr val="bg1"/>
                </a:solidFill>
              </a:rPr>
              <a:t>abcdefghijklmnopqrstuvwxyz</a:t>
            </a:r>
            <a:r>
              <a:rPr lang="en-US" sz="1400">
                <a:solidFill>
                  <a:schemeClr val="bg1"/>
                </a:solidFill>
              </a:rPr>
              <a:t>{|}~¡¢£¤¥¦§¨©ª«¬®¯°±²³´¶·¸¹º»¼½ÀÁÂÃÄÅÆÇÈËÌÍÎÏÐÑÒÓÔÕÖ×ØÙÚÛÜÝÞßàáâãäåæçèéêëìíîïðñòóôõö÷øùúûüýþÿĀāĂăąĆćĊċČĎďĐđĒĖėĘęĚěĞğĠġĢģĪīĮįİıĶķĹĺĻļĽľŁłŃńŅņŇňŌŐőŒœŔŕŖŗŘřŚśŞşŠšŢţŤťŪūŮůŰűŲųŴŵŶŷŸŹźŻżŽžƒȘșˆˇ˘˙˚˛˜˝</a:t>
            </a:r>
            <a:r>
              <a:rPr lang="en-US" sz="1400" err="1">
                <a:solidFill>
                  <a:schemeClr val="bg1"/>
                </a:solidFill>
              </a:rPr>
              <a:t>ẀẁẃẄẅỲỳ</a:t>
            </a:r>
            <a:r>
              <a:rPr lang="en-US" sz="1400">
                <a:solidFill>
                  <a:schemeClr val="bg1"/>
                </a:solidFill>
              </a:rPr>
              <a:t>‘’‚“”„†‡•…‰‹›⁄€™ĀĀĂĂĄĄĆĆĊĊČČĎĎĐĐĒĒĖĖĘĘĚĚĞĞĠĠĢĢĪĪĮĮİĶĶĹĹĻĻĽĽŃŃŅŅŇŇŌŌŐŐŔŔŖŖŘŘŚŚŞŞŢŢŤŤŪŪŮŮŰŰŲŲŴŴŶŶŹŹŻŻȘș−≤≥</a:t>
            </a:r>
            <a:r>
              <a:rPr lang="en-US" sz="1400" err="1">
                <a:solidFill>
                  <a:schemeClr val="bg1"/>
                </a:solidFill>
              </a:rPr>
              <a:t>ﬁﬂΆΈΉΊΌΎΏΐΑΒΓΕΖΗΘΙΚΛΜΝΞΟΠΡΣΤΥΦΧΨΪΫΆΈΉΊΰ</a:t>
            </a:r>
            <a:r>
              <a:rPr lang="en-US" sz="1400">
                <a:solidFill>
                  <a:schemeClr val="bg1"/>
                </a:solidFill>
              </a:rPr>
              <a:t>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a:t>
            </a:r>
          </a:p>
          <a:p>
            <a:pPr marL="0" marR="0" lvl="0" indent="0" algn="l" defTabSz="914400"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endParaRPr lang="en-US" sz="1400">
              <a:solidFill>
                <a:schemeClr val="bg1"/>
              </a:solidFill>
            </a:endParaRPr>
          </a:p>
          <a:p>
            <a:pPr marL="0" marR="0" lvl="0" indent="0" algn="l" defTabSz="914400"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r>
              <a:rPr lang="en-US" sz="1400" b="1">
                <a:solidFill>
                  <a:schemeClr val="bg1"/>
                </a:solidFill>
              </a:rPr>
              <a:t>!"#$%&amp;'()*+,./0123456789:;&lt;=&gt;?@ABCDEFGHIJKLMNOPQRSTUVWXYZ[\]^_`</a:t>
            </a:r>
            <a:r>
              <a:rPr lang="en-US" sz="1400" b="1" err="1">
                <a:solidFill>
                  <a:schemeClr val="bg1"/>
                </a:solidFill>
              </a:rPr>
              <a:t>abcdefghijklmnopqrstuvwxyz</a:t>
            </a:r>
            <a:r>
              <a:rPr lang="en-US" sz="1400" b="1">
                <a:solidFill>
                  <a:schemeClr val="bg1"/>
                </a:solidFill>
              </a:rPr>
              <a:t>{|}~¡¢£¤¥¦§¨©ª«¬®¯°±²³´¶·¸¹º»¼½ÀÁÂÃÄÅÆÇÈËÌÍÎÏÐÑÒÓÔÕÖ×ØÙÚÛÜÝÞßàáâãäåæçèéêëìíîïðñòóôõö÷øùúûüýþÿĀāĂăąĆćĊċČĎďĐđĒĖėĘęĚěĞğĠġĢģĪīĮįİıĶķĹĺĻļĽľŁłŃńŅņŇňŌŐőŒœŔŕŖŗŘřŚśŞşŠšŢţŤťŪūŮůŰűŲųŴŵŶŷŸŹźŻżŽžƒȘșˆˇ˘˙˚˛˜˝</a:t>
            </a:r>
            <a:r>
              <a:rPr lang="en-US" sz="1400" b="1" err="1">
                <a:solidFill>
                  <a:schemeClr val="bg1"/>
                </a:solidFill>
              </a:rPr>
              <a:t>ẀẁẃẄẅỲỳ</a:t>
            </a:r>
            <a:r>
              <a:rPr lang="en-US" sz="1400" b="1">
                <a:solidFill>
                  <a:schemeClr val="bg1"/>
                </a:solidFill>
              </a:rPr>
              <a:t>‘’‚“”„†‡•…‰‹›⁄€™ĀĀĂĂĄĄĆĆĊĊČČĎĎĐĐĒĒĖĖĘĘĚĚĞĞĠĠĢĢĪĪĮĮİĶĶĹĹĻĻĽĽŃŃŅŅŇŇŌŌŐŐŔŔŖŖŘŘŚŚŞŞŢŢŤŤŪŪŮŮŰŰŲŲŴŴŶŶŹŹŻŻȘș−≤≥</a:t>
            </a:r>
            <a:r>
              <a:rPr lang="en-US" sz="1400" b="1" err="1">
                <a:solidFill>
                  <a:schemeClr val="bg1"/>
                </a:solidFill>
              </a:rPr>
              <a:t>ﬁﬂΆΈΉΊΌΎΏΐΑΒΓΕΖΗΘΙΚΛΜΝΞΟΠΡΣΤΥΦΧΨΪΫΆΈΉΊΰ</a:t>
            </a:r>
            <a:r>
              <a:rPr lang="en-US" sz="1400" b="1">
                <a:solidFill>
                  <a:schemeClr val="bg1"/>
                </a:solidFill>
              </a:rPr>
              <a:t>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a:t>
            </a:r>
          </a:p>
          <a:p>
            <a:pPr marL="0" marR="0" lvl="0" indent="0" algn="l" defTabSz="914400"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endParaRPr lang="en-US" sz="1400">
              <a:solidFill>
                <a:schemeClr val="bg1"/>
              </a:solidFill>
            </a:endParaRPr>
          </a:p>
          <a:p>
            <a:pPr marL="0" marR="0" lvl="0" indent="0" algn="l" defTabSz="914400"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r>
              <a:rPr lang="en-US" sz="1400">
                <a:solidFill>
                  <a:schemeClr val="bg1"/>
                </a:solidFill>
                <a:latin typeface="+mj-lt"/>
              </a:rPr>
              <a:t>!"#$%&amp;'()*+,./0123456789:;&lt;=&gt;?@ABCDEFGHIJKLMNOPQRSTUVWXYZ[\]^_`</a:t>
            </a:r>
            <a:r>
              <a:rPr lang="en-US" sz="1400" err="1">
                <a:solidFill>
                  <a:schemeClr val="bg1"/>
                </a:solidFill>
                <a:latin typeface="+mj-lt"/>
              </a:rPr>
              <a:t>abcdefghijklmnopqrstuvwxyz</a:t>
            </a:r>
            <a:r>
              <a:rPr lang="en-US" sz="1400">
                <a:solidFill>
                  <a:schemeClr val="bg1"/>
                </a:solidFill>
                <a:latin typeface="+mj-lt"/>
              </a:rPr>
              <a:t>{|}~¡¢£¤¥¦§¨©ª«¬®¯°±²³´¶·¸¹º»¼½ÀÁÂÃÄÅÆÇÈËÌÍÎÏÐÑÒÓÔÕÖ×ØÙÚÛÜÝÞßàáâãäåæçèéêëìíîïðñòóôõö÷øùúûüýþÿĀāĂăąĆćĊċČĎďĐđĒĖėĘęĚěĞğĠġĢģĪīĮįİıĶķĹĺĻļĽľŁłŃńŅņŇňŌŐőŒœŔŕŖŗŘřŚśŞşŠšŢţŤťŪūŮůŰűŲųŴŵŶŷŸŹźŻżŽžƒȘșˆˇ˘˙˚˛˜˝</a:t>
            </a:r>
            <a:r>
              <a:rPr lang="en-US" sz="1400" err="1">
                <a:solidFill>
                  <a:schemeClr val="bg1"/>
                </a:solidFill>
                <a:latin typeface="+mj-lt"/>
              </a:rPr>
              <a:t>ẀẁẃẄẅỲỳ</a:t>
            </a:r>
            <a:r>
              <a:rPr lang="en-US" sz="1400">
                <a:solidFill>
                  <a:schemeClr val="bg1"/>
                </a:solidFill>
                <a:latin typeface="+mj-lt"/>
              </a:rPr>
              <a:t>‘’‚“”„†‡•…‰‹›⁄€™ĀĀĂĂĄĄĆĆĊĊČČĎĎĐĐĒĒĖĖĘĘĚĚĞĞĠĠĢĢĪĪĮĮİĶĶĹĹĻĻĽĽŃŃŅŅŇŇŌŌŐŐŔŔŖŖŘŘŚŚŞŞŢŢŤŤŪŪŮŮŰŰŲŲŴŴŶŶŹŹŻŻȘș−≤≥</a:t>
            </a:r>
            <a:r>
              <a:rPr lang="en-US" sz="1400" err="1">
                <a:solidFill>
                  <a:schemeClr val="bg1"/>
                </a:solidFill>
                <a:latin typeface="+mj-lt"/>
              </a:rPr>
              <a:t>ﬁﬂΆΈΉΊΌΎΏΐΑΒΓΕΖΗΘΙΚΛΜΝΞΟΠΡΣΤΥΦΧΨΪΫΆΈΉΊΰ</a:t>
            </a:r>
            <a:r>
              <a:rPr lang="en-US" sz="1400">
                <a:solidFill>
                  <a:schemeClr val="bg1"/>
                </a:solidFill>
                <a:latin typeface="+mj-lt"/>
              </a:rPr>
              <a:t>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a:t>
            </a:r>
          </a:p>
          <a:p>
            <a:pPr marL="0" marR="0" lvl="0" indent="0" algn="l" defTabSz="914400"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endParaRPr lang="en-US" sz="1400">
              <a:solidFill>
                <a:schemeClr val="bg1"/>
              </a:solidFill>
            </a:endParaRPr>
          </a:p>
          <a:p>
            <a:pPr marL="0" marR="0" lvl="0" indent="0" algn="l" defTabSz="914400"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r>
              <a:rPr lang="en-US" sz="1400" b="1">
                <a:solidFill>
                  <a:schemeClr val="bg1"/>
                </a:solidFill>
                <a:latin typeface="+mj-lt"/>
              </a:rPr>
              <a:t>!"#$%&amp;'()*+,./0123456789:;&lt;=&gt;?@ABCDEFGHIJKLMNOPQRSTUVWXYZ[\]^_`</a:t>
            </a:r>
            <a:r>
              <a:rPr lang="en-US" sz="1400" b="1" err="1">
                <a:solidFill>
                  <a:schemeClr val="bg1"/>
                </a:solidFill>
                <a:latin typeface="+mj-lt"/>
              </a:rPr>
              <a:t>abcdefghijklmnopqrstuvwxyz</a:t>
            </a:r>
            <a:r>
              <a:rPr lang="en-US" sz="1400" b="1">
                <a:solidFill>
                  <a:schemeClr val="bg1"/>
                </a:solidFill>
                <a:latin typeface="+mj-lt"/>
              </a:rPr>
              <a:t>{|}~¡¢£¤¥¦§¨©ª«¬®¯°±²³´¶·¸¹º»¼½ÀÁÂÃÄÅÆÇÈËÌÍÎÏÐÑÒÓÔÕÖ×ØÙÚÛÜÝÞßàáâãäåæçèéêëìíîïðñòóôõö÷øùúûüýþÿĀāĂăąĆćĊċČĎďĐđĒĖėĘęĚěĞğĠġĢģĪīĮįİıĶķĹĺĻļĽľŁłŃńŅņŇňŌŐőŒœŔŕŖŗŘřŚśŞşŠšŢţŤťŪūŮůŰűŲųŴŵŶŷŸŹźŻżŽžƒȘșˆˇ˘˙˚˛˜˝</a:t>
            </a:r>
            <a:r>
              <a:rPr lang="en-US" sz="1400" b="1" err="1">
                <a:solidFill>
                  <a:schemeClr val="bg1"/>
                </a:solidFill>
                <a:latin typeface="+mj-lt"/>
              </a:rPr>
              <a:t>ẀẁẃẄẅỲỳ</a:t>
            </a:r>
            <a:r>
              <a:rPr lang="en-US" sz="1400" b="1">
                <a:solidFill>
                  <a:schemeClr val="bg1"/>
                </a:solidFill>
                <a:latin typeface="+mj-lt"/>
              </a:rPr>
              <a:t>‘’‚“”„†‡•…‰‹›⁄€™ĀĀĂĂĄĄĆĆĊĊČČĎĎĐĐĒĒĖĖĘĘĚĚĞĞĠĠĢĢĪĪĮĮİĶĶĹĹĻĻĽĽŃŃŅŅŇŇŌŌŐŐŔŔŖŖŘŘŚŚŞŞŢŢŤŤŪŪŮŮŰŰŲŲŴŴŶŶŹŹŻŻȘș−≤≥</a:t>
            </a:r>
            <a:r>
              <a:rPr lang="en-US" sz="1400" b="1" err="1">
                <a:solidFill>
                  <a:schemeClr val="bg1"/>
                </a:solidFill>
                <a:latin typeface="+mj-lt"/>
              </a:rPr>
              <a:t>ﬁﬂΆΈΉΊΌΎΏΐΑΒΓΕΖΗΘΙΚΛΜΝΞΟΠΡΣΤΥΦΧΨΪΫΆΈΉΊΰ</a:t>
            </a:r>
            <a:r>
              <a:rPr lang="en-US" sz="1400" b="1">
                <a:solidFill>
                  <a:schemeClr val="bg1"/>
                </a:solidFill>
                <a:latin typeface="+mj-lt"/>
              </a:rPr>
              <a:t>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a:t>
            </a:r>
          </a:p>
        </p:txBody>
      </p:sp>
      <p:sp>
        <p:nvSpPr>
          <p:cNvPr id="2" name="Rectangle 1">
            <a:extLst>
              <a:ext uri="{FF2B5EF4-FFF2-40B4-BE49-F238E27FC236}">
                <a16:creationId xmlns:a16="http://schemas.microsoft.com/office/drawing/2014/main" id="{BAEBC62E-40C0-43CF-98DC-55F7A1D1FD31}"/>
              </a:ext>
            </a:extLst>
          </p:cNvPr>
          <p:cNvSpPr/>
          <p:nvPr userDrawn="1"/>
        </p:nvSpPr>
        <p:spPr bwMode="auto">
          <a:xfrm>
            <a:off x="0" y="0"/>
            <a:ext cx="12192000" cy="6858000"/>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err="1">
              <a:ln>
                <a:noFill/>
              </a:ln>
              <a:solidFill>
                <a:schemeClr val="bg1"/>
              </a:solidFill>
              <a:effectLst/>
              <a:latin typeface="+mn-lt"/>
            </a:endParaRPr>
          </a:p>
        </p:txBody>
      </p:sp>
      <p:pic>
        <p:nvPicPr>
          <p:cNvPr id="3" name="Picture 2">
            <a:extLst>
              <a:ext uri="{FF2B5EF4-FFF2-40B4-BE49-F238E27FC236}">
                <a16:creationId xmlns:a16="http://schemas.microsoft.com/office/drawing/2014/main" id="{C99071CE-F2DE-431D-A304-302D376E0947}"/>
              </a:ext>
            </a:extLst>
          </p:cNvPr>
          <p:cNvPicPr>
            <a:picLocks noChangeAspect="1"/>
          </p:cNvPicPr>
          <p:nvPr userDrawn="1"/>
        </p:nvPicPr>
        <p:blipFill>
          <a:blip r:embed="rId2" cstate="screen">
            <a:duotone>
              <a:prstClr val="black"/>
              <a:srgbClr val="D9C3A5">
                <a:tint val="50000"/>
                <a:satMod val="180000"/>
              </a:srgbClr>
            </a:duotone>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a:ext>
            </a:extLst>
          </a:blip>
          <a:stretch>
            <a:fillRect/>
          </a:stretch>
        </p:blipFill>
        <p:spPr>
          <a:xfrm>
            <a:off x="5663309" y="2866608"/>
            <a:ext cx="865383" cy="1145569"/>
          </a:xfrm>
          <a:prstGeom prst="rect">
            <a:avLst/>
          </a:prstGeom>
          <a:ln>
            <a:noFill/>
          </a:ln>
        </p:spPr>
      </p:pic>
      <p:sp>
        <p:nvSpPr>
          <p:cNvPr id="9" name="SubTitle_TM">
            <a:extLst>
              <a:ext uri="{FF2B5EF4-FFF2-40B4-BE49-F238E27FC236}">
                <a16:creationId xmlns:a16="http://schemas.microsoft.com/office/drawing/2014/main" id="{B200748E-0B61-48E1-8B47-504C30250995}"/>
              </a:ext>
            </a:extLst>
          </p:cNvPr>
          <p:cNvSpPr>
            <a:spLocks noGrp="1" noChangeArrowheads="1"/>
          </p:cNvSpPr>
          <p:nvPr>
            <p:ph type="subTitle" idx="1" hasCustomPrompt="1"/>
          </p:nvPr>
        </p:nvSpPr>
        <p:spPr>
          <a:xfrm>
            <a:off x="3071813" y="4153259"/>
            <a:ext cx="6048375" cy="347472"/>
          </a:xfrm>
          <a:prstGeom prst="rect">
            <a:avLst/>
          </a:prstGeom>
        </p:spPr>
        <p:txBody>
          <a:bodyPr rIns="0" anchor="ctr"/>
          <a:lstStyle>
            <a:lvl1pPr marL="0" indent="0" algn="ctr">
              <a:lnSpc>
                <a:spcPct val="100000"/>
              </a:lnSpc>
              <a:spcBef>
                <a:spcPts val="0"/>
              </a:spcBef>
              <a:buFont typeface="Ericsson Hilda Light" charset="0"/>
              <a:buNone/>
              <a:defRPr sz="2000" baseline="0">
                <a:solidFill>
                  <a:schemeClr val="tx1"/>
                </a:solidFill>
                <a:latin typeface="+mn-lt"/>
              </a:defRPr>
            </a:lvl1pPr>
          </a:lstStyle>
          <a:p>
            <a:r>
              <a:rPr lang="en-US"/>
              <a:t>Ericsson.com/related-</a:t>
            </a:r>
            <a:r>
              <a:rPr lang="en-US" err="1"/>
              <a:t>url</a:t>
            </a:r>
            <a:endParaRPr lang="en-US"/>
          </a:p>
        </p:txBody>
      </p:sp>
    </p:spTree>
    <p:extLst>
      <p:ext uri="{BB962C8B-B14F-4D97-AF65-F5344CB8AC3E}">
        <p14:creationId xmlns:p14="http://schemas.microsoft.com/office/powerpoint/2010/main" val="184257788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Only">
  <p:cSld name="Title-only">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6762" y="239731"/>
            <a:ext cx="10147279" cy="1085371"/>
          </a:xfrm>
        </p:spPr>
        <p:txBody>
          <a:bodyPr/>
          <a:lstStyle/>
          <a:p>
            <a:r>
              <a:rPr lang="en-US"/>
              <a:t>Click to edit Master title style</a:t>
            </a:r>
          </a:p>
        </p:txBody>
      </p:sp>
    </p:spTree>
    <p:extLst>
      <p:ext uri="{BB962C8B-B14F-4D97-AF65-F5344CB8AC3E}">
        <p14:creationId xmlns:p14="http://schemas.microsoft.com/office/powerpoint/2010/main" val="104412213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1"/>
        </a:solidFill>
        <a:effectLst/>
      </p:bgPr>
    </p:bg>
    <p:spTree>
      <p:nvGrpSpPr>
        <p:cNvPr id="1" name=""/>
        <p:cNvGrpSpPr/>
        <p:nvPr/>
      </p:nvGrpSpPr>
      <p:grpSpPr>
        <a:xfrm>
          <a:off x="0" y="0"/>
          <a:ext cx="0" cy="0"/>
          <a:chOff x="0" y="0"/>
          <a:chExt cx="0" cy="0"/>
        </a:xfrm>
      </p:grpSpPr>
      <p:sp>
        <p:nvSpPr>
          <p:cNvPr id="4"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solidFill>
                  <a:schemeClr val="bg1"/>
                </a:solidFill>
              </a:defRPr>
            </a:lvl1pPr>
          </a:lstStyle>
          <a:p>
            <a:pPr lvl="0"/>
            <a:r>
              <a:rPr lang="en-US"/>
              <a:t>Slide title, Ericsson Hilda Light 40pt, Ericsson Black, max 2-lines</a:t>
            </a:r>
          </a:p>
        </p:txBody>
      </p:sp>
      <p:pic>
        <p:nvPicPr>
          <p:cNvPr id="6" name="Graphic 5">
            <a:extLst>
              <a:ext uri="{FF2B5EF4-FFF2-40B4-BE49-F238E27FC236}">
                <a16:creationId xmlns:a16="http://schemas.microsoft.com/office/drawing/2014/main" id="{0613FB31-E723-434D-8FBC-0054A541634D}"/>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Tree>
    <p:extLst>
      <p:ext uri="{BB962C8B-B14F-4D97-AF65-F5344CB8AC3E}">
        <p14:creationId xmlns:p14="http://schemas.microsoft.com/office/powerpoint/2010/main" val="172075042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chemeClr val="accent2"/>
        </a:solidFill>
        <a:effectLst/>
      </p:bgPr>
    </p:bg>
    <p:spTree>
      <p:nvGrpSpPr>
        <p:cNvPr id="1" name=""/>
        <p:cNvGrpSpPr/>
        <p:nvPr/>
      </p:nvGrpSpPr>
      <p:grpSpPr>
        <a:xfrm>
          <a:off x="0" y="0"/>
          <a:ext cx="0" cy="0"/>
          <a:chOff x="0" y="0"/>
          <a:chExt cx="0" cy="0"/>
        </a:xfrm>
      </p:grpSpPr>
      <p:sp>
        <p:nvSpPr>
          <p:cNvPr id="4"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solidFill>
                  <a:schemeClr val="bg1"/>
                </a:solidFill>
              </a:defRPr>
            </a:lvl1pPr>
          </a:lstStyle>
          <a:p>
            <a:pPr lvl="0"/>
            <a:r>
              <a:rPr lang="en-US"/>
              <a:t>Slide title, Ericsson Hilda Light 40pt, Ericsson Black, max 2-lines</a:t>
            </a:r>
          </a:p>
        </p:txBody>
      </p:sp>
      <p:pic>
        <p:nvPicPr>
          <p:cNvPr id="6" name="Graphic 5">
            <a:extLst>
              <a:ext uri="{FF2B5EF4-FFF2-40B4-BE49-F238E27FC236}">
                <a16:creationId xmlns:a16="http://schemas.microsoft.com/office/drawing/2014/main" id="{82EAEE37-7D1D-49D7-BEC8-7A88843E383D}"/>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Tree>
    <p:extLst>
      <p:ext uri="{BB962C8B-B14F-4D97-AF65-F5344CB8AC3E}">
        <p14:creationId xmlns:p14="http://schemas.microsoft.com/office/powerpoint/2010/main" val="179721780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accent3"/>
        </a:solidFill>
        <a:effectLst/>
      </p:bgPr>
    </p:bg>
    <p:spTree>
      <p:nvGrpSpPr>
        <p:cNvPr id="1" name=""/>
        <p:cNvGrpSpPr/>
        <p:nvPr/>
      </p:nvGrpSpPr>
      <p:grpSpPr>
        <a:xfrm>
          <a:off x="0" y="0"/>
          <a:ext cx="0" cy="0"/>
          <a:chOff x="0" y="0"/>
          <a:chExt cx="0" cy="0"/>
        </a:xfrm>
      </p:grpSpPr>
      <p:sp>
        <p:nvSpPr>
          <p:cNvPr id="4"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solidFill>
                  <a:schemeClr val="bg1"/>
                </a:solidFill>
              </a:defRPr>
            </a:lvl1pPr>
          </a:lstStyle>
          <a:p>
            <a:pPr lvl="0"/>
            <a:r>
              <a:rPr lang="en-US"/>
              <a:t>Slide title, Ericsson Hilda Light 40pt, Ericsson Black, max 2-lines</a:t>
            </a:r>
          </a:p>
        </p:txBody>
      </p:sp>
      <p:pic>
        <p:nvPicPr>
          <p:cNvPr id="6" name="Graphic 5">
            <a:extLst>
              <a:ext uri="{FF2B5EF4-FFF2-40B4-BE49-F238E27FC236}">
                <a16:creationId xmlns:a16="http://schemas.microsoft.com/office/drawing/2014/main" id="{A44C7C5B-04BF-4F0E-888E-CE87D0EF1DAA}"/>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Tree>
    <p:extLst>
      <p:ext uri="{BB962C8B-B14F-4D97-AF65-F5344CB8AC3E}">
        <p14:creationId xmlns:p14="http://schemas.microsoft.com/office/powerpoint/2010/main" val="385938319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chemeClr val="accent4"/>
        </a:solidFill>
        <a:effectLst/>
      </p:bgPr>
    </p:bg>
    <p:spTree>
      <p:nvGrpSpPr>
        <p:cNvPr id="1" name=""/>
        <p:cNvGrpSpPr/>
        <p:nvPr/>
      </p:nvGrpSpPr>
      <p:grpSpPr>
        <a:xfrm>
          <a:off x="0" y="0"/>
          <a:ext cx="0" cy="0"/>
          <a:chOff x="0" y="0"/>
          <a:chExt cx="0" cy="0"/>
        </a:xfrm>
      </p:grpSpPr>
      <p:sp>
        <p:nvSpPr>
          <p:cNvPr id="4"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solidFill>
                  <a:schemeClr val="bg1"/>
                </a:solidFill>
              </a:defRPr>
            </a:lvl1pPr>
          </a:lstStyle>
          <a:p>
            <a:pPr lvl="0"/>
            <a:r>
              <a:rPr lang="en-US"/>
              <a:t>Slide title, Ericsson Hilda Light 40pt, Ericsson Black, max 2-lines</a:t>
            </a:r>
          </a:p>
        </p:txBody>
      </p:sp>
      <p:pic>
        <p:nvPicPr>
          <p:cNvPr id="6" name="Graphic 5">
            <a:extLst>
              <a:ext uri="{FF2B5EF4-FFF2-40B4-BE49-F238E27FC236}">
                <a16:creationId xmlns:a16="http://schemas.microsoft.com/office/drawing/2014/main" id="{765A3682-3283-4350-B37F-DCABDCB15F6A}"/>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Tree>
    <p:extLst>
      <p:ext uri="{BB962C8B-B14F-4D97-AF65-F5344CB8AC3E}">
        <p14:creationId xmlns:p14="http://schemas.microsoft.com/office/powerpoint/2010/main" val="313059698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chemeClr val="accent5"/>
        </a:solidFill>
        <a:effectLst/>
      </p:bgPr>
    </p:bg>
    <p:spTree>
      <p:nvGrpSpPr>
        <p:cNvPr id="1" name=""/>
        <p:cNvGrpSpPr/>
        <p:nvPr/>
      </p:nvGrpSpPr>
      <p:grpSpPr>
        <a:xfrm>
          <a:off x="0" y="0"/>
          <a:ext cx="0" cy="0"/>
          <a:chOff x="0" y="0"/>
          <a:chExt cx="0" cy="0"/>
        </a:xfrm>
      </p:grpSpPr>
      <p:sp>
        <p:nvSpPr>
          <p:cNvPr id="4"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solidFill>
                  <a:schemeClr val="bg1"/>
                </a:solidFill>
              </a:defRPr>
            </a:lvl1pPr>
          </a:lstStyle>
          <a:p>
            <a:pPr lvl="0"/>
            <a:r>
              <a:rPr lang="en-US"/>
              <a:t>Slide title, Ericsson Hilda Light 40pt, Ericsson Black, max 2-lines</a:t>
            </a:r>
          </a:p>
        </p:txBody>
      </p:sp>
      <p:pic>
        <p:nvPicPr>
          <p:cNvPr id="6" name="Graphic 5">
            <a:extLst>
              <a:ext uri="{FF2B5EF4-FFF2-40B4-BE49-F238E27FC236}">
                <a16:creationId xmlns:a16="http://schemas.microsoft.com/office/drawing/2014/main" id="{6B1A279A-6DFF-44E2-AFD5-C14BD71050EE}"/>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Tree>
    <p:extLst>
      <p:ext uri="{BB962C8B-B14F-4D97-AF65-F5344CB8AC3E}">
        <p14:creationId xmlns:p14="http://schemas.microsoft.com/office/powerpoint/2010/main" val="289932941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chemeClr val="accent6"/>
        </a:solidFill>
        <a:effectLst/>
      </p:bgPr>
    </p:bg>
    <p:spTree>
      <p:nvGrpSpPr>
        <p:cNvPr id="1" name=""/>
        <p:cNvGrpSpPr/>
        <p:nvPr/>
      </p:nvGrpSpPr>
      <p:grpSpPr>
        <a:xfrm>
          <a:off x="0" y="0"/>
          <a:ext cx="0" cy="0"/>
          <a:chOff x="0" y="0"/>
          <a:chExt cx="0" cy="0"/>
        </a:xfrm>
      </p:grpSpPr>
      <p:sp>
        <p:nvSpPr>
          <p:cNvPr id="4"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solidFill>
                  <a:schemeClr val="bg1"/>
                </a:solidFill>
              </a:defRPr>
            </a:lvl1pPr>
          </a:lstStyle>
          <a:p>
            <a:pPr lvl="0"/>
            <a:r>
              <a:rPr lang="en-US"/>
              <a:t>Slide title, Ericsson Hilda Light 40pt, Ericsson Black, max 2-lines</a:t>
            </a:r>
          </a:p>
        </p:txBody>
      </p:sp>
      <p:pic>
        <p:nvPicPr>
          <p:cNvPr id="6" name="Graphic 5">
            <a:extLst>
              <a:ext uri="{FF2B5EF4-FFF2-40B4-BE49-F238E27FC236}">
                <a16:creationId xmlns:a16="http://schemas.microsoft.com/office/drawing/2014/main" id="{DC9C0052-7A7B-40FB-AF90-CA9C4B79D2ED}"/>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Tree>
    <p:extLst>
      <p:ext uri="{BB962C8B-B14F-4D97-AF65-F5344CB8AC3E}">
        <p14:creationId xmlns:p14="http://schemas.microsoft.com/office/powerpoint/2010/main" val="34640619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tatement Page 7">
    <p:spTree>
      <p:nvGrpSpPr>
        <p:cNvPr id="1" name=""/>
        <p:cNvGrpSpPr/>
        <p:nvPr/>
      </p:nvGrpSpPr>
      <p:grpSpPr>
        <a:xfrm>
          <a:off x="0" y="0"/>
          <a:ext cx="0" cy="0"/>
          <a:chOff x="0" y="0"/>
          <a:chExt cx="0" cy="0"/>
        </a:xfrm>
      </p:grpSpPr>
      <p:sp>
        <p:nvSpPr>
          <p:cNvPr id="9" name="Title_TM">
            <a:extLst>
              <a:ext uri="{FF2B5EF4-FFF2-40B4-BE49-F238E27FC236}">
                <a16:creationId xmlns:a16="http://schemas.microsoft.com/office/drawing/2014/main" id="{696C7C8F-5086-466A-8108-2FE0A8663D59}"/>
              </a:ext>
            </a:extLst>
          </p:cNvPr>
          <p:cNvSpPr>
            <a:spLocks noGrp="1" noChangeArrowheads="1"/>
          </p:cNvSpPr>
          <p:nvPr>
            <p:ph type="ctrTitle" hasCustomPrompt="1"/>
          </p:nvPr>
        </p:nvSpPr>
        <p:spPr>
          <a:xfrm>
            <a:off x="479425" y="476250"/>
            <a:ext cx="8353426" cy="3457575"/>
          </a:xfrm>
          <a:noFill/>
          <a:ln w="9525">
            <a:noFill/>
            <a:miter lim="800000"/>
            <a:headEnd/>
            <a:tailEnd/>
          </a:ln>
        </p:spPr>
        <p:txBody>
          <a:bodyPr/>
          <a:lstStyle>
            <a:lvl1pPr>
              <a:defRPr lang="en-US" sz="6000" b="0" dirty="0">
                <a:solidFill>
                  <a:schemeClr val="tx1"/>
                </a:solidFill>
              </a:defRPr>
            </a:lvl1pPr>
          </a:lstStyle>
          <a:p>
            <a:pPr lvl="0"/>
            <a:r>
              <a:rPr lang="en-US"/>
              <a:t>Chapter/section divider or Statement/fact/quote, </a:t>
            </a:r>
            <a:br>
              <a:rPr lang="en-US"/>
            </a:br>
            <a:r>
              <a:rPr lang="en-US"/>
              <a:t>Ericsson Hilda Light 60pt, </a:t>
            </a:r>
            <a:br>
              <a:rPr lang="en-US"/>
            </a:br>
            <a:r>
              <a:rPr lang="en-US"/>
              <a:t>Ericsson Black, </a:t>
            </a:r>
            <a:br>
              <a:rPr lang="en-US"/>
            </a:br>
            <a:r>
              <a:rPr lang="en-US"/>
              <a:t>max 5-lines</a:t>
            </a:r>
          </a:p>
        </p:txBody>
      </p:sp>
      <p:sp>
        <p:nvSpPr>
          <p:cNvPr id="10" name="SubTitle_TM">
            <a:extLst>
              <a:ext uri="{FF2B5EF4-FFF2-40B4-BE49-F238E27FC236}">
                <a16:creationId xmlns:a16="http://schemas.microsoft.com/office/drawing/2014/main" id="{ED5DEA0B-CF0D-4EE6-B6A8-90BAF3DE8AF1}"/>
              </a:ext>
            </a:extLst>
          </p:cNvPr>
          <p:cNvSpPr>
            <a:spLocks noGrp="1" noChangeArrowheads="1"/>
          </p:cNvSpPr>
          <p:nvPr>
            <p:ph type="subTitle" idx="1" hasCustomPrompt="1"/>
          </p:nvPr>
        </p:nvSpPr>
        <p:spPr>
          <a:xfrm>
            <a:off x="479425" y="4149725"/>
            <a:ext cx="5472114" cy="2087563"/>
          </a:xfrm>
          <a:prstGeom prst="rect">
            <a:avLst/>
          </a:prstGeom>
        </p:spPr>
        <p:txBody>
          <a:bodyPr rIns="0" anchor="ctr"/>
          <a:lstStyle>
            <a:lvl1pPr marL="0" indent="0">
              <a:lnSpc>
                <a:spcPct val="100000"/>
              </a:lnSpc>
              <a:spcBef>
                <a:spcPts val="0"/>
              </a:spcBef>
              <a:buFont typeface="Ericsson Hilda Light" charset="0"/>
              <a:buNone/>
              <a:defRPr sz="2000" baseline="0">
                <a:solidFill>
                  <a:schemeClr val="tx1"/>
                </a:solidFill>
                <a:latin typeface="+mn-lt"/>
              </a:defRPr>
            </a:lvl1pPr>
          </a:lstStyle>
          <a:p>
            <a:r>
              <a:rPr lang="en-US"/>
              <a:t>Statement/quote source, </a:t>
            </a:r>
          </a:p>
          <a:p>
            <a:r>
              <a:rPr lang="en-US"/>
              <a:t>Ericsson Black, Ericsson Hilda 20pt</a:t>
            </a:r>
          </a:p>
        </p:txBody>
      </p:sp>
    </p:spTree>
    <p:extLst>
      <p:ext uri="{BB962C8B-B14F-4D97-AF65-F5344CB8AC3E}">
        <p14:creationId xmlns:p14="http://schemas.microsoft.com/office/powerpoint/2010/main" val="2192420899"/>
      </p:ext>
    </p:extLst>
  </p:cSld>
  <p:clrMapOvr>
    <a:masterClrMapping/>
  </p:clrMapOvr>
  <p:hf sldNum="0" hdr="0" ftr="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Graphic heavy slide">
    <p:bg>
      <p:bgPr>
        <a:solidFill>
          <a:schemeClr val="tx1"/>
        </a:solidFill>
        <a:effectLst/>
      </p:bgPr>
    </p:bg>
    <p:spTree>
      <p:nvGrpSpPr>
        <p:cNvPr id="1" name=""/>
        <p:cNvGrpSpPr/>
        <p:nvPr/>
      </p:nvGrpSpPr>
      <p:grpSpPr>
        <a:xfrm>
          <a:off x="0" y="0"/>
          <a:ext cx="0" cy="0"/>
          <a:chOff x="0" y="0"/>
          <a:chExt cx="0" cy="0"/>
        </a:xfrm>
      </p:grpSpPr>
      <p:sp>
        <p:nvSpPr>
          <p:cNvPr id="4"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solidFill>
                  <a:schemeClr val="bg1"/>
                </a:solidFill>
              </a:defRPr>
            </a:lvl1pPr>
          </a:lstStyle>
          <a:p>
            <a:pPr lvl="0"/>
            <a:r>
              <a:rPr lang="en-US"/>
              <a:t>Slide title, Ericsson Hilda Light 40pt, Ericsson Black, max 2-lines</a:t>
            </a:r>
          </a:p>
        </p:txBody>
      </p:sp>
      <p:pic>
        <p:nvPicPr>
          <p:cNvPr id="6" name="Graphic 5">
            <a:extLst>
              <a:ext uri="{FF2B5EF4-FFF2-40B4-BE49-F238E27FC236}">
                <a16:creationId xmlns:a16="http://schemas.microsoft.com/office/drawing/2014/main" id="{7D510456-FEBC-46FA-B25A-B809F2C18A68}"/>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Tree>
    <p:extLst>
      <p:ext uri="{BB962C8B-B14F-4D97-AF65-F5344CB8AC3E}">
        <p14:creationId xmlns:p14="http://schemas.microsoft.com/office/powerpoint/2010/main" val="149927481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24935" y="239714"/>
            <a:ext cx="9992784" cy="1085371"/>
          </a:xfrm>
        </p:spPr>
        <p:txBody>
          <a:bodyPr/>
          <a:lstStyle/>
          <a:p>
            <a:r>
              <a:rPr lang="en-US"/>
              <a:t>Click to edit Master title style</a:t>
            </a:r>
          </a:p>
        </p:txBody>
      </p:sp>
    </p:spTree>
    <p:extLst>
      <p:ext uri="{BB962C8B-B14F-4D97-AF65-F5344CB8AC3E}">
        <p14:creationId xmlns:p14="http://schemas.microsoft.com/office/powerpoint/2010/main" val="120190094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76849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and 1 column">
    <p:spTree>
      <p:nvGrpSpPr>
        <p:cNvPr id="1" name=""/>
        <p:cNvGrpSpPr/>
        <p:nvPr/>
      </p:nvGrpSpPr>
      <p:grpSpPr>
        <a:xfrm>
          <a:off x="0" y="0"/>
          <a:ext cx="0" cy="0"/>
          <a:chOff x="0" y="0"/>
          <a:chExt cx="0" cy="0"/>
        </a:xfrm>
      </p:grpSpPr>
      <p:sp>
        <p:nvSpPr>
          <p:cNvPr id="5" name="Title_SM"/>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a:t>Slide title, Ericsson Hilda Light 40pt, Ericsson Black, max 2-lines</a:t>
            </a:r>
          </a:p>
        </p:txBody>
      </p:sp>
      <p:sp>
        <p:nvSpPr>
          <p:cNvPr id="3" name="Content Placeholder 2">
            <a:extLst>
              <a:ext uri="{FF2B5EF4-FFF2-40B4-BE49-F238E27FC236}">
                <a16:creationId xmlns:a16="http://schemas.microsoft.com/office/drawing/2014/main" id="{810CFEFC-6AC8-4817-A0D3-6029D48BD293}"/>
              </a:ext>
            </a:extLst>
          </p:cNvPr>
          <p:cNvSpPr>
            <a:spLocks noGrp="1"/>
          </p:cNvSpPr>
          <p:nvPr>
            <p:ph sz="quarter" idx="10" hasCustomPrompt="1"/>
          </p:nvPr>
        </p:nvSpPr>
        <p:spPr>
          <a:xfrm>
            <a:off x="479425" y="1844675"/>
            <a:ext cx="11233150" cy="4392612"/>
          </a:xfr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7723054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2B531-E609-4831-A624-74A9494151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E33D2D-B94E-4743-A46E-8356F106879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941AC5-2162-4463-8775-DE3663CE69F1}"/>
              </a:ext>
            </a:extLst>
          </p:cNvPr>
          <p:cNvSpPr>
            <a:spLocks noGrp="1"/>
          </p:cNvSpPr>
          <p:nvPr>
            <p:ph type="dt" sz="half" idx="10"/>
          </p:nvPr>
        </p:nvSpPr>
        <p:spPr/>
        <p:txBody>
          <a:bodyPr/>
          <a:lstStyle/>
          <a:p>
            <a:fld id="{6799E7EB-1E47-4D04-BA2F-AC885061C42B}" type="datetimeFigureOut">
              <a:rPr lang="en-US" smtClean="0"/>
              <a:t>9/28/2020</a:t>
            </a:fld>
            <a:endParaRPr lang="en-US"/>
          </a:p>
        </p:txBody>
      </p:sp>
      <p:sp>
        <p:nvSpPr>
          <p:cNvPr id="5" name="Footer Placeholder 4">
            <a:extLst>
              <a:ext uri="{FF2B5EF4-FFF2-40B4-BE49-F238E27FC236}">
                <a16:creationId xmlns:a16="http://schemas.microsoft.com/office/drawing/2014/main" id="{376669A8-6695-4BA8-9709-0B7E7CAD3B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7A70E7-58E6-4911-8663-A374734C9F48}"/>
              </a:ext>
            </a:extLst>
          </p:cNvPr>
          <p:cNvSpPr>
            <a:spLocks noGrp="1"/>
          </p:cNvSpPr>
          <p:nvPr>
            <p:ph type="sldNum" sz="quarter" idx="12"/>
          </p:nvPr>
        </p:nvSpPr>
        <p:spPr/>
        <p:txBody>
          <a:bodyPr/>
          <a:lstStyle/>
          <a:p>
            <a:fld id="{ADEC8814-9AB5-414C-ADC2-92EFE856DB93}" type="slidenum">
              <a:rPr lang="en-US" smtClean="0"/>
              <a:t>‹#›</a:t>
            </a:fld>
            <a:endParaRPr lang="en-US"/>
          </a:p>
        </p:txBody>
      </p:sp>
    </p:spTree>
    <p:extLst>
      <p:ext uri="{BB962C8B-B14F-4D97-AF65-F5344CB8AC3E}">
        <p14:creationId xmlns:p14="http://schemas.microsoft.com/office/powerpoint/2010/main" val="313847729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Title and 1 smaller colum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84F54AF-EED6-486A-9ACA-42061F4AAE9A}"/>
              </a:ext>
            </a:extLst>
          </p:cNvPr>
          <p:cNvSpPr>
            <a:spLocks noGrp="1"/>
          </p:cNvSpPr>
          <p:nvPr>
            <p:ph sz="quarter" idx="11" hasCustomPrompt="1"/>
          </p:nvPr>
        </p:nvSpPr>
        <p:spPr>
          <a:xfrm>
            <a:off x="479425" y="1844675"/>
            <a:ext cx="8353426" cy="4392612"/>
          </a:xfr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
        <p:nvSpPr>
          <p:cNvPr id="6" name="Title_SM">
            <a:extLst>
              <a:ext uri="{FF2B5EF4-FFF2-40B4-BE49-F238E27FC236}">
                <a16:creationId xmlns:a16="http://schemas.microsoft.com/office/drawing/2014/main" id="{3F4EF873-DC0F-4698-BEC2-502DB043AA5C}"/>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92497864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Title and 2 columns">
    <p:spTree>
      <p:nvGrpSpPr>
        <p:cNvPr id="1" name=""/>
        <p:cNvGrpSpPr/>
        <p:nvPr/>
      </p:nvGrpSpPr>
      <p:grpSpPr>
        <a:xfrm>
          <a:off x="0" y="0"/>
          <a:ext cx="0" cy="0"/>
          <a:chOff x="0" y="0"/>
          <a:chExt cx="0" cy="0"/>
        </a:xfrm>
      </p:grpSpPr>
      <p:sp>
        <p:nvSpPr>
          <p:cNvPr id="5" name="Content Placeholder 3"/>
          <p:cNvSpPr>
            <a:spLocks noGrp="1"/>
          </p:cNvSpPr>
          <p:nvPr>
            <p:ph sz="quarter" idx="3" hasCustomPrompt="1"/>
          </p:nvPr>
        </p:nvSpPr>
        <p:spPr>
          <a:xfrm>
            <a:off x="6240463" y="1844674"/>
            <a:ext cx="5472112"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a:p>
            <a:pPr lvl="3"/>
            <a:r>
              <a:rPr lang="en-US"/>
              <a:t>Fourth level</a:t>
            </a:r>
          </a:p>
        </p:txBody>
      </p:sp>
      <p:sp>
        <p:nvSpPr>
          <p:cNvPr id="3" name="Content Placeholder 1"/>
          <p:cNvSpPr>
            <a:spLocks noGrp="1"/>
          </p:cNvSpPr>
          <p:nvPr>
            <p:ph sz="half" idx="1" hasCustomPrompt="1"/>
          </p:nvPr>
        </p:nvSpPr>
        <p:spPr>
          <a:xfrm>
            <a:off x="479425" y="1844675"/>
            <a:ext cx="5472113" cy="4392612"/>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a:p>
            <a:pPr lvl="3"/>
            <a:r>
              <a:rPr lang="en-US"/>
              <a:t>Fourth level</a:t>
            </a:r>
          </a:p>
        </p:txBody>
      </p:sp>
      <p:sp>
        <p:nvSpPr>
          <p:cNvPr id="6" name="Title_SM">
            <a:extLst>
              <a:ext uri="{FF2B5EF4-FFF2-40B4-BE49-F238E27FC236}">
                <a16:creationId xmlns:a16="http://schemas.microsoft.com/office/drawing/2014/main" id="{891BF4C4-9DF9-4D9F-A738-37FBCD45AA68}"/>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29008844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pter/Section Page">
    <p:spTree>
      <p:nvGrpSpPr>
        <p:cNvPr id="1" name=""/>
        <p:cNvGrpSpPr/>
        <p:nvPr/>
      </p:nvGrpSpPr>
      <p:grpSpPr>
        <a:xfrm>
          <a:off x="0" y="0"/>
          <a:ext cx="0" cy="0"/>
          <a:chOff x="0" y="0"/>
          <a:chExt cx="0" cy="0"/>
        </a:xfrm>
      </p:grpSpPr>
      <p:sp>
        <p:nvSpPr>
          <p:cNvPr id="22531" name="Title_TM"/>
          <p:cNvSpPr>
            <a:spLocks noGrp="1" noChangeArrowheads="1"/>
          </p:cNvSpPr>
          <p:nvPr>
            <p:ph type="ctrTitle" hasCustomPrompt="1"/>
          </p:nvPr>
        </p:nvSpPr>
        <p:spPr>
          <a:xfrm>
            <a:off x="479425" y="476251"/>
            <a:ext cx="8353425" cy="3457574"/>
          </a:xfrm>
          <a:noFill/>
          <a:ln w="9525">
            <a:noFill/>
            <a:miter lim="800000"/>
            <a:headEnd/>
            <a:tailEnd/>
          </a:ln>
        </p:spPr>
        <p:txBody>
          <a:bodyPr/>
          <a:lstStyle>
            <a:lvl1pPr>
              <a:defRPr lang="en-US" sz="6000" b="0" baseline="0" dirty="0">
                <a:solidFill>
                  <a:schemeClr val="tx1"/>
                </a:solidFill>
              </a:defRPr>
            </a:lvl1pPr>
          </a:lstStyle>
          <a:p>
            <a:pPr lvl="0"/>
            <a:r>
              <a:rPr lang="en-US"/>
              <a:t>Chapter/section, </a:t>
            </a:r>
            <a:br>
              <a:rPr lang="en-US"/>
            </a:br>
            <a:r>
              <a:rPr lang="en-US"/>
              <a:t>Ericsson Hilda Light 60pt, Ericsson Black, </a:t>
            </a:r>
            <a:br>
              <a:rPr lang="en-US"/>
            </a:br>
            <a:r>
              <a:rPr lang="en-US"/>
              <a:t>max 4-lines</a:t>
            </a:r>
          </a:p>
        </p:txBody>
      </p:sp>
    </p:spTree>
    <p:extLst>
      <p:ext uri="{BB962C8B-B14F-4D97-AF65-F5344CB8AC3E}">
        <p14:creationId xmlns:p14="http://schemas.microsoft.com/office/powerpoint/2010/main" val="1217029857"/>
      </p:ext>
    </p:extLst>
  </p:cSld>
  <p:clrMapOvr>
    <a:masterClrMapping/>
  </p:clrMapOvr>
  <p:hf sldNum="0"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03805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36536514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D93672-2A04-4EF3-916F-2C920729FB07}"/>
              </a:ext>
            </a:extLst>
          </p:cNvPr>
          <p:cNvSpPr/>
          <p:nvPr userDrawn="1"/>
        </p:nvSpPr>
        <p:spPr bwMode="auto">
          <a:xfrm>
            <a:off x="0" y="0"/>
            <a:ext cx="12192000" cy="6858000"/>
          </a:xfrm>
          <a:prstGeom prst="rect">
            <a:avLst/>
          </a:prstGeom>
          <a:solidFill>
            <a:schemeClr val="accent1"/>
          </a:solidFill>
          <a:ln w="12700" cap="flat" cmpd="sng" algn="ctr">
            <a:noFill/>
            <a:prstDash val="solid"/>
            <a:round/>
            <a:headEnd type="none" w="med" len="med"/>
            <a:tailEnd type="none" w="med" len="med"/>
          </a:ln>
          <a:effectLst/>
        </p:spPr>
        <p:txBody>
          <a:bodyPr wrap="none" lIns="72000" rIns="72000"/>
          <a:lstStyle/>
          <a:p>
            <a:pPr>
              <a:spcBef>
                <a:spcPct val="50000"/>
              </a:spcBef>
              <a:defRPr/>
            </a:pPr>
            <a:endParaRPr lang="en-US">
              <a:latin typeface="Ericsson Hilda Light" panose="00000400000000000000" pitchFamily="2" charset="0"/>
              <a:cs typeface="+mn-cs"/>
            </a:endParaRPr>
          </a:p>
        </p:txBody>
      </p:sp>
      <p:sp>
        <p:nvSpPr>
          <p:cNvPr id="4"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solidFill>
                  <a:schemeClr val="bg1"/>
                </a:solidFill>
              </a:defRPr>
            </a:lvl1pPr>
          </a:lstStyle>
          <a:p>
            <a:pPr lvl="0"/>
            <a:r>
              <a:rPr lang="en-US"/>
              <a:t>Slide title, Ericsson Hilda Light 40pt, Ericsson Black, max 2-lines</a:t>
            </a:r>
          </a:p>
        </p:txBody>
      </p:sp>
      <p:pic>
        <p:nvPicPr>
          <p:cNvPr id="6" name="Graphic 5">
            <a:extLst>
              <a:ext uri="{FF2B5EF4-FFF2-40B4-BE49-F238E27FC236}">
                <a16:creationId xmlns:a16="http://schemas.microsoft.com/office/drawing/2014/main" id="{0613FB31-E723-434D-8FBC-0054A541634D}"/>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Tree>
    <p:extLst>
      <p:ext uri="{BB962C8B-B14F-4D97-AF65-F5344CB8AC3E}">
        <p14:creationId xmlns:p14="http://schemas.microsoft.com/office/powerpoint/2010/main" val="14194358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D93672-2A04-4EF3-916F-2C920729FB07}"/>
              </a:ext>
            </a:extLst>
          </p:cNvPr>
          <p:cNvSpPr/>
          <p:nvPr userDrawn="1"/>
        </p:nvSpPr>
        <p:spPr bwMode="auto">
          <a:xfrm>
            <a:off x="0" y="0"/>
            <a:ext cx="12192000" cy="6858000"/>
          </a:xfrm>
          <a:prstGeom prst="rect">
            <a:avLst/>
          </a:prstGeom>
          <a:solidFill>
            <a:schemeClr val="accent2"/>
          </a:solidFill>
          <a:ln w="12700" cap="flat" cmpd="sng" algn="ctr">
            <a:noFill/>
            <a:prstDash val="solid"/>
            <a:round/>
            <a:headEnd type="none" w="med" len="med"/>
            <a:tailEnd type="none" w="med" len="med"/>
          </a:ln>
          <a:effectLst/>
        </p:spPr>
        <p:txBody>
          <a:bodyPr wrap="none" lIns="72000" rIns="72000"/>
          <a:lstStyle/>
          <a:p>
            <a:pPr>
              <a:spcBef>
                <a:spcPct val="50000"/>
              </a:spcBef>
              <a:defRPr/>
            </a:pPr>
            <a:endParaRPr lang="en-US">
              <a:latin typeface="Ericsson Hilda Light" panose="00000400000000000000" pitchFamily="2" charset="0"/>
              <a:cs typeface="+mn-cs"/>
            </a:endParaRPr>
          </a:p>
        </p:txBody>
      </p:sp>
      <p:sp>
        <p:nvSpPr>
          <p:cNvPr id="4"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solidFill>
                  <a:schemeClr val="bg1"/>
                </a:solidFill>
              </a:defRPr>
            </a:lvl1pPr>
          </a:lstStyle>
          <a:p>
            <a:pPr lvl="0"/>
            <a:r>
              <a:rPr lang="en-US"/>
              <a:t>Slide title, Ericsson Hilda Light 40pt, Ericsson Black, max 2-lines</a:t>
            </a:r>
          </a:p>
        </p:txBody>
      </p:sp>
      <p:pic>
        <p:nvPicPr>
          <p:cNvPr id="6" name="Graphic 5">
            <a:extLst>
              <a:ext uri="{FF2B5EF4-FFF2-40B4-BE49-F238E27FC236}">
                <a16:creationId xmlns:a16="http://schemas.microsoft.com/office/drawing/2014/main" id="{82EAEE37-7D1D-49D7-BEC8-7A88843E383D}"/>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Tree>
    <p:extLst>
      <p:ext uri="{BB962C8B-B14F-4D97-AF65-F5344CB8AC3E}">
        <p14:creationId xmlns:p14="http://schemas.microsoft.com/office/powerpoint/2010/main" val="42827440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D93672-2A04-4EF3-916F-2C920729FB07}"/>
              </a:ext>
            </a:extLst>
          </p:cNvPr>
          <p:cNvSpPr/>
          <p:nvPr userDrawn="1"/>
        </p:nvSpPr>
        <p:spPr bwMode="auto">
          <a:xfrm>
            <a:off x="0" y="0"/>
            <a:ext cx="12192000" cy="6858000"/>
          </a:xfrm>
          <a:prstGeom prst="rect">
            <a:avLst/>
          </a:prstGeom>
          <a:solidFill>
            <a:schemeClr val="accent3"/>
          </a:solidFill>
          <a:ln w="12700" cap="flat" cmpd="sng" algn="ctr">
            <a:noFill/>
            <a:prstDash val="solid"/>
            <a:round/>
            <a:headEnd type="none" w="med" len="med"/>
            <a:tailEnd type="none" w="med" len="med"/>
          </a:ln>
          <a:effectLst/>
        </p:spPr>
        <p:txBody>
          <a:bodyPr wrap="none" lIns="72000" rIns="72000"/>
          <a:lstStyle/>
          <a:p>
            <a:pPr>
              <a:spcBef>
                <a:spcPct val="50000"/>
              </a:spcBef>
              <a:defRPr/>
            </a:pPr>
            <a:endParaRPr lang="en-US">
              <a:latin typeface="Ericsson Hilda Light" panose="00000400000000000000" pitchFamily="2" charset="0"/>
              <a:cs typeface="+mn-cs"/>
            </a:endParaRPr>
          </a:p>
        </p:txBody>
      </p:sp>
      <p:sp>
        <p:nvSpPr>
          <p:cNvPr id="4"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solidFill>
                  <a:schemeClr val="bg1"/>
                </a:solidFill>
              </a:defRPr>
            </a:lvl1pPr>
          </a:lstStyle>
          <a:p>
            <a:pPr lvl="0"/>
            <a:r>
              <a:rPr lang="en-US"/>
              <a:t>Slide title, Ericsson Hilda Light 40pt, Ericsson Black, max 2-lines</a:t>
            </a:r>
          </a:p>
        </p:txBody>
      </p:sp>
      <p:pic>
        <p:nvPicPr>
          <p:cNvPr id="6" name="Graphic 5">
            <a:extLst>
              <a:ext uri="{FF2B5EF4-FFF2-40B4-BE49-F238E27FC236}">
                <a16:creationId xmlns:a16="http://schemas.microsoft.com/office/drawing/2014/main" id="{A44C7C5B-04BF-4F0E-888E-CE87D0EF1DAA}"/>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Tree>
    <p:extLst>
      <p:ext uri="{BB962C8B-B14F-4D97-AF65-F5344CB8AC3E}">
        <p14:creationId xmlns:p14="http://schemas.microsoft.com/office/powerpoint/2010/main" val="149002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Page w. Bright Photo">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9A763E3F-D546-48DC-86FC-898851FBC7BD}"/>
              </a:ext>
            </a:extLst>
          </p:cNvPr>
          <p:cNvSpPr>
            <a:spLocks noGrp="1"/>
          </p:cNvSpPr>
          <p:nvPr>
            <p:ph type="pic" sz="quarter" idx="13" hasCustomPrompt="1"/>
          </p:nvPr>
        </p:nvSpPr>
        <p:spPr>
          <a:xfrm>
            <a:off x="1" y="0"/>
            <a:ext cx="12192000" cy="6858000"/>
          </a:xfrm>
          <a:prstGeom prst="rect">
            <a:avLst/>
          </a:prstGeom>
          <a:solidFill>
            <a:schemeClr val="tx1">
              <a:lumMod val="10000"/>
              <a:lumOff val="90000"/>
            </a:schemeClr>
          </a:solidFill>
        </p:spPr>
        <p:txBody>
          <a:bodyPr anchor="ctr"/>
          <a:lstStyle>
            <a:lvl1pPr marL="0" indent="0" algn="ctr">
              <a:buNone/>
              <a:defRPr/>
            </a:lvl1pPr>
          </a:lstStyle>
          <a:p>
            <a:r>
              <a:rPr lang="en-US"/>
              <a:t>                                                                         Click icon to add a bright image</a:t>
            </a:r>
          </a:p>
        </p:txBody>
      </p:sp>
      <p:sp>
        <p:nvSpPr>
          <p:cNvPr id="22531" name="Title_TM"/>
          <p:cNvSpPr>
            <a:spLocks noGrp="1" noChangeArrowheads="1"/>
          </p:cNvSpPr>
          <p:nvPr>
            <p:ph type="ctrTitle" hasCustomPrompt="1"/>
          </p:nvPr>
        </p:nvSpPr>
        <p:spPr>
          <a:xfrm>
            <a:off x="479425" y="476250"/>
            <a:ext cx="8353426" cy="2330958"/>
          </a:xfrm>
        </p:spPr>
        <p:txBody>
          <a:bodyPr/>
          <a:lstStyle>
            <a:lvl1pPr>
              <a:lnSpc>
                <a:spcPct val="85000"/>
              </a:lnSpc>
              <a:defRPr sz="6000" b="0" kern="1400" spc="-160" baseline="0">
                <a:latin typeface="+mj-lt"/>
              </a:defRPr>
            </a:lvl1pPr>
          </a:lstStyle>
          <a:p>
            <a:r>
              <a:rPr lang="en-US"/>
              <a:t>Presentation title,</a:t>
            </a:r>
            <a:br>
              <a:rPr lang="en-US"/>
            </a:br>
            <a:r>
              <a:rPr lang="en-US"/>
              <a:t>Ericsson Hilda Light 60pt,</a:t>
            </a:r>
            <a:br>
              <a:rPr lang="en-US"/>
            </a:br>
            <a:r>
              <a:rPr lang="en-US"/>
              <a:t>Ericsson Black,</a:t>
            </a:r>
            <a:br>
              <a:rPr lang="en-US"/>
            </a:br>
            <a:r>
              <a:rPr lang="en-US"/>
              <a:t>max 4-lines</a:t>
            </a:r>
          </a:p>
        </p:txBody>
      </p:sp>
      <p:sp>
        <p:nvSpPr>
          <p:cNvPr id="22530" name="SubTitle_TM"/>
          <p:cNvSpPr>
            <a:spLocks noGrp="1" noChangeArrowheads="1"/>
          </p:cNvSpPr>
          <p:nvPr>
            <p:ph type="subTitle" idx="1" hasCustomPrompt="1"/>
          </p:nvPr>
        </p:nvSpPr>
        <p:spPr>
          <a:xfrm>
            <a:off x="479425" y="4149725"/>
            <a:ext cx="5472114" cy="2087563"/>
          </a:xfrm>
          <a:prstGeom prst="rect">
            <a:avLst/>
          </a:prstGeom>
        </p:spPr>
        <p:txBody>
          <a:bodyPr lIns="72000" anchor="t"/>
          <a:lstStyle>
            <a:lvl1pPr marL="0" indent="0">
              <a:lnSpc>
                <a:spcPct val="100000"/>
              </a:lnSpc>
              <a:spcBef>
                <a:spcPts val="0"/>
              </a:spcBef>
              <a:buFont typeface="Ericsson Hilda Light" charset="0"/>
              <a:buNone/>
              <a:defRPr sz="2000" baseline="0">
                <a:solidFill>
                  <a:schemeClr val="tx1"/>
                </a:solidFill>
                <a:latin typeface="+mn-lt"/>
              </a:defRPr>
            </a:lvl1pPr>
          </a:lstStyle>
          <a:p>
            <a:r>
              <a:rPr lang="en-US"/>
              <a:t>Presentation description/subtitle</a:t>
            </a:r>
            <a:br>
              <a:rPr lang="en-US"/>
            </a:br>
            <a:r>
              <a:rPr lang="en-US"/>
              <a:t>Ericsson Hilda 20pt</a:t>
            </a:r>
          </a:p>
        </p:txBody>
      </p:sp>
      <p:pic>
        <p:nvPicPr>
          <p:cNvPr id="9" name="Graphic 8">
            <a:extLst>
              <a:ext uri="{FF2B5EF4-FFF2-40B4-BE49-F238E27FC236}">
                <a16:creationId xmlns:a16="http://schemas.microsoft.com/office/drawing/2014/main" id="{6E03516D-EC68-4282-84F4-9729304A51DE}"/>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90452" y="476250"/>
            <a:ext cx="256032" cy="256032"/>
          </a:xfrm>
          <a:prstGeom prst="rect">
            <a:avLst/>
          </a:prstGeom>
        </p:spPr>
      </p:pic>
      <p:sp>
        <p:nvSpPr>
          <p:cNvPr id="10" name="Content Placeholder 2">
            <a:extLst>
              <a:ext uri="{FF2B5EF4-FFF2-40B4-BE49-F238E27FC236}">
                <a16:creationId xmlns:a16="http://schemas.microsoft.com/office/drawing/2014/main" id="{C3D47211-FF10-4DFA-A5AF-8E0A63463B47}"/>
              </a:ext>
            </a:extLst>
          </p:cNvPr>
          <p:cNvSpPr>
            <a:spLocks noGrp="1"/>
          </p:cNvSpPr>
          <p:nvPr>
            <p:ph sz="quarter" idx="10" hasCustomPrompt="1"/>
          </p:nvPr>
        </p:nvSpPr>
        <p:spPr>
          <a:xfrm>
            <a:off x="6240463" y="6237288"/>
            <a:ext cx="1910479" cy="287336"/>
          </a:xfrm>
          <a:prstGeom prst="rect">
            <a:avLst/>
          </a:prstGeom>
        </p:spPr>
        <p:txBody>
          <a:bodyPr wrap="none" anchor="b"/>
          <a:lstStyle>
            <a:lvl1pPr marL="0" indent="0" algn="r">
              <a:buNone/>
              <a:defRPr sz="1200">
                <a:latin typeface="+mn-lt"/>
              </a:defRPr>
            </a:lvl1pPr>
          </a:lstStyle>
          <a:p>
            <a:r>
              <a:rPr lang="en-US"/>
              <a:t>Speaker name</a:t>
            </a:r>
          </a:p>
        </p:txBody>
      </p:sp>
      <p:sp>
        <p:nvSpPr>
          <p:cNvPr id="11" name="Content Placeholder 11">
            <a:extLst>
              <a:ext uri="{FF2B5EF4-FFF2-40B4-BE49-F238E27FC236}">
                <a16:creationId xmlns:a16="http://schemas.microsoft.com/office/drawing/2014/main" id="{0E57E58D-AC34-4A4B-A5B1-CE1B53ABBDA9}"/>
              </a:ext>
            </a:extLst>
          </p:cNvPr>
          <p:cNvSpPr>
            <a:spLocks noGrp="1"/>
          </p:cNvSpPr>
          <p:nvPr>
            <p:ph sz="quarter" idx="11" hasCustomPrompt="1"/>
          </p:nvPr>
        </p:nvSpPr>
        <p:spPr>
          <a:xfrm>
            <a:off x="8229600" y="6237287"/>
            <a:ext cx="2515041" cy="287337"/>
          </a:xfrm>
          <a:prstGeom prst="rect">
            <a:avLst/>
          </a:prstGeom>
          <a:noFill/>
          <a:ln w="9525">
            <a:noFill/>
            <a:miter lim="800000"/>
            <a:headEnd/>
            <a:tailEnd/>
          </a:ln>
        </p:spPr>
        <p:txBody>
          <a:bodyPr tIns="0" rIns="0" anchor="b"/>
          <a:lstStyle>
            <a:lvl1pPr marL="0" indent="0" algn="ctr">
              <a:buNone/>
              <a:defRPr lang="en-US" sz="1200" dirty="0">
                <a:latin typeface="+mn-lt"/>
              </a:defRPr>
            </a:lvl1pPr>
          </a:lstStyle>
          <a:p>
            <a:r>
              <a:rPr lang="en-US"/>
              <a:t>Organization</a:t>
            </a:r>
          </a:p>
        </p:txBody>
      </p:sp>
      <p:sp>
        <p:nvSpPr>
          <p:cNvPr id="13" name="Content Placeholder 11">
            <a:extLst>
              <a:ext uri="{FF2B5EF4-FFF2-40B4-BE49-F238E27FC236}">
                <a16:creationId xmlns:a16="http://schemas.microsoft.com/office/drawing/2014/main" id="{A4CC6AB0-560E-4AE0-A93D-9C1C64F05440}"/>
              </a:ext>
            </a:extLst>
          </p:cNvPr>
          <p:cNvSpPr>
            <a:spLocks noGrp="1"/>
          </p:cNvSpPr>
          <p:nvPr>
            <p:ph sz="quarter" idx="12" hasCustomPrompt="1"/>
          </p:nvPr>
        </p:nvSpPr>
        <p:spPr>
          <a:xfrm>
            <a:off x="10811951" y="6237287"/>
            <a:ext cx="897503" cy="287337"/>
          </a:xfrm>
          <a:prstGeom prst="rect">
            <a:avLst/>
          </a:prstGeom>
          <a:noFill/>
          <a:ln w="9525">
            <a:noFill/>
            <a:miter lim="800000"/>
            <a:headEnd/>
            <a:tailEnd/>
          </a:ln>
        </p:spPr>
        <p:txBody>
          <a:bodyPr wrap="none" tIns="0" rIns="0" anchor="b"/>
          <a:lstStyle>
            <a:lvl1pPr marL="0" indent="0" algn="ctr">
              <a:buNone/>
              <a:defRPr lang="en-US" sz="1200" dirty="0">
                <a:latin typeface="+mn-lt"/>
              </a:defRPr>
            </a:lvl1pPr>
          </a:lstStyle>
          <a:p>
            <a:pPr lvl="0"/>
            <a:r>
              <a:rPr lang="en-US"/>
              <a:t>YYYY-MM-DD</a:t>
            </a:r>
          </a:p>
        </p:txBody>
      </p:sp>
    </p:spTree>
    <p:extLst>
      <p:ext uri="{BB962C8B-B14F-4D97-AF65-F5344CB8AC3E}">
        <p14:creationId xmlns:p14="http://schemas.microsoft.com/office/powerpoint/2010/main" val="412822414"/>
      </p:ext>
    </p:extLst>
  </p:cSld>
  <p:clrMapOvr>
    <a:masterClrMapping/>
  </p:clrMapOvr>
  <p:hf sldNum="0" hdr="0" ftr="0"/>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D93672-2A04-4EF3-916F-2C920729FB07}"/>
              </a:ext>
            </a:extLst>
          </p:cNvPr>
          <p:cNvSpPr/>
          <p:nvPr userDrawn="1"/>
        </p:nvSpPr>
        <p:spPr bwMode="auto">
          <a:xfrm>
            <a:off x="0" y="0"/>
            <a:ext cx="12192000" cy="6858000"/>
          </a:xfrm>
          <a:prstGeom prst="rect">
            <a:avLst/>
          </a:prstGeom>
          <a:solidFill>
            <a:schemeClr val="accent4"/>
          </a:solidFill>
          <a:ln w="12700" cap="flat" cmpd="sng" algn="ctr">
            <a:noFill/>
            <a:prstDash val="solid"/>
            <a:round/>
            <a:headEnd type="none" w="med" len="med"/>
            <a:tailEnd type="none" w="med" len="med"/>
          </a:ln>
          <a:effectLst/>
        </p:spPr>
        <p:txBody>
          <a:bodyPr wrap="none" lIns="72000" rIns="72000"/>
          <a:lstStyle/>
          <a:p>
            <a:pPr>
              <a:spcBef>
                <a:spcPct val="50000"/>
              </a:spcBef>
              <a:defRPr/>
            </a:pPr>
            <a:endParaRPr lang="en-US">
              <a:latin typeface="Ericsson Hilda Light" panose="00000400000000000000" pitchFamily="2" charset="0"/>
              <a:cs typeface="+mn-cs"/>
            </a:endParaRPr>
          </a:p>
        </p:txBody>
      </p:sp>
      <p:sp>
        <p:nvSpPr>
          <p:cNvPr id="4"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solidFill>
                  <a:schemeClr val="bg1"/>
                </a:solidFill>
              </a:defRPr>
            </a:lvl1pPr>
          </a:lstStyle>
          <a:p>
            <a:pPr lvl="0"/>
            <a:r>
              <a:rPr lang="en-US"/>
              <a:t>Slide title, Ericsson Hilda Light 40pt, Ericsson Black, max 2-lines</a:t>
            </a:r>
          </a:p>
        </p:txBody>
      </p:sp>
      <p:pic>
        <p:nvPicPr>
          <p:cNvPr id="6" name="Graphic 5">
            <a:extLst>
              <a:ext uri="{FF2B5EF4-FFF2-40B4-BE49-F238E27FC236}">
                <a16:creationId xmlns:a16="http://schemas.microsoft.com/office/drawing/2014/main" id="{765A3682-3283-4350-B37F-DCABDCB15F6A}"/>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Tree>
    <p:extLst>
      <p:ext uri="{BB962C8B-B14F-4D97-AF65-F5344CB8AC3E}">
        <p14:creationId xmlns:p14="http://schemas.microsoft.com/office/powerpoint/2010/main" val="38510209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D93672-2A04-4EF3-916F-2C920729FB07}"/>
              </a:ext>
            </a:extLst>
          </p:cNvPr>
          <p:cNvSpPr/>
          <p:nvPr userDrawn="1"/>
        </p:nvSpPr>
        <p:spPr bwMode="auto">
          <a:xfrm>
            <a:off x="0" y="0"/>
            <a:ext cx="12192000" cy="6858000"/>
          </a:xfrm>
          <a:prstGeom prst="rect">
            <a:avLst/>
          </a:prstGeom>
          <a:solidFill>
            <a:schemeClr val="accent5"/>
          </a:solidFill>
          <a:ln w="12700" cap="flat" cmpd="sng" algn="ctr">
            <a:noFill/>
            <a:prstDash val="solid"/>
            <a:round/>
            <a:headEnd type="none" w="med" len="med"/>
            <a:tailEnd type="none" w="med" len="med"/>
          </a:ln>
          <a:effectLst/>
        </p:spPr>
        <p:txBody>
          <a:bodyPr wrap="none" lIns="72000" rIns="72000"/>
          <a:lstStyle/>
          <a:p>
            <a:pPr>
              <a:spcBef>
                <a:spcPct val="50000"/>
              </a:spcBef>
              <a:defRPr/>
            </a:pPr>
            <a:endParaRPr lang="en-US">
              <a:latin typeface="Ericsson Hilda Light" panose="00000400000000000000" pitchFamily="2" charset="0"/>
              <a:cs typeface="+mn-cs"/>
            </a:endParaRPr>
          </a:p>
        </p:txBody>
      </p:sp>
      <p:sp>
        <p:nvSpPr>
          <p:cNvPr id="4"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solidFill>
                  <a:schemeClr val="bg1"/>
                </a:solidFill>
              </a:defRPr>
            </a:lvl1pPr>
          </a:lstStyle>
          <a:p>
            <a:pPr lvl="0"/>
            <a:r>
              <a:rPr lang="en-US"/>
              <a:t>Slide title, Ericsson Hilda Light 40pt, Ericsson Black, max 2-lines</a:t>
            </a:r>
          </a:p>
        </p:txBody>
      </p:sp>
      <p:pic>
        <p:nvPicPr>
          <p:cNvPr id="6" name="Graphic 5">
            <a:extLst>
              <a:ext uri="{FF2B5EF4-FFF2-40B4-BE49-F238E27FC236}">
                <a16:creationId xmlns:a16="http://schemas.microsoft.com/office/drawing/2014/main" id="{6B1A279A-6DFF-44E2-AFD5-C14BD71050EE}"/>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Tree>
    <p:extLst>
      <p:ext uri="{BB962C8B-B14F-4D97-AF65-F5344CB8AC3E}">
        <p14:creationId xmlns:p14="http://schemas.microsoft.com/office/powerpoint/2010/main" val="35153223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D93672-2A04-4EF3-916F-2C920729FB07}"/>
              </a:ext>
            </a:extLst>
          </p:cNvPr>
          <p:cNvSpPr/>
          <p:nvPr userDrawn="1"/>
        </p:nvSpPr>
        <p:spPr bwMode="auto">
          <a:xfrm>
            <a:off x="0" y="0"/>
            <a:ext cx="12192000" cy="6858000"/>
          </a:xfrm>
          <a:prstGeom prst="rect">
            <a:avLst/>
          </a:prstGeom>
          <a:solidFill>
            <a:schemeClr val="accent6"/>
          </a:solidFill>
          <a:ln w="12700" cap="flat" cmpd="sng" algn="ctr">
            <a:noFill/>
            <a:prstDash val="solid"/>
            <a:round/>
            <a:headEnd type="none" w="med" len="med"/>
            <a:tailEnd type="none" w="med" len="med"/>
          </a:ln>
          <a:effectLst/>
        </p:spPr>
        <p:txBody>
          <a:bodyPr wrap="none" lIns="72000" rIns="72000"/>
          <a:lstStyle/>
          <a:p>
            <a:pPr>
              <a:spcBef>
                <a:spcPct val="50000"/>
              </a:spcBef>
              <a:defRPr/>
            </a:pPr>
            <a:endParaRPr lang="en-US">
              <a:latin typeface="Ericsson Hilda Light" panose="00000400000000000000" pitchFamily="2" charset="0"/>
              <a:cs typeface="+mn-cs"/>
            </a:endParaRPr>
          </a:p>
        </p:txBody>
      </p:sp>
      <p:sp>
        <p:nvSpPr>
          <p:cNvPr id="4"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solidFill>
                  <a:schemeClr val="bg1"/>
                </a:solidFill>
              </a:defRPr>
            </a:lvl1pPr>
          </a:lstStyle>
          <a:p>
            <a:pPr lvl="0"/>
            <a:r>
              <a:rPr lang="en-US"/>
              <a:t>Slide title, Ericsson Hilda Light 40pt, Ericsson Black, max 2-lines</a:t>
            </a:r>
          </a:p>
        </p:txBody>
      </p:sp>
      <p:pic>
        <p:nvPicPr>
          <p:cNvPr id="6" name="Graphic 5">
            <a:extLst>
              <a:ext uri="{FF2B5EF4-FFF2-40B4-BE49-F238E27FC236}">
                <a16:creationId xmlns:a16="http://schemas.microsoft.com/office/drawing/2014/main" id="{DC9C0052-7A7B-40FB-AF90-CA9C4B79D2ED}"/>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Tree>
    <p:extLst>
      <p:ext uri="{BB962C8B-B14F-4D97-AF65-F5344CB8AC3E}">
        <p14:creationId xmlns:p14="http://schemas.microsoft.com/office/powerpoint/2010/main" val="34791149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aphic heavy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D93672-2A04-4EF3-916F-2C920729FB07}"/>
              </a:ext>
            </a:extLst>
          </p:cNvPr>
          <p:cNvSpPr/>
          <p:nvPr userDrawn="1"/>
        </p:nvSpPr>
        <p:spPr bwMode="auto">
          <a:xfrm>
            <a:off x="0" y="0"/>
            <a:ext cx="12192000" cy="6858000"/>
          </a:xfrm>
          <a:prstGeom prst="rect">
            <a:avLst/>
          </a:prstGeom>
          <a:solidFill>
            <a:schemeClr val="tx1"/>
          </a:solidFill>
          <a:ln w="12700" cap="flat" cmpd="sng" algn="ctr">
            <a:noFill/>
            <a:prstDash val="solid"/>
            <a:round/>
            <a:headEnd type="none" w="med" len="med"/>
            <a:tailEnd type="none" w="med" len="med"/>
          </a:ln>
          <a:effectLst/>
        </p:spPr>
        <p:txBody>
          <a:bodyPr wrap="none" lIns="72000" rIns="72000"/>
          <a:lstStyle/>
          <a:p>
            <a:pPr>
              <a:spcBef>
                <a:spcPct val="50000"/>
              </a:spcBef>
              <a:defRPr/>
            </a:pPr>
            <a:endParaRPr lang="en-US">
              <a:latin typeface="Ericsson Hilda Light" panose="00000400000000000000" pitchFamily="2" charset="0"/>
              <a:cs typeface="+mn-cs"/>
            </a:endParaRPr>
          </a:p>
        </p:txBody>
      </p:sp>
      <p:sp>
        <p:nvSpPr>
          <p:cNvPr id="4"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solidFill>
                  <a:schemeClr val="bg1"/>
                </a:solidFill>
              </a:defRPr>
            </a:lvl1pPr>
          </a:lstStyle>
          <a:p>
            <a:pPr lvl="0"/>
            <a:r>
              <a:rPr lang="en-US"/>
              <a:t>Slide title, Ericsson Hilda Light 40pt, Ericsson Black, max 2-lines</a:t>
            </a:r>
          </a:p>
        </p:txBody>
      </p:sp>
      <p:pic>
        <p:nvPicPr>
          <p:cNvPr id="6" name="Graphic 5">
            <a:extLst>
              <a:ext uri="{FF2B5EF4-FFF2-40B4-BE49-F238E27FC236}">
                <a16:creationId xmlns:a16="http://schemas.microsoft.com/office/drawing/2014/main" id="{7D510456-FEBC-46FA-B25A-B809F2C18A68}"/>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Tree>
    <p:extLst>
      <p:ext uri="{BB962C8B-B14F-4D97-AF65-F5344CB8AC3E}">
        <p14:creationId xmlns:p14="http://schemas.microsoft.com/office/powerpoint/2010/main" val="10303034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1 column">
    <p:spTree>
      <p:nvGrpSpPr>
        <p:cNvPr id="1" name=""/>
        <p:cNvGrpSpPr/>
        <p:nvPr/>
      </p:nvGrpSpPr>
      <p:grpSpPr>
        <a:xfrm>
          <a:off x="0" y="0"/>
          <a:ext cx="0" cy="0"/>
          <a:chOff x="0" y="0"/>
          <a:chExt cx="0" cy="0"/>
        </a:xfrm>
      </p:grpSpPr>
      <p:sp>
        <p:nvSpPr>
          <p:cNvPr id="5" name="Title_SM"/>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a:t>Slide title, Ericsson Hilda Light 40pt, Ericsson Black, max 2-lines</a:t>
            </a:r>
          </a:p>
        </p:txBody>
      </p:sp>
      <p:sp>
        <p:nvSpPr>
          <p:cNvPr id="3" name="Content Placeholder 2">
            <a:extLst>
              <a:ext uri="{FF2B5EF4-FFF2-40B4-BE49-F238E27FC236}">
                <a16:creationId xmlns:a16="http://schemas.microsoft.com/office/drawing/2014/main" id="{810CFEFC-6AC8-4817-A0D3-6029D48BD293}"/>
              </a:ext>
            </a:extLst>
          </p:cNvPr>
          <p:cNvSpPr>
            <a:spLocks noGrp="1"/>
          </p:cNvSpPr>
          <p:nvPr>
            <p:ph sz="quarter" idx="10" hasCustomPrompt="1"/>
          </p:nvPr>
        </p:nvSpPr>
        <p:spPr>
          <a:xfrm>
            <a:off x="479425" y="1844675"/>
            <a:ext cx="11233150" cy="4392612"/>
          </a:xfr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0752299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1 smaller colum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84F54AF-EED6-486A-9ACA-42061F4AAE9A}"/>
              </a:ext>
            </a:extLst>
          </p:cNvPr>
          <p:cNvSpPr>
            <a:spLocks noGrp="1"/>
          </p:cNvSpPr>
          <p:nvPr>
            <p:ph sz="quarter" idx="11" hasCustomPrompt="1"/>
          </p:nvPr>
        </p:nvSpPr>
        <p:spPr>
          <a:xfrm>
            <a:off x="479425" y="1844675"/>
            <a:ext cx="8353426" cy="4392612"/>
          </a:xfr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
        <p:nvSpPr>
          <p:cNvPr id="6" name="Title_SM">
            <a:extLst>
              <a:ext uri="{FF2B5EF4-FFF2-40B4-BE49-F238E27FC236}">
                <a16:creationId xmlns:a16="http://schemas.microsoft.com/office/drawing/2014/main" id="{3F4EF873-DC0F-4698-BEC2-502DB043AA5C}"/>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29835442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ull title, righ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479425" y="1844675"/>
            <a:ext cx="5472113"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a:p>
            <a:pPr lvl="3"/>
            <a:r>
              <a:rPr lang="en-US"/>
              <a:t>Fourth level</a:t>
            </a:r>
          </a:p>
        </p:txBody>
      </p:sp>
      <p:sp>
        <p:nvSpPr>
          <p:cNvPr id="5" name="Title_SM">
            <a:extLst>
              <a:ext uri="{FF2B5EF4-FFF2-40B4-BE49-F238E27FC236}">
                <a16:creationId xmlns:a16="http://schemas.microsoft.com/office/drawing/2014/main" id="{AC5B9436-E3EB-4A3D-BE6B-EFFF8123DE9D}"/>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8168897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ll title, righ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479425" y="1844675"/>
            <a:ext cx="5472113"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a:p>
            <a:pPr lvl="3"/>
            <a:r>
              <a:rPr lang="en-US"/>
              <a:t>Fourth level</a:t>
            </a:r>
          </a:p>
        </p:txBody>
      </p:sp>
      <p:sp>
        <p:nvSpPr>
          <p:cNvPr id="6" name="Title_SM"/>
          <p:cNvSpPr>
            <a:spLocks noGrp="1" noChangeArrowheads="1"/>
          </p:cNvSpPr>
          <p:nvPr>
            <p:ph type="title" hasCustomPrompt="1"/>
          </p:nvPr>
        </p:nvSpPr>
        <p:spPr bwMode="auto">
          <a:xfrm>
            <a:off x="479425" y="476250"/>
            <a:ext cx="5472113"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a:t>Slide title, Eric. Hilda Light 40pt, </a:t>
            </a:r>
            <a:r>
              <a:rPr lang="en-US" err="1"/>
              <a:t>Eri</a:t>
            </a:r>
            <a:r>
              <a:rPr lang="en-US"/>
              <a:t>. Black, max 2-lines</a:t>
            </a:r>
          </a:p>
        </p:txBody>
      </p:sp>
      <p:sp>
        <p:nvSpPr>
          <p:cNvPr id="3" name="Picture Placeholder 2">
            <a:extLst>
              <a:ext uri="{FF2B5EF4-FFF2-40B4-BE49-F238E27FC236}">
                <a16:creationId xmlns:a16="http://schemas.microsoft.com/office/drawing/2014/main" id="{2F5F844D-0CF3-4814-B0DE-3D27A83936FD}"/>
              </a:ext>
            </a:extLst>
          </p:cNvPr>
          <p:cNvSpPr>
            <a:spLocks noGrp="1"/>
          </p:cNvSpPr>
          <p:nvPr>
            <p:ph type="pic" sz="quarter" idx="11" hasCustomPrompt="1"/>
          </p:nvPr>
        </p:nvSpPr>
        <p:spPr>
          <a:xfrm>
            <a:off x="6096000" y="0"/>
            <a:ext cx="6096000" cy="6858000"/>
          </a:xfrm>
          <a:prstGeom prst="rect">
            <a:avLst/>
          </a:prstGeom>
        </p:spPr>
        <p:txBody>
          <a:bodyPr anchor="ctr"/>
          <a:lstStyle>
            <a:lvl1pPr marL="0" indent="0">
              <a:buNone/>
              <a:defRPr/>
            </a:lvl1pPr>
          </a:lstStyle>
          <a:p>
            <a:r>
              <a:rPr lang="en-US"/>
              <a:t>     Click icon to add picture</a:t>
            </a:r>
          </a:p>
        </p:txBody>
      </p:sp>
    </p:spTree>
    <p:extLst>
      <p:ext uri="{BB962C8B-B14F-4D97-AF65-F5344CB8AC3E}">
        <p14:creationId xmlns:p14="http://schemas.microsoft.com/office/powerpoint/2010/main" val="1982495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ull title, lef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6240463" y="1844675"/>
            <a:ext cx="5472112"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a:p>
            <a:pPr lvl="3"/>
            <a:r>
              <a:rPr lang="en-US"/>
              <a:t>Fourth level</a:t>
            </a:r>
          </a:p>
        </p:txBody>
      </p:sp>
      <p:sp>
        <p:nvSpPr>
          <p:cNvPr id="5" name="Title_SM">
            <a:extLst>
              <a:ext uri="{FF2B5EF4-FFF2-40B4-BE49-F238E27FC236}">
                <a16:creationId xmlns:a16="http://schemas.microsoft.com/office/drawing/2014/main" id="{4ACB62A1-CC4A-4B59-B1D8-ED86B77D9A3A}"/>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40962371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ll title, lef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6240463" y="1844675"/>
            <a:ext cx="5472112"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a:p>
            <a:pPr lvl="3"/>
            <a:r>
              <a:rPr lang="en-US"/>
              <a:t>Fourth level</a:t>
            </a:r>
          </a:p>
        </p:txBody>
      </p:sp>
      <p:sp>
        <p:nvSpPr>
          <p:cNvPr id="6" name="Title_SM"/>
          <p:cNvSpPr>
            <a:spLocks noGrp="1" noChangeArrowheads="1"/>
          </p:cNvSpPr>
          <p:nvPr>
            <p:ph type="title" hasCustomPrompt="1"/>
          </p:nvPr>
        </p:nvSpPr>
        <p:spPr bwMode="auto">
          <a:xfrm>
            <a:off x="6240463" y="476250"/>
            <a:ext cx="4924362"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a:t>Slide title, Ericsson Hilda Light 40pt, max 2-lines</a:t>
            </a:r>
          </a:p>
        </p:txBody>
      </p:sp>
      <p:sp>
        <p:nvSpPr>
          <p:cNvPr id="3" name="Picture Placeholder 2">
            <a:extLst>
              <a:ext uri="{FF2B5EF4-FFF2-40B4-BE49-F238E27FC236}">
                <a16:creationId xmlns:a16="http://schemas.microsoft.com/office/drawing/2014/main" id="{B0349585-9F54-46CC-8CEC-052CD1853EC5}"/>
              </a:ext>
            </a:extLst>
          </p:cNvPr>
          <p:cNvSpPr>
            <a:spLocks noGrp="1"/>
          </p:cNvSpPr>
          <p:nvPr>
            <p:ph type="pic" sz="quarter" idx="11" hasCustomPrompt="1"/>
          </p:nvPr>
        </p:nvSpPr>
        <p:spPr>
          <a:xfrm>
            <a:off x="0" y="0"/>
            <a:ext cx="6096000" cy="6858000"/>
          </a:xfrm>
          <a:prstGeom prst="rect">
            <a:avLst/>
          </a:prstGeom>
        </p:spPr>
        <p:txBody>
          <a:bodyPr anchor="ctr"/>
          <a:lstStyle>
            <a:lvl1pPr marL="0" indent="0">
              <a:buNone/>
              <a:defRPr/>
            </a:lvl1pPr>
          </a:lstStyle>
          <a:p>
            <a:r>
              <a:rPr lang="en-US"/>
              <a:t>      Click icon to add picture</a:t>
            </a:r>
          </a:p>
        </p:txBody>
      </p:sp>
    </p:spTree>
    <p:extLst>
      <p:ext uri="{BB962C8B-B14F-4D97-AF65-F5344CB8AC3E}">
        <p14:creationId xmlns:p14="http://schemas.microsoft.com/office/powerpoint/2010/main" val="1135682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Page w. Dark Photo">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FAD780AD-21B6-4312-96C4-9E36B1648871}"/>
              </a:ext>
            </a:extLst>
          </p:cNvPr>
          <p:cNvSpPr>
            <a:spLocks noGrp="1"/>
          </p:cNvSpPr>
          <p:nvPr>
            <p:ph type="pic" sz="quarter" idx="13" hasCustomPrompt="1"/>
          </p:nvPr>
        </p:nvSpPr>
        <p:spPr>
          <a:xfrm>
            <a:off x="1" y="0"/>
            <a:ext cx="12192000" cy="6858000"/>
          </a:xfrm>
          <a:prstGeom prst="rect">
            <a:avLst/>
          </a:prstGeom>
          <a:solidFill>
            <a:schemeClr val="tx1"/>
          </a:solidFill>
        </p:spPr>
        <p:txBody>
          <a:bodyPr anchor="ctr"/>
          <a:lstStyle>
            <a:lvl1pPr marL="0" indent="0" algn="ctr">
              <a:buNone/>
              <a:defRPr>
                <a:solidFill>
                  <a:schemeClr val="bg1"/>
                </a:solidFill>
              </a:defRPr>
            </a:lvl1pPr>
          </a:lstStyle>
          <a:p>
            <a:r>
              <a:rPr lang="en-US"/>
              <a:t>                                                                         Click icon to add a dark  image</a:t>
            </a:r>
          </a:p>
        </p:txBody>
      </p:sp>
      <p:sp>
        <p:nvSpPr>
          <p:cNvPr id="22531" name="Title_TM"/>
          <p:cNvSpPr>
            <a:spLocks noGrp="1" noChangeArrowheads="1"/>
          </p:cNvSpPr>
          <p:nvPr>
            <p:ph type="ctrTitle" hasCustomPrompt="1"/>
          </p:nvPr>
        </p:nvSpPr>
        <p:spPr>
          <a:xfrm>
            <a:off x="479425" y="476250"/>
            <a:ext cx="8353426" cy="2330958"/>
          </a:xfrm>
        </p:spPr>
        <p:txBody>
          <a:bodyPr/>
          <a:lstStyle>
            <a:lvl1pPr>
              <a:lnSpc>
                <a:spcPct val="85000"/>
              </a:lnSpc>
              <a:defRPr sz="6000" b="0" kern="1400" spc="-160" baseline="0">
                <a:solidFill>
                  <a:schemeClr val="bg1"/>
                </a:solidFill>
                <a:latin typeface="+mj-lt"/>
              </a:defRPr>
            </a:lvl1pPr>
          </a:lstStyle>
          <a:p>
            <a:r>
              <a:rPr lang="en-US"/>
              <a:t>Presentation title,</a:t>
            </a:r>
            <a:br>
              <a:rPr lang="en-US"/>
            </a:br>
            <a:r>
              <a:rPr lang="en-US"/>
              <a:t>Ericsson Hilda Light 60pt,</a:t>
            </a:r>
            <a:br>
              <a:rPr lang="en-US"/>
            </a:br>
            <a:r>
              <a:rPr lang="en-US"/>
              <a:t>Ericsson White,</a:t>
            </a:r>
            <a:br>
              <a:rPr lang="en-US"/>
            </a:br>
            <a:r>
              <a:rPr lang="en-US"/>
              <a:t>max 4-lines</a:t>
            </a:r>
          </a:p>
        </p:txBody>
      </p:sp>
      <p:sp>
        <p:nvSpPr>
          <p:cNvPr id="22530" name="SubTitle_TM"/>
          <p:cNvSpPr>
            <a:spLocks noGrp="1" noChangeArrowheads="1"/>
          </p:cNvSpPr>
          <p:nvPr>
            <p:ph type="subTitle" idx="1" hasCustomPrompt="1"/>
          </p:nvPr>
        </p:nvSpPr>
        <p:spPr>
          <a:xfrm>
            <a:off x="479425" y="4149725"/>
            <a:ext cx="5472114" cy="2087563"/>
          </a:xfrm>
          <a:prstGeom prst="rect">
            <a:avLst/>
          </a:prstGeom>
        </p:spPr>
        <p:txBody>
          <a:bodyPr lIns="72000" anchor="t"/>
          <a:lstStyle>
            <a:lvl1pPr marL="0" indent="0">
              <a:lnSpc>
                <a:spcPct val="100000"/>
              </a:lnSpc>
              <a:spcBef>
                <a:spcPts val="0"/>
              </a:spcBef>
              <a:buFont typeface="Ericsson Hilda Light" charset="0"/>
              <a:buNone/>
              <a:defRPr sz="2000" baseline="0">
                <a:solidFill>
                  <a:schemeClr val="bg1"/>
                </a:solidFill>
                <a:latin typeface="+mn-lt"/>
              </a:defRPr>
            </a:lvl1pPr>
          </a:lstStyle>
          <a:p>
            <a:r>
              <a:rPr lang="en-US"/>
              <a:t>Presentation description/subtitle</a:t>
            </a:r>
            <a:br>
              <a:rPr lang="en-US"/>
            </a:br>
            <a:r>
              <a:rPr lang="en-US"/>
              <a:t>Ericsson Hilda 20pt</a:t>
            </a:r>
          </a:p>
        </p:txBody>
      </p:sp>
      <p:pic>
        <p:nvPicPr>
          <p:cNvPr id="10" name="Graphic 9">
            <a:extLst>
              <a:ext uri="{FF2B5EF4-FFF2-40B4-BE49-F238E27FC236}">
                <a16:creationId xmlns:a16="http://schemas.microsoft.com/office/drawing/2014/main" id="{E29FEEAB-1C1F-4153-BC50-6FCDEAC19C8E}"/>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
        <p:nvSpPr>
          <p:cNvPr id="9" name="Content Placeholder 2">
            <a:extLst>
              <a:ext uri="{FF2B5EF4-FFF2-40B4-BE49-F238E27FC236}">
                <a16:creationId xmlns:a16="http://schemas.microsoft.com/office/drawing/2014/main" id="{07AC4DB9-933C-4680-A281-C11929BCC2F5}"/>
              </a:ext>
            </a:extLst>
          </p:cNvPr>
          <p:cNvSpPr>
            <a:spLocks noGrp="1"/>
          </p:cNvSpPr>
          <p:nvPr>
            <p:ph sz="quarter" idx="10" hasCustomPrompt="1"/>
          </p:nvPr>
        </p:nvSpPr>
        <p:spPr>
          <a:xfrm>
            <a:off x="6240463" y="6237288"/>
            <a:ext cx="1910479" cy="287336"/>
          </a:xfrm>
          <a:prstGeom prst="rect">
            <a:avLst/>
          </a:prstGeom>
        </p:spPr>
        <p:txBody>
          <a:bodyPr wrap="none" anchor="b"/>
          <a:lstStyle>
            <a:lvl1pPr marL="0" indent="0" algn="r">
              <a:buNone/>
              <a:defRPr sz="1200">
                <a:solidFill>
                  <a:schemeClr val="bg1"/>
                </a:solidFill>
                <a:latin typeface="+mn-lt"/>
              </a:defRPr>
            </a:lvl1pPr>
          </a:lstStyle>
          <a:p>
            <a:r>
              <a:rPr lang="en-US"/>
              <a:t>Speaker name</a:t>
            </a:r>
          </a:p>
        </p:txBody>
      </p:sp>
      <p:sp>
        <p:nvSpPr>
          <p:cNvPr id="11" name="Content Placeholder 11">
            <a:extLst>
              <a:ext uri="{FF2B5EF4-FFF2-40B4-BE49-F238E27FC236}">
                <a16:creationId xmlns:a16="http://schemas.microsoft.com/office/drawing/2014/main" id="{7B568BB6-C8A4-4545-B025-7D97CC4692BC}"/>
              </a:ext>
            </a:extLst>
          </p:cNvPr>
          <p:cNvSpPr>
            <a:spLocks noGrp="1"/>
          </p:cNvSpPr>
          <p:nvPr>
            <p:ph sz="quarter" idx="11" hasCustomPrompt="1"/>
          </p:nvPr>
        </p:nvSpPr>
        <p:spPr>
          <a:xfrm>
            <a:off x="8229600" y="6237287"/>
            <a:ext cx="2515041" cy="287337"/>
          </a:xfrm>
          <a:prstGeom prst="rect">
            <a:avLst/>
          </a:prstGeom>
          <a:noFill/>
          <a:ln w="9525">
            <a:noFill/>
            <a:miter lim="800000"/>
            <a:headEnd/>
            <a:tailEnd/>
          </a:ln>
        </p:spPr>
        <p:txBody>
          <a:bodyPr tIns="0" rIns="0" anchor="b"/>
          <a:lstStyle>
            <a:lvl1pPr marL="0" indent="0" algn="ctr">
              <a:buNone/>
              <a:defRPr lang="en-US" sz="1200" dirty="0">
                <a:solidFill>
                  <a:schemeClr val="bg1"/>
                </a:solidFill>
                <a:latin typeface="+mn-lt"/>
              </a:defRPr>
            </a:lvl1pPr>
          </a:lstStyle>
          <a:p>
            <a:r>
              <a:rPr lang="en-US"/>
              <a:t>Organization</a:t>
            </a:r>
          </a:p>
        </p:txBody>
      </p:sp>
      <p:sp>
        <p:nvSpPr>
          <p:cNvPr id="13" name="Content Placeholder 11">
            <a:extLst>
              <a:ext uri="{FF2B5EF4-FFF2-40B4-BE49-F238E27FC236}">
                <a16:creationId xmlns:a16="http://schemas.microsoft.com/office/drawing/2014/main" id="{D51585B7-9911-4BC2-ACC7-3D991408BDDF}"/>
              </a:ext>
            </a:extLst>
          </p:cNvPr>
          <p:cNvSpPr>
            <a:spLocks noGrp="1"/>
          </p:cNvSpPr>
          <p:nvPr>
            <p:ph sz="quarter" idx="12" hasCustomPrompt="1"/>
          </p:nvPr>
        </p:nvSpPr>
        <p:spPr>
          <a:xfrm>
            <a:off x="10811951" y="6237287"/>
            <a:ext cx="897503" cy="287337"/>
          </a:xfrm>
          <a:prstGeom prst="rect">
            <a:avLst/>
          </a:prstGeom>
          <a:noFill/>
          <a:ln w="9525">
            <a:noFill/>
            <a:miter lim="800000"/>
            <a:headEnd/>
            <a:tailEnd/>
          </a:ln>
        </p:spPr>
        <p:txBody>
          <a:bodyPr wrap="none" tIns="0" rIns="0" anchor="b"/>
          <a:lstStyle>
            <a:lvl1pPr marL="0" indent="0" algn="ctr">
              <a:buNone/>
              <a:defRPr lang="en-US" sz="1200" dirty="0">
                <a:solidFill>
                  <a:schemeClr val="bg1"/>
                </a:solidFill>
                <a:latin typeface="+mn-lt"/>
              </a:defRPr>
            </a:lvl1pPr>
          </a:lstStyle>
          <a:p>
            <a:pPr lvl="0"/>
            <a:r>
              <a:rPr lang="en-US"/>
              <a:t>YYYY-MM-DD</a:t>
            </a:r>
          </a:p>
        </p:txBody>
      </p:sp>
    </p:spTree>
    <p:extLst>
      <p:ext uri="{BB962C8B-B14F-4D97-AF65-F5344CB8AC3E}">
        <p14:creationId xmlns:p14="http://schemas.microsoft.com/office/powerpoint/2010/main" val="3132883011"/>
      </p:ext>
    </p:extLst>
  </p:cSld>
  <p:clrMapOvr>
    <a:masterClrMapping/>
  </p:clrMapOvr>
  <p:hf sldNum="0" hdr="0" ftr="0"/>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2 columns">
    <p:spTree>
      <p:nvGrpSpPr>
        <p:cNvPr id="1" name=""/>
        <p:cNvGrpSpPr/>
        <p:nvPr/>
      </p:nvGrpSpPr>
      <p:grpSpPr>
        <a:xfrm>
          <a:off x="0" y="0"/>
          <a:ext cx="0" cy="0"/>
          <a:chOff x="0" y="0"/>
          <a:chExt cx="0" cy="0"/>
        </a:xfrm>
      </p:grpSpPr>
      <p:sp>
        <p:nvSpPr>
          <p:cNvPr id="5" name="Content Placeholder 3"/>
          <p:cNvSpPr>
            <a:spLocks noGrp="1"/>
          </p:cNvSpPr>
          <p:nvPr>
            <p:ph sz="quarter" idx="3" hasCustomPrompt="1"/>
          </p:nvPr>
        </p:nvSpPr>
        <p:spPr>
          <a:xfrm>
            <a:off x="6240463" y="1844674"/>
            <a:ext cx="5472112"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a:p>
            <a:pPr lvl="3"/>
            <a:r>
              <a:rPr lang="en-US"/>
              <a:t>Fourth level</a:t>
            </a:r>
          </a:p>
        </p:txBody>
      </p:sp>
      <p:sp>
        <p:nvSpPr>
          <p:cNvPr id="3" name="Content Placeholder 1"/>
          <p:cNvSpPr>
            <a:spLocks noGrp="1"/>
          </p:cNvSpPr>
          <p:nvPr>
            <p:ph sz="half" idx="1" hasCustomPrompt="1"/>
          </p:nvPr>
        </p:nvSpPr>
        <p:spPr>
          <a:xfrm>
            <a:off x="479425" y="1844675"/>
            <a:ext cx="5472113" cy="4392612"/>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a:p>
            <a:pPr lvl="3"/>
            <a:r>
              <a:rPr lang="en-US"/>
              <a:t>Fourth level</a:t>
            </a:r>
          </a:p>
        </p:txBody>
      </p:sp>
      <p:sp>
        <p:nvSpPr>
          <p:cNvPr id="6" name="Title_SM">
            <a:extLst>
              <a:ext uri="{FF2B5EF4-FFF2-40B4-BE49-F238E27FC236}">
                <a16:creationId xmlns:a16="http://schemas.microsoft.com/office/drawing/2014/main" id="{891BF4C4-9DF9-4D9F-A738-37FBCD45AA68}"/>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20498217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2 narrow columns">
    <p:spTree>
      <p:nvGrpSpPr>
        <p:cNvPr id="1" name=""/>
        <p:cNvGrpSpPr/>
        <p:nvPr/>
      </p:nvGrpSpPr>
      <p:grpSpPr>
        <a:xfrm>
          <a:off x="0" y="0"/>
          <a:ext cx="0" cy="0"/>
          <a:chOff x="0" y="0"/>
          <a:chExt cx="0" cy="0"/>
        </a:xfrm>
      </p:grpSpPr>
      <p:sp>
        <p:nvSpPr>
          <p:cNvPr id="8" name="Content Placeholder 3"/>
          <p:cNvSpPr>
            <a:spLocks noGrp="1"/>
          </p:cNvSpPr>
          <p:nvPr>
            <p:ph sz="quarter" idx="12" hasCustomPrompt="1"/>
          </p:nvPr>
        </p:nvSpPr>
        <p:spPr>
          <a:xfrm>
            <a:off x="9120188" y="1844674"/>
            <a:ext cx="2592387"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p:txBody>
      </p:sp>
      <p:sp>
        <p:nvSpPr>
          <p:cNvPr id="6" name="Content Placeholder 2"/>
          <p:cNvSpPr>
            <a:spLocks noGrp="1"/>
          </p:cNvSpPr>
          <p:nvPr>
            <p:ph sz="quarter" idx="11" hasCustomPrompt="1"/>
          </p:nvPr>
        </p:nvSpPr>
        <p:spPr>
          <a:xfrm>
            <a:off x="6240463" y="1844674"/>
            <a:ext cx="2592388"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p:txBody>
      </p:sp>
      <p:sp>
        <p:nvSpPr>
          <p:cNvPr id="7" name="Title_SM">
            <a:extLst>
              <a:ext uri="{FF2B5EF4-FFF2-40B4-BE49-F238E27FC236}">
                <a16:creationId xmlns:a16="http://schemas.microsoft.com/office/drawing/2014/main" id="{B1CFD82C-8968-4B87-A964-6288AF293D77}"/>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30712845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right image with two contents">
    <p:spTree>
      <p:nvGrpSpPr>
        <p:cNvPr id="1" name=""/>
        <p:cNvGrpSpPr/>
        <p:nvPr/>
      </p:nvGrpSpPr>
      <p:grpSpPr>
        <a:xfrm>
          <a:off x="0" y="0"/>
          <a:ext cx="0" cy="0"/>
          <a:chOff x="0" y="0"/>
          <a:chExt cx="0" cy="0"/>
        </a:xfrm>
      </p:grpSpPr>
      <p:sp>
        <p:nvSpPr>
          <p:cNvPr id="5" name="Content Placeholder 2"/>
          <p:cNvSpPr>
            <a:spLocks noGrp="1"/>
          </p:cNvSpPr>
          <p:nvPr>
            <p:ph sz="quarter" idx="10" hasCustomPrompt="1"/>
          </p:nvPr>
        </p:nvSpPr>
        <p:spPr>
          <a:xfrm>
            <a:off x="479424" y="1844675"/>
            <a:ext cx="5472113" cy="2089150"/>
          </a:xfrm>
          <a:prstGeom prst="rect">
            <a:avLst/>
          </a:prstGeom>
        </p:spPr>
        <p:txBody>
          <a:bodyPr lIns="72000" tIns="36000"/>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a:p>
            <a:pPr lvl="3"/>
            <a:r>
              <a:rPr lang="en-US"/>
              <a:t>Fourth level</a:t>
            </a:r>
          </a:p>
        </p:txBody>
      </p:sp>
      <p:sp>
        <p:nvSpPr>
          <p:cNvPr id="3" name="Content Placeholder 1"/>
          <p:cNvSpPr>
            <a:spLocks noGrp="1"/>
          </p:cNvSpPr>
          <p:nvPr>
            <p:ph idx="1" hasCustomPrompt="1"/>
          </p:nvPr>
        </p:nvSpPr>
        <p:spPr>
          <a:xfrm>
            <a:off x="479425" y="4149724"/>
            <a:ext cx="5472113" cy="2087564"/>
          </a:xfrm>
          <a:prstGeom prst="rect">
            <a:avLst/>
          </a:prstGeom>
        </p:spPr>
        <p:txBody>
          <a:bodyPr lIns="72000" tIns="36000"/>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a:p>
            <a:pPr lvl="3"/>
            <a:r>
              <a:rPr lang="en-US"/>
              <a:t>Fourth level</a:t>
            </a:r>
          </a:p>
        </p:txBody>
      </p:sp>
      <p:sp>
        <p:nvSpPr>
          <p:cNvPr id="6" name="Title_SM">
            <a:extLst>
              <a:ext uri="{FF2B5EF4-FFF2-40B4-BE49-F238E27FC236}">
                <a16:creationId xmlns:a16="http://schemas.microsoft.com/office/drawing/2014/main" id="{A05AB2F5-3C8F-45BD-81CB-45EC98D4284C}"/>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22536242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eft image with two contents">
    <p:spTree>
      <p:nvGrpSpPr>
        <p:cNvPr id="1" name=""/>
        <p:cNvGrpSpPr/>
        <p:nvPr/>
      </p:nvGrpSpPr>
      <p:grpSpPr>
        <a:xfrm>
          <a:off x="0" y="0"/>
          <a:ext cx="0" cy="0"/>
          <a:chOff x="0" y="0"/>
          <a:chExt cx="0" cy="0"/>
        </a:xfrm>
      </p:grpSpPr>
      <p:sp>
        <p:nvSpPr>
          <p:cNvPr id="5" name="Content Placeholder 2"/>
          <p:cNvSpPr>
            <a:spLocks noGrp="1"/>
          </p:cNvSpPr>
          <p:nvPr>
            <p:ph sz="quarter" idx="10" hasCustomPrompt="1"/>
          </p:nvPr>
        </p:nvSpPr>
        <p:spPr>
          <a:xfrm>
            <a:off x="6240463" y="1844674"/>
            <a:ext cx="5472112" cy="2089151"/>
          </a:xfrm>
          <a:prstGeom prst="rect">
            <a:avLst/>
          </a:prstGeom>
        </p:spPr>
        <p:txBody>
          <a:bodyPr lIns="72000" tIns="36000"/>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a:p>
            <a:pPr lvl="3"/>
            <a:r>
              <a:rPr lang="en-US"/>
              <a:t>Fourth level</a:t>
            </a:r>
          </a:p>
        </p:txBody>
      </p:sp>
      <p:sp>
        <p:nvSpPr>
          <p:cNvPr id="3" name="Content Placeholder 1"/>
          <p:cNvSpPr>
            <a:spLocks noGrp="1"/>
          </p:cNvSpPr>
          <p:nvPr>
            <p:ph idx="1" hasCustomPrompt="1"/>
          </p:nvPr>
        </p:nvSpPr>
        <p:spPr>
          <a:xfrm>
            <a:off x="6240463" y="4149724"/>
            <a:ext cx="5472112" cy="2087564"/>
          </a:xfrm>
          <a:prstGeom prst="rect">
            <a:avLst/>
          </a:prstGeom>
        </p:spPr>
        <p:txBody>
          <a:bodyPr lIns="72000" tIns="36000"/>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a:p>
            <a:pPr lvl="3"/>
            <a:r>
              <a:rPr lang="en-US"/>
              <a:t>Fourth level</a:t>
            </a:r>
          </a:p>
        </p:txBody>
      </p:sp>
      <p:sp>
        <p:nvSpPr>
          <p:cNvPr id="6" name="Title_SM">
            <a:extLst>
              <a:ext uri="{FF2B5EF4-FFF2-40B4-BE49-F238E27FC236}">
                <a16:creationId xmlns:a16="http://schemas.microsoft.com/office/drawing/2014/main" id="{524C71C0-9908-4C8C-97CC-AA201198D25C}"/>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39508237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two horizontal contents">
    <p:spTree>
      <p:nvGrpSpPr>
        <p:cNvPr id="1" name=""/>
        <p:cNvGrpSpPr/>
        <p:nvPr/>
      </p:nvGrpSpPr>
      <p:grpSpPr>
        <a:xfrm>
          <a:off x="0" y="0"/>
          <a:ext cx="0" cy="0"/>
          <a:chOff x="0" y="0"/>
          <a:chExt cx="0" cy="0"/>
        </a:xfrm>
      </p:grpSpPr>
      <p:sp>
        <p:nvSpPr>
          <p:cNvPr id="7" name="Content Placeholder 2"/>
          <p:cNvSpPr>
            <a:spLocks noGrp="1"/>
          </p:cNvSpPr>
          <p:nvPr>
            <p:ph sz="quarter" idx="11" hasCustomPrompt="1"/>
          </p:nvPr>
        </p:nvSpPr>
        <p:spPr>
          <a:xfrm>
            <a:off x="3359150" y="4149724"/>
            <a:ext cx="8353425" cy="2087564"/>
          </a:xfrm>
          <a:prstGeom prst="rect">
            <a:avLst/>
          </a:prstGeom>
        </p:spPr>
        <p:txBody>
          <a:bodyPr lIns="72000" tIns="36000"/>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a:p>
            <a:pPr lvl="3"/>
            <a:r>
              <a:rPr lang="en-US"/>
              <a:t>Fourth level</a:t>
            </a:r>
          </a:p>
        </p:txBody>
      </p:sp>
      <p:sp>
        <p:nvSpPr>
          <p:cNvPr id="5" name="Content Placeholder 1"/>
          <p:cNvSpPr>
            <a:spLocks noGrp="1"/>
          </p:cNvSpPr>
          <p:nvPr>
            <p:ph sz="quarter" idx="10" hasCustomPrompt="1"/>
          </p:nvPr>
        </p:nvSpPr>
        <p:spPr>
          <a:xfrm>
            <a:off x="3359150" y="1844675"/>
            <a:ext cx="8353425" cy="2089150"/>
          </a:xfrm>
          <a:prstGeom prst="rect">
            <a:avLst/>
          </a:prstGeom>
        </p:spPr>
        <p:txBody>
          <a:bodyPr lIns="72000" tIns="36000"/>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a:p>
            <a:pPr lvl="3"/>
            <a:r>
              <a:rPr lang="en-US"/>
              <a:t>Fourth level</a:t>
            </a:r>
          </a:p>
        </p:txBody>
      </p:sp>
      <p:sp>
        <p:nvSpPr>
          <p:cNvPr id="6" name="Title_SM">
            <a:extLst>
              <a:ext uri="{FF2B5EF4-FFF2-40B4-BE49-F238E27FC236}">
                <a16:creationId xmlns:a16="http://schemas.microsoft.com/office/drawing/2014/main" id="{0114795F-6AFF-421E-BA39-763FAD29FC16}"/>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33591453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Image over two content parts">
    <p:spTree>
      <p:nvGrpSpPr>
        <p:cNvPr id="1" name=""/>
        <p:cNvGrpSpPr/>
        <p:nvPr/>
      </p:nvGrpSpPr>
      <p:grpSpPr>
        <a:xfrm>
          <a:off x="0" y="0"/>
          <a:ext cx="0" cy="0"/>
          <a:chOff x="0" y="0"/>
          <a:chExt cx="0" cy="0"/>
        </a:xfrm>
      </p:grpSpPr>
      <p:sp>
        <p:nvSpPr>
          <p:cNvPr id="7" name="Content Placeholder 3"/>
          <p:cNvSpPr>
            <a:spLocks noGrp="1"/>
          </p:cNvSpPr>
          <p:nvPr>
            <p:ph sz="quarter" idx="11" hasCustomPrompt="1"/>
          </p:nvPr>
        </p:nvSpPr>
        <p:spPr>
          <a:xfrm>
            <a:off x="6240463" y="4149724"/>
            <a:ext cx="5472112" cy="2087564"/>
          </a:xfrm>
          <a:prstGeom prst="rect">
            <a:avLst/>
          </a:prstGeom>
        </p:spPr>
        <p:txBody>
          <a:bodyPr lIns="72000" tIns="36000"/>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a:p>
            <a:pPr lvl="3"/>
            <a:r>
              <a:rPr lang="en-US"/>
              <a:t>Fourth level</a:t>
            </a:r>
          </a:p>
        </p:txBody>
      </p:sp>
      <p:sp>
        <p:nvSpPr>
          <p:cNvPr id="8" name="Content Placeholder 2"/>
          <p:cNvSpPr>
            <a:spLocks noGrp="1"/>
          </p:cNvSpPr>
          <p:nvPr>
            <p:ph sz="quarter" idx="12" hasCustomPrompt="1"/>
          </p:nvPr>
        </p:nvSpPr>
        <p:spPr>
          <a:xfrm>
            <a:off x="479425" y="4149724"/>
            <a:ext cx="5472113" cy="2087563"/>
          </a:xfrm>
          <a:prstGeom prst="rect">
            <a:avLst/>
          </a:prstGeom>
        </p:spPr>
        <p:txBody>
          <a:bodyPr lIns="72000" tIns="36000"/>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a:p>
            <a:pPr lvl="3"/>
            <a:r>
              <a:rPr lang="en-US"/>
              <a:t>Fourth level</a:t>
            </a:r>
          </a:p>
        </p:txBody>
      </p:sp>
      <p:sp>
        <p:nvSpPr>
          <p:cNvPr id="6" name="Title_SM">
            <a:extLst>
              <a:ext uri="{FF2B5EF4-FFF2-40B4-BE49-F238E27FC236}">
                <a16:creationId xmlns:a16="http://schemas.microsoft.com/office/drawing/2014/main" id="{A14F6E09-C956-49B3-8E41-DBD053DF768C}"/>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10010844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3 columns">
    <p:spTree>
      <p:nvGrpSpPr>
        <p:cNvPr id="1" name=""/>
        <p:cNvGrpSpPr/>
        <p:nvPr/>
      </p:nvGrpSpPr>
      <p:grpSpPr>
        <a:xfrm>
          <a:off x="0" y="0"/>
          <a:ext cx="0" cy="0"/>
          <a:chOff x="0" y="0"/>
          <a:chExt cx="0" cy="0"/>
        </a:xfrm>
      </p:grpSpPr>
      <p:sp>
        <p:nvSpPr>
          <p:cNvPr id="8" name="Content Placeholder 3"/>
          <p:cNvSpPr>
            <a:spLocks noGrp="1"/>
          </p:cNvSpPr>
          <p:nvPr>
            <p:ph sz="quarter" idx="12" hasCustomPrompt="1"/>
          </p:nvPr>
        </p:nvSpPr>
        <p:spPr>
          <a:xfrm>
            <a:off x="8184575" y="1844675"/>
            <a:ext cx="3528000"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p:txBody>
      </p:sp>
      <p:sp>
        <p:nvSpPr>
          <p:cNvPr id="6" name="Content Placeholder 2"/>
          <p:cNvSpPr>
            <a:spLocks noGrp="1"/>
          </p:cNvSpPr>
          <p:nvPr>
            <p:ph sz="quarter" idx="11" hasCustomPrompt="1"/>
          </p:nvPr>
        </p:nvSpPr>
        <p:spPr>
          <a:xfrm>
            <a:off x="4332000" y="1844673"/>
            <a:ext cx="3528000"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p:txBody>
      </p:sp>
      <p:sp>
        <p:nvSpPr>
          <p:cNvPr id="7" name="Content Placeholder 1">
            <a:extLst>
              <a:ext uri="{FF2B5EF4-FFF2-40B4-BE49-F238E27FC236}">
                <a16:creationId xmlns:a16="http://schemas.microsoft.com/office/drawing/2014/main" id="{8E3794F8-471D-4987-945F-3C29BB03AB49}"/>
              </a:ext>
            </a:extLst>
          </p:cNvPr>
          <p:cNvSpPr>
            <a:spLocks noGrp="1"/>
          </p:cNvSpPr>
          <p:nvPr>
            <p:ph sz="quarter" idx="13" hasCustomPrompt="1"/>
          </p:nvPr>
        </p:nvSpPr>
        <p:spPr>
          <a:xfrm>
            <a:off x="479425" y="1844674"/>
            <a:ext cx="3528000"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p:txBody>
      </p:sp>
      <p:sp>
        <p:nvSpPr>
          <p:cNvPr id="10" name="Title_SM">
            <a:extLst>
              <a:ext uri="{FF2B5EF4-FFF2-40B4-BE49-F238E27FC236}">
                <a16:creationId xmlns:a16="http://schemas.microsoft.com/office/drawing/2014/main" id="{6B686A21-AA96-4B0A-B7CE-F4C6D5D31B32}"/>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3565058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3 narrow columns">
    <p:spTree>
      <p:nvGrpSpPr>
        <p:cNvPr id="1" name=""/>
        <p:cNvGrpSpPr/>
        <p:nvPr/>
      </p:nvGrpSpPr>
      <p:grpSpPr>
        <a:xfrm>
          <a:off x="0" y="0"/>
          <a:ext cx="0" cy="0"/>
          <a:chOff x="0" y="0"/>
          <a:chExt cx="0" cy="0"/>
        </a:xfrm>
      </p:grpSpPr>
      <p:sp>
        <p:nvSpPr>
          <p:cNvPr id="8" name="Content Placeholder 3"/>
          <p:cNvSpPr>
            <a:spLocks noGrp="1"/>
          </p:cNvSpPr>
          <p:nvPr>
            <p:ph sz="quarter" idx="12" hasCustomPrompt="1"/>
          </p:nvPr>
        </p:nvSpPr>
        <p:spPr>
          <a:xfrm>
            <a:off x="9121776" y="1844674"/>
            <a:ext cx="2590799"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p:txBody>
      </p:sp>
      <p:sp>
        <p:nvSpPr>
          <p:cNvPr id="6" name="Content Placeholder 2"/>
          <p:cNvSpPr>
            <a:spLocks noGrp="1"/>
          </p:cNvSpPr>
          <p:nvPr>
            <p:ph sz="quarter" idx="11" hasCustomPrompt="1"/>
          </p:nvPr>
        </p:nvSpPr>
        <p:spPr>
          <a:xfrm>
            <a:off x="6240464" y="1844674"/>
            <a:ext cx="2592386"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p:txBody>
      </p:sp>
      <p:sp>
        <p:nvSpPr>
          <p:cNvPr id="4" name="Content Placeholder 1"/>
          <p:cNvSpPr>
            <a:spLocks noGrp="1"/>
          </p:cNvSpPr>
          <p:nvPr>
            <p:ph sz="quarter" idx="10" hasCustomPrompt="1"/>
          </p:nvPr>
        </p:nvSpPr>
        <p:spPr>
          <a:xfrm>
            <a:off x="3359149" y="1844674"/>
            <a:ext cx="2592389"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p:txBody>
      </p:sp>
      <p:sp>
        <p:nvSpPr>
          <p:cNvPr id="7" name="Title_SM">
            <a:extLst>
              <a:ext uri="{FF2B5EF4-FFF2-40B4-BE49-F238E27FC236}">
                <a16:creationId xmlns:a16="http://schemas.microsoft.com/office/drawing/2014/main" id="{7EEF5633-BC13-4AEA-AEF5-CE2675504D30}"/>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14619674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4 columns">
    <p:spTree>
      <p:nvGrpSpPr>
        <p:cNvPr id="1" name=""/>
        <p:cNvGrpSpPr/>
        <p:nvPr/>
      </p:nvGrpSpPr>
      <p:grpSpPr>
        <a:xfrm>
          <a:off x="0" y="0"/>
          <a:ext cx="0" cy="0"/>
          <a:chOff x="0" y="0"/>
          <a:chExt cx="0" cy="0"/>
        </a:xfrm>
      </p:grpSpPr>
      <p:sp>
        <p:nvSpPr>
          <p:cNvPr id="8" name="Content Placeholder 3"/>
          <p:cNvSpPr>
            <a:spLocks noGrp="1"/>
          </p:cNvSpPr>
          <p:nvPr>
            <p:ph sz="quarter" idx="12" hasCustomPrompt="1"/>
          </p:nvPr>
        </p:nvSpPr>
        <p:spPr>
          <a:xfrm>
            <a:off x="6240463" y="1844674"/>
            <a:ext cx="2592388" cy="4392614"/>
          </a:xfrm>
          <a:prstGeom prst="rect">
            <a:avLst/>
          </a:prstGeom>
        </p:spPr>
        <p:txBody>
          <a:bodyPr/>
          <a:lstStyle>
            <a:lvl1pPr>
              <a:defRPr/>
            </a:lvl1pPr>
            <a:lvl2pPr>
              <a:defRPr/>
            </a:lvl2pPr>
            <a:lvl3pPr>
              <a:defRPr/>
            </a:lvl3pPr>
            <a:lvl4pPr>
              <a:defRPr/>
            </a:lvl4p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p:txBody>
      </p:sp>
      <p:sp>
        <p:nvSpPr>
          <p:cNvPr id="6" name="Content Placeholder 2"/>
          <p:cNvSpPr>
            <a:spLocks noGrp="1"/>
          </p:cNvSpPr>
          <p:nvPr>
            <p:ph sz="quarter" idx="11" hasCustomPrompt="1"/>
          </p:nvPr>
        </p:nvSpPr>
        <p:spPr>
          <a:xfrm>
            <a:off x="3359149" y="1844674"/>
            <a:ext cx="2592389" cy="4392613"/>
          </a:xfrm>
          <a:prstGeom prst="rect">
            <a:avLst/>
          </a:prstGeom>
        </p:spPr>
        <p:txBody>
          <a:bodyPr/>
          <a:lstStyle>
            <a:lvl1pPr>
              <a:defRPr/>
            </a:lvl1pPr>
            <a:lvl2pPr>
              <a:defRPr/>
            </a:lvl2pPr>
            <a:lvl3pPr>
              <a:defRPr/>
            </a:lvl3pPr>
            <a:lvl4pPr>
              <a:defRPr/>
            </a:lvl4p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p:txBody>
      </p:sp>
      <p:sp>
        <p:nvSpPr>
          <p:cNvPr id="4" name="Content Placeholder 1"/>
          <p:cNvSpPr>
            <a:spLocks noGrp="1"/>
          </p:cNvSpPr>
          <p:nvPr>
            <p:ph sz="quarter" idx="10" hasCustomPrompt="1"/>
          </p:nvPr>
        </p:nvSpPr>
        <p:spPr>
          <a:xfrm>
            <a:off x="479425" y="1844674"/>
            <a:ext cx="2592388"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p:txBody>
      </p:sp>
      <p:sp>
        <p:nvSpPr>
          <p:cNvPr id="9" name="Content Placeholder 3"/>
          <p:cNvSpPr>
            <a:spLocks noGrp="1"/>
          </p:cNvSpPr>
          <p:nvPr>
            <p:ph sz="quarter" idx="13" hasCustomPrompt="1"/>
          </p:nvPr>
        </p:nvSpPr>
        <p:spPr>
          <a:xfrm>
            <a:off x="9120188" y="1844674"/>
            <a:ext cx="2592387" cy="4392613"/>
          </a:xfrm>
          <a:prstGeom prst="rect">
            <a:avLst/>
          </a:prstGeom>
        </p:spPr>
        <p:txBody>
          <a:bodyPr/>
          <a:lstStyle>
            <a:lvl1pPr>
              <a:defRPr/>
            </a:lvl1pPr>
            <a:lvl2pPr>
              <a:defRPr/>
            </a:lvl2pPr>
            <a:lvl3pPr>
              <a:defRPr/>
            </a:lvl3pPr>
            <a:lvl4pPr>
              <a:defRPr/>
            </a:lvl4p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p:txBody>
      </p:sp>
      <p:sp>
        <p:nvSpPr>
          <p:cNvPr id="7" name="Title_SM">
            <a:extLst>
              <a:ext uri="{FF2B5EF4-FFF2-40B4-BE49-F238E27FC236}">
                <a16:creationId xmlns:a16="http://schemas.microsoft.com/office/drawing/2014/main" id="{F4D71A67-F349-4E68-B7B8-D53CE323A764}"/>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312440890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Preamble and 3 columns">
    <p:spTree>
      <p:nvGrpSpPr>
        <p:cNvPr id="1" name=""/>
        <p:cNvGrpSpPr/>
        <p:nvPr/>
      </p:nvGrpSpPr>
      <p:grpSpPr>
        <a:xfrm>
          <a:off x="0" y="0"/>
          <a:ext cx="0" cy="0"/>
          <a:chOff x="0" y="0"/>
          <a:chExt cx="0" cy="0"/>
        </a:xfrm>
      </p:grpSpPr>
      <p:sp>
        <p:nvSpPr>
          <p:cNvPr id="8" name="Content Placeholder 3"/>
          <p:cNvSpPr>
            <a:spLocks noGrp="1"/>
          </p:cNvSpPr>
          <p:nvPr>
            <p:ph sz="quarter" idx="12" hasCustomPrompt="1"/>
          </p:nvPr>
        </p:nvSpPr>
        <p:spPr>
          <a:xfrm>
            <a:off x="6240463" y="4149724"/>
            <a:ext cx="2592388" cy="2087563"/>
          </a:xfrm>
          <a:prstGeom prst="rect">
            <a:avLst/>
          </a:prstGeom>
        </p:spPr>
        <p:txBody>
          <a:bodyPr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0"/>
            <a:r>
              <a:rPr lang="en-US"/>
              <a:t>First level</a:t>
            </a:r>
          </a:p>
          <a:p>
            <a:pPr lvl="1"/>
            <a:r>
              <a:rPr lang="en-US"/>
              <a:t>Second level</a:t>
            </a:r>
          </a:p>
        </p:txBody>
      </p:sp>
      <p:sp>
        <p:nvSpPr>
          <p:cNvPr id="6" name="Content Placeholder 2"/>
          <p:cNvSpPr>
            <a:spLocks noGrp="1"/>
          </p:cNvSpPr>
          <p:nvPr>
            <p:ph sz="quarter" idx="11" hasCustomPrompt="1"/>
          </p:nvPr>
        </p:nvSpPr>
        <p:spPr>
          <a:xfrm>
            <a:off x="3359150" y="4149725"/>
            <a:ext cx="2592388" cy="2087562"/>
          </a:xfrm>
          <a:prstGeom prst="rect">
            <a:avLst/>
          </a:prstGeom>
        </p:spPr>
        <p:txBody>
          <a:bodyPr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0"/>
            <a:r>
              <a:rPr lang="en-US"/>
              <a:t>First level</a:t>
            </a:r>
          </a:p>
          <a:p>
            <a:pPr lvl="1"/>
            <a:r>
              <a:rPr lang="en-US"/>
              <a:t>Second level</a:t>
            </a:r>
          </a:p>
        </p:txBody>
      </p:sp>
      <p:sp>
        <p:nvSpPr>
          <p:cNvPr id="4" name="Content Placeholder 1"/>
          <p:cNvSpPr>
            <a:spLocks noGrp="1"/>
          </p:cNvSpPr>
          <p:nvPr>
            <p:ph sz="quarter" idx="10" hasCustomPrompt="1"/>
          </p:nvPr>
        </p:nvSpPr>
        <p:spPr>
          <a:xfrm>
            <a:off x="479425" y="1844675"/>
            <a:ext cx="2592388" cy="4392612"/>
          </a:xfrm>
          <a:prstGeom prst="rect">
            <a:avLst/>
          </a:prstGeom>
        </p:spPr>
        <p:txBody>
          <a:bodyPr/>
          <a:lstStyle>
            <a:lvl1pPr marL="0" indent="0">
              <a:buFont typeface="Ericsson Hilda Light" panose="020B0604020202020204" pitchFamily="34" charset="0"/>
              <a:buNone/>
              <a:defRPr sz="2500">
                <a:latin typeface="+mn-lt"/>
              </a:defRPr>
            </a:lvl1pPr>
            <a:lvl2pPr marL="0" indent="0">
              <a:buFont typeface="Ericsson Hilda Light" panose="020B0604020202020204" pitchFamily="34" charset="0"/>
              <a:buNone/>
              <a:defRPr sz="2500">
                <a:latin typeface="+mj-lt"/>
              </a:defRPr>
            </a:lvl2pPr>
            <a:lvl3pPr marL="342900" indent="0">
              <a:buFont typeface="Ericsson Hilda Light" panose="020B0604020202020204" pitchFamily="34" charset="0"/>
              <a:buNone/>
              <a:defRPr sz="2500">
                <a:latin typeface="+mj-lt"/>
              </a:defRPr>
            </a:lvl3pPr>
            <a:lvl4pPr marL="685800" indent="0">
              <a:buFont typeface="Ericsson Hilda Light" panose="020B0604020202020204" pitchFamily="34" charset="0"/>
              <a:buNone/>
              <a:defRPr sz="2500">
                <a:latin typeface="+mj-lt"/>
              </a:defRPr>
            </a:lvl4pPr>
            <a:lvl5pPr marL="1028700" indent="0">
              <a:buFont typeface="Ericsson Hilda Light" panose="020B0604020202020204" pitchFamily="34" charset="0"/>
              <a:buNone/>
              <a:defRPr sz="2500">
                <a:latin typeface="+mj-lt"/>
              </a:defRPr>
            </a:lvl5pPr>
          </a:lstStyle>
          <a:p>
            <a:pPr lvl="0"/>
            <a:r>
              <a:rPr kumimoji="0" lang="en-US" sz="2500" b="0" i="0" u="none" strike="noStrike" kern="1200" cap="none" spc="0" normalizeH="0" baseline="0" noProof="0">
                <a:ln>
                  <a:noFill/>
                </a:ln>
                <a:solidFill>
                  <a:srgbClr val="181818"/>
                </a:solidFill>
                <a:effectLst/>
                <a:uLnTx/>
                <a:uFillTx/>
                <a:ea typeface="+mn-ea"/>
                <a:cs typeface="Ericsson Hilda Light" panose="020B0604020202020204" pitchFamily="34" charset="0"/>
              </a:rPr>
              <a:t>Preamble text, </a:t>
            </a:r>
            <a:r>
              <a:rPr lang="en-US"/>
              <a:t>Ericsson </a:t>
            </a:r>
            <a:r>
              <a:rPr kumimoji="0" lang="en-US" sz="2500" b="0" i="0" u="none" strike="noStrike" kern="1200" cap="none" spc="0" normalizeH="0" baseline="0" noProof="0">
                <a:ln>
                  <a:noFill/>
                </a:ln>
                <a:solidFill>
                  <a:srgbClr val="181818"/>
                </a:solidFill>
                <a:effectLst/>
                <a:uLnTx/>
                <a:uFillTx/>
                <a:ea typeface="+mn-ea"/>
                <a:cs typeface="Ericsson Hilda Light" panose="020B0604020202020204" pitchFamily="34" charset="0"/>
              </a:rPr>
              <a:t>Hilda 25pt, Ericsson Black</a:t>
            </a:r>
            <a:endParaRPr lang="en-US"/>
          </a:p>
        </p:txBody>
      </p:sp>
      <p:sp>
        <p:nvSpPr>
          <p:cNvPr id="9" name="Content Placeholder 3"/>
          <p:cNvSpPr>
            <a:spLocks noGrp="1"/>
          </p:cNvSpPr>
          <p:nvPr>
            <p:ph sz="quarter" idx="13" hasCustomPrompt="1"/>
          </p:nvPr>
        </p:nvSpPr>
        <p:spPr>
          <a:xfrm>
            <a:off x="9120188" y="4149724"/>
            <a:ext cx="2592387" cy="2087563"/>
          </a:xfrm>
          <a:prstGeom prst="rect">
            <a:avLst/>
          </a:prstGeom>
        </p:spPr>
        <p:txBody>
          <a:bodyPr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0"/>
            <a:r>
              <a:rPr lang="en-US"/>
              <a:t>First level</a:t>
            </a:r>
          </a:p>
          <a:p>
            <a:pPr lvl="1"/>
            <a:r>
              <a:rPr lang="en-US"/>
              <a:t>Second level</a:t>
            </a:r>
          </a:p>
        </p:txBody>
      </p:sp>
      <p:sp>
        <p:nvSpPr>
          <p:cNvPr id="7" name="Title_SM">
            <a:extLst>
              <a:ext uri="{FF2B5EF4-FFF2-40B4-BE49-F238E27FC236}">
                <a16:creationId xmlns:a16="http://schemas.microsoft.com/office/drawing/2014/main" id="{CD0BB64A-768A-4118-B3E5-52B98C693831}"/>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2507051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Keynote Cover Page">
    <p:spTree>
      <p:nvGrpSpPr>
        <p:cNvPr id="1" name=""/>
        <p:cNvGrpSpPr/>
        <p:nvPr/>
      </p:nvGrpSpPr>
      <p:grpSpPr>
        <a:xfrm>
          <a:off x="0" y="0"/>
          <a:ext cx="0" cy="0"/>
          <a:chOff x="0" y="0"/>
          <a:chExt cx="0" cy="0"/>
        </a:xfrm>
      </p:grpSpPr>
      <p:sp>
        <p:nvSpPr>
          <p:cNvPr id="9" name="Title_TM">
            <a:extLst>
              <a:ext uri="{FF2B5EF4-FFF2-40B4-BE49-F238E27FC236}">
                <a16:creationId xmlns:a16="http://schemas.microsoft.com/office/drawing/2014/main" id="{696C7C8F-5086-466A-8108-2FE0A8663D59}"/>
              </a:ext>
            </a:extLst>
          </p:cNvPr>
          <p:cNvSpPr>
            <a:spLocks noGrp="1" noChangeArrowheads="1"/>
          </p:cNvSpPr>
          <p:nvPr>
            <p:ph type="ctrTitle" hasCustomPrompt="1"/>
          </p:nvPr>
        </p:nvSpPr>
        <p:spPr>
          <a:xfrm>
            <a:off x="479425" y="476250"/>
            <a:ext cx="8353426" cy="3457575"/>
          </a:xfrm>
          <a:noFill/>
          <a:ln w="9525">
            <a:noFill/>
            <a:miter lim="800000"/>
            <a:headEnd/>
            <a:tailEnd/>
          </a:ln>
        </p:spPr>
        <p:txBody>
          <a:bodyPr anchor="t"/>
          <a:lstStyle>
            <a:lvl1pPr>
              <a:defRPr lang="en-US" sz="6000" b="0" dirty="0">
                <a:solidFill>
                  <a:schemeClr val="tx1"/>
                </a:solidFill>
                <a:latin typeface="+mj-lt"/>
              </a:defRPr>
            </a:lvl1pPr>
          </a:lstStyle>
          <a:p>
            <a:pPr lvl="0"/>
            <a:r>
              <a:rPr lang="en-US"/>
              <a:t>Keynote cover page, </a:t>
            </a:r>
            <a:br>
              <a:rPr lang="en-US"/>
            </a:br>
            <a:r>
              <a:rPr lang="en-US"/>
              <a:t>Ericsson Hilda Light 60pt, </a:t>
            </a:r>
            <a:br>
              <a:rPr lang="en-US"/>
            </a:br>
            <a:r>
              <a:rPr lang="en-US"/>
              <a:t>Ericsson Black, </a:t>
            </a:r>
            <a:br>
              <a:rPr lang="en-US"/>
            </a:br>
            <a:r>
              <a:rPr lang="en-US"/>
              <a:t>max 4-lines</a:t>
            </a:r>
          </a:p>
        </p:txBody>
      </p:sp>
      <p:sp>
        <p:nvSpPr>
          <p:cNvPr id="10" name="SubTitle_TM">
            <a:extLst>
              <a:ext uri="{FF2B5EF4-FFF2-40B4-BE49-F238E27FC236}">
                <a16:creationId xmlns:a16="http://schemas.microsoft.com/office/drawing/2014/main" id="{ED5DEA0B-CF0D-4EE6-B6A8-90BAF3DE8AF1}"/>
              </a:ext>
            </a:extLst>
          </p:cNvPr>
          <p:cNvSpPr>
            <a:spLocks noGrp="1" noChangeArrowheads="1"/>
          </p:cNvSpPr>
          <p:nvPr>
            <p:ph type="subTitle" idx="1" hasCustomPrompt="1"/>
          </p:nvPr>
        </p:nvSpPr>
        <p:spPr>
          <a:xfrm>
            <a:off x="479425" y="4149726"/>
            <a:ext cx="5472112" cy="2087562"/>
          </a:xfrm>
          <a:prstGeom prst="rect">
            <a:avLst/>
          </a:prstGeom>
        </p:spPr>
        <p:txBody>
          <a:bodyPr rIns="0" anchor="t"/>
          <a:lstStyle>
            <a:lvl1pPr marL="0" indent="0">
              <a:lnSpc>
                <a:spcPct val="100000"/>
              </a:lnSpc>
              <a:spcBef>
                <a:spcPts val="0"/>
              </a:spcBef>
              <a:buFont typeface="Ericsson Hilda Light" charset="0"/>
              <a:buNone/>
              <a:defRPr sz="2000" baseline="0">
                <a:solidFill>
                  <a:schemeClr val="tx1"/>
                </a:solidFill>
                <a:latin typeface="+mn-lt"/>
              </a:defRPr>
            </a:lvl1pPr>
          </a:lstStyle>
          <a:p>
            <a:r>
              <a:rPr lang="en-US"/>
              <a:t>Speaker,</a:t>
            </a:r>
            <a:br>
              <a:rPr lang="en-US"/>
            </a:br>
            <a:r>
              <a:rPr lang="en-US"/>
              <a:t>Ericsson Black, Ericsson Hilda 20pt</a:t>
            </a:r>
          </a:p>
        </p:txBody>
      </p:sp>
    </p:spTree>
    <p:extLst>
      <p:ext uri="{BB962C8B-B14F-4D97-AF65-F5344CB8AC3E}">
        <p14:creationId xmlns:p14="http://schemas.microsoft.com/office/powerpoint/2010/main" val="1882012457"/>
      </p:ext>
    </p:extLst>
  </p:cSld>
  <p:clrMapOvr>
    <a:masterClrMapping/>
  </p:clrMapOvr>
  <p:hf sldNum="0" hdr="0" ftr="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4 columns with visuals">
    <p:spTree>
      <p:nvGrpSpPr>
        <p:cNvPr id="1" name=""/>
        <p:cNvGrpSpPr/>
        <p:nvPr/>
      </p:nvGrpSpPr>
      <p:grpSpPr>
        <a:xfrm>
          <a:off x="0" y="0"/>
          <a:ext cx="0" cy="0"/>
          <a:chOff x="0" y="0"/>
          <a:chExt cx="0" cy="0"/>
        </a:xfrm>
      </p:grpSpPr>
      <p:sp>
        <p:nvSpPr>
          <p:cNvPr id="8" name="Content Placeholder 3"/>
          <p:cNvSpPr>
            <a:spLocks noGrp="1"/>
          </p:cNvSpPr>
          <p:nvPr>
            <p:ph sz="quarter" idx="12" hasCustomPrompt="1"/>
          </p:nvPr>
        </p:nvSpPr>
        <p:spPr>
          <a:xfrm>
            <a:off x="6240463" y="4149724"/>
            <a:ext cx="2592388" cy="2087563"/>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0"/>
            <a:r>
              <a:rPr lang="en-US"/>
              <a:t>First level</a:t>
            </a:r>
          </a:p>
          <a:p>
            <a:pPr lvl="1"/>
            <a:r>
              <a:rPr lang="en-US"/>
              <a:t>Second level</a:t>
            </a:r>
          </a:p>
        </p:txBody>
      </p:sp>
      <p:sp>
        <p:nvSpPr>
          <p:cNvPr id="6" name="Content Placeholder 2"/>
          <p:cNvSpPr>
            <a:spLocks noGrp="1"/>
          </p:cNvSpPr>
          <p:nvPr>
            <p:ph sz="quarter" idx="11" hasCustomPrompt="1"/>
          </p:nvPr>
        </p:nvSpPr>
        <p:spPr>
          <a:xfrm>
            <a:off x="3359149" y="4149724"/>
            <a:ext cx="2592389" cy="2087563"/>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0"/>
            <a:r>
              <a:rPr lang="en-US"/>
              <a:t>First level</a:t>
            </a:r>
          </a:p>
          <a:p>
            <a:pPr lvl="1"/>
            <a:r>
              <a:rPr lang="en-US"/>
              <a:t>Second level</a:t>
            </a:r>
          </a:p>
        </p:txBody>
      </p:sp>
      <p:sp>
        <p:nvSpPr>
          <p:cNvPr id="4" name="Content Placeholder 1"/>
          <p:cNvSpPr>
            <a:spLocks noGrp="1"/>
          </p:cNvSpPr>
          <p:nvPr>
            <p:ph sz="quarter" idx="10" hasCustomPrompt="1"/>
          </p:nvPr>
        </p:nvSpPr>
        <p:spPr>
          <a:xfrm>
            <a:off x="479425" y="4149724"/>
            <a:ext cx="2592388" cy="2087563"/>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0"/>
            <a:r>
              <a:rPr lang="en-US"/>
              <a:t>First level</a:t>
            </a:r>
          </a:p>
          <a:p>
            <a:pPr lvl="1"/>
            <a:r>
              <a:rPr lang="en-US"/>
              <a:t>Second level</a:t>
            </a:r>
          </a:p>
        </p:txBody>
      </p:sp>
      <p:sp>
        <p:nvSpPr>
          <p:cNvPr id="9" name="Content Placeholder 3"/>
          <p:cNvSpPr>
            <a:spLocks noGrp="1"/>
          </p:cNvSpPr>
          <p:nvPr>
            <p:ph sz="quarter" idx="13" hasCustomPrompt="1"/>
          </p:nvPr>
        </p:nvSpPr>
        <p:spPr>
          <a:xfrm>
            <a:off x="9121776" y="4149724"/>
            <a:ext cx="2590799" cy="2087563"/>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0"/>
            <a:r>
              <a:rPr lang="en-US"/>
              <a:t>First level</a:t>
            </a:r>
          </a:p>
          <a:p>
            <a:pPr lvl="1"/>
            <a:r>
              <a:rPr lang="en-US"/>
              <a:t>Second level</a:t>
            </a:r>
          </a:p>
        </p:txBody>
      </p:sp>
      <p:sp>
        <p:nvSpPr>
          <p:cNvPr id="7" name="Title_SM">
            <a:extLst>
              <a:ext uri="{FF2B5EF4-FFF2-40B4-BE49-F238E27FC236}">
                <a16:creationId xmlns:a16="http://schemas.microsoft.com/office/drawing/2014/main" id="{F83268EB-5955-4A3F-8B85-E7C084E6FAF5}"/>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990943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6" name="Content Placeholder 4"/>
          <p:cNvSpPr>
            <a:spLocks noGrp="1"/>
          </p:cNvSpPr>
          <p:nvPr>
            <p:ph sz="quarter" idx="4" hasCustomPrompt="1"/>
          </p:nvPr>
        </p:nvSpPr>
        <p:spPr>
          <a:xfrm>
            <a:off x="6240462" y="4149724"/>
            <a:ext cx="5472113" cy="2087564"/>
          </a:xfrm>
          <a:prstGeom prst="rect">
            <a:avLst/>
          </a:prstGeom>
        </p:spPr>
        <p:txBody>
          <a:bodyPr lIns="72000" tIns="36000"/>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a:p>
            <a:pPr lvl="3"/>
            <a:r>
              <a:rPr lang="en-US"/>
              <a:t>Fourth level</a:t>
            </a:r>
          </a:p>
        </p:txBody>
      </p:sp>
      <p:sp>
        <p:nvSpPr>
          <p:cNvPr id="4" name="Content Placeholder 2"/>
          <p:cNvSpPr>
            <a:spLocks noGrp="1"/>
          </p:cNvSpPr>
          <p:nvPr>
            <p:ph sz="quarter" idx="2" hasCustomPrompt="1"/>
          </p:nvPr>
        </p:nvSpPr>
        <p:spPr>
          <a:xfrm>
            <a:off x="6240462" y="1844674"/>
            <a:ext cx="5472113" cy="2089151"/>
          </a:xfrm>
          <a:prstGeom prst="rect">
            <a:avLst/>
          </a:prstGeom>
        </p:spPr>
        <p:txBody>
          <a:bodyPr lIns="72000" tIns="36000"/>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a:p>
            <a:pPr lvl="3"/>
            <a:r>
              <a:rPr lang="en-US"/>
              <a:t>Fourth level</a:t>
            </a:r>
          </a:p>
        </p:txBody>
      </p:sp>
      <p:sp>
        <p:nvSpPr>
          <p:cNvPr id="3" name="Content Placeholder 1"/>
          <p:cNvSpPr>
            <a:spLocks noGrp="1"/>
          </p:cNvSpPr>
          <p:nvPr>
            <p:ph sz="quarter" idx="1" hasCustomPrompt="1"/>
          </p:nvPr>
        </p:nvSpPr>
        <p:spPr>
          <a:xfrm>
            <a:off x="479425" y="1844674"/>
            <a:ext cx="5472113" cy="2089151"/>
          </a:xfrm>
          <a:prstGeom prst="rect">
            <a:avLst/>
          </a:prstGeom>
        </p:spPr>
        <p:txBody>
          <a:bodyPr lIns="72000" tIns="36000"/>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a:p>
            <a:pPr lvl="3"/>
            <a:r>
              <a:rPr lang="en-US"/>
              <a:t>Fourth level</a:t>
            </a:r>
          </a:p>
        </p:txBody>
      </p:sp>
      <p:sp>
        <p:nvSpPr>
          <p:cNvPr id="7" name="Content Placeholder 1">
            <a:extLst>
              <a:ext uri="{FF2B5EF4-FFF2-40B4-BE49-F238E27FC236}">
                <a16:creationId xmlns:a16="http://schemas.microsoft.com/office/drawing/2014/main" id="{5BD2C41D-0700-4885-AB77-25AFFE4E1FDA}"/>
              </a:ext>
            </a:extLst>
          </p:cNvPr>
          <p:cNvSpPr>
            <a:spLocks noGrp="1"/>
          </p:cNvSpPr>
          <p:nvPr>
            <p:ph sz="quarter" idx="10" hasCustomPrompt="1"/>
          </p:nvPr>
        </p:nvSpPr>
        <p:spPr>
          <a:xfrm>
            <a:off x="479425" y="4149725"/>
            <a:ext cx="5472113" cy="2089151"/>
          </a:xfrm>
          <a:prstGeom prst="rect">
            <a:avLst/>
          </a:prstGeom>
        </p:spPr>
        <p:txBody>
          <a:bodyPr lIns="72000" tIns="36000"/>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a:p>
            <a:pPr lvl="3"/>
            <a:r>
              <a:rPr lang="en-US"/>
              <a:t>Fourth level</a:t>
            </a:r>
          </a:p>
        </p:txBody>
      </p:sp>
      <p:sp>
        <p:nvSpPr>
          <p:cNvPr id="9" name="Title_SM">
            <a:extLst>
              <a:ext uri="{FF2B5EF4-FFF2-40B4-BE49-F238E27FC236}">
                <a16:creationId xmlns:a16="http://schemas.microsoft.com/office/drawing/2014/main" id="{2C948968-FB06-45CC-8259-6BDE4430EACB}"/>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28244826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8 Content">
    <p:spTree>
      <p:nvGrpSpPr>
        <p:cNvPr id="1" name=""/>
        <p:cNvGrpSpPr/>
        <p:nvPr/>
      </p:nvGrpSpPr>
      <p:grpSpPr>
        <a:xfrm>
          <a:off x="0" y="0"/>
          <a:ext cx="0" cy="0"/>
          <a:chOff x="0" y="0"/>
          <a:chExt cx="0" cy="0"/>
        </a:xfrm>
      </p:grpSpPr>
      <p:sp>
        <p:nvSpPr>
          <p:cNvPr id="6" name="Content Placeholder 4"/>
          <p:cNvSpPr>
            <a:spLocks noGrp="1"/>
          </p:cNvSpPr>
          <p:nvPr>
            <p:ph sz="quarter" idx="4" hasCustomPrompt="1"/>
          </p:nvPr>
        </p:nvSpPr>
        <p:spPr>
          <a:xfrm>
            <a:off x="6240463" y="4150995"/>
            <a:ext cx="2592387" cy="2086292"/>
          </a:xfrm>
          <a:prstGeom prst="rect">
            <a:avLst/>
          </a:prstGeom>
        </p:spPr>
        <p:txBody>
          <a:bodyPr lIns="72000" tIns="36000"/>
          <a:lstStyle>
            <a:lvl1pPr>
              <a:defRPr sz="2000"/>
            </a:lvl1pPr>
            <a:lvl2pPr>
              <a:defRPr sz="2000"/>
            </a:lvl2pPr>
            <a:lvl3pPr>
              <a:defRPr sz="2000"/>
            </a:lvl3pPr>
            <a:lvl4pPr>
              <a:defRPr sz="2000"/>
            </a:lvl4pPr>
            <a:lvl5pPr marL="1028700" indent="0">
              <a:buNone/>
              <a:defRPr sz="2000"/>
            </a:lvl5pPr>
          </a:lstStyle>
          <a:p>
            <a:pPr lvl="0"/>
            <a:r>
              <a:rPr lang="en-US"/>
              <a:t>For heading, use Ericsson Hilda in bold. For copy and bullets, use E. Hilda.</a:t>
            </a:r>
          </a:p>
          <a:p>
            <a:pPr lvl="0"/>
            <a:r>
              <a:rPr lang="en-US"/>
              <a:t>First level</a:t>
            </a:r>
          </a:p>
          <a:p>
            <a:pPr lvl="1"/>
            <a:r>
              <a:rPr lang="en-US"/>
              <a:t>Second level</a:t>
            </a:r>
          </a:p>
        </p:txBody>
      </p:sp>
      <p:sp>
        <p:nvSpPr>
          <p:cNvPr id="5" name="Content Placeholder 3"/>
          <p:cNvSpPr>
            <a:spLocks noGrp="1"/>
          </p:cNvSpPr>
          <p:nvPr>
            <p:ph sz="quarter" idx="3" hasCustomPrompt="1"/>
          </p:nvPr>
        </p:nvSpPr>
        <p:spPr>
          <a:xfrm>
            <a:off x="479424" y="4149724"/>
            <a:ext cx="2592389" cy="2087563"/>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0"/>
            <a:r>
              <a:rPr lang="en-US"/>
              <a:t>First level</a:t>
            </a:r>
          </a:p>
          <a:p>
            <a:pPr lvl="1"/>
            <a:r>
              <a:rPr lang="en-US"/>
              <a:t>Second level</a:t>
            </a:r>
          </a:p>
        </p:txBody>
      </p:sp>
      <p:sp>
        <p:nvSpPr>
          <p:cNvPr id="4" name="Content Placeholder 2"/>
          <p:cNvSpPr>
            <a:spLocks noGrp="1"/>
          </p:cNvSpPr>
          <p:nvPr>
            <p:ph sz="quarter" idx="2" hasCustomPrompt="1"/>
          </p:nvPr>
        </p:nvSpPr>
        <p:spPr>
          <a:xfrm>
            <a:off x="6240463" y="1844675"/>
            <a:ext cx="2592387" cy="2089150"/>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0"/>
            <a:r>
              <a:rPr lang="en-US"/>
              <a:t>First level</a:t>
            </a:r>
          </a:p>
          <a:p>
            <a:pPr lvl="1"/>
            <a:r>
              <a:rPr lang="en-US"/>
              <a:t>Second level</a:t>
            </a:r>
          </a:p>
          <a:p>
            <a:pPr lvl="3"/>
            <a:endParaRPr lang="en-US"/>
          </a:p>
        </p:txBody>
      </p:sp>
      <p:sp>
        <p:nvSpPr>
          <p:cNvPr id="3" name="Content Placeholder 1"/>
          <p:cNvSpPr>
            <a:spLocks noGrp="1"/>
          </p:cNvSpPr>
          <p:nvPr>
            <p:ph sz="quarter" idx="1" hasCustomPrompt="1"/>
          </p:nvPr>
        </p:nvSpPr>
        <p:spPr>
          <a:xfrm>
            <a:off x="479424" y="1844675"/>
            <a:ext cx="2592389" cy="2089150"/>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0"/>
            <a:r>
              <a:rPr lang="en-US"/>
              <a:t>First level</a:t>
            </a:r>
          </a:p>
          <a:p>
            <a:pPr lvl="1"/>
            <a:r>
              <a:rPr lang="en-US"/>
              <a:t>Second level</a:t>
            </a:r>
          </a:p>
        </p:txBody>
      </p:sp>
      <p:sp>
        <p:nvSpPr>
          <p:cNvPr id="8" name="Content Placeholder 3"/>
          <p:cNvSpPr>
            <a:spLocks noGrp="1"/>
          </p:cNvSpPr>
          <p:nvPr>
            <p:ph sz="quarter" idx="10" hasCustomPrompt="1"/>
          </p:nvPr>
        </p:nvSpPr>
        <p:spPr>
          <a:xfrm>
            <a:off x="3359151" y="4149724"/>
            <a:ext cx="2592387" cy="2087563"/>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0"/>
            <a:r>
              <a:rPr lang="en-US"/>
              <a:t>First level</a:t>
            </a:r>
          </a:p>
          <a:p>
            <a:pPr lvl="1"/>
            <a:r>
              <a:rPr lang="en-US"/>
              <a:t>Second level</a:t>
            </a:r>
          </a:p>
        </p:txBody>
      </p:sp>
      <p:sp>
        <p:nvSpPr>
          <p:cNvPr id="9" name="Content Placeholder 1"/>
          <p:cNvSpPr>
            <a:spLocks noGrp="1"/>
          </p:cNvSpPr>
          <p:nvPr>
            <p:ph sz="quarter" idx="11" hasCustomPrompt="1"/>
          </p:nvPr>
        </p:nvSpPr>
        <p:spPr>
          <a:xfrm>
            <a:off x="3359151" y="1844675"/>
            <a:ext cx="2592388" cy="2089150"/>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0"/>
            <a:r>
              <a:rPr lang="en-US"/>
              <a:t>First level</a:t>
            </a:r>
          </a:p>
          <a:p>
            <a:pPr lvl="1"/>
            <a:r>
              <a:rPr lang="en-US"/>
              <a:t>Second level</a:t>
            </a:r>
          </a:p>
        </p:txBody>
      </p:sp>
      <p:sp>
        <p:nvSpPr>
          <p:cNvPr id="10" name="Content Placeholder 4"/>
          <p:cNvSpPr>
            <a:spLocks noGrp="1"/>
          </p:cNvSpPr>
          <p:nvPr>
            <p:ph sz="quarter" idx="12" hasCustomPrompt="1"/>
          </p:nvPr>
        </p:nvSpPr>
        <p:spPr>
          <a:xfrm>
            <a:off x="9120188" y="4149725"/>
            <a:ext cx="2592387" cy="2087562"/>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0"/>
            <a:r>
              <a:rPr lang="en-US"/>
              <a:t>First level</a:t>
            </a:r>
          </a:p>
          <a:p>
            <a:pPr lvl="1"/>
            <a:r>
              <a:rPr lang="en-US"/>
              <a:t>Second level</a:t>
            </a:r>
          </a:p>
        </p:txBody>
      </p:sp>
      <p:sp>
        <p:nvSpPr>
          <p:cNvPr id="11" name="Content Placeholder 2"/>
          <p:cNvSpPr>
            <a:spLocks noGrp="1"/>
          </p:cNvSpPr>
          <p:nvPr>
            <p:ph sz="quarter" idx="13" hasCustomPrompt="1"/>
          </p:nvPr>
        </p:nvSpPr>
        <p:spPr>
          <a:xfrm>
            <a:off x="9120188" y="1844674"/>
            <a:ext cx="2592387" cy="2089151"/>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0"/>
            <a:r>
              <a:rPr lang="en-US"/>
              <a:t>First level</a:t>
            </a:r>
          </a:p>
          <a:p>
            <a:pPr lvl="1"/>
            <a:r>
              <a:rPr lang="en-US"/>
              <a:t>Second level</a:t>
            </a:r>
          </a:p>
          <a:p>
            <a:pPr lvl="3"/>
            <a:endParaRPr lang="en-US"/>
          </a:p>
        </p:txBody>
      </p:sp>
      <p:sp>
        <p:nvSpPr>
          <p:cNvPr id="13" name="Title_SM">
            <a:extLst>
              <a:ext uri="{FF2B5EF4-FFF2-40B4-BE49-F238E27FC236}">
                <a16:creationId xmlns:a16="http://schemas.microsoft.com/office/drawing/2014/main" id="{99858DC4-E787-41D2-A613-961D60F89117}"/>
              </a:ext>
            </a:extLst>
          </p:cNvPr>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4401293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Black logo end slide">
    <p:spTree>
      <p:nvGrpSpPr>
        <p:cNvPr id="1" name=""/>
        <p:cNvGrpSpPr/>
        <p:nvPr/>
      </p:nvGrpSpPr>
      <p:grpSpPr>
        <a:xfrm>
          <a:off x="0" y="0"/>
          <a:ext cx="0" cy="0"/>
          <a:chOff x="0" y="0"/>
          <a:chExt cx="0" cy="0"/>
        </a:xfrm>
      </p:grpSpPr>
      <p:sp>
        <p:nvSpPr>
          <p:cNvPr id="9" name="SubTitle_TM">
            <a:extLst>
              <a:ext uri="{FF2B5EF4-FFF2-40B4-BE49-F238E27FC236}">
                <a16:creationId xmlns:a16="http://schemas.microsoft.com/office/drawing/2014/main" id="{B200748E-0B61-48E1-8B47-504C30250995}"/>
              </a:ext>
            </a:extLst>
          </p:cNvPr>
          <p:cNvSpPr>
            <a:spLocks noGrp="1" noChangeArrowheads="1"/>
          </p:cNvSpPr>
          <p:nvPr>
            <p:ph type="subTitle" idx="1" hasCustomPrompt="1"/>
          </p:nvPr>
        </p:nvSpPr>
        <p:spPr>
          <a:xfrm>
            <a:off x="3071813" y="4153259"/>
            <a:ext cx="6048375" cy="347472"/>
          </a:xfrm>
          <a:prstGeom prst="rect">
            <a:avLst/>
          </a:prstGeom>
        </p:spPr>
        <p:txBody>
          <a:bodyPr rIns="0" anchor="ctr"/>
          <a:lstStyle>
            <a:lvl1pPr marL="0" indent="0" algn="ctr">
              <a:lnSpc>
                <a:spcPct val="100000"/>
              </a:lnSpc>
              <a:spcBef>
                <a:spcPts val="0"/>
              </a:spcBef>
              <a:buFont typeface="Ericsson Hilda Light" charset="0"/>
              <a:buNone/>
              <a:defRPr sz="2000" baseline="0">
                <a:solidFill>
                  <a:schemeClr val="tx1"/>
                </a:solidFill>
                <a:latin typeface="+mn-lt"/>
              </a:defRPr>
            </a:lvl1pPr>
          </a:lstStyle>
          <a:p>
            <a:r>
              <a:rPr lang="en-US"/>
              <a:t>ericsson.com/related-</a:t>
            </a:r>
            <a:r>
              <a:rPr lang="en-US" err="1"/>
              <a:t>url</a:t>
            </a:r>
            <a:endParaRPr lang="en-US"/>
          </a:p>
        </p:txBody>
      </p:sp>
      <p:pic>
        <p:nvPicPr>
          <p:cNvPr id="6" name="Graphic 5">
            <a:extLst>
              <a:ext uri="{FF2B5EF4-FFF2-40B4-BE49-F238E27FC236}">
                <a16:creationId xmlns:a16="http://schemas.microsoft.com/office/drawing/2014/main" id="{8979B00C-7C1F-4F17-8D52-31D787A1234A}"/>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6895" y="2854112"/>
            <a:ext cx="1163145" cy="1163145"/>
          </a:xfrm>
          <a:prstGeom prst="rect">
            <a:avLst/>
          </a:prstGeom>
        </p:spPr>
      </p:pic>
    </p:spTree>
    <p:extLst>
      <p:ext uri="{BB962C8B-B14F-4D97-AF65-F5344CB8AC3E}">
        <p14:creationId xmlns:p14="http://schemas.microsoft.com/office/powerpoint/2010/main" val="16336165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White logo end slide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AEBC62E-40C0-43CF-98DC-55F7A1D1FD31}"/>
              </a:ext>
            </a:extLst>
          </p:cNvPr>
          <p:cNvSpPr/>
          <p:nvPr userDrawn="1"/>
        </p:nvSpPr>
        <p:spPr bwMode="auto">
          <a:xfrm>
            <a:off x="0" y="0"/>
            <a:ext cx="12192000" cy="6858000"/>
          </a:xfrm>
          <a:prstGeom prst="rect">
            <a:avLst/>
          </a:prstGeom>
          <a:solidFill>
            <a:schemeClr val="tx1"/>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err="1">
              <a:ln>
                <a:noFill/>
              </a:ln>
              <a:solidFill>
                <a:schemeClr val="bg1"/>
              </a:solidFill>
              <a:effectLst/>
              <a:latin typeface="+mn-lt"/>
            </a:endParaRPr>
          </a:p>
        </p:txBody>
      </p:sp>
      <p:sp>
        <p:nvSpPr>
          <p:cNvPr id="9" name="SubTitle_TM">
            <a:extLst>
              <a:ext uri="{FF2B5EF4-FFF2-40B4-BE49-F238E27FC236}">
                <a16:creationId xmlns:a16="http://schemas.microsoft.com/office/drawing/2014/main" id="{B200748E-0B61-48E1-8B47-504C30250995}"/>
              </a:ext>
            </a:extLst>
          </p:cNvPr>
          <p:cNvSpPr>
            <a:spLocks noGrp="1" noChangeArrowheads="1"/>
          </p:cNvSpPr>
          <p:nvPr>
            <p:ph type="subTitle" idx="1" hasCustomPrompt="1"/>
          </p:nvPr>
        </p:nvSpPr>
        <p:spPr>
          <a:xfrm>
            <a:off x="3071813" y="4153259"/>
            <a:ext cx="6048375" cy="347472"/>
          </a:xfrm>
          <a:prstGeom prst="rect">
            <a:avLst/>
          </a:prstGeom>
        </p:spPr>
        <p:txBody>
          <a:bodyPr rIns="0" anchor="ctr"/>
          <a:lstStyle>
            <a:lvl1pPr marL="0" indent="0" algn="ctr">
              <a:lnSpc>
                <a:spcPct val="100000"/>
              </a:lnSpc>
              <a:spcBef>
                <a:spcPts val="0"/>
              </a:spcBef>
              <a:buFont typeface="Ericsson Hilda Light" charset="0"/>
              <a:buNone/>
              <a:defRPr sz="2000" baseline="0">
                <a:solidFill>
                  <a:schemeClr val="bg1"/>
                </a:solidFill>
                <a:latin typeface="+mn-lt"/>
              </a:defRPr>
            </a:lvl1pPr>
          </a:lstStyle>
          <a:p>
            <a:r>
              <a:rPr lang="en-US"/>
              <a:t>ericsson.com/related-</a:t>
            </a:r>
            <a:r>
              <a:rPr lang="en-US" err="1"/>
              <a:t>url</a:t>
            </a:r>
            <a:endParaRPr lang="en-US"/>
          </a:p>
        </p:txBody>
      </p:sp>
      <p:pic>
        <p:nvPicPr>
          <p:cNvPr id="4" name="Graphic 3">
            <a:extLst>
              <a:ext uri="{FF2B5EF4-FFF2-40B4-BE49-F238E27FC236}">
                <a16:creationId xmlns:a16="http://schemas.microsoft.com/office/drawing/2014/main" id="{ACE90D21-D589-4F0A-88B0-94229A40F015}"/>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8509" y="2842270"/>
            <a:ext cx="1174987" cy="1174987"/>
          </a:xfrm>
          <a:prstGeom prst="rect">
            <a:avLst/>
          </a:prstGeom>
        </p:spPr>
      </p:pic>
    </p:spTree>
    <p:extLst>
      <p:ext uri="{BB962C8B-B14F-4D97-AF65-F5344CB8AC3E}">
        <p14:creationId xmlns:p14="http://schemas.microsoft.com/office/powerpoint/2010/main" val="203719038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Embedded characters">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9AF35DD-3E5E-42CB-AFA5-5E09E14F72A4}"/>
              </a:ext>
            </a:extLst>
          </p:cNvPr>
          <p:cNvSpPr txBox="1"/>
          <p:nvPr userDrawn="1"/>
        </p:nvSpPr>
        <p:spPr bwMode="auto">
          <a:xfrm>
            <a:off x="479425" y="142897"/>
            <a:ext cx="11233149" cy="6715103"/>
          </a:xfrm>
          <a:prstGeom prst="rect">
            <a:avLst/>
          </a:prstGeom>
          <a:noFill/>
          <a:ln w="9525">
            <a:noFill/>
            <a:miter lim="800000"/>
            <a:headEnd/>
            <a:tailEnd/>
          </a:ln>
        </p:spPr>
        <p:txBody>
          <a:bodyPr vert="horz" wrap="square" lIns="72000" tIns="36000" rIns="0" bIns="0" numCol="1" rtlCol="0" anchor="t" anchorCtr="0" compatLnSpc="1">
            <a:prstTxWarp prst="textNoShape">
              <a:avLst/>
            </a:prstTxWarp>
            <a:spAutoFit/>
          </a:bodyPr>
          <a:lstStyle/>
          <a:p>
            <a:pPr marL="0" indent="0">
              <a:buClr>
                <a:schemeClr val="tx1"/>
              </a:buClr>
              <a:buFont typeface="Ericsson Hilda Light" panose="00000400000000000000" pitchFamily="2" charset="0"/>
              <a:buNone/>
            </a:pPr>
            <a:r>
              <a:rPr lang="en-US" sz="1400" b="1">
                <a:solidFill>
                  <a:schemeClr val="tx1"/>
                </a:solidFill>
              </a:rPr>
              <a:t>This Master Slide is to ensure that all our characters are embedded with the presentation. Should not be used in a presentation.</a:t>
            </a:r>
          </a:p>
          <a:p>
            <a:pPr marL="0" indent="0">
              <a:buClr>
                <a:schemeClr val="tx1"/>
              </a:buClr>
              <a:buFont typeface="Ericsson Hilda Light" panose="00000400000000000000" pitchFamily="2" charset="0"/>
              <a:buNone/>
            </a:pPr>
            <a:endParaRPr lang="en-US" sz="1400" b="1">
              <a:solidFill>
                <a:schemeClr val="tx1"/>
              </a:solidFill>
            </a:endParaRPr>
          </a:p>
          <a:p>
            <a:pPr marL="0" indent="0">
              <a:buClr>
                <a:schemeClr val="tx1"/>
              </a:buClr>
              <a:buFont typeface="Ericsson Hilda Light" panose="00000400000000000000" pitchFamily="2" charset="0"/>
              <a:buNone/>
            </a:pPr>
            <a:r>
              <a:rPr lang="en-US" sz="1400">
                <a:solidFill>
                  <a:schemeClr val="tx1"/>
                </a:solidFill>
              </a:rPr>
              <a:t>!"#$%&amp;'()*+,./0123456789:;&lt;=&gt;?@ABCDEFGHIJKLMNOPQRSTUVWXYZ[\]^_`</a:t>
            </a:r>
            <a:r>
              <a:rPr lang="en-US" sz="1400" err="1">
                <a:solidFill>
                  <a:schemeClr val="tx1"/>
                </a:solidFill>
              </a:rPr>
              <a:t>abcdefghijklmnopqrstuvwxyz</a:t>
            </a:r>
            <a:r>
              <a:rPr lang="en-US" sz="1400">
                <a:solidFill>
                  <a:schemeClr val="tx1"/>
                </a:solidFill>
              </a:rPr>
              <a:t>{|}~¡¢£¤¥¦§¨©ª«¬®¯°±²³´¶·¸¹º»¼½ÀÁÂÃÄÅÆÇÈËÌÍÎÏÐÑÒÓÔÕÖ×ØÙÚÛÜÝÞßàáâãäåæçèéêëìíîïðñòóôõö÷øùúûüýþÿĀāĂăąĆćĊċČčĎďĐđĒĖėĘęĚěĞğĠġĢģĪīĮįİıĶķĹĺĻļĽľŁłŃńŅņŇňŌŐőŒœŔŕŖŗŘřŚśŞşŠšŢţŤťŪūŮůŰűŲųŴŵŶŷŸŹźŻżŽžƒȘșˆˇ˘˙˚˛˜˝</a:t>
            </a:r>
            <a:r>
              <a:rPr lang="en-US" sz="1400" err="1">
                <a:solidFill>
                  <a:schemeClr val="tx1"/>
                </a:solidFill>
              </a:rPr>
              <a:t>ẀẁẃẄẅỲỳ</a:t>
            </a:r>
            <a:r>
              <a:rPr lang="en-US" sz="1400">
                <a:solidFill>
                  <a:schemeClr val="tx1"/>
                </a:solidFill>
              </a:rPr>
              <a:t>‘’‚“”„†‡•…‰‹›⁄€™ĀĀĂĂĄĄĆĆĊĊČČĎĎĐĐĒĒĖĖĘĘĚĚĞĞĠĠĢĢĪĪĮĮİĶĶĹĹĻĻĽĽŃŃŅŅŇŇŌŌŐŐŔŔŖŖŘŘŚŚŞŞŢŢŤŤŪŪŮŮŰŰŲŲŴŴŶŶŹŹŻŻȘș−≤≥</a:t>
            </a:r>
            <a:r>
              <a:rPr lang="en-US" sz="1400" err="1">
                <a:solidFill>
                  <a:schemeClr val="tx1"/>
                </a:solidFill>
              </a:rPr>
              <a:t>ﬁﬂΆΈΉΊΌΎΏΐΑΒΓΕΖΗΘΙΚΛΜΝΞΟΠΡΣΤΥΦΧΨΪΫΆΈΉΊΰ</a:t>
            </a:r>
            <a:r>
              <a:rPr lang="en-US" sz="1400">
                <a:solidFill>
                  <a:schemeClr val="tx1"/>
                </a:solidFill>
              </a:rPr>
              <a:t>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a:t>
            </a:r>
          </a:p>
          <a:p>
            <a:pPr marL="0" marR="0" lvl="0" indent="0" algn="l" defTabSz="914400"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endParaRPr lang="en-US" sz="1400">
              <a:solidFill>
                <a:schemeClr val="tx1"/>
              </a:solidFill>
            </a:endParaRPr>
          </a:p>
          <a:p>
            <a:pPr marL="0" marR="0" lvl="0" indent="0" algn="l" defTabSz="914400"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r>
              <a:rPr lang="en-US" sz="1400" b="1">
                <a:solidFill>
                  <a:schemeClr val="tx1"/>
                </a:solidFill>
              </a:rPr>
              <a:t>!"#$%&amp;'()*+,./0123456789:;&lt;=&gt;?@ABCDEFGHIJKLMNOPQRSTUVWXYZ[\]^_`</a:t>
            </a:r>
            <a:r>
              <a:rPr lang="en-US" sz="1400" b="1" err="1">
                <a:solidFill>
                  <a:schemeClr val="tx1"/>
                </a:solidFill>
              </a:rPr>
              <a:t>abcdefghijklmnopqrstuvwxyz</a:t>
            </a:r>
            <a:r>
              <a:rPr lang="en-US" sz="1400" b="1">
                <a:solidFill>
                  <a:schemeClr val="tx1"/>
                </a:solidFill>
              </a:rPr>
              <a:t>{|}~¡¢£¤¥¦§¨©ª«¬®¯°±²³´¶·¸¹º»¼½ÀÁÂÃÄÅÆÇÈËÌÍÎÏÐÑÒÓÔÕÖ×ØÙÚÛÜÝÞßàáâãäåæçèéêëìíîïðñòóôõö÷øùúûüýþÿĀāĂăąĆćĊċČčĎďĐđĒĖėĘęĚěĞğĠġĢģĪīĮįİıĶķĹĺĻļĽľŁłŃńŅņŇňŌŐőŒœŔŕŖŗŘřŚśŞşŠšŢţŤťŪūŮůŰűŲųŴŵŶŷŸŹźŻżŽžƒȘșˆˇ˘˙˚˛˜˝</a:t>
            </a:r>
            <a:r>
              <a:rPr lang="en-US" sz="1400" b="1" err="1">
                <a:solidFill>
                  <a:schemeClr val="tx1"/>
                </a:solidFill>
              </a:rPr>
              <a:t>ẀẁẃẄẅỲỳ</a:t>
            </a:r>
            <a:r>
              <a:rPr lang="en-US" sz="1400" b="1">
                <a:solidFill>
                  <a:schemeClr val="tx1"/>
                </a:solidFill>
              </a:rPr>
              <a:t>‘’‚“”„†‡•…‰‹›⁄€™ĀĀĂĂĄĄĆĆĊĊČČĎĎĐĐĒĒĖĖĘĘĚĚĞĞĠĠĢĢĪĪĮĮİĶĶĹĹĻĻĽĽŃŃŅŅŇŇŌŌŐŐŔŔŖŖŘŘŚŚŞŞŢŢŤŤŪŪŮŮŰŰŲŲŴŴŶŶŹŹŻŻȘș−≤≥</a:t>
            </a:r>
            <a:r>
              <a:rPr lang="en-US" sz="1400" b="1" err="1">
                <a:solidFill>
                  <a:schemeClr val="tx1"/>
                </a:solidFill>
              </a:rPr>
              <a:t>ﬁﬂΆΈΉΊΌΎΏΐΑΒΓΕΖΗΘΙΚΛΜΝΞΟΠΡΣΤΥΦΧΨΪΫΆΈΉΊΰ</a:t>
            </a:r>
            <a:r>
              <a:rPr lang="en-US" sz="1400" b="1">
                <a:solidFill>
                  <a:schemeClr val="tx1"/>
                </a:solidFill>
              </a:rPr>
              <a:t>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a:t>
            </a:r>
          </a:p>
          <a:p>
            <a:pPr marL="0" marR="0" lvl="0" indent="0" algn="l" defTabSz="914400"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endParaRPr lang="en-US" sz="1400">
              <a:solidFill>
                <a:schemeClr val="tx1"/>
              </a:solidFill>
            </a:endParaRPr>
          </a:p>
          <a:p>
            <a:pPr marL="0" marR="0" lvl="0" indent="0" algn="l" defTabSz="914400"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r>
              <a:rPr lang="en-US" sz="1400">
                <a:solidFill>
                  <a:schemeClr val="tx1"/>
                </a:solidFill>
                <a:latin typeface="+mj-lt"/>
              </a:rPr>
              <a:t>!"#$%&amp;'()*+,./0123456789:;&lt;=&gt;?@ABCDEFGHIJKLMNOPQRSTUVWXYZ[\]^_`</a:t>
            </a:r>
            <a:r>
              <a:rPr lang="en-US" sz="1400" err="1">
                <a:solidFill>
                  <a:schemeClr val="tx1"/>
                </a:solidFill>
                <a:latin typeface="+mj-lt"/>
              </a:rPr>
              <a:t>abcdefghijklmnopqrstuvwxyz</a:t>
            </a:r>
            <a:r>
              <a:rPr lang="en-US" sz="1400">
                <a:solidFill>
                  <a:schemeClr val="tx1"/>
                </a:solidFill>
                <a:latin typeface="+mj-lt"/>
              </a:rPr>
              <a:t>{|}~¡¢£¤¥¦§¨©ª«¬®¯°±²³´¶·¸¹º»¼½ÀÁÂÃÄÅÆÇÈËÌÍÎÏÐÑÒÓÔÕÖ×ØÙÚÛÜÝÞßàáâãäåæçèéêëìíîïðñòóôõö÷øùúûüýþÿĀāĂăąĆćĊċ</a:t>
            </a:r>
            <a:r>
              <a:rPr lang="en-US" sz="1400" kern="1200">
                <a:solidFill>
                  <a:schemeClr val="tx1"/>
                </a:solidFill>
                <a:latin typeface="+mn-lt"/>
                <a:ea typeface="+mn-ea"/>
                <a:cs typeface="+mn-cs"/>
              </a:rPr>
              <a:t>Čč</a:t>
            </a:r>
            <a:r>
              <a:rPr lang="en-US" sz="1400">
                <a:solidFill>
                  <a:schemeClr val="tx1"/>
                </a:solidFill>
                <a:latin typeface="+mj-lt"/>
              </a:rPr>
              <a:t>ĎďĐđĒĖėĘęĚěĞğĠġĢģĪīĮįİıĶķĹĺĻļĽľŁłŃńŅņŇňŌŐőŒœŔŕŖŗŘřŚśŞşŠšŢţŤťŪūŮůŰűŲųŴŵŶŷŸŹźŻżŽžƒȘșˆˇ˘˙˚˛˜˝</a:t>
            </a:r>
            <a:r>
              <a:rPr lang="en-US" sz="1400" err="1">
                <a:solidFill>
                  <a:schemeClr val="tx1"/>
                </a:solidFill>
                <a:latin typeface="+mj-lt"/>
              </a:rPr>
              <a:t>ẀẁẃẄẅỲỳ</a:t>
            </a:r>
            <a:r>
              <a:rPr lang="en-US" sz="1400">
                <a:solidFill>
                  <a:schemeClr val="tx1"/>
                </a:solidFill>
                <a:latin typeface="+mj-lt"/>
              </a:rPr>
              <a:t>‘’‚“”„†‡•…‰‹›⁄€™ĀĀĂĂĄĄĆĆĊĊČČĎĎĐĐĒĒĖĖĘĘĚĚĞĞĠĠĢĢĪĪĮĮİĶĶĹĹĻĻĽĽŃŃŅŅŇŇŌŌŐŐŔŔŖŖŘŘŚŚŞŞŢŢŤŤŪŪŮŮŰŰŲŲŴŴŶŶŹŹŻŻȘș−≤≥</a:t>
            </a:r>
            <a:r>
              <a:rPr lang="en-US" sz="1400" err="1">
                <a:solidFill>
                  <a:schemeClr val="tx1"/>
                </a:solidFill>
                <a:latin typeface="+mj-lt"/>
              </a:rPr>
              <a:t>ﬁﬂΆΈΉΊΌΎΏΐΑΒΓΕΖΗΘΙΚΛΜΝΞΟΠΡΣΤΥΦΧΨΪΫΆΈΉΊΰ</a:t>
            </a:r>
            <a:r>
              <a:rPr lang="en-US" sz="1400">
                <a:solidFill>
                  <a:schemeClr val="tx1"/>
                </a:solidFill>
                <a:latin typeface="+mj-lt"/>
              </a:rPr>
              <a:t>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a:t>
            </a:r>
          </a:p>
          <a:p>
            <a:pPr marL="0" marR="0" lvl="0" indent="0" algn="l" defTabSz="914400"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endParaRPr lang="en-US" sz="1400">
              <a:solidFill>
                <a:schemeClr val="tx1"/>
              </a:solidFill>
            </a:endParaRPr>
          </a:p>
          <a:p>
            <a:pPr marL="0" marR="0" lvl="0" indent="0" algn="l" defTabSz="914400"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r>
              <a:rPr lang="en-US" sz="1400" b="1">
                <a:solidFill>
                  <a:schemeClr val="tx1"/>
                </a:solidFill>
                <a:latin typeface="+mj-lt"/>
              </a:rPr>
              <a:t>!"#$%&amp;'()*+,./0123456789:;&lt;=&gt;?@ABCDEFGHIJKLMNOPQRSTUVWXYZ[\]^_`</a:t>
            </a:r>
            <a:r>
              <a:rPr lang="en-US" sz="1400" b="1" err="1">
                <a:solidFill>
                  <a:schemeClr val="tx1"/>
                </a:solidFill>
                <a:latin typeface="+mj-lt"/>
              </a:rPr>
              <a:t>abcdefghijklmnopqrstuvwxyz</a:t>
            </a:r>
            <a:r>
              <a:rPr lang="en-US" sz="1400" b="1">
                <a:solidFill>
                  <a:schemeClr val="tx1"/>
                </a:solidFill>
                <a:latin typeface="+mj-lt"/>
              </a:rPr>
              <a:t>{|}~¡¢£¤¥¦§¨©ª«¬®¯°±²³´¶·¸¹º»¼½ÀÁÂÃÄÅÆÇÈËÌÍÎÏÐÑÒÓÔÕÖ×ØÙÚÛÜÝÞßàáâãäåæçèéêëìíîïðñòóôõö÷øùúûüýþÿĀāĂăąĆćĊċ</a:t>
            </a:r>
            <a:r>
              <a:rPr lang="en-US" sz="1400" b="1" kern="1200">
                <a:solidFill>
                  <a:schemeClr val="tx1"/>
                </a:solidFill>
                <a:latin typeface="+mn-lt"/>
                <a:ea typeface="+mn-ea"/>
                <a:cs typeface="+mn-cs"/>
              </a:rPr>
              <a:t>Čč</a:t>
            </a:r>
            <a:r>
              <a:rPr lang="en-US" sz="1400" b="1">
                <a:solidFill>
                  <a:schemeClr val="tx1"/>
                </a:solidFill>
                <a:latin typeface="+mj-lt"/>
              </a:rPr>
              <a:t>ĎďĐđĒĖėĘęĚěĞğĠġĢģĪīĮįİıĶķĹĺĻļĽľŁłŃńŅņŇňŌŐőŒœŔŕŖŗŘřŚśŞşŠšŢţŤťŪūŮůŰűŲųŴŵŶŷŸŹźŻżŽžƒȘșˆˇ˘˙˚˛˜˝</a:t>
            </a:r>
            <a:r>
              <a:rPr lang="en-US" sz="1400" b="1" err="1">
                <a:solidFill>
                  <a:schemeClr val="tx1"/>
                </a:solidFill>
                <a:latin typeface="+mj-lt"/>
              </a:rPr>
              <a:t>ẀẁẃẄẅỲỳ</a:t>
            </a:r>
            <a:r>
              <a:rPr lang="en-US" sz="1400" b="1">
                <a:solidFill>
                  <a:schemeClr val="tx1"/>
                </a:solidFill>
                <a:latin typeface="+mj-lt"/>
              </a:rPr>
              <a:t>‘’‚“”„†‡•…‰‹›⁄€™ĀĀĂĂĄĄĆĆĊĊČČĎĎĐĐĒĒĖĖĘĘĚĚĞĞĠĠĢĢĪĪĮĮİĶĶĹĹĻĻĽĽŃŃŅŅŇŇŌŌŐŐŔŔŖŖŘŘŚŚŞŞŢŢŤŤŪŪŮŮŰŰŲŲŴŴŶŶŹŹŻŻȘș−≤≥</a:t>
            </a:r>
            <a:r>
              <a:rPr lang="en-US" sz="1400" b="1" err="1">
                <a:solidFill>
                  <a:schemeClr val="tx1"/>
                </a:solidFill>
                <a:latin typeface="+mj-lt"/>
              </a:rPr>
              <a:t>ﬁﬂΆΈΉΊΌΎΏΐΑΒΓΕΖΗΘΙΚΛΜΝΞΟΠΡΣΤΥΦΧΨΪΫΆΈΉΊΰ</a:t>
            </a:r>
            <a:r>
              <a:rPr lang="en-US" sz="1400" b="1">
                <a:solidFill>
                  <a:schemeClr val="tx1"/>
                </a:solidFill>
                <a:latin typeface="+mj-lt"/>
              </a:rPr>
              <a:t>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a:t>
            </a:r>
          </a:p>
          <a:p>
            <a:pPr marL="0" marR="0" lvl="0" indent="0" algn="l" defTabSz="914400"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endParaRPr lang="en-US" sz="1400" b="1">
              <a:solidFill>
                <a:schemeClr val="tx1"/>
              </a:solidFill>
              <a:latin typeface="Ericsson Technical Icons" panose="00000500000000000000" pitchFamily="2" charset="0"/>
            </a:endParaRPr>
          </a:p>
          <a:p>
            <a:pPr marL="0" marR="0" lvl="0" indent="0" algn="l" defTabSz="914400"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r>
              <a:rPr lang="en-US" sz="1400" b="1">
                <a:solidFill>
                  <a:schemeClr val="tx1"/>
                </a:solidFill>
                <a:latin typeface="Ericsson Technical Icons" panose="00000500000000000000" pitchFamily="2" charset="0"/>
              </a:rPr>
              <a:t>B C D F G H I L M O P R S W X b c d f g h I l m o p r s w x</a:t>
            </a:r>
            <a:endParaRPr lang="en-US" sz="1400" b="1">
              <a:solidFill>
                <a:schemeClr val="tx1"/>
              </a:solidFill>
              <a:latin typeface="+mj-lt"/>
            </a:endParaRPr>
          </a:p>
        </p:txBody>
      </p:sp>
    </p:spTree>
    <p:extLst>
      <p:ext uri="{BB962C8B-B14F-4D97-AF65-F5344CB8AC3E}">
        <p14:creationId xmlns:p14="http://schemas.microsoft.com/office/powerpoint/2010/main" val="36253489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1_Title and 1 column">
    <p:spTree>
      <p:nvGrpSpPr>
        <p:cNvPr id="1" name=""/>
        <p:cNvGrpSpPr/>
        <p:nvPr/>
      </p:nvGrpSpPr>
      <p:grpSpPr>
        <a:xfrm>
          <a:off x="0" y="0"/>
          <a:ext cx="0" cy="0"/>
          <a:chOff x="0" y="0"/>
          <a:chExt cx="0" cy="0"/>
        </a:xfrm>
      </p:grpSpPr>
      <p:sp>
        <p:nvSpPr>
          <p:cNvPr id="3" name="Content Placeholder 1"/>
          <p:cNvSpPr>
            <a:spLocks noGrp="1"/>
          </p:cNvSpPr>
          <p:nvPr>
            <p:ph idx="1"/>
          </p:nvPr>
        </p:nvSpPr>
        <p:spPr>
          <a:xfrm>
            <a:off x="529168" y="1800000"/>
            <a:ext cx="11135785" cy="385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a:xfrm>
            <a:off x="524935" y="239714"/>
            <a:ext cx="9992784" cy="1085371"/>
          </a:xfrm>
        </p:spPr>
        <p:txBody>
          <a:bodyPr/>
          <a:lstStyle/>
          <a:p>
            <a:r>
              <a:rPr lang="en-US"/>
              <a:t>Click to edit Master title style</a:t>
            </a:r>
          </a:p>
        </p:txBody>
      </p:sp>
    </p:spTree>
    <p:extLst>
      <p:ext uri="{BB962C8B-B14F-4D97-AF65-F5344CB8AC3E}">
        <p14:creationId xmlns:p14="http://schemas.microsoft.com/office/powerpoint/2010/main" val="158040853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7286A-0073-4F53-9F69-4B066B904CCB}"/>
              </a:ext>
            </a:extLst>
          </p:cNvPr>
          <p:cNvSpPr>
            <a:spLocks noGrp="1"/>
          </p:cNvSpPr>
          <p:nvPr>
            <p:ph type="title"/>
          </p:nvPr>
        </p:nvSpPr>
        <p:spPr/>
        <p:txBody>
          <a:bodyPr/>
          <a:lstStyle/>
          <a:p>
            <a:r>
              <a:rPr lang="en-US"/>
              <a:t>Click to edit Master title style</a:t>
            </a:r>
            <a:endParaRPr lang="sv-SE"/>
          </a:p>
        </p:txBody>
      </p:sp>
      <p:sp>
        <p:nvSpPr>
          <p:cNvPr id="3" name="Content Placeholder 2">
            <a:extLst>
              <a:ext uri="{FF2B5EF4-FFF2-40B4-BE49-F238E27FC236}">
                <a16:creationId xmlns:a16="http://schemas.microsoft.com/office/drawing/2014/main" id="{F797A8E0-6F37-4DE3-A271-EEE3F013AC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59EAA777-A31F-455F-B723-16C99BD6F186}"/>
              </a:ext>
            </a:extLst>
          </p:cNvPr>
          <p:cNvSpPr>
            <a:spLocks noGrp="1"/>
          </p:cNvSpPr>
          <p:nvPr>
            <p:ph type="dt" sz="half" idx="10"/>
          </p:nvPr>
        </p:nvSpPr>
        <p:spPr/>
        <p:txBody>
          <a:bodyPr/>
          <a:lstStyle/>
          <a:p>
            <a:fld id="{7154E481-8FEB-48DB-B759-946E9DFA897B}" type="datetimeFigureOut">
              <a:rPr lang="sv-SE" smtClean="0"/>
              <a:t>2020-09-28</a:t>
            </a:fld>
            <a:endParaRPr lang="sv-SE"/>
          </a:p>
        </p:txBody>
      </p:sp>
      <p:sp>
        <p:nvSpPr>
          <p:cNvPr id="5" name="Footer Placeholder 4">
            <a:extLst>
              <a:ext uri="{FF2B5EF4-FFF2-40B4-BE49-F238E27FC236}">
                <a16:creationId xmlns:a16="http://schemas.microsoft.com/office/drawing/2014/main" id="{B40F2FE5-3FA7-4413-98B2-4A36A4515E60}"/>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8A927A0D-0FFB-44D5-8245-7A81AEF522BA}"/>
              </a:ext>
            </a:extLst>
          </p:cNvPr>
          <p:cNvSpPr>
            <a:spLocks noGrp="1"/>
          </p:cNvSpPr>
          <p:nvPr>
            <p:ph type="sldNum" sz="quarter" idx="12"/>
          </p:nvPr>
        </p:nvSpPr>
        <p:spPr/>
        <p:txBody>
          <a:bodyPr/>
          <a:lstStyle/>
          <a:p>
            <a:fld id="{A73CA730-AAAA-4C4D-B95B-ED5BB2A219C4}" type="slidenum">
              <a:rPr lang="sv-SE" smtClean="0"/>
              <a:t>‹#›</a:t>
            </a:fld>
            <a:endParaRPr lang="sv-SE"/>
          </a:p>
        </p:txBody>
      </p:sp>
    </p:spTree>
    <p:extLst>
      <p:ext uri="{BB962C8B-B14F-4D97-AF65-F5344CB8AC3E}">
        <p14:creationId xmlns:p14="http://schemas.microsoft.com/office/powerpoint/2010/main" val="973822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Page">
    <p:spTree>
      <p:nvGrpSpPr>
        <p:cNvPr id="1" name=""/>
        <p:cNvGrpSpPr/>
        <p:nvPr/>
      </p:nvGrpSpPr>
      <p:grpSpPr>
        <a:xfrm>
          <a:off x="0" y="0"/>
          <a:ext cx="0" cy="0"/>
          <a:chOff x="0" y="0"/>
          <a:chExt cx="0" cy="0"/>
        </a:xfrm>
      </p:grpSpPr>
      <p:sp>
        <p:nvSpPr>
          <p:cNvPr id="22531" name="Title_TM"/>
          <p:cNvSpPr>
            <a:spLocks noGrp="1" noChangeArrowheads="1"/>
          </p:cNvSpPr>
          <p:nvPr>
            <p:ph type="ctrTitle" hasCustomPrompt="1"/>
          </p:nvPr>
        </p:nvSpPr>
        <p:spPr>
          <a:xfrm>
            <a:off x="479425" y="476250"/>
            <a:ext cx="8353426" cy="3457576"/>
          </a:xfrm>
        </p:spPr>
        <p:txBody>
          <a:bodyPr/>
          <a:lstStyle>
            <a:lvl1pPr>
              <a:lnSpc>
                <a:spcPct val="85000"/>
              </a:lnSpc>
              <a:defRPr sz="6000" b="0" kern="1400" spc="-160" baseline="0">
                <a:latin typeface="+mj-lt"/>
              </a:defRPr>
            </a:lvl1pPr>
          </a:lstStyle>
          <a:p>
            <a:r>
              <a:rPr lang="en-US"/>
              <a:t>Presentation title,</a:t>
            </a:r>
            <a:br>
              <a:rPr lang="en-US"/>
            </a:br>
            <a:r>
              <a:rPr lang="en-US"/>
              <a:t>Ericsson Hilda Light 60pt,</a:t>
            </a:r>
            <a:br>
              <a:rPr lang="en-US"/>
            </a:br>
            <a:r>
              <a:rPr lang="en-US"/>
              <a:t>Ericsson Black,</a:t>
            </a:r>
            <a:br>
              <a:rPr lang="en-US"/>
            </a:br>
            <a:r>
              <a:rPr lang="en-US"/>
              <a:t>max 4-lines</a:t>
            </a:r>
          </a:p>
        </p:txBody>
      </p:sp>
      <p:sp>
        <p:nvSpPr>
          <p:cNvPr id="22530" name="SubTitle_TM"/>
          <p:cNvSpPr>
            <a:spLocks noGrp="1" noChangeArrowheads="1"/>
          </p:cNvSpPr>
          <p:nvPr>
            <p:ph type="subTitle" idx="1" hasCustomPrompt="1"/>
          </p:nvPr>
        </p:nvSpPr>
        <p:spPr>
          <a:xfrm>
            <a:off x="479425" y="4149725"/>
            <a:ext cx="5472114" cy="2087563"/>
          </a:xfrm>
          <a:prstGeom prst="rect">
            <a:avLst/>
          </a:prstGeom>
        </p:spPr>
        <p:txBody>
          <a:bodyPr lIns="72000" anchor="t"/>
          <a:lstStyle>
            <a:lvl1pPr marL="0" indent="0">
              <a:lnSpc>
                <a:spcPct val="100000"/>
              </a:lnSpc>
              <a:spcBef>
                <a:spcPts val="0"/>
              </a:spcBef>
              <a:buFont typeface="Ericsson Hilda Light" charset="0"/>
              <a:buNone/>
              <a:defRPr sz="2000" baseline="0">
                <a:solidFill>
                  <a:schemeClr val="tx1"/>
                </a:solidFill>
                <a:latin typeface="+mn-lt"/>
              </a:defRPr>
            </a:lvl1pPr>
          </a:lstStyle>
          <a:p>
            <a:r>
              <a:rPr lang="en-US"/>
              <a:t>Presentation description/subtitle</a:t>
            </a:r>
            <a:br>
              <a:rPr lang="en-US"/>
            </a:br>
            <a:r>
              <a:rPr lang="en-US"/>
              <a:t>Ericsson Hilda 20pt</a:t>
            </a:r>
          </a:p>
        </p:txBody>
      </p:sp>
      <p:sp>
        <p:nvSpPr>
          <p:cNvPr id="3" name="Content Placeholder 2"/>
          <p:cNvSpPr>
            <a:spLocks noGrp="1"/>
          </p:cNvSpPr>
          <p:nvPr>
            <p:ph sz="quarter" idx="10" hasCustomPrompt="1"/>
          </p:nvPr>
        </p:nvSpPr>
        <p:spPr>
          <a:xfrm>
            <a:off x="6689214" y="6237287"/>
            <a:ext cx="2469030" cy="287336"/>
          </a:xfrm>
          <a:prstGeom prst="rect">
            <a:avLst/>
          </a:prstGeom>
        </p:spPr>
        <p:txBody>
          <a:bodyPr anchor="b"/>
          <a:lstStyle>
            <a:lvl1pPr marL="0" indent="0" algn="r">
              <a:buNone/>
              <a:defRPr sz="1200">
                <a:latin typeface="+mn-lt"/>
              </a:defRPr>
            </a:lvl1pPr>
          </a:lstStyle>
          <a:p>
            <a:r>
              <a:rPr lang="en-US"/>
              <a:t>Speaker name</a:t>
            </a:r>
          </a:p>
        </p:txBody>
      </p:sp>
      <p:sp>
        <p:nvSpPr>
          <p:cNvPr id="12" name="Content Placeholder 11"/>
          <p:cNvSpPr>
            <a:spLocks noGrp="1"/>
          </p:cNvSpPr>
          <p:nvPr>
            <p:ph sz="quarter" idx="11" hasCustomPrompt="1"/>
          </p:nvPr>
        </p:nvSpPr>
        <p:spPr>
          <a:xfrm>
            <a:off x="9281601" y="6237286"/>
            <a:ext cx="1463040" cy="287337"/>
          </a:xfrm>
          <a:prstGeom prst="rect">
            <a:avLst/>
          </a:prstGeom>
          <a:noFill/>
          <a:ln w="9525">
            <a:noFill/>
            <a:miter lim="800000"/>
            <a:headEnd/>
            <a:tailEnd/>
          </a:ln>
        </p:spPr>
        <p:txBody>
          <a:bodyPr tIns="0" rIns="0" anchor="b"/>
          <a:lstStyle>
            <a:lvl1pPr marL="0" indent="0" algn="ctr">
              <a:buNone/>
              <a:defRPr lang="en-US" sz="1200" dirty="0">
                <a:latin typeface="+mn-lt"/>
              </a:defRPr>
            </a:lvl1pPr>
          </a:lstStyle>
          <a:p>
            <a:r>
              <a:rPr lang="en-US"/>
              <a:t>Organization</a:t>
            </a:r>
          </a:p>
        </p:txBody>
      </p:sp>
      <p:sp>
        <p:nvSpPr>
          <p:cNvPr id="15" name="Content Placeholder 11"/>
          <p:cNvSpPr>
            <a:spLocks noGrp="1"/>
          </p:cNvSpPr>
          <p:nvPr>
            <p:ph sz="quarter" idx="12" hasCustomPrompt="1"/>
          </p:nvPr>
        </p:nvSpPr>
        <p:spPr>
          <a:xfrm>
            <a:off x="10811951" y="6237287"/>
            <a:ext cx="897503" cy="287337"/>
          </a:xfrm>
          <a:prstGeom prst="rect">
            <a:avLst/>
          </a:prstGeom>
          <a:noFill/>
          <a:ln w="9525">
            <a:noFill/>
            <a:miter lim="800000"/>
            <a:headEnd/>
            <a:tailEnd/>
          </a:ln>
        </p:spPr>
        <p:txBody>
          <a:bodyPr wrap="none" tIns="0" rIns="0" anchor="b"/>
          <a:lstStyle>
            <a:lvl1pPr marL="0" indent="0" algn="ctr">
              <a:buNone/>
              <a:defRPr lang="en-US" sz="1200" dirty="0">
                <a:latin typeface="+mn-lt"/>
              </a:defRPr>
            </a:lvl1pPr>
          </a:lstStyle>
          <a:p>
            <a:pPr lvl="0"/>
            <a:r>
              <a:rPr lang="en-US"/>
              <a:t>YYYY-MM-DD</a:t>
            </a:r>
          </a:p>
        </p:txBody>
      </p:sp>
      <p:pic>
        <p:nvPicPr>
          <p:cNvPr id="16" name="Picture 15">
            <a:extLst>
              <a:ext uri="{FF2B5EF4-FFF2-40B4-BE49-F238E27FC236}">
                <a16:creationId xmlns:a16="http://schemas.microsoft.com/office/drawing/2014/main" id="{47BE5E08-5EB6-4E17-8FB8-40199F9803E0}"/>
              </a:ext>
            </a:extLst>
          </p:cNvPr>
          <p:cNvPicPr>
            <a:picLocks noChangeAspect="1"/>
          </p:cNvPicPr>
          <p:nvPr userDrawn="1"/>
        </p:nvPicPr>
        <p:blipFill>
          <a:blip r:embed="rId2" cstate="screen">
            <a:duotone>
              <a:prstClr val="black"/>
              <a:srgbClr val="D9C3A5">
                <a:tint val="50000"/>
                <a:satMod val="180000"/>
              </a:srgbClr>
            </a:duotone>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a:ext>
            </a:extLst>
          </a:blip>
          <a:stretch>
            <a:fillRect/>
          </a:stretch>
        </p:blipFill>
        <p:spPr>
          <a:xfrm>
            <a:off x="11522514" y="476250"/>
            <a:ext cx="190061" cy="256032"/>
          </a:xfrm>
          <a:prstGeom prst="rect">
            <a:avLst/>
          </a:prstGeom>
          <a:ln>
            <a:noFill/>
          </a:ln>
        </p:spPr>
      </p:pic>
    </p:spTree>
    <p:extLst>
      <p:ext uri="{BB962C8B-B14F-4D97-AF65-F5344CB8AC3E}">
        <p14:creationId xmlns:p14="http://schemas.microsoft.com/office/powerpoint/2010/main" val="2848037790"/>
      </p:ext>
    </p:extLst>
  </p:cSld>
  <p:clrMapOvr>
    <a:masterClrMapping/>
  </p:clrMapOvr>
  <p:hf sldNum="0" hdr="0" ftr="0"/>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Page w. Bright Photo">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9A763E3F-D546-48DC-86FC-898851FBC7BD}"/>
              </a:ext>
            </a:extLst>
          </p:cNvPr>
          <p:cNvSpPr>
            <a:spLocks noGrp="1"/>
          </p:cNvSpPr>
          <p:nvPr>
            <p:ph type="pic" sz="quarter" idx="13" hasCustomPrompt="1"/>
          </p:nvPr>
        </p:nvSpPr>
        <p:spPr>
          <a:xfrm>
            <a:off x="1" y="0"/>
            <a:ext cx="12192000" cy="6858000"/>
          </a:xfrm>
          <a:prstGeom prst="rect">
            <a:avLst/>
          </a:prstGeom>
          <a:solidFill>
            <a:schemeClr val="tx1">
              <a:lumMod val="10000"/>
              <a:lumOff val="90000"/>
            </a:schemeClr>
          </a:solidFill>
        </p:spPr>
        <p:txBody>
          <a:bodyPr anchor="ctr"/>
          <a:lstStyle>
            <a:lvl1pPr marL="0" indent="0" algn="ctr">
              <a:buNone/>
              <a:defRPr/>
            </a:lvl1pPr>
          </a:lstStyle>
          <a:p>
            <a:r>
              <a:rPr lang="en-US"/>
              <a:t>                                                                         Click icon to add a bright image</a:t>
            </a:r>
          </a:p>
        </p:txBody>
      </p:sp>
      <p:sp>
        <p:nvSpPr>
          <p:cNvPr id="22531" name="Title_TM"/>
          <p:cNvSpPr>
            <a:spLocks noGrp="1" noChangeArrowheads="1"/>
          </p:cNvSpPr>
          <p:nvPr>
            <p:ph type="ctrTitle" hasCustomPrompt="1"/>
          </p:nvPr>
        </p:nvSpPr>
        <p:spPr>
          <a:xfrm>
            <a:off x="479425" y="476250"/>
            <a:ext cx="8353426" cy="2330958"/>
          </a:xfrm>
        </p:spPr>
        <p:txBody>
          <a:bodyPr/>
          <a:lstStyle>
            <a:lvl1pPr>
              <a:lnSpc>
                <a:spcPct val="85000"/>
              </a:lnSpc>
              <a:defRPr sz="6000" b="0" kern="1400" spc="-160" baseline="0">
                <a:latin typeface="+mj-lt"/>
              </a:defRPr>
            </a:lvl1pPr>
          </a:lstStyle>
          <a:p>
            <a:r>
              <a:rPr lang="en-US"/>
              <a:t>Presentation title,</a:t>
            </a:r>
            <a:br>
              <a:rPr lang="en-US"/>
            </a:br>
            <a:r>
              <a:rPr lang="en-US"/>
              <a:t>Ericsson Hilda Light 60pt,</a:t>
            </a:r>
            <a:br>
              <a:rPr lang="en-US"/>
            </a:br>
            <a:r>
              <a:rPr lang="en-US"/>
              <a:t>Ericsson Black,</a:t>
            </a:r>
            <a:br>
              <a:rPr lang="en-US"/>
            </a:br>
            <a:r>
              <a:rPr lang="en-US"/>
              <a:t>max 4-lines</a:t>
            </a:r>
          </a:p>
        </p:txBody>
      </p:sp>
      <p:sp>
        <p:nvSpPr>
          <p:cNvPr id="22530" name="SubTitle_TM"/>
          <p:cNvSpPr>
            <a:spLocks noGrp="1" noChangeArrowheads="1"/>
          </p:cNvSpPr>
          <p:nvPr>
            <p:ph type="subTitle" idx="1" hasCustomPrompt="1"/>
          </p:nvPr>
        </p:nvSpPr>
        <p:spPr>
          <a:xfrm>
            <a:off x="479425" y="4149725"/>
            <a:ext cx="5472114" cy="2087563"/>
          </a:xfrm>
          <a:prstGeom prst="rect">
            <a:avLst/>
          </a:prstGeom>
        </p:spPr>
        <p:txBody>
          <a:bodyPr lIns="72000" anchor="t"/>
          <a:lstStyle>
            <a:lvl1pPr marL="0" indent="0">
              <a:lnSpc>
                <a:spcPct val="100000"/>
              </a:lnSpc>
              <a:spcBef>
                <a:spcPts val="0"/>
              </a:spcBef>
              <a:buFont typeface="Ericsson Hilda Light" charset="0"/>
              <a:buNone/>
              <a:defRPr sz="2000" baseline="0">
                <a:solidFill>
                  <a:schemeClr val="tx1"/>
                </a:solidFill>
                <a:latin typeface="+mn-lt"/>
              </a:defRPr>
            </a:lvl1pPr>
          </a:lstStyle>
          <a:p>
            <a:r>
              <a:rPr lang="en-US"/>
              <a:t>Presentation description/subtitle</a:t>
            </a:r>
            <a:br>
              <a:rPr lang="en-US"/>
            </a:br>
            <a:r>
              <a:rPr lang="en-US"/>
              <a:t>Ericsson Hilda 20pt</a:t>
            </a:r>
          </a:p>
        </p:txBody>
      </p:sp>
      <p:sp>
        <p:nvSpPr>
          <p:cNvPr id="3" name="Content Placeholder 2"/>
          <p:cNvSpPr>
            <a:spLocks noGrp="1"/>
          </p:cNvSpPr>
          <p:nvPr>
            <p:ph sz="quarter" idx="10" hasCustomPrompt="1"/>
          </p:nvPr>
        </p:nvSpPr>
        <p:spPr>
          <a:xfrm>
            <a:off x="6689214" y="6237287"/>
            <a:ext cx="2469030" cy="287336"/>
          </a:xfrm>
          <a:prstGeom prst="rect">
            <a:avLst/>
          </a:prstGeom>
        </p:spPr>
        <p:txBody>
          <a:bodyPr anchor="b"/>
          <a:lstStyle>
            <a:lvl1pPr marL="0" indent="0" algn="r">
              <a:buNone/>
              <a:defRPr sz="1200">
                <a:latin typeface="+mn-lt"/>
              </a:defRPr>
            </a:lvl1pPr>
          </a:lstStyle>
          <a:p>
            <a:r>
              <a:rPr lang="en-US"/>
              <a:t>Speaker name</a:t>
            </a:r>
          </a:p>
        </p:txBody>
      </p:sp>
      <p:sp>
        <p:nvSpPr>
          <p:cNvPr id="12" name="Content Placeholder 11"/>
          <p:cNvSpPr>
            <a:spLocks noGrp="1"/>
          </p:cNvSpPr>
          <p:nvPr>
            <p:ph sz="quarter" idx="11" hasCustomPrompt="1"/>
          </p:nvPr>
        </p:nvSpPr>
        <p:spPr>
          <a:xfrm>
            <a:off x="9281601" y="6237286"/>
            <a:ext cx="1463040" cy="287337"/>
          </a:xfrm>
          <a:prstGeom prst="rect">
            <a:avLst/>
          </a:prstGeom>
          <a:noFill/>
          <a:ln w="9525">
            <a:noFill/>
            <a:miter lim="800000"/>
            <a:headEnd/>
            <a:tailEnd/>
          </a:ln>
        </p:spPr>
        <p:txBody>
          <a:bodyPr tIns="0" rIns="0" anchor="b"/>
          <a:lstStyle>
            <a:lvl1pPr marL="0" indent="0" algn="ctr">
              <a:buNone/>
              <a:defRPr lang="en-US" sz="1200" dirty="0">
                <a:latin typeface="+mn-lt"/>
              </a:defRPr>
            </a:lvl1pPr>
          </a:lstStyle>
          <a:p>
            <a:r>
              <a:rPr lang="en-US"/>
              <a:t>Organization</a:t>
            </a:r>
          </a:p>
        </p:txBody>
      </p:sp>
      <p:sp>
        <p:nvSpPr>
          <p:cNvPr id="15" name="Content Placeholder 11"/>
          <p:cNvSpPr>
            <a:spLocks noGrp="1"/>
          </p:cNvSpPr>
          <p:nvPr>
            <p:ph sz="quarter" idx="12" hasCustomPrompt="1"/>
          </p:nvPr>
        </p:nvSpPr>
        <p:spPr>
          <a:xfrm>
            <a:off x="10811951" y="6237287"/>
            <a:ext cx="897503" cy="287337"/>
          </a:xfrm>
          <a:prstGeom prst="rect">
            <a:avLst/>
          </a:prstGeom>
          <a:noFill/>
          <a:ln w="9525">
            <a:noFill/>
            <a:miter lim="800000"/>
            <a:headEnd/>
            <a:tailEnd/>
          </a:ln>
        </p:spPr>
        <p:txBody>
          <a:bodyPr wrap="none" tIns="0" rIns="0" anchor="b"/>
          <a:lstStyle>
            <a:lvl1pPr marL="0" indent="0" algn="ctr">
              <a:buNone/>
              <a:defRPr lang="en-US" sz="1200" dirty="0">
                <a:latin typeface="+mn-lt"/>
              </a:defRPr>
            </a:lvl1pPr>
          </a:lstStyle>
          <a:p>
            <a:pPr lvl="0"/>
            <a:r>
              <a:rPr lang="en-US"/>
              <a:t>YYYY-MM-DD</a:t>
            </a:r>
          </a:p>
        </p:txBody>
      </p:sp>
      <p:pic>
        <p:nvPicPr>
          <p:cNvPr id="16" name="Picture 15">
            <a:extLst>
              <a:ext uri="{FF2B5EF4-FFF2-40B4-BE49-F238E27FC236}">
                <a16:creationId xmlns:a16="http://schemas.microsoft.com/office/drawing/2014/main" id="{47BE5E08-5EB6-4E17-8FB8-40199F9803E0}"/>
              </a:ext>
            </a:extLst>
          </p:cNvPr>
          <p:cNvPicPr>
            <a:picLocks noChangeAspect="1"/>
          </p:cNvPicPr>
          <p:nvPr userDrawn="1"/>
        </p:nvPicPr>
        <p:blipFill>
          <a:blip r:embed="rId2" cstate="screen">
            <a:duotone>
              <a:prstClr val="black"/>
              <a:srgbClr val="D9C3A5">
                <a:tint val="50000"/>
                <a:satMod val="180000"/>
              </a:srgbClr>
            </a:duotone>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a:ext>
            </a:extLst>
          </a:blip>
          <a:stretch>
            <a:fillRect/>
          </a:stretch>
        </p:blipFill>
        <p:spPr>
          <a:xfrm>
            <a:off x="11522514" y="476250"/>
            <a:ext cx="190061" cy="256032"/>
          </a:xfrm>
          <a:prstGeom prst="rect">
            <a:avLst/>
          </a:prstGeom>
          <a:ln>
            <a:noFill/>
          </a:ln>
        </p:spPr>
      </p:pic>
    </p:spTree>
    <p:extLst>
      <p:ext uri="{BB962C8B-B14F-4D97-AF65-F5344CB8AC3E}">
        <p14:creationId xmlns:p14="http://schemas.microsoft.com/office/powerpoint/2010/main" val="4203866091"/>
      </p:ext>
    </p:extLst>
  </p:cSld>
  <p:clrMapOvr>
    <a:masterClrMapping/>
  </p:clrMapOvr>
  <p:hf sldNum="0" hdr="0" ftr="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Keynote Cover Page w. Bright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368127A-B068-4F16-BC03-AF06DDDB17AE}"/>
              </a:ext>
            </a:extLst>
          </p:cNvPr>
          <p:cNvSpPr>
            <a:spLocks noGrp="1"/>
          </p:cNvSpPr>
          <p:nvPr>
            <p:ph type="pic" sz="quarter" idx="10" hasCustomPrompt="1"/>
          </p:nvPr>
        </p:nvSpPr>
        <p:spPr>
          <a:xfrm>
            <a:off x="1" y="0"/>
            <a:ext cx="12192000" cy="6858000"/>
          </a:xfrm>
          <a:prstGeom prst="rect">
            <a:avLst/>
          </a:prstGeom>
          <a:solidFill>
            <a:schemeClr val="tx1">
              <a:lumMod val="10000"/>
              <a:lumOff val="90000"/>
            </a:schemeClr>
          </a:solidFill>
        </p:spPr>
        <p:txBody>
          <a:bodyPr anchor="ctr"/>
          <a:lstStyle>
            <a:lvl1pPr marL="0" indent="0" algn="ctr">
              <a:buNone/>
              <a:defRPr/>
            </a:lvl1pPr>
          </a:lstStyle>
          <a:p>
            <a:r>
              <a:rPr lang="en-US"/>
              <a:t>                                                                         Click icon to add a bright image</a:t>
            </a:r>
          </a:p>
        </p:txBody>
      </p:sp>
      <p:sp>
        <p:nvSpPr>
          <p:cNvPr id="9" name="Title_TM">
            <a:extLst>
              <a:ext uri="{FF2B5EF4-FFF2-40B4-BE49-F238E27FC236}">
                <a16:creationId xmlns:a16="http://schemas.microsoft.com/office/drawing/2014/main" id="{696C7C8F-5086-466A-8108-2FE0A8663D59}"/>
              </a:ext>
            </a:extLst>
          </p:cNvPr>
          <p:cNvSpPr>
            <a:spLocks noGrp="1" noChangeArrowheads="1"/>
          </p:cNvSpPr>
          <p:nvPr>
            <p:ph type="ctrTitle" hasCustomPrompt="1"/>
          </p:nvPr>
        </p:nvSpPr>
        <p:spPr>
          <a:xfrm>
            <a:off x="479425" y="476250"/>
            <a:ext cx="8353426" cy="2288721"/>
          </a:xfrm>
          <a:noFill/>
          <a:ln w="9525">
            <a:noFill/>
            <a:miter lim="800000"/>
            <a:headEnd/>
            <a:tailEnd/>
          </a:ln>
        </p:spPr>
        <p:txBody>
          <a:bodyPr anchor="t"/>
          <a:lstStyle>
            <a:lvl1pPr>
              <a:defRPr lang="en-US" sz="6000" b="0" dirty="0">
                <a:solidFill>
                  <a:schemeClr val="tx1"/>
                </a:solidFill>
              </a:defRPr>
            </a:lvl1pPr>
          </a:lstStyle>
          <a:p>
            <a:pPr lvl="0"/>
            <a:r>
              <a:rPr lang="en-US"/>
              <a:t>Keynote cover page, </a:t>
            </a:r>
            <a:br>
              <a:rPr lang="en-US"/>
            </a:br>
            <a:r>
              <a:rPr lang="en-US"/>
              <a:t>Ericsson Hilda Light 60pt, </a:t>
            </a:r>
            <a:br>
              <a:rPr lang="en-US"/>
            </a:br>
            <a:r>
              <a:rPr lang="en-US"/>
              <a:t>Ericsson Black, </a:t>
            </a:r>
            <a:br>
              <a:rPr lang="en-US"/>
            </a:br>
            <a:r>
              <a:rPr lang="en-US"/>
              <a:t>max 4-lines</a:t>
            </a:r>
          </a:p>
        </p:txBody>
      </p:sp>
      <p:sp>
        <p:nvSpPr>
          <p:cNvPr id="10" name="SubTitle_TM">
            <a:extLst>
              <a:ext uri="{FF2B5EF4-FFF2-40B4-BE49-F238E27FC236}">
                <a16:creationId xmlns:a16="http://schemas.microsoft.com/office/drawing/2014/main" id="{ED5DEA0B-CF0D-4EE6-B6A8-90BAF3DE8AF1}"/>
              </a:ext>
            </a:extLst>
          </p:cNvPr>
          <p:cNvSpPr>
            <a:spLocks noGrp="1" noChangeArrowheads="1"/>
          </p:cNvSpPr>
          <p:nvPr>
            <p:ph type="subTitle" idx="1" hasCustomPrompt="1"/>
          </p:nvPr>
        </p:nvSpPr>
        <p:spPr>
          <a:xfrm>
            <a:off x="479424" y="4149725"/>
            <a:ext cx="5472113" cy="2087563"/>
          </a:xfrm>
          <a:prstGeom prst="rect">
            <a:avLst/>
          </a:prstGeom>
        </p:spPr>
        <p:txBody>
          <a:bodyPr rIns="0" anchor="t"/>
          <a:lstStyle>
            <a:lvl1pPr marL="0" indent="0">
              <a:lnSpc>
                <a:spcPct val="100000"/>
              </a:lnSpc>
              <a:spcBef>
                <a:spcPts val="0"/>
              </a:spcBef>
              <a:buFont typeface="Ericsson Hilda Light" charset="0"/>
              <a:buNone/>
              <a:defRPr sz="2000" baseline="0">
                <a:solidFill>
                  <a:schemeClr val="tx1"/>
                </a:solidFill>
                <a:latin typeface="+mn-lt"/>
              </a:defRPr>
            </a:lvl1pPr>
          </a:lstStyle>
          <a:p>
            <a:r>
              <a:rPr lang="en-US"/>
              <a:t>Speaker,</a:t>
            </a:r>
            <a:br>
              <a:rPr lang="en-US"/>
            </a:br>
            <a:r>
              <a:rPr lang="en-US"/>
              <a:t>Ericsson Black, Ericsson Hilda 20pt</a:t>
            </a:r>
          </a:p>
        </p:txBody>
      </p:sp>
      <p:pic>
        <p:nvPicPr>
          <p:cNvPr id="6" name="Graphic 5">
            <a:extLst>
              <a:ext uri="{FF2B5EF4-FFF2-40B4-BE49-F238E27FC236}">
                <a16:creationId xmlns:a16="http://schemas.microsoft.com/office/drawing/2014/main" id="{E0F7625D-2507-407E-B5D2-5964ED88BA96}"/>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90452" y="476250"/>
            <a:ext cx="256032" cy="256032"/>
          </a:xfrm>
          <a:prstGeom prst="rect">
            <a:avLst/>
          </a:prstGeom>
        </p:spPr>
      </p:pic>
    </p:spTree>
    <p:extLst>
      <p:ext uri="{BB962C8B-B14F-4D97-AF65-F5344CB8AC3E}">
        <p14:creationId xmlns:p14="http://schemas.microsoft.com/office/powerpoint/2010/main" val="203834250"/>
      </p:ext>
    </p:extLst>
  </p:cSld>
  <p:clrMapOvr>
    <a:masterClrMapping/>
  </p:clrMapOvr>
  <p:hf sldNum="0" hdr="0" ftr="0"/>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le Page w. Dark Photo">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FAD780AD-21B6-4312-96C4-9E36B1648871}"/>
              </a:ext>
            </a:extLst>
          </p:cNvPr>
          <p:cNvSpPr>
            <a:spLocks noGrp="1"/>
          </p:cNvSpPr>
          <p:nvPr>
            <p:ph type="pic" sz="quarter" idx="13" hasCustomPrompt="1"/>
          </p:nvPr>
        </p:nvSpPr>
        <p:spPr>
          <a:xfrm>
            <a:off x="1" y="0"/>
            <a:ext cx="12192000" cy="6858000"/>
          </a:xfrm>
          <a:prstGeom prst="rect">
            <a:avLst/>
          </a:prstGeom>
          <a:solidFill>
            <a:schemeClr val="tx1"/>
          </a:solidFill>
        </p:spPr>
        <p:txBody>
          <a:bodyPr anchor="ctr"/>
          <a:lstStyle>
            <a:lvl1pPr marL="0" indent="0" algn="ctr">
              <a:buNone/>
              <a:defRPr>
                <a:solidFill>
                  <a:schemeClr val="bg1"/>
                </a:solidFill>
              </a:defRPr>
            </a:lvl1pPr>
          </a:lstStyle>
          <a:p>
            <a:r>
              <a:rPr lang="en-US"/>
              <a:t>                                                                         Click icon to add a dark  image</a:t>
            </a:r>
          </a:p>
        </p:txBody>
      </p:sp>
      <p:sp>
        <p:nvSpPr>
          <p:cNvPr id="22531" name="Title_TM"/>
          <p:cNvSpPr>
            <a:spLocks noGrp="1" noChangeArrowheads="1"/>
          </p:cNvSpPr>
          <p:nvPr>
            <p:ph type="ctrTitle" hasCustomPrompt="1"/>
          </p:nvPr>
        </p:nvSpPr>
        <p:spPr>
          <a:xfrm>
            <a:off x="479425" y="476250"/>
            <a:ext cx="8353426" cy="2330958"/>
          </a:xfrm>
        </p:spPr>
        <p:txBody>
          <a:bodyPr/>
          <a:lstStyle>
            <a:lvl1pPr>
              <a:lnSpc>
                <a:spcPct val="85000"/>
              </a:lnSpc>
              <a:defRPr sz="6000" b="0" kern="1400" spc="-160" baseline="0">
                <a:solidFill>
                  <a:schemeClr val="bg1"/>
                </a:solidFill>
                <a:latin typeface="+mj-lt"/>
              </a:defRPr>
            </a:lvl1pPr>
          </a:lstStyle>
          <a:p>
            <a:r>
              <a:rPr lang="en-US"/>
              <a:t>Presentation title,</a:t>
            </a:r>
            <a:br>
              <a:rPr lang="en-US"/>
            </a:br>
            <a:r>
              <a:rPr lang="en-US"/>
              <a:t>Ericsson Hilda Light 60pt,</a:t>
            </a:r>
            <a:br>
              <a:rPr lang="en-US"/>
            </a:br>
            <a:r>
              <a:rPr lang="en-US"/>
              <a:t>Ericsson White,</a:t>
            </a:r>
            <a:br>
              <a:rPr lang="en-US"/>
            </a:br>
            <a:r>
              <a:rPr lang="en-US"/>
              <a:t>max 4-lines</a:t>
            </a:r>
          </a:p>
        </p:txBody>
      </p:sp>
      <p:sp>
        <p:nvSpPr>
          <p:cNvPr id="22530" name="SubTitle_TM"/>
          <p:cNvSpPr>
            <a:spLocks noGrp="1" noChangeArrowheads="1"/>
          </p:cNvSpPr>
          <p:nvPr>
            <p:ph type="subTitle" idx="1" hasCustomPrompt="1"/>
          </p:nvPr>
        </p:nvSpPr>
        <p:spPr>
          <a:xfrm>
            <a:off x="479425" y="4149725"/>
            <a:ext cx="5472114" cy="2087563"/>
          </a:xfrm>
          <a:prstGeom prst="rect">
            <a:avLst/>
          </a:prstGeom>
        </p:spPr>
        <p:txBody>
          <a:bodyPr lIns="72000" anchor="t"/>
          <a:lstStyle>
            <a:lvl1pPr marL="0" indent="0">
              <a:lnSpc>
                <a:spcPct val="100000"/>
              </a:lnSpc>
              <a:spcBef>
                <a:spcPts val="0"/>
              </a:spcBef>
              <a:buFont typeface="Ericsson Hilda Light" charset="0"/>
              <a:buNone/>
              <a:defRPr sz="2000" baseline="0">
                <a:solidFill>
                  <a:schemeClr val="bg1"/>
                </a:solidFill>
                <a:latin typeface="+mn-lt"/>
              </a:defRPr>
            </a:lvl1pPr>
          </a:lstStyle>
          <a:p>
            <a:r>
              <a:rPr lang="en-US"/>
              <a:t>Presentation description/subtitle</a:t>
            </a:r>
            <a:br>
              <a:rPr lang="en-US"/>
            </a:br>
            <a:r>
              <a:rPr lang="en-US"/>
              <a:t>Ericsson Hilda 20pt</a:t>
            </a:r>
          </a:p>
        </p:txBody>
      </p:sp>
      <p:sp>
        <p:nvSpPr>
          <p:cNvPr id="3" name="Content Placeholder 2"/>
          <p:cNvSpPr>
            <a:spLocks noGrp="1"/>
          </p:cNvSpPr>
          <p:nvPr>
            <p:ph sz="quarter" idx="10" hasCustomPrompt="1"/>
          </p:nvPr>
        </p:nvSpPr>
        <p:spPr>
          <a:xfrm>
            <a:off x="6689214" y="6237287"/>
            <a:ext cx="2469030" cy="287336"/>
          </a:xfrm>
          <a:prstGeom prst="rect">
            <a:avLst/>
          </a:prstGeom>
        </p:spPr>
        <p:txBody>
          <a:bodyPr anchor="b"/>
          <a:lstStyle>
            <a:lvl1pPr marL="0" indent="0" algn="r">
              <a:buNone/>
              <a:defRPr sz="1200">
                <a:solidFill>
                  <a:schemeClr val="bg1"/>
                </a:solidFill>
                <a:latin typeface="+mn-lt"/>
              </a:defRPr>
            </a:lvl1pPr>
          </a:lstStyle>
          <a:p>
            <a:r>
              <a:rPr lang="en-US"/>
              <a:t>Speaker name</a:t>
            </a:r>
          </a:p>
        </p:txBody>
      </p:sp>
      <p:sp>
        <p:nvSpPr>
          <p:cNvPr id="12" name="Content Placeholder 11"/>
          <p:cNvSpPr>
            <a:spLocks noGrp="1"/>
          </p:cNvSpPr>
          <p:nvPr>
            <p:ph sz="quarter" idx="11" hasCustomPrompt="1"/>
          </p:nvPr>
        </p:nvSpPr>
        <p:spPr>
          <a:xfrm>
            <a:off x="9281601" y="6237286"/>
            <a:ext cx="1463040" cy="287337"/>
          </a:xfrm>
          <a:prstGeom prst="rect">
            <a:avLst/>
          </a:prstGeom>
          <a:noFill/>
          <a:ln w="9525">
            <a:noFill/>
            <a:miter lim="800000"/>
            <a:headEnd/>
            <a:tailEnd/>
          </a:ln>
        </p:spPr>
        <p:txBody>
          <a:bodyPr tIns="0" rIns="0" anchor="b"/>
          <a:lstStyle>
            <a:lvl1pPr marL="0" indent="0" algn="ctr">
              <a:buNone/>
              <a:defRPr lang="en-US" sz="1200" dirty="0">
                <a:solidFill>
                  <a:schemeClr val="bg1"/>
                </a:solidFill>
                <a:latin typeface="+mn-lt"/>
              </a:defRPr>
            </a:lvl1pPr>
          </a:lstStyle>
          <a:p>
            <a:r>
              <a:rPr lang="en-US"/>
              <a:t>Organization</a:t>
            </a:r>
          </a:p>
        </p:txBody>
      </p:sp>
      <p:sp>
        <p:nvSpPr>
          <p:cNvPr id="15" name="Content Placeholder 11"/>
          <p:cNvSpPr>
            <a:spLocks noGrp="1"/>
          </p:cNvSpPr>
          <p:nvPr>
            <p:ph sz="quarter" idx="12" hasCustomPrompt="1"/>
          </p:nvPr>
        </p:nvSpPr>
        <p:spPr>
          <a:xfrm>
            <a:off x="10811951" y="6237287"/>
            <a:ext cx="897503" cy="287337"/>
          </a:xfrm>
          <a:prstGeom prst="rect">
            <a:avLst/>
          </a:prstGeom>
          <a:noFill/>
          <a:ln w="9525">
            <a:noFill/>
            <a:miter lim="800000"/>
            <a:headEnd/>
            <a:tailEnd/>
          </a:ln>
        </p:spPr>
        <p:txBody>
          <a:bodyPr wrap="none" tIns="0" rIns="0" anchor="b"/>
          <a:lstStyle>
            <a:lvl1pPr marL="0" indent="0" algn="ctr">
              <a:buNone/>
              <a:defRPr lang="en-US" sz="1200" dirty="0">
                <a:solidFill>
                  <a:schemeClr val="bg1"/>
                </a:solidFill>
                <a:latin typeface="+mn-lt"/>
              </a:defRPr>
            </a:lvl1pPr>
          </a:lstStyle>
          <a:p>
            <a:pPr lvl="0"/>
            <a:r>
              <a:rPr lang="en-US"/>
              <a:t>YYYY-MM-DD</a:t>
            </a:r>
          </a:p>
        </p:txBody>
      </p:sp>
      <p:pic>
        <p:nvPicPr>
          <p:cNvPr id="9" name="Picture 11">
            <a:extLst>
              <a:ext uri="{FF2B5EF4-FFF2-40B4-BE49-F238E27FC236}">
                <a16:creationId xmlns:a16="http://schemas.microsoft.com/office/drawing/2014/main" id="{AE0ABF59-D34C-44E2-8569-812DEC85F2D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1519270" y="481203"/>
            <a:ext cx="190184" cy="256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8309680"/>
      </p:ext>
    </p:extLst>
  </p:cSld>
  <p:clrMapOvr>
    <a:masterClrMapping/>
  </p:clrMapOvr>
  <p:hf sldNum="0" hdr="0" ftr="0"/>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Keynote Cover P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EA31692-921B-434F-B398-8E2B345D16EE}"/>
              </a:ext>
            </a:extLst>
          </p:cNvPr>
          <p:cNvPicPr>
            <a:picLocks noChangeAspect="1"/>
          </p:cNvPicPr>
          <p:nvPr userDrawn="1"/>
        </p:nvPicPr>
        <p:blipFill>
          <a:blip r:embed="rId2" cstate="screen">
            <a:duotone>
              <a:prstClr val="black"/>
              <a:srgbClr val="D9C3A5">
                <a:tint val="50000"/>
                <a:satMod val="180000"/>
              </a:srgbClr>
            </a:duotone>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a:ext>
            </a:extLst>
          </a:blip>
          <a:stretch>
            <a:fillRect/>
          </a:stretch>
        </p:blipFill>
        <p:spPr>
          <a:xfrm>
            <a:off x="11522514" y="476250"/>
            <a:ext cx="190061" cy="256032"/>
          </a:xfrm>
          <a:prstGeom prst="rect">
            <a:avLst/>
          </a:prstGeom>
          <a:ln>
            <a:noFill/>
          </a:ln>
        </p:spPr>
      </p:pic>
      <p:sp>
        <p:nvSpPr>
          <p:cNvPr id="9" name="Title_TM">
            <a:extLst>
              <a:ext uri="{FF2B5EF4-FFF2-40B4-BE49-F238E27FC236}">
                <a16:creationId xmlns:a16="http://schemas.microsoft.com/office/drawing/2014/main" id="{696C7C8F-5086-466A-8108-2FE0A8663D59}"/>
              </a:ext>
            </a:extLst>
          </p:cNvPr>
          <p:cNvSpPr>
            <a:spLocks noGrp="1" noChangeArrowheads="1"/>
          </p:cNvSpPr>
          <p:nvPr>
            <p:ph type="ctrTitle" hasCustomPrompt="1"/>
          </p:nvPr>
        </p:nvSpPr>
        <p:spPr>
          <a:xfrm>
            <a:off x="479425" y="476250"/>
            <a:ext cx="8353426" cy="3457575"/>
          </a:xfrm>
          <a:noFill/>
          <a:ln w="9525">
            <a:noFill/>
            <a:miter lim="800000"/>
            <a:headEnd/>
            <a:tailEnd/>
          </a:ln>
        </p:spPr>
        <p:txBody>
          <a:bodyPr anchor="t"/>
          <a:lstStyle>
            <a:lvl1pPr>
              <a:defRPr lang="en-US" sz="6000" b="0" dirty="0">
                <a:solidFill>
                  <a:schemeClr val="tx1"/>
                </a:solidFill>
                <a:latin typeface="+mj-lt"/>
              </a:defRPr>
            </a:lvl1pPr>
          </a:lstStyle>
          <a:p>
            <a:pPr lvl="0"/>
            <a:r>
              <a:rPr lang="en-US"/>
              <a:t>Keynote cover page, </a:t>
            </a:r>
            <a:br>
              <a:rPr lang="en-US"/>
            </a:br>
            <a:r>
              <a:rPr lang="en-US"/>
              <a:t>Ericsson Hilda Light 60pt, </a:t>
            </a:r>
            <a:br>
              <a:rPr lang="en-US"/>
            </a:br>
            <a:r>
              <a:rPr lang="en-US"/>
              <a:t>Ericsson Black, </a:t>
            </a:r>
            <a:br>
              <a:rPr lang="en-US"/>
            </a:br>
            <a:r>
              <a:rPr lang="en-US"/>
              <a:t>max 4-lines</a:t>
            </a:r>
          </a:p>
        </p:txBody>
      </p:sp>
      <p:sp>
        <p:nvSpPr>
          <p:cNvPr id="10" name="SubTitle_TM">
            <a:extLst>
              <a:ext uri="{FF2B5EF4-FFF2-40B4-BE49-F238E27FC236}">
                <a16:creationId xmlns:a16="http://schemas.microsoft.com/office/drawing/2014/main" id="{ED5DEA0B-CF0D-4EE6-B6A8-90BAF3DE8AF1}"/>
              </a:ext>
            </a:extLst>
          </p:cNvPr>
          <p:cNvSpPr>
            <a:spLocks noGrp="1" noChangeArrowheads="1"/>
          </p:cNvSpPr>
          <p:nvPr>
            <p:ph type="subTitle" idx="1" hasCustomPrompt="1"/>
          </p:nvPr>
        </p:nvSpPr>
        <p:spPr>
          <a:xfrm>
            <a:off x="479425" y="4149726"/>
            <a:ext cx="5472112" cy="2087562"/>
          </a:xfrm>
          <a:prstGeom prst="rect">
            <a:avLst/>
          </a:prstGeom>
        </p:spPr>
        <p:txBody>
          <a:bodyPr rIns="0" anchor="t"/>
          <a:lstStyle>
            <a:lvl1pPr marL="0" indent="0">
              <a:lnSpc>
                <a:spcPct val="100000"/>
              </a:lnSpc>
              <a:spcBef>
                <a:spcPts val="0"/>
              </a:spcBef>
              <a:buFont typeface="Ericsson Hilda Light" charset="0"/>
              <a:buNone/>
              <a:defRPr sz="2000" baseline="0">
                <a:solidFill>
                  <a:schemeClr val="tx1"/>
                </a:solidFill>
                <a:latin typeface="+mn-lt"/>
              </a:defRPr>
            </a:lvl1pPr>
          </a:lstStyle>
          <a:p>
            <a:r>
              <a:rPr lang="en-US"/>
              <a:t>Speaker,</a:t>
            </a:r>
            <a:br>
              <a:rPr lang="en-US"/>
            </a:br>
            <a:r>
              <a:rPr lang="en-US"/>
              <a:t>Ericsson Black, Ericsson Hilda 20pt</a:t>
            </a:r>
          </a:p>
        </p:txBody>
      </p:sp>
    </p:spTree>
    <p:extLst>
      <p:ext uri="{BB962C8B-B14F-4D97-AF65-F5344CB8AC3E}">
        <p14:creationId xmlns:p14="http://schemas.microsoft.com/office/powerpoint/2010/main" val="1511404666"/>
      </p:ext>
    </p:extLst>
  </p:cSld>
  <p:clrMapOvr>
    <a:masterClrMapping/>
  </p:clrMapOvr>
  <p:hf sldNum="0" hdr="0" ftr="0"/>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Keynote Cover Page w. Bright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368127A-B068-4F16-BC03-AF06DDDB17AE}"/>
              </a:ext>
            </a:extLst>
          </p:cNvPr>
          <p:cNvSpPr>
            <a:spLocks noGrp="1"/>
          </p:cNvSpPr>
          <p:nvPr>
            <p:ph type="pic" sz="quarter" idx="10" hasCustomPrompt="1"/>
          </p:nvPr>
        </p:nvSpPr>
        <p:spPr>
          <a:xfrm>
            <a:off x="1" y="0"/>
            <a:ext cx="12192000" cy="6858000"/>
          </a:xfrm>
          <a:prstGeom prst="rect">
            <a:avLst/>
          </a:prstGeom>
          <a:solidFill>
            <a:schemeClr val="tx1">
              <a:lumMod val="10000"/>
              <a:lumOff val="90000"/>
            </a:schemeClr>
          </a:solidFill>
        </p:spPr>
        <p:txBody>
          <a:bodyPr anchor="ctr"/>
          <a:lstStyle>
            <a:lvl1pPr marL="0" indent="0" algn="ctr">
              <a:buNone/>
              <a:defRPr/>
            </a:lvl1pPr>
          </a:lstStyle>
          <a:p>
            <a:r>
              <a:rPr lang="en-US"/>
              <a:t>                                                                         Click icon to add a bright image</a:t>
            </a:r>
          </a:p>
        </p:txBody>
      </p:sp>
      <p:sp>
        <p:nvSpPr>
          <p:cNvPr id="9" name="Title_TM">
            <a:extLst>
              <a:ext uri="{FF2B5EF4-FFF2-40B4-BE49-F238E27FC236}">
                <a16:creationId xmlns:a16="http://schemas.microsoft.com/office/drawing/2014/main" id="{696C7C8F-5086-466A-8108-2FE0A8663D59}"/>
              </a:ext>
            </a:extLst>
          </p:cNvPr>
          <p:cNvSpPr>
            <a:spLocks noGrp="1" noChangeArrowheads="1"/>
          </p:cNvSpPr>
          <p:nvPr>
            <p:ph type="ctrTitle" hasCustomPrompt="1"/>
          </p:nvPr>
        </p:nvSpPr>
        <p:spPr>
          <a:xfrm>
            <a:off x="479425" y="476250"/>
            <a:ext cx="8353426" cy="2288721"/>
          </a:xfrm>
          <a:noFill/>
          <a:ln w="9525">
            <a:noFill/>
            <a:miter lim="800000"/>
            <a:headEnd/>
            <a:tailEnd/>
          </a:ln>
        </p:spPr>
        <p:txBody>
          <a:bodyPr anchor="t"/>
          <a:lstStyle>
            <a:lvl1pPr>
              <a:defRPr lang="en-US" sz="6000" b="0" dirty="0">
                <a:solidFill>
                  <a:schemeClr val="tx1"/>
                </a:solidFill>
              </a:defRPr>
            </a:lvl1pPr>
          </a:lstStyle>
          <a:p>
            <a:pPr lvl="0"/>
            <a:r>
              <a:rPr lang="en-US"/>
              <a:t>Keynote cover page, </a:t>
            </a:r>
            <a:br>
              <a:rPr lang="en-US"/>
            </a:br>
            <a:r>
              <a:rPr lang="en-US"/>
              <a:t>Ericsson Hilda Light 60pt, </a:t>
            </a:r>
            <a:br>
              <a:rPr lang="en-US"/>
            </a:br>
            <a:r>
              <a:rPr lang="en-US"/>
              <a:t>Ericsson Black, </a:t>
            </a:r>
            <a:br>
              <a:rPr lang="en-US"/>
            </a:br>
            <a:r>
              <a:rPr lang="en-US"/>
              <a:t>max 4-lines</a:t>
            </a:r>
          </a:p>
        </p:txBody>
      </p:sp>
      <p:sp>
        <p:nvSpPr>
          <p:cNvPr id="10" name="SubTitle_TM">
            <a:extLst>
              <a:ext uri="{FF2B5EF4-FFF2-40B4-BE49-F238E27FC236}">
                <a16:creationId xmlns:a16="http://schemas.microsoft.com/office/drawing/2014/main" id="{ED5DEA0B-CF0D-4EE6-B6A8-90BAF3DE8AF1}"/>
              </a:ext>
            </a:extLst>
          </p:cNvPr>
          <p:cNvSpPr>
            <a:spLocks noGrp="1" noChangeArrowheads="1"/>
          </p:cNvSpPr>
          <p:nvPr>
            <p:ph type="subTitle" idx="1" hasCustomPrompt="1"/>
          </p:nvPr>
        </p:nvSpPr>
        <p:spPr>
          <a:xfrm>
            <a:off x="479424" y="4149725"/>
            <a:ext cx="5472113" cy="2087563"/>
          </a:xfrm>
          <a:prstGeom prst="rect">
            <a:avLst/>
          </a:prstGeom>
        </p:spPr>
        <p:txBody>
          <a:bodyPr rIns="0" anchor="t"/>
          <a:lstStyle>
            <a:lvl1pPr marL="0" indent="0">
              <a:lnSpc>
                <a:spcPct val="100000"/>
              </a:lnSpc>
              <a:spcBef>
                <a:spcPts val="0"/>
              </a:spcBef>
              <a:buFont typeface="Ericsson Hilda Light" charset="0"/>
              <a:buNone/>
              <a:defRPr sz="2000" baseline="0">
                <a:solidFill>
                  <a:schemeClr val="tx1"/>
                </a:solidFill>
                <a:latin typeface="+mn-lt"/>
              </a:defRPr>
            </a:lvl1pPr>
          </a:lstStyle>
          <a:p>
            <a:r>
              <a:rPr lang="en-US"/>
              <a:t>Speaker,</a:t>
            </a:r>
            <a:br>
              <a:rPr lang="en-US"/>
            </a:br>
            <a:r>
              <a:rPr lang="en-US"/>
              <a:t>Ericsson Black, Ericsson Hilda 20pt</a:t>
            </a:r>
          </a:p>
        </p:txBody>
      </p:sp>
      <p:pic>
        <p:nvPicPr>
          <p:cNvPr id="8" name="Picture 7">
            <a:extLst>
              <a:ext uri="{FF2B5EF4-FFF2-40B4-BE49-F238E27FC236}">
                <a16:creationId xmlns:a16="http://schemas.microsoft.com/office/drawing/2014/main" id="{5EA31692-921B-434F-B398-8E2B345D16EE}"/>
              </a:ext>
            </a:extLst>
          </p:cNvPr>
          <p:cNvPicPr>
            <a:picLocks noChangeAspect="1"/>
          </p:cNvPicPr>
          <p:nvPr userDrawn="1"/>
        </p:nvPicPr>
        <p:blipFill>
          <a:blip r:embed="rId2" cstate="screen">
            <a:duotone>
              <a:prstClr val="black"/>
              <a:srgbClr val="D9C3A5">
                <a:tint val="50000"/>
                <a:satMod val="180000"/>
              </a:srgbClr>
            </a:duotone>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a:ext>
            </a:extLst>
          </a:blip>
          <a:stretch>
            <a:fillRect/>
          </a:stretch>
        </p:blipFill>
        <p:spPr>
          <a:xfrm>
            <a:off x="11522514" y="476250"/>
            <a:ext cx="190061" cy="256032"/>
          </a:xfrm>
          <a:prstGeom prst="rect">
            <a:avLst/>
          </a:prstGeom>
          <a:ln>
            <a:noFill/>
          </a:ln>
        </p:spPr>
      </p:pic>
    </p:spTree>
    <p:extLst>
      <p:ext uri="{BB962C8B-B14F-4D97-AF65-F5344CB8AC3E}">
        <p14:creationId xmlns:p14="http://schemas.microsoft.com/office/powerpoint/2010/main" val="191721279"/>
      </p:ext>
    </p:extLst>
  </p:cSld>
  <p:clrMapOvr>
    <a:masterClrMapping/>
  </p:clrMapOvr>
  <p:hf sldNum="0" hdr="0" ftr="0"/>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Keynote Cover Page w. Dark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368127A-B068-4F16-BC03-AF06DDDB17AE}"/>
              </a:ext>
            </a:extLst>
          </p:cNvPr>
          <p:cNvSpPr>
            <a:spLocks noGrp="1"/>
          </p:cNvSpPr>
          <p:nvPr>
            <p:ph type="pic" sz="quarter" idx="10" hasCustomPrompt="1"/>
          </p:nvPr>
        </p:nvSpPr>
        <p:spPr>
          <a:xfrm>
            <a:off x="1" y="0"/>
            <a:ext cx="12192000" cy="6858000"/>
          </a:xfrm>
          <a:prstGeom prst="rect">
            <a:avLst/>
          </a:prstGeom>
          <a:solidFill>
            <a:schemeClr val="tx1"/>
          </a:solidFill>
        </p:spPr>
        <p:txBody>
          <a:bodyPr anchor="ctr"/>
          <a:lstStyle>
            <a:lvl1pPr marL="0" indent="0" algn="ctr">
              <a:buNone/>
              <a:defRPr>
                <a:solidFill>
                  <a:schemeClr val="bg1"/>
                </a:solidFill>
              </a:defRPr>
            </a:lvl1pPr>
          </a:lstStyle>
          <a:p>
            <a:r>
              <a:rPr lang="en-US"/>
              <a:t>                                                                      Click icon to add a dark image</a:t>
            </a:r>
          </a:p>
        </p:txBody>
      </p:sp>
      <p:sp>
        <p:nvSpPr>
          <p:cNvPr id="9" name="Title_TM">
            <a:extLst>
              <a:ext uri="{FF2B5EF4-FFF2-40B4-BE49-F238E27FC236}">
                <a16:creationId xmlns:a16="http://schemas.microsoft.com/office/drawing/2014/main" id="{696C7C8F-5086-466A-8108-2FE0A8663D59}"/>
              </a:ext>
            </a:extLst>
          </p:cNvPr>
          <p:cNvSpPr>
            <a:spLocks noGrp="1" noChangeArrowheads="1"/>
          </p:cNvSpPr>
          <p:nvPr>
            <p:ph type="ctrTitle" hasCustomPrompt="1"/>
          </p:nvPr>
        </p:nvSpPr>
        <p:spPr>
          <a:xfrm>
            <a:off x="479425" y="476250"/>
            <a:ext cx="8353426" cy="2288721"/>
          </a:xfrm>
          <a:noFill/>
          <a:ln w="9525">
            <a:noFill/>
            <a:miter lim="800000"/>
            <a:headEnd/>
            <a:tailEnd/>
          </a:ln>
        </p:spPr>
        <p:txBody>
          <a:bodyPr anchor="t"/>
          <a:lstStyle>
            <a:lvl1pPr>
              <a:defRPr lang="en-US" sz="6000" b="0" dirty="0">
                <a:solidFill>
                  <a:schemeClr val="bg1"/>
                </a:solidFill>
              </a:defRPr>
            </a:lvl1pPr>
          </a:lstStyle>
          <a:p>
            <a:pPr lvl="0"/>
            <a:r>
              <a:rPr lang="en-US"/>
              <a:t>Keynote cover cage, </a:t>
            </a:r>
            <a:br>
              <a:rPr lang="en-US"/>
            </a:br>
            <a:r>
              <a:rPr lang="en-US"/>
              <a:t>Ericsson Hilda Light 60pt, </a:t>
            </a:r>
            <a:br>
              <a:rPr lang="en-US"/>
            </a:br>
            <a:r>
              <a:rPr lang="en-US"/>
              <a:t>Ericsson White, </a:t>
            </a:r>
            <a:br>
              <a:rPr lang="en-US"/>
            </a:br>
            <a:r>
              <a:rPr lang="en-US"/>
              <a:t>max 4-lines</a:t>
            </a:r>
          </a:p>
        </p:txBody>
      </p:sp>
      <p:sp>
        <p:nvSpPr>
          <p:cNvPr id="10" name="SubTitle_TM">
            <a:extLst>
              <a:ext uri="{FF2B5EF4-FFF2-40B4-BE49-F238E27FC236}">
                <a16:creationId xmlns:a16="http://schemas.microsoft.com/office/drawing/2014/main" id="{ED5DEA0B-CF0D-4EE6-B6A8-90BAF3DE8AF1}"/>
              </a:ext>
            </a:extLst>
          </p:cNvPr>
          <p:cNvSpPr>
            <a:spLocks noGrp="1" noChangeArrowheads="1"/>
          </p:cNvSpPr>
          <p:nvPr>
            <p:ph type="subTitle" idx="1" hasCustomPrompt="1"/>
          </p:nvPr>
        </p:nvSpPr>
        <p:spPr>
          <a:xfrm>
            <a:off x="479424" y="4149725"/>
            <a:ext cx="5472113" cy="2087563"/>
          </a:xfrm>
          <a:prstGeom prst="rect">
            <a:avLst/>
          </a:prstGeom>
        </p:spPr>
        <p:txBody>
          <a:bodyPr rIns="0" anchor="t"/>
          <a:lstStyle>
            <a:lvl1pPr marL="0" indent="0">
              <a:lnSpc>
                <a:spcPct val="100000"/>
              </a:lnSpc>
              <a:spcBef>
                <a:spcPts val="0"/>
              </a:spcBef>
              <a:buFont typeface="Ericsson Hilda Light" charset="0"/>
              <a:buNone/>
              <a:defRPr sz="2000" baseline="0">
                <a:solidFill>
                  <a:schemeClr val="bg1"/>
                </a:solidFill>
                <a:latin typeface="+mn-lt"/>
              </a:defRPr>
            </a:lvl1pPr>
          </a:lstStyle>
          <a:p>
            <a:r>
              <a:rPr lang="en-US"/>
              <a:t>Speaker,</a:t>
            </a:r>
            <a:br>
              <a:rPr lang="en-US"/>
            </a:br>
            <a:r>
              <a:rPr lang="en-US"/>
              <a:t>Ericsson Black, Ericsson Hilda 20pt</a:t>
            </a:r>
          </a:p>
        </p:txBody>
      </p:sp>
      <p:pic>
        <p:nvPicPr>
          <p:cNvPr id="6" name="Picture 11">
            <a:extLst>
              <a:ext uri="{FF2B5EF4-FFF2-40B4-BE49-F238E27FC236}">
                <a16:creationId xmlns:a16="http://schemas.microsoft.com/office/drawing/2014/main" id="{62EA197D-ECA7-4E2F-AB03-2BA31AB9DEF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1522391" y="476250"/>
            <a:ext cx="190184" cy="256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9870711"/>
      </p:ext>
    </p:extLst>
  </p:cSld>
  <p:clrMapOvr>
    <a:masterClrMapping/>
  </p:clrMapOvr>
  <p:hf sldNum="0" hdr="0" ftr="0"/>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Statement Page 1">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accent1"/>
          </a:solidFill>
          <a:ln w="12700" cap="flat" cmpd="sng" algn="ctr">
            <a:noFill/>
            <a:prstDash val="solid"/>
            <a:round/>
            <a:headEnd type="none" w="med" len="med"/>
            <a:tailEnd type="none" w="med" len="med"/>
          </a:ln>
          <a:effectLst/>
        </p:spPr>
        <p:txBody>
          <a:bodyPr wrap="none" lIns="72000" rIns="72000"/>
          <a:lstStyle/>
          <a:p>
            <a:pPr>
              <a:spcBef>
                <a:spcPct val="50000"/>
              </a:spcBef>
              <a:defRPr/>
            </a:pPr>
            <a:endParaRPr lang="en-US">
              <a:latin typeface="Ericsson Hilda Light" panose="00000400000000000000" pitchFamily="2" charset="0"/>
              <a:cs typeface="+mn-cs"/>
            </a:endParaRPr>
          </a:p>
        </p:txBody>
      </p:sp>
      <p:pic>
        <p:nvPicPr>
          <p:cNvPr id="9" name="Picture 11">
            <a:extLst>
              <a:ext uri="{FF2B5EF4-FFF2-40B4-BE49-F238E27FC236}">
                <a16:creationId xmlns:a16="http://schemas.microsoft.com/office/drawing/2014/main" id="{10DEA382-3777-4D1B-A88B-88F6F05CB21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1522391" y="476250"/>
            <a:ext cx="190184" cy="256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_TM">
            <a:extLst>
              <a:ext uri="{FF2B5EF4-FFF2-40B4-BE49-F238E27FC236}">
                <a16:creationId xmlns:a16="http://schemas.microsoft.com/office/drawing/2014/main" id="{48FE7FF9-3930-4C4A-8BC6-EB9A286812D4}"/>
              </a:ext>
            </a:extLst>
          </p:cNvPr>
          <p:cNvSpPr>
            <a:spLocks noGrp="1" noChangeArrowheads="1"/>
          </p:cNvSpPr>
          <p:nvPr>
            <p:ph type="ctrTitle" hasCustomPrompt="1"/>
          </p:nvPr>
        </p:nvSpPr>
        <p:spPr>
          <a:xfrm>
            <a:off x="479424" y="476250"/>
            <a:ext cx="8353425" cy="3457575"/>
          </a:xfrm>
          <a:noFill/>
          <a:ln w="9525">
            <a:noFill/>
            <a:miter lim="800000"/>
            <a:headEnd/>
            <a:tailEnd/>
          </a:ln>
        </p:spPr>
        <p:txBody>
          <a:bodyPr/>
          <a:lstStyle>
            <a:lvl1pPr>
              <a:defRPr lang="en-US" sz="6000" b="0" dirty="0">
                <a:solidFill>
                  <a:schemeClr val="bg1"/>
                </a:solidFill>
              </a:defRPr>
            </a:lvl1pPr>
          </a:lstStyle>
          <a:p>
            <a:pPr lvl="0"/>
            <a:r>
              <a:rPr lang="en-US"/>
              <a:t>Chapter/section divider or Statement/fact/quote, </a:t>
            </a:r>
            <a:br>
              <a:rPr lang="en-US"/>
            </a:br>
            <a:r>
              <a:rPr lang="en-US"/>
              <a:t>Ericsson Hilda Light 60pt, </a:t>
            </a:r>
            <a:br>
              <a:rPr lang="en-US"/>
            </a:br>
            <a:r>
              <a:rPr lang="en-US"/>
              <a:t>Ericsson White, </a:t>
            </a:r>
            <a:br>
              <a:rPr lang="en-US"/>
            </a:br>
            <a:r>
              <a:rPr lang="en-US"/>
              <a:t>max 5-lines</a:t>
            </a:r>
          </a:p>
        </p:txBody>
      </p:sp>
      <p:sp>
        <p:nvSpPr>
          <p:cNvPr id="12" name="SubTitle_TM">
            <a:extLst>
              <a:ext uri="{FF2B5EF4-FFF2-40B4-BE49-F238E27FC236}">
                <a16:creationId xmlns:a16="http://schemas.microsoft.com/office/drawing/2014/main" id="{A60848B0-180A-4C02-A8B3-E172AF538B61}"/>
              </a:ext>
            </a:extLst>
          </p:cNvPr>
          <p:cNvSpPr>
            <a:spLocks noGrp="1" noChangeArrowheads="1"/>
          </p:cNvSpPr>
          <p:nvPr>
            <p:ph type="subTitle" idx="1" hasCustomPrompt="1"/>
          </p:nvPr>
        </p:nvSpPr>
        <p:spPr>
          <a:xfrm>
            <a:off x="479425" y="4149725"/>
            <a:ext cx="5472113" cy="2087563"/>
          </a:xfrm>
          <a:prstGeom prst="rect">
            <a:avLst/>
          </a:prstGeom>
        </p:spPr>
        <p:txBody>
          <a:bodyPr rIns="0" anchor="ctr"/>
          <a:lstStyle>
            <a:lvl1pPr marL="0" indent="0">
              <a:lnSpc>
                <a:spcPct val="100000"/>
              </a:lnSpc>
              <a:spcBef>
                <a:spcPts val="0"/>
              </a:spcBef>
              <a:buFont typeface="Ericsson Hilda Light" charset="0"/>
              <a:buNone/>
              <a:defRPr sz="2000" baseline="0">
                <a:solidFill>
                  <a:schemeClr val="bg1"/>
                </a:solidFill>
                <a:latin typeface="+mn-lt"/>
              </a:defRPr>
            </a:lvl1pPr>
          </a:lstStyle>
          <a:p>
            <a:r>
              <a:rPr lang="en-US"/>
              <a:t>Statement/quote source, </a:t>
            </a:r>
          </a:p>
          <a:p>
            <a:r>
              <a:rPr lang="en-US"/>
              <a:t>Ericsson White, Ericsson Hilda 20pt</a:t>
            </a:r>
          </a:p>
        </p:txBody>
      </p:sp>
    </p:spTree>
    <p:extLst>
      <p:ext uri="{BB962C8B-B14F-4D97-AF65-F5344CB8AC3E}">
        <p14:creationId xmlns:p14="http://schemas.microsoft.com/office/powerpoint/2010/main" val="1318727515"/>
      </p:ext>
    </p:extLst>
  </p:cSld>
  <p:clrMapOvr>
    <a:masterClrMapping/>
  </p:clrMapOvr>
  <p:hf sldNum="0" hdr="0" ftr="0"/>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Statement Page 2">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0" y="0"/>
            <a:ext cx="12192000" cy="6858000"/>
          </a:xfrm>
          <a:prstGeom prst="rect">
            <a:avLst/>
          </a:prstGeom>
          <a:solidFill>
            <a:schemeClr val="accent2"/>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72000" rIns="72000"/>
          <a:lstStyle>
            <a:lvl1pPr eaLnBrk="0" hangingPunct="0">
              <a:spcBef>
                <a:spcPct val="50000"/>
              </a:spcBef>
              <a:defRPr sz="2000">
                <a:solidFill>
                  <a:schemeClr val="tx1"/>
                </a:solidFill>
                <a:latin typeface="Ericsson Hilda Light" pitchFamily="34" charset="0"/>
              </a:defRPr>
            </a:lvl1pPr>
            <a:lvl2pPr marL="742950" indent="-285750" eaLnBrk="0" hangingPunct="0">
              <a:spcBef>
                <a:spcPct val="50000"/>
              </a:spcBef>
              <a:defRPr sz="2000">
                <a:solidFill>
                  <a:schemeClr val="tx1"/>
                </a:solidFill>
                <a:latin typeface="Ericsson Hilda Light" pitchFamily="34" charset="0"/>
              </a:defRPr>
            </a:lvl2pPr>
            <a:lvl3pPr marL="1143000" indent="-228600" eaLnBrk="0" hangingPunct="0">
              <a:spcBef>
                <a:spcPct val="50000"/>
              </a:spcBef>
              <a:defRPr sz="2000">
                <a:solidFill>
                  <a:schemeClr val="tx1"/>
                </a:solidFill>
                <a:latin typeface="Ericsson Hilda Light" pitchFamily="34" charset="0"/>
              </a:defRPr>
            </a:lvl3pPr>
            <a:lvl4pPr marL="1600200" indent="-228600" eaLnBrk="0" hangingPunct="0">
              <a:spcBef>
                <a:spcPct val="50000"/>
              </a:spcBef>
              <a:defRPr sz="2000">
                <a:solidFill>
                  <a:schemeClr val="tx1"/>
                </a:solidFill>
                <a:latin typeface="Ericsson Hilda Light" pitchFamily="34" charset="0"/>
              </a:defRPr>
            </a:lvl4pPr>
            <a:lvl5pPr marL="2057400" indent="-228600" eaLnBrk="0" hangingPunct="0">
              <a:spcBef>
                <a:spcPct val="50000"/>
              </a:spcBef>
              <a:defRPr sz="2000">
                <a:solidFill>
                  <a:schemeClr val="tx1"/>
                </a:solidFill>
                <a:latin typeface="Ericsson Hilda Light" pitchFamily="34" charset="0"/>
              </a:defRPr>
            </a:lvl5pPr>
            <a:lvl6pPr marL="2514600" indent="-228600" eaLnBrk="0" fontAlgn="base" hangingPunct="0">
              <a:spcBef>
                <a:spcPct val="50000"/>
              </a:spcBef>
              <a:spcAft>
                <a:spcPct val="0"/>
              </a:spcAft>
              <a:defRPr sz="2000">
                <a:solidFill>
                  <a:schemeClr val="tx1"/>
                </a:solidFill>
                <a:latin typeface="Ericsson Hilda Light" pitchFamily="34" charset="0"/>
              </a:defRPr>
            </a:lvl6pPr>
            <a:lvl7pPr marL="2971800" indent="-228600" eaLnBrk="0" fontAlgn="base" hangingPunct="0">
              <a:spcBef>
                <a:spcPct val="50000"/>
              </a:spcBef>
              <a:spcAft>
                <a:spcPct val="0"/>
              </a:spcAft>
              <a:defRPr sz="2000">
                <a:solidFill>
                  <a:schemeClr val="tx1"/>
                </a:solidFill>
                <a:latin typeface="Ericsson Hilda Light" pitchFamily="34" charset="0"/>
              </a:defRPr>
            </a:lvl7pPr>
            <a:lvl8pPr marL="3429000" indent="-228600" eaLnBrk="0" fontAlgn="base" hangingPunct="0">
              <a:spcBef>
                <a:spcPct val="50000"/>
              </a:spcBef>
              <a:spcAft>
                <a:spcPct val="0"/>
              </a:spcAft>
              <a:defRPr sz="2000">
                <a:solidFill>
                  <a:schemeClr val="tx1"/>
                </a:solidFill>
                <a:latin typeface="Ericsson Hilda Light" pitchFamily="34" charset="0"/>
              </a:defRPr>
            </a:lvl8pPr>
            <a:lvl9pPr marL="3886200" indent="-228600" eaLnBrk="0" fontAlgn="base" hangingPunct="0">
              <a:spcBef>
                <a:spcPct val="50000"/>
              </a:spcBef>
              <a:spcAft>
                <a:spcPct val="0"/>
              </a:spcAft>
              <a:defRPr sz="2000">
                <a:solidFill>
                  <a:schemeClr val="tx1"/>
                </a:solidFill>
                <a:latin typeface="Ericsson Hilda Light" pitchFamily="34" charset="0"/>
              </a:defRPr>
            </a:lvl9pPr>
          </a:lstStyle>
          <a:p>
            <a:pPr eaLnBrk="1" hangingPunct="1">
              <a:defRPr/>
            </a:pPr>
            <a:endParaRPr lang="en-US" altLang="en-US">
              <a:latin typeface="Ericsson Hilda Light" panose="00000400000000000000" pitchFamily="2" charset="0"/>
            </a:endParaRPr>
          </a:p>
        </p:txBody>
      </p:sp>
      <p:pic>
        <p:nvPicPr>
          <p:cNvPr id="9" name="Picture 11">
            <a:extLst>
              <a:ext uri="{FF2B5EF4-FFF2-40B4-BE49-F238E27FC236}">
                <a16:creationId xmlns:a16="http://schemas.microsoft.com/office/drawing/2014/main" id="{6CF73A11-8A39-48C9-ACAA-C58D0BA7D95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1522391" y="476250"/>
            <a:ext cx="190184" cy="256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_TM">
            <a:extLst>
              <a:ext uri="{FF2B5EF4-FFF2-40B4-BE49-F238E27FC236}">
                <a16:creationId xmlns:a16="http://schemas.microsoft.com/office/drawing/2014/main" id="{4F3FE80A-6B53-492B-8FC1-A575806A0D00}"/>
              </a:ext>
            </a:extLst>
          </p:cNvPr>
          <p:cNvSpPr>
            <a:spLocks noGrp="1" noChangeArrowheads="1"/>
          </p:cNvSpPr>
          <p:nvPr>
            <p:ph type="ctrTitle" hasCustomPrompt="1"/>
          </p:nvPr>
        </p:nvSpPr>
        <p:spPr>
          <a:xfrm>
            <a:off x="479425" y="476250"/>
            <a:ext cx="8353426" cy="3457575"/>
          </a:xfrm>
          <a:noFill/>
          <a:ln w="9525">
            <a:noFill/>
            <a:miter lim="800000"/>
            <a:headEnd/>
            <a:tailEnd/>
          </a:ln>
        </p:spPr>
        <p:txBody>
          <a:bodyPr/>
          <a:lstStyle>
            <a:lvl1pPr>
              <a:defRPr lang="en-US" sz="6000" b="0" dirty="0">
                <a:solidFill>
                  <a:schemeClr val="bg1"/>
                </a:solidFill>
              </a:defRPr>
            </a:lvl1pPr>
          </a:lstStyle>
          <a:p>
            <a:pPr lvl="0"/>
            <a:r>
              <a:rPr lang="en-US"/>
              <a:t>Chapter/section divider or Statement/fact/quote, </a:t>
            </a:r>
            <a:br>
              <a:rPr lang="en-US"/>
            </a:br>
            <a:r>
              <a:rPr lang="en-US"/>
              <a:t>Ericsson Hilda Light 60pt, </a:t>
            </a:r>
            <a:br>
              <a:rPr lang="en-US"/>
            </a:br>
            <a:r>
              <a:rPr lang="en-US"/>
              <a:t>Ericsson White, </a:t>
            </a:r>
            <a:br>
              <a:rPr lang="en-US"/>
            </a:br>
            <a:r>
              <a:rPr lang="en-US"/>
              <a:t>max 5-lines</a:t>
            </a:r>
          </a:p>
        </p:txBody>
      </p:sp>
      <p:sp>
        <p:nvSpPr>
          <p:cNvPr id="11" name="SubTitle_TM">
            <a:extLst>
              <a:ext uri="{FF2B5EF4-FFF2-40B4-BE49-F238E27FC236}">
                <a16:creationId xmlns:a16="http://schemas.microsoft.com/office/drawing/2014/main" id="{3AECA499-20B0-4F79-85A2-1C9D1BFBB0C0}"/>
              </a:ext>
            </a:extLst>
          </p:cNvPr>
          <p:cNvSpPr>
            <a:spLocks noGrp="1" noChangeArrowheads="1"/>
          </p:cNvSpPr>
          <p:nvPr>
            <p:ph type="subTitle" idx="1" hasCustomPrompt="1"/>
          </p:nvPr>
        </p:nvSpPr>
        <p:spPr>
          <a:xfrm>
            <a:off x="479424" y="4149725"/>
            <a:ext cx="5472113" cy="2087563"/>
          </a:xfrm>
          <a:prstGeom prst="rect">
            <a:avLst/>
          </a:prstGeom>
        </p:spPr>
        <p:txBody>
          <a:bodyPr rIns="0" anchor="ctr"/>
          <a:lstStyle>
            <a:lvl1pPr marL="0" indent="0">
              <a:lnSpc>
                <a:spcPct val="100000"/>
              </a:lnSpc>
              <a:spcBef>
                <a:spcPts val="0"/>
              </a:spcBef>
              <a:buFont typeface="Ericsson Hilda Light" charset="0"/>
              <a:buNone/>
              <a:defRPr sz="2000" baseline="0">
                <a:solidFill>
                  <a:schemeClr val="bg1"/>
                </a:solidFill>
                <a:latin typeface="+mn-lt"/>
              </a:defRPr>
            </a:lvl1pPr>
          </a:lstStyle>
          <a:p>
            <a:r>
              <a:rPr lang="en-US"/>
              <a:t>Statement/quote source, </a:t>
            </a:r>
          </a:p>
          <a:p>
            <a:r>
              <a:rPr lang="en-US"/>
              <a:t>Ericsson White, Ericsson Hilda 20pt</a:t>
            </a:r>
          </a:p>
        </p:txBody>
      </p:sp>
    </p:spTree>
    <p:extLst>
      <p:ext uri="{BB962C8B-B14F-4D97-AF65-F5344CB8AC3E}">
        <p14:creationId xmlns:p14="http://schemas.microsoft.com/office/powerpoint/2010/main" val="66732760"/>
      </p:ext>
    </p:extLst>
  </p:cSld>
  <p:clrMapOvr>
    <a:masterClrMapping/>
  </p:clrMapOvr>
  <p:hf sldNum="0" hdr="0" ftr="0"/>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Statement Page 3">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accent3"/>
          </a:solidFill>
          <a:ln w="12700" cap="flat" cmpd="sng" algn="ctr">
            <a:noFill/>
            <a:prstDash val="solid"/>
            <a:round/>
            <a:headEnd type="none" w="med" len="med"/>
            <a:tailEnd type="none" w="med" len="med"/>
          </a:ln>
          <a:effectLst/>
        </p:spPr>
        <p:txBody>
          <a:bodyPr wrap="none" lIns="72000" rIns="72000"/>
          <a:lstStyle/>
          <a:p>
            <a:pPr>
              <a:spcBef>
                <a:spcPct val="50000"/>
              </a:spcBef>
              <a:defRPr/>
            </a:pPr>
            <a:endParaRPr lang="en-US">
              <a:latin typeface="Ericsson Hilda Light" panose="00000400000000000000" pitchFamily="2" charset="0"/>
              <a:cs typeface="+mn-cs"/>
            </a:endParaRPr>
          </a:p>
        </p:txBody>
      </p:sp>
      <p:pic>
        <p:nvPicPr>
          <p:cNvPr id="9" name="Picture 11">
            <a:extLst>
              <a:ext uri="{FF2B5EF4-FFF2-40B4-BE49-F238E27FC236}">
                <a16:creationId xmlns:a16="http://schemas.microsoft.com/office/drawing/2014/main" id="{AD8118F2-961D-4A26-82DD-827B741645D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1522391" y="476250"/>
            <a:ext cx="190184" cy="256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_TM">
            <a:extLst>
              <a:ext uri="{FF2B5EF4-FFF2-40B4-BE49-F238E27FC236}">
                <a16:creationId xmlns:a16="http://schemas.microsoft.com/office/drawing/2014/main" id="{6AB007D5-DA18-4842-9C2D-8C72512602C0}"/>
              </a:ext>
            </a:extLst>
          </p:cNvPr>
          <p:cNvSpPr>
            <a:spLocks noGrp="1" noChangeArrowheads="1"/>
          </p:cNvSpPr>
          <p:nvPr>
            <p:ph type="ctrTitle" hasCustomPrompt="1"/>
          </p:nvPr>
        </p:nvSpPr>
        <p:spPr>
          <a:xfrm>
            <a:off x="479425" y="476250"/>
            <a:ext cx="8353426" cy="3457575"/>
          </a:xfrm>
          <a:noFill/>
          <a:ln w="9525">
            <a:noFill/>
            <a:miter lim="800000"/>
            <a:headEnd/>
            <a:tailEnd/>
          </a:ln>
        </p:spPr>
        <p:txBody>
          <a:bodyPr/>
          <a:lstStyle>
            <a:lvl1pPr>
              <a:defRPr lang="en-US" sz="6000" b="0" dirty="0">
                <a:solidFill>
                  <a:schemeClr val="bg1"/>
                </a:solidFill>
              </a:defRPr>
            </a:lvl1pPr>
          </a:lstStyle>
          <a:p>
            <a:pPr lvl="0"/>
            <a:r>
              <a:rPr lang="en-US"/>
              <a:t>Chapter/section divider or Statement/fact/quote, </a:t>
            </a:r>
            <a:br>
              <a:rPr lang="en-US"/>
            </a:br>
            <a:r>
              <a:rPr lang="en-US"/>
              <a:t>Ericsson Hilda Light 60pt, </a:t>
            </a:r>
            <a:br>
              <a:rPr lang="en-US"/>
            </a:br>
            <a:r>
              <a:rPr lang="en-US"/>
              <a:t>Ericsson White, </a:t>
            </a:r>
            <a:br>
              <a:rPr lang="en-US"/>
            </a:br>
            <a:r>
              <a:rPr lang="en-US"/>
              <a:t>max 5-lines</a:t>
            </a:r>
          </a:p>
        </p:txBody>
      </p:sp>
      <p:sp>
        <p:nvSpPr>
          <p:cNvPr id="11" name="SubTitle_TM">
            <a:extLst>
              <a:ext uri="{FF2B5EF4-FFF2-40B4-BE49-F238E27FC236}">
                <a16:creationId xmlns:a16="http://schemas.microsoft.com/office/drawing/2014/main" id="{0D3699C9-F9CA-4781-89C3-F0A901D1F1AF}"/>
              </a:ext>
            </a:extLst>
          </p:cNvPr>
          <p:cNvSpPr>
            <a:spLocks noGrp="1" noChangeArrowheads="1"/>
          </p:cNvSpPr>
          <p:nvPr>
            <p:ph type="subTitle" idx="1" hasCustomPrompt="1"/>
          </p:nvPr>
        </p:nvSpPr>
        <p:spPr>
          <a:xfrm>
            <a:off x="479424" y="4149725"/>
            <a:ext cx="5472113" cy="2087563"/>
          </a:xfrm>
          <a:prstGeom prst="rect">
            <a:avLst/>
          </a:prstGeom>
        </p:spPr>
        <p:txBody>
          <a:bodyPr rIns="0" anchor="ctr"/>
          <a:lstStyle>
            <a:lvl1pPr marL="0" indent="0">
              <a:lnSpc>
                <a:spcPct val="100000"/>
              </a:lnSpc>
              <a:spcBef>
                <a:spcPts val="0"/>
              </a:spcBef>
              <a:buFont typeface="Ericsson Hilda Light" charset="0"/>
              <a:buNone/>
              <a:defRPr sz="2000" baseline="0">
                <a:solidFill>
                  <a:schemeClr val="bg1"/>
                </a:solidFill>
                <a:latin typeface="+mn-lt"/>
              </a:defRPr>
            </a:lvl1pPr>
          </a:lstStyle>
          <a:p>
            <a:r>
              <a:rPr lang="en-US"/>
              <a:t>Statement/quote source, </a:t>
            </a:r>
          </a:p>
          <a:p>
            <a:r>
              <a:rPr lang="en-US"/>
              <a:t>Ericsson White, Ericsson Hilda 20pt</a:t>
            </a:r>
          </a:p>
        </p:txBody>
      </p:sp>
    </p:spTree>
    <p:extLst>
      <p:ext uri="{BB962C8B-B14F-4D97-AF65-F5344CB8AC3E}">
        <p14:creationId xmlns:p14="http://schemas.microsoft.com/office/powerpoint/2010/main" val="1951166175"/>
      </p:ext>
    </p:extLst>
  </p:cSld>
  <p:clrMapOvr>
    <a:masterClrMapping/>
  </p:clrMapOvr>
  <p:hf sldNum="0" hdr="0" ftr="0"/>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Statement Page 4">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0" y="0"/>
            <a:ext cx="12192000" cy="6858000"/>
          </a:xfrm>
          <a:prstGeom prst="rect">
            <a:avLst/>
          </a:prstGeom>
          <a:solidFill>
            <a:schemeClr val="accent5"/>
          </a:solidFill>
          <a:ln>
            <a:noFill/>
          </a:ln>
        </p:spPr>
        <p:txBody>
          <a:bodyPr wrap="none" lIns="72000" rIns="72000"/>
          <a:lstStyle>
            <a:lvl1pPr eaLnBrk="0" hangingPunct="0">
              <a:spcBef>
                <a:spcPct val="50000"/>
              </a:spcBef>
              <a:defRPr sz="2000">
                <a:solidFill>
                  <a:schemeClr val="tx1"/>
                </a:solidFill>
                <a:latin typeface="Ericsson Hilda Light" pitchFamily="34" charset="0"/>
              </a:defRPr>
            </a:lvl1pPr>
            <a:lvl2pPr marL="742950" indent="-285750" eaLnBrk="0" hangingPunct="0">
              <a:spcBef>
                <a:spcPct val="50000"/>
              </a:spcBef>
              <a:defRPr sz="2000">
                <a:solidFill>
                  <a:schemeClr val="tx1"/>
                </a:solidFill>
                <a:latin typeface="Ericsson Hilda Light" pitchFamily="34" charset="0"/>
              </a:defRPr>
            </a:lvl2pPr>
            <a:lvl3pPr marL="1143000" indent="-228600" eaLnBrk="0" hangingPunct="0">
              <a:spcBef>
                <a:spcPct val="50000"/>
              </a:spcBef>
              <a:defRPr sz="2000">
                <a:solidFill>
                  <a:schemeClr val="tx1"/>
                </a:solidFill>
                <a:latin typeface="Ericsson Hilda Light" pitchFamily="34" charset="0"/>
              </a:defRPr>
            </a:lvl3pPr>
            <a:lvl4pPr marL="1600200" indent="-228600" eaLnBrk="0" hangingPunct="0">
              <a:spcBef>
                <a:spcPct val="50000"/>
              </a:spcBef>
              <a:defRPr sz="2000">
                <a:solidFill>
                  <a:schemeClr val="tx1"/>
                </a:solidFill>
                <a:latin typeface="Ericsson Hilda Light" pitchFamily="34" charset="0"/>
              </a:defRPr>
            </a:lvl4pPr>
            <a:lvl5pPr marL="2057400" indent="-228600" eaLnBrk="0" hangingPunct="0">
              <a:spcBef>
                <a:spcPct val="50000"/>
              </a:spcBef>
              <a:defRPr sz="2000">
                <a:solidFill>
                  <a:schemeClr val="tx1"/>
                </a:solidFill>
                <a:latin typeface="Ericsson Hilda Light" pitchFamily="34" charset="0"/>
              </a:defRPr>
            </a:lvl5pPr>
            <a:lvl6pPr marL="2514600" indent="-228600" eaLnBrk="0" fontAlgn="base" hangingPunct="0">
              <a:spcBef>
                <a:spcPct val="50000"/>
              </a:spcBef>
              <a:spcAft>
                <a:spcPct val="0"/>
              </a:spcAft>
              <a:defRPr sz="2000">
                <a:solidFill>
                  <a:schemeClr val="tx1"/>
                </a:solidFill>
                <a:latin typeface="Ericsson Hilda Light" pitchFamily="34" charset="0"/>
              </a:defRPr>
            </a:lvl6pPr>
            <a:lvl7pPr marL="2971800" indent="-228600" eaLnBrk="0" fontAlgn="base" hangingPunct="0">
              <a:spcBef>
                <a:spcPct val="50000"/>
              </a:spcBef>
              <a:spcAft>
                <a:spcPct val="0"/>
              </a:spcAft>
              <a:defRPr sz="2000">
                <a:solidFill>
                  <a:schemeClr val="tx1"/>
                </a:solidFill>
                <a:latin typeface="Ericsson Hilda Light" pitchFamily="34" charset="0"/>
              </a:defRPr>
            </a:lvl7pPr>
            <a:lvl8pPr marL="3429000" indent="-228600" eaLnBrk="0" fontAlgn="base" hangingPunct="0">
              <a:spcBef>
                <a:spcPct val="50000"/>
              </a:spcBef>
              <a:spcAft>
                <a:spcPct val="0"/>
              </a:spcAft>
              <a:defRPr sz="2000">
                <a:solidFill>
                  <a:schemeClr val="tx1"/>
                </a:solidFill>
                <a:latin typeface="Ericsson Hilda Light" pitchFamily="34" charset="0"/>
              </a:defRPr>
            </a:lvl8pPr>
            <a:lvl9pPr marL="3886200" indent="-228600" eaLnBrk="0" fontAlgn="base" hangingPunct="0">
              <a:spcBef>
                <a:spcPct val="50000"/>
              </a:spcBef>
              <a:spcAft>
                <a:spcPct val="0"/>
              </a:spcAft>
              <a:defRPr sz="2000">
                <a:solidFill>
                  <a:schemeClr val="tx1"/>
                </a:solidFill>
                <a:latin typeface="Ericsson Hilda Light" pitchFamily="34" charset="0"/>
              </a:defRPr>
            </a:lvl9pPr>
          </a:lstStyle>
          <a:p>
            <a:pPr eaLnBrk="1" hangingPunct="1">
              <a:defRPr/>
            </a:pPr>
            <a:endParaRPr lang="en-US" altLang="en-US">
              <a:latin typeface="Ericsson Hilda Light" panose="00000400000000000000" pitchFamily="2" charset="0"/>
            </a:endParaRPr>
          </a:p>
        </p:txBody>
      </p:sp>
      <p:pic>
        <p:nvPicPr>
          <p:cNvPr id="9" name="Picture 11">
            <a:extLst>
              <a:ext uri="{FF2B5EF4-FFF2-40B4-BE49-F238E27FC236}">
                <a16:creationId xmlns:a16="http://schemas.microsoft.com/office/drawing/2014/main" id="{C3A76CF7-278B-4F6E-9A79-EDD59651DFA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1522391" y="476250"/>
            <a:ext cx="190184" cy="256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_TM">
            <a:extLst>
              <a:ext uri="{FF2B5EF4-FFF2-40B4-BE49-F238E27FC236}">
                <a16:creationId xmlns:a16="http://schemas.microsoft.com/office/drawing/2014/main" id="{F1368AB3-821C-4A71-B119-C0A8AA44A93F}"/>
              </a:ext>
            </a:extLst>
          </p:cNvPr>
          <p:cNvSpPr>
            <a:spLocks noGrp="1" noChangeArrowheads="1"/>
          </p:cNvSpPr>
          <p:nvPr>
            <p:ph type="ctrTitle" hasCustomPrompt="1"/>
          </p:nvPr>
        </p:nvSpPr>
        <p:spPr>
          <a:xfrm>
            <a:off x="479425" y="476250"/>
            <a:ext cx="8353426" cy="3457575"/>
          </a:xfrm>
          <a:noFill/>
          <a:ln w="9525">
            <a:noFill/>
            <a:miter lim="800000"/>
            <a:headEnd/>
            <a:tailEnd/>
          </a:ln>
        </p:spPr>
        <p:txBody>
          <a:bodyPr/>
          <a:lstStyle>
            <a:lvl1pPr>
              <a:defRPr lang="en-US" sz="6000" b="0" dirty="0">
                <a:solidFill>
                  <a:schemeClr val="bg1"/>
                </a:solidFill>
              </a:defRPr>
            </a:lvl1pPr>
          </a:lstStyle>
          <a:p>
            <a:pPr lvl="0"/>
            <a:r>
              <a:rPr lang="en-US"/>
              <a:t>Chapter/section divider or Statement/fact/quote, </a:t>
            </a:r>
            <a:br>
              <a:rPr lang="en-US"/>
            </a:br>
            <a:r>
              <a:rPr lang="en-US"/>
              <a:t>Ericsson Hilda Light 60pt, </a:t>
            </a:r>
            <a:br>
              <a:rPr lang="en-US"/>
            </a:br>
            <a:r>
              <a:rPr lang="en-US"/>
              <a:t>Ericsson White, </a:t>
            </a:r>
            <a:br>
              <a:rPr lang="en-US"/>
            </a:br>
            <a:r>
              <a:rPr lang="en-US"/>
              <a:t>max 5-lines</a:t>
            </a:r>
          </a:p>
        </p:txBody>
      </p:sp>
      <p:sp>
        <p:nvSpPr>
          <p:cNvPr id="11" name="SubTitle_TM">
            <a:extLst>
              <a:ext uri="{FF2B5EF4-FFF2-40B4-BE49-F238E27FC236}">
                <a16:creationId xmlns:a16="http://schemas.microsoft.com/office/drawing/2014/main" id="{8561E9FC-533B-4891-A7E3-A3DDB1BD26FB}"/>
              </a:ext>
            </a:extLst>
          </p:cNvPr>
          <p:cNvSpPr>
            <a:spLocks noGrp="1" noChangeArrowheads="1"/>
          </p:cNvSpPr>
          <p:nvPr>
            <p:ph type="subTitle" idx="1" hasCustomPrompt="1"/>
          </p:nvPr>
        </p:nvSpPr>
        <p:spPr>
          <a:xfrm>
            <a:off x="480218" y="4149725"/>
            <a:ext cx="5472113" cy="2087563"/>
          </a:xfrm>
          <a:prstGeom prst="rect">
            <a:avLst/>
          </a:prstGeom>
        </p:spPr>
        <p:txBody>
          <a:bodyPr rIns="0" anchor="ctr"/>
          <a:lstStyle>
            <a:lvl1pPr marL="0" indent="0">
              <a:lnSpc>
                <a:spcPct val="100000"/>
              </a:lnSpc>
              <a:spcBef>
                <a:spcPts val="0"/>
              </a:spcBef>
              <a:buFont typeface="Ericsson Hilda Light" charset="0"/>
              <a:buNone/>
              <a:defRPr sz="2000" baseline="0">
                <a:solidFill>
                  <a:schemeClr val="bg1"/>
                </a:solidFill>
                <a:latin typeface="+mn-lt"/>
              </a:defRPr>
            </a:lvl1pPr>
          </a:lstStyle>
          <a:p>
            <a:r>
              <a:rPr lang="en-US"/>
              <a:t>Statement/quote source, </a:t>
            </a:r>
          </a:p>
          <a:p>
            <a:r>
              <a:rPr lang="en-US"/>
              <a:t>Ericsson White, Ericsson Hilda 20pt</a:t>
            </a:r>
          </a:p>
        </p:txBody>
      </p:sp>
    </p:spTree>
    <p:extLst>
      <p:ext uri="{BB962C8B-B14F-4D97-AF65-F5344CB8AC3E}">
        <p14:creationId xmlns:p14="http://schemas.microsoft.com/office/powerpoint/2010/main" val="737654617"/>
      </p:ext>
    </p:extLst>
  </p:cSld>
  <p:clrMapOvr>
    <a:masterClrMapping/>
  </p:clrMapOvr>
  <p:hf sldNum="0" hdr="0" ftr="0"/>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Statement Page 5">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0" y="0"/>
            <a:ext cx="12192000" cy="6858000"/>
          </a:xfrm>
          <a:prstGeom prst="rect">
            <a:avLst/>
          </a:prstGeom>
          <a:solidFill>
            <a:schemeClr val="accent4"/>
          </a:solidFill>
          <a:ln>
            <a:noFill/>
          </a:ln>
        </p:spPr>
        <p:txBody>
          <a:bodyPr wrap="none" lIns="72000" rIns="72000"/>
          <a:lstStyle>
            <a:lvl1pPr eaLnBrk="0" hangingPunct="0">
              <a:spcBef>
                <a:spcPct val="50000"/>
              </a:spcBef>
              <a:defRPr sz="2000">
                <a:solidFill>
                  <a:schemeClr val="tx1"/>
                </a:solidFill>
                <a:latin typeface="Ericsson Hilda Light" pitchFamily="34" charset="0"/>
              </a:defRPr>
            </a:lvl1pPr>
            <a:lvl2pPr marL="742950" indent="-285750" eaLnBrk="0" hangingPunct="0">
              <a:spcBef>
                <a:spcPct val="50000"/>
              </a:spcBef>
              <a:defRPr sz="2000">
                <a:solidFill>
                  <a:schemeClr val="tx1"/>
                </a:solidFill>
                <a:latin typeface="Ericsson Hilda Light" pitchFamily="34" charset="0"/>
              </a:defRPr>
            </a:lvl2pPr>
            <a:lvl3pPr marL="1143000" indent="-228600" eaLnBrk="0" hangingPunct="0">
              <a:spcBef>
                <a:spcPct val="50000"/>
              </a:spcBef>
              <a:defRPr sz="2000">
                <a:solidFill>
                  <a:schemeClr val="tx1"/>
                </a:solidFill>
                <a:latin typeface="Ericsson Hilda Light" pitchFamily="34" charset="0"/>
              </a:defRPr>
            </a:lvl3pPr>
            <a:lvl4pPr marL="1600200" indent="-228600" eaLnBrk="0" hangingPunct="0">
              <a:spcBef>
                <a:spcPct val="50000"/>
              </a:spcBef>
              <a:defRPr sz="2000">
                <a:solidFill>
                  <a:schemeClr val="tx1"/>
                </a:solidFill>
                <a:latin typeface="Ericsson Hilda Light" pitchFamily="34" charset="0"/>
              </a:defRPr>
            </a:lvl4pPr>
            <a:lvl5pPr marL="2057400" indent="-228600" eaLnBrk="0" hangingPunct="0">
              <a:spcBef>
                <a:spcPct val="50000"/>
              </a:spcBef>
              <a:defRPr sz="2000">
                <a:solidFill>
                  <a:schemeClr val="tx1"/>
                </a:solidFill>
                <a:latin typeface="Ericsson Hilda Light" pitchFamily="34" charset="0"/>
              </a:defRPr>
            </a:lvl5pPr>
            <a:lvl6pPr marL="2514600" indent="-228600" eaLnBrk="0" fontAlgn="base" hangingPunct="0">
              <a:spcBef>
                <a:spcPct val="50000"/>
              </a:spcBef>
              <a:spcAft>
                <a:spcPct val="0"/>
              </a:spcAft>
              <a:defRPr sz="2000">
                <a:solidFill>
                  <a:schemeClr val="tx1"/>
                </a:solidFill>
                <a:latin typeface="Ericsson Hilda Light" pitchFamily="34" charset="0"/>
              </a:defRPr>
            </a:lvl6pPr>
            <a:lvl7pPr marL="2971800" indent="-228600" eaLnBrk="0" fontAlgn="base" hangingPunct="0">
              <a:spcBef>
                <a:spcPct val="50000"/>
              </a:spcBef>
              <a:spcAft>
                <a:spcPct val="0"/>
              </a:spcAft>
              <a:defRPr sz="2000">
                <a:solidFill>
                  <a:schemeClr val="tx1"/>
                </a:solidFill>
                <a:latin typeface="Ericsson Hilda Light" pitchFamily="34" charset="0"/>
              </a:defRPr>
            </a:lvl7pPr>
            <a:lvl8pPr marL="3429000" indent="-228600" eaLnBrk="0" fontAlgn="base" hangingPunct="0">
              <a:spcBef>
                <a:spcPct val="50000"/>
              </a:spcBef>
              <a:spcAft>
                <a:spcPct val="0"/>
              </a:spcAft>
              <a:defRPr sz="2000">
                <a:solidFill>
                  <a:schemeClr val="tx1"/>
                </a:solidFill>
                <a:latin typeface="Ericsson Hilda Light" pitchFamily="34" charset="0"/>
              </a:defRPr>
            </a:lvl8pPr>
            <a:lvl9pPr marL="3886200" indent="-228600" eaLnBrk="0" fontAlgn="base" hangingPunct="0">
              <a:spcBef>
                <a:spcPct val="50000"/>
              </a:spcBef>
              <a:spcAft>
                <a:spcPct val="0"/>
              </a:spcAft>
              <a:defRPr sz="2000">
                <a:solidFill>
                  <a:schemeClr val="tx1"/>
                </a:solidFill>
                <a:latin typeface="Ericsson Hilda Light" pitchFamily="34" charset="0"/>
              </a:defRPr>
            </a:lvl9pPr>
          </a:lstStyle>
          <a:p>
            <a:pPr eaLnBrk="1" hangingPunct="1">
              <a:defRPr/>
            </a:pPr>
            <a:endParaRPr lang="en-US" altLang="en-US">
              <a:latin typeface="Ericsson Hilda Light" panose="00000400000000000000" pitchFamily="2" charset="0"/>
            </a:endParaRPr>
          </a:p>
        </p:txBody>
      </p:sp>
      <p:pic>
        <p:nvPicPr>
          <p:cNvPr id="9" name="Picture 11">
            <a:extLst>
              <a:ext uri="{FF2B5EF4-FFF2-40B4-BE49-F238E27FC236}">
                <a16:creationId xmlns:a16="http://schemas.microsoft.com/office/drawing/2014/main" id="{0959A7C1-92EF-44AF-97F7-F3E9057FC7B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1522391" y="476250"/>
            <a:ext cx="190184" cy="256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_TM">
            <a:extLst>
              <a:ext uri="{FF2B5EF4-FFF2-40B4-BE49-F238E27FC236}">
                <a16:creationId xmlns:a16="http://schemas.microsoft.com/office/drawing/2014/main" id="{93CB56C1-2916-4C60-8532-A023564D2C57}"/>
              </a:ext>
            </a:extLst>
          </p:cNvPr>
          <p:cNvSpPr>
            <a:spLocks noGrp="1" noChangeArrowheads="1"/>
          </p:cNvSpPr>
          <p:nvPr>
            <p:ph type="ctrTitle" hasCustomPrompt="1"/>
          </p:nvPr>
        </p:nvSpPr>
        <p:spPr>
          <a:xfrm>
            <a:off x="479424" y="476250"/>
            <a:ext cx="8353425" cy="3457575"/>
          </a:xfrm>
          <a:noFill/>
          <a:ln w="9525">
            <a:noFill/>
            <a:miter lim="800000"/>
            <a:headEnd/>
            <a:tailEnd/>
          </a:ln>
        </p:spPr>
        <p:txBody>
          <a:bodyPr/>
          <a:lstStyle>
            <a:lvl1pPr>
              <a:defRPr lang="en-US" sz="6000" b="0" dirty="0">
                <a:solidFill>
                  <a:schemeClr val="bg1"/>
                </a:solidFill>
              </a:defRPr>
            </a:lvl1pPr>
          </a:lstStyle>
          <a:p>
            <a:pPr lvl="0"/>
            <a:r>
              <a:rPr lang="en-US"/>
              <a:t>Chapter/section divider or Statement/fact/quote, </a:t>
            </a:r>
            <a:br>
              <a:rPr lang="en-US"/>
            </a:br>
            <a:r>
              <a:rPr lang="en-US"/>
              <a:t>Ericsson Hilda Light 60pt, </a:t>
            </a:r>
            <a:br>
              <a:rPr lang="en-US"/>
            </a:br>
            <a:r>
              <a:rPr lang="en-US"/>
              <a:t>Ericsson White, </a:t>
            </a:r>
            <a:br>
              <a:rPr lang="en-US"/>
            </a:br>
            <a:r>
              <a:rPr lang="en-US"/>
              <a:t>max 5-lines</a:t>
            </a:r>
          </a:p>
        </p:txBody>
      </p:sp>
      <p:sp>
        <p:nvSpPr>
          <p:cNvPr id="13" name="SubTitle_TM">
            <a:extLst>
              <a:ext uri="{FF2B5EF4-FFF2-40B4-BE49-F238E27FC236}">
                <a16:creationId xmlns:a16="http://schemas.microsoft.com/office/drawing/2014/main" id="{61DC6511-5700-4E95-89CA-81484C248C03}"/>
              </a:ext>
            </a:extLst>
          </p:cNvPr>
          <p:cNvSpPr>
            <a:spLocks noGrp="1" noChangeArrowheads="1"/>
          </p:cNvSpPr>
          <p:nvPr>
            <p:ph type="subTitle" idx="1" hasCustomPrompt="1"/>
          </p:nvPr>
        </p:nvSpPr>
        <p:spPr>
          <a:xfrm>
            <a:off x="479425" y="4149725"/>
            <a:ext cx="5472113" cy="2087563"/>
          </a:xfrm>
          <a:prstGeom prst="rect">
            <a:avLst/>
          </a:prstGeom>
        </p:spPr>
        <p:txBody>
          <a:bodyPr rIns="0" anchor="ctr"/>
          <a:lstStyle>
            <a:lvl1pPr marL="0" indent="0">
              <a:lnSpc>
                <a:spcPct val="100000"/>
              </a:lnSpc>
              <a:spcBef>
                <a:spcPts val="0"/>
              </a:spcBef>
              <a:buFont typeface="Ericsson Hilda Light" charset="0"/>
              <a:buNone/>
              <a:defRPr sz="2000" baseline="0">
                <a:solidFill>
                  <a:schemeClr val="bg1"/>
                </a:solidFill>
                <a:latin typeface="+mn-lt"/>
              </a:defRPr>
            </a:lvl1pPr>
          </a:lstStyle>
          <a:p>
            <a:r>
              <a:rPr lang="en-US"/>
              <a:t>Statement/quote source, </a:t>
            </a:r>
          </a:p>
          <a:p>
            <a:r>
              <a:rPr lang="en-US"/>
              <a:t>Ericsson White, Ericsson Hilda 20pt</a:t>
            </a:r>
          </a:p>
        </p:txBody>
      </p:sp>
    </p:spTree>
    <p:extLst>
      <p:ext uri="{BB962C8B-B14F-4D97-AF65-F5344CB8AC3E}">
        <p14:creationId xmlns:p14="http://schemas.microsoft.com/office/powerpoint/2010/main" val="3965393699"/>
      </p:ext>
    </p:extLst>
  </p:cSld>
  <p:clrMapOvr>
    <a:masterClrMapping/>
  </p:clrMapOvr>
  <p:hf sldNum="0" hdr="0" ftr="0"/>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Statement Page 6">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0" y="0"/>
            <a:ext cx="12192000" cy="6858000"/>
          </a:xfrm>
          <a:prstGeom prst="rect">
            <a:avLst/>
          </a:prstGeom>
          <a:solidFill>
            <a:schemeClr val="accent6"/>
          </a:solidFill>
          <a:ln>
            <a:noFill/>
          </a:ln>
        </p:spPr>
        <p:txBody>
          <a:bodyPr wrap="none" lIns="72000" rIns="72000"/>
          <a:lstStyle>
            <a:lvl1pPr eaLnBrk="0" hangingPunct="0">
              <a:spcBef>
                <a:spcPct val="50000"/>
              </a:spcBef>
              <a:defRPr sz="2000">
                <a:solidFill>
                  <a:schemeClr val="tx1"/>
                </a:solidFill>
                <a:latin typeface="Ericsson Hilda Light" pitchFamily="34" charset="0"/>
              </a:defRPr>
            </a:lvl1pPr>
            <a:lvl2pPr marL="742950" indent="-285750" eaLnBrk="0" hangingPunct="0">
              <a:spcBef>
                <a:spcPct val="50000"/>
              </a:spcBef>
              <a:defRPr sz="2000">
                <a:solidFill>
                  <a:schemeClr val="tx1"/>
                </a:solidFill>
                <a:latin typeface="Ericsson Hilda Light" pitchFamily="34" charset="0"/>
              </a:defRPr>
            </a:lvl2pPr>
            <a:lvl3pPr marL="1143000" indent="-228600" eaLnBrk="0" hangingPunct="0">
              <a:spcBef>
                <a:spcPct val="50000"/>
              </a:spcBef>
              <a:defRPr sz="2000">
                <a:solidFill>
                  <a:schemeClr val="tx1"/>
                </a:solidFill>
                <a:latin typeface="Ericsson Hilda Light" pitchFamily="34" charset="0"/>
              </a:defRPr>
            </a:lvl3pPr>
            <a:lvl4pPr marL="1600200" indent="-228600" eaLnBrk="0" hangingPunct="0">
              <a:spcBef>
                <a:spcPct val="50000"/>
              </a:spcBef>
              <a:defRPr sz="2000">
                <a:solidFill>
                  <a:schemeClr val="tx1"/>
                </a:solidFill>
                <a:latin typeface="Ericsson Hilda Light" pitchFamily="34" charset="0"/>
              </a:defRPr>
            </a:lvl4pPr>
            <a:lvl5pPr marL="2057400" indent="-228600" eaLnBrk="0" hangingPunct="0">
              <a:spcBef>
                <a:spcPct val="50000"/>
              </a:spcBef>
              <a:defRPr sz="2000">
                <a:solidFill>
                  <a:schemeClr val="tx1"/>
                </a:solidFill>
                <a:latin typeface="Ericsson Hilda Light" pitchFamily="34" charset="0"/>
              </a:defRPr>
            </a:lvl5pPr>
            <a:lvl6pPr marL="2514600" indent="-228600" eaLnBrk="0" fontAlgn="base" hangingPunct="0">
              <a:spcBef>
                <a:spcPct val="50000"/>
              </a:spcBef>
              <a:spcAft>
                <a:spcPct val="0"/>
              </a:spcAft>
              <a:defRPr sz="2000">
                <a:solidFill>
                  <a:schemeClr val="tx1"/>
                </a:solidFill>
                <a:latin typeface="Ericsson Hilda Light" pitchFamily="34" charset="0"/>
              </a:defRPr>
            </a:lvl6pPr>
            <a:lvl7pPr marL="2971800" indent="-228600" eaLnBrk="0" fontAlgn="base" hangingPunct="0">
              <a:spcBef>
                <a:spcPct val="50000"/>
              </a:spcBef>
              <a:spcAft>
                <a:spcPct val="0"/>
              </a:spcAft>
              <a:defRPr sz="2000">
                <a:solidFill>
                  <a:schemeClr val="tx1"/>
                </a:solidFill>
                <a:latin typeface="Ericsson Hilda Light" pitchFamily="34" charset="0"/>
              </a:defRPr>
            </a:lvl7pPr>
            <a:lvl8pPr marL="3429000" indent="-228600" eaLnBrk="0" fontAlgn="base" hangingPunct="0">
              <a:spcBef>
                <a:spcPct val="50000"/>
              </a:spcBef>
              <a:spcAft>
                <a:spcPct val="0"/>
              </a:spcAft>
              <a:defRPr sz="2000">
                <a:solidFill>
                  <a:schemeClr val="tx1"/>
                </a:solidFill>
                <a:latin typeface="Ericsson Hilda Light" pitchFamily="34" charset="0"/>
              </a:defRPr>
            </a:lvl8pPr>
            <a:lvl9pPr marL="3886200" indent="-228600" eaLnBrk="0" fontAlgn="base" hangingPunct="0">
              <a:spcBef>
                <a:spcPct val="50000"/>
              </a:spcBef>
              <a:spcAft>
                <a:spcPct val="0"/>
              </a:spcAft>
              <a:defRPr sz="2000">
                <a:solidFill>
                  <a:schemeClr val="tx1"/>
                </a:solidFill>
                <a:latin typeface="Ericsson Hilda Light" pitchFamily="34" charset="0"/>
              </a:defRPr>
            </a:lvl9pPr>
          </a:lstStyle>
          <a:p>
            <a:pPr eaLnBrk="1" hangingPunct="1">
              <a:defRPr/>
            </a:pPr>
            <a:endParaRPr lang="en-US" altLang="en-US">
              <a:latin typeface="Ericsson Hilda Light" panose="00000400000000000000" pitchFamily="2" charset="0"/>
            </a:endParaRPr>
          </a:p>
        </p:txBody>
      </p:sp>
      <p:pic>
        <p:nvPicPr>
          <p:cNvPr id="9" name="Picture 11">
            <a:extLst>
              <a:ext uri="{FF2B5EF4-FFF2-40B4-BE49-F238E27FC236}">
                <a16:creationId xmlns:a16="http://schemas.microsoft.com/office/drawing/2014/main" id="{0959A7C1-92EF-44AF-97F7-F3E9057FC7B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1522391" y="476250"/>
            <a:ext cx="190184" cy="256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_TM">
            <a:extLst>
              <a:ext uri="{FF2B5EF4-FFF2-40B4-BE49-F238E27FC236}">
                <a16:creationId xmlns:a16="http://schemas.microsoft.com/office/drawing/2014/main" id="{93CB56C1-2916-4C60-8532-A023564D2C57}"/>
              </a:ext>
            </a:extLst>
          </p:cNvPr>
          <p:cNvSpPr>
            <a:spLocks noGrp="1" noChangeArrowheads="1"/>
          </p:cNvSpPr>
          <p:nvPr>
            <p:ph type="ctrTitle" hasCustomPrompt="1"/>
          </p:nvPr>
        </p:nvSpPr>
        <p:spPr>
          <a:xfrm>
            <a:off x="479424" y="476250"/>
            <a:ext cx="8353425" cy="3457575"/>
          </a:xfrm>
          <a:noFill/>
          <a:ln w="9525">
            <a:noFill/>
            <a:miter lim="800000"/>
            <a:headEnd/>
            <a:tailEnd/>
          </a:ln>
        </p:spPr>
        <p:txBody>
          <a:bodyPr/>
          <a:lstStyle>
            <a:lvl1pPr>
              <a:defRPr lang="en-US" sz="6000" b="0" dirty="0">
                <a:solidFill>
                  <a:schemeClr val="bg1"/>
                </a:solidFill>
              </a:defRPr>
            </a:lvl1pPr>
          </a:lstStyle>
          <a:p>
            <a:pPr lvl="0"/>
            <a:r>
              <a:rPr lang="en-US"/>
              <a:t>Chapter/section divider or Statement/fact/quote, </a:t>
            </a:r>
            <a:br>
              <a:rPr lang="en-US"/>
            </a:br>
            <a:r>
              <a:rPr lang="en-US"/>
              <a:t>Ericsson Hilda Light 60pt, </a:t>
            </a:r>
            <a:br>
              <a:rPr lang="en-US"/>
            </a:br>
            <a:r>
              <a:rPr lang="en-US"/>
              <a:t>Ericsson White, </a:t>
            </a:r>
            <a:br>
              <a:rPr lang="en-US"/>
            </a:br>
            <a:r>
              <a:rPr lang="en-US"/>
              <a:t>max 5-lines</a:t>
            </a:r>
          </a:p>
        </p:txBody>
      </p:sp>
      <p:sp>
        <p:nvSpPr>
          <p:cNvPr id="13" name="SubTitle_TM">
            <a:extLst>
              <a:ext uri="{FF2B5EF4-FFF2-40B4-BE49-F238E27FC236}">
                <a16:creationId xmlns:a16="http://schemas.microsoft.com/office/drawing/2014/main" id="{61DC6511-5700-4E95-89CA-81484C248C03}"/>
              </a:ext>
            </a:extLst>
          </p:cNvPr>
          <p:cNvSpPr>
            <a:spLocks noGrp="1" noChangeArrowheads="1"/>
          </p:cNvSpPr>
          <p:nvPr>
            <p:ph type="subTitle" idx="1" hasCustomPrompt="1"/>
          </p:nvPr>
        </p:nvSpPr>
        <p:spPr>
          <a:xfrm>
            <a:off x="479425" y="4149725"/>
            <a:ext cx="5472113" cy="2087563"/>
          </a:xfrm>
          <a:prstGeom prst="rect">
            <a:avLst/>
          </a:prstGeom>
        </p:spPr>
        <p:txBody>
          <a:bodyPr rIns="0" anchor="ctr"/>
          <a:lstStyle>
            <a:lvl1pPr marL="0" indent="0">
              <a:lnSpc>
                <a:spcPct val="100000"/>
              </a:lnSpc>
              <a:spcBef>
                <a:spcPts val="0"/>
              </a:spcBef>
              <a:buFont typeface="Ericsson Hilda Light" charset="0"/>
              <a:buNone/>
              <a:defRPr sz="2000" baseline="0">
                <a:solidFill>
                  <a:schemeClr val="bg1"/>
                </a:solidFill>
                <a:latin typeface="+mn-lt"/>
              </a:defRPr>
            </a:lvl1pPr>
          </a:lstStyle>
          <a:p>
            <a:r>
              <a:rPr lang="en-US"/>
              <a:t>Statement/quote source, </a:t>
            </a:r>
          </a:p>
          <a:p>
            <a:r>
              <a:rPr lang="en-US"/>
              <a:t>Ericsson White, Ericsson Hilda 20pt</a:t>
            </a:r>
          </a:p>
        </p:txBody>
      </p:sp>
    </p:spTree>
    <p:extLst>
      <p:ext uri="{BB962C8B-B14F-4D97-AF65-F5344CB8AC3E}">
        <p14:creationId xmlns:p14="http://schemas.microsoft.com/office/powerpoint/2010/main" val="1585638541"/>
      </p:ext>
    </p:extLst>
  </p:cSld>
  <p:clrMapOvr>
    <a:masterClrMapping/>
  </p:clrMapOvr>
  <p:hf sldNum="0" hdr="0" ftr="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Keynote Cover Page w. Dark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368127A-B068-4F16-BC03-AF06DDDB17AE}"/>
              </a:ext>
            </a:extLst>
          </p:cNvPr>
          <p:cNvSpPr>
            <a:spLocks noGrp="1"/>
          </p:cNvSpPr>
          <p:nvPr>
            <p:ph type="pic" sz="quarter" idx="10" hasCustomPrompt="1"/>
          </p:nvPr>
        </p:nvSpPr>
        <p:spPr>
          <a:xfrm>
            <a:off x="1" y="0"/>
            <a:ext cx="12192000" cy="6858000"/>
          </a:xfrm>
          <a:prstGeom prst="rect">
            <a:avLst/>
          </a:prstGeom>
          <a:solidFill>
            <a:schemeClr val="tx1"/>
          </a:solidFill>
        </p:spPr>
        <p:txBody>
          <a:bodyPr anchor="ctr"/>
          <a:lstStyle>
            <a:lvl1pPr marL="0" indent="0" algn="ctr">
              <a:buNone/>
              <a:defRPr>
                <a:solidFill>
                  <a:schemeClr val="bg1"/>
                </a:solidFill>
              </a:defRPr>
            </a:lvl1pPr>
          </a:lstStyle>
          <a:p>
            <a:r>
              <a:rPr lang="en-US"/>
              <a:t>                                                                      Click icon to add a dark image</a:t>
            </a:r>
          </a:p>
        </p:txBody>
      </p:sp>
      <p:sp>
        <p:nvSpPr>
          <p:cNvPr id="9" name="Title_TM">
            <a:extLst>
              <a:ext uri="{FF2B5EF4-FFF2-40B4-BE49-F238E27FC236}">
                <a16:creationId xmlns:a16="http://schemas.microsoft.com/office/drawing/2014/main" id="{696C7C8F-5086-466A-8108-2FE0A8663D59}"/>
              </a:ext>
            </a:extLst>
          </p:cNvPr>
          <p:cNvSpPr>
            <a:spLocks noGrp="1" noChangeArrowheads="1"/>
          </p:cNvSpPr>
          <p:nvPr>
            <p:ph type="ctrTitle" hasCustomPrompt="1"/>
          </p:nvPr>
        </p:nvSpPr>
        <p:spPr>
          <a:xfrm>
            <a:off x="479425" y="476250"/>
            <a:ext cx="8353426" cy="2288721"/>
          </a:xfrm>
          <a:noFill/>
          <a:ln w="9525">
            <a:noFill/>
            <a:miter lim="800000"/>
            <a:headEnd/>
            <a:tailEnd/>
          </a:ln>
        </p:spPr>
        <p:txBody>
          <a:bodyPr anchor="t"/>
          <a:lstStyle>
            <a:lvl1pPr>
              <a:defRPr lang="en-US" sz="6000" b="0" dirty="0">
                <a:solidFill>
                  <a:schemeClr val="bg1"/>
                </a:solidFill>
              </a:defRPr>
            </a:lvl1pPr>
          </a:lstStyle>
          <a:p>
            <a:pPr lvl="0"/>
            <a:r>
              <a:rPr lang="en-US"/>
              <a:t>Keynote cover cage, </a:t>
            </a:r>
            <a:br>
              <a:rPr lang="en-US"/>
            </a:br>
            <a:r>
              <a:rPr lang="en-US"/>
              <a:t>Ericsson Hilda Light 60pt, </a:t>
            </a:r>
            <a:br>
              <a:rPr lang="en-US"/>
            </a:br>
            <a:r>
              <a:rPr lang="en-US"/>
              <a:t>Ericsson White, </a:t>
            </a:r>
            <a:br>
              <a:rPr lang="en-US"/>
            </a:br>
            <a:r>
              <a:rPr lang="en-US"/>
              <a:t>max 4-lines</a:t>
            </a:r>
          </a:p>
        </p:txBody>
      </p:sp>
      <p:sp>
        <p:nvSpPr>
          <p:cNvPr id="10" name="SubTitle_TM">
            <a:extLst>
              <a:ext uri="{FF2B5EF4-FFF2-40B4-BE49-F238E27FC236}">
                <a16:creationId xmlns:a16="http://schemas.microsoft.com/office/drawing/2014/main" id="{ED5DEA0B-CF0D-4EE6-B6A8-90BAF3DE8AF1}"/>
              </a:ext>
            </a:extLst>
          </p:cNvPr>
          <p:cNvSpPr>
            <a:spLocks noGrp="1" noChangeArrowheads="1"/>
          </p:cNvSpPr>
          <p:nvPr>
            <p:ph type="subTitle" idx="1" hasCustomPrompt="1"/>
          </p:nvPr>
        </p:nvSpPr>
        <p:spPr>
          <a:xfrm>
            <a:off x="479424" y="4149725"/>
            <a:ext cx="5472113" cy="2087563"/>
          </a:xfrm>
          <a:prstGeom prst="rect">
            <a:avLst/>
          </a:prstGeom>
        </p:spPr>
        <p:txBody>
          <a:bodyPr rIns="0" anchor="t"/>
          <a:lstStyle>
            <a:lvl1pPr marL="0" indent="0">
              <a:lnSpc>
                <a:spcPct val="100000"/>
              </a:lnSpc>
              <a:spcBef>
                <a:spcPts val="0"/>
              </a:spcBef>
              <a:buFont typeface="Ericsson Hilda Light" charset="0"/>
              <a:buNone/>
              <a:defRPr sz="2000" baseline="0">
                <a:solidFill>
                  <a:schemeClr val="bg1"/>
                </a:solidFill>
                <a:latin typeface="+mn-lt"/>
              </a:defRPr>
            </a:lvl1pPr>
          </a:lstStyle>
          <a:p>
            <a:r>
              <a:rPr lang="en-US"/>
              <a:t>Speaker,</a:t>
            </a:r>
            <a:br>
              <a:rPr lang="en-US"/>
            </a:br>
            <a:r>
              <a:rPr lang="en-US"/>
              <a:t>Ericsson Black, Ericsson Hilda 20pt</a:t>
            </a:r>
          </a:p>
        </p:txBody>
      </p:sp>
      <p:pic>
        <p:nvPicPr>
          <p:cNvPr id="7" name="Graphic 6">
            <a:extLst>
              <a:ext uri="{FF2B5EF4-FFF2-40B4-BE49-F238E27FC236}">
                <a16:creationId xmlns:a16="http://schemas.microsoft.com/office/drawing/2014/main" id="{7753C092-06FE-4B22-BAB1-EBEB69074D0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Tree>
    <p:extLst>
      <p:ext uri="{BB962C8B-B14F-4D97-AF65-F5344CB8AC3E}">
        <p14:creationId xmlns:p14="http://schemas.microsoft.com/office/powerpoint/2010/main" val="1827191870"/>
      </p:ext>
    </p:extLst>
  </p:cSld>
  <p:clrMapOvr>
    <a:masterClrMapping/>
  </p:clrMapOvr>
  <p:hf sldNum="0" hdr="0" ftr="0"/>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Statement P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EA31692-921B-434F-B398-8E2B345D16EE}"/>
              </a:ext>
            </a:extLst>
          </p:cNvPr>
          <p:cNvPicPr>
            <a:picLocks noChangeAspect="1"/>
          </p:cNvPicPr>
          <p:nvPr userDrawn="1"/>
        </p:nvPicPr>
        <p:blipFill>
          <a:blip r:embed="rId2" cstate="screen">
            <a:duotone>
              <a:prstClr val="black"/>
              <a:srgbClr val="D9C3A5">
                <a:tint val="50000"/>
                <a:satMod val="180000"/>
              </a:srgbClr>
            </a:duotone>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a:ext>
            </a:extLst>
          </a:blip>
          <a:stretch>
            <a:fillRect/>
          </a:stretch>
        </p:blipFill>
        <p:spPr>
          <a:xfrm>
            <a:off x="11522514" y="476250"/>
            <a:ext cx="190061" cy="256032"/>
          </a:xfrm>
          <a:prstGeom prst="rect">
            <a:avLst/>
          </a:prstGeom>
          <a:ln>
            <a:noFill/>
          </a:ln>
        </p:spPr>
      </p:pic>
      <p:sp>
        <p:nvSpPr>
          <p:cNvPr id="9" name="Title_TM">
            <a:extLst>
              <a:ext uri="{FF2B5EF4-FFF2-40B4-BE49-F238E27FC236}">
                <a16:creationId xmlns:a16="http://schemas.microsoft.com/office/drawing/2014/main" id="{696C7C8F-5086-466A-8108-2FE0A8663D59}"/>
              </a:ext>
            </a:extLst>
          </p:cNvPr>
          <p:cNvSpPr>
            <a:spLocks noGrp="1" noChangeArrowheads="1"/>
          </p:cNvSpPr>
          <p:nvPr>
            <p:ph type="ctrTitle" hasCustomPrompt="1"/>
          </p:nvPr>
        </p:nvSpPr>
        <p:spPr>
          <a:xfrm>
            <a:off x="479425" y="476250"/>
            <a:ext cx="8353426" cy="3457575"/>
          </a:xfrm>
          <a:noFill/>
          <a:ln w="9525">
            <a:noFill/>
            <a:miter lim="800000"/>
            <a:headEnd/>
            <a:tailEnd/>
          </a:ln>
        </p:spPr>
        <p:txBody>
          <a:bodyPr/>
          <a:lstStyle>
            <a:lvl1pPr>
              <a:defRPr lang="en-US" sz="6000" b="0" dirty="0">
                <a:solidFill>
                  <a:schemeClr val="tx1"/>
                </a:solidFill>
              </a:defRPr>
            </a:lvl1pPr>
          </a:lstStyle>
          <a:p>
            <a:pPr lvl="0"/>
            <a:r>
              <a:rPr lang="en-US"/>
              <a:t>Chapter/section divider or Statement/fact/quote, </a:t>
            </a:r>
            <a:br>
              <a:rPr lang="en-US"/>
            </a:br>
            <a:r>
              <a:rPr lang="en-US"/>
              <a:t>Ericsson Hilda Light 60pt, </a:t>
            </a:r>
            <a:br>
              <a:rPr lang="en-US"/>
            </a:br>
            <a:r>
              <a:rPr lang="en-US"/>
              <a:t>Ericsson Black, </a:t>
            </a:r>
            <a:br>
              <a:rPr lang="en-US"/>
            </a:br>
            <a:r>
              <a:rPr lang="en-US"/>
              <a:t>max 5-lines</a:t>
            </a:r>
          </a:p>
        </p:txBody>
      </p:sp>
      <p:sp>
        <p:nvSpPr>
          <p:cNvPr id="10" name="SubTitle_TM">
            <a:extLst>
              <a:ext uri="{FF2B5EF4-FFF2-40B4-BE49-F238E27FC236}">
                <a16:creationId xmlns:a16="http://schemas.microsoft.com/office/drawing/2014/main" id="{ED5DEA0B-CF0D-4EE6-B6A8-90BAF3DE8AF1}"/>
              </a:ext>
            </a:extLst>
          </p:cNvPr>
          <p:cNvSpPr>
            <a:spLocks noGrp="1" noChangeArrowheads="1"/>
          </p:cNvSpPr>
          <p:nvPr>
            <p:ph type="subTitle" idx="1" hasCustomPrompt="1"/>
          </p:nvPr>
        </p:nvSpPr>
        <p:spPr>
          <a:xfrm>
            <a:off x="479425" y="4149725"/>
            <a:ext cx="5472114" cy="2087563"/>
          </a:xfrm>
          <a:prstGeom prst="rect">
            <a:avLst/>
          </a:prstGeom>
        </p:spPr>
        <p:txBody>
          <a:bodyPr rIns="0" anchor="ctr"/>
          <a:lstStyle>
            <a:lvl1pPr marL="0" indent="0">
              <a:lnSpc>
                <a:spcPct val="100000"/>
              </a:lnSpc>
              <a:spcBef>
                <a:spcPts val="0"/>
              </a:spcBef>
              <a:buFont typeface="Ericsson Hilda Light" charset="0"/>
              <a:buNone/>
              <a:defRPr sz="2000" baseline="0">
                <a:solidFill>
                  <a:schemeClr val="tx1"/>
                </a:solidFill>
                <a:latin typeface="+mn-lt"/>
              </a:defRPr>
            </a:lvl1pPr>
          </a:lstStyle>
          <a:p>
            <a:r>
              <a:rPr lang="en-US"/>
              <a:t>Statement/quote source, </a:t>
            </a:r>
          </a:p>
          <a:p>
            <a:r>
              <a:rPr lang="en-US"/>
              <a:t>Ericsson Black, Ericsson Hilda 20pt</a:t>
            </a:r>
          </a:p>
        </p:txBody>
      </p:sp>
    </p:spTree>
    <p:extLst>
      <p:ext uri="{BB962C8B-B14F-4D97-AF65-F5344CB8AC3E}">
        <p14:creationId xmlns:p14="http://schemas.microsoft.com/office/powerpoint/2010/main" val="3675006427"/>
      </p:ext>
    </p:extLst>
  </p:cSld>
  <p:clrMapOvr>
    <a:masterClrMapping/>
  </p:clrMapOvr>
  <p:hf sldNum="0" hdr="0" ftr="0"/>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Chapter/Section Page">
    <p:spTree>
      <p:nvGrpSpPr>
        <p:cNvPr id="1" name=""/>
        <p:cNvGrpSpPr/>
        <p:nvPr/>
      </p:nvGrpSpPr>
      <p:grpSpPr>
        <a:xfrm>
          <a:off x="0" y="0"/>
          <a:ext cx="0" cy="0"/>
          <a:chOff x="0" y="0"/>
          <a:chExt cx="0" cy="0"/>
        </a:xfrm>
      </p:grpSpPr>
      <p:sp>
        <p:nvSpPr>
          <p:cNvPr id="22531" name="Title_TM"/>
          <p:cNvSpPr>
            <a:spLocks noGrp="1" noChangeArrowheads="1"/>
          </p:cNvSpPr>
          <p:nvPr>
            <p:ph type="ctrTitle" hasCustomPrompt="1"/>
          </p:nvPr>
        </p:nvSpPr>
        <p:spPr>
          <a:xfrm>
            <a:off x="479425" y="476251"/>
            <a:ext cx="8353425" cy="3457574"/>
          </a:xfrm>
          <a:noFill/>
          <a:ln w="9525">
            <a:noFill/>
            <a:miter lim="800000"/>
            <a:headEnd/>
            <a:tailEnd/>
          </a:ln>
        </p:spPr>
        <p:txBody>
          <a:bodyPr/>
          <a:lstStyle>
            <a:lvl1pPr>
              <a:defRPr lang="en-US" sz="6000" b="0" baseline="0" dirty="0">
                <a:solidFill>
                  <a:schemeClr val="tx1"/>
                </a:solidFill>
              </a:defRPr>
            </a:lvl1pPr>
          </a:lstStyle>
          <a:p>
            <a:pPr lvl="0"/>
            <a:r>
              <a:rPr lang="en-US"/>
              <a:t>Chapter/section, </a:t>
            </a:r>
            <a:br>
              <a:rPr lang="en-US"/>
            </a:br>
            <a:r>
              <a:rPr lang="en-US"/>
              <a:t>Ericsson Hilda Light 60pt, Ericsson Black, </a:t>
            </a:r>
            <a:br>
              <a:rPr lang="en-US"/>
            </a:br>
            <a:r>
              <a:rPr lang="en-US"/>
              <a:t>max 4-lines</a:t>
            </a:r>
          </a:p>
        </p:txBody>
      </p:sp>
      <p:pic>
        <p:nvPicPr>
          <p:cNvPr id="7" name="Picture 6">
            <a:extLst>
              <a:ext uri="{FF2B5EF4-FFF2-40B4-BE49-F238E27FC236}">
                <a16:creationId xmlns:a16="http://schemas.microsoft.com/office/drawing/2014/main" id="{43B3A147-5510-431A-9FDB-044AD1A35953}"/>
              </a:ext>
            </a:extLst>
          </p:cNvPr>
          <p:cNvPicPr>
            <a:picLocks noChangeAspect="1"/>
          </p:cNvPicPr>
          <p:nvPr userDrawn="1"/>
        </p:nvPicPr>
        <p:blipFill>
          <a:blip r:embed="rId2" cstate="screen">
            <a:duotone>
              <a:prstClr val="black"/>
              <a:srgbClr val="D9C3A5">
                <a:tint val="50000"/>
                <a:satMod val="180000"/>
              </a:srgbClr>
            </a:duotone>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a:ext>
            </a:extLst>
          </a:blip>
          <a:stretch>
            <a:fillRect/>
          </a:stretch>
        </p:blipFill>
        <p:spPr>
          <a:xfrm>
            <a:off x="11522514" y="476251"/>
            <a:ext cx="190061" cy="256032"/>
          </a:xfrm>
          <a:prstGeom prst="rect">
            <a:avLst/>
          </a:prstGeom>
          <a:ln>
            <a:noFill/>
          </a:ln>
        </p:spPr>
      </p:pic>
    </p:spTree>
    <p:extLst>
      <p:ext uri="{BB962C8B-B14F-4D97-AF65-F5344CB8AC3E}">
        <p14:creationId xmlns:p14="http://schemas.microsoft.com/office/powerpoint/2010/main" val="2033799944"/>
      </p:ext>
    </p:extLst>
  </p:cSld>
  <p:clrMapOvr>
    <a:masterClrMapping/>
  </p:clrMapOvr>
  <p:hf sldNum="0" hdr="0" ftr="0"/>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2118729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298308762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1 column">
    <p:spTree>
      <p:nvGrpSpPr>
        <p:cNvPr id="1" name=""/>
        <p:cNvGrpSpPr/>
        <p:nvPr/>
      </p:nvGrpSpPr>
      <p:grpSpPr>
        <a:xfrm>
          <a:off x="0" y="0"/>
          <a:ext cx="0" cy="0"/>
          <a:chOff x="0" y="0"/>
          <a:chExt cx="0" cy="0"/>
        </a:xfrm>
      </p:grpSpPr>
      <p:sp>
        <p:nvSpPr>
          <p:cNvPr id="5" name="Title_SM"/>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a:t>Slide title, Ericsson Hilda Light 40pt, Ericsson Black, max 2-lines</a:t>
            </a:r>
          </a:p>
        </p:txBody>
      </p:sp>
      <p:sp>
        <p:nvSpPr>
          <p:cNvPr id="3" name="Content Placeholder 2">
            <a:extLst>
              <a:ext uri="{FF2B5EF4-FFF2-40B4-BE49-F238E27FC236}">
                <a16:creationId xmlns:a16="http://schemas.microsoft.com/office/drawing/2014/main" id="{810CFEFC-6AC8-4817-A0D3-6029D48BD293}"/>
              </a:ext>
            </a:extLst>
          </p:cNvPr>
          <p:cNvSpPr>
            <a:spLocks noGrp="1"/>
          </p:cNvSpPr>
          <p:nvPr>
            <p:ph sz="quarter" idx="10" hasCustomPrompt="1"/>
          </p:nvPr>
        </p:nvSpPr>
        <p:spPr>
          <a:xfrm>
            <a:off x="479425" y="1844675"/>
            <a:ext cx="11233150" cy="4392612"/>
          </a:xfr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Tree>
    <p:extLst>
      <p:ext uri="{BB962C8B-B14F-4D97-AF65-F5344CB8AC3E}">
        <p14:creationId xmlns:p14="http://schemas.microsoft.com/office/powerpoint/2010/main" val="132827109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1 smaller column">
    <p:spTree>
      <p:nvGrpSpPr>
        <p:cNvPr id="1" name=""/>
        <p:cNvGrpSpPr/>
        <p:nvPr/>
      </p:nvGrpSpPr>
      <p:grpSpPr>
        <a:xfrm>
          <a:off x="0" y="0"/>
          <a:ext cx="0" cy="0"/>
          <a:chOff x="0" y="0"/>
          <a:chExt cx="0" cy="0"/>
        </a:xfrm>
      </p:grpSpPr>
      <p:sp>
        <p:nvSpPr>
          <p:cNvPr id="5" name="Title_SM"/>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a:t>Slide title, Ericsson Hilda Light 40pt, Ericsson Black, max 2-lines</a:t>
            </a:r>
          </a:p>
        </p:txBody>
      </p:sp>
      <p:sp>
        <p:nvSpPr>
          <p:cNvPr id="3" name="Content Placeholder 2">
            <a:extLst>
              <a:ext uri="{FF2B5EF4-FFF2-40B4-BE49-F238E27FC236}">
                <a16:creationId xmlns:a16="http://schemas.microsoft.com/office/drawing/2014/main" id="{810CFEFC-6AC8-4817-A0D3-6029D48BD293}"/>
              </a:ext>
            </a:extLst>
          </p:cNvPr>
          <p:cNvSpPr>
            <a:spLocks noGrp="1"/>
          </p:cNvSpPr>
          <p:nvPr>
            <p:ph sz="quarter" idx="10" hasCustomPrompt="1"/>
          </p:nvPr>
        </p:nvSpPr>
        <p:spPr>
          <a:xfrm>
            <a:off x="479425" y="1844675"/>
            <a:ext cx="8353426" cy="4392612"/>
          </a:xfr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Tree>
    <p:extLst>
      <p:ext uri="{BB962C8B-B14F-4D97-AF65-F5344CB8AC3E}">
        <p14:creationId xmlns:p14="http://schemas.microsoft.com/office/powerpoint/2010/main" val="232470647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ull title, righ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479425" y="1844675"/>
            <a:ext cx="5472113"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
        <p:nvSpPr>
          <p:cNvPr id="6"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270345325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mall title, righ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479425" y="1844675"/>
            <a:ext cx="5472113"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
        <p:nvSpPr>
          <p:cNvPr id="6" name="Title_SM"/>
          <p:cNvSpPr>
            <a:spLocks noGrp="1" noChangeArrowheads="1"/>
          </p:cNvSpPr>
          <p:nvPr>
            <p:ph type="title" hasCustomPrompt="1"/>
          </p:nvPr>
        </p:nvSpPr>
        <p:spPr bwMode="auto">
          <a:xfrm>
            <a:off x="479425" y="476250"/>
            <a:ext cx="5472113"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a:t>Slide title, Eric. Hilda Light 40pt, </a:t>
            </a:r>
            <a:r>
              <a:rPr lang="en-US" err="1"/>
              <a:t>Eri</a:t>
            </a:r>
            <a:r>
              <a:rPr lang="en-US"/>
              <a:t>. Black, max 2-lines</a:t>
            </a:r>
          </a:p>
        </p:txBody>
      </p:sp>
      <p:sp>
        <p:nvSpPr>
          <p:cNvPr id="3" name="Picture Placeholder 2">
            <a:extLst>
              <a:ext uri="{FF2B5EF4-FFF2-40B4-BE49-F238E27FC236}">
                <a16:creationId xmlns:a16="http://schemas.microsoft.com/office/drawing/2014/main" id="{2F5F844D-0CF3-4814-B0DE-3D27A83936FD}"/>
              </a:ext>
            </a:extLst>
          </p:cNvPr>
          <p:cNvSpPr>
            <a:spLocks noGrp="1"/>
          </p:cNvSpPr>
          <p:nvPr>
            <p:ph type="pic" sz="quarter" idx="11" hasCustomPrompt="1"/>
          </p:nvPr>
        </p:nvSpPr>
        <p:spPr>
          <a:xfrm>
            <a:off x="6096000" y="0"/>
            <a:ext cx="6096000" cy="6858000"/>
          </a:xfrm>
          <a:prstGeom prst="rect">
            <a:avLst/>
          </a:prstGeom>
        </p:spPr>
        <p:txBody>
          <a:bodyPr anchor="ctr"/>
          <a:lstStyle>
            <a:lvl1pPr marL="0" indent="0">
              <a:buNone/>
              <a:defRPr/>
            </a:lvl1pPr>
          </a:lstStyle>
          <a:p>
            <a:r>
              <a:rPr lang="en-US"/>
              <a:t>     Click icon to add picture</a:t>
            </a:r>
          </a:p>
        </p:txBody>
      </p:sp>
    </p:spTree>
    <p:extLst>
      <p:ext uri="{BB962C8B-B14F-4D97-AF65-F5344CB8AC3E}">
        <p14:creationId xmlns:p14="http://schemas.microsoft.com/office/powerpoint/2010/main" val="47025177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ull title, lef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6240463" y="1844675"/>
            <a:ext cx="5472112"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
        <p:nvSpPr>
          <p:cNvPr id="6" name="Title_SM"/>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43503614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mall title, lef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6240463" y="1844675"/>
            <a:ext cx="5472112"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
        <p:nvSpPr>
          <p:cNvPr id="6" name="Title_SM"/>
          <p:cNvSpPr>
            <a:spLocks noGrp="1" noChangeArrowheads="1"/>
          </p:cNvSpPr>
          <p:nvPr>
            <p:ph type="title" hasCustomPrompt="1"/>
          </p:nvPr>
        </p:nvSpPr>
        <p:spPr bwMode="auto">
          <a:xfrm>
            <a:off x="6240463" y="476250"/>
            <a:ext cx="4924362"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a:t>Slide title, Ericsson Hilda Light 40pt, max 2-lines</a:t>
            </a:r>
          </a:p>
        </p:txBody>
      </p:sp>
      <p:sp>
        <p:nvSpPr>
          <p:cNvPr id="3" name="Picture Placeholder 2">
            <a:extLst>
              <a:ext uri="{FF2B5EF4-FFF2-40B4-BE49-F238E27FC236}">
                <a16:creationId xmlns:a16="http://schemas.microsoft.com/office/drawing/2014/main" id="{B0349585-9F54-46CC-8CEC-052CD1853EC5}"/>
              </a:ext>
            </a:extLst>
          </p:cNvPr>
          <p:cNvSpPr>
            <a:spLocks noGrp="1"/>
          </p:cNvSpPr>
          <p:nvPr>
            <p:ph type="pic" sz="quarter" idx="11" hasCustomPrompt="1"/>
          </p:nvPr>
        </p:nvSpPr>
        <p:spPr>
          <a:xfrm>
            <a:off x="0" y="0"/>
            <a:ext cx="6096000" cy="6858000"/>
          </a:xfrm>
          <a:prstGeom prst="rect">
            <a:avLst/>
          </a:prstGeom>
        </p:spPr>
        <p:txBody>
          <a:bodyPr anchor="ctr"/>
          <a:lstStyle>
            <a:lvl1pPr marL="0" indent="0">
              <a:buNone/>
              <a:defRPr/>
            </a:lvl1pPr>
          </a:lstStyle>
          <a:p>
            <a:r>
              <a:rPr lang="en-US"/>
              <a:t>      Click icon to add picture</a:t>
            </a:r>
          </a:p>
        </p:txBody>
      </p:sp>
    </p:spTree>
    <p:extLst>
      <p:ext uri="{BB962C8B-B14F-4D97-AF65-F5344CB8AC3E}">
        <p14:creationId xmlns:p14="http://schemas.microsoft.com/office/powerpoint/2010/main" val="571168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tatement Page 1">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accent1"/>
          </a:solidFill>
          <a:ln w="12700" cap="flat" cmpd="sng" algn="ctr">
            <a:noFill/>
            <a:prstDash val="solid"/>
            <a:round/>
            <a:headEnd type="none" w="med" len="med"/>
            <a:tailEnd type="none" w="med" len="med"/>
          </a:ln>
          <a:effectLst/>
        </p:spPr>
        <p:txBody>
          <a:bodyPr wrap="none" lIns="72000" rIns="72000"/>
          <a:lstStyle/>
          <a:p>
            <a:pPr>
              <a:spcBef>
                <a:spcPct val="50000"/>
              </a:spcBef>
              <a:defRPr/>
            </a:pPr>
            <a:endParaRPr lang="en-US">
              <a:latin typeface="Ericsson Hilda Light" panose="00000400000000000000" pitchFamily="2" charset="0"/>
              <a:cs typeface="+mn-cs"/>
            </a:endParaRPr>
          </a:p>
        </p:txBody>
      </p:sp>
      <p:sp>
        <p:nvSpPr>
          <p:cNvPr id="11" name="Title_TM">
            <a:extLst>
              <a:ext uri="{FF2B5EF4-FFF2-40B4-BE49-F238E27FC236}">
                <a16:creationId xmlns:a16="http://schemas.microsoft.com/office/drawing/2014/main" id="{48FE7FF9-3930-4C4A-8BC6-EB9A286812D4}"/>
              </a:ext>
            </a:extLst>
          </p:cNvPr>
          <p:cNvSpPr>
            <a:spLocks noGrp="1" noChangeArrowheads="1"/>
          </p:cNvSpPr>
          <p:nvPr>
            <p:ph type="ctrTitle" hasCustomPrompt="1"/>
          </p:nvPr>
        </p:nvSpPr>
        <p:spPr>
          <a:xfrm>
            <a:off x="479424" y="476250"/>
            <a:ext cx="8353425" cy="3457575"/>
          </a:xfrm>
          <a:noFill/>
          <a:ln w="9525">
            <a:noFill/>
            <a:miter lim="800000"/>
            <a:headEnd/>
            <a:tailEnd/>
          </a:ln>
        </p:spPr>
        <p:txBody>
          <a:bodyPr/>
          <a:lstStyle>
            <a:lvl1pPr>
              <a:defRPr lang="en-US" sz="6000" b="0" dirty="0">
                <a:solidFill>
                  <a:schemeClr val="bg1"/>
                </a:solidFill>
              </a:defRPr>
            </a:lvl1pPr>
          </a:lstStyle>
          <a:p>
            <a:pPr lvl="0"/>
            <a:r>
              <a:rPr lang="en-US"/>
              <a:t>Chapter/section divider or Statement/fact/quote, </a:t>
            </a:r>
            <a:br>
              <a:rPr lang="en-US"/>
            </a:br>
            <a:r>
              <a:rPr lang="en-US"/>
              <a:t>Ericsson Hilda Light 60pt, </a:t>
            </a:r>
            <a:br>
              <a:rPr lang="en-US"/>
            </a:br>
            <a:r>
              <a:rPr lang="en-US"/>
              <a:t>Ericsson White, </a:t>
            </a:r>
            <a:br>
              <a:rPr lang="en-US"/>
            </a:br>
            <a:r>
              <a:rPr lang="en-US"/>
              <a:t>max 5-lines</a:t>
            </a:r>
          </a:p>
        </p:txBody>
      </p:sp>
      <p:sp>
        <p:nvSpPr>
          <p:cNvPr id="12" name="SubTitle_TM">
            <a:extLst>
              <a:ext uri="{FF2B5EF4-FFF2-40B4-BE49-F238E27FC236}">
                <a16:creationId xmlns:a16="http://schemas.microsoft.com/office/drawing/2014/main" id="{A60848B0-180A-4C02-A8B3-E172AF538B61}"/>
              </a:ext>
            </a:extLst>
          </p:cNvPr>
          <p:cNvSpPr>
            <a:spLocks noGrp="1" noChangeArrowheads="1"/>
          </p:cNvSpPr>
          <p:nvPr>
            <p:ph type="subTitle" idx="1" hasCustomPrompt="1"/>
          </p:nvPr>
        </p:nvSpPr>
        <p:spPr>
          <a:xfrm>
            <a:off x="479425" y="4149725"/>
            <a:ext cx="5472113" cy="2087563"/>
          </a:xfrm>
          <a:prstGeom prst="rect">
            <a:avLst/>
          </a:prstGeom>
        </p:spPr>
        <p:txBody>
          <a:bodyPr rIns="0" anchor="ctr"/>
          <a:lstStyle>
            <a:lvl1pPr marL="0" indent="0">
              <a:lnSpc>
                <a:spcPct val="100000"/>
              </a:lnSpc>
              <a:spcBef>
                <a:spcPts val="0"/>
              </a:spcBef>
              <a:buFont typeface="Ericsson Hilda Light" charset="0"/>
              <a:buNone/>
              <a:defRPr sz="2000" baseline="0">
                <a:solidFill>
                  <a:schemeClr val="bg1"/>
                </a:solidFill>
                <a:latin typeface="+mn-lt"/>
              </a:defRPr>
            </a:lvl1pPr>
          </a:lstStyle>
          <a:p>
            <a:r>
              <a:rPr lang="en-US"/>
              <a:t>Statement/quote source, </a:t>
            </a:r>
          </a:p>
          <a:p>
            <a:r>
              <a:rPr lang="en-US"/>
              <a:t>Ericsson White, Ericsson Hilda 20pt</a:t>
            </a:r>
          </a:p>
        </p:txBody>
      </p:sp>
      <p:pic>
        <p:nvPicPr>
          <p:cNvPr id="6" name="Graphic 5">
            <a:extLst>
              <a:ext uri="{FF2B5EF4-FFF2-40B4-BE49-F238E27FC236}">
                <a16:creationId xmlns:a16="http://schemas.microsoft.com/office/drawing/2014/main" id="{5035D0DD-E99D-4FBA-B8C0-65E91EC0492B}"/>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Tree>
    <p:extLst>
      <p:ext uri="{BB962C8B-B14F-4D97-AF65-F5344CB8AC3E}">
        <p14:creationId xmlns:p14="http://schemas.microsoft.com/office/powerpoint/2010/main" val="355063029"/>
      </p:ext>
    </p:extLst>
  </p:cSld>
  <p:clrMapOvr>
    <a:masterClrMapping/>
  </p:clrMapOvr>
  <p:hf sldNum="0" hdr="0" ftr="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2 columns">
    <p:spTree>
      <p:nvGrpSpPr>
        <p:cNvPr id="1" name=""/>
        <p:cNvGrpSpPr/>
        <p:nvPr/>
      </p:nvGrpSpPr>
      <p:grpSpPr>
        <a:xfrm>
          <a:off x="0" y="0"/>
          <a:ext cx="0" cy="0"/>
          <a:chOff x="0" y="0"/>
          <a:chExt cx="0" cy="0"/>
        </a:xfrm>
      </p:grpSpPr>
      <p:sp>
        <p:nvSpPr>
          <p:cNvPr id="5" name="Content Placeholder 3"/>
          <p:cNvSpPr>
            <a:spLocks noGrp="1"/>
          </p:cNvSpPr>
          <p:nvPr>
            <p:ph sz="quarter" idx="3" hasCustomPrompt="1"/>
          </p:nvPr>
        </p:nvSpPr>
        <p:spPr>
          <a:xfrm>
            <a:off x="6240463" y="1844674"/>
            <a:ext cx="5472112"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
        <p:nvSpPr>
          <p:cNvPr id="3" name="Content Placeholder 1"/>
          <p:cNvSpPr>
            <a:spLocks noGrp="1"/>
          </p:cNvSpPr>
          <p:nvPr>
            <p:ph sz="half" idx="1" hasCustomPrompt="1"/>
          </p:nvPr>
        </p:nvSpPr>
        <p:spPr>
          <a:xfrm>
            <a:off x="479425" y="1844675"/>
            <a:ext cx="5472113" cy="4392612"/>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
        <p:nvSpPr>
          <p:cNvPr id="7" name="Title_SM"/>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323734807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2 narrow columns">
    <p:spTree>
      <p:nvGrpSpPr>
        <p:cNvPr id="1" name=""/>
        <p:cNvGrpSpPr/>
        <p:nvPr/>
      </p:nvGrpSpPr>
      <p:grpSpPr>
        <a:xfrm>
          <a:off x="0" y="0"/>
          <a:ext cx="0" cy="0"/>
          <a:chOff x="0" y="0"/>
          <a:chExt cx="0" cy="0"/>
        </a:xfrm>
      </p:grpSpPr>
      <p:sp>
        <p:nvSpPr>
          <p:cNvPr id="8" name="Content Placeholder 3"/>
          <p:cNvSpPr>
            <a:spLocks noGrp="1"/>
          </p:cNvSpPr>
          <p:nvPr>
            <p:ph sz="quarter" idx="12" hasCustomPrompt="1"/>
          </p:nvPr>
        </p:nvSpPr>
        <p:spPr>
          <a:xfrm>
            <a:off x="9120188" y="1844674"/>
            <a:ext cx="2592387"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p:txBody>
      </p:sp>
      <p:sp>
        <p:nvSpPr>
          <p:cNvPr id="6" name="Content Placeholder 2"/>
          <p:cNvSpPr>
            <a:spLocks noGrp="1"/>
          </p:cNvSpPr>
          <p:nvPr>
            <p:ph sz="quarter" idx="11" hasCustomPrompt="1"/>
          </p:nvPr>
        </p:nvSpPr>
        <p:spPr>
          <a:xfrm>
            <a:off x="6240463" y="1844674"/>
            <a:ext cx="2592388"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p:txBody>
      </p:sp>
      <p:sp>
        <p:nvSpPr>
          <p:cNvPr id="5" name="Title_SM"/>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288499202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Header, right image with two contents">
    <p:spTree>
      <p:nvGrpSpPr>
        <p:cNvPr id="1" name=""/>
        <p:cNvGrpSpPr/>
        <p:nvPr/>
      </p:nvGrpSpPr>
      <p:grpSpPr>
        <a:xfrm>
          <a:off x="0" y="0"/>
          <a:ext cx="0" cy="0"/>
          <a:chOff x="0" y="0"/>
          <a:chExt cx="0" cy="0"/>
        </a:xfrm>
      </p:grpSpPr>
      <p:sp>
        <p:nvSpPr>
          <p:cNvPr id="5" name="Content Placeholder 2"/>
          <p:cNvSpPr>
            <a:spLocks noGrp="1"/>
          </p:cNvSpPr>
          <p:nvPr>
            <p:ph sz="quarter" idx="10" hasCustomPrompt="1"/>
          </p:nvPr>
        </p:nvSpPr>
        <p:spPr>
          <a:xfrm>
            <a:off x="479424" y="1844675"/>
            <a:ext cx="5472113" cy="2089150"/>
          </a:xfrm>
          <a:prstGeom prst="rect">
            <a:avLst/>
          </a:prstGeom>
        </p:spPr>
        <p:txBody>
          <a:bodyPr lIns="72000" tIns="36000"/>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
        <p:nvSpPr>
          <p:cNvPr id="3" name="Content Placeholder 1"/>
          <p:cNvSpPr>
            <a:spLocks noGrp="1"/>
          </p:cNvSpPr>
          <p:nvPr>
            <p:ph idx="1" hasCustomPrompt="1"/>
          </p:nvPr>
        </p:nvSpPr>
        <p:spPr>
          <a:xfrm>
            <a:off x="479425" y="4149724"/>
            <a:ext cx="5472113" cy="2087564"/>
          </a:xfrm>
          <a:prstGeom prst="rect">
            <a:avLst/>
          </a:prstGeom>
        </p:spPr>
        <p:txBody>
          <a:bodyPr lIns="72000" tIns="36000"/>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
        <p:nvSpPr>
          <p:cNvPr id="7" name="Title_SM"/>
          <p:cNvSpPr>
            <a:spLocks noGrp="1" noChangeArrowheads="1"/>
          </p:cNvSpPr>
          <p:nvPr>
            <p:ph type="title" hasCustomPrompt="1"/>
          </p:nvPr>
        </p:nvSpPr>
        <p:spPr bwMode="auto">
          <a:xfrm>
            <a:off x="476250" y="476250"/>
            <a:ext cx="8356600"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180609002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Header, left image with two contents">
    <p:spTree>
      <p:nvGrpSpPr>
        <p:cNvPr id="1" name=""/>
        <p:cNvGrpSpPr/>
        <p:nvPr/>
      </p:nvGrpSpPr>
      <p:grpSpPr>
        <a:xfrm>
          <a:off x="0" y="0"/>
          <a:ext cx="0" cy="0"/>
          <a:chOff x="0" y="0"/>
          <a:chExt cx="0" cy="0"/>
        </a:xfrm>
      </p:grpSpPr>
      <p:sp>
        <p:nvSpPr>
          <p:cNvPr id="5" name="Content Placeholder 2"/>
          <p:cNvSpPr>
            <a:spLocks noGrp="1"/>
          </p:cNvSpPr>
          <p:nvPr>
            <p:ph sz="quarter" idx="10" hasCustomPrompt="1"/>
          </p:nvPr>
        </p:nvSpPr>
        <p:spPr>
          <a:xfrm>
            <a:off x="6240463" y="1844674"/>
            <a:ext cx="5472112" cy="2089151"/>
          </a:xfrm>
          <a:prstGeom prst="rect">
            <a:avLst/>
          </a:prstGeom>
        </p:spPr>
        <p:txBody>
          <a:bodyPr lIns="72000" tIns="36000"/>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
        <p:nvSpPr>
          <p:cNvPr id="3" name="Content Placeholder 1"/>
          <p:cNvSpPr>
            <a:spLocks noGrp="1"/>
          </p:cNvSpPr>
          <p:nvPr>
            <p:ph idx="1" hasCustomPrompt="1"/>
          </p:nvPr>
        </p:nvSpPr>
        <p:spPr>
          <a:xfrm>
            <a:off x="6240463" y="4149724"/>
            <a:ext cx="5472112" cy="2087564"/>
          </a:xfrm>
          <a:prstGeom prst="rect">
            <a:avLst/>
          </a:prstGeom>
        </p:spPr>
        <p:txBody>
          <a:bodyPr lIns="72000" tIns="36000"/>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
        <p:nvSpPr>
          <p:cNvPr id="7"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182890971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Header, two horizontal contents">
    <p:spTree>
      <p:nvGrpSpPr>
        <p:cNvPr id="1" name=""/>
        <p:cNvGrpSpPr/>
        <p:nvPr/>
      </p:nvGrpSpPr>
      <p:grpSpPr>
        <a:xfrm>
          <a:off x="0" y="0"/>
          <a:ext cx="0" cy="0"/>
          <a:chOff x="0" y="0"/>
          <a:chExt cx="0" cy="0"/>
        </a:xfrm>
      </p:grpSpPr>
      <p:sp>
        <p:nvSpPr>
          <p:cNvPr id="7" name="Content Placeholder 2"/>
          <p:cNvSpPr>
            <a:spLocks noGrp="1"/>
          </p:cNvSpPr>
          <p:nvPr>
            <p:ph sz="quarter" idx="11" hasCustomPrompt="1"/>
          </p:nvPr>
        </p:nvSpPr>
        <p:spPr>
          <a:xfrm>
            <a:off x="3359150" y="4149724"/>
            <a:ext cx="8353425" cy="2087564"/>
          </a:xfrm>
          <a:prstGeom prst="rect">
            <a:avLst/>
          </a:prstGeom>
        </p:spPr>
        <p:txBody>
          <a:bodyPr lIns="72000" tIns="36000"/>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
        <p:nvSpPr>
          <p:cNvPr id="5" name="Content Placeholder 1"/>
          <p:cNvSpPr>
            <a:spLocks noGrp="1"/>
          </p:cNvSpPr>
          <p:nvPr>
            <p:ph sz="quarter" idx="10" hasCustomPrompt="1"/>
          </p:nvPr>
        </p:nvSpPr>
        <p:spPr>
          <a:xfrm>
            <a:off x="3359150" y="1844675"/>
            <a:ext cx="8353425" cy="2089150"/>
          </a:xfrm>
          <a:prstGeom prst="rect">
            <a:avLst/>
          </a:prstGeom>
        </p:spPr>
        <p:txBody>
          <a:bodyPr lIns="72000" tIns="36000"/>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
        <p:nvSpPr>
          <p:cNvPr id="8" name="Title_SM"/>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287838449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Header, Image over two content parts">
    <p:spTree>
      <p:nvGrpSpPr>
        <p:cNvPr id="1" name=""/>
        <p:cNvGrpSpPr/>
        <p:nvPr/>
      </p:nvGrpSpPr>
      <p:grpSpPr>
        <a:xfrm>
          <a:off x="0" y="0"/>
          <a:ext cx="0" cy="0"/>
          <a:chOff x="0" y="0"/>
          <a:chExt cx="0" cy="0"/>
        </a:xfrm>
      </p:grpSpPr>
      <p:sp>
        <p:nvSpPr>
          <p:cNvPr id="7" name="Content Placeholder 3"/>
          <p:cNvSpPr>
            <a:spLocks noGrp="1"/>
          </p:cNvSpPr>
          <p:nvPr>
            <p:ph sz="quarter" idx="11" hasCustomPrompt="1"/>
          </p:nvPr>
        </p:nvSpPr>
        <p:spPr>
          <a:xfrm>
            <a:off x="6240463" y="4149724"/>
            <a:ext cx="5472112" cy="2087564"/>
          </a:xfrm>
          <a:prstGeom prst="rect">
            <a:avLst/>
          </a:prstGeom>
        </p:spPr>
        <p:txBody>
          <a:bodyPr lIns="72000" tIns="36000"/>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
        <p:nvSpPr>
          <p:cNvPr id="8" name="Content Placeholder 2"/>
          <p:cNvSpPr>
            <a:spLocks noGrp="1"/>
          </p:cNvSpPr>
          <p:nvPr>
            <p:ph sz="quarter" idx="12" hasCustomPrompt="1"/>
          </p:nvPr>
        </p:nvSpPr>
        <p:spPr>
          <a:xfrm>
            <a:off x="479425" y="4149724"/>
            <a:ext cx="5472113" cy="2087563"/>
          </a:xfrm>
          <a:prstGeom prst="rect">
            <a:avLst/>
          </a:prstGeom>
        </p:spPr>
        <p:txBody>
          <a:bodyPr lIns="72000" tIns="36000"/>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
        <p:nvSpPr>
          <p:cNvPr id="5"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328391574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3 columns">
    <p:spTree>
      <p:nvGrpSpPr>
        <p:cNvPr id="1" name=""/>
        <p:cNvGrpSpPr/>
        <p:nvPr/>
      </p:nvGrpSpPr>
      <p:grpSpPr>
        <a:xfrm>
          <a:off x="0" y="0"/>
          <a:ext cx="0" cy="0"/>
          <a:chOff x="0" y="0"/>
          <a:chExt cx="0" cy="0"/>
        </a:xfrm>
      </p:grpSpPr>
      <p:sp>
        <p:nvSpPr>
          <p:cNvPr id="8" name="Content Placeholder 3"/>
          <p:cNvSpPr>
            <a:spLocks noGrp="1"/>
          </p:cNvSpPr>
          <p:nvPr>
            <p:ph sz="quarter" idx="12" hasCustomPrompt="1"/>
          </p:nvPr>
        </p:nvSpPr>
        <p:spPr>
          <a:xfrm>
            <a:off x="8184575" y="1844675"/>
            <a:ext cx="3528000"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p:txBody>
      </p:sp>
      <p:sp>
        <p:nvSpPr>
          <p:cNvPr id="6" name="Content Placeholder 2"/>
          <p:cNvSpPr>
            <a:spLocks noGrp="1"/>
          </p:cNvSpPr>
          <p:nvPr>
            <p:ph sz="quarter" idx="11" hasCustomPrompt="1"/>
          </p:nvPr>
        </p:nvSpPr>
        <p:spPr>
          <a:xfrm>
            <a:off x="4332000" y="1844673"/>
            <a:ext cx="3528000"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p:txBody>
      </p:sp>
      <p:sp>
        <p:nvSpPr>
          <p:cNvPr id="9"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a:t>Slide title, Ericsson Hilda Light 40pt, Ericsson Black, max 2-lines</a:t>
            </a:r>
          </a:p>
        </p:txBody>
      </p:sp>
      <p:sp>
        <p:nvSpPr>
          <p:cNvPr id="7" name="Content Placeholder 1">
            <a:extLst>
              <a:ext uri="{FF2B5EF4-FFF2-40B4-BE49-F238E27FC236}">
                <a16:creationId xmlns:a16="http://schemas.microsoft.com/office/drawing/2014/main" id="{8E3794F8-471D-4987-945F-3C29BB03AB49}"/>
              </a:ext>
            </a:extLst>
          </p:cNvPr>
          <p:cNvSpPr>
            <a:spLocks noGrp="1"/>
          </p:cNvSpPr>
          <p:nvPr>
            <p:ph sz="quarter" idx="13" hasCustomPrompt="1"/>
          </p:nvPr>
        </p:nvSpPr>
        <p:spPr>
          <a:xfrm>
            <a:off x="479425" y="1844674"/>
            <a:ext cx="3528000"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p:txBody>
      </p:sp>
    </p:spTree>
    <p:extLst>
      <p:ext uri="{BB962C8B-B14F-4D97-AF65-F5344CB8AC3E}">
        <p14:creationId xmlns:p14="http://schemas.microsoft.com/office/powerpoint/2010/main" val="390297711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3 narrow columns">
    <p:spTree>
      <p:nvGrpSpPr>
        <p:cNvPr id="1" name=""/>
        <p:cNvGrpSpPr/>
        <p:nvPr/>
      </p:nvGrpSpPr>
      <p:grpSpPr>
        <a:xfrm>
          <a:off x="0" y="0"/>
          <a:ext cx="0" cy="0"/>
          <a:chOff x="0" y="0"/>
          <a:chExt cx="0" cy="0"/>
        </a:xfrm>
      </p:grpSpPr>
      <p:sp>
        <p:nvSpPr>
          <p:cNvPr id="8" name="Content Placeholder 3"/>
          <p:cNvSpPr>
            <a:spLocks noGrp="1"/>
          </p:cNvSpPr>
          <p:nvPr>
            <p:ph sz="quarter" idx="12" hasCustomPrompt="1"/>
          </p:nvPr>
        </p:nvSpPr>
        <p:spPr>
          <a:xfrm>
            <a:off x="9121776" y="1844674"/>
            <a:ext cx="2590799"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p:txBody>
      </p:sp>
      <p:sp>
        <p:nvSpPr>
          <p:cNvPr id="6" name="Content Placeholder 2"/>
          <p:cNvSpPr>
            <a:spLocks noGrp="1"/>
          </p:cNvSpPr>
          <p:nvPr>
            <p:ph sz="quarter" idx="11" hasCustomPrompt="1"/>
          </p:nvPr>
        </p:nvSpPr>
        <p:spPr>
          <a:xfrm>
            <a:off x="6240464" y="1844674"/>
            <a:ext cx="2592386"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p:txBody>
      </p:sp>
      <p:sp>
        <p:nvSpPr>
          <p:cNvPr id="4" name="Content Placeholder 1"/>
          <p:cNvSpPr>
            <a:spLocks noGrp="1"/>
          </p:cNvSpPr>
          <p:nvPr>
            <p:ph sz="quarter" idx="10" hasCustomPrompt="1"/>
          </p:nvPr>
        </p:nvSpPr>
        <p:spPr>
          <a:xfrm>
            <a:off x="3359149" y="1844674"/>
            <a:ext cx="2592389"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p:txBody>
      </p:sp>
      <p:sp>
        <p:nvSpPr>
          <p:cNvPr id="9" name="Title_SM"/>
          <p:cNvSpPr>
            <a:spLocks noGrp="1" noChangeArrowheads="1"/>
          </p:cNvSpPr>
          <p:nvPr>
            <p:ph type="title" hasCustomPrompt="1"/>
          </p:nvPr>
        </p:nvSpPr>
        <p:spPr bwMode="auto">
          <a:xfrm>
            <a:off x="479424" y="476250"/>
            <a:ext cx="8353425"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242139605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4 columns">
    <p:spTree>
      <p:nvGrpSpPr>
        <p:cNvPr id="1" name=""/>
        <p:cNvGrpSpPr/>
        <p:nvPr/>
      </p:nvGrpSpPr>
      <p:grpSpPr>
        <a:xfrm>
          <a:off x="0" y="0"/>
          <a:ext cx="0" cy="0"/>
          <a:chOff x="0" y="0"/>
          <a:chExt cx="0" cy="0"/>
        </a:xfrm>
      </p:grpSpPr>
      <p:sp>
        <p:nvSpPr>
          <p:cNvPr id="8" name="Content Placeholder 3"/>
          <p:cNvSpPr>
            <a:spLocks noGrp="1"/>
          </p:cNvSpPr>
          <p:nvPr>
            <p:ph sz="quarter" idx="12" hasCustomPrompt="1"/>
          </p:nvPr>
        </p:nvSpPr>
        <p:spPr>
          <a:xfrm>
            <a:off x="6240463" y="1844674"/>
            <a:ext cx="2592388" cy="4392614"/>
          </a:xfrm>
          <a:prstGeom prst="rect">
            <a:avLst/>
          </a:prstGeom>
        </p:spPr>
        <p:txBody>
          <a:bodyPr/>
          <a:lstStyle>
            <a:lvl1pPr>
              <a:defRPr/>
            </a:lvl1pPr>
            <a:lvl2pPr>
              <a:defRPr/>
            </a:lvl2pPr>
            <a:lvl3pPr>
              <a:defRPr/>
            </a:lvl3pPr>
            <a:lvl4pPr>
              <a:defRPr/>
            </a:lvl4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p:txBody>
      </p:sp>
      <p:sp>
        <p:nvSpPr>
          <p:cNvPr id="6" name="Content Placeholder 2"/>
          <p:cNvSpPr>
            <a:spLocks noGrp="1"/>
          </p:cNvSpPr>
          <p:nvPr>
            <p:ph sz="quarter" idx="11" hasCustomPrompt="1"/>
          </p:nvPr>
        </p:nvSpPr>
        <p:spPr>
          <a:xfrm>
            <a:off x="3359149" y="1844674"/>
            <a:ext cx="2592389" cy="4392613"/>
          </a:xfrm>
          <a:prstGeom prst="rect">
            <a:avLst/>
          </a:prstGeom>
        </p:spPr>
        <p:txBody>
          <a:bodyPr/>
          <a:lstStyle>
            <a:lvl1pPr>
              <a:defRPr/>
            </a:lvl1pPr>
            <a:lvl2pPr>
              <a:defRPr/>
            </a:lvl2pPr>
            <a:lvl3pPr>
              <a:defRPr/>
            </a:lvl3pPr>
            <a:lvl4pPr>
              <a:defRPr/>
            </a:lvl4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p:txBody>
      </p:sp>
      <p:sp>
        <p:nvSpPr>
          <p:cNvPr id="4" name="Content Placeholder 1"/>
          <p:cNvSpPr>
            <a:spLocks noGrp="1"/>
          </p:cNvSpPr>
          <p:nvPr>
            <p:ph sz="quarter" idx="10" hasCustomPrompt="1"/>
          </p:nvPr>
        </p:nvSpPr>
        <p:spPr>
          <a:xfrm>
            <a:off x="479425" y="1844674"/>
            <a:ext cx="2592388" cy="4392613"/>
          </a:xfrm>
          <a:prstGeom prst="rect">
            <a:avLst/>
          </a:prstGeom>
        </p:spPr>
        <p:txBody>
          <a:bodyPr/>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p:txBody>
      </p:sp>
      <p:sp>
        <p:nvSpPr>
          <p:cNvPr id="9" name="Content Placeholder 3"/>
          <p:cNvSpPr>
            <a:spLocks noGrp="1"/>
          </p:cNvSpPr>
          <p:nvPr>
            <p:ph sz="quarter" idx="13" hasCustomPrompt="1"/>
          </p:nvPr>
        </p:nvSpPr>
        <p:spPr>
          <a:xfrm>
            <a:off x="9120188" y="1844674"/>
            <a:ext cx="2592387" cy="4392613"/>
          </a:xfrm>
          <a:prstGeom prst="rect">
            <a:avLst/>
          </a:prstGeom>
        </p:spPr>
        <p:txBody>
          <a:bodyPr/>
          <a:lstStyle>
            <a:lvl1pPr>
              <a:defRPr/>
            </a:lvl1pPr>
            <a:lvl2pPr>
              <a:defRPr/>
            </a:lvl2pPr>
            <a:lvl3pPr>
              <a:defRPr/>
            </a:lvl3pPr>
            <a:lvl4pPr>
              <a:defRPr/>
            </a:lvl4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p:txBody>
      </p:sp>
      <p:sp>
        <p:nvSpPr>
          <p:cNvPr id="10" name="Title_SM"/>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202439925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Preamble and 3 columns">
    <p:spTree>
      <p:nvGrpSpPr>
        <p:cNvPr id="1" name=""/>
        <p:cNvGrpSpPr/>
        <p:nvPr/>
      </p:nvGrpSpPr>
      <p:grpSpPr>
        <a:xfrm>
          <a:off x="0" y="0"/>
          <a:ext cx="0" cy="0"/>
          <a:chOff x="0" y="0"/>
          <a:chExt cx="0" cy="0"/>
        </a:xfrm>
      </p:grpSpPr>
      <p:sp>
        <p:nvSpPr>
          <p:cNvPr id="8" name="Content Placeholder 3"/>
          <p:cNvSpPr>
            <a:spLocks noGrp="1"/>
          </p:cNvSpPr>
          <p:nvPr>
            <p:ph sz="quarter" idx="12" hasCustomPrompt="1"/>
          </p:nvPr>
        </p:nvSpPr>
        <p:spPr>
          <a:xfrm>
            <a:off x="6240463" y="4149724"/>
            <a:ext cx="2592388" cy="2087563"/>
          </a:xfrm>
          <a:prstGeom prst="rect">
            <a:avLst/>
          </a:prstGeom>
        </p:spPr>
        <p:txBody>
          <a:bodyPr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1"/>
            <a:r>
              <a:rPr lang="en-US"/>
              <a:t>First level</a:t>
            </a:r>
          </a:p>
          <a:p>
            <a:pPr lvl="2"/>
            <a:r>
              <a:rPr lang="en-US"/>
              <a:t>Second level</a:t>
            </a:r>
          </a:p>
        </p:txBody>
      </p:sp>
      <p:sp>
        <p:nvSpPr>
          <p:cNvPr id="6" name="Content Placeholder 2"/>
          <p:cNvSpPr>
            <a:spLocks noGrp="1"/>
          </p:cNvSpPr>
          <p:nvPr>
            <p:ph sz="quarter" idx="11" hasCustomPrompt="1"/>
          </p:nvPr>
        </p:nvSpPr>
        <p:spPr>
          <a:xfrm>
            <a:off x="3359150" y="4149725"/>
            <a:ext cx="2592388" cy="2087562"/>
          </a:xfrm>
          <a:prstGeom prst="rect">
            <a:avLst/>
          </a:prstGeom>
        </p:spPr>
        <p:txBody>
          <a:bodyPr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1"/>
            <a:r>
              <a:rPr lang="en-US"/>
              <a:t>First level</a:t>
            </a:r>
          </a:p>
          <a:p>
            <a:pPr lvl="2"/>
            <a:r>
              <a:rPr lang="en-US"/>
              <a:t>Second level</a:t>
            </a:r>
          </a:p>
        </p:txBody>
      </p:sp>
      <p:sp>
        <p:nvSpPr>
          <p:cNvPr id="4" name="Content Placeholder 1"/>
          <p:cNvSpPr>
            <a:spLocks noGrp="1"/>
          </p:cNvSpPr>
          <p:nvPr>
            <p:ph sz="quarter" idx="10" hasCustomPrompt="1"/>
          </p:nvPr>
        </p:nvSpPr>
        <p:spPr>
          <a:xfrm>
            <a:off x="479425" y="1844675"/>
            <a:ext cx="2592388" cy="4392612"/>
          </a:xfrm>
          <a:prstGeom prst="rect">
            <a:avLst/>
          </a:prstGeom>
        </p:spPr>
        <p:txBody>
          <a:bodyPr/>
          <a:lstStyle>
            <a:lvl1pPr marL="0" indent="0">
              <a:buFont typeface="Ericsson Hilda Light" panose="020B0604020202020204" pitchFamily="34" charset="0"/>
              <a:buNone/>
              <a:defRPr sz="2500">
                <a:latin typeface="+mn-lt"/>
              </a:defRPr>
            </a:lvl1pPr>
            <a:lvl2pPr marL="0" indent="0">
              <a:buFont typeface="Ericsson Hilda Light" panose="020B0604020202020204" pitchFamily="34" charset="0"/>
              <a:buNone/>
              <a:defRPr sz="2500">
                <a:latin typeface="+mj-lt"/>
              </a:defRPr>
            </a:lvl2pPr>
            <a:lvl3pPr marL="342900" indent="0">
              <a:buFont typeface="Ericsson Hilda Light" panose="020B0604020202020204" pitchFamily="34" charset="0"/>
              <a:buNone/>
              <a:defRPr sz="2500">
                <a:latin typeface="+mj-lt"/>
              </a:defRPr>
            </a:lvl3pPr>
            <a:lvl4pPr marL="685800" indent="0">
              <a:buFont typeface="Ericsson Hilda Light" panose="020B0604020202020204" pitchFamily="34" charset="0"/>
              <a:buNone/>
              <a:defRPr sz="2500">
                <a:latin typeface="+mj-lt"/>
              </a:defRPr>
            </a:lvl4pPr>
            <a:lvl5pPr marL="1028700" indent="0">
              <a:buFont typeface="Ericsson Hilda Light" panose="020B0604020202020204" pitchFamily="34" charset="0"/>
              <a:buNone/>
              <a:defRPr sz="2500">
                <a:latin typeface="+mj-lt"/>
              </a:defRPr>
            </a:lvl5pPr>
          </a:lstStyle>
          <a:p>
            <a:pPr lvl="0"/>
            <a:r>
              <a:rPr kumimoji="0" lang="en-US" sz="2500" b="0" i="0" u="none" strike="noStrike" kern="1200" cap="none" spc="0" normalizeH="0" baseline="0" noProof="0">
                <a:ln>
                  <a:noFill/>
                </a:ln>
                <a:solidFill>
                  <a:srgbClr val="181818"/>
                </a:solidFill>
                <a:effectLst/>
                <a:uLnTx/>
                <a:uFillTx/>
                <a:ea typeface="+mn-ea"/>
                <a:cs typeface="Ericsson Hilda Light" panose="020B0604020202020204" pitchFamily="34" charset="0"/>
              </a:rPr>
              <a:t>Preamble text, </a:t>
            </a:r>
            <a:r>
              <a:rPr lang="en-US"/>
              <a:t>Ericsson </a:t>
            </a:r>
            <a:r>
              <a:rPr kumimoji="0" lang="en-US" sz="2500" b="0" i="0" u="none" strike="noStrike" kern="1200" cap="none" spc="0" normalizeH="0" baseline="0" noProof="0">
                <a:ln>
                  <a:noFill/>
                </a:ln>
                <a:solidFill>
                  <a:srgbClr val="181818"/>
                </a:solidFill>
                <a:effectLst/>
                <a:uLnTx/>
                <a:uFillTx/>
                <a:ea typeface="+mn-ea"/>
                <a:cs typeface="Ericsson Hilda Light" panose="020B0604020202020204" pitchFamily="34" charset="0"/>
              </a:rPr>
              <a:t>Hilda 25pt, Ericsson Black</a:t>
            </a:r>
            <a:endParaRPr lang="en-US"/>
          </a:p>
        </p:txBody>
      </p:sp>
      <p:sp>
        <p:nvSpPr>
          <p:cNvPr id="9" name="Content Placeholder 3"/>
          <p:cNvSpPr>
            <a:spLocks noGrp="1"/>
          </p:cNvSpPr>
          <p:nvPr>
            <p:ph sz="quarter" idx="13" hasCustomPrompt="1"/>
          </p:nvPr>
        </p:nvSpPr>
        <p:spPr>
          <a:xfrm>
            <a:off x="9120188" y="4149724"/>
            <a:ext cx="2592387" cy="2087563"/>
          </a:xfrm>
          <a:prstGeom prst="rect">
            <a:avLst/>
          </a:prstGeom>
        </p:spPr>
        <p:txBody>
          <a:bodyPr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1"/>
            <a:r>
              <a:rPr lang="en-US"/>
              <a:t>First level</a:t>
            </a:r>
          </a:p>
          <a:p>
            <a:pPr lvl="2"/>
            <a:r>
              <a:rPr lang="en-US"/>
              <a:t>Second level</a:t>
            </a:r>
          </a:p>
        </p:txBody>
      </p:sp>
      <p:sp>
        <p:nvSpPr>
          <p:cNvPr id="10" name="Title_SM"/>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19983923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tatement Page 2">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0" y="0"/>
            <a:ext cx="12192000" cy="6858000"/>
          </a:xfrm>
          <a:prstGeom prst="rect">
            <a:avLst/>
          </a:prstGeom>
          <a:solidFill>
            <a:schemeClr val="accent2"/>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72000" rIns="72000"/>
          <a:lstStyle>
            <a:lvl1pPr eaLnBrk="0" hangingPunct="0">
              <a:spcBef>
                <a:spcPct val="50000"/>
              </a:spcBef>
              <a:defRPr sz="2000">
                <a:solidFill>
                  <a:schemeClr val="tx1"/>
                </a:solidFill>
                <a:latin typeface="Ericsson Hilda Light" pitchFamily="34" charset="0"/>
              </a:defRPr>
            </a:lvl1pPr>
            <a:lvl2pPr marL="742950" indent="-285750" eaLnBrk="0" hangingPunct="0">
              <a:spcBef>
                <a:spcPct val="50000"/>
              </a:spcBef>
              <a:defRPr sz="2000">
                <a:solidFill>
                  <a:schemeClr val="tx1"/>
                </a:solidFill>
                <a:latin typeface="Ericsson Hilda Light" pitchFamily="34" charset="0"/>
              </a:defRPr>
            </a:lvl2pPr>
            <a:lvl3pPr marL="1143000" indent="-228600" eaLnBrk="0" hangingPunct="0">
              <a:spcBef>
                <a:spcPct val="50000"/>
              </a:spcBef>
              <a:defRPr sz="2000">
                <a:solidFill>
                  <a:schemeClr val="tx1"/>
                </a:solidFill>
                <a:latin typeface="Ericsson Hilda Light" pitchFamily="34" charset="0"/>
              </a:defRPr>
            </a:lvl3pPr>
            <a:lvl4pPr marL="1600200" indent="-228600" eaLnBrk="0" hangingPunct="0">
              <a:spcBef>
                <a:spcPct val="50000"/>
              </a:spcBef>
              <a:defRPr sz="2000">
                <a:solidFill>
                  <a:schemeClr val="tx1"/>
                </a:solidFill>
                <a:latin typeface="Ericsson Hilda Light" pitchFamily="34" charset="0"/>
              </a:defRPr>
            </a:lvl4pPr>
            <a:lvl5pPr marL="2057400" indent="-228600" eaLnBrk="0" hangingPunct="0">
              <a:spcBef>
                <a:spcPct val="50000"/>
              </a:spcBef>
              <a:defRPr sz="2000">
                <a:solidFill>
                  <a:schemeClr val="tx1"/>
                </a:solidFill>
                <a:latin typeface="Ericsson Hilda Light" pitchFamily="34" charset="0"/>
              </a:defRPr>
            </a:lvl5pPr>
            <a:lvl6pPr marL="2514600" indent="-228600" eaLnBrk="0" fontAlgn="base" hangingPunct="0">
              <a:spcBef>
                <a:spcPct val="50000"/>
              </a:spcBef>
              <a:spcAft>
                <a:spcPct val="0"/>
              </a:spcAft>
              <a:defRPr sz="2000">
                <a:solidFill>
                  <a:schemeClr val="tx1"/>
                </a:solidFill>
                <a:latin typeface="Ericsson Hilda Light" pitchFamily="34" charset="0"/>
              </a:defRPr>
            </a:lvl6pPr>
            <a:lvl7pPr marL="2971800" indent="-228600" eaLnBrk="0" fontAlgn="base" hangingPunct="0">
              <a:spcBef>
                <a:spcPct val="50000"/>
              </a:spcBef>
              <a:spcAft>
                <a:spcPct val="0"/>
              </a:spcAft>
              <a:defRPr sz="2000">
                <a:solidFill>
                  <a:schemeClr val="tx1"/>
                </a:solidFill>
                <a:latin typeface="Ericsson Hilda Light" pitchFamily="34" charset="0"/>
              </a:defRPr>
            </a:lvl7pPr>
            <a:lvl8pPr marL="3429000" indent="-228600" eaLnBrk="0" fontAlgn="base" hangingPunct="0">
              <a:spcBef>
                <a:spcPct val="50000"/>
              </a:spcBef>
              <a:spcAft>
                <a:spcPct val="0"/>
              </a:spcAft>
              <a:defRPr sz="2000">
                <a:solidFill>
                  <a:schemeClr val="tx1"/>
                </a:solidFill>
                <a:latin typeface="Ericsson Hilda Light" pitchFamily="34" charset="0"/>
              </a:defRPr>
            </a:lvl8pPr>
            <a:lvl9pPr marL="3886200" indent="-228600" eaLnBrk="0" fontAlgn="base" hangingPunct="0">
              <a:spcBef>
                <a:spcPct val="50000"/>
              </a:spcBef>
              <a:spcAft>
                <a:spcPct val="0"/>
              </a:spcAft>
              <a:defRPr sz="2000">
                <a:solidFill>
                  <a:schemeClr val="tx1"/>
                </a:solidFill>
                <a:latin typeface="Ericsson Hilda Light" pitchFamily="34" charset="0"/>
              </a:defRPr>
            </a:lvl9pPr>
          </a:lstStyle>
          <a:p>
            <a:pPr eaLnBrk="1" hangingPunct="1">
              <a:defRPr/>
            </a:pPr>
            <a:endParaRPr lang="en-US" altLang="en-US">
              <a:latin typeface="Ericsson Hilda Light" panose="00000400000000000000" pitchFamily="2" charset="0"/>
            </a:endParaRPr>
          </a:p>
        </p:txBody>
      </p:sp>
      <p:sp>
        <p:nvSpPr>
          <p:cNvPr id="10" name="Title_TM">
            <a:extLst>
              <a:ext uri="{FF2B5EF4-FFF2-40B4-BE49-F238E27FC236}">
                <a16:creationId xmlns:a16="http://schemas.microsoft.com/office/drawing/2014/main" id="{4F3FE80A-6B53-492B-8FC1-A575806A0D00}"/>
              </a:ext>
            </a:extLst>
          </p:cNvPr>
          <p:cNvSpPr>
            <a:spLocks noGrp="1" noChangeArrowheads="1"/>
          </p:cNvSpPr>
          <p:nvPr>
            <p:ph type="ctrTitle" hasCustomPrompt="1"/>
          </p:nvPr>
        </p:nvSpPr>
        <p:spPr>
          <a:xfrm>
            <a:off x="479425" y="476250"/>
            <a:ext cx="8353426" cy="3457575"/>
          </a:xfrm>
          <a:noFill/>
          <a:ln w="9525">
            <a:noFill/>
            <a:miter lim="800000"/>
            <a:headEnd/>
            <a:tailEnd/>
          </a:ln>
        </p:spPr>
        <p:txBody>
          <a:bodyPr/>
          <a:lstStyle>
            <a:lvl1pPr>
              <a:defRPr lang="en-US" sz="6000" b="0" dirty="0">
                <a:solidFill>
                  <a:schemeClr val="bg1"/>
                </a:solidFill>
              </a:defRPr>
            </a:lvl1pPr>
          </a:lstStyle>
          <a:p>
            <a:pPr lvl="0"/>
            <a:r>
              <a:rPr lang="en-US"/>
              <a:t>Chapter/section divider or Statement/fact/quote, </a:t>
            </a:r>
            <a:br>
              <a:rPr lang="en-US"/>
            </a:br>
            <a:r>
              <a:rPr lang="en-US"/>
              <a:t>Ericsson Hilda Light 60pt, </a:t>
            </a:r>
            <a:br>
              <a:rPr lang="en-US"/>
            </a:br>
            <a:r>
              <a:rPr lang="en-US"/>
              <a:t>Ericsson White, </a:t>
            </a:r>
            <a:br>
              <a:rPr lang="en-US"/>
            </a:br>
            <a:r>
              <a:rPr lang="en-US"/>
              <a:t>max 5-lines</a:t>
            </a:r>
          </a:p>
        </p:txBody>
      </p:sp>
      <p:sp>
        <p:nvSpPr>
          <p:cNvPr id="11" name="SubTitle_TM">
            <a:extLst>
              <a:ext uri="{FF2B5EF4-FFF2-40B4-BE49-F238E27FC236}">
                <a16:creationId xmlns:a16="http://schemas.microsoft.com/office/drawing/2014/main" id="{3AECA499-20B0-4F79-85A2-1C9D1BFBB0C0}"/>
              </a:ext>
            </a:extLst>
          </p:cNvPr>
          <p:cNvSpPr>
            <a:spLocks noGrp="1" noChangeArrowheads="1"/>
          </p:cNvSpPr>
          <p:nvPr>
            <p:ph type="subTitle" idx="1" hasCustomPrompt="1"/>
          </p:nvPr>
        </p:nvSpPr>
        <p:spPr>
          <a:xfrm>
            <a:off x="479424" y="4149725"/>
            <a:ext cx="5472113" cy="2087563"/>
          </a:xfrm>
          <a:prstGeom prst="rect">
            <a:avLst/>
          </a:prstGeom>
        </p:spPr>
        <p:txBody>
          <a:bodyPr rIns="0" anchor="ctr"/>
          <a:lstStyle>
            <a:lvl1pPr marL="0" indent="0">
              <a:lnSpc>
                <a:spcPct val="100000"/>
              </a:lnSpc>
              <a:spcBef>
                <a:spcPts val="0"/>
              </a:spcBef>
              <a:buFont typeface="Ericsson Hilda Light" charset="0"/>
              <a:buNone/>
              <a:defRPr sz="2000" baseline="0">
                <a:solidFill>
                  <a:schemeClr val="bg1"/>
                </a:solidFill>
                <a:latin typeface="+mn-lt"/>
              </a:defRPr>
            </a:lvl1pPr>
          </a:lstStyle>
          <a:p>
            <a:r>
              <a:rPr lang="en-US"/>
              <a:t>Statement/quote source, </a:t>
            </a:r>
          </a:p>
          <a:p>
            <a:r>
              <a:rPr lang="en-US"/>
              <a:t>Ericsson White, Ericsson Hilda 20pt</a:t>
            </a:r>
          </a:p>
        </p:txBody>
      </p:sp>
      <p:pic>
        <p:nvPicPr>
          <p:cNvPr id="6" name="Graphic 5">
            <a:extLst>
              <a:ext uri="{FF2B5EF4-FFF2-40B4-BE49-F238E27FC236}">
                <a16:creationId xmlns:a16="http://schemas.microsoft.com/office/drawing/2014/main" id="{BB77A080-9B1F-4D75-A79E-8C7540FBB162}"/>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Tree>
    <p:extLst>
      <p:ext uri="{BB962C8B-B14F-4D97-AF65-F5344CB8AC3E}">
        <p14:creationId xmlns:p14="http://schemas.microsoft.com/office/powerpoint/2010/main" val="3024094764"/>
      </p:ext>
    </p:extLst>
  </p:cSld>
  <p:clrMapOvr>
    <a:masterClrMapping/>
  </p:clrMapOvr>
  <p:hf sldNum="0" hdr="0" ftr="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4 columns with visuals">
    <p:spTree>
      <p:nvGrpSpPr>
        <p:cNvPr id="1" name=""/>
        <p:cNvGrpSpPr/>
        <p:nvPr/>
      </p:nvGrpSpPr>
      <p:grpSpPr>
        <a:xfrm>
          <a:off x="0" y="0"/>
          <a:ext cx="0" cy="0"/>
          <a:chOff x="0" y="0"/>
          <a:chExt cx="0" cy="0"/>
        </a:xfrm>
      </p:grpSpPr>
      <p:sp>
        <p:nvSpPr>
          <p:cNvPr id="8" name="Content Placeholder 3"/>
          <p:cNvSpPr>
            <a:spLocks noGrp="1"/>
          </p:cNvSpPr>
          <p:nvPr>
            <p:ph sz="quarter" idx="12" hasCustomPrompt="1"/>
          </p:nvPr>
        </p:nvSpPr>
        <p:spPr>
          <a:xfrm>
            <a:off x="6240463" y="4149724"/>
            <a:ext cx="2592388" cy="2087563"/>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1"/>
            <a:r>
              <a:rPr lang="en-US"/>
              <a:t>First level</a:t>
            </a:r>
          </a:p>
          <a:p>
            <a:pPr lvl="2"/>
            <a:r>
              <a:rPr lang="en-US"/>
              <a:t>Second level</a:t>
            </a:r>
          </a:p>
        </p:txBody>
      </p:sp>
      <p:sp>
        <p:nvSpPr>
          <p:cNvPr id="6" name="Content Placeholder 2"/>
          <p:cNvSpPr>
            <a:spLocks noGrp="1"/>
          </p:cNvSpPr>
          <p:nvPr>
            <p:ph sz="quarter" idx="11" hasCustomPrompt="1"/>
          </p:nvPr>
        </p:nvSpPr>
        <p:spPr>
          <a:xfrm>
            <a:off x="3359149" y="4149724"/>
            <a:ext cx="2592389" cy="2087563"/>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1"/>
            <a:r>
              <a:rPr lang="en-US"/>
              <a:t>First level</a:t>
            </a:r>
          </a:p>
          <a:p>
            <a:pPr lvl="2"/>
            <a:r>
              <a:rPr lang="en-US"/>
              <a:t>Second level</a:t>
            </a:r>
          </a:p>
        </p:txBody>
      </p:sp>
      <p:sp>
        <p:nvSpPr>
          <p:cNvPr id="4" name="Content Placeholder 1"/>
          <p:cNvSpPr>
            <a:spLocks noGrp="1"/>
          </p:cNvSpPr>
          <p:nvPr>
            <p:ph sz="quarter" idx="10" hasCustomPrompt="1"/>
          </p:nvPr>
        </p:nvSpPr>
        <p:spPr>
          <a:xfrm>
            <a:off x="479425" y="4149724"/>
            <a:ext cx="2592388" cy="2087563"/>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1"/>
            <a:r>
              <a:rPr lang="en-US"/>
              <a:t>First level</a:t>
            </a:r>
          </a:p>
          <a:p>
            <a:pPr lvl="2"/>
            <a:r>
              <a:rPr lang="en-US"/>
              <a:t>Second level</a:t>
            </a:r>
          </a:p>
        </p:txBody>
      </p:sp>
      <p:sp>
        <p:nvSpPr>
          <p:cNvPr id="9" name="Content Placeholder 3"/>
          <p:cNvSpPr>
            <a:spLocks noGrp="1"/>
          </p:cNvSpPr>
          <p:nvPr>
            <p:ph sz="quarter" idx="13" hasCustomPrompt="1"/>
          </p:nvPr>
        </p:nvSpPr>
        <p:spPr>
          <a:xfrm>
            <a:off x="9121776" y="4149724"/>
            <a:ext cx="2590799" cy="2087563"/>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1"/>
            <a:r>
              <a:rPr lang="en-US"/>
              <a:t>First level</a:t>
            </a:r>
          </a:p>
          <a:p>
            <a:pPr lvl="2"/>
            <a:r>
              <a:rPr lang="en-US"/>
              <a:t>Second level</a:t>
            </a:r>
          </a:p>
        </p:txBody>
      </p:sp>
      <p:sp>
        <p:nvSpPr>
          <p:cNvPr id="10" name="Title_SM"/>
          <p:cNvSpPr>
            <a:spLocks noGrp="1" noChangeArrowheads="1"/>
          </p:cNvSpPr>
          <p:nvPr>
            <p:ph type="title" hasCustomPrompt="1"/>
          </p:nvPr>
        </p:nvSpPr>
        <p:spPr bwMode="auto">
          <a:xfrm>
            <a:off x="479425" y="476250"/>
            <a:ext cx="8353425"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378099340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6" name="Content Placeholder 4"/>
          <p:cNvSpPr>
            <a:spLocks noGrp="1"/>
          </p:cNvSpPr>
          <p:nvPr>
            <p:ph sz="quarter" idx="4" hasCustomPrompt="1"/>
          </p:nvPr>
        </p:nvSpPr>
        <p:spPr>
          <a:xfrm>
            <a:off x="6240462" y="4149724"/>
            <a:ext cx="5472113" cy="2087564"/>
          </a:xfrm>
          <a:prstGeom prst="rect">
            <a:avLst/>
          </a:prstGeom>
        </p:spPr>
        <p:txBody>
          <a:bodyPr lIns="72000" tIns="36000"/>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
        <p:nvSpPr>
          <p:cNvPr id="4" name="Content Placeholder 2"/>
          <p:cNvSpPr>
            <a:spLocks noGrp="1"/>
          </p:cNvSpPr>
          <p:nvPr>
            <p:ph sz="quarter" idx="2" hasCustomPrompt="1"/>
          </p:nvPr>
        </p:nvSpPr>
        <p:spPr>
          <a:xfrm>
            <a:off x="6240462" y="1844674"/>
            <a:ext cx="5472113" cy="2089151"/>
          </a:xfrm>
          <a:prstGeom prst="rect">
            <a:avLst/>
          </a:prstGeom>
        </p:spPr>
        <p:txBody>
          <a:bodyPr lIns="72000" tIns="36000"/>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
        <p:nvSpPr>
          <p:cNvPr id="3" name="Content Placeholder 1"/>
          <p:cNvSpPr>
            <a:spLocks noGrp="1"/>
          </p:cNvSpPr>
          <p:nvPr>
            <p:ph sz="quarter" idx="1" hasCustomPrompt="1"/>
          </p:nvPr>
        </p:nvSpPr>
        <p:spPr>
          <a:xfrm>
            <a:off x="479425" y="1844674"/>
            <a:ext cx="5472113" cy="2089151"/>
          </a:xfrm>
          <a:prstGeom prst="rect">
            <a:avLst/>
          </a:prstGeom>
        </p:spPr>
        <p:txBody>
          <a:bodyPr lIns="72000" tIns="36000"/>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
        <p:nvSpPr>
          <p:cNvPr id="8" name="Title_SM"/>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a:t>Slide title, Ericsson Hilda Light 40pt, Ericsson Black, max 2-lines</a:t>
            </a:r>
          </a:p>
        </p:txBody>
      </p:sp>
      <p:sp>
        <p:nvSpPr>
          <p:cNvPr id="7" name="Content Placeholder 1">
            <a:extLst>
              <a:ext uri="{FF2B5EF4-FFF2-40B4-BE49-F238E27FC236}">
                <a16:creationId xmlns:a16="http://schemas.microsoft.com/office/drawing/2014/main" id="{5BD2C41D-0700-4885-AB77-25AFFE4E1FDA}"/>
              </a:ext>
            </a:extLst>
          </p:cNvPr>
          <p:cNvSpPr>
            <a:spLocks noGrp="1"/>
          </p:cNvSpPr>
          <p:nvPr>
            <p:ph sz="quarter" idx="10" hasCustomPrompt="1"/>
          </p:nvPr>
        </p:nvSpPr>
        <p:spPr>
          <a:xfrm>
            <a:off x="479425" y="4149725"/>
            <a:ext cx="5472113" cy="2089151"/>
          </a:xfrm>
          <a:prstGeom prst="rect">
            <a:avLst/>
          </a:prstGeom>
        </p:spPr>
        <p:txBody>
          <a:bodyPr lIns="72000" tIns="36000"/>
          <a:lstStyle>
            <a:lvl1pPr>
              <a:defRPr/>
            </a:lvl1pPr>
            <a:lvl2pPr>
              <a:defRPr/>
            </a:lvl2pPr>
            <a:lvl3pPr>
              <a:defRPr/>
            </a:lvl3pPr>
            <a:lvl4pPr>
              <a:defRPr/>
            </a:lvl4pPr>
            <a:lvl5pPr>
              <a:defRPr/>
            </a:lvl5p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Tree>
    <p:extLst>
      <p:ext uri="{BB962C8B-B14F-4D97-AF65-F5344CB8AC3E}">
        <p14:creationId xmlns:p14="http://schemas.microsoft.com/office/powerpoint/2010/main" val="19894556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8 Content">
    <p:spTree>
      <p:nvGrpSpPr>
        <p:cNvPr id="1" name=""/>
        <p:cNvGrpSpPr/>
        <p:nvPr/>
      </p:nvGrpSpPr>
      <p:grpSpPr>
        <a:xfrm>
          <a:off x="0" y="0"/>
          <a:ext cx="0" cy="0"/>
          <a:chOff x="0" y="0"/>
          <a:chExt cx="0" cy="0"/>
        </a:xfrm>
      </p:grpSpPr>
      <p:sp>
        <p:nvSpPr>
          <p:cNvPr id="6" name="Content Placeholder 4"/>
          <p:cNvSpPr>
            <a:spLocks noGrp="1"/>
          </p:cNvSpPr>
          <p:nvPr>
            <p:ph sz="quarter" idx="4" hasCustomPrompt="1"/>
          </p:nvPr>
        </p:nvSpPr>
        <p:spPr>
          <a:xfrm>
            <a:off x="6240463" y="4150995"/>
            <a:ext cx="2592387" cy="2086292"/>
          </a:xfrm>
          <a:prstGeom prst="rect">
            <a:avLst/>
          </a:prstGeom>
        </p:spPr>
        <p:txBody>
          <a:bodyPr lIns="72000" tIns="36000"/>
          <a:lstStyle>
            <a:lvl1pPr>
              <a:defRPr sz="2000"/>
            </a:lvl1pPr>
            <a:lvl2pPr>
              <a:defRPr sz="2000"/>
            </a:lvl2pPr>
            <a:lvl3pPr>
              <a:defRPr sz="2000"/>
            </a:lvl3pPr>
            <a:lvl4pPr>
              <a:defRPr sz="2000"/>
            </a:lvl4pPr>
            <a:lvl5pPr marL="1028700" indent="0">
              <a:buNone/>
              <a:defRPr sz="2000"/>
            </a:lvl5pPr>
          </a:lstStyle>
          <a:p>
            <a:pPr lvl="0"/>
            <a:r>
              <a:rPr lang="en-US"/>
              <a:t>For heading, use Ericsson Hilda in bold. For copy and bullets, use E. Hilda.</a:t>
            </a:r>
          </a:p>
          <a:p>
            <a:pPr lvl="1"/>
            <a:r>
              <a:rPr lang="en-US"/>
              <a:t>First level</a:t>
            </a:r>
          </a:p>
          <a:p>
            <a:pPr lvl="2"/>
            <a:r>
              <a:rPr lang="en-US"/>
              <a:t>Second level</a:t>
            </a:r>
          </a:p>
        </p:txBody>
      </p:sp>
      <p:sp>
        <p:nvSpPr>
          <p:cNvPr id="5" name="Content Placeholder 3"/>
          <p:cNvSpPr>
            <a:spLocks noGrp="1"/>
          </p:cNvSpPr>
          <p:nvPr>
            <p:ph sz="quarter" idx="3" hasCustomPrompt="1"/>
          </p:nvPr>
        </p:nvSpPr>
        <p:spPr>
          <a:xfrm>
            <a:off x="479424" y="4149724"/>
            <a:ext cx="2592389" cy="2087563"/>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1"/>
            <a:r>
              <a:rPr lang="en-US"/>
              <a:t>First level</a:t>
            </a:r>
          </a:p>
          <a:p>
            <a:pPr lvl="2"/>
            <a:r>
              <a:rPr lang="en-US"/>
              <a:t>Second level</a:t>
            </a:r>
          </a:p>
        </p:txBody>
      </p:sp>
      <p:sp>
        <p:nvSpPr>
          <p:cNvPr id="4" name="Content Placeholder 2"/>
          <p:cNvSpPr>
            <a:spLocks noGrp="1"/>
          </p:cNvSpPr>
          <p:nvPr>
            <p:ph sz="quarter" idx="2" hasCustomPrompt="1"/>
          </p:nvPr>
        </p:nvSpPr>
        <p:spPr>
          <a:xfrm>
            <a:off x="6240463" y="1844675"/>
            <a:ext cx="2592387" cy="2089150"/>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1"/>
            <a:r>
              <a:rPr lang="en-US"/>
              <a:t>First level</a:t>
            </a:r>
          </a:p>
          <a:p>
            <a:pPr lvl="2"/>
            <a:r>
              <a:rPr lang="en-US"/>
              <a:t>Second level</a:t>
            </a:r>
          </a:p>
          <a:p>
            <a:pPr lvl="4"/>
            <a:endParaRPr lang="en-US"/>
          </a:p>
        </p:txBody>
      </p:sp>
      <p:sp>
        <p:nvSpPr>
          <p:cNvPr id="3" name="Content Placeholder 1"/>
          <p:cNvSpPr>
            <a:spLocks noGrp="1"/>
          </p:cNvSpPr>
          <p:nvPr>
            <p:ph sz="quarter" idx="1" hasCustomPrompt="1"/>
          </p:nvPr>
        </p:nvSpPr>
        <p:spPr>
          <a:xfrm>
            <a:off x="479424" y="1844675"/>
            <a:ext cx="2592389" cy="2089150"/>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1"/>
            <a:r>
              <a:rPr lang="en-US"/>
              <a:t>First level</a:t>
            </a:r>
          </a:p>
          <a:p>
            <a:pPr lvl="2"/>
            <a:r>
              <a:rPr lang="en-US"/>
              <a:t>Second level</a:t>
            </a:r>
          </a:p>
        </p:txBody>
      </p:sp>
      <p:sp>
        <p:nvSpPr>
          <p:cNvPr id="8" name="Content Placeholder 3"/>
          <p:cNvSpPr>
            <a:spLocks noGrp="1"/>
          </p:cNvSpPr>
          <p:nvPr>
            <p:ph sz="quarter" idx="10" hasCustomPrompt="1"/>
          </p:nvPr>
        </p:nvSpPr>
        <p:spPr>
          <a:xfrm>
            <a:off x="3359151" y="4149724"/>
            <a:ext cx="2592387" cy="2087563"/>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1"/>
            <a:r>
              <a:rPr lang="en-US"/>
              <a:t>First level</a:t>
            </a:r>
          </a:p>
          <a:p>
            <a:pPr lvl="2"/>
            <a:r>
              <a:rPr lang="en-US"/>
              <a:t>Second level</a:t>
            </a:r>
          </a:p>
        </p:txBody>
      </p:sp>
      <p:sp>
        <p:nvSpPr>
          <p:cNvPr id="9" name="Content Placeholder 1"/>
          <p:cNvSpPr>
            <a:spLocks noGrp="1"/>
          </p:cNvSpPr>
          <p:nvPr>
            <p:ph sz="quarter" idx="11" hasCustomPrompt="1"/>
          </p:nvPr>
        </p:nvSpPr>
        <p:spPr>
          <a:xfrm>
            <a:off x="3359151" y="1844675"/>
            <a:ext cx="2592388" cy="2089150"/>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1"/>
            <a:r>
              <a:rPr lang="en-US"/>
              <a:t>First level</a:t>
            </a:r>
          </a:p>
          <a:p>
            <a:pPr lvl="2"/>
            <a:r>
              <a:rPr lang="en-US"/>
              <a:t>Second level</a:t>
            </a:r>
          </a:p>
        </p:txBody>
      </p:sp>
      <p:sp>
        <p:nvSpPr>
          <p:cNvPr id="10" name="Content Placeholder 4"/>
          <p:cNvSpPr>
            <a:spLocks noGrp="1"/>
          </p:cNvSpPr>
          <p:nvPr>
            <p:ph sz="quarter" idx="12" hasCustomPrompt="1"/>
          </p:nvPr>
        </p:nvSpPr>
        <p:spPr>
          <a:xfrm>
            <a:off x="9120188" y="4149725"/>
            <a:ext cx="2592387" cy="2087562"/>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1"/>
            <a:r>
              <a:rPr lang="en-US"/>
              <a:t>First level</a:t>
            </a:r>
          </a:p>
          <a:p>
            <a:pPr lvl="2"/>
            <a:r>
              <a:rPr lang="en-US"/>
              <a:t>Second level</a:t>
            </a:r>
          </a:p>
        </p:txBody>
      </p:sp>
      <p:sp>
        <p:nvSpPr>
          <p:cNvPr id="11" name="Content Placeholder 2"/>
          <p:cNvSpPr>
            <a:spLocks noGrp="1"/>
          </p:cNvSpPr>
          <p:nvPr>
            <p:ph sz="quarter" idx="13" hasCustomPrompt="1"/>
          </p:nvPr>
        </p:nvSpPr>
        <p:spPr>
          <a:xfrm>
            <a:off x="9120188" y="1844674"/>
            <a:ext cx="2592387" cy="2089151"/>
          </a:xfrm>
          <a:prstGeom prst="rect">
            <a:avLst/>
          </a:prstGeom>
        </p:spPr>
        <p:txBody>
          <a:bodyPr lIns="72000" tIns="36000"/>
          <a:lstStyle>
            <a:lvl1pPr>
              <a:defRPr sz="2000"/>
            </a:lvl1pPr>
            <a:lvl2pPr>
              <a:defRPr sz="2000"/>
            </a:lvl2pPr>
            <a:lvl3pPr>
              <a:defRPr sz="2000"/>
            </a:lvl3pPr>
            <a:lvl4pPr>
              <a:defRPr sz="2000"/>
            </a:lvl4pPr>
            <a:lvl5pPr>
              <a:defRPr sz="2000"/>
            </a:lvl5pPr>
          </a:lstStyle>
          <a:p>
            <a:pPr lvl="0"/>
            <a:r>
              <a:rPr lang="en-US"/>
              <a:t>For heading, use Ericsson Hilda in bold. For copy and bullets, use E. Hilda.</a:t>
            </a:r>
          </a:p>
          <a:p>
            <a:pPr lvl="1"/>
            <a:r>
              <a:rPr lang="en-US"/>
              <a:t>First level</a:t>
            </a:r>
          </a:p>
          <a:p>
            <a:pPr lvl="2"/>
            <a:r>
              <a:rPr lang="en-US"/>
              <a:t>Second level</a:t>
            </a:r>
          </a:p>
          <a:p>
            <a:pPr lvl="4"/>
            <a:endParaRPr lang="en-US"/>
          </a:p>
        </p:txBody>
      </p:sp>
      <p:sp>
        <p:nvSpPr>
          <p:cNvPr id="12" name="Title_SM"/>
          <p:cNvSpPr>
            <a:spLocks noGrp="1" noChangeArrowheads="1"/>
          </p:cNvSpPr>
          <p:nvPr>
            <p:ph type="title" hasCustomPrompt="1"/>
          </p:nvPr>
        </p:nvSpPr>
        <p:spPr bwMode="auto">
          <a:xfrm>
            <a:off x="479425" y="476250"/>
            <a:ext cx="8353426"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a:t>Slide title, Ericsson Hilda Light 40pt, Ericsson Black, max 2-lines</a:t>
            </a:r>
          </a:p>
        </p:txBody>
      </p:sp>
    </p:spTree>
    <p:extLst>
      <p:ext uri="{BB962C8B-B14F-4D97-AF65-F5344CB8AC3E}">
        <p14:creationId xmlns:p14="http://schemas.microsoft.com/office/powerpoint/2010/main" val="171953804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9AF35DD-3E5E-42CB-AFA5-5E09E14F72A4}"/>
              </a:ext>
            </a:extLst>
          </p:cNvPr>
          <p:cNvSpPr txBox="1"/>
          <p:nvPr userDrawn="1"/>
        </p:nvSpPr>
        <p:spPr bwMode="auto">
          <a:xfrm>
            <a:off x="479425" y="473190"/>
            <a:ext cx="11233149" cy="6068772"/>
          </a:xfrm>
          <a:prstGeom prst="rect">
            <a:avLst/>
          </a:prstGeom>
          <a:noFill/>
          <a:ln w="9525">
            <a:noFill/>
            <a:miter lim="800000"/>
            <a:headEnd/>
            <a:tailEnd/>
          </a:ln>
        </p:spPr>
        <p:txBody>
          <a:bodyPr vert="horz" wrap="square" lIns="72000" tIns="36000" rIns="0" bIns="0" numCol="1" rtlCol="0" anchor="t" anchorCtr="0" compatLnSpc="1">
            <a:prstTxWarp prst="textNoShape">
              <a:avLst/>
            </a:prstTxWarp>
            <a:spAutoFit/>
          </a:bodyPr>
          <a:lstStyle/>
          <a:p>
            <a:pPr marL="0" indent="0">
              <a:buClr>
                <a:schemeClr val="tx1"/>
              </a:buClr>
              <a:buFont typeface="Ericsson Hilda Light" panose="00000400000000000000" pitchFamily="2" charset="0"/>
              <a:buNone/>
            </a:pPr>
            <a:r>
              <a:rPr lang="en-US" sz="1400">
                <a:solidFill>
                  <a:schemeClr val="bg1"/>
                </a:solidFill>
              </a:rPr>
              <a:t>Characters for Embedded characters:</a:t>
            </a:r>
          </a:p>
          <a:p>
            <a:pPr marL="0" indent="0">
              <a:buClr>
                <a:schemeClr val="tx1"/>
              </a:buClr>
              <a:buFont typeface="Ericsson Hilda Light" panose="00000400000000000000" pitchFamily="2" charset="0"/>
              <a:buNone/>
            </a:pPr>
            <a:r>
              <a:rPr lang="en-US" sz="1400">
                <a:solidFill>
                  <a:schemeClr val="bg1"/>
                </a:solidFill>
              </a:rPr>
              <a:t>!"#$%&amp;'()*+,./0123456789:;&lt;=&gt;?@ABCDEFGHIJKLMNOPQRSTUVWXYZ[\]^_`</a:t>
            </a:r>
            <a:r>
              <a:rPr lang="en-US" sz="1400" err="1">
                <a:solidFill>
                  <a:schemeClr val="bg1"/>
                </a:solidFill>
              </a:rPr>
              <a:t>abcdefghijklmnopqrstuvwxyz</a:t>
            </a:r>
            <a:r>
              <a:rPr lang="en-US" sz="1400">
                <a:solidFill>
                  <a:schemeClr val="bg1"/>
                </a:solidFill>
              </a:rPr>
              <a:t>{|}~¡¢£¤¥¦§¨©ª«¬®¯°±²³´¶·¸¹º»¼½ÀÁÂÃÄÅÆÇÈËÌÍÎÏÐÑÒÓÔÕÖ×ØÙÚÛÜÝÞßàáâãäåæçèéêëìíîïðñòóôõö÷øùúûüýþÿĀāĂăąĆćĊċČĎďĐđĒĖėĘęĚěĞğĠġĢģĪīĮįİıĶķĹĺĻļĽľŁłŃńŅņŇňŌŐőŒœŔŕŖŗŘřŚśŞşŠšŢţŤťŪūŮůŰűŲųŴŵŶŷŸŹźŻżŽžƒȘșˆˇ˘˙˚˛˜˝</a:t>
            </a:r>
            <a:r>
              <a:rPr lang="en-US" sz="1400" err="1">
                <a:solidFill>
                  <a:schemeClr val="bg1"/>
                </a:solidFill>
              </a:rPr>
              <a:t>ẀẁẃẄẅỲỳ</a:t>
            </a:r>
            <a:r>
              <a:rPr lang="en-US" sz="1400">
                <a:solidFill>
                  <a:schemeClr val="bg1"/>
                </a:solidFill>
              </a:rPr>
              <a:t>‘’‚“”„†‡•…‰‹›⁄€™ĀĀĂĂĄĄĆĆĊĊČČĎĎĐĐĒĒĖĖĘĘĚĚĞĞĠĠĢĢĪĪĮĮİĶĶĹĹĻĻĽĽŃŃŅŅŇŇŌŌŐŐŔŔŖŖŘŘŚŚŞŞŢŢŤŤŪŪŮŮŰŰŲŲŴŴŶŶŹŹŻŻȘș−≤≥</a:t>
            </a:r>
            <a:r>
              <a:rPr lang="en-US" sz="1400" err="1">
                <a:solidFill>
                  <a:schemeClr val="bg1"/>
                </a:solidFill>
              </a:rPr>
              <a:t>ﬁﬂΆΈΉΊΌΎΏΐΑΒΓΕΖΗΘΙΚΛΜΝΞΟΠΡΣΤΥΦΧΨΪΫΆΈΉΊΰ</a:t>
            </a:r>
            <a:r>
              <a:rPr lang="en-US" sz="1400">
                <a:solidFill>
                  <a:schemeClr val="bg1"/>
                </a:solidFill>
              </a:rPr>
              <a:t>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a:t>
            </a:r>
          </a:p>
          <a:p>
            <a:pPr marL="0" marR="0" lvl="0" indent="0" algn="l" defTabSz="914400"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endParaRPr lang="en-US" sz="1400">
              <a:solidFill>
                <a:schemeClr val="bg1"/>
              </a:solidFill>
            </a:endParaRPr>
          </a:p>
          <a:p>
            <a:pPr marL="0" marR="0" lvl="0" indent="0" algn="l" defTabSz="914400"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r>
              <a:rPr lang="en-US" sz="1400" b="1">
                <a:solidFill>
                  <a:schemeClr val="bg1"/>
                </a:solidFill>
              </a:rPr>
              <a:t>!"#$%&amp;'()*+,./0123456789:;&lt;=&gt;?@ABCDEFGHIJKLMNOPQRSTUVWXYZ[\]^_`</a:t>
            </a:r>
            <a:r>
              <a:rPr lang="en-US" sz="1400" b="1" err="1">
                <a:solidFill>
                  <a:schemeClr val="bg1"/>
                </a:solidFill>
              </a:rPr>
              <a:t>abcdefghijklmnopqrstuvwxyz</a:t>
            </a:r>
            <a:r>
              <a:rPr lang="en-US" sz="1400" b="1">
                <a:solidFill>
                  <a:schemeClr val="bg1"/>
                </a:solidFill>
              </a:rPr>
              <a:t>{|}~¡¢£¤¥¦§¨©ª«¬®¯°±²³´¶·¸¹º»¼½ÀÁÂÃÄÅÆÇÈËÌÍÎÏÐÑÒÓÔÕÖ×ØÙÚÛÜÝÞßàáâãäåæçèéêëìíîïðñòóôõö÷øùúûüýþÿĀāĂăąĆćĊċČĎďĐđĒĖėĘęĚěĞğĠġĢģĪīĮįİıĶķĹĺĻļĽľŁłŃńŅņŇňŌŐőŒœŔŕŖŗŘřŚśŞşŠšŢţŤťŪūŮůŰűŲųŴŵŶŷŸŹźŻżŽžƒȘșˆˇ˘˙˚˛˜˝</a:t>
            </a:r>
            <a:r>
              <a:rPr lang="en-US" sz="1400" b="1" err="1">
                <a:solidFill>
                  <a:schemeClr val="bg1"/>
                </a:solidFill>
              </a:rPr>
              <a:t>ẀẁẃẄẅỲỳ</a:t>
            </a:r>
            <a:r>
              <a:rPr lang="en-US" sz="1400" b="1">
                <a:solidFill>
                  <a:schemeClr val="bg1"/>
                </a:solidFill>
              </a:rPr>
              <a:t>‘’‚“”„†‡•…‰‹›⁄€™ĀĀĂĂĄĄĆĆĊĊČČĎĎĐĐĒĒĖĖĘĘĚĚĞĞĠĠĢĢĪĪĮĮİĶĶĹĹĻĻĽĽŃŃŅŅŇŇŌŌŐŐŔŔŖŖŘŘŚŚŞŞŢŢŤŤŪŪŮŮŰŰŲŲŴŴŶŶŹŹŻŻȘș−≤≥</a:t>
            </a:r>
            <a:r>
              <a:rPr lang="en-US" sz="1400" b="1" err="1">
                <a:solidFill>
                  <a:schemeClr val="bg1"/>
                </a:solidFill>
              </a:rPr>
              <a:t>ﬁﬂΆΈΉΊΌΎΏΐΑΒΓΕΖΗΘΙΚΛΜΝΞΟΠΡΣΤΥΦΧΨΪΫΆΈΉΊΰ</a:t>
            </a:r>
            <a:r>
              <a:rPr lang="en-US" sz="1400" b="1">
                <a:solidFill>
                  <a:schemeClr val="bg1"/>
                </a:solidFill>
              </a:rPr>
              <a:t>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a:t>
            </a:r>
          </a:p>
          <a:p>
            <a:pPr marL="0" marR="0" lvl="0" indent="0" algn="l" defTabSz="914400"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endParaRPr lang="en-US" sz="1400">
              <a:solidFill>
                <a:schemeClr val="bg1"/>
              </a:solidFill>
            </a:endParaRPr>
          </a:p>
          <a:p>
            <a:pPr marL="0" marR="0" lvl="0" indent="0" algn="l" defTabSz="914400"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r>
              <a:rPr lang="en-US" sz="1400">
                <a:solidFill>
                  <a:schemeClr val="bg1"/>
                </a:solidFill>
                <a:latin typeface="+mj-lt"/>
              </a:rPr>
              <a:t>!"#$%&amp;'()*+,./0123456789:;&lt;=&gt;?@ABCDEFGHIJKLMNOPQRSTUVWXYZ[\]^_`</a:t>
            </a:r>
            <a:r>
              <a:rPr lang="en-US" sz="1400" err="1">
                <a:solidFill>
                  <a:schemeClr val="bg1"/>
                </a:solidFill>
                <a:latin typeface="+mj-lt"/>
              </a:rPr>
              <a:t>abcdefghijklmnopqrstuvwxyz</a:t>
            </a:r>
            <a:r>
              <a:rPr lang="en-US" sz="1400">
                <a:solidFill>
                  <a:schemeClr val="bg1"/>
                </a:solidFill>
                <a:latin typeface="+mj-lt"/>
              </a:rPr>
              <a:t>{|}~¡¢£¤¥¦§¨©ª«¬®¯°±²³´¶·¸¹º»¼½ÀÁÂÃÄÅÆÇÈËÌÍÎÏÐÑÒÓÔÕÖ×ØÙÚÛÜÝÞßàáâãäåæçèéêëìíîïðñòóôõö÷øùúûüýþÿĀāĂăąĆćĊċČĎďĐđĒĖėĘęĚěĞğĠġĢģĪīĮįİıĶķĹĺĻļĽľŁłŃńŅņŇňŌŐőŒœŔŕŖŗŘřŚśŞşŠšŢţŤťŪūŮůŰűŲųŴŵŶŷŸŹźŻżŽžƒȘșˆˇ˘˙˚˛˜˝</a:t>
            </a:r>
            <a:r>
              <a:rPr lang="en-US" sz="1400" err="1">
                <a:solidFill>
                  <a:schemeClr val="bg1"/>
                </a:solidFill>
                <a:latin typeface="+mj-lt"/>
              </a:rPr>
              <a:t>ẀẁẃẄẅỲỳ</a:t>
            </a:r>
            <a:r>
              <a:rPr lang="en-US" sz="1400">
                <a:solidFill>
                  <a:schemeClr val="bg1"/>
                </a:solidFill>
                <a:latin typeface="+mj-lt"/>
              </a:rPr>
              <a:t>‘’‚“”„†‡•…‰‹›⁄€™ĀĀĂĂĄĄĆĆĊĊČČĎĎĐĐĒĒĖĖĘĘĚĚĞĞĠĠĢĢĪĪĮĮİĶĶĹĹĻĻĽĽŃŃŅŅŇŇŌŌŐŐŔŔŖŖŘŘŚŚŞŞŢŢŤŤŪŪŮŮŰŰŲŲŴŴŶŶŹŹŻŻȘș−≤≥</a:t>
            </a:r>
            <a:r>
              <a:rPr lang="en-US" sz="1400" err="1">
                <a:solidFill>
                  <a:schemeClr val="bg1"/>
                </a:solidFill>
                <a:latin typeface="+mj-lt"/>
              </a:rPr>
              <a:t>ﬁﬂΆΈΉΊΌΎΏΐΑΒΓΕΖΗΘΙΚΛΜΝΞΟΠΡΣΤΥΦΧΨΪΫΆΈΉΊΰ</a:t>
            </a:r>
            <a:r>
              <a:rPr lang="en-US" sz="1400">
                <a:solidFill>
                  <a:schemeClr val="bg1"/>
                </a:solidFill>
                <a:latin typeface="+mj-lt"/>
              </a:rPr>
              <a:t>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a:t>
            </a:r>
          </a:p>
          <a:p>
            <a:pPr marL="0" marR="0" lvl="0" indent="0" algn="l" defTabSz="914400"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endParaRPr lang="en-US" sz="1400">
              <a:solidFill>
                <a:schemeClr val="bg1"/>
              </a:solidFill>
            </a:endParaRPr>
          </a:p>
          <a:p>
            <a:pPr marL="0" marR="0" lvl="0" indent="0" algn="l" defTabSz="914400"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r>
              <a:rPr lang="en-US" sz="1400" b="1">
                <a:solidFill>
                  <a:schemeClr val="bg1"/>
                </a:solidFill>
                <a:latin typeface="+mj-lt"/>
              </a:rPr>
              <a:t>!"#$%&amp;'()*+,./0123456789:;&lt;=&gt;?@ABCDEFGHIJKLMNOPQRSTUVWXYZ[\]^_`</a:t>
            </a:r>
            <a:r>
              <a:rPr lang="en-US" sz="1400" b="1" err="1">
                <a:solidFill>
                  <a:schemeClr val="bg1"/>
                </a:solidFill>
                <a:latin typeface="+mj-lt"/>
              </a:rPr>
              <a:t>abcdefghijklmnopqrstuvwxyz</a:t>
            </a:r>
            <a:r>
              <a:rPr lang="en-US" sz="1400" b="1">
                <a:solidFill>
                  <a:schemeClr val="bg1"/>
                </a:solidFill>
                <a:latin typeface="+mj-lt"/>
              </a:rPr>
              <a:t>{|}~¡¢£¤¥¦§¨©ª«¬®¯°±²³´¶·¸¹º»¼½ÀÁÂÃÄÅÆÇÈËÌÍÎÏÐÑÒÓÔÕÖ×ØÙÚÛÜÝÞßàáâãäåæçèéêëìíîïðñòóôõö÷øùúûüýþÿĀāĂăąĆćĊċČĎďĐđĒĖėĘęĚěĞğĠġĢģĪīĮįİıĶķĹĺĻļĽľŁłŃńŅņŇňŌŐőŒœŔŕŖŗŘřŚśŞşŠšŢţŤťŪūŮůŰűŲųŴŵŶŷŸŹźŻżŽžƒȘșˆˇ˘˙˚˛˜˝</a:t>
            </a:r>
            <a:r>
              <a:rPr lang="en-US" sz="1400" b="1" err="1">
                <a:solidFill>
                  <a:schemeClr val="bg1"/>
                </a:solidFill>
                <a:latin typeface="+mj-lt"/>
              </a:rPr>
              <a:t>ẀẁẃẄẅỲỳ</a:t>
            </a:r>
            <a:r>
              <a:rPr lang="en-US" sz="1400" b="1">
                <a:solidFill>
                  <a:schemeClr val="bg1"/>
                </a:solidFill>
                <a:latin typeface="+mj-lt"/>
              </a:rPr>
              <a:t>‘’‚“”„†‡•…‰‹›⁄€™ĀĀĂĂĄĄĆĆĊĊČČĎĎĐĐĒĒĖĖĘĘĚĚĞĞĠĠĢĢĪĪĮĮİĶĶĹĹĻĻĽĽŃŃŅŅŇŇŌŌŐŐŔŔŖŖŘŘŚŚŞŞŢŢŤŤŪŪŮŮŰŰŲŲŴŴŶŶŹŹŻŻȘș−≤≥</a:t>
            </a:r>
            <a:r>
              <a:rPr lang="en-US" sz="1400" b="1" err="1">
                <a:solidFill>
                  <a:schemeClr val="bg1"/>
                </a:solidFill>
                <a:latin typeface="+mj-lt"/>
              </a:rPr>
              <a:t>ﬁﬂΆΈΉΊΌΎΏΐΑΒΓΕΖΗΘΙΚΛΜΝΞΟΠΡΣΤΥΦΧΨΪΫΆΈΉΊΰ</a:t>
            </a:r>
            <a:r>
              <a:rPr lang="en-US" sz="1400" b="1">
                <a:solidFill>
                  <a:schemeClr val="bg1"/>
                </a:solidFill>
                <a:latin typeface="+mj-lt"/>
              </a:rPr>
              <a:t>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a:t>
            </a:r>
          </a:p>
        </p:txBody>
      </p:sp>
      <p:sp>
        <p:nvSpPr>
          <p:cNvPr id="2" name="Rectangle 1">
            <a:extLst>
              <a:ext uri="{FF2B5EF4-FFF2-40B4-BE49-F238E27FC236}">
                <a16:creationId xmlns:a16="http://schemas.microsoft.com/office/drawing/2014/main" id="{BAEBC62E-40C0-43CF-98DC-55F7A1D1FD31}"/>
              </a:ext>
            </a:extLst>
          </p:cNvPr>
          <p:cNvSpPr/>
          <p:nvPr userDrawn="1"/>
        </p:nvSpPr>
        <p:spPr bwMode="auto">
          <a:xfrm>
            <a:off x="0" y="0"/>
            <a:ext cx="12192000" cy="6858000"/>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err="1">
              <a:ln>
                <a:noFill/>
              </a:ln>
              <a:solidFill>
                <a:schemeClr val="bg1"/>
              </a:solidFill>
              <a:effectLst/>
              <a:latin typeface="+mn-lt"/>
            </a:endParaRPr>
          </a:p>
        </p:txBody>
      </p:sp>
      <p:pic>
        <p:nvPicPr>
          <p:cNvPr id="3" name="Picture 2">
            <a:extLst>
              <a:ext uri="{FF2B5EF4-FFF2-40B4-BE49-F238E27FC236}">
                <a16:creationId xmlns:a16="http://schemas.microsoft.com/office/drawing/2014/main" id="{C99071CE-F2DE-431D-A304-302D376E0947}"/>
              </a:ext>
            </a:extLst>
          </p:cNvPr>
          <p:cNvPicPr>
            <a:picLocks noChangeAspect="1"/>
          </p:cNvPicPr>
          <p:nvPr userDrawn="1"/>
        </p:nvPicPr>
        <p:blipFill>
          <a:blip r:embed="rId2" cstate="screen">
            <a:duotone>
              <a:prstClr val="black"/>
              <a:srgbClr val="D9C3A5">
                <a:tint val="50000"/>
                <a:satMod val="180000"/>
              </a:srgbClr>
            </a:duotone>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a:ext>
            </a:extLst>
          </a:blip>
          <a:stretch>
            <a:fillRect/>
          </a:stretch>
        </p:blipFill>
        <p:spPr>
          <a:xfrm>
            <a:off x="5663309" y="2866608"/>
            <a:ext cx="865383" cy="1145569"/>
          </a:xfrm>
          <a:prstGeom prst="rect">
            <a:avLst/>
          </a:prstGeom>
          <a:ln>
            <a:noFill/>
          </a:ln>
        </p:spPr>
      </p:pic>
      <p:sp>
        <p:nvSpPr>
          <p:cNvPr id="9" name="SubTitle_TM">
            <a:extLst>
              <a:ext uri="{FF2B5EF4-FFF2-40B4-BE49-F238E27FC236}">
                <a16:creationId xmlns:a16="http://schemas.microsoft.com/office/drawing/2014/main" id="{B200748E-0B61-48E1-8B47-504C30250995}"/>
              </a:ext>
            </a:extLst>
          </p:cNvPr>
          <p:cNvSpPr>
            <a:spLocks noGrp="1" noChangeArrowheads="1"/>
          </p:cNvSpPr>
          <p:nvPr>
            <p:ph type="subTitle" idx="1" hasCustomPrompt="1"/>
          </p:nvPr>
        </p:nvSpPr>
        <p:spPr>
          <a:xfrm>
            <a:off x="3071813" y="4153259"/>
            <a:ext cx="6048375" cy="347472"/>
          </a:xfrm>
          <a:prstGeom prst="rect">
            <a:avLst/>
          </a:prstGeom>
        </p:spPr>
        <p:txBody>
          <a:bodyPr rIns="0" anchor="ctr"/>
          <a:lstStyle>
            <a:lvl1pPr marL="0" indent="0" algn="ctr">
              <a:lnSpc>
                <a:spcPct val="100000"/>
              </a:lnSpc>
              <a:spcBef>
                <a:spcPts val="0"/>
              </a:spcBef>
              <a:buFont typeface="Ericsson Hilda Light" charset="0"/>
              <a:buNone/>
              <a:defRPr sz="2000" baseline="0">
                <a:solidFill>
                  <a:schemeClr val="tx1"/>
                </a:solidFill>
                <a:latin typeface="+mn-lt"/>
              </a:defRPr>
            </a:lvl1pPr>
          </a:lstStyle>
          <a:p>
            <a:r>
              <a:rPr lang="en-US"/>
              <a:t>Ericsson.com/related-</a:t>
            </a:r>
            <a:r>
              <a:rPr lang="en-US" err="1"/>
              <a:t>url</a:t>
            </a:r>
            <a:endParaRPr lang="en-US"/>
          </a:p>
        </p:txBody>
      </p:sp>
    </p:spTree>
    <p:extLst>
      <p:ext uri="{BB962C8B-B14F-4D97-AF65-F5344CB8AC3E}">
        <p14:creationId xmlns:p14="http://schemas.microsoft.com/office/powerpoint/2010/main" val="412355566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cSld name="Title-only">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6762" y="239731"/>
            <a:ext cx="10147279" cy="1085371"/>
          </a:xfrm>
        </p:spPr>
        <p:txBody>
          <a:bodyPr/>
          <a:lstStyle/>
          <a:p>
            <a:r>
              <a:rPr lang="en-US"/>
              <a:t>Click to edit Master title style</a:t>
            </a:r>
          </a:p>
        </p:txBody>
      </p:sp>
    </p:spTree>
    <p:extLst>
      <p:ext uri="{BB962C8B-B14F-4D97-AF65-F5344CB8AC3E}">
        <p14:creationId xmlns:p14="http://schemas.microsoft.com/office/powerpoint/2010/main" val="346467574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5"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8" name="think-cell Slide" r:id="rId4" imgW="360" imgH="360" progId="TCLayout.ActiveDocument.1">
                  <p:embed/>
                </p:oleObj>
              </mc:Choice>
              <mc:Fallback>
                <p:oleObj name="think-cell Slide" r:id="rId4" imgW="360" imgH="360" progId="TCLayout.ActiveDocument.1">
                  <p:embed/>
                  <p:pic>
                    <p:nvPicPr>
                      <p:cNvPr id="5"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nvPr>
        </p:nvSpPr>
        <p:spPr>
          <a:xfrm>
            <a:off x="524935" y="239714"/>
            <a:ext cx="9992784" cy="1085371"/>
          </a:xfrm>
        </p:spPr>
        <p:txBody>
          <a:bodyPr/>
          <a:lstStyle/>
          <a:p>
            <a:r>
              <a:rPr lang="en-US"/>
              <a:t>Click to edit Master title style</a:t>
            </a:r>
          </a:p>
        </p:txBody>
      </p:sp>
      <p:sp>
        <p:nvSpPr>
          <p:cNvPr id="4" name="Text Placeholder 7"/>
          <p:cNvSpPr>
            <a:spLocks noGrp="1"/>
          </p:cNvSpPr>
          <p:nvPr>
            <p:ph type="body" sz="quarter" idx="13"/>
          </p:nvPr>
        </p:nvSpPr>
        <p:spPr>
          <a:xfrm>
            <a:off x="524935" y="6234099"/>
            <a:ext cx="11135785" cy="154800"/>
          </a:xfrm>
        </p:spPr>
        <p:txBody>
          <a:bodyPr/>
          <a:lstStyle>
            <a:lvl1pPr marL="0" indent="0">
              <a:buFontTx/>
              <a:buNone/>
              <a:defRPr sz="900"/>
            </a:lvl1pPr>
          </a:lstStyle>
          <a:p>
            <a:pPr lvl="0"/>
            <a:r>
              <a:rPr lang="en-US"/>
              <a:t>Edit Master text styles</a:t>
            </a:r>
          </a:p>
        </p:txBody>
      </p:sp>
    </p:spTree>
    <p:extLst>
      <p:ext uri="{BB962C8B-B14F-4D97-AF65-F5344CB8AC3E}">
        <p14:creationId xmlns:p14="http://schemas.microsoft.com/office/powerpoint/2010/main" val="84408568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Page">
    <p:spTree>
      <p:nvGrpSpPr>
        <p:cNvPr id="1" name=""/>
        <p:cNvGrpSpPr/>
        <p:nvPr/>
      </p:nvGrpSpPr>
      <p:grpSpPr>
        <a:xfrm>
          <a:off x="0" y="0"/>
          <a:ext cx="0" cy="0"/>
          <a:chOff x="0" y="0"/>
          <a:chExt cx="0" cy="0"/>
        </a:xfrm>
      </p:grpSpPr>
      <p:sp>
        <p:nvSpPr>
          <p:cNvPr id="22531" name="Title_TM"/>
          <p:cNvSpPr>
            <a:spLocks noGrp="1" noChangeArrowheads="1"/>
          </p:cNvSpPr>
          <p:nvPr>
            <p:ph type="ctrTitle" hasCustomPrompt="1"/>
          </p:nvPr>
        </p:nvSpPr>
        <p:spPr>
          <a:xfrm>
            <a:off x="479425" y="476250"/>
            <a:ext cx="8353426" cy="3457576"/>
          </a:xfrm>
        </p:spPr>
        <p:txBody>
          <a:bodyPr/>
          <a:lstStyle>
            <a:lvl1pPr>
              <a:lnSpc>
                <a:spcPct val="85000"/>
              </a:lnSpc>
              <a:defRPr sz="6000" b="0" kern="1400" spc="-160" baseline="0">
                <a:latin typeface="+mj-lt"/>
              </a:defRPr>
            </a:lvl1pPr>
          </a:lstStyle>
          <a:p>
            <a:r>
              <a:rPr lang="en-US"/>
              <a:t>Presentation title,</a:t>
            </a:r>
            <a:br>
              <a:rPr lang="en-US"/>
            </a:br>
            <a:r>
              <a:rPr lang="en-US"/>
              <a:t>Ericsson Hilda Light 60pt,</a:t>
            </a:r>
            <a:br>
              <a:rPr lang="en-US"/>
            </a:br>
            <a:r>
              <a:rPr lang="en-US"/>
              <a:t>Ericsson Black,</a:t>
            </a:r>
            <a:br>
              <a:rPr lang="en-US"/>
            </a:br>
            <a:r>
              <a:rPr lang="en-US"/>
              <a:t>max 4-lines</a:t>
            </a:r>
          </a:p>
        </p:txBody>
      </p:sp>
      <p:sp>
        <p:nvSpPr>
          <p:cNvPr id="22530" name="SubTitle_TM"/>
          <p:cNvSpPr>
            <a:spLocks noGrp="1" noChangeArrowheads="1"/>
          </p:cNvSpPr>
          <p:nvPr>
            <p:ph type="subTitle" idx="1" hasCustomPrompt="1"/>
          </p:nvPr>
        </p:nvSpPr>
        <p:spPr>
          <a:xfrm>
            <a:off x="479425" y="4149725"/>
            <a:ext cx="5472114" cy="2087563"/>
          </a:xfrm>
          <a:prstGeom prst="rect">
            <a:avLst/>
          </a:prstGeom>
        </p:spPr>
        <p:txBody>
          <a:bodyPr lIns="72000" anchor="t"/>
          <a:lstStyle>
            <a:lvl1pPr marL="0" indent="0">
              <a:lnSpc>
                <a:spcPct val="100000"/>
              </a:lnSpc>
              <a:spcBef>
                <a:spcPts val="0"/>
              </a:spcBef>
              <a:buFont typeface="Ericsson Hilda Light" charset="0"/>
              <a:buNone/>
              <a:defRPr sz="2000" baseline="0">
                <a:solidFill>
                  <a:schemeClr val="tx1"/>
                </a:solidFill>
                <a:latin typeface="+mn-lt"/>
              </a:defRPr>
            </a:lvl1pPr>
          </a:lstStyle>
          <a:p>
            <a:r>
              <a:rPr lang="en-US"/>
              <a:t>Presentation description/subtitle</a:t>
            </a:r>
            <a:br>
              <a:rPr lang="en-US"/>
            </a:br>
            <a:r>
              <a:rPr lang="en-US"/>
              <a:t>Ericsson Hilda 20pt</a:t>
            </a:r>
          </a:p>
        </p:txBody>
      </p:sp>
      <p:sp>
        <p:nvSpPr>
          <p:cNvPr id="3" name="Content Placeholder 2"/>
          <p:cNvSpPr>
            <a:spLocks noGrp="1"/>
          </p:cNvSpPr>
          <p:nvPr>
            <p:ph sz="quarter" idx="10" hasCustomPrompt="1"/>
          </p:nvPr>
        </p:nvSpPr>
        <p:spPr>
          <a:xfrm>
            <a:off x="6689214" y="6237287"/>
            <a:ext cx="2469030" cy="287336"/>
          </a:xfrm>
          <a:prstGeom prst="rect">
            <a:avLst/>
          </a:prstGeom>
        </p:spPr>
        <p:txBody>
          <a:bodyPr anchor="b"/>
          <a:lstStyle>
            <a:lvl1pPr marL="0" indent="0" algn="r">
              <a:buNone/>
              <a:defRPr sz="1200">
                <a:latin typeface="+mn-lt"/>
              </a:defRPr>
            </a:lvl1pPr>
          </a:lstStyle>
          <a:p>
            <a:r>
              <a:rPr lang="en-US"/>
              <a:t>Speaker name</a:t>
            </a:r>
          </a:p>
        </p:txBody>
      </p:sp>
      <p:sp>
        <p:nvSpPr>
          <p:cNvPr id="12" name="Content Placeholder 11"/>
          <p:cNvSpPr>
            <a:spLocks noGrp="1"/>
          </p:cNvSpPr>
          <p:nvPr>
            <p:ph sz="quarter" idx="11" hasCustomPrompt="1"/>
          </p:nvPr>
        </p:nvSpPr>
        <p:spPr>
          <a:xfrm>
            <a:off x="9281601" y="6237286"/>
            <a:ext cx="1463040" cy="287337"/>
          </a:xfrm>
          <a:prstGeom prst="rect">
            <a:avLst/>
          </a:prstGeom>
          <a:noFill/>
          <a:ln w="9525">
            <a:noFill/>
            <a:miter lim="800000"/>
            <a:headEnd/>
            <a:tailEnd/>
          </a:ln>
        </p:spPr>
        <p:txBody>
          <a:bodyPr tIns="0" rIns="0" anchor="b"/>
          <a:lstStyle>
            <a:lvl1pPr marL="0" indent="0" algn="ctr">
              <a:buNone/>
              <a:defRPr lang="en-US" sz="1200" dirty="0">
                <a:latin typeface="+mn-lt"/>
              </a:defRPr>
            </a:lvl1pPr>
          </a:lstStyle>
          <a:p>
            <a:r>
              <a:rPr lang="en-US"/>
              <a:t>Organization</a:t>
            </a:r>
          </a:p>
        </p:txBody>
      </p:sp>
      <p:sp>
        <p:nvSpPr>
          <p:cNvPr id="15" name="Content Placeholder 11"/>
          <p:cNvSpPr>
            <a:spLocks noGrp="1"/>
          </p:cNvSpPr>
          <p:nvPr>
            <p:ph sz="quarter" idx="12" hasCustomPrompt="1"/>
          </p:nvPr>
        </p:nvSpPr>
        <p:spPr>
          <a:xfrm>
            <a:off x="10811951" y="6237287"/>
            <a:ext cx="897503" cy="287337"/>
          </a:xfrm>
          <a:prstGeom prst="rect">
            <a:avLst/>
          </a:prstGeom>
          <a:noFill/>
          <a:ln w="9525">
            <a:noFill/>
            <a:miter lim="800000"/>
            <a:headEnd/>
            <a:tailEnd/>
          </a:ln>
        </p:spPr>
        <p:txBody>
          <a:bodyPr wrap="none" tIns="0" rIns="0" anchor="b"/>
          <a:lstStyle>
            <a:lvl1pPr marL="0" indent="0" algn="ctr">
              <a:buNone/>
              <a:defRPr lang="en-US" sz="1200" dirty="0">
                <a:latin typeface="+mn-lt"/>
              </a:defRPr>
            </a:lvl1pPr>
          </a:lstStyle>
          <a:p>
            <a:pPr lvl="0"/>
            <a:r>
              <a:rPr lang="en-US"/>
              <a:t>YYYY-MM-DD</a:t>
            </a:r>
          </a:p>
        </p:txBody>
      </p:sp>
      <p:pic>
        <p:nvPicPr>
          <p:cNvPr id="16" name="Picture 15">
            <a:extLst>
              <a:ext uri="{FF2B5EF4-FFF2-40B4-BE49-F238E27FC236}">
                <a16:creationId xmlns:a16="http://schemas.microsoft.com/office/drawing/2014/main" id="{47BE5E08-5EB6-4E17-8FB8-40199F9803E0}"/>
              </a:ext>
            </a:extLst>
          </p:cNvPr>
          <p:cNvPicPr>
            <a:picLocks noChangeAspect="1"/>
          </p:cNvPicPr>
          <p:nvPr userDrawn="1"/>
        </p:nvPicPr>
        <p:blipFill>
          <a:blip r:embed="rId2" cstate="screen">
            <a:duotone>
              <a:prstClr val="black"/>
              <a:srgbClr val="D9C3A5">
                <a:tint val="50000"/>
                <a:satMod val="180000"/>
              </a:srgbClr>
            </a:duotone>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a:ext>
            </a:extLst>
          </a:blip>
          <a:stretch>
            <a:fillRect/>
          </a:stretch>
        </p:blipFill>
        <p:spPr>
          <a:xfrm>
            <a:off x="11522514" y="476250"/>
            <a:ext cx="190061" cy="256032"/>
          </a:xfrm>
          <a:prstGeom prst="rect">
            <a:avLst/>
          </a:prstGeom>
          <a:ln>
            <a:noFill/>
          </a:ln>
        </p:spPr>
      </p:pic>
    </p:spTree>
    <p:extLst>
      <p:ext uri="{BB962C8B-B14F-4D97-AF65-F5344CB8AC3E}">
        <p14:creationId xmlns:p14="http://schemas.microsoft.com/office/powerpoint/2010/main" val="813354138"/>
      </p:ext>
    </p:extLst>
  </p:cSld>
  <p:clrMapOvr>
    <a:masterClrMapping/>
  </p:clrMapOvr>
  <p:hf sldNum="0" hdr="0" ftr="0"/>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itle Page w. Bright Photo">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9A763E3F-D546-48DC-86FC-898851FBC7BD}"/>
              </a:ext>
            </a:extLst>
          </p:cNvPr>
          <p:cNvSpPr>
            <a:spLocks noGrp="1"/>
          </p:cNvSpPr>
          <p:nvPr>
            <p:ph type="pic" sz="quarter" idx="13" hasCustomPrompt="1"/>
          </p:nvPr>
        </p:nvSpPr>
        <p:spPr>
          <a:xfrm>
            <a:off x="1" y="0"/>
            <a:ext cx="12192000" cy="6858000"/>
          </a:xfrm>
          <a:prstGeom prst="rect">
            <a:avLst/>
          </a:prstGeom>
          <a:solidFill>
            <a:schemeClr val="tx1">
              <a:lumMod val="10000"/>
              <a:lumOff val="90000"/>
            </a:schemeClr>
          </a:solidFill>
        </p:spPr>
        <p:txBody>
          <a:bodyPr anchor="ctr"/>
          <a:lstStyle>
            <a:lvl1pPr marL="0" indent="0" algn="ctr">
              <a:buNone/>
              <a:defRPr/>
            </a:lvl1pPr>
          </a:lstStyle>
          <a:p>
            <a:r>
              <a:rPr lang="en-US"/>
              <a:t>                                                                         Click icon to add a bright image</a:t>
            </a:r>
          </a:p>
        </p:txBody>
      </p:sp>
      <p:sp>
        <p:nvSpPr>
          <p:cNvPr id="22531" name="Title_TM"/>
          <p:cNvSpPr>
            <a:spLocks noGrp="1" noChangeArrowheads="1"/>
          </p:cNvSpPr>
          <p:nvPr>
            <p:ph type="ctrTitle" hasCustomPrompt="1"/>
          </p:nvPr>
        </p:nvSpPr>
        <p:spPr>
          <a:xfrm>
            <a:off x="479425" y="476250"/>
            <a:ext cx="8353426" cy="2330958"/>
          </a:xfrm>
        </p:spPr>
        <p:txBody>
          <a:bodyPr/>
          <a:lstStyle>
            <a:lvl1pPr>
              <a:lnSpc>
                <a:spcPct val="85000"/>
              </a:lnSpc>
              <a:defRPr sz="6000" b="0" kern="1400" spc="-160" baseline="0">
                <a:latin typeface="+mj-lt"/>
              </a:defRPr>
            </a:lvl1pPr>
          </a:lstStyle>
          <a:p>
            <a:r>
              <a:rPr lang="en-US"/>
              <a:t>Presentation title,</a:t>
            </a:r>
            <a:br>
              <a:rPr lang="en-US"/>
            </a:br>
            <a:r>
              <a:rPr lang="en-US"/>
              <a:t>Ericsson Hilda Light 60pt,</a:t>
            </a:r>
            <a:br>
              <a:rPr lang="en-US"/>
            </a:br>
            <a:r>
              <a:rPr lang="en-US"/>
              <a:t>Ericsson Black,</a:t>
            </a:r>
            <a:br>
              <a:rPr lang="en-US"/>
            </a:br>
            <a:r>
              <a:rPr lang="en-US"/>
              <a:t>max 4-lines</a:t>
            </a:r>
          </a:p>
        </p:txBody>
      </p:sp>
      <p:sp>
        <p:nvSpPr>
          <p:cNvPr id="22530" name="SubTitle_TM"/>
          <p:cNvSpPr>
            <a:spLocks noGrp="1" noChangeArrowheads="1"/>
          </p:cNvSpPr>
          <p:nvPr>
            <p:ph type="subTitle" idx="1" hasCustomPrompt="1"/>
          </p:nvPr>
        </p:nvSpPr>
        <p:spPr>
          <a:xfrm>
            <a:off x="479425" y="4149725"/>
            <a:ext cx="5472114" cy="2087563"/>
          </a:xfrm>
          <a:prstGeom prst="rect">
            <a:avLst/>
          </a:prstGeom>
        </p:spPr>
        <p:txBody>
          <a:bodyPr lIns="72000" anchor="t"/>
          <a:lstStyle>
            <a:lvl1pPr marL="0" indent="0">
              <a:lnSpc>
                <a:spcPct val="100000"/>
              </a:lnSpc>
              <a:spcBef>
                <a:spcPts val="0"/>
              </a:spcBef>
              <a:buFont typeface="Ericsson Hilda Light" charset="0"/>
              <a:buNone/>
              <a:defRPr sz="2000" baseline="0">
                <a:solidFill>
                  <a:schemeClr val="tx1"/>
                </a:solidFill>
                <a:latin typeface="+mn-lt"/>
              </a:defRPr>
            </a:lvl1pPr>
          </a:lstStyle>
          <a:p>
            <a:r>
              <a:rPr lang="en-US"/>
              <a:t>Presentation description/subtitle</a:t>
            </a:r>
            <a:br>
              <a:rPr lang="en-US"/>
            </a:br>
            <a:r>
              <a:rPr lang="en-US"/>
              <a:t>Ericsson Hilda 20pt</a:t>
            </a:r>
          </a:p>
        </p:txBody>
      </p:sp>
      <p:sp>
        <p:nvSpPr>
          <p:cNvPr id="3" name="Content Placeholder 2"/>
          <p:cNvSpPr>
            <a:spLocks noGrp="1"/>
          </p:cNvSpPr>
          <p:nvPr>
            <p:ph sz="quarter" idx="10" hasCustomPrompt="1"/>
          </p:nvPr>
        </p:nvSpPr>
        <p:spPr>
          <a:xfrm>
            <a:off x="6689214" y="6237287"/>
            <a:ext cx="2469030" cy="287336"/>
          </a:xfrm>
          <a:prstGeom prst="rect">
            <a:avLst/>
          </a:prstGeom>
        </p:spPr>
        <p:txBody>
          <a:bodyPr anchor="b"/>
          <a:lstStyle>
            <a:lvl1pPr marL="0" indent="0" algn="r">
              <a:buNone/>
              <a:defRPr sz="1200">
                <a:latin typeface="+mn-lt"/>
              </a:defRPr>
            </a:lvl1pPr>
          </a:lstStyle>
          <a:p>
            <a:r>
              <a:rPr lang="en-US"/>
              <a:t>Speaker name</a:t>
            </a:r>
          </a:p>
        </p:txBody>
      </p:sp>
      <p:sp>
        <p:nvSpPr>
          <p:cNvPr id="12" name="Content Placeholder 11"/>
          <p:cNvSpPr>
            <a:spLocks noGrp="1"/>
          </p:cNvSpPr>
          <p:nvPr>
            <p:ph sz="quarter" idx="11" hasCustomPrompt="1"/>
          </p:nvPr>
        </p:nvSpPr>
        <p:spPr>
          <a:xfrm>
            <a:off x="9281601" y="6237286"/>
            <a:ext cx="1463040" cy="287337"/>
          </a:xfrm>
          <a:prstGeom prst="rect">
            <a:avLst/>
          </a:prstGeom>
          <a:noFill/>
          <a:ln w="9525">
            <a:noFill/>
            <a:miter lim="800000"/>
            <a:headEnd/>
            <a:tailEnd/>
          </a:ln>
        </p:spPr>
        <p:txBody>
          <a:bodyPr tIns="0" rIns="0" anchor="b"/>
          <a:lstStyle>
            <a:lvl1pPr marL="0" indent="0" algn="ctr">
              <a:buNone/>
              <a:defRPr lang="en-US" sz="1200" dirty="0">
                <a:latin typeface="+mn-lt"/>
              </a:defRPr>
            </a:lvl1pPr>
          </a:lstStyle>
          <a:p>
            <a:r>
              <a:rPr lang="en-US"/>
              <a:t>Organization</a:t>
            </a:r>
          </a:p>
        </p:txBody>
      </p:sp>
      <p:sp>
        <p:nvSpPr>
          <p:cNvPr id="15" name="Content Placeholder 11"/>
          <p:cNvSpPr>
            <a:spLocks noGrp="1"/>
          </p:cNvSpPr>
          <p:nvPr>
            <p:ph sz="quarter" idx="12" hasCustomPrompt="1"/>
          </p:nvPr>
        </p:nvSpPr>
        <p:spPr>
          <a:xfrm>
            <a:off x="10811951" y="6237287"/>
            <a:ext cx="897503" cy="287337"/>
          </a:xfrm>
          <a:prstGeom prst="rect">
            <a:avLst/>
          </a:prstGeom>
          <a:noFill/>
          <a:ln w="9525">
            <a:noFill/>
            <a:miter lim="800000"/>
            <a:headEnd/>
            <a:tailEnd/>
          </a:ln>
        </p:spPr>
        <p:txBody>
          <a:bodyPr wrap="none" tIns="0" rIns="0" anchor="b"/>
          <a:lstStyle>
            <a:lvl1pPr marL="0" indent="0" algn="ctr">
              <a:buNone/>
              <a:defRPr lang="en-US" sz="1200" dirty="0">
                <a:latin typeface="+mn-lt"/>
              </a:defRPr>
            </a:lvl1pPr>
          </a:lstStyle>
          <a:p>
            <a:pPr lvl="0"/>
            <a:r>
              <a:rPr lang="en-US"/>
              <a:t>YYYY-MM-DD</a:t>
            </a:r>
          </a:p>
        </p:txBody>
      </p:sp>
      <p:pic>
        <p:nvPicPr>
          <p:cNvPr id="16" name="Picture 15">
            <a:extLst>
              <a:ext uri="{FF2B5EF4-FFF2-40B4-BE49-F238E27FC236}">
                <a16:creationId xmlns:a16="http://schemas.microsoft.com/office/drawing/2014/main" id="{47BE5E08-5EB6-4E17-8FB8-40199F9803E0}"/>
              </a:ext>
            </a:extLst>
          </p:cNvPr>
          <p:cNvPicPr>
            <a:picLocks noChangeAspect="1"/>
          </p:cNvPicPr>
          <p:nvPr userDrawn="1"/>
        </p:nvPicPr>
        <p:blipFill>
          <a:blip r:embed="rId2" cstate="screen">
            <a:duotone>
              <a:prstClr val="black"/>
              <a:srgbClr val="D9C3A5">
                <a:tint val="50000"/>
                <a:satMod val="180000"/>
              </a:srgbClr>
            </a:duotone>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a:ext>
            </a:extLst>
          </a:blip>
          <a:stretch>
            <a:fillRect/>
          </a:stretch>
        </p:blipFill>
        <p:spPr>
          <a:xfrm>
            <a:off x="11522514" y="476250"/>
            <a:ext cx="190061" cy="256032"/>
          </a:xfrm>
          <a:prstGeom prst="rect">
            <a:avLst/>
          </a:prstGeom>
          <a:ln>
            <a:noFill/>
          </a:ln>
        </p:spPr>
      </p:pic>
    </p:spTree>
    <p:extLst>
      <p:ext uri="{BB962C8B-B14F-4D97-AF65-F5344CB8AC3E}">
        <p14:creationId xmlns:p14="http://schemas.microsoft.com/office/powerpoint/2010/main" val="1865787238"/>
      </p:ext>
    </p:extLst>
  </p:cSld>
  <p:clrMapOvr>
    <a:masterClrMapping/>
  </p:clrMapOvr>
  <p:hf sldNum="0" hdr="0" ftr="0"/>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Title Page w. Dark Photo">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FAD780AD-21B6-4312-96C4-9E36B1648871}"/>
              </a:ext>
            </a:extLst>
          </p:cNvPr>
          <p:cNvSpPr>
            <a:spLocks noGrp="1"/>
          </p:cNvSpPr>
          <p:nvPr>
            <p:ph type="pic" sz="quarter" idx="13" hasCustomPrompt="1"/>
          </p:nvPr>
        </p:nvSpPr>
        <p:spPr>
          <a:xfrm>
            <a:off x="1" y="0"/>
            <a:ext cx="12192000" cy="6858000"/>
          </a:xfrm>
          <a:prstGeom prst="rect">
            <a:avLst/>
          </a:prstGeom>
          <a:solidFill>
            <a:schemeClr val="tx1"/>
          </a:solidFill>
        </p:spPr>
        <p:txBody>
          <a:bodyPr anchor="ctr"/>
          <a:lstStyle>
            <a:lvl1pPr marL="0" indent="0" algn="ctr">
              <a:buNone/>
              <a:defRPr>
                <a:solidFill>
                  <a:schemeClr val="bg1"/>
                </a:solidFill>
              </a:defRPr>
            </a:lvl1pPr>
          </a:lstStyle>
          <a:p>
            <a:r>
              <a:rPr lang="en-US"/>
              <a:t>                                                                         Click icon to add a dark  image</a:t>
            </a:r>
          </a:p>
        </p:txBody>
      </p:sp>
      <p:sp>
        <p:nvSpPr>
          <p:cNvPr id="22531" name="Title_TM"/>
          <p:cNvSpPr>
            <a:spLocks noGrp="1" noChangeArrowheads="1"/>
          </p:cNvSpPr>
          <p:nvPr>
            <p:ph type="ctrTitle" hasCustomPrompt="1"/>
          </p:nvPr>
        </p:nvSpPr>
        <p:spPr>
          <a:xfrm>
            <a:off x="479425" y="476250"/>
            <a:ext cx="8353426" cy="2330958"/>
          </a:xfrm>
        </p:spPr>
        <p:txBody>
          <a:bodyPr/>
          <a:lstStyle>
            <a:lvl1pPr>
              <a:lnSpc>
                <a:spcPct val="85000"/>
              </a:lnSpc>
              <a:defRPr sz="6000" b="0" kern="1400" spc="-160" baseline="0">
                <a:solidFill>
                  <a:schemeClr val="bg1"/>
                </a:solidFill>
                <a:latin typeface="+mj-lt"/>
              </a:defRPr>
            </a:lvl1pPr>
          </a:lstStyle>
          <a:p>
            <a:r>
              <a:rPr lang="en-US"/>
              <a:t>Presentation title,</a:t>
            </a:r>
            <a:br>
              <a:rPr lang="en-US"/>
            </a:br>
            <a:r>
              <a:rPr lang="en-US"/>
              <a:t>Ericsson Hilda Light 60pt,</a:t>
            </a:r>
            <a:br>
              <a:rPr lang="en-US"/>
            </a:br>
            <a:r>
              <a:rPr lang="en-US"/>
              <a:t>Ericsson White,</a:t>
            </a:r>
            <a:br>
              <a:rPr lang="en-US"/>
            </a:br>
            <a:r>
              <a:rPr lang="en-US"/>
              <a:t>max 4-lines</a:t>
            </a:r>
          </a:p>
        </p:txBody>
      </p:sp>
      <p:sp>
        <p:nvSpPr>
          <p:cNvPr id="22530" name="SubTitle_TM"/>
          <p:cNvSpPr>
            <a:spLocks noGrp="1" noChangeArrowheads="1"/>
          </p:cNvSpPr>
          <p:nvPr>
            <p:ph type="subTitle" idx="1" hasCustomPrompt="1"/>
          </p:nvPr>
        </p:nvSpPr>
        <p:spPr>
          <a:xfrm>
            <a:off x="479425" y="4149725"/>
            <a:ext cx="5472114" cy="2087563"/>
          </a:xfrm>
          <a:prstGeom prst="rect">
            <a:avLst/>
          </a:prstGeom>
        </p:spPr>
        <p:txBody>
          <a:bodyPr lIns="72000" anchor="t"/>
          <a:lstStyle>
            <a:lvl1pPr marL="0" indent="0">
              <a:lnSpc>
                <a:spcPct val="100000"/>
              </a:lnSpc>
              <a:spcBef>
                <a:spcPts val="0"/>
              </a:spcBef>
              <a:buFont typeface="Ericsson Hilda Light" charset="0"/>
              <a:buNone/>
              <a:defRPr sz="2000" baseline="0">
                <a:solidFill>
                  <a:schemeClr val="bg1"/>
                </a:solidFill>
                <a:latin typeface="+mn-lt"/>
              </a:defRPr>
            </a:lvl1pPr>
          </a:lstStyle>
          <a:p>
            <a:r>
              <a:rPr lang="en-US"/>
              <a:t>Presentation description/subtitle</a:t>
            </a:r>
            <a:br>
              <a:rPr lang="en-US"/>
            </a:br>
            <a:r>
              <a:rPr lang="en-US"/>
              <a:t>Ericsson Hilda 20pt</a:t>
            </a:r>
          </a:p>
        </p:txBody>
      </p:sp>
      <p:sp>
        <p:nvSpPr>
          <p:cNvPr id="3" name="Content Placeholder 2"/>
          <p:cNvSpPr>
            <a:spLocks noGrp="1"/>
          </p:cNvSpPr>
          <p:nvPr>
            <p:ph sz="quarter" idx="10" hasCustomPrompt="1"/>
          </p:nvPr>
        </p:nvSpPr>
        <p:spPr>
          <a:xfrm>
            <a:off x="6689214" y="6237287"/>
            <a:ext cx="2469030" cy="287336"/>
          </a:xfrm>
          <a:prstGeom prst="rect">
            <a:avLst/>
          </a:prstGeom>
        </p:spPr>
        <p:txBody>
          <a:bodyPr anchor="b"/>
          <a:lstStyle>
            <a:lvl1pPr marL="0" indent="0" algn="r">
              <a:buNone/>
              <a:defRPr sz="1200">
                <a:solidFill>
                  <a:schemeClr val="bg1"/>
                </a:solidFill>
                <a:latin typeface="+mn-lt"/>
              </a:defRPr>
            </a:lvl1pPr>
          </a:lstStyle>
          <a:p>
            <a:r>
              <a:rPr lang="en-US"/>
              <a:t>Speaker name</a:t>
            </a:r>
          </a:p>
        </p:txBody>
      </p:sp>
      <p:sp>
        <p:nvSpPr>
          <p:cNvPr id="12" name="Content Placeholder 11"/>
          <p:cNvSpPr>
            <a:spLocks noGrp="1"/>
          </p:cNvSpPr>
          <p:nvPr>
            <p:ph sz="quarter" idx="11" hasCustomPrompt="1"/>
          </p:nvPr>
        </p:nvSpPr>
        <p:spPr>
          <a:xfrm>
            <a:off x="9281601" y="6237286"/>
            <a:ext cx="1463040" cy="287337"/>
          </a:xfrm>
          <a:prstGeom prst="rect">
            <a:avLst/>
          </a:prstGeom>
          <a:noFill/>
          <a:ln w="9525">
            <a:noFill/>
            <a:miter lim="800000"/>
            <a:headEnd/>
            <a:tailEnd/>
          </a:ln>
        </p:spPr>
        <p:txBody>
          <a:bodyPr tIns="0" rIns="0" anchor="b"/>
          <a:lstStyle>
            <a:lvl1pPr marL="0" indent="0" algn="ctr">
              <a:buNone/>
              <a:defRPr lang="en-US" sz="1200" dirty="0">
                <a:solidFill>
                  <a:schemeClr val="bg1"/>
                </a:solidFill>
                <a:latin typeface="+mn-lt"/>
              </a:defRPr>
            </a:lvl1pPr>
          </a:lstStyle>
          <a:p>
            <a:r>
              <a:rPr lang="en-US"/>
              <a:t>Organization</a:t>
            </a:r>
          </a:p>
        </p:txBody>
      </p:sp>
      <p:sp>
        <p:nvSpPr>
          <p:cNvPr id="15" name="Content Placeholder 11"/>
          <p:cNvSpPr>
            <a:spLocks noGrp="1"/>
          </p:cNvSpPr>
          <p:nvPr>
            <p:ph sz="quarter" idx="12" hasCustomPrompt="1"/>
          </p:nvPr>
        </p:nvSpPr>
        <p:spPr>
          <a:xfrm>
            <a:off x="10811951" y="6237287"/>
            <a:ext cx="897503" cy="287337"/>
          </a:xfrm>
          <a:prstGeom prst="rect">
            <a:avLst/>
          </a:prstGeom>
          <a:noFill/>
          <a:ln w="9525">
            <a:noFill/>
            <a:miter lim="800000"/>
            <a:headEnd/>
            <a:tailEnd/>
          </a:ln>
        </p:spPr>
        <p:txBody>
          <a:bodyPr wrap="none" tIns="0" rIns="0" anchor="b"/>
          <a:lstStyle>
            <a:lvl1pPr marL="0" indent="0" algn="ctr">
              <a:buNone/>
              <a:defRPr lang="en-US" sz="1200" dirty="0">
                <a:solidFill>
                  <a:schemeClr val="bg1"/>
                </a:solidFill>
                <a:latin typeface="+mn-lt"/>
              </a:defRPr>
            </a:lvl1pPr>
          </a:lstStyle>
          <a:p>
            <a:pPr lvl="0"/>
            <a:r>
              <a:rPr lang="en-US"/>
              <a:t>YYYY-MM-DD</a:t>
            </a:r>
          </a:p>
        </p:txBody>
      </p:sp>
      <p:pic>
        <p:nvPicPr>
          <p:cNvPr id="9" name="Picture 11">
            <a:extLst>
              <a:ext uri="{FF2B5EF4-FFF2-40B4-BE49-F238E27FC236}">
                <a16:creationId xmlns:a16="http://schemas.microsoft.com/office/drawing/2014/main" id="{AE0ABF59-D34C-44E2-8569-812DEC85F2D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1519270" y="481203"/>
            <a:ext cx="190184" cy="256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6497406"/>
      </p:ext>
    </p:extLst>
  </p:cSld>
  <p:clrMapOvr>
    <a:masterClrMapping/>
  </p:clrMapOvr>
  <p:hf sldNum="0" hdr="0" ftr="0"/>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Keynote Cover P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EA31692-921B-434F-B398-8E2B345D16EE}"/>
              </a:ext>
            </a:extLst>
          </p:cNvPr>
          <p:cNvPicPr>
            <a:picLocks noChangeAspect="1"/>
          </p:cNvPicPr>
          <p:nvPr userDrawn="1"/>
        </p:nvPicPr>
        <p:blipFill>
          <a:blip r:embed="rId2" cstate="screen">
            <a:duotone>
              <a:prstClr val="black"/>
              <a:srgbClr val="D9C3A5">
                <a:tint val="50000"/>
                <a:satMod val="180000"/>
              </a:srgbClr>
            </a:duotone>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a:ext>
            </a:extLst>
          </a:blip>
          <a:stretch>
            <a:fillRect/>
          </a:stretch>
        </p:blipFill>
        <p:spPr>
          <a:xfrm>
            <a:off x="11522514" y="476250"/>
            <a:ext cx="190061" cy="256032"/>
          </a:xfrm>
          <a:prstGeom prst="rect">
            <a:avLst/>
          </a:prstGeom>
          <a:ln>
            <a:noFill/>
          </a:ln>
        </p:spPr>
      </p:pic>
      <p:sp>
        <p:nvSpPr>
          <p:cNvPr id="9" name="Title_TM">
            <a:extLst>
              <a:ext uri="{FF2B5EF4-FFF2-40B4-BE49-F238E27FC236}">
                <a16:creationId xmlns:a16="http://schemas.microsoft.com/office/drawing/2014/main" id="{696C7C8F-5086-466A-8108-2FE0A8663D59}"/>
              </a:ext>
            </a:extLst>
          </p:cNvPr>
          <p:cNvSpPr>
            <a:spLocks noGrp="1" noChangeArrowheads="1"/>
          </p:cNvSpPr>
          <p:nvPr>
            <p:ph type="ctrTitle" hasCustomPrompt="1"/>
          </p:nvPr>
        </p:nvSpPr>
        <p:spPr>
          <a:xfrm>
            <a:off x="479425" y="476250"/>
            <a:ext cx="8353426" cy="3457575"/>
          </a:xfrm>
          <a:noFill/>
          <a:ln w="9525">
            <a:noFill/>
            <a:miter lim="800000"/>
            <a:headEnd/>
            <a:tailEnd/>
          </a:ln>
        </p:spPr>
        <p:txBody>
          <a:bodyPr anchor="t"/>
          <a:lstStyle>
            <a:lvl1pPr>
              <a:defRPr lang="en-US" sz="6000" b="0" dirty="0">
                <a:solidFill>
                  <a:schemeClr val="tx1"/>
                </a:solidFill>
                <a:latin typeface="+mj-lt"/>
              </a:defRPr>
            </a:lvl1pPr>
          </a:lstStyle>
          <a:p>
            <a:pPr lvl="0"/>
            <a:r>
              <a:rPr lang="en-US"/>
              <a:t>Keynote cover page, </a:t>
            </a:r>
            <a:br>
              <a:rPr lang="en-US"/>
            </a:br>
            <a:r>
              <a:rPr lang="en-US"/>
              <a:t>Ericsson Hilda Light 60pt, </a:t>
            </a:r>
            <a:br>
              <a:rPr lang="en-US"/>
            </a:br>
            <a:r>
              <a:rPr lang="en-US"/>
              <a:t>Ericsson Black, </a:t>
            </a:r>
            <a:br>
              <a:rPr lang="en-US"/>
            </a:br>
            <a:r>
              <a:rPr lang="en-US"/>
              <a:t>max 4-lines</a:t>
            </a:r>
          </a:p>
        </p:txBody>
      </p:sp>
      <p:sp>
        <p:nvSpPr>
          <p:cNvPr id="10" name="SubTitle_TM">
            <a:extLst>
              <a:ext uri="{FF2B5EF4-FFF2-40B4-BE49-F238E27FC236}">
                <a16:creationId xmlns:a16="http://schemas.microsoft.com/office/drawing/2014/main" id="{ED5DEA0B-CF0D-4EE6-B6A8-90BAF3DE8AF1}"/>
              </a:ext>
            </a:extLst>
          </p:cNvPr>
          <p:cNvSpPr>
            <a:spLocks noGrp="1" noChangeArrowheads="1"/>
          </p:cNvSpPr>
          <p:nvPr>
            <p:ph type="subTitle" idx="1" hasCustomPrompt="1"/>
          </p:nvPr>
        </p:nvSpPr>
        <p:spPr>
          <a:xfrm>
            <a:off x="479425" y="4149726"/>
            <a:ext cx="5472112" cy="2087562"/>
          </a:xfrm>
          <a:prstGeom prst="rect">
            <a:avLst/>
          </a:prstGeom>
        </p:spPr>
        <p:txBody>
          <a:bodyPr rIns="0" anchor="t"/>
          <a:lstStyle>
            <a:lvl1pPr marL="0" indent="0">
              <a:lnSpc>
                <a:spcPct val="100000"/>
              </a:lnSpc>
              <a:spcBef>
                <a:spcPts val="0"/>
              </a:spcBef>
              <a:buFont typeface="Ericsson Hilda Light" charset="0"/>
              <a:buNone/>
              <a:defRPr sz="2000" baseline="0">
                <a:solidFill>
                  <a:schemeClr val="tx1"/>
                </a:solidFill>
                <a:latin typeface="+mn-lt"/>
              </a:defRPr>
            </a:lvl1pPr>
          </a:lstStyle>
          <a:p>
            <a:r>
              <a:rPr lang="en-US"/>
              <a:t>Speaker,</a:t>
            </a:r>
            <a:br>
              <a:rPr lang="en-US"/>
            </a:br>
            <a:r>
              <a:rPr lang="en-US"/>
              <a:t>Ericsson Black, Ericsson Hilda 20pt</a:t>
            </a:r>
          </a:p>
        </p:txBody>
      </p:sp>
    </p:spTree>
    <p:extLst>
      <p:ext uri="{BB962C8B-B14F-4D97-AF65-F5344CB8AC3E}">
        <p14:creationId xmlns:p14="http://schemas.microsoft.com/office/powerpoint/2010/main" val="2633384790"/>
      </p:ext>
    </p:extLst>
  </p:cSld>
  <p:clrMapOvr>
    <a:masterClrMapping/>
  </p:clrMapOvr>
  <p:hf sldNum="0" hdr="0" ftr="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tatement Page 3">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accent3"/>
          </a:solidFill>
          <a:ln w="12700" cap="flat" cmpd="sng" algn="ctr">
            <a:noFill/>
            <a:prstDash val="solid"/>
            <a:round/>
            <a:headEnd type="none" w="med" len="med"/>
            <a:tailEnd type="none" w="med" len="med"/>
          </a:ln>
          <a:effectLst/>
        </p:spPr>
        <p:txBody>
          <a:bodyPr wrap="none" lIns="72000" rIns="72000"/>
          <a:lstStyle/>
          <a:p>
            <a:pPr>
              <a:spcBef>
                <a:spcPct val="50000"/>
              </a:spcBef>
              <a:defRPr/>
            </a:pPr>
            <a:endParaRPr lang="en-US">
              <a:latin typeface="Ericsson Hilda Light" panose="00000400000000000000" pitchFamily="2" charset="0"/>
              <a:cs typeface="+mn-cs"/>
            </a:endParaRPr>
          </a:p>
        </p:txBody>
      </p:sp>
      <p:sp>
        <p:nvSpPr>
          <p:cNvPr id="10" name="Title_TM">
            <a:extLst>
              <a:ext uri="{FF2B5EF4-FFF2-40B4-BE49-F238E27FC236}">
                <a16:creationId xmlns:a16="http://schemas.microsoft.com/office/drawing/2014/main" id="{6AB007D5-DA18-4842-9C2D-8C72512602C0}"/>
              </a:ext>
            </a:extLst>
          </p:cNvPr>
          <p:cNvSpPr>
            <a:spLocks noGrp="1" noChangeArrowheads="1"/>
          </p:cNvSpPr>
          <p:nvPr>
            <p:ph type="ctrTitle" hasCustomPrompt="1"/>
          </p:nvPr>
        </p:nvSpPr>
        <p:spPr>
          <a:xfrm>
            <a:off x="479425" y="476250"/>
            <a:ext cx="8353426" cy="3457575"/>
          </a:xfrm>
          <a:noFill/>
          <a:ln w="9525">
            <a:noFill/>
            <a:miter lim="800000"/>
            <a:headEnd/>
            <a:tailEnd/>
          </a:ln>
        </p:spPr>
        <p:txBody>
          <a:bodyPr/>
          <a:lstStyle>
            <a:lvl1pPr>
              <a:defRPr lang="en-US" sz="6000" b="0" dirty="0">
                <a:solidFill>
                  <a:schemeClr val="bg1"/>
                </a:solidFill>
              </a:defRPr>
            </a:lvl1pPr>
          </a:lstStyle>
          <a:p>
            <a:pPr lvl="0"/>
            <a:r>
              <a:rPr lang="en-US"/>
              <a:t>Chapter/section divider or Statement/fact/quote, </a:t>
            </a:r>
            <a:br>
              <a:rPr lang="en-US"/>
            </a:br>
            <a:r>
              <a:rPr lang="en-US"/>
              <a:t>Ericsson Hilda Light 60pt, </a:t>
            </a:r>
            <a:br>
              <a:rPr lang="en-US"/>
            </a:br>
            <a:r>
              <a:rPr lang="en-US"/>
              <a:t>Ericsson White, </a:t>
            </a:r>
            <a:br>
              <a:rPr lang="en-US"/>
            </a:br>
            <a:r>
              <a:rPr lang="en-US"/>
              <a:t>max 5-lines</a:t>
            </a:r>
          </a:p>
        </p:txBody>
      </p:sp>
      <p:sp>
        <p:nvSpPr>
          <p:cNvPr id="11" name="SubTitle_TM">
            <a:extLst>
              <a:ext uri="{FF2B5EF4-FFF2-40B4-BE49-F238E27FC236}">
                <a16:creationId xmlns:a16="http://schemas.microsoft.com/office/drawing/2014/main" id="{0D3699C9-F9CA-4781-89C3-F0A901D1F1AF}"/>
              </a:ext>
            </a:extLst>
          </p:cNvPr>
          <p:cNvSpPr>
            <a:spLocks noGrp="1" noChangeArrowheads="1"/>
          </p:cNvSpPr>
          <p:nvPr>
            <p:ph type="subTitle" idx="1" hasCustomPrompt="1"/>
          </p:nvPr>
        </p:nvSpPr>
        <p:spPr>
          <a:xfrm>
            <a:off x="479424" y="4149725"/>
            <a:ext cx="5472113" cy="2087563"/>
          </a:xfrm>
          <a:prstGeom prst="rect">
            <a:avLst/>
          </a:prstGeom>
        </p:spPr>
        <p:txBody>
          <a:bodyPr rIns="0" anchor="ctr"/>
          <a:lstStyle>
            <a:lvl1pPr marL="0" indent="0">
              <a:lnSpc>
                <a:spcPct val="100000"/>
              </a:lnSpc>
              <a:spcBef>
                <a:spcPts val="0"/>
              </a:spcBef>
              <a:buFont typeface="Ericsson Hilda Light" charset="0"/>
              <a:buNone/>
              <a:defRPr sz="2000" baseline="0">
                <a:solidFill>
                  <a:schemeClr val="bg1"/>
                </a:solidFill>
                <a:latin typeface="+mn-lt"/>
              </a:defRPr>
            </a:lvl1pPr>
          </a:lstStyle>
          <a:p>
            <a:r>
              <a:rPr lang="en-US"/>
              <a:t>Statement/quote source, </a:t>
            </a:r>
          </a:p>
          <a:p>
            <a:r>
              <a:rPr lang="en-US"/>
              <a:t>Ericsson White, Ericsson Hilda 20pt</a:t>
            </a:r>
          </a:p>
        </p:txBody>
      </p:sp>
      <p:pic>
        <p:nvPicPr>
          <p:cNvPr id="6" name="Graphic 5">
            <a:extLst>
              <a:ext uri="{FF2B5EF4-FFF2-40B4-BE49-F238E27FC236}">
                <a16:creationId xmlns:a16="http://schemas.microsoft.com/office/drawing/2014/main" id="{01042C2C-5CDA-4F99-B59E-8CE43FEF21B4}"/>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87410" y="476250"/>
            <a:ext cx="261523" cy="261523"/>
          </a:xfrm>
          <a:prstGeom prst="rect">
            <a:avLst/>
          </a:prstGeom>
        </p:spPr>
      </p:pic>
    </p:spTree>
    <p:extLst>
      <p:ext uri="{BB962C8B-B14F-4D97-AF65-F5344CB8AC3E}">
        <p14:creationId xmlns:p14="http://schemas.microsoft.com/office/powerpoint/2010/main" val="1449483706"/>
      </p:ext>
    </p:extLst>
  </p:cSld>
  <p:clrMapOvr>
    <a:masterClrMapping/>
  </p:clrMapOvr>
  <p:hf sldNum="0" hdr="0" ftr="0"/>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Keynote Cover Page w. Bright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368127A-B068-4F16-BC03-AF06DDDB17AE}"/>
              </a:ext>
            </a:extLst>
          </p:cNvPr>
          <p:cNvSpPr>
            <a:spLocks noGrp="1"/>
          </p:cNvSpPr>
          <p:nvPr>
            <p:ph type="pic" sz="quarter" idx="10" hasCustomPrompt="1"/>
          </p:nvPr>
        </p:nvSpPr>
        <p:spPr>
          <a:xfrm>
            <a:off x="1" y="0"/>
            <a:ext cx="12192000" cy="6858000"/>
          </a:xfrm>
          <a:prstGeom prst="rect">
            <a:avLst/>
          </a:prstGeom>
          <a:solidFill>
            <a:schemeClr val="tx1">
              <a:lumMod val="10000"/>
              <a:lumOff val="90000"/>
            </a:schemeClr>
          </a:solidFill>
        </p:spPr>
        <p:txBody>
          <a:bodyPr anchor="ctr"/>
          <a:lstStyle>
            <a:lvl1pPr marL="0" indent="0" algn="ctr">
              <a:buNone/>
              <a:defRPr/>
            </a:lvl1pPr>
          </a:lstStyle>
          <a:p>
            <a:r>
              <a:rPr lang="en-US"/>
              <a:t>                                                                         Click icon to add a bright image</a:t>
            </a:r>
          </a:p>
        </p:txBody>
      </p:sp>
      <p:sp>
        <p:nvSpPr>
          <p:cNvPr id="9" name="Title_TM">
            <a:extLst>
              <a:ext uri="{FF2B5EF4-FFF2-40B4-BE49-F238E27FC236}">
                <a16:creationId xmlns:a16="http://schemas.microsoft.com/office/drawing/2014/main" id="{696C7C8F-5086-466A-8108-2FE0A8663D59}"/>
              </a:ext>
            </a:extLst>
          </p:cNvPr>
          <p:cNvSpPr>
            <a:spLocks noGrp="1" noChangeArrowheads="1"/>
          </p:cNvSpPr>
          <p:nvPr>
            <p:ph type="ctrTitle" hasCustomPrompt="1"/>
          </p:nvPr>
        </p:nvSpPr>
        <p:spPr>
          <a:xfrm>
            <a:off x="479425" y="476250"/>
            <a:ext cx="8353426" cy="2288721"/>
          </a:xfrm>
          <a:noFill/>
          <a:ln w="9525">
            <a:noFill/>
            <a:miter lim="800000"/>
            <a:headEnd/>
            <a:tailEnd/>
          </a:ln>
        </p:spPr>
        <p:txBody>
          <a:bodyPr anchor="t"/>
          <a:lstStyle>
            <a:lvl1pPr>
              <a:defRPr lang="en-US" sz="6000" b="0" dirty="0">
                <a:solidFill>
                  <a:schemeClr val="tx1"/>
                </a:solidFill>
              </a:defRPr>
            </a:lvl1pPr>
          </a:lstStyle>
          <a:p>
            <a:pPr lvl="0"/>
            <a:r>
              <a:rPr lang="en-US"/>
              <a:t>Keynote cover page, </a:t>
            </a:r>
            <a:br>
              <a:rPr lang="en-US"/>
            </a:br>
            <a:r>
              <a:rPr lang="en-US"/>
              <a:t>Ericsson Hilda Light 60pt, </a:t>
            </a:r>
            <a:br>
              <a:rPr lang="en-US"/>
            </a:br>
            <a:r>
              <a:rPr lang="en-US"/>
              <a:t>Ericsson Black, </a:t>
            </a:r>
            <a:br>
              <a:rPr lang="en-US"/>
            </a:br>
            <a:r>
              <a:rPr lang="en-US"/>
              <a:t>max 4-lines</a:t>
            </a:r>
          </a:p>
        </p:txBody>
      </p:sp>
      <p:sp>
        <p:nvSpPr>
          <p:cNvPr id="10" name="SubTitle_TM">
            <a:extLst>
              <a:ext uri="{FF2B5EF4-FFF2-40B4-BE49-F238E27FC236}">
                <a16:creationId xmlns:a16="http://schemas.microsoft.com/office/drawing/2014/main" id="{ED5DEA0B-CF0D-4EE6-B6A8-90BAF3DE8AF1}"/>
              </a:ext>
            </a:extLst>
          </p:cNvPr>
          <p:cNvSpPr>
            <a:spLocks noGrp="1" noChangeArrowheads="1"/>
          </p:cNvSpPr>
          <p:nvPr>
            <p:ph type="subTitle" idx="1" hasCustomPrompt="1"/>
          </p:nvPr>
        </p:nvSpPr>
        <p:spPr>
          <a:xfrm>
            <a:off x="479424" y="4149725"/>
            <a:ext cx="5472113" cy="2087563"/>
          </a:xfrm>
          <a:prstGeom prst="rect">
            <a:avLst/>
          </a:prstGeom>
        </p:spPr>
        <p:txBody>
          <a:bodyPr rIns="0" anchor="t"/>
          <a:lstStyle>
            <a:lvl1pPr marL="0" indent="0">
              <a:lnSpc>
                <a:spcPct val="100000"/>
              </a:lnSpc>
              <a:spcBef>
                <a:spcPts val="0"/>
              </a:spcBef>
              <a:buFont typeface="Ericsson Hilda Light" charset="0"/>
              <a:buNone/>
              <a:defRPr sz="2000" baseline="0">
                <a:solidFill>
                  <a:schemeClr val="tx1"/>
                </a:solidFill>
                <a:latin typeface="+mn-lt"/>
              </a:defRPr>
            </a:lvl1pPr>
          </a:lstStyle>
          <a:p>
            <a:r>
              <a:rPr lang="en-US"/>
              <a:t>Speaker,</a:t>
            </a:r>
            <a:br>
              <a:rPr lang="en-US"/>
            </a:br>
            <a:r>
              <a:rPr lang="en-US"/>
              <a:t>Ericsson Black, Ericsson Hilda 20pt</a:t>
            </a:r>
          </a:p>
        </p:txBody>
      </p:sp>
      <p:pic>
        <p:nvPicPr>
          <p:cNvPr id="8" name="Picture 7">
            <a:extLst>
              <a:ext uri="{FF2B5EF4-FFF2-40B4-BE49-F238E27FC236}">
                <a16:creationId xmlns:a16="http://schemas.microsoft.com/office/drawing/2014/main" id="{5EA31692-921B-434F-B398-8E2B345D16EE}"/>
              </a:ext>
            </a:extLst>
          </p:cNvPr>
          <p:cNvPicPr>
            <a:picLocks noChangeAspect="1"/>
          </p:cNvPicPr>
          <p:nvPr userDrawn="1"/>
        </p:nvPicPr>
        <p:blipFill>
          <a:blip r:embed="rId2" cstate="screen">
            <a:duotone>
              <a:prstClr val="black"/>
              <a:srgbClr val="D9C3A5">
                <a:tint val="50000"/>
                <a:satMod val="180000"/>
              </a:srgbClr>
            </a:duotone>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a:ext>
            </a:extLst>
          </a:blip>
          <a:stretch>
            <a:fillRect/>
          </a:stretch>
        </p:blipFill>
        <p:spPr>
          <a:xfrm>
            <a:off x="11522514" y="476250"/>
            <a:ext cx="190061" cy="256032"/>
          </a:xfrm>
          <a:prstGeom prst="rect">
            <a:avLst/>
          </a:prstGeom>
          <a:ln>
            <a:noFill/>
          </a:ln>
        </p:spPr>
      </p:pic>
    </p:spTree>
    <p:extLst>
      <p:ext uri="{BB962C8B-B14F-4D97-AF65-F5344CB8AC3E}">
        <p14:creationId xmlns:p14="http://schemas.microsoft.com/office/powerpoint/2010/main" val="3847515531"/>
      </p:ext>
    </p:extLst>
  </p:cSld>
  <p:clrMapOvr>
    <a:masterClrMapping/>
  </p:clrMapOvr>
  <p:hf sldNum="0" hdr="0" ftr="0"/>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Keynote Cover Page w. Dark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368127A-B068-4F16-BC03-AF06DDDB17AE}"/>
              </a:ext>
            </a:extLst>
          </p:cNvPr>
          <p:cNvSpPr>
            <a:spLocks noGrp="1"/>
          </p:cNvSpPr>
          <p:nvPr>
            <p:ph type="pic" sz="quarter" idx="10" hasCustomPrompt="1"/>
          </p:nvPr>
        </p:nvSpPr>
        <p:spPr>
          <a:xfrm>
            <a:off x="1" y="0"/>
            <a:ext cx="12192000" cy="6858000"/>
          </a:xfrm>
          <a:prstGeom prst="rect">
            <a:avLst/>
          </a:prstGeom>
          <a:solidFill>
            <a:schemeClr val="tx1"/>
          </a:solidFill>
        </p:spPr>
        <p:txBody>
          <a:bodyPr anchor="ctr"/>
          <a:lstStyle>
            <a:lvl1pPr marL="0" indent="0" algn="ctr">
              <a:buNone/>
              <a:defRPr>
                <a:solidFill>
                  <a:schemeClr val="bg1"/>
                </a:solidFill>
              </a:defRPr>
            </a:lvl1pPr>
          </a:lstStyle>
          <a:p>
            <a:r>
              <a:rPr lang="en-US"/>
              <a:t>                                                                      Click icon to add a dark image</a:t>
            </a:r>
          </a:p>
        </p:txBody>
      </p:sp>
      <p:sp>
        <p:nvSpPr>
          <p:cNvPr id="9" name="Title_TM">
            <a:extLst>
              <a:ext uri="{FF2B5EF4-FFF2-40B4-BE49-F238E27FC236}">
                <a16:creationId xmlns:a16="http://schemas.microsoft.com/office/drawing/2014/main" id="{696C7C8F-5086-466A-8108-2FE0A8663D59}"/>
              </a:ext>
            </a:extLst>
          </p:cNvPr>
          <p:cNvSpPr>
            <a:spLocks noGrp="1" noChangeArrowheads="1"/>
          </p:cNvSpPr>
          <p:nvPr>
            <p:ph type="ctrTitle" hasCustomPrompt="1"/>
          </p:nvPr>
        </p:nvSpPr>
        <p:spPr>
          <a:xfrm>
            <a:off x="479425" y="476250"/>
            <a:ext cx="8353426" cy="2288721"/>
          </a:xfrm>
          <a:noFill/>
          <a:ln w="9525">
            <a:noFill/>
            <a:miter lim="800000"/>
            <a:headEnd/>
            <a:tailEnd/>
          </a:ln>
        </p:spPr>
        <p:txBody>
          <a:bodyPr anchor="t"/>
          <a:lstStyle>
            <a:lvl1pPr>
              <a:defRPr lang="en-US" sz="6000" b="0" dirty="0">
                <a:solidFill>
                  <a:schemeClr val="bg1"/>
                </a:solidFill>
              </a:defRPr>
            </a:lvl1pPr>
          </a:lstStyle>
          <a:p>
            <a:pPr lvl="0"/>
            <a:r>
              <a:rPr lang="en-US"/>
              <a:t>Keynote cover cage, </a:t>
            </a:r>
            <a:br>
              <a:rPr lang="en-US"/>
            </a:br>
            <a:r>
              <a:rPr lang="en-US"/>
              <a:t>Ericsson Hilda Light 60pt, </a:t>
            </a:r>
            <a:br>
              <a:rPr lang="en-US"/>
            </a:br>
            <a:r>
              <a:rPr lang="en-US"/>
              <a:t>Ericsson White, </a:t>
            </a:r>
            <a:br>
              <a:rPr lang="en-US"/>
            </a:br>
            <a:r>
              <a:rPr lang="en-US"/>
              <a:t>max 4-lines</a:t>
            </a:r>
          </a:p>
        </p:txBody>
      </p:sp>
      <p:sp>
        <p:nvSpPr>
          <p:cNvPr id="10" name="SubTitle_TM">
            <a:extLst>
              <a:ext uri="{FF2B5EF4-FFF2-40B4-BE49-F238E27FC236}">
                <a16:creationId xmlns:a16="http://schemas.microsoft.com/office/drawing/2014/main" id="{ED5DEA0B-CF0D-4EE6-B6A8-90BAF3DE8AF1}"/>
              </a:ext>
            </a:extLst>
          </p:cNvPr>
          <p:cNvSpPr>
            <a:spLocks noGrp="1" noChangeArrowheads="1"/>
          </p:cNvSpPr>
          <p:nvPr>
            <p:ph type="subTitle" idx="1" hasCustomPrompt="1"/>
          </p:nvPr>
        </p:nvSpPr>
        <p:spPr>
          <a:xfrm>
            <a:off x="479424" y="4149725"/>
            <a:ext cx="5472113" cy="2087563"/>
          </a:xfrm>
          <a:prstGeom prst="rect">
            <a:avLst/>
          </a:prstGeom>
        </p:spPr>
        <p:txBody>
          <a:bodyPr rIns="0" anchor="t"/>
          <a:lstStyle>
            <a:lvl1pPr marL="0" indent="0">
              <a:lnSpc>
                <a:spcPct val="100000"/>
              </a:lnSpc>
              <a:spcBef>
                <a:spcPts val="0"/>
              </a:spcBef>
              <a:buFont typeface="Ericsson Hilda Light" charset="0"/>
              <a:buNone/>
              <a:defRPr sz="2000" baseline="0">
                <a:solidFill>
                  <a:schemeClr val="bg1"/>
                </a:solidFill>
                <a:latin typeface="+mn-lt"/>
              </a:defRPr>
            </a:lvl1pPr>
          </a:lstStyle>
          <a:p>
            <a:r>
              <a:rPr lang="en-US"/>
              <a:t>Speaker,</a:t>
            </a:r>
            <a:br>
              <a:rPr lang="en-US"/>
            </a:br>
            <a:r>
              <a:rPr lang="en-US"/>
              <a:t>Ericsson Black, Ericsson Hilda 20pt</a:t>
            </a:r>
          </a:p>
        </p:txBody>
      </p:sp>
      <p:pic>
        <p:nvPicPr>
          <p:cNvPr id="6" name="Picture 11">
            <a:extLst>
              <a:ext uri="{FF2B5EF4-FFF2-40B4-BE49-F238E27FC236}">
                <a16:creationId xmlns:a16="http://schemas.microsoft.com/office/drawing/2014/main" id="{62EA197D-ECA7-4E2F-AB03-2BA31AB9DEF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1522391" y="476250"/>
            <a:ext cx="190184" cy="256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4402712"/>
      </p:ext>
    </p:extLst>
  </p:cSld>
  <p:clrMapOvr>
    <a:masterClrMapping/>
  </p:clrMapOvr>
  <p:hf sldNum="0" hdr="0" ftr="0"/>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Statement Page 1">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accent1"/>
          </a:solidFill>
          <a:ln w="12700" cap="flat" cmpd="sng" algn="ctr">
            <a:noFill/>
            <a:prstDash val="solid"/>
            <a:round/>
            <a:headEnd type="none" w="med" len="med"/>
            <a:tailEnd type="none" w="med" len="med"/>
          </a:ln>
          <a:effectLst/>
        </p:spPr>
        <p:txBody>
          <a:bodyPr wrap="none" lIns="72000" rIns="72000"/>
          <a:lstStyle/>
          <a:p>
            <a:pPr>
              <a:spcBef>
                <a:spcPct val="50000"/>
              </a:spcBef>
              <a:defRPr/>
            </a:pPr>
            <a:endParaRPr lang="en-US">
              <a:latin typeface="Ericsson Hilda Light" panose="00000400000000000000" pitchFamily="2" charset="0"/>
              <a:cs typeface="+mn-cs"/>
            </a:endParaRPr>
          </a:p>
        </p:txBody>
      </p:sp>
      <p:pic>
        <p:nvPicPr>
          <p:cNvPr id="9" name="Picture 11">
            <a:extLst>
              <a:ext uri="{FF2B5EF4-FFF2-40B4-BE49-F238E27FC236}">
                <a16:creationId xmlns:a16="http://schemas.microsoft.com/office/drawing/2014/main" id="{10DEA382-3777-4D1B-A88B-88F6F05CB21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1522391" y="476250"/>
            <a:ext cx="190184" cy="256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_TM">
            <a:extLst>
              <a:ext uri="{FF2B5EF4-FFF2-40B4-BE49-F238E27FC236}">
                <a16:creationId xmlns:a16="http://schemas.microsoft.com/office/drawing/2014/main" id="{48FE7FF9-3930-4C4A-8BC6-EB9A286812D4}"/>
              </a:ext>
            </a:extLst>
          </p:cNvPr>
          <p:cNvSpPr>
            <a:spLocks noGrp="1" noChangeArrowheads="1"/>
          </p:cNvSpPr>
          <p:nvPr>
            <p:ph type="ctrTitle" hasCustomPrompt="1"/>
          </p:nvPr>
        </p:nvSpPr>
        <p:spPr>
          <a:xfrm>
            <a:off x="479424" y="476250"/>
            <a:ext cx="8353425" cy="3457575"/>
          </a:xfrm>
          <a:noFill/>
          <a:ln w="9525">
            <a:noFill/>
            <a:miter lim="800000"/>
            <a:headEnd/>
            <a:tailEnd/>
          </a:ln>
        </p:spPr>
        <p:txBody>
          <a:bodyPr/>
          <a:lstStyle>
            <a:lvl1pPr>
              <a:defRPr lang="en-US" sz="6000" b="0" dirty="0">
                <a:solidFill>
                  <a:schemeClr val="bg1"/>
                </a:solidFill>
              </a:defRPr>
            </a:lvl1pPr>
          </a:lstStyle>
          <a:p>
            <a:pPr lvl="0"/>
            <a:r>
              <a:rPr lang="en-US"/>
              <a:t>Chapter/section divider or Statement/fact/quote, </a:t>
            </a:r>
            <a:br>
              <a:rPr lang="en-US"/>
            </a:br>
            <a:r>
              <a:rPr lang="en-US"/>
              <a:t>Ericsson Hilda Light 60pt, </a:t>
            </a:r>
            <a:br>
              <a:rPr lang="en-US"/>
            </a:br>
            <a:r>
              <a:rPr lang="en-US"/>
              <a:t>Ericsson White, </a:t>
            </a:r>
            <a:br>
              <a:rPr lang="en-US"/>
            </a:br>
            <a:r>
              <a:rPr lang="en-US"/>
              <a:t>max 5-lines</a:t>
            </a:r>
          </a:p>
        </p:txBody>
      </p:sp>
      <p:sp>
        <p:nvSpPr>
          <p:cNvPr id="12" name="SubTitle_TM">
            <a:extLst>
              <a:ext uri="{FF2B5EF4-FFF2-40B4-BE49-F238E27FC236}">
                <a16:creationId xmlns:a16="http://schemas.microsoft.com/office/drawing/2014/main" id="{A60848B0-180A-4C02-A8B3-E172AF538B61}"/>
              </a:ext>
            </a:extLst>
          </p:cNvPr>
          <p:cNvSpPr>
            <a:spLocks noGrp="1" noChangeArrowheads="1"/>
          </p:cNvSpPr>
          <p:nvPr>
            <p:ph type="subTitle" idx="1" hasCustomPrompt="1"/>
          </p:nvPr>
        </p:nvSpPr>
        <p:spPr>
          <a:xfrm>
            <a:off x="479425" y="4149725"/>
            <a:ext cx="5472113" cy="2087563"/>
          </a:xfrm>
          <a:prstGeom prst="rect">
            <a:avLst/>
          </a:prstGeom>
        </p:spPr>
        <p:txBody>
          <a:bodyPr rIns="0" anchor="ctr"/>
          <a:lstStyle>
            <a:lvl1pPr marL="0" indent="0">
              <a:lnSpc>
                <a:spcPct val="100000"/>
              </a:lnSpc>
              <a:spcBef>
                <a:spcPts val="0"/>
              </a:spcBef>
              <a:buFont typeface="Ericsson Hilda Light" charset="0"/>
              <a:buNone/>
              <a:defRPr sz="2000" baseline="0">
                <a:solidFill>
                  <a:schemeClr val="bg1"/>
                </a:solidFill>
                <a:latin typeface="+mn-lt"/>
              </a:defRPr>
            </a:lvl1pPr>
          </a:lstStyle>
          <a:p>
            <a:r>
              <a:rPr lang="en-US"/>
              <a:t>Statement/quote source, </a:t>
            </a:r>
          </a:p>
          <a:p>
            <a:r>
              <a:rPr lang="en-US"/>
              <a:t>Ericsson White, Ericsson Hilda 20pt</a:t>
            </a:r>
          </a:p>
        </p:txBody>
      </p:sp>
    </p:spTree>
    <p:extLst>
      <p:ext uri="{BB962C8B-B14F-4D97-AF65-F5344CB8AC3E}">
        <p14:creationId xmlns:p14="http://schemas.microsoft.com/office/powerpoint/2010/main" val="3262231934"/>
      </p:ext>
    </p:extLst>
  </p:cSld>
  <p:clrMapOvr>
    <a:masterClrMapping/>
  </p:clrMapOvr>
  <p:hf sldNum="0" hdr="0" ftr="0"/>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Statement Page 2">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0" y="0"/>
            <a:ext cx="12192000" cy="6858000"/>
          </a:xfrm>
          <a:prstGeom prst="rect">
            <a:avLst/>
          </a:prstGeom>
          <a:solidFill>
            <a:schemeClr val="accent2"/>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72000" rIns="72000"/>
          <a:lstStyle>
            <a:lvl1pPr eaLnBrk="0" hangingPunct="0">
              <a:spcBef>
                <a:spcPct val="50000"/>
              </a:spcBef>
              <a:defRPr sz="2000">
                <a:solidFill>
                  <a:schemeClr val="tx1"/>
                </a:solidFill>
                <a:latin typeface="Ericsson Hilda Light" pitchFamily="34" charset="0"/>
              </a:defRPr>
            </a:lvl1pPr>
            <a:lvl2pPr marL="742950" indent="-285750" eaLnBrk="0" hangingPunct="0">
              <a:spcBef>
                <a:spcPct val="50000"/>
              </a:spcBef>
              <a:defRPr sz="2000">
                <a:solidFill>
                  <a:schemeClr val="tx1"/>
                </a:solidFill>
                <a:latin typeface="Ericsson Hilda Light" pitchFamily="34" charset="0"/>
              </a:defRPr>
            </a:lvl2pPr>
            <a:lvl3pPr marL="1143000" indent="-228600" eaLnBrk="0" hangingPunct="0">
              <a:spcBef>
                <a:spcPct val="50000"/>
              </a:spcBef>
              <a:defRPr sz="2000">
                <a:solidFill>
                  <a:schemeClr val="tx1"/>
                </a:solidFill>
                <a:latin typeface="Ericsson Hilda Light" pitchFamily="34" charset="0"/>
              </a:defRPr>
            </a:lvl3pPr>
            <a:lvl4pPr marL="1600200" indent="-228600" eaLnBrk="0" hangingPunct="0">
              <a:spcBef>
                <a:spcPct val="50000"/>
              </a:spcBef>
              <a:defRPr sz="2000">
                <a:solidFill>
                  <a:schemeClr val="tx1"/>
                </a:solidFill>
                <a:latin typeface="Ericsson Hilda Light" pitchFamily="34" charset="0"/>
              </a:defRPr>
            </a:lvl4pPr>
            <a:lvl5pPr marL="2057400" indent="-228600" eaLnBrk="0" hangingPunct="0">
              <a:spcBef>
                <a:spcPct val="50000"/>
              </a:spcBef>
              <a:defRPr sz="2000">
                <a:solidFill>
                  <a:schemeClr val="tx1"/>
                </a:solidFill>
                <a:latin typeface="Ericsson Hilda Light" pitchFamily="34" charset="0"/>
              </a:defRPr>
            </a:lvl5pPr>
            <a:lvl6pPr marL="2514600" indent="-228600" eaLnBrk="0" fontAlgn="base" hangingPunct="0">
              <a:spcBef>
                <a:spcPct val="50000"/>
              </a:spcBef>
              <a:spcAft>
                <a:spcPct val="0"/>
              </a:spcAft>
              <a:defRPr sz="2000">
                <a:solidFill>
                  <a:schemeClr val="tx1"/>
                </a:solidFill>
                <a:latin typeface="Ericsson Hilda Light" pitchFamily="34" charset="0"/>
              </a:defRPr>
            </a:lvl6pPr>
            <a:lvl7pPr marL="2971800" indent="-228600" eaLnBrk="0" fontAlgn="base" hangingPunct="0">
              <a:spcBef>
                <a:spcPct val="50000"/>
              </a:spcBef>
              <a:spcAft>
                <a:spcPct val="0"/>
              </a:spcAft>
              <a:defRPr sz="2000">
                <a:solidFill>
                  <a:schemeClr val="tx1"/>
                </a:solidFill>
                <a:latin typeface="Ericsson Hilda Light" pitchFamily="34" charset="0"/>
              </a:defRPr>
            </a:lvl7pPr>
            <a:lvl8pPr marL="3429000" indent="-228600" eaLnBrk="0" fontAlgn="base" hangingPunct="0">
              <a:spcBef>
                <a:spcPct val="50000"/>
              </a:spcBef>
              <a:spcAft>
                <a:spcPct val="0"/>
              </a:spcAft>
              <a:defRPr sz="2000">
                <a:solidFill>
                  <a:schemeClr val="tx1"/>
                </a:solidFill>
                <a:latin typeface="Ericsson Hilda Light" pitchFamily="34" charset="0"/>
              </a:defRPr>
            </a:lvl8pPr>
            <a:lvl9pPr marL="3886200" indent="-228600" eaLnBrk="0" fontAlgn="base" hangingPunct="0">
              <a:spcBef>
                <a:spcPct val="50000"/>
              </a:spcBef>
              <a:spcAft>
                <a:spcPct val="0"/>
              </a:spcAft>
              <a:defRPr sz="2000">
                <a:solidFill>
                  <a:schemeClr val="tx1"/>
                </a:solidFill>
                <a:latin typeface="Ericsson Hilda Light" pitchFamily="34" charset="0"/>
              </a:defRPr>
            </a:lvl9pPr>
          </a:lstStyle>
          <a:p>
            <a:pPr eaLnBrk="1" hangingPunct="1">
              <a:defRPr/>
            </a:pPr>
            <a:endParaRPr lang="en-US" altLang="en-US">
              <a:latin typeface="Ericsson Hilda Light" panose="00000400000000000000" pitchFamily="2" charset="0"/>
            </a:endParaRPr>
          </a:p>
        </p:txBody>
      </p:sp>
      <p:pic>
        <p:nvPicPr>
          <p:cNvPr id="9" name="Picture 11">
            <a:extLst>
              <a:ext uri="{FF2B5EF4-FFF2-40B4-BE49-F238E27FC236}">
                <a16:creationId xmlns:a16="http://schemas.microsoft.com/office/drawing/2014/main" id="{6CF73A11-8A39-48C9-ACAA-C58D0BA7D95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1522391" y="476250"/>
            <a:ext cx="190184" cy="256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_TM">
            <a:extLst>
              <a:ext uri="{FF2B5EF4-FFF2-40B4-BE49-F238E27FC236}">
                <a16:creationId xmlns:a16="http://schemas.microsoft.com/office/drawing/2014/main" id="{4F3FE80A-6B53-492B-8FC1-A575806A0D00}"/>
              </a:ext>
            </a:extLst>
          </p:cNvPr>
          <p:cNvSpPr>
            <a:spLocks noGrp="1" noChangeArrowheads="1"/>
          </p:cNvSpPr>
          <p:nvPr>
            <p:ph type="ctrTitle" hasCustomPrompt="1"/>
          </p:nvPr>
        </p:nvSpPr>
        <p:spPr>
          <a:xfrm>
            <a:off x="479425" y="476250"/>
            <a:ext cx="8353426" cy="3457575"/>
          </a:xfrm>
          <a:noFill/>
          <a:ln w="9525">
            <a:noFill/>
            <a:miter lim="800000"/>
            <a:headEnd/>
            <a:tailEnd/>
          </a:ln>
        </p:spPr>
        <p:txBody>
          <a:bodyPr/>
          <a:lstStyle>
            <a:lvl1pPr>
              <a:defRPr lang="en-US" sz="6000" b="0" dirty="0">
                <a:solidFill>
                  <a:schemeClr val="bg1"/>
                </a:solidFill>
              </a:defRPr>
            </a:lvl1pPr>
          </a:lstStyle>
          <a:p>
            <a:pPr lvl="0"/>
            <a:r>
              <a:rPr lang="en-US"/>
              <a:t>Chapter/section divider or Statement/fact/quote, </a:t>
            </a:r>
            <a:br>
              <a:rPr lang="en-US"/>
            </a:br>
            <a:r>
              <a:rPr lang="en-US"/>
              <a:t>Ericsson Hilda Light 60pt, </a:t>
            </a:r>
            <a:br>
              <a:rPr lang="en-US"/>
            </a:br>
            <a:r>
              <a:rPr lang="en-US"/>
              <a:t>Ericsson White, </a:t>
            </a:r>
            <a:br>
              <a:rPr lang="en-US"/>
            </a:br>
            <a:r>
              <a:rPr lang="en-US"/>
              <a:t>max 5-lines</a:t>
            </a:r>
          </a:p>
        </p:txBody>
      </p:sp>
      <p:sp>
        <p:nvSpPr>
          <p:cNvPr id="11" name="SubTitle_TM">
            <a:extLst>
              <a:ext uri="{FF2B5EF4-FFF2-40B4-BE49-F238E27FC236}">
                <a16:creationId xmlns:a16="http://schemas.microsoft.com/office/drawing/2014/main" id="{3AECA499-20B0-4F79-85A2-1C9D1BFBB0C0}"/>
              </a:ext>
            </a:extLst>
          </p:cNvPr>
          <p:cNvSpPr>
            <a:spLocks noGrp="1" noChangeArrowheads="1"/>
          </p:cNvSpPr>
          <p:nvPr>
            <p:ph type="subTitle" idx="1" hasCustomPrompt="1"/>
          </p:nvPr>
        </p:nvSpPr>
        <p:spPr>
          <a:xfrm>
            <a:off x="479424" y="4149725"/>
            <a:ext cx="5472113" cy="2087563"/>
          </a:xfrm>
          <a:prstGeom prst="rect">
            <a:avLst/>
          </a:prstGeom>
        </p:spPr>
        <p:txBody>
          <a:bodyPr rIns="0" anchor="ctr"/>
          <a:lstStyle>
            <a:lvl1pPr marL="0" indent="0">
              <a:lnSpc>
                <a:spcPct val="100000"/>
              </a:lnSpc>
              <a:spcBef>
                <a:spcPts val="0"/>
              </a:spcBef>
              <a:buFont typeface="Ericsson Hilda Light" charset="0"/>
              <a:buNone/>
              <a:defRPr sz="2000" baseline="0">
                <a:solidFill>
                  <a:schemeClr val="bg1"/>
                </a:solidFill>
                <a:latin typeface="+mn-lt"/>
              </a:defRPr>
            </a:lvl1pPr>
          </a:lstStyle>
          <a:p>
            <a:r>
              <a:rPr lang="en-US"/>
              <a:t>Statement/quote source, </a:t>
            </a:r>
          </a:p>
          <a:p>
            <a:r>
              <a:rPr lang="en-US"/>
              <a:t>Ericsson White, Ericsson Hilda 20pt</a:t>
            </a:r>
          </a:p>
        </p:txBody>
      </p:sp>
    </p:spTree>
    <p:extLst>
      <p:ext uri="{BB962C8B-B14F-4D97-AF65-F5344CB8AC3E}">
        <p14:creationId xmlns:p14="http://schemas.microsoft.com/office/powerpoint/2010/main" val="2044040050"/>
      </p:ext>
    </p:extLst>
  </p:cSld>
  <p:clrMapOvr>
    <a:masterClrMapping/>
  </p:clrMapOvr>
  <p:hf sldNum="0" hdr="0" ftr="0"/>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Statement Page 3">
    <p:spTree>
      <p:nvGrpSpPr>
        <p:cNvPr id="1" name=""/>
        <p:cNvGrpSpPr/>
        <p:nvPr/>
      </p:nvGrpSpPr>
      <p:grpSpPr>
        <a:xfrm>
          <a:off x="0" y="0"/>
          <a:ext cx="0" cy="0"/>
          <a:chOff x="0" y="0"/>
          <a:chExt cx="0" cy="0"/>
        </a:xfrm>
      </p:grpSpPr>
      <p:sp>
        <p:nvSpPr>
          <p:cNvPr id="4" name="Rectangle 3"/>
          <p:cNvSpPr/>
          <p:nvPr userDrawn="1"/>
        </p:nvSpPr>
        <p:spPr bwMode="auto">
          <a:xfrm>
            <a:off x="0" y="0"/>
            <a:ext cx="12192000" cy="6858000"/>
          </a:xfrm>
          <a:prstGeom prst="rect">
            <a:avLst/>
          </a:prstGeom>
          <a:solidFill>
            <a:schemeClr val="accent3"/>
          </a:solidFill>
          <a:ln w="12700" cap="flat" cmpd="sng" algn="ctr">
            <a:noFill/>
            <a:prstDash val="solid"/>
            <a:round/>
            <a:headEnd type="none" w="med" len="med"/>
            <a:tailEnd type="none" w="med" len="med"/>
          </a:ln>
          <a:effectLst/>
        </p:spPr>
        <p:txBody>
          <a:bodyPr wrap="none" lIns="72000" rIns="72000"/>
          <a:lstStyle/>
          <a:p>
            <a:pPr>
              <a:spcBef>
                <a:spcPct val="50000"/>
              </a:spcBef>
              <a:defRPr/>
            </a:pPr>
            <a:endParaRPr lang="en-US">
              <a:latin typeface="Ericsson Hilda Light" panose="00000400000000000000" pitchFamily="2" charset="0"/>
              <a:cs typeface="+mn-cs"/>
            </a:endParaRPr>
          </a:p>
        </p:txBody>
      </p:sp>
      <p:pic>
        <p:nvPicPr>
          <p:cNvPr id="9" name="Picture 11">
            <a:extLst>
              <a:ext uri="{FF2B5EF4-FFF2-40B4-BE49-F238E27FC236}">
                <a16:creationId xmlns:a16="http://schemas.microsoft.com/office/drawing/2014/main" id="{AD8118F2-961D-4A26-82DD-827B741645D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1522391" y="476250"/>
            <a:ext cx="190184" cy="256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_TM">
            <a:extLst>
              <a:ext uri="{FF2B5EF4-FFF2-40B4-BE49-F238E27FC236}">
                <a16:creationId xmlns:a16="http://schemas.microsoft.com/office/drawing/2014/main" id="{6AB007D5-DA18-4842-9C2D-8C72512602C0}"/>
              </a:ext>
            </a:extLst>
          </p:cNvPr>
          <p:cNvSpPr>
            <a:spLocks noGrp="1" noChangeArrowheads="1"/>
          </p:cNvSpPr>
          <p:nvPr>
            <p:ph type="ctrTitle" hasCustomPrompt="1"/>
          </p:nvPr>
        </p:nvSpPr>
        <p:spPr>
          <a:xfrm>
            <a:off x="479425" y="476250"/>
            <a:ext cx="8353426" cy="3457575"/>
          </a:xfrm>
          <a:noFill/>
          <a:ln w="9525">
            <a:noFill/>
            <a:miter lim="800000"/>
            <a:headEnd/>
            <a:tailEnd/>
          </a:ln>
        </p:spPr>
        <p:txBody>
          <a:bodyPr/>
          <a:lstStyle>
            <a:lvl1pPr>
              <a:defRPr lang="en-US" sz="6000" b="0" dirty="0">
                <a:solidFill>
                  <a:schemeClr val="bg1"/>
                </a:solidFill>
              </a:defRPr>
            </a:lvl1pPr>
          </a:lstStyle>
          <a:p>
            <a:pPr lvl="0"/>
            <a:r>
              <a:rPr lang="en-US"/>
              <a:t>Chapter/section divider or Statement/fact/quote, </a:t>
            </a:r>
            <a:br>
              <a:rPr lang="en-US"/>
            </a:br>
            <a:r>
              <a:rPr lang="en-US"/>
              <a:t>Ericsson Hilda Light 60pt, </a:t>
            </a:r>
            <a:br>
              <a:rPr lang="en-US"/>
            </a:br>
            <a:r>
              <a:rPr lang="en-US"/>
              <a:t>Ericsson White, </a:t>
            </a:r>
            <a:br>
              <a:rPr lang="en-US"/>
            </a:br>
            <a:r>
              <a:rPr lang="en-US"/>
              <a:t>max 5-lines</a:t>
            </a:r>
          </a:p>
        </p:txBody>
      </p:sp>
      <p:sp>
        <p:nvSpPr>
          <p:cNvPr id="11" name="SubTitle_TM">
            <a:extLst>
              <a:ext uri="{FF2B5EF4-FFF2-40B4-BE49-F238E27FC236}">
                <a16:creationId xmlns:a16="http://schemas.microsoft.com/office/drawing/2014/main" id="{0D3699C9-F9CA-4781-89C3-F0A901D1F1AF}"/>
              </a:ext>
            </a:extLst>
          </p:cNvPr>
          <p:cNvSpPr>
            <a:spLocks noGrp="1" noChangeArrowheads="1"/>
          </p:cNvSpPr>
          <p:nvPr>
            <p:ph type="subTitle" idx="1" hasCustomPrompt="1"/>
          </p:nvPr>
        </p:nvSpPr>
        <p:spPr>
          <a:xfrm>
            <a:off x="479424" y="4149725"/>
            <a:ext cx="5472113" cy="2087563"/>
          </a:xfrm>
          <a:prstGeom prst="rect">
            <a:avLst/>
          </a:prstGeom>
        </p:spPr>
        <p:txBody>
          <a:bodyPr rIns="0" anchor="ctr"/>
          <a:lstStyle>
            <a:lvl1pPr marL="0" indent="0">
              <a:lnSpc>
                <a:spcPct val="100000"/>
              </a:lnSpc>
              <a:spcBef>
                <a:spcPts val="0"/>
              </a:spcBef>
              <a:buFont typeface="Ericsson Hilda Light" charset="0"/>
              <a:buNone/>
              <a:defRPr sz="2000" baseline="0">
                <a:solidFill>
                  <a:schemeClr val="bg1"/>
                </a:solidFill>
                <a:latin typeface="+mn-lt"/>
              </a:defRPr>
            </a:lvl1pPr>
          </a:lstStyle>
          <a:p>
            <a:r>
              <a:rPr lang="en-US"/>
              <a:t>Statement/quote source, </a:t>
            </a:r>
          </a:p>
          <a:p>
            <a:r>
              <a:rPr lang="en-US"/>
              <a:t>Ericsson White, Ericsson Hilda 20pt</a:t>
            </a:r>
          </a:p>
        </p:txBody>
      </p:sp>
    </p:spTree>
    <p:extLst>
      <p:ext uri="{BB962C8B-B14F-4D97-AF65-F5344CB8AC3E}">
        <p14:creationId xmlns:p14="http://schemas.microsoft.com/office/powerpoint/2010/main" val="681305957"/>
      </p:ext>
    </p:extLst>
  </p:cSld>
  <p:clrMapOvr>
    <a:masterClrMapping/>
  </p:clrMapOvr>
  <p:hf sldNum="0" hdr="0" ftr="0"/>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Statement Page 4">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0" y="0"/>
            <a:ext cx="12192000" cy="6858000"/>
          </a:xfrm>
          <a:prstGeom prst="rect">
            <a:avLst/>
          </a:prstGeom>
          <a:solidFill>
            <a:schemeClr val="accent5"/>
          </a:solidFill>
          <a:ln>
            <a:noFill/>
          </a:ln>
        </p:spPr>
        <p:txBody>
          <a:bodyPr wrap="none" lIns="72000" rIns="72000"/>
          <a:lstStyle>
            <a:lvl1pPr eaLnBrk="0" hangingPunct="0">
              <a:spcBef>
                <a:spcPct val="50000"/>
              </a:spcBef>
              <a:defRPr sz="2000">
                <a:solidFill>
                  <a:schemeClr val="tx1"/>
                </a:solidFill>
                <a:latin typeface="Ericsson Hilda Light" pitchFamily="34" charset="0"/>
              </a:defRPr>
            </a:lvl1pPr>
            <a:lvl2pPr marL="742950" indent="-285750" eaLnBrk="0" hangingPunct="0">
              <a:spcBef>
                <a:spcPct val="50000"/>
              </a:spcBef>
              <a:defRPr sz="2000">
                <a:solidFill>
                  <a:schemeClr val="tx1"/>
                </a:solidFill>
                <a:latin typeface="Ericsson Hilda Light" pitchFamily="34" charset="0"/>
              </a:defRPr>
            </a:lvl2pPr>
            <a:lvl3pPr marL="1143000" indent="-228600" eaLnBrk="0" hangingPunct="0">
              <a:spcBef>
                <a:spcPct val="50000"/>
              </a:spcBef>
              <a:defRPr sz="2000">
                <a:solidFill>
                  <a:schemeClr val="tx1"/>
                </a:solidFill>
                <a:latin typeface="Ericsson Hilda Light" pitchFamily="34" charset="0"/>
              </a:defRPr>
            </a:lvl3pPr>
            <a:lvl4pPr marL="1600200" indent="-228600" eaLnBrk="0" hangingPunct="0">
              <a:spcBef>
                <a:spcPct val="50000"/>
              </a:spcBef>
              <a:defRPr sz="2000">
                <a:solidFill>
                  <a:schemeClr val="tx1"/>
                </a:solidFill>
                <a:latin typeface="Ericsson Hilda Light" pitchFamily="34" charset="0"/>
              </a:defRPr>
            </a:lvl4pPr>
            <a:lvl5pPr marL="2057400" indent="-228600" eaLnBrk="0" hangingPunct="0">
              <a:spcBef>
                <a:spcPct val="50000"/>
              </a:spcBef>
              <a:defRPr sz="2000">
                <a:solidFill>
                  <a:schemeClr val="tx1"/>
                </a:solidFill>
                <a:latin typeface="Ericsson Hilda Light" pitchFamily="34" charset="0"/>
              </a:defRPr>
            </a:lvl5pPr>
            <a:lvl6pPr marL="2514600" indent="-228600" eaLnBrk="0" fontAlgn="base" hangingPunct="0">
              <a:spcBef>
                <a:spcPct val="50000"/>
              </a:spcBef>
              <a:spcAft>
                <a:spcPct val="0"/>
              </a:spcAft>
              <a:defRPr sz="2000">
                <a:solidFill>
                  <a:schemeClr val="tx1"/>
                </a:solidFill>
                <a:latin typeface="Ericsson Hilda Light" pitchFamily="34" charset="0"/>
              </a:defRPr>
            </a:lvl6pPr>
            <a:lvl7pPr marL="2971800" indent="-228600" eaLnBrk="0" fontAlgn="base" hangingPunct="0">
              <a:spcBef>
                <a:spcPct val="50000"/>
              </a:spcBef>
              <a:spcAft>
                <a:spcPct val="0"/>
              </a:spcAft>
              <a:defRPr sz="2000">
                <a:solidFill>
                  <a:schemeClr val="tx1"/>
                </a:solidFill>
                <a:latin typeface="Ericsson Hilda Light" pitchFamily="34" charset="0"/>
              </a:defRPr>
            </a:lvl7pPr>
            <a:lvl8pPr marL="3429000" indent="-228600" eaLnBrk="0" fontAlgn="base" hangingPunct="0">
              <a:spcBef>
                <a:spcPct val="50000"/>
              </a:spcBef>
              <a:spcAft>
                <a:spcPct val="0"/>
              </a:spcAft>
              <a:defRPr sz="2000">
                <a:solidFill>
                  <a:schemeClr val="tx1"/>
                </a:solidFill>
                <a:latin typeface="Ericsson Hilda Light" pitchFamily="34" charset="0"/>
              </a:defRPr>
            </a:lvl8pPr>
            <a:lvl9pPr marL="3886200" indent="-228600" eaLnBrk="0" fontAlgn="base" hangingPunct="0">
              <a:spcBef>
                <a:spcPct val="50000"/>
              </a:spcBef>
              <a:spcAft>
                <a:spcPct val="0"/>
              </a:spcAft>
              <a:defRPr sz="2000">
                <a:solidFill>
                  <a:schemeClr val="tx1"/>
                </a:solidFill>
                <a:latin typeface="Ericsson Hilda Light" pitchFamily="34" charset="0"/>
              </a:defRPr>
            </a:lvl9pPr>
          </a:lstStyle>
          <a:p>
            <a:pPr eaLnBrk="1" hangingPunct="1">
              <a:defRPr/>
            </a:pPr>
            <a:endParaRPr lang="en-US" altLang="en-US">
              <a:latin typeface="Ericsson Hilda Light" panose="00000400000000000000" pitchFamily="2" charset="0"/>
            </a:endParaRPr>
          </a:p>
        </p:txBody>
      </p:sp>
      <p:pic>
        <p:nvPicPr>
          <p:cNvPr id="9" name="Picture 11">
            <a:extLst>
              <a:ext uri="{FF2B5EF4-FFF2-40B4-BE49-F238E27FC236}">
                <a16:creationId xmlns:a16="http://schemas.microsoft.com/office/drawing/2014/main" id="{C3A76CF7-278B-4F6E-9A79-EDD59651DFA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1522391" y="476250"/>
            <a:ext cx="190184" cy="256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_TM">
            <a:extLst>
              <a:ext uri="{FF2B5EF4-FFF2-40B4-BE49-F238E27FC236}">
                <a16:creationId xmlns:a16="http://schemas.microsoft.com/office/drawing/2014/main" id="{F1368AB3-821C-4A71-B119-C0A8AA44A93F}"/>
              </a:ext>
            </a:extLst>
          </p:cNvPr>
          <p:cNvSpPr>
            <a:spLocks noGrp="1" noChangeArrowheads="1"/>
          </p:cNvSpPr>
          <p:nvPr>
            <p:ph type="ctrTitle" hasCustomPrompt="1"/>
          </p:nvPr>
        </p:nvSpPr>
        <p:spPr>
          <a:xfrm>
            <a:off x="479425" y="476250"/>
            <a:ext cx="8353426" cy="3457575"/>
          </a:xfrm>
          <a:noFill/>
          <a:ln w="9525">
            <a:noFill/>
            <a:miter lim="800000"/>
            <a:headEnd/>
            <a:tailEnd/>
          </a:ln>
        </p:spPr>
        <p:txBody>
          <a:bodyPr/>
          <a:lstStyle>
            <a:lvl1pPr>
              <a:defRPr lang="en-US" sz="6000" b="0" dirty="0">
                <a:solidFill>
                  <a:schemeClr val="bg1"/>
                </a:solidFill>
              </a:defRPr>
            </a:lvl1pPr>
          </a:lstStyle>
          <a:p>
            <a:pPr lvl="0"/>
            <a:r>
              <a:rPr lang="en-US"/>
              <a:t>Chapter/section divider or Statement/fact/quote, </a:t>
            </a:r>
            <a:br>
              <a:rPr lang="en-US"/>
            </a:br>
            <a:r>
              <a:rPr lang="en-US"/>
              <a:t>Ericsson Hilda Light 60pt, </a:t>
            </a:r>
            <a:br>
              <a:rPr lang="en-US"/>
            </a:br>
            <a:r>
              <a:rPr lang="en-US"/>
              <a:t>Ericsson White, </a:t>
            </a:r>
            <a:br>
              <a:rPr lang="en-US"/>
            </a:br>
            <a:r>
              <a:rPr lang="en-US"/>
              <a:t>max 5-lines</a:t>
            </a:r>
          </a:p>
        </p:txBody>
      </p:sp>
      <p:sp>
        <p:nvSpPr>
          <p:cNvPr id="11" name="SubTitle_TM">
            <a:extLst>
              <a:ext uri="{FF2B5EF4-FFF2-40B4-BE49-F238E27FC236}">
                <a16:creationId xmlns:a16="http://schemas.microsoft.com/office/drawing/2014/main" id="{8561E9FC-533B-4891-A7E3-A3DDB1BD26FB}"/>
              </a:ext>
            </a:extLst>
          </p:cNvPr>
          <p:cNvSpPr>
            <a:spLocks noGrp="1" noChangeArrowheads="1"/>
          </p:cNvSpPr>
          <p:nvPr>
            <p:ph type="subTitle" idx="1" hasCustomPrompt="1"/>
          </p:nvPr>
        </p:nvSpPr>
        <p:spPr>
          <a:xfrm>
            <a:off x="480218" y="4149725"/>
            <a:ext cx="5472113" cy="2087563"/>
          </a:xfrm>
          <a:prstGeom prst="rect">
            <a:avLst/>
          </a:prstGeom>
        </p:spPr>
        <p:txBody>
          <a:bodyPr rIns="0" anchor="ctr"/>
          <a:lstStyle>
            <a:lvl1pPr marL="0" indent="0">
              <a:lnSpc>
                <a:spcPct val="100000"/>
              </a:lnSpc>
              <a:spcBef>
                <a:spcPts val="0"/>
              </a:spcBef>
              <a:buFont typeface="Ericsson Hilda Light" charset="0"/>
              <a:buNone/>
              <a:defRPr sz="2000" baseline="0">
                <a:solidFill>
                  <a:schemeClr val="bg1"/>
                </a:solidFill>
                <a:latin typeface="+mn-lt"/>
              </a:defRPr>
            </a:lvl1pPr>
          </a:lstStyle>
          <a:p>
            <a:r>
              <a:rPr lang="en-US"/>
              <a:t>Statement/quote source, </a:t>
            </a:r>
          </a:p>
          <a:p>
            <a:r>
              <a:rPr lang="en-US"/>
              <a:t>Ericsson White, Ericsson Hilda 20pt</a:t>
            </a:r>
          </a:p>
        </p:txBody>
      </p:sp>
    </p:spTree>
    <p:extLst>
      <p:ext uri="{BB962C8B-B14F-4D97-AF65-F5344CB8AC3E}">
        <p14:creationId xmlns:p14="http://schemas.microsoft.com/office/powerpoint/2010/main" val="1608236036"/>
      </p:ext>
    </p:extLst>
  </p:cSld>
  <p:clrMapOvr>
    <a:masterClrMapping/>
  </p:clrMapOvr>
  <p:hf sldNum="0" hdr="0" ftr="0"/>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Statement Page 5">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0" y="0"/>
            <a:ext cx="12192000" cy="6858000"/>
          </a:xfrm>
          <a:prstGeom prst="rect">
            <a:avLst/>
          </a:prstGeom>
          <a:solidFill>
            <a:schemeClr val="accent4"/>
          </a:solidFill>
          <a:ln>
            <a:noFill/>
          </a:ln>
        </p:spPr>
        <p:txBody>
          <a:bodyPr wrap="none" lIns="72000" rIns="72000"/>
          <a:lstStyle>
            <a:lvl1pPr eaLnBrk="0" hangingPunct="0">
              <a:spcBef>
                <a:spcPct val="50000"/>
              </a:spcBef>
              <a:defRPr sz="2000">
                <a:solidFill>
                  <a:schemeClr val="tx1"/>
                </a:solidFill>
                <a:latin typeface="Ericsson Hilda Light" pitchFamily="34" charset="0"/>
              </a:defRPr>
            </a:lvl1pPr>
            <a:lvl2pPr marL="742950" indent="-285750" eaLnBrk="0" hangingPunct="0">
              <a:spcBef>
                <a:spcPct val="50000"/>
              </a:spcBef>
              <a:defRPr sz="2000">
                <a:solidFill>
                  <a:schemeClr val="tx1"/>
                </a:solidFill>
                <a:latin typeface="Ericsson Hilda Light" pitchFamily="34" charset="0"/>
              </a:defRPr>
            </a:lvl2pPr>
            <a:lvl3pPr marL="1143000" indent="-228600" eaLnBrk="0" hangingPunct="0">
              <a:spcBef>
                <a:spcPct val="50000"/>
              </a:spcBef>
              <a:defRPr sz="2000">
                <a:solidFill>
                  <a:schemeClr val="tx1"/>
                </a:solidFill>
                <a:latin typeface="Ericsson Hilda Light" pitchFamily="34" charset="0"/>
              </a:defRPr>
            </a:lvl3pPr>
            <a:lvl4pPr marL="1600200" indent="-228600" eaLnBrk="0" hangingPunct="0">
              <a:spcBef>
                <a:spcPct val="50000"/>
              </a:spcBef>
              <a:defRPr sz="2000">
                <a:solidFill>
                  <a:schemeClr val="tx1"/>
                </a:solidFill>
                <a:latin typeface="Ericsson Hilda Light" pitchFamily="34" charset="0"/>
              </a:defRPr>
            </a:lvl4pPr>
            <a:lvl5pPr marL="2057400" indent="-228600" eaLnBrk="0" hangingPunct="0">
              <a:spcBef>
                <a:spcPct val="50000"/>
              </a:spcBef>
              <a:defRPr sz="2000">
                <a:solidFill>
                  <a:schemeClr val="tx1"/>
                </a:solidFill>
                <a:latin typeface="Ericsson Hilda Light" pitchFamily="34" charset="0"/>
              </a:defRPr>
            </a:lvl5pPr>
            <a:lvl6pPr marL="2514600" indent="-228600" eaLnBrk="0" fontAlgn="base" hangingPunct="0">
              <a:spcBef>
                <a:spcPct val="50000"/>
              </a:spcBef>
              <a:spcAft>
                <a:spcPct val="0"/>
              </a:spcAft>
              <a:defRPr sz="2000">
                <a:solidFill>
                  <a:schemeClr val="tx1"/>
                </a:solidFill>
                <a:latin typeface="Ericsson Hilda Light" pitchFamily="34" charset="0"/>
              </a:defRPr>
            </a:lvl6pPr>
            <a:lvl7pPr marL="2971800" indent="-228600" eaLnBrk="0" fontAlgn="base" hangingPunct="0">
              <a:spcBef>
                <a:spcPct val="50000"/>
              </a:spcBef>
              <a:spcAft>
                <a:spcPct val="0"/>
              </a:spcAft>
              <a:defRPr sz="2000">
                <a:solidFill>
                  <a:schemeClr val="tx1"/>
                </a:solidFill>
                <a:latin typeface="Ericsson Hilda Light" pitchFamily="34" charset="0"/>
              </a:defRPr>
            </a:lvl7pPr>
            <a:lvl8pPr marL="3429000" indent="-228600" eaLnBrk="0" fontAlgn="base" hangingPunct="0">
              <a:spcBef>
                <a:spcPct val="50000"/>
              </a:spcBef>
              <a:spcAft>
                <a:spcPct val="0"/>
              </a:spcAft>
              <a:defRPr sz="2000">
                <a:solidFill>
                  <a:schemeClr val="tx1"/>
                </a:solidFill>
                <a:latin typeface="Ericsson Hilda Light" pitchFamily="34" charset="0"/>
              </a:defRPr>
            </a:lvl8pPr>
            <a:lvl9pPr marL="3886200" indent="-228600" eaLnBrk="0" fontAlgn="base" hangingPunct="0">
              <a:spcBef>
                <a:spcPct val="50000"/>
              </a:spcBef>
              <a:spcAft>
                <a:spcPct val="0"/>
              </a:spcAft>
              <a:defRPr sz="2000">
                <a:solidFill>
                  <a:schemeClr val="tx1"/>
                </a:solidFill>
                <a:latin typeface="Ericsson Hilda Light" pitchFamily="34" charset="0"/>
              </a:defRPr>
            </a:lvl9pPr>
          </a:lstStyle>
          <a:p>
            <a:pPr eaLnBrk="1" hangingPunct="1">
              <a:defRPr/>
            </a:pPr>
            <a:endParaRPr lang="en-US" altLang="en-US">
              <a:latin typeface="Ericsson Hilda Light" panose="00000400000000000000" pitchFamily="2" charset="0"/>
            </a:endParaRPr>
          </a:p>
        </p:txBody>
      </p:sp>
      <p:pic>
        <p:nvPicPr>
          <p:cNvPr id="9" name="Picture 11">
            <a:extLst>
              <a:ext uri="{FF2B5EF4-FFF2-40B4-BE49-F238E27FC236}">
                <a16:creationId xmlns:a16="http://schemas.microsoft.com/office/drawing/2014/main" id="{0959A7C1-92EF-44AF-97F7-F3E9057FC7B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1522391" y="476250"/>
            <a:ext cx="190184" cy="256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_TM">
            <a:extLst>
              <a:ext uri="{FF2B5EF4-FFF2-40B4-BE49-F238E27FC236}">
                <a16:creationId xmlns:a16="http://schemas.microsoft.com/office/drawing/2014/main" id="{93CB56C1-2916-4C60-8532-A023564D2C57}"/>
              </a:ext>
            </a:extLst>
          </p:cNvPr>
          <p:cNvSpPr>
            <a:spLocks noGrp="1" noChangeArrowheads="1"/>
          </p:cNvSpPr>
          <p:nvPr>
            <p:ph type="ctrTitle" hasCustomPrompt="1"/>
          </p:nvPr>
        </p:nvSpPr>
        <p:spPr>
          <a:xfrm>
            <a:off x="479424" y="476250"/>
            <a:ext cx="8353425" cy="3457575"/>
          </a:xfrm>
          <a:noFill/>
          <a:ln w="9525">
            <a:noFill/>
            <a:miter lim="800000"/>
            <a:headEnd/>
            <a:tailEnd/>
          </a:ln>
        </p:spPr>
        <p:txBody>
          <a:bodyPr/>
          <a:lstStyle>
            <a:lvl1pPr>
              <a:defRPr lang="en-US" sz="6000" b="0" dirty="0">
                <a:solidFill>
                  <a:schemeClr val="bg1"/>
                </a:solidFill>
              </a:defRPr>
            </a:lvl1pPr>
          </a:lstStyle>
          <a:p>
            <a:pPr lvl="0"/>
            <a:r>
              <a:rPr lang="en-US"/>
              <a:t>Chapter/section divider or Statement/fact/quote, </a:t>
            </a:r>
            <a:br>
              <a:rPr lang="en-US"/>
            </a:br>
            <a:r>
              <a:rPr lang="en-US"/>
              <a:t>Ericsson Hilda Light 60pt, </a:t>
            </a:r>
            <a:br>
              <a:rPr lang="en-US"/>
            </a:br>
            <a:r>
              <a:rPr lang="en-US"/>
              <a:t>Ericsson White, </a:t>
            </a:r>
            <a:br>
              <a:rPr lang="en-US"/>
            </a:br>
            <a:r>
              <a:rPr lang="en-US"/>
              <a:t>max 5-lines</a:t>
            </a:r>
          </a:p>
        </p:txBody>
      </p:sp>
      <p:sp>
        <p:nvSpPr>
          <p:cNvPr id="13" name="SubTitle_TM">
            <a:extLst>
              <a:ext uri="{FF2B5EF4-FFF2-40B4-BE49-F238E27FC236}">
                <a16:creationId xmlns:a16="http://schemas.microsoft.com/office/drawing/2014/main" id="{61DC6511-5700-4E95-89CA-81484C248C03}"/>
              </a:ext>
            </a:extLst>
          </p:cNvPr>
          <p:cNvSpPr>
            <a:spLocks noGrp="1" noChangeArrowheads="1"/>
          </p:cNvSpPr>
          <p:nvPr>
            <p:ph type="subTitle" idx="1" hasCustomPrompt="1"/>
          </p:nvPr>
        </p:nvSpPr>
        <p:spPr>
          <a:xfrm>
            <a:off x="479425" y="4149725"/>
            <a:ext cx="5472113" cy="2087563"/>
          </a:xfrm>
          <a:prstGeom prst="rect">
            <a:avLst/>
          </a:prstGeom>
        </p:spPr>
        <p:txBody>
          <a:bodyPr rIns="0" anchor="ctr"/>
          <a:lstStyle>
            <a:lvl1pPr marL="0" indent="0">
              <a:lnSpc>
                <a:spcPct val="100000"/>
              </a:lnSpc>
              <a:spcBef>
                <a:spcPts val="0"/>
              </a:spcBef>
              <a:buFont typeface="Ericsson Hilda Light" charset="0"/>
              <a:buNone/>
              <a:defRPr sz="2000" baseline="0">
                <a:solidFill>
                  <a:schemeClr val="bg1"/>
                </a:solidFill>
                <a:latin typeface="+mn-lt"/>
              </a:defRPr>
            </a:lvl1pPr>
          </a:lstStyle>
          <a:p>
            <a:r>
              <a:rPr lang="en-US"/>
              <a:t>Statement/quote source, </a:t>
            </a:r>
          </a:p>
          <a:p>
            <a:r>
              <a:rPr lang="en-US"/>
              <a:t>Ericsson White, Ericsson Hilda 20pt</a:t>
            </a:r>
          </a:p>
        </p:txBody>
      </p:sp>
    </p:spTree>
    <p:extLst>
      <p:ext uri="{BB962C8B-B14F-4D97-AF65-F5344CB8AC3E}">
        <p14:creationId xmlns:p14="http://schemas.microsoft.com/office/powerpoint/2010/main" val="3583823230"/>
      </p:ext>
    </p:extLst>
  </p:cSld>
  <p:clrMapOvr>
    <a:masterClrMapping/>
  </p:clrMapOvr>
  <p:hf sldNum="0" hdr="0" ftr="0"/>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Statement Page 6">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0" y="0"/>
            <a:ext cx="12192000" cy="6858000"/>
          </a:xfrm>
          <a:prstGeom prst="rect">
            <a:avLst/>
          </a:prstGeom>
          <a:solidFill>
            <a:schemeClr val="accent6"/>
          </a:solidFill>
          <a:ln>
            <a:noFill/>
          </a:ln>
        </p:spPr>
        <p:txBody>
          <a:bodyPr wrap="none" lIns="72000" rIns="72000"/>
          <a:lstStyle>
            <a:lvl1pPr eaLnBrk="0" hangingPunct="0">
              <a:spcBef>
                <a:spcPct val="50000"/>
              </a:spcBef>
              <a:defRPr sz="2000">
                <a:solidFill>
                  <a:schemeClr val="tx1"/>
                </a:solidFill>
                <a:latin typeface="Ericsson Hilda Light" pitchFamily="34" charset="0"/>
              </a:defRPr>
            </a:lvl1pPr>
            <a:lvl2pPr marL="742950" indent="-285750" eaLnBrk="0" hangingPunct="0">
              <a:spcBef>
                <a:spcPct val="50000"/>
              </a:spcBef>
              <a:defRPr sz="2000">
                <a:solidFill>
                  <a:schemeClr val="tx1"/>
                </a:solidFill>
                <a:latin typeface="Ericsson Hilda Light" pitchFamily="34" charset="0"/>
              </a:defRPr>
            </a:lvl2pPr>
            <a:lvl3pPr marL="1143000" indent="-228600" eaLnBrk="0" hangingPunct="0">
              <a:spcBef>
                <a:spcPct val="50000"/>
              </a:spcBef>
              <a:defRPr sz="2000">
                <a:solidFill>
                  <a:schemeClr val="tx1"/>
                </a:solidFill>
                <a:latin typeface="Ericsson Hilda Light" pitchFamily="34" charset="0"/>
              </a:defRPr>
            </a:lvl3pPr>
            <a:lvl4pPr marL="1600200" indent="-228600" eaLnBrk="0" hangingPunct="0">
              <a:spcBef>
                <a:spcPct val="50000"/>
              </a:spcBef>
              <a:defRPr sz="2000">
                <a:solidFill>
                  <a:schemeClr val="tx1"/>
                </a:solidFill>
                <a:latin typeface="Ericsson Hilda Light" pitchFamily="34" charset="0"/>
              </a:defRPr>
            </a:lvl4pPr>
            <a:lvl5pPr marL="2057400" indent="-228600" eaLnBrk="0" hangingPunct="0">
              <a:spcBef>
                <a:spcPct val="50000"/>
              </a:spcBef>
              <a:defRPr sz="2000">
                <a:solidFill>
                  <a:schemeClr val="tx1"/>
                </a:solidFill>
                <a:latin typeface="Ericsson Hilda Light" pitchFamily="34" charset="0"/>
              </a:defRPr>
            </a:lvl5pPr>
            <a:lvl6pPr marL="2514600" indent="-228600" eaLnBrk="0" fontAlgn="base" hangingPunct="0">
              <a:spcBef>
                <a:spcPct val="50000"/>
              </a:spcBef>
              <a:spcAft>
                <a:spcPct val="0"/>
              </a:spcAft>
              <a:defRPr sz="2000">
                <a:solidFill>
                  <a:schemeClr val="tx1"/>
                </a:solidFill>
                <a:latin typeface="Ericsson Hilda Light" pitchFamily="34" charset="0"/>
              </a:defRPr>
            </a:lvl6pPr>
            <a:lvl7pPr marL="2971800" indent="-228600" eaLnBrk="0" fontAlgn="base" hangingPunct="0">
              <a:spcBef>
                <a:spcPct val="50000"/>
              </a:spcBef>
              <a:spcAft>
                <a:spcPct val="0"/>
              </a:spcAft>
              <a:defRPr sz="2000">
                <a:solidFill>
                  <a:schemeClr val="tx1"/>
                </a:solidFill>
                <a:latin typeface="Ericsson Hilda Light" pitchFamily="34" charset="0"/>
              </a:defRPr>
            </a:lvl7pPr>
            <a:lvl8pPr marL="3429000" indent="-228600" eaLnBrk="0" fontAlgn="base" hangingPunct="0">
              <a:spcBef>
                <a:spcPct val="50000"/>
              </a:spcBef>
              <a:spcAft>
                <a:spcPct val="0"/>
              </a:spcAft>
              <a:defRPr sz="2000">
                <a:solidFill>
                  <a:schemeClr val="tx1"/>
                </a:solidFill>
                <a:latin typeface="Ericsson Hilda Light" pitchFamily="34" charset="0"/>
              </a:defRPr>
            </a:lvl8pPr>
            <a:lvl9pPr marL="3886200" indent="-228600" eaLnBrk="0" fontAlgn="base" hangingPunct="0">
              <a:spcBef>
                <a:spcPct val="50000"/>
              </a:spcBef>
              <a:spcAft>
                <a:spcPct val="0"/>
              </a:spcAft>
              <a:defRPr sz="2000">
                <a:solidFill>
                  <a:schemeClr val="tx1"/>
                </a:solidFill>
                <a:latin typeface="Ericsson Hilda Light" pitchFamily="34" charset="0"/>
              </a:defRPr>
            </a:lvl9pPr>
          </a:lstStyle>
          <a:p>
            <a:pPr eaLnBrk="1" hangingPunct="1">
              <a:defRPr/>
            </a:pPr>
            <a:endParaRPr lang="en-US" altLang="en-US">
              <a:latin typeface="Ericsson Hilda Light" panose="00000400000000000000" pitchFamily="2" charset="0"/>
            </a:endParaRPr>
          </a:p>
        </p:txBody>
      </p:sp>
      <p:pic>
        <p:nvPicPr>
          <p:cNvPr id="9" name="Picture 11">
            <a:extLst>
              <a:ext uri="{FF2B5EF4-FFF2-40B4-BE49-F238E27FC236}">
                <a16:creationId xmlns:a16="http://schemas.microsoft.com/office/drawing/2014/main" id="{0959A7C1-92EF-44AF-97F7-F3E9057FC7B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1522391" y="476250"/>
            <a:ext cx="190184" cy="256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_TM">
            <a:extLst>
              <a:ext uri="{FF2B5EF4-FFF2-40B4-BE49-F238E27FC236}">
                <a16:creationId xmlns:a16="http://schemas.microsoft.com/office/drawing/2014/main" id="{93CB56C1-2916-4C60-8532-A023564D2C57}"/>
              </a:ext>
            </a:extLst>
          </p:cNvPr>
          <p:cNvSpPr>
            <a:spLocks noGrp="1" noChangeArrowheads="1"/>
          </p:cNvSpPr>
          <p:nvPr>
            <p:ph type="ctrTitle" hasCustomPrompt="1"/>
          </p:nvPr>
        </p:nvSpPr>
        <p:spPr>
          <a:xfrm>
            <a:off x="479424" y="476250"/>
            <a:ext cx="8353425" cy="3457575"/>
          </a:xfrm>
          <a:noFill/>
          <a:ln w="9525">
            <a:noFill/>
            <a:miter lim="800000"/>
            <a:headEnd/>
            <a:tailEnd/>
          </a:ln>
        </p:spPr>
        <p:txBody>
          <a:bodyPr/>
          <a:lstStyle>
            <a:lvl1pPr>
              <a:defRPr lang="en-US" sz="6000" b="0" dirty="0">
                <a:solidFill>
                  <a:schemeClr val="bg1"/>
                </a:solidFill>
              </a:defRPr>
            </a:lvl1pPr>
          </a:lstStyle>
          <a:p>
            <a:pPr lvl="0"/>
            <a:r>
              <a:rPr lang="en-US"/>
              <a:t>Chapter/section divider or Statement/fact/quote, </a:t>
            </a:r>
            <a:br>
              <a:rPr lang="en-US"/>
            </a:br>
            <a:r>
              <a:rPr lang="en-US"/>
              <a:t>Ericsson Hilda Light 60pt, </a:t>
            </a:r>
            <a:br>
              <a:rPr lang="en-US"/>
            </a:br>
            <a:r>
              <a:rPr lang="en-US"/>
              <a:t>Ericsson White, </a:t>
            </a:r>
            <a:br>
              <a:rPr lang="en-US"/>
            </a:br>
            <a:r>
              <a:rPr lang="en-US"/>
              <a:t>max 5-lines</a:t>
            </a:r>
          </a:p>
        </p:txBody>
      </p:sp>
      <p:sp>
        <p:nvSpPr>
          <p:cNvPr id="13" name="SubTitle_TM">
            <a:extLst>
              <a:ext uri="{FF2B5EF4-FFF2-40B4-BE49-F238E27FC236}">
                <a16:creationId xmlns:a16="http://schemas.microsoft.com/office/drawing/2014/main" id="{61DC6511-5700-4E95-89CA-81484C248C03}"/>
              </a:ext>
            </a:extLst>
          </p:cNvPr>
          <p:cNvSpPr>
            <a:spLocks noGrp="1" noChangeArrowheads="1"/>
          </p:cNvSpPr>
          <p:nvPr>
            <p:ph type="subTitle" idx="1" hasCustomPrompt="1"/>
          </p:nvPr>
        </p:nvSpPr>
        <p:spPr>
          <a:xfrm>
            <a:off x="479425" y="4149725"/>
            <a:ext cx="5472113" cy="2087563"/>
          </a:xfrm>
          <a:prstGeom prst="rect">
            <a:avLst/>
          </a:prstGeom>
        </p:spPr>
        <p:txBody>
          <a:bodyPr rIns="0" anchor="ctr"/>
          <a:lstStyle>
            <a:lvl1pPr marL="0" indent="0">
              <a:lnSpc>
                <a:spcPct val="100000"/>
              </a:lnSpc>
              <a:spcBef>
                <a:spcPts val="0"/>
              </a:spcBef>
              <a:buFont typeface="Ericsson Hilda Light" charset="0"/>
              <a:buNone/>
              <a:defRPr sz="2000" baseline="0">
                <a:solidFill>
                  <a:schemeClr val="bg1"/>
                </a:solidFill>
                <a:latin typeface="+mn-lt"/>
              </a:defRPr>
            </a:lvl1pPr>
          </a:lstStyle>
          <a:p>
            <a:r>
              <a:rPr lang="en-US"/>
              <a:t>Statement/quote source, </a:t>
            </a:r>
          </a:p>
          <a:p>
            <a:r>
              <a:rPr lang="en-US"/>
              <a:t>Ericsson White, Ericsson Hilda 20pt</a:t>
            </a:r>
          </a:p>
        </p:txBody>
      </p:sp>
    </p:spTree>
    <p:extLst>
      <p:ext uri="{BB962C8B-B14F-4D97-AF65-F5344CB8AC3E}">
        <p14:creationId xmlns:p14="http://schemas.microsoft.com/office/powerpoint/2010/main" val="3132529448"/>
      </p:ext>
    </p:extLst>
  </p:cSld>
  <p:clrMapOvr>
    <a:masterClrMapping/>
  </p:clrMapOvr>
  <p:hf sldNum="0" hdr="0" ftr="0"/>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Statement P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EA31692-921B-434F-B398-8E2B345D16EE}"/>
              </a:ext>
            </a:extLst>
          </p:cNvPr>
          <p:cNvPicPr>
            <a:picLocks noChangeAspect="1"/>
          </p:cNvPicPr>
          <p:nvPr userDrawn="1"/>
        </p:nvPicPr>
        <p:blipFill>
          <a:blip r:embed="rId2" cstate="screen">
            <a:duotone>
              <a:prstClr val="black"/>
              <a:srgbClr val="D9C3A5">
                <a:tint val="50000"/>
                <a:satMod val="180000"/>
              </a:srgbClr>
            </a:duotone>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a:ext>
            </a:extLst>
          </a:blip>
          <a:stretch>
            <a:fillRect/>
          </a:stretch>
        </p:blipFill>
        <p:spPr>
          <a:xfrm>
            <a:off x="11522514" y="476250"/>
            <a:ext cx="190061" cy="256032"/>
          </a:xfrm>
          <a:prstGeom prst="rect">
            <a:avLst/>
          </a:prstGeom>
          <a:ln>
            <a:noFill/>
          </a:ln>
        </p:spPr>
      </p:pic>
      <p:sp>
        <p:nvSpPr>
          <p:cNvPr id="9" name="Title_TM">
            <a:extLst>
              <a:ext uri="{FF2B5EF4-FFF2-40B4-BE49-F238E27FC236}">
                <a16:creationId xmlns:a16="http://schemas.microsoft.com/office/drawing/2014/main" id="{696C7C8F-5086-466A-8108-2FE0A8663D59}"/>
              </a:ext>
            </a:extLst>
          </p:cNvPr>
          <p:cNvSpPr>
            <a:spLocks noGrp="1" noChangeArrowheads="1"/>
          </p:cNvSpPr>
          <p:nvPr>
            <p:ph type="ctrTitle" hasCustomPrompt="1"/>
          </p:nvPr>
        </p:nvSpPr>
        <p:spPr>
          <a:xfrm>
            <a:off x="479425" y="476250"/>
            <a:ext cx="8353426" cy="3457575"/>
          </a:xfrm>
          <a:noFill/>
          <a:ln w="9525">
            <a:noFill/>
            <a:miter lim="800000"/>
            <a:headEnd/>
            <a:tailEnd/>
          </a:ln>
        </p:spPr>
        <p:txBody>
          <a:bodyPr/>
          <a:lstStyle>
            <a:lvl1pPr>
              <a:defRPr lang="en-US" sz="6000" b="0" dirty="0">
                <a:solidFill>
                  <a:schemeClr val="tx1"/>
                </a:solidFill>
              </a:defRPr>
            </a:lvl1pPr>
          </a:lstStyle>
          <a:p>
            <a:pPr lvl="0"/>
            <a:r>
              <a:rPr lang="en-US"/>
              <a:t>Chapter/section divider or Statement/fact/quote, </a:t>
            </a:r>
            <a:br>
              <a:rPr lang="en-US"/>
            </a:br>
            <a:r>
              <a:rPr lang="en-US"/>
              <a:t>Ericsson Hilda Light 60pt, </a:t>
            </a:r>
            <a:br>
              <a:rPr lang="en-US"/>
            </a:br>
            <a:r>
              <a:rPr lang="en-US"/>
              <a:t>Ericsson Black, </a:t>
            </a:r>
            <a:br>
              <a:rPr lang="en-US"/>
            </a:br>
            <a:r>
              <a:rPr lang="en-US"/>
              <a:t>max 5-lines</a:t>
            </a:r>
          </a:p>
        </p:txBody>
      </p:sp>
      <p:sp>
        <p:nvSpPr>
          <p:cNvPr id="10" name="SubTitle_TM">
            <a:extLst>
              <a:ext uri="{FF2B5EF4-FFF2-40B4-BE49-F238E27FC236}">
                <a16:creationId xmlns:a16="http://schemas.microsoft.com/office/drawing/2014/main" id="{ED5DEA0B-CF0D-4EE6-B6A8-90BAF3DE8AF1}"/>
              </a:ext>
            </a:extLst>
          </p:cNvPr>
          <p:cNvSpPr>
            <a:spLocks noGrp="1" noChangeArrowheads="1"/>
          </p:cNvSpPr>
          <p:nvPr>
            <p:ph type="subTitle" idx="1" hasCustomPrompt="1"/>
          </p:nvPr>
        </p:nvSpPr>
        <p:spPr>
          <a:xfrm>
            <a:off x="479425" y="4149725"/>
            <a:ext cx="5472114" cy="2087563"/>
          </a:xfrm>
          <a:prstGeom prst="rect">
            <a:avLst/>
          </a:prstGeom>
        </p:spPr>
        <p:txBody>
          <a:bodyPr rIns="0" anchor="ctr"/>
          <a:lstStyle>
            <a:lvl1pPr marL="0" indent="0">
              <a:lnSpc>
                <a:spcPct val="100000"/>
              </a:lnSpc>
              <a:spcBef>
                <a:spcPts val="0"/>
              </a:spcBef>
              <a:buFont typeface="Ericsson Hilda Light" charset="0"/>
              <a:buNone/>
              <a:defRPr sz="2000" baseline="0">
                <a:solidFill>
                  <a:schemeClr val="tx1"/>
                </a:solidFill>
                <a:latin typeface="+mn-lt"/>
              </a:defRPr>
            </a:lvl1pPr>
          </a:lstStyle>
          <a:p>
            <a:r>
              <a:rPr lang="en-US"/>
              <a:t>Statement/quote source, </a:t>
            </a:r>
          </a:p>
          <a:p>
            <a:r>
              <a:rPr lang="en-US"/>
              <a:t>Ericsson Black, Ericsson Hilda 20pt</a:t>
            </a:r>
          </a:p>
        </p:txBody>
      </p:sp>
    </p:spTree>
    <p:extLst>
      <p:ext uri="{BB962C8B-B14F-4D97-AF65-F5344CB8AC3E}">
        <p14:creationId xmlns:p14="http://schemas.microsoft.com/office/powerpoint/2010/main" val="933791846"/>
      </p:ext>
    </p:extLst>
  </p:cSld>
  <p:clrMapOvr>
    <a:masterClrMapping/>
  </p:clrMapOvr>
  <p:hf sldNum="0" hdr="0" ftr="0"/>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Chapter/Section Page">
    <p:spTree>
      <p:nvGrpSpPr>
        <p:cNvPr id="1" name=""/>
        <p:cNvGrpSpPr/>
        <p:nvPr/>
      </p:nvGrpSpPr>
      <p:grpSpPr>
        <a:xfrm>
          <a:off x="0" y="0"/>
          <a:ext cx="0" cy="0"/>
          <a:chOff x="0" y="0"/>
          <a:chExt cx="0" cy="0"/>
        </a:xfrm>
      </p:grpSpPr>
      <p:sp>
        <p:nvSpPr>
          <p:cNvPr id="22531" name="Title_TM"/>
          <p:cNvSpPr>
            <a:spLocks noGrp="1" noChangeArrowheads="1"/>
          </p:cNvSpPr>
          <p:nvPr>
            <p:ph type="ctrTitle" hasCustomPrompt="1"/>
          </p:nvPr>
        </p:nvSpPr>
        <p:spPr>
          <a:xfrm>
            <a:off x="479425" y="476251"/>
            <a:ext cx="8353425" cy="3457574"/>
          </a:xfrm>
          <a:noFill/>
          <a:ln w="9525">
            <a:noFill/>
            <a:miter lim="800000"/>
            <a:headEnd/>
            <a:tailEnd/>
          </a:ln>
        </p:spPr>
        <p:txBody>
          <a:bodyPr/>
          <a:lstStyle>
            <a:lvl1pPr>
              <a:defRPr lang="en-US" sz="6000" b="0" baseline="0" dirty="0">
                <a:solidFill>
                  <a:schemeClr val="tx1"/>
                </a:solidFill>
              </a:defRPr>
            </a:lvl1pPr>
          </a:lstStyle>
          <a:p>
            <a:pPr lvl="0"/>
            <a:r>
              <a:rPr lang="en-US"/>
              <a:t>Chapter/section, </a:t>
            </a:r>
            <a:br>
              <a:rPr lang="en-US"/>
            </a:br>
            <a:r>
              <a:rPr lang="en-US"/>
              <a:t>Ericsson Hilda Light 60pt, Ericsson Black, </a:t>
            </a:r>
            <a:br>
              <a:rPr lang="en-US"/>
            </a:br>
            <a:r>
              <a:rPr lang="en-US"/>
              <a:t>max 4-lines</a:t>
            </a:r>
          </a:p>
        </p:txBody>
      </p:sp>
      <p:pic>
        <p:nvPicPr>
          <p:cNvPr id="7" name="Picture 6">
            <a:extLst>
              <a:ext uri="{FF2B5EF4-FFF2-40B4-BE49-F238E27FC236}">
                <a16:creationId xmlns:a16="http://schemas.microsoft.com/office/drawing/2014/main" id="{43B3A147-5510-431A-9FDB-044AD1A35953}"/>
              </a:ext>
            </a:extLst>
          </p:cNvPr>
          <p:cNvPicPr>
            <a:picLocks noChangeAspect="1"/>
          </p:cNvPicPr>
          <p:nvPr userDrawn="1"/>
        </p:nvPicPr>
        <p:blipFill>
          <a:blip r:embed="rId2" cstate="screen">
            <a:duotone>
              <a:prstClr val="black"/>
              <a:srgbClr val="D9C3A5">
                <a:tint val="50000"/>
                <a:satMod val="180000"/>
              </a:srgbClr>
            </a:duotone>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a:ext>
            </a:extLst>
          </a:blip>
          <a:stretch>
            <a:fillRect/>
          </a:stretch>
        </p:blipFill>
        <p:spPr>
          <a:xfrm>
            <a:off x="11522514" y="476251"/>
            <a:ext cx="190061" cy="256032"/>
          </a:xfrm>
          <a:prstGeom prst="rect">
            <a:avLst/>
          </a:prstGeom>
          <a:ln>
            <a:noFill/>
          </a:ln>
        </p:spPr>
      </p:pic>
    </p:spTree>
    <p:extLst>
      <p:ext uri="{BB962C8B-B14F-4D97-AF65-F5344CB8AC3E}">
        <p14:creationId xmlns:p14="http://schemas.microsoft.com/office/powerpoint/2010/main" val="455727232"/>
      </p:ext>
    </p:extLst>
  </p:cSld>
  <p:clrMapOvr>
    <a:masterClrMapping/>
  </p:clrMapOvr>
  <p:hf sldNum="0" hdr="0" ftr="0"/>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slideLayouts/slideLayout12.xml" Type="http://schemas.openxmlformats.org/officeDocument/2006/relationships/slideLayout"/><Relationship Id="rId13" Target="../slideLayouts/slideLayout13.xml" Type="http://schemas.openxmlformats.org/officeDocument/2006/relationships/slideLayout"/><Relationship Id="rId14" Target="../slideLayouts/slideLayout14.xml" Type="http://schemas.openxmlformats.org/officeDocument/2006/relationships/slideLayout"/><Relationship Id="rId15" Target="../slideLayouts/slideLayout15.xml" Type="http://schemas.openxmlformats.org/officeDocument/2006/relationships/slideLayout"/><Relationship Id="rId16" Target="../slideLayouts/slideLayout16.xml" Type="http://schemas.openxmlformats.org/officeDocument/2006/relationships/slideLayout"/><Relationship Id="rId17" Target="../slideLayouts/slideLayout17.xml" Type="http://schemas.openxmlformats.org/officeDocument/2006/relationships/slideLayout"/><Relationship Id="rId18" Target="../slideLayouts/slideLayout18.xml" Type="http://schemas.openxmlformats.org/officeDocument/2006/relationships/slideLayout"/><Relationship Id="rId19" Target="../slideLayouts/slideLayout19.xml" Type="http://schemas.openxmlformats.org/officeDocument/2006/relationships/slideLayout"/><Relationship Id="rId2" Target="../slideLayouts/slideLayout2.xml" Type="http://schemas.openxmlformats.org/officeDocument/2006/relationships/slideLayout"/><Relationship Id="rId20" Target="../slideLayouts/slideLayout20.xml" Type="http://schemas.openxmlformats.org/officeDocument/2006/relationships/slideLayout"/><Relationship Id="rId21" Target="../slideLayouts/slideLayout21.xml" Type="http://schemas.openxmlformats.org/officeDocument/2006/relationships/slideLayout"/><Relationship Id="rId22" Target="../slideLayouts/slideLayout22.xml" Type="http://schemas.openxmlformats.org/officeDocument/2006/relationships/slideLayout"/><Relationship Id="rId23" Target="../slideLayouts/slideLayout23.xml" Type="http://schemas.openxmlformats.org/officeDocument/2006/relationships/slideLayout"/><Relationship Id="rId24" Target="../slideLayouts/slideLayout24.xml" Type="http://schemas.openxmlformats.org/officeDocument/2006/relationships/slideLayout"/><Relationship Id="rId25" Target="../slideLayouts/slideLayout25.xml" Type="http://schemas.openxmlformats.org/officeDocument/2006/relationships/slideLayout"/><Relationship Id="rId26" Target="../slideLayouts/slideLayout26.xml" Type="http://schemas.openxmlformats.org/officeDocument/2006/relationships/slideLayout"/><Relationship Id="rId27" Target="../slideLayouts/slideLayout27.xml" Type="http://schemas.openxmlformats.org/officeDocument/2006/relationships/slideLayout"/><Relationship Id="rId28" Target="../slideLayouts/slideLayout28.xml" Type="http://schemas.openxmlformats.org/officeDocument/2006/relationships/slideLayout"/><Relationship Id="rId29" Target="../slideLayouts/slideLayout29.xml" Type="http://schemas.openxmlformats.org/officeDocument/2006/relationships/slideLayout"/><Relationship Id="rId3" Target="../slideLayouts/slideLayout3.xml" Type="http://schemas.openxmlformats.org/officeDocument/2006/relationships/slideLayout"/><Relationship Id="rId30" Target="../slideLayouts/slideLayout30.xml" Type="http://schemas.openxmlformats.org/officeDocument/2006/relationships/slideLayout"/><Relationship Id="rId31" Target="../slideLayouts/slideLayout31.xml" Type="http://schemas.openxmlformats.org/officeDocument/2006/relationships/slideLayout"/><Relationship Id="rId32" Target="../slideLayouts/slideLayout32.xml" Type="http://schemas.openxmlformats.org/officeDocument/2006/relationships/slideLayout"/><Relationship Id="rId33" Target="../slideLayouts/slideLayout33.xml" Type="http://schemas.openxmlformats.org/officeDocument/2006/relationships/slideLayout"/><Relationship Id="rId34" Target="../slideLayouts/slideLayout34.xml" Type="http://schemas.openxmlformats.org/officeDocument/2006/relationships/slideLayout"/><Relationship Id="rId35" Target="../slideLayouts/slideLayout35.xml" Type="http://schemas.openxmlformats.org/officeDocument/2006/relationships/slideLayout"/><Relationship Id="rId36" Target="../slideLayouts/slideLayout36.xml" Type="http://schemas.openxmlformats.org/officeDocument/2006/relationships/slideLayout"/><Relationship Id="rId37" Target="../slideLayouts/slideLayout37.xml" Type="http://schemas.openxmlformats.org/officeDocument/2006/relationships/slideLayout"/><Relationship Id="rId38" Target="../slideLayouts/slideLayout38.xml" Type="http://schemas.openxmlformats.org/officeDocument/2006/relationships/slideLayout"/><Relationship Id="rId39" Target="../slideLayouts/slideLayout39.xml" Type="http://schemas.openxmlformats.org/officeDocument/2006/relationships/slideLayout"/><Relationship Id="rId4" Target="../slideLayouts/slideLayout4.xml" Type="http://schemas.openxmlformats.org/officeDocument/2006/relationships/slideLayout"/><Relationship Id="rId40" Target="../slideLayouts/slideLayout40.xml" Type="http://schemas.openxmlformats.org/officeDocument/2006/relationships/slideLayout"/><Relationship Id="rId41" Target="../slideLayouts/slideLayout41.xml" Type="http://schemas.openxmlformats.org/officeDocument/2006/relationships/slideLayout"/><Relationship Id="rId42" Target="../slideLayouts/slideLayout42.xml" Type="http://schemas.openxmlformats.org/officeDocument/2006/relationships/slideLayout"/><Relationship Id="rId43" Target="../slideLayouts/slideLayout43.xml" Type="http://schemas.openxmlformats.org/officeDocument/2006/relationships/slideLayout"/><Relationship Id="rId44" Target="../slideLayouts/slideLayout44.xml" Type="http://schemas.openxmlformats.org/officeDocument/2006/relationships/slideLayout"/><Relationship Id="rId45" Target="../slideLayouts/slideLayout45.xml" Type="http://schemas.openxmlformats.org/officeDocument/2006/relationships/slideLayout"/><Relationship Id="rId46" Target="../slideLayouts/slideLayout46.xml" Type="http://schemas.openxmlformats.org/officeDocument/2006/relationships/slideLayout"/><Relationship Id="rId47" Target="../slideLayouts/slideLayout47.xml" Type="http://schemas.openxmlformats.org/officeDocument/2006/relationships/slideLayout"/><Relationship Id="rId48" Target="../theme/theme1.xml" Type="http://schemas.openxmlformats.org/officeDocument/2006/relationships/theme"/><Relationship Id="rId49" Target="../media/image1.png" Type="http://schemas.openxmlformats.org/officeDocument/2006/relationships/image"/><Relationship Id="rId5" Target="../slideLayouts/slideLayout5.xml" Type="http://schemas.openxmlformats.org/officeDocument/2006/relationships/slideLayout"/><Relationship Id="rId50" Target="../media/image2.svg" Type="http://schemas.openxmlformats.org/officeDocument/2006/relationships/image"/><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_rels/slideMaster2.xml.rels><?xml version="1.0" encoding="UTF-8" standalone="yes"?><Relationships xmlns="http://schemas.openxmlformats.org/package/2006/relationships"><Relationship Id="rId1" Target="../slideLayouts/slideLayout48.xml" Type="http://schemas.openxmlformats.org/officeDocument/2006/relationships/slideLayout"/><Relationship Id="rId10" Target="../slideLayouts/slideLayout57.xml" Type="http://schemas.openxmlformats.org/officeDocument/2006/relationships/slideLayout"/><Relationship Id="rId11" Target="../slideLayouts/slideLayout58.xml" Type="http://schemas.openxmlformats.org/officeDocument/2006/relationships/slideLayout"/><Relationship Id="rId12" Target="../slideLayouts/slideLayout59.xml" Type="http://schemas.openxmlformats.org/officeDocument/2006/relationships/slideLayout"/><Relationship Id="rId13" Target="../slideLayouts/slideLayout60.xml" Type="http://schemas.openxmlformats.org/officeDocument/2006/relationships/slideLayout"/><Relationship Id="rId14" Target="../slideLayouts/slideLayout61.xml" Type="http://schemas.openxmlformats.org/officeDocument/2006/relationships/slideLayout"/><Relationship Id="rId15" Target="../slideLayouts/slideLayout62.xml" Type="http://schemas.openxmlformats.org/officeDocument/2006/relationships/slideLayout"/><Relationship Id="rId16" Target="../slideLayouts/slideLayout63.xml" Type="http://schemas.openxmlformats.org/officeDocument/2006/relationships/slideLayout"/><Relationship Id="rId17" Target="../slideLayouts/slideLayout64.xml" Type="http://schemas.openxmlformats.org/officeDocument/2006/relationships/slideLayout"/><Relationship Id="rId18" Target="../slideLayouts/slideLayout65.xml" Type="http://schemas.openxmlformats.org/officeDocument/2006/relationships/slideLayout"/><Relationship Id="rId19" Target="../slideLayouts/slideLayout66.xml" Type="http://schemas.openxmlformats.org/officeDocument/2006/relationships/slideLayout"/><Relationship Id="rId2" Target="../slideLayouts/slideLayout49.xml" Type="http://schemas.openxmlformats.org/officeDocument/2006/relationships/slideLayout"/><Relationship Id="rId20" Target="../slideLayouts/slideLayout67.xml" Type="http://schemas.openxmlformats.org/officeDocument/2006/relationships/slideLayout"/><Relationship Id="rId21" Target="../slideLayouts/slideLayout68.xml" Type="http://schemas.openxmlformats.org/officeDocument/2006/relationships/slideLayout"/><Relationship Id="rId22" Target="../slideLayouts/slideLayout69.xml" Type="http://schemas.openxmlformats.org/officeDocument/2006/relationships/slideLayout"/><Relationship Id="rId23" Target="../slideLayouts/slideLayout70.xml" Type="http://schemas.openxmlformats.org/officeDocument/2006/relationships/slideLayout"/><Relationship Id="rId24" Target="../slideLayouts/slideLayout71.xml" Type="http://schemas.openxmlformats.org/officeDocument/2006/relationships/slideLayout"/><Relationship Id="rId25" Target="../slideLayouts/slideLayout72.xml" Type="http://schemas.openxmlformats.org/officeDocument/2006/relationships/slideLayout"/><Relationship Id="rId26" Target="../slideLayouts/slideLayout73.xml" Type="http://schemas.openxmlformats.org/officeDocument/2006/relationships/slideLayout"/><Relationship Id="rId27" Target="../slideLayouts/slideLayout74.xml" Type="http://schemas.openxmlformats.org/officeDocument/2006/relationships/slideLayout"/><Relationship Id="rId28" Target="../slideLayouts/slideLayout75.xml" Type="http://schemas.openxmlformats.org/officeDocument/2006/relationships/slideLayout"/><Relationship Id="rId29" Target="../slideLayouts/slideLayout76.xml" Type="http://schemas.openxmlformats.org/officeDocument/2006/relationships/slideLayout"/><Relationship Id="rId3" Target="../slideLayouts/slideLayout50.xml" Type="http://schemas.openxmlformats.org/officeDocument/2006/relationships/slideLayout"/><Relationship Id="rId30" Target="../slideLayouts/slideLayout77.xml" Type="http://schemas.openxmlformats.org/officeDocument/2006/relationships/slideLayout"/><Relationship Id="rId31" Target="../slideLayouts/slideLayout78.xml" Type="http://schemas.openxmlformats.org/officeDocument/2006/relationships/slideLayout"/><Relationship Id="rId32" Target="../slideLayouts/slideLayout79.xml" Type="http://schemas.openxmlformats.org/officeDocument/2006/relationships/slideLayout"/><Relationship Id="rId33" Target="../slideLayouts/slideLayout80.xml" Type="http://schemas.openxmlformats.org/officeDocument/2006/relationships/slideLayout"/><Relationship Id="rId34" Target="../slideLayouts/slideLayout81.xml" Type="http://schemas.openxmlformats.org/officeDocument/2006/relationships/slideLayout"/><Relationship Id="rId35" Target="../slideLayouts/slideLayout82.xml" Type="http://schemas.openxmlformats.org/officeDocument/2006/relationships/slideLayout"/><Relationship Id="rId36" Target="../slideLayouts/slideLayout83.xml" Type="http://schemas.openxmlformats.org/officeDocument/2006/relationships/slideLayout"/><Relationship Id="rId37" Target="../slideLayouts/slideLayout84.xml" Type="http://schemas.openxmlformats.org/officeDocument/2006/relationships/slideLayout"/><Relationship Id="rId38" Target="../slideLayouts/slideLayout85.xml" Type="http://schemas.openxmlformats.org/officeDocument/2006/relationships/slideLayout"/><Relationship Id="rId39" Target="../theme/theme2.xml" Type="http://schemas.openxmlformats.org/officeDocument/2006/relationships/theme"/><Relationship Id="rId4" Target="../slideLayouts/slideLayout51.xml" Type="http://schemas.openxmlformats.org/officeDocument/2006/relationships/slideLayout"/><Relationship Id="rId40" Target="../media/image5.png" Type="http://schemas.openxmlformats.org/officeDocument/2006/relationships/image"/><Relationship Id="rId41" Target="../media/hdphoto1.wdp" Type="http://schemas.microsoft.com/office/2007/relationships/hdphoto"/><Relationship Id="rId5" Target="../slideLayouts/slideLayout52.xml" Type="http://schemas.openxmlformats.org/officeDocument/2006/relationships/slideLayout"/><Relationship Id="rId6" Target="../slideLayouts/slideLayout53.xml" Type="http://schemas.openxmlformats.org/officeDocument/2006/relationships/slideLayout"/><Relationship Id="rId7" Target="../slideLayouts/slideLayout54.xml" Type="http://schemas.openxmlformats.org/officeDocument/2006/relationships/slideLayout"/><Relationship Id="rId8" Target="../slideLayouts/slideLayout55.xml" Type="http://schemas.openxmlformats.org/officeDocument/2006/relationships/slideLayout"/><Relationship Id="rId9" Target="../slideLayouts/slideLayout56.xml" Type="http://schemas.openxmlformats.org/officeDocument/2006/relationships/slideLayout"/></Relationships>
</file>

<file path=ppt/slideMasters/_rels/slideMaster3.xml.rels><?xml version="1.0" encoding="UTF-8" standalone="yes"?><Relationships xmlns="http://schemas.openxmlformats.org/package/2006/relationships"><Relationship Id="rId1" Target="../slideLayouts/slideLayout86.xml" Type="http://schemas.openxmlformats.org/officeDocument/2006/relationships/slideLayout"/><Relationship Id="rId10" Target="../slideLayouts/slideLayout95.xml" Type="http://schemas.openxmlformats.org/officeDocument/2006/relationships/slideLayout"/><Relationship Id="rId11" Target="../slideLayouts/slideLayout96.xml" Type="http://schemas.openxmlformats.org/officeDocument/2006/relationships/slideLayout"/><Relationship Id="rId12" Target="../slideLayouts/slideLayout97.xml" Type="http://schemas.openxmlformats.org/officeDocument/2006/relationships/slideLayout"/><Relationship Id="rId13" Target="../slideLayouts/slideLayout98.xml" Type="http://schemas.openxmlformats.org/officeDocument/2006/relationships/slideLayout"/><Relationship Id="rId14" Target="../slideLayouts/slideLayout99.xml" Type="http://schemas.openxmlformats.org/officeDocument/2006/relationships/slideLayout"/><Relationship Id="rId15" Target="../slideLayouts/slideLayout100.xml" Type="http://schemas.openxmlformats.org/officeDocument/2006/relationships/slideLayout"/><Relationship Id="rId16" Target="../slideLayouts/slideLayout101.xml" Type="http://schemas.openxmlformats.org/officeDocument/2006/relationships/slideLayout"/><Relationship Id="rId17" Target="../slideLayouts/slideLayout102.xml" Type="http://schemas.openxmlformats.org/officeDocument/2006/relationships/slideLayout"/><Relationship Id="rId18" Target="../slideLayouts/slideLayout103.xml" Type="http://schemas.openxmlformats.org/officeDocument/2006/relationships/slideLayout"/><Relationship Id="rId19" Target="../slideLayouts/slideLayout104.xml" Type="http://schemas.openxmlformats.org/officeDocument/2006/relationships/slideLayout"/><Relationship Id="rId2" Target="../slideLayouts/slideLayout87.xml" Type="http://schemas.openxmlformats.org/officeDocument/2006/relationships/slideLayout"/><Relationship Id="rId20" Target="../slideLayouts/slideLayout105.xml" Type="http://schemas.openxmlformats.org/officeDocument/2006/relationships/slideLayout"/><Relationship Id="rId21" Target="../slideLayouts/slideLayout106.xml" Type="http://schemas.openxmlformats.org/officeDocument/2006/relationships/slideLayout"/><Relationship Id="rId22" Target="../slideLayouts/slideLayout107.xml" Type="http://schemas.openxmlformats.org/officeDocument/2006/relationships/slideLayout"/><Relationship Id="rId23" Target="../slideLayouts/slideLayout108.xml" Type="http://schemas.openxmlformats.org/officeDocument/2006/relationships/slideLayout"/><Relationship Id="rId24" Target="../slideLayouts/slideLayout109.xml" Type="http://schemas.openxmlformats.org/officeDocument/2006/relationships/slideLayout"/><Relationship Id="rId25" Target="../slideLayouts/slideLayout110.xml" Type="http://schemas.openxmlformats.org/officeDocument/2006/relationships/slideLayout"/><Relationship Id="rId26" Target="../slideLayouts/slideLayout111.xml" Type="http://schemas.openxmlformats.org/officeDocument/2006/relationships/slideLayout"/><Relationship Id="rId27" Target="../slideLayouts/slideLayout112.xml" Type="http://schemas.openxmlformats.org/officeDocument/2006/relationships/slideLayout"/><Relationship Id="rId28" Target="../slideLayouts/slideLayout113.xml" Type="http://schemas.openxmlformats.org/officeDocument/2006/relationships/slideLayout"/><Relationship Id="rId29" Target="../slideLayouts/slideLayout114.xml" Type="http://schemas.openxmlformats.org/officeDocument/2006/relationships/slideLayout"/><Relationship Id="rId3" Target="../slideLayouts/slideLayout88.xml" Type="http://schemas.openxmlformats.org/officeDocument/2006/relationships/slideLayout"/><Relationship Id="rId30" Target="../slideLayouts/slideLayout115.xml" Type="http://schemas.openxmlformats.org/officeDocument/2006/relationships/slideLayout"/><Relationship Id="rId31" Target="../slideLayouts/slideLayout116.xml" Type="http://schemas.openxmlformats.org/officeDocument/2006/relationships/slideLayout"/><Relationship Id="rId32" Target="../slideLayouts/slideLayout117.xml" Type="http://schemas.openxmlformats.org/officeDocument/2006/relationships/slideLayout"/><Relationship Id="rId33" Target="../slideLayouts/slideLayout118.xml" Type="http://schemas.openxmlformats.org/officeDocument/2006/relationships/slideLayout"/><Relationship Id="rId34" Target="../slideLayouts/slideLayout119.xml" Type="http://schemas.openxmlformats.org/officeDocument/2006/relationships/slideLayout"/><Relationship Id="rId35" Target="../slideLayouts/slideLayout120.xml" Type="http://schemas.openxmlformats.org/officeDocument/2006/relationships/slideLayout"/><Relationship Id="rId36" Target="../slideLayouts/slideLayout121.xml" Type="http://schemas.openxmlformats.org/officeDocument/2006/relationships/slideLayout"/><Relationship Id="rId37" Target="../slideLayouts/slideLayout122.xml" Type="http://schemas.openxmlformats.org/officeDocument/2006/relationships/slideLayout"/><Relationship Id="rId38" Target="../slideLayouts/slideLayout123.xml" Type="http://schemas.openxmlformats.org/officeDocument/2006/relationships/slideLayout"/><Relationship Id="rId39" Target="../theme/theme3.xml" Type="http://schemas.openxmlformats.org/officeDocument/2006/relationships/theme"/><Relationship Id="rId4" Target="../slideLayouts/slideLayout89.xml" Type="http://schemas.openxmlformats.org/officeDocument/2006/relationships/slideLayout"/><Relationship Id="rId40" Target="../media/image5.png" Type="http://schemas.openxmlformats.org/officeDocument/2006/relationships/image"/><Relationship Id="rId41" Target="../media/hdphoto1.wdp" Type="http://schemas.microsoft.com/office/2007/relationships/hdphoto"/><Relationship Id="rId5" Target="../slideLayouts/slideLayout90.xml" Type="http://schemas.openxmlformats.org/officeDocument/2006/relationships/slideLayout"/><Relationship Id="rId6" Target="../slideLayouts/slideLayout91.xml" Type="http://schemas.openxmlformats.org/officeDocument/2006/relationships/slideLayout"/><Relationship Id="rId7" Target="../slideLayouts/slideLayout92.xml" Type="http://schemas.openxmlformats.org/officeDocument/2006/relationships/slideLayout"/><Relationship Id="rId8" Target="../slideLayouts/slideLayout93.xml" Type="http://schemas.openxmlformats.org/officeDocument/2006/relationships/slideLayout"/><Relationship Id="rId9" Target="../slideLayouts/slideLayout94.xml" Type="http://schemas.openxmlformats.org/officeDocument/2006/relationships/slideLayout"/></Relationships>
</file>

<file path=ppt/slideMasters/_rels/slideMaster4.xml.rels><?xml version="1.0" encoding="UTF-8" standalone="yes"?><Relationships xmlns="http://schemas.openxmlformats.org/package/2006/relationships"><Relationship Id="rId1" Target="../slideLayouts/slideLayout124.xml" Type="http://schemas.openxmlformats.org/officeDocument/2006/relationships/slideLayout"/><Relationship Id="rId10" Target="../slideLayouts/slideLayout133.xml" Type="http://schemas.openxmlformats.org/officeDocument/2006/relationships/slideLayout"/><Relationship Id="rId11" Target="../slideLayouts/slideLayout134.xml" Type="http://schemas.openxmlformats.org/officeDocument/2006/relationships/slideLayout"/><Relationship Id="rId12" Target="../slideLayouts/slideLayout135.xml" Type="http://schemas.openxmlformats.org/officeDocument/2006/relationships/slideLayout"/><Relationship Id="rId13" Target="../slideLayouts/slideLayout136.xml" Type="http://schemas.openxmlformats.org/officeDocument/2006/relationships/slideLayout"/><Relationship Id="rId14" Target="../theme/theme4.xml" Type="http://schemas.openxmlformats.org/officeDocument/2006/relationships/theme"/><Relationship Id="rId15" Target="../media/image1.png" Type="http://schemas.openxmlformats.org/officeDocument/2006/relationships/image"/><Relationship Id="rId16" Target="../media/image2.svg" Type="http://schemas.openxmlformats.org/officeDocument/2006/relationships/image"/><Relationship Id="rId2" Target="../slideLayouts/slideLayout125.xml" Type="http://schemas.openxmlformats.org/officeDocument/2006/relationships/slideLayout"/><Relationship Id="rId3" Target="../slideLayouts/slideLayout126.xml" Type="http://schemas.openxmlformats.org/officeDocument/2006/relationships/slideLayout"/><Relationship Id="rId4" Target="../slideLayouts/slideLayout127.xml" Type="http://schemas.openxmlformats.org/officeDocument/2006/relationships/slideLayout"/><Relationship Id="rId5" Target="../slideLayouts/slideLayout128.xml" Type="http://schemas.openxmlformats.org/officeDocument/2006/relationships/slideLayout"/><Relationship Id="rId6" Target="../slideLayouts/slideLayout129.xml" Type="http://schemas.openxmlformats.org/officeDocument/2006/relationships/slideLayout"/><Relationship Id="rId7" Target="../slideLayouts/slideLayout130.xml" Type="http://schemas.openxmlformats.org/officeDocument/2006/relationships/slideLayout"/><Relationship Id="rId8" Target="../slideLayouts/slideLayout131.xml" Type="http://schemas.openxmlformats.org/officeDocument/2006/relationships/slideLayout"/><Relationship Id="rId9" Target="../slideLayouts/slideLayout132.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7" name="Content_SM"/>
          <p:cNvSpPr>
            <a:spLocks noGrp="1" noChangeArrowheads="1"/>
          </p:cNvSpPr>
          <p:nvPr>
            <p:ph type="body" idx="1"/>
          </p:nvPr>
        </p:nvSpPr>
        <p:spPr bwMode="auto">
          <a:xfrm>
            <a:off x="479425" y="1844675"/>
            <a:ext cx="11233150" cy="4392612"/>
          </a:xfrm>
          <a:prstGeom prst="rect">
            <a:avLst/>
          </a:prstGeom>
          <a:noFill/>
          <a:ln w="9525">
            <a:noFill/>
            <a:miter lim="800000"/>
            <a:headEnd/>
            <a:tailEnd/>
          </a:ln>
        </p:spPr>
        <p:txBody>
          <a:bodyPr vert="horz" wrap="square" lIns="72000" tIns="36000" rIns="73152" bIns="36576" numCol="1" anchor="t" anchorCtr="0" compatLnSpc="1">
            <a:prstTxWarp prst="textNoShape">
              <a:avLst/>
            </a:prstTxWarp>
          </a:body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a:p>
            <a:pPr lvl="3"/>
            <a:r>
              <a:rPr lang="en-US"/>
              <a:t>Fourth level</a:t>
            </a:r>
          </a:p>
          <a:p>
            <a:pPr lvl="4"/>
            <a:r>
              <a:rPr lang="en-US"/>
              <a:t>Fifths level</a:t>
            </a:r>
          </a:p>
        </p:txBody>
      </p:sp>
      <p:sp>
        <p:nvSpPr>
          <p:cNvPr id="21506" name="Title_SM"/>
          <p:cNvSpPr>
            <a:spLocks noGrp="1" noChangeArrowheads="1"/>
          </p:cNvSpPr>
          <p:nvPr>
            <p:ph type="title"/>
          </p:nvPr>
        </p:nvSpPr>
        <p:spPr bwMode="auto">
          <a:xfrm>
            <a:off x="479424" y="476250"/>
            <a:ext cx="8353425" cy="1081088"/>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p>
            <a:pPr lvl="0"/>
            <a:r>
              <a:rPr lang="en-US"/>
              <a:t>Slide title, Ericsson Hilda Light 40pt, Ericsson Black, max 2-lines</a:t>
            </a:r>
          </a:p>
        </p:txBody>
      </p:sp>
      <p:pic>
        <p:nvPicPr>
          <p:cNvPr id="6" name="Graphic 5">
            <a:extLst>
              <a:ext uri="{FF2B5EF4-FFF2-40B4-BE49-F238E27FC236}">
                <a16:creationId xmlns:a16="http://schemas.microsoft.com/office/drawing/2014/main" id="{DE25556D-527C-4037-A1EA-D4D374B5DCA7}"/>
              </a:ext>
            </a:extLst>
          </p:cNvPr>
          <p:cNvPicPr>
            <a:picLocks noChangeAspect="1"/>
          </p:cNvPicPr>
          <p:nvPr userDrawn="1"/>
        </p:nvPicPr>
        <p:blipFill>
          <a:blip r:embed="rId49" cstate="print">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11490452" y="476250"/>
            <a:ext cx="256032" cy="256032"/>
          </a:xfrm>
          <a:prstGeom prst="rect">
            <a:avLst/>
          </a:prstGeom>
        </p:spPr>
      </p:pic>
      <p:sp>
        <p:nvSpPr>
          <p:cNvPr id="10" name="txtfooterCopy">
            <a:extLst>
              <a:ext uri="{FF2B5EF4-FFF2-40B4-BE49-F238E27FC236}">
                <a16:creationId xmlns:a16="http://schemas.microsoft.com/office/drawing/2014/main" id="{066C1113-7296-4A71-B286-3CDDF25C494A}"/>
              </a:ext>
            </a:extLst>
          </p:cNvPr>
          <p:cNvSpPr txBox="1">
            <a:spLocks noChangeArrowheads="1"/>
          </p:cNvSpPr>
          <p:nvPr userDrawn="1"/>
        </p:nvSpPr>
        <p:spPr bwMode="auto">
          <a:xfrm>
            <a:off x="527050" y="6524625"/>
            <a:ext cx="9865783" cy="215900"/>
          </a:xfrm>
          <a:prstGeom prst="rect">
            <a:avLst/>
          </a:prstGeom>
          <a:noFill/>
          <a:ln w="12700" algn="ctr">
            <a:noFill/>
            <a:miter lim="800000"/>
            <a:headEnd/>
            <a:tailEnd/>
          </a:ln>
          <a:effectLst/>
        </p:spPr>
        <p:txBody>
          <a:bodyPr lIns="72000" rIns="72000"/>
          <a:lstStyle/>
          <a:p>
            <a:pPr algn="l"/>
            <a:r>
              <a:rPr lang="en-US" sz="800" b="0" i="0" u="none">
                <a:solidFill>
                  <a:srgbClr val="1A1816"/>
                </a:solidFill>
              </a:rPr>
              <a:t>ERVGH Göran Hall  |  BDGSGDC [Stig Puustinen]  |  BICP-16:000214 Uen  |  T  |  2020-09-28  |  Ericsson Internal  |  Page </a:t>
            </a:r>
            <a:fld id="{F49988C2-5E44-4CC2-8B76-64BA739E250D}" type="slidenum">
              <a:rPr lang="en-US" sz="800" b="0" i="0" u="none" smtClean="0">
                <a:solidFill>
                  <a:srgbClr val="1A1816"/>
                </a:solidFill>
              </a:rPr>
              <a:t/>
            </a:fld>
            <a:endParaRPr lang="en-US" sz="800" b="0" i="0" u="none">
              <a:solidFill>
                <a:srgbClr val="1A1816"/>
              </a:solidFill>
            </a:endParaRPr>
          </a:p>
        </p:txBody>
      </p:sp>
    </p:spTree>
    <p:extLst>
      <p:ext uri="{BB962C8B-B14F-4D97-AF65-F5344CB8AC3E}">
        <p14:creationId xmlns:p14="http://schemas.microsoft.com/office/powerpoint/2010/main" val="1068992522"/>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 id="2147483924" r:id="rId14"/>
    <p:sldLayoutId id="2147483925" r:id="rId15"/>
    <p:sldLayoutId id="2147483926" r:id="rId16"/>
    <p:sldLayoutId id="2147483927" r:id="rId17"/>
    <p:sldLayoutId id="2147483928" r:id="rId18"/>
    <p:sldLayoutId id="2147483929" r:id="rId19"/>
    <p:sldLayoutId id="2147483930" r:id="rId20"/>
    <p:sldLayoutId id="2147483931" r:id="rId21"/>
    <p:sldLayoutId id="2147483932" r:id="rId22"/>
    <p:sldLayoutId id="2147483933" r:id="rId23"/>
    <p:sldLayoutId id="2147483934" r:id="rId24"/>
    <p:sldLayoutId id="2147483935" r:id="rId25"/>
    <p:sldLayoutId id="2147483936" r:id="rId26"/>
    <p:sldLayoutId id="2147483937" r:id="rId27"/>
    <p:sldLayoutId id="2147483938" r:id="rId28"/>
    <p:sldLayoutId id="2147483939" r:id="rId29"/>
    <p:sldLayoutId id="2147483940" r:id="rId30"/>
    <p:sldLayoutId id="2147483941" r:id="rId31"/>
    <p:sldLayoutId id="2147483942" r:id="rId32"/>
    <p:sldLayoutId id="2147483943" r:id="rId33"/>
    <p:sldLayoutId id="2147483944" r:id="rId34"/>
    <p:sldLayoutId id="2147483945" r:id="rId35"/>
    <p:sldLayoutId id="2147483946" r:id="rId36"/>
    <p:sldLayoutId id="2147483947" r:id="rId37"/>
    <p:sldLayoutId id="2147483948" r:id="rId38"/>
    <p:sldLayoutId id="2147483949" r:id="rId39"/>
    <p:sldLayoutId id="2147483950" r:id="rId40"/>
    <p:sldLayoutId id="2147483951" r:id="rId41"/>
    <p:sldLayoutId id="2147483952" r:id="rId42"/>
    <p:sldLayoutId id="2147483953" r:id="rId43"/>
    <p:sldLayoutId id="2147483954" r:id="rId44"/>
    <p:sldLayoutId id="2147483955" r:id="rId45"/>
    <p:sldLayoutId id="2147484121" r:id="rId46"/>
    <p:sldLayoutId id="2147484125" r:id="rId47"/>
  </p:sldLayoutIdLst>
  <p:hf sldNum="0" hdr="0" ftr="0" dt="0"/>
  <p:txStyles>
    <p:titleStyle>
      <a:lvl1pPr algn="l" rtl="0" eaLnBrk="1" fontAlgn="base" hangingPunct="1">
        <a:lnSpc>
          <a:spcPct val="85000"/>
        </a:lnSpc>
        <a:spcBef>
          <a:spcPts val="300"/>
        </a:spcBef>
        <a:spcAft>
          <a:spcPct val="0"/>
        </a:spcAft>
        <a:defRPr sz="4000" kern="1400" spc="-160">
          <a:solidFill>
            <a:schemeClr val="tx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p:titleStyle>
    <p:bodyStyle>
      <a:lvl1pPr marL="3429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ea typeface="+mn-ea"/>
          <a:cs typeface="+mn-cs"/>
        </a:defRPr>
      </a:lvl1pPr>
      <a:lvl2pPr marL="712788"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2pPr>
      <a:lvl3pPr marL="10795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3pPr>
      <a:lvl4pPr marL="14351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4pPr>
      <a:lvl5pPr marL="1770063"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5pPr>
      <a:lvl6pPr marL="20716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A4A3A4"/>
          </p15:clr>
        </p15:guide>
        <p15:guide id="2" pos="302">
          <p15:clr>
            <a:srgbClr val="A4A3A4"/>
          </p15:clr>
        </p15:guide>
        <p15:guide id="3" pos="1935">
          <p15:clr>
            <a:srgbClr val="A4A3A4"/>
          </p15:clr>
        </p15:guide>
        <p15:guide id="4" orient="horz" pos="981">
          <p15:clr>
            <a:srgbClr val="A4A3A4"/>
          </p15:clr>
        </p15:guide>
        <p15:guide id="6" pos="2116">
          <p15:clr>
            <a:srgbClr val="A4A3A4"/>
          </p15:clr>
        </p15:guide>
        <p15:guide id="7" pos="3931">
          <p15:clr>
            <a:srgbClr val="A4A3A4"/>
          </p15:clr>
        </p15:guide>
        <p15:guide id="9" pos="3749">
          <p15:clr>
            <a:srgbClr val="A4A3A4"/>
          </p15:clr>
        </p15:guide>
        <p15:guide id="10" pos="5564">
          <p15:clr>
            <a:srgbClr val="A4A3A4"/>
          </p15:clr>
        </p15:guide>
        <p15:guide id="12" pos="5745">
          <p15:clr>
            <a:srgbClr val="A4A3A4"/>
          </p15:clr>
        </p15:guide>
        <p15:guide id="13" pos="7378">
          <p15:clr>
            <a:srgbClr val="A4A3A4"/>
          </p15:clr>
        </p15:guide>
        <p15:guide id="16" orient="horz" pos="2478">
          <p15:clr>
            <a:srgbClr val="A4A3A4"/>
          </p15:clr>
        </p15:guide>
        <p15:guide id="17" orient="horz" pos="2614">
          <p15:clr>
            <a:srgbClr val="A4A3A4"/>
          </p15:clr>
        </p15:guide>
        <p15:guide id="18" orient="horz" pos="3929">
          <p15:clr>
            <a:srgbClr val="A4A3A4"/>
          </p15:clr>
        </p15:guide>
        <p15:guide id="19" orient="horz" pos="4110">
          <p15:clr>
            <a:srgbClr val="A4A3A4"/>
          </p15:clr>
        </p15:guide>
        <p15:guide id="20" orient="horz" pos="1162">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7" name="Content_SM"/>
          <p:cNvSpPr>
            <a:spLocks noGrp="1" noChangeArrowheads="1"/>
          </p:cNvSpPr>
          <p:nvPr>
            <p:ph type="body" idx="1"/>
          </p:nvPr>
        </p:nvSpPr>
        <p:spPr bwMode="auto">
          <a:xfrm>
            <a:off x="479425" y="1844675"/>
            <a:ext cx="11233150" cy="4392612"/>
          </a:xfrm>
          <a:prstGeom prst="rect">
            <a:avLst/>
          </a:prstGeom>
          <a:noFill/>
          <a:ln w="9525">
            <a:noFill/>
            <a:miter lim="800000"/>
            <a:headEnd/>
            <a:tailEnd/>
          </a:ln>
        </p:spPr>
        <p:txBody>
          <a:bodyPr vert="horz" wrap="square" lIns="72000" tIns="36000" rIns="0" bIns="0" numCol="1" anchor="t" anchorCtr="0" compatLnSpc="1">
            <a:prstTxWarp prst="textNoShape">
              <a:avLst/>
            </a:prstTxWarp>
          </a:body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
        <p:nvSpPr>
          <p:cNvPr id="21506" name="Title_SM"/>
          <p:cNvSpPr>
            <a:spLocks noGrp="1" noChangeArrowheads="1"/>
          </p:cNvSpPr>
          <p:nvPr>
            <p:ph type="title"/>
          </p:nvPr>
        </p:nvSpPr>
        <p:spPr bwMode="auto">
          <a:xfrm>
            <a:off x="479424" y="476250"/>
            <a:ext cx="8353425"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p>
            <a:pPr lvl="0"/>
            <a:r>
              <a:rPr lang="en-US"/>
              <a:t>Slide title, Ericsson Hilda Light 40pt, Ericsson Black, max 2-lines</a:t>
            </a:r>
          </a:p>
        </p:txBody>
      </p:sp>
      <p:pic>
        <p:nvPicPr>
          <p:cNvPr id="8" name="Picture 7">
            <a:extLst>
              <a:ext uri="{FF2B5EF4-FFF2-40B4-BE49-F238E27FC236}">
                <a16:creationId xmlns:a16="http://schemas.microsoft.com/office/drawing/2014/main" id="{2051B066-0765-4F7D-BC7B-5421BFA666C6}"/>
              </a:ext>
            </a:extLst>
          </p:cNvPr>
          <p:cNvPicPr>
            <a:picLocks noChangeAspect="1"/>
          </p:cNvPicPr>
          <p:nvPr userDrawn="1"/>
        </p:nvPicPr>
        <p:blipFill>
          <a:blip r:embed="rId40" cstate="screen">
            <a:duotone>
              <a:prstClr val="black"/>
              <a:srgbClr val="D9C3A5">
                <a:tint val="50000"/>
                <a:satMod val="180000"/>
              </a:srgbClr>
            </a:duotone>
            <a:extLst>
              <a:ext uri="{BEBA8EAE-BF5A-486C-A8C5-ECC9F3942E4B}">
                <a14:imgProps xmlns:a14="http://schemas.microsoft.com/office/drawing/2010/main">
                  <a14:imgLayer r:embed="rId41">
                    <a14:imgEffect>
                      <a14:colorTemperature colorTemp="8800"/>
                    </a14:imgEffect>
                  </a14:imgLayer>
                </a14:imgProps>
              </a:ext>
              <a:ext uri="{28A0092B-C50C-407E-A947-70E740481C1C}">
                <a14:useLocalDpi xmlns:a14="http://schemas.microsoft.com/office/drawing/2010/main"/>
              </a:ext>
            </a:extLst>
          </a:blip>
          <a:stretch>
            <a:fillRect/>
          </a:stretch>
        </p:blipFill>
        <p:spPr>
          <a:xfrm>
            <a:off x="11522514" y="476250"/>
            <a:ext cx="190061" cy="256032"/>
          </a:xfrm>
          <a:prstGeom prst="rect">
            <a:avLst/>
          </a:prstGeom>
          <a:ln>
            <a:noFill/>
          </a:ln>
        </p:spPr>
      </p:pic>
      <p:sp>
        <p:nvSpPr>
          <p:cNvPr id="7" name="txtfooterCopy">
            <a:extLst>
              <a:ext uri="{FF2B5EF4-FFF2-40B4-BE49-F238E27FC236}">
                <a16:creationId xmlns:a16="http://schemas.microsoft.com/office/drawing/2014/main" id="{1E23E4BC-D653-489C-81CC-F08E7CB32007}"/>
              </a:ext>
            </a:extLst>
          </p:cNvPr>
          <p:cNvSpPr txBox="1">
            <a:spLocks noChangeArrowheads="1"/>
          </p:cNvSpPr>
          <p:nvPr userDrawn="1"/>
        </p:nvSpPr>
        <p:spPr bwMode="auto">
          <a:xfrm>
            <a:off x="527050" y="6524625"/>
            <a:ext cx="9865783" cy="215900"/>
          </a:xfrm>
          <a:prstGeom prst="rect">
            <a:avLst/>
          </a:prstGeom>
          <a:noFill/>
          <a:ln w="12700" algn="ctr">
            <a:noFill/>
            <a:miter lim="800000"/>
            <a:headEnd/>
            <a:tailEnd/>
          </a:ln>
          <a:effectLst/>
        </p:spPr>
        <p:txBody>
          <a:bodyPr lIns="72000" rIns="72000"/>
          <a:lstStyle/>
          <a:p>
            <a:pPr algn="l"/>
            <a:r>
              <a:rPr lang="en-US" sz="800" b="0" i="0" u="none">
                <a:solidFill>
                  <a:srgbClr val="1A1816"/>
                </a:solidFill>
              </a:rPr>
              <a:t>ERVGH Göran Hall  |  BDGSGDC [Stig Puustinen]  |  BICP-16:000214 Uen  |  T  |  2020-09-28  |  Ericsson Internal  |  Page </a:t>
            </a:r>
            <a:fld id="{68292EA9-2DB9-44F3-822A-D5DA2383A2E0}" type="slidenum">
              <a:rPr lang="en-US" sz="800" b="0" i="0" u="none" smtClean="0">
                <a:solidFill>
                  <a:srgbClr val="1A1816"/>
                </a:solidFill>
              </a:rPr>
              <a:t/>
            </a:fld>
            <a:endParaRPr lang="en-US" sz="800" b="0" i="0" u="none">
              <a:solidFill>
                <a:srgbClr val="1A1816"/>
              </a:solidFill>
            </a:endParaRPr>
          </a:p>
        </p:txBody>
      </p:sp>
    </p:spTree>
    <p:extLst>
      <p:ext uri="{BB962C8B-B14F-4D97-AF65-F5344CB8AC3E}">
        <p14:creationId xmlns:p14="http://schemas.microsoft.com/office/powerpoint/2010/main" val="1309583645"/>
      </p:ext>
    </p:extLst>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 id="2147483968" r:id="rId12"/>
    <p:sldLayoutId id="2147483969" r:id="rId13"/>
    <p:sldLayoutId id="2147483970" r:id="rId14"/>
    <p:sldLayoutId id="2147483971" r:id="rId15"/>
    <p:sldLayoutId id="2147483972" r:id="rId16"/>
    <p:sldLayoutId id="2147483973" r:id="rId17"/>
    <p:sldLayoutId id="2147483974" r:id="rId18"/>
    <p:sldLayoutId id="2147483975" r:id="rId19"/>
    <p:sldLayoutId id="2147483976" r:id="rId20"/>
    <p:sldLayoutId id="2147483977" r:id="rId21"/>
    <p:sldLayoutId id="2147483978" r:id="rId22"/>
    <p:sldLayoutId id="2147483979" r:id="rId23"/>
    <p:sldLayoutId id="2147483980" r:id="rId24"/>
    <p:sldLayoutId id="2147483981" r:id="rId25"/>
    <p:sldLayoutId id="2147483982" r:id="rId26"/>
    <p:sldLayoutId id="2147483983" r:id="rId27"/>
    <p:sldLayoutId id="2147483984" r:id="rId28"/>
    <p:sldLayoutId id="2147483985" r:id="rId29"/>
    <p:sldLayoutId id="2147483986" r:id="rId30"/>
    <p:sldLayoutId id="2147483987" r:id="rId31"/>
    <p:sldLayoutId id="2147483988" r:id="rId32"/>
    <p:sldLayoutId id="2147483989" r:id="rId33"/>
    <p:sldLayoutId id="2147483990" r:id="rId34"/>
    <p:sldLayoutId id="2147483991" r:id="rId35"/>
    <p:sldLayoutId id="2147483992" r:id="rId36"/>
    <p:sldLayoutId id="2147483993" r:id="rId37"/>
    <p:sldLayoutId id="2147483994" r:id="rId38"/>
  </p:sldLayoutIdLst>
  <p:hf sldNum="0" hdr="0" ftr="0" dt="0"/>
  <p:txStyles>
    <p:titleStyle>
      <a:lvl1pPr algn="l" rtl="0" eaLnBrk="1" fontAlgn="base" hangingPunct="1">
        <a:lnSpc>
          <a:spcPct val="85000"/>
        </a:lnSpc>
        <a:spcBef>
          <a:spcPts val="300"/>
        </a:spcBef>
        <a:spcAft>
          <a:spcPct val="0"/>
        </a:spcAft>
        <a:defRPr sz="4000" kern="1400" spc="-160">
          <a:solidFill>
            <a:schemeClr val="tx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p:titleStyle>
    <p:bodyStyle>
      <a:lvl1pPr marL="3429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ea typeface="+mn-ea"/>
          <a:cs typeface="+mn-cs"/>
        </a:defRPr>
      </a:lvl1pPr>
      <a:lvl2pPr marL="3429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2pPr>
      <a:lvl3pPr marL="6858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3pPr>
      <a:lvl4pPr marL="10287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4pPr>
      <a:lvl5pPr marL="13716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5pPr>
      <a:lvl6pPr marL="20716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A4A3A4"/>
          </p15:clr>
        </p15:guide>
        <p15:guide id="2" pos="302">
          <p15:clr>
            <a:srgbClr val="A4A3A4"/>
          </p15:clr>
        </p15:guide>
        <p15:guide id="3" pos="1935">
          <p15:clr>
            <a:srgbClr val="A4A3A4"/>
          </p15:clr>
        </p15:guide>
        <p15:guide id="4" orient="horz" pos="981">
          <p15:clr>
            <a:srgbClr val="A4A3A4"/>
          </p15:clr>
        </p15:guide>
        <p15:guide id="6" pos="2116">
          <p15:clr>
            <a:srgbClr val="A4A3A4"/>
          </p15:clr>
        </p15:guide>
        <p15:guide id="7" pos="3931">
          <p15:clr>
            <a:srgbClr val="A4A3A4"/>
          </p15:clr>
        </p15:guide>
        <p15:guide id="9" pos="3749">
          <p15:clr>
            <a:srgbClr val="A4A3A4"/>
          </p15:clr>
        </p15:guide>
        <p15:guide id="10" pos="5564">
          <p15:clr>
            <a:srgbClr val="A4A3A4"/>
          </p15:clr>
        </p15:guide>
        <p15:guide id="12" pos="5745">
          <p15:clr>
            <a:srgbClr val="A4A3A4"/>
          </p15:clr>
        </p15:guide>
        <p15:guide id="13" pos="7378">
          <p15:clr>
            <a:srgbClr val="A4A3A4"/>
          </p15:clr>
        </p15:guide>
        <p15:guide id="16" orient="horz" pos="2478">
          <p15:clr>
            <a:srgbClr val="A4A3A4"/>
          </p15:clr>
        </p15:guide>
        <p15:guide id="17" orient="horz" pos="2614">
          <p15:clr>
            <a:srgbClr val="A4A3A4"/>
          </p15:clr>
        </p15:guide>
        <p15:guide id="18" orient="horz" pos="3929">
          <p15:clr>
            <a:srgbClr val="A4A3A4"/>
          </p15:clr>
        </p15:guide>
        <p15:guide id="19" orient="horz" pos="4110">
          <p15:clr>
            <a:srgbClr val="A4A3A4"/>
          </p15:clr>
        </p15:guide>
        <p15:guide id="20" orient="horz" pos="1162">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7" name="Content_SM"/>
          <p:cNvSpPr>
            <a:spLocks noGrp="1" noChangeArrowheads="1"/>
          </p:cNvSpPr>
          <p:nvPr>
            <p:ph type="body" idx="1"/>
          </p:nvPr>
        </p:nvSpPr>
        <p:spPr bwMode="auto">
          <a:xfrm>
            <a:off x="479425" y="1844675"/>
            <a:ext cx="11233150" cy="4392612"/>
          </a:xfrm>
          <a:prstGeom prst="rect">
            <a:avLst/>
          </a:prstGeom>
          <a:noFill/>
          <a:ln w="9525">
            <a:noFill/>
            <a:miter lim="800000"/>
            <a:headEnd/>
            <a:tailEnd/>
          </a:ln>
        </p:spPr>
        <p:txBody>
          <a:bodyPr vert="horz" wrap="square" lIns="72000" tIns="36000" rIns="0" bIns="0" numCol="1" anchor="t" anchorCtr="0" compatLnSpc="1">
            <a:prstTxWarp prst="textNoShape">
              <a:avLst/>
            </a:prstTxWarp>
          </a:bodyPr>
          <a:lstStyle/>
          <a:p>
            <a:pPr lvl="0"/>
            <a:r>
              <a:rPr lang="en-US"/>
              <a:t>For heading, use Ericsson Hilda in bold. For copy and bullets, use Ericsson Hilda.</a:t>
            </a:r>
          </a:p>
          <a:p>
            <a:pPr lvl="1"/>
            <a:r>
              <a:rPr lang="en-US"/>
              <a:t>First level</a:t>
            </a:r>
          </a:p>
          <a:p>
            <a:pPr lvl="2"/>
            <a:r>
              <a:rPr lang="en-US"/>
              <a:t>Second level</a:t>
            </a:r>
          </a:p>
          <a:p>
            <a:pPr lvl="3"/>
            <a:r>
              <a:rPr lang="en-US"/>
              <a:t>Third level</a:t>
            </a:r>
          </a:p>
          <a:p>
            <a:pPr lvl="4"/>
            <a:r>
              <a:rPr lang="en-US"/>
              <a:t>Fourth level</a:t>
            </a:r>
          </a:p>
        </p:txBody>
      </p:sp>
      <p:sp>
        <p:nvSpPr>
          <p:cNvPr id="21506" name="Title_SM"/>
          <p:cNvSpPr>
            <a:spLocks noGrp="1" noChangeArrowheads="1"/>
          </p:cNvSpPr>
          <p:nvPr>
            <p:ph type="title"/>
          </p:nvPr>
        </p:nvSpPr>
        <p:spPr bwMode="auto">
          <a:xfrm>
            <a:off x="479424" y="476250"/>
            <a:ext cx="8353425"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p>
            <a:pPr lvl="0"/>
            <a:r>
              <a:rPr lang="en-US"/>
              <a:t>Slide title, Ericsson Hilda Light 40pt, Ericsson Black, max 2-lines</a:t>
            </a:r>
          </a:p>
        </p:txBody>
      </p:sp>
      <p:pic>
        <p:nvPicPr>
          <p:cNvPr id="8" name="Picture 7">
            <a:extLst>
              <a:ext uri="{FF2B5EF4-FFF2-40B4-BE49-F238E27FC236}">
                <a16:creationId xmlns:a16="http://schemas.microsoft.com/office/drawing/2014/main" id="{2051B066-0765-4F7D-BC7B-5421BFA666C6}"/>
              </a:ext>
            </a:extLst>
          </p:cNvPr>
          <p:cNvPicPr>
            <a:picLocks noChangeAspect="1"/>
          </p:cNvPicPr>
          <p:nvPr/>
        </p:nvPicPr>
        <p:blipFill>
          <a:blip r:embed="rId40" cstate="screen">
            <a:duotone>
              <a:prstClr val="black"/>
              <a:srgbClr val="D9C3A5">
                <a:tint val="50000"/>
                <a:satMod val="180000"/>
              </a:srgbClr>
            </a:duotone>
            <a:extLst>
              <a:ext uri="{BEBA8EAE-BF5A-486C-A8C5-ECC9F3942E4B}">
                <a14:imgProps xmlns:a14="http://schemas.microsoft.com/office/drawing/2010/main">
                  <a14:imgLayer r:embed="rId41">
                    <a14:imgEffect>
                      <a14:colorTemperature colorTemp="8800"/>
                    </a14:imgEffect>
                  </a14:imgLayer>
                </a14:imgProps>
              </a:ext>
              <a:ext uri="{28A0092B-C50C-407E-A947-70E740481C1C}">
                <a14:useLocalDpi xmlns:a14="http://schemas.microsoft.com/office/drawing/2010/main"/>
              </a:ext>
            </a:extLst>
          </a:blip>
          <a:stretch>
            <a:fillRect/>
          </a:stretch>
        </p:blipFill>
        <p:spPr>
          <a:xfrm>
            <a:off x="11522514" y="476250"/>
            <a:ext cx="190061" cy="256032"/>
          </a:xfrm>
          <a:prstGeom prst="rect">
            <a:avLst/>
          </a:prstGeom>
          <a:ln>
            <a:noFill/>
          </a:ln>
        </p:spPr>
      </p:pic>
      <p:sp>
        <p:nvSpPr>
          <p:cNvPr id="6" name="txtfooterCopy">
            <a:extLst>
              <a:ext uri="{FF2B5EF4-FFF2-40B4-BE49-F238E27FC236}">
                <a16:creationId xmlns:a16="http://schemas.microsoft.com/office/drawing/2014/main" id="{2C3643B0-5071-4EE3-BDAD-6A32AE70BE77}"/>
              </a:ext>
            </a:extLst>
          </p:cNvPr>
          <p:cNvSpPr txBox="1">
            <a:spLocks noChangeArrowheads="1"/>
          </p:cNvSpPr>
          <p:nvPr userDrawn="1"/>
        </p:nvSpPr>
        <p:spPr bwMode="auto">
          <a:xfrm>
            <a:off x="527050" y="6524625"/>
            <a:ext cx="9865783" cy="215900"/>
          </a:xfrm>
          <a:prstGeom prst="rect">
            <a:avLst/>
          </a:prstGeom>
          <a:noFill/>
          <a:ln w="12700" algn="ctr">
            <a:noFill/>
            <a:miter lim="800000"/>
            <a:headEnd/>
            <a:tailEnd/>
          </a:ln>
          <a:effectLst/>
        </p:spPr>
        <p:txBody>
          <a:bodyPr lIns="72000" rIns="72000"/>
          <a:lstStyle/>
          <a:p>
            <a:pPr algn="l"/>
            <a:r>
              <a:rPr lang="en-US" sz="800" b="0" i="0" u="none">
                <a:solidFill>
                  <a:srgbClr val="1A1816"/>
                </a:solidFill>
              </a:rPr>
              <a:t>ERVGH Göran Hall  |  BDGSGDC [Stig Puustinen]  |  BICP-16:000214 Uen  |  T  |  2020-09-28  |  Ericsson Internal  |  Page </a:t>
            </a:r>
            <a:fld id="{132D1B8B-0BD2-4779-899F-B3E1A405AB41}" type="slidenum">
              <a:rPr lang="en-US" sz="800" b="0" i="0" u="none" smtClean="0">
                <a:solidFill>
                  <a:srgbClr val="1A1816"/>
                </a:solidFill>
              </a:rPr>
              <a:t/>
            </a:fld>
            <a:endParaRPr lang="en-US" sz="800" b="0" i="0" u="none">
              <a:solidFill>
                <a:srgbClr val="1A1816"/>
              </a:solidFill>
            </a:endParaRPr>
          </a:p>
        </p:txBody>
      </p:sp>
    </p:spTree>
    <p:extLst>
      <p:ext uri="{BB962C8B-B14F-4D97-AF65-F5344CB8AC3E}">
        <p14:creationId xmlns:p14="http://schemas.microsoft.com/office/powerpoint/2010/main" val="3912718467"/>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 id="2147484045" r:id="rId12"/>
    <p:sldLayoutId id="2147484046" r:id="rId13"/>
    <p:sldLayoutId id="2147484047" r:id="rId14"/>
    <p:sldLayoutId id="2147484048" r:id="rId15"/>
    <p:sldLayoutId id="2147484049" r:id="rId16"/>
    <p:sldLayoutId id="2147484050" r:id="rId17"/>
    <p:sldLayoutId id="2147484051" r:id="rId18"/>
    <p:sldLayoutId id="2147484052" r:id="rId19"/>
    <p:sldLayoutId id="2147484053" r:id="rId20"/>
    <p:sldLayoutId id="2147484054" r:id="rId21"/>
    <p:sldLayoutId id="2147484055" r:id="rId22"/>
    <p:sldLayoutId id="2147484056" r:id="rId23"/>
    <p:sldLayoutId id="2147484057" r:id="rId24"/>
    <p:sldLayoutId id="2147484058" r:id="rId25"/>
    <p:sldLayoutId id="2147484059" r:id="rId26"/>
    <p:sldLayoutId id="2147484060" r:id="rId27"/>
    <p:sldLayoutId id="2147484061" r:id="rId28"/>
    <p:sldLayoutId id="2147484062" r:id="rId29"/>
    <p:sldLayoutId id="2147484063" r:id="rId30"/>
    <p:sldLayoutId id="2147484064" r:id="rId31"/>
    <p:sldLayoutId id="2147484065" r:id="rId32"/>
    <p:sldLayoutId id="2147484066" r:id="rId33"/>
    <p:sldLayoutId id="2147484067" r:id="rId34"/>
    <p:sldLayoutId id="2147484068" r:id="rId35"/>
    <p:sldLayoutId id="2147484069" r:id="rId36"/>
    <p:sldLayoutId id="2147484070" r:id="rId37"/>
    <p:sldLayoutId id="2147484071" r:id="rId38"/>
  </p:sldLayoutIdLst>
  <p:hf sldNum="0" hdr="0" ftr="0" dt="0"/>
  <p:txStyles>
    <p:titleStyle>
      <a:lvl1pPr algn="l" rtl="0" eaLnBrk="1" fontAlgn="base" hangingPunct="1">
        <a:lnSpc>
          <a:spcPct val="85000"/>
        </a:lnSpc>
        <a:spcBef>
          <a:spcPts val="300"/>
        </a:spcBef>
        <a:spcAft>
          <a:spcPct val="0"/>
        </a:spcAft>
        <a:defRPr sz="4000" kern="1400" spc="-160">
          <a:solidFill>
            <a:schemeClr val="tx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p:titleStyle>
    <p:bodyStyle>
      <a:lvl1pPr marL="3429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ea typeface="+mn-ea"/>
          <a:cs typeface="+mn-cs"/>
        </a:defRPr>
      </a:lvl1pPr>
      <a:lvl2pPr marL="3429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2pPr>
      <a:lvl3pPr marL="6858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3pPr>
      <a:lvl4pPr marL="10287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4pPr>
      <a:lvl5pPr marL="13716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5pPr>
      <a:lvl6pPr marL="20716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A4A3A4"/>
          </p15:clr>
        </p15:guide>
        <p15:guide id="2" pos="302">
          <p15:clr>
            <a:srgbClr val="A4A3A4"/>
          </p15:clr>
        </p15:guide>
        <p15:guide id="3" pos="1935">
          <p15:clr>
            <a:srgbClr val="A4A3A4"/>
          </p15:clr>
        </p15:guide>
        <p15:guide id="4" orient="horz" pos="981">
          <p15:clr>
            <a:srgbClr val="A4A3A4"/>
          </p15:clr>
        </p15:guide>
        <p15:guide id="6" pos="2116">
          <p15:clr>
            <a:srgbClr val="A4A3A4"/>
          </p15:clr>
        </p15:guide>
        <p15:guide id="7" pos="3931">
          <p15:clr>
            <a:srgbClr val="A4A3A4"/>
          </p15:clr>
        </p15:guide>
        <p15:guide id="9" pos="3749">
          <p15:clr>
            <a:srgbClr val="A4A3A4"/>
          </p15:clr>
        </p15:guide>
        <p15:guide id="10" pos="5564">
          <p15:clr>
            <a:srgbClr val="A4A3A4"/>
          </p15:clr>
        </p15:guide>
        <p15:guide id="12" pos="5745">
          <p15:clr>
            <a:srgbClr val="A4A3A4"/>
          </p15:clr>
        </p15:guide>
        <p15:guide id="13" pos="7378">
          <p15:clr>
            <a:srgbClr val="A4A3A4"/>
          </p15:clr>
        </p15:guide>
        <p15:guide id="16" orient="horz" pos="2478">
          <p15:clr>
            <a:srgbClr val="A4A3A4"/>
          </p15:clr>
        </p15:guide>
        <p15:guide id="17" orient="horz" pos="2614">
          <p15:clr>
            <a:srgbClr val="A4A3A4"/>
          </p15:clr>
        </p15:guide>
        <p15:guide id="18" orient="horz" pos="3929">
          <p15:clr>
            <a:srgbClr val="A4A3A4"/>
          </p15:clr>
        </p15:guide>
        <p15:guide id="19" orient="horz" pos="4110">
          <p15:clr>
            <a:srgbClr val="A4A3A4"/>
          </p15:clr>
        </p15:guide>
        <p15:guide id="20" orient="horz" pos="1162">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1507" name="Content_SM"/>
          <p:cNvSpPr>
            <a:spLocks noGrp="1" noChangeArrowheads="1"/>
          </p:cNvSpPr>
          <p:nvPr>
            <p:ph type="body" idx="1"/>
          </p:nvPr>
        </p:nvSpPr>
        <p:spPr bwMode="auto">
          <a:xfrm>
            <a:off x="479425" y="1844675"/>
            <a:ext cx="11233150" cy="4392612"/>
          </a:xfrm>
          <a:prstGeom prst="rect">
            <a:avLst/>
          </a:prstGeom>
          <a:noFill/>
          <a:ln w="9525">
            <a:noFill/>
            <a:miter lim="800000"/>
            <a:headEnd/>
            <a:tailEnd/>
          </a:ln>
        </p:spPr>
        <p:txBody>
          <a:bodyPr vert="horz" wrap="square" lIns="72000" tIns="36000" rIns="0" bIns="0" numCol="1" anchor="t" anchorCtr="0" compatLnSpc="1">
            <a:prstTxWarp prst="textNoShape">
              <a:avLst/>
            </a:prstTxWarp>
          </a:bodyPr>
          <a:lstStyle/>
          <a:p>
            <a:pPr lvl="0"/>
            <a:r>
              <a:rPr lang="en-US"/>
              <a:t>For heading, use Ericsson Hilda in bold. For copy and bullets, use Ericsson Hilda.</a:t>
            </a:r>
          </a:p>
          <a:p>
            <a:pPr lvl="0"/>
            <a:r>
              <a:rPr lang="en-US"/>
              <a:t>First level</a:t>
            </a:r>
          </a:p>
          <a:p>
            <a:pPr lvl="1"/>
            <a:r>
              <a:rPr lang="en-US"/>
              <a:t>Second level</a:t>
            </a:r>
          </a:p>
          <a:p>
            <a:pPr lvl="2"/>
            <a:r>
              <a:rPr lang="en-US"/>
              <a:t>Third level</a:t>
            </a:r>
          </a:p>
          <a:p>
            <a:pPr lvl="3"/>
            <a:r>
              <a:rPr lang="en-US"/>
              <a:t>Fourth level</a:t>
            </a:r>
          </a:p>
        </p:txBody>
      </p:sp>
      <p:sp>
        <p:nvSpPr>
          <p:cNvPr id="21506" name="Title_SM"/>
          <p:cNvSpPr>
            <a:spLocks noGrp="1" noChangeArrowheads="1"/>
          </p:cNvSpPr>
          <p:nvPr>
            <p:ph type="title"/>
          </p:nvPr>
        </p:nvSpPr>
        <p:spPr bwMode="auto">
          <a:xfrm>
            <a:off x="479424" y="476250"/>
            <a:ext cx="8353425" cy="1081088"/>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p>
            <a:pPr lvl="0"/>
            <a:r>
              <a:rPr lang="en-US"/>
              <a:t>Slide title, Ericsson Hilda Light 40pt, Ericsson Black, max 2-lines</a:t>
            </a:r>
          </a:p>
        </p:txBody>
      </p:sp>
      <p:sp>
        <p:nvSpPr>
          <p:cNvPr id="2" name="txtfooterCopy">
            <a:extLst>
              <a:ext uri="{FF2B5EF4-FFF2-40B4-BE49-F238E27FC236}">
                <a16:creationId xmlns:a16="http://schemas.microsoft.com/office/drawing/2014/main" id="{B5D66844-3D70-468C-AC9F-76DF3D537153}"/>
              </a:ext>
            </a:extLst>
          </p:cNvPr>
          <p:cNvSpPr txBox="1"/>
          <p:nvPr userDrawn="1"/>
        </p:nvSpPr>
        <p:spPr>
          <a:xfrm>
            <a:off x="527050" y="6524625"/>
            <a:ext cx="9865783" cy="215900"/>
          </a:xfrm>
          <a:prstGeom prst="rect">
            <a:avLst/>
          </a:prstGeom>
          <a:noFill/>
        </p:spPr>
        <p:txBody>
          <a:bodyPr vert="horz" wrap="none" lIns="0" tIns="0" rIns="0" bIns="0" rtlCol="0">
            <a:noAutofit/>
          </a:bodyPr>
          <a:lstStyle/>
          <a:p>
            <a:pPr algn="l"/>
            <a:r>
              <a:rPr lang="en-US" sz="1000" b="0" i="0" u="none">
                <a:solidFill>
                  <a:srgbClr val="1A1816"/>
                </a:solidFill>
                <a:latin typeface="+mn-lt"/>
              </a:rPr>
              <a:t>ERVGH Göran Hall  |  BDGSGDC [Stig Puustinen]  |  BICP-16:000214 Uen  |  T  |  2020-09-28  |  Ericsson Internal  |  Page </a:t>
            </a:r>
            <a:fld id="{BB018405-8BE5-43DE-91CE-0BCE9CA2FFAE}" type="slidenum">
              <a:rPr lang="en-US" sz="1000" b="0" i="0" u="none" smtClean="0">
                <a:solidFill>
                  <a:srgbClr val="1A1816"/>
                </a:solidFill>
                <a:latin typeface="+mn-lt"/>
              </a:rPr>
              <a:t/>
            </a:fld>
            <a:endParaRPr lang="en-US" sz="1000" b="0" i="0" u="none">
              <a:solidFill>
                <a:srgbClr val="1A1816"/>
              </a:solidFill>
              <a:latin typeface="+mn-lt"/>
            </a:endParaRPr>
          </a:p>
        </p:txBody>
      </p:sp>
      <p:pic>
        <p:nvPicPr>
          <p:cNvPr id="6" name="Graphic 5">
            <a:extLst>
              <a:ext uri="{FF2B5EF4-FFF2-40B4-BE49-F238E27FC236}">
                <a16:creationId xmlns:a16="http://schemas.microsoft.com/office/drawing/2014/main" id="{DE25556D-527C-4037-A1EA-D4D374B5DCA7}"/>
              </a:ext>
            </a:extLst>
          </p:cNvPr>
          <p:cNvPicPr>
            <a:picLocks noChangeAspect="1"/>
          </p:cNvPicPr>
          <p:nvPr userDrawn="1"/>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90452" y="476250"/>
            <a:ext cx="256032" cy="256032"/>
          </a:xfrm>
          <a:prstGeom prst="rect">
            <a:avLst/>
          </a:prstGeom>
        </p:spPr>
      </p:pic>
    </p:spTree>
    <p:extLst>
      <p:ext uri="{BB962C8B-B14F-4D97-AF65-F5344CB8AC3E}">
        <p14:creationId xmlns:p14="http://schemas.microsoft.com/office/powerpoint/2010/main" val="2543273543"/>
      </p:ext>
    </p:extLst>
  </p:cSld>
  <p:clrMap bg1="lt1" tx1="dk1" bg2="lt2" tx2="dk2" accent1="accent1" accent2="accent2" accent3="accent3" accent4="accent4" accent5="accent5" accent6="accent6" hlink="hlink" folHlink="folHlink"/>
  <p:sldLayoutIdLst>
    <p:sldLayoutId id="2147484073" r:id="rId1"/>
    <p:sldLayoutId id="2147484074" r:id="rId2"/>
    <p:sldLayoutId id="2147484075" r:id="rId3"/>
    <p:sldLayoutId id="2147484076" r:id="rId4"/>
    <p:sldLayoutId id="2147484077" r:id="rId5"/>
    <p:sldLayoutId id="2147484078" r:id="rId6"/>
    <p:sldLayoutId id="2147484079" r:id="rId7"/>
    <p:sldLayoutId id="2147484080" r:id="rId8"/>
    <p:sldLayoutId id="2147484081" r:id="rId9"/>
    <p:sldLayoutId id="2147484120" r:id="rId10"/>
    <p:sldLayoutId id="2147484122" r:id="rId11"/>
    <p:sldLayoutId id="2147484123" r:id="rId12"/>
    <p:sldLayoutId id="2147484124" r:id="rId13"/>
  </p:sldLayoutIdLst>
  <p:hf sldNum="0" hdr="0" ftr="0" dt="0"/>
  <p:txStyles>
    <p:titleStyle>
      <a:lvl1pPr algn="l" rtl="0" eaLnBrk="1" fontAlgn="base" hangingPunct="1">
        <a:lnSpc>
          <a:spcPct val="85000"/>
        </a:lnSpc>
        <a:spcBef>
          <a:spcPts val="300"/>
        </a:spcBef>
        <a:spcAft>
          <a:spcPct val="0"/>
        </a:spcAft>
        <a:defRPr sz="4000" kern="1400" spc="-160">
          <a:solidFill>
            <a:schemeClr val="tx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p:titleStyle>
    <p:bodyStyle>
      <a:lvl1pPr marL="3429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ea typeface="+mn-ea"/>
          <a:cs typeface="+mn-cs"/>
        </a:defRPr>
      </a:lvl1pPr>
      <a:lvl2pPr marL="712788"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2pPr>
      <a:lvl3pPr marL="10795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3pPr>
      <a:lvl4pPr marL="14351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4pPr>
      <a:lvl5pPr marL="13716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5pPr>
      <a:lvl6pPr marL="20716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A4A3A4"/>
          </p15:clr>
        </p15:guide>
        <p15:guide id="2" pos="302">
          <p15:clr>
            <a:srgbClr val="A4A3A4"/>
          </p15:clr>
        </p15:guide>
        <p15:guide id="3" pos="1935">
          <p15:clr>
            <a:srgbClr val="A4A3A4"/>
          </p15:clr>
        </p15:guide>
        <p15:guide id="4" orient="horz" pos="981">
          <p15:clr>
            <a:srgbClr val="A4A3A4"/>
          </p15:clr>
        </p15:guide>
        <p15:guide id="6" pos="2116">
          <p15:clr>
            <a:srgbClr val="A4A3A4"/>
          </p15:clr>
        </p15:guide>
        <p15:guide id="7" pos="3931">
          <p15:clr>
            <a:srgbClr val="A4A3A4"/>
          </p15:clr>
        </p15:guide>
        <p15:guide id="9" pos="3749">
          <p15:clr>
            <a:srgbClr val="A4A3A4"/>
          </p15:clr>
        </p15:guide>
        <p15:guide id="10" pos="5564">
          <p15:clr>
            <a:srgbClr val="A4A3A4"/>
          </p15:clr>
        </p15:guide>
        <p15:guide id="12" pos="5745">
          <p15:clr>
            <a:srgbClr val="A4A3A4"/>
          </p15:clr>
        </p15:guide>
        <p15:guide id="13" pos="7378">
          <p15:clr>
            <a:srgbClr val="A4A3A4"/>
          </p15:clr>
        </p15:guide>
        <p15:guide id="16" orient="horz" pos="2478">
          <p15:clr>
            <a:srgbClr val="A4A3A4"/>
          </p15:clr>
        </p15:guide>
        <p15:guide id="17" orient="horz" pos="2614">
          <p15:clr>
            <a:srgbClr val="A4A3A4"/>
          </p15:clr>
        </p15:guide>
        <p15:guide id="18" orient="horz" pos="3929">
          <p15:clr>
            <a:srgbClr val="A4A3A4"/>
          </p15:clr>
        </p15:guide>
        <p15:guide id="19" orient="horz" pos="4110">
          <p15:clr>
            <a:srgbClr val="A4A3A4"/>
          </p15:clr>
        </p15:guide>
        <p15:guide id="20" orient="horz" pos="1162">
          <p15:clr>
            <a:srgbClr val="A4A3A4"/>
          </p15:clr>
        </p15:guide>
      </p15:sldGuideLst>
    </p:ext>
  </p:extLst>
</p:sldMaster>
</file>

<file path=ppt/slides/_rels/slide1.xml.rels><?xml version="1.0" encoding="UTF-8" standalone="yes"?><Relationships xmlns="http://schemas.openxmlformats.org/package/2006/relationships"><Relationship Id="rId1" Target="../slideLayouts/slideLayout50.xml" Type="http://schemas.openxmlformats.org/officeDocument/2006/relationships/slideLayout"/><Relationship Id="rId2" Target="../notesSlides/notesSlide1.xml" Type="http://schemas.openxmlformats.org/officeDocument/2006/relationships/notesSlide"/><Relationship Id="rId3" Target="../media/image9.jpeg" Type="http://schemas.openxmlformats.org/officeDocument/2006/relationships/image"/><Relationship Id="rId4" Target="../media/image10.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16.xml" Type="http://schemas.openxmlformats.org/officeDocument/2006/relationships/slideLayout"/><Relationship Id="rId2" Target="../notesSlides/notesSlide10.xml" Type="http://schemas.openxmlformats.org/officeDocument/2006/relationships/notesSlide"/><Relationship Id="rId3" Target="../media/image20.png" Type="http://schemas.openxmlformats.org/officeDocument/2006/relationships/image"/><Relationship Id="rId4" Target="../media/image21.svg" Type="http://schemas.openxmlformats.org/officeDocument/2006/relationships/image"/></Relationships>
</file>

<file path=ppt/slides/_rels/slide100.xml.rels><?xml version="1.0" encoding="UTF-8" standalone="yes"?><Relationships xmlns="http://schemas.openxmlformats.org/package/2006/relationships"><Relationship Id="rId1" Target="../slideLayouts/slideLayout46.xml" Type="http://schemas.openxmlformats.org/officeDocument/2006/relationships/slideLayout"/><Relationship Id="rId2" Target="../notesSlides/notesSlide97.xml" Type="http://schemas.openxmlformats.org/officeDocument/2006/relationships/notesSlide"/></Relationships>
</file>

<file path=ppt/slides/_rels/slide101.xml.rels><?xml version="1.0" encoding="UTF-8" standalone="yes"?><Relationships xmlns="http://schemas.openxmlformats.org/package/2006/relationships"><Relationship Id="rId1" Target="../slideLayouts/slideLayout26.xml" Type="http://schemas.openxmlformats.org/officeDocument/2006/relationships/slideLayout"/><Relationship Id="rId2" Target="../notesSlides/notesSlide98.xml" Type="http://schemas.openxmlformats.org/officeDocument/2006/relationships/notesSlide"/><Relationship Id="rId3" Target="../media/image112.png" Type="http://schemas.openxmlformats.org/officeDocument/2006/relationships/image"/><Relationship Id="rId4" Target="../media/image113.png" Type="http://schemas.openxmlformats.org/officeDocument/2006/relationships/image"/></Relationships>
</file>

<file path=ppt/slides/_rels/slide102.xml.rels><?xml version="1.0" encoding="UTF-8" standalone="yes"?><Relationships xmlns="http://schemas.openxmlformats.org/package/2006/relationships"><Relationship Id="rId1" Target="../slideLayouts/slideLayout25.xml" Type="http://schemas.openxmlformats.org/officeDocument/2006/relationships/slideLayout"/><Relationship Id="rId2" Target="../notesSlides/notesSlide99.xml" Type="http://schemas.openxmlformats.org/officeDocument/2006/relationships/notesSlide"/><Relationship Id="rId3" Target="../media/image114.png" Type="http://schemas.openxmlformats.org/officeDocument/2006/relationships/image"/><Relationship Id="rId4" Target="../media/image115.svg" Type="http://schemas.openxmlformats.org/officeDocument/2006/relationships/image"/></Relationships>
</file>

<file path=ppt/slides/_rels/slide103.xml.rels><?xml version="1.0" encoding="UTF-8" standalone="yes"?><Relationships xmlns="http://schemas.openxmlformats.org/package/2006/relationships"><Relationship Id="rId1" Target="../slideLayouts/slideLayout16.xml" Type="http://schemas.openxmlformats.org/officeDocument/2006/relationships/slideLayout"/><Relationship Id="rId2" Target="../notesSlides/notesSlide100.xml" Type="http://schemas.openxmlformats.org/officeDocument/2006/relationships/notesSlide"/><Relationship Id="rId3" Target="../media/image20.png" Type="http://schemas.openxmlformats.org/officeDocument/2006/relationships/image"/><Relationship Id="rId4" Target="../media/image21.svg" Type="http://schemas.openxmlformats.org/officeDocument/2006/relationships/image"/></Relationships>
</file>

<file path=ppt/slides/_rels/slide104.xml.rels><?xml version="1.0" encoding="UTF-8" standalone="yes"?><Relationships xmlns="http://schemas.openxmlformats.org/package/2006/relationships"><Relationship Id="rId1" Target="../slideLayouts/slideLayout16.xml" Type="http://schemas.openxmlformats.org/officeDocument/2006/relationships/slideLayout"/><Relationship Id="rId2" Target="../notesSlides/notesSlide101.xml" Type="http://schemas.openxmlformats.org/officeDocument/2006/relationships/notesSlide"/><Relationship Id="rId3" Target="../media/image20.png" Type="http://schemas.openxmlformats.org/officeDocument/2006/relationships/image"/><Relationship Id="rId4" Target="../media/image21.svg" Type="http://schemas.openxmlformats.org/officeDocument/2006/relationships/image"/></Relationships>
</file>

<file path=ppt/slides/_rels/slide105.xml.rels><?xml version="1.0" encoding="UTF-8" standalone="yes"?><Relationships xmlns="http://schemas.openxmlformats.org/package/2006/relationships"><Relationship Id="rId1" Target="../slideLayouts/slideLayout26.xml" Type="http://schemas.openxmlformats.org/officeDocument/2006/relationships/slideLayout"/><Relationship Id="rId2" Target="../notesSlides/notesSlide102.xml" Type="http://schemas.openxmlformats.org/officeDocument/2006/relationships/notesSlide"/></Relationships>
</file>

<file path=ppt/slides/_rels/slide106.xml.rels><?xml version="1.0" encoding="UTF-8" standalone="yes"?><Relationships xmlns="http://schemas.openxmlformats.org/package/2006/relationships"><Relationship Id="rId1" Target="../slideLayouts/slideLayout30.xml" Type="http://schemas.openxmlformats.org/officeDocument/2006/relationships/slideLayout"/><Relationship Id="rId2" Target="../notesSlides/notesSlide103.xml" Type="http://schemas.openxmlformats.org/officeDocument/2006/relationships/notesSlide"/></Relationships>
</file>

<file path=ppt/slides/_rels/slide107.xml.rels><?xml version="1.0" encoding="UTF-8" standalone="yes"?><Relationships xmlns="http://schemas.openxmlformats.org/package/2006/relationships"><Relationship Id="rId1" Target="../slideLayouts/slideLayout26.xml" Type="http://schemas.openxmlformats.org/officeDocument/2006/relationships/slideLayout"/><Relationship Id="rId2" Target="../notesSlides/notesSlide104.xml" Type="http://schemas.openxmlformats.org/officeDocument/2006/relationships/notesSlide"/><Relationship Id="rId3" Target="../media/image20.png" Type="http://schemas.openxmlformats.org/officeDocument/2006/relationships/image"/><Relationship Id="rId4" Target="../media/image21.svg" Type="http://schemas.openxmlformats.org/officeDocument/2006/relationships/image"/></Relationships>
</file>

<file path=ppt/slides/_rels/slide108.xml.rels><?xml version="1.0" encoding="UTF-8" standalone="yes"?><Relationships xmlns="http://schemas.openxmlformats.org/package/2006/relationships"><Relationship Id="rId1" Target="../slideLayouts/slideLayout17.xml" Type="http://schemas.openxmlformats.org/officeDocument/2006/relationships/slideLayout"/><Relationship Id="rId2" Target="../notesSlides/notesSlide105.xml" Type="http://schemas.openxmlformats.org/officeDocument/2006/relationships/notesSlid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_rels/slide109.xml.rels><?xml version="1.0" encoding="UTF-8" standalone="yes"?><Relationships xmlns="http://schemas.openxmlformats.org/package/2006/relationships"><Relationship Id="rId1" Target="../slideLayouts/slideLayout26.xml" Type="http://schemas.openxmlformats.org/officeDocument/2006/relationships/slideLayout"/><Relationship Id="rId2" Target="../notesSlides/notesSlide106.xml" Type="http://schemas.openxmlformats.org/officeDocument/2006/relationships/notesSlide"/></Relationships>
</file>

<file path=ppt/slides/_rels/slide11.xml.rels><?xml version="1.0" encoding="UTF-8" standalone="yes"?><Relationships xmlns="http://schemas.openxmlformats.org/package/2006/relationships"><Relationship Id="rId1" Target="../slideLayouts/slideLayout16.xml" Type="http://schemas.openxmlformats.org/officeDocument/2006/relationships/slideLayout"/><Relationship Id="rId2" Target="../notesSlides/notesSlide11.xml" Type="http://schemas.openxmlformats.org/officeDocument/2006/relationships/notesSlide"/><Relationship Id="rId3" Target="../media/image20.png" Type="http://schemas.openxmlformats.org/officeDocument/2006/relationships/image"/><Relationship Id="rId4" Target="../media/image21.svg" Type="http://schemas.openxmlformats.org/officeDocument/2006/relationships/image"/></Relationships>
</file>

<file path=ppt/slides/_rels/slide110.xml.rels><?xml version="1.0" encoding="UTF-8" standalone="yes"?><Relationships xmlns="http://schemas.openxmlformats.org/package/2006/relationships"><Relationship Id="rId1" Target="../slideLayouts/slideLayout17.xml" Type="http://schemas.openxmlformats.org/officeDocument/2006/relationships/slideLayout"/><Relationship Id="rId2" Target="../notesSlides/notesSlide107.xml" Type="http://schemas.openxmlformats.org/officeDocument/2006/relationships/notesSlide"/></Relationships>
</file>

<file path=ppt/slides/_rels/slide111.xml.rels><?xml version="1.0" encoding="UTF-8" standalone="yes"?><Relationships xmlns="http://schemas.openxmlformats.org/package/2006/relationships"><Relationship Id="rId1" Target="../slideLayouts/slideLayout17.xml" Type="http://schemas.openxmlformats.org/officeDocument/2006/relationships/slideLayout"/><Relationship Id="rId2" Target="../notesSlides/notesSlide108.xml" Type="http://schemas.openxmlformats.org/officeDocument/2006/relationships/notesSlide"/></Relationships>
</file>

<file path=ppt/slides/_rels/slide112.xml.rels><?xml version="1.0" encoding="UTF-8" standalone="yes"?><Relationships xmlns="http://schemas.openxmlformats.org/package/2006/relationships"><Relationship Id="rId1" Target="../slideLayouts/slideLayout17.xml" Type="http://schemas.openxmlformats.org/officeDocument/2006/relationships/slideLayout"/><Relationship Id="rId2" Target="../notesSlides/notesSlide109.xml" Type="http://schemas.openxmlformats.org/officeDocument/2006/relationships/notesSlide"/></Relationships>
</file>

<file path=ppt/slides/_rels/slide113.xml.rels><?xml version="1.0" encoding="UTF-8" standalone="yes"?><Relationships xmlns="http://schemas.openxmlformats.org/package/2006/relationships"><Relationship Id="rId1" Target="../drawings/vmlDrawing9.vml" Type="http://schemas.openxmlformats.org/officeDocument/2006/relationships/vmlDrawing"/><Relationship Id="rId2" Target="../slideLayouts/slideLayout17.xml" Type="http://schemas.openxmlformats.org/officeDocument/2006/relationships/slideLayout"/><Relationship Id="rId3" Target="../notesSlides/notesSlide110.xml" Type="http://schemas.openxmlformats.org/officeDocument/2006/relationships/notesSlide"/><Relationship Id="rId4" Target="../embeddings/oleObject10.bin" Type="http://schemas.openxmlformats.org/officeDocument/2006/relationships/oleObject"/><Relationship Id="rId5" Target="../media/image116.emf" Type="http://schemas.openxmlformats.org/officeDocument/2006/relationships/image"/></Relationships>
</file>

<file path=ppt/slides/_rels/slide114.xml.rels><?xml version="1.0" encoding="UTF-8" standalone="yes"?><Relationships xmlns="http://schemas.openxmlformats.org/package/2006/relationships"><Relationship Id="rId1" Target="../slideLayouts/slideLayout16.xml" Type="http://schemas.openxmlformats.org/officeDocument/2006/relationships/slideLayout"/><Relationship Id="rId2" Target="../notesSlides/notesSlide111.xml" Type="http://schemas.openxmlformats.org/officeDocument/2006/relationships/notesSlide"/></Relationships>
</file>

<file path=ppt/slides/_rels/slide115.xml.rels><?xml version="1.0" encoding="UTF-8" standalone="yes"?><Relationships xmlns="http://schemas.openxmlformats.org/package/2006/relationships"><Relationship Id="rId1" Target="../slideLayouts/slideLayout16.xml" Type="http://schemas.openxmlformats.org/officeDocument/2006/relationships/slideLayout"/><Relationship Id="rId2" Target="../notesSlides/notesSlide112.xml" Type="http://schemas.openxmlformats.org/officeDocument/2006/relationships/notesSlide"/></Relationships>
</file>

<file path=ppt/slides/_rels/slide116.xml.rels><?xml version="1.0" encoding="UTF-8" standalone="yes"?><Relationships xmlns="http://schemas.openxmlformats.org/package/2006/relationships"><Relationship Id="rId1" Target="../slideLayouts/slideLayout122.xml" Type="http://schemas.openxmlformats.org/officeDocument/2006/relationships/slideLayout"/><Relationship Id="rId2" Target="../notesSlides/notesSlide113.xml" Type="http://schemas.openxmlformats.org/officeDocument/2006/relationships/notesSlide"/></Relationships>
</file>

<file path=ppt/slides/_rels/slide12.xml.rels><?xml version="1.0" encoding="UTF-8" standalone="yes"?><Relationships xmlns="http://schemas.openxmlformats.org/package/2006/relationships"><Relationship Id="rId1" Target="../slideLayouts/slideLayout16.xml" Type="http://schemas.openxmlformats.org/officeDocument/2006/relationships/slideLayout"/><Relationship Id="rId2" Target="../notesSlides/notesSlide12.xml" Type="http://schemas.openxmlformats.org/officeDocument/2006/relationships/notesSlide"/><Relationship Id="rId3" Target="../media/image22.png" Type="http://schemas.openxmlformats.org/officeDocument/2006/relationships/image"/><Relationship Id="rId4" Target="../media/image23.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16.xml" Type="http://schemas.openxmlformats.org/officeDocument/2006/relationships/slideLayout"/><Relationship Id="rId2" Target="../notesSlides/notesSlide13.xml" Type="http://schemas.openxmlformats.org/officeDocument/2006/relationships/notesSlide"/><Relationship Id="rId3" Target="../media/image20.png" Type="http://schemas.openxmlformats.org/officeDocument/2006/relationships/image"/><Relationship Id="rId4" Target="../media/image21.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26.xml" Type="http://schemas.openxmlformats.org/officeDocument/2006/relationships/slideLayout"/><Relationship Id="rId2" Target="../notesSlides/notesSlide14.xml" Type="http://schemas.openxmlformats.org/officeDocument/2006/relationships/notesSlide"/><Relationship Id="rId3" Target="../media/image20.png" Type="http://schemas.openxmlformats.org/officeDocument/2006/relationships/image"/><Relationship Id="rId4" Target="../media/image21.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16.xml" Type="http://schemas.openxmlformats.org/officeDocument/2006/relationships/slideLayout"/><Relationship Id="rId2" Target="../notesSlides/notesSlide15.xml" Type="http://schemas.openxmlformats.org/officeDocument/2006/relationships/notesSlide"/><Relationship Id="rId3" Target="../media/image20.png" Type="http://schemas.openxmlformats.org/officeDocument/2006/relationships/image"/><Relationship Id="rId4" Target="../media/image21.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30.xml" Type="http://schemas.openxmlformats.org/officeDocument/2006/relationships/slideLayout"/><Relationship Id="rId2" Target="../notesSlides/notesSlide16.xml" Type="http://schemas.openxmlformats.org/officeDocument/2006/relationships/notesSlide"/></Relationships>
</file>

<file path=ppt/slides/_rels/slide17.xml.rels><?xml version="1.0" encoding="UTF-8" standalone="yes"?><Relationships xmlns="http://schemas.openxmlformats.org/package/2006/relationships"><Relationship Id="rId1" Target="../slideLayouts/slideLayout30.xml" Type="http://schemas.openxmlformats.org/officeDocument/2006/relationships/slideLayout"/><Relationship Id="rId2" Target="../notesSlides/notesSlide17.xml" Type="http://schemas.openxmlformats.org/officeDocument/2006/relationships/notesSlide"/></Relationships>
</file>

<file path=ppt/slides/_rels/slide18.xml.rels><?xml version="1.0" encoding="UTF-8" standalone="yes"?><Relationships xmlns="http://schemas.openxmlformats.org/package/2006/relationships"><Relationship Id="rId1" Target="../slideLayouts/slideLayout133.xml" Type="http://schemas.openxmlformats.org/officeDocument/2006/relationships/slideLayout"/><Relationship Id="rId2" Target="../notesSlides/notesSlide18.xml" Type="http://schemas.openxmlformats.org/officeDocument/2006/relationships/notesSlide"/></Relationships>
</file>

<file path=ppt/slides/_rels/slide19.xml.rels><?xml version="1.0" encoding="UTF-8" standalone="yes"?><Relationships xmlns="http://schemas.openxmlformats.org/package/2006/relationships"><Relationship Id="rId1" Target="../slideLayouts/slideLayout134.xml" Type="http://schemas.openxmlformats.org/officeDocument/2006/relationships/slideLayout"/><Relationship Id="rId2" Target="../notesSlides/notesSlide19.xml" Type="http://schemas.openxmlformats.org/officeDocument/2006/relationships/notesSlide"/><Relationship Id="rId3" Target="../media/image26.emf"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24.xml" Type="http://schemas.openxmlformats.org/officeDocument/2006/relationships/slideLayout"/><Relationship Id="rId2" Target="../notesSlides/notesSlide2.xml" Type="http://schemas.openxmlformats.org/officeDocument/2006/relationships/notesSlide"/><Relationship Id="rId3" Target="http://azweiwspappt002/sites/5g_ready_core_-_engagement_material/default.aspx" TargetMode="External" Type="http://schemas.openxmlformats.org/officeDocument/2006/relationships/hyperlink"/></Relationships>
</file>

<file path=ppt/slides/_rels/slide20.xml.rels><?xml version="1.0" encoding="UTF-8" standalone="yes"?><Relationships xmlns="http://schemas.openxmlformats.org/package/2006/relationships"><Relationship Id="rId1" Target="../slideLayouts/slideLayout131.xml" Type="http://schemas.openxmlformats.org/officeDocument/2006/relationships/slideLayout"/><Relationship Id="rId2" Target="../notesSlides/notesSlide20.xml" Type="http://schemas.openxmlformats.org/officeDocument/2006/relationships/notesSlide"/><Relationship Id="rId3" Target="../media/image27.emf" Type="http://schemas.openxmlformats.org/officeDocument/2006/relationships/image"/><Relationship Id="rId4" Target="../media/image28.emf" Type="http://schemas.openxmlformats.org/officeDocument/2006/relationships/image"/><Relationship Id="rId5" Target="../media/image29.emf" Type="http://schemas.openxmlformats.org/officeDocument/2006/relationships/image"/><Relationship Id="rId6" Target="../media/image30.emf"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131.xml" Type="http://schemas.openxmlformats.org/officeDocument/2006/relationships/slideLayout"/><Relationship Id="rId2" Target="../notesSlides/notesSlide21.xml" Type="http://schemas.openxmlformats.org/officeDocument/2006/relationships/notesSlide"/><Relationship Id="rId3" Target="../media/image27.emf" Type="http://schemas.openxmlformats.org/officeDocument/2006/relationships/image"/><Relationship Id="rId4" Target="../media/image28.emf" Type="http://schemas.openxmlformats.org/officeDocument/2006/relationships/image"/><Relationship Id="rId5" Target="../media/image29.emf" Type="http://schemas.openxmlformats.org/officeDocument/2006/relationships/image"/><Relationship Id="rId6" Target="../media/image30.emf"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16.xml" Type="http://schemas.openxmlformats.org/officeDocument/2006/relationships/slideLayout"/><Relationship Id="rId2" Target="../notesSlides/notesSlide22.xml" Type="http://schemas.openxmlformats.org/officeDocument/2006/relationships/notesSlide"/><Relationship Id="rId3" Target="../media/image31.emf" Type="http://schemas.openxmlformats.org/officeDocument/2006/relationships/image"/><Relationship Id="rId4" Target="../media/image32.emf"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134.xml" Type="http://schemas.openxmlformats.org/officeDocument/2006/relationships/slideLayout"/><Relationship Id="rId2" Target="../notesSlides/notesSlide23.xml" Type="http://schemas.openxmlformats.org/officeDocument/2006/relationships/notesSlide"/></Relationships>
</file>

<file path=ppt/slides/_rels/slide24.xml.rels><?xml version="1.0" encoding="UTF-8" standalone="yes"?><Relationships xmlns="http://schemas.openxmlformats.org/package/2006/relationships"><Relationship Id="rId1" Target="../slideLayouts/slideLayout131.xml" Type="http://schemas.openxmlformats.org/officeDocument/2006/relationships/slideLayout"/><Relationship Id="rId2" Target="../notesSlides/notesSlide24.xml" Type="http://schemas.openxmlformats.org/officeDocument/2006/relationships/notesSlide"/></Relationships>
</file>

<file path=ppt/slides/_rels/slide25.xml.rels><?xml version="1.0" encoding="UTF-8" standalone="yes"?><Relationships xmlns="http://schemas.openxmlformats.org/package/2006/relationships"><Relationship Id="rId1" Target="../slideLayouts/slideLayout135.xml" Type="http://schemas.openxmlformats.org/officeDocument/2006/relationships/slideLayout"/><Relationship Id="rId2" Target="../notesSlides/notesSlide25.xml" Type="http://schemas.openxmlformats.org/officeDocument/2006/relationships/notesSlide"/></Relationships>
</file>

<file path=ppt/slides/_rels/slide26.xml.rels><?xml version="1.0" encoding="UTF-8" standalone="yes"?><Relationships xmlns="http://schemas.openxmlformats.org/package/2006/relationships"><Relationship Id="rId1" Target="../slideLayouts/slideLayout133.xml" Type="http://schemas.openxmlformats.org/officeDocument/2006/relationships/slideLayout"/><Relationship Id="rId2" Target="../notesSlides/notesSlide26.xml" Type="http://schemas.openxmlformats.org/officeDocument/2006/relationships/notesSlide"/></Relationships>
</file>

<file path=ppt/slides/_rels/slide27.xml.rels><?xml version="1.0" encoding="UTF-8" standalone="yes"?><Relationships xmlns="http://schemas.openxmlformats.org/package/2006/relationships"><Relationship Id="rId1" Target="../slideLayouts/slideLayout136.xml" Type="http://schemas.openxmlformats.org/officeDocument/2006/relationships/slideLayout"/><Relationship Id="rId2" Target="../notesSlides/notesSlide27.xml" Type="http://schemas.openxmlformats.org/officeDocument/2006/relationships/notesSlide"/></Relationships>
</file>

<file path=ppt/slides/_rels/slide28.xml.rels><?xml version="1.0" encoding="UTF-8" standalone="yes"?><Relationships xmlns="http://schemas.openxmlformats.org/package/2006/relationships"><Relationship Id="rId1" Target="../slideLayouts/slideLayout16.xml" Type="http://schemas.openxmlformats.org/officeDocument/2006/relationships/slideLayout"/><Relationship Id="rId10" Target="../media/image15.svg" Type="http://schemas.openxmlformats.org/officeDocument/2006/relationships/image"/><Relationship Id="rId11" Target="../media/image39.png" Type="http://schemas.openxmlformats.org/officeDocument/2006/relationships/image"/><Relationship Id="rId12" Target="../media/image40.svg" Type="http://schemas.openxmlformats.org/officeDocument/2006/relationships/image"/><Relationship Id="rId13" Target="../media/image41.png" Type="http://schemas.openxmlformats.org/officeDocument/2006/relationships/image"/><Relationship Id="rId14" Target="../media/image42.svg" Type="http://schemas.openxmlformats.org/officeDocument/2006/relationships/image"/><Relationship Id="rId15" Target="../media/image43.png" Type="http://schemas.openxmlformats.org/officeDocument/2006/relationships/image"/><Relationship Id="rId16" Target="../media/image44.svg" Type="http://schemas.openxmlformats.org/officeDocument/2006/relationships/image"/><Relationship Id="rId17" Target="../media/image45.png" Type="http://schemas.openxmlformats.org/officeDocument/2006/relationships/image"/><Relationship Id="rId18" Target="../media/image46.svg" Type="http://schemas.openxmlformats.org/officeDocument/2006/relationships/image"/><Relationship Id="rId2" Target="../notesSlides/notesSlide28.xml" Type="http://schemas.openxmlformats.org/officeDocument/2006/relationships/notesSlide"/><Relationship Id="rId3" Target="../media/image33.png" Type="http://schemas.openxmlformats.org/officeDocument/2006/relationships/image"/><Relationship Id="rId4" Target="../media/image34.sv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 Id="rId7" Target="../media/image37.png" Type="http://schemas.openxmlformats.org/officeDocument/2006/relationships/image"/><Relationship Id="rId8" Target="../media/image38.svg" Type="http://schemas.openxmlformats.org/officeDocument/2006/relationships/image"/><Relationship Id="rId9" Target="../media/image14.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26.xml" Type="http://schemas.openxmlformats.org/officeDocument/2006/relationships/slideLayout"/><Relationship Id="rId2" Target="../notesSlides/notesSlide29.xml" Type="http://schemas.openxmlformats.org/officeDocument/2006/relationships/notesSlide"/><Relationship Id="rId3" Target="../media/image47.png" Type="http://schemas.openxmlformats.org/officeDocument/2006/relationships/image"/><Relationship Id="rId4" Target="../media/image4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30.xml" Type="http://schemas.openxmlformats.org/officeDocument/2006/relationships/slideLayout"/><Relationship Id="rId2" Target="../notesSlides/notesSlide3.xml" Type="http://schemas.openxmlformats.org/officeDocument/2006/relationships/notesSlide"/></Relationships>
</file>

<file path=ppt/slides/_rels/slide30.xml.rels><?xml version="1.0" encoding="UTF-8" standalone="yes"?><Relationships xmlns="http://schemas.openxmlformats.org/package/2006/relationships"><Relationship Id="rId1" Target="../slideLayouts/slideLayout16.xml" Type="http://schemas.openxmlformats.org/officeDocument/2006/relationships/slideLayout"/><Relationship Id="rId2" Target="../notesSlides/notesSlide30.xml" Type="http://schemas.openxmlformats.org/officeDocument/2006/relationships/notesSlide"/><Relationship Id="rId3" Target="../media/image49.png" Type="http://schemas.openxmlformats.org/officeDocument/2006/relationships/image"/><Relationship Id="rId4" Target="../media/image50.svg" Type="http://schemas.openxmlformats.org/officeDocument/2006/relationships/image"/><Relationship Id="rId5" Target="../media/image51.png" Type="http://schemas.openxmlformats.org/officeDocument/2006/relationships/image"/><Relationship Id="rId6" Target="../media/image52.svg" Type="http://schemas.openxmlformats.org/officeDocument/2006/relationships/image"/><Relationship Id="rId7" Target="../media/image53.png" Type="http://schemas.openxmlformats.org/officeDocument/2006/relationships/image"/><Relationship Id="rId8" Target="../media/image54.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41.xml" Type="http://schemas.openxmlformats.org/officeDocument/2006/relationships/slideLayout"/><Relationship Id="rId2" Target="../notesSlides/notesSlide31.xml" Type="http://schemas.openxmlformats.org/officeDocument/2006/relationships/notesSlide"/></Relationships>
</file>

<file path=ppt/slides/_rels/slide32.xml.rels><?xml version="1.0" encoding="UTF-8" standalone="yes"?><Relationships xmlns="http://schemas.openxmlformats.org/package/2006/relationships"><Relationship Id="rId1" Target="../slideLayouts/slideLayout16.xml" Type="http://schemas.openxmlformats.org/officeDocument/2006/relationships/slideLayout"/><Relationship Id="rId2" Target="../notesSlides/notesSlide32.xml" Type="http://schemas.openxmlformats.org/officeDocument/2006/relationships/notesSlide"/><Relationship Id="rId3" Target="slide37.xml" Type="http://schemas.openxmlformats.org/officeDocument/2006/relationships/slide"/><Relationship Id="rId4" Target="slide30.xml" Type="http://schemas.openxmlformats.org/officeDocument/2006/relationships/slide"/><Relationship Id="rId5" Target="../media/image55.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16.xml" Type="http://schemas.openxmlformats.org/officeDocument/2006/relationships/slideLayout"/><Relationship Id="rId2" Target="../notesSlides/notesSlide33.xml" Type="http://schemas.openxmlformats.org/officeDocument/2006/relationships/notesSlide"/><Relationship Id="rId3" Target="../media/image20.png" Type="http://schemas.openxmlformats.org/officeDocument/2006/relationships/image"/><Relationship Id="rId4" Target="../media/image21.svg" Type="http://schemas.openxmlformats.org/officeDocument/2006/relationships/image"/><Relationship Id="rId5" Target="../media/image56.png" Type="http://schemas.openxmlformats.org/officeDocument/2006/relationships/image"/><Relationship Id="rId6" Target="../media/image57.svg" Type="http://schemas.openxmlformats.org/officeDocument/2006/relationships/image"/><Relationship Id="rId7" Target="../media/image58.png" Type="http://schemas.openxmlformats.org/officeDocument/2006/relationships/image"/><Relationship Id="rId8" Target="../media/image59.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16.xml" Type="http://schemas.openxmlformats.org/officeDocument/2006/relationships/slideLayout"/><Relationship Id="rId2" Target="../notesSlides/notesSlide34.xml" Type="http://schemas.openxmlformats.org/officeDocument/2006/relationships/notesSlide"/><Relationship Id="rId3" Target="../media/image20.png" Type="http://schemas.openxmlformats.org/officeDocument/2006/relationships/image"/><Relationship Id="rId4" Target="../media/image21.svg" Type="http://schemas.openxmlformats.org/officeDocument/2006/relationships/image"/><Relationship Id="rId5" Target="../media/image56.png" Type="http://schemas.openxmlformats.org/officeDocument/2006/relationships/image"/><Relationship Id="rId6" Target="../media/image57.svg" Type="http://schemas.openxmlformats.org/officeDocument/2006/relationships/image"/><Relationship Id="rId7" Target="../media/image58.png" Type="http://schemas.openxmlformats.org/officeDocument/2006/relationships/image"/><Relationship Id="rId8" Target="../media/image59.svg" Type="http://schemas.openxmlformats.org/officeDocument/2006/relationships/image"/><Relationship Id="rId9" Target="../media/image60.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16.xml" Type="http://schemas.openxmlformats.org/officeDocument/2006/relationships/slideLayout"/><Relationship Id="rId2" Target="../notesSlides/notesSlide35.xml" Type="http://schemas.openxmlformats.org/officeDocument/2006/relationships/notesSlide"/><Relationship Id="rId3" Target="../media/image20.png" Type="http://schemas.openxmlformats.org/officeDocument/2006/relationships/image"/><Relationship Id="rId4" Target="../media/image21.svg" Type="http://schemas.openxmlformats.org/officeDocument/2006/relationships/image"/><Relationship Id="rId5" Target="../media/image56.png" Type="http://schemas.openxmlformats.org/officeDocument/2006/relationships/image"/><Relationship Id="rId6" Target="../media/image57.svg" Type="http://schemas.openxmlformats.org/officeDocument/2006/relationships/image"/><Relationship Id="rId7" Target="../media/image58.png" Type="http://schemas.openxmlformats.org/officeDocument/2006/relationships/image"/><Relationship Id="rId8" Target="../media/image59.svg" Type="http://schemas.openxmlformats.org/officeDocument/2006/relationships/image"/><Relationship Id="rId9" Target="../media/image60.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16.xml" Type="http://schemas.openxmlformats.org/officeDocument/2006/relationships/slideLayout"/><Relationship Id="rId2" Target="../notesSlides/notesSlide36.xml" Type="http://schemas.openxmlformats.org/officeDocument/2006/relationships/notesSlide"/><Relationship Id="rId3" Target="../media/image20.png" Type="http://schemas.openxmlformats.org/officeDocument/2006/relationships/image"/><Relationship Id="rId4" Target="../media/image21.svg" Type="http://schemas.openxmlformats.org/officeDocument/2006/relationships/image"/><Relationship Id="rId5" Target="../media/image56.png" Type="http://schemas.openxmlformats.org/officeDocument/2006/relationships/image"/><Relationship Id="rId6" Target="../media/image57.svg" Type="http://schemas.openxmlformats.org/officeDocument/2006/relationships/image"/><Relationship Id="rId7" Target="../media/image58.png" Type="http://schemas.openxmlformats.org/officeDocument/2006/relationships/image"/><Relationship Id="rId8" Target="../media/image59.svg" Type="http://schemas.openxmlformats.org/officeDocument/2006/relationships/image"/><Relationship Id="rId9" Target="../media/image60.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16.xml" Type="http://schemas.openxmlformats.org/officeDocument/2006/relationships/slideLayout"/><Relationship Id="rId2" Target="../notesSlides/notesSlide37.xml" Type="http://schemas.openxmlformats.org/officeDocument/2006/relationships/notesSlide"/><Relationship Id="rId3" Target="../media/image20.png" Type="http://schemas.openxmlformats.org/officeDocument/2006/relationships/image"/><Relationship Id="rId4" Target="../media/image21.svg" Type="http://schemas.openxmlformats.org/officeDocument/2006/relationships/image"/><Relationship Id="rId5" Target="../media/image56.png" Type="http://schemas.openxmlformats.org/officeDocument/2006/relationships/image"/><Relationship Id="rId6" Target="../media/image57.svg" Type="http://schemas.openxmlformats.org/officeDocument/2006/relationships/image"/><Relationship Id="rId7" Target="../media/image58.png" Type="http://schemas.openxmlformats.org/officeDocument/2006/relationships/image"/><Relationship Id="rId8" Target="../media/image59.svg" Type="http://schemas.openxmlformats.org/officeDocument/2006/relationships/image"/><Relationship Id="rId9" Target="../media/image60.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16.xml" Type="http://schemas.openxmlformats.org/officeDocument/2006/relationships/slideLayout"/><Relationship Id="rId2" Target="../notesSlides/notesSlide38.xml" Type="http://schemas.openxmlformats.org/officeDocument/2006/relationships/notesSlide"/><Relationship Id="rId3" Target="../media/image61.png" Type="http://schemas.openxmlformats.org/officeDocument/2006/relationships/image"/><Relationship Id="rId4" Target="../media/image62.svg" Type="http://schemas.openxmlformats.org/officeDocument/2006/relationships/image"/><Relationship Id="rId5" Target="../media/image63.png" Type="http://schemas.openxmlformats.org/officeDocument/2006/relationships/image"/><Relationship Id="rId6" Target="../media/image64.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16.xml" Type="http://schemas.openxmlformats.org/officeDocument/2006/relationships/slideLayout"/><Relationship Id="rId2" Target="../notesSlides/notesSlide39.xml" Type="http://schemas.openxmlformats.org/officeDocument/2006/relationships/notesSlide"/></Relationships>
</file>

<file path=ppt/slides/_rels/slide4.xml.rels><?xml version="1.0" encoding="UTF-8" standalone="yes"?><Relationships xmlns="http://schemas.openxmlformats.org/package/2006/relationships"><Relationship Id="rId1" Target="../tags/tag2.xml" Type="http://schemas.openxmlformats.org/officeDocument/2006/relationships/tags"/><Relationship Id="rId10" Target="../tags/tag11.xml" Type="http://schemas.openxmlformats.org/officeDocument/2006/relationships/tags"/><Relationship Id="rId11" Target="../tags/tag12.xml" Type="http://schemas.openxmlformats.org/officeDocument/2006/relationships/tags"/><Relationship Id="rId12" Target="../tags/tag13.xml" Type="http://schemas.openxmlformats.org/officeDocument/2006/relationships/tags"/><Relationship Id="rId13" Target="../tags/tag14.xml" Type="http://schemas.openxmlformats.org/officeDocument/2006/relationships/tags"/><Relationship Id="rId14" Target="../tags/tag15.xml" Type="http://schemas.openxmlformats.org/officeDocument/2006/relationships/tags"/><Relationship Id="rId15" Target="../tags/tag16.xml" Type="http://schemas.openxmlformats.org/officeDocument/2006/relationships/tags"/><Relationship Id="rId16" Target="../tags/tag17.xml" Type="http://schemas.openxmlformats.org/officeDocument/2006/relationships/tags"/><Relationship Id="rId17" Target="../tags/tag18.xml" Type="http://schemas.openxmlformats.org/officeDocument/2006/relationships/tags"/><Relationship Id="rId18" Target="../tags/tag19.xml" Type="http://schemas.openxmlformats.org/officeDocument/2006/relationships/tags"/><Relationship Id="rId19" Target="../tags/tag20.xml" Type="http://schemas.openxmlformats.org/officeDocument/2006/relationships/tags"/><Relationship Id="rId2" Target="../tags/tag3.xml" Type="http://schemas.openxmlformats.org/officeDocument/2006/relationships/tags"/><Relationship Id="rId20" Target="../tags/tag21.xml" Type="http://schemas.openxmlformats.org/officeDocument/2006/relationships/tags"/><Relationship Id="rId21" Target="../tags/tag22.xml" Type="http://schemas.openxmlformats.org/officeDocument/2006/relationships/tags"/><Relationship Id="rId22" Target="../tags/tag23.xml" Type="http://schemas.openxmlformats.org/officeDocument/2006/relationships/tags"/><Relationship Id="rId23" Target="../tags/tag24.xml" Type="http://schemas.openxmlformats.org/officeDocument/2006/relationships/tags"/><Relationship Id="rId24" Target="../tags/tag25.xml" Type="http://schemas.openxmlformats.org/officeDocument/2006/relationships/tags"/><Relationship Id="rId25" Target="../tags/tag26.xml" Type="http://schemas.openxmlformats.org/officeDocument/2006/relationships/tags"/><Relationship Id="rId26" Target="../tags/tag27.xml" Type="http://schemas.openxmlformats.org/officeDocument/2006/relationships/tags"/><Relationship Id="rId27" Target="../tags/tag28.xml" Type="http://schemas.openxmlformats.org/officeDocument/2006/relationships/tags"/><Relationship Id="rId28" Target="../slideLayouts/slideLayout17.xml" Type="http://schemas.openxmlformats.org/officeDocument/2006/relationships/slideLayout"/><Relationship Id="rId29" Target="../notesSlides/notesSlide4.xml" Type="http://schemas.openxmlformats.org/officeDocument/2006/relationships/notesSlide"/><Relationship Id="rId3" Target="../tags/tag4.xml" Type="http://schemas.openxmlformats.org/officeDocument/2006/relationships/tags"/><Relationship Id="rId4" Target="../tags/tag5.xml" Type="http://schemas.openxmlformats.org/officeDocument/2006/relationships/tags"/><Relationship Id="rId5" Target="../tags/tag6.xml" Type="http://schemas.openxmlformats.org/officeDocument/2006/relationships/tags"/><Relationship Id="rId6" Target="../tags/tag7.xml" Type="http://schemas.openxmlformats.org/officeDocument/2006/relationships/tags"/><Relationship Id="rId7" Target="../tags/tag8.xml" Type="http://schemas.openxmlformats.org/officeDocument/2006/relationships/tags"/><Relationship Id="rId8" Target="../tags/tag9.xml" Type="http://schemas.openxmlformats.org/officeDocument/2006/relationships/tags"/><Relationship Id="rId9" Target="../tags/tag10.xml" Type="http://schemas.openxmlformats.org/officeDocument/2006/relationships/tags"/></Relationships>
</file>

<file path=ppt/slides/_rels/slide40.xml.rels><?xml version="1.0" encoding="UTF-8" standalone="yes"?><Relationships xmlns="http://schemas.openxmlformats.org/package/2006/relationships"><Relationship Id="rId1" Target="../slideLayouts/slideLayout24.xml" Type="http://schemas.openxmlformats.org/officeDocument/2006/relationships/slideLayout"/><Relationship Id="rId2" Target="../notesSlides/notesSlide40.xml" Type="http://schemas.openxmlformats.org/officeDocument/2006/relationships/notesSlide"/></Relationships>
</file>

<file path=ppt/slides/_rels/slide41.xml.rels><?xml version="1.0" encoding="UTF-8" standalone="yes"?><Relationships xmlns="http://schemas.openxmlformats.org/package/2006/relationships"><Relationship Id="rId1" Target="../slideLayouts/slideLayout30.xml" Type="http://schemas.openxmlformats.org/officeDocument/2006/relationships/slideLayout"/><Relationship Id="rId2" Target="../notesSlides/notesSlide41.xml" Type="http://schemas.openxmlformats.org/officeDocument/2006/relationships/notesSlide"/></Relationships>
</file>

<file path=ppt/slides/_rels/slide42.xml.rels><?xml version="1.0" encoding="UTF-8" standalone="yes"?><Relationships xmlns="http://schemas.openxmlformats.org/package/2006/relationships"><Relationship Id="rId1" Target="../slideLayouts/slideLayout16.xml" Type="http://schemas.openxmlformats.org/officeDocument/2006/relationships/slideLayout"/><Relationship Id="rId2" Target="../notesSlides/notesSlide42.xml" Type="http://schemas.openxmlformats.org/officeDocument/2006/relationships/notesSlide"/><Relationship Id="rId3" Target="../media/image65.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26.xml" Type="http://schemas.openxmlformats.org/officeDocument/2006/relationships/slideLayout"/><Relationship Id="rId2" Target="../notesSlides/notesSlide43.xml" Type="http://schemas.openxmlformats.org/officeDocument/2006/relationships/notesSlide"/></Relationships>
</file>

<file path=ppt/slides/_rels/slide44.xml.rels><?xml version="1.0" encoding="UTF-8" standalone="yes"?><Relationships xmlns="http://schemas.openxmlformats.org/package/2006/relationships"><Relationship Id="rId1" Target="../slideLayouts/slideLayout28.xml" Type="http://schemas.openxmlformats.org/officeDocument/2006/relationships/slideLayout"/><Relationship Id="rId2" Target="../notesSlides/notesSlide44.xml" Type="http://schemas.openxmlformats.org/officeDocument/2006/relationships/notesSlide"/><Relationship Id="rId3" Target="../media/image66.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30.xml" Type="http://schemas.openxmlformats.org/officeDocument/2006/relationships/slideLayout"/><Relationship Id="rId2" Target="../notesSlides/notesSlide45.xml" Type="http://schemas.openxmlformats.org/officeDocument/2006/relationships/notesSlide"/></Relationships>
</file>

<file path=ppt/slides/_rels/slide46.xml.rels><?xml version="1.0" encoding="UTF-8" standalone="yes"?><Relationships xmlns="http://schemas.openxmlformats.org/package/2006/relationships"><Relationship Id="rId1" Target="../slideLayouts/slideLayout16.xml" Type="http://schemas.openxmlformats.org/officeDocument/2006/relationships/slideLayout"/><Relationship Id="rId2" Target="../notesSlides/notesSlide46.xml" Type="http://schemas.openxmlformats.org/officeDocument/2006/relationships/notesSlide"/></Relationships>
</file>

<file path=ppt/slides/_rels/slide47.xml.rels><?xml version="1.0" encoding="UTF-8" standalone="yes"?><Relationships xmlns="http://schemas.openxmlformats.org/package/2006/relationships"><Relationship Id="rId1" Target="../slideLayouts/slideLayout16.xml" Type="http://schemas.openxmlformats.org/officeDocument/2006/relationships/slideLayout"/><Relationship Id="rId2" Target="../notesSlides/notesSlide47.xml" Type="http://schemas.openxmlformats.org/officeDocument/2006/relationships/notesSlide"/><Relationship Id="rId3" Target="../media/image67.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16.xml" Type="http://schemas.openxmlformats.org/officeDocument/2006/relationships/slideLayout"/><Relationship Id="rId2" Target="../notesSlides/notesSlide48.xml" Type="http://schemas.openxmlformats.org/officeDocument/2006/relationships/notesSlide"/><Relationship Id="rId3" Target="../media/image67.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26.xml" Type="http://schemas.openxmlformats.org/officeDocument/2006/relationships/slideLayout"/><Relationship Id="rId2" Target="../notesSlides/notesSlide49.xml" Type="http://schemas.openxmlformats.org/officeDocument/2006/relationships/notesSlide"/><Relationship Id="rId3" Target="../media/image6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26.xml" Type="http://schemas.openxmlformats.org/officeDocument/2006/relationships/slideLayout"/><Relationship Id="rId2" Target="../notesSlides/notesSlide5.xml" Type="http://schemas.openxmlformats.org/officeDocument/2006/relationships/notesSlide"/><Relationship Id="rId3" Target="../media/image11.png" Type="http://schemas.openxmlformats.org/officeDocument/2006/relationships/image"/></Relationships>
</file>

<file path=ppt/slides/_rels/slide50.xml.rels><?xml version="1.0" encoding="UTF-8" standalone="yes"?><Relationships xmlns="http://schemas.openxmlformats.org/package/2006/relationships"><Relationship Id="rId1" Target="../drawings/vmlDrawing3.vml" Type="http://schemas.openxmlformats.org/officeDocument/2006/relationships/vmlDrawing"/><Relationship Id="rId2" Target="../slideLayouts/slideLayout46.xml" Type="http://schemas.openxmlformats.org/officeDocument/2006/relationships/slideLayout"/><Relationship Id="rId3" Target="../notesSlides/notesSlide50.xml" Type="http://schemas.openxmlformats.org/officeDocument/2006/relationships/notesSlide"/><Relationship Id="rId4" Target="../embeddings/oleObject3.bin" Type="http://schemas.openxmlformats.org/officeDocument/2006/relationships/oleObject"/><Relationship Id="rId5" Target="../media/image69.emf" Type="http://schemas.openxmlformats.org/officeDocument/2006/relationships/image"/><Relationship Id="rId6" Target="../media/image70.png" Type="http://schemas.openxmlformats.org/officeDocument/2006/relationships/image"/><Relationship Id="rId7" Target="../media/image71.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16.xml" Type="http://schemas.openxmlformats.org/officeDocument/2006/relationships/slideLayout"/><Relationship Id="rId2" Target="../notesSlides/notesSlide51.xml" Type="http://schemas.openxmlformats.org/officeDocument/2006/relationships/notesSlide"/></Relationships>
</file>

<file path=ppt/slides/_rels/slide52.xml.rels><?xml version="1.0" encoding="UTF-8" standalone="yes"?><Relationships xmlns="http://schemas.openxmlformats.org/package/2006/relationships"><Relationship Id="rId1" Target="../drawings/vmlDrawing4.vml" Type="http://schemas.openxmlformats.org/officeDocument/2006/relationships/vmlDrawing"/><Relationship Id="rId2" Target="../slideLayouts/slideLayout16.xml" Type="http://schemas.openxmlformats.org/officeDocument/2006/relationships/slideLayout"/><Relationship Id="rId3" Target="../notesSlides/notesSlide52.xml" Type="http://schemas.openxmlformats.org/officeDocument/2006/relationships/notesSlide"/><Relationship Id="rId4" Target="../embeddings/oleObject4.bin" Type="http://schemas.openxmlformats.org/officeDocument/2006/relationships/oleObject"/><Relationship Id="rId5" Target="../media/image72.emf"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26.xml" Type="http://schemas.openxmlformats.org/officeDocument/2006/relationships/slideLayout"/><Relationship Id="rId2" Target="../notesSlides/notesSlide53.xml" Type="http://schemas.openxmlformats.org/officeDocument/2006/relationships/notesSlide"/></Relationships>
</file>

<file path=ppt/slides/_rels/slide54.xml.rels><?xml version="1.0" encoding="UTF-8" standalone="yes"?><Relationships xmlns="http://schemas.openxmlformats.org/package/2006/relationships"><Relationship Id="rId1" Target="../slideLayouts/slideLayout26.xml" Type="http://schemas.openxmlformats.org/officeDocument/2006/relationships/slideLayout"/><Relationship Id="rId2" Target="../notesSlides/notesSlide54.xml" Type="http://schemas.openxmlformats.org/officeDocument/2006/relationships/notesSlide"/></Relationships>
</file>

<file path=ppt/slides/_rels/slide55.xml.rels><?xml version="1.0" encoding="UTF-8" standalone="yes"?><Relationships xmlns="http://schemas.openxmlformats.org/package/2006/relationships"><Relationship Id="rId1" Target="../slideLayouts/slideLayout16.xml" Type="http://schemas.openxmlformats.org/officeDocument/2006/relationships/slideLayout"/><Relationship Id="rId2" Target="../notesSlides/notesSlide55.xml" Type="http://schemas.openxmlformats.org/officeDocument/2006/relationships/notesSlide"/><Relationship Id="rId3" Target="../media/image73.png" Type="http://schemas.openxmlformats.org/officeDocument/2006/relationships/image"/><Relationship Id="rId4" Target="../media/image74.png" Type="http://schemas.openxmlformats.org/officeDocument/2006/relationships/image"/><Relationship Id="rId5" Target="../media/image75.png" Type="http://schemas.openxmlformats.org/officeDocument/2006/relationships/image"/><Relationship Id="rId6" Target="../media/image76.png" Type="http://schemas.openxmlformats.org/officeDocument/2006/relationships/image"/></Relationships>
</file>

<file path=ppt/slides/_rels/slide56.xml.rels><?xml version="1.0" encoding="UTF-8" standalone="yes"?><Relationships xmlns="http://schemas.openxmlformats.org/package/2006/relationships"><Relationship Id="rId1" Target="../drawings/vmlDrawing5.vml" Type="http://schemas.openxmlformats.org/officeDocument/2006/relationships/vmlDrawing"/><Relationship Id="rId2" Target="../slideLayouts/slideLayout47.xml" Type="http://schemas.openxmlformats.org/officeDocument/2006/relationships/slideLayout"/><Relationship Id="rId3" Target="../embeddings/Microsoft_Visio_Drawing.vsdx" Type="http://schemas.openxmlformats.org/officeDocument/2006/relationships/package"/><Relationship Id="rId4" Target="../media/image77.emf" Type="http://schemas.openxmlformats.org/officeDocument/2006/relationships/image"/></Relationships>
</file>

<file path=ppt/slides/_rels/slide57.xml.rels><?xml version="1.0" encoding="UTF-8" standalone="yes"?><Relationships xmlns="http://schemas.openxmlformats.org/package/2006/relationships"><Relationship Id="rId1" Target="../drawings/vmlDrawing6.vml" Type="http://schemas.openxmlformats.org/officeDocument/2006/relationships/vmlDrawing"/><Relationship Id="rId2" Target="../slideLayouts/slideLayout28.xml" Type="http://schemas.openxmlformats.org/officeDocument/2006/relationships/slideLayout"/><Relationship Id="rId3" Target="../embeddings/oleObject5.bin" Type="http://schemas.openxmlformats.org/officeDocument/2006/relationships/oleObject"/><Relationship Id="rId4" Target="../media/image78.emf"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28.xml" Type="http://schemas.openxmlformats.org/officeDocument/2006/relationships/slideLayout"/><Relationship Id="rId2" Target="../notesSlides/notesSlide56.xml" Type="http://schemas.openxmlformats.org/officeDocument/2006/relationships/notesSlide"/><Relationship Id="rId3" Target="../media/image79.pn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26.xml" Type="http://schemas.openxmlformats.org/officeDocument/2006/relationships/slideLayout"/><Relationship Id="rId2" Target="../notesSlides/notesSlide57.xml" Type="http://schemas.openxmlformats.org/officeDocument/2006/relationships/notesSlide"/><Relationship Id="rId3" Target="../media/image8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30.xml" Type="http://schemas.openxmlformats.org/officeDocument/2006/relationships/slideLayout"/><Relationship Id="rId2" Target="../notesSlides/notesSlide6.xml" Type="http://schemas.openxmlformats.org/officeDocument/2006/relationships/notesSlide"/></Relationships>
</file>

<file path=ppt/slides/_rels/slide60.xml.rels><?xml version="1.0" encoding="UTF-8" standalone="yes"?><Relationships xmlns="http://schemas.openxmlformats.org/package/2006/relationships"><Relationship Id="rId1" Target="../slideLayouts/slideLayout24.xml" Type="http://schemas.openxmlformats.org/officeDocument/2006/relationships/slideLayout"/><Relationship Id="rId2" Target="../notesSlides/notesSlide58.xml" Type="http://schemas.openxmlformats.org/officeDocument/2006/relationships/notesSlide"/></Relationships>
</file>

<file path=ppt/slides/_rels/slide61.xml.rels><?xml version="1.0" encoding="UTF-8" standalone="yes"?><Relationships xmlns="http://schemas.openxmlformats.org/package/2006/relationships"><Relationship Id="rId1" Target="../slideLayouts/slideLayout16.xml" Type="http://schemas.openxmlformats.org/officeDocument/2006/relationships/slideLayout"/><Relationship Id="rId2" Target="../notesSlides/notesSlide59.xml" Type="http://schemas.openxmlformats.org/officeDocument/2006/relationships/notesSlide"/><Relationship Id="rId3" Target="../media/image81.pn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26.xml" Type="http://schemas.openxmlformats.org/officeDocument/2006/relationships/slideLayout"/><Relationship Id="rId2" Target="../notesSlides/notesSlide60.xml" Type="http://schemas.openxmlformats.org/officeDocument/2006/relationships/notesSlide"/><Relationship Id="rId3" Target="../media/image20.png" Type="http://schemas.openxmlformats.org/officeDocument/2006/relationships/image"/><Relationship Id="rId4" Target="../media/image82.svg" Type="http://schemas.openxmlformats.org/officeDocument/2006/relationships/image"/><Relationship Id="rId5" Target="http://www.3gpp.org/DynaReport/33501.htm" TargetMode="External" Type="http://schemas.openxmlformats.org/officeDocument/2006/relationships/hyperlink"/></Relationships>
</file>

<file path=ppt/slides/_rels/slide63.xml.rels><?xml version="1.0" encoding="UTF-8" standalone="yes"?><Relationships xmlns="http://schemas.openxmlformats.org/package/2006/relationships"><Relationship Id="rId1" Target="../slideLayouts/slideLayout34.xml" Type="http://schemas.openxmlformats.org/officeDocument/2006/relationships/slideLayout"/><Relationship Id="rId2" Target="../notesSlides/notesSlide61.xml" Type="http://schemas.openxmlformats.org/officeDocument/2006/relationships/notesSlide"/></Relationships>
</file>

<file path=ppt/slides/_rels/slide64.xml.rels><?xml version="1.0" encoding="UTF-8" standalone="yes"?><Relationships xmlns="http://schemas.openxmlformats.org/package/2006/relationships"><Relationship Id="rId1" Target="../slideLayouts/slideLayout28.xml" Type="http://schemas.openxmlformats.org/officeDocument/2006/relationships/slideLayout"/><Relationship Id="rId2" Target="../notesSlides/notesSlide62.xml" Type="http://schemas.openxmlformats.org/officeDocument/2006/relationships/notesSlide"/></Relationships>
</file>

<file path=ppt/slides/_rels/slide65.xml.rels><?xml version="1.0" encoding="UTF-8" standalone="yes"?><Relationships xmlns="http://schemas.openxmlformats.org/package/2006/relationships"><Relationship Id="rId1" Target="../slideLayouts/slideLayout28.xml" Type="http://schemas.openxmlformats.org/officeDocument/2006/relationships/slideLayout"/><Relationship Id="rId2" Target="../notesSlides/notesSlide63.xml" Type="http://schemas.openxmlformats.org/officeDocument/2006/relationships/notesSlide"/></Relationships>
</file>

<file path=ppt/slides/_rels/slide66.xml.rels><?xml version="1.0" encoding="UTF-8" standalone="yes"?><Relationships xmlns="http://schemas.openxmlformats.org/package/2006/relationships"><Relationship Id="rId1" Target="../slideLayouts/slideLayout24.xml" Type="http://schemas.openxmlformats.org/officeDocument/2006/relationships/slideLayout"/><Relationship Id="rId2" Target="../notesSlides/notesSlide64.xml" Type="http://schemas.openxmlformats.org/officeDocument/2006/relationships/notesSlide"/><Relationship Id="rId3" Target="../media/image83.emf" Type="http://schemas.openxmlformats.org/officeDocument/2006/relationships/image"/><Relationship Id="rId4" Target="../media/image84.pn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17.xml" Type="http://schemas.openxmlformats.org/officeDocument/2006/relationships/slideLayout"/><Relationship Id="rId2" Target="../notesSlides/notesSlide65.xml" Type="http://schemas.openxmlformats.org/officeDocument/2006/relationships/notesSlide"/><Relationship Id="rId3" Target="../media/image85.pn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16.xml" Type="http://schemas.openxmlformats.org/officeDocument/2006/relationships/slideLayout"/><Relationship Id="rId2" Target="../notesSlides/notesSlide66.xml" Type="http://schemas.openxmlformats.org/officeDocument/2006/relationships/notesSlide"/><Relationship Id="rId3" Target="../media/image81.pn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16.xml" Type="http://schemas.openxmlformats.org/officeDocument/2006/relationships/slideLayout"/><Relationship Id="rId2" Target="../notesSlides/notesSlide67.xml" Type="http://schemas.openxmlformats.org/officeDocument/2006/relationships/notesSlide"/></Relationships>
</file>

<file path=ppt/slides/_rels/slide7.xml.rels><?xml version="1.0" encoding="UTF-8" standalone="yes"?><Relationships xmlns="http://schemas.openxmlformats.org/package/2006/relationships"><Relationship Id="rId1" Target="../slideLayouts/slideLayout64.xml" Type="http://schemas.openxmlformats.org/officeDocument/2006/relationships/slideLayout"/><Relationship Id="rId2" Target="../notesSlides/notesSlide7.xml" Type="http://schemas.openxmlformats.org/officeDocument/2006/relationships/notesSlide"/></Relationships>
</file>

<file path=ppt/slides/_rels/slide70.xml.rels><?xml version="1.0" encoding="UTF-8" standalone="yes"?><Relationships xmlns="http://schemas.openxmlformats.org/package/2006/relationships"><Relationship Id="rId1" Target="../slideLayouts/slideLayout26.xml" Type="http://schemas.openxmlformats.org/officeDocument/2006/relationships/slideLayout"/><Relationship Id="rId2" Target="../notesSlides/notesSlide68.xml" Type="http://schemas.openxmlformats.org/officeDocument/2006/relationships/notesSlide"/></Relationships>
</file>

<file path=ppt/slides/_rels/slide71.xml.rels><?xml version="1.0" encoding="UTF-8" standalone="yes"?><Relationships xmlns="http://schemas.openxmlformats.org/package/2006/relationships"><Relationship Id="rId1" Target="../slideLayouts/slideLayout16.xml" Type="http://schemas.openxmlformats.org/officeDocument/2006/relationships/slideLayout"/><Relationship Id="rId2" Target="../notesSlides/notesSlide69.xml" Type="http://schemas.openxmlformats.org/officeDocument/2006/relationships/notesSlide"/><Relationship Id="rId3" Target="../media/image86.png" Type="http://schemas.openxmlformats.org/officeDocument/2006/relationships/image"/><Relationship Id="rId4" Target="../media/image87.svg" Type="http://schemas.openxmlformats.org/officeDocument/2006/relationships/image"/><Relationship Id="rId5" Target="../media/image88.png" Type="http://schemas.openxmlformats.org/officeDocument/2006/relationships/image"/><Relationship Id="rId6" Target="../media/image89.svg" Type="http://schemas.openxmlformats.org/officeDocument/2006/relationships/image"/><Relationship Id="rId7" Target="../media/image90.png" Type="http://schemas.openxmlformats.org/officeDocument/2006/relationships/image"/><Relationship Id="rId8" Target="../media/image91.svg" Type="http://schemas.openxmlformats.org/officeDocument/2006/relationships/image"/></Relationships>
</file>

<file path=ppt/slides/_rels/slide72.xml.rels><?xml version="1.0" encoding="UTF-8" standalone="yes"?><Relationships xmlns="http://schemas.openxmlformats.org/package/2006/relationships"><Relationship Id="rId1" Target="../slideLayouts/slideLayout16.xml" Type="http://schemas.openxmlformats.org/officeDocument/2006/relationships/slideLayout"/><Relationship Id="rId2" Target="../notesSlides/notesSlide70.xml" Type="http://schemas.openxmlformats.org/officeDocument/2006/relationships/notesSlide"/><Relationship Id="rId3" Target="../media/image20.png" Type="http://schemas.openxmlformats.org/officeDocument/2006/relationships/image"/><Relationship Id="rId4" Target="../media/image92.svg" Type="http://schemas.openxmlformats.org/officeDocument/2006/relationships/image"/><Relationship Id="rId5" Target="../media/image21.svg" Type="http://schemas.openxmlformats.org/officeDocument/2006/relationships/image"/></Relationships>
</file>

<file path=ppt/slides/_rels/slide73.xml.rels><?xml version="1.0" encoding="UTF-8" standalone="yes"?><Relationships xmlns="http://schemas.openxmlformats.org/package/2006/relationships"><Relationship Id="rId1" Target="../slideLayouts/slideLayout26.xml" Type="http://schemas.openxmlformats.org/officeDocument/2006/relationships/slideLayout"/><Relationship Id="rId2" Target="../notesSlides/notesSlide71.xml" Type="http://schemas.openxmlformats.org/officeDocument/2006/relationships/notesSlide"/></Relationships>
</file>

<file path=ppt/slides/_rels/slide74.xml.rels><?xml version="1.0" encoding="UTF-8" standalone="yes"?><Relationships xmlns="http://schemas.openxmlformats.org/package/2006/relationships"><Relationship Id="rId1" Target="../slideLayouts/slideLayout26.xml" Type="http://schemas.openxmlformats.org/officeDocument/2006/relationships/slideLayout"/><Relationship Id="rId2" Target="../notesSlides/notesSlide72.xml" Type="http://schemas.openxmlformats.org/officeDocument/2006/relationships/notesSlide"/></Relationships>
</file>

<file path=ppt/slides/_rels/slide75.xml.rels><?xml version="1.0" encoding="UTF-8" standalone="yes"?><Relationships xmlns="http://schemas.openxmlformats.org/package/2006/relationships"><Relationship Id="rId1" Target="../slideLayouts/slideLayout26.xml" Type="http://schemas.openxmlformats.org/officeDocument/2006/relationships/slideLayout"/><Relationship Id="rId2" Target="../notesSlides/notesSlide73.xml" Type="http://schemas.openxmlformats.org/officeDocument/2006/relationships/notesSlide"/></Relationships>
</file>

<file path=ppt/slides/_rels/slide76.xml.rels><?xml version="1.0" encoding="UTF-8" standalone="yes"?><Relationships xmlns="http://schemas.openxmlformats.org/package/2006/relationships"><Relationship Id="rId1" Target="../slideLayouts/slideLayout16.xml" Type="http://schemas.openxmlformats.org/officeDocument/2006/relationships/slideLayout"/><Relationship Id="rId2" Target="../notesSlides/notesSlide74.xml" Type="http://schemas.openxmlformats.org/officeDocument/2006/relationships/notesSlide"/><Relationship Id="rId3" Target="../media/image88.png" Type="http://schemas.openxmlformats.org/officeDocument/2006/relationships/image"/><Relationship Id="rId4" Target="../media/image93.svg" Type="http://schemas.openxmlformats.org/officeDocument/2006/relationships/image"/><Relationship Id="rId5" Target="../media/image90.png" Type="http://schemas.openxmlformats.org/officeDocument/2006/relationships/image"/><Relationship Id="rId6" Target="../media/image94.svg" Type="http://schemas.openxmlformats.org/officeDocument/2006/relationships/image"/></Relationships>
</file>

<file path=ppt/slides/_rels/slide77.xml.rels><?xml version="1.0" encoding="UTF-8" standalone="yes"?><Relationships xmlns="http://schemas.openxmlformats.org/package/2006/relationships"><Relationship Id="rId1" Target="../slideLayouts/slideLayout26.xml" Type="http://schemas.openxmlformats.org/officeDocument/2006/relationships/slideLayout"/><Relationship Id="rId2" Target="../notesSlides/notesSlide75.xml" Type="http://schemas.openxmlformats.org/officeDocument/2006/relationships/notesSlide"/></Relationships>
</file>

<file path=ppt/slides/_rels/slide78.xml.rels><?xml version="1.0" encoding="UTF-8" standalone="yes"?><Relationships xmlns="http://schemas.openxmlformats.org/package/2006/relationships"><Relationship Id="rId1" Target="../slideLayouts/slideLayout24.xml" Type="http://schemas.openxmlformats.org/officeDocument/2006/relationships/slideLayout"/><Relationship Id="rId2" Target="../notesSlides/notesSlide76.xml" Type="http://schemas.openxmlformats.org/officeDocument/2006/relationships/notesSlide"/><Relationship Id="rId3" Target="../media/image95.png" Type="http://schemas.openxmlformats.org/officeDocument/2006/relationships/image"/><Relationship Id="rId4" Target="../media/image96.png" Type="http://schemas.openxmlformats.org/officeDocument/2006/relationships/image"/></Relationships>
</file>

<file path=ppt/slides/_rels/slide79.xml.rels><?xml version="1.0" encoding="UTF-8" standalone="yes"?><Relationships xmlns="http://schemas.openxmlformats.org/package/2006/relationships"><Relationship Id="rId1" Target="../slideLayouts/slideLayout24.xml" Type="http://schemas.openxmlformats.org/officeDocument/2006/relationships/slideLayout"/><Relationship Id="rId2" Target="../notesSlides/notesSlide77.xml" Type="http://schemas.openxmlformats.org/officeDocument/2006/relationships/notesSlide"/></Relationships>
</file>

<file path=ppt/slides/_rels/slide8.xml.rels><?xml version="1.0" encoding="UTF-8" standalone="yes"?><Relationships xmlns="http://schemas.openxmlformats.org/package/2006/relationships"><Relationship Id="rId1" Target="../drawings/vmlDrawing2.vml" Type="http://schemas.openxmlformats.org/officeDocument/2006/relationships/vmlDrawing"/><Relationship Id="rId2" Target="../slideLayouts/slideLayout16.xml" Type="http://schemas.openxmlformats.org/officeDocument/2006/relationships/slideLayout"/><Relationship Id="rId3" Target="../notesSlides/notesSlide8.xml" Type="http://schemas.openxmlformats.org/officeDocument/2006/relationships/notesSlide"/><Relationship Id="rId4" Target="../media/image13.png" Type="http://schemas.openxmlformats.org/officeDocument/2006/relationships/image"/><Relationship Id="rId5" Target="../embeddings/oleObject2.bin" Type="http://schemas.openxmlformats.org/officeDocument/2006/relationships/oleObject"/><Relationship Id="rId6" Target="../media/image12.emf" Type="http://schemas.openxmlformats.org/officeDocument/2006/relationships/image"/></Relationships>
</file>

<file path=ppt/slides/_rels/slide80.xml.rels><?xml version="1.0" encoding="UTF-8" standalone="yes"?><Relationships xmlns="http://schemas.openxmlformats.org/package/2006/relationships"><Relationship Id="rId1" Target="../slideLayouts/slideLayout24.xml" Type="http://schemas.openxmlformats.org/officeDocument/2006/relationships/slideLayout"/><Relationship Id="rId2" Target="../notesSlides/notesSlide78.xml" Type="http://schemas.openxmlformats.org/officeDocument/2006/relationships/notesSlide"/></Relationships>
</file>

<file path=ppt/slides/_rels/slide81.xml.rels><?xml version="1.0" encoding="UTF-8" standalone="yes"?><Relationships xmlns="http://schemas.openxmlformats.org/package/2006/relationships"><Relationship Id="rId1" Target="../slideLayouts/slideLayout30.xml" Type="http://schemas.openxmlformats.org/officeDocument/2006/relationships/slideLayout"/><Relationship Id="rId2" Target="../notesSlides/notesSlide79.xml" Type="http://schemas.openxmlformats.org/officeDocument/2006/relationships/notesSlide"/></Relationships>
</file>

<file path=ppt/slides/_rels/slide82.xml.rels><?xml version="1.0" encoding="UTF-8" standalone="yes"?><Relationships xmlns="http://schemas.openxmlformats.org/package/2006/relationships"><Relationship Id="rId1" Target="../drawings/vmlDrawing7.vml" Type="http://schemas.openxmlformats.org/officeDocument/2006/relationships/vmlDrawing"/><Relationship Id="rId2" Target="../slideLayouts/slideLayout30.xml" Type="http://schemas.openxmlformats.org/officeDocument/2006/relationships/slideLayout"/><Relationship Id="rId3" Target="../notesSlides/notesSlide80.xml" Type="http://schemas.openxmlformats.org/officeDocument/2006/relationships/notesSlide"/><Relationship Id="rId4" Target="../embeddings/oleObject6.bin" Type="http://schemas.openxmlformats.org/officeDocument/2006/relationships/oleObject"/><Relationship Id="rId5" Target="../media/image97.emf" Type="http://schemas.openxmlformats.org/officeDocument/2006/relationships/image"/></Relationships>
</file>

<file path=ppt/slides/_rels/slide83.xml.rels><?xml version="1.0" encoding="UTF-8" standalone="yes"?><Relationships xmlns="http://schemas.openxmlformats.org/package/2006/relationships"><Relationship Id="rId1" Target="../slideLayouts/slideLayout25.xml" Type="http://schemas.openxmlformats.org/officeDocument/2006/relationships/slideLayout"/><Relationship Id="rId2" Target="../notesSlides/notesSlide81.xml" Type="http://schemas.openxmlformats.org/officeDocument/2006/relationships/notesSlide"/></Relationships>
</file>

<file path=ppt/slides/_rels/slide84.xml.rels><?xml version="1.0" encoding="UTF-8" standalone="yes"?><Relationships xmlns="http://schemas.openxmlformats.org/package/2006/relationships"><Relationship Id="rId1" Target="../slideLayouts/slideLayout30.xml" Type="http://schemas.openxmlformats.org/officeDocument/2006/relationships/slideLayout"/><Relationship Id="rId2" Target="../notesSlides/notesSlide82.xml" Type="http://schemas.openxmlformats.org/officeDocument/2006/relationships/notesSlide"/><Relationship Id="rId3" Target="../media/image98.png" Type="http://schemas.openxmlformats.org/officeDocument/2006/relationships/image"/><Relationship Id="rId4" Target="https://www.5g-acia.org/fileadmin/5G-ACIA/Publikationen/5G-ACIA_White_Paper_5G_for_Non-Public_Networks_for_Industrial_Scenarios/5G-ACIA_White_Paper_5G_for_Non-Public_Networks_for_Industrial_Scenarios.pdf" TargetMode="External" Type="http://schemas.openxmlformats.org/officeDocument/2006/relationships/hyperlink"/></Relationships>
</file>

<file path=ppt/slides/_rels/slide85.xml.rels><?xml version="1.0" encoding="UTF-8" standalone="yes"?><Relationships xmlns="http://schemas.openxmlformats.org/package/2006/relationships"><Relationship Id="rId1" Target="../slideLayouts/slideLayout16.xml" Type="http://schemas.openxmlformats.org/officeDocument/2006/relationships/slideLayout"/><Relationship Id="rId2" Target="../notesSlides/notesSlide83.xml" Type="http://schemas.openxmlformats.org/officeDocument/2006/relationships/notesSlide"/></Relationships>
</file>

<file path=ppt/slides/_rels/slide86.xml.rels><?xml version="1.0" encoding="UTF-8" standalone="yes"?><Relationships xmlns="http://schemas.openxmlformats.org/package/2006/relationships"><Relationship Id="rId1" Target="../slideLayouts/slideLayout24.xml" Type="http://schemas.openxmlformats.org/officeDocument/2006/relationships/slideLayout"/><Relationship Id="rId2" Target="../notesSlides/notesSlide84.xml" Type="http://schemas.openxmlformats.org/officeDocument/2006/relationships/notesSlide"/><Relationship Id="rId3" Target="../media/image99.png" Type="http://schemas.openxmlformats.org/officeDocument/2006/relationships/image"/></Relationships>
</file>

<file path=ppt/slides/_rels/slide87.xml.rels><?xml version="1.0" encoding="UTF-8" standalone="yes"?><Relationships xmlns="http://schemas.openxmlformats.org/package/2006/relationships"><Relationship Id="rId1" Target="../slideLayouts/slideLayout24.xml" Type="http://schemas.openxmlformats.org/officeDocument/2006/relationships/slideLayout"/><Relationship Id="rId2" Target="../media/image100.png" Type="http://schemas.openxmlformats.org/officeDocument/2006/relationships/image"/></Relationships>
</file>

<file path=ppt/slides/_rels/slide88.xml.rels><?xml version="1.0" encoding="UTF-8" standalone="yes"?><Relationships xmlns="http://schemas.openxmlformats.org/package/2006/relationships"><Relationship Id="rId1" Target="../drawings/vmlDrawing8.vml" Type="http://schemas.openxmlformats.org/officeDocument/2006/relationships/vmlDrawing"/><Relationship Id="rId2" Target="../slideLayouts/slideLayout16.xml" Type="http://schemas.openxmlformats.org/officeDocument/2006/relationships/slideLayout"/><Relationship Id="rId3" Target="../notesSlides/notesSlide85.xml" Type="http://schemas.openxmlformats.org/officeDocument/2006/relationships/notesSlide"/><Relationship Id="rId4" Target="../embeddings/oleObject7.bin" Type="http://schemas.openxmlformats.org/officeDocument/2006/relationships/oleObject"/><Relationship Id="rId5" Target="../media/image101.emf" Type="http://schemas.openxmlformats.org/officeDocument/2006/relationships/image"/><Relationship Id="rId6" Target="../embeddings/oleObject8.bin" Type="http://schemas.openxmlformats.org/officeDocument/2006/relationships/oleObject"/><Relationship Id="rId7" Target="../media/image102.emf" Type="http://schemas.openxmlformats.org/officeDocument/2006/relationships/image"/><Relationship Id="rId8" Target="../embeddings/oleObject9.bin" Type="http://schemas.openxmlformats.org/officeDocument/2006/relationships/oleObject"/><Relationship Id="rId9" Target="../media/image103.emf" Type="http://schemas.openxmlformats.org/officeDocument/2006/relationships/image"/></Relationships>
</file>

<file path=ppt/slides/_rels/slide89.xml.rels><?xml version="1.0" encoding="UTF-8" standalone="yes"?><Relationships xmlns="http://schemas.openxmlformats.org/package/2006/relationships"><Relationship Id="rId1" Target="../slideLayouts/slideLayout24.xml" Type="http://schemas.openxmlformats.org/officeDocument/2006/relationships/slideLayout"/><Relationship Id="rId2" Target="../notesSlides/notesSlide86.xml" Type="http://schemas.openxmlformats.org/officeDocument/2006/relationships/notesSlide"/></Relationships>
</file>

<file path=ppt/slides/_rels/slide9.xml.rels><?xml version="1.0" encoding="UTF-8" standalone="yes"?><Relationships xmlns="http://schemas.openxmlformats.org/package/2006/relationships"><Relationship Id="rId1" Target="../slideLayouts/slideLayout17.xml" Type="http://schemas.openxmlformats.org/officeDocument/2006/relationships/slideLayout"/><Relationship Id="rId2" Target="../notesSlides/notesSlide9.xml" Type="http://schemas.openxmlformats.org/officeDocument/2006/relationships/notesSlid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_rels/slide90.xml.rels><?xml version="1.0" encoding="UTF-8" standalone="yes"?><Relationships xmlns="http://schemas.openxmlformats.org/package/2006/relationships"><Relationship Id="rId1" Target="../slideLayouts/slideLayout30.xml" Type="http://schemas.openxmlformats.org/officeDocument/2006/relationships/slideLayout"/><Relationship Id="rId2" Target="../notesSlides/notesSlide87.xml" Type="http://schemas.openxmlformats.org/officeDocument/2006/relationships/notesSlide"/></Relationships>
</file>

<file path=ppt/slides/_rels/slide91.xml.rels><?xml version="1.0" encoding="UTF-8" standalone="yes"?><Relationships xmlns="http://schemas.openxmlformats.org/package/2006/relationships"><Relationship Id="rId1" Target="../slideLayouts/slideLayout46.xml" Type="http://schemas.openxmlformats.org/officeDocument/2006/relationships/slideLayout"/><Relationship Id="rId2" Target="../notesSlides/notesSlide88.xml" Type="http://schemas.openxmlformats.org/officeDocument/2006/relationships/notesSlide"/><Relationship Id="rId3" Target="../media/image51.png" Type="http://schemas.openxmlformats.org/officeDocument/2006/relationships/image"/><Relationship Id="rId4" Target="../media/image52.svg" Type="http://schemas.openxmlformats.org/officeDocument/2006/relationships/image"/><Relationship Id="rId5" Target="../media/image104.png" Type="http://schemas.openxmlformats.org/officeDocument/2006/relationships/image"/><Relationship Id="rId6" Target="../media/image105.svg" Type="http://schemas.openxmlformats.org/officeDocument/2006/relationships/image"/><Relationship Id="rId7" Target="../media/image88.png" Type="http://schemas.openxmlformats.org/officeDocument/2006/relationships/image"/><Relationship Id="rId8" Target="../media/image106.svg" Type="http://schemas.openxmlformats.org/officeDocument/2006/relationships/image"/></Relationships>
</file>

<file path=ppt/slides/_rels/slide92.xml.rels><?xml version="1.0" encoding="UTF-8" standalone="yes"?><Relationships xmlns="http://schemas.openxmlformats.org/package/2006/relationships"><Relationship Id="rId1" Target="../slideLayouts/slideLayout24.xml" Type="http://schemas.openxmlformats.org/officeDocument/2006/relationships/slideLayout"/><Relationship Id="rId2" Target="../notesSlides/notesSlide89.xml" Type="http://schemas.openxmlformats.org/officeDocument/2006/relationships/notesSlide"/><Relationship Id="rId3" Target="../media/image107.png" Type="http://schemas.openxmlformats.org/officeDocument/2006/relationships/image"/><Relationship Id="rId4" Target="../media/image108.svg" Type="http://schemas.openxmlformats.org/officeDocument/2006/relationships/image"/></Relationships>
</file>

<file path=ppt/slides/_rels/slide93.xml.rels><?xml version="1.0" encoding="UTF-8" standalone="yes"?><Relationships xmlns="http://schemas.openxmlformats.org/package/2006/relationships"><Relationship Id="rId1" Target="../slideLayouts/slideLayout26.xml" Type="http://schemas.openxmlformats.org/officeDocument/2006/relationships/slideLayout"/><Relationship Id="rId2" Target="../notesSlides/notesSlide90.xml" Type="http://schemas.openxmlformats.org/officeDocument/2006/relationships/notesSlide"/><Relationship Id="rId3" Target="../media/image109.png" Type="http://schemas.openxmlformats.org/officeDocument/2006/relationships/image"/><Relationship Id="rId4" Target="../media/image110.png" Type="http://schemas.openxmlformats.org/officeDocument/2006/relationships/image"/></Relationships>
</file>

<file path=ppt/slides/_rels/slide94.xml.rels><?xml version="1.0" encoding="UTF-8" standalone="yes"?><Relationships xmlns="http://schemas.openxmlformats.org/package/2006/relationships"><Relationship Id="rId1" Target="../slideLayouts/slideLayout26.xml" Type="http://schemas.openxmlformats.org/officeDocument/2006/relationships/slideLayout"/><Relationship Id="rId2" Target="../notesSlides/notesSlide91.xml" Type="http://schemas.openxmlformats.org/officeDocument/2006/relationships/notesSlide"/><Relationship Id="rId3" Target="../media/image104.png" Type="http://schemas.openxmlformats.org/officeDocument/2006/relationships/image"/><Relationship Id="rId4" Target="../media/image111.svg" Type="http://schemas.openxmlformats.org/officeDocument/2006/relationships/image"/></Relationships>
</file>

<file path=ppt/slides/_rels/slide95.xml.rels><?xml version="1.0" encoding="UTF-8" standalone="yes"?><Relationships xmlns="http://schemas.openxmlformats.org/package/2006/relationships"><Relationship Id="rId1" Target="../slideLayouts/slideLayout26.xml" Type="http://schemas.openxmlformats.org/officeDocument/2006/relationships/slideLayout"/><Relationship Id="rId2" Target="../notesSlides/notesSlide92.xml" Type="http://schemas.openxmlformats.org/officeDocument/2006/relationships/notesSlide"/><Relationship Id="rId3" Target="../media/image104.png" Type="http://schemas.openxmlformats.org/officeDocument/2006/relationships/image"/><Relationship Id="rId4" Target="../media/image111.svg" Type="http://schemas.openxmlformats.org/officeDocument/2006/relationships/image"/></Relationships>
</file>

<file path=ppt/slides/_rels/slide96.xml.rels><?xml version="1.0" encoding="UTF-8" standalone="yes"?><Relationships xmlns="http://schemas.openxmlformats.org/package/2006/relationships"><Relationship Id="rId1" Target="../slideLayouts/slideLayout26.xml" Type="http://schemas.openxmlformats.org/officeDocument/2006/relationships/slideLayout"/><Relationship Id="rId2" Target="../notesSlides/notesSlide93.xml" Type="http://schemas.openxmlformats.org/officeDocument/2006/relationships/notesSlide"/><Relationship Id="rId3" Target="../media/image104.png" Type="http://schemas.openxmlformats.org/officeDocument/2006/relationships/image"/><Relationship Id="rId4" Target="../media/image111.svg" Type="http://schemas.openxmlformats.org/officeDocument/2006/relationships/image"/></Relationships>
</file>

<file path=ppt/slides/_rels/slide97.xml.rels><?xml version="1.0" encoding="UTF-8" standalone="yes"?><Relationships xmlns="http://schemas.openxmlformats.org/package/2006/relationships"><Relationship Id="rId1" Target="../slideLayouts/slideLayout46.xml" Type="http://schemas.openxmlformats.org/officeDocument/2006/relationships/slideLayout"/><Relationship Id="rId2" Target="../notesSlides/notesSlide94.xml" Type="http://schemas.openxmlformats.org/officeDocument/2006/relationships/notesSlide"/></Relationships>
</file>

<file path=ppt/slides/_rels/slide98.xml.rels><?xml version="1.0" encoding="UTF-8" standalone="yes"?><Relationships xmlns="http://schemas.openxmlformats.org/package/2006/relationships"><Relationship Id="rId1" Target="../slideLayouts/slideLayout46.xml" Type="http://schemas.openxmlformats.org/officeDocument/2006/relationships/slideLayout"/><Relationship Id="rId2" Target="../notesSlides/notesSlide95.xml" Type="http://schemas.openxmlformats.org/officeDocument/2006/relationships/notesSlide"/></Relationships>
</file>

<file path=ppt/slides/_rels/slide99.xml.rels><?xml version="1.0" encoding="UTF-8" standalone="yes"?><Relationships xmlns="http://schemas.openxmlformats.org/package/2006/relationships"><Relationship Id="rId1" Target="../slideLayouts/slideLayout46.xml" Type="http://schemas.openxmlformats.org/officeDocument/2006/relationships/slideLayout"/><Relationship Id="rId2" Target="../notesSlides/notesSlide96.xml" Type="http://schemas.openxmlformats.org/officeDocument/2006/relationships/notesSlide"/></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id="{8E20E054-125F-48DB-BFE0-F513685978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0" y="-15498"/>
            <a:ext cx="12192000" cy="6873498"/>
          </a:xfrm>
          <a:prstGeom prst="rect">
            <a:avLst/>
          </a:prstGeom>
          <a:noFill/>
          <a:ln w="9525">
            <a:noFill/>
            <a:miter lim="800000"/>
            <a:headEnd/>
            <a:tailEnd/>
          </a:ln>
        </p:spPr>
      </p:pic>
      <p:sp>
        <p:nvSpPr>
          <p:cNvPr id="2" name="Title 1">
            <a:extLst>
              <a:ext uri="{FF2B5EF4-FFF2-40B4-BE49-F238E27FC236}">
                <a16:creationId xmlns:a16="http://schemas.microsoft.com/office/drawing/2014/main" id="{54D98150-1D8F-4DDD-A1E3-775E516F0BEA}"/>
              </a:ext>
            </a:extLst>
          </p:cNvPr>
          <p:cNvSpPr>
            <a:spLocks noGrp="1"/>
          </p:cNvSpPr>
          <p:nvPr>
            <p:ph type="ctrTitle"/>
          </p:nvPr>
        </p:nvSpPr>
        <p:spPr>
          <a:xfrm>
            <a:off x="479425" y="1818767"/>
            <a:ext cx="9072538" cy="2330958"/>
          </a:xfrm>
        </p:spPr>
        <p:txBody>
          <a:bodyPr/>
          <a:lstStyle/>
          <a:p>
            <a:r>
              <a:rPr lang="en-US" sz="5400">
                <a:latin typeface="Ericsson Hilda Light" panose="020B0604020202020204" charset="0"/>
                <a:cs typeface="Ericsson Hilda Light" panose="020B0604020202020204" charset="0"/>
              </a:rPr>
              <a:t>Ericsson 5G CORE System</a:t>
            </a:r>
            <a:br>
              <a:rPr lang="en-US" sz="5400">
                <a:latin typeface="Ericsson Hilda Light" panose="020B0604020202020204" charset="0"/>
                <a:cs typeface="Ericsson Hilda Light" panose="020B0604020202020204" charset="0"/>
              </a:rPr>
            </a:br>
            <a:br>
              <a:rPr lang="en-US" sz="3200">
                <a:latin typeface="Ericsson Hilda Light" panose="020B0604020202020204" charset="0"/>
                <a:cs typeface="Ericsson Hilda Light" panose="020B0604020202020204" charset="0"/>
              </a:rPr>
            </a:br>
            <a:r>
              <a:rPr lang="nl-NL" sz="3200">
                <a:latin typeface="Ericsson Hilda Light" panose="020B0604020202020204" charset="0"/>
                <a:cs typeface="Ericsson Hilda Light" panose="020B0604020202020204" charset="0"/>
              </a:rPr>
              <a:t>5G Core Network deep dive</a:t>
            </a:r>
            <a:br>
              <a:rPr lang="en-US" sz="3200">
                <a:solidFill>
                  <a:srgbClr val="FFFFFF"/>
                </a:solidFill>
                <a:latin typeface="Ericsson Hilda Light" panose="020B0604020202020204" charset="0"/>
                <a:cs typeface="Ericsson Hilda Light" panose="020B0604020202020204" charset="0"/>
              </a:rPr>
            </a:br>
            <a:endParaRPr lang="en-US" sz="3200">
              <a:solidFill>
                <a:schemeClr val="bg1"/>
              </a:solidFill>
            </a:endParaRPr>
          </a:p>
        </p:txBody>
      </p:sp>
      <p:pic>
        <p:nvPicPr>
          <p:cNvPr id="8" name="Picture 11">
            <a:extLst>
              <a:ext uri="{FF2B5EF4-FFF2-40B4-BE49-F238E27FC236}">
                <a16:creationId xmlns:a16="http://schemas.microsoft.com/office/drawing/2014/main" id="{655F47FA-5A00-474B-AEA2-616CF199AEE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522391" y="478631"/>
            <a:ext cx="190184" cy="256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ubtitle 3">
            <a:extLst>
              <a:ext uri="{FF2B5EF4-FFF2-40B4-BE49-F238E27FC236}">
                <a16:creationId xmlns:a16="http://schemas.microsoft.com/office/drawing/2014/main" id="{F34F3BF0-A5DE-4F45-8D4A-9F59BAB60DA6}"/>
              </a:ext>
            </a:extLst>
          </p:cNvPr>
          <p:cNvSpPr>
            <a:spLocks noGrp="1"/>
          </p:cNvSpPr>
          <p:nvPr>
            <p:ph type="subTitle" idx="1"/>
          </p:nvPr>
        </p:nvSpPr>
        <p:spPr>
          <a:xfrm>
            <a:off x="479425" y="4536796"/>
            <a:ext cx="5472114" cy="2087563"/>
          </a:xfrm>
        </p:spPr>
        <p:txBody>
          <a:bodyPr/>
          <a:lstStyle/>
          <a:p>
            <a:pPr>
              <a:spcBef>
                <a:spcPct val="20000"/>
              </a:spcBef>
              <a:defRPr/>
            </a:pPr>
            <a:r>
              <a:rPr lang="en-US">
                <a:solidFill>
                  <a:srgbClr val="FFFFFF"/>
                </a:solidFill>
                <a:latin typeface="Ericsson Hilda Light" panose="020B0604020202020204" charset="0"/>
                <a:cs typeface="Ericsson Hilda Light" panose="020B0604020202020204" charset="0"/>
              </a:rPr>
              <a:t>Business Area Digital Services</a:t>
            </a:r>
            <a:endParaRPr lang="en-US">
              <a:latin typeface="Ericsson Hilda Light" panose="020B0604020202020204" charset="0"/>
              <a:cs typeface="Ericsson Hilda Light" panose="020B0604020202020204" charset="0"/>
            </a:endParaRPr>
          </a:p>
        </p:txBody>
      </p:sp>
    </p:spTree>
    <p:extLst>
      <p:ext uri="{BB962C8B-B14F-4D97-AF65-F5344CB8AC3E}">
        <p14:creationId xmlns:p14="http://schemas.microsoft.com/office/powerpoint/2010/main" val="3385146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itle 1"/>
          <p:cNvSpPr>
            <a:spLocks noGrp="1"/>
          </p:cNvSpPr>
          <p:nvPr>
            <p:ph type="title"/>
          </p:nvPr>
        </p:nvSpPr>
        <p:spPr/>
        <p:txBody>
          <a:bodyPr>
            <a:normAutofit/>
          </a:bodyPr>
          <a:lstStyle/>
          <a:p>
            <a:pPr>
              <a:defRPr/>
            </a:pPr>
            <a:r>
              <a:rPr lang="en-US"/>
              <a:t>5G System architecture</a:t>
            </a:r>
            <a:br>
              <a:rPr lang="en-US"/>
            </a:br>
            <a:r>
              <a:rPr lang="en-US" sz="2400"/>
              <a:t>Release 15 – simplified view</a:t>
            </a:r>
            <a:endParaRPr lang="en-US" sz="3200"/>
          </a:p>
        </p:txBody>
      </p:sp>
      <p:sp>
        <p:nvSpPr>
          <p:cNvPr id="160" name="Content Placeholder 3"/>
          <p:cNvSpPr txBox="1">
            <a:spLocks/>
          </p:cNvSpPr>
          <p:nvPr/>
        </p:nvSpPr>
        <p:spPr>
          <a:xfrm>
            <a:off x="472919" y="1590610"/>
            <a:ext cx="3916810" cy="2569138"/>
          </a:xfrm>
          <a:prstGeom prst="rect">
            <a:avLst/>
          </a:prstGeom>
        </p:spPr>
        <p:txBody>
          <a:bodyPr/>
          <a:lstStyle>
            <a:lvl1pPr marL="176213" indent="-176213" algn="l" rtl="0" eaLnBrk="1" fontAlgn="base" hangingPunct="1">
              <a:spcBef>
                <a:spcPct val="20000"/>
              </a:spcBef>
              <a:spcAft>
                <a:spcPct val="0"/>
              </a:spcAft>
              <a:buClr>
                <a:srgbClr val="00A9D4"/>
              </a:buClr>
              <a:buFont typeface="Arial" charset="0"/>
              <a:buChar char="›"/>
              <a:defRPr sz="2400">
                <a:solidFill>
                  <a:schemeClr val="tx1"/>
                </a:solidFill>
                <a:latin typeface="+mn-lt"/>
                <a:ea typeface="+mn-ea"/>
                <a:cs typeface="+mn-cs"/>
              </a:defRPr>
            </a:lvl1pPr>
            <a:lvl2pPr marL="533400" indent="-177800"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2pPr>
            <a:lvl3pPr marL="892175" indent="-179388" algn="l" rtl="0" eaLnBrk="1" fontAlgn="base" hangingPunct="1">
              <a:spcBef>
                <a:spcPct val="20000"/>
              </a:spcBef>
              <a:spcAft>
                <a:spcPct val="0"/>
              </a:spcAft>
              <a:buClr>
                <a:srgbClr val="92CCE5"/>
              </a:buClr>
              <a:buFont typeface="Ericsson Capital TT" pitchFamily="2" charset="0"/>
              <a:buChar char="›"/>
              <a:defRPr sz="2000">
                <a:solidFill>
                  <a:schemeClr val="tx1"/>
                </a:solidFill>
                <a:latin typeface="+mn-lt"/>
              </a:defRPr>
            </a:lvl3pPr>
            <a:lvl4pPr marL="125253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4pPr>
            <a:lvl5pPr marL="16144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5pPr>
            <a:lvl6pPr marL="20716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9pPr>
          </a:lstStyle>
          <a:p>
            <a:pPr marL="176213" marR="0" lvl="0" indent="-176213" algn="l" defTabSz="914400" rtl="0" eaLnBrk="1" fontAlgn="base" latinLnBrk="0" hangingPunct="1">
              <a:lnSpc>
                <a:spcPct val="100000"/>
              </a:lnSpc>
              <a:spcBef>
                <a:spcPts val="0"/>
              </a:spcBef>
              <a:spcAft>
                <a:spcPts val="600"/>
              </a:spcAft>
              <a:buClr>
                <a:srgbClr val="00A9D4"/>
              </a:buClr>
              <a:buSzTx/>
              <a:buFont typeface="Arial" charset="0"/>
              <a:buChar char="›"/>
              <a:tabLst/>
              <a:defRPr/>
            </a:pPr>
            <a:r>
              <a:rPr kumimoji="0" lang="en-US" sz="1800" b="0" i="0" u="none" strike="noStrike" kern="0" cap="none" spc="0" normalizeH="0" baseline="0" noProof="0" dirty="0">
                <a:ln>
                  <a:noFill/>
                </a:ln>
                <a:solidFill>
                  <a:srgbClr val="181818"/>
                </a:solidFill>
                <a:effectLst/>
                <a:uLnTx/>
                <a:uFillTx/>
                <a:latin typeface="Ericsson Hilda"/>
                <a:ea typeface="+mn-ea"/>
                <a:cs typeface="+mn-cs"/>
              </a:rPr>
              <a:t>5GC with Service Based Interface (SBI) between Control Plane (CP) network functions</a:t>
            </a:r>
          </a:p>
          <a:p>
            <a:pPr marL="176213" marR="0" lvl="0" indent="-176213" algn="l" defTabSz="914400" rtl="0" eaLnBrk="1" fontAlgn="base" latinLnBrk="0" hangingPunct="1">
              <a:lnSpc>
                <a:spcPct val="100000"/>
              </a:lnSpc>
              <a:spcBef>
                <a:spcPts val="0"/>
              </a:spcBef>
              <a:spcAft>
                <a:spcPts val="600"/>
              </a:spcAft>
              <a:buClr>
                <a:srgbClr val="00A9D4"/>
              </a:buClr>
              <a:buSzTx/>
              <a:buFont typeface="Arial" charset="0"/>
              <a:buChar char="›"/>
              <a:tabLst/>
              <a:defRPr/>
            </a:pPr>
            <a:r>
              <a:rPr kumimoji="0" lang="en-US" sz="1800" b="0" i="0" u="none" strike="noStrike" kern="0" cap="none" spc="0" normalizeH="0" baseline="0" noProof="0" dirty="0">
                <a:ln>
                  <a:noFill/>
                </a:ln>
                <a:solidFill>
                  <a:srgbClr val="181818"/>
                </a:solidFill>
                <a:effectLst/>
                <a:uLnTx/>
                <a:uFillTx/>
                <a:latin typeface="Ericsson Hilda"/>
                <a:ea typeface="+mn-ea"/>
                <a:cs typeface="+mn-cs"/>
              </a:rPr>
              <a:t>CP/UP </a:t>
            </a:r>
            <a:r>
              <a:rPr kumimoji="0" lang="en-US" sz="1800" b="0" i="0" u="none" strike="noStrike" kern="0" cap="none" spc="0" normalizeH="0" baseline="0" noProof="0" dirty="0">
                <a:ln>
                  <a:noFill/>
                </a:ln>
                <a:effectLst/>
                <a:uLnTx/>
                <a:uFillTx/>
                <a:latin typeface="Ericsson Hilda"/>
                <a:ea typeface="+mn-ea"/>
                <a:cs typeface="+mn-cs"/>
              </a:rPr>
              <a:t>separation of GW similar to CUPS, realized by SMF/UPF</a:t>
            </a:r>
          </a:p>
          <a:p>
            <a:pPr marL="176213" marR="0" lvl="0" indent="-176213" algn="l" defTabSz="914400" rtl="0" eaLnBrk="1" fontAlgn="base" latinLnBrk="0" hangingPunct="1">
              <a:lnSpc>
                <a:spcPct val="100000"/>
              </a:lnSpc>
              <a:spcBef>
                <a:spcPts val="0"/>
              </a:spcBef>
              <a:spcAft>
                <a:spcPts val="600"/>
              </a:spcAft>
              <a:buClr>
                <a:srgbClr val="00A9D4"/>
              </a:buClr>
              <a:buSzTx/>
              <a:buFont typeface="Arial" charset="0"/>
              <a:buChar char="›"/>
              <a:tabLst/>
              <a:defRPr/>
            </a:pPr>
            <a:r>
              <a:rPr kumimoji="0" lang="en-US" sz="1800" b="0" i="0" u="none" strike="noStrike" kern="0" cap="none" spc="0" normalizeH="0" baseline="0" noProof="0" dirty="0">
                <a:ln>
                  <a:noFill/>
                </a:ln>
                <a:effectLst/>
                <a:uLnTx/>
                <a:uFillTx/>
                <a:latin typeface="Ericsson Hilda"/>
                <a:ea typeface="+mn-ea"/>
                <a:cs typeface="+mn-cs"/>
              </a:rPr>
              <a:t>NSSF for slice selection</a:t>
            </a:r>
          </a:p>
          <a:p>
            <a:pPr marL="176213" marR="0" lvl="0" indent="-176213" algn="l" defTabSz="914400" rtl="0" eaLnBrk="1" fontAlgn="base" latinLnBrk="0" hangingPunct="1">
              <a:lnSpc>
                <a:spcPct val="100000"/>
              </a:lnSpc>
              <a:spcBef>
                <a:spcPts val="0"/>
              </a:spcBef>
              <a:spcAft>
                <a:spcPts val="600"/>
              </a:spcAft>
              <a:buClr>
                <a:srgbClr val="00A9D4"/>
              </a:buClr>
              <a:buSzTx/>
              <a:buFont typeface="Arial" charset="0"/>
              <a:buChar char="›"/>
              <a:tabLst/>
              <a:defRPr/>
            </a:pPr>
            <a:r>
              <a:rPr kumimoji="0" lang="en-US" sz="1800" b="0" i="0" u="none" strike="noStrike" kern="0" cap="none" spc="0" normalizeH="0" baseline="0" noProof="0" dirty="0">
                <a:ln>
                  <a:noFill/>
                </a:ln>
                <a:effectLst/>
                <a:uLnTx/>
                <a:uFillTx/>
                <a:latin typeface="Ericsson Hilda"/>
                <a:ea typeface="+mn-ea"/>
                <a:cs typeface="+mn-cs"/>
              </a:rPr>
              <a:t>NRF for NF registration and </a:t>
            </a:r>
            <a:r>
              <a:rPr kumimoji="0" lang="en-US" sz="1800" b="0" i="0" u="none" strike="noStrike" kern="0" cap="none" spc="0" normalizeH="0" baseline="0" noProof="0" dirty="0">
                <a:ln>
                  <a:noFill/>
                </a:ln>
                <a:solidFill>
                  <a:srgbClr val="181818"/>
                </a:solidFill>
                <a:effectLst/>
                <a:uLnTx/>
                <a:uFillTx/>
                <a:latin typeface="Ericsson Hilda"/>
                <a:ea typeface="+mn-ea"/>
                <a:cs typeface="+mn-cs"/>
              </a:rPr>
              <a:t>service discovery</a:t>
            </a:r>
          </a:p>
        </p:txBody>
      </p:sp>
      <p:grpSp>
        <p:nvGrpSpPr>
          <p:cNvPr id="2" name="Group 1">
            <a:extLst>
              <a:ext uri="{FF2B5EF4-FFF2-40B4-BE49-F238E27FC236}">
                <a16:creationId xmlns:a16="http://schemas.microsoft.com/office/drawing/2014/main" id="{7B8D7A0E-0500-4ED5-A816-D4DF9EB3D2DC}"/>
              </a:ext>
            </a:extLst>
          </p:cNvPr>
          <p:cNvGrpSpPr/>
          <p:nvPr/>
        </p:nvGrpSpPr>
        <p:grpSpPr>
          <a:xfrm>
            <a:off x="870001" y="2000250"/>
            <a:ext cx="11318866" cy="4486598"/>
            <a:chOff x="870001" y="2000250"/>
            <a:chExt cx="11318866" cy="4486598"/>
          </a:xfrm>
        </p:grpSpPr>
        <p:sp>
          <p:nvSpPr>
            <p:cNvPr id="165" name="Rectangle: Rounded Corners 164">
              <a:extLst>
                <a:ext uri="{FF2B5EF4-FFF2-40B4-BE49-F238E27FC236}">
                  <a16:creationId xmlns:a16="http://schemas.microsoft.com/office/drawing/2014/main" id="{36456E3E-75B2-4F9F-B928-52BF061969B9}"/>
                </a:ext>
              </a:extLst>
            </p:cNvPr>
            <p:cNvSpPr/>
            <p:nvPr/>
          </p:nvSpPr>
          <p:spPr bwMode="auto">
            <a:xfrm>
              <a:off x="5305037" y="2000250"/>
              <a:ext cx="2838608" cy="1725030"/>
            </a:xfrm>
            <a:prstGeom prst="roundRect">
              <a:avLst/>
            </a:prstGeom>
            <a:solidFill>
              <a:schemeClr val="bg1">
                <a:lumMod val="95000"/>
              </a:schemeClr>
            </a:solidFill>
            <a:ln w="12700" cap="flat" cmpd="sng" algn="ctr">
              <a:no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64" name="Rectangle: Rounded Corners 163">
              <a:extLst>
                <a:ext uri="{FF2B5EF4-FFF2-40B4-BE49-F238E27FC236}">
                  <a16:creationId xmlns:a16="http://schemas.microsoft.com/office/drawing/2014/main" id="{0E21B580-0F00-48FE-8AFD-65E18925A9F8}"/>
                </a:ext>
              </a:extLst>
            </p:cNvPr>
            <p:cNvSpPr/>
            <p:nvPr/>
          </p:nvSpPr>
          <p:spPr bwMode="auto">
            <a:xfrm>
              <a:off x="6072951" y="2000251"/>
              <a:ext cx="4332696" cy="4121116"/>
            </a:xfrm>
            <a:prstGeom prst="roundRect">
              <a:avLst/>
            </a:prstGeom>
            <a:solidFill>
              <a:schemeClr val="bg1">
                <a:lumMod val="95000"/>
              </a:schemeClr>
            </a:solidFill>
            <a:ln w="12700" cap="flat" cmpd="sng" algn="ctr">
              <a:no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5610" name="Text Box 144"/>
            <p:cNvSpPr txBox="1">
              <a:spLocks noChangeAspect="1" noChangeArrowheads="1"/>
            </p:cNvSpPr>
            <p:nvPr/>
          </p:nvSpPr>
          <p:spPr bwMode="auto">
            <a:xfrm>
              <a:off x="8542607" y="5282972"/>
              <a:ext cx="992188"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N6</a:t>
              </a:r>
            </a:p>
          </p:txBody>
        </p:sp>
        <p:sp>
          <p:nvSpPr>
            <p:cNvPr id="25613" name="Text Box 144"/>
            <p:cNvSpPr txBox="1">
              <a:spLocks noChangeAspect="1" noChangeArrowheads="1"/>
            </p:cNvSpPr>
            <p:nvPr/>
          </p:nvSpPr>
          <p:spPr bwMode="auto">
            <a:xfrm>
              <a:off x="8067122" y="4964847"/>
              <a:ext cx="992188"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N4</a:t>
              </a:r>
            </a:p>
          </p:txBody>
        </p:sp>
        <p:cxnSp>
          <p:nvCxnSpPr>
            <p:cNvPr id="25622" name="Straight Connector 135"/>
            <p:cNvCxnSpPr>
              <a:cxnSpLocks/>
              <a:stCxn id="250" idx="2"/>
              <a:endCxn id="242" idx="0"/>
            </p:cNvCxnSpPr>
            <p:nvPr/>
          </p:nvCxnSpPr>
          <p:spPr bwMode="auto">
            <a:xfrm>
              <a:off x="8350222" y="4756724"/>
              <a:ext cx="487" cy="420472"/>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172" name="Text Box 144"/>
            <p:cNvSpPr txBox="1">
              <a:spLocks noChangeAspect="1" noChangeArrowheads="1"/>
            </p:cNvSpPr>
            <p:nvPr/>
          </p:nvSpPr>
          <p:spPr bwMode="auto">
            <a:xfrm>
              <a:off x="6694383" y="3860427"/>
              <a:ext cx="992188"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Namf</a:t>
              </a:r>
              <a:endPar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sp>
          <p:nvSpPr>
            <p:cNvPr id="173" name="Text Box 144"/>
            <p:cNvSpPr txBox="1">
              <a:spLocks noChangeAspect="1" noChangeArrowheads="1"/>
            </p:cNvSpPr>
            <p:nvPr/>
          </p:nvSpPr>
          <p:spPr bwMode="auto">
            <a:xfrm>
              <a:off x="5430025" y="3371339"/>
              <a:ext cx="992188"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Nausf</a:t>
              </a:r>
              <a:endPar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sp>
          <p:nvSpPr>
            <p:cNvPr id="174" name="Text Box 144"/>
            <p:cNvSpPr txBox="1">
              <a:spLocks noChangeAspect="1" noChangeArrowheads="1"/>
            </p:cNvSpPr>
            <p:nvPr/>
          </p:nvSpPr>
          <p:spPr bwMode="auto">
            <a:xfrm>
              <a:off x="7568085" y="3375258"/>
              <a:ext cx="992188"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Npcf</a:t>
              </a:r>
              <a:endPar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sp>
          <p:nvSpPr>
            <p:cNvPr id="175" name="Text Box 144"/>
            <p:cNvSpPr txBox="1">
              <a:spLocks noChangeAspect="1" noChangeArrowheads="1"/>
            </p:cNvSpPr>
            <p:nvPr/>
          </p:nvSpPr>
          <p:spPr bwMode="auto">
            <a:xfrm>
              <a:off x="6870720" y="3391900"/>
              <a:ext cx="992188"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Nudm</a:t>
              </a:r>
              <a:endPar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sp>
          <p:nvSpPr>
            <p:cNvPr id="176" name="Text Box 144"/>
            <p:cNvSpPr txBox="1">
              <a:spLocks noChangeAspect="1" noChangeArrowheads="1"/>
            </p:cNvSpPr>
            <p:nvPr/>
          </p:nvSpPr>
          <p:spPr bwMode="auto">
            <a:xfrm>
              <a:off x="8266964" y="3863648"/>
              <a:ext cx="741516"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Nsmf</a:t>
              </a:r>
              <a:endPar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sp>
          <p:nvSpPr>
            <p:cNvPr id="177" name="Text Box 144"/>
            <p:cNvSpPr txBox="1">
              <a:spLocks noChangeAspect="1" noChangeArrowheads="1"/>
            </p:cNvSpPr>
            <p:nvPr/>
          </p:nvSpPr>
          <p:spPr bwMode="auto">
            <a:xfrm>
              <a:off x="10446592" y="3387141"/>
              <a:ext cx="992188"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Naf</a:t>
              </a:r>
              <a:endPar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grpSp>
          <p:nvGrpSpPr>
            <p:cNvPr id="191" name="Group 74"/>
            <p:cNvGrpSpPr>
              <a:grpSpLocks/>
            </p:cNvGrpSpPr>
            <p:nvPr/>
          </p:nvGrpSpPr>
          <p:grpSpPr bwMode="auto">
            <a:xfrm>
              <a:off x="10373387" y="4658858"/>
              <a:ext cx="1815480" cy="1462509"/>
              <a:chOff x="9344462" y="5130211"/>
              <a:chExt cx="2250397" cy="1719278"/>
            </a:xfrm>
          </p:grpSpPr>
          <p:sp>
            <p:nvSpPr>
              <p:cNvPr id="192" name="Freeform 34"/>
              <p:cNvSpPr>
                <a:spLocks noChangeAspect="1"/>
              </p:cNvSpPr>
              <p:nvPr/>
            </p:nvSpPr>
            <p:spPr bwMode="auto">
              <a:xfrm>
                <a:off x="9344462" y="5130211"/>
                <a:ext cx="2250397" cy="1719278"/>
              </a:xfrm>
              <a:custGeom>
                <a:avLst/>
                <a:gdLst>
                  <a:gd name="T0" fmla="*/ 2147483646 w 522"/>
                  <a:gd name="T1" fmla="*/ 2147483646 h 399"/>
                  <a:gd name="T2" fmla="*/ 2147483646 w 522"/>
                  <a:gd name="T3" fmla="*/ 2147483646 h 399"/>
                  <a:gd name="T4" fmla="*/ 0 w 522"/>
                  <a:gd name="T5" fmla="*/ 2147483646 h 399"/>
                  <a:gd name="T6" fmla="*/ 2147483646 w 522"/>
                  <a:gd name="T7" fmla="*/ 2147483646 h 399"/>
                  <a:gd name="T8" fmla="*/ 2147483646 w 522"/>
                  <a:gd name="T9" fmla="*/ 2147483646 h 399"/>
                  <a:gd name="T10" fmla="*/ 2147483646 w 522"/>
                  <a:gd name="T11" fmla="*/ 0 h 399"/>
                  <a:gd name="T12" fmla="*/ 2147483646 w 522"/>
                  <a:gd name="T13" fmla="*/ 2147483646 h 399"/>
                  <a:gd name="T14" fmla="*/ 2147483646 w 522"/>
                  <a:gd name="T15" fmla="*/ 2147483646 h 399"/>
                  <a:gd name="T16" fmla="*/ 2147483646 w 522"/>
                  <a:gd name="T17" fmla="*/ 2147483646 h 399"/>
                  <a:gd name="T18" fmla="*/ 2147483646 w 522"/>
                  <a:gd name="T19" fmla="*/ 2147483646 h 399"/>
                  <a:gd name="T20" fmla="*/ 2147483646 w 522"/>
                  <a:gd name="T21" fmla="*/ 2147483646 h 399"/>
                  <a:gd name="T22" fmla="*/ 2147483646 w 522"/>
                  <a:gd name="T23" fmla="*/ 2147483646 h 399"/>
                  <a:gd name="T24" fmla="*/ 2147483646 w 522"/>
                  <a:gd name="T25" fmla="*/ 2147483646 h 399"/>
                  <a:gd name="T26" fmla="*/ 2147483646 w 522"/>
                  <a:gd name="T27" fmla="*/ 2147483646 h 399"/>
                  <a:gd name="T28" fmla="*/ 2147483646 w 522"/>
                  <a:gd name="T29" fmla="*/ 2147483646 h 399"/>
                  <a:gd name="T30" fmla="*/ 2147483646 w 522"/>
                  <a:gd name="T31" fmla="*/ 2147483646 h 399"/>
                  <a:gd name="T32" fmla="*/ 2147483646 w 522"/>
                  <a:gd name="T33" fmla="*/ 2147483646 h 399"/>
                  <a:gd name="T34" fmla="*/ 2147483646 w 522"/>
                  <a:gd name="T35" fmla="*/ 2147483646 h 399"/>
                  <a:gd name="T36" fmla="*/ 2147483646 w 522"/>
                  <a:gd name="T37" fmla="*/ 2147483646 h 399"/>
                  <a:gd name="T38" fmla="*/ 2147483646 w 522"/>
                  <a:gd name="T39" fmla="*/ 2147483646 h 399"/>
                  <a:gd name="T40" fmla="*/ 2147483646 w 522"/>
                  <a:gd name="T41" fmla="*/ 2147483646 h 399"/>
                  <a:gd name="T42" fmla="*/ 2147483646 w 522"/>
                  <a:gd name="T43" fmla="*/ 2147483646 h 399"/>
                  <a:gd name="T44" fmla="*/ 2147483646 w 522"/>
                  <a:gd name="T45" fmla="*/ 2147483646 h 399"/>
                  <a:gd name="T46" fmla="*/ 2147483646 w 522"/>
                  <a:gd name="T47" fmla="*/ 2147483646 h 399"/>
                  <a:gd name="T48" fmla="*/ 2147483646 w 522"/>
                  <a:gd name="T49" fmla="*/ 2147483646 h 399"/>
                  <a:gd name="T50" fmla="*/ 2147483646 w 522"/>
                  <a:gd name="T51" fmla="*/ 2147483646 h 399"/>
                  <a:gd name="T52" fmla="*/ 2147483646 w 522"/>
                  <a:gd name="T53" fmla="*/ 2147483646 h 399"/>
                  <a:gd name="T54" fmla="*/ 2147483646 w 522"/>
                  <a:gd name="T55" fmla="*/ 2147483646 h 399"/>
                  <a:gd name="T56" fmla="*/ 2147483646 w 522"/>
                  <a:gd name="T57" fmla="*/ 2147483646 h 399"/>
                  <a:gd name="T58" fmla="*/ 2147483646 w 522"/>
                  <a:gd name="T59" fmla="*/ 2147483646 h 399"/>
                  <a:gd name="T60" fmla="*/ 2147483646 w 522"/>
                  <a:gd name="T61" fmla="*/ 2147483646 h 399"/>
                  <a:gd name="T62" fmla="*/ 2147483646 w 522"/>
                  <a:gd name="T63" fmla="*/ 2147483646 h 399"/>
                  <a:gd name="T64" fmla="*/ 2147483646 w 522"/>
                  <a:gd name="T65" fmla="*/ 2147483646 h 399"/>
                  <a:gd name="T66" fmla="*/ 2147483646 w 522"/>
                  <a:gd name="T67" fmla="*/ 2147483646 h 399"/>
                  <a:gd name="T68" fmla="*/ 2147483646 w 522"/>
                  <a:gd name="T69" fmla="*/ 2147483646 h 399"/>
                  <a:gd name="T70" fmla="*/ 2147483646 w 522"/>
                  <a:gd name="T71" fmla="*/ 2147483646 h 399"/>
                  <a:gd name="T72" fmla="*/ 2147483646 w 522"/>
                  <a:gd name="T73" fmla="*/ 2147483646 h 399"/>
                  <a:gd name="T74" fmla="*/ 2147483646 w 522"/>
                  <a:gd name="T75" fmla="*/ 2147483646 h 399"/>
                  <a:gd name="T76" fmla="*/ 2147483646 w 522"/>
                  <a:gd name="T77" fmla="*/ 2147483646 h 399"/>
                  <a:gd name="T78" fmla="*/ 2147483646 w 522"/>
                  <a:gd name="T79" fmla="*/ 2147483646 h 399"/>
                  <a:gd name="T80" fmla="*/ 2147483646 w 522"/>
                  <a:gd name="T81" fmla="*/ 2147483646 h 399"/>
                  <a:gd name="T82" fmla="*/ 2147483646 w 522"/>
                  <a:gd name="T83" fmla="*/ 2147483646 h 399"/>
                  <a:gd name="T84" fmla="*/ 2147483646 w 522"/>
                  <a:gd name="T85" fmla="*/ 2147483646 h 39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22"/>
                  <a:gd name="T130" fmla="*/ 0 h 399"/>
                  <a:gd name="T131" fmla="*/ 522 w 522"/>
                  <a:gd name="T132" fmla="*/ 399 h 39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22" h="399">
                    <a:moveTo>
                      <a:pt x="111" y="354"/>
                    </a:moveTo>
                    <a:cubicBezTo>
                      <a:pt x="105" y="356"/>
                      <a:pt x="98" y="357"/>
                      <a:pt x="91" y="357"/>
                    </a:cubicBezTo>
                    <a:cubicBezTo>
                      <a:pt x="91" y="357"/>
                      <a:pt x="91" y="357"/>
                      <a:pt x="91" y="357"/>
                    </a:cubicBezTo>
                    <a:cubicBezTo>
                      <a:pt x="53" y="357"/>
                      <a:pt x="23" y="326"/>
                      <a:pt x="23" y="288"/>
                    </a:cubicBezTo>
                    <a:cubicBezTo>
                      <a:pt x="23" y="288"/>
                      <a:pt x="23" y="288"/>
                      <a:pt x="23" y="288"/>
                    </a:cubicBezTo>
                    <a:cubicBezTo>
                      <a:pt x="23" y="281"/>
                      <a:pt x="24" y="275"/>
                      <a:pt x="26" y="268"/>
                    </a:cubicBezTo>
                    <a:cubicBezTo>
                      <a:pt x="26" y="268"/>
                      <a:pt x="26" y="268"/>
                      <a:pt x="26" y="268"/>
                    </a:cubicBezTo>
                    <a:cubicBezTo>
                      <a:pt x="10" y="252"/>
                      <a:pt x="0" y="230"/>
                      <a:pt x="0" y="205"/>
                    </a:cubicBezTo>
                    <a:cubicBezTo>
                      <a:pt x="0" y="205"/>
                      <a:pt x="0" y="205"/>
                      <a:pt x="0" y="205"/>
                    </a:cubicBezTo>
                    <a:cubicBezTo>
                      <a:pt x="0" y="159"/>
                      <a:pt x="35" y="120"/>
                      <a:pt x="81" y="115"/>
                    </a:cubicBezTo>
                    <a:cubicBezTo>
                      <a:pt x="81" y="115"/>
                      <a:pt x="81" y="115"/>
                      <a:pt x="81" y="115"/>
                    </a:cubicBezTo>
                    <a:cubicBezTo>
                      <a:pt x="80" y="114"/>
                      <a:pt x="80" y="112"/>
                      <a:pt x="80" y="111"/>
                    </a:cubicBezTo>
                    <a:cubicBezTo>
                      <a:pt x="80" y="111"/>
                      <a:pt x="80" y="111"/>
                      <a:pt x="80" y="111"/>
                    </a:cubicBezTo>
                    <a:cubicBezTo>
                      <a:pt x="80" y="72"/>
                      <a:pt x="111" y="41"/>
                      <a:pt x="150" y="41"/>
                    </a:cubicBezTo>
                    <a:cubicBezTo>
                      <a:pt x="150" y="41"/>
                      <a:pt x="150" y="41"/>
                      <a:pt x="150" y="41"/>
                    </a:cubicBezTo>
                    <a:cubicBezTo>
                      <a:pt x="164" y="41"/>
                      <a:pt x="177" y="46"/>
                      <a:pt x="188" y="53"/>
                    </a:cubicBezTo>
                    <a:cubicBezTo>
                      <a:pt x="188" y="53"/>
                      <a:pt x="188" y="53"/>
                      <a:pt x="188" y="53"/>
                    </a:cubicBezTo>
                    <a:cubicBezTo>
                      <a:pt x="206" y="21"/>
                      <a:pt x="240" y="0"/>
                      <a:pt x="278" y="0"/>
                    </a:cubicBezTo>
                    <a:cubicBezTo>
                      <a:pt x="278" y="0"/>
                      <a:pt x="278" y="0"/>
                      <a:pt x="278" y="0"/>
                    </a:cubicBezTo>
                    <a:cubicBezTo>
                      <a:pt x="324" y="0"/>
                      <a:pt x="363" y="30"/>
                      <a:pt x="376" y="72"/>
                    </a:cubicBezTo>
                    <a:cubicBezTo>
                      <a:pt x="376" y="72"/>
                      <a:pt x="376" y="72"/>
                      <a:pt x="376" y="72"/>
                    </a:cubicBezTo>
                    <a:cubicBezTo>
                      <a:pt x="379" y="72"/>
                      <a:pt x="381" y="71"/>
                      <a:pt x="383" y="71"/>
                    </a:cubicBezTo>
                    <a:cubicBezTo>
                      <a:pt x="383" y="71"/>
                      <a:pt x="383" y="71"/>
                      <a:pt x="383" y="71"/>
                    </a:cubicBezTo>
                    <a:cubicBezTo>
                      <a:pt x="400" y="71"/>
                      <a:pt x="416" y="76"/>
                      <a:pt x="430" y="85"/>
                    </a:cubicBezTo>
                    <a:cubicBezTo>
                      <a:pt x="430" y="85"/>
                      <a:pt x="430" y="85"/>
                      <a:pt x="430" y="85"/>
                    </a:cubicBezTo>
                    <a:cubicBezTo>
                      <a:pt x="430" y="85"/>
                      <a:pt x="430" y="85"/>
                      <a:pt x="430" y="85"/>
                    </a:cubicBezTo>
                    <a:cubicBezTo>
                      <a:pt x="433" y="87"/>
                      <a:pt x="434" y="92"/>
                      <a:pt x="432" y="96"/>
                    </a:cubicBezTo>
                    <a:cubicBezTo>
                      <a:pt x="432" y="96"/>
                      <a:pt x="432" y="96"/>
                      <a:pt x="432" y="96"/>
                    </a:cubicBezTo>
                    <a:cubicBezTo>
                      <a:pt x="430" y="100"/>
                      <a:pt x="425" y="101"/>
                      <a:pt x="421" y="98"/>
                    </a:cubicBezTo>
                    <a:cubicBezTo>
                      <a:pt x="421" y="98"/>
                      <a:pt x="421" y="98"/>
                      <a:pt x="421" y="98"/>
                    </a:cubicBezTo>
                    <a:cubicBezTo>
                      <a:pt x="410" y="91"/>
                      <a:pt x="397" y="87"/>
                      <a:pt x="383" y="87"/>
                    </a:cubicBezTo>
                    <a:cubicBezTo>
                      <a:pt x="383" y="87"/>
                      <a:pt x="383" y="87"/>
                      <a:pt x="383" y="87"/>
                    </a:cubicBezTo>
                    <a:cubicBezTo>
                      <a:pt x="379" y="87"/>
                      <a:pt x="376" y="88"/>
                      <a:pt x="372" y="88"/>
                    </a:cubicBezTo>
                    <a:cubicBezTo>
                      <a:pt x="372" y="88"/>
                      <a:pt x="372" y="88"/>
                      <a:pt x="372" y="88"/>
                    </a:cubicBezTo>
                    <a:cubicBezTo>
                      <a:pt x="368" y="89"/>
                      <a:pt x="364" y="86"/>
                      <a:pt x="363" y="82"/>
                    </a:cubicBezTo>
                    <a:cubicBezTo>
                      <a:pt x="363" y="82"/>
                      <a:pt x="363" y="82"/>
                      <a:pt x="363" y="82"/>
                    </a:cubicBezTo>
                    <a:cubicBezTo>
                      <a:pt x="354" y="44"/>
                      <a:pt x="319" y="16"/>
                      <a:pt x="278" y="16"/>
                    </a:cubicBezTo>
                    <a:cubicBezTo>
                      <a:pt x="278" y="16"/>
                      <a:pt x="278" y="16"/>
                      <a:pt x="278" y="16"/>
                    </a:cubicBezTo>
                    <a:cubicBezTo>
                      <a:pt x="242" y="16"/>
                      <a:pt x="212" y="38"/>
                      <a:pt x="199" y="69"/>
                    </a:cubicBezTo>
                    <a:cubicBezTo>
                      <a:pt x="199" y="69"/>
                      <a:pt x="199" y="69"/>
                      <a:pt x="199" y="69"/>
                    </a:cubicBezTo>
                    <a:cubicBezTo>
                      <a:pt x="198" y="71"/>
                      <a:pt x="195" y="73"/>
                      <a:pt x="193" y="73"/>
                    </a:cubicBezTo>
                    <a:cubicBezTo>
                      <a:pt x="193" y="73"/>
                      <a:pt x="193" y="73"/>
                      <a:pt x="193" y="73"/>
                    </a:cubicBezTo>
                    <a:cubicBezTo>
                      <a:pt x="190" y="74"/>
                      <a:pt x="188" y="73"/>
                      <a:pt x="186" y="72"/>
                    </a:cubicBezTo>
                    <a:cubicBezTo>
                      <a:pt x="186" y="72"/>
                      <a:pt x="186" y="72"/>
                      <a:pt x="186" y="72"/>
                    </a:cubicBezTo>
                    <a:cubicBezTo>
                      <a:pt x="176" y="63"/>
                      <a:pt x="164" y="57"/>
                      <a:pt x="150" y="57"/>
                    </a:cubicBezTo>
                    <a:cubicBezTo>
                      <a:pt x="150" y="57"/>
                      <a:pt x="150" y="57"/>
                      <a:pt x="150" y="57"/>
                    </a:cubicBezTo>
                    <a:cubicBezTo>
                      <a:pt x="120" y="57"/>
                      <a:pt x="96" y="81"/>
                      <a:pt x="96" y="111"/>
                    </a:cubicBezTo>
                    <a:cubicBezTo>
                      <a:pt x="96" y="111"/>
                      <a:pt x="96" y="111"/>
                      <a:pt x="96" y="111"/>
                    </a:cubicBezTo>
                    <a:cubicBezTo>
                      <a:pt x="96" y="114"/>
                      <a:pt x="97" y="118"/>
                      <a:pt x="97" y="121"/>
                    </a:cubicBezTo>
                    <a:cubicBezTo>
                      <a:pt x="97" y="121"/>
                      <a:pt x="97" y="121"/>
                      <a:pt x="97" y="121"/>
                    </a:cubicBezTo>
                    <a:cubicBezTo>
                      <a:pt x="98" y="123"/>
                      <a:pt x="97" y="126"/>
                      <a:pt x="96" y="127"/>
                    </a:cubicBezTo>
                    <a:cubicBezTo>
                      <a:pt x="96" y="127"/>
                      <a:pt x="96" y="127"/>
                      <a:pt x="96" y="127"/>
                    </a:cubicBezTo>
                    <a:cubicBezTo>
                      <a:pt x="94" y="129"/>
                      <a:pt x="92" y="130"/>
                      <a:pt x="90" y="130"/>
                    </a:cubicBezTo>
                    <a:cubicBezTo>
                      <a:pt x="90" y="130"/>
                      <a:pt x="90" y="130"/>
                      <a:pt x="90" y="130"/>
                    </a:cubicBezTo>
                    <a:cubicBezTo>
                      <a:pt x="49" y="131"/>
                      <a:pt x="16" y="164"/>
                      <a:pt x="16" y="205"/>
                    </a:cubicBezTo>
                    <a:cubicBezTo>
                      <a:pt x="16" y="205"/>
                      <a:pt x="16" y="205"/>
                      <a:pt x="16" y="205"/>
                    </a:cubicBezTo>
                    <a:cubicBezTo>
                      <a:pt x="16" y="227"/>
                      <a:pt x="25" y="247"/>
                      <a:pt x="40" y="260"/>
                    </a:cubicBezTo>
                    <a:cubicBezTo>
                      <a:pt x="40" y="260"/>
                      <a:pt x="40" y="260"/>
                      <a:pt x="40" y="260"/>
                    </a:cubicBezTo>
                    <a:cubicBezTo>
                      <a:pt x="43" y="263"/>
                      <a:pt x="43" y="266"/>
                      <a:pt x="42" y="269"/>
                    </a:cubicBezTo>
                    <a:cubicBezTo>
                      <a:pt x="42" y="269"/>
                      <a:pt x="42" y="269"/>
                      <a:pt x="42" y="269"/>
                    </a:cubicBezTo>
                    <a:cubicBezTo>
                      <a:pt x="40" y="275"/>
                      <a:pt x="39" y="282"/>
                      <a:pt x="39" y="288"/>
                    </a:cubicBezTo>
                    <a:cubicBezTo>
                      <a:pt x="39" y="288"/>
                      <a:pt x="39" y="288"/>
                      <a:pt x="39" y="288"/>
                    </a:cubicBezTo>
                    <a:cubicBezTo>
                      <a:pt x="39" y="318"/>
                      <a:pt x="62" y="341"/>
                      <a:pt x="91" y="341"/>
                    </a:cubicBezTo>
                    <a:cubicBezTo>
                      <a:pt x="91" y="341"/>
                      <a:pt x="91" y="341"/>
                      <a:pt x="91" y="341"/>
                    </a:cubicBezTo>
                    <a:cubicBezTo>
                      <a:pt x="99" y="341"/>
                      <a:pt x="106" y="340"/>
                      <a:pt x="112" y="337"/>
                    </a:cubicBezTo>
                    <a:cubicBezTo>
                      <a:pt x="112" y="337"/>
                      <a:pt x="112" y="337"/>
                      <a:pt x="112" y="337"/>
                    </a:cubicBezTo>
                    <a:cubicBezTo>
                      <a:pt x="114" y="336"/>
                      <a:pt x="116" y="336"/>
                      <a:pt x="118" y="337"/>
                    </a:cubicBezTo>
                    <a:cubicBezTo>
                      <a:pt x="118" y="337"/>
                      <a:pt x="118" y="337"/>
                      <a:pt x="118" y="337"/>
                    </a:cubicBezTo>
                    <a:cubicBezTo>
                      <a:pt x="120" y="338"/>
                      <a:pt x="122" y="339"/>
                      <a:pt x="123" y="341"/>
                    </a:cubicBezTo>
                    <a:cubicBezTo>
                      <a:pt x="123" y="341"/>
                      <a:pt x="123" y="341"/>
                      <a:pt x="123" y="341"/>
                    </a:cubicBezTo>
                    <a:cubicBezTo>
                      <a:pt x="132" y="366"/>
                      <a:pt x="156" y="383"/>
                      <a:pt x="184" y="383"/>
                    </a:cubicBezTo>
                    <a:cubicBezTo>
                      <a:pt x="184" y="383"/>
                      <a:pt x="184" y="383"/>
                      <a:pt x="184" y="383"/>
                    </a:cubicBezTo>
                    <a:cubicBezTo>
                      <a:pt x="206" y="383"/>
                      <a:pt x="225" y="373"/>
                      <a:pt x="237" y="357"/>
                    </a:cubicBezTo>
                    <a:cubicBezTo>
                      <a:pt x="237" y="357"/>
                      <a:pt x="237" y="357"/>
                      <a:pt x="237" y="357"/>
                    </a:cubicBezTo>
                    <a:cubicBezTo>
                      <a:pt x="238" y="355"/>
                      <a:pt x="240" y="354"/>
                      <a:pt x="242" y="353"/>
                    </a:cubicBezTo>
                    <a:cubicBezTo>
                      <a:pt x="242" y="353"/>
                      <a:pt x="242" y="353"/>
                      <a:pt x="242" y="353"/>
                    </a:cubicBezTo>
                    <a:cubicBezTo>
                      <a:pt x="244" y="353"/>
                      <a:pt x="246" y="354"/>
                      <a:pt x="248" y="355"/>
                    </a:cubicBezTo>
                    <a:cubicBezTo>
                      <a:pt x="248" y="355"/>
                      <a:pt x="248" y="355"/>
                      <a:pt x="248" y="355"/>
                    </a:cubicBezTo>
                    <a:cubicBezTo>
                      <a:pt x="259" y="364"/>
                      <a:pt x="273" y="369"/>
                      <a:pt x="288" y="369"/>
                    </a:cubicBezTo>
                    <a:cubicBezTo>
                      <a:pt x="288" y="369"/>
                      <a:pt x="288" y="369"/>
                      <a:pt x="288" y="369"/>
                    </a:cubicBezTo>
                    <a:cubicBezTo>
                      <a:pt x="312" y="369"/>
                      <a:pt x="333" y="356"/>
                      <a:pt x="344" y="338"/>
                    </a:cubicBezTo>
                    <a:cubicBezTo>
                      <a:pt x="344" y="338"/>
                      <a:pt x="344" y="338"/>
                      <a:pt x="344" y="338"/>
                    </a:cubicBezTo>
                    <a:cubicBezTo>
                      <a:pt x="345" y="336"/>
                      <a:pt x="347" y="334"/>
                      <a:pt x="350" y="334"/>
                    </a:cubicBezTo>
                    <a:cubicBezTo>
                      <a:pt x="350" y="334"/>
                      <a:pt x="350" y="334"/>
                      <a:pt x="350" y="334"/>
                    </a:cubicBezTo>
                    <a:cubicBezTo>
                      <a:pt x="352" y="334"/>
                      <a:pt x="354" y="334"/>
                      <a:pt x="356" y="336"/>
                    </a:cubicBezTo>
                    <a:cubicBezTo>
                      <a:pt x="356" y="336"/>
                      <a:pt x="356" y="336"/>
                      <a:pt x="356" y="336"/>
                    </a:cubicBezTo>
                    <a:cubicBezTo>
                      <a:pt x="367" y="344"/>
                      <a:pt x="380" y="349"/>
                      <a:pt x="395" y="349"/>
                    </a:cubicBezTo>
                    <a:cubicBezTo>
                      <a:pt x="395" y="349"/>
                      <a:pt x="395" y="349"/>
                      <a:pt x="395" y="349"/>
                    </a:cubicBezTo>
                    <a:cubicBezTo>
                      <a:pt x="428" y="349"/>
                      <a:pt x="455" y="322"/>
                      <a:pt x="455" y="289"/>
                    </a:cubicBezTo>
                    <a:cubicBezTo>
                      <a:pt x="455" y="289"/>
                      <a:pt x="455" y="289"/>
                      <a:pt x="455" y="289"/>
                    </a:cubicBezTo>
                    <a:cubicBezTo>
                      <a:pt x="455" y="289"/>
                      <a:pt x="455" y="288"/>
                      <a:pt x="455" y="288"/>
                    </a:cubicBezTo>
                    <a:cubicBezTo>
                      <a:pt x="455" y="288"/>
                      <a:pt x="455" y="288"/>
                      <a:pt x="455" y="288"/>
                    </a:cubicBezTo>
                    <a:cubicBezTo>
                      <a:pt x="455" y="284"/>
                      <a:pt x="458" y="280"/>
                      <a:pt x="462" y="280"/>
                    </a:cubicBezTo>
                    <a:cubicBezTo>
                      <a:pt x="462" y="280"/>
                      <a:pt x="462" y="280"/>
                      <a:pt x="462" y="280"/>
                    </a:cubicBezTo>
                    <a:cubicBezTo>
                      <a:pt x="487" y="276"/>
                      <a:pt x="506" y="255"/>
                      <a:pt x="506" y="229"/>
                    </a:cubicBezTo>
                    <a:cubicBezTo>
                      <a:pt x="506" y="229"/>
                      <a:pt x="506" y="229"/>
                      <a:pt x="506" y="229"/>
                    </a:cubicBezTo>
                    <a:cubicBezTo>
                      <a:pt x="506" y="203"/>
                      <a:pt x="486" y="181"/>
                      <a:pt x="460" y="178"/>
                    </a:cubicBezTo>
                    <a:cubicBezTo>
                      <a:pt x="460" y="178"/>
                      <a:pt x="460" y="178"/>
                      <a:pt x="460" y="178"/>
                    </a:cubicBezTo>
                    <a:cubicBezTo>
                      <a:pt x="458" y="178"/>
                      <a:pt x="456" y="177"/>
                      <a:pt x="455" y="175"/>
                    </a:cubicBezTo>
                    <a:cubicBezTo>
                      <a:pt x="455" y="175"/>
                      <a:pt x="455" y="175"/>
                      <a:pt x="455" y="175"/>
                    </a:cubicBezTo>
                    <a:cubicBezTo>
                      <a:pt x="453" y="173"/>
                      <a:pt x="453" y="171"/>
                      <a:pt x="453" y="169"/>
                    </a:cubicBezTo>
                    <a:cubicBezTo>
                      <a:pt x="453" y="169"/>
                      <a:pt x="453" y="169"/>
                      <a:pt x="453" y="169"/>
                    </a:cubicBezTo>
                    <a:cubicBezTo>
                      <a:pt x="454" y="165"/>
                      <a:pt x="454" y="162"/>
                      <a:pt x="454" y="158"/>
                    </a:cubicBezTo>
                    <a:cubicBezTo>
                      <a:pt x="454" y="158"/>
                      <a:pt x="454" y="158"/>
                      <a:pt x="454" y="158"/>
                    </a:cubicBezTo>
                    <a:cubicBezTo>
                      <a:pt x="454" y="143"/>
                      <a:pt x="449" y="130"/>
                      <a:pt x="442" y="119"/>
                    </a:cubicBezTo>
                    <a:cubicBezTo>
                      <a:pt x="442" y="119"/>
                      <a:pt x="442" y="119"/>
                      <a:pt x="442" y="119"/>
                    </a:cubicBezTo>
                    <a:cubicBezTo>
                      <a:pt x="439" y="115"/>
                      <a:pt x="440" y="110"/>
                      <a:pt x="444" y="107"/>
                    </a:cubicBezTo>
                    <a:cubicBezTo>
                      <a:pt x="444" y="107"/>
                      <a:pt x="444" y="107"/>
                      <a:pt x="444" y="107"/>
                    </a:cubicBezTo>
                    <a:cubicBezTo>
                      <a:pt x="448" y="105"/>
                      <a:pt x="453" y="106"/>
                      <a:pt x="455" y="110"/>
                    </a:cubicBezTo>
                    <a:cubicBezTo>
                      <a:pt x="455" y="110"/>
                      <a:pt x="455" y="110"/>
                      <a:pt x="455" y="110"/>
                    </a:cubicBezTo>
                    <a:cubicBezTo>
                      <a:pt x="464" y="123"/>
                      <a:pt x="470" y="140"/>
                      <a:pt x="470" y="158"/>
                    </a:cubicBezTo>
                    <a:cubicBezTo>
                      <a:pt x="470" y="158"/>
                      <a:pt x="470" y="158"/>
                      <a:pt x="470" y="158"/>
                    </a:cubicBezTo>
                    <a:cubicBezTo>
                      <a:pt x="470" y="160"/>
                      <a:pt x="470" y="162"/>
                      <a:pt x="470" y="164"/>
                    </a:cubicBezTo>
                    <a:cubicBezTo>
                      <a:pt x="470" y="164"/>
                      <a:pt x="470" y="164"/>
                      <a:pt x="470" y="164"/>
                    </a:cubicBezTo>
                    <a:cubicBezTo>
                      <a:pt x="500" y="170"/>
                      <a:pt x="522" y="197"/>
                      <a:pt x="522" y="229"/>
                    </a:cubicBezTo>
                    <a:cubicBezTo>
                      <a:pt x="522" y="229"/>
                      <a:pt x="522" y="229"/>
                      <a:pt x="522" y="229"/>
                    </a:cubicBezTo>
                    <a:cubicBezTo>
                      <a:pt x="522" y="261"/>
                      <a:pt x="500" y="287"/>
                      <a:pt x="471" y="294"/>
                    </a:cubicBezTo>
                    <a:cubicBezTo>
                      <a:pt x="471" y="294"/>
                      <a:pt x="471" y="294"/>
                      <a:pt x="471" y="294"/>
                    </a:cubicBezTo>
                    <a:cubicBezTo>
                      <a:pt x="468" y="334"/>
                      <a:pt x="435" y="365"/>
                      <a:pt x="395" y="365"/>
                    </a:cubicBezTo>
                    <a:cubicBezTo>
                      <a:pt x="395" y="365"/>
                      <a:pt x="395" y="365"/>
                      <a:pt x="395" y="365"/>
                    </a:cubicBezTo>
                    <a:cubicBezTo>
                      <a:pt x="379" y="365"/>
                      <a:pt x="365" y="361"/>
                      <a:pt x="353" y="353"/>
                    </a:cubicBezTo>
                    <a:cubicBezTo>
                      <a:pt x="353" y="353"/>
                      <a:pt x="353" y="353"/>
                      <a:pt x="353" y="353"/>
                    </a:cubicBezTo>
                    <a:cubicBezTo>
                      <a:pt x="338" y="372"/>
                      <a:pt x="315" y="385"/>
                      <a:pt x="288" y="385"/>
                    </a:cubicBezTo>
                    <a:cubicBezTo>
                      <a:pt x="288" y="385"/>
                      <a:pt x="288" y="385"/>
                      <a:pt x="288" y="385"/>
                    </a:cubicBezTo>
                    <a:cubicBezTo>
                      <a:pt x="272" y="385"/>
                      <a:pt x="257" y="380"/>
                      <a:pt x="245" y="372"/>
                    </a:cubicBezTo>
                    <a:cubicBezTo>
                      <a:pt x="245" y="372"/>
                      <a:pt x="245" y="372"/>
                      <a:pt x="245" y="372"/>
                    </a:cubicBezTo>
                    <a:cubicBezTo>
                      <a:pt x="230" y="389"/>
                      <a:pt x="208" y="399"/>
                      <a:pt x="184" y="399"/>
                    </a:cubicBezTo>
                    <a:cubicBezTo>
                      <a:pt x="184" y="399"/>
                      <a:pt x="184" y="399"/>
                      <a:pt x="184" y="399"/>
                    </a:cubicBezTo>
                    <a:cubicBezTo>
                      <a:pt x="152" y="399"/>
                      <a:pt x="125" y="381"/>
                      <a:pt x="111" y="35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93" name="Text Box 35"/>
              <p:cNvSpPr txBox="1">
                <a:spLocks noChangeAspect="1" noChangeArrowheads="1"/>
              </p:cNvSpPr>
              <p:nvPr/>
            </p:nvSpPr>
            <p:spPr bwMode="auto">
              <a:xfrm>
                <a:off x="9508328" y="5735555"/>
                <a:ext cx="1808286" cy="658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r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Data Network </a:t>
                </a:r>
                <a:endParaRPr kumimoji="0" lang="en-US" altLang="en-US" sz="20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(e.g. operator </a:t>
                </a:r>
              </a:p>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or Internet)</a:t>
                </a:r>
              </a:p>
            </p:txBody>
          </p:sp>
        </p:grpSp>
        <p:sp>
          <p:nvSpPr>
            <p:cNvPr id="159" name="Text Box 144"/>
            <p:cNvSpPr txBox="1">
              <a:spLocks noChangeAspect="1" noChangeArrowheads="1"/>
            </p:cNvSpPr>
            <p:nvPr/>
          </p:nvSpPr>
          <p:spPr bwMode="auto">
            <a:xfrm>
              <a:off x="6201412" y="3378380"/>
              <a:ext cx="791710"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Nudr</a:t>
              </a:r>
              <a:endPar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sp>
          <p:nvSpPr>
            <p:cNvPr id="162" name="Oval 161"/>
            <p:cNvSpPr/>
            <p:nvPr/>
          </p:nvSpPr>
          <p:spPr bwMode="auto">
            <a:xfrm>
              <a:off x="5618112" y="3202607"/>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87" name="Text Box 144"/>
            <p:cNvSpPr txBox="1">
              <a:spLocks noChangeAspect="1" noChangeArrowheads="1"/>
            </p:cNvSpPr>
            <p:nvPr/>
          </p:nvSpPr>
          <p:spPr bwMode="auto">
            <a:xfrm>
              <a:off x="8416619" y="3365596"/>
              <a:ext cx="767865"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Nnssf</a:t>
              </a:r>
              <a:endPar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cxnSp>
          <p:nvCxnSpPr>
            <p:cNvPr id="206" name="Straight Connector 205"/>
            <p:cNvCxnSpPr>
              <a:cxnSpLocks/>
            </p:cNvCxnSpPr>
            <p:nvPr/>
          </p:nvCxnSpPr>
          <p:spPr bwMode="auto">
            <a:xfrm>
              <a:off x="5698745" y="3560356"/>
              <a:ext cx="5027499" cy="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207" name="Straight Connector 206"/>
            <p:cNvCxnSpPr>
              <a:cxnSpLocks/>
            </p:cNvCxnSpPr>
            <p:nvPr/>
          </p:nvCxnSpPr>
          <p:spPr bwMode="auto">
            <a:xfrm>
              <a:off x="5691559" y="3077884"/>
              <a:ext cx="7186" cy="47816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214" name="Straight Connector 213">
              <a:extLst>
                <a:ext uri="{FF2B5EF4-FFF2-40B4-BE49-F238E27FC236}">
                  <a16:creationId xmlns:a16="http://schemas.microsoft.com/office/drawing/2014/main" id="{75D087E2-57E1-4FDD-86C1-1CD2D0141E25}"/>
                </a:ext>
              </a:extLst>
            </p:cNvPr>
            <p:cNvCxnSpPr>
              <a:cxnSpLocks/>
            </p:cNvCxnSpPr>
            <p:nvPr/>
          </p:nvCxnSpPr>
          <p:spPr bwMode="auto">
            <a:xfrm>
              <a:off x="6395466" y="3070573"/>
              <a:ext cx="7186" cy="47816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215" name="Straight Connector 214">
              <a:extLst>
                <a:ext uri="{FF2B5EF4-FFF2-40B4-BE49-F238E27FC236}">
                  <a16:creationId xmlns:a16="http://schemas.microsoft.com/office/drawing/2014/main" id="{9E0A79E2-9639-4D8B-9CCD-EFD04D6C840C}"/>
                </a:ext>
              </a:extLst>
            </p:cNvPr>
            <p:cNvCxnSpPr>
              <a:cxnSpLocks/>
              <a:endCxn id="249" idx="0"/>
            </p:cNvCxnSpPr>
            <p:nvPr/>
          </p:nvCxnSpPr>
          <p:spPr bwMode="auto">
            <a:xfrm>
              <a:off x="6884411" y="3611188"/>
              <a:ext cx="7186" cy="557597"/>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216" name="Straight Connector 215">
              <a:extLst>
                <a:ext uri="{FF2B5EF4-FFF2-40B4-BE49-F238E27FC236}">
                  <a16:creationId xmlns:a16="http://schemas.microsoft.com/office/drawing/2014/main" id="{24B13A1E-BAFB-41C7-A13E-6ABCB396189F}"/>
                </a:ext>
              </a:extLst>
            </p:cNvPr>
            <p:cNvCxnSpPr>
              <a:cxnSpLocks/>
              <a:endCxn id="250" idx="0"/>
            </p:cNvCxnSpPr>
            <p:nvPr/>
          </p:nvCxnSpPr>
          <p:spPr bwMode="auto">
            <a:xfrm>
              <a:off x="8338528" y="3596455"/>
              <a:ext cx="11694" cy="584776"/>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217" name="Straight Connector 216">
              <a:extLst>
                <a:ext uri="{FF2B5EF4-FFF2-40B4-BE49-F238E27FC236}">
                  <a16:creationId xmlns:a16="http://schemas.microsoft.com/office/drawing/2014/main" id="{9FA36852-A094-4EF5-B7CD-8FCF83270AA5}"/>
                </a:ext>
              </a:extLst>
            </p:cNvPr>
            <p:cNvCxnSpPr>
              <a:cxnSpLocks/>
            </p:cNvCxnSpPr>
            <p:nvPr/>
          </p:nvCxnSpPr>
          <p:spPr bwMode="auto">
            <a:xfrm>
              <a:off x="7132643" y="3062936"/>
              <a:ext cx="7186" cy="47816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218" name="Straight Connector 217">
              <a:extLst>
                <a:ext uri="{FF2B5EF4-FFF2-40B4-BE49-F238E27FC236}">
                  <a16:creationId xmlns:a16="http://schemas.microsoft.com/office/drawing/2014/main" id="{2CC930F1-8541-408E-BC98-2B5FD813A92A}"/>
                </a:ext>
              </a:extLst>
            </p:cNvPr>
            <p:cNvCxnSpPr>
              <a:cxnSpLocks/>
            </p:cNvCxnSpPr>
            <p:nvPr/>
          </p:nvCxnSpPr>
          <p:spPr bwMode="auto">
            <a:xfrm>
              <a:off x="7861594" y="3055155"/>
              <a:ext cx="7186" cy="47816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219" name="Straight Connector 218">
              <a:extLst>
                <a:ext uri="{FF2B5EF4-FFF2-40B4-BE49-F238E27FC236}">
                  <a16:creationId xmlns:a16="http://schemas.microsoft.com/office/drawing/2014/main" id="{03A13CB3-F220-4B1A-82B5-9FC97C17E4DE}"/>
                </a:ext>
              </a:extLst>
            </p:cNvPr>
            <p:cNvCxnSpPr>
              <a:cxnSpLocks/>
            </p:cNvCxnSpPr>
            <p:nvPr/>
          </p:nvCxnSpPr>
          <p:spPr bwMode="auto">
            <a:xfrm>
              <a:off x="9301863" y="3062936"/>
              <a:ext cx="7186" cy="47816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220" name="Straight Connector 219">
              <a:extLst>
                <a:ext uri="{FF2B5EF4-FFF2-40B4-BE49-F238E27FC236}">
                  <a16:creationId xmlns:a16="http://schemas.microsoft.com/office/drawing/2014/main" id="{6E67CE8A-4CEA-4A5F-8108-8E4B2F99ADD1}"/>
                </a:ext>
              </a:extLst>
            </p:cNvPr>
            <p:cNvCxnSpPr>
              <a:cxnSpLocks/>
            </p:cNvCxnSpPr>
            <p:nvPr/>
          </p:nvCxnSpPr>
          <p:spPr bwMode="auto">
            <a:xfrm>
              <a:off x="10752163" y="3077884"/>
              <a:ext cx="7186" cy="47816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222" name="Oval 221">
              <a:extLst>
                <a:ext uri="{FF2B5EF4-FFF2-40B4-BE49-F238E27FC236}">
                  <a16:creationId xmlns:a16="http://schemas.microsoft.com/office/drawing/2014/main" id="{4CCC064F-1B24-4B35-A185-BD0F41104C43}"/>
                </a:ext>
              </a:extLst>
            </p:cNvPr>
            <p:cNvSpPr/>
            <p:nvPr/>
          </p:nvSpPr>
          <p:spPr bwMode="auto">
            <a:xfrm>
              <a:off x="6335037" y="3209791"/>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23" name="Oval 222">
              <a:extLst>
                <a:ext uri="{FF2B5EF4-FFF2-40B4-BE49-F238E27FC236}">
                  <a16:creationId xmlns:a16="http://schemas.microsoft.com/office/drawing/2014/main" id="{70DB4543-DEAD-455C-9A02-B8A366DFFDA9}"/>
                </a:ext>
              </a:extLst>
            </p:cNvPr>
            <p:cNvSpPr/>
            <p:nvPr/>
          </p:nvSpPr>
          <p:spPr bwMode="auto">
            <a:xfrm>
              <a:off x="7066641" y="3202225"/>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24" name="Oval 223">
              <a:extLst>
                <a:ext uri="{FF2B5EF4-FFF2-40B4-BE49-F238E27FC236}">
                  <a16:creationId xmlns:a16="http://schemas.microsoft.com/office/drawing/2014/main" id="{5418E554-AD14-4575-965A-4F3EDD282F3C}"/>
                </a:ext>
              </a:extLst>
            </p:cNvPr>
            <p:cNvSpPr/>
            <p:nvPr/>
          </p:nvSpPr>
          <p:spPr bwMode="auto">
            <a:xfrm>
              <a:off x="7795734" y="3194272"/>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25" name="Oval 224">
              <a:extLst>
                <a:ext uri="{FF2B5EF4-FFF2-40B4-BE49-F238E27FC236}">
                  <a16:creationId xmlns:a16="http://schemas.microsoft.com/office/drawing/2014/main" id="{C350BDE5-D4C9-41FF-BC81-E4C3AAED5F21}"/>
                </a:ext>
              </a:extLst>
            </p:cNvPr>
            <p:cNvSpPr/>
            <p:nvPr/>
          </p:nvSpPr>
          <p:spPr bwMode="auto">
            <a:xfrm>
              <a:off x="9233420" y="3187838"/>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26" name="Oval 225">
              <a:extLst>
                <a:ext uri="{FF2B5EF4-FFF2-40B4-BE49-F238E27FC236}">
                  <a16:creationId xmlns:a16="http://schemas.microsoft.com/office/drawing/2014/main" id="{D7041F0B-D7DE-4322-931A-0B8892EBFC36}"/>
                </a:ext>
              </a:extLst>
            </p:cNvPr>
            <p:cNvSpPr/>
            <p:nvPr/>
          </p:nvSpPr>
          <p:spPr bwMode="auto">
            <a:xfrm>
              <a:off x="10692276" y="3202607"/>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27" name="Oval 226">
              <a:extLst>
                <a:ext uri="{FF2B5EF4-FFF2-40B4-BE49-F238E27FC236}">
                  <a16:creationId xmlns:a16="http://schemas.microsoft.com/office/drawing/2014/main" id="{70ED5429-6FED-4C59-B6EB-99282424AF3E}"/>
                </a:ext>
              </a:extLst>
            </p:cNvPr>
            <p:cNvSpPr/>
            <p:nvPr/>
          </p:nvSpPr>
          <p:spPr bwMode="auto">
            <a:xfrm>
              <a:off x="6822333" y="3781057"/>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1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28" name="Oval 227">
              <a:extLst>
                <a:ext uri="{FF2B5EF4-FFF2-40B4-BE49-F238E27FC236}">
                  <a16:creationId xmlns:a16="http://schemas.microsoft.com/office/drawing/2014/main" id="{DF74C6DF-E183-42D2-8977-A32BDDC25BB1}"/>
                </a:ext>
              </a:extLst>
            </p:cNvPr>
            <p:cNvSpPr/>
            <p:nvPr/>
          </p:nvSpPr>
          <p:spPr bwMode="auto">
            <a:xfrm>
              <a:off x="8272903" y="3773150"/>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1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67" name="Text Box 144">
              <a:extLst>
                <a:ext uri="{FF2B5EF4-FFF2-40B4-BE49-F238E27FC236}">
                  <a16:creationId xmlns:a16="http://schemas.microsoft.com/office/drawing/2014/main" id="{1096EC00-8E15-4531-93C9-595E3B2584ED}"/>
                </a:ext>
              </a:extLst>
            </p:cNvPr>
            <p:cNvSpPr txBox="1">
              <a:spLocks noChangeAspect="1" noChangeArrowheads="1"/>
            </p:cNvSpPr>
            <p:nvPr/>
          </p:nvSpPr>
          <p:spPr bwMode="auto">
            <a:xfrm>
              <a:off x="5694838" y="2094137"/>
              <a:ext cx="1121746" cy="19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srgbClr val="181818"/>
                  </a:solidFill>
                  <a:effectLst/>
                  <a:uLnTx/>
                  <a:uFillTx/>
                  <a:latin typeface="Ericsson Hilda"/>
                  <a:ea typeface="MS PGothic" charset="-128"/>
                  <a:cs typeface="+mn-cs"/>
                </a:rPr>
                <a:t>5GC</a:t>
              </a:r>
            </a:p>
          </p:txBody>
        </p:sp>
        <p:sp>
          <p:nvSpPr>
            <p:cNvPr id="240" name="TextBox 239">
              <a:extLst>
                <a:ext uri="{FF2B5EF4-FFF2-40B4-BE49-F238E27FC236}">
                  <a16:creationId xmlns:a16="http://schemas.microsoft.com/office/drawing/2014/main" id="{6B50F069-D8DC-439D-A075-2FACB08595CC}"/>
                </a:ext>
              </a:extLst>
            </p:cNvPr>
            <p:cNvSpPr txBox="1"/>
            <p:nvPr/>
          </p:nvSpPr>
          <p:spPr bwMode="auto">
            <a:xfrm>
              <a:off x="5491612" y="2490952"/>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AUSF</a:t>
              </a:r>
            </a:p>
          </p:txBody>
        </p:sp>
        <p:sp>
          <p:nvSpPr>
            <p:cNvPr id="243" name="TextBox 242">
              <a:extLst>
                <a:ext uri="{FF2B5EF4-FFF2-40B4-BE49-F238E27FC236}">
                  <a16:creationId xmlns:a16="http://schemas.microsoft.com/office/drawing/2014/main" id="{CC7A5B4D-C298-478C-B489-96BB226BC582}"/>
                </a:ext>
              </a:extLst>
            </p:cNvPr>
            <p:cNvSpPr txBox="1"/>
            <p:nvPr/>
          </p:nvSpPr>
          <p:spPr bwMode="auto">
            <a:xfrm>
              <a:off x="6220086" y="2496978"/>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D</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UDR</a:t>
              </a:r>
            </a:p>
          </p:txBody>
        </p:sp>
        <p:sp>
          <p:nvSpPr>
            <p:cNvPr id="248" name="TextBox 247">
              <a:extLst>
                <a:ext uri="{FF2B5EF4-FFF2-40B4-BE49-F238E27FC236}">
                  <a16:creationId xmlns:a16="http://schemas.microsoft.com/office/drawing/2014/main" id="{797FCEBE-CBC1-42EA-8506-087CF5549C05}"/>
                </a:ext>
              </a:extLst>
            </p:cNvPr>
            <p:cNvSpPr txBox="1"/>
            <p:nvPr/>
          </p:nvSpPr>
          <p:spPr bwMode="auto">
            <a:xfrm>
              <a:off x="9113948" y="2492559"/>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NRF</a:t>
              </a:r>
            </a:p>
          </p:txBody>
        </p:sp>
        <p:sp>
          <p:nvSpPr>
            <p:cNvPr id="249" name="TextBox 248">
              <a:extLst>
                <a:ext uri="{FF2B5EF4-FFF2-40B4-BE49-F238E27FC236}">
                  <a16:creationId xmlns:a16="http://schemas.microsoft.com/office/drawing/2014/main" id="{5BA010C4-EA77-419D-8868-F344AB45E457}"/>
                </a:ext>
              </a:extLst>
            </p:cNvPr>
            <p:cNvSpPr txBox="1"/>
            <p:nvPr/>
          </p:nvSpPr>
          <p:spPr bwMode="auto">
            <a:xfrm>
              <a:off x="6711597" y="4168785"/>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AMF</a:t>
              </a:r>
            </a:p>
          </p:txBody>
        </p:sp>
        <p:sp>
          <p:nvSpPr>
            <p:cNvPr id="250" name="TextBox 249">
              <a:extLst>
                <a:ext uri="{FF2B5EF4-FFF2-40B4-BE49-F238E27FC236}">
                  <a16:creationId xmlns:a16="http://schemas.microsoft.com/office/drawing/2014/main" id="{E551A470-9424-4A16-8CA2-C3F536442356}"/>
                </a:ext>
              </a:extLst>
            </p:cNvPr>
            <p:cNvSpPr txBox="1"/>
            <p:nvPr/>
          </p:nvSpPr>
          <p:spPr bwMode="auto">
            <a:xfrm>
              <a:off x="8170222" y="4181231"/>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SMF</a:t>
              </a:r>
            </a:p>
          </p:txBody>
        </p:sp>
        <p:sp>
          <p:nvSpPr>
            <p:cNvPr id="251" name="TextBox 250">
              <a:extLst>
                <a:ext uri="{FF2B5EF4-FFF2-40B4-BE49-F238E27FC236}">
                  <a16:creationId xmlns:a16="http://schemas.microsoft.com/office/drawing/2014/main" id="{992C8F44-0307-412E-98DE-B129E4EC97FC}"/>
                </a:ext>
              </a:extLst>
            </p:cNvPr>
            <p:cNvSpPr txBox="1"/>
            <p:nvPr/>
          </p:nvSpPr>
          <p:spPr bwMode="auto">
            <a:xfrm>
              <a:off x="8396507" y="2480561"/>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NSSF</a:t>
              </a:r>
            </a:p>
          </p:txBody>
        </p:sp>
        <p:sp>
          <p:nvSpPr>
            <p:cNvPr id="252" name="TextBox 251">
              <a:extLst>
                <a:ext uri="{FF2B5EF4-FFF2-40B4-BE49-F238E27FC236}">
                  <a16:creationId xmlns:a16="http://schemas.microsoft.com/office/drawing/2014/main" id="{E4DBC7C6-8CA4-48DD-B1CA-4BEC25AF59C8}"/>
                </a:ext>
              </a:extLst>
            </p:cNvPr>
            <p:cNvSpPr txBox="1"/>
            <p:nvPr/>
          </p:nvSpPr>
          <p:spPr bwMode="auto">
            <a:xfrm>
              <a:off x="9844407" y="2474711"/>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NEF</a:t>
              </a:r>
            </a:p>
          </p:txBody>
        </p:sp>
        <p:sp>
          <p:nvSpPr>
            <p:cNvPr id="253" name="TextBox 252">
              <a:extLst>
                <a:ext uri="{FF2B5EF4-FFF2-40B4-BE49-F238E27FC236}">
                  <a16:creationId xmlns:a16="http://schemas.microsoft.com/office/drawing/2014/main" id="{23409AEA-EEEC-4992-9622-11C2554B652C}"/>
                </a:ext>
              </a:extLst>
            </p:cNvPr>
            <p:cNvSpPr txBox="1"/>
            <p:nvPr/>
          </p:nvSpPr>
          <p:spPr bwMode="auto">
            <a:xfrm>
              <a:off x="10559377" y="2487094"/>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AF</a:t>
              </a:r>
            </a:p>
          </p:txBody>
        </p:sp>
        <p:sp>
          <p:nvSpPr>
            <p:cNvPr id="330" name="Text Box 144">
              <a:extLst>
                <a:ext uri="{FF2B5EF4-FFF2-40B4-BE49-F238E27FC236}">
                  <a16:creationId xmlns:a16="http://schemas.microsoft.com/office/drawing/2014/main" id="{9C43F5C7-D0FB-4182-9679-FFF7E1264811}"/>
                </a:ext>
              </a:extLst>
            </p:cNvPr>
            <p:cNvSpPr txBox="1">
              <a:spLocks noChangeAspect="1" noChangeArrowheads="1"/>
            </p:cNvSpPr>
            <p:nvPr/>
          </p:nvSpPr>
          <p:spPr bwMode="auto">
            <a:xfrm>
              <a:off x="9118751" y="3380649"/>
              <a:ext cx="767865"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Nnrf</a:t>
              </a:r>
              <a:endPar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cxnSp>
          <p:nvCxnSpPr>
            <p:cNvPr id="331" name="Straight Connector 330">
              <a:extLst>
                <a:ext uri="{FF2B5EF4-FFF2-40B4-BE49-F238E27FC236}">
                  <a16:creationId xmlns:a16="http://schemas.microsoft.com/office/drawing/2014/main" id="{98D291E0-47DA-418D-B15D-92D721BA0163}"/>
                </a:ext>
              </a:extLst>
            </p:cNvPr>
            <p:cNvCxnSpPr>
              <a:cxnSpLocks/>
            </p:cNvCxnSpPr>
            <p:nvPr/>
          </p:nvCxnSpPr>
          <p:spPr bwMode="auto">
            <a:xfrm>
              <a:off x="8580978" y="3070208"/>
              <a:ext cx="7186" cy="47816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332" name="Oval 331">
              <a:extLst>
                <a:ext uri="{FF2B5EF4-FFF2-40B4-BE49-F238E27FC236}">
                  <a16:creationId xmlns:a16="http://schemas.microsoft.com/office/drawing/2014/main" id="{56E72514-CCEA-433A-8F5F-50C5089FEA9C}"/>
                </a:ext>
              </a:extLst>
            </p:cNvPr>
            <p:cNvSpPr/>
            <p:nvPr/>
          </p:nvSpPr>
          <p:spPr bwMode="auto">
            <a:xfrm>
              <a:off x="8515118" y="3209325"/>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a:ln>
                  <a:noFill/>
                </a:ln>
                <a:solidFill>
                  <a:srgbClr val="181818"/>
                </a:solidFill>
                <a:effectLst/>
                <a:uLnTx/>
                <a:uFillTx/>
                <a:latin typeface="Ericsson Hilda"/>
                <a:ea typeface="+mn-ea"/>
                <a:cs typeface="+mn-cs"/>
              </a:endParaRPr>
            </a:p>
          </p:txBody>
        </p:sp>
        <p:cxnSp>
          <p:nvCxnSpPr>
            <p:cNvPr id="350" name="Straight Connector 349">
              <a:extLst>
                <a:ext uri="{FF2B5EF4-FFF2-40B4-BE49-F238E27FC236}">
                  <a16:creationId xmlns:a16="http://schemas.microsoft.com/office/drawing/2014/main" id="{D7BF2B8B-0476-4B34-99AE-DCD7A8B94363}"/>
                </a:ext>
              </a:extLst>
            </p:cNvPr>
            <p:cNvCxnSpPr>
              <a:cxnSpLocks/>
            </p:cNvCxnSpPr>
            <p:nvPr/>
          </p:nvCxnSpPr>
          <p:spPr bwMode="auto">
            <a:xfrm>
              <a:off x="10011707" y="3048503"/>
              <a:ext cx="7186" cy="47816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351" name="Oval 350">
              <a:extLst>
                <a:ext uri="{FF2B5EF4-FFF2-40B4-BE49-F238E27FC236}">
                  <a16:creationId xmlns:a16="http://schemas.microsoft.com/office/drawing/2014/main" id="{7F2D3DA8-06EC-4D78-9DEB-EBBA2F62B676}"/>
                </a:ext>
              </a:extLst>
            </p:cNvPr>
            <p:cNvSpPr/>
            <p:nvPr/>
          </p:nvSpPr>
          <p:spPr bwMode="auto">
            <a:xfrm>
              <a:off x="9943264" y="3173405"/>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a:ln>
                  <a:noFill/>
                </a:ln>
                <a:solidFill>
                  <a:srgbClr val="181818"/>
                </a:solidFill>
                <a:effectLst/>
                <a:uLnTx/>
                <a:uFillTx/>
                <a:latin typeface="Ericsson Hilda"/>
                <a:ea typeface="+mn-ea"/>
                <a:cs typeface="+mn-cs"/>
              </a:endParaRPr>
            </a:p>
          </p:txBody>
        </p:sp>
        <p:sp>
          <p:nvSpPr>
            <p:cNvPr id="352" name="Text Box 144">
              <a:extLst>
                <a:ext uri="{FF2B5EF4-FFF2-40B4-BE49-F238E27FC236}">
                  <a16:creationId xmlns:a16="http://schemas.microsoft.com/office/drawing/2014/main" id="{2A5934D5-5698-4A72-90B2-478B2300303E}"/>
                </a:ext>
              </a:extLst>
            </p:cNvPr>
            <p:cNvSpPr txBox="1">
              <a:spLocks noChangeAspect="1" noChangeArrowheads="1"/>
            </p:cNvSpPr>
            <p:nvPr/>
          </p:nvSpPr>
          <p:spPr bwMode="auto">
            <a:xfrm>
              <a:off x="9820806" y="3371125"/>
              <a:ext cx="767865"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Nnef</a:t>
              </a:r>
              <a:endPar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sp>
          <p:nvSpPr>
            <p:cNvPr id="69" name="Rectangle: Rounded Corners 68">
              <a:extLst>
                <a:ext uri="{FF2B5EF4-FFF2-40B4-BE49-F238E27FC236}">
                  <a16:creationId xmlns:a16="http://schemas.microsoft.com/office/drawing/2014/main" id="{0F53F1F3-C708-44D2-9267-FCB58B260D74}"/>
                </a:ext>
              </a:extLst>
            </p:cNvPr>
            <p:cNvSpPr/>
            <p:nvPr/>
          </p:nvSpPr>
          <p:spPr bwMode="auto">
            <a:xfrm>
              <a:off x="2545749" y="4345429"/>
              <a:ext cx="1875436" cy="1903476"/>
            </a:xfrm>
            <a:prstGeom prst="roundRect">
              <a:avLst/>
            </a:prstGeom>
            <a:solidFill>
              <a:schemeClr val="bg1">
                <a:lumMod val="95000"/>
              </a:schemeClr>
            </a:solidFill>
            <a:ln w="12700" cap="flat" cmpd="sng" algn="ctr">
              <a:no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181818"/>
                </a:solidFill>
                <a:effectLst/>
                <a:uLnTx/>
                <a:uFillTx/>
                <a:latin typeface="Ericsson Hilda"/>
                <a:ea typeface="+mn-ea"/>
                <a:cs typeface="+mn-cs"/>
              </a:endParaRPr>
            </a:p>
          </p:txBody>
        </p:sp>
        <p:sp>
          <p:nvSpPr>
            <p:cNvPr id="70" name="Freeform 88">
              <a:extLst>
                <a:ext uri="{FF2B5EF4-FFF2-40B4-BE49-F238E27FC236}">
                  <a16:creationId xmlns:a16="http://schemas.microsoft.com/office/drawing/2014/main" id="{6B509380-1BF8-4400-928B-8BDB359A156D}"/>
                </a:ext>
              </a:extLst>
            </p:cNvPr>
            <p:cNvSpPr>
              <a:spLocks/>
            </p:cNvSpPr>
            <p:nvPr/>
          </p:nvSpPr>
          <p:spPr bwMode="auto">
            <a:xfrm rot="3464770" flipH="1">
              <a:off x="1787125" y="5197918"/>
              <a:ext cx="595575" cy="444850"/>
            </a:xfrm>
            <a:custGeom>
              <a:avLst/>
              <a:gdLst>
                <a:gd name="T0" fmla="*/ 0 w 902524"/>
                <a:gd name="T1" fmla="*/ 0 h 356260"/>
                <a:gd name="T2" fmla="*/ 514582 w 902524"/>
                <a:gd name="T3" fmla="*/ 413565 h 356260"/>
                <a:gd name="T4" fmla="*/ 456107 w 902524"/>
                <a:gd name="T5" fmla="*/ 132338 h 356260"/>
                <a:gd name="T6" fmla="*/ 888824 w 902524"/>
                <a:gd name="T7" fmla="*/ 496273 h 356260"/>
                <a:gd name="T8" fmla="*/ 888824 w 902524"/>
                <a:gd name="T9" fmla="*/ 496273 h 3562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2524" h="356260">
                  <a:moveTo>
                    <a:pt x="0" y="0"/>
                  </a:moveTo>
                  <a:lnTo>
                    <a:pt x="522514" y="296883"/>
                  </a:lnTo>
                  <a:lnTo>
                    <a:pt x="463137" y="95003"/>
                  </a:lnTo>
                  <a:lnTo>
                    <a:pt x="902524" y="356260"/>
                  </a:lnTo>
                </a:path>
              </a:pathLst>
            </a:custGeom>
            <a:noFill/>
            <a:ln w="50800" cap="flat" cmpd="sng" algn="ctr">
              <a:solidFill>
                <a:schemeClr val="tx1"/>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lIns="71992" tIns="45715" rIns="71992" bIns="45715"/>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0" lang="en-US" sz="1050" b="1" i="0" u="none" strike="noStrike" kern="1200" cap="none" spc="0" normalizeH="0" baseline="0" noProof="0">
                <a:ln>
                  <a:noFill/>
                </a:ln>
                <a:solidFill>
                  <a:srgbClr val="181818"/>
                </a:solidFill>
                <a:effectLst/>
                <a:uLnTx/>
                <a:uFillTx/>
                <a:latin typeface="Ericsson Hilda"/>
                <a:ea typeface="+mn-ea"/>
                <a:cs typeface="+mn-cs"/>
              </a:endParaRPr>
            </a:p>
          </p:txBody>
        </p:sp>
        <p:sp>
          <p:nvSpPr>
            <p:cNvPr id="71" name="Text Box 144">
              <a:extLst>
                <a:ext uri="{FF2B5EF4-FFF2-40B4-BE49-F238E27FC236}">
                  <a16:creationId xmlns:a16="http://schemas.microsoft.com/office/drawing/2014/main" id="{C137B1D7-9BD6-44DE-86BB-A299D7260E84}"/>
                </a:ext>
              </a:extLst>
            </p:cNvPr>
            <p:cNvSpPr txBox="1">
              <a:spLocks noChangeAspect="1" noChangeArrowheads="1"/>
            </p:cNvSpPr>
            <p:nvPr/>
          </p:nvSpPr>
          <p:spPr bwMode="auto">
            <a:xfrm>
              <a:off x="870001" y="5765532"/>
              <a:ext cx="9921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NG UE</a:t>
              </a:r>
            </a:p>
          </p:txBody>
        </p:sp>
        <p:sp>
          <p:nvSpPr>
            <p:cNvPr id="72" name="Text Box 144">
              <a:extLst>
                <a:ext uri="{FF2B5EF4-FFF2-40B4-BE49-F238E27FC236}">
                  <a16:creationId xmlns:a16="http://schemas.microsoft.com/office/drawing/2014/main" id="{949F3A2C-F2A9-4F21-A9B8-1429F7630E0C}"/>
                </a:ext>
              </a:extLst>
            </p:cNvPr>
            <p:cNvSpPr txBox="1">
              <a:spLocks noChangeAspect="1" noChangeArrowheads="1"/>
            </p:cNvSpPr>
            <p:nvPr/>
          </p:nvSpPr>
          <p:spPr bwMode="auto">
            <a:xfrm>
              <a:off x="5041432" y="4457666"/>
              <a:ext cx="9921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N2</a:t>
              </a:r>
            </a:p>
          </p:txBody>
        </p:sp>
        <p:sp>
          <p:nvSpPr>
            <p:cNvPr id="73" name="Text Box 144">
              <a:extLst>
                <a:ext uri="{FF2B5EF4-FFF2-40B4-BE49-F238E27FC236}">
                  <a16:creationId xmlns:a16="http://schemas.microsoft.com/office/drawing/2014/main" id="{DD4E0CFB-6950-42FC-BF5E-03CC428E0B9A}"/>
                </a:ext>
              </a:extLst>
            </p:cNvPr>
            <p:cNvSpPr txBox="1">
              <a:spLocks noChangeAspect="1" noChangeArrowheads="1"/>
            </p:cNvSpPr>
            <p:nvPr/>
          </p:nvSpPr>
          <p:spPr bwMode="auto">
            <a:xfrm>
              <a:off x="5023315" y="5280730"/>
              <a:ext cx="992187"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N3</a:t>
              </a:r>
            </a:p>
          </p:txBody>
        </p:sp>
        <p:sp>
          <p:nvSpPr>
            <p:cNvPr id="74" name="Text Box 144">
              <a:extLst>
                <a:ext uri="{FF2B5EF4-FFF2-40B4-BE49-F238E27FC236}">
                  <a16:creationId xmlns:a16="http://schemas.microsoft.com/office/drawing/2014/main" id="{041B22F5-80D3-4CBA-ACBC-A8D3833CC19A}"/>
                </a:ext>
              </a:extLst>
            </p:cNvPr>
            <p:cNvSpPr txBox="1">
              <a:spLocks noChangeAspect="1" noChangeArrowheads="1"/>
            </p:cNvSpPr>
            <p:nvPr/>
          </p:nvSpPr>
          <p:spPr bwMode="auto">
            <a:xfrm>
              <a:off x="5044693" y="4058480"/>
              <a:ext cx="992188"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N1</a:t>
              </a:r>
            </a:p>
          </p:txBody>
        </p:sp>
        <p:cxnSp>
          <p:nvCxnSpPr>
            <p:cNvPr id="75" name="Straight Connector 74">
              <a:extLst>
                <a:ext uri="{FF2B5EF4-FFF2-40B4-BE49-F238E27FC236}">
                  <a16:creationId xmlns:a16="http://schemas.microsoft.com/office/drawing/2014/main" id="{9C9061F9-936F-4A65-9837-21A660C5397D}"/>
                </a:ext>
              </a:extLst>
            </p:cNvPr>
            <p:cNvCxnSpPr>
              <a:cxnSpLocks/>
            </p:cNvCxnSpPr>
            <p:nvPr/>
          </p:nvCxnSpPr>
          <p:spPr bwMode="auto">
            <a:xfrm>
              <a:off x="6884411" y="3611188"/>
              <a:ext cx="7186" cy="557597"/>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76" name="Straight Connector 133">
              <a:extLst>
                <a:ext uri="{FF2B5EF4-FFF2-40B4-BE49-F238E27FC236}">
                  <a16:creationId xmlns:a16="http://schemas.microsoft.com/office/drawing/2014/main" id="{73398765-D15A-41E9-AE62-00B8BAD3FFEC}"/>
                </a:ext>
              </a:extLst>
            </p:cNvPr>
            <p:cNvCxnSpPr>
              <a:cxnSpLocks/>
              <a:stCxn id="88" idx="3"/>
            </p:cNvCxnSpPr>
            <p:nvPr/>
          </p:nvCxnSpPr>
          <p:spPr bwMode="auto">
            <a:xfrm flipV="1">
              <a:off x="4317587" y="4456532"/>
              <a:ext cx="2394010" cy="368302"/>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79" name="TextBox 78">
              <a:extLst>
                <a:ext uri="{FF2B5EF4-FFF2-40B4-BE49-F238E27FC236}">
                  <a16:creationId xmlns:a16="http://schemas.microsoft.com/office/drawing/2014/main" id="{0ACF0AB0-8F13-40A7-BE71-99D416C329F6}"/>
                </a:ext>
              </a:extLst>
            </p:cNvPr>
            <p:cNvSpPr txBox="1"/>
            <p:nvPr/>
          </p:nvSpPr>
          <p:spPr bwMode="auto">
            <a:xfrm>
              <a:off x="2624233" y="5176651"/>
              <a:ext cx="507649" cy="774772"/>
            </a:xfrm>
            <a:prstGeom prst="rect">
              <a:avLst/>
            </a:prstGeom>
            <a:solidFill>
              <a:schemeClr val="bg1"/>
            </a:solidFill>
            <a:ln w="1905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2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B</a:t>
              </a:r>
              <a:endParaRPr kumimoji="0" lang="en-US" sz="2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600" b="0" i="0" u="none" strike="noStrike" kern="1200" cap="none" spc="0" normalizeH="0" baseline="0" noProof="0">
                  <a:ln>
                    <a:noFill/>
                  </a:ln>
                  <a:solidFill>
                    <a:srgbClr val="181818"/>
                  </a:solidFill>
                  <a:effectLst/>
                  <a:uLnTx/>
                  <a:uFillTx/>
                  <a:latin typeface="Ericsson Hilda"/>
                  <a:ea typeface="+mn-ea"/>
                  <a:cs typeface="+mn-cs"/>
                </a:rPr>
                <a:t>DU</a:t>
              </a:r>
            </a:p>
          </p:txBody>
        </p:sp>
        <p:grpSp>
          <p:nvGrpSpPr>
            <p:cNvPr id="82" name="Group 81">
              <a:extLst>
                <a:ext uri="{FF2B5EF4-FFF2-40B4-BE49-F238E27FC236}">
                  <a16:creationId xmlns:a16="http://schemas.microsoft.com/office/drawing/2014/main" id="{FDD9FF3F-D76D-4777-AC87-8C4E7FD6D4D1}"/>
                </a:ext>
              </a:extLst>
            </p:cNvPr>
            <p:cNvGrpSpPr>
              <a:grpSpLocks noChangeAspect="1"/>
            </p:cNvGrpSpPr>
            <p:nvPr/>
          </p:nvGrpSpPr>
          <p:grpSpPr>
            <a:xfrm>
              <a:off x="1163229" y="5047661"/>
              <a:ext cx="419644" cy="587501"/>
              <a:chOff x="10129764" y="745508"/>
              <a:chExt cx="221963" cy="310748"/>
            </a:xfrm>
          </p:grpSpPr>
          <p:grpSp>
            <p:nvGrpSpPr>
              <p:cNvPr id="83" name="Group 82">
                <a:extLst>
                  <a:ext uri="{FF2B5EF4-FFF2-40B4-BE49-F238E27FC236}">
                    <a16:creationId xmlns:a16="http://schemas.microsoft.com/office/drawing/2014/main" id="{71771076-8ADD-4527-A694-286CD18F64D7}"/>
                  </a:ext>
                </a:extLst>
              </p:cNvPr>
              <p:cNvGrpSpPr>
                <a:grpSpLocks noChangeAspect="1"/>
              </p:cNvGrpSpPr>
              <p:nvPr/>
            </p:nvGrpSpPr>
            <p:grpSpPr>
              <a:xfrm>
                <a:off x="10129764" y="745508"/>
                <a:ext cx="221963" cy="310748"/>
                <a:chOff x="1373325" y="5272742"/>
                <a:chExt cx="428625" cy="600075"/>
              </a:xfrm>
            </p:grpSpPr>
            <p:sp>
              <p:nvSpPr>
                <p:cNvPr id="85" name="Rectangle 84">
                  <a:extLst>
                    <a:ext uri="{FF2B5EF4-FFF2-40B4-BE49-F238E27FC236}">
                      <a16:creationId xmlns:a16="http://schemas.microsoft.com/office/drawing/2014/main" id="{108E215F-4561-4E15-9ED2-8676EF587EA9}"/>
                    </a:ext>
                  </a:extLst>
                </p:cNvPr>
                <p:cNvSpPr/>
                <p:nvPr/>
              </p:nvSpPr>
              <p:spPr bwMode="auto">
                <a:xfrm>
                  <a:off x="1373325" y="5276465"/>
                  <a:ext cx="428625" cy="596352"/>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pic>
              <p:nvPicPr>
                <p:cNvPr id="86" name="Graphic 85">
                  <a:extLst>
                    <a:ext uri="{FF2B5EF4-FFF2-40B4-BE49-F238E27FC236}">
                      <a16:creationId xmlns:a16="http://schemas.microsoft.com/office/drawing/2014/main" id="{BA2C7A11-31FE-4D52-A03B-584275F7885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3325" y="5272742"/>
                  <a:ext cx="428625" cy="600075"/>
                </a:xfrm>
                <a:prstGeom prst="rect">
                  <a:avLst/>
                </a:prstGeom>
              </p:spPr>
            </p:pic>
          </p:grpSp>
          <p:sp>
            <p:nvSpPr>
              <p:cNvPr id="84" name="TextBox 83">
                <a:extLst>
                  <a:ext uri="{FF2B5EF4-FFF2-40B4-BE49-F238E27FC236}">
                    <a16:creationId xmlns:a16="http://schemas.microsoft.com/office/drawing/2014/main" id="{7FEADAD7-AD1C-42DD-9ACA-E3A277E55A6E}"/>
                  </a:ext>
                </a:extLst>
              </p:cNvPr>
              <p:cNvSpPr txBox="1"/>
              <p:nvPr/>
            </p:nvSpPr>
            <p:spPr bwMode="auto">
              <a:xfrm>
                <a:off x="10129764" y="760261"/>
                <a:ext cx="72768" cy="221018"/>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endParaRPr kumimoji="0" lang="en-US" sz="1200" b="1" i="0" u="none" strike="noStrike" kern="1200" cap="none" spc="0" normalizeH="0" baseline="0" noProof="0">
                  <a:ln>
                    <a:noFill/>
                  </a:ln>
                  <a:solidFill>
                    <a:srgbClr val="181818"/>
                  </a:solidFill>
                  <a:effectLst/>
                  <a:uLnTx/>
                  <a:uFillTx/>
                  <a:latin typeface="Ericsson Hilda"/>
                  <a:ea typeface="+mn-ea"/>
                  <a:cs typeface="+mn-cs"/>
                </a:endParaRPr>
              </a:p>
            </p:txBody>
          </p:sp>
        </p:grpSp>
        <p:sp>
          <p:nvSpPr>
            <p:cNvPr id="87" name="TextBox 86">
              <a:extLst>
                <a:ext uri="{FF2B5EF4-FFF2-40B4-BE49-F238E27FC236}">
                  <a16:creationId xmlns:a16="http://schemas.microsoft.com/office/drawing/2014/main" id="{A37D4BC8-8961-4E7E-9205-2A696F451489}"/>
                </a:ext>
              </a:extLst>
            </p:cNvPr>
            <p:cNvSpPr txBox="1"/>
            <p:nvPr/>
          </p:nvSpPr>
          <p:spPr bwMode="auto">
            <a:xfrm>
              <a:off x="3809938" y="5291211"/>
              <a:ext cx="507649" cy="694447"/>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8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G</a:t>
              </a:r>
              <a:endParaRPr kumimoji="0" lang="en-US" sz="18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Hilda"/>
                  <a:ea typeface="+mn-ea"/>
                  <a:cs typeface="+mn-cs"/>
                </a:rPr>
                <a:t>CU-UP</a:t>
              </a:r>
            </a:p>
          </p:txBody>
        </p:sp>
        <p:sp>
          <p:nvSpPr>
            <p:cNvPr id="88" name="TextBox 87">
              <a:extLst>
                <a:ext uri="{FF2B5EF4-FFF2-40B4-BE49-F238E27FC236}">
                  <a16:creationId xmlns:a16="http://schemas.microsoft.com/office/drawing/2014/main" id="{8759F68A-6B6A-43F5-B640-935731ECA733}"/>
                </a:ext>
              </a:extLst>
            </p:cNvPr>
            <p:cNvSpPr txBox="1"/>
            <p:nvPr/>
          </p:nvSpPr>
          <p:spPr bwMode="auto">
            <a:xfrm>
              <a:off x="3817461" y="4461735"/>
              <a:ext cx="500126" cy="726198"/>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8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8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Hilda"/>
                  <a:ea typeface="+mn-ea"/>
                  <a:cs typeface="+mn-cs"/>
                </a:rPr>
                <a:t>CU-CP</a:t>
              </a:r>
            </a:p>
          </p:txBody>
        </p:sp>
        <p:cxnSp>
          <p:nvCxnSpPr>
            <p:cNvPr id="89" name="Straight Connector 133">
              <a:extLst>
                <a:ext uri="{FF2B5EF4-FFF2-40B4-BE49-F238E27FC236}">
                  <a16:creationId xmlns:a16="http://schemas.microsoft.com/office/drawing/2014/main" id="{5393EB5D-E20A-4A0B-B93F-C0747FB4EAD4}"/>
                </a:ext>
              </a:extLst>
            </p:cNvPr>
            <p:cNvCxnSpPr>
              <a:cxnSpLocks/>
              <a:stCxn id="86" idx="0"/>
            </p:cNvCxnSpPr>
            <p:nvPr/>
          </p:nvCxnSpPr>
          <p:spPr bwMode="auto">
            <a:xfrm rot="5400000" flipH="1" flipV="1">
              <a:off x="3647494" y="1983560"/>
              <a:ext cx="789659" cy="5338545"/>
            </a:xfrm>
            <a:prstGeom prst="bentConnector2">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90" name="Line 30">
              <a:extLst>
                <a:ext uri="{FF2B5EF4-FFF2-40B4-BE49-F238E27FC236}">
                  <a16:creationId xmlns:a16="http://schemas.microsoft.com/office/drawing/2014/main" id="{70DEDEDF-32C1-4D72-BFDA-38332431AB98}"/>
                </a:ext>
              </a:extLst>
            </p:cNvPr>
            <p:cNvSpPr>
              <a:spLocks noChangeShapeType="1"/>
            </p:cNvSpPr>
            <p:nvPr/>
          </p:nvSpPr>
          <p:spPr bwMode="auto">
            <a:xfrm flipV="1">
              <a:off x="3131881" y="5478662"/>
              <a:ext cx="685579" cy="0"/>
            </a:xfrm>
            <a:prstGeom prst="line">
              <a:avLst/>
            </a:prstGeom>
            <a:noFill/>
            <a:ln w="28575">
              <a:solidFill>
                <a:schemeClr val="tx2"/>
              </a:solidFill>
              <a:round/>
              <a:headEnd/>
              <a:tailEnd/>
            </a:ln>
          </p:spPr>
          <p:txBody>
            <a:bodyPr lIns="91438" tIns="45719" rIns="91438" bIns="45719"/>
            <a:lstStyle/>
            <a:p>
              <a:endParaRPr lang="sv-SE" sz="2400">
                <a:solidFill>
                  <a:srgbClr val="181818"/>
                </a:solidFill>
                <a:latin typeface="Ericsson Hilda"/>
                <a:ea typeface="ＭＳ Ｐゴシック" charset="0"/>
                <a:cs typeface="Arial" charset="0"/>
              </a:endParaRPr>
            </a:p>
          </p:txBody>
        </p:sp>
        <p:cxnSp>
          <p:nvCxnSpPr>
            <p:cNvPr id="91" name="Straight Connector 133">
              <a:extLst>
                <a:ext uri="{FF2B5EF4-FFF2-40B4-BE49-F238E27FC236}">
                  <a16:creationId xmlns:a16="http://schemas.microsoft.com/office/drawing/2014/main" id="{A2C98C94-6D6C-425F-A21A-6ECF2044EFC9}"/>
                </a:ext>
              </a:extLst>
            </p:cNvPr>
            <p:cNvCxnSpPr>
              <a:cxnSpLocks/>
              <a:endCxn id="88" idx="1"/>
            </p:cNvCxnSpPr>
            <p:nvPr/>
          </p:nvCxnSpPr>
          <p:spPr bwMode="auto">
            <a:xfrm flipV="1">
              <a:off x="3131881" y="4824834"/>
              <a:ext cx="685580" cy="526088"/>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92" name="Text Box 144">
              <a:extLst>
                <a:ext uri="{FF2B5EF4-FFF2-40B4-BE49-F238E27FC236}">
                  <a16:creationId xmlns:a16="http://schemas.microsoft.com/office/drawing/2014/main" id="{55B7EDDE-BDFB-4766-9961-42DFFF567028}"/>
                </a:ext>
              </a:extLst>
            </p:cNvPr>
            <p:cNvSpPr txBox="1">
              <a:spLocks noChangeAspect="1" noChangeArrowheads="1"/>
            </p:cNvSpPr>
            <p:nvPr/>
          </p:nvSpPr>
          <p:spPr bwMode="auto">
            <a:xfrm>
              <a:off x="2940831" y="5801048"/>
              <a:ext cx="9921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NG-RAN</a:t>
              </a:r>
            </a:p>
          </p:txBody>
        </p:sp>
        <p:cxnSp>
          <p:nvCxnSpPr>
            <p:cNvPr id="93" name="Straight Connector 133">
              <a:extLst>
                <a:ext uri="{FF2B5EF4-FFF2-40B4-BE49-F238E27FC236}">
                  <a16:creationId xmlns:a16="http://schemas.microsoft.com/office/drawing/2014/main" id="{C4301D0E-9935-4D2C-8ECA-2C87F84FE43E}"/>
                </a:ext>
              </a:extLst>
            </p:cNvPr>
            <p:cNvCxnSpPr>
              <a:cxnSpLocks/>
              <a:stCxn id="87" idx="0"/>
              <a:endCxn id="88" idx="2"/>
            </p:cNvCxnSpPr>
            <p:nvPr/>
          </p:nvCxnSpPr>
          <p:spPr bwMode="auto">
            <a:xfrm flipV="1">
              <a:off x="4063763" y="5187933"/>
              <a:ext cx="3761" cy="103278"/>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98" name="Line 30"/>
            <p:cNvSpPr>
              <a:spLocks noChangeShapeType="1"/>
            </p:cNvSpPr>
            <p:nvPr/>
          </p:nvSpPr>
          <p:spPr bwMode="auto">
            <a:xfrm flipV="1">
              <a:off x="4317587" y="5470291"/>
              <a:ext cx="6089666" cy="36644"/>
            </a:xfrm>
            <a:prstGeom prst="line">
              <a:avLst/>
            </a:prstGeom>
            <a:noFill/>
            <a:ln w="28575">
              <a:solidFill>
                <a:schemeClr val="tx2"/>
              </a:solidFill>
              <a:round/>
              <a:headEnd/>
              <a:tailEnd/>
            </a:ln>
          </p:spPr>
          <p:txBody>
            <a:bodyPr lIns="91438" tIns="45719" rIns="91438" bIns="45719"/>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2400" b="0" i="0" u="none" strike="noStrike" kern="1200" cap="none" spc="0" normalizeH="0" baseline="0" noProof="0">
                <a:ln>
                  <a:noFill/>
                </a:ln>
                <a:solidFill>
                  <a:srgbClr val="181818"/>
                </a:solidFill>
                <a:effectLst/>
                <a:uLnTx/>
                <a:uFillTx/>
                <a:latin typeface="Ericsson Hilda"/>
                <a:ea typeface="ＭＳ Ｐゴシック" charset="0"/>
                <a:cs typeface="Arial" charset="0"/>
              </a:endParaRPr>
            </a:p>
          </p:txBody>
        </p:sp>
        <p:sp>
          <p:nvSpPr>
            <p:cNvPr id="242" name="TextBox 241">
              <a:extLst>
                <a:ext uri="{FF2B5EF4-FFF2-40B4-BE49-F238E27FC236}">
                  <a16:creationId xmlns:a16="http://schemas.microsoft.com/office/drawing/2014/main" id="{3E6FDA97-4331-4EA2-A071-025AA5B6DD54}"/>
                </a:ext>
              </a:extLst>
            </p:cNvPr>
            <p:cNvSpPr txBox="1"/>
            <p:nvPr/>
          </p:nvSpPr>
          <p:spPr bwMode="auto">
            <a:xfrm>
              <a:off x="8170709" y="5177196"/>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G</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UPF</a:t>
              </a:r>
            </a:p>
          </p:txBody>
        </p:sp>
      </p:grpSp>
      <p:sp>
        <p:nvSpPr>
          <p:cNvPr id="78" name="TextBox 77">
            <a:extLst>
              <a:ext uri="{FF2B5EF4-FFF2-40B4-BE49-F238E27FC236}">
                <a16:creationId xmlns:a16="http://schemas.microsoft.com/office/drawing/2014/main" id="{F113E5BB-25B9-44F0-B8B1-B8FED1FF810B}"/>
              </a:ext>
            </a:extLst>
          </p:cNvPr>
          <p:cNvSpPr txBox="1"/>
          <p:nvPr/>
        </p:nvSpPr>
        <p:spPr bwMode="auto">
          <a:xfrm>
            <a:off x="6956997" y="2490953"/>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UDM</a:t>
            </a:r>
          </a:p>
        </p:txBody>
      </p:sp>
      <p:sp>
        <p:nvSpPr>
          <p:cNvPr id="80" name="TextBox 79">
            <a:extLst>
              <a:ext uri="{FF2B5EF4-FFF2-40B4-BE49-F238E27FC236}">
                <a16:creationId xmlns:a16="http://schemas.microsoft.com/office/drawing/2014/main" id="{1310B6DA-B0DF-4883-A1CD-7E336E2D22D9}"/>
              </a:ext>
            </a:extLst>
          </p:cNvPr>
          <p:cNvSpPr txBox="1"/>
          <p:nvPr/>
        </p:nvSpPr>
        <p:spPr bwMode="auto">
          <a:xfrm>
            <a:off x="7695551" y="2490953"/>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PCF</a:t>
            </a:r>
          </a:p>
        </p:txBody>
      </p:sp>
    </p:spTree>
    <p:extLst>
      <p:ext uri="{BB962C8B-B14F-4D97-AF65-F5344CB8AC3E}">
        <p14:creationId xmlns:p14="http://schemas.microsoft.com/office/powerpoint/2010/main" val="425980028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a:extLst>
              <a:ext uri="{FF2B5EF4-FFF2-40B4-BE49-F238E27FC236}">
                <a16:creationId xmlns:a16="http://schemas.microsoft.com/office/drawing/2014/main" id="{2982A893-3C6C-4EF9-B10B-339A62891A60}"/>
              </a:ext>
            </a:extLst>
          </p:cNvPr>
          <p:cNvSpPr txBox="1"/>
          <p:nvPr/>
        </p:nvSpPr>
        <p:spPr bwMode="auto">
          <a:xfrm>
            <a:off x="3287383" y="2751035"/>
            <a:ext cx="670610" cy="1068865"/>
          </a:xfrm>
          <a:prstGeom prst="rect">
            <a:avLst/>
          </a:prstGeom>
          <a:solidFill>
            <a:schemeClr val="bg1"/>
          </a:solidFill>
          <a:ln w="19050">
            <a:solidFill>
              <a:schemeClr val="accent1"/>
            </a:solidFill>
            <a:prstDash val="solid"/>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
                <a:srgbClr val="181818"/>
              </a:buClr>
              <a:buSzTx/>
              <a:buFontTx/>
              <a:buNone/>
              <a:tabLst/>
              <a:defRPr/>
            </a:pPr>
            <a:r>
              <a:rPr kumimoji="0" lang="en-US" sz="2400" b="0" i="0" u="none" strike="noStrike" kern="1200" cap="none" spc="0" normalizeH="0" baseline="0" noProof="0">
                <a:ln>
                  <a:noFill/>
                </a:ln>
                <a:solidFill>
                  <a:srgbClr val="0082F0"/>
                </a:solidFill>
                <a:effectLst/>
                <a:uLnTx/>
                <a:uFillTx/>
                <a:latin typeface="Ericsson Technical Icons" panose="00000500000000000000" pitchFamily="2" charset="0"/>
                <a:ea typeface="+mn-ea"/>
                <a:cs typeface="+mn-cs"/>
              </a:rPr>
              <a:t>s</a:t>
            </a:r>
          </a:p>
          <a:p>
            <a:pPr marL="0" marR="0" lvl="0" indent="0" algn="ctr" defTabSz="914400" rtl="0" eaLnBrk="1" fontAlgn="auto" latinLnBrk="0" hangingPunct="1">
              <a:lnSpc>
                <a:spcPct val="90000"/>
              </a:lnSpc>
              <a:spcBef>
                <a:spcPts val="0"/>
              </a:spcBef>
              <a:spcAft>
                <a:spcPts val="0"/>
              </a:spcAft>
              <a:buClr>
                <a:srgbClr val="181818"/>
              </a:buClr>
              <a:buSzTx/>
              <a:buFontTx/>
              <a:buNone/>
              <a:tabLst/>
              <a:defRPr/>
            </a:pPr>
            <a:endParaRPr kumimoji="0" lang="en-US" sz="1600" b="0" i="0" u="none" strike="noStrike" kern="1200" cap="none" spc="0" normalizeH="0" baseline="0" noProof="0">
              <a:ln>
                <a:noFill/>
              </a:ln>
              <a:solidFill>
                <a:srgbClr val="0082F0"/>
              </a:solidFill>
              <a:effectLst/>
              <a:uLnTx/>
              <a:uFillTx/>
              <a:latin typeface="Ericsson Hilda"/>
              <a:ea typeface="+mn-ea"/>
              <a:cs typeface="+mn-cs"/>
            </a:endParaRPr>
          </a:p>
          <a:p>
            <a:pPr marL="0" marR="0" lvl="0" indent="0" algn="ctr" defTabSz="914400" rtl="0" eaLnBrk="1" fontAlgn="auto" latinLnBrk="0" hangingPunct="1">
              <a:lnSpc>
                <a:spcPct val="90000"/>
              </a:lnSpc>
              <a:spcBef>
                <a:spcPts val="0"/>
              </a:spcBef>
              <a:spcAft>
                <a:spcPts val="0"/>
              </a:spcAft>
              <a:buClr>
                <a:srgbClr val="181818"/>
              </a:buClr>
              <a:buSzTx/>
              <a:buFontTx/>
              <a:buNone/>
              <a:tabLst/>
              <a:defRPr/>
            </a:pPr>
            <a:r>
              <a:rPr lang="en-US" sz="1600">
                <a:solidFill>
                  <a:srgbClr val="0082F0"/>
                </a:solidFill>
                <a:latin typeface="Ericsson Hilda"/>
              </a:rPr>
              <a:t>M</a:t>
            </a:r>
            <a:r>
              <a:rPr kumimoji="0" lang="en-US" sz="1600" b="0" i="0" u="none" strike="noStrike" kern="1200" cap="none" spc="0" normalizeH="0" baseline="0" noProof="0">
                <a:ln>
                  <a:noFill/>
                </a:ln>
                <a:solidFill>
                  <a:srgbClr val="0082F0"/>
                </a:solidFill>
                <a:effectLst/>
                <a:uLnTx/>
                <a:uFillTx/>
                <a:latin typeface="Ericsson Hilda"/>
                <a:ea typeface="+mn-ea"/>
                <a:cs typeface="+mn-cs"/>
              </a:rPr>
              <a:t>ME</a:t>
            </a:r>
            <a:br>
              <a:rPr kumimoji="0" lang="en-US" sz="1400" b="0" i="0" u="none" strike="noStrike" kern="1200" cap="none" spc="0" normalizeH="0" baseline="0" noProof="0">
                <a:ln>
                  <a:noFill/>
                </a:ln>
                <a:solidFill>
                  <a:srgbClr val="0082F0"/>
                </a:solidFill>
                <a:effectLst/>
                <a:uLnTx/>
                <a:uFillTx/>
                <a:latin typeface="Ericsson Hilda"/>
                <a:ea typeface="+mn-ea"/>
                <a:cs typeface="+mn-cs"/>
              </a:rPr>
            </a:br>
            <a:endParaRPr kumimoji="0" lang="en-US" sz="1400" b="0" i="0" u="none" strike="noStrike" kern="1200" cap="none" spc="0" normalizeH="0" baseline="0" noProof="0">
              <a:ln>
                <a:noFill/>
              </a:ln>
              <a:solidFill>
                <a:srgbClr val="0082F0"/>
              </a:solidFill>
              <a:effectLst/>
              <a:uLnTx/>
              <a:uFillTx/>
              <a:latin typeface="Ericsson Hilda"/>
              <a:ea typeface="+mn-ea"/>
              <a:cs typeface="+mn-cs"/>
            </a:endParaRPr>
          </a:p>
        </p:txBody>
      </p:sp>
      <p:sp>
        <p:nvSpPr>
          <p:cNvPr id="3" name="Title 2">
            <a:extLst>
              <a:ext uri="{FF2B5EF4-FFF2-40B4-BE49-F238E27FC236}">
                <a16:creationId xmlns:a16="http://schemas.microsoft.com/office/drawing/2014/main" id="{79B1F829-6E88-45E3-9593-5E985EA53A35}"/>
              </a:ext>
            </a:extLst>
          </p:cNvPr>
          <p:cNvSpPr>
            <a:spLocks noGrp="1"/>
          </p:cNvSpPr>
          <p:nvPr>
            <p:ph type="title"/>
          </p:nvPr>
        </p:nvSpPr>
        <p:spPr>
          <a:xfrm>
            <a:off x="524935" y="218167"/>
            <a:ext cx="9992784" cy="1085371"/>
          </a:xfrm>
        </p:spPr>
        <p:txBody>
          <a:bodyPr>
            <a:noAutofit/>
          </a:bodyPr>
          <a:lstStyle/>
          <a:p>
            <a:r>
              <a:rPr lang="en-US" sz="3600"/>
              <a:t>Connected mode mobility EPS to 5GS</a:t>
            </a:r>
            <a:br>
              <a:rPr lang="en-US" sz="3600"/>
            </a:br>
            <a:r>
              <a:rPr lang="en-US" sz="2800"/>
              <a:t>Simplified</a:t>
            </a:r>
            <a:r>
              <a:rPr lang="en-US" sz="3600"/>
              <a:t> 	</a:t>
            </a:r>
          </a:p>
        </p:txBody>
      </p:sp>
      <p:grpSp>
        <p:nvGrpSpPr>
          <p:cNvPr id="49" name="Group 48">
            <a:extLst>
              <a:ext uri="{FF2B5EF4-FFF2-40B4-BE49-F238E27FC236}">
                <a16:creationId xmlns:a16="http://schemas.microsoft.com/office/drawing/2014/main" id="{77C9D867-16E7-48F6-A52F-E667AEF817BE}"/>
              </a:ext>
            </a:extLst>
          </p:cNvPr>
          <p:cNvGrpSpPr/>
          <p:nvPr/>
        </p:nvGrpSpPr>
        <p:grpSpPr>
          <a:xfrm>
            <a:off x="3122413" y="5674689"/>
            <a:ext cx="992350" cy="1183311"/>
            <a:chOff x="9548359" y="331410"/>
            <a:chExt cx="992350" cy="1183311"/>
          </a:xfrm>
        </p:grpSpPr>
        <p:sp>
          <p:nvSpPr>
            <p:cNvPr id="50" name="Freeform 4">
              <a:extLst>
                <a:ext uri="{FF2B5EF4-FFF2-40B4-BE49-F238E27FC236}">
                  <a16:creationId xmlns:a16="http://schemas.microsoft.com/office/drawing/2014/main" id="{6B0AF121-F054-49DC-B3C1-E7E0FC3C64A9}"/>
                </a:ext>
              </a:extLst>
            </p:cNvPr>
            <p:cNvSpPr>
              <a:spLocks noChangeAspect="1" noEditPoints="1"/>
            </p:cNvSpPr>
            <p:nvPr/>
          </p:nvSpPr>
          <p:spPr bwMode="auto">
            <a:xfrm>
              <a:off x="9780989" y="331410"/>
              <a:ext cx="506413" cy="693737"/>
            </a:xfrm>
            <a:custGeom>
              <a:avLst/>
              <a:gdLst>
                <a:gd name="T0" fmla="*/ 2147483647 w 241"/>
                <a:gd name="T1" fmla="*/ 2147483647 h 383"/>
                <a:gd name="T2" fmla="*/ 2147483647 w 241"/>
                <a:gd name="T3" fmla="*/ 2147483647 h 383"/>
                <a:gd name="T4" fmla="*/ 2147483647 w 241"/>
                <a:gd name="T5" fmla="*/ 2147483647 h 383"/>
                <a:gd name="T6" fmla="*/ 2147483647 w 241"/>
                <a:gd name="T7" fmla="*/ 2147483647 h 383"/>
                <a:gd name="T8" fmla="*/ 2147483647 w 241"/>
                <a:gd name="T9" fmla="*/ 2147483647 h 383"/>
                <a:gd name="T10" fmla="*/ 2147483647 w 241"/>
                <a:gd name="T11" fmla="*/ 2147483647 h 383"/>
                <a:gd name="T12" fmla="*/ 2147483647 w 241"/>
                <a:gd name="T13" fmla="*/ 2147483647 h 383"/>
                <a:gd name="T14" fmla="*/ 2147483647 w 241"/>
                <a:gd name="T15" fmla="*/ 2147483647 h 383"/>
                <a:gd name="T16" fmla="*/ 2147483647 w 241"/>
                <a:gd name="T17" fmla="*/ 0 h 383"/>
                <a:gd name="T18" fmla="*/ 2147483647 w 241"/>
                <a:gd name="T19" fmla="*/ 0 h 383"/>
                <a:gd name="T20" fmla="*/ 0 w 241"/>
                <a:gd name="T21" fmla="*/ 2147483647 h 383"/>
                <a:gd name="T22" fmla="*/ 0 w 241"/>
                <a:gd name="T23" fmla="*/ 2147483647 h 383"/>
                <a:gd name="T24" fmla="*/ 2147483647 w 241"/>
                <a:gd name="T25" fmla="*/ 2147483647 h 383"/>
                <a:gd name="T26" fmla="*/ 2147483647 w 241"/>
                <a:gd name="T27" fmla="*/ 2147483647 h 383"/>
                <a:gd name="T28" fmla="*/ 2147483647 w 241"/>
                <a:gd name="T29" fmla="*/ 2147483647 h 383"/>
                <a:gd name="T30" fmla="*/ 2147483647 w 241"/>
                <a:gd name="T31" fmla="*/ 2147483647 h 383"/>
                <a:gd name="T32" fmla="*/ 2147483647 w 241"/>
                <a:gd name="T33" fmla="*/ 2147483647 h 383"/>
                <a:gd name="T34" fmla="*/ 2147483647 w 241"/>
                <a:gd name="T35" fmla="*/ 2147483647 h 383"/>
                <a:gd name="T36" fmla="*/ 2147483647 w 241"/>
                <a:gd name="T37" fmla="*/ 2147483647 h 383"/>
                <a:gd name="T38" fmla="*/ 2147483647 w 241"/>
                <a:gd name="T39" fmla="*/ 2147483647 h 383"/>
                <a:gd name="T40" fmla="*/ 2147483647 w 241"/>
                <a:gd name="T41" fmla="*/ 2147483647 h 383"/>
                <a:gd name="T42" fmla="*/ 2147483647 w 241"/>
                <a:gd name="T43" fmla="*/ 2147483647 h 383"/>
                <a:gd name="T44" fmla="*/ 2147483647 w 241"/>
                <a:gd name="T45" fmla="*/ 2147483647 h 383"/>
                <a:gd name="T46" fmla="*/ 2147483647 w 241"/>
                <a:gd name="T47" fmla="*/ 2147483647 h 383"/>
                <a:gd name="T48" fmla="*/ 2147483647 w 241"/>
                <a:gd name="T49" fmla="*/ 2147483647 h 383"/>
                <a:gd name="T50" fmla="*/ 2147483647 w 241"/>
                <a:gd name="T51" fmla="*/ 2147483647 h 383"/>
                <a:gd name="T52" fmla="*/ 2147483647 w 241"/>
                <a:gd name="T53" fmla="*/ 2147483647 h 383"/>
                <a:gd name="T54" fmla="*/ 2147483647 w 241"/>
                <a:gd name="T55" fmla="*/ 2147483647 h 383"/>
                <a:gd name="T56" fmla="*/ 2147483647 w 241"/>
                <a:gd name="T57" fmla="*/ 2147483647 h 383"/>
                <a:gd name="T58" fmla="*/ 2147483647 w 241"/>
                <a:gd name="T59" fmla="*/ 2147483647 h 383"/>
                <a:gd name="T60" fmla="*/ 2147483647 w 241"/>
                <a:gd name="T61" fmla="*/ 2147483647 h 383"/>
                <a:gd name="T62" fmla="*/ 2147483647 w 241"/>
                <a:gd name="T63" fmla="*/ 2147483647 h 383"/>
                <a:gd name="T64" fmla="*/ 2147483647 w 241"/>
                <a:gd name="T65" fmla="*/ 2147483647 h 383"/>
                <a:gd name="T66" fmla="*/ 2147483647 w 241"/>
                <a:gd name="T67" fmla="*/ 2147483647 h 383"/>
                <a:gd name="T68" fmla="*/ 2147483647 w 241"/>
                <a:gd name="T69" fmla="*/ 2147483647 h 383"/>
                <a:gd name="T70" fmla="*/ 2147483647 w 241"/>
                <a:gd name="T71" fmla="*/ 2147483647 h 383"/>
                <a:gd name="T72" fmla="*/ 2147483647 w 241"/>
                <a:gd name="T73" fmla="*/ 2147483647 h 383"/>
                <a:gd name="T74" fmla="*/ 2147483647 w 241"/>
                <a:gd name="T75" fmla="*/ 2147483647 h 383"/>
                <a:gd name="T76" fmla="*/ 2147483647 w 241"/>
                <a:gd name="T77" fmla="*/ 2147483647 h 383"/>
                <a:gd name="T78" fmla="*/ 2147483647 w 241"/>
                <a:gd name="T79" fmla="*/ 2147483647 h 383"/>
                <a:gd name="T80" fmla="*/ 2147483647 w 241"/>
                <a:gd name="T81" fmla="*/ 2147483647 h 383"/>
                <a:gd name="T82" fmla="*/ 2147483647 w 241"/>
                <a:gd name="T83" fmla="*/ 2147483647 h 383"/>
                <a:gd name="T84" fmla="*/ 2147483647 w 241"/>
                <a:gd name="T85" fmla="*/ 2147483647 h 383"/>
                <a:gd name="T86" fmla="*/ 2147483647 w 241"/>
                <a:gd name="T87" fmla="*/ 2147483647 h 383"/>
                <a:gd name="T88" fmla="*/ 2147483647 w 241"/>
                <a:gd name="T89" fmla="*/ 2147483647 h 38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41" h="383">
                  <a:moveTo>
                    <a:pt x="117" y="356"/>
                  </a:moveTo>
                  <a:cubicBezTo>
                    <a:pt x="127" y="356"/>
                    <a:pt x="135" y="348"/>
                    <a:pt x="135" y="338"/>
                  </a:cubicBezTo>
                  <a:cubicBezTo>
                    <a:pt x="135" y="329"/>
                    <a:pt x="127" y="321"/>
                    <a:pt x="117" y="321"/>
                  </a:cubicBezTo>
                  <a:cubicBezTo>
                    <a:pt x="107" y="321"/>
                    <a:pt x="99" y="329"/>
                    <a:pt x="99" y="338"/>
                  </a:cubicBezTo>
                  <a:cubicBezTo>
                    <a:pt x="99" y="348"/>
                    <a:pt x="107" y="356"/>
                    <a:pt x="117" y="356"/>
                  </a:cubicBezTo>
                  <a:close/>
                  <a:moveTo>
                    <a:pt x="233" y="90"/>
                  </a:moveTo>
                  <a:cubicBezTo>
                    <a:pt x="237" y="90"/>
                    <a:pt x="241" y="87"/>
                    <a:pt x="241" y="82"/>
                  </a:cubicBezTo>
                  <a:cubicBezTo>
                    <a:pt x="241" y="19"/>
                    <a:pt x="241" y="19"/>
                    <a:pt x="241" y="19"/>
                  </a:cubicBezTo>
                  <a:cubicBezTo>
                    <a:pt x="241" y="8"/>
                    <a:pt x="232" y="0"/>
                    <a:pt x="221" y="0"/>
                  </a:cubicBezTo>
                  <a:cubicBezTo>
                    <a:pt x="19" y="0"/>
                    <a:pt x="19" y="0"/>
                    <a:pt x="19" y="0"/>
                  </a:cubicBezTo>
                  <a:cubicBezTo>
                    <a:pt x="8" y="0"/>
                    <a:pt x="0" y="8"/>
                    <a:pt x="0" y="19"/>
                  </a:cubicBezTo>
                  <a:cubicBezTo>
                    <a:pt x="0" y="364"/>
                    <a:pt x="0" y="364"/>
                    <a:pt x="0" y="364"/>
                  </a:cubicBezTo>
                  <a:cubicBezTo>
                    <a:pt x="0" y="375"/>
                    <a:pt x="8" y="383"/>
                    <a:pt x="19" y="383"/>
                  </a:cubicBezTo>
                  <a:cubicBezTo>
                    <a:pt x="221" y="383"/>
                    <a:pt x="221" y="383"/>
                    <a:pt x="221" y="383"/>
                  </a:cubicBezTo>
                  <a:cubicBezTo>
                    <a:pt x="232" y="383"/>
                    <a:pt x="241" y="375"/>
                    <a:pt x="241" y="364"/>
                  </a:cubicBezTo>
                  <a:cubicBezTo>
                    <a:pt x="241" y="114"/>
                    <a:pt x="241" y="114"/>
                    <a:pt x="241" y="114"/>
                  </a:cubicBezTo>
                  <a:cubicBezTo>
                    <a:pt x="241" y="110"/>
                    <a:pt x="237" y="106"/>
                    <a:pt x="233" y="106"/>
                  </a:cubicBezTo>
                  <a:cubicBezTo>
                    <a:pt x="228" y="106"/>
                    <a:pt x="225" y="110"/>
                    <a:pt x="225" y="114"/>
                  </a:cubicBezTo>
                  <a:cubicBezTo>
                    <a:pt x="225" y="295"/>
                    <a:pt x="225" y="295"/>
                    <a:pt x="225" y="295"/>
                  </a:cubicBezTo>
                  <a:cubicBezTo>
                    <a:pt x="16" y="295"/>
                    <a:pt x="16" y="295"/>
                    <a:pt x="16" y="295"/>
                  </a:cubicBezTo>
                  <a:cubicBezTo>
                    <a:pt x="16" y="69"/>
                    <a:pt x="16" y="69"/>
                    <a:pt x="16" y="69"/>
                  </a:cubicBezTo>
                  <a:cubicBezTo>
                    <a:pt x="225" y="69"/>
                    <a:pt x="225" y="69"/>
                    <a:pt x="225" y="69"/>
                  </a:cubicBezTo>
                  <a:cubicBezTo>
                    <a:pt x="225" y="82"/>
                    <a:pt x="225" y="82"/>
                    <a:pt x="225" y="82"/>
                  </a:cubicBezTo>
                  <a:cubicBezTo>
                    <a:pt x="225" y="87"/>
                    <a:pt x="228" y="90"/>
                    <a:pt x="233" y="90"/>
                  </a:cubicBezTo>
                  <a:close/>
                  <a:moveTo>
                    <a:pt x="225" y="311"/>
                  </a:moveTo>
                  <a:cubicBezTo>
                    <a:pt x="225" y="364"/>
                    <a:pt x="225" y="364"/>
                    <a:pt x="225" y="364"/>
                  </a:cubicBezTo>
                  <a:cubicBezTo>
                    <a:pt x="225" y="366"/>
                    <a:pt x="223" y="367"/>
                    <a:pt x="221" y="367"/>
                  </a:cubicBezTo>
                  <a:cubicBezTo>
                    <a:pt x="19" y="367"/>
                    <a:pt x="19" y="367"/>
                    <a:pt x="19" y="367"/>
                  </a:cubicBezTo>
                  <a:cubicBezTo>
                    <a:pt x="17" y="367"/>
                    <a:pt x="16" y="366"/>
                    <a:pt x="16" y="364"/>
                  </a:cubicBezTo>
                  <a:cubicBezTo>
                    <a:pt x="16" y="311"/>
                    <a:pt x="16" y="311"/>
                    <a:pt x="16" y="311"/>
                  </a:cubicBezTo>
                  <a:lnTo>
                    <a:pt x="225" y="311"/>
                  </a:lnTo>
                  <a:close/>
                  <a:moveTo>
                    <a:pt x="16" y="53"/>
                  </a:moveTo>
                  <a:cubicBezTo>
                    <a:pt x="16" y="19"/>
                    <a:pt x="16" y="19"/>
                    <a:pt x="16" y="19"/>
                  </a:cubicBezTo>
                  <a:cubicBezTo>
                    <a:pt x="16" y="17"/>
                    <a:pt x="17" y="16"/>
                    <a:pt x="19" y="16"/>
                  </a:cubicBezTo>
                  <a:cubicBezTo>
                    <a:pt x="221" y="16"/>
                    <a:pt x="221" y="16"/>
                    <a:pt x="221" y="16"/>
                  </a:cubicBezTo>
                  <a:cubicBezTo>
                    <a:pt x="223" y="16"/>
                    <a:pt x="225" y="17"/>
                    <a:pt x="225" y="19"/>
                  </a:cubicBezTo>
                  <a:cubicBezTo>
                    <a:pt x="225" y="53"/>
                    <a:pt x="225" y="53"/>
                    <a:pt x="225" y="53"/>
                  </a:cubicBezTo>
                  <a:lnTo>
                    <a:pt x="16" y="53"/>
                  </a:lnTo>
                  <a:close/>
                  <a:moveTo>
                    <a:pt x="135" y="26"/>
                  </a:moveTo>
                  <a:cubicBezTo>
                    <a:pt x="99" y="26"/>
                    <a:pt x="99" y="26"/>
                    <a:pt x="99" y="26"/>
                  </a:cubicBezTo>
                  <a:cubicBezTo>
                    <a:pt x="95" y="26"/>
                    <a:pt x="91" y="30"/>
                    <a:pt x="91" y="34"/>
                  </a:cubicBezTo>
                  <a:cubicBezTo>
                    <a:pt x="91" y="38"/>
                    <a:pt x="95" y="42"/>
                    <a:pt x="99" y="42"/>
                  </a:cubicBezTo>
                  <a:cubicBezTo>
                    <a:pt x="135" y="42"/>
                    <a:pt x="135" y="42"/>
                    <a:pt x="135" y="42"/>
                  </a:cubicBezTo>
                  <a:cubicBezTo>
                    <a:pt x="139" y="42"/>
                    <a:pt x="143" y="38"/>
                    <a:pt x="143" y="34"/>
                  </a:cubicBezTo>
                  <a:cubicBezTo>
                    <a:pt x="143" y="30"/>
                    <a:pt x="139" y="26"/>
                    <a:pt x="135" y="26"/>
                  </a:cubicBezTo>
                  <a:close/>
                </a:path>
              </a:pathLst>
            </a:custGeom>
            <a:solidFill>
              <a:srgbClr val="433D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 name="Text Box 144">
              <a:extLst>
                <a:ext uri="{FF2B5EF4-FFF2-40B4-BE49-F238E27FC236}">
                  <a16:creationId xmlns:a16="http://schemas.microsoft.com/office/drawing/2014/main" id="{1A9FAFC5-3805-44AC-AD75-09E2C846706E}"/>
                </a:ext>
              </a:extLst>
            </p:cNvPr>
            <p:cNvSpPr txBox="1">
              <a:spLocks noChangeAspect="1" noChangeArrowheads="1"/>
            </p:cNvSpPr>
            <p:nvPr/>
          </p:nvSpPr>
          <p:spPr bwMode="auto">
            <a:xfrm>
              <a:off x="9548359" y="827779"/>
              <a:ext cx="992350" cy="686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eaLnBrk="1" hangingPunct="1">
                <a:lnSpc>
                  <a:spcPct val="80000"/>
                </a:lnSpc>
              </a:pPr>
              <a:r>
                <a:rPr lang="en-US" altLang="en-US" sz="1600"/>
                <a:t>UE</a:t>
              </a:r>
            </a:p>
          </p:txBody>
        </p:sp>
      </p:grpSp>
      <p:sp>
        <p:nvSpPr>
          <p:cNvPr id="70" name="Rectangular Callout 104">
            <a:extLst>
              <a:ext uri="{FF2B5EF4-FFF2-40B4-BE49-F238E27FC236}">
                <a16:creationId xmlns:a16="http://schemas.microsoft.com/office/drawing/2014/main" id="{AFC8C705-7820-47D7-B800-82A093B59FC4}"/>
              </a:ext>
            </a:extLst>
          </p:cNvPr>
          <p:cNvSpPr/>
          <p:nvPr/>
        </p:nvSpPr>
        <p:spPr bwMode="auto">
          <a:xfrm>
            <a:off x="10057881" y="4528156"/>
            <a:ext cx="1775323" cy="1569660"/>
          </a:xfrm>
          <a:prstGeom prst="wedgeRectCallout">
            <a:avLst>
              <a:gd name="adj1" fmla="val -86105"/>
              <a:gd name="adj2" fmla="val 11794"/>
            </a:avLst>
          </a:prstGeom>
          <a:noFill/>
          <a:ln w="19050" cap="flat" cmpd="sng" algn="ctr">
            <a:solidFill>
              <a:srgbClr val="E32119"/>
            </a:solidFill>
            <a:prstDash val="solid"/>
            <a:round/>
            <a:headEnd type="none" w="med" len="med"/>
            <a:tailEnd type="none" w="med" len="med"/>
          </a:ln>
          <a:effectLst/>
        </p:spPr>
        <p:txBody>
          <a:bodyPr vert="horz" wrap="square" lIns="72000" tIns="45720" rIns="72000" bIns="45720" numCol="1" rtlCol="0" anchor="t" anchorCtr="0" compatLnSpc="1">
            <a:prstTxWarp prst="textNoShape">
              <a:avLst/>
            </a:prstTxWarp>
            <a:spAutoFit/>
          </a:bodyPr>
          <a:lstStyle/>
          <a:p>
            <a:pPr>
              <a:spcBef>
                <a:spcPts val="0"/>
              </a:spcBef>
            </a:pPr>
            <a:r>
              <a:rPr lang="en-US" sz="1200" b="1">
                <a:solidFill>
                  <a:srgbClr val="00285F"/>
                </a:solidFill>
              </a:rPr>
              <a:t>Handover Complete followed by registration procedure </a:t>
            </a:r>
            <a:r>
              <a:rPr lang="en-US" sz="1200">
                <a:solidFill>
                  <a:srgbClr val="00285F"/>
                </a:solidFill>
              </a:rPr>
              <a:t>(including requested NSSAI including all S-NSSAIs for all PDU Sessions). UE receives Allowed NSSAI</a:t>
            </a:r>
          </a:p>
        </p:txBody>
      </p:sp>
      <p:sp>
        <p:nvSpPr>
          <p:cNvPr id="71" name="Rectangular Callout 104">
            <a:extLst>
              <a:ext uri="{FF2B5EF4-FFF2-40B4-BE49-F238E27FC236}">
                <a16:creationId xmlns:a16="http://schemas.microsoft.com/office/drawing/2014/main" id="{D01F7DD4-A01B-48C2-A0E8-48EFDEEEC1EB}"/>
              </a:ext>
            </a:extLst>
          </p:cNvPr>
          <p:cNvSpPr/>
          <p:nvPr/>
        </p:nvSpPr>
        <p:spPr bwMode="auto">
          <a:xfrm>
            <a:off x="4654777" y="4086636"/>
            <a:ext cx="3165544" cy="830997"/>
          </a:xfrm>
          <a:prstGeom prst="wedgeRectCallout">
            <a:avLst>
              <a:gd name="adj1" fmla="val 7135"/>
              <a:gd name="adj2" fmla="val -80263"/>
            </a:avLst>
          </a:prstGeom>
          <a:solidFill>
            <a:schemeClr val="bg1"/>
          </a:solidFill>
          <a:ln w="19050" cap="flat" cmpd="sng" algn="ctr">
            <a:solidFill>
              <a:srgbClr val="E32119"/>
            </a:solidFill>
            <a:prstDash val="solid"/>
            <a:round/>
            <a:headEnd type="none" w="med" len="med"/>
            <a:tailEnd type="none" w="med" len="med"/>
          </a:ln>
          <a:effectLst/>
        </p:spPr>
        <p:txBody>
          <a:bodyPr vert="horz" wrap="square" lIns="72000" tIns="45720" rIns="72000" bIns="45720" numCol="1" rtlCol="0" anchor="t" anchorCtr="0" compatLnSpc="1">
            <a:prstTxWarp prst="textNoShape">
              <a:avLst/>
            </a:prstTxWarp>
            <a:spAutoFit/>
          </a:bodyPr>
          <a:lstStyle/>
          <a:p>
            <a:pPr>
              <a:spcBef>
                <a:spcPts val="0"/>
              </a:spcBef>
            </a:pPr>
            <a:r>
              <a:rPr lang="en-US" sz="1200" b="1">
                <a:solidFill>
                  <a:srgbClr val="00285F"/>
                </a:solidFill>
              </a:rPr>
              <a:t>Forward Relocation Request procedure. MME provides:</a:t>
            </a:r>
            <a:br>
              <a:rPr lang="en-US" sz="1200" b="1">
                <a:solidFill>
                  <a:srgbClr val="00285F"/>
                </a:solidFill>
              </a:rPr>
            </a:br>
            <a:r>
              <a:rPr lang="en-US" sz="1200" b="1">
                <a:solidFill>
                  <a:srgbClr val="00285F"/>
                </a:solidFill>
              </a:rPr>
              <a:t>- MME</a:t>
            </a:r>
            <a:r>
              <a:rPr lang="en-US" sz="1200">
                <a:solidFill>
                  <a:srgbClr val="00285F"/>
                </a:solidFill>
              </a:rPr>
              <a:t> UE Context, incl. EPS Bearer Context(s) each including PDN GW address</a:t>
            </a:r>
          </a:p>
        </p:txBody>
      </p:sp>
      <p:sp>
        <p:nvSpPr>
          <p:cNvPr id="77" name="Oval 76">
            <a:extLst>
              <a:ext uri="{FF2B5EF4-FFF2-40B4-BE49-F238E27FC236}">
                <a16:creationId xmlns:a16="http://schemas.microsoft.com/office/drawing/2014/main" id="{A8047EE4-718E-4E78-815F-DE7D383348E9}"/>
              </a:ext>
            </a:extLst>
          </p:cNvPr>
          <p:cNvSpPr/>
          <p:nvPr/>
        </p:nvSpPr>
        <p:spPr bwMode="auto">
          <a:xfrm>
            <a:off x="8380151" y="3813820"/>
            <a:ext cx="367995" cy="391886"/>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a:ln>
                  <a:noFill/>
                </a:ln>
                <a:solidFill>
                  <a:schemeClr val="tx2"/>
                </a:solidFill>
                <a:effectLst/>
                <a:latin typeface="Arial" charset="0"/>
              </a:rPr>
              <a:t>6</a:t>
            </a:r>
          </a:p>
        </p:txBody>
      </p:sp>
      <p:sp>
        <p:nvSpPr>
          <p:cNvPr id="81" name="Oval 80">
            <a:extLst>
              <a:ext uri="{FF2B5EF4-FFF2-40B4-BE49-F238E27FC236}">
                <a16:creationId xmlns:a16="http://schemas.microsoft.com/office/drawing/2014/main" id="{05DB31E4-99CA-42C5-8845-CD75D26BB2B4}"/>
              </a:ext>
            </a:extLst>
          </p:cNvPr>
          <p:cNvSpPr/>
          <p:nvPr/>
        </p:nvSpPr>
        <p:spPr bwMode="auto">
          <a:xfrm>
            <a:off x="3165826" y="3850713"/>
            <a:ext cx="367995" cy="391886"/>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a:ln>
                  <a:noFill/>
                </a:ln>
                <a:solidFill>
                  <a:schemeClr val="tx2"/>
                </a:solidFill>
                <a:effectLst/>
                <a:latin typeface="Arial" charset="0"/>
              </a:rPr>
              <a:t>1</a:t>
            </a:r>
          </a:p>
        </p:txBody>
      </p:sp>
      <p:grpSp>
        <p:nvGrpSpPr>
          <p:cNvPr id="2" name="Group 1">
            <a:extLst>
              <a:ext uri="{FF2B5EF4-FFF2-40B4-BE49-F238E27FC236}">
                <a16:creationId xmlns:a16="http://schemas.microsoft.com/office/drawing/2014/main" id="{729AC4B2-7A69-41B7-8A3F-EBA3F3F57622}"/>
              </a:ext>
            </a:extLst>
          </p:cNvPr>
          <p:cNvGrpSpPr/>
          <p:nvPr/>
        </p:nvGrpSpPr>
        <p:grpSpPr>
          <a:xfrm>
            <a:off x="4459413" y="6001012"/>
            <a:ext cx="3889164" cy="490879"/>
            <a:chOff x="4459413" y="6001012"/>
            <a:chExt cx="3889164" cy="490879"/>
          </a:xfrm>
        </p:grpSpPr>
        <p:sp>
          <p:nvSpPr>
            <p:cNvPr id="74" name="TextBox 73">
              <a:extLst>
                <a:ext uri="{FF2B5EF4-FFF2-40B4-BE49-F238E27FC236}">
                  <a16:creationId xmlns:a16="http://schemas.microsoft.com/office/drawing/2014/main" id="{7EA5658F-ABEB-4C7A-AF9F-26F243B73D9B}"/>
                </a:ext>
              </a:extLst>
            </p:cNvPr>
            <p:cNvSpPr txBox="1"/>
            <p:nvPr/>
          </p:nvSpPr>
          <p:spPr>
            <a:xfrm>
              <a:off x="4459413" y="6144194"/>
              <a:ext cx="3702197" cy="307777"/>
            </a:xfrm>
            <a:prstGeom prst="rect">
              <a:avLst/>
            </a:prstGeom>
            <a:noFill/>
          </p:spPr>
          <p:txBody>
            <a:bodyPr wrap="square" rtlCol="0">
              <a:spAutoFit/>
            </a:bodyPr>
            <a:lstStyle/>
            <a:p>
              <a:pPr algn="ctr"/>
              <a:r>
                <a:rPr lang="en-US" sz="1400" b="1">
                  <a:solidFill>
                    <a:srgbClr val="00285F"/>
                  </a:solidFill>
                </a:rPr>
                <a:t>UE moves from EPS to 5GS</a:t>
              </a:r>
            </a:p>
          </p:txBody>
        </p:sp>
        <p:sp>
          <p:nvSpPr>
            <p:cNvPr id="88" name="Arrow: Right 87">
              <a:extLst>
                <a:ext uri="{FF2B5EF4-FFF2-40B4-BE49-F238E27FC236}">
                  <a16:creationId xmlns:a16="http://schemas.microsoft.com/office/drawing/2014/main" id="{4688FC13-06DD-48D9-A1F2-C90A77D702C2}"/>
                </a:ext>
              </a:extLst>
            </p:cNvPr>
            <p:cNvSpPr/>
            <p:nvPr/>
          </p:nvSpPr>
          <p:spPr bwMode="auto">
            <a:xfrm>
              <a:off x="4569939" y="6001012"/>
              <a:ext cx="3778638" cy="490879"/>
            </a:xfrm>
            <a:prstGeom prst="rightArrow">
              <a:avLst>
                <a:gd name="adj1" fmla="val 53515"/>
                <a:gd name="adj2" fmla="val 50000"/>
              </a:avLst>
            </a:prstGeom>
            <a:noFill/>
            <a:ln w="1905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grpSp>
      <p:grpSp>
        <p:nvGrpSpPr>
          <p:cNvPr id="89" name="Group 88">
            <a:extLst>
              <a:ext uri="{FF2B5EF4-FFF2-40B4-BE49-F238E27FC236}">
                <a16:creationId xmlns:a16="http://schemas.microsoft.com/office/drawing/2014/main" id="{5E7646AE-6977-4144-AD9A-5AF11613709A}"/>
              </a:ext>
            </a:extLst>
          </p:cNvPr>
          <p:cNvGrpSpPr/>
          <p:nvPr/>
        </p:nvGrpSpPr>
        <p:grpSpPr>
          <a:xfrm>
            <a:off x="8406966" y="5680049"/>
            <a:ext cx="992350" cy="1182508"/>
            <a:chOff x="9538020" y="331410"/>
            <a:chExt cx="992350" cy="1182508"/>
          </a:xfrm>
        </p:grpSpPr>
        <p:sp>
          <p:nvSpPr>
            <p:cNvPr id="90" name="Freeform 4">
              <a:extLst>
                <a:ext uri="{FF2B5EF4-FFF2-40B4-BE49-F238E27FC236}">
                  <a16:creationId xmlns:a16="http://schemas.microsoft.com/office/drawing/2014/main" id="{2D01942B-3EBD-429C-B319-2102B83A42BE}"/>
                </a:ext>
              </a:extLst>
            </p:cNvPr>
            <p:cNvSpPr>
              <a:spLocks noChangeAspect="1" noEditPoints="1"/>
            </p:cNvSpPr>
            <p:nvPr/>
          </p:nvSpPr>
          <p:spPr bwMode="auto">
            <a:xfrm>
              <a:off x="9780989" y="331410"/>
              <a:ext cx="506413" cy="693737"/>
            </a:xfrm>
            <a:custGeom>
              <a:avLst/>
              <a:gdLst>
                <a:gd name="T0" fmla="*/ 2147483647 w 241"/>
                <a:gd name="T1" fmla="*/ 2147483647 h 383"/>
                <a:gd name="T2" fmla="*/ 2147483647 w 241"/>
                <a:gd name="T3" fmla="*/ 2147483647 h 383"/>
                <a:gd name="T4" fmla="*/ 2147483647 w 241"/>
                <a:gd name="T5" fmla="*/ 2147483647 h 383"/>
                <a:gd name="T6" fmla="*/ 2147483647 w 241"/>
                <a:gd name="T7" fmla="*/ 2147483647 h 383"/>
                <a:gd name="T8" fmla="*/ 2147483647 w 241"/>
                <a:gd name="T9" fmla="*/ 2147483647 h 383"/>
                <a:gd name="T10" fmla="*/ 2147483647 w 241"/>
                <a:gd name="T11" fmla="*/ 2147483647 h 383"/>
                <a:gd name="T12" fmla="*/ 2147483647 w 241"/>
                <a:gd name="T13" fmla="*/ 2147483647 h 383"/>
                <a:gd name="T14" fmla="*/ 2147483647 w 241"/>
                <a:gd name="T15" fmla="*/ 2147483647 h 383"/>
                <a:gd name="T16" fmla="*/ 2147483647 w 241"/>
                <a:gd name="T17" fmla="*/ 0 h 383"/>
                <a:gd name="T18" fmla="*/ 2147483647 w 241"/>
                <a:gd name="T19" fmla="*/ 0 h 383"/>
                <a:gd name="T20" fmla="*/ 0 w 241"/>
                <a:gd name="T21" fmla="*/ 2147483647 h 383"/>
                <a:gd name="T22" fmla="*/ 0 w 241"/>
                <a:gd name="T23" fmla="*/ 2147483647 h 383"/>
                <a:gd name="T24" fmla="*/ 2147483647 w 241"/>
                <a:gd name="T25" fmla="*/ 2147483647 h 383"/>
                <a:gd name="T26" fmla="*/ 2147483647 w 241"/>
                <a:gd name="T27" fmla="*/ 2147483647 h 383"/>
                <a:gd name="T28" fmla="*/ 2147483647 w 241"/>
                <a:gd name="T29" fmla="*/ 2147483647 h 383"/>
                <a:gd name="T30" fmla="*/ 2147483647 w 241"/>
                <a:gd name="T31" fmla="*/ 2147483647 h 383"/>
                <a:gd name="T32" fmla="*/ 2147483647 w 241"/>
                <a:gd name="T33" fmla="*/ 2147483647 h 383"/>
                <a:gd name="T34" fmla="*/ 2147483647 w 241"/>
                <a:gd name="T35" fmla="*/ 2147483647 h 383"/>
                <a:gd name="T36" fmla="*/ 2147483647 w 241"/>
                <a:gd name="T37" fmla="*/ 2147483647 h 383"/>
                <a:gd name="T38" fmla="*/ 2147483647 w 241"/>
                <a:gd name="T39" fmla="*/ 2147483647 h 383"/>
                <a:gd name="T40" fmla="*/ 2147483647 w 241"/>
                <a:gd name="T41" fmla="*/ 2147483647 h 383"/>
                <a:gd name="T42" fmla="*/ 2147483647 w 241"/>
                <a:gd name="T43" fmla="*/ 2147483647 h 383"/>
                <a:gd name="T44" fmla="*/ 2147483647 w 241"/>
                <a:gd name="T45" fmla="*/ 2147483647 h 383"/>
                <a:gd name="T46" fmla="*/ 2147483647 w 241"/>
                <a:gd name="T47" fmla="*/ 2147483647 h 383"/>
                <a:gd name="T48" fmla="*/ 2147483647 w 241"/>
                <a:gd name="T49" fmla="*/ 2147483647 h 383"/>
                <a:gd name="T50" fmla="*/ 2147483647 w 241"/>
                <a:gd name="T51" fmla="*/ 2147483647 h 383"/>
                <a:gd name="T52" fmla="*/ 2147483647 w 241"/>
                <a:gd name="T53" fmla="*/ 2147483647 h 383"/>
                <a:gd name="T54" fmla="*/ 2147483647 w 241"/>
                <a:gd name="T55" fmla="*/ 2147483647 h 383"/>
                <a:gd name="T56" fmla="*/ 2147483647 w 241"/>
                <a:gd name="T57" fmla="*/ 2147483647 h 383"/>
                <a:gd name="T58" fmla="*/ 2147483647 w 241"/>
                <a:gd name="T59" fmla="*/ 2147483647 h 383"/>
                <a:gd name="T60" fmla="*/ 2147483647 w 241"/>
                <a:gd name="T61" fmla="*/ 2147483647 h 383"/>
                <a:gd name="T62" fmla="*/ 2147483647 w 241"/>
                <a:gd name="T63" fmla="*/ 2147483647 h 383"/>
                <a:gd name="T64" fmla="*/ 2147483647 w 241"/>
                <a:gd name="T65" fmla="*/ 2147483647 h 383"/>
                <a:gd name="T66" fmla="*/ 2147483647 w 241"/>
                <a:gd name="T67" fmla="*/ 2147483647 h 383"/>
                <a:gd name="T68" fmla="*/ 2147483647 w 241"/>
                <a:gd name="T69" fmla="*/ 2147483647 h 383"/>
                <a:gd name="T70" fmla="*/ 2147483647 w 241"/>
                <a:gd name="T71" fmla="*/ 2147483647 h 383"/>
                <a:gd name="T72" fmla="*/ 2147483647 w 241"/>
                <a:gd name="T73" fmla="*/ 2147483647 h 383"/>
                <a:gd name="T74" fmla="*/ 2147483647 w 241"/>
                <a:gd name="T75" fmla="*/ 2147483647 h 383"/>
                <a:gd name="T76" fmla="*/ 2147483647 w 241"/>
                <a:gd name="T77" fmla="*/ 2147483647 h 383"/>
                <a:gd name="T78" fmla="*/ 2147483647 w 241"/>
                <a:gd name="T79" fmla="*/ 2147483647 h 383"/>
                <a:gd name="T80" fmla="*/ 2147483647 w 241"/>
                <a:gd name="T81" fmla="*/ 2147483647 h 383"/>
                <a:gd name="T82" fmla="*/ 2147483647 w 241"/>
                <a:gd name="T83" fmla="*/ 2147483647 h 383"/>
                <a:gd name="T84" fmla="*/ 2147483647 w 241"/>
                <a:gd name="T85" fmla="*/ 2147483647 h 383"/>
                <a:gd name="T86" fmla="*/ 2147483647 w 241"/>
                <a:gd name="T87" fmla="*/ 2147483647 h 383"/>
                <a:gd name="T88" fmla="*/ 2147483647 w 241"/>
                <a:gd name="T89" fmla="*/ 2147483647 h 38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41" h="383">
                  <a:moveTo>
                    <a:pt x="117" y="356"/>
                  </a:moveTo>
                  <a:cubicBezTo>
                    <a:pt x="127" y="356"/>
                    <a:pt x="135" y="348"/>
                    <a:pt x="135" y="338"/>
                  </a:cubicBezTo>
                  <a:cubicBezTo>
                    <a:pt x="135" y="329"/>
                    <a:pt x="127" y="321"/>
                    <a:pt x="117" y="321"/>
                  </a:cubicBezTo>
                  <a:cubicBezTo>
                    <a:pt x="107" y="321"/>
                    <a:pt x="99" y="329"/>
                    <a:pt x="99" y="338"/>
                  </a:cubicBezTo>
                  <a:cubicBezTo>
                    <a:pt x="99" y="348"/>
                    <a:pt x="107" y="356"/>
                    <a:pt x="117" y="356"/>
                  </a:cubicBezTo>
                  <a:close/>
                  <a:moveTo>
                    <a:pt x="233" y="90"/>
                  </a:moveTo>
                  <a:cubicBezTo>
                    <a:pt x="237" y="90"/>
                    <a:pt x="241" y="87"/>
                    <a:pt x="241" y="82"/>
                  </a:cubicBezTo>
                  <a:cubicBezTo>
                    <a:pt x="241" y="19"/>
                    <a:pt x="241" y="19"/>
                    <a:pt x="241" y="19"/>
                  </a:cubicBezTo>
                  <a:cubicBezTo>
                    <a:pt x="241" y="8"/>
                    <a:pt x="232" y="0"/>
                    <a:pt x="221" y="0"/>
                  </a:cubicBezTo>
                  <a:cubicBezTo>
                    <a:pt x="19" y="0"/>
                    <a:pt x="19" y="0"/>
                    <a:pt x="19" y="0"/>
                  </a:cubicBezTo>
                  <a:cubicBezTo>
                    <a:pt x="8" y="0"/>
                    <a:pt x="0" y="8"/>
                    <a:pt x="0" y="19"/>
                  </a:cubicBezTo>
                  <a:cubicBezTo>
                    <a:pt x="0" y="364"/>
                    <a:pt x="0" y="364"/>
                    <a:pt x="0" y="364"/>
                  </a:cubicBezTo>
                  <a:cubicBezTo>
                    <a:pt x="0" y="375"/>
                    <a:pt x="8" y="383"/>
                    <a:pt x="19" y="383"/>
                  </a:cubicBezTo>
                  <a:cubicBezTo>
                    <a:pt x="221" y="383"/>
                    <a:pt x="221" y="383"/>
                    <a:pt x="221" y="383"/>
                  </a:cubicBezTo>
                  <a:cubicBezTo>
                    <a:pt x="232" y="383"/>
                    <a:pt x="241" y="375"/>
                    <a:pt x="241" y="364"/>
                  </a:cubicBezTo>
                  <a:cubicBezTo>
                    <a:pt x="241" y="114"/>
                    <a:pt x="241" y="114"/>
                    <a:pt x="241" y="114"/>
                  </a:cubicBezTo>
                  <a:cubicBezTo>
                    <a:pt x="241" y="110"/>
                    <a:pt x="237" y="106"/>
                    <a:pt x="233" y="106"/>
                  </a:cubicBezTo>
                  <a:cubicBezTo>
                    <a:pt x="228" y="106"/>
                    <a:pt x="225" y="110"/>
                    <a:pt x="225" y="114"/>
                  </a:cubicBezTo>
                  <a:cubicBezTo>
                    <a:pt x="225" y="295"/>
                    <a:pt x="225" y="295"/>
                    <a:pt x="225" y="295"/>
                  </a:cubicBezTo>
                  <a:cubicBezTo>
                    <a:pt x="16" y="295"/>
                    <a:pt x="16" y="295"/>
                    <a:pt x="16" y="295"/>
                  </a:cubicBezTo>
                  <a:cubicBezTo>
                    <a:pt x="16" y="69"/>
                    <a:pt x="16" y="69"/>
                    <a:pt x="16" y="69"/>
                  </a:cubicBezTo>
                  <a:cubicBezTo>
                    <a:pt x="225" y="69"/>
                    <a:pt x="225" y="69"/>
                    <a:pt x="225" y="69"/>
                  </a:cubicBezTo>
                  <a:cubicBezTo>
                    <a:pt x="225" y="82"/>
                    <a:pt x="225" y="82"/>
                    <a:pt x="225" y="82"/>
                  </a:cubicBezTo>
                  <a:cubicBezTo>
                    <a:pt x="225" y="87"/>
                    <a:pt x="228" y="90"/>
                    <a:pt x="233" y="90"/>
                  </a:cubicBezTo>
                  <a:close/>
                  <a:moveTo>
                    <a:pt x="225" y="311"/>
                  </a:moveTo>
                  <a:cubicBezTo>
                    <a:pt x="225" y="364"/>
                    <a:pt x="225" y="364"/>
                    <a:pt x="225" y="364"/>
                  </a:cubicBezTo>
                  <a:cubicBezTo>
                    <a:pt x="225" y="366"/>
                    <a:pt x="223" y="367"/>
                    <a:pt x="221" y="367"/>
                  </a:cubicBezTo>
                  <a:cubicBezTo>
                    <a:pt x="19" y="367"/>
                    <a:pt x="19" y="367"/>
                    <a:pt x="19" y="367"/>
                  </a:cubicBezTo>
                  <a:cubicBezTo>
                    <a:pt x="17" y="367"/>
                    <a:pt x="16" y="366"/>
                    <a:pt x="16" y="364"/>
                  </a:cubicBezTo>
                  <a:cubicBezTo>
                    <a:pt x="16" y="311"/>
                    <a:pt x="16" y="311"/>
                    <a:pt x="16" y="311"/>
                  </a:cubicBezTo>
                  <a:lnTo>
                    <a:pt x="225" y="311"/>
                  </a:lnTo>
                  <a:close/>
                  <a:moveTo>
                    <a:pt x="16" y="53"/>
                  </a:moveTo>
                  <a:cubicBezTo>
                    <a:pt x="16" y="19"/>
                    <a:pt x="16" y="19"/>
                    <a:pt x="16" y="19"/>
                  </a:cubicBezTo>
                  <a:cubicBezTo>
                    <a:pt x="16" y="17"/>
                    <a:pt x="17" y="16"/>
                    <a:pt x="19" y="16"/>
                  </a:cubicBezTo>
                  <a:cubicBezTo>
                    <a:pt x="221" y="16"/>
                    <a:pt x="221" y="16"/>
                    <a:pt x="221" y="16"/>
                  </a:cubicBezTo>
                  <a:cubicBezTo>
                    <a:pt x="223" y="16"/>
                    <a:pt x="225" y="17"/>
                    <a:pt x="225" y="19"/>
                  </a:cubicBezTo>
                  <a:cubicBezTo>
                    <a:pt x="225" y="53"/>
                    <a:pt x="225" y="53"/>
                    <a:pt x="225" y="53"/>
                  </a:cubicBezTo>
                  <a:lnTo>
                    <a:pt x="16" y="53"/>
                  </a:lnTo>
                  <a:close/>
                  <a:moveTo>
                    <a:pt x="135" y="26"/>
                  </a:moveTo>
                  <a:cubicBezTo>
                    <a:pt x="99" y="26"/>
                    <a:pt x="99" y="26"/>
                    <a:pt x="99" y="26"/>
                  </a:cubicBezTo>
                  <a:cubicBezTo>
                    <a:pt x="95" y="26"/>
                    <a:pt x="91" y="30"/>
                    <a:pt x="91" y="34"/>
                  </a:cubicBezTo>
                  <a:cubicBezTo>
                    <a:pt x="91" y="38"/>
                    <a:pt x="95" y="42"/>
                    <a:pt x="99" y="42"/>
                  </a:cubicBezTo>
                  <a:cubicBezTo>
                    <a:pt x="135" y="42"/>
                    <a:pt x="135" y="42"/>
                    <a:pt x="135" y="42"/>
                  </a:cubicBezTo>
                  <a:cubicBezTo>
                    <a:pt x="139" y="42"/>
                    <a:pt x="143" y="38"/>
                    <a:pt x="143" y="34"/>
                  </a:cubicBezTo>
                  <a:cubicBezTo>
                    <a:pt x="143" y="30"/>
                    <a:pt x="139" y="26"/>
                    <a:pt x="135" y="26"/>
                  </a:cubicBezTo>
                  <a:close/>
                </a:path>
              </a:pathLst>
            </a:custGeom>
            <a:solidFill>
              <a:srgbClr val="433D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1" name="Text Box 144">
              <a:extLst>
                <a:ext uri="{FF2B5EF4-FFF2-40B4-BE49-F238E27FC236}">
                  <a16:creationId xmlns:a16="http://schemas.microsoft.com/office/drawing/2014/main" id="{D4BC6E06-9CF6-4889-A4A1-6CF42E56A36C}"/>
                </a:ext>
              </a:extLst>
            </p:cNvPr>
            <p:cNvSpPr txBox="1">
              <a:spLocks noChangeAspect="1" noChangeArrowheads="1"/>
            </p:cNvSpPr>
            <p:nvPr/>
          </p:nvSpPr>
          <p:spPr bwMode="auto">
            <a:xfrm>
              <a:off x="9538020" y="826976"/>
              <a:ext cx="992350" cy="686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eaLnBrk="1" hangingPunct="1">
                <a:lnSpc>
                  <a:spcPct val="80000"/>
                </a:lnSpc>
              </a:pPr>
              <a:r>
                <a:rPr lang="en-US" altLang="en-US" sz="1600"/>
                <a:t>UE</a:t>
              </a:r>
            </a:p>
          </p:txBody>
        </p:sp>
      </p:grpSp>
      <p:cxnSp>
        <p:nvCxnSpPr>
          <p:cNvPr id="94" name="Straight Arrow Connector 93">
            <a:extLst>
              <a:ext uri="{FF2B5EF4-FFF2-40B4-BE49-F238E27FC236}">
                <a16:creationId xmlns:a16="http://schemas.microsoft.com/office/drawing/2014/main" id="{9698372F-EEF7-43F4-997B-41EC91084E81}"/>
              </a:ext>
            </a:extLst>
          </p:cNvPr>
          <p:cNvCxnSpPr>
            <a:cxnSpLocks/>
            <a:stCxn id="36" idx="0"/>
            <a:endCxn id="53" idx="2"/>
          </p:cNvCxnSpPr>
          <p:nvPr/>
        </p:nvCxnSpPr>
        <p:spPr bwMode="auto">
          <a:xfrm flipV="1">
            <a:off x="3618589" y="3819900"/>
            <a:ext cx="4099" cy="390723"/>
          </a:xfrm>
          <a:prstGeom prst="straightConnector1">
            <a:avLst/>
          </a:prstGeom>
          <a:noFill/>
          <a:ln w="12700" cap="flat" cmpd="sng" algn="ctr">
            <a:solidFill>
              <a:schemeClr val="tx1"/>
            </a:solidFill>
            <a:prstDash val="solid"/>
            <a:round/>
            <a:headEnd type="triangle" w="med" len="med"/>
            <a:tailEnd type="triangle" w="med" len="med"/>
          </a:ln>
          <a:effectLst/>
        </p:spPr>
      </p:cxnSp>
      <p:cxnSp>
        <p:nvCxnSpPr>
          <p:cNvPr id="97" name="Straight Arrow Connector 96">
            <a:extLst>
              <a:ext uri="{FF2B5EF4-FFF2-40B4-BE49-F238E27FC236}">
                <a16:creationId xmlns:a16="http://schemas.microsoft.com/office/drawing/2014/main" id="{2E75B193-5A8F-48D4-B8E1-5C933BAEA034}"/>
              </a:ext>
            </a:extLst>
          </p:cNvPr>
          <p:cNvCxnSpPr>
            <a:cxnSpLocks/>
            <a:stCxn id="48" idx="1"/>
            <a:endCxn id="53" idx="3"/>
          </p:cNvCxnSpPr>
          <p:nvPr/>
        </p:nvCxnSpPr>
        <p:spPr bwMode="auto">
          <a:xfrm flipH="1">
            <a:off x="3957993" y="3270496"/>
            <a:ext cx="4574274" cy="14972"/>
          </a:xfrm>
          <a:prstGeom prst="straightConnector1">
            <a:avLst/>
          </a:prstGeom>
          <a:noFill/>
          <a:ln w="12700" cap="flat" cmpd="sng" algn="ctr">
            <a:solidFill>
              <a:schemeClr val="tx1"/>
            </a:solidFill>
            <a:prstDash val="solid"/>
            <a:round/>
            <a:headEnd type="triangle" w="med" len="med"/>
            <a:tailEnd type="triangle" w="med" len="med"/>
          </a:ln>
          <a:effectLst/>
        </p:spPr>
      </p:cxnSp>
      <p:cxnSp>
        <p:nvCxnSpPr>
          <p:cNvPr id="99" name="Straight Arrow Connector 98">
            <a:extLst>
              <a:ext uri="{FF2B5EF4-FFF2-40B4-BE49-F238E27FC236}">
                <a16:creationId xmlns:a16="http://schemas.microsoft.com/office/drawing/2014/main" id="{FEBF523B-DD01-466D-9F86-04620D8CB8CD}"/>
              </a:ext>
            </a:extLst>
          </p:cNvPr>
          <p:cNvCxnSpPr>
            <a:cxnSpLocks/>
            <a:stCxn id="53" idx="0"/>
            <a:endCxn id="52" idx="1"/>
          </p:cNvCxnSpPr>
          <p:nvPr/>
        </p:nvCxnSpPr>
        <p:spPr bwMode="auto">
          <a:xfrm flipV="1">
            <a:off x="3622688" y="1901125"/>
            <a:ext cx="2137250" cy="849910"/>
          </a:xfrm>
          <a:prstGeom prst="straightConnector1">
            <a:avLst/>
          </a:prstGeom>
          <a:noFill/>
          <a:ln w="12700" cap="flat" cmpd="sng" algn="ctr">
            <a:solidFill>
              <a:schemeClr val="tx1"/>
            </a:solidFill>
            <a:prstDash val="solid"/>
            <a:round/>
            <a:headEnd type="triangle" w="med" len="med"/>
            <a:tailEnd type="triangle" w="med" len="med"/>
          </a:ln>
          <a:effectLst/>
        </p:spPr>
      </p:cxnSp>
      <p:sp>
        <p:nvSpPr>
          <p:cNvPr id="103" name="Rectangular Callout 104">
            <a:extLst>
              <a:ext uri="{FF2B5EF4-FFF2-40B4-BE49-F238E27FC236}">
                <a16:creationId xmlns:a16="http://schemas.microsoft.com/office/drawing/2014/main" id="{6F9D1ACC-0110-4039-8F33-953315B65756}"/>
              </a:ext>
            </a:extLst>
          </p:cNvPr>
          <p:cNvSpPr/>
          <p:nvPr/>
        </p:nvSpPr>
        <p:spPr bwMode="auto">
          <a:xfrm>
            <a:off x="9482812" y="1065843"/>
            <a:ext cx="2740424" cy="1661993"/>
          </a:xfrm>
          <a:prstGeom prst="wedgeRectCallout">
            <a:avLst>
              <a:gd name="adj1" fmla="val -61457"/>
              <a:gd name="adj2" fmla="val 42059"/>
            </a:avLst>
          </a:prstGeom>
          <a:noFill/>
          <a:ln w="19050" cap="flat" cmpd="sng" algn="ctr">
            <a:solidFill>
              <a:srgbClr val="E32119"/>
            </a:solidFill>
            <a:prstDash val="solid"/>
            <a:round/>
            <a:headEnd type="none" w="med" len="med"/>
            <a:tailEnd type="none" w="med" len="med"/>
          </a:ln>
          <a:effectLst/>
        </p:spPr>
        <p:txBody>
          <a:bodyPr vert="horz" wrap="square" lIns="72000" tIns="45720" rIns="72000" bIns="45720" numCol="1" rtlCol="0" anchor="t" anchorCtr="0" compatLnSpc="1">
            <a:prstTxWarp prst="textNoShape">
              <a:avLst/>
            </a:prstTxWarp>
            <a:spAutoFit/>
          </a:bodyPr>
          <a:lstStyle/>
          <a:p>
            <a:r>
              <a:rPr lang="en-GB" sz="1200"/>
              <a:t>In the home-routed roaming case, the AMF selects default V-SMFs (</a:t>
            </a:r>
            <a:r>
              <a:rPr lang="en-GB" sz="1200">
                <a:solidFill>
                  <a:schemeClr val="tx2"/>
                </a:solidFill>
              </a:rPr>
              <a:t>using S-NSSAI applicable for IW). </a:t>
            </a:r>
          </a:p>
          <a:p>
            <a:r>
              <a:rPr lang="en-US" sz="1200">
                <a:solidFill>
                  <a:schemeClr val="tx2"/>
                </a:solidFill>
              </a:rPr>
              <a:t>If S-NSSAI for IW is different from</a:t>
            </a:r>
            <a:r>
              <a:rPr lang="en-US" sz="1200"/>
              <a:t> S-NSSAI to be used in VPLMN, AMF updates default V-SMF which updates NG-RAN with appropriate VPLMN S-NSSAI value(s)</a:t>
            </a:r>
            <a:endParaRPr lang="en-US" sz="1200">
              <a:solidFill>
                <a:srgbClr val="00285F"/>
              </a:solidFill>
            </a:endParaRPr>
          </a:p>
        </p:txBody>
      </p:sp>
      <p:sp>
        <p:nvSpPr>
          <p:cNvPr id="48" name="TextBox 47">
            <a:extLst>
              <a:ext uri="{FF2B5EF4-FFF2-40B4-BE49-F238E27FC236}">
                <a16:creationId xmlns:a16="http://schemas.microsoft.com/office/drawing/2014/main" id="{9D2E1C8C-949F-4A68-B6F0-B49987EFEBF3}"/>
              </a:ext>
            </a:extLst>
          </p:cNvPr>
          <p:cNvSpPr txBox="1"/>
          <p:nvPr/>
        </p:nvSpPr>
        <p:spPr bwMode="auto">
          <a:xfrm>
            <a:off x="8532267" y="2736063"/>
            <a:ext cx="670610" cy="1068865"/>
          </a:xfrm>
          <a:prstGeom prst="rect">
            <a:avLst/>
          </a:prstGeom>
          <a:solidFill>
            <a:schemeClr val="bg1"/>
          </a:solidFill>
          <a:ln w="19050">
            <a:solidFill>
              <a:schemeClr val="accent1"/>
            </a:solidFill>
            <a:prstDash val="solid"/>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
                <a:srgbClr val="181818"/>
              </a:buClr>
              <a:buSzTx/>
              <a:buFontTx/>
              <a:buNone/>
              <a:tabLst/>
              <a:defRPr/>
            </a:pPr>
            <a:r>
              <a:rPr kumimoji="0" lang="en-US" sz="2400" b="0" i="0" u="none" strike="noStrike" kern="1200" cap="none" spc="0" normalizeH="0" baseline="0" noProof="0">
                <a:ln>
                  <a:noFill/>
                </a:ln>
                <a:solidFill>
                  <a:srgbClr val="0082F0"/>
                </a:solidFill>
                <a:effectLst/>
                <a:uLnTx/>
                <a:uFillTx/>
                <a:latin typeface="Ericsson Technical Icons" panose="00000500000000000000" pitchFamily="2" charset="0"/>
                <a:ea typeface="+mn-ea"/>
                <a:cs typeface="+mn-cs"/>
              </a:rPr>
              <a:t>s</a:t>
            </a:r>
          </a:p>
          <a:p>
            <a:pPr marL="0" marR="0" lvl="0" indent="0" algn="ctr" defTabSz="914400" rtl="0" eaLnBrk="1" fontAlgn="auto" latinLnBrk="0" hangingPunct="1">
              <a:lnSpc>
                <a:spcPct val="90000"/>
              </a:lnSpc>
              <a:spcBef>
                <a:spcPts val="0"/>
              </a:spcBef>
              <a:spcAft>
                <a:spcPts val="0"/>
              </a:spcAft>
              <a:buClr>
                <a:srgbClr val="181818"/>
              </a:buClr>
              <a:buSzTx/>
              <a:buFontTx/>
              <a:buNone/>
              <a:tabLst/>
              <a:defRPr/>
            </a:pPr>
            <a:endParaRPr kumimoji="0" lang="en-US" sz="1600" b="0" i="0" u="none" strike="noStrike" kern="1200" cap="none" spc="0" normalizeH="0" baseline="0" noProof="0">
              <a:ln>
                <a:noFill/>
              </a:ln>
              <a:solidFill>
                <a:srgbClr val="0082F0"/>
              </a:solidFill>
              <a:effectLst/>
              <a:uLnTx/>
              <a:uFillTx/>
              <a:latin typeface="Ericsson Hilda"/>
              <a:ea typeface="+mn-ea"/>
              <a:cs typeface="+mn-cs"/>
            </a:endParaRPr>
          </a:p>
          <a:p>
            <a:pPr marL="0" marR="0" lvl="0" indent="0" algn="ctr" defTabSz="914400" rtl="0" eaLnBrk="1" fontAlgn="auto" latinLnBrk="0" hangingPunct="1">
              <a:lnSpc>
                <a:spcPct val="90000"/>
              </a:lnSpc>
              <a:spcBef>
                <a:spcPts val="0"/>
              </a:spcBef>
              <a:spcAft>
                <a:spcPts val="0"/>
              </a:spcAft>
              <a:buClr>
                <a:srgbClr val="181818"/>
              </a:buClr>
              <a:buSzTx/>
              <a:buFontTx/>
              <a:buNone/>
              <a:tabLst/>
              <a:defRPr/>
            </a:pPr>
            <a:r>
              <a:rPr kumimoji="0" lang="en-US" sz="1600" b="0" i="0" u="none" strike="noStrike" kern="1200" cap="none" spc="0" normalizeH="0" baseline="0" noProof="0">
                <a:ln>
                  <a:noFill/>
                </a:ln>
                <a:solidFill>
                  <a:srgbClr val="0082F0"/>
                </a:solidFill>
                <a:effectLst/>
                <a:uLnTx/>
                <a:uFillTx/>
                <a:latin typeface="Ericsson Hilda"/>
                <a:ea typeface="+mn-ea"/>
                <a:cs typeface="+mn-cs"/>
              </a:rPr>
              <a:t>AMF</a:t>
            </a:r>
            <a:br>
              <a:rPr kumimoji="0" lang="en-US" sz="1400" b="0" i="0" u="none" strike="noStrike" kern="1200" cap="none" spc="0" normalizeH="0" baseline="0" noProof="0">
                <a:ln>
                  <a:noFill/>
                </a:ln>
                <a:solidFill>
                  <a:srgbClr val="0082F0"/>
                </a:solidFill>
                <a:effectLst/>
                <a:uLnTx/>
                <a:uFillTx/>
                <a:latin typeface="Ericsson Hilda"/>
                <a:ea typeface="+mn-ea"/>
                <a:cs typeface="+mn-cs"/>
              </a:rPr>
            </a:br>
            <a:endParaRPr kumimoji="0" lang="en-US" sz="1400" b="0" i="0" u="none" strike="noStrike" kern="1200" cap="none" spc="0" normalizeH="0" baseline="0" noProof="0">
              <a:ln>
                <a:noFill/>
              </a:ln>
              <a:solidFill>
                <a:srgbClr val="0082F0"/>
              </a:solidFill>
              <a:effectLst/>
              <a:uLnTx/>
              <a:uFillTx/>
              <a:latin typeface="Ericsson Hilda"/>
              <a:ea typeface="+mn-ea"/>
              <a:cs typeface="+mn-cs"/>
            </a:endParaRPr>
          </a:p>
        </p:txBody>
      </p:sp>
      <p:sp>
        <p:nvSpPr>
          <p:cNvPr id="52" name="TextBox 51">
            <a:extLst>
              <a:ext uri="{FF2B5EF4-FFF2-40B4-BE49-F238E27FC236}">
                <a16:creationId xmlns:a16="http://schemas.microsoft.com/office/drawing/2014/main" id="{000ECADF-B267-4C00-8743-F12EAB1B82EA}"/>
              </a:ext>
            </a:extLst>
          </p:cNvPr>
          <p:cNvSpPr txBox="1"/>
          <p:nvPr/>
        </p:nvSpPr>
        <p:spPr bwMode="auto">
          <a:xfrm>
            <a:off x="5759938" y="1366692"/>
            <a:ext cx="670610" cy="1068865"/>
          </a:xfrm>
          <a:prstGeom prst="rect">
            <a:avLst/>
          </a:prstGeom>
          <a:solidFill>
            <a:schemeClr val="bg1"/>
          </a:solidFill>
          <a:ln w="19050">
            <a:solidFill>
              <a:schemeClr val="accent1"/>
            </a:solidFill>
            <a:prstDash val="solid"/>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
                <a:srgbClr val="181818"/>
              </a:buClr>
              <a:buSzTx/>
              <a:buFontTx/>
              <a:buNone/>
              <a:tabLst/>
              <a:defRPr/>
            </a:pPr>
            <a:r>
              <a:rPr kumimoji="0" lang="en-US" sz="2400" b="0" i="0" u="none" strike="noStrike" kern="1200" cap="none" spc="0" normalizeH="0" baseline="0" noProof="0">
                <a:ln>
                  <a:noFill/>
                </a:ln>
                <a:solidFill>
                  <a:srgbClr val="0082F0"/>
                </a:solidFill>
                <a:effectLst/>
                <a:uLnTx/>
                <a:uFillTx/>
                <a:latin typeface="Ericsson Technical Icons" panose="00000500000000000000" pitchFamily="2" charset="0"/>
                <a:ea typeface="+mn-ea"/>
                <a:cs typeface="+mn-cs"/>
              </a:rPr>
              <a:t>s</a:t>
            </a:r>
          </a:p>
          <a:p>
            <a:pPr marL="0" marR="0" lvl="0" indent="0" algn="ctr" defTabSz="914400" rtl="0" eaLnBrk="1" fontAlgn="auto" latinLnBrk="0" hangingPunct="1">
              <a:lnSpc>
                <a:spcPct val="90000"/>
              </a:lnSpc>
              <a:spcBef>
                <a:spcPts val="0"/>
              </a:spcBef>
              <a:spcAft>
                <a:spcPts val="0"/>
              </a:spcAft>
              <a:buClr>
                <a:srgbClr val="181818"/>
              </a:buClr>
              <a:buSzTx/>
              <a:buFontTx/>
              <a:buNone/>
              <a:tabLst/>
              <a:defRPr/>
            </a:pPr>
            <a:endParaRPr kumimoji="0" lang="en-US" sz="1600" b="0" i="0" u="none" strike="noStrike" kern="1200" cap="none" spc="0" normalizeH="0" baseline="0" noProof="0">
              <a:ln>
                <a:noFill/>
              </a:ln>
              <a:solidFill>
                <a:srgbClr val="0082F0"/>
              </a:solidFill>
              <a:effectLst/>
              <a:uLnTx/>
              <a:uFillTx/>
              <a:latin typeface="Ericsson Hilda"/>
              <a:ea typeface="+mn-ea"/>
              <a:cs typeface="+mn-cs"/>
            </a:endParaRPr>
          </a:p>
          <a:p>
            <a:pPr marL="0" marR="0" lvl="0" indent="0" algn="ctr" defTabSz="914400" rtl="0" eaLnBrk="1" fontAlgn="auto" latinLnBrk="0" hangingPunct="1">
              <a:lnSpc>
                <a:spcPct val="90000"/>
              </a:lnSpc>
              <a:spcBef>
                <a:spcPts val="0"/>
              </a:spcBef>
              <a:spcAft>
                <a:spcPts val="0"/>
              </a:spcAft>
              <a:buClr>
                <a:srgbClr val="181818"/>
              </a:buClr>
              <a:buSzTx/>
              <a:buFontTx/>
              <a:buNone/>
              <a:tabLst/>
              <a:defRPr/>
            </a:pPr>
            <a:r>
              <a:rPr lang="en-US" sz="1600">
                <a:solidFill>
                  <a:srgbClr val="0082F0"/>
                </a:solidFill>
                <a:latin typeface="Ericsson Hilda"/>
              </a:rPr>
              <a:t>S</a:t>
            </a:r>
            <a:r>
              <a:rPr kumimoji="0" lang="en-US" sz="1600" b="0" i="0" u="none" strike="noStrike" kern="1200" cap="none" spc="0" normalizeH="0" baseline="0" noProof="0">
                <a:ln>
                  <a:noFill/>
                </a:ln>
                <a:solidFill>
                  <a:srgbClr val="0082F0"/>
                </a:solidFill>
                <a:effectLst/>
                <a:uLnTx/>
                <a:uFillTx/>
                <a:latin typeface="Ericsson Hilda"/>
                <a:ea typeface="+mn-ea"/>
                <a:cs typeface="+mn-cs"/>
              </a:rPr>
              <a:t>MF</a:t>
            </a:r>
            <a:br>
              <a:rPr kumimoji="0" lang="en-US" sz="1600" b="0" i="0" u="none" strike="noStrike" kern="1200" cap="none" spc="0" normalizeH="0" baseline="0" noProof="0">
                <a:ln>
                  <a:noFill/>
                </a:ln>
                <a:solidFill>
                  <a:srgbClr val="0082F0"/>
                </a:solidFill>
                <a:effectLst/>
                <a:uLnTx/>
                <a:uFillTx/>
                <a:latin typeface="Ericsson Hilda"/>
                <a:ea typeface="+mn-ea"/>
                <a:cs typeface="+mn-cs"/>
              </a:rPr>
            </a:br>
            <a:r>
              <a:rPr kumimoji="0" lang="en-US" sz="1600" b="0" i="0" u="none" strike="noStrike" kern="1200" cap="none" spc="0" normalizeH="0" baseline="0" noProof="0">
                <a:ln>
                  <a:noFill/>
                </a:ln>
                <a:solidFill>
                  <a:srgbClr val="0082F0"/>
                </a:solidFill>
                <a:effectLst/>
                <a:uLnTx/>
                <a:uFillTx/>
                <a:latin typeface="Ericsson Hilda"/>
                <a:ea typeface="+mn-ea"/>
                <a:cs typeface="+mn-cs"/>
              </a:rPr>
              <a:t>PGW-C</a:t>
            </a:r>
            <a:br>
              <a:rPr kumimoji="0" lang="en-US" sz="1400" b="0" i="0" u="none" strike="noStrike" kern="1200" cap="none" spc="0" normalizeH="0" baseline="0" noProof="0">
                <a:ln>
                  <a:noFill/>
                </a:ln>
                <a:solidFill>
                  <a:srgbClr val="0082F0"/>
                </a:solidFill>
                <a:effectLst/>
                <a:uLnTx/>
                <a:uFillTx/>
                <a:latin typeface="Ericsson Hilda"/>
                <a:ea typeface="+mn-ea"/>
                <a:cs typeface="+mn-cs"/>
              </a:rPr>
            </a:br>
            <a:endParaRPr kumimoji="0" lang="en-US" sz="1400" b="0" i="0" u="none" strike="noStrike" kern="1200" cap="none" spc="0" normalizeH="0" baseline="0" noProof="0">
              <a:ln>
                <a:noFill/>
              </a:ln>
              <a:solidFill>
                <a:srgbClr val="0082F0"/>
              </a:solidFill>
              <a:effectLst/>
              <a:uLnTx/>
              <a:uFillTx/>
              <a:latin typeface="Ericsson Hilda"/>
              <a:ea typeface="+mn-ea"/>
              <a:cs typeface="+mn-cs"/>
            </a:endParaRPr>
          </a:p>
        </p:txBody>
      </p:sp>
      <p:sp>
        <p:nvSpPr>
          <p:cNvPr id="31" name="Rectangular Callout 104">
            <a:extLst>
              <a:ext uri="{FF2B5EF4-FFF2-40B4-BE49-F238E27FC236}">
                <a16:creationId xmlns:a16="http://schemas.microsoft.com/office/drawing/2014/main" id="{6AFF0EEF-6E4E-4C25-AB98-8F06EB5D63BF}"/>
              </a:ext>
            </a:extLst>
          </p:cNvPr>
          <p:cNvSpPr/>
          <p:nvPr/>
        </p:nvSpPr>
        <p:spPr bwMode="auto">
          <a:xfrm>
            <a:off x="235860" y="2040417"/>
            <a:ext cx="2591325" cy="830997"/>
          </a:xfrm>
          <a:prstGeom prst="wedgeRectCallout">
            <a:avLst>
              <a:gd name="adj1" fmla="val 66695"/>
              <a:gd name="adj2" fmla="val 74510"/>
            </a:avLst>
          </a:prstGeom>
          <a:noFill/>
          <a:ln w="19050" cap="flat" cmpd="sng" algn="ctr">
            <a:solidFill>
              <a:srgbClr val="E32119"/>
            </a:solidFill>
            <a:prstDash val="solid"/>
            <a:round/>
            <a:headEnd type="none" w="med" len="med"/>
            <a:tailEnd type="none" w="med" len="med"/>
          </a:ln>
          <a:effectLst/>
        </p:spPr>
        <p:txBody>
          <a:bodyPr vert="horz" wrap="square" lIns="72000" tIns="45720" rIns="72000" bIns="45720" numCol="1" rtlCol="0" anchor="t" anchorCtr="0" compatLnSpc="1">
            <a:prstTxWarp prst="textNoShape">
              <a:avLst/>
            </a:prstTxWarp>
            <a:spAutoFit/>
          </a:bodyPr>
          <a:lstStyle/>
          <a:p>
            <a:pPr>
              <a:spcBef>
                <a:spcPts val="0"/>
              </a:spcBef>
            </a:pPr>
            <a:r>
              <a:rPr lang="en-US" sz="1200" b="1">
                <a:solidFill>
                  <a:srgbClr val="00285F"/>
                </a:solidFill>
              </a:rPr>
              <a:t>MME selects AMF</a:t>
            </a:r>
          </a:p>
          <a:p>
            <a:pPr>
              <a:spcBef>
                <a:spcPts val="0"/>
              </a:spcBef>
            </a:pPr>
            <a:r>
              <a:rPr lang="en-US" sz="1200"/>
              <a:t>based on the target TAI and other available information (</a:t>
            </a:r>
            <a:r>
              <a:rPr lang="en-US" sz="1200" err="1"/>
              <a:t>e.g</a:t>
            </a:r>
            <a:r>
              <a:rPr lang="en-US" sz="1200"/>
              <a:t> UE Usage Type)</a:t>
            </a:r>
            <a:endParaRPr lang="en-US" sz="1200">
              <a:solidFill>
                <a:srgbClr val="00285F"/>
              </a:solidFill>
            </a:endParaRPr>
          </a:p>
        </p:txBody>
      </p:sp>
      <p:cxnSp>
        <p:nvCxnSpPr>
          <p:cNvPr id="29" name="Straight Arrow Connector 28">
            <a:extLst>
              <a:ext uri="{FF2B5EF4-FFF2-40B4-BE49-F238E27FC236}">
                <a16:creationId xmlns:a16="http://schemas.microsoft.com/office/drawing/2014/main" id="{F8BB4FFC-5A97-49A7-910F-B918ADE68AB9}"/>
              </a:ext>
            </a:extLst>
          </p:cNvPr>
          <p:cNvCxnSpPr>
            <a:cxnSpLocks/>
            <a:stCxn id="35" idx="0"/>
            <a:endCxn id="48" idx="2"/>
          </p:cNvCxnSpPr>
          <p:nvPr/>
        </p:nvCxnSpPr>
        <p:spPr bwMode="auto">
          <a:xfrm flipH="1" flipV="1">
            <a:off x="8867572" y="3804928"/>
            <a:ext cx="35570" cy="384291"/>
          </a:xfrm>
          <a:prstGeom prst="straightConnector1">
            <a:avLst/>
          </a:prstGeom>
          <a:noFill/>
          <a:ln w="12700" cap="flat" cmpd="sng" algn="ctr">
            <a:solidFill>
              <a:schemeClr val="tx1"/>
            </a:solidFill>
            <a:prstDash val="solid"/>
            <a:round/>
            <a:headEnd type="triangle" w="med" len="med"/>
            <a:tailEnd type="triangle" w="med" len="med"/>
          </a:ln>
          <a:effectLst/>
        </p:spPr>
      </p:cxnSp>
      <p:sp>
        <p:nvSpPr>
          <p:cNvPr id="33" name="Oval 32">
            <a:extLst>
              <a:ext uri="{FF2B5EF4-FFF2-40B4-BE49-F238E27FC236}">
                <a16:creationId xmlns:a16="http://schemas.microsoft.com/office/drawing/2014/main" id="{F27588AD-673A-48F3-93ED-054FF1DD1CB6}"/>
              </a:ext>
            </a:extLst>
          </p:cNvPr>
          <p:cNvSpPr/>
          <p:nvPr/>
        </p:nvSpPr>
        <p:spPr bwMode="auto">
          <a:xfrm>
            <a:off x="3112074" y="5295503"/>
            <a:ext cx="367995" cy="391886"/>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a:ln>
                  <a:noFill/>
                </a:ln>
                <a:solidFill>
                  <a:schemeClr val="tx2"/>
                </a:solidFill>
                <a:effectLst/>
                <a:latin typeface="Arial" charset="0"/>
              </a:rPr>
              <a:t>7</a:t>
            </a:r>
          </a:p>
        </p:txBody>
      </p:sp>
      <p:sp>
        <p:nvSpPr>
          <p:cNvPr id="34" name="Oval 33">
            <a:extLst>
              <a:ext uri="{FF2B5EF4-FFF2-40B4-BE49-F238E27FC236}">
                <a16:creationId xmlns:a16="http://schemas.microsoft.com/office/drawing/2014/main" id="{0D090601-1A1B-4D0C-887C-5965FA3A6F32}"/>
              </a:ext>
            </a:extLst>
          </p:cNvPr>
          <p:cNvSpPr/>
          <p:nvPr/>
        </p:nvSpPr>
        <p:spPr bwMode="auto">
          <a:xfrm>
            <a:off x="8993719" y="5285483"/>
            <a:ext cx="367995" cy="391886"/>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lang="en-US" sz="2000">
                <a:solidFill>
                  <a:schemeClr val="tx2"/>
                </a:solidFill>
                <a:latin typeface="Arial" charset="0"/>
              </a:rPr>
              <a:t>9</a:t>
            </a:r>
            <a:endParaRPr kumimoji="0" lang="en-US" sz="2000" b="0" i="0" u="none" strike="noStrike" cap="none" normalizeH="0" baseline="0">
              <a:ln>
                <a:noFill/>
              </a:ln>
              <a:solidFill>
                <a:schemeClr val="tx2"/>
              </a:solidFill>
              <a:effectLst/>
              <a:latin typeface="Arial" charset="0"/>
            </a:endParaRPr>
          </a:p>
        </p:txBody>
      </p:sp>
      <p:sp>
        <p:nvSpPr>
          <p:cNvPr id="35" name="TextBox 34">
            <a:extLst>
              <a:ext uri="{FF2B5EF4-FFF2-40B4-BE49-F238E27FC236}">
                <a16:creationId xmlns:a16="http://schemas.microsoft.com/office/drawing/2014/main" id="{147F27E6-3779-4C78-9917-3ACF681A34C9}"/>
              </a:ext>
            </a:extLst>
          </p:cNvPr>
          <p:cNvSpPr txBox="1"/>
          <p:nvPr/>
        </p:nvSpPr>
        <p:spPr bwMode="auto">
          <a:xfrm>
            <a:off x="8610781" y="4189219"/>
            <a:ext cx="584721" cy="1080583"/>
          </a:xfrm>
          <a:prstGeom prst="rect">
            <a:avLst/>
          </a:prstGeom>
          <a:solidFill>
            <a:schemeClr val="bg1"/>
          </a:solidFill>
          <a:ln w="19050">
            <a:solidFill>
              <a:schemeClr val="accent1"/>
            </a:solidFill>
            <a:prstDash val="solid"/>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2800" b="0" i="0" u="none" strike="noStrike" kern="1200" cap="none" spc="0" normalizeH="0" baseline="0" noProof="0">
                <a:ln>
                  <a:noFill/>
                </a:ln>
                <a:solidFill>
                  <a:srgbClr val="0082F0"/>
                </a:solidFill>
                <a:effectLst/>
                <a:uLnTx/>
                <a:uFillTx/>
                <a:latin typeface="Ericsson Technical Icons" panose="00000500000000000000" pitchFamily="2" charset="0"/>
                <a:ea typeface="+mn-ea"/>
                <a:cs typeface="+mn-cs"/>
              </a:rPr>
              <a:t>B</a:t>
            </a:r>
            <a:endParaRPr kumimoji="0" lang="en-US" sz="2800" b="0" i="0" u="none" strike="noStrike" kern="1200" cap="none" spc="0" normalizeH="0" baseline="0" noProof="0">
              <a:ln>
                <a:noFill/>
              </a:ln>
              <a:solidFill>
                <a:srgbClr val="0082F0"/>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0082F0"/>
                </a:solidFill>
                <a:effectLst/>
                <a:uLnTx/>
                <a:uFillTx/>
                <a:latin typeface="Ericsson Hilda"/>
                <a:ea typeface="+mn-ea"/>
                <a:cs typeface="+mn-cs"/>
              </a:rPr>
              <a:t>NG-</a:t>
            </a:r>
            <a:br>
              <a:rPr kumimoji="0" lang="en-US" sz="1400" b="0" i="0" u="none" strike="noStrike" kern="1200" cap="none" spc="0" normalizeH="0" baseline="0" noProof="0">
                <a:ln>
                  <a:noFill/>
                </a:ln>
                <a:solidFill>
                  <a:srgbClr val="0082F0"/>
                </a:solidFill>
                <a:effectLst/>
                <a:uLnTx/>
                <a:uFillTx/>
                <a:latin typeface="Ericsson Hilda"/>
                <a:ea typeface="+mn-ea"/>
                <a:cs typeface="+mn-cs"/>
              </a:rPr>
            </a:br>
            <a:r>
              <a:rPr kumimoji="0" lang="en-US" sz="1400" b="0" i="0" u="none" strike="noStrike" kern="1200" cap="none" spc="0" normalizeH="0" baseline="0" noProof="0">
                <a:ln>
                  <a:noFill/>
                </a:ln>
                <a:solidFill>
                  <a:srgbClr val="0082F0"/>
                </a:solidFill>
                <a:effectLst/>
                <a:uLnTx/>
                <a:uFillTx/>
                <a:latin typeface="Ericsson Hilda"/>
                <a:ea typeface="+mn-ea"/>
                <a:cs typeface="+mn-cs"/>
              </a:rPr>
              <a:t>RAN</a:t>
            </a:r>
          </a:p>
        </p:txBody>
      </p:sp>
      <p:sp>
        <p:nvSpPr>
          <p:cNvPr id="36" name="TextBox 35">
            <a:extLst>
              <a:ext uri="{FF2B5EF4-FFF2-40B4-BE49-F238E27FC236}">
                <a16:creationId xmlns:a16="http://schemas.microsoft.com/office/drawing/2014/main" id="{CAD98DE2-DB5F-4623-9434-275B5872042C}"/>
              </a:ext>
            </a:extLst>
          </p:cNvPr>
          <p:cNvSpPr txBox="1"/>
          <p:nvPr/>
        </p:nvSpPr>
        <p:spPr bwMode="auto">
          <a:xfrm>
            <a:off x="3326228" y="4210623"/>
            <a:ext cx="584721" cy="1080583"/>
          </a:xfrm>
          <a:prstGeom prst="rect">
            <a:avLst/>
          </a:prstGeom>
          <a:solidFill>
            <a:schemeClr val="bg1"/>
          </a:solidFill>
          <a:ln w="19050">
            <a:solidFill>
              <a:schemeClr val="accent1"/>
            </a:solidFill>
            <a:prstDash val="solid"/>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2800" b="0" i="0" u="none" strike="noStrike" kern="1200" cap="none" spc="0" normalizeH="0" baseline="0" noProof="0">
                <a:ln>
                  <a:noFill/>
                </a:ln>
                <a:solidFill>
                  <a:srgbClr val="0082F0"/>
                </a:solidFill>
                <a:effectLst/>
                <a:uLnTx/>
                <a:uFillTx/>
                <a:latin typeface="Ericsson Technical Icons" panose="00000500000000000000" pitchFamily="2" charset="0"/>
                <a:ea typeface="+mn-ea"/>
                <a:cs typeface="+mn-cs"/>
              </a:rPr>
              <a:t>B</a:t>
            </a:r>
            <a:endParaRPr kumimoji="0" lang="en-US" sz="2800" b="0" i="0" u="none" strike="noStrike" kern="1200" cap="none" spc="0" normalizeH="0" baseline="0" noProof="0">
              <a:ln>
                <a:noFill/>
              </a:ln>
              <a:solidFill>
                <a:srgbClr val="0082F0"/>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0082F0"/>
                </a:solidFill>
                <a:effectLst/>
                <a:uLnTx/>
                <a:uFillTx/>
                <a:latin typeface="Ericsson Hilda"/>
                <a:ea typeface="+mn-ea"/>
                <a:cs typeface="+mn-cs"/>
              </a:rPr>
              <a:t>E-UTRAN</a:t>
            </a:r>
          </a:p>
        </p:txBody>
      </p:sp>
      <p:sp>
        <p:nvSpPr>
          <p:cNvPr id="45" name="Oval 44">
            <a:extLst>
              <a:ext uri="{FF2B5EF4-FFF2-40B4-BE49-F238E27FC236}">
                <a16:creationId xmlns:a16="http://schemas.microsoft.com/office/drawing/2014/main" id="{985C8926-2F59-40DB-90BB-D4D147898AD4}"/>
              </a:ext>
            </a:extLst>
          </p:cNvPr>
          <p:cNvSpPr/>
          <p:nvPr/>
        </p:nvSpPr>
        <p:spPr bwMode="auto">
          <a:xfrm>
            <a:off x="6095243" y="3322872"/>
            <a:ext cx="367995" cy="391886"/>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lang="en-US" sz="2000">
                <a:solidFill>
                  <a:schemeClr val="tx2"/>
                </a:solidFill>
                <a:latin typeface="Arial" charset="0"/>
              </a:rPr>
              <a:t>3</a:t>
            </a:r>
            <a:endParaRPr kumimoji="0" lang="en-US" sz="2000" b="0" i="0" u="none" strike="noStrike" cap="none" normalizeH="0" baseline="0">
              <a:ln>
                <a:noFill/>
              </a:ln>
              <a:solidFill>
                <a:schemeClr val="tx2"/>
              </a:solidFill>
              <a:effectLst/>
              <a:latin typeface="Arial" charset="0"/>
            </a:endParaRPr>
          </a:p>
        </p:txBody>
      </p:sp>
      <p:cxnSp>
        <p:nvCxnSpPr>
          <p:cNvPr id="54" name="Straight Arrow Connector 53">
            <a:extLst>
              <a:ext uri="{FF2B5EF4-FFF2-40B4-BE49-F238E27FC236}">
                <a16:creationId xmlns:a16="http://schemas.microsoft.com/office/drawing/2014/main" id="{0FA562F4-B6E2-4327-902E-1EF86DB35E9E}"/>
              </a:ext>
            </a:extLst>
          </p:cNvPr>
          <p:cNvCxnSpPr>
            <a:cxnSpLocks/>
            <a:stCxn id="52" idx="3"/>
            <a:endCxn id="48" idx="0"/>
          </p:cNvCxnSpPr>
          <p:nvPr/>
        </p:nvCxnSpPr>
        <p:spPr bwMode="auto">
          <a:xfrm>
            <a:off x="6430548" y="1901125"/>
            <a:ext cx="2437024" cy="834938"/>
          </a:xfrm>
          <a:prstGeom prst="straightConnector1">
            <a:avLst/>
          </a:prstGeom>
          <a:noFill/>
          <a:ln w="12700" cap="flat" cmpd="sng" algn="ctr">
            <a:solidFill>
              <a:schemeClr val="tx1"/>
            </a:solidFill>
            <a:prstDash val="solid"/>
            <a:round/>
            <a:headEnd type="triangle" w="med" len="med"/>
            <a:tailEnd type="triangle" w="med" len="med"/>
          </a:ln>
          <a:effectLst/>
        </p:spPr>
      </p:cxnSp>
      <p:cxnSp>
        <p:nvCxnSpPr>
          <p:cNvPr id="55" name="Straight Arrow Connector 54">
            <a:extLst>
              <a:ext uri="{FF2B5EF4-FFF2-40B4-BE49-F238E27FC236}">
                <a16:creationId xmlns:a16="http://schemas.microsoft.com/office/drawing/2014/main" id="{6DF54489-550F-4E0F-AA52-23CF593FB931}"/>
              </a:ext>
            </a:extLst>
          </p:cNvPr>
          <p:cNvCxnSpPr>
            <a:cxnSpLocks/>
            <a:stCxn id="36" idx="2"/>
          </p:cNvCxnSpPr>
          <p:nvPr/>
        </p:nvCxnSpPr>
        <p:spPr bwMode="auto">
          <a:xfrm flipH="1">
            <a:off x="3618588" y="5291206"/>
            <a:ext cx="1" cy="383483"/>
          </a:xfrm>
          <a:prstGeom prst="straightConnector1">
            <a:avLst/>
          </a:prstGeom>
          <a:noFill/>
          <a:ln w="12700" cap="flat" cmpd="sng" algn="ctr">
            <a:solidFill>
              <a:schemeClr val="tx1"/>
            </a:solidFill>
            <a:prstDash val="solid"/>
            <a:round/>
            <a:headEnd type="none" w="med" len="med"/>
            <a:tailEnd type="triangle" w="med" len="med"/>
          </a:ln>
          <a:effectLst/>
        </p:spPr>
      </p:cxnSp>
      <p:cxnSp>
        <p:nvCxnSpPr>
          <p:cNvPr id="56" name="Straight Arrow Connector 55">
            <a:extLst>
              <a:ext uri="{FF2B5EF4-FFF2-40B4-BE49-F238E27FC236}">
                <a16:creationId xmlns:a16="http://schemas.microsoft.com/office/drawing/2014/main" id="{6BFF7102-8691-48C4-A7AA-4CB0C9656078}"/>
              </a:ext>
            </a:extLst>
          </p:cNvPr>
          <p:cNvCxnSpPr>
            <a:cxnSpLocks/>
          </p:cNvCxnSpPr>
          <p:nvPr/>
        </p:nvCxnSpPr>
        <p:spPr bwMode="auto">
          <a:xfrm flipH="1" flipV="1">
            <a:off x="8885357" y="5296983"/>
            <a:ext cx="17784" cy="377706"/>
          </a:xfrm>
          <a:prstGeom prst="straightConnector1">
            <a:avLst/>
          </a:prstGeom>
          <a:noFill/>
          <a:ln w="12700" cap="flat" cmpd="sng" algn="ctr">
            <a:solidFill>
              <a:schemeClr val="tx1"/>
            </a:solidFill>
            <a:prstDash val="solid"/>
            <a:round/>
            <a:headEnd type="none" w="med" len="med"/>
            <a:tailEnd type="triangle" w="med" len="med"/>
          </a:ln>
          <a:effectLst/>
        </p:spPr>
      </p:cxnSp>
      <p:sp>
        <p:nvSpPr>
          <p:cNvPr id="37" name="Rectangular Callout 104">
            <a:extLst>
              <a:ext uri="{FF2B5EF4-FFF2-40B4-BE49-F238E27FC236}">
                <a16:creationId xmlns:a16="http://schemas.microsoft.com/office/drawing/2014/main" id="{2BEF4CA1-EAB6-4E4F-A978-1D66C87D01BE}"/>
              </a:ext>
            </a:extLst>
          </p:cNvPr>
          <p:cNvSpPr/>
          <p:nvPr/>
        </p:nvSpPr>
        <p:spPr bwMode="auto">
          <a:xfrm>
            <a:off x="6704432" y="670797"/>
            <a:ext cx="2145725" cy="646331"/>
          </a:xfrm>
          <a:prstGeom prst="wedgeRectCallout">
            <a:avLst>
              <a:gd name="adj1" fmla="val -42027"/>
              <a:gd name="adj2" fmla="val 82350"/>
            </a:avLst>
          </a:prstGeom>
          <a:noFill/>
          <a:ln w="19050" cap="flat" cmpd="sng" algn="ctr">
            <a:solidFill>
              <a:srgbClr val="E32119"/>
            </a:solidFill>
            <a:prstDash val="solid"/>
            <a:round/>
            <a:headEnd type="none" w="med" len="med"/>
            <a:tailEnd type="none" w="med" len="med"/>
          </a:ln>
          <a:effectLst/>
        </p:spPr>
        <p:txBody>
          <a:bodyPr vert="horz" wrap="square" lIns="72000" tIns="45720" rIns="72000" bIns="45720" numCol="1" rtlCol="0" anchor="t" anchorCtr="0" compatLnSpc="1">
            <a:prstTxWarp prst="textNoShape">
              <a:avLst/>
            </a:prstTxWarp>
            <a:spAutoFit/>
          </a:bodyPr>
          <a:lstStyle/>
          <a:p>
            <a:r>
              <a:rPr lang="en-US" sz="1200" b="1">
                <a:solidFill>
                  <a:srgbClr val="00285F"/>
                </a:solidFill>
              </a:rPr>
              <a:t>T</a:t>
            </a:r>
            <a:r>
              <a:rPr lang="en-US" sz="1200"/>
              <a:t>he PGW-C+SMF sends PDU Session IDs and related S-NSSAIs to AMF.</a:t>
            </a:r>
            <a:endParaRPr lang="en-US" sz="1200">
              <a:solidFill>
                <a:srgbClr val="00285F"/>
              </a:solidFill>
            </a:endParaRPr>
          </a:p>
        </p:txBody>
      </p:sp>
      <p:sp>
        <p:nvSpPr>
          <p:cNvPr id="38" name="Rectangular Callout 104">
            <a:extLst>
              <a:ext uri="{FF2B5EF4-FFF2-40B4-BE49-F238E27FC236}">
                <a16:creationId xmlns:a16="http://schemas.microsoft.com/office/drawing/2014/main" id="{1FCFE679-C33D-4093-B857-5517EF40D1D6}"/>
              </a:ext>
            </a:extLst>
          </p:cNvPr>
          <p:cNvSpPr/>
          <p:nvPr/>
        </p:nvSpPr>
        <p:spPr bwMode="auto">
          <a:xfrm>
            <a:off x="836566" y="5343975"/>
            <a:ext cx="1775323" cy="646331"/>
          </a:xfrm>
          <a:prstGeom prst="wedgeRectCallout">
            <a:avLst>
              <a:gd name="adj1" fmla="val 85008"/>
              <a:gd name="adj2" fmla="val 8114"/>
            </a:avLst>
          </a:prstGeom>
          <a:noFill/>
          <a:ln w="19050" cap="flat" cmpd="sng" algn="ctr">
            <a:solidFill>
              <a:srgbClr val="E32119"/>
            </a:solidFill>
            <a:prstDash val="solid"/>
            <a:round/>
            <a:headEnd type="none" w="med" len="med"/>
            <a:tailEnd type="none" w="med" len="med"/>
          </a:ln>
          <a:effectLst/>
        </p:spPr>
        <p:txBody>
          <a:bodyPr vert="horz" wrap="square" lIns="72000" tIns="45720" rIns="72000" bIns="45720" numCol="1" rtlCol="0" anchor="t" anchorCtr="0" compatLnSpc="1">
            <a:prstTxWarp prst="textNoShape">
              <a:avLst/>
            </a:prstTxWarp>
            <a:spAutoFit/>
          </a:bodyPr>
          <a:lstStyle/>
          <a:p>
            <a:pPr>
              <a:spcBef>
                <a:spcPts val="0"/>
              </a:spcBef>
            </a:pPr>
            <a:r>
              <a:rPr lang="en-US" sz="1200" b="1">
                <a:solidFill>
                  <a:srgbClr val="00285F"/>
                </a:solidFill>
              </a:rPr>
              <a:t>UE </a:t>
            </a:r>
            <a:r>
              <a:rPr lang="en-US" sz="1200">
                <a:solidFill>
                  <a:srgbClr val="00285F"/>
                </a:solidFill>
              </a:rPr>
              <a:t>has S-NSSAI and PDU Session ID for each PDN Connection</a:t>
            </a:r>
          </a:p>
        </p:txBody>
      </p:sp>
      <p:sp>
        <p:nvSpPr>
          <p:cNvPr id="39" name="Oval 38">
            <a:extLst>
              <a:ext uri="{FF2B5EF4-FFF2-40B4-BE49-F238E27FC236}">
                <a16:creationId xmlns:a16="http://schemas.microsoft.com/office/drawing/2014/main" id="{9E94D2AB-2E53-4ED4-9A3D-D409280F93EA}"/>
              </a:ext>
            </a:extLst>
          </p:cNvPr>
          <p:cNvSpPr/>
          <p:nvPr/>
        </p:nvSpPr>
        <p:spPr bwMode="auto">
          <a:xfrm>
            <a:off x="6554170" y="1550648"/>
            <a:ext cx="367995" cy="391886"/>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lang="en-US" sz="2000">
                <a:solidFill>
                  <a:schemeClr val="tx2"/>
                </a:solidFill>
                <a:latin typeface="Arial" charset="0"/>
              </a:rPr>
              <a:t>5</a:t>
            </a:r>
            <a:endParaRPr kumimoji="0" lang="en-US" sz="2000" b="0" i="0" u="none" strike="noStrike" cap="none" normalizeH="0" baseline="0">
              <a:ln>
                <a:noFill/>
              </a:ln>
              <a:solidFill>
                <a:schemeClr val="tx2"/>
              </a:solidFill>
              <a:effectLst/>
              <a:latin typeface="Arial" charset="0"/>
            </a:endParaRPr>
          </a:p>
        </p:txBody>
      </p:sp>
      <p:sp>
        <p:nvSpPr>
          <p:cNvPr id="40" name="Rectangular Callout 104">
            <a:extLst>
              <a:ext uri="{FF2B5EF4-FFF2-40B4-BE49-F238E27FC236}">
                <a16:creationId xmlns:a16="http://schemas.microsoft.com/office/drawing/2014/main" id="{6B20AC52-89D2-4E3B-AEFC-63CE173907F3}"/>
              </a:ext>
            </a:extLst>
          </p:cNvPr>
          <p:cNvSpPr/>
          <p:nvPr/>
        </p:nvSpPr>
        <p:spPr bwMode="auto">
          <a:xfrm>
            <a:off x="9575330" y="3606125"/>
            <a:ext cx="2509960" cy="461665"/>
          </a:xfrm>
          <a:prstGeom prst="wedgeRectCallout">
            <a:avLst>
              <a:gd name="adj1" fmla="val -80476"/>
              <a:gd name="adj2" fmla="val 28337"/>
            </a:avLst>
          </a:prstGeom>
          <a:noFill/>
          <a:ln w="19050" cap="flat" cmpd="sng" algn="ctr">
            <a:solidFill>
              <a:srgbClr val="E32119"/>
            </a:solidFill>
            <a:prstDash val="solid"/>
            <a:round/>
            <a:headEnd type="none" w="med" len="med"/>
            <a:tailEnd type="none" w="med" len="med"/>
          </a:ln>
          <a:effectLst/>
        </p:spPr>
        <p:txBody>
          <a:bodyPr vert="horz" wrap="square" lIns="72000" tIns="45720" rIns="72000" bIns="45720" numCol="1" rtlCol="0" anchor="t" anchorCtr="0" compatLnSpc="1">
            <a:prstTxWarp prst="textNoShape">
              <a:avLst/>
            </a:prstTxWarp>
            <a:spAutoFit/>
          </a:bodyPr>
          <a:lstStyle/>
          <a:p>
            <a:r>
              <a:rPr lang="en-US" sz="1200" b="1">
                <a:solidFill>
                  <a:srgbClr val="00285F"/>
                </a:solidFill>
              </a:rPr>
              <a:t>Handover Request: </a:t>
            </a:r>
            <a:r>
              <a:rPr lang="en-US" sz="1200"/>
              <a:t>AMF sends S-NSSAI to NG-RAN</a:t>
            </a:r>
          </a:p>
        </p:txBody>
      </p:sp>
      <p:sp>
        <p:nvSpPr>
          <p:cNvPr id="41" name="Oval 40">
            <a:extLst>
              <a:ext uri="{FF2B5EF4-FFF2-40B4-BE49-F238E27FC236}">
                <a16:creationId xmlns:a16="http://schemas.microsoft.com/office/drawing/2014/main" id="{438B86C3-238A-40D7-93EF-5948A7BF04B9}"/>
              </a:ext>
            </a:extLst>
          </p:cNvPr>
          <p:cNvSpPr/>
          <p:nvPr/>
        </p:nvSpPr>
        <p:spPr bwMode="auto">
          <a:xfrm>
            <a:off x="5869554" y="5651540"/>
            <a:ext cx="367995" cy="391886"/>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a:ln>
                  <a:noFill/>
                </a:ln>
                <a:solidFill>
                  <a:schemeClr val="tx2"/>
                </a:solidFill>
                <a:effectLst/>
                <a:latin typeface="Arial" charset="0"/>
              </a:rPr>
              <a:t>8</a:t>
            </a:r>
          </a:p>
        </p:txBody>
      </p:sp>
      <p:sp>
        <p:nvSpPr>
          <p:cNvPr id="42" name="Oval 41">
            <a:extLst>
              <a:ext uri="{FF2B5EF4-FFF2-40B4-BE49-F238E27FC236}">
                <a16:creationId xmlns:a16="http://schemas.microsoft.com/office/drawing/2014/main" id="{122518FE-F008-4E30-A59D-B8EF9A3CB7F7}"/>
              </a:ext>
            </a:extLst>
          </p:cNvPr>
          <p:cNvSpPr/>
          <p:nvPr/>
        </p:nvSpPr>
        <p:spPr bwMode="auto">
          <a:xfrm>
            <a:off x="2870399" y="3272803"/>
            <a:ext cx="367995" cy="391886"/>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a:ln>
                  <a:noFill/>
                </a:ln>
                <a:solidFill>
                  <a:schemeClr val="tx2"/>
                </a:solidFill>
                <a:effectLst/>
                <a:latin typeface="Arial" charset="0"/>
              </a:rPr>
              <a:t>2</a:t>
            </a:r>
          </a:p>
        </p:txBody>
      </p:sp>
    </p:spTree>
    <p:extLst>
      <p:ext uri="{BB962C8B-B14F-4D97-AF65-F5344CB8AC3E}">
        <p14:creationId xmlns:p14="http://schemas.microsoft.com/office/powerpoint/2010/main" val="936299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fade">
                                      <p:cBhvr>
                                        <p:cTn id="12" dur="500"/>
                                        <p:tgtEl>
                                          <p:spTgt spid="7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3"/>
                                        </p:tgtEl>
                                        <p:attrNameLst>
                                          <p:attrName>style.visibility</p:attrName>
                                        </p:attrNameLst>
                                      </p:cBhvr>
                                      <p:to>
                                        <p:strVal val="visible"/>
                                      </p:to>
                                    </p:set>
                                    <p:animEffect transition="in" filter="fade">
                                      <p:cBhvr>
                                        <p:cTn id="17" dur="500"/>
                                        <p:tgtEl>
                                          <p:spTgt spid="10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0"/>
                                        </p:tgtEl>
                                        <p:attrNameLst>
                                          <p:attrName>style.visibility</p:attrName>
                                        </p:attrNameLst>
                                      </p:cBhvr>
                                      <p:to>
                                        <p:strVal val="visible"/>
                                      </p:to>
                                    </p:set>
                                    <p:animEffect transition="in" filter="fade">
                                      <p:cBhvr>
                                        <p:cTn id="36"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103" grpId="0" animBg="1"/>
      <p:bldP spid="31" grpId="0" animBg="1"/>
      <p:bldP spid="37" grpId="0" animBg="1"/>
      <p:bldP spid="40"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CEBD1-2DF0-4985-9609-E5BB32E69B0F}"/>
              </a:ext>
            </a:extLst>
          </p:cNvPr>
          <p:cNvSpPr>
            <a:spLocks noGrp="1"/>
          </p:cNvSpPr>
          <p:nvPr>
            <p:ph type="title"/>
          </p:nvPr>
        </p:nvSpPr>
        <p:spPr>
          <a:xfrm>
            <a:off x="479424" y="476250"/>
            <a:ext cx="10157877" cy="1081088"/>
          </a:xfrm>
        </p:spPr>
        <p:txBody>
          <a:bodyPr/>
          <a:lstStyle/>
          <a:p>
            <a:r>
              <a:rPr lang="en-US"/>
              <a:t>Network slicing – mapping of selection parameters </a:t>
            </a:r>
            <a:r>
              <a:rPr lang="en-US" sz="2800"/>
              <a:t>Based on 5GC w/ EPC tight interworking</a:t>
            </a:r>
            <a:endParaRPr lang="en-US"/>
          </a:p>
        </p:txBody>
      </p:sp>
      <p:graphicFrame>
        <p:nvGraphicFramePr>
          <p:cNvPr id="6" name="Table 5">
            <a:extLst>
              <a:ext uri="{FF2B5EF4-FFF2-40B4-BE49-F238E27FC236}">
                <a16:creationId xmlns:a16="http://schemas.microsoft.com/office/drawing/2014/main" id="{92020C9D-31A2-4AEF-B051-75C555633D38}"/>
              </a:ext>
            </a:extLst>
          </p:cNvPr>
          <p:cNvGraphicFramePr>
            <a:graphicFrameLocks noGrp="1"/>
          </p:cNvGraphicFramePr>
          <p:nvPr/>
        </p:nvGraphicFramePr>
        <p:xfrm>
          <a:off x="4936900" y="4412787"/>
          <a:ext cx="3616167" cy="1706880"/>
        </p:xfrm>
        <a:graphic>
          <a:graphicData uri="http://schemas.openxmlformats.org/drawingml/2006/table">
            <a:tbl>
              <a:tblPr firstRow="1" bandRow="1">
                <a:tableStyleId>{5C22544A-7EE6-4342-B048-85BDC9FD1C3A}</a:tableStyleId>
              </a:tblPr>
              <a:tblGrid>
                <a:gridCol w="869883">
                  <a:extLst>
                    <a:ext uri="{9D8B030D-6E8A-4147-A177-3AD203B41FA5}">
                      <a16:colId xmlns:a16="http://schemas.microsoft.com/office/drawing/2014/main" val="1162996918"/>
                    </a:ext>
                  </a:extLst>
                </a:gridCol>
                <a:gridCol w="1363980">
                  <a:extLst>
                    <a:ext uri="{9D8B030D-6E8A-4147-A177-3AD203B41FA5}">
                      <a16:colId xmlns:a16="http://schemas.microsoft.com/office/drawing/2014/main" val="168292639"/>
                    </a:ext>
                  </a:extLst>
                </a:gridCol>
                <a:gridCol w="1382304">
                  <a:extLst>
                    <a:ext uri="{9D8B030D-6E8A-4147-A177-3AD203B41FA5}">
                      <a16:colId xmlns:a16="http://schemas.microsoft.com/office/drawing/2014/main" val="1212299745"/>
                    </a:ext>
                  </a:extLst>
                </a:gridCol>
              </a:tblGrid>
              <a:tr h="142833">
                <a:tc>
                  <a:txBody>
                    <a:bodyPr/>
                    <a:lstStyle/>
                    <a:p>
                      <a:endParaRPr lang="sv-SE" sz="1400"/>
                    </a:p>
                  </a:txBody>
                  <a:tcPr/>
                </a:tc>
                <a:tc>
                  <a:txBody>
                    <a:bodyPr/>
                    <a:lstStyle/>
                    <a:p>
                      <a:r>
                        <a:rPr lang="en-US" sz="1400"/>
                        <a:t>NR-connected</a:t>
                      </a:r>
                    </a:p>
                    <a:p>
                      <a:r>
                        <a:rPr lang="en-US" sz="1400"/>
                        <a:t>(option 2)</a:t>
                      </a:r>
                      <a:endParaRPr lang="sv-SE" sz="1400"/>
                    </a:p>
                  </a:txBody>
                  <a:tcPr/>
                </a:tc>
                <a:tc>
                  <a:txBody>
                    <a:bodyPr/>
                    <a:lstStyle/>
                    <a:p>
                      <a:r>
                        <a:rPr lang="en-US" sz="1400"/>
                        <a:t>LTE-connected</a:t>
                      </a:r>
                    </a:p>
                    <a:p>
                      <a:r>
                        <a:rPr lang="en-US" sz="1400"/>
                        <a:t>(option 1, 3)</a:t>
                      </a:r>
                      <a:endParaRPr lang="sv-SE" sz="1400"/>
                    </a:p>
                  </a:txBody>
                  <a:tcPr/>
                </a:tc>
                <a:extLst>
                  <a:ext uri="{0D108BD9-81ED-4DB2-BD59-A6C34878D82A}">
                    <a16:rowId xmlns:a16="http://schemas.microsoft.com/office/drawing/2014/main" val="453681937"/>
                  </a:ext>
                </a:extLst>
              </a:tr>
              <a:tr h="280216">
                <a:tc>
                  <a:txBody>
                    <a:bodyPr/>
                    <a:lstStyle/>
                    <a:p>
                      <a:r>
                        <a:rPr lang="en-US" sz="1400"/>
                        <a:t>Slice X</a:t>
                      </a:r>
                      <a:endParaRPr lang="sv-SE" sz="1400"/>
                    </a:p>
                  </a:txBody>
                  <a:tcPr/>
                </a:tc>
                <a:tc>
                  <a:txBody>
                    <a:bodyPr/>
                    <a:lstStyle/>
                    <a:p>
                      <a:r>
                        <a:rPr lang="en-US" sz="1100"/>
                        <a:t>S-NSSAI=x1</a:t>
                      </a:r>
                    </a:p>
                    <a:p>
                      <a:r>
                        <a:rPr lang="en-US" sz="1100"/>
                        <a:t>DNN=x2</a:t>
                      </a:r>
                      <a:endParaRPr lang="sv-SE" sz="1100"/>
                    </a:p>
                  </a:txBody>
                  <a:tcPr/>
                </a:tc>
                <a:tc>
                  <a:txBody>
                    <a:bodyPr/>
                    <a:lstStyle/>
                    <a:p>
                      <a:r>
                        <a:rPr lang="en-US" sz="1100"/>
                        <a:t>UUT=x3</a:t>
                      </a:r>
                    </a:p>
                    <a:p>
                      <a:r>
                        <a:rPr lang="en-US" sz="1100"/>
                        <a:t>APN=x4</a:t>
                      </a:r>
                    </a:p>
                    <a:p>
                      <a:r>
                        <a:rPr lang="en-US" sz="1100"/>
                        <a:t>SPID=x5</a:t>
                      </a:r>
                    </a:p>
                  </a:txBody>
                  <a:tcPr/>
                </a:tc>
                <a:extLst>
                  <a:ext uri="{0D108BD9-81ED-4DB2-BD59-A6C34878D82A}">
                    <a16:rowId xmlns:a16="http://schemas.microsoft.com/office/drawing/2014/main" val="148361692"/>
                  </a:ext>
                </a:extLst>
              </a:tr>
              <a:tr h="182455">
                <a:tc>
                  <a:txBody>
                    <a:bodyPr/>
                    <a:lstStyle/>
                    <a:p>
                      <a:r>
                        <a:rPr lang="en-US" sz="1400"/>
                        <a:t>Slice Y</a:t>
                      </a:r>
                      <a:endParaRPr lang="sv-SE" sz="1400"/>
                    </a:p>
                  </a:txBody>
                  <a:tcPr/>
                </a:tc>
                <a:tc>
                  <a:txBody>
                    <a:bodyPr/>
                    <a:lstStyle/>
                    <a:p>
                      <a:r>
                        <a:rPr lang="en-US" sz="1100"/>
                        <a:t>NSSAI=y1</a:t>
                      </a:r>
                    </a:p>
                    <a:p>
                      <a:r>
                        <a:rPr lang="en-US" sz="1100"/>
                        <a:t>DNN=y2</a:t>
                      </a:r>
                      <a:endParaRPr lang="sv-SE" sz="1100"/>
                    </a:p>
                  </a:txBody>
                  <a:tcPr/>
                </a:tc>
                <a:tc>
                  <a:txBody>
                    <a:bodyPr/>
                    <a:lstStyle/>
                    <a:p>
                      <a:r>
                        <a:rPr lang="en-US" sz="1100"/>
                        <a:t>UUT=y3</a:t>
                      </a:r>
                    </a:p>
                    <a:p>
                      <a:r>
                        <a:rPr lang="en-US" sz="1100"/>
                        <a:t>APN=y4</a:t>
                      </a:r>
                    </a:p>
                    <a:p>
                      <a:r>
                        <a:rPr lang="en-US" sz="1100"/>
                        <a:t>SPID=y5</a:t>
                      </a:r>
                    </a:p>
                  </a:txBody>
                  <a:tcPr/>
                </a:tc>
                <a:extLst>
                  <a:ext uri="{0D108BD9-81ED-4DB2-BD59-A6C34878D82A}">
                    <a16:rowId xmlns:a16="http://schemas.microsoft.com/office/drawing/2014/main" val="1385229698"/>
                  </a:ext>
                </a:extLst>
              </a:tr>
            </a:tbl>
          </a:graphicData>
        </a:graphic>
      </p:graphicFrame>
      <p:sp>
        <p:nvSpPr>
          <p:cNvPr id="3" name="TextBox 2">
            <a:extLst>
              <a:ext uri="{FF2B5EF4-FFF2-40B4-BE49-F238E27FC236}">
                <a16:creationId xmlns:a16="http://schemas.microsoft.com/office/drawing/2014/main" id="{E8C5BFCA-B537-481A-A438-70A313ABA45C}"/>
              </a:ext>
            </a:extLst>
          </p:cNvPr>
          <p:cNvSpPr txBox="1"/>
          <p:nvPr/>
        </p:nvSpPr>
        <p:spPr bwMode="auto">
          <a:xfrm>
            <a:off x="5468925" y="4048125"/>
            <a:ext cx="2552115" cy="282573"/>
          </a:xfrm>
          <a:prstGeom prst="rect">
            <a:avLst/>
          </a:prstGeom>
          <a:noFill/>
          <a:ln w="3175">
            <a:noFill/>
            <a:miter lim="800000"/>
            <a:headEnd/>
            <a:tailEnd/>
          </a:ln>
        </p:spPr>
        <p:txBody>
          <a:bodyPr vert="horz" wrap="square" lIns="72000" tIns="36000" rIns="0" bIns="0" numCol="1" rtlCol="0" anchor="t" anchorCtr="0" compatLnSpc="1">
            <a:prstTxWarp prst="textNoShape">
              <a:avLst/>
            </a:prstTxWarp>
            <a:spAutoFit/>
          </a:bodyPr>
          <a:lstStyle/>
          <a:p>
            <a:pPr algn="l">
              <a:buClr>
                <a:schemeClr val="tx1"/>
              </a:buClr>
            </a:pPr>
            <a:r>
              <a:rPr lang="en-US" sz="1600"/>
              <a:t>With DECOR in EPS</a:t>
            </a:r>
          </a:p>
        </p:txBody>
      </p:sp>
      <p:sp>
        <p:nvSpPr>
          <p:cNvPr id="9" name="TextBox 8">
            <a:extLst>
              <a:ext uri="{FF2B5EF4-FFF2-40B4-BE49-F238E27FC236}">
                <a16:creationId xmlns:a16="http://schemas.microsoft.com/office/drawing/2014/main" id="{369703A7-8CAA-45A9-A9F7-1F8806A73F1B}"/>
              </a:ext>
            </a:extLst>
          </p:cNvPr>
          <p:cNvSpPr txBox="1"/>
          <p:nvPr/>
        </p:nvSpPr>
        <p:spPr bwMode="auto">
          <a:xfrm>
            <a:off x="5468927" y="1589577"/>
            <a:ext cx="2552115" cy="282573"/>
          </a:xfrm>
          <a:prstGeom prst="rect">
            <a:avLst/>
          </a:prstGeom>
          <a:noFill/>
          <a:ln w="3175">
            <a:noFill/>
            <a:miter lim="800000"/>
            <a:headEnd/>
            <a:tailEnd/>
          </a:ln>
        </p:spPr>
        <p:txBody>
          <a:bodyPr vert="horz" wrap="square" lIns="72000" tIns="36000" rIns="0" bIns="0" numCol="1" rtlCol="0" anchor="t" anchorCtr="0" compatLnSpc="1">
            <a:prstTxWarp prst="textNoShape">
              <a:avLst/>
            </a:prstTxWarp>
            <a:spAutoFit/>
          </a:bodyPr>
          <a:lstStyle/>
          <a:p>
            <a:pPr algn="l">
              <a:buClr>
                <a:schemeClr val="tx1"/>
              </a:buClr>
            </a:pPr>
            <a:r>
              <a:rPr lang="en-US" sz="1600"/>
              <a:t>Without DECOR in EPS</a:t>
            </a:r>
          </a:p>
        </p:txBody>
      </p:sp>
      <p:graphicFrame>
        <p:nvGraphicFramePr>
          <p:cNvPr id="10" name="Table 9">
            <a:extLst>
              <a:ext uri="{FF2B5EF4-FFF2-40B4-BE49-F238E27FC236}">
                <a16:creationId xmlns:a16="http://schemas.microsoft.com/office/drawing/2014/main" id="{84C4E10F-C72B-4273-B19D-90F3AE88C2FE}"/>
              </a:ext>
            </a:extLst>
          </p:cNvPr>
          <p:cNvGraphicFramePr>
            <a:graphicFrameLocks noGrp="1"/>
          </p:cNvGraphicFramePr>
          <p:nvPr/>
        </p:nvGraphicFramePr>
        <p:xfrm>
          <a:off x="4936900" y="1954239"/>
          <a:ext cx="3616167" cy="1371600"/>
        </p:xfrm>
        <a:graphic>
          <a:graphicData uri="http://schemas.openxmlformats.org/drawingml/2006/table">
            <a:tbl>
              <a:tblPr firstRow="1" bandRow="1">
                <a:tableStyleId>{5C22544A-7EE6-4342-B048-85BDC9FD1C3A}</a:tableStyleId>
              </a:tblPr>
              <a:tblGrid>
                <a:gridCol w="869883">
                  <a:extLst>
                    <a:ext uri="{9D8B030D-6E8A-4147-A177-3AD203B41FA5}">
                      <a16:colId xmlns:a16="http://schemas.microsoft.com/office/drawing/2014/main" val="1162996918"/>
                    </a:ext>
                  </a:extLst>
                </a:gridCol>
                <a:gridCol w="1363980">
                  <a:extLst>
                    <a:ext uri="{9D8B030D-6E8A-4147-A177-3AD203B41FA5}">
                      <a16:colId xmlns:a16="http://schemas.microsoft.com/office/drawing/2014/main" val="168292639"/>
                    </a:ext>
                  </a:extLst>
                </a:gridCol>
                <a:gridCol w="1382304">
                  <a:extLst>
                    <a:ext uri="{9D8B030D-6E8A-4147-A177-3AD203B41FA5}">
                      <a16:colId xmlns:a16="http://schemas.microsoft.com/office/drawing/2014/main" val="1212299745"/>
                    </a:ext>
                  </a:extLst>
                </a:gridCol>
              </a:tblGrid>
              <a:tr h="142833">
                <a:tc>
                  <a:txBody>
                    <a:bodyPr/>
                    <a:lstStyle/>
                    <a:p>
                      <a:endParaRPr lang="sv-SE" sz="1400"/>
                    </a:p>
                  </a:txBody>
                  <a:tcPr/>
                </a:tc>
                <a:tc>
                  <a:txBody>
                    <a:bodyPr/>
                    <a:lstStyle/>
                    <a:p>
                      <a:r>
                        <a:rPr lang="en-US" sz="1400"/>
                        <a:t>NR-connected</a:t>
                      </a:r>
                    </a:p>
                    <a:p>
                      <a:r>
                        <a:rPr lang="en-US" sz="1400"/>
                        <a:t>(option 2)</a:t>
                      </a:r>
                      <a:endParaRPr lang="sv-SE" sz="1400"/>
                    </a:p>
                  </a:txBody>
                  <a:tcPr/>
                </a:tc>
                <a:tc>
                  <a:txBody>
                    <a:bodyPr/>
                    <a:lstStyle/>
                    <a:p>
                      <a:r>
                        <a:rPr lang="en-US" sz="1400"/>
                        <a:t>LTE-connected</a:t>
                      </a:r>
                    </a:p>
                    <a:p>
                      <a:r>
                        <a:rPr lang="en-US" sz="1400"/>
                        <a:t>(option 1, 3)</a:t>
                      </a:r>
                      <a:endParaRPr lang="sv-SE" sz="1400"/>
                    </a:p>
                  </a:txBody>
                  <a:tcPr/>
                </a:tc>
                <a:extLst>
                  <a:ext uri="{0D108BD9-81ED-4DB2-BD59-A6C34878D82A}">
                    <a16:rowId xmlns:a16="http://schemas.microsoft.com/office/drawing/2014/main" val="453681937"/>
                  </a:ext>
                </a:extLst>
              </a:tr>
              <a:tr h="280216">
                <a:tc>
                  <a:txBody>
                    <a:bodyPr/>
                    <a:lstStyle/>
                    <a:p>
                      <a:r>
                        <a:rPr lang="en-US" sz="1400"/>
                        <a:t>Slice X</a:t>
                      </a:r>
                      <a:endParaRPr lang="sv-SE" sz="1400"/>
                    </a:p>
                  </a:txBody>
                  <a:tcPr/>
                </a:tc>
                <a:tc>
                  <a:txBody>
                    <a:bodyPr/>
                    <a:lstStyle/>
                    <a:p>
                      <a:r>
                        <a:rPr lang="en-US" sz="1100"/>
                        <a:t>S-NSSAI=x1</a:t>
                      </a:r>
                    </a:p>
                    <a:p>
                      <a:r>
                        <a:rPr lang="en-US" sz="1100"/>
                        <a:t>DNN=x2</a:t>
                      </a:r>
                      <a:endParaRPr lang="sv-SE" sz="1100"/>
                    </a:p>
                  </a:txBody>
                  <a:tcPr/>
                </a:tc>
                <a:tc>
                  <a:txBody>
                    <a:bodyPr/>
                    <a:lstStyle/>
                    <a:p>
                      <a:r>
                        <a:rPr lang="en-US" sz="1100"/>
                        <a:t>APN=x3</a:t>
                      </a:r>
                    </a:p>
                    <a:p>
                      <a:r>
                        <a:rPr lang="en-US" sz="1100"/>
                        <a:t>SPID=x4</a:t>
                      </a:r>
                    </a:p>
                  </a:txBody>
                  <a:tcPr/>
                </a:tc>
                <a:extLst>
                  <a:ext uri="{0D108BD9-81ED-4DB2-BD59-A6C34878D82A}">
                    <a16:rowId xmlns:a16="http://schemas.microsoft.com/office/drawing/2014/main" val="148361692"/>
                  </a:ext>
                </a:extLst>
              </a:tr>
              <a:tr h="182455">
                <a:tc>
                  <a:txBody>
                    <a:bodyPr/>
                    <a:lstStyle/>
                    <a:p>
                      <a:r>
                        <a:rPr lang="en-US" sz="1400"/>
                        <a:t>Slice Y</a:t>
                      </a:r>
                      <a:endParaRPr lang="sv-SE" sz="1400"/>
                    </a:p>
                  </a:txBody>
                  <a:tcPr/>
                </a:tc>
                <a:tc>
                  <a:txBody>
                    <a:bodyPr/>
                    <a:lstStyle/>
                    <a:p>
                      <a:r>
                        <a:rPr lang="en-US" sz="1100"/>
                        <a:t>NSSAI=y1</a:t>
                      </a:r>
                    </a:p>
                    <a:p>
                      <a:r>
                        <a:rPr lang="en-US" sz="1100"/>
                        <a:t>DNN=y2</a:t>
                      </a:r>
                      <a:endParaRPr lang="sv-SE" sz="1100"/>
                    </a:p>
                  </a:txBody>
                  <a:tcPr/>
                </a:tc>
                <a:tc>
                  <a:txBody>
                    <a:bodyPr/>
                    <a:lstStyle/>
                    <a:p>
                      <a:r>
                        <a:rPr lang="en-US" sz="1100"/>
                        <a:t>APN=y3</a:t>
                      </a:r>
                    </a:p>
                    <a:p>
                      <a:r>
                        <a:rPr lang="en-US" sz="1100"/>
                        <a:t>SPID=y4</a:t>
                      </a:r>
                    </a:p>
                  </a:txBody>
                  <a:tcPr/>
                </a:tc>
                <a:extLst>
                  <a:ext uri="{0D108BD9-81ED-4DB2-BD59-A6C34878D82A}">
                    <a16:rowId xmlns:a16="http://schemas.microsoft.com/office/drawing/2014/main" val="1385229698"/>
                  </a:ext>
                </a:extLst>
              </a:tr>
            </a:tbl>
          </a:graphicData>
        </a:graphic>
      </p:graphicFrame>
      <p:sp>
        <p:nvSpPr>
          <p:cNvPr id="11" name="Content Placeholder 1">
            <a:extLst>
              <a:ext uri="{FF2B5EF4-FFF2-40B4-BE49-F238E27FC236}">
                <a16:creationId xmlns:a16="http://schemas.microsoft.com/office/drawing/2014/main" id="{435B5B82-CCCB-4E7D-92C9-4FA9A6F9A268}"/>
              </a:ext>
            </a:extLst>
          </p:cNvPr>
          <p:cNvSpPr txBox="1">
            <a:spLocks/>
          </p:cNvSpPr>
          <p:nvPr/>
        </p:nvSpPr>
        <p:spPr bwMode="auto">
          <a:xfrm>
            <a:off x="479425" y="1844675"/>
            <a:ext cx="4237355" cy="4392613"/>
          </a:xfrm>
          <a:prstGeom prst="rect">
            <a:avLst/>
          </a:prstGeom>
          <a:noFill/>
          <a:ln w="9525">
            <a:noFill/>
            <a:miter lim="800000"/>
            <a:headEnd/>
            <a:tailEnd/>
          </a:ln>
        </p:spPr>
        <p:txBody>
          <a:bodyPr vert="horz" wrap="square" lIns="72000" tIns="36000" rIns="0" bIns="0" numCol="1" anchor="t" anchorCtr="0" compatLnSpc="1">
            <a:prstTxWarp prst="textNoShape">
              <a:avLst/>
            </a:prstTxWarp>
          </a:bodyPr>
          <a:lstStyle>
            <a:lvl1pPr marL="3429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ea typeface="+mn-ea"/>
                <a:cs typeface="+mn-cs"/>
              </a:defRPr>
            </a:lvl1pPr>
            <a:lvl2pPr marL="712788"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2pPr>
            <a:lvl3pPr marL="10795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3pPr>
            <a:lvl4pPr marL="14351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4pPr>
            <a:lvl5pPr marL="13716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5pPr>
            <a:lvl6pPr marL="20716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9pPr>
          </a:lstStyle>
          <a:p>
            <a:r>
              <a:rPr lang="en-US"/>
              <a:t>Slicing parameters are provisioned in UDR and NRF by the management system</a:t>
            </a:r>
          </a:p>
          <a:p>
            <a:r>
              <a:rPr lang="en-US"/>
              <a:t>S-NSSAI can be also be provisioned (and updated) in the UE</a:t>
            </a:r>
          </a:p>
          <a:p>
            <a:r>
              <a:rPr lang="en-US"/>
              <a:t>Slicing parameters are derived or used by UDM, PCF AMF, SMF and NSSF as well as HSS, MME and SGW-C</a:t>
            </a:r>
          </a:p>
        </p:txBody>
      </p:sp>
      <p:grpSp>
        <p:nvGrpSpPr>
          <p:cNvPr id="5" name="Group 4">
            <a:extLst>
              <a:ext uri="{FF2B5EF4-FFF2-40B4-BE49-F238E27FC236}">
                <a16:creationId xmlns:a16="http://schemas.microsoft.com/office/drawing/2014/main" id="{23C4F4C5-A124-440B-8C78-034A0ACCAE63}"/>
              </a:ext>
            </a:extLst>
          </p:cNvPr>
          <p:cNvGrpSpPr/>
          <p:nvPr/>
        </p:nvGrpSpPr>
        <p:grpSpPr>
          <a:xfrm>
            <a:off x="9009407" y="1557594"/>
            <a:ext cx="2979350" cy="1988576"/>
            <a:chOff x="9009407" y="1557594"/>
            <a:chExt cx="2979350" cy="1988576"/>
          </a:xfrm>
        </p:grpSpPr>
        <p:pic>
          <p:nvPicPr>
            <p:cNvPr id="14" name="Picture 13">
              <a:extLst>
                <a:ext uri="{FF2B5EF4-FFF2-40B4-BE49-F238E27FC236}">
                  <a16:creationId xmlns:a16="http://schemas.microsoft.com/office/drawing/2014/main" id="{56FA4DFE-E004-4836-BA8A-C9832AB569F7}"/>
                </a:ext>
              </a:extLst>
            </p:cNvPr>
            <p:cNvPicPr>
              <a:picLocks noChangeAspect="1"/>
            </p:cNvPicPr>
            <p:nvPr/>
          </p:nvPicPr>
          <p:blipFill>
            <a:blip r:embed="rId3"/>
            <a:stretch>
              <a:fillRect/>
            </a:stretch>
          </p:blipFill>
          <p:spPr>
            <a:xfrm>
              <a:off x="9009407" y="1557594"/>
              <a:ext cx="2979350" cy="1988576"/>
            </a:xfrm>
            <a:prstGeom prst="rect">
              <a:avLst/>
            </a:prstGeom>
          </p:spPr>
        </p:pic>
        <p:sp>
          <p:nvSpPr>
            <p:cNvPr id="4" name="Rectangle 3">
              <a:extLst>
                <a:ext uri="{FF2B5EF4-FFF2-40B4-BE49-F238E27FC236}">
                  <a16:creationId xmlns:a16="http://schemas.microsoft.com/office/drawing/2014/main" id="{CF9DA33B-7F7D-487B-8CD0-C2550F388964}"/>
                </a:ext>
              </a:extLst>
            </p:cNvPr>
            <p:cNvSpPr/>
            <p:nvPr/>
          </p:nvSpPr>
          <p:spPr bwMode="auto">
            <a:xfrm>
              <a:off x="9670311" y="1562654"/>
              <a:ext cx="1132367" cy="112115"/>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sv-SE" sz="2000" b="0" i="0" u="none" strike="noStrike" cap="none" normalizeH="0" baseline="0" err="1">
                <a:ln>
                  <a:noFill/>
                </a:ln>
                <a:solidFill>
                  <a:schemeClr val="bg1"/>
                </a:solidFill>
                <a:effectLst/>
                <a:latin typeface="+mn-lt"/>
              </a:endParaRPr>
            </a:p>
          </p:txBody>
        </p:sp>
        <p:sp>
          <p:nvSpPr>
            <p:cNvPr id="13" name="Rectangle 12">
              <a:extLst>
                <a:ext uri="{FF2B5EF4-FFF2-40B4-BE49-F238E27FC236}">
                  <a16:creationId xmlns:a16="http://schemas.microsoft.com/office/drawing/2014/main" id="{71871315-70D5-466C-AA81-D80B0B1EF277}"/>
                </a:ext>
              </a:extLst>
            </p:cNvPr>
            <p:cNvSpPr/>
            <p:nvPr/>
          </p:nvSpPr>
          <p:spPr bwMode="auto">
            <a:xfrm>
              <a:off x="10010552" y="2533701"/>
              <a:ext cx="265815" cy="112115"/>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sv-SE" sz="2000" b="0" i="0" u="none" strike="noStrike" cap="none" normalizeH="0" baseline="0" err="1">
                <a:ln>
                  <a:noFill/>
                </a:ln>
                <a:solidFill>
                  <a:schemeClr val="bg1"/>
                </a:solidFill>
                <a:effectLst/>
                <a:latin typeface="+mn-lt"/>
              </a:endParaRPr>
            </a:p>
          </p:txBody>
        </p:sp>
        <p:sp>
          <p:nvSpPr>
            <p:cNvPr id="16" name="Rectangle 15">
              <a:extLst>
                <a:ext uri="{FF2B5EF4-FFF2-40B4-BE49-F238E27FC236}">
                  <a16:creationId xmlns:a16="http://schemas.microsoft.com/office/drawing/2014/main" id="{A6BCE0E1-2E33-4F3F-9A77-6438A390A53A}"/>
                </a:ext>
              </a:extLst>
            </p:cNvPr>
            <p:cNvSpPr/>
            <p:nvPr/>
          </p:nvSpPr>
          <p:spPr bwMode="auto">
            <a:xfrm>
              <a:off x="10536863" y="2533701"/>
              <a:ext cx="265815" cy="112115"/>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sv-SE" sz="2000" b="0" i="0" u="none" strike="noStrike" cap="none" normalizeH="0" baseline="0" err="1">
                <a:ln>
                  <a:noFill/>
                </a:ln>
                <a:solidFill>
                  <a:schemeClr val="bg1"/>
                </a:solidFill>
                <a:effectLst/>
                <a:latin typeface="+mn-lt"/>
              </a:endParaRPr>
            </a:p>
          </p:txBody>
        </p:sp>
      </p:grpSp>
      <p:grpSp>
        <p:nvGrpSpPr>
          <p:cNvPr id="7" name="Group 6">
            <a:extLst>
              <a:ext uri="{FF2B5EF4-FFF2-40B4-BE49-F238E27FC236}">
                <a16:creationId xmlns:a16="http://schemas.microsoft.com/office/drawing/2014/main" id="{96DF0662-85C3-461A-B8BB-F982598F6E6A}"/>
              </a:ext>
            </a:extLst>
          </p:cNvPr>
          <p:cNvGrpSpPr/>
          <p:nvPr/>
        </p:nvGrpSpPr>
        <p:grpSpPr>
          <a:xfrm>
            <a:off x="8873109" y="4301808"/>
            <a:ext cx="3121053" cy="2259819"/>
            <a:chOff x="8873109" y="4301808"/>
            <a:chExt cx="3121053" cy="2259819"/>
          </a:xfrm>
        </p:grpSpPr>
        <p:pic>
          <p:nvPicPr>
            <p:cNvPr id="15" name="Picture 14">
              <a:extLst>
                <a:ext uri="{FF2B5EF4-FFF2-40B4-BE49-F238E27FC236}">
                  <a16:creationId xmlns:a16="http://schemas.microsoft.com/office/drawing/2014/main" id="{42903A23-C124-4098-9CC0-8A08BD7E4CAC}"/>
                </a:ext>
              </a:extLst>
            </p:cNvPr>
            <p:cNvPicPr>
              <a:picLocks noChangeAspect="1"/>
            </p:cNvPicPr>
            <p:nvPr/>
          </p:nvPicPr>
          <p:blipFill>
            <a:blip r:embed="rId4"/>
            <a:stretch>
              <a:fillRect/>
            </a:stretch>
          </p:blipFill>
          <p:spPr>
            <a:xfrm>
              <a:off x="8873109" y="4301808"/>
              <a:ext cx="3121053" cy="2259819"/>
            </a:xfrm>
            <a:prstGeom prst="rect">
              <a:avLst/>
            </a:prstGeom>
          </p:spPr>
        </p:pic>
        <p:sp>
          <p:nvSpPr>
            <p:cNvPr id="17" name="Rectangle 16">
              <a:extLst>
                <a:ext uri="{FF2B5EF4-FFF2-40B4-BE49-F238E27FC236}">
                  <a16:creationId xmlns:a16="http://schemas.microsoft.com/office/drawing/2014/main" id="{06D10A28-D372-4E1F-9E73-BB9933BD9FFA}"/>
                </a:ext>
              </a:extLst>
            </p:cNvPr>
            <p:cNvSpPr/>
            <p:nvPr/>
          </p:nvSpPr>
          <p:spPr bwMode="auto">
            <a:xfrm>
              <a:off x="9556897" y="4308935"/>
              <a:ext cx="1293629" cy="119800"/>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sv-SE" sz="2000" b="0" i="0" u="none" strike="noStrike" cap="none" normalizeH="0" baseline="0" err="1">
                <a:ln>
                  <a:noFill/>
                </a:ln>
                <a:solidFill>
                  <a:schemeClr val="bg1"/>
                </a:solidFill>
                <a:effectLst/>
                <a:latin typeface="+mn-lt"/>
              </a:endParaRPr>
            </a:p>
          </p:txBody>
        </p:sp>
        <p:sp>
          <p:nvSpPr>
            <p:cNvPr id="18" name="Rectangle 17">
              <a:extLst>
                <a:ext uri="{FF2B5EF4-FFF2-40B4-BE49-F238E27FC236}">
                  <a16:creationId xmlns:a16="http://schemas.microsoft.com/office/drawing/2014/main" id="{12E0B525-F5BB-4E90-9A81-41D05EB4A743}"/>
                </a:ext>
              </a:extLst>
            </p:cNvPr>
            <p:cNvSpPr/>
            <p:nvPr/>
          </p:nvSpPr>
          <p:spPr bwMode="auto">
            <a:xfrm>
              <a:off x="10010552" y="5339267"/>
              <a:ext cx="265815" cy="112115"/>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sv-SE" sz="2000" b="0" i="0" u="none" strike="noStrike" cap="none" normalizeH="0" baseline="0" err="1">
                <a:ln>
                  <a:noFill/>
                </a:ln>
                <a:solidFill>
                  <a:schemeClr val="bg1"/>
                </a:solidFill>
                <a:effectLst/>
                <a:latin typeface="+mn-lt"/>
              </a:endParaRPr>
            </a:p>
          </p:txBody>
        </p:sp>
        <p:sp>
          <p:nvSpPr>
            <p:cNvPr id="19" name="Rectangle 18">
              <a:extLst>
                <a:ext uri="{FF2B5EF4-FFF2-40B4-BE49-F238E27FC236}">
                  <a16:creationId xmlns:a16="http://schemas.microsoft.com/office/drawing/2014/main" id="{C9B8CCC6-9414-4908-8879-DCDA55766697}"/>
                </a:ext>
              </a:extLst>
            </p:cNvPr>
            <p:cNvSpPr/>
            <p:nvPr/>
          </p:nvSpPr>
          <p:spPr bwMode="auto">
            <a:xfrm>
              <a:off x="10566988" y="5339267"/>
              <a:ext cx="265815" cy="112115"/>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sv-SE" sz="2000" b="0" i="0" u="none" strike="noStrike" cap="none" normalizeH="0" baseline="0" err="1">
                <a:ln>
                  <a:noFill/>
                </a:ln>
                <a:solidFill>
                  <a:schemeClr val="bg1"/>
                </a:solidFill>
                <a:effectLst/>
                <a:latin typeface="+mn-lt"/>
              </a:endParaRPr>
            </a:p>
          </p:txBody>
        </p:sp>
      </p:grpSp>
    </p:spTree>
    <p:extLst>
      <p:ext uri="{BB962C8B-B14F-4D97-AF65-F5344CB8AC3E}">
        <p14:creationId xmlns:p14="http://schemas.microsoft.com/office/powerpoint/2010/main" val="12175534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5CABD2-8761-4E79-A23B-61E71F20D2B3}"/>
              </a:ext>
            </a:extLst>
          </p:cNvPr>
          <p:cNvSpPr>
            <a:spLocks noGrp="1"/>
          </p:cNvSpPr>
          <p:nvPr>
            <p:ph sz="quarter" idx="11"/>
          </p:nvPr>
        </p:nvSpPr>
        <p:spPr>
          <a:xfrm>
            <a:off x="405809" y="1203990"/>
            <a:ext cx="5883280" cy="4944045"/>
          </a:xfrm>
        </p:spPr>
        <p:txBody>
          <a:bodyPr/>
          <a:lstStyle/>
          <a:p>
            <a:pPr marL="0" indent="0">
              <a:buNone/>
            </a:pPr>
            <a:r>
              <a:rPr lang="sv-SE" sz="1600" b="1"/>
              <a:t>Deployment assumption</a:t>
            </a:r>
            <a:r>
              <a:rPr lang="sv-SE" sz="1600"/>
              <a:t>:</a:t>
            </a:r>
          </a:p>
          <a:p>
            <a:r>
              <a:rPr lang="sv-SE" sz="1600"/>
              <a:t>The operator adds 5GS to </a:t>
            </a:r>
            <a:r>
              <a:rPr lang="x-none" sz="1600"/>
              <a:t>i</a:t>
            </a:r>
            <a:r>
              <a:rPr lang="en-US" sz="1600"/>
              <a:t>t</a:t>
            </a:r>
            <a:r>
              <a:rPr lang="x-none" sz="1600"/>
              <a:t>s</a:t>
            </a:r>
            <a:r>
              <a:rPr lang="sv-SE" sz="1600"/>
              <a:t> existing 2-4G network.</a:t>
            </a:r>
          </a:p>
          <a:p>
            <a:r>
              <a:rPr lang="x-none" sz="1600"/>
              <a:t>I</a:t>
            </a:r>
            <a:r>
              <a:rPr lang="en-US" sz="1600"/>
              <a:t>M</a:t>
            </a:r>
            <a:r>
              <a:rPr lang="x-none" sz="1600"/>
              <a:t>S </a:t>
            </a:r>
            <a:r>
              <a:rPr lang="en-US" sz="1600"/>
              <a:t>A</a:t>
            </a:r>
            <a:r>
              <a:rPr lang="x-none" sz="1600"/>
              <a:t>P</a:t>
            </a:r>
            <a:r>
              <a:rPr lang="en-US" sz="1600"/>
              <a:t>N</a:t>
            </a:r>
            <a:r>
              <a:rPr lang="x-none" sz="1600"/>
              <a:t> </a:t>
            </a:r>
            <a:r>
              <a:rPr lang="en-US" sz="1600"/>
              <a:t>o</a:t>
            </a:r>
            <a:r>
              <a:rPr lang="x-none" sz="1600"/>
              <a:t>n</a:t>
            </a:r>
            <a:r>
              <a:rPr lang="en-US" sz="1600"/>
              <a:t>l</a:t>
            </a:r>
            <a:r>
              <a:rPr lang="x-none" sz="1600"/>
              <a:t>y </a:t>
            </a:r>
            <a:r>
              <a:rPr lang="en-US" sz="1600"/>
              <a:t>o</a:t>
            </a:r>
            <a:r>
              <a:rPr lang="x-none" sz="1600"/>
              <a:t>n 4G and 5G, </a:t>
            </a:r>
            <a:r>
              <a:rPr lang="en-US" sz="1600"/>
              <a:t>h</a:t>
            </a:r>
            <a:r>
              <a:rPr lang="x-none" sz="1600"/>
              <a:t>e</a:t>
            </a:r>
            <a:r>
              <a:rPr lang="en-US" sz="1600"/>
              <a:t>n</a:t>
            </a:r>
            <a:r>
              <a:rPr lang="x-none" sz="1600"/>
              <a:t>c</a:t>
            </a:r>
            <a:r>
              <a:rPr lang="en-US" sz="1600"/>
              <a:t>e</a:t>
            </a:r>
            <a:r>
              <a:rPr lang="x-none" sz="1600"/>
              <a:t> </a:t>
            </a:r>
            <a:r>
              <a:rPr lang="en-US" sz="1600"/>
              <a:t>n</a:t>
            </a:r>
            <a:r>
              <a:rPr lang="x-none" sz="1600"/>
              <a:t>o</a:t>
            </a:r>
            <a:r>
              <a:rPr lang="en-US" sz="1600"/>
              <a:t>t</a:t>
            </a:r>
            <a:r>
              <a:rPr lang="x-none" sz="1600"/>
              <a:t> </a:t>
            </a:r>
            <a:r>
              <a:rPr lang="en-US" sz="1600"/>
              <a:t>o</a:t>
            </a:r>
            <a:r>
              <a:rPr lang="x-none" sz="1600"/>
              <a:t>n 2</a:t>
            </a:r>
            <a:r>
              <a:rPr lang="en-US" sz="1600"/>
              <a:t>G</a:t>
            </a:r>
            <a:r>
              <a:rPr lang="x-none" sz="1600"/>
              <a:t>/3</a:t>
            </a:r>
            <a:r>
              <a:rPr lang="en-US" sz="1600"/>
              <a:t>G</a:t>
            </a:r>
            <a:endParaRPr lang="x-none" sz="1600"/>
          </a:p>
          <a:p>
            <a:pPr marL="0" indent="0">
              <a:buClr>
                <a:schemeClr val="tx1"/>
              </a:buClr>
              <a:buNone/>
            </a:pPr>
            <a:r>
              <a:rPr lang="en-GB" sz="1600" b="1"/>
              <a:t>User experience</a:t>
            </a:r>
            <a:endParaRPr lang="en-US" sz="1600" b="1"/>
          </a:p>
          <a:p>
            <a:r>
              <a:rPr lang="en-US" sz="1600"/>
              <a:t>P</a:t>
            </a:r>
            <a:r>
              <a:rPr lang="x-none" sz="1600"/>
              <a:t>o</a:t>
            </a:r>
            <a:r>
              <a:rPr lang="en-US" sz="1600"/>
              <a:t>s</a:t>
            </a:r>
            <a:r>
              <a:rPr lang="x-none" sz="1600"/>
              <a:t>s</a:t>
            </a:r>
            <a:r>
              <a:rPr lang="en-US" sz="1600"/>
              <a:t>i</a:t>
            </a:r>
            <a:r>
              <a:rPr lang="x-none" sz="1600"/>
              <a:t>b</a:t>
            </a:r>
            <a:r>
              <a:rPr lang="en-US" sz="1600"/>
              <a:t>l</a:t>
            </a:r>
            <a:r>
              <a:rPr lang="x-none" sz="1600"/>
              <a:t>e </a:t>
            </a:r>
            <a:r>
              <a:rPr lang="en-US" sz="1600"/>
              <a:t>t</a:t>
            </a:r>
            <a:r>
              <a:rPr lang="x-none" sz="1600"/>
              <a:t>o </a:t>
            </a:r>
            <a:r>
              <a:rPr lang="en-US" sz="1600"/>
              <a:t>u</a:t>
            </a:r>
            <a:r>
              <a:rPr lang="x-none" sz="1600"/>
              <a:t>s</a:t>
            </a:r>
            <a:r>
              <a:rPr lang="en-US" sz="1600"/>
              <a:t>e</a:t>
            </a:r>
            <a:r>
              <a:rPr lang="x-none" sz="1600"/>
              <a:t> </a:t>
            </a:r>
            <a:r>
              <a:rPr lang="en-US" sz="1600"/>
              <a:t>I</a:t>
            </a:r>
            <a:r>
              <a:rPr lang="x-none" sz="1600"/>
              <a:t>M</a:t>
            </a:r>
            <a:r>
              <a:rPr lang="en-US" sz="1600"/>
              <a:t>S</a:t>
            </a:r>
            <a:r>
              <a:rPr lang="x-none" sz="1600"/>
              <a:t> </a:t>
            </a:r>
            <a:r>
              <a:rPr lang="en-US" sz="1600"/>
              <a:t>v</a:t>
            </a:r>
            <a:r>
              <a:rPr lang="x-none" sz="1600"/>
              <a:t>o</a:t>
            </a:r>
            <a:r>
              <a:rPr lang="en-US" sz="1600"/>
              <a:t>i</a:t>
            </a:r>
            <a:r>
              <a:rPr lang="x-none" sz="1600"/>
              <a:t>c</a:t>
            </a:r>
            <a:r>
              <a:rPr lang="en-US" sz="1600"/>
              <a:t>e</a:t>
            </a:r>
            <a:r>
              <a:rPr lang="x-none" sz="1600"/>
              <a:t> </a:t>
            </a:r>
            <a:r>
              <a:rPr lang="en-US" sz="1600"/>
              <a:t>o</a:t>
            </a:r>
            <a:r>
              <a:rPr lang="x-none" sz="1600"/>
              <a:t>n 4</a:t>
            </a:r>
            <a:r>
              <a:rPr lang="en-US" sz="1600"/>
              <a:t>G</a:t>
            </a:r>
            <a:r>
              <a:rPr lang="x-none" sz="1600"/>
              <a:t> </a:t>
            </a:r>
            <a:r>
              <a:rPr lang="en-US" sz="1600"/>
              <a:t>a</a:t>
            </a:r>
            <a:r>
              <a:rPr lang="x-none" sz="1600"/>
              <a:t>n</a:t>
            </a:r>
            <a:r>
              <a:rPr lang="en-US" sz="1600"/>
              <a:t>d</a:t>
            </a:r>
            <a:r>
              <a:rPr lang="x-none" sz="1600"/>
              <a:t> 5G</a:t>
            </a:r>
          </a:p>
          <a:p>
            <a:r>
              <a:rPr lang="x-none" sz="1600"/>
              <a:t>Possible to use Internet services </a:t>
            </a:r>
            <a:r>
              <a:rPr lang="en-US" sz="1600"/>
              <a:t>o</a:t>
            </a:r>
            <a:r>
              <a:rPr lang="x-none" sz="1600"/>
              <a:t>n 2-5</a:t>
            </a:r>
            <a:r>
              <a:rPr lang="en-US" sz="1600"/>
              <a:t>G</a:t>
            </a:r>
            <a:endParaRPr lang="x-none" sz="1600"/>
          </a:p>
          <a:p>
            <a:r>
              <a:rPr lang="sv-SE" sz="1600"/>
              <a:t>Depending on which access </a:t>
            </a:r>
            <a:r>
              <a:rPr lang="x-none" sz="1600"/>
              <a:t>i</a:t>
            </a:r>
            <a:r>
              <a:rPr lang="en-US" sz="1600"/>
              <a:t>s</a:t>
            </a:r>
            <a:r>
              <a:rPr lang="x-none" sz="1600"/>
              <a:t> </a:t>
            </a:r>
            <a:r>
              <a:rPr lang="en-US" sz="1600"/>
              <a:t>u</a:t>
            </a:r>
            <a:r>
              <a:rPr lang="x-none" sz="1600"/>
              <a:t>s</a:t>
            </a:r>
            <a:r>
              <a:rPr lang="en-US" sz="1600"/>
              <a:t>e</a:t>
            </a:r>
            <a:r>
              <a:rPr lang="x-none" sz="1600"/>
              <a:t>d </a:t>
            </a:r>
            <a:r>
              <a:rPr lang="en-US" sz="1600"/>
              <a:t>t</a:t>
            </a:r>
            <a:r>
              <a:rPr lang="x-none" sz="1600"/>
              <a:t>o </a:t>
            </a:r>
            <a:r>
              <a:rPr lang="en-US" sz="1600"/>
              <a:t>s</a:t>
            </a:r>
            <a:r>
              <a:rPr lang="x-none" sz="1600"/>
              <a:t>e</a:t>
            </a:r>
            <a:r>
              <a:rPr lang="en-US" sz="1600"/>
              <a:t>t</a:t>
            </a:r>
            <a:r>
              <a:rPr lang="x-none" sz="1600"/>
              <a:t>up </a:t>
            </a:r>
            <a:r>
              <a:rPr lang="sv-SE" sz="1600"/>
              <a:t>the PDN connection to an APN, there will be an IP address break at different mobility cases.</a:t>
            </a:r>
          </a:p>
          <a:p>
            <a:pPr marL="0" indent="0">
              <a:buNone/>
            </a:pPr>
            <a:r>
              <a:rPr lang="x-none" sz="1600" b="1"/>
              <a:t>B</a:t>
            </a:r>
            <a:r>
              <a:rPr lang="en-US" sz="1600" b="1"/>
              <a:t>a</a:t>
            </a:r>
            <a:r>
              <a:rPr lang="x-none" sz="1600" b="1"/>
              <a:t>c</a:t>
            </a:r>
            <a:r>
              <a:rPr lang="en-US" sz="1600" b="1"/>
              <a:t>k</a:t>
            </a:r>
            <a:r>
              <a:rPr lang="x-none" sz="1600" b="1"/>
              <a:t>g</a:t>
            </a:r>
            <a:r>
              <a:rPr lang="en-US" sz="1600" b="1"/>
              <a:t>r</a:t>
            </a:r>
            <a:r>
              <a:rPr lang="x-none" sz="1600" b="1"/>
              <a:t>o</a:t>
            </a:r>
            <a:r>
              <a:rPr lang="en-US" sz="1600" b="1"/>
              <a:t>u</a:t>
            </a:r>
            <a:r>
              <a:rPr lang="x-none" sz="1600" b="1"/>
              <a:t>n</a:t>
            </a:r>
            <a:r>
              <a:rPr lang="en-US" sz="1600" b="1"/>
              <a:t>d</a:t>
            </a:r>
            <a:r>
              <a:rPr lang="x-none" sz="1600" b="1"/>
              <a:t> </a:t>
            </a:r>
            <a:r>
              <a:rPr lang="en-US" sz="1600" b="1"/>
              <a:t>3GPP:</a:t>
            </a:r>
          </a:p>
          <a:p>
            <a:r>
              <a:rPr lang="en-US" sz="1600"/>
              <a:t>SMF with </a:t>
            </a:r>
            <a:r>
              <a:rPr lang="en-US" sz="1600" err="1"/>
              <a:t>Gn</a:t>
            </a:r>
            <a:r>
              <a:rPr lang="en-US" sz="1600"/>
              <a:t>/</a:t>
            </a:r>
            <a:r>
              <a:rPr lang="en-US" sz="1600" err="1"/>
              <a:t>Gp</a:t>
            </a:r>
            <a:r>
              <a:rPr lang="en-US" sz="1600"/>
              <a:t> or S5/S8 towards 2G/3G networks is not defined. Hence an operator supporting 2-5G must d</a:t>
            </a:r>
            <a:r>
              <a:rPr lang="x-none" sz="1600"/>
              <a:t>e</a:t>
            </a:r>
            <a:r>
              <a:rPr lang="en-US" sz="1600"/>
              <a:t>p</a:t>
            </a:r>
            <a:r>
              <a:rPr lang="x-none" sz="1600" err="1"/>
              <a:t>loy</a:t>
            </a:r>
            <a:r>
              <a:rPr lang="x-none" sz="1600"/>
              <a:t> </a:t>
            </a:r>
            <a:r>
              <a:rPr lang="en-US" sz="1600"/>
              <a:t>both SMF and PGW.</a:t>
            </a:r>
          </a:p>
          <a:p>
            <a:pPr marL="0" indent="0">
              <a:buNone/>
            </a:pPr>
            <a:r>
              <a:rPr lang="sv-SE" sz="1600" b="1"/>
              <a:t>Requirements</a:t>
            </a:r>
            <a:r>
              <a:rPr lang="en-US" sz="1600" b="1"/>
              <a:t>:</a:t>
            </a:r>
          </a:p>
          <a:p>
            <a:r>
              <a:rPr lang="en-US" sz="1600"/>
              <a:t>If </a:t>
            </a:r>
            <a:r>
              <a:rPr lang="x-none" sz="1600"/>
              <a:t>t</a:t>
            </a:r>
            <a:r>
              <a:rPr lang="en-US" sz="1600"/>
              <a:t>h</a:t>
            </a:r>
            <a:r>
              <a:rPr lang="x-none" sz="1600"/>
              <a:t>e </a:t>
            </a:r>
            <a:r>
              <a:rPr lang="en-US" sz="1600"/>
              <a:t>same APN/DNN </a:t>
            </a:r>
            <a:r>
              <a:rPr lang="x-none" sz="1600"/>
              <a:t>i</a:t>
            </a:r>
            <a:r>
              <a:rPr lang="en-US" sz="1600"/>
              <a:t>s</a:t>
            </a:r>
            <a:r>
              <a:rPr lang="x-none" sz="1600"/>
              <a:t> </a:t>
            </a:r>
            <a:r>
              <a:rPr lang="en-US" sz="1600"/>
              <a:t>used for all subscribers, MME </a:t>
            </a:r>
            <a:r>
              <a:rPr lang="x-none" sz="1600"/>
              <a:t>m</a:t>
            </a:r>
            <a:r>
              <a:rPr lang="en-US" sz="1600"/>
              <a:t>u</a:t>
            </a:r>
            <a:r>
              <a:rPr lang="x-none" sz="1600"/>
              <a:t>s</a:t>
            </a:r>
            <a:r>
              <a:rPr lang="en-US" sz="1600"/>
              <a:t>t</a:t>
            </a:r>
            <a:r>
              <a:rPr lang="x-none" sz="1600"/>
              <a:t> </a:t>
            </a:r>
            <a:r>
              <a:rPr lang="en-US" sz="1600"/>
              <a:t>b</a:t>
            </a:r>
            <a:r>
              <a:rPr lang="x-none" sz="1600"/>
              <a:t>e</a:t>
            </a:r>
            <a:r>
              <a:rPr lang="en-US" sz="1600"/>
              <a:t> upgraded to select PGW or SMF depending on UE capabilities</a:t>
            </a:r>
          </a:p>
          <a:p>
            <a:r>
              <a:rPr lang="en-US" sz="1600"/>
              <a:t>If PCC functionality like usage monitoring is required, common database is needed for PCRF and PCF</a:t>
            </a:r>
          </a:p>
          <a:p>
            <a:endParaRPr lang="x-none" sz="1800"/>
          </a:p>
          <a:p>
            <a:pPr marL="0" indent="0">
              <a:buNone/>
            </a:pPr>
            <a:endParaRPr lang="en-US" sz="1600"/>
          </a:p>
        </p:txBody>
      </p:sp>
      <p:sp>
        <p:nvSpPr>
          <p:cNvPr id="3" name="Title 2">
            <a:extLst>
              <a:ext uri="{FF2B5EF4-FFF2-40B4-BE49-F238E27FC236}">
                <a16:creationId xmlns:a16="http://schemas.microsoft.com/office/drawing/2014/main" id="{C75DFB64-5603-46B8-BC9A-4DC6CB4A6B14}"/>
              </a:ext>
            </a:extLst>
          </p:cNvPr>
          <p:cNvSpPr>
            <a:spLocks noGrp="1"/>
          </p:cNvSpPr>
          <p:nvPr>
            <p:ph type="title"/>
          </p:nvPr>
        </p:nvSpPr>
        <p:spPr>
          <a:xfrm>
            <a:off x="479425" y="476250"/>
            <a:ext cx="8353426" cy="587357"/>
          </a:xfrm>
        </p:spPr>
        <p:txBody>
          <a:bodyPr/>
          <a:lstStyle/>
          <a:p>
            <a:r>
              <a:rPr lang="x-none"/>
              <a:t>Supporting 2-5</a:t>
            </a:r>
            <a:r>
              <a:rPr lang="en-US"/>
              <a:t>G</a:t>
            </a:r>
          </a:p>
        </p:txBody>
      </p:sp>
      <p:grpSp>
        <p:nvGrpSpPr>
          <p:cNvPr id="4" name="Group 3">
            <a:extLst>
              <a:ext uri="{FF2B5EF4-FFF2-40B4-BE49-F238E27FC236}">
                <a16:creationId xmlns:a16="http://schemas.microsoft.com/office/drawing/2014/main" id="{C50A1C8D-FEF2-4F16-9824-2D07E73658DF}"/>
              </a:ext>
            </a:extLst>
          </p:cNvPr>
          <p:cNvGrpSpPr/>
          <p:nvPr/>
        </p:nvGrpSpPr>
        <p:grpSpPr>
          <a:xfrm>
            <a:off x="7463852" y="4704469"/>
            <a:ext cx="4379379" cy="1443567"/>
            <a:chOff x="7489554" y="4933083"/>
            <a:chExt cx="4379379" cy="1443567"/>
          </a:xfrm>
        </p:grpSpPr>
        <p:sp>
          <p:nvSpPr>
            <p:cNvPr id="23" name="TextBox 22">
              <a:extLst>
                <a:ext uri="{FF2B5EF4-FFF2-40B4-BE49-F238E27FC236}">
                  <a16:creationId xmlns:a16="http://schemas.microsoft.com/office/drawing/2014/main" id="{78CB6322-BDB2-4A45-91A5-AEED8198FB0B}"/>
                </a:ext>
              </a:extLst>
            </p:cNvPr>
            <p:cNvSpPr txBox="1"/>
            <p:nvPr/>
          </p:nvSpPr>
          <p:spPr bwMode="auto">
            <a:xfrm>
              <a:off x="10666393" y="5588935"/>
              <a:ext cx="1202540" cy="787715"/>
            </a:xfrm>
            <a:prstGeom prst="rect">
              <a:avLst/>
            </a:prstGeom>
            <a:noFill/>
            <a:ln w="12700">
              <a:noFill/>
              <a:miter lim="800000"/>
              <a:headEnd/>
              <a:tailEnd/>
            </a:ln>
          </p:spPr>
          <p:txBody>
            <a:bodyPr vert="horz" wrap="none" lIns="72000" tIns="36000" rIns="73152" bIns="36576" numCol="1" rtlCol="0" anchor="t" anchorCtr="0" compatLnSpc="1">
              <a:prstTxWarp prst="textNoShape">
                <a:avLst/>
              </a:prstTxWarp>
              <a:noAutofit/>
            </a:bodyPr>
            <a:lstStyle/>
            <a:p>
              <a:pPr>
                <a:buClr>
                  <a:schemeClr val="tx1"/>
                </a:buClr>
              </a:pPr>
              <a:r>
                <a:rPr lang="en-US" sz="900"/>
                <a:t>Initial PDN/PDU </a:t>
              </a:r>
            </a:p>
            <a:p>
              <a:pPr>
                <a:buClr>
                  <a:schemeClr val="tx1"/>
                </a:buClr>
              </a:pPr>
              <a:r>
                <a:rPr lang="en-US" sz="900"/>
                <a:t>session setup </a:t>
              </a:r>
            </a:p>
            <a:p>
              <a:pPr>
                <a:buClr>
                  <a:schemeClr val="tx1"/>
                </a:buClr>
              </a:pPr>
              <a:r>
                <a:rPr lang="en-US" sz="900"/>
                <a:t>and GW selection</a:t>
              </a:r>
            </a:p>
          </p:txBody>
        </p:sp>
        <p:cxnSp>
          <p:nvCxnSpPr>
            <p:cNvPr id="31" name="Straight Connector 30">
              <a:extLst>
                <a:ext uri="{FF2B5EF4-FFF2-40B4-BE49-F238E27FC236}">
                  <a16:creationId xmlns:a16="http://schemas.microsoft.com/office/drawing/2014/main" id="{0964B22F-9FC0-4DEE-9A1F-F40E5AA90FF0}"/>
                </a:ext>
              </a:extLst>
            </p:cNvPr>
            <p:cNvCxnSpPr>
              <a:cxnSpLocks/>
              <a:stCxn id="28" idx="0"/>
            </p:cNvCxnSpPr>
            <p:nvPr/>
          </p:nvCxnSpPr>
          <p:spPr bwMode="auto">
            <a:xfrm>
              <a:off x="7489554" y="4933083"/>
              <a:ext cx="3037474" cy="900337"/>
            </a:xfrm>
            <a:prstGeom prst="line">
              <a:avLst/>
            </a:prstGeom>
            <a:solidFill>
              <a:schemeClr val="accent1"/>
            </a:solidFill>
            <a:ln w="12700" cap="flat" cmpd="sng" algn="ctr">
              <a:solidFill>
                <a:schemeClr val="tx1"/>
              </a:solidFill>
              <a:prstDash val="dash"/>
              <a:round/>
              <a:headEnd type="none" w="med" len="med"/>
              <a:tailEnd type="none"/>
            </a:ln>
            <a:effectLst/>
          </p:spPr>
        </p:cxnSp>
        <p:cxnSp>
          <p:nvCxnSpPr>
            <p:cNvPr id="32" name="Straight Connector 31">
              <a:extLst>
                <a:ext uri="{FF2B5EF4-FFF2-40B4-BE49-F238E27FC236}">
                  <a16:creationId xmlns:a16="http://schemas.microsoft.com/office/drawing/2014/main" id="{1CCC207A-658A-4BBE-A4DB-BC6AE90964A6}"/>
                </a:ext>
              </a:extLst>
            </p:cNvPr>
            <p:cNvCxnSpPr>
              <a:cxnSpLocks/>
            </p:cNvCxnSpPr>
            <p:nvPr/>
          </p:nvCxnSpPr>
          <p:spPr bwMode="auto">
            <a:xfrm>
              <a:off x="8845191" y="5238782"/>
              <a:ext cx="1722362" cy="573784"/>
            </a:xfrm>
            <a:prstGeom prst="line">
              <a:avLst/>
            </a:prstGeom>
            <a:solidFill>
              <a:schemeClr val="accent1"/>
            </a:solidFill>
            <a:ln w="12700" cap="flat" cmpd="sng" algn="ctr">
              <a:solidFill>
                <a:schemeClr val="tx1"/>
              </a:solidFill>
              <a:prstDash val="dash"/>
              <a:round/>
              <a:headEnd type="none" w="med" len="med"/>
              <a:tailEnd type="none"/>
            </a:ln>
            <a:effectLst/>
          </p:spPr>
        </p:cxnSp>
        <p:cxnSp>
          <p:nvCxnSpPr>
            <p:cNvPr id="33" name="Straight Connector 32">
              <a:extLst>
                <a:ext uri="{FF2B5EF4-FFF2-40B4-BE49-F238E27FC236}">
                  <a16:creationId xmlns:a16="http://schemas.microsoft.com/office/drawing/2014/main" id="{1D925FC8-4DFA-402C-AC1C-73A7563764F4}"/>
                </a:ext>
              </a:extLst>
            </p:cNvPr>
            <p:cNvCxnSpPr>
              <a:cxnSpLocks/>
            </p:cNvCxnSpPr>
            <p:nvPr/>
          </p:nvCxnSpPr>
          <p:spPr bwMode="auto">
            <a:xfrm>
              <a:off x="10454886" y="5305308"/>
              <a:ext cx="118237" cy="465176"/>
            </a:xfrm>
            <a:prstGeom prst="line">
              <a:avLst/>
            </a:prstGeom>
            <a:solidFill>
              <a:schemeClr val="accent1"/>
            </a:solidFill>
            <a:ln w="12700" cap="flat" cmpd="sng" algn="ctr">
              <a:solidFill>
                <a:schemeClr val="tx1"/>
              </a:solidFill>
              <a:prstDash val="dash"/>
              <a:round/>
              <a:headEnd type="none" w="med" len="med"/>
              <a:tailEnd type="none"/>
            </a:ln>
            <a:effectLst/>
          </p:spPr>
        </p:cxnSp>
      </p:grpSp>
      <p:sp>
        <p:nvSpPr>
          <p:cNvPr id="62" name="TextBox 61">
            <a:extLst>
              <a:ext uri="{FF2B5EF4-FFF2-40B4-BE49-F238E27FC236}">
                <a16:creationId xmlns:a16="http://schemas.microsoft.com/office/drawing/2014/main" id="{ED5BE347-B5FA-4F27-BA34-60D24433E0B2}"/>
              </a:ext>
            </a:extLst>
          </p:cNvPr>
          <p:cNvSpPr txBox="1"/>
          <p:nvPr/>
        </p:nvSpPr>
        <p:spPr bwMode="auto">
          <a:xfrm>
            <a:off x="9598982" y="2203739"/>
            <a:ext cx="480486" cy="779165"/>
          </a:xfrm>
          <a:prstGeom prst="rect">
            <a:avLst/>
          </a:prstGeom>
          <a:solidFill>
            <a:schemeClr val="bg1"/>
          </a:solidFill>
          <a:ln w="19050">
            <a:solidFill>
              <a:schemeClr val="accent1"/>
            </a:solidFill>
            <a:prstDash val="solid"/>
            <a:miter lim="800000"/>
            <a:headEnd/>
            <a:tailEnd/>
          </a:ln>
        </p:spPr>
        <p:txBody>
          <a:bodyPr vert="horz" wrap="square" lIns="0" tIns="18000" rIns="0" bIns="0" numCol="1" rtlCol="0" anchor="t" anchorCtr="0" compatLnSpc="1">
            <a:prstTxWarp prst="textNoShape">
              <a:avLst/>
            </a:prstTxWarp>
            <a:noAutofit/>
          </a:bodyPr>
          <a:lstStyle/>
          <a:p>
            <a:pPr algn="ctr">
              <a:lnSpc>
                <a:spcPct val="90000"/>
              </a:lnSpc>
              <a:buClr>
                <a:schemeClr val="tx1"/>
              </a:buClr>
            </a:pPr>
            <a:r>
              <a:rPr lang="en-US" sz="1400">
                <a:latin typeface="Ericsson Technical Icons" panose="00000500000000000000" pitchFamily="2" charset="0"/>
              </a:rPr>
              <a:t>s</a:t>
            </a:r>
          </a:p>
          <a:p>
            <a:pPr algn="ctr">
              <a:lnSpc>
                <a:spcPct val="90000"/>
              </a:lnSpc>
              <a:spcBef>
                <a:spcPts val="0"/>
              </a:spcBef>
              <a:buClr>
                <a:schemeClr val="tx1"/>
              </a:buClr>
            </a:pPr>
            <a:endParaRPr lang="en-US" sz="1100">
              <a:solidFill>
                <a:schemeClr val="accent1"/>
              </a:solidFill>
            </a:endParaRPr>
          </a:p>
          <a:p>
            <a:pPr algn="ctr">
              <a:lnSpc>
                <a:spcPct val="90000"/>
              </a:lnSpc>
              <a:spcBef>
                <a:spcPts val="0"/>
              </a:spcBef>
              <a:buClr>
                <a:schemeClr val="tx1"/>
              </a:buClr>
            </a:pPr>
            <a:r>
              <a:rPr lang="en-US" sz="1000"/>
              <a:t>SMF</a:t>
            </a:r>
            <a:br>
              <a:rPr lang="en-US" sz="1050"/>
            </a:br>
            <a:endParaRPr lang="en-US" sz="1050"/>
          </a:p>
        </p:txBody>
      </p:sp>
      <p:sp>
        <p:nvSpPr>
          <p:cNvPr id="74" name="TextBox 73">
            <a:extLst>
              <a:ext uri="{FF2B5EF4-FFF2-40B4-BE49-F238E27FC236}">
                <a16:creationId xmlns:a16="http://schemas.microsoft.com/office/drawing/2014/main" id="{ABC4F906-DC64-4551-8B55-D9B720DE1D14}"/>
              </a:ext>
            </a:extLst>
          </p:cNvPr>
          <p:cNvSpPr txBox="1"/>
          <p:nvPr/>
        </p:nvSpPr>
        <p:spPr bwMode="auto">
          <a:xfrm>
            <a:off x="7747168" y="2189465"/>
            <a:ext cx="472373" cy="767607"/>
          </a:xfrm>
          <a:prstGeom prst="rect">
            <a:avLst/>
          </a:prstGeom>
          <a:solidFill>
            <a:schemeClr val="bg1"/>
          </a:solidFill>
          <a:ln w="19050">
            <a:solidFill>
              <a:schemeClr val="accent1"/>
            </a:solidFill>
            <a:prstDash val="solid"/>
            <a:miter lim="800000"/>
            <a:headEnd/>
            <a:tailEnd/>
          </a:ln>
        </p:spPr>
        <p:txBody>
          <a:bodyPr vert="horz" wrap="square" lIns="0" tIns="18000" rIns="0" bIns="0" numCol="1" rtlCol="0" anchor="t" anchorCtr="0" compatLnSpc="1">
            <a:prstTxWarp prst="textNoShape">
              <a:avLst/>
            </a:prstTxWarp>
            <a:noAutofit/>
          </a:bodyPr>
          <a:lstStyle>
            <a:defPPr>
              <a:defRPr lang="en-US"/>
            </a:defPPr>
            <a:lvl1pPr algn="ctr">
              <a:buClr>
                <a:schemeClr val="tx1"/>
              </a:buClr>
              <a:defRPr sz="2000">
                <a:latin typeface="Ericsson Technical Icons" panose="00000500000000000000" pitchFamily="2" charset="0"/>
              </a:defRPr>
            </a:lvl1pPr>
          </a:lstStyle>
          <a:p>
            <a:r>
              <a:rPr lang="en-US" sz="1400"/>
              <a:t>s</a:t>
            </a:r>
            <a:br>
              <a:rPr lang="en-US" sz="1400"/>
            </a:br>
            <a:r>
              <a:rPr lang="en-US" sz="1400"/>
              <a:t>g</a:t>
            </a:r>
          </a:p>
          <a:p>
            <a:r>
              <a:rPr lang="sv-SE" sz="1000">
                <a:latin typeface="+mn-lt"/>
              </a:rPr>
              <a:t>PGW</a:t>
            </a:r>
            <a:endParaRPr lang="en-US" sz="1000">
              <a:latin typeface="+mn-lt"/>
            </a:endParaRPr>
          </a:p>
          <a:p>
            <a:endParaRPr lang="en-US"/>
          </a:p>
        </p:txBody>
      </p:sp>
      <p:cxnSp>
        <p:nvCxnSpPr>
          <p:cNvPr id="21" name="Straight Arrow Connector 20">
            <a:extLst>
              <a:ext uri="{FF2B5EF4-FFF2-40B4-BE49-F238E27FC236}">
                <a16:creationId xmlns:a16="http://schemas.microsoft.com/office/drawing/2014/main" id="{8CBB6D08-4288-47A7-9693-7BCAA8F36CBF}"/>
              </a:ext>
            </a:extLst>
          </p:cNvPr>
          <p:cNvCxnSpPr>
            <a:cxnSpLocks/>
          </p:cNvCxnSpPr>
          <p:nvPr/>
        </p:nvCxnSpPr>
        <p:spPr bwMode="auto">
          <a:xfrm flipH="1">
            <a:off x="7504108" y="4237108"/>
            <a:ext cx="1077502" cy="0"/>
          </a:xfrm>
          <a:prstGeom prst="straightConnector1">
            <a:avLst/>
          </a:prstGeom>
          <a:solidFill>
            <a:schemeClr val="accent1"/>
          </a:solidFill>
          <a:ln w="28575" cap="flat" cmpd="sng" algn="ctr">
            <a:solidFill>
              <a:schemeClr val="accent4">
                <a:lumMod val="75000"/>
              </a:schemeClr>
            </a:solidFill>
            <a:prstDash val="solid"/>
            <a:round/>
            <a:headEnd type="arrow" w="med" len="med"/>
            <a:tailEnd type="arrow" w="med" len="med"/>
          </a:ln>
          <a:effectLst/>
        </p:spPr>
      </p:cxnSp>
      <p:sp>
        <p:nvSpPr>
          <p:cNvPr id="28" name="Freeform: Shape 27">
            <a:extLst>
              <a:ext uri="{FF2B5EF4-FFF2-40B4-BE49-F238E27FC236}">
                <a16:creationId xmlns:a16="http://schemas.microsoft.com/office/drawing/2014/main" id="{D0B5F4C7-E515-4F2F-B290-AE547E6E0168}"/>
              </a:ext>
            </a:extLst>
          </p:cNvPr>
          <p:cNvSpPr/>
          <p:nvPr/>
        </p:nvSpPr>
        <p:spPr bwMode="auto">
          <a:xfrm>
            <a:off x="7350626" y="2992811"/>
            <a:ext cx="369837" cy="1940272"/>
          </a:xfrm>
          <a:custGeom>
            <a:avLst/>
            <a:gdLst>
              <a:gd name="connsiteX0" fmla="*/ 138928 w 369837"/>
              <a:gd name="connsiteY0" fmla="*/ 1958109 h 1958109"/>
              <a:gd name="connsiteX1" fmla="*/ 9619 w 369837"/>
              <a:gd name="connsiteY1" fmla="*/ 766618 h 1958109"/>
              <a:gd name="connsiteX2" fmla="*/ 369837 w 369837"/>
              <a:gd name="connsiteY2" fmla="*/ 0 h 1958109"/>
            </a:gdLst>
            <a:ahLst/>
            <a:cxnLst>
              <a:cxn ang="0">
                <a:pos x="connsiteX0" y="connsiteY0"/>
              </a:cxn>
              <a:cxn ang="0">
                <a:pos x="connsiteX1" y="connsiteY1"/>
              </a:cxn>
              <a:cxn ang="0">
                <a:pos x="connsiteX2" y="connsiteY2"/>
              </a:cxn>
            </a:cxnLst>
            <a:rect l="l" t="t" r="r" b="b"/>
            <a:pathLst>
              <a:path w="369837" h="1958109">
                <a:moveTo>
                  <a:pt x="138928" y="1958109"/>
                </a:moveTo>
                <a:cubicBezTo>
                  <a:pt x="55031" y="1525539"/>
                  <a:pt x="-28866" y="1092969"/>
                  <a:pt x="9619" y="766618"/>
                </a:cubicBezTo>
                <a:cubicBezTo>
                  <a:pt x="48104" y="440267"/>
                  <a:pt x="208970" y="220133"/>
                  <a:pt x="369837" y="0"/>
                </a:cubicBezTo>
              </a:path>
            </a:pathLst>
          </a:custGeom>
          <a:noFill/>
          <a:ln w="15875" cap="flat" cmpd="sng" algn="ctr">
            <a:solidFill>
              <a:schemeClr val="accent4">
                <a:lumMod val="75000"/>
              </a:schemeClr>
            </a:solidFill>
            <a:prstDash val="solid"/>
            <a:round/>
            <a:headEnd type="none" w="med" len="med"/>
            <a:tailEnd type="triangle" w="med" len="med"/>
          </a:ln>
          <a:effectLst/>
        </p:spPr>
        <p:txBody>
          <a:bodyPr rtlCol="0" anchor="ctr"/>
          <a:lstStyle/>
          <a:p>
            <a:pPr algn="ctr"/>
            <a:endParaRPr lang="en-US"/>
          </a:p>
        </p:txBody>
      </p:sp>
      <p:sp>
        <p:nvSpPr>
          <p:cNvPr id="86" name="TextBox 85">
            <a:extLst>
              <a:ext uri="{FF2B5EF4-FFF2-40B4-BE49-F238E27FC236}">
                <a16:creationId xmlns:a16="http://schemas.microsoft.com/office/drawing/2014/main" id="{22E48DF3-570C-4D46-8C82-3248D7264AD5}"/>
              </a:ext>
            </a:extLst>
          </p:cNvPr>
          <p:cNvSpPr txBox="1"/>
          <p:nvPr/>
        </p:nvSpPr>
        <p:spPr bwMode="auto">
          <a:xfrm>
            <a:off x="7798483" y="3863798"/>
            <a:ext cx="577224" cy="207333"/>
          </a:xfrm>
          <a:prstGeom prst="rect">
            <a:avLst/>
          </a:prstGeom>
          <a:noFill/>
          <a:ln w="12700">
            <a:noFill/>
            <a:miter lim="800000"/>
            <a:headEnd/>
            <a:tailEnd/>
          </a:ln>
        </p:spPr>
        <p:txBody>
          <a:bodyPr vert="horz" wrap="none" lIns="72000" tIns="36000" rIns="73152" bIns="36576" numCol="1" rtlCol="0" anchor="t" anchorCtr="0" compatLnSpc="1">
            <a:prstTxWarp prst="textNoShape">
              <a:avLst/>
            </a:prstTxWarp>
            <a:noAutofit/>
          </a:bodyPr>
          <a:lstStyle/>
          <a:p>
            <a:pPr algn="ctr">
              <a:buClr>
                <a:schemeClr val="tx1"/>
              </a:buClr>
            </a:pPr>
            <a:r>
              <a:rPr lang="en-US" sz="2800" b="1">
                <a:sym typeface="Wingdings" panose="05000000000000000000" pitchFamily="2" charset="2"/>
              </a:rPr>
              <a:t></a:t>
            </a:r>
            <a:endParaRPr lang="en-US" sz="2800" b="1"/>
          </a:p>
        </p:txBody>
      </p:sp>
      <p:sp>
        <p:nvSpPr>
          <p:cNvPr id="89" name="Freeform: Shape 88">
            <a:extLst>
              <a:ext uri="{FF2B5EF4-FFF2-40B4-BE49-F238E27FC236}">
                <a16:creationId xmlns:a16="http://schemas.microsoft.com/office/drawing/2014/main" id="{A3A6FE38-A8B3-4EA8-901E-669DB052C030}"/>
              </a:ext>
            </a:extLst>
          </p:cNvPr>
          <p:cNvSpPr/>
          <p:nvPr/>
        </p:nvSpPr>
        <p:spPr bwMode="auto">
          <a:xfrm>
            <a:off x="8076591" y="3044646"/>
            <a:ext cx="739762" cy="1891887"/>
          </a:xfrm>
          <a:custGeom>
            <a:avLst/>
            <a:gdLst>
              <a:gd name="connsiteX0" fmla="*/ 138928 w 369837"/>
              <a:gd name="connsiteY0" fmla="*/ 1958109 h 1958109"/>
              <a:gd name="connsiteX1" fmla="*/ 9619 w 369837"/>
              <a:gd name="connsiteY1" fmla="*/ 766618 h 1958109"/>
              <a:gd name="connsiteX2" fmla="*/ 369837 w 369837"/>
              <a:gd name="connsiteY2" fmla="*/ 0 h 1958109"/>
              <a:gd name="connsiteX0" fmla="*/ 671843 w 671843"/>
              <a:gd name="connsiteY0" fmla="*/ 2190052 h 2190052"/>
              <a:gd name="connsiteX1" fmla="*/ 542534 w 671843"/>
              <a:gd name="connsiteY1" fmla="*/ 998561 h 2190052"/>
              <a:gd name="connsiteX2" fmla="*/ 23521 w 671843"/>
              <a:gd name="connsiteY2" fmla="*/ 0 h 2190052"/>
              <a:gd name="connsiteX0" fmla="*/ 710850 w 710850"/>
              <a:gd name="connsiteY0" fmla="*/ 2190052 h 2190052"/>
              <a:gd name="connsiteX1" fmla="*/ 68071 w 710850"/>
              <a:gd name="connsiteY1" fmla="*/ 925316 h 2190052"/>
              <a:gd name="connsiteX2" fmla="*/ 62528 w 710850"/>
              <a:gd name="connsiteY2" fmla="*/ 0 h 2190052"/>
              <a:gd name="connsiteX0" fmla="*/ 710850 w 710850"/>
              <a:gd name="connsiteY0" fmla="*/ 2190052 h 2190052"/>
              <a:gd name="connsiteX1" fmla="*/ 651636 w 710850"/>
              <a:gd name="connsiteY1" fmla="*/ 1359809 h 2190052"/>
              <a:gd name="connsiteX2" fmla="*/ 68071 w 710850"/>
              <a:gd name="connsiteY2" fmla="*/ 925316 h 2190052"/>
              <a:gd name="connsiteX3" fmla="*/ 62528 w 710850"/>
              <a:gd name="connsiteY3" fmla="*/ 0 h 2190052"/>
              <a:gd name="connsiteX0" fmla="*/ 745518 w 745518"/>
              <a:gd name="connsiteY0" fmla="*/ 2159533 h 2159533"/>
              <a:gd name="connsiteX1" fmla="*/ 686304 w 745518"/>
              <a:gd name="connsiteY1" fmla="*/ 1329290 h 2159533"/>
              <a:gd name="connsiteX2" fmla="*/ 102739 w 745518"/>
              <a:gd name="connsiteY2" fmla="*/ 894797 h 2159533"/>
              <a:gd name="connsiteX3" fmla="*/ 54993 w 745518"/>
              <a:gd name="connsiteY3" fmla="*/ 0 h 2159533"/>
              <a:gd name="connsiteX0" fmla="*/ 690525 w 690525"/>
              <a:gd name="connsiteY0" fmla="*/ 2159533 h 2159533"/>
              <a:gd name="connsiteX1" fmla="*/ 631311 w 690525"/>
              <a:gd name="connsiteY1" fmla="*/ 1329290 h 2159533"/>
              <a:gd name="connsiteX2" fmla="*/ 47746 w 690525"/>
              <a:gd name="connsiteY2" fmla="*/ 894797 h 2159533"/>
              <a:gd name="connsiteX3" fmla="*/ 0 w 690525"/>
              <a:gd name="connsiteY3" fmla="*/ 0 h 2159533"/>
              <a:gd name="connsiteX0" fmla="*/ 655356 w 655356"/>
              <a:gd name="connsiteY0" fmla="*/ 2000835 h 2000835"/>
              <a:gd name="connsiteX1" fmla="*/ 596142 w 655356"/>
              <a:gd name="connsiteY1" fmla="*/ 1170592 h 2000835"/>
              <a:gd name="connsiteX2" fmla="*/ 12577 w 655356"/>
              <a:gd name="connsiteY2" fmla="*/ 736099 h 2000835"/>
              <a:gd name="connsiteX3" fmla="*/ 0 w 655356"/>
              <a:gd name="connsiteY3" fmla="*/ 0 h 2000835"/>
              <a:gd name="connsiteX0" fmla="*/ 739762 w 739762"/>
              <a:gd name="connsiteY0" fmla="*/ 1909278 h 1909278"/>
              <a:gd name="connsiteX1" fmla="*/ 596142 w 739762"/>
              <a:gd name="connsiteY1" fmla="*/ 1170592 h 1909278"/>
              <a:gd name="connsiteX2" fmla="*/ 12577 w 739762"/>
              <a:gd name="connsiteY2" fmla="*/ 736099 h 1909278"/>
              <a:gd name="connsiteX3" fmla="*/ 0 w 739762"/>
              <a:gd name="connsiteY3" fmla="*/ 0 h 1909278"/>
              <a:gd name="connsiteX0" fmla="*/ 739762 w 739762"/>
              <a:gd name="connsiteY0" fmla="*/ 1909278 h 1909278"/>
              <a:gd name="connsiteX1" fmla="*/ 596142 w 739762"/>
              <a:gd name="connsiteY1" fmla="*/ 1170592 h 1909278"/>
              <a:gd name="connsiteX2" fmla="*/ 598114 w 739762"/>
              <a:gd name="connsiteY2" fmla="*/ 548168 h 1909278"/>
              <a:gd name="connsiteX3" fmla="*/ 0 w 739762"/>
              <a:gd name="connsiteY3" fmla="*/ 0 h 1909278"/>
              <a:gd name="connsiteX0" fmla="*/ 739762 w 739762"/>
              <a:gd name="connsiteY0" fmla="*/ 1909278 h 1909278"/>
              <a:gd name="connsiteX1" fmla="*/ 598114 w 739762"/>
              <a:gd name="connsiteY1" fmla="*/ 548168 h 1909278"/>
              <a:gd name="connsiteX2" fmla="*/ 0 w 739762"/>
              <a:gd name="connsiteY2" fmla="*/ 0 h 1909278"/>
              <a:gd name="connsiteX0" fmla="*/ 739762 w 739762"/>
              <a:gd name="connsiteY0" fmla="*/ 1909278 h 1909278"/>
              <a:gd name="connsiteX1" fmla="*/ 598114 w 739762"/>
              <a:gd name="connsiteY1" fmla="*/ 548168 h 1909278"/>
              <a:gd name="connsiteX2" fmla="*/ 0 w 739762"/>
              <a:gd name="connsiteY2" fmla="*/ 0 h 1909278"/>
              <a:gd name="connsiteX0" fmla="*/ 739762 w 739762"/>
              <a:gd name="connsiteY0" fmla="*/ 1909278 h 1909278"/>
              <a:gd name="connsiteX1" fmla="*/ 598114 w 739762"/>
              <a:gd name="connsiteY1" fmla="*/ 548168 h 1909278"/>
              <a:gd name="connsiteX2" fmla="*/ 0 w 739762"/>
              <a:gd name="connsiteY2" fmla="*/ 0 h 1909278"/>
              <a:gd name="connsiteX0" fmla="*/ 739762 w 739762"/>
              <a:gd name="connsiteY0" fmla="*/ 1909278 h 1909278"/>
              <a:gd name="connsiteX1" fmla="*/ 598114 w 739762"/>
              <a:gd name="connsiteY1" fmla="*/ 548168 h 1909278"/>
              <a:gd name="connsiteX2" fmla="*/ 0 w 739762"/>
              <a:gd name="connsiteY2" fmla="*/ 0 h 1909278"/>
            </a:gdLst>
            <a:ahLst/>
            <a:cxnLst>
              <a:cxn ang="0">
                <a:pos x="connsiteX0" y="connsiteY0"/>
              </a:cxn>
              <a:cxn ang="0">
                <a:pos x="connsiteX1" y="connsiteY1"/>
              </a:cxn>
              <a:cxn ang="0">
                <a:pos x="connsiteX2" y="connsiteY2"/>
              </a:cxn>
            </a:cxnLst>
            <a:rect l="l" t="t" r="r" b="b"/>
            <a:pathLst>
              <a:path w="739762" h="1909278">
                <a:moveTo>
                  <a:pt x="739762" y="1909278"/>
                </a:moveTo>
                <a:cubicBezTo>
                  <a:pt x="710252" y="1625714"/>
                  <a:pt x="681303" y="880301"/>
                  <a:pt x="598114" y="548168"/>
                </a:cubicBezTo>
                <a:cubicBezTo>
                  <a:pt x="468157" y="235738"/>
                  <a:pt x="911" y="220133"/>
                  <a:pt x="0" y="0"/>
                </a:cubicBezTo>
              </a:path>
            </a:pathLst>
          </a:custGeom>
          <a:noFill/>
          <a:ln w="15875" cap="flat" cmpd="sng" algn="ctr">
            <a:solidFill>
              <a:schemeClr val="accent4">
                <a:lumMod val="75000"/>
              </a:schemeClr>
            </a:solidFill>
            <a:prstDash val="solid"/>
            <a:round/>
            <a:headEnd type="none" w="med" len="med"/>
            <a:tailEnd type="triangle" w="med" len="med"/>
          </a:ln>
          <a:effectLst/>
        </p:spPr>
        <p:txBody>
          <a:bodyPr rtlCol="0" anchor="ctr"/>
          <a:lstStyle/>
          <a:p>
            <a:pPr algn="ctr"/>
            <a:endParaRPr lang="en-US"/>
          </a:p>
        </p:txBody>
      </p:sp>
      <p:cxnSp>
        <p:nvCxnSpPr>
          <p:cNvPr id="14" name="Straight Arrow Connector 13">
            <a:extLst>
              <a:ext uri="{FF2B5EF4-FFF2-40B4-BE49-F238E27FC236}">
                <a16:creationId xmlns:a16="http://schemas.microsoft.com/office/drawing/2014/main" id="{0D392354-BD3E-4F7D-BD3A-355C3013AAB8}"/>
              </a:ext>
            </a:extLst>
          </p:cNvPr>
          <p:cNvCxnSpPr>
            <a:cxnSpLocks/>
          </p:cNvCxnSpPr>
          <p:nvPr/>
        </p:nvCxnSpPr>
        <p:spPr bwMode="auto">
          <a:xfrm flipH="1">
            <a:off x="9155118" y="4237108"/>
            <a:ext cx="1152743" cy="0"/>
          </a:xfrm>
          <a:prstGeom prst="straightConnector1">
            <a:avLst/>
          </a:prstGeom>
          <a:solidFill>
            <a:schemeClr val="accent1"/>
          </a:solidFill>
          <a:ln w="28575" cap="flat" cmpd="sng" algn="ctr">
            <a:solidFill>
              <a:schemeClr val="accent3">
                <a:lumMod val="75000"/>
              </a:schemeClr>
            </a:solidFill>
            <a:prstDash val="solid"/>
            <a:round/>
            <a:headEnd type="arrow" w="med" len="med"/>
            <a:tailEnd type="arrow" w="med" len="med"/>
          </a:ln>
          <a:effectLst/>
        </p:spPr>
      </p:cxnSp>
      <p:sp>
        <p:nvSpPr>
          <p:cNvPr id="27" name="Freeform: Shape 26">
            <a:extLst>
              <a:ext uri="{FF2B5EF4-FFF2-40B4-BE49-F238E27FC236}">
                <a16:creationId xmlns:a16="http://schemas.microsoft.com/office/drawing/2014/main" id="{7BDCEF9C-12E4-42AC-9011-ADFACE666AE0}"/>
              </a:ext>
            </a:extLst>
          </p:cNvPr>
          <p:cNvSpPr/>
          <p:nvPr/>
        </p:nvSpPr>
        <p:spPr bwMode="auto">
          <a:xfrm>
            <a:off x="9951657" y="3011019"/>
            <a:ext cx="538052" cy="2014704"/>
          </a:xfrm>
          <a:custGeom>
            <a:avLst/>
            <a:gdLst>
              <a:gd name="connsiteX0" fmla="*/ 526473 w 577132"/>
              <a:gd name="connsiteY0" fmla="*/ 2041237 h 2041237"/>
              <a:gd name="connsiteX1" fmla="*/ 526473 w 577132"/>
              <a:gd name="connsiteY1" fmla="*/ 849746 h 2041237"/>
              <a:gd name="connsiteX2" fmla="*/ 0 w 577132"/>
              <a:gd name="connsiteY2" fmla="*/ 0 h 2041237"/>
              <a:gd name="connsiteX0" fmla="*/ 573506 w 576152"/>
              <a:gd name="connsiteY0" fmla="*/ 2041237 h 2041237"/>
              <a:gd name="connsiteX1" fmla="*/ 14843 w 576152"/>
              <a:gd name="connsiteY1" fmla="*/ 837424 h 2041237"/>
              <a:gd name="connsiteX2" fmla="*/ 47033 w 576152"/>
              <a:gd name="connsiteY2" fmla="*/ 0 h 2041237"/>
              <a:gd name="connsiteX0" fmla="*/ 601517 w 604163"/>
              <a:gd name="connsiteY0" fmla="*/ 1954987 h 1954987"/>
              <a:gd name="connsiteX1" fmla="*/ 42854 w 604163"/>
              <a:gd name="connsiteY1" fmla="*/ 751174 h 1954987"/>
              <a:gd name="connsiteX2" fmla="*/ 0 w 604163"/>
              <a:gd name="connsiteY2" fmla="*/ 0 h 1954987"/>
              <a:gd name="connsiteX0" fmla="*/ 601517 w 604163"/>
              <a:gd name="connsiteY0" fmla="*/ 1954987 h 1954987"/>
              <a:gd name="connsiteX1" fmla="*/ 42854 w 604163"/>
              <a:gd name="connsiteY1" fmla="*/ 751174 h 1954987"/>
              <a:gd name="connsiteX2" fmla="*/ 0 w 604163"/>
              <a:gd name="connsiteY2" fmla="*/ 0 h 1954987"/>
              <a:gd name="connsiteX0" fmla="*/ 601517 w 637832"/>
              <a:gd name="connsiteY0" fmla="*/ 1954987 h 1954987"/>
              <a:gd name="connsiteX1" fmla="*/ 575332 w 637832"/>
              <a:gd name="connsiteY1" fmla="*/ 540413 h 1954987"/>
              <a:gd name="connsiteX2" fmla="*/ 0 w 637832"/>
              <a:gd name="connsiteY2" fmla="*/ 0 h 1954987"/>
            </a:gdLst>
            <a:ahLst/>
            <a:cxnLst>
              <a:cxn ang="0">
                <a:pos x="connsiteX0" y="connsiteY0"/>
              </a:cxn>
              <a:cxn ang="0">
                <a:pos x="connsiteX1" y="connsiteY1"/>
              </a:cxn>
              <a:cxn ang="0">
                <a:pos x="connsiteX2" y="connsiteY2"/>
              </a:cxn>
            </a:cxnLst>
            <a:rect l="l" t="t" r="r" b="b"/>
            <a:pathLst>
              <a:path w="637832" h="1954987">
                <a:moveTo>
                  <a:pt x="601517" y="1954987"/>
                </a:moveTo>
                <a:cubicBezTo>
                  <a:pt x="645389" y="1529344"/>
                  <a:pt x="663077" y="880619"/>
                  <a:pt x="575332" y="540413"/>
                </a:cubicBezTo>
                <a:cubicBezTo>
                  <a:pt x="487587" y="200207"/>
                  <a:pt x="44261" y="267091"/>
                  <a:pt x="0" y="0"/>
                </a:cubicBezTo>
              </a:path>
            </a:pathLst>
          </a:custGeom>
          <a:noFill/>
          <a:ln w="15875" cap="flat" cmpd="sng" algn="ctr">
            <a:solidFill>
              <a:srgbClr val="7030A0"/>
            </a:solidFill>
            <a:prstDash val="solid"/>
            <a:round/>
            <a:headEnd type="none" w="med" len="med"/>
            <a:tailEnd type="triangle" w="med" len="med"/>
          </a:ln>
          <a:effectLst/>
        </p:spPr>
        <p:txBody>
          <a:bodyPr rtlCol="0" anchor="ctr"/>
          <a:lstStyle/>
          <a:p>
            <a:pPr algn="ctr"/>
            <a:endParaRPr lang="en-US"/>
          </a:p>
        </p:txBody>
      </p:sp>
      <p:sp>
        <p:nvSpPr>
          <p:cNvPr id="87" name="TextBox 86">
            <a:extLst>
              <a:ext uri="{FF2B5EF4-FFF2-40B4-BE49-F238E27FC236}">
                <a16:creationId xmlns:a16="http://schemas.microsoft.com/office/drawing/2014/main" id="{F0C1C75D-4712-436D-B7DA-393D259345DF}"/>
              </a:ext>
            </a:extLst>
          </p:cNvPr>
          <p:cNvSpPr txBox="1"/>
          <p:nvPr/>
        </p:nvSpPr>
        <p:spPr bwMode="auto">
          <a:xfrm>
            <a:off x="9425993" y="3854221"/>
            <a:ext cx="577224" cy="217642"/>
          </a:xfrm>
          <a:prstGeom prst="rect">
            <a:avLst/>
          </a:prstGeom>
          <a:noFill/>
          <a:ln w="12700">
            <a:noFill/>
            <a:miter lim="800000"/>
            <a:headEnd/>
            <a:tailEnd/>
          </a:ln>
        </p:spPr>
        <p:txBody>
          <a:bodyPr vert="horz" wrap="none" lIns="72000" tIns="36000" rIns="73152" bIns="36576" numCol="1" rtlCol="0" anchor="t" anchorCtr="0" compatLnSpc="1">
            <a:prstTxWarp prst="textNoShape">
              <a:avLst/>
            </a:prstTxWarp>
            <a:noAutofit/>
          </a:bodyPr>
          <a:lstStyle/>
          <a:p>
            <a:pPr algn="ctr">
              <a:buClr>
                <a:schemeClr val="tx1"/>
              </a:buClr>
            </a:pPr>
            <a:r>
              <a:rPr lang="en-US" sz="2800" b="1">
                <a:sym typeface="Wingdings" panose="05000000000000000000" pitchFamily="2" charset="2"/>
              </a:rPr>
              <a:t></a:t>
            </a:r>
            <a:endParaRPr lang="en-US" sz="2800" b="1"/>
          </a:p>
        </p:txBody>
      </p:sp>
      <p:sp>
        <p:nvSpPr>
          <p:cNvPr id="90" name="Freeform: Shape 89">
            <a:extLst>
              <a:ext uri="{FF2B5EF4-FFF2-40B4-BE49-F238E27FC236}">
                <a16:creationId xmlns:a16="http://schemas.microsoft.com/office/drawing/2014/main" id="{400342D6-F730-49A6-B575-5F22A21BDA0C}"/>
              </a:ext>
            </a:extLst>
          </p:cNvPr>
          <p:cNvSpPr/>
          <p:nvPr/>
        </p:nvSpPr>
        <p:spPr bwMode="auto">
          <a:xfrm>
            <a:off x="8958520" y="2989856"/>
            <a:ext cx="821979" cy="1982959"/>
          </a:xfrm>
          <a:custGeom>
            <a:avLst/>
            <a:gdLst>
              <a:gd name="connsiteX0" fmla="*/ 526473 w 577132"/>
              <a:gd name="connsiteY0" fmla="*/ 2041237 h 2041237"/>
              <a:gd name="connsiteX1" fmla="*/ 526473 w 577132"/>
              <a:gd name="connsiteY1" fmla="*/ 849746 h 2041237"/>
              <a:gd name="connsiteX2" fmla="*/ 0 w 577132"/>
              <a:gd name="connsiteY2" fmla="*/ 0 h 2041237"/>
              <a:gd name="connsiteX0" fmla="*/ 0 w 1962288"/>
              <a:gd name="connsiteY0" fmla="*/ 1856416 h 1856416"/>
              <a:gd name="connsiteX1" fmla="*/ 1959488 w 1962288"/>
              <a:gd name="connsiteY1" fmla="*/ 849746 h 1856416"/>
              <a:gd name="connsiteX2" fmla="*/ 1433015 w 1962288"/>
              <a:gd name="connsiteY2" fmla="*/ 0 h 1856416"/>
              <a:gd name="connsiteX0" fmla="*/ 0 w 1469091"/>
              <a:gd name="connsiteY0" fmla="*/ 1856416 h 1856416"/>
              <a:gd name="connsiteX1" fmla="*/ 883854 w 1469091"/>
              <a:gd name="connsiteY1" fmla="*/ 560194 h 1856416"/>
              <a:gd name="connsiteX2" fmla="*/ 1433015 w 1469091"/>
              <a:gd name="connsiteY2" fmla="*/ 0 h 1856416"/>
              <a:gd name="connsiteX0" fmla="*/ 0 w 1041341"/>
              <a:gd name="connsiteY0" fmla="*/ 1924183 h 1924183"/>
              <a:gd name="connsiteX1" fmla="*/ 883854 w 1041341"/>
              <a:gd name="connsiteY1" fmla="*/ 627961 h 1924183"/>
              <a:gd name="connsiteX2" fmla="*/ 974412 w 1041341"/>
              <a:gd name="connsiteY2" fmla="*/ 0 h 1924183"/>
              <a:gd name="connsiteX0" fmla="*/ 0 w 974412"/>
              <a:gd name="connsiteY0" fmla="*/ 1924183 h 1924183"/>
              <a:gd name="connsiteX1" fmla="*/ 883854 w 974412"/>
              <a:gd name="connsiteY1" fmla="*/ 627961 h 1924183"/>
              <a:gd name="connsiteX2" fmla="*/ 974412 w 974412"/>
              <a:gd name="connsiteY2" fmla="*/ 0 h 1924183"/>
              <a:gd name="connsiteX0" fmla="*/ 0 w 974412"/>
              <a:gd name="connsiteY0" fmla="*/ 1924183 h 1924183"/>
              <a:gd name="connsiteX1" fmla="*/ 958899 w 974412"/>
              <a:gd name="connsiteY1" fmla="*/ 646442 h 1924183"/>
              <a:gd name="connsiteX2" fmla="*/ 974412 w 974412"/>
              <a:gd name="connsiteY2" fmla="*/ 0 h 1924183"/>
              <a:gd name="connsiteX0" fmla="*/ 0 w 974412"/>
              <a:gd name="connsiteY0" fmla="*/ 1924183 h 1924183"/>
              <a:gd name="connsiteX1" fmla="*/ 55589 w 974412"/>
              <a:gd name="connsiteY1" fmla="*/ 379479 h 1924183"/>
              <a:gd name="connsiteX2" fmla="*/ 974412 w 974412"/>
              <a:gd name="connsiteY2" fmla="*/ 0 h 1924183"/>
              <a:gd name="connsiteX0" fmla="*/ 0 w 974412"/>
              <a:gd name="connsiteY0" fmla="*/ 1924183 h 1924183"/>
              <a:gd name="connsiteX1" fmla="*/ 46081 w 974412"/>
              <a:gd name="connsiteY1" fmla="*/ 569163 h 1924183"/>
              <a:gd name="connsiteX2" fmla="*/ 974412 w 974412"/>
              <a:gd name="connsiteY2" fmla="*/ 0 h 1924183"/>
            </a:gdLst>
            <a:ahLst/>
            <a:cxnLst>
              <a:cxn ang="0">
                <a:pos x="connsiteX0" y="connsiteY0"/>
              </a:cxn>
              <a:cxn ang="0">
                <a:pos x="connsiteX1" y="connsiteY1"/>
              </a:cxn>
              <a:cxn ang="0">
                <a:pos x="connsiteX2" y="connsiteY2"/>
              </a:cxn>
            </a:cxnLst>
            <a:rect l="l" t="t" r="r" b="b"/>
            <a:pathLst>
              <a:path w="974412" h="1924183">
                <a:moveTo>
                  <a:pt x="0" y="1924183"/>
                </a:moveTo>
                <a:cubicBezTo>
                  <a:pt x="43872" y="1498540"/>
                  <a:pt x="133826" y="909369"/>
                  <a:pt x="46081" y="569163"/>
                </a:cubicBezTo>
                <a:cubicBezTo>
                  <a:pt x="-41664" y="228957"/>
                  <a:pt x="968644" y="273251"/>
                  <a:pt x="974412" y="0"/>
                </a:cubicBezTo>
              </a:path>
            </a:pathLst>
          </a:custGeom>
          <a:noFill/>
          <a:ln w="15875" cap="flat" cmpd="sng" algn="ctr">
            <a:solidFill>
              <a:srgbClr val="7030A0"/>
            </a:solidFill>
            <a:prstDash val="solid"/>
            <a:round/>
            <a:headEnd type="none" w="med" len="med"/>
            <a:tailEnd type="triangle" w="med" len="med"/>
          </a:ln>
          <a:effectLst/>
        </p:spPr>
        <p:txBody>
          <a:bodyPr rtlCol="0" anchor="ctr"/>
          <a:lstStyle/>
          <a:p>
            <a:pPr algn="ctr"/>
            <a:endParaRPr lang="en-US"/>
          </a:p>
        </p:txBody>
      </p:sp>
      <p:sp>
        <p:nvSpPr>
          <p:cNvPr id="64" name="TextBox 63">
            <a:extLst>
              <a:ext uri="{FF2B5EF4-FFF2-40B4-BE49-F238E27FC236}">
                <a16:creationId xmlns:a16="http://schemas.microsoft.com/office/drawing/2014/main" id="{83CF054F-8CCA-428D-92A9-5768FFC53822}"/>
              </a:ext>
            </a:extLst>
          </p:cNvPr>
          <p:cNvSpPr txBox="1"/>
          <p:nvPr/>
        </p:nvSpPr>
        <p:spPr bwMode="auto">
          <a:xfrm>
            <a:off x="9603039" y="1346293"/>
            <a:ext cx="472373" cy="634417"/>
          </a:xfrm>
          <a:prstGeom prst="rect">
            <a:avLst/>
          </a:prstGeom>
          <a:solidFill>
            <a:schemeClr val="bg1"/>
          </a:solidFill>
          <a:ln w="19050">
            <a:solidFill>
              <a:schemeClr val="accent1"/>
            </a:solidFill>
            <a:prstDash val="solid"/>
            <a:miter lim="800000"/>
            <a:headEnd/>
            <a:tailEnd/>
          </a:ln>
        </p:spPr>
        <p:txBody>
          <a:bodyPr vert="horz" wrap="square" lIns="0" tIns="18000" rIns="0" bIns="0" numCol="1" rtlCol="0" anchor="t" anchorCtr="0" compatLnSpc="1">
            <a:prstTxWarp prst="textNoShape">
              <a:avLst/>
            </a:prstTxWarp>
            <a:noAutofit/>
          </a:bodyPr>
          <a:lstStyle/>
          <a:p>
            <a:pPr algn="ctr">
              <a:lnSpc>
                <a:spcPct val="90000"/>
              </a:lnSpc>
              <a:spcBef>
                <a:spcPts val="0"/>
              </a:spcBef>
              <a:buClr>
                <a:schemeClr val="tx1"/>
              </a:buClr>
            </a:pPr>
            <a:r>
              <a:rPr lang="en-US" sz="900">
                <a:latin typeface="Ericsson Technical Icons" panose="00000500000000000000" pitchFamily="2" charset="0"/>
              </a:rPr>
              <a:t>s</a:t>
            </a:r>
            <a:br>
              <a:rPr lang="en-US" sz="900">
                <a:latin typeface="Ericsson Technical Icons" panose="00000500000000000000" pitchFamily="2" charset="0"/>
              </a:rPr>
            </a:br>
            <a:r>
              <a:rPr lang="en-US" sz="900">
                <a:latin typeface="Ericsson Technical Icons" panose="00000500000000000000" pitchFamily="2" charset="0"/>
              </a:rPr>
              <a:t>d</a:t>
            </a:r>
          </a:p>
          <a:p>
            <a:pPr algn="ctr">
              <a:lnSpc>
                <a:spcPct val="90000"/>
              </a:lnSpc>
              <a:spcBef>
                <a:spcPts val="0"/>
              </a:spcBef>
              <a:buClr>
                <a:schemeClr val="tx1"/>
              </a:buClr>
            </a:pPr>
            <a:r>
              <a:rPr lang="en-US" sz="700"/>
              <a:t> </a:t>
            </a:r>
            <a:br>
              <a:rPr lang="en-US" sz="700"/>
            </a:br>
            <a:r>
              <a:rPr lang="en-US" sz="1000"/>
              <a:t>PCF</a:t>
            </a:r>
          </a:p>
          <a:p>
            <a:pPr algn="ctr">
              <a:lnSpc>
                <a:spcPct val="90000"/>
              </a:lnSpc>
              <a:spcBef>
                <a:spcPts val="0"/>
              </a:spcBef>
              <a:buClr>
                <a:schemeClr val="tx1"/>
              </a:buClr>
            </a:pPr>
            <a:br>
              <a:rPr lang="en-US" sz="900"/>
            </a:br>
            <a:endParaRPr lang="en-US" sz="900"/>
          </a:p>
        </p:txBody>
      </p:sp>
      <p:cxnSp>
        <p:nvCxnSpPr>
          <p:cNvPr id="76" name="Straight Connector 56">
            <a:extLst>
              <a:ext uri="{FF2B5EF4-FFF2-40B4-BE49-F238E27FC236}">
                <a16:creationId xmlns:a16="http://schemas.microsoft.com/office/drawing/2014/main" id="{CE32F33A-2064-4AB9-9002-A99AB53D4498}"/>
              </a:ext>
            </a:extLst>
          </p:cNvPr>
          <p:cNvCxnSpPr>
            <a:cxnSpLocks/>
            <a:endCxn id="78" idx="2"/>
          </p:cNvCxnSpPr>
          <p:nvPr/>
        </p:nvCxnSpPr>
        <p:spPr bwMode="auto">
          <a:xfrm rot="16200000" flipV="1">
            <a:off x="7884603" y="2099581"/>
            <a:ext cx="181285" cy="1"/>
          </a:xfrm>
          <a:prstGeom prst="bentConnector3">
            <a:avLst>
              <a:gd name="adj1" fmla="val 50000"/>
            </a:avLst>
          </a:prstGeom>
          <a:noFill/>
          <a:ln w="3175" cap="flat" cmpd="sng" algn="ctr">
            <a:solidFill>
              <a:schemeClr val="tx1"/>
            </a:solidFill>
            <a:prstDash val="dash"/>
            <a:round/>
            <a:headEnd type="none" w="med" len="med"/>
            <a:tailEnd type="none" w="med" len="med"/>
          </a:ln>
          <a:effectLst/>
        </p:spPr>
      </p:cxnSp>
      <p:cxnSp>
        <p:nvCxnSpPr>
          <p:cNvPr id="77" name="Straight Connector 56">
            <a:extLst>
              <a:ext uri="{FF2B5EF4-FFF2-40B4-BE49-F238E27FC236}">
                <a16:creationId xmlns:a16="http://schemas.microsoft.com/office/drawing/2014/main" id="{BDA50058-2149-4386-89A2-A2D2FD2887B2}"/>
              </a:ext>
            </a:extLst>
          </p:cNvPr>
          <p:cNvCxnSpPr>
            <a:cxnSpLocks/>
            <a:endCxn id="64" idx="2"/>
          </p:cNvCxnSpPr>
          <p:nvPr/>
        </p:nvCxnSpPr>
        <p:spPr bwMode="auto">
          <a:xfrm rot="5400000" flipH="1" flipV="1">
            <a:off x="9734469" y="2085467"/>
            <a:ext cx="209514" cy="12700"/>
          </a:xfrm>
          <a:prstGeom prst="bentConnector3">
            <a:avLst>
              <a:gd name="adj1" fmla="val 50000"/>
            </a:avLst>
          </a:prstGeom>
          <a:noFill/>
          <a:ln w="3175" cap="flat" cmpd="sng" algn="ctr">
            <a:solidFill>
              <a:schemeClr val="tx1"/>
            </a:solidFill>
            <a:prstDash val="dash"/>
            <a:round/>
            <a:headEnd type="none" w="med" len="med"/>
            <a:tailEnd type="none" w="med" len="med"/>
          </a:ln>
          <a:effectLst/>
        </p:spPr>
      </p:cxnSp>
      <p:sp>
        <p:nvSpPr>
          <p:cNvPr id="78" name="TextBox 77">
            <a:extLst>
              <a:ext uri="{FF2B5EF4-FFF2-40B4-BE49-F238E27FC236}">
                <a16:creationId xmlns:a16="http://schemas.microsoft.com/office/drawing/2014/main" id="{BA1A0DEC-493C-47F7-80C1-B1C163217EE1}"/>
              </a:ext>
            </a:extLst>
          </p:cNvPr>
          <p:cNvSpPr txBox="1"/>
          <p:nvPr/>
        </p:nvSpPr>
        <p:spPr bwMode="auto">
          <a:xfrm>
            <a:off x="7739057" y="1374522"/>
            <a:ext cx="472373" cy="634417"/>
          </a:xfrm>
          <a:prstGeom prst="rect">
            <a:avLst/>
          </a:prstGeom>
          <a:solidFill>
            <a:schemeClr val="bg1"/>
          </a:solidFill>
          <a:ln w="19050">
            <a:solidFill>
              <a:schemeClr val="accent1"/>
            </a:solidFill>
            <a:prstDash val="solid"/>
            <a:miter lim="800000"/>
            <a:headEnd/>
            <a:tailEnd/>
          </a:ln>
        </p:spPr>
        <p:txBody>
          <a:bodyPr vert="horz" wrap="square" lIns="0" tIns="18000" rIns="0" bIns="0" numCol="1" rtlCol="0" anchor="t" anchorCtr="0" compatLnSpc="1">
            <a:prstTxWarp prst="textNoShape">
              <a:avLst/>
            </a:prstTxWarp>
            <a:noAutofit/>
          </a:bodyPr>
          <a:lstStyle/>
          <a:p>
            <a:pPr algn="ctr">
              <a:lnSpc>
                <a:spcPct val="90000"/>
              </a:lnSpc>
              <a:spcBef>
                <a:spcPts val="0"/>
              </a:spcBef>
              <a:buClr>
                <a:schemeClr val="tx1"/>
              </a:buClr>
            </a:pPr>
            <a:r>
              <a:rPr lang="en-US" sz="900">
                <a:latin typeface="Ericsson Technical Icons" panose="00000500000000000000" pitchFamily="2" charset="0"/>
              </a:rPr>
              <a:t>s</a:t>
            </a:r>
            <a:br>
              <a:rPr lang="en-US" sz="900">
                <a:latin typeface="Ericsson Technical Icons" panose="00000500000000000000" pitchFamily="2" charset="0"/>
              </a:rPr>
            </a:br>
            <a:r>
              <a:rPr lang="en-US" sz="900">
                <a:latin typeface="Ericsson Technical Icons" panose="00000500000000000000" pitchFamily="2" charset="0"/>
              </a:rPr>
              <a:t>d</a:t>
            </a:r>
          </a:p>
          <a:p>
            <a:pPr algn="ctr">
              <a:lnSpc>
                <a:spcPct val="90000"/>
              </a:lnSpc>
              <a:spcBef>
                <a:spcPts val="0"/>
              </a:spcBef>
              <a:buClr>
                <a:schemeClr val="tx1"/>
              </a:buClr>
            </a:pPr>
            <a:r>
              <a:rPr lang="en-US" sz="700"/>
              <a:t> </a:t>
            </a:r>
            <a:br>
              <a:rPr lang="en-US" sz="700"/>
            </a:br>
            <a:r>
              <a:rPr lang="en-US" sz="1000"/>
              <a:t>PCRF</a:t>
            </a:r>
            <a:br>
              <a:rPr lang="en-US" sz="900"/>
            </a:br>
            <a:endParaRPr lang="en-US" sz="900"/>
          </a:p>
        </p:txBody>
      </p:sp>
      <p:cxnSp>
        <p:nvCxnSpPr>
          <p:cNvPr id="79" name="Connector: Elbow 78">
            <a:extLst>
              <a:ext uri="{FF2B5EF4-FFF2-40B4-BE49-F238E27FC236}">
                <a16:creationId xmlns:a16="http://schemas.microsoft.com/office/drawing/2014/main" id="{B7B3EF86-3734-4A20-94C1-4296C1FF2FD5}"/>
              </a:ext>
            </a:extLst>
          </p:cNvPr>
          <p:cNvCxnSpPr>
            <a:cxnSpLocks/>
            <a:stCxn id="92" idx="0"/>
            <a:endCxn id="62" idx="2"/>
          </p:cNvCxnSpPr>
          <p:nvPr/>
        </p:nvCxnSpPr>
        <p:spPr bwMode="auto">
          <a:xfrm rot="16200000" flipV="1">
            <a:off x="9793705" y="3028424"/>
            <a:ext cx="643072" cy="552032"/>
          </a:xfrm>
          <a:prstGeom prst="bentConnector3">
            <a:avLst>
              <a:gd name="adj1" fmla="val 50000"/>
            </a:avLst>
          </a:prstGeom>
          <a:noFill/>
          <a:ln w="3175" cap="flat" cmpd="sng" algn="ctr">
            <a:solidFill>
              <a:schemeClr val="tx1"/>
            </a:solidFill>
            <a:prstDash val="dash"/>
            <a:round/>
            <a:headEnd type="none" w="med" len="med"/>
            <a:tailEnd type="none" w="med" len="med"/>
          </a:ln>
          <a:effectLst/>
        </p:spPr>
      </p:cxnSp>
      <p:cxnSp>
        <p:nvCxnSpPr>
          <p:cNvPr id="80" name="Connector: Elbow 79">
            <a:extLst>
              <a:ext uri="{FF2B5EF4-FFF2-40B4-BE49-F238E27FC236}">
                <a16:creationId xmlns:a16="http://schemas.microsoft.com/office/drawing/2014/main" id="{D379C46F-8D1D-4FB7-838A-D82F619E8BE0}"/>
              </a:ext>
            </a:extLst>
          </p:cNvPr>
          <p:cNvCxnSpPr>
            <a:cxnSpLocks/>
            <a:stCxn id="85" idx="0"/>
            <a:endCxn id="90" idx="2"/>
          </p:cNvCxnSpPr>
          <p:nvPr/>
        </p:nvCxnSpPr>
        <p:spPr bwMode="auto">
          <a:xfrm rot="5400000" flipH="1" flipV="1">
            <a:off x="8999961" y="2829765"/>
            <a:ext cx="620447" cy="940630"/>
          </a:xfrm>
          <a:prstGeom prst="bentConnector4">
            <a:avLst>
              <a:gd name="adj1" fmla="val 48144"/>
              <a:gd name="adj2" fmla="val 94599"/>
            </a:avLst>
          </a:prstGeom>
          <a:noFill/>
          <a:ln w="3175" cap="flat" cmpd="sng" algn="ctr">
            <a:solidFill>
              <a:schemeClr val="tx1"/>
            </a:solidFill>
            <a:prstDash val="dash"/>
            <a:round/>
            <a:headEnd type="none" w="med" len="med"/>
            <a:tailEnd type="none" w="med" len="med"/>
          </a:ln>
          <a:effectLst/>
        </p:spPr>
      </p:cxnSp>
      <p:cxnSp>
        <p:nvCxnSpPr>
          <p:cNvPr id="82" name="Connector: Elbow 81">
            <a:extLst>
              <a:ext uri="{FF2B5EF4-FFF2-40B4-BE49-F238E27FC236}">
                <a16:creationId xmlns:a16="http://schemas.microsoft.com/office/drawing/2014/main" id="{91CAFB3F-6FAB-4706-B251-1E818314B7BE}"/>
              </a:ext>
            </a:extLst>
          </p:cNvPr>
          <p:cNvCxnSpPr>
            <a:cxnSpLocks/>
            <a:stCxn id="83" idx="0"/>
          </p:cNvCxnSpPr>
          <p:nvPr/>
        </p:nvCxnSpPr>
        <p:spPr bwMode="auto">
          <a:xfrm rot="5400000" flipH="1" flipV="1">
            <a:off x="7362141" y="3102208"/>
            <a:ext cx="600190" cy="361582"/>
          </a:xfrm>
          <a:prstGeom prst="bentConnector3">
            <a:avLst>
              <a:gd name="adj1" fmla="val 37304"/>
            </a:avLst>
          </a:prstGeom>
          <a:solidFill>
            <a:schemeClr val="accent1"/>
          </a:solidFill>
          <a:ln w="12700" cap="flat" cmpd="sng" algn="ctr">
            <a:solidFill>
              <a:srgbClr val="00285F"/>
            </a:solidFill>
            <a:prstDash val="solid"/>
            <a:round/>
            <a:headEnd type="none" w="med" len="med"/>
            <a:tailEnd type="none" w="med" len="med"/>
          </a:ln>
          <a:effectLst/>
        </p:spPr>
      </p:cxnSp>
      <p:pic>
        <p:nvPicPr>
          <p:cNvPr id="83" name="Graphic 82">
            <a:extLst>
              <a:ext uri="{FF2B5EF4-FFF2-40B4-BE49-F238E27FC236}">
                <a16:creationId xmlns:a16="http://schemas.microsoft.com/office/drawing/2014/main" id="{7633EE17-F28E-4085-ABBF-7181363DCFB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19865" y="3583094"/>
            <a:ext cx="723160" cy="494914"/>
          </a:xfrm>
          <a:prstGeom prst="rect">
            <a:avLst/>
          </a:prstGeom>
        </p:spPr>
      </p:pic>
      <p:sp>
        <p:nvSpPr>
          <p:cNvPr id="84" name="TextBox 83">
            <a:extLst>
              <a:ext uri="{FF2B5EF4-FFF2-40B4-BE49-F238E27FC236}">
                <a16:creationId xmlns:a16="http://schemas.microsoft.com/office/drawing/2014/main" id="{FB97A1CE-6D8F-4161-B2C6-A539F9C3F06B}"/>
              </a:ext>
            </a:extLst>
          </p:cNvPr>
          <p:cNvSpPr txBox="1"/>
          <p:nvPr/>
        </p:nvSpPr>
        <p:spPr bwMode="auto">
          <a:xfrm>
            <a:off x="7205014" y="3775693"/>
            <a:ext cx="517676" cy="197934"/>
          </a:xfrm>
          <a:prstGeom prst="rect">
            <a:avLst/>
          </a:prstGeom>
          <a:noFill/>
          <a:ln w="9525">
            <a:noFill/>
            <a:miter lim="800000"/>
            <a:headEnd/>
            <a:tailEnd/>
          </a:ln>
        </p:spPr>
        <p:txBody>
          <a:bodyPr vert="horz" wrap="square" lIns="72000" tIns="36000" rIns="0" bIns="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r>
              <a:rPr kumimoji="0" lang="en-US" sz="1050" b="0" i="0" u="none" strike="noStrike" kern="1200" cap="none" spc="0" normalizeH="0" baseline="0" noProof="0">
                <a:ln>
                  <a:noFill/>
                </a:ln>
                <a:solidFill>
                  <a:srgbClr val="181818"/>
                </a:solidFill>
                <a:effectLst/>
                <a:uLnTx/>
                <a:uFillTx/>
                <a:latin typeface="Ericsson Hilda"/>
                <a:ea typeface="+mn-ea"/>
                <a:cs typeface="+mn-cs"/>
              </a:rPr>
              <a:t>2G/3G</a:t>
            </a:r>
          </a:p>
        </p:txBody>
      </p:sp>
      <p:pic>
        <p:nvPicPr>
          <p:cNvPr id="85" name="Graphic 84">
            <a:extLst>
              <a:ext uri="{FF2B5EF4-FFF2-40B4-BE49-F238E27FC236}">
                <a16:creationId xmlns:a16="http://schemas.microsoft.com/office/drawing/2014/main" id="{8B5ED0D4-CB21-47AB-A5F8-67DC64AD4A0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78289" y="3610303"/>
            <a:ext cx="723160" cy="494914"/>
          </a:xfrm>
          <a:prstGeom prst="rect">
            <a:avLst/>
          </a:prstGeom>
        </p:spPr>
      </p:pic>
      <p:sp>
        <p:nvSpPr>
          <p:cNvPr id="88" name="TextBox 87">
            <a:extLst>
              <a:ext uri="{FF2B5EF4-FFF2-40B4-BE49-F238E27FC236}">
                <a16:creationId xmlns:a16="http://schemas.microsoft.com/office/drawing/2014/main" id="{A88CDC5C-0C0A-4604-BC4A-26EE539BF0EC}"/>
              </a:ext>
            </a:extLst>
          </p:cNvPr>
          <p:cNvSpPr txBox="1"/>
          <p:nvPr/>
        </p:nvSpPr>
        <p:spPr bwMode="auto">
          <a:xfrm>
            <a:off x="8602796" y="3765108"/>
            <a:ext cx="517676" cy="197934"/>
          </a:xfrm>
          <a:prstGeom prst="rect">
            <a:avLst/>
          </a:prstGeom>
          <a:noFill/>
          <a:ln w="9525">
            <a:noFill/>
            <a:miter lim="800000"/>
            <a:headEnd/>
            <a:tailEnd/>
          </a:ln>
        </p:spPr>
        <p:txBody>
          <a:bodyPr vert="horz" wrap="square" lIns="72000" tIns="36000" rIns="0" bIns="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r>
              <a:rPr lang="en-US" sz="1050">
                <a:solidFill>
                  <a:srgbClr val="181818"/>
                </a:solidFill>
                <a:latin typeface="Ericsson Hilda"/>
              </a:rPr>
              <a:t>EPC</a:t>
            </a:r>
            <a:endParaRPr kumimoji="0" lang="en-US" sz="1050" b="0" i="0" u="none" strike="noStrike" kern="1200" cap="none" spc="0" normalizeH="0" baseline="0" noProof="0">
              <a:ln>
                <a:noFill/>
              </a:ln>
              <a:solidFill>
                <a:srgbClr val="181818"/>
              </a:solidFill>
              <a:effectLst/>
              <a:uLnTx/>
              <a:uFillTx/>
              <a:latin typeface="Ericsson Hilda"/>
              <a:ea typeface="+mn-ea"/>
              <a:cs typeface="+mn-cs"/>
            </a:endParaRPr>
          </a:p>
        </p:txBody>
      </p:sp>
      <p:cxnSp>
        <p:nvCxnSpPr>
          <p:cNvPr id="91" name="Connector: Elbow 90">
            <a:extLst>
              <a:ext uri="{FF2B5EF4-FFF2-40B4-BE49-F238E27FC236}">
                <a16:creationId xmlns:a16="http://schemas.microsoft.com/office/drawing/2014/main" id="{8753B1DF-F758-4CD4-B26E-D33CE76EC020}"/>
              </a:ext>
            </a:extLst>
          </p:cNvPr>
          <p:cNvCxnSpPr>
            <a:cxnSpLocks/>
          </p:cNvCxnSpPr>
          <p:nvPr/>
        </p:nvCxnSpPr>
        <p:spPr bwMode="auto">
          <a:xfrm rot="16200000" flipV="1">
            <a:off x="7970596" y="3088899"/>
            <a:ext cx="738196" cy="526206"/>
          </a:xfrm>
          <a:prstGeom prst="bentConnector3">
            <a:avLst>
              <a:gd name="adj1" fmla="val 50000"/>
            </a:avLst>
          </a:prstGeom>
          <a:solidFill>
            <a:schemeClr val="accent1"/>
          </a:solidFill>
          <a:ln w="12700" cap="flat" cmpd="sng" algn="ctr">
            <a:solidFill>
              <a:srgbClr val="00285F"/>
            </a:solidFill>
            <a:prstDash val="solid"/>
            <a:round/>
            <a:headEnd type="none" w="med" len="med"/>
            <a:tailEnd type="none" w="med" len="med"/>
          </a:ln>
          <a:effectLst/>
        </p:spPr>
      </p:cxnSp>
      <p:pic>
        <p:nvPicPr>
          <p:cNvPr id="92" name="Graphic 91">
            <a:extLst>
              <a:ext uri="{FF2B5EF4-FFF2-40B4-BE49-F238E27FC236}">
                <a16:creationId xmlns:a16="http://schemas.microsoft.com/office/drawing/2014/main" id="{B8594F4D-A919-4D1B-833C-0BE282B1AAE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29677" y="3625976"/>
            <a:ext cx="723160" cy="494914"/>
          </a:xfrm>
          <a:prstGeom prst="rect">
            <a:avLst/>
          </a:prstGeom>
        </p:spPr>
      </p:pic>
      <p:sp>
        <p:nvSpPr>
          <p:cNvPr id="93" name="TextBox 92">
            <a:extLst>
              <a:ext uri="{FF2B5EF4-FFF2-40B4-BE49-F238E27FC236}">
                <a16:creationId xmlns:a16="http://schemas.microsoft.com/office/drawing/2014/main" id="{845EFEB1-1557-4AEA-9BA1-AD8239C2D497}"/>
              </a:ext>
            </a:extLst>
          </p:cNvPr>
          <p:cNvSpPr txBox="1"/>
          <p:nvPr/>
        </p:nvSpPr>
        <p:spPr bwMode="auto">
          <a:xfrm>
            <a:off x="10177979" y="3788169"/>
            <a:ext cx="517676" cy="197934"/>
          </a:xfrm>
          <a:prstGeom prst="rect">
            <a:avLst/>
          </a:prstGeom>
          <a:noFill/>
          <a:ln w="9525">
            <a:noFill/>
            <a:miter lim="800000"/>
            <a:headEnd/>
            <a:tailEnd/>
          </a:ln>
        </p:spPr>
        <p:txBody>
          <a:bodyPr vert="horz" wrap="square" lIns="72000" tIns="36000" rIns="0" bIns="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r>
              <a:rPr lang="en-US" sz="1050">
                <a:solidFill>
                  <a:srgbClr val="181818"/>
                </a:solidFill>
                <a:latin typeface="Ericsson Hilda"/>
              </a:rPr>
              <a:t>5GC</a:t>
            </a:r>
            <a:endParaRPr kumimoji="0" lang="en-US" sz="1050" b="0" i="0" u="none" strike="noStrike" kern="1200" cap="none" spc="0" normalizeH="0" baseline="0" noProof="0">
              <a:ln>
                <a:noFill/>
              </a:ln>
              <a:solidFill>
                <a:srgbClr val="181818"/>
              </a:solidFill>
              <a:effectLst/>
              <a:uLnTx/>
              <a:uFillTx/>
              <a:latin typeface="Ericsson Hilda"/>
              <a:ea typeface="+mn-ea"/>
              <a:cs typeface="+mn-cs"/>
            </a:endParaRPr>
          </a:p>
        </p:txBody>
      </p:sp>
      <p:sp>
        <p:nvSpPr>
          <p:cNvPr id="94" name="Speech Bubble: Rectangle 93">
            <a:extLst>
              <a:ext uri="{FF2B5EF4-FFF2-40B4-BE49-F238E27FC236}">
                <a16:creationId xmlns:a16="http://schemas.microsoft.com/office/drawing/2014/main" id="{2388E2FB-9CCF-4D90-AE5E-22EF013561C0}"/>
              </a:ext>
            </a:extLst>
          </p:cNvPr>
          <p:cNvSpPr/>
          <p:nvPr/>
        </p:nvSpPr>
        <p:spPr bwMode="auto">
          <a:xfrm>
            <a:off x="10319576" y="1663501"/>
            <a:ext cx="1392999" cy="639525"/>
          </a:xfrm>
          <a:prstGeom prst="wedgeRectCallout">
            <a:avLst>
              <a:gd name="adj1" fmla="val -65109"/>
              <a:gd name="adj2" fmla="val 80591"/>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R="0" algn="l" defTabSz="914400" rtl="0" eaLnBrk="1" fontAlgn="base" latinLnBrk="0" hangingPunct="1">
              <a:lnSpc>
                <a:spcPct val="100000"/>
              </a:lnSpc>
              <a:spcBef>
                <a:spcPts val="300"/>
              </a:spcBef>
              <a:spcAft>
                <a:spcPct val="0"/>
              </a:spcAft>
              <a:buClrTx/>
              <a:buSzTx/>
              <a:tabLst/>
            </a:pPr>
            <a:r>
              <a:rPr kumimoji="0" lang="en-US" sz="1100" b="0" i="0" u="none" strike="noStrike" cap="none" normalizeH="0" baseline="0">
                <a:ln>
                  <a:noFill/>
                </a:ln>
                <a:solidFill>
                  <a:schemeClr val="bg1"/>
                </a:solidFill>
                <a:effectLst/>
                <a:latin typeface="+mn-lt"/>
              </a:rPr>
              <a:t>IMS APN</a:t>
            </a:r>
            <a:br>
              <a:rPr lang="en-US" sz="1100">
                <a:solidFill>
                  <a:schemeClr val="bg1"/>
                </a:solidFill>
              </a:rPr>
            </a:br>
            <a:r>
              <a:rPr lang="en-US" sz="1100">
                <a:solidFill>
                  <a:schemeClr val="bg1"/>
                </a:solidFill>
              </a:rPr>
              <a:t>Internet APN</a:t>
            </a:r>
          </a:p>
          <a:p>
            <a:pPr marR="0" algn="l" defTabSz="914400" rtl="0" eaLnBrk="1" fontAlgn="base" latinLnBrk="0" hangingPunct="1">
              <a:lnSpc>
                <a:spcPct val="100000"/>
              </a:lnSpc>
              <a:spcBef>
                <a:spcPts val="300"/>
              </a:spcBef>
              <a:spcAft>
                <a:spcPct val="0"/>
              </a:spcAft>
              <a:buClrTx/>
              <a:buSzTx/>
              <a:tabLst/>
            </a:pPr>
            <a:endParaRPr lang="en-US" sz="1100">
              <a:solidFill>
                <a:schemeClr val="bg1"/>
              </a:solidFill>
            </a:endParaRPr>
          </a:p>
        </p:txBody>
      </p:sp>
      <p:sp>
        <p:nvSpPr>
          <p:cNvPr id="95" name="Speech Bubble: Rectangle 94">
            <a:extLst>
              <a:ext uri="{FF2B5EF4-FFF2-40B4-BE49-F238E27FC236}">
                <a16:creationId xmlns:a16="http://schemas.microsoft.com/office/drawing/2014/main" id="{32D0592D-0968-4FB5-A471-046100F6BD7B}"/>
              </a:ext>
            </a:extLst>
          </p:cNvPr>
          <p:cNvSpPr/>
          <p:nvPr/>
        </p:nvSpPr>
        <p:spPr bwMode="auto">
          <a:xfrm>
            <a:off x="6161865" y="1568416"/>
            <a:ext cx="1392999" cy="639525"/>
          </a:xfrm>
          <a:prstGeom prst="wedgeRectCallout">
            <a:avLst>
              <a:gd name="adj1" fmla="val 63486"/>
              <a:gd name="adj2" fmla="val 89967"/>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R="0" algn="l" defTabSz="914400" rtl="0" eaLnBrk="1" fontAlgn="base" latinLnBrk="0" hangingPunct="1">
              <a:lnSpc>
                <a:spcPct val="100000"/>
              </a:lnSpc>
              <a:spcBef>
                <a:spcPts val="300"/>
              </a:spcBef>
              <a:spcAft>
                <a:spcPct val="0"/>
              </a:spcAft>
              <a:buClrTx/>
              <a:buSzTx/>
              <a:tabLst/>
            </a:pPr>
            <a:r>
              <a:rPr lang="en-US" sz="1100">
                <a:solidFill>
                  <a:schemeClr val="bg1"/>
                </a:solidFill>
              </a:rPr>
              <a:t>Internet APN</a:t>
            </a:r>
          </a:p>
          <a:p>
            <a:pPr marR="0" algn="l" defTabSz="914400" rtl="0" eaLnBrk="1" fontAlgn="base" latinLnBrk="0" hangingPunct="1">
              <a:lnSpc>
                <a:spcPct val="100000"/>
              </a:lnSpc>
              <a:spcBef>
                <a:spcPts val="300"/>
              </a:spcBef>
              <a:spcAft>
                <a:spcPct val="0"/>
              </a:spcAft>
              <a:buClrTx/>
              <a:buSzTx/>
              <a:tabLst/>
            </a:pPr>
            <a:endParaRPr lang="en-US" sz="1100">
              <a:solidFill>
                <a:schemeClr val="bg1"/>
              </a:solidFill>
            </a:endParaRPr>
          </a:p>
        </p:txBody>
      </p:sp>
      <p:grpSp>
        <p:nvGrpSpPr>
          <p:cNvPr id="6" name="Group 5">
            <a:extLst>
              <a:ext uri="{FF2B5EF4-FFF2-40B4-BE49-F238E27FC236}">
                <a16:creationId xmlns:a16="http://schemas.microsoft.com/office/drawing/2014/main" id="{8EA34A4D-8016-4D66-AA40-6247E92EB314}"/>
              </a:ext>
            </a:extLst>
          </p:cNvPr>
          <p:cNvGrpSpPr/>
          <p:nvPr/>
        </p:nvGrpSpPr>
        <p:grpSpPr>
          <a:xfrm>
            <a:off x="7387603" y="5915634"/>
            <a:ext cx="3200292" cy="806919"/>
            <a:chOff x="7387603" y="5915634"/>
            <a:chExt cx="3200292" cy="806919"/>
          </a:xfrm>
        </p:grpSpPr>
        <p:grpSp>
          <p:nvGrpSpPr>
            <p:cNvPr id="98" name="Group 97">
              <a:extLst>
                <a:ext uri="{FF2B5EF4-FFF2-40B4-BE49-F238E27FC236}">
                  <a16:creationId xmlns:a16="http://schemas.microsoft.com/office/drawing/2014/main" id="{C286BEA3-876E-472B-8F61-B4B4BF700ABA}"/>
                </a:ext>
              </a:extLst>
            </p:cNvPr>
            <p:cNvGrpSpPr/>
            <p:nvPr/>
          </p:nvGrpSpPr>
          <p:grpSpPr>
            <a:xfrm>
              <a:off x="7387603" y="5915634"/>
              <a:ext cx="3200292" cy="248075"/>
              <a:chOff x="7387603" y="5623534"/>
              <a:chExt cx="3200292" cy="248075"/>
            </a:xfrm>
          </p:grpSpPr>
          <p:cxnSp>
            <p:nvCxnSpPr>
              <p:cNvPr id="25" name="Straight Arrow Connector 24">
                <a:extLst>
                  <a:ext uri="{FF2B5EF4-FFF2-40B4-BE49-F238E27FC236}">
                    <a16:creationId xmlns:a16="http://schemas.microsoft.com/office/drawing/2014/main" id="{B840D554-15D4-4CBF-B7C1-9880A21B1F3F}"/>
                  </a:ext>
                </a:extLst>
              </p:cNvPr>
              <p:cNvCxnSpPr>
                <a:cxnSpLocks/>
              </p:cNvCxnSpPr>
              <p:nvPr/>
            </p:nvCxnSpPr>
            <p:spPr bwMode="auto">
              <a:xfrm flipH="1">
                <a:off x="7387603" y="5871609"/>
                <a:ext cx="3200292" cy="0"/>
              </a:xfrm>
              <a:prstGeom prst="straightConnector1">
                <a:avLst/>
              </a:prstGeom>
              <a:solidFill>
                <a:schemeClr val="accent1"/>
              </a:solidFill>
              <a:ln w="28575" cap="flat" cmpd="sng" algn="ctr">
                <a:solidFill>
                  <a:srgbClr val="FF0000"/>
                </a:solidFill>
                <a:prstDash val="dash"/>
                <a:round/>
                <a:headEnd type="triangle" w="med" len="med"/>
                <a:tailEnd type="triangle"/>
              </a:ln>
              <a:effectLst/>
            </p:spPr>
          </p:cxnSp>
          <p:sp>
            <p:nvSpPr>
              <p:cNvPr id="26" name="TextBox 25">
                <a:extLst>
                  <a:ext uri="{FF2B5EF4-FFF2-40B4-BE49-F238E27FC236}">
                    <a16:creationId xmlns:a16="http://schemas.microsoft.com/office/drawing/2014/main" id="{70B6A3BC-87E6-4310-952E-49B343FA1753}"/>
                  </a:ext>
                </a:extLst>
              </p:cNvPr>
              <p:cNvSpPr txBox="1"/>
              <p:nvPr/>
            </p:nvSpPr>
            <p:spPr bwMode="auto">
              <a:xfrm>
                <a:off x="8282429" y="5623534"/>
                <a:ext cx="1519748" cy="241123"/>
              </a:xfrm>
              <a:prstGeom prst="rect">
                <a:avLst/>
              </a:prstGeom>
              <a:noFill/>
              <a:ln w="12700">
                <a:noFill/>
                <a:miter lim="800000"/>
                <a:headEnd/>
                <a:tailEnd/>
              </a:ln>
            </p:spPr>
            <p:txBody>
              <a:bodyPr vert="horz" wrap="none" lIns="72000" tIns="36000" rIns="73152" bIns="36576" numCol="1" rtlCol="0" anchor="t" anchorCtr="0" compatLnSpc="1">
                <a:prstTxWarp prst="textNoShape">
                  <a:avLst/>
                </a:prstTxWarp>
                <a:noAutofit/>
              </a:bodyPr>
              <a:lstStyle/>
              <a:p>
                <a:pPr algn="ctr">
                  <a:buClr>
                    <a:schemeClr val="tx1"/>
                  </a:buClr>
                </a:pPr>
                <a:r>
                  <a:rPr lang="en-US" sz="900"/>
                  <a:t>No IP Address preservation</a:t>
                </a:r>
              </a:p>
            </p:txBody>
          </p:sp>
        </p:grpSp>
        <p:sp>
          <p:nvSpPr>
            <p:cNvPr id="59" name="Freeform 6">
              <a:extLst>
                <a:ext uri="{FF2B5EF4-FFF2-40B4-BE49-F238E27FC236}">
                  <a16:creationId xmlns:a16="http://schemas.microsoft.com/office/drawing/2014/main" id="{971C9358-9DFB-410C-9135-364487140C39}"/>
                </a:ext>
              </a:extLst>
            </p:cNvPr>
            <p:cNvSpPr>
              <a:spLocks noChangeAspect="1" noEditPoints="1"/>
            </p:cNvSpPr>
            <p:nvPr/>
          </p:nvSpPr>
          <p:spPr bwMode="auto">
            <a:xfrm>
              <a:off x="8768993" y="6293247"/>
              <a:ext cx="239298" cy="429306"/>
            </a:xfrm>
            <a:custGeom>
              <a:avLst/>
              <a:gdLst>
                <a:gd name="T0" fmla="*/ 2147483647 w 241"/>
                <a:gd name="T1" fmla="*/ 2147483647 h 383"/>
                <a:gd name="T2" fmla="*/ 2147483647 w 241"/>
                <a:gd name="T3" fmla="*/ 2147483647 h 383"/>
                <a:gd name="T4" fmla="*/ 2147483647 w 241"/>
                <a:gd name="T5" fmla="*/ 2147483647 h 383"/>
                <a:gd name="T6" fmla="*/ 2147483647 w 241"/>
                <a:gd name="T7" fmla="*/ 2147483647 h 383"/>
                <a:gd name="T8" fmla="*/ 2147483647 w 241"/>
                <a:gd name="T9" fmla="*/ 2147483647 h 383"/>
                <a:gd name="T10" fmla="*/ 2147483647 w 241"/>
                <a:gd name="T11" fmla="*/ 2147483647 h 383"/>
                <a:gd name="T12" fmla="*/ 2147483647 w 241"/>
                <a:gd name="T13" fmla="*/ 2147483647 h 383"/>
                <a:gd name="T14" fmla="*/ 2147483647 w 241"/>
                <a:gd name="T15" fmla="*/ 2147483647 h 383"/>
                <a:gd name="T16" fmla="*/ 2147483647 w 241"/>
                <a:gd name="T17" fmla="*/ 0 h 383"/>
                <a:gd name="T18" fmla="*/ 2147483647 w 241"/>
                <a:gd name="T19" fmla="*/ 0 h 383"/>
                <a:gd name="T20" fmla="*/ 0 w 241"/>
                <a:gd name="T21" fmla="*/ 2147483647 h 383"/>
                <a:gd name="T22" fmla="*/ 0 w 241"/>
                <a:gd name="T23" fmla="*/ 2147483647 h 383"/>
                <a:gd name="T24" fmla="*/ 2147483647 w 241"/>
                <a:gd name="T25" fmla="*/ 2147483647 h 383"/>
                <a:gd name="T26" fmla="*/ 2147483647 w 241"/>
                <a:gd name="T27" fmla="*/ 2147483647 h 383"/>
                <a:gd name="T28" fmla="*/ 2147483647 w 241"/>
                <a:gd name="T29" fmla="*/ 2147483647 h 383"/>
                <a:gd name="T30" fmla="*/ 2147483647 w 241"/>
                <a:gd name="T31" fmla="*/ 2147483647 h 383"/>
                <a:gd name="T32" fmla="*/ 2147483647 w 241"/>
                <a:gd name="T33" fmla="*/ 2147483647 h 383"/>
                <a:gd name="T34" fmla="*/ 2147483647 w 241"/>
                <a:gd name="T35" fmla="*/ 2147483647 h 383"/>
                <a:gd name="T36" fmla="*/ 2147483647 w 241"/>
                <a:gd name="T37" fmla="*/ 2147483647 h 383"/>
                <a:gd name="T38" fmla="*/ 2147483647 w 241"/>
                <a:gd name="T39" fmla="*/ 2147483647 h 383"/>
                <a:gd name="T40" fmla="*/ 2147483647 w 241"/>
                <a:gd name="T41" fmla="*/ 2147483647 h 383"/>
                <a:gd name="T42" fmla="*/ 2147483647 w 241"/>
                <a:gd name="T43" fmla="*/ 2147483647 h 383"/>
                <a:gd name="T44" fmla="*/ 2147483647 w 241"/>
                <a:gd name="T45" fmla="*/ 2147483647 h 383"/>
                <a:gd name="T46" fmla="*/ 2147483647 w 241"/>
                <a:gd name="T47" fmla="*/ 2147483647 h 383"/>
                <a:gd name="T48" fmla="*/ 2147483647 w 241"/>
                <a:gd name="T49" fmla="*/ 2147483647 h 383"/>
                <a:gd name="T50" fmla="*/ 2147483647 w 241"/>
                <a:gd name="T51" fmla="*/ 2147483647 h 383"/>
                <a:gd name="T52" fmla="*/ 2147483647 w 241"/>
                <a:gd name="T53" fmla="*/ 2147483647 h 383"/>
                <a:gd name="T54" fmla="*/ 2147483647 w 241"/>
                <a:gd name="T55" fmla="*/ 2147483647 h 383"/>
                <a:gd name="T56" fmla="*/ 2147483647 w 241"/>
                <a:gd name="T57" fmla="*/ 2147483647 h 383"/>
                <a:gd name="T58" fmla="*/ 2147483647 w 241"/>
                <a:gd name="T59" fmla="*/ 2147483647 h 383"/>
                <a:gd name="T60" fmla="*/ 2147483647 w 241"/>
                <a:gd name="T61" fmla="*/ 2147483647 h 383"/>
                <a:gd name="T62" fmla="*/ 2147483647 w 241"/>
                <a:gd name="T63" fmla="*/ 2147483647 h 383"/>
                <a:gd name="T64" fmla="*/ 2147483647 w 241"/>
                <a:gd name="T65" fmla="*/ 2147483647 h 383"/>
                <a:gd name="T66" fmla="*/ 2147483647 w 241"/>
                <a:gd name="T67" fmla="*/ 2147483647 h 383"/>
                <a:gd name="T68" fmla="*/ 2147483647 w 241"/>
                <a:gd name="T69" fmla="*/ 2147483647 h 383"/>
                <a:gd name="T70" fmla="*/ 2147483647 w 241"/>
                <a:gd name="T71" fmla="*/ 2147483647 h 383"/>
                <a:gd name="T72" fmla="*/ 2147483647 w 241"/>
                <a:gd name="T73" fmla="*/ 2147483647 h 383"/>
                <a:gd name="T74" fmla="*/ 2147483647 w 241"/>
                <a:gd name="T75" fmla="*/ 2147483647 h 383"/>
                <a:gd name="T76" fmla="*/ 2147483647 w 241"/>
                <a:gd name="T77" fmla="*/ 2147483647 h 383"/>
                <a:gd name="T78" fmla="*/ 2147483647 w 241"/>
                <a:gd name="T79" fmla="*/ 2147483647 h 383"/>
                <a:gd name="T80" fmla="*/ 2147483647 w 241"/>
                <a:gd name="T81" fmla="*/ 2147483647 h 383"/>
                <a:gd name="T82" fmla="*/ 2147483647 w 241"/>
                <a:gd name="T83" fmla="*/ 2147483647 h 383"/>
                <a:gd name="T84" fmla="*/ 2147483647 w 241"/>
                <a:gd name="T85" fmla="*/ 2147483647 h 383"/>
                <a:gd name="T86" fmla="*/ 2147483647 w 241"/>
                <a:gd name="T87" fmla="*/ 2147483647 h 383"/>
                <a:gd name="T88" fmla="*/ 2147483647 w 241"/>
                <a:gd name="T89" fmla="*/ 2147483647 h 38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41" h="383">
                  <a:moveTo>
                    <a:pt x="117" y="356"/>
                  </a:moveTo>
                  <a:cubicBezTo>
                    <a:pt x="127" y="356"/>
                    <a:pt x="135" y="348"/>
                    <a:pt x="135" y="338"/>
                  </a:cubicBezTo>
                  <a:cubicBezTo>
                    <a:pt x="135" y="329"/>
                    <a:pt x="127" y="321"/>
                    <a:pt x="117" y="321"/>
                  </a:cubicBezTo>
                  <a:cubicBezTo>
                    <a:pt x="107" y="321"/>
                    <a:pt x="99" y="329"/>
                    <a:pt x="99" y="338"/>
                  </a:cubicBezTo>
                  <a:cubicBezTo>
                    <a:pt x="99" y="348"/>
                    <a:pt x="107" y="356"/>
                    <a:pt x="117" y="356"/>
                  </a:cubicBezTo>
                  <a:close/>
                  <a:moveTo>
                    <a:pt x="233" y="90"/>
                  </a:moveTo>
                  <a:cubicBezTo>
                    <a:pt x="237" y="90"/>
                    <a:pt x="241" y="87"/>
                    <a:pt x="241" y="82"/>
                  </a:cubicBezTo>
                  <a:cubicBezTo>
                    <a:pt x="241" y="19"/>
                    <a:pt x="241" y="19"/>
                    <a:pt x="241" y="19"/>
                  </a:cubicBezTo>
                  <a:cubicBezTo>
                    <a:pt x="241" y="8"/>
                    <a:pt x="232" y="0"/>
                    <a:pt x="221" y="0"/>
                  </a:cubicBezTo>
                  <a:cubicBezTo>
                    <a:pt x="19" y="0"/>
                    <a:pt x="19" y="0"/>
                    <a:pt x="19" y="0"/>
                  </a:cubicBezTo>
                  <a:cubicBezTo>
                    <a:pt x="8" y="0"/>
                    <a:pt x="0" y="8"/>
                    <a:pt x="0" y="19"/>
                  </a:cubicBezTo>
                  <a:cubicBezTo>
                    <a:pt x="0" y="364"/>
                    <a:pt x="0" y="364"/>
                    <a:pt x="0" y="364"/>
                  </a:cubicBezTo>
                  <a:cubicBezTo>
                    <a:pt x="0" y="375"/>
                    <a:pt x="8" y="383"/>
                    <a:pt x="19" y="383"/>
                  </a:cubicBezTo>
                  <a:cubicBezTo>
                    <a:pt x="221" y="383"/>
                    <a:pt x="221" y="383"/>
                    <a:pt x="221" y="383"/>
                  </a:cubicBezTo>
                  <a:cubicBezTo>
                    <a:pt x="232" y="383"/>
                    <a:pt x="241" y="375"/>
                    <a:pt x="241" y="364"/>
                  </a:cubicBezTo>
                  <a:cubicBezTo>
                    <a:pt x="241" y="114"/>
                    <a:pt x="241" y="114"/>
                    <a:pt x="241" y="114"/>
                  </a:cubicBezTo>
                  <a:cubicBezTo>
                    <a:pt x="241" y="110"/>
                    <a:pt x="237" y="106"/>
                    <a:pt x="233" y="106"/>
                  </a:cubicBezTo>
                  <a:cubicBezTo>
                    <a:pt x="228" y="106"/>
                    <a:pt x="225" y="110"/>
                    <a:pt x="225" y="114"/>
                  </a:cubicBezTo>
                  <a:cubicBezTo>
                    <a:pt x="225" y="295"/>
                    <a:pt x="225" y="295"/>
                    <a:pt x="225" y="295"/>
                  </a:cubicBezTo>
                  <a:cubicBezTo>
                    <a:pt x="16" y="295"/>
                    <a:pt x="16" y="295"/>
                    <a:pt x="16" y="295"/>
                  </a:cubicBezTo>
                  <a:cubicBezTo>
                    <a:pt x="16" y="69"/>
                    <a:pt x="16" y="69"/>
                    <a:pt x="16" y="69"/>
                  </a:cubicBezTo>
                  <a:cubicBezTo>
                    <a:pt x="225" y="69"/>
                    <a:pt x="225" y="69"/>
                    <a:pt x="225" y="69"/>
                  </a:cubicBezTo>
                  <a:cubicBezTo>
                    <a:pt x="225" y="82"/>
                    <a:pt x="225" y="82"/>
                    <a:pt x="225" y="82"/>
                  </a:cubicBezTo>
                  <a:cubicBezTo>
                    <a:pt x="225" y="87"/>
                    <a:pt x="228" y="90"/>
                    <a:pt x="233" y="90"/>
                  </a:cubicBezTo>
                  <a:close/>
                  <a:moveTo>
                    <a:pt x="225" y="311"/>
                  </a:moveTo>
                  <a:cubicBezTo>
                    <a:pt x="225" y="364"/>
                    <a:pt x="225" y="364"/>
                    <a:pt x="225" y="364"/>
                  </a:cubicBezTo>
                  <a:cubicBezTo>
                    <a:pt x="225" y="366"/>
                    <a:pt x="223" y="367"/>
                    <a:pt x="221" y="367"/>
                  </a:cubicBezTo>
                  <a:cubicBezTo>
                    <a:pt x="19" y="367"/>
                    <a:pt x="19" y="367"/>
                    <a:pt x="19" y="367"/>
                  </a:cubicBezTo>
                  <a:cubicBezTo>
                    <a:pt x="17" y="367"/>
                    <a:pt x="16" y="366"/>
                    <a:pt x="16" y="364"/>
                  </a:cubicBezTo>
                  <a:cubicBezTo>
                    <a:pt x="16" y="311"/>
                    <a:pt x="16" y="311"/>
                    <a:pt x="16" y="311"/>
                  </a:cubicBezTo>
                  <a:lnTo>
                    <a:pt x="225" y="311"/>
                  </a:lnTo>
                  <a:close/>
                  <a:moveTo>
                    <a:pt x="16" y="53"/>
                  </a:moveTo>
                  <a:cubicBezTo>
                    <a:pt x="16" y="19"/>
                    <a:pt x="16" y="19"/>
                    <a:pt x="16" y="19"/>
                  </a:cubicBezTo>
                  <a:cubicBezTo>
                    <a:pt x="16" y="17"/>
                    <a:pt x="17" y="16"/>
                    <a:pt x="19" y="16"/>
                  </a:cubicBezTo>
                  <a:cubicBezTo>
                    <a:pt x="221" y="16"/>
                    <a:pt x="221" y="16"/>
                    <a:pt x="221" y="16"/>
                  </a:cubicBezTo>
                  <a:cubicBezTo>
                    <a:pt x="223" y="16"/>
                    <a:pt x="225" y="17"/>
                    <a:pt x="225" y="19"/>
                  </a:cubicBezTo>
                  <a:cubicBezTo>
                    <a:pt x="225" y="53"/>
                    <a:pt x="225" y="53"/>
                    <a:pt x="225" y="53"/>
                  </a:cubicBezTo>
                  <a:lnTo>
                    <a:pt x="16" y="53"/>
                  </a:lnTo>
                  <a:close/>
                  <a:moveTo>
                    <a:pt x="135" y="26"/>
                  </a:moveTo>
                  <a:cubicBezTo>
                    <a:pt x="99" y="26"/>
                    <a:pt x="99" y="26"/>
                    <a:pt x="99" y="26"/>
                  </a:cubicBezTo>
                  <a:cubicBezTo>
                    <a:pt x="95" y="26"/>
                    <a:pt x="91" y="30"/>
                    <a:pt x="91" y="34"/>
                  </a:cubicBezTo>
                  <a:cubicBezTo>
                    <a:pt x="91" y="38"/>
                    <a:pt x="95" y="42"/>
                    <a:pt x="99" y="42"/>
                  </a:cubicBezTo>
                  <a:cubicBezTo>
                    <a:pt x="135" y="42"/>
                    <a:pt x="135" y="42"/>
                    <a:pt x="135" y="42"/>
                  </a:cubicBezTo>
                  <a:cubicBezTo>
                    <a:pt x="139" y="42"/>
                    <a:pt x="143" y="38"/>
                    <a:pt x="143" y="34"/>
                  </a:cubicBezTo>
                  <a:cubicBezTo>
                    <a:pt x="143" y="30"/>
                    <a:pt x="139" y="26"/>
                    <a:pt x="135" y="26"/>
                  </a:cubicBezTo>
                  <a:close/>
                </a:path>
              </a:pathLst>
            </a:custGeom>
            <a:solidFill>
              <a:schemeClr val="bg1">
                <a:lumMod val="65000"/>
              </a:schemeClr>
            </a:solidFill>
            <a:ln>
              <a:noFill/>
            </a:ln>
          </p:spPr>
          <p:txBody>
            <a:bodyPr/>
            <a:lstStyle/>
            <a:p>
              <a:r>
                <a:rPr lang="en-US" sz="900"/>
                <a:t>5G</a:t>
              </a:r>
            </a:p>
          </p:txBody>
        </p:sp>
      </p:grpSp>
    </p:spTree>
    <p:extLst>
      <p:ext uri="{BB962C8B-B14F-4D97-AF65-F5344CB8AC3E}">
        <p14:creationId xmlns:p14="http://schemas.microsoft.com/office/powerpoint/2010/main" val="4010625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FD48E1-60E5-42C0-B325-CE251900C143}"/>
              </a:ext>
            </a:extLst>
          </p:cNvPr>
          <p:cNvSpPr>
            <a:spLocks noGrp="1"/>
          </p:cNvSpPr>
          <p:nvPr>
            <p:ph type="title"/>
          </p:nvPr>
        </p:nvSpPr>
        <p:spPr>
          <a:xfrm>
            <a:off x="479424" y="476250"/>
            <a:ext cx="9704377" cy="1081088"/>
          </a:xfrm>
        </p:spPr>
        <p:txBody>
          <a:bodyPr/>
          <a:lstStyle/>
          <a:p>
            <a:r>
              <a:rPr lang="en-US"/>
              <a:t>EPC/5GC Interworking for </a:t>
            </a:r>
            <a:r>
              <a:rPr lang="en-US" err="1"/>
              <a:t>WiFi</a:t>
            </a:r>
            <a:r>
              <a:rPr lang="en-US"/>
              <a:t> integration</a:t>
            </a:r>
          </a:p>
        </p:txBody>
      </p:sp>
      <p:sp>
        <p:nvSpPr>
          <p:cNvPr id="2" name="Content Placeholder 1">
            <a:extLst>
              <a:ext uri="{FF2B5EF4-FFF2-40B4-BE49-F238E27FC236}">
                <a16:creationId xmlns:a16="http://schemas.microsoft.com/office/drawing/2014/main" id="{9D937311-B413-41CD-9BD9-B0D76F477149}"/>
              </a:ext>
            </a:extLst>
          </p:cNvPr>
          <p:cNvSpPr>
            <a:spLocks noGrp="1"/>
          </p:cNvSpPr>
          <p:nvPr>
            <p:ph idx="4294967295"/>
          </p:nvPr>
        </p:nvSpPr>
        <p:spPr>
          <a:xfrm>
            <a:off x="644525" y="1355726"/>
            <a:ext cx="11547475" cy="1675998"/>
          </a:xfrm>
        </p:spPr>
        <p:txBody>
          <a:bodyPr/>
          <a:lstStyle/>
          <a:p>
            <a:r>
              <a:rPr lang="en-US" err="1"/>
              <a:t>WiFi</a:t>
            </a:r>
            <a:r>
              <a:rPr lang="en-US"/>
              <a:t> Interworking supported in 3GPP standard rel-15</a:t>
            </a:r>
          </a:p>
          <a:p>
            <a:pPr lvl="1"/>
            <a:r>
              <a:rPr lang="en-US" sz="1800"/>
              <a:t>Between N3IWF (in 5GC) and NG-RAN (5GC)</a:t>
            </a:r>
          </a:p>
          <a:p>
            <a:pPr lvl="1"/>
            <a:r>
              <a:rPr lang="en-US" sz="1800"/>
              <a:t>Between </a:t>
            </a:r>
            <a:r>
              <a:rPr lang="en-US" sz="1800" err="1"/>
              <a:t>ePDG</a:t>
            </a:r>
            <a:r>
              <a:rPr lang="en-US" sz="1800"/>
              <a:t> (in EPC) and NG-RAN (5GC)</a:t>
            </a:r>
          </a:p>
          <a:p>
            <a:r>
              <a:rPr lang="en-US"/>
              <a:t>UE can be registered in EPC for 3GPP access and in 5GC for Non-3GPP access at the same time (and v.v.)</a:t>
            </a:r>
          </a:p>
          <a:p>
            <a:pPr lvl="1"/>
            <a:r>
              <a:rPr lang="en-US" sz="1800"/>
              <a:t>When switching 5GC/EPC for 3GPP access, the UE can stay in same </a:t>
            </a:r>
            <a:r>
              <a:rPr lang="en-US" sz="1800" err="1"/>
              <a:t>ePDG</a:t>
            </a:r>
            <a:r>
              <a:rPr lang="en-US" sz="1800"/>
              <a:t>/N3IWF for Non-3GPP access</a:t>
            </a:r>
          </a:p>
        </p:txBody>
      </p:sp>
      <p:sp>
        <p:nvSpPr>
          <p:cNvPr id="4" name="Rectangle 2">
            <a:extLst>
              <a:ext uri="{FF2B5EF4-FFF2-40B4-BE49-F238E27FC236}">
                <a16:creationId xmlns:a16="http://schemas.microsoft.com/office/drawing/2014/main" id="{67531E18-C9F2-4B5B-B259-4C10AC1C7385}"/>
              </a:ext>
            </a:extLst>
          </p:cNvPr>
          <p:cNvSpPr>
            <a:spLocks noChangeArrowheads="1"/>
          </p:cNvSpPr>
          <p:nvPr/>
        </p:nvSpPr>
        <p:spPr bwMode="auto">
          <a:xfrm>
            <a:off x="3451697" y="26866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4">
            <a:extLst>
              <a:ext uri="{FF2B5EF4-FFF2-40B4-BE49-F238E27FC236}">
                <a16:creationId xmlns:a16="http://schemas.microsoft.com/office/drawing/2014/main" id="{5BE33879-521B-44AC-84BE-882D9273934E}"/>
              </a:ext>
            </a:extLst>
          </p:cNvPr>
          <p:cNvSpPr>
            <a:spLocks noChangeArrowheads="1"/>
          </p:cNvSpPr>
          <p:nvPr/>
        </p:nvSpPr>
        <p:spPr bwMode="auto">
          <a:xfrm>
            <a:off x="-2008199" y="10566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217" name="Group 216">
            <a:extLst>
              <a:ext uri="{FF2B5EF4-FFF2-40B4-BE49-F238E27FC236}">
                <a16:creationId xmlns:a16="http://schemas.microsoft.com/office/drawing/2014/main" id="{F0F92B97-04B9-49C4-849E-3D341DC935BA}"/>
              </a:ext>
            </a:extLst>
          </p:cNvPr>
          <p:cNvGrpSpPr/>
          <p:nvPr/>
        </p:nvGrpSpPr>
        <p:grpSpPr>
          <a:xfrm>
            <a:off x="6740801" y="2996279"/>
            <a:ext cx="4586430" cy="3551454"/>
            <a:chOff x="6740801" y="2996279"/>
            <a:chExt cx="4586430" cy="3551454"/>
          </a:xfrm>
        </p:grpSpPr>
        <p:sp>
          <p:nvSpPr>
            <p:cNvPr id="88" name="TextBox 87">
              <a:extLst>
                <a:ext uri="{FF2B5EF4-FFF2-40B4-BE49-F238E27FC236}">
                  <a16:creationId xmlns:a16="http://schemas.microsoft.com/office/drawing/2014/main" id="{B21F96FE-4B8E-4390-AFBE-172D5A976F47}"/>
                </a:ext>
              </a:extLst>
            </p:cNvPr>
            <p:cNvSpPr txBox="1"/>
            <p:nvPr/>
          </p:nvSpPr>
          <p:spPr bwMode="auto">
            <a:xfrm>
              <a:off x="10967231" y="5154471"/>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8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181818"/>
                  </a:solidFill>
                  <a:effectLst/>
                  <a:uLnTx/>
                  <a:uFillTx/>
                  <a:latin typeface="Ericsson Hilda"/>
                  <a:ea typeface="+mn-ea"/>
                  <a:cs typeface="+mn-cs"/>
                </a:rPr>
                <a:t>AMF</a:t>
              </a:r>
            </a:p>
          </p:txBody>
        </p:sp>
        <p:sp>
          <p:nvSpPr>
            <p:cNvPr id="89" name="TextBox 88">
              <a:extLst>
                <a:ext uri="{FF2B5EF4-FFF2-40B4-BE49-F238E27FC236}">
                  <a16:creationId xmlns:a16="http://schemas.microsoft.com/office/drawing/2014/main" id="{48E118B4-3A70-4F53-935E-86A8E6016623}"/>
                </a:ext>
              </a:extLst>
            </p:cNvPr>
            <p:cNvSpPr txBox="1"/>
            <p:nvPr/>
          </p:nvSpPr>
          <p:spPr bwMode="auto">
            <a:xfrm>
              <a:off x="8760074" y="4294553"/>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6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181818"/>
                  </a:solidFill>
                  <a:effectLst/>
                  <a:uLnTx/>
                  <a:uFillTx/>
                  <a:latin typeface="Ericsson Hilda"/>
                  <a:ea typeface="+mn-ea"/>
                  <a:cs typeface="+mn-cs"/>
                </a:rPr>
                <a:t>SMF/</a:t>
              </a:r>
              <a:br>
                <a:rPr kumimoji="0" lang="en-US" sz="800" b="0" i="0" u="none" strike="noStrike" kern="1200" cap="none" spc="0" normalizeH="0" baseline="0" noProof="0">
                  <a:ln>
                    <a:noFill/>
                  </a:ln>
                  <a:solidFill>
                    <a:srgbClr val="181818"/>
                  </a:solidFill>
                  <a:effectLst/>
                  <a:uLnTx/>
                  <a:uFillTx/>
                  <a:latin typeface="Ericsson Hilda"/>
                  <a:ea typeface="+mn-ea"/>
                  <a:cs typeface="+mn-cs"/>
                </a:rPr>
              </a:br>
              <a:r>
                <a:rPr kumimoji="0" lang="en-US" sz="800" b="0" i="0" u="none" strike="noStrike" kern="1200" cap="none" spc="0" normalizeH="0" baseline="0" noProof="0">
                  <a:ln>
                    <a:noFill/>
                  </a:ln>
                  <a:solidFill>
                    <a:srgbClr val="181818"/>
                  </a:solidFill>
                  <a:effectLst/>
                  <a:uLnTx/>
                  <a:uFillTx/>
                  <a:latin typeface="Ericsson Hilda"/>
                  <a:ea typeface="+mn-ea"/>
                  <a:cs typeface="+mn-cs"/>
                </a:rPr>
                <a:t>PGW-C</a:t>
              </a:r>
            </a:p>
          </p:txBody>
        </p:sp>
        <p:sp>
          <p:nvSpPr>
            <p:cNvPr id="90" name="TextBox 89">
              <a:extLst>
                <a:ext uri="{FF2B5EF4-FFF2-40B4-BE49-F238E27FC236}">
                  <a16:creationId xmlns:a16="http://schemas.microsoft.com/office/drawing/2014/main" id="{A8A6BB90-CD0F-4E10-AEEF-83D78F7916B6}"/>
                </a:ext>
              </a:extLst>
            </p:cNvPr>
            <p:cNvSpPr txBox="1"/>
            <p:nvPr/>
          </p:nvSpPr>
          <p:spPr bwMode="auto">
            <a:xfrm>
              <a:off x="8760074" y="3645887"/>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8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181818"/>
                  </a:solidFill>
                  <a:effectLst/>
                  <a:uLnTx/>
                  <a:uFillTx/>
                  <a:latin typeface="Ericsson Hilda"/>
                  <a:ea typeface="+mn-ea"/>
                  <a:cs typeface="+mn-cs"/>
                </a:rPr>
                <a:t>PCF</a:t>
              </a:r>
            </a:p>
          </p:txBody>
        </p:sp>
        <p:sp>
          <p:nvSpPr>
            <p:cNvPr id="91" name="TextBox 90">
              <a:extLst>
                <a:ext uri="{FF2B5EF4-FFF2-40B4-BE49-F238E27FC236}">
                  <a16:creationId xmlns:a16="http://schemas.microsoft.com/office/drawing/2014/main" id="{F219E3BC-2E54-482C-A0FC-4CA0634CC7B9}"/>
                </a:ext>
              </a:extLst>
            </p:cNvPr>
            <p:cNvSpPr txBox="1"/>
            <p:nvPr/>
          </p:nvSpPr>
          <p:spPr bwMode="auto">
            <a:xfrm>
              <a:off x="8760074" y="2996279"/>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181818"/>
                  </a:solidFill>
                  <a:effectLst/>
                  <a:uLnTx/>
                  <a:uFillTx/>
                  <a:latin typeface="Ericsson Hilda"/>
                  <a:ea typeface="+mn-ea"/>
                  <a:cs typeface="+mn-cs"/>
                </a:rPr>
                <a:t>UDM/</a:t>
              </a:r>
              <a:br>
                <a:rPr kumimoji="0" lang="en-US" sz="800" b="0" i="0" u="none" strike="noStrike" kern="1200" cap="none" spc="0" normalizeH="0" baseline="0" noProof="0">
                  <a:ln>
                    <a:noFill/>
                  </a:ln>
                  <a:solidFill>
                    <a:srgbClr val="181818"/>
                  </a:solidFill>
                  <a:effectLst/>
                  <a:uLnTx/>
                  <a:uFillTx/>
                  <a:latin typeface="Ericsson Hilda"/>
                  <a:ea typeface="+mn-ea"/>
                  <a:cs typeface="+mn-cs"/>
                </a:rPr>
              </a:br>
              <a:r>
                <a:rPr kumimoji="0" lang="en-US" sz="800" b="0" i="0" u="none" strike="noStrike" kern="1200" cap="none" spc="0" normalizeH="0" baseline="0" noProof="0">
                  <a:ln>
                    <a:noFill/>
                  </a:ln>
                  <a:solidFill>
                    <a:srgbClr val="181818"/>
                  </a:solidFill>
                  <a:effectLst/>
                  <a:uLnTx/>
                  <a:uFillTx/>
                  <a:latin typeface="Ericsson Hilda"/>
                  <a:ea typeface="+mn-ea"/>
                  <a:cs typeface="+mn-cs"/>
                </a:rPr>
                <a:t>HSS</a:t>
              </a:r>
            </a:p>
          </p:txBody>
        </p:sp>
        <p:sp>
          <p:nvSpPr>
            <p:cNvPr id="92" name="TextBox 91">
              <a:extLst>
                <a:ext uri="{FF2B5EF4-FFF2-40B4-BE49-F238E27FC236}">
                  <a16:creationId xmlns:a16="http://schemas.microsoft.com/office/drawing/2014/main" id="{D87D5451-DED5-491C-A6E7-52CCEF5CFA1E}"/>
                </a:ext>
              </a:extLst>
            </p:cNvPr>
            <p:cNvSpPr txBox="1"/>
            <p:nvPr/>
          </p:nvSpPr>
          <p:spPr bwMode="auto">
            <a:xfrm>
              <a:off x="8760074" y="4948916"/>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G</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181818"/>
                  </a:solidFill>
                  <a:effectLst/>
                  <a:uLnTx/>
                  <a:uFillTx/>
                  <a:latin typeface="Ericsson Hilda"/>
                  <a:ea typeface="+mn-ea"/>
                  <a:cs typeface="+mn-cs"/>
                </a:rPr>
                <a:t>UPF/</a:t>
              </a:r>
              <a:br>
                <a:rPr kumimoji="0" lang="en-US" sz="800" b="0" i="0" u="none" strike="noStrike" kern="1200" cap="none" spc="0" normalizeH="0" baseline="0" noProof="0">
                  <a:ln>
                    <a:noFill/>
                  </a:ln>
                  <a:solidFill>
                    <a:srgbClr val="181818"/>
                  </a:solidFill>
                  <a:effectLst/>
                  <a:uLnTx/>
                  <a:uFillTx/>
                  <a:latin typeface="Ericsson Hilda"/>
                  <a:ea typeface="+mn-ea"/>
                  <a:cs typeface="+mn-cs"/>
                </a:rPr>
              </a:br>
              <a:r>
                <a:rPr kumimoji="0" lang="en-US" sz="800" b="0" i="0" u="none" strike="noStrike" kern="1200" cap="none" spc="0" normalizeH="0" baseline="0" noProof="0">
                  <a:ln>
                    <a:noFill/>
                  </a:ln>
                  <a:solidFill>
                    <a:srgbClr val="181818"/>
                  </a:solidFill>
                  <a:effectLst/>
                  <a:uLnTx/>
                  <a:uFillTx/>
                  <a:latin typeface="Ericsson Hilda"/>
                  <a:ea typeface="+mn-ea"/>
                  <a:cs typeface="+mn-cs"/>
                </a:rPr>
                <a:t>PGW-U</a:t>
              </a:r>
            </a:p>
          </p:txBody>
        </p:sp>
        <p:sp>
          <p:nvSpPr>
            <p:cNvPr id="94" name="TextBox 93">
              <a:extLst>
                <a:ext uri="{FF2B5EF4-FFF2-40B4-BE49-F238E27FC236}">
                  <a16:creationId xmlns:a16="http://schemas.microsoft.com/office/drawing/2014/main" id="{C33C128D-096B-4F39-8ACA-8ECC8B5B8A3D}"/>
                </a:ext>
              </a:extLst>
            </p:cNvPr>
            <p:cNvSpPr txBox="1"/>
            <p:nvPr/>
          </p:nvSpPr>
          <p:spPr bwMode="auto">
            <a:xfrm>
              <a:off x="6755418" y="4294553"/>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6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181818"/>
                  </a:solidFill>
                  <a:effectLst/>
                  <a:uLnTx/>
                  <a:uFillTx/>
                  <a:latin typeface="Ericsson Hilda"/>
                  <a:ea typeface="+mn-ea"/>
                  <a:cs typeface="+mn-cs"/>
                </a:rPr>
                <a:t>3GPP AAA</a:t>
              </a:r>
            </a:p>
          </p:txBody>
        </p:sp>
        <p:cxnSp>
          <p:nvCxnSpPr>
            <p:cNvPr id="95" name="Straight Connector 94">
              <a:extLst>
                <a:ext uri="{FF2B5EF4-FFF2-40B4-BE49-F238E27FC236}">
                  <a16:creationId xmlns:a16="http://schemas.microsoft.com/office/drawing/2014/main" id="{2DC541DD-F0FF-435D-8819-D9F12167F190}"/>
                </a:ext>
              </a:extLst>
            </p:cNvPr>
            <p:cNvCxnSpPr>
              <a:cxnSpLocks/>
              <a:stCxn id="89" idx="1"/>
              <a:endCxn id="94" idx="3"/>
            </p:cNvCxnSpPr>
            <p:nvPr/>
          </p:nvCxnSpPr>
          <p:spPr bwMode="auto">
            <a:xfrm flipH="1">
              <a:off x="7115418" y="4582300"/>
              <a:ext cx="1644656" cy="0"/>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97" name="Straight Connector 96">
              <a:extLst>
                <a:ext uri="{FF2B5EF4-FFF2-40B4-BE49-F238E27FC236}">
                  <a16:creationId xmlns:a16="http://schemas.microsoft.com/office/drawing/2014/main" id="{A4F72879-4E69-411C-AE6C-8FD91298EA90}"/>
                </a:ext>
              </a:extLst>
            </p:cNvPr>
            <p:cNvCxnSpPr>
              <a:cxnSpLocks/>
              <a:stCxn id="94" idx="2"/>
              <a:endCxn id="169" idx="0"/>
            </p:cNvCxnSpPr>
            <p:nvPr/>
          </p:nvCxnSpPr>
          <p:spPr bwMode="auto">
            <a:xfrm flipH="1">
              <a:off x="6920801" y="4870046"/>
              <a:ext cx="14617" cy="924646"/>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98" name="Straight Connector 97">
              <a:extLst>
                <a:ext uri="{FF2B5EF4-FFF2-40B4-BE49-F238E27FC236}">
                  <a16:creationId xmlns:a16="http://schemas.microsoft.com/office/drawing/2014/main" id="{09DDB7B3-C7B3-400E-BE01-19475AF69768}"/>
                </a:ext>
              </a:extLst>
            </p:cNvPr>
            <p:cNvCxnSpPr>
              <a:cxnSpLocks/>
              <a:stCxn id="169" idx="0"/>
              <a:endCxn id="92" idx="1"/>
            </p:cNvCxnSpPr>
            <p:nvPr/>
          </p:nvCxnSpPr>
          <p:spPr bwMode="auto">
            <a:xfrm flipV="1">
              <a:off x="6920801" y="5236663"/>
              <a:ext cx="1839273" cy="558029"/>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99" name="Straight Connector 98">
              <a:extLst>
                <a:ext uri="{FF2B5EF4-FFF2-40B4-BE49-F238E27FC236}">
                  <a16:creationId xmlns:a16="http://schemas.microsoft.com/office/drawing/2014/main" id="{9D3D4CE9-5DC3-4F04-8FB2-1EB46121C94B}"/>
                </a:ext>
              </a:extLst>
            </p:cNvPr>
            <p:cNvCxnSpPr>
              <a:cxnSpLocks/>
              <a:stCxn id="169" idx="0"/>
              <a:endCxn id="89" idx="1"/>
            </p:cNvCxnSpPr>
            <p:nvPr/>
          </p:nvCxnSpPr>
          <p:spPr bwMode="auto">
            <a:xfrm flipV="1">
              <a:off x="6920801" y="4582300"/>
              <a:ext cx="1839273" cy="1212392"/>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100" name="Straight Connector 32">
              <a:extLst>
                <a:ext uri="{FF2B5EF4-FFF2-40B4-BE49-F238E27FC236}">
                  <a16:creationId xmlns:a16="http://schemas.microsoft.com/office/drawing/2014/main" id="{09C191EF-41FD-4F15-9BF1-30BD10BDD53C}"/>
                </a:ext>
              </a:extLst>
            </p:cNvPr>
            <p:cNvCxnSpPr>
              <a:cxnSpLocks/>
              <a:endCxn id="89" idx="1"/>
            </p:cNvCxnSpPr>
            <p:nvPr/>
          </p:nvCxnSpPr>
          <p:spPr bwMode="auto">
            <a:xfrm rot="5400000">
              <a:off x="8206844" y="4016369"/>
              <a:ext cx="1119162" cy="12701"/>
            </a:xfrm>
            <a:prstGeom prst="bentConnector4">
              <a:avLst>
                <a:gd name="adj1" fmla="val 925"/>
                <a:gd name="adj2" fmla="val 1899858"/>
              </a:avLst>
            </a:prstGeom>
            <a:solidFill>
              <a:schemeClr val="accent1"/>
            </a:solidFill>
            <a:ln w="12700" cap="flat" cmpd="sng" algn="ctr">
              <a:solidFill>
                <a:schemeClr val="tx1"/>
              </a:solidFill>
              <a:prstDash val="solid"/>
              <a:round/>
              <a:headEnd type="none" w="med" len="med"/>
              <a:tailEnd type="none"/>
            </a:ln>
            <a:effectLst/>
          </p:spPr>
        </p:cxnSp>
        <p:cxnSp>
          <p:nvCxnSpPr>
            <p:cNvPr id="101" name="Straight Connector 100">
              <a:extLst>
                <a:ext uri="{FF2B5EF4-FFF2-40B4-BE49-F238E27FC236}">
                  <a16:creationId xmlns:a16="http://schemas.microsoft.com/office/drawing/2014/main" id="{9EF2A718-F14B-410C-8E6A-3F24CB5439C3}"/>
                </a:ext>
              </a:extLst>
            </p:cNvPr>
            <p:cNvCxnSpPr>
              <a:cxnSpLocks/>
              <a:stCxn id="89" idx="0"/>
              <a:endCxn id="90" idx="2"/>
            </p:cNvCxnSpPr>
            <p:nvPr/>
          </p:nvCxnSpPr>
          <p:spPr bwMode="auto">
            <a:xfrm flipV="1">
              <a:off x="8940074" y="4221380"/>
              <a:ext cx="0" cy="73173"/>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102" name="Straight Connector 101">
              <a:extLst>
                <a:ext uri="{FF2B5EF4-FFF2-40B4-BE49-F238E27FC236}">
                  <a16:creationId xmlns:a16="http://schemas.microsoft.com/office/drawing/2014/main" id="{F09924F9-EA2A-4CA1-A389-2F2AE2484414}"/>
                </a:ext>
              </a:extLst>
            </p:cNvPr>
            <p:cNvCxnSpPr>
              <a:cxnSpLocks/>
              <a:stCxn id="92" idx="0"/>
              <a:endCxn id="89" idx="2"/>
            </p:cNvCxnSpPr>
            <p:nvPr/>
          </p:nvCxnSpPr>
          <p:spPr bwMode="auto">
            <a:xfrm flipV="1">
              <a:off x="8940074" y="4870046"/>
              <a:ext cx="0" cy="78870"/>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103" name="Straight Connector 32">
              <a:extLst>
                <a:ext uri="{FF2B5EF4-FFF2-40B4-BE49-F238E27FC236}">
                  <a16:creationId xmlns:a16="http://schemas.microsoft.com/office/drawing/2014/main" id="{06931923-118D-4795-91FA-E7E79A1BB2EA}"/>
                </a:ext>
              </a:extLst>
            </p:cNvPr>
            <p:cNvCxnSpPr>
              <a:cxnSpLocks/>
              <a:stCxn id="91" idx="1"/>
              <a:endCxn id="94" idx="0"/>
            </p:cNvCxnSpPr>
            <p:nvPr/>
          </p:nvCxnSpPr>
          <p:spPr bwMode="auto">
            <a:xfrm rot="10800000" flipV="1">
              <a:off x="6935418" y="3284025"/>
              <a:ext cx="1824656" cy="1010527"/>
            </a:xfrm>
            <a:prstGeom prst="bentConnector2">
              <a:avLst/>
            </a:prstGeom>
            <a:solidFill>
              <a:schemeClr val="accent1"/>
            </a:solidFill>
            <a:ln w="12700" cap="flat" cmpd="sng" algn="ctr">
              <a:solidFill>
                <a:schemeClr val="tx1"/>
              </a:solidFill>
              <a:prstDash val="solid"/>
              <a:round/>
              <a:headEnd type="none" w="med" len="med"/>
              <a:tailEnd type="none"/>
            </a:ln>
            <a:effectLst/>
          </p:spPr>
        </p:cxnSp>
        <p:cxnSp>
          <p:nvCxnSpPr>
            <p:cNvPr id="104" name="Straight Connector 32">
              <a:extLst>
                <a:ext uri="{FF2B5EF4-FFF2-40B4-BE49-F238E27FC236}">
                  <a16:creationId xmlns:a16="http://schemas.microsoft.com/office/drawing/2014/main" id="{EA8C799E-52B0-4959-A517-5D2960DD08A6}"/>
                </a:ext>
              </a:extLst>
            </p:cNvPr>
            <p:cNvCxnSpPr>
              <a:cxnSpLocks/>
              <a:stCxn id="91" idx="3"/>
              <a:endCxn id="88" idx="0"/>
            </p:cNvCxnSpPr>
            <p:nvPr/>
          </p:nvCxnSpPr>
          <p:spPr bwMode="auto">
            <a:xfrm>
              <a:off x="9120074" y="3284026"/>
              <a:ext cx="2027157" cy="1870445"/>
            </a:xfrm>
            <a:prstGeom prst="bentConnector2">
              <a:avLst/>
            </a:prstGeom>
            <a:solidFill>
              <a:schemeClr val="accent1"/>
            </a:solidFill>
            <a:ln w="12700" cap="flat" cmpd="sng" algn="ctr">
              <a:solidFill>
                <a:schemeClr val="tx1"/>
              </a:solidFill>
              <a:prstDash val="solid"/>
              <a:round/>
              <a:headEnd type="none" w="med" len="med"/>
              <a:tailEnd type="none"/>
            </a:ln>
            <a:effectLst/>
          </p:spPr>
        </p:cxnSp>
        <p:cxnSp>
          <p:nvCxnSpPr>
            <p:cNvPr id="105" name="Straight Connector 104">
              <a:extLst>
                <a:ext uri="{FF2B5EF4-FFF2-40B4-BE49-F238E27FC236}">
                  <a16:creationId xmlns:a16="http://schemas.microsoft.com/office/drawing/2014/main" id="{44E841EE-3155-4DB6-AE6C-872D00168C03}"/>
                </a:ext>
              </a:extLst>
            </p:cNvPr>
            <p:cNvCxnSpPr>
              <a:cxnSpLocks/>
              <a:stCxn id="90" idx="3"/>
              <a:endCxn id="88" idx="1"/>
            </p:cNvCxnSpPr>
            <p:nvPr/>
          </p:nvCxnSpPr>
          <p:spPr bwMode="auto">
            <a:xfrm>
              <a:off x="9120074" y="3933634"/>
              <a:ext cx="1847157" cy="1508584"/>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106" name="Straight Connector 105">
              <a:extLst>
                <a:ext uri="{FF2B5EF4-FFF2-40B4-BE49-F238E27FC236}">
                  <a16:creationId xmlns:a16="http://schemas.microsoft.com/office/drawing/2014/main" id="{0CFBFAD0-ABCF-4166-8094-EEE467F06768}"/>
                </a:ext>
              </a:extLst>
            </p:cNvPr>
            <p:cNvCxnSpPr>
              <a:cxnSpLocks/>
              <a:stCxn id="89" idx="3"/>
              <a:endCxn id="88" idx="1"/>
            </p:cNvCxnSpPr>
            <p:nvPr/>
          </p:nvCxnSpPr>
          <p:spPr bwMode="auto">
            <a:xfrm>
              <a:off x="9120074" y="4582300"/>
              <a:ext cx="1847157" cy="859918"/>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107" name="Straight Connector 106">
              <a:extLst>
                <a:ext uri="{FF2B5EF4-FFF2-40B4-BE49-F238E27FC236}">
                  <a16:creationId xmlns:a16="http://schemas.microsoft.com/office/drawing/2014/main" id="{7C3391CA-4C3E-402D-BAB0-BC2A3DDD0147}"/>
                </a:ext>
              </a:extLst>
            </p:cNvPr>
            <p:cNvCxnSpPr>
              <a:cxnSpLocks/>
              <a:stCxn id="88" idx="1"/>
              <a:endCxn id="166" idx="0"/>
            </p:cNvCxnSpPr>
            <p:nvPr/>
          </p:nvCxnSpPr>
          <p:spPr bwMode="auto">
            <a:xfrm flipH="1">
              <a:off x="10474506" y="5442218"/>
              <a:ext cx="492725" cy="372842"/>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108" name="Straight Connector 107">
              <a:extLst>
                <a:ext uri="{FF2B5EF4-FFF2-40B4-BE49-F238E27FC236}">
                  <a16:creationId xmlns:a16="http://schemas.microsoft.com/office/drawing/2014/main" id="{AB26083A-B144-4EA8-B436-2399F76E607F}"/>
                </a:ext>
              </a:extLst>
            </p:cNvPr>
            <p:cNvCxnSpPr>
              <a:cxnSpLocks/>
              <a:stCxn id="92" idx="3"/>
              <a:endCxn id="166" idx="0"/>
            </p:cNvCxnSpPr>
            <p:nvPr/>
          </p:nvCxnSpPr>
          <p:spPr bwMode="auto">
            <a:xfrm>
              <a:off x="9120074" y="5236663"/>
              <a:ext cx="1354432" cy="578397"/>
            </a:xfrm>
            <a:prstGeom prst="line">
              <a:avLst/>
            </a:prstGeom>
            <a:solidFill>
              <a:schemeClr val="accent1"/>
            </a:solidFill>
            <a:ln w="12700" cap="flat" cmpd="sng" algn="ctr">
              <a:solidFill>
                <a:schemeClr val="tx1"/>
              </a:solidFill>
              <a:prstDash val="solid"/>
              <a:round/>
              <a:headEnd type="none" w="med" len="med"/>
              <a:tailEnd type="none"/>
            </a:ln>
            <a:effectLst/>
          </p:spPr>
        </p:cxnSp>
        <p:grpSp>
          <p:nvGrpSpPr>
            <p:cNvPr id="109" name="Group 108">
              <a:extLst>
                <a:ext uri="{FF2B5EF4-FFF2-40B4-BE49-F238E27FC236}">
                  <a16:creationId xmlns:a16="http://schemas.microsoft.com/office/drawing/2014/main" id="{10F54947-7DD6-42C7-B480-0EA2D97C0985}"/>
                </a:ext>
              </a:extLst>
            </p:cNvPr>
            <p:cNvGrpSpPr>
              <a:grpSpLocks noChangeAspect="1"/>
            </p:cNvGrpSpPr>
            <p:nvPr/>
          </p:nvGrpSpPr>
          <p:grpSpPr>
            <a:xfrm>
              <a:off x="7224136" y="6253982"/>
              <a:ext cx="209822" cy="293751"/>
              <a:chOff x="10129764" y="745508"/>
              <a:chExt cx="221963" cy="310748"/>
            </a:xfrm>
          </p:grpSpPr>
          <p:grpSp>
            <p:nvGrpSpPr>
              <p:cNvPr id="120" name="Group 119">
                <a:extLst>
                  <a:ext uri="{FF2B5EF4-FFF2-40B4-BE49-F238E27FC236}">
                    <a16:creationId xmlns:a16="http://schemas.microsoft.com/office/drawing/2014/main" id="{14A41C36-63AF-461E-A531-CFB4540288A3}"/>
                  </a:ext>
                </a:extLst>
              </p:cNvPr>
              <p:cNvGrpSpPr>
                <a:grpSpLocks noChangeAspect="1"/>
              </p:cNvGrpSpPr>
              <p:nvPr/>
            </p:nvGrpSpPr>
            <p:grpSpPr>
              <a:xfrm>
                <a:off x="10129764" y="745508"/>
                <a:ext cx="221963" cy="310748"/>
                <a:chOff x="1373325" y="5272742"/>
                <a:chExt cx="428625" cy="600075"/>
              </a:xfrm>
            </p:grpSpPr>
            <p:sp>
              <p:nvSpPr>
                <p:cNvPr id="122" name="Rectangle 121">
                  <a:extLst>
                    <a:ext uri="{FF2B5EF4-FFF2-40B4-BE49-F238E27FC236}">
                      <a16:creationId xmlns:a16="http://schemas.microsoft.com/office/drawing/2014/main" id="{406377B2-FC37-4AD4-9B9C-4E10F2EF56D5}"/>
                    </a:ext>
                  </a:extLst>
                </p:cNvPr>
                <p:cNvSpPr/>
                <p:nvPr/>
              </p:nvSpPr>
              <p:spPr bwMode="auto">
                <a:xfrm>
                  <a:off x="1373325" y="5276465"/>
                  <a:ext cx="428625" cy="596352"/>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pic>
              <p:nvPicPr>
                <p:cNvPr id="123" name="Graphic 122">
                  <a:extLst>
                    <a:ext uri="{FF2B5EF4-FFF2-40B4-BE49-F238E27FC236}">
                      <a16:creationId xmlns:a16="http://schemas.microsoft.com/office/drawing/2014/main" id="{64C2EFC7-BE02-4E57-9B50-4FAEE69F170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3325" y="5272742"/>
                  <a:ext cx="428625" cy="600075"/>
                </a:xfrm>
                <a:prstGeom prst="rect">
                  <a:avLst/>
                </a:prstGeom>
              </p:spPr>
            </p:pic>
          </p:grpSp>
          <p:sp>
            <p:nvSpPr>
              <p:cNvPr id="121" name="TextBox 120">
                <a:extLst>
                  <a:ext uri="{FF2B5EF4-FFF2-40B4-BE49-F238E27FC236}">
                    <a16:creationId xmlns:a16="http://schemas.microsoft.com/office/drawing/2014/main" id="{23126AC5-BB3B-412E-A888-B9D457CF1F59}"/>
                  </a:ext>
                </a:extLst>
              </p:cNvPr>
              <p:cNvSpPr txBox="1"/>
              <p:nvPr/>
            </p:nvSpPr>
            <p:spPr bwMode="auto">
              <a:xfrm>
                <a:off x="10129764" y="760261"/>
                <a:ext cx="72768" cy="221018"/>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endParaRPr kumimoji="0" lang="en-US" sz="1200" b="1" i="0" u="none" strike="noStrike" kern="1200" cap="none" spc="0" normalizeH="0" baseline="0" noProof="0">
                  <a:ln>
                    <a:noFill/>
                  </a:ln>
                  <a:solidFill>
                    <a:srgbClr val="181818"/>
                  </a:solidFill>
                  <a:effectLst/>
                  <a:uLnTx/>
                  <a:uFillTx/>
                  <a:latin typeface="Ericsson Hilda"/>
                  <a:ea typeface="+mn-ea"/>
                  <a:cs typeface="+mn-cs"/>
                </a:endParaRPr>
              </a:p>
            </p:txBody>
          </p:sp>
        </p:grpSp>
        <p:grpSp>
          <p:nvGrpSpPr>
            <p:cNvPr id="112" name="Group 111">
              <a:extLst>
                <a:ext uri="{FF2B5EF4-FFF2-40B4-BE49-F238E27FC236}">
                  <a16:creationId xmlns:a16="http://schemas.microsoft.com/office/drawing/2014/main" id="{02F03331-61A8-4DCE-9E30-E438DC4EDCC2}"/>
                </a:ext>
              </a:extLst>
            </p:cNvPr>
            <p:cNvGrpSpPr>
              <a:grpSpLocks noChangeAspect="1"/>
            </p:cNvGrpSpPr>
            <p:nvPr/>
          </p:nvGrpSpPr>
          <p:grpSpPr>
            <a:xfrm>
              <a:off x="10723620" y="6253982"/>
              <a:ext cx="209822" cy="293751"/>
              <a:chOff x="10129764" y="745508"/>
              <a:chExt cx="221963" cy="310748"/>
            </a:xfrm>
          </p:grpSpPr>
          <p:grpSp>
            <p:nvGrpSpPr>
              <p:cNvPr id="116" name="Group 115">
                <a:extLst>
                  <a:ext uri="{FF2B5EF4-FFF2-40B4-BE49-F238E27FC236}">
                    <a16:creationId xmlns:a16="http://schemas.microsoft.com/office/drawing/2014/main" id="{81DCBFF5-17B6-4E60-82F0-E7EE4C89FEBA}"/>
                  </a:ext>
                </a:extLst>
              </p:cNvPr>
              <p:cNvGrpSpPr>
                <a:grpSpLocks noChangeAspect="1"/>
              </p:cNvGrpSpPr>
              <p:nvPr/>
            </p:nvGrpSpPr>
            <p:grpSpPr>
              <a:xfrm>
                <a:off x="10129764" y="745508"/>
                <a:ext cx="221963" cy="310748"/>
                <a:chOff x="1373325" y="5272742"/>
                <a:chExt cx="428625" cy="600075"/>
              </a:xfrm>
            </p:grpSpPr>
            <p:sp>
              <p:nvSpPr>
                <p:cNvPr id="118" name="Rectangle 117">
                  <a:extLst>
                    <a:ext uri="{FF2B5EF4-FFF2-40B4-BE49-F238E27FC236}">
                      <a16:creationId xmlns:a16="http://schemas.microsoft.com/office/drawing/2014/main" id="{D76506CE-8AC7-40A0-A19A-A4CC20E32F89}"/>
                    </a:ext>
                  </a:extLst>
                </p:cNvPr>
                <p:cNvSpPr/>
                <p:nvPr/>
              </p:nvSpPr>
              <p:spPr bwMode="auto">
                <a:xfrm>
                  <a:off x="1373325" y="5276465"/>
                  <a:ext cx="428625" cy="596352"/>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pic>
              <p:nvPicPr>
                <p:cNvPr id="119" name="Graphic 118">
                  <a:extLst>
                    <a:ext uri="{FF2B5EF4-FFF2-40B4-BE49-F238E27FC236}">
                      <a16:creationId xmlns:a16="http://schemas.microsoft.com/office/drawing/2014/main" id="{B5D26CCF-EF95-4208-8B9F-CA05C798A8B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3325" y="5272742"/>
                  <a:ext cx="428625" cy="600075"/>
                </a:xfrm>
                <a:prstGeom prst="rect">
                  <a:avLst/>
                </a:prstGeom>
              </p:spPr>
            </p:pic>
          </p:grpSp>
          <p:sp>
            <p:nvSpPr>
              <p:cNvPr id="117" name="TextBox 116">
                <a:extLst>
                  <a:ext uri="{FF2B5EF4-FFF2-40B4-BE49-F238E27FC236}">
                    <a16:creationId xmlns:a16="http://schemas.microsoft.com/office/drawing/2014/main" id="{6D0387F1-178C-46A6-A8E8-6AD7F2EBD2EE}"/>
                  </a:ext>
                </a:extLst>
              </p:cNvPr>
              <p:cNvSpPr txBox="1"/>
              <p:nvPr/>
            </p:nvSpPr>
            <p:spPr bwMode="auto">
              <a:xfrm>
                <a:off x="10129764" y="760261"/>
                <a:ext cx="72768" cy="221018"/>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endParaRPr kumimoji="0" lang="en-US" sz="1200" b="1" i="0" u="none" strike="noStrike" kern="1200" cap="none" spc="0" normalizeH="0" baseline="0" noProof="0">
                  <a:ln>
                    <a:noFill/>
                  </a:ln>
                  <a:solidFill>
                    <a:srgbClr val="181818"/>
                  </a:solidFill>
                  <a:effectLst/>
                  <a:uLnTx/>
                  <a:uFillTx/>
                  <a:latin typeface="Ericsson Hilda"/>
                  <a:ea typeface="+mn-ea"/>
                  <a:cs typeface="+mn-cs"/>
                </a:endParaRPr>
              </a:p>
            </p:txBody>
          </p:sp>
        </p:grpSp>
        <p:cxnSp>
          <p:nvCxnSpPr>
            <p:cNvPr id="113" name="Straight Arrow Connector 112">
              <a:extLst>
                <a:ext uri="{FF2B5EF4-FFF2-40B4-BE49-F238E27FC236}">
                  <a16:creationId xmlns:a16="http://schemas.microsoft.com/office/drawing/2014/main" id="{D49A38C5-95F2-428C-88E4-280776C778C2}"/>
                </a:ext>
              </a:extLst>
            </p:cNvPr>
            <p:cNvCxnSpPr/>
            <p:nvPr/>
          </p:nvCxnSpPr>
          <p:spPr bwMode="auto">
            <a:xfrm flipH="1" flipV="1">
              <a:off x="7148577" y="6156220"/>
              <a:ext cx="180470" cy="97762"/>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114" name="Straight Arrow Connector 113">
              <a:extLst>
                <a:ext uri="{FF2B5EF4-FFF2-40B4-BE49-F238E27FC236}">
                  <a16:creationId xmlns:a16="http://schemas.microsoft.com/office/drawing/2014/main" id="{47FF39D3-28D3-4894-8EDB-0574ED7D197E}"/>
                </a:ext>
              </a:extLst>
            </p:cNvPr>
            <p:cNvCxnSpPr>
              <a:cxnSpLocks/>
              <a:stCxn id="119" idx="0"/>
            </p:cNvCxnSpPr>
            <p:nvPr/>
          </p:nvCxnSpPr>
          <p:spPr bwMode="auto">
            <a:xfrm flipH="1" flipV="1">
              <a:off x="10700140" y="6156220"/>
              <a:ext cx="128391" cy="97762"/>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166" name="TextBox 165">
              <a:extLst>
                <a:ext uri="{FF2B5EF4-FFF2-40B4-BE49-F238E27FC236}">
                  <a16:creationId xmlns:a16="http://schemas.microsoft.com/office/drawing/2014/main" id="{FD973F77-8B7B-4756-8578-C0F1F755B8FA}"/>
                </a:ext>
              </a:extLst>
            </p:cNvPr>
            <p:cNvSpPr txBox="1"/>
            <p:nvPr/>
          </p:nvSpPr>
          <p:spPr bwMode="auto">
            <a:xfrm>
              <a:off x="10294506" y="5815060"/>
              <a:ext cx="360000" cy="575493"/>
            </a:xfrm>
            <a:prstGeom prst="rect">
              <a:avLst/>
            </a:prstGeom>
            <a:solidFill>
              <a:schemeClr val="bg1"/>
            </a:solidFill>
            <a:ln w="1905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B</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6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lang="en-US" sz="800">
                  <a:solidFill>
                    <a:srgbClr val="181818"/>
                  </a:solidFill>
                  <a:latin typeface="Ericsson Hilda"/>
                </a:rPr>
                <a:t>NG</a:t>
              </a:r>
              <a:r>
                <a:rPr kumimoji="0" lang="en-US" sz="800" b="0" i="0" u="none" strike="noStrike" kern="1200" cap="none" spc="0" normalizeH="0" baseline="0" noProof="0">
                  <a:ln>
                    <a:noFill/>
                  </a:ln>
                  <a:solidFill>
                    <a:srgbClr val="181818"/>
                  </a:solidFill>
                  <a:effectLst/>
                  <a:uLnTx/>
                  <a:uFillTx/>
                  <a:latin typeface="Ericsson Hilda"/>
                  <a:ea typeface="+mn-ea"/>
                  <a:cs typeface="+mn-cs"/>
                </a:rPr>
                <a:t>-RAN</a:t>
              </a:r>
            </a:p>
          </p:txBody>
        </p:sp>
        <p:sp>
          <p:nvSpPr>
            <p:cNvPr id="169" name="TextBox 168">
              <a:extLst>
                <a:ext uri="{FF2B5EF4-FFF2-40B4-BE49-F238E27FC236}">
                  <a16:creationId xmlns:a16="http://schemas.microsoft.com/office/drawing/2014/main" id="{09B40721-D54E-4A25-BD4E-D93DFC7015A9}"/>
                </a:ext>
              </a:extLst>
            </p:cNvPr>
            <p:cNvSpPr txBox="1"/>
            <p:nvPr/>
          </p:nvSpPr>
          <p:spPr bwMode="auto">
            <a:xfrm>
              <a:off x="6740801" y="5794692"/>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algn="ctr" fontAlgn="auto">
                <a:spcBef>
                  <a:spcPts val="0"/>
                </a:spcBef>
                <a:spcAft>
                  <a:spcPts val="0"/>
                </a:spcAft>
                <a:buClr>
                  <a:srgbClr val="181818"/>
                </a:buClr>
                <a:defRPr/>
              </a:pPr>
              <a:r>
                <a:rPr lang="en-US" sz="1200">
                  <a:solidFill>
                    <a:srgbClr val="181818"/>
                  </a:solidFill>
                  <a:latin typeface="Ericsson Technical Icons" panose="00000500000000000000" pitchFamily="2" charset="0"/>
                </a:rPr>
                <a:t>S</a:t>
              </a:r>
              <a:endParaRPr lang="en-US" sz="1200">
                <a:solidFill>
                  <a:srgbClr val="181818"/>
                </a:solidFill>
                <a:latin typeface="Ericsson Hilda"/>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20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G</a:t>
              </a:r>
              <a:endParaRPr kumimoji="0" lang="en-US" sz="120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i="0" u="none" strike="noStrike" kern="1200" cap="none" spc="0" normalizeH="0" baseline="0" noProof="0" err="1">
                  <a:ln>
                    <a:noFill/>
                  </a:ln>
                  <a:solidFill>
                    <a:srgbClr val="181818"/>
                  </a:solidFill>
                  <a:effectLst/>
                  <a:uLnTx/>
                  <a:uFillTx/>
                  <a:latin typeface="Ericsson Hilda"/>
                  <a:ea typeface="+mn-ea"/>
                  <a:cs typeface="+mn-cs"/>
                </a:rPr>
                <a:t>ePDG</a:t>
              </a:r>
              <a:endParaRPr kumimoji="0" lang="en-US" sz="800" i="0" u="none" strike="noStrike" kern="1200" cap="none" spc="0" normalizeH="0" baseline="0" noProof="0">
                <a:ln>
                  <a:noFill/>
                </a:ln>
                <a:solidFill>
                  <a:srgbClr val="181818"/>
                </a:solidFill>
                <a:effectLst/>
                <a:uLnTx/>
                <a:uFillTx/>
                <a:latin typeface="Ericsson Hilda"/>
                <a:ea typeface="+mn-ea"/>
                <a:cs typeface="+mn-cs"/>
              </a:endParaRPr>
            </a:p>
          </p:txBody>
        </p:sp>
        <p:sp>
          <p:nvSpPr>
            <p:cNvPr id="178" name="TextBox 177">
              <a:extLst>
                <a:ext uri="{FF2B5EF4-FFF2-40B4-BE49-F238E27FC236}">
                  <a16:creationId xmlns:a16="http://schemas.microsoft.com/office/drawing/2014/main" id="{913700B2-A8E1-4547-BF29-AC61B30D3A32}"/>
                </a:ext>
              </a:extLst>
            </p:cNvPr>
            <p:cNvSpPr txBox="1"/>
            <p:nvPr/>
          </p:nvSpPr>
          <p:spPr bwMode="auto">
            <a:xfrm>
              <a:off x="7141840" y="4438134"/>
              <a:ext cx="229782" cy="130837"/>
            </a:xfrm>
            <a:prstGeom prst="rect">
              <a:avLst/>
            </a:prstGeom>
            <a:noFill/>
            <a:ln w="12700">
              <a:noFill/>
              <a:miter lim="800000"/>
              <a:headEnd/>
              <a:tailEnd/>
            </a:ln>
          </p:spPr>
          <p:txBody>
            <a:bodyPr vert="horz" wrap="none" lIns="0" tIns="0" rIns="0" bIns="0" numCol="1" rtlCol="0" anchor="ctr" anchorCtr="0" compatLnSpc="1">
              <a:prstTxWarp prst="textNoShape">
                <a:avLst/>
              </a:prstTxWarp>
              <a:noAutofit/>
            </a:bodyPr>
            <a:lstStyle/>
            <a:p>
              <a:pPr algn="ctr">
                <a:buClr>
                  <a:schemeClr val="tx1"/>
                </a:buClr>
              </a:pPr>
              <a:r>
                <a:rPr lang="sv-SE" sz="800"/>
                <a:t>S6b</a:t>
              </a:r>
            </a:p>
          </p:txBody>
        </p:sp>
        <p:sp>
          <p:nvSpPr>
            <p:cNvPr id="180" name="TextBox 179">
              <a:extLst>
                <a:ext uri="{FF2B5EF4-FFF2-40B4-BE49-F238E27FC236}">
                  <a16:creationId xmlns:a16="http://schemas.microsoft.com/office/drawing/2014/main" id="{165CFCC2-6B52-4592-959F-BF638F10DA36}"/>
                </a:ext>
              </a:extLst>
            </p:cNvPr>
            <p:cNvSpPr txBox="1"/>
            <p:nvPr/>
          </p:nvSpPr>
          <p:spPr bwMode="auto">
            <a:xfrm>
              <a:off x="6970048" y="5088298"/>
              <a:ext cx="229782" cy="130837"/>
            </a:xfrm>
            <a:prstGeom prst="rect">
              <a:avLst/>
            </a:prstGeom>
            <a:noFill/>
            <a:ln w="12700">
              <a:noFill/>
              <a:miter lim="800000"/>
              <a:headEnd/>
              <a:tailEnd/>
            </a:ln>
          </p:spPr>
          <p:txBody>
            <a:bodyPr vert="horz" wrap="none" lIns="0" tIns="0" rIns="0" bIns="0" numCol="1" rtlCol="0" anchor="ctr" anchorCtr="0" compatLnSpc="1">
              <a:prstTxWarp prst="textNoShape">
                <a:avLst/>
              </a:prstTxWarp>
              <a:noAutofit/>
            </a:bodyPr>
            <a:lstStyle/>
            <a:p>
              <a:pPr algn="ctr">
                <a:buClr>
                  <a:schemeClr val="tx1"/>
                </a:buClr>
              </a:pPr>
              <a:r>
                <a:rPr lang="sv-SE" sz="800"/>
                <a:t>SWm</a:t>
              </a:r>
            </a:p>
          </p:txBody>
        </p:sp>
        <p:sp>
          <p:nvSpPr>
            <p:cNvPr id="181" name="TextBox 180">
              <a:extLst>
                <a:ext uri="{FF2B5EF4-FFF2-40B4-BE49-F238E27FC236}">
                  <a16:creationId xmlns:a16="http://schemas.microsoft.com/office/drawing/2014/main" id="{DF17ECB1-2133-435B-BDE8-D496A23FC155}"/>
                </a:ext>
              </a:extLst>
            </p:cNvPr>
            <p:cNvSpPr txBox="1"/>
            <p:nvPr/>
          </p:nvSpPr>
          <p:spPr bwMode="auto">
            <a:xfrm>
              <a:off x="7725546" y="4938123"/>
              <a:ext cx="229782" cy="130837"/>
            </a:xfrm>
            <a:prstGeom prst="rect">
              <a:avLst/>
            </a:prstGeom>
            <a:noFill/>
            <a:ln w="12700">
              <a:noFill/>
              <a:miter lim="800000"/>
              <a:headEnd/>
              <a:tailEnd/>
            </a:ln>
          </p:spPr>
          <p:txBody>
            <a:bodyPr vert="horz" wrap="none" lIns="0" tIns="0" rIns="0" bIns="0" numCol="1" rtlCol="0" anchor="ctr" anchorCtr="0" compatLnSpc="1">
              <a:prstTxWarp prst="textNoShape">
                <a:avLst/>
              </a:prstTxWarp>
              <a:noAutofit/>
            </a:bodyPr>
            <a:lstStyle/>
            <a:p>
              <a:pPr algn="ctr">
                <a:buClr>
                  <a:schemeClr val="tx1"/>
                </a:buClr>
              </a:pPr>
              <a:r>
                <a:rPr lang="sv-SE" sz="800"/>
                <a:t>S2b-C</a:t>
              </a:r>
            </a:p>
          </p:txBody>
        </p:sp>
        <p:sp>
          <p:nvSpPr>
            <p:cNvPr id="182" name="TextBox 181">
              <a:extLst>
                <a:ext uri="{FF2B5EF4-FFF2-40B4-BE49-F238E27FC236}">
                  <a16:creationId xmlns:a16="http://schemas.microsoft.com/office/drawing/2014/main" id="{80A73021-6702-4D7C-9BB4-C345DFB4E00B}"/>
                </a:ext>
              </a:extLst>
            </p:cNvPr>
            <p:cNvSpPr txBox="1"/>
            <p:nvPr/>
          </p:nvSpPr>
          <p:spPr bwMode="auto">
            <a:xfrm>
              <a:off x="7712481" y="5356707"/>
              <a:ext cx="229782" cy="130837"/>
            </a:xfrm>
            <a:prstGeom prst="rect">
              <a:avLst/>
            </a:prstGeom>
            <a:noFill/>
            <a:ln w="12700">
              <a:noFill/>
              <a:miter lim="800000"/>
              <a:headEnd/>
              <a:tailEnd/>
            </a:ln>
          </p:spPr>
          <p:txBody>
            <a:bodyPr vert="horz" wrap="none" lIns="0" tIns="0" rIns="0" bIns="0" numCol="1" rtlCol="0" anchor="ctr" anchorCtr="0" compatLnSpc="1">
              <a:prstTxWarp prst="textNoShape">
                <a:avLst/>
              </a:prstTxWarp>
              <a:noAutofit/>
            </a:bodyPr>
            <a:lstStyle/>
            <a:p>
              <a:pPr algn="ctr">
                <a:buClr>
                  <a:schemeClr val="tx1"/>
                </a:buClr>
              </a:pPr>
              <a:r>
                <a:rPr lang="sv-SE" sz="800"/>
                <a:t>S2b-U</a:t>
              </a:r>
            </a:p>
          </p:txBody>
        </p:sp>
        <p:sp>
          <p:nvSpPr>
            <p:cNvPr id="183" name="TextBox 182">
              <a:extLst>
                <a:ext uri="{FF2B5EF4-FFF2-40B4-BE49-F238E27FC236}">
                  <a16:creationId xmlns:a16="http://schemas.microsoft.com/office/drawing/2014/main" id="{55EC947F-1A6A-4FAC-83ED-5249C63F7361}"/>
                </a:ext>
              </a:extLst>
            </p:cNvPr>
            <p:cNvSpPr txBox="1"/>
            <p:nvPr/>
          </p:nvSpPr>
          <p:spPr bwMode="auto">
            <a:xfrm>
              <a:off x="7033686" y="3140562"/>
              <a:ext cx="229782" cy="130837"/>
            </a:xfrm>
            <a:prstGeom prst="rect">
              <a:avLst/>
            </a:prstGeom>
            <a:noFill/>
            <a:ln w="12700">
              <a:noFill/>
              <a:miter lim="800000"/>
              <a:headEnd/>
              <a:tailEnd/>
            </a:ln>
          </p:spPr>
          <p:txBody>
            <a:bodyPr vert="horz" wrap="none" lIns="0" tIns="0" rIns="0" bIns="0" numCol="1" rtlCol="0" anchor="ctr" anchorCtr="0" compatLnSpc="1">
              <a:prstTxWarp prst="textNoShape">
                <a:avLst/>
              </a:prstTxWarp>
              <a:noAutofit/>
            </a:bodyPr>
            <a:lstStyle/>
            <a:p>
              <a:pPr algn="ctr">
                <a:buClr>
                  <a:schemeClr val="tx1"/>
                </a:buClr>
              </a:pPr>
              <a:r>
                <a:rPr lang="sv-SE" sz="800"/>
                <a:t>SWx</a:t>
              </a:r>
            </a:p>
          </p:txBody>
        </p:sp>
        <p:sp>
          <p:nvSpPr>
            <p:cNvPr id="184" name="TextBox 183">
              <a:extLst>
                <a:ext uri="{FF2B5EF4-FFF2-40B4-BE49-F238E27FC236}">
                  <a16:creationId xmlns:a16="http://schemas.microsoft.com/office/drawing/2014/main" id="{500DE18B-3E5E-40D6-9F0F-5F595A0ADAFA}"/>
                </a:ext>
              </a:extLst>
            </p:cNvPr>
            <p:cNvSpPr txBox="1"/>
            <p:nvPr/>
          </p:nvSpPr>
          <p:spPr bwMode="auto">
            <a:xfrm>
              <a:off x="8285183" y="3782175"/>
              <a:ext cx="229782" cy="130837"/>
            </a:xfrm>
            <a:prstGeom prst="rect">
              <a:avLst/>
            </a:prstGeom>
            <a:noFill/>
            <a:ln w="12700">
              <a:noFill/>
              <a:miter lim="800000"/>
              <a:headEnd/>
              <a:tailEnd/>
            </a:ln>
          </p:spPr>
          <p:txBody>
            <a:bodyPr vert="horz" wrap="none" lIns="0" tIns="0" rIns="0" bIns="0" numCol="1" rtlCol="0" anchor="ctr" anchorCtr="0" compatLnSpc="1">
              <a:prstTxWarp prst="textNoShape">
                <a:avLst/>
              </a:prstTxWarp>
              <a:noAutofit/>
            </a:bodyPr>
            <a:lstStyle/>
            <a:p>
              <a:pPr algn="ctr">
                <a:buClr>
                  <a:schemeClr val="tx1"/>
                </a:buClr>
              </a:pPr>
              <a:r>
                <a:rPr lang="sv-SE" sz="800"/>
                <a:t>N10</a:t>
              </a:r>
            </a:p>
          </p:txBody>
        </p:sp>
        <p:sp>
          <p:nvSpPr>
            <p:cNvPr id="185" name="TextBox 184">
              <a:extLst>
                <a:ext uri="{FF2B5EF4-FFF2-40B4-BE49-F238E27FC236}">
                  <a16:creationId xmlns:a16="http://schemas.microsoft.com/office/drawing/2014/main" id="{8C458DE9-42A4-42B2-9792-D7FA88C11860}"/>
                </a:ext>
              </a:extLst>
            </p:cNvPr>
            <p:cNvSpPr txBox="1"/>
            <p:nvPr/>
          </p:nvSpPr>
          <p:spPr bwMode="auto">
            <a:xfrm>
              <a:off x="10902122" y="3782175"/>
              <a:ext cx="229782" cy="130837"/>
            </a:xfrm>
            <a:prstGeom prst="rect">
              <a:avLst/>
            </a:prstGeom>
            <a:noFill/>
            <a:ln w="12700">
              <a:noFill/>
              <a:miter lim="800000"/>
              <a:headEnd/>
              <a:tailEnd/>
            </a:ln>
          </p:spPr>
          <p:txBody>
            <a:bodyPr vert="horz" wrap="none" lIns="0" tIns="0" rIns="0" bIns="0" numCol="1" rtlCol="0" anchor="ctr" anchorCtr="0" compatLnSpc="1">
              <a:prstTxWarp prst="textNoShape">
                <a:avLst/>
              </a:prstTxWarp>
              <a:noAutofit/>
            </a:bodyPr>
            <a:lstStyle/>
            <a:p>
              <a:pPr algn="ctr">
                <a:buClr>
                  <a:schemeClr val="tx1"/>
                </a:buClr>
              </a:pPr>
              <a:r>
                <a:rPr lang="sv-SE" sz="800"/>
                <a:t>N8</a:t>
              </a:r>
            </a:p>
          </p:txBody>
        </p:sp>
        <p:sp>
          <p:nvSpPr>
            <p:cNvPr id="186" name="TextBox 185">
              <a:extLst>
                <a:ext uri="{FF2B5EF4-FFF2-40B4-BE49-F238E27FC236}">
                  <a16:creationId xmlns:a16="http://schemas.microsoft.com/office/drawing/2014/main" id="{94515D62-EE70-4850-A0EA-4E6195B7C40E}"/>
                </a:ext>
              </a:extLst>
            </p:cNvPr>
            <p:cNvSpPr txBox="1"/>
            <p:nvPr/>
          </p:nvSpPr>
          <p:spPr bwMode="auto">
            <a:xfrm>
              <a:off x="9743017" y="4342740"/>
              <a:ext cx="229782" cy="130837"/>
            </a:xfrm>
            <a:prstGeom prst="rect">
              <a:avLst/>
            </a:prstGeom>
            <a:noFill/>
            <a:ln w="12700">
              <a:noFill/>
              <a:miter lim="800000"/>
              <a:headEnd/>
              <a:tailEnd/>
            </a:ln>
          </p:spPr>
          <p:txBody>
            <a:bodyPr vert="horz" wrap="none" lIns="0" tIns="0" rIns="0" bIns="0" numCol="1" rtlCol="0" anchor="ctr" anchorCtr="0" compatLnSpc="1">
              <a:prstTxWarp prst="textNoShape">
                <a:avLst/>
              </a:prstTxWarp>
              <a:noAutofit/>
            </a:bodyPr>
            <a:lstStyle/>
            <a:p>
              <a:pPr algn="ctr">
                <a:buClr>
                  <a:schemeClr val="tx1"/>
                </a:buClr>
              </a:pPr>
              <a:r>
                <a:rPr lang="sv-SE" sz="800"/>
                <a:t>N15</a:t>
              </a:r>
            </a:p>
          </p:txBody>
        </p:sp>
        <p:sp>
          <p:nvSpPr>
            <p:cNvPr id="187" name="TextBox 186">
              <a:extLst>
                <a:ext uri="{FF2B5EF4-FFF2-40B4-BE49-F238E27FC236}">
                  <a16:creationId xmlns:a16="http://schemas.microsoft.com/office/drawing/2014/main" id="{C0FF8D61-06D4-427B-A0C3-9A60B9493F71}"/>
                </a:ext>
              </a:extLst>
            </p:cNvPr>
            <p:cNvSpPr txBox="1"/>
            <p:nvPr/>
          </p:nvSpPr>
          <p:spPr bwMode="auto">
            <a:xfrm>
              <a:off x="9743017" y="4734261"/>
              <a:ext cx="229782" cy="130837"/>
            </a:xfrm>
            <a:prstGeom prst="rect">
              <a:avLst/>
            </a:prstGeom>
            <a:noFill/>
            <a:ln w="12700">
              <a:noFill/>
              <a:miter lim="800000"/>
              <a:headEnd/>
              <a:tailEnd/>
            </a:ln>
          </p:spPr>
          <p:txBody>
            <a:bodyPr vert="horz" wrap="none" lIns="0" tIns="0" rIns="0" bIns="0" numCol="1" rtlCol="0" anchor="ctr" anchorCtr="0" compatLnSpc="1">
              <a:prstTxWarp prst="textNoShape">
                <a:avLst/>
              </a:prstTxWarp>
              <a:noAutofit/>
            </a:bodyPr>
            <a:lstStyle/>
            <a:p>
              <a:pPr algn="ctr">
                <a:buClr>
                  <a:schemeClr val="tx1"/>
                </a:buClr>
              </a:pPr>
              <a:r>
                <a:rPr lang="sv-SE" sz="800"/>
                <a:t>N11</a:t>
              </a:r>
            </a:p>
          </p:txBody>
        </p:sp>
        <p:sp>
          <p:nvSpPr>
            <p:cNvPr id="188" name="TextBox 187">
              <a:extLst>
                <a:ext uri="{FF2B5EF4-FFF2-40B4-BE49-F238E27FC236}">
                  <a16:creationId xmlns:a16="http://schemas.microsoft.com/office/drawing/2014/main" id="{0961630A-AC11-40BE-AC09-1F856D04AFE3}"/>
                </a:ext>
              </a:extLst>
            </p:cNvPr>
            <p:cNvSpPr txBox="1"/>
            <p:nvPr/>
          </p:nvSpPr>
          <p:spPr bwMode="auto">
            <a:xfrm>
              <a:off x="9743017" y="5381818"/>
              <a:ext cx="229782" cy="130837"/>
            </a:xfrm>
            <a:prstGeom prst="rect">
              <a:avLst/>
            </a:prstGeom>
            <a:noFill/>
            <a:ln w="12700">
              <a:noFill/>
              <a:miter lim="800000"/>
              <a:headEnd/>
              <a:tailEnd/>
            </a:ln>
          </p:spPr>
          <p:txBody>
            <a:bodyPr vert="horz" wrap="none" lIns="0" tIns="0" rIns="0" bIns="0" numCol="1" rtlCol="0" anchor="ctr" anchorCtr="0" compatLnSpc="1">
              <a:prstTxWarp prst="textNoShape">
                <a:avLst/>
              </a:prstTxWarp>
              <a:noAutofit/>
            </a:bodyPr>
            <a:lstStyle/>
            <a:p>
              <a:pPr algn="ctr">
                <a:buClr>
                  <a:schemeClr val="tx1"/>
                </a:buClr>
              </a:pPr>
              <a:r>
                <a:rPr lang="sv-SE" sz="800"/>
                <a:t>N3</a:t>
              </a:r>
            </a:p>
          </p:txBody>
        </p:sp>
        <p:cxnSp>
          <p:nvCxnSpPr>
            <p:cNvPr id="189" name="Straight Connector 188">
              <a:extLst>
                <a:ext uri="{FF2B5EF4-FFF2-40B4-BE49-F238E27FC236}">
                  <a16:creationId xmlns:a16="http://schemas.microsoft.com/office/drawing/2014/main" id="{17D4385E-7648-4013-ADF6-73AC0A7176D1}"/>
                </a:ext>
              </a:extLst>
            </p:cNvPr>
            <p:cNvCxnSpPr>
              <a:cxnSpLocks/>
              <a:stCxn id="88" idx="2"/>
              <a:endCxn id="119" idx="0"/>
            </p:cNvCxnSpPr>
            <p:nvPr/>
          </p:nvCxnSpPr>
          <p:spPr bwMode="auto">
            <a:xfrm flipH="1">
              <a:off x="10828531" y="5729964"/>
              <a:ext cx="318700" cy="524018"/>
            </a:xfrm>
            <a:prstGeom prst="line">
              <a:avLst/>
            </a:prstGeom>
            <a:solidFill>
              <a:schemeClr val="accent1"/>
            </a:solidFill>
            <a:ln w="12700" cap="flat" cmpd="sng" algn="ctr">
              <a:solidFill>
                <a:schemeClr val="tx1"/>
              </a:solidFill>
              <a:prstDash val="sysDash"/>
              <a:round/>
              <a:headEnd type="none" w="med" len="med"/>
              <a:tailEnd type="none"/>
            </a:ln>
            <a:effectLst/>
          </p:spPr>
        </p:cxnSp>
        <p:sp>
          <p:nvSpPr>
            <p:cNvPr id="192" name="TextBox 191">
              <a:extLst>
                <a:ext uri="{FF2B5EF4-FFF2-40B4-BE49-F238E27FC236}">
                  <a16:creationId xmlns:a16="http://schemas.microsoft.com/office/drawing/2014/main" id="{832D7E1E-0C88-4CAB-A69D-D594F5C09341}"/>
                </a:ext>
              </a:extLst>
            </p:cNvPr>
            <p:cNvSpPr txBox="1"/>
            <p:nvPr/>
          </p:nvSpPr>
          <p:spPr bwMode="auto">
            <a:xfrm>
              <a:off x="11022360" y="5923706"/>
              <a:ext cx="229782" cy="130837"/>
            </a:xfrm>
            <a:prstGeom prst="rect">
              <a:avLst/>
            </a:prstGeom>
            <a:noFill/>
            <a:ln w="12700">
              <a:noFill/>
              <a:miter lim="800000"/>
              <a:headEnd/>
              <a:tailEnd/>
            </a:ln>
          </p:spPr>
          <p:txBody>
            <a:bodyPr vert="horz" wrap="none" lIns="0" tIns="0" rIns="0" bIns="0" numCol="1" rtlCol="0" anchor="ctr" anchorCtr="0" compatLnSpc="1">
              <a:prstTxWarp prst="textNoShape">
                <a:avLst/>
              </a:prstTxWarp>
              <a:noAutofit/>
            </a:bodyPr>
            <a:lstStyle/>
            <a:p>
              <a:pPr algn="ctr">
                <a:buClr>
                  <a:schemeClr val="tx1"/>
                </a:buClr>
              </a:pPr>
              <a:r>
                <a:rPr lang="sv-SE" sz="800"/>
                <a:t>N1</a:t>
              </a:r>
            </a:p>
          </p:txBody>
        </p:sp>
        <p:sp>
          <p:nvSpPr>
            <p:cNvPr id="193" name="TextBox 192">
              <a:extLst>
                <a:ext uri="{FF2B5EF4-FFF2-40B4-BE49-F238E27FC236}">
                  <a16:creationId xmlns:a16="http://schemas.microsoft.com/office/drawing/2014/main" id="{3BB076AD-5877-42CA-AE3C-8F30933C9019}"/>
                </a:ext>
              </a:extLst>
            </p:cNvPr>
            <p:cNvSpPr txBox="1"/>
            <p:nvPr/>
          </p:nvSpPr>
          <p:spPr bwMode="auto">
            <a:xfrm>
              <a:off x="9095183" y="4838984"/>
              <a:ext cx="229782" cy="130837"/>
            </a:xfrm>
            <a:prstGeom prst="rect">
              <a:avLst/>
            </a:prstGeom>
            <a:noFill/>
            <a:ln w="12700">
              <a:noFill/>
              <a:miter lim="800000"/>
              <a:headEnd/>
              <a:tailEnd/>
            </a:ln>
          </p:spPr>
          <p:txBody>
            <a:bodyPr vert="horz" wrap="none" lIns="0" tIns="0" rIns="0" bIns="0" numCol="1" rtlCol="0" anchor="ctr" anchorCtr="0" compatLnSpc="1">
              <a:prstTxWarp prst="textNoShape">
                <a:avLst/>
              </a:prstTxWarp>
              <a:noAutofit/>
            </a:bodyPr>
            <a:lstStyle/>
            <a:p>
              <a:pPr algn="ctr">
                <a:buClr>
                  <a:schemeClr val="tx1"/>
                </a:buClr>
              </a:pPr>
              <a:r>
                <a:rPr lang="sv-SE" sz="800"/>
                <a:t>N4</a:t>
              </a:r>
            </a:p>
          </p:txBody>
        </p:sp>
        <p:sp>
          <p:nvSpPr>
            <p:cNvPr id="194" name="TextBox 193">
              <a:extLst>
                <a:ext uri="{FF2B5EF4-FFF2-40B4-BE49-F238E27FC236}">
                  <a16:creationId xmlns:a16="http://schemas.microsoft.com/office/drawing/2014/main" id="{FF79453D-842B-41DF-B5C4-449371008ABE}"/>
                </a:ext>
              </a:extLst>
            </p:cNvPr>
            <p:cNvSpPr txBox="1"/>
            <p:nvPr/>
          </p:nvSpPr>
          <p:spPr bwMode="auto">
            <a:xfrm>
              <a:off x="10585249" y="5462840"/>
              <a:ext cx="229782" cy="130837"/>
            </a:xfrm>
            <a:prstGeom prst="rect">
              <a:avLst/>
            </a:prstGeom>
            <a:noFill/>
            <a:ln w="12700">
              <a:noFill/>
              <a:miter lim="800000"/>
              <a:headEnd/>
              <a:tailEnd/>
            </a:ln>
          </p:spPr>
          <p:txBody>
            <a:bodyPr vert="horz" wrap="none" lIns="0" tIns="0" rIns="0" bIns="0" numCol="1" rtlCol="0" anchor="ctr" anchorCtr="0" compatLnSpc="1">
              <a:prstTxWarp prst="textNoShape">
                <a:avLst/>
              </a:prstTxWarp>
              <a:noAutofit/>
            </a:bodyPr>
            <a:lstStyle/>
            <a:p>
              <a:pPr algn="ctr">
                <a:buClr>
                  <a:schemeClr val="tx1"/>
                </a:buClr>
              </a:pPr>
              <a:r>
                <a:rPr lang="sv-SE" sz="800"/>
                <a:t>N2</a:t>
              </a:r>
            </a:p>
          </p:txBody>
        </p:sp>
        <p:sp>
          <p:nvSpPr>
            <p:cNvPr id="195" name="TextBox 194">
              <a:extLst>
                <a:ext uri="{FF2B5EF4-FFF2-40B4-BE49-F238E27FC236}">
                  <a16:creationId xmlns:a16="http://schemas.microsoft.com/office/drawing/2014/main" id="{FBCCB9A0-FBD3-490C-B3E6-41217944D0B7}"/>
                </a:ext>
              </a:extLst>
            </p:cNvPr>
            <p:cNvSpPr txBox="1"/>
            <p:nvPr/>
          </p:nvSpPr>
          <p:spPr bwMode="auto">
            <a:xfrm>
              <a:off x="9095183" y="4184935"/>
              <a:ext cx="229782" cy="130837"/>
            </a:xfrm>
            <a:prstGeom prst="rect">
              <a:avLst/>
            </a:prstGeom>
            <a:noFill/>
            <a:ln w="12700">
              <a:noFill/>
              <a:miter lim="800000"/>
              <a:headEnd/>
              <a:tailEnd/>
            </a:ln>
          </p:spPr>
          <p:txBody>
            <a:bodyPr vert="horz" wrap="none" lIns="0" tIns="0" rIns="0" bIns="0" numCol="1" rtlCol="0" anchor="ctr" anchorCtr="0" compatLnSpc="1">
              <a:prstTxWarp prst="textNoShape">
                <a:avLst/>
              </a:prstTxWarp>
              <a:noAutofit/>
            </a:bodyPr>
            <a:lstStyle/>
            <a:p>
              <a:pPr algn="ctr">
                <a:buClr>
                  <a:schemeClr val="tx1"/>
                </a:buClr>
              </a:pPr>
              <a:r>
                <a:rPr lang="sv-SE" sz="800"/>
                <a:t>N7</a:t>
              </a:r>
            </a:p>
          </p:txBody>
        </p:sp>
      </p:grpSp>
      <p:grpSp>
        <p:nvGrpSpPr>
          <p:cNvPr id="216" name="Group 215">
            <a:extLst>
              <a:ext uri="{FF2B5EF4-FFF2-40B4-BE49-F238E27FC236}">
                <a16:creationId xmlns:a16="http://schemas.microsoft.com/office/drawing/2014/main" id="{9DEB02ED-B585-4E8D-B2BD-43DC81A24727}"/>
              </a:ext>
            </a:extLst>
          </p:cNvPr>
          <p:cNvGrpSpPr/>
          <p:nvPr/>
        </p:nvGrpSpPr>
        <p:grpSpPr>
          <a:xfrm>
            <a:off x="1135678" y="2987562"/>
            <a:ext cx="4935712" cy="3551454"/>
            <a:chOff x="1135678" y="2987562"/>
            <a:chExt cx="4935712" cy="3551454"/>
          </a:xfrm>
        </p:grpSpPr>
        <p:sp>
          <p:nvSpPr>
            <p:cNvPr id="9" name="TextBox 8">
              <a:extLst>
                <a:ext uri="{FF2B5EF4-FFF2-40B4-BE49-F238E27FC236}">
                  <a16:creationId xmlns:a16="http://schemas.microsoft.com/office/drawing/2014/main" id="{239D7AD5-EA26-40C0-9BDC-A7BE5A02E032}"/>
                </a:ext>
              </a:extLst>
            </p:cNvPr>
            <p:cNvSpPr txBox="1"/>
            <p:nvPr/>
          </p:nvSpPr>
          <p:spPr bwMode="auto">
            <a:xfrm>
              <a:off x="1294000" y="5798299"/>
              <a:ext cx="360000" cy="575493"/>
            </a:xfrm>
            <a:prstGeom prst="rect">
              <a:avLst/>
            </a:prstGeom>
            <a:solidFill>
              <a:schemeClr val="bg1"/>
            </a:solidFill>
            <a:ln w="1905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B</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6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181818"/>
                  </a:solidFill>
                  <a:effectLst/>
                  <a:uLnTx/>
                  <a:uFillTx/>
                  <a:latin typeface="Ericsson Hilda"/>
                  <a:ea typeface="+mn-ea"/>
                  <a:cs typeface="+mn-cs"/>
                </a:rPr>
                <a:t>E-UTRAN</a:t>
              </a:r>
            </a:p>
          </p:txBody>
        </p:sp>
        <p:sp>
          <p:nvSpPr>
            <p:cNvPr id="10" name="TextBox 9">
              <a:extLst>
                <a:ext uri="{FF2B5EF4-FFF2-40B4-BE49-F238E27FC236}">
                  <a16:creationId xmlns:a16="http://schemas.microsoft.com/office/drawing/2014/main" id="{54EF68E3-B305-4A51-A493-DA646278871F}"/>
                </a:ext>
              </a:extLst>
            </p:cNvPr>
            <p:cNvSpPr txBox="1"/>
            <p:nvPr/>
          </p:nvSpPr>
          <p:spPr bwMode="auto">
            <a:xfrm>
              <a:off x="4853861" y="5798298"/>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algn="ctr" fontAlgn="auto">
                <a:spcBef>
                  <a:spcPts val="0"/>
                </a:spcBef>
                <a:spcAft>
                  <a:spcPts val="0"/>
                </a:spcAft>
                <a:buClr>
                  <a:srgbClr val="181818"/>
                </a:buClr>
                <a:defRPr/>
              </a:pPr>
              <a:r>
                <a:rPr lang="en-US" sz="1200">
                  <a:solidFill>
                    <a:srgbClr val="181818"/>
                  </a:solidFill>
                  <a:latin typeface="Ericsson Technical Icons" panose="00000500000000000000" pitchFamily="2" charset="0"/>
                </a:rPr>
                <a:t>S</a:t>
              </a:r>
              <a:endParaRPr lang="en-US" sz="1200">
                <a:solidFill>
                  <a:srgbClr val="181818"/>
                </a:solidFill>
                <a:latin typeface="Ericsson Hilda"/>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2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G</a:t>
              </a:r>
              <a:endParaRPr kumimoji="0" lang="en-US" sz="12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181818"/>
                  </a:solidFill>
                  <a:effectLst/>
                  <a:uLnTx/>
                  <a:uFillTx/>
                  <a:latin typeface="Ericsson Hilda"/>
                  <a:ea typeface="+mn-ea"/>
                  <a:cs typeface="+mn-cs"/>
                </a:rPr>
                <a:t>N3IWF</a:t>
              </a:r>
            </a:p>
          </p:txBody>
        </p:sp>
        <p:sp>
          <p:nvSpPr>
            <p:cNvPr id="11" name="TextBox 10">
              <a:extLst>
                <a:ext uri="{FF2B5EF4-FFF2-40B4-BE49-F238E27FC236}">
                  <a16:creationId xmlns:a16="http://schemas.microsoft.com/office/drawing/2014/main" id="{33630D4C-57DA-4442-9509-C6E2F8C08645}"/>
                </a:ext>
              </a:extLst>
            </p:cNvPr>
            <p:cNvSpPr txBox="1"/>
            <p:nvPr/>
          </p:nvSpPr>
          <p:spPr bwMode="auto">
            <a:xfrm>
              <a:off x="5521624" y="5145754"/>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8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181818"/>
                  </a:solidFill>
                  <a:effectLst/>
                  <a:uLnTx/>
                  <a:uFillTx/>
                  <a:latin typeface="Ericsson Hilda"/>
                  <a:ea typeface="+mn-ea"/>
                  <a:cs typeface="+mn-cs"/>
                </a:rPr>
                <a:t>AMF</a:t>
              </a:r>
            </a:p>
          </p:txBody>
        </p:sp>
        <p:sp>
          <p:nvSpPr>
            <p:cNvPr id="12" name="TextBox 11">
              <a:extLst>
                <a:ext uri="{FF2B5EF4-FFF2-40B4-BE49-F238E27FC236}">
                  <a16:creationId xmlns:a16="http://schemas.microsoft.com/office/drawing/2014/main" id="{17A7ABD6-2D21-41E2-8A69-C34CA1935F30}"/>
                </a:ext>
              </a:extLst>
            </p:cNvPr>
            <p:cNvSpPr txBox="1"/>
            <p:nvPr/>
          </p:nvSpPr>
          <p:spPr bwMode="auto">
            <a:xfrm>
              <a:off x="3314467" y="4285836"/>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6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181818"/>
                  </a:solidFill>
                  <a:effectLst/>
                  <a:uLnTx/>
                  <a:uFillTx/>
                  <a:latin typeface="Ericsson Hilda"/>
                  <a:ea typeface="+mn-ea"/>
                  <a:cs typeface="+mn-cs"/>
                </a:rPr>
                <a:t>SMF/</a:t>
              </a:r>
              <a:br>
                <a:rPr kumimoji="0" lang="en-US" sz="800" b="0" i="0" u="none" strike="noStrike" kern="1200" cap="none" spc="0" normalizeH="0" baseline="0" noProof="0">
                  <a:ln>
                    <a:noFill/>
                  </a:ln>
                  <a:solidFill>
                    <a:srgbClr val="181818"/>
                  </a:solidFill>
                  <a:effectLst/>
                  <a:uLnTx/>
                  <a:uFillTx/>
                  <a:latin typeface="Ericsson Hilda"/>
                  <a:ea typeface="+mn-ea"/>
                  <a:cs typeface="+mn-cs"/>
                </a:rPr>
              </a:br>
              <a:r>
                <a:rPr kumimoji="0" lang="en-US" sz="800" b="0" i="0" u="none" strike="noStrike" kern="1200" cap="none" spc="0" normalizeH="0" baseline="0" noProof="0">
                  <a:ln>
                    <a:noFill/>
                  </a:ln>
                  <a:solidFill>
                    <a:srgbClr val="181818"/>
                  </a:solidFill>
                  <a:effectLst/>
                  <a:uLnTx/>
                  <a:uFillTx/>
                  <a:latin typeface="Ericsson Hilda"/>
                  <a:ea typeface="+mn-ea"/>
                  <a:cs typeface="+mn-cs"/>
                </a:rPr>
                <a:t>PGW-C</a:t>
              </a:r>
            </a:p>
          </p:txBody>
        </p:sp>
        <p:sp>
          <p:nvSpPr>
            <p:cNvPr id="13" name="TextBox 12">
              <a:extLst>
                <a:ext uri="{FF2B5EF4-FFF2-40B4-BE49-F238E27FC236}">
                  <a16:creationId xmlns:a16="http://schemas.microsoft.com/office/drawing/2014/main" id="{3E3E6FE7-9DB5-4C30-9754-7636E437AE5B}"/>
                </a:ext>
              </a:extLst>
            </p:cNvPr>
            <p:cNvSpPr txBox="1"/>
            <p:nvPr/>
          </p:nvSpPr>
          <p:spPr bwMode="auto">
            <a:xfrm>
              <a:off x="3314467" y="3637170"/>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8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181818"/>
                  </a:solidFill>
                  <a:effectLst/>
                  <a:uLnTx/>
                  <a:uFillTx/>
                  <a:latin typeface="Ericsson Hilda"/>
                  <a:ea typeface="+mn-ea"/>
                  <a:cs typeface="+mn-cs"/>
                </a:rPr>
                <a:t>PCF</a:t>
              </a:r>
            </a:p>
          </p:txBody>
        </p:sp>
        <p:sp>
          <p:nvSpPr>
            <p:cNvPr id="14" name="TextBox 13">
              <a:extLst>
                <a:ext uri="{FF2B5EF4-FFF2-40B4-BE49-F238E27FC236}">
                  <a16:creationId xmlns:a16="http://schemas.microsoft.com/office/drawing/2014/main" id="{CE022912-335C-4EEB-ADF1-5D5FEEA40DA1}"/>
                </a:ext>
              </a:extLst>
            </p:cNvPr>
            <p:cNvSpPr txBox="1"/>
            <p:nvPr/>
          </p:nvSpPr>
          <p:spPr bwMode="auto">
            <a:xfrm>
              <a:off x="3314467" y="2987562"/>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181818"/>
                  </a:solidFill>
                  <a:effectLst/>
                  <a:uLnTx/>
                  <a:uFillTx/>
                  <a:latin typeface="Ericsson Hilda"/>
                  <a:ea typeface="+mn-ea"/>
                  <a:cs typeface="+mn-cs"/>
                </a:rPr>
                <a:t>UDM/</a:t>
              </a:r>
              <a:br>
                <a:rPr kumimoji="0" lang="en-US" sz="800" b="0" i="0" u="none" strike="noStrike" kern="1200" cap="none" spc="0" normalizeH="0" baseline="0" noProof="0">
                  <a:ln>
                    <a:noFill/>
                  </a:ln>
                  <a:solidFill>
                    <a:srgbClr val="181818"/>
                  </a:solidFill>
                  <a:effectLst/>
                  <a:uLnTx/>
                  <a:uFillTx/>
                  <a:latin typeface="Ericsson Hilda"/>
                  <a:ea typeface="+mn-ea"/>
                  <a:cs typeface="+mn-cs"/>
                </a:rPr>
              </a:br>
              <a:r>
                <a:rPr kumimoji="0" lang="en-US" sz="800" b="0" i="0" u="none" strike="noStrike" kern="1200" cap="none" spc="0" normalizeH="0" baseline="0" noProof="0">
                  <a:ln>
                    <a:noFill/>
                  </a:ln>
                  <a:solidFill>
                    <a:srgbClr val="181818"/>
                  </a:solidFill>
                  <a:effectLst/>
                  <a:uLnTx/>
                  <a:uFillTx/>
                  <a:latin typeface="Ericsson Hilda"/>
                  <a:ea typeface="+mn-ea"/>
                  <a:cs typeface="+mn-cs"/>
                </a:rPr>
                <a:t>HSS</a:t>
              </a:r>
            </a:p>
          </p:txBody>
        </p:sp>
        <p:sp>
          <p:nvSpPr>
            <p:cNvPr id="15" name="TextBox 14">
              <a:extLst>
                <a:ext uri="{FF2B5EF4-FFF2-40B4-BE49-F238E27FC236}">
                  <a16:creationId xmlns:a16="http://schemas.microsoft.com/office/drawing/2014/main" id="{C6C2C542-AD07-4B51-9B78-0891D511823F}"/>
                </a:ext>
              </a:extLst>
            </p:cNvPr>
            <p:cNvSpPr txBox="1"/>
            <p:nvPr/>
          </p:nvSpPr>
          <p:spPr bwMode="auto">
            <a:xfrm>
              <a:off x="3314467" y="4940199"/>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G</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181818"/>
                  </a:solidFill>
                  <a:effectLst/>
                  <a:uLnTx/>
                  <a:uFillTx/>
                  <a:latin typeface="Ericsson Hilda"/>
                  <a:ea typeface="+mn-ea"/>
                  <a:cs typeface="+mn-cs"/>
                </a:rPr>
                <a:t>UPF/</a:t>
              </a:r>
              <a:br>
                <a:rPr kumimoji="0" lang="en-US" sz="800" b="0" i="0" u="none" strike="noStrike" kern="1200" cap="none" spc="0" normalizeH="0" baseline="0" noProof="0">
                  <a:ln>
                    <a:noFill/>
                  </a:ln>
                  <a:solidFill>
                    <a:srgbClr val="181818"/>
                  </a:solidFill>
                  <a:effectLst/>
                  <a:uLnTx/>
                  <a:uFillTx/>
                  <a:latin typeface="Ericsson Hilda"/>
                  <a:ea typeface="+mn-ea"/>
                  <a:cs typeface="+mn-cs"/>
                </a:rPr>
              </a:br>
              <a:r>
                <a:rPr kumimoji="0" lang="en-US" sz="800" b="0" i="0" u="none" strike="noStrike" kern="1200" cap="none" spc="0" normalizeH="0" baseline="0" noProof="0">
                  <a:ln>
                    <a:noFill/>
                  </a:ln>
                  <a:solidFill>
                    <a:srgbClr val="181818"/>
                  </a:solidFill>
                  <a:effectLst/>
                  <a:uLnTx/>
                  <a:uFillTx/>
                  <a:latin typeface="Ericsson Hilda"/>
                  <a:ea typeface="+mn-ea"/>
                  <a:cs typeface="+mn-cs"/>
                </a:rPr>
                <a:t>PGW-U</a:t>
              </a:r>
            </a:p>
          </p:txBody>
        </p:sp>
        <p:sp>
          <p:nvSpPr>
            <p:cNvPr id="16" name="TextBox 15">
              <a:extLst>
                <a:ext uri="{FF2B5EF4-FFF2-40B4-BE49-F238E27FC236}">
                  <a16:creationId xmlns:a16="http://schemas.microsoft.com/office/drawing/2014/main" id="{3B7E2C31-68DC-4401-80F8-3674D4BE5551}"/>
                </a:ext>
              </a:extLst>
            </p:cNvPr>
            <p:cNvSpPr txBox="1"/>
            <p:nvPr/>
          </p:nvSpPr>
          <p:spPr bwMode="auto">
            <a:xfrm>
              <a:off x="2167527" y="4722057"/>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algn="ctr" fontAlgn="auto">
                <a:spcBef>
                  <a:spcPts val="0"/>
                </a:spcBef>
                <a:spcAft>
                  <a:spcPts val="0"/>
                </a:spcAft>
                <a:buClr>
                  <a:srgbClr val="181818"/>
                </a:buClr>
                <a:defRPr/>
              </a:pPr>
              <a:r>
                <a:rPr lang="en-US" sz="1200">
                  <a:solidFill>
                    <a:srgbClr val="181818"/>
                  </a:solidFill>
                  <a:latin typeface="Ericsson Technical Icons" panose="00000500000000000000" pitchFamily="2" charset="0"/>
                </a:rPr>
                <a:t>S</a:t>
              </a:r>
              <a:endParaRPr lang="en-US" sz="1200">
                <a:solidFill>
                  <a:srgbClr val="181818"/>
                </a:solidFill>
                <a:latin typeface="Ericsson Hilda"/>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2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G</a:t>
              </a:r>
              <a:endParaRPr kumimoji="0" lang="en-US" sz="12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181818"/>
                  </a:solidFill>
                  <a:effectLst/>
                  <a:uLnTx/>
                  <a:uFillTx/>
                  <a:latin typeface="Ericsson Hilda"/>
                  <a:ea typeface="+mn-ea"/>
                  <a:cs typeface="+mn-cs"/>
                </a:rPr>
                <a:t>SGW</a:t>
              </a:r>
            </a:p>
          </p:txBody>
        </p:sp>
        <p:sp>
          <p:nvSpPr>
            <p:cNvPr id="17" name="TextBox 16">
              <a:extLst>
                <a:ext uri="{FF2B5EF4-FFF2-40B4-BE49-F238E27FC236}">
                  <a16:creationId xmlns:a16="http://schemas.microsoft.com/office/drawing/2014/main" id="{B7F5528B-6D49-4D0F-B008-FC6AF5A071BD}"/>
                </a:ext>
              </a:extLst>
            </p:cNvPr>
            <p:cNvSpPr txBox="1"/>
            <p:nvPr/>
          </p:nvSpPr>
          <p:spPr bwMode="auto">
            <a:xfrm>
              <a:off x="1294000" y="4940009"/>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8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181818"/>
                  </a:solidFill>
                  <a:effectLst/>
                  <a:uLnTx/>
                  <a:uFillTx/>
                  <a:latin typeface="Ericsson Hilda"/>
                  <a:ea typeface="+mn-ea"/>
                  <a:cs typeface="+mn-cs"/>
                </a:rPr>
                <a:t>MME</a:t>
              </a:r>
            </a:p>
          </p:txBody>
        </p:sp>
        <p:cxnSp>
          <p:nvCxnSpPr>
            <p:cNvPr id="19" name="Straight Connector 18">
              <a:extLst>
                <a:ext uri="{FF2B5EF4-FFF2-40B4-BE49-F238E27FC236}">
                  <a16:creationId xmlns:a16="http://schemas.microsoft.com/office/drawing/2014/main" id="{70D7111E-DAC5-4EA0-A015-B6B1B4566E01}"/>
                </a:ext>
              </a:extLst>
            </p:cNvPr>
            <p:cNvCxnSpPr>
              <a:cxnSpLocks/>
              <a:stCxn id="16" idx="1"/>
              <a:endCxn id="17" idx="3"/>
            </p:cNvCxnSpPr>
            <p:nvPr/>
          </p:nvCxnSpPr>
          <p:spPr bwMode="auto">
            <a:xfrm flipH="1">
              <a:off x="1654000" y="5009804"/>
              <a:ext cx="513527" cy="217952"/>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21" name="Straight Connector 20">
              <a:extLst>
                <a:ext uri="{FF2B5EF4-FFF2-40B4-BE49-F238E27FC236}">
                  <a16:creationId xmlns:a16="http://schemas.microsoft.com/office/drawing/2014/main" id="{EFACA068-CC69-43A9-9CD6-77F66C5C9ACE}"/>
                </a:ext>
              </a:extLst>
            </p:cNvPr>
            <p:cNvCxnSpPr>
              <a:cxnSpLocks/>
              <a:stCxn id="16" idx="1"/>
              <a:endCxn id="9" idx="0"/>
            </p:cNvCxnSpPr>
            <p:nvPr/>
          </p:nvCxnSpPr>
          <p:spPr bwMode="auto">
            <a:xfrm flipH="1">
              <a:off x="1474000" y="5009804"/>
              <a:ext cx="693527" cy="788495"/>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24" name="Straight Connector 23">
              <a:extLst>
                <a:ext uri="{FF2B5EF4-FFF2-40B4-BE49-F238E27FC236}">
                  <a16:creationId xmlns:a16="http://schemas.microsoft.com/office/drawing/2014/main" id="{3755665B-9261-415B-9751-FA5ACDB5EAC3}"/>
                </a:ext>
              </a:extLst>
            </p:cNvPr>
            <p:cNvCxnSpPr>
              <a:cxnSpLocks/>
              <a:stCxn id="17" idx="2"/>
              <a:endCxn id="9" idx="0"/>
            </p:cNvCxnSpPr>
            <p:nvPr/>
          </p:nvCxnSpPr>
          <p:spPr bwMode="auto">
            <a:xfrm>
              <a:off x="1474000" y="5515502"/>
              <a:ext cx="0" cy="282797"/>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27" name="Straight Connector 26">
              <a:extLst>
                <a:ext uri="{FF2B5EF4-FFF2-40B4-BE49-F238E27FC236}">
                  <a16:creationId xmlns:a16="http://schemas.microsoft.com/office/drawing/2014/main" id="{FA0D9AF2-9A41-47BD-A1C4-43075AAC3EBF}"/>
                </a:ext>
              </a:extLst>
            </p:cNvPr>
            <p:cNvCxnSpPr>
              <a:cxnSpLocks/>
              <a:stCxn id="16" idx="3"/>
              <a:endCxn id="15" idx="1"/>
            </p:cNvCxnSpPr>
            <p:nvPr/>
          </p:nvCxnSpPr>
          <p:spPr bwMode="auto">
            <a:xfrm>
              <a:off x="2527527" y="5009804"/>
              <a:ext cx="786940" cy="218142"/>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30" name="Straight Connector 29">
              <a:extLst>
                <a:ext uri="{FF2B5EF4-FFF2-40B4-BE49-F238E27FC236}">
                  <a16:creationId xmlns:a16="http://schemas.microsoft.com/office/drawing/2014/main" id="{BFFAD6CD-6F29-490B-8D76-54CF9B0651B9}"/>
                </a:ext>
              </a:extLst>
            </p:cNvPr>
            <p:cNvCxnSpPr>
              <a:cxnSpLocks/>
              <a:stCxn id="16" idx="3"/>
              <a:endCxn id="12" idx="1"/>
            </p:cNvCxnSpPr>
            <p:nvPr/>
          </p:nvCxnSpPr>
          <p:spPr bwMode="auto">
            <a:xfrm flipV="1">
              <a:off x="2527527" y="4573583"/>
              <a:ext cx="786940" cy="436221"/>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37" name="Straight Connector 36">
              <a:extLst>
                <a:ext uri="{FF2B5EF4-FFF2-40B4-BE49-F238E27FC236}">
                  <a16:creationId xmlns:a16="http://schemas.microsoft.com/office/drawing/2014/main" id="{C79E055C-E6B6-4D00-AE13-025500092763}"/>
                </a:ext>
              </a:extLst>
            </p:cNvPr>
            <p:cNvCxnSpPr>
              <a:cxnSpLocks/>
              <a:stCxn id="12" idx="0"/>
              <a:endCxn id="13" idx="2"/>
            </p:cNvCxnSpPr>
            <p:nvPr/>
          </p:nvCxnSpPr>
          <p:spPr bwMode="auto">
            <a:xfrm flipV="1">
              <a:off x="3494467" y="4212663"/>
              <a:ext cx="0" cy="73173"/>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40" name="Straight Connector 39">
              <a:extLst>
                <a:ext uri="{FF2B5EF4-FFF2-40B4-BE49-F238E27FC236}">
                  <a16:creationId xmlns:a16="http://schemas.microsoft.com/office/drawing/2014/main" id="{EBE34525-8A7C-4AB9-A267-7E3F6B1C3B5E}"/>
                </a:ext>
              </a:extLst>
            </p:cNvPr>
            <p:cNvCxnSpPr>
              <a:cxnSpLocks/>
              <a:stCxn id="15" idx="0"/>
              <a:endCxn id="12" idx="2"/>
            </p:cNvCxnSpPr>
            <p:nvPr/>
          </p:nvCxnSpPr>
          <p:spPr bwMode="auto">
            <a:xfrm flipV="1">
              <a:off x="3494467" y="4861329"/>
              <a:ext cx="0" cy="78870"/>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43" name="Straight Connector 32">
              <a:extLst>
                <a:ext uri="{FF2B5EF4-FFF2-40B4-BE49-F238E27FC236}">
                  <a16:creationId xmlns:a16="http://schemas.microsoft.com/office/drawing/2014/main" id="{98582DC8-3B06-4A40-B8F7-2146CD7394F7}"/>
                </a:ext>
              </a:extLst>
            </p:cNvPr>
            <p:cNvCxnSpPr>
              <a:cxnSpLocks/>
              <a:stCxn id="14" idx="1"/>
              <a:endCxn id="17" idx="0"/>
            </p:cNvCxnSpPr>
            <p:nvPr/>
          </p:nvCxnSpPr>
          <p:spPr bwMode="auto">
            <a:xfrm rot="10800000" flipV="1">
              <a:off x="1474001" y="3275309"/>
              <a:ext cx="1840467" cy="1664700"/>
            </a:xfrm>
            <a:prstGeom prst="bentConnector2">
              <a:avLst/>
            </a:prstGeom>
            <a:solidFill>
              <a:schemeClr val="accent1"/>
            </a:solidFill>
            <a:ln w="12700" cap="flat" cmpd="sng" algn="ctr">
              <a:solidFill>
                <a:schemeClr val="tx1"/>
              </a:solidFill>
              <a:prstDash val="solid"/>
              <a:round/>
              <a:headEnd type="none" w="med" len="med"/>
              <a:tailEnd type="none"/>
            </a:ln>
            <a:effectLst/>
          </p:spPr>
        </p:cxnSp>
        <p:cxnSp>
          <p:nvCxnSpPr>
            <p:cNvPr id="46" name="Straight Connector 32">
              <a:extLst>
                <a:ext uri="{FF2B5EF4-FFF2-40B4-BE49-F238E27FC236}">
                  <a16:creationId xmlns:a16="http://schemas.microsoft.com/office/drawing/2014/main" id="{2C11A509-806D-4576-BF4D-561CB05B6E3E}"/>
                </a:ext>
              </a:extLst>
            </p:cNvPr>
            <p:cNvCxnSpPr>
              <a:cxnSpLocks/>
              <a:stCxn id="14" idx="3"/>
              <a:endCxn id="11" idx="0"/>
            </p:cNvCxnSpPr>
            <p:nvPr/>
          </p:nvCxnSpPr>
          <p:spPr bwMode="auto">
            <a:xfrm>
              <a:off x="3674467" y="3275309"/>
              <a:ext cx="2027157" cy="1870445"/>
            </a:xfrm>
            <a:prstGeom prst="bentConnector2">
              <a:avLst/>
            </a:prstGeom>
            <a:solidFill>
              <a:schemeClr val="accent1"/>
            </a:solidFill>
            <a:ln w="12700" cap="flat" cmpd="sng" algn="ctr">
              <a:solidFill>
                <a:schemeClr val="tx1"/>
              </a:solidFill>
              <a:prstDash val="solid"/>
              <a:round/>
              <a:headEnd type="none" w="med" len="med"/>
              <a:tailEnd type="none"/>
            </a:ln>
            <a:effectLst/>
          </p:spPr>
        </p:cxnSp>
        <p:cxnSp>
          <p:nvCxnSpPr>
            <p:cNvPr id="50" name="Straight Connector 49">
              <a:extLst>
                <a:ext uri="{FF2B5EF4-FFF2-40B4-BE49-F238E27FC236}">
                  <a16:creationId xmlns:a16="http://schemas.microsoft.com/office/drawing/2014/main" id="{C468D709-958E-4A4C-A120-E6C6FF7F6D7F}"/>
                </a:ext>
              </a:extLst>
            </p:cNvPr>
            <p:cNvCxnSpPr>
              <a:cxnSpLocks/>
              <a:stCxn id="13" idx="3"/>
              <a:endCxn id="11" idx="1"/>
            </p:cNvCxnSpPr>
            <p:nvPr/>
          </p:nvCxnSpPr>
          <p:spPr bwMode="auto">
            <a:xfrm>
              <a:off x="3674467" y="3924917"/>
              <a:ext cx="1847157" cy="1508584"/>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53" name="Straight Connector 52">
              <a:extLst>
                <a:ext uri="{FF2B5EF4-FFF2-40B4-BE49-F238E27FC236}">
                  <a16:creationId xmlns:a16="http://schemas.microsoft.com/office/drawing/2014/main" id="{22E3174C-D752-4525-8822-BAE081C987BE}"/>
                </a:ext>
              </a:extLst>
            </p:cNvPr>
            <p:cNvCxnSpPr>
              <a:cxnSpLocks/>
              <a:stCxn id="12" idx="3"/>
              <a:endCxn id="11" idx="1"/>
            </p:cNvCxnSpPr>
            <p:nvPr/>
          </p:nvCxnSpPr>
          <p:spPr bwMode="auto">
            <a:xfrm>
              <a:off x="3674467" y="4573583"/>
              <a:ext cx="1847157" cy="859918"/>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56" name="Straight Connector 55">
              <a:extLst>
                <a:ext uri="{FF2B5EF4-FFF2-40B4-BE49-F238E27FC236}">
                  <a16:creationId xmlns:a16="http://schemas.microsoft.com/office/drawing/2014/main" id="{CBD9BF86-45B2-47DE-BD5C-8C777CFA6CDA}"/>
                </a:ext>
              </a:extLst>
            </p:cNvPr>
            <p:cNvCxnSpPr>
              <a:cxnSpLocks/>
              <a:stCxn id="11" idx="1"/>
              <a:endCxn id="10" idx="0"/>
            </p:cNvCxnSpPr>
            <p:nvPr/>
          </p:nvCxnSpPr>
          <p:spPr bwMode="auto">
            <a:xfrm flipH="1">
              <a:off x="5033861" y="5433501"/>
              <a:ext cx="487763" cy="364797"/>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59" name="Straight Connector 58">
              <a:extLst>
                <a:ext uri="{FF2B5EF4-FFF2-40B4-BE49-F238E27FC236}">
                  <a16:creationId xmlns:a16="http://schemas.microsoft.com/office/drawing/2014/main" id="{150D1EE4-7D07-47A5-9DC9-6302D7C9E4A8}"/>
                </a:ext>
              </a:extLst>
            </p:cNvPr>
            <p:cNvCxnSpPr>
              <a:cxnSpLocks/>
              <a:stCxn id="15" idx="3"/>
              <a:endCxn id="10" idx="0"/>
            </p:cNvCxnSpPr>
            <p:nvPr/>
          </p:nvCxnSpPr>
          <p:spPr bwMode="auto">
            <a:xfrm>
              <a:off x="3674467" y="5227946"/>
              <a:ext cx="1359394" cy="570352"/>
            </a:xfrm>
            <a:prstGeom prst="line">
              <a:avLst/>
            </a:prstGeom>
            <a:solidFill>
              <a:schemeClr val="accent1"/>
            </a:solidFill>
            <a:ln w="12700" cap="flat" cmpd="sng" algn="ctr">
              <a:solidFill>
                <a:schemeClr val="tx1"/>
              </a:solidFill>
              <a:prstDash val="solid"/>
              <a:round/>
              <a:headEnd type="none" w="med" len="med"/>
              <a:tailEnd type="none"/>
            </a:ln>
            <a:effectLst/>
          </p:spPr>
        </p:cxnSp>
        <p:grpSp>
          <p:nvGrpSpPr>
            <p:cNvPr id="62" name="Group 61">
              <a:extLst>
                <a:ext uri="{FF2B5EF4-FFF2-40B4-BE49-F238E27FC236}">
                  <a16:creationId xmlns:a16="http://schemas.microsoft.com/office/drawing/2014/main" id="{44FD33B9-7889-4446-86FD-B188410EFFC1}"/>
                </a:ext>
              </a:extLst>
            </p:cNvPr>
            <p:cNvGrpSpPr>
              <a:grpSpLocks noChangeAspect="1"/>
            </p:cNvGrpSpPr>
            <p:nvPr/>
          </p:nvGrpSpPr>
          <p:grpSpPr>
            <a:xfrm>
              <a:off x="1778529" y="6245265"/>
              <a:ext cx="209822" cy="293751"/>
              <a:chOff x="10129764" y="745508"/>
              <a:chExt cx="221963" cy="310748"/>
            </a:xfrm>
          </p:grpSpPr>
          <p:grpSp>
            <p:nvGrpSpPr>
              <p:cNvPr id="63" name="Group 62">
                <a:extLst>
                  <a:ext uri="{FF2B5EF4-FFF2-40B4-BE49-F238E27FC236}">
                    <a16:creationId xmlns:a16="http://schemas.microsoft.com/office/drawing/2014/main" id="{FD3CCA77-2C58-4558-A206-F4BB1FAED9D7}"/>
                  </a:ext>
                </a:extLst>
              </p:cNvPr>
              <p:cNvGrpSpPr>
                <a:grpSpLocks noChangeAspect="1"/>
              </p:cNvGrpSpPr>
              <p:nvPr/>
            </p:nvGrpSpPr>
            <p:grpSpPr>
              <a:xfrm>
                <a:off x="10129764" y="745508"/>
                <a:ext cx="221963" cy="310748"/>
                <a:chOff x="1373325" y="5272742"/>
                <a:chExt cx="428625" cy="600075"/>
              </a:xfrm>
            </p:grpSpPr>
            <p:sp>
              <p:nvSpPr>
                <p:cNvPr id="65" name="Rectangle 64">
                  <a:extLst>
                    <a:ext uri="{FF2B5EF4-FFF2-40B4-BE49-F238E27FC236}">
                      <a16:creationId xmlns:a16="http://schemas.microsoft.com/office/drawing/2014/main" id="{482738F8-3935-48F2-B923-A8C2A87B0797}"/>
                    </a:ext>
                  </a:extLst>
                </p:cNvPr>
                <p:cNvSpPr/>
                <p:nvPr/>
              </p:nvSpPr>
              <p:spPr bwMode="auto">
                <a:xfrm>
                  <a:off x="1373325" y="5276465"/>
                  <a:ext cx="428625" cy="596352"/>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pic>
              <p:nvPicPr>
                <p:cNvPr id="66" name="Graphic 65">
                  <a:extLst>
                    <a:ext uri="{FF2B5EF4-FFF2-40B4-BE49-F238E27FC236}">
                      <a16:creationId xmlns:a16="http://schemas.microsoft.com/office/drawing/2014/main" id="{4343681C-E917-472E-A645-A4C49CFFCAA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3325" y="5272742"/>
                  <a:ext cx="428625" cy="600075"/>
                </a:xfrm>
                <a:prstGeom prst="rect">
                  <a:avLst/>
                </a:prstGeom>
              </p:spPr>
            </p:pic>
          </p:grpSp>
          <p:sp>
            <p:nvSpPr>
              <p:cNvPr id="64" name="TextBox 63">
                <a:extLst>
                  <a:ext uri="{FF2B5EF4-FFF2-40B4-BE49-F238E27FC236}">
                    <a16:creationId xmlns:a16="http://schemas.microsoft.com/office/drawing/2014/main" id="{DA71C1A2-763B-4E75-AFFF-B304307B54D1}"/>
                  </a:ext>
                </a:extLst>
              </p:cNvPr>
              <p:cNvSpPr txBox="1"/>
              <p:nvPr/>
            </p:nvSpPr>
            <p:spPr bwMode="auto">
              <a:xfrm>
                <a:off x="10129764" y="760261"/>
                <a:ext cx="72768" cy="221018"/>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endParaRPr kumimoji="0" lang="en-US" sz="1200" b="1" i="0" u="none" strike="noStrike" kern="1200" cap="none" spc="0" normalizeH="0" baseline="0" noProof="0">
                  <a:ln>
                    <a:noFill/>
                  </a:ln>
                  <a:solidFill>
                    <a:srgbClr val="181818"/>
                  </a:solidFill>
                  <a:effectLst/>
                  <a:uLnTx/>
                  <a:uFillTx/>
                  <a:latin typeface="Ericsson Hilda"/>
                  <a:ea typeface="+mn-ea"/>
                  <a:cs typeface="+mn-cs"/>
                </a:endParaRPr>
              </a:p>
            </p:txBody>
          </p:sp>
        </p:grpSp>
        <p:sp>
          <p:nvSpPr>
            <p:cNvPr id="67" name="TextBox 66">
              <a:extLst>
                <a:ext uri="{FF2B5EF4-FFF2-40B4-BE49-F238E27FC236}">
                  <a16:creationId xmlns:a16="http://schemas.microsoft.com/office/drawing/2014/main" id="{F362265B-35CE-4405-913C-6BC3ECD560C5}"/>
                </a:ext>
              </a:extLst>
            </p:cNvPr>
            <p:cNvSpPr txBox="1"/>
            <p:nvPr/>
          </p:nvSpPr>
          <p:spPr bwMode="auto">
            <a:xfrm>
              <a:off x="5528507" y="5806343"/>
              <a:ext cx="360000" cy="575493"/>
            </a:xfrm>
            <a:prstGeom prst="rect">
              <a:avLst/>
            </a:prstGeom>
            <a:solidFill>
              <a:schemeClr val="bg1"/>
            </a:solidFill>
            <a:ln w="1905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B</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6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lang="en-US" sz="800">
                  <a:solidFill>
                    <a:srgbClr val="181818"/>
                  </a:solidFill>
                  <a:latin typeface="Ericsson Hilda"/>
                </a:rPr>
                <a:t>NG</a:t>
              </a:r>
              <a:r>
                <a:rPr kumimoji="0" lang="en-US" sz="800" b="0" i="0" u="none" strike="noStrike" kern="1200" cap="none" spc="0" normalizeH="0" baseline="0" noProof="0">
                  <a:ln>
                    <a:noFill/>
                  </a:ln>
                  <a:solidFill>
                    <a:srgbClr val="181818"/>
                  </a:solidFill>
                  <a:effectLst/>
                  <a:uLnTx/>
                  <a:uFillTx/>
                  <a:latin typeface="Ericsson Hilda"/>
                  <a:ea typeface="+mn-ea"/>
                  <a:cs typeface="+mn-cs"/>
                </a:rPr>
                <a:t>-UTRAN</a:t>
              </a:r>
            </a:p>
          </p:txBody>
        </p:sp>
        <p:cxnSp>
          <p:nvCxnSpPr>
            <p:cNvPr id="68" name="Straight Connector 67">
              <a:extLst>
                <a:ext uri="{FF2B5EF4-FFF2-40B4-BE49-F238E27FC236}">
                  <a16:creationId xmlns:a16="http://schemas.microsoft.com/office/drawing/2014/main" id="{2D6D2526-3A8B-4C19-8A6B-657D4404116C}"/>
                </a:ext>
              </a:extLst>
            </p:cNvPr>
            <p:cNvCxnSpPr>
              <a:cxnSpLocks/>
              <a:stCxn id="11" idx="2"/>
              <a:endCxn id="67" idx="0"/>
            </p:cNvCxnSpPr>
            <p:nvPr/>
          </p:nvCxnSpPr>
          <p:spPr bwMode="auto">
            <a:xfrm>
              <a:off x="5701624" y="5721247"/>
              <a:ext cx="6883" cy="85096"/>
            </a:xfrm>
            <a:prstGeom prst="line">
              <a:avLst/>
            </a:prstGeom>
            <a:solidFill>
              <a:schemeClr val="accent1"/>
            </a:solidFill>
            <a:ln w="12700" cap="flat" cmpd="sng" algn="ctr">
              <a:solidFill>
                <a:schemeClr val="tx1"/>
              </a:solidFill>
              <a:prstDash val="solid"/>
              <a:round/>
              <a:headEnd type="none" w="med" len="med"/>
              <a:tailEnd type="none"/>
            </a:ln>
            <a:effectLst/>
          </p:spPr>
        </p:cxnSp>
        <p:grpSp>
          <p:nvGrpSpPr>
            <p:cNvPr id="71" name="Group 70">
              <a:extLst>
                <a:ext uri="{FF2B5EF4-FFF2-40B4-BE49-F238E27FC236}">
                  <a16:creationId xmlns:a16="http://schemas.microsoft.com/office/drawing/2014/main" id="{3AB15715-A51D-4D2A-B925-35B68C957BC2}"/>
                </a:ext>
              </a:extLst>
            </p:cNvPr>
            <p:cNvGrpSpPr>
              <a:grpSpLocks noChangeAspect="1"/>
            </p:cNvGrpSpPr>
            <p:nvPr/>
          </p:nvGrpSpPr>
          <p:grpSpPr>
            <a:xfrm>
              <a:off x="5278013" y="6245265"/>
              <a:ext cx="209822" cy="293751"/>
              <a:chOff x="10129764" y="745508"/>
              <a:chExt cx="221963" cy="310748"/>
            </a:xfrm>
          </p:grpSpPr>
          <p:grpSp>
            <p:nvGrpSpPr>
              <p:cNvPr id="72" name="Group 71">
                <a:extLst>
                  <a:ext uri="{FF2B5EF4-FFF2-40B4-BE49-F238E27FC236}">
                    <a16:creationId xmlns:a16="http://schemas.microsoft.com/office/drawing/2014/main" id="{92AEC72E-46D2-4EDF-87D3-8CE6BE7341DA}"/>
                  </a:ext>
                </a:extLst>
              </p:cNvPr>
              <p:cNvGrpSpPr>
                <a:grpSpLocks noChangeAspect="1"/>
              </p:cNvGrpSpPr>
              <p:nvPr/>
            </p:nvGrpSpPr>
            <p:grpSpPr>
              <a:xfrm>
                <a:off x="10129764" y="745508"/>
                <a:ext cx="221963" cy="310748"/>
                <a:chOff x="1373325" y="5272742"/>
                <a:chExt cx="428625" cy="600075"/>
              </a:xfrm>
            </p:grpSpPr>
            <p:sp>
              <p:nvSpPr>
                <p:cNvPr id="74" name="Rectangle 73">
                  <a:extLst>
                    <a:ext uri="{FF2B5EF4-FFF2-40B4-BE49-F238E27FC236}">
                      <a16:creationId xmlns:a16="http://schemas.microsoft.com/office/drawing/2014/main" id="{57ECCB6E-A348-4146-B4BA-A32F642ED73A}"/>
                    </a:ext>
                  </a:extLst>
                </p:cNvPr>
                <p:cNvSpPr/>
                <p:nvPr/>
              </p:nvSpPr>
              <p:spPr bwMode="auto">
                <a:xfrm>
                  <a:off x="1373325" y="5276465"/>
                  <a:ext cx="428625" cy="596352"/>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pic>
              <p:nvPicPr>
                <p:cNvPr id="75" name="Graphic 74">
                  <a:extLst>
                    <a:ext uri="{FF2B5EF4-FFF2-40B4-BE49-F238E27FC236}">
                      <a16:creationId xmlns:a16="http://schemas.microsoft.com/office/drawing/2014/main" id="{503A1BF4-E100-49B3-9079-554BFF9C63A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3325" y="5272742"/>
                  <a:ext cx="428625" cy="600075"/>
                </a:xfrm>
                <a:prstGeom prst="rect">
                  <a:avLst/>
                </a:prstGeom>
              </p:spPr>
            </p:pic>
          </p:grpSp>
          <p:sp>
            <p:nvSpPr>
              <p:cNvPr id="73" name="TextBox 72">
                <a:extLst>
                  <a:ext uri="{FF2B5EF4-FFF2-40B4-BE49-F238E27FC236}">
                    <a16:creationId xmlns:a16="http://schemas.microsoft.com/office/drawing/2014/main" id="{BF258B2F-501B-4384-8A20-5B541D716F26}"/>
                  </a:ext>
                </a:extLst>
              </p:cNvPr>
              <p:cNvSpPr txBox="1"/>
              <p:nvPr/>
            </p:nvSpPr>
            <p:spPr bwMode="auto">
              <a:xfrm>
                <a:off x="10129764" y="760261"/>
                <a:ext cx="72768" cy="221018"/>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endParaRPr kumimoji="0" lang="en-US" sz="1200" b="1" i="0" u="none" strike="noStrike" kern="1200" cap="none" spc="0" normalizeH="0" baseline="0" noProof="0">
                  <a:ln>
                    <a:noFill/>
                  </a:ln>
                  <a:solidFill>
                    <a:srgbClr val="181818"/>
                  </a:solidFill>
                  <a:effectLst/>
                  <a:uLnTx/>
                  <a:uFillTx/>
                  <a:latin typeface="Ericsson Hilda"/>
                  <a:ea typeface="+mn-ea"/>
                  <a:cs typeface="+mn-cs"/>
                </a:endParaRPr>
              </a:p>
            </p:txBody>
          </p:sp>
        </p:grpSp>
        <p:cxnSp>
          <p:nvCxnSpPr>
            <p:cNvPr id="77" name="Straight Arrow Connector 76">
              <a:extLst>
                <a:ext uri="{FF2B5EF4-FFF2-40B4-BE49-F238E27FC236}">
                  <a16:creationId xmlns:a16="http://schemas.microsoft.com/office/drawing/2014/main" id="{EE60E77E-0255-4011-A330-9AC178F8E60F}"/>
                </a:ext>
              </a:extLst>
            </p:cNvPr>
            <p:cNvCxnSpPr/>
            <p:nvPr/>
          </p:nvCxnSpPr>
          <p:spPr bwMode="auto">
            <a:xfrm flipH="1" flipV="1">
              <a:off x="1702970" y="6147503"/>
              <a:ext cx="180470" cy="97762"/>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78" name="Straight Arrow Connector 77">
              <a:extLst>
                <a:ext uri="{FF2B5EF4-FFF2-40B4-BE49-F238E27FC236}">
                  <a16:creationId xmlns:a16="http://schemas.microsoft.com/office/drawing/2014/main" id="{07068287-61BF-46A7-A9BA-B4156036E629}"/>
                </a:ext>
              </a:extLst>
            </p:cNvPr>
            <p:cNvCxnSpPr>
              <a:cxnSpLocks/>
              <a:stCxn id="75" idx="0"/>
            </p:cNvCxnSpPr>
            <p:nvPr/>
          </p:nvCxnSpPr>
          <p:spPr bwMode="auto">
            <a:xfrm flipH="1" flipV="1">
              <a:off x="5254533" y="6147503"/>
              <a:ext cx="128391" cy="97762"/>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81" name="Straight Arrow Connector 80">
              <a:extLst>
                <a:ext uri="{FF2B5EF4-FFF2-40B4-BE49-F238E27FC236}">
                  <a16:creationId xmlns:a16="http://schemas.microsoft.com/office/drawing/2014/main" id="{70052FA3-FC46-475D-AC5C-D23442B59D41}"/>
                </a:ext>
              </a:extLst>
            </p:cNvPr>
            <p:cNvCxnSpPr>
              <a:cxnSpLocks/>
              <a:stCxn id="75" idx="0"/>
            </p:cNvCxnSpPr>
            <p:nvPr/>
          </p:nvCxnSpPr>
          <p:spPr bwMode="auto">
            <a:xfrm flipV="1">
              <a:off x="5382924" y="6127220"/>
              <a:ext cx="86906" cy="118045"/>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125" name="TextBox 124">
              <a:extLst>
                <a:ext uri="{FF2B5EF4-FFF2-40B4-BE49-F238E27FC236}">
                  <a16:creationId xmlns:a16="http://schemas.microsoft.com/office/drawing/2014/main" id="{6C5602A0-79E8-489C-A46E-85EDE09785C3}"/>
                </a:ext>
              </a:extLst>
            </p:cNvPr>
            <p:cNvSpPr txBox="1"/>
            <p:nvPr/>
          </p:nvSpPr>
          <p:spPr bwMode="auto">
            <a:xfrm>
              <a:off x="1294000" y="5798299"/>
              <a:ext cx="360000" cy="575493"/>
            </a:xfrm>
            <a:prstGeom prst="rect">
              <a:avLst/>
            </a:prstGeom>
            <a:solidFill>
              <a:schemeClr val="bg1"/>
            </a:solidFill>
            <a:ln w="1905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B</a:t>
              </a:r>
              <a:endParaRPr kumimoji="0" lang="en-US" sz="140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60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i="0" u="none" strike="noStrike" kern="1200" cap="none" spc="0" normalizeH="0" baseline="0" noProof="0">
                  <a:ln>
                    <a:noFill/>
                  </a:ln>
                  <a:solidFill>
                    <a:srgbClr val="181818"/>
                  </a:solidFill>
                  <a:effectLst/>
                  <a:uLnTx/>
                  <a:uFillTx/>
                  <a:latin typeface="Ericsson Hilda"/>
                  <a:ea typeface="+mn-ea"/>
                  <a:cs typeface="+mn-cs"/>
                </a:rPr>
                <a:t>E-UTRAN</a:t>
              </a:r>
            </a:p>
          </p:txBody>
        </p:sp>
        <p:sp>
          <p:nvSpPr>
            <p:cNvPr id="126" name="TextBox 125">
              <a:extLst>
                <a:ext uri="{FF2B5EF4-FFF2-40B4-BE49-F238E27FC236}">
                  <a16:creationId xmlns:a16="http://schemas.microsoft.com/office/drawing/2014/main" id="{1DAE77FB-CDD9-4A45-AD23-EE370ADF894F}"/>
                </a:ext>
              </a:extLst>
            </p:cNvPr>
            <p:cNvSpPr txBox="1"/>
            <p:nvPr/>
          </p:nvSpPr>
          <p:spPr bwMode="auto">
            <a:xfrm>
              <a:off x="4853861" y="5798298"/>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algn="ctr" fontAlgn="auto">
                <a:spcBef>
                  <a:spcPts val="0"/>
                </a:spcBef>
                <a:spcAft>
                  <a:spcPts val="0"/>
                </a:spcAft>
                <a:buClr>
                  <a:srgbClr val="181818"/>
                </a:buClr>
                <a:defRPr/>
              </a:pPr>
              <a:r>
                <a:rPr lang="en-US" sz="1200">
                  <a:solidFill>
                    <a:srgbClr val="181818"/>
                  </a:solidFill>
                  <a:latin typeface="Ericsson Technical Icons" panose="00000500000000000000" pitchFamily="2" charset="0"/>
                </a:rPr>
                <a:t>S</a:t>
              </a:r>
              <a:endParaRPr lang="en-US" sz="1200">
                <a:solidFill>
                  <a:srgbClr val="181818"/>
                </a:solidFill>
                <a:latin typeface="Ericsson Hilda"/>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20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G</a:t>
              </a:r>
              <a:endParaRPr kumimoji="0" lang="en-US" sz="120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i="0" u="none" strike="noStrike" kern="1200" cap="none" spc="0" normalizeH="0" baseline="0" noProof="0">
                  <a:ln>
                    <a:noFill/>
                  </a:ln>
                  <a:solidFill>
                    <a:srgbClr val="181818"/>
                  </a:solidFill>
                  <a:effectLst/>
                  <a:uLnTx/>
                  <a:uFillTx/>
                  <a:latin typeface="Ericsson Hilda"/>
                  <a:ea typeface="+mn-ea"/>
                  <a:cs typeface="+mn-cs"/>
                </a:rPr>
                <a:t>N3IWF</a:t>
              </a:r>
            </a:p>
          </p:txBody>
        </p:sp>
        <p:sp>
          <p:nvSpPr>
            <p:cNvPr id="127" name="TextBox 126">
              <a:extLst>
                <a:ext uri="{FF2B5EF4-FFF2-40B4-BE49-F238E27FC236}">
                  <a16:creationId xmlns:a16="http://schemas.microsoft.com/office/drawing/2014/main" id="{87A1A1D7-14F1-4338-B13F-1B38D0459F1C}"/>
                </a:ext>
              </a:extLst>
            </p:cNvPr>
            <p:cNvSpPr txBox="1"/>
            <p:nvPr/>
          </p:nvSpPr>
          <p:spPr bwMode="auto">
            <a:xfrm>
              <a:off x="5521624" y="5145754"/>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80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i="0" u="none" strike="noStrike" kern="1200" cap="none" spc="0" normalizeH="0" baseline="0" noProof="0">
                  <a:ln>
                    <a:noFill/>
                  </a:ln>
                  <a:solidFill>
                    <a:srgbClr val="181818"/>
                  </a:solidFill>
                  <a:effectLst/>
                  <a:uLnTx/>
                  <a:uFillTx/>
                  <a:latin typeface="Ericsson Hilda"/>
                  <a:ea typeface="+mn-ea"/>
                  <a:cs typeface="+mn-cs"/>
                </a:rPr>
                <a:t>AMF</a:t>
              </a:r>
            </a:p>
          </p:txBody>
        </p:sp>
        <p:sp>
          <p:nvSpPr>
            <p:cNvPr id="128" name="TextBox 127">
              <a:extLst>
                <a:ext uri="{FF2B5EF4-FFF2-40B4-BE49-F238E27FC236}">
                  <a16:creationId xmlns:a16="http://schemas.microsoft.com/office/drawing/2014/main" id="{5C9AA954-22C5-45B1-B51A-21705D7B5E18}"/>
                </a:ext>
              </a:extLst>
            </p:cNvPr>
            <p:cNvSpPr txBox="1"/>
            <p:nvPr/>
          </p:nvSpPr>
          <p:spPr bwMode="auto">
            <a:xfrm>
              <a:off x="3314467" y="4285836"/>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60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i="0" u="none" strike="noStrike" kern="1200" cap="none" spc="0" normalizeH="0" baseline="0" noProof="0">
                  <a:ln>
                    <a:noFill/>
                  </a:ln>
                  <a:solidFill>
                    <a:srgbClr val="181818"/>
                  </a:solidFill>
                  <a:effectLst/>
                  <a:uLnTx/>
                  <a:uFillTx/>
                  <a:latin typeface="Ericsson Hilda"/>
                  <a:ea typeface="+mn-ea"/>
                  <a:cs typeface="+mn-cs"/>
                </a:rPr>
                <a:t>SMF/</a:t>
              </a:r>
              <a:br>
                <a:rPr kumimoji="0" lang="en-US" sz="800" i="0" u="none" strike="noStrike" kern="1200" cap="none" spc="0" normalizeH="0" baseline="0" noProof="0">
                  <a:ln>
                    <a:noFill/>
                  </a:ln>
                  <a:solidFill>
                    <a:srgbClr val="181818"/>
                  </a:solidFill>
                  <a:effectLst/>
                  <a:uLnTx/>
                  <a:uFillTx/>
                  <a:latin typeface="Ericsson Hilda"/>
                  <a:ea typeface="+mn-ea"/>
                  <a:cs typeface="+mn-cs"/>
                </a:rPr>
              </a:br>
              <a:r>
                <a:rPr kumimoji="0" lang="en-US" sz="800" i="0" u="none" strike="noStrike" kern="1200" cap="none" spc="0" normalizeH="0" baseline="0" noProof="0">
                  <a:ln>
                    <a:noFill/>
                  </a:ln>
                  <a:solidFill>
                    <a:srgbClr val="181818"/>
                  </a:solidFill>
                  <a:effectLst/>
                  <a:uLnTx/>
                  <a:uFillTx/>
                  <a:latin typeface="Ericsson Hilda"/>
                  <a:ea typeface="+mn-ea"/>
                  <a:cs typeface="+mn-cs"/>
                </a:rPr>
                <a:t>PGW-C</a:t>
              </a:r>
            </a:p>
          </p:txBody>
        </p:sp>
        <p:sp>
          <p:nvSpPr>
            <p:cNvPr id="129" name="TextBox 128">
              <a:extLst>
                <a:ext uri="{FF2B5EF4-FFF2-40B4-BE49-F238E27FC236}">
                  <a16:creationId xmlns:a16="http://schemas.microsoft.com/office/drawing/2014/main" id="{A0A50B12-BEEA-44FF-B089-21593E8DDD25}"/>
                </a:ext>
              </a:extLst>
            </p:cNvPr>
            <p:cNvSpPr txBox="1"/>
            <p:nvPr/>
          </p:nvSpPr>
          <p:spPr bwMode="auto">
            <a:xfrm>
              <a:off x="3314467" y="3637170"/>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80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i="0" u="none" strike="noStrike" kern="1200" cap="none" spc="0" normalizeH="0" baseline="0" noProof="0">
                  <a:ln>
                    <a:noFill/>
                  </a:ln>
                  <a:solidFill>
                    <a:srgbClr val="181818"/>
                  </a:solidFill>
                  <a:effectLst/>
                  <a:uLnTx/>
                  <a:uFillTx/>
                  <a:latin typeface="Ericsson Hilda"/>
                  <a:ea typeface="+mn-ea"/>
                  <a:cs typeface="+mn-cs"/>
                </a:rPr>
                <a:t>PCF</a:t>
              </a:r>
            </a:p>
          </p:txBody>
        </p:sp>
        <p:sp>
          <p:nvSpPr>
            <p:cNvPr id="130" name="TextBox 129">
              <a:extLst>
                <a:ext uri="{FF2B5EF4-FFF2-40B4-BE49-F238E27FC236}">
                  <a16:creationId xmlns:a16="http://schemas.microsoft.com/office/drawing/2014/main" id="{03D93E48-BB79-445F-A956-8BE8F20E31E8}"/>
                </a:ext>
              </a:extLst>
            </p:cNvPr>
            <p:cNvSpPr txBox="1"/>
            <p:nvPr/>
          </p:nvSpPr>
          <p:spPr bwMode="auto">
            <a:xfrm>
              <a:off x="3314467" y="2987562"/>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i="0" u="none" strike="noStrike" kern="1200" cap="none" spc="0" normalizeH="0" baseline="0" noProof="0">
                  <a:ln>
                    <a:noFill/>
                  </a:ln>
                  <a:solidFill>
                    <a:srgbClr val="181818"/>
                  </a:solidFill>
                  <a:effectLst/>
                  <a:uLnTx/>
                  <a:uFillTx/>
                  <a:latin typeface="Ericsson Hilda"/>
                  <a:ea typeface="+mn-ea"/>
                  <a:cs typeface="+mn-cs"/>
                </a:rPr>
                <a:t>UDM/</a:t>
              </a:r>
              <a:br>
                <a:rPr kumimoji="0" lang="en-US" sz="800" i="0" u="none" strike="noStrike" kern="1200" cap="none" spc="0" normalizeH="0" baseline="0" noProof="0">
                  <a:ln>
                    <a:noFill/>
                  </a:ln>
                  <a:solidFill>
                    <a:srgbClr val="181818"/>
                  </a:solidFill>
                  <a:effectLst/>
                  <a:uLnTx/>
                  <a:uFillTx/>
                  <a:latin typeface="Ericsson Hilda"/>
                  <a:ea typeface="+mn-ea"/>
                  <a:cs typeface="+mn-cs"/>
                </a:rPr>
              </a:br>
              <a:r>
                <a:rPr kumimoji="0" lang="en-US" sz="800" i="0" u="none" strike="noStrike" kern="1200" cap="none" spc="0" normalizeH="0" baseline="0" noProof="0">
                  <a:ln>
                    <a:noFill/>
                  </a:ln>
                  <a:solidFill>
                    <a:srgbClr val="181818"/>
                  </a:solidFill>
                  <a:effectLst/>
                  <a:uLnTx/>
                  <a:uFillTx/>
                  <a:latin typeface="Ericsson Hilda"/>
                  <a:ea typeface="+mn-ea"/>
                  <a:cs typeface="+mn-cs"/>
                </a:rPr>
                <a:t>HSS</a:t>
              </a:r>
            </a:p>
          </p:txBody>
        </p:sp>
        <p:sp>
          <p:nvSpPr>
            <p:cNvPr id="131" name="TextBox 130">
              <a:extLst>
                <a:ext uri="{FF2B5EF4-FFF2-40B4-BE49-F238E27FC236}">
                  <a16:creationId xmlns:a16="http://schemas.microsoft.com/office/drawing/2014/main" id="{928A2B96-BA76-4325-A52F-AEFD7D010DD8}"/>
                </a:ext>
              </a:extLst>
            </p:cNvPr>
            <p:cNvSpPr txBox="1"/>
            <p:nvPr/>
          </p:nvSpPr>
          <p:spPr bwMode="auto">
            <a:xfrm>
              <a:off x="3314467" y="4940199"/>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G</a:t>
              </a:r>
              <a:endParaRPr kumimoji="0" lang="en-US" sz="140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i="0" u="none" strike="noStrike" kern="1200" cap="none" spc="0" normalizeH="0" baseline="0" noProof="0">
                  <a:ln>
                    <a:noFill/>
                  </a:ln>
                  <a:solidFill>
                    <a:srgbClr val="181818"/>
                  </a:solidFill>
                  <a:effectLst/>
                  <a:uLnTx/>
                  <a:uFillTx/>
                  <a:latin typeface="Ericsson Hilda"/>
                  <a:ea typeface="+mn-ea"/>
                  <a:cs typeface="+mn-cs"/>
                </a:rPr>
                <a:t>UPF/</a:t>
              </a:r>
              <a:br>
                <a:rPr kumimoji="0" lang="en-US" sz="800" i="0" u="none" strike="noStrike" kern="1200" cap="none" spc="0" normalizeH="0" baseline="0" noProof="0">
                  <a:ln>
                    <a:noFill/>
                  </a:ln>
                  <a:solidFill>
                    <a:srgbClr val="181818"/>
                  </a:solidFill>
                  <a:effectLst/>
                  <a:uLnTx/>
                  <a:uFillTx/>
                  <a:latin typeface="Ericsson Hilda"/>
                  <a:ea typeface="+mn-ea"/>
                  <a:cs typeface="+mn-cs"/>
                </a:rPr>
              </a:br>
              <a:r>
                <a:rPr kumimoji="0" lang="en-US" sz="800" i="0" u="none" strike="noStrike" kern="1200" cap="none" spc="0" normalizeH="0" baseline="0" noProof="0">
                  <a:ln>
                    <a:noFill/>
                  </a:ln>
                  <a:solidFill>
                    <a:srgbClr val="181818"/>
                  </a:solidFill>
                  <a:effectLst/>
                  <a:uLnTx/>
                  <a:uFillTx/>
                  <a:latin typeface="Ericsson Hilda"/>
                  <a:ea typeface="+mn-ea"/>
                  <a:cs typeface="+mn-cs"/>
                </a:rPr>
                <a:t>PGW-U</a:t>
              </a:r>
            </a:p>
          </p:txBody>
        </p:sp>
        <p:sp>
          <p:nvSpPr>
            <p:cNvPr id="132" name="TextBox 131">
              <a:extLst>
                <a:ext uri="{FF2B5EF4-FFF2-40B4-BE49-F238E27FC236}">
                  <a16:creationId xmlns:a16="http://schemas.microsoft.com/office/drawing/2014/main" id="{7DDD05D2-BAD7-4D91-A50C-98FF65DECA18}"/>
                </a:ext>
              </a:extLst>
            </p:cNvPr>
            <p:cNvSpPr txBox="1"/>
            <p:nvPr/>
          </p:nvSpPr>
          <p:spPr bwMode="auto">
            <a:xfrm>
              <a:off x="2167527" y="4722057"/>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algn="ctr" fontAlgn="auto">
                <a:spcBef>
                  <a:spcPts val="0"/>
                </a:spcBef>
                <a:spcAft>
                  <a:spcPts val="0"/>
                </a:spcAft>
                <a:buClr>
                  <a:srgbClr val="181818"/>
                </a:buClr>
                <a:defRPr/>
              </a:pPr>
              <a:r>
                <a:rPr lang="en-US" sz="1200">
                  <a:solidFill>
                    <a:srgbClr val="181818"/>
                  </a:solidFill>
                  <a:latin typeface="Ericsson Technical Icons" panose="00000500000000000000" pitchFamily="2" charset="0"/>
                </a:rPr>
                <a:t>S</a:t>
              </a:r>
              <a:endParaRPr lang="en-US" sz="1200">
                <a:solidFill>
                  <a:srgbClr val="181818"/>
                </a:solidFill>
                <a:latin typeface="Ericsson Hilda"/>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20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G</a:t>
              </a:r>
              <a:endParaRPr kumimoji="0" lang="en-US" sz="120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i="0" u="none" strike="noStrike" kern="1200" cap="none" spc="0" normalizeH="0" baseline="0" noProof="0">
                  <a:ln>
                    <a:noFill/>
                  </a:ln>
                  <a:solidFill>
                    <a:srgbClr val="181818"/>
                  </a:solidFill>
                  <a:effectLst/>
                  <a:uLnTx/>
                  <a:uFillTx/>
                  <a:latin typeface="Ericsson Hilda"/>
                  <a:ea typeface="+mn-ea"/>
                  <a:cs typeface="+mn-cs"/>
                </a:rPr>
                <a:t>SGW</a:t>
              </a:r>
            </a:p>
          </p:txBody>
        </p:sp>
        <p:sp>
          <p:nvSpPr>
            <p:cNvPr id="133" name="TextBox 132">
              <a:extLst>
                <a:ext uri="{FF2B5EF4-FFF2-40B4-BE49-F238E27FC236}">
                  <a16:creationId xmlns:a16="http://schemas.microsoft.com/office/drawing/2014/main" id="{59E3326D-F279-44D2-B3DD-5D84D091C0B9}"/>
                </a:ext>
              </a:extLst>
            </p:cNvPr>
            <p:cNvSpPr txBox="1"/>
            <p:nvPr/>
          </p:nvSpPr>
          <p:spPr bwMode="auto">
            <a:xfrm>
              <a:off x="1294000" y="4940009"/>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80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i="0" u="none" strike="noStrike" kern="1200" cap="none" spc="0" normalizeH="0" baseline="0" noProof="0">
                  <a:ln>
                    <a:noFill/>
                  </a:ln>
                  <a:solidFill>
                    <a:srgbClr val="181818"/>
                  </a:solidFill>
                  <a:effectLst/>
                  <a:uLnTx/>
                  <a:uFillTx/>
                  <a:latin typeface="Ericsson Hilda"/>
                  <a:ea typeface="+mn-ea"/>
                  <a:cs typeface="+mn-cs"/>
                </a:rPr>
                <a:t>MME</a:t>
              </a:r>
            </a:p>
          </p:txBody>
        </p:sp>
        <p:cxnSp>
          <p:nvCxnSpPr>
            <p:cNvPr id="134" name="Straight Connector 133">
              <a:extLst>
                <a:ext uri="{FF2B5EF4-FFF2-40B4-BE49-F238E27FC236}">
                  <a16:creationId xmlns:a16="http://schemas.microsoft.com/office/drawing/2014/main" id="{A2165552-0D6B-44E9-9BB0-692FA083381C}"/>
                </a:ext>
              </a:extLst>
            </p:cNvPr>
            <p:cNvCxnSpPr>
              <a:cxnSpLocks/>
              <a:stCxn id="132" idx="1"/>
              <a:endCxn id="133" idx="3"/>
            </p:cNvCxnSpPr>
            <p:nvPr/>
          </p:nvCxnSpPr>
          <p:spPr bwMode="auto">
            <a:xfrm flipH="1">
              <a:off x="1654000" y="5009804"/>
              <a:ext cx="513527" cy="217952"/>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135" name="Straight Connector 134">
              <a:extLst>
                <a:ext uri="{FF2B5EF4-FFF2-40B4-BE49-F238E27FC236}">
                  <a16:creationId xmlns:a16="http://schemas.microsoft.com/office/drawing/2014/main" id="{5ED6CF0D-7BBC-40B4-87D2-A327B0427A46}"/>
                </a:ext>
              </a:extLst>
            </p:cNvPr>
            <p:cNvCxnSpPr>
              <a:cxnSpLocks/>
              <a:stCxn id="132" idx="1"/>
              <a:endCxn id="125" idx="0"/>
            </p:cNvCxnSpPr>
            <p:nvPr/>
          </p:nvCxnSpPr>
          <p:spPr bwMode="auto">
            <a:xfrm flipH="1">
              <a:off x="1474000" y="5009804"/>
              <a:ext cx="693527" cy="788495"/>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136" name="Straight Connector 135">
              <a:extLst>
                <a:ext uri="{FF2B5EF4-FFF2-40B4-BE49-F238E27FC236}">
                  <a16:creationId xmlns:a16="http://schemas.microsoft.com/office/drawing/2014/main" id="{37A15518-EFD7-43D8-A21B-937EFBCCEB0B}"/>
                </a:ext>
              </a:extLst>
            </p:cNvPr>
            <p:cNvCxnSpPr>
              <a:cxnSpLocks/>
              <a:stCxn id="133" idx="2"/>
              <a:endCxn id="125" idx="0"/>
            </p:cNvCxnSpPr>
            <p:nvPr/>
          </p:nvCxnSpPr>
          <p:spPr bwMode="auto">
            <a:xfrm>
              <a:off x="1474000" y="5515502"/>
              <a:ext cx="0" cy="282797"/>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137" name="Straight Connector 136">
              <a:extLst>
                <a:ext uri="{FF2B5EF4-FFF2-40B4-BE49-F238E27FC236}">
                  <a16:creationId xmlns:a16="http://schemas.microsoft.com/office/drawing/2014/main" id="{667A2CCA-BB5E-4C54-BF32-B4F50E03C4B2}"/>
                </a:ext>
              </a:extLst>
            </p:cNvPr>
            <p:cNvCxnSpPr>
              <a:cxnSpLocks/>
              <a:stCxn id="132" idx="3"/>
              <a:endCxn id="131" idx="1"/>
            </p:cNvCxnSpPr>
            <p:nvPr/>
          </p:nvCxnSpPr>
          <p:spPr bwMode="auto">
            <a:xfrm>
              <a:off x="2527527" y="5009804"/>
              <a:ext cx="786940" cy="218142"/>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138" name="Straight Connector 137">
              <a:extLst>
                <a:ext uri="{FF2B5EF4-FFF2-40B4-BE49-F238E27FC236}">
                  <a16:creationId xmlns:a16="http://schemas.microsoft.com/office/drawing/2014/main" id="{F2A7F3EF-F0CE-4DC2-9A83-C209229976F5}"/>
                </a:ext>
              </a:extLst>
            </p:cNvPr>
            <p:cNvCxnSpPr>
              <a:cxnSpLocks/>
              <a:stCxn id="132" idx="3"/>
              <a:endCxn id="128" idx="1"/>
            </p:cNvCxnSpPr>
            <p:nvPr/>
          </p:nvCxnSpPr>
          <p:spPr bwMode="auto">
            <a:xfrm flipV="1">
              <a:off x="2527527" y="4573583"/>
              <a:ext cx="786940" cy="436221"/>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139" name="Straight Connector 32">
              <a:extLst>
                <a:ext uri="{FF2B5EF4-FFF2-40B4-BE49-F238E27FC236}">
                  <a16:creationId xmlns:a16="http://schemas.microsoft.com/office/drawing/2014/main" id="{DD28879F-C7E8-4401-9E4E-02C3FEAE2E7B}"/>
                </a:ext>
              </a:extLst>
            </p:cNvPr>
            <p:cNvCxnSpPr>
              <a:cxnSpLocks/>
              <a:endCxn id="128" idx="1"/>
            </p:cNvCxnSpPr>
            <p:nvPr/>
          </p:nvCxnSpPr>
          <p:spPr bwMode="auto">
            <a:xfrm rot="5400000">
              <a:off x="2765950" y="4012366"/>
              <a:ext cx="1109734" cy="12700"/>
            </a:xfrm>
            <a:prstGeom prst="bentConnector4">
              <a:avLst>
                <a:gd name="adj1" fmla="val -341"/>
                <a:gd name="adj2" fmla="val 1900000"/>
              </a:avLst>
            </a:prstGeom>
            <a:solidFill>
              <a:schemeClr val="accent1"/>
            </a:solidFill>
            <a:ln w="12700" cap="flat" cmpd="sng" algn="ctr">
              <a:solidFill>
                <a:schemeClr val="tx1"/>
              </a:solidFill>
              <a:prstDash val="solid"/>
              <a:round/>
              <a:headEnd type="none" w="med" len="med"/>
              <a:tailEnd type="none"/>
            </a:ln>
            <a:effectLst/>
          </p:spPr>
        </p:cxnSp>
        <p:cxnSp>
          <p:nvCxnSpPr>
            <p:cNvPr id="140" name="Straight Connector 139">
              <a:extLst>
                <a:ext uri="{FF2B5EF4-FFF2-40B4-BE49-F238E27FC236}">
                  <a16:creationId xmlns:a16="http://schemas.microsoft.com/office/drawing/2014/main" id="{A347CF21-CB7F-401F-A1AF-02A972A161B6}"/>
                </a:ext>
              </a:extLst>
            </p:cNvPr>
            <p:cNvCxnSpPr>
              <a:cxnSpLocks/>
              <a:stCxn id="128" idx="0"/>
              <a:endCxn id="129" idx="2"/>
            </p:cNvCxnSpPr>
            <p:nvPr/>
          </p:nvCxnSpPr>
          <p:spPr bwMode="auto">
            <a:xfrm flipV="1">
              <a:off x="3494467" y="4212663"/>
              <a:ext cx="0" cy="73173"/>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141" name="Straight Connector 140">
              <a:extLst>
                <a:ext uri="{FF2B5EF4-FFF2-40B4-BE49-F238E27FC236}">
                  <a16:creationId xmlns:a16="http://schemas.microsoft.com/office/drawing/2014/main" id="{25A032EC-94B9-4302-ACF0-17B452C59D5D}"/>
                </a:ext>
              </a:extLst>
            </p:cNvPr>
            <p:cNvCxnSpPr>
              <a:cxnSpLocks/>
              <a:stCxn id="131" idx="0"/>
              <a:endCxn id="128" idx="2"/>
            </p:cNvCxnSpPr>
            <p:nvPr/>
          </p:nvCxnSpPr>
          <p:spPr bwMode="auto">
            <a:xfrm flipV="1">
              <a:off x="3494467" y="4861329"/>
              <a:ext cx="0" cy="78870"/>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142" name="Straight Connector 32">
              <a:extLst>
                <a:ext uri="{FF2B5EF4-FFF2-40B4-BE49-F238E27FC236}">
                  <a16:creationId xmlns:a16="http://schemas.microsoft.com/office/drawing/2014/main" id="{5B3076EE-75B3-406A-AAAF-0291CD32687F}"/>
                </a:ext>
              </a:extLst>
            </p:cNvPr>
            <p:cNvCxnSpPr>
              <a:cxnSpLocks/>
              <a:stCxn id="130" idx="1"/>
              <a:endCxn id="133" idx="0"/>
            </p:cNvCxnSpPr>
            <p:nvPr/>
          </p:nvCxnSpPr>
          <p:spPr bwMode="auto">
            <a:xfrm rot="10800000" flipV="1">
              <a:off x="1474001" y="3275309"/>
              <a:ext cx="1840467" cy="1664700"/>
            </a:xfrm>
            <a:prstGeom prst="bentConnector2">
              <a:avLst/>
            </a:prstGeom>
            <a:solidFill>
              <a:schemeClr val="accent1"/>
            </a:solidFill>
            <a:ln w="12700" cap="flat" cmpd="sng" algn="ctr">
              <a:solidFill>
                <a:schemeClr val="tx1"/>
              </a:solidFill>
              <a:prstDash val="solid"/>
              <a:round/>
              <a:headEnd type="none" w="med" len="med"/>
              <a:tailEnd type="none"/>
            </a:ln>
            <a:effectLst/>
          </p:spPr>
        </p:cxnSp>
        <p:cxnSp>
          <p:nvCxnSpPr>
            <p:cNvPr id="143" name="Straight Connector 32">
              <a:extLst>
                <a:ext uri="{FF2B5EF4-FFF2-40B4-BE49-F238E27FC236}">
                  <a16:creationId xmlns:a16="http://schemas.microsoft.com/office/drawing/2014/main" id="{43B4A531-1E09-47EF-AE22-F3D7598E399C}"/>
                </a:ext>
              </a:extLst>
            </p:cNvPr>
            <p:cNvCxnSpPr>
              <a:cxnSpLocks/>
              <a:stCxn id="130" idx="3"/>
              <a:endCxn id="127" idx="0"/>
            </p:cNvCxnSpPr>
            <p:nvPr/>
          </p:nvCxnSpPr>
          <p:spPr bwMode="auto">
            <a:xfrm>
              <a:off x="3674467" y="3275309"/>
              <a:ext cx="2027157" cy="1870445"/>
            </a:xfrm>
            <a:prstGeom prst="bentConnector2">
              <a:avLst/>
            </a:prstGeom>
            <a:solidFill>
              <a:schemeClr val="accent1"/>
            </a:solidFill>
            <a:ln w="12700" cap="flat" cmpd="sng" algn="ctr">
              <a:solidFill>
                <a:schemeClr val="tx1"/>
              </a:solidFill>
              <a:prstDash val="solid"/>
              <a:round/>
              <a:headEnd type="none" w="med" len="med"/>
              <a:tailEnd type="none"/>
            </a:ln>
            <a:effectLst/>
          </p:spPr>
        </p:cxnSp>
        <p:cxnSp>
          <p:nvCxnSpPr>
            <p:cNvPr id="144" name="Straight Connector 143">
              <a:extLst>
                <a:ext uri="{FF2B5EF4-FFF2-40B4-BE49-F238E27FC236}">
                  <a16:creationId xmlns:a16="http://schemas.microsoft.com/office/drawing/2014/main" id="{7A15AFA1-9D5F-40CE-9360-031D12AD04F7}"/>
                </a:ext>
              </a:extLst>
            </p:cNvPr>
            <p:cNvCxnSpPr>
              <a:cxnSpLocks/>
              <a:stCxn id="129" idx="3"/>
              <a:endCxn id="127" idx="1"/>
            </p:cNvCxnSpPr>
            <p:nvPr/>
          </p:nvCxnSpPr>
          <p:spPr bwMode="auto">
            <a:xfrm>
              <a:off x="3674467" y="3924917"/>
              <a:ext cx="1847157" cy="1508584"/>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145" name="Straight Connector 144">
              <a:extLst>
                <a:ext uri="{FF2B5EF4-FFF2-40B4-BE49-F238E27FC236}">
                  <a16:creationId xmlns:a16="http://schemas.microsoft.com/office/drawing/2014/main" id="{80BBC1F2-1368-47F2-9EBD-94E320E68623}"/>
                </a:ext>
              </a:extLst>
            </p:cNvPr>
            <p:cNvCxnSpPr>
              <a:cxnSpLocks/>
              <a:stCxn id="128" idx="3"/>
              <a:endCxn id="127" idx="1"/>
            </p:cNvCxnSpPr>
            <p:nvPr/>
          </p:nvCxnSpPr>
          <p:spPr bwMode="auto">
            <a:xfrm>
              <a:off x="3674467" y="4573583"/>
              <a:ext cx="1847157" cy="859918"/>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146" name="Straight Connector 145">
              <a:extLst>
                <a:ext uri="{FF2B5EF4-FFF2-40B4-BE49-F238E27FC236}">
                  <a16:creationId xmlns:a16="http://schemas.microsoft.com/office/drawing/2014/main" id="{B44574F9-4112-462D-8932-59C90E5AAC10}"/>
                </a:ext>
              </a:extLst>
            </p:cNvPr>
            <p:cNvCxnSpPr>
              <a:cxnSpLocks/>
              <a:stCxn id="127" idx="1"/>
              <a:endCxn id="126" idx="0"/>
            </p:cNvCxnSpPr>
            <p:nvPr/>
          </p:nvCxnSpPr>
          <p:spPr bwMode="auto">
            <a:xfrm flipH="1">
              <a:off x="5033861" y="5433501"/>
              <a:ext cx="487763" cy="364797"/>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147" name="Straight Connector 146">
              <a:extLst>
                <a:ext uri="{FF2B5EF4-FFF2-40B4-BE49-F238E27FC236}">
                  <a16:creationId xmlns:a16="http://schemas.microsoft.com/office/drawing/2014/main" id="{4FF47F3B-CEE9-4B81-96FF-8E4ADB365810}"/>
                </a:ext>
              </a:extLst>
            </p:cNvPr>
            <p:cNvCxnSpPr>
              <a:cxnSpLocks/>
              <a:stCxn id="131" idx="3"/>
              <a:endCxn id="126" idx="0"/>
            </p:cNvCxnSpPr>
            <p:nvPr/>
          </p:nvCxnSpPr>
          <p:spPr bwMode="auto">
            <a:xfrm>
              <a:off x="3674467" y="5227946"/>
              <a:ext cx="1359394" cy="570352"/>
            </a:xfrm>
            <a:prstGeom prst="line">
              <a:avLst/>
            </a:prstGeom>
            <a:solidFill>
              <a:schemeClr val="accent1"/>
            </a:solidFill>
            <a:ln w="12700" cap="flat" cmpd="sng" algn="ctr">
              <a:solidFill>
                <a:schemeClr val="tx1"/>
              </a:solidFill>
              <a:prstDash val="solid"/>
              <a:round/>
              <a:headEnd type="none" w="med" len="med"/>
              <a:tailEnd type="none"/>
            </a:ln>
            <a:effectLst/>
          </p:spPr>
        </p:cxnSp>
        <p:grpSp>
          <p:nvGrpSpPr>
            <p:cNvPr id="148" name="Group 147">
              <a:extLst>
                <a:ext uri="{FF2B5EF4-FFF2-40B4-BE49-F238E27FC236}">
                  <a16:creationId xmlns:a16="http://schemas.microsoft.com/office/drawing/2014/main" id="{12876ECB-6E2C-4A6E-92CB-3DD9380603E7}"/>
                </a:ext>
              </a:extLst>
            </p:cNvPr>
            <p:cNvGrpSpPr>
              <a:grpSpLocks noChangeAspect="1"/>
            </p:cNvGrpSpPr>
            <p:nvPr/>
          </p:nvGrpSpPr>
          <p:grpSpPr>
            <a:xfrm>
              <a:off x="1778529" y="6245265"/>
              <a:ext cx="209822" cy="293751"/>
              <a:chOff x="10129764" y="745508"/>
              <a:chExt cx="221963" cy="310748"/>
            </a:xfrm>
          </p:grpSpPr>
          <p:grpSp>
            <p:nvGrpSpPr>
              <p:cNvPr id="159" name="Group 158">
                <a:extLst>
                  <a:ext uri="{FF2B5EF4-FFF2-40B4-BE49-F238E27FC236}">
                    <a16:creationId xmlns:a16="http://schemas.microsoft.com/office/drawing/2014/main" id="{786E3AF6-3713-4D3A-8107-BAF847EF3125}"/>
                  </a:ext>
                </a:extLst>
              </p:cNvPr>
              <p:cNvGrpSpPr>
                <a:grpSpLocks noChangeAspect="1"/>
              </p:cNvGrpSpPr>
              <p:nvPr/>
            </p:nvGrpSpPr>
            <p:grpSpPr>
              <a:xfrm>
                <a:off x="10129764" y="745508"/>
                <a:ext cx="221963" cy="310748"/>
                <a:chOff x="1373325" y="5272742"/>
                <a:chExt cx="428625" cy="600075"/>
              </a:xfrm>
            </p:grpSpPr>
            <p:sp>
              <p:nvSpPr>
                <p:cNvPr id="161" name="Rectangle 160">
                  <a:extLst>
                    <a:ext uri="{FF2B5EF4-FFF2-40B4-BE49-F238E27FC236}">
                      <a16:creationId xmlns:a16="http://schemas.microsoft.com/office/drawing/2014/main" id="{41C6E97A-CBC7-4DD2-BDD8-11A4B935F79D}"/>
                    </a:ext>
                  </a:extLst>
                </p:cNvPr>
                <p:cNvSpPr/>
                <p:nvPr/>
              </p:nvSpPr>
              <p:spPr bwMode="auto">
                <a:xfrm>
                  <a:off x="1373325" y="5276465"/>
                  <a:ext cx="428625" cy="596352"/>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i="0" u="none" strike="noStrike" kern="1200" cap="none" spc="0" normalizeH="0" baseline="0" noProof="0" err="1">
                    <a:ln>
                      <a:noFill/>
                    </a:ln>
                    <a:solidFill>
                      <a:srgbClr val="FFFFFF"/>
                    </a:solidFill>
                    <a:effectLst/>
                    <a:uLnTx/>
                    <a:uFillTx/>
                    <a:latin typeface="Ericsson Hilda"/>
                    <a:ea typeface="+mn-ea"/>
                    <a:cs typeface="+mn-cs"/>
                  </a:endParaRPr>
                </a:p>
              </p:txBody>
            </p:sp>
            <p:pic>
              <p:nvPicPr>
                <p:cNvPr id="162" name="Graphic 161">
                  <a:extLst>
                    <a:ext uri="{FF2B5EF4-FFF2-40B4-BE49-F238E27FC236}">
                      <a16:creationId xmlns:a16="http://schemas.microsoft.com/office/drawing/2014/main" id="{B97E2E0C-AAED-4DCD-86AA-4ED1E1C9816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3325" y="5272742"/>
                  <a:ext cx="428625" cy="600075"/>
                </a:xfrm>
                <a:prstGeom prst="rect">
                  <a:avLst/>
                </a:prstGeom>
              </p:spPr>
            </p:pic>
          </p:grpSp>
          <p:sp>
            <p:nvSpPr>
              <p:cNvPr id="160" name="TextBox 159">
                <a:extLst>
                  <a:ext uri="{FF2B5EF4-FFF2-40B4-BE49-F238E27FC236}">
                    <a16:creationId xmlns:a16="http://schemas.microsoft.com/office/drawing/2014/main" id="{8BAFC8B1-55D5-4C3F-8D0A-D48E3445F519}"/>
                  </a:ext>
                </a:extLst>
              </p:cNvPr>
              <p:cNvSpPr txBox="1"/>
              <p:nvPr/>
            </p:nvSpPr>
            <p:spPr bwMode="auto">
              <a:xfrm>
                <a:off x="10129764" y="760261"/>
                <a:ext cx="76979" cy="233807"/>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endParaRPr kumimoji="0" lang="en-US" sz="1200" i="0" u="none" strike="noStrike" kern="1200" cap="none" spc="0" normalizeH="0" baseline="0" noProof="0">
                  <a:ln>
                    <a:noFill/>
                  </a:ln>
                  <a:solidFill>
                    <a:srgbClr val="181818"/>
                  </a:solidFill>
                  <a:effectLst/>
                  <a:uLnTx/>
                  <a:uFillTx/>
                  <a:latin typeface="Ericsson Hilda"/>
                  <a:ea typeface="+mn-ea"/>
                  <a:cs typeface="+mn-cs"/>
                </a:endParaRPr>
              </a:p>
            </p:txBody>
          </p:sp>
        </p:grpSp>
        <p:sp>
          <p:nvSpPr>
            <p:cNvPr id="149" name="TextBox 148">
              <a:extLst>
                <a:ext uri="{FF2B5EF4-FFF2-40B4-BE49-F238E27FC236}">
                  <a16:creationId xmlns:a16="http://schemas.microsoft.com/office/drawing/2014/main" id="{09C2B7FE-2760-4F2D-A85C-F047ACCA2B4A}"/>
                </a:ext>
              </a:extLst>
            </p:cNvPr>
            <p:cNvSpPr txBox="1"/>
            <p:nvPr/>
          </p:nvSpPr>
          <p:spPr bwMode="auto">
            <a:xfrm>
              <a:off x="5528507" y="5806343"/>
              <a:ext cx="360000" cy="575493"/>
            </a:xfrm>
            <a:prstGeom prst="rect">
              <a:avLst/>
            </a:prstGeom>
            <a:solidFill>
              <a:schemeClr val="bg1"/>
            </a:solidFill>
            <a:ln w="1905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B</a:t>
              </a:r>
              <a:endParaRPr kumimoji="0" lang="en-US" sz="140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60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lang="en-US" sz="800">
                  <a:solidFill>
                    <a:srgbClr val="181818"/>
                  </a:solidFill>
                  <a:latin typeface="Ericsson Hilda"/>
                </a:rPr>
                <a:t>NG</a:t>
              </a:r>
              <a:r>
                <a:rPr kumimoji="0" lang="en-US" sz="800" i="0" u="none" strike="noStrike" kern="1200" cap="none" spc="0" normalizeH="0" baseline="0" noProof="0">
                  <a:ln>
                    <a:noFill/>
                  </a:ln>
                  <a:solidFill>
                    <a:srgbClr val="181818"/>
                  </a:solidFill>
                  <a:effectLst/>
                  <a:uLnTx/>
                  <a:uFillTx/>
                  <a:latin typeface="Ericsson Hilda"/>
                  <a:ea typeface="+mn-ea"/>
                  <a:cs typeface="+mn-cs"/>
                </a:rPr>
                <a:t>-RAN</a:t>
              </a:r>
            </a:p>
          </p:txBody>
        </p:sp>
        <p:cxnSp>
          <p:nvCxnSpPr>
            <p:cNvPr id="150" name="Straight Connector 149">
              <a:extLst>
                <a:ext uri="{FF2B5EF4-FFF2-40B4-BE49-F238E27FC236}">
                  <a16:creationId xmlns:a16="http://schemas.microsoft.com/office/drawing/2014/main" id="{44B677B9-7BE5-4671-AE6C-D52BF92435C4}"/>
                </a:ext>
              </a:extLst>
            </p:cNvPr>
            <p:cNvCxnSpPr>
              <a:cxnSpLocks/>
              <a:stCxn id="127" idx="2"/>
              <a:endCxn id="149" idx="0"/>
            </p:cNvCxnSpPr>
            <p:nvPr/>
          </p:nvCxnSpPr>
          <p:spPr bwMode="auto">
            <a:xfrm>
              <a:off x="5701624" y="5721247"/>
              <a:ext cx="6883" cy="85096"/>
            </a:xfrm>
            <a:prstGeom prst="line">
              <a:avLst/>
            </a:prstGeom>
            <a:solidFill>
              <a:schemeClr val="accent1"/>
            </a:solidFill>
            <a:ln w="12700" cap="flat" cmpd="sng" algn="ctr">
              <a:solidFill>
                <a:schemeClr val="tx1"/>
              </a:solidFill>
              <a:prstDash val="solid"/>
              <a:round/>
              <a:headEnd type="none" w="med" len="med"/>
              <a:tailEnd type="none"/>
            </a:ln>
            <a:effectLst/>
          </p:spPr>
        </p:cxnSp>
        <p:grpSp>
          <p:nvGrpSpPr>
            <p:cNvPr id="151" name="Group 150">
              <a:extLst>
                <a:ext uri="{FF2B5EF4-FFF2-40B4-BE49-F238E27FC236}">
                  <a16:creationId xmlns:a16="http://schemas.microsoft.com/office/drawing/2014/main" id="{8AEDB0AC-B43E-47DA-96B7-F473D403D530}"/>
                </a:ext>
              </a:extLst>
            </p:cNvPr>
            <p:cNvGrpSpPr>
              <a:grpSpLocks noChangeAspect="1"/>
            </p:cNvGrpSpPr>
            <p:nvPr/>
          </p:nvGrpSpPr>
          <p:grpSpPr>
            <a:xfrm>
              <a:off x="5278013" y="6245265"/>
              <a:ext cx="209822" cy="293751"/>
              <a:chOff x="10129764" y="745508"/>
              <a:chExt cx="221963" cy="310748"/>
            </a:xfrm>
          </p:grpSpPr>
          <p:grpSp>
            <p:nvGrpSpPr>
              <p:cNvPr id="155" name="Group 154">
                <a:extLst>
                  <a:ext uri="{FF2B5EF4-FFF2-40B4-BE49-F238E27FC236}">
                    <a16:creationId xmlns:a16="http://schemas.microsoft.com/office/drawing/2014/main" id="{AB04132D-582B-456C-97BD-AB6AC9EF5E2D}"/>
                  </a:ext>
                </a:extLst>
              </p:cNvPr>
              <p:cNvGrpSpPr>
                <a:grpSpLocks noChangeAspect="1"/>
              </p:cNvGrpSpPr>
              <p:nvPr/>
            </p:nvGrpSpPr>
            <p:grpSpPr>
              <a:xfrm>
                <a:off x="10129764" y="745508"/>
                <a:ext cx="221963" cy="310748"/>
                <a:chOff x="1373325" y="5272742"/>
                <a:chExt cx="428625" cy="600075"/>
              </a:xfrm>
            </p:grpSpPr>
            <p:sp>
              <p:nvSpPr>
                <p:cNvPr id="157" name="Rectangle 156">
                  <a:extLst>
                    <a:ext uri="{FF2B5EF4-FFF2-40B4-BE49-F238E27FC236}">
                      <a16:creationId xmlns:a16="http://schemas.microsoft.com/office/drawing/2014/main" id="{AF3B19EE-C25B-4A40-8C3B-98598394F64C}"/>
                    </a:ext>
                  </a:extLst>
                </p:cNvPr>
                <p:cNvSpPr/>
                <p:nvPr/>
              </p:nvSpPr>
              <p:spPr bwMode="auto">
                <a:xfrm>
                  <a:off x="1373325" y="5276465"/>
                  <a:ext cx="428625" cy="596352"/>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i="0" u="none" strike="noStrike" kern="1200" cap="none" spc="0" normalizeH="0" baseline="0" noProof="0" err="1">
                    <a:ln>
                      <a:noFill/>
                    </a:ln>
                    <a:solidFill>
                      <a:srgbClr val="FFFFFF"/>
                    </a:solidFill>
                    <a:effectLst/>
                    <a:uLnTx/>
                    <a:uFillTx/>
                    <a:latin typeface="Ericsson Hilda"/>
                    <a:ea typeface="+mn-ea"/>
                    <a:cs typeface="+mn-cs"/>
                  </a:endParaRPr>
                </a:p>
              </p:txBody>
            </p:sp>
            <p:pic>
              <p:nvPicPr>
                <p:cNvPr id="158" name="Graphic 157">
                  <a:extLst>
                    <a:ext uri="{FF2B5EF4-FFF2-40B4-BE49-F238E27FC236}">
                      <a16:creationId xmlns:a16="http://schemas.microsoft.com/office/drawing/2014/main" id="{9F0A2D41-25D9-4E10-A79E-57845B958E8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3325" y="5272742"/>
                  <a:ext cx="428625" cy="600075"/>
                </a:xfrm>
                <a:prstGeom prst="rect">
                  <a:avLst/>
                </a:prstGeom>
              </p:spPr>
            </p:pic>
          </p:grpSp>
          <p:sp>
            <p:nvSpPr>
              <p:cNvPr id="156" name="TextBox 155">
                <a:extLst>
                  <a:ext uri="{FF2B5EF4-FFF2-40B4-BE49-F238E27FC236}">
                    <a16:creationId xmlns:a16="http://schemas.microsoft.com/office/drawing/2014/main" id="{CBD1325B-6511-42B6-ABD5-C080FEEEE799}"/>
                  </a:ext>
                </a:extLst>
              </p:cNvPr>
              <p:cNvSpPr txBox="1"/>
              <p:nvPr/>
            </p:nvSpPr>
            <p:spPr bwMode="auto">
              <a:xfrm>
                <a:off x="10129764" y="760261"/>
                <a:ext cx="76979" cy="233807"/>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endParaRPr kumimoji="0" lang="en-US" sz="1200" i="0" u="none" strike="noStrike" kern="1200" cap="none" spc="0" normalizeH="0" baseline="0" noProof="0">
                  <a:ln>
                    <a:noFill/>
                  </a:ln>
                  <a:solidFill>
                    <a:srgbClr val="181818"/>
                  </a:solidFill>
                  <a:effectLst/>
                  <a:uLnTx/>
                  <a:uFillTx/>
                  <a:latin typeface="Ericsson Hilda"/>
                  <a:ea typeface="+mn-ea"/>
                  <a:cs typeface="+mn-cs"/>
                </a:endParaRPr>
              </a:p>
            </p:txBody>
          </p:sp>
        </p:grpSp>
        <p:cxnSp>
          <p:nvCxnSpPr>
            <p:cNvPr id="152" name="Straight Arrow Connector 151">
              <a:extLst>
                <a:ext uri="{FF2B5EF4-FFF2-40B4-BE49-F238E27FC236}">
                  <a16:creationId xmlns:a16="http://schemas.microsoft.com/office/drawing/2014/main" id="{EF66751D-E894-4F7C-9C7B-2D47E6F5F3A9}"/>
                </a:ext>
              </a:extLst>
            </p:cNvPr>
            <p:cNvCxnSpPr/>
            <p:nvPr/>
          </p:nvCxnSpPr>
          <p:spPr bwMode="auto">
            <a:xfrm flipH="1" flipV="1">
              <a:off x="1702970" y="6147503"/>
              <a:ext cx="180470" cy="97762"/>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153" name="Straight Arrow Connector 152">
              <a:extLst>
                <a:ext uri="{FF2B5EF4-FFF2-40B4-BE49-F238E27FC236}">
                  <a16:creationId xmlns:a16="http://schemas.microsoft.com/office/drawing/2014/main" id="{DE498421-99E3-4D17-BBD1-D39986D9E894}"/>
                </a:ext>
              </a:extLst>
            </p:cNvPr>
            <p:cNvCxnSpPr>
              <a:cxnSpLocks/>
              <a:stCxn id="158" idx="0"/>
            </p:cNvCxnSpPr>
            <p:nvPr/>
          </p:nvCxnSpPr>
          <p:spPr bwMode="auto">
            <a:xfrm flipH="1" flipV="1">
              <a:off x="5254533" y="6147503"/>
              <a:ext cx="128391" cy="97762"/>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154" name="Straight Arrow Connector 153">
              <a:extLst>
                <a:ext uri="{FF2B5EF4-FFF2-40B4-BE49-F238E27FC236}">
                  <a16:creationId xmlns:a16="http://schemas.microsoft.com/office/drawing/2014/main" id="{88514049-595C-4E46-83DE-68D4D7ACE768}"/>
                </a:ext>
              </a:extLst>
            </p:cNvPr>
            <p:cNvCxnSpPr>
              <a:cxnSpLocks/>
              <a:stCxn id="158" idx="0"/>
            </p:cNvCxnSpPr>
            <p:nvPr/>
          </p:nvCxnSpPr>
          <p:spPr bwMode="auto">
            <a:xfrm flipV="1">
              <a:off x="5382924" y="6127220"/>
              <a:ext cx="86906" cy="118045"/>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163" name="Straight Connector 162">
              <a:extLst>
                <a:ext uri="{FF2B5EF4-FFF2-40B4-BE49-F238E27FC236}">
                  <a16:creationId xmlns:a16="http://schemas.microsoft.com/office/drawing/2014/main" id="{007A070E-E470-4E22-87FD-698BEB76340B}"/>
                </a:ext>
              </a:extLst>
            </p:cNvPr>
            <p:cNvCxnSpPr>
              <a:cxnSpLocks/>
              <a:stCxn id="131" idx="3"/>
              <a:endCxn id="149" idx="0"/>
            </p:cNvCxnSpPr>
            <p:nvPr/>
          </p:nvCxnSpPr>
          <p:spPr bwMode="auto">
            <a:xfrm>
              <a:off x="3674467" y="5227946"/>
              <a:ext cx="2034040" cy="578397"/>
            </a:xfrm>
            <a:prstGeom prst="line">
              <a:avLst/>
            </a:prstGeom>
            <a:solidFill>
              <a:schemeClr val="accent1"/>
            </a:solidFill>
            <a:ln w="12700" cap="flat" cmpd="sng" algn="ctr">
              <a:solidFill>
                <a:schemeClr val="tx1"/>
              </a:solidFill>
              <a:prstDash val="solid"/>
              <a:round/>
              <a:headEnd type="none" w="med" len="med"/>
              <a:tailEnd type="none"/>
            </a:ln>
            <a:effectLst/>
          </p:spPr>
        </p:cxnSp>
        <p:sp>
          <p:nvSpPr>
            <p:cNvPr id="196" name="TextBox 195">
              <a:extLst>
                <a:ext uri="{FF2B5EF4-FFF2-40B4-BE49-F238E27FC236}">
                  <a16:creationId xmlns:a16="http://schemas.microsoft.com/office/drawing/2014/main" id="{5E8CB771-E02D-4239-B140-2ED0DB97AFC9}"/>
                </a:ext>
              </a:extLst>
            </p:cNvPr>
            <p:cNvSpPr txBox="1"/>
            <p:nvPr/>
          </p:nvSpPr>
          <p:spPr bwMode="auto">
            <a:xfrm>
              <a:off x="1812923" y="5415160"/>
              <a:ext cx="229782" cy="130837"/>
            </a:xfrm>
            <a:prstGeom prst="rect">
              <a:avLst/>
            </a:prstGeom>
            <a:noFill/>
            <a:ln w="12700">
              <a:noFill/>
              <a:miter lim="800000"/>
              <a:headEnd/>
              <a:tailEnd/>
            </a:ln>
          </p:spPr>
          <p:txBody>
            <a:bodyPr vert="horz" wrap="none" lIns="0" tIns="0" rIns="0" bIns="0" numCol="1" rtlCol="0" anchor="ctr" anchorCtr="0" compatLnSpc="1">
              <a:prstTxWarp prst="textNoShape">
                <a:avLst/>
              </a:prstTxWarp>
              <a:noAutofit/>
            </a:bodyPr>
            <a:lstStyle/>
            <a:p>
              <a:pPr algn="ctr">
                <a:buClr>
                  <a:schemeClr val="tx1"/>
                </a:buClr>
              </a:pPr>
              <a:r>
                <a:rPr lang="sv-SE" sz="800"/>
                <a:t>S1c</a:t>
              </a:r>
            </a:p>
          </p:txBody>
        </p:sp>
        <p:sp>
          <p:nvSpPr>
            <p:cNvPr id="197" name="TextBox 196">
              <a:extLst>
                <a:ext uri="{FF2B5EF4-FFF2-40B4-BE49-F238E27FC236}">
                  <a16:creationId xmlns:a16="http://schemas.microsoft.com/office/drawing/2014/main" id="{A5F584B1-FCEB-479F-9796-49A2A2910F89}"/>
                </a:ext>
              </a:extLst>
            </p:cNvPr>
            <p:cNvSpPr txBox="1"/>
            <p:nvPr/>
          </p:nvSpPr>
          <p:spPr bwMode="auto">
            <a:xfrm>
              <a:off x="1135678" y="5594619"/>
              <a:ext cx="229782" cy="130837"/>
            </a:xfrm>
            <a:prstGeom prst="rect">
              <a:avLst/>
            </a:prstGeom>
            <a:noFill/>
            <a:ln w="12700">
              <a:noFill/>
              <a:miter lim="800000"/>
              <a:headEnd/>
              <a:tailEnd/>
            </a:ln>
          </p:spPr>
          <p:txBody>
            <a:bodyPr vert="horz" wrap="none" lIns="0" tIns="0" rIns="0" bIns="0" numCol="1" rtlCol="0" anchor="ctr" anchorCtr="0" compatLnSpc="1">
              <a:prstTxWarp prst="textNoShape">
                <a:avLst/>
              </a:prstTxWarp>
              <a:noAutofit/>
            </a:bodyPr>
            <a:lstStyle/>
            <a:p>
              <a:pPr algn="ctr">
                <a:buClr>
                  <a:schemeClr val="tx1"/>
                </a:buClr>
              </a:pPr>
              <a:r>
                <a:rPr lang="sv-SE" sz="800"/>
                <a:t>S1-MME</a:t>
              </a:r>
            </a:p>
          </p:txBody>
        </p:sp>
        <p:sp>
          <p:nvSpPr>
            <p:cNvPr id="198" name="TextBox 197">
              <a:extLst>
                <a:ext uri="{FF2B5EF4-FFF2-40B4-BE49-F238E27FC236}">
                  <a16:creationId xmlns:a16="http://schemas.microsoft.com/office/drawing/2014/main" id="{5E5E0799-4D45-4A0F-96D8-BB481BD42AC8}"/>
                </a:ext>
              </a:extLst>
            </p:cNvPr>
            <p:cNvSpPr txBox="1"/>
            <p:nvPr/>
          </p:nvSpPr>
          <p:spPr bwMode="auto">
            <a:xfrm>
              <a:off x="2657744" y="4682599"/>
              <a:ext cx="229782" cy="130837"/>
            </a:xfrm>
            <a:prstGeom prst="rect">
              <a:avLst/>
            </a:prstGeom>
            <a:noFill/>
            <a:ln w="12700">
              <a:noFill/>
              <a:miter lim="800000"/>
              <a:headEnd/>
              <a:tailEnd/>
            </a:ln>
          </p:spPr>
          <p:txBody>
            <a:bodyPr vert="horz" wrap="none" lIns="0" tIns="0" rIns="0" bIns="0" numCol="1" rtlCol="0" anchor="ctr" anchorCtr="0" compatLnSpc="1">
              <a:prstTxWarp prst="textNoShape">
                <a:avLst/>
              </a:prstTxWarp>
              <a:noAutofit/>
            </a:bodyPr>
            <a:lstStyle/>
            <a:p>
              <a:pPr algn="ctr">
                <a:buClr>
                  <a:schemeClr val="tx1"/>
                </a:buClr>
              </a:pPr>
              <a:r>
                <a:rPr lang="sv-SE" sz="800"/>
                <a:t>S5-C</a:t>
              </a:r>
            </a:p>
          </p:txBody>
        </p:sp>
        <p:sp>
          <p:nvSpPr>
            <p:cNvPr id="199" name="TextBox 198">
              <a:extLst>
                <a:ext uri="{FF2B5EF4-FFF2-40B4-BE49-F238E27FC236}">
                  <a16:creationId xmlns:a16="http://schemas.microsoft.com/office/drawing/2014/main" id="{2778A868-CC3F-410D-8C68-C6446C412AC9}"/>
                </a:ext>
              </a:extLst>
            </p:cNvPr>
            <p:cNvSpPr txBox="1"/>
            <p:nvPr/>
          </p:nvSpPr>
          <p:spPr bwMode="auto">
            <a:xfrm>
              <a:off x="2874964" y="4982737"/>
              <a:ext cx="229782" cy="130837"/>
            </a:xfrm>
            <a:prstGeom prst="rect">
              <a:avLst/>
            </a:prstGeom>
            <a:noFill/>
            <a:ln w="12700">
              <a:noFill/>
              <a:miter lim="800000"/>
              <a:headEnd/>
              <a:tailEnd/>
            </a:ln>
          </p:spPr>
          <p:txBody>
            <a:bodyPr vert="horz" wrap="none" lIns="0" tIns="0" rIns="0" bIns="0" numCol="1" rtlCol="0" anchor="ctr" anchorCtr="0" compatLnSpc="1">
              <a:prstTxWarp prst="textNoShape">
                <a:avLst/>
              </a:prstTxWarp>
              <a:noAutofit/>
            </a:bodyPr>
            <a:lstStyle/>
            <a:p>
              <a:pPr algn="ctr">
                <a:buClr>
                  <a:schemeClr val="tx1"/>
                </a:buClr>
              </a:pPr>
              <a:r>
                <a:rPr lang="sv-SE" sz="800"/>
                <a:t>S5-U</a:t>
              </a:r>
            </a:p>
          </p:txBody>
        </p:sp>
        <p:sp>
          <p:nvSpPr>
            <p:cNvPr id="201" name="TextBox 200">
              <a:extLst>
                <a:ext uri="{FF2B5EF4-FFF2-40B4-BE49-F238E27FC236}">
                  <a16:creationId xmlns:a16="http://schemas.microsoft.com/office/drawing/2014/main" id="{94072E17-7C6F-47C4-BB8B-446D72CBA0DE}"/>
                </a:ext>
              </a:extLst>
            </p:cNvPr>
            <p:cNvSpPr txBox="1"/>
            <p:nvPr/>
          </p:nvSpPr>
          <p:spPr bwMode="auto">
            <a:xfrm>
              <a:off x="2856138" y="3775210"/>
              <a:ext cx="229782" cy="130837"/>
            </a:xfrm>
            <a:prstGeom prst="rect">
              <a:avLst/>
            </a:prstGeom>
            <a:noFill/>
            <a:ln w="12700">
              <a:noFill/>
              <a:miter lim="800000"/>
              <a:headEnd/>
              <a:tailEnd/>
            </a:ln>
          </p:spPr>
          <p:txBody>
            <a:bodyPr vert="horz" wrap="none" lIns="0" tIns="0" rIns="0" bIns="0" numCol="1" rtlCol="0" anchor="ctr" anchorCtr="0" compatLnSpc="1">
              <a:prstTxWarp prst="textNoShape">
                <a:avLst/>
              </a:prstTxWarp>
              <a:noAutofit/>
            </a:bodyPr>
            <a:lstStyle/>
            <a:p>
              <a:pPr algn="ctr">
                <a:buClr>
                  <a:schemeClr val="tx1"/>
                </a:buClr>
              </a:pPr>
              <a:r>
                <a:rPr lang="sv-SE" sz="800"/>
                <a:t>N10</a:t>
              </a:r>
            </a:p>
          </p:txBody>
        </p:sp>
        <p:sp>
          <p:nvSpPr>
            <p:cNvPr id="202" name="TextBox 201">
              <a:extLst>
                <a:ext uri="{FF2B5EF4-FFF2-40B4-BE49-F238E27FC236}">
                  <a16:creationId xmlns:a16="http://schemas.microsoft.com/office/drawing/2014/main" id="{4197CECF-F2EC-4D93-A171-7780FE87E1D5}"/>
                </a:ext>
              </a:extLst>
            </p:cNvPr>
            <p:cNvSpPr txBox="1"/>
            <p:nvPr/>
          </p:nvSpPr>
          <p:spPr bwMode="auto">
            <a:xfrm>
              <a:off x="5473077" y="3775210"/>
              <a:ext cx="229782" cy="130837"/>
            </a:xfrm>
            <a:prstGeom prst="rect">
              <a:avLst/>
            </a:prstGeom>
            <a:noFill/>
            <a:ln w="12700">
              <a:noFill/>
              <a:miter lim="800000"/>
              <a:headEnd/>
              <a:tailEnd/>
            </a:ln>
          </p:spPr>
          <p:txBody>
            <a:bodyPr vert="horz" wrap="none" lIns="0" tIns="0" rIns="0" bIns="0" numCol="1" rtlCol="0" anchor="ctr" anchorCtr="0" compatLnSpc="1">
              <a:prstTxWarp prst="textNoShape">
                <a:avLst/>
              </a:prstTxWarp>
              <a:noAutofit/>
            </a:bodyPr>
            <a:lstStyle/>
            <a:p>
              <a:pPr algn="ctr">
                <a:buClr>
                  <a:schemeClr val="tx1"/>
                </a:buClr>
              </a:pPr>
              <a:r>
                <a:rPr lang="sv-SE" sz="800"/>
                <a:t>N8</a:t>
              </a:r>
            </a:p>
          </p:txBody>
        </p:sp>
        <p:sp>
          <p:nvSpPr>
            <p:cNvPr id="203" name="TextBox 202">
              <a:extLst>
                <a:ext uri="{FF2B5EF4-FFF2-40B4-BE49-F238E27FC236}">
                  <a16:creationId xmlns:a16="http://schemas.microsoft.com/office/drawing/2014/main" id="{A80F6ACD-0028-486E-B8DF-6E429F5B5DDE}"/>
                </a:ext>
              </a:extLst>
            </p:cNvPr>
            <p:cNvSpPr txBox="1"/>
            <p:nvPr/>
          </p:nvSpPr>
          <p:spPr bwMode="auto">
            <a:xfrm>
              <a:off x="4313972" y="4335775"/>
              <a:ext cx="229782" cy="130837"/>
            </a:xfrm>
            <a:prstGeom prst="rect">
              <a:avLst/>
            </a:prstGeom>
            <a:noFill/>
            <a:ln w="12700">
              <a:noFill/>
              <a:miter lim="800000"/>
              <a:headEnd/>
              <a:tailEnd/>
            </a:ln>
          </p:spPr>
          <p:txBody>
            <a:bodyPr vert="horz" wrap="none" lIns="0" tIns="0" rIns="0" bIns="0" numCol="1" rtlCol="0" anchor="ctr" anchorCtr="0" compatLnSpc="1">
              <a:prstTxWarp prst="textNoShape">
                <a:avLst/>
              </a:prstTxWarp>
              <a:noAutofit/>
            </a:bodyPr>
            <a:lstStyle/>
            <a:p>
              <a:pPr algn="ctr">
                <a:buClr>
                  <a:schemeClr val="tx1"/>
                </a:buClr>
              </a:pPr>
              <a:r>
                <a:rPr lang="sv-SE" sz="800"/>
                <a:t>N15</a:t>
              </a:r>
            </a:p>
          </p:txBody>
        </p:sp>
        <p:sp>
          <p:nvSpPr>
            <p:cNvPr id="204" name="TextBox 203">
              <a:extLst>
                <a:ext uri="{FF2B5EF4-FFF2-40B4-BE49-F238E27FC236}">
                  <a16:creationId xmlns:a16="http://schemas.microsoft.com/office/drawing/2014/main" id="{B4531193-B4E9-4D33-91D2-225D49E30DC2}"/>
                </a:ext>
              </a:extLst>
            </p:cNvPr>
            <p:cNvSpPr txBox="1"/>
            <p:nvPr/>
          </p:nvSpPr>
          <p:spPr bwMode="auto">
            <a:xfrm>
              <a:off x="4313972" y="4727296"/>
              <a:ext cx="229782" cy="130837"/>
            </a:xfrm>
            <a:prstGeom prst="rect">
              <a:avLst/>
            </a:prstGeom>
            <a:noFill/>
            <a:ln w="12700">
              <a:noFill/>
              <a:miter lim="800000"/>
              <a:headEnd/>
              <a:tailEnd/>
            </a:ln>
          </p:spPr>
          <p:txBody>
            <a:bodyPr vert="horz" wrap="none" lIns="0" tIns="0" rIns="0" bIns="0" numCol="1" rtlCol="0" anchor="ctr" anchorCtr="0" compatLnSpc="1">
              <a:prstTxWarp prst="textNoShape">
                <a:avLst/>
              </a:prstTxWarp>
              <a:noAutofit/>
            </a:bodyPr>
            <a:lstStyle/>
            <a:p>
              <a:pPr algn="ctr">
                <a:buClr>
                  <a:schemeClr val="tx1"/>
                </a:buClr>
              </a:pPr>
              <a:r>
                <a:rPr lang="sv-SE" sz="800"/>
                <a:t>N11</a:t>
              </a:r>
            </a:p>
          </p:txBody>
        </p:sp>
        <p:sp>
          <p:nvSpPr>
            <p:cNvPr id="205" name="TextBox 204">
              <a:extLst>
                <a:ext uri="{FF2B5EF4-FFF2-40B4-BE49-F238E27FC236}">
                  <a16:creationId xmlns:a16="http://schemas.microsoft.com/office/drawing/2014/main" id="{0F4424A2-6DA0-4455-8EC6-7B7FA0DB70E9}"/>
                </a:ext>
              </a:extLst>
            </p:cNvPr>
            <p:cNvSpPr txBox="1"/>
            <p:nvPr/>
          </p:nvSpPr>
          <p:spPr bwMode="auto">
            <a:xfrm>
              <a:off x="3826667" y="5145754"/>
              <a:ext cx="229782" cy="130837"/>
            </a:xfrm>
            <a:prstGeom prst="rect">
              <a:avLst/>
            </a:prstGeom>
            <a:noFill/>
            <a:ln w="12700">
              <a:noFill/>
              <a:miter lim="800000"/>
              <a:headEnd/>
              <a:tailEnd/>
            </a:ln>
          </p:spPr>
          <p:txBody>
            <a:bodyPr vert="horz" wrap="none" lIns="0" tIns="0" rIns="0" bIns="0" numCol="1" rtlCol="0" anchor="ctr" anchorCtr="0" compatLnSpc="1">
              <a:prstTxWarp prst="textNoShape">
                <a:avLst/>
              </a:prstTxWarp>
              <a:noAutofit/>
            </a:bodyPr>
            <a:lstStyle/>
            <a:p>
              <a:pPr algn="ctr">
                <a:buClr>
                  <a:schemeClr val="tx1"/>
                </a:buClr>
              </a:pPr>
              <a:r>
                <a:rPr lang="sv-SE" sz="800"/>
                <a:t>N3</a:t>
              </a:r>
            </a:p>
          </p:txBody>
        </p:sp>
        <p:sp>
          <p:nvSpPr>
            <p:cNvPr id="206" name="TextBox 205">
              <a:extLst>
                <a:ext uri="{FF2B5EF4-FFF2-40B4-BE49-F238E27FC236}">
                  <a16:creationId xmlns:a16="http://schemas.microsoft.com/office/drawing/2014/main" id="{47D238A5-8668-4E8B-BD0C-2A8061FD999E}"/>
                </a:ext>
              </a:extLst>
            </p:cNvPr>
            <p:cNvSpPr txBox="1"/>
            <p:nvPr/>
          </p:nvSpPr>
          <p:spPr bwMode="auto">
            <a:xfrm>
              <a:off x="5258053" y="6032954"/>
              <a:ext cx="229782" cy="130837"/>
            </a:xfrm>
            <a:prstGeom prst="rect">
              <a:avLst/>
            </a:prstGeom>
            <a:noFill/>
            <a:ln w="12700">
              <a:noFill/>
              <a:miter lim="800000"/>
              <a:headEnd/>
              <a:tailEnd/>
            </a:ln>
          </p:spPr>
          <p:txBody>
            <a:bodyPr vert="horz" wrap="none" lIns="0" tIns="0" rIns="0" bIns="0" numCol="1" rtlCol="0" anchor="ctr" anchorCtr="0" compatLnSpc="1">
              <a:prstTxWarp prst="textNoShape">
                <a:avLst/>
              </a:prstTxWarp>
              <a:noAutofit/>
            </a:bodyPr>
            <a:lstStyle/>
            <a:p>
              <a:pPr algn="ctr">
                <a:buClr>
                  <a:schemeClr val="tx1"/>
                </a:buClr>
              </a:pPr>
              <a:r>
                <a:rPr lang="sv-SE" sz="800"/>
                <a:t>or</a:t>
              </a:r>
            </a:p>
          </p:txBody>
        </p:sp>
        <p:sp>
          <p:nvSpPr>
            <p:cNvPr id="207" name="TextBox 206">
              <a:extLst>
                <a:ext uri="{FF2B5EF4-FFF2-40B4-BE49-F238E27FC236}">
                  <a16:creationId xmlns:a16="http://schemas.microsoft.com/office/drawing/2014/main" id="{7752092B-73E2-4698-AF1C-A9EDB4C6FB87}"/>
                </a:ext>
              </a:extLst>
            </p:cNvPr>
            <p:cNvSpPr txBox="1"/>
            <p:nvPr/>
          </p:nvSpPr>
          <p:spPr bwMode="auto">
            <a:xfrm>
              <a:off x="3666138" y="4832019"/>
              <a:ext cx="229782" cy="130837"/>
            </a:xfrm>
            <a:prstGeom prst="rect">
              <a:avLst/>
            </a:prstGeom>
            <a:noFill/>
            <a:ln w="12700">
              <a:noFill/>
              <a:miter lim="800000"/>
              <a:headEnd/>
              <a:tailEnd/>
            </a:ln>
          </p:spPr>
          <p:txBody>
            <a:bodyPr vert="horz" wrap="none" lIns="0" tIns="0" rIns="0" bIns="0" numCol="1" rtlCol="0" anchor="ctr" anchorCtr="0" compatLnSpc="1">
              <a:prstTxWarp prst="textNoShape">
                <a:avLst/>
              </a:prstTxWarp>
              <a:noAutofit/>
            </a:bodyPr>
            <a:lstStyle/>
            <a:p>
              <a:pPr algn="ctr">
                <a:buClr>
                  <a:schemeClr val="tx1"/>
                </a:buClr>
              </a:pPr>
              <a:r>
                <a:rPr lang="sv-SE" sz="800"/>
                <a:t>N4</a:t>
              </a:r>
            </a:p>
          </p:txBody>
        </p:sp>
        <p:sp>
          <p:nvSpPr>
            <p:cNvPr id="208" name="TextBox 207">
              <a:extLst>
                <a:ext uri="{FF2B5EF4-FFF2-40B4-BE49-F238E27FC236}">
                  <a16:creationId xmlns:a16="http://schemas.microsoft.com/office/drawing/2014/main" id="{AAFFC04A-C6DD-47A3-83C0-01DD6A823949}"/>
                </a:ext>
              </a:extLst>
            </p:cNvPr>
            <p:cNvSpPr txBox="1"/>
            <p:nvPr/>
          </p:nvSpPr>
          <p:spPr bwMode="auto">
            <a:xfrm>
              <a:off x="5156204" y="5455875"/>
              <a:ext cx="229782" cy="130837"/>
            </a:xfrm>
            <a:prstGeom prst="rect">
              <a:avLst/>
            </a:prstGeom>
            <a:noFill/>
            <a:ln w="12700">
              <a:noFill/>
              <a:miter lim="800000"/>
              <a:headEnd/>
              <a:tailEnd/>
            </a:ln>
          </p:spPr>
          <p:txBody>
            <a:bodyPr vert="horz" wrap="none" lIns="0" tIns="0" rIns="0" bIns="0" numCol="1" rtlCol="0" anchor="ctr" anchorCtr="0" compatLnSpc="1">
              <a:prstTxWarp prst="textNoShape">
                <a:avLst/>
              </a:prstTxWarp>
              <a:noAutofit/>
            </a:bodyPr>
            <a:lstStyle/>
            <a:p>
              <a:pPr algn="ctr">
                <a:buClr>
                  <a:schemeClr val="tx1"/>
                </a:buClr>
              </a:pPr>
              <a:r>
                <a:rPr lang="sv-SE" sz="800"/>
                <a:t>N2</a:t>
              </a:r>
            </a:p>
          </p:txBody>
        </p:sp>
        <p:sp>
          <p:nvSpPr>
            <p:cNvPr id="209" name="TextBox 208">
              <a:extLst>
                <a:ext uri="{FF2B5EF4-FFF2-40B4-BE49-F238E27FC236}">
                  <a16:creationId xmlns:a16="http://schemas.microsoft.com/office/drawing/2014/main" id="{F5101FE2-6634-4478-B5BB-907165B00E3A}"/>
                </a:ext>
              </a:extLst>
            </p:cNvPr>
            <p:cNvSpPr txBox="1"/>
            <p:nvPr/>
          </p:nvSpPr>
          <p:spPr bwMode="auto">
            <a:xfrm>
              <a:off x="3666138" y="4177970"/>
              <a:ext cx="229782" cy="130837"/>
            </a:xfrm>
            <a:prstGeom prst="rect">
              <a:avLst/>
            </a:prstGeom>
            <a:noFill/>
            <a:ln w="12700">
              <a:noFill/>
              <a:miter lim="800000"/>
              <a:headEnd/>
              <a:tailEnd/>
            </a:ln>
          </p:spPr>
          <p:txBody>
            <a:bodyPr vert="horz" wrap="none" lIns="0" tIns="0" rIns="0" bIns="0" numCol="1" rtlCol="0" anchor="ctr" anchorCtr="0" compatLnSpc="1">
              <a:prstTxWarp prst="textNoShape">
                <a:avLst/>
              </a:prstTxWarp>
              <a:noAutofit/>
            </a:bodyPr>
            <a:lstStyle/>
            <a:p>
              <a:pPr algn="ctr">
                <a:buClr>
                  <a:schemeClr val="tx1"/>
                </a:buClr>
              </a:pPr>
              <a:r>
                <a:rPr lang="sv-SE" sz="800"/>
                <a:t>N7</a:t>
              </a:r>
            </a:p>
          </p:txBody>
        </p:sp>
        <p:sp>
          <p:nvSpPr>
            <p:cNvPr id="213" name="TextBox 212">
              <a:extLst>
                <a:ext uri="{FF2B5EF4-FFF2-40B4-BE49-F238E27FC236}">
                  <a16:creationId xmlns:a16="http://schemas.microsoft.com/office/drawing/2014/main" id="{707E369E-2333-408E-A8FC-E647899D674B}"/>
                </a:ext>
              </a:extLst>
            </p:cNvPr>
            <p:cNvSpPr txBox="1"/>
            <p:nvPr/>
          </p:nvSpPr>
          <p:spPr bwMode="auto">
            <a:xfrm>
              <a:off x="1475417" y="4487774"/>
              <a:ext cx="229782" cy="130837"/>
            </a:xfrm>
            <a:prstGeom prst="rect">
              <a:avLst/>
            </a:prstGeom>
            <a:noFill/>
            <a:ln w="12700">
              <a:noFill/>
              <a:miter lim="800000"/>
              <a:headEnd/>
              <a:tailEnd/>
            </a:ln>
          </p:spPr>
          <p:txBody>
            <a:bodyPr vert="horz" wrap="none" lIns="0" tIns="0" rIns="0" bIns="0" numCol="1" rtlCol="0" anchor="ctr" anchorCtr="0" compatLnSpc="1">
              <a:prstTxWarp prst="textNoShape">
                <a:avLst/>
              </a:prstTxWarp>
              <a:noAutofit/>
            </a:bodyPr>
            <a:lstStyle/>
            <a:p>
              <a:pPr algn="ctr">
                <a:buClr>
                  <a:schemeClr val="tx1"/>
                </a:buClr>
              </a:pPr>
              <a:r>
                <a:rPr lang="sv-SE" sz="800"/>
                <a:t>S6a</a:t>
              </a:r>
            </a:p>
          </p:txBody>
        </p:sp>
        <p:sp>
          <p:nvSpPr>
            <p:cNvPr id="214" name="TextBox 213">
              <a:extLst>
                <a:ext uri="{FF2B5EF4-FFF2-40B4-BE49-F238E27FC236}">
                  <a16:creationId xmlns:a16="http://schemas.microsoft.com/office/drawing/2014/main" id="{280CA3E7-4E24-46AB-837E-E0B199E2F9C3}"/>
                </a:ext>
              </a:extLst>
            </p:cNvPr>
            <p:cNvSpPr txBox="1"/>
            <p:nvPr/>
          </p:nvSpPr>
          <p:spPr bwMode="auto">
            <a:xfrm>
              <a:off x="5841608" y="5698376"/>
              <a:ext cx="229782" cy="130837"/>
            </a:xfrm>
            <a:prstGeom prst="rect">
              <a:avLst/>
            </a:prstGeom>
            <a:noFill/>
            <a:ln w="12700">
              <a:noFill/>
              <a:miter lim="800000"/>
              <a:headEnd/>
              <a:tailEnd/>
            </a:ln>
          </p:spPr>
          <p:txBody>
            <a:bodyPr vert="horz" wrap="none" lIns="0" tIns="0" rIns="0" bIns="0" numCol="1" rtlCol="0" anchor="ctr" anchorCtr="0" compatLnSpc="1">
              <a:prstTxWarp prst="textNoShape">
                <a:avLst/>
              </a:prstTxWarp>
              <a:noAutofit/>
            </a:bodyPr>
            <a:lstStyle/>
            <a:p>
              <a:pPr algn="ctr">
                <a:buClr>
                  <a:schemeClr val="tx1"/>
                </a:buClr>
              </a:pPr>
              <a:r>
                <a:rPr lang="sv-SE" sz="800"/>
                <a:t>N2</a:t>
              </a:r>
            </a:p>
          </p:txBody>
        </p:sp>
        <p:sp>
          <p:nvSpPr>
            <p:cNvPr id="215" name="TextBox 214">
              <a:extLst>
                <a:ext uri="{FF2B5EF4-FFF2-40B4-BE49-F238E27FC236}">
                  <a16:creationId xmlns:a16="http://schemas.microsoft.com/office/drawing/2014/main" id="{4F646C2C-6238-4F34-B480-5B20F5D23DE0}"/>
                </a:ext>
              </a:extLst>
            </p:cNvPr>
            <p:cNvSpPr txBox="1"/>
            <p:nvPr/>
          </p:nvSpPr>
          <p:spPr bwMode="auto">
            <a:xfrm>
              <a:off x="1737399" y="4978648"/>
              <a:ext cx="229782" cy="130837"/>
            </a:xfrm>
            <a:prstGeom prst="rect">
              <a:avLst/>
            </a:prstGeom>
            <a:noFill/>
            <a:ln w="12700">
              <a:noFill/>
              <a:miter lim="800000"/>
              <a:headEnd/>
              <a:tailEnd/>
            </a:ln>
          </p:spPr>
          <p:txBody>
            <a:bodyPr vert="horz" wrap="none" lIns="0" tIns="0" rIns="0" bIns="0" numCol="1" rtlCol="0" anchor="ctr" anchorCtr="0" compatLnSpc="1">
              <a:prstTxWarp prst="textNoShape">
                <a:avLst/>
              </a:prstTxWarp>
              <a:noAutofit/>
            </a:bodyPr>
            <a:lstStyle/>
            <a:p>
              <a:pPr algn="ctr">
                <a:buClr>
                  <a:schemeClr val="tx1"/>
                </a:buClr>
              </a:pPr>
              <a:r>
                <a:rPr lang="sv-SE" sz="800"/>
                <a:t>S11</a:t>
              </a:r>
            </a:p>
          </p:txBody>
        </p:sp>
      </p:grpSp>
    </p:spTree>
    <p:extLst>
      <p:ext uri="{BB962C8B-B14F-4D97-AF65-F5344CB8AC3E}">
        <p14:creationId xmlns:p14="http://schemas.microsoft.com/office/powerpoint/2010/main" val="8704689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EC885-CCC0-451E-B18E-07ADE4C09983}"/>
              </a:ext>
            </a:extLst>
          </p:cNvPr>
          <p:cNvSpPr>
            <a:spLocks noGrp="1"/>
          </p:cNvSpPr>
          <p:nvPr>
            <p:ph type="title"/>
          </p:nvPr>
        </p:nvSpPr>
        <p:spPr>
          <a:xfrm>
            <a:off x="479424" y="476250"/>
            <a:ext cx="10855520" cy="1081088"/>
          </a:xfrm>
        </p:spPr>
        <p:txBody>
          <a:bodyPr/>
          <a:lstStyle/>
          <a:p>
            <a:r>
              <a:rPr lang="en-US" sz="3200"/>
              <a:t>High Level Interworking Architecture for </a:t>
            </a:r>
            <a:r>
              <a:rPr lang="en-US" sz="3200" err="1"/>
              <a:t>ePDG</a:t>
            </a:r>
            <a:r>
              <a:rPr lang="en-US" sz="3200"/>
              <a:t> integrated with 5GC</a:t>
            </a:r>
            <a:br>
              <a:rPr lang="en-US" sz="3600"/>
            </a:br>
            <a:endParaRPr lang="en-US" sz="3600"/>
          </a:p>
        </p:txBody>
      </p:sp>
      <p:sp>
        <p:nvSpPr>
          <p:cNvPr id="7" name="Content Placeholder 2">
            <a:extLst>
              <a:ext uri="{FF2B5EF4-FFF2-40B4-BE49-F238E27FC236}">
                <a16:creationId xmlns:a16="http://schemas.microsoft.com/office/drawing/2014/main" id="{8719F067-1AC7-4282-AE58-A0E6242F9B25}"/>
              </a:ext>
            </a:extLst>
          </p:cNvPr>
          <p:cNvSpPr>
            <a:spLocks noGrp="1"/>
          </p:cNvSpPr>
          <p:nvPr>
            <p:ph sz="quarter" idx="4294967295"/>
          </p:nvPr>
        </p:nvSpPr>
        <p:spPr>
          <a:xfrm>
            <a:off x="681662" y="4378325"/>
            <a:ext cx="5685092" cy="2003425"/>
          </a:xfrm>
        </p:spPr>
        <p:txBody>
          <a:bodyPr/>
          <a:lstStyle/>
          <a:p>
            <a:pPr marL="0" indent="0">
              <a:buNone/>
            </a:pPr>
            <a:r>
              <a:rPr lang="en-US" sz="1400" b="1"/>
              <a:t>Common impacts  for both options</a:t>
            </a:r>
          </a:p>
          <a:p>
            <a:r>
              <a:rPr lang="en-US" sz="1400" err="1"/>
              <a:t>ePDG</a:t>
            </a:r>
            <a:r>
              <a:rPr lang="en-US" sz="1400"/>
              <a:t> connected to the Combined PGW-C+SMF </a:t>
            </a:r>
          </a:p>
          <a:p>
            <a:r>
              <a:rPr lang="en-US" sz="1400">
                <a:cs typeface="Calibri" panose="020F0502020204030204" pitchFamily="34" charset="0"/>
              </a:rPr>
              <a:t>N7 PCC for </a:t>
            </a:r>
            <a:r>
              <a:rPr lang="en-US" altLang="zh-CN" sz="1400">
                <a:cs typeface="Calibri" panose="020F0502020204030204" pitchFamily="34" charset="0"/>
              </a:rPr>
              <a:t>non-3GPP access integration in PGW-C+SMF</a:t>
            </a:r>
            <a:endParaRPr lang="en-US" sz="1400">
              <a:cs typeface="Calibri" panose="020F0502020204030204" pitchFamily="34" charset="0"/>
            </a:endParaRPr>
          </a:p>
          <a:p>
            <a:r>
              <a:rPr lang="en-US" sz="1400">
                <a:cs typeface="Calibri" panose="020F0502020204030204" pitchFamily="34" charset="0"/>
              </a:rPr>
              <a:t>PDU/PDN session transfer between </a:t>
            </a:r>
            <a:r>
              <a:rPr lang="en-US" sz="1400" err="1">
                <a:cs typeface="Calibri" panose="020F0502020204030204" pitchFamily="34" charset="0"/>
              </a:rPr>
              <a:t>ePDG</a:t>
            </a:r>
            <a:r>
              <a:rPr lang="en-US" sz="1400">
                <a:cs typeface="Calibri" panose="020F0502020204030204" pitchFamily="34" charset="0"/>
              </a:rPr>
              <a:t>/non-3GPP and 5GC/3GPP</a:t>
            </a:r>
          </a:p>
          <a:p>
            <a:r>
              <a:rPr lang="en-US" sz="1400">
                <a:cs typeface="Calibri" panose="020F0502020204030204" pitchFamily="34" charset="0"/>
              </a:rPr>
              <a:t>The interaction between  HSS and UDM for the synchronization of PGW-C FQDN</a:t>
            </a:r>
          </a:p>
        </p:txBody>
      </p:sp>
      <p:sp>
        <p:nvSpPr>
          <p:cNvPr id="130" name="Rectangle 2">
            <a:extLst>
              <a:ext uri="{FF2B5EF4-FFF2-40B4-BE49-F238E27FC236}">
                <a16:creationId xmlns:a16="http://schemas.microsoft.com/office/drawing/2014/main" id="{C1B5909A-8CC3-4FA3-AB9D-DA173BCA31ED}"/>
              </a:ext>
            </a:extLst>
          </p:cNvPr>
          <p:cNvSpPr>
            <a:spLocks noChangeArrowheads="1"/>
          </p:cNvSpPr>
          <p:nvPr/>
        </p:nvSpPr>
        <p:spPr bwMode="auto">
          <a:xfrm>
            <a:off x="5372100" y="173313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42" name="Rectangle 141">
            <a:extLst>
              <a:ext uri="{FF2B5EF4-FFF2-40B4-BE49-F238E27FC236}">
                <a16:creationId xmlns:a16="http://schemas.microsoft.com/office/drawing/2014/main" id="{09A01650-0B2D-4EB0-AEE3-897493337614}"/>
              </a:ext>
            </a:extLst>
          </p:cNvPr>
          <p:cNvSpPr/>
          <p:nvPr/>
        </p:nvSpPr>
        <p:spPr>
          <a:xfrm>
            <a:off x="162371" y="3981681"/>
            <a:ext cx="6096000" cy="276999"/>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altLang="zh-CN" sz="1200" b="1" i="0" u="none" strike="noStrike" kern="1200" cap="none" spc="0" normalizeH="0" baseline="0" noProof="0">
                <a:ln>
                  <a:noFill/>
                </a:ln>
                <a:solidFill>
                  <a:srgbClr val="181818"/>
                </a:solidFill>
                <a:effectLst/>
                <a:highlight>
                  <a:srgbClr val="FFFF00"/>
                </a:highlight>
                <a:uLnTx/>
                <a:uFillTx/>
                <a:latin typeface="Calibri" panose="020F0502020204030204" pitchFamily="34" charset="0"/>
                <a:ea typeface="Times New Roman" panose="02020603050405020304" pitchFamily="18" charset="0"/>
                <a:cs typeface="Times New Roman" panose="02020603050405020304" pitchFamily="18" charset="0"/>
              </a:rPr>
              <a:t>Option1a.</a:t>
            </a:r>
            <a:r>
              <a:rPr kumimoji="0" lang="en-US" altLang="zh-CN" sz="1200" b="1" i="0" u="none" strike="noStrike" kern="1200" cap="none" spc="0" normalizeH="0" baseline="0" noProof="0">
                <a:ln>
                  <a:noFill/>
                </a:ln>
                <a:solidFill>
                  <a:srgbClr val="181818"/>
                </a:solidFill>
                <a:effectLst/>
                <a:uLnTx/>
                <a:uFillTx/>
                <a:latin typeface="Calibri" panose="020F0502020204030204" pitchFamily="34" charset="0"/>
                <a:ea typeface="Times New Roman" panose="02020603050405020304" pitchFamily="18" charset="0"/>
                <a:cs typeface="Times New Roman" panose="02020603050405020304" pitchFamily="18" charset="0"/>
              </a:rPr>
              <a:t> S6b for Non-3GPP access</a:t>
            </a:r>
            <a:endParaRPr kumimoji="0" lang="en-US" sz="1200" b="1" i="0" u="none" strike="noStrike" kern="1200" cap="none" spc="0" normalizeH="0" baseline="0" noProof="0">
              <a:ln>
                <a:noFill/>
              </a:ln>
              <a:solidFill>
                <a:srgbClr val="181818"/>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
        <p:nvSpPr>
          <p:cNvPr id="3" name="Oval 2">
            <a:extLst>
              <a:ext uri="{FF2B5EF4-FFF2-40B4-BE49-F238E27FC236}">
                <a16:creationId xmlns:a16="http://schemas.microsoft.com/office/drawing/2014/main" id="{C3641708-D3A4-4881-90A6-A3B96B61F1F2}"/>
              </a:ext>
            </a:extLst>
          </p:cNvPr>
          <p:cNvSpPr/>
          <p:nvPr/>
        </p:nvSpPr>
        <p:spPr bwMode="auto">
          <a:xfrm flipH="1">
            <a:off x="1856881" y="2276418"/>
            <a:ext cx="500856" cy="379167"/>
          </a:xfrm>
          <a:prstGeom prst="ellipse">
            <a:avLst/>
          </a:prstGeom>
          <a:noFill/>
          <a:ln w="38100" cap="flat" cmpd="sng" algn="ctr">
            <a:solidFill>
              <a:schemeClr val="accent6"/>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150" sz="2000" b="0" i="0" u="none" strike="noStrike" kern="1200" cap="none" spc="0" normalizeH="0" baseline="0" noProof="0" err="1">
              <a:ln>
                <a:noFill/>
              </a:ln>
              <a:solidFill>
                <a:srgbClr val="FFFFFF"/>
              </a:solidFill>
              <a:effectLst/>
              <a:uLnTx/>
              <a:uFillTx/>
              <a:latin typeface="Ericsson Hilda"/>
              <a:ea typeface="+mn-ea"/>
              <a:cs typeface="+mn-cs"/>
            </a:endParaRPr>
          </a:p>
        </p:txBody>
      </p:sp>
      <p:sp>
        <p:nvSpPr>
          <p:cNvPr id="14" name="Rectangle 13">
            <a:extLst>
              <a:ext uri="{FF2B5EF4-FFF2-40B4-BE49-F238E27FC236}">
                <a16:creationId xmlns:a16="http://schemas.microsoft.com/office/drawing/2014/main" id="{DCD04169-C425-4541-A1AE-548A13A7A2E0}"/>
              </a:ext>
            </a:extLst>
          </p:cNvPr>
          <p:cNvSpPr/>
          <p:nvPr/>
        </p:nvSpPr>
        <p:spPr>
          <a:xfrm>
            <a:off x="5912487" y="3981681"/>
            <a:ext cx="6096000" cy="276999"/>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altLang="zh-CN" sz="1200" b="1" i="0" u="none" strike="noStrike" kern="1200" cap="none" spc="0" normalizeH="0" baseline="0" noProof="0">
                <a:ln>
                  <a:noFill/>
                </a:ln>
                <a:solidFill>
                  <a:srgbClr val="181818"/>
                </a:solidFill>
                <a:effectLst/>
                <a:highlight>
                  <a:srgbClr val="00FF00"/>
                </a:highlight>
                <a:uLnTx/>
                <a:uFillTx/>
                <a:latin typeface="Calibri" panose="020F0502020204030204" pitchFamily="34" charset="0"/>
                <a:ea typeface="Times New Roman" panose="02020603050405020304" pitchFamily="18" charset="0"/>
                <a:cs typeface="Times New Roman" panose="02020603050405020304" pitchFamily="18" charset="0"/>
              </a:rPr>
              <a:t>Option1b</a:t>
            </a:r>
            <a:r>
              <a:rPr kumimoji="0" lang="en-US" altLang="zh-CN" sz="1200" b="1" i="0" u="none" strike="noStrike" kern="1200" cap="none" spc="0" normalizeH="0" baseline="0" noProof="0">
                <a:ln>
                  <a:noFill/>
                </a:ln>
                <a:solidFill>
                  <a:srgbClr val="181818"/>
                </a:solidFill>
                <a:effectLst/>
                <a:uLnTx/>
                <a:uFillTx/>
                <a:latin typeface="Calibri" panose="020F0502020204030204" pitchFamily="34" charset="0"/>
                <a:ea typeface="Times New Roman" panose="02020603050405020304" pitchFamily="18" charset="0"/>
                <a:cs typeface="Times New Roman" panose="02020603050405020304" pitchFamily="18" charset="0"/>
              </a:rPr>
              <a:t>. N10 for Non-3GPP access</a:t>
            </a:r>
            <a:endParaRPr kumimoji="0" lang="en-US" sz="1200" b="1" i="0" u="none" strike="noStrike" kern="1200" cap="none" spc="0" normalizeH="0" baseline="0" noProof="0">
              <a:ln>
                <a:noFill/>
              </a:ln>
              <a:solidFill>
                <a:srgbClr val="181818"/>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
        <p:nvSpPr>
          <p:cNvPr id="10" name="Content Placeholder 2">
            <a:extLst>
              <a:ext uri="{FF2B5EF4-FFF2-40B4-BE49-F238E27FC236}">
                <a16:creationId xmlns:a16="http://schemas.microsoft.com/office/drawing/2014/main" id="{2F9E9EA8-4B60-4106-AA85-0A169499CF96}"/>
              </a:ext>
            </a:extLst>
          </p:cNvPr>
          <p:cNvSpPr txBox="1">
            <a:spLocks/>
          </p:cNvSpPr>
          <p:nvPr/>
        </p:nvSpPr>
        <p:spPr bwMode="auto">
          <a:xfrm>
            <a:off x="6572208" y="4377234"/>
            <a:ext cx="5299042" cy="2004516"/>
          </a:xfrm>
          <a:prstGeom prst="rect">
            <a:avLst/>
          </a:prstGeom>
          <a:noFill/>
          <a:ln w="9525">
            <a:noFill/>
            <a:miter lim="800000"/>
            <a:headEnd/>
            <a:tailEnd/>
          </a:ln>
        </p:spPr>
        <p:txBody>
          <a:bodyPr vert="horz" wrap="square" lIns="72000" tIns="36000" rIns="0" bIns="0" numCol="1" anchor="t" anchorCtr="0" compatLnSpc="1">
            <a:prstTxWarp prst="textNoShape">
              <a:avLst/>
            </a:prstTxWarp>
          </a:bodyPr>
          <a:lstStyle>
            <a:lvl1pPr marL="3429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ea typeface="+mn-ea"/>
                <a:cs typeface="+mn-cs"/>
              </a:defRPr>
            </a:lvl1pPr>
            <a:lvl2pPr marL="3429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2pPr>
            <a:lvl3pPr marL="6858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3pPr>
            <a:lvl4pPr marL="10287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4pPr>
            <a:lvl5pPr marL="13716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5pPr>
            <a:lvl6pPr marL="20716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9pPr>
          </a:lstStyle>
          <a:p>
            <a:pPr marL="0" indent="0">
              <a:buFont typeface="Ericsson Hilda Light" panose="00000400000000000000" pitchFamily="2" charset="0"/>
              <a:buNone/>
            </a:pPr>
            <a:r>
              <a:rPr lang="en-US" sz="1400" b="1"/>
              <a:t>Specific impacts for Option1b</a:t>
            </a:r>
          </a:p>
          <a:p>
            <a:pPr lvl="1"/>
            <a:r>
              <a:rPr lang="en-US" sz="1400"/>
              <a:t>PGW-C+SMF connects to UDM via N10 without connecting to 3GPP AAA server via S6b.</a:t>
            </a:r>
          </a:p>
          <a:p>
            <a:pPr lvl="1"/>
            <a:r>
              <a:rPr lang="en-US" sz="1400">
                <a:cs typeface="Calibri" panose="020F0502020204030204" pitchFamily="34" charset="0"/>
              </a:rPr>
              <a:t>The HO between WLAN and LTE also requires interaction between HSS and UDM for PGW Info sync -&gt; Legacy impact</a:t>
            </a:r>
          </a:p>
        </p:txBody>
      </p:sp>
      <p:grpSp>
        <p:nvGrpSpPr>
          <p:cNvPr id="12" name="Group 11">
            <a:extLst>
              <a:ext uri="{FF2B5EF4-FFF2-40B4-BE49-F238E27FC236}">
                <a16:creationId xmlns:a16="http://schemas.microsoft.com/office/drawing/2014/main" id="{02E26467-6E14-4057-8E65-7CCF23885D34}"/>
              </a:ext>
            </a:extLst>
          </p:cNvPr>
          <p:cNvGrpSpPr/>
          <p:nvPr/>
        </p:nvGrpSpPr>
        <p:grpSpPr>
          <a:xfrm>
            <a:off x="1178398" y="935843"/>
            <a:ext cx="4586430" cy="3551467"/>
            <a:chOff x="6740801" y="2996279"/>
            <a:chExt cx="4586430" cy="3551467"/>
          </a:xfrm>
        </p:grpSpPr>
        <p:sp>
          <p:nvSpPr>
            <p:cNvPr id="13" name="TextBox 12">
              <a:extLst>
                <a:ext uri="{FF2B5EF4-FFF2-40B4-BE49-F238E27FC236}">
                  <a16:creationId xmlns:a16="http://schemas.microsoft.com/office/drawing/2014/main" id="{54292F4D-59C4-4BAA-82CD-1FFA82FE9D8F}"/>
                </a:ext>
              </a:extLst>
            </p:cNvPr>
            <p:cNvSpPr txBox="1"/>
            <p:nvPr/>
          </p:nvSpPr>
          <p:spPr bwMode="auto">
            <a:xfrm>
              <a:off x="10967231" y="5154471"/>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8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181818"/>
                  </a:solidFill>
                  <a:effectLst/>
                  <a:uLnTx/>
                  <a:uFillTx/>
                  <a:latin typeface="Ericsson Hilda"/>
                  <a:ea typeface="+mn-ea"/>
                  <a:cs typeface="+mn-cs"/>
                </a:rPr>
                <a:t>AMF</a:t>
              </a:r>
            </a:p>
          </p:txBody>
        </p:sp>
        <p:sp>
          <p:nvSpPr>
            <p:cNvPr id="15" name="TextBox 14">
              <a:extLst>
                <a:ext uri="{FF2B5EF4-FFF2-40B4-BE49-F238E27FC236}">
                  <a16:creationId xmlns:a16="http://schemas.microsoft.com/office/drawing/2014/main" id="{86AEA9B4-33E9-4141-8684-90509A8424D6}"/>
                </a:ext>
              </a:extLst>
            </p:cNvPr>
            <p:cNvSpPr txBox="1"/>
            <p:nvPr/>
          </p:nvSpPr>
          <p:spPr bwMode="auto">
            <a:xfrm>
              <a:off x="8760074" y="4294553"/>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6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181818"/>
                  </a:solidFill>
                  <a:effectLst/>
                  <a:uLnTx/>
                  <a:uFillTx/>
                  <a:latin typeface="Ericsson Hilda"/>
                  <a:ea typeface="+mn-ea"/>
                  <a:cs typeface="+mn-cs"/>
                </a:rPr>
                <a:t>SMF/</a:t>
              </a:r>
              <a:br>
                <a:rPr kumimoji="0" lang="en-US" sz="800" b="0" i="0" u="none" strike="noStrike" kern="1200" cap="none" spc="0" normalizeH="0" baseline="0" noProof="0">
                  <a:ln>
                    <a:noFill/>
                  </a:ln>
                  <a:solidFill>
                    <a:srgbClr val="181818"/>
                  </a:solidFill>
                  <a:effectLst/>
                  <a:uLnTx/>
                  <a:uFillTx/>
                  <a:latin typeface="Ericsson Hilda"/>
                  <a:ea typeface="+mn-ea"/>
                  <a:cs typeface="+mn-cs"/>
                </a:rPr>
              </a:br>
              <a:r>
                <a:rPr kumimoji="0" lang="en-US" sz="800" b="0" i="0" u="none" strike="noStrike" kern="1200" cap="none" spc="0" normalizeH="0" baseline="0" noProof="0">
                  <a:ln>
                    <a:noFill/>
                  </a:ln>
                  <a:solidFill>
                    <a:srgbClr val="181818"/>
                  </a:solidFill>
                  <a:effectLst/>
                  <a:uLnTx/>
                  <a:uFillTx/>
                  <a:latin typeface="Ericsson Hilda"/>
                  <a:ea typeface="+mn-ea"/>
                  <a:cs typeface="+mn-cs"/>
                </a:rPr>
                <a:t>PGW-C</a:t>
              </a:r>
            </a:p>
          </p:txBody>
        </p:sp>
        <p:sp>
          <p:nvSpPr>
            <p:cNvPr id="16" name="TextBox 15">
              <a:extLst>
                <a:ext uri="{FF2B5EF4-FFF2-40B4-BE49-F238E27FC236}">
                  <a16:creationId xmlns:a16="http://schemas.microsoft.com/office/drawing/2014/main" id="{68FB8BC1-A114-44F8-AC00-FB8230A77326}"/>
                </a:ext>
              </a:extLst>
            </p:cNvPr>
            <p:cNvSpPr txBox="1"/>
            <p:nvPr/>
          </p:nvSpPr>
          <p:spPr bwMode="auto">
            <a:xfrm>
              <a:off x="8760074" y="3645887"/>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8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181818"/>
                  </a:solidFill>
                  <a:effectLst/>
                  <a:uLnTx/>
                  <a:uFillTx/>
                  <a:latin typeface="Ericsson Hilda"/>
                  <a:ea typeface="+mn-ea"/>
                  <a:cs typeface="+mn-cs"/>
                </a:rPr>
                <a:t>PCF</a:t>
              </a:r>
            </a:p>
          </p:txBody>
        </p:sp>
        <p:sp>
          <p:nvSpPr>
            <p:cNvPr id="17" name="TextBox 16">
              <a:extLst>
                <a:ext uri="{FF2B5EF4-FFF2-40B4-BE49-F238E27FC236}">
                  <a16:creationId xmlns:a16="http://schemas.microsoft.com/office/drawing/2014/main" id="{8235504C-2575-480C-9D54-1C3B8BB4625E}"/>
                </a:ext>
              </a:extLst>
            </p:cNvPr>
            <p:cNvSpPr txBox="1"/>
            <p:nvPr/>
          </p:nvSpPr>
          <p:spPr bwMode="auto">
            <a:xfrm>
              <a:off x="8760074" y="2996279"/>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181818"/>
                  </a:solidFill>
                  <a:effectLst/>
                  <a:uLnTx/>
                  <a:uFillTx/>
                  <a:latin typeface="Ericsson Hilda"/>
                  <a:ea typeface="+mn-ea"/>
                  <a:cs typeface="+mn-cs"/>
                </a:rPr>
                <a:t>UDM/</a:t>
              </a:r>
              <a:br>
                <a:rPr kumimoji="0" lang="en-US" sz="800" b="0" i="0" u="none" strike="noStrike" kern="1200" cap="none" spc="0" normalizeH="0" baseline="0" noProof="0">
                  <a:ln>
                    <a:noFill/>
                  </a:ln>
                  <a:solidFill>
                    <a:srgbClr val="181818"/>
                  </a:solidFill>
                  <a:effectLst/>
                  <a:uLnTx/>
                  <a:uFillTx/>
                  <a:latin typeface="Ericsson Hilda"/>
                  <a:ea typeface="+mn-ea"/>
                  <a:cs typeface="+mn-cs"/>
                </a:rPr>
              </a:br>
              <a:r>
                <a:rPr kumimoji="0" lang="en-US" sz="800" b="0" i="0" u="none" strike="noStrike" kern="1200" cap="none" spc="0" normalizeH="0" baseline="0" noProof="0">
                  <a:ln>
                    <a:noFill/>
                  </a:ln>
                  <a:solidFill>
                    <a:srgbClr val="181818"/>
                  </a:solidFill>
                  <a:effectLst/>
                  <a:uLnTx/>
                  <a:uFillTx/>
                  <a:latin typeface="Ericsson Hilda"/>
                  <a:ea typeface="+mn-ea"/>
                  <a:cs typeface="+mn-cs"/>
                </a:rPr>
                <a:t>HSS</a:t>
              </a:r>
            </a:p>
          </p:txBody>
        </p:sp>
        <p:sp>
          <p:nvSpPr>
            <p:cNvPr id="18" name="TextBox 17">
              <a:extLst>
                <a:ext uri="{FF2B5EF4-FFF2-40B4-BE49-F238E27FC236}">
                  <a16:creationId xmlns:a16="http://schemas.microsoft.com/office/drawing/2014/main" id="{099FBEFD-CDA2-4B1A-A957-B7C6172AB77A}"/>
                </a:ext>
              </a:extLst>
            </p:cNvPr>
            <p:cNvSpPr txBox="1"/>
            <p:nvPr/>
          </p:nvSpPr>
          <p:spPr bwMode="auto">
            <a:xfrm>
              <a:off x="8760074" y="4948916"/>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G</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181818"/>
                  </a:solidFill>
                  <a:effectLst/>
                  <a:uLnTx/>
                  <a:uFillTx/>
                  <a:latin typeface="Ericsson Hilda"/>
                  <a:ea typeface="+mn-ea"/>
                  <a:cs typeface="+mn-cs"/>
                </a:rPr>
                <a:t>UPF/</a:t>
              </a:r>
              <a:br>
                <a:rPr kumimoji="0" lang="en-US" sz="800" b="0" i="0" u="none" strike="noStrike" kern="1200" cap="none" spc="0" normalizeH="0" baseline="0" noProof="0">
                  <a:ln>
                    <a:noFill/>
                  </a:ln>
                  <a:solidFill>
                    <a:srgbClr val="181818"/>
                  </a:solidFill>
                  <a:effectLst/>
                  <a:uLnTx/>
                  <a:uFillTx/>
                  <a:latin typeface="Ericsson Hilda"/>
                  <a:ea typeface="+mn-ea"/>
                  <a:cs typeface="+mn-cs"/>
                </a:rPr>
              </a:br>
              <a:r>
                <a:rPr kumimoji="0" lang="en-US" sz="800" b="0" i="0" u="none" strike="noStrike" kern="1200" cap="none" spc="0" normalizeH="0" baseline="0" noProof="0">
                  <a:ln>
                    <a:noFill/>
                  </a:ln>
                  <a:solidFill>
                    <a:srgbClr val="181818"/>
                  </a:solidFill>
                  <a:effectLst/>
                  <a:uLnTx/>
                  <a:uFillTx/>
                  <a:latin typeface="Ericsson Hilda"/>
                  <a:ea typeface="+mn-ea"/>
                  <a:cs typeface="+mn-cs"/>
                </a:rPr>
                <a:t>PGW-U</a:t>
              </a:r>
            </a:p>
          </p:txBody>
        </p:sp>
        <p:sp>
          <p:nvSpPr>
            <p:cNvPr id="19" name="TextBox 18">
              <a:extLst>
                <a:ext uri="{FF2B5EF4-FFF2-40B4-BE49-F238E27FC236}">
                  <a16:creationId xmlns:a16="http://schemas.microsoft.com/office/drawing/2014/main" id="{D16CDB20-FD10-4EC2-90A7-EEB6C9CA7F38}"/>
                </a:ext>
              </a:extLst>
            </p:cNvPr>
            <p:cNvSpPr txBox="1"/>
            <p:nvPr/>
          </p:nvSpPr>
          <p:spPr bwMode="auto">
            <a:xfrm>
              <a:off x="6755418" y="4294553"/>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6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181818"/>
                  </a:solidFill>
                  <a:effectLst/>
                  <a:uLnTx/>
                  <a:uFillTx/>
                  <a:latin typeface="Ericsson Hilda"/>
                  <a:ea typeface="+mn-ea"/>
                  <a:cs typeface="+mn-cs"/>
                </a:rPr>
                <a:t>3GPP AAA</a:t>
              </a:r>
            </a:p>
          </p:txBody>
        </p:sp>
        <p:cxnSp>
          <p:nvCxnSpPr>
            <p:cNvPr id="20" name="Straight Connector 19">
              <a:extLst>
                <a:ext uri="{FF2B5EF4-FFF2-40B4-BE49-F238E27FC236}">
                  <a16:creationId xmlns:a16="http://schemas.microsoft.com/office/drawing/2014/main" id="{10F2CCA1-8CD5-4174-9A57-DA4FC3896776}"/>
                </a:ext>
              </a:extLst>
            </p:cNvPr>
            <p:cNvCxnSpPr>
              <a:cxnSpLocks/>
              <a:stCxn id="15" idx="1"/>
              <a:endCxn id="19" idx="3"/>
            </p:cNvCxnSpPr>
            <p:nvPr/>
          </p:nvCxnSpPr>
          <p:spPr bwMode="auto">
            <a:xfrm flipH="1">
              <a:off x="7115418" y="4582300"/>
              <a:ext cx="1644656" cy="0"/>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21" name="Straight Connector 20">
              <a:extLst>
                <a:ext uri="{FF2B5EF4-FFF2-40B4-BE49-F238E27FC236}">
                  <a16:creationId xmlns:a16="http://schemas.microsoft.com/office/drawing/2014/main" id="{24218B66-5B50-4FAC-895B-BC19CEBE820E}"/>
                </a:ext>
              </a:extLst>
            </p:cNvPr>
            <p:cNvCxnSpPr>
              <a:cxnSpLocks/>
              <a:stCxn id="19" idx="2"/>
              <a:endCxn id="38" idx="0"/>
            </p:cNvCxnSpPr>
            <p:nvPr/>
          </p:nvCxnSpPr>
          <p:spPr bwMode="auto">
            <a:xfrm flipH="1">
              <a:off x="6920801" y="4870046"/>
              <a:ext cx="14617" cy="924646"/>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22" name="Straight Connector 21">
              <a:extLst>
                <a:ext uri="{FF2B5EF4-FFF2-40B4-BE49-F238E27FC236}">
                  <a16:creationId xmlns:a16="http://schemas.microsoft.com/office/drawing/2014/main" id="{F6EC5614-3CC6-4593-98EC-C0F8684CE133}"/>
                </a:ext>
              </a:extLst>
            </p:cNvPr>
            <p:cNvCxnSpPr>
              <a:cxnSpLocks/>
              <a:stCxn id="38" idx="0"/>
              <a:endCxn id="18" idx="1"/>
            </p:cNvCxnSpPr>
            <p:nvPr/>
          </p:nvCxnSpPr>
          <p:spPr bwMode="auto">
            <a:xfrm flipV="1">
              <a:off x="6920801" y="5236663"/>
              <a:ext cx="1839273" cy="558029"/>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23" name="Straight Connector 22">
              <a:extLst>
                <a:ext uri="{FF2B5EF4-FFF2-40B4-BE49-F238E27FC236}">
                  <a16:creationId xmlns:a16="http://schemas.microsoft.com/office/drawing/2014/main" id="{1ACD460B-FE9D-4B38-A39A-EAAE7F60EBEA}"/>
                </a:ext>
              </a:extLst>
            </p:cNvPr>
            <p:cNvCxnSpPr>
              <a:cxnSpLocks/>
              <a:stCxn id="38" idx="0"/>
              <a:endCxn id="15" idx="1"/>
            </p:cNvCxnSpPr>
            <p:nvPr/>
          </p:nvCxnSpPr>
          <p:spPr bwMode="auto">
            <a:xfrm flipV="1">
              <a:off x="6920801" y="4582300"/>
              <a:ext cx="1839273" cy="1212392"/>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24" name="Straight Connector 32">
              <a:extLst>
                <a:ext uri="{FF2B5EF4-FFF2-40B4-BE49-F238E27FC236}">
                  <a16:creationId xmlns:a16="http://schemas.microsoft.com/office/drawing/2014/main" id="{FAB1C503-A3AE-4AD9-86E6-1040A0F54AF7}"/>
                </a:ext>
              </a:extLst>
            </p:cNvPr>
            <p:cNvCxnSpPr>
              <a:cxnSpLocks/>
              <a:endCxn id="15" idx="1"/>
            </p:cNvCxnSpPr>
            <p:nvPr/>
          </p:nvCxnSpPr>
          <p:spPr bwMode="auto">
            <a:xfrm rot="5400000">
              <a:off x="8178563" y="3988088"/>
              <a:ext cx="1175724" cy="12701"/>
            </a:xfrm>
            <a:prstGeom prst="bentConnector4">
              <a:avLst>
                <a:gd name="adj1" fmla="val 881"/>
                <a:gd name="adj2" fmla="val 1899858"/>
              </a:avLst>
            </a:prstGeom>
            <a:solidFill>
              <a:schemeClr val="accent1"/>
            </a:solidFill>
            <a:ln w="12700" cap="flat" cmpd="sng" algn="ctr">
              <a:solidFill>
                <a:schemeClr val="tx1"/>
              </a:solidFill>
              <a:prstDash val="solid"/>
              <a:round/>
              <a:headEnd type="none" w="med" len="med"/>
              <a:tailEnd type="none"/>
            </a:ln>
            <a:effectLst/>
          </p:spPr>
        </p:cxnSp>
        <p:cxnSp>
          <p:nvCxnSpPr>
            <p:cNvPr id="25" name="Straight Connector 24">
              <a:extLst>
                <a:ext uri="{FF2B5EF4-FFF2-40B4-BE49-F238E27FC236}">
                  <a16:creationId xmlns:a16="http://schemas.microsoft.com/office/drawing/2014/main" id="{F40BD3AE-B3F9-4B7F-BEA5-B73F3F4E2B17}"/>
                </a:ext>
              </a:extLst>
            </p:cNvPr>
            <p:cNvCxnSpPr>
              <a:cxnSpLocks/>
              <a:stCxn id="15" idx="0"/>
              <a:endCxn id="16" idx="2"/>
            </p:cNvCxnSpPr>
            <p:nvPr/>
          </p:nvCxnSpPr>
          <p:spPr bwMode="auto">
            <a:xfrm flipV="1">
              <a:off x="8940074" y="4221380"/>
              <a:ext cx="0" cy="73173"/>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26" name="Straight Connector 25">
              <a:extLst>
                <a:ext uri="{FF2B5EF4-FFF2-40B4-BE49-F238E27FC236}">
                  <a16:creationId xmlns:a16="http://schemas.microsoft.com/office/drawing/2014/main" id="{19115A69-AB4D-4489-8108-8195A54EE315}"/>
                </a:ext>
              </a:extLst>
            </p:cNvPr>
            <p:cNvCxnSpPr>
              <a:cxnSpLocks/>
              <a:stCxn id="18" idx="0"/>
              <a:endCxn id="15" idx="2"/>
            </p:cNvCxnSpPr>
            <p:nvPr/>
          </p:nvCxnSpPr>
          <p:spPr bwMode="auto">
            <a:xfrm flipV="1">
              <a:off x="8940074" y="4870046"/>
              <a:ext cx="0" cy="78870"/>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27" name="Straight Connector 32">
              <a:extLst>
                <a:ext uri="{FF2B5EF4-FFF2-40B4-BE49-F238E27FC236}">
                  <a16:creationId xmlns:a16="http://schemas.microsoft.com/office/drawing/2014/main" id="{ACD8A5C9-A0F9-4FB0-AA83-43BB34572F16}"/>
                </a:ext>
              </a:extLst>
            </p:cNvPr>
            <p:cNvCxnSpPr>
              <a:cxnSpLocks/>
              <a:stCxn id="17" idx="1"/>
              <a:endCxn id="19" idx="0"/>
            </p:cNvCxnSpPr>
            <p:nvPr/>
          </p:nvCxnSpPr>
          <p:spPr bwMode="auto">
            <a:xfrm rot="10800000" flipV="1">
              <a:off x="6935418" y="3284025"/>
              <a:ext cx="1824656" cy="1010527"/>
            </a:xfrm>
            <a:prstGeom prst="bentConnector2">
              <a:avLst/>
            </a:prstGeom>
            <a:solidFill>
              <a:schemeClr val="accent1"/>
            </a:solidFill>
            <a:ln w="12700" cap="flat" cmpd="sng" algn="ctr">
              <a:solidFill>
                <a:schemeClr val="tx1"/>
              </a:solidFill>
              <a:prstDash val="solid"/>
              <a:round/>
              <a:headEnd type="none" w="med" len="med"/>
              <a:tailEnd type="none"/>
            </a:ln>
            <a:effectLst/>
          </p:spPr>
        </p:cxnSp>
        <p:cxnSp>
          <p:nvCxnSpPr>
            <p:cNvPr id="28" name="Straight Connector 32">
              <a:extLst>
                <a:ext uri="{FF2B5EF4-FFF2-40B4-BE49-F238E27FC236}">
                  <a16:creationId xmlns:a16="http://schemas.microsoft.com/office/drawing/2014/main" id="{DCC03D0E-4176-47F5-9E0F-A7A4123442F2}"/>
                </a:ext>
              </a:extLst>
            </p:cNvPr>
            <p:cNvCxnSpPr>
              <a:cxnSpLocks/>
              <a:stCxn id="17" idx="3"/>
              <a:endCxn id="13" idx="0"/>
            </p:cNvCxnSpPr>
            <p:nvPr/>
          </p:nvCxnSpPr>
          <p:spPr bwMode="auto">
            <a:xfrm>
              <a:off x="9120074" y="3284026"/>
              <a:ext cx="2027157" cy="1870445"/>
            </a:xfrm>
            <a:prstGeom prst="bentConnector2">
              <a:avLst/>
            </a:prstGeom>
            <a:solidFill>
              <a:schemeClr val="accent1"/>
            </a:solidFill>
            <a:ln w="12700" cap="flat" cmpd="sng" algn="ctr">
              <a:solidFill>
                <a:schemeClr val="tx1"/>
              </a:solidFill>
              <a:prstDash val="solid"/>
              <a:round/>
              <a:headEnd type="none" w="med" len="med"/>
              <a:tailEnd type="none"/>
            </a:ln>
            <a:effectLst/>
          </p:spPr>
        </p:cxnSp>
        <p:cxnSp>
          <p:nvCxnSpPr>
            <p:cNvPr id="29" name="Straight Connector 28">
              <a:extLst>
                <a:ext uri="{FF2B5EF4-FFF2-40B4-BE49-F238E27FC236}">
                  <a16:creationId xmlns:a16="http://schemas.microsoft.com/office/drawing/2014/main" id="{99344E04-7883-4932-AA2E-9E9F0D22A754}"/>
                </a:ext>
              </a:extLst>
            </p:cNvPr>
            <p:cNvCxnSpPr>
              <a:cxnSpLocks/>
              <a:stCxn id="16" idx="3"/>
              <a:endCxn id="13" idx="1"/>
            </p:cNvCxnSpPr>
            <p:nvPr/>
          </p:nvCxnSpPr>
          <p:spPr bwMode="auto">
            <a:xfrm>
              <a:off x="9120074" y="3933634"/>
              <a:ext cx="1847157" cy="1508584"/>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30" name="Straight Connector 29">
              <a:extLst>
                <a:ext uri="{FF2B5EF4-FFF2-40B4-BE49-F238E27FC236}">
                  <a16:creationId xmlns:a16="http://schemas.microsoft.com/office/drawing/2014/main" id="{0A72F2F9-F10D-4671-AFE5-591B97236E77}"/>
                </a:ext>
              </a:extLst>
            </p:cNvPr>
            <p:cNvCxnSpPr>
              <a:cxnSpLocks/>
              <a:stCxn id="15" idx="3"/>
              <a:endCxn id="13" idx="1"/>
            </p:cNvCxnSpPr>
            <p:nvPr/>
          </p:nvCxnSpPr>
          <p:spPr bwMode="auto">
            <a:xfrm>
              <a:off x="9120074" y="4582300"/>
              <a:ext cx="1847157" cy="859918"/>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31" name="Straight Connector 30">
              <a:extLst>
                <a:ext uri="{FF2B5EF4-FFF2-40B4-BE49-F238E27FC236}">
                  <a16:creationId xmlns:a16="http://schemas.microsoft.com/office/drawing/2014/main" id="{BD0811E8-692B-4AD4-AB63-B6679F302B6B}"/>
                </a:ext>
              </a:extLst>
            </p:cNvPr>
            <p:cNvCxnSpPr>
              <a:cxnSpLocks/>
              <a:stCxn id="13" idx="1"/>
              <a:endCxn id="37" idx="0"/>
            </p:cNvCxnSpPr>
            <p:nvPr/>
          </p:nvCxnSpPr>
          <p:spPr bwMode="auto">
            <a:xfrm flipH="1">
              <a:off x="10474506" y="5442218"/>
              <a:ext cx="492725" cy="372842"/>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32" name="Straight Connector 31">
              <a:extLst>
                <a:ext uri="{FF2B5EF4-FFF2-40B4-BE49-F238E27FC236}">
                  <a16:creationId xmlns:a16="http://schemas.microsoft.com/office/drawing/2014/main" id="{ABDBDCB0-989C-41E6-AE19-C6B5AADDD76E}"/>
                </a:ext>
              </a:extLst>
            </p:cNvPr>
            <p:cNvCxnSpPr>
              <a:cxnSpLocks/>
              <a:stCxn id="18" idx="3"/>
              <a:endCxn id="37" idx="0"/>
            </p:cNvCxnSpPr>
            <p:nvPr/>
          </p:nvCxnSpPr>
          <p:spPr bwMode="auto">
            <a:xfrm>
              <a:off x="9120074" y="5236663"/>
              <a:ext cx="1354432" cy="578397"/>
            </a:xfrm>
            <a:prstGeom prst="line">
              <a:avLst/>
            </a:prstGeom>
            <a:solidFill>
              <a:schemeClr val="accent1"/>
            </a:solidFill>
            <a:ln w="12700" cap="flat" cmpd="sng" algn="ctr">
              <a:solidFill>
                <a:schemeClr val="tx1"/>
              </a:solidFill>
              <a:prstDash val="solid"/>
              <a:round/>
              <a:headEnd type="none" w="med" len="med"/>
              <a:tailEnd type="none"/>
            </a:ln>
            <a:effectLst/>
          </p:spPr>
        </p:cxnSp>
        <p:grpSp>
          <p:nvGrpSpPr>
            <p:cNvPr id="33" name="Group 32">
              <a:extLst>
                <a:ext uri="{FF2B5EF4-FFF2-40B4-BE49-F238E27FC236}">
                  <a16:creationId xmlns:a16="http://schemas.microsoft.com/office/drawing/2014/main" id="{9BE8B081-5A7C-4538-9D38-E65C4FF08898}"/>
                </a:ext>
              </a:extLst>
            </p:cNvPr>
            <p:cNvGrpSpPr>
              <a:grpSpLocks noChangeAspect="1"/>
            </p:cNvGrpSpPr>
            <p:nvPr/>
          </p:nvGrpSpPr>
          <p:grpSpPr>
            <a:xfrm>
              <a:off x="7224136" y="6161529"/>
              <a:ext cx="209822" cy="386217"/>
              <a:chOff x="10129764" y="647713"/>
              <a:chExt cx="221963" cy="408569"/>
            </a:xfrm>
          </p:grpSpPr>
          <p:grpSp>
            <p:nvGrpSpPr>
              <p:cNvPr id="58" name="Group 57">
                <a:extLst>
                  <a:ext uri="{FF2B5EF4-FFF2-40B4-BE49-F238E27FC236}">
                    <a16:creationId xmlns:a16="http://schemas.microsoft.com/office/drawing/2014/main" id="{C7E721BC-8530-4A32-8DFC-6DB423372FFA}"/>
                  </a:ext>
                </a:extLst>
              </p:cNvPr>
              <p:cNvGrpSpPr>
                <a:grpSpLocks noChangeAspect="1"/>
              </p:cNvGrpSpPr>
              <p:nvPr/>
            </p:nvGrpSpPr>
            <p:grpSpPr>
              <a:xfrm>
                <a:off x="10129764" y="647713"/>
                <a:ext cx="221963" cy="408569"/>
                <a:chOff x="1373325" y="5083850"/>
                <a:chExt cx="428625" cy="788967"/>
              </a:xfrm>
            </p:grpSpPr>
            <p:sp>
              <p:nvSpPr>
                <p:cNvPr id="60" name="Rectangle 59">
                  <a:extLst>
                    <a:ext uri="{FF2B5EF4-FFF2-40B4-BE49-F238E27FC236}">
                      <a16:creationId xmlns:a16="http://schemas.microsoft.com/office/drawing/2014/main" id="{8C71ABF6-CDEB-48B2-A6A0-88F5470ABEEC}"/>
                    </a:ext>
                  </a:extLst>
                </p:cNvPr>
                <p:cNvSpPr/>
                <p:nvPr/>
              </p:nvSpPr>
              <p:spPr bwMode="auto">
                <a:xfrm>
                  <a:off x="1373325" y="5276465"/>
                  <a:ext cx="428625" cy="596352"/>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pic>
              <p:nvPicPr>
                <p:cNvPr id="61" name="Graphic 60">
                  <a:extLst>
                    <a:ext uri="{FF2B5EF4-FFF2-40B4-BE49-F238E27FC236}">
                      <a16:creationId xmlns:a16="http://schemas.microsoft.com/office/drawing/2014/main" id="{213293CF-C81A-4B0A-B0B1-AB4FEBE3B81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3325" y="5083850"/>
                  <a:ext cx="428625" cy="600077"/>
                </a:xfrm>
                <a:prstGeom prst="rect">
                  <a:avLst/>
                </a:prstGeom>
              </p:spPr>
            </p:pic>
          </p:grpSp>
          <p:sp>
            <p:nvSpPr>
              <p:cNvPr id="59" name="TextBox 58">
                <a:extLst>
                  <a:ext uri="{FF2B5EF4-FFF2-40B4-BE49-F238E27FC236}">
                    <a16:creationId xmlns:a16="http://schemas.microsoft.com/office/drawing/2014/main" id="{A1BDAA23-E9E9-4FDA-A4B6-950742E35341}"/>
                  </a:ext>
                </a:extLst>
              </p:cNvPr>
              <p:cNvSpPr txBox="1"/>
              <p:nvPr/>
            </p:nvSpPr>
            <p:spPr bwMode="auto">
              <a:xfrm>
                <a:off x="10129764" y="760261"/>
                <a:ext cx="72768" cy="221018"/>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endParaRPr kumimoji="0" lang="en-US" sz="1200" b="1" i="0" u="none" strike="noStrike" kern="1200" cap="none" spc="0" normalizeH="0" baseline="0" noProof="0">
                  <a:ln>
                    <a:noFill/>
                  </a:ln>
                  <a:solidFill>
                    <a:srgbClr val="181818"/>
                  </a:solidFill>
                  <a:effectLst/>
                  <a:uLnTx/>
                  <a:uFillTx/>
                  <a:latin typeface="Ericsson Hilda"/>
                  <a:ea typeface="+mn-ea"/>
                  <a:cs typeface="+mn-cs"/>
                </a:endParaRPr>
              </a:p>
            </p:txBody>
          </p:sp>
        </p:grpSp>
        <p:grpSp>
          <p:nvGrpSpPr>
            <p:cNvPr id="34" name="Group 33">
              <a:extLst>
                <a:ext uri="{FF2B5EF4-FFF2-40B4-BE49-F238E27FC236}">
                  <a16:creationId xmlns:a16="http://schemas.microsoft.com/office/drawing/2014/main" id="{E528312B-FBF3-48BB-BE68-3E16F7CC96BB}"/>
                </a:ext>
              </a:extLst>
            </p:cNvPr>
            <p:cNvGrpSpPr>
              <a:grpSpLocks noChangeAspect="1"/>
            </p:cNvGrpSpPr>
            <p:nvPr/>
          </p:nvGrpSpPr>
          <p:grpSpPr>
            <a:xfrm>
              <a:off x="10723620" y="6161529"/>
              <a:ext cx="209822" cy="386217"/>
              <a:chOff x="10129764" y="647713"/>
              <a:chExt cx="221963" cy="408569"/>
            </a:xfrm>
          </p:grpSpPr>
          <p:grpSp>
            <p:nvGrpSpPr>
              <p:cNvPr id="54" name="Group 53">
                <a:extLst>
                  <a:ext uri="{FF2B5EF4-FFF2-40B4-BE49-F238E27FC236}">
                    <a16:creationId xmlns:a16="http://schemas.microsoft.com/office/drawing/2014/main" id="{C4739E06-FB1B-4B19-B0B2-45D0E78F740B}"/>
                  </a:ext>
                </a:extLst>
              </p:cNvPr>
              <p:cNvGrpSpPr>
                <a:grpSpLocks noChangeAspect="1"/>
              </p:cNvGrpSpPr>
              <p:nvPr/>
            </p:nvGrpSpPr>
            <p:grpSpPr>
              <a:xfrm>
                <a:off x="10129764" y="647713"/>
                <a:ext cx="221963" cy="408569"/>
                <a:chOff x="1373325" y="5083850"/>
                <a:chExt cx="428625" cy="788967"/>
              </a:xfrm>
            </p:grpSpPr>
            <p:sp>
              <p:nvSpPr>
                <p:cNvPr id="56" name="Rectangle 55">
                  <a:extLst>
                    <a:ext uri="{FF2B5EF4-FFF2-40B4-BE49-F238E27FC236}">
                      <a16:creationId xmlns:a16="http://schemas.microsoft.com/office/drawing/2014/main" id="{02DDA450-727E-48F8-9725-DD8F002B132C}"/>
                    </a:ext>
                  </a:extLst>
                </p:cNvPr>
                <p:cNvSpPr/>
                <p:nvPr/>
              </p:nvSpPr>
              <p:spPr bwMode="auto">
                <a:xfrm>
                  <a:off x="1373325" y="5276465"/>
                  <a:ext cx="428625" cy="596352"/>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pic>
              <p:nvPicPr>
                <p:cNvPr id="57" name="Graphic 56">
                  <a:extLst>
                    <a:ext uri="{FF2B5EF4-FFF2-40B4-BE49-F238E27FC236}">
                      <a16:creationId xmlns:a16="http://schemas.microsoft.com/office/drawing/2014/main" id="{139F07B3-A40C-43A3-BFCB-9BDE87B1AAC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3325" y="5083850"/>
                  <a:ext cx="428625" cy="600077"/>
                </a:xfrm>
                <a:prstGeom prst="rect">
                  <a:avLst/>
                </a:prstGeom>
              </p:spPr>
            </p:pic>
          </p:grpSp>
          <p:sp>
            <p:nvSpPr>
              <p:cNvPr id="55" name="TextBox 54">
                <a:extLst>
                  <a:ext uri="{FF2B5EF4-FFF2-40B4-BE49-F238E27FC236}">
                    <a16:creationId xmlns:a16="http://schemas.microsoft.com/office/drawing/2014/main" id="{453CEC14-7DEB-4128-BC20-BFE974ACEBC7}"/>
                  </a:ext>
                </a:extLst>
              </p:cNvPr>
              <p:cNvSpPr txBox="1"/>
              <p:nvPr/>
            </p:nvSpPr>
            <p:spPr bwMode="auto">
              <a:xfrm>
                <a:off x="10129764" y="760261"/>
                <a:ext cx="72768" cy="221018"/>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endParaRPr kumimoji="0" lang="en-US" sz="1200" b="1" i="0" u="none" strike="noStrike" kern="1200" cap="none" spc="0" normalizeH="0" baseline="0" noProof="0">
                  <a:ln>
                    <a:noFill/>
                  </a:ln>
                  <a:solidFill>
                    <a:srgbClr val="181818"/>
                  </a:solidFill>
                  <a:effectLst/>
                  <a:uLnTx/>
                  <a:uFillTx/>
                  <a:latin typeface="Ericsson Hilda"/>
                  <a:ea typeface="+mn-ea"/>
                  <a:cs typeface="+mn-cs"/>
                </a:endParaRPr>
              </a:p>
            </p:txBody>
          </p:sp>
        </p:grpSp>
        <p:cxnSp>
          <p:nvCxnSpPr>
            <p:cNvPr id="35" name="Straight Arrow Connector 34">
              <a:extLst>
                <a:ext uri="{FF2B5EF4-FFF2-40B4-BE49-F238E27FC236}">
                  <a16:creationId xmlns:a16="http://schemas.microsoft.com/office/drawing/2014/main" id="{C72F4AD9-FC15-4FD3-83E5-0F3CFF629610}"/>
                </a:ext>
              </a:extLst>
            </p:cNvPr>
            <p:cNvCxnSpPr>
              <a:cxnSpLocks/>
              <a:stCxn id="61" idx="0"/>
            </p:cNvCxnSpPr>
            <p:nvPr/>
          </p:nvCxnSpPr>
          <p:spPr bwMode="auto">
            <a:xfrm flipH="1" flipV="1">
              <a:off x="7149729" y="6069223"/>
              <a:ext cx="179318" cy="92306"/>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36" name="Straight Arrow Connector 35">
              <a:extLst>
                <a:ext uri="{FF2B5EF4-FFF2-40B4-BE49-F238E27FC236}">
                  <a16:creationId xmlns:a16="http://schemas.microsoft.com/office/drawing/2014/main" id="{7A657029-06B4-4519-92A7-1EBD84959A89}"/>
                </a:ext>
              </a:extLst>
            </p:cNvPr>
            <p:cNvCxnSpPr>
              <a:cxnSpLocks/>
              <a:stCxn id="57" idx="0"/>
            </p:cNvCxnSpPr>
            <p:nvPr/>
          </p:nvCxnSpPr>
          <p:spPr bwMode="auto">
            <a:xfrm flipH="1" flipV="1">
              <a:off x="10700140" y="6063754"/>
              <a:ext cx="128391" cy="97762"/>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37" name="TextBox 36">
              <a:extLst>
                <a:ext uri="{FF2B5EF4-FFF2-40B4-BE49-F238E27FC236}">
                  <a16:creationId xmlns:a16="http://schemas.microsoft.com/office/drawing/2014/main" id="{020DCA26-FA8A-47AC-9331-DD73DAB29036}"/>
                </a:ext>
              </a:extLst>
            </p:cNvPr>
            <p:cNvSpPr txBox="1"/>
            <p:nvPr/>
          </p:nvSpPr>
          <p:spPr bwMode="auto">
            <a:xfrm>
              <a:off x="10294506" y="5815060"/>
              <a:ext cx="360000" cy="575493"/>
            </a:xfrm>
            <a:prstGeom prst="rect">
              <a:avLst/>
            </a:prstGeom>
            <a:solidFill>
              <a:schemeClr val="bg1"/>
            </a:solidFill>
            <a:ln w="1905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B</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6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lang="en-US" sz="800">
                  <a:solidFill>
                    <a:srgbClr val="181818"/>
                  </a:solidFill>
                  <a:latin typeface="Ericsson Hilda"/>
                </a:rPr>
                <a:t>NG</a:t>
              </a:r>
              <a:r>
                <a:rPr kumimoji="0" lang="en-US" sz="800" b="0" i="0" u="none" strike="noStrike" kern="1200" cap="none" spc="0" normalizeH="0" baseline="0" noProof="0">
                  <a:ln>
                    <a:noFill/>
                  </a:ln>
                  <a:solidFill>
                    <a:srgbClr val="181818"/>
                  </a:solidFill>
                  <a:effectLst/>
                  <a:uLnTx/>
                  <a:uFillTx/>
                  <a:latin typeface="Ericsson Hilda"/>
                  <a:ea typeface="+mn-ea"/>
                  <a:cs typeface="+mn-cs"/>
                </a:rPr>
                <a:t>-UTRAN</a:t>
              </a:r>
            </a:p>
          </p:txBody>
        </p:sp>
        <p:sp>
          <p:nvSpPr>
            <p:cNvPr id="38" name="TextBox 37">
              <a:extLst>
                <a:ext uri="{FF2B5EF4-FFF2-40B4-BE49-F238E27FC236}">
                  <a16:creationId xmlns:a16="http://schemas.microsoft.com/office/drawing/2014/main" id="{1FE87C3D-7667-4362-BDC0-556142AE546B}"/>
                </a:ext>
              </a:extLst>
            </p:cNvPr>
            <p:cNvSpPr txBox="1"/>
            <p:nvPr/>
          </p:nvSpPr>
          <p:spPr bwMode="auto">
            <a:xfrm>
              <a:off x="6740801" y="5794692"/>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algn="ctr" fontAlgn="auto">
                <a:spcBef>
                  <a:spcPts val="0"/>
                </a:spcBef>
                <a:spcAft>
                  <a:spcPts val="0"/>
                </a:spcAft>
                <a:buClr>
                  <a:srgbClr val="181818"/>
                </a:buClr>
                <a:defRPr/>
              </a:pPr>
              <a:r>
                <a:rPr lang="en-US" sz="1200">
                  <a:solidFill>
                    <a:srgbClr val="181818"/>
                  </a:solidFill>
                  <a:latin typeface="Ericsson Technical Icons" panose="00000500000000000000" pitchFamily="2" charset="0"/>
                </a:rPr>
                <a:t>S</a:t>
              </a:r>
              <a:endParaRPr lang="en-US" sz="1200">
                <a:solidFill>
                  <a:srgbClr val="181818"/>
                </a:solidFill>
                <a:latin typeface="Ericsson Hilda"/>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20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G</a:t>
              </a:r>
              <a:endParaRPr kumimoji="0" lang="en-US" sz="120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i="0" u="none" strike="noStrike" kern="1200" cap="none" spc="0" normalizeH="0" baseline="0" noProof="0" err="1">
                  <a:ln>
                    <a:noFill/>
                  </a:ln>
                  <a:solidFill>
                    <a:srgbClr val="181818"/>
                  </a:solidFill>
                  <a:effectLst/>
                  <a:uLnTx/>
                  <a:uFillTx/>
                  <a:latin typeface="Ericsson Hilda"/>
                  <a:ea typeface="+mn-ea"/>
                  <a:cs typeface="+mn-cs"/>
                </a:rPr>
                <a:t>ePDG</a:t>
              </a:r>
              <a:endParaRPr kumimoji="0" lang="en-US" sz="800" i="0" u="none" strike="noStrike" kern="1200" cap="none" spc="0" normalizeH="0" baseline="0" noProof="0">
                <a:ln>
                  <a:noFill/>
                </a:ln>
                <a:solidFill>
                  <a:srgbClr val="181818"/>
                </a:solidFill>
                <a:effectLst/>
                <a:uLnTx/>
                <a:uFillTx/>
                <a:latin typeface="Ericsson Hilda"/>
                <a:ea typeface="+mn-ea"/>
                <a:cs typeface="+mn-cs"/>
              </a:endParaRPr>
            </a:p>
          </p:txBody>
        </p:sp>
        <p:sp>
          <p:nvSpPr>
            <p:cNvPr id="39" name="TextBox 38">
              <a:extLst>
                <a:ext uri="{FF2B5EF4-FFF2-40B4-BE49-F238E27FC236}">
                  <a16:creationId xmlns:a16="http://schemas.microsoft.com/office/drawing/2014/main" id="{BDC75485-B929-4002-B691-A2117AE03D03}"/>
                </a:ext>
              </a:extLst>
            </p:cNvPr>
            <p:cNvSpPr txBox="1"/>
            <p:nvPr/>
          </p:nvSpPr>
          <p:spPr bwMode="auto">
            <a:xfrm>
              <a:off x="7573351" y="4438134"/>
              <a:ext cx="229782" cy="130837"/>
            </a:xfrm>
            <a:prstGeom prst="rect">
              <a:avLst/>
            </a:prstGeom>
            <a:noFill/>
            <a:ln w="12700">
              <a:noFill/>
              <a:miter lim="800000"/>
              <a:headEnd/>
              <a:tailEnd/>
            </a:ln>
          </p:spPr>
          <p:txBody>
            <a:bodyPr vert="horz" wrap="none" lIns="0" tIns="0" rIns="0" bIns="0" numCol="1" rtlCol="0" anchor="ctr" anchorCtr="0" compatLnSpc="1">
              <a:prstTxWarp prst="textNoShape">
                <a:avLst/>
              </a:prstTxWarp>
              <a:noAutofit/>
            </a:bodyPr>
            <a:lstStyle/>
            <a:p>
              <a:pPr algn="ctr">
                <a:buClr>
                  <a:schemeClr val="tx1"/>
                </a:buClr>
              </a:pPr>
              <a:r>
                <a:rPr lang="sv-SE" sz="800"/>
                <a:t>S6b</a:t>
              </a:r>
            </a:p>
          </p:txBody>
        </p:sp>
        <p:sp>
          <p:nvSpPr>
            <p:cNvPr id="40" name="TextBox 39">
              <a:extLst>
                <a:ext uri="{FF2B5EF4-FFF2-40B4-BE49-F238E27FC236}">
                  <a16:creationId xmlns:a16="http://schemas.microsoft.com/office/drawing/2014/main" id="{0269B8ED-9575-452E-A96D-08203D1CAD84}"/>
                </a:ext>
              </a:extLst>
            </p:cNvPr>
            <p:cNvSpPr txBox="1"/>
            <p:nvPr/>
          </p:nvSpPr>
          <p:spPr bwMode="auto">
            <a:xfrm>
              <a:off x="6970048" y="5088298"/>
              <a:ext cx="229782" cy="130837"/>
            </a:xfrm>
            <a:prstGeom prst="rect">
              <a:avLst/>
            </a:prstGeom>
            <a:noFill/>
            <a:ln w="12700">
              <a:noFill/>
              <a:miter lim="800000"/>
              <a:headEnd/>
              <a:tailEnd/>
            </a:ln>
          </p:spPr>
          <p:txBody>
            <a:bodyPr vert="horz" wrap="none" lIns="0" tIns="0" rIns="0" bIns="0" numCol="1" rtlCol="0" anchor="ctr" anchorCtr="0" compatLnSpc="1">
              <a:prstTxWarp prst="textNoShape">
                <a:avLst/>
              </a:prstTxWarp>
              <a:noAutofit/>
            </a:bodyPr>
            <a:lstStyle/>
            <a:p>
              <a:pPr algn="ctr">
                <a:buClr>
                  <a:schemeClr val="tx1"/>
                </a:buClr>
              </a:pPr>
              <a:r>
                <a:rPr lang="sv-SE" sz="800"/>
                <a:t>SWm</a:t>
              </a:r>
            </a:p>
          </p:txBody>
        </p:sp>
        <p:sp>
          <p:nvSpPr>
            <p:cNvPr id="41" name="TextBox 40">
              <a:extLst>
                <a:ext uri="{FF2B5EF4-FFF2-40B4-BE49-F238E27FC236}">
                  <a16:creationId xmlns:a16="http://schemas.microsoft.com/office/drawing/2014/main" id="{A4DFC981-E8B6-4E9A-8A72-18C6590BCEF7}"/>
                </a:ext>
              </a:extLst>
            </p:cNvPr>
            <p:cNvSpPr txBox="1"/>
            <p:nvPr/>
          </p:nvSpPr>
          <p:spPr bwMode="auto">
            <a:xfrm>
              <a:off x="7725546" y="4938123"/>
              <a:ext cx="229782" cy="130837"/>
            </a:xfrm>
            <a:prstGeom prst="rect">
              <a:avLst/>
            </a:prstGeom>
            <a:noFill/>
            <a:ln w="12700">
              <a:noFill/>
              <a:miter lim="800000"/>
              <a:headEnd/>
              <a:tailEnd/>
            </a:ln>
          </p:spPr>
          <p:txBody>
            <a:bodyPr vert="horz" wrap="none" lIns="0" tIns="0" rIns="0" bIns="0" numCol="1" rtlCol="0" anchor="ctr" anchorCtr="0" compatLnSpc="1">
              <a:prstTxWarp prst="textNoShape">
                <a:avLst/>
              </a:prstTxWarp>
              <a:noAutofit/>
            </a:bodyPr>
            <a:lstStyle/>
            <a:p>
              <a:pPr algn="ctr">
                <a:buClr>
                  <a:schemeClr val="tx1"/>
                </a:buClr>
              </a:pPr>
              <a:r>
                <a:rPr lang="sv-SE" sz="800"/>
                <a:t>S2b-C</a:t>
              </a:r>
            </a:p>
          </p:txBody>
        </p:sp>
        <p:sp>
          <p:nvSpPr>
            <p:cNvPr id="42" name="TextBox 41">
              <a:extLst>
                <a:ext uri="{FF2B5EF4-FFF2-40B4-BE49-F238E27FC236}">
                  <a16:creationId xmlns:a16="http://schemas.microsoft.com/office/drawing/2014/main" id="{52AA2976-EA07-456A-9030-63B761C2EB11}"/>
                </a:ext>
              </a:extLst>
            </p:cNvPr>
            <p:cNvSpPr txBox="1"/>
            <p:nvPr/>
          </p:nvSpPr>
          <p:spPr bwMode="auto">
            <a:xfrm>
              <a:off x="7712481" y="5356707"/>
              <a:ext cx="229782" cy="130837"/>
            </a:xfrm>
            <a:prstGeom prst="rect">
              <a:avLst/>
            </a:prstGeom>
            <a:noFill/>
            <a:ln w="12700">
              <a:noFill/>
              <a:miter lim="800000"/>
              <a:headEnd/>
              <a:tailEnd/>
            </a:ln>
          </p:spPr>
          <p:txBody>
            <a:bodyPr vert="horz" wrap="none" lIns="0" tIns="0" rIns="0" bIns="0" numCol="1" rtlCol="0" anchor="ctr" anchorCtr="0" compatLnSpc="1">
              <a:prstTxWarp prst="textNoShape">
                <a:avLst/>
              </a:prstTxWarp>
              <a:noAutofit/>
            </a:bodyPr>
            <a:lstStyle/>
            <a:p>
              <a:pPr algn="ctr">
                <a:buClr>
                  <a:schemeClr val="tx1"/>
                </a:buClr>
              </a:pPr>
              <a:r>
                <a:rPr lang="sv-SE" sz="800"/>
                <a:t>S2b-U</a:t>
              </a:r>
            </a:p>
          </p:txBody>
        </p:sp>
        <p:sp>
          <p:nvSpPr>
            <p:cNvPr id="43" name="TextBox 42">
              <a:extLst>
                <a:ext uri="{FF2B5EF4-FFF2-40B4-BE49-F238E27FC236}">
                  <a16:creationId xmlns:a16="http://schemas.microsoft.com/office/drawing/2014/main" id="{92604EBE-B4DD-4AF6-8C69-650DFDD8583D}"/>
                </a:ext>
              </a:extLst>
            </p:cNvPr>
            <p:cNvSpPr txBox="1"/>
            <p:nvPr/>
          </p:nvSpPr>
          <p:spPr bwMode="auto">
            <a:xfrm>
              <a:off x="7033686" y="3140562"/>
              <a:ext cx="229782" cy="130837"/>
            </a:xfrm>
            <a:prstGeom prst="rect">
              <a:avLst/>
            </a:prstGeom>
            <a:noFill/>
            <a:ln w="12700">
              <a:noFill/>
              <a:miter lim="800000"/>
              <a:headEnd/>
              <a:tailEnd/>
            </a:ln>
          </p:spPr>
          <p:txBody>
            <a:bodyPr vert="horz" wrap="none" lIns="0" tIns="0" rIns="0" bIns="0" numCol="1" rtlCol="0" anchor="ctr" anchorCtr="0" compatLnSpc="1">
              <a:prstTxWarp prst="textNoShape">
                <a:avLst/>
              </a:prstTxWarp>
              <a:noAutofit/>
            </a:bodyPr>
            <a:lstStyle/>
            <a:p>
              <a:pPr algn="ctr">
                <a:buClr>
                  <a:schemeClr val="tx1"/>
                </a:buClr>
              </a:pPr>
              <a:r>
                <a:rPr lang="sv-SE" sz="800"/>
                <a:t>SWx</a:t>
              </a:r>
            </a:p>
          </p:txBody>
        </p:sp>
        <p:sp>
          <p:nvSpPr>
            <p:cNvPr id="44" name="TextBox 43">
              <a:extLst>
                <a:ext uri="{FF2B5EF4-FFF2-40B4-BE49-F238E27FC236}">
                  <a16:creationId xmlns:a16="http://schemas.microsoft.com/office/drawing/2014/main" id="{03429A5D-80B1-459A-9F5D-15639BC63C9F}"/>
                </a:ext>
              </a:extLst>
            </p:cNvPr>
            <p:cNvSpPr txBox="1"/>
            <p:nvPr/>
          </p:nvSpPr>
          <p:spPr bwMode="auto">
            <a:xfrm>
              <a:off x="8285183" y="3782175"/>
              <a:ext cx="229782" cy="130837"/>
            </a:xfrm>
            <a:prstGeom prst="rect">
              <a:avLst/>
            </a:prstGeom>
            <a:noFill/>
            <a:ln w="12700">
              <a:noFill/>
              <a:miter lim="800000"/>
              <a:headEnd/>
              <a:tailEnd/>
            </a:ln>
          </p:spPr>
          <p:txBody>
            <a:bodyPr vert="horz" wrap="none" lIns="0" tIns="0" rIns="0" bIns="0" numCol="1" rtlCol="0" anchor="ctr" anchorCtr="0" compatLnSpc="1">
              <a:prstTxWarp prst="textNoShape">
                <a:avLst/>
              </a:prstTxWarp>
              <a:noAutofit/>
            </a:bodyPr>
            <a:lstStyle/>
            <a:p>
              <a:pPr algn="ctr">
                <a:buClr>
                  <a:schemeClr val="tx1"/>
                </a:buClr>
              </a:pPr>
              <a:r>
                <a:rPr lang="sv-SE" sz="800"/>
                <a:t>N10</a:t>
              </a:r>
            </a:p>
          </p:txBody>
        </p:sp>
        <p:sp>
          <p:nvSpPr>
            <p:cNvPr id="45" name="TextBox 44">
              <a:extLst>
                <a:ext uri="{FF2B5EF4-FFF2-40B4-BE49-F238E27FC236}">
                  <a16:creationId xmlns:a16="http://schemas.microsoft.com/office/drawing/2014/main" id="{2CA52FC4-9A43-47D7-9E8F-13A89C3C626B}"/>
                </a:ext>
              </a:extLst>
            </p:cNvPr>
            <p:cNvSpPr txBox="1"/>
            <p:nvPr/>
          </p:nvSpPr>
          <p:spPr bwMode="auto">
            <a:xfrm>
              <a:off x="10902122" y="3782175"/>
              <a:ext cx="229782" cy="130837"/>
            </a:xfrm>
            <a:prstGeom prst="rect">
              <a:avLst/>
            </a:prstGeom>
            <a:noFill/>
            <a:ln w="12700">
              <a:noFill/>
              <a:miter lim="800000"/>
              <a:headEnd/>
              <a:tailEnd/>
            </a:ln>
          </p:spPr>
          <p:txBody>
            <a:bodyPr vert="horz" wrap="none" lIns="0" tIns="0" rIns="0" bIns="0" numCol="1" rtlCol="0" anchor="ctr" anchorCtr="0" compatLnSpc="1">
              <a:prstTxWarp prst="textNoShape">
                <a:avLst/>
              </a:prstTxWarp>
              <a:noAutofit/>
            </a:bodyPr>
            <a:lstStyle/>
            <a:p>
              <a:pPr algn="ctr">
                <a:buClr>
                  <a:schemeClr val="tx1"/>
                </a:buClr>
              </a:pPr>
              <a:r>
                <a:rPr lang="sv-SE" sz="800"/>
                <a:t>N8</a:t>
              </a:r>
            </a:p>
          </p:txBody>
        </p:sp>
        <p:sp>
          <p:nvSpPr>
            <p:cNvPr id="46" name="TextBox 45">
              <a:extLst>
                <a:ext uri="{FF2B5EF4-FFF2-40B4-BE49-F238E27FC236}">
                  <a16:creationId xmlns:a16="http://schemas.microsoft.com/office/drawing/2014/main" id="{AF233C50-01BF-47C5-B187-5F911B6AC237}"/>
                </a:ext>
              </a:extLst>
            </p:cNvPr>
            <p:cNvSpPr txBox="1"/>
            <p:nvPr/>
          </p:nvSpPr>
          <p:spPr bwMode="auto">
            <a:xfrm>
              <a:off x="9743017" y="4342740"/>
              <a:ext cx="229782" cy="130837"/>
            </a:xfrm>
            <a:prstGeom prst="rect">
              <a:avLst/>
            </a:prstGeom>
            <a:noFill/>
            <a:ln w="12700">
              <a:noFill/>
              <a:miter lim="800000"/>
              <a:headEnd/>
              <a:tailEnd/>
            </a:ln>
          </p:spPr>
          <p:txBody>
            <a:bodyPr vert="horz" wrap="none" lIns="0" tIns="0" rIns="0" bIns="0" numCol="1" rtlCol="0" anchor="ctr" anchorCtr="0" compatLnSpc="1">
              <a:prstTxWarp prst="textNoShape">
                <a:avLst/>
              </a:prstTxWarp>
              <a:noAutofit/>
            </a:bodyPr>
            <a:lstStyle/>
            <a:p>
              <a:pPr algn="ctr">
                <a:buClr>
                  <a:schemeClr val="tx1"/>
                </a:buClr>
              </a:pPr>
              <a:r>
                <a:rPr lang="sv-SE" sz="800"/>
                <a:t>N15</a:t>
              </a:r>
            </a:p>
          </p:txBody>
        </p:sp>
        <p:sp>
          <p:nvSpPr>
            <p:cNvPr id="47" name="TextBox 46">
              <a:extLst>
                <a:ext uri="{FF2B5EF4-FFF2-40B4-BE49-F238E27FC236}">
                  <a16:creationId xmlns:a16="http://schemas.microsoft.com/office/drawing/2014/main" id="{361082A7-BA1D-49BF-B558-2A52F2E8F9F0}"/>
                </a:ext>
              </a:extLst>
            </p:cNvPr>
            <p:cNvSpPr txBox="1"/>
            <p:nvPr/>
          </p:nvSpPr>
          <p:spPr bwMode="auto">
            <a:xfrm>
              <a:off x="9743017" y="4734261"/>
              <a:ext cx="229782" cy="130837"/>
            </a:xfrm>
            <a:prstGeom prst="rect">
              <a:avLst/>
            </a:prstGeom>
            <a:noFill/>
            <a:ln w="12700">
              <a:noFill/>
              <a:miter lim="800000"/>
              <a:headEnd/>
              <a:tailEnd/>
            </a:ln>
          </p:spPr>
          <p:txBody>
            <a:bodyPr vert="horz" wrap="none" lIns="0" tIns="0" rIns="0" bIns="0" numCol="1" rtlCol="0" anchor="ctr" anchorCtr="0" compatLnSpc="1">
              <a:prstTxWarp prst="textNoShape">
                <a:avLst/>
              </a:prstTxWarp>
              <a:noAutofit/>
            </a:bodyPr>
            <a:lstStyle/>
            <a:p>
              <a:pPr algn="ctr">
                <a:buClr>
                  <a:schemeClr val="tx1"/>
                </a:buClr>
              </a:pPr>
              <a:r>
                <a:rPr lang="sv-SE" sz="800"/>
                <a:t>N11</a:t>
              </a:r>
            </a:p>
          </p:txBody>
        </p:sp>
        <p:sp>
          <p:nvSpPr>
            <p:cNvPr id="48" name="TextBox 47">
              <a:extLst>
                <a:ext uri="{FF2B5EF4-FFF2-40B4-BE49-F238E27FC236}">
                  <a16:creationId xmlns:a16="http://schemas.microsoft.com/office/drawing/2014/main" id="{BFD50385-2A1A-45AB-9D8C-EE0B85F7F8BC}"/>
                </a:ext>
              </a:extLst>
            </p:cNvPr>
            <p:cNvSpPr txBox="1"/>
            <p:nvPr/>
          </p:nvSpPr>
          <p:spPr bwMode="auto">
            <a:xfrm>
              <a:off x="9743017" y="5381818"/>
              <a:ext cx="229782" cy="130837"/>
            </a:xfrm>
            <a:prstGeom prst="rect">
              <a:avLst/>
            </a:prstGeom>
            <a:noFill/>
            <a:ln w="12700">
              <a:noFill/>
              <a:miter lim="800000"/>
              <a:headEnd/>
              <a:tailEnd/>
            </a:ln>
          </p:spPr>
          <p:txBody>
            <a:bodyPr vert="horz" wrap="none" lIns="0" tIns="0" rIns="0" bIns="0" numCol="1" rtlCol="0" anchor="ctr" anchorCtr="0" compatLnSpc="1">
              <a:prstTxWarp prst="textNoShape">
                <a:avLst/>
              </a:prstTxWarp>
              <a:noAutofit/>
            </a:bodyPr>
            <a:lstStyle/>
            <a:p>
              <a:pPr algn="ctr">
                <a:buClr>
                  <a:schemeClr val="tx1"/>
                </a:buClr>
              </a:pPr>
              <a:r>
                <a:rPr lang="sv-SE" sz="800"/>
                <a:t>N3</a:t>
              </a:r>
            </a:p>
          </p:txBody>
        </p:sp>
        <p:cxnSp>
          <p:nvCxnSpPr>
            <p:cNvPr id="49" name="Straight Connector 48">
              <a:extLst>
                <a:ext uri="{FF2B5EF4-FFF2-40B4-BE49-F238E27FC236}">
                  <a16:creationId xmlns:a16="http://schemas.microsoft.com/office/drawing/2014/main" id="{70F73415-3CCB-4664-87A5-9C8C48192170}"/>
                </a:ext>
              </a:extLst>
            </p:cNvPr>
            <p:cNvCxnSpPr>
              <a:cxnSpLocks/>
              <a:stCxn id="13" idx="2"/>
              <a:endCxn id="57" idx="0"/>
            </p:cNvCxnSpPr>
            <p:nvPr/>
          </p:nvCxnSpPr>
          <p:spPr bwMode="auto">
            <a:xfrm flipH="1">
              <a:off x="10828531" y="5729964"/>
              <a:ext cx="318700" cy="431565"/>
            </a:xfrm>
            <a:prstGeom prst="line">
              <a:avLst/>
            </a:prstGeom>
            <a:solidFill>
              <a:schemeClr val="accent1"/>
            </a:solidFill>
            <a:ln w="12700" cap="flat" cmpd="sng" algn="ctr">
              <a:solidFill>
                <a:schemeClr val="tx1"/>
              </a:solidFill>
              <a:prstDash val="sysDash"/>
              <a:round/>
              <a:headEnd type="none" w="med" len="med"/>
              <a:tailEnd type="none"/>
            </a:ln>
            <a:effectLst/>
          </p:spPr>
        </p:cxnSp>
        <p:sp>
          <p:nvSpPr>
            <p:cNvPr id="50" name="TextBox 49">
              <a:extLst>
                <a:ext uri="{FF2B5EF4-FFF2-40B4-BE49-F238E27FC236}">
                  <a16:creationId xmlns:a16="http://schemas.microsoft.com/office/drawing/2014/main" id="{CA2FEEA8-0620-4EF1-917A-DA3FDE41489D}"/>
                </a:ext>
              </a:extLst>
            </p:cNvPr>
            <p:cNvSpPr txBox="1"/>
            <p:nvPr/>
          </p:nvSpPr>
          <p:spPr bwMode="auto">
            <a:xfrm>
              <a:off x="11022360" y="5923706"/>
              <a:ext cx="229782" cy="130837"/>
            </a:xfrm>
            <a:prstGeom prst="rect">
              <a:avLst/>
            </a:prstGeom>
            <a:noFill/>
            <a:ln w="12700">
              <a:noFill/>
              <a:miter lim="800000"/>
              <a:headEnd/>
              <a:tailEnd/>
            </a:ln>
          </p:spPr>
          <p:txBody>
            <a:bodyPr vert="horz" wrap="none" lIns="0" tIns="0" rIns="0" bIns="0" numCol="1" rtlCol="0" anchor="ctr" anchorCtr="0" compatLnSpc="1">
              <a:prstTxWarp prst="textNoShape">
                <a:avLst/>
              </a:prstTxWarp>
              <a:noAutofit/>
            </a:bodyPr>
            <a:lstStyle/>
            <a:p>
              <a:pPr algn="ctr">
                <a:buClr>
                  <a:schemeClr val="tx1"/>
                </a:buClr>
              </a:pPr>
              <a:r>
                <a:rPr lang="sv-SE" sz="800"/>
                <a:t>N1</a:t>
              </a:r>
            </a:p>
          </p:txBody>
        </p:sp>
        <p:sp>
          <p:nvSpPr>
            <p:cNvPr id="51" name="TextBox 50">
              <a:extLst>
                <a:ext uri="{FF2B5EF4-FFF2-40B4-BE49-F238E27FC236}">
                  <a16:creationId xmlns:a16="http://schemas.microsoft.com/office/drawing/2014/main" id="{AE477A08-EE2F-4963-91DD-ECCF4FBFCEAD}"/>
                </a:ext>
              </a:extLst>
            </p:cNvPr>
            <p:cNvSpPr txBox="1"/>
            <p:nvPr/>
          </p:nvSpPr>
          <p:spPr bwMode="auto">
            <a:xfrm>
              <a:off x="9095183" y="4838984"/>
              <a:ext cx="229782" cy="130837"/>
            </a:xfrm>
            <a:prstGeom prst="rect">
              <a:avLst/>
            </a:prstGeom>
            <a:noFill/>
            <a:ln w="12700">
              <a:noFill/>
              <a:miter lim="800000"/>
              <a:headEnd/>
              <a:tailEnd/>
            </a:ln>
          </p:spPr>
          <p:txBody>
            <a:bodyPr vert="horz" wrap="none" lIns="0" tIns="0" rIns="0" bIns="0" numCol="1" rtlCol="0" anchor="ctr" anchorCtr="0" compatLnSpc="1">
              <a:prstTxWarp prst="textNoShape">
                <a:avLst/>
              </a:prstTxWarp>
              <a:noAutofit/>
            </a:bodyPr>
            <a:lstStyle/>
            <a:p>
              <a:pPr algn="ctr">
                <a:buClr>
                  <a:schemeClr val="tx1"/>
                </a:buClr>
              </a:pPr>
              <a:r>
                <a:rPr lang="sv-SE" sz="800"/>
                <a:t>N4</a:t>
              </a:r>
            </a:p>
          </p:txBody>
        </p:sp>
        <p:sp>
          <p:nvSpPr>
            <p:cNvPr id="52" name="TextBox 51">
              <a:extLst>
                <a:ext uri="{FF2B5EF4-FFF2-40B4-BE49-F238E27FC236}">
                  <a16:creationId xmlns:a16="http://schemas.microsoft.com/office/drawing/2014/main" id="{B6B0634A-91D0-4C64-895F-62E5958569BE}"/>
                </a:ext>
              </a:extLst>
            </p:cNvPr>
            <p:cNvSpPr txBox="1"/>
            <p:nvPr/>
          </p:nvSpPr>
          <p:spPr bwMode="auto">
            <a:xfrm>
              <a:off x="10585249" y="5462840"/>
              <a:ext cx="229782" cy="130837"/>
            </a:xfrm>
            <a:prstGeom prst="rect">
              <a:avLst/>
            </a:prstGeom>
            <a:noFill/>
            <a:ln w="12700">
              <a:noFill/>
              <a:miter lim="800000"/>
              <a:headEnd/>
              <a:tailEnd/>
            </a:ln>
          </p:spPr>
          <p:txBody>
            <a:bodyPr vert="horz" wrap="none" lIns="0" tIns="0" rIns="0" bIns="0" numCol="1" rtlCol="0" anchor="ctr" anchorCtr="0" compatLnSpc="1">
              <a:prstTxWarp prst="textNoShape">
                <a:avLst/>
              </a:prstTxWarp>
              <a:noAutofit/>
            </a:bodyPr>
            <a:lstStyle/>
            <a:p>
              <a:pPr algn="ctr">
                <a:buClr>
                  <a:schemeClr val="tx1"/>
                </a:buClr>
              </a:pPr>
              <a:r>
                <a:rPr lang="sv-SE" sz="800"/>
                <a:t>N2</a:t>
              </a:r>
            </a:p>
          </p:txBody>
        </p:sp>
        <p:sp>
          <p:nvSpPr>
            <p:cNvPr id="53" name="TextBox 52">
              <a:extLst>
                <a:ext uri="{FF2B5EF4-FFF2-40B4-BE49-F238E27FC236}">
                  <a16:creationId xmlns:a16="http://schemas.microsoft.com/office/drawing/2014/main" id="{E1CB87B9-F60C-415F-B67C-96EA5E948431}"/>
                </a:ext>
              </a:extLst>
            </p:cNvPr>
            <p:cNvSpPr txBox="1"/>
            <p:nvPr/>
          </p:nvSpPr>
          <p:spPr bwMode="auto">
            <a:xfrm>
              <a:off x="9095183" y="4184935"/>
              <a:ext cx="229782" cy="130837"/>
            </a:xfrm>
            <a:prstGeom prst="rect">
              <a:avLst/>
            </a:prstGeom>
            <a:noFill/>
            <a:ln w="12700">
              <a:noFill/>
              <a:miter lim="800000"/>
              <a:headEnd/>
              <a:tailEnd/>
            </a:ln>
          </p:spPr>
          <p:txBody>
            <a:bodyPr vert="horz" wrap="none" lIns="0" tIns="0" rIns="0" bIns="0" numCol="1" rtlCol="0" anchor="ctr" anchorCtr="0" compatLnSpc="1">
              <a:prstTxWarp prst="textNoShape">
                <a:avLst/>
              </a:prstTxWarp>
              <a:noAutofit/>
            </a:bodyPr>
            <a:lstStyle/>
            <a:p>
              <a:pPr algn="ctr">
                <a:buClr>
                  <a:schemeClr val="tx1"/>
                </a:buClr>
              </a:pPr>
              <a:r>
                <a:rPr lang="sv-SE" sz="800"/>
                <a:t>N7</a:t>
              </a:r>
            </a:p>
          </p:txBody>
        </p:sp>
      </p:grpSp>
      <p:grpSp>
        <p:nvGrpSpPr>
          <p:cNvPr id="62" name="Group 61">
            <a:extLst>
              <a:ext uri="{FF2B5EF4-FFF2-40B4-BE49-F238E27FC236}">
                <a16:creationId xmlns:a16="http://schemas.microsoft.com/office/drawing/2014/main" id="{0F61CF4A-1A69-4B32-9FF6-EE570E98D9B3}"/>
              </a:ext>
            </a:extLst>
          </p:cNvPr>
          <p:cNvGrpSpPr/>
          <p:nvPr/>
        </p:nvGrpSpPr>
        <p:grpSpPr>
          <a:xfrm>
            <a:off x="6928514" y="935843"/>
            <a:ext cx="4586430" cy="3551467"/>
            <a:chOff x="6740801" y="2996279"/>
            <a:chExt cx="4586430" cy="3551467"/>
          </a:xfrm>
        </p:grpSpPr>
        <p:sp>
          <p:nvSpPr>
            <p:cNvPr id="63" name="TextBox 62">
              <a:extLst>
                <a:ext uri="{FF2B5EF4-FFF2-40B4-BE49-F238E27FC236}">
                  <a16:creationId xmlns:a16="http://schemas.microsoft.com/office/drawing/2014/main" id="{39EF1816-44FA-448D-B5FB-F3A404127515}"/>
                </a:ext>
              </a:extLst>
            </p:cNvPr>
            <p:cNvSpPr txBox="1"/>
            <p:nvPr/>
          </p:nvSpPr>
          <p:spPr bwMode="auto">
            <a:xfrm>
              <a:off x="10967231" y="5154471"/>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8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181818"/>
                  </a:solidFill>
                  <a:effectLst/>
                  <a:uLnTx/>
                  <a:uFillTx/>
                  <a:latin typeface="Ericsson Hilda"/>
                  <a:ea typeface="+mn-ea"/>
                  <a:cs typeface="+mn-cs"/>
                </a:rPr>
                <a:t>AMF</a:t>
              </a:r>
            </a:p>
          </p:txBody>
        </p:sp>
        <p:sp>
          <p:nvSpPr>
            <p:cNvPr id="64" name="TextBox 63">
              <a:extLst>
                <a:ext uri="{FF2B5EF4-FFF2-40B4-BE49-F238E27FC236}">
                  <a16:creationId xmlns:a16="http://schemas.microsoft.com/office/drawing/2014/main" id="{8CC0F302-8947-458C-BFE9-D662EBF2C139}"/>
                </a:ext>
              </a:extLst>
            </p:cNvPr>
            <p:cNvSpPr txBox="1"/>
            <p:nvPr/>
          </p:nvSpPr>
          <p:spPr bwMode="auto">
            <a:xfrm>
              <a:off x="8760074" y="4294553"/>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6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181818"/>
                  </a:solidFill>
                  <a:effectLst/>
                  <a:uLnTx/>
                  <a:uFillTx/>
                  <a:latin typeface="Ericsson Hilda"/>
                  <a:ea typeface="+mn-ea"/>
                  <a:cs typeface="+mn-cs"/>
                </a:rPr>
                <a:t>SMF/</a:t>
              </a:r>
              <a:br>
                <a:rPr kumimoji="0" lang="en-US" sz="800" b="0" i="0" u="none" strike="noStrike" kern="1200" cap="none" spc="0" normalizeH="0" baseline="0" noProof="0">
                  <a:ln>
                    <a:noFill/>
                  </a:ln>
                  <a:solidFill>
                    <a:srgbClr val="181818"/>
                  </a:solidFill>
                  <a:effectLst/>
                  <a:uLnTx/>
                  <a:uFillTx/>
                  <a:latin typeface="Ericsson Hilda"/>
                  <a:ea typeface="+mn-ea"/>
                  <a:cs typeface="+mn-cs"/>
                </a:rPr>
              </a:br>
              <a:r>
                <a:rPr kumimoji="0" lang="en-US" sz="800" b="0" i="0" u="none" strike="noStrike" kern="1200" cap="none" spc="0" normalizeH="0" baseline="0" noProof="0">
                  <a:ln>
                    <a:noFill/>
                  </a:ln>
                  <a:solidFill>
                    <a:srgbClr val="181818"/>
                  </a:solidFill>
                  <a:effectLst/>
                  <a:uLnTx/>
                  <a:uFillTx/>
                  <a:latin typeface="Ericsson Hilda"/>
                  <a:ea typeface="+mn-ea"/>
                  <a:cs typeface="+mn-cs"/>
                </a:rPr>
                <a:t>PGW-C</a:t>
              </a:r>
            </a:p>
          </p:txBody>
        </p:sp>
        <p:sp>
          <p:nvSpPr>
            <p:cNvPr id="65" name="TextBox 64">
              <a:extLst>
                <a:ext uri="{FF2B5EF4-FFF2-40B4-BE49-F238E27FC236}">
                  <a16:creationId xmlns:a16="http://schemas.microsoft.com/office/drawing/2014/main" id="{FFF8C820-F0A2-463F-BB8F-0E1AD7760CF6}"/>
                </a:ext>
              </a:extLst>
            </p:cNvPr>
            <p:cNvSpPr txBox="1"/>
            <p:nvPr/>
          </p:nvSpPr>
          <p:spPr bwMode="auto">
            <a:xfrm>
              <a:off x="8760074" y="3645887"/>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8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181818"/>
                  </a:solidFill>
                  <a:effectLst/>
                  <a:uLnTx/>
                  <a:uFillTx/>
                  <a:latin typeface="Ericsson Hilda"/>
                  <a:ea typeface="+mn-ea"/>
                  <a:cs typeface="+mn-cs"/>
                </a:rPr>
                <a:t>PCF</a:t>
              </a:r>
            </a:p>
          </p:txBody>
        </p:sp>
        <p:sp>
          <p:nvSpPr>
            <p:cNvPr id="66" name="TextBox 65">
              <a:extLst>
                <a:ext uri="{FF2B5EF4-FFF2-40B4-BE49-F238E27FC236}">
                  <a16:creationId xmlns:a16="http://schemas.microsoft.com/office/drawing/2014/main" id="{A7F93209-1AC1-47E7-A2F5-FF49A5E16048}"/>
                </a:ext>
              </a:extLst>
            </p:cNvPr>
            <p:cNvSpPr txBox="1"/>
            <p:nvPr/>
          </p:nvSpPr>
          <p:spPr bwMode="auto">
            <a:xfrm>
              <a:off x="8760074" y="2996279"/>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181818"/>
                  </a:solidFill>
                  <a:effectLst/>
                  <a:uLnTx/>
                  <a:uFillTx/>
                  <a:latin typeface="Ericsson Hilda"/>
                  <a:ea typeface="+mn-ea"/>
                  <a:cs typeface="+mn-cs"/>
                </a:rPr>
                <a:t>UDM/</a:t>
              </a:r>
              <a:br>
                <a:rPr kumimoji="0" lang="en-US" sz="800" b="0" i="0" u="none" strike="noStrike" kern="1200" cap="none" spc="0" normalizeH="0" baseline="0" noProof="0">
                  <a:ln>
                    <a:noFill/>
                  </a:ln>
                  <a:solidFill>
                    <a:srgbClr val="181818"/>
                  </a:solidFill>
                  <a:effectLst/>
                  <a:uLnTx/>
                  <a:uFillTx/>
                  <a:latin typeface="Ericsson Hilda"/>
                  <a:ea typeface="+mn-ea"/>
                  <a:cs typeface="+mn-cs"/>
                </a:rPr>
              </a:br>
              <a:r>
                <a:rPr kumimoji="0" lang="en-US" sz="800" b="0" i="0" u="none" strike="noStrike" kern="1200" cap="none" spc="0" normalizeH="0" baseline="0" noProof="0">
                  <a:ln>
                    <a:noFill/>
                  </a:ln>
                  <a:solidFill>
                    <a:srgbClr val="181818"/>
                  </a:solidFill>
                  <a:effectLst/>
                  <a:uLnTx/>
                  <a:uFillTx/>
                  <a:latin typeface="Ericsson Hilda"/>
                  <a:ea typeface="+mn-ea"/>
                  <a:cs typeface="+mn-cs"/>
                </a:rPr>
                <a:t>HSS</a:t>
              </a:r>
            </a:p>
          </p:txBody>
        </p:sp>
        <p:sp>
          <p:nvSpPr>
            <p:cNvPr id="67" name="TextBox 66">
              <a:extLst>
                <a:ext uri="{FF2B5EF4-FFF2-40B4-BE49-F238E27FC236}">
                  <a16:creationId xmlns:a16="http://schemas.microsoft.com/office/drawing/2014/main" id="{C0E17DF8-20FF-4D9A-BFE6-0FDD20D7C646}"/>
                </a:ext>
              </a:extLst>
            </p:cNvPr>
            <p:cNvSpPr txBox="1"/>
            <p:nvPr/>
          </p:nvSpPr>
          <p:spPr bwMode="auto">
            <a:xfrm>
              <a:off x="8760074" y="4948916"/>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G</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181818"/>
                  </a:solidFill>
                  <a:effectLst/>
                  <a:uLnTx/>
                  <a:uFillTx/>
                  <a:latin typeface="Ericsson Hilda"/>
                  <a:ea typeface="+mn-ea"/>
                  <a:cs typeface="+mn-cs"/>
                </a:rPr>
                <a:t>UPF/</a:t>
              </a:r>
              <a:br>
                <a:rPr kumimoji="0" lang="en-US" sz="800" b="0" i="0" u="none" strike="noStrike" kern="1200" cap="none" spc="0" normalizeH="0" baseline="0" noProof="0">
                  <a:ln>
                    <a:noFill/>
                  </a:ln>
                  <a:solidFill>
                    <a:srgbClr val="181818"/>
                  </a:solidFill>
                  <a:effectLst/>
                  <a:uLnTx/>
                  <a:uFillTx/>
                  <a:latin typeface="Ericsson Hilda"/>
                  <a:ea typeface="+mn-ea"/>
                  <a:cs typeface="+mn-cs"/>
                </a:rPr>
              </a:br>
              <a:r>
                <a:rPr kumimoji="0" lang="en-US" sz="800" b="0" i="0" u="none" strike="noStrike" kern="1200" cap="none" spc="0" normalizeH="0" baseline="0" noProof="0">
                  <a:ln>
                    <a:noFill/>
                  </a:ln>
                  <a:solidFill>
                    <a:srgbClr val="181818"/>
                  </a:solidFill>
                  <a:effectLst/>
                  <a:uLnTx/>
                  <a:uFillTx/>
                  <a:latin typeface="Ericsson Hilda"/>
                  <a:ea typeface="+mn-ea"/>
                  <a:cs typeface="+mn-cs"/>
                </a:rPr>
                <a:t>PGW-U</a:t>
              </a:r>
            </a:p>
          </p:txBody>
        </p:sp>
        <p:sp>
          <p:nvSpPr>
            <p:cNvPr id="68" name="TextBox 67">
              <a:extLst>
                <a:ext uri="{FF2B5EF4-FFF2-40B4-BE49-F238E27FC236}">
                  <a16:creationId xmlns:a16="http://schemas.microsoft.com/office/drawing/2014/main" id="{FCDDFD3D-4FF8-483C-8DF0-9550011A555A}"/>
                </a:ext>
              </a:extLst>
            </p:cNvPr>
            <p:cNvSpPr txBox="1"/>
            <p:nvPr/>
          </p:nvSpPr>
          <p:spPr bwMode="auto">
            <a:xfrm>
              <a:off x="6755418" y="4294553"/>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6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181818"/>
                  </a:solidFill>
                  <a:effectLst/>
                  <a:uLnTx/>
                  <a:uFillTx/>
                  <a:latin typeface="Ericsson Hilda"/>
                  <a:ea typeface="+mn-ea"/>
                  <a:cs typeface="+mn-cs"/>
                </a:rPr>
                <a:t>3GPP AAA</a:t>
              </a:r>
            </a:p>
          </p:txBody>
        </p:sp>
        <p:cxnSp>
          <p:nvCxnSpPr>
            <p:cNvPr id="70" name="Straight Connector 69">
              <a:extLst>
                <a:ext uri="{FF2B5EF4-FFF2-40B4-BE49-F238E27FC236}">
                  <a16:creationId xmlns:a16="http://schemas.microsoft.com/office/drawing/2014/main" id="{EB9B4D4E-4AB9-4C50-BA23-433677E6C0DC}"/>
                </a:ext>
              </a:extLst>
            </p:cNvPr>
            <p:cNvCxnSpPr>
              <a:cxnSpLocks/>
              <a:stCxn id="68" idx="2"/>
              <a:endCxn id="87" idx="0"/>
            </p:cNvCxnSpPr>
            <p:nvPr/>
          </p:nvCxnSpPr>
          <p:spPr bwMode="auto">
            <a:xfrm flipH="1">
              <a:off x="6920801" y="4870046"/>
              <a:ext cx="14617" cy="924646"/>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71" name="Straight Connector 70">
              <a:extLst>
                <a:ext uri="{FF2B5EF4-FFF2-40B4-BE49-F238E27FC236}">
                  <a16:creationId xmlns:a16="http://schemas.microsoft.com/office/drawing/2014/main" id="{5BFAB217-B59B-4E1B-87F9-604847F5C547}"/>
                </a:ext>
              </a:extLst>
            </p:cNvPr>
            <p:cNvCxnSpPr>
              <a:cxnSpLocks/>
              <a:stCxn id="87" idx="0"/>
              <a:endCxn id="67" idx="1"/>
            </p:cNvCxnSpPr>
            <p:nvPr/>
          </p:nvCxnSpPr>
          <p:spPr bwMode="auto">
            <a:xfrm flipV="1">
              <a:off x="6920801" y="5236663"/>
              <a:ext cx="1839273" cy="558029"/>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72" name="Straight Connector 71">
              <a:extLst>
                <a:ext uri="{FF2B5EF4-FFF2-40B4-BE49-F238E27FC236}">
                  <a16:creationId xmlns:a16="http://schemas.microsoft.com/office/drawing/2014/main" id="{65B04B54-CC71-4BF1-BB00-64CCD1BA2376}"/>
                </a:ext>
              </a:extLst>
            </p:cNvPr>
            <p:cNvCxnSpPr>
              <a:cxnSpLocks/>
              <a:stCxn id="87" idx="0"/>
              <a:endCxn id="64" idx="1"/>
            </p:cNvCxnSpPr>
            <p:nvPr/>
          </p:nvCxnSpPr>
          <p:spPr bwMode="auto">
            <a:xfrm flipV="1">
              <a:off x="6920801" y="4582300"/>
              <a:ext cx="1839273" cy="1212392"/>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73" name="Straight Connector 32">
              <a:extLst>
                <a:ext uri="{FF2B5EF4-FFF2-40B4-BE49-F238E27FC236}">
                  <a16:creationId xmlns:a16="http://schemas.microsoft.com/office/drawing/2014/main" id="{DFCAAA9D-758B-489D-8DF5-4CED2A2F1E2F}"/>
                </a:ext>
              </a:extLst>
            </p:cNvPr>
            <p:cNvCxnSpPr>
              <a:cxnSpLocks/>
              <a:endCxn id="64" idx="1"/>
            </p:cNvCxnSpPr>
            <p:nvPr/>
          </p:nvCxnSpPr>
          <p:spPr bwMode="auto">
            <a:xfrm rot="5400000">
              <a:off x="8169136" y="3978661"/>
              <a:ext cx="1194578" cy="12701"/>
            </a:xfrm>
            <a:prstGeom prst="bentConnector4">
              <a:avLst>
                <a:gd name="adj1" fmla="val 78"/>
                <a:gd name="adj2" fmla="val 1899858"/>
              </a:avLst>
            </a:prstGeom>
            <a:solidFill>
              <a:schemeClr val="accent1"/>
            </a:solidFill>
            <a:ln w="12700" cap="flat" cmpd="sng" algn="ctr">
              <a:solidFill>
                <a:schemeClr val="tx1"/>
              </a:solidFill>
              <a:prstDash val="solid"/>
              <a:round/>
              <a:headEnd type="none" w="med" len="med"/>
              <a:tailEnd type="none"/>
            </a:ln>
            <a:effectLst/>
          </p:spPr>
        </p:cxnSp>
        <p:cxnSp>
          <p:nvCxnSpPr>
            <p:cNvPr id="74" name="Straight Connector 73">
              <a:extLst>
                <a:ext uri="{FF2B5EF4-FFF2-40B4-BE49-F238E27FC236}">
                  <a16:creationId xmlns:a16="http://schemas.microsoft.com/office/drawing/2014/main" id="{9364352F-838F-4CA0-914A-EF86A7FD0C04}"/>
                </a:ext>
              </a:extLst>
            </p:cNvPr>
            <p:cNvCxnSpPr>
              <a:cxnSpLocks/>
              <a:stCxn id="64" idx="0"/>
              <a:endCxn id="65" idx="2"/>
            </p:cNvCxnSpPr>
            <p:nvPr/>
          </p:nvCxnSpPr>
          <p:spPr bwMode="auto">
            <a:xfrm flipV="1">
              <a:off x="8940074" y="4221380"/>
              <a:ext cx="0" cy="73173"/>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75" name="Straight Connector 74">
              <a:extLst>
                <a:ext uri="{FF2B5EF4-FFF2-40B4-BE49-F238E27FC236}">
                  <a16:creationId xmlns:a16="http://schemas.microsoft.com/office/drawing/2014/main" id="{1D7B6EE2-A865-44C3-B15E-177DBD0091FC}"/>
                </a:ext>
              </a:extLst>
            </p:cNvPr>
            <p:cNvCxnSpPr>
              <a:cxnSpLocks/>
              <a:stCxn id="67" idx="0"/>
              <a:endCxn id="64" idx="2"/>
            </p:cNvCxnSpPr>
            <p:nvPr/>
          </p:nvCxnSpPr>
          <p:spPr bwMode="auto">
            <a:xfrm flipV="1">
              <a:off x="8940074" y="4870046"/>
              <a:ext cx="0" cy="78870"/>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76" name="Straight Connector 32">
              <a:extLst>
                <a:ext uri="{FF2B5EF4-FFF2-40B4-BE49-F238E27FC236}">
                  <a16:creationId xmlns:a16="http://schemas.microsoft.com/office/drawing/2014/main" id="{FCA2E127-8C9E-4D6D-AA9A-6C51955655BC}"/>
                </a:ext>
              </a:extLst>
            </p:cNvPr>
            <p:cNvCxnSpPr>
              <a:cxnSpLocks/>
              <a:stCxn id="66" idx="1"/>
              <a:endCxn id="68" idx="0"/>
            </p:cNvCxnSpPr>
            <p:nvPr/>
          </p:nvCxnSpPr>
          <p:spPr bwMode="auto">
            <a:xfrm rot="10800000" flipV="1">
              <a:off x="6935418" y="3284025"/>
              <a:ext cx="1824656" cy="1010527"/>
            </a:xfrm>
            <a:prstGeom prst="bentConnector2">
              <a:avLst/>
            </a:prstGeom>
            <a:solidFill>
              <a:schemeClr val="accent1"/>
            </a:solidFill>
            <a:ln w="12700" cap="flat" cmpd="sng" algn="ctr">
              <a:solidFill>
                <a:schemeClr val="tx1"/>
              </a:solidFill>
              <a:prstDash val="solid"/>
              <a:round/>
              <a:headEnd type="none" w="med" len="med"/>
              <a:tailEnd type="none"/>
            </a:ln>
            <a:effectLst/>
          </p:spPr>
        </p:cxnSp>
        <p:cxnSp>
          <p:nvCxnSpPr>
            <p:cNvPr id="77" name="Straight Connector 32">
              <a:extLst>
                <a:ext uri="{FF2B5EF4-FFF2-40B4-BE49-F238E27FC236}">
                  <a16:creationId xmlns:a16="http://schemas.microsoft.com/office/drawing/2014/main" id="{9476380A-65E6-4605-98D8-50EC7F6AAEE6}"/>
                </a:ext>
              </a:extLst>
            </p:cNvPr>
            <p:cNvCxnSpPr>
              <a:cxnSpLocks/>
              <a:stCxn id="66" idx="3"/>
              <a:endCxn id="63" idx="0"/>
            </p:cNvCxnSpPr>
            <p:nvPr/>
          </p:nvCxnSpPr>
          <p:spPr bwMode="auto">
            <a:xfrm>
              <a:off x="9120074" y="3284026"/>
              <a:ext cx="2027157" cy="1870445"/>
            </a:xfrm>
            <a:prstGeom prst="bentConnector2">
              <a:avLst/>
            </a:prstGeom>
            <a:solidFill>
              <a:schemeClr val="accent1"/>
            </a:solidFill>
            <a:ln w="12700" cap="flat" cmpd="sng" algn="ctr">
              <a:solidFill>
                <a:schemeClr val="tx1"/>
              </a:solidFill>
              <a:prstDash val="solid"/>
              <a:round/>
              <a:headEnd type="none" w="med" len="med"/>
              <a:tailEnd type="none"/>
            </a:ln>
            <a:effectLst/>
          </p:spPr>
        </p:cxnSp>
        <p:cxnSp>
          <p:nvCxnSpPr>
            <p:cNvPr id="78" name="Straight Connector 77">
              <a:extLst>
                <a:ext uri="{FF2B5EF4-FFF2-40B4-BE49-F238E27FC236}">
                  <a16:creationId xmlns:a16="http://schemas.microsoft.com/office/drawing/2014/main" id="{B224C147-76EF-41DC-9DB8-D3A648F14478}"/>
                </a:ext>
              </a:extLst>
            </p:cNvPr>
            <p:cNvCxnSpPr>
              <a:cxnSpLocks/>
              <a:stCxn id="65" idx="3"/>
              <a:endCxn id="63" idx="1"/>
            </p:cNvCxnSpPr>
            <p:nvPr/>
          </p:nvCxnSpPr>
          <p:spPr bwMode="auto">
            <a:xfrm>
              <a:off x="9120074" y="3933634"/>
              <a:ext cx="1847157" cy="1508584"/>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79" name="Straight Connector 78">
              <a:extLst>
                <a:ext uri="{FF2B5EF4-FFF2-40B4-BE49-F238E27FC236}">
                  <a16:creationId xmlns:a16="http://schemas.microsoft.com/office/drawing/2014/main" id="{B5FE0AFB-02C3-4732-92D7-28FA8E676E2F}"/>
                </a:ext>
              </a:extLst>
            </p:cNvPr>
            <p:cNvCxnSpPr>
              <a:cxnSpLocks/>
              <a:stCxn id="64" idx="3"/>
              <a:endCxn id="63" idx="1"/>
            </p:cNvCxnSpPr>
            <p:nvPr/>
          </p:nvCxnSpPr>
          <p:spPr bwMode="auto">
            <a:xfrm>
              <a:off x="9120074" y="4582300"/>
              <a:ext cx="1847157" cy="859918"/>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80" name="Straight Connector 79">
              <a:extLst>
                <a:ext uri="{FF2B5EF4-FFF2-40B4-BE49-F238E27FC236}">
                  <a16:creationId xmlns:a16="http://schemas.microsoft.com/office/drawing/2014/main" id="{71F9ADF4-6D46-47F4-A1E1-D725AFF62444}"/>
                </a:ext>
              </a:extLst>
            </p:cNvPr>
            <p:cNvCxnSpPr>
              <a:cxnSpLocks/>
              <a:stCxn id="63" idx="1"/>
              <a:endCxn id="86" idx="0"/>
            </p:cNvCxnSpPr>
            <p:nvPr/>
          </p:nvCxnSpPr>
          <p:spPr bwMode="auto">
            <a:xfrm flipH="1">
              <a:off x="10474506" y="5442218"/>
              <a:ext cx="492725" cy="372842"/>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81" name="Straight Connector 80">
              <a:extLst>
                <a:ext uri="{FF2B5EF4-FFF2-40B4-BE49-F238E27FC236}">
                  <a16:creationId xmlns:a16="http://schemas.microsoft.com/office/drawing/2014/main" id="{71148E3E-5286-4CEF-9705-D926943DB7D8}"/>
                </a:ext>
              </a:extLst>
            </p:cNvPr>
            <p:cNvCxnSpPr>
              <a:cxnSpLocks/>
              <a:stCxn id="67" idx="3"/>
              <a:endCxn id="86" idx="0"/>
            </p:cNvCxnSpPr>
            <p:nvPr/>
          </p:nvCxnSpPr>
          <p:spPr bwMode="auto">
            <a:xfrm>
              <a:off x="9120074" y="5236663"/>
              <a:ext cx="1354432" cy="578397"/>
            </a:xfrm>
            <a:prstGeom prst="line">
              <a:avLst/>
            </a:prstGeom>
            <a:solidFill>
              <a:schemeClr val="accent1"/>
            </a:solidFill>
            <a:ln w="12700" cap="flat" cmpd="sng" algn="ctr">
              <a:solidFill>
                <a:schemeClr val="tx1"/>
              </a:solidFill>
              <a:prstDash val="solid"/>
              <a:round/>
              <a:headEnd type="none" w="med" len="med"/>
              <a:tailEnd type="none"/>
            </a:ln>
            <a:effectLst/>
          </p:spPr>
        </p:cxnSp>
        <p:grpSp>
          <p:nvGrpSpPr>
            <p:cNvPr id="82" name="Group 81">
              <a:extLst>
                <a:ext uri="{FF2B5EF4-FFF2-40B4-BE49-F238E27FC236}">
                  <a16:creationId xmlns:a16="http://schemas.microsoft.com/office/drawing/2014/main" id="{984DB1FD-603D-4FA7-AD5D-3140D91096EF}"/>
                </a:ext>
              </a:extLst>
            </p:cNvPr>
            <p:cNvGrpSpPr>
              <a:grpSpLocks noChangeAspect="1"/>
            </p:cNvGrpSpPr>
            <p:nvPr/>
          </p:nvGrpSpPr>
          <p:grpSpPr>
            <a:xfrm>
              <a:off x="7224136" y="6161529"/>
              <a:ext cx="209822" cy="386217"/>
              <a:chOff x="10129764" y="647713"/>
              <a:chExt cx="221963" cy="408569"/>
            </a:xfrm>
          </p:grpSpPr>
          <p:grpSp>
            <p:nvGrpSpPr>
              <p:cNvPr id="107" name="Group 106">
                <a:extLst>
                  <a:ext uri="{FF2B5EF4-FFF2-40B4-BE49-F238E27FC236}">
                    <a16:creationId xmlns:a16="http://schemas.microsoft.com/office/drawing/2014/main" id="{0AD347C9-6B00-42C6-A39C-1281ABF9CC6A}"/>
                  </a:ext>
                </a:extLst>
              </p:cNvPr>
              <p:cNvGrpSpPr>
                <a:grpSpLocks noChangeAspect="1"/>
              </p:cNvGrpSpPr>
              <p:nvPr/>
            </p:nvGrpSpPr>
            <p:grpSpPr>
              <a:xfrm>
                <a:off x="10129764" y="647713"/>
                <a:ext cx="221963" cy="408569"/>
                <a:chOff x="1373325" y="5083850"/>
                <a:chExt cx="428625" cy="788967"/>
              </a:xfrm>
            </p:grpSpPr>
            <p:sp>
              <p:nvSpPr>
                <p:cNvPr id="109" name="Rectangle 108">
                  <a:extLst>
                    <a:ext uri="{FF2B5EF4-FFF2-40B4-BE49-F238E27FC236}">
                      <a16:creationId xmlns:a16="http://schemas.microsoft.com/office/drawing/2014/main" id="{05EF6A99-17D0-4759-85A4-91A18B086C69}"/>
                    </a:ext>
                  </a:extLst>
                </p:cNvPr>
                <p:cNvSpPr/>
                <p:nvPr/>
              </p:nvSpPr>
              <p:spPr bwMode="auto">
                <a:xfrm>
                  <a:off x="1373325" y="5276465"/>
                  <a:ext cx="428625" cy="596352"/>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pic>
              <p:nvPicPr>
                <p:cNvPr id="110" name="Graphic 109">
                  <a:extLst>
                    <a:ext uri="{FF2B5EF4-FFF2-40B4-BE49-F238E27FC236}">
                      <a16:creationId xmlns:a16="http://schemas.microsoft.com/office/drawing/2014/main" id="{13F03B64-812A-4F4F-BA38-1C07BC3B98F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3325" y="5083850"/>
                  <a:ext cx="428625" cy="600077"/>
                </a:xfrm>
                <a:prstGeom prst="rect">
                  <a:avLst/>
                </a:prstGeom>
              </p:spPr>
            </p:pic>
          </p:grpSp>
          <p:sp>
            <p:nvSpPr>
              <p:cNvPr id="108" name="TextBox 107">
                <a:extLst>
                  <a:ext uri="{FF2B5EF4-FFF2-40B4-BE49-F238E27FC236}">
                    <a16:creationId xmlns:a16="http://schemas.microsoft.com/office/drawing/2014/main" id="{7DEA99BA-27E8-4BFA-A1B0-92FFE0FE039D}"/>
                  </a:ext>
                </a:extLst>
              </p:cNvPr>
              <p:cNvSpPr txBox="1"/>
              <p:nvPr/>
            </p:nvSpPr>
            <p:spPr bwMode="auto">
              <a:xfrm>
                <a:off x="10129764" y="760261"/>
                <a:ext cx="72768" cy="221018"/>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endParaRPr kumimoji="0" lang="en-US" sz="1200" b="1" i="0" u="none" strike="noStrike" kern="1200" cap="none" spc="0" normalizeH="0" baseline="0" noProof="0">
                  <a:ln>
                    <a:noFill/>
                  </a:ln>
                  <a:solidFill>
                    <a:srgbClr val="181818"/>
                  </a:solidFill>
                  <a:effectLst/>
                  <a:uLnTx/>
                  <a:uFillTx/>
                  <a:latin typeface="Ericsson Hilda"/>
                  <a:ea typeface="+mn-ea"/>
                  <a:cs typeface="+mn-cs"/>
                </a:endParaRPr>
              </a:p>
            </p:txBody>
          </p:sp>
        </p:grpSp>
        <p:grpSp>
          <p:nvGrpSpPr>
            <p:cNvPr id="83" name="Group 82">
              <a:extLst>
                <a:ext uri="{FF2B5EF4-FFF2-40B4-BE49-F238E27FC236}">
                  <a16:creationId xmlns:a16="http://schemas.microsoft.com/office/drawing/2014/main" id="{F80F3251-7878-4205-9169-07215CBF1631}"/>
                </a:ext>
              </a:extLst>
            </p:cNvPr>
            <p:cNvGrpSpPr>
              <a:grpSpLocks noChangeAspect="1"/>
            </p:cNvGrpSpPr>
            <p:nvPr/>
          </p:nvGrpSpPr>
          <p:grpSpPr>
            <a:xfrm>
              <a:off x="10723620" y="6161529"/>
              <a:ext cx="209822" cy="386217"/>
              <a:chOff x="10129764" y="647713"/>
              <a:chExt cx="221963" cy="408569"/>
            </a:xfrm>
          </p:grpSpPr>
          <p:grpSp>
            <p:nvGrpSpPr>
              <p:cNvPr id="103" name="Group 102">
                <a:extLst>
                  <a:ext uri="{FF2B5EF4-FFF2-40B4-BE49-F238E27FC236}">
                    <a16:creationId xmlns:a16="http://schemas.microsoft.com/office/drawing/2014/main" id="{86A4876B-2ACD-4B42-AC9B-3138FF739434}"/>
                  </a:ext>
                </a:extLst>
              </p:cNvPr>
              <p:cNvGrpSpPr>
                <a:grpSpLocks noChangeAspect="1"/>
              </p:cNvGrpSpPr>
              <p:nvPr/>
            </p:nvGrpSpPr>
            <p:grpSpPr>
              <a:xfrm>
                <a:off x="10129764" y="647713"/>
                <a:ext cx="221963" cy="408569"/>
                <a:chOff x="1373325" y="5083850"/>
                <a:chExt cx="428625" cy="788967"/>
              </a:xfrm>
            </p:grpSpPr>
            <p:sp>
              <p:nvSpPr>
                <p:cNvPr id="105" name="Rectangle 104">
                  <a:extLst>
                    <a:ext uri="{FF2B5EF4-FFF2-40B4-BE49-F238E27FC236}">
                      <a16:creationId xmlns:a16="http://schemas.microsoft.com/office/drawing/2014/main" id="{31FA5AD4-48C8-4435-B0D9-774F741A073E}"/>
                    </a:ext>
                  </a:extLst>
                </p:cNvPr>
                <p:cNvSpPr/>
                <p:nvPr/>
              </p:nvSpPr>
              <p:spPr bwMode="auto">
                <a:xfrm>
                  <a:off x="1373325" y="5276465"/>
                  <a:ext cx="428625" cy="596352"/>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pic>
              <p:nvPicPr>
                <p:cNvPr id="106" name="Graphic 105">
                  <a:extLst>
                    <a:ext uri="{FF2B5EF4-FFF2-40B4-BE49-F238E27FC236}">
                      <a16:creationId xmlns:a16="http://schemas.microsoft.com/office/drawing/2014/main" id="{BE914192-6956-4271-A579-7BFFC93DFBF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3325" y="5083850"/>
                  <a:ext cx="428625" cy="600077"/>
                </a:xfrm>
                <a:prstGeom prst="rect">
                  <a:avLst/>
                </a:prstGeom>
              </p:spPr>
            </p:pic>
          </p:grpSp>
          <p:sp>
            <p:nvSpPr>
              <p:cNvPr id="104" name="TextBox 103">
                <a:extLst>
                  <a:ext uri="{FF2B5EF4-FFF2-40B4-BE49-F238E27FC236}">
                    <a16:creationId xmlns:a16="http://schemas.microsoft.com/office/drawing/2014/main" id="{AB3175AD-2703-4792-BB9A-1C4DE453BFF4}"/>
                  </a:ext>
                </a:extLst>
              </p:cNvPr>
              <p:cNvSpPr txBox="1"/>
              <p:nvPr/>
            </p:nvSpPr>
            <p:spPr bwMode="auto">
              <a:xfrm>
                <a:off x="10129764" y="760261"/>
                <a:ext cx="72768" cy="221018"/>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endParaRPr kumimoji="0" lang="en-US" sz="1200" b="1" i="0" u="none" strike="noStrike" kern="1200" cap="none" spc="0" normalizeH="0" baseline="0" noProof="0">
                  <a:ln>
                    <a:noFill/>
                  </a:ln>
                  <a:solidFill>
                    <a:srgbClr val="181818"/>
                  </a:solidFill>
                  <a:effectLst/>
                  <a:uLnTx/>
                  <a:uFillTx/>
                  <a:latin typeface="Ericsson Hilda"/>
                  <a:ea typeface="+mn-ea"/>
                  <a:cs typeface="+mn-cs"/>
                </a:endParaRPr>
              </a:p>
            </p:txBody>
          </p:sp>
        </p:grpSp>
        <p:cxnSp>
          <p:nvCxnSpPr>
            <p:cNvPr id="84" name="Straight Arrow Connector 83">
              <a:extLst>
                <a:ext uri="{FF2B5EF4-FFF2-40B4-BE49-F238E27FC236}">
                  <a16:creationId xmlns:a16="http://schemas.microsoft.com/office/drawing/2014/main" id="{C116C059-B5D8-41FE-9A1C-60A29D6173B5}"/>
                </a:ext>
              </a:extLst>
            </p:cNvPr>
            <p:cNvCxnSpPr>
              <a:cxnSpLocks/>
              <a:stCxn id="110" idx="0"/>
            </p:cNvCxnSpPr>
            <p:nvPr/>
          </p:nvCxnSpPr>
          <p:spPr bwMode="auto">
            <a:xfrm flipH="1" flipV="1">
              <a:off x="7146435" y="6062963"/>
              <a:ext cx="182612" cy="98566"/>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85" name="Straight Arrow Connector 84">
              <a:extLst>
                <a:ext uri="{FF2B5EF4-FFF2-40B4-BE49-F238E27FC236}">
                  <a16:creationId xmlns:a16="http://schemas.microsoft.com/office/drawing/2014/main" id="{EEE9C56C-4250-478B-85A6-2F166904E29B}"/>
                </a:ext>
              </a:extLst>
            </p:cNvPr>
            <p:cNvCxnSpPr>
              <a:cxnSpLocks/>
              <a:stCxn id="106" idx="0"/>
            </p:cNvCxnSpPr>
            <p:nvPr/>
          </p:nvCxnSpPr>
          <p:spPr bwMode="auto">
            <a:xfrm flipH="1" flipV="1">
              <a:off x="10700140" y="6063754"/>
              <a:ext cx="128391" cy="97762"/>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86" name="TextBox 85">
              <a:extLst>
                <a:ext uri="{FF2B5EF4-FFF2-40B4-BE49-F238E27FC236}">
                  <a16:creationId xmlns:a16="http://schemas.microsoft.com/office/drawing/2014/main" id="{A377AD9E-A451-49A1-BC04-6A8AA4689BE5}"/>
                </a:ext>
              </a:extLst>
            </p:cNvPr>
            <p:cNvSpPr txBox="1"/>
            <p:nvPr/>
          </p:nvSpPr>
          <p:spPr bwMode="auto">
            <a:xfrm>
              <a:off x="10294506" y="5815060"/>
              <a:ext cx="360000" cy="575493"/>
            </a:xfrm>
            <a:prstGeom prst="rect">
              <a:avLst/>
            </a:prstGeom>
            <a:solidFill>
              <a:schemeClr val="bg1"/>
            </a:solidFill>
            <a:ln w="1905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B</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6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lang="en-US" sz="800">
                  <a:solidFill>
                    <a:srgbClr val="181818"/>
                  </a:solidFill>
                  <a:latin typeface="Ericsson Hilda"/>
                </a:rPr>
                <a:t>NG</a:t>
              </a:r>
              <a:r>
                <a:rPr kumimoji="0" lang="en-US" sz="800" b="0" i="0" u="none" strike="noStrike" kern="1200" cap="none" spc="0" normalizeH="0" baseline="0" noProof="0">
                  <a:ln>
                    <a:noFill/>
                  </a:ln>
                  <a:solidFill>
                    <a:srgbClr val="181818"/>
                  </a:solidFill>
                  <a:effectLst/>
                  <a:uLnTx/>
                  <a:uFillTx/>
                  <a:latin typeface="Ericsson Hilda"/>
                  <a:ea typeface="+mn-ea"/>
                  <a:cs typeface="+mn-cs"/>
                </a:rPr>
                <a:t>-UTRAN</a:t>
              </a:r>
            </a:p>
          </p:txBody>
        </p:sp>
        <p:sp>
          <p:nvSpPr>
            <p:cNvPr id="87" name="TextBox 86">
              <a:extLst>
                <a:ext uri="{FF2B5EF4-FFF2-40B4-BE49-F238E27FC236}">
                  <a16:creationId xmlns:a16="http://schemas.microsoft.com/office/drawing/2014/main" id="{82DBFBD7-140B-4215-9D33-EEAC81B0D0E0}"/>
                </a:ext>
              </a:extLst>
            </p:cNvPr>
            <p:cNvSpPr txBox="1"/>
            <p:nvPr/>
          </p:nvSpPr>
          <p:spPr bwMode="auto">
            <a:xfrm>
              <a:off x="6740801" y="5794692"/>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algn="ctr" fontAlgn="auto">
                <a:spcBef>
                  <a:spcPts val="0"/>
                </a:spcBef>
                <a:spcAft>
                  <a:spcPts val="0"/>
                </a:spcAft>
                <a:buClr>
                  <a:srgbClr val="181818"/>
                </a:buClr>
                <a:defRPr/>
              </a:pPr>
              <a:r>
                <a:rPr lang="en-US" sz="1200">
                  <a:solidFill>
                    <a:srgbClr val="181818"/>
                  </a:solidFill>
                  <a:latin typeface="Ericsson Technical Icons" panose="00000500000000000000" pitchFamily="2" charset="0"/>
                </a:rPr>
                <a:t>S</a:t>
              </a:r>
              <a:endParaRPr lang="en-US" sz="1200">
                <a:solidFill>
                  <a:srgbClr val="181818"/>
                </a:solidFill>
                <a:latin typeface="Ericsson Hilda"/>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20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G</a:t>
              </a:r>
              <a:endParaRPr kumimoji="0" lang="en-US" sz="120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i="0" u="none" strike="noStrike" kern="1200" cap="none" spc="0" normalizeH="0" baseline="0" noProof="0" err="1">
                  <a:ln>
                    <a:noFill/>
                  </a:ln>
                  <a:solidFill>
                    <a:srgbClr val="181818"/>
                  </a:solidFill>
                  <a:effectLst/>
                  <a:uLnTx/>
                  <a:uFillTx/>
                  <a:latin typeface="Ericsson Hilda"/>
                  <a:ea typeface="+mn-ea"/>
                  <a:cs typeface="+mn-cs"/>
                </a:rPr>
                <a:t>ePDG</a:t>
              </a:r>
              <a:endParaRPr kumimoji="0" lang="en-US" sz="800" i="0" u="none" strike="noStrike" kern="1200" cap="none" spc="0" normalizeH="0" baseline="0" noProof="0">
                <a:ln>
                  <a:noFill/>
                </a:ln>
                <a:solidFill>
                  <a:srgbClr val="181818"/>
                </a:solidFill>
                <a:effectLst/>
                <a:uLnTx/>
                <a:uFillTx/>
                <a:latin typeface="Ericsson Hilda"/>
                <a:ea typeface="+mn-ea"/>
                <a:cs typeface="+mn-cs"/>
              </a:endParaRPr>
            </a:p>
          </p:txBody>
        </p:sp>
        <p:sp>
          <p:nvSpPr>
            <p:cNvPr id="89" name="TextBox 88">
              <a:extLst>
                <a:ext uri="{FF2B5EF4-FFF2-40B4-BE49-F238E27FC236}">
                  <a16:creationId xmlns:a16="http://schemas.microsoft.com/office/drawing/2014/main" id="{96923E0E-9FD4-4774-BB7F-9750E39762F3}"/>
                </a:ext>
              </a:extLst>
            </p:cNvPr>
            <p:cNvSpPr txBox="1"/>
            <p:nvPr/>
          </p:nvSpPr>
          <p:spPr bwMode="auto">
            <a:xfrm>
              <a:off x="6970048" y="5088298"/>
              <a:ext cx="229782" cy="130837"/>
            </a:xfrm>
            <a:prstGeom prst="rect">
              <a:avLst/>
            </a:prstGeom>
            <a:noFill/>
            <a:ln w="12700">
              <a:noFill/>
              <a:miter lim="800000"/>
              <a:headEnd/>
              <a:tailEnd/>
            </a:ln>
          </p:spPr>
          <p:txBody>
            <a:bodyPr vert="horz" wrap="none" lIns="0" tIns="0" rIns="0" bIns="0" numCol="1" rtlCol="0" anchor="ctr" anchorCtr="0" compatLnSpc="1">
              <a:prstTxWarp prst="textNoShape">
                <a:avLst/>
              </a:prstTxWarp>
              <a:noAutofit/>
            </a:bodyPr>
            <a:lstStyle/>
            <a:p>
              <a:pPr algn="ctr">
                <a:buClr>
                  <a:schemeClr val="tx1"/>
                </a:buClr>
              </a:pPr>
              <a:r>
                <a:rPr lang="sv-SE" sz="800"/>
                <a:t>SWm</a:t>
              </a:r>
            </a:p>
          </p:txBody>
        </p:sp>
        <p:sp>
          <p:nvSpPr>
            <p:cNvPr id="90" name="TextBox 89">
              <a:extLst>
                <a:ext uri="{FF2B5EF4-FFF2-40B4-BE49-F238E27FC236}">
                  <a16:creationId xmlns:a16="http://schemas.microsoft.com/office/drawing/2014/main" id="{10253163-DA96-4257-A335-27D4B5D8048D}"/>
                </a:ext>
              </a:extLst>
            </p:cNvPr>
            <p:cNvSpPr txBox="1"/>
            <p:nvPr/>
          </p:nvSpPr>
          <p:spPr bwMode="auto">
            <a:xfrm>
              <a:off x="7725546" y="4938123"/>
              <a:ext cx="229782" cy="130837"/>
            </a:xfrm>
            <a:prstGeom prst="rect">
              <a:avLst/>
            </a:prstGeom>
            <a:noFill/>
            <a:ln w="12700">
              <a:noFill/>
              <a:miter lim="800000"/>
              <a:headEnd/>
              <a:tailEnd/>
            </a:ln>
          </p:spPr>
          <p:txBody>
            <a:bodyPr vert="horz" wrap="none" lIns="0" tIns="0" rIns="0" bIns="0" numCol="1" rtlCol="0" anchor="ctr" anchorCtr="0" compatLnSpc="1">
              <a:prstTxWarp prst="textNoShape">
                <a:avLst/>
              </a:prstTxWarp>
              <a:noAutofit/>
            </a:bodyPr>
            <a:lstStyle/>
            <a:p>
              <a:pPr algn="ctr">
                <a:buClr>
                  <a:schemeClr val="tx1"/>
                </a:buClr>
              </a:pPr>
              <a:r>
                <a:rPr lang="sv-SE" sz="800"/>
                <a:t>S2b-C</a:t>
              </a:r>
            </a:p>
          </p:txBody>
        </p:sp>
        <p:sp>
          <p:nvSpPr>
            <p:cNvPr id="91" name="TextBox 90">
              <a:extLst>
                <a:ext uri="{FF2B5EF4-FFF2-40B4-BE49-F238E27FC236}">
                  <a16:creationId xmlns:a16="http://schemas.microsoft.com/office/drawing/2014/main" id="{823592D3-A06F-49D5-AD4F-86E0DD36DCCF}"/>
                </a:ext>
              </a:extLst>
            </p:cNvPr>
            <p:cNvSpPr txBox="1"/>
            <p:nvPr/>
          </p:nvSpPr>
          <p:spPr bwMode="auto">
            <a:xfrm>
              <a:off x="7712481" y="5356707"/>
              <a:ext cx="229782" cy="130837"/>
            </a:xfrm>
            <a:prstGeom prst="rect">
              <a:avLst/>
            </a:prstGeom>
            <a:noFill/>
            <a:ln w="12700">
              <a:noFill/>
              <a:miter lim="800000"/>
              <a:headEnd/>
              <a:tailEnd/>
            </a:ln>
          </p:spPr>
          <p:txBody>
            <a:bodyPr vert="horz" wrap="none" lIns="0" tIns="0" rIns="0" bIns="0" numCol="1" rtlCol="0" anchor="ctr" anchorCtr="0" compatLnSpc="1">
              <a:prstTxWarp prst="textNoShape">
                <a:avLst/>
              </a:prstTxWarp>
              <a:noAutofit/>
            </a:bodyPr>
            <a:lstStyle/>
            <a:p>
              <a:pPr algn="ctr">
                <a:buClr>
                  <a:schemeClr val="tx1"/>
                </a:buClr>
              </a:pPr>
              <a:r>
                <a:rPr lang="sv-SE" sz="800"/>
                <a:t>S2b-U</a:t>
              </a:r>
            </a:p>
          </p:txBody>
        </p:sp>
        <p:sp>
          <p:nvSpPr>
            <p:cNvPr id="92" name="TextBox 91">
              <a:extLst>
                <a:ext uri="{FF2B5EF4-FFF2-40B4-BE49-F238E27FC236}">
                  <a16:creationId xmlns:a16="http://schemas.microsoft.com/office/drawing/2014/main" id="{A31DA8E8-051F-4E1B-80E2-144D90142704}"/>
                </a:ext>
              </a:extLst>
            </p:cNvPr>
            <p:cNvSpPr txBox="1"/>
            <p:nvPr/>
          </p:nvSpPr>
          <p:spPr bwMode="auto">
            <a:xfrm>
              <a:off x="7033686" y="3140562"/>
              <a:ext cx="229782" cy="130837"/>
            </a:xfrm>
            <a:prstGeom prst="rect">
              <a:avLst/>
            </a:prstGeom>
            <a:noFill/>
            <a:ln w="12700">
              <a:noFill/>
              <a:miter lim="800000"/>
              <a:headEnd/>
              <a:tailEnd/>
            </a:ln>
          </p:spPr>
          <p:txBody>
            <a:bodyPr vert="horz" wrap="none" lIns="0" tIns="0" rIns="0" bIns="0" numCol="1" rtlCol="0" anchor="ctr" anchorCtr="0" compatLnSpc="1">
              <a:prstTxWarp prst="textNoShape">
                <a:avLst/>
              </a:prstTxWarp>
              <a:noAutofit/>
            </a:bodyPr>
            <a:lstStyle/>
            <a:p>
              <a:pPr algn="ctr">
                <a:buClr>
                  <a:schemeClr val="tx1"/>
                </a:buClr>
              </a:pPr>
              <a:r>
                <a:rPr lang="sv-SE" sz="800"/>
                <a:t>SWx</a:t>
              </a:r>
            </a:p>
          </p:txBody>
        </p:sp>
        <p:sp>
          <p:nvSpPr>
            <p:cNvPr id="93" name="TextBox 92">
              <a:extLst>
                <a:ext uri="{FF2B5EF4-FFF2-40B4-BE49-F238E27FC236}">
                  <a16:creationId xmlns:a16="http://schemas.microsoft.com/office/drawing/2014/main" id="{3084CBC8-FC51-4404-862D-89EC217C0853}"/>
                </a:ext>
              </a:extLst>
            </p:cNvPr>
            <p:cNvSpPr txBox="1"/>
            <p:nvPr/>
          </p:nvSpPr>
          <p:spPr bwMode="auto">
            <a:xfrm>
              <a:off x="8285183" y="3782175"/>
              <a:ext cx="229782" cy="130837"/>
            </a:xfrm>
            <a:prstGeom prst="rect">
              <a:avLst/>
            </a:prstGeom>
            <a:noFill/>
            <a:ln w="12700">
              <a:noFill/>
              <a:miter lim="800000"/>
              <a:headEnd/>
              <a:tailEnd/>
            </a:ln>
          </p:spPr>
          <p:txBody>
            <a:bodyPr vert="horz" wrap="none" lIns="0" tIns="0" rIns="0" bIns="0" numCol="1" rtlCol="0" anchor="ctr" anchorCtr="0" compatLnSpc="1">
              <a:prstTxWarp prst="textNoShape">
                <a:avLst/>
              </a:prstTxWarp>
              <a:noAutofit/>
            </a:bodyPr>
            <a:lstStyle/>
            <a:p>
              <a:pPr algn="ctr">
                <a:buClr>
                  <a:schemeClr val="tx1"/>
                </a:buClr>
              </a:pPr>
              <a:r>
                <a:rPr lang="sv-SE" sz="800"/>
                <a:t>N10</a:t>
              </a:r>
            </a:p>
          </p:txBody>
        </p:sp>
        <p:sp>
          <p:nvSpPr>
            <p:cNvPr id="94" name="TextBox 93">
              <a:extLst>
                <a:ext uri="{FF2B5EF4-FFF2-40B4-BE49-F238E27FC236}">
                  <a16:creationId xmlns:a16="http://schemas.microsoft.com/office/drawing/2014/main" id="{C66FA4CD-59A4-4777-AF59-E425E9089B4C}"/>
                </a:ext>
              </a:extLst>
            </p:cNvPr>
            <p:cNvSpPr txBox="1"/>
            <p:nvPr/>
          </p:nvSpPr>
          <p:spPr bwMode="auto">
            <a:xfrm>
              <a:off x="10902122" y="3782175"/>
              <a:ext cx="229782" cy="130837"/>
            </a:xfrm>
            <a:prstGeom prst="rect">
              <a:avLst/>
            </a:prstGeom>
            <a:noFill/>
            <a:ln w="12700">
              <a:noFill/>
              <a:miter lim="800000"/>
              <a:headEnd/>
              <a:tailEnd/>
            </a:ln>
          </p:spPr>
          <p:txBody>
            <a:bodyPr vert="horz" wrap="none" lIns="0" tIns="0" rIns="0" bIns="0" numCol="1" rtlCol="0" anchor="ctr" anchorCtr="0" compatLnSpc="1">
              <a:prstTxWarp prst="textNoShape">
                <a:avLst/>
              </a:prstTxWarp>
              <a:noAutofit/>
            </a:bodyPr>
            <a:lstStyle/>
            <a:p>
              <a:pPr algn="ctr">
                <a:buClr>
                  <a:schemeClr val="tx1"/>
                </a:buClr>
              </a:pPr>
              <a:r>
                <a:rPr lang="sv-SE" sz="800"/>
                <a:t>N8</a:t>
              </a:r>
            </a:p>
          </p:txBody>
        </p:sp>
        <p:sp>
          <p:nvSpPr>
            <p:cNvPr id="95" name="TextBox 94">
              <a:extLst>
                <a:ext uri="{FF2B5EF4-FFF2-40B4-BE49-F238E27FC236}">
                  <a16:creationId xmlns:a16="http://schemas.microsoft.com/office/drawing/2014/main" id="{D937DAA0-B7CB-45BF-96F5-5EA7A56A3E02}"/>
                </a:ext>
              </a:extLst>
            </p:cNvPr>
            <p:cNvSpPr txBox="1"/>
            <p:nvPr/>
          </p:nvSpPr>
          <p:spPr bwMode="auto">
            <a:xfrm>
              <a:off x="9743017" y="4342740"/>
              <a:ext cx="229782" cy="130837"/>
            </a:xfrm>
            <a:prstGeom prst="rect">
              <a:avLst/>
            </a:prstGeom>
            <a:noFill/>
            <a:ln w="12700">
              <a:noFill/>
              <a:miter lim="800000"/>
              <a:headEnd/>
              <a:tailEnd/>
            </a:ln>
          </p:spPr>
          <p:txBody>
            <a:bodyPr vert="horz" wrap="none" lIns="0" tIns="0" rIns="0" bIns="0" numCol="1" rtlCol="0" anchor="ctr" anchorCtr="0" compatLnSpc="1">
              <a:prstTxWarp prst="textNoShape">
                <a:avLst/>
              </a:prstTxWarp>
              <a:noAutofit/>
            </a:bodyPr>
            <a:lstStyle/>
            <a:p>
              <a:pPr algn="ctr">
                <a:buClr>
                  <a:schemeClr val="tx1"/>
                </a:buClr>
              </a:pPr>
              <a:r>
                <a:rPr lang="sv-SE" sz="800"/>
                <a:t>N15</a:t>
              </a:r>
            </a:p>
          </p:txBody>
        </p:sp>
        <p:sp>
          <p:nvSpPr>
            <p:cNvPr id="96" name="TextBox 95">
              <a:extLst>
                <a:ext uri="{FF2B5EF4-FFF2-40B4-BE49-F238E27FC236}">
                  <a16:creationId xmlns:a16="http://schemas.microsoft.com/office/drawing/2014/main" id="{155C1A7C-7DCA-48EE-992D-D6845D44F8FA}"/>
                </a:ext>
              </a:extLst>
            </p:cNvPr>
            <p:cNvSpPr txBox="1"/>
            <p:nvPr/>
          </p:nvSpPr>
          <p:spPr bwMode="auto">
            <a:xfrm>
              <a:off x="9743017" y="4734261"/>
              <a:ext cx="229782" cy="130837"/>
            </a:xfrm>
            <a:prstGeom prst="rect">
              <a:avLst/>
            </a:prstGeom>
            <a:noFill/>
            <a:ln w="12700">
              <a:noFill/>
              <a:miter lim="800000"/>
              <a:headEnd/>
              <a:tailEnd/>
            </a:ln>
          </p:spPr>
          <p:txBody>
            <a:bodyPr vert="horz" wrap="none" lIns="0" tIns="0" rIns="0" bIns="0" numCol="1" rtlCol="0" anchor="ctr" anchorCtr="0" compatLnSpc="1">
              <a:prstTxWarp prst="textNoShape">
                <a:avLst/>
              </a:prstTxWarp>
              <a:noAutofit/>
            </a:bodyPr>
            <a:lstStyle/>
            <a:p>
              <a:pPr algn="ctr">
                <a:buClr>
                  <a:schemeClr val="tx1"/>
                </a:buClr>
              </a:pPr>
              <a:r>
                <a:rPr lang="sv-SE" sz="800"/>
                <a:t>N11</a:t>
              </a:r>
            </a:p>
          </p:txBody>
        </p:sp>
        <p:sp>
          <p:nvSpPr>
            <p:cNvPr id="97" name="TextBox 96">
              <a:extLst>
                <a:ext uri="{FF2B5EF4-FFF2-40B4-BE49-F238E27FC236}">
                  <a16:creationId xmlns:a16="http://schemas.microsoft.com/office/drawing/2014/main" id="{477D6F9E-47F0-4654-82E4-BCC62A3AAF15}"/>
                </a:ext>
              </a:extLst>
            </p:cNvPr>
            <p:cNvSpPr txBox="1"/>
            <p:nvPr/>
          </p:nvSpPr>
          <p:spPr bwMode="auto">
            <a:xfrm>
              <a:off x="9743017" y="5381818"/>
              <a:ext cx="229782" cy="130837"/>
            </a:xfrm>
            <a:prstGeom prst="rect">
              <a:avLst/>
            </a:prstGeom>
            <a:noFill/>
            <a:ln w="12700">
              <a:noFill/>
              <a:miter lim="800000"/>
              <a:headEnd/>
              <a:tailEnd/>
            </a:ln>
          </p:spPr>
          <p:txBody>
            <a:bodyPr vert="horz" wrap="none" lIns="0" tIns="0" rIns="0" bIns="0" numCol="1" rtlCol="0" anchor="ctr" anchorCtr="0" compatLnSpc="1">
              <a:prstTxWarp prst="textNoShape">
                <a:avLst/>
              </a:prstTxWarp>
              <a:noAutofit/>
            </a:bodyPr>
            <a:lstStyle/>
            <a:p>
              <a:pPr algn="ctr">
                <a:buClr>
                  <a:schemeClr val="tx1"/>
                </a:buClr>
              </a:pPr>
              <a:r>
                <a:rPr lang="sv-SE" sz="800"/>
                <a:t>N3</a:t>
              </a:r>
            </a:p>
          </p:txBody>
        </p:sp>
        <p:cxnSp>
          <p:nvCxnSpPr>
            <p:cNvPr id="98" name="Straight Connector 97">
              <a:extLst>
                <a:ext uri="{FF2B5EF4-FFF2-40B4-BE49-F238E27FC236}">
                  <a16:creationId xmlns:a16="http://schemas.microsoft.com/office/drawing/2014/main" id="{250092FE-B0DE-4668-B362-FBFBAD857EDC}"/>
                </a:ext>
              </a:extLst>
            </p:cNvPr>
            <p:cNvCxnSpPr>
              <a:cxnSpLocks/>
              <a:stCxn id="63" idx="2"/>
              <a:endCxn id="106" idx="0"/>
            </p:cNvCxnSpPr>
            <p:nvPr/>
          </p:nvCxnSpPr>
          <p:spPr bwMode="auto">
            <a:xfrm flipH="1">
              <a:off x="10828531" y="5729964"/>
              <a:ext cx="318700" cy="431565"/>
            </a:xfrm>
            <a:prstGeom prst="line">
              <a:avLst/>
            </a:prstGeom>
            <a:solidFill>
              <a:schemeClr val="accent1"/>
            </a:solidFill>
            <a:ln w="12700" cap="flat" cmpd="sng" algn="ctr">
              <a:solidFill>
                <a:schemeClr val="tx1"/>
              </a:solidFill>
              <a:prstDash val="sysDash"/>
              <a:round/>
              <a:headEnd type="none" w="med" len="med"/>
              <a:tailEnd type="none"/>
            </a:ln>
            <a:effectLst/>
          </p:spPr>
        </p:cxnSp>
        <p:sp>
          <p:nvSpPr>
            <p:cNvPr id="99" name="TextBox 98">
              <a:extLst>
                <a:ext uri="{FF2B5EF4-FFF2-40B4-BE49-F238E27FC236}">
                  <a16:creationId xmlns:a16="http://schemas.microsoft.com/office/drawing/2014/main" id="{AC30E7F2-4D86-4727-A85A-7EC8E64233E5}"/>
                </a:ext>
              </a:extLst>
            </p:cNvPr>
            <p:cNvSpPr txBox="1"/>
            <p:nvPr/>
          </p:nvSpPr>
          <p:spPr bwMode="auto">
            <a:xfrm>
              <a:off x="11022360" y="5923706"/>
              <a:ext cx="229782" cy="130837"/>
            </a:xfrm>
            <a:prstGeom prst="rect">
              <a:avLst/>
            </a:prstGeom>
            <a:noFill/>
            <a:ln w="12700">
              <a:noFill/>
              <a:miter lim="800000"/>
              <a:headEnd/>
              <a:tailEnd/>
            </a:ln>
          </p:spPr>
          <p:txBody>
            <a:bodyPr vert="horz" wrap="none" lIns="0" tIns="0" rIns="0" bIns="0" numCol="1" rtlCol="0" anchor="ctr" anchorCtr="0" compatLnSpc="1">
              <a:prstTxWarp prst="textNoShape">
                <a:avLst/>
              </a:prstTxWarp>
              <a:noAutofit/>
            </a:bodyPr>
            <a:lstStyle/>
            <a:p>
              <a:pPr algn="ctr">
                <a:buClr>
                  <a:schemeClr val="tx1"/>
                </a:buClr>
              </a:pPr>
              <a:r>
                <a:rPr lang="sv-SE" sz="800"/>
                <a:t>N1</a:t>
              </a:r>
            </a:p>
          </p:txBody>
        </p:sp>
        <p:sp>
          <p:nvSpPr>
            <p:cNvPr id="100" name="TextBox 99">
              <a:extLst>
                <a:ext uri="{FF2B5EF4-FFF2-40B4-BE49-F238E27FC236}">
                  <a16:creationId xmlns:a16="http://schemas.microsoft.com/office/drawing/2014/main" id="{E16C8089-7809-4D1B-9785-15E401225288}"/>
                </a:ext>
              </a:extLst>
            </p:cNvPr>
            <p:cNvSpPr txBox="1"/>
            <p:nvPr/>
          </p:nvSpPr>
          <p:spPr bwMode="auto">
            <a:xfrm>
              <a:off x="9095183" y="4838984"/>
              <a:ext cx="229782" cy="130837"/>
            </a:xfrm>
            <a:prstGeom prst="rect">
              <a:avLst/>
            </a:prstGeom>
            <a:noFill/>
            <a:ln w="12700">
              <a:noFill/>
              <a:miter lim="800000"/>
              <a:headEnd/>
              <a:tailEnd/>
            </a:ln>
          </p:spPr>
          <p:txBody>
            <a:bodyPr vert="horz" wrap="none" lIns="0" tIns="0" rIns="0" bIns="0" numCol="1" rtlCol="0" anchor="ctr" anchorCtr="0" compatLnSpc="1">
              <a:prstTxWarp prst="textNoShape">
                <a:avLst/>
              </a:prstTxWarp>
              <a:noAutofit/>
            </a:bodyPr>
            <a:lstStyle/>
            <a:p>
              <a:pPr algn="ctr">
                <a:buClr>
                  <a:schemeClr val="tx1"/>
                </a:buClr>
              </a:pPr>
              <a:r>
                <a:rPr lang="sv-SE" sz="800"/>
                <a:t>N4</a:t>
              </a:r>
            </a:p>
          </p:txBody>
        </p:sp>
        <p:sp>
          <p:nvSpPr>
            <p:cNvPr id="101" name="TextBox 100">
              <a:extLst>
                <a:ext uri="{FF2B5EF4-FFF2-40B4-BE49-F238E27FC236}">
                  <a16:creationId xmlns:a16="http://schemas.microsoft.com/office/drawing/2014/main" id="{B39A8CBA-C66C-4DB7-82C4-5A0174AF7B1E}"/>
                </a:ext>
              </a:extLst>
            </p:cNvPr>
            <p:cNvSpPr txBox="1"/>
            <p:nvPr/>
          </p:nvSpPr>
          <p:spPr bwMode="auto">
            <a:xfrm>
              <a:off x="10585249" y="5462840"/>
              <a:ext cx="229782" cy="130837"/>
            </a:xfrm>
            <a:prstGeom prst="rect">
              <a:avLst/>
            </a:prstGeom>
            <a:noFill/>
            <a:ln w="12700">
              <a:noFill/>
              <a:miter lim="800000"/>
              <a:headEnd/>
              <a:tailEnd/>
            </a:ln>
          </p:spPr>
          <p:txBody>
            <a:bodyPr vert="horz" wrap="none" lIns="0" tIns="0" rIns="0" bIns="0" numCol="1" rtlCol="0" anchor="ctr" anchorCtr="0" compatLnSpc="1">
              <a:prstTxWarp prst="textNoShape">
                <a:avLst/>
              </a:prstTxWarp>
              <a:noAutofit/>
            </a:bodyPr>
            <a:lstStyle/>
            <a:p>
              <a:pPr algn="ctr">
                <a:buClr>
                  <a:schemeClr val="tx1"/>
                </a:buClr>
              </a:pPr>
              <a:r>
                <a:rPr lang="sv-SE" sz="800"/>
                <a:t>N2</a:t>
              </a:r>
            </a:p>
          </p:txBody>
        </p:sp>
        <p:sp>
          <p:nvSpPr>
            <p:cNvPr id="102" name="TextBox 101">
              <a:extLst>
                <a:ext uri="{FF2B5EF4-FFF2-40B4-BE49-F238E27FC236}">
                  <a16:creationId xmlns:a16="http://schemas.microsoft.com/office/drawing/2014/main" id="{398EDB24-4120-4C04-A42F-9486CA8A3B67}"/>
                </a:ext>
              </a:extLst>
            </p:cNvPr>
            <p:cNvSpPr txBox="1"/>
            <p:nvPr/>
          </p:nvSpPr>
          <p:spPr bwMode="auto">
            <a:xfrm>
              <a:off x="9095183" y="4184935"/>
              <a:ext cx="229782" cy="130837"/>
            </a:xfrm>
            <a:prstGeom prst="rect">
              <a:avLst/>
            </a:prstGeom>
            <a:noFill/>
            <a:ln w="12700">
              <a:noFill/>
              <a:miter lim="800000"/>
              <a:headEnd/>
              <a:tailEnd/>
            </a:ln>
          </p:spPr>
          <p:txBody>
            <a:bodyPr vert="horz" wrap="none" lIns="0" tIns="0" rIns="0" bIns="0" numCol="1" rtlCol="0" anchor="ctr" anchorCtr="0" compatLnSpc="1">
              <a:prstTxWarp prst="textNoShape">
                <a:avLst/>
              </a:prstTxWarp>
              <a:noAutofit/>
            </a:bodyPr>
            <a:lstStyle/>
            <a:p>
              <a:pPr algn="ctr">
                <a:buClr>
                  <a:schemeClr val="tx1"/>
                </a:buClr>
              </a:pPr>
              <a:r>
                <a:rPr lang="sv-SE" sz="800"/>
                <a:t>N7</a:t>
              </a:r>
            </a:p>
          </p:txBody>
        </p:sp>
      </p:grpSp>
    </p:spTree>
    <p:extLst>
      <p:ext uri="{BB962C8B-B14F-4D97-AF65-F5344CB8AC3E}">
        <p14:creationId xmlns:p14="http://schemas.microsoft.com/office/powerpoint/2010/main" val="32720107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79425" y="1382827"/>
            <a:ext cx="5409399" cy="4854461"/>
          </a:xfrm>
        </p:spPr>
        <p:txBody>
          <a:bodyPr>
            <a:noAutofit/>
          </a:bodyPr>
          <a:lstStyle/>
          <a:p>
            <a:r>
              <a:rPr lang="en-US" sz="1600" err="1"/>
              <a:t>WiFi</a:t>
            </a:r>
            <a:r>
              <a:rPr lang="en-US" sz="1600"/>
              <a:t> Interworking with 5GC defined in 3GPP standard rel-15</a:t>
            </a:r>
          </a:p>
          <a:p>
            <a:pPr lvl="1"/>
            <a:r>
              <a:rPr lang="en-US" sz="1400"/>
              <a:t>Between </a:t>
            </a:r>
            <a:r>
              <a:rPr lang="en-US" sz="1400" err="1"/>
              <a:t>ePDG</a:t>
            </a:r>
            <a:r>
              <a:rPr lang="en-US" sz="1400"/>
              <a:t>/EPC and 5GC/3GPP</a:t>
            </a:r>
          </a:p>
          <a:p>
            <a:pPr lvl="1"/>
            <a:r>
              <a:rPr lang="en-US" sz="1400"/>
              <a:t>Between N3IWF/non-3GPP and 5GC/3GPP</a:t>
            </a:r>
          </a:p>
          <a:p>
            <a:pPr lvl="1"/>
            <a:r>
              <a:rPr lang="en-US" sz="1400"/>
              <a:t>Between N3IWF/non-3GPP and EPC/3GPP</a:t>
            </a:r>
          </a:p>
          <a:p>
            <a:pPr lvl="1"/>
            <a:endParaRPr lang="en-US" sz="1600"/>
          </a:p>
          <a:p>
            <a:r>
              <a:rPr lang="en-US" sz="1600"/>
              <a:t>Wi-Fi calling can still go through </a:t>
            </a:r>
            <a:r>
              <a:rPr lang="en-US" sz="1600" err="1"/>
              <a:t>ePDG</a:t>
            </a:r>
            <a:r>
              <a:rPr lang="en-US" sz="1600"/>
              <a:t>/EPC in the early 5G launch. </a:t>
            </a:r>
          </a:p>
          <a:p>
            <a:endParaRPr lang="en-US" sz="1600"/>
          </a:p>
          <a:p>
            <a:r>
              <a:rPr lang="en-US" sz="1600"/>
              <a:t>The voice handover between </a:t>
            </a:r>
            <a:r>
              <a:rPr lang="en-US" sz="1600" err="1"/>
              <a:t>ePDG</a:t>
            </a:r>
            <a:r>
              <a:rPr lang="en-US" sz="1600"/>
              <a:t>/EPC and 3GPP/5GC can be supported by the further enhancement on </a:t>
            </a:r>
            <a:r>
              <a:rPr lang="en-US" sz="1600" err="1"/>
              <a:t>ePDG</a:t>
            </a:r>
            <a:r>
              <a:rPr lang="en-US" sz="1600"/>
              <a:t> and 5GC when VoNR in place. </a:t>
            </a:r>
          </a:p>
          <a:p>
            <a:endParaRPr lang="en-US" sz="1600"/>
          </a:p>
          <a:p>
            <a:r>
              <a:rPr lang="en-US" sz="1600"/>
              <a:t>N3IWF doesn’t introduce new end user services than </a:t>
            </a:r>
            <a:r>
              <a:rPr lang="en-US" sz="1600" err="1"/>
              <a:t>ePDG</a:t>
            </a:r>
            <a:r>
              <a:rPr lang="en-US" sz="1600"/>
              <a:t>. Recommended to evolve </a:t>
            </a:r>
            <a:r>
              <a:rPr lang="en-US" sz="1600" err="1"/>
              <a:t>ePDG</a:t>
            </a:r>
            <a:r>
              <a:rPr lang="en-US" sz="1600"/>
              <a:t>/EPC to support 5GS interworking, no urgent need for 5GC/N3IWF. </a:t>
            </a:r>
          </a:p>
          <a:p>
            <a:endParaRPr lang="en-US" sz="1600"/>
          </a:p>
          <a:p>
            <a:r>
              <a:rPr lang="en-US" sz="1600"/>
              <a:t>N3IWF and 5GC interworking depends on UE vendors and 5G ecosystem.</a:t>
            </a:r>
          </a:p>
        </p:txBody>
      </p:sp>
      <p:sp>
        <p:nvSpPr>
          <p:cNvPr id="3" name="Title 2"/>
          <p:cNvSpPr>
            <a:spLocks noGrp="1"/>
          </p:cNvSpPr>
          <p:nvPr>
            <p:ph type="title"/>
          </p:nvPr>
        </p:nvSpPr>
        <p:spPr>
          <a:xfrm>
            <a:off x="479425" y="476250"/>
            <a:ext cx="10390110" cy="1081088"/>
          </a:xfrm>
        </p:spPr>
        <p:txBody>
          <a:bodyPr>
            <a:normAutofit/>
          </a:bodyPr>
          <a:lstStyle/>
          <a:p>
            <a:pPr lvl="1">
              <a:lnSpc>
                <a:spcPct val="75000"/>
              </a:lnSpc>
            </a:pPr>
            <a:r>
              <a:rPr lang="en-US">
                <a:latin typeface="+mj-lt"/>
              </a:rPr>
              <a:t>EPC/5GC Interworking for </a:t>
            </a:r>
            <a:r>
              <a:rPr lang="en-US" err="1">
                <a:latin typeface="+mj-lt"/>
              </a:rPr>
              <a:t>WiFi</a:t>
            </a:r>
            <a:r>
              <a:rPr lang="en-US">
                <a:latin typeface="+mj-lt"/>
              </a:rPr>
              <a:t> integration</a:t>
            </a:r>
            <a:r>
              <a:rPr lang="en-US" sz="2800">
                <a:latin typeface="+mj-lt"/>
              </a:rPr>
              <a:t> </a:t>
            </a:r>
            <a:r>
              <a:rPr lang="en-US" sz="2800" kern="1400" spc="-160">
                <a:latin typeface="+mj-lt"/>
                <a:ea typeface="+mj-ea"/>
                <a:cs typeface="+mj-cs"/>
              </a:rPr>
              <a:t>Recommended evolution path</a:t>
            </a:r>
          </a:p>
        </p:txBody>
      </p:sp>
      <p:sp>
        <p:nvSpPr>
          <p:cNvPr id="172" name="Rectangle 171">
            <a:extLst>
              <a:ext uri="{FF2B5EF4-FFF2-40B4-BE49-F238E27FC236}">
                <a16:creationId xmlns:a16="http://schemas.microsoft.com/office/drawing/2014/main" id="{98DC7694-FE58-4F5E-927A-5614AC7254FF}"/>
              </a:ext>
            </a:extLst>
          </p:cNvPr>
          <p:cNvSpPr/>
          <p:nvPr/>
        </p:nvSpPr>
        <p:spPr bwMode="auto">
          <a:xfrm>
            <a:off x="5887014" y="993338"/>
            <a:ext cx="6253655" cy="99803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3175" cap="flat" cmpd="sng" algn="ctr">
            <a:no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noAutofit/>
          </a:bodyPr>
          <a:lstStyle/>
          <a:p>
            <a:pPr marL="0" indent="0">
              <a:buNone/>
            </a:pPr>
            <a:endParaRPr kumimoji="0" lang="en-US" sz="2000" b="0" i="0" u="none" strike="noStrike" cap="none" normalizeH="0" baseline="0">
              <a:ln>
                <a:noFill/>
              </a:ln>
              <a:solidFill>
                <a:schemeClr val="bg1"/>
              </a:solidFill>
              <a:effectLst/>
              <a:latin typeface="+mn-lt"/>
            </a:endParaRPr>
          </a:p>
        </p:txBody>
      </p:sp>
      <p:sp>
        <p:nvSpPr>
          <p:cNvPr id="173" name="Freeform 6">
            <a:extLst>
              <a:ext uri="{FF2B5EF4-FFF2-40B4-BE49-F238E27FC236}">
                <a16:creationId xmlns:a16="http://schemas.microsoft.com/office/drawing/2014/main" id="{AD52760B-6633-4922-AC71-02B52475E1ED}"/>
              </a:ext>
            </a:extLst>
          </p:cNvPr>
          <p:cNvSpPr>
            <a:spLocks noChangeAspect="1" noEditPoints="1"/>
          </p:cNvSpPr>
          <p:nvPr/>
        </p:nvSpPr>
        <p:spPr bwMode="auto">
          <a:xfrm>
            <a:off x="6111835" y="2762351"/>
            <a:ext cx="239298" cy="429306"/>
          </a:xfrm>
          <a:custGeom>
            <a:avLst/>
            <a:gdLst>
              <a:gd name="T0" fmla="*/ 2147483647 w 241"/>
              <a:gd name="T1" fmla="*/ 2147483647 h 383"/>
              <a:gd name="T2" fmla="*/ 2147483647 w 241"/>
              <a:gd name="T3" fmla="*/ 2147483647 h 383"/>
              <a:gd name="T4" fmla="*/ 2147483647 w 241"/>
              <a:gd name="T5" fmla="*/ 2147483647 h 383"/>
              <a:gd name="T6" fmla="*/ 2147483647 w 241"/>
              <a:gd name="T7" fmla="*/ 2147483647 h 383"/>
              <a:gd name="T8" fmla="*/ 2147483647 w 241"/>
              <a:gd name="T9" fmla="*/ 2147483647 h 383"/>
              <a:gd name="T10" fmla="*/ 2147483647 w 241"/>
              <a:gd name="T11" fmla="*/ 2147483647 h 383"/>
              <a:gd name="T12" fmla="*/ 2147483647 w 241"/>
              <a:gd name="T13" fmla="*/ 2147483647 h 383"/>
              <a:gd name="T14" fmla="*/ 2147483647 w 241"/>
              <a:gd name="T15" fmla="*/ 2147483647 h 383"/>
              <a:gd name="T16" fmla="*/ 2147483647 w 241"/>
              <a:gd name="T17" fmla="*/ 0 h 383"/>
              <a:gd name="T18" fmla="*/ 2147483647 w 241"/>
              <a:gd name="T19" fmla="*/ 0 h 383"/>
              <a:gd name="T20" fmla="*/ 0 w 241"/>
              <a:gd name="T21" fmla="*/ 2147483647 h 383"/>
              <a:gd name="T22" fmla="*/ 0 w 241"/>
              <a:gd name="T23" fmla="*/ 2147483647 h 383"/>
              <a:gd name="T24" fmla="*/ 2147483647 w 241"/>
              <a:gd name="T25" fmla="*/ 2147483647 h 383"/>
              <a:gd name="T26" fmla="*/ 2147483647 w 241"/>
              <a:gd name="T27" fmla="*/ 2147483647 h 383"/>
              <a:gd name="T28" fmla="*/ 2147483647 w 241"/>
              <a:gd name="T29" fmla="*/ 2147483647 h 383"/>
              <a:gd name="T30" fmla="*/ 2147483647 w 241"/>
              <a:gd name="T31" fmla="*/ 2147483647 h 383"/>
              <a:gd name="T32" fmla="*/ 2147483647 w 241"/>
              <a:gd name="T33" fmla="*/ 2147483647 h 383"/>
              <a:gd name="T34" fmla="*/ 2147483647 w 241"/>
              <a:gd name="T35" fmla="*/ 2147483647 h 383"/>
              <a:gd name="T36" fmla="*/ 2147483647 w 241"/>
              <a:gd name="T37" fmla="*/ 2147483647 h 383"/>
              <a:gd name="T38" fmla="*/ 2147483647 w 241"/>
              <a:gd name="T39" fmla="*/ 2147483647 h 383"/>
              <a:gd name="T40" fmla="*/ 2147483647 w 241"/>
              <a:gd name="T41" fmla="*/ 2147483647 h 383"/>
              <a:gd name="T42" fmla="*/ 2147483647 w 241"/>
              <a:gd name="T43" fmla="*/ 2147483647 h 383"/>
              <a:gd name="T44" fmla="*/ 2147483647 w 241"/>
              <a:gd name="T45" fmla="*/ 2147483647 h 383"/>
              <a:gd name="T46" fmla="*/ 2147483647 w 241"/>
              <a:gd name="T47" fmla="*/ 2147483647 h 383"/>
              <a:gd name="T48" fmla="*/ 2147483647 w 241"/>
              <a:gd name="T49" fmla="*/ 2147483647 h 383"/>
              <a:gd name="T50" fmla="*/ 2147483647 w 241"/>
              <a:gd name="T51" fmla="*/ 2147483647 h 383"/>
              <a:gd name="T52" fmla="*/ 2147483647 w 241"/>
              <a:gd name="T53" fmla="*/ 2147483647 h 383"/>
              <a:gd name="T54" fmla="*/ 2147483647 w 241"/>
              <a:gd name="T55" fmla="*/ 2147483647 h 383"/>
              <a:gd name="T56" fmla="*/ 2147483647 w 241"/>
              <a:gd name="T57" fmla="*/ 2147483647 h 383"/>
              <a:gd name="T58" fmla="*/ 2147483647 w 241"/>
              <a:gd name="T59" fmla="*/ 2147483647 h 383"/>
              <a:gd name="T60" fmla="*/ 2147483647 w 241"/>
              <a:gd name="T61" fmla="*/ 2147483647 h 383"/>
              <a:gd name="T62" fmla="*/ 2147483647 w 241"/>
              <a:gd name="T63" fmla="*/ 2147483647 h 383"/>
              <a:gd name="T64" fmla="*/ 2147483647 w 241"/>
              <a:gd name="T65" fmla="*/ 2147483647 h 383"/>
              <a:gd name="T66" fmla="*/ 2147483647 w 241"/>
              <a:gd name="T67" fmla="*/ 2147483647 h 383"/>
              <a:gd name="T68" fmla="*/ 2147483647 w 241"/>
              <a:gd name="T69" fmla="*/ 2147483647 h 383"/>
              <a:gd name="T70" fmla="*/ 2147483647 w 241"/>
              <a:gd name="T71" fmla="*/ 2147483647 h 383"/>
              <a:gd name="T72" fmla="*/ 2147483647 w 241"/>
              <a:gd name="T73" fmla="*/ 2147483647 h 383"/>
              <a:gd name="T74" fmla="*/ 2147483647 w 241"/>
              <a:gd name="T75" fmla="*/ 2147483647 h 383"/>
              <a:gd name="T76" fmla="*/ 2147483647 w 241"/>
              <a:gd name="T77" fmla="*/ 2147483647 h 383"/>
              <a:gd name="T78" fmla="*/ 2147483647 w 241"/>
              <a:gd name="T79" fmla="*/ 2147483647 h 383"/>
              <a:gd name="T80" fmla="*/ 2147483647 w 241"/>
              <a:gd name="T81" fmla="*/ 2147483647 h 383"/>
              <a:gd name="T82" fmla="*/ 2147483647 w 241"/>
              <a:gd name="T83" fmla="*/ 2147483647 h 383"/>
              <a:gd name="T84" fmla="*/ 2147483647 w 241"/>
              <a:gd name="T85" fmla="*/ 2147483647 h 383"/>
              <a:gd name="T86" fmla="*/ 2147483647 w 241"/>
              <a:gd name="T87" fmla="*/ 2147483647 h 383"/>
              <a:gd name="T88" fmla="*/ 2147483647 w 241"/>
              <a:gd name="T89" fmla="*/ 2147483647 h 38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41" h="383">
                <a:moveTo>
                  <a:pt x="117" y="356"/>
                </a:moveTo>
                <a:cubicBezTo>
                  <a:pt x="127" y="356"/>
                  <a:pt x="135" y="348"/>
                  <a:pt x="135" y="338"/>
                </a:cubicBezTo>
                <a:cubicBezTo>
                  <a:pt x="135" y="329"/>
                  <a:pt x="127" y="321"/>
                  <a:pt x="117" y="321"/>
                </a:cubicBezTo>
                <a:cubicBezTo>
                  <a:pt x="107" y="321"/>
                  <a:pt x="99" y="329"/>
                  <a:pt x="99" y="338"/>
                </a:cubicBezTo>
                <a:cubicBezTo>
                  <a:pt x="99" y="348"/>
                  <a:pt x="107" y="356"/>
                  <a:pt x="117" y="356"/>
                </a:cubicBezTo>
                <a:close/>
                <a:moveTo>
                  <a:pt x="233" y="90"/>
                </a:moveTo>
                <a:cubicBezTo>
                  <a:pt x="237" y="90"/>
                  <a:pt x="241" y="87"/>
                  <a:pt x="241" y="82"/>
                </a:cubicBezTo>
                <a:cubicBezTo>
                  <a:pt x="241" y="19"/>
                  <a:pt x="241" y="19"/>
                  <a:pt x="241" y="19"/>
                </a:cubicBezTo>
                <a:cubicBezTo>
                  <a:pt x="241" y="8"/>
                  <a:pt x="232" y="0"/>
                  <a:pt x="221" y="0"/>
                </a:cubicBezTo>
                <a:cubicBezTo>
                  <a:pt x="19" y="0"/>
                  <a:pt x="19" y="0"/>
                  <a:pt x="19" y="0"/>
                </a:cubicBezTo>
                <a:cubicBezTo>
                  <a:pt x="8" y="0"/>
                  <a:pt x="0" y="8"/>
                  <a:pt x="0" y="19"/>
                </a:cubicBezTo>
                <a:cubicBezTo>
                  <a:pt x="0" y="364"/>
                  <a:pt x="0" y="364"/>
                  <a:pt x="0" y="364"/>
                </a:cubicBezTo>
                <a:cubicBezTo>
                  <a:pt x="0" y="375"/>
                  <a:pt x="8" y="383"/>
                  <a:pt x="19" y="383"/>
                </a:cubicBezTo>
                <a:cubicBezTo>
                  <a:pt x="221" y="383"/>
                  <a:pt x="221" y="383"/>
                  <a:pt x="221" y="383"/>
                </a:cubicBezTo>
                <a:cubicBezTo>
                  <a:pt x="232" y="383"/>
                  <a:pt x="241" y="375"/>
                  <a:pt x="241" y="364"/>
                </a:cubicBezTo>
                <a:cubicBezTo>
                  <a:pt x="241" y="114"/>
                  <a:pt x="241" y="114"/>
                  <a:pt x="241" y="114"/>
                </a:cubicBezTo>
                <a:cubicBezTo>
                  <a:pt x="241" y="110"/>
                  <a:pt x="237" y="106"/>
                  <a:pt x="233" y="106"/>
                </a:cubicBezTo>
                <a:cubicBezTo>
                  <a:pt x="228" y="106"/>
                  <a:pt x="225" y="110"/>
                  <a:pt x="225" y="114"/>
                </a:cubicBezTo>
                <a:cubicBezTo>
                  <a:pt x="225" y="295"/>
                  <a:pt x="225" y="295"/>
                  <a:pt x="225" y="295"/>
                </a:cubicBezTo>
                <a:cubicBezTo>
                  <a:pt x="16" y="295"/>
                  <a:pt x="16" y="295"/>
                  <a:pt x="16" y="295"/>
                </a:cubicBezTo>
                <a:cubicBezTo>
                  <a:pt x="16" y="69"/>
                  <a:pt x="16" y="69"/>
                  <a:pt x="16" y="69"/>
                </a:cubicBezTo>
                <a:cubicBezTo>
                  <a:pt x="225" y="69"/>
                  <a:pt x="225" y="69"/>
                  <a:pt x="225" y="69"/>
                </a:cubicBezTo>
                <a:cubicBezTo>
                  <a:pt x="225" y="82"/>
                  <a:pt x="225" y="82"/>
                  <a:pt x="225" y="82"/>
                </a:cubicBezTo>
                <a:cubicBezTo>
                  <a:pt x="225" y="87"/>
                  <a:pt x="228" y="90"/>
                  <a:pt x="233" y="90"/>
                </a:cubicBezTo>
                <a:close/>
                <a:moveTo>
                  <a:pt x="225" y="311"/>
                </a:moveTo>
                <a:cubicBezTo>
                  <a:pt x="225" y="364"/>
                  <a:pt x="225" y="364"/>
                  <a:pt x="225" y="364"/>
                </a:cubicBezTo>
                <a:cubicBezTo>
                  <a:pt x="225" y="366"/>
                  <a:pt x="223" y="367"/>
                  <a:pt x="221" y="367"/>
                </a:cubicBezTo>
                <a:cubicBezTo>
                  <a:pt x="19" y="367"/>
                  <a:pt x="19" y="367"/>
                  <a:pt x="19" y="367"/>
                </a:cubicBezTo>
                <a:cubicBezTo>
                  <a:pt x="17" y="367"/>
                  <a:pt x="16" y="366"/>
                  <a:pt x="16" y="364"/>
                </a:cubicBezTo>
                <a:cubicBezTo>
                  <a:pt x="16" y="311"/>
                  <a:pt x="16" y="311"/>
                  <a:pt x="16" y="311"/>
                </a:cubicBezTo>
                <a:lnTo>
                  <a:pt x="225" y="311"/>
                </a:lnTo>
                <a:close/>
                <a:moveTo>
                  <a:pt x="16" y="53"/>
                </a:moveTo>
                <a:cubicBezTo>
                  <a:pt x="16" y="19"/>
                  <a:pt x="16" y="19"/>
                  <a:pt x="16" y="19"/>
                </a:cubicBezTo>
                <a:cubicBezTo>
                  <a:pt x="16" y="17"/>
                  <a:pt x="17" y="16"/>
                  <a:pt x="19" y="16"/>
                </a:cubicBezTo>
                <a:cubicBezTo>
                  <a:pt x="221" y="16"/>
                  <a:pt x="221" y="16"/>
                  <a:pt x="221" y="16"/>
                </a:cubicBezTo>
                <a:cubicBezTo>
                  <a:pt x="223" y="16"/>
                  <a:pt x="225" y="17"/>
                  <a:pt x="225" y="19"/>
                </a:cubicBezTo>
                <a:cubicBezTo>
                  <a:pt x="225" y="53"/>
                  <a:pt x="225" y="53"/>
                  <a:pt x="225" y="53"/>
                </a:cubicBezTo>
                <a:lnTo>
                  <a:pt x="16" y="53"/>
                </a:lnTo>
                <a:close/>
                <a:moveTo>
                  <a:pt x="135" y="26"/>
                </a:moveTo>
                <a:cubicBezTo>
                  <a:pt x="99" y="26"/>
                  <a:pt x="99" y="26"/>
                  <a:pt x="99" y="26"/>
                </a:cubicBezTo>
                <a:cubicBezTo>
                  <a:pt x="95" y="26"/>
                  <a:pt x="91" y="30"/>
                  <a:pt x="91" y="34"/>
                </a:cubicBezTo>
                <a:cubicBezTo>
                  <a:pt x="91" y="38"/>
                  <a:pt x="95" y="42"/>
                  <a:pt x="99" y="42"/>
                </a:cubicBezTo>
                <a:cubicBezTo>
                  <a:pt x="135" y="42"/>
                  <a:pt x="135" y="42"/>
                  <a:pt x="135" y="42"/>
                </a:cubicBezTo>
                <a:cubicBezTo>
                  <a:pt x="139" y="42"/>
                  <a:pt x="143" y="38"/>
                  <a:pt x="143" y="34"/>
                </a:cubicBezTo>
                <a:cubicBezTo>
                  <a:pt x="143" y="30"/>
                  <a:pt x="139" y="26"/>
                  <a:pt x="135" y="26"/>
                </a:cubicBezTo>
                <a:close/>
              </a:path>
            </a:pathLst>
          </a:custGeom>
          <a:solidFill>
            <a:schemeClr val="bg1">
              <a:lumMod val="65000"/>
            </a:schemeClr>
          </a:solidFill>
          <a:ln>
            <a:solidFill>
              <a:schemeClr val="tx1"/>
            </a:solidFill>
          </a:ln>
        </p:spPr>
        <p:txBody>
          <a:bodyPr/>
          <a:lstStyle/>
          <a:p>
            <a:pPr marL="0" indent="0">
              <a:buNone/>
            </a:pPr>
            <a:endParaRPr lang="en-US"/>
          </a:p>
        </p:txBody>
      </p:sp>
      <p:cxnSp>
        <p:nvCxnSpPr>
          <p:cNvPr id="174" name="Straight Connector 173">
            <a:extLst>
              <a:ext uri="{FF2B5EF4-FFF2-40B4-BE49-F238E27FC236}">
                <a16:creationId xmlns:a16="http://schemas.microsoft.com/office/drawing/2014/main" id="{E6577D2D-3852-4D29-8E6B-62D3D98C9A8F}"/>
              </a:ext>
            </a:extLst>
          </p:cNvPr>
          <p:cNvCxnSpPr>
            <a:cxnSpLocks/>
          </p:cNvCxnSpPr>
          <p:nvPr/>
        </p:nvCxnSpPr>
        <p:spPr bwMode="auto">
          <a:xfrm>
            <a:off x="11581440" y="4562220"/>
            <a:ext cx="213401" cy="0"/>
          </a:xfrm>
          <a:prstGeom prst="line">
            <a:avLst/>
          </a:prstGeom>
          <a:solidFill>
            <a:schemeClr val="accent1"/>
          </a:solidFill>
          <a:ln w="12700" cap="flat" cmpd="sng" algn="ctr">
            <a:solidFill>
              <a:schemeClr val="accent2">
                <a:lumMod val="75000"/>
              </a:schemeClr>
            </a:solidFill>
            <a:prstDash val="solid"/>
            <a:round/>
            <a:headEnd type="none" w="med" len="med"/>
            <a:tailEnd type="none" w="med" len="med"/>
          </a:ln>
          <a:effectLst/>
        </p:spPr>
      </p:cxnSp>
      <p:cxnSp>
        <p:nvCxnSpPr>
          <p:cNvPr id="175" name="Straight Connector 174">
            <a:extLst>
              <a:ext uri="{FF2B5EF4-FFF2-40B4-BE49-F238E27FC236}">
                <a16:creationId xmlns:a16="http://schemas.microsoft.com/office/drawing/2014/main" id="{8A92C2A5-173B-48E6-AEF7-05166AD7E027}"/>
              </a:ext>
            </a:extLst>
          </p:cNvPr>
          <p:cNvCxnSpPr>
            <a:cxnSpLocks/>
            <a:stCxn id="195" idx="2"/>
          </p:cNvCxnSpPr>
          <p:nvPr/>
        </p:nvCxnSpPr>
        <p:spPr bwMode="auto">
          <a:xfrm>
            <a:off x="8157842" y="2767398"/>
            <a:ext cx="0" cy="1392535"/>
          </a:xfrm>
          <a:prstGeom prst="line">
            <a:avLst/>
          </a:prstGeom>
          <a:noFill/>
          <a:ln w="3175" cap="flat" cmpd="sng" algn="ctr">
            <a:solidFill>
              <a:schemeClr val="tx1"/>
            </a:solidFill>
            <a:prstDash val="dash"/>
            <a:round/>
            <a:headEnd type="none" w="med" len="med"/>
            <a:tailEnd type="none" w="med" len="med"/>
          </a:ln>
          <a:effectLst/>
        </p:spPr>
      </p:cxnSp>
      <p:cxnSp>
        <p:nvCxnSpPr>
          <p:cNvPr id="176" name="Straight Connector 175">
            <a:extLst>
              <a:ext uri="{FF2B5EF4-FFF2-40B4-BE49-F238E27FC236}">
                <a16:creationId xmlns:a16="http://schemas.microsoft.com/office/drawing/2014/main" id="{EBD4AA10-49E5-4C39-82C5-D39301540866}"/>
              </a:ext>
            </a:extLst>
          </p:cNvPr>
          <p:cNvCxnSpPr>
            <a:cxnSpLocks/>
          </p:cNvCxnSpPr>
          <p:nvPr/>
        </p:nvCxnSpPr>
        <p:spPr bwMode="auto">
          <a:xfrm>
            <a:off x="7696906" y="4732903"/>
            <a:ext cx="2059833" cy="0"/>
          </a:xfrm>
          <a:prstGeom prst="line">
            <a:avLst/>
          </a:prstGeom>
          <a:solidFill>
            <a:schemeClr val="accent1"/>
          </a:solidFill>
          <a:ln w="12700" cap="flat" cmpd="sng" algn="ctr">
            <a:solidFill>
              <a:srgbClr val="00285F"/>
            </a:solidFill>
            <a:prstDash val="solid"/>
            <a:round/>
            <a:headEnd type="none" w="med" len="med"/>
            <a:tailEnd type="none" w="med" len="med"/>
          </a:ln>
          <a:effectLst/>
        </p:spPr>
      </p:cxnSp>
      <p:sp>
        <p:nvSpPr>
          <p:cNvPr id="177" name="TextBox 176">
            <a:extLst>
              <a:ext uri="{FF2B5EF4-FFF2-40B4-BE49-F238E27FC236}">
                <a16:creationId xmlns:a16="http://schemas.microsoft.com/office/drawing/2014/main" id="{88C97AD6-03FC-42F5-ACCB-A3E5FAA9A26C}"/>
              </a:ext>
            </a:extLst>
          </p:cNvPr>
          <p:cNvSpPr txBox="1"/>
          <p:nvPr/>
        </p:nvSpPr>
        <p:spPr bwMode="auto">
          <a:xfrm>
            <a:off x="7222866" y="2487346"/>
            <a:ext cx="480486" cy="780790"/>
          </a:xfrm>
          <a:prstGeom prst="rect">
            <a:avLst/>
          </a:prstGeom>
          <a:solidFill>
            <a:schemeClr val="bg1"/>
          </a:solidFill>
          <a:ln w="19050">
            <a:solidFill>
              <a:schemeClr val="accent2">
                <a:lumMod val="75000"/>
              </a:schemeClr>
            </a:solidFill>
            <a:prstDash val="sysDot"/>
            <a:miter lim="800000"/>
            <a:headEnd/>
            <a:tailEnd/>
          </a:ln>
        </p:spPr>
        <p:txBody>
          <a:bodyPr vert="horz" wrap="square" lIns="0" tIns="18000" rIns="0" bIns="0" numCol="1" rtlCol="0" anchor="t" anchorCtr="0" compatLnSpc="1">
            <a:prstTxWarp prst="textNoShape">
              <a:avLst/>
            </a:prstTxWarp>
            <a:noAutofit/>
          </a:bodyPr>
          <a:lstStyle/>
          <a:p>
            <a:pPr marL="0" indent="0" algn="ctr">
              <a:buClr>
                <a:schemeClr val="tx1"/>
              </a:buClr>
              <a:buNone/>
            </a:pPr>
            <a:r>
              <a:rPr lang="en-US" sz="1800">
                <a:solidFill>
                  <a:schemeClr val="accent2">
                    <a:lumMod val="75000"/>
                  </a:schemeClr>
                </a:solidFill>
                <a:latin typeface="Ericsson Technical Icons" panose="00000500000000000000" pitchFamily="2" charset="0"/>
              </a:rPr>
              <a:t>B</a:t>
            </a:r>
            <a:endParaRPr lang="en-US" sz="1800">
              <a:solidFill>
                <a:schemeClr val="accent2">
                  <a:lumMod val="75000"/>
                </a:schemeClr>
              </a:solidFill>
            </a:endParaRPr>
          </a:p>
          <a:p>
            <a:pPr marL="0" indent="0" algn="ctr">
              <a:spcBef>
                <a:spcPts val="0"/>
              </a:spcBef>
              <a:buClr>
                <a:srgbClr val="181818"/>
              </a:buClr>
              <a:buNone/>
            </a:pPr>
            <a:br>
              <a:rPr lang="en-US" sz="900">
                <a:solidFill>
                  <a:schemeClr val="accent2">
                    <a:lumMod val="75000"/>
                  </a:schemeClr>
                </a:solidFill>
              </a:rPr>
            </a:br>
            <a:br>
              <a:rPr lang="en-US" sz="800">
                <a:solidFill>
                  <a:schemeClr val="accent2">
                    <a:lumMod val="75000"/>
                  </a:schemeClr>
                </a:solidFill>
              </a:rPr>
            </a:br>
            <a:r>
              <a:rPr lang="en-US" sz="800">
                <a:solidFill>
                  <a:schemeClr val="accent2">
                    <a:lumMod val="75000"/>
                  </a:schemeClr>
                </a:solidFill>
              </a:rPr>
              <a:t>E-UTRAN</a:t>
            </a:r>
            <a:endParaRPr lang="en-US" sz="900">
              <a:solidFill>
                <a:schemeClr val="accent2">
                  <a:lumMod val="75000"/>
                </a:schemeClr>
              </a:solidFill>
            </a:endParaRPr>
          </a:p>
        </p:txBody>
      </p:sp>
      <p:sp>
        <p:nvSpPr>
          <p:cNvPr id="178" name="TextBox 177">
            <a:extLst>
              <a:ext uri="{FF2B5EF4-FFF2-40B4-BE49-F238E27FC236}">
                <a16:creationId xmlns:a16="http://schemas.microsoft.com/office/drawing/2014/main" id="{A2B95F49-195E-4255-9DA9-61A4B4880A0F}"/>
              </a:ext>
            </a:extLst>
          </p:cNvPr>
          <p:cNvSpPr txBox="1"/>
          <p:nvPr/>
        </p:nvSpPr>
        <p:spPr bwMode="auto">
          <a:xfrm>
            <a:off x="11100953" y="4170987"/>
            <a:ext cx="480486" cy="779165"/>
          </a:xfrm>
          <a:prstGeom prst="rect">
            <a:avLst/>
          </a:prstGeom>
          <a:solidFill>
            <a:schemeClr val="bg1"/>
          </a:solidFill>
          <a:ln w="19050">
            <a:solidFill>
              <a:schemeClr val="accent2">
                <a:lumMod val="75000"/>
              </a:schemeClr>
            </a:solidFill>
            <a:prstDash val="sysDot"/>
            <a:miter lim="800000"/>
            <a:headEnd/>
            <a:tailEnd/>
          </a:ln>
        </p:spPr>
        <p:txBody>
          <a:bodyPr vert="horz" wrap="square" lIns="0" tIns="18000" rIns="0" bIns="0" numCol="1" rtlCol="0" anchor="t" anchorCtr="0" compatLnSpc="1">
            <a:prstTxWarp prst="textNoShape">
              <a:avLst/>
            </a:prstTxWarp>
            <a:noAutofit/>
          </a:bodyPr>
          <a:lstStyle/>
          <a:p>
            <a:pPr marL="0" indent="0" algn="ctr">
              <a:lnSpc>
                <a:spcPct val="90000"/>
              </a:lnSpc>
              <a:buClr>
                <a:schemeClr val="tx1"/>
              </a:buClr>
              <a:buNone/>
            </a:pPr>
            <a:r>
              <a:rPr lang="en-US" sz="1200">
                <a:solidFill>
                  <a:schemeClr val="accent2">
                    <a:lumMod val="75000"/>
                  </a:schemeClr>
                </a:solidFill>
                <a:latin typeface="Ericsson Technical Icons" panose="00000500000000000000" pitchFamily="2" charset="0"/>
              </a:rPr>
              <a:t>s</a:t>
            </a:r>
            <a:br>
              <a:rPr lang="en-US" sz="1200">
                <a:solidFill>
                  <a:schemeClr val="accent2">
                    <a:lumMod val="75000"/>
                  </a:schemeClr>
                </a:solidFill>
                <a:latin typeface="Ericsson Technical Icons" panose="00000500000000000000" pitchFamily="2" charset="0"/>
              </a:rPr>
            </a:br>
            <a:r>
              <a:rPr lang="en-US" sz="1200">
                <a:solidFill>
                  <a:schemeClr val="accent2">
                    <a:lumMod val="75000"/>
                  </a:schemeClr>
                </a:solidFill>
                <a:latin typeface="Ericsson Technical Icons" panose="00000500000000000000" pitchFamily="2" charset="0"/>
              </a:rPr>
              <a:t>g</a:t>
            </a:r>
          </a:p>
          <a:p>
            <a:pPr marL="0" indent="0" algn="ctr">
              <a:lnSpc>
                <a:spcPct val="90000"/>
              </a:lnSpc>
              <a:spcBef>
                <a:spcPts val="0"/>
              </a:spcBef>
              <a:buClr>
                <a:schemeClr val="tx1"/>
              </a:buClr>
              <a:buNone/>
            </a:pPr>
            <a:br>
              <a:rPr lang="en-US" sz="1100">
                <a:solidFill>
                  <a:schemeClr val="accent2">
                    <a:lumMod val="75000"/>
                  </a:schemeClr>
                </a:solidFill>
              </a:rPr>
            </a:br>
            <a:r>
              <a:rPr lang="en-US" sz="1100">
                <a:solidFill>
                  <a:schemeClr val="accent2">
                    <a:lumMod val="75000"/>
                  </a:schemeClr>
                </a:solidFill>
              </a:rPr>
              <a:t>IMS</a:t>
            </a:r>
            <a:endParaRPr lang="en-US" sz="1050">
              <a:solidFill>
                <a:schemeClr val="accent2">
                  <a:lumMod val="75000"/>
                </a:schemeClr>
              </a:solidFill>
            </a:endParaRPr>
          </a:p>
        </p:txBody>
      </p:sp>
      <p:sp>
        <p:nvSpPr>
          <p:cNvPr id="179" name="TextBox 178">
            <a:extLst>
              <a:ext uri="{FF2B5EF4-FFF2-40B4-BE49-F238E27FC236}">
                <a16:creationId xmlns:a16="http://schemas.microsoft.com/office/drawing/2014/main" id="{1797EB5C-1A92-4896-AF2B-A4CDB30F8007}"/>
              </a:ext>
            </a:extLst>
          </p:cNvPr>
          <p:cNvSpPr txBox="1"/>
          <p:nvPr/>
        </p:nvSpPr>
        <p:spPr bwMode="auto">
          <a:xfrm>
            <a:off x="8898289" y="2483522"/>
            <a:ext cx="480486" cy="779165"/>
          </a:xfrm>
          <a:prstGeom prst="rect">
            <a:avLst/>
          </a:prstGeom>
          <a:solidFill>
            <a:schemeClr val="bg1"/>
          </a:solidFill>
          <a:ln w="19050">
            <a:solidFill>
              <a:schemeClr val="accent2">
                <a:lumMod val="75000"/>
              </a:schemeClr>
            </a:solidFill>
            <a:prstDash val="sysDot"/>
            <a:miter lim="800000"/>
            <a:headEnd/>
            <a:tailEnd/>
          </a:ln>
        </p:spPr>
        <p:txBody>
          <a:bodyPr vert="horz" wrap="square" lIns="0" tIns="18000" rIns="0" bIns="0" numCol="1" rtlCol="0" anchor="t" anchorCtr="0" compatLnSpc="1">
            <a:prstTxWarp prst="textNoShape">
              <a:avLst/>
            </a:prstTxWarp>
            <a:noAutofit/>
          </a:bodyPr>
          <a:lstStyle/>
          <a:p>
            <a:pPr marL="0" indent="0" algn="ctr">
              <a:lnSpc>
                <a:spcPct val="90000"/>
              </a:lnSpc>
              <a:buClr>
                <a:schemeClr val="tx1"/>
              </a:buClr>
              <a:buNone/>
            </a:pPr>
            <a:r>
              <a:rPr lang="en-US" sz="1200">
                <a:solidFill>
                  <a:schemeClr val="accent2">
                    <a:lumMod val="75000"/>
                  </a:schemeClr>
                </a:solidFill>
                <a:latin typeface="Ericsson Technical Icons" panose="00000500000000000000" pitchFamily="2" charset="0"/>
              </a:rPr>
              <a:t>s</a:t>
            </a:r>
            <a:br>
              <a:rPr lang="en-US" sz="1200">
                <a:solidFill>
                  <a:schemeClr val="accent2">
                    <a:lumMod val="75000"/>
                  </a:schemeClr>
                </a:solidFill>
                <a:latin typeface="Ericsson Technical Icons" panose="00000500000000000000" pitchFamily="2" charset="0"/>
              </a:rPr>
            </a:br>
            <a:r>
              <a:rPr lang="en-US" sz="1200">
                <a:solidFill>
                  <a:schemeClr val="accent2">
                    <a:lumMod val="75000"/>
                  </a:schemeClr>
                </a:solidFill>
                <a:latin typeface="Ericsson Technical Icons" panose="00000500000000000000" pitchFamily="2" charset="0"/>
              </a:rPr>
              <a:t>g</a:t>
            </a:r>
          </a:p>
          <a:p>
            <a:pPr marL="0" indent="0" algn="ctr">
              <a:lnSpc>
                <a:spcPct val="90000"/>
              </a:lnSpc>
              <a:spcBef>
                <a:spcPts val="0"/>
              </a:spcBef>
              <a:buClr>
                <a:schemeClr val="tx1"/>
              </a:buClr>
              <a:buNone/>
            </a:pPr>
            <a:br>
              <a:rPr lang="en-US" sz="1000">
                <a:solidFill>
                  <a:schemeClr val="accent2">
                    <a:lumMod val="75000"/>
                  </a:schemeClr>
                </a:solidFill>
              </a:rPr>
            </a:br>
            <a:r>
              <a:rPr lang="en-US" sz="1000" err="1">
                <a:solidFill>
                  <a:schemeClr val="accent2">
                    <a:lumMod val="75000"/>
                  </a:schemeClr>
                </a:solidFill>
              </a:rPr>
              <a:t>SGw</a:t>
            </a:r>
            <a:br>
              <a:rPr lang="en-US" sz="1050">
                <a:solidFill>
                  <a:schemeClr val="accent2">
                    <a:lumMod val="75000"/>
                  </a:schemeClr>
                </a:solidFill>
              </a:rPr>
            </a:br>
            <a:endParaRPr lang="en-US" sz="1050">
              <a:solidFill>
                <a:schemeClr val="accent2">
                  <a:lumMod val="75000"/>
                </a:schemeClr>
              </a:solidFill>
            </a:endParaRPr>
          </a:p>
        </p:txBody>
      </p:sp>
      <p:sp>
        <p:nvSpPr>
          <p:cNvPr id="180" name="TextBox 179">
            <a:extLst>
              <a:ext uri="{FF2B5EF4-FFF2-40B4-BE49-F238E27FC236}">
                <a16:creationId xmlns:a16="http://schemas.microsoft.com/office/drawing/2014/main" id="{D864B583-C703-4B6D-871D-D284E1F7DA0B}"/>
              </a:ext>
            </a:extLst>
          </p:cNvPr>
          <p:cNvSpPr txBox="1"/>
          <p:nvPr/>
        </p:nvSpPr>
        <p:spPr bwMode="auto">
          <a:xfrm>
            <a:off x="7224867" y="4169362"/>
            <a:ext cx="480486" cy="780790"/>
          </a:xfrm>
          <a:prstGeom prst="rect">
            <a:avLst/>
          </a:prstGeom>
          <a:solidFill>
            <a:schemeClr val="bg1"/>
          </a:solidFill>
          <a:ln w="19050">
            <a:solidFill>
              <a:schemeClr val="accent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indent="0" algn="ctr">
              <a:buClr>
                <a:schemeClr val="tx1"/>
              </a:buClr>
              <a:buNone/>
            </a:pPr>
            <a:r>
              <a:rPr lang="en-US" sz="1800">
                <a:solidFill>
                  <a:schemeClr val="accent1"/>
                </a:solidFill>
                <a:latin typeface="Ericsson Technical Icons" panose="00000500000000000000" pitchFamily="2" charset="0"/>
              </a:rPr>
              <a:t>B</a:t>
            </a:r>
            <a:endParaRPr lang="en-US" sz="1800">
              <a:solidFill>
                <a:schemeClr val="accent1"/>
              </a:solidFill>
            </a:endParaRPr>
          </a:p>
          <a:p>
            <a:pPr marL="0" indent="0" algn="ctr">
              <a:buClr>
                <a:schemeClr val="tx1"/>
              </a:buClr>
              <a:buNone/>
            </a:pPr>
            <a:r>
              <a:rPr lang="en-US" sz="1050">
                <a:solidFill>
                  <a:schemeClr val="accent1"/>
                </a:solidFill>
              </a:rPr>
              <a:t>NG-</a:t>
            </a:r>
            <a:br>
              <a:rPr lang="en-US" sz="1050">
                <a:solidFill>
                  <a:schemeClr val="accent1"/>
                </a:solidFill>
              </a:rPr>
            </a:br>
            <a:r>
              <a:rPr lang="en-US" sz="1050">
                <a:solidFill>
                  <a:schemeClr val="accent1"/>
                </a:solidFill>
              </a:rPr>
              <a:t>RAN</a:t>
            </a:r>
          </a:p>
        </p:txBody>
      </p:sp>
      <p:sp>
        <p:nvSpPr>
          <p:cNvPr id="181" name="TextBox 180">
            <a:extLst>
              <a:ext uri="{FF2B5EF4-FFF2-40B4-BE49-F238E27FC236}">
                <a16:creationId xmlns:a16="http://schemas.microsoft.com/office/drawing/2014/main" id="{B2E7DFC8-027A-421A-AE1E-4BE0ABFCBD7C}"/>
              </a:ext>
            </a:extLst>
          </p:cNvPr>
          <p:cNvSpPr txBox="1"/>
          <p:nvPr/>
        </p:nvSpPr>
        <p:spPr bwMode="auto">
          <a:xfrm>
            <a:off x="8158142" y="3720498"/>
            <a:ext cx="480486" cy="779165"/>
          </a:xfrm>
          <a:prstGeom prst="rect">
            <a:avLst/>
          </a:prstGeom>
          <a:solidFill>
            <a:schemeClr val="bg1"/>
          </a:solidFill>
          <a:ln w="19050">
            <a:solidFill>
              <a:schemeClr val="accent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indent="0" algn="ctr">
              <a:lnSpc>
                <a:spcPct val="90000"/>
              </a:lnSpc>
              <a:buClr>
                <a:schemeClr val="tx1"/>
              </a:buClr>
              <a:buNone/>
            </a:pPr>
            <a:r>
              <a:rPr lang="en-US" sz="1600">
                <a:solidFill>
                  <a:schemeClr val="accent1"/>
                </a:solidFill>
                <a:latin typeface="Ericsson Technical Icons" panose="00000500000000000000" pitchFamily="2" charset="0"/>
              </a:rPr>
              <a:t>s</a:t>
            </a:r>
          </a:p>
          <a:p>
            <a:pPr marL="0" indent="0" algn="ctr">
              <a:lnSpc>
                <a:spcPct val="90000"/>
              </a:lnSpc>
              <a:spcBef>
                <a:spcPts val="0"/>
              </a:spcBef>
              <a:buClr>
                <a:schemeClr val="tx1"/>
              </a:buClr>
              <a:buNone/>
            </a:pPr>
            <a:endParaRPr lang="en-US" sz="1100">
              <a:solidFill>
                <a:schemeClr val="accent1"/>
              </a:solidFill>
            </a:endParaRPr>
          </a:p>
          <a:p>
            <a:pPr marL="0" indent="0" algn="ctr">
              <a:lnSpc>
                <a:spcPct val="90000"/>
              </a:lnSpc>
              <a:spcBef>
                <a:spcPts val="0"/>
              </a:spcBef>
              <a:buClr>
                <a:schemeClr val="tx1"/>
              </a:buClr>
              <a:buNone/>
            </a:pPr>
            <a:r>
              <a:rPr lang="en-US" sz="1100">
                <a:solidFill>
                  <a:schemeClr val="accent1"/>
                </a:solidFill>
              </a:rPr>
              <a:t>AMF</a:t>
            </a:r>
            <a:br>
              <a:rPr lang="en-US" sz="1050">
                <a:solidFill>
                  <a:schemeClr val="accent1"/>
                </a:solidFill>
              </a:rPr>
            </a:br>
            <a:endParaRPr lang="en-US" sz="1050">
              <a:solidFill>
                <a:schemeClr val="accent1"/>
              </a:solidFill>
            </a:endParaRPr>
          </a:p>
        </p:txBody>
      </p:sp>
      <p:sp>
        <p:nvSpPr>
          <p:cNvPr id="182" name="Freeform: Shape 181">
            <a:extLst>
              <a:ext uri="{FF2B5EF4-FFF2-40B4-BE49-F238E27FC236}">
                <a16:creationId xmlns:a16="http://schemas.microsoft.com/office/drawing/2014/main" id="{F8E1AABE-838B-42D4-8606-78E0D2607A93}"/>
              </a:ext>
            </a:extLst>
          </p:cNvPr>
          <p:cNvSpPr/>
          <p:nvPr/>
        </p:nvSpPr>
        <p:spPr bwMode="auto">
          <a:xfrm>
            <a:off x="9013842" y="3183082"/>
            <a:ext cx="292683" cy="252032"/>
          </a:xfrm>
          <a:custGeom>
            <a:avLst/>
            <a:gdLst>
              <a:gd name="connsiteX0" fmla="*/ 0 w 335902"/>
              <a:gd name="connsiteY0" fmla="*/ 0 h 289249"/>
              <a:gd name="connsiteX1" fmla="*/ 102637 w 335902"/>
              <a:gd name="connsiteY1" fmla="*/ 0 h 289249"/>
              <a:gd name="connsiteX2" fmla="*/ 102637 w 335902"/>
              <a:gd name="connsiteY2" fmla="*/ 289249 h 289249"/>
              <a:gd name="connsiteX3" fmla="*/ 186613 w 335902"/>
              <a:gd name="connsiteY3" fmla="*/ 270587 h 289249"/>
              <a:gd name="connsiteX4" fmla="*/ 335902 w 335902"/>
              <a:gd name="connsiteY4" fmla="*/ 261257 h 289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902" h="289249">
                <a:moveTo>
                  <a:pt x="0" y="0"/>
                </a:moveTo>
                <a:lnTo>
                  <a:pt x="102637" y="0"/>
                </a:lnTo>
                <a:lnTo>
                  <a:pt x="102637" y="289249"/>
                </a:lnTo>
                <a:cubicBezTo>
                  <a:pt x="130629" y="283028"/>
                  <a:pt x="158160" y="274144"/>
                  <a:pt x="186613" y="270587"/>
                </a:cubicBezTo>
                <a:cubicBezTo>
                  <a:pt x="262908" y="261050"/>
                  <a:pt x="284256" y="261257"/>
                  <a:pt x="335902" y="261257"/>
                </a:cubicBezTo>
              </a:path>
            </a:pathLst>
          </a:custGeom>
          <a:noFill/>
          <a:ln w="3175" cap="flat" cmpd="sng" algn="ctr">
            <a:noFill/>
            <a:prstDash val="solid"/>
            <a:round/>
            <a:headEnd type="none" w="med" len="med"/>
            <a:tailEnd type="none" w="med" len="med"/>
          </a:ln>
          <a:effectLst/>
        </p:spPr>
        <p:txBody>
          <a:bodyPr rtlCol="0" anchor="ctr"/>
          <a:lstStyle/>
          <a:p>
            <a:pPr marL="0" indent="0" algn="ctr">
              <a:buNone/>
            </a:pPr>
            <a:endParaRPr lang="en-US" sz="1600"/>
          </a:p>
        </p:txBody>
      </p:sp>
      <p:sp>
        <p:nvSpPr>
          <p:cNvPr id="183" name="Freeform: Shape 182">
            <a:extLst>
              <a:ext uri="{FF2B5EF4-FFF2-40B4-BE49-F238E27FC236}">
                <a16:creationId xmlns:a16="http://schemas.microsoft.com/office/drawing/2014/main" id="{B64976DF-7733-4109-806F-7F144CC98335}"/>
              </a:ext>
            </a:extLst>
          </p:cNvPr>
          <p:cNvSpPr/>
          <p:nvPr/>
        </p:nvSpPr>
        <p:spPr bwMode="auto">
          <a:xfrm>
            <a:off x="9392979" y="3061371"/>
            <a:ext cx="383195" cy="1500849"/>
          </a:xfrm>
          <a:custGeom>
            <a:avLst/>
            <a:gdLst>
              <a:gd name="connsiteX0" fmla="*/ 382555 w 382555"/>
              <a:gd name="connsiteY0" fmla="*/ 335902 h 335902"/>
              <a:gd name="connsiteX1" fmla="*/ 177281 w 382555"/>
              <a:gd name="connsiteY1" fmla="*/ 335902 h 335902"/>
              <a:gd name="connsiteX2" fmla="*/ 177281 w 382555"/>
              <a:gd name="connsiteY2" fmla="*/ 0 h 335902"/>
              <a:gd name="connsiteX3" fmla="*/ 0 w 382555"/>
              <a:gd name="connsiteY3" fmla="*/ 0 h 335902"/>
              <a:gd name="connsiteX4" fmla="*/ 65314 w 382555"/>
              <a:gd name="connsiteY4" fmla="*/ 0 h 335902"/>
              <a:gd name="connsiteX0" fmla="*/ 317241 w 317241"/>
              <a:gd name="connsiteY0" fmla="*/ 335902 h 335902"/>
              <a:gd name="connsiteX1" fmla="*/ 111967 w 317241"/>
              <a:gd name="connsiteY1" fmla="*/ 335902 h 335902"/>
              <a:gd name="connsiteX2" fmla="*/ 111967 w 317241"/>
              <a:gd name="connsiteY2" fmla="*/ 0 h 335902"/>
              <a:gd name="connsiteX3" fmla="*/ 0 w 317241"/>
              <a:gd name="connsiteY3" fmla="*/ 0 h 335902"/>
              <a:gd name="connsiteX0" fmla="*/ 422182 w 422182"/>
              <a:gd name="connsiteY0" fmla="*/ 335902 h 335902"/>
              <a:gd name="connsiteX1" fmla="*/ 111967 w 422182"/>
              <a:gd name="connsiteY1" fmla="*/ 335902 h 335902"/>
              <a:gd name="connsiteX2" fmla="*/ 111967 w 422182"/>
              <a:gd name="connsiteY2" fmla="*/ 0 h 335902"/>
              <a:gd name="connsiteX3" fmla="*/ 0 w 422182"/>
              <a:gd name="connsiteY3" fmla="*/ 0 h 335902"/>
            </a:gdLst>
            <a:ahLst/>
            <a:cxnLst>
              <a:cxn ang="0">
                <a:pos x="connsiteX0" y="connsiteY0"/>
              </a:cxn>
              <a:cxn ang="0">
                <a:pos x="connsiteX1" y="connsiteY1"/>
              </a:cxn>
              <a:cxn ang="0">
                <a:pos x="connsiteX2" y="connsiteY2"/>
              </a:cxn>
              <a:cxn ang="0">
                <a:pos x="connsiteX3" y="connsiteY3"/>
              </a:cxn>
            </a:cxnLst>
            <a:rect l="l" t="t" r="r" b="b"/>
            <a:pathLst>
              <a:path w="422182" h="335902">
                <a:moveTo>
                  <a:pt x="422182" y="335902"/>
                </a:moveTo>
                <a:lnTo>
                  <a:pt x="111967" y="335902"/>
                </a:lnTo>
                <a:lnTo>
                  <a:pt x="111967" y="0"/>
                </a:lnTo>
                <a:lnTo>
                  <a:pt x="0" y="0"/>
                </a:lnTo>
              </a:path>
            </a:pathLst>
          </a:custGeom>
          <a:noFill/>
          <a:ln w="12700" cap="flat" cmpd="sng" algn="ctr">
            <a:solidFill>
              <a:schemeClr val="tx1"/>
            </a:solidFill>
            <a:prstDash val="solid"/>
            <a:round/>
            <a:headEnd type="none" w="med" len="med"/>
            <a:tailEnd type="none" w="med" len="med"/>
          </a:ln>
          <a:effectLst/>
        </p:spPr>
        <p:txBody>
          <a:bodyPr rtlCol="0" anchor="ctr"/>
          <a:lstStyle/>
          <a:p>
            <a:pPr marL="0" indent="0" algn="ctr">
              <a:buNone/>
            </a:pPr>
            <a:endParaRPr lang="en-US" sz="1600"/>
          </a:p>
        </p:txBody>
      </p:sp>
      <p:sp>
        <p:nvSpPr>
          <p:cNvPr id="184" name="TextBox 183">
            <a:extLst>
              <a:ext uri="{FF2B5EF4-FFF2-40B4-BE49-F238E27FC236}">
                <a16:creationId xmlns:a16="http://schemas.microsoft.com/office/drawing/2014/main" id="{48726792-35FB-467F-A5E7-C70F2753D422}"/>
              </a:ext>
            </a:extLst>
          </p:cNvPr>
          <p:cNvSpPr txBox="1"/>
          <p:nvPr/>
        </p:nvSpPr>
        <p:spPr bwMode="auto">
          <a:xfrm>
            <a:off x="9764079" y="4170987"/>
            <a:ext cx="480486" cy="779165"/>
          </a:xfrm>
          <a:prstGeom prst="rect">
            <a:avLst/>
          </a:prstGeom>
          <a:solidFill>
            <a:schemeClr val="bg1"/>
          </a:solidFill>
          <a:ln w="19050">
            <a:solidFill>
              <a:schemeClr val="accent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indent="0" algn="ctr">
              <a:lnSpc>
                <a:spcPct val="90000"/>
              </a:lnSpc>
              <a:buClr>
                <a:schemeClr val="tx1"/>
              </a:buClr>
              <a:buNone/>
            </a:pPr>
            <a:r>
              <a:rPr lang="en-US" sz="1600">
                <a:solidFill>
                  <a:schemeClr val="accent1"/>
                </a:solidFill>
                <a:latin typeface="Ericsson Technical Icons" panose="00000500000000000000" pitchFamily="2" charset="0"/>
              </a:rPr>
              <a:t>g</a:t>
            </a:r>
          </a:p>
          <a:p>
            <a:pPr marL="0" indent="0" algn="ctr">
              <a:lnSpc>
                <a:spcPct val="90000"/>
              </a:lnSpc>
              <a:spcBef>
                <a:spcPts val="0"/>
              </a:spcBef>
              <a:buClr>
                <a:schemeClr val="tx1"/>
              </a:buClr>
              <a:buNone/>
            </a:pPr>
            <a:endParaRPr lang="en-US" sz="1050">
              <a:solidFill>
                <a:schemeClr val="accent1"/>
              </a:solidFill>
            </a:endParaRPr>
          </a:p>
          <a:p>
            <a:pPr marL="0" indent="0" algn="ctr">
              <a:lnSpc>
                <a:spcPct val="90000"/>
              </a:lnSpc>
              <a:spcBef>
                <a:spcPts val="0"/>
              </a:spcBef>
              <a:buClr>
                <a:schemeClr val="tx1"/>
              </a:buClr>
              <a:buNone/>
            </a:pPr>
            <a:r>
              <a:rPr lang="en-US" sz="1000">
                <a:solidFill>
                  <a:schemeClr val="accent1"/>
                </a:solidFill>
              </a:rPr>
              <a:t>UPF</a:t>
            </a:r>
          </a:p>
        </p:txBody>
      </p:sp>
      <p:sp>
        <p:nvSpPr>
          <p:cNvPr id="185" name="TextBox 184">
            <a:extLst>
              <a:ext uri="{FF2B5EF4-FFF2-40B4-BE49-F238E27FC236}">
                <a16:creationId xmlns:a16="http://schemas.microsoft.com/office/drawing/2014/main" id="{4501FDD0-DE1D-4263-B595-CF9BCCCAF340}"/>
              </a:ext>
            </a:extLst>
          </p:cNvPr>
          <p:cNvSpPr txBox="1"/>
          <p:nvPr/>
        </p:nvSpPr>
        <p:spPr bwMode="auto">
          <a:xfrm>
            <a:off x="10555692" y="2099996"/>
            <a:ext cx="479607" cy="779362"/>
          </a:xfrm>
          <a:prstGeom prst="rect">
            <a:avLst/>
          </a:prstGeom>
          <a:solidFill>
            <a:schemeClr val="bg1"/>
          </a:solidFill>
          <a:ln w="19050">
            <a:solidFill>
              <a:schemeClr val="accent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indent="0" algn="ctr">
              <a:buClr>
                <a:schemeClr val="tx1"/>
              </a:buClr>
              <a:buNone/>
            </a:pPr>
            <a:r>
              <a:rPr lang="en-US" sz="1800">
                <a:solidFill>
                  <a:schemeClr val="accent1"/>
                </a:solidFill>
                <a:latin typeface="Ericsson Technical Icons" panose="00000500000000000000" pitchFamily="2" charset="0"/>
              </a:rPr>
              <a:t>D</a:t>
            </a:r>
            <a:endParaRPr lang="en-US" sz="1800">
              <a:solidFill>
                <a:schemeClr val="accent1"/>
              </a:solidFill>
            </a:endParaRPr>
          </a:p>
          <a:p>
            <a:pPr marL="0" indent="0" algn="ctr">
              <a:buClr>
                <a:schemeClr val="tx1"/>
              </a:buClr>
              <a:buNone/>
            </a:pPr>
            <a:r>
              <a:rPr lang="en-US" sz="1050">
                <a:solidFill>
                  <a:schemeClr val="accent1"/>
                </a:solidFill>
              </a:rPr>
              <a:t>HSS/</a:t>
            </a:r>
            <a:br>
              <a:rPr lang="en-US" sz="1050">
                <a:solidFill>
                  <a:schemeClr val="accent1"/>
                </a:solidFill>
              </a:rPr>
            </a:br>
            <a:r>
              <a:rPr lang="en-US" sz="1050">
                <a:solidFill>
                  <a:schemeClr val="accent1"/>
                </a:solidFill>
              </a:rPr>
              <a:t>UDM</a:t>
            </a:r>
          </a:p>
        </p:txBody>
      </p:sp>
      <p:sp>
        <p:nvSpPr>
          <p:cNvPr id="186" name="Freeform: Shape 185">
            <a:extLst>
              <a:ext uri="{FF2B5EF4-FFF2-40B4-BE49-F238E27FC236}">
                <a16:creationId xmlns:a16="http://schemas.microsoft.com/office/drawing/2014/main" id="{3EF3F893-A4F1-4DFE-AB9C-EAFE2946D785}"/>
              </a:ext>
            </a:extLst>
          </p:cNvPr>
          <p:cNvSpPr/>
          <p:nvPr/>
        </p:nvSpPr>
        <p:spPr bwMode="auto">
          <a:xfrm>
            <a:off x="11035300" y="2487346"/>
            <a:ext cx="308654" cy="1682010"/>
          </a:xfrm>
          <a:custGeom>
            <a:avLst/>
            <a:gdLst>
              <a:gd name="connsiteX0" fmla="*/ 0 w 505521"/>
              <a:gd name="connsiteY0" fmla="*/ 0 h 1360448"/>
              <a:gd name="connsiteX1" fmla="*/ 505521 w 505521"/>
              <a:gd name="connsiteY1" fmla="*/ 0 h 1360448"/>
              <a:gd name="connsiteX2" fmla="*/ 505521 w 505521"/>
              <a:gd name="connsiteY2" fmla="*/ 1360448 h 1360448"/>
            </a:gdLst>
            <a:ahLst/>
            <a:cxnLst>
              <a:cxn ang="0">
                <a:pos x="connsiteX0" y="connsiteY0"/>
              </a:cxn>
              <a:cxn ang="0">
                <a:pos x="connsiteX1" y="connsiteY1"/>
              </a:cxn>
              <a:cxn ang="0">
                <a:pos x="connsiteX2" y="connsiteY2"/>
              </a:cxn>
            </a:cxnLst>
            <a:rect l="l" t="t" r="r" b="b"/>
            <a:pathLst>
              <a:path w="505521" h="1360448">
                <a:moveTo>
                  <a:pt x="0" y="0"/>
                </a:moveTo>
                <a:lnTo>
                  <a:pt x="505521" y="0"/>
                </a:lnTo>
                <a:lnTo>
                  <a:pt x="505521" y="1360448"/>
                </a:lnTo>
              </a:path>
            </a:pathLst>
          </a:custGeom>
          <a:noFill/>
          <a:ln w="3175" cap="flat" cmpd="sng" algn="ctr">
            <a:solidFill>
              <a:schemeClr val="tx1"/>
            </a:solidFill>
            <a:prstDash val="dash"/>
            <a:round/>
            <a:headEnd type="none" w="med" len="med"/>
            <a:tailEnd type="none" w="med" len="med"/>
          </a:ln>
          <a:effectLst/>
        </p:spPr>
        <p:txBody>
          <a:bodyPr rtlCol="0" anchor="ctr"/>
          <a:lstStyle/>
          <a:p>
            <a:pPr marL="0" indent="0" algn="ctr">
              <a:buNone/>
            </a:pPr>
            <a:endParaRPr lang="en-US" sz="1600"/>
          </a:p>
        </p:txBody>
      </p:sp>
      <p:sp>
        <p:nvSpPr>
          <p:cNvPr id="187" name="Freeform: Shape 186">
            <a:extLst>
              <a:ext uri="{FF2B5EF4-FFF2-40B4-BE49-F238E27FC236}">
                <a16:creationId xmlns:a16="http://schemas.microsoft.com/office/drawing/2014/main" id="{FFBE0940-9CA7-44F0-ABC8-E426627182F4}"/>
              </a:ext>
            </a:extLst>
          </p:cNvPr>
          <p:cNvSpPr/>
          <p:nvPr/>
        </p:nvSpPr>
        <p:spPr bwMode="auto">
          <a:xfrm>
            <a:off x="8518673" y="2396224"/>
            <a:ext cx="2033244" cy="1321659"/>
          </a:xfrm>
          <a:custGeom>
            <a:avLst/>
            <a:gdLst>
              <a:gd name="connsiteX0" fmla="*/ 0 w 1345581"/>
              <a:gd name="connsiteY0" fmla="*/ 498088 h 498088"/>
              <a:gd name="connsiteX1" fmla="*/ 0 w 1345581"/>
              <a:gd name="connsiteY1" fmla="*/ 260195 h 498088"/>
              <a:gd name="connsiteX2" fmla="*/ 698810 w 1345581"/>
              <a:gd name="connsiteY2" fmla="*/ 260195 h 498088"/>
              <a:gd name="connsiteX3" fmla="*/ 1345581 w 1345581"/>
              <a:gd name="connsiteY3" fmla="*/ 260195 h 498088"/>
              <a:gd name="connsiteX4" fmla="*/ 1345581 w 1345581"/>
              <a:gd name="connsiteY4" fmla="*/ 0 h 498088"/>
              <a:gd name="connsiteX0" fmla="*/ 0 w 1345581"/>
              <a:gd name="connsiteY0" fmla="*/ 237893 h 237893"/>
              <a:gd name="connsiteX1" fmla="*/ 0 w 1345581"/>
              <a:gd name="connsiteY1" fmla="*/ 0 h 237893"/>
              <a:gd name="connsiteX2" fmla="*/ 698810 w 1345581"/>
              <a:gd name="connsiteY2" fmla="*/ 0 h 237893"/>
              <a:gd name="connsiteX3" fmla="*/ 1345581 w 1345581"/>
              <a:gd name="connsiteY3" fmla="*/ 0 h 237893"/>
            </a:gdLst>
            <a:ahLst/>
            <a:cxnLst>
              <a:cxn ang="0">
                <a:pos x="connsiteX0" y="connsiteY0"/>
              </a:cxn>
              <a:cxn ang="0">
                <a:pos x="connsiteX1" y="connsiteY1"/>
              </a:cxn>
              <a:cxn ang="0">
                <a:pos x="connsiteX2" y="connsiteY2"/>
              </a:cxn>
              <a:cxn ang="0">
                <a:pos x="connsiteX3" y="connsiteY3"/>
              </a:cxn>
            </a:cxnLst>
            <a:rect l="l" t="t" r="r" b="b"/>
            <a:pathLst>
              <a:path w="1345581" h="237893">
                <a:moveTo>
                  <a:pt x="0" y="237893"/>
                </a:moveTo>
                <a:lnTo>
                  <a:pt x="0" y="0"/>
                </a:lnTo>
                <a:lnTo>
                  <a:pt x="698810" y="0"/>
                </a:lnTo>
                <a:lnTo>
                  <a:pt x="1345581" y="0"/>
                </a:lnTo>
              </a:path>
            </a:pathLst>
          </a:custGeom>
          <a:noFill/>
          <a:ln w="3175" cap="flat" cmpd="sng" algn="ctr">
            <a:solidFill>
              <a:schemeClr val="tx1"/>
            </a:solidFill>
            <a:prstDash val="dash"/>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indent="0" algn="ctr">
              <a:buNone/>
            </a:pPr>
            <a:endParaRPr lang="en-US" sz="1600"/>
          </a:p>
        </p:txBody>
      </p:sp>
      <p:cxnSp>
        <p:nvCxnSpPr>
          <p:cNvPr id="188" name="Straight Connector 187">
            <a:extLst>
              <a:ext uri="{FF2B5EF4-FFF2-40B4-BE49-F238E27FC236}">
                <a16:creationId xmlns:a16="http://schemas.microsoft.com/office/drawing/2014/main" id="{31801794-ACDE-4459-9620-1922C3E979E1}"/>
              </a:ext>
            </a:extLst>
          </p:cNvPr>
          <p:cNvCxnSpPr>
            <a:cxnSpLocks/>
          </p:cNvCxnSpPr>
          <p:nvPr/>
        </p:nvCxnSpPr>
        <p:spPr bwMode="auto">
          <a:xfrm>
            <a:off x="7719404" y="4362330"/>
            <a:ext cx="442510" cy="0"/>
          </a:xfrm>
          <a:prstGeom prst="line">
            <a:avLst/>
          </a:prstGeom>
          <a:noFill/>
          <a:ln w="3175" cap="flat" cmpd="sng" algn="ctr">
            <a:solidFill>
              <a:schemeClr val="tx1"/>
            </a:solidFill>
            <a:prstDash val="dash"/>
            <a:round/>
            <a:headEnd type="none" w="med" len="med"/>
            <a:tailEnd type="none" w="med" len="med"/>
          </a:ln>
          <a:effectLst/>
        </p:spPr>
      </p:cxnSp>
      <p:cxnSp>
        <p:nvCxnSpPr>
          <p:cNvPr id="189" name="Straight Connector 188">
            <a:extLst>
              <a:ext uri="{FF2B5EF4-FFF2-40B4-BE49-F238E27FC236}">
                <a16:creationId xmlns:a16="http://schemas.microsoft.com/office/drawing/2014/main" id="{4E4EE04D-6EC0-42DE-9C4C-59710357047B}"/>
              </a:ext>
            </a:extLst>
          </p:cNvPr>
          <p:cNvCxnSpPr>
            <a:cxnSpLocks/>
          </p:cNvCxnSpPr>
          <p:nvPr/>
        </p:nvCxnSpPr>
        <p:spPr bwMode="auto">
          <a:xfrm>
            <a:off x="8642400" y="3776735"/>
            <a:ext cx="1133774" cy="0"/>
          </a:xfrm>
          <a:prstGeom prst="line">
            <a:avLst/>
          </a:prstGeom>
          <a:noFill/>
          <a:ln w="3175" cap="flat" cmpd="sng" algn="ctr">
            <a:solidFill>
              <a:schemeClr val="tx1"/>
            </a:solidFill>
            <a:prstDash val="dash"/>
            <a:round/>
            <a:headEnd type="none" w="med" len="med"/>
            <a:tailEnd type="none" w="med" len="med"/>
          </a:ln>
          <a:effectLst/>
        </p:spPr>
      </p:cxnSp>
      <p:cxnSp>
        <p:nvCxnSpPr>
          <p:cNvPr id="190" name="Straight Connector 189">
            <a:extLst>
              <a:ext uri="{FF2B5EF4-FFF2-40B4-BE49-F238E27FC236}">
                <a16:creationId xmlns:a16="http://schemas.microsoft.com/office/drawing/2014/main" id="{85958FAB-F70B-48AF-936F-268489A267E6}"/>
              </a:ext>
            </a:extLst>
          </p:cNvPr>
          <p:cNvCxnSpPr>
            <a:cxnSpLocks/>
            <a:stCxn id="184" idx="3"/>
            <a:endCxn id="178" idx="1"/>
          </p:cNvCxnSpPr>
          <p:nvPr/>
        </p:nvCxnSpPr>
        <p:spPr bwMode="auto">
          <a:xfrm>
            <a:off x="10244565" y="4560570"/>
            <a:ext cx="856388" cy="0"/>
          </a:xfrm>
          <a:prstGeom prst="line">
            <a:avLst/>
          </a:prstGeom>
          <a:solidFill>
            <a:schemeClr val="accent1"/>
          </a:solidFill>
          <a:ln w="12700" cap="flat" cmpd="sng" algn="ctr">
            <a:solidFill>
              <a:srgbClr val="00285F"/>
            </a:solidFill>
            <a:prstDash val="solid"/>
            <a:round/>
            <a:headEnd type="none" w="med" len="med"/>
            <a:tailEnd type="none" w="med" len="med"/>
          </a:ln>
          <a:effectLst/>
        </p:spPr>
      </p:cxnSp>
      <p:cxnSp>
        <p:nvCxnSpPr>
          <p:cNvPr id="191" name="Straight Connector 190">
            <a:extLst>
              <a:ext uri="{FF2B5EF4-FFF2-40B4-BE49-F238E27FC236}">
                <a16:creationId xmlns:a16="http://schemas.microsoft.com/office/drawing/2014/main" id="{7607048F-E87F-4D5C-B910-E1CC10703B78}"/>
              </a:ext>
            </a:extLst>
          </p:cNvPr>
          <p:cNvCxnSpPr>
            <a:cxnSpLocks/>
            <a:stCxn id="177" idx="3"/>
            <a:endCxn id="179" idx="1"/>
          </p:cNvCxnSpPr>
          <p:nvPr/>
        </p:nvCxnSpPr>
        <p:spPr bwMode="auto">
          <a:xfrm flipV="1">
            <a:off x="7703352" y="2873105"/>
            <a:ext cx="1194937" cy="4636"/>
          </a:xfrm>
          <a:prstGeom prst="line">
            <a:avLst/>
          </a:prstGeom>
          <a:solidFill>
            <a:schemeClr val="accent1"/>
          </a:solidFill>
          <a:ln w="12700" cap="flat" cmpd="sng" algn="ctr">
            <a:solidFill>
              <a:srgbClr val="00285F"/>
            </a:solidFill>
            <a:prstDash val="solid"/>
            <a:round/>
            <a:headEnd type="none" w="med" len="med"/>
            <a:tailEnd type="none" w="med" len="med"/>
          </a:ln>
          <a:effectLst/>
        </p:spPr>
      </p:cxnSp>
      <p:sp>
        <p:nvSpPr>
          <p:cNvPr id="192" name="Freeform: Shape 191">
            <a:extLst>
              <a:ext uri="{FF2B5EF4-FFF2-40B4-BE49-F238E27FC236}">
                <a16:creationId xmlns:a16="http://schemas.microsoft.com/office/drawing/2014/main" id="{6DCEC80D-1348-4006-9F7F-23D5710E60B5}"/>
              </a:ext>
            </a:extLst>
          </p:cNvPr>
          <p:cNvSpPr/>
          <p:nvPr/>
        </p:nvSpPr>
        <p:spPr bwMode="auto">
          <a:xfrm flipH="1">
            <a:off x="8398084" y="2017254"/>
            <a:ext cx="2396915" cy="94301"/>
          </a:xfrm>
          <a:custGeom>
            <a:avLst/>
            <a:gdLst>
              <a:gd name="connsiteX0" fmla="*/ 0 w 1345581"/>
              <a:gd name="connsiteY0" fmla="*/ 498088 h 498088"/>
              <a:gd name="connsiteX1" fmla="*/ 0 w 1345581"/>
              <a:gd name="connsiteY1" fmla="*/ 260195 h 498088"/>
              <a:gd name="connsiteX2" fmla="*/ 698810 w 1345581"/>
              <a:gd name="connsiteY2" fmla="*/ 260195 h 498088"/>
              <a:gd name="connsiteX3" fmla="*/ 1345581 w 1345581"/>
              <a:gd name="connsiteY3" fmla="*/ 260195 h 498088"/>
              <a:gd name="connsiteX4" fmla="*/ 1345581 w 1345581"/>
              <a:gd name="connsiteY4" fmla="*/ 0 h 498088"/>
              <a:gd name="connsiteX0" fmla="*/ 0 w 1345581"/>
              <a:gd name="connsiteY0" fmla="*/ 237893 h 237893"/>
              <a:gd name="connsiteX1" fmla="*/ 0 w 1345581"/>
              <a:gd name="connsiteY1" fmla="*/ 0 h 237893"/>
              <a:gd name="connsiteX2" fmla="*/ 698810 w 1345581"/>
              <a:gd name="connsiteY2" fmla="*/ 0 h 237893"/>
              <a:gd name="connsiteX3" fmla="*/ 1345581 w 1345581"/>
              <a:gd name="connsiteY3" fmla="*/ 0 h 237893"/>
            </a:gdLst>
            <a:ahLst/>
            <a:cxnLst>
              <a:cxn ang="0">
                <a:pos x="connsiteX0" y="connsiteY0"/>
              </a:cxn>
              <a:cxn ang="0">
                <a:pos x="connsiteX1" y="connsiteY1"/>
              </a:cxn>
              <a:cxn ang="0">
                <a:pos x="connsiteX2" y="connsiteY2"/>
              </a:cxn>
              <a:cxn ang="0">
                <a:pos x="connsiteX3" y="connsiteY3"/>
              </a:cxn>
            </a:cxnLst>
            <a:rect l="l" t="t" r="r" b="b"/>
            <a:pathLst>
              <a:path w="1345581" h="237893">
                <a:moveTo>
                  <a:pt x="0" y="237893"/>
                </a:moveTo>
                <a:lnTo>
                  <a:pt x="0" y="0"/>
                </a:lnTo>
                <a:lnTo>
                  <a:pt x="698810" y="0"/>
                </a:lnTo>
                <a:lnTo>
                  <a:pt x="1345581" y="0"/>
                </a:lnTo>
              </a:path>
            </a:pathLst>
          </a:custGeom>
          <a:noFill/>
          <a:ln w="3175" cap="flat" cmpd="sng" algn="ctr">
            <a:solidFill>
              <a:schemeClr val="tx1"/>
            </a:solidFill>
            <a:prstDash val="dash"/>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indent="0" algn="ctr">
              <a:buNone/>
            </a:pPr>
            <a:endParaRPr lang="en-US" sz="1600"/>
          </a:p>
        </p:txBody>
      </p:sp>
      <p:sp>
        <p:nvSpPr>
          <p:cNvPr id="193" name="TextBox 192">
            <a:extLst>
              <a:ext uri="{FF2B5EF4-FFF2-40B4-BE49-F238E27FC236}">
                <a16:creationId xmlns:a16="http://schemas.microsoft.com/office/drawing/2014/main" id="{1A52FA2D-6EED-4AB7-BF94-D47EA7B60569}"/>
              </a:ext>
            </a:extLst>
          </p:cNvPr>
          <p:cNvSpPr txBox="1"/>
          <p:nvPr/>
        </p:nvSpPr>
        <p:spPr bwMode="auto">
          <a:xfrm>
            <a:off x="10555692" y="3147122"/>
            <a:ext cx="471820" cy="767871"/>
          </a:xfrm>
          <a:prstGeom prst="rect">
            <a:avLst/>
          </a:prstGeom>
          <a:solidFill>
            <a:schemeClr val="bg1"/>
          </a:solidFill>
          <a:ln w="19050">
            <a:solidFill>
              <a:schemeClr val="accent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indent="0" algn="ctr">
              <a:lnSpc>
                <a:spcPct val="90000"/>
              </a:lnSpc>
              <a:spcBef>
                <a:spcPts val="0"/>
              </a:spcBef>
              <a:buClr>
                <a:schemeClr val="tx1"/>
              </a:buClr>
              <a:buNone/>
            </a:pPr>
            <a:r>
              <a:rPr lang="en-US" sz="1050">
                <a:solidFill>
                  <a:schemeClr val="accent1"/>
                </a:solidFill>
                <a:latin typeface="Ericsson Technical Icons" panose="00000500000000000000" pitchFamily="2" charset="0"/>
              </a:rPr>
              <a:t>s</a:t>
            </a:r>
            <a:br>
              <a:rPr lang="en-US" sz="1050">
                <a:solidFill>
                  <a:schemeClr val="accent1"/>
                </a:solidFill>
                <a:latin typeface="Ericsson Technical Icons" panose="00000500000000000000" pitchFamily="2" charset="0"/>
              </a:rPr>
            </a:br>
            <a:r>
              <a:rPr lang="en-US" sz="1050">
                <a:solidFill>
                  <a:schemeClr val="accent1"/>
                </a:solidFill>
                <a:latin typeface="Ericsson Technical Icons" panose="00000500000000000000" pitchFamily="2" charset="0"/>
              </a:rPr>
              <a:t>d</a:t>
            </a:r>
          </a:p>
          <a:p>
            <a:pPr marL="0" indent="0" algn="ctr">
              <a:lnSpc>
                <a:spcPct val="90000"/>
              </a:lnSpc>
              <a:spcBef>
                <a:spcPts val="0"/>
              </a:spcBef>
              <a:buClr>
                <a:schemeClr val="tx1"/>
              </a:buClr>
              <a:buNone/>
            </a:pPr>
            <a:r>
              <a:rPr lang="en-US" sz="900">
                <a:solidFill>
                  <a:schemeClr val="accent1"/>
                </a:solidFill>
              </a:rPr>
              <a:t> </a:t>
            </a:r>
            <a:br>
              <a:rPr lang="en-US" sz="900">
                <a:solidFill>
                  <a:schemeClr val="accent1"/>
                </a:solidFill>
              </a:rPr>
            </a:br>
            <a:r>
              <a:rPr lang="en-US" sz="900">
                <a:solidFill>
                  <a:schemeClr val="accent1"/>
                </a:solidFill>
              </a:rPr>
              <a:t>PCF</a:t>
            </a:r>
            <a:br>
              <a:rPr lang="en-US" sz="1050">
                <a:solidFill>
                  <a:schemeClr val="accent1"/>
                </a:solidFill>
              </a:rPr>
            </a:br>
            <a:endParaRPr lang="en-US" sz="1050">
              <a:solidFill>
                <a:schemeClr val="accent1"/>
              </a:solidFill>
            </a:endParaRPr>
          </a:p>
        </p:txBody>
      </p:sp>
      <p:cxnSp>
        <p:nvCxnSpPr>
          <p:cNvPr id="194" name="Straight Connector 193">
            <a:extLst>
              <a:ext uri="{FF2B5EF4-FFF2-40B4-BE49-F238E27FC236}">
                <a16:creationId xmlns:a16="http://schemas.microsoft.com/office/drawing/2014/main" id="{63BE467C-E1B3-4EBD-912F-A5ECABD94B49}"/>
              </a:ext>
            </a:extLst>
          </p:cNvPr>
          <p:cNvCxnSpPr>
            <a:cxnSpLocks/>
          </p:cNvCxnSpPr>
          <p:nvPr/>
        </p:nvCxnSpPr>
        <p:spPr bwMode="auto">
          <a:xfrm>
            <a:off x="10251905" y="3622922"/>
            <a:ext cx="307798" cy="0"/>
          </a:xfrm>
          <a:prstGeom prst="line">
            <a:avLst/>
          </a:prstGeom>
          <a:noFill/>
          <a:ln w="3175" cap="flat" cmpd="sng" algn="ctr">
            <a:solidFill>
              <a:schemeClr val="tx1"/>
            </a:solidFill>
            <a:prstDash val="dash"/>
            <a:round/>
            <a:headEnd type="none" w="med" len="med"/>
            <a:tailEnd type="none" w="med" len="med"/>
          </a:ln>
          <a:effectLst/>
        </p:spPr>
      </p:cxnSp>
      <p:sp>
        <p:nvSpPr>
          <p:cNvPr id="195" name="TextBox 194">
            <a:extLst>
              <a:ext uri="{FF2B5EF4-FFF2-40B4-BE49-F238E27FC236}">
                <a16:creationId xmlns:a16="http://schemas.microsoft.com/office/drawing/2014/main" id="{8E0DD3D2-094A-463A-8608-090E21F0490A}"/>
              </a:ext>
            </a:extLst>
          </p:cNvPr>
          <p:cNvSpPr txBox="1"/>
          <p:nvPr/>
        </p:nvSpPr>
        <p:spPr bwMode="auto">
          <a:xfrm>
            <a:off x="7917599" y="1988233"/>
            <a:ext cx="480486" cy="779165"/>
          </a:xfrm>
          <a:prstGeom prst="rect">
            <a:avLst/>
          </a:prstGeom>
          <a:solidFill>
            <a:schemeClr val="bg1"/>
          </a:solidFill>
          <a:ln w="19050">
            <a:solidFill>
              <a:schemeClr val="accent2">
                <a:lumMod val="75000"/>
              </a:schemeClr>
            </a:solidFill>
            <a:prstDash val="sysDot"/>
            <a:miter lim="800000"/>
            <a:headEnd/>
            <a:tailEnd/>
          </a:ln>
        </p:spPr>
        <p:txBody>
          <a:bodyPr vert="horz" wrap="square" lIns="0" tIns="18000" rIns="0" bIns="0" numCol="1" rtlCol="0" anchor="t" anchorCtr="0" compatLnSpc="1">
            <a:prstTxWarp prst="textNoShape">
              <a:avLst/>
            </a:prstTxWarp>
            <a:noAutofit/>
          </a:bodyPr>
          <a:lstStyle/>
          <a:p>
            <a:pPr marL="0" indent="0" algn="ctr">
              <a:lnSpc>
                <a:spcPct val="90000"/>
              </a:lnSpc>
              <a:buClr>
                <a:schemeClr val="tx1"/>
              </a:buClr>
              <a:buNone/>
            </a:pPr>
            <a:r>
              <a:rPr lang="en-US" sz="1600">
                <a:solidFill>
                  <a:schemeClr val="accent2">
                    <a:lumMod val="75000"/>
                  </a:schemeClr>
                </a:solidFill>
                <a:latin typeface="Ericsson Technical Icons" panose="00000500000000000000" pitchFamily="2" charset="0"/>
              </a:rPr>
              <a:t>s</a:t>
            </a:r>
            <a:br>
              <a:rPr lang="en-US" sz="1200">
                <a:solidFill>
                  <a:schemeClr val="accent2">
                    <a:lumMod val="75000"/>
                  </a:schemeClr>
                </a:solidFill>
                <a:latin typeface="Ericsson Technical Icons" panose="00000500000000000000" pitchFamily="2" charset="0"/>
              </a:rPr>
            </a:br>
            <a:endParaRPr lang="en-US" sz="1000">
              <a:solidFill>
                <a:schemeClr val="accent2">
                  <a:lumMod val="75000"/>
                </a:schemeClr>
              </a:solidFill>
            </a:endParaRPr>
          </a:p>
          <a:p>
            <a:pPr marL="0" indent="0" algn="ctr">
              <a:lnSpc>
                <a:spcPct val="90000"/>
              </a:lnSpc>
              <a:spcBef>
                <a:spcPts val="0"/>
              </a:spcBef>
              <a:buClr>
                <a:schemeClr val="tx1"/>
              </a:buClr>
              <a:buNone/>
            </a:pPr>
            <a:r>
              <a:rPr lang="en-US" sz="1000">
                <a:solidFill>
                  <a:schemeClr val="accent2">
                    <a:lumMod val="75000"/>
                  </a:schemeClr>
                </a:solidFill>
              </a:rPr>
              <a:t>MME</a:t>
            </a:r>
            <a:endParaRPr lang="en-US" sz="1050">
              <a:solidFill>
                <a:schemeClr val="accent2">
                  <a:lumMod val="75000"/>
                </a:schemeClr>
              </a:solidFill>
            </a:endParaRPr>
          </a:p>
        </p:txBody>
      </p:sp>
      <p:sp>
        <p:nvSpPr>
          <p:cNvPr id="196" name="Freeform: Shape 195">
            <a:extLst>
              <a:ext uri="{FF2B5EF4-FFF2-40B4-BE49-F238E27FC236}">
                <a16:creationId xmlns:a16="http://schemas.microsoft.com/office/drawing/2014/main" id="{80BAF783-A4A1-4C20-8A68-9533D1981D3F}"/>
              </a:ext>
            </a:extLst>
          </p:cNvPr>
          <p:cNvSpPr/>
          <p:nvPr/>
        </p:nvSpPr>
        <p:spPr bwMode="auto">
          <a:xfrm>
            <a:off x="9384410" y="2683554"/>
            <a:ext cx="482336" cy="579133"/>
          </a:xfrm>
          <a:custGeom>
            <a:avLst/>
            <a:gdLst>
              <a:gd name="connsiteX0" fmla="*/ 382555 w 382555"/>
              <a:gd name="connsiteY0" fmla="*/ 335902 h 335902"/>
              <a:gd name="connsiteX1" fmla="*/ 177281 w 382555"/>
              <a:gd name="connsiteY1" fmla="*/ 335902 h 335902"/>
              <a:gd name="connsiteX2" fmla="*/ 177281 w 382555"/>
              <a:gd name="connsiteY2" fmla="*/ 0 h 335902"/>
              <a:gd name="connsiteX3" fmla="*/ 0 w 382555"/>
              <a:gd name="connsiteY3" fmla="*/ 0 h 335902"/>
              <a:gd name="connsiteX4" fmla="*/ 65314 w 382555"/>
              <a:gd name="connsiteY4" fmla="*/ 0 h 335902"/>
              <a:gd name="connsiteX0" fmla="*/ 284610 w 284610"/>
              <a:gd name="connsiteY0" fmla="*/ 335902 h 335902"/>
              <a:gd name="connsiteX1" fmla="*/ 177281 w 284610"/>
              <a:gd name="connsiteY1" fmla="*/ 335902 h 335902"/>
              <a:gd name="connsiteX2" fmla="*/ 177281 w 284610"/>
              <a:gd name="connsiteY2" fmla="*/ 0 h 335902"/>
              <a:gd name="connsiteX3" fmla="*/ 0 w 284610"/>
              <a:gd name="connsiteY3" fmla="*/ 0 h 335902"/>
              <a:gd name="connsiteX4" fmla="*/ 65314 w 284610"/>
              <a:gd name="connsiteY4" fmla="*/ 0 h 335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610" h="335902">
                <a:moveTo>
                  <a:pt x="284610" y="335902"/>
                </a:moveTo>
                <a:lnTo>
                  <a:pt x="177281" y="335902"/>
                </a:lnTo>
                <a:lnTo>
                  <a:pt x="177281" y="0"/>
                </a:lnTo>
                <a:lnTo>
                  <a:pt x="0" y="0"/>
                </a:lnTo>
                <a:lnTo>
                  <a:pt x="65314" y="0"/>
                </a:lnTo>
              </a:path>
            </a:pathLst>
          </a:custGeom>
          <a:noFill/>
          <a:ln w="3175" cap="flat" cmpd="sng" algn="ctr">
            <a:solidFill>
              <a:schemeClr val="tx1"/>
            </a:solidFill>
            <a:prstDash val="dash"/>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indent="0" algn="ctr">
              <a:buNone/>
            </a:pPr>
            <a:endParaRPr lang="en-US" sz="1600"/>
          </a:p>
        </p:txBody>
      </p:sp>
      <p:sp>
        <p:nvSpPr>
          <p:cNvPr id="197" name="Freeform: Shape 196">
            <a:extLst>
              <a:ext uri="{FF2B5EF4-FFF2-40B4-BE49-F238E27FC236}">
                <a16:creationId xmlns:a16="http://schemas.microsoft.com/office/drawing/2014/main" id="{C05EAA26-F235-4BD8-81EC-54834CF5CF8D}"/>
              </a:ext>
            </a:extLst>
          </p:cNvPr>
          <p:cNvSpPr/>
          <p:nvPr/>
        </p:nvSpPr>
        <p:spPr bwMode="auto">
          <a:xfrm>
            <a:off x="10895653" y="3614864"/>
            <a:ext cx="300387" cy="556123"/>
          </a:xfrm>
          <a:custGeom>
            <a:avLst/>
            <a:gdLst>
              <a:gd name="connsiteX0" fmla="*/ 0 w 505521"/>
              <a:gd name="connsiteY0" fmla="*/ 0 h 1360448"/>
              <a:gd name="connsiteX1" fmla="*/ 505521 w 505521"/>
              <a:gd name="connsiteY1" fmla="*/ 0 h 1360448"/>
              <a:gd name="connsiteX2" fmla="*/ 505521 w 505521"/>
              <a:gd name="connsiteY2" fmla="*/ 1360448 h 1360448"/>
            </a:gdLst>
            <a:ahLst/>
            <a:cxnLst>
              <a:cxn ang="0">
                <a:pos x="connsiteX0" y="connsiteY0"/>
              </a:cxn>
              <a:cxn ang="0">
                <a:pos x="connsiteX1" y="connsiteY1"/>
              </a:cxn>
              <a:cxn ang="0">
                <a:pos x="connsiteX2" y="connsiteY2"/>
              </a:cxn>
            </a:cxnLst>
            <a:rect l="l" t="t" r="r" b="b"/>
            <a:pathLst>
              <a:path w="505521" h="1360448">
                <a:moveTo>
                  <a:pt x="0" y="0"/>
                </a:moveTo>
                <a:lnTo>
                  <a:pt x="505521" y="0"/>
                </a:lnTo>
                <a:lnTo>
                  <a:pt x="505521" y="1360448"/>
                </a:lnTo>
              </a:path>
            </a:pathLst>
          </a:custGeom>
          <a:noFill/>
          <a:ln w="3175" cap="flat" cmpd="sng" algn="ctr">
            <a:solidFill>
              <a:schemeClr val="tx1"/>
            </a:solidFill>
            <a:prstDash val="dash"/>
            <a:round/>
            <a:headEnd type="none" w="med" len="med"/>
            <a:tailEnd type="none" w="med" len="med"/>
          </a:ln>
          <a:effectLst/>
        </p:spPr>
        <p:txBody>
          <a:bodyPr rtlCol="0" anchor="ctr"/>
          <a:lstStyle/>
          <a:p>
            <a:pPr marL="0" indent="0" algn="ctr">
              <a:buNone/>
            </a:pPr>
            <a:endParaRPr lang="en-US" sz="1600"/>
          </a:p>
        </p:txBody>
      </p:sp>
      <p:cxnSp>
        <p:nvCxnSpPr>
          <p:cNvPr id="198" name="Straight Connector 197">
            <a:extLst>
              <a:ext uri="{FF2B5EF4-FFF2-40B4-BE49-F238E27FC236}">
                <a16:creationId xmlns:a16="http://schemas.microsoft.com/office/drawing/2014/main" id="{EF3DD078-7FC9-4860-BE28-317C1E702A46}"/>
              </a:ext>
            </a:extLst>
          </p:cNvPr>
          <p:cNvCxnSpPr>
            <a:cxnSpLocks/>
            <a:stCxn id="195" idx="3"/>
            <a:endCxn id="179" idx="0"/>
          </p:cNvCxnSpPr>
          <p:nvPr/>
        </p:nvCxnSpPr>
        <p:spPr bwMode="auto">
          <a:xfrm>
            <a:off x="8398085" y="2377816"/>
            <a:ext cx="740447" cy="105706"/>
          </a:xfrm>
          <a:prstGeom prst="line">
            <a:avLst/>
          </a:prstGeom>
          <a:noFill/>
          <a:ln w="3175" cap="flat" cmpd="sng" algn="ctr">
            <a:solidFill>
              <a:schemeClr val="tx1"/>
            </a:solidFill>
            <a:prstDash val="dash"/>
            <a:round/>
            <a:headEnd type="none" w="med" len="med"/>
            <a:tailEnd type="none" w="med" len="med"/>
          </a:ln>
          <a:effectLst/>
        </p:spPr>
      </p:cxnSp>
      <p:cxnSp>
        <p:nvCxnSpPr>
          <p:cNvPr id="199" name="Straight Connector 198">
            <a:extLst>
              <a:ext uri="{FF2B5EF4-FFF2-40B4-BE49-F238E27FC236}">
                <a16:creationId xmlns:a16="http://schemas.microsoft.com/office/drawing/2014/main" id="{57D6ED3F-5600-461E-96AF-086C807E373C}"/>
              </a:ext>
            </a:extLst>
          </p:cNvPr>
          <p:cNvCxnSpPr>
            <a:cxnSpLocks/>
            <a:stCxn id="195" idx="1"/>
          </p:cNvCxnSpPr>
          <p:nvPr/>
        </p:nvCxnSpPr>
        <p:spPr bwMode="auto">
          <a:xfrm flipH="1">
            <a:off x="7724152" y="2377816"/>
            <a:ext cx="193447" cy="321579"/>
          </a:xfrm>
          <a:prstGeom prst="line">
            <a:avLst/>
          </a:prstGeom>
          <a:noFill/>
          <a:ln w="3175" cap="flat" cmpd="sng" algn="ctr">
            <a:solidFill>
              <a:schemeClr val="tx1"/>
            </a:solidFill>
            <a:prstDash val="dash"/>
            <a:round/>
            <a:headEnd type="none" w="med" len="med"/>
            <a:tailEnd type="none" w="med" len="med"/>
          </a:ln>
          <a:effectLst/>
        </p:spPr>
      </p:cxnSp>
      <p:cxnSp>
        <p:nvCxnSpPr>
          <p:cNvPr id="200" name="Straight Connector 199">
            <a:extLst>
              <a:ext uri="{FF2B5EF4-FFF2-40B4-BE49-F238E27FC236}">
                <a16:creationId xmlns:a16="http://schemas.microsoft.com/office/drawing/2014/main" id="{ED98CA56-22F8-4AAB-BEA6-CB90C9AB62DC}"/>
              </a:ext>
            </a:extLst>
          </p:cNvPr>
          <p:cNvCxnSpPr>
            <a:cxnSpLocks/>
            <a:stCxn id="184" idx="0"/>
            <a:endCxn id="214" idx="2"/>
          </p:cNvCxnSpPr>
          <p:nvPr/>
        </p:nvCxnSpPr>
        <p:spPr bwMode="auto">
          <a:xfrm flipV="1">
            <a:off x="10004322" y="3913639"/>
            <a:ext cx="0" cy="257348"/>
          </a:xfrm>
          <a:prstGeom prst="line">
            <a:avLst/>
          </a:prstGeom>
          <a:noFill/>
          <a:ln w="3175" cap="flat" cmpd="sng" algn="ctr">
            <a:solidFill>
              <a:schemeClr val="tx1"/>
            </a:solidFill>
            <a:prstDash val="dash"/>
            <a:round/>
            <a:headEnd type="none" w="med" len="med"/>
            <a:tailEnd type="none" w="med" len="med"/>
          </a:ln>
          <a:effectLst/>
        </p:spPr>
      </p:cxnSp>
      <p:sp>
        <p:nvSpPr>
          <p:cNvPr id="201" name="Freeform: Shape 200">
            <a:extLst>
              <a:ext uri="{FF2B5EF4-FFF2-40B4-BE49-F238E27FC236}">
                <a16:creationId xmlns:a16="http://schemas.microsoft.com/office/drawing/2014/main" id="{67A9E24D-7AB6-4DA4-BB51-D6DC37342050}"/>
              </a:ext>
            </a:extLst>
          </p:cNvPr>
          <p:cNvSpPr/>
          <p:nvPr/>
        </p:nvSpPr>
        <p:spPr bwMode="auto">
          <a:xfrm>
            <a:off x="10004321" y="2607902"/>
            <a:ext cx="555381" cy="526572"/>
          </a:xfrm>
          <a:custGeom>
            <a:avLst/>
            <a:gdLst>
              <a:gd name="connsiteX0" fmla="*/ 0 w 1345581"/>
              <a:gd name="connsiteY0" fmla="*/ 498088 h 498088"/>
              <a:gd name="connsiteX1" fmla="*/ 0 w 1345581"/>
              <a:gd name="connsiteY1" fmla="*/ 260195 h 498088"/>
              <a:gd name="connsiteX2" fmla="*/ 698810 w 1345581"/>
              <a:gd name="connsiteY2" fmla="*/ 260195 h 498088"/>
              <a:gd name="connsiteX3" fmla="*/ 1345581 w 1345581"/>
              <a:gd name="connsiteY3" fmla="*/ 260195 h 498088"/>
              <a:gd name="connsiteX4" fmla="*/ 1345581 w 1345581"/>
              <a:gd name="connsiteY4" fmla="*/ 0 h 498088"/>
              <a:gd name="connsiteX0" fmla="*/ 0 w 1345581"/>
              <a:gd name="connsiteY0" fmla="*/ 237893 h 237893"/>
              <a:gd name="connsiteX1" fmla="*/ 0 w 1345581"/>
              <a:gd name="connsiteY1" fmla="*/ 0 h 237893"/>
              <a:gd name="connsiteX2" fmla="*/ 698810 w 1345581"/>
              <a:gd name="connsiteY2" fmla="*/ 0 h 237893"/>
              <a:gd name="connsiteX3" fmla="*/ 1345581 w 1345581"/>
              <a:gd name="connsiteY3" fmla="*/ 0 h 237893"/>
            </a:gdLst>
            <a:ahLst/>
            <a:cxnLst>
              <a:cxn ang="0">
                <a:pos x="connsiteX0" y="connsiteY0"/>
              </a:cxn>
              <a:cxn ang="0">
                <a:pos x="connsiteX1" y="connsiteY1"/>
              </a:cxn>
              <a:cxn ang="0">
                <a:pos x="connsiteX2" y="connsiteY2"/>
              </a:cxn>
              <a:cxn ang="0">
                <a:pos x="connsiteX3" y="connsiteY3"/>
              </a:cxn>
            </a:cxnLst>
            <a:rect l="l" t="t" r="r" b="b"/>
            <a:pathLst>
              <a:path w="1345581" h="237893">
                <a:moveTo>
                  <a:pt x="0" y="237893"/>
                </a:moveTo>
                <a:lnTo>
                  <a:pt x="0" y="0"/>
                </a:lnTo>
                <a:lnTo>
                  <a:pt x="698810" y="0"/>
                </a:lnTo>
                <a:lnTo>
                  <a:pt x="1345581" y="0"/>
                </a:lnTo>
              </a:path>
            </a:pathLst>
          </a:custGeom>
          <a:noFill/>
          <a:ln w="3175" cap="flat" cmpd="sng" algn="ctr">
            <a:solidFill>
              <a:schemeClr val="tx1"/>
            </a:solidFill>
            <a:prstDash val="dash"/>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indent="0" algn="ctr">
              <a:buNone/>
            </a:pPr>
            <a:endParaRPr lang="en-US" sz="1600"/>
          </a:p>
        </p:txBody>
      </p:sp>
      <p:grpSp>
        <p:nvGrpSpPr>
          <p:cNvPr id="202" name="Group 201">
            <a:extLst>
              <a:ext uri="{FF2B5EF4-FFF2-40B4-BE49-F238E27FC236}">
                <a16:creationId xmlns:a16="http://schemas.microsoft.com/office/drawing/2014/main" id="{2044C062-C46A-4566-9B6A-3DF90EA84BD2}"/>
              </a:ext>
            </a:extLst>
          </p:cNvPr>
          <p:cNvGrpSpPr/>
          <p:nvPr/>
        </p:nvGrpSpPr>
        <p:grpSpPr>
          <a:xfrm>
            <a:off x="5887013" y="2703447"/>
            <a:ext cx="6306800" cy="3453602"/>
            <a:chOff x="5887013" y="2703447"/>
            <a:chExt cx="6306800" cy="3453602"/>
          </a:xfrm>
        </p:grpSpPr>
        <p:sp>
          <p:nvSpPr>
            <p:cNvPr id="203" name="Rectangle 202">
              <a:extLst>
                <a:ext uri="{FF2B5EF4-FFF2-40B4-BE49-F238E27FC236}">
                  <a16:creationId xmlns:a16="http://schemas.microsoft.com/office/drawing/2014/main" id="{941F9328-191D-4F99-9D56-A96D521AA94B}"/>
                </a:ext>
              </a:extLst>
            </p:cNvPr>
            <p:cNvSpPr/>
            <p:nvPr/>
          </p:nvSpPr>
          <p:spPr bwMode="auto">
            <a:xfrm>
              <a:off x="5887013" y="5106795"/>
              <a:ext cx="6253655" cy="1050253"/>
            </a:xfrm>
            <a:prstGeom prst="rect">
              <a:avLst/>
            </a:prstGeom>
            <a:gradFill flip="none" rotWithShape="1">
              <a:gsLst>
                <a:gs pos="0">
                  <a:schemeClr val="tx1">
                    <a:lumMod val="25000"/>
                    <a:lumOff val="75000"/>
                    <a:tint val="66000"/>
                    <a:satMod val="160000"/>
                  </a:schemeClr>
                </a:gs>
                <a:gs pos="50000">
                  <a:schemeClr val="tx1">
                    <a:lumMod val="25000"/>
                    <a:lumOff val="75000"/>
                    <a:tint val="44500"/>
                    <a:satMod val="160000"/>
                  </a:schemeClr>
                </a:gs>
                <a:gs pos="100000">
                  <a:schemeClr val="tx1">
                    <a:lumMod val="25000"/>
                    <a:lumOff val="75000"/>
                    <a:tint val="23500"/>
                    <a:satMod val="160000"/>
                  </a:schemeClr>
                </a:gs>
              </a:gsLst>
              <a:lin ang="16200000" scaled="1"/>
              <a:tileRect/>
            </a:gradFill>
            <a:ln w="3175" cap="flat" cmpd="sng" algn="ctr">
              <a:no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noAutofit/>
            </a:bodyPr>
            <a:lstStyle/>
            <a:p>
              <a:pPr marL="0" indent="0">
                <a:buNone/>
              </a:pPr>
              <a:endParaRPr kumimoji="0" lang="en-US" sz="2000" b="0" i="0" u="none" strike="noStrike" cap="none" normalizeH="0" baseline="0" err="1">
                <a:ln>
                  <a:noFill/>
                </a:ln>
                <a:solidFill>
                  <a:schemeClr val="bg1"/>
                </a:solidFill>
                <a:effectLst/>
                <a:latin typeface="+mn-lt"/>
              </a:endParaRPr>
            </a:p>
          </p:txBody>
        </p:sp>
        <p:grpSp>
          <p:nvGrpSpPr>
            <p:cNvPr id="204" name="Group 203">
              <a:extLst>
                <a:ext uri="{FF2B5EF4-FFF2-40B4-BE49-F238E27FC236}">
                  <a16:creationId xmlns:a16="http://schemas.microsoft.com/office/drawing/2014/main" id="{A8875639-B696-40B1-BAC3-FCB97B59DCCE}"/>
                </a:ext>
              </a:extLst>
            </p:cNvPr>
            <p:cNvGrpSpPr/>
            <p:nvPr/>
          </p:nvGrpSpPr>
          <p:grpSpPr>
            <a:xfrm>
              <a:off x="5999910" y="2703447"/>
              <a:ext cx="6193903" cy="3453602"/>
              <a:chOff x="5999910" y="2703447"/>
              <a:chExt cx="6193903" cy="3453602"/>
            </a:xfrm>
          </p:grpSpPr>
          <p:sp>
            <p:nvSpPr>
              <p:cNvPr id="205" name="TextBox 204">
                <a:extLst>
                  <a:ext uri="{FF2B5EF4-FFF2-40B4-BE49-F238E27FC236}">
                    <a16:creationId xmlns:a16="http://schemas.microsoft.com/office/drawing/2014/main" id="{D0EE63B6-F2FB-43FA-8410-17A2B05BCEB9}"/>
                  </a:ext>
                </a:extLst>
              </p:cNvPr>
              <p:cNvSpPr txBox="1"/>
              <p:nvPr/>
            </p:nvSpPr>
            <p:spPr>
              <a:xfrm>
                <a:off x="10343779" y="5572274"/>
                <a:ext cx="1850034" cy="584775"/>
              </a:xfrm>
              <a:prstGeom prst="rect">
                <a:avLst/>
              </a:prstGeom>
              <a:noFill/>
            </p:spPr>
            <p:txBody>
              <a:bodyPr wrap="square" rtlCol="0">
                <a:spAutoFit/>
              </a:bodyPr>
              <a:lstStyle/>
              <a:p>
                <a:pPr marL="0" indent="0">
                  <a:buNone/>
                </a:pPr>
                <a:r>
                  <a:rPr lang="en-US" sz="1600">
                    <a:solidFill>
                      <a:srgbClr val="00285F"/>
                    </a:solidFill>
                  </a:rPr>
                  <a:t>5GC integrated </a:t>
                </a:r>
                <a:br>
                  <a:rPr lang="en-US" sz="1600">
                    <a:solidFill>
                      <a:srgbClr val="00285F"/>
                    </a:solidFill>
                  </a:rPr>
                </a:br>
                <a:r>
                  <a:rPr lang="en-US" sz="1600">
                    <a:solidFill>
                      <a:srgbClr val="00285F"/>
                    </a:solidFill>
                  </a:rPr>
                  <a:t>untrusted WLAN</a:t>
                </a:r>
              </a:p>
            </p:txBody>
          </p:sp>
          <p:cxnSp>
            <p:nvCxnSpPr>
              <p:cNvPr id="206" name="Straight Connector 123">
                <a:extLst>
                  <a:ext uri="{FF2B5EF4-FFF2-40B4-BE49-F238E27FC236}">
                    <a16:creationId xmlns:a16="http://schemas.microsoft.com/office/drawing/2014/main" id="{3BF5F69F-9343-4496-BD33-CE38C657472D}"/>
                  </a:ext>
                </a:extLst>
              </p:cNvPr>
              <p:cNvCxnSpPr>
                <a:cxnSpLocks/>
                <a:stCxn id="213" idx="3"/>
                <a:endCxn id="207" idx="1"/>
              </p:cNvCxnSpPr>
              <p:nvPr/>
            </p:nvCxnSpPr>
            <p:spPr bwMode="auto">
              <a:xfrm>
                <a:off x="7730574" y="5585081"/>
                <a:ext cx="449261" cy="5032"/>
              </a:xfrm>
              <a:prstGeom prst="bentConnector3">
                <a:avLst>
                  <a:gd name="adj1" fmla="val 50000"/>
                </a:avLst>
              </a:prstGeom>
              <a:solidFill>
                <a:schemeClr val="accent1"/>
              </a:solidFill>
              <a:ln w="12700" cap="flat" cmpd="sng" algn="ctr">
                <a:solidFill>
                  <a:srgbClr val="00285F"/>
                </a:solidFill>
                <a:prstDash val="solid"/>
                <a:round/>
                <a:headEnd type="none" w="med" len="med"/>
                <a:tailEnd type="none" w="med" len="med"/>
              </a:ln>
              <a:effectLst/>
            </p:spPr>
          </p:cxnSp>
          <p:sp>
            <p:nvSpPr>
              <p:cNvPr id="207" name="TextBox 206">
                <a:extLst>
                  <a:ext uri="{FF2B5EF4-FFF2-40B4-BE49-F238E27FC236}">
                    <a16:creationId xmlns:a16="http://schemas.microsoft.com/office/drawing/2014/main" id="{01EDC1F3-9A50-44F0-B4FE-9DD9C0B40CB0}"/>
                  </a:ext>
                </a:extLst>
              </p:cNvPr>
              <p:cNvSpPr txBox="1"/>
              <p:nvPr/>
            </p:nvSpPr>
            <p:spPr bwMode="auto">
              <a:xfrm>
                <a:off x="8179835" y="5226804"/>
                <a:ext cx="462565" cy="726617"/>
              </a:xfrm>
              <a:prstGeom prst="rect">
                <a:avLst/>
              </a:prstGeom>
              <a:solidFill>
                <a:schemeClr val="bg1"/>
              </a:solidFill>
              <a:ln w="19050">
                <a:solidFill>
                  <a:schemeClr val="accent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indent="0" algn="ctr">
                  <a:lnSpc>
                    <a:spcPct val="90000"/>
                  </a:lnSpc>
                  <a:buClr>
                    <a:schemeClr val="tx1"/>
                  </a:buClr>
                  <a:buNone/>
                </a:pPr>
                <a:r>
                  <a:rPr lang="en-US" sz="1600">
                    <a:solidFill>
                      <a:schemeClr val="accent1"/>
                    </a:solidFill>
                    <a:latin typeface="Ericsson Technical Icons" panose="00000500000000000000" pitchFamily="2" charset="0"/>
                  </a:rPr>
                  <a:t>s</a:t>
                </a:r>
                <a:br>
                  <a:rPr lang="en-US" sz="1600">
                    <a:solidFill>
                      <a:schemeClr val="accent1"/>
                    </a:solidFill>
                    <a:latin typeface="Ericsson Technical Icons" panose="00000500000000000000" pitchFamily="2" charset="0"/>
                  </a:rPr>
                </a:br>
                <a:r>
                  <a:rPr lang="en-US" sz="1600">
                    <a:solidFill>
                      <a:schemeClr val="accent1"/>
                    </a:solidFill>
                    <a:latin typeface="Ericsson Technical Icons" panose="00000500000000000000" pitchFamily="2" charset="0"/>
                  </a:rPr>
                  <a:t>g</a:t>
                </a:r>
              </a:p>
              <a:p>
                <a:pPr marL="0" indent="0" algn="ctr">
                  <a:lnSpc>
                    <a:spcPct val="90000"/>
                  </a:lnSpc>
                  <a:spcBef>
                    <a:spcPts val="0"/>
                  </a:spcBef>
                  <a:buClr>
                    <a:schemeClr val="tx1"/>
                  </a:buClr>
                  <a:buNone/>
                </a:pPr>
                <a:r>
                  <a:rPr lang="en-US" sz="1100">
                    <a:solidFill>
                      <a:schemeClr val="accent1"/>
                    </a:solidFill>
                  </a:rPr>
                  <a:t>N3IWF</a:t>
                </a:r>
                <a:br>
                  <a:rPr lang="en-US" sz="1200"/>
                </a:br>
                <a:endParaRPr lang="en-US" sz="1200"/>
              </a:p>
            </p:txBody>
          </p:sp>
          <p:cxnSp>
            <p:nvCxnSpPr>
              <p:cNvPr id="208" name="Straight Connector 123">
                <a:extLst>
                  <a:ext uri="{FF2B5EF4-FFF2-40B4-BE49-F238E27FC236}">
                    <a16:creationId xmlns:a16="http://schemas.microsoft.com/office/drawing/2014/main" id="{92FA6EEA-EB8A-4C96-BC8D-5C0B141704B5}"/>
                  </a:ext>
                </a:extLst>
              </p:cNvPr>
              <p:cNvCxnSpPr>
                <a:cxnSpLocks/>
                <a:stCxn id="207" idx="3"/>
                <a:endCxn id="184" idx="2"/>
              </p:cNvCxnSpPr>
              <p:nvPr/>
            </p:nvCxnSpPr>
            <p:spPr bwMode="auto">
              <a:xfrm flipV="1">
                <a:off x="8642400" y="4950152"/>
                <a:ext cx="1361922" cy="639961"/>
              </a:xfrm>
              <a:prstGeom prst="bentConnector2">
                <a:avLst/>
              </a:prstGeom>
              <a:solidFill>
                <a:schemeClr val="accent1"/>
              </a:solidFill>
              <a:ln w="12700" cap="flat" cmpd="sng" algn="ctr">
                <a:solidFill>
                  <a:srgbClr val="00285F"/>
                </a:solidFill>
                <a:prstDash val="solid"/>
                <a:round/>
                <a:headEnd type="none" w="med" len="med"/>
                <a:tailEnd type="none" w="med" len="med"/>
              </a:ln>
              <a:effectLst/>
            </p:spPr>
          </p:cxnSp>
          <p:sp>
            <p:nvSpPr>
              <p:cNvPr id="209" name="Arc 208">
                <a:extLst>
                  <a:ext uri="{FF2B5EF4-FFF2-40B4-BE49-F238E27FC236}">
                    <a16:creationId xmlns:a16="http://schemas.microsoft.com/office/drawing/2014/main" id="{C5952466-48CD-401F-9E38-FD50341AFF3A}"/>
                  </a:ext>
                </a:extLst>
              </p:cNvPr>
              <p:cNvSpPr/>
              <p:nvPr/>
            </p:nvSpPr>
            <p:spPr bwMode="auto">
              <a:xfrm flipH="1">
                <a:off x="6902917" y="4542566"/>
                <a:ext cx="582371" cy="1184073"/>
              </a:xfrm>
              <a:prstGeom prst="arc">
                <a:avLst>
                  <a:gd name="adj1" fmla="val 16598236"/>
                  <a:gd name="adj2" fmla="val 4948829"/>
                </a:avLst>
              </a:prstGeom>
              <a:noFill/>
              <a:ln w="12700" cap="flat" cmpd="sng" algn="ctr">
                <a:solidFill>
                  <a:schemeClr val="tx1"/>
                </a:solidFill>
                <a:prstDash val="dash"/>
                <a:round/>
                <a:headEnd type="triangle" w="med" len="med"/>
                <a:tailEnd type="triangle" w="med" len="med"/>
              </a:ln>
              <a:effectLst/>
            </p:spPr>
            <p:txBody>
              <a:bodyPr vert="horz" wrap="none" lIns="72000" tIns="45720" rIns="72000" bIns="45720" numCol="1" rtlCol="0" anchor="t" anchorCtr="0" compatLnSpc="1">
                <a:prstTxWarp prst="textNoShape">
                  <a:avLst/>
                </a:prstTxWarp>
              </a:bodyPr>
              <a:lstStyle/>
              <a:p>
                <a:pPr marL="0" indent="0">
                  <a:spcBef>
                    <a:spcPct val="50000"/>
                  </a:spcBef>
                  <a:buNone/>
                </a:pPr>
                <a:endParaRPr kumimoji="0" lang="en-US" sz="2000" b="0" i="0" u="none" strike="noStrike" cap="none" normalizeH="0" baseline="0">
                  <a:ln>
                    <a:noFill/>
                  </a:ln>
                  <a:solidFill>
                    <a:schemeClr val="tx1"/>
                  </a:solidFill>
                  <a:effectLst/>
                  <a:latin typeface="Arial" charset="0"/>
                </a:endParaRPr>
              </a:p>
            </p:txBody>
          </p:sp>
          <p:sp>
            <p:nvSpPr>
              <p:cNvPr id="210" name="Arc 209">
                <a:extLst>
                  <a:ext uri="{FF2B5EF4-FFF2-40B4-BE49-F238E27FC236}">
                    <a16:creationId xmlns:a16="http://schemas.microsoft.com/office/drawing/2014/main" id="{D9D865E5-57C2-4BA6-998B-7FF6D6BDE418}"/>
                  </a:ext>
                </a:extLst>
              </p:cNvPr>
              <p:cNvSpPr/>
              <p:nvPr/>
            </p:nvSpPr>
            <p:spPr bwMode="auto">
              <a:xfrm flipH="1">
                <a:off x="6723512" y="2703447"/>
                <a:ext cx="765243" cy="3129388"/>
              </a:xfrm>
              <a:prstGeom prst="arc">
                <a:avLst>
                  <a:gd name="adj1" fmla="val 16234623"/>
                  <a:gd name="adj2" fmla="val 5327024"/>
                </a:avLst>
              </a:prstGeom>
              <a:noFill/>
              <a:ln w="12700" cap="flat" cmpd="sng" algn="ctr">
                <a:solidFill>
                  <a:schemeClr val="tx2"/>
                </a:solidFill>
                <a:prstDash val="dash"/>
                <a:round/>
                <a:headEnd type="triangle" w="med" len="med"/>
                <a:tailEnd type="triangle" w="med" len="med"/>
              </a:ln>
              <a:effectLst/>
            </p:spPr>
            <p:txBody>
              <a:bodyPr vert="horz" wrap="none" lIns="72000" tIns="45720" rIns="72000" bIns="45720" numCol="1" rtlCol="0" anchor="t" anchorCtr="0" compatLnSpc="1">
                <a:prstTxWarp prst="textNoShape">
                  <a:avLst/>
                </a:prstTxWarp>
              </a:bodyPr>
              <a:lstStyle/>
              <a:p>
                <a:pPr marL="0" indent="0">
                  <a:spcBef>
                    <a:spcPct val="50000"/>
                  </a:spcBef>
                  <a:buNone/>
                </a:pPr>
                <a:endParaRPr kumimoji="0" lang="en-US" sz="2000" b="0" i="0" u="none" strike="noStrike" cap="none" normalizeH="0" baseline="0">
                  <a:ln>
                    <a:noFill/>
                  </a:ln>
                  <a:solidFill>
                    <a:schemeClr val="tx1"/>
                  </a:solidFill>
                  <a:effectLst/>
                  <a:latin typeface="Arial" charset="0"/>
                </a:endParaRPr>
              </a:p>
            </p:txBody>
          </p:sp>
          <p:sp>
            <p:nvSpPr>
              <p:cNvPr id="211" name="Text Box 1179">
                <a:extLst>
                  <a:ext uri="{FF2B5EF4-FFF2-40B4-BE49-F238E27FC236}">
                    <a16:creationId xmlns:a16="http://schemas.microsoft.com/office/drawing/2014/main" id="{FEFCE40A-D4AC-4D22-88F9-0FDA78A72601}"/>
                  </a:ext>
                </a:extLst>
              </p:cNvPr>
              <p:cNvSpPr txBox="1">
                <a:spLocks noChangeArrowheads="1"/>
              </p:cNvSpPr>
              <p:nvPr/>
            </p:nvSpPr>
            <p:spPr bwMode="auto">
              <a:xfrm>
                <a:off x="5999910" y="5790498"/>
                <a:ext cx="92493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spAutoFit/>
              </a:bodyP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marL="0" indent="0" eaLnBrk="1" hangingPunct="1">
                  <a:buNone/>
                </a:pPr>
                <a:r>
                  <a:rPr lang="en-US" sz="800">
                    <a:latin typeface="+mn-lt"/>
                  </a:rPr>
                  <a:t>Handover to/from</a:t>
                </a:r>
                <a:br>
                  <a:rPr lang="en-US" sz="800">
                    <a:latin typeface="+mn-lt"/>
                  </a:rPr>
                </a:br>
                <a:r>
                  <a:rPr lang="en-US" sz="800">
                    <a:latin typeface="+mn-lt"/>
                  </a:rPr>
                  <a:t> 5GC integrated WLAN</a:t>
                </a:r>
              </a:p>
            </p:txBody>
          </p:sp>
          <p:cxnSp>
            <p:nvCxnSpPr>
              <p:cNvPr id="212" name="Straight Connector 211">
                <a:extLst>
                  <a:ext uri="{FF2B5EF4-FFF2-40B4-BE49-F238E27FC236}">
                    <a16:creationId xmlns:a16="http://schemas.microsoft.com/office/drawing/2014/main" id="{02C6B122-5926-452E-87E9-5898A745EA7C}"/>
                  </a:ext>
                </a:extLst>
              </p:cNvPr>
              <p:cNvCxnSpPr>
                <a:cxnSpLocks/>
                <a:stCxn id="181" idx="2"/>
                <a:endCxn id="207" idx="0"/>
              </p:cNvCxnSpPr>
              <p:nvPr/>
            </p:nvCxnSpPr>
            <p:spPr bwMode="auto">
              <a:xfrm>
                <a:off x="8398385" y="4499663"/>
                <a:ext cx="12733" cy="727141"/>
              </a:xfrm>
              <a:prstGeom prst="line">
                <a:avLst/>
              </a:prstGeom>
              <a:noFill/>
              <a:ln w="3175" cap="flat" cmpd="sng" algn="ctr">
                <a:solidFill>
                  <a:schemeClr val="tx1"/>
                </a:solidFill>
                <a:prstDash val="dash"/>
                <a:round/>
                <a:headEnd type="none" w="med" len="med"/>
                <a:tailEnd type="none" w="med" len="med"/>
              </a:ln>
              <a:effectLst/>
            </p:spPr>
          </p:cxnSp>
          <p:sp>
            <p:nvSpPr>
              <p:cNvPr id="213" name="TextBox 212">
                <a:extLst>
                  <a:ext uri="{FF2B5EF4-FFF2-40B4-BE49-F238E27FC236}">
                    <a16:creationId xmlns:a16="http://schemas.microsoft.com/office/drawing/2014/main" id="{9D52F2E7-E0C0-44DF-B3CC-B722635D2E30}"/>
                  </a:ext>
                </a:extLst>
              </p:cNvPr>
              <p:cNvSpPr txBox="1"/>
              <p:nvPr/>
            </p:nvSpPr>
            <p:spPr bwMode="auto">
              <a:xfrm>
                <a:off x="7271945" y="5242846"/>
                <a:ext cx="458629" cy="684469"/>
              </a:xfrm>
              <a:prstGeom prst="rect">
                <a:avLst/>
              </a:prstGeom>
              <a:solidFill>
                <a:schemeClr val="bg1"/>
              </a:solidFill>
              <a:ln w="1905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indent="0" algn="ctr">
                  <a:buClr>
                    <a:schemeClr val="tx1"/>
                  </a:buClr>
                  <a:buNone/>
                </a:pPr>
                <a:r>
                  <a:rPr lang="en-US" sz="2400">
                    <a:latin typeface="Ericsson Technical Icons" panose="00000500000000000000" pitchFamily="2" charset="0"/>
                  </a:rPr>
                  <a:t>H</a:t>
                </a:r>
                <a:endParaRPr lang="en-US" sz="2400"/>
              </a:p>
              <a:p>
                <a:pPr marL="0" indent="0" algn="ctr">
                  <a:buClr>
                    <a:schemeClr val="tx1"/>
                  </a:buClr>
                  <a:buNone/>
                </a:pPr>
                <a:r>
                  <a:rPr lang="en-US" sz="1100"/>
                  <a:t>WLAN</a:t>
                </a:r>
              </a:p>
            </p:txBody>
          </p:sp>
        </p:grpSp>
      </p:grpSp>
      <p:sp>
        <p:nvSpPr>
          <p:cNvPr id="214" name="TextBox 213">
            <a:extLst>
              <a:ext uri="{FF2B5EF4-FFF2-40B4-BE49-F238E27FC236}">
                <a16:creationId xmlns:a16="http://schemas.microsoft.com/office/drawing/2014/main" id="{AAEA5421-B9BE-4E3B-AB5E-22582B2210EC}"/>
              </a:ext>
            </a:extLst>
          </p:cNvPr>
          <p:cNvSpPr txBox="1"/>
          <p:nvPr/>
        </p:nvSpPr>
        <p:spPr bwMode="auto">
          <a:xfrm>
            <a:off x="9764079" y="3134474"/>
            <a:ext cx="480486" cy="779165"/>
          </a:xfrm>
          <a:prstGeom prst="rect">
            <a:avLst/>
          </a:prstGeom>
          <a:solidFill>
            <a:schemeClr val="bg1"/>
          </a:solidFill>
          <a:ln w="19050">
            <a:solidFill>
              <a:schemeClr val="accent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indent="0" algn="ctr">
              <a:lnSpc>
                <a:spcPct val="90000"/>
              </a:lnSpc>
              <a:buClr>
                <a:schemeClr val="tx1"/>
              </a:buClr>
              <a:buNone/>
            </a:pPr>
            <a:r>
              <a:rPr lang="en-US" sz="1600">
                <a:solidFill>
                  <a:schemeClr val="accent1"/>
                </a:solidFill>
                <a:latin typeface="Ericsson Technical Icons" panose="00000500000000000000" pitchFamily="2" charset="0"/>
              </a:rPr>
              <a:t>s</a:t>
            </a:r>
          </a:p>
          <a:p>
            <a:pPr marL="0" indent="0" algn="ctr">
              <a:lnSpc>
                <a:spcPct val="90000"/>
              </a:lnSpc>
              <a:spcBef>
                <a:spcPts val="0"/>
              </a:spcBef>
              <a:buClr>
                <a:schemeClr val="tx1"/>
              </a:buClr>
              <a:buNone/>
            </a:pPr>
            <a:endParaRPr lang="en-US" sz="1100">
              <a:solidFill>
                <a:schemeClr val="accent1"/>
              </a:solidFill>
            </a:endParaRPr>
          </a:p>
          <a:p>
            <a:pPr marL="0" indent="0" algn="ctr">
              <a:lnSpc>
                <a:spcPct val="90000"/>
              </a:lnSpc>
              <a:spcBef>
                <a:spcPts val="0"/>
              </a:spcBef>
              <a:buClr>
                <a:schemeClr val="tx1"/>
              </a:buClr>
              <a:buNone/>
            </a:pPr>
            <a:r>
              <a:rPr lang="en-US" sz="1000">
                <a:solidFill>
                  <a:schemeClr val="accent1"/>
                </a:solidFill>
              </a:rPr>
              <a:t>SMF</a:t>
            </a:r>
            <a:br>
              <a:rPr lang="en-US" sz="1000">
                <a:solidFill>
                  <a:schemeClr val="accent1"/>
                </a:solidFill>
              </a:rPr>
            </a:br>
            <a:r>
              <a:rPr lang="en-US" sz="1000">
                <a:solidFill>
                  <a:schemeClr val="accent1"/>
                </a:solidFill>
              </a:rPr>
              <a:t>PGW-C</a:t>
            </a:r>
            <a:br>
              <a:rPr lang="en-US" sz="1050">
                <a:solidFill>
                  <a:schemeClr val="accent1"/>
                </a:solidFill>
              </a:rPr>
            </a:br>
            <a:endParaRPr lang="en-US" sz="1050">
              <a:solidFill>
                <a:schemeClr val="accent1"/>
              </a:solidFill>
            </a:endParaRPr>
          </a:p>
        </p:txBody>
      </p:sp>
      <p:sp>
        <p:nvSpPr>
          <p:cNvPr id="215" name="Freeform: Shape 214">
            <a:extLst>
              <a:ext uri="{FF2B5EF4-FFF2-40B4-BE49-F238E27FC236}">
                <a16:creationId xmlns:a16="http://schemas.microsoft.com/office/drawing/2014/main" id="{E8966AED-B3D5-440A-81AF-75E54E1DF697}"/>
              </a:ext>
            </a:extLst>
          </p:cNvPr>
          <p:cNvSpPr/>
          <p:nvPr/>
        </p:nvSpPr>
        <p:spPr bwMode="auto">
          <a:xfrm>
            <a:off x="9568233" y="1776549"/>
            <a:ext cx="141824" cy="2037805"/>
          </a:xfrm>
          <a:custGeom>
            <a:avLst/>
            <a:gdLst>
              <a:gd name="connsiteX0" fmla="*/ 115698 w 141824"/>
              <a:gd name="connsiteY0" fmla="*/ 0 h 2037805"/>
              <a:gd name="connsiteX1" fmla="*/ 115698 w 141824"/>
              <a:gd name="connsiteY1" fmla="*/ 0 h 2037805"/>
              <a:gd name="connsiteX2" fmla="*/ 106990 w 141824"/>
              <a:gd name="connsiteY2" fmla="*/ 670560 h 2037805"/>
              <a:gd name="connsiteX3" fmla="*/ 80864 w 141824"/>
              <a:gd name="connsiteY3" fmla="*/ 775062 h 2037805"/>
              <a:gd name="connsiteX4" fmla="*/ 63447 w 141824"/>
              <a:gd name="connsiteY4" fmla="*/ 862148 h 2037805"/>
              <a:gd name="connsiteX5" fmla="*/ 54738 w 141824"/>
              <a:gd name="connsiteY5" fmla="*/ 888274 h 2037805"/>
              <a:gd name="connsiteX6" fmla="*/ 37321 w 141824"/>
              <a:gd name="connsiteY6" fmla="*/ 975360 h 2037805"/>
              <a:gd name="connsiteX7" fmla="*/ 28613 w 141824"/>
              <a:gd name="connsiteY7" fmla="*/ 1018902 h 2037805"/>
              <a:gd name="connsiteX8" fmla="*/ 19904 w 141824"/>
              <a:gd name="connsiteY8" fmla="*/ 1219200 h 2037805"/>
              <a:gd name="connsiteX9" fmla="*/ 2487 w 141824"/>
              <a:gd name="connsiteY9" fmla="*/ 1262742 h 2037805"/>
              <a:gd name="connsiteX10" fmla="*/ 28613 w 141824"/>
              <a:gd name="connsiteY10" fmla="*/ 1428205 h 2037805"/>
              <a:gd name="connsiteX11" fmla="*/ 46030 w 141824"/>
              <a:gd name="connsiteY11" fmla="*/ 1524000 h 2037805"/>
              <a:gd name="connsiteX12" fmla="*/ 54738 w 141824"/>
              <a:gd name="connsiteY12" fmla="*/ 1550125 h 2037805"/>
              <a:gd name="connsiteX13" fmla="*/ 63447 w 141824"/>
              <a:gd name="connsiteY13" fmla="*/ 1593668 h 2037805"/>
              <a:gd name="connsiteX14" fmla="*/ 72156 w 141824"/>
              <a:gd name="connsiteY14" fmla="*/ 1767840 h 2037805"/>
              <a:gd name="connsiteX15" fmla="*/ 98281 w 141824"/>
              <a:gd name="connsiteY15" fmla="*/ 1793965 h 2037805"/>
              <a:gd name="connsiteX16" fmla="*/ 115698 w 141824"/>
              <a:gd name="connsiteY16" fmla="*/ 1846217 h 2037805"/>
              <a:gd name="connsiteX17" fmla="*/ 124407 w 141824"/>
              <a:gd name="connsiteY17" fmla="*/ 1872342 h 2037805"/>
              <a:gd name="connsiteX18" fmla="*/ 133116 w 141824"/>
              <a:gd name="connsiteY18" fmla="*/ 1898468 h 2037805"/>
              <a:gd name="connsiteX19" fmla="*/ 141824 w 141824"/>
              <a:gd name="connsiteY19" fmla="*/ 1924594 h 2037805"/>
              <a:gd name="connsiteX20" fmla="*/ 115698 w 141824"/>
              <a:gd name="connsiteY20" fmla="*/ 2002971 h 2037805"/>
              <a:gd name="connsiteX21" fmla="*/ 106990 w 141824"/>
              <a:gd name="connsiteY21" fmla="*/ 2037805 h 20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1824" h="2037805">
                <a:moveTo>
                  <a:pt x="115698" y="0"/>
                </a:moveTo>
                <a:lnTo>
                  <a:pt x="115698" y="0"/>
                </a:lnTo>
                <a:cubicBezTo>
                  <a:pt x="112795" y="223520"/>
                  <a:pt x="117026" y="447247"/>
                  <a:pt x="106990" y="670560"/>
                </a:cubicBezTo>
                <a:cubicBezTo>
                  <a:pt x="105378" y="706430"/>
                  <a:pt x="86766" y="739644"/>
                  <a:pt x="80864" y="775062"/>
                </a:cubicBezTo>
                <a:cubicBezTo>
                  <a:pt x="74020" y="816126"/>
                  <a:pt x="73841" y="825769"/>
                  <a:pt x="63447" y="862148"/>
                </a:cubicBezTo>
                <a:cubicBezTo>
                  <a:pt x="60925" y="870975"/>
                  <a:pt x="56802" y="879329"/>
                  <a:pt x="54738" y="888274"/>
                </a:cubicBezTo>
                <a:cubicBezTo>
                  <a:pt x="48081" y="917119"/>
                  <a:pt x="43127" y="946331"/>
                  <a:pt x="37321" y="975360"/>
                </a:cubicBezTo>
                <a:lnTo>
                  <a:pt x="28613" y="1018902"/>
                </a:lnTo>
                <a:cubicBezTo>
                  <a:pt x="25710" y="1085668"/>
                  <a:pt x="27024" y="1152751"/>
                  <a:pt x="19904" y="1219200"/>
                </a:cubicBezTo>
                <a:cubicBezTo>
                  <a:pt x="18239" y="1234743"/>
                  <a:pt x="3309" y="1247132"/>
                  <a:pt x="2487" y="1262742"/>
                </a:cubicBezTo>
                <a:cubicBezTo>
                  <a:pt x="-4352" y="1392691"/>
                  <a:pt x="2457" y="1349734"/>
                  <a:pt x="28613" y="1428205"/>
                </a:cubicBezTo>
                <a:cubicBezTo>
                  <a:pt x="41519" y="1466923"/>
                  <a:pt x="36967" y="1478683"/>
                  <a:pt x="46030" y="1524000"/>
                </a:cubicBezTo>
                <a:cubicBezTo>
                  <a:pt x="47830" y="1533001"/>
                  <a:pt x="52512" y="1541220"/>
                  <a:pt x="54738" y="1550125"/>
                </a:cubicBezTo>
                <a:cubicBezTo>
                  <a:pt x="58328" y="1564485"/>
                  <a:pt x="60544" y="1579154"/>
                  <a:pt x="63447" y="1593668"/>
                </a:cubicBezTo>
                <a:cubicBezTo>
                  <a:pt x="66350" y="1651725"/>
                  <a:pt x="62196" y="1710570"/>
                  <a:pt x="72156" y="1767840"/>
                </a:cubicBezTo>
                <a:cubicBezTo>
                  <a:pt x="74266" y="1779973"/>
                  <a:pt x="92300" y="1783199"/>
                  <a:pt x="98281" y="1793965"/>
                </a:cubicBezTo>
                <a:cubicBezTo>
                  <a:pt x="107197" y="1810014"/>
                  <a:pt x="109892" y="1828800"/>
                  <a:pt x="115698" y="1846217"/>
                </a:cubicBezTo>
                <a:lnTo>
                  <a:pt x="124407" y="1872342"/>
                </a:lnTo>
                <a:lnTo>
                  <a:pt x="133116" y="1898468"/>
                </a:lnTo>
                <a:lnTo>
                  <a:pt x="141824" y="1924594"/>
                </a:lnTo>
                <a:lnTo>
                  <a:pt x="115698" y="2002971"/>
                </a:lnTo>
                <a:cubicBezTo>
                  <a:pt x="106072" y="2031849"/>
                  <a:pt x="106990" y="2019918"/>
                  <a:pt x="106990" y="2037805"/>
                </a:cubicBezTo>
              </a:path>
            </a:pathLst>
          </a:custGeom>
          <a:noFill/>
          <a:ln w="3175" cap="flat" cmpd="sng" algn="ctr">
            <a:noFill/>
            <a:prstDash val="solid"/>
            <a:round/>
            <a:headEnd type="none" w="med" len="med"/>
            <a:tailEnd type="none" w="med" len="med"/>
          </a:ln>
          <a:effectLst/>
        </p:spPr>
        <p:txBody>
          <a:bodyPr rtlCol="0" anchor="ctr"/>
          <a:lstStyle/>
          <a:p>
            <a:pPr marL="0" indent="0" algn="ctr">
              <a:buNone/>
            </a:pPr>
            <a:endParaRPr lang="en-US"/>
          </a:p>
        </p:txBody>
      </p:sp>
      <p:grpSp>
        <p:nvGrpSpPr>
          <p:cNvPr id="216" name="Group 215">
            <a:extLst>
              <a:ext uri="{FF2B5EF4-FFF2-40B4-BE49-F238E27FC236}">
                <a16:creationId xmlns:a16="http://schemas.microsoft.com/office/drawing/2014/main" id="{A9ADC965-EE2C-488C-AC6C-CDA9040C0516}"/>
              </a:ext>
            </a:extLst>
          </p:cNvPr>
          <p:cNvGrpSpPr/>
          <p:nvPr/>
        </p:nvGrpSpPr>
        <p:grpSpPr>
          <a:xfrm>
            <a:off x="5947381" y="1056836"/>
            <a:ext cx="7614319" cy="3554328"/>
            <a:chOff x="5947381" y="1056836"/>
            <a:chExt cx="7614319" cy="3554328"/>
          </a:xfrm>
        </p:grpSpPr>
        <p:grpSp>
          <p:nvGrpSpPr>
            <p:cNvPr id="217" name="Group 216">
              <a:extLst>
                <a:ext uri="{FF2B5EF4-FFF2-40B4-BE49-F238E27FC236}">
                  <a16:creationId xmlns:a16="http://schemas.microsoft.com/office/drawing/2014/main" id="{6298D344-98F1-48B9-8B94-E7BED8543A8B}"/>
                </a:ext>
              </a:extLst>
            </p:cNvPr>
            <p:cNvGrpSpPr/>
            <p:nvPr/>
          </p:nvGrpSpPr>
          <p:grpSpPr>
            <a:xfrm>
              <a:off x="5947381" y="1056836"/>
              <a:ext cx="7614319" cy="3554328"/>
              <a:chOff x="5947381" y="1056836"/>
              <a:chExt cx="7614319" cy="3554328"/>
            </a:xfrm>
          </p:grpSpPr>
          <p:sp>
            <p:nvSpPr>
              <p:cNvPr id="219" name="TextBox 218">
                <a:extLst>
                  <a:ext uri="{FF2B5EF4-FFF2-40B4-BE49-F238E27FC236}">
                    <a16:creationId xmlns:a16="http://schemas.microsoft.com/office/drawing/2014/main" id="{0DCECCB4-1C3C-4EBE-B2E1-984BDAAFED79}"/>
                  </a:ext>
                </a:extLst>
              </p:cNvPr>
              <p:cNvSpPr txBox="1"/>
              <p:nvPr/>
            </p:nvSpPr>
            <p:spPr>
              <a:xfrm>
                <a:off x="10258550" y="1136251"/>
                <a:ext cx="3303150" cy="584775"/>
              </a:xfrm>
              <a:prstGeom prst="rect">
                <a:avLst/>
              </a:prstGeom>
              <a:noFill/>
            </p:spPr>
            <p:txBody>
              <a:bodyPr wrap="square" rtlCol="0">
                <a:spAutoFit/>
              </a:bodyPr>
              <a:lstStyle/>
              <a:p>
                <a:pPr marL="0" indent="0">
                  <a:buNone/>
                </a:pPr>
                <a:r>
                  <a:rPr lang="en-US" sz="1600">
                    <a:solidFill>
                      <a:srgbClr val="00285F"/>
                    </a:solidFill>
                  </a:rPr>
                  <a:t>EPC integrated </a:t>
                </a:r>
                <a:br>
                  <a:rPr lang="en-US" sz="1600">
                    <a:solidFill>
                      <a:srgbClr val="00285F"/>
                    </a:solidFill>
                  </a:rPr>
                </a:br>
                <a:r>
                  <a:rPr lang="en-US" sz="1600">
                    <a:solidFill>
                      <a:srgbClr val="00285F"/>
                    </a:solidFill>
                  </a:rPr>
                  <a:t>untrusted WLAN</a:t>
                </a:r>
              </a:p>
            </p:txBody>
          </p:sp>
          <p:grpSp>
            <p:nvGrpSpPr>
              <p:cNvPr id="220" name="Group 219">
                <a:extLst>
                  <a:ext uri="{FF2B5EF4-FFF2-40B4-BE49-F238E27FC236}">
                    <a16:creationId xmlns:a16="http://schemas.microsoft.com/office/drawing/2014/main" id="{067E501E-838D-4C27-B80C-4544F6C3AFFF}"/>
                  </a:ext>
                </a:extLst>
              </p:cNvPr>
              <p:cNvGrpSpPr/>
              <p:nvPr/>
            </p:nvGrpSpPr>
            <p:grpSpPr>
              <a:xfrm>
                <a:off x="5947381" y="1056836"/>
                <a:ext cx="4077425" cy="3554328"/>
                <a:chOff x="5947381" y="1056836"/>
                <a:chExt cx="4077425" cy="3554328"/>
              </a:xfrm>
            </p:grpSpPr>
            <p:cxnSp>
              <p:nvCxnSpPr>
                <p:cNvPr id="221" name="Straight Connector 123">
                  <a:extLst>
                    <a:ext uri="{FF2B5EF4-FFF2-40B4-BE49-F238E27FC236}">
                      <a16:creationId xmlns:a16="http://schemas.microsoft.com/office/drawing/2014/main" id="{E4D28DDA-8EAA-44E4-9486-F862D769D9DD}"/>
                    </a:ext>
                  </a:extLst>
                </p:cNvPr>
                <p:cNvCxnSpPr>
                  <a:cxnSpLocks/>
                  <a:stCxn id="222" idx="3"/>
                  <a:endCxn id="223" idx="1"/>
                </p:cNvCxnSpPr>
                <p:nvPr/>
              </p:nvCxnSpPr>
              <p:spPr bwMode="auto">
                <a:xfrm flipV="1">
                  <a:off x="7660567" y="1406703"/>
                  <a:ext cx="1923125" cy="1071"/>
                </a:xfrm>
                <a:prstGeom prst="bentConnector3">
                  <a:avLst>
                    <a:gd name="adj1" fmla="val 50000"/>
                  </a:avLst>
                </a:prstGeom>
                <a:solidFill>
                  <a:schemeClr val="accent1"/>
                </a:solidFill>
                <a:ln w="12700" cap="flat" cmpd="sng" algn="ctr">
                  <a:solidFill>
                    <a:srgbClr val="00285F"/>
                  </a:solidFill>
                  <a:prstDash val="solid"/>
                  <a:round/>
                  <a:headEnd type="none" w="med" len="med"/>
                  <a:tailEnd type="none" w="med" len="med"/>
                </a:ln>
                <a:effectLst/>
              </p:spPr>
            </p:cxnSp>
            <p:sp>
              <p:nvSpPr>
                <p:cNvPr id="222" name="TextBox 221">
                  <a:extLst>
                    <a:ext uri="{FF2B5EF4-FFF2-40B4-BE49-F238E27FC236}">
                      <a16:creationId xmlns:a16="http://schemas.microsoft.com/office/drawing/2014/main" id="{B8436FEB-EB32-4250-B236-1C89C899D213}"/>
                    </a:ext>
                  </a:extLst>
                </p:cNvPr>
                <p:cNvSpPr txBox="1"/>
                <p:nvPr/>
              </p:nvSpPr>
              <p:spPr bwMode="auto">
                <a:xfrm>
                  <a:off x="7201938" y="1065539"/>
                  <a:ext cx="458629" cy="684469"/>
                </a:xfrm>
                <a:prstGeom prst="rect">
                  <a:avLst/>
                </a:prstGeom>
                <a:solidFill>
                  <a:schemeClr val="bg1"/>
                </a:solidFill>
                <a:ln w="1905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indent="0" algn="ctr">
                    <a:buClr>
                      <a:schemeClr val="tx1"/>
                    </a:buClr>
                    <a:buNone/>
                  </a:pPr>
                  <a:r>
                    <a:rPr lang="en-US" sz="2400">
                      <a:latin typeface="Ericsson Technical Icons" panose="00000500000000000000" pitchFamily="2" charset="0"/>
                    </a:rPr>
                    <a:t>H</a:t>
                  </a:r>
                  <a:endParaRPr lang="en-US" sz="2400"/>
                </a:p>
                <a:p>
                  <a:pPr marL="0" indent="0" algn="ctr">
                    <a:buClr>
                      <a:schemeClr val="tx1"/>
                    </a:buClr>
                    <a:buNone/>
                  </a:pPr>
                  <a:r>
                    <a:rPr lang="en-US" sz="1100"/>
                    <a:t>WLAN</a:t>
                  </a:r>
                </a:p>
              </p:txBody>
            </p:sp>
            <p:sp>
              <p:nvSpPr>
                <p:cNvPr id="223" name="TextBox 222">
                  <a:extLst>
                    <a:ext uri="{FF2B5EF4-FFF2-40B4-BE49-F238E27FC236}">
                      <a16:creationId xmlns:a16="http://schemas.microsoft.com/office/drawing/2014/main" id="{62F26C1C-6DE1-4DFE-BEA0-7A068D97A092}"/>
                    </a:ext>
                  </a:extLst>
                </p:cNvPr>
                <p:cNvSpPr txBox="1"/>
                <p:nvPr/>
              </p:nvSpPr>
              <p:spPr bwMode="auto">
                <a:xfrm>
                  <a:off x="9583692" y="1056836"/>
                  <a:ext cx="441114" cy="699733"/>
                </a:xfrm>
                <a:prstGeom prst="rect">
                  <a:avLst/>
                </a:prstGeom>
                <a:solidFill>
                  <a:schemeClr val="bg1"/>
                </a:solidFill>
                <a:ln w="19050">
                  <a:solidFill>
                    <a:schemeClr val="accent2">
                      <a:lumMod val="75000"/>
                    </a:schemeClr>
                  </a:solidFill>
                  <a:prstDash val="sysDot"/>
                  <a:miter lim="800000"/>
                  <a:headEnd/>
                  <a:tailEnd/>
                </a:ln>
              </p:spPr>
              <p:txBody>
                <a:bodyPr vert="horz" wrap="square" lIns="0" tIns="18000" rIns="0" bIns="0" numCol="1" rtlCol="0" anchor="t" anchorCtr="0" compatLnSpc="1">
                  <a:prstTxWarp prst="textNoShape">
                    <a:avLst/>
                  </a:prstTxWarp>
                  <a:noAutofit/>
                </a:bodyPr>
                <a:lstStyle/>
                <a:p>
                  <a:pPr marL="0" indent="0" algn="ctr">
                    <a:lnSpc>
                      <a:spcPct val="90000"/>
                    </a:lnSpc>
                    <a:spcBef>
                      <a:spcPts val="300"/>
                    </a:spcBef>
                    <a:buClr>
                      <a:schemeClr val="tx1"/>
                    </a:buClr>
                    <a:buNone/>
                  </a:pPr>
                  <a:r>
                    <a:rPr lang="en-US" sz="1400">
                      <a:solidFill>
                        <a:schemeClr val="accent2">
                          <a:lumMod val="75000"/>
                        </a:schemeClr>
                      </a:solidFill>
                      <a:latin typeface="Ericsson Technical Icons" panose="00000500000000000000" pitchFamily="2" charset="0"/>
                    </a:rPr>
                    <a:t>s</a:t>
                  </a:r>
                  <a:br>
                    <a:rPr lang="en-US" sz="1400">
                      <a:solidFill>
                        <a:schemeClr val="accent2">
                          <a:lumMod val="75000"/>
                        </a:schemeClr>
                      </a:solidFill>
                      <a:latin typeface="Ericsson Technical Icons" panose="00000500000000000000" pitchFamily="2" charset="0"/>
                    </a:rPr>
                  </a:br>
                  <a:r>
                    <a:rPr lang="en-US" sz="1400">
                      <a:solidFill>
                        <a:schemeClr val="accent2">
                          <a:lumMod val="75000"/>
                        </a:schemeClr>
                      </a:solidFill>
                      <a:latin typeface="Ericsson Technical Icons" panose="00000500000000000000" pitchFamily="2" charset="0"/>
                    </a:rPr>
                    <a:t>g</a:t>
                  </a:r>
                </a:p>
                <a:p>
                  <a:pPr marL="0" indent="0" algn="ctr">
                    <a:lnSpc>
                      <a:spcPct val="90000"/>
                    </a:lnSpc>
                    <a:spcBef>
                      <a:spcPts val="0"/>
                    </a:spcBef>
                    <a:buClr>
                      <a:schemeClr val="tx1"/>
                    </a:buClr>
                    <a:buNone/>
                  </a:pPr>
                  <a:r>
                    <a:rPr lang="en-US" sz="1200" err="1">
                      <a:solidFill>
                        <a:schemeClr val="accent2">
                          <a:lumMod val="75000"/>
                        </a:schemeClr>
                      </a:solidFill>
                    </a:rPr>
                    <a:t>ePDG</a:t>
                  </a:r>
                  <a:br>
                    <a:rPr lang="en-US" sz="1100"/>
                  </a:br>
                  <a:endParaRPr lang="en-US" sz="1100"/>
                </a:p>
              </p:txBody>
            </p:sp>
            <p:sp>
              <p:nvSpPr>
                <p:cNvPr id="224" name="Text Box 1179">
                  <a:extLst>
                    <a:ext uri="{FF2B5EF4-FFF2-40B4-BE49-F238E27FC236}">
                      <a16:creationId xmlns:a16="http://schemas.microsoft.com/office/drawing/2014/main" id="{C6ABAB60-CB82-4C3F-87BA-84A6EBD23482}"/>
                    </a:ext>
                  </a:extLst>
                </p:cNvPr>
                <p:cNvSpPr txBox="1">
                  <a:spLocks noChangeArrowheads="1"/>
                </p:cNvSpPr>
                <p:nvPr/>
              </p:nvSpPr>
              <p:spPr bwMode="auto">
                <a:xfrm>
                  <a:off x="5947381" y="1120859"/>
                  <a:ext cx="90313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spAutoFit/>
                </a:bodyP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marL="0" indent="0" eaLnBrk="1" hangingPunct="1">
                    <a:buNone/>
                  </a:pPr>
                  <a:r>
                    <a:rPr lang="en-US" sz="800">
                      <a:solidFill>
                        <a:schemeClr val="accent3">
                          <a:lumMod val="75000"/>
                        </a:schemeClr>
                      </a:solidFill>
                      <a:latin typeface="+mn-lt"/>
                    </a:rPr>
                    <a:t>Handover to/from </a:t>
                  </a:r>
                  <a:br>
                    <a:rPr lang="en-US" sz="800">
                      <a:solidFill>
                        <a:schemeClr val="accent3">
                          <a:lumMod val="75000"/>
                        </a:schemeClr>
                      </a:solidFill>
                      <a:latin typeface="+mn-lt"/>
                    </a:rPr>
                  </a:br>
                  <a:r>
                    <a:rPr lang="en-US" sz="800">
                      <a:solidFill>
                        <a:schemeClr val="accent3">
                          <a:lumMod val="75000"/>
                        </a:schemeClr>
                      </a:solidFill>
                      <a:latin typeface="+mn-lt"/>
                    </a:rPr>
                    <a:t>EPC integrated WLAN</a:t>
                  </a:r>
                </a:p>
              </p:txBody>
            </p:sp>
            <p:sp>
              <p:nvSpPr>
                <p:cNvPr id="225" name="Arc 224">
                  <a:extLst>
                    <a:ext uri="{FF2B5EF4-FFF2-40B4-BE49-F238E27FC236}">
                      <a16:creationId xmlns:a16="http://schemas.microsoft.com/office/drawing/2014/main" id="{5EF337CB-B733-49E7-B4CB-84DB1EE9C0EA}"/>
                    </a:ext>
                  </a:extLst>
                </p:cNvPr>
                <p:cNvSpPr/>
                <p:nvPr/>
              </p:nvSpPr>
              <p:spPr bwMode="auto">
                <a:xfrm flipH="1">
                  <a:off x="6893403" y="1423829"/>
                  <a:ext cx="582371" cy="1184073"/>
                </a:xfrm>
                <a:prstGeom prst="arc">
                  <a:avLst>
                    <a:gd name="adj1" fmla="val 16598236"/>
                    <a:gd name="adj2" fmla="val 4948829"/>
                  </a:avLst>
                </a:prstGeom>
                <a:noFill/>
                <a:ln w="12700" cap="flat" cmpd="sng" algn="ctr">
                  <a:solidFill>
                    <a:schemeClr val="accent3">
                      <a:lumMod val="75000"/>
                    </a:schemeClr>
                  </a:solidFill>
                  <a:prstDash val="solid"/>
                  <a:round/>
                  <a:headEnd type="triangle" w="med" len="med"/>
                  <a:tailEnd type="triangl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226" name="Arc 225">
                  <a:extLst>
                    <a:ext uri="{FF2B5EF4-FFF2-40B4-BE49-F238E27FC236}">
                      <a16:creationId xmlns:a16="http://schemas.microsoft.com/office/drawing/2014/main" id="{23B789F4-22AE-48DA-A00A-8B23061D8DF2}"/>
                    </a:ext>
                  </a:extLst>
                </p:cNvPr>
                <p:cNvSpPr/>
                <p:nvPr/>
              </p:nvSpPr>
              <p:spPr bwMode="auto">
                <a:xfrm flipH="1">
                  <a:off x="6637898" y="1481776"/>
                  <a:ext cx="765243" cy="3129388"/>
                </a:xfrm>
                <a:prstGeom prst="arc">
                  <a:avLst>
                    <a:gd name="adj1" fmla="val 16234623"/>
                    <a:gd name="adj2" fmla="val 5327024"/>
                  </a:avLst>
                </a:prstGeom>
                <a:noFill/>
                <a:ln w="12700" cap="flat" cmpd="sng" algn="ctr">
                  <a:solidFill>
                    <a:schemeClr val="accent3">
                      <a:lumMod val="75000"/>
                    </a:schemeClr>
                  </a:solidFill>
                  <a:prstDash val="solid"/>
                  <a:round/>
                  <a:headEnd type="triangle" w="med" len="med"/>
                  <a:tailEnd type="triangl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227" name="Freeform: Shape 226">
                  <a:extLst>
                    <a:ext uri="{FF2B5EF4-FFF2-40B4-BE49-F238E27FC236}">
                      <a16:creationId xmlns:a16="http://schemas.microsoft.com/office/drawing/2014/main" id="{CA44102A-2F12-48AD-9DFE-1E6460880942}"/>
                    </a:ext>
                  </a:extLst>
                </p:cNvPr>
                <p:cNvSpPr/>
                <p:nvPr/>
              </p:nvSpPr>
              <p:spPr bwMode="auto">
                <a:xfrm flipH="1">
                  <a:off x="9866746" y="1750050"/>
                  <a:ext cx="16042" cy="1387564"/>
                </a:xfrm>
                <a:custGeom>
                  <a:avLst/>
                  <a:gdLst>
                    <a:gd name="connsiteX0" fmla="*/ 0 w 1345581"/>
                    <a:gd name="connsiteY0" fmla="*/ 498088 h 498088"/>
                    <a:gd name="connsiteX1" fmla="*/ 0 w 1345581"/>
                    <a:gd name="connsiteY1" fmla="*/ 260195 h 498088"/>
                    <a:gd name="connsiteX2" fmla="*/ 698810 w 1345581"/>
                    <a:gd name="connsiteY2" fmla="*/ 260195 h 498088"/>
                    <a:gd name="connsiteX3" fmla="*/ 1345581 w 1345581"/>
                    <a:gd name="connsiteY3" fmla="*/ 260195 h 498088"/>
                    <a:gd name="connsiteX4" fmla="*/ 1345581 w 1345581"/>
                    <a:gd name="connsiteY4" fmla="*/ 0 h 498088"/>
                    <a:gd name="connsiteX0" fmla="*/ 0 w 1345581"/>
                    <a:gd name="connsiteY0" fmla="*/ 237893 h 237893"/>
                    <a:gd name="connsiteX1" fmla="*/ 0 w 1345581"/>
                    <a:gd name="connsiteY1" fmla="*/ 0 h 237893"/>
                    <a:gd name="connsiteX2" fmla="*/ 698810 w 1345581"/>
                    <a:gd name="connsiteY2" fmla="*/ 0 h 237893"/>
                    <a:gd name="connsiteX3" fmla="*/ 1345581 w 1345581"/>
                    <a:gd name="connsiteY3" fmla="*/ 0 h 237893"/>
                    <a:gd name="connsiteX0" fmla="*/ 0 w 1355782"/>
                    <a:gd name="connsiteY0" fmla="*/ 612342 h 612342"/>
                    <a:gd name="connsiteX1" fmla="*/ 10201 w 1355782"/>
                    <a:gd name="connsiteY1" fmla="*/ 0 h 612342"/>
                    <a:gd name="connsiteX2" fmla="*/ 709011 w 1355782"/>
                    <a:gd name="connsiteY2" fmla="*/ 0 h 612342"/>
                    <a:gd name="connsiteX3" fmla="*/ 1355782 w 1355782"/>
                    <a:gd name="connsiteY3" fmla="*/ 0 h 612342"/>
                    <a:gd name="connsiteX0" fmla="*/ 0 w 1355782"/>
                    <a:gd name="connsiteY0" fmla="*/ 612342 h 612342"/>
                    <a:gd name="connsiteX1" fmla="*/ 10201 w 1355782"/>
                    <a:gd name="connsiteY1" fmla="*/ 0 h 612342"/>
                    <a:gd name="connsiteX2" fmla="*/ 1355782 w 1355782"/>
                    <a:gd name="connsiteY2" fmla="*/ 0 h 612342"/>
                    <a:gd name="connsiteX0" fmla="*/ 0 w 10201"/>
                    <a:gd name="connsiteY0" fmla="*/ 612342 h 612342"/>
                    <a:gd name="connsiteX1" fmla="*/ 10201 w 10201"/>
                    <a:gd name="connsiteY1" fmla="*/ 0 h 612342"/>
                    <a:gd name="connsiteX0" fmla="*/ 0 w 20402"/>
                    <a:gd name="connsiteY0" fmla="*/ 674750 h 674750"/>
                    <a:gd name="connsiteX1" fmla="*/ 20402 w 20402"/>
                    <a:gd name="connsiteY1" fmla="*/ 0 h 674750"/>
                  </a:gdLst>
                  <a:ahLst/>
                  <a:cxnLst>
                    <a:cxn ang="0">
                      <a:pos x="connsiteX0" y="connsiteY0"/>
                    </a:cxn>
                    <a:cxn ang="0">
                      <a:pos x="connsiteX1" y="connsiteY1"/>
                    </a:cxn>
                  </a:cxnLst>
                  <a:rect l="l" t="t" r="r" b="b"/>
                  <a:pathLst>
                    <a:path w="20402" h="674750">
                      <a:moveTo>
                        <a:pt x="0" y="674750"/>
                      </a:moveTo>
                      <a:lnTo>
                        <a:pt x="20402" y="0"/>
                      </a:lnTo>
                    </a:path>
                  </a:pathLst>
                </a:custGeom>
                <a:noFill/>
                <a:ln w="3175" cap="flat" cmpd="sng" algn="ctr">
                  <a:solidFill>
                    <a:schemeClr val="tx1"/>
                  </a:solidFill>
                  <a:prstDash val="dash"/>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p>
              </p:txBody>
            </p:sp>
          </p:grpSp>
        </p:grpSp>
        <p:cxnSp>
          <p:nvCxnSpPr>
            <p:cNvPr id="218" name="Straight Connector 123">
              <a:extLst>
                <a:ext uri="{FF2B5EF4-FFF2-40B4-BE49-F238E27FC236}">
                  <a16:creationId xmlns:a16="http://schemas.microsoft.com/office/drawing/2014/main" id="{C87DB49E-5F41-4D7F-B94A-0518E19620A2}"/>
                </a:ext>
              </a:extLst>
            </p:cNvPr>
            <p:cNvCxnSpPr>
              <a:cxnSpLocks/>
            </p:cNvCxnSpPr>
            <p:nvPr/>
          </p:nvCxnSpPr>
          <p:spPr bwMode="auto">
            <a:xfrm rot="16200000" flipV="1">
              <a:off x="8398345" y="3003936"/>
              <a:ext cx="2605761" cy="111028"/>
            </a:xfrm>
            <a:prstGeom prst="bentConnector3">
              <a:avLst>
                <a:gd name="adj1" fmla="val 538"/>
              </a:avLst>
            </a:prstGeom>
            <a:solidFill>
              <a:schemeClr val="accent1"/>
            </a:solidFill>
            <a:ln w="12700" cap="flat" cmpd="sng" algn="ctr">
              <a:solidFill>
                <a:srgbClr val="00285F"/>
              </a:solidFill>
              <a:prstDash val="solid"/>
              <a:round/>
              <a:headEnd type="none" w="med" len="med"/>
              <a:tailEnd type="none" w="med" len="med"/>
            </a:ln>
            <a:effectLst/>
          </p:spPr>
        </p:cxnSp>
      </p:grpSp>
    </p:spTree>
    <p:extLst>
      <p:ext uri="{BB962C8B-B14F-4D97-AF65-F5344CB8AC3E}">
        <p14:creationId xmlns:p14="http://schemas.microsoft.com/office/powerpoint/2010/main" val="697514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6CD652-DD65-481F-85FE-1074972A917B}"/>
              </a:ext>
            </a:extLst>
          </p:cNvPr>
          <p:cNvSpPr>
            <a:spLocks noGrp="1"/>
          </p:cNvSpPr>
          <p:nvPr>
            <p:ph sz="quarter" idx="3"/>
          </p:nvPr>
        </p:nvSpPr>
        <p:spPr/>
        <p:txBody>
          <a:bodyPr/>
          <a:lstStyle/>
          <a:p>
            <a:pPr lvl="1"/>
            <a:r>
              <a:rPr lang="en-US" sz="1800" dirty="0"/>
              <a:t>5GC Functional areas cont’d</a:t>
            </a:r>
          </a:p>
          <a:p>
            <a:pPr lvl="2"/>
            <a:r>
              <a:rPr lang="en-US" sz="1600" dirty="0"/>
              <a:t>Communication Services</a:t>
            </a:r>
          </a:p>
          <a:p>
            <a:pPr lvl="2"/>
            <a:r>
              <a:rPr lang="en-US" sz="1600" dirty="0"/>
              <a:t>Enhanced Network Analytics</a:t>
            </a:r>
          </a:p>
          <a:p>
            <a:pPr lvl="2"/>
            <a:r>
              <a:rPr lang="sv-SE" sz="1600" dirty="0"/>
              <a:t>IoT – 5G LAN, NPN and URLLC</a:t>
            </a:r>
          </a:p>
          <a:p>
            <a:pPr lvl="2"/>
            <a:r>
              <a:rPr lang="sv-SE" sz="1600" dirty="0"/>
              <a:t>5G FMC</a:t>
            </a:r>
            <a:endParaRPr lang="en-US" sz="1600" dirty="0"/>
          </a:p>
          <a:p>
            <a:pPr lvl="1"/>
            <a:r>
              <a:rPr lang="en-US" sz="1800" dirty="0"/>
              <a:t>5GC and EPC interworking</a:t>
            </a:r>
          </a:p>
          <a:p>
            <a:pPr lvl="1"/>
            <a:r>
              <a:rPr lang="en-US" sz="1800" b="1" dirty="0"/>
              <a:t>5G EPC &amp; Option 3/3a/3x</a:t>
            </a:r>
            <a:endParaRPr lang="en-US" b="1" dirty="0"/>
          </a:p>
        </p:txBody>
      </p:sp>
      <p:sp>
        <p:nvSpPr>
          <p:cNvPr id="2" name="Content Placeholder 1">
            <a:extLst>
              <a:ext uri="{FF2B5EF4-FFF2-40B4-BE49-F238E27FC236}">
                <a16:creationId xmlns:a16="http://schemas.microsoft.com/office/drawing/2014/main" id="{2C32CCD6-2C8F-48FC-953A-3E4F36864FCA}"/>
              </a:ext>
            </a:extLst>
          </p:cNvPr>
          <p:cNvSpPr>
            <a:spLocks noGrp="1"/>
          </p:cNvSpPr>
          <p:nvPr>
            <p:ph sz="half" idx="1"/>
          </p:nvPr>
        </p:nvSpPr>
        <p:spPr>
          <a:xfrm>
            <a:off x="479425" y="1844675"/>
            <a:ext cx="5472113" cy="4537076"/>
          </a:xfrm>
        </p:spPr>
        <p:txBody>
          <a:bodyPr/>
          <a:lstStyle/>
          <a:p>
            <a:r>
              <a:rPr lang="en-US" dirty="0"/>
              <a:t>The 5G Core System</a:t>
            </a:r>
          </a:p>
          <a:p>
            <a:r>
              <a:rPr lang="en-US" b="1" dirty="0"/>
              <a:t>Core Network Architecture &amp; Technology</a:t>
            </a:r>
          </a:p>
          <a:p>
            <a:pPr lvl="1"/>
            <a:r>
              <a:rPr lang="en-US" sz="1800" dirty="0"/>
              <a:t>Overall 5G Core Network Architecture</a:t>
            </a:r>
          </a:p>
          <a:p>
            <a:pPr lvl="1"/>
            <a:r>
              <a:rPr lang="en-US" sz="1800" dirty="0"/>
              <a:t>SBA and Service Framework</a:t>
            </a:r>
          </a:p>
          <a:p>
            <a:pPr lvl="1"/>
            <a:r>
              <a:rPr lang="en-US" sz="1800" dirty="0"/>
              <a:t>Network slicing</a:t>
            </a:r>
          </a:p>
          <a:p>
            <a:pPr lvl="1"/>
            <a:r>
              <a:rPr lang="en-US" sz="1800" dirty="0"/>
              <a:t>5GC Functional areas</a:t>
            </a:r>
          </a:p>
          <a:p>
            <a:pPr lvl="2"/>
            <a:r>
              <a:rPr lang="en-US" sz="1600" dirty="0"/>
              <a:t>CP/UP split &amp; UP handling</a:t>
            </a:r>
          </a:p>
          <a:p>
            <a:pPr lvl="2"/>
            <a:r>
              <a:rPr lang="en-US" sz="1600" dirty="0"/>
              <a:t>5GC support for Edge computing</a:t>
            </a:r>
          </a:p>
          <a:p>
            <a:pPr lvl="2"/>
            <a:r>
              <a:rPr lang="en-US" sz="1600" dirty="0"/>
              <a:t>Session Management</a:t>
            </a:r>
          </a:p>
          <a:p>
            <a:pPr lvl="2"/>
            <a:r>
              <a:rPr lang="en-US" sz="1600" dirty="0"/>
              <a:t>Mobility management</a:t>
            </a:r>
          </a:p>
          <a:p>
            <a:pPr lvl="2"/>
            <a:r>
              <a:rPr lang="en-US" sz="1600" dirty="0"/>
              <a:t>Radio access capability signaling</a:t>
            </a:r>
          </a:p>
          <a:p>
            <a:pPr lvl="2"/>
            <a:r>
              <a:rPr lang="en-US" sz="1600" dirty="0"/>
              <a:t>Quality of Service</a:t>
            </a:r>
          </a:p>
          <a:p>
            <a:pPr lvl="2"/>
            <a:r>
              <a:rPr lang="en-US" sz="1600" dirty="0"/>
              <a:t>Identity &amp; Access Management</a:t>
            </a:r>
          </a:p>
          <a:p>
            <a:pPr lvl="2"/>
            <a:r>
              <a:rPr lang="en-US" sz="1600" dirty="0"/>
              <a:t>Policy Management Framework</a:t>
            </a:r>
          </a:p>
          <a:p>
            <a:pPr lvl="2"/>
            <a:r>
              <a:rPr lang="en-US" sz="1600" dirty="0"/>
              <a:t>Subscription Data Management</a:t>
            </a:r>
          </a:p>
          <a:p>
            <a:pPr lvl="2"/>
            <a:r>
              <a:rPr lang="en-US" sz="1600" dirty="0"/>
              <a:t>Charging</a:t>
            </a:r>
          </a:p>
          <a:p>
            <a:pPr lvl="2"/>
            <a:endParaRPr lang="en-US" sz="1800" dirty="0"/>
          </a:p>
        </p:txBody>
      </p:sp>
      <p:sp>
        <p:nvSpPr>
          <p:cNvPr id="4" name="Title 3"/>
          <p:cNvSpPr>
            <a:spLocks noGrp="1"/>
          </p:cNvSpPr>
          <p:nvPr>
            <p:ph type="title"/>
          </p:nvPr>
        </p:nvSpPr>
        <p:spPr/>
        <p:txBody>
          <a:bodyPr/>
          <a:lstStyle/>
          <a:p>
            <a:r>
              <a:rPr lang="en-US">
                <a:latin typeface="Ericsson Hilda Light" panose="020B0604020202020204" charset="0"/>
                <a:cs typeface="Ericsson Hilda Light" panose="020B0604020202020204" charset="0"/>
              </a:rPr>
              <a:t>Outline</a:t>
            </a:r>
          </a:p>
        </p:txBody>
      </p:sp>
    </p:spTree>
    <p:extLst>
      <p:ext uri="{BB962C8B-B14F-4D97-AF65-F5344CB8AC3E}">
        <p14:creationId xmlns:p14="http://schemas.microsoft.com/office/powerpoint/2010/main" val="252810559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086A0C-4F24-4E96-9124-D192DA9A2521}"/>
              </a:ext>
            </a:extLst>
          </p:cNvPr>
          <p:cNvSpPr>
            <a:spLocks noGrp="1"/>
          </p:cNvSpPr>
          <p:nvPr>
            <p:ph sz="quarter" idx="10"/>
          </p:nvPr>
        </p:nvSpPr>
        <p:spPr>
          <a:xfrm>
            <a:off x="479425" y="1749790"/>
            <a:ext cx="5472113" cy="2591858"/>
          </a:xfrm>
        </p:spPr>
        <p:txBody>
          <a:bodyPr/>
          <a:lstStyle/>
          <a:p>
            <a:r>
              <a:rPr lang="en-US" sz="1800"/>
              <a:t>UE anchored to network over LTE/EPC control plane</a:t>
            </a:r>
          </a:p>
          <a:p>
            <a:r>
              <a:rPr lang="en-US" sz="1800"/>
              <a:t>Wide area coverage through LTE with NR as capacity boost</a:t>
            </a:r>
          </a:p>
          <a:p>
            <a:r>
              <a:rPr lang="en-US" sz="1800"/>
              <a:t>Minor functional impacts on EPC</a:t>
            </a:r>
          </a:p>
          <a:p>
            <a:pPr lvl="1"/>
            <a:r>
              <a:rPr lang="en-US" sz="1600"/>
              <a:t>NR access restriction in subscription data </a:t>
            </a:r>
          </a:p>
          <a:p>
            <a:pPr lvl="1"/>
            <a:r>
              <a:rPr lang="en-US" sz="1600"/>
              <a:t>Minor S1 impacts</a:t>
            </a:r>
          </a:p>
          <a:p>
            <a:pPr lvl="1"/>
            <a:r>
              <a:rPr lang="en-US" sz="1600"/>
              <a:t>NR volume usage reporting</a:t>
            </a:r>
          </a:p>
          <a:p>
            <a:pPr lvl="1"/>
            <a:r>
              <a:rPr lang="en-US" sz="1600"/>
              <a:t>5G data rate support</a:t>
            </a:r>
          </a:p>
          <a:p>
            <a:endParaRPr lang="en-US" sz="1800"/>
          </a:p>
        </p:txBody>
      </p:sp>
      <p:sp>
        <p:nvSpPr>
          <p:cNvPr id="3" name="Title 2">
            <a:extLst>
              <a:ext uri="{FF2B5EF4-FFF2-40B4-BE49-F238E27FC236}">
                <a16:creationId xmlns:a16="http://schemas.microsoft.com/office/drawing/2014/main" id="{1A896D4C-D708-4940-89EC-62D755C2285D}"/>
              </a:ext>
            </a:extLst>
          </p:cNvPr>
          <p:cNvSpPr>
            <a:spLocks noGrp="1"/>
          </p:cNvSpPr>
          <p:nvPr>
            <p:ph type="title"/>
          </p:nvPr>
        </p:nvSpPr>
        <p:spPr>
          <a:xfrm>
            <a:off x="479424" y="476250"/>
            <a:ext cx="9318203" cy="1081088"/>
          </a:xfrm>
        </p:spPr>
        <p:txBody>
          <a:bodyPr/>
          <a:lstStyle/>
          <a:p>
            <a:r>
              <a:rPr lang="en-US"/>
              <a:t>Rel. 15 EPC for EN-DC (aka NR NSA, Option 3)</a:t>
            </a:r>
            <a:br>
              <a:rPr lang="en-US"/>
            </a:br>
            <a:r>
              <a:rPr lang="en-US" sz="2800"/>
              <a:t>Functional  architecture – impacted NFs</a:t>
            </a:r>
            <a:endParaRPr lang="en-US"/>
          </a:p>
        </p:txBody>
      </p:sp>
      <p:grpSp>
        <p:nvGrpSpPr>
          <p:cNvPr id="5" name="Group 4">
            <a:extLst>
              <a:ext uri="{FF2B5EF4-FFF2-40B4-BE49-F238E27FC236}">
                <a16:creationId xmlns:a16="http://schemas.microsoft.com/office/drawing/2014/main" id="{5BBBC2F4-CA6C-4148-888E-F4E446435734}"/>
              </a:ext>
            </a:extLst>
          </p:cNvPr>
          <p:cNvGrpSpPr/>
          <p:nvPr/>
        </p:nvGrpSpPr>
        <p:grpSpPr>
          <a:xfrm>
            <a:off x="9873351" y="5065816"/>
            <a:ext cx="2250397" cy="1719278"/>
            <a:chOff x="9315422" y="5130211"/>
            <a:chExt cx="2250397" cy="1719278"/>
          </a:xfrm>
        </p:grpSpPr>
        <p:sp>
          <p:nvSpPr>
            <p:cNvPr id="6" name="Freeform 34">
              <a:extLst>
                <a:ext uri="{FF2B5EF4-FFF2-40B4-BE49-F238E27FC236}">
                  <a16:creationId xmlns:a16="http://schemas.microsoft.com/office/drawing/2014/main" id="{A487E29C-B672-4517-82B1-5F9623F7C56B}"/>
                </a:ext>
              </a:extLst>
            </p:cNvPr>
            <p:cNvSpPr>
              <a:spLocks noChangeAspect="1"/>
            </p:cNvSpPr>
            <p:nvPr/>
          </p:nvSpPr>
          <p:spPr bwMode="auto">
            <a:xfrm>
              <a:off x="9315422" y="5130211"/>
              <a:ext cx="2250397" cy="1719278"/>
            </a:xfrm>
            <a:custGeom>
              <a:avLst/>
              <a:gdLst>
                <a:gd name="T0" fmla="*/ 15322411 w 522"/>
                <a:gd name="T1" fmla="*/ 59674397 h 399"/>
                <a:gd name="T2" fmla="*/ 4342078 w 522"/>
                <a:gd name="T3" fmla="*/ 44798810 h 399"/>
                <a:gd name="T4" fmla="*/ 0 w 522"/>
                <a:gd name="T5" fmla="*/ 34281387 h 399"/>
                <a:gd name="T6" fmla="*/ 13445428 w 522"/>
                <a:gd name="T7" fmla="*/ 18556182 h 399"/>
                <a:gd name="T8" fmla="*/ 25222172 w 522"/>
                <a:gd name="T9" fmla="*/ 6870450 h 399"/>
                <a:gd name="T10" fmla="*/ 46815215 w 522"/>
                <a:gd name="T11" fmla="*/ 0 h 399"/>
                <a:gd name="T12" fmla="*/ 63288766 w 522"/>
                <a:gd name="T13" fmla="*/ 12029493 h 399"/>
                <a:gd name="T14" fmla="*/ 72398755 w 522"/>
                <a:gd name="T15" fmla="*/ 14239600 h 399"/>
                <a:gd name="T16" fmla="*/ 72664127 w 522"/>
                <a:gd name="T17" fmla="*/ 16070027 h 399"/>
                <a:gd name="T18" fmla="*/ 70827127 w 522"/>
                <a:gd name="T19" fmla="*/ 16343079 h 399"/>
                <a:gd name="T20" fmla="*/ 62629961 w 522"/>
                <a:gd name="T21" fmla="*/ 14718417 h 399"/>
                <a:gd name="T22" fmla="*/ 61056958 w 522"/>
                <a:gd name="T23" fmla="*/ 13728968 h 399"/>
                <a:gd name="T24" fmla="*/ 33482122 w 522"/>
                <a:gd name="T25" fmla="*/ 11543714 h 399"/>
                <a:gd name="T26" fmla="*/ 32488820 w 522"/>
                <a:gd name="T27" fmla="*/ 12179925 h 399"/>
                <a:gd name="T28" fmla="*/ 25222172 w 522"/>
                <a:gd name="T29" fmla="*/ 9566315 h 399"/>
                <a:gd name="T30" fmla="*/ 16166319 w 522"/>
                <a:gd name="T31" fmla="*/ 18556182 h 399"/>
                <a:gd name="T32" fmla="*/ 16166319 w 522"/>
                <a:gd name="T33" fmla="*/ 21233511 h 399"/>
                <a:gd name="T34" fmla="*/ 15171460 w 522"/>
                <a:gd name="T35" fmla="*/ 21746290 h 399"/>
                <a:gd name="T36" fmla="*/ 6693185 w 522"/>
                <a:gd name="T37" fmla="*/ 43474041 h 399"/>
                <a:gd name="T38" fmla="*/ 7061207 w 522"/>
                <a:gd name="T39" fmla="*/ 44949086 h 399"/>
                <a:gd name="T40" fmla="*/ 15322411 w 522"/>
                <a:gd name="T41" fmla="*/ 57005579 h 399"/>
                <a:gd name="T42" fmla="*/ 18890363 w 522"/>
                <a:gd name="T43" fmla="*/ 56345442 h 399"/>
                <a:gd name="T44" fmla="*/ 20728615 w 522"/>
                <a:gd name="T45" fmla="*/ 57005579 h 399"/>
                <a:gd name="T46" fmla="*/ 31006315 w 522"/>
                <a:gd name="T47" fmla="*/ 63989791 h 399"/>
                <a:gd name="T48" fmla="*/ 40750026 w 522"/>
                <a:gd name="T49" fmla="*/ 58986125 h 399"/>
                <a:gd name="T50" fmla="*/ 41749956 w 522"/>
                <a:gd name="T51" fmla="*/ 59314265 h 399"/>
                <a:gd name="T52" fmla="*/ 57914511 w 522"/>
                <a:gd name="T53" fmla="*/ 56495062 h 399"/>
                <a:gd name="T54" fmla="*/ 58910619 w 522"/>
                <a:gd name="T55" fmla="*/ 55859731 h 399"/>
                <a:gd name="T56" fmla="*/ 66484669 w 522"/>
                <a:gd name="T57" fmla="*/ 58324971 h 399"/>
                <a:gd name="T58" fmla="*/ 76585036 w 522"/>
                <a:gd name="T59" fmla="*/ 48279962 h 399"/>
                <a:gd name="T60" fmla="*/ 77737381 w 522"/>
                <a:gd name="T61" fmla="*/ 46806105 h 399"/>
                <a:gd name="T62" fmla="*/ 85155076 w 522"/>
                <a:gd name="T63" fmla="*/ 38294923 h 399"/>
                <a:gd name="T64" fmla="*/ 76585036 w 522"/>
                <a:gd name="T65" fmla="*/ 29241337 h 399"/>
                <a:gd name="T66" fmla="*/ 76228470 w 522"/>
                <a:gd name="T67" fmla="*/ 28249952 h 399"/>
                <a:gd name="T68" fmla="*/ 74390161 w 522"/>
                <a:gd name="T69" fmla="*/ 19880759 h 399"/>
                <a:gd name="T70" fmla="*/ 74747809 w 522"/>
                <a:gd name="T71" fmla="*/ 17899842 h 399"/>
                <a:gd name="T72" fmla="*/ 79087081 w 522"/>
                <a:gd name="T73" fmla="*/ 26420054 h 399"/>
                <a:gd name="T74" fmla="*/ 79087081 w 522"/>
                <a:gd name="T75" fmla="*/ 27411003 h 399"/>
                <a:gd name="T76" fmla="*/ 79304899 w 522"/>
                <a:gd name="T77" fmla="*/ 49118805 h 399"/>
                <a:gd name="T78" fmla="*/ 66484669 w 522"/>
                <a:gd name="T79" fmla="*/ 61019112 h 399"/>
                <a:gd name="T80" fmla="*/ 48438070 w 522"/>
                <a:gd name="T81" fmla="*/ 64343038 h 399"/>
                <a:gd name="T82" fmla="*/ 41262602 w 522"/>
                <a:gd name="T83" fmla="*/ 62160644 h 399"/>
                <a:gd name="T84" fmla="*/ 18668376 w 522"/>
                <a:gd name="T85" fmla="*/ 59190764 h 39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22"/>
                <a:gd name="T130" fmla="*/ 0 h 399"/>
                <a:gd name="T131" fmla="*/ 522 w 522"/>
                <a:gd name="T132" fmla="*/ 399 h 39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22" h="399">
                  <a:moveTo>
                    <a:pt x="111" y="354"/>
                  </a:moveTo>
                  <a:cubicBezTo>
                    <a:pt x="105" y="356"/>
                    <a:pt x="98" y="357"/>
                    <a:pt x="91" y="357"/>
                  </a:cubicBezTo>
                  <a:cubicBezTo>
                    <a:pt x="91" y="357"/>
                    <a:pt x="91" y="357"/>
                    <a:pt x="91" y="357"/>
                  </a:cubicBezTo>
                  <a:cubicBezTo>
                    <a:pt x="53" y="357"/>
                    <a:pt x="23" y="326"/>
                    <a:pt x="23" y="288"/>
                  </a:cubicBezTo>
                  <a:cubicBezTo>
                    <a:pt x="23" y="288"/>
                    <a:pt x="23" y="288"/>
                    <a:pt x="23" y="288"/>
                  </a:cubicBezTo>
                  <a:cubicBezTo>
                    <a:pt x="23" y="281"/>
                    <a:pt x="24" y="275"/>
                    <a:pt x="26" y="268"/>
                  </a:cubicBezTo>
                  <a:cubicBezTo>
                    <a:pt x="26" y="268"/>
                    <a:pt x="26" y="268"/>
                    <a:pt x="26" y="268"/>
                  </a:cubicBezTo>
                  <a:cubicBezTo>
                    <a:pt x="10" y="252"/>
                    <a:pt x="0" y="230"/>
                    <a:pt x="0" y="205"/>
                  </a:cubicBezTo>
                  <a:cubicBezTo>
                    <a:pt x="0" y="205"/>
                    <a:pt x="0" y="205"/>
                    <a:pt x="0" y="205"/>
                  </a:cubicBezTo>
                  <a:cubicBezTo>
                    <a:pt x="0" y="159"/>
                    <a:pt x="35" y="120"/>
                    <a:pt x="81" y="115"/>
                  </a:cubicBezTo>
                  <a:cubicBezTo>
                    <a:pt x="81" y="115"/>
                    <a:pt x="81" y="115"/>
                    <a:pt x="81" y="115"/>
                  </a:cubicBezTo>
                  <a:cubicBezTo>
                    <a:pt x="80" y="114"/>
                    <a:pt x="80" y="112"/>
                    <a:pt x="80" y="111"/>
                  </a:cubicBezTo>
                  <a:cubicBezTo>
                    <a:pt x="80" y="111"/>
                    <a:pt x="80" y="111"/>
                    <a:pt x="80" y="111"/>
                  </a:cubicBezTo>
                  <a:cubicBezTo>
                    <a:pt x="80" y="72"/>
                    <a:pt x="111" y="41"/>
                    <a:pt x="150" y="41"/>
                  </a:cubicBezTo>
                  <a:cubicBezTo>
                    <a:pt x="150" y="41"/>
                    <a:pt x="150" y="41"/>
                    <a:pt x="150" y="41"/>
                  </a:cubicBezTo>
                  <a:cubicBezTo>
                    <a:pt x="164" y="41"/>
                    <a:pt x="177" y="46"/>
                    <a:pt x="188" y="53"/>
                  </a:cubicBezTo>
                  <a:cubicBezTo>
                    <a:pt x="188" y="53"/>
                    <a:pt x="188" y="53"/>
                    <a:pt x="188" y="53"/>
                  </a:cubicBezTo>
                  <a:cubicBezTo>
                    <a:pt x="206" y="21"/>
                    <a:pt x="240" y="0"/>
                    <a:pt x="278" y="0"/>
                  </a:cubicBezTo>
                  <a:cubicBezTo>
                    <a:pt x="278" y="0"/>
                    <a:pt x="278" y="0"/>
                    <a:pt x="278" y="0"/>
                  </a:cubicBezTo>
                  <a:cubicBezTo>
                    <a:pt x="324" y="0"/>
                    <a:pt x="363" y="30"/>
                    <a:pt x="376" y="72"/>
                  </a:cubicBezTo>
                  <a:cubicBezTo>
                    <a:pt x="376" y="72"/>
                    <a:pt x="376" y="72"/>
                    <a:pt x="376" y="72"/>
                  </a:cubicBezTo>
                  <a:cubicBezTo>
                    <a:pt x="379" y="72"/>
                    <a:pt x="381" y="71"/>
                    <a:pt x="383" y="71"/>
                  </a:cubicBezTo>
                  <a:cubicBezTo>
                    <a:pt x="383" y="71"/>
                    <a:pt x="383" y="71"/>
                    <a:pt x="383" y="71"/>
                  </a:cubicBezTo>
                  <a:cubicBezTo>
                    <a:pt x="400" y="71"/>
                    <a:pt x="416" y="76"/>
                    <a:pt x="430" y="85"/>
                  </a:cubicBezTo>
                  <a:cubicBezTo>
                    <a:pt x="430" y="85"/>
                    <a:pt x="430" y="85"/>
                    <a:pt x="430" y="85"/>
                  </a:cubicBezTo>
                  <a:cubicBezTo>
                    <a:pt x="430" y="85"/>
                    <a:pt x="430" y="85"/>
                    <a:pt x="430" y="85"/>
                  </a:cubicBezTo>
                  <a:cubicBezTo>
                    <a:pt x="433" y="87"/>
                    <a:pt x="434" y="92"/>
                    <a:pt x="432" y="96"/>
                  </a:cubicBezTo>
                  <a:cubicBezTo>
                    <a:pt x="432" y="96"/>
                    <a:pt x="432" y="96"/>
                    <a:pt x="432" y="96"/>
                  </a:cubicBezTo>
                  <a:cubicBezTo>
                    <a:pt x="430" y="100"/>
                    <a:pt x="425" y="101"/>
                    <a:pt x="421" y="98"/>
                  </a:cubicBezTo>
                  <a:cubicBezTo>
                    <a:pt x="421" y="98"/>
                    <a:pt x="421" y="98"/>
                    <a:pt x="421" y="98"/>
                  </a:cubicBezTo>
                  <a:cubicBezTo>
                    <a:pt x="410" y="91"/>
                    <a:pt x="397" y="87"/>
                    <a:pt x="383" y="87"/>
                  </a:cubicBezTo>
                  <a:cubicBezTo>
                    <a:pt x="383" y="87"/>
                    <a:pt x="383" y="87"/>
                    <a:pt x="383" y="87"/>
                  </a:cubicBezTo>
                  <a:cubicBezTo>
                    <a:pt x="379" y="87"/>
                    <a:pt x="376" y="88"/>
                    <a:pt x="372" y="88"/>
                  </a:cubicBezTo>
                  <a:cubicBezTo>
                    <a:pt x="372" y="88"/>
                    <a:pt x="372" y="88"/>
                    <a:pt x="372" y="88"/>
                  </a:cubicBezTo>
                  <a:cubicBezTo>
                    <a:pt x="368" y="89"/>
                    <a:pt x="364" y="86"/>
                    <a:pt x="363" y="82"/>
                  </a:cubicBezTo>
                  <a:cubicBezTo>
                    <a:pt x="363" y="82"/>
                    <a:pt x="363" y="82"/>
                    <a:pt x="363" y="82"/>
                  </a:cubicBezTo>
                  <a:cubicBezTo>
                    <a:pt x="354" y="44"/>
                    <a:pt x="319" y="16"/>
                    <a:pt x="278" y="16"/>
                  </a:cubicBezTo>
                  <a:cubicBezTo>
                    <a:pt x="278" y="16"/>
                    <a:pt x="278" y="16"/>
                    <a:pt x="278" y="16"/>
                  </a:cubicBezTo>
                  <a:cubicBezTo>
                    <a:pt x="242" y="16"/>
                    <a:pt x="212" y="38"/>
                    <a:pt x="199" y="69"/>
                  </a:cubicBezTo>
                  <a:cubicBezTo>
                    <a:pt x="199" y="69"/>
                    <a:pt x="199" y="69"/>
                    <a:pt x="199" y="69"/>
                  </a:cubicBezTo>
                  <a:cubicBezTo>
                    <a:pt x="198" y="71"/>
                    <a:pt x="195" y="73"/>
                    <a:pt x="193" y="73"/>
                  </a:cubicBezTo>
                  <a:cubicBezTo>
                    <a:pt x="193" y="73"/>
                    <a:pt x="193" y="73"/>
                    <a:pt x="193" y="73"/>
                  </a:cubicBezTo>
                  <a:cubicBezTo>
                    <a:pt x="190" y="74"/>
                    <a:pt x="188" y="73"/>
                    <a:pt x="186" y="72"/>
                  </a:cubicBezTo>
                  <a:cubicBezTo>
                    <a:pt x="186" y="72"/>
                    <a:pt x="186" y="72"/>
                    <a:pt x="186" y="72"/>
                  </a:cubicBezTo>
                  <a:cubicBezTo>
                    <a:pt x="176" y="63"/>
                    <a:pt x="164" y="57"/>
                    <a:pt x="150" y="57"/>
                  </a:cubicBezTo>
                  <a:cubicBezTo>
                    <a:pt x="150" y="57"/>
                    <a:pt x="150" y="57"/>
                    <a:pt x="150" y="57"/>
                  </a:cubicBezTo>
                  <a:cubicBezTo>
                    <a:pt x="120" y="57"/>
                    <a:pt x="96" y="81"/>
                    <a:pt x="96" y="111"/>
                  </a:cubicBezTo>
                  <a:cubicBezTo>
                    <a:pt x="96" y="111"/>
                    <a:pt x="96" y="111"/>
                    <a:pt x="96" y="111"/>
                  </a:cubicBezTo>
                  <a:cubicBezTo>
                    <a:pt x="96" y="114"/>
                    <a:pt x="97" y="118"/>
                    <a:pt x="97" y="121"/>
                  </a:cubicBezTo>
                  <a:cubicBezTo>
                    <a:pt x="97" y="121"/>
                    <a:pt x="97" y="121"/>
                    <a:pt x="97" y="121"/>
                  </a:cubicBezTo>
                  <a:cubicBezTo>
                    <a:pt x="98" y="123"/>
                    <a:pt x="97" y="126"/>
                    <a:pt x="96" y="127"/>
                  </a:cubicBezTo>
                  <a:cubicBezTo>
                    <a:pt x="96" y="127"/>
                    <a:pt x="96" y="127"/>
                    <a:pt x="96" y="127"/>
                  </a:cubicBezTo>
                  <a:cubicBezTo>
                    <a:pt x="94" y="129"/>
                    <a:pt x="92" y="130"/>
                    <a:pt x="90" y="130"/>
                  </a:cubicBezTo>
                  <a:cubicBezTo>
                    <a:pt x="90" y="130"/>
                    <a:pt x="90" y="130"/>
                    <a:pt x="90" y="130"/>
                  </a:cubicBezTo>
                  <a:cubicBezTo>
                    <a:pt x="49" y="131"/>
                    <a:pt x="16" y="164"/>
                    <a:pt x="16" y="205"/>
                  </a:cubicBezTo>
                  <a:cubicBezTo>
                    <a:pt x="16" y="205"/>
                    <a:pt x="16" y="205"/>
                    <a:pt x="16" y="205"/>
                  </a:cubicBezTo>
                  <a:cubicBezTo>
                    <a:pt x="16" y="227"/>
                    <a:pt x="25" y="247"/>
                    <a:pt x="40" y="260"/>
                  </a:cubicBezTo>
                  <a:cubicBezTo>
                    <a:pt x="40" y="260"/>
                    <a:pt x="40" y="260"/>
                    <a:pt x="40" y="260"/>
                  </a:cubicBezTo>
                  <a:cubicBezTo>
                    <a:pt x="43" y="263"/>
                    <a:pt x="43" y="266"/>
                    <a:pt x="42" y="269"/>
                  </a:cubicBezTo>
                  <a:cubicBezTo>
                    <a:pt x="42" y="269"/>
                    <a:pt x="42" y="269"/>
                    <a:pt x="42" y="269"/>
                  </a:cubicBezTo>
                  <a:cubicBezTo>
                    <a:pt x="40" y="275"/>
                    <a:pt x="39" y="282"/>
                    <a:pt x="39" y="288"/>
                  </a:cubicBezTo>
                  <a:cubicBezTo>
                    <a:pt x="39" y="288"/>
                    <a:pt x="39" y="288"/>
                    <a:pt x="39" y="288"/>
                  </a:cubicBezTo>
                  <a:cubicBezTo>
                    <a:pt x="39" y="318"/>
                    <a:pt x="62" y="341"/>
                    <a:pt x="91" y="341"/>
                  </a:cubicBezTo>
                  <a:cubicBezTo>
                    <a:pt x="91" y="341"/>
                    <a:pt x="91" y="341"/>
                    <a:pt x="91" y="341"/>
                  </a:cubicBezTo>
                  <a:cubicBezTo>
                    <a:pt x="99" y="341"/>
                    <a:pt x="106" y="340"/>
                    <a:pt x="112" y="337"/>
                  </a:cubicBezTo>
                  <a:cubicBezTo>
                    <a:pt x="112" y="337"/>
                    <a:pt x="112" y="337"/>
                    <a:pt x="112" y="337"/>
                  </a:cubicBezTo>
                  <a:cubicBezTo>
                    <a:pt x="114" y="336"/>
                    <a:pt x="116" y="336"/>
                    <a:pt x="118" y="337"/>
                  </a:cubicBezTo>
                  <a:cubicBezTo>
                    <a:pt x="118" y="337"/>
                    <a:pt x="118" y="337"/>
                    <a:pt x="118" y="337"/>
                  </a:cubicBezTo>
                  <a:cubicBezTo>
                    <a:pt x="120" y="338"/>
                    <a:pt x="122" y="339"/>
                    <a:pt x="123" y="341"/>
                  </a:cubicBezTo>
                  <a:cubicBezTo>
                    <a:pt x="123" y="341"/>
                    <a:pt x="123" y="341"/>
                    <a:pt x="123" y="341"/>
                  </a:cubicBezTo>
                  <a:cubicBezTo>
                    <a:pt x="132" y="366"/>
                    <a:pt x="156" y="383"/>
                    <a:pt x="184" y="383"/>
                  </a:cubicBezTo>
                  <a:cubicBezTo>
                    <a:pt x="184" y="383"/>
                    <a:pt x="184" y="383"/>
                    <a:pt x="184" y="383"/>
                  </a:cubicBezTo>
                  <a:cubicBezTo>
                    <a:pt x="206" y="383"/>
                    <a:pt x="225" y="373"/>
                    <a:pt x="237" y="357"/>
                  </a:cubicBezTo>
                  <a:cubicBezTo>
                    <a:pt x="237" y="357"/>
                    <a:pt x="237" y="357"/>
                    <a:pt x="237" y="357"/>
                  </a:cubicBezTo>
                  <a:cubicBezTo>
                    <a:pt x="238" y="355"/>
                    <a:pt x="240" y="354"/>
                    <a:pt x="242" y="353"/>
                  </a:cubicBezTo>
                  <a:cubicBezTo>
                    <a:pt x="242" y="353"/>
                    <a:pt x="242" y="353"/>
                    <a:pt x="242" y="353"/>
                  </a:cubicBezTo>
                  <a:cubicBezTo>
                    <a:pt x="244" y="353"/>
                    <a:pt x="246" y="354"/>
                    <a:pt x="248" y="355"/>
                  </a:cubicBezTo>
                  <a:cubicBezTo>
                    <a:pt x="248" y="355"/>
                    <a:pt x="248" y="355"/>
                    <a:pt x="248" y="355"/>
                  </a:cubicBezTo>
                  <a:cubicBezTo>
                    <a:pt x="259" y="364"/>
                    <a:pt x="273" y="369"/>
                    <a:pt x="288" y="369"/>
                  </a:cubicBezTo>
                  <a:cubicBezTo>
                    <a:pt x="288" y="369"/>
                    <a:pt x="288" y="369"/>
                    <a:pt x="288" y="369"/>
                  </a:cubicBezTo>
                  <a:cubicBezTo>
                    <a:pt x="312" y="369"/>
                    <a:pt x="333" y="356"/>
                    <a:pt x="344" y="338"/>
                  </a:cubicBezTo>
                  <a:cubicBezTo>
                    <a:pt x="344" y="338"/>
                    <a:pt x="344" y="338"/>
                    <a:pt x="344" y="338"/>
                  </a:cubicBezTo>
                  <a:cubicBezTo>
                    <a:pt x="345" y="336"/>
                    <a:pt x="347" y="334"/>
                    <a:pt x="350" y="334"/>
                  </a:cubicBezTo>
                  <a:cubicBezTo>
                    <a:pt x="350" y="334"/>
                    <a:pt x="350" y="334"/>
                    <a:pt x="350" y="334"/>
                  </a:cubicBezTo>
                  <a:cubicBezTo>
                    <a:pt x="352" y="334"/>
                    <a:pt x="354" y="334"/>
                    <a:pt x="356" y="336"/>
                  </a:cubicBezTo>
                  <a:cubicBezTo>
                    <a:pt x="356" y="336"/>
                    <a:pt x="356" y="336"/>
                    <a:pt x="356" y="336"/>
                  </a:cubicBezTo>
                  <a:cubicBezTo>
                    <a:pt x="367" y="344"/>
                    <a:pt x="380" y="349"/>
                    <a:pt x="395" y="349"/>
                  </a:cubicBezTo>
                  <a:cubicBezTo>
                    <a:pt x="395" y="349"/>
                    <a:pt x="395" y="349"/>
                    <a:pt x="395" y="349"/>
                  </a:cubicBezTo>
                  <a:cubicBezTo>
                    <a:pt x="428" y="349"/>
                    <a:pt x="455" y="322"/>
                    <a:pt x="455" y="289"/>
                  </a:cubicBezTo>
                  <a:cubicBezTo>
                    <a:pt x="455" y="289"/>
                    <a:pt x="455" y="289"/>
                    <a:pt x="455" y="289"/>
                  </a:cubicBezTo>
                  <a:cubicBezTo>
                    <a:pt x="455" y="289"/>
                    <a:pt x="455" y="288"/>
                    <a:pt x="455" y="288"/>
                  </a:cubicBezTo>
                  <a:cubicBezTo>
                    <a:pt x="455" y="288"/>
                    <a:pt x="455" y="288"/>
                    <a:pt x="455" y="288"/>
                  </a:cubicBezTo>
                  <a:cubicBezTo>
                    <a:pt x="455" y="284"/>
                    <a:pt x="458" y="280"/>
                    <a:pt x="462" y="280"/>
                  </a:cubicBezTo>
                  <a:cubicBezTo>
                    <a:pt x="462" y="280"/>
                    <a:pt x="462" y="280"/>
                    <a:pt x="462" y="280"/>
                  </a:cubicBezTo>
                  <a:cubicBezTo>
                    <a:pt x="487" y="276"/>
                    <a:pt x="506" y="255"/>
                    <a:pt x="506" y="229"/>
                  </a:cubicBezTo>
                  <a:cubicBezTo>
                    <a:pt x="506" y="229"/>
                    <a:pt x="506" y="229"/>
                    <a:pt x="506" y="229"/>
                  </a:cubicBezTo>
                  <a:cubicBezTo>
                    <a:pt x="506" y="203"/>
                    <a:pt x="486" y="181"/>
                    <a:pt x="460" y="178"/>
                  </a:cubicBezTo>
                  <a:cubicBezTo>
                    <a:pt x="460" y="178"/>
                    <a:pt x="460" y="178"/>
                    <a:pt x="460" y="178"/>
                  </a:cubicBezTo>
                  <a:cubicBezTo>
                    <a:pt x="458" y="178"/>
                    <a:pt x="456" y="177"/>
                    <a:pt x="455" y="175"/>
                  </a:cubicBezTo>
                  <a:cubicBezTo>
                    <a:pt x="455" y="175"/>
                    <a:pt x="455" y="175"/>
                    <a:pt x="455" y="175"/>
                  </a:cubicBezTo>
                  <a:cubicBezTo>
                    <a:pt x="453" y="173"/>
                    <a:pt x="453" y="171"/>
                    <a:pt x="453" y="169"/>
                  </a:cubicBezTo>
                  <a:cubicBezTo>
                    <a:pt x="453" y="169"/>
                    <a:pt x="453" y="169"/>
                    <a:pt x="453" y="169"/>
                  </a:cubicBezTo>
                  <a:cubicBezTo>
                    <a:pt x="454" y="165"/>
                    <a:pt x="454" y="162"/>
                    <a:pt x="454" y="158"/>
                  </a:cubicBezTo>
                  <a:cubicBezTo>
                    <a:pt x="454" y="158"/>
                    <a:pt x="454" y="158"/>
                    <a:pt x="454" y="158"/>
                  </a:cubicBezTo>
                  <a:cubicBezTo>
                    <a:pt x="454" y="143"/>
                    <a:pt x="449" y="130"/>
                    <a:pt x="442" y="119"/>
                  </a:cubicBezTo>
                  <a:cubicBezTo>
                    <a:pt x="442" y="119"/>
                    <a:pt x="442" y="119"/>
                    <a:pt x="442" y="119"/>
                  </a:cubicBezTo>
                  <a:cubicBezTo>
                    <a:pt x="439" y="115"/>
                    <a:pt x="440" y="110"/>
                    <a:pt x="444" y="107"/>
                  </a:cubicBezTo>
                  <a:cubicBezTo>
                    <a:pt x="444" y="107"/>
                    <a:pt x="444" y="107"/>
                    <a:pt x="444" y="107"/>
                  </a:cubicBezTo>
                  <a:cubicBezTo>
                    <a:pt x="448" y="105"/>
                    <a:pt x="453" y="106"/>
                    <a:pt x="455" y="110"/>
                  </a:cubicBezTo>
                  <a:cubicBezTo>
                    <a:pt x="455" y="110"/>
                    <a:pt x="455" y="110"/>
                    <a:pt x="455" y="110"/>
                  </a:cubicBezTo>
                  <a:cubicBezTo>
                    <a:pt x="464" y="123"/>
                    <a:pt x="470" y="140"/>
                    <a:pt x="470" y="158"/>
                  </a:cubicBezTo>
                  <a:cubicBezTo>
                    <a:pt x="470" y="158"/>
                    <a:pt x="470" y="158"/>
                    <a:pt x="470" y="158"/>
                  </a:cubicBezTo>
                  <a:cubicBezTo>
                    <a:pt x="470" y="160"/>
                    <a:pt x="470" y="162"/>
                    <a:pt x="470" y="164"/>
                  </a:cubicBezTo>
                  <a:cubicBezTo>
                    <a:pt x="470" y="164"/>
                    <a:pt x="470" y="164"/>
                    <a:pt x="470" y="164"/>
                  </a:cubicBezTo>
                  <a:cubicBezTo>
                    <a:pt x="500" y="170"/>
                    <a:pt x="522" y="197"/>
                    <a:pt x="522" y="229"/>
                  </a:cubicBezTo>
                  <a:cubicBezTo>
                    <a:pt x="522" y="229"/>
                    <a:pt x="522" y="229"/>
                    <a:pt x="522" y="229"/>
                  </a:cubicBezTo>
                  <a:cubicBezTo>
                    <a:pt x="522" y="261"/>
                    <a:pt x="500" y="287"/>
                    <a:pt x="471" y="294"/>
                  </a:cubicBezTo>
                  <a:cubicBezTo>
                    <a:pt x="471" y="294"/>
                    <a:pt x="471" y="294"/>
                    <a:pt x="471" y="294"/>
                  </a:cubicBezTo>
                  <a:cubicBezTo>
                    <a:pt x="468" y="334"/>
                    <a:pt x="435" y="365"/>
                    <a:pt x="395" y="365"/>
                  </a:cubicBezTo>
                  <a:cubicBezTo>
                    <a:pt x="395" y="365"/>
                    <a:pt x="395" y="365"/>
                    <a:pt x="395" y="365"/>
                  </a:cubicBezTo>
                  <a:cubicBezTo>
                    <a:pt x="379" y="365"/>
                    <a:pt x="365" y="361"/>
                    <a:pt x="353" y="353"/>
                  </a:cubicBezTo>
                  <a:cubicBezTo>
                    <a:pt x="353" y="353"/>
                    <a:pt x="353" y="353"/>
                    <a:pt x="353" y="353"/>
                  </a:cubicBezTo>
                  <a:cubicBezTo>
                    <a:pt x="338" y="372"/>
                    <a:pt x="315" y="385"/>
                    <a:pt x="288" y="385"/>
                  </a:cubicBezTo>
                  <a:cubicBezTo>
                    <a:pt x="288" y="385"/>
                    <a:pt x="288" y="385"/>
                    <a:pt x="288" y="385"/>
                  </a:cubicBezTo>
                  <a:cubicBezTo>
                    <a:pt x="272" y="385"/>
                    <a:pt x="257" y="380"/>
                    <a:pt x="245" y="372"/>
                  </a:cubicBezTo>
                  <a:cubicBezTo>
                    <a:pt x="245" y="372"/>
                    <a:pt x="245" y="372"/>
                    <a:pt x="245" y="372"/>
                  </a:cubicBezTo>
                  <a:cubicBezTo>
                    <a:pt x="230" y="389"/>
                    <a:pt x="208" y="399"/>
                    <a:pt x="184" y="399"/>
                  </a:cubicBezTo>
                  <a:cubicBezTo>
                    <a:pt x="184" y="399"/>
                    <a:pt x="184" y="399"/>
                    <a:pt x="184" y="399"/>
                  </a:cubicBezTo>
                  <a:cubicBezTo>
                    <a:pt x="152" y="399"/>
                    <a:pt x="125" y="381"/>
                    <a:pt x="111" y="354"/>
                  </a:cubicBezTo>
                  <a:close/>
                </a:path>
              </a:pathLst>
            </a:custGeom>
            <a:solidFill>
              <a:schemeClr val="tx1"/>
            </a:solidFill>
            <a:ln>
              <a:noFill/>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Ericsson Hilda"/>
                <a:ea typeface="+mn-ea"/>
                <a:cs typeface="+mn-cs"/>
              </a:endParaRPr>
            </a:p>
          </p:txBody>
        </p:sp>
        <p:sp>
          <p:nvSpPr>
            <p:cNvPr id="7" name="Text Box 35">
              <a:extLst>
                <a:ext uri="{FF2B5EF4-FFF2-40B4-BE49-F238E27FC236}">
                  <a16:creationId xmlns:a16="http://schemas.microsoft.com/office/drawing/2014/main" id="{2317082B-DFDC-4270-9378-F02F7B30B631}"/>
                </a:ext>
              </a:extLst>
            </p:cNvPr>
            <p:cNvSpPr txBox="1">
              <a:spLocks noChangeAspect="1" noChangeArrowheads="1"/>
            </p:cNvSpPr>
            <p:nvPr/>
          </p:nvSpPr>
          <p:spPr bwMode="auto">
            <a:xfrm>
              <a:off x="9508328" y="5735555"/>
              <a:ext cx="1808286" cy="658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rIns="0" anchor="ctr">
              <a:spAutoFit/>
            </a:bodyPr>
            <a:lstStyle>
              <a:lvl1pPr algn="l" eaLnBrk="0" hangingPunct="0">
                <a:spcBef>
                  <a:spcPct val="20000"/>
                </a:spcBef>
                <a:buClr>
                  <a:srgbClr val="00A9D4"/>
                </a:buClr>
                <a:buFont typeface="Arial" charset="0"/>
                <a:buChar char="›"/>
                <a:defRPr sz="2400">
                  <a:solidFill>
                    <a:schemeClr val="tx1"/>
                  </a:solidFill>
                  <a:latin typeface="Arial" charset="0"/>
                </a:defRPr>
              </a:lvl1pPr>
              <a:lvl2pPr marL="742950" indent="-285750" algn="l"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algn="l"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algn="l"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algn="l"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800" b="0" i="0" u="none" strike="noStrike" kern="0" cap="none" spc="0" normalizeH="0" baseline="0" noProof="0">
                  <a:ln>
                    <a:noFill/>
                  </a:ln>
                  <a:solidFill>
                    <a:srgbClr val="58585A"/>
                  </a:solidFill>
                  <a:effectLst/>
                  <a:uLnTx/>
                  <a:uFillTx/>
                  <a:latin typeface="Ericsson Hilda"/>
                  <a:ea typeface="MS PGothic" pitchFamily="34" charset="-128"/>
                  <a:cs typeface="+mn-cs"/>
                </a:rPr>
                <a:t>Data Network </a:t>
              </a:r>
              <a:endParaRPr kumimoji="0" lang="en-US" altLang="en-US" sz="2000" b="0" i="0" u="none" strike="noStrike" kern="0" cap="none" spc="0" normalizeH="0" baseline="0" noProof="0">
                <a:ln>
                  <a:noFill/>
                </a:ln>
                <a:solidFill>
                  <a:srgbClr val="58585A"/>
                </a:solidFill>
                <a:effectLst/>
                <a:uLnTx/>
                <a:uFillTx/>
                <a:latin typeface="Ericsson Hilda"/>
                <a:ea typeface="MS PGothic" pitchFamily="34" charset="-128"/>
                <a:cs typeface="+mn-cs"/>
              </a:endParaRPr>
            </a:p>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0" cap="none" spc="0" normalizeH="0" baseline="0" noProof="0">
                  <a:ln>
                    <a:noFill/>
                  </a:ln>
                  <a:solidFill>
                    <a:srgbClr val="58585A"/>
                  </a:solidFill>
                  <a:effectLst/>
                  <a:uLnTx/>
                  <a:uFillTx/>
                  <a:latin typeface="Ericsson Hilda"/>
                  <a:ea typeface="MS PGothic" pitchFamily="34" charset="-128"/>
                  <a:cs typeface="+mn-cs"/>
                </a:rPr>
                <a:t>(e.g. operator </a:t>
              </a:r>
            </a:p>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0" cap="none" spc="0" normalizeH="0" baseline="0" noProof="0">
                  <a:ln>
                    <a:noFill/>
                  </a:ln>
                  <a:solidFill>
                    <a:srgbClr val="58585A"/>
                  </a:solidFill>
                  <a:effectLst/>
                  <a:uLnTx/>
                  <a:uFillTx/>
                  <a:latin typeface="Ericsson Hilda"/>
                  <a:ea typeface="MS PGothic" pitchFamily="34" charset="-128"/>
                  <a:cs typeface="+mn-cs"/>
                </a:rPr>
                <a:t>or Internet)</a:t>
              </a:r>
            </a:p>
          </p:txBody>
        </p:sp>
      </p:grpSp>
      <p:cxnSp>
        <p:nvCxnSpPr>
          <p:cNvPr id="8" name="Elbow Connector 59">
            <a:extLst>
              <a:ext uri="{FF2B5EF4-FFF2-40B4-BE49-F238E27FC236}">
                <a16:creationId xmlns:a16="http://schemas.microsoft.com/office/drawing/2014/main" id="{44B13E90-CE6E-4CD7-A0F5-CF6074A4DEDD}"/>
              </a:ext>
            </a:extLst>
          </p:cNvPr>
          <p:cNvCxnSpPr>
            <a:cxnSpLocks/>
            <a:stCxn id="82" idx="0"/>
          </p:cNvCxnSpPr>
          <p:nvPr/>
        </p:nvCxnSpPr>
        <p:spPr bwMode="auto">
          <a:xfrm rot="5400000" flipH="1" flipV="1">
            <a:off x="4174628" y="2495850"/>
            <a:ext cx="781400" cy="4539158"/>
          </a:xfrm>
          <a:prstGeom prst="bentConnector2">
            <a:avLst/>
          </a:prstGeom>
          <a:noFill/>
          <a:ln w="19050">
            <a:solidFill>
              <a:schemeClr val="accent4">
                <a:lumMod val="50000"/>
              </a:schemeClr>
            </a:solidFill>
            <a:prstDash val="dash"/>
            <a:round/>
            <a:headEnd/>
            <a:tailEnd/>
          </a:ln>
        </p:spPr>
      </p:cxnSp>
      <p:sp>
        <p:nvSpPr>
          <p:cNvPr id="10" name="Freeform 88">
            <a:extLst>
              <a:ext uri="{FF2B5EF4-FFF2-40B4-BE49-F238E27FC236}">
                <a16:creationId xmlns:a16="http://schemas.microsoft.com/office/drawing/2014/main" id="{99FA11A3-C17F-4BED-8766-F1E95B9F0748}"/>
              </a:ext>
            </a:extLst>
          </p:cNvPr>
          <p:cNvSpPr>
            <a:spLocks/>
          </p:cNvSpPr>
          <p:nvPr/>
        </p:nvSpPr>
        <p:spPr bwMode="auto">
          <a:xfrm rot="2583056" flipH="1">
            <a:off x="2736023" y="5330421"/>
            <a:ext cx="929657" cy="640735"/>
          </a:xfrm>
          <a:custGeom>
            <a:avLst/>
            <a:gdLst>
              <a:gd name="T0" fmla="*/ 0 w 902524"/>
              <a:gd name="T1" fmla="*/ 0 h 356260"/>
              <a:gd name="T2" fmla="*/ 514582 w 902524"/>
              <a:gd name="T3" fmla="*/ 413565 h 356260"/>
              <a:gd name="T4" fmla="*/ 456107 w 902524"/>
              <a:gd name="T5" fmla="*/ 132338 h 356260"/>
              <a:gd name="T6" fmla="*/ 888824 w 902524"/>
              <a:gd name="T7" fmla="*/ 496273 h 356260"/>
              <a:gd name="T8" fmla="*/ 888824 w 902524"/>
              <a:gd name="T9" fmla="*/ 496273 h 3562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2524" h="356260">
                <a:moveTo>
                  <a:pt x="0" y="0"/>
                </a:moveTo>
                <a:lnTo>
                  <a:pt x="522514" y="296883"/>
                </a:lnTo>
                <a:lnTo>
                  <a:pt x="463137" y="95003"/>
                </a:lnTo>
                <a:lnTo>
                  <a:pt x="902524" y="356260"/>
                </a:lnTo>
              </a:path>
            </a:pathLst>
          </a:custGeom>
          <a:noFill/>
          <a:ln w="50800" cap="flat" cmpd="sng" algn="ctr">
            <a:solidFill>
              <a:schemeClr val="tx1"/>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lIns="71992" tIns="45715" rIns="71992" bIns="45715"/>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0" lang="en-US" sz="1050" b="1" i="0" u="none" strike="noStrike" kern="0" cap="none" spc="0" normalizeH="0" baseline="0" noProof="0">
              <a:ln>
                <a:noFill/>
              </a:ln>
              <a:solidFill>
                <a:sysClr val="windowText" lastClr="000000"/>
              </a:solidFill>
              <a:effectLst/>
              <a:uLnTx/>
              <a:uFillTx/>
              <a:latin typeface="Ericsson Hilda"/>
              <a:ea typeface="+mn-ea"/>
              <a:cs typeface="+mn-cs"/>
            </a:endParaRPr>
          </a:p>
        </p:txBody>
      </p:sp>
      <p:sp>
        <p:nvSpPr>
          <p:cNvPr id="11" name="Text Box 144">
            <a:extLst>
              <a:ext uri="{FF2B5EF4-FFF2-40B4-BE49-F238E27FC236}">
                <a16:creationId xmlns:a16="http://schemas.microsoft.com/office/drawing/2014/main" id="{85D6F468-9201-4976-A524-43742248EA1C}"/>
              </a:ext>
            </a:extLst>
          </p:cNvPr>
          <p:cNvSpPr txBox="1">
            <a:spLocks noChangeAspect="1" noChangeArrowheads="1"/>
          </p:cNvSpPr>
          <p:nvPr/>
        </p:nvSpPr>
        <p:spPr bwMode="auto">
          <a:xfrm>
            <a:off x="1593688" y="5816062"/>
            <a:ext cx="1363539" cy="686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en-US" sz="1400" b="0" i="0" u="none" strike="noStrike" kern="0" cap="none" spc="0" normalizeH="0" baseline="0" noProof="0">
                <a:ln>
                  <a:noFill/>
                </a:ln>
                <a:solidFill>
                  <a:srgbClr val="58585A"/>
                </a:solidFill>
                <a:effectLst/>
                <a:uLnTx/>
                <a:uFillTx/>
                <a:latin typeface="Ericsson Hilda"/>
                <a:ea typeface="MS PGothic" charset="-128"/>
                <a:cs typeface="+mn-cs"/>
              </a:rPr>
              <a:t>LTE/NR EPC UE</a:t>
            </a:r>
            <a:br>
              <a:rPr kumimoji="0" lang="en-US" altLang="en-US" sz="1400" b="0" i="0" u="none" strike="noStrike" kern="0" cap="none" spc="0" normalizeH="0" baseline="0" noProof="0">
                <a:ln>
                  <a:noFill/>
                </a:ln>
                <a:solidFill>
                  <a:srgbClr val="58585A"/>
                </a:solidFill>
                <a:effectLst/>
                <a:uLnTx/>
                <a:uFillTx/>
                <a:latin typeface="Ericsson Hilda"/>
                <a:ea typeface="MS PGothic" charset="-128"/>
                <a:cs typeface="+mn-cs"/>
              </a:rPr>
            </a:br>
            <a:r>
              <a:rPr kumimoji="0" lang="en-US" altLang="en-US" sz="1400" b="0" i="0" u="none" strike="noStrike" kern="0" cap="none" spc="0" normalizeH="0" baseline="0" noProof="0">
                <a:ln>
                  <a:noFill/>
                </a:ln>
                <a:solidFill>
                  <a:srgbClr val="58585A"/>
                </a:solidFill>
                <a:effectLst/>
                <a:uLnTx/>
                <a:uFillTx/>
                <a:latin typeface="Ericsson Hilda"/>
                <a:ea typeface="MS PGothic" charset="-128"/>
                <a:cs typeface="+mn-cs"/>
              </a:rPr>
              <a:t>(EN-DC)</a:t>
            </a:r>
          </a:p>
        </p:txBody>
      </p:sp>
      <p:sp>
        <p:nvSpPr>
          <p:cNvPr id="12" name="Text Box 144">
            <a:extLst>
              <a:ext uri="{FF2B5EF4-FFF2-40B4-BE49-F238E27FC236}">
                <a16:creationId xmlns:a16="http://schemas.microsoft.com/office/drawing/2014/main" id="{60D64500-34A3-4C35-BB0D-5CEEDD9CFE4C}"/>
              </a:ext>
            </a:extLst>
          </p:cNvPr>
          <p:cNvSpPr txBox="1">
            <a:spLocks noChangeAspect="1" noChangeArrowheads="1"/>
          </p:cNvSpPr>
          <p:nvPr/>
        </p:nvSpPr>
        <p:spPr bwMode="auto">
          <a:xfrm>
            <a:off x="4927751" y="4839402"/>
            <a:ext cx="992350" cy="17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en-US" sz="1400" b="0" i="0" u="none" strike="noStrike" kern="0" cap="none" spc="0" normalizeH="0" baseline="0" noProof="0">
                <a:ln>
                  <a:noFill/>
                </a:ln>
                <a:solidFill>
                  <a:srgbClr val="58585A"/>
                </a:solidFill>
                <a:effectLst/>
                <a:uLnTx/>
                <a:uFillTx/>
                <a:latin typeface="Ericsson Hilda"/>
                <a:ea typeface="MS PGothic" charset="-128"/>
                <a:cs typeface="+mn-cs"/>
              </a:rPr>
              <a:t>S1-MME</a:t>
            </a:r>
          </a:p>
        </p:txBody>
      </p:sp>
      <p:sp>
        <p:nvSpPr>
          <p:cNvPr id="13" name="Text Box 144">
            <a:extLst>
              <a:ext uri="{FF2B5EF4-FFF2-40B4-BE49-F238E27FC236}">
                <a16:creationId xmlns:a16="http://schemas.microsoft.com/office/drawing/2014/main" id="{9A2A21E9-5839-489E-8728-7236ACE82A1D}"/>
              </a:ext>
            </a:extLst>
          </p:cNvPr>
          <p:cNvSpPr txBox="1">
            <a:spLocks noChangeAspect="1" noChangeArrowheads="1"/>
          </p:cNvSpPr>
          <p:nvPr/>
        </p:nvSpPr>
        <p:spPr bwMode="auto">
          <a:xfrm>
            <a:off x="6053836" y="5802478"/>
            <a:ext cx="992350" cy="17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en-US" sz="1400" b="0" i="0" u="none" strike="noStrike" kern="0" cap="none" spc="0" normalizeH="0" baseline="0" noProof="0">
                <a:ln>
                  <a:noFill/>
                </a:ln>
                <a:solidFill>
                  <a:srgbClr val="58585A"/>
                </a:solidFill>
                <a:effectLst/>
                <a:uLnTx/>
                <a:uFillTx/>
                <a:latin typeface="Ericsson Hilda"/>
                <a:ea typeface="MS PGothic" charset="-128"/>
                <a:cs typeface="+mn-cs"/>
              </a:rPr>
              <a:t>S1-U</a:t>
            </a:r>
          </a:p>
        </p:txBody>
      </p:sp>
      <p:sp>
        <p:nvSpPr>
          <p:cNvPr id="14" name="Text Box 144">
            <a:extLst>
              <a:ext uri="{FF2B5EF4-FFF2-40B4-BE49-F238E27FC236}">
                <a16:creationId xmlns:a16="http://schemas.microsoft.com/office/drawing/2014/main" id="{757F57A9-CB50-42CF-A1B5-D29B1145AA1F}"/>
              </a:ext>
            </a:extLst>
          </p:cNvPr>
          <p:cNvSpPr txBox="1">
            <a:spLocks noChangeAspect="1" noChangeArrowheads="1"/>
          </p:cNvSpPr>
          <p:nvPr/>
        </p:nvSpPr>
        <p:spPr bwMode="auto">
          <a:xfrm>
            <a:off x="8805277" y="5804583"/>
            <a:ext cx="992350" cy="17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en-US" sz="1400" b="0" i="0" u="none" strike="noStrike" kern="0" cap="none" spc="0" normalizeH="0" baseline="0" noProof="0" err="1">
                <a:ln>
                  <a:noFill/>
                </a:ln>
                <a:solidFill>
                  <a:srgbClr val="58585A"/>
                </a:solidFill>
                <a:effectLst/>
                <a:uLnTx/>
                <a:uFillTx/>
                <a:latin typeface="Ericsson Hilda"/>
                <a:ea typeface="MS PGothic" charset="-128"/>
                <a:cs typeface="+mn-cs"/>
              </a:rPr>
              <a:t>SGi</a:t>
            </a:r>
            <a:endParaRPr kumimoji="0" lang="en-US" altLang="en-US" sz="1400" b="0" i="0" u="none" strike="noStrike" kern="0" cap="none" spc="0" normalizeH="0" baseline="0" noProof="0">
              <a:ln>
                <a:noFill/>
              </a:ln>
              <a:solidFill>
                <a:srgbClr val="58585A"/>
              </a:solidFill>
              <a:effectLst/>
              <a:uLnTx/>
              <a:uFillTx/>
              <a:latin typeface="Ericsson Hilda"/>
              <a:ea typeface="MS PGothic" charset="-128"/>
              <a:cs typeface="+mn-cs"/>
            </a:endParaRPr>
          </a:p>
        </p:txBody>
      </p:sp>
      <p:sp>
        <p:nvSpPr>
          <p:cNvPr id="15" name="Text Box 144">
            <a:extLst>
              <a:ext uri="{FF2B5EF4-FFF2-40B4-BE49-F238E27FC236}">
                <a16:creationId xmlns:a16="http://schemas.microsoft.com/office/drawing/2014/main" id="{A5769569-BC1B-44F6-9D9D-39C07A13AF84}"/>
              </a:ext>
            </a:extLst>
          </p:cNvPr>
          <p:cNvSpPr txBox="1">
            <a:spLocks noChangeAspect="1" noChangeArrowheads="1"/>
          </p:cNvSpPr>
          <p:nvPr/>
        </p:nvSpPr>
        <p:spPr bwMode="auto">
          <a:xfrm>
            <a:off x="8436972" y="2910718"/>
            <a:ext cx="992350" cy="17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en-US" sz="1400" b="0" i="0" u="none" strike="noStrike" kern="0" cap="none" spc="0" normalizeH="0" baseline="0" noProof="0" err="1">
                <a:ln>
                  <a:noFill/>
                </a:ln>
                <a:solidFill>
                  <a:srgbClr val="58585A"/>
                </a:solidFill>
                <a:effectLst/>
                <a:uLnTx/>
                <a:uFillTx/>
                <a:latin typeface="Ericsson Hilda"/>
                <a:ea typeface="MS PGothic" charset="-128"/>
                <a:cs typeface="+mn-cs"/>
              </a:rPr>
              <a:t>Gx</a:t>
            </a:r>
            <a:endParaRPr kumimoji="0" lang="en-US" altLang="en-US" sz="1400" b="0" i="0" u="none" strike="noStrike" kern="0" cap="none" spc="0" normalizeH="0" baseline="0" noProof="0">
              <a:ln>
                <a:noFill/>
              </a:ln>
              <a:solidFill>
                <a:srgbClr val="58585A"/>
              </a:solidFill>
              <a:effectLst/>
              <a:uLnTx/>
              <a:uFillTx/>
              <a:latin typeface="Ericsson Hilda"/>
              <a:ea typeface="MS PGothic" charset="-128"/>
              <a:cs typeface="+mn-cs"/>
            </a:endParaRPr>
          </a:p>
        </p:txBody>
      </p:sp>
      <p:sp>
        <p:nvSpPr>
          <p:cNvPr id="17" name="Text Box 144">
            <a:extLst>
              <a:ext uri="{FF2B5EF4-FFF2-40B4-BE49-F238E27FC236}">
                <a16:creationId xmlns:a16="http://schemas.microsoft.com/office/drawing/2014/main" id="{5DB750D1-ACB1-4CAB-8652-8F97A8FC720F}"/>
              </a:ext>
            </a:extLst>
          </p:cNvPr>
          <p:cNvSpPr txBox="1">
            <a:spLocks noChangeAspect="1" noChangeArrowheads="1"/>
          </p:cNvSpPr>
          <p:nvPr/>
        </p:nvSpPr>
        <p:spPr bwMode="auto">
          <a:xfrm>
            <a:off x="8206019" y="4846797"/>
            <a:ext cx="992350" cy="17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en-US" sz="1400" b="0" i="0" u="none" strike="noStrike" kern="0" cap="none" spc="0" normalizeH="0" baseline="0" noProof="0" err="1">
                <a:ln>
                  <a:noFill/>
                </a:ln>
                <a:solidFill>
                  <a:srgbClr val="58585A"/>
                </a:solidFill>
                <a:effectLst/>
                <a:uLnTx/>
                <a:uFillTx/>
                <a:latin typeface="Ericsson Hilda"/>
                <a:ea typeface="MS PGothic" charset="-128"/>
                <a:cs typeface="+mn-cs"/>
              </a:rPr>
              <a:t>Sx</a:t>
            </a:r>
            <a:endParaRPr kumimoji="0" lang="en-US" altLang="en-US" sz="1400" b="0" i="0" u="none" strike="noStrike" kern="0" cap="none" spc="0" normalizeH="0" baseline="0" noProof="0">
              <a:ln>
                <a:noFill/>
              </a:ln>
              <a:solidFill>
                <a:srgbClr val="58585A"/>
              </a:solidFill>
              <a:effectLst/>
              <a:uLnTx/>
              <a:uFillTx/>
              <a:latin typeface="Ericsson Hilda"/>
              <a:ea typeface="MS PGothic" charset="-128"/>
              <a:cs typeface="+mn-cs"/>
            </a:endParaRPr>
          </a:p>
        </p:txBody>
      </p:sp>
      <p:sp>
        <p:nvSpPr>
          <p:cNvPr id="24" name="Line 30">
            <a:extLst>
              <a:ext uri="{FF2B5EF4-FFF2-40B4-BE49-F238E27FC236}">
                <a16:creationId xmlns:a16="http://schemas.microsoft.com/office/drawing/2014/main" id="{032B0576-41ED-401D-B4BC-881F9EE056B4}"/>
              </a:ext>
            </a:extLst>
          </p:cNvPr>
          <p:cNvSpPr>
            <a:spLocks noChangeShapeType="1"/>
          </p:cNvSpPr>
          <p:nvPr/>
        </p:nvSpPr>
        <p:spPr bwMode="auto">
          <a:xfrm>
            <a:off x="4702272" y="5995577"/>
            <a:ext cx="5171080" cy="0"/>
          </a:xfrm>
          <a:prstGeom prst="line">
            <a:avLst/>
          </a:prstGeom>
          <a:noFill/>
          <a:ln w="28575">
            <a:solidFill>
              <a:schemeClr val="accent4">
                <a:lumMod val="50000"/>
              </a:schemeClr>
            </a:solidFill>
            <a:round/>
            <a:headEnd/>
            <a:tailEnd/>
          </a:ln>
        </p:spPr>
        <p:txBody>
          <a:bodyPr lIns="91438" tIns="45719" rIns="91438" bIns="45719"/>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2400" b="0" i="0" u="none" strike="noStrike" kern="0" cap="none" spc="0" normalizeH="0" baseline="0" noProof="0">
              <a:ln>
                <a:noFill/>
              </a:ln>
              <a:solidFill>
                <a:sysClr val="windowText" lastClr="000000"/>
              </a:solidFill>
              <a:effectLst/>
              <a:uLnTx/>
              <a:uFillTx/>
              <a:latin typeface="Ericsson Hilda"/>
              <a:ea typeface="ＭＳ Ｐゴシック" charset="0"/>
              <a:cs typeface="Arial" charset="0"/>
            </a:endParaRPr>
          </a:p>
        </p:txBody>
      </p:sp>
      <p:cxnSp>
        <p:nvCxnSpPr>
          <p:cNvPr id="48" name="Straight Connector 47">
            <a:extLst>
              <a:ext uri="{FF2B5EF4-FFF2-40B4-BE49-F238E27FC236}">
                <a16:creationId xmlns:a16="http://schemas.microsoft.com/office/drawing/2014/main" id="{BB2A0279-247E-4646-A9F2-FC92AA383A90}"/>
              </a:ext>
            </a:extLst>
          </p:cNvPr>
          <p:cNvCxnSpPr>
            <a:cxnSpLocks/>
            <a:stCxn id="90" idx="2"/>
          </p:cNvCxnSpPr>
          <p:nvPr/>
        </p:nvCxnSpPr>
        <p:spPr bwMode="auto">
          <a:xfrm flipH="1">
            <a:off x="4683558" y="4559597"/>
            <a:ext cx="2473086" cy="976465"/>
          </a:xfrm>
          <a:prstGeom prst="line">
            <a:avLst/>
          </a:prstGeom>
          <a:solidFill>
            <a:schemeClr val="accent1"/>
          </a:solidFill>
          <a:ln w="19050" cap="flat" cmpd="sng" algn="ctr">
            <a:solidFill>
              <a:schemeClr val="tx1"/>
            </a:solidFill>
            <a:prstDash val="dash"/>
            <a:round/>
            <a:headEnd type="none" w="med" len="med"/>
            <a:tailEnd type="none" w="med" len="med"/>
          </a:ln>
          <a:effectLst/>
        </p:spPr>
      </p:cxnSp>
      <p:sp>
        <p:nvSpPr>
          <p:cNvPr id="49" name="Text Box 144">
            <a:extLst>
              <a:ext uri="{FF2B5EF4-FFF2-40B4-BE49-F238E27FC236}">
                <a16:creationId xmlns:a16="http://schemas.microsoft.com/office/drawing/2014/main" id="{5B03FC68-3C90-4F3F-90E9-FF7D5F3B2C67}"/>
              </a:ext>
            </a:extLst>
          </p:cNvPr>
          <p:cNvSpPr txBox="1">
            <a:spLocks noChangeAspect="1" noChangeArrowheads="1"/>
          </p:cNvSpPr>
          <p:nvPr/>
        </p:nvSpPr>
        <p:spPr bwMode="auto">
          <a:xfrm>
            <a:off x="3531981" y="4440644"/>
            <a:ext cx="992350" cy="17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en-US" sz="1400" b="0" i="0" u="none" strike="noStrike" kern="0" cap="none" spc="0" normalizeH="0" baseline="0" noProof="0">
                <a:ln>
                  <a:noFill/>
                </a:ln>
                <a:solidFill>
                  <a:srgbClr val="58585A"/>
                </a:solidFill>
                <a:effectLst/>
                <a:uLnTx/>
                <a:uFillTx/>
                <a:latin typeface="Ericsson Hilda"/>
                <a:ea typeface="MS PGothic" charset="-128"/>
                <a:cs typeface="+mn-cs"/>
              </a:rPr>
              <a:t>EPC NAS</a:t>
            </a:r>
          </a:p>
        </p:txBody>
      </p:sp>
      <p:cxnSp>
        <p:nvCxnSpPr>
          <p:cNvPr id="50" name="Straight Connector 49">
            <a:extLst>
              <a:ext uri="{FF2B5EF4-FFF2-40B4-BE49-F238E27FC236}">
                <a16:creationId xmlns:a16="http://schemas.microsoft.com/office/drawing/2014/main" id="{8059B446-5C9D-4385-9C10-E7B886876532}"/>
              </a:ext>
            </a:extLst>
          </p:cNvPr>
          <p:cNvCxnSpPr>
            <a:cxnSpLocks/>
            <a:stCxn id="86" idx="2"/>
            <a:endCxn id="84" idx="0"/>
          </p:cNvCxnSpPr>
          <p:nvPr/>
        </p:nvCxnSpPr>
        <p:spPr bwMode="auto">
          <a:xfrm>
            <a:off x="8552495" y="4567686"/>
            <a:ext cx="2458" cy="754024"/>
          </a:xfrm>
          <a:prstGeom prst="line">
            <a:avLst/>
          </a:prstGeom>
          <a:solidFill>
            <a:schemeClr val="accent1"/>
          </a:solidFill>
          <a:ln w="19050" cap="flat" cmpd="sng" algn="ctr">
            <a:solidFill>
              <a:schemeClr val="tx1"/>
            </a:solidFill>
            <a:prstDash val="dash"/>
            <a:round/>
            <a:headEnd type="none" w="med" len="med"/>
            <a:tailEnd type="none" w="med" len="med"/>
          </a:ln>
          <a:effectLst/>
        </p:spPr>
      </p:cxnSp>
      <p:cxnSp>
        <p:nvCxnSpPr>
          <p:cNvPr id="51" name="Straight Connector 50">
            <a:extLst>
              <a:ext uri="{FF2B5EF4-FFF2-40B4-BE49-F238E27FC236}">
                <a16:creationId xmlns:a16="http://schemas.microsoft.com/office/drawing/2014/main" id="{C25134F6-344F-485D-84FD-2C721CE854E8}"/>
              </a:ext>
            </a:extLst>
          </p:cNvPr>
          <p:cNvCxnSpPr>
            <a:cxnSpLocks/>
            <a:stCxn id="86" idx="1"/>
            <a:endCxn id="90" idx="3"/>
          </p:cNvCxnSpPr>
          <p:nvPr/>
        </p:nvCxnSpPr>
        <p:spPr bwMode="auto">
          <a:xfrm flipH="1" flipV="1">
            <a:off x="7444644" y="4091597"/>
            <a:ext cx="819851" cy="8089"/>
          </a:xfrm>
          <a:prstGeom prst="line">
            <a:avLst/>
          </a:prstGeom>
          <a:solidFill>
            <a:schemeClr val="accent1"/>
          </a:solidFill>
          <a:ln w="19050" cap="flat" cmpd="sng" algn="ctr">
            <a:solidFill>
              <a:schemeClr val="tx1"/>
            </a:solidFill>
            <a:prstDash val="dash"/>
            <a:round/>
            <a:headEnd type="none" w="med" len="med"/>
            <a:tailEnd type="none" w="med" len="med"/>
          </a:ln>
          <a:effectLst/>
        </p:spPr>
      </p:cxnSp>
      <p:sp>
        <p:nvSpPr>
          <p:cNvPr id="52" name="Text Box 144">
            <a:extLst>
              <a:ext uri="{FF2B5EF4-FFF2-40B4-BE49-F238E27FC236}">
                <a16:creationId xmlns:a16="http://schemas.microsoft.com/office/drawing/2014/main" id="{7D1BD309-B9E6-4A24-804B-D3ECE4848455}"/>
              </a:ext>
            </a:extLst>
          </p:cNvPr>
          <p:cNvSpPr txBox="1">
            <a:spLocks noChangeAspect="1" noChangeArrowheads="1"/>
          </p:cNvSpPr>
          <p:nvPr/>
        </p:nvSpPr>
        <p:spPr bwMode="auto">
          <a:xfrm>
            <a:off x="7341437" y="3866100"/>
            <a:ext cx="992350" cy="17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en-US" sz="1400" b="0" i="0" u="none" strike="noStrike" kern="0" cap="none" spc="0" normalizeH="0" baseline="0" noProof="0">
                <a:ln>
                  <a:noFill/>
                </a:ln>
                <a:solidFill>
                  <a:srgbClr val="58585A"/>
                </a:solidFill>
                <a:effectLst/>
                <a:uLnTx/>
                <a:uFillTx/>
                <a:latin typeface="Ericsson Hilda"/>
                <a:ea typeface="MS PGothic" charset="-128"/>
                <a:cs typeface="+mn-cs"/>
              </a:rPr>
              <a:t>S11</a:t>
            </a:r>
          </a:p>
        </p:txBody>
      </p:sp>
      <p:cxnSp>
        <p:nvCxnSpPr>
          <p:cNvPr id="62" name="Straight Connector 61">
            <a:extLst>
              <a:ext uri="{FF2B5EF4-FFF2-40B4-BE49-F238E27FC236}">
                <a16:creationId xmlns:a16="http://schemas.microsoft.com/office/drawing/2014/main" id="{1E77561E-4DBA-44F8-A348-FCA44C8D933A}"/>
              </a:ext>
            </a:extLst>
          </p:cNvPr>
          <p:cNvCxnSpPr>
            <a:cxnSpLocks/>
            <a:stCxn id="99" idx="2"/>
            <a:endCxn id="90" idx="0"/>
          </p:cNvCxnSpPr>
          <p:nvPr/>
        </p:nvCxnSpPr>
        <p:spPr bwMode="auto">
          <a:xfrm flipH="1">
            <a:off x="7156644" y="2815538"/>
            <a:ext cx="702809" cy="808059"/>
          </a:xfrm>
          <a:prstGeom prst="line">
            <a:avLst/>
          </a:prstGeom>
          <a:solidFill>
            <a:schemeClr val="accent1"/>
          </a:solidFill>
          <a:ln w="19050" cap="flat" cmpd="sng" algn="ctr">
            <a:solidFill>
              <a:schemeClr val="tx1"/>
            </a:solidFill>
            <a:prstDash val="dash"/>
            <a:round/>
            <a:headEnd type="none" w="med" len="med"/>
            <a:tailEnd type="none" w="med" len="med"/>
          </a:ln>
          <a:effectLst/>
        </p:spPr>
      </p:cxnSp>
      <p:sp>
        <p:nvSpPr>
          <p:cNvPr id="63" name="Text Box 144">
            <a:extLst>
              <a:ext uri="{FF2B5EF4-FFF2-40B4-BE49-F238E27FC236}">
                <a16:creationId xmlns:a16="http://schemas.microsoft.com/office/drawing/2014/main" id="{7A8FA73A-D88A-40B0-8416-C834D80A264A}"/>
              </a:ext>
            </a:extLst>
          </p:cNvPr>
          <p:cNvSpPr txBox="1">
            <a:spLocks noChangeAspect="1" noChangeArrowheads="1"/>
          </p:cNvSpPr>
          <p:nvPr/>
        </p:nvSpPr>
        <p:spPr bwMode="auto">
          <a:xfrm>
            <a:off x="6784510" y="2920339"/>
            <a:ext cx="992350" cy="17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en-US" sz="1400" b="0" i="0" u="none" strike="noStrike" kern="0" cap="none" spc="0" normalizeH="0" baseline="0" noProof="0">
                <a:ln>
                  <a:noFill/>
                </a:ln>
                <a:solidFill>
                  <a:srgbClr val="58585A"/>
                </a:solidFill>
                <a:effectLst/>
                <a:uLnTx/>
                <a:uFillTx/>
                <a:latin typeface="Ericsson Hilda"/>
                <a:ea typeface="MS PGothic" charset="-128"/>
                <a:cs typeface="+mn-cs"/>
              </a:rPr>
              <a:t>S6a</a:t>
            </a:r>
          </a:p>
        </p:txBody>
      </p:sp>
      <p:cxnSp>
        <p:nvCxnSpPr>
          <p:cNvPr id="64" name="Straight Connector 63">
            <a:extLst>
              <a:ext uri="{FF2B5EF4-FFF2-40B4-BE49-F238E27FC236}">
                <a16:creationId xmlns:a16="http://schemas.microsoft.com/office/drawing/2014/main" id="{1772E3EA-5C70-4868-BBDB-22027F935639}"/>
              </a:ext>
            </a:extLst>
          </p:cNvPr>
          <p:cNvCxnSpPr>
            <a:cxnSpLocks/>
            <a:stCxn id="101" idx="2"/>
            <a:endCxn id="86" idx="0"/>
          </p:cNvCxnSpPr>
          <p:nvPr/>
        </p:nvCxnSpPr>
        <p:spPr bwMode="auto">
          <a:xfrm flipH="1">
            <a:off x="8552495" y="2785028"/>
            <a:ext cx="815898" cy="846658"/>
          </a:xfrm>
          <a:prstGeom prst="line">
            <a:avLst/>
          </a:prstGeom>
          <a:solidFill>
            <a:schemeClr val="accent1"/>
          </a:solidFill>
          <a:ln w="19050" cap="flat" cmpd="sng" algn="ctr">
            <a:solidFill>
              <a:schemeClr val="tx1"/>
            </a:solidFill>
            <a:prstDash val="dash"/>
            <a:round/>
            <a:headEnd type="none" w="med" len="med"/>
            <a:tailEnd type="none" w="med" len="med"/>
          </a:ln>
          <a:effectLst/>
        </p:spPr>
      </p:cxnSp>
      <p:sp>
        <p:nvSpPr>
          <p:cNvPr id="75" name="Text Box 144">
            <a:extLst>
              <a:ext uri="{FF2B5EF4-FFF2-40B4-BE49-F238E27FC236}">
                <a16:creationId xmlns:a16="http://schemas.microsoft.com/office/drawing/2014/main" id="{512F23F4-BA55-4A10-A838-8919AD547B4A}"/>
              </a:ext>
            </a:extLst>
          </p:cNvPr>
          <p:cNvSpPr txBox="1">
            <a:spLocks noChangeAspect="1" noChangeArrowheads="1"/>
          </p:cNvSpPr>
          <p:nvPr/>
        </p:nvSpPr>
        <p:spPr bwMode="auto">
          <a:xfrm>
            <a:off x="2857153" y="4927951"/>
            <a:ext cx="992350" cy="517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en-US" sz="1400" b="0" i="0" u="none" strike="noStrike" kern="0" cap="none" spc="0" normalizeH="0" baseline="0" noProof="0">
                <a:ln>
                  <a:noFill/>
                </a:ln>
                <a:solidFill>
                  <a:srgbClr val="58585A"/>
                </a:solidFill>
                <a:effectLst/>
                <a:uLnTx/>
                <a:uFillTx/>
                <a:latin typeface="Ericsson Hilda"/>
                <a:ea typeface="MS PGothic" charset="-128"/>
                <a:cs typeface="+mn-cs"/>
              </a:rPr>
              <a:t>LTE RRC</a:t>
            </a:r>
            <a:br>
              <a:rPr kumimoji="0" lang="en-US" altLang="en-US" sz="1400" b="0" i="0" u="none" strike="noStrike" kern="0" cap="none" spc="0" normalizeH="0" baseline="0" noProof="0">
                <a:ln>
                  <a:noFill/>
                </a:ln>
                <a:solidFill>
                  <a:srgbClr val="58585A"/>
                </a:solidFill>
                <a:effectLst/>
                <a:uLnTx/>
                <a:uFillTx/>
                <a:latin typeface="Ericsson Hilda"/>
                <a:ea typeface="MS PGothic" charset="-128"/>
                <a:cs typeface="+mn-cs"/>
              </a:rPr>
            </a:br>
            <a:r>
              <a:rPr kumimoji="0" lang="en-US" altLang="en-US" sz="1400" b="0" i="0" u="none" strike="noStrike" kern="0" cap="none" spc="0" normalizeH="0" baseline="0" noProof="0">
                <a:ln>
                  <a:noFill/>
                </a:ln>
                <a:solidFill>
                  <a:srgbClr val="58585A"/>
                </a:solidFill>
                <a:effectLst/>
                <a:uLnTx/>
                <a:uFillTx/>
                <a:latin typeface="Ericsson Hilda"/>
                <a:ea typeface="MS PGothic" charset="-128"/>
                <a:cs typeface="+mn-cs"/>
              </a:rPr>
              <a:t>LTE PDCP</a:t>
            </a:r>
            <a:br>
              <a:rPr kumimoji="0" lang="en-US" altLang="en-US" sz="1400" b="0" i="0" u="none" strike="noStrike" kern="0" cap="none" spc="0" normalizeH="0" baseline="0" noProof="0">
                <a:ln>
                  <a:noFill/>
                </a:ln>
                <a:solidFill>
                  <a:srgbClr val="58585A"/>
                </a:solidFill>
                <a:effectLst/>
                <a:uLnTx/>
                <a:uFillTx/>
                <a:latin typeface="Ericsson Hilda"/>
                <a:ea typeface="MS PGothic" charset="-128"/>
                <a:cs typeface="+mn-cs"/>
              </a:rPr>
            </a:br>
            <a:r>
              <a:rPr kumimoji="0" lang="en-US" altLang="en-US" sz="1400" b="0" i="0" u="none" strike="noStrike" kern="0" cap="none" spc="0" normalizeH="0" baseline="0" noProof="0">
                <a:ln>
                  <a:noFill/>
                </a:ln>
                <a:solidFill>
                  <a:srgbClr val="58585A"/>
                </a:solidFill>
                <a:effectLst/>
                <a:uLnTx/>
                <a:uFillTx/>
                <a:latin typeface="Ericsson Hilda"/>
                <a:ea typeface="MS PGothic" charset="-128"/>
                <a:cs typeface="+mn-cs"/>
              </a:rPr>
              <a:t>LTE </a:t>
            </a:r>
            <a:r>
              <a:rPr kumimoji="0" lang="en-US" altLang="en-US" sz="1400" b="0" i="0" u="none" strike="noStrike" kern="0" cap="none" spc="0" normalizeH="0" baseline="0" noProof="0" err="1">
                <a:ln>
                  <a:noFill/>
                </a:ln>
                <a:solidFill>
                  <a:srgbClr val="58585A"/>
                </a:solidFill>
                <a:effectLst/>
                <a:uLnTx/>
                <a:uFillTx/>
                <a:latin typeface="Ericsson Hilda"/>
                <a:ea typeface="MS PGothic" charset="-128"/>
                <a:cs typeface="+mn-cs"/>
              </a:rPr>
              <a:t>Uu</a:t>
            </a:r>
            <a:endParaRPr kumimoji="0" lang="en-US" altLang="en-US" sz="1400" b="0" i="0" u="none" strike="noStrike" kern="0" cap="none" spc="0" normalizeH="0" baseline="0" noProof="0">
              <a:ln>
                <a:noFill/>
              </a:ln>
              <a:solidFill>
                <a:srgbClr val="58585A"/>
              </a:solidFill>
              <a:effectLst/>
              <a:uLnTx/>
              <a:uFillTx/>
              <a:latin typeface="Ericsson Hilda"/>
              <a:ea typeface="MS PGothic" charset="-128"/>
              <a:cs typeface="+mn-cs"/>
            </a:endParaRPr>
          </a:p>
        </p:txBody>
      </p:sp>
      <p:sp>
        <p:nvSpPr>
          <p:cNvPr id="77" name="TextBox 76">
            <a:extLst>
              <a:ext uri="{FF2B5EF4-FFF2-40B4-BE49-F238E27FC236}">
                <a16:creationId xmlns:a16="http://schemas.microsoft.com/office/drawing/2014/main" id="{8E1261B5-EF0A-4915-83B6-20F8915AC724}"/>
              </a:ext>
            </a:extLst>
          </p:cNvPr>
          <p:cNvSpPr txBox="1"/>
          <p:nvPr/>
        </p:nvSpPr>
        <p:spPr bwMode="auto">
          <a:xfrm>
            <a:off x="4134109" y="5348062"/>
            <a:ext cx="576000" cy="936000"/>
          </a:xfrm>
          <a:prstGeom prst="rect">
            <a:avLst/>
          </a:prstGeom>
          <a:solidFill>
            <a:schemeClr val="bg1"/>
          </a:solidFill>
          <a:ln w="19050">
            <a:solidFill>
              <a:schemeClr val="tx1"/>
            </a:solidFill>
            <a:prstDash val="solid"/>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2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B</a:t>
            </a:r>
            <a:endParaRPr kumimoji="0" lang="en-US" sz="2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12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200" b="0" i="0" u="none" strike="noStrike" kern="1200" cap="none" spc="0" normalizeH="0" baseline="0" noProof="0">
                <a:ln>
                  <a:noFill/>
                </a:ln>
                <a:solidFill>
                  <a:srgbClr val="181818"/>
                </a:solidFill>
                <a:effectLst/>
                <a:uLnTx/>
                <a:uFillTx/>
                <a:latin typeface="Ericsson Hilda"/>
                <a:ea typeface="+mn-ea"/>
                <a:cs typeface="+mn-cs"/>
              </a:rPr>
              <a:t>LTE + NR</a:t>
            </a:r>
          </a:p>
        </p:txBody>
      </p:sp>
      <p:grpSp>
        <p:nvGrpSpPr>
          <p:cNvPr id="78" name="Group 77">
            <a:extLst>
              <a:ext uri="{FF2B5EF4-FFF2-40B4-BE49-F238E27FC236}">
                <a16:creationId xmlns:a16="http://schemas.microsoft.com/office/drawing/2014/main" id="{AA982ACC-7217-4636-B66A-D0F2F305C33C}"/>
              </a:ext>
            </a:extLst>
          </p:cNvPr>
          <p:cNvGrpSpPr>
            <a:grpSpLocks noChangeAspect="1"/>
          </p:cNvGrpSpPr>
          <p:nvPr/>
        </p:nvGrpSpPr>
        <p:grpSpPr>
          <a:xfrm>
            <a:off x="2069470" y="5156129"/>
            <a:ext cx="452558" cy="633581"/>
            <a:chOff x="10129764" y="745508"/>
            <a:chExt cx="221963" cy="310748"/>
          </a:xfrm>
        </p:grpSpPr>
        <p:grpSp>
          <p:nvGrpSpPr>
            <p:cNvPr id="79" name="Group 78">
              <a:extLst>
                <a:ext uri="{FF2B5EF4-FFF2-40B4-BE49-F238E27FC236}">
                  <a16:creationId xmlns:a16="http://schemas.microsoft.com/office/drawing/2014/main" id="{8C9A2323-22A4-4C53-AC30-E13AB3839C8A}"/>
                </a:ext>
              </a:extLst>
            </p:cNvPr>
            <p:cNvGrpSpPr>
              <a:grpSpLocks noChangeAspect="1"/>
            </p:cNvGrpSpPr>
            <p:nvPr/>
          </p:nvGrpSpPr>
          <p:grpSpPr>
            <a:xfrm>
              <a:off x="10129764" y="745508"/>
              <a:ext cx="221963" cy="310748"/>
              <a:chOff x="1373325" y="5272742"/>
              <a:chExt cx="428625" cy="600075"/>
            </a:xfrm>
          </p:grpSpPr>
          <p:sp>
            <p:nvSpPr>
              <p:cNvPr id="81" name="Rectangle 80">
                <a:extLst>
                  <a:ext uri="{FF2B5EF4-FFF2-40B4-BE49-F238E27FC236}">
                    <a16:creationId xmlns:a16="http://schemas.microsoft.com/office/drawing/2014/main" id="{271638DE-9412-46D5-B88E-E715965914F9}"/>
                  </a:ext>
                </a:extLst>
              </p:cNvPr>
              <p:cNvSpPr/>
              <p:nvPr/>
            </p:nvSpPr>
            <p:spPr bwMode="auto">
              <a:xfrm>
                <a:off x="1373325" y="5276465"/>
                <a:ext cx="428625" cy="596352"/>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pic>
            <p:nvPicPr>
              <p:cNvPr id="82" name="Graphic 81">
                <a:extLst>
                  <a:ext uri="{FF2B5EF4-FFF2-40B4-BE49-F238E27FC236}">
                    <a16:creationId xmlns:a16="http://schemas.microsoft.com/office/drawing/2014/main" id="{D1CAD064-11D5-4844-ADB6-E4B16858E63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3325" y="5272742"/>
                <a:ext cx="428625" cy="600075"/>
              </a:xfrm>
              <a:prstGeom prst="rect">
                <a:avLst/>
              </a:prstGeom>
            </p:spPr>
          </p:pic>
        </p:grpSp>
        <p:sp>
          <p:nvSpPr>
            <p:cNvPr id="80" name="TextBox 79">
              <a:extLst>
                <a:ext uri="{FF2B5EF4-FFF2-40B4-BE49-F238E27FC236}">
                  <a16:creationId xmlns:a16="http://schemas.microsoft.com/office/drawing/2014/main" id="{20A5D785-1EEE-4CE0-993B-586147C8C843}"/>
                </a:ext>
              </a:extLst>
            </p:cNvPr>
            <p:cNvSpPr txBox="1"/>
            <p:nvPr/>
          </p:nvSpPr>
          <p:spPr bwMode="auto">
            <a:xfrm>
              <a:off x="10129764" y="760261"/>
              <a:ext cx="72768" cy="221018"/>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endParaRPr kumimoji="0" lang="en-US" sz="1200" b="1" i="0" u="none" strike="noStrike" kern="1200" cap="none" spc="0" normalizeH="0" baseline="0" noProof="0">
                <a:ln>
                  <a:noFill/>
                </a:ln>
                <a:solidFill>
                  <a:srgbClr val="181818"/>
                </a:solidFill>
                <a:effectLst/>
                <a:uLnTx/>
                <a:uFillTx/>
                <a:latin typeface="Ericsson Hilda"/>
                <a:ea typeface="+mn-ea"/>
                <a:cs typeface="+mn-cs"/>
              </a:endParaRPr>
            </a:p>
          </p:txBody>
        </p:sp>
      </p:grpSp>
      <p:sp>
        <p:nvSpPr>
          <p:cNvPr id="84" name="TextBox 83">
            <a:extLst>
              <a:ext uri="{FF2B5EF4-FFF2-40B4-BE49-F238E27FC236}">
                <a16:creationId xmlns:a16="http://schemas.microsoft.com/office/drawing/2014/main" id="{5B6FBFF6-CEDD-48FE-9DC4-8960BC13AE89}"/>
              </a:ext>
            </a:extLst>
          </p:cNvPr>
          <p:cNvSpPr txBox="1"/>
          <p:nvPr/>
        </p:nvSpPr>
        <p:spPr bwMode="auto">
          <a:xfrm>
            <a:off x="8266953" y="5321710"/>
            <a:ext cx="576000" cy="936000"/>
          </a:xfrm>
          <a:prstGeom prst="rect">
            <a:avLst/>
          </a:prstGeom>
          <a:solidFill>
            <a:schemeClr val="bg1"/>
          </a:solidFill>
          <a:ln w="19050">
            <a:solidFill>
              <a:schemeClr val="tx1"/>
            </a:solidFill>
            <a:prstDash val="solid"/>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2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G</a:t>
            </a:r>
            <a:endParaRPr kumimoji="0" lang="en-US" sz="2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altLang="en-US" sz="1200" b="0" i="0" u="none" strike="noStrike" kern="0" cap="none" spc="0" normalizeH="0" baseline="0" noProof="0">
                <a:ln>
                  <a:noFill/>
                </a:ln>
                <a:solidFill>
                  <a:srgbClr val="58585A"/>
                </a:solidFill>
                <a:effectLst/>
                <a:uLnTx/>
                <a:uFillTx/>
                <a:latin typeface="Ericsson Hilda"/>
                <a:ea typeface="MS PGothic" charset="-128"/>
                <a:cs typeface="+mn-cs"/>
              </a:rPr>
              <a:t>SGW/</a:t>
            </a:r>
            <a:br>
              <a:rPr kumimoji="0" lang="en-US" altLang="en-US" sz="1200" b="0" i="0" u="none" strike="noStrike" kern="0" cap="none" spc="0" normalizeH="0" baseline="0" noProof="0">
                <a:ln>
                  <a:noFill/>
                </a:ln>
                <a:solidFill>
                  <a:srgbClr val="58585A"/>
                </a:solidFill>
                <a:effectLst/>
                <a:uLnTx/>
                <a:uFillTx/>
                <a:latin typeface="Ericsson Hilda"/>
                <a:ea typeface="MS PGothic" charset="-128"/>
                <a:cs typeface="+mn-cs"/>
              </a:rPr>
            </a:br>
            <a:r>
              <a:rPr kumimoji="0" lang="en-US" altLang="en-US" sz="1200" b="0" i="0" u="none" strike="noStrike" kern="0" cap="none" spc="0" normalizeH="0" baseline="0" noProof="0">
                <a:ln>
                  <a:noFill/>
                </a:ln>
                <a:solidFill>
                  <a:srgbClr val="58585A"/>
                </a:solidFill>
                <a:effectLst/>
                <a:uLnTx/>
                <a:uFillTx/>
                <a:latin typeface="Ericsson Hilda"/>
                <a:ea typeface="MS PGothic" charset="-128"/>
                <a:cs typeface="+mn-cs"/>
              </a:rPr>
              <a:t>PGW UP</a:t>
            </a:r>
            <a:endParaRPr kumimoji="0" lang="en-US" sz="1200" b="0" i="0" u="none" strike="noStrike" kern="1200" cap="none" spc="0" normalizeH="0" baseline="0" noProof="0">
              <a:ln>
                <a:noFill/>
              </a:ln>
              <a:solidFill>
                <a:srgbClr val="181818"/>
              </a:solidFill>
              <a:effectLst/>
              <a:uLnTx/>
              <a:uFillTx/>
              <a:latin typeface="Ericsson Hilda"/>
              <a:ea typeface="+mn-ea"/>
              <a:cs typeface="+mn-cs"/>
            </a:endParaRPr>
          </a:p>
        </p:txBody>
      </p:sp>
      <p:sp>
        <p:nvSpPr>
          <p:cNvPr id="86" name="TextBox 85">
            <a:extLst>
              <a:ext uri="{FF2B5EF4-FFF2-40B4-BE49-F238E27FC236}">
                <a16:creationId xmlns:a16="http://schemas.microsoft.com/office/drawing/2014/main" id="{2B071790-0BA8-4ACC-9661-96B197F65E8F}"/>
              </a:ext>
            </a:extLst>
          </p:cNvPr>
          <p:cNvSpPr txBox="1"/>
          <p:nvPr/>
        </p:nvSpPr>
        <p:spPr bwMode="auto">
          <a:xfrm>
            <a:off x="8264495" y="3631686"/>
            <a:ext cx="576000" cy="936000"/>
          </a:xfrm>
          <a:prstGeom prst="rect">
            <a:avLst/>
          </a:prstGeom>
          <a:solidFill>
            <a:schemeClr val="bg1"/>
          </a:solidFill>
          <a:ln w="19050">
            <a:solidFill>
              <a:schemeClr val="tx1"/>
            </a:solidFill>
            <a:prstDash val="solid"/>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2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2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altLang="en-US" sz="1200" b="0" i="0" u="none" strike="noStrike" kern="0" cap="none" spc="0" normalizeH="0" baseline="0" noProof="0">
                <a:ln>
                  <a:noFill/>
                </a:ln>
                <a:solidFill>
                  <a:srgbClr val="58585A"/>
                </a:solidFill>
                <a:effectLst/>
                <a:uLnTx/>
                <a:uFillTx/>
                <a:latin typeface="Ericsson Hilda"/>
                <a:ea typeface="MS PGothic" charset="-128"/>
                <a:cs typeface="+mn-cs"/>
              </a:rPr>
              <a:t>SGW/</a:t>
            </a:r>
            <a:br>
              <a:rPr kumimoji="0" lang="en-US" altLang="en-US" sz="1200" b="0" i="0" u="none" strike="noStrike" kern="0" cap="none" spc="0" normalizeH="0" baseline="0" noProof="0">
                <a:ln>
                  <a:noFill/>
                </a:ln>
                <a:solidFill>
                  <a:srgbClr val="58585A"/>
                </a:solidFill>
                <a:effectLst/>
                <a:uLnTx/>
                <a:uFillTx/>
                <a:latin typeface="Ericsson Hilda"/>
                <a:ea typeface="MS PGothic" charset="-128"/>
                <a:cs typeface="+mn-cs"/>
              </a:rPr>
            </a:br>
            <a:r>
              <a:rPr kumimoji="0" lang="en-US" altLang="en-US" sz="1200" b="0" i="0" u="none" strike="noStrike" kern="0" cap="none" spc="0" normalizeH="0" baseline="0" noProof="0">
                <a:ln>
                  <a:noFill/>
                </a:ln>
                <a:solidFill>
                  <a:srgbClr val="58585A"/>
                </a:solidFill>
                <a:effectLst/>
                <a:uLnTx/>
                <a:uFillTx/>
                <a:latin typeface="Ericsson Hilda"/>
                <a:ea typeface="MS PGothic" charset="-128"/>
                <a:cs typeface="+mn-cs"/>
              </a:rPr>
              <a:t>PGW CP</a:t>
            </a:r>
            <a:br>
              <a:rPr kumimoji="0" lang="en-US" sz="1200" b="0" i="0" u="none" strike="noStrike" kern="1200" cap="none" spc="0" normalizeH="0" baseline="0" noProof="0">
                <a:ln>
                  <a:noFill/>
                </a:ln>
                <a:solidFill>
                  <a:srgbClr val="181818"/>
                </a:solidFill>
                <a:effectLst/>
                <a:uLnTx/>
                <a:uFillTx/>
                <a:latin typeface="Ericsson Hilda"/>
                <a:ea typeface="+mn-ea"/>
                <a:cs typeface="+mn-cs"/>
              </a:rPr>
            </a:br>
            <a:endParaRPr kumimoji="0" lang="en-US" sz="1200" b="0" i="0" u="none" strike="noStrike" kern="1200" cap="none" spc="0" normalizeH="0" baseline="0" noProof="0">
              <a:ln>
                <a:noFill/>
              </a:ln>
              <a:solidFill>
                <a:srgbClr val="181818"/>
              </a:solidFill>
              <a:effectLst/>
              <a:uLnTx/>
              <a:uFillTx/>
              <a:latin typeface="Ericsson Hilda"/>
              <a:ea typeface="+mn-ea"/>
              <a:cs typeface="+mn-cs"/>
            </a:endParaRPr>
          </a:p>
        </p:txBody>
      </p:sp>
      <p:sp>
        <p:nvSpPr>
          <p:cNvPr id="90" name="TextBox 89">
            <a:extLst>
              <a:ext uri="{FF2B5EF4-FFF2-40B4-BE49-F238E27FC236}">
                <a16:creationId xmlns:a16="http://schemas.microsoft.com/office/drawing/2014/main" id="{C0A5CC9C-811F-4BA8-AE51-4B87B96CD3B0}"/>
              </a:ext>
            </a:extLst>
          </p:cNvPr>
          <p:cNvSpPr txBox="1"/>
          <p:nvPr/>
        </p:nvSpPr>
        <p:spPr bwMode="auto">
          <a:xfrm>
            <a:off x="6868644" y="3623597"/>
            <a:ext cx="576000" cy="936000"/>
          </a:xfrm>
          <a:prstGeom prst="rect">
            <a:avLst/>
          </a:prstGeom>
          <a:solidFill>
            <a:schemeClr val="bg1"/>
          </a:solidFill>
          <a:ln w="19050">
            <a:solidFill>
              <a:schemeClr val="tx1"/>
            </a:solidFill>
            <a:prstDash val="solid"/>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2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2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altLang="en-US" sz="1200" b="0" i="0" u="none" strike="noStrike" kern="0" cap="none" spc="0" normalizeH="0" baseline="0" noProof="0">
              <a:ln>
                <a:noFill/>
              </a:ln>
              <a:solidFill>
                <a:srgbClr val="58585A"/>
              </a:solidFill>
              <a:effectLst/>
              <a:uLnTx/>
              <a:uFillTx/>
              <a:latin typeface="Ericsson Hilda"/>
              <a:ea typeface="MS PGothic" charset="-128"/>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altLang="en-US" sz="1200" b="0" i="0" u="none" strike="noStrike" kern="0" cap="none" spc="0" normalizeH="0" baseline="0" noProof="0">
                <a:ln>
                  <a:noFill/>
                </a:ln>
                <a:solidFill>
                  <a:srgbClr val="58585A"/>
                </a:solidFill>
                <a:effectLst/>
                <a:uLnTx/>
                <a:uFillTx/>
                <a:latin typeface="Ericsson Hilda"/>
                <a:ea typeface="MS PGothic" charset="-128"/>
                <a:cs typeface="+mn-cs"/>
              </a:rPr>
              <a:t>MME</a:t>
            </a:r>
            <a:endParaRPr kumimoji="0" lang="en-US" sz="1200" b="0" i="0" u="none" strike="noStrike" kern="1200" cap="none" spc="0" normalizeH="0" baseline="0" noProof="0">
              <a:ln>
                <a:noFill/>
              </a:ln>
              <a:solidFill>
                <a:srgbClr val="181818"/>
              </a:solidFill>
              <a:effectLst/>
              <a:uLnTx/>
              <a:uFillTx/>
              <a:latin typeface="Ericsson Hilda"/>
              <a:ea typeface="+mn-ea"/>
              <a:cs typeface="+mn-cs"/>
            </a:endParaRPr>
          </a:p>
        </p:txBody>
      </p:sp>
      <p:sp>
        <p:nvSpPr>
          <p:cNvPr id="99" name="TextBox 98">
            <a:extLst>
              <a:ext uri="{FF2B5EF4-FFF2-40B4-BE49-F238E27FC236}">
                <a16:creationId xmlns:a16="http://schemas.microsoft.com/office/drawing/2014/main" id="{3CB43CAA-1BC0-49CE-9391-93C87472E550}"/>
              </a:ext>
            </a:extLst>
          </p:cNvPr>
          <p:cNvSpPr txBox="1"/>
          <p:nvPr/>
        </p:nvSpPr>
        <p:spPr bwMode="auto">
          <a:xfrm>
            <a:off x="7571453" y="1879538"/>
            <a:ext cx="576000" cy="936000"/>
          </a:xfrm>
          <a:prstGeom prst="rect">
            <a:avLst/>
          </a:prstGeom>
          <a:solidFill>
            <a:schemeClr val="bg1"/>
          </a:solidFill>
          <a:ln w="19050">
            <a:solidFill>
              <a:schemeClr val="tx1"/>
            </a:solidFill>
            <a:prstDash val="solid"/>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6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6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D</a:t>
            </a:r>
            <a:endParaRPr kumimoji="0" lang="en-US" sz="16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altLang="en-US" sz="600" b="0" i="0" u="none" strike="noStrike" kern="0" cap="none" spc="0" normalizeH="0" baseline="0" noProof="0">
              <a:ln>
                <a:noFill/>
              </a:ln>
              <a:solidFill>
                <a:srgbClr val="58585A"/>
              </a:solidFill>
              <a:effectLst/>
              <a:uLnTx/>
              <a:uFillTx/>
              <a:latin typeface="Ericsson Hilda"/>
              <a:ea typeface="MS PGothic" charset="-128"/>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altLang="en-US" sz="1200" b="0" i="0" u="none" strike="noStrike" kern="0" cap="none" spc="0" normalizeH="0" baseline="0" noProof="0">
                <a:ln>
                  <a:noFill/>
                </a:ln>
                <a:solidFill>
                  <a:srgbClr val="58585A"/>
                </a:solidFill>
                <a:effectLst/>
                <a:uLnTx/>
                <a:uFillTx/>
                <a:latin typeface="Ericsson Hilda"/>
                <a:ea typeface="MS PGothic" charset="-128"/>
                <a:cs typeface="+mn-cs"/>
              </a:rPr>
              <a:t>HSS</a:t>
            </a:r>
            <a:endParaRPr kumimoji="0" lang="en-US" sz="12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01" name="TextBox 100">
            <a:extLst>
              <a:ext uri="{FF2B5EF4-FFF2-40B4-BE49-F238E27FC236}">
                <a16:creationId xmlns:a16="http://schemas.microsoft.com/office/drawing/2014/main" id="{4282509A-B66C-4FD3-965F-A8CE551BB783}"/>
              </a:ext>
            </a:extLst>
          </p:cNvPr>
          <p:cNvSpPr txBox="1"/>
          <p:nvPr/>
        </p:nvSpPr>
        <p:spPr bwMode="auto">
          <a:xfrm>
            <a:off x="9080393" y="1849028"/>
            <a:ext cx="576000" cy="936000"/>
          </a:xfrm>
          <a:prstGeom prst="rect">
            <a:avLst/>
          </a:prstGeom>
          <a:solidFill>
            <a:schemeClr val="bg1"/>
          </a:solidFill>
          <a:ln w="19050">
            <a:solidFill>
              <a:schemeClr val="tx1"/>
            </a:solidFill>
            <a:prstDash val="solid"/>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6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6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D</a:t>
            </a:r>
            <a:endParaRPr kumimoji="0" lang="en-US" sz="16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altLang="en-US" sz="600" b="0" i="0" u="none" strike="noStrike" kern="0" cap="none" spc="0" normalizeH="0" baseline="0" noProof="0">
              <a:ln>
                <a:noFill/>
              </a:ln>
              <a:solidFill>
                <a:srgbClr val="58585A"/>
              </a:solidFill>
              <a:effectLst/>
              <a:uLnTx/>
              <a:uFillTx/>
              <a:latin typeface="Ericsson Hilda"/>
              <a:ea typeface="MS PGothic" charset="-128"/>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altLang="en-US" sz="1200" b="0" i="0" u="none" strike="noStrike" kern="0" cap="none" spc="0" normalizeH="0" baseline="0" noProof="0">
                <a:ln>
                  <a:noFill/>
                </a:ln>
                <a:solidFill>
                  <a:srgbClr val="58585A"/>
                </a:solidFill>
                <a:effectLst/>
                <a:uLnTx/>
                <a:uFillTx/>
                <a:latin typeface="Ericsson Hilda"/>
                <a:ea typeface="MS PGothic" charset="-128"/>
                <a:cs typeface="+mn-cs"/>
              </a:rPr>
              <a:t>PCRF</a:t>
            </a:r>
            <a:endParaRPr kumimoji="0" lang="en-US" sz="1200" b="0" i="0" u="none" strike="noStrike" kern="1200" cap="none" spc="0" normalizeH="0" baseline="0" noProof="0">
              <a:ln>
                <a:noFill/>
              </a:ln>
              <a:solidFill>
                <a:srgbClr val="181818"/>
              </a:solidFill>
              <a:effectLst/>
              <a:uLnTx/>
              <a:uFillTx/>
              <a:latin typeface="Ericsson Hilda"/>
              <a:ea typeface="+mn-ea"/>
              <a:cs typeface="+mn-cs"/>
            </a:endParaRPr>
          </a:p>
        </p:txBody>
      </p:sp>
    </p:spTree>
    <p:extLst>
      <p:ext uri="{BB962C8B-B14F-4D97-AF65-F5344CB8AC3E}">
        <p14:creationId xmlns:p14="http://schemas.microsoft.com/office/powerpoint/2010/main" val="117128653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7593DA3-E58F-49A7-92F0-5E32C3C9C116}"/>
              </a:ext>
            </a:extLst>
          </p:cNvPr>
          <p:cNvSpPr>
            <a:spLocks noGrp="1"/>
          </p:cNvSpPr>
          <p:nvPr>
            <p:ph type="title"/>
          </p:nvPr>
        </p:nvSpPr>
        <p:spPr>
          <a:xfrm>
            <a:off x="479424" y="476250"/>
            <a:ext cx="8353425" cy="1081088"/>
          </a:xfrm>
        </p:spPr>
        <p:txBody>
          <a:bodyPr/>
          <a:lstStyle/>
          <a:p>
            <a:r>
              <a:rPr lang="en-US"/>
              <a:t>5G EPC functions</a:t>
            </a:r>
          </a:p>
        </p:txBody>
      </p:sp>
      <p:sp>
        <p:nvSpPr>
          <p:cNvPr id="8" name="Content Placeholder 2">
            <a:extLst>
              <a:ext uri="{FF2B5EF4-FFF2-40B4-BE49-F238E27FC236}">
                <a16:creationId xmlns:a16="http://schemas.microsoft.com/office/drawing/2014/main" id="{AA03FB4F-0B11-4616-876B-0AD394ED7E7E}"/>
              </a:ext>
            </a:extLst>
          </p:cNvPr>
          <p:cNvSpPr txBox="1">
            <a:spLocks/>
          </p:cNvSpPr>
          <p:nvPr/>
        </p:nvSpPr>
        <p:spPr>
          <a:xfrm>
            <a:off x="527050" y="1742539"/>
            <a:ext cx="4456838" cy="4209530"/>
          </a:xfrm>
          <a:prstGeom prst="rect">
            <a:avLst/>
          </a:prstGeom>
          <a:solidFill>
            <a:schemeClr val="accent1"/>
          </a:solidFill>
        </p:spPr>
        <p:txBody>
          <a:bodyPr lIns="180000" tIns="133200"/>
          <a:lstStyle>
            <a:lvl1pPr marL="342891" indent="-342891" algn="l" rtl="0" eaLnBrk="1" fontAlgn="base" hangingPunct="1">
              <a:spcBef>
                <a:spcPts val="300"/>
              </a:spcBef>
              <a:spcAft>
                <a:spcPct val="0"/>
              </a:spcAft>
              <a:buClr>
                <a:schemeClr val="tx1"/>
              </a:buClr>
              <a:buFont typeface="Ericsson Hilda Light" panose="00000400000000000000" pitchFamily="2" charset="0"/>
              <a:buChar char="—"/>
              <a:defRPr sz="2000" kern="1000" spc="-31">
                <a:solidFill>
                  <a:schemeClr val="tx1"/>
                </a:solidFill>
                <a:latin typeface="+mn-lt"/>
                <a:ea typeface="+mn-ea"/>
                <a:cs typeface="+mn-cs"/>
              </a:defRPr>
            </a:lvl1pPr>
            <a:lvl2pPr marL="712770" indent="-342891" algn="l" rtl="0" eaLnBrk="1" fontAlgn="base" hangingPunct="1">
              <a:spcBef>
                <a:spcPts val="300"/>
              </a:spcBef>
              <a:spcAft>
                <a:spcPct val="0"/>
              </a:spcAft>
              <a:buClr>
                <a:schemeClr val="tx1"/>
              </a:buClr>
              <a:buFont typeface="Ericsson Hilda Light" panose="00000400000000000000" pitchFamily="2" charset="0"/>
              <a:buChar char="—"/>
              <a:defRPr sz="2000" kern="1000" spc="-31">
                <a:solidFill>
                  <a:schemeClr val="tx1"/>
                </a:solidFill>
                <a:latin typeface="+mn-lt"/>
              </a:defRPr>
            </a:lvl2pPr>
            <a:lvl3pPr marL="1079473" indent="-342891" algn="l" rtl="0" eaLnBrk="1" fontAlgn="base" hangingPunct="1">
              <a:spcBef>
                <a:spcPts val="300"/>
              </a:spcBef>
              <a:spcAft>
                <a:spcPct val="0"/>
              </a:spcAft>
              <a:buClr>
                <a:schemeClr val="tx1"/>
              </a:buClr>
              <a:buFont typeface="Ericsson Hilda Light" panose="00000400000000000000" pitchFamily="2" charset="0"/>
              <a:buChar char="—"/>
              <a:defRPr sz="2000" kern="1000" spc="-31">
                <a:solidFill>
                  <a:schemeClr val="tx1"/>
                </a:solidFill>
                <a:latin typeface="+mn-lt"/>
              </a:defRPr>
            </a:lvl3pPr>
            <a:lvl4pPr marL="1435064" indent="-342891" algn="l" rtl="0" eaLnBrk="1" fontAlgn="base" hangingPunct="1">
              <a:spcBef>
                <a:spcPts val="300"/>
              </a:spcBef>
              <a:spcAft>
                <a:spcPct val="0"/>
              </a:spcAft>
              <a:buClr>
                <a:schemeClr val="tx1"/>
              </a:buClr>
              <a:buFont typeface="Ericsson Hilda Light" panose="00000400000000000000" pitchFamily="2" charset="0"/>
              <a:buChar char="—"/>
              <a:defRPr sz="2000" kern="1000" spc="-31">
                <a:solidFill>
                  <a:schemeClr val="tx1"/>
                </a:solidFill>
                <a:latin typeface="+mn-lt"/>
              </a:defRPr>
            </a:lvl4pPr>
            <a:lvl5pPr marL="1371566" indent="-342891" algn="l" rtl="0" eaLnBrk="1" fontAlgn="base" hangingPunct="1">
              <a:spcBef>
                <a:spcPts val="300"/>
              </a:spcBef>
              <a:spcAft>
                <a:spcPct val="0"/>
              </a:spcAft>
              <a:buClr>
                <a:schemeClr val="tx1"/>
              </a:buClr>
              <a:buFont typeface="Ericsson Hilda Light" panose="00000400000000000000" pitchFamily="2" charset="0"/>
              <a:buChar char="—"/>
              <a:defRPr sz="2000" kern="1000" spc="-31">
                <a:solidFill>
                  <a:schemeClr val="tx1"/>
                </a:solidFill>
                <a:latin typeface="+mn-lt"/>
              </a:defRPr>
            </a:lvl5pPr>
            <a:lvl6pPr marL="2071636" indent="-180970"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6pPr>
            <a:lvl7pPr marL="2528825" indent="-180970"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7pPr>
            <a:lvl8pPr marL="2986013" indent="-180970"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8pPr>
            <a:lvl9pPr marL="3443202" indent="-180970"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9pPr>
          </a:lstStyle>
          <a:p>
            <a:pPr marL="342000" marR="0" lvl="0" indent="-342000" algn="l" defTabSz="914400" rtl="0" eaLnBrk="1" fontAlgn="base" latinLnBrk="0" hangingPunct="1">
              <a:lnSpc>
                <a:spcPct val="100000"/>
              </a:lnSpc>
              <a:spcBef>
                <a:spcPts val="300"/>
              </a:spcBef>
              <a:spcAft>
                <a:spcPct val="0"/>
              </a:spcAft>
              <a:buClr>
                <a:srgbClr val="181818"/>
              </a:buClr>
              <a:buSzTx/>
              <a:buFont typeface="Ericsson Hilda Light" panose="00000400000000000000" pitchFamily="2" charset="0"/>
              <a:buNone/>
              <a:tabLst/>
              <a:defRPr/>
            </a:pPr>
            <a:r>
              <a:rPr kumimoji="0" lang="en-US" altLang="en-US" sz="1800" b="0" i="0" u="none" strike="noStrike" kern="1000" cap="none" spc="-31" normalizeH="0" baseline="0" noProof="0">
                <a:ln>
                  <a:noFill/>
                </a:ln>
                <a:solidFill>
                  <a:srgbClr val="FFFFFF"/>
                </a:solidFill>
                <a:effectLst/>
                <a:uLnTx/>
                <a:uFillTx/>
                <a:latin typeface="Ericsson Hilda"/>
                <a:ea typeface="+mn-ea"/>
                <a:cs typeface="+mn-cs"/>
              </a:rPr>
              <a:t>5G Enabled SGW/PGW</a:t>
            </a:r>
          </a:p>
          <a:p>
            <a:pPr marL="342891" marR="0" lvl="0" indent="-342891" algn="l" defTabSz="914400" rtl="0" eaLnBrk="1" fontAlgn="base" latinLnBrk="0" hangingPunct="1">
              <a:lnSpc>
                <a:spcPct val="100000"/>
              </a:lnSpc>
              <a:spcBef>
                <a:spcPts val="300"/>
              </a:spcBef>
              <a:spcAft>
                <a:spcPct val="0"/>
              </a:spcAft>
              <a:buClr>
                <a:srgbClr val="FFFFFF"/>
              </a:buClr>
              <a:buSzTx/>
              <a:buFont typeface="Lucida Grande"/>
              <a:buChar char="—"/>
              <a:tabLst/>
              <a:defRPr/>
            </a:pPr>
            <a:r>
              <a:rPr kumimoji="0" lang="en-US" altLang="en-US" sz="1400" b="0" i="0" u="none" strike="noStrike" kern="1000" cap="none" spc="-31" normalizeH="0" baseline="0" noProof="0">
                <a:ln>
                  <a:noFill/>
                </a:ln>
                <a:solidFill>
                  <a:srgbClr val="FFFFFF"/>
                </a:solidFill>
                <a:effectLst/>
                <a:uLnTx/>
                <a:uFillTx/>
                <a:latin typeface="Ericsson Hilda"/>
                <a:ea typeface="+mn-ea"/>
                <a:cs typeface="Arial" panose="020B0604020202020204" pitchFamily="34" charset="0"/>
              </a:rPr>
              <a:t>Separation of  Control and User  planes (CUPS)</a:t>
            </a:r>
          </a:p>
          <a:p>
            <a:pPr marL="342891" marR="0" lvl="0" indent="-342891" algn="l" defTabSz="914400" rtl="0" eaLnBrk="1" fontAlgn="base" latinLnBrk="0" hangingPunct="1">
              <a:lnSpc>
                <a:spcPct val="100000"/>
              </a:lnSpc>
              <a:spcBef>
                <a:spcPts val="300"/>
              </a:spcBef>
              <a:spcAft>
                <a:spcPct val="0"/>
              </a:spcAft>
              <a:buClr>
                <a:srgbClr val="FFFFFF"/>
              </a:buClr>
              <a:buSzTx/>
              <a:buFont typeface="Lucida Grande"/>
              <a:buChar char="—"/>
              <a:tabLst/>
              <a:defRPr/>
            </a:pPr>
            <a:r>
              <a:rPr kumimoji="0" lang="en-US" altLang="en-US" sz="1400" b="0" i="0" u="none" strike="noStrike" kern="1000" cap="none" spc="-31" normalizeH="0" baseline="0" noProof="0">
                <a:ln>
                  <a:noFill/>
                </a:ln>
                <a:solidFill>
                  <a:srgbClr val="FFFFFF"/>
                </a:solidFill>
                <a:effectLst/>
                <a:uLnTx/>
                <a:uFillTx/>
                <a:latin typeface="Ericsson Hilda"/>
                <a:ea typeface="+mn-ea"/>
                <a:cs typeface="Arial" panose="020B0604020202020204" pitchFamily="34" charset="0"/>
              </a:rPr>
              <a:t>Support for individual high data rates for 5G</a:t>
            </a:r>
          </a:p>
          <a:p>
            <a:pPr marL="342000" marR="0" lvl="1" indent="-342000" algn="l" defTabSz="914400" rtl="0" eaLnBrk="1" fontAlgn="base" latinLnBrk="0" hangingPunct="1">
              <a:lnSpc>
                <a:spcPct val="100000"/>
              </a:lnSpc>
              <a:spcBef>
                <a:spcPts val="300"/>
              </a:spcBef>
              <a:spcAft>
                <a:spcPct val="0"/>
              </a:spcAft>
              <a:buClr>
                <a:srgbClr val="181818"/>
              </a:buClr>
              <a:buSzTx/>
              <a:buFont typeface="Ericsson Hilda Light" panose="00000400000000000000" pitchFamily="2" charset="0"/>
              <a:buChar char="—"/>
              <a:tabLst/>
              <a:defRPr/>
            </a:pPr>
            <a:endParaRPr kumimoji="0" lang="en-US" altLang="en-US" sz="1600" b="0" i="0" u="none" strike="noStrike" kern="1000" cap="none" spc="-31" normalizeH="0" baseline="0" noProof="0">
              <a:ln>
                <a:noFill/>
              </a:ln>
              <a:solidFill>
                <a:srgbClr val="FFFFFF"/>
              </a:solidFill>
              <a:effectLst/>
              <a:uLnTx/>
              <a:uFillTx/>
              <a:latin typeface="Ericsson Hilda"/>
              <a:ea typeface="+mn-ea"/>
              <a:cs typeface="Arial" panose="020B0604020202020204" pitchFamily="34" charset="0"/>
            </a:endParaRPr>
          </a:p>
          <a:p>
            <a:pPr marL="342000" marR="0" lvl="0" indent="-342000" algn="l" defTabSz="914400" rtl="0" eaLnBrk="1" fontAlgn="base" latinLnBrk="0" hangingPunct="1">
              <a:lnSpc>
                <a:spcPct val="100000"/>
              </a:lnSpc>
              <a:spcBef>
                <a:spcPts val="300"/>
              </a:spcBef>
              <a:spcAft>
                <a:spcPct val="0"/>
              </a:spcAft>
              <a:buClr>
                <a:srgbClr val="181818"/>
              </a:buClr>
              <a:buSzTx/>
              <a:buFont typeface="Ericsson Hilda Light" panose="00000400000000000000" pitchFamily="2" charset="0"/>
              <a:buNone/>
              <a:tabLst/>
              <a:defRPr/>
            </a:pPr>
            <a:r>
              <a:rPr kumimoji="0" lang="en-US" altLang="en-US" sz="1800" b="0" i="0" u="none" strike="noStrike" kern="1000" cap="none" spc="-31" normalizeH="0" baseline="0" noProof="0">
                <a:ln>
                  <a:noFill/>
                </a:ln>
                <a:solidFill>
                  <a:srgbClr val="FFFFFF"/>
                </a:solidFill>
                <a:effectLst/>
                <a:uLnTx/>
                <a:uFillTx/>
                <a:latin typeface="Ericsson Hilda"/>
                <a:ea typeface="+mn-ea"/>
                <a:cs typeface="+mn-cs"/>
              </a:rPr>
              <a:t>5G Enabled MME and HSS</a:t>
            </a:r>
          </a:p>
          <a:p>
            <a:pPr marL="342000" marR="0" lvl="1" indent="-342000" algn="l" defTabSz="914400" rtl="0" eaLnBrk="1" fontAlgn="base" latinLnBrk="0" hangingPunct="1">
              <a:lnSpc>
                <a:spcPct val="100000"/>
              </a:lnSpc>
              <a:spcBef>
                <a:spcPts val="300"/>
              </a:spcBef>
              <a:spcAft>
                <a:spcPct val="0"/>
              </a:spcAft>
              <a:buClr>
                <a:srgbClr val="FFFFFF"/>
              </a:buClr>
              <a:buSzTx/>
              <a:buFont typeface="Ericsson Hilda Light" panose="00000400000000000000" pitchFamily="2" charset="0"/>
              <a:buChar char="—"/>
              <a:tabLst/>
              <a:defRPr/>
            </a:pPr>
            <a:r>
              <a:rPr kumimoji="0" lang="en-US" altLang="en-US" sz="1400" b="0" i="0" u="none" strike="noStrike" kern="1000" cap="none" spc="-31" normalizeH="0" baseline="0" noProof="0">
                <a:ln>
                  <a:noFill/>
                </a:ln>
                <a:solidFill>
                  <a:srgbClr val="FFFFFF"/>
                </a:solidFill>
                <a:effectLst/>
                <a:uLnTx/>
                <a:uFillTx/>
                <a:latin typeface="Ericsson Hilda"/>
                <a:ea typeface="+mn-ea"/>
                <a:cs typeface="Arial" panose="020B0604020202020204" pitchFamily="34" charset="0"/>
              </a:rPr>
              <a:t>5G data rate support</a:t>
            </a:r>
          </a:p>
          <a:p>
            <a:pPr marL="342000" marR="0" lvl="1" indent="-342000" algn="l" defTabSz="914400" rtl="0" eaLnBrk="1" fontAlgn="base" latinLnBrk="0" hangingPunct="1">
              <a:lnSpc>
                <a:spcPct val="100000"/>
              </a:lnSpc>
              <a:spcBef>
                <a:spcPts val="300"/>
              </a:spcBef>
              <a:spcAft>
                <a:spcPct val="0"/>
              </a:spcAft>
              <a:buClr>
                <a:srgbClr val="FFFFFF"/>
              </a:buClr>
              <a:buSzTx/>
              <a:buFont typeface="Ericsson Hilda Light" panose="00000400000000000000" pitchFamily="2" charset="0"/>
              <a:buChar char="—"/>
              <a:tabLst/>
              <a:defRPr/>
            </a:pPr>
            <a:r>
              <a:rPr kumimoji="0" lang="en-US" altLang="en-US" sz="1400" b="0" i="0" u="none" strike="noStrike" kern="1000" cap="none" spc="-31" normalizeH="0" baseline="0" noProof="0">
                <a:ln>
                  <a:noFill/>
                </a:ln>
                <a:solidFill>
                  <a:srgbClr val="FFFFFF"/>
                </a:solidFill>
                <a:effectLst/>
                <a:uLnTx/>
                <a:uFillTx/>
                <a:latin typeface="Ericsson Hilda"/>
                <a:ea typeface="+mn-ea"/>
                <a:cs typeface="Arial" panose="020B0604020202020204" pitchFamily="34" charset="0"/>
              </a:rPr>
              <a:t>5G subscription control</a:t>
            </a:r>
          </a:p>
          <a:p>
            <a:pPr marL="342000" marR="0" lvl="1" indent="-342000" algn="l" defTabSz="914400" rtl="0" eaLnBrk="1" fontAlgn="base" latinLnBrk="0" hangingPunct="1">
              <a:lnSpc>
                <a:spcPct val="100000"/>
              </a:lnSpc>
              <a:spcBef>
                <a:spcPts val="300"/>
              </a:spcBef>
              <a:spcAft>
                <a:spcPct val="0"/>
              </a:spcAft>
              <a:buClr>
                <a:srgbClr val="FFFFFF"/>
              </a:buClr>
              <a:buSzTx/>
              <a:buFont typeface="Ericsson Hilda Light" panose="00000400000000000000" pitchFamily="2" charset="0"/>
              <a:buChar char="—"/>
              <a:tabLst/>
              <a:defRPr/>
            </a:pPr>
            <a:r>
              <a:rPr kumimoji="0" lang="en-US" altLang="en-US" sz="1400" b="0" i="0" u="none" strike="noStrike" kern="1000" cap="none" spc="-31" normalizeH="0" baseline="0" noProof="0">
                <a:ln>
                  <a:noFill/>
                </a:ln>
                <a:solidFill>
                  <a:srgbClr val="FFFFFF"/>
                </a:solidFill>
                <a:effectLst/>
                <a:uLnTx/>
                <a:uFillTx/>
                <a:latin typeface="Ericsson Hilda"/>
                <a:ea typeface="+mn-ea"/>
                <a:cs typeface="Arial" panose="020B0604020202020204" pitchFamily="34" charset="0"/>
              </a:rPr>
              <a:t>Network slicing – DECOR, 5G GW selections</a:t>
            </a:r>
          </a:p>
          <a:p>
            <a:pPr marL="342000" marR="0" lvl="1" indent="-342000" algn="l" defTabSz="914400" rtl="0" eaLnBrk="1" fontAlgn="base" latinLnBrk="0" hangingPunct="1">
              <a:lnSpc>
                <a:spcPct val="100000"/>
              </a:lnSpc>
              <a:spcBef>
                <a:spcPts val="300"/>
              </a:spcBef>
              <a:spcAft>
                <a:spcPct val="0"/>
              </a:spcAft>
              <a:buClr>
                <a:srgbClr val="FFFFFF"/>
              </a:buClr>
              <a:buSzTx/>
              <a:buFont typeface="Ericsson Hilda Light" panose="00000400000000000000" pitchFamily="2" charset="0"/>
              <a:buChar char="—"/>
              <a:tabLst/>
              <a:defRPr/>
            </a:pPr>
            <a:r>
              <a:rPr kumimoji="0" lang="en-US" sz="1400" b="0" i="0" u="none" strike="noStrike" kern="1000" cap="none" spc="-31" normalizeH="0" baseline="0" noProof="0">
                <a:ln>
                  <a:noFill/>
                </a:ln>
                <a:solidFill>
                  <a:srgbClr val="FFFFFF"/>
                </a:solidFill>
                <a:effectLst/>
                <a:uLnTx/>
                <a:uFillTx/>
                <a:latin typeface="Ericsson Hilda"/>
                <a:ea typeface="+mn-ea"/>
              </a:rPr>
              <a:t>RAN volume reporting of Secondary RAT use</a:t>
            </a:r>
            <a:br>
              <a:rPr kumimoji="0" lang="en-US" sz="1400" b="0" i="0" u="none" strike="noStrike" kern="1000" cap="none" spc="-31" normalizeH="0" baseline="0" noProof="0">
                <a:ln>
                  <a:noFill/>
                </a:ln>
                <a:solidFill>
                  <a:srgbClr val="FFFFFF"/>
                </a:solidFill>
                <a:effectLst/>
                <a:uLnTx/>
                <a:uFillTx/>
                <a:latin typeface="Ericsson Hilda"/>
                <a:ea typeface="+mn-ea"/>
              </a:rPr>
            </a:br>
            <a:endParaRPr kumimoji="0" lang="en-US" sz="1400" b="0" i="0" u="none" strike="noStrike" kern="1000" cap="none" spc="-31" normalizeH="0" baseline="0" noProof="0">
              <a:ln>
                <a:noFill/>
              </a:ln>
              <a:solidFill>
                <a:srgbClr val="FFFFFF"/>
              </a:solidFill>
              <a:effectLst/>
              <a:uLnTx/>
              <a:uFillTx/>
              <a:latin typeface="Ericsson Hilda"/>
              <a:ea typeface="+mn-ea"/>
            </a:endParaRPr>
          </a:p>
          <a:p>
            <a:pPr marL="0" marR="0" lvl="1" indent="0" algn="l" defTabSz="914400" rtl="0" eaLnBrk="1" fontAlgn="base" latinLnBrk="0" hangingPunct="1">
              <a:lnSpc>
                <a:spcPct val="100000"/>
              </a:lnSpc>
              <a:spcBef>
                <a:spcPts val="300"/>
              </a:spcBef>
              <a:spcAft>
                <a:spcPct val="0"/>
              </a:spcAft>
              <a:buClr>
                <a:srgbClr val="FFFFFF"/>
              </a:buClr>
              <a:buSzTx/>
              <a:buFont typeface="Ericsson Hilda Light" panose="00000400000000000000" pitchFamily="2" charset="0"/>
              <a:buNone/>
              <a:tabLst/>
              <a:defRPr/>
            </a:pPr>
            <a:r>
              <a:rPr kumimoji="0" lang="en-US" sz="1800" b="0" i="0" u="none" strike="noStrike" kern="1000" cap="none" spc="-31" normalizeH="0" baseline="0" noProof="0">
                <a:ln>
                  <a:noFill/>
                </a:ln>
                <a:solidFill>
                  <a:srgbClr val="FFFFFF"/>
                </a:solidFill>
                <a:effectLst/>
                <a:uLnTx/>
                <a:uFillTx/>
                <a:latin typeface="Ericsson Hilda"/>
                <a:ea typeface="+mn-ea"/>
                <a:cs typeface="+mn-cs"/>
              </a:rPr>
              <a:t>Ericsson added benefits</a:t>
            </a:r>
          </a:p>
          <a:p>
            <a:pPr marL="342000" marR="0" lvl="1" indent="-342000" algn="l" defTabSz="914400" rtl="0" eaLnBrk="1" fontAlgn="base" latinLnBrk="0" hangingPunct="1">
              <a:lnSpc>
                <a:spcPct val="100000"/>
              </a:lnSpc>
              <a:spcBef>
                <a:spcPts val="300"/>
              </a:spcBef>
              <a:spcAft>
                <a:spcPct val="0"/>
              </a:spcAft>
              <a:buClr>
                <a:srgbClr val="FFFFFF"/>
              </a:buClr>
              <a:buSzTx/>
              <a:buFont typeface="Ericsson Hilda Light" panose="00000400000000000000" pitchFamily="2" charset="0"/>
              <a:buChar char="—"/>
              <a:tabLst/>
              <a:defRPr/>
            </a:pPr>
            <a:r>
              <a:rPr kumimoji="0" lang="en-US" altLang="en-US" sz="1400" b="0" i="0" u="none" strike="noStrike" kern="1000" cap="none" spc="-31" normalizeH="0" baseline="0" noProof="0">
                <a:ln>
                  <a:noFill/>
                </a:ln>
                <a:solidFill>
                  <a:srgbClr val="FFFFFF"/>
                </a:solidFill>
                <a:effectLst/>
                <a:uLnTx/>
                <a:uFillTx/>
                <a:latin typeface="Ericsson Hilda"/>
                <a:ea typeface="+mn-ea"/>
                <a:cs typeface="Arial" panose="020B0604020202020204" pitchFamily="34" charset="0"/>
              </a:rPr>
              <a:t>CUPS with independent capacity scaling of control and user planes  and hybrid support (PNF/VNF)</a:t>
            </a:r>
          </a:p>
          <a:p>
            <a:pPr marL="342000" marR="0" lvl="1" indent="-342000" algn="l" defTabSz="914400" rtl="0" eaLnBrk="1" fontAlgn="base" latinLnBrk="0" hangingPunct="1">
              <a:lnSpc>
                <a:spcPct val="100000"/>
              </a:lnSpc>
              <a:spcBef>
                <a:spcPts val="300"/>
              </a:spcBef>
              <a:spcAft>
                <a:spcPct val="0"/>
              </a:spcAft>
              <a:buClr>
                <a:srgbClr val="FFFFFF"/>
              </a:buClr>
              <a:buSzTx/>
              <a:buFont typeface="Ericsson Hilda Light" panose="00000400000000000000" pitchFamily="2" charset="0"/>
              <a:buChar char="—"/>
              <a:tabLst/>
              <a:defRPr/>
            </a:pPr>
            <a:r>
              <a:rPr kumimoji="0" lang="en-US" altLang="en-US" sz="1400" b="0" i="0" u="none" strike="noStrike" kern="1000" cap="none" spc="-31" normalizeH="0" baseline="0" noProof="0">
                <a:ln>
                  <a:noFill/>
                </a:ln>
                <a:solidFill>
                  <a:srgbClr val="FFFFFF"/>
                </a:solidFill>
                <a:effectLst/>
                <a:uLnTx/>
                <a:uFillTx/>
                <a:latin typeface="Ericsson Hilda"/>
                <a:ea typeface="+mn-ea"/>
                <a:cs typeface="Arial" panose="020B0604020202020204" pitchFamily="34" charset="0"/>
              </a:rPr>
              <a:t>Slicing database </a:t>
            </a:r>
          </a:p>
          <a:p>
            <a:pPr marL="342000" marR="0" lvl="1" indent="-342000" algn="l" defTabSz="914400" rtl="0" eaLnBrk="1" fontAlgn="base" latinLnBrk="0" hangingPunct="1">
              <a:lnSpc>
                <a:spcPct val="100000"/>
              </a:lnSpc>
              <a:spcBef>
                <a:spcPts val="300"/>
              </a:spcBef>
              <a:spcAft>
                <a:spcPct val="0"/>
              </a:spcAft>
              <a:buClr>
                <a:srgbClr val="FFFFFF"/>
              </a:buClr>
              <a:buSzTx/>
              <a:buFont typeface="Ericsson Hilda Light" panose="00000400000000000000" pitchFamily="2" charset="0"/>
              <a:buChar char="—"/>
              <a:tabLst/>
              <a:defRPr/>
            </a:pPr>
            <a:r>
              <a:rPr kumimoji="0" lang="en-US" altLang="en-US" sz="1400" b="0" i="0" u="none" strike="noStrike" kern="1000" cap="none" spc="-31" normalizeH="0" baseline="0" noProof="0">
                <a:ln>
                  <a:noFill/>
                </a:ln>
                <a:solidFill>
                  <a:srgbClr val="FFFFFF"/>
                </a:solidFill>
                <a:effectLst/>
                <a:uLnTx/>
                <a:uFillTx/>
                <a:latin typeface="Ericsson Hilda"/>
                <a:ea typeface="+mn-ea"/>
                <a:cs typeface="Arial" panose="020B0604020202020204" pitchFamily="34" charset="0"/>
              </a:rPr>
              <a:t>Service-based network slice selection</a:t>
            </a:r>
            <a:br>
              <a:rPr kumimoji="0" lang="en-US" altLang="en-US" sz="1600" b="0" i="0" u="none" strike="noStrike" kern="1000" cap="none" spc="-31" normalizeH="0" baseline="0" noProof="0">
                <a:ln>
                  <a:noFill/>
                </a:ln>
                <a:solidFill>
                  <a:srgbClr val="FFFFFF"/>
                </a:solidFill>
                <a:effectLst/>
                <a:uLnTx/>
                <a:uFillTx/>
                <a:latin typeface="Ericsson Hilda"/>
                <a:ea typeface="+mn-ea"/>
                <a:cs typeface="Arial" panose="020B0604020202020204" pitchFamily="34" charset="0"/>
              </a:rPr>
            </a:br>
            <a:endParaRPr kumimoji="0" lang="en-US" altLang="en-US" sz="1400" b="0" i="0" u="none" strike="noStrike" kern="1000" cap="none" spc="-31" normalizeH="0" baseline="0" noProof="0">
              <a:ln>
                <a:noFill/>
              </a:ln>
              <a:solidFill>
                <a:srgbClr val="FFFFFF"/>
              </a:solidFill>
              <a:effectLst/>
              <a:uLnTx/>
              <a:uFillTx/>
              <a:latin typeface="Ericsson Hilda"/>
              <a:ea typeface="+mn-ea"/>
              <a:cs typeface="Arial" panose="020B0604020202020204" pitchFamily="34" charset="0"/>
            </a:endParaRPr>
          </a:p>
        </p:txBody>
      </p:sp>
      <p:sp>
        <p:nvSpPr>
          <p:cNvPr id="95" name="Text Box 144">
            <a:extLst>
              <a:ext uri="{FF2B5EF4-FFF2-40B4-BE49-F238E27FC236}">
                <a16:creationId xmlns:a16="http://schemas.microsoft.com/office/drawing/2014/main" id="{BCD7618E-5762-4C92-9ADE-6408C9E0EC93}"/>
              </a:ext>
            </a:extLst>
          </p:cNvPr>
          <p:cNvSpPr txBox="1">
            <a:spLocks noChangeAspect="1" noChangeArrowheads="1"/>
          </p:cNvSpPr>
          <p:nvPr/>
        </p:nvSpPr>
        <p:spPr bwMode="auto">
          <a:xfrm>
            <a:off x="9186507" y="3623965"/>
            <a:ext cx="992188" cy="147733"/>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Ericsson Hilda Regular"/>
                <a:ea typeface="MS PGothic" panose="020B0600070205080204" pitchFamily="34" charset="-128"/>
                <a:cs typeface="Ericsson Hilda Regular"/>
              </a:rPr>
              <a:t>S5</a:t>
            </a:r>
          </a:p>
        </p:txBody>
      </p:sp>
      <p:sp>
        <p:nvSpPr>
          <p:cNvPr id="96" name="Text Box 144">
            <a:extLst>
              <a:ext uri="{FF2B5EF4-FFF2-40B4-BE49-F238E27FC236}">
                <a16:creationId xmlns:a16="http://schemas.microsoft.com/office/drawing/2014/main" id="{5629035E-0F0F-4501-A430-A2FB455C91CE}"/>
              </a:ext>
            </a:extLst>
          </p:cNvPr>
          <p:cNvSpPr txBox="1">
            <a:spLocks noChangeAspect="1" noChangeArrowheads="1"/>
          </p:cNvSpPr>
          <p:nvPr/>
        </p:nvSpPr>
        <p:spPr bwMode="auto">
          <a:xfrm>
            <a:off x="6570778" y="3623965"/>
            <a:ext cx="992188" cy="147733"/>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Ericsson Hilda Regular"/>
                <a:ea typeface="MS PGothic" panose="020B0600070205080204" pitchFamily="34" charset="-128"/>
                <a:cs typeface="Ericsson Hilda Regular"/>
              </a:rPr>
              <a:t>S10</a:t>
            </a:r>
          </a:p>
        </p:txBody>
      </p:sp>
      <p:cxnSp>
        <p:nvCxnSpPr>
          <p:cNvPr id="97" name="Straight Connector 96">
            <a:extLst>
              <a:ext uri="{FF2B5EF4-FFF2-40B4-BE49-F238E27FC236}">
                <a16:creationId xmlns:a16="http://schemas.microsoft.com/office/drawing/2014/main" id="{9CB9D1DF-5145-4050-ADC8-0292F3D7938A}"/>
              </a:ext>
            </a:extLst>
          </p:cNvPr>
          <p:cNvCxnSpPr/>
          <p:nvPr/>
        </p:nvCxnSpPr>
        <p:spPr bwMode="auto">
          <a:xfrm>
            <a:off x="7294881" y="3763820"/>
            <a:ext cx="2200776" cy="0"/>
          </a:xfrm>
          <a:prstGeom prst="line">
            <a:avLst/>
          </a:prstGeom>
          <a:solidFill>
            <a:schemeClr val="accent1"/>
          </a:solidFill>
          <a:ln w="12700" cap="flat" cmpd="sng" algn="ctr">
            <a:solidFill>
              <a:schemeClr val="bg1"/>
            </a:solidFill>
            <a:prstDash val="solid"/>
            <a:round/>
            <a:headEnd type="none" w="med" len="med"/>
            <a:tailEnd type="none"/>
          </a:ln>
          <a:effectLst/>
        </p:spPr>
      </p:cxnSp>
      <p:sp>
        <p:nvSpPr>
          <p:cNvPr id="98" name="Text Box 144">
            <a:extLst>
              <a:ext uri="{FF2B5EF4-FFF2-40B4-BE49-F238E27FC236}">
                <a16:creationId xmlns:a16="http://schemas.microsoft.com/office/drawing/2014/main" id="{16AF344B-7A92-4698-8071-47D345A37F53}"/>
              </a:ext>
            </a:extLst>
          </p:cNvPr>
          <p:cNvSpPr txBox="1">
            <a:spLocks noChangeAspect="1" noChangeArrowheads="1"/>
          </p:cNvSpPr>
          <p:nvPr/>
        </p:nvSpPr>
        <p:spPr bwMode="auto">
          <a:xfrm>
            <a:off x="8658646" y="4152624"/>
            <a:ext cx="992188" cy="14927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altLang="en-US" sz="1200" b="0" i="0" u="none" strike="noStrike" kern="1200" cap="none" spc="0" normalizeH="0" baseline="0" noProof="0" err="1">
                <a:ln>
                  <a:noFill/>
                </a:ln>
                <a:solidFill>
                  <a:srgbClr val="FFFFFF"/>
                </a:solidFill>
                <a:effectLst/>
                <a:uLnTx/>
                <a:uFillTx/>
                <a:latin typeface="Ericsson Hilda Regular"/>
                <a:ea typeface="MS PGothic" panose="020B0600070205080204" pitchFamily="34" charset="-128"/>
                <a:cs typeface="Ericsson Hilda Regular"/>
              </a:rPr>
              <a:t>Sx</a:t>
            </a:r>
            <a:endParaRPr kumimoji="0" lang="en-US" altLang="en-US" sz="1200" b="0" i="0" u="none" strike="noStrike" kern="1200" cap="none" spc="0" normalizeH="0" baseline="0" noProof="0">
              <a:ln>
                <a:noFill/>
              </a:ln>
              <a:solidFill>
                <a:srgbClr val="FFFFFF"/>
              </a:solidFill>
              <a:effectLst/>
              <a:uLnTx/>
              <a:uFillTx/>
              <a:latin typeface="Ericsson Hilda Regular"/>
              <a:ea typeface="MS PGothic" panose="020B0600070205080204" pitchFamily="34" charset="-128"/>
              <a:cs typeface="Ericsson Hilda Regular"/>
            </a:endParaRPr>
          </a:p>
        </p:txBody>
      </p:sp>
      <p:cxnSp>
        <p:nvCxnSpPr>
          <p:cNvPr id="99" name="Straight Connector 98">
            <a:extLst>
              <a:ext uri="{FF2B5EF4-FFF2-40B4-BE49-F238E27FC236}">
                <a16:creationId xmlns:a16="http://schemas.microsoft.com/office/drawing/2014/main" id="{7893277F-8F51-41EF-9A0F-1D55B15584A2}"/>
              </a:ext>
            </a:extLst>
          </p:cNvPr>
          <p:cNvCxnSpPr/>
          <p:nvPr/>
        </p:nvCxnSpPr>
        <p:spPr bwMode="auto">
          <a:xfrm flipV="1">
            <a:off x="8978570" y="3885362"/>
            <a:ext cx="0" cy="705612"/>
          </a:xfrm>
          <a:prstGeom prst="line">
            <a:avLst/>
          </a:prstGeom>
          <a:solidFill>
            <a:schemeClr val="accent1"/>
          </a:solidFill>
          <a:ln w="12700" cap="flat" cmpd="sng" algn="ctr">
            <a:solidFill>
              <a:schemeClr val="bg1"/>
            </a:solidFill>
            <a:prstDash val="solid"/>
            <a:round/>
            <a:headEnd type="none" w="med" len="med"/>
            <a:tailEnd type="none"/>
          </a:ln>
          <a:effectLst/>
        </p:spPr>
      </p:cxnSp>
      <p:cxnSp>
        <p:nvCxnSpPr>
          <p:cNvPr id="101" name="Straight Connector 100">
            <a:extLst>
              <a:ext uri="{FF2B5EF4-FFF2-40B4-BE49-F238E27FC236}">
                <a16:creationId xmlns:a16="http://schemas.microsoft.com/office/drawing/2014/main" id="{882D33C3-A30C-4456-94F4-F329FBA1D822}"/>
              </a:ext>
            </a:extLst>
          </p:cNvPr>
          <p:cNvCxnSpPr/>
          <p:nvPr/>
        </p:nvCxnSpPr>
        <p:spPr bwMode="auto">
          <a:xfrm flipH="1" flipV="1">
            <a:off x="6792816" y="3925018"/>
            <a:ext cx="652111" cy="3190"/>
          </a:xfrm>
          <a:prstGeom prst="line">
            <a:avLst/>
          </a:prstGeom>
          <a:solidFill>
            <a:schemeClr val="accent1"/>
          </a:solidFill>
          <a:ln w="12700" cap="flat" cmpd="sng" algn="ctr">
            <a:solidFill>
              <a:schemeClr val="bg1"/>
            </a:solidFill>
            <a:prstDash val="solid"/>
            <a:round/>
            <a:headEnd type="none" w="med" len="med"/>
            <a:tailEnd type="none"/>
          </a:ln>
          <a:effectLst/>
        </p:spPr>
      </p:cxnSp>
      <p:cxnSp>
        <p:nvCxnSpPr>
          <p:cNvPr id="102" name="Straight Connector 101">
            <a:extLst>
              <a:ext uri="{FF2B5EF4-FFF2-40B4-BE49-F238E27FC236}">
                <a16:creationId xmlns:a16="http://schemas.microsoft.com/office/drawing/2014/main" id="{0D0EFCB8-B73C-41C0-9FBE-79DB92AB8DF3}"/>
              </a:ext>
            </a:extLst>
          </p:cNvPr>
          <p:cNvCxnSpPr/>
          <p:nvPr/>
        </p:nvCxnSpPr>
        <p:spPr bwMode="auto">
          <a:xfrm>
            <a:off x="6792816" y="3925018"/>
            <a:ext cx="0" cy="371673"/>
          </a:xfrm>
          <a:prstGeom prst="line">
            <a:avLst/>
          </a:prstGeom>
          <a:solidFill>
            <a:schemeClr val="accent1"/>
          </a:solidFill>
          <a:ln w="12700" cap="flat" cmpd="sng" algn="ctr">
            <a:solidFill>
              <a:schemeClr val="bg1"/>
            </a:solidFill>
            <a:prstDash val="solid"/>
            <a:round/>
            <a:headEnd type="none" w="med" len="med"/>
            <a:tailEnd type="none"/>
          </a:ln>
          <a:effectLst/>
        </p:spPr>
      </p:cxnSp>
      <p:sp>
        <p:nvSpPr>
          <p:cNvPr id="103" name="Text Box 144">
            <a:extLst>
              <a:ext uri="{FF2B5EF4-FFF2-40B4-BE49-F238E27FC236}">
                <a16:creationId xmlns:a16="http://schemas.microsoft.com/office/drawing/2014/main" id="{847A1383-E56D-4744-8CD3-49653B81ABD2}"/>
              </a:ext>
            </a:extLst>
          </p:cNvPr>
          <p:cNvSpPr txBox="1">
            <a:spLocks noChangeAspect="1" noChangeArrowheads="1"/>
          </p:cNvSpPr>
          <p:nvPr/>
        </p:nvSpPr>
        <p:spPr bwMode="auto">
          <a:xfrm>
            <a:off x="5918238" y="4018703"/>
            <a:ext cx="992188" cy="147733"/>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Ericsson Hilda Regular"/>
                <a:ea typeface="MS PGothic" panose="020B0600070205080204" pitchFamily="34" charset="-128"/>
                <a:cs typeface="Ericsson Hilda Regular"/>
              </a:rPr>
              <a:t>S1-MME</a:t>
            </a:r>
          </a:p>
        </p:txBody>
      </p:sp>
      <p:sp>
        <p:nvSpPr>
          <p:cNvPr id="105" name="Text Box 144">
            <a:extLst>
              <a:ext uri="{FF2B5EF4-FFF2-40B4-BE49-F238E27FC236}">
                <a16:creationId xmlns:a16="http://schemas.microsoft.com/office/drawing/2014/main" id="{148A1FC0-600B-40EF-8B28-421F1E541D8C}"/>
              </a:ext>
            </a:extLst>
          </p:cNvPr>
          <p:cNvSpPr txBox="1">
            <a:spLocks noChangeAspect="1" noChangeArrowheads="1"/>
          </p:cNvSpPr>
          <p:nvPr/>
        </p:nvSpPr>
        <p:spPr bwMode="auto">
          <a:xfrm>
            <a:off x="8308851" y="2732991"/>
            <a:ext cx="992188" cy="14927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altLang="en-US" sz="1200" b="0" i="0" u="none" strike="noStrike" kern="1200" cap="none" spc="0" normalizeH="0" baseline="0" noProof="0" err="1">
                <a:ln>
                  <a:noFill/>
                </a:ln>
                <a:solidFill>
                  <a:srgbClr val="FFFFFF"/>
                </a:solidFill>
                <a:effectLst/>
                <a:uLnTx/>
                <a:uFillTx/>
                <a:latin typeface="Ericsson Hilda Regular"/>
                <a:ea typeface="MS PGothic" panose="020B0600070205080204" pitchFamily="34" charset="-128"/>
                <a:cs typeface="Ericsson Hilda Regular"/>
              </a:rPr>
              <a:t>Gx</a:t>
            </a:r>
            <a:endParaRPr kumimoji="0" lang="en-US" altLang="en-US" sz="1200" b="0" i="0" u="none" strike="noStrike" kern="1200" cap="none" spc="0" normalizeH="0" baseline="0" noProof="0">
              <a:ln>
                <a:noFill/>
              </a:ln>
              <a:solidFill>
                <a:srgbClr val="FFFFFF"/>
              </a:solidFill>
              <a:effectLst/>
              <a:uLnTx/>
              <a:uFillTx/>
              <a:latin typeface="Ericsson Hilda Regular"/>
              <a:ea typeface="MS PGothic" panose="020B0600070205080204" pitchFamily="34" charset="-128"/>
              <a:cs typeface="Ericsson Hilda Regular"/>
            </a:endParaRPr>
          </a:p>
        </p:txBody>
      </p:sp>
      <p:cxnSp>
        <p:nvCxnSpPr>
          <p:cNvPr id="114" name="Straight Connector 113">
            <a:extLst>
              <a:ext uri="{FF2B5EF4-FFF2-40B4-BE49-F238E27FC236}">
                <a16:creationId xmlns:a16="http://schemas.microsoft.com/office/drawing/2014/main" id="{3A415AC7-3596-48E9-A9F7-F17267440A6B}"/>
              </a:ext>
            </a:extLst>
          </p:cNvPr>
          <p:cNvCxnSpPr>
            <a:cxnSpLocks/>
          </p:cNvCxnSpPr>
          <p:nvPr/>
        </p:nvCxnSpPr>
        <p:spPr bwMode="auto">
          <a:xfrm>
            <a:off x="7026033" y="4692905"/>
            <a:ext cx="2957103" cy="17592"/>
          </a:xfrm>
          <a:prstGeom prst="line">
            <a:avLst/>
          </a:prstGeom>
          <a:solidFill>
            <a:schemeClr val="accent1"/>
          </a:solidFill>
          <a:ln w="38100" cap="flat" cmpd="sng" algn="ctr">
            <a:solidFill>
              <a:schemeClr val="bg1"/>
            </a:solidFill>
            <a:prstDash val="solid"/>
            <a:round/>
            <a:headEnd type="none" w="med" len="med"/>
            <a:tailEnd type="none"/>
          </a:ln>
          <a:effectLst/>
        </p:spPr>
      </p:cxnSp>
      <p:sp>
        <p:nvSpPr>
          <p:cNvPr id="115" name="Text Box 144">
            <a:extLst>
              <a:ext uri="{FF2B5EF4-FFF2-40B4-BE49-F238E27FC236}">
                <a16:creationId xmlns:a16="http://schemas.microsoft.com/office/drawing/2014/main" id="{434FF090-AAA7-454B-A975-71234B48D1E2}"/>
              </a:ext>
            </a:extLst>
          </p:cNvPr>
          <p:cNvSpPr txBox="1">
            <a:spLocks noChangeAspect="1" noChangeArrowheads="1"/>
          </p:cNvSpPr>
          <p:nvPr/>
        </p:nvSpPr>
        <p:spPr bwMode="auto">
          <a:xfrm>
            <a:off x="9286514" y="4421761"/>
            <a:ext cx="992187" cy="14927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en-US" sz="1200" b="0" i="0" u="none" strike="noStrike" kern="0" cap="none" spc="0" normalizeH="0" baseline="0" noProof="0" err="1">
                <a:ln>
                  <a:noFill/>
                </a:ln>
                <a:solidFill>
                  <a:srgbClr val="FFFFFF"/>
                </a:solidFill>
                <a:effectLst/>
                <a:uLnTx/>
                <a:uFillTx/>
                <a:latin typeface="Ericsson Hilda Regular"/>
                <a:ea typeface="MS PGothic" charset="-128"/>
                <a:cs typeface="Ericsson Hilda Regular"/>
              </a:rPr>
              <a:t>SGi</a:t>
            </a:r>
            <a:endParaRPr kumimoji="0" lang="en-US" altLang="en-US" sz="1200" b="0" i="0" u="none" strike="noStrike" kern="0" cap="none" spc="0" normalizeH="0" baseline="0" noProof="0">
              <a:ln>
                <a:noFill/>
              </a:ln>
              <a:solidFill>
                <a:srgbClr val="FFFFFF"/>
              </a:solidFill>
              <a:effectLst/>
              <a:uLnTx/>
              <a:uFillTx/>
              <a:latin typeface="Ericsson Hilda Regular"/>
              <a:ea typeface="MS PGothic" charset="-128"/>
              <a:cs typeface="Ericsson Hilda Regular"/>
            </a:endParaRPr>
          </a:p>
        </p:txBody>
      </p:sp>
      <p:sp>
        <p:nvSpPr>
          <p:cNvPr id="117" name="Text Box 144">
            <a:extLst>
              <a:ext uri="{FF2B5EF4-FFF2-40B4-BE49-F238E27FC236}">
                <a16:creationId xmlns:a16="http://schemas.microsoft.com/office/drawing/2014/main" id="{D3B8FFD0-1D48-40FF-96B1-88E53AACA4E5}"/>
              </a:ext>
            </a:extLst>
          </p:cNvPr>
          <p:cNvSpPr txBox="1">
            <a:spLocks noChangeAspect="1" noChangeArrowheads="1"/>
          </p:cNvSpPr>
          <p:nvPr/>
        </p:nvSpPr>
        <p:spPr bwMode="auto">
          <a:xfrm>
            <a:off x="7420934" y="4422530"/>
            <a:ext cx="992187" cy="147733"/>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en-US" sz="1200" b="0" i="0" u="none" strike="noStrike" kern="0" cap="none" spc="0" normalizeH="0" baseline="0" noProof="0">
                <a:ln>
                  <a:noFill/>
                </a:ln>
                <a:solidFill>
                  <a:srgbClr val="FFFFFF"/>
                </a:solidFill>
                <a:effectLst/>
                <a:uLnTx/>
                <a:uFillTx/>
                <a:latin typeface="Ericsson Hilda Regular"/>
                <a:ea typeface="MS PGothic" charset="-128"/>
                <a:cs typeface="Ericsson Hilda Regular"/>
              </a:rPr>
              <a:t>S1-U</a:t>
            </a:r>
          </a:p>
        </p:txBody>
      </p:sp>
      <p:cxnSp>
        <p:nvCxnSpPr>
          <p:cNvPr id="121" name="Straight Connector 120">
            <a:extLst>
              <a:ext uri="{FF2B5EF4-FFF2-40B4-BE49-F238E27FC236}">
                <a16:creationId xmlns:a16="http://schemas.microsoft.com/office/drawing/2014/main" id="{5A278A2F-FE33-40AA-828A-DCB88C7E130A}"/>
              </a:ext>
            </a:extLst>
          </p:cNvPr>
          <p:cNvCxnSpPr>
            <a:cxnSpLocks/>
          </p:cNvCxnSpPr>
          <p:nvPr/>
        </p:nvCxnSpPr>
        <p:spPr bwMode="auto">
          <a:xfrm flipV="1">
            <a:off x="5844261" y="4662598"/>
            <a:ext cx="669155" cy="7580"/>
          </a:xfrm>
          <a:prstGeom prst="line">
            <a:avLst/>
          </a:prstGeom>
          <a:solidFill>
            <a:schemeClr val="accent1"/>
          </a:solidFill>
          <a:ln w="19050" cap="flat" cmpd="sng" algn="ctr">
            <a:solidFill>
              <a:schemeClr val="bg1"/>
            </a:solidFill>
            <a:prstDash val="solid"/>
            <a:round/>
            <a:headEnd type="none" w="med" len="med"/>
            <a:tailEnd type="none"/>
          </a:ln>
          <a:effectLst/>
        </p:spPr>
      </p:cxnSp>
      <p:sp>
        <p:nvSpPr>
          <p:cNvPr id="122" name="Rectangle 121">
            <a:extLst>
              <a:ext uri="{FF2B5EF4-FFF2-40B4-BE49-F238E27FC236}">
                <a16:creationId xmlns:a16="http://schemas.microsoft.com/office/drawing/2014/main" id="{F06C3796-DDB2-46A5-ADC8-B0A22FAF79D1}"/>
              </a:ext>
            </a:extLst>
          </p:cNvPr>
          <p:cNvSpPr/>
          <p:nvPr/>
        </p:nvSpPr>
        <p:spPr bwMode="auto">
          <a:xfrm>
            <a:off x="8543415" y="3051622"/>
            <a:ext cx="828019" cy="2609685"/>
          </a:xfrm>
          <a:prstGeom prst="rect">
            <a:avLst/>
          </a:prstGeom>
          <a:noFill/>
          <a:ln w="12700" cap="flat" cmpd="sng" algn="ctr">
            <a:solidFill>
              <a:schemeClr val="bg1"/>
            </a:solidFill>
            <a:prstDash val="dash"/>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cxnSp>
        <p:nvCxnSpPr>
          <p:cNvPr id="123" name="Straight Connector 122">
            <a:extLst>
              <a:ext uri="{FF2B5EF4-FFF2-40B4-BE49-F238E27FC236}">
                <a16:creationId xmlns:a16="http://schemas.microsoft.com/office/drawing/2014/main" id="{89648163-645D-4F51-A2F0-C822733CC6EE}"/>
              </a:ext>
            </a:extLst>
          </p:cNvPr>
          <p:cNvCxnSpPr>
            <a:cxnSpLocks/>
          </p:cNvCxnSpPr>
          <p:nvPr/>
        </p:nvCxnSpPr>
        <p:spPr bwMode="auto">
          <a:xfrm flipH="1">
            <a:off x="7717978" y="2530350"/>
            <a:ext cx="269668" cy="0"/>
          </a:xfrm>
          <a:prstGeom prst="line">
            <a:avLst/>
          </a:prstGeom>
          <a:solidFill>
            <a:schemeClr val="accent1"/>
          </a:solidFill>
          <a:ln w="12700" cap="flat" cmpd="sng" algn="ctr">
            <a:solidFill>
              <a:schemeClr val="bg1"/>
            </a:solidFill>
            <a:prstDash val="solid"/>
            <a:round/>
            <a:headEnd type="none" w="med" len="med"/>
            <a:tailEnd type="none"/>
          </a:ln>
          <a:effectLst/>
        </p:spPr>
      </p:cxnSp>
      <p:cxnSp>
        <p:nvCxnSpPr>
          <p:cNvPr id="124" name="Straight Connector 123">
            <a:extLst>
              <a:ext uri="{FF2B5EF4-FFF2-40B4-BE49-F238E27FC236}">
                <a16:creationId xmlns:a16="http://schemas.microsoft.com/office/drawing/2014/main" id="{DD7F720E-C685-420B-BC35-125D1241A424}"/>
              </a:ext>
            </a:extLst>
          </p:cNvPr>
          <p:cNvCxnSpPr>
            <a:cxnSpLocks/>
          </p:cNvCxnSpPr>
          <p:nvPr/>
        </p:nvCxnSpPr>
        <p:spPr bwMode="auto">
          <a:xfrm>
            <a:off x="7717977" y="2530350"/>
            <a:ext cx="1" cy="790623"/>
          </a:xfrm>
          <a:prstGeom prst="line">
            <a:avLst/>
          </a:prstGeom>
          <a:solidFill>
            <a:schemeClr val="accent1"/>
          </a:solidFill>
          <a:ln w="12700" cap="flat" cmpd="sng" algn="ctr">
            <a:solidFill>
              <a:schemeClr val="bg1"/>
            </a:solidFill>
            <a:prstDash val="solid"/>
            <a:round/>
            <a:headEnd type="none" w="med" len="med"/>
            <a:tailEnd type="none"/>
          </a:ln>
          <a:effectLst/>
        </p:spPr>
      </p:cxnSp>
      <p:cxnSp>
        <p:nvCxnSpPr>
          <p:cNvPr id="126" name="Straight Connector 125">
            <a:extLst>
              <a:ext uri="{FF2B5EF4-FFF2-40B4-BE49-F238E27FC236}">
                <a16:creationId xmlns:a16="http://schemas.microsoft.com/office/drawing/2014/main" id="{708C05C6-54C8-47B0-AE76-E5832B63C490}"/>
              </a:ext>
            </a:extLst>
          </p:cNvPr>
          <p:cNvCxnSpPr>
            <a:cxnSpLocks/>
            <a:stCxn id="197" idx="0"/>
          </p:cNvCxnSpPr>
          <p:nvPr/>
        </p:nvCxnSpPr>
        <p:spPr bwMode="auto">
          <a:xfrm flipV="1">
            <a:off x="8965578" y="2510738"/>
            <a:ext cx="0" cy="807543"/>
          </a:xfrm>
          <a:prstGeom prst="line">
            <a:avLst/>
          </a:prstGeom>
          <a:solidFill>
            <a:schemeClr val="accent1"/>
          </a:solidFill>
          <a:ln w="12700" cap="flat" cmpd="sng" algn="ctr">
            <a:solidFill>
              <a:schemeClr val="bg1"/>
            </a:solidFill>
            <a:prstDash val="solid"/>
            <a:round/>
            <a:headEnd type="none" w="med" len="med"/>
            <a:tailEnd type="none"/>
          </a:ln>
          <a:effectLst/>
        </p:spPr>
      </p:cxnSp>
      <p:cxnSp>
        <p:nvCxnSpPr>
          <p:cNvPr id="127" name="Straight Connector 126">
            <a:extLst>
              <a:ext uri="{FF2B5EF4-FFF2-40B4-BE49-F238E27FC236}">
                <a16:creationId xmlns:a16="http://schemas.microsoft.com/office/drawing/2014/main" id="{2DD97133-9E1C-4E12-B4C1-BBAD842FE74D}"/>
              </a:ext>
            </a:extLst>
          </p:cNvPr>
          <p:cNvCxnSpPr>
            <a:cxnSpLocks/>
          </p:cNvCxnSpPr>
          <p:nvPr/>
        </p:nvCxnSpPr>
        <p:spPr bwMode="auto">
          <a:xfrm>
            <a:off x="8965578" y="2510738"/>
            <a:ext cx="1627501" cy="5734"/>
          </a:xfrm>
          <a:prstGeom prst="line">
            <a:avLst/>
          </a:prstGeom>
          <a:solidFill>
            <a:schemeClr val="accent1"/>
          </a:solidFill>
          <a:ln w="12700" cap="flat" cmpd="sng" algn="ctr">
            <a:solidFill>
              <a:schemeClr val="bg1"/>
            </a:solidFill>
            <a:prstDash val="solid"/>
            <a:round/>
            <a:headEnd type="none" w="med" len="med"/>
            <a:tailEnd type="none"/>
          </a:ln>
          <a:effectLst/>
        </p:spPr>
      </p:cxnSp>
      <p:cxnSp>
        <p:nvCxnSpPr>
          <p:cNvPr id="128" name="Straight Connector 127">
            <a:extLst>
              <a:ext uri="{FF2B5EF4-FFF2-40B4-BE49-F238E27FC236}">
                <a16:creationId xmlns:a16="http://schemas.microsoft.com/office/drawing/2014/main" id="{C1CA3B9E-D2FE-4697-B35E-DE6B64678295}"/>
              </a:ext>
            </a:extLst>
          </p:cNvPr>
          <p:cNvCxnSpPr>
            <a:cxnSpLocks/>
          </p:cNvCxnSpPr>
          <p:nvPr/>
        </p:nvCxnSpPr>
        <p:spPr bwMode="auto">
          <a:xfrm flipH="1">
            <a:off x="10591605" y="2510738"/>
            <a:ext cx="1475" cy="1637162"/>
          </a:xfrm>
          <a:prstGeom prst="line">
            <a:avLst/>
          </a:prstGeom>
          <a:solidFill>
            <a:schemeClr val="accent1"/>
          </a:solidFill>
          <a:ln w="12700" cap="flat" cmpd="sng" algn="ctr">
            <a:solidFill>
              <a:schemeClr val="bg1"/>
            </a:solidFill>
            <a:prstDash val="solid"/>
            <a:round/>
            <a:headEnd type="none" w="med" len="med"/>
            <a:tailEnd type="none"/>
          </a:ln>
          <a:effectLst/>
        </p:spPr>
      </p:cxnSp>
      <p:sp>
        <p:nvSpPr>
          <p:cNvPr id="129" name="Text Box 144">
            <a:extLst>
              <a:ext uri="{FF2B5EF4-FFF2-40B4-BE49-F238E27FC236}">
                <a16:creationId xmlns:a16="http://schemas.microsoft.com/office/drawing/2014/main" id="{CD198A95-FB7F-45EB-BE37-C32D182E552E}"/>
              </a:ext>
            </a:extLst>
          </p:cNvPr>
          <p:cNvSpPr txBox="1">
            <a:spLocks noChangeAspect="1" noChangeArrowheads="1"/>
          </p:cNvSpPr>
          <p:nvPr/>
        </p:nvSpPr>
        <p:spPr bwMode="auto">
          <a:xfrm>
            <a:off x="9599417" y="2282983"/>
            <a:ext cx="992188" cy="147733"/>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Ericsson Hilda Regular"/>
                <a:ea typeface="MS PGothic" panose="020B0600070205080204" pitchFamily="34" charset="-128"/>
                <a:cs typeface="Ericsson Hilda Regular"/>
              </a:rPr>
              <a:t>Rx</a:t>
            </a:r>
          </a:p>
        </p:txBody>
      </p:sp>
      <p:sp>
        <p:nvSpPr>
          <p:cNvPr id="132" name="Text Box 144">
            <a:extLst>
              <a:ext uri="{FF2B5EF4-FFF2-40B4-BE49-F238E27FC236}">
                <a16:creationId xmlns:a16="http://schemas.microsoft.com/office/drawing/2014/main" id="{794C9621-68F9-4731-B13D-819450ECAFCA}"/>
              </a:ext>
            </a:extLst>
          </p:cNvPr>
          <p:cNvSpPr txBox="1">
            <a:spLocks noChangeAspect="1" noChangeArrowheads="1"/>
          </p:cNvSpPr>
          <p:nvPr/>
        </p:nvSpPr>
        <p:spPr bwMode="auto">
          <a:xfrm>
            <a:off x="7006578" y="2733760"/>
            <a:ext cx="992188" cy="147733"/>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Ericsson Hilda Regular"/>
                <a:ea typeface="MS PGothic" panose="020B0600070205080204" pitchFamily="34" charset="-128"/>
                <a:cs typeface="Ericsson Hilda Regular"/>
              </a:rPr>
              <a:t>S6a</a:t>
            </a:r>
          </a:p>
        </p:txBody>
      </p:sp>
      <p:cxnSp>
        <p:nvCxnSpPr>
          <p:cNvPr id="134" name="Straight Connector 133">
            <a:extLst>
              <a:ext uri="{FF2B5EF4-FFF2-40B4-BE49-F238E27FC236}">
                <a16:creationId xmlns:a16="http://schemas.microsoft.com/office/drawing/2014/main" id="{A24AC269-8C57-4B03-B115-8291ABCE4A7D}"/>
              </a:ext>
            </a:extLst>
          </p:cNvPr>
          <p:cNvCxnSpPr/>
          <p:nvPr/>
        </p:nvCxnSpPr>
        <p:spPr bwMode="auto">
          <a:xfrm flipH="1">
            <a:off x="5629949" y="3497590"/>
            <a:ext cx="1808628" cy="0"/>
          </a:xfrm>
          <a:prstGeom prst="line">
            <a:avLst/>
          </a:prstGeom>
          <a:solidFill>
            <a:schemeClr val="accent1"/>
          </a:solidFill>
          <a:ln w="12700" cap="flat" cmpd="sng" algn="ctr">
            <a:solidFill>
              <a:schemeClr val="bg1"/>
            </a:solidFill>
            <a:prstDash val="solid"/>
            <a:round/>
            <a:headEnd type="none" w="med" len="med"/>
            <a:tailEnd type="none"/>
          </a:ln>
          <a:effectLst/>
        </p:spPr>
      </p:cxnSp>
      <p:cxnSp>
        <p:nvCxnSpPr>
          <p:cNvPr id="135" name="Straight Connector 134">
            <a:extLst>
              <a:ext uri="{FF2B5EF4-FFF2-40B4-BE49-F238E27FC236}">
                <a16:creationId xmlns:a16="http://schemas.microsoft.com/office/drawing/2014/main" id="{5353F0B9-B924-4A30-97AB-0B22DCA44D7C}"/>
              </a:ext>
            </a:extLst>
          </p:cNvPr>
          <p:cNvCxnSpPr>
            <a:cxnSpLocks/>
          </p:cNvCxnSpPr>
          <p:nvPr/>
        </p:nvCxnSpPr>
        <p:spPr bwMode="auto">
          <a:xfrm>
            <a:off x="5629949" y="3497590"/>
            <a:ext cx="0" cy="872550"/>
          </a:xfrm>
          <a:prstGeom prst="line">
            <a:avLst/>
          </a:prstGeom>
          <a:solidFill>
            <a:schemeClr val="accent1"/>
          </a:solidFill>
          <a:ln w="12700" cap="flat" cmpd="sng" algn="ctr">
            <a:solidFill>
              <a:schemeClr val="bg1"/>
            </a:solidFill>
            <a:prstDash val="solid"/>
            <a:round/>
            <a:headEnd type="none" w="med" len="med"/>
            <a:tailEnd type="none"/>
          </a:ln>
          <a:effectLst/>
        </p:spPr>
      </p:cxnSp>
      <p:sp>
        <p:nvSpPr>
          <p:cNvPr id="136" name="Text Box 144">
            <a:extLst>
              <a:ext uri="{FF2B5EF4-FFF2-40B4-BE49-F238E27FC236}">
                <a16:creationId xmlns:a16="http://schemas.microsoft.com/office/drawing/2014/main" id="{11341256-D022-4211-AEC4-4D128EAA9D59}"/>
              </a:ext>
            </a:extLst>
          </p:cNvPr>
          <p:cNvSpPr txBox="1">
            <a:spLocks noChangeAspect="1" noChangeArrowheads="1"/>
          </p:cNvSpPr>
          <p:nvPr/>
        </p:nvSpPr>
        <p:spPr bwMode="auto">
          <a:xfrm>
            <a:off x="5918238" y="3320973"/>
            <a:ext cx="992188" cy="147733"/>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Ericsson Hilda Regular"/>
                <a:ea typeface="MS PGothic" panose="020B0600070205080204" pitchFamily="34" charset="-128"/>
                <a:cs typeface="Ericsson Hilda Regular"/>
              </a:rPr>
              <a:t>EPC NAS</a:t>
            </a:r>
          </a:p>
        </p:txBody>
      </p:sp>
      <p:sp>
        <p:nvSpPr>
          <p:cNvPr id="138" name="Text Box 144">
            <a:extLst>
              <a:ext uri="{FF2B5EF4-FFF2-40B4-BE49-F238E27FC236}">
                <a16:creationId xmlns:a16="http://schemas.microsoft.com/office/drawing/2014/main" id="{E773756B-CAE5-4CD2-972B-E98F35D47454}"/>
              </a:ext>
            </a:extLst>
          </p:cNvPr>
          <p:cNvSpPr txBox="1">
            <a:spLocks noChangeAspect="1" noChangeArrowheads="1"/>
          </p:cNvSpPr>
          <p:nvPr/>
        </p:nvSpPr>
        <p:spPr bwMode="auto">
          <a:xfrm>
            <a:off x="8312407" y="5300075"/>
            <a:ext cx="1316438" cy="295466"/>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en-US" sz="1200" b="0" i="0" u="none" strike="noStrike" kern="0" cap="none" spc="0" normalizeH="0" baseline="0" noProof="0">
                <a:ln>
                  <a:noFill/>
                </a:ln>
                <a:solidFill>
                  <a:srgbClr val="FFFFFF"/>
                </a:solidFill>
                <a:effectLst/>
                <a:uLnTx/>
                <a:uFillTx/>
                <a:latin typeface="Ericsson Hilda Regular"/>
                <a:ea typeface="MS PGothic" charset="-128"/>
                <a:cs typeface="Ericsson Hilda Regular"/>
              </a:rPr>
              <a:t>CP/UP </a:t>
            </a:r>
            <a:br>
              <a:rPr kumimoji="0" lang="en-US" altLang="en-US" sz="1200" b="0" i="0" u="none" strike="noStrike" kern="0" cap="none" spc="0" normalizeH="0" baseline="0" noProof="0">
                <a:ln>
                  <a:noFill/>
                </a:ln>
                <a:solidFill>
                  <a:srgbClr val="FFFFFF"/>
                </a:solidFill>
                <a:effectLst/>
                <a:uLnTx/>
                <a:uFillTx/>
                <a:latin typeface="Ericsson Hilda Regular"/>
                <a:ea typeface="MS PGothic" charset="-128"/>
                <a:cs typeface="Ericsson Hilda Regular"/>
              </a:rPr>
            </a:br>
            <a:r>
              <a:rPr kumimoji="0" lang="en-US" altLang="en-US" sz="1200" b="0" i="0" u="none" strike="noStrike" kern="0" cap="none" spc="0" normalizeH="0" baseline="0" noProof="0">
                <a:ln>
                  <a:noFill/>
                </a:ln>
                <a:solidFill>
                  <a:srgbClr val="FFFFFF"/>
                </a:solidFill>
                <a:effectLst/>
                <a:uLnTx/>
                <a:uFillTx/>
                <a:latin typeface="Ericsson Hilda Regular"/>
                <a:ea typeface="MS PGothic" charset="-128"/>
                <a:cs typeface="Ericsson Hilda Regular"/>
              </a:rPr>
              <a:t>separation</a:t>
            </a:r>
          </a:p>
        </p:txBody>
      </p:sp>
      <p:cxnSp>
        <p:nvCxnSpPr>
          <p:cNvPr id="141" name="Straight Connector 140">
            <a:extLst>
              <a:ext uri="{FF2B5EF4-FFF2-40B4-BE49-F238E27FC236}">
                <a16:creationId xmlns:a16="http://schemas.microsoft.com/office/drawing/2014/main" id="{CFD37834-817B-4785-BF89-BBC68EE9476B}"/>
              </a:ext>
            </a:extLst>
          </p:cNvPr>
          <p:cNvCxnSpPr>
            <a:cxnSpLocks/>
          </p:cNvCxnSpPr>
          <p:nvPr/>
        </p:nvCxnSpPr>
        <p:spPr bwMode="auto">
          <a:xfrm flipH="1">
            <a:off x="7294881" y="3636136"/>
            <a:ext cx="143696" cy="2862"/>
          </a:xfrm>
          <a:prstGeom prst="line">
            <a:avLst/>
          </a:prstGeom>
          <a:solidFill>
            <a:schemeClr val="accent1"/>
          </a:solidFill>
          <a:ln w="12700" cap="flat" cmpd="sng" algn="ctr">
            <a:solidFill>
              <a:schemeClr val="bg1"/>
            </a:solidFill>
            <a:prstDash val="solid"/>
            <a:round/>
            <a:headEnd type="none" w="med" len="med"/>
            <a:tailEnd type="none"/>
          </a:ln>
          <a:effectLst/>
        </p:spPr>
      </p:cxnSp>
      <p:cxnSp>
        <p:nvCxnSpPr>
          <p:cNvPr id="142" name="Straight Connector 141">
            <a:extLst>
              <a:ext uri="{FF2B5EF4-FFF2-40B4-BE49-F238E27FC236}">
                <a16:creationId xmlns:a16="http://schemas.microsoft.com/office/drawing/2014/main" id="{31F3828D-6DB8-419F-801C-4D56FF1E9749}"/>
              </a:ext>
            </a:extLst>
          </p:cNvPr>
          <p:cNvCxnSpPr/>
          <p:nvPr/>
        </p:nvCxnSpPr>
        <p:spPr bwMode="auto">
          <a:xfrm>
            <a:off x="7294881" y="3636136"/>
            <a:ext cx="0" cy="127684"/>
          </a:xfrm>
          <a:prstGeom prst="line">
            <a:avLst/>
          </a:prstGeom>
          <a:solidFill>
            <a:schemeClr val="accent1"/>
          </a:solidFill>
          <a:ln w="12700" cap="flat" cmpd="sng" algn="ctr">
            <a:solidFill>
              <a:schemeClr val="bg1"/>
            </a:solidFill>
            <a:prstDash val="solid"/>
            <a:round/>
            <a:headEnd type="none" w="med" len="med"/>
            <a:tailEnd type="none"/>
          </a:ln>
          <a:effectLst/>
        </p:spPr>
      </p:cxnSp>
      <p:cxnSp>
        <p:nvCxnSpPr>
          <p:cNvPr id="143" name="Straight Connector 142">
            <a:extLst>
              <a:ext uri="{FF2B5EF4-FFF2-40B4-BE49-F238E27FC236}">
                <a16:creationId xmlns:a16="http://schemas.microsoft.com/office/drawing/2014/main" id="{D997BD58-1D9B-485E-AC66-D037E97FA161}"/>
              </a:ext>
            </a:extLst>
          </p:cNvPr>
          <p:cNvCxnSpPr>
            <a:cxnSpLocks/>
          </p:cNvCxnSpPr>
          <p:nvPr/>
        </p:nvCxnSpPr>
        <p:spPr bwMode="auto">
          <a:xfrm flipH="1">
            <a:off x="9257970" y="3636136"/>
            <a:ext cx="231076" cy="0"/>
          </a:xfrm>
          <a:prstGeom prst="line">
            <a:avLst/>
          </a:prstGeom>
          <a:solidFill>
            <a:schemeClr val="accent1"/>
          </a:solidFill>
          <a:ln w="12700" cap="flat" cmpd="sng" algn="ctr">
            <a:solidFill>
              <a:schemeClr val="bg1"/>
            </a:solidFill>
            <a:prstDash val="solid"/>
            <a:round/>
            <a:headEnd type="none" w="med" len="med"/>
            <a:tailEnd type="none"/>
          </a:ln>
          <a:effectLst/>
        </p:spPr>
      </p:cxnSp>
      <p:cxnSp>
        <p:nvCxnSpPr>
          <p:cNvPr id="144" name="Straight Connector 143">
            <a:extLst>
              <a:ext uri="{FF2B5EF4-FFF2-40B4-BE49-F238E27FC236}">
                <a16:creationId xmlns:a16="http://schemas.microsoft.com/office/drawing/2014/main" id="{96B07DFC-1F10-4797-A6E8-A5BA337D5EA1}"/>
              </a:ext>
            </a:extLst>
          </p:cNvPr>
          <p:cNvCxnSpPr/>
          <p:nvPr/>
        </p:nvCxnSpPr>
        <p:spPr bwMode="auto">
          <a:xfrm>
            <a:off x="9495657" y="3636136"/>
            <a:ext cx="0" cy="127684"/>
          </a:xfrm>
          <a:prstGeom prst="line">
            <a:avLst/>
          </a:prstGeom>
          <a:solidFill>
            <a:schemeClr val="accent1"/>
          </a:solidFill>
          <a:ln w="12700" cap="flat" cmpd="sng" algn="ctr">
            <a:solidFill>
              <a:schemeClr val="bg1"/>
            </a:solidFill>
            <a:prstDash val="solid"/>
            <a:round/>
            <a:headEnd type="none" w="med" len="med"/>
            <a:tailEnd type="none"/>
          </a:ln>
          <a:effectLst/>
        </p:spPr>
      </p:cxnSp>
      <p:sp>
        <p:nvSpPr>
          <p:cNvPr id="147" name="Text Box 144">
            <a:extLst>
              <a:ext uri="{FF2B5EF4-FFF2-40B4-BE49-F238E27FC236}">
                <a16:creationId xmlns:a16="http://schemas.microsoft.com/office/drawing/2014/main" id="{C7E20D97-DEB4-4871-B73B-D89973177D48}"/>
              </a:ext>
            </a:extLst>
          </p:cNvPr>
          <p:cNvSpPr txBox="1">
            <a:spLocks noChangeAspect="1" noChangeArrowheads="1"/>
          </p:cNvSpPr>
          <p:nvPr/>
        </p:nvSpPr>
        <p:spPr bwMode="auto">
          <a:xfrm>
            <a:off x="7812757" y="3537019"/>
            <a:ext cx="992188" cy="147733"/>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Ericsson Hilda Regular"/>
                <a:ea typeface="MS PGothic" panose="020B0600070205080204" pitchFamily="34" charset="-128"/>
                <a:cs typeface="Ericsson Hilda Regular"/>
              </a:rPr>
              <a:t>S11</a:t>
            </a:r>
          </a:p>
        </p:txBody>
      </p:sp>
      <p:sp>
        <p:nvSpPr>
          <p:cNvPr id="157" name="Rectangle 62">
            <a:extLst>
              <a:ext uri="{FF2B5EF4-FFF2-40B4-BE49-F238E27FC236}">
                <a16:creationId xmlns:a16="http://schemas.microsoft.com/office/drawing/2014/main" id="{B1223F25-08BC-488A-BF48-3E0A74562EE6}"/>
              </a:ext>
            </a:extLst>
          </p:cNvPr>
          <p:cNvSpPr>
            <a:spLocks noChangeArrowheads="1"/>
          </p:cNvSpPr>
          <p:nvPr/>
        </p:nvSpPr>
        <p:spPr bwMode="auto">
          <a:xfrm>
            <a:off x="10160048" y="5661310"/>
            <a:ext cx="287392" cy="300346"/>
          </a:xfrm>
          <a:prstGeom prst="ellipse">
            <a:avLst/>
          </a:prstGeom>
          <a:solidFill>
            <a:schemeClr val="tx1"/>
          </a:solidFill>
          <a:ln w="25400" algn="ctr">
            <a:solidFill>
              <a:schemeClr val="accent5"/>
            </a:solidFill>
            <a:miter lim="800000"/>
            <a:headEnd/>
            <a:tailEnd/>
          </a:ln>
          <a:effectLst/>
        </p:spPr>
        <p:txBody>
          <a:bodyPr wrap="none" lIns="72000" rIns="72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mn-cs"/>
              </a:rPr>
              <a:t>U</a:t>
            </a:r>
          </a:p>
        </p:txBody>
      </p:sp>
      <p:sp>
        <p:nvSpPr>
          <p:cNvPr id="158" name="Rectangle: Rounded Corners 14">
            <a:extLst>
              <a:ext uri="{FF2B5EF4-FFF2-40B4-BE49-F238E27FC236}">
                <a16:creationId xmlns:a16="http://schemas.microsoft.com/office/drawing/2014/main" id="{F11F49A3-DB37-4A5B-B34B-08BBB80652ED}"/>
              </a:ext>
            </a:extLst>
          </p:cNvPr>
          <p:cNvSpPr/>
          <p:nvPr/>
        </p:nvSpPr>
        <p:spPr bwMode="auto">
          <a:xfrm>
            <a:off x="10040815" y="5644181"/>
            <a:ext cx="1469322" cy="317004"/>
          </a:xfrm>
          <a:prstGeom prst="roundRect">
            <a:avLst>
              <a:gd name="adj" fmla="val 0"/>
            </a:avLst>
          </a:prstGeom>
          <a:noFill/>
          <a:ln w="12700" cap="flat" cmpd="sng" algn="ctr">
            <a:no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357188" marR="0" lvl="0" indent="11113" algn="l" defTabSz="914400" rtl="0" eaLnBrk="1" fontAlgn="base" latinLnBrk="0" hangingPunct="1">
              <a:lnSpc>
                <a:spcPct val="100000"/>
              </a:lnSpc>
              <a:spcBef>
                <a:spcPts val="180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Ericsson Hilda Regular"/>
                <a:ea typeface="+mn-ea"/>
                <a:cs typeface="Ericsson Hilda Regular"/>
              </a:rPr>
              <a:t> </a:t>
            </a:r>
            <a:r>
              <a:rPr kumimoji="0" lang="en-US" sz="1200" b="0" i="0" u="none" strike="noStrike" kern="1200" cap="none" spc="0" normalizeH="0" baseline="0" noProof="0">
                <a:ln>
                  <a:noFill/>
                </a:ln>
                <a:solidFill>
                  <a:srgbClr val="FFFFFF"/>
                </a:solidFill>
                <a:effectLst/>
                <a:uLnTx/>
                <a:uFillTx/>
                <a:latin typeface="Ericsson Hilda Regular"/>
                <a:ea typeface="+mn-ea"/>
                <a:cs typeface="Ericsson Hilda Regular"/>
              </a:rPr>
              <a:t>= SW upgrade</a:t>
            </a:r>
          </a:p>
          <a:p>
            <a:pPr marL="357188" marR="0" lvl="0" indent="11113" algn="r" defTabSz="914400" rtl="0" eaLnBrk="1" fontAlgn="base" latinLnBrk="0" hangingPunct="1">
              <a:lnSpc>
                <a:spcPct val="100000"/>
              </a:lnSpc>
              <a:spcAft>
                <a:spcPct val="0"/>
              </a:spcAft>
              <a:buClrTx/>
              <a:buSzTx/>
              <a:buFontTx/>
              <a:buNone/>
              <a:tabLst/>
              <a:defRPr/>
            </a:pPr>
            <a:r>
              <a:rPr lang="en-US" sz="1200">
                <a:solidFill>
                  <a:srgbClr val="FFFFFF"/>
                </a:solidFill>
                <a:latin typeface="Ericsson Hilda Regular"/>
                <a:cs typeface="Ericsson Hilda Regular"/>
              </a:rPr>
              <a:t>5G-EPC VP’s</a:t>
            </a:r>
            <a:endParaRPr kumimoji="0" lang="en-US" sz="1200" b="0" i="0" u="none" strike="noStrike" kern="1200" cap="none" spc="0" normalizeH="0" baseline="0" noProof="0">
              <a:ln>
                <a:noFill/>
              </a:ln>
              <a:solidFill>
                <a:srgbClr val="FFFFFF"/>
              </a:solidFill>
              <a:effectLst/>
              <a:uLnTx/>
              <a:uFillTx/>
              <a:latin typeface="Ericsson Hilda Regular"/>
              <a:ea typeface="+mn-ea"/>
              <a:cs typeface="Ericsson Hilda Regular"/>
            </a:endParaRPr>
          </a:p>
        </p:txBody>
      </p:sp>
      <p:sp>
        <p:nvSpPr>
          <p:cNvPr id="155" name="Text Box 144">
            <a:extLst>
              <a:ext uri="{FF2B5EF4-FFF2-40B4-BE49-F238E27FC236}">
                <a16:creationId xmlns:a16="http://schemas.microsoft.com/office/drawing/2014/main" id="{670D7A64-13E6-45E7-BD5D-0B38774439DA}"/>
              </a:ext>
            </a:extLst>
          </p:cNvPr>
          <p:cNvSpPr txBox="1">
            <a:spLocks noChangeAspect="1" noChangeArrowheads="1"/>
          </p:cNvSpPr>
          <p:nvPr/>
        </p:nvSpPr>
        <p:spPr bwMode="auto">
          <a:xfrm>
            <a:off x="5123200" y="5222736"/>
            <a:ext cx="992188" cy="258532"/>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altLang="en-US" sz="1050" b="0" i="0" u="none" strike="noStrike" kern="1200" cap="none" spc="0" normalizeH="0" baseline="0" noProof="0">
                <a:ln>
                  <a:noFill/>
                </a:ln>
                <a:solidFill>
                  <a:srgbClr val="FFFFFF"/>
                </a:solidFill>
                <a:effectLst/>
                <a:uLnTx/>
                <a:uFillTx/>
                <a:latin typeface="Ericsson Hilda Regular"/>
                <a:ea typeface="MS PGothic" panose="020B0600070205080204" pitchFamily="34" charset="-128"/>
                <a:cs typeface="Ericsson Hilda Regular"/>
              </a:rPr>
              <a:t>LTE/EPC</a:t>
            </a:r>
          </a:p>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altLang="en-US" sz="1050" b="0" i="0" u="none" strike="noStrike" kern="1200" cap="none" spc="0" normalizeH="0" baseline="0" noProof="0">
                <a:ln>
                  <a:noFill/>
                </a:ln>
                <a:solidFill>
                  <a:srgbClr val="FFFFFF"/>
                </a:solidFill>
                <a:effectLst/>
                <a:uLnTx/>
                <a:uFillTx/>
                <a:latin typeface="Ericsson Hilda Regular"/>
                <a:ea typeface="MS PGothic" panose="020B0600070205080204" pitchFamily="34" charset="-128"/>
                <a:cs typeface="Ericsson Hilda Regular"/>
              </a:rPr>
              <a:t>NR/EPC</a:t>
            </a:r>
          </a:p>
        </p:txBody>
      </p:sp>
      <p:pic>
        <p:nvPicPr>
          <p:cNvPr id="179" name="Graphic 178">
            <a:extLst>
              <a:ext uri="{FF2B5EF4-FFF2-40B4-BE49-F238E27FC236}">
                <a16:creationId xmlns:a16="http://schemas.microsoft.com/office/drawing/2014/main" id="{5A3F503F-BF6B-4362-BBDF-1FB2FE251DB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5822" y="4271852"/>
            <a:ext cx="769552" cy="573392"/>
          </a:xfrm>
          <a:prstGeom prst="rect">
            <a:avLst/>
          </a:prstGeom>
        </p:spPr>
      </p:pic>
      <p:sp>
        <p:nvSpPr>
          <p:cNvPr id="180" name="Rectangle 179">
            <a:extLst>
              <a:ext uri="{FF2B5EF4-FFF2-40B4-BE49-F238E27FC236}">
                <a16:creationId xmlns:a16="http://schemas.microsoft.com/office/drawing/2014/main" id="{B675BDD0-24F6-4F4D-9A2D-85D1A6ECB74C}"/>
              </a:ext>
            </a:extLst>
          </p:cNvPr>
          <p:cNvSpPr/>
          <p:nvPr/>
        </p:nvSpPr>
        <p:spPr>
          <a:xfrm>
            <a:off x="9576732" y="4877610"/>
            <a:ext cx="2067751" cy="658642"/>
          </a:xfrm>
          <a:prstGeom prst="rect">
            <a:avLst/>
          </a:prstGeom>
        </p:spPr>
        <p:txBody>
          <a:bodyPr wrap="square">
            <a:spAutoFit/>
          </a:body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800" b="0" i="0" u="none" strike="noStrike" kern="0" cap="none" spc="0" normalizeH="0" baseline="0" noProof="0">
                <a:ln>
                  <a:noFill/>
                </a:ln>
                <a:solidFill>
                  <a:srgbClr val="FFFFFF"/>
                </a:solidFill>
                <a:effectLst/>
                <a:uLnTx/>
                <a:uFillTx/>
                <a:latin typeface="Ericsson Hilda Regular"/>
                <a:ea typeface="MS PGothic" pitchFamily="34" charset="-128"/>
                <a:cs typeface="Ericsson Hilda Regular"/>
              </a:rPr>
              <a:t>Data network </a:t>
            </a:r>
          </a:p>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0" cap="none" spc="0" normalizeH="0" baseline="0" noProof="0">
                <a:ln>
                  <a:noFill/>
                </a:ln>
                <a:solidFill>
                  <a:srgbClr val="FFFFFF"/>
                </a:solidFill>
                <a:effectLst/>
                <a:uLnTx/>
                <a:uFillTx/>
                <a:latin typeface="Ericsson Hilda Regular"/>
                <a:ea typeface="MS PGothic" pitchFamily="34" charset="-128"/>
                <a:cs typeface="Ericsson Hilda Regular"/>
              </a:rPr>
              <a:t>(e.g. operator </a:t>
            </a:r>
          </a:p>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0" cap="none" spc="0" normalizeH="0" baseline="0" noProof="0">
                <a:ln>
                  <a:noFill/>
                </a:ln>
                <a:solidFill>
                  <a:srgbClr val="FFFFFF"/>
                </a:solidFill>
                <a:effectLst/>
                <a:uLnTx/>
                <a:uFillTx/>
                <a:latin typeface="Ericsson Hilda Regular"/>
                <a:ea typeface="MS PGothic" pitchFamily="34" charset="-128"/>
                <a:cs typeface="Ericsson Hilda Regular"/>
              </a:rPr>
              <a:t>or Internet)</a:t>
            </a:r>
          </a:p>
        </p:txBody>
      </p:sp>
      <p:grpSp>
        <p:nvGrpSpPr>
          <p:cNvPr id="185" name="Group 184">
            <a:extLst>
              <a:ext uri="{FF2B5EF4-FFF2-40B4-BE49-F238E27FC236}">
                <a16:creationId xmlns:a16="http://schemas.microsoft.com/office/drawing/2014/main" id="{441A6CD1-9A31-4F36-B842-3A0FD8AC591A}"/>
              </a:ext>
            </a:extLst>
          </p:cNvPr>
          <p:cNvGrpSpPr/>
          <p:nvPr/>
        </p:nvGrpSpPr>
        <p:grpSpPr>
          <a:xfrm>
            <a:off x="5309862" y="4346002"/>
            <a:ext cx="618034" cy="757231"/>
            <a:chOff x="5326448" y="5240274"/>
            <a:chExt cx="769552" cy="853778"/>
          </a:xfrm>
        </p:grpSpPr>
        <p:sp>
          <p:nvSpPr>
            <p:cNvPr id="186" name="Rectangle 185">
              <a:extLst>
                <a:ext uri="{FF2B5EF4-FFF2-40B4-BE49-F238E27FC236}">
                  <a16:creationId xmlns:a16="http://schemas.microsoft.com/office/drawing/2014/main" id="{4406BCAF-CA10-4B7C-B6F0-A003114C1FBF}"/>
                </a:ext>
              </a:extLst>
            </p:cNvPr>
            <p:cNvSpPr/>
            <p:nvPr/>
          </p:nvSpPr>
          <p:spPr bwMode="auto">
            <a:xfrm>
              <a:off x="5326448" y="5240274"/>
              <a:ext cx="769552" cy="853778"/>
            </a:xfrm>
            <a:prstGeom prst="rect">
              <a:avLst/>
            </a:prstGeom>
            <a:solidFill>
              <a:schemeClr val="bg2">
                <a:lumMod val="10000"/>
              </a:schemeClr>
            </a:solidFill>
            <a:ln w="12700" cap="flat" cmpd="sng" algn="ctr">
              <a:solidFill>
                <a:schemeClr val="accent5"/>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Ericsson Hilda"/>
                  <a:ea typeface="+mn-ea"/>
                  <a:cs typeface="+mn-cs"/>
                </a:rPr>
                <a:t>UE</a:t>
              </a:r>
            </a:p>
          </p:txBody>
        </p:sp>
        <p:pic>
          <p:nvPicPr>
            <p:cNvPr id="187" name="Graphic 186">
              <a:extLst>
                <a:ext uri="{FF2B5EF4-FFF2-40B4-BE49-F238E27FC236}">
                  <a16:creationId xmlns:a16="http://schemas.microsoft.com/office/drawing/2014/main" id="{35F15329-7B0E-4648-BA0A-45676E4CF7B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86098" y="5385372"/>
              <a:ext cx="270364" cy="378509"/>
            </a:xfrm>
            <a:prstGeom prst="rect">
              <a:avLst/>
            </a:prstGeom>
          </p:spPr>
        </p:pic>
      </p:grpSp>
      <p:grpSp>
        <p:nvGrpSpPr>
          <p:cNvPr id="188" name="Group 187">
            <a:extLst>
              <a:ext uri="{FF2B5EF4-FFF2-40B4-BE49-F238E27FC236}">
                <a16:creationId xmlns:a16="http://schemas.microsoft.com/office/drawing/2014/main" id="{9ECC4493-F5B4-4261-9802-8786AF340C87}"/>
              </a:ext>
            </a:extLst>
          </p:cNvPr>
          <p:cNvGrpSpPr/>
          <p:nvPr/>
        </p:nvGrpSpPr>
        <p:grpSpPr>
          <a:xfrm>
            <a:off x="6486510" y="4346002"/>
            <a:ext cx="618034" cy="757231"/>
            <a:chOff x="6551222" y="5240274"/>
            <a:chExt cx="769552" cy="853778"/>
          </a:xfrm>
        </p:grpSpPr>
        <p:sp>
          <p:nvSpPr>
            <p:cNvPr id="189" name="Rectangle 188">
              <a:extLst>
                <a:ext uri="{FF2B5EF4-FFF2-40B4-BE49-F238E27FC236}">
                  <a16:creationId xmlns:a16="http://schemas.microsoft.com/office/drawing/2014/main" id="{5B258CE8-F5BD-41D2-A772-F9A2494D961A}"/>
                </a:ext>
              </a:extLst>
            </p:cNvPr>
            <p:cNvSpPr/>
            <p:nvPr/>
          </p:nvSpPr>
          <p:spPr bwMode="auto">
            <a:xfrm>
              <a:off x="6551222" y="5240274"/>
              <a:ext cx="769552" cy="853778"/>
            </a:xfrm>
            <a:prstGeom prst="rect">
              <a:avLst/>
            </a:prstGeom>
            <a:solidFill>
              <a:schemeClr val="bg2">
                <a:lumMod val="10000"/>
              </a:schemeClr>
            </a:solidFill>
            <a:ln w="12700" cap="flat" cmpd="sng" algn="ctr">
              <a:solidFill>
                <a:schemeClr val="accent5"/>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Ericsson Hilda"/>
                  <a:ea typeface="+mn-ea"/>
                  <a:cs typeface="+mn-cs"/>
                </a:rPr>
                <a:t>RAN</a:t>
              </a:r>
            </a:p>
          </p:txBody>
        </p:sp>
        <p:pic>
          <p:nvPicPr>
            <p:cNvPr id="190" name="Content Placeholder 11">
              <a:extLst>
                <a:ext uri="{FF2B5EF4-FFF2-40B4-BE49-F238E27FC236}">
                  <a16:creationId xmlns:a16="http://schemas.microsoft.com/office/drawing/2014/main" id="{9CFEDB0A-D47A-4547-AD8C-550C4A53C4A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53925" y="5367837"/>
              <a:ext cx="317263" cy="413577"/>
            </a:xfrm>
            <a:prstGeom prst="rect">
              <a:avLst/>
            </a:prstGeom>
          </p:spPr>
        </p:pic>
      </p:grpSp>
      <p:sp>
        <p:nvSpPr>
          <p:cNvPr id="191" name="Text Box 144">
            <a:extLst>
              <a:ext uri="{FF2B5EF4-FFF2-40B4-BE49-F238E27FC236}">
                <a16:creationId xmlns:a16="http://schemas.microsoft.com/office/drawing/2014/main" id="{3ED39953-467B-43D6-8B23-CEF37FC72605}"/>
              </a:ext>
            </a:extLst>
          </p:cNvPr>
          <p:cNvSpPr txBox="1">
            <a:spLocks noChangeAspect="1" noChangeArrowheads="1"/>
          </p:cNvSpPr>
          <p:nvPr/>
        </p:nvSpPr>
        <p:spPr bwMode="auto">
          <a:xfrm>
            <a:off x="6296722" y="5258492"/>
            <a:ext cx="992188" cy="130613"/>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altLang="en-US" sz="1050" b="0" i="0" u="none" strike="noStrike" kern="1200" cap="none" spc="0" normalizeH="0" baseline="0" noProof="0">
                <a:ln>
                  <a:noFill/>
                </a:ln>
                <a:solidFill>
                  <a:srgbClr val="FFFFFF"/>
                </a:solidFill>
                <a:effectLst/>
                <a:uLnTx/>
                <a:uFillTx/>
                <a:latin typeface="Ericsson Hilda Regular"/>
                <a:ea typeface="MS PGothic" panose="020B0600070205080204" pitchFamily="34" charset="-128"/>
                <a:cs typeface="Ericsson Hilda Regular"/>
              </a:rPr>
              <a:t>LTE + NR</a:t>
            </a:r>
          </a:p>
        </p:txBody>
      </p:sp>
      <p:grpSp>
        <p:nvGrpSpPr>
          <p:cNvPr id="192" name="Group 191">
            <a:extLst>
              <a:ext uri="{FF2B5EF4-FFF2-40B4-BE49-F238E27FC236}">
                <a16:creationId xmlns:a16="http://schemas.microsoft.com/office/drawing/2014/main" id="{DF143702-8C02-4A86-92EB-6A7A0B9570CA}"/>
              </a:ext>
            </a:extLst>
          </p:cNvPr>
          <p:cNvGrpSpPr/>
          <p:nvPr/>
        </p:nvGrpSpPr>
        <p:grpSpPr>
          <a:xfrm>
            <a:off x="8653612" y="4372415"/>
            <a:ext cx="613114" cy="753571"/>
            <a:chOff x="8295962" y="5205933"/>
            <a:chExt cx="769552" cy="853778"/>
          </a:xfrm>
        </p:grpSpPr>
        <p:sp>
          <p:nvSpPr>
            <p:cNvPr id="193" name="Rectangle 192">
              <a:extLst>
                <a:ext uri="{FF2B5EF4-FFF2-40B4-BE49-F238E27FC236}">
                  <a16:creationId xmlns:a16="http://schemas.microsoft.com/office/drawing/2014/main" id="{CE9C2B2A-9E56-4AE1-8034-F662A8747B5E}"/>
                </a:ext>
              </a:extLst>
            </p:cNvPr>
            <p:cNvSpPr/>
            <p:nvPr/>
          </p:nvSpPr>
          <p:spPr bwMode="auto">
            <a:xfrm>
              <a:off x="8295962" y="5205933"/>
              <a:ext cx="769552" cy="853778"/>
            </a:xfrm>
            <a:prstGeom prst="rect">
              <a:avLst/>
            </a:prstGeom>
            <a:solidFill>
              <a:schemeClr val="bg2">
                <a:lumMod val="10000"/>
              </a:schemeClr>
            </a:solidFill>
            <a:ln w="12700" cap="flat" cmpd="sng" algn="ctr">
              <a:solidFill>
                <a:schemeClr val="accent5"/>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Ericsson Hilda"/>
                  <a:ea typeface="+mn-ea"/>
                  <a:cs typeface="+mn-cs"/>
                </a:rPr>
                <a:t>GW</a:t>
              </a:r>
              <a:br>
                <a:rPr kumimoji="0" lang="en-US" sz="1200" b="0" i="0" u="none" strike="noStrike" kern="1200" cap="none" spc="0" normalizeH="0" baseline="0" noProof="0">
                  <a:ln>
                    <a:noFill/>
                  </a:ln>
                  <a:solidFill>
                    <a:srgbClr val="FFFFFF"/>
                  </a:solidFill>
                  <a:effectLst/>
                  <a:uLnTx/>
                  <a:uFillTx/>
                  <a:latin typeface="Ericsson Hilda"/>
                  <a:ea typeface="+mn-ea"/>
                  <a:cs typeface="+mn-cs"/>
                </a:rPr>
              </a:br>
              <a:r>
                <a:rPr kumimoji="0" lang="en-US" sz="1200" b="0" i="0" u="none" strike="noStrike" kern="1200" cap="none" spc="0" normalizeH="0" baseline="0" noProof="0">
                  <a:ln>
                    <a:noFill/>
                  </a:ln>
                  <a:solidFill>
                    <a:srgbClr val="FFFFFF"/>
                  </a:solidFill>
                  <a:effectLst/>
                  <a:uLnTx/>
                  <a:uFillTx/>
                  <a:latin typeface="Ericsson Hilda"/>
                  <a:ea typeface="+mn-ea"/>
                  <a:cs typeface="+mn-cs"/>
                </a:rPr>
                <a:t>UP</a:t>
              </a:r>
            </a:p>
          </p:txBody>
        </p:sp>
        <p:sp>
          <p:nvSpPr>
            <p:cNvPr id="194" name="Right Arrow 339">
              <a:extLst>
                <a:ext uri="{FF2B5EF4-FFF2-40B4-BE49-F238E27FC236}">
                  <a16:creationId xmlns:a16="http://schemas.microsoft.com/office/drawing/2014/main" id="{0FC2A9D9-6EFF-4424-910C-74AC3920F292}"/>
                </a:ext>
              </a:extLst>
            </p:cNvPr>
            <p:cNvSpPr/>
            <p:nvPr/>
          </p:nvSpPr>
          <p:spPr bwMode="auto">
            <a:xfrm>
              <a:off x="8514209" y="5274796"/>
              <a:ext cx="326441" cy="136065"/>
            </a:xfrm>
            <a:prstGeom prst="rightArrow">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Ericsson Hilda"/>
                <a:ea typeface="+mn-ea"/>
                <a:cs typeface="+mn-cs"/>
              </a:endParaRPr>
            </a:p>
          </p:txBody>
        </p:sp>
        <p:sp>
          <p:nvSpPr>
            <p:cNvPr id="195" name="Right Arrow 340">
              <a:extLst>
                <a:ext uri="{FF2B5EF4-FFF2-40B4-BE49-F238E27FC236}">
                  <a16:creationId xmlns:a16="http://schemas.microsoft.com/office/drawing/2014/main" id="{AD197697-19AC-43BE-8D38-1606C4DD9AE1}"/>
                </a:ext>
              </a:extLst>
            </p:cNvPr>
            <p:cNvSpPr/>
            <p:nvPr/>
          </p:nvSpPr>
          <p:spPr bwMode="auto">
            <a:xfrm rot="10800000">
              <a:off x="8514209" y="5433948"/>
              <a:ext cx="326441" cy="136065"/>
            </a:xfrm>
            <a:prstGeom prst="rightArrow">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Ericsson Hilda"/>
                <a:ea typeface="+mn-ea"/>
                <a:cs typeface="+mn-cs"/>
              </a:endParaRPr>
            </a:p>
          </p:txBody>
        </p:sp>
      </p:grpSp>
      <p:sp>
        <p:nvSpPr>
          <p:cNvPr id="140" name="Rectangle 62">
            <a:extLst>
              <a:ext uri="{FF2B5EF4-FFF2-40B4-BE49-F238E27FC236}">
                <a16:creationId xmlns:a16="http://schemas.microsoft.com/office/drawing/2014/main" id="{ACE2B735-ECC3-4621-ADC5-C71A3F5C87D1}"/>
              </a:ext>
            </a:extLst>
          </p:cNvPr>
          <p:cNvSpPr>
            <a:spLocks noChangeArrowheads="1"/>
          </p:cNvSpPr>
          <p:nvPr/>
        </p:nvSpPr>
        <p:spPr bwMode="auto">
          <a:xfrm>
            <a:off x="8574203" y="4194577"/>
            <a:ext cx="287392" cy="300346"/>
          </a:xfrm>
          <a:prstGeom prst="ellipse">
            <a:avLst/>
          </a:prstGeom>
          <a:solidFill>
            <a:schemeClr val="tx1"/>
          </a:solidFill>
          <a:ln w="25400" algn="ctr">
            <a:solidFill>
              <a:schemeClr val="accent5"/>
            </a:solidFill>
            <a:miter lim="800000"/>
            <a:headEnd/>
            <a:tailEnd/>
          </a:ln>
          <a:effectLst/>
        </p:spPr>
        <p:txBody>
          <a:bodyPr wrap="none" lIns="72000" rIns="72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mn-cs"/>
              </a:rPr>
              <a:t>U</a:t>
            </a:r>
          </a:p>
        </p:txBody>
      </p:sp>
      <p:grpSp>
        <p:nvGrpSpPr>
          <p:cNvPr id="201" name="Group 200">
            <a:extLst>
              <a:ext uri="{FF2B5EF4-FFF2-40B4-BE49-F238E27FC236}">
                <a16:creationId xmlns:a16="http://schemas.microsoft.com/office/drawing/2014/main" id="{346DC4DE-DDA0-4D61-B00C-C44CC68327E0}"/>
              </a:ext>
            </a:extLst>
          </p:cNvPr>
          <p:cNvGrpSpPr/>
          <p:nvPr/>
        </p:nvGrpSpPr>
        <p:grpSpPr>
          <a:xfrm>
            <a:off x="8659021" y="3318281"/>
            <a:ext cx="613114" cy="753571"/>
            <a:chOff x="8852990" y="3529956"/>
            <a:chExt cx="613114" cy="753571"/>
          </a:xfrm>
        </p:grpSpPr>
        <p:sp>
          <p:nvSpPr>
            <p:cNvPr id="197" name="Rectangle 196">
              <a:extLst>
                <a:ext uri="{FF2B5EF4-FFF2-40B4-BE49-F238E27FC236}">
                  <a16:creationId xmlns:a16="http://schemas.microsoft.com/office/drawing/2014/main" id="{DDECFE6A-5DC9-4B94-A1F8-051B03C0698F}"/>
                </a:ext>
              </a:extLst>
            </p:cNvPr>
            <p:cNvSpPr/>
            <p:nvPr/>
          </p:nvSpPr>
          <p:spPr bwMode="auto">
            <a:xfrm>
              <a:off x="8852990" y="3529956"/>
              <a:ext cx="613114" cy="753571"/>
            </a:xfrm>
            <a:prstGeom prst="rect">
              <a:avLst/>
            </a:prstGeom>
            <a:solidFill>
              <a:schemeClr val="bg2">
                <a:lumMod val="10000"/>
              </a:schemeClr>
            </a:solidFill>
            <a:ln w="12700" cap="flat" cmpd="sng" algn="ctr">
              <a:solidFill>
                <a:schemeClr val="accent5"/>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Ericsson Hilda"/>
                  <a:ea typeface="+mn-ea"/>
                  <a:cs typeface="+mn-cs"/>
                </a:rPr>
                <a:t>GW</a:t>
              </a:r>
              <a:br>
                <a:rPr kumimoji="0" lang="en-US" sz="1200" b="0" i="0" u="none" strike="noStrike" kern="1200" cap="none" spc="0" normalizeH="0" baseline="0" noProof="0">
                  <a:ln>
                    <a:noFill/>
                  </a:ln>
                  <a:solidFill>
                    <a:srgbClr val="FFFFFF"/>
                  </a:solidFill>
                  <a:effectLst/>
                  <a:uLnTx/>
                  <a:uFillTx/>
                  <a:latin typeface="Ericsson Hilda"/>
                  <a:ea typeface="+mn-ea"/>
                  <a:cs typeface="+mn-cs"/>
                </a:rPr>
              </a:br>
              <a:r>
                <a:rPr kumimoji="0" lang="en-US" sz="1200" b="0" i="0" u="none" strike="noStrike" kern="1200" cap="none" spc="0" normalizeH="0" baseline="0" noProof="0">
                  <a:ln>
                    <a:noFill/>
                  </a:ln>
                  <a:solidFill>
                    <a:srgbClr val="FFFFFF"/>
                  </a:solidFill>
                  <a:effectLst/>
                  <a:uLnTx/>
                  <a:uFillTx/>
                  <a:latin typeface="Ericsson Hilda"/>
                  <a:ea typeface="+mn-ea"/>
                  <a:cs typeface="+mn-cs"/>
                </a:rPr>
                <a:t>CP</a:t>
              </a:r>
            </a:p>
          </p:txBody>
        </p:sp>
        <p:sp>
          <p:nvSpPr>
            <p:cNvPr id="200" name="Isosceles Triangle 199">
              <a:extLst>
                <a:ext uri="{FF2B5EF4-FFF2-40B4-BE49-F238E27FC236}">
                  <a16:creationId xmlns:a16="http://schemas.microsoft.com/office/drawing/2014/main" id="{D553F9F0-FCDA-4170-A675-EAD5387357CE}"/>
                </a:ext>
              </a:extLst>
            </p:cNvPr>
            <p:cNvSpPr/>
            <p:nvPr/>
          </p:nvSpPr>
          <p:spPr bwMode="auto">
            <a:xfrm>
              <a:off x="9045254" y="3597385"/>
              <a:ext cx="248446" cy="214176"/>
            </a:xfrm>
            <a:prstGeom prst="triangle">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grpSp>
      <p:grpSp>
        <p:nvGrpSpPr>
          <p:cNvPr id="202" name="Group 201">
            <a:extLst>
              <a:ext uri="{FF2B5EF4-FFF2-40B4-BE49-F238E27FC236}">
                <a16:creationId xmlns:a16="http://schemas.microsoft.com/office/drawing/2014/main" id="{ECFB5708-E73D-4FA5-ACD0-ECAF1269E2C9}"/>
              </a:ext>
            </a:extLst>
          </p:cNvPr>
          <p:cNvGrpSpPr/>
          <p:nvPr/>
        </p:nvGrpSpPr>
        <p:grpSpPr>
          <a:xfrm>
            <a:off x="7444927" y="3316588"/>
            <a:ext cx="613114" cy="753571"/>
            <a:chOff x="8852990" y="3529956"/>
            <a:chExt cx="613114" cy="753571"/>
          </a:xfrm>
        </p:grpSpPr>
        <p:sp>
          <p:nvSpPr>
            <p:cNvPr id="203" name="Rectangle 202">
              <a:extLst>
                <a:ext uri="{FF2B5EF4-FFF2-40B4-BE49-F238E27FC236}">
                  <a16:creationId xmlns:a16="http://schemas.microsoft.com/office/drawing/2014/main" id="{79348A9B-0F50-4DFE-9C14-B23D8432360D}"/>
                </a:ext>
              </a:extLst>
            </p:cNvPr>
            <p:cNvSpPr/>
            <p:nvPr/>
          </p:nvSpPr>
          <p:spPr bwMode="auto">
            <a:xfrm>
              <a:off x="8852990" y="3529956"/>
              <a:ext cx="613114" cy="753571"/>
            </a:xfrm>
            <a:prstGeom prst="rect">
              <a:avLst/>
            </a:prstGeom>
            <a:solidFill>
              <a:schemeClr val="bg2">
                <a:lumMod val="10000"/>
              </a:schemeClr>
            </a:solidFill>
            <a:ln w="12700" cap="flat" cmpd="sng" algn="ctr">
              <a:solidFill>
                <a:schemeClr val="accent5"/>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Ericsson Hilda"/>
                  <a:ea typeface="+mn-ea"/>
                  <a:cs typeface="+mn-cs"/>
                </a:rPr>
                <a:t>MME</a:t>
              </a:r>
            </a:p>
          </p:txBody>
        </p:sp>
        <p:sp>
          <p:nvSpPr>
            <p:cNvPr id="204" name="Isosceles Triangle 203">
              <a:extLst>
                <a:ext uri="{FF2B5EF4-FFF2-40B4-BE49-F238E27FC236}">
                  <a16:creationId xmlns:a16="http://schemas.microsoft.com/office/drawing/2014/main" id="{951C853B-2CF3-4494-9B56-35C263BA0202}"/>
                </a:ext>
              </a:extLst>
            </p:cNvPr>
            <p:cNvSpPr/>
            <p:nvPr/>
          </p:nvSpPr>
          <p:spPr bwMode="auto">
            <a:xfrm>
              <a:off x="9045254" y="3706166"/>
              <a:ext cx="248446" cy="214176"/>
            </a:xfrm>
            <a:prstGeom prst="triangle">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grpSp>
      <p:sp>
        <p:nvSpPr>
          <p:cNvPr id="113" name="Rectangle 62">
            <a:extLst>
              <a:ext uri="{FF2B5EF4-FFF2-40B4-BE49-F238E27FC236}">
                <a16:creationId xmlns:a16="http://schemas.microsoft.com/office/drawing/2014/main" id="{E08C4199-2185-4AEE-9ABB-069159463936}"/>
              </a:ext>
            </a:extLst>
          </p:cNvPr>
          <p:cNvSpPr>
            <a:spLocks noChangeArrowheads="1"/>
          </p:cNvSpPr>
          <p:nvPr/>
        </p:nvSpPr>
        <p:spPr bwMode="auto">
          <a:xfrm>
            <a:off x="7317459" y="3104989"/>
            <a:ext cx="287392" cy="300346"/>
          </a:xfrm>
          <a:prstGeom prst="ellipse">
            <a:avLst/>
          </a:prstGeom>
          <a:solidFill>
            <a:schemeClr val="tx1"/>
          </a:solidFill>
          <a:ln w="25400" algn="ctr">
            <a:solidFill>
              <a:schemeClr val="accent5"/>
            </a:solidFill>
            <a:miter lim="800000"/>
            <a:headEnd/>
            <a:tailEnd/>
          </a:ln>
          <a:effectLst/>
        </p:spPr>
        <p:txBody>
          <a:bodyPr wrap="none" lIns="72000" rIns="72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mn-cs"/>
              </a:rPr>
              <a:t>U</a:t>
            </a:r>
          </a:p>
        </p:txBody>
      </p:sp>
      <p:sp>
        <p:nvSpPr>
          <p:cNvPr id="112" name="Rectangle 62">
            <a:extLst>
              <a:ext uri="{FF2B5EF4-FFF2-40B4-BE49-F238E27FC236}">
                <a16:creationId xmlns:a16="http://schemas.microsoft.com/office/drawing/2014/main" id="{27A73780-4F23-448F-9819-F5EFC215BA94}"/>
              </a:ext>
            </a:extLst>
          </p:cNvPr>
          <p:cNvSpPr>
            <a:spLocks noChangeArrowheads="1"/>
          </p:cNvSpPr>
          <p:nvPr/>
        </p:nvSpPr>
        <p:spPr bwMode="auto">
          <a:xfrm>
            <a:off x="8574203" y="3127567"/>
            <a:ext cx="287392" cy="300346"/>
          </a:xfrm>
          <a:prstGeom prst="ellipse">
            <a:avLst/>
          </a:prstGeom>
          <a:solidFill>
            <a:schemeClr val="tx1"/>
          </a:solidFill>
          <a:ln w="25400" algn="ctr">
            <a:solidFill>
              <a:schemeClr val="accent5"/>
            </a:solidFill>
            <a:miter lim="800000"/>
            <a:headEnd/>
            <a:tailEnd/>
          </a:ln>
          <a:effectLst/>
        </p:spPr>
        <p:txBody>
          <a:bodyPr wrap="none" lIns="72000" rIns="72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mn-cs"/>
              </a:rPr>
              <a:t>U</a:t>
            </a:r>
          </a:p>
        </p:txBody>
      </p:sp>
      <p:grpSp>
        <p:nvGrpSpPr>
          <p:cNvPr id="205" name="Group 204">
            <a:extLst>
              <a:ext uri="{FF2B5EF4-FFF2-40B4-BE49-F238E27FC236}">
                <a16:creationId xmlns:a16="http://schemas.microsoft.com/office/drawing/2014/main" id="{B6633B88-B58C-4D39-96D4-622BD581DBB7}"/>
              </a:ext>
            </a:extLst>
          </p:cNvPr>
          <p:cNvGrpSpPr/>
          <p:nvPr/>
        </p:nvGrpSpPr>
        <p:grpSpPr>
          <a:xfrm>
            <a:off x="7987646" y="2194958"/>
            <a:ext cx="613114" cy="753571"/>
            <a:chOff x="8852990" y="3529956"/>
            <a:chExt cx="613114" cy="753571"/>
          </a:xfrm>
        </p:grpSpPr>
        <p:sp>
          <p:nvSpPr>
            <p:cNvPr id="206" name="Rectangle 205">
              <a:extLst>
                <a:ext uri="{FF2B5EF4-FFF2-40B4-BE49-F238E27FC236}">
                  <a16:creationId xmlns:a16="http://schemas.microsoft.com/office/drawing/2014/main" id="{A2CCBB3D-0654-4154-B42B-F85A3FF3DDC9}"/>
                </a:ext>
              </a:extLst>
            </p:cNvPr>
            <p:cNvSpPr/>
            <p:nvPr/>
          </p:nvSpPr>
          <p:spPr bwMode="auto">
            <a:xfrm>
              <a:off x="8852990" y="3529956"/>
              <a:ext cx="613114" cy="753571"/>
            </a:xfrm>
            <a:prstGeom prst="rect">
              <a:avLst/>
            </a:prstGeom>
            <a:solidFill>
              <a:schemeClr val="bg2">
                <a:lumMod val="10000"/>
              </a:schemeClr>
            </a:solidFill>
            <a:ln w="12700" cap="flat" cmpd="sng" algn="ctr">
              <a:solidFill>
                <a:schemeClr val="accent5"/>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Ericsson Hilda"/>
                  <a:ea typeface="+mn-ea"/>
                  <a:cs typeface="+mn-cs"/>
                </a:rPr>
                <a:t>HSS</a:t>
              </a:r>
            </a:p>
          </p:txBody>
        </p:sp>
        <p:sp>
          <p:nvSpPr>
            <p:cNvPr id="207" name="Isosceles Triangle 206">
              <a:extLst>
                <a:ext uri="{FF2B5EF4-FFF2-40B4-BE49-F238E27FC236}">
                  <a16:creationId xmlns:a16="http://schemas.microsoft.com/office/drawing/2014/main" id="{2850DB8A-43CE-4BAC-AA21-517917829334}"/>
                </a:ext>
              </a:extLst>
            </p:cNvPr>
            <p:cNvSpPr/>
            <p:nvPr/>
          </p:nvSpPr>
          <p:spPr bwMode="auto">
            <a:xfrm>
              <a:off x="9045254" y="3597385"/>
              <a:ext cx="248446" cy="214176"/>
            </a:xfrm>
            <a:prstGeom prst="triangle">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grpSp>
      <p:grpSp>
        <p:nvGrpSpPr>
          <p:cNvPr id="208" name="Group 207">
            <a:extLst>
              <a:ext uri="{FF2B5EF4-FFF2-40B4-BE49-F238E27FC236}">
                <a16:creationId xmlns:a16="http://schemas.microsoft.com/office/drawing/2014/main" id="{68804399-E979-480E-9247-9166BA01AEDD}"/>
              </a:ext>
            </a:extLst>
          </p:cNvPr>
          <p:cNvGrpSpPr/>
          <p:nvPr/>
        </p:nvGrpSpPr>
        <p:grpSpPr>
          <a:xfrm>
            <a:off x="9095546" y="2194958"/>
            <a:ext cx="613114" cy="753571"/>
            <a:chOff x="8852990" y="3529956"/>
            <a:chExt cx="613114" cy="753571"/>
          </a:xfrm>
        </p:grpSpPr>
        <p:sp>
          <p:nvSpPr>
            <p:cNvPr id="209" name="Rectangle 208">
              <a:extLst>
                <a:ext uri="{FF2B5EF4-FFF2-40B4-BE49-F238E27FC236}">
                  <a16:creationId xmlns:a16="http://schemas.microsoft.com/office/drawing/2014/main" id="{B6D71407-9554-433A-9DD2-1CCF89D145D7}"/>
                </a:ext>
              </a:extLst>
            </p:cNvPr>
            <p:cNvSpPr/>
            <p:nvPr/>
          </p:nvSpPr>
          <p:spPr bwMode="auto">
            <a:xfrm>
              <a:off x="8852990" y="3529956"/>
              <a:ext cx="613114" cy="753571"/>
            </a:xfrm>
            <a:prstGeom prst="rect">
              <a:avLst/>
            </a:prstGeom>
            <a:solidFill>
              <a:schemeClr val="bg2">
                <a:lumMod val="10000"/>
              </a:schemeClr>
            </a:solidFill>
            <a:ln w="12700" cap="flat" cmpd="sng" algn="ctr">
              <a:solidFill>
                <a:schemeClr val="accent5"/>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Ericsson Hilda"/>
                  <a:ea typeface="+mn-ea"/>
                  <a:cs typeface="+mn-cs"/>
                </a:rPr>
                <a:t>PCRF</a:t>
              </a:r>
            </a:p>
          </p:txBody>
        </p:sp>
        <p:sp>
          <p:nvSpPr>
            <p:cNvPr id="210" name="Isosceles Triangle 209">
              <a:extLst>
                <a:ext uri="{FF2B5EF4-FFF2-40B4-BE49-F238E27FC236}">
                  <a16:creationId xmlns:a16="http://schemas.microsoft.com/office/drawing/2014/main" id="{C1680726-19F3-4625-9FA0-C6456FC94045}"/>
                </a:ext>
              </a:extLst>
            </p:cNvPr>
            <p:cNvSpPr/>
            <p:nvPr/>
          </p:nvSpPr>
          <p:spPr bwMode="auto">
            <a:xfrm>
              <a:off x="9045254" y="3597385"/>
              <a:ext cx="248446" cy="214176"/>
            </a:xfrm>
            <a:prstGeom prst="triangle">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grpSp>
      <p:sp>
        <p:nvSpPr>
          <p:cNvPr id="108" name="Rectangle 62">
            <a:extLst>
              <a:ext uri="{FF2B5EF4-FFF2-40B4-BE49-F238E27FC236}">
                <a16:creationId xmlns:a16="http://schemas.microsoft.com/office/drawing/2014/main" id="{19458BF6-7A6D-4733-8E34-F28F00CAE2E2}"/>
              </a:ext>
            </a:extLst>
          </p:cNvPr>
          <p:cNvSpPr>
            <a:spLocks noChangeArrowheads="1"/>
          </p:cNvSpPr>
          <p:nvPr/>
        </p:nvSpPr>
        <p:spPr bwMode="auto">
          <a:xfrm>
            <a:off x="8965578" y="1985960"/>
            <a:ext cx="287392" cy="300346"/>
          </a:xfrm>
          <a:prstGeom prst="ellipse">
            <a:avLst/>
          </a:prstGeom>
          <a:solidFill>
            <a:schemeClr val="tx1"/>
          </a:solidFill>
          <a:ln w="25400" algn="ctr">
            <a:solidFill>
              <a:schemeClr val="accent5"/>
            </a:solidFill>
            <a:miter lim="800000"/>
            <a:headEnd/>
            <a:tailEnd/>
          </a:ln>
          <a:effectLst/>
        </p:spPr>
        <p:txBody>
          <a:bodyPr wrap="none" lIns="72000" rIns="72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mn-cs"/>
              </a:rPr>
              <a:t>U</a:t>
            </a:r>
          </a:p>
        </p:txBody>
      </p:sp>
      <p:sp>
        <p:nvSpPr>
          <p:cNvPr id="109" name="Rectangle 62">
            <a:extLst>
              <a:ext uri="{FF2B5EF4-FFF2-40B4-BE49-F238E27FC236}">
                <a16:creationId xmlns:a16="http://schemas.microsoft.com/office/drawing/2014/main" id="{8B5A7495-60BC-4ECA-86CC-F4173E987951}"/>
              </a:ext>
            </a:extLst>
          </p:cNvPr>
          <p:cNvSpPr>
            <a:spLocks noChangeArrowheads="1"/>
          </p:cNvSpPr>
          <p:nvPr/>
        </p:nvSpPr>
        <p:spPr bwMode="auto">
          <a:xfrm>
            <a:off x="7847306" y="1985960"/>
            <a:ext cx="287392" cy="300346"/>
          </a:xfrm>
          <a:prstGeom prst="ellipse">
            <a:avLst/>
          </a:prstGeom>
          <a:solidFill>
            <a:schemeClr val="tx1"/>
          </a:solidFill>
          <a:ln w="25400" algn="ctr">
            <a:solidFill>
              <a:schemeClr val="accent5"/>
            </a:solidFill>
            <a:miter lim="800000"/>
            <a:headEnd/>
            <a:tailEnd/>
          </a:ln>
          <a:effectLst/>
        </p:spPr>
        <p:txBody>
          <a:bodyPr wrap="none" lIns="72000" rIns="7200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mn-cs"/>
              </a:rPr>
              <a:t>U</a:t>
            </a:r>
          </a:p>
        </p:txBody>
      </p:sp>
      <p:sp>
        <p:nvSpPr>
          <p:cNvPr id="211" name="Rounded Rectangle 284">
            <a:extLst>
              <a:ext uri="{FF2B5EF4-FFF2-40B4-BE49-F238E27FC236}">
                <a16:creationId xmlns:a16="http://schemas.microsoft.com/office/drawing/2014/main" id="{931D409D-91D1-4536-903D-2775BE9CC620}"/>
              </a:ext>
            </a:extLst>
          </p:cNvPr>
          <p:cNvSpPr/>
          <p:nvPr/>
        </p:nvSpPr>
        <p:spPr bwMode="auto">
          <a:xfrm>
            <a:off x="8147890" y="2530350"/>
            <a:ext cx="329035" cy="132684"/>
          </a:xfrm>
          <a:prstGeom prst="roundRect">
            <a:avLst>
              <a:gd name="adj" fmla="val 0"/>
            </a:avLst>
          </a:prstGeom>
          <a:solidFill>
            <a:srgbClr val="FFFFFF"/>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900" b="0" i="0" u="none" strike="noStrike" kern="1200" cap="none" spc="0" normalizeH="0" baseline="0" noProof="0" err="1">
              <a:ln>
                <a:noFill/>
              </a:ln>
              <a:solidFill>
                <a:srgbClr val="FFFFFF"/>
              </a:solidFill>
              <a:effectLst/>
              <a:uLnTx/>
              <a:uFillTx/>
              <a:latin typeface="Ericsson Hilda"/>
              <a:ea typeface="+mn-ea"/>
              <a:cs typeface="+mn-cs"/>
            </a:endParaRPr>
          </a:p>
        </p:txBody>
      </p:sp>
      <p:sp>
        <p:nvSpPr>
          <p:cNvPr id="212" name="Rounded Rectangle 284">
            <a:extLst>
              <a:ext uri="{FF2B5EF4-FFF2-40B4-BE49-F238E27FC236}">
                <a16:creationId xmlns:a16="http://schemas.microsoft.com/office/drawing/2014/main" id="{08031F1C-4223-4C8D-AC3A-693028864887}"/>
              </a:ext>
            </a:extLst>
          </p:cNvPr>
          <p:cNvSpPr/>
          <p:nvPr/>
        </p:nvSpPr>
        <p:spPr bwMode="auto">
          <a:xfrm>
            <a:off x="9253856" y="2527464"/>
            <a:ext cx="329035" cy="132684"/>
          </a:xfrm>
          <a:prstGeom prst="roundRect">
            <a:avLst>
              <a:gd name="adj" fmla="val 0"/>
            </a:avLst>
          </a:prstGeom>
          <a:solidFill>
            <a:srgbClr val="FFFFFF"/>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900" b="0" i="0" u="none" strike="noStrike" kern="1200" cap="none" spc="0" normalizeH="0" baseline="0" noProof="0" err="1">
              <a:ln>
                <a:noFill/>
              </a:ln>
              <a:solidFill>
                <a:srgbClr val="FFFFFF"/>
              </a:solidFill>
              <a:effectLst/>
              <a:uLnTx/>
              <a:uFillTx/>
              <a:latin typeface="Ericsson Hilda"/>
              <a:ea typeface="+mn-ea"/>
              <a:cs typeface="+mn-cs"/>
            </a:endParaRPr>
          </a:p>
        </p:txBody>
      </p:sp>
      <p:sp>
        <p:nvSpPr>
          <p:cNvPr id="71" name="txtfooterCopy">
            <a:extLst>
              <a:ext uri="{FF2B5EF4-FFF2-40B4-BE49-F238E27FC236}">
                <a16:creationId xmlns:a16="http://schemas.microsoft.com/office/drawing/2014/main" id="{B5D66844-3D70-468C-AC9F-76DF3D537153}"/>
              </a:ext>
            </a:extLst>
          </p:cNvPr>
          <p:cNvSpPr txBox="1"/>
          <p:nvPr/>
        </p:nvSpPr>
        <p:spPr>
          <a:xfrm>
            <a:off x="527050" y="6521450"/>
            <a:ext cx="9865783" cy="215900"/>
          </a:xfrm>
          <a:prstGeom prst="rect">
            <a:avLst/>
          </a:prstGeom>
          <a:noFill/>
        </p:spPr>
        <p:txBody>
          <a:bodyPr vert="horz"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87888A"/>
                </a:solidFill>
                <a:effectLst/>
                <a:uLnTx/>
                <a:uFillTx/>
                <a:latin typeface="Ericsson Hilda"/>
                <a:ea typeface="+mn-ea"/>
                <a:cs typeface="+mn-cs"/>
              </a:rPr>
              <a:t>Ericsson 5G Core  |  Get to the core of 5G</a:t>
            </a:r>
          </a:p>
        </p:txBody>
      </p:sp>
      <p:grpSp>
        <p:nvGrpSpPr>
          <p:cNvPr id="30" name="Group 29">
            <a:extLst>
              <a:ext uri="{FF2B5EF4-FFF2-40B4-BE49-F238E27FC236}">
                <a16:creationId xmlns:a16="http://schemas.microsoft.com/office/drawing/2014/main" id="{1810A2F3-CB9B-4B5B-A2C2-AC5F52ED656F}"/>
              </a:ext>
            </a:extLst>
          </p:cNvPr>
          <p:cNvGrpSpPr/>
          <p:nvPr/>
        </p:nvGrpSpPr>
        <p:grpSpPr>
          <a:xfrm>
            <a:off x="7790998" y="5134043"/>
            <a:ext cx="1870441" cy="1233795"/>
            <a:chOff x="7790998" y="5134043"/>
            <a:chExt cx="1870441" cy="1233795"/>
          </a:xfrm>
        </p:grpSpPr>
        <p:sp>
          <p:nvSpPr>
            <p:cNvPr id="70" name="TextBox 69">
              <a:extLst>
                <a:ext uri="{FF2B5EF4-FFF2-40B4-BE49-F238E27FC236}">
                  <a16:creationId xmlns:a16="http://schemas.microsoft.com/office/drawing/2014/main" id="{80C33F53-BEF0-4544-81C0-A15F788F9EDD}"/>
                </a:ext>
              </a:extLst>
            </p:cNvPr>
            <p:cNvSpPr txBox="1"/>
            <p:nvPr/>
          </p:nvSpPr>
          <p:spPr>
            <a:xfrm>
              <a:off x="7790998" y="5783063"/>
              <a:ext cx="1870441" cy="584775"/>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spAutoFit/>
            </a:bodyPr>
            <a:lstStyle>
              <a:defPPr>
                <a:defRPr lang="en-GB"/>
              </a:defPPr>
              <a:lvl1pPr>
                <a:spcBef>
                  <a:spcPts val="0"/>
                </a:spcBef>
                <a:defRPr sz="1200">
                  <a:solidFill>
                    <a:schemeClr val="tx2"/>
                  </a:solidFill>
                </a:defRPr>
              </a:lvl1pPr>
            </a:lstStyle>
            <a:p>
              <a:pPr algn="l"/>
              <a:r>
                <a:rPr lang="en-US"/>
                <a:t>Support for </a:t>
              </a:r>
            </a:p>
            <a:p>
              <a:pPr marL="90488" indent="-90488" algn="l">
                <a:buFont typeface="Arial" panose="020B0604020202020204" pitchFamily="34" charset="0"/>
                <a:buChar char="•"/>
              </a:pPr>
              <a:r>
                <a:rPr lang="en-US" sz="1000"/>
                <a:t>5G user data rates</a:t>
              </a:r>
            </a:p>
            <a:p>
              <a:pPr marL="90488" indent="-90488" algn="l">
                <a:buFont typeface="Arial" panose="020B0604020202020204" pitchFamily="34" charset="0"/>
                <a:buChar char="•"/>
              </a:pPr>
              <a:r>
                <a:rPr lang="en-US" sz="1000"/>
                <a:t>DPI and Traffic Filtering</a:t>
              </a:r>
            </a:p>
          </p:txBody>
        </p:sp>
        <p:cxnSp>
          <p:nvCxnSpPr>
            <p:cNvPr id="72" name="Straight Connector 71">
              <a:extLst>
                <a:ext uri="{FF2B5EF4-FFF2-40B4-BE49-F238E27FC236}">
                  <a16:creationId xmlns:a16="http://schemas.microsoft.com/office/drawing/2014/main" id="{92A67E26-EB91-4FF6-BA95-B4AD11199B2B}"/>
                </a:ext>
              </a:extLst>
            </p:cNvPr>
            <p:cNvCxnSpPr>
              <a:cxnSpLocks/>
            </p:cNvCxnSpPr>
            <p:nvPr/>
          </p:nvCxnSpPr>
          <p:spPr bwMode="auto">
            <a:xfrm flipV="1">
              <a:off x="8428356" y="5134043"/>
              <a:ext cx="302406" cy="644257"/>
            </a:xfrm>
            <a:prstGeom prst="line">
              <a:avLst/>
            </a:prstGeom>
            <a:solidFill>
              <a:schemeClr val="accent1"/>
            </a:solidFill>
            <a:ln w="12700" cap="flat" cmpd="sng" algn="ctr">
              <a:solidFill>
                <a:schemeClr val="accent6"/>
              </a:solidFill>
              <a:prstDash val="solid"/>
              <a:round/>
              <a:headEnd type="none" w="med" len="med"/>
              <a:tailEnd type="none" w="med" len="med"/>
            </a:ln>
            <a:effectLst/>
          </p:spPr>
        </p:cxnSp>
      </p:grpSp>
      <p:grpSp>
        <p:nvGrpSpPr>
          <p:cNvPr id="25" name="Group 24">
            <a:extLst>
              <a:ext uri="{FF2B5EF4-FFF2-40B4-BE49-F238E27FC236}">
                <a16:creationId xmlns:a16="http://schemas.microsoft.com/office/drawing/2014/main" id="{BFB391B6-5C9C-4D4C-B15E-A9CCC2B9A3C8}"/>
              </a:ext>
            </a:extLst>
          </p:cNvPr>
          <p:cNvGrpSpPr/>
          <p:nvPr/>
        </p:nvGrpSpPr>
        <p:grpSpPr>
          <a:xfrm>
            <a:off x="9281751" y="2969638"/>
            <a:ext cx="2674945" cy="892552"/>
            <a:chOff x="9281751" y="2969638"/>
            <a:chExt cx="2674945" cy="892552"/>
          </a:xfrm>
        </p:grpSpPr>
        <p:sp>
          <p:nvSpPr>
            <p:cNvPr id="77" name="TextBox 76">
              <a:extLst>
                <a:ext uri="{FF2B5EF4-FFF2-40B4-BE49-F238E27FC236}">
                  <a16:creationId xmlns:a16="http://schemas.microsoft.com/office/drawing/2014/main" id="{A3662D28-A47A-41FA-A4D1-65213332E038}"/>
                </a:ext>
              </a:extLst>
            </p:cNvPr>
            <p:cNvSpPr txBox="1"/>
            <p:nvPr/>
          </p:nvSpPr>
          <p:spPr>
            <a:xfrm>
              <a:off x="9957917" y="2969638"/>
              <a:ext cx="1998779" cy="892552"/>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spAutoFit/>
            </a:bodyPr>
            <a:lstStyle>
              <a:defPPr>
                <a:defRPr lang="en-GB"/>
              </a:defPPr>
              <a:lvl1pPr>
                <a:spcBef>
                  <a:spcPts val="0"/>
                </a:spcBef>
                <a:defRPr sz="1050">
                  <a:solidFill>
                    <a:schemeClr val="tx2"/>
                  </a:solidFill>
                </a:defRPr>
              </a:lvl1pPr>
            </a:lstStyle>
            <a:p>
              <a:pPr algn="l"/>
              <a:r>
                <a:rPr lang="en-US" sz="1200"/>
                <a:t>Support for </a:t>
              </a:r>
            </a:p>
            <a:p>
              <a:pPr marL="90488" indent="-90488" algn="l">
                <a:buFont typeface="Arial" panose="020B0604020202020204" pitchFamily="34" charset="0"/>
                <a:buChar char="•"/>
              </a:pPr>
              <a:r>
                <a:rPr lang="en-US" sz="1000" err="1"/>
                <a:t>QoS</a:t>
              </a:r>
              <a:r>
                <a:rPr lang="en-US" sz="1000"/>
                <a:t> data rates control</a:t>
              </a:r>
            </a:p>
            <a:p>
              <a:pPr marL="90488" indent="-90488" algn="l">
                <a:buFont typeface="Arial" panose="020B0604020202020204" pitchFamily="34" charset="0"/>
                <a:buChar char="•"/>
              </a:pPr>
              <a:r>
                <a:rPr lang="en-US" sz="1000"/>
                <a:t>5G/NR usage reporting</a:t>
              </a:r>
            </a:p>
            <a:p>
              <a:pPr marL="90488" indent="-90488" algn="l">
                <a:buFont typeface="Arial" panose="020B0604020202020204" pitchFamily="34" charset="0"/>
                <a:buChar char="•"/>
              </a:pPr>
              <a:r>
                <a:rPr lang="en-US" sz="1000"/>
                <a:t>CUPS Distribution &amp; Control</a:t>
              </a:r>
            </a:p>
            <a:p>
              <a:pPr marL="90488" indent="-90488" algn="l">
                <a:buFont typeface="Arial" panose="020B0604020202020204" pitchFamily="34" charset="0"/>
                <a:buChar char="•"/>
              </a:pPr>
              <a:r>
                <a:rPr lang="en-US" sz="1000"/>
                <a:t>UP Traffic Rules</a:t>
              </a:r>
            </a:p>
          </p:txBody>
        </p:sp>
        <p:cxnSp>
          <p:nvCxnSpPr>
            <p:cNvPr id="78" name="Straight Connector 77">
              <a:extLst>
                <a:ext uri="{FF2B5EF4-FFF2-40B4-BE49-F238E27FC236}">
                  <a16:creationId xmlns:a16="http://schemas.microsoft.com/office/drawing/2014/main" id="{C26DC35E-8B32-420C-BA4E-A98F6BC85A47}"/>
                </a:ext>
              </a:extLst>
            </p:cNvPr>
            <p:cNvCxnSpPr>
              <a:cxnSpLocks/>
            </p:cNvCxnSpPr>
            <p:nvPr/>
          </p:nvCxnSpPr>
          <p:spPr bwMode="auto">
            <a:xfrm flipV="1">
              <a:off x="9281751" y="3249727"/>
              <a:ext cx="671403" cy="215828"/>
            </a:xfrm>
            <a:prstGeom prst="line">
              <a:avLst/>
            </a:prstGeom>
            <a:solidFill>
              <a:schemeClr val="accent1"/>
            </a:solidFill>
            <a:ln w="12700" cap="flat" cmpd="sng" algn="ctr">
              <a:solidFill>
                <a:schemeClr val="accent6"/>
              </a:solidFill>
              <a:prstDash val="solid"/>
              <a:round/>
              <a:headEnd type="none" w="med" len="med"/>
              <a:tailEnd type="none" w="med" len="med"/>
            </a:ln>
            <a:effectLst/>
          </p:spPr>
        </p:cxnSp>
      </p:grpSp>
      <p:grpSp>
        <p:nvGrpSpPr>
          <p:cNvPr id="26" name="Group 25">
            <a:extLst>
              <a:ext uri="{FF2B5EF4-FFF2-40B4-BE49-F238E27FC236}">
                <a16:creationId xmlns:a16="http://schemas.microsoft.com/office/drawing/2014/main" id="{E9DB3B87-7050-44C1-B9CF-64D377440E6A}"/>
              </a:ext>
            </a:extLst>
          </p:cNvPr>
          <p:cNvGrpSpPr/>
          <p:nvPr/>
        </p:nvGrpSpPr>
        <p:grpSpPr>
          <a:xfrm>
            <a:off x="9056484" y="902380"/>
            <a:ext cx="2347863" cy="1282923"/>
            <a:chOff x="9056484" y="902380"/>
            <a:chExt cx="2347863" cy="1282923"/>
          </a:xfrm>
        </p:grpSpPr>
        <p:sp>
          <p:nvSpPr>
            <p:cNvPr id="79" name="TextBox 78">
              <a:extLst>
                <a:ext uri="{FF2B5EF4-FFF2-40B4-BE49-F238E27FC236}">
                  <a16:creationId xmlns:a16="http://schemas.microsoft.com/office/drawing/2014/main" id="{38A15CBF-D3F8-48F0-AA0C-DDC4ABF38EC9}"/>
                </a:ext>
              </a:extLst>
            </p:cNvPr>
            <p:cNvSpPr txBox="1"/>
            <p:nvPr/>
          </p:nvSpPr>
          <p:spPr>
            <a:xfrm>
              <a:off x="9056484" y="902380"/>
              <a:ext cx="2347863" cy="738664"/>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spAutoFit/>
            </a:bodyPr>
            <a:lstStyle>
              <a:defPPr>
                <a:defRPr lang="en-GB"/>
              </a:defPPr>
              <a:lvl1pPr>
                <a:spcBef>
                  <a:spcPts val="0"/>
                </a:spcBef>
                <a:defRPr sz="1050">
                  <a:solidFill>
                    <a:schemeClr val="tx2"/>
                  </a:solidFill>
                </a:defRPr>
              </a:lvl1pPr>
            </a:lstStyle>
            <a:p>
              <a:pPr algn="l"/>
              <a:r>
                <a:rPr lang="en-US" sz="1200"/>
                <a:t>Support for  </a:t>
              </a:r>
            </a:p>
            <a:p>
              <a:pPr marL="90488" indent="-90488" algn="l">
                <a:buFont typeface="Arial" panose="020B0604020202020204" pitchFamily="34" charset="0"/>
                <a:buChar char="•"/>
              </a:pPr>
              <a:r>
                <a:rPr lang="en-US" sz="1000"/>
                <a:t>Policy Control on LTE/NR access</a:t>
              </a:r>
            </a:p>
            <a:p>
              <a:pPr marL="90488" indent="-90488" algn="l">
                <a:buFont typeface="Arial" panose="020B0604020202020204" pitchFamily="34" charset="0"/>
                <a:buChar char="•"/>
              </a:pPr>
              <a:r>
                <a:rPr lang="en-US" sz="1000"/>
                <a:t>QoS data rates control</a:t>
              </a:r>
            </a:p>
            <a:p>
              <a:pPr marL="90488" indent="-90488" algn="l">
                <a:buFont typeface="Arial" panose="020B0604020202020204" pitchFamily="34" charset="0"/>
                <a:buChar char="•"/>
              </a:pPr>
              <a:r>
                <a:rPr lang="en-US" sz="1000"/>
                <a:t>LTE/NR mobility based policy</a:t>
              </a:r>
            </a:p>
          </p:txBody>
        </p:sp>
        <p:cxnSp>
          <p:nvCxnSpPr>
            <p:cNvPr id="80" name="Straight Connector 79">
              <a:extLst>
                <a:ext uri="{FF2B5EF4-FFF2-40B4-BE49-F238E27FC236}">
                  <a16:creationId xmlns:a16="http://schemas.microsoft.com/office/drawing/2014/main" id="{AF4F8C9D-B8B3-4F85-8057-D0E6C72D95B1}"/>
                </a:ext>
              </a:extLst>
            </p:cNvPr>
            <p:cNvCxnSpPr>
              <a:cxnSpLocks/>
            </p:cNvCxnSpPr>
            <p:nvPr/>
          </p:nvCxnSpPr>
          <p:spPr bwMode="auto">
            <a:xfrm flipH="1">
              <a:off x="9536257" y="1646527"/>
              <a:ext cx="125182" cy="538776"/>
            </a:xfrm>
            <a:prstGeom prst="line">
              <a:avLst/>
            </a:prstGeom>
            <a:solidFill>
              <a:schemeClr val="accent1"/>
            </a:solidFill>
            <a:ln w="12700" cap="flat" cmpd="sng" algn="ctr">
              <a:solidFill>
                <a:schemeClr val="accent6"/>
              </a:solidFill>
              <a:prstDash val="solid"/>
              <a:round/>
              <a:headEnd type="none" w="med" len="med"/>
              <a:tailEnd type="none" w="med" len="med"/>
            </a:ln>
            <a:effectLst/>
          </p:spPr>
        </p:cxnSp>
      </p:grpSp>
      <p:grpSp>
        <p:nvGrpSpPr>
          <p:cNvPr id="27" name="Group 26">
            <a:extLst>
              <a:ext uri="{FF2B5EF4-FFF2-40B4-BE49-F238E27FC236}">
                <a16:creationId xmlns:a16="http://schemas.microsoft.com/office/drawing/2014/main" id="{DD780365-D013-402E-9024-D6DD046A1316}"/>
              </a:ext>
            </a:extLst>
          </p:cNvPr>
          <p:cNvGrpSpPr/>
          <p:nvPr/>
        </p:nvGrpSpPr>
        <p:grpSpPr>
          <a:xfrm>
            <a:off x="6701560" y="909752"/>
            <a:ext cx="1806581" cy="1275680"/>
            <a:chOff x="6701560" y="909752"/>
            <a:chExt cx="1806581" cy="1275680"/>
          </a:xfrm>
        </p:grpSpPr>
        <p:sp>
          <p:nvSpPr>
            <p:cNvPr id="82" name="TextBox 81">
              <a:extLst>
                <a:ext uri="{FF2B5EF4-FFF2-40B4-BE49-F238E27FC236}">
                  <a16:creationId xmlns:a16="http://schemas.microsoft.com/office/drawing/2014/main" id="{898849AC-6B59-4F9B-8CB4-F5618CFA226D}"/>
                </a:ext>
              </a:extLst>
            </p:cNvPr>
            <p:cNvSpPr txBox="1"/>
            <p:nvPr/>
          </p:nvSpPr>
          <p:spPr>
            <a:xfrm>
              <a:off x="6701560" y="909752"/>
              <a:ext cx="1806581" cy="600164"/>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spAutoFit/>
            </a:bodyPr>
            <a:lstStyle>
              <a:defPPr>
                <a:defRPr lang="en-GB"/>
              </a:defPPr>
              <a:lvl1pPr>
                <a:spcBef>
                  <a:spcPts val="0"/>
                </a:spcBef>
                <a:defRPr sz="1050">
                  <a:solidFill>
                    <a:schemeClr val="tx2"/>
                  </a:solidFill>
                </a:defRPr>
              </a:lvl1pPr>
            </a:lstStyle>
            <a:p>
              <a:pPr algn="l"/>
              <a:r>
                <a:rPr lang="en-US" sz="1200"/>
                <a:t>Support for</a:t>
              </a:r>
            </a:p>
            <a:p>
              <a:pPr marL="90488" indent="-90488" algn="l">
                <a:buFont typeface="Arial" panose="020B0604020202020204" pitchFamily="34" charset="0"/>
                <a:buChar char="•"/>
              </a:pPr>
              <a:r>
                <a:rPr lang="en-US" sz="1000"/>
                <a:t>5G user data rates</a:t>
              </a:r>
            </a:p>
            <a:p>
              <a:pPr marL="90488" indent="-90488" algn="l">
                <a:buFont typeface="Arial" panose="020B0604020202020204" pitchFamily="34" charset="0"/>
                <a:buChar char="•"/>
              </a:pPr>
              <a:r>
                <a:rPr lang="en-US" sz="1000"/>
                <a:t>5G subscriber profiles</a:t>
              </a:r>
            </a:p>
          </p:txBody>
        </p:sp>
        <p:cxnSp>
          <p:nvCxnSpPr>
            <p:cNvPr id="83" name="Straight Connector 82">
              <a:extLst>
                <a:ext uri="{FF2B5EF4-FFF2-40B4-BE49-F238E27FC236}">
                  <a16:creationId xmlns:a16="http://schemas.microsoft.com/office/drawing/2014/main" id="{0B9AD729-5B36-437B-8AEC-BF93D88306C3}"/>
                </a:ext>
              </a:extLst>
            </p:cNvPr>
            <p:cNvCxnSpPr>
              <a:cxnSpLocks/>
            </p:cNvCxnSpPr>
            <p:nvPr/>
          </p:nvCxnSpPr>
          <p:spPr bwMode="auto">
            <a:xfrm>
              <a:off x="8128633" y="1528390"/>
              <a:ext cx="165570" cy="657042"/>
            </a:xfrm>
            <a:prstGeom prst="line">
              <a:avLst/>
            </a:prstGeom>
            <a:solidFill>
              <a:schemeClr val="accent1"/>
            </a:solidFill>
            <a:ln w="12700" cap="flat" cmpd="sng" algn="ctr">
              <a:solidFill>
                <a:schemeClr val="accent6"/>
              </a:solidFill>
              <a:prstDash val="solid"/>
              <a:round/>
              <a:headEnd type="none" w="med" len="med"/>
              <a:tailEnd type="none" w="med" len="med"/>
            </a:ln>
            <a:effectLst/>
          </p:spPr>
        </p:cxnSp>
      </p:grpSp>
      <p:grpSp>
        <p:nvGrpSpPr>
          <p:cNvPr id="28" name="Group 27">
            <a:extLst>
              <a:ext uri="{FF2B5EF4-FFF2-40B4-BE49-F238E27FC236}">
                <a16:creationId xmlns:a16="http://schemas.microsoft.com/office/drawing/2014/main" id="{5AD0D6FC-88DB-42FF-947C-26797F00556D}"/>
              </a:ext>
            </a:extLst>
          </p:cNvPr>
          <p:cNvGrpSpPr/>
          <p:nvPr/>
        </p:nvGrpSpPr>
        <p:grpSpPr>
          <a:xfrm>
            <a:off x="4694226" y="2109757"/>
            <a:ext cx="2739588" cy="1347725"/>
            <a:chOff x="4694226" y="2109757"/>
            <a:chExt cx="2739588" cy="1347725"/>
          </a:xfrm>
        </p:grpSpPr>
        <p:sp>
          <p:nvSpPr>
            <p:cNvPr id="90" name="TextBox 89">
              <a:extLst>
                <a:ext uri="{FF2B5EF4-FFF2-40B4-BE49-F238E27FC236}">
                  <a16:creationId xmlns:a16="http://schemas.microsoft.com/office/drawing/2014/main" id="{90FAA04E-825F-4C7D-9EAF-6139D19E8571}"/>
                </a:ext>
              </a:extLst>
            </p:cNvPr>
            <p:cNvSpPr txBox="1"/>
            <p:nvPr/>
          </p:nvSpPr>
          <p:spPr>
            <a:xfrm>
              <a:off x="4694226" y="2109757"/>
              <a:ext cx="1806581" cy="1046440"/>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spAutoFit/>
            </a:bodyPr>
            <a:lstStyle>
              <a:defPPr>
                <a:defRPr lang="en-GB"/>
              </a:defPPr>
              <a:lvl1pPr>
                <a:spcBef>
                  <a:spcPts val="0"/>
                </a:spcBef>
                <a:defRPr sz="1200">
                  <a:solidFill>
                    <a:schemeClr val="tx2"/>
                  </a:solidFill>
                </a:defRPr>
              </a:lvl1pPr>
            </a:lstStyle>
            <a:p>
              <a:pPr algn="l"/>
              <a:r>
                <a:rPr lang="en-US"/>
                <a:t>Support for</a:t>
              </a:r>
              <a:endParaRPr lang="en-US" sz="1000"/>
            </a:p>
            <a:p>
              <a:pPr marL="90488" indent="-90488" algn="l">
                <a:buFont typeface="Arial" panose="020B0604020202020204" pitchFamily="34" charset="0"/>
                <a:buChar char="•"/>
              </a:pPr>
              <a:r>
                <a:rPr lang="en-US" sz="1000"/>
                <a:t>5G/NR access control</a:t>
              </a:r>
            </a:p>
            <a:p>
              <a:pPr marL="90488" indent="-90488" algn="l">
                <a:buFont typeface="Arial" panose="020B0604020202020204" pitchFamily="34" charset="0"/>
                <a:buChar char="•"/>
              </a:pPr>
              <a:r>
                <a:rPr lang="en-US" sz="1000" err="1"/>
                <a:t>QoS</a:t>
              </a:r>
              <a:r>
                <a:rPr lang="en-US" sz="1000"/>
                <a:t> data rates control</a:t>
              </a:r>
            </a:p>
            <a:p>
              <a:pPr marL="90488" indent="-90488" algn="l">
                <a:buFont typeface="Arial" panose="020B0604020202020204" pitchFamily="34" charset="0"/>
                <a:buChar char="•"/>
              </a:pPr>
              <a:r>
                <a:rPr lang="en-US" sz="1000"/>
                <a:t>5G/NR usage reporting</a:t>
              </a:r>
            </a:p>
            <a:p>
              <a:pPr marL="90488" indent="-90488" algn="l">
                <a:buFont typeface="Arial" panose="020B0604020202020204" pitchFamily="34" charset="0"/>
                <a:buChar char="•"/>
              </a:pPr>
              <a:r>
                <a:rPr lang="en-US" sz="1000"/>
                <a:t>Dual-Connectivity LTE/NR</a:t>
              </a:r>
            </a:p>
            <a:p>
              <a:pPr marL="90488" indent="-90488" algn="l">
                <a:buFont typeface="Arial" panose="020B0604020202020204" pitchFamily="34" charset="0"/>
                <a:buChar char="•"/>
              </a:pPr>
              <a:r>
                <a:rPr lang="en-US" sz="1000"/>
                <a:t>LTE/NR NW Slicing</a:t>
              </a:r>
            </a:p>
          </p:txBody>
        </p:sp>
        <p:cxnSp>
          <p:nvCxnSpPr>
            <p:cNvPr id="91" name="Straight Connector 90">
              <a:extLst>
                <a:ext uri="{FF2B5EF4-FFF2-40B4-BE49-F238E27FC236}">
                  <a16:creationId xmlns:a16="http://schemas.microsoft.com/office/drawing/2014/main" id="{D44800DE-A4F0-47EE-95DC-944A77920103}"/>
                </a:ext>
              </a:extLst>
            </p:cNvPr>
            <p:cNvCxnSpPr>
              <a:cxnSpLocks/>
            </p:cNvCxnSpPr>
            <p:nvPr/>
          </p:nvCxnSpPr>
          <p:spPr bwMode="auto">
            <a:xfrm>
              <a:off x="6496622" y="2867786"/>
              <a:ext cx="937192" cy="589696"/>
            </a:xfrm>
            <a:prstGeom prst="line">
              <a:avLst/>
            </a:prstGeom>
            <a:solidFill>
              <a:schemeClr val="accent1"/>
            </a:solidFill>
            <a:ln w="12700" cap="flat" cmpd="sng" algn="ctr">
              <a:solidFill>
                <a:schemeClr val="accent6"/>
              </a:solidFill>
              <a:prstDash val="solid"/>
              <a:round/>
              <a:headEnd type="none" w="med" len="med"/>
              <a:tailEnd type="none" w="med" len="med"/>
            </a:ln>
            <a:effectLst/>
          </p:spPr>
        </p:cxnSp>
      </p:grpSp>
      <p:grpSp>
        <p:nvGrpSpPr>
          <p:cNvPr id="29" name="Group 28">
            <a:extLst>
              <a:ext uri="{FF2B5EF4-FFF2-40B4-BE49-F238E27FC236}">
                <a16:creationId xmlns:a16="http://schemas.microsoft.com/office/drawing/2014/main" id="{64B05AB9-50BA-4FE7-9EF7-593C32E3FF22}"/>
              </a:ext>
            </a:extLst>
          </p:cNvPr>
          <p:cNvGrpSpPr/>
          <p:nvPr/>
        </p:nvGrpSpPr>
        <p:grpSpPr>
          <a:xfrm>
            <a:off x="4608831" y="5103233"/>
            <a:ext cx="2232013" cy="1604517"/>
            <a:chOff x="4608831" y="5103233"/>
            <a:chExt cx="2232013" cy="1604517"/>
          </a:xfrm>
        </p:grpSpPr>
        <p:sp>
          <p:nvSpPr>
            <p:cNvPr id="92" name="TextBox 91">
              <a:extLst>
                <a:ext uri="{FF2B5EF4-FFF2-40B4-BE49-F238E27FC236}">
                  <a16:creationId xmlns:a16="http://schemas.microsoft.com/office/drawing/2014/main" id="{5C760309-114E-4233-BBDD-F181265EEA53}"/>
                </a:ext>
              </a:extLst>
            </p:cNvPr>
            <p:cNvSpPr txBox="1"/>
            <p:nvPr/>
          </p:nvSpPr>
          <p:spPr>
            <a:xfrm>
              <a:off x="4608831" y="5661310"/>
              <a:ext cx="2232013" cy="1046440"/>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spAutoFit/>
            </a:bodyPr>
            <a:lstStyle/>
            <a:p>
              <a:pPr algn="l">
                <a:spcBef>
                  <a:spcPts val="0"/>
                </a:spcBef>
              </a:pPr>
              <a:r>
                <a:rPr lang="en-US" sz="1200">
                  <a:solidFill>
                    <a:schemeClr val="tx2"/>
                  </a:solidFill>
                </a:rPr>
                <a:t>Support for</a:t>
              </a:r>
            </a:p>
            <a:p>
              <a:pPr marL="90488" indent="-90488" algn="l">
                <a:spcBef>
                  <a:spcPts val="0"/>
                </a:spcBef>
                <a:buFont typeface="Arial" panose="020B0604020202020204" pitchFamily="34" charset="0"/>
                <a:buChar char="•"/>
                <a:tabLst>
                  <a:tab pos="803275" algn="l"/>
                </a:tabLst>
              </a:pPr>
              <a:r>
                <a:rPr lang="en-US" sz="1000">
                  <a:solidFill>
                    <a:schemeClr val="tx2"/>
                  </a:solidFill>
                </a:rPr>
                <a:t>5G user data rates (</a:t>
              </a:r>
              <a:r>
                <a:rPr lang="en-US" sz="1000" err="1">
                  <a:solidFill>
                    <a:schemeClr val="tx2"/>
                  </a:solidFill>
                </a:rPr>
                <a:t>gNB</a:t>
              </a:r>
              <a:r>
                <a:rPr lang="en-US" sz="1000">
                  <a:solidFill>
                    <a:schemeClr val="tx2"/>
                  </a:solidFill>
                </a:rPr>
                <a:t>)</a:t>
              </a:r>
            </a:p>
            <a:p>
              <a:pPr marL="90488" indent="-90488" algn="l">
                <a:spcBef>
                  <a:spcPts val="0"/>
                </a:spcBef>
                <a:buFont typeface="Arial" panose="020B0604020202020204" pitchFamily="34" charset="0"/>
                <a:buChar char="•"/>
                <a:tabLst>
                  <a:tab pos="803275" algn="l"/>
                </a:tabLst>
              </a:pPr>
              <a:r>
                <a:rPr lang="en-US" sz="1000">
                  <a:solidFill>
                    <a:schemeClr val="tx2"/>
                  </a:solidFill>
                </a:rPr>
                <a:t>5G/NR usage reporting (</a:t>
              </a:r>
              <a:r>
                <a:rPr lang="en-US" sz="1000" err="1">
                  <a:solidFill>
                    <a:schemeClr val="tx2"/>
                  </a:solidFill>
                </a:rPr>
                <a:t>eNB</a:t>
              </a:r>
              <a:r>
                <a:rPr lang="en-US" sz="1000">
                  <a:solidFill>
                    <a:schemeClr val="tx2"/>
                  </a:solidFill>
                </a:rPr>
                <a:t>)</a:t>
              </a:r>
            </a:p>
            <a:p>
              <a:pPr marL="90488" indent="-90488" algn="l">
                <a:spcBef>
                  <a:spcPts val="0"/>
                </a:spcBef>
                <a:buFont typeface="Arial" panose="020B0604020202020204" pitchFamily="34" charset="0"/>
                <a:buChar char="•"/>
                <a:tabLst>
                  <a:tab pos="803275" algn="l"/>
                </a:tabLst>
              </a:pPr>
              <a:r>
                <a:rPr lang="en-US" sz="1000">
                  <a:solidFill>
                    <a:schemeClr val="tx2"/>
                  </a:solidFill>
                </a:rPr>
                <a:t>5G/NR access control (</a:t>
              </a:r>
              <a:r>
                <a:rPr lang="en-US" sz="1000" err="1">
                  <a:solidFill>
                    <a:schemeClr val="tx2"/>
                  </a:solidFill>
                </a:rPr>
                <a:t>eNB</a:t>
              </a:r>
              <a:r>
                <a:rPr lang="en-US" sz="1000">
                  <a:solidFill>
                    <a:schemeClr val="tx2"/>
                  </a:solidFill>
                </a:rPr>
                <a:t>)</a:t>
              </a:r>
            </a:p>
            <a:p>
              <a:pPr marL="90488" indent="-90488" algn="l">
                <a:spcBef>
                  <a:spcPts val="0"/>
                </a:spcBef>
                <a:buFont typeface="Arial" panose="020B0604020202020204" pitchFamily="34" charset="0"/>
                <a:buChar char="•"/>
                <a:tabLst>
                  <a:tab pos="803275" algn="l"/>
                </a:tabLst>
              </a:pPr>
              <a:r>
                <a:rPr lang="en-US" sz="1000">
                  <a:solidFill>
                    <a:schemeClr val="tx2"/>
                  </a:solidFill>
                </a:rPr>
                <a:t>UP path control (1/3/3a/3x) (</a:t>
              </a:r>
              <a:r>
                <a:rPr lang="en-US" sz="1000" err="1">
                  <a:solidFill>
                    <a:schemeClr val="tx2"/>
                  </a:solidFill>
                </a:rPr>
                <a:t>gNB</a:t>
              </a:r>
              <a:r>
                <a:rPr lang="en-US" sz="1000">
                  <a:solidFill>
                    <a:schemeClr val="tx2"/>
                  </a:solidFill>
                </a:rPr>
                <a:t>)</a:t>
              </a:r>
            </a:p>
            <a:p>
              <a:pPr marL="90488" indent="-90488" algn="l">
                <a:spcBef>
                  <a:spcPts val="0"/>
                </a:spcBef>
                <a:buFont typeface="Arial" panose="020B0604020202020204" pitchFamily="34" charset="0"/>
                <a:buChar char="•"/>
                <a:tabLst>
                  <a:tab pos="803275" algn="l"/>
                </a:tabLst>
              </a:pPr>
              <a:r>
                <a:rPr lang="en-US" sz="1000">
                  <a:solidFill>
                    <a:schemeClr val="tx2"/>
                  </a:solidFill>
                </a:rPr>
                <a:t>Dual-Connectivity LTE/NR</a:t>
              </a:r>
            </a:p>
          </p:txBody>
        </p:sp>
        <p:cxnSp>
          <p:nvCxnSpPr>
            <p:cNvPr id="93" name="Straight Connector 92">
              <a:extLst>
                <a:ext uri="{FF2B5EF4-FFF2-40B4-BE49-F238E27FC236}">
                  <a16:creationId xmlns:a16="http://schemas.microsoft.com/office/drawing/2014/main" id="{797EADF5-C862-430B-8747-877FA4A125DF}"/>
                </a:ext>
              </a:extLst>
            </p:cNvPr>
            <p:cNvCxnSpPr>
              <a:cxnSpLocks/>
            </p:cNvCxnSpPr>
            <p:nvPr/>
          </p:nvCxnSpPr>
          <p:spPr bwMode="auto">
            <a:xfrm flipH="1" flipV="1">
              <a:off x="5844261" y="5103233"/>
              <a:ext cx="173062" cy="552144"/>
            </a:xfrm>
            <a:prstGeom prst="line">
              <a:avLst/>
            </a:prstGeom>
            <a:solidFill>
              <a:schemeClr val="accent1"/>
            </a:solidFill>
            <a:ln w="12700" cap="flat" cmpd="sng" algn="ctr">
              <a:solidFill>
                <a:schemeClr val="accent6"/>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0293287C-9C45-4E16-BD97-772914E77C58}"/>
                </a:ext>
              </a:extLst>
            </p:cNvPr>
            <p:cNvCxnSpPr>
              <a:cxnSpLocks/>
            </p:cNvCxnSpPr>
            <p:nvPr/>
          </p:nvCxnSpPr>
          <p:spPr bwMode="auto">
            <a:xfrm flipV="1">
              <a:off x="6164870" y="5103233"/>
              <a:ext cx="369393" cy="560589"/>
            </a:xfrm>
            <a:prstGeom prst="line">
              <a:avLst/>
            </a:prstGeom>
            <a:solidFill>
              <a:schemeClr val="accent1"/>
            </a:solidFill>
            <a:ln w="12700" cap="flat" cmpd="sng" algn="ctr">
              <a:solidFill>
                <a:schemeClr val="accent6"/>
              </a:solidFill>
              <a:prstDash val="solid"/>
              <a:round/>
              <a:headEnd type="none" w="med" len="med"/>
              <a:tailEnd type="none" w="med" len="med"/>
            </a:ln>
            <a:effectLst/>
          </p:spPr>
        </p:cxnSp>
      </p:grpSp>
    </p:spTree>
    <p:extLst>
      <p:ext uri="{BB962C8B-B14F-4D97-AF65-F5344CB8AC3E}">
        <p14:creationId xmlns:p14="http://schemas.microsoft.com/office/powerpoint/2010/main" val="3333971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479425" y="1450437"/>
            <a:ext cx="7382743" cy="5147112"/>
          </a:xfrm>
        </p:spPr>
        <p:txBody>
          <a:bodyPr/>
          <a:lstStyle/>
          <a:p>
            <a:pPr eaLnBrk="1" hangingPunct="1"/>
            <a:r>
              <a:rPr lang="en-US" altLang="en-US"/>
              <a:t>Option 3/3A/3X - </a:t>
            </a:r>
            <a:r>
              <a:rPr lang="en-US" altLang="es-ES_tradnl"/>
              <a:t>“LTE assisted” NR with 5G EPC</a:t>
            </a:r>
            <a:endParaRPr lang="en-US" altLang="en-US"/>
          </a:p>
          <a:p>
            <a:pPr lvl="1"/>
            <a:r>
              <a:rPr lang="en-US"/>
              <a:t>NR used for User Plane only</a:t>
            </a:r>
          </a:p>
          <a:p>
            <a:pPr lvl="1"/>
            <a:r>
              <a:rPr lang="en-US"/>
              <a:t>Control plane EPC-NAS via LTE</a:t>
            </a:r>
          </a:p>
          <a:p>
            <a:pPr lvl="1"/>
            <a:r>
              <a:rPr lang="en-US"/>
              <a:t>Variants:</a:t>
            </a:r>
          </a:p>
          <a:p>
            <a:pPr lvl="2"/>
            <a:r>
              <a:rPr lang="en-US" sz="1600"/>
              <a:t>Option 3: LTE </a:t>
            </a:r>
            <a:r>
              <a:rPr lang="en-US" sz="1600" err="1"/>
              <a:t>eNB</a:t>
            </a:r>
            <a:r>
              <a:rPr lang="en-US" sz="1600"/>
              <a:t> aggregates LTE &amp; NR UP towards EPC </a:t>
            </a:r>
          </a:p>
          <a:p>
            <a:pPr lvl="2"/>
            <a:r>
              <a:rPr lang="en-US" sz="1600"/>
              <a:t>Option 3A: </a:t>
            </a:r>
            <a:r>
              <a:rPr lang="sv-SE" sz="1600"/>
              <a:t>NR UP tunnel </a:t>
            </a:r>
            <a:r>
              <a:rPr lang="sv-SE" sz="1600" err="1"/>
              <a:t>towards</a:t>
            </a:r>
            <a:r>
              <a:rPr lang="sv-SE" sz="1600"/>
              <a:t> EPC from NR </a:t>
            </a:r>
            <a:r>
              <a:rPr lang="sv-SE" sz="1600" err="1"/>
              <a:t>gNB</a:t>
            </a:r>
            <a:r>
              <a:rPr lang="sv-SE" sz="1600"/>
              <a:t>, </a:t>
            </a:r>
            <a:br>
              <a:rPr lang="sv-SE" sz="1600"/>
            </a:br>
            <a:r>
              <a:rPr lang="sv-SE" sz="1600"/>
              <a:t>                       or </a:t>
            </a:r>
            <a:r>
              <a:rPr lang="en-US" sz="1600"/>
              <a:t>LTE UP tunnel towards EPC, decided per bearer</a:t>
            </a:r>
          </a:p>
          <a:p>
            <a:pPr lvl="2"/>
            <a:r>
              <a:rPr lang="en-US" sz="1600"/>
              <a:t>Option 3X: NR </a:t>
            </a:r>
            <a:r>
              <a:rPr lang="en-US" sz="1600" err="1"/>
              <a:t>gNB</a:t>
            </a:r>
            <a:r>
              <a:rPr lang="en-US" sz="1600"/>
              <a:t> aggregates NR &amp; LTE UP towards EPC </a:t>
            </a:r>
          </a:p>
          <a:p>
            <a:pPr lvl="2"/>
            <a:endParaRPr lang="en-US" sz="1000"/>
          </a:p>
          <a:p>
            <a:pPr lvl="1"/>
            <a:r>
              <a:rPr lang="en-US"/>
              <a:t>Impacts expected on EPC as defined on previous slide</a:t>
            </a:r>
          </a:p>
          <a:p>
            <a:pPr lvl="2"/>
            <a:r>
              <a:rPr lang="en-US" sz="1600"/>
              <a:t>5G Access &amp; rate additions</a:t>
            </a:r>
          </a:p>
          <a:p>
            <a:pPr lvl="2"/>
            <a:r>
              <a:rPr lang="en-US" sz="1600"/>
              <a:t>Separation of CP/UP for max flexibility &amp; scaling</a:t>
            </a:r>
          </a:p>
          <a:p>
            <a:pPr lvl="2"/>
            <a:r>
              <a:rPr lang="en-US" sz="1600"/>
              <a:t>RAN volume reporting secondary RAT</a:t>
            </a:r>
          </a:p>
          <a:p>
            <a:pPr lvl="2"/>
            <a:endParaRPr lang="en-US" sz="1000"/>
          </a:p>
          <a:p>
            <a:pPr lvl="1"/>
            <a:r>
              <a:rPr lang="en-US" altLang="en-US"/>
              <a:t>Modifications to RRC needed, e.g. enhancements to LTE RRC to include NR information elements (IE:s)</a:t>
            </a:r>
          </a:p>
          <a:p>
            <a:pPr lvl="1"/>
            <a:r>
              <a:rPr lang="en-US" altLang="en-US"/>
              <a:t>Minor X2 impacts</a:t>
            </a:r>
            <a:endParaRPr lang="en-US" altLang="en-US" sz="1800"/>
          </a:p>
        </p:txBody>
      </p:sp>
      <p:sp>
        <p:nvSpPr>
          <p:cNvPr id="12290" name="Title 1"/>
          <p:cNvSpPr>
            <a:spLocks noGrp="1"/>
          </p:cNvSpPr>
          <p:nvPr>
            <p:ph type="title"/>
          </p:nvPr>
        </p:nvSpPr>
        <p:spPr/>
        <p:txBody>
          <a:bodyPr/>
          <a:lstStyle/>
          <a:p>
            <a:r>
              <a:rPr lang="en-US"/>
              <a:t>5G RAN – 5G EPC option 3/EN-DC</a:t>
            </a:r>
            <a:endParaRPr lang="en-US" altLang="en-US"/>
          </a:p>
        </p:txBody>
      </p:sp>
      <p:sp>
        <p:nvSpPr>
          <p:cNvPr id="6" name="Rectangle 96"/>
          <p:cNvSpPr>
            <a:spLocks noChangeArrowheads="1"/>
          </p:cNvSpPr>
          <p:nvPr/>
        </p:nvSpPr>
        <p:spPr bwMode="auto">
          <a:xfrm>
            <a:off x="7872615" y="3149198"/>
            <a:ext cx="2274887"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00A9D4"/>
              </a:buClr>
              <a:buFont typeface="Arial" charset="0"/>
              <a:buChar char="›"/>
              <a:defRPr sz="2400">
                <a:solidFill>
                  <a:schemeClr val="tx1"/>
                </a:solidFill>
                <a:latin typeface="Arial"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fi-FI" sz="1350" b="0" i="0" u="none" strike="noStrike" kern="0" cap="none" spc="0" normalizeH="0" baseline="0" noProof="0">
              <a:ln>
                <a:noFill/>
              </a:ln>
              <a:solidFill>
                <a:srgbClr val="58585A"/>
              </a:solidFill>
              <a:effectLst/>
              <a:uLnTx/>
              <a:uFillTx/>
              <a:latin typeface="+mn-lt"/>
              <a:ea typeface="+mn-ea"/>
              <a:cs typeface="Segoe UI" pitchFamily="34" charset="0"/>
            </a:endParaRPr>
          </a:p>
        </p:txBody>
      </p:sp>
      <p:grpSp>
        <p:nvGrpSpPr>
          <p:cNvPr id="20" name="Group 19"/>
          <p:cNvGrpSpPr>
            <a:grpSpLocks noChangeAspect="1"/>
          </p:cNvGrpSpPr>
          <p:nvPr/>
        </p:nvGrpSpPr>
        <p:grpSpPr bwMode="auto">
          <a:xfrm>
            <a:off x="9397235" y="2510403"/>
            <a:ext cx="585340" cy="829118"/>
            <a:chOff x="3106" y="2389"/>
            <a:chExt cx="363" cy="520"/>
          </a:xfrm>
        </p:grpSpPr>
        <p:sp>
          <p:nvSpPr>
            <p:cNvPr id="21" name="AutoShape 220"/>
            <p:cNvSpPr>
              <a:spLocks noChangeAspect="1" noChangeArrowheads="1"/>
            </p:cNvSpPr>
            <p:nvPr/>
          </p:nvSpPr>
          <p:spPr bwMode="auto">
            <a:xfrm>
              <a:off x="3113" y="2537"/>
              <a:ext cx="350" cy="366"/>
            </a:xfrm>
            <a:prstGeom prst="roundRect">
              <a:avLst>
                <a:gd name="adj" fmla="val 9356"/>
              </a:avLst>
            </a:prstGeom>
            <a:solidFill>
              <a:schemeClr val="bg1"/>
            </a:solidFill>
            <a:ln w="12700">
              <a:solidFill>
                <a:schemeClr val="bg1"/>
              </a:solidFill>
              <a:round/>
              <a:headEnd/>
              <a:tailEnd/>
            </a:ln>
          </p:spPr>
          <p:txBody>
            <a:bodyPr wrap="none" lIns="0" r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sv-SE" altLang="en-US" sz="1000" b="0" i="0" u="none" strike="noStrike" kern="0" cap="none" spc="0" normalizeH="0" baseline="0" noProof="0">
                <a:ln>
                  <a:noFill/>
                </a:ln>
                <a:solidFill>
                  <a:srgbClr val="58585A"/>
                </a:solidFill>
                <a:effectLst/>
                <a:uLnTx/>
                <a:uFillTx/>
                <a:latin typeface="+mn-lt"/>
                <a:ea typeface="+mn-ea"/>
                <a:cs typeface="+mn-cs"/>
              </a:endParaRPr>
            </a:p>
          </p:txBody>
        </p:sp>
        <p:sp>
          <p:nvSpPr>
            <p:cNvPr id="22" name="Oval 221"/>
            <p:cNvSpPr>
              <a:spLocks noChangeAspect="1" noChangeArrowheads="1"/>
            </p:cNvSpPr>
            <p:nvPr/>
          </p:nvSpPr>
          <p:spPr bwMode="auto">
            <a:xfrm>
              <a:off x="3111" y="2396"/>
              <a:ext cx="352" cy="355"/>
            </a:xfrm>
            <a:prstGeom prst="ellipse">
              <a:avLst/>
            </a:prstGeom>
            <a:solidFill>
              <a:schemeClr val="bg1"/>
            </a:solidFill>
            <a:ln w="12700">
              <a:solidFill>
                <a:schemeClr val="bg1"/>
              </a:solidFill>
              <a:round/>
              <a:headEnd/>
              <a:tailEnd/>
            </a:ln>
          </p:spPr>
          <p:txBody>
            <a:bodyPr wrap="none" lIns="0" r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sv-SE" altLang="en-US" sz="1000" b="0" i="0" u="none" strike="noStrike" kern="0" cap="none" spc="0" normalizeH="0" baseline="0" noProof="0">
                <a:ln>
                  <a:noFill/>
                </a:ln>
                <a:solidFill>
                  <a:srgbClr val="58585A"/>
                </a:solidFill>
                <a:effectLst/>
                <a:uLnTx/>
                <a:uFillTx/>
                <a:latin typeface="+mn-lt"/>
                <a:ea typeface="+mn-ea"/>
                <a:cs typeface="+mn-cs"/>
              </a:endParaRPr>
            </a:p>
          </p:txBody>
        </p:sp>
        <p:sp>
          <p:nvSpPr>
            <p:cNvPr id="23" name="Text Box 222"/>
            <p:cNvSpPr txBox="1">
              <a:spLocks noChangeAspect="1" noChangeArrowheads="1"/>
            </p:cNvSpPr>
            <p:nvPr/>
          </p:nvSpPr>
          <p:spPr bwMode="auto">
            <a:xfrm>
              <a:off x="3123" y="2672"/>
              <a:ext cx="327"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200" b="1" i="0" u="none" strike="noStrike" kern="0" cap="none" spc="0" normalizeH="0" baseline="0" noProof="0">
                  <a:ln>
                    <a:noFill/>
                  </a:ln>
                  <a:solidFill>
                    <a:srgbClr val="8F3F7B"/>
                  </a:solidFill>
                  <a:effectLst/>
                  <a:uLnTx/>
                  <a:uFillTx/>
                  <a:latin typeface="+mn-lt"/>
                  <a:ea typeface="Segoe UI" panose="020B0502040204020203" pitchFamily="34" charset="0"/>
                  <a:cs typeface="Segoe UI" panose="020B0502040204020203" pitchFamily="34" charset="0"/>
                </a:rPr>
                <a:t>NR</a:t>
              </a:r>
              <a:endParaRPr kumimoji="0" lang="en-US" altLang="en-US" sz="900" b="1" i="0" u="none" strike="noStrike" kern="0" cap="none" spc="0" normalizeH="0" baseline="0" noProof="0">
                <a:ln>
                  <a:noFill/>
                </a:ln>
                <a:solidFill>
                  <a:srgbClr val="8F3F7B"/>
                </a:solidFill>
                <a:effectLst/>
                <a:uLnTx/>
                <a:uFillTx/>
                <a:latin typeface="+mn-lt"/>
                <a:ea typeface="Segoe UI" panose="020B0502040204020203" pitchFamily="34" charset="0"/>
                <a:cs typeface="Segoe UI" panose="020B0502040204020203" pitchFamily="34" charset="0"/>
              </a:endParaRPr>
            </a:p>
          </p:txBody>
        </p:sp>
        <p:sp>
          <p:nvSpPr>
            <p:cNvPr id="24" name="Rectangle 223"/>
            <p:cNvSpPr>
              <a:spLocks noChangeAspect="1" noChangeArrowheads="1"/>
            </p:cNvSpPr>
            <p:nvPr/>
          </p:nvSpPr>
          <p:spPr bwMode="auto">
            <a:xfrm>
              <a:off x="3106" y="2389"/>
              <a:ext cx="363"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72000" rIns="7200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sv-SE" altLang="en-US" sz="1000" b="0" i="0" u="none" strike="noStrike" kern="0" cap="none" spc="0" normalizeH="0" baseline="0" noProof="0">
                <a:ln>
                  <a:noFill/>
                </a:ln>
                <a:solidFill>
                  <a:srgbClr val="58585A"/>
                </a:solidFill>
                <a:effectLst/>
                <a:uLnTx/>
                <a:uFillTx/>
                <a:latin typeface="+mn-lt"/>
                <a:ea typeface="+mn-ea"/>
                <a:cs typeface="+mn-cs"/>
              </a:endParaRPr>
            </a:p>
          </p:txBody>
        </p:sp>
        <p:sp>
          <p:nvSpPr>
            <p:cNvPr id="25" name="Freeform 11"/>
            <p:cNvSpPr>
              <a:spLocks noChangeAspect="1" noEditPoints="1"/>
            </p:cNvSpPr>
            <p:nvPr/>
          </p:nvSpPr>
          <p:spPr bwMode="auto">
            <a:xfrm>
              <a:off x="3106" y="2389"/>
              <a:ext cx="363" cy="520"/>
            </a:xfrm>
            <a:custGeom>
              <a:avLst/>
              <a:gdLst>
                <a:gd name="T0" fmla="*/ 115539 w 410"/>
                <a:gd name="T1" fmla="*/ 64176 h 589"/>
                <a:gd name="T2" fmla="*/ 108501 w 410"/>
                <a:gd name="T3" fmla="*/ 155160 h 589"/>
                <a:gd name="T4" fmla="*/ 4692 w 410"/>
                <a:gd name="T5" fmla="*/ 148661 h 589"/>
                <a:gd name="T6" fmla="*/ 60116 w 410"/>
                <a:gd name="T7" fmla="*/ 4333 h 589"/>
                <a:gd name="T8" fmla="*/ 117885 w 410"/>
                <a:gd name="T9" fmla="*/ 57677 h 589"/>
                <a:gd name="T10" fmla="*/ 120230 w 410"/>
                <a:gd name="T11" fmla="*/ 55512 h 589"/>
                <a:gd name="T12" fmla="*/ 0 w 410"/>
                <a:gd name="T13" fmla="*/ 55512 h 589"/>
                <a:gd name="T14" fmla="*/ 292 w 410"/>
                <a:gd name="T15" fmla="*/ 148661 h 589"/>
                <a:gd name="T16" fmla="*/ 108501 w 410"/>
                <a:gd name="T17" fmla="*/ 159493 h 589"/>
                <a:gd name="T18" fmla="*/ 120230 w 410"/>
                <a:gd name="T19" fmla="*/ 64176 h 589"/>
                <a:gd name="T20" fmla="*/ 89147 w 410"/>
                <a:gd name="T21" fmla="*/ 78257 h 589"/>
                <a:gd name="T22" fmla="*/ 73898 w 410"/>
                <a:gd name="T23" fmla="*/ 37097 h 589"/>
                <a:gd name="T24" fmla="*/ 69793 w 410"/>
                <a:gd name="T25" fmla="*/ 31141 h 589"/>
                <a:gd name="T26" fmla="*/ 69206 w 410"/>
                <a:gd name="T27" fmla="*/ 37097 h 589"/>
                <a:gd name="T28" fmla="*/ 50731 w 410"/>
                <a:gd name="T29" fmla="*/ 37097 h 589"/>
                <a:gd name="T30" fmla="*/ 63342 w 410"/>
                <a:gd name="T31" fmla="*/ 28973 h 589"/>
                <a:gd name="T32" fmla="*/ 64807 w 410"/>
                <a:gd name="T33" fmla="*/ 25183 h 589"/>
                <a:gd name="T34" fmla="*/ 46040 w 410"/>
                <a:gd name="T35" fmla="*/ 37097 h 589"/>
                <a:gd name="T36" fmla="*/ 31083 w 410"/>
                <a:gd name="T37" fmla="*/ 78257 h 589"/>
                <a:gd name="T38" fmla="*/ 32844 w 410"/>
                <a:gd name="T39" fmla="*/ 82048 h 589"/>
                <a:gd name="T40" fmla="*/ 50145 w 410"/>
                <a:gd name="T41" fmla="*/ 80694 h 589"/>
                <a:gd name="T42" fmla="*/ 70086 w 410"/>
                <a:gd name="T43" fmla="*/ 80694 h 589"/>
                <a:gd name="T44" fmla="*/ 87680 w 410"/>
                <a:gd name="T45" fmla="*/ 82048 h 589"/>
                <a:gd name="T46" fmla="*/ 89147 w 410"/>
                <a:gd name="T47" fmla="*/ 78257 h 589"/>
                <a:gd name="T48" fmla="*/ 66273 w 410"/>
                <a:gd name="T49" fmla="*/ 60386 h 589"/>
                <a:gd name="T50" fmla="*/ 53371 w 410"/>
                <a:gd name="T51" fmla="*/ 60386 h 589"/>
                <a:gd name="T52" fmla="*/ 73604 w 410"/>
                <a:gd name="T53" fmla="*/ 77715 h 589"/>
                <a:gd name="T54" fmla="*/ 46332 w 410"/>
                <a:gd name="T55" fmla="*/ 77715 h 589"/>
                <a:gd name="T56" fmla="*/ 48678 w 410"/>
                <a:gd name="T57" fmla="*/ 66614 h 589"/>
                <a:gd name="T58" fmla="*/ 71259 w 410"/>
                <a:gd name="T59" fmla="*/ 66614 h 589"/>
                <a:gd name="T60" fmla="*/ 73604 w 410"/>
                <a:gd name="T61" fmla="*/ 77715 h 589"/>
                <a:gd name="T62" fmla="*/ 76830 w 410"/>
                <a:gd name="T63" fmla="*/ 49554 h 589"/>
                <a:gd name="T64" fmla="*/ 79176 w 410"/>
                <a:gd name="T65" fmla="*/ 37097 h 589"/>
                <a:gd name="T66" fmla="*/ 76830 w 410"/>
                <a:gd name="T67" fmla="*/ 24371 h 589"/>
                <a:gd name="T68" fmla="*/ 83868 w 410"/>
                <a:gd name="T69" fmla="*/ 37097 h 589"/>
                <a:gd name="T70" fmla="*/ 78003 w 410"/>
                <a:gd name="T71" fmla="*/ 50097 h 589"/>
                <a:gd name="T72" fmla="*/ 85041 w 410"/>
                <a:gd name="T73" fmla="*/ 54699 h 589"/>
                <a:gd name="T74" fmla="*/ 89147 w 410"/>
                <a:gd name="T75" fmla="*/ 37097 h 589"/>
                <a:gd name="T76" fmla="*/ 85041 w 410"/>
                <a:gd name="T77" fmla="*/ 19497 h 589"/>
                <a:gd name="T78" fmla="*/ 93838 w 410"/>
                <a:gd name="T79" fmla="*/ 37097 h 589"/>
                <a:gd name="T80" fmla="*/ 86506 w 410"/>
                <a:gd name="T81" fmla="*/ 54970 h 589"/>
                <a:gd name="T82" fmla="*/ 43401 w 410"/>
                <a:gd name="T83" fmla="*/ 49554 h 589"/>
                <a:gd name="T84" fmla="*/ 41054 w 410"/>
                <a:gd name="T85" fmla="*/ 37097 h 589"/>
                <a:gd name="T86" fmla="*/ 43401 w 410"/>
                <a:gd name="T87" fmla="*/ 24371 h 589"/>
                <a:gd name="T88" fmla="*/ 36362 w 410"/>
                <a:gd name="T89" fmla="*/ 37097 h 589"/>
                <a:gd name="T90" fmla="*/ 42228 w 410"/>
                <a:gd name="T91" fmla="*/ 50097 h 589"/>
                <a:gd name="T92" fmla="*/ 35190 w 410"/>
                <a:gd name="T93" fmla="*/ 54699 h 589"/>
                <a:gd name="T94" fmla="*/ 31083 w 410"/>
                <a:gd name="T95" fmla="*/ 37097 h 589"/>
                <a:gd name="T96" fmla="*/ 35190 w 410"/>
                <a:gd name="T97" fmla="*/ 19497 h 589"/>
                <a:gd name="T98" fmla="*/ 26392 w 410"/>
                <a:gd name="T99" fmla="*/ 37097 h 589"/>
                <a:gd name="T100" fmla="*/ 33724 w 410"/>
                <a:gd name="T101" fmla="*/ 54970 h 58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10"/>
                <a:gd name="T154" fmla="*/ 0 h 589"/>
                <a:gd name="T155" fmla="*/ 410 w 410"/>
                <a:gd name="T156" fmla="*/ 589 h 58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10" h="589">
                  <a:moveTo>
                    <a:pt x="402" y="229"/>
                  </a:moveTo>
                  <a:cubicBezTo>
                    <a:pt x="397" y="229"/>
                    <a:pt x="394" y="233"/>
                    <a:pt x="394" y="237"/>
                  </a:cubicBezTo>
                  <a:cubicBezTo>
                    <a:pt x="394" y="549"/>
                    <a:pt x="394" y="549"/>
                    <a:pt x="394" y="549"/>
                  </a:cubicBezTo>
                  <a:cubicBezTo>
                    <a:pt x="394" y="563"/>
                    <a:pt x="383" y="573"/>
                    <a:pt x="370" y="573"/>
                  </a:cubicBezTo>
                  <a:cubicBezTo>
                    <a:pt x="41" y="573"/>
                    <a:pt x="41" y="573"/>
                    <a:pt x="41" y="573"/>
                  </a:cubicBezTo>
                  <a:cubicBezTo>
                    <a:pt x="27" y="573"/>
                    <a:pt x="17" y="563"/>
                    <a:pt x="16" y="549"/>
                  </a:cubicBezTo>
                  <a:cubicBezTo>
                    <a:pt x="16" y="205"/>
                    <a:pt x="16" y="205"/>
                    <a:pt x="16" y="205"/>
                  </a:cubicBezTo>
                  <a:cubicBezTo>
                    <a:pt x="17" y="101"/>
                    <a:pt x="101" y="16"/>
                    <a:pt x="205" y="16"/>
                  </a:cubicBezTo>
                  <a:cubicBezTo>
                    <a:pt x="309" y="16"/>
                    <a:pt x="394" y="101"/>
                    <a:pt x="394" y="205"/>
                  </a:cubicBezTo>
                  <a:cubicBezTo>
                    <a:pt x="394" y="209"/>
                    <a:pt x="397" y="213"/>
                    <a:pt x="402" y="213"/>
                  </a:cubicBezTo>
                  <a:cubicBezTo>
                    <a:pt x="406" y="213"/>
                    <a:pt x="410" y="209"/>
                    <a:pt x="410" y="205"/>
                  </a:cubicBezTo>
                  <a:cubicBezTo>
                    <a:pt x="410" y="205"/>
                    <a:pt x="410" y="205"/>
                    <a:pt x="410" y="205"/>
                  </a:cubicBezTo>
                  <a:cubicBezTo>
                    <a:pt x="410" y="92"/>
                    <a:pt x="318" y="0"/>
                    <a:pt x="205" y="0"/>
                  </a:cubicBezTo>
                  <a:cubicBezTo>
                    <a:pt x="92" y="0"/>
                    <a:pt x="0" y="92"/>
                    <a:pt x="0" y="205"/>
                  </a:cubicBezTo>
                  <a:cubicBezTo>
                    <a:pt x="0" y="205"/>
                    <a:pt x="0" y="205"/>
                    <a:pt x="0" y="205"/>
                  </a:cubicBezTo>
                  <a:cubicBezTo>
                    <a:pt x="1" y="549"/>
                    <a:pt x="1" y="549"/>
                    <a:pt x="1" y="549"/>
                  </a:cubicBezTo>
                  <a:cubicBezTo>
                    <a:pt x="1" y="571"/>
                    <a:pt x="18" y="589"/>
                    <a:pt x="41" y="589"/>
                  </a:cubicBezTo>
                  <a:cubicBezTo>
                    <a:pt x="370" y="589"/>
                    <a:pt x="370" y="589"/>
                    <a:pt x="370" y="589"/>
                  </a:cubicBezTo>
                  <a:cubicBezTo>
                    <a:pt x="392" y="589"/>
                    <a:pt x="410" y="571"/>
                    <a:pt x="410" y="549"/>
                  </a:cubicBezTo>
                  <a:cubicBezTo>
                    <a:pt x="410" y="237"/>
                    <a:pt x="410" y="237"/>
                    <a:pt x="410" y="237"/>
                  </a:cubicBezTo>
                  <a:cubicBezTo>
                    <a:pt x="410" y="233"/>
                    <a:pt x="406" y="229"/>
                    <a:pt x="402" y="229"/>
                  </a:cubicBezTo>
                  <a:moveTo>
                    <a:pt x="304" y="289"/>
                  </a:moveTo>
                  <a:cubicBezTo>
                    <a:pt x="258" y="246"/>
                    <a:pt x="232" y="204"/>
                    <a:pt x="221" y="181"/>
                  </a:cubicBezTo>
                  <a:cubicBezTo>
                    <a:pt x="239" y="174"/>
                    <a:pt x="252" y="157"/>
                    <a:pt x="252" y="137"/>
                  </a:cubicBezTo>
                  <a:cubicBezTo>
                    <a:pt x="252" y="131"/>
                    <a:pt x="251" y="125"/>
                    <a:pt x="248" y="119"/>
                  </a:cubicBezTo>
                  <a:cubicBezTo>
                    <a:pt x="247" y="115"/>
                    <a:pt x="242" y="113"/>
                    <a:pt x="238" y="115"/>
                  </a:cubicBezTo>
                  <a:cubicBezTo>
                    <a:pt x="234" y="116"/>
                    <a:pt x="232" y="121"/>
                    <a:pt x="234" y="125"/>
                  </a:cubicBezTo>
                  <a:cubicBezTo>
                    <a:pt x="235" y="129"/>
                    <a:pt x="236" y="133"/>
                    <a:pt x="236" y="137"/>
                  </a:cubicBezTo>
                  <a:cubicBezTo>
                    <a:pt x="236" y="154"/>
                    <a:pt x="222" y="168"/>
                    <a:pt x="204" y="168"/>
                  </a:cubicBezTo>
                  <a:cubicBezTo>
                    <a:pt x="187" y="168"/>
                    <a:pt x="173" y="154"/>
                    <a:pt x="173" y="137"/>
                  </a:cubicBezTo>
                  <a:cubicBezTo>
                    <a:pt x="173" y="119"/>
                    <a:pt x="187" y="105"/>
                    <a:pt x="204" y="105"/>
                  </a:cubicBezTo>
                  <a:cubicBezTo>
                    <a:pt x="208" y="105"/>
                    <a:pt x="212" y="106"/>
                    <a:pt x="216" y="107"/>
                  </a:cubicBezTo>
                  <a:cubicBezTo>
                    <a:pt x="220" y="109"/>
                    <a:pt x="224" y="107"/>
                    <a:pt x="226" y="103"/>
                  </a:cubicBezTo>
                  <a:cubicBezTo>
                    <a:pt x="228" y="99"/>
                    <a:pt x="226" y="94"/>
                    <a:pt x="221" y="93"/>
                  </a:cubicBezTo>
                  <a:cubicBezTo>
                    <a:pt x="216" y="90"/>
                    <a:pt x="210" y="89"/>
                    <a:pt x="204" y="89"/>
                  </a:cubicBezTo>
                  <a:cubicBezTo>
                    <a:pt x="178" y="89"/>
                    <a:pt x="157" y="111"/>
                    <a:pt x="157" y="137"/>
                  </a:cubicBezTo>
                  <a:cubicBezTo>
                    <a:pt x="157" y="157"/>
                    <a:pt x="171" y="175"/>
                    <a:pt x="189" y="181"/>
                  </a:cubicBezTo>
                  <a:cubicBezTo>
                    <a:pt x="178" y="204"/>
                    <a:pt x="152" y="247"/>
                    <a:pt x="106" y="289"/>
                  </a:cubicBezTo>
                  <a:cubicBezTo>
                    <a:pt x="104" y="291"/>
                    <a:pt x="103" y="295"/>
                    <a:pt x="104" y="298"/>
                  </a:cubicBezTo>
                  <a:cubicBezTo>
                    <a:pt x="105" y="301"/>
                    <a:pt x="108" y="303"/>
                    <a:pt x="112" y="303"/>
                  </a:cubicBezTo>
                  <a:cubicBezTo>
                    <a:pt x="164" y="303"/>
                    <a:pt x="164" y="303"/>
                    <a:pt x="164" y="303"/>
                  </a:cubicBezTo>
                  <a:cubicBezTo>
                    <a:pt x="167" y="303"/>
                    <a:pt x="170" y="301"/>
                    <a:pt x="171" y="298"/>
                  </a:cubicBezTo>
                  <a:cubicBezTo>
                    <a:pt x="172" y="297"/>
                    <a:pt x="180" y="276"/>
                    <a:pt x="205" y="276"/>
                  </a:cubicBezTo>
                  <a:cubicBezTo>
                    <a:pt x="230" y="276"/>
                    <a:pt x="239" y="297"/>
                    <a:pt x="239" y="298"/>
                  </a:cubicBezTo>
                  <a:cubicBezTo>
                    <a:pt x="240" y="301"/>
                    <a:pt x="243" y="303"/>
                    <a:pt x="246" y="303"/>
                  </a:cubicBezTo>
                  <a:cubicBezTo>
                    <a:pt x="299" y="303"/>
                    <a:pt x="299" y="303"/>
                    <a:pt x="299" y="303"/>
                  </a:cubicBezTo>
                  <a:cubicBezTo>
                    <a:pt x="302" y="303"/>
                    <a:pt x="305" y="301"/>
                    <a:pt x="306" y="298"/>
                  </a:cubicBezTo>
                  <a:cubicBezTo>
                    <a:pt x="307" y="295"/>
                    <a:pt x="306" y="291"/>
                    <a:pt x="304" y="289"/>
                  </a:cubicBezTo>
                  <a:moveTo>
                    <a:pt x="204" y="186"/>
                  </a:moveTo>
                  <a:cubicBezTo>
                    <a:pt x="209" y="195"/>
                    <a:pt x="216" y="208"/>
                    <a:pt x="226" y="223"/>
                  </a:cubicBezTo>
                  <a:cubicBezTo>
                    <a:pt x="220" y="222"/>
                    <a:pt x="212" y="221"/>
                    <a:pt x="204" y="221"/>
                  </a:cubicBezTo>
                  <a:cubicBezTo>
                    <a:pt x="196" y="221"/>
                    <a:pt x="189" y="222"/>
                    <a:pt x="182" y="223"/>
                  </a:cubicBezTo>
                  <a:cubicBezTo>
                    <a:pt x="193" y="208"/>
                    <a:pt x="200" y="195"/>
                    <a:pt x="204" y="186"/>
                  </a:cubicBezTo>
                  <a:moveTo>
                    <a:pt x="251" y="287"/>
                  </a:moveTo>
                  <a:cubicBezTo>
                    <a:pt x="246" y="278"/>
                    <a:pt x="232" y="260"/>
                    <a:pt x="204" y="260"/>
                  </a:cubicBezTo>
                  <a:cubicBezTo>
                    <a:pt x="177" y="260"/>
                    <a:pt x="163" y="278"/>
                    <a:pt x="158" y="287"/>
                  </a:cubicBezTo>
                  <a:cubicBezTo>
                    <a:pt x="131" y="287"/>
                    <a:pt x="131" y="287"/>
                    <a:pt x="131" y="287"/>
                  </a:cubicBezTo>
                  <a:cubicBezTo>
                    <a:pt x="145" y="273"/>
                    <a:pt x="156" y="259"/>
                    <a:pt x="166" y="246"/>
                  </a:cubicBezTo>
                  <a:cubicBezTo>
                    <a:pt x="171" y="244"/>
                    <a:pt x="186" y="237"/>
                    <a:pt x="204" y="237"/>
                  </a:cubicBezTo>
                  <a:cubicBezTo>
                    <a:pt x="223" y="237"/>
                    <a:pt x="238" y="244"/>
                    <a:pt x="243" y="246"/>
                  </a:cubicBezTo>
                  <a:cubicBezTo>
                    <a:pt x="253" y="259"/>
                    <a:pt x="264" y="273"/>
                    <a:pt x="278" y="287"/>
                  </a:cubicBezTo>
                  <a:lnTo>
                    <a:pt x="251" y="287"/>
                  </a:lnTo>
                  <a:close/>
                  <a:moveTo>
                    <a:pt x="266" y="185"/>
                  </a:moveTo>
                  <a:cubicBezTo>
                    <a:pt x="265" y="185"/>
                    <a:pt x="263" y="184"/>
                    <a:pt x="262" y="183"/>
                  </a:cubicBezTo>
                  <a:cubicBezTo>
                    <a:pt x="258" y="181"/>
                    <a:pt x="257" y="176"/>
                    <a:pt x="260" y="172"/>
                  </a:cubicBezTo>
                  <a:cubicBezTo>
                    <a:pt x="267" y="162"/>
                    <a:pt x="270" y="149"/>
                    <a:pt x="270" y="137"/>
                  </a:cubicBezTo>
                  <a:cubicBezTo>
                    <a:pt x="270" y="124"/>
                    <a:pt x="267" y="112"/>
                    <a:pt x="260" y="101"/>
                  </a:cubicBezTo>
                  <a:cubicBezTo>
                    <a:pt x="257" y="97"/>
                    <a:pt x="258" y="92"/>
                    <a:pt x="262" y="90"/>
                  </a:cubicBezTo>
                  <a:cubicBezTo>
                    <a:pt x="266" y="88"/>
                    <a:pt x="271" y="89"/>
                    <a:pt x="273" y="92"/>
                  </a:cubicBezTo>
                  <a:cubicBezTo>
                    <a:pt x="282" y="105"/>
                    <a:pt x="286" y="121"/>
                    <a:pt x="286" y="137"/>
                  </a:cubicBezTo>
                  <a:cubicBezTo>
                    <a:pt x="286" y="153"/>
                    <a:pt x="282" y="168"/>
                    <a:pt x="273" y="181"/>
                  </a:cubicBezTo>
                  <a:cubicBezTo>
                    <a:pt x="272" y="183"/>
                    <a:pt x="269" y="185"/>
                    <a:pt x="266" y="185"/>
                  </a:cubicBezTo>
                  <a:moveTo>
                    <a:pt x="295" y="203"/>
                  </a:moveTo>
                  <a:cubicBezTo>
                    <a:pt x="293" y="203"/>
                    <a:pt x="292" y="203"/>
                    <a:pt x="290" y="202"/>
                  </a:cubicBezTo>
                  <a:cubicBezTo>
                    <a:pt x="287" y="199"/>
                    <a:pt x="286" y="194"/>
                    <a:pt x="288" y="191"/>
                  </a:cubicBezTo>
                  <a:cubicBezTo>
                    <a:pt x="299" y="175"/>
                    <a:pt x="304" y="156"/>
                    <a:pt x="304" y="137"/>
                  </a:cubicBezTo>
                  <a:cubicBezTo>
                    <a:pt x="304" y="117"/>
                    <a:pt x="299" y="99"/>
                    <a:pt x="288" y="83"/>
                  </a:cubicBezTo>
                  <a:cubicBezTo>
                    <a:pt x="286" y="79"/>
                    <a:pt x="287" y="74"/>
                    <a:pt x="290" y="72"/>
                  </a:cubicBezTo>
                  <a:cubicBezTo>
                    <a:pt x="294" y="69"/>
                    <a:pt x="299" y="70"/>
                    <a:pt x="301" y="74"/>
                  </a:cubicBezTo>
                  <a:cubicBezTo>
                    <a:pt x="314" y="93"/>
                    <a:pt x="320" y="114"/>
                    <a:pt x="320" y="137"/>
                  </a:cubicBezTo>
                  <a:cubicBezTo>
                    <a:pt x="320" y="159"/>
                    <a:pt x="314" y="181"/>
                    <a:pt x="301" y="199"/>
                  </a:cubicBezTo>
                  <a:cubicBezTo>
                    <a:pt x="300" y="202"/>
                    <a:pt x="297" y="203"/>
                    <a:pt x="295" y="203"/>
                  </a:cubicBezTo>
                  <a:moveTo>
                    <a:pt x="144" y="185"/>
                  </a:moveTo>
                  <a:cubicBezTo>
                    <a:pt x="145" y="185"/>
                    <a:pt x="147" y="184"/>
                    <a:pt x="148" y="183"/>
                  </a:cubicBezTo>
                  <a:cubicBezTo>
                    <a:pt x="152" y="181"/>
                    <a:pt x="153" y="176"/>
                    <a:pt x="150" y="172"/>
                  </a:cubicBezTo>
                  <a:cubicBezTo>
                    <a:pt x="144" y="162"/>
                    <a:pt x="140" y="149"/>
                    <a:pt x="140" y="137"/>
                  </a:cubicBezTo>
                  <a:cubicBezTo>
                    <a:pt x="140" y="124"/>
                    <a:pt x="144" y="112"/>
                    <a:pt x="150" y="101"/>
                  </a:cubicBezTo>
                  <a:cubicBezTo>
                    <a:pt x="153" y="97"/>
                    <a:pt x="152" y="92"/>
                    <a:pt x="148" y="90"/>
                  </a:cubicBezTo>
                  <a:cubicBezTo>
                    <a:pt x="144" y="88"/>
                    <a:pt x="140" y="89"/>
                    <a:pt x="137" y="92"/>
                  </a:cubicBezTo>
                  <a:cubicBezTo>
                    <a:pt x="128" y="105"/>
                    <a:pt x="124" y="121"/>
                    <a:pt x="124" y="137"/>
                  </a:cubicBezTo>
                  <a:cubicBezTo>
                    <a:pt x="124" y="153"/>
                    <a:pt x="128" y="168"/>
                    <a:pt x="137" y="181"/>
                  </a:cubicBezTo>
                  <a:cubicBezTo>
                    <a:pt x="139" y="183"/>
                    <a:pt x="141" y="185"/>
                    <a:pt x="144" y="185"/>
                  </a:cubicBezTo>
                  <a:moveTo>
                    <a:pt x="115" y="203"/>
                  </a:moveTo>
                  <a:cubicBezTo>
                    <a:pt x="117" y="203"/>
                    <a:pt x="119" y="203"/>
                    <a:pt x="120" y="202"/>
                  </a:cubicBezTo>
                  <a:cubicBezTo>
                    <a:pt x="124" y="199"/>
                    <a:pt x="125" y="194"/>
                    <a:pt x="122" y="191"/>
                  </a:cubicBezTo>
                  <a:cubicBezTo>
                    <a:pt x="112" y="175"/>
                    <a:pt x="106" y="156"/>
                    <a:pt x="106" y="137"/>
                  </a:cubicBezTo>
                  <a:cubicBezTo>
                    <a:pt x="106" y="117"/>
                    <a:pt x="112" y="99"/>
                    <a:pt x="122" y="83"/>
                  </a:cubicBezTo>
                  <a:cubicBezTo>
                    <a:pt x="125" y="79"/>
                    <a:pt x="124" y="74"/>
                    <a:pt x="120" y="72"/>
                  </a:cubicBezTo>
                  <a:cubicBezTo>
                    <a:pt x="116" y="69"/>
                    <a:pt x="111" y="70"/>
                    <a:pt x="109" y="74"/>
                  </a:cubicBezTo>
                  <a:cubicBezTo>
                    <a:pt x="97" y="93"/>
                    <a:pt x="90" y="114"/>
                    <a:pt x="90" y="137"/>
                  </a:cubicBezTo>
                  <a:cubicBezTo>
                    <a:pt x="90" y="159"/>
                    <a:pt x="97" y="181"/>
                    <a:pt x="109" y="199"/>
                  </a:cubicBezTo>
                  <a:cubicBezTo>
                    <a:pt x="110" y="202"/>
                    <a:pt x="113" y="203"/>
                    <a:pt x="115" y="203"/>
                  </a:cubicBezTo>
                </a:path>
              </a:pathLst>
            </a:custGeom>
            <a:solidFill>
              <a:srgbClr val="8F3F7B"/>
            </a:solidFill>
            <a:ln>
              <a:noFill/>
            </a:ln>
            <a:extLst>
              <a:ext uri="{91240B29-F687-4F45-9708-019B960494DF}">
                <a14:hiddenLine xmlns:a14="http://schemas.microsoft.com/office/drawing/2010/main" w="9525">
                  <a:solidFill>
                    <a:srgbClr val="000000"/>
                  </a:solidFill>
                  <a:round/>
                  <a:headEnd/>
                  <a:tailEnd/>
                </a14:hiddenLine>
              </a:ext>
            </a:extLst>
          </p:spPr>
          <p:txBody>
            <a:bodyPr tIns="10800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8585A"/>
                </a:solidFill>
                <a:effectLst/>
                <a:uLnTx/>
                <a:uFillTx/>
                <a:latin typeface="+mn-lt"/>
                <a:ea typeface="+mn-ea"/>
                <a:cs typeface="+mn-cs"/>
              </a:endParaRPr>
            </a:p>
          </p:txBody>
        </p:sp>
      </p:grpSp>
      <p:grpSp>
        <p:nvGrpSpPr>
          <p:cNvPr id="26" name="Group 9"/>
          <p:cNvGrpSpPr>
            <a:grpSpLocks/>
          </p:cNvGrpSpPr>
          <p:nvPr/>
        </p:nvGrpSpPr>
        <p:grpSpPr bwMode="auto">
          <a:xfrm>
            <a:off x="9042420" y="3469036"/>
            <a:ext cx="239369" cy="360989"/>
            <a:chOff x="416" y="1332"/>
            <a:chExt cx="408" cy="737"/>
          </a:xfrm>
        </p:grpSpPr>
        <p:sp>
          <p:nvSpPr>
            <p:cNvPr id="27" name="Rectangle 10"/>
            <p:cNvSpPr>
              <a:spLocks noChangeArrowheads="1"/>
            </p:cNvSpPr>
            <p:nvPr/>
          </p:nvSpPr>
          <p:spPr bwMode="auto">
            <a:xfrm>
              <a:off x="519" y="1446"/>
              <a:ext cx="0" cy="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0" lang="en-US" altLang="es-ES_tradnl" sz="800" b="1" i="0" u="none" strike="noStrike" kern="0" cap="none" spc="0" normalizeH="0" baseline="0" noProof="0">
                <a:ln>
                  <a:noFill/>
                </a:ln>
                <a:solidFill>
                  <a:srgbClr val="00A9D4"/>
                </a:solidFill>
                <a:effectLst/>
                <a:uLnTx/>
                <a:uFillTx/>
                <a:latin typeface="+mn-lt"/>
                <a:ea typeface="+mn-ea"/>
                <a:cs typeface="Arial" charset="0"/>
              </a:endParaRPr>
            </a:p>
          </p:txBody>
        </p:sp>
        <p:grpSp>
          <p:nvGrpSpPr>
            <p:cNvPr id="28" name="Group 11"/>
            <p:cNvGrpSpPr>
              <a:grpSpLocks/>
            </p:cNvGrpSpPr>
            <p:nvPr/>
          </p:nvGrpSpPr>
          <p:grpSpPr bwMode="auto">
            <a:xfrm>
              <a:off x="416" y="1332"/>
              <a:ext cx="408" cy="737"/>
              <a:chOff x="518" y="1338"/>
              <a:chExt cx="357" cy="568"/>
            </a:xfrm>
          </p:grpSpPr>
          <p:sp>
            <p:nvSpPr>
              <p:cNvPr id="29" name="Rectangle 12"/>
              <p:cNvSpPr>
                <a:spLocks noChangeArrowheads="1"/>
              </p:cNvSpPr>
              <p:nvPr/>
            </p:nvSpPr>
            <p:spPr bwMode="auto">
              <a:xfrm>
                <a:off x="582" y="1486"/>
                <a:ext cx="1" cy="170"/>
              </a:xfrm>
              <a:prstGeom prst="rect">
                <a:avLst/>
              </a:prstGeom>
              <a:solidFill>
                <a:srgbClr val="00A9D4"/>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br>
                  <a:rPr kumimoji="0" lang="de-DE" altLang="es-ES_tradnl" sz="2400" b="0" i="0" u="none" strike="noStrike" kern="0" cap="none" spc="0" normalizeH="0" baseline="0" noProof="0">
                    <a:ln>
                      <a:noFill/>
                    </a:ln>
                    <a:solidFill>
                      <a:srgbClr val="58585A"/>
                    </a:solidFill>
                    <a:effectLst/>
                    <a:uLnTx/>
                    <a:uFillTx/>
                    <a:latin typeface="+mn-lt"/>
                    <a:ea typeface="+mn-ea"/>
                    <a:cs typeface="Arial" charset="0"/>
                  </a:rPr>
                </a:br>
                <a:endParaRPr kumimoji="0" lang="en-US" altLang="es-ES_tradnl" sz="2400" b="0" i="0" u="none" strike="noStrike" kern="0" cap="none" spc="0" normalizeH="0" baseline="0" noProof="0">
                  <a:ln>
                    <a:noFill/>
                  </a:ln>
                  <a:solidFill>
                    <a:srgbClr val="58585A"/>
                  </a:solidFill>
                  <a:effectLst/>
                  <a:uLnTx/>
                  <a:uFillTx/>
                  <a:latin typeface="+mn-lt"/>
                  <a:ea typeface="+mn-ea"/>
                  <a:cs typeface="Arial" charset="0"/>
                </a:endParaRPr>
              </a:p>
            </p:txBody>
          </p:sp>
          <p:sp>
            <p:nvSpPr>
              <p:cNvPr id="31" name="Freeform 28"/>
              <p:cNvSpPr>
                <a:spLocks noChangeAspect="1" noEditPoints="1"/>
              </p:cNvSpPr>
              <p:nvPr/>
            </p:nvSpPr>
            <p:spPr bwMode="auto">
              <a:xfrm>
                <a:off x="518" y="1338"/>
                <a:ext cx="357" cy="568"/>
              </a:xfrm>
              <a:custGeom>
                <a:avLst/>
                <a:gdLst>
                  <a:gd name="T0" fmla="*/ 1293829 w 275"/>
                  <a:gd name="T1" fmla="*/ 3496 h 503"/>
                  <a:gd name="T2" fmla="*/ 1258544 w 275"/>
                  <a:gd name="T3" fmla="*/ 3349 h 503"/>
                  <a:gd name="T4" fmla="*/ 253622 w 275"/>
                  <a:gd name="T5" fmla="*/ 3349 h 503"/>
                  <a:gd name="T6" fmla="*/ 208223 w 275"/>
                  <a:gd name="T7" fmla="*/ 3496 h 503"/>
                  <a:gd name="T8" fmla="*/ 166645 w 275"/>
                  <a:gd name="T9" fmla="*/ 22063 h 503"/>
                  <a:gd name="T10" fmla="*/ 270311 w 275"/>
                  <a:gd name="T11" fmla="*/ 23136 h 503"/>
                  <a:gd name="T12" fmla="*/ 1236606 w 275"/>
                  <a:gd name="T13" fmla="*/ 23136 h 503"/>
                  <a:gd name="T14" fmla="*/ 1344240 w 275"/>
                  <a:gd name="T15" fmla="*/ 22063 h 503"/>
                  <a:gd name="T16" fmla="*/ 1254466 w 275"/>
                  <a:gd name="T17" fmla="*/ 22063 h 503"/>
                  <a:gd name="T18" fmla="*/ 1236606 w 275"/>
                  <a:gd name="T19" fmla="*/ 22282 h 503"/>
                  <a:gd name="T20" fmla="*/ 753757 w 275"/>
                  <a:gd name="T21" fmla="*/ 22308 h 503"/>
                  <a:gd name="T22" fmla="*/ 258860 w 275"/>
                  <a:gd name="T23" fmla="*/ 22254 h 503"/>
                  <a:gd name="T24" fmla="*/ 253622 w 275"/>
                  <a:gd name="T25" fmla="*/ 4271 h 503"/>
                  <a:gd name="T26" fmla="*/ 260753 w 275"/>
                  <a:gd name="T27" fmla="*/ 4232 h 503"/>
                  <a:gd name="T28" fmla="*/ 1083193 w 275"/>
                  <a:gd name="T29" fmla="*/ 4154 h 503"/>
                  <a:gd name="T30" fmla="*/ 1254466 w 275"/>
                  <a:gd name="T31" fmla="*/ 4271 h 503"/>
                  <a:gd name="T32" fmla="*/ 1254466 w 275"/>
                  <a:gd name="T33" fmla="*/ 22063 h 503"/>
                  <a:gd name="T34" fmla="*/ 566332 w 275"/>
                  <a:gd name="T35" fmla="*/ 25706 h 503"/>
                  <a:gd name="T36" fmla="*/ 904330 w 275"/>
                  <a:gd name="T37" fmla="*/ 26092 h 503"/>
                  <a:gd name="T38" fmla="*/ 904330 w 275"/>
                  <a:gd name="T39" fmla="*/ 25191 h 503"/>
                  <a:gd name="T40" fmla="*/ 1290799 w 275"/>
                  <a:gd name="T41" fmla="*/ 24696 h 503"/>
                  <a:gd name="T42" fmla="*/ 996647 w 275"/>
                  <a:gd name="T43" fmla="*/ 25706 h 503"/>
                  <a:gd name="T44" fmla="*/ 1050724 w 275"/>
                  <a:gd name="T45" fmla="*/ 26018 h 503"/>
                  <a:gd name="T46" fmla="*/ 1344240 w 275"/>
                  <a:gd name="T47" fmla="*/ 25051 h 503"/>
                  <a:gd name="T48" fmla="*/ 216336 w 275"/>
                  <a:gd name="T49" fmla="*/ 24696 h 503"/>
                  <a:gd name="T50" fmla="*/ 200860 w 275"/>
                  <a:gd name="T51" fmla="*/ 25542 h 503"/>
                  <a:gd name="T52" fmla="*/ 461776 w 275"/>
                  <a:gd name="T53" fmla="*/ 26018 h 503"/>
                  <a:gd name="T54" fmla="*/ 473298 w 275"/>
                  <a:gd name="T55" fmla="*/ 25130 h 503"/>
                  <a:gd name="T56" fmla="*/ 1462902 w 275"/>
                  <a:gd name="T57" fmla="*/ 5446 h 503"/>
                  <a:gd name="T58" fmla="*/ 1419879 w 275"/>
                  <a:gd name="T59" fmla="*/ 26339 h 503"/>
                  <a:gd name="T60" fmla="*/ 1388746 w 275"/>
                  <a:gd name="T61" fmla="*/ 26758 h 503"/>
                  <a:gd name="T62" fmla="*/ 1380062 w 275"/>
                  <a:gd name="T63" fmla="*/ 26775 h 503"/>
                  <a:gd name="T64" fmla="*/ 128368 w 275"/>
                  <a:gd name="T65" fmla="*/ 26775 h 503"/>
                  <a:gd name="T66" fmla="*/ 86359 w 275"/>
                  <a:gd name="T67" fmla="*/ 26339 h 503"/>
                  <a:gd name="T68" fmla="*/ 98883 w 275"/>
                  <a:gd name="T69" fmla="*/ 1255 h 503"/>
                  <a:gd name="T70" fmla="*/ 110277 w 275"/>
                  <a:gd name="T71" fmla="*/ 1246 h 503"/>
                  <a:gd name="T72" fmla="*/ 481124 w 275"/>
                  <a:gd name="T73" fmla="*/ 984 h 503"/>
                  <a:gd name="T74" fmla="*/ 1019550 w 275"/>
                  <a:gd name="T75" fmla="*/ 984 h 503"/>
                  <a:gd name="T76" fmla="*/ 1414477 w 275"/>
                  <a:gd name="T77" fmla="*/ 1255 h 503"/>
                  <a:gd name="T78" fmla="*/ 1419879 w 275"/>
                  <a:gd name="T79" fmla="*/ 3782 h 503"/>
                  <a:gd name="T80" fmla="*/ 1506299 w 275"/>
                  <a:gd name="T81" fmla="*/ 3782 h 503"/>
                  <a:gd name="T82" fmla="*/ 1506299 w 275"/>
                  <a:gd name="T83" fmla="*/ 1407 h 503"/>
                  <a:gd name="T84" fmla="*/ 1414477 w 275"/>
                  <a:gd name="T85" fmla="*/ 330 h 503"/>
                  <a:gd name="T86" fmla="*/ 753757 w 275"/>
                  <a:gd name="T87" fmla="*/ 0 h 503"/>
                  <a:gd name="T88" fmla="*/ 95175 w 275"/>
                  <a:gd name="T89" fmla="*/ 330 h 503"/>
                  <a:gd name="T90" fmla="*/ 0 w 275"/>
                  <a:gd name="T91" fmla="*/ 1407 h 503"/>
                  <a:gd name="T92" fmla="*/ 66523 w 275"/>
                  <a:gd name="T93" fmla="*/ 27482 h 503"/>
                  <a:gd name="T94" fmla="*/ 753757 w 275"/>
                  <a:gd name="T95" fmla="*/ 27741 h 503"/>
                  <a:gd name="T96" fmla="*/ 1439420 w 275"/>
                  <a:gd name="T97" fmla="*/ 27482 h 503"/>
                  <a:gd name="T98" fmla="*/ 1506299 w 275"/>
                  <a:gd name="T99" fmla="*/ 5979 h 503"/>
                  <a:gd name="T100" fmla="*/ 753757 w 275"/>
                  <a:gd name="T101" fmla="*/ 871 h 503"/>
                  <a:gd name="T102" fmla="*/ 753757 w 275"/>
                  <a:gd name="T103" fmla="*/ 1471 h 503"/>
                  <a:gd name="T104" fmla="*/ 753757 w 275"/>
                  <a:gd name="T105" fmla="*/ 871 h 50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75"/>
                  <a:gd name="T160" fmla="*/ 0 h 503"/>
                  <a:gd name="T161" fmla="*/ 275 w 275"/>
                  <a:gd name="T162" fmla="*/ 503 h 50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75" h="503">
                    <a:moveTo>
                      <a:pt x="244" y="77"/>
                    </a:moveTo>
                    <a:cubicBezTo>
                      <a:pt x="244" y="70"/>
                      <a:pt x="240" y="66"/>
                      <a:pt x="236" y="64"/>
                    </a:cubicBezTo>
                    <a:cubicBezTo>
                      <a:pt x="233" y="62"/>
                      <a:pt x="230" y="61"/>
                      <a:pt x="230" y="61"/>
                    </a:cubicBezTo>
                    <a:cubicBezTo>
                      <a:pt x="229" y="61"/>
                      <a:pt x="229" y="61"/>
                      <a:pt x="229" y="61"/>
                    </a:cubicBezTo>
                    <a:cubicBezTo>
                      <a:pt x="228" y="61"/>
                      <a:pt x="178" y="57"/>
                      <a:pt x="137" y="57"/>
                    </a:cubicBezTo>
                    <a:cubicBezTo>
                      <a:pt x="97" y="57"/>
                      <a:pt x="46" y="61"/>
                      <a:pt x="46" y="61"/>
                    </a:cubicBezTo>
                    <a:cubicBezTo>
                      <a:pt x="45" y="61"/>
                      <a:pt x="45" y="61"/>
                      <a:pt x="45" y="61"/>
                    </a:cubicBezTo>
                    <a:cubicBezTo>
                      <a:pt x="44" y="61"/>
                      <a:pt x="41" y="62"/>
                      <a:pt x="38" y="64"/>
                    </a:cubicBezTo>
                    <a:cubicBezTo>
                      <a:pt x="35" y="66"/>
                      <a:pt x="30" y="70"/>
                      <a:pt x="30" y="77"/>
                    </a:cubicBezTo>
                    <a:cubicBezTo>
                      <a:pt x="30" y="84"/>
                      <a:pt x="30" y="389"/>
                      <a:pt x="30" y="400"/>
                    </a:cubicBezTo>
                    <a:cubicBezTo>
                      <a:pt x="30" y="409"/>
                      <a:pt x="35" y="415"/>
                      <a:pt x="40" y="417"/>
                    </a:cubicBezTo>
                    <a:cubicBezTo>
                      <a:pt x="45" y="420"/>
                      <a:pt x="48" y="420"/>
                      <a:pt x="49" y="420"/>
                    </a:cubicBezTo>
                    <a:cubicBezTo>
                      <a:pt x="49" y="420"/>
                      <a:pt x="90" y="421"/>
                      <a:pt x="137" y="421"/>
                    </a:cubicBezTo>
                    <a:cubicBezTo>
                      <a:pt x="184" y="421"/>
                      <a:pt x="225" y="420"/>
                      <a:pt x="225" y="420"/>
                    </a:cubicBezTo>
                    <a:cubicBezTo>
                      <a:pt x="226" y="420"/>
                      <a:pt x="230" y="420"/>
                      <a:pt x="234" y="417"/>
                    </a:cubicBezTo>
                    <a:cubicBezTo>
                      <a:pt x="239" y="415"/>
                      <a:pt x="245" y="409"/>
                      <a:pt x="244" y="400"/>
                    </a:cubicBezTo>
                    <a:cubicBezTo>
                      <a:pt x="244" y="389"/>
                      <a:pt x="244" y="84"/>
                      <a:pt x="244" y="77"/>
                    </a:cubicBezTo>
                    <a:close/>
                    <a:moveTo>
                      <a:pt x="228" y="400"/>
                    </a:moveTo>
                    <a:cubicBezTo>
                      <a:pt x="228" y="403"/>
                      <a:pt x="228" y="402"/>
                      <a:pt x="227" y="403"/>
                    </a:cubicBezTo>
                    <a:cubicBezTo>
                      <a:pt x="226" y="403"/>
                      <a:pt x="226" y="404"/>
                      <a:pt x="225" y="404"/>
                    </a:cubicBezTo>
                    <a:cubicBezTo>
                      <a:pt x="225" y="404"/>
                      <a:pt x="224" y="404"/>
                      <a:pt x="224" y="404"/>
                    </a:cubicBezTo>
                    <a:cubicBezTo>
                      <a:pt x="223" y="404"/>
                      <a:pt x="183" y="405"/>
                      <a:pt x="137" y="405"/>
                    </a:cubicBezTo>
                    <a:cubicBezTo>
                      <a:pt x="92" y="405"/>
                      <a:pt x="52" y="404"/>
                      <a:pt x="50" y="404"/>
                    </a:cubicBezTo>
                    <a:cubicBezTo>
                      <a:pt x="49" y="404"/>
                      <a:pt x="48" y="403"/>
                      <a:pt x="47" y="403"/>
                    </a:cubicBezTo>
                    <a:cubicBezTo>
                      <a:pt x="46" y="402"/>
                      <a:pt x="46" y="402"/>
                      <a:pt x="46" y="400"/>
                    </a:cubicBezTo>
                    <a:cubicBezTo>
                      <a:pt x="46" y="389"/>
                      <a:pt x="46" y="91"/>
                      <a:pt x="46" y="78"/>
                    </a:cubicBezTo>
                    <a:cubicBezTo>
                      <a:pt x="46" y="78"/>
                      <a:pt x="47" y="77"/>
                      <a:pt x="47" y="77"/>
                    </a:cubicBezTo>
                    <a:cubicBezTo>
                      <a:pt x="47" y="77"/>
                      <a:pt x="48" y="77"/>
                      <a:pt x="48" y="77"/>
                    </a:cubicBezTo>
                    <a:cubicBezTo>
                      <a:pt x="54" y="76"/>
                      <a:pt x="100" y="73"/>
                      <a:pt x="137" y="73"/>
                    </a:cubicBezTo>
                    <a:cubicBezTo>
                      <a:pt x="157" y="73"/>
                      <a:pt x="179" y="74"/>
                      <a:pt x="197" y="75"/>
                    </a:cubicBezTo>
                    <a:cubicBezTo>
                      <a:pt x="212" y="76"/>
                      <a:pt x="223" y="77"/>
                      <a:pt x="226" y="77"/>
                    </a:cubicBezTo>
                    <a:cubicBezTo>
                      <a:pt x="227" y="77"/>
                      <a:pt x="228" y="77"/>
                      <a:pt x="228" y="78"/>
                    </a:cubicBezTo>
                    <a:cubicBezTo>
                      <a:pt x="228" y="78"/>
                      <a:pt x="228" y="78"/>
                      <a:pt x="228" y="78"/>
                    </a:cubicBezTo>
                    <a:cubicBezTo>
                      <a:pt x="228" y="91"/>
                      <a:pt x="228" y="389"/>
                      <a:pt x="228" y="400"/>
                    </a:cubicBezTo>
                    <a:close/>
                    <a:moveTo>
                      <a:pt x="111" y="457"/>
                    </a:moveTo>
                    <a:cubicBezTo>
                      <a:pt x="106" y="457"/>
                      <a:pt x="103" y="461"/>
                      <a:pt x="103" y="465"/>
                    </a:cubicBezTo>
                    <a:cubicBezTo>
                      <a:pt x="103" y="470"/>
                      <a:pt x="106" y="473"/>
                      <a:pt x="111" y="473"/>
                    </a:cubicBezTo>
                    <a:cubicBezTo>
                      <a:pt x="164" y="473"/>
                      <a:pt x="164" y="473"/>
                      <a:pt x="164" y="473"/>
                    </a:cubicBezTo>
                    <a:cubicBezTo>
                      <a:pt x="168" y="473"/>
                      <a:pt x="172" y="470"/>
                      <a:pt x="172" y="465"/>
                    </a:cubicBezTo>
                    <a:cubicBezTo>
                      <a:pt x="172" y="461"/>
                      <a:pt x="168" y="457"/>
                      <a:pt x="164" y="457"/>
                    </a:cubicBezTo>
                    <a:lnTo>
                      <a:pt x="111" y="457"/>
                    </a:lnTo>
                    <a:close/>
                    <a:moveTo>
                      <a:pt x="235" y="448"/>
                    </a:moveTo>
                    <a:cubicBezTo>
                      <a:pt x="189" y="455"/>
                      <a:pt x="189" y="455"/>
                      <a:pt x="189" y="455"/>
                    </a:cubicBezTo>
                    <a:cubicBezTo>
                      <a:pt x="184" y="456"/>
                      <a:pt x="181" y="460"/>
                      <a:pt x="182" y="465"/>
                    </a:cubicBezTo>
                    <a:cubicBezTo>
                      <a:pt x="183" y="468"/>
                      <a:pt x="186" y="471"/>
                      <a:pt x="190" y="471"/>
                    </a:cubicBezTo>
                    <a:cubicBezTo>
                      <a:pt x="190" y="471"/>
                      <a:pt x="191" y="471"/>
                      <a:pt x="191" y="471"/>
                    </a:cubicBezTo>
                    <a:cubicBezTo>
                      <a:pt x="238" y="463"/>
                      <a:pt x="238" y="463"/>
                      <a:pt x="238" y="463"/>
                    </a:cubicBezTo>
                    <a:cubicBezTo>
                      <a:pt x="242" y="463"/>
                      <a:pt x="245" y="459"/>
                      <a:pt x="244" y="454"/>
                    </a:cubicBezTo>
                    <a:cubicBezTo>
                      <a:pt x="244" y="450"/>
                      <a:pt x="239" y="447"/>
                      <a:pt x="235" y="448"/>
                    </a:cubicBezTo>
                    <a:close/>
                    <a:moveTo>
                      <a:pt x="39" y="448"/>
                    </a:moveTo>
                    <a:cubicBezTo>
                      <a:pt x="35" y="447"/>
                      <a:pt x="31" y="450"/>
                      <a:pt x="30" y="454"/>
                    </a:cubicBezTo>
                    <a:cubicBezTo>
                      <a:pt x="29" y="459"/>
                      <a:pt x="32" y="463"/>
                      <a:pt x="37" y="463"/>
                    </a:cubicBezTo>
                    <a:cubicBezTo>
                      <a:pt x="83" y="471"/>
                      <a:pt x="83" y="471"/>
                      <a:pt x="83" y="471"/>
                    </a:cubicBezTo>
                    <a:cubicBezTo>
                      <a:pt x="84" y="471"/>
                      <a:pt x="84" y="471"/>
                      <a:pt x="84" y="471"/>
                    </a:cubicBezTo>
                    <a:cubicBezTo>
                      <a:pt x="88" y="471"/>
                      <a:pt x="92" y="468"/>
                      <a:pt x="92" y="465"/>
                    </a:cubicBezTo>
                    <a:cubicBezTo>
                      <a:pt x="93" y="460"/>
                      <a:pt x="90" y="456"/>
                      <a:pt x="86" y="455"/>
                    </a:cubicBezTo>
                    <a:lnTo>
                      <a:pt x="39" y="448"/>
                    </a:lnTo>
                    <a:close/>
                    <a:moveTo>
                      <a:pt x="266" y="99"/>
                    </a:moveTo>
                    <a:cubicBezTo>
                      <a:pt x="262" y="99"/>
                      <a:pt x="258" y="102"/>
                      <a:pt x="258" y="107"/>
                    </a:cubicBezTo>
                    <a:cubicBezTo>
                      <a:pt x="258" y="234"/>
                      <a:pt x="258" y="467"/>
                      <a:pt x="258" y="477"/>
                    </a:cubicBezTo>
                    <a:cubicBezTo>
                      <a:pt x="258" y="482"/>
                      <a:pt x="257" y="482"/>
                      <a:pt x="255" y="483"/>
                    </a:cubicBezTo>
                    <a:cubicBezTo>
                      <a:pt x="254" y="484"/>
                      <a:pt x="253" y="484"/>
                      <a:pt x="252" y="484"/>
                    </a:cubicBezTo>
                    <a:cubicBezTo>
                      <a:pt x="251" y="485"/>
                      <a:pt x="251" y="485"/>
                      <a:pt x="251" y="485"/>
                    </a:cubicBezTo>
                    <a:cubicBezTo>
                      <a:pt x="251" y="485"/>
                      <a:pt x="251" y="485"/>
                      <a:pt x="251" y="485"/>
                    </a:cubicBezTo>
                    <a:cubicBezTo>
                      <a:pt x="249" y="485"/>
                      <a:pt x="197" y="487"/>
                      <a:pt x="137" y="486"/>
                    </a:cubicBezTo>
                    <a:cubicBezTo>
                      <a:pt x="77" y="487"/>
                      <a:pt x="25" y="485"/>
                      <a:pt x="23" y="485"/>
                    </a:cubicBezTo>
                    <a:cubicBezTo>
                      <a:pt x="23" y="485"/>
                      <a:pt x="20" y="484"/>
                      <a:pt x="19" y="483"/>
                    </a:cubicBezTo>
                    <a:cubicBezTo>
                      <a:pt x="17" y="482"/>
                      <a:pt x="16" y="481"/>
                      <a:pt x="16" y="477"/>
                    </a:cubicBezTo>
                    <a:cubicBezTo>
                      <a:pt x="16" y="463"/>
                      <a:pt x="16" y="34"/>
                      <a:pt x="16" y="25"/>
                    </a:cubicBezTo>
                    <a:cubicBezTo>
                      <a:pt x="16" y="25"/>
                      <a:pt x="16" y="24"/>
                      <a:pt x="18" y="23"/>
                    </a:cubicBezTo>
                    <a:cubicBezTo>
                      <a:pt x="18" y="23"/>
                      <a:pt x="19" y="22"/>
                      <a:pt x="20" y="22"/>
                    </a:cubicBezTo>
                    <a:cubicBezTo>
                      <a:pt x="20" y="22"/>
                      <a:pt x="20" y="22"/>
                      <a:pt x="20" y="22"/>
                    </a:cubicBezTo>
                    <a:cubicBezTo>
                      <a:pt x="24" y="21"/>
                      <a:pt x="39" y="20"/>
                      <a:pt x="59" y="19"/>
                    </a:cubicBezTo>
                    <a:cubicBezTo>
                      <a:pt x="68" y="19"/>
                      <a:pt x="78" y="18"/>
                      <a:pt x="88" y="18"/>
                    </a:cubicBezTo>
                    <a:cubicBezTo>
                      <a:pt x="96" y="33"/>
                      <a:pt x="115" y="43"/>
                      <a:pt x="137" y="43"/>
                    </a:cubicBezTo>
                    <a:cubicBezTo>
                      <a:pt x="159" y="43"/>
                      <a:pt x="178" y="33"/>
                      <a:pt x="186" y="18"/>
                    </a:cubicBezTo>
                    <a:cubicBezTo>
                      <a:pt x="220" y="19"/>
                      <a:pt x="249" y="21"/>
                      <a:pt x="254" y="22"/>
                    </a:cubicBezTo>
                    <a:cubicBezTo>
                      <a:pt x="255" y="22"/>
                      <a:pt x="256" y="23"/>
                      <a:pt x="257" y="23"/>
                    </a:cubicBezTo>
                    <a:cubicBezTo>
                      <a:pt x="258" y="24"/>
                      <a:pt x="258" y="24"/>
                      <a:pt x="258" y="25"/>
                    </a:cubicBezTo>
                    <a:cubicBezTo>
                      <a:pt x="258" y="27"/>
                      <a:pt x="258" y="43"/>
                      <a:pt x="258" y="69"/>
                    </a:cubicBezTo>
                    <a:cubicBezTo>
                      <a:pt x="258" y="73"/>
                      <a:pt x="262" y="77"/>
                      <a:pt x="266" y="77"/>
                    </a:cubicBezTo>
                    <a:cubicBezTo>
                      <a:pt x="271" y="77"/>
                      <a:pt x="274" y="73"/>
                      <a:pt x="274" y="69"/>
                    </a:cubicBezTo>
                    <a:cubicBezTo>
                      <a:pt x="274" y="69"/>
                      <a:pt x="274" y="69"/>
                      <a:pt x="274" y="69"/>
                    </a:cubicBezTo>
                    <a:cubicBezTo>
                      <a:pt x="274" y="43"/>
                      <a:pt x="274" y="27"/>
                      <a:pt x="274" y="25"/>
                    </a:cubicBezTo>
                    <a:cubicBezTo>
                      <a:pt x="274" y="17"/>
                      <a:pt x="269" y="12"/>
                      <a:pt x="265" y="9"/>
                    </a:cubicBezTo>
                    <a:cubicBezTo>
                      <a:pt x="261" y="7"/>
                      <a:pt x="257" y="6"/>
                      <a:pt x="257" y="6"/>
                    </a:cubicBezTo>
                    <a:cubicBezTo>
                      <a:pt x="256" y="6"/>
                      <a:pt x="256" y="6"/>
                      <a:pt x="256" y="6"/>
                    </a:cubicBezTo>
                    <a:cubicBezTo>
                      <a:pt x="256" y="6"/>
                      <a:pt x="190" y="0"/>
                      <a:pt x="137" y="0"/>
                    </a:cubicBezTo>
                    <a:cubicBezTo>
                      <a:pt x="84" y="0"/>
                      <a:pt x="19" y="6"/>
                      <a:pt x="18" y="6"/>
                    </a:cubicBezTo>
                    <a:cubicBezTo>
                      <a:pt x="17" y="6"/>
                      <a:pt x="17" y="6"/>
                      <a:pt x="17" y="6"/>
                    </a:cubicBezTo>
                    <a:cubicBezTo>
                      <a:pt x="17" y="6"/>
                      <a:pt x="13" y="7"/>
                      <a:pt x="9" y="9"/>
                    </a:cubicBezTo>
                    <a:cubicBezTo>
                      <a:pt x="5" y="12"/>
                      <a:pt x="0" y="17"/>
                      <a:pt x="0" y="25"/>
                    </a:cubicBezTo>
                    <a:cubicBezTo>
                      <a:pt x="0" y="34"/>
                      <a:pt x="0" y="463"/>
                      <a:pt x="0" y="477"/>
                    </a:cubicBezTo>
                    <a:cubicBezTo>
                      <a:pt x="0" y="488"/>
                      <a:pt x="6" y="495"/>
                      <a:pt x="12" y="498"/>
                    </a:cubicBezTo>
                    <a:cubicBezTo>
                      <a:pt x="17" y="500"/>
                      <a:pt x="22" y="501"/>
                      <a:pt x="23" y="501"/>
                    </a:cubicBezTo>
                    <a:cubicBezTo>
                      <a:pt x="23" y="501"/>
                      <a:pt x="76" y="502"/>
                      <a:pt x="137" y="503"/>
                    </a:cubicBezTo>
                    <a:cubicBezTo>
                      <a:pt x="198" y="502"/>
                      <a:pt x="251" y="501"/>
                      <a:pt x="251" y="501"/>
                    </a:cubicBezTo>
                    <a:cubicBezTo>
                      <a:pt x="252" y="501"/>
                      <a:pt x="257" y="500"/>
                      <a:pt x="262" y="498"/>
                    </a:cubicBezTo>
                    <a:cubicBezTo>
                      <a:pt x="268" y="495"/>
                      <a:pt x="275" y="488"/>
                      <a:pt x="274" y="477"/>
                    </a:cubicBezTo>
                    <a:cubicBezTo>
                      <a:pt x="274" y="467"/>
                      <a:pt x="274" y="234"/>
                      <a:pt x="274" y="107"/>
                    </a:cubicBezTo>
                    <a:cubicBezTo>
                      <a:pt x="274" y="102"/>
                      <a:pt x="271" y="99"/>
                      <a:pt x="266" y="99"/>
                    </a:cubicBezTo>
                    <a:close/>
                    <a:moveTo>
                      <a:pt x="137" y="16"/>
                    </a:moveTo>
                    <a:cubicBezTo>
                      <a:pt x="147" y="16"/>
                      <a:pt x="157" y="17"/>
                      <a:pt x="167" y="17"/>
                    </a:cubicBezTo>
                    <a:cubicBezTo>
                      <a:pt x="160" y="22"/>
                      <a:pt x="150" y="27"/>
                      <a:pt x="137" y="27"/>
                    </a:cubicBezTo>
                    <a:cubicBezTo>
                      <a:pt x="124" y="27"/>
                      <a:pt x="114" y="22"/>
                      <a:pt x="107" y="17"/>
                    </a:cubicBezTo>
                    <a:cubicBezTo>
                      <a:pt x="117" y="17"/>
                      <a:pt x="128" y="16"/>
                      <a:pt x="137" y="16"/>
                    </a:cubicBezTo>
                    <a:close/>
                  </a:path>
                </a:pathLst>
              </a:custGeom>
              <a:solidFill>
                <a:schemeClr val="accent4"/>
              </a:soli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n-lt"/>
                  <a:ea typeface="+mn-ea"/>
                  <a:cs typeface="+mn-cs"/>
                </a:endParaRPr>
              </a:p>
            </p:txBody>
          </p:sp>
        </p:grpSp>
      </p:grpSp>
      <p:cxnSp>
        <p:nvCxnSpPr>
          <p:cNvPr id="32" name="Straight Connector 31"/>
          <p:cNvCxnSpPr>
            <a:stCxn id="46" idx="1"/>
            <a:endCxn id="37" idx="2"/>
          </p:cNvCxnSpPr>
          <p:nvPr/>
        </p:nvCxnSpPr>
        <p:spPr bwMode="auto">
          <a:xfrm flipV="1">
            <a:off x="8452641" y="2031784"/>
            <a:ext cx="318384" cy="586755"/>
          </a:xfrm>
          <a:prstGeom prst="line">
            <a:avLst/>
          </a:prstGeom>
          <a:solidFill>
            <a:schemeClr val="accent1"/>
          </a:solidFill>
          <a:ln w="25400" cap="flat" cmpd="sng" algn="ctr">
            <a:solidFill>
              <a:schemeClr val="tx1"/>
            </a:solidFill>
            <a:prstDash val="sysDash"/>
            <a:round/>
            <a:headEnd type="none" w="med" len="med"/>
            <a:tailEnd type="none" w="med" len="med"/>
          </a:ln>
          <a:effectLst/>
        </p:spPr>
      </p:cxnSp>
      <p:cxnSp>
        <p:nvCxnSpPr>
          <p:cNvPr id="33" name="Straight Connector 32"/>
          <p:cNvCxnSpPr>
            <a:stCxn id="46" idx="7"/>
            <a:endCxn id="37" idx="2"/>
          </p:cNvCxnSpPr>
          <p:nvPr/>
        </p:nvCxnSpPr>
        <p:spPr bwMode="auto">
          <a:xfrm flipH="1" flipV="1">
            <a:off x="8771025" y="2031784"/>
            <a:ext cx="88820" cy="586755"/>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4" name="Straight Connector 33"/>
          <p:cNvCxnSpPr>
            <a:stCxn id="57" idx="0"/>
            <a:endCxn id="23" idx="2"/>
          </p:cNvCxnSpPr>
          <p:nvPr/>
        </p:nvCxnSpPr>
        <p:spPr bwMode="auto">
          <a:xfrm flipV="1">
            <a:off x="9223546" y="3320388"/>
            <a:ext cx="464747" cy="18637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35" name="Straight Connector 34"/>
          <p:cNvCxnSpPr/>
          <p:nvPr/>
        </p:nvCxnSpPr>
        <p:spPr bwMode="auto">
          <a:xfrm flipH="1" flipV="1">
            <a:off x="8677985" y="3203723"/>
            <a:ext cx="364436" cy="321151"/>
          </a:xfrm>
          <a:prstGeom prst="line">
            <a:avLst/>
          </a:prstGeom>
          <a:solidFill>
            <a:schemeClr val="accent1"/>
          </a:solidFill>
          <a:ln w="25400" cap="flat" cmpd="sng" algn="ctr">
            <a:solidFill>
              <a:schemeClr val="tx1"/>
            </a:solidFill>
            <a:prstDash val="sysDash"/>
            <a:round/>
            <a:headEnd type="none" w="med" len="med"/>
            <a:tailEnd type="none" w="med" len="med"/>
          </a:ln>
          <a:effectLst/>
        </p:spPr>
      </p:cxnSp>
      <p:grpSp>
        <p:nvGrpSpPr>
          <p:cNvPr id="36" name="Group 261"/>
          <p:cNvGrpSpPr>
            <a:grpSpLocks/>
          </p:cNvGrpSpPr>
          <p:nvPr/>
        </p:nvGrpSpPr>
        <p:grpSpPr bwMode="auto">
          <a:xfrm>
            <a:off x="8464685" y="1215357"/>
            <a:ext cx="610997" cy="825957"/>
            <a:chOff x="239" y="1832"/>
            <a:chExt cx="363" cy="520"/>
          </a:xfrm>
        </p:grpSpPr>
        <p:sp>
          <p:nvSpPr>
            <p:cNvPr id="37" name="AutoShape 172"/>
            <p:cNvSpPr>
              <a:spLocks noChangeAspect="1" noChangeArrowheads="1"/>
            </p:cNvSpPr>
            <p:nvPr/>
          </p:nvSpPr>
          <p:spPr bwMode="auto">
            <a:xfrm>
              <a:off x="246" y="1980"/>
              <a:ext cx="350" cy="366"/>
            </a:xfrm>
            <a:prstGeom prst="roundRect">
              <a:avLst>
                <a:gd name="adj" fmla="val 9356"/>
              </a:avLst>
            </a:prstGeom>
            <a:solidFill>
              <a:schemeClr val="bg1"/>
            </a:solidFill>
            <a:ln w="12700" algn="ctr">
              <a:solidFill>
                <a:schemeClr val="bg1"/>
              </a:solidFill>
              <a:round/>
              <a:headEnd/>
              <a:tailEnd/>
            </a:ln>
          </p:spPr>
          <p:txBody>
            <a:bodyPr wrap="none" lIns="0" rIns="0" anchor="ct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altLang="en-US" sz="400" b="0" i="0" u="none" strike="noStrike" kern="0" cap="none" spc="0" normalizeH="0" baseline="0" noProof="0">
                <a:ln>
                  <a:noFill/>
                </a:ln>
                <a:solidFill>
                  <a:srgbClr val="58585A"/>
                </a:solidFill>
                <a:effectLst/>
                <a:uLnTx/>
                <a:uFillTx/>
                <a:latin typeface="+mn-lt"/>
                <a:ea typeface="+mn-ea"/>
                <a:cs typeface="Arial" charset="0"/>
              </a:endParaRPr>
            </a:p>
          </p:txBody>
        </p:sp>
        <p:sp>
          <p:nvSpPr>
            <p:cNvPr id="38" name="Oval 173"/>
            <p:cNvSpPr>
              <a:spLocks noChangeAspect="1" noChangeArrowheads="1"/>
            </p:cNvSpPr>
            <p:nvPr/>
          </p:nvSpPr>
          <p:spPr bwMode="auto">
            <a:xfrm>
              <a:off x="244" y="1839"/>
              <a:ext cx="352" cy="355"/>
            </a:xfrm>
            <a:prstGeom prst="ellipse">
              <a:avLst/>
            </a:prstGeom>
            <a:solidFill>
              <a:schemeClr val="bg1"/>
            </a:solidFill>
            <a:ln w="12700" algn="ctr">
              <a:solidFill>
                <a:schemeClr val="bg1"/>
              </a:solidFill>
              <a:round/>
              <a:headEnd/>
              <a:tailEnd/>
            </a:ln>
          </p:spPr>
          <p:txBody>
            <a:bodyPr wrap="none" lIns="0" rIns="0" anchor="ct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altLang="en-US" sz="400" b="0" i="0" u="none" strike="noStrike" kern="0" cap="none" spc="0" normalizeH="0" baseline="0" noProof="0">
                <a:ln>
                  <a:noFill/>
                </a:ln>
                <a:solidFill>
                  <a:srgbClr val="58585A"/>
                </a:solidFill>
                <a:effectLst/>
                <a:uLnTx/>
                <a:uFillTx/>
                <a:latin typeface="+mn-lt"/>
                <a:ea typeface="+mn-ea"/>
                <a:cs typeface="Arial" charset="0"/>
              </a:endParaRPr>
            </a:p>
          </p:txBody>
        </p:sp>
        <p:sp>
          <p:nvSpPr>
            <p:cNvPr id="39" name="Text Box 174"/>
            <p:cNvSpPr txBox="1">
              <a:spLocks noChangeAspect="1" noChangeArrowheads="1"/>
            </p:cNvSpPr>
            <p:nvPr/>
          </p:nvSpPr>
          <p:spPr bwMode="auto">
            <a:xfrm>
              <a:off x="256" y="2115"/>
              <a:ext cx="327"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nchor="ct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en-US" sz="1100" b="1" i="0" u="none" strike="noStrike" kern="0" cap="none" spc="0" normalizeH="0" baseline="0" noProof="0">
                  <a:ln>
                    <a:noFill/>
                  </a:ln>
                  <a:solidFill>
                    <a:srgbClr val="8F3F7B"/>
                  </a:solidFill>
                  <a:effectLst/>
                  <a:uLnTx/>
                  <a:uFillTx/>
                  <a:latin typeface="+mn-lt"/>
                  <a:ea typeface="ＭＳ Ｐゴシック" pitchFamily="34" charset="-128"/>
                  <a:cs typeface="Arial" charset="0"/>
                </a:rPr>
                <a:t>5G EPC</a:t>
              </a:r>
            </a:p>
          </p:txBody>
        </p:sp>
        <p:sp>
          <p:nvSpPr>
            <p:cNvPr id="40" name="Rectangle 175"/>
            <p:cNvSpPr>
              <a:spLocks noChangeAspect="1" noChangeArrowheads="1"/>
            </p:cNvSpPr>
            <p:nvPr/>
          </p:nvSpPr>
          <p:spPr bwMode="auto">
            <a:xfrm>
              <a:off x="239" y="1832"/>
              <a:ext cx="363"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72000" rIns="72000" anchor="ct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altLang="en-US" sz="400" b="0" i="0" u="none" strike="noStrike" kern="0" cap="none" spc="0" normalizeH="0" baseline="0" noProof="0">
                <a:ln>
                  <a:noFill/>
                </a:ln>
                <a:solidFill>
                  <a:srgbClr val="58585A"/>
                </a:solidFill>
                <a:effectLst/>
                <a:uLnTx/>
                <a:uFillTx/>
                <a:latin typeface="+mn-lt"/>
                <a:ea typeface="+mn-ea"/>
                <a:cs typeface="Arial" charset="0"/>
              </a:endParaRPr>
            </a:p>
          </p:txBody>
        </p:sp>
        <p:sp>
          <p:nvSpPr>
            <p:cNvPr id="41" name="Freeform 10"/>
            <p:cNvSpPr>
              <a:spLocks noChangeAspect="1" noEditPoints="1"/>
            </p:cNvSpPr>
            <p:nvPr/>
          </p:nvSpPr>
          <p:spPr bwMode="auto">
            <a:xfrm>
              <a:off x="239" y="1832"/>
              <a:ext cx="363" cy="520"/>
            </a:xfrm>
            <a:custGeom>
              <a:avLst/>
              <a:gdLst>
                <a:gd name="T0" fmla="*/ 43623 w 410"/>
                <a:gd name="T1" fmla="*/ 23652 h 589"/>
                <a:gd name="T2" fmla="*/ 40965 w 410"/>
                <a:gd name="T3" fmla="*/ 57182 h 589"/>
                <a:gd name="T4" fmla="*/ 1772 w 410"/>
                <a:gd name="T5" fmla="*/ 54787 h 589"/>
                <a:gd name="T6" fmla="*/ 22698 w 410"/>
                <a:gd name="T7" fmla="*/ 1597 h 589"/>
                <a:gd name="T8" fmla="*/ 44507 w 410"/>
                <a:gd name="T9" fmla="*/ 21256 h 589"/>
                <a:gd name="T10" fmla="*/ 45394 w 410"/>
                <a:gd name="T11" fmla="*/ 20458 h 589"/>
                <a:gd name="T12" fmla="*/ 0 w 410"/>
                <a:gd name="T13" fmla="*/ 20458 h 589"/>
                <a:gd name="T14" fmla="*/ 4539 w 410"/>
                <a:gd name="T15" fmla="*/ 58779 h 589"/>
                <a:gd name="T16" fmla="*/ 45394 w 410"/>
                <a:gd name="T17" fmla="*/ 54787 h 589"/>
                <a:gd name="T18" fmla="*/ 44507 w 410"/>
                <a:gd name="T19" fmla="*/ 22853 h 589"/>
                <a:gd name="T20" fmla="*/ 16608 w 410"/>
                <a:gd name="T21" fmla="*/ 14371 h 589"/>
                <a:gd name="T22" fmla="*/ 15833 w 410"/>
                <a:gd name="T23" fmla="*/ 13073 h 589"/>
                <a:gd name="T24" fmla="*/ 22698 w 410"/>
                <a:gd name="T25" fmla="*/ 4591 h 589"/>
                <a:gd name="T26" fmla="*/ 23472 w 410"/>
                <a:gd name="T27" fmla="*/ 4890 h 589"/>
                <a:gd name="T28" fmla="*/ 29673 w 410"/>
                <a:gd name="T29" fmla="*/ 13871 h 589"/>
                <a:gd name="T30" fmla="*/ 18268 w 410"/>
                <a:gd name="T31" fmla="*/ 12773 h 589"/>
                <a:gd name="T32" fmla="*/ 22698 w 410"/>
                <a:gd name="T33" fmla="*/ 6786 h 589"/>
                <a:gd name="T34" fmla="*/ 6199 w 410"/>
                <a:gd name="T35" fmla="*/ 15669 h 589"/>
                <a:gd name="T36" fmla="*/ 10851 w 410"/>
                <a:gd name="T37" fmla="*/ 12574 h 589"/>
                <a:gd name="T38" fmla="*/ 8968 w 410"/>
                <a:gd name="T39" fmla="*/ 15468 h 589"/>
                <a:gd name="T40" fmla="*/ 29893 w 410"/>
                <a:gd name="T41" fmla="*/ 16267 h 589"/>
                <a:gd name="T42" fmla="*/ 9078 w 410"/>
                <a:gd name="T43" fmla="*/ 17065 h 589"/>
                <a:gd name="T44" fmla="*/ 10851 w 410"/>
                <a:gd name="T45" fmla="*/ 19859 h 589"/>
                <a:gd name="T46" fmla="*/ 9632 w 410"/>
                <a:gd name="T47" fmla="*/ 19859 h 589"/>
                <a:gd name="T48" fmla="*/ 6199 w 410"/>
                <a:gd name="T49" fmla="*/ 15669 h 589"/>
                <a:gd name="T50" fmla="*/ 35872 w 410"/>
                <a:gd name="T51" fmla="*/ 24150 h 589"/>
                <a:gd name="T52" fmla="*/ 34653 w 410"/>
                <a:gd name="T53" fmla="*/ 23053 h 589"/>
                <a:gd name="T54" fmla="*/ 16497 w 410"/>
                <a:gd name="T55" fmla="*/ 21355 h 589"/>
                <a:gd name="T56" fmla="*/ 16497 w 410"/>
                <a:gd name="T57" fmla="*/ 19759 h 589"/>
                <a:gd name="T58" fmla="*/ 34653 w 410"/>
                <a:gd name="T59" fmla="*/ 18063 h 589"/>
                <a:gd name="T60" fmla="*/ 35207 w 410"/>
                <a:gd name="T61" fmla="*/ 16666 h 589"/>
                <a:gd name="T62" fmla="*/ 39192 w 410"/>
                <a:gd name="T63" fmla="*/ 19959 h 589"/>
                <a:gd name="T64" fmla="*/ 6199 w 410"/>
                <a:gd name="T65" fmla="*/ 24350 h 589"/>
                <a:gd name="T66" fmla="*/ 10851 w 410"/>
                <a:gd name="T67" fmla="*/ 21256 h 589"/>
                <a:gd name="T68" fmla="*/ 8968 w 410"/>
                <a:gd name="T69" fmla="*/ 24150 h 589"/>
                <a:gd name="T70" fmla="*/ 29893 w 410"/>
                <a:gd name="T71" fmla="*/ 24949 h 589"/>
                <a:gd name="T72" fmla="*/ 9078 w 410"/>
                <a:gd name="T73" fmla="*/ 25747 h 589"/>
                <a:gd name="T74" fmla="*/ 10851 w 410"/>
                <a:gd name="T75" fmla="*/ 28541 h 589"/>
                <a:gd name="T76" fmla="*/ 9632 w 410"/>
                <a:gd name="T77" fmla="*/ 28541 h 589"/>
                <a:gd name="T78" fmla="*/ 6199 w 410"/>
                <a:gd name="T79" fmla="*/ 24350 h 589"/>
                <a:gd name="T80" fmla="*/ 35872 w 410"/>
                <a:gd name="T81" fmla="*/ 32832 h 589"/>
                <a:gd name="T82" fmla="*/ 34653 w 410"/>
                <a:gd name="T83" fmla="*/ 31734 h 589"/>
                <a:gd name="T84" fmla="*/ 16497 w 410"/>
                <a:gd name="T85" fmla="*/ 30038 h 589"/>
                <a:gd name="T86" fmla="*/ 16497 w 410"/>
                <a:gd name="T87" fmla="*/ 28441 h 589"/>
                <a:gd name="T88" fmla="*/ 34653 w 410"/>
                <a:gd name="T89" fmla="*/ 26744 h 589"/>
                <a:gd name="T90" fmla="*/ 35207 w 410"/>
                <a:gd name="T91" fmla="*/ 25348 h 589"/>
                <a:gd name="T92" fmla="*/ 39192 w 410"/>
                <a:gd name="T93" fmla="*/ 28641 h 58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410"/>
                <a:gd name="T142" fmla="*/ 0 h 589"/>
                <a:gd name="T143" fmla="*/ 410 w 410"/>
                <a:gd name="T144" fmla="*/ 589 h 58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410" h="589">
                  <a:moveTo>
                    <a:pt x="402" y="229"/>
                  </a:moveTo>
                  <a:cubicBezTo>
                    <a:pt x="397" y="229"/>
                    <a:pt x="394" y="233"/>
                    <a:pt x="394" y="237"/>
                  </a:cubicBezTo>
                  <a:cubicBezTo>
                    <a:pt x="394" y="549"/>
                    <a:pt x="394" y="549"/>
                    <a:pt x="394" y="549"/>
                  </a:cubicBezTo>
                  <a:cubicBezTo>
                    <a:pt x="394" y="562"/>
                    <a:pt x="383" y="573"/>
                    <a:pt x="370" y="573"/>
                  </a:cubicBezTo>
                  <a:cubicBezTo>
                    <a:pt x="41" y="573"/>
                    <a:pt x="41" y="573"/>
                    <a:pt x="41" y="573"/>
                  </a:cubicBezTo>
                  <a:cubicBezTo>
                    <a:pt x="27" y="573"/>
                    <a:pt x="17" y="562"/>
                    <a:pt x="16" y="549"/>
                  </a:cubicBezTo>
                  <a:cubicBezTo>
                    <a:pt x="16" y="205"/>
                    <a:pt x="16" y="205"/>
                    <a:pt x="16" y="205"/>
                  </a:cubicBezTo>
                  <a:cubicBezTo>
                    <a:pt x="17" y="101"/>
                    <a:pt x="101" y="16"/>
                    <a:pt x="205" y="16"/>
                  </a:cubicBezTo>
                  <a:cubicBezTo>
                    <a:pt x="309" y="16"/>
                    <a:pt x="394" y="101"/>
                    <a:pt x="394" y="205"/>
                  </a:cubicBezTo>
                  <a:cubicBezTo>
                    <a:pt x="394" y="209"/>
                    <a:pt x="397" y="213"/>
                    <a:pt x="402" y="213"/>
                  </a:cubicBezTo>
                  <a:cubicBezTo>
                    <a:pt x="406" y="213"/>
                    <a:pt x="410" y="209"/>
                    <a:pt x="410" y="205"/>
                  </a:cubicBezTo>
                  <a:cubicBezTo>
                    <a:pt x="410" y="205"/>
                    <a:pt x="410" y="205"/>
                    <a:pt x="410" y="205"/>
                  </a:cubicBezTo>
                  <a:cubicBezTo>
                    <a:pt x="410" y="92"/>
                    <a:pt x="318" y="0"/>
                    <a:pt x="205" y="0"/>
                  </a:cubicBezTo>
                  <a:cubicBezTo>
                    <a:pt x="92" y="0"/>
                    <a:pt x="0" y="92"/>
                    <a:pt x="0" y="205"/>
                  </a:cubicBezTo>
                  <a:cubicBezTo>
                    <a:pt x="1" y="549"/>
                    <a:pt x="1" y="549"/>
                    <a:pt x="1" y="549"/>
                  </a:cubicBezTo>
                  <a:cubicBezTo>
                    <a:pt x="1" y="571"/>
                    <a:pt x="18" y="589"/>
                    <a:pt x="41" y="589"/>
                  </a:cubicBezTo>
                  <a:cubicBezTo>
                    <a:pt x="370" y="589"/>
                    <a:pt x="370" y="589"/>
                    <a:pt x="370" y="589"/>
                  </a:cubicBezTo>
                  <a:cubicBezTo>
                    <a:pt x="392" y="589"/>
                    <a:pt x="410" y="571"/>
                    <a:pt x="410" y="549"/>
                  </a:cubicBezTo>
                  <a:cubicBezTo>
                    <a:pt x="410" y="237"/>
                    <a:pt x="410" y="237"/>
                    <a:pt x="410" y="237"/>
                  </a:cubicBezTo>
                  <a:cubicBezTo>
                    <a:pt x="410" y="233"/>
                    <a:pt x="406" y="229"/>
                    <a:pt x="402" y="229"/>
                  </a:cubicBezTo>
                  <a:moveTo>
                    <a:pt x="261" y="144"/>
                  </a:moveTo>
                  <a:cubicBezTo>
                    <a:pt x="150" y="144"/>
                    <a:pt x="150" y="144"/>
                    <a:pt x="150" y="144"/>
                  </a:cubicBezTo>
                  <a:cubicBezTo>
                    <a:pt x="147" y="144"/>
                    <a:pt x="144" y="142"/>
                    <a:pt x="143" y="139"/>
                  </a:cubicBezTo>
                  <a:cubicBezTo>
                    <a:pt x="142" y="137"/>
                    <a:pt x="142" y="134"/>
                    <a:pt x="143" y="131"/>
                  </a:cubicBezTo>
                  <a:cubicBezTo>
                    <a:pt x="199" y="49"/>
                    <a:pt x="199" y="49"/>
                    <a:pt x="199" y="49"/>
                  </a:cubicBezTo>
                  <a:cubicBezTo>
                    <a:pt x="200" y="47"/>
                    <a:pt x="202" y="46"/>
                    <a:pt x="205" y="46"/>
                  </a:cubicBezTo>
                  <a:cubicBezTo>
                    <a:pt x="205" y="46"/>
                    <a:pt x="205" y="46"/>
                    <a:pt x="205" y="46"/>
                  </a:cubicBezTo>
                  <a:cubicBezTo>
                    <a:pt x="208" y="46"/>
                    <a:pt x="210" y="47"/>
                    <a:pt x="212" y="49"/>
                  </a:cubicBezTo>
                  <a:cubicBezTo>
                    <a:pt x="268" y="131"/>
                    <a:pt x="268" y="131"/>
                    <a:pt x="268" y="131"/>
                  </a:cubicBezTo>
                  <a:cubicBezTo>
                    <a:pt x="269" y="134"/>
                    <a:pt x="269" y="137"/>
                    <a:pt x="268" y="139"/>
                  </a:cubicBezTo>
                  <a:cubicBezTo>
                    <a:pt x="267" y="142"/>
                    <a:pt x="264" y="144"/>
                    <a:pt x="261" y="144"/>
                  </a:cubicBezTo>
                  <a:moveTo>
                    <a:pt x="165" y="128"/>
                  </a:moveTo>
                  <a:cubicBezTo>
                    <a:pt x="246" y="128"/>
                    <a:pt x="246" y="128"/>
                    <a:pt x="246" y="128"/>
                  </a:cubicBezTo>
                  <a:cubicBezTo>
                    <a:pt x="205" y="68"/>
                    <a:pt x="205" y="68"/>
                    <a:pt x="205" y="68"/>
                  </a:cubicBezTo>
                  <a:lnTo>
                    <a:pt x="165" y="128"/>
                  </a:lnTo>
                  <a:close/>
                  <a:moveTo>
                    <a:pt x="56" y="157"/>
                  </a:moveTo>
                  <a:cubicBezTo>
                    <a:pt x="87" y="126"/>
                    <a:pt x="87" y="126"/>
                    <a:pt x="87" y="126"/>
                  </a:cubicBezTo>
                  <a:cubicBezTo>
                    <a:pt x="90" y="123"/>
                    <a:pt x="95" y="123"/>
                    <a:pt x="98" y="126"/>
                  </a:cubicBezTo>
                  <a:cubicBezTo>
                    <a:pt x="102" y="129"/>
                    <a:pt x="102" y="134"/>
                    <a:pt x="98" y="137"/>
                  </a:cubicBezTo>
                  <a:cubicBezTo>
                    <a:pt x="81" y="155"/>
                    <a:pt x="81" y="155"/>
                    <a:pt x="81" y="155"/>
                  </a:cubicBezTo>
                  <a:cubicBezTo>
                    <a:pt x="262" y="155"/>
                    <a:pt x="262" y="155"/>
                    <a:pt x="262" y="155"/>
                  </a:cubicBezTo>
                  <a:cubicBezTo>
                    <a:pt x="267" y="155"/>
                    <a:pt x="270" y="158"/>
                    <a:pt x="270" y="163"/>
                  </a:cubicBezTo>
                  <a:cubicBezTo>
                    <a:pt x="270" y="167"/>
                    <a:pt x="267" y="171"/>
                    <a:pt x="262" y="171"/>
                  </a:cubicBezTo>
                  <a:cubicBezTo>
                    <a:pt x="82" y="171"/>
                    <a:pt x="82" y="171"/>
                    <a:pt x="82" y="171"/>
                  </a:cubicBezTo>
                  <a:cubicBezTo>
                    <a:pt x="98" y="188"/>
                    <a:pt x="98" y="188"/>
                    <a:pt x="98" y="188"/>
                  </a:cubicBezTo>
                  <a:cubicBezTo>
                    <a:pt x="102" y="191"/>
                    <a:pt x="102" y="196"/>
                    <a:pt x="98" y="199"/>
                  </a:cubicBezTo>
                  <a:cubicBezTo>
                    <a:pt x="97" y="200"/>
                    <a:pt x="95" y="201"/>
                    <a:pt x="93" y="201"/>
                  </a:cubicBezTo>
                  <a:cubicBezTo>
                    <a:pt x="91" y="201"/>
                    <a:pt x="89" y="200"/>
                    <a:pt x="87" y="199"/>
                  </a:cubicBezTo>
                  <a:cubicBezTo>
                    <a:pt x="56" y="168"/>
                    <a:pt x="56" y="168"/>
                    <a:pt x="56" y="168"/>
                  </a:cubicBezTo>
                  <a:cubicBezTo>
                    <a:pt x="53" y="165"/>
                    <a:pt x="53" y="160"/>
                    <a:pt x="56" y="157"/>
                  </a:cubicBezTo>
                  <a:moveTo>
                    <a:pt x="354" y="212"/>
                  </a:moveTo>
                  <a:cubicBezTo>
                    <a:pt x="324" y="242"/>
                    <a:pt x="324" y="242"/>
                    <a:pt x="324" y="242"/>
                  </a:cubicBezTo>
                  <a:cubicBezTo>
                    <a:pt x="321" y="245"/>
                    <a:pt x="316" y="245"/>
                    <a:pt x="313" y="242"/>
                  </a:cubicBezTo>
                  <a:cubicBezTo>
                    <a:pt x="309" y="239"/>
                    <a:pt x="309" y="234"/>
                    <a:pt x="313" y="231"/>
                  </a:cubicBezTo>
                  <a:cubicBezTo>
                    <a:pt x="330" y="214"/>
                    <a:pt x="330" y="214"/>
                    <a:pt x="330" y="214"/>
                  </a:cubicBezTo>
                  <a:cubicBezTo>
                    <a:pt x="149" y="214"/>
                    <a:pt x="149" y="214"/>
                    <a:pt x="149" y="214"/>
                  </a:cubicBezTo>
                  <a:cubicBezTo>
                    <a:pt x="144" y="214"/>
                    <a:pt x="141" y="210"/>
                    <a:pt x="141" y="206"/>
                  </a:cubicBezTo>
                  <a:cubicBezTo>
                    <a:pt x="141" y="201"/>
                    <a:pt x="144" y="198"/>
                    <a:pt x="149" y="198"/>
                  </a:cubicBezTo>
                  <a:cubicBezTo>
                    <a:pt x="329" y="198"/>
                    <a:pt x="329" y="198"/>
                    <a:pt x="329" y="198"/>
                  </a:cubicBezTo>
                  <a:cubicBezTo>
                    <a:pt x="313" y="181"/>
                    <a:pt x="313" y="181"/>
                    <a:pt x="313" y="181"/>
                  </a:cubicBezTo>
                  <a:cubicBezTo>
                    <a:pt x="309" y="178"/>
                    <a:pt x="309" y="173"/>
                    <a:pt x="313" y="170"/>
                  </a:cubicBezTo>
                  <a:cubicBezTo>
                    <a:pt x="314" y="168"/>
                    <a:pt x="316" y="167"/>
                    <a:pt x="318" y="167"/>
                  </a:cubicBezTo>
                  <a:cubicBezTo>
                    <a:pt x="320" y="167"/>
                    <a:pt x="322" y="168"/>
                    <a:pt x="324" y="170"/>
                  </a:cubicBezTo>
                  <a:cubicBezTo>
                    <a:pt x="354" y="200"/>
                    <a:pt x="354" y="200"/>
                    <a:pt x="354" y="200"/>
                  </a:cubicBezTo>
                  <a:cubicBezTo>
                    <a:pt x="358" y="203"/>
                    <a:pt x="358" y="208"/>
                    <a:pt x="354" y="212"/>
                  </a:cubicBezTo>
                  <a:moveTo>
                    <a:pt x="56" y="244"/>
                  </a:moveTo>
                  <a:cubicBezTo>
                    <a:pt x="87" y="213"/>
                    <a:pt x="87" y="213"/>
                    <a:pt x="87" y="213"/>
                  </a:cubicBezTo>
                  <a:cubicBezTo>
                    <a:pt x="90" y="210"/>
                    <a:pt x="95" y="210"/>
                    <a:pt x="98" y="213"/>
                  </a:cubicBezTo>
                  <a:cubicBezTo>
                    <a:pt x="102" y="216"/>
                    <a:pt x="102" y="221"/>
                    <a:pt x="98" y="224"/>
                  </a:cubicBezTo>
                  <a:cubicBezTo>
                    <a:pt x="81" y="242"/>
                    <a:pt x="81" y="242"/>
                    <a:pt x="81" y="242"/>
                  </a:cubicBezTo>
                  <a:cubicBezTo>
                    <a:pt x="262" y="242"/>
                    <a:pt x="262" y="242"/>
                    <a:pt x="262" y="242"/>
                  </a:cubicBezTo>
                  <a:cubicBezTo>
                    <a:pt x="267" y="242"/>
                    <a:pt x="270" y="245"/>
                    <a:pt x="270" y="250"/>
                  </a:cubicBezTo>
                  <a:cubicBezTo>
                    <a:pt x="270" y="254"/>
                    <a:pt x="267" y="258"/>
                    <a:pt x="262" y="258"/>
                  </a:cubicBezTo>
                  <a:cubicBezTo>
                    <a:pt x="82" y="258"/>
                    <a:pt x="82" y="258"/>
                    <a:pt x="82" y="258"/>
                  </a:cubicBezTo>
                  <a:cubicBezTo>
                    <a:pt x="98" y="274"/>
                    <a:pt x="98" y="274"/>
                    <a:pt x="98" y="274"/>
                  </a:cubicBezTo>
                  <a:cubicBezTo>
                    <a:pt x="102" y="278"/>
                    <a:pt x="102" y="283"/>
                    <a:pt x="98" y="286"/>
                  </a:cubicBezTo>
                  <a:cubicBezTo>
                    <a:pt x="97" y="287"/>
                    <a:pt x="95" y="288"/>
                    <a:pt x="93" y="288"/>
                  </a:cubicBezTo>
                  <a:cubicBezTo>
                    <a:pt x="91" y="288"/>
                    <a:pt x="89" y="287"/>
                    <a:pt x="87" y="286"/>
                  </a:cubicBezTo>
                  <a:cubicBezTo>
                    <a:pt x="56" y="255"/>
                    <a:pt x="56" y="255"/>
                    <a:pt x="56" y="255"/>
                  </a:cubicBezTo>
                  <a:cubicBezTo>
                    <a:pt x="53" y="252"/>
                    <a:pt x="53" y="247"/>
                    <a:pt x="56" y="244"/>
                  </a:cubicBezTo>
                  <a:moveTo>
                    <a:pt x="354" y="298"/>
                  </a:moveTo>
                  <a:cubicBezTo>
                    <a:pt x="324" y="329"/>
                    <a:pt x="324" y="329"/>
                    <a:pt x="324" y="329"/>
                  </a:cubicBezTo>
                  <a:cubicBezTo>
                    <a:pt x="321" y="332"/>
                    <a:pt x="316" y="332"/>
                    <a:pt x="313" y="329"/>
                  </a:cubicBezTo>
                  <a:cubicBezTo>
                    <a:pt x="309" y="326"/>
                    <a:pt x="309" y="321"/>
                    <a:pt x="313" y="318"/>
                  </a:cubicBezTo>
                  <a:cubicBezTo>
                    <a:pt x="330" y="301"/>
                    <a:pt x="330" y="301"/>
                    <a:pt x="330" y="301"/>
                  </a:cubicBezTo>
                  <a:cubicBezTo>
                    <a:pt x="149" y="301"/>
                    <a:pt x="149" y="301"/>
                    <a:pt x="149" y="301"/>
                  </a:cubicBezTo>
                  <a:cubicBezTo>
                    <a:pt x="144" y="301"/>
                    <a:pt x="141" y="297"/>
                    <a:pt x="141" y="293"/>
                  </a:cubicBezTo>
                  <a:cubicBezTo>
                    <a:pt x="141" y="288"/>
                    <a:pt x="144" y="285"/>
                    <a:pt x="149" y="285"/>
                  </a:cubicBezTo>
                  <a:cubicBezTo>
                    <a:pt x="329" y="285"/>
                    <a:pt x="329" y="285"/>
                    <a:pt x="329" y="285"/>
                  </a:cubicBezTo>
                  <a:cubicBezTo>
                    <a:pt x="313" y="268"/>
                    <a:pt x="313" y="268"/>
                    <a:pt x="313" y="268"/>
                  </a:cubicBezTo>
                  <a:cubicBezTo>
                    <a:pt x="309" y="265"/>
                    <a:pt x="309" y="260"/>
                    <a:pt x="313" y="256"/>
                  </a:cubicBezTo>
                  <a:cubicBezTo>
                    <a:pt x="314" y="255"/>
                    <a:pt x="316" y="254"/>
                    <a:pt x="318" y="254"/>
                  </a:cubicBezTo>
                  <a:cubicBezTo>
                    <a:pt x="320" y="254"/>
                    <a:pt x="322" y="255"/>
                    <a:pt x="324" y="256"/>
                  </a:cubicBezTo>
                  <a:cubicBezTo>
                    <a:pt x="354" y="287"/>
                    <a:pt x="354" y="287"/>
                    <a:pt x="354" y="287"/>
                  </a:cubicBezTo>
                  <a:cubicBezTo>
                    <a:pt x="358" y="290"/>
                    <a:pt x="358" y="295"/>
                    <a:pt x="354" y="298"/>
                  </a:cubicBezTo>
                </a:path>
              </a:pathLst>
            </a:custGeom>
            <a:solidFill>
              <a:srgbClr val="8F3F7B"/>
            </a:solidFill>
            <a:ln>
              <a:noFill/>
            </a:ln>
            <a:extLst>
              <a:ext uri="{91240B29-F687-4F45-9708-019B960494DF}">
                <a14:hiddenLine xmlns:a14="http://schemas.microsoft.com/office/drawing/2010/main" w="9525">
                  <a:solidFill>
                    <a:srgbClr val="000000"/>
                  </a:solidFill>
                  <a:round/>
                  <a:headEnd/>
                  <a:tailEnd/>
                </a14:hiddenLine>
              </a:ext>
            </a:extLst>
          </p:spPr>
          <p:txBody>
            <a:bodyPr tIns="10800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8585A"/>
                </a:solidFill>
                <a:effectLst/>
                <a:uLnTx/>
                <a:uFillTx/>
                <a:latin typeface="+mn-lt"/>
                <a:ea typeface="+mn-ea"/>
                <a:cs typeface="+mn-cs"/>
              </a:endParaRPr>
            </a:p>
          </p:txBody>
        </p:sp>
      </p:grpSp>
      <p:cxnSp>
        <p:nvCxnSpPr>
          <p:cNvPr id="42" name="Straight Connector 41"/>
          <p:cNvCxnSpPr>
            <a:endCxn id="45" idx="2"/>
          </p:cNvCxnSpPr>
          <p:nvPr/>
        </p:nvCxnSpPr>
        <p:spPr bwMode="auto">
          <a:xfrm flipH="1" flipV="1">
            <a:off x="8657879" y="3354608"/>
            <a:ext cx="368600" cy="128829"/>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43" name="Straight Connector 42"/>
          <p:cNvCxnSpPr>
            <a:stCxn id="23" idx="1"/>
            <a:endCxn id="47" idx="3"/>
          </p:cNvCxnSpPr>
          <p:nvPr/>
        </p:nvCxnSpPr>
        <p:spPr bwMode="auto">
          <a:xfrm flipH="1">
            <a:off x="8922912" y="3141012"/>
            <a:ext cx="501736" cy="21899"/>
          </a:xfrm>
          <a:prstGeom prst="line">
            <a:avLst/>
          </a:prstGeom>
          <a:solidFill>
            <a:schemeClr val="accent1"/>
          </a:solidFill>
          <a:ln w="25400" cap="flat" cmpd="sng" algn="ctr">
            <a:solidFill>
              <a:schemeClr val="tx1"/>
            </a:solidFill>
            <a:prstDash val="solid"/>
            <a:round/>
            <a:headEnd type="none" w="med" len="med"/>
            <a:tailEnd type="none" w="med" len="med"/>
          </a:ln>
          <a:effectLst/>
        </p:spPr>
      </p:cxnSp>
      <p:grpSp>
        <p:nvGrpSpPr>
          <p:cNvPr id="44" name="Group 43"/>
          <p:cNvGrpSpPr>
            <a:grpSpLocks noChangeAspect="1"/>
          </p:cNvGrpSpPr>
          <p:nvPr/>
        </p:nvGrpSpPr>
        <p:grpSpPr bwMode="auto">
          <a:xfrm>
            <a:off x="8360126" y="2523113"/>
            <a:ext cx="593870" cy="841201"/>
            <a:chOff x="3106" y="2389"/>
            <a:chExt cx="363" cy="520"/>
          </a:xfrm>
        </p:grpSpPr>
        <p:sp>
          <p:nvSpPr>
            <p:cNvPr id="45" name="AutoShape 220"/>
            <p:cNvSpPr>
              <a:spLocks noChangeAspect="1" noChangeArrowheads="1"/>
            </p:cNvSpPr>
            <p:nvPr/>
          </p:nvSpPr>
          <p:spPr bwMode="auto">
            <a:xfrm>
              <a:off x="3113" y="2537"/>
              <a:ext cx="350" cy="366"/>
            </a:xfrm>
            <a:prstGeom prst="roundRect">
              <a:avLst>
                <a:gd name="adj" fmla="val 9356"/>
              </a:avLst>
            </a:prstGeom>
            <a:solidFill>
              <a:schemeClr val="bg1"/>
            </a:solidFill>
            <a:ln w="12700">
              <a:solidFill>
                <a:schemeClr val="bg1"/>
              </a:solidFill>
              <a:round/>
              <a:headEnd/>
              <a:tailEnd/>
            </a:ln>
          </p:spPr>
          <p:txBody>
            <a:bodyPr wrap="none" lIns="0" r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sv-SE" altLang="en-US" sz="1000" b="0" i="0" u="none" strike="noStrike" kern="0" cap="none" spc="0" normalizeH="0" baseline="0" noProof="0">
                <a:ln>
                  <a:noFill/>
                </a:ln>
                <a:solidFill>
                  <a:srgbClr val="58585A"/>
                </a:solidFill>
                <a:effectLst/>
                <a:uLnTx/>
                <a:uFillTx/>
                <a:latin typeface="+mn-lt"/>
                <a:ea typeface="+mn-ea"/>
                <a:cs typeface="+mn-cs"/>
              </a:endParaRPr>
            </a:p>
          </p:txBody>
        </p:sp>
        <p:sp>
          <p:nvSpPr>
            <p:cNvPr id="46" name="Oval 221"/>
            <p:cNvSpPr>
              <a:spLocks noChangeAspect="1" noChangeArrowheads="1"/>
            </p:cNvSpPr>
            <p:nvPr/>
          </p:nvSpPr>
          <p:spPr bwMode="auto">
            <a:xfrm>
              <a:off x="3111" y="2396"/>
              <a:ext cx="352" cy="355"/>
            </a:xfrm>
            <a:prstGeom prst="ellipse">
              <a:avLst/>
            </a:prstGeom>
            <a:solidFill>
              <a:schemeClr val="bg1"/>
            </a:solidFill>
            <a:ln w="12700">
              <a:solidFill>
                <a:schemeClr val="bg1"/>
              </a:solidFill>
              <a:round/>
              <a:headEnd/>
              <a:tailEnd/>
            </a:ln>
          </p:spPr>
          <p:txBody>
            <a:bodyPr wrap="none" lIns="0" r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sv-SE" altLang="en-US" sz="1000" b="0" i="0" u="none" strike="noStrike" kern="0" cap="none" spc="0" normalizeH="0" baseline="0" noProof="0">
                <a:ln>
                  <a:noFill/>
                </a:ln>
                <a:solidFill>
                  <a:srgbClr val="58585A"/>
                </a:solidFill>
                <a:effectLst/>
                <a:uLnTx/>
                <a:uFillTx/>
                <a:latin typeface="+mn-lt"/>
                <a:ea typeface="+mn-ea"/>
                <a:cs typeface="+mn-cs"/>
              </a:endParaRPr>
            </a:p>
          </p:txBody>
        </p:sp>
        <p:sp>
          <p:nvSpPr>
            <p:cNvPr id="47" name="Text Box 222"/>
            <p:cNvSpPr txBox="1">
              <a:spLocks noChangeAspect="1" noChangeArrowheads="1"/>
            </p:cNvSpPr>
            <p:nvPr/>
          </p:nvSpPr>
          <p:spPr bwMode="auto">
            <a:xfrm>
              <a:off x="3123" y="2672"/>
              <a:ext cx="327"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200" b="1" i="0" u="none" strike="noStrike" kern="0" cap="none" spc="0" normalizeH="0" baseline="0" noProof="0">
                  <a:ln>
                    <a:noFill/>
                  </a:ln>
                  <a:solidFill>
                    <a:srgbClr val="8F3F7B"/>
                  </a:solidFill>
                  <a:effectLst/>
                  <a:uLnTx/>
                  <a:uFillTx/>
                  <a:latin typeface="+mn-lt"/>
                  <a:ea typeface="Segoe UI" panose="020B0502040204020203" pitchFamily="34" charset="0"/>
                  <a:cs typeface="Segoe UI" panose="020B0502040204020203" pitchFamily="34" charset="0"/>
                </a:rPr>
                <a:t>LTE</a:t>
              </a:r>
              <a:endParaRPr kumimoji="0" lang="en-US" altLang="en-US" sz="900" b="1" i="0" u="none" strike="noStrike" kern="0" cap="none" spc="0" normalizeH="0" baseline="0" noProof="0">
                <a:ln>
                  <a:noFill/>
                </a:ln>
                <a:solidFill>
                  <a:srgbClr val="8F3F7B"/>
                </a:solidFill>
                <a:effectLst/>
                <a:uLnTx/>
                <a:uFillTx/>
                <a:latin typeface="+mn-lt"/>
                <a:ea typeface="Segoe UI" panose="020B0502040204020203" pitchFamily="34" charset="0"/>
                <a:cs typeface="Segoe UI" panose="020B0502040204020203" pitchFamily="34" charset="0"/>
              </a:endParaRPr>
            </a:p>
          </p:txBody>
        </p:sp>
        <p:sp>
          <p:nvSpPr>
            <p:cNvPr id="48" name="Rectangle 223"/>
            <p:cNvSpPr>
              <a:spLocks noChangeAspect="1" noChangeArrowheads="1"/>
            </p:cNvSpPr>
            <p:nvPr/>
          </p:nvSpPr>
          <p:spPr bwMode="auto">
            <a:xfrm>
              <a:off x="3106" y="2389"/>
              <a:ext cx="363"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72000" rIns="7200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sv-SE" altLang="en-US" sz="1000" b="0" i="0" u="none" strike="noStrike" kern="0" cap="none" spc="0" normalizeH="0" baseline="0" noProof="0">
                <a:ln>
                  <a:noFill/>
                </a:ln>
                <a:solidFill>
                  <a:srgbClr val="58585A"/>
                </a:solidFill>
                <a:effectLst/>
                <a:uLnTx/>
                <a:uFillTx/>
                <a:latin typeface="+mn-lt"/>
                <a:ea typeface="+mn-ea"/>
                <a:cs typeface="+mn-cs"/>
              </a:endParaRPr>
            </a:p>
          </p:txBody>
        </p:sp>
        <p:sp>
          <p:nvSpPr>
            <p:cNvPr id="49" name="Freeform 11"/>
            <p:cNvSpPr>
              <a:spLocks noChangeAspect="1" noEditPoints="1"/>
            </p:cNvSpPr>
            <p:nvPr/>
          </p:nvSpPr>
          <p:spPr bwMode="auto">
            <a:xfrm>
              <a:off x="3106" y="2389"/>
              <a:ext cx="363" cy="520"/>
            </a:xfrm>
            <a:custGeom>
              <a:avLst/>
              <a:gdLst>
                <a:gd name="T0" fmla="*/ 115539 w 410"/>
                <a:gd name="T1" fmla="*/ 64176 h 589"/>
                <a:gd name="T2" fmla="*/ 108501 w 410"/>
                <a:gd name="T3" fmla="*/ 155160 h 589"/>
                <a:gd name="T4" fmla="*/ 4692 w 410"/>
                <a:gd name="T5" fmla="*/ 148661 h 589"/>
                <a:gd name="T6" fmla="*/ 60116 w 410"/>
                <a:gd name="T7" fmla="*/ 4333 h 589"/>
                <a:gd name="T8" fmla="*/ 117885 w 410"/>
                <a:gd name="T9" fmla="*/ 57677 h 589"/>
                <a:gd name="T10" fmla="*/ 120230 w 410"/>
                <a:gd name="T11" fmla="*/ 55512 h 589"/>
                <a:gd name="T12" fmla="*/ 0 w 410"/>
                <a:gd name="T13" fmla="*/ 55512 h 589"/>
                <a:gd name="T14" fmla="*/ 292 w 410"/>
                <a:gd name="T15" fmla="*/ 148661 h 589"/>
                <a:gd name="T16" fmla="*/ 108501 w 410"/>
                <a:gd name="T17" fmla="*/ 159493 h 589"/>
                <a:gd name="T18" fmla="*/ 120230 w 410"/>
                <a:gd name="T19" fmla="*/ 64176 h 589"/>
                <a:gd name="T20" fmla="*/ 89147 w 410"/>
                <a:gd name="T21" fmla="*/ 78257 h 589"/>
                <a:gd name="T22" fmla="*/ 73898 w 410"/>
                <a:gd name="T23" fmla="*/ 37097 h 589"/>
                <a:gd name="T24" fmla="*/ 69793 w 410"/>
                <a:gd name="T25" fmla="*/ 31141 h 589"/>
                <a:gd name="T26" fmla="*/ 69206 w 410"/>
                <a:gd name="T27" fmla="*/ 37097 h 589"/>
                <a:gd name="T28" fmla="*/ 50731 w 410"/>
                <a:gd name="T29" fmla="*/ 37097 h 589"/>
                <a:gd name="T30" fmla="*/ 63342 w 410"/>
                <a:gd name="T31" fmla="*/ 28973 h 589"/>
                <a:gd name="T32" fmla="*/ 64807 w 410"/>
                <a:gd name="T33" fmla="*/ 25183 h 589"/>
                <a:gd name="T34" fmla="*/ 46040 w 410"/>
                <a:gd name="T35" fmla="*/ 37097 h 589"/>
                <a:gd name="T36" fmla="*/ 31083 w 410"/>
                <a:gd name="T37" fmla="*/ 78257 h 589"/>
                <a:gd name="T38" fmla="*/ 32844 w 410"/>
                <a:gd name="T39" fmla="*/ 82048 h 589"/>
                <a:gd name="T40" fmla="*/ 50145 w 410"/>
                <a:gd name="T41" fmla="*/ 80694 h 589"/>
                <a:gd name="T42" fmla="*/ 70086 w 410"/>
                <a:gd name="T43" fmla="*/ 80694 h 589"/>
                <a:gd name="T44" fmla="*/ 87680 w 410"/>
                <a:gd name="T45" fmla="*/ 82048 h 589"/>
                <a:gd name="T46" fmla="*/ 89147 w 410"/>
                <a:gd name="T47" fmla="*/ 78257 h 589"/>
                <a:gd name="T48" fmla="*/ 66273 w 410"/>
                <a:gd name="T49" fmla="*/ 60386 h 589"/>
                <a:gd name="T50" fmla="*/ 53371 w 410"/>
                <a:gd name="T51" fmla="*/ 60386 h 589"/>
                <a:gd name="T52" fmla="*/ 73604 w 410"/>
                <a:gd name="T53" fmla="*/ 77715 h 589"/>
                <a:gd name="T54" fmla="*/ 46332 w 410"/>
                <a:gd name="T55" fmla="*/ 77715 h 589"/>
                <a:gd name="T56" fmla="*/ 48678 w 410"/>
                <a:gd name="T57" fmla="*/ 66614 h 589"/>
                <a:gd name="T58" fmla="*/ 71259 w 410"/>
                <a:gd name="T59" fmla="*/ 66614 h 589"/>
                <a:gd name="T60" fmla="*/ 73604 w 410"/>
                <a:gd name="T61" fmla="*/ 77715 h 589"/>
                <a:gd name="T62" fmla="*/ 76830 w 410"/>
                <a:gd name="T63" fmla="*/ 49554 h 589"/>
                <a:gd name="T64" fmla="*/ 79176 w 410"/>
                <a:gd name="T65" fmla="*/ 37097 h 589"/>
                <a:gd name="T66" fmla="*/ 76830 w 410"/>
                <a:gd name="T67" fmla="*/ 24371 h 589"/>
                <a:gd name="T68" fmla="*/ 83868 w 410"/>
                <a:gd name="T69" fmla="*/ 37097 h 589"/>
                <a:gd name="T70" fmla="*/ 78003 w 410"/>
                <a:gd name="T71" fmla="*/ 50097 h 589"/>
                <a:gd name="T72" fmla="*/ 85041 w 410"/>
                <a:gd name="T73" fmla="*/ 54699 h 589"/>
                <a:gd name="T74" fmla="*/ 89147 w 410"/>
                <a:gd name="T75" fmla="*/ 37097 h 589"/>
                <a:gd name="T76" fmla="*/ 85041 w 410"/>
                <a:gd name="T77" fmla="*/ 19497 h 589"/>
                <a:gd name="T78" fmla="*/ 93838 w 410"/>
                <a:gd name="T79" fmla="*/ 37097 h 589"/>
                <a:gd name="T80" fmla="*/ 86506 w 410"/>
                <a:gd name="T81" fmla="*/ 54970 h 589"/>
                <a:gd name="T82" fmla="*/ 43401 w 410"/>
                <a:gd name="T83" fmla="*/ 49554 h 589"/>
                <a:gd name="T84" fmla="*/ 41054 w 410"/>
                <a:gd name="T85" fmla="*/ 37097 h 589"/>
                <a:gd name="T86" fmla="*/ 43401 w 410"/>
                <a:gd name="T87" fmla="*/ 24371 h 589"/>
                <a:gd name="T88" fmla="*/ 36362 w 410"/>
                <a:gd name="T89" fmla="*/ 37097 h 589"/>
                <a:gd name="T90" fmla="*/ 42228 w 410"/>
                <a:gd name="T91" fmla="*/ 50097 h 589"/>
                <a:gd name="T92" fmla="*/ 35190 w 410"/>
                <a:gd name="T93" fmla="*/ 54699 h 589"/>
                <a:gd name="T94" fmla="*/ 31083 w 410"/>
                <a:gd name="T95" fmla="*/ 37097 h 589"/>
                <a:gd name="T96" fmla="*/ 35190 w 410"/>
                <a:gd name="T97" fmla="*/ 19497 h 589"/>
                <a:gd name="T98" fmla="*/ 26392 w 410"/>
                <a:gd name="T99" fmla="*/ 37097 h 589"/>
                <a:gd name="T100" fmla="*/ 33724 w 410"/>
                <a:gd name="T101" fmla="*/ 54970 h 58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10"/>
                <a:gd name="T154" fmla="*/ 0 h 589"/>
                <a:gd name="T155" fmla="*/ 410 w 410"/>
                <a:gd name="T156" fmla="*/ 589 h 58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10" h="589">
                  <a:moveTo>
                    <a:pt x="402" y="229"/>
                  </a:moveTo>
                  <a:cubicBezTo>
                    <a:pt x="397" y="229"/>
                    <a:pt x="394" y="233"/>
                    <a:pt x="394" y="237"/>
                  </a:cubicBezTo>
                  <a:cubicBezTo>
                    <a:pt x="394" y="549"/>
                    <a:pt x="394" y="549"/>
                    <a:pt x="394" y="549"/>
                  </a:cubicBezTo>
                  <a:cubicBezTo>
                    <a:pt x="394" y="563"/>
                    <a:pt x="383" y="573"/>
                    <a:pt x="370" y="573"/>
                  </a:cubicBezTo>
                  <a:cubicBezTo>
                    <a:pt x="41" y="573"/>
                    <a:pt x="41" y="573"/>
                    <a:pt x="41" y="573"/>
                  </a:cubicBezTo>
                  <a:cubicBezTo>
                    <a:pt x="27" y="573"/>
                    <a:pt x="17" y="563"/>
                    <a:pt x="16" y="549"/>
                  </a:cubicBezTo>
                  <a:cubicBezTo>
                    <a:pt x="16" y="205"/>
                    <a:pt x="16" y="205"/>
                    <a:pt x="16" y="205"/>
                  </a:cubicBezTo>
                  <a:cubicBezTo>
                    <a:pt x="17" y="101"/>
                    <a:pt x="101" y="16"/>
                    <a:pt x="205" y="16"/>
                  </a:cubicBezTo>
                  <a:cubicBezTo>
                    <a:pt x="309" y="16"/>
                    <a:pt x="394" y="101"/>
                    <a:pt x="394" y="205"/>
                  </a:cubicBezTo>
                  <a:cubicBezTo>
                    <a:pt x="394" y="209"/>
                    <a:pt x="397" y="213"/>
                    <a:pt x="402" y="213"/>
                  </a:cubicBezTo>
                  <a:cubicBezTo>
                    <a:pt x="406" y="213"/>
                    <a:pt x="410" y="209"/>
                    <a:pt x="410" y="205"/>
                  </a:cubicBezTo>
                  <a:cubicBezTo>
                    <a:pt x="410" y="205"/>
                    <a:pt x="410" y="205"/>
                    <a:pt x="410" y="205"/>
                  </a:cubicBezTo>
                  <a:cubicBezTo>
                    <a:pt x="410" y="92"/>
                    <a:pt x="318" y="0"/>
                    <a:pt x="205" y="0"/>
                  </a:cubicBezTo>
                  <a:cubicBezTo>
                    <a:pt x="92" y="0"/>
                    <a:pt x="0" y="92"/>
                    <a:pt x="0" y="205"/>
                  </a:cubicBezTo>
                  <a:cubicBezTo>
                    <a:pt x="0" y="205"/>
                    <a:pt x="0" y="205"/>
                    <a:pt x="0" y="205"/>
                  </a:cubicBezTo>
                  <a:cubicBezTo>
                    <a:pt x="1" y="549"/>
                    <a:pt x="1" y="549"/>
                    <a:pt x="1" y="549"/>
                  </a:cubicBezTo>
                  <a:cubicBezTo>
                    <a:pt x="1" y="571"/>
                    <a:pt x="18" y="589"/>
                    <a:pt x="41" y="589"/>
                  </a:cubicBezTo>
                  <a:cubicBezTo>
                    <a:pt x="370" y="589"/>
                    <a:pt x="370" y="589"/>
                    <a:pt x="370" y="589"/>
                  </a:cubicBezTo>
                  <a:cubicBezTo>
                    <a:pt x="392" y="589"/>
                    <a:pt x="410" y="571"/>
                    <a:pt x="410" y="549"/>
                  </a:cubicBezTo>
                  <a:cubicBezTo>
                    <a:pt x="410" y="237"/>
                    <a:pt x="410" y="237"/>
                    <a:pt x="410" y="237"/>
                  </a:cubicBezTo>
                  <a:cubicBezTo>
                    <a:pt x="410" y="233"/>
                    <a:pt x="406" y="229"/>
                    <a:pt x="402" y="229"/>
                  </a:cubicBezTo>
                  <a:moveTo>
                    <a:pt x="304" y="289"/>
                  </a:moveTo>
                  <a:cubicBezTo>
                    <a:pt x="258" y="246"/>
                    <a:pt x="232" y="204"/>
                    <a:pt x="221" y="181"/>
                  </a:cubicBezTo>
                  <a:cubicBezTo>
                    <a:pt x="239" y="174"/>
                    <a:pt x="252" y="157"/>
                    <a:pt x="252" y="137"/>
                  </a:cubicBezTo>
                  <a:cubicBezTo>
                    <a:pt x="252" y="131"/>
                    <a:pt x="251" y="125"/>
                    <a:pt x="248" y="119"/>
                  </a:cubicBezTo>
                  <a:cubicBezTo>
                    <a:pt x="247" y="115"/>
                    <a:pt x="242" y="113"/>
                    <a:pt x="238" y="115"/>
                  </a:cubicBezTo>
                  <a:cubicBezTo>
                    <a:pt x="234" y="116"/>
                    <a:pt x="232" y="121"/>
                    <a:pt x="234" y="125"/>
                  </a:cubicBezTo>
                  <a:cubicBezTo>
                    <a:pt x="235" y="129"/>
                    <a:pt x="236" y="133"/>
                    <a:pt x="236" y="137"/>
                  </a:cubicBezTo>
                  <a:cubicBezTo>
                    <a:pt x="236" y="154"/>
                    <a:pt x="222" y="168"/>
                    <a:pt x="204" y="168"/>
                  </a:cubicBezTo>
                  <a:cubicBezTo>
                    <a:pt x="187" y="168"/>
                    <a:pt x="173" y="154"/>
                    <a:pt x="173" y="137"/>
                  </a:cubicBezTo>
                  <a:cubicBezTo>
                    <a:pt x="173" y="119"/>
                    <a:pt x="187" y="105"/>
                    <a:pt x="204" y="105"/>
                  </a:cubicBezTo>
                  <a:cubicBezTo>
                    <a:pt x="208" y="105"/>
                    <a:pt x="212" y="106"/>
                    <a:pt x="216" y="107"/>
                  </a:cubicBezTo>
                  <a:cubicBezTo>
                    <a:pt x="220" y="109"/>
                    <a:pt x="224" y="107"/>
                    <a:pt x="226" y="103"/>
                  </a:cubicBezTo>
                  <a:cubicBezTo>
                    <a:pt x="228" y="99"/>
                    <a:pt x="226" y="94"/>
                    <a:pt x="221" y="93"/>
                  </a:cubicBezTo>
                  <a:cubicBezTo>
                    <a:pt x="216" y="90"/>
                    <a:pt x="210" y="89"/>
                    <a:pt x="204" y="89"/>
                  </a:cubicBezTo>
                  <a:cubicBezTo>
                    <a:pt x="178" y="89"/>
                    <a:pt x="157" y="111"/>
                    <a:pt x="157" y="137"/>
                  </a:cubicBezTo>
                  <a:cubicBezTo>
                    <a:pt x="157" y="157"/>
                    <a:pt x="171" y="175"/>
                    <a:pt x="189" y="181"/>
                  </a:cubicBezTo>
                  <a:cubicBezTo>
                    <a:pt x="178" y="204"/>
                    <a:pt x="152" y="247"/>
                    <a:pt x="106" y="289"/>
                  </a:cubicBezTo>
                  <a:cubicBezTo>
                    <a:pt x="104" y="291"/>
                    <a:pt x="103" y="295"/>
                    <a:pt x="104" y="298"/>
                  </a:cubicBezTo>
                  <a:cubicBezTo>
                    <a:pt x="105" y="301"/>
                    <a:pt x="108" y="303"/>
                    <a:pt x="112" y="303"/>
                  </a:cubicBezTo>
                  <a:cubicBezTo>
                    <a:pt x="164" y="303"/>
                    <a:pt x="164" y="303"/>
                    <a:pt x="164" y="303"/>
                  </a:cubicBezTo>
                  <a:cubicBezTo>
                    <a:pt x="167" y="303"/>
                    <a:pt x="170" y="301"/>
                    <a:pt x="171" y="298"/>
                  </a:cubicBezTo>
                  <a:cubicBezTo>
                    <a:pt x="172" y="297"/>
                    <a:pt x="180" y="276"/>
                    <a:pt x="205" y="276"/>
                  </a:cubicBezTo>
                  <a:cubicBezTo>
                    <a:pt x="230" y="276"/>
                    <a:pt x="239" y="297"/>
                    <a:pt x="239" y="298"/>
                  </a:cubicBezTo>
                  <a:cubicBezTo>
                    <a:pt x="240" y="301"/>
                    <a:pt x="243" y="303"/>
                    <a:pt x="246" y="303"/>
                  </a:cubicBezTo>
                  <a:cubicBezTo>
                    <a:pt x="299" y="303"/>
                    <a:pt x="299" y="303"/>
                    <a:pt x="299" y="303"/>
                  </a:cubicBezTo>
                  <a:cubicBezTo>
                    <a:pt x="302" y="303"/>
                    <a:pt x="305" y="301"/>
                    <a:pt x="306" y="298"/>
                  </a:cubicBezTo>
                  <a:cubicBezTo>
                    <a:pt x="307" y="295"/>
                    <a:pt x="306" y="291"/>
                    <a:pt x="304" y="289"/>
                  </a:cubicBezTo>
                  <a:moveTo>
                    <a:pt x="204" y="186"/>
                  </a:moveTo>
                  <a:cubicBezTo>
                    <a:pt x="209" y="195"/>
                    <a:pt x="216" y="208"/>
                    <a:pt x="226" y="223"/>
                  </a:cubicBezTo>
                  <a:cubicBezTo>
                    <a:pt x="220" y="222"/>
                    <a:pt x="212" y="221"/>
                    <a:pt x="204" y="221"/>
                  </a:cubicBezTo>
                  <a:cubicBezTo>
                    <a:pt x="196" y="221"/>
                    <a:pt x="189" y="222"/>
                    <a:pt x="182" y="223"/>
                  </a:cubicBezTo>
                  <a:cubicBezTo>
                    <a:pt x="193" y="208"/>
                    <a:pt x="200" y="195"/>
                    <a:pt x="204" y="186"/>
                  </a:cubicBezTo>
                  <a:moveTo>
                    <a:pt x="251" y="287"/>
                  </a:moveTo>
                  <a:cubicBezTo>
                    <a:pt x="246" y="278"/>
                    <a:pt x="232" y="260"/>
                    <a:pt x="204" y="260"/>
                  </a:cubicBezTo>
                  <a:cubicBezTo>
                    <a:pt x="177" y="260"/>
                    <a:pt x="163" y="278"/>
                    <a:pt x="158" y="287"/>
                  </a:cubicBezTo>
                  <a:cubicBezTo>
                    <a:pt x="131" y="287"/>
                    <a:pt x="131" y="287"/>
                    <a:pt x="131" y="287"/>
                  </a:cubicBezTo>
                  <a:cubicBezTo>
                    <a:pt x="145" y="273"/>
                    <a:pt x="156" y="259"/>
                    <a:pt x="166" y="246"/>
                  </a:cubicBezTo>
                  <a:cubicBezTo>
                    <a:pt x="171" y="244"/>
                    <a:pt x="186" y="237"/>
                    <a:pt x="204" y="237"/>
                  </a:cubicBezTo>
                  <a:cubicBezTo>
                    <a:pt x="223" y="237"/>
                    <a:pt x="238" y="244"/>
                    <a:pt x="243" y="246"/>
                  </a:cubicBezTo>
                  <a:cubicBezTo>
                    <a:pt x="253" y="259"/>
                    <a:pt x="264" y="273"/>
                    <a:pt x="278" y="287"/>
                  </a:cubicBezTo>
                  <a:lnTo>
                    <a:pt x="251" y="287"/>
                  </a:lnTo>
                  <a:close/>
                  <a:moveTo>
                    <a:pt x="266" y="185"/>
                  </a:moveTo>
                  <a:cubicBezTo>
                    <a:pt x="265" y="185"/>
                    <a:pt x="263" y="184"/>
                    <a:pt x="262" y="183"/>
                  </a:cubicBezTo>
                  <a:cubicBezTo>
                    <a:pt x="258" y="181"/>
                    <a:pt x="257" y="176"/>
                    <a:pt x="260" y="172"/>
                  </a:cubicBezTo>
                  <a:cubicBezTo>
                    <a:pt x="267" y="162"/>
                    <a:pt x="270" y="149"/>
                    <a:pt x="270" y="137"/>
                  </a:cubicBezTo>
                  <a:cubicBezTo>
                    <a:pt x="270" y="124"/>
                    <a:pt x="267" y="112"/>
                    <a:pt x="260" y="101"/>
                  </a:cubicBezTo>
                  <a:cubicBezTo>
                    <a:pt x="257" y="97"/>
                    <a:pt x="258" y="92"/>
                    <a:pt x="262" y="90"/>
                  </a:cubicBezTo>
                  <a:cubicBezTo>
                    <a:pt x="266" y="88"/>
                    <a:pt x="271" y="89"/>
                    <a:pt x="273" y="92"/>
                  </a:cubicBezTo>
                  <a:cubicBezTo>
                    <a:pt x="282" y="105"/>
                    <a:pt x="286" y="121"/>
                    <a:pt x="286" y="137"/>
                  </a:cubicBezTo>
                  <a:cubicBezTo>
                    <a:pt x="286" y="153"/>
                    <a:pt x="282" y="168"/>
                    <a:pt x="273" y="181"/>
                  </a:cubicBezTo>
                  <a:cubicBezTo>
                    <a:pt x="272" y="183"/>
                    <a:pt x="269" y="185"/>
                    <a:pt x="266" y="185"/>
                  </a:cubicBezTo>
                  <a:moveTo>
                    <a:pt x="295" y="203"/>
                  </a:moveTo>
                  <a:cubicBezTo>
                    <a:pt x="293" y="203"/>
                    <a:pt x="292" y="203"/>
                    <a:pt x="290" y="202"/>
                  </a:cubicBezTo>
                  <a:cubicBezTo>
                    <a:pt x="287" y="199"/>
                    <a:pt x="286" y="194"/>
                    <a:pt x="288" y="191"/>
                  </a:cubicBezTo>
                  <a:cubicBezTo>
                    <a:pt x="299" y="175"/>
                    <a:pt x="304" y="156"/>
                    <a:pt x="304" y="137"/>
                  </a:cubicBezTo>
                  <a:cubicBezTo>
                    <a:pt x="304" y="117"/>
                    <a:pt x="299" y="99"/>
                    <a:pt x="288" y="83"/>
                  </a:cubicBezTo>
                  <a:cubicBezTo>
                    <a:pt x="286" y="79"/>
                    <a:pt x="287" y="74"/>
                    <a:pt x="290" y="72"/>
                  </a:cubicBezTo>
                  <a:cubicBezTo>
                    <a:pt x="294" y="69"/>
                    <a:pt x="299" y="70"/>
                    <a:pt x="301" y="74"/>
                  </a:cubicBezTo>
                  <a:cubicBezTo>
                    <a:pt x="314" y="93"/>
                    <a:pt x="320" y="114"/>
                    <a:pt x="320" y="137"/>
                  </a:cubicBezTo>
                  <a:cubicBezTo>
                    <a:pt x="320" y="159"/>
                    <a:pt x="314" y="181"/>
                    <a:pt x="301" y="199"/>
                  </a:cubicBezTo>
                  <a:cubicBezTo>
                    <a:pt x="300" y="202"/>
                    <a:pt x="297" y="203"/>
                    <a:pt x="295" y="203"/>
                  </a:cubicBezTo>
                  <a:moveTo>
                    <a:pt x="144" y="185"/>
                  </a:moveTo>
                  <a:cubicBezTo>
                    <a:pt x="145" y="185"/>
                    <a:pt x="147" y="184"/>
                    <a:pt x="148" y="183"/>
                  </a:cubicBezTo>
                  <a:cubicBezTo>
                    <a:pt x="152" y="181"/>
                    <a:pt x="153" y="176"/>
                    <a:pt x="150" y="172"/>
                  </a:cubicBezTo>
                  <a:cubicBezTo>
                    <a:pt x="144" y="162"/>
                    <a:pt x="140" y="149"/>
                    <a:pt x="140" y="137"/>
                  </a:cubicBezTo>
                  <a:cubicBezTo>
                    <a:pt x="140" y="124"/>
                    <a:pt x="144" y="112"/>
                    <a:pt x="150" y="101"/>
                  </a:cubicBezTo>
                  <a:cubicBezTo>
                    <a:pt x="153" y="97"/>
                    <a:pt x="152" y="92"/>
                    <a:pt x="148" y="90"/>
                  </a:cubicBezTo>
                  <a:cubicBezTo>
                    <a:pt x="144" y="88"/>
                    <a:pt x="140" y="89"/>
                    <a:pt x="137" y="92"/>
                  </a:cubicBezTo>
                  <a:cubicBezTo>
                    <a:pt x="128" y="105"/>
                    <a:pt x="124" y="121"/>
                    <a:pt x="124" y="137"/>
                  </a:cubicBezTo>
                  <a:cubicBezTo>
                    <a:pt x="124" y="153"/>
                    <a:pt x="128" y="168"/>
                    <a:pt x="137" y="181"/>
                  </a:cubicBezTo>
                  <a:cubicBezTo>
                    <a:pt x="139" y="183"/>
                    <a:pt x="141" y="185"/>
                    <a:pt x="144" y="185"/>
                  </a:cubicBezTo>
                  <a:moveTo>
                    <a:pt x="115" y="203"/>
                  </a:moveTo>
                  <a:cubicBezTo>
                    <a:pt x="117" y="203"/>
                    <a:pt x="119" y="203"/>
                    <a:pt x="120" y="202"/>
                  </a:cubicBezTo>
                  <a:cubicBezTo>
                    <a:pt x="124" y="199"/>
                    <a:pt x="125" y="194"/>
                    <a:pt x="122" y="191"/>
                  </a:cubicBezTo>
                  <a:cubicBezTo>
                    <a:pt x="112" y="175"/>
                    <a:pt x="106" y="156"/>
                    <a:pt x="106" y="137"/>
                  </a:cubicBezTo>
                  <a:cubicBezTo>
                    <a:pt x="106" y="117"/>
                    <a:pt x="112" y="99"/>
                    <a:pt x="122" y="83"/>
                  </a:cubicBezTo>
                  <a:cubicBezTo>
                    <a:pt x="125" y="79"/>
                    <a:pt x="124" y="74"/>
                    <a:pt x="120" y="72"/>
                  </a:cubicBezTo>
                  <a:cubicBezTo>
                    <a:pt x="116" y="69"/>
                    <a:pt x="111" y="70"/>
                    <a:pt x="109" y="74"/>
                  </a:cubicBezTo>
                  <a:cubicBezTo>
                    <a:pt x="97" y="93"/>
                    <a:pt x="90" y="114"/>
                    <a:pt x="90" y="137"/>
                  </a:cubicBezTo>
                  <a:cubicBezTo>
                    <a:pt x="90" y="159"/>
                    <a:pt x="97" y="181"/>
                    <a:pt x="109" y="199"/>
                  </a:cubicBezTo>
                  <a:cubicBezTo>
                    <a:pt x="110" y="202"/>
                    <a:pt x="113" y="203"/>
                    <a:pt x="115" y="203"/>
                  </a:cubicBezTo>
                </a:path>
              </a:pathLst>
            </a:custGeom>
            <a:solidFill>
              <a:srgbClr val="8F3F7B"/>
            </a:solidFill>
            <a:ln>
              <a:noFill/>
            </a:ln>
            <a:extLst>
              <a:ext uri="{91240B29-F687-4F45-9708-019B960494DF}">
                <a14:hiddenLine xmlns:a14="http://schemas.microsoft.com/office/drawing/2010/main" w="9525">
                  <a:solidFill>
                    <a:srgbClr val="000000"/>
                  </a:solidFill>
                  <a:round/>
                  <a:headEnd/>
                  <a:tailEnd/>
                </a14:hiddenLine>
              </a:ext>
            </a:extLst>
          </p:spPr>
          <p:txBody>
            <a:bodyPr tIns="10800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8585A"/>
                </a:solidFill>
                <a:effectLst/>
                <a:uLnTx/>
                <a:uFillTx/>
                <a:latin typeface="+mn-lt"/>
                <a:ea typeface="+mn-ea"/>
                <a:cs typeface="+mn-cs"/>
              </a:endParaRPr>
            </a:p>
          </p:txBody>
        </p:sp>
      </p:grpSp>
      <p:cxnSp>
        <p:nvCxnSpPr>
          <p:cNvPr id="50" name="Straight Connector 49"/>
          <p:cNvCxnSpPr>
            <a:stCxn id="22" idx="0"/>
            <a:endCxn id="37" idx="2"/>
          </p:cNvCxnSpPr>
          <p:nvPr/>
        </p:nvCxnSpPr>
        <p:spPr bwMode="auto">
          <a:xfrm flipH="1" flipV="1">
            <a:off x="8771025" y="2031784"/>
            <a:ext cx="918074" cy="489780"/>
          </a:xfrm>
          <a:prstGeom prst="line">
            <a:avLst/>
          </a:prstGeom>
          <a:solidFill>
            <a:schemeClr val="accent1"/>
          </a:solidFill>
          <a:ln w="25400" cap="flat" cmpd="sng" algn="ctr">
            <a:solidFill>
              <a:schemeClr val="tx1">
                <a:lumMod val="60000"/>
                <a:lumOff val="40000"/>
              </a:schemeClr>
            </a:solidFill>
            <a:prstDash val="solid"/>
            <a:round/>
            <a:headEnd type="none" w="med" len="med"/>
            <a:tailEnd type="none" w="med" len="med"/>
          </a:ln>
          <a:effectLst/>
        </p:spPr>
      </p:cxnSp>
      <p:sp>
        <p:nvSpPr>
          <p:cNvPr id="8" name="Freeform: Shape 7"/>
          <p:cNvSpPr/>
          <p:nvPr/>
        </p:nvSpPr>
        <p:spPr bwMode="auto">
          <a:xfrm>
            <a:off x="8528483" y="2038202"/>
            <a:ext cx="576973" cy="1600204"/>
          </a:xfrm>
          <a:custGeom>
            <a:avLst/>
            <a:gdLst>
              <a:gd name="connsiteX0" fmla="*/ 573068 w 573068"/>
              <a:gd name="connsiteY0" fmla="*/ 1865376 h 1865376"/>
              <a:gd name="connsiteX1" fmla="*/ 44 w 573068"/>
              <a:gd name="connsiteY1" fmla="*/ 1353312 h 1865376"/>
              <a:gd name="connsiteX2" fmla="*/ 548684 w 573068"/>
              <a:gd name="connsiteY2" fmla="*/ 0 h 1865376"/>
              <a:gd name="connsiteX0" fmla="*/ 574530 w 574530"/>
              <a:gd name="connsiteY0" fmla="*/ 1817648 h 1817648"/>
              <a:gd name="connsiteX1" fmla="*/ 1506 w 574530"/>
              <a:gd name="connsiteY1" fmla="*/ 1305584 h 1817648"/>
              <a:gd name="connsiteX2" fmla="*/ 259496 w 574530"/>
              <a:gd name="connsiteY2" fmla="*/ 0 h 1817648"/>
              <a:gd name="connsiteX0" fmla="*/ 573968 w 573968"/>
              <a:gd name="connsiteY0" fmla="*/ 1817648 h 1817648"/>
              <a:gd name="connsiteX1" fmla="*/ 944 w 573968"/>
              <a:gd name="connsiteY1" fmla="*/ 1305584 h 1817648"/>
              <a:gd name="connsiteX2" fmla="*/ 258934 w 573968"/>
              <a:gd name="connsiteY2" fmla="*/ 0 h 1817648"/>
              <a:gd name="connsiteX0" fmla="*/ 480883 w 480883"/>
              <a:gd name="connsiteY0" fmla="*/ 1817648 h 1817648"/>
              <a:gd name="connsiteX1" fmla="*/ 35745 w 480883"/>
              <a:gd name="connsiteY1" fmla="*/ 1241947 h 1817648"/>
              <a:gd name="connsiteX2" fmla="*/ 165849 w 480883"/>
              <a:gd name="connsiteY2" fmla="*/ 0 h 1817648"/>
              <a:gd name="connsiteX0" fmla="*/ 457631 w 457631"/>
              <a:gd name="connsiteY0" fmla="*/ 1754010 h 1754010"/>
              <a:gd name="connsiteX1" fmla="*/ 35745 w 457631"/>
              <a:gd name="connsiteY1" fmla="*/ 1241947 h 1754010"/>
              <a:gd name="connsiteX2" fmla="*/ 165849 w 457631"/>
              <a:gd name="connsiteY2" fmla="*/ 0 h 1754010"/>
              <a:gd name="connsiteX0" fmla="*/ 457631 w 457631"/>
              <a:gd name="connsiteY0" fmla="*/ 1754010 h 1754010"/>
              <a:gd name="connsiteX1" fmla="*/ 35745 w 457631"/>
              <a:gd name="connsiteY1" fmla="*/ 1241947 h 1754010"/>
              <a:gd name="connsiteX2" fmla="*/ 165849 w 457631"/>
              <a:gd name="connsiteY2" fmla="*/ 0 h 1754010"/>
              <a:gd name="connsiteX0" fmla="*/ 422987 w 422987"/>
              <a:gd name="connsiteY0" fmla="*/ 1754010 h 1754010"/>
              <a:gd name="connsiteX1" fmla="*/ 1101 w 422987"/>
              <a:gd name="connsiteY1" fmla="*/ 1241947 h 1754010"/>
              <a:gd name="connsiteX2" fmla="*/ 131205 w 422987"/>
              <a:gd name="connsiteY2" fmla="*/ 0 h 1754010"/>
              <a:gd name="connsiteX0" fmla="*/ 437257 w 437257"/>
              <a:gd name="connsiteY0" fmla="*/ 1761490 h 1761490"/>
              <a:gd name="connsiteX1" fmla="*/ 15371 w 437257"/>
              <a:gd name="connsiteY1" fmla="*/ 1249427 h 1761490"/>
              <a:gd name="connsiteX2" fmla="*/ 97123 w 437257"/>
              <a:gd name="connsiteY2" fmla="*/ 132652 h 1761490"/>
              <a:gd name="connsiteX3" fmla="*/ 145475 w 437257"/>
              <a:gd name="connsiteY3" fmla="*/ 7480 h 1761490"/>
              <a:gd name="connsiteX0" fmla="*/ 437257 w 437257"/>
              <a:gd name="connsiteY0" fmla="*/ 1761490 h 1761490"/>
              <a:gd name="connsiteX1" fmla="*/ 15371 w 437257"/>
              <a:gd name="connsiteY1" fmla="*/ 1249427 h 1761490"/>
              <a:gd name="connsiteX2" fmla="*/ 97123 w 437257"/>
              <a:gd name="connsiteY2" fmla="*/ 132652 h 1761490"/>
              <a:gd name="connsiteX3" fmla="*/ 145475 w 437257"/>
              <a:gd name="connsiteY3" fmla="*/ 7480 h 1761490"/>
              <a:gd name="connsiteX0" fmla="*/ 442629 w 442629"/>
              <a:gd name="connsiteY0" fmla="*/ 1761490 h 1761490"/>
              <a:gd name="connsiteX1" fmla="*/ 20743 w 442629"/>
              <a:gd name="connsiteY1" fmla="*/ 1249427 h 1761490"/>
              <a:gd name="connsiteX2" fmla="*/ 102495 w 442629"/>
              <a:gd name="connsiteY2" fmla="*/ 132652 h 1761490"/>
              <a:gd name="connsiteX3" fmla="*/ 150847 w 442629"/>
              <a:gd name="connsiteY3" fmla="*/ 7480 h 1761490"/>
              <a:gd name="connsiteX0" fmla="*/ 442629 w 442629"/>
              <a:gd name="connsiteY0" fmla="*/ 1761490 h 1761490"/>
              <a:gd name="connsiteX1" fmla="*/ 20743 w 442629"/>
              <a:gd name="connsiteY1" fmla="*/ 1249427 h 1761490"/>
              <a:gd name="connsiteX2" fmla="*/ 102495 w 442629"/>
              <a:gd name="connsiteY2" fmla="*/ 132652 h 1761490"/>
              <a:gd name="connsiteX3" fmla="*/ 150847 w 442629"/>
              <a:gd name="connsiteY3" fmla="*/ 7480 h 1761490"/>
              <a:gd name="connsiteX0" fmla="*/ 442629 w 442629"/>
              <a:gd name="connsiteY0" fmla="*/ 1761490 h 1761490"/>
              <a:gd name="connsiteX1" fmla="*/ 20743 w 442629"/>
              <a:gd name="connsiteY1" fmla="*/ 1249427 h 1761490"/>
              <a:gd name="connsiteX2" fmla="*/ 102495 w 442629"/>
              <a:gd name="connsiteY2" fmla="*/ 132652 h 1761490"/>
              <a:gd name="connsiteX3" fmla="*/ 150847 w 442629"/>
              <a:gd name="connsiteY3" fmla="*/ 7480 h 1761490"/>
              <a:gd name="connsiteX0" fmla="*/ 661436 w 661436"/>
              <a:gd name="connsiteY0" fmla="*/ 1761490 h 1761490"/>
              <a:gd name="connsiteX1" fmla="*/ 7029 w 661436"/>
              <a:gd name="connsiteY1" fmla="*/ 1360793 h 1761490"/>
              <a:gd name="connsiteX2" fmla="*/ 321302 w 661436"/>
              <a:gd name="connsiteY2" fmla="*/ 132652 h 1761490"/>
              <a:gd name="connsiteX3" fmla="*/ 369654 w 661436"/>
              <a:gd name="connsiteY3" fmla="*/ 7480 h 1761490"/>
              <a:gd name="connsiteX0" fmla="*/ 475392 w 475392"/>
              <a:gd name="connsiteY0" fmla="*/ 1761490 h 1761490"/>
              <a:gd name="connsiteX1" fmla="*/ 15908 w 475392"/>
              <a:gd name="connsiteY1" fmla="*/ 1150635 h 1761490"/>
              <a:gd name="connsiteX2" fmla="*/ 135258 w 475392"/>
              <a:gd name="connsiteY2" fmla="*/ 132652 h 1761490"/>
              <a:gd name="connsiteX3" fmla="*/ 183610 w 475392"/>
              <a:gd name="connsiteY3" fmla="*/ 7480 h 1761490"/>
              <a:gd name="connsiteX0" fmla="*/ 467710 w 467710"/>
              <a:gd name="connsiteY0" fmla="*/ 1754010 h 1754010"/>
              <a:gd name="connsiteX1" fmla="*/ 8226 w 467710"/>
              <a:gd name="connsiteY1" fmla="*/ 1143155 h 1754010"/>
              <a:gd name="connsiteX2" fmla="*/ 175928 w 467710"/>
              <a:gd name="connsiteY2" fmla="*/ 0 h 1754010"/>
              <a:gd name="connsiteX0" fmla="*/ 467710 w 467710"/>
              <a:gd name="connsiteY0" fmla="*/ 1754010 h 1754010"/>
              <a:gd name="connsiteX1" fmla="*/ 8226 w 467710"/>
              <a:gd name="connsiteY1" fmla="*/ 1143155 h 1754010"/>
              <a:gd name="connsiteX2" fmla="*/ 175928 w 467710"/>
              <a:gd name="connsiteY2" fmla="*/ 0 h 1754010"/>
              <a:gd name="connsiteX0" fmla="*/ 459484 w 459484"/>
              <a:gd name="connsiteY0" fmla="*/ 1754010 h 1754010"/>
              <a:gd name="connsiteX1" fmla="*/ 0 w 459484"/>
              <a:gd name="connsiteY1" fmla="*/ 1143155 h 1754010"/>
              <a:gd name="connsiteX2" fmla="*/ 167702 w 459484"/>
              <a:gd name="connsiteY2" fmla="*/ 0 h 1754010"/>
              <a:gd name="connsiteX0" fmla="*/ 484890 w 484890"/>
              <a:gd name="connsiteY0" fmla="*/ 1754010 h 1754010"/>
              <a:gd name="connsiteX1" fmla="*/ 25406 w 484890"/>
              <a:gd name="connsiteY1" fmla="*/ 1143155 h 1754010"/>
              <a:gd name="connsiteX2" fmla="*/ 193108 w 484890"/>
              <a:gd name="connsiteY2" fmla="*/ 0 h 1754010"/>
              <a:gd name="connsiteX0" fmla="*/ 471110 w 471110"/>
              <a:gd name="connsiteY0" fmla="*/ 1754010 h 1754010"/>
              <a:gd name="connsiteX1" fmla="*/ 11626 w 471110"/>
              <a:gd name="connsiteY1" fmla="*/ 1143155 h 1754010"/>
              <a:gd name="connsiteX2" fmla="*/ 179328 w 471110"/>
              <a:gd name="connsiteY2" fmla="*/ 0 h 1754010"/>
              <a:gd name="connsiteX0" fmla="*/ 471110 w 471110"/>
              <a:gd name="connsiteY0" fmla="*/ 1754010 h 1754010"/>
              <a:gd name="connsiteX1" fmla="*/ 11626 w 471110"/>
              <a:gd name="connsiteY1" fmla="*/ 1143155 h 1754010"/>
              <a:gd name="connsiteX2" fmla="*/ 179328 w 471110"/>
              <a:gd name="connsiteY2" fmla="*/ 0 h 1754010"/>
              <a:gd name="connsiteX0" fmla="*/ 462157 w 462157"/>
              <a:gd name="connsiteY0" fmla="*/ 1754010 h 1754010"/>
              <a:gd name="connsiteX1" fmla="*/ 2673 w 462157"/>
              <a:gd name="connsiteY1" fmla="*/ 1143155 h 1754010"/>
              <a:gd name="connsiteX2" fmla="*/ 170375 w 462157"/>
              <a:gd name="connsiteY2" fmla="*/ 0 h 1754010"/>
              <a:gd name="connsiteX0" fmla="*/ 462157 w 462157"/>
              <a:gd name="connsiteY0" fmla="*/ 1754010 h 1754010"/>
              <a:gd name="connsiteX1" fmla="*/ 2673 w 462157"/>
              <a:gd name="connsiteY1" fmla="*/ 1143155 h 1754010"/>
              <a:gd name="connsiteX2" fmla="*/ 170375 w 462157"/>
              <a:gd name="connsiteY2" fmla="*/ 0 h 1754010"/>
            </a:gdLst>
            <a:ahLst/>
            <a:cxnLst>
              <a:cxn ang="0">
                <a:pos x="connsiteX0" y="connsiteY0"/>
              </a:cxn>
              <a:cxn ang="0">
                <a:pos x="connsiteX1" y="connsiteY1"/>
              </a:cxn>
              <a:cxn ang="0">
                <a:pos x="connsiteX2" y="connsiteY2"/>
              </a:cxn>
            </a:cxnLst>
            <a:rect l="l" t="t" r="r" b="b"/>
            <a:pathLst>
              <a:path w="462157" h="1754010">
                <a:moveTo>
                  <a:pt x="462157" y="1754010"/>
                </a:moveTo>
                <a:cubicBezTo>
                  <a:pt x="227556" y="1537825"/>
                  <a:pt x="27675" y="1289996"/>
                  <a:pt x="2673" y="1143155"/>
                </a:cubicBezTo>
                <a:cubicBezTo>
                  <a:pt x="-22329" y="996314"/>
                  <a:pt x="135437" y="238157"/>
                  <a:pt x="170375" y="0"/>
                </a:cubicBezTo>
              </a:path>
            </a:pathLst>
          </a:custGeom>
          <a:noFill/>
          <a:ln w="38100" cap="flat" cmpd="sng" algn="ctr">
            <a:solidFill>
              <a:schemeClr val="accent1"/>
            </a:solidFill>
            <a:prstDash val="solid"/>
            <a:round/>
            <a:headEnd type="none" w="med" len="med"/>
            <a:tailEnd type="none" w="med" len="med"/>
          </a:ln>
          <a:effectLst/>
        </p:spPr>
        <p:txBody>
          <a:bodyPr wrap="none" lIns="72000" rIns="72000"/>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2298" name="Freeform: Shape 8"/>
          <p:cNvSpPr>
            <a:spLocks/>
          </p:cNvSpPr>
          <p:nvPr/>
        </p:nvSpPr>
        <p:spPr bwMode="auto">
          <a:xfrm>
            <a:off x="8704639" y="2064170"/>
            <a:ext cx="406732" cy="1480820"/>
          </a:xfrm>
          <a:custGeom>
            <a:avLst/>
            <a:gdLst>
              <a:gd name="T0" fmla="*/ 524571 w 524571"/>
              <a:gd name="T1" fmla="*/ 1731264 h 1731264"/>
              <a:gd name="T2" fmla="*/ 315 w 524571"/>
              <a:gd name="T3" fmla="*/ 1414272 h 1731264"/>
              <a:gd name="T4" fmla="*/ 463611 w 524571"/>
              <a:gd name="T5" fmla="*/ 0 h 1731264"/>
              <a:gd name="T6" fmla="*/ 0 60000 65536"/>
              <a:gd name="T7" fmla="*/ 0 60000 65536"/>
              <a:gd name="T8" fmla="*/ 0 60000 65536"/>
              <a:gd name="connsiteX0" fmla="*/ 117546 w 412104"/>
              <a:gd name="connsiteY0" fmla="*/ 1731264 h 1731264"/>
              <a:gd name="connsiteX1" fmla="*/ 411969 w 412104"/>
              <a:gd name="connsiteY1" fmla="*/ 1023503 h 1731264"/>
              <a:gd name="connsiteX2" fmla="*/ 56586 w 412104"/>
              <a:gd name="connsiteY2" fmla="*/ 0 h 1731264"/>
              <a:gd name="connsiteX0" fmla="*/ 155846 w 155845"/>
              <a:gd name="connsiteY0" fmla="*/ 1731264 h 1731264"/>
              <a:gd name="connsiteX1" fmla="*/ 147874 w 155845"/>
              <a:gd name="connsiteY1" fmla="*/ 912907 h 1731264"/>
              <a:gd name="connsiteX2" fmla="*/ 94886 w 155845"/>
              <a:gd name="connsiteY2" fmla="*/ 0 h 1731264"/>
              <a:gd name="connsiteX0" fmla="*/ 114053 w 114053"/>
              <a:gd name="connsiteY0" fmla="*/ 1731264 h 1731264"/>
              <a:gd name="connsiteX1" fmla="*/ 106081 w 114053"/>
              <a:gd name="connsiteY1" fmla="*/ 912907 h 1731264"/>
              <a:gd name="connsiteX2" fmla="*/ 53093 w 114053"/>
              <a:gd name="connsiteY2" fmla="*/ 0 h 1731264"/>
              <a:gd name="connsiteX0" fmla="*/ 114053 w 114053"/>
              <a:gd name="connsiteY0" fmla="*/ 1723891 h 1723891"/>
              <a:gd name="connsiteX1" fmla="*/ 106081 w 114053"/>
              <a:gd name="connsiteY1" fmla="*/ 905534 h 1723891"/>
              <a:gd name="connsiteX2" fmla="*/ 23591 w 114053"/>
              <a:gd name="connsiteY2" fmla="*/ 0 h 1723891"/>
              <a:gd name="connsiteX0" fmla="*/ 114053 w 114053"/>
              <a:gd name="connsiteY0" fmla="*/ 1723891 h 1723891"/>
              <a:gd name="connsiteX1" fmla="*/ 106081 w 114053"/>
              <a:gd name="connsiteY1" fmla="*/ 905534 h 1723891"/>
              <a:gd name="connsiteX2" fmla="*/ 23591 w 114053"/>
              <a:gd name="connsiteY2" fmla="*/ 0 h 1723891"/>
              <a:gd name="connsiteX0" fmla="*/ 129214 w 129214"/>
              <a:gd name="connsiteY0" fmla="*/ 1723891 h 1723891"/>
              <a:gd name="connsiteX1" fmla="*/ 69613 w 129214"/>
              <a:gd name="connsiteY1" fmla="*/ 890788 h 1723891"/>
              <a:gd name="connsiteX2" fmla="*/ 38752 w 129214"/>
              <a:gd name="connsiteY2" fmla="*/ 0 h 1723891"/>
              <a:gd name="connsiteX0" fmla="*/ 348605 w 348605"/>
              <a:gd name="connsiteY0" fmla="*/ 1480582 h 1480582"/>
              <a:gd name="connsiteX1" fmla="*/ 30861 w 348605"/>
              <a:gd name="connsiteY1" fmla="*/ 890788 h 1480582"/>
              <a:gd name="connsiteX2" fmla="*/ 0 w 348605"/>
              <a:gd name="connsiteY2" fmla="*/ 0 h 1480582"/>
              <a:gd name="connsiteX0" fmla="*/ 406804 w 406804"/>
              <a:gd name="connsiteY0" fmla="*/ 1480582 h 1480582"/>
              <a:gd name="connsiteX1" fmla="*/ 555 w 406804"/>
              <a:gd name="connsiteY1" fmla="*/ 964518 h 1480582"/>
              <a:gd name="connsiteX2" fmla="*/ 58199 w 406804"/>
              <a:gd name="connsiteY2" fmla="*/ 0 h 1480582"/>
              <a:gd name="connsiteX0" fmla="*/ 406804 w 406804"/>
              <a:gd name="connsiteY0" fmla="*/ 1480582 h 1480582"/>
              <a:gd name="connsiteX1" fmla="*/ 555 w 406804"/>
              <a:gd name="connsiteY1" fmla="*/ 964518 h 1480582"/>
              <a:gd name="connsiteX2" fmla="*/ 58199 w 406804"/>
              <a:gd name="connsiteY2" fmla="*/ 0 h 1480582"/>
              <a:gd name="connsiteX0" fmla="*/ 406804 w 406804"/>
              <a:gd name="connsiteY0" fmla="*/ 1480582 h 1480582"/>
              <a:gd name="connsiteX1" fmla="*/ 555 w 406804"/>
              <a:gd name="connsiteY1" fmla="*/ 964518 h 1480582"/>
              <a:gd name="connsiteX2" fmla="*/ 58199 w 406804"/>
              <a:gd name="connsiteY2" fmla="*/ 0 h 1480582"/>
            </a:gdLst>
            <a:ahLst/>
            <a:cxnLst>
              <a:cxn ang="0">
                <a:pos x="connsiteX0" y="connsiteY0"/>
              </a:cxn>
              <a:cxn ang="0">
                <a:pos x="connsiteX1" y="connsiteY1"/>
              </a:cxn>
              <a:cxn ang="0">
                <a:pos x="connsiteX2" y="connsiteY2"/>
              </a:cxn>
            </a:cxnLst>
            <a:rect l="l" t="t" r="r" b="b"/>
            <a:pathLst>
              <a:path w="406804" h="1480582">
                <a:moveTo>
                  <a:pt x="406804" y="1480582"/>
                </a:moveTo>
                <a:cubicBezTo>
                  <a:pt x="135005" y="1289406"/>
                  <a:pt x="10715" y="1253062"/>
                  <a:pt x="555" y="964518"/>
                </a:cubicBezTo>
                <a:cubicBezTo>
                  <a:pt x="-9605" y="675974"/>
                  <a:pt x="123865" y="525998"/>
                  <a:pt x="58199" y="0"/>
                </a:cubicBezTo>
              </a:path>
            </a:pathLst>
          </a:custGeom>
          <a:noFill/>
          <a:ln w="38100" cap="flat" cmpd="sng" algn="ctr">
            <a:solidFill>
              <a:srgbClr val="89BA17"/>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72000" rIns="7200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n-lt"/>
              <a:ea typeface="+mn-ea"/>
              <a:cs typeface="+mn-cs"/>
            </a:endParaRPr>
          </a:p>
        </p:txBody>
      </p:sp>
      <p:grpSp>
        <p:nvGrpSpPr>
          <p:cNvPr id="7" name="Group 6"/>
          <p:cNvGrpSpPr/>
          <p:nvPr/>
        </p:nvGrpSpPr>
        <p:grpSpPr>
          <a:xfrm>
            <a:off x="10334703" y="5954399"/>
            <a:ext cx="1869582" cy="523220"/>
            <a:chOff x="8786357" y="5459894"/>
            <a:chExt cx="1869582" cy="523220"/>
          </a:xfrm>
        </p:grpSpPr>
        <p:cxnSp>
          <p:nvCxnSpPr>
            <p:cNvPr id="4" name="Straight Connector 3"/>
            <p:cNvCxnSpPr/>
            <p:nvPr/>
          </p:nvCxnSpPr>
          <p:spPr bwMode="auto">
            <a:xfrm>
              <a:off x="8791490" y="5618922"/>
              <a:ext cx="503545" cy="0"/>
            </a:xfrm>
            <a:prstGeom prst="line">
              <a:avLst/>
            </a:prstGeom>
            <a:noFill/>
            <a:ln w="38100" cap="flat" cmpd="sng" algn="ctr">
              <a:solidFill>
                <a:schemeClr val="accent1"/>
              </a:solidFill>
              <a:prstDash val="solid"/>
              <a:round/>
              <a:headEnd type="none" w="med" len="med"/>
              <a:tailEnd type="none" w="med" len="med"/>
            </a:ln>
            <a:effectLst/>
          </p:spPr>
        </p:cxnSp>
        <p:cxnSp>
          <p:nvCxnSpPr>
            <p:cNvPr id="52" name="Straight Connector 51"/>
            <p:cNvCxnSpPr/>
            <p:nvPr/>
          </p:nvCxnSpPr>
          <p:spPr bwMode="auto">
            <a:xfrm>
              <a:off x="8786357" y="5840359"/>
              <a:ext cx="503545" cy="0"/>
            </a:xfrm>
            <a:prstGeom prst="line">
              <a:avLst/>
            </a:prstGeom>
            <a:noFill/>
            <a:ln w="38100" cap="flat" cmpd="sng" algn="ctr">
              <a:solidFill>
                <a:srgbClr val="89BA17"/>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cxnSp>
        <p:sp>
          <p:nvSpPr>
            <p:cNvPr id="5" name="TextBox 4"/>
            <p:cNvSpPr txBox="1"/>
            <p:nvPr/>
          </p:nvSpPr>
          <p:spPr>
            <a:xfrm>
              <a:off x="9386040" y="5459894"/>
              <a:ext cx="126989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ysClr val="windowText" lastClr="000000"/>
                  </a:solidFill>
                  <a:effectLst/>
                  <a:uLnTx/>
                  <a:uFillTx/>
                  <a:latin typeface="+mn-lt"/>
                  <a:ea typeface="+mn-ea"/>
                  <a:cs typeface="+mn-cs"/>
                </a:rPr>
                <a:t>Control Plane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ysClr val="windowText" lastClr="000000"/>
                  </a:solidFill>
                  <a:effectLst/>
                  <a:uLnTx/>
                  <a:uFillTx/>
                  <a:latin typeface="+mn-lt"/>
                  <a:ea typeface="+mn-ea"/>
                  <a:cs typeface="+mn-cs"/>
                </a:rPr>
                <a:t>User Plane</a:t>
              </a:r>
            </a:p>
          </p:txBody>
        </p:sp>
      </p:grpSp>
      <p:sp>
        <p:nvSpPr>
          <p:cNvPr id="56" name="TextBox 55"/>
          <p:cNvSpPr txBox="1"/>
          <p:nvPr/>
        </p:nvSpPr>
        <p:spPr>
          <a:xfrm rot="3837324">
            <a:off x="8809318" y="2622968"/>
            <a:ext cx="62228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chemeClr val="accent1"/>
                </a:solidFill>
                <a:effectLst/>
                <a:uLnTx/>
                <a:uFillTx/>
                <a:latin typeface="+mn-lt"/>
                <a:ea typeface="+mn-ea"/>
                <a:cs typeface="+mn-cs"/>
              </a:rPr>
              <a:t>Opt. 3</a:t>
            </a:r>
          </a:p>
        </p:txBody>
      </p:sp>
      <p:sp>
        <p:nvSpPr>
          <p:cNvPr id="57" name="Freeform: Shape 8"/>
          <p:cNvSpPr>
            <a:spLocks/>
          </p:cNvSpPr>
          <p:nvPr/>
        </p:nvSpPr>
        <p:spPr bwMode="auto">
          <a:xfrm flipH="1">
            <a:off x="8708160" y="2874745"/>
            <a:ext cx="800656" cy="632021"/>
          </a:xfrm>
          <a:custGeom>
            <a:avLst/>
            <a:gdLst>
              <a:gd name="T0" fmla="*/ 524571 w 524571"/>
              <a:gd name="T1" fmla="*/ 1731264 h 1731264"/>
              <a:gd name="T2" fmla="*/ 315 w 524571"/>
              <a:gd name="T3" fmla="*/ 1414272 h 1731264"/>
              <a:gd name="T4" fmla="*/ 463611 w 524571"/>
              <a:gd name="T5" fmla="*/ 0 h 1731264"/>
              <a:gd name="T6" fmla="*/ 0 60000 65536"/>
              <a:gd name="T7" fmla="*/ 0 60000 65536"/>
              <a:gd name="T8" fmla="*/ 0 60000 65536"/>
              <a:gd name="connsiteX0" fmla="*/ 117546 w 412104"/>
              <a:gd name="connsiteY0" fmla="*/ 1731264 h 1731264"/>
              <a:gd name="connsiteX1" fmla="*/ 411969 w 412104"/>
              <a:gd name="connsiteY1" fmla="*/ 1023503 h 1731264"/>
              <a:gd name="connsiteX2" fmla="*/ 56586 w 412104"/>
              <a:gd name="connsiteY2" fmla="*/ 0 h 1731264"/>
              <a:gd name="connsiteX0" fmla="*/ 155846 w 155845"/>
              <a:gd name="connsiteY0" fmla="*/ 1731264 h 1731264"/>
              <a:gd name="connsiteX1" fmla="*/ 147874 w 155845"/>
              <a:gd name="connsiteY1" fmla="*/ 912907 h 1731264"/>
              <a:gd name="connsiteX2" fmla="*/ 94886 w 155845"/>
              <a:gd name="connsiteY2" fmla="*/ 0 h 1731264"/>
              <a:gd name="connsiteX0" fmla="*/ 114053 w 114053"/>
              <a:gd name="connsiteY0" fmla="*/ 1731264 h 1731264"/>
              <a:gd name="connsiteX1" fmla="*/ 106081 w 114053"/>
              <a:gd name="connsiteY1" fmla="*/ 912907 h 1731264"/>
              <a:gd name="connsiteX2" fmla="*/ 53093 w 114053"/>
              <a:gd name="connsiteY2" fmla="*/ 0 h 1731264"/>
              <a:gd name="connsiteX0" fmla="*/ 114053 w 114053"/>
              <a:gd name="connsiteY0" fmla="*/ 1723891 h 1723891"/>
              <a:gd name="connsiteX1" fmla="*/ 106081 w 114053"/>
              <a:gd name="connsiteY1" fmla="*/ 905534 h 1723891"/>
              <a:gd name="connsiteX2" fmla="*/ 23591 w 114053"/>
              <a:gd name="connsiteY2" fmla="*/ 0 h 1723891"/>
              <a:gd name="connsiteX0" fmla="*/ 114053 w 114053"/>
              <a:gd name="connsiteY0" fmla="*/ 1723891 h 1723891"/>
              <a:gd name="connsiteX1" fmla="*/ 106081 w 114053"/>
              <a:gd name="connsiteY1" fmla="*/ 905534 h 1723891"/>
              <a:gd name="connsiteX2" fmla="*/ 23591 w 114053"/>
              <a:gd name="connsiteY2" fmla="*/ 0 h 1723891"/>
              <a:gd name="connsiteX0" fmla="*/ 129214 w 129214"/>
              <a:gd name="connsiteY0" fmla="*/ 1723891 h 1723891"/>
              <a:gd name="connsiteX1" fmla="*/ 69613 w 129214"/>
              <a:gd name="connsiteY1" fmla="*/ 890788 h 1723891"/>
              <a:gd name="connsiteX2" fmla="*/ 38752 w 129214"/>
              <a:gd name="connsiteY2" fmla="*/ 0 h 1723891"/>
              <a:gd name="connsiteX0" fmla="*/ 348605 w 348605"/>
              <a:gd name="connsiteY0" fmla="*/ 1480582 h 1480582"/>
              <a:gd name="connsiteX1" fmla="*/ 30861 w 348605"/>
              <a:gd name="connsiteY1" fmla="*/ 890788 h 1480582"/>
              <a:gd name="connsiteX2" fmla="*/ 0 w 348605"/>
              <a:gd name="connsiteY2" fmla="*/ 0 h 1480582"/>
              <a:gd name="connsiteX0" fmla="*/ 406804 w 406804"/>
              <a:gd name="connsiteY0" fmla="*/ 1480582 h 1480582"/>
              <a:gd name="connsiteX1" fmla="*/ 555 w 406804"/>
              <a:gd name="connsiteY1" fmla="*/ 964518 h 1480582"/>
              <a:gd name="connsiteX2" fmla="*/ 58199 w 406804"/>
              <a:gd name="connsiteY2" fmla="*/ 0 h 1480582"/>
              <a:gd name="connsiteX0" fmla="*/ 406804 w 406804"/>
              <a:gd name="connsiteY0" fmla="*/ 1480582 h 1480582"/>
              <a:gd name="connsiteX1" fmla="*/ 555 w 406804"/>
              <a:gd name="connsiteY1" fmla="*/ 964518 h 1480582"/>
              <a:gd name="connsiteX2" fmla="*/ 58199 w 406804"/>
              <a:gd name="connsiteY2" fmla="*/ 0 h 1480582"/>
              <a:gd name="connsiteX0" fmla="*/ 406804 w 406804"/>
              <a:gd name="connsiteY0" fmla="*/ 1480582 h 1480582"/>
              <a:gd name="connsiteX1" fmla="*/ 555 w 406804"/>
              <a:gd name="connsiteY1" fmla="*/ 964518 h 1480582"/>
              <a:gd name="connsiteX2" fmla="*/ 58199 w 406804"/>
              <a:gd name="connsiteY2" fmla="*/ 0 h 1480582"/>
              <a:gd name="connsiteX0" fmla="*/ 1190243 w 1190243"/>
              <a:gd name="connsiteY0" fmla="*/ 1480582 h 1480582"/>
              <a:gd name="connsiteX1" fmla="*/ 83 w 1190243"/>
              <a:gd name="connsiteY1" fmla="*/ 775862 h 1480582"/>
              <a:gd name="connsiteX2" fmla="*/ 841638 w 1190243"/>
              <a:gd name="connsiteY2" fmla="*/ 0 h 1480582"/>
              <a:gd name="connsiteX0" fmla="*/ 406333 w 845002"/>
              <a:gd name="connsiteY0" fmla="*/ 1422534 h 1422534"/>
              <a:gd name="connsiteX1" fmla="*/ 83 w 845002"/>
              <a:gd name="connsiteY1" fmla="*/ 775862 h 1422534"/>
              <a:gd name="connsiteX2" fmla="*/ 841638 w 845002"/>
              <a:gd name="connsiteY2" fmla="*/ 0 h 1422534"/>
              <a:gd name="connsiteX0" fmla="*/ 406333 w 845002"/>
              <a:gd name="connsiteY0" fmla="*/ 1422534 h 1422534"/>
              <a:gd name="connsiteX1" fmla="*/ 83 w 845002"/>
              <a:gd name="connsiteY1" fmla="*/ 775862 h 1422534"/>
              <a:gd name="connsiteX2" fmla="*/ 841638 w 845002"/>
              <a:gd name="connsiteY2" fmla="*/ 0 h 1422534"/>
              <a:gd name="connsiteX0" fmla="*/ 406333 w 857661"/>
              <a:gd name="connsiteY0" fmla="*/ 1548910 h 1548910"/>
              <a:gd name="connsiteX1" fmla="*/ 83 w 857661"/>
              <a:gd name="connsiteY1" fmla="*/ 902238 h 1548910"/>
              <a:gd name="connsiteX2" fmla="*/ 854341 w 857661"/>
              <a:gd name="connsiteY2" fmla="*/ 0 h 1548910"/>
              <a:gd name="connsiteX0" fmla="*/ 151632 w 606777"/>
              <a:gd name="connsiteY0" fmla="*/ 1548910 h 1548910"/>
              <a:gd name="connsiteX1" fmla="*/ 266174 w 606777"/>
              <a:gd name="connsiteY1" fmla="*/ 872149 h 1548910"/>
              <a:gd name="connsiteX2" fmla="*/ 599640 w 606777"/>
              <a:gd name="connsiteY2" fmla="*/ 0 h 1548910"/>
              <a:gd name="connsiteX0" fmla="*/ 104048 w 927559"/>
              <a:gd name="connsiteY0" fmla="*/ 1181817 h 1181817"/>
              <a:gd name="connsiteX1" fmla="*/ 586956 w 927559"/>
              <a:gd name="connsiteY1" fmla="*/ 872149 h 1181817"/>
              <a:gd name="connsiteX2" fmla="*/ 920422 w 927559"/>
              <a:gd name="connsiteY2" fmla="*/ 0 h 1181817"/>
              <a:gd name="connsiteX0" fmla="*/ 103488 w 927101"/>
              <a:gd name="connsiteY0" fmla="*/ 1181817 h 1181817"/>
              <a:gd name="connsiteX1" fmla="*/ 592748 w 927101"/>
              <a:gd name="connsiteY1" fmla="*/ 775862 h 1181817"/>
              <a:gd name="connsiteX2" fmla="*/ 919862 w 927101"/>
              <a:gd name="connsiteY2" fmla="*/ 0 h 1181817"/>
              <a:gd name="connsiteX0" fmla="*/ 103488 w 592833"/>
              <a:gd name="connsiteY0" fmla="*/ 1163763 h 1163763"/>
              <a:gd name="connsiteX1" fmla="*/ 592748 w 592833"/>
              <a:gd name="connsiteY1" fmla="*/ 757808 h 1163763"/>
              <a:gd name="connsiteX2" fmla="*/ 113268 w 592833"/>
              <a:gd name="connsiteY2" fmla="*/ 0 h 1163763"/>
              <a:gd name="connsiteX0" fmla="*/ 89072 w 768936"/>
              <a:gd name="connsiteY0" fmla="*/ 1163763 h 1163763"/>
              <a:gd name="connsiteX1" fmla="*/ 768866 w 768936"/>
              <a:gd name="connsiteY1" fmla="*/ 661522 h 1163763"/>
              <a:gd name="connsiteX2" fmla="*/ 98852 w 768936"/>
              <a:gd name="connsiteY2" fmla="*/ 0 h 1163763"/>
              <a:gd name="connsiteX0" fmla="*/ 89072 w 768936"/>
              <a:gd name="connsiteY0" fmla="*/ 820742 h 820742"/>
              <a:gd name="connsiteX1" fmla="*/ 768866 w 768936"/>
              <a:gd name="connsiteY1" fmla="*/ 318501 h 820742"/>
              <a:gd name="connsiteX2" fmla="*/ 594240 w 768936"/>
              <a:gd name="connsiteY2" fmla="*/ 0 h 820742"/>
              <a:gd name="connsiteX0" fmla="*/ 89072 w 800067"/>
              <a:gd name="connsiteY0" fmla="*/ 820742 h 820742"/>
              <a:gd name="connsiteX1" fmla="*/ 768866 w 800067"/>
              <a:gd name="connsiteY1" fmla="*/ 318501 h 820742"/>
              <a:gd name="connsiteX2" fmla="*/ 594240 w 800067"/>
              <a:gd name="connsiteY2" fmla="*/ 0 h 820742"/>
              <a:gd name="connsiteX0" fmla="*/ 89072 w 768936"/>
              <a:gd name="connsiteY0" fmla="*/ 850832 h 850832"/>
              <a:gd name="connsiteX1" fmla="*/ 768866 w 768936"/>
              <a:gd name="connsiteY1" fmla="*/ 348591 h 850832"/>
              <a:gd name="connsiteX2" fmla="*/ 479920 w 768936"/>
              <a:gd name="connsiteY2" fmla="*/ 0 h 850832"/>
              <a:gd name="connsiteX0" fmla="*/ 94795 w 709197"/>
              <a:gd name="connsiteY0" fmla="*/ 850832 h 850832"/>
              <a:gd name="connsiteX1" fmla="*/ 692024 w 709197"/>
              <a:gd name="connsiteY1" fmla="*/ 396735 h 850832"/>
              <a:gd name="connsiteX2" fmla="*/ 485643 w 709197"/>
              <a:gd name="connsiteY2" fmla="*/ 0 h 850832"/>
              <a:gd name="connsiteX0" fmla="*/ 94795 w 714471"/>
              <a:gd name="connsiteY0" fmla="*/ 868886 h 868886"/>
              <a:gd name="connsiteX1" fmla="*/ 692024 w 714471"/>
              <a:gd name="connsiteY1" fmla="*/ 414789 h 868886"/>
              <a:gd name="connsiteX2" fmla="*/ 498346 w 714471"/>
              <a:gd name="connsiteY2" fmla="*/ 0 h 868886"/>
              <a:gd name="connsiteX0" fmla="*/ 94795 w 692933"/>
              <a:gd name="connsiteY0" fmla="*/ 868886 h 868886"/>
              <a:gd name="connsiteX1" fmla="*/ 692024 w 692933"/>
              <a:gd name="connsiteY1" fmla="*/ 414789 h 868886"/>
              <a:gd name="connsiteX2" fmla="*/ 498346 w 692933"/>
              <a:gd name="connsiteY2" fmla="*/ 0 h 868886"/>
              <a:gd name="connsiteX0" fmla="*/ 94795 w 692100"/>
              <a:gd name="connsiteY0" fmla="*/ 868886 h 868886"/>
              <a:gd name="connsiteX1" fmla="*/ 692024 w 692100"/>
              <a:gd name="connsiteY1" fmla="*/ 414789 h 868886"/>
              <a:gd name="connsiteX2" fmla="*/ 498346 w 692100"/>
              <a:gd name="connsiteY2" fmla="*/ 0 h 868886"/>
              <a:gd name="connsiteX0" fmla="*/ 94795 w 692100"/>
              <a:gd name="connsiteY0" fmla="*/ 868886 h 868886"/>
              <a:gd name="connsiteX1" fmla="*/ 692024 w 692100"/>
              <a:gd name="connsiteY1" fmla="*/ 414789 h 868886"/>
              <a:gd name="connsiteX2" fmla="*/ 498346 w 692100"/>
              <a:gd name="connsiteY2" fmla="*/ 0 h 868886"/>
              <a:gd name="connsiteX0" fmla="*/ 102840 w 700069"/>
              <a:gd name="connsiteY0" fmla="*/ 868886 h 868886"/>
              <a:gd name="connsiteX1" fmla="*/ 700069 w 700069"/>
              <a:gd name="connsiteY1" fmla="*/ 414789 h 868886"/>
              <a:gd name="connsiteX2" fmla="*/ 506391 w 700069"/>
              <a:gd name="connsiteY2" fmla="*/ 0 h 868886"/>
              <a:gd name="connsiteX0" fmla="*/ 102840 w 700069"/>
              <a:gd name="connsiteY0" fmla="*/ 868886 h 868886"/>
              <a:gd name="connsiteX1" fmla="*/ 700069 w 700069"/>
              <a:gd name="connsiteY1" fmla="*/ 414789 h 868886"/>
              <a:gd name="connsiteX2" fmla="*/ 506391 w 700069"/>
              <a:gd name="connsiteY2" fmla="*/ 0 h 868886"/>
              <a:gd name="connsiteX0" fmla="*/ 117430 w 624504"/>
              <a:gd name="connsiteY0" fmla="*/ 868886 h 868886"/>
              <a:gd name="connsiteX1" fmla="*/ 566009 w 624504"/>
              <a:gd name="connsiteY1" fmla="*/ 428995 h 868886"/>
              <a:gd name="connsiteX2" fmla="*/ 520981 w 624504"/>
              <a:gd name="connsiteY2" fmla="*/ 0 h 868886"/>
              <a:gd name="connsiteX0" fmla="*/ 117430 w 574000"/>
              <a:gd name="connsiteY0" fmla="*/ 968329 h 968329"/>
              <a:gd name="connsiteX1" fmla="*/ 566009 w 574000"/>
              <a:gd name="connsiteY1" fmla="*/ 528438 h 968329"/>
              <a:gd name="connsiteX2" fmla="*/ 446656 w 574000"/>
              <a:gd name="connsiteY2" fmla="*/ 0 h 968329"/>
              <a:gd name="connsiteX0" fmla="*/ 117430 w 566009"/>
              <a:gd name="connsiteY0" fmla="*/ 968329 h 968329"/>
              <a:gd name="connsiteX1" fmla="*/ 566009 w 566009"/>
              <a:gd name="connsiteY1" fmla="*/ 528438 h 968329"/>
              <a:gd name="connsiteX2" fmla="*/ 446656 w 566009"/>
              <a:gd name="connsiteY2" fmla="*/ 0 h 968329"/>
              <a:gd name="connsiteX0" fmla="*/ 177137 w 625716"/>
              <a:gd name="connsiteY0" fmla="*/ 968329 h 968329"/>
              <a:gd name="connsiteX1" fmla="*/ 625716 w 625716"/>
              <a:gd name="connsiteY1" fmla="*/ 528438 h 968329"/>
              <a:gd name="connsiteX2" fmla="*/ 506363 w 625716"/>
              <a:gd name="connsiteY2" fmla="*/ 0 h 968329"/>
              <a:gd name="connsiteX0" fmla="*/ 177137 w 644050"/>
              <a:gd name="connsiteY0" fmla="*/ 598968 h 598968"/>
              <a:gd name="connsiteX1" fmla="*/ 625716 w 644050"/>
              <a:gd name="connsiteY1" fmla="*/ 159077 h 598968"/>
              <a:gd name="connsiteX2" fmla="*/ 593075 w 644050"/>
              <a:gd name="connsiteY2" fmla="*/ 0 h 598968"/>
              <a:gd name="connsiteX0" fmla="*/ 177137 w 625716"/>
              <a:gd name="connsiteY0" fmla="*/ 598968 h 598968"/>
              <a:gd name="connsiteX1" fmla="*/ 625716 w 625716"/>
              <a:gd name="connsiteY1" fmla="*/ 159077 h 598968"/>
              <a:gd name="connsiteX2" fmla="*/ 593075 w 625716"/>
              <a:gd name="connsiteY2" fmla="*/ 0 h 598968"/>
              <a:gd name="connsiteX0" fmla="*/ 180560 w 606461"/>
              <a:gd name="connsiteY0" fmla="*/ 598968 h 598968"/>
              <a:gd name="connsiteX1" fmla="*/ 604364 w 606461"/>
              <a:gd name="connsiteY1" fmla="*/ 144871 h 598968"/>
              <a:gd name="connsiteX2" fmla="*/ 596498 w 606461"/>
              <a:gd name="connsiteY2" fmla="*/ 0 h 598968"/>
              <a:gd name="connsiteX0" fmla="*/ 192227 w 618128"/>
              <a:gd name="connsiteY0" fmla="*/ 598968 h 598968"/>
              <a:gd name="connsiteX1" fmla="*/ 616031 w 618128"/>
              <a:gd name="connsiteY1" fmla="*/ 144871 h 598968"/>
              <a:gd name="connsiteX2" fmla="*/ 608165 w 618128"/>
              <a:gd name="connsiteY2" fmla="*/ 0 h 598968"/>
              <a:gd name="connsiteX0" fmla="*/ 192227 w 618128"/>
              <a:gd name="connsiteY0" fmla="*/ 598968 h 598968"/>
              <a:gd name="connsiteX1" fmla="*/ 616031 w 618128"/>
              <a:gd name="connsiteY1" fmla="*/ 144871 h 598968"/>
              <a:gd name="connsiteX2" fmla="*/ 608165 w 618128"/>
              <a:gd name="connsiteY2" fmla="*/ 0 h 598968"/>
              <a:gd name="connsiteX0" fmla="*/ 235740 w 661641"/>
              <a:gd name="connsiteY0" fmla="*/ 598968 h 598968"/>
              <a:gd name="connsiteX1" fmla="*/ 659544 w 661641"/>
              <a:gd name="connsiteY1" fmla="*/ 144871 h 598968"/>
              <a:gd name="connsiteX2" fmla="*/ 651678 w 661641"/>
              <a:gd name="connsiteY2" fmla="*/ 0 h 598968"/>
            </a:gdLst>
            <a:ahLst/>
            <a:cxnLst>
              <a:cxn ang="0">
                <a:pos x="connsiteX0" y="connsiteY0"/>
              </a:cxn>
              <a:cxn ang="0">
                <a:pos x="connsiteX1" y="connsiteY1"/>
              </a:cxn>
              <a:cxn ang="0">
                <a:pos x="connsiteX2" y="connsiteY2"/>
              </a:cxn>
            </a:cxnLst>
            <a:rect l="l" t="t" r="r" b="b"/>
            <a:pathLst>
              <a:path w="661641" h="598968">
                <a:moveTo>
                  <a:pt x="235740" y="598968"/>
                </a:moveTo>
                <a:cubicBezTo>
                  <a:pt x="-417686" y="-83239"/>
                  <a:pt x="475023" y="332295"/>
                  <a:pt x="659544" y="144871"/>
                </a:cubicBezTo>
                <a:cubicBezTo>
                  <a:pt x="598575" y="-143673"/>
                  <a:pt x="690624" y="165121"/>
                  <a:pt x="651678" y="0"/>
                </a:cubicBezTo>
              </a:path>
            </a:pathLst>
          </a:custGeom>
          <a:noFill/>
          <a:ln w="38100" cap="flat" cmpd="sng" algn="ctr">
            <a:solidFill>
              <a:srgbClr val="89BA17"/>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72000" rIns="7200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59" name="Rectangle 96"/>
          <p:cNvSpPr>
            <a:spLocks noChangeArrowheads="1"/>
          </p:cNvSpPr>
          <p:nvPr/>
        </p:nvSpPr>
        <p:spPr bwMode="auto">
          <a:xfrm>
            <a:off x="10228977" y="4556447"/>
            <a:ext cx="2274887"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00A9D4"/>
              </a:buClr>
              <a:buFont typeface="Arial" charset="0"/>
              <a:buChar char="›"/>
              <a:defRPr sz="2400">
                <a:solidFill>
                  <a:schemeClr val="tx1"/>
                </a:solidFill>
                <a:latin typeface="Arial"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fi-FI" sz="1350" b="0" i="0" u="none" strike="noStrike" kern="0" cap="none" spc="0" normalizeH="0" baseline="0" noProof="0">
              <a:ln>
                <a:noFill/>
              </a:ln>
              <a:solidFill>
                <a:srgbClr val="58585A"/>
              </a:solidFill>
              <a:effectLst/>
              <a:uLnTx/>
              <a:uFillTx/>
              <a:latin typeface="+mn-lt"/>
              <a:ea typeface="+mn-ea"/>
              <a:cs typeface="Segoe UI" pitchFamily="34" charset="0"/>
            </a:endParaRPr>
          </a:p>
        </p:txBody>
      </p:sp>
      <p:grpSp>
        <p:nvGrpSpPr>
          <p:cNvPr id="60" name="Group 59"/>
          <p:cNvGrpSpPr>
            <a:grpSpLocks noChangeAspect="1"/>
          </p:cNvGrpSpPr>
          <p:nvPr/>
        </p:nvGrpSpPr>
        <p:grpSpPr bwMode="auto">
          <a:xfrm>
            <a:off x="11393795" y="3807924"/>
            <a:ext cx="585340" cy="829118"/>
            <a:chOff x="3106" y="2389"/>
            <a:chExt cx="363" cy="520"/>
          </a:xfrm>
        </p:grpSpPr>
        <p:sp>
          <p:nvSpPr>
            <p:cNvPr id="61" name="AutoShape 220"/>
            <p:cNvSpPr>
              <a:spLocks noChangeAspect="1" noChangeArrowheads="1"/>
            </p:cNvSpPr>
            <p:nvPr/>
          </p:nvSpPr>
          <p:spPr bwMode="auto">
            <a:xfrm>
              <a:off x="3113" y="2537"/>
              <a:ext cx="350" cy="366"/>
            </a:xfrm>
            <a:prstGeom prst="roundRect">
              <a:avLst>
                <a:gd name="adj" fmla="val 9356"/>
              </a:avLst>
            </a:prstGeom>
            <a:solidFill>
              <a:schemeClr val="bg1"/>
            </a:solidFill>
            <a:ln w="12700">
              <a:solidFill>
                <a:schemeClr val="bg1"/>
              </a:solidFill>
              <a:round/>
              <a:headEnd/>
              <a:tailEnd/>
            </a:ln>
          </p:spPr>
          <p:txBody>
            <a:bodyPr wrap="none" lIns="0" r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sv-SE" altLang="en-US" sz="1000" b="0" i="0" u="none" strike="noStrike" kern="0" cap="none" spc="0" normalizeH="0" baseline="0" noProof="0">
                <a:ln>
                  <a:noFill/>
                </a:ln>
                <a:solidFill>
                  <a:srgbClr val="58585A"/>
                </a:solidFill>
                <a:effectLst/>
                <a:uLnTx/>
                <a:uFillTx/>
                <a:latin typeface="+mn-lt"/>
                <a:ea typeface="+mn-ea"/>
                <a:cs typeface="+mn-cs"/>
              </a:endParaRPr>
            </a:p>
          </p:txBody>
        </p:sp>
        <p:sp>
          <p:nvSpPr>
            <p:cNvPr id="62" name="Oval 221"/>
            <p:cNvSpPr>
              <a:spLocks noChangeAspect="1" noChangeArrowheads="1"/>
            </p:cNvSpPr>
            <p:nvPr/>
          </p:nvSpPr>
          <p:spPr bwMode="auto">
            <a:xfrm>
              <a:off x="3111" y="2396"/>
              <a:ext cx="352" cy="355"/>
            </a:xfrm>
            <a:prstGeom prst="ellipse">
              <a:avLst/>
            </a:prstGeom>
            <a:solidFill>
              <a:schemeClr val="bg1"/>
            </a:solidFill>
            <a:ln w="12700">
              <a:solidFill>
                <a:schemeClr val="bg1"/>
              </a:solidFill>
              <a:round/>
              <a:headEnd/>
              <a:tailEnd/>
            </a:ln>
          </p:spPr>
          <p:txBody>
            <a:bodyPr wrap="none" lIns="0" r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sv-SE" altLang="en-US" sz="1000" b="0" i="0" u="none" strike="noStrike" kern="0" cap="none" spc="0" normalizeH="0" baseline="0" noProof="0">
                <a:ln>
                  <a:noFill/>
                </a:ln>
                <a:solidFill>
                  <a:srgbClr val="58585A"/>
                </a:solidFill>
                <a:effectLst/>
                <a:uLnTx/>
                <a:uFillTx/>
                <a:latin typeface="+mn-lt"/>
                <a:ea typeface="+mn-ea"/>
                <a:cs typeface="+mn-cs"/>
              </a:endParaRPr>
            </a:p>
          </p:txBody>
        </p:sp>
        <p:sp>
          <p:nvSpPr>
            <p:cNvPr id="63" name="Text Box 222"/>
            <p:cNvSpPr txBox="1">
              <a:spLocks noChangeAspect="1" noChangeArrowheads="1"/>
            </p:cNvSpPr>
            <p:nvPr/>
          </p:nvSpPr>
          <p:spPr bwMode="auto">
            <a:xfrm>
              <a:off x="3123" y="2672"/>
              <a:ext cx="327"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200" b="1" i="0" u="none" strike="noStrike" kern="0" cap="none" spc="0" normalizeH="0" baseline="0" noProof="0">
                  <a:ln>
                    <a:noFill/>
                  </a:ln>
                  <a:solidFill>
                    <a:srgbClr val="8F3F7B"/>
                  </a:solidFill>
                  <a:effectLst/>
                  <a:uLnTx/>
                  <a:uFillTx/>
                  <a:latin typeface="+mn-lt"/>
                  <a:ea typeface="Segoe UI" panose="020B0502040204020203" pitchFamily="34" charset="0"/>
                  <a:cs typeface="Segoe UI" panose="020B0502040204020203" pitchFamily="34" charset="0"/>
                </a:rPr>
                <a:t>NR</a:t>
              </a:r>
              <a:endParaRPr kumimoji="0" lang="en-US" altLang="en-US" sz="900" b="1" i="0" u="none" strike="noStrike" kern="0" cap="none" spc="0" normalizeH="0" baseline="0" noProof="0">
                <a:ln>
                  <a:noFill/>
                </a:ln>
                <a:solidFill>
                  <a:srgbClr val="8F3F7B"/>
                </a:solidFill>
                <a:effectLst/>
                <a:uLnTx/>
                <a:uFillTx/>
                <a:latin typeface="+mn-lt"/>
                <a:ea typeface="Segoe UI" panose="020B0502040204020203" pitchFamily="34" charset="0"/>
                <a:cs typeface="Segoe UI" panose="020B0502040204020203" pitchFamily="34" charset="0"/>
              </a:endParaRPr>
            </a:p>
          </p:txBody>
        </p:sp>
        <p:sp>
          <p:nvSpPr>
            <p:cNvPr id="64" name="Rectangle 223"/>
            <p:cNvSpPr>
              <a:spLocks noChangeAspect="1" noChangeArrowheads="1"/>
            </p:cNvSpPr>
            <p:nvPr/>
          </p:nvSpPr>
          <p:spPr bwMode="auto">
            <a:xfrm>
              <a:off x="3106" y="2389"/>
              <a:ext cx="363"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72000" rIns="7200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sv-SE" altLang="en-US" sz="1000" b="0" i="0" u="none" strike="noStrike" kern="0" cap="none" spc="0" normalizeH="0" baseline="0" noProof="0">
                <a:ln>
                  <a:noFill/>
                </a:ln>
                <a:solidFill>
                  <a:srgbClr val="58585A"/>
                </a:solidFill>
                <a:effectLst/>
                <a:uLnTx/>
                <a:uFillTx/>
                <a:latin typeface="+mn-lt"/>
                <a:ea typeface="+mn-ea"/>
                <a:cs typeface="+mn-cs"/>
              </a:endParaRPr>
            </a:p>
          </p:txBody>
        </p:sp>
        <p:sp>
          <p:nvSpPr>
            <p:cNvPr id="65" name="Freeform 11"/>
            <p:cNvSpPr>
              <a:spLocks noChangeAspect="1" noEditPoints="1"/>
            </p:cNvSpPr>
            <p:nvPr/>
          </p:nvSpPr>
          <p:spPr bwMode="auto">
            <a:xfrm>
              <a:off x="3106" y="2389"/>
              <a:ext cx="363" cy="520"/>
            </a:xfrm>
            <a:custGeom>
              <a:avLst/>
              <a:gdLst>
                <a:gd name="T0" fmla="*/ 115539 w 410"/>
                <a:gd name="T1" fmla="*/ 64176 h 589"/>
                <a:gd name="T2" fmla="*/ 108501 w 410"/>
                <a:gd name="T3" fmla="*/ 155160 h 589"/>
                <a:gd name="T4" fmla="*/ 4692 w 410"/>
                <a:gd name="T5" fmla="*/ 148661 h 589"/>
                <a:gd name="T6" fmla="*/ 60116 w 410"/>
                <a:gd name="T7" fmla="*/ 4333 h 589"/>
                <a:gd name="T8" fmla="*/ 117885 w 410"/>
                <a:gd name="T9" fmla="*/ 57677 h 589"/>
                <a:gd name="T10" fmla="*/ 120230 w 410"/>
                <a:gd name="T11" fmla="*/ 55512 h 589"/>
                <a:gd name="T12" fmla="*/ 0 w 410"/>
                <a:gd name="T13" fmla="*/ 55512 h 589"/>
                <a:gd name="T14" fmla="*/ 292 w 410"/>
                <a:gd name="T15" fmla="*/ 148661 h 589"/>
                <a:gd name="T16" fmla="*/ 108501 w 410"/>
                <a:gd name="T17" fmla="*/ 159493 h 589"/>
                <a:gd name="T18" fmla="*/ 120230 w 410"/>
                <a:gd name="T19" fmla="*/ 64176 h 589"/>
                <a:gd name="T20" fmla="*/ 89147 w 410"/>
                <a:gd name="T21" fmla="*/ 78257 h 589"/>
                <a:gd name="T22" fmla="*/ 73898 w 410"/>
                <a:gd name="T23" fmla="*/ 37097 h 589"/>
                <a:gd name="T24" fmla="*/ 69793 w 410"/>
                <a:gd name="T25" fmla="*/ 31141 h 589"/>
                <a:gd name="T26" fmla="*/ 69206 w 410"/>
                <a:gd name="T27" fmla="*/ 37097 h 589"/>
                <a:gd name="T28" fmla="*/ 50731 w 410"/>
                <a:gd name="T29" fmla="*/ 37097 h 589"/>
                <a:gd name="T30" fmla="*/ 63342 w 410"/>
                <a:gd name="T31" fmla="*/ 28973 h 589"/>
                <a:gd name="T32" fmla="*/ 64807 w 410"/>
                <a:gd name="T33" fmla="*/ 25183 h 589"/>
                <a:gd name="T34" fmla="*/ 46040 w 410"/>
                <a:gd name="T35" fmla="*/ 37097 h 589"/>
                <a:gd name="T36" fmla="*/ 31083 w 410"/>
                <a:gd name="T37" fmla="*/ 78257 h 589"/>
                <a:gd name="T38" fmla="*/ 32844 w 410"/>
                <a:gd name="T39" fmla="*/ 82048 h 589"/>
                <a:gd name="T40" fmla="*/ 50145 w 410"/>
                <a:gd name="T41" fmla="*/ 80694 h 589"/>
                <a:gd name="T42" fmla="*/ 70086 w 410"/>
                <a:gd name="T43" fmla="*/ 80694 h 589"/>
                <a:gd name="T44" fmla="*/ 87680 w 410"/>
                <a:gd name="T45" fmla="*/ 82048 h 589"/>
                <a:gd name="T46" fmla="*/ 89147 w 410"/>
                <a:gd name="T47" fmla="*/ 78257 h 589"/>
                <a:gd name="T48" fmla="*/ 66273 w 410"/>
                <a:gd name="T49" fmla="*/ 60386 h 589"/>
                <a:gd name="T50" fmla="*/ 53371 w 410"/>
                <a:gd name="T51" fmla="*/ 60386 h 589"/>
                <a:gd name="T52" fmla="*/ 73604 w 410"/>
                <a:gd name="T53" fmla="*/ 77715 h 589"/>
                <a:gd name="T54" fmla="*/ 46332 w 410"/>
                <a:gd name="T55" fmla="*/ 77715 h 589"/>
                <a:gd name="T56" fmla="*/ 48678 w 410"/>
                <a:gd name="T57" fmla="*/ 66614 h 589"/>
                <a:gd name="T58" fmla="*/ 71259 w 410"/>
                <a:gd name="T59" fmla="*/ 66614 h 589"/>
                <a:gd name="T60" fmla="*/ 73604 w 410"/>
                <a:gd name="T61" fmla="*/ 77715 h 589"/>
                <a:gd name="T62" fmla="*/ 76830 w 410"/>
                <a:gd name="T63" fmla="*/ 49554 h 589"/>
                <a:gd name="T64" fmla="*/ 79176 w 410"/>
                <a:gd name="T65" fmla="*/ 37097 h 589"/>
                <a:gd name="T66" fmla="*/ 76830 w 410"/>
                <a:gd name="T67" fmla="*/ 24371 h 589"/>
                <a:gd name="T68" fmla="*/ 83868 w 410"/>
                <a:gd name="T69" fmla="*/ 37097 h 589"/>
                <a:gd name="T70" fmla="*/ 78003 w 410"/>
                <a:gd name="T71" fmla="*/ 50097 h 589"/>
                <a:gd name="T72" fmla="*/ 85041 w 410"/>
                <a:gd name="T73" fmla="*/ 54699 h 589"/>
                <a:gd name="T74" fmla="*/ 89147 w 410"/>
                <a:gd name="T75" fmla="*/ 37097 h 589"/>
                <a:gd name="T76" fmla="*/ 85041 w 410"/>
                <a:gd name="T77" fmla="*/ 19497 h 589"/>
                <a:gd name="T78" fmla="*/ 93838 w 410"/>
                <a:gd name="T79" fmla="*/ 37097 h 589"/>
                <a:gd name="T80" fmla="*/ 86506 w 410"/>
                <a:gd name="T81" fmla="*/ 54970 h 589"/>
                <a:gd name="T82" fmla="*/ 43401 w 410"/>
                <a:gd name="T83" fmla="*/ 49554 h 589"/>
                <a:gd name="T84" fmla="*/ 41054 w 410"/>
                <a:gd name="T85" fmla="*/ 37097 h 589"/>
                <a:gd name="T86" fmla="*/ 43401 w 410"/>
                <a:gd name="T87" fmla="*/ 24371 h 589"/>
                <a:gd name="T88" fmla="*/ 36362 w 410"/>
                <a:gd name="T89" fmla="*/ 37097 h 589"/>
                <a:gd name="T90" fmla="*/ 42228 w 410"/>
                <a:gd name="T91" fmla="*/ 50097 h 589"/>
                <a:gd name="T92" fmla="*/ 35190 w 410"/>
                <a:gd name="T93" fmla="*/ 54699 h 589"/>
                <a:gd name="T94" fmla="*/ 31083 w 410"/>
                <a:gd name="T95" fmla="*/ 37097 h 589"/>
                <a:gd name="T96" fmla="*/ 35190 w 410"/>
                <a:gd name="T97" fmla="*/ 19497 h 589"/>
                <a:gd name="T98" fmla="*/ 26392 w 410"/>
                <a:gd name="T99" fmla="*/ 37097 h 589"/>
                <a:gd name="T100" fmla="*/ 33724 w 410"/>
                <a:gd name="T101" fmla="*/ 54970 h 58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10"/>
                <a:gd name="T154" fmla="*/ 0 h 589"/>
                <a:gd name="T155" fmla="*/ 410 w 410"/>
                <a:gd name="T156" fmla="*/ 589 h 58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10" h="589">
                  <a:moveTo>
                    <a:pt x="402" y="229"/>
                  </a:moveTo>
                  <a:cubicBezTo>
                    <a:pt x="397" y="229"/>
                    <a:pt x="394" y="233"/>
                    <a:pt x="394" y="237"/>
                  </a:cubicBezTo>
                  <a:cubicBezTo>
                    <a:pt x="394" y="549"/>
                    <a:pt x="394" y="549"/>
                    <a:pt x="394" y="549"/>
                  </a:cubicBezTo>
                  <a:cubicBezTo>
                    <a:pt x="394" y="563"/>
                    <a:pt x="383" y="573"/>
                    <a:pt x="370" y="573"/>
                  </a:cubicBezTo>
                  <a:cubicBezTo>
                    <a:pt x="41" y="573"/>
                    <a:pt x="41" y="573"/>
                    <a:pt x="41" y="573"/>
                  </a:cubicBezTo>
                  <a:cubicBezTo>
                    <a:pt x="27" y="573"/>
                    <a:pt x="17" y="563"/>
                    <a:pt x="16" y="549"/>
                  </a:cubicBezTo>
                  <a:cubicBezTo>
                    <a:pt x="16" y="205"/>
                    <a:pt x="16" y="205"/>
                    <a:pt x="16" y="205"/>
                  </a:cubicBezTo>
                  <a:cubicBezTo>
                    <a:pt x="17" y="101"/>
                    <a:pt x="101" y="16"/>
                    <a:pt x="205" y="16"/>
                  </a:cubicBezTo>
                  <a:cubicBezTo>
                    <a:pt x="309" y="16"/>
                    <a:pt x="394" y="101"/>
                    <a:pt x="394" y="205"/>
                  </a:cubicBezTo>
                  <a:cubicBezTo>
                    <a:pt x="394" y="209"/>
                    <a:pt x="397" y="213"/>
                    <a:pt x="402" y="213"/>
                  </a:cubicBezTo>
                  <a:cubicBezTo>
                    <a:pt x="406" y="213"/>
                    <a:pt x="410" y="209"/>
                    <a:pt x="410" y="205"/>
                  </a:cubicBezTo>
                  <a:cubicBezTo>
                    <a:pt x="410" y="205"/>
                    <a:pt x="410" y="205"/>
                    <a:pt x="410" y="205"/>
                  </a:cubicBezTo>
                  <a:cubicBezTo>
                    <a:pt x="410" y="92"/>
                    <a:pt x="318" y="0"/>
                    <a:pt x="205" y="0"/>
                  </a:cubicBezTo>
                  <a:cubicBezTo>
                    <a:pt x="92" y="0"/>
                    <a:pt x="0" y="92"/>
                    <a:pt x="0" y="205"/>
                  </a:cubicBezTo>
                  <a:cubicBezTo>
                    <a:pt x="0" y="205"/>
                    <a:pt x="0" y="205"/>
                    <a:pt x="0" y="205"/>
                  </a:cubicBezTo>
                  <a:cubicBezTo>
                    <a:pt x="1" y="549"/>
                    <a:pt x="1" y="549"/>
                    <a:pt x="1" y="549"/>
                  </a:cubicBezTo>
                  <a:cubicBezTo>
                    <a:pt x="1" y="571"/>
                    <a:pt x="18" y="589"/>
                    <a:pt x="41" y="589"/>
                  </a:cubicBezTo>
                  <a:cubicBezTo>
                    <a:pt x="370" y="589"/>
                    <a:pt x="370" y="589"/>
                    <a:pt x="370" y="589"/>
                  </a:cubicBezTo>
                  <a:cubicBezTo>
                    <a:pt x="392" y="589"/>
                    <a:pt x="410" y="571"/>
                    <a:pt x="410" y="549"/>
                  </a:cubicBezTo>
                  <a:cubicBezTo>
                    <a:pt x="410" y="237"/>
                    <a:pt x="410" y="237"/>
                    <a:pt x="410" y="237"/>
                  </a:cubicBezTo>
                  <a:cubicBezTo>
                    <a:pt x="410" y="233"/>
                    <a:pt x="406" y="229"/>
                    <a:pt x="402" y="229"/>
                  </a:cubicBezTo>
                  <a:moveTo>
                    <a:pt x="304" y="289"/>
                  </a:moveTo>
                  <a:cubicBezTo>
                    <a:pt x="258" y="246"/>
                    <a:pt x="232" y="204"/>
                    <a:pt x="221" y="181"/>
                  </a:cubicBezTo>
                  <a:cubicBezTo>
                    <a:pt x="239" y="174"/>
                    <a:pt x="252" y="157"/>
                    <a:pt x="252" y="137"/>
                  </a:cubicBezTo>
                  <a:cubicBezTo>
                    <a:pt x="252" y="131"/>
                    <a:pt x="251" y="125"/>
                    <a:pt x="248" y="119"/>
                  </a:cubicBezTo>
                  <a:cubicBezTo>
                    <a:pt x="247" y="115"/>
                    <a:pt x="242" y="113"/>
                    <a:pt x="238" y="115"/>
                  </a:cubicBezTo>
                  <a:cubicBezTo>
                    <a:pt x="234" y="116"/>
                    <a:pt x="232" y="121"/>
                    <a:pt x="234" y="125"/>
                  </a:cubicBezTo>
                  <a:cubicBezTo>
                    <a:pt x="235" y="129"/>
                    <a:pt x="236" y="133"/>
                    <a:pt x="236" y="137"/>
                  </a:cubicBezTo>
                  <a:cubicBezTo>
                    <a:pt x="236" y="154"/>
                    <a:pt x="222" y="168"/>
                    <a:pt x="204" y="168"/>
                  </a:cubicBezTo>
                  <a:cubicBezTo>
                    <a:pt x="187" y="168"/>
                    <a:pt x="173" y="154"/>
                    <a:pt x="173" y="137"/>
                  </a:cubicBezTo>
                  <a:cubicBezTo>
                    <a:pt x="173" y="119"/>
                    <a:pt x="187" y="105"/>
                    <a:pt x="204" y="105"/>
                  </a:cubicBezTo>
                  <a:cubicBezTo>
                    <a:pt x="208" y="105"/>
                    <a:pt x="212" y="106"/>
                    <a:pt x="216" y="107"/>
                  </a:cubicBezTo>
                  <a:cubicBezTo>
                    <a:pt x="220" y="109"/>
                    <a:pt x="224" y="107"/>
                    <a:pt x="226" y="103"/>
                  </a:cubicBezTo>
                  <a:cubicBezTo>
                    <a:pt x="228" y="99"/>
                    <a:pt x="226" y="94"/>
                    <a:pt x="221" y="93"/>
                  </a:cubicBezTo>
                  <a:cubicBezTo>
                    <a:pt x="216" y="90"/>
                    <a:pt x="210" y="89"/>
                    <a:pt x="204" y="89"/>
                  </a:cubicBezTo>
                  <a:cubicBezTo>
                    <a:pt x="178" y="89"/>
                    <a:pt x="157" y="111"/>
                    <a:pt x="157" y="137"/>
                  </a:cubicBezTo>
                  <a:cubicBezTo>
                    <a:pt x="157" y="157"/>
                    <a:pt x="171" y="175"/>
                    <a:pt x="189" y="181"/>
                  </a:cubicBezTo>
                  <a:cubicBezTo>
                    <a:pt x="178" y="204"/>
                    <a:pt x="152" y="247"/>
                    <a:pt x="106" y="289"/>
                  </a:cubicBezTo>
                  <a:cubicBezTo>
                    <a:pt x="104" y="291"/>
                    <a:pt x="103" y="295"/>
                    <a:pt x="104" y="298"/>
                  </a:cubicBezTo>
                  <a:cubicBezTo>
                    <a:pt x="105" y="301"/>
                    <a:pt x="108" y="303"/>
                    <a:pt x="112" y="303"/>
                  </a:cubicBezTo>
                  <a:cubicBezTo>
                    <a:pt x="164" y="303"/>
                    <a:pt x="164" y="303"/>
                    <a:pt x="164" y="303"/>
                  </a:cubicBezTo>
                  <a:cubicBezTo>
                    <a:pt x="167" y="303"/>
                    <a:pt x="170" y="301"/>
                    <a:pt x="171" y="298"/>
                  </a:cubicBezTo>
                  <a:cubicBezTo>
                    <a:pt x="172" y="297"/>
                    <a:pt x="180" y="276"/>
                    <a:pt x="205" y="276"/>
                  </a:cubicBezTo>
                  <a:cubicBezTo>
                    <a:pt x="230" y="276"/>
                    <a:pt x="239" y="297"/>
                    <a:pt x="239" y="298"/>
                  </a:cubicBezTo>
                  <a:cubicBezTo>
                    <a:pt x="240" y="301"/>
                    <a:pt x="243" y="303"/>
                    <a:pt x="246" y="303"/>
                  </a:cubicBezTo>
                  <a:cubicBezTo>
                    <a:pt x="299" y="303"/>
                    <a:pt x="299" y="303"/>
                    <a:pt x="299" y="303"/>
                  </a:cubicBezTo>
                  <a:cubicBezTo>
                    <a:pt x="302" y="303"/>
                    <a:pt x="305" y="301"/>
                    <a:pt x="306" y="298"/>
                  </a:cubicBezTo>
                  <a:cubicBezTo>
                    <a:pt x="307" y="295"/>
                    <a:pt x="306" y="291"/>
                    <a:pt x="304" y="289"/>
                  </a:cubicBezTo>
                  <a:moveTo>
                    <a:pt x="204" y="186"/>
                  </a:moveTo>
                  <a:cubicBezTo>
                    <a:pt x="209" y="195"/>
                    <a:pt x="216" y="208"/>
                    <a:pt x="226" y="223"/>
                  </a:cubicBezTo>
                  <a:cubicBezTo>
                    <a:pt x="220" y="222"/>
                    <a:pt x="212" y="221"/>
                    <a:pt x="204" y="221"/>
                  </a:cubicBezTo>
                  <a:cubicBezTo>
                    <a:pt x="196" y="221"/>
                    <a:pt x="189" y="222"/>
                    <a:pt x="182" y="223"/>
                  </a:cubicBezTo>
                  <a:cubicBezTo>
                    <a:pt x="193" y="208"/>
                    <a:pt x="200" y="195"/>
                    <a:pt x="204" y="186"/>
                  </a:cubicBezTo>
                  <a:moveTo>
                    <a:pt x="251" y="287"/>
                  </a:moveTo>
                  <a:cubicBezTo>
                    <a:pt x="246" y="278"/>
                    <a:pt x="232" y="260"/>
                    <a:pt x="204" y="260"/>
                  </a:cubicBezTo>
                  <a:cubicBezTo>
                    <a:pt x="177" y="260"/>
                    <a:pt x="163" y="278"/>
                    <a:pt x="158" y="287"/>
                  </a:cubicBezTo>
                  <a:cubicBezTo>
                    <a:pt x="131" y="287"/>
                    <a:pt x="131" y="287"/>
                    <a:pt x="131" y="287"/>
                  </a:cubicBezTo>
                  <a:cubicBezTo>
                    <a:pt x="145" y="273"/>
                    <a:pt x="156" y="259"/>
                    <a:pt x="166" y="246"/>
                  </a:cubicBezTo>
                  <a:cubicBezTo>
                    <a:pt x="171" y="244"/>
                    <a:pt x="186" y="237"/>
                    <a:pt x="204" y="237"/>
                  </a:cubicBezTo>
                  <a:cubicBezTo>
                    <a:pt x="223" y="237"/>
                    <a:pt x="238" y="244"/>
                    <a:pt x="243" y="246"/>
                  </a:cubicBezTo>
                  <a:cubicBezTo>
                    <a:pt x="253" y="259"/>
                    <a:pt x="264" y="273"/>
                    <a:pt x="278" y="287"/>
                  </a:cubicBezTo>
                  <a:lnTo>
                    <a:pt x="251" y="287"/>
                  </a:lnTo>
                  <a:close/>
                  <a:moveTo>
                    <a:pt x="266" y="185"/>
                  </a:moveTo>
                  <a:cubicBezTo>
                    <a:pt x="265" y="185"/>
                    <a:pt x="263" y="184"/>
                    <a:pt x="262" y="183"/>
                  </a:cubicBezTo>
                  <a:cubicBezTo>
                    <a:pt x="258" y="181"/>
                    <a:pt x="257" y="176"/>
                    <a:pt x="260" y="172"/>
                  </a:cubicBezTo>
                  <a:cubicBezTo>
                    <a:pt x="267" y="162"/>
                    <a:pt x="270" y="149"/>
                    <a:pt x="270" y="137"/>
                  </a:cubicBezTo>
                  <a:cubicBezTo>
                    <a:pt x="270" y="124"/>
                    <a:pt x="267" y="112"/>
                    <a:pt x="260" y="101"/>
                  </a:cubicBezTo>
                  <a:cubicBezTo>
                    <a:pt x="257" y="97"/>
                    <a:pt x="258" y="92"/>
                    <a:pt x="262" y="90"/>
                  </a:cubicBezTo>
                  <a:cubicBezTo>
                    <a:pt x="266" y="88"/>
                    <a:pt x="271" y="89"/>
                    <a:pt x="273" y="92"/>
                  </a:cubicBezTo>
                  <a:cubicBezTo>
                    <a:pt x="282" y="105"/>
                    <a:pt x="286" y="121"/>
                    <a:pt x="286" y="137"/>
                  </a:cubicBezTo>
                  <a:cubicBezTo>
                    <a:pt x="286" y="153"/>
                    <a:pt x="282" y="168"/>
                    <a:pt x="273" y="181"/>
                  </a:cubicBezTo>
                  <a:cubicBezTo>
                    <a:pt x="272" y="183"/>
                    <a:pt x="269" y="185"/>
                    <a:pt x="266" y="185"/>
                  </a:cubicBezTo>
                  <a:moveTo>
                    <a:pt x="295" y="203"/>
                  </a:moveTo>
                  <a:cubicBezTo>
                    <a:pt x="293" y="203"/>
                    <a:pt x="292" y="203"/>
                    <a:pt x="290" y="202"/>
                  </a:cubicBezTo>
                  <a:cubicBezTo>
                    <a:pt x="287" y="199"/>
                    <a:pt x="286" y="194"/>
                    <a:pt x="288" y="191"/>
                  </a:cubicBezTo>
                  <a:cubicBezTo>
                    <a:pt x="299" y="175"/>
                    <a:pt x="304" y="156"/>
                    <a:pt x="304" y="137"/>
                  </a:cubicBezTo>
                  <a:cubicBezTo>
                    <a:pt x="304" y="117"/>
                    <a:pt x="299" y="99"/>
                    <a:pt x="288" y="83"/>
                  </a:cubicBezTo>
                  <a:cubicBezTo>
                    <a:pt x="286" y="79"/>
                    <a:pt x="287" y="74"/>
                    <a:pt x="290" y="72"/>
                  </a:cubicBezTo>
                  <a:cubicBezTo>
                    <a:pt x="294" y="69"/>
                    <a:pt x="299" y="70"/>
                    <a:pt x="301" y="74"/>
                  </a:cubicBezTo>
                  <a:cubicBezTo>
                    <a:pt x="314" y="93"/>
                    <a:pt x="320" y="114"/>
                    <a:pt x="320" y="137"/>
                  </a:cubicBezTo>
                  <a:cubicBezTo>
                    <a:pt x="320" y="159"/>
                    <a:pt x="314" y="181"/>
                    <a:pt x="301" y="199"/>
                  </a:cubicBezTo>
                  <a:cubicBezTo>
                    <a:pt x="300" y="202"/>
                    <a:pt x="297" y="203"/>
                    <a:pt x="295" y="203"/>
                  </a:cubicBezTo>
                  <a:moveTo>
                    <a:pt x="144" y="185"/>
                  </a:moveTo>
                  <a:cubicBezTo>
                    <a:pt x="145" y="185"/>
                    <a:pt x="147" y="184"/>
                    <a:pt x="148" y="183"/>
                  </a:cubicBezTo>
                  <a:cubicBezTo>
                    <a:pt x="152" y="181"/>
                    <a:pt x="153" y="176"/>
                    <a:pt x="150" y="172"/>
                  </a:cubicBezTo>
                  <a:cubicBezTo>
                    <a:pt x="144" y="162"/>
                    <a:pt x="140" y="149"/>
                    <a:pt x="140" y="137"/>
                  </a:cubicBezTo>
                  <a:cubicBezTo>
                    <a:pt x="140" y="124"/>
                    <a:pt x="144" y="112"/>
                    <a:pt x="150" y="101"/>
                  </a:cubicBezTo>
                  <a:cubicBezTo>
                    <a:pt x="153" y="97"/>
                    <a:pt x="152" y="92"/>
                    <a:pt x="148" y="90"/>
                  </a:cubicBezTo>
                  <a:cubicBezTo>
                    <a:pt x="144" y="88"/>
                    <a:pt x="140" y="89"/>
                    <a:pt x="137" y="92"/>
                  </a:cubicBezTo>
                  <a:cubicBezTo>
                    <a:pt x="128" y="105"/>
                    <a:pt x="124" y="121"/>
                    <a:pt x="124" y="137"/>
                  </a:cubicBezTo>
                  <a:cubicBezTo>
                    <a:pt x="124" y="153"/>
                    <a:pt x="128" y="168"/>
                    <a:pt x="137" y="181"/>
                  </a:cubicBezTo>
                  <a:cubicBezTo>
                    <a:pt x="139" y="183"/>
                    <a:pt x="141" y="185"/>
                    <a:pt x="144" y="185"/>
                  </a:cubicBezTo>
                  <a:moveTo>
                    <a:pt x="115" y="203"/>
                  </a:moveTo>
                  <a:cubicBezTo>
                    <a:pt x="117" y="203"/>
                    <a:pt x="119" y="203"/>
                    <a:pt x="120" y="202"/>
                  </a:cubicBezTo>
                  <a:cubicBezTo>
                    <a:pt x="124" y="199"/>
                    <a:pt x="125" y="194"/>
                    <a:pt x="122" y="191"/>
                  </a:cubicBezTo>
                  <a:cubicBezTo>
                    <a:pt x="112" y="175"/>
                    <a:pt x="106" y="156"/>
                    <a:pt x="106" y="137"/>
                  </a:cubicBezTo>
                  <a:cubicBezTo>
                    <a:pt x="106" y="117"/>
                    <a:pt x="112" y="99"/>
                    <a:pt x="122" y="83"/>
                  </a:cubicBezTo>
                  <a:cubicBezTo>
                    <a:pt x="125" y="79"/>
                    <a:pt x="124" y="74"/>
                    <a:pt x="120" y="72"/>
                  </a:cubicBezTo>
                  <a:cubicBezTo>
                    <a:pt x="116" y="69"/>
                    <a:pt x="111" y="70"/>
                    <a:pt x="109" y="74"/>
                  </a:cubicBezTo>
                  <a:cubicBezTo>
                    <a:pt x="97" y="93"/>
                    <a:pt x="90" y="114"/>
                    <a:pt x="90" y="137"/>
                  </a:cubicBezTo>
                  <a:cubicBezTo>
                    <a:pt x="90" y="159"/>
                    <a:pt x="97" y="181"/>
                    <a:pt x="109" y="199"/>
                  </a:cubicBezTo>
                  <a:cubicBezTo>
                    <a:pt x="110" y="202"/>
                    <a:pt x="113" y="203"/>
                    <a:pt x="115" y="203"/>
                  </a:cubicBezTo>
                </a:path>
              </a:pathLst>
            </a:custGeom>
            <a:solidFill>
              <a:srgbClr val="8F3F7B"/>
            </a:solidFill>
            <a:ln>
              <a:noFill/>
            </a:ln>
            <a:extLst>
              <a:ext uri="{91240B29-F687-4F45-9708-019B960494DF}">
                <a14:hiddenLine xmlns:a14="http://schemas.microsoft.com/office/drawing/2010/main" w="9525">
                  <a:solidFill>
                    <a:srgbClr val="000000"/>
                  </a:solidFill>
                  <a:round/>
                  <a:headEnd/>
                  <a:tailEnd/>
                </a14:hiddenLine>
              </a:ext>
            </a:extLst>
          </p:spPr>
          <p:txBody>
            <a:bodyPr tIns="10800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8585A"/>
                </a:solidFill>
                <a:effectLst/>
                <a:uLnTx/>
                <a:uFillTx/>
                <a:latin typeface="+mn-lt"/>
                <a:ea typeface="+mn-ea"/>
                <a:cs typeface="+mn-cs"/>
              </a:endParaRPr>
            </a:p>
          </p:txBody>
        </p:sp>
      </p:grpSp>
      <p:grpSp>
        <p:nvGrpSpPr>
          <p:cNvPr id="66" name="Group 9"/>
          <p:cNvGrpSpPr>
            <a:grpSpLocks/>
          </p:cNvGrpSpPr>
          <p:nvPr/>
        </p:nvGrpSpPr>
        <p:grpSpPr bwMode="auto">
          <a:xfrm>
            <a:off x="11038980" y="4766557"/>
            <a:ext cx="239369" cy="360989"/>
            <a:chOff x="416" y="1332"/>
            <a:chExt cx="408" cy="737"/>
          </a:xfrm>
        </p:grpSpPr>
        <p:sp>
          <p:nvSpPr>
            <p:cNvPr id="67" name="Rectangle 10"/>
            <p:cNvSpPr>
              <a:spLocks noChangeArrowheads="1"/>
            </p:cNvSpPr>
            <p:nvPr/>
          </p:nvSpPr>
          <p:spPr bwMode="auto">
            <a:xfrm>
              <a:off x="519" y="1446"/>
              <a:ext cx="0" cy="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0" lang="en-US" altLang="es-ES_tradnl" sz="800" b="1" i="0" u="none" strike="noStrike" kern="0" cap="none" spc="0" normalizeH="0" baseline="0" noProof="0">
                <a:ln>
                  <a:noFill/>
                </a:ln>
                <a:solidFill>
                  <a:srgbClr val="00A9D4"/>
                </a:solidFill>
                <a:effectLst/>
                <a:uLnTx/>
                <a:uFillTx/>
                <a:latin typeface="+mn-lt"/>
                <a:ea typeface="+mn-ea"/>
                <a:cs typeface="Arial" charset="0"/>
              </a:endParaRPr>
            </a:p>
          </p:txBody>
        </p:sp>
        <p:grpSp>
          <p:nvGrpSpPr>
            <p:cNvPr id="68" name="Group 11"/>
            <p:cNvGrpSpPr>
              <a:grpSpLocks/>
            </p:cNvGrpSpPr>
            <p:nvPr/>
          </p:nvGrpSpPr>
          <p:grpSpPr bwMode="auto">
            <a:xfrm>
              <a:off x="416" y="1332"/>
              <a:ext cx="408" cy="737"/>
              <a:chOff x="518" y="1338"/>
              <a:chExt cx="357" cy="568"/>
            </a:xfrm>
          </p:grpSpPr>
          <p:sp>
            <p:nvSpPr>
              <p:cNvPr id="69" name="Rectangle 12"/>
              <p:cNvSpPr>
                <a:spLocks noChangeArrowheads="1"/>
              </p:cNvSpPr>
              <p:nvPr/>
            </p:nvSpPr>
            <p:spPr bwMode="auto">
              <a:xfrm>
                <a:off x="582" y="1486"/>
                <a:ext cx="1" cy="170"/>
              </a:xfrm>
              <a:prstGeom prst="rect">
                <a:avLst/>
              </a:prstGeom>
              <a:solidFill>
                <a:srgbClr val="00A9D4"/>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br>
                  <a:rPr kumimoji="0" lang="de-DE" altLang="es-ES_tradnl" sz="2400" b="0" i="0" u="none" strike="noStrike" kern="0" cap="none" spc="0" normalizeH="0" baseline="0" noProof="0">
                    <a:ln>
                      <a:noFill/>
                    </a:ln>
                    <a:solidFill>
                      <a:srgbClr val="58585A"/>
                    </a:solidFill>
                    <a:effectLst/>
                    <a:uLnTx/>
                    <a:uFillTx/>
                    <a:latin typeface="+mn-lt"/>
                    <a:ea typeface="+mn-ea"/>
                    <a:cs typeface="Arial" charset="0"/>
                  </a:rPr>
                </a:br>
                <a:endParaRPr kumimoji="0" lang="en-US" altLang="es-ES_tradnl" sz="2400" b="0" i="0" u="none" strike="noStrike" kern="0" cap="none" spc="0" normalizeH="0" baseline="0" noProof="0">
                  <a:ln>
                    <a:noFill/>
                  </a:ln>
                  <a:solidFill>
                    <a:srgbClr val="58585A"/>
                  </a:solidFill>
                  <a:effectLst/>
                  <a:uLnTx/>
                  <a:uFillTx/>
                  <a:latin typeface="+mn-lt"/>
                  <a:ea typeface="+mn-ea"/>
                  <a:cs typeface="Arial" charset="0"/>
                </a:endParaRPr>
              </a:p>
            </p:txBody>
          </p:sp>
          <p:sp>
            <p:nvSpPr>
              <p:cNvPr id="70" name="Freeform 28"/>
              <p:cNvSpPr>
                <a:spLocks noChangeAspect="1" noEditPoints="1"/>
              </p:cNvSpPr>
              <p:nvPr/>
            </p:nvSpPr>
            <p:spPr bwMode="auto">
              <a:xfrm>
                <a:off x="518" y="1338"/>
                <a:ext cx="357" cy="568"/>
              </a:xfrm>
              <a:custGeom>
                <a:avLst/>
                <a:gdLst>
                  <a:gd name="T0" fmla="*/ 1293829 w 275"/>
                  <a:gd name="T1" fmla="*/ 3496 h 503"/>
                  <a:gd name="T2" fmla="*/ 1258544 w 275"/>
                  <a:gd name="T3" fmla="*/ 3349 h 503"/>
                  <a:gd name="T4" fmla="*/ 253622 w 275"/>
                  <a:gd name="T5" fmla="*/ 3349 h 503"/>
                  <a:gd name="T6" fmla="*/ 208223 w 275"/>
                  <a:gd name="T7" fmla="*/ 3496 h 503"/>
                  <a:gd name="T8" fmla="*/ 166645 w 275"/>
                  <a:gd name="T9" fmla="*/ 22063 h 503"/>
                  <a:gd name="T10" fmla="*/ 270311 w 275"/>
                  <a:gd name="T11" fmla="*/ 23136 h 503"/>
                  <a:gd name="T12" fmla="*/ 1236606 w 275"/>
                  <a:gd name="T13" fmla="*/ 23136 h 503"/>
                  <a:gd name="T14" fmla="*/ 1344240 w 275"/>
                  <a:gd name="T15" fmla="*/ 22063 h 503"/>
                  <a:gd name="T16" fmla="*/ 1254466 w 275"/>
                  <a:gd name="T17" fmla="*/ 22063 h 503"/>
                  <a:gd name="T18" fmla="*/ 1236606 w 275"/>
                  <a:gd name="T19" fmla="*/ 22282 h 503"/>
                  <a:gd name="T20" fmla="*/ 753757 w 275"/>
                  <a:gd name="T21" fmla="*/ 22308 h 503"/>
                  <a:gd name="T22" fmla="*/ 258860 w 275"/>
                  <a:gd name="T23" fmla="*/ 22254 h 503"/>
                  <a:gd name="T24" fmla="*/ 253622 w 275"/>
                  <a:gd name="T25" fmla="*/ 4271 h 503"/>
                  <a:gd name="T26" fmla="*/ 260753 w 275"/>
                  <a:gd name="T27" fmla="*/ 4232 h 503"/>
                  <a:gd name="T28" fmla="*/ 1083193 w 275"/>
                  <a:gd name="T29" fmla="*/ 4154 h 503"/>
                  <a:gd name="T30" fmla="*/ 1254466 w 275"/>
                  <a:gd name="T31" fmla="*/ 4271 h 503"/>
                  <a:gd name="T32" fmla="*/ 1254466 w 275"/>
                  <a:gd name="T33" fmla="*/ 22063 h 503"/>
                  <a:gd name="T34" fmla="*/ 566332 w 275"/>
                  <a:gd name="T35" fmla="*/ 25706 h 503"/>
                  <a:gd name="T36" fmla="*/ 904330 w 275"/>
                  <a:gd name="T37" fmla="*/ 26092 h 503"/>
                  <a:gd name="T38" fmla="*/ 904330 w 275"/>
                  <a:gd name="T39" fmla="*/ 25191 h 503"/>
                  <a:gd name="T40" fmla="*/ 1290799 w 275"/>
                  <a:gd name="T41" fmla="*/ 24696 h 503"/>
                  <a:gd name="T42" fmla="*/ 996647 w 275"/>
                  <a:gd name="T43" fmla="*/ 25706 h 503"/>
                  <a:gd name="T44" fmla="*/ 1050724 w 275"/>
                  <a:gd name="T45" fmla="*/ 26018 h 503"/>
                  <a:gd name="T46" fmla="*/ 1344240 w 275"/>
                  <a:gd name="T47" fmla="*/ 25051 h 503"/>
                  <a:gd name="T48" fmla="*/ 216336 w 275"/>
                  <a:gd name="T49" fmla="*/ 24696 h 503"/>
                  <a:gd name="T50" fmla="*/ 200860 w 275"/>
                  <a:gd name="T51" fmla="*/ 25542 h 503"/>
                  <a:gd name="T52" fmla="*/ 461776 w 275"/>
                  <a:gd name="T53" fmla="*/ 26018 h 503"/>
                  <a:gd name="T54" fmla="*/ 473298 w 275"/>
                  <a:gd name="T55" fmla="*/ 25130 h 503"/>
                  <a:gd name="T56" fmla="*/ 1462902 w 275"/>
                  <a:gd name="T57" fmla="*/ 5446 h 503"/>
                  <a:gd name="T58" fmla="*/ 1419879 w 275"/>
                  <a:gd name="T59" fmla="*/ 26339 h 503"/>
                  <a:gd name="T60" fmla="*/ 1388746 w 275"/>
                  <a:gd name="T61" fmla="*/ 26758 h 503"/>
                  <a:gd name="T62" fmla="*/ 1380062 w 275"/>
                  <a:gd name="T63" fmla="*/ 26775 h 503"/>
                  <a:gd name="T64" fmla="*/ 128368 w 275"/>
                  <a:gd name="T65" fmla="*/ 26775 h 503"/>
                  <a:gd name="T66" fmla="*/ 86359 w 275"/>
                  <a:gd name="T67" fmla="*/ 26339 h 503"/>
                  <a:gd name="T68" fmla="*/ 98883 w 275"/>
                  <a:gd name="T69" fmla="*/ 1255 h 503"/>
                  <a:gd name="T70" fmla="*/ 110277 w 275"/>
                  <a:gd name="T71" fmla="*/ 1246 h 503"/>
                  <a:gd name="T72" fmla="*/ 481124 w 275"/>
                  <a:gd name="T73" fmla="*/ 984 h 503"/>
                  <a:gd name="T74" fmla="*/ 1019550 w 275"/>
                  <a:gd name="T75" fmla="*/ 984 h 503"/>
                  <a:gd name="T76" fmla="*/ 1414477 w 275"/>
                  <a:gd name="T77" fmla="*/ 1255 h 503"/>
                  <a:gd name="T78" fmla="*/ 1419879 w 275"/>
                  <a:gd name="T79" fmla="*/ 3782 h 503"/>
                  <a:gd name="T80" fmla="*/ 1506299 w 275"/>
                  <a:gd name="T81" fmla="*/ 3782 h 503"/>
                  <a:gd name="T82" fmla="*/ 1506299 w 275"/>
                  <a:gd name="T83" fmla="*/ 1407 h 503"/>
                  <a:gd name="T84" fmla="*/ 1414477 w 275"/>
                  <a:gd name="T85" fmla="*/ 330 h 503"/>
                  <a:gd name="T86" fmla="*/ 753757 w 275"/>
                  <a:gd name="T87" fmla="*/ 0 h 503"/>
                  <a:gd name="T88" fmla="*/ 95175 w 275"/>
                  <a:gd name="T89" fmla="*/ 330 h 503"/>
                  <a:gd name="T90" fmla="*/ 0 w 275"/>
                  <a:gd name="T91" fmla="*/ 1407 h 503"/>
                  <a:gd name="T92" fmla="*/ 66523 w 275"/>
                  <a:gd name="T93" fmla="*/ 27482 h 503"/>
                  <a:gd name="T94" fmla="*/ 753757 w 275"/>
                  <a:gd name="T95" fmla="*/ 27741 h 503"/>
                  <a:gd name="T96" fmla="*/ 1439420 w 275"/>
                  <a:gd name="T97" fmla="*/ 27482 h 503"/>
                  <a:gd name="T98" fmla="*/ 1506299 w 275"/>
                  <a:gd name="T99" fmla="*/ 5979 h 503"/>
                  <a:gd name="T100" fmla="*/ 753757 w 275"/>
                  <a:gd name="T101" fmla="*/ 871 h 503"/>
                  <a:gd name="T102" fmla="*/ 753757 w 275"/>
                  <a:gd name="T103" fmla="*/ 1471 h 503"/>
                  <a:gd name="T104" fmla="*/ 753757 w 275"/>
                  <a:gd name="T105" fmla="*/ 871 h 50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75"/>
                  <a:gd name="T160" fmla="*/ 0 h 503"/>
                  <a:gd name="T161" fmla="*/ 275 w 275"/>
                  <a:gd name="T162" fmla="*/ 503 h 50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75" h="503">
                    <a:moveTo>
                      <a:pt x="244" y="77"/>
                    </a:moveTo>
                    <a:cubicBezTo>
                      <a:pt x="244" y="70"/>
                      <a:pt x="240" y="66"/>
                      <a:pt x="236" y="64"/>
                    </a:cubicBezTo>
                    <a:cubicBezTo>
                      <a:pt x="233" y="62"/>
                      <a:pt x="230" y="61"/>
                      <a:pt x="230" y="61"/>
                    </a:cubicBezTo>
                    <a:cubicBezTo>
                      <a:pt x="229" y="61"/>
                      <a:pt x="229" y="61"/>
                      <a:pt x="229" y="61"/>
                    </a:cubicBezTo>
                    <a:cubicBezTo>
                      <a:pt x="228" y="61"/>
                      <a:pt x="178" y="57"/>
                      <a:pt x="137" y="57"/>
                    </a:cubicBezTo>
                    <a:cubicBezTo>
                      <a:pt x="97" y="57"/>
                      <a:pt x="46" y="61"/>
                      <a:pt x="46" y="61"/>
                    </a:cubicBezTo>
                    <a:cubicBezTo>
                      <a:pt x="45" y="61"/>
                      <a:pt x="45" y="61"/>
                      <a:pt x="45" y="61"/>
                    </a:cubicBezTo>
                    <a:cubicBezTo>
                      <a:pt x="44" y="61"/>
                      <a:pt x="41" y="62"/>
                      <a:pt x="38" y="64"/>
                    </a:cubicBezTo>
                    <a:cubicBezTo>
                      <a:pt x="35" y="66"/>
                      <a:pt x="30" y="70"/>
                      <a:pt x="30" y="77"/>
                    </a:cubicBezTo>
                    <a:cubicBezTo>
                      <a:pt x="30" y="84"/>
                      <a:pt x="30" y="389"/>
                      <a:pt x="30" y="400"/>
                    </a:cubicBezTo>
                    <a:cubicBezTo>
                      <a:pt x="30" y="409"/>
                      <a:pt x="35" y="415"/>
                      <a:pt x="40" y="417"/>
                    </a:cubicBezTo>
                    <a:cubicBezTo>
                      <a:pt x="45" y="420"/>
                      <a:pt x="48" y="420"/>
                      <a:pt x="49" y="420"/>
                    </a:cubicBezTo>
                    <a:cubicBezTo>
                      <a:pt x="49" y="420"/>
                      <a:pt x="90" y="421"/>
                      <a:pt x="137" y="421"/>
                    </a:cubicBezTo>
                    <a:cubicBezTo>
                      <a:pt x="184" y="421"/>
                      <a:pt x="225" y="420"/>
                      <a:pt x="225" y="420"/>
                    </a:cubicBezTo>
                    <a:cubicBezTo>
                      <a:pt x="226" y="420"/>
                      <a:pt x="230" y="420"/>
                      <a:pt x="234" y="417"/>
                    </a:cubicBezTo>
                    <a:cubicBezTo>
                      <a:pt x="239" y="415"/>
                      <a:pt x="245" y="409"/>
                      <a:pt x="244" y="400"/>
                    </a:cubicBezTo>
                    <a:cubicBezTo>
                      <a:pt x="244" y="389"/>
                      <a:pt x="244" y="84"/>
                      <a:pt x="244" y="77"/>
                    </a:cubicBezTo>
                    <a:close/>
                    <a:moveTo>
                      <a:pt x="228" y="400"/>
                    </a:moveTo>
                    <a:cubicBezTo>
                      <a:pt x="228" y="403"/>
                      <a:pt x="228" y="402"/>
                      <a:pt x="227" y="403"/>
                    </a:cubicBezTo>
                    <a:cubicBezTo>
                      <a:pt x="226" y="403"/>
                      <a:pt x="226" y="404"/>
                      <a:pt x="225" y="404"/>
                    </a:cubicBezTo>
                    <a:cubicBezTo>
                      <a:pt x="225" y="404"/>
                      <a:pt x="224" y="404"/>
                      <a:pt x="224" y="404"/>
                    </a:cubicBezTo>
                    <a:cubicBezTo>
                      <a:pt x="223" y="404"/>
                      <a:pt x="183" y="405"/>
                      <a:pt x="137" y="405"/>
                    </a:cubicBezTo>
                    <a:cubicBezTo>
                      <a:pt x="92" y="405"/>
                      <a:pt x="52" y="404"/>
                      <a:pt x="50" y="404"/>
                    </a:cubicBezTo>
                    <a:cubicBezTo>
                      <a:pt x="49" y="404"/>
                      <a:pt x="48" y="403"/>
                      <a:pt x="47" y="403"/>
                    </a:cubicBezTo>
                    <a:cubicBezTo>
                      <a:pt x="46" y="402"/>
                      <a:pt x="46" y="402"/>
                      <a:pt x="46" y="400"/>
                    </a:cubicBezTo>
                    <a:cubicBezTo>
                      <a:pt x="46" y="389"/>
                      <a:pt x="46" y="91"/>
                      <a:pt x="46" y="78"/>
                    </a:cubicBezTo>
                    <a:cubicBezTo>
                      <a:pt x="46" y="78"/>
                      <a:pt x="47" y="77"/>
                      <a:pt x="47" y="77"/>
                    </a:cubicBezTo>
                    <a:cubicBezTo>
                      <a:pt x="47" y="77"/>
                      <a:pt x="48" y="77"/>
                      <a:pt x="48" y="77"/>
                    </a:cubicBezTo>
                    <a:cubicBezTo>
                      <a:pt x="54" y="76"/>
                      <a:pt x="100" y="73"/>
                      <a:pt x="137" y="73"/>
                    </a:cubicBezTo>
                    <a:cubicBezTo>
                      <a:pt x="157" y="73"/>
                      <a:pt x="179" y="74"/>
                      <a:pt x="197" y="75"/>
                    </a:cubicBezTo>
                    <a:cubicBezTo>
                      <a:pt x="212" y="76"/>
                      <a:pt x="223" y="77"/>
                      <a:pt x="226" y="77"/>
                    </a:cubicBezTo>
                    <a:cubicBezTo>
                      <a:pt x="227" y="77"/>
                      <a:pt x="228" y="77"/>
                      <a:pt x="228" y="78"/>
                    </a:cubicBezTo>
                    <a:cubicBezTo>
                      <a:pt x="228" y="78"/>
                      <a:pt x="228" y="78"/>
                      <a:pt x="228" y="78"/>
                    </a:cubicBezTo>
                    <a:cubicBezTo>
                      <a:pt x="228" y="91"/>
                      <a:pt x="228" y="389"/>
                      <a:pt x="228" y="400"/>
                    </a:cubicBezTo>
                    <a:close/>
                    <a:moveTo>
                      <a:pt x="111" y="457"/>
                    </a:moveTo>
                    <a:cubicBezTo>
                      <a:pt x="106" y="457"/>
                      <a:pt x="103" y="461"/>
                      <a:pt x="103" y="465"/>
                    </a:cubicBezTo>
                    <a:cubicBezTo>
                      <a:pt x="103" y="470"/>
                      <a:pt x="106" y="473"/>
                      <a:pt x="111" y="473"/>
                    </a:cubicBezTo>
                    <a:cubicBezTo>
                      <a:pt x="164" y="473"/>
                      <a:pt x="164" y="473"/>
                      <a:pt x="164" y="473"/>
                    </a:cubicBezTo>
                    <a:cubicBezTo>
                      <a:pt x="168" y="473"/>
                      <a:pt x="172" y="470"/>
                      <a:pt x="172" y="465"/>
                    </a:cubicBezTo>
                    <a:cubicBezTo>
                      <a:pt x="172" y="461"/>
                      <a:pt x="168" y="457"/>
                      <a:pt x="164" y="457"/>
                    </a:cubicBezTo>
                    <a:lnTo>
                      <a:pt x="111" y="457"/>
                    </a:lnTo>
                    <a:close/>
                    <a:moveTo>
                      <a:pt x="235" y="448"/>
                    </a:moveTo>
                    <a:cubicBezTo>
                      <a:pt x="189" y="455"/>
                      <a:pt x="189" y="455"/>
                      <a:pt x="189" y="455"/>
                    </a:cubicBezTo>
                    <a:cubicBezTo>
                      <a:pt x="184" y="456"/>
                      <a:pt x="181" y="460"/>
                      <a:pt x="182" y="465"/>
                    </a:cubicBezTo>
                    <a:cubicBezTo>
                      <a:pt x="183" y="468"/>
                      <a:pt x="186" y="471"/>
                      <a:pt x="190" y="471"/>
                    </a:cubicBezTo>
                    <a:cubicBezTo>
                      <a:pt x="190" y="471"/>
                      <a:pt x="191" y="471"/>
                      <a:pt x="191" y="471"/>
                    </a:cubicBezTo>
                    <a:cubicBezTo>
                      <a:pt x="238" y="463"/>
                      <a:pt x="238" y="463"/>
                      <a:pt x="238" y="463"/>
                    </a:cubicBezTo>
                    <a:cubicBezTo>
                      <a:pt x="242" y="463"/>
                      <a:pt x="245" y="459"/>
                      <a:pt x="244" y="454"/>
                    </a:cubicBezTo>
                    <a:cubicBezTo>
                      <a:pt x="244" y="450"/>
                      <a:pt x="239" y="447"/>
                      <a:pt x="235" y="448"/>
                    </a:cubicBezTo>
                    <a:close/>
                    <a:moveTo>
                      <a:pt x="39" y="448"/>
                    </a:moveTo>
                    <a:cubicBezTo>
                      <a:pt x="35" y="447"/>
                      <a:pt x="31" y="450"/>
                      <a:pt x="30" y="454"/>
                    </a:cubicBezTo>
                    <a:cubicBezTo>
                      <a:pt x="29" y="459"/>
                      <a:pt x="32" y="463"/>
                      <a:pt x="37" y="463"/>
                    </a:cubicBezTo>
                    <a:cubicBezTo>
                      <a:pt x="83" y="471"/>
                      <a:pt x="83" y="471"/>
                      <a:pt x="83" y="471"/>
                    </a:cubicBezTo>
                    <a:cubicBezTo>
                      <a:pt x="84" y="471"/>
                      <a:pt x="84" y="471"/>
                      <a:pt x="84" y="471"/>
                    </a:cubicBezTo>
                    <a:cubicBezTo>
                      <a:pt x="88" y="471"/>
                      <a:pt x="92" y="468"/>
                      <a:pt x="92" y="465"/>
                    </a:cubicBezTo>
                    <a:cubicBezTo>
                      <a:pt x="93" y="460"/>
                      <a:pt x="90" y="456"/>
                      <a:pt x="86" y="455"/>
                    </a:cubicBezTo>
                    <a:lnTo>
                      <a:pt x="39" y="448"/>
                    </a:lnTo>
                    <a:close/>
                    <a:moveTo>
                      <a:pt x="266" y="99"/>
                    </a:moveTo>
                    <a:cubicBezTo>
                      <a:pt x="262" y="99"/>
                      <a:pt x="258" y="102"/>
                      <a:pt x="258" y="107"/>
                    </a:cubicBezTo>
                    <a:cubicBezTo>
                      <a:pt x="258" y="234"/>
                      <a:pt x="258" y="467"/>
                      <a:pt x="258" y="477"/>
                    </a:cubicBezTo>
                    <a:cubicBezTo>
                      <a:pt x="258" y="482"/>
                      <a:pt x="257" y="482"/>
                      <a:pt x="255" y="483"/>
                    </a:cubicBezTo>
                    <a:cubicBezTo>
                      <a:pt x="254" y="484"/>
                      <a:pt x="253" y="484"/>
                      <a:pt x="252" y="484"/>
                    </a:cubicBezTo>
                    <a:cubicBezTo>
                      <a:pt x="251" y="485"/>
                      <a:pt x="251" y="485"/>
                      <a:pt x="251" y="485"/>
                    </a:cubicBezTo>
                    <a:cubicBezTo>
                      <a:pt x="251" y="485"/>
                      <a:pt x="251" y="485"/>
                      <a:pt x="251" y="485"/>
                    </a:cubicBezTo>
                    <a:cubicBezTo>
                      <a:pt x="249" y="485"/>
                      <a:pt x="197" y="487"/>
                      <a:pt x="137" y="486"/>
                    </a:cubicBezTo>
                    <a:cubicBezTo>
                      <a:pt x="77" y="487"/>
                      <a:pt x="25" y="485"/>
                      <a:pt x="23" y="485"/>
                    </a:cubicBezTo>
                    <a:cubicBezTo>
                      <a:pt x="23" y="485"/>
                      <a:pt x="20" y="484"/>
                      <a:pt x="19" y="483"/>
                    </a:cubicBezTo>
                    <a:cubicBezTo>
                      <a:pt x="17" y="482"/>
                      <a:pt x="16" y="481"/>
                      <a:pt x="16" y="477"/>
                    </a:cubicBezTo>
                    <a:cubicBezTo>
                      <a:pt x="16" y="463"/>
                      <a:pt x="16" y="34"/>
                      <a:pt x="16" y="25"/>
                    </a:cubicBezTo>
                    <a:cubicBezTo>
                      <a:pt x="16" y="25"/>
                      <a:pt x="16" y="24"/>
                      <a:pt x="18" y="23"/>
                    </a:cubicBezTo>
                    <a:cubicBezTo>
                      <a:pt x="18" y="23"/>
                      <a:pt x="19" y="22"/>
                      <a:pt x="20" y="22"/>
                    </a:cubicBezTo>
                    <a:cubicBezTo>
                      <a:pt x="20" y="22"/>
                      <a:pt x="20" y="22"/>
                      <a:pt x="20" y="22"/>
                    </a:cubicBezTo>
                    <a:cubicBezTo>
                      <a:pt x="24" y="21"/>
                      <a:pt x="39" y="20"/>
                      <a:pt x="59" y="19"/>
                    </a:cubicBezTo>
                    <a:cubicBezTo>
                      <a:pt x="68" y="19"/>
                      <a:pt x="78" y="18"/>
                      <a:pt x="88" y="18"/>
                    </a:cubicBezTo>
                    <a:cubicBezTo>
                      <a:pt x="96" y="33"/>
                      <a:pt x="115" y="43"/>
                      <a:pt x="137" y="43"/>
                    </a:cubicBezTo>
                    <a:cubicBezTo>
                      <a:pt x="159" y="43"/>
                      <a:pt x="178" y="33"/>
                      <a:pt x="186" y="18"/>
                    </a:cubicBezTo>
                    <a:cubicBezTo>
                      <a:pt x="220" y="19"/>
                      <a:pt x="249" y="21"/>
                      <a:pt x="254" y="22"/>
                    </a:cubicBezTo>
                    <a:cubicBezTo>
                      <a:pt x="255" y="22"/>
                      <a:pt x="256" y="23"/>
                      <a:pt x="257" y="23"/>
                    </a:cubicBezTo>
                    <a:cubicBezTo>
                      <a:pt x="258" y="24"/>
                      <a:pt x="258" y="24"/>
                      <a:pt x="258" y="25"/>
                    </a:cubicBezTo>
                    <a:cubicBezTo>
                      <a:pt x="258" y="27"/>
                      <a:pt x="258" y="43"/>
                      <a:pt x="258" y="69"/>
                    </a:cubicBezTo>
                    <a:cubicBezTo>
                      <a:pt x="258" y="73"/>
                      <a:pt x="262" y="77"/>
                      <a:pt x="266" y="77"/>
                    </a:cubicBezTo>
                    <a:cubicBezTo>
                      <a:pt x="271" y="77"/>
                      <a:pt x="274" y="73"/>
                      <a:pt x="274" y="69"/>
                    </a:cubicBezTo>
                    <a:cubicBezTo>
                      <a:pt x="274" y="69"/>
                      <a:pt x="274" y="69"/>
                      <a:pt x="274" y="69"/>
                    </a:cubicBezTo>
                    <a:cubicBezTo>
                      <a:pt x="274" y="43"/>
                      <a:pt x="274" y="27"/>
                      <a:pt x="274" y="25"/>
                    </a:cubicBezTo>
                    <a:cubicBezTo>
                      <a:pt x="274" y="17"/>
                      <a:pt x="269" y="12"/>
                      <a:pt x="265" y="9"/>
                    </a:cubicBezTo>
                    <a:cubicBezTo>
                      <a:pt x="261" y="7"/>
                      <a:pt x="257" y="6"/>
                      <a:pt x="257" y="6"/>
                    </a:cubicBezTo>
                    <a:cubicBezTo>
                      <a:pt x="256" y="6"/>
                      <a:pt x="256" y="6"/>
                      <a:pt x="256" y="6"/>
                    </a:cubicBezTo>
                    <a:cubicBezTo>
                      <a:pt x="256" y="6"/>
                      <a:pt x="190" y="0"/>
                      <a:pt x="137" y="0"/>
                    </a:cubicBezTo>
                    <a:cubicBezTo>
                      <a:pt x="84" y="0"/>
                      <a:pt x="19" y="6"/>
                      <a:pt x="18" y="6"/>
                    </a:cubicBezTo>
                    <a:cubicBezTo>
                      <a:pt x="17" y="6"/>
                      <a:pt x="17" y="6"/>
                      <a:pt x="17" y="6"/>
                    </a:cubicBezTo>
                    <a:cubicBezTo>
                      <a:pt x="17" y="6"/>
                      <a:pt x="13" y="7"/>
                      <a:pt x="9" y="9"/>
                    </a:cubicBezTo>
                    <a:cubicBezTo>
                      <a:pt x="5" y="12"/>
                      <a:pt x="0" y="17"/>
                      <a:pt x="0" y="25"/>
                    </a:cubicBezTo>
                    <a:cubicBezTo>
                      <a:pt x="0" y="34"/>
                      <a:pt x="0" y="463"/>
                      <a:pt x="0" y="477"/>
                    </a:cubicBezTo>
                    <a:cubicBezTo>
                      <a:pt x="0" y="488"/>
                      <a:pt x="6" y="495"/>
                      <a:pt x="12" y="498"/>
                    </a:cubicBezTo>
                    <a:cubicBezTo>
                      <a:pt x="17" y="500"/>
                      <a:pt x="22" y="501"/>
                      <a:pt x="23" y="501"/>
                    </a:cubicBezTo>
                    <a:cubicBezTo>
                      <a:pt x="23" y="501"/>
                      <a:pt x="76" y="502"/>
                      <a:pt x="137" y="503"/>
                    </a:cubicBezTo>
                    <a:cubicBezTo>
                      <a:pt x="198" y="502"/>
                      <a:pt x="251" y="501"/>
                      <a:pt x="251" y="501"/>
                    </a:cubicBezTo>
                    <a:cubicBezTo>
                      <a:pt x="252" y="501"/>
                      <a:pt x="257" y="500"/>
                      <a:pt x="262" y="498"/>
                    </a:cubicBezTo>
                    <a:cubicBezTo>
                      <a:pt x="268" y="495"/>
                      <a:pt x="275" y="488"/>
                      <a:pt x="274" y="477"/>
                    </a:cubicBezTo>
                    <a:cubicBezTo>
                      <a:pt x="274" y="467"/>
                      <a:pt x="274" y="234"/>
                      <a:pt x="274" y="107"/>
                    </a:cubicBezTo>
                    <a:cubicBezTo>
                      <a:pt x="274" y="102"/>
                      <a:pt x="271" y="99"/>
                      <a:pt x="266" y="99"/>
                    </a:cubicBezTo>
                    <a:close/>
                    <a:moveTo>
                      <a:pt x="137" y="16"/>
                    </a:moveTo>
                    <a:cubicBezTo>
                      <a:pt x="147" y="16"/>
                      <a:pt x="157" y="17"/>
                      <a:pt x="167" y="17"/>
                    </a:cubicBezTo>
                    <a:cubicBezTo>
                      <a:pt x="160" y="22"/>
                      <a:pt x="150" y="27"/>
                      <a:pt x="137" y="27"/>
                    </a:cubicBezTo>
                    <a:cubicBezTo>
                      <a:pt x="124" y="27"/>
                      <a:pt x="114" y="22"/>
                      <a:pt x="107" y="17"/>
                    </a:cubicBezTo>
                    <a:cubicBezTo>
                      <a:pt x="117" y="17"/>
                      <a:pt x="128" y="16"/>
                      <a:pt x="137" y="16"/>
                    </a:cubicBezTo>
                    <a:close/>
                  </a:path>
                </a:pathLst>
              </a:custGeom>
              <a:solidFill>
                <a:schemeClr val="accent4"/>
              </a:soli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n-lt"/>
                  <a:ea typeface="+mn-ea"/>
                  <a:cs typeface="+mn-cs"/>
                </a:endParaRPr>
              </a:p>
            </p:txBody>
          </p:sp>
        </p:grpSp>
      </p:grpSp>
      <p:cxnSp>
        <p:nvCxnSpPr>
          <p:cNvPr id="71" name="Straight Connector 70"/>
          <p:cNvCxnSpPr>
            <a:stCxn id="85" idx="1"/>
            <a:endCxn id="76" idx="2"/>
          </p:cNvCxnSpPr>
          <p:nvPr/>
        </p:nvCxnSpPr>
        <p:spPr bwMode="auto">
          <a:xfrm flipV="1">
            <a:off x="10449201" y="3329305"/>
            <a:ext cx="318384" cy="586755"/>
          </a:xfrm>
          <a:prstGeom prst="line">
            <a:avLst/>
          </a:prstGeom>
          <a:solidFill>
            <a:schemeClr val="accent1"/>
          </a:solidFill>
          <a:ln w="25400" cap="flat" cmpd="sng" algn="ctr">
            <a:solidFill>
              <a:schemeClr val="tx1"/>
            </a:solidFill>
            <a:prstDash val="sysDash"/>
            <a:round/>
            <a:headEnd type="none" w="med" len="med"/>
            <a:tailEnd type="none" w="med" len="med"/>
          </a:ln>
          <a:effectLst/>
        </p:spPr>
      </p:cxnSp>
      <p:cxnSp>
        <p:nvCxnSpPr>
          <p:cNvPr id="72" name="Straight Connector 71"/>
          <p:cNvCxnSpPr>
            <a:stCxn id="85" idx="7"/>
            <a:endCxn id="76" idx="2"/>
          </p:cNvCxnSpPr>
          <p:nvPr/>
        </p:nvCxnSpPr>
        <p:spPr bwMode="auto">
          <a:xfrm flipH="1" flipV="1">
            <a:off x="10767585" y="3329305"/>
            <a:ext cx="88820" cy="586755"/>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3" name="Straight Connector 72"/>
          <p:cNvCxnSpPr>
            <a:endCxn id="63" idx="2"/>
          </p:cNvCxnSpPr>
          <p:nvPr/>
        </p:nvCxnSpPr>
        <p:spPr bwMode="auto">
          <a:xfrm flipV="1">
            <a:off x="11220105" y="4617909"/>
            <a:ext cx="464748" cy="18637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74" name="Straight Connector 73"/>
          <p:cNvCxnSpPr/>
          <p:nvPr/>
        </p:nvCxnSpPr>
        <p:spPr bwMode="auto">
          <a:xfrm flipH="1" flipV="1">
            <a:off x="10674545" y="4501244"/>
            <a:ext cx="364436" cy="321151"/>
          </a:xfrm>
          <a:prstGeom prst="line">
            <a:avLst/>
          </a:prstGeom>
          <a:solidFill>
            <a:schemeClr val="accent1"/>
          </a:solidFill>
          <a:ln w="25400" cap="flat" cmpd="sng" algn="ctr">
            <a:solidFill>
              <a:schemeClr val="tx1"/>
            </a:solidFill>
            <a:prstDash val="sysDash"/>
            <a:round/>
            <a:headEnd type="none" w="med" len="med"/>
            <a:tailEnd type="none" w="med" len="med"/>
          </a:ln>
          <a:effectLst/>
        </p:spPr>
      </p:cxnSp>
      <p:grpSp>
        <p:nvGrpSpPr>
          <p:cNvPr id="75" name="Group 261"/>
          <p:cNvGrpSpPr>
            <a:grpSpLocks/>
          </p:cNvGrpSpPr>
          <p:nvPr/>
        </p:nvGrpSpPr>
        <p:grpSpPr bwMode="auto">
          <a:xfrm>
            <a:off x="10461245" y="2512878"/>
            <a:ext cx="610997" cy="825957"/>
            <a:chOff x="239" y="1832"/>
            <a:chExt cx="363" cy="520"/>
          </a:xfrm>
        </p:grpSpPr>
        <p:sp>
          <p:nvSpPr>
            <p:cNvPr id="76" name="AutoShape 172"/>
            <p:cNvSpPr>
              <a:spLocks noChangeAspect="1" noChangeArrowheads="1"/>
            </p:cNvSpPr>
            <p:nvPr/>
          </p:nvSpPr>
          <p:spPr bwMode="auto">
            <a:xfrm>
              <a:off x="246" y="1980"/>
              <a:ext cx="350" cy="366"/>
            </a:xfrm>
            <a:prstGeom prst="roundRect">
              <a:avLst>
                <a:gd name="adj" fmla="val 9356"/>
              </a:avLst>
            </a:prstGeom>
            <a:solidFill>
              <a:schemeClr val="bg1"/>
            </a:solidFill>
            <a:ln w="12700" algn="ctr">
              <a:solidFill>
                <a:schemeClr val="bg1"/>
              </a:solidFill>
              <a:round/>
              <a:headEnd/>
              <a:tailEnd/>
            </a:ln>
          </p:spPr>
          <p:txBody>
            <a:bodyPr wrap="none" lIns="0" rIns="0" anchor="ct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altLang="en-US" sz="400" b="0" i="0" u="none" strike="noStrike" kern="0" cap="none" spc="0" normalizeH="0" baseline="0" noProof="0">
                <a:ln>
                  <a:noFill/>
                </a:ln>
                <a:solidFill>
                  <a:srgbClr val="58585A"/>
                </a:solidFill>
                <a:effectLst/>
                <a:uLnTx/>
                <a:uFillTx/>
                <a:latin typeface="+mn-lt"/>
                <a:ea typeface="+mn-ea"/>
                <a:cs typeface="Arial" charset="0"/>
              </a:endParaRPr>
            </a:p>
          </p:txBody>
        </p:sp>
        <p:sp>
          <p:nvSpPr>
            <p:cNvPr id="77" name="Oval 173"/>
            <p:cNvSpPr>
              <a:spLocks noChangeAspect="1" noChangeArrowheads="1"/>
            </p:cNvSpPr>
            <p:nvPr/>
          </p:nvSpPr>
          <p:spPr bwMode="auto">
            <a:xfrm>
              <a:off x="244" y="1839"/>
              <a:ext cx="352" cy="355"/>
            </a:xfrm>
            <a:prstGeom prst="ellipse">
              <a:avLst/>
            </a:prstGeom>
            <a:solidFill>
              <a:schemeClr val="bg1"/>
            </a:solidFill>
            <a:ln w="12700" algn="ctr">
              <a:solidFill>
                <a:schemeClr val="bg1"/>
              </a:solidFill>
              <a:round/>
              <a:headEnd/>
              <a:tailEnd/>
            </a:ln>
          </p:spPr>
          <p:txBody>
            <a:bodyPr wrap="none" lIns="0" rIns="0" anchor="ct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altLang="en-US" sz="400" b="0" i="0" u="none" strike="noStrike" kern="0" cap="none" spc="0" normalizeH="0" baseline="0" noProof="0">
                <a:ln>
                  <a:noFill/>
                </a:ln>
                <a:solidFill>
                  <a:srgbClr val="58585A"/>
                </a:solidFill>
                <a:effectLst/>
                <a:uLnTx/>
                <a:uFillTx/>
                <a:latin typeface="+mn-lt"/>
                <a:ea typeface="+mn-ea"/>
                <a:cs typeface="Arial" charset="0"/>
              </a:endParaRPr>
            </a:p>
          </p:txBody>
        </p:sp>
        <p:sp>
          <p:nvSpPr>
            <p:cNvPr id="78" name="Text Box 174"/>
            <p:cNvSpPr txBox="1">
              <a:spLocks noChangeAspect="1" noChangeArrowheads="1"/>
            </p:cNvSpPr>
            <p:nvPr/>
          </p:nvSpPr>
          <p:spPr bwMode="auto">
            <a:xfrm>
              <a:off x="256" y="2115"/>
              <a:ext cx="327"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nchor="ct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en-US" sz="1100" b="1" i="0" u="none" strike="noStrike" kern="0" cap="none" spc="0" normalizeH="0" baseline="0" noProof="0">
                  <a:ln>
                    <a:noFill/>
                  </a:ln>
                  <a:solidFill>
                    <a:srgbClr val="8F3F7B"/>
                  </a:solidFill>
                  <a:effectLst/>
                  <a:uLnTx/>
                  <a:uFillTx/>
                  <a:latin typeface="+mn-lt"/>
                  <a:ea typeface="ＭＳ Ｐゴシック" pitchFamily="34" charset="-128"/>
                  <a:cs typeface="Arial" charset="0"/>
                </a:rPr>
                <a:t>5G EPC</a:t>
              </a:r>
            </a:p>
          </p:txBody>
        </p:sp>
        <p:sp>
          <p:nvSpPr>
            <p:cNvPr id="79" name="Rectangle 175"/>
            <p:cNvSpPr>
              <a:spLocks noChangeAspect="1" noChangeArrowheads="1"/>
            </p:cNvSpPr>
            <p:nvPr/>
          </p:nvSpPr>
          <p:spPr bwMode="auto">
            <a:xfrm>
              <a:off x="239" y="1832"/>
              <a:ext cx="363"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72000" rIns="72000" anchor="ct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altLang="en-US" sz="400" b="0" i="0" u="none" strike="noStrike" kern="0" cap="none" spc="0" normalizeH="0" baseline="0" noProof="0">
                <a:ln>
                  <a:noFill/>
                </a:ln>
                <a:solidFill>
                  <a:srgbClr val="58585A"/>
                </a:solidFill>
                <a:effectLst/>
                <a:uLnTx/>
                <a:uFillTx/>
                <a:latin typeface="+mn-lt"/>
                <a:ea typeface="+mn-ea"/>
                <a:cs typeface="Arial" charset="0"/>
              </a:endParaRPr>
            </a:p>
          </p:txBody>
        </p:sp>
        <p:sp>
          <p:nvSpPr>
            <p:cNvPr id="80" name="Freeform 10"/>
            <p:cNvSpPr>
              <a:spLocks noChangeAspect="1" noEditPoints="1"/>
            </p:cNvSpPr>
            <p:nvPr/>
          </p:nvSpPr>
          <p:spPr bwMode="auto">
            <a:xfrm>
              <a:off x="239" y="1832"/>
              <a:ext cx="363" cy="520"/>
            </a:xfrm>
            <a:custGeom>
              <a:avLst/>
              <a:gdLst>
                <a:gd name="T0" fmla="*/ 43623 w 410"/>
                <a:gd name="T1" fmla="*/ 23652 h 589"/>
                <a:gd name="T2" fmla="*/ 40965 w 410"/>
                <a:gd name="T3" fmla="*/ 57182 h 589"/>
                <a:gd name="T4" fmla="*/ 1772 w 410"/>
                <a:gd name="T5" fmla="*/ 54787 h 589"/>
                <a:gd name="T6" fmla="*/ 22698 w 410"/>
                <a:gd name="T7" fmla="*/ 1597 h 589"/>
                <a:gd name="T8" fmla="*/ 44507 w 410"/>
                <a:gd name="T9" fmla="*/ 21256 h 589"/>
                <a:gd name="T10" fmla="*/ 45394 w 410"/>
                <a:gd name="T11" fmla="*/ 20458 h 589"/>
                <a:gd name="T12" fmla="*/ 0 w 410"/>
                <a:gd name="T13" fmla="*/ 20458 h 589"/>
                <a:gd name="T14" fmla="*/ 4539 w 410"/>
                <a:gd name="T15" fmla="*/ 58779 h 589"/>
                <a:gd name="T16" fmla="*/ 45394 w 410"/>
                <a:gd name="T17" fmla="*/ 54787 h 589"/>
                <a:gd name="T18" fmla="*/ 44507 w 410"/>
                <a:gd name="T19" fmla="*/ 22853 h 589"/>
                <a:gd name="T20" fmla="*/ 16608 w 410"/>
                <a:gd name="T21" fmla="*/ 14371 h 589"/>
                <a:gd name="T22" fmla="*/ 15833 w 410"/>
                <a:gd name="T23" fmla="*/ 13073 h 589"/>
                <a:gd name="T24" fmla="*/ 22698 w 410"/>
                <a:gd name="T25" fmla="*/ 4591 h 589"/>
                <a:gd name="T26" fmla="*/ 23472 w 410"/>
                <a:gd name="T27" fmla="*/ 4890 h 589"/>
                <a:gd name="T28" fmla="*/ 29673 w 410"/>
                <a:gd name="T29" fmla="*/ 13871 h 589"/>
                <a:gd name="T30" fmla="*/ 18268 w 410"/>
                <a:gd name="T31" fmla="*/ 12773 h 589"/>
                <a:gd name="T32" fmla="*/ 22698 w 410"/>
                <a:gd name="T33" fmla="*/ 6786 h 589"/>
                <a:gd name="T34" fmla="*/ 6199 w 410"/>
                <a:gd name="T35" fmla="*/ 15669 h 589"/>
                <a:gd name="T36" fmla="*/ 10851 w 410"/>
                <a:gd name="T37" fmla="*/ 12574 h 589"/>
                <a:gd name="T38" fmla="*/ 8968 w 410"/>
                <a:gd name="T39" fmla="*/ 15468 h 589"/>
                <a:gd name="T40" fmla="*/ 29893 w 410"/>
                <a:gd name="T41" fmla="*/ 16267 h 589"/>
                <a:gd name="T42" fmla="*/ 9078 w 410"/>
                <a:gd name="T43" fmla="*/ 17065 h 589"/>
                <a:gd name="T44" fmla="*/ 10851 w 410"/>
                <a:gd name="T45" fmla="*/ 19859 h 589"/>
                <a:gd name="T46" fmla="*/ 9632 w 410"/>
                <a:gd name="T47" fmla="*/ 19859 h 589"/>
                <a:gd name="T48" fmla="*/ 6199 w 410"/>
                <a:gd name="T49" fmla="*/ 15669 h 589"/>
                <a:gd name="T50" fmla="*/ 35872 w 410"/>
                <a:gd name="T51" fmla="*/ 24150 h 589"/>
                <a:gd name="T52" fmla="*/ 34653 w 410"/>
                <a:gd name="T53" fmla="*/ 23053 h 589"/>
                <a:gd name="T54" fmla="*/ 16497 w 410"/>
                <a:gd name="T55" fmla="*/ 21355 h 589"/>
                <a:gd name="T56" fmla="*/ 16497 w 410"/>
                <a:gd name="T57" fmla="*/ 19759 h 589"/>
                <a:gd name="T58" fmla="*/ 34653 w 410"/>
                <a:gd name="T59" fmla="*/ 18063 h 589"/>
                <a:gd name="T60" fmla="*/ 35207 w 410"/>
                <a:gd name="T61" fmla="*/ 16666 h 589"/>
                <a:gd name="T62" fmla="*/ 39192 w 410"/>
                <a:gd name="T63" fmla="*/ 19959 h 589"/>
                <a:gd name="T64" fmla="*/ 6199 w 410"/>
                <a:gd name="T65" fmla="*/ 24350 h 589"/>
                <a:gd name="T66" fmla="*/ 10851 w 410"/>
                <a:gd name="T67" fmla="*/ 21256 h 589"/>
                <a:gd name="T68" fmla="*/ 8968 w 410"/>
                <a:gd name="T69" fmla="*/ 24150 h 589"/>
                <a:gd name="T70" fmla="*/ 29893 w 410"/>
                <a:gd name="T71" fmla="*/ 24949 h 589"/>
                <a:gd name="T72" fmla="*/ 9078 w 410"/>
                <a:gd name="T73" fmla="*/ 25747 h 589"/>
                <a:gd name="T74" fmla="*/ 10851 w 410"/>
                <a:gd name="T75" fmla="*/ 28541 h 589"/>
                <a:gd name="T76" fmla="*/ 9632 w 410"/>
                <a:gd name="T77" fmla="*/ 28541 h 589"/>
                <a:gd name="T78" fmla="*/ 6199 w 410"/>
                <a:gd name="T79" fmla="*/ 24350 h 589"/>
                <a:gd name="T80" fmla="*/ 35872 w 410"/>
                <a:gd name="T81" fmla="*/ 32832 h 589"/>
                <a:gd name="T82" fmla="*/ 34653 w 410"/>
                <a:gd name="T83" fmla="*/ 31734 h 589"/>
                <a:gd name="T84" fmla="*/ 16497 w 410"/>
                <a:gd name="T85" fmla="*/ 30038 h 589"/>
                <a:gd name="T86" fmla="*/ 16497 w 410"/>
                <a:gd name="T87" fmla="*/ 28441 h 589"/>
                <a:gd name="T88" fmla="*/ 34653 w 410"/>
                <a:gd name="T89" fmla="*/ 26744 h 589"/>
                <a:gd name="T90" fmla="*/ 35207 w 410"/>
                <a:gd name="T91" fmla="*/ 25348 h 589"/>
                <a:gd name="T92" fmla="*/ 39192 w 410"/>
                <a:gd name="T93" fmla="*/ 28641 h 58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410"/>
                <a:gd name="T142" fmla="*/ 0 h 589"/>
                <a:gd name="T143" fmla="*/ 410 w 410"/>
                <a:gd name="T144" fmla="*/ 589 h 58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410" h="589">
                  <a:moveTo>
                    <a:pt x="402" y="229"/>
                  </a:moveTo>
                  <a:cubicBezTo>
                    <a:pt x="397" y="229"/>
                    <a:pt x="394" y="233"/>
                    <a:pt x="394" y="237"/>
                  </a:cubicBezTo>
                  <a:cubicBezTo>
                    <a:pt x="394" y="549"/>
                    <a:pt x="394" y="549"/>
                    <a:pt x="394" y="549"/>
                  </a:cubicBezTo>
                  <a:cubicBezTo>
                    <a:pt x="394" y="562"/>
                    <a:pt x="383" y="573"/>
                    <a:pt x="370" y="573"/>
                  </a:cubicBezTo>
                  <a:cubicBezTo>
                    <a:pt x="41" y="573"/>
                    <a:pt x="41" y="573"/>
                    <a:pt x="41" y="573"/>
                  </a:cubicBezTo>
                  <a:cubicBezTo>
                    <a:pt x="27" y="573"/>
                    <a:pt x="17" y="562"/>
                    <a:pt x="16" y="549"/>
                  </a:cubicBezTo>
                  <a:cubicBezTo>
                    <a:pt x="16" y="205"/>
                    <a:pt x="16" y="205"/>
                    <a:pt x="16" y="205"/>
                  </a:cubicBezTo>
                  <a:cubicBezTo>
                    <a:pt x="17" y="101"/>
                    <a:pt x="101" y="16"/>
                    <a:pt x="205" y="16"/>
                  </a:cubicBezTo>
                  <a:cubicBezTo>
                    <a:pt x="309" y="16"/>
                    <a:pt x="394" y="101"/>
                    <a:pt x="394" y="205"/>
                  </a:cubicBezTo>
                  <a:cubicBezTo>
                    <a:pt x="394" y="209"/>
                    <a:pt x="397" y="213"/>
                    <a:pt x="402" y="213"/>
                  </a:cubicBezTo>
                  <a:cubicBezTo>
                    <a:pt x="406" y="213"/>
                    <a:pt x="410" y="209"/>
                    <a:pt x="410" y="205"/>
                  </a:cubicBezTo>
                  <a:cubicBezTo>
                    <a:pt x="410" y="205"/>
                    <a:pt x="410" y="205"/>
                    <a:pt x="410" y="205"/>
                  </a:cubicBezTo>
                  <a:cubicBezTo>
                    <a:pt x="410" y="92"/>
                    <a:pt x="318" y="0"/>
                    <a:pt x="205" y="0"/>
                  </a:cubicBezTo>
                  <a:cubicBezTo>
                    <a:pt x="92" y="0"/>
                    <a:pt x="0" y="92"/>
                    <a:pt x="0" y="205"/>
                  </a:cubicBezTo>
                  <a:cubicBezTo>
                    <a:pt x="1" y="549"/>
                    <a:pt x="1" y="549"/>
                    <a:pt x="1" y="549"/>
                  </a:cubicBezTo>
                  <a:cubicBezTo>
                    <a:pt x="1" y="571"/>
                    <a:pt x="18" y="589"/>
                    <a:pt x="41" y="589"/>
                  </a:cubicBezTo>
                  <a:cubicBezTo>
                    <a:pt x="370" y="589"/>
                    <a:pt x="370" y="589"/>
                    <a:pt x="370" y="589"/>
                  </a:cubicBezTo>
                  <a:cubicBezTo>
                    <a:pt x="392" y="589"/>
                    <a:pt x="410" y="571"/>
                    <a:pt x="410" y="549"/>
                  </a:cubicBezTo>
                  <a:cubicBezTo>
                    <a:pt x="410" y="237"/>
                    <a:pt x="410" y="237"/>
                    <a:pt x="410" y="237"/>
                  </a:cubicBezTo>
                  <a:cubicBezTo>
                    <a:pt x="410" y="233"/>
                    <a:pt x="406" y="229"/>
                    <a:pt x="402" y="229"/>
                  </a:cubicBezTo>
                  <a:moveTo>
                    <a:pt x="261" y="144"/>
                  </a:moveTo>
                  <a:cubicBezTo>
                    <a:pt x="150" y="144"/>
                    <a:pt x="150" y="144"/>
                    <a:pt x="150" y="144"/>
                  </a:cubicBezTo>
                  <a:cubicBezTo>
                    <a:pt x="147" y="144"/>
                    <a:pt x="144" y="142"/>
                    <a:pt x="143" y="139"/>
                  </a:cubicBezTo>
                  <a:cubicBezTo>
                    <a:pt x="142" y="137"/>
                    <a:pt x="142" y="134"/>
                    <a:pt x="143" y="131"/>
                  </a:cubicBezTo>
                  <a:cubicBezTo>
                    <a:pt x="199" y="49"/>
                    <a:pt x="199" y="49"/>
                    <a:pt x="199" y="49"/>
                  </a:cubicBezTo>
                  <a:cubicBezTo>
                    <a:pt x="200" y="47"/>
                    <a:pt x="202" y="46"/>
                    <a:pt x="205" y="46"/>
                  </a:cubicBezTo>
                  <a:cubicBezTo>
                    <a:pt x="205" y="46"/>
                    <a:pt x="205" y="46"/>
                    <a:pt x="205" y="46"/>
                  </a:cubicBezTo>
                  <a:cubicBezTo>
                    <a:pt x="208" y="46"/>
                    <a:pt x="210" y="47"/>
                    <a:pt x="212" y="49"/>
                  </a:cubicBezTo>
                  <a:cubicBezTo>
                    <a:pt x="268" y="131"/>
                    <a:pt x="268" y="131"/>
                    <a:pt x="268" y="131"/>
                  </a:cubicBezTo>
                  <a:cubicBezTo>
                    <a:pt x="269" y="134"/>
                    <a:pt x="269" y="137"/>
                    <a:pt x="268" y="139"/>
                  </a:cubicBezTo>
                  <a:cubicBezTo>
                    <a:pt x="267" y="142"/>
                    <a:pt x="264" y="144"/>
                    <a:pt x="261" y="144"/>
                  </a:cubicBezTo>
                  <a:moveTo>
                    <a:pt x="165" y="128"/>
                  </a:moveTo>
                  <a:cubicBezTo>
                    <a:pt x="246" y="128"/>
                    <a:pt x="246" y="128"/>
                    <a:pt x="246" y="128"/>
                  </a:cubicBezTo>
                  <a:cubicBezTo>
                    <a:pt x="205" y="68"/>
                    <a:pt x="205" y="68"/>
                    <a:pt x="205" y="68"/>
                  </a:cubicBezTo>
                  <a:lnTo>
                    <a:pt x="165" y="128"/>
                  </a:lnTo>
                  <a:close/>
                  <a:moveTo>
                    <a:pt x="56" y="157"/>
                  </a:moveTo>
                  <a:cubicBezTo>
                    <a:pt x="87" y="126"/>
                    <a:pt x="87" y="126"/>
                    <a:pt x="87" y="126"/>
                  </a:cubicBezTo>
                  <a:cubicBezTo>
                    <a:pt x="90" y="123"/>
                    <a:pt x="95" y="123"/>
                    <a:pt x="98" y="126"/>
                  </a:cubicBezTo>
                  <a:cubicBezTo>
                    <a:pt x="102" y="129"/>
                    <a:pt x="102" y="134"/>
                    <a:pt x="98" y="137"/>
                  </a:cubicBezTo>
                  <a:cubicBezTo>
                    <a:pt x="81" y="155"/>
                    <a:pt x="81" y="155"/>
                    <a:pt x="81" y="155"/>
                  </a:cubicBezTo>
                  <a:cubicBezTo>
                    <a:pt x="262" y="155"/>
                    <a:pt x="262" y="155"/>
                    <a:pt x="262" y="155"/>
                  </a:cubicBezTo>
                  <a:cubicBezTo>
                    <a:pt x="267" y="155"/>
                    <a:pt x="270" y="158"/>
                    <a:pt x="270" y="163"/>
                  </a:cubicBezTo>
                  <a:cubicBezTo>
                    <a:pt x="270" y="167"/>
                    <a:pt x="267" y="171"/>
                    <a:pt x="262" y="171"/>
                  </a:cubicBezTo>
                  <a:cubicBezTo>
                    <a:pt x="82" y="171"/>
                    <a:pt x="82" y="171"/>
                    <a:pt x="82" y="171"/>
                  </a:cubicBezTo>
                  <a:cubicBezTo>
                    <a:pt x="98" y="188"/>
                    <a:pt x="98" y="188"/>
                    <a:pt x="98" y="188"/>
                  </a:cubicBezTo>
                  <a:cubicBezTo>
                    <a:pt x="102" y="191"/>
                    <a:pt x="102" y="196"/>
                    <a:pt x="98" y="199"/>
                  </a:cubicBezTo>
                  <a:cubicBezTo>
                    <a:pt x="97" y="200"/>
                    <a:pt x="95" y="201"/>
                    <a:pt x="93" y="201"/>
                  </a:cubicBezTo>
                  <a:cubicBezTo>
                    <a:pt x="91" y="201"/>
                    <a:pt x="89" y="200"/>
                    <a:pt x="87" y="199"/>
                  </a:cubicBezTo>
                  <a:cubicBezTo>
                    <a:pt x="56" y="168"/>
                    <a:pt x="56" y="168"/>
                    <a:pt x="56" y="168"/>
                  </a:cubicBezTo>
                  <a:cubicBezTo>
                    <a:pt x="53" y="165"/>
                    <a:pt x="53" y="160"/>
                    <a:pt x="56" y="157"/>
                  </a:cubicBezTo>
                  <a:moveTo>
                    <a:pt x="354" y="212"/>
                  </a:moveTo>
                  <a:cubicBezTo>
                    <a:pt x="324" y="242"/>
                    <a:pt x="324" y="242"/>
                    <a:pt x="324" y="242"/>
                  </a:cubicBezTo>
                  <a:cubicBezTo>
                    <a:pt x="321" y="245"/>
                    <a:pt x="316" y="245"/>
                    <a:pt x="313" y="242"/>
                  </a:cubicBezTo>
                  <a:cubicBezTo>
                    <a:pt x="309" y="239"/>
                    <a:pt x="309" y="234"/>
                    <a:pt x="313" y="231"/>
                  </a:cubicBezTo>
                  <a:cubicBezTo>
                    <a:pt x="330" y="214"/>
                    <a:pt x="330" y="214"/>
                    <a:pt x="330" y="214"/>
                  </a:cubicBezTo>
                  <a:cubicBezTo>
                    <a:pt x="149" y="214"/>
                    <a:pt x="149" y="214"/>
                    <a:pt x="149" y="214"/>
                  </a:cubicBezTo>
                  <a:cubicBezTo>
                    <a:pt x="144" y="214"/>
                    <a:pt x="141" y="210"/>
                    <a:pt x="141" y="206"/>
                  </a:cubicBezTo>
                  <a:cubicBezTo>
                    <a:pt x="141" y="201"/>
                    <a:pt x="144" y="198"/>
                    <a:pt x="149" y="198"/>
                  </a:cubicBezTo>
                  <a:cubicBezTo>
                    <a:pt x="329" y="198"/>
                    <a:pt x="329" y="198"/>
                    <a:pt x="329" y="198"/>
                  </a:cubicBezTo>
                  <a:cubicBezTo>
                    <a:pt x="313" y="181"/>
                    <a:pt x="313" y="181"/>
                    <a:pt x="313" y="181"/>
                  </a:cubicBezTo>
                  <a:cubicBezTo>
                    <a:pt x="309" y="178"/>
                    <a:pt x="309" y="173"/>
                    <a:pt x="313" y="170"/>
                  </a:cubicBezTo>
                  <a:cubicBezTo>
                    <a:pt x="314" y="168"/>
                    <a:pt x="316" y="167"/>
                    <a:pt x="318" y="167"/>
                  </a:cubicBezTo>
                  <a:cubicBezTo>
                    <a:pt x="320" y="167"/>
                    <a:pt x="322" y="168"/>
                    <a:pt x="324" y="170"/>
                  </a:cubicBezTo>
                  <a:cubicBezTo>
                    <a:pt x="354" y="200"/>
                    <a:pt x="354" y="200"/>
                    <a:pt x="354" y="200"/>
                  </a:cubicBezTo>
                  <a:cubicBezTo>
                    <a:pt x="358" y="203"/>
                    <a:pt x="358" y="208"/>
                    <a:pt x="354" y="212"/>
                  </a:cubicBezTo>
                  <a:moveTo>
                    <a:pt x="56" y="244"/>
                  </a:moveTo>
                  <a:cubicBezTo>
                    <a:pt x="87" y="213"/>
                    <a:pt x="87" y="213"/>
                    <a:pt x="87" y="213"/>
                  </a:cubicBezTo>
                  <a:cubicBezTo>
                    <a:pt x="90" y="210"/>
                    <a:pt x="95" y="210"/>
                    <a:pt x="98" y="213"/>
                  </a:cubicBezTo>
                  <a:cubicBezTo>
                    <a:pt x="102" y="216"/>
                    <a:pt x="102" y="221"/>
                    <a:pt x="98" y="224"/>
                  </a:cubicBezTo>
                  <a:cubicBezTo>
                    <a:pt x="81" y="242"/>
                    <a:pt x="81" y="242"/>
                    <a:pt x="81" y="242"/>
                  </a:cubicBezTo>
                  <a:cubicBezTo>
                    <a:pt x="262" y="242"/>
                    <a:pt x="262" y="242"/>
                    <a:pt x="262" y="242"/>
                  </a:cubicBezTo>
                  <a:cubicBezTo>
                    <a:pt x="267" y="242"/>
                    <a:pt x="270" y="245"/>
                    <a:pt x="270" y="250"/>
                  </a:cubicBezTo>
                  <a:cubicBezTo>
                    <a:pt x="270" y="254"/>
                    <a:pt x="267" y="258"/>
                    <a:pt x="262" y="258"/>
                  </a:cubicBezTo>
                  <a:cubicBezTo>
                    <a:pt x="82" y="258"/>
                    <a:pt x="82" y="258"/>
                    <a:pt x="82" y="258"/>
                  </a:cubicBezTo>
                  <a:cubicBezTo>
                    <a:pt x="98" y="274"/>
                    <a:pt x="98" y="274"/>
                    <a:pt x="98" y="274"/>
                  </a:cubicBezTo>
                  <a:cubicBezTo>
                    <a:pt x="102" y="278"/>
                    <a:pt x="102" y="283"/>
                    <a:pt x="98" y="286"/>
                  </a:cubicBezTo>
                  <a:cubicBezTo>
                    <a:pt x="97" y="287"/>
                    <a:pt x="95" y="288"/>
                    <a:pt x="93" y="288"/>
                  </a:cubicBezTo>
                  <a:cubicBezTo>
                    <a:pt x="91" y="288"/>
                    <a:pt x="89" y="287"/>
                    <a:pt x="87" y="286"/>
                  </a:cubicBezTo>
                  <a:cubicBezTo>
                    <a:pt x="56" y="255"/>
                    <a:pt x="56" y="255"/>
                    <a:pt x="56" y="255"/>
                  </a:cubicBezTo>
                  <a:cubicBezTo>
                    <a:pt x="53" y="252"/>
                    <a:pt x="53" y="247"/>
                    <a:pt x="56" y="244"/>
                  </a:cubicBezTo>
                  <a:moveTo>
                    <a:pt x="354" y="298"/>
                  </a:moveTo>
                  <a:cubicBezTo>
                    <a:pt x="324" y="329"/>
                    <a:pt x="324" y="329"/>
                    <a:pt x="324" y="329"/>
                  </a:cubicBezTo>
                  <a:cubicBezTo>
                    <a:pt x="321" y="332"/>
                    <a:pt x="316" y="332"/>
                    <a:pt x="313" y="329"/>
                  </a:cubicBezTo>
                  <a:cubicBezTo>
                    <a:pt x="309" y="326"/>
                    <a:pt x="309" y="321"/>
                    <a:pt x="313" y="318"/>
                  </a:cubicBezTo>
                  <a:cubicBezTo>
                    <a:pt x="330" y="301"/>
                    <a:pt x="330" y="301"/>
                    <a:pt x="330" y="301"/>
                  </a:cubicBezTo>
                  <a:cubicBezTo>
                    <a:pt x="149" y="301"/>
                    <a:pt x="149" y="301"/>
                    <a:pt x="149" y="301"/>
                  </a:cubicBezTo>
                  <a:cubicBezTo>
                    <a:pt x="144" y="301"/>
                    <a:pt x="141" y="297"/>
                    <a:pt x="141" y="293"/>
                  </a:cubicBezTo>
                  <a:cubicBezTo>
                    <a:pt x="141" y="288"/>
                    <a:pt x="144" y="285"/>
                    <a:pt x="149" y="285"/>
                  </a:cubicBezTo>
                  <a:cubicBezTo>
                    <a:pt x="329" y="285"/>
                    <a:pt x="329" y="285"/>
                    <a:pt x="329" y="285"/>
                  </a:cubicBezTo>
                  <a:cubicBezTo>
                    <a:pt x="313" y="268"/>
                    <a:pt x="313" y="268"/>
                    <a:pt x="313" y="268"/>
                  </a:cubicBezTo>
                  <a:cubicBezTo>
                    <a:pt x="309" y="265"/>
                    <a:pt x="309" y="260"/>
                    <a:pt x="313" y="256"/>
                  </a:cubicBezTo>
                  <a:cubicBezTo>
                    <a:pt x="314" y="255"/>
                    <a:pt x="316" y="254"/>
                    <a:pt x="318" y="254"/>
                  </a:cubicBezTo>
                  <a:cubicBezTo>
                    <a:pt x="320" y="254"/>
                    <a:pt x="322" y="255"/>
                    <a:pt x="324" y="256"/>
                  </a:cubicBezTo>
                  <a:cubicBezTo>
                    <a:pt x="354" y="287"/>
                    <a:pt x="354" y="287"/>
                    <a:pt x="354" y="287"/>
                  </a:cubicBezTo>
                  <a:cubicBezTo>
                    <a:pt x="358" y="290"/>
                    <a:pt x="358" y="295"/>
                    <a:pt x="354" y="298"/>
                  </a:cubicBezTo>
                </a:path>
              </a:pathLst>
            </a:custGeom>
            <a:solidFill>
              <a:srgbClr val="8F3F7B"/>
            </a:solidFill>
            <a:ln>
              <a:noFill/>
            </a:ln>
            <a:extLst>
              <a:ext uri="{91240B29-F687-4F45-9708-019B960494DF}">
                <a14:hiddenLine xmlns:a14="http://schemas.microsoft.com/office/drawing/2010/main" w="9525">
                  <a:solidFill>
                    <a:srgbClr val="000000"/>
                  </a:solidFill>
                  <a:round/>
                  <a:headEnd/>
                  <a:tailEnd/>
                </a14:hiddenLine>
              </a:ext>
            </a:extLst>
          </p:spPr>
          <p:txBody>
            <a:bodyPr tIns="10800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8585A"/>
                </a:solidFill>
                <a:effectLst/>
                <a:uLnTx/>
                <a:uFillTx/>
                <a:latin typeface="+mn-lt"/>
                <a:ea typeface="+mn-ea"/>
                <a:cs typeface="+mn-cs"/>
              </a:endParaRPr>
            </a:p>
          </p:txBody>
        </p:sp>
      </p:grpSp>
      <p:cxnSp>
        <p:nvCxnSpPr>
          <p:cNvPr id="81" name="Straight Connector 80"/>
          <p:cNvCxnSpPr>
            <a:endCxn id="84" idx="2"/>
          </p:cNvCxnSpPr>
          <p:nvPr/>
        </p:nvCxnSpPr>
        <p:spPr bwMode="auto">
          <a:xfrm flipH="1" flipV="1">
            <a:off x="10654439" y="4652129"/>
            <a:ext cx="368600" cy="128829"/>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2" name="Straight Connector 81"/>
          <p:cNvCxnSpPr>
            <a:stCxn id="63" idx="1"/>
            <a:endCxn id="86" idx="3"/>
          </p:cNvCxnSpPr>
          <p:nvPr/>
        </p:nvCxnSpPr>
        <p:spPr bwMode="auto">
          <a:xfrm flipH="1">
            <a:off x="10919472" y="4438533"/>
            <a:ext cx="501736" cy="21899"/>
          </a:xfrm>
          <a:prstGeom prst="line">
            <a:avLst/>
          </a:prstGeom>
          <a:solidFill>
            <a:schemeClr val="accent1"/>
          </a:solidFill>
          <a:ln w="25400" cap="flat" cmpd="sng" algn="ctr">
            <a:solidFill>
              <a:schemeClr val="tx1"/>
            </a:solidFill>
            <a:prstDash val="solid"/>
            <a:round/>
            <a:headEnd type="none" w="med" len="med"/>
            <a:tailEnd type="none" w="med" len="med"/>
          </a:ln>
          <a:effectLst/>
        </p:spPr>
      </p:cxnSp>
      <p:grpSp>
        <p:nvGrpSpPr>
          <p:cNvPr id="83" name="Group 82"/>
          <p:cNvGrpSpPr>
            <a:grpSpLocks noChangeAspect="1"/>
          </p:cNvGrpSpPr>
          <p:nvPr/>
        </p:nvGrpSpPr>
        <p:grpSpPr bwMode="auto">
          <a:xfrm>
            <a:off x="10356686" y="3820634"/>
            <a:ext cx="593870" cy="841201"/>
            <a:chOff x="3106" y="2389"/>
            <a:chExt cx="363" cy="520"/>
          </a:xfrm>
        </p:grpSpPr>
        <p:sp>
          <p:nvSpPr>
            <p:cNvPr id="84" name="AutoShape 220"/>
            <p:cNvSpPr>
              <a:spLocks noChangeAspect="1" noChangeArrowheads="1"/>
            </p:cNvSpPr>
            <p:nvPr/>
          </p:nvSpPr>
          <p:spPr bwMode="auto">
            <a:xfrm>
              <a:off x="3113" y="2537"/>
              <a:ext cx="350" cy="366"/>
            </a:xfrm>
            <a:prstGeom prst="roundRect">
              <a:avLst>
                <a:gd name="adj" fmla="val 9356"/>
              </a:avLst>
            </a:prstGeom>
            <a:solidFill>
              <a:schemeClr val="bg1"/>
            </a:solidFill>
            <a:ln w="12700">
              <a:solidFill>
                <a:schemeClr val="bg1"/>
              </a:solidFill>
              <a:round/>
              <a:headEnd/>
              <a:tailEnd/>
            </a:ln>
          </p:spPr>
          <p:txBody>
            <a:bodyPr wrap="none" lIns="0" r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sv-SE" altLang="en-US" sz="1000" b="0" i="0" u="none" strike="noStrike" kern="0" cap="none" spc="0" normalizeH="0" baseline="0" noProof="0">
                <a:ln>
                  <a:noFill/>
                </a:ln>
                <a:solidFill>
                  <a:srgbClr val="58585A"/>
                </a:solidFill>
                <a:effectLst/>
                <a:uLnTx/>
                <a:uFillTx/>
                <a:latin typeface="+mn-lt"/>
                <a:ea typeface="+mn-ea"/>
                <a:cs typeface="+mn-cs"/>
              </a:endParaRPr>
            </a:p>
          </p:txBody>
        </p:sp>
        <p:sp>
          <p:nvSpPr>
            <p:cNvPr id="85" name="Oval 221"/>
            <p:cNvSpPr>
              <a:spLocks noChangeAspect="1" noChangeArrowheads="1"/>
            </p:cNvSpPr>
            <p:nvPr/>
          </p:nvSpPr>
          <p:spPr bwMode="auto">
            <a:xfrm>
              <a:off x="3111" y="2396"/>
              <a:ext cx="352" cy="355"/>
            </a:xfrm>
            <a:prstGeom prst="ellipse">
              <a:avLst/>
            </a:prstGeom>
            <a:solidFill>
              <a:schemeClr val="bg1"/>
            </a:solidFill>
            <a:ln w="12700">
              <a:solidFill>
                <a:schemeClr val="bg1"/>
              </a:solidFill>
              <a:round/>
              <a:headEnd/>
              <a:tailEnd/>
            </a:ln>
          </p:spPr>
          <p:txBody>
            <a:bodyPr wrap="none" lIns="0" r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sv-SE" altLang="en-US" sz="1000" b="0" i="0" u="none" strike="noStrike" kern="0" cap="none" spc="0" normalizeH="0" baseline="0" noProof="0">
                <a:ln>
                  <a:noFill/>
                </a:ln>
                <a:solidFill>
                  <a:srgbClr val="58585A"/>
                </a:solidFill>
                <a:effectLst/>
                <a:uLnTx/>
                <a:uFillTx/>
                <a:latin typeface="+mn-lt"/>
                <a:ea typeface="+mn-ea"/>
                <a:cs typeface="+mn-cs"/>
              </a:endParaRPr>
            </a:p>
          </p:txBody>
        </p:sp>
        <p:sp>
          <p:nvSpPr>
            <p:cNvPr id="86" name="Text Box 222"/>
            <p:cNvSpPr txBox="1">
              <a:spLocks noChangeAspect="1" noChangeArrowheads="1"/>
            </p:cNvSpPr>
            <p:nvPr/>
          </p:nvSpPr>
          <p:spPr bwMode="auto">
            <a:xfrm>
              <a:off x="3123" y="2672"/>
              <a:ext cx="327"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200" b="1" i="0" u="none" strike="noStrike" kern="0" cap="none" spc="0" normalizeH="0" baseline="0" noProof="0">
                  <a:ln>
                    <a:noFill/>
                  </a:ln>
                  <a:solidFill>
                    <a:srgbClr val="8F3F7B"/>
                  </a:solidFill>
                  <a:effectLst/>
                  <a:uLnTx/>
                  <a:uFillTx/>
                  <a:latin typeface="+mn-lt"/>
                  <a:ea typeface="Segoe UI" panose="020B0502040204020203" pitchFamily="34" charset="0"/>
                  <a:cs typeface="Segoe UI" panose="020B0502040204020203" pitchFamily="34" charset="0"/>
                </a:rPr>
                <a:t>LTE</a:t>
              </a:r>
              <a:endParaRPr kumimoji="0" lang="en-US" altLang="en-US" sz="900" b="1" i="0" u="none" strike="noStrike" kern="0" cap="none" spc="0" normalizeH="0" baseline="0" noProof="0">
                <a:ln>
                  <a:noFill/>
                </a:ln>
                <a:solidFill>
                  <a:srgbClr val="8F3F7B"/>
                </a:solidFill>
                <a:effectLst/>
                <a:uLnTx/>
                <a:uFillTx/>
                <a:latin typeface="+mn-lt"/>
                <a:ea typeface="Segoe UI" panose="020B0502040204020203" pitchFamily="34" charset="0"/>
                <a:cs typeface="Segoe UI" panose="020B0502040204020203" pitchFamily="34" charset="0"/>
              </a:endParaRPr>
            </a:p>
          </p:txBody>
        </p:sp>
        <p:sp>
          <p:nvSpPr>
            <p:cNvPr id="87" name="Rectangle 223"/>
            <p:cNvSpPr>
              <a:spLocks noChangeAspect="1" noChangeArrowheads="1"/>
            </p:cNvSpPr>
            <p:nvPr/>
          </p:nvSpPr>
          <p:spPr bwMode="auto">
            <a:xfrm>
              <a:off x="3106" y="2389"/>
              <a:ext cx="363"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72000" rIns="7200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sv-SE" altLang="en-US" sz="1000" b="0" i="0" u="none" strike="noStrike" kern="0" cap="none" spc="0" normalizeH="0" baseline="0" noProof="0">
                <a:ln>
                  <a:noFill/>
                </a:ln>
                <a:solidFill>
                  <a:srgbClr val="58585A"/>
                </a:solidFill>
                <a:effectLst/>
                <a:uLnTx/>
                <a:uFillTx/>
                <a:latin typeface="+mn-lt"/>
                <a:ea typeface="+mn-ea"/>
                <a:cs typeface="+mn-cs"/>
              </a:endParaRPr>
            </a:p>
          </p:txBody>
        </p:sp>
        <p:sp>
          <p:nvSpPr>
            <p:cNvPr id="88" name="Freeform 11"/>
            <p:cNvSpPr>
              <a:spLocks noChangeAspect="1" noEditPoints="1"/>
            </p:cNvSpPr>
            <p:nvPr/>
          </p:nvSpPr>
          <p:spPr bwMode="auto">
            <a:xfrm>
              <a:off x="3106" y="2389"/>
              <a:ext cx="363" cy="520"/>
            </a:xfrm>
            <a:custGeom>
              <a:avLst/>
              <a:gdLst>
                <a:gd name="T0" fmla="*/ 115539 w 410"/>
                <a:gd name="T1" fmla="*/ 64176 h 589"/>
                <a:gd name="T2" fmla="*/ 108501 w 410"/>
                <a:gd name="T3" fmla="*/ 155160 h 589"/>
                <a:gd name="T4" fmla="*/ 4692 w 410"/>
                <a:gd name="T5" fmla="*/ 148661 h 589"/>
                <a:gd name="T6" fmla="*/ 60116 w 410"/>
                <a:gd name="T7" fmla="*/ 4333 h 589"/>
                <a:gd name="T8" fmla="*/ 117885 w 410"/>
                <a:gd name="T9" fmla="*/ 57677 h 589"/>
                <a:gd name="T10" fmla="*/ 120230 w 410"/>
                <a:gd name="T11" fmla="*/ 55512 h 589"/>
                <a:gd name="T12" fmla="*/ 0 w 410"/>
                <a:gd name="T13" fmla="*/ 55512 h 589"/>
                <a:gd name="T14" fmla="*/ 292 w 410"/>
                <a:gd name="T15" fmla="*/ 148661 h 589"/>
                <a:gd name="T16" fmla="*/ 108501 w 410"/>
                <a:gd name="T17" fmla="*/ 159493 h 589"/>
                <a:gd name="T18" fmla="*/ 120230 w 410"/>
                <a:gd name="T19" fmla="*/ 64176 h 589"/>
                <a:gd name="T20" fmla="*/ 89147 w 410"/>
                <a:gd name="T21" fmla="*/ 78257 h 589"/>
                <a:gd name="T22" fmla="*/ 73898 w 410"/>
                <a:gd name="T23" fmla="*/ 37097 h 589"/>
                <a:gd name="T24" fmla="*/ 69793 w 410"/>
                <a:gd name="T25" fmla="*/ 31141 h 589"/>
                <a:gd name="T26" fmla="*/ 69206 w 410"/>
                <a:gd name="T27" fmla="*/ 37097 h 589"/>
                <a:gd name="T28" fmla="*/ 50731 w 410"/>
                <a:gd name="T29" fmla="*/ 37097 h 589"/>
                <a:gd name="T30" fmla="*/ 63342 w 410"/>
                <a:gd name="T31" fmla="*/ 28973 h 589"/>
                <a:gd name="T32" fmla="*/ 64807 w 410"/>
                <a:gd name="T33" fmla="*/ 25183 h 589"/>
                <a:gd name="T34" fmla="*/ 46040 w 410"/>
                <a:gd name="T35" fmla="*/ 37097 h 589"/>
                <a:gd name="T36" fmla="*/ 31083 w 410"/>
                <a:gd name="T37" fmla="*/ 78257 h 589"/>
                <a:gd name="T38" fmla="*/ 32844 w 410"/>
                <a:gd name="T39" fmla="*/ 82048 h 589"/>
                <a:gd name="T40" fmla="*/ 50145 w 410"/>
                <a:gd name="T41" fmla="*/ 80694 h 589"/>
                <a:gd name="T42" fmla="*/ 70086 w 410"/>
                <a:gd name="T43" fmla="*/ 80694 h 589"/>
                <a:gd name="T44" fmla="*/ 87680 w 410"/>
                <a:gd name="T45" fmla="*/ 82048 h 589"/>
                <a:gd name="T46" fmla="*/ 89147 w 410"/>
                <a:gd name="T47" fmla="*/ 78257 h 589"/>
                <a:gd name="T48" fmla="*/ 66273 w 410"/>
                <a:gd name="T49" fmla="*/ 60386 h 589"/>
                <a:gd name="T50" fmla="*/ 53371 w 410"/>
                <a:gd name="T51" fmla="*/ 60386 h 589"/>
                <a:gd name="T52" fmla="*/ 73604 w 410"/>
                <a:gd name="T53" fmla="*/ 77715 h 589"/>
                <a:gd name="T54" fmla="*/ 46332 w 410"/>
                <a:gd name="T55" fmla="*/ 77715 h 589"/>
                <a:gd name="T56" fmla="*/ 48678 w 410"/>
                <a:gd name="T57" fmla="*/ 66614 h 589"/>
                <a:gd name="T58" fmla="*/ 71259 w 410"/>
                <a:gd name="T59" fmla="*/ 66614 h 589"/>
                <a:gd name="T60" fmla="*/ 73604 w 410"/>
                <a:gd name="T61" fmla="*/ 77715 h 589"/>
                <a:gd name="T62" fmla="*/ 76830 w 410"/>
                <a:gd name="T63" fmla="*/ 49554 h 589"/>
                <a:gd name="T64" fmla="*/ 79176 w 410"/>
                <a:gd name="T65" fmla="*/ 37097 h 589"/>
                <a:gd name="T66" fmla="*/ 76830 w 410"/>
                <a:gd name="T67" fmla="*/ 24371 h 589"/>
                <a:gd name="T68" fmla="*/ 83868 w 410"/>
                <a:gd name="T69" fmla="*/ 37097 h 589"/>
                <a:gd name="T70" fmla="*/ 78003 w 410"/>
                <a:gd name="T71" fmla="*/ 50097 h 589"/>
                <a:gd name="T72" fmla="*/ 85041 w 410"/>
                <a:gd name="T73" fmla="*/ 54699 h 589"/>
                <a:gd name="T74" fmla="*/ 89147 w 410"/>
                <a:gd name="T75" fmla="*/ 37097 h 589"/>
                <a:gd name="T76" fmla="*/ 85041 w 410"/>
                <a:gd name="T77" fmla="*/ 19497 h 589"/>
                <a:gd name="T78" fmla="*/ 93838 w 410"/>
                <a:gd name="T79" fmla="*/ 37097 h 589"/>
                <a:gd name="T80" fmla="*/ 86506 w 410"/>
                <a:gd name="T81" fmla="*/ 54970 h 589"/>
                <a:gd name="T82" fmla="*/ 43401 w 410"/>
                <a:gd name="T83" fmla="*/ 49554 h 589"/>
                <a:gd name="T84" fmla="*/ 41054 w 410"/>
                <a:gd name="T85" fmla="*/ 37097 h 589"/>
                <a:gd name="T86" fmla="*/ 43401 w 410"/>
                <a:gd name="T87" fmla="*/ 24371 h 589"/>
                <a:gd name="T88" fmla="*/ 36362 w 410"/>
                <a:gd name="T89" fmla="*/ 37097 h 589"/>
                <a:gd name="T90" fmla="*/ 42228 w 410"/>
                <a:gd name="T91" fmla="*/ 50097 h 589"/>
                <a:gd name="T92" fmla="*/ 35190 w 410"/>
                <a:gd name="T93" fmla="*/ 54699 h 589"/>
                <a:gd name="T94" fmla="*/ 31083 w 410"/>
                <a:gd name="T95" fmla="*/ 37097 h 589"/>
                <a:gd name="T96" fmla="*/ 35190 w 410"/>
                <a:gd name="T97" fmla="*/ 19497 h 589"/>
                <a:gd name="T98" fmla="*/ 26392 w 410"/>
                <a:gd name="T99" fmla="*/ 37097 h 589"/>
                <a:gd name="T100" fmla="*/ 33724 w 410"/>
                <a:gd name="T101" fmla="*/ 54970 h 58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10"/>
                <a:gd name="T154" fmla="*/ 0 h 589"/>
                <a:gd name="T155" fmla="*/ 410 w 410"/>
                <a:gd name="T156" fmla="*/ 589 h 58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10" h="589">
                  <a:moveTo>
                    <a:pt x="402" y="229"/>
                  </a:moveTo>
                  <a:cubicBezTo>
                    <a:pt x="397" y="229"/>
                    <a:pt x="394" y="233"/>
                    <a:pt x="394" y="237"/>
                  </a:cubicBezTo>
                  <a:cubicBezTo>
                    <a:pt x="394" y="549"/>
                    <a:pt x="394" y="549"/>
                    <a:pt x="394" y="549"/>
                  </a:cubicBezTo>
                  <a:cubicBezTo>
                    <a:pt x="394" y="563"/>
                    <a:pt x="383" y="573"/>
                    <a:pt x="370" y="573"/>
                  </a:cubicBezTo>
                  <a:cubicBezTo>
                    <a:pt x="41" y="573"/>
                    <a:pt x="41" y="573"/>
                    <a:pt x="41" y="573"/>
                  </a:cubicBezTo>
                  <a:cubicBezTo>
                    <a:pt x="27" y="573"/>
                    <a:pt x="17" y="563"/>
                    <a:pt x="16" y="549"/>
                  </a:cubicBezTo>
                  <a:cubicBezTo>
                    <a:pt x="16" y="205"/>
                    <a:pt x="16" y="205"/>
                    <a:pt x="16" y="205"/>
                  </a:cubicBezTo>
                  <a:cubicBezTo>
                    <a:pt x="17" y="101"/>
                    <a:pt x="101" y="16"/>
                    <a:pt x="205" y="16"/>
                  </a:cubicBezTo>
                  <a:cubicBezTo>
                    <a:pt x="309" y="16"/>
                    <a:pt x="394" y="101"/>
                    <a:pt x="394" y="205"/>
                  </a:cubicBezTo>
                  <a:cubicBezTo>
                    <a:pt x="394" y="209"/>
                    <a:pt x="397" y="213"/>
                    <a:pt x="402" y="213"/>
                  </a:cubicBezTo>
                  <a:cubicBezTo>
                    <a:pt x="406" y="213"/>
                    <a:pt x="410" y="209"/>
                    <a:pt x="410" y="205"/>
                  </a:cubicBezTo>
                  <a:cubicBezTo>
                    <a:pt x="410" y="205"/>
                    <a:pt x="410" y="205"/>
                    <a:pt x="410" y="205"/>
                  </a:cubicBezTo>
                  <a:cubicBezTo>
                    <a:pt x="410" y="92"/>
                    <a:pt x="318" y="0"/>
                    <a:pt x="205" y="0"/>
                  </a:cubicBezTo>
                  <a:cubicBezTo>
                    <a:pt x="92" y="0"/>
                    <a:pt x="0" y="92"/>
                    <a:pt x="0" y="205"/>
                  </a:cubicBezTo>
                  <a:cubicBezTo>
                    <a:pt x="0" y="205"/>
                    <a:pt x="0" y="205"/>
                    <a:pt x="0" y="205"/>
                  </a:cubicBezTo>
                  <a:cubicBezTo>
                    <a:pt x="1" y="549"/>
                    <a:pt x="1" y="549"/>
                    <a:pt x="1" y="549"/>
                  </a:cubicBezTo>
                  <a:cubicBezTo>
                    <a:pt x="1" y="571"/>
                    <a:pt x="18" y="589"/>
                    <a:pt x="41" y="589"/>
                  </a:cubicBezTo>
                  <a:cubicBezTo>
                    <a:pt x="370" y="589"/>
                    <a:pt x="370" y="589"/>
                    <a:pt x="370" y="589"/>
                  </a:cubicBezTo>
                  <a:cubicBezTo>
                    <a:pt x="392" y="589"/>
                    <a:pt x="410" y="571"/>
                    <a:pt x="410" y="549"/>
                  </a:cubicBezTo>
                  <a:cubicBezTo>
                    <a:pt x="410" y="237"/>
                    <a:pt x="410" y="237"/>
                    <a:pt x="410" y="237"/>
                  </a:cubicBezTo>
                  <a:cubicBezTo>
                    <a:pt x="410" y="233"/>
                    <a:pt x="406" y="229"/>
                    <a:pt x="402" y="229"/>
                  </a:cubicBezTo>
                  <a:moveTo>
                    <a:pt x="304" y="289"/>
                  </a:moveTo>
                  <a:cubicBezTo>
                    <a:pt x="258" y="246"/>
                    <a:pt x="232" y="204"/>
                    <a:pt x="221" y="181"/>
                  </a:cubicBezTo>
                  <a:cubicBezTo>
                    <a:pt x="239" y="174"/>
                    <a:pt x="252" y="157"/>
                    <a:pt x="252" y="137"/>
                  </a:cubicBezTo>
                  <a:cubicBezTo>
                    <a:pt x="252" y="131"/>
                    <a:pt x="251" y="125"/>
                    <a:pt x="248" y="119"/>
                  </a:cubicBezTo>
                  <a:cubicBezTo>
                    <a:pt x="247" y="115"/>
                    <a:pt x="242" y="113"/>
                    <a:pt x="238" y="115"/>
                  </a:cubicBezTo>
                  <a:cubicBezTo>
                    <a:pt x="234" y="116"/>
                    <a:pt x="232" y="121"/>
                    <a:pt x="234" y="125"/>
                  </a:cubicBezTo>
                  <a:cubicBezTo>
                    <a:pt x="235" y="129"/>
                    <a:pt x="236" y="133"/>
                    <a:pt x="236" y="137"/>
                  </a:cubicBezTo>
                  <a:cubicBezTo>
                    <a:pt x="236" y="154"/>
                    <a:pt x="222" y="168"/>
                    <a:pt x="204" y="168"/>
                  </a:cubicBezTo>
                  <a:cubicBezTo>
                    <a:pt x="187" y="168"/>
                    <a:pt x="173" y="154"/>
                    <a:pt x="173" y="137"/>
                  </a:cubicBezTo>
                  <a:cubicBezTo>
                    <a:pt x="173" y="119"/>
                    <a:pt x="187" y="105"/>
                    <a:pt x="204" y="105"/>
                  </a:cubicBezTo>
                  <a:cubicBezTo>
                    <a:pt x="208" y="105"/>
                    <a:pt x="212" y="106"/>
                    <a:pt x="216" y="107"/>
                  </a:cubicBezTo>
                  <a:cubicBezTo>
                    <a:pt x="220" y="109"/>
                    <a:pt x="224" y="107"/>
                    <a:pt x="226" y="103"/>
                  </a:cubicBezTo>
                  <a:cubicBezTo>
                    <a:pt x="228" y="99"/>
                    <a:pt x="226" y="94"/>
                    <a:pt x="221" y="93"/>
                  </a:cubicBezTo>
                  <a:cubicBezTo>
                    <a:pt x="216" y="90"/>
                    <a:pt x="210" y="89"/>
                    <a:pt x="204" y="89"/>
                  </a:cubicBezTo>
                  <a:cubicBezTo>
                    <a:pt x="178" y="89"/>
                    <a:pt x="157" y="111"/>
                    <a:pt x="157" y="137"/>
                  </a:cubicBezTo>
                  <a:cubicBezTo>
                    <a:pt x="157" y="157"/>
                    <a:pt x="171" y="175"/>
                    <a:pt x="189" y="181"/>
                  </a:cubicBezTo>
                  <a:cubicBezTo>
                    <a:pt x="178" y="204"/>
                    <a:pt x="152" y="247"/>
                    <a:pt x="106" y="289"/>
                  </a:cubicBezTo>
                  <a:cubicBezTo>
                    <a:pt x="104" y="291"/>
                    <a:pt x="103" y="295"/>
                    <a:pt x="104" y="298"/>
                  </a:cubicBezTo>
                  <a:cubicBezTo>
                    <a:pt x="105" y="301"/>
                    <a:pt x="108" y="303"/>
                    <a:pt x="112" y="303"/>
                  </a:cubicBezTo>
                  <a:cubicBezTo>
                    <a:pt x="164" y="303"/>
                    <a:pt x="164" y="303"/>
                    <a:pt x="164" y="303"/>
                  </a:cubicBezTo>
                  <a:cubicBezTo>
                    <a:pt x="167" y="303"/>
                    <a:pt x="170" y="301"/>
                    <a:pt x="171" y="298"/>
                  </a:cubicBezTo>
                  <a:cubicBezTo>
                    <a:pt x="172" y="297"/>
                    <a:pt x="180" y="276"/>
                    <a:pt x="205" y="276"/>
                  </a:cubicBezTo>
                  <a:cubicBezTo>
                    <a:pt x="230" y="276"/>
                    <a:pt x="239" y="297"/>
                    <a:pt x="239" y="298"/>
                  </a:cubicBezTo>
                  <a:cubicBezTo>
                    <a:pt x="240" y="301"/>
                    <a:pt x="243" y="303"/>
                    <a:pt x="246" y="303"/>
                  </a:cubicBezTo>
                  <a:cubicBezTo>
                    <a:pt x="299" y="303"/>
                    <a:pt x="299" y="303"/>
                    <a:pt x="299" y="303"/>
                  </a:cubicBezTo>
                  <a:cubicBezTo>
                    <a:pt x="302" y="303"/>
                    <a:pt x="305" y="301"/>
                    <a:pt x="306" y="298"/>
                  </a:cubicBezTo>
                  <a:cubicBezTo>
                    <a:pt x="307" y="295"/>
                    <a:pt x="306" y="291"/>
                    <a:pt x="304" y="289"/>
                  </a:cubicBezTo>
                  <a:moveTo>
                    <a:pt x="204" y="186"/>
                  </a:moveTo>
                  <a:cubicBezTo>
                    <a:pt x="209" y="195"/>
                    <a:pt x="216" y="208"/>
                    <a:pt x="226" y="223"/>
                  </a:cubicBezTo>
                  <a:cubicBezTo>
                    <a:pt x="220" y="222"/>
                    <a:pt x="212" y="221"/>
                    <a:pt x="204" y="221"/>
                  </a:cubicBezTo>
                  <a:cubicBezTo>
                    <a:pt x="196" y="221"/>
                    <a:pt x="189" y="222"/>
                    <a:pt x="182" y="223"/>
                  </a:cubicBezTo>
                  <a:cubicBezTo>
                    <a:pt x="193" y="208"/>
                    <a:pt x="200" y="195"/>
                    <a:pt x="204" y="186"/>
                  </a:cubicBezTo>
                  <a:moveTo>
                    <a:pt x="251" y="287"/>
                  </a:moveTo>
                  <a:cubicBezTo>
                    <a:pt x="246" y="278"/>
                    <a:pt x="232" y="260"/>
                    <a:pt x="204" y="260"/>
                  </a:cubicBezTo>
                  <a:cubicBezTo>
                    <a:pt x="177" y="260"/>
                    <a:pt x="163" y="278"/>
                    <a:pt x="158" y="287"/>
                  </a:cubicBezTo>
                  <a:cubicBezTo>
                    <a:pt x="131" y="287"/>
                    <a:pt x="131" y="287"/>
                    <a:pt x="131" y="287"/>
                  </a:cubicBezTo>
                  <a:cubicBezTo>
                    <a:pt x="145" y="273"/>
                    <a:pt x="156" y="259"/>
                    <a:pt x="166" y="246"/>
                  </a:cubicBezTo>
                  <a:cubicBezTo>
                    <a:pt x="171" y="244"/>
                    <a:pt x="186" y="237"/>
                    <a:pt x="204" y="237"/>
                  </a:cubicBezTo>
                  <a:cubicBezTo>
                    <a:pt x="223" y="237"/>
                    <a:pt x="238" y="244"/>
                    <a:pt x="243" y="246"/>
                  </a:cubicBezTo>
                  <a:cubicBezTo>
                    <a:pt x="253" y="259"/>
                    <a:pt x="264" y="273"/>
                    <a:pt x="278" y="287"/>
                  </a:cubicBezTo>
                  <a:lnTo>
                    <a:pt x="251" y="287"/>
                  </a:lnTo>
                  <a:close/>
                  <a:moveTo>
                    <a:pt x="266" y="185"/>
                  </a:moveTo>
                  <a:cubicBezTo>
                    <a:pt x="265" y="185"/>
                    <a:pt x="263" y="184"/>
                    <a:pt x="262" y="183"/>
                  </a:cubicBezTo>
                  <a:cubicBezTo>
                    <a:pt x="258" y="181"/>
                    <a:pt x="257" y="176"/>
                    <a:pt x="260" y="172"/>
                  </a:cubicBezTo>
                  <a:cubicBezTo>
                    <a:pt x="267" y="162"/>
                    <a:pt x="270" y="149"/>
                    <a:pt x="270" y="137"/>
                  </a:cubicBezTo>
                  <a:cubicBezTo>
                    <a:pt x="270" y="124"/>
                    <a:pt x="267" y="112"/>
                    <a:pt x="260" y="101"/>
                  </a:cubicBezTo>
                  <a:cubicBezTo>
                    <a:pt x="257" y="97"/>
                    <a:pt x="258" y="92"/>
                    <a:pt x="262" y="90"/>
                  </a:cubicBezTo>
                  <a:cubicBezTo>
                    <a:pt x="266" y="88"/>
                    <a:pt x="271" y="89"/>
                    <a:pt x="273" y="92"/>
                  </a:cubicBezTo>
                  <a:cubicBezTo>
                    <a:pt x="282" y="105"/>
                    <a:pt x="286" y="121"/>
                    <a:pt x="286" y="137"/>
                  </a:cubicBezTo>
                  <a:cubicBezTo>
                    <a:pt x="286" y="153"/>
                    <a:pt x="282" y="168"/>
                    <a:pt x="273" y="181"/>
                  </a:cubicBezTo>
                  <a:cubicBezTo>
                    <a:pt x="272" y="183"/>
                    <a:pt x="269" y="185"/>
                    <a:pt x="266" y="185"/>
                  </a:cubicBezTo>
                  <a:moveTo>
                    <a:pt x="295" y="203"/>
                  </a:moveTo>
                  <a:cubicBezTo>
                    <a:pt x="293" y="203"/>
                    <a:pt x="292" y="203"/>
                    <a:pt x="290" y="202"/>
                  </a:cubicBezTo>
                  <a:cubicBezTo>
                    <a:pt x="287" y="199"/>
                    <a:pt x="286" y="194"/>
                    <a:pt x="288" y="191"/>
                  </a:cubicBezTo>
                  <a:cubicBezTo>
                    <a:pt x="299" y="175"/>
                    <a:pt x="304" y="156"/>
                    <a:pt x="304" y="137"/>
                  </a:cubicBezTo>
                  <a:cubicBezTo>
                    <a:pt x="304" y="117"/>
                    <a:pt x="299" y="99"/>
                    <a:pt x="288" y="83"/>
                  </a:cubicBezTo>
                  <a:cubicBezTo>
                    <a:pt x="286" y="79"/>
                    <a:pt x="287" y="74"/>
                    <a:pt x="290" y="72"/>
                  </a:cubicBezTo>
                  <a:cubicBezTo>
                    <a:pt x="294" y="69"/>
                    <a:pt x="299" y="70"/>
                    <a:pt x="301" y="74"/>
                  </a:cubicBezTo>
                  <a:cubicBezTo>
                    <a:pt x="314" y="93"/>
                    <a:pt x="320" y="114"/>
                    <a:pt x="320" y="137"/>
                  </a:cubicBezTo>
                  <a:cubicBezTo>
                    <a:pt x="320" y="159"/>
                    <a:pt x="314" y="181"/>
                    <a:pt x="301" y="199"/>
                  </a:cubicBezTo>
                  <a:cubicBezTo>
                    <a:pt x="300" y="202"/>
                    <a:pt x="297" y="203"/>
                    <a:pt x="295" y="203"/>
                  </a:cubicBezTo>
                  <a:moveTo>
                    <a:pt x="144" y="185"/>
                  </a:moveTo>
                  <a:cubicBezTo>
                    <a:pt x="145" y="185"/>
                    <a:pt x="147" y="184"/>
                    <a:pt x="148" y="183"/>
                  </a:cubicBezTo>
                  <a:cubicBezTo>
                    <a:pt x="152" y="181"/>
                    <a:pt x="153" y="176"/>
                    <a:pt x="150" y="172"/>
                  </a:cubicBezTo>
                  <a:cubicBezTo>
                    <a:pt x="144" y="162"/>
                    <a:pt x="140" y="149"/>
                    <a:pt x="140" y="137"/>
                  </a:cubicBezTo>
                  <a:cubicBezTo>
                    <a:pt x="140" y="124"/>
                    <a:pt x="144" y="112"/>
                    <a:pt x="150" y="101"/>
                  </a:cubicBezTo>
                  <a:cubicBezTo>
                    <a:pt x="153" y="97"/>
                    <a:pt x="152" y="92"/>
                    <a:pt x="148" y="90"/>
                  </a:cubicBezTo>
                  <a:cubicBezTo>
                    <a:pt x="144" y="88"/>
                    <a:pt x="140" y="89"/>
                    <a:pt x="137" y="92"/>
                  </a:cubicBezTo>
                  <a:cubicBezTo>
                    <a:pt x="128" y="105"/>
                    <a:pt x="124" y="121"/>
                    <a:pt x="124" y="137"/>
                  </a:cubicBezTo>
                  <a:cubicBezTo>
                    <a:pt x="124" y="153"/>
                    <a:pt x="128" y="168"/>
                    <a:pt x="137" y="181"/>
                  </a:cubicBezTo>
                  <a:cubicBezTo>
                    <a:pt x="139" y="183"/>
                    <a:pt x="141" y="185"/>
                    <a:pt x="144" y="185"/>
                  </a:cubicBezTo>
                  <a:moveTo>
                    <a:pt x="115" y="203"/>
                  </a:moveTo>
                  <a:cubicBezTo>
                    <a:pt x="117" y="203"/>
                    <a:pt x="119" y="203"/>
                    <a:pt x="120" y="202"/>
                  </a:cubicBezTo>
                  <a:cubicBezTo>
                    <a:pt x="124" y="199"/>
                    <a:pt x="125" y="194"/>
                    <a:pt x="122" y="191"/>
                  </a:cubicBezTo>
                  <a:cubicBezTo>
                    <a:pt x="112" y="175"/>
                    <a:pt x="106" y="156"/>
                    <a:pt x="106" y="137"/>
                  </a:cubicBezTo>
                  <a:cubicBezTo>
                    <a:pt x="106" y="117"/>
                    <a:pt x="112" y="99"/>
                    <a:pt x="122" y="83"/>
                  </a:cubicBezTo>
                  <a:cubicBezTo>
                    <a:pt x="125" y="79"/>
                    <a:pt x="124" y="74"/>
                    <a:pt x="120" y="72"/>
                  </a:cubicBezTo>
                  <a:cubicBezTo>
                    <a:pt x="116" y="69"/>
                    <a:pt x="111" y="70"/>
                    <a:pt x="109" y="74"/>
                  </a:cubicBezTo>
                  <a:cubicBezTo>
                    <a:pt x="97" y="93"/>
                    <a:pt x="90" y="114"/>
                    <a:pt x="90" y="137"/>
                  </a:cubicBezTo>
                  <a:cubicBezTo>
                    <a:pt x="90" y="159"/>
                    <a:pt x="97" y="181"/>
                    <a:pt x="109" y="199"/>
                  </a:cubicBezTo>
                  <a:cubicBezTo>
                    <a:pt x="110" y="202"/>
                    <a:pt x="113" y="203"/>
                    <a:pt x="115" y="203"/>
                  </a:cubicBezTo>
                </a:path>
              </a:pathLst>
            </a:custGeom>
            <a:solidFill>
              <a:srgbClr val="8F3F7B"/>
            </a:solidFill>
            <a:ln>
              <a:noFill/>
            </a:ln>
            <a:extLst>
              <a:ext uri="{91240B29-F687-4F45-9708-019B960494DF}">
                <a14:hiddenLine xmlns:a14="http://schemas.microsoft.com/office/drawing/2010/main" w="9525">
                  <a:solidFill>
                    <a:srgbClr val="000000"/>
                  </a:solidFill>
                  <a:round/>
                  <a:headEnd/>
                  <a:tailEnd/>
                </a14:hiddenLine>
              </a:ext>
            </a:extLst>
          </p:spPr>
          <p:txBody>
            <a:bodyPr tIns="10800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8585A"/>
                </a:solidFill>
                <a:effectLst/>
                <a:uLnTx/>
                <a:uFillTx/>
                <a:latin typeface="+mn-lt"/>
                <a:ea typeface="+mn-ea"/>
                <a:cs typeface="+mn-cs"/>
              </a:endParaRPr>
            </a:p>
          </p:txBody>
        </p:sp>
      </p:grpSp>
      <p:cxnSp>
        <p:nvCxnSpPr>
          <p:cNvPr id="89" name="Straight Connector 88"/>
          <p:cNvCxnSpPr>
            <a:stCxn id="62" idx="0"/>
            <a:endCxn id="76" idx="2"/>
          </p:cNvCxnSpPr>
          <p:nvPr/>
        </p:nvCxnSpPr>
        <p:spPr bwMode="auto">
          <a:xfrm flipH="1" flipV="1">
            <a:off x="10767585" y="3329305"/>
            <a:ext cx="918074" cy="489780"/>
          </a:xfrm>
          <a:prstGeom prst="line">
            <a:avLst/>
          </a:prstGeom>
          <a:solidFill>
            <a:schemeClr val="accent1"/>
          </a:solidFill>
          <a:ln w="25400" cap="flat" cmpd="sng" algn="ctr">
            <a:solidFill>
              <a:schemeClr val="tx1">
                <a:lumMod val="60000"/>
                <a:lumOff val="40000"/>
              </a:schemeClr>
            </a:solidFill>
            <a:prstDash val="solid"/>
            <a:round/>
            <a:headEnd type="none" w="med" len="med"/>
            <a:tailEnd type="none" w="med" len="med"/>
          </a:ln>
          <a:effectLst/>
        </p:spPr>
      </p:cxnSp>
      <p:sp>
        <p:nvSpPr>
          <p:cNvPr id="90" name="Freeform: Shape 89"/>
          <p:cNvSpPr/>
          <p:nvPr/>
        </p:nvSpPr>
        <p:spPr bwMode="auto">
          <a:xfrm>
            <a:off x="10525043" y="3335723"/>
            <a:ext cx="576973" cy="1600204"/>
          </a:xfrm>
          <a:custGeom>
            <a:avLst/>
            <a:gdLst>
              <a:gd name="connsiteX0" fmla="*/ 573068 w 573068"/>
              <a:gd name="connsiteY0" fmla="*/ 1865376 h 1865376"/>
              <a:gd name="connsiteX1" fmla="*/ 44 w 573068"/>
              <a:gd name="connsiteY1" fmla="*/ 1353312 h 1865376"/>
              <a:gd name="connsiteX2" fmla="*/ 548684 w 573068"/>
              <a:gd name="connsiteY2" fmla="*/ 0 h 1865376"/>
              <a:gd name="connsiteX0" fmla="*/ 574530 w 574530"/>
              <a:gd name="connsiteY0" fmla="*/ 1817648 h 1817648"/>
              <a:gd name="connsiteX1" fmla="*/ 1506 w 574530"/>
              <a:gd name="connsiteY1" fmla="*/ 1305584 h 1817648"/>
              <a:gd name="connsiteX2" fmla="*/ 259496 w 574530"/>
              <a:gd name="connsiteY2" fmla="*/ 0 h 1817648"/>
              <a:gd name="connsiteX0" fmla="*/ 573968 w 573968"/>
              <a:gd name="connsiteY0" fmla="*/ 1817648 h 1817648"/>
              <a:gd name="connsiteX1" fmla="*/ 944 w 573968"/>
              <a:gd name="connsiteY1" fmla="*/ 1305584 h 1817648"/>
              <a:gd name="connsiteX2" fmla="*/ 258934 w 573968"/>
              <a:gd name="connsiteY2" fmla="*/ 0 h 1817648"/>
              <a:gd name="connsiteX0" fmla="*/ 480883 w 480883"/>
              <a:gd name="connsiteY0" fmla="*/ 1817648 h 1817648"/>
              <a:gd name="connsiteX1" fmla="*/ 35745 w 480883"/>
              <a:gd name="connsiteY1" fmla="*/ 1241947 h 1817648"/>
              <a:gd name="connsiteX2" fmla="*/ 165849 w 480883"/>
              <a:gd name="connsiteY2" fmla="*/ 0 h 1817648"/>
              <a:gd name="connsiteX0" fmla="*/ 457631 w 457631"/>
              <a:gd name="connsiteY0" fmla="*/ 1754010 h 1754010"/>
              <a:gd name="connsiteX1" fmla="*/ 35745 w 457631"/>
              <a:gd name="connsiteY1" fmla="*/ 1241947 h 1754010"/>
              <a:gd name="connsiteX2" fmla="*/ 165849 w 457631"/>
              <a:gd name="connsiteY2" fmla="*/ 0 h 1754010"/>
              <a:gd name="connsiteX0" fmla="*/ 457631 w 457631"/>
              <a:gd name="connsiteY0" fmla="*/ 1754010 h 1754010"/>
              <a:gd name="connsiteX1" fmla="*/ 35745 w 457631"/>
              <a:gd name="connsiteY1" fmla="*/ 1241947 h 1754010"/>
              <a:gd name="connsiteX2" fmla="*/ 165849 w 457631"/>
              <a:gd name="connsiteY2" fmla="*/ 0 h 1754010"/>
              <a:gd name="connsiteX0" fmla="*/ 422987 w 422987"/>
              <a:gd name="connsiteY0" fmla="*/ 1754010 h 1754010"/>
              <a:gd name="connsiteX1" fmla="*/ 1101 w 422987"/>
              <a:gd name="connsiteY1" fmla="*/ 1241947 h 1754010"/>
              <a:gd name="connsiteX2" fmla="*/ 131205 w 422987"/>
              <a:gd name="connsiteY2" fmla="*/ 0 h 1754010"/>
              <a:gd name="connsiteX0" fmla="*/ 437257 w 437257"/>
              <a:gd name="connsiteY0" fmla="*/ 1761490 h 1761490"/>
              <a:gd name="connsiteX1" fmla="*/ 15371 w 437257"/>
              <a:gd name="connsiteY1" fmla="*/ 1249427 h 1761490"/>
              <a:gd name="connsiteX2" fmla="*/ 97123 w 437257"/>
              <a:gd name="connsiteY2" fmla="*/ 132652 h 1761490"/>
              <a:gd name="connsiteX3" fmla="*/ 145475 w 437257"/>
              <a:gd name="connsiteY3" fmla="*/ 7480 h 1761490"/>
              <a:gd name="connsiteX0" fmla="*/ 437257 w 437257"/>
              <a:gd name="connsiteY0" fmla="*/ 1761490 h 1761490"/>
              <a:gd name="connsiteX1" fmla="*/ 15371 w 437257"/>
              <a:gd name="connsiteY1" fmla="*/ 1249427 h 1761490"/>
              <a:gd name="connsiteX2" fmla="*/ 97123 w 437257"/>
              <a:gd name="connsiteY2" fmla="*/ 132652 h 1761490"/>
              <a:gd name="connsiteX3" fmla="*/ 145475 w 437257"/>
              <a:gd name="connsiteY3" fmla="*/ 7480 h 1761490"/>
              <a:gd name="connsiteX0" fmla="*/ 442629 w 442629"/>
              <a:gd name="connsiteY0" fmla="*/ 1761490 h 1761490"/>
              <a:gd name="connsiteX1" fmla="*/ 20743 w 442629"/>
              <a:gd name="connsiteY1" fmla="*/ 1249427 h 1761490"/>
              <a:gd name="connsiteX2" fmla="*/ 102495 w 442629"/>
              <a:gd name="connsiteY2" fmla="*/ 132652 h 1761490"/>
              <a:gd name="connsiteX3" fmla="*/ 150847 w 442629"/>
              <a:gd name="connsiteY3" fmla="*/ 7480 h 1761490"/>
              <a:gd name="connsiteX0" fmla="*/ 442629 w 442629"/>
              <a:gd name="connsiteY0" fmla="*/ 1761490 h 1761490"/>
              <a:gd name="connsiteX1" fmla="*/ 20743 w 442629"/>
              <a:gd name="connsiteY1" fmla="*/ 1249427 h 1761490"/>
              <a:gd name="connsiteX2" fmla="*/ 102495 w 442629"/>
              <a:gd name="connsiteY2" fmla="*/ 132652 h 1761490"/>
              <a:gd name="connsiteX3" fmla="*/ 150847 w 442629"/>
              <a:gd name="connsiteY3" fmla="*/ 7480 h 1761490"/>
              <a:gd name="connsiteX0" fmla="*/ 442629 w 442629"/>
              <a:gd name="connsiteY0" fmla="*/ 1761490 h 1761490"/>
              <a:gd name="connsiteX1" fmla="*/ 20743 w 442629"/>
              <a:gd name="connsiteY1" fmla="*/ 1249427 h 1761490"/>
              <a:gd name="connsiteX2" fmla="*/ 102495 w 442629"/>
              <a:gd name="connsiteY2" fmla="*/ 132652 h 1761490"/>
              <a:gd name="connsiteX3" fmla="*/ 150847 w 442629"/>
              <a:gd name="connsiteY3" fmla="*/ 7480 h 1761490"/>
              <a:gd name="connsiteX0" fmla="*/ 661436 w 661436"/>
              <a:gd name="connsiteY0" fmla="*/ 1761490 h 1761490"/>
              <a:gd name="connsiteX1" fmla="*/ 7029 w 661436"/>
              <a:gd name="connsiteY1" fmla="*/ 1360793 h 1761490"/>
              <a:gd name="connsiteX2" fmla="*/ 321302 w 661436"/>
              <a:gd name="connsiteY2" fmla="*/ 132652 h 1761490"/>
              <a:gd name="connsiteX3" fmla="*/ 369654 w 661436"/>
              <a:gd name="connsiteY3" fmla="*/ 7480 h 1761490"/>
              <a:gd name="connsiteX0" fmla="*/ 475392 w 475392"/>
              <a:gd name="connsiteY0" fmla="*/ 1761490 h 1761490"/>
              <a:gd name="connsiteX1" fmla="*/ 15908 w 475392"/>
              <a:gd name="connsiteY1" fmla="*/ 1150635 h 1761490"/>
              <a:gd name="connsiteX2" fmla="*/ 135258 w 475392"/>
              <a:gd name="connsiteY2" fmla="*/ 132652 h 1761490"/>
              <a:gd name="connsiteX3" fmla="*/ 183610 w 475392"/>
              <a:gd name="connsiteY3" fmla="*/ 7480 h 1761490"/>
              <a:gd name="connsiteX0" fmla="*/ 467710 w 467710"/>
              <a:gd name="connsiteY0" fmla="*/ 1754010 h 1754010"/>
              <a:gd name="connsiteX1" fmla="*/ 8226 w 467710"/>
              <a:gd name="connsiteY1" fmla="*/ 1143155 h 1754010"/>
              <a:gd name="connsiteX2" fmla="*/ 175928 w 467710"/>
              <a:gd name="connsiteY2" fmla="*/ 0 h 1754010"/>
              <a:gd name="connsiteX0" fmla="*/ 467710 w 467710"/>
              <a:gd name="connsiteY0" fmla="*/ 1754010 h 1754010"/>
              <a:gd name="connsiteX1" fmla="*/ 8226 w 467710"/>
              <a:gd name="connsiteY1" fmla="*/ 1143155 h 1754010"/>
              <a:gd name="connsiteX2" fmla="*/ 175928 w 467710"/>
              <a:gd name="connsiteY2" fmla="*/ 0 h 1754010"/>
              <a:gd name="connsiteX0" fmla="*/ 459484 w 459484"/>
              <a:gd name="connsiteY0" fmla="*/ 1754010 h 1754010"/>
              <a:gd name="connsiteX1" fmla="*/ 0 w 459484"/>
              <a:gd name="connsiteY1" fmla="*/ 1143155 h 1754010"/>
              <a:gd name="connsiteX2" fmla="*/ 167702 w 459484"/>
              <a:gd name="connsiteY2" fmla="*/ 0 h 1754010"/>
              <a:gd name="connsiteX0" fmla="*/ 484890 w 484890"/>
              <a:gd name="connsiteY0" fmla="*/ 1754010 h 1754010"/>
              <a:gd name="connsiteX1" fmla="*/ 25406 w 484890"/>
              <a:gd name="connsiteY1" fmla="*/ 1143155 h 1754010"/>
              <a:gd name="connsiteX2" fmla="*/ 193108 w 484890"/>
              <a:gd name="connsiteY2" fmla="*/ 0 h 1754010"/>
              <a:gd name="connsiteX0" fmla="*/ 471110 w 471110"/>
              <a:gd name="connsiteY0" fmla="*/ 1754010 h 1754010"/>
              <a:gd name="connsiteX1" fmla="*/ 11626 w 471110"/>
              <a:gd name="connsiteY1" fmla="*/ 1143155 h 1754010"/>
              <a:gd name="connsiteX2" fmla="*/ 179328 w 471110"/>
              <a:gd name="connsiteY2" fmla="*/ 0 h 1754010"/>
              <a:gd name="connsiteX0" fmla="*/ 471110 w 471110"/>
              <a:gd name="connsiteY0" fmla="*/ 1754010 h 1754010"/>
              <a:gd name="connsiteX1" fmla="*/ 11626 w 471110"/>
              <a:gd name="connsiteY1" fmla="*/ 1143155 h 1754010"/>
              <a:gd name="connsiteX2" fmla="*/ 179328 w 471110"/>
              <a:gd name="connsiteY2" fmla="*/ 0 h 1754010"/>
              <a:gd name="connsiteX0" fmla="*/ 462157 w 462157"/>
              <a:gd name="connsiteY0" fmla="*/ 1754010 h 1754010"/>
              <a:gd name="connsiteX1" fmla="*/ 2673 w 462157"/>
              <a:gd name="connsiteY1" fmla="*/ 1143155 h 1754010"/>
              <a:gd name="connsiteX2" fmla="*/ 170375 w 462157"/>
              <a:gd name="connsiteY2" fmla="*/ 0 h 1754010"/>
              <a:gd name="connsiteX0" fmla="*/ 462157 w 462157"/>
              <a:gd name="connsiteY0" fmla="*/ 1754010 h 1754010"/>
              <a:gd name="connsiteX1" fmla="*/ 2673 w 462157"/>
              <a:gd name="connsiteY1" fmla="*/ 1143155 h 1754010"/>
              <a:gd name="connsiteX2" fmla="*/ 170375 w 462157"/>
              <a:gd name="connsiteY2" fmla="*/ 0 h 1754010"/>
            </a:gdLst>
            <a:ahLst/>
            <a:cxnLst>
              <a:cxn ang="0">
                <a:pos x="connsiteX0" y="connsiteY0"/>
              </a:cxn>
              <a:cxn ang="0">
                <a:pos x="connsiteX1" y="connsiteY1"/>
              </a:cxn>
              <a:cxn ang="0">
                <a:pos x="connsiteX2" y="connsiteY2"/>
              </a:cxn>
            </a:cxnLst>
            <a:rect l="l" t="t" r="r" b="b"/>
            <a:pathLst>
              <a:path w="462157" h="1754010">
                <a:moveTo>
                  <a:pt x="462157" y="1754010"/>
                </a:moveTo>
                <a:cubicBezTo>
                  <a:pt x="227556" y="1537825"/>
                  <a:pt x="27675" y="1289996"/>
                  <a:pt x="2673" y="1143155"/>
                </a:cubicBezTo>
                <a:cubicBezTo>
                  <a:pt x="-22329" y="996314"/>
                  <a:pt x="135437" y="238157"/>
                  <a:pt x="170375" y="0"/>
                </a:cubicBezTo>
              </a:path>
            </a:pathLst>
          </a:custGeom>
          <a:noFill/>
          <a:ln w="38100" cap="flat" cmpd="sng" algn="ctr">
            <a:solidFill>
              <a:schemeClr val="accent1"/>
            </a:solidFill>
            <a:prstDash val="solid"/>
            <a:round/>
            <a:headEnd type="none" w="med" len="med"/>
            <a:tailEnd type="none" w="med" len="med"/>
          </a:ln>
          <a:effectLst/>
        </p:spPr>
        <p:txBody>
          <a:bodyPr wrap="none" lIns="72000" rIns="72000"/>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91" name="Freeform: Shape 8"/>
          <p:cNvSpPr>
            <a:spLocks/>
          </p:cNvSpPr>
          <p:nvPr/>
        </p:nvSpPr>
        <p:spPr bwMode="auto">
          <a:xfrm>
            <a:off x="10701199" y="3361691"/>
            <a:ext cx="406732" cy="1480820"/>
          </a:xfrm>
          <a:custGeom>
            <a:avLst/>
            <a:gdLst>
              <a:gd name="T0" fmla="*/ 524571 w 524571"/>
              <a:gd name="T1" fmla="*/ 1731264 h 1731264"/>
              <a:gd name="T2" fmla="*/ 315 w 524571"/>
              <a:gd name="T3" fmla="*/ 1414272 h 1731264"/>
              <a:gd name="T4" fmla="*/ 463611 w 524571"/>
              <a:gd name="T5" fmla="*/ 0 h 1731264"/>
              <a:gd name="T6" fmla="*/ 0 60000 65536"/>
              <a:gd name="T7" fmla="*/ 0 60000 65536"/>
              <a:gd name="T8" fmla="*/ 0 60000 65536"/>
              <a:gd name="connsiteX0" fmla="*/ 117546 w 412104"/>
              <a:gd name="connsiteY0" fmla="*/ 1731264 h 1731264"/>
              <a:gd name="connsiteX1" fmla="*/ 411969 w 412104"/>
              <a:gd name="connsiteY1" fmla="*/ 1023503 h 1731264"/>
              <a:gd name="connsiteX2" fmla="*/ 56586 w 412104"/>
              <a:gd name="connsiteY2" fmla="*/ 0 h 1731264"/>
              <a:gd name="connsiteX0" fmla="*/ 155846 w 155845"/>
              <a:gd name="connsiteY0" fmla="*/ 1731264 h 1731264"/>
              <a:gd name="connsiteX1" fmla="*/ 147874 w 155845"/>
              <a:gd name="connsiteY1" fmla="*/ 912907 h 1731264"/>
              <a:gd name="connsiteX2" fmla="*/ 94886 w 155845"/>
              <a:gd name="connsiteY2" fmla="*/ 0 h 1731264"/>
              <a:gd name="connsiteX0" fmla="*/ 114053 w 114053"/>
              <a:gd name="connsiteY0" fmla="*/ 1731264 h 1731264"/>
              <a:gd name="connsiteX1" fmla="*/ 106081 w 114053"/>
              <a:gd name="connsiteY1" fmla="*/ 912907 h 1731264"/>
              <a:gd name="connsiteX2" fmla="*/ 53093 w 114053"/>
              <a:gd name="connsiteY2" fmla="*/ 0 h 1731264"/>
              <a:gd name="connsiteX0" fmla="*/ 114053 w 114053"/>
              <a:gd name="connsiteY0" fmla="*/ 1723891 h 1723891"/>
              <a:gd name="connsiteX1" fmla="*/ 106081 w 114053"/>
              <a:gd name="connsiteY1" fmla="*/ 905534 h 1723891"/>
              <a:gd name="connsiteX2" fmla="*/ 23591 w 114053"/>
              <a:gd name="connsiteY2" fmla="*/ 0 h 1723891"/>
              <a:gd name="connsiteX0" fmla="*/ 114053 w 114053"/>
              <a:gd name="connsiteY0" fmla="*/ 1723891 h 1723891"/>
              <a:gd name="connsiteX1" fmla="*/ 106081 w 114053"/>
              <a:gd name="connsiteY1" fmla="*/ 905534 h 1723891"/>
              <a:gd name="connsiteX2" fmla="*/ 23591 w 114053"/>
              <a:gd name="connsiteY2" fmla="*/ 0 h 1723891"/>
              <a:gd name="connsiteX0" fmla="*/ 129214 w 129214"/>
              <a:gd name="connsiteY0" fmla="*/ 1723891 h 1723891"/>
              <a:gd name="connsiteX1" fmla="*/ 69613 w 129214"/>
              <a:gd name="connsiteY1" fmla="*/ 890788 h 1723891"/>
              <a:gd name="connsiteX2" fmla="*/ 38752 w 129214"/>
              <a:gd name="connsiteY2" fmla="*/ 0 h 1723891"/>
              <a:gd name="connsiteX0" fmla="*/ 348605 w 348605"/>
              <a:gd name="connsiteY0" fmla="*/ 1480582 h 1480582"/>
              <a:gd name="connsiteX1" fmla="*/ 30861 w 348605"/>
              <a:gd name="connsiteY1" fmla="*/ 890788 h 1480582"/>
              <a:gd name="connsiteX2" fmla="*/ 0 w 348605"/>
              <a:gd name="connsiteY2" fmla="*/ 0 h 1480582"/>
              <a:gd name="connsiteX0" fmla="*/ 406804 w 406804"/>
              <a:gd name="connsiteY0" fmla="*/ 1480582 h 1480582"/>
              <a:gd name="connsiteX1" fmla="*/ 555 w 406804"/>
              <a:gd name="connsiteY1" fmla="*/ 964518 h 1480582"/>
              <a:gd name="connsiteX2" fmla="*/ 58199 w 406804"/>
              <a:gd name="connsiteY2" fmla="*/ 0 h 1480582"/>
              <a:gd name="connsiteX0" fmla="*/ 406804 w 406804"/>
              <a:gd name="connsiteY0" fmla="*/ 1480582 h 1480582"/>
              <a:gd name="connsiteX1" fmla="*/ 555 w 406804"/>
              <a:gd name="connsiteY1" fmla="*/ 964518 h 1480582"/>
              <a:gd name="connsiteX2" fmla="*/ 58199 w 406804"/>
              <a:gd name="connsiteY2" fmla="*/ 0 h 1480582"/>
              <a:gd name="connsiteX0" fmla="*/ 406804 w 406804"/>
              <a:gd name="connsiteY0" fmla="*/ 1480582 h 1480582"/>
              <a:gd name="connsiteX1" fmla="*/ 555 w 406804"/>
              <a:gd name="connsiteY1" fmla="*/ 964518 h 1480582"/>
              <a:gd name="connsiteX2" fmla="*/ 58199 w 406804"/>
              <a:gd name="connsiteY2" fmla="*/ 0 h 1480582"/>
            </a:gdLst>
            <a:ahLst/>
            <a:cxnLst>
              <a:cxn ang="0">
                <a:pos x="connsiteX0" y="connsiteY0"/>
              </a:cxn>
              <a:cxn ang="0">
                <a:pos x="connsiteX1" y="connsiteY1"/>
              </a:cxn>
              <a:cxn ang="0">
                <a:pos x="connsiteX2" y="connsiteY2"/>
              </a:cxn>
            </a:cxnLst>
            <a:rect l="l" t="t" r="r" b="b"/>
            <a:pathLst>
              <a:path w="406804" h="1480582">
                <a:moveTo>
                  <a:pt x="406804" y="1480582"/>
                </a:moveTo>
                <a:cubicBezTo>
                  <a:pt x="135005" y="1289406"/>
                  <a:pt x="10715" y="1253062"/>
                  <a:pt x="555" y="964518"/>
                </a:cubicBezTo>
                <a:cubicBezTo>
                  <a:pt x="-9605" y="675974"/>
                  <a:pt x="123865" y="525998"/>
                  <a:pt x="58199" y="0"/>
                </a:cubicBezTo>
              </a:path>
            </a:pathLst>
          </a:custGeom>
          <a:noFill/>
          <a:ln w="38100" cap="flat" cmpd="sng" algn="ctr">
            <a:solidFill>
              <a:srgbClr val="89BA17"/>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72000" rIns="7200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92" name="TextBox 91"/>
          <p:cNvSpPr txBox="1"/>
          <p:nvPr/>
        </p:nvSpPr>
        <p:spPr>
          <a:xfrm>
            <a:off x="10838248" y="3710004"/>
            <a:ext cx="70724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chemeClr val="accent1"/>
                </a:solidFill>
                <a:effectLst/>
                <a:uLnTx/>
                <a:uFillTx/>
                <a:latin typeface="+mn-lt"/>
                <a:ea typeface="+mn-ea"/>
                <a:cs typeface="+mn-cs"/>
              </a:rPr>
              <a:t>Opt. 3a</a:t>
            </a:r>
          </a:p>
        </p:txBody>
      </p:sp>
      <p:sp>
        <p:nvSpPr>
          <p:cNvPr id="12299" name="Freeform: Shape 9"/>
          <p:cNvSpPr>
            <a:spLocks/>
          </p:cNvSpPr>
          <p:nvPr/>
        </p:nvSpPr>
        <p:spPr bwMode="auto">
          <a:xfrm>
            <a:off x="10849316" y="3323857"/>
            <a:ext cx="952265" cy="1518654"/>
          </a:xfrm>
          <a:custGeom>
            <a:avLst/>
            <a:gdLst>
              <a:gd name="T0" fmla="*/ 628752 w 1109177"/>
              <a:gd name="T1" fmla="*/ 987552 h 987552"/>
              <a:gd name="T2" fmla="*/ 1092048 w 1109177"/>
              <a:gd name="T3" fmla="*/ 719328 h 987552"/>
              <a:gd name="T4" fmla="*/ 92304 w 1109177"/>
              <a:gd name="T5" fmla="*/ 512064 h 987552"/>
              <a:gd name="T6" fmla="*/ 104496 w 1109177"/>
              <a:gd name="T7" fmla="*/ 0 h 987552"/>
              <a:gd name="T8" fmla="*/ 0 60000 65536"/>
              <a:gd name="T9" fmla="*/ 0 60000 65536"/>
              <a:gd name="T10" fmla="*/ 0 60000 65536"/>
              <a:gd name="T11" fmla="*/ 0 60000 65536"/>
              <a:gd name="connsiteX0" fmla="*/ 1052433 w 1532858"/>
              <a:gd name="connsiteY0" fmla="*/ 1201370 h 1201370"/>
              <a:gd name="connsiteX1" fmla="*/ 1515729 w 1532858"/>
              <a:gd name="connsiteY1" fmla="*/ 933146 h 1201370"/>
              <a:gd name="connsiteX2" fmla="*/ 515985 w 1532858"/>
              <a:gd name="connsiteY2" fmla="*/ 725882 h 1201370"/>
              <a:gd name="connsiteX3" fmla="*/ 11893 w 1532858"/>
              <a:gd name="connsiteY3" fmla="*/ 0 h 1201370"/>
              <a:gd name="connsiteX0" fmla="*/ 1047798 w 1515022"/>
              <a:gd name="connsiteY0" fmla="*/ 1201370 h 1201370"/>
              <a:gd name="connsiteX1" fmla="*/ 1511094 w 1515022"/>
              <a:gd name="connsiteY1" fmla="*/ 933146 h 1201370"/>
              <a:gd name="connsiteX2" fmla="*/ 828497 w 1515022"/>
              <a:gd name="connsiteY2" fmla="*/ 622660 h 1201370"/>
              <a:gd name="connsiteX3" fmla="*/ 7258 w 1515022"/>
              <a:gd name="connsiteY3" fmla="*/ 0 h 1201370"/>
              <a:gd name="connsiteX0" fmla="*/ 1047798 w 1132579"/>
              <a:gd name="connsiteY0" fmla="*/ 1201370 h 1201370"/>
              <a:gd name="connsiteX1" fmla="*/ 803047 w 1132579"/>
              <a:gd name="connsiteY1" fmla="*/ 1073234 h 1201370"/>
              <a:gd name="connsiteX2" fmla="*/ 828497 w 1132579"/>
              <a:gd name="connsiteY2" fmla="*/ 622660 h 1201370"/>
              <a:gd name="connsiteX3" fmla="*/ 7258 w 1132579"/>
              <a:gd name="connsiteY3" fmla="*/ 0 h 1201370"/>
              <a:gd name="connsiteX0" fmla="*/ 302874 w 915946"/>
              <a:gd name="connsiteY0" fmla="*/ 1518410 h 1518410"/>
              <a:gd name="connsiteX1" fmla="*/ 803047 w 915946"/>
              <a:gd name="connsiteY1" fmla="*/ 1073234 h 1518410"/>
              <a:gd name="connsiteX2" fmla="*/ 828497 w 915946"/>
              <a:gd name="connsiteY2" fmla="*/ 622660 h 1518410"/>
              <a:gd name="connsiteX3" fmla="*/ 7258 w 915946"/>
              <a:gd name="connsiteY3" fmla="*/ 0 h 1518410"/>
              <a:gd name="connsiteX0" fmla="*/ 302874 w 915946"/>
              <a:gd name="connsiteY0" fmla="*/ 1518410 h 1518410"/>
              <a:gd name="connsiteX1" fmla="*/ 803047 w 915946"/>
              <a:gd name="connsiteY1" fmla="*/ 1073234 h 1518410"/>
              <a:gd name="connsiteX2" fmla="*/ 828497 w 915946"/>
              <a:gd name="connsiteY2" fmla="*/ 622660 h 1518410"/>
              <a:gd name="connsiteX3" fmla="*/ 7258 w 915946"/>
              <a:gd name="connsiteY3" fmla="*/ 0 h 1518410"/>
              <a:gd name="connsiteX0" fmla="*/ 302615 w 937741"/>
              <a:gd name="connsiteY0" fmla="*/ 1518410 h 1518410"/>
              <a:gd name="connsiteX1" fmla="*/ 802788 w 937741"/>
              <a:gd name="connsiteY1" fmla="*/ 1073234 h 1518410"/>
              <a:gd name="connsiteX2" fmla="*/ 858223 w 937741"/>
              <a:gd name="connsiteY2" fmla="*/ 517746 h 1518410"/>
              <a:gd name="connsiteX3" fmla="*/ 6999 w 937741"/>
              <a:gd name="connsiteY3" fmla="*/ 0 h 1518410"/>
              <a:gd name="connsiteX0" fmla="*/ 302615 w 952432"/>
              <a:gd name="connsiteY0" fmla="*/ 1518410 h 1518410"/>
              <a:gd name="connsiteX1" fmla="*/ 847767 w 952432"/>
              <a:gd name="connsiteY1" fmla="*/ 1133186 h 1518410"/>
              <a:gd name="connsiteX2" fmla="*/ 858223 w 952432"/>
              <a:gd name="connsiteY2" fmla="*/ 517746 h 1518410"/>
              <a:gd name="connsiteX3" fmla="*/ 6999 w 952432"/>
              <a:gd name="connsiteY3" fmla="*/ 0 h 1518410"/>
            </a:gdLst>
            <a:ahLst/>
            <a:cxnLst>
              <a:cxn ang="0">
                <a:pos x="connsiteX0" y="connsiteY0"/>
              </a:cxn>
              <a:cxn ang="0">
                <a:pos x="connsiteX1" y="connsiteY1"/>
              </a:cxn>
              <a:cxn ang="0">
                <a:pos x="connsiteX2" y="connsiteY2"/>
              </a:cxn>
              <a:cxn ang="0">
                <a:pos x="connsiteX3" y="connsiteY3"/>
              </a:cxn>
            </a:cxnLst>
            <a:rect l="l" t="t" r="r" b="b"/>
            <a:pathLst>
              <a:path w="952432" h="1518410">
                <a:moveTo>
                  <a:pt x="302615" y="1518410"/>
                </a:moveTo>
                <a:cubicBezTo>
                  <a:pt x="704350" y="1232224"/>
                  <a:pt x="755166" y="1299963"/>
                  <a:pt x="847767" y="1133186"/>
                </a:cubicBezTo>
                <a:cubicBezTo>
                  <a:pt x="940368" y="966409"/>
                  <a:pt x="1022815" y="637634"/>
                  <a:pt x="858223" y="517746"/>
                </a:cubicBezTo>
                <a:cubicBezTo>
                  <a:pt x="693631" y="397858"/>
                  <a:pt x="-81393" y="196088"/>
                  <a:pt x="6999" y="0"/>
                </a:cubicBezTo>
              </a:path>
            </a:pathLst>
          </a:custGeom>
          <a:noFill/>
          <a:ln w="38100" cap="flat" cmpd="sng" algn="ctr">
            <a:solidFill>
              <a:srgbClr val="89BA17"/>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72000" rIns="7200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n-lt"/>
              <a:ea typeface="+mn-ea"/>
              <a:cs typeface="+mn-cs"/>
            </a:endParaRPr>
          </a:p>
        </p:txBody>
      </p:sp>
      <p:grpSp>
        <p:nvGrpSpPr>
          <p:cNvPr id="94" name="Group 93"/>
          <p:cNvGrpSpPr>
            <a:grpSpLocks noChangeAspect="1"/>
          </p:cNvGrpSpPr>
          <p:nvPr/>
        </p:nvGrpSpPr>
        <p:grpSpPr bwMode="auto">
          <a:xfrm>
            <a:off x="9415007" y="5241662"/>
            <a:ext cx="585340" cy="829118"/>
            <a:chOff x="3106" y="2389"/>
            <a:chExt cx="363" cy="520"/>
          </a:xfrm>
        </p:grpSpPr>
        <p:sp>
          <p:nvSpPr>
            <p:cNvPr id="95" name="AutoShape 220"/>
            <p:cNvSpPr>
              <a:spLocks noChangeAspect="1" noChangeArrowheads="1"/>
            </p:cNvSpPr>
            <p:nvPr/>
          </p:nvSpPr>
          <p:spPr bwMode="auto">
            <a:xfrm>
              <a:off x="3113" y="2537"/>
              <a:ext cx="350" cy="366"/>
            </a:xfrm>
            <a:prstGeom prst="roundRect">
              <a:avLst>
                <a:gd name="adj" fmla="val 9356"/>
              </a:avLst>
            </a:prstGeom>
            <a:solidFill>
              <a:schemeClr val="bg1"/>
            </a:solidFill>
            <a:ln w="12700">
              <a:solidFill>
                <a:schemeClr val="bg1"/>
              </a:solidFill>
              <a:round/>
              <a:headEnd/>
              <a:tailEnd/>
            </a:ln>
          </p:spPr>
          <p:txBody>
            <a:bodyPr wrap="none" lIns="0" r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sv-SE" altLang="en-US" sz="1000" b="0" i="0" u="none" strike="noStrike" kern="0" cap="none" spc="0" normalizeH="0" baseline="0" noProof="0">
                <a:ln>
                  <a:noFill/>
                </a:ln>
                <a:solidFill>
                  <a:srgbClr val="58585A"/>
                </a:solidFill>
                <a:effectLst/>
                <a:uLnTx/>
                <a:uFillTx/>
                <a:latin typeface="+mn-lt"/>
                <a:ea typeface="+mn-ea"/>
                <a:cs typeface="+mn-cs"/>
              </a:endParaRPr>
            </a:p>
          </p:txBody>
        </p:sp>
        <p:sp>
          <p:nvSpPr>
            <p:cNvPr id="96" name="Oval 221"/>
            <p:cNvSpPr>
              <a:spLocks noChangeAspect="1" noChangeArrowheads="1"/>
            </p:cNvSpPr>
            <p:nvPr/>
          </p:nvSpPr>
          <p:spPr bwMode="auto">
            <a:xfrm>
              <a:off x="3111" y="2396"/>
              <a:ext cx="352" cy="355"/>
            </a:xfrm>
            <a:prstGeom prst="ellipse">
              <a:avLst/>
            </a:prstGeom>
            <a:solidFill>
              <a:schemeClr val="bg1"/>
            </a:solidFill>
            <a:ln w="12700">
              <a:solidFill>
                <a:schemeClr val="bg1"/>
              </a:solidFill>
              <a:round/>
              <a:headEnd/>
              <a:tailEnd/>
            </a:ln>
          </p:spPr>
          <p:txBody>
            <a:bodyPr wrap="none" lIns="0" r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sv-SE" altLang="en-US" sz="1000" b="0" i="0" u="none" strike="noStrike" kern="0" cap="none" spc="0" normalizeH="0" baseline="0" noProof="0">
                <a:ln>
                  <a:noFill/>
                </a:ln>
                <a:solidFill>
                  <a:srgbClr val="58585A"/>
                </a:solidFill>
                <a:effectLst/>
                <a:uLnTx/>
                <a:uFillTx/>
                <a:latin typeface="+mn-lt"/>
                <a:ea typeface="+mn-ea"/>
                <a:cs typeface="+mn-cs"/>
              </a:endParaRPr>
            </a:p>
          </p:txBody>
        </p:sp>
        <p:sp>
          <p:nvSpPr>
            <p:cNvPr id="97" name="Text Box 222"/>
            <p:cNvSpPr txBox="1">
              <a:spLocks noChangeAspect="1" noChangeArrowheads="1"/>
            </p:cNvSpPr>
            <p:nvPr/>
          </p:nvSpPr>
          <p:spPr bwMode="auto">
            <a:xfrm>
              <a:off x="3123" y="2672"/>
              <a:ext cx="327"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200" b="1" i="0" u="none" strike="noStrike" kern="0" cap="none" spc="0" normalizeH="0" baseline="0" noProof="0">
                  <a:ln>
                    <a:noFill/>
                  </a:ln>
                  <a:solidFill>
                    <a:srgbClr val="8F3F7B"/>
                  </a:solidFill>
                  <a:effectLst/>
                  <a:uLnTx/>
                  <a:uFillTx/>
                  <a:latin typeface="+mn-lt"/>
                  <a:ea typeface="Segoe UI" panose="020B0502040204020203" pitchFamily="34" charset="0"/>
                  <a:cs typeface="Segoe UI" panose="020B0502040204020203" pitchFamily="34" charset="0"/>
                </a:rPr>
                <a:t>NR</a:t>
              </a:r>
              <a:endParaRPr kumimoji="0" lang="en-US" altLang="en-US" sz="900" b="1" i="0" u="none" strike="noStrike" kern="0" cap="none" spc="0" normalizeH="0" baseline="0" noProof="0">
                <a:ln>
                  <a:noFill/>
                </a:ln>
                <a:solidFill>
                  <a:srgbClr val="8F3F7B"/>
                </a:solidFill>
                <a:effectLst/>
                <a:uLnTx/>
                <a:uFillTx/>
                <a:latin typeface="+mn-lt"/>
                <a:ea typeface="Segoe UI" panose="020B0502040204020203" pitchFamily="34" charset="0"/>
                <a:cs typeface="Segoe UI" panose="020B0502040204020203" pitchFamily="34" charset="0"/>
              </a:endParaRPr>
            </a:p>
          </p:txBody>
        </p:sp>
        <p:sp>
          <p:nvSpPr>
            <p:cNvPr id="98" name="Rectangle 223"/>
            <p:cNvSpPr>
              <a:spLocks noChangeAspect="1" noChangeArrowheads="1"/>
            </p:cNvSpPr>
            <p:nvPr/>
          </p:nvSpPr>
          <p:spPr bwMode="auto">
            <a:xfrm>
              <a:off x="3106" y="2389"/>
              <a:ext cx="363"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72000" rIns="7200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sv-SE" altLang="en-US" sz="1000" b="0" i="0" u="none" strike="noStrike" kern="0" cap="none" spc="0" normalizeH="0" baseline="0" noProof="0">
                <a:ln>
                  <a:noFill/>
                </a:ln>
                <a:solidFill>
                  <a:srgbClr val="58585A"/>
                </a:solidFill>
                <a:effectLst/>
                <a:uLnTx/>
                <a:uFillTx/>
                <a:latin typeface="+mn-lt"/>
                <a:ea typeface="+mn-ea"/>
                <a:cs typeface="+mn-cs"/>
              </a:endParaRPr>
            </a:p>
          </p:txBody>
        </p:sp>
        <p:sp>
          <p:nvSpPr>
            <p:cNvPr id="99" name="Freeform 11"/>
            <p:cNvSpPr>
              <a:spLocks noChangeAspect="1" noEditPoints="1"/>
            </p:cNvSpPr>
            <p:nvPr/>
          </p:nvSpPr>
          <p:spPr bwMode="auto">
            <a:xfrm>
              <a:off x="3106" y="2389"/>
              <a:ext cx="363" cy="520"/>
            </a:xfrm>
            <a:custGeom>
              <a:avLst/>
              <a:gdLst>
                <a:gd name="T0" fmla="*/ 115539 w 410"/>
                <a:gd name="T1" fmla="*/ 64176 h 589"/>
                <a:gd name="T2" fmla="*/ 108501 w 410"/>
                <a:gd name="T3" fmla="*/ 155160 h 589"/>
                <a:gd name="T4" fmla="*/ 4692 w 410"/>
                <a:gd name="T5" fmla="*/ 148661 h 589"/>
                <a:gd name="T6" fmla="*/ 60116 w 410"/>
                <a:gd name="T7" fmla="*/ 4333 h 589"/>
                <a:gd name="T8" fmla="*/ 117885 w 410"/>
                <a:gd name="T9" fmla="*/ 57677 h 589"/>
                <a:gd name="T10" fmla="*/ 120230 w 410"/>
                <a:gd name="T11" fmla="*/ 55512 h 589"/>
                <a:gd name="T12" fmla="*/ 0 w 410"/>
                <a:gd name="T13" fmla="*/ 55512 h 589"/>
                <a:gd name="T14" fmla="*/ 292 w 410"/>
                <a:gd name="T15" fmla="*/ 148661 h 589"/>
                <a:gd name="T16" fmla="*/ 108501 w 410"/>
                <a:gd name="T17" fmla="*/ 159493 h 589"/>
                <a:gd name="T18" fmla="*/ 120230 w 410"/>
                <a:gd name="T19" fmla="*/ 64176 h 589"/>
                <a:gd name="T20" fmla="*/ 89147 w 410"/>
                <a:gd name="T21" fmla="*/ 78257 h 589"/>
                <a:gd name="T22" fmla="*/ 73898 w 410"/>
                <a:gd name="T23" fmla="*/ 37097 h 589"/>
                <a:gd name="T24" fmla="*/ 69793 w 410"/>
                <a:gd name="T25" fmla="*/ 31141 h 589"/>
                <a:gd name="T26" fmla="*/ 69206 w 410"/>
                <a:gd name="T27" fmla="*/ 37097 h 589"/>
                <a:gd name="T28" fmla="*/ 50731 w 410"/>
                <a:gd name="T29" fmla="*/ 37097 h 589"/>
                <a:gd name="T30" fmla="*/ 63342 w 410"/>
                <a:gd name="T31" fmla="*/ 28973 h 589"/>
                <a:gd name="T32" fmla="*/ 64807 w 410"/>
                <a:gd name="T33" fmla="*/ 25183 h 589"/>
                <a:gd name="T34" fmla="*/ 46040 w 410"/>
                <a:gd name="T35" fmla="*/ 37097 h 589"/>
                <a:gd name="T36" fmla="*/ 31083 w 410"/>
                <a:gd name="T37" fmla="*/ 78257 h 589"/>
                <a:gd name="T38" fmla="*/ 32844 w 410"/>
                <a:gd name="T39" fmla="*/ 82048 h 589"/>
                <a:gd name="T40" fmla="*/ 50145 w 410"/>
                <a:gd name="T41" fmla="*/ 80694 h 589"/>
                <a:gd name="T42" fmla="*/ 70086 w 410"/>
                <a:gd name="T43" fmla="*/ 80694 h 589"/>
                <a:gd name="T44" fmla="*/ 87680 w 410"/>
                <a:gd name="T45" fmla="*/ 82048 h 589"/>
                <a:gd name="T46" fmla="*/ 89147 w 410"/>
                <a:gd name="T47" fmla="*/ 78257 h 589"/>
                <a:gd name="T48" fmla="*/ 66273 w 410"/>
                <a:gd name="T49" fmla="*/ 60386 h 589"/>
                <a:gd name="T50" fmla="*/ 53371 w 410"/>
                <a:gd name="T51" fmla="*/ 60386 h 589"/>
                <a:gd name="T52" fmla="*/ 73604 w 410"/>
                <a:gd name="T53" fmla="*/ 77715 h 589"/>
                <a:gd name="T54" fmla="*/ 46332 w 410"/>
                <a:gd name="T55" fmla="*/ 77715 h 589"/>
                <a:gd name="T56" fmla="*/ 48678 w 410"/>
                <a:gd name="T57" fmla="*/ 66614 h 589"/>
                <a:gd name="T58" fmla="*/ 71259 w 410"/>
                <a:gd name="T59" fmla="*/ 66614 h 589"/>
                <a:gd name="T60" fmla="*/ 73604 w 410"/>
                <a:gd name="T61" fmla="*/ 77715 h 589"/>
                <a:gd name="T62" fmla="*/ 76830 w 410"/>
                <a:gd name="T63" fmla="*/ 49554 h 589"/>
                <a:gd name="T64" fmla="*/ 79176 w 410"/>
                <a:gd name="T65" fmla="*/ 37097 h 589"/>
                <a:gd name="T66" fmla="*/ 76830 w 410"/>
                <a:gd name="T67" fmla="*/ 24371 h 589"/>
                <a:gd name="T68" fmla="*/ 83868 w 410"/>
                <a:gd name="T69" fmla="*/ 37097 h 589"/>
                <a:gd name="T70" fmla="*/ 78003 w 410"/>
                <a:gd name="T71" fmla="*/ 50097 h 589"/>
                <a:gd name="T72" fmla="*/ 85041 w 410"/>
                <a:gd name="T73" fmla="*/ 54699 h 589"/>
                <a:gd name="T74" fmla="*/ 89147 w 410"/>
                <a:gd name="T75" fmla="*/ 37097 h 589"/>
                <a:gd name="T76" fmla="*/ 85041 w 410"/>
                <a:gd name="T77" fmla="*/ 19497 h 589"/>
                <a:gd name="T78" fmla="*/ 93838 w 410"/>
                <a:gd name="T79" fmla="*/ 37097 h 589"/>
                <a:gd name="T80" fmla="*/ 86506 w 410"/>
                <a:gd name="T81" fmla="*/ 54970 h 589"/>
                <a:gd name="T82" fmla="*/ 43401 w 410"/>
                <a:gd name="T83" fmla="*/ 49554 h 589"/>
                <a:gd name="T84" fmla="*/ 41054 w 410"/>
                <a:gd name="T85" fmla="*/ 37097 h 589"/>
                <a:gd name="T86" fmla="*/ 43401 w 410"/>
                <a:gd name="T87" fmla="*/ 24371 h 589"/>
                <a:gd name="T88" fmla="*/ 36362 w 410"/>
                <a:gd name="T89" fmla="*/ 37097 h 589"/>
                <a:gd name="T90" fmla="*/ 42228 w 410"/>
                <a:gd name="T91" fmla="*/ 50097 h 589"/>
                <a:gd name="T92" fmla="*/ 35190 w 410"/>
                <a:gd name="T93" fmla="*/ 54699 h 589"/>
                <a:gd name="T94" fmla="*/ 31083 w 410"/>
                <a:gd name="T95" fmla="*/ 37097 h 589"/>
                <a:gd name="T96" fmla="*/ 35190 w 410"/>
                <a:gd name="T97" fmla="*/ 19497 h 589"/>
                <a:gd name="T98" fmla="*/ 26392 w 410"/>
                <a:gd name="T99" fmla="*/ 37097 h 589"/>
                <a:gd name="T100" fmla="*/ 33724 w 410"/>
                <a:gd name="T101" fmla="*/ 54970 h 58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10"/>
                <a:gd name="T154" fmla="*/ 0 h 589"/>
                <a:gd name="T155" fmla="*/ 410 w 410"/>
                <a:gd name="T156" fmla="*/ 589 h 58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10" h="589">
                  <a:moveTo>
                    <a:pt x="402" y="229"/>
                  </a:moveTo>
                  <a:cubicBezTo>
                    <a:pt x="397" y="229"/>
                    <a:pt x="394" y="233"/>
                    <a:pt x="394" y="237"/>
                  </a:cubicBezTo>
                  <a:cubicBezTo>
                    <a:pt x="394" y="549"/>
                    <a:pt x="394" y="549"/>
                    <a:pt x="394" y="549"/>
                  </a:cubicBezTo>
                  <a:cubicBezTo>
                    <a:pt x="394" y="563"/>
                    <a:pt x="383" y="573"/>
                    <a:pt x="370" y="573"/>
                  </a:cubicBezTo>
                  <a:cubicBezTo>
                    <a:pt x="41" y="573"/>
                    <a:pt x="41" y="573"/>
                    <a:pt x="41" y="573"/>
                  </a:cubicBezTo>
                  <a:cubicBezTo>
                    <a:pt x="27" y="573"/>
                    <a:pt x="17" y="563"/>
                    <a:pt x="16" y="549"/>
                  </a:cubicBezTo>
                  <a:cubicBezTo>
                    <a:pt x="16" y="205"/>
                    <a:pt x="16" y="205"/>
                    <a:pt x="16" y="205"/>
                  </a:cubicBezTo>
                  <a:cubicBezTo>
                    <a:pt x="17" y="101"/>
                    <a:pt x="101" y="16"/>
                    <a:pt x="205" y="16"/>
                  </a:cubicBezTo>
                  <a:cubicBezTo>
                    <a:pt x="309" y="16"/>
                    <a:pt x="394" y="101"/>
                    <a:pt x="394" y="205"/>
                  </a:cubicBezTo>
                  <a:cubicBezTo>
                    <a:pt x="394" y="209"/>
                    <a:pt x="397" y="213"/>
                    <a:pt x="402" y="213"/>
                  </a:cubicBezTo>
                  <a:cubicBezTo>
                    <a:pt x="406" y="213"/>
                    <a:pt x="410" y="209"/>
                    <a:pt x="410" y="205"/>
                  </a:cubicBezTo>
                  <a:cubicBezTo>
                    <a:pt x="410" y="205"/>
                    <a:pt x="410" y="205"/>
                    <a:pt x="410" y="205"/>
                  </a:cubicBezTo>
                  <a:cubicBezTo>
                    <a:pt x="410" y="92"/>
                    <a:pt x="318" y="0"/>
                    <a:pt x="205" y="0"/>
                  </a:cubicBezTo>
                  <a:cubicBezTo>
                    <a:pt x="92" y="0"/>
                    <a:pt x="0" y="92"/>
                    <a:pt x="0" y="205"/>
                  </a:cubicBezTo>
                  <a:cubicBezTo>
                    <a:pt x="0" y="205"/>
                    <a:pt x="0" y="205"/>
                    <a:pt x="0" y="205"/>
                  </a:cubicBezTo>
                  <a:cubicBezTo>
                    <a:pt x="1" y="549"/>
                    <a:pt x="1" y="549"/>
                    <a:pt x="1" y="549"/>
                  </a:cubicBezTo>
                  <a:cubicBezTo>
                    <a:pt x="1" y="571"/>
                    <a:pt x="18" y="589"/>
                    <a:pt x="41" y="589"/>
                  </a:cubicBezTo>
                  <a:cubicBezTo>
                    <a:pt x="370" y="589"/>
                    <a:pt x="370" y="589"/>
                    <a:pt x="370" y="589"/>
                  </a:cubicBezTo>
                  <a:cubicBezTo>
                    <a:pt x="392" y="589"/>
                    <a:pt x="410" y="571"/>
                    <a:pt x="410" y="549"/>
                  </a:cubicBezTo>
                  <a:cubicBezTo>
                    <a:pt x="410" y="237"/>
                    <a:pt x="410" y="237"/>
                    <a:pt x="410" y="237"/>
                  </a:cubicBezTo>
                  <a:cubicBezTo>
                    <a:pt x="410" y="233"/>
                    <a:pt x="406" y="229"/>
                    <a:pt x="402" y="229"/>
                  </a:cubicBezTo>
                  <a:moveTo>
                    <a:pt x="304" y="289"/>
                  </a:moveTo>
                  <a:cubicBezTo>
                    <a:pt x="258" y="246"/>
                    <a:pt x="232" y="204"/>
                    <a:pt x="221" y="181"/>
                  </a:cubicBezTo>
                  <a:cubicBezTo>
                    <a:pt x="239" y="174"/>
                    <a:pt x="252" y="157"/>
                    <a:pt x="252" y="137"/>
                  </a:cubicBezTo>
                  <a:cubicBezTo>
                    <a:pt x="252" y="131"/>
                    <a:pt x="251" y="125"/>
                    <a:pt x="248" y="119"/>
                  </a:cubicBezTo>
                  <a:cubicBezTo>
                    <a:pt x="247" y="115"/>
                    <a:pt x="242" y="113"/>
                    <a:pt x="238" y="115"/>
                  </a:cubicBezTo>
                  <a:cubicBezTo>
                    <a:pt x="234" y="116"/>
                    <a:pt x="232" y="121"/>
                    <a:pt x="234" y="125"/>
                  </a:cubicBezTo>
                  <a:cubicBezTo>
                    <a:pt x="235" y="129"/>
                    <a:pt x="236" y="133"/>
                    <a:pt x="236" y="137"/>
                  </a:cubicBezTo>
                  <a:cubicBezTo>
                    <a:pt x="236" y="154"/>
                    <a:pt x="222" y="168"/>
                    <a:pt x="204" y="168"/>
                  </a:cubicBezTo>
                  <a:cubicBezTo>
                    <a:pt x="187" y="168"/>
                    <a:pt x="173" y="154"/>
                    <a:pt x="173" y="137"/>
                  </a:cubicBezTo>
                  <a:cubicBezTo>
                    <a:pt x="173" y="119"/>
                    <a:pt x="187" y="105"/>
                    <a:pt x="204" y="105"/>
                  </a:cubicBezTo>
                  <a:cubicBezTo>
                    <a:pt x="208" y="105"/>
                    <a:pt x="212" y="106"/>
                    <a:pt x="216" y="107"/>
                  </a:cubicBezTo>
                  <a:cubicBezTo>
                    <a:pt x="220" y="109"/>
                    <a:pt x="224" y="107"/>
                    <a:pt x="226" y="103"/>
                  </a:cubicBezTo>
                  <a:cubicBezTo>
                    <a:pt x="228" y="99"/>
                    <a:pt x="226" y="94"/>
                    <a:pt x="221" y="93"/>
                  </a:cubicBezTo>
                  <a:cubicBezTo>
                    <a:pt x="216" y="90"/>
                    <a:pt x="210" y="89"/>
                    <a:pt x="204" y="89"/>
                  </a:cubicBezTo>
                  <a:cubicBezTo>
                    <a:pt x="178" y="89"/>
                    <a:pt x="157" y="111"/>
                    <a:pt x="157" y="137"/>
                  </a:cubicBezTo>
                  <a:cubicBezTo>
                    <a:pt x="157" y="157"/>
                    <a:pt x="171" y="175"/>
                    <a:pt x="189" y="181"/>
                  </a:cubicBezTo>
                  <a:cubicBezTo>
                    <a:pt x="178" y="204"/>
                    <a:pt x="152" y="247"/>
                    <a:pt x="106" y="289"/>
                  </a:cubicBezTo>
                  <a:cubicBezTo>
                    <a:pt x="104" y="291"/>
                    <a:pt x="103" y="295"/>
                    <a:pt x="104" y="298"/>
                  </a:cubicBezTo>
                  <a:cubicBezTo>
                    <a:pt x="105" y="301"/>
                    <a:pt x="108" y="303"/>
                    <a:pt x="112" y="303"/>
                  </a:cubicBezTo>
                  <a:cubicBezTo>
                    <a:pt x="164" y="303"/>
                    <a:pt x="164" y="303"/>
                    <a:pt x="164" y="303"/>
                  </a:cubicBezTo>
                  <a:cubicBezTo>
                    <a:pt x="167" y="303"/>
                    <a:pt x="170" y="301"/>
                    <a:pt x="171" y="298"/>
                  </a:cubicBezTo>
                  <a:cubicBezTo>
                    <a:pt x="172" y="297"/>
                    <a:pt x="180" y="276"/>
                    <a:pt x="205" y="276"/>
                  </a:cubicBezTo>
                  <a:cubicBezTo>
                    <a:pt x="230" y="276"/>
                    <a:pt x="239" y="297"/>
                    <a:pt x="239" y="298"/>
                  </a:cubicBezTo>
                  <a:cubicBezTo>
                    <a:pt x="240" y="301"/>
                    <a:pt x="243" y="303"/>
                    <a:pt x="246" y="303"/>
                  </a:cubicBezTo>
                  <a:cubicBezTo>
                    <a:pt x="299" y="303"/>
                    <a:pt x="299" y="303"/>
                    <a:pt x="299" y="303"/>
                  </a:cubicBezTo>
                  <a:cubicBezTo>
                    <a:pt x="302" y="303"/>
                    <a:pt x="305" y="301"/>
                    <a:pt x="306" y="298"/>
                  </a:cubicBezTo>
                  <a:cubicBezTo>
                    <a:pt x="307" y="295"/>
                    <a:pt x="306" y="291"/>
                    <a:pt x="304" y="289"/>
                  </a:cubicBezTo>
                  <a:moveTo>
                    <a:pt x="204" y="186"/>
                  </a:moveTo>
                  <a:cubicBezTo>
                    <a:pt x="209" y="195"/>
                    <a:pt x="216" y="208"/>
                    <a:pt x="226" y="223"/>
                  </a:cubicBezTo>
                  <a:cubicBezTo>
                    <a:pt x="220" y="222"/>
                    <a:pt x="212" y="221"/>
                    <a:pt x="204" y="221"/>
                  </a:cubicBezTo>
                  <a:cubicBezTo>
                    <a:pt x="196" y="221"/>
                    <a:pt x="189" y="222"/>
                    <a:pt x="182" y="223"/>
                  </a:cubicBezTo>
                  <a:cubicBezTo>
                    <a:pt x="193" y="208"/>
                    <a:pt x="200" y="195"/>
                    <a:pt x="204" y="186"/>
                  </a:cubicBezTo>
                  <a:moveTo>
                    <a:pt x="251" y="287"/>
                  </a:moveTo>
                  <a:cubicBezTo>
                    <a:pt x="246" y="278"/>
                    <a:pt x="232" y="260"/>
                    <a:pt x="204" y="260"/>
                  </a:cubicBezTo>
                  <a:cubicBezTo>
                    <a:pt x="177" y="260"/>
                    <a:pt x="163" y="278"/>
                    <a:pt x="158" y="287"/>
                  </a:cubicBezTo>
                  <a:cubicBezTo>
                    <a:pt x="131" y="287"/>
                    <a:pt x="131" y="287"/>
                    <a:pt x="131" y="287"/>
                  </a:cubicBezTo>
                  <a:cubicBezTo>
                    <a:pt x="145" y="273"/>
                    <a:pt x="156" y="259"/>
                    <a:pt x="166" y="246"/>
                  </a:cubicBezTo>
                  <a:cubicBezTo>
                    <a:pt x="171" y="244"/>
                    <a:pt x="186" y="237"/>
                    <a:pt x="204" y="237"/>
                  </a:cubicBezTo>
                  <a:cubicBezTo>
                    <a:pt x="223" y="237"/>
                    <a:pt x="238" y="244"/>
                    <a:pt x="243" y="246"/>
                  </a:cubicBezTo>
                  <a:cubicBezTo>
                    <a:pt x="253" y="259"/>
                    <a:pt x="264" y="273"/>
                    <a:pt x="278" y="287"/>
                  </a:cubicBezTo>
                  <a:lnTo>
                    <a:pt x="251" y="287"/>
                  </a:lnTo>
                  <a:close/>
                  <a:moveTo>
                    <a:pt x="266" y="185"/>
                  </a:moveTo>
                  <a:cubicBezTo>
                    <a:pt x="265" y="185"/>
                    <a:pt x="263" y="184"/>
                    <a:pt x="262" y="183"/>
                  </a:cubicBezTo>
                  <a:cubicBezTo>
                    <a:pt x="258" y="181"/>
                    <a:pt x="257" y="176"/>
                    <a:pt x="260" y="172"/>
                  </a:cubicBezTo>
                  <a:cubicBezTo>
                    <a:pt x="267" y="162"/>
                    <a:pt x="270" y="149"/>
                    <a:pt x="270" y="137"/>
                  </a:cubicBezTo>
                  <a:cubicBezTo>
                    <a:pt x="270" y="124"/>
                    <a:pt x="267" y="112"/>
                    <a:pt x="260" y="101"/>
                  </a:cubicBezTo>
                  <a:cubicBezTo>
                    <a:pt x="257" y="97"/>
                    <a:pt x="258" y="92"/>
                    <a:pt x="262" y="90"/>
                  </a:cubicBezTo>
                  <a:cubicBezTo>
                    <a:pt x="266" y="88"/>
                    <a:pt x="271" y="89"/>
                    <a:pt x="273" y="92"/>
                  </a:cubicBezTo>
                  <a:cubicBezTo>
                    <a:pt x="282" y="105"/>
                    <a:pt x="286" y="121"/>
                    <a:pt x="286" y="137"/>
                  </a:cubicBezTo>
                  <a:cubicBezTo>
                    <a:pt x="286" y="153"/>
                    <a:pt x="282" y="168"/>
                    <a:pt x="273" y="181"/>
                  </a:cubicBezTo>
                  <a:cubicBezTo>
                    <a:pt x="272" y="183"/>
                    <a:pt x="269" y="185"/>
                    <a:pt x="266" y="185"/>
                  </a:cubicBezTo>
                  <a:moveTo>
                    <a:pt x="295" y="203"/>
                  </a:moveTo>
                  <a:cubicBezTo>
                    <a:pt x="293" y="203"/>
                    <a:pt x="292" y="203"/>
                    <a:pt x="290" y="202"/>
                  </a:cubicBezTo>
                  <a:cubicBezTo>
                    <a:pt x="287" y="199"/>
                    <a:pt x="286" y="194"/>
                    <a:pt x="288" y="191"/>
                  </a:cubicBezTo>
                  <a:cubicBezTo>
                    <a:pt x="299" y="175"/>
                    <a:pt x="304" y="156"/>
                    <a:pt x="304" y="137"/>
                  </a:cubicBezTo>
                  <a:cubicBezTo>
                    <a:pt x="304" y="117"/>
                    <a:pt x="299" y="99"/>
                    <a:pt x="288" y="83"/>
                  </a:cubicBezTo>
                  <a:cubicBezTo>
                    <a:pt x="286" y="79"/>
                    <a:pt x="287" y="74"/>
                    <a:pt x="290" y="72"/>
                  </a:cubicBezTo>
                  <a:cubicBezTo>
                    <a:pt x="294" y="69"/>
                    <a:pt x="299" y="70"/>
                    <a:pt x="301" y="74"/>
                  </a:cubicBezTo>
                  <a:cubicBezTo>
                    <a:pt x="314" y="93"/>
                    <a:pt x="320" y="114"/>
                    <a:pt x="320" y="137"/>
                  </a:cubicBezTo>
                  <a:cubicBezTo>
                    <a:pt x="320" y="159"/>
                    <a:pt x="314" y="181"/>
                    <a:pt x="301" y="199"/>
                  </a:cubicBezTo>
                  <a:cubicBezTo>
                    <a:pt x="300" y="202"/>
                    <a:pt x="297" y="203"/>
                    <a:pt x="295" y="203"/>
                  </a:cubicBezTo>
                  <a:moveTo>
                    <a:pt x="144" y="185"/>
                  </a:moveTo>
                  <a:cubicBezTo>
                    <a:pt x="145" y="185"/>
                    <a:pt x="147" y="184"/>
                    <a:pt x="148" y="183"/>
                  </a:cubicBezTo>
                  <a:cubicBezTo>
                    <a:pt x="152" y="181"/>
                    <a:pt x="153" y="176"/>
                    <a:pt x="150" y="172"/>
                  </a:cubicBezTo>
                  <a:cubicBezTo>
                    <a:pt x="144" y="162"/>
                    <a:pt x="140" y="149"/>
                    <a:pt x="140" y="137"/>
                  </a:cubicBezTo>
                  <a:cubicBezTo>
                    <a:pt x="140" y="124"/>
                    <a:pt x="144" y="112"/>
                    <a:pt x="150" y="101"/>
                  </a:cubicBezTo>
                  <a:cubicBezTo>
                    <a:pt x="153" y="97"/>
                    <a:pt x="152" y="92"/>
                    <a:pt x="148" y="90"/>
                  </a:cubicBezTo>
                  <a:cubicBezTo>
                    <a:pt x="144" y="88"/>
                    <a:pt x="140" y="89"/>
                    <a:pt x="137" y="92"/>
                  </a:cubicBezTo>
                  <a:cubicBezTo>
                    <a:pt x="128" y="105"/>
                    <a:pt x="124" y="121"/>
                    <a:pt x="124" y="137"/>
                  </a:cubicBezTo>
                  <a:cubicBezTo>
                    <a:pt x="124" y="153"/>
                    <a:pt x="128" y="168"/>
                    <a:pt x="137" y="181"/>
                  </a:cubicBezTo>
                  <a:cubicBezTo>
                    <a:pt x="139" y="183"/>
                    <a:pt x="141" y="185"/>
                    <a:pt x="144" y="185"/>
                  </a:cubicBezTo>
                  <a:moveTo>
                    <a:pt x="115" y="203"/>
                  </a:moveTo>
                  <a:cubicBezTo>
                    <a:pt x="117" y="203"/>
                    <a:pt x="119" y="203"/>
                    <a:pt x="120" y="202"/>
                  </a:cubicBezTo>
                  <a:cubicBezTo>
                    <a:pt x="124" y="199"/>
                    <a:pt x="125" y="194"/>
                    <a:pt x="122" y="191"/>
                  </a:cubicBezTo>
                  <a:cubicBezTo>
                    <a:pt x="112" y="175"/>
                    <a:pt x="106" y="156"/>
                    <a:pt x="106" y="137"/>
                  </a:cubicBezTo>
                  <a:cubicBezTo>
                    <a:pt x="106" y="117"/>
                    <a:pt x="112" y="99"/>
                    <a:pt x="122" y="83"/>
                  </a:cubicBezTo>
                  <a:cubicBezTo>
                    <a:pt x="125" y="79"/>
                    <a:pt x="124" y="74"/>
                    <a:pt x="120" y="72"/>
                  </a:cubicBezTo>
                  <a:cubicBezTo>
                    <a:pt x="116" y="69"/>
                    <a:pt x="111" y="70"/>
                    <a:pt x="109" y="74"/>
                  </a:cubicBezTo>
                  <a:cubicBezTo>
                    <a:pt x="97" y="93"/>
                    <a:pt x="90" y="114"/>
                    <a:pt x="90" y="137"/>
                  </a:cubicBezTo>
                  <a:cubicBezTo>
                    <a:pt x="90" y="159"/>
                    <a:pt x="97" y="181"/>
                    <a:pt x="109" y="199"/>
                  </a:cubicBezTo>
                  <a:cubicBezTo>
                    <a:pt x="110" y="202"/>
                    <a:pt x="113" y="203"/>
                    <a:pt x="115" y="203"/>
                  </a:cubicBezTo>
                </a:path>
              </a:pathLst>
            </a:custGeom>
            <a:solidFill>
              <a:srgbClr val="8F3F7B"/>
            </a:solidFill>
            <a:ln>
              <a:noFill/>
            </a:ln>
            <a:extLst>
              <a:ext uri="{91240B29-F687-4F45-9708-019B960494DF}">
                <a14:hiddenLine xmlns:a14="http://schemas.microsoft.com/office/drawing/2010/main" w="9525">
                  <a:solidFill>
                    <a:srgbClr val="000000"/>
                  </a:solidFill>
                  <a:round/>
                  <a:headEnd/>
                  <a:tailEnd/>
                </a14:hiddenLine>
              </a:ext>
            </a:extLst>
          </p:spPr>
          <p:txBody>
            <a:bodyPr tIns="10800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8585A"/>
                </a:solidFill>
                <a:effectLst/>
                <a:uLnTx/>
                <a:uFillTx/>
                <a:latin typeface="+mn-lt"/>
                <a:ea typeface="+mn-ea"/>
                <a:cs typeface="+mn-cs"/>
              </a:endParaRPr>
            </a:p>
          </p:txBody>
        </p:sp>
      </p:grpSp>
      <p:grpSp>
        <p:nvGrpSpPr>
          <p:cNvPr id="100" name="Group 9"/>
          <p:cNvGrpSpPr>
            <a:grpSpLocks/>
          </p:cNvGrpSpPr>
          <p:nvPr/>
        </p:nvGrpSpPr>
        <p:grpSpPr bwMode="auto">
          <a:xfrm>
            <a:off x="9060192" y="6200295"/>
            <a:ext cx="239369" cy="360989"/>
            <a:chOff x="416" y="1332"/>
            <a:chExt cx="408" cy="737"/>
          </a:xfrm>
        </p:grpSpPr>
        <p:sp>
          <p:nvSpPr>
            <p:cNvPr id="101" name="Rectangle 10"/>
            <p:cNvSpPr>
              <a:spLocks noChangeArrowheads="1"/>
            </p:cNvSpPr>
            <p:nvPr/>
          </p:nvSpPr>
          <p:spPr bwMode="auto">
            <a:xfrm>
              <a:off x="519" y="1446"/>
              <a:ext cx="0" cy="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0" lang="en-US" altLang="es-ES_tradnl" sz="800" b="1" i="0" u="none" strike="noStrike" kern="0" cap="none" spc="0" normalizeH="0" baseline="0" noProof="0">
                <a:ln>
                  <a:noFill/>
                </a:ln>
                <a:solidFill>
                  <a:srgbClr val="00A9D4"/>
                </a:solidFill>
                <a:effectLst/>
                <a:uLnTx/>
                <a:uFillTx/>
                <a:latin typeface="+mn-lt"/>
                <a:ea typeface="+mn-ea"/>
                <a:cs typeface="Arial" charset="0"/>
              </a:endParaRPr>
            </a:p>
          </p:txBody>
        </p:sp>
        <p:grpSp>
          <p:nvGrpSpPr>
            <p:cNvPr id="102" name="Group 11"/>
            <p:cNvGrpSpPr>
              <a:grpSpLocks/>
            </p:cNvGrpSpPr>
            <p:nvPr/>
          </p:nvGrpSpPr>
          <p:grpSpPr bwMode="auto">
            <a:xfrm>
              <a:off x="416" y="1332"/>
              <a:ext cx="408" cy="737"/>
              <a:chOff x="518" y="1338"/>
              <a:chExt cx="357" cy="568"/>
            </a:xfrm>
          </p:grpSpPr>
          <p:sp>
            <p:nvSpPr>
              <p:cNvPr id="103" name="Rectangle 12"/>
              <p:cNvSpPr>
                <a:spLocks noChangeArrowheads="1"/>
              </p:cNvSpPr>
              <p:nvPr/>
            </p:nvSpPr>
            <p:spPr bwMode="auto">
              <a:xfrm>
                <a:off x="582" y="1486"/>
                <a:ext cx="1" cy="170"/>
              </a:xfrm>
              <a:prstGeom prst="rect">
                <a:avLst/>
              </a:prstGeom>
              <a:solidFill>
                <a:srgbClr val="00A9D4"/>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br>
                  <a:rPr kumimoji="0" lang="de-DE" altLang="es-ES_tradnl" sz="2400" b="0" i="0" u="none" strike="noStrike" kern="0" cap="none" spc="0" normalizeH="0" baseline="0" noProof="0">
                    <a:ln>
                      <a:noFill/>
                    </a:ln>
                    <a:solidFill>
                      <a:srgbClr val="58585A"/>
                    </a:solidFill>
                    <a:effectLst/>
                    <a:uLnTx/>
                    <a:uFillTx/>
                    <a:latin typeface="+mn-lt"/>
                    <a:ea typeface="+mn-ea"/>
                    <a:cs typeface="Arial" charset="0"/>
                  </a:rPr>
                </a:br>
                <a:endParaRPr kumimoji="0" lang="en-US" altLang="es-ES_tradnl" sz="2400" b="0" i="0" u="none" strike="noStrike" kern="0" cap="none" spc="0" normalizeH="0" baseline="0" noProof="0">
                  <a:ln>
                    <a:noFill/>
                  </a:ln>
                  <a:solidFill>
                    <a:srgbClr val="58585A"/>
                  </a:solidFill>
                  <a:effectLst/>
                  <a:uLnTx/>
                  <a:uFillTx/>
                  <a:latin typeface="+mn-lt"/>
                  <a:ea typeface="+mn-ea"/>
                  <a:cs typeface="Arial" charset="0"/>
                </a:endParaRPr>
              </a:p>
            </p:txBody>
          </p:sp>
          <p:sp>
            <p:nvSpPr>
              <p:cNvPr id="104" name="Freeform 28"/>
              <p:cNvSpPr>
                <a:spLocks noChangeAspect="1" noEditPoints="1"/>
              </p:cNvSpPr>
              <p:nvPr/>
            </p:nvSpPr>
            <p:spPr bwMode="auto">
              <a:xfrm>
                <a:off x="518" y="1338"/>
                <a:ext cx="357" cy="568"/>
              </a:xfrm>
              <a:custGeom>
                <a:avLst/>
                <a:gdLst>
                  <a:gd name="T0" fmla="*/ 1293829 w 275"/>
                  <a:gd name="T1" fmla="*/ 3496 h 503"/>
                  <a:gd name="T2" fmla="*/ 1258544 w 275"/>
                  <a:gd name="T3" fmla="*/ 3349 h 503"/>
                  <a:gd name="T4" fmla="*/ 253622 w 275"/>
                  <a:gd name="T5" fmla="*/ 3349 h 503"/>
                  <a:gd name="T6" fmla="*/ 208223 w 275"/>
                  <a:gd name="T7" fmla="*/ 3496 h 503"/>
                  <a:gd name="T8" fmla="*/ 166645 w 275"/>
                  <a:gd name="T9" fmla="*/ 22063 h 503"/>
                  <a:gd name="T10" fmla="*/ 270311 w 275"/>
                  <a:gd name="T11" fmla="*/ 23136 h 503"/>
                  <a:gd name="T12" fmla="*/ 1236606 w 275"/>
                  <a:gd name="T13" fmla="*/ 23136 h 503"/>
                  <a:gd name="T14" fmla="*/ 1344240 w 275"/>
                  <a:gd name="T15" fmla="*/ 22063 h 503"/>
                  <a:gd name="T16" fmla="*/ 1254466 w 275"/>
                  <a:gd name="T17" fmla="*/ 22063 h 503"/>
                  <a:gd name="T18" fmla="*/ 1236606 w 275"/>
                  <a:gd name="T19" fmla="*/ 22282 h 503"/>
                  <a:gd name="T20" fmla="*/ 753757 w 275"/>
                  <a:gd name="T21" fmla="*/ 22308 h 503"/>
                  <a:gd name="T22" fmla="*/ 258860 w 275"/>
                  <a:gd name="T23" fmla="*/ 22254 h 503"/>
                  <a:gd name="T24" fmla="*/ 253622 w 275"/>
                  <a:gd name="T25" fmla="*/ 4271 h 503"/>
                  <a:gd name="T26" fmla="*/ 260753 w 275"/>
                  <a:gd name="T27" fmla="*/ 4232 h 503"/>
                  <a:gd name="T28" fmla="*/ 1083193 w 275"/>
                  <a:gd name="T29" fmla="*/ 4154 h 503"/>
                  <a:gd name="T30" fmla="*/ 1254466 w 275"/>
                  <a:gd name="T31" fmla="*/ 4271 h 503"/>
                  <a:gd name="T32" fmla="*/ 1254466 w 275"/>
                  <a:gd name="T33" fmla="*/ 22063 h 503"/>
                  <a:gd name="T34" fmla="*/ 566332 w 275"/>
                  <a:gd name="T35" fmla="*/ 25706 h 503"/>
                  <a:gd name="T36" fmla="*/ 904330 w 275"/>
                  <a:gd name="T37" fmla="*/ 26092 h 503"/>
                  <a:gd name="T38" fmla="*/ 904330 w 275"/>
                  <a:gd name="T39" fmla="*/ 25191 h 503"/>
                  <a:gd name="T40" fmla="*/ 1290799 w 275"/>
                  <a:gd name="T41" fmla="*/ 24696 h 503"/>
                  <a:gd name="T42" fmla="*/ 996647 w 275"/>
                  <a:gd name="T43" fmla="*/ 25706 h 503"/>
                  <a:gd name="T44" fmla="*/ 1050724 w 275"/>
                  <a:gd name="T45" fmla="*/ 26018 h 503"/>
                  <a:gd name="T46" fmla="*/ 1344240 w 275"/>
                  <a:gd name="T47" fmla="*/ 25051 h 503"/>
                  <a:gd name="T48" fmla="*/ 216336 w 275"/>
                  <a:gd name="T49" fmla="*/ 24696 h 503"/>
                  <a:gd name="T50" fmla="*/ 200860 w 275"/>
                  <a:gd name="T51" fmla="*/ 25542 h 503"/>
                  <a:gd name="T52" fmla="*/ 461776 w 275"/>
                  <a:gd name="T53" fmla="*/ 26018 h 503"/>
                  <a:gd name="T54" fmla="*/ 473298 w 275"/>
                  <a:gd name="T55" fmla="*/ 25130 h 503"/>
                  <a:gd name="T56" fmla="*/ 1462902 w 275"/>
                  <a:gd name="T57" fmla="*/ 5446 h 503"/>
                  <a:gd name="T58" fmla="*/ 1419879 w 275"/>
                  <a:gd name="T59" fmla="*/ 26339 h 503"/>
                  <a:gd name="T60" fmla="*/ 1388746 w 275"/>
                  <a:gd name="T61" fmla="*/ 26758 h 503"/>
                  <a:gd name="T62" fmla="*/ 1380062 w 275"/>
                  <a:gd name="T63" fmla="*/ 26775 h 503"/>
                  <a:gd name="T64" fmla="*/ 128368 w 275"/>
                  <a:gd name="T65" fmla="*/ 26775 h 503"/>
                  <a:gd name="T66" fmla="*/ 86359 w 275"/>
                  <a:gd name="T67" fmla="*/ 26339 h 503"/>
                  <a:gd name="T68" fmla="*/ 98883 w 275"/>
                  <a:gd name="T69" fmla="*/ 1255 h 503"/>
                  <a:gd name="T70" fmla="*/ 110277 w 275"/>
                  <a:gd name="T71" fmla="*/ 1246 h 503"/>
                  <a:gd name="T72" fmla="*/ 481124 w 275"/>
                  <a:gd name="T73" fmla="*/ 984 h 503"/>
                  <a:gd name="T74" fmla="*/ 1019550 w 275"/>
                  <a:gd name="T75" fmla="*/ 984 h 503"/>
                  <a:gd name="T76" fmla="*/ 1414477 w 275"/>
                  <a:gd name="T77" fmla="*/ 1255 h 503"/>
                  <a:gd name="T78" fmla="*/ 1419879 w 275"/>
                  <a:gd name="T79" fmla="*/ 3782 h 503"/>
                  <a:gd name="T80" fmla="*/ 1506299 w 275"/>
                  <a:gd name="T81" fmla="*/ 3782 h 503"/>
                  <a:gd name="T82" fmla="*/ 1506299 w 275"/>
                  <a:gd name="T83" fmla="*/ 1407 h 503"/>
                  <a:gd name="T84" fmla="*/ 1414477 w 275"/>
                  <a:gd name="T85" fmla="*/ 330 h 503"/>
                  <a:gd name="T86" fmla="*/ 753757 w 275"/>
                  <a:gd name="T87" fmla="*/ 0 h 503"/>
                  <a:gd name="T88" fmla="*/ 95175 w 275"/>
                  <a:gd name="T89" fmla="*/ 330 h 503"/>
                  <a:gd name="T90" fmla="*/ 0 w 275"/>
                  <a:gd name="T91" fmla="*/ 1407 h 503"/>
                  <a:gd name="T92" fmla="*/ 66523 w 275"/>
                  <a:gd name="T93" fmla="*/ 27482 h 503"/>
                  <a:gd name="T94" fmla="*/ 753757 w 275"/>
                  <a:gd name="T95" fmla="*/ 27741 h 503"/>
                  <a:gd name="T96" fmla="*/ 1439420 w 275"/>
                  <a:gd name="T97" fmla="*/ 27482 h 503"/>
                  <a:gd name="T98" fmla="*/ 1506299 w 275"/>
                  <a:gd name="T99" fmla="*/ 5979 h 503"/>
                  <a:gd name="T100" fmla="*/ 753757 w 275"/>
                  <a:gd name="T101" fmla="*/ 871 h 503"/>
                  <a:gd name="T102" fmla="*/ 753757 w 275"/>
                  <a:gd name="T103" fmla="*/ 1471 h 503"/>
                  <a:gd name="T104" fmla="*/ 753757 w 275"/>
                  <a:gd name="T105" fmla="*/ 871 h 50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75"/>
                  <a:gd name="T160" fmla="*/ 0 h 503"/>
                  <a:gd name="T161" fmla="*/ 275 w 275"/>
                  <a:gd name="T162" fmla="*/ 503 h 50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75" h="503">
                    <a:moveTo>
                      <a:pt x="244" y="77"/>
                    </a:moveTo>
                    <a:cubicBezTo>
                      <a:pt x="244" y="70"/>
                      <a:pt x="240" y="66"/>
                      <a:pt x="236" y="64"/>
                    </a:cubicBezTo>
                    <a:cubicBezTo>
                      <a:pt x="233" y="62"/>
                      <a:pt x="230" y="61"/>
                      <a:pt x="230" y="61"/>
                    </a:cubicBezTo>
                    <a:cubicBezTo>
                      <a:pt x="229" y="61"/>
                      <a:pt x="229" y="61"/>
                      <a:pt x="229" y="61"/>
                    </a:cubicBezTo>
                    <a:cubicBezTo>
                      <a:pt x="228" y="61"/>
                      <a:pt x="178" y="57"/>
                      <a:pt x="137" y="57"/>
                    </a:cubicBezTo>
                    <a:cubicBezTo>
                      <a:pt x="97" y="57"/>
                      <a:pt x="46" y="61"/>
                      <a:pt x="46" y="61"/>
                    </a:cubicBezTo>
                    <a:cubicBezTo>
                      <a:pt x="45" y="61"/>
                      <a:pt x="45" y="61"/>
                      <a:pt x="45" y="61"/>
                    </a:cubicBezTo>
                    <a:cubicBezTo>
                      <a:pt x="44" y="61"/>
                      <a:pt x="41" y="62"/>
                      <a:pt x="38" y="64"/>
                    </a:cubicBezTo>
                    <a:cubicBezTo>
                      <a:pt x="35" y="66"/>
                      <a:pt x="30" y="70"/>
                      <a:pt x="30" y="77"/>
                    </a:cubicBezTo>
                    <a:cubicBezTo>
                      <a:pt x="30" y="84"/>
                      <a:pt x="30" y="389"/>
                      <a:pt x="30" y="400"/>
                    </a:cubicBezTo>
                    <a:cubicBezTo>
                      <a:pt x="30" y="409"/>
                      <a:pt x="35" y="415"/>
                      <a:pt x="40" y="417"/>
                    </a:cubicBezTo>
                    <a:cubicBezTo>
                      <a:pt x="45" y="420"/>
                      <a:pt x="48" y="420"/>
                      <a:pt x="49" y="420"/>
                    </a:cubicBezTo>
                    <a:cubicBezTo>
                      <a:pt x="49" y="420"/>
                      <a:pt x="90" y="421"/>
                      <a:pt x="137" y="421"/>
                    </a:cubicBezTo>
                    <a:cubicBezTo>
                      <a:pt x="184" y="421"/>
                      <a:pt x="225" y="420"/>
                      <a:pt x="225" y="420"/>
                    </a:cubicBezTo>
                    <a:cubicBezTo>
                      <a:pt x="226" y="420"/>
                      <a:pt x="230" y="420"/>
                      <a:pt x="234" y="417"/>
                    </a:cubicBezTo>
                    <a:cubicBezTo>
                      <a:pt x="239" y="415"/>
                      <a:pt x="245" y="409"/>
                      <a:pt x="244" y="400"/>
                    </a:cubicBezTo>
                    <a:cubicBezTo>
                      <a:pt x="244" y="389"/>
                      <a:pt x="244" y="84"/>
                      <a:pt x="244" y="77"/>
                    </a:cubicBezTo>
                    <a:close/>
                    <a:moveTo>
                      <a:pt x="228" y="400"/>
                    </a:moveTo>
                    <a:cubicBezTo>
                      <a:pt x="228" y="403"/>
                      <a:pt x="228" y="402"/>
                      <a:pt x="227" y="403"/>
                    </a:cubicBezTo>
                    <a:cubicBezTo>
                      <a:pt x="226" y="403"/>
                      <a:pt x="226" y="404"/>
                      <a:pt x="225" y="404"/>
                    </a:cubicBezTo>
                    <a:cubicBezTo>
                      <a:pt x="225" y="404"/>
                      <a:pt x="224" y="404"/>
                      <a:pt x="224" y="404"/>
                    </a:cubicBezTo>
                    <a:cubicBezTo>
                      <a:pt x="223" y="404"/>
                      <a:pt x="183" y="405"/>
                      <a:pt x="137" y="405"/>
                    </a:cubicBezTo>
                    <a:cubicBezTo>
                      <a:pt x="92" y="405"/>
                      <a:pt x="52" y="404"/>
                      <a:pt x="50" y="404"/>
                    </a:cubicBezTo>
                    <a:cubicBezTo>
                      <a:pt x="49" y="404"/>
                      <a:pt x="48" y="403"/>
                      <a:pt x="47" y="403"/>
                    </a:cubicBezTo>
                    <a:cubicBezTo>
                      <a:pt x="46" y="402"/>
                      <a:pt x="46" y="402"/>
                      <a:pt x="46" y="400"/>
                    </a:cubicBezTo>
                    <a:cubicBezTo>
                      <a:pt x="46" y="389"/>
                      <a:pt x="46" y="91"/>
                      <a:pt x="46" y="78"/>
                    </a:cubicBezTo>
                    <a:cubicBezTo>
                      <a:pt x="46" y="78"/>
                      <a:pt x="47" y="77"/>
                      <a:pt x="47" y="77"/>
                    </a:cubicBezTo>
                    <a:cubicBezTo>
                      <a:pt x="47" y="77"/>
                      <a:pt x="48" y="77"/>
                      <a:pt x="48" y="77"/>
                    </a:cubicBezTo>
                    <a:cubicBezTo>
                      <a:pt x="54" y="76"/>
                      <a:pt x="100" y="73"/>
                      <a:pt x="137" y="73"/>
                    </a:cubicBezTo>
                    <a:cubicBezTo>
                      <a:pt x="157" y="73"/>
                      <a:pt x="179" y="74"/>
                      <a:pt x="197" y="75"/>
                    </a:cubicBezTo>
                    <a:cubicBezTo>
                      <a:pt x="212" y="76"/>
                      <a:pt x="223" y="77"/>
                      <a:pt x="226" y="77"/>
                    </a:cubicBezTo>
                    <a:cubicBezTo>
                      <a:pt x="227" y="77"/>
                      <a:pt x="228" y="77"/>
                      <a:pt x="228" y="78"/>
                    </a:cubicBezTo>
                    <a:cubicBezTo>
                      <a:pt x="228" y="78"/>
                      <a:pt x="228" y="78"/>
                      <a:pt x="228" y="78"/>
                    </a:cubicBezTo>
                    <a:cubicBezTo>
                      <a:pt x="228" y="91"/>
                      <a:pt x="228" y="389"/>
                      <a:pt x="228" y="400"/>
                    </a:cubicBezTo>
                    <a:close/>
                    <a:moveTo>
                      <a:pt x="111" y="457"/>
                    </a:moveTo>
                    <a:cubicBezTo>
                      <a:pt x="106" y="457"/>
                      <a:pt x="103" y="461"/>
                      <a:pt x="103" y="465"/>
                    </a:cubicBezTo>
                    <a:cubicBezTo>
                      <a:pt x="103" y="470"/>
                      <a:pt x="106" y="473"/>
                      <a:pt x="111" y="473"/>
                    </a:cubicBezTo>
                    <a:cubicBezTo>
                      <a:pt x="164" y="473"/>
                      <a:pt x="164" y="473"/>
                      <a:pt x="164" y="473"/>
                    </a:cubicBezTo>
                    <a:cubicBezTo>
                      <a:pt x="168" y="473"/>
                      <a:pt x="172" y="470"/>
                      <a:pt x="172" y="465"/>
                    </a:cubicBezTo>
                    <a:cubicBezTo>
                      <a:pt x="172" y="461"/>
                      <a:pt x="168" y="457"/>
                      <a:pt x="164" y="457"/>
                    </a:cubicBezTo>
                    <a:lnTo>
                      <a:pt x="111" y="457"/>
                    </a:lnTo>
                    <a:close/>
                    <a:moveTo>
                      <a:pt x="235" y="448"/>
                    </a:moveTo>
                    <a:cubicBezTo>
                      <a:pt x="189" y="455"/>
                      <a:pt x="189" y="455"/>
                      <a:pt x="189" y="455"/>
                    </a:cubicBezTo>
                    <a:cubicBezTo>
                      <a:pt x="184" y="456"/>
                      <a:pt x="181" y="460"/>
                      <a:pt x="182" y="465"/>
                    </a:cubicBezTo>
                    <a:cubicBezTo>
                      <a:pt x="183" y="468"/>
                      <a:pt x="186" y="471"/>
                      <a:pt x="190" y="471"/>
                    </a:cubicBezTo>
                    <a:cubicBezTo>
                      <a:pt x="190" y="471"/>
                      <a:pt x="191" y="471"/>
                      <a:pt x="191" y="471"/>
                    </a:cubicBezTo>
                    <a:cubicBezTo>
                      <a:pt x="238" y="463"/>
                      <a:pt x="238" y="463"/>
                      <a:pt x="238" y="463"/>
                    </a:cubicBezTo>
                    <a:cubicBezTo>
                      <a:pt x="242" y="463"/>
                      <a:pt x="245" y="459"/>
                      <a:pt x="244" y="454"/>
                    </a:cubicBezTo>
                    <a:cubicBezTo>
                      <a:pt x="244" y="450"/>
                      <a:pt x="239" y="447"/>
                      <a:pt x="235" y="448"/>
                    </a:cubicBezTo>
                    <a:close/>
                    <a:moveTo>
                      <a:pt x="39" y="448"/>
                    </a:moveTo>
                    <a:cubicBezTo>
                      <a:pt x="35" y="447"/>
                      <a:pt x="31" y="450"/>
                      <a:pt x="30" y="454"/>
                    </a:cubicBezTo>
                    <a:cubicBezTo>
                      <a:pt x="29" y="459"/>
                      <a:pt x="32" y="463"/>
                      <a:pt x="37" y="463"/>
                    </a:cubicBezTo>
                    <a:cubicBezTo>
                      <a:pt x="83" y="471"/>
                      <a:pt x="83" y="471"/>
                      <a:pt x="83" y="471"/>
                    </a:cubicBezTo>
                    <a:cubicBezTo>
                      <a:pt x="84" y="471"/>
                      <a:pt x="84" y="471"/>
                      <a:pt x="84" y="471"/>
                    </a:cubicBezTo>
                    <a:cubicBezTo>
                      <a:pt x="88" y="471"/>
                      <a:pt x="92" y="468"/>
                      <a:pt x="92" y="465"/>
                    </a:cubicBezTo>
                    <a:cubicBezTo>
                      <a:pt x="93" y="460"/>
                      <a:pt x="90" y="456"/>
                      <a:pt x="86" y="455"/>
                    </a:cubicBezTo>
                    <a:lnTo>
                      <a:pt x="39" y="448"/>
                    </a:lnTo>
                    <a:close/>
                    <a:moveTo>
                      <a:pt x="266" y="99"/>
                    </a:moveTo>
                    <a:cubicBezTo>
                      <a:pt x="262" y="99"/>
                      <a:pt x="258" y="102"/>
                      <a:pt x="258" y="107"/>
                    </a:cubicBezTo>
                    <a:cubicBezTo>
                      <a:pt x="258" y="234"/>
                      <a:pt x="258" y="467"/>
                      <a:pt x="258" y="477"/>
                    </a:cubicBezTo>
                    <a:cubicBezTo>
                      <a:pt x="258" y="482"/>
                      <a:pt x="257" y="482"/>
                      <a:pt x="255" y="483"/>
                    </a:cubicBezTo>
                    <a:cubicBezTo>
                      <a:pt x="254" y="484"/>
                      <a:pt x="253" y="484"/>
                      <a:pt x="252" y="484"/>
                    </a:cubicBezTo>
                    <a:cubicBezTo>
                      <a:pt x="251" y="485"/>
                      <a:pt x="251" y="485"/>
                      <a:pt x="251" y="485"/>
                    </a:cubicBezTo>
                    <a:cubicBezTo>
                      <a:pt x="251" y="485"/>
                      <a:pt x="251" y="485"/>
                      <a:pt x="251" y="485"/>
                    </a:cubicBezTo>
                    <a:cubicBezTo>
                      <a:pt x="249" y="485"/>
                      <a:pt x="197" y="487"/>
                      <a:pt x="137" y="486"/>
                    </a:cubicBezTo>
                    <a:cubicBezTo>
                      <a:pt x="77" y="487"/>
                      <a:pt x="25" y="485"/>
                      <a:pt x="23" y="485"/>
                    </a:cubicBezTo>
                    <a:cubicBezTo>
                      <a:pt x="23" y="485"/>
                      <a:pt x="20" y="484"/>
                      <a:pt x="19" y="483"/>
                    </a:cubicBezTo>
                    <a:cubicBezTo>
                      <a:pt x="17" y="482"/>
                      <a:pt x="16" y="481"/>
                      <a:pt x="16" y="477"/>
                    </a:cubicBezTo>
                    <a:cubicBezTo>
                      <a:pt x="16" y="463"/>
                      <a:pt x="16" y="34"/>
                      <a:pt x="16" y="25"/>
                    </a:cubicBezTo>
                    <a:cubicBezTo>
                      <a:pt x="16" y="25"/>
                      <a:pt x="16" y="24"/>
                      <a:pt x="18" y="23"/>
                    </a:cubicBezTo>
                    <a:cubicBezTo>
                      <a:pt x="18" y="23"/>
                      <a:pt x="19" y="22"/>
                      <a:pt x="20" y="22"/>
                    </a:cubicBezTo>
                    <a:cubicBezTo>
                      <a:pt x="20" y="22"/>
                      <a:pt x="20" y="22"/>
                      <a:pt x="20" y="22"/>
                    </a:cubicBezTo>
                    <a:cubicBezTo>
                      <a:pt x="24" y="21"/>
                      <a:pt x="39" y="20"/>
                      <a:pt x="59" y="19"/>
                    </a:cubicBezTo>
                    <a:cubicBezTo>
                      <a:pt x="68" y="19"/>
                      <a:pt x="78" y="18"/>
                      <a:pt x="88" y="18"/>
                    </a:cubicBezTo>
                    <a:cubicBezTo>
                      <a:pt x="96" y="33"/>
                      <a:pt x="115" y="43"/>
                      <a:pt x="137" y="43"/>
                    </a:cubicBezTo>
                    <a:cubicBezTo>
                      <a:pt x="159" y="43"/>
                      <a:pt x="178" y="33"/>
                      <a:pt x="186" y="18"/>
                    </a:cubicBezTo>
                    <a:cubicBezTo>
                      <a:pt x="220" y="19"/>
                      <a:pt x="249" y="21"/>
                      <a:pt x="254" y="22"/>
                    </a:cubicBezTo>
                    <a:cubicBezTo>
                      <a:pt x="255" y="22"/>
                      <a:pt x="256" y="23"/>
                      <a:pt x="257" y="23"/>
                    </a:cubicBezTo>
                    <a:cubicBezTo>
                      <a:pt x="258" y="24"/>
                      <a:pt x="258" y="24"/>
                      <a:pt x="258" y="25"/>
                    </a:cubicBezTo>
                    <a:cubicBezTo>
                      <a:pt x="258" y="27"/>
                      <a:pt x="258" y="43"/>
                      <a:pt x="258" y="69"/>
                    </a:cubicBezTo>
                    <a:cubicBezTo>
                      <a:pt x="258" y="73"/>
                      <a:pt x="262" y="77"/>
                      <a:pt x="266" y="77"/>
                    </a:cubicBezTo>
                    <a:cubicBezTo>
                      <a:pt x="271" y="77"/>
                      <a:pt x="274" y="73"/>
                      <a:pt x="274" y="69"/>
                    </a:cubicBezTo>
                    <a:cubicBezTo>
                      <a:pt x="274" y="69"/>
                      <a:pt x="274" y="69"/>
                      <a:pt x="274" y="69"/>
                    </a:cubicBezTo>
                    <a:cubicBezTo>
                      <a:pt x="274" y="43"/>
                      <a:pt x="274" y="27"/>
                      <a:pt x="274" y="25"/>
                    </a:cubicBezTo>
                    <a:cubicBezTo>
                      <a:pt x="274" y="17"/>
                      <a:pt x="269" y="12"/>
                      <a:pt x="265" y="9"/>
                    </a:cubicBezTo>
                    <a:cubicBezTo>
                      <a:pt x="261" y="7"/>
                      <a:pt x="257" y="6"/>
                      <a:pt x="257" y="6"/>
                    </a:cubicBezTo>
                    <a:cubicBezTo>
                      <a:pt x="256" y="6"/>
                      <a:pt x="256" y="6"/>
                      <a:pt x="256" y="6"/>
                    </a:cubicBezTo>
                    <a:cubicBezTo>
                      <a:pt x="256" y="6"/>
                      <a:pt x="190" y="0"/>
                      <a:pt x="137" y="0"/>
                    </a:cubicBezTo>
                    <a:cubicBezTo>
                      <a:pt x="84" y="0"/>
                      <a:pt x="19" y="6"/>
                      <a:pt x="18" y="6"/>
                    </a:cubicBezTo>
                    <a:cubicBezTo>
                      <a:pt x="17" y="6"/>
                      <a:pt x="17" y="6"/>
                      <a:pt x="17" y="6"/>
                    </a:cubicBezTo>
                    <a:cubicBezTo>
                      <a:pt x="17" y="6"/>
                      <a:pt x="13" y="7"/>
                      <a:pt x="9" y="9"/>
                    </a:cubicBezTo>
                    <a:cubicBezTo>
                      <a:pt x="5" y="12"/>
                      <a:pt x="0" y="17"/>
                      <a:pt x="0" y="25"/>
                    </a:cubicBezTo>
                    <a:cubicBezTo>
                      <a:pt x="0" y="34"/>
                      <a:pt x="0" y="463"/>
                      <a:pt x="0" y="477"/>
                    </a:cubicBezTo>
                    <a:cubicBezTo>
                      <a:pt x="0" y="488"/>
                      <a:pt x="6" y="495"/>
                      <a:pt x="12" y="498"/>
                    </a:cubicBezTo>
                    <a:cubicBezTo>
                      <a:pt x="17" y="500"/>
                      <a:pt x="22" y="501"/>
                      <a:pt x="23" y="501"/>
                    </a:cubicBezTo>
                    <a:cubicBezTo>
                      <a:pt x="23" y="501"/>
                      <a:pt x="76" y="502"/>
                      <a:pt x="137" y="503"/>
                    </a:cubicBezTo>
                    <a:cubicBezTo>
                      <a:pt x="198" y="502"/>
                      <a:pt x="251" y="501"/>
                      <a:pt x="251" y="501"/>
                    </a:cubicBezTo>
                    <a:cubicBezTo>
                      <a:pt x="252" y="501"/>
                      <a:pt x="257" y="500"/>
                      <a:pt x="262" y="498"/>
                    </a:cubicBezTo>
                    <a:cubicBezTo>
                      <a:pt x="268" y="495"/>
                      <a:pt x="275" y="488"/>
                      <a:pt x="274" y="477"/>
                    </a:cubicBezTo>
                    <a:cubicBezTo>
                      <a:pt x="274" y="467"/>
                      <a:pt x="274" y="234"/>
                      <a:pt x="274" y="107"/>
                    </a:cubicBezTo>
                    <a:cubicBezTo>
                      <a:pt x="274" y="102"/>
                      <a:pt x="271" y="99"/>
                      <a:pt x="266" y="99"/>
                    </a:cubicBezTo>
                    <a:close/>
                    <a:moveTo>
                      <a:pt x="137" y="16"/>
                    </a:moveTo>
                    <a:cubicBezTo>
                      <a:pt x="147" y="16"/>
                      <a:pt x="157" y="17"/>
                      <a:pt x="167" y="17"/>
                    </a:cubicBezTo>
                    <a:cubicBezTo>
                      <a:pt x="160" y="22"/>
                      <a:pt x="150" y="27"/>
                      <a:pt x="137" y="27"/>
                    </a:cubicBezTo>
                    <a:cubicBezTo>
                      <a:pt x="124" y="27"/>
                      <a:pt x="114" y="22"/>
                      <a:pt x="107" y="17"/>
                    </a:cubicBezTo>
                    <a:cubicBezTo>
                      <a:pt x="117" y="17"/>
                      <a:pt x="128" y="16"/>
                      <a:pt x="137" y="16"/>
                    </a:cubicBezTo>
                    <a:close/>
                  </a:path>
                </a:pathLst>
              </a:custGeom>
              <a:solidFill>
                <a:schemeClr val="accent4"/>
              </a:soli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n-lt"/>
                  <a:ea typeface="+mn-ea"/>
                  <a:cs typeface="+mn-cs"/>
                </a:endParaRPr>
              </a:p>
            </p:txBody>
          </p:sp>
        </p:grpSp>
      </p:grpSp>
      <p:cxnSp>
        <p:nvCxnSpPr>
          <p:cNvPr id="105" name="Straight Connector 104"/>
          <p:cNvCxnSpPr>
            <a:stCxn id="119" idx="1"/>
            <a:endCxn id="110" idx="2"/>
          </p:cNvCxnSpPr>
          <p:nvPr/>
        </p:nvCxnSpPr>
        <p:spPr bwMode="auto">
          <a:xfrm flipV="1">
            <a:off x="8470413" y="4763043"/>
            <a:ext cx="318384" cy="586755"/>
          </a:xfrm>
          <a:prstGeom prst="line">
            <a:avLst/>
          </a:prstGeom>
          <a:solidFill>
            <a:schemeClr val="accent1"/>
          </a:solidFill>
          <a:ln w="25400" cap="flat" cmpd="sng" algn="ctr">
            <a:solidFill>
              <a:schemeClr val="tx1"/>
            </a:solidFill>
            <a:prstDash val="sysDash"/>
            <a:round/>
            <a:headEnd type="none" w="med" len="med"/>
            <a:tailEnd type="none" w="med" len="med"/>
          </a:ln>
          <a:effectLst/>
        </p:spPr>
      </p:cxnSp>
      <p:cxnSp>
        <p:nvCxnSpPr>
          <p:cNvPr id="106" name="Straight Connector 105"/>
          <p:cNvCxnSpPr>
            <a:stCxn id="119" idx="7"/>
            <a:endCxn id="110" idx="2"/>
          </p:cNvCxnSpPr>
          <p:nvPr/>
        </p:nvCxnSpPr>
        <p:spPr bwMode="auto">
          <a:xfrm flipH="1" flipV="1">
            <a:off x="8788797" y="4763043"/>
            <a:ext cx="88820" cy="586755"/>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7" name="Straight Connector 106"/>
          <p:cNvCxnSpPr>
            <a:endCxn id="97" idx="2"/>
          </p:cNvCxnSpPr>
          <p:nvPr/>
        </p:nvCxnSpPr>
        <p:spPr bwMode="auto">
          <a:xfrm flipV="1">
            <a:off x="9241317" y="6051647"/>
            <a:ext cx="464748" cy="18637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8" name="Straight Connector 107"/>
          <p:cNvCxnSpPr/>
          <p:nvPr/>
        </p:nvCxnSpPr>
        <p:spPr bwMode="auto">
          <a:xfrm flipH="1" flipV="1">
            <a:off x="8695757" y="5934982"/>
            <a:ext cx="364436" cy="321151"/>
          </a:xfrm>
          <a:prstGeom prst="line">
            <a:avLst/>
          </a:prstGeom>
          <a:solidFill>
            <a:schemeClr val="accent1"/>
          </a:solidFill>
          <a:ln w="25400" cap="flat" cmpd="sng" algn="ctr">
            <a:solidFill>
              <a:schemeClr val="tx1"/>
            </a:solidFill>
            <a:prstDash val="sysDash"/>
            <a:round/>
            <a:headEnd type="none" w="med" len="med"/>
            <a:tailEnd type="none" w="med" len="med"/>
          </a:ln>
          <a:effectLst/>
        </p:spPr>
      </p:cxnSp>
      <p:grpSp>
        <p:nvGrpSpPr>
          <p:cNvPr id="109" name="Group 261"/>
          <p:cNvGrpSpPr>
            <a:grpSpLocks/>
          </p:cNvGrpSpPr>
          <p:nvPr/>
        </p:nvGrpSpPr>
        <p:grpSpPr bwMode="auto">
          <a:xfrm>
            <a:off x="8482457" y="3946616"/>
            <a:ext cx="610997" cy="825957"/>
            <a:chOff x="239" y="1832"/>
            <a:chExt cx="363" cy="520"/>
          </a:xfrm>
        </p:grpSpPr>
        <p:sp>
          <p:nvSpPr>
            <p:cNvPr id="110" name="AutoShape 172"/>
            <p:cNvSpPr>
              <a:spLocks noChangeAspect="1" noChangeArrowheads="1"/>
            </p:cNvSpPr>
            <p:nvPr/>
          </p:nvSpPr>
          <p:spPr bwMode="auto">
            <a:xfrm>
              <a:off x="246" y="1980"/>
              <a:ext cx="350" cy="366"/>
            </a:xfrm>
            <a:prstGeom prst="roundRect">
              <a:avLst>
                <a:gd name="adj" fmla="val 9356"/>
              </a:avLst>
            </a:prstGeom>
            <a:solidFill>
              <a:schemeClr val="bg1"/>
            </a:solidFill>
            <a:ln w="12700" algn="ctr">
              <a:solidFill>
                <a:schemeClr val="bg1"/>
              </a:solidFill>
              <a:round/>
              <a:headEnd/>
              <a:tailEnd/>
            </a:ln>
          </p:spPr>
          <p:txBody>
            <a:bodyPr wrap="none" lIns="0" rIns="0" anchor="ct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altLang="en-US" sz="400" b="0" i="0" u="none" strike="noStrike" kern="0" cap="none" spc="0" normalizeH="0" baseline="0" noProof="0">
                <a:ln>
                  <a:noFill/>
                </a:ln>
                <a:solidFill>
                  <a:srgbClr val="58585A"/>
                </a:solidFill>
                <a:effectLst/>
                <a:uLnTx/>
                <a:uFillTx/>
                <a:latin typeface="+mn-lt"/>
                <a:ea typeface="+mn-ea"/>
                <a:cs typeface="Arial" charset="0"/>
              </a:endParaRPr>
            </a:p>
          </p:txBody>
        </p:sp>
        <p:sp>
          <p:nvSpPr>
            <p:cNvPr id="111" name="Oval 173"/>
            <p:cNvSpPr>
              <a:spLocks noChangeAspect="1" noChangeArrowheads="1"/>
            </p:cNvSpPr>
            <p:nvPr/>
          </p:nvSpPr>
          <p:spPr bwMode="auto">
            <a:xfrm>
              <a:off x="244" y="1839"/>
              <a:ext cx="352" cy="355"/>
            </a:xfrm>
            <a:prstGeom prst="ellipse">
              <a:avLst/>
            </a:prstGeom>
            <a:solidFill>
              <a:schemeClr val="bg1"/>
            </a:solidFill>
            <a:ln w="12700" algn="ctr">
              <a:solidFill>
                <a:schemeClr val="bg1"/>
              </a:solidFill>
              <a:round/>
              <a:headEnd/>
              <a:tailEnd/>
            </a:ln>
          </p:spPr>
          <p:txBody>
            <a:bodyPr wrap="none" lIns="0" rIns="0" anchor="ct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altLang="en-US" sz="400" b="0" i="0" u="none" strike="noStrike" kern="0" cap="none" spc="0" normalizeH="0" baseline="0" noProof="0">
                <a:ln>
                  <a:noFill/>
                </a:ln>
                <a:solidFill>
                  <a:srgbClr val="58585A"/>
                </a:solidFill>
                <a:effectLst/>
                <a:uLnTx/>
                <a:uFillTx/>
                <a:latin typeface="+mn-lt"/>
                <a:ea typeface="+mn-ea"/>
                <a:cs typeface="Arial" charset="0"/>
              </a:endParaRPr>
            </a:p>
          </p:txBody>
        </p:sp>
        <p:sp>
          <p:nvSpPr>
            <p:cNvPr id="112" name="Text Box 174"/>
            <p:cNvSpPr txBox="1">
              <a:spLocks noChangeAspect="1" noChangeArrowheads="1"/>
            </p:cNvSpPr>
            <p:nvPr/>
          </p:nvSpPr>
          <p:spPr bwMode="auto">
            <a:xfrm>
              <a:off x="256" y="2115"/>
              <a:ext cx="327"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nchor="ct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en-US" sz="1100" b="1" i="0" u="none" strike="noStrike" kern="0" cap="none" spc="0" normalizeH="0" baseline="0" noProof="0">
                  <a:ln>
                    <a:noFill/>
                  </a:ln>
                  <a:solidFill>
                    <a:srgbClr val="8F3F7B"/>
                  </a:solidFill>
                  <a:effectLst/>
                  <a:uLnTx/>
                  <a:uFillTx/>
                  <a:latin typeface="+mn-lt"/>
                  <a:ea typeface="ＭＳ Ｐゴシック" pitchFamily="34" charset="-128"/>
                  <a:cs typeface="Arial" charset="0"/>
                </a:rPr>
                <a:t>5G EPC</a:t>
              </a:r>
            </a:p>
          </p:txBody>
        </p:sp>
        <p:sp>
          <p:nvSpPr>
            <p:cNvPr id="113" name="Rectangle 175"/>
            <p:cNvSpPr>
              <a:spLocks noChangeAspect="1" noChangeArrowheads="1"/>
            </p:cNvSpPr>
            <p:nvPr/>
          </p:nvSpPr>
          <p:spPr bwMode="auto">
            <a:xfrm>
              <a:off x="239" y="1832"/>
              <a:ext cx="363"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72000" rIns="72000" anchor="ct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altLang="en-US" sz="400" b="0" i="0" u="none" strike="noStrike" kern="0" cap="none" spc="0" normalizeH="0" baseline="0" noProof="0">
                <a:ln>
                  <a:noFill/>
                </a:ln>
                <a:solidFill>
                  <a:srgbClr val="58585A"/>
                </a:solidFill>
                <a:effectLst/>
                <a:uLnTx/>
                <a:uFillTx/>
                <a:latin typeface="+mn-lt"/>
                <a:ea typeface="+mn-ea"/>
                <a:cs typeface="Arial" charset="0"/>
              </a:endParaRPr>
            </a:p>
          </p:txBody>
        </p:sp>
        <p:sp>
          <p:nvSpPr>
            <p:cNvPr id="114" name="Freeform 10"/>
            <p:cNvSpPr>
              <a:spLocks noChangeAspect="1" noEditPoints="1"/>
            </p:cNvSpPr>
            <p:nvPr/>
          </p:nvSpPr>
          <p:spPr bwMode="auto">
            <a:xfrm>
              <a:off x="239" y="1832"/>
              <a:ext cx="363" cy="520"/>
            </a:xfrm>
            <a:custGeom>
              <a:avLst/>
              <a:gdLst>
                <a:gd name="T0" fmla="*/ 43623 w 410"/>
                <a:gd name="T1" fmla="*/ 23652 h 589"/>
                <a:gd name="T2" fmla="*/ 40965 w 410"/>
                <a:gd name="T3" fmla="*/ 57182 h 589"/>
                <a:gd name="T4" fmla="*/ 1772 w 410"/>
                <a:gd name="T5" fmla="*/ 54787 h 589"/>
                <a:gd name="T6" fmla="*/ 22698 w 410"/>
                <a:gd name="T7" fmla="*/ 1597 h 589"/>
                <a:gd name="T8" fmla="*/ 44507 w 410"/>
                <a:gd name="T9" fmla="*/ 21256 h 589"/>
                <a:gd name="T10" fmla="*/ 45394 w 410"/>
                <a:gd name="T11" fmla="*/ 20458 h 589"/>
                <a:gd name="T12" fmla="*/ 0 w 410"/>
                <a:gd name="T13" fmla="*/ 20458 h 589"/>
                <a:gd name="T14" fmla="*/ 4539 w 410"/>
                <a:gd name="T15" fmla="*/ 58779 h 589"/>
                <a:gd name="T16" fmla="*/ 45394 w 410"/>
                <a:gd name="T17" fmla="*/ 54787 h 589"/>
                <a:gd name="T18" fmla="*/ 44507 w 410"/>
                <a:gd name="T19" fmla="*/ 22853 h 589"/>
                <a:gd name="T20" fmla="*/ 16608 w 410"/>
                <a:gd name="T21" fmla="*/ 14371 h 589"/>
                <a:gd name="T22" fmla="*/ 15833 w 410"/>
                <a:gd name="T23" fmla="*/ 13073 h 589"/>
                <a:gd name="T24" fmla="*/ 22698 w 410"/>
                <a:gd name="T25" fmla="*/ 4591 h 589"/>
                <a:gd name="T26" fmla="*/ 23472 w 410"/>
                <a:gd name="T27" fmla="*/ 4890 h 589"/>
                <a:gd name="T28" fmla="*/ 29673 w 410"/>
                <a:gd name="T29" fmla="*/ 13871 h 589"/>
                <a:gd name="T30" fmla="*/ 18268 w 410"/>
                <a:gd name="T31" fmla="*/ 12773 h 589"/>
                <a:gd name="T32" fmla="*/ 22698 w 410"/>
                <a:gd name="T33" fmla="*/ 6786 h 589"/>
                <a:gd name="T34" fmla="*/ 6199 w 410"/>
                <a:gd name="T35" fmla="*/ 15669 h 589"/>
                <a:gd name="T36" fmla="*/ 10851 w 410"/>
                <a:gd name="T37" fmla="*/ 12574 h 589"/>
                <a:gd name="T38" fmla="*/ 8968 w 410"/>
                <a:gd name="T39" fmla="*/ 15468 h 589"/>
                <a:gd name="T40" fmla="*/ 29893 w 410"/>
                <a:gd name="T41" fmla="*/ 16267 h 589"/>
                <a:gd name="T42" fmla="*/ 9078 w 410"/>
                <a:gd name="T43" fmla="*/ 17065 h 589"/>
                <a:gd name="T44" fmla="*/ 10851 w 410"/>
                <a:gd name="T45" fmla="*/ 19859 h 589"/>
                <a:gd name="T46" fmla="*/ 9632 w 410"/>
                <a:gd name="T47" fmla="*/ 19859 h 589"/>
                <a:gd name="T48" fmla="*/ 6199 w 410"/>
                <a:gd name="T49" fmla="*/ 15669 h 589"/>
                <a:gd name="T50" fmla="*/ 35872 w 410"/>
                <a:gd name="T51" fmla="*/ 24150 h 589"/>
                <a:gd name="T52" fmla="*/ 34653 w 410"/>
                <a:gd name="T53" fmla="*/ 23053 h 589"/>
                <a:gd name="T54" fmla="*/ 16497 w 410"/>
                <a:gd name="T55" fmla="*/ 21355 h 589"/>
                <a:gd name="T56" fmla="*/ 16497 w 410"/>
                <a:gd name="T57" fmla="*/ 19759 h 589"/>
                <a:gd name="T58" fmla="*/ 34653 w 410"/>
                <a:gd name="T59" fmla="*/ 18063 h 589"/>
                <a:gd name="T60" fmla="*/ 35207 w 410"/>
                <a:gd name="T61" fmla="*/ 16666 h 589"/>
                <a:gd name="T62" fmla="*/ 39192 w 410"/>
                <a:gd name="T63" fmla="*/ 19959 h 589"/>
                <a:gd name="T64" fmla="*/ 6199 w 410"/>
                <a:gd name="T65" fmla="*/ 24350 h 589"/>
                <a:gd name="T66" fmla="*/ 10851 w 410"/>
                <a:gd name="T67" fmla="*/ 21256 h 589"/>
                <a:gd name="T68" fmla="*/ 8968 w 410"/>
                <a:gd name="T69" fmla="*/ 24150 h 589"/>
                <a:gd name="T70" fmla="*/ 29893 w 410"/>
                <a:gd name="T71" fmla="*/ 24949 h 589"/>
                <a:gd name="T72" fmla="*/ 9078 w 410"/>
                <a:gd name="T73" fmla="*/ 25747 h 589"/>
                <a:gd name="T74" fmla="*/ 10851 w 410"/>
                <a:gd name="T75" fmla="*/ 28541 h 589"/>
                <a:gd name="T76" fmla="*/ 9632 w 410"/>
                <a:gd name="T77" fmla="*/ 28541 h 589"/>
                <a:gd name="T78" fmla="*/ 6199 w 410"/>
                <a:gd name="T79" fmla="*/ 24350 h 589"/>
                <a:gd name="T80" fmla="*/ 35872 w 410"/>
                <a:gd name="T81" fmla="*/ 32832 h 589"/>
                <a:gd name="T82" fmla="*/ 34653 w 410"/>
                <a:gd name="T83" fmla="*/ 31734 h 589"/>
                <a:gd name="T84" fmla="*/ 16497 w 410"/>
                <a:gd name="T85" fmla="*/ 30038 h 589"/>
                <a:gd name="T86" fmla="*/ 16497 w 410"/>
                <a:gd name="T87" fmla="*/ 28441 h 589"/>
                <a:gd name="T88" fmla="*/ 34653 w 410"/>
                <a:gd name="T89" fmla="*/ 26744 h 589"/>
                <a:gd name="T90" fmla="*/ 35207 w 410"/>
                <a:gd name="T91" fmla="*/ 25348 h 589"/>
                <a:gd name="T92" fmla="*/ 39192 w 410"/>
                <a:gd name="T93" fmla="*/ 28641 h 58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410"/>
                <a:gd name="T142" fmla="*/ 0 h 589"/>
                <a:gd name="T143" fmla="*/ 410 w 410"/>
                <a:gd name="T144" fmla="*/ 589 h 58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410" h="589">
                  <a:moveTo>
                    <a:pt x="402" y="229"/>
                  </a:moveTo>
                  <a:cubicBezTo>
                    <a:pt x="397" y="229"/>
                    <a:pt x="394" y="233"/>
                    <a:pt x="394" y="237"/>
                  </a:cubicBezTo>
                  <a:cubicBezTo>
                    <a:pt x="394" y="549"/>
                    <a:pt x="394" y="549"/>
                    <a:pt x="394" y="549"/>
                  </a:cubicBezTo>
                  <a:cubicBezTo>
                    <a:pt x="394" y="562"/>
                    <a:pt x="383" y="573"/>
                    <a:pt x="370" y="573"/>
                  </a:cubicBezTo>
                  <a:cubicBezTo>
                    <a:pt x="41" y="573"/>
                    <a:pt x="41" y="573"/>
                    <a:pt x="41" y="573"/>
                  </a:cubicBezTo>
                  <a:cubicBezTo>
                    <a:pt x="27" y="573"/>
                    <a:pt x="17" y="562"/>
                    <a:pt x="16" y="549"/>
                  </a:cubicBezTo>
                  <a:cubicBezTo>
                    <a:pt x="16" y="205"/>
                    <a:pt x="16" y="205"/>
                    <a:pt x="16" y="205"/>
                  </a:cubicBezTo>
                  <a:cubicBezTo>
                    <a:pt x="17" y="101"/>
                    <a:pt x="101" y="16"/>
                    <a:pt x="205" y="16"/>
                  </a:cubicBezTo>
                  <a:cubicBezTo>
                    <a:pt x="309" y="16"/>
                    <a:pt x="394" y="101"/>
                    <a:pt x="394" y="205"/>
                  </a:cubicBezTo>
                  <a:cubicBezTo>
                    <a:pt x="394" y="209"/>
                    <a:pt x="397" y="213"/>
                    <a:pt x="402" y="213"/>
                  </a:cubicBezTo>
                  <a:cubicBezTo>
                    <a:pt x="406" y="213"/>
                    <a:pt x="410" y="209"/>
                    <a:pt x="410" y="205"/>
                  </a:cubicBezTo>
                  <a:cubicBezTo>
                    <a:pt x="410" y="205"/>
                    <a:pt x="410" y="205"/>
                    <a:pt x="410" y="205"/>
                  </a:cubicBezTo>
                  <a:cubicBezTo>
                    <a:pt x="410" y="92"/>
                    <a:pt x="318" y="0"/>
                    <a:pt x="205" y="0"/>
                  </a:cubicBezTo>
                  <a:cubicBezTo>
                    <a:pt x="92" y="0"/>
                    <a:pt x="0" y="92"/>
                    <a:pt x="0" y="205"/>
                  </a:cubicBezTo>
                  <a:cubicBezTo>
                    <a:pt x="1" y="549"/>
                    <a:pt x="1" y="549"/>
                    <a:pt x="1" y="549"/>
                  </a:cubicBezTo>
                  <a:cubicBezTo>
                    <a:pt x="1" y="571"/>
                    <a:pt x="18" y="589"/>
                    <a:pt x="41" y="589"/>
                  </a:cubicBezTo>
                  <a:cubicBezTo>
                    <a:pt x="370" y="589"/>
                    <a:pt x="370" y="589"/>
                    <a:pt x="370" y="589"/>
                  </a:cubicBezTo>
                  <a:cubicBezTo>
                    <a:pt x="392" y="589"/>
                    <a:pt x="410" y="571"/>
                    <a:pt x="410" y="549"/>
                  </a:cubicBezTo>
                  <a:cubicBezTo>
                    <a:pt x="410" y="237"/>
                    <a:pt x="410" y="237"/>
                    <a:pt x="410" y="237"/>
                  </a:cubicBezTo>
                  <a:cubicBezTo>
                    <a:pt x="410" y="233"/>
                    <a:pt x="406" y="229"/>
                    <a:pt x="402" y="229"/>
                  </a:cubicBezTo>
                  <a:moveTo>
                    <a:pt x="261" y="144"/>
                  </a:moveTo>
                  <a:cubicBezTo>
                    <a:pt x="150" y="144"/>
                    <a:pt x="150" y="144"/>
                    <a:pt x="150" y="144"/>
                  </a:cubicBezTo>
                  <a:cubicBezTo>
                    <a:pt x="147" y="144"/>
                    <a:pt x="144" y="142"/>
                    <a:pt x="143" y="139"/>
                  </a:cubicBezTo>
                  <a:cubicBezTo>
                    <a:pt x="142" y="137"/>
                    <a:pt x="142" y="134"/>
                    <a:pt x="143" y="131"/>
                  </a:cubicBezTo>
                  <a:cubicBezTo>
                    <a:pt x="199" y="49"/>
                    <a:pt x="199" y="49"/>
                    <a:pt x="199" y="49"/>
                  </a:cubicBezTo>
                  <a:cubicBezTo>
                    <a:pt x="200" y="47"/>
                    <a:pt x="202" y="46"/>
                    <a:pt x="205" y="46"/>
                  </a:cubicBezTo>
                  <a:cubicBezTo>
                    <a:pt x="205" y="46"/>
                    <a:pt x="205" y="46"/>
                    <a:pt x="205" y="46"/>
                  </a:cubicBezTo>
                  <a:cubicBezTo>
                    <a:pt x="208" y="46"/>
                    <a:pt x="210" y="47"/>
                    <a:pt x="212" y="49"/>
                  </a:cubicBezTo>
                  <a:cubicBezTo>
                    <a:pt x="268" y="131"/>
                    <a:pt x="268" y="131"/>
                    <a:pt x="268" y="131"/>
                  </a:cubicBezTo>
                  <a:cubicBezTo>
                    <a:pt x="269" y="134"/>
                    <a:pt x="269" y="137"/>
                    <a:pt x="268" y="139"/>
                  </a:cubicBezTo>
                  <a:cubicBezTo>
                    <a:pt x="267" y="142"/>
                    <a:pt x="264" y="144"/>
                    <a:pt x="261" y="144"/>
                  </a:cubicBezTo>
                  <a:moveTo>
                    <a:pt x="165" y="128"/>
                  </a:moveTo>
                  <a:cubicBezTo>
                    <a:pt x="246" y="128"/>
                    <a:pt x="246" y="128"/>
                    <a:pt x="246" y="128"/>
                  </a:cubicBezTo>
                  <a:cubicBezTo>
                    <a:pt x="205" y="68"/>
                    <a:pt x="205" y="68"/>
                    <a:pt x="205" y="68"/>
                  </a:cubicBezTo>
                  <a:lnTo>
                    <a:pt x="165" y="128"/>
                  </a:lnTo>
                  <a:close/>
                  <a:moveTo>
                    <a:pt x="56" y="157"/>
                  </a:moveTo>
                  <a:cubicBezTo>
                    <a:pt x="87" y="126"/>
                    <a:pt x="87" y="126"/>
                    <a:pt x="87" y="126"/>
                  </a:cubicBezTo>
                  <a:cubicBezTo>
                    <a:pt x="90" y="123"/>
                    <a:pt x="95" y="123"/>
                    <a:pt x="98" y="126"/>
                  </a:cubicBezTo>
                  <a:cubicBezTo>
                    <a:pt x="102" y="129"/>
                    <a:pt x="102" y="134"/>
                    <a:pt x="98" y="137"/>
                  </a:cubicBezTo>
                  <a:cubicBezTo>
                    <a:pt x="81" y="155"/>
                    <a:pt x="81" y="155"/>
                    <a:pt x="81" y="155"/>
                  </a:cubicBezTo>
                  <a:cubicBezTo>
                    <a:pt x="262" y="155"/>
                    <a:pt x="262" y="155"/>
                    <a:pt x="262" y="155"/>
                  </a:cubicBezTo>
                  <a:cubicBezTo>
                    <a:pt x="267" y="155"/>
                    <a:pt x="270" y="158"/>
                    <a:pt x="270" y="163"/>
                  </a:cubicBezTo>
                  <a:cubicBezTo>
                    <a:pt x="270" y="167"/>
                    <a:pt x="267" y="171"/>
                    <a:pt x="262" y="171"/>
                  </a:cubicBezTo>
                  <a:cubicBezTo>
                    <a:pt x="82" y="171"/>
                    <a:pt x="82" y="171"/>
                    <a:pt x="82" y="171"/>
                  </a:cubicBezTo>
                  <a:cubicBezTo>
                    <a:pt x="98" y="188"/>
                    <a:pt x="98" y="188"/>
                    <a:pt x="98" y="188"/>
                  </a:cubicBezTo>
                  <a:cubicBezTo>
                    <a:pt x="102" y="191"/>
                    <a:pt x="102" y="196"/>
                    <a:pt x="98" y="199"/>
                  </a:cubicBezTo>
                  <a:cubicBezTo>
                    <a:pt x="97" y="200"/>
                    <a:pt x="95" y="201"/>
                    <a:pt x="93" y="201"/>
                  </a:cubicBezTo>
                  <a:cubicBezTo>
                    <a:pt x="91" y="201"/>
                    <a:pt x="89" y="200"/>
                    <a:pt x="87" y="199"/>
                  </a:cubicBezTo>
                  <a:cubicBezTo>
                    <a:pt x="56" y="168"/>
                    <a:pt x="56" y="168"/>
                    <a:pt x="56" y="168"/>
                  </a:cubicBezTo>
                  <a:cubicBezTo>
                    <a:pt x="53" y="165"/>
                    <a:pt x="53" y="160"/>
                    <a:pt x="56" y="157"/>
                  </a:cubicBezTo>
                  <a:moveTo>
                    <a:pt x="354" y="212"/>
                  </a:moveTo>
                  <a:cubicBezTo>
                    <a:pt x="324" y="242"/>
                    <a:pt x="324" y="242"/>
                    <a:pt x="324" y="242"/>
                  </a:cubicBezTo>
                  <a:cubicBezTo>
                    <a:pt x="321" y="245"/>
                    <a:pt x="316" y="245"/>
                    <a:pt x="313" y="242"/>
                  </a:cubicBezTo>
                  <a:cubicBezTo>
                    <a:pt x="309" y="239"/>
                    <a:pt x="309" y="234"/>
                    <a:pt x="313" y="231"/>
                  </a:cubicBezTo>
                  <a:cubicBezTo>
                    <a:pt x="330" y="214"/>
                    <a:pt x="330" y="214"/>
                    <a:pt x="330" y="214"/>
                  </a:cubicBezTo>
                  <a:cubicBezTo>
                    <a:pt x="149" y="214"/>
                    <a:pt x="149" y="214"/>
                    <a:pt x="149" y="214"/>
                  </a:cubicBezTo>
                  <a:cubicBezTo>
                    <a:pt x="144" y="214"/>
                    <a:pt x="141" y="210"/>
                    <a:pt x="141" y="206"/>
                  </a:cubicBezTo>
                  <a:cubicBezTo>
                    <a:pt x="141" y="201"/>
                    <a:pt x="144" y="198"/>
                    <a:pt x="149" y="198"/>
                  </a:cubicBezTo>
                  <a:cubicBezTo>
                    <a:pt x="329" y="198"/>
                    <a:pt x="329" y="198"/>
                    <a:pt x="329" y="198"/>
                  </a:cubicBezTo>
                  <a:cubicBezTo>
                    <a:pt x="313" y="181"/>
                    <a:pt x="313" y="181"/>
                    <a:pt x="313" y="181"/>
                  </a:cubicBezTo>
                  <a:cubicBezTo>
                    <a:pt x="309" y="178"/>
                    <a:pt x="309" y="173"/>
                    <a:pt x="313" y="170"/>
                  </a:cubicBezTo>
                  <a:cubicBezTo>
                    <a:pt x="314" y="168"/>
                    <a:pt x="316" y="167"/>
                    <a:pt x="318" y="167"/>
                  </a:cubicBezTo>
                  <a:cubicBezTo>
                    <a:pt x="320" y="167"/>
                    <a:pt x="322" y="168"/>
                    <a:pt x="324" y="170"/>
                  </a:cubicBezTo>
                  <a:cubicBezTo>
                    <a:pt x="354" y="200"/>
                    <a:pt x="354" y="200"/>
                    <a:pt x="354" y="200"/>
                  </a:cubicBezTo>
                  <a:cubicBezTo>
                    <a:pt x="358" y="203"/>
                    <a:pt x="358" y="208"/>
                    <a:pt x="354" y="212"/>
                  </a:cubicBezTo>
                  <a:moveTo>
                    <a:pt x="56" y="244"/>
                  </a:moveTo>
                  <a:cubicBezTo>
                    <a:pt x="87" y="213"/>
                    <a:pt x="87" y="213"/>
                    <a:pt x="87" y="213"/>
                  </a:cubicBezTo>
                  <a:cubicBezTo>
                    <a:pt x="90" y="210"/>
                    <a:pt x="95" y="210"/>
                    <a:pt x="98" y="213"/>
                  </a:cubicBezTo>
                  <a:cubicBezTo>
                    <a:pt x="102" y="216"/>
                    <a:pt x="102" y="221"/>
                    <a:pt x="98" y="224"/>
                  </a:cubicBezTo>
                  <a:cubicBezTo>
                    <a:pt x="81" y="242"/>
                    <a:pt x="81" y="242"/>
                    <a:pt x="81" y="242"/>
                  </a:cubicBezTo>
                  <a:cubicBezTo>
                    <a:pt x="262" y="242"/>
                    <a:pt x="262" y="242"/>
                    <a:pt x="262" y="242"/>
                  </a:cubicBezTo>
                  <a:cubicBezTo>
                    <a:pt x="267" y="242"/>
                    <a:pt x="270" y="245"/>
                    <a:pt x="270" y="250"/>
                  </a:cubicBezTo>
                  <a:cubicBezTo>
                    <a:pt x="270" y="254"/>
                    <a:pt x="267" y="258"/>
                    <a:pt x="262" y="258"/>
                  </a:cubicBezTo>
                  <a:cubicBezTo>
                    <a:pt x="82" y="258"/>
                    <a:pt x="82" y="258"/>
                    <a:pt x="82" y="258"/>
                  </a:cubicBezTo>
                  <a:cubicBezTo>
                    <a:pt x="98" y="274"/>
                    <a:pt x="98" y="274"/>
                    <a:pt x="98" y="274"/>
                  </a:cubicBezTo>
                  <a:cubicBezTo>
                    <a:pt x="102" y="278"/>
                    <a:pt x="102" y="283"/>
                    <a:pt x="98" y="286"/>
                  </a:cubicBezTo>
                  <a:cubicBezTo>
                    <a:pt x="97" y="287"/>
                    <a:pt x="95" y="288"/>
                    <a:pt x="93" y="288"/>
                  </a:cubicBezTo>
                  <a:cubicBezTo>
                    <a:pt x="91" y="288"/>
                    <a:pt x="89" y="287"/>
                    <a:pt x="87" y="286"/>
                  </a:cubicBezTo>
                  <a:cubicBezTo>
                    <a:pt x="56" y="255"/>
                    <a:pt x="56" y="255"/>
                    <a:pt x="56" y="255"/>
                  </a:cubicBezTo>
                  <a:cubicBezTo>
                    <a:pt x="53" y="252"/>
                    <a:pt x="53" y="247"/>
                    <a:pt x="56" y="244"/>
                  </a:cubicBezTo>
                  <a:moveTo>
                    <a:pt x="354" y="298"/>
                  </a:moveTo>
                  <a:cubicBezTo>
                    <a:pt x="324" y="329"/>
                    <a:pt x="324" y="329"/>
                    <a:pt x="324" y="329"/>
                  </a:cubicBezTo>
                  <a:cubicBezTo>
                    <a:pt x="321" y="332"/>
                    <a:pt x="316" y="332"/>
                    <a:pt x="313" y="329"/>
                  </a:cubicBezTo>
                  <a:cubicBezTo>
                    <a:pt x="309" y="326"/>
                    <a:pt x="309" y="321"/>
                    <a:pt x="313" y="318"/>
                  </a:cubicBezTo>
                  <a:cubicBezTo>
                    <a:pt x="330" y="301"/>
                    <a:pt x="330" y="301"/>
                    <a:pt x="330" y="301"/>
                  </a:cubicBezTo>
                  <a:cubicBezTo>
                    <a:pt x="149" y="301"/>
                    <a:pt x="149" y="301"/>
                    <a:pt x="149" y="301"/>
                  </a:cubicBezTo>
                  <a:cubicBezTo>
                    <a:pt x="144" y="301"/>
                    <a:pt x="141" y="297"/>
                    <a:pt x="141" y="293"/>
                  </a:cubicBezTo>
                  <a:cubicBezTo>
                    <a:pt x="141" y="288"/>
                    <a:pt x="144" y="285"/>
                    <a:pt x="149" y="285"/>
                  </a:cubicBezTo>
                  <a:cubicBezTo>
                    <a:pt x="329" y="285"/>
                    <a:pt x="329" y="285"/>
                    <a:pt x="329" y="285"/>
                  </a:cubicBezTo>
                  <a:cubicBezTo>
                    <a:pt x="313" y="268"/>
                    <a:pt x="313" y="268"/>
                    <a:pt x="313" y="268"/>
                  </a:cubicBezTo>
                  <a:cubicBezTo>
                    <a:pt x="309" y="265"/>
                    <a:pt x="309" y="260"/>
                    <a:pt x="313" y="256"/>
                  </a:cubicBezTo>
                  <a:cubicBezTo>
                    <a:pt x="314" y="255"/>
                    <a:pt x="316" y="254"/>
                    <a:pt x="318" y="254"/>
                  </a:cubicBezTo>
                  <a:cubicBezTo>
                    <a:pt x="320" y="254"/>
                    <a:pt x="322" y="255"/>
                    <a:pt x="324" y="256"/>
                  </a:cubicBezTo>
                  <a:cubicBezTo>
                    <a:pt x="354" y="287"/>
                    <a:pt x="354" y="287"/>
                    <a:pt x="354" y="287"/>
                  </a:cubicBezTo>
                  <a:cubicBezTo>
                    <a:pt x="358" y="290"/>
                    <a:pt x="358" y="295"/>
                    <a:pt x="354" y="298"/>
                  </a:cubicBezTo>
                </a:path>
              </a:pathLst>
            </a:custGeom>
            <a:solidFill>
              <a:srgbClr val="8F3F7B"/>
            </a:solidFill>
            <a:ln>
              <a:noFill/>
            </a:ln>
            <a:extLst>
              <a:ext uri="{91240B29-F687-4F45-9708-019B960494DF}">
                <a14:hiddenLine xmlns:a14="http://schemas.microsoft.com/office/drawing/2010/main" w="9525">
                  <a:solidFill>
                    <a:srgbClr val="000000"/>
                  </a:solidFill>
                  <a:round/>
                  <a:headEnd/>
                  <a:tailEnd/>
                </a14:hiddenLine>
              </a:ext>
            </a:extLst>
          </p:spPr>
          <p:txBody>
            <a:bodyPr tIns="10800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8585A"/>
                </a:solidFill>
                <a:effectLst/>
                <a:uLnTx/>
                <a:uFillTx/>
                <a:latin typeface="+mn-lt"/>
                <a:ea typeface="+mn-ea"/>
                <a:cs typeface="+mn-cs"/>
              </a:endParaRPr>
            </a:p>
          </p:txBody>
        </p:sp>
      </p:grpSp>
      <p:cxnSp>
        <p:nvCxnSpPr>
          <p:cNvPr id="115" name="Straight Connector 114"/>
          <p:cNvCxnSpPr>
            <a:endCxn id="118" idx="2"/>
          </p:cNvCxnSpPr>
          <p:nvPr/>
        </p:nvCxnSpPr>
        <p:spPr bwMode="auto">
          <a:xfrm flipH="1" flipV="1">
            <a:off x="8675651" y="6085867"/>
            <a:ext cx="368600" cy="128829"/>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16" name="Straight Connector 115"/>
          <p:cNvCxnSpPr>
            <a:stCxn id="97" idx="1"/>
            <a:endCxn id="120" idx="3"/>
          </p:cNvCxnSpPr>
          <p:nvPr/>
        </p:nvCxnSpPr>
        <p:spPr bwMode="auto">
          <a:xfrm flipH="1">
            <a:off x="8940684" y="5872271"/>
            <a:ext cx="501736" cy="21899"/>
          </a:xfrm>
          <a:prstGeom prst="line">
            <a:avLst/>
          </a:prstGeom>
          <a:solidFill>
            <a:schemeClr val="accent1"/>
          </a:solidFill>
          <a:ln w="25400" cap="flat" cmpd="sng" algn="ctr">
            <a:solidFill>
              <a:schemeClr val="tx1"/>
            </a:solidFill>
            <a:prstDash val="solid"/>
            <a:round/>
            <a:headEnd type="none" w="med" len="med"/>
            <a:tailEnd type="none" w="med" len="med"/>
          </a:ln>
          <a:effectLst/>
        </p:spPr>
      </p:cxnSp>
      <p:grpSp>
        <p:nvGrpSpPr>
          <p:cNvPr id="117" name="Group 116"/>
          <p:cNvGrpSpPr>
            <a:grpSpLocks noChangeAspect="1"/>
          </p:cNvGrpSpPr>
          <p:nvPr/>
        </p:nvGrpSpPr>
        <p:grpSpPr bwMode="auto">
          <a:xfrm>
            <a:off x="8377898" y="5254372"/>
            <a:ext cx="593870" cy="841201"/>
            <a:chOff x="3106" y="2389"/>
            <a:chExt cx="363" cy="520"/>
          </a:xfrm>
        </p:grpSpPr>
        <p:sp>
          <p:nvSpPr>
            <p:cNvPr id="118" name="AutoShape 220"/>
            <p:cNvSpPr>
              <a:spLocks noChangeAspect="1" noChangeArrowheads="1"/>
            </p:cNvSpPr>
            <p:nvPr/>
          </p:nvSpPr>
          <p:spPr bwMode="auto">
            <a:xfrm>
              <a:off x="3113" y="2537"/>
              <a:ext cx="350" cy="366"/>
            </a:xfrm>
            <a:prstGeom prst="roundRect">
              <a:avLst>
                <a:gd name="adj" fmla="val 9356"/>
              </a:avLst>
            </a:prstGeom>
            <a:solidFill>
              <a:schemeClr val="bg1"/>
            </a:solidFill>
            <a:ln w="12700">
              <a:solidFill>
                <a:schemeClr val="bg1"/>
              </a:solidFill>
              <a:round/>
              <a:headEnd/>
              <a:tailEnd/>
            </a:ln>
          </p:spPr>
          <p:txBody>
            <a:bodyPr wrap="none" lIns="0" r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sv-SE" altLang="en-US" sz="1000" b="0" i="0" u="none" strike="noStrike" kern="0" cap="none" spc="0" normalizeH="0" baseline="0" noProof="0">
                <a:ln>
                  <a:noFill/>
                </a:ln>
                <a:solidFill>
                  <a:srgbClr val="58585A"/>
                </a:solidFill>
                <a:effectLst/>
                <a:uLnTx/>
                <a:uFillTx/>
                <a:latin typeface="+mn-lt"/>
                <a:ea typeface="+mn-ea"/>
                <a:cs typeface="+mn-cs"/>
              </a:endParaRPr>
            </a:p>
          </p:txBody>
        </p:sp>
        <p:sp>
          <p:nvSpPr>
            <p:cNvPr id="119" name="Oval 221"/>
            <p:cNvSpPr>
              <a:spLocks noChangeAspect="1" noChangeArrowheads="1"/>
            </p:cNvSpPr>
            <p:nvPr/>
          </p:nvSpPr>
          <p:spPr bwMode="auto">
            <a:xfrm>
              <a:off x="3111" y="2396"/>
              <a:ext cx="352" cy="355"/>
            </a:xfrm>
            <a:prstGeom prst="ellipse">
              <a:avLst/>
            </a:prstGeom>
            <a:solidFill>
              <a:schemeClr val="bg1"/>
            </a:solidFill>
            <a:ln w="12700">
              <a:solidFill>
                <a:schemeClr val="bg1"/>
              </a:solidFill>
              <a:round/>
              <a:headEnd/>
              <a:tailEnd/>
            </a:ln>
          </p:spPr>
          <p:txBody>
            <a:bodyPr wrap="none" lIns="0" r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sv-SE" altLang="en-US" sz="1000" b="0" i="0" u="none" strike="noStrike" kern="0" cap="none" spc="0" normalizeH="0" baseline="0" noProof="0">
                <a:ln>
                  <a:noFill/>
                </a:ln>
                <a:solidFill>
                  <a:srgbClr val="58585A"/>
                </a:solidFill>
                <a:effectLst/>
                <a:uLnTx/>
                <a:uFillTx/>
                <a:latin typeface="+mn-lt"/>
                <a:ea typeface="+mn-ea"/>
                <a:cs typeface="+mn-cs"/>
              </a:endParaRPr>
            </a:p>
          </p:txBody>
        </p:sp>
        <p:sp>
          <p:nvSpPr>
            <p:cNvPr id="120" name="Text Box 222"/>
            <p:cNvSpPr txBox="1">
              <a:spLocks noChangeAspect="1" noChangeArrowheads="1"/>
            </p:cNvSpPr>
            <p:nvPr/>
          </p:nvSpPr>
          <p:spPr bwMode="auto">
            <a:xfrm>
              <a:off x="3123" y="2672"/>
              <a:ext cx="327"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200" b="1" i="0" u="none" strike="noStrike" kern="0" cap="none" spc="0" normalizeH="0" baseline="0" noProof="0">
                  <a:ln>
                    <a:noFill/>
                  </a:ln>
                  <a:solidFill>
                    <a:srgbClr val="8F3F7B"/>
                  </a:solidFill>
                  <a:effectLst/>
                  <a:uLnTx/>
                  <a:uFillTx/>
                  <a:latin typeface="+mn-lt"/>
                  <a:ea typeface="Segoe UI" panose="020B0502040204020203" pitchFamily="34" charset="0"/>
                  <a:cs typeface="Segoe UI" panose="020B0502040204020203" pitchFamily="34" charset="0"/>
                </a:rPr>
                <a:t>LTE</a:t>
              </a:r>
              <a:endParaRPr kumimoji="0" lang="en-US" altLang="en-US" sz="900" b="1" i="0" u="none" strike="noStrike" kern="0" cap="none" spc="0" normalizeH="0" baseline="0" noProof="0">
                <a:ln>
                  <a:noFill/>
                </a:ln>
                <a:solidFill>
                  <a:srgbClr val="8F3F7B"/>
                </a:solidFill>
                <a:effectLst/>
                <a:uLnTx/>
                <a:uFillTx/>
                <a:latin typeface="+mn-lt"/>
                <a:ea typeface="Segoe UI" panose="020B0502040204020203" pitchFamily="34" charset="0"/>
                <a:cs typeface="Segoe UI" panose="020B0502040204020203" pitchFamily="34" charset="0"/>
              </a:endParaRPr>
            </a:p>
          </p:txBody>
        </p:sp>
        <p:sp>
          <p:nvSpPr>
            <p:cNvPr id="121" name="Rectangle 223"/>
            <p:cNvSpPr>
              <a:spLocks noChangeAspect="1" noChangeArrowheads="1"/>
            </p:cNvSpPr>
            <p:nvPr/>
          </p:nvSpPr>
          <p:spPr bwMode="auto">
            <a:xfrm>
              <a:off x="3106" y="2389"/>
              <a:ext cx="363"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72000" rIns="7200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sv-SE" altLang="en-US" sz="1000" b="0" i="0" u="none" strike="noStrike" kern="0" cap="none" spc="0" normalizeH="0" baseline="0" noProof="0">
                <a:ln>
                  <a:noFill/>
                </a:ln>
                <a:solidFill>
                  <a:srgbClr val="58585A"/>
                </a:solidFill>
                <a:effectLst/>
                <a:uLnTx/>
                <a:uFillTx/>
                <a:latin typeface="+mn-lt"/>
                <a:ea typeface="+mn-ea"/>
                <a:cs typeface="+mn-cs"/>
              </a:endParaRPr>
            </a:p>
          </p:txBody>
        </p:sp>
        <p:sp>
          <p:nvSpPr>
            <p:cNvPr id="122" name="Freeform 11"/>
            <p:cNvSpPr>
              <a:spLocks noChangeAspect="1" noEditPoints="1"/>
            </p:cNvSpPr>
            <p:nvPr/>
          </p:nvSpPr>
          <p:spPr bwMode="auto">
            <a:xfrm>
              <a:off x="3106" y="2389"/>
              <a:ext cx="363" cy="520"/>
            </a:xfrm>
            <a:custGeom>
              <a:avLst/>
              <a:gdLst>
                <a:gd name="T0" fmla="*/ 115539 w 410"/>
                <a:gd name="T1" fmla="*/ 64176 h 589"/>
                <a:gd name="T2" fmla="*/ 108501 w 410"/>
                <a:gd name="T3" fmla="*/ 155160 h 589"/>
                <a:gd name="T4" fmla="*/ 4692 w 410"/>
                <a:gd name="T5" fmla="*/ 148661 h 589"/>
                <a:gd name="T6" fmla="*/ 60116 w 410"/>
                <a:gd name="T7" fmla="*/ 4333 h 589"/>
                <a:gd name="T8" fmla="*/ 117885 w 410"/>
                <a:gd name="T9" fmla="*/ 57677 h 589"/>
                <a:gd name="T10" fmla="*/ 120230 w 410"/>
                <a:gd name="T11" fmla="*/ 55512 h 589"/>
                <a:gd name="T12" fmla="*/ 0 w 410"/>
                <a:gd name="T13" fmla="*/ 55512 h 589"/>
                <a:gd name="T14" fmla="*/ 292 w 410"/>
                <a:gd name="T15" fmla="*/ 148661 h 589"/>
                <a:gd name="T16" fmla="*/ 108501 w 410"/>
                <a:gd name="T17" fmla="*/ 159493 h 589"/>
                <a:gd name="T18" fmla="*/ 120230 w 410"/>
                <a:gd name="T19" fmla="*/ 64176 h 589"/>
                <a:gd name="T20" fmla="*/ 89147 w 410"/>
                <a:gd name="T21" fmla="*/ 78257 h 589"/>
                <a:gd name="T22" fmla="*/ 73898 w 410"/>
                <a:gd name="T23" fmla="*/ 37097 h 589"/>
                <a:gd name="T24" fmla="*/ 69793 w 410"/>
                <a:gd name="T25" fmla="*/ 31141 h 589"/>
                <a:gd name="T26" fmla="*/ 69206 w 410"/>
                <a:gd name="T27" fmla="*/ 37097 h 589"/>
                <a:gd name="T28" fmla="*/ 50731 w 410"/>
                <a:gd name="T29" fmla="*/ 37097 h 589"/>
                <a:gd name="T30" fmla="*/ 63342 w 410"/>
                <a:gd name="T31" fmla="*/ 28973 h 589"/>
                <a:gd name="T32" fmla="*/ 64807 w 410"/>
                <a:gd name="T33" fmla="*/ 25183 h 589"/>
                <a:gd name="T34" fmla="*/ 46040 w 410"/>
                <a:gd name="T35" fmla="*/ 37097 h 589"/>
                <a:gd name="T36" fmla="*/ 31083 w 410"/>
                <a:gd name="T37" fmla="*/ 78257 h 589"/>
                <a:gd name="T38" fmla="*/ 32844 w 410"/>
                <a:gd name="T39" fmla="*/ 82048 h 589"/>
                <a:gd name="T40" fmla="*/ 50145 w 410"/>
                <a:gd name="T41" fmla="*/ 80694 h 589"/>
                <a:gd name="T42" fmla="*/ 70086 w 410"/>
                <a:gd name="T43" fmla="*/ 80694 h 589"/>
                <a:gd name="T44" fmla="*/ 87680 w 410"/>
                <a:gd name="T45" fmla="*/ 82048 h 589"/>
                <a:gd name="T46" fmla="*/ 89147 w 410"/>
                <a:gd name="T47" fmla="*/ 78257 h 589"/>
                <a:gd name="T48" fmla="*/ 66273 w 410"/>
                <a:gd name="T49" fmla="*/ 60386 h 589"/>
                <a:gd name="T50" fmla="*/ 53371 w 410"/>
                <a:gd name="T51" fmla="*/ 60386 h 589"/>
                <a:gd name="T52" fmla="*/ 73604 w 410"/>
                <a:gd name="T53" fmla="*/ 77715 h 589"/>
                <a:gd name="T54" fmla="*/ 46332 w 410"/>
                <a:gd name="T55" fmla="*/ 77715 h 589"/>
                <a:gd name="T56" fmla="*/ 48678 w 410"/>
                <a:gd name="T57" fmla="*/ 66614 h 589"/>
                <a:gd name="T58" fmla="*/ 71259 w 410"/>
                <a:gd name="T59" fmla="*/ 66614 h 589"/>
                <a:gd name="T60" fmla="*/ 73604 w 410"/>
                <a:gd name="T61" fmla="*/ 77715 h 589"/>
                <a:gd name="T62" fmla="*/ 76830 w 410"/>
                <a:gd name="T63" fmla="*/ 49554 h 589"/>
                <a:gd name="T64" fmla="*/ 79176 w 410"/>
                <a:gd name="T65" fmla="*/ 37097 h 589"/>
                <a:gd name="T66" fmla="*/ 76830 w 410"/>
                <a:gd name="T67" fmla="*/ 24371 h 589"/>
                <a:gd name="T68" fmla="*/ 83868 w 410"/>
                <a:gd name="T69" fmla="*/ 37097 h 589"/>
                <a:gd name="T70" fmla="*/ 78003 w 410"/>
                <a:gd name="T71" fmla="*/ 50097 h 589"/>
                <a:gd name="T72" fmla="*/ 85041 w 410"/>
                <a:gd name="T73" fmla="*/ 54699 h 589"/>
                <a:gd name="T74" fmla="*/ 89147 w 410"/>
                <a:gd name="T75" fmla="*/ 37097 h 589"/>
                <a:gd name="T76" fmla="*/ 85041 w 410"/>
                <a:gd name="T77" fmla="*/ 19497 h 589"/>
                <a:gd name="T78" fmla="*/ 93838 w 410"/>
                <a:gd name="T79" fmla="*/ 37097 h 589"/>
                <a:gd name="T80" fmla="*/ 86506 w 410"/>
                <a:gd name="T81" fmla="*/ 54970 h 589"/>
                <a:gd name="T82" fmla="*/ 43401 w 410"/>
                <a:gd name="T83" fmla="*/ 49554 h 589"/>
                <a:gd name="T84" fmla="*/ 41054 w 410"/>
                <a:gd name="T85" fmla="*/ 37097 h 589"/>
                <a:gd name="T86" fmla="*/ 43401 w 410"/>
                <a:gd name="T87" fmla="*/ 24371 h 589"/>
                <a:gd name="T88" fmla="*/ 36362 w 410"/>
                <a:gd name="T89" fmla="*/ 37097 h 589"/>
                <a:gd name="T90" fmla="*/ 42228 w 410"/>
                <a:gd name="T91" fmla="*/ 50097 h 589"/>
                <a:gd name="T92" fmla="*/ 35190 w 410"/>
                <a:gd name="T93" fmla="*/ 54699 h 589"/>
                <a:gd name="T94" fmla="*/ 31083 w 410"/>
                <a:gd name="T95" fmla="*/ 37097 h 589"/>
                <a:gd name="T96" fmla="*/ 35190 w 410"/>
                <a:gd name="T97" fmla="*/ 19497 h 589"/>
                <a:gd name="T98" fmla="*/ 26392 w 410"/>
                <a:gd name="T99" fmla="*/ 37097 h 589"/>
                <a:gd name="T100" fmla="*/ 33724 w 410"/>
                <a:gd name="T101" fmla="*/ 54970 h 58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10"/>
                <a:gd name="T154" fmla="*/ 0 h 589"/>
                <a:gd name="T155" fmla="*/ 410 w 410"/>
                <a:gd name="T156" fmla="*/ 589 h 58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10" h="589">
                  <a:moveTo>
                    <a:pt x="402" y="229"/>
                  </a:moveTo>
                  <a:cubicBezTo>
                    <a:pt x="397" y="229"/>
                    <a:pt x="394" y="233"/>
                    <a:pt x="394" y="237"/>
                  </a:cubicBezTo>
                  <a:cubicBezTo>
                    <a:pt x="394" y="549"/>
                    <a:pt x="394" y="549"/>
                    <a:pt x="394" y="549"/>
                  </a:cubicBezTo>
                  <a:cubicBezTo>
                    <a:pt x="394" y="563"/>
                    <a:pt x="383" y="573"/>
                    <a:pt x="370" y="573"/>
                  </a:cubicBezTo>
                  <a:cubicBezTo>
                    <a:pt x="41" y="573"/>
                    <a:pt x="41" y="573"/>
                    <a:pt x="41" y="573"/>
                  </a:cubicBezTo>
                  <a:cubicBezTo>
                    <a:pt x="27" y="573"/>
                    <a:pt x="17" y="563"/>
                    <a:pt x="16" y="549"/>
                  </a:cubicBezTo>
                  <a:cubicBezTo>
                    <a:pt x="16" y="205"/>
                    <a:pt x="16" y="205"/>
                    <a:pt x="16" y="205"/>
                  </a:cubicBezTo>
                  <a:cubicBezTo>
                    <a:pt x="17" y="101"/>
                    <a:pt x="101" y="16"/>
                    <a:pt x="205" y="16"/>
                  </a:cubicBezTo>
                  <a:cubicBezTo>
                    <a:pt x="309" y="16"/>
                    <a:pt x="394" y="101"/>
                    <a:pt x="394" y="205"/>
                  </a:cubicBezTo>
                  <a:cubicBezTo>
                    <a:pt x="394" y="209"/>
                    <a:pt x="397" y="213"/>
                    <a:pt x="402" y="213"/>
                  </a:cubicBezTo>
                  <a:cubicBezTo>
                    <a:pt x="406" y="213"/>
                    <a:pt x="410" y="209"/>
                    <a:pt x="410" y="205"/>
                  </a:cubicBezTo>
                  <a:cubicBezTo>
                    <a:pt x="410" y="205"/>
                    <a:pt x="410" y="205"/>
                    <a:pt x="410" y="205"/>
                  </a:cubicBezTo>
                  <a:cubicBezTo>
                    <a:pt x="410" y="92"/>
                    <a:pt x="318" y="0"/>
                    <a:pt x="205" y="0"/>
                  </a:cubicBezTo>
                  <a:cubicBezTo>
                    <a:pt x="92" y="0"/>
                    <a:pt x="0" y="92"/>
                    <a:pt x="0" y="205"/>
                  </a:cubicBezTo>
                  <a:cubicBezTo>
                    <a:pt x="0" y="205"/>
                    <a:pt x="0" y="205"/>
                    <a:pt x="0" y="205"/>
                  </a:cubicBezTo>
                  <a:cubicBezTo>
                    <a:pt x="1" y="549"/>
                    <a:pt x="1" y="549"/>
                    <a:pt x="1" y="549"/>
                  </a:cubicBezTo>
                  <a:cubicBezTo>
                    <a:pt x="1" y="571"/>
                    <a:pt x="18" y="589"/>
                    <a:pt x="41" y="589"/>
                  </a:cubicBezTo>
                  <a:cubicBezTo>
                    <a:pt x="370" y="589"/>
                    <a:pt x="370" y="589"/>
                    <a:pt x="370" y="589"/>
                  </a:cubicBezTo>
                  <a:cubicBezTo>
                    <a:pt x="392" y="589"/>
                    <a:pt x="410" y="571"/>
                    <a:pt x="410" y="549"/>
                  </a:cubicBezTo>
                  <a:cubicBezTo>
                    <a:pt x="410" y="237"/>
                    <a:pt x="410" y="237"/>
                    <a:pt x="410" y="237"/>
                  </a:cubicBezTo>
                  <a:cubicBezTo>
                    <a:pt x="410" y="233"/>
                    <a:pt x="406" y="229"/>
                    <a:pt x="402" y="229"/>
                  </a:cubicBezTo>
                  <a:moveTo>
                    <a:pt x="304" y="289"/>
                  </a:moveTo>
                  <a:cubicBezTo>
                    <a:pt x="258" y="246"/>
                    <a:pt x="232" y="204"/>
                    <a:pt x="221" y="181"/>
                  </a:cubicBezTo>
                  <a:cubicBezTo>
                    <a:pt x="239" y="174"/>
                    <a:pt x="252" y="157"/>
                    <a:pt x="252" y="137"/>
                  </a:cubicBezTo>
                  <a:cubicBezTo>
                    <a:pt x="252" y="131"/>
                    <a:pt x="251" y="125"/>
                    <a:pt x="248" y="119"/>
                  </a:cubicBezTo>
                  <a:cubicBezTo>
                    <a:pt x="247" y="115"/>
                    <a:pt x="242" y="113"/>
                    <a:pt x="238" y="115"/>
                  </a:cubicBezTo>
                  <a:cubicBezTo>
                    <a:pt x="234" y="116"/>
                    <a:pt x="232" y="121"/>
                    <a:pt x="234" y="125"/>
                  </a:cubicBezTo>
                  <a:cubicBezTo>
                    <a:pt x="235" y="129"/>
                    <a:pt x="236" y="133"/>
                    <a:pt x="236" y="137"/>
                  </a:cubicBezTo>
                  <a:cubicBezTo>
                    <a:pt x="236" y="154"/>
                    <a:pt x="222" y="168"/>
                    <a:pt x="204" y="168"/>
                  </a:cubicBezTo>
                  <a:cubicBezTo>
                    <a:pt x="187" y="168"/>
                    <a:pt x="173" y="154"/>
                    <a:pt x="173" y="137"/>
                  </a:cubicBezTo>
                  <a:cubicBezTo>
                    <a:pt x="173" y="119"/>
                    <a:pt x="187" y="105"/>
                    <a:pt x="204" y="105"/>
                  </a:cubicBezTo>
                  <a:cubicBezTo>
                    <a:pt x="208" y="105"/>
                    <a:pt x="212" y="106"/>
                    <a:pt x="216" y="107"/>
                  </a:cubicBezTo>
                  <a:cubicBezTo>
                    <a:pt x="220" y="109"/>
                    <a:pt x="224" y="107"/>
                    <a:pt x="226" y="103"/>
                  </a:cubicBezTo>
                  <a:cubicBezTo>
                    <a:pt x="228" y="99"/>
                    <a:pt x="226" y="94"/>
                    <a:pt x="221" y="93"/>
                  </a:cubicBezTo>
                  <a:cubicBezTo>
                    <a:pt x="216" y="90"/>
                    <a:pt x="210" y="89"/>
                    <a:pt x="204" y="89"/>
                  </a:cubicBezTo>
                  <a:cubicBezTo>
                    <a:pt x="178" y="89"/>
                    <a:pt x="157" y="111"/>
                    <a:pt x="157" y="137"/>
                  </a:cubicBezTo>
                  <a:cubicBezTo>
                    <a:pt x="157" y="157"/>
                    <a:pt x="171" y="175"/>
                    <a:pt x="189" y="181"/>
                  </a:cubicBezTo>
                  <a:cubicBezTo>
                    <a:pt x="178" y="204"/>
                    <a:pt x="152" y="247"/>
                    <a:pt x="106" y="289"/>
                  </a:cubicBezTo>
                  <a:cubicBezTo>
                    <a:pt x="104" y="291"/>
                    <a:pt x="103" y="295"/>
                    <a:pt x="104" y="298"/>
                  </a:cubicBezTo>
                  <a:cubicBezTo>
                    <a:pt x="105" y="301"/>
                    <a:pt x="108" y="303"/>
                    <a:pt x="112" y="303"/>
                  </a:cubicBezTo>
                  <a:cubicBezTo>
                    <a:pt x="164" y="303"/>
                    <a:pt x="164" y="303"/>
                    <a:pt x="164" y="303"/>
                  </a:cubicBezTo>
                  <a:cubicBezTo>
                    <a:pt x="167" y="303"/>
                    <a:pt x="170" y="301"/>
                    <a:pt x="171" y="298"/>
                  </a:cubicBezTo>
                  <a:cubicBezTo>
                    <a:pt x="172" y="297"/>
                    <a:pt x="180" y="276"/>
                    <a:pt x="205" y="276"/>
                  </a:cubicBezTo>
                  <a:cubicBezTo>
                    <a:pt x="230" y="276"/>
                    <a:pt x="239" y="297"/>
                    <a:pt x="239" y="298"/>
                  </a:cubicBezTo>
                  <a:cubicBezTo>
                    <a:pt x="240" y="301"/>
                    <a:pt x="243" y="303"/>
                    <a:pt x="246" y="303"/>
                  </a:cubicBezTo>
                  <a:cubicBezTo>
                    <a:pt x="299" y="303"/>
                    <a:pt x="299" y="303"/>
                    <a:pt x="299" y="303"/>
                  </a:cubicBezTo>
                  <a:cubicBezTo>
                    <a:pt x="302" y="303"/>
                    <a:pt x="305" y="301"/>
                    <a:pt x="306" y="298"/>
                  </a:cubicBezTo>
                  <a:cubicBezTo>
                    <a:pt x="307" y="295"/>
                    <a:pt x="306" y="291"/>
                    <a:pt x="304" y="289"/>
                  </a:cubicBezTo>
                  <a:moveTo>
                    <a:pt x="204" y="186"/>
                  </a:moveTo>
                  <a:cubicBezTo>
                    <a:pt x="209" y="195"/>
                    <a:pt x="216" y="208"/>
                    <a:pt x="226" y="223"/>
                  </a:cubicBezTo>
                  <a:cubicBezTo>
                    <a:pt x="220" y="222"/>
                    <a:pt x="212" y="221"/>
                    <a:pt x="204" y="221"/>
                  </a:cubicBezTo>
                  <a:cubicBezTo>
                    <a:pt x="196" y="221"/>
                    <a:pt x="189" y="222"/>
                    <a:pt x="182" y="223"/>
                  </a:cubicBezTo>
                  <a:cubicBezTo>
                    <a:pt x="193" y="208"/>
                    <a:pt x="200" y="195"/>
                    <a:pt x="204" y="186"/>
                  </a:cubicBezTo>
                  <a:moveTo>
                    <a:pt x="251" y="287"/>
                  </a:moveTo>
                  <a:cubicBezTo>
                    <a:pt x="246" y="278"/>
                    <a:pt x="232" y="260"/>
                    <a:pt x="204" y="260"/>
                  </a:cubicBezTo>
                  <a:cubicBezTo>
                    <a:pt x="177" y="260"/>
                    <a:pt x="163" y="278"/>
                    <a:pt x="158" y="287"/>
                  </a:cubicBezTo>
                  <a:cubicBezTo>
                    <a:pt x="131" y="287"/>
                    <a:pt x="131" y="287"/>
                    <a:pt x="131" y="287"/>
                  </a:cubicBezTo>
                  <a:cubicBezTo>
                    <a:pt x="145" y="273"/>
                    <a:pt x="156" y="259"/>
                    <a:pt x="166" y="246"/>
                  </a:cubicBezTo>
                  <a:cubicBezTo>
                    <a:pt x="171" y="244"/>
                    <a:pt x="186" y="237"/>
                    <a:pt x="204" y="237"/>
                  </a:cubicBezTo>
                  <a:cubicBezTo>
                    <a:pt x="223" y="237"/>
                    <a:pt x="238" y="244"/>
                    <a:pt x="243" y="246"/>
                  </a:cubicBezTo>
                  <a:cubicBezTo>
                    <a:pt x="253" y="259"/>
                    <a:pt x="264" y="273"/>
                    <a:pt x="278" y="287"/>
                  </a:cubicBezTo>
                  <a:lnTo>
                    <a:pt x="251" y="287"/>
                  </a:lnTo>
                  <a:close/>
                  <a:moveTo>
                    <a:pt x="266" y="185"/>
                  </a:moveTo>
                  <a:cubicBezTo>
                    <a:pt x="265" y="185"/>
                    <a:pt x="263" y="184"/>
                    <a:pt x="262" y="183"/>
                  </a:cubicBezTo>
                  <a:cubicBezTo>
                    <a:pt x="258" y="181"/>
                    <a:pt x="257" y="176"/>
                    <a:pt x="260" y="172"/>
                  </a:cubicBezTo>
                  <a:cubicBezTo>
                    <a:pt x="267" y="162"/>
                    <a:pt x="270" y="149"/>
                    <a:pt x="270" y="137"/>
                  </a:cubicBezTo>
                  <a:cubicBezTo>
                    <a:pt x="270" y="124"/>
                    <a:pt x="267" y="112"/>
                    <a:pt x="260" y="101"/>
                  </a:cubicBezTo>
                  <a:cubicBezTo>
                    <a:pt x="257" y="97"/>
                    <a:pt x="258" y="92"/>
                    <a:pt x="262" y="90"/>
                  </a:cubicBezTo>
                  <a:cubicBezTo>
                    <a:pt x="266" y="88"/>
                    <a:pt x="271" y="89"/>
                    <a:pt x="273" y="92"/>
                  </a:cubicBezTo>
                  <a:cubicBezTo>
                    <a:pt x="282" y="105"/>
                    <a:pt x="286" y="121"/>
                    <a:pt x="286" y="137"/>
                  </a:cubicBezTo>
                  <a:cubicBezTo>
                    <a:pt x="286" y="153"/>
                    <a:pt x="282" y="168"/>
                    <a:pt x="273" y="181"/>
                  </a:cubicBezTo>
                  <a:cubicBezTo>
                    <a:pt x="272" y="183"/>
                    <a:pt x="269" y="185"/>
                    <a:pt x="266" y="185"/>
                  </a:cubicBezTo>
                  <a:moveTo>
                    <a:pt x="295" y="203"/>
                  </a:moveTo>
                  <a:cubicBezTo>
                    <a:pt x="293" y="203"/>
                    <a:pt x="292" y="203"/>
                    <a:pt x="290" y="202"/>
                  </a:cubicBezTo>
                  <a:cubicBezTo>
                    <a:pt x="287" y="199"/>
                    <a:pt x="286" y="194"/>
                    <a:pt x="288" y="191"/>
                  </a:cubicBezTo>
                  <a:cubicBezTo>
                    <a:pt x="299" y="175"/>
                    <a:pt x="304" y="156"/>
                    <a:pt x="304" y="137"/>
                  </a:cubicBezTo>
                  <a:cubicBezTo>
                    <a:pt x="304" y="117"/>
                    <a:pt x="299" y="99"/>
                    <a:pt x="288" y="83"/>
                  </a:cubicBezTo>
                  <a:cubicBezTo>
                    <a:pt x="286" y="79"/>
                    <a:pt x="287" y="74"/>
                    <a:pt x="290" y="72"/>
                  </a:cubicBezTo>
                  <a:cubicBezTo>
                    <a:pt x="294" y="69"/>
                    <a:pt x="299" y="70"/>
                    <a:pt x="301" y="74"/>
                  </a:cubicBezTo>
                  <a:cubicBezTo>
                    <a:pt x="314" y="93"/>
                    <a:pt x="320" y="114"/>
                    <a:pt x="320" y="137"/>
                  </a:cubicBezTo>
                  <a:cubicBezTo>
                    <a:pt x="320" y="159"/>
                    <a:pt x="314" y="181"/>
                    <a:pt x="301" y="199"/>
                  </a:cubicBezTo>
                  <a:cubicBezTo>
                    <a:pt x="300" y="202"/>
                    <a:pt x="297" y="203"/>
                    <a:pt x="295" y="203"/>
                  </a:cubicBezTo>
                  <a:moveTo>
                    <a:pt x="144" y="185"/>
                  </a:moveTo>
                  <a:cubicBezTo>
                    <a:pt x="145" y="185"/>
                    <a:pt x="147" y="184"/>
                    <a:pt x="148" y="183"/>
                  </a:cubicBezTo>
                  <a:cubicBezTo>
                    <a:pt x="152" y="181"/>
                    <a:pt x="153" y="176"/>
                    <a:pt x="150" y="172"/>
                  </a:cubicBezTo>
                  <a:cubicBezTo>
                    <a:pt x="144" y="162"/>
                    <a:pt x="140" y="149"/>
                    <a:pt x="140" y="137"/>
                  </a:cubicBezTo>
                  <a:cubicBezTo>
                    <a:pt x="140" y="124"/>
                    <a:pt x="144" y="112"/>
                    <a:pt x="150" y="101"/>
                  </a:cubicBezTo>
                  <a:cubicBezTo>
                    <a:pt x="153" y="97"/>
                    <a:pt x="152" y="92"/>
                    <a:pt x="148" y="90"/>
                  </a:cubicBezTo>
                  <a:cubicBezTo>
                    <a:pt x="144" y="88"/>
                    <a:pt x="140" y="89"/>
                    <a:pt x="137" y="92"/>
                  </a:cubicBezTo>
                  <a:cubicBezTo>
                    <a:pt x="128" y="105"/>
                    <a:pt x="124" y="121"/>
                    <a:pt x="124" y="137"/>
                  </a:cubicBezTo>
                  <a:cubicBezTo>
                    <a:pt x="124" y="153"/>
                    <a:pt x="128" y="168"/>
                    <a:pt x="137" y="181"/>
                  </a:cubicBezTo>
                  <a:cubicBezTo>
                    <a:pt x="139" y="183"/>
                    <a:pt x="141" y="185"/>
                    <a:pt x="144" y="185"/>
                  </a:cubicBezTo>
                  <a:moveTo>
                    <a:pt x="115" y="203"/>
                  </a:moveTo>
                  <a:cubicBezTo>
                    <a:pt x="117" y="203"/>
                    <a:pt x="119" y="203"/>
                    <a:pt x="120" y="202"/>
                  </a:cubicBezTo>
                  <a:cubicBezTo>
                    <a:pt x="124" y="199"/>
                    <a:pt x="125" y="194"/>
                    <a:pt x="122" y="191"/>
                  </a:cubicBezTo>
                  <a:cubicBezTo>
                    <a:pt x="112" y="175"/>
                    <a:pt x="106" y="156"/>
                    <a:pt x="106" y="137"/>
                  </a:cubicBezTo>
                  <a:cubicBezTo>
                    <a:pt x="106" y="117"/>
                    <a:pt x="112" y="99"/>
                    <a:pt x="122" y="83"/>
                  </a:cubicBezTo>
                  <a:cubicBezTo>
                    <a:pt x="125" y="79"/>
                    <a:pt x="124" y="74"/>
                    <a:pt x="120" y="72"/>
                  </a:cubicBezTo>
                  <a:cubicBezTo>
                    <a:pt x="116" y="69"/>
                    <a:pt x="111" y="70"/>
                    <a:pt x="109" y="74"/>
                  </a:cubicBezTo>
                  <a:cubicBezTo>
                    <a:pt x="97" y="93"/>
                    <a:pt x="90" y="114"/>
                    <a:pt x="90" y="137"/>
                  </a:cubicBezTo>
                  <a:cubicBezTo>
                    <a:pt x="90" y="159"/>
                    <a:pt x="97" y="181"/>
                    <a:pt x="109" y="199"/>
                  </a:cubicBezTo>
                  <a:cubicBezTo>
                    <a:pt x="110" y="202"/>
                    <a:pt x="113" y="203"/>
                    <a:pt x="115" y="203"/>
                  </a:cubicBezTo>
                </a:path>
              </a:pathLst>
            </a:custGeom>
            <a:solidFill>
              <a:srgbClr val="8F3F7B"/>
            </a:solidFill>
            <a:ln>
              <a:noFill/>
            </a:ln>
            <a:extLst>
              <a:ext uri="{91240B29-F687-4F45-9708-019B960494DF}">
                <a14:hiddenLine xmlns:a14="http://schemas.microsoft.com/office/drawing/2010/main" w="9525">
                  <a:solidFill>
                    <a:srgbClr val="000000"/>
                  </a:solidFill>
                  <a:round/>
                  <a:headEnd/>
                  <a:tailEnd/>
                </a14:hiddenLine>
              </a:ext>
            </a:extLst>
          </p:spPr>
          <p:txBody>
            <a:bodyPr tIns="10800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8585A"/>
                </a:solidFill>
                <a:effectLst/>
                <a:uLnTx/>
                <a:uFillTx/>
                <a:latin typeface="+mn-lt"/>
                <a:ea typeface="+mn-ea"/>
                <a:cs typeface="+mn-cs"/>
              </a:endParaRPr>
            </a:p>
          </p:txBody>
        </p:sp>
      </p:grpSp>
      <p:cxnSp>
        <p:nvCxnSpPr>
          <p:cNvPr id="123" name="Straight Connector 122"/>
          <p:cNvCxnSpPr>
            <a:stCxn id="96" idx="0"/>
            <a:endCxn id="110" idx="2"/>
          </p:cNvCxnSpPr>
          <p:nvPr/>
        </p:nvCxnSpPr>
        <p:spPr bwMode="auto">
          <a:xfrm flipH="1" flipV="1">
            <a:off x="8788797" y="4763043"/>
            <a:ext cx="918074" cy="489780"/>
          </a:xfrm>
          <a:prstGeom prst="line">
            <a:avLst/>
          </a:prstGeom>
          <a:solidFill>
            <a:schemeClr val="accent1"/>
          </a:solidFill>
          <a:ln w="25400" cap="flat" cmpd="sng" algn="ctr">
            <a:solidFill>
              <a:schemeClr val="tx1">
                <a:lumMod val="60000"/>
                <a:lumOff val="40000"/>
              </a:schemeClr>
            </a:solidFill>
            <a:prstDash val="solid"/>
            <a:round/>
            <a:headEnd type="none" w="med" len="med"/>
            <a:tailEnd type="none" w="med" len="med"/>
          </a:ln>
          <a:effectLst/>
        </p:spPr>
      </p:cxnSp>
      <p:sp>
        <p:nvSpPr>
          <p:cNvPr id="124" name="Freeform: Shape 123"/>
          <p:cNvSpPr/>
          <p:nvPr/>
        </p:nvSpPr>
        <p:spPr bwMode="auto">
          <a:xfrm>
            <a:off x="8546255" y="4769461"/>
            <a:ext cx="576973" cy="1600204"/>
          </a:xfrm>
          <a:custGeom>
            <a:avLst/>
            <a:gdLst>
              <a:gd name="connsiteX0" fmla="*/ 573068 w 573068"/>
              <a:gd name="connsiteY0" fmla="*/ 1865376 h 1865376"/>
              <a:gd name="connsiteX1" fmla="*/ 44 w 573068"/>
              <a:gd name="connsiteY1" fmla="*/ 1353312 h 1865376"/>
              <a:gd name="connsiteX2" fmla="*/ 548684 w 573068"/>
              <a:gd name="connsiteY2" fmla="*/ 0 h 1865376"/>
              <a:gd name="connsiteX0" fmla="*/ 574530 w 574530"/>
              <a:gd name="connsiteY0" fmla="*/ 1817648 h 1817648"/>
              <a:gd name="connsiteX1" fmla="*/ 1506 w 574530"/>
              <a:gd name="connsiteY1" fmla="*/ 1305584 h 1817648"/>
              <a:gd name="connsiteX2" fmla="*/ 259496 w 574530"/>
              <a:gd name="connsiteY2" fmla="*/ 0 h 1817648"/>
              <a:gd name="connsiteX0" fmla="*/ 573968 w 573968"/>
              <a:gd name="connsiteY0" fmla="*/ 1817648 h 1817648"/>
              <a:gd name="connsiteX1" fmla="*/ 944 w 573968"/>
              <a:gd name="connsiteY1" fmla="*/ 1305584 h 1817648"/>
              <a:gd name="connsiteX2" fmla="*/ 258934 w 573968"/>
              <a:gd name="connsiteY2" fmla="*/ 0 h 1817648"/>
              <a:gd name="connsiteX0" fmla="*/ 480883 w 480883"/>
              <a:gd name="connsiteY0" fmla="*/ 1817648 h 1817648"/>
              <a:gd name="connsiteX1" fmla="*/ 35745 w 480883"/>
              <a:gd name="connsiteY1" fmla="*/ 1241947 h 1817648"/>
              <a:gd name="connsiteX2" fmla="*/ 165849 w 480883"/>
              <a:gd name="connsiteY2" fmla="*/ 0 h 1817648"/>
              <a:gd name="connsiteX0" fmla="*/ 457631 w 457631"/>
              <a:gd name="connsiteY0" fmla="*/ 1754010 h 1754010"/>
              <a:gd name="connsiteX1" fmla="*/ 35745 w 457631"/>
              <a:gd name="connsiteY1" fmla="*/ 1241947 h 1754010"/>
              <a:gd name="connsiteX2" fmla="*/ 165849 w 457631"/>
              <a:gd name="connsiteY2" fmla="*/ 0 h 1754010"/>
              <a:gd name="connsiteX0" fmla="*/ 457631 w 457631"/>
              <a:gd name="connsiteY0" fmla="*/ 1754010 h 1754010"/>
              <a:gd name="connsiteX1" fmla="*/ 35745 w 457631"/>
              <a:gd name="connsiteY1" fmla="*/ 1241947 h 1754010"/>
              <a:gd name="connsiteX2" fmla="*/ 165849 w 457631"/>
              <a:gd name="connsiteY2" fmla="*/ 0 h 1754010"/>
              <a:gd name="connsiteX0" fmla="*/ 422987 w 422987"/>
              <a:gd name="connsiteY0" fmla="*/ 1754010 h 1754010"/>
              <a:gd name="connsiteX1" fmla="*/ 1101 w 422987"/>
              <a:gd name="connsiteY1" fmla="*/ 1241947 h 1754010"/>
              <a:gd name="connsiteX2" fmla="*/ 131205 w 422987"/>
              <a:gd name="connsiteY2" fmla="*/ 0 h 1754010"/>
              <a:gd name="connsiteX0" fmla="*/ 437257 w 437257"/>
              <a:gd name="connsiteY0" fmla="*/ 1761490 h 1761490"/>
              <a:gd name="connsiteX1" fmla="*/ 15371 w 437257"/>
              <a:gd name="connsiteY1" fmla="*/ 1249427 h 1761490"/>
              <a:gd name="connsiteX2" fmla="*/ 97123 w 437257"/>
              <a:gd name="connsiteY2" fmla="*/ 132652 h 1761490"/>
              <a:gd name="connsiteX3" fmla="*/ 145475 w 437257"/>
              <a:gd name="connsiteY3" fmla="*/ 7480 h 1761490"/>
              <a:gd name="connsiteX0" fmla="*/ 437257 w 437257"/>
              <a:gd name="connsiteY0" fmla="*/ 1761490 h 1761490"/>
              <a:gd name="connsiteX1" fmla="*/ 15371 w 437257"/>
              <a:gd name="connsiteY1" fmla="*/ 1249427 h 1761490"/>
              <a:gd name="connsiteX2" fmla="*/ 97123 w 437257"/>
              <a:gd name="connsiteY2" fmla="*/ 132652 h 1761490"/>
              <a:gd name="connsiteX3" fmla="*/ 145475 w 437257"/>
              <a:gd name="connsiteY3" fmla="*/ 7480 h 1761490"/>
              <a:gd name="connsiteX0" fmla="*/ 442629 w 442629"/>
              <a:gd name="connsiteY0" fmla="*/ 1761490 h 1761490"/>
              <a:gd name="connsiteX1" fmla="*/ 20743 w 442629"/>
              <a:gd name="connsiteY1" fmla="*/ 1249427 h 1761490"/>
              <a:gd name="connsiteX2" fmla="*/ 102495 w 442629"/>
              <a:gd name="connsiteY2" fmla="*/ 132652 h 1761490"/>
              <a:gd name="connsiteX3" fmla="*/ 150847 w 442629"/>
              <a:gd name="connsiteY3" fmla="*/ 7480 h 1761490"/>
              <a:gd name="connsiteX0" fmla="*/ 442629 w 442629"/>
              <a:gd name="connsiteY0" fmla="*/ 1761490 h 1761490"/>
              <a:gd name="connsiteX1" fmla="*/ 20743 w 442629"/>
              <a:gd name="connsiteY1" fmla="*/ 1249427 h 1761490"/>
              <a:gd name="connsiteX2" fmla="*/ 102495 w 442629"/>
              <a:gd name="connsiteY2" fmla="*/ 132652 h 1761490"/>
              <a:gd name="connsiteX3" fmla="*/ 150847 w 442629"/>
              <a:gd name="connsiteY3" fmla="*/ 7480 h 1761490"/>
              <a:gd name="connsiteX0" fmla="*/ 442629 w 442629"/>
              <a:gd name="connsiteY0" fmla="*/ 1761490 h 1761490"/>
              <a:gd name="connsiteX1" fmla="*/ 20743 w 442629"/>
              <a:gd name="connsiteY1" fmla="*/ 1249427 h 1761490"/>
              <a:gd name="connsiteX2" fmla="*/ 102495 w 442629"/>
              <a:gd name="connsiteY2" fmla="*/ 132652 h 1761490"/>
              <a:gd name="connsiteX3" fmla="*/ 150847 w 442629"/>
              <a:gd name="connsiteY3" fmla="*/ 7480 h 1761490"/>
              <a:gd name="connsiteX0" fmla="*/ 661436 w 661436"/>
              <a:gd name="connsiteY0" fmla="*/ 1761490 h 1761490"/>
              <a:gd name="connsiteX1" fmla="*/ 7029 w 661436"/>
              <a:gd name="connsiteY1" fmla="*/ 1360793 h 1761490"/>
              <a:gd name="connsiteX2" fmla="*/ 321302 w 661436"/>
              <a:gd name="connsiteY2" fmla="*/ 132652 h 1761490"/>
              <a:gd name="connsiteX3" fmla="*/ 369654 w 661436"/>
              <a:gd name="connsiteY3" fmla="*/ 7480 h 1761490"/>
              <a:gd name="connsiteX0" fmla="*/ 475392 w 475392"/>
              <a:gd name="connsiteY0" fmla="*/ 1761490 h 1761490"/>
              <a:gd name="connsiteX1" fmla="*/ 15908 w 475392"/>
              <a:gd name="connsiteY1" fmla="*/ 1150635 h 1761490"/>
              <a:gd name="connsiteX2" fmla="*/ 135258 w 475392"/>
              <a:gd name="connsiteY2" fmla="*/ 132652 h 1761490"/>
              <a:gd name="connsiteX3" fmla="*/ 183610 w 475392"/>
              <a:gd name="connsiteY3" fmla="*/ 7480 h 1761490"/>
              <a:gd name="connsiteX0" fmla="*/ 467710 w 467710"/>
              <a:gd name="connsiteY0" fmla="*/ 1754010 h 1754010"/>
              <a:gd name="connsiteX1" fmla="*/ 8226 w 467710"/>
              <a:gd name="connsiteY1" fmla="*/ 1143155 h 1754010"/>
              <a:gd name="connsiteX2" fmla="*/ 175928 w 467710"/>
              <a:gd name="connsiteY2" fmla="*/ 0 h 1754010"/>
              <a:gd name="connsiteX0" fmla="*/ 467710 w 467710"/>
              <a:gd name="connsiteY0" fmla="*/ 1754010 h 1754010"/>
              <a:gd name="connsiteX1" fmla="*/ 8226 w 467710"/>
              <a:gd name="connsiteY1" fmla="*/ 1143155 h 1754010"/>
              <a:gd name="connsiteX2" fmla="*/ 175928 w 467710"/>
              <a:gd name="connsiteY2" fmla="*/ 0 h 1754010"/>
              <a:gd name="connsiteX0" fmla="*/ 459484 w 459484"/>
              <a:gd name="connsiteY0" fmla="*/ 1754010 h 1754010"/>
              <a:gd name="connsiteX1" fmla="*/ 0 w 459484"/>
              <a:gd name="connsiteY1" fmla="*/ 1143155 h 1754010"/>
              <a:gd name="connsiteX2" fmla="*/ 167702 w 459484"/>
              <a:gd name="connsiteY2" fmla="*/ 0 h 1754010"/>
              <a:gd name="connsiteX0" fmla="*/ 484890 w 484890"/>
              <a:gd name="connsiteY0" fmla="*/ 1754010 h 1754010"/>
              <a:gd name="connsiteX1" fmla="*/ 25406 w 484890"/>
              <a:gd name="connsiteY1" fmla="*/ 1143155 h 1754010"/>
              <a:gd name="connsiteX2" fmla="*/ 193108 w 484890"/>
              <a:gd name="connsiteY2" fmla="*/ 0 h 1754010"/>
              <a:gd name="connsiteX0" fmla="*/ 471110 w 471110"/>
              <a:gd name="connsiteY0" fmla="*/ 1754010 h 1754010"/>
              <a:gd name="connsiteX1" fmla="*/ 11626 w 471110"/>
              <a:gd name="connsiteY1" fmla="*/ 1143155 h 1754010"/>
              <a:gd name="connsiteX2" fmla="*/ 179328 w 471110"/>
              <a:gd name="connsiteY2" fmla="*/ 0 h 1754010"/>
              <a:gd name="connsiteX0" fmla="*/ 471110 w 471110"/>
              <a:gd name="connsiteY0" fmla="*/ 1754010 h 1754010"/>
              <a:gd name="connsiteX1" fmla="*/ 11626 w 471110"/>
              <a:gd name="connsiteY1" fmla="*/ 1143155 h 1754010"/>
              <a:gd name="connsiteX2" fmla="*/ 179328 w 471110"/>
              <a:gd name="connsiteY2" fmla="*/ 0 h 1754010"/>
              <a:gd name="connsiteX0" fmla="*/ 462157 w 462157"/>
              <a:gd name="connsiteY0" fmla="*/ 1754010 h 1754010"/>
              <a:gd name="connsiteX1" fmla="*/ 2673 w 462157"/>
              <a:gd name="connsiteY1" fmla="*/ 1143155 h 1754010"/>
              <a:gd name="connsiteX2" fmla="*/ 170375 w 462157"/>
              <a:gd name="connsiteY2" fmla="*/ 0 h 1754010"/>
              <a:gd name="connsiteX0" fmla="*/ 462157 w 462157"/>
              <a:gd name="connsiteY0" fmla="*/ 1754010 h 1754010"/>
              <a:gd name="connsiteX1" fmla="*/ 2673 w 462157"/>
              <a:gd name="connsiteY1" fmla="*/ 1143155 h 1754010"/>
              <a:gd name="connsiteX2" fmla="*/ 170375 w 462157"/>
              <a:gd name="connsiteY2" fmla="*/ 0 h 1754010"/>
            </a:gdLst>
            <a:ahLst/>
            <a:cxnLst>
              <a:cxn ang="0">
                <a:pos x="connsiteX0" y="connsiteY0"/>
              </a:cxn>
              <a:cxn ang="0">
                <a:pos x="connsiteX1" y="connsiteY1"/>
              </a:cxn>
              <a:cxn ang="0">
                <a:pos x="connsiteX2" y="connsiteY2"/>
              </a:cxn>
            </a:cxnLst>
            <a:rect l="l" t="t" r="r" b="b"/>
            <a:pathLst>
              <a:path w="462157" h="1754010">
                <a:moveTo>
                  <a:pt x="462157" y="1754010"/>
                </a:moveTo>
                <a:cubicBezTo>
                  <a:pt x="227556" y="1537825"/>
                  <a:pt x="27675" y="1289996"/>
                  <a:pt x="2673" y="1143155"/>
                </a:cubicBezTo>
                <a:cubicBezTo>
                  <a:pt x="-22329" y="996314"/>
                  <a:pt x="135437" y="238157"/>
                  <a:pt x="170375" y="0"/>
                </a:cubicBezTo>
              </a:path>
            </a:pathLst>
          </a:custGeom>
          <a:noFill/>
          <a:ln w="38100" cap="flat" cmpd="sng" algn="ctr">
            <a:solidFill>
              <a:schemeClr val="accent1"/>
            </a:solidFill>
            <a:prstDash val="solid"/>
            <a:round/>
            <a:headEnd type="none" w="med" len="med"/>
            <a:tailEnd type="none" w="med" len="med"/>
          </a:ln>
          <a:effectLst/>
        </p:spPr>
        <p:txBody>
          <a:bodyPr wrap="none" lIns="72000" rIns="72000"/>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26" name="TextBox 125"/>
          <p:cNvSpPr txBox="1"/>
          <p:nvPr/>
        </p:nvSpPr>
        <p:spPr>
          <a:xfrm rot="18099114">
            <a:off x="8887695" y="5291436"/>
            <a:ext cx="70724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chemeClr val="accent1"/>
                </a:solidFill>
                <a:effectLst/>
                <a:uLnTx/>
                <a:uFillTx/>
                <a:latin typeface="+mn-lt"/>
                <a:ea typeface="+mn-ea"/>
                <a:cs typeface="+mn-cs"/>
              </a:rPr>
              <a:t>Opt. 3x</a:t>
            </a:r>
          </a:p>
        </p:txBody>
      </p:sp>
      <p:sp>
        <p:nvSpPr>
          <p:cNvPr id="128" name="Freeform: Shape 9"/>
          <p:cNvSpPr>
            <a:spLocks/>
          </p:cNvSpPr>
          <p:nvPr/>
        </p:nvSpPr>
        <p:spPr bwMode="auto">
          <a:xfrm>
            <a:off x="8873634" y="4734464"/>
            <a:ext cx="952265" cy="1518654"/>
          </a:xfrm>
          <a:custGeom>
            <a:avLst/>
            <a:gdLst>
              <a:gd name="T0" fmla="*/ 628752 w 1109177"/>
              <a:gd name="T1" fmla="*/ 987552 h 987552"/>
              <a:gd name="T2" fmla="*/ 1092048 w 1109177"/>
              <a:gd name="T3" fmla="*/ 719328 h 987552"/>
              <a:gd name="T4" fmla="*/ 92304 w 1109177"/>
              <a:gd name="T5" fmla="*/ 512064 h 987552"/>
              <a:gd name="T6" fmla="*/ 104496 w 1109177"/>
              <a:gd name="T7" fmla="*/ 0 h 987552"/>
              <a:gd name="T8" fmla="*/ 0 60000 65536"/>
              <a:gd name="T9" fmla="*/ 0 60000 65536"/>
              <a:gd name="T10" fmla="*/ 0 60000 65536"/>
              <a:gd name="T11" fmla="*/ 0 60000 65536"/>
              <a:gd name="connsiteX0" fmla="*/ 1052433 w 1532858"/>
              <a:gd name="connsiteY0" fmla="*/ 1201370 h 1201370"/>
              <a:gd name="connsiteX1" fmla="*/ 1515729 w 1532858"/>
              <a:gd name="connsiteY1" fmla="*/ 933146 h 1201370"/>
              <a:gd name="connsiteX2" fmla="*/ 515985 w 1532858"/>
              <a:gd name="connsiteY2" fmla="*/ 725882 h 1201370"/>
              <a:gd name="connsiteX3" fmla="*/ 11893 w 1532858"/>
              <a:gd name="connsiteY3" fmla="*/ 0 h 1201370"/>
              <a:gd name="connsiteX0" fmla="*/ 1047798 w 1515022"/>
              <a:gd name="connsiteY0" fmla="*/ 1201370 h 1201370"/>
              <a:gd name="connsiteX1" fmla="*/ 1511094 w 1515022"/>
              <a:gd name="connsiteY1" fmla="*/ 933146 h 1201370"/>
              <a:gd name="connsiteX2" fmla="*/ 828497 w 1515022"/>
              <a:gd name="connsiteY2" fmla="*/ 622660 h 1201370"/>
              <a:gd name="connsiteX3" fmla="*/ 7258 w 1515022"/>
              <a:gd name="connsiteY3" fmla="*/ 0 h 1201370"/>
              <a:gd name="connsiteX0" fmla="*/ 1047798 w 1132579"/>
              <a:gd name="connsiteY0" fmla="*/ 1201370 h 1201370"/>
              <a:gd name="connsiteX1" fmla="*/ 803047 w 1132579"/>
              <a:gd name="connsiteY1" fmla="*/ 1073234 h 1201370"/>
              <a:gd name="connsiteX2" fmla="*/ 828497 w 1132579"/>
              <a:gd name="connsiteY2" fmla="*/ 622660 h 1201370"/>
              <a:gd name="connsiteX3" fmla="*/ 7258 w 1132579"/>
              <a:gd name="connsiteY3" fmla="*/ 0 h 1201370"/>
              <a:gd name="connsiteX0" fmla="*/ 302874 w 915946"/>
              <a:gd name="connsiteY0" fmla="*/ 1518410 h 1518410"/>
              <a:gd name="connsiteX1" fmla="*/ 803047 w 915946"/>
              <a:gd name="connsiteY1" fmla="*/ 1073234 h 1518410"/>
              <a:gd name="connsiteX2" fmla="*/ 828497 w 915946"/>
              <a:gd name="connsiteY2" fmla="*/ 622660 h 1518410"/>
              <a:gd name="connsiteX3" fmla="*/ 7258 w 915946"/>
              <a:gd name="connsiteY3" fmla="*/ 0 h 1518410"/>
              <a:gd name="connsiteX0" fmla="*/ 302874 w 915946"/>
              <a:gd name="connsiteY0" fmla="*/ 1518410 h 1518410"/>
              <a:gd name="connsiteX1" fmla="*/ 803047 w 915946"/>
              <a:gd name="connsiteY1" fmla="*/ 1073234 h 1518410"/>
              <a:gd name="connsiteX2" fmla="*/ 828497 w 915946"/>
              <a:gd name="connsiteY2" fmla="*/ 622660 h 1518410"/>
              <a:gd name="connsiteX3" fmla="*/ 7258 w 915946"/>
              <a:gd name="connsiteY3" fmla="*/ 0 h 1518410"/>
              <a:gd name="connsiteX0" fmla="*/ 302615 w 937741"/>
              <a:gd name="connsiteY0" fmla="*/ 1518410 h 1518410"/>
              <a:gd name="connsiteX1" fmla="*/ 802788 w 937741"/>
              <a:gd name="connsiteY1" fmla="*/ 1073234 h 1518410"/>
              <a:gd name="connsiteX2" fmla="*/ 858223 w 937741"/>
              <a:gd name="connsiteY2" fmla="*/ 517746 h 1518410"/>
              <a:gd name="connsiteX3" fmla="*/ 6999 w 937741"/>
              <a:gd name="connsiteY3" fmla="*/ 0 h 1518410"/>
              <a:gd name="connsiteX0" fmla="*/ 302615 w 952432"/>
              <a:gd name="connsiteY0" fmla="*/ 1518410 h 1518410"/>
              <a:gd name="connsiteX1" fmla="*/ 847767 w 952432"/>
              <a:gd name="connsiteY1" fmla="*/ 1133186 h 1518410"/>
              <a:gd name="connsiteX2" fmla="*/ 858223 w 952432"/>
              <a:gd name="connsiteY2" fmla="*/ 517746 h 1518410"/>
              <a:gd name="connsiteX3" fmla="*/ 6999 w 952432"/>
              <a:gd name="connsiteY3" fmla="*/ 0 h 1518410"/>
            </a:gdLst>
            <a:ahLst/>
            <a:cxnLst>
              <a:cxn ang="0">
                <a:pos x="connsiteX0" y="connsiteY0"/>
              </a:cxn>
              <a:cxn ang="0">
                <a:pos x="connsiteX1" y="connsiteY1"/>
              </a:cxn>
              <a:cxn ang="0">
                <a:pos x="connsiteX2" y="connsiteY2"/>
              </a:cxn>
              <a:cxn ang="0">
                <a:pos x="connsiteX3" y="connsiteY3"/>
              </a:cxn>
            </a:cxnLst>
            <a:rect l="l" t="t" r="r" b="b"/>
            <a:pathLst>
              <a:path w="952432" h="1518410">
                <a:moveTo>
                  <a:pt x="302615" y="1518410"/>
                </a:moveTo>
                <a:cubicBezTo>
                  <a:pt x="704350" y="1232224"/>
                  <a:pt x="755166" y="1299963"/>
                  <a:pt x="847767" y="1133186"/>
                </a:cubicBezTo>
                <a:cubicBezTo>
                  <a:pt x="940368" y="966409"/>
                  <a:pt x="1022815" y="637634"/>
                  <a:pt x="858223" y="517746"/>
                </a:cubicBezTo>
                <a:cubicBezTo>
                  <a:pt x="693631" y="397858"/>
                  <a:pt x="-81393" y="196088"/>
                  <a:pt x="6999" y="0"/>
                </a:cubicBezTo>
              </a:path>
            </a:pathLst>
          </a:custGeom>
          <a:noFill/>
          <a:ln w="38100" cap="flat" cmpd="sng" algn="ctr">
            <a:solidFill>
              <a:srgbClr val="89BA17"/>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72000" rIns="7200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54" name="Freeform: Shape 8"/>
          <p:cNvSpPr>
            <a:spLocks/>
          </p:cNvSpPr>
          <p:nvPr/>
        </p:nvSpPr>
        <p:spPr bwMode="auto">
          <a:xfrm>
            <a:off x="8859843" y="5361112"/>
            <a:ext cx="969750" cy="861175"/>
          </a:xfrm>
          <a:custGeom>
            <a:avLst/>
            <a:gdLst>
              <a:gd name="T0" fmla="*/ 524571 w 524571"/>
              <a:gd name="T1" fmla="*/ 1731264 h 1731264"/>
              <a:gd name="T2" fmla="*/ 315 w 524571"/>
              <a:gd name="T3" fmla="*/ 1414272 h 1731264"/>
              <a:gd name="T4" fmla="*/ 463611 w 524571"/>
              <a:gd name="T5" fmla="*/ 0 h 1731264"/>
              <a:gd name="T6" fmla="*/ 0 60000 65536"/>
              <a:gd name="T7" fmla="*/ 0 60000 65536"/>
              <a:gd name="T8" fmla="*/ 0 60000 65536"/>
              <a:gd name="connsiteX0" fmla="*/ 117546 w 412104"/>
              <a:gd name="connsiteY0" fmla="*/ 1731264 h 1731264"/>
              <a:gd name="connsiteX1" fmla="*/ 411969 w 412104"/>
              <a:gd name="connsiteY1" fmla="*/ 1023503 h 1731264"/>
              <a:gd name="connsiteX2" fmla="*/ 56586 w 412104"/>
              <a:gd name="connsiteY2" fmla="*/ 0 h 1731264"/>
              <a:gd name="connsiteX0" fmla="*/ 155846 w 155845"/>
              <a:gd name="connsiteY0" fmla="*/ 1731264 h 1731264"/>
              <a:gd name="connsiteX1" fmla="*/ 147874 w 155845"/>
              <a:gd name="connsiteY1" fmla="*/ 912907 h 1731264"/>
              <a:gd name="connsiteX2" fmla="*/ 94886 w 155845"/>
              <a:gd name="connsiteY2" fmla="*/ 0 h 1731264"/>
              <a:gd name="connsiteX0" fmla="*/ 114053 w 114053"/>
              <a:gd name="connsiteY0" fmla="*/ 1731264 h 1731264"/>
              <a:gd name="connsiteX1" fmla="*/ 106081 w 114053"/>
              <a:gd name="connsiteY1" fmla="*/ 912907 h 1731264"/>
              <a:gd name="connsiteX2" fmla="*/ 53093 w 114053"/>
              <a:gd name="connsiteY2" fmla="*/ 0 h 1731264"/>
              <a:gd name="connsiteX0" fmla="*/ 114053 w 114053"/>
              <a:gd name="connsiteY0" fmla="*/ 1723891 h 1723891"/>
              <a:gd name="connsiteX1" fmla="*/ 106081 w 114053"/>
              <a:gd name="connsiteY1" fmla="*/ 905534 h 1723891"/>
              <a:gd name="connsiteX2" fmla="*/ 23591 w 114053"/>
              <a:gd name="connsiteY2" fmla="*/ 0 h 1723891"/>
              <a:gd name="connsiteX0" fmla="*/ 114053 w 114053"/>
              <a:gd name="connsiteY0" fmla="*/ 1723891 h 1723891"/>
              <a:gd name="connsiteX1" fmla="*/ 106081 w 114053"/>
              <a:gd name="connsiteY1" fmla="*/ 905534 h 1723891"/>
              <a:gd name="connsiteX2" fmla="*/ 23591 w 114053"/>
              <a:gd name="connsiteY2" fmla="*/ 0 h 1723891"/>
              <a:gd name="connsiteX0" fmla="*/ 129214 w 129214"/>
              <a:gd name="connsiteY0" fmla="*/ 1723891 h 1723891"/>
              <a:gd name="connsiteX1" fmla="*/ 69613 w 129214"/>
              <a:gd name="connsiteY1" fmla="*/ 890788 h 1723891"/>
              <a:gd name="connsiteX2" fmla="*/ 38752 w 129214"/>
              <a:gd name="connsiteY2" fmla="*/ 0 h 1723891"/>
              <a:gd name="connsiteX0" fmla="*/ 348605 w 348605"/>
              <a:gd name="connsiteY0" fmla="*/ 1480582 h 1480582"/>
              <a:gd name="connsiteX1" fmla="*/ 30861 w 348605"/>
              <a:gd name="connsiteY1" fmla="*/ 890788 h 1480582"/>
              <a:gd name="connsiteX2" fmla="*/ 0 w 348605"/>
              <a:gd name="connsiteY2" fmla="*/ 0 h 1480582"/>
              <a:gd name="connsiteX0" fmla="*/ 406804 w 406804"/>
              <a:gd name="connsiteY0" fmla="*/ 1480582 h 1480582"/>
              <a:gd name="connsiteX1" fmla="*/ 555 w 406804"/>
              <a:gd name="connsiteY1" fmla="*/ 964518 h 1480582"/>
              <a:gd name="connsiteX2" fmla="*/ 58199 w 406804"/>
              <a:gd name="connsiteY2" fmla="*/ 0 h 1480582"/>
              <a:gd name="connsiteX0" fmla="*/ 406804 w 406804"/>
              <a:gd name="connsiteY0" fmla="*/ 1480582 h 1480582"/>
              <a:gd name="connsiteX1" fmla="*/ 555 w 406804"/>
              <a:gd name="connsiteY1" fmla="*/ 964518 h 1480582"/>
              <a:gd name="connsiteX2" fmla="*/ 58199 w 406804"/>
              <a:gd name="connsiteY2" fmla="*/ 0 h 1480582"/>
              <a:gd name="connsiteX0" fmla="*/ 406804 w 406804"/>
              <a:gd name="connsiteY0" fmla="*/ 1480582 h 1480582"/>
              <a:gd name="connsiteX1" fmla="*/ 555 w 406804"/>
              <a:gd name="connsiteY1" fmla="*/ 964518 h 1480582"/>
              <a:gd name="connsiteX2" fmla="*/ 58199 w 406804"/>
              <a:gd name="connsiteY2" fmla="*/ 0 h 1480582"/>
              <a:gd name="connsiteX0" fmla="*/ 1190243 w 1190243"/>
              <a:gd name="connsiteY0" fmla="*/ 1480582 h 1480582"/>
              <a:gd name="connsiteX1" fmla="*/ 83 w 1190243"/>
              <a:gd name="connsiteY1" fmla="*/ 775862 h 1480582"/>
              <a:gd name="connsiteX2" fmla="*/ 841638 w 1190243"/>
              <a:gd name="connsiteY2" fmla="*/ 0 h 1480582"/>
              <a:gd name="connsiteX0" fmla="*/ 406333 w 845002"/>
              <a:gd name="connsiteY0" fmla="*/ 1422534 h 1422534"/>
              <a:gd name="connsiteX1" fmla="*/ 83 w 845002"/>
              <a:gd name="connsiteY1" fmla="*/ 775862 h 1422534"/>
              <a:gd name="connsiteX2" fmla="*/ 841638 w 845002"/>
              <a:gd name="connsiteY2" fmla="*/ 0 h 1422534"/>
              <a:gd name="connsiteX0" fmla="*/ 406333 w 845002"/>
              <a:gd name="connsiteY0" fmla="*/ 1422534 h 1422534"/>
              <a:gd name="connsiteX1" fmla="*/ 83 w 845002"/>
              <a:gd name="connsiteY1" fmla="*/ 775862 h 1422534"/>
              <a:gd name="connsiteX2" fmla="*/ 841638 w 845002"/>
              <a:gd name="connsiteY2" fmla="*/ 0 h 1422534"/>
              <a:gd name="connsiteX0" fmla="*/ 406333 w 857661"/>
              <a:gd name="connsiteY0" fmla="*/ 1548910 h 1548910"/>
              <a:gd name="connsiteX1" fmla="*/ 83 w 857661"/>
              <a:gd name="connsiteY1" fmla="*/ 902238 h 1548910"/>
              <a:gd name="connsiteX2" fmla="*/ 854341 w 857661"/>
              <a:gd name="connsiteY2" fmla="*/ 0 h 1548910"/>
              <a:gd name="connsiteX0" fmla="*/ 151632 w 606777"/>
              <a:gd name="connsiteY0" fmla="*/ 1548910 h 1548910"/>
              <a:gd name="connsiteX1" fmla="*/ 266174 w 606777"/>
              <a:gd name="connsiteY1" fmla="*/ 872149 h 1548910"/>
              <a:gd name="connsiteX2" fmla="*/ 599640 w 606777"/>
              <a:gd name="connsiteY2" fmla="*/ 0 h 1548910"/>
              <a:gd name="connsiteX0" fmla="*/ 104048 w 927559"/>
              <a:gd name="connsiteY0" fmla="*/ 1181817 h 1181817"/>
              <a:gd name="connsiteX1" fmla="*/ 586956 w 927559"/>
              <a:gd name="connsiteY1" fmla="*/ 872149 h 1181817"/>
              <a:gd name="connsiteX2" fmla="*/ 920422 w 927559"/>
              <a:gd name="connsiteY2" fmla="*/ 0 h 1181817"/>
              <a:gd name="connsiteX0" fmla="*/ 103488 w 927101"/>
              <a:gd name="connsiteY0" fmla="*/ 1181817 h 1181817"/>
              <a:gd name="connsiteX1" fmla="*/ 592748 w 927101"/>
              <a:gd name="connsiteY1" fmla="*/ 775862 h 1181817"/>
              <a:gd name="connsiteX2" fmla="*/ 919862 w 927101"/>
              <a:gd name="connsiteY2" fmla="*/ 0 h 1181817"/>
              <a:gd name="connsiteX0" fmla="*/ 103488 w 592833"/>
              <a:gd name="connsiteY0" fmla="*/ 1163763 h 1163763"/>
              <a:gd name="connsiteX1" fmla="*/ 592748 w 592833"/>
              <a:gd name="connsiteY1" fmla="*/ 757808 h 1163763"/>
              <a:gd name="connsiteX2" fmla="*/ 113268 w 592833"/>
              <a:gd name="connsiteY2" fmla="*/ 0 h 1163763"/>
              <a:gd name="connsiteX0" fmla="*/ 89072 w 768936"/>
              <a:gd name="connsiteY0" fmla="*/ 1163763 h 1163763"/>
              <a:gd name="connsiteX1" fmla="*/ 768866 w 768936"/>
              <a:gd name="connsiteY1" fmla="*/ 661522 h 1163763"/>
              <a:gd name="connsiteX2" fmla="*/ 98852 w 768936"/>
              <a:gd name="connsiteY2" fmla="*/ 0 h 1163763"/>
              <a:gd name="connsiteX0" fmla="*/ 89072 w 768936"/>
              <a:gd name="connsiteY0" fmla="*/ 820742 h 820742"/>
              <a:gd name="connsiteX1" fmla="*/ 768866 w 768936"/>
              <a:gd name="connsiteY1" fmla="*/ 318501 h 820742"/>
              <a:gd name="connsiteX2" fmla="*/ 594240 w 768936"/>
              <a:gd name="connsiteY2" fmla="*/ 0 h 820742"/>
              <a:gd name="connsiteX0" fmla="*/ 89072 w 800067"/>
              <a:gd name="connsiteY0" fmla="*/ 820742 h 820742"/>
              <a:gd name="connsiteX1" fmla="*/ 768866 w 800067"/>
              <a:gd name="connsiteY1" fmla="*/ 318501 h 820742"/>
              <a:gd name="connsiteX2" fmla="*/ 594240 w 800067"/>
              <a:gd name="connsiteY2" fmla="*/ 0 h 820742"/>
              <a:gd name="connsiteX0" fmla="*/ 89072 w 768936"/>
              <a:gd name="connsiteY0" fmla="*/ 850832 h 850832"/>
              <a:gd name="connsiteX1" fmla="*/ 768866 w 768936"/>
              <a:gd name="connsiteY1" fmla="*/ 348591 h 850832"/>
              <a:gd name="connsiteX2" fmla="*/ 479920 w 768936"/>
              <a:gd name="connsiteY2" fmla="*/ 0 h 850832"/>
              <a:gd name="connsiteX0" fmla="*/ 94795 w 709197"/>
              <a:gd name="connsiteY0" fmla="*/ 850832 h 850832"/>
              <a:gd name="connsiteX1" fmla="*/ 692024 w 709197"/>
              <a:gd name="connsiteY1" fmla="*/ 396735 h 850832"/>
              <a:gd name="connsiteX2" fmla="*/ 485643 w 709197"/>
              <a:gd name="connsiteY2" fmla="*/ 0 h 850832"/>
              <a:gd name="connsiteX0" fmla="*/ 94795 w 714471"/>
              <a:gd name="connsiteY0" fmla="*/ 868886 h 868886"/>
              <a:gd name="connsiteX1" fmla="*/ 692024 w 714471"/>
              <a:gd name="connsiteY1" fmla="*/ 414789 h 868886"/>
              <a:gd name="connsiteX2" fmla="*/ 498346 w 714471"/>
              <a:gd name="connsiteY2" fmla="*/ 0 h 868886"/>
              <a:gd name="connsiteX0" fmla="*/ 94795 w 692933"/>
              <a:gd name="connsiteY0" fmla="*/ 868886 h 868886"/>
              <a:gd name="connsiteX1" fmla="*/ 692024 w 692933"/>
              <a:gd name="connsiteY1" fmla="*/ 414789 h 868886"/>
              <a:gd name="connsiteX2" fmla="*/ 498346 w 692933"/>
              <a:gd name="connsiteY2" fmla="*/ 0 h 868886"/>
              <a:gd name="connsiteX0" fmla="*/ 94795 w 692100"/>
              <a:gd name="connsiteY0" fmla="*/ 868886 h 868886"/>
              <a:gd name="connsiteX1" fmla="*/ 692024 w 692100"/>
              <a:gd name="connsiteY1" fmla="*/ 414789 h 868886"/>
              <a:gd name="connsiteX2" fmla="*/ 498346 w 692100"/>
              <a:gd name="connsiteY2" fmla="*/ 0 h 868886"/>
              <a:gd name="connsiteX0" fmla="*/ 94795 w 692100"/>
              <a:gd name="connsiteY0" fmla="*/ 868886 h 868886"/>
              <a:gd name="connsiteX1" fmla="*/ 692024 w 692100"/>
              <a:gd name="connsiteY1" fmla="*/ 414789 h 868886"/>
              <a:gd name="connsiteX2" fmla="*/ 498346 w 692100"/>
              <a:gd name="connsiteY2" fmla="*/ 0 h 868886"/>
              <a:gd name="connsiteX0" fmla="*/ 102840 w 700069"/>
              <a:gd name="connsiteY0" fmla="*/ 868886 h 868886"/>
              <a:gd name="connsiteX1" fmla="*/ 700069 w 700069"/>
              <a:gd name="connsiteY1" fmla="*/ 414789 h 868886"/>
              <a:gd name="connsiteX2" fmla="*/ 506391 w 700069"/>
              <a:gd name="connsiteY2" fmla="*/ 0 h 868886"/>
              <a:gd name="connsiteX0" fmla="*/ 102840 w 700069"/>
              <a:gd name="connsiteY0" fmla="*/ 868886 h 868886"/>
              <a:gd name="connsiteX1" fmla="*/ 700069 w 700069"/>
              <a:gd name="connsiteY1" fmla="*/ 414789 h 868886"/>
              <a:gd name="connsiteX2" fmla="*/ 506391 w 700069"/>
              <a:gd name="connsiteY2" fmla="*/ 0 h 868886"/>
              <a:gd name="connsiteX0" fmla="*/ 115945 w 577978"/>
              <a:gd name="connsiteY0" fmla="*/ 906564 h 906564"/>
              <a:gd name="connsiteX1" fmla="*/ 577978 w 577978"/>
              <a:gd name="connsiteY1" fmla="*/ 414789 h 906564"/>
              <a:gd name="connsiteX2" fmla="*/ 384300 w 577978"/>
              <a:gd name="connsiteY2" fmla="*/ 0 h 906564"/>
              <a:gd name="connsiteX0" fmla="*/ 218982 w 681015"/>
              <a:gd name="connsiteY0" fmla="*/ 906564 h 906564"/>
              <a:gd name="connsiteX1" fmla="*/ 681015 w 681015"/>
              <a:gd name="connsiteY1" fmla="*/ 414789 h 906564"/>
              <a:gd name="connsiteX2" fmla="*/ 487337 w 681015"/>
              <a:gd name="connsiteY2" fmla="*/ 0 h 906564"/>
              <a:gd name="connsiteX0" fmla="*/ 191531 w 868287"/>
              <a:gd name="connsiteY0" fmla="*/ 906564 h 906564"/>
              <a:gd name="connsiteX1" fmla="*/ 868287 w 868287"/>
              <a:gd name="connsiteY1" fmla="*/ 414789 h 906564"/>
              <a:gd name="connsiteX2" fmla="*/ 459886 w 868287"/>
              <a:gd name="connsiteY2" fmla="*/ 0 h 906564"/>
              <a:gd name="connsiteX0" fmla="*/ 191531 w 971829"/>
              <a:gd name="connsiteY0" fmla="*/ 816138 h 816138"/>
              <a:gd name="connsiteX1" fmla="*/ 868287 w 971829"/>
              <a:gd name="connsiteY1" fmla="*/ 324363 h 816138"/>
              <a:gd name="connsiteX2" fmla="*/ 881379 w 971829"/>
              <a:gd name="connsiteY2" fmla="*/ 0 h 816138"/>
              <a:gd name="connsiteX0" fmla="*/ 191531 w 887051"/>
              <a:gd name="connsiteY0" fmla="*/ 816138 h 816138"/>
              <a:gd name="connsiteX1" fmla="*/ 868287 w 887051"/>
              <a:gd name="connsiteY1" fmla="*/ 324363 h 816138"/>
              <a:gd name="connsiteX2" fmla="*/ 881379 w 887051"/>
              <a:gd name="connsiteY2" fmla="*/ 0 h 816138"/>
              <a:gd name="connsiteX0" fmla="*/ 191531 w 897575"/>
              <a:gd name="connsiteY0" fmla="*/ 816138 h 816138"/>
              <a:gd name="connsiteX1" fmla="*/ 868287 w 897575"/>
              <a:gd name="connsiteY1" fmla="*/ 324363 h 816138"/>
              <a:gd name="connsiteX2" fmla="*/ 881379 w 897575"/>
              <a:gd name="connsiteY2" fmla="*/ 0 h 816138"/>
              <a:gd name="connsiteX0" fmla="*/ 263877 w 969921"/>
              <a:gd name="connsiteY0" fmla="*/ 816138 h 816138"/>
              <a:gd name="connsiteX1" fmla="*/ 940633 w 969921"/>
              <a:gd name="connsiteY1" fmla="*/ 324363 h 816138"/>
              <a:gd name="connsiteX2" fmla="*/ 953725 w 969921"/>
              <a:gd name="connsiteY2" fmla="*/ 0 h 816138"/>
            </a:gdLst>
            <a:ahLst/>
            <a:cxnLst>
              <a:cxn ang="0">
                <a:pos x="connsiteX0" y="connsiteY0"/>
              </a:cxn>
              <a:cxn ang="0">
                <a:pos x="connsiteX1" y="connsiteY1"/>
              </a:cxn>
              <a:cxn ang="0">
                <a:pos x="connsiteX2" y="connsiteY2"/>
              </a:cxn>
            </a:cxnLst>
            <a:rect l="l" t="t" r="r" b="b"/>
            <a:pathLst>
              <a:path w="969921" h="816138">
                <a:moveTo>
                  <a:pt x="263877" y="816138"/>
                </a:moveTo>
                <a:cubicBezTo>
                  <a:pt x="-574067" y="261312"/>
                  <a:pt x="842824" y="582817"/>
                  <a:pt x="940633" y="324363"/>
                </a:cubicBezTo>
                <a:cubicBezTo>
                  <a:pt x="967143" y="103639"/>
                  <a:pt x="984100" y="133003"/>
                  <a:pt x="953725" y="0"/>
                </a:cubicBezTo>
              </a:path>
            </a:pathLst>
          </a:custGeom>
          <a:noFill/>
          <a:ln w="38100" cap="flat" cmpd="sng" algn="ctr">
            <a:solidFill>
              <a:srgbClr val="89BA17"/>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72000" rIns="7200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 name="Rectangle 1">
            <a:extLst>
              <a:ext uri="{FF2B5EF4-FFF2-40B4-BE49-F238E27FC236}">
                <a16:creationId xmlns:a16="http://schemas.microsoft.com/office/drawing/2014/main" id="{943EB739-B519-43D5-8A0C-6D21BA824A2B}"/>
              </a:ext>
            </a:extLst>
          </p:cNvPr>
          <p:cNvSpPr/>
          <p:nvPr/>
        </p:nvSpPr>
        <p:spPr>
          <a:xfrm>
            <a:off x="7464159" y="6597549"/>
            <a:ext cx="4723480" cy="261610"/>
          </a:xfrm>
          <a:prstGeom prst="rect">
            <a:avLst/>
          </a:prstGeom>
        </p:spPr>
        <p:txBody>
          <a:bodyPr wrap="square">
            <a:spAutoFit/>
          </a:bodyPr>
          <a:lstStyle/>
          <a:p>
            <a:r>
              <a:rPr lang="en-US" sz="1100">
                <a:solidFill>
                  <a:srgbClr val="00B0F0"/>
                </a:solidFill>
                <a:latin typeface="+mn-lt"/>
                <a:ea typeface="Calibri" panose="020F0502020204030204" pitchFamily="34" charset="0"/>
              </a:rPr>
              <a:t>Note: high-level definition of option 3 variants for data service</a:t>
            </a:r>
            <a:endParaRPr lang="en-US" sz="1100">
              <a:solidFill>
                <a:srgbClr val="00B0F0"/>
              </a:solidFill>
              <a:latin typeface="+mn-lt"/>
            </a:endParaRPr>
          </a:p>
        </p:txBody>
      </p:sp>
    </p:spTree>
    <p:extLst>
      <p:ext uri="{BB962C8B-B14F-4D97-AF65-F5344CB8AC3E}">
        <p14:creationId xmlns:p14="http://schemas.microsoft.com/office/powerpoint/2010/main" val="1529412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7" grpId="0" animBg="1"/>
      <p:bldP spid="5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Rectangle: Rounded Corners 164">
            <a:extLst>
              <a:ext uri="{FF2B5EF4-FFF2-40B4-BE49-F238E27FC236}">
                <a16:creationId xmlns:a16="http://schemas.microsoft.com/office/drawing/2014/main" id="{36456E3E-75B2-4F9F-B928-52BF061969B9}"/>
              </a:ext>
            </a:extLst>
          </p:cNvPr>
          <p:cNvSpPr/>
          <p:nvPr/>
        </p:nvSpPr>
        <p:spPr bwMode="auto">
          <a:xfrm>
            <a:off x="4637265" y="1156142"/>
            <a:ext cx="3527656" cy="2569138"/>
          </a:xfrm>
          <a:prstGeom prst="roundRect">
            <a:avLst/>
          </a:prstGeom>
          <a:solidFill>
            <a:schemeClr val="bg1">
              <a:lumMod val="85000"/>
            </a:schemeClr>
          </a:solidFill>
          <a:ln w="12700" cap="flat" cmpd="sng" algn="ctr">
            <a:no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64" name="Rectangle: Rounded Corners 163">
            <a:extLst>
              <a:ext uri="{FF2B5EF4-FFF2-40B4-BE49-F238E27FC236}">
                <a16:creationId xmlns:a16="http://schemas.microsoft.com/office/drawing/2014/main" id="{0E21B580-0F00-48FE-8AFD-65E18925A9F8}"/>
              </a:ext>
            </a:extLst>
          </p:cNvPr>
          <p:cNvSpPr/>
          <p:nvPr/>
        </p:nvSpPr>
        <p:spPr bwMode="auto">
          <a:xfrm>
            <a:off x="5689551" y="1156142"/>
            <a:ext cx="4684566" cy="5390058"/>
          </a:xfrm>
          <a:prstGeom prst="roundRect">
            <a:avLst/>
          </a:prstGeom>
          <a:solidFill>
            <a:schemeClr val="bg1">
              <a:lumMod val="85000"/>
            </a:schemeClr>
          </a:solidFill>
          <a:ln w="12700" cap="flat" cmpd="sng" algn="ctr">
            <a:no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181818"/>
              </a:solidFill>
              <a:effectLst/>
              <a:uLnTx/>
              <a:uFillTx/>
              <a:latin typeface="Ericsson Hilda"/>
              <a:ea typeface="+mn-ea"/>
              <a:cs typeface="+mn-cs"/>
            </a:endParaRPr>
          </a:p>
        </p:txBody>
      </p:sp>
      <p:sp>
        <p:nvSpPr>
          <p:cNvPr id="80" name="Freeform 88"/>
          <p:cNvSpPr>
            <a:spLocks/>
          </p:cNvSpPr>
          <p:nvPr/>
        </p:nvSpPr>
        <p:spPr bwMode="auto">
          <a:xfrm rot="3464770" flipH="1">
            <a:off x="2937428" y="5433992"/>
            <a:ext cx="595575" cy="444850"/>
          </a:xfrm>
          <a:custGeom>
            <a:avLst/>
            <a:gdLst>
              <a:gd name="T0" fmla="*/ 0 w 902524"/>
              <a:gd name="T1" fmla="*/ 0 h 356260"/>
              <a:gd name="T2" fmla="*/ 514582 w 902524"/>
              <a:gd name="T3" fmla="*/ 413565 h 356260"/>
              <a:gd name="T4" fmla="*/ 456107 w 902524"/>
              <a:gd name="T5" fmla="*/ 132338 h 356260"/>
              <a:gd name="T6" fmla="*/ 888824 w 902524"/>
              <a:gd name="T7" fmla="*/ 496273 h 356260"/>
              <a:gd name="T8" fmla="*/ 888824 w 902524"/>
              <a:gd name="T9" fmla="*/ 496273 h 3562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2524" h="356260">
                <a:moveTo>
                  <a:pt x="0" y="0"/>
                </a:moveTo>
                <a:lnTo>
                  <a:pt x="522514" y="296883"/>
                </a:lnTo>
                <a:lnTo>
                  <a:pt x="463137" y="95003"/>
                </a:lnTo>
                <a:lnTo>
                  <a:pt x="902524" y="356260"/>
                </a:lnTo>
              </a:path>
            </a:pathLst>
          </a:custGeom>
          <a:noFill/>
          <a:ln w="50800" cap="flat" cmpd="sng" algn="ctr">
            <a:solidFill>
              <a:schemeClr val="tx1"/>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lIns="71992" tIns="45715" rIns="71992" bIns="45715"/>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0" lang="en-US" sz="1050" b="1" i="0" u="none" strike="noStrike" kern="1200" cap="none" spc="0" normalizeH="0" baseline="0" noProof="0">
              <a:ln>
                <a:noFill/>
              </a:ln>
              <a:solidFill>
                <a:srgbClr val="181818"/>
              </a:solidFill>
              <a:effectLst/>
              <a:uLnTx/>
              <a:uFillTx/>
              <a:latin typeface="Ericsson Hilda"/>
              <a:ea typeface="+mn-ea"/>
              <a:cs typeface="+mn-cs"/>
            </a:endParaRPr>
          </a:p>
        </p:txBody>
      </p:sp>
      <p:sp>
        <p:nvSpPr>
          <p:cNvPr id="25607" name="Text Box 144"/>
          <p:cNvSpPr txBox="1">
            <a:spLocks noChangeAspect="1" noChangeArrowheads="1"/>
          </p:cNvSpPr>
          <p:nvPr/>
        </p:nvSpPr>
        <p:spPr bwMode="auto">
          <a:xfrm>
            <a:off x="2005630" y="5765532"/>
            <a:ext cx="9921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NG UE</a:t>
            </a:r>
          </a:p>
        </p:txBody>
      </p:sp>
      <p:sp>
        <p:nvSpPr>
          <p:cNvPr id="25608" name="Text Box 144"/>
          <p:cNvSpPr txBox="1">
            <a:spLocks noChangeAspect="1" noChangeArrowheads="1"/>
          </p:cNvSpPr>
          <p:nvPr/>
        </p:nvSpPr>
        <p:spPr bwMode="auto">
          <a:xfrm>
            <a:off x="5129920" y="4604525"/>
            <a:ext cx="9921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N2</a:t>
            </a:r>
          </a:p>
        </p:txBody>
      </p:sp>
      <p:sp>
        <p:nvSpPr>
          <p:cNvPr id="25609" name="Text Box 144"/>
          <p:cNvSpPr txBox="1">
            <a:spLocks noChangeAspect="1" noChangeArrowheads="1"/>
          </p:cNvSpPr>
          <p:nvPr/>
        </p:nvSpPr>
        <p:spPr bwMode="auto">
          <a:xfrm>
            <a:off x="5111803" y="5280730"/>
            <a:ext cx="992187"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N3</a:t>
            </a:r>
          </a:p>
        </p:txBody>
      </p:sp>
      <p:sp>
        <p:nvSpPr>
          <p:cNvPr id="25610" name="Text Box 144"/>
          <p:cNvSpPr txBox="1">
            <a:spLocks noChangeAspect="1" noChangeArrowheads="1"/>
          </p:cNvSpPr>
          <p:nvPr/>
        </p:nvSpPr>
        <p:spPr bwMode="auto">
          <a:xfrm>
            <a:off x="8542607" y="5293482"/>
            <a:ext cx="992188"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N6</a:t>
            </a:r>
          </a:p>
        </p:txBody>
      </p:sp>
      <p:sp>
        <p:nvSpPr>
          <p:cNvPr id="25613" name="Text Box 144"/>
          <p:cNvSpPr txBox="1">
            <a:spLocks noChangeAspect="1" noChangeArrowheads="1"/>
          </p:cNvSpPr>
          <p:nvPr/>
        </p:nvSpPr>
        <p:spPr bwMode="auto">
          <a:xfrm>
            <a:off x="8067122" y="4964847"/>
            <a:ext cx="992188"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N4</a:t>
            </a:r>
          </a:p>
        </p:txBody>
      </p:sp>
      <p:sp>
        <p:nvSpPr>
          <p:cNvPr id="98" name="Line 30"/>
          <p:cNvSpPr>
            <a:spLocks noChangeShapeType="1"/>
          </p:cNvSpPr>
          <p:nvPr/>
        </p:nvSpPr>
        <p:spPr bwMode="auto">
          <a:xfrm flipV="1">
            <a:off x="4439420" y="5456471"/>
            <a:ext cx="5864950" cy="16944"/>
          </a:xfrm>
          <a:prstGeom prst="line">
            <a:avLst/>
          </a:prstGeom>
          <a:noFill/>
          <a:ln w="28575">
            <a:solidFill>
              <a:schemeClr val="accent4">
                <a:lumMod val="50000"/>
              </a:schemeClr>
            </a:solidFill>
            <a:round/>
            <a:headEnd/>
            <a:tailEnd/>
          </a:ln>
        </p:spPr>
        <p:txBody>
          <a:bodyPr lIns="91438" tIns="45719" rIns="91438" bIns="45719"/>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2400" b="0" i="0" u="none" strike="noStrike" kern="1200" cap="none" spc="0" normalizeH="0" baseline="0" noProof="0">
              <a:ln>
                <a:noFill/>
              </a:ln>
              <a:solidFill>
                <a:srgbClr val="181818"/>
              </a:solidFill>
              <a:effectLst/>
              <a:uLnTx/>
              <a:uFillTx/>
              <a:latin typeface="Ericsson Hilda"/>
              <a:ea typeface="ＭＳ Ｐゴシック" charset="0"/>
              <a:cs typeface="Arial" charset="0"/>
            </a:endParaRPr>
          </a:p>
        </p:txBody>
      </p:sp>
      <p:sp>
        <p:nvSpPr>
          <p:cNvPr id="25621" name="Text Box 144"/>
          <p:cNvSpPr txBox="1">
            <a:spLocks noChangeAspect="1" noChangeArrowheads="1"/>
          </p:cNvSpPr>
          <p:nvPr/>
        </p:nvSpPr>
        <p:spPr bwMode="auto">
          <a:xfrm>
            <a:off x="5133181" y="4096980"/>
            <a:ext cx="992188"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N1</a:t>
            </a:r>
          </a:p>
        </p:txBody>
      </p:sp>
      <p:cxnSp>
        <p:nvCxnSpPr>
          <p:cNvPr id="25622" name="Straight Connector 135"/>
          <p:cNvCxnSpPr>
            <a:cxnSpLocks/>
            <a:stCxn id="250" idx="2"/>
            <a:endCxn id="242" idx="0"/>
          </p:cNvCxnSpPr>
          <p:nvPr/>
        </p:nvCxnSpPr>
        <p:spPr bwMode="auto">
          <a:xfrm>
            <a:off x="8350222" y="4756724"/>
            <a:ext cx="487" cy="420472"/>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169" name="Title 1"/>
          <p:cNvSpPr>
            <a:spLocks noGrp="1"/>
          </p:cNvSpPr>
          <p:nvPr>
            <p:ph type="title"/>
          </p:nvPr>
        </p:nvSpPr>
        <p:spPr/>
        <p:txBody>
          <a:bodyPr>
            <a:normAutofit/>
          </a:bodyPr>
          <a:lstStyle/>
          <a:p>
            <a:pPr>
              <a:defRPr/>
            </a:pPr>
            <a:r>
              <a:rPr lang="en-US"/>
              <a:t>5G System architecture</a:t>
            </a:r>
            <a:br>
              <a:rPr lang="en-US"/>
            </a:br>
            <a:r>
              <a:rPr lang="en-US" sz="2800"/>
              <a:t>Release 15 included 5GC NFs </a:t>
            </a:r>
            <a:endParaRPr lang="en-US" sz="3200"/>
          </a:p>
        </p:txBody>
      </p:sp>
      <p:sp>
        <p:nvSpPr>
          <p:cNvPr id="172" name="Text Box 144"/>
          <p:cNvSpPr txBox="1">
            <a:spLocks noChangeAspect="1" noChangeArrowheads="1"/>
          </p:cNvSpPr>
          <p:nvPr/>
        </p:nvSpPr>
        <p:spPr bwMode="auto">
          <a:xfrm>
            <a:off x="6694383" y="3860427"/>
            <a:ext cx="992188"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Namf</a:t>
            </a:r>
            <a:endPar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sp>
        <p:nvSpPr>
          <p:cNvPr id="173" name="Text Box 144"/>
          <p:cNvSpPr txBox="1">
            <a:spLocks noChangeAspect="1" noChangeArrowheads="1"/>
          </p:cNvSpPr>
          <p:nvPr/>
        </p:nvSpPr>
        <p:spPr bwMode="auto">
          <a:xfrm>
            <a:off x="4694302" y="3371339"/>
            <a:ext cx="992188"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Nausf</a:t>
            </a:r>
            <a:endPar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sp>
        <p:nvSpPr>
          <p:cNvPr id="174" name="Text Box 144"/>
          <p:cNvSpPr txBox="1">
            <a:spLocks noChangeAspect="1" noChangeArrowheads="1"/>
          </p:cNvSpPr>
          <p:nvPr/>
        </p:nvSpPr>
        <p:spPr bwMode="auto">
          <a:xfrm>
            <a:off x="6832362" y="3375258"/>
            <a:ext cx="992188"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Npcf</a:t>
            </a:r>
            <a:endPar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sp>
        <p:nvSpPr>
          <p:cNvPr id="175" name="Text Box 144"/>
          <p:cNvSpPr txBox="1">
            <a:spLocks noChangeAspect="1" noChangeArrowheads="1"/>
          </p:cNvSpPr>
          <p:nvPr/>
        </p:nvSpPr>
        <p:spPr bwMode="auto">
          <a:xfrm>
            <a:off x="6134997" y="3391900"/>
            <a:ext cx="992188"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Nudm</a:t>
            </a:r>
            <a:endPar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sp>
        <p:nvSpPr>
          <p:cNvPr id="176" name="Text Box 144"/>
          <p:cNvSpPr txBox="1">
            <a:spLocks noChangeAspect="1" noChangeArrowheads="1"/>
          </p:cNvSpPr>
          <p:nvPr/>
        </p:nvSpPr>
        <p:spPr bwMode="auto">
          <a:xfrm>
            <a:off x="8266964" y="3863648"/>
            <a:ext cx="741516"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Nsmf</a:t>
            </a:r>
            <a:endPar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sp>
        <p:nvSpPr>
          <p:cNvPr id="177" name="Text Box 144"/>
          <p:cNvSpPr txBox="1">
            <a:spLocks noChangeAspect="1" noChangeArrowheads="1"/>
          </p:cNvSpPr>
          <p:nvPr/>
        </p:nvSpPr>
        <p:spPr bwMode="auto">
          <a:xfrm>
            <a:off x="10446592" y="3387141"/>
            <a:ext cx="992188"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Naf</a:t>
            </a:r>
            <a:endPar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grpSp>
        <p:nvGrpSpPr>
          <p:cNvPr id="191" name="Group 74"/>
          <p:cNvGrpSpPr>
            <a:grpSpLocks/>
          </p:cNvGrpSpPr>
          <p:nvPr/>
        </p:nvGrpSpPr>
        <p:grpSpPr bwMode="auto">
          <a:xfrm>
            <a:off x="10314395" y="4658858"/>
            <a:ext cx="1815480" cy="1462509"/>
            <a:chOff x="9344462" y="5130211"/>
            <a:chExt cx="2250397" cy="1719278"/>
          </a:xfrm>
        </p:grpSpPr>
        <p:sp>
          <p:nvSpPr>
            <p:cNvPr id="192" name="Freeform 34"/>
            <p:cNvSpPr>
              <a:spLocks noChangeAspect="1"/>
            </p:cNvSpPr>
            <p:nvPr/>
          </p:nvSpPr>
          <p:spPr bwMode="auto">
            <a:xfrm>
              <a:off x="9344462" y="5130211"/>
              <a:ext cx="2250397" cy="1719278"/>
            </a:xfrm>
            <a:custGeom>
              <a:avLst/>
              <a:gdLst>
                <a:gd name="T0" fmla="*/ 2147483646 w 522"/>
                <a:gd name="T1" fmla="*/ 2147483646 h 399"/>
                <a:gd name="T2" fmla="*/ 2147483646 w 522"/>
                <a:gd name="T3" fmla="*/ 2147483646 h 399"/>
                <a:gd name="T4" fmla="*/ 0 w 522"/>
                <a:gd name="T5" fmla="*/ 2147483646 h 399"/>
                <a:gd name="T6" fmla="*/ 2147483646 w 522"/>
                <a:gd name="T7" fmla="*/ 2147483646 h 399"/>
                <a:gd name="T8" fmla="*/ 2147483646 w 522"/>
                <a:gd name="T9" fmla="*/ 2147483646 h 399"/>
                <a:gd name="T10" fmla="*/ 2147483646 w 522"/>
                <a:gd name="T11" fmla="*/ 0 h 399"/>
                <a:gd name="T12" fmla="*/ 2147483646 w 522"/>
                <a:gd name="T13" fmla="*/ 2147483646 h 399"/>
                <a:gd name="T14" fmla="*/ 2147483646 w 522"/>
                <a:gd name="T15" fmla="*/ 2147483646 h 399"/>
                <a:gd name="T16" fmla="*/ 2147483646 w 522"/>
                <a:gd name="T17" fmla="*/ 2147483646 h 399"/>
                <a:gd name="T18" fmla="*/ 2147483646 w 522"/>
                <a:gd name="T19" fmla="*/ 2147483646 h 399"/>
                <a:gd name="T20" fmla="*/ 2147483646 w 522"/>
                <a:gd name="T21" fmla="*/ 2147483646 h 399"/>
                <a:gd name="T22" fmla="*/ 2147483646 w 522"/>
                <a:gd name="T23" fmla="*/ 2147483646 h 399"/>
                <a:gd name="T24" fmla="*/ 2147483646 w 522"/>
                <a:gd name="T25" fmla="*/ 2147483646 h 399"/>
                <a:gd name="T26" fmla="*/ 2147483646 w 522"/>
                <a:gd name="T27" fmla="*/ 2147483646 h 399"/>
                <a:gd name="T28" fmla="*/ 2147483646 w 522"/>
                <a:gd name="T29" fmla="*/ 2147483646 h 399"/>
                <a:gd name="T30" fmla="*/ 2147483646 w 522"/>
                <a:gd name="T31" fmla="*/ 2147483646 h 399"/>
                <a:gd name="T32" fmla="*/ 2147483646 w 522"/>
                <a:gd name="T33" fmla="*/ 2147483646 h 399"/>
                <a:gd name="T34" fmla="*/ 2147483646 w 522"/>
                <a:gd name="T35" fmla="*/ 2147483646 h 399"/>
                <a:gd name="T36" fmla="*/ 2147483646 w 522"/>
                <a:gd name="T37" fmla="*/ 2147483646 h 399"/>
                <a:gd name="T38" fmla="*/ 2147483646 w 522"/>
                <a:gd name="T39" fmla="*/ 2147483646 h 399"/>
                <a:gd name="T40" fmla="*/ 2147483646 w 522"/>
                <a:gd name="T41" fmla="*/ 2147483646 h 399"/>
                <a:gd name="T42" fmla="*/ 2147483646 w 522"/>
                <a:gd name="T43" fmla="*/ 2147483646 h 399"/>
                <a:gd name="T44" fmla="*/ 2147483646 w 522"/>
                <a:gd name="T45" fmla="*/ 2147483646 h 399"/>
                <a:gd name="T46" fmla="*/ 2147483646 w 522"/>
                <a:gd name="T47" fmla="*/ 2147483646 h 399"/>
                <a:gd name="T48" fmla="*/ 2147483646 w 522"/>
                <a:gd name="T49" fmla="*/ 2147483646 h 399"/>
                <a:gd name="T50" fmla="*/ 2147483646 w 522"/>
                <a:gd name="T51" fmla="*/ 2147483646 h 399"/>
                <a:gd name="T52" fmla="*/ 2147483646 w 522"/>
                <a:gd name="T53" fmla="*/ 2147483646 h 399"/>
                <a:gd name="T54" fmla="*/ 2147483646 w 522"/>
                <a:gd name="T55" fmla="*/ 2147483646 h 399"/>
                <a:gd name="T56" fmla="*/ 2147483646 w 522"/>
                <a:gd name="T57" fmla="*/ 2147483646 h 399"/>
                <a:gd name="T58" fmla="*/ 2147483646 w 522"/>
                <a:gd name="T59" fmla="*/ 2147483646 h 399"/>
                <a:gd name="T60" fmla="*/ 2147483646 w 522"/>
                <a:gd name="T61" fmla="*/ 2147483646 h 399"/>
                <a:gd name="T62" fmla="*/ 2147483646 w 522"/>
                <a:gd name="T63" fmla="*/ 2147483646 h 399"/>
                <a:gd name="T64" fmla="*/ 2147483646 w 522"/>
                <a:gd name="T65" fmla="*/ 2147483646 h 399"/>
                <a:gd name="T66" fmla="*/ 2147483646 w 522"/>
                <a:gd name="T67" fmla="*/ 2147483646 h 399"/>
                <a:gd name="T68" fmla="*/ 2147483646 w 522"/>
                <a:gd name="T69" fmla="*/ 2147483646 h 399"/>
                <a:gd name="T70" fmla="*/ 2147483646 w 522"/>
                <a:gd name="T71" fmla="*/ 2147483646 h 399"/>
                <a:gd name="T72" fmla="*/ 2147483646 w 522"/>
                <a:gd name="T73" fmla="*/ 2147483646 h 399"/>
                <a:gd name="T74" fmla="*/ 2147483646 w 522"/>
                <a:gd name="T75" fmla="*/ 2147483646 h 399"/>
                <a:gd name="T76" fmla="*/ 2147483646 w 522"/>
                <a:gd name="T77" fmla="*/ 2147483646 h 399"/>
                <a:gd name="T78" fmla="*/ 2147483646 w 522"/>
                <a:gd name="T79" fmla="*/ 2147483646 h 399"/>
                <a:gd name="T80" fmla="*/ 2147483646 w 522"/>
                <a:gd name="T81" fmla="*/ 2147483646 h 399"/>
                <a:gd name="T82" fmla="*/ 2147483646 w 522"/>
                <a:gd name="T83" fmla="*/ 2147483646 h 399"/>
                <a:gd name="T84" fmla="*/ 2147483646 w 522"/>
                <a:gd name="T85" fmla="*/ 2147483646 h 39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22"/>
                <a:gd name="T130" fmla="*/ 0 h 399"/>
                <a:gd name="T131" fmla="*/ 522 w 522"/>
                <a:gd name="T132" fmla="*/ 399 h 39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22" h="399">
                  <a:moveTo>
                    <a:pt x="111" y="354"/>
                  </a:moveTo>
                  <a:cubicBezTo>
                    <a:pt x="105" y="356"/>
                    <a:pt x="98" y="357"/>
                    <a:pt x="91" y="357"/>
                  </a:cubicBezTo>
                  <a:cubicBezTo>
                    <a:pt x="91" y="357"/>
                    <a:pt x="91" y="357"/>
                    <a:pt x="91" y="357"/>
                  </a:cubicBezTo>
                  <a:cubicBezTo>
                    <a:pt x="53" y="357"/>
                    <a:pt x="23" y="326"/>
                    <a:pt x="23" y="288"/>
                  </a:cubicBezTo>
                  <a:cubicBezTo>
                    <a:pt x="23" y="288"/>
                    <a:pt x="23" y="288"/>
                    <a:pt x="23" y="288"/>
                  </a:cubicBezTo>
                  <a:cubicBezTo>
                    <a:pt x="23" y="281"/>
                    <a:pt x="24" y="275"/>
                    <a:pt x="26" y="268"/>
                  </a:cubicBezTo>
                  <a:cubicBezTo>
                    <a:pt x="26" y="268"/>
                    <a:pt x="26" y="268"/>
                    <a:pt x="26" y="268"/>
                  </a:cubicBezTo>
                  <a:cubicBezTo>
                    <a:pt x="10" y="252"/>
                    <a:pt x="0" y="230"/>
                    <a:pt x="0" y="205"/>
                  </a:cubicBezTo>
                  <a:cubicBezTo>
                    <a:pt x="0" y="205"/>
                    <a:pt x="0" y="205"/>
                    <a:pt x="0" y="205"/>
                  </a:cubicBezTo>
                  <a:cubicBezTo>
                    <a:pt x="0" y="159"/>
                    <a:pt x="35" y="120"/>
                    <a:pt x="81" y="115"/>
                  </a:cubicBezTo>
                  <a:cubicBezTo>
                    <a:pt x="81" y="115"/>
                    <a:pt x="81" y="115"/>
                    <a:pt x="81" y="115"/>
                  </a:cubicBezTo>
                  <a:cubicBezTo>
                    <a:pt x="80" y="114"/>
                    <a:pt x="80" y="112"/>
                    <a:pt x="80" y="111"/>
                  </a:cubicBezTo>
                  <a:cubicBezTo>
                    <a:pt x="80" y="111"/>
                    <a:pt x="80" y="111"/>
                    <a:pt x="80" y="111"/>
                  </a:cubicBezTo>
                  <a:cubicBezTo>
                    <a:pt x="80" y="72"/>
                    <a:pt x="111" y="41"/>
                    <a:pt x="150" y="41"/>
                  </a:cubicBezTo>
                  <a:cubicBezTo>
                    <a:pt x="150" y="41"/>
                    <a:pt x="150" y="41"/>
                    <a:pt x="150" y="41"/>
                  </a:cubicBezTo>
                  <a:cubicBezTo>
                    <a:pt x="164" y="41"/>
                    <a:pt x="177" y="46"/>
                    <a:pt x="188" y="53"/>
                  </a:cubicBezTo>
                  <a:cubicBezTo>
                    <a:pt x="188" y="53"/>
                    <a:pt x="188" y="53"/>
                    <a:pt x="188" y="53"/>
                  </a:cubicBezTo>
                  <a:cubicBezTo>
                    <a:pt x="206" y="21"/>
                    <a:pt x="240" y="0"/>
                    <a:pt x="278" y="0"/>
                  </a:cubicBezTo>
                  <a:cubicBezTo>
                    <a:pt x="278" y="0"/>
                    <a:pt x="278" y="0"/>
                    <a:pt x="278" y="0"/>
                  </a:cubicBezTo>
                  <a:cubicBezTo>
                    <a:pt x="324" y="0"/>
                    <a:pt x="363" y="30"/>
                    <a:pt x="376" y="72"/>
                  </a:cubicBezTo>
                  <a:cubicBezTo>
                    <a:pt x="376" y="72"/>
                    <a:pt x="376" y="72"/>
                    <a:pt x="376" y="72"/>
                  </a:cubicBezTo>
                  <a:cubicBezTo>
                    <a:pt x="379" y="72"/>
                    <a:pt x="381" y="71"/>
                    <a:pt x="383" y="71"/>
                  </a:cubicBezTo>
                  <a:cubicBezTo>
                    <a:pt x="383" y="71"/>
                    <a:pt x="383" y="71"/>
                    <a:pt x="383" y="71"/>
                  </a:cubicBezTo>
                  <a:cubicBezTo>
                    <a:pt x="400" y="71"/>
                    <a:pt x="416" y="76"/>
                    <a:pt x="430" y="85"/>
                  </a:cubicBezTo>
                  <a:cubicBezTo>
                    <a:pt x="430" y="85"/>
                    <a:pt x="430" y="85"/>
                    <a:pt x="430" y="85"/>
                  </a:cubicBezTo>
                  <a:cubicBezTo>
                    <a:pt x="430" y="85"/>
                    <a:pt x="430" y="85"/>
                    <a:pt x="430" y="85"/>
                  </a:cubicBezTo>
                  <a:cubicBezTo>
                    <a:pt x="433" y="87"/>
                    <a:pt x="434" y="92"/>
                    <a:pt x="432" y="96"/>
                  </a:cubicBezTo>
                  <a:cubicBezTo>
                    <a:pt x="432" y="96"/>
                    <a:pt x="432" y="96"/>
                    <a:pt x="432" y="96"/>
                  </a:cubicBezTo>
                  <a:cubicBezTo>
                    <a:pt x="430" y="100"/>
                    <a:pt x="425" y="101"/>
                    <a:pt x="421" y="98"/>
                  </a:cubicBezTo>
                  <a:cubicBezTo>
                    <a:pt x="421" y="98"/>
                    <a:pt x="421" y="98"/>
                    <a:pt x="421" y="98"/>
                  </a:cubicBezTo>
                  <a:cubicBezTo>
                    <a:pt x="410" y="91"/>
                    <a:pt x="397" y="87"/>
                    <a:pt x="383" y="87"/>
                  </a:cubicBezTo>
                  <a:cubicBezTo>
                    <a:pt x="383" y="87"/>
                    <a:pt x="383" y="87"/>
                    <a:pt x="383" y="87"/>
                  </a:cubicBezTo>
                  <a:cubicBezTo>
                    <a:pt x="379" y="87"/>
                    <a:pt x="376" y="88"/>
                    <a:pt x="372" y="88"/>
                  </a:cubicBezTo>
                  <a:cubicBezTo>
                    <a:pt x="372" y="88"/>
                    <a:pt x="372" y="88"/>
                    <a:pt x="372" y="88"/>
                  </a:cubicBezTo>
                  <a:cubicBezTo>
                    <a:pt x="368" y="89"/>
                    <a:pt x="364" y="86"/>
                    <a:pt x="363" y="82"/>
                  </a:cubicBezTo>
                  <a:cubicBezTo>
                    <a:pt x="363" y="82"/>
                    <a:pt x="363" y="82"/>
                    <a:pt x="363" y="82"/>
                  </a:cubicBezTo>
                  <a:cubicBezTo>
                    <a:pt x="354" y="44"/>
                    <a:pt x="319" y="16"/>
                    <a:pt x="278" y="16"/>
                  </a:cubicBezTo>
                  <a:cubicBezTo>
                    <a:pt x="278" y="16"/>
                    <a:pt x="278" y="16"/>
                    <a:pt x="278" y="16"/>
                  </a:cubicBezTo>
                  <a:cubicBezTo>
                    <a:pt x="242" y="16"/>
                    <a:pt x="212" y="38"/>
                    <a:pt x="199" y="69"/>
                  </a:cubicBezTo>
                  <a:cubicBezTo>
                    <a:pt x="199" y="69"/>
                    <a:pt x="199" y="69"/>
                    <a:pt x="199" y="69"/>
                  </a:cubicBezTo>
                  <a:cubicBezTo>
                    <a:pt x="198" y="71"/>
                    <a:pt x="195" y="73"/>
                    <a:pt x="193" y="73"/>
                  </a:cubicBezTo>
                  <a:cubicBezTo>
                    <a:pt x="193" y="73"/>
                    <a:pt x="193" y="73"/>
                    <a:pt x="193" y="73"/>
                  </a:cubicBezTo>
                  <a:cubicBezTo>
                    <a:pt x="190" y="74"/>
                    <a:pt x="188" y="73"/>
                    <a:pt x="186" y="72"/>
                  </a:cubicBezTo>
                  <a:cubicBezTo>
                    <a:pt x="186" y="72"/>
                    <a:pt x="186" y="72"/>
                    <a:pt x="186" y="72"/>
                  </a:cubicBezTo>
                  <a:cubicBezTo>
                    <a:pt x="176" y="63"/>
                    <a:pt x="164" y="57"/>
                    <a:pt x="150" y="57"/>
                  </a:cubicBezTo>
                  <a:cubicBezTo>
                    <a:pt x="150" y="57"/>
                    <a:pt x="150" y="57"/>
                    <a:pt x="150" y="57"/>
                  </a:cubicBezTo>
                  <a:cubicBezTo>
                    <a:pt x="120" y="57"/>
                    <a:pt x="96" y="81"/>
                    <a:pt x="96" y="111"/>
                  </a:cubicBezTo>
                  <a:cubicBezTo>
                    <a:pt x="96" y="111"/>
                    <a:pt x="96" y="111"/>
                    <a:pt x="96" y="111"/>
                  </a:cubicBezTo>
                  <a:cubicBezTo>
                    <a:pt x="96" y="114"/>
                    <a:pt x="97" y="118"/>
                    <a:pt x="97" y="121"/>
                  </a:cubicBezTo>
                  <a:cubicBezTo>
                    <a:pt x="97" y="121"/>
                    <a:pt x="97" y="121"/>
                    <a:pt x="97" y="121"/>
                  </a:cubicBezTo>
                  <a:cubicBezTo>
                    <a:pt x="98" y="123"/>
                    <a:pt x="97" y="126"/>
                    <a:pt x="96" y="127"/>
                  </a:cubicBezTo>
                  <a:cubicBezTo>
                    <a:pt x="96" y="127"/>
                    <a:pt x="96" y="127"/>
                    <a:pt x="96" y="127"/>
                  </a:cubicBezTo>
                  <a:cubicBezTo>
                    <a:pt x="94" y="129"/>
                    <a:pt x="92" y="130"/>
                    <a:pt x="90" y="130"/>
                  </a:cubicBezTo>
                  <a:cubicBezTo>
                    <a:pt x="90" y="130"/>
                    <a:pt x="90" y="130"/>
                    <a:pt x="90" y="130"/>
                  </a:cubicBezTo>
                  <a:cubicBezTo>
                    <a:pt x="49" y="131"/>
                    <a:pt x="16" y="164"/>
                    <a:pt x="16" y="205"/>
                  </a:cubicBezTo>
                  <a:cubicBezTo>
                    <a:pt x="16" y="205"/>
                    <a:pt x="16" y="205"/>
                    <a:pt x="16" y="205"/>
                  </a:cubicBezTo>
                  <a:cubicBezTo>
                    <a:pt x="16" y="227"/>
                    <a:pt x="25" y="247"/>
                    <a:pt x="40" y="260"/>
                  </a:cubicBezTo>
                  <a:cubicBezTo>
                    <a:pt x="40" y="260"/>
                    <a:pt x="40" y="260"/>
                    <a:pt x="40" y="260"/>
                  </a:cubicBezTo>
                  <a:cubicBezTo>
                    <a:pt x="43" y="263"/>
                    <a:pt x="43" y="266"/>
                    <a:pt x="42" y="269"/>
                  </a:cubicBezTo>
                  <a:cubicBezTo>
                    <a:pt x="42" y="269"/>
                    <a:pt x="42" y="269"/>
                    <a:pt x="42" y="269"/>
                  </a:cubicBezTo>
                  <a:cubicBezTo>
                    <a:pt x="40" y="275"/>
                    <a:pt x="39" y="282"/>
                    <a:pt x="39" y="288"/>
                  </a:cubicBezTo>
                  <a:cubicBezTo>
                    <a:pt x="39" y="288"/>
                    <a:pt x="39" y="288"/>
                    <a:pt x="39" y="288"/>
                  </a:cubicBezTo>
                  <a:cubicBezTo>
                    <a:pt x="39" y="318"/>
                    <a:pt x="62" y="341"/>
                    <a:pt x="91" y="341"/>
                  </a:cubicBezTo>
                  <a:cubicBezTo>
                    <a:pt x="91" y="341"/>
                    <a:pt x="91" y="341"/>
                    <a:pt x="91" y="341"/>
                  </a:cubicBezTo>
                  <a:cubicBezTo>
                    <a:pt x="99" y="341"/>
                    <a:pt x="106" y="340"/>
                    <a:pt x="112" y="337"/>
                  </a:cubicBezTo>
                  <a:cubicBezTo>
                    <a:pt x="112" y="337"/>
                    <a:pt x="112" y="337"/>
                    <a:pt x="112" y="337"/>
                  </a:cubicBezTo>
                  <a:cubicBezTo>
                    <a:pt x="114" y="336"/>
                    <a:pt x="116" y="336"/>
                    <a:pt x="118" y="337"/>
                  </a:cubicBezTo>
                  <a:cubicBezTo>
                    <a:pt x="118" y="337"/>
                    <a:pt x="118" y="337"/>
                    <a:pt x="118" y="337"/>
                  </a:cubicBezTo>
                  <a:cubicBezTo>
                    <a:pt x="120" y="338"/>
                    <a:pt x="122" y="339"/>
                    <a:pt x="123" y="341"/>
                  </a:cubicBezTo>
                  <a:cubicBezTo>
                    <a:pt x="123" y="341"/>
                    <a:pt x="123" y="341"/>
                    <a:pt x="123" y="341"/>
                  </a:cubicBezTo>
                  <a:cubicBezTo>
                    <a:pt x="132" y="366"/>
                    <a:pt x="156" y="383"/>
                    <a:pt x="184" y="383"/>
                  </a:cubicBezTo>
                  <a:cubicBezTo>
                    <a:pt x="184" y="383"/>
                    <a:pt x="184" y="383"/>
                    <a:pt x="184" y="383"/>
                  </a:cubicBezTo>
                  <a:cubicBezTo>
                    <a:pt x="206" y="383"/>
                    <a:pt x="225" y="373"/>
                    <a:pt x="237" y="357"/>
                  </a:cubicBezTo>
                  <a:cubicBezTo>
                    <a:pt x="237" y="357"/>
                    <a:pt x="237" y="357"/>
                    <a:pt x="237" y="357"/>
                  </a:cubicBezTo>
                  <a:cubicBezTo>
                    <a:pt x="238" y="355"/>
                    <a:pt x="240" y="354"/>
                    <a:pt x="242" y="353"/>
                  </a:cubicBezTo>
                  <a:cubicBezTo>
                    <a:pt x="242" y="353"/>
                    <a:pt x="242" y="353"/>
                    <a:pt x="242" y="353"/>
                  </a:cubicBezTo>
                  <a:cubicBezTo>
                    <a:pt x="244" y="353"/>
                    <a:pt x="246" y="354"/>
                    <a:pt x="248" y="355"/>
                  </a:cubicBezTo>
                  <a:cubicBezTo>
                    <a:pt x="248" y="355"/>
                    <a:pt x="248" y="355"/>
                    <a:pt x="248" y="355"/>
                  </a:cubicBezTo>
                  <a:cubicBezTo>
                    <a:pt x="259" y="364"/>
                    <a:pt x="273" y="369"/>
                    <a:pt x="288" y="369"/>
                  </a:cubicBezTo>
                  <a:cubicBezTo>
                    <a:pt x="288" y="369"/>
                    <a:pt x="288" y="369"/>
                    <a:pt x="288" y="369"/>
                  </a:cubicBezTo>
                  <a:cubicBezTo>
                    <a:pt x="312" y="369"/>
                    <a:pt x="333" y="356"/>
                    <a:pt x="344" y="338"/>
                  </a:cubicBezTo>
                  <a:cubicBezTo>
                    <a:pt x="344" y="338"/>
                    <a:pt x="344" y="338"/>
                    <a:pt x="344" y="338"/>
                  </a:cubicBezTo>
                  <a:cubicBezTo>
                    <a:pt x="345" y="336"/>
                    <a:pt x="347" y="334"/>
                    <a:pt x="350" y="334"/>
                  </a:cubicBezTo>
                  <a:cubicBezTo>
                    <a:pt x="350" y="334"/>
                    <a:pt x="350" y="334"/>
                    <a:pt x="350" y="334"/>
                  </a:cubicBezTo>
                  <a:cubicBezTo>
                    <a:pt x="352" y="334"/>
                    <a:pt x="354" y="334"/>
                    <a:pt x="356" y="336"/>
                  </a:cubicBezTo>
                  <a:cubicBezTo>
                    <a:pt x="356" y="336"/>
                    <a:pt x="356" y="336"/>
                    <a:pt x="356" y="336"/>
                  </a:cubicBezTo>
                  <a:cubicBezTo>
                    <a:pt x="367" y="344"/>
                    <a:pt x="380" y="349"/>
                    <a:pt x="395" y="349"/>
                  </a:cubicBezTo>
                  <a:cubicBezTo>
                    <a:pt x="395" y="349"/>
                    <a:pt x="395" y="349"/>
                    <a:pt x="395" y="349"/>
                  </a:cubicBezTo>
                  <a:cubicBezTo>
                    <a:pt x="428" y="349"/>
                    <a:pt x="455" y="322"/>
                    <a:pt x="455" y="289"/>
                  </a:cubicBezTo>
                  <a:cubicBezTo>
                    <a:pt x="455" y="289"/>
                    <a:pt x="455" y="289"/>
                    <a:pt x="455" y="289"/>
                  </a:cubicBezTo>
                  <a:cubicBezTo>
                    <a:pt x="455" y="289"/>
                    <a:pt x="455" y="288"/>
                    <a:pt x="455" y="288"/>
                  </a:cubicBezTo>
                  <a:cubicBezTo>
                    <a:pt x="455" y="288"/>
                    <a:pt x="455" y="288"/>
                    <a:pt x="455" y="288"/>
                  </a:cubicBezTo>
                  <a:cubicBezTo>
                    <a:pt x="455" y="284"/>
                    <a:pt x="458" y="280"/>
                    <a:pt x="462" y="280"/>
                  </a:cubicBezTo>
                  <a:cubicBezTo>
                    <a:pt x="462" y="280"/>
                    <a:pt x="462" y="280"/>
                    <a:pt x="462" y="280"/>
                  </a:cubicBezTo>
                  <a:cubicBezTo>
                    <a:pt x="487" y="276"/>
                    <a:pt x="506" y="255"/>
                    <a:pt x="506" y="229"/>
                  </a:cubicBezTo>
                  <a:cubicBezTo>
                    <a:pt x="506" y="229"/>
                    <a:pt x="506" y="229"/>
                    <a:pt x="506" y="229"/>
                  </a:cubicBezTo>
                  <a:cubicBezTo>
                    <a:pt x="506" y="203"/>
                    <a:pt x="486" y="181"/>
                    <a:pt x="460" y="178"/>
                  </a:cubicBezTo>
                  <a:cubicBezTo>
                    <a:pt x="460" y="178"/>
                    <a:pt x="460" y="178"/>
                    <a:pt x="460" y="178"/>
                  </a:cubicBezTo>
                  <a:cubicBezTo>
                    <a:pt x="458" y="178"/>
                    <a:pt x="456" y="177"/>
                    <a:pt x="455" y="175"/>
                  </a:cubicBezTo>
                  <a:cubicBezTo>
                    <a:pt x="455" y="175"/>
                    <a:pt x="455" y="175"/>
                    <a:pt x="455" y="175"/>
                  </a:cubicBezTo>
                  <a:cubicBezTo>
                    <a:pt x="453" y="173"/>
                    <a:pt x="453" y="171"/>
                    <a:pt x="453" y="169"/>
                  </a:cubicBezTo>
                  <a:cubicBezTo>
                    <a:pt x="453" y="169"/>
                    <a:pt x="453" y="169"/>
                    <a:pt x="453" y="169"/>
                  </a:cubicBezTo>
                  <a:cubicBezTo>
                    <a:pt x="454" y="165"/>
                    <a:pt x="454" y="162"/>
                    <a:pt x="454" y="158"/>
                  </a:cubicBezTo>
                  <a:cubicBezTo>
                    <a:pt x="454" y="158"/>
                    <a:pt x="454" y="158"/>
                    <a:pt x="454" y="158"/>
                  </a:cubicBezTo>
                  <a:cubicBezTo>
                    <a:pt x="454" y="143"/>
                    <a:pt x="449" y="130"/>
                    <a:pt x="442" y="119"/>
                  </a:cubicBezTo>
                  <a:cubicBezTo>
                    <a:pt x="442" y="119"/>
                    <a:pt x="442" y="119"/>
                    <a:pt x="442" y="119"/>
                  </a:cubicBezTo>
                  <a:cubicBezTo>
                    <a:pt x="439" y="115"/>
                    <a:pt x="440" y="110"/>
                    <a:pt x="444" y="107"/>
                  </a:cubicBezTo>
                  <a:cubicBezTo>
                    <a:pt x="444" y="107"/>
                    <a:pt x="444" y="107"/>
                    <a:pt x="444" y="107"/>
                  </a:cubicBezTo>
                  <a:cubicBezTo>
                    <a:pt x="448" y="105"/>
                    <a:pt x="453" y="106"/>
                    <a:pt x="455" y="110"/>
                  </a:cubicBezTo>
                  <a:cubicBezTo>
                    <a:pt x="455" y="110"/>
                    <a:pt x="455" y="110"/>
                    <a:pt x="455" y="110"/>
                  </a:cubicBezTo>
                  <a:cubicBezTo>
                    <a:pt x="464" y="123"/>
                    <a:pt x="470" y="140"/>
                    <a:pt x="470" y="158"/>
                  </a:cubicBezTo>
                  <a:cubicBezTo>
                    <a:pt x="470" y="158"/>
                    <a:pt x="470" y="158"/>
                    <a:pt x="470" y="158"/>
                  </a:cubicBezTo>
                  <a:cubicBezTo>
                    <a:pt x="470" y="160"/>
                    <a:pt x="470" y="162"/>
                    <a:pt x="470" y="164"/>
                  </a:cubicBezTo>
                  <a:cubicBezTo>
                    <a:pt x="470" y="164"/>
                    <a:pt x="470" y="164"/>
                    <a:pt x="470" y="164"/>
                  </a:cubicBezTo>
                  <a:cubicBezTo>
                    <a:pt x="500" y="170"/>
                    <a:pt x="522" y="197"/>
                    <a:pt x="522" y="229"/>
                  </a:cubicBezTo>
                  <a:cubicBezTo>
                    <a:pt x="522" y="229"/>
                    <a:pt x="522" y="229"/>
                    <a:pt x="522" y="229"/>
                  </a:cubicBezTo>
                  <a:cubicBezTo>
                    <a:pt x="522" y="261"/>
                    <a:pt x="500" y="287"/>
                    <a:pt x="471" y="294"/>
                  </a:cubicBezTo>
                  <a:cubicBezTo>
                    <a:pt x="471" y="294"/>
                    <a:pt x="471" y="294"/>
                    <a:pt x="471" y="294"/>
                  </a:cubicBezTo>
                  <a:cubicBezTo>
                    <a:pt x="468" y="334"/>
                    <a:pt x="435" y="365"/>
                    <a:pt x="395" y="365"/>
                  </a:cubicBezTo>
                  <a:cubicBezTo>
                    <a:pt x="395" y="365"/>
                    <a:pt x="395" y="365"/>
                    <a:pt x="395" y="365"/>
                  </a:cubicBezTo>
                  <a:cubicBezTo>
                    <a:pt x="379" y="365"/>
                    <a:pt x="365" y="361"/>
                    <a:pt x="353" y="353"/>
                  </a:cubicBezTo>
                  <a:cubicBezTo>
                    <a:pt x="353" y="353"/>
                    <a:pt x="353" y="353"/>
                    <a:pt x="353" y="353"/>
                  </a:cubicBezTo>
                  <a:cubicBezTo>
                    <a:pt x="338" y="372"/>
                    <a:pt x="315" y="385"/>
                    <a:pt x="288" y="385"/>
                  </a:cubicBezTo>
                  <a:cubicBezTo>
                    <a:pt x="288" y="385"/>
                    <a:pt x="288" y="385"/>
                    <a:pt x="288" y="385"/>
                  </a:cubicBezTo>
                  <a:cubicBezTo>
                    <a:pt x="272" y="385"/>
                    <a:pt x="257" y="380"/>
                    <a:pt x="245" y="372"/>
                  </a:cubicBezTo>
                  <a:cubicBezTo>
                    <a:pt x="245" y="372"/>
                    <a:pt x="245" y="372"/>
                    <a:pt x="245" y="372"/>
                  </a:cubicBezTo>
                  <a:cubicBezTo>
                    <a:pt x="230" y="389"/>
                    <a:pt x="208" y="399"/>
                    <a:pt x="184" y="399"/>
                  </a:cubicBezTo>
                  <a:cubicBezTo>
                    <a:pt x="184" y="399"/>
                    <a:pt x="184" y="399"/>
                    <a:pt x="184" y="399"/>
                  </a:cubicBezTo>
                  <a:cubicBezTo>
                    <a:pt x="152" y="399"/>
                    <a:pt x="125" y="381"/>
                    <a:pt x="111" y="35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93" name="Text Box 35"/>
            <p:cNvSpPr txBox="1">
              <a:spLocks noChangeAspect="1" noChangeArrowheads="1"/>
            </p:cNvSpPr>
            <p:nvPr/>
          </p:nvSpPr>
          <p:spPr bwMode="auto">
            <a:xfrm>
              <a:off x="9508328" y="5735555"/>
              <a:ext cx="1808286" cy="658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r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Data Network </a:t>
              </a:r>
              <a:endParaRPr kumimoji="0" lang="en-US" altLang="en-US" sz="20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(e.g. operator </a:t>
              </a:r>
            </a:p>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or Internet)</a:t>
              </a:r>
            </a:p>
          </p:txBody>
        </p:sp>
      </p:grpSp>
      <p:sp>
        <p:nvSpPr>
          <p:cNvPr id="159" name="Text Box 144"/>
          <p:cNvSpPr txBox="1">
            <a:spLocks noChangeAspect="1" noChangeArrowheads="1"/>
          </p:cNvSpPr>
          <p:nvPr/>
        </p:nvSpPr>
        <p:spPr bwMode="auto">
          <a:xfrm>
            <a:off x="5465689" y="3378380"/>
            <a:ext cx="791710"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Nudr</a:t>
            </a:r>
            <a:endPar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sp>
        <p:nvSpPr>
          <p:cNvPr id="160" name="Content Placeholder 3"/>
          <p:cNvSpPr txBox="1">
            <a:spLocks/>
          </p:cNvSpPr>
          <p:nvPr/>
        </p:nvSpPr>
        <p:spPr>
          <a:xfrm>
            <a:off x="472919" y="1590610"/>
            <a:ext cx="3916810" cy="2569138"/>
          </a:xfrm>
          <a:prstGeom prst="rect">
            <a:avLst/>
          </a:prstGeom>
        </p:spPr>
        <p:txBody>
          <a:bodyPr/>
          <a:lstStyle>
            <a:lvl1pPr marL="176213" indent="-176213" algn="l" rtl="0" eaLnBrk="1" fontAlgn="base" hangingPunct="1">
              <a:spcBef>
                <a:spcPct val="20000"/>
              </a:spcBef>
              <a:spcAft>
                <a:spcPct val="0"/>
              </a:spcAft>
              <a:buClr>
                <a:srgbClr val="00A9D4"/>
              </a:buClr>
              <a:buFont typeface="Arial" charset="0"/>
              <a:buChar char="›"/>
              <a:defRPr sz="2400">
                <a:solidFill>
                  <a:schemeClr val="tx1"/>
                </a:solidFill>
                <a:latin typeface="+mn-lt"/>
                <a:ea typeface="+mn-ea"/>
                <a:cs typeface="+mn-cs"/>
              </a:defRPr>
            </a:lvl1pPr>
            <a:lvl2pPr marL="533400" indent="-177800"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2pPr>
            <a:lvl3pPr marL="892175" indent="-179388" algn="l" rtl="0" eaLnBrk="1" fontAlgn="base" hangingPunct="1">
              <a:spcBef>
                <a:spcPct val="20000"/>
              </a:spcBef>
              <a:spcAft>
                <a:spcPct val="0"/>
              </a:spcAft>
              <a:buClr>
                <a:srgbClr val="92CCE5"/>
              </a:buClr>
              <a:buFont typeface="Ericsson Capital TT" pitchFamily="2" charset="0"/>
              <a:buChar char="›"/>
              <a:defRPr sz="2000">
                <a:solidFill>
                  <a:schemeClr val="tx1"/>
                </a:solidFill>
                <a:latin typeface="+mn-lt"/>
              </a:defRPr>
            </a:lvl3pPr>
            <a:lvl4pPr marL="125253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4pPr>
            <a:lvl5pPr marL="16144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5pPr>
            <a:lvl6pPr marL="20716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9pPr>
          </a:lstStyle>
          <a:p>
            <a:pPr marL="176213" marR="0" lvl="0" indent="-176213" algn="l" defTabSz="914400" rtl="0" eaLnBrk="1" fontAlgn="base" latinLnBrk="0" hangingPunct="1">
              <a:lnSpc>
                <a:spcPct val="100000"/>
              </a:lnSpc>
              <a:spcBef>
                <a:spcPts val="0"/>
              </a:spcBef>
              <a:spcAft>
                <a:spcPts val="600"/>
              </a:spcAft>
              <a:buClr>
                <a:srgbClr val="00A9D4"/>
              </a:buClr>
              <a:buSzTx/>
              <a:buFont typeface="Arial" charset="0"/>
              <a:buChar char="›"/>
              <a:tabLst/>
              <a:defRPr/>
            </a:pPr>
            <a:r>
              <a:rPr kumimoji="0" lang="en-US" sz="1800" b="0" i="0" u="none" strike="noStrike" kern="0" cap="none" spc="0" normalizeH="0" baseline="0" noProof="0" dirty="0">
                <a:ln>
                  <a:noFill/>
                </a:ln>
                <a:solidFill>
                  <a:srgbClr val="181818"/>
                </a:solidFill>
                <a:effectLst/>
                <a:uLnTx/>
                <a:uFillTx/>
                <a:latin typeface="Ericsson Hilda"/>
                <a:ea typeface="+mn-ea"/>
                <a:cs typeface="+mn-cs"/>
              </a:rPr>
              <a:t>5GC with Service Based Interface (SBI) between Control Plane (CP) network functions</a:t>
            </a:r>
          </a:p>
          <a:p>
            <a:pPr marL="176213" marR="0" lvl="0" indent="-176213" algn="l" defTabSz="914400" rtl="0" eaLnBrk="1" fontAlgn="base" latinLnBrk="0" hangingPunct="1">
              <a:lnSpc>
                <a:spcPct val="100000"/>
              </a:lnSpc>
              <a:spcBef>
                <a:spcPts val="0"/>
              </a:spcBef>
              <a:spcAft>
                <a:spcPts val="600"/>
              </a:spcAft>
              <a:buClr>
                <a:srgbClr val="00A9D4"/>
              </a:buClr>
              <a:buSzTx/>
              <a:buFont typeface="Arial" charset="0"/>
              <a:buChar char="›"/>
              <a:tabLst/>
              <a:defRPr/>
            </a:pPr>
            <a:r>
              <a:rPr kumimoji="0" lang="en-US" sz="1800" b="0" i="0" u="none" strike="noStrike" kern="0" cap="none" spc="0" normalizeH="0" baseline="0" noProof="0" dirty="0">
                <a:ln>
                  <a:noFill/>
                </a:ln>
                <a:solidFill>
                  <a:srgbClr val="181818"/>
                </a:solidFill>
                <a:effectLst/>
                <a:uLnTx/>
                <a:uFillTx/>
                <a:latin typeface="Ericsson Hilda"/>
                <a:ea typeface="+mn-ea"/>
                <a:cs typeface="+mn-cs"/>
              </a:rPr>
              <a:t>CP/UP split of GW similar to CUPS, </a:t>
            </a:r>
            <a:r>
              <a:rPr kumimoji="0" lang="en-US" sz="1800" b="0" i="0" u="none" strike="noStrike" kern="0" cap="none" spc="0" normalizeH="0" baseline="0" noProof="0" dirty="0">
                <a:ln>
                  <a:noFill/>
                </a:ln>
                <a:effectLst/>
                <a:uLnTx/>
                <a:uFillTx/>
                <a:latin typeface="Ericsson Hilda"/>
                <a:ea typeface="+mn-ea"/>
                <a:cs typeface="+mn-cs"/>
              </a:rPr>
              <a:t>realized by SMF/UPF</a:t>
            </a:r>
          </a:p>
          <a:p>
            <a:pPr>
              <a:spcBef>
                <a:spcPts val="0"/>
              </a:spcBef>
              <a:spcAft>
                <a:spcPts val="600"/>
              </a:spcAft>
              <a:defRPr/>
            </a:pPr>
            <a:r>
              <a:rPr lang="en-US" sz="1800" kern="0" dirty="0"/>
              <a:t>NSSF for slice selection</a:t>
            </a:r>
            <a:endParaRPr kumimoji="0" lang="en-US" sz="1800" b="0" i="0" u="none" strike="noStrike" kern="0" cap="none" spc="0" normalizeH="0" baseline="0" noProof="0" dirty="0">
              <a:ln>
                <a:noFill/>
              </a:ln>
              <a:effectLst/>
              <a:uLnTx/>
              <a:uFillTx/>
              <a:latin typeface="Ericsson Hilda"/>
            </a:endParaRPr>
          </a:p>
          <a:p>
            <a:pPr marL="176213" marR="0" lvl="0" indent="-176213" algn="l" defTabSz="914400" rtl="0" eaLnBrk="1" fontAlgn="base" latinLnBrk="0" hangingPunct="1">
              <a:lnSpc>
                <a:spcPct val="100000"/>
              </a:lnSpc>
              <a:spcBef>
                <a:spcPts val="0"/>
              </a:spcBef>
              <a:spcAft>
                <a:spcPts val="600"/>
              </a:spcAft>
              <a:buClr>
                <a:srgbClr val="00A9D4"/>
              </a:buClr>
              <a:buSzTx/>
              <a:buFont typeface="Arial" charset="0"/>
              <a:buChar char="›"/>
              <a:tabLst/>
              <a:defRPr/>
            </a:pPr>
            <a:r>
              <a:rPr kumimoji="0" lang="en-US" sz="1800" b="0" i="0" u="none" strike="noStrike" kern="0" cap="none" spc="0" normalizeH="0" baseline="0" noProof="0" dirty="0">
                <a:ln>
                  <a:noFill/>
                </a:ln>
                <a:effectLst/>
                <a:uLnTx/>
                <a:uFillTx/>
                <a:latin typeface="Ericsson Hilda"/>
                <a:ea typeface="+mn-ea"/>
                <a:cs typeface="+mn-cs"/>
              </a:rPr>
              <a:t>NRF for NF registration and service discovery</a:t>
            </a:r>
          </a:p>
        </p:txBody>
      </p:sp>
      <p:sp>
        <p:nvSpPr>
          <p:cNvPr id="162" name="Oval 161"/>
          <p:cNvSpPr/>
          <p:nvPr/>
        </p:nvSpPr>
        <p:spPr bwMode="auto">
          <a:xfrm>
            <a:off x="5618112" y="3202607"/>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87" name="Text Box 144"/>
          <p:cNvSpPr txBox="1">
            <a:spLocks noChangeAspect="1" noChangeArrowheads="1"/>
          </p:cNvSpPr>
          <p:nvPr/>
        </p:nvSpPr>
        <p:spPr bwMode="auto">
          <a:xfrm>
            <a:off x="7680896" y="3365596"/>
            <a:ext cx="767865"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Nnssf</a:t>
            </a:r>
            <a:endPar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cxnSp>
        <p:nvCxnSpPr>
          <p:cNvPr id="182" name="Straight Connector 133"/>
          <p:cNvCxnSpPr>
            <a:cxnSpLocks/>
          </p:cNvCxnSpPr>
          <p:nvPr/>
        </p:nvCxnSpPr>
        <p:spPr bwMode="auto">
          <a:xfrm flipH="1">
            <a:off x="2977639" y="4300057"/>
            <a:ext cx="2304435" cy="725314"/>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206" name="Straight Connector 205"/>
          <p:cNvCxnSpPr>
            <a:cxnSpLocks/>
          </p:cNvCxnSpPr>
          <p:nvPr/>
        </p:nvCxnSpPr>
        <p:spPr bwMode="auto">
          <a:xfrm>
            <a:off x="5032162" y="3560356"/>
            <a:ext cx="5694082" cy="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207" name="Straight Connector 206"/>
          <p:cNvCxnSpPr>
            <a:cxnSpLocks/>
          </p:cNvCxnSpPr>
          <p:nvPr/>
        </p:nvCxnSpPr>
        <p:spPr bwMode="auto">
          <a:xfrm>
            <a:off x="5691559" y="3077884"/>
            <a:ext cx="7186" cy="47816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83" name="Straight Connector 182">
            <a:extLst>
              <a:ext uri="{FF2B5EF4-FFF2-40B4-BE49-F238E27FC236}">
                <a16:creationId xmlns:a16="http://schemas.microsoft.com/office/drawing/2014/main" id="{4F2D51B4-76BA-4876-BC2C-5BE86D796F80}"/>
              </a:ext>
            </a:extLst>
          </p:cNvPr>
          <p:cNvCxnSpPr>
            <a:cxnSpLocks/>
          </p:cNvCxnSpPr>
          <p:nvPr/>
        </p:nvCxnSpPr>
        <p:spPr bwMode="auto">
          <a:xfrm>
            <a:off x="4971046" y="3062587"/>
            <a:ext cx="7186" cy="47816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214" name="Straight Connector 213">
            <a:extLst>
              <a:ext uri="{FF2B5EF4-FFF2-40B4-BE49-F238E27FC236}">
                <a16:creationId xmlns:a16="http://schemas.microsoft.com/office/drawing/2014/main" id="{75D087E2-57E1-4FDD-86C1-1CD2D0141E25}"/>
              </a:ext>
            </a:extLst>
          </p:cNvPr>
          <p:cNvCxnSpPr>
            <a:cxnSpLocks/>
          </p:cNvCxnSpPr>
          <p:nvPr/>
        </p:nvCxnSpPr>
        <p:spPr bwMode="auto">
          <a:xfrm>
            <a:off x="6395466" y="3070573"/>
            <a:ext cx="7186" cy="47816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215" name="Straight Connector 214">
            <a:extLst>
              <a:ext uri="{FF2B5EF4-FFF2-40B4-BE49-F238E27FC236}">
                <a16:creationId xmlns:a16="http://schemas.microsoft.com/office/drawing/2014/main" id="{9E0A79E2-9639-4D8B-9CCD-EFD04D6C840C}"/>
              </a:ext>
            </a:extLst>
          </p:cNvPr>
          <p:cNvCxnSpPr>
            <a:cxnSpLocks/>
            <a:endCxn id="249" idx="0"/>
          </p:cNvCxnSpPr>
          <p:nvPr/>
        </p:nvCxnSpPr>
        <p:spPr bwMode="auto">
          <a:xfrm>
            <a:off x="6884411" y="3611188"/>
            <a:ext cx="7186" cy="557597"/>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216" name="Straight Connector 215">
            <a:extLst>
              <a:ext uri="{FF2B5EF4-FFF2-40B4-BE49-F238E27FC236}">
                <a16:creationId xmlns:a16="http://schemas.microsoft.com/office/drawing/2014/main" id="{24B13A1E-BAFB-41C7-A13E-6ABCB396189F}"/>
              </a:ext>
            </a:extLst>
          </p:cNvPr>
          <p:cNvCxnSpPr>
            <a:cxnSpLocks/>
            <a:endCxn id="250" idx="0"/>
          </p:cNvCxnSpPr>
          <p:nvPr/>
        </p:nvCxnSpPr>
        <p:spPr bwMode="auto">
          <a:xfrm>
            <a:off x="8338528" y="3596455"/>
            <a:ext cx="11694" cy="584776"/>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217" name="Straight Connector 216">
            <a:extLst>
              <a:ext uri="{FF2B5EF4-FFF2-40B4-BE49-F238E27FC236}">
                <a16:creationId xmlns:a16="http://schemas.microsoft.com/office/drawing/2014/main" id="{9FA36852-A094-4EF5-B7CD-8FCF83270AA5}"/>
              </a:ext>
            </a:extLst>
          </p:cNvPr>
          <p:cNvCxnSpPr>
            <a:cxnSpLocks/>
          </p:cNvCxnSpPr>
          <p:nvPr/>
        </p:nvCxnSpPr>
        <p:spPr bwMode="auto">
          <a:xfrm>
            <a:off x="7132643" y="3062936"/>
            <a:ext cx="7186" cy="47816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218" name="Straight Connector 217">
            <a:extLst>
              <a:ext uri="{FF2B5EF4-FFF2-40B4-BE49-F238E27FC236}">
                <a16:creationId xmlns:a16="http://schemas.microsoft.com/office/drawing/2014/main" id="{2CC930F1-8541-408E-BC98-2B5FD813A92A}"/>
              </a:ext>
            </a:extLst>
          </p:cNvPr>
          <p:cNvCxnSpPr>
            <a:cxnSpLocks/>
          </p:cNvCxnSpPr>
          <p:nvPr/>
        </p:nvCxnSpPr>
        <p:spPr bwMode="auto">
          <a:xfrm>
            <a:off x="7861594" y="3055155"/>
            <a:ext cx="7186" cy="47816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219" name="Straight Connector 218">
            <a:extLst>
              <a:ext uri="{FF2B5EF4-FFF2-40B4-BE49-F238E27FC236}">
                <a16:creationId xmlns:a16="http://schemas.microsoft.com/office/drawing/2014/main" id="{03A13CB3-F220-4B1A-82B5-9FC97C17E4DE}"/>
              </a:ext>
            </a:extLst>
          </p:cNvPr>
          <p:cNvCxnSpPr>
            <a:cxnSpLocks/>
          </p:cNvCxnSpPr>
          <p:nvPr/>
        </p:nvCxnSpPr>
        <p:spPr bwMode="auto">
          <a:xfrm>
            <a:off x="9301863" y="3062936"/>
            <a:ext cx="7186" cy="47816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220" name="Straight Connector 219">
            <a:extLst>
              <a:ext uri="{FF2B5EF4-FFF2-40B4-BE49-F238E27FC236}">
                <a16:creationId xmlns:a16="http://schemas.microsoft.com/office/drawing/2014/main" id="{6E67CE8A-4CEA-4A5F-8108-8E4B2F99ADD1}"/>
              </a:ext>
            </a:extLst>
          </p:cNvPr>
          <p:cNvCxnSpPr>
            <a:cxnSpLocks/>
          </p:cNvCxnSpPr>
          <p:nvPr/>
        </p:nvCxnSpPr>
        <p:spPr bwMode="auto">
          <a:xfrm>
            <a:off x="10752163" y="3077884"/>
            <a:ext cx="7186" cy="47816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221" name="Oval 220">
            <a:extLst>
              <a:ext uri="{FF2B5EF4-FFF2-40B4-BE49-F238E27FC236}">
                <a16:creationId xmlns:a16="http://schemas.microsoft.com/office/drawing/2014/main" id="{FCE6296D-6E58-4A49-BC1E-FC7ABD71C7AD}"/>
              </a:ext>
            </a:extLst>
          </p:cNvPr>
          <p:cNvSpPr/>
          <p:nvPr/>
        </p:nvSpPr>
        <p:spPr bwMode="auto">
          <a:xfrm>
            <a:off x="4898235" y="3194013"/>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22" name="Oval 221">
            <a:extLst>
              <a:ext uri="{FF2B5EF4-FFF2-40B4-BE49-F238E27FC236}">
                <a16:creationId xmlns:a16="http://schemas.microsoft.com/office/drawing/2014/main" id="{4CCC064F-1B24-4B35-A185-BD0F41104C43}"/>
              </a:ext>
            </a:extLst>
          </p:cNvPr>
          <p:cNvSpPr/>
          <p:nvPr/>
        </p:nvSpPr>
        <p:spPr bwMode="auto">
          <a:xfrm>
            <a:off x="6335037" y="3209791"/>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23" name="Oval 222">
            <a:extLst>
              <a:ext uri="{FF2B5EF4-FFF2-40B4-BE49-F238E27FC236}">
                <a16:creationId xmlns:a16="http://schemas.microsoft.com/office/drawing/2014/main" id="{70DB4543-DEAD-455C-9A02-B8A366DFFDA9}"/>
              </a:ext>
            </a:extLst>
          </p:cNvPr>
          <p:cNvSpPr/>
          <p:nvPr/>
        </p:nvSpPr>
        <p:spPr bwMode="auto">
          <a:xfrm>
            <a:off x="7066641" y="3202225"/>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24" name="Oval 223">
            <a:extLst>
              <a:ext uri="{FF2B5EF4-FFF2-40B4-BE49-F238E27FC236}">
                <a16:creationId xmlns:a16="http://schemas.microsoft.com/office/drawing/2014/main" id="{5418E554-AD14-4575-965A-4F3EDD282F3C}"/>
              </a:ext>
            </a:extLst>
          </p:cNvPr>
          <p:cNvSpPr/>
          <p:nvPr/>
        </p:nvSpPr>
        <p:spPr bwMode="auto">
          <a:xfrm>
            <a:off x="7795734" y="3194272"/>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25" name="Oval 224">
            <a:extLst>
              <a:ext uri="{FF2B5EF4-FFF2-40B4-BE49-F238E27FC236}">
                <a16:creationId xmlns:a16="http://schemas.microsoft.com/office/drawing/2014/main" id="{C350BDE5-D4C9-41FF-BC81-E4C3AAED5F21}"/>
              </a:ext>
            </a:extLst>
          </p:cNvPr>
          <p:cNvSpPr/>
          <p:nvPr/>
        </p:nvSpPr>
        <p:spPr bwMode="auto">
          <a:xfrm>
            <a:off x="9233420" y="3187838"/>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26" name="Oval 225">
            <a:extLst>
              <a:ext uri="{FF2B5EF4-FFF2-40B4-BE49-F238E27FC236}">
                <a16:creationId xmlns:a16="http://schemas.microsoft.com/office/drawing/2014/main" id="{D7041F0B-D7DE-4322-931A-0B8892EBFC36}"/>
              </a:ext>
            </a:extLst>
          </p:cNvPr>
          <p:cNvSpPr/>
          <p:nvPr/>
        </p:nvSpPr>
        <p:spPr bwMode="auto">
          <a:xfrm>
            <a:off x="10692276" y="3202607"/>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27" name="Oval 226">
            <a:extLst>
              <a:ext uri="{FF2B5EF4-FFF2-40B4-BE49-F238E27FC236}">
                <a16:creationId xmlns:a16="http://schemas.microsoft.com/office/drawing/2014/main" id="{70ED5429-6FED-4C59-B6EB-99282424AF3E}"/>
              </a:ext>
            </a:extLst>
          </p:cNvPr>
          <p:cNvSpPr/>
          <p:nvPr/>
        </p:nvSpPr>
        <p:spPr bwMode="auto">
          <a:xfrm>
            <a:off x="6822333" y="3781057"/>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1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28" name="Oval 227">
            <a:extLst>
              <a:ext uri="{FF2B5EF4-FFF2-40B4-BE49-F238E27FC236}">
                <a16:creationId xmlns:a16="http://schemas.microsoft.com/office/drawing/2014/main" id="{DF74C6DF-E183-42D2-8977-A32BDDC25BB1}"/>
              </a:ext>
            </a:extLst>
          </p:cNvPr>
          <p:cNvSpPr/>
          <p:nvPr/>
        </p:nvSpPr>
        <p:spPr bwMode="auto">
          <a:xfrm>
            <a:off x="8272903" y="3773150"/>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1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29" name="Text Box 144">
            <a:extLst>
              <a:ext uri="{FF2B5EF4-FFF2-40B4-BE49-F238E27FC236}">
                <a16:creationId xmlns:a16="http://schemas.microsoft.com/office/drawing/2014/main" id="{BF7261D6-B387-487A-B9E1-CBB5D6348C9B}"/>
              </a:ext>
            </a:extLst>
          </p:cNvPr>
          <p:cNvSpPr txBox="1">
            <a:spLocks noChangeAspect="1" noChangeArrowheads="1"/>
          </p:cNvSpPr>
          <p:nvPr/>
        </p:nvSpPr>
        <p:spPr bwMode="auto">
          <a:xfrm>
            <a:off x="9093453" y="3376932"/>
            <a:ext cx="767865"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Nudsf</a:t>
            </a:r>
            <a:endPar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cxnSp>
        <p:nvCxnSpPr>
          <p:cNvPr id="259" name="Straight Connector 133">
            <a:extLst>
              <a:ext uri="{FF2B5EF4-FFF2-40B4-BE49-F238E27FC236}">
                <a16:creationId xmlns:a16="http://schemas.microsoft.com/office/drawing/2014/main" id="{A046E588-5F71-4315-B4E9-E424C913BCAE}"/>
              </a:ext>
            </a:extLst>
          </p:cNvPr>
          <p:cNvCxnSpPr>
            <a:cxnSpLocks/>
            <a:stCxn id="336" idx="3"/>
            <a:endCxn id="249" idx="1"/>
          </p:cNvCxnSpPr>
          <p:nvPr/>
        </p:nvCxnSpPr>
        <p:spPr bwMode="auto">
          <a:xfrm flipV="1">
            <a:off x="4411465" y="4456532"/>
            <a:ext cx="2300132" cy="1002228"/>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167" name="Text Box 144">
            <a:extLst>
              <a:ext uri="{FF2B5EF4-FFF2-40B4-BE49-F238E27FC236}">
                <a16:creationId xmlns:a16="http://schemas.microsoft.com/office/drawing/2014/main" id="{1096EC00-8E15-4531-93C9-595E3B2584ED}"/>
              </a:ext>
            </a:extLst>
          </p:cNvPr>
          <p:cNvSpPr txBox="1">
            <a:spLocks noChangeAspect="1" noChangeArrowheads="1"/>
          </p:cNvSpPr>
          <p:nvPr/>
        </p:nvSpPr>
        <p:spPr bwMode="auto">
          <a:xfrm>
            <a:off x="4791458" y="1262876"/>
            <a:ext cx="1121746" cy="19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srgbClr val="181818"/>
                </a:solidFill>
                <a:effectLst/>
                <a:uLnTx/>
                <a:uFillTx/>
                <a:latin typeface="Ericsson Hilda"/>
                <a:ea typeface="MS PGothic" charset="-128"/>
                <a:cs typeface="+mn-cs"/>
              </a:rPr>
              <a:t>5GC</a:t>
            </a:r>
          </a:p>
        </p:txBody>
      </p:sp>
      <p:cxnSp>
        <p:nvCxnSpPr>
          <p:cNvPr id="189" name="Straight Connector 133">
            <a:extLst>
              <a:ext uri="{FF2B5EF4-FFF2-40B4-BE49-F238E27FC236}">
                <a16:creationId xmlns:a16="http://schemas.microsoft.com/office/drawing/2014/main" id="{322FFB2F-1F1B-44EE-9868-9C3039FB295D}"/>
              </a:ext>
            </a:extLst>
          </p:cNvPr>
          <p:cNvCxnSpPr>
            <a:cxnSpLocks/>
          </p:cNvCxnSpPr>
          <p:nvPr/>
        </p:nvCxnSpPr>
        <p:spPr bwMode="auto">
          <a:xfrm flipH="1">
            <a:off x="5293821" y="4265515"/>
            <a:ext cx="1434965" cy="34119"/>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90" name="Straight Connector 189">
            <a:extLst>
              <a:ext uri="{FF2B5EF4-FFF2-40B4-BE49-F238E27FC236}">
                <a16:creationId xmlns:a16="http://schemas.microsoft.com/office/drawing/2014/main" id="{EDCE98FC-A229-4E3A-9B20-45E565E037F7}"/>
              </a:ext>
            </a:extLst>
          </p:cNvPr>
          <p:cNvCxnSpPr>
            <a:cxnSpLocks/>
            <a:stCxn id="290" idx="2"/>
          </p:cNvCxnSpPr>
          <p:nvPr/>
        </p:nvCxnSpPr>
        <p:spPr bwMode="auto">
          <a:xfrm flipH="1">
            <a:off x="6032966" y="2103429"/>
            <a:ext cx="790" cy="1426764"/>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194" name="Text Box 144">
            <a:extLst>
              <a:ext uri="{FF2B5EF4-FFF2-40B4-BE49-F238E27FC236}">
                <a16:creationId xmlns:a16="http://schemas.microsoft.com/office/drawing/2014/main" id="{2BBE9224-5152-4867-B831-311ECFF92AE9}"/>
              </a:ext>
            </a:extLst>
          </p:cNvPr>
          <p:cNvSpPr txBox="1">
            <a:spLocks noChangeAspect="1" noChangeArrowheads="1"/>
          </p:cNvSpPr>
          <p:nvPr/>
        </p:nvSpPr>
        <p:spPr bwMode="auto">
          <a:xfrm>
            <a:off x="5835578" y="2203547"/>
            <a:ext cx="992188"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Nsmsf</a:t>
            </a:r>
            <a:endPar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sp>
        <p:nvSpPr>
          <p:cNvPr id="195" name="Oval 194">
            <a:extLst>
              <a:ext uri="{FF2B5EF4-FFF2-40B4-BE49-F238E27FC236}">
                <a16:creationId xmlns:a16="http://schemas.microsoft.com/office/drawing/2014/main" id="{FCFA5074-3D57-4AD6-B860-EABBB25A8594}"/>
              </a:ext>
            </a:extLst>
          </p:cNvPr>
          <p:cNvSpPr/>
          <p:nvPr/>
        </p:nvSpPr>
        <p:spPr bwMode="auto">
          <a:xfrm>
            <a:off x="5960439" y="2207601"/>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1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00" name="Text Box 144">
            <a:extLst>
              <a:ext uri="{FF2B5EF4-FFF2-40B4-BE49-F238E27FC236}">
                <a16:creationId xmlns:a16="http://schemas.microsoft.com/office/drawing/2014/main" id="{648A1508-43D9-4FB7-A8AA-F343FA057287}"/>
              </a:ext>
            </a:extLst>
          </p:cNvPr>
          <p:cNvSpPr txBox="1">
            <a:spLocks noChangeAspect="1" noChangeArrowheads="1"/>
          </p:cNvSpPr>
          <p:nvPr/>
        </p:nvSpPr>
        <p:spPr bwMode="auto">
          <a:xfrm>
            <a:off x="7354065" y="2227437"/>
            <a:ext cx="992188"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N5g-eir</a:t>
            </a:r>
          </a:p>
        </p:txBody>
      </p:sp>
      <p:sp>
        <p:nvSpPr>
          <p:cNvPr id="235" name="Text Box 144">
            <a:extLst>
              <a:ext uri="{FF2B5EF4-FFF2-40B4-BE49-F238E27FC236}">
                <a16:creationId xmlns:a16="http://schemas.microsoft.com/office/drawing/2014/main" id="{C2E2D531-4F98-4FBC-A13E-FAE2777BC299}"/>
              </a:ext>
            </a:extLst>
          </p:cNvPr>
          <p:cNvSpPr txBox="1">
            <a:spLocks noChangeAspect="1" noChangeArrowheads="1"/>
          </p:cNvSpPr>
          <p:nvPr/>
        </p:nvSpPr>
        <p:spPr bwMode="auto">
          <a:xfrm>
            <a:off x="7983168" y="2227995"/>
            <a:ext cx="992188"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Nchf</a:t>
            </a:r>
            <a:endPar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cxnSp>
        <p:nvCxnSpPr>
          <p:cNvPr id="13" name="Straight Connector 12">
            <a:extLst>
              <a:ext uri="{FF2B5EF4-FFF2-40B4-BE49-F238E27FC236}">
                <a16:creationId xmlns:a16="http://schemas.microsoft.com/office/drawing/2014/main" id="{33FC9B51-7E87-4C30-9BD0-EC0605CC242E}"/>
              </a:ext>
            </a:extLst>
          </p:cNvPr>
          <p:cNvCxnSpPr>
            <a:cxnSpLocks/>
          </p:cNvCxnSpPr>
          <p:nvPr/>
        </p:nvCxnSpPr>
        <p:spPr bwMode="auto">
          <a:xfrm>
            <a:off x="9867741" y="1887790"/>
            <a:ext cx="709604" cy="0"/>
          </a:xfrm>
          <a:prstGeom prst="line">
            <a:avLst/>
          </a:prstGeom>
          <a:solidFill>
            <a:schemeClr val="accent1"/>
          </a:solidFill>
          <a:ln w="3175" cap="flat" cmpd="sng" algn="ctr">
            <a:solidFill>
              <a:schemeClr val="tx1"/>
            </a:solidFill>
            <a:prstDash val="solid"/>
            <a:round/>
            <a:headEnd type="none" w="med" len="med"/>
            <a:tailEnd type="none"/>
          </a:ln>
          <a:effectLst/>
        </p:spPr>
      </p:cxnSp>
      <p:sp>
        <p:nvSpPr>
          <p:cNvPr id="286" name="Text Box 144">
            <a:extLst>
              <a:ext uri="{FF2B5EF4-FFF2-40B4-BE49-F238E27FC236}">
                <a16:creationId xmlns:a16="http://schemas.microsoft.com/office/drawing/2014/main" id="{EA9F3266-C2A3-4064-BD84-0D57F7716622}"/>
              </a:ext>
            </a:extLst>
          </p:cNvPr>
          <p:cNvSpPr txBox="1">
            <a:spLocks noChangeAspect="1" noChangeArrowheads="1"/>
          </p:cNvSpPr>
          <p:nvPr/>
        </p:nvSpPr>
        <p:spPr bwMode="auto">
          <a:xfrm>
            <a:off x="10080577" y="1683248"/>
            <a:ext cx="992188"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N32</a:t>
            </a:r>
          </a:p>
        </p:txBody>
      </p:sp>
      <p:cxnSp>
        <p:nvCxnSpPr>
          <p:cNvPr id="298" name="Straight Connector 297">
            <a:extLst>
              <a:ext uri="{FF2B5EF4-FFF2-40B4-BE49-F238E27FC236}">
                <a16:creationId xmlns:a16="http://schemas.microsoft.com/office/drawing/2014/main" id="{6D6B842D-0654-4523-80AC-A166FE2AAF7F}"/>
              </a:ext>
            </a:extLst>
          </p:cNvPr>
          <p:cNvCxnSpPr>
            <a:cxnSpLocks/>
          </p:cNvCxnSpPr>
          <p:nvPr/>
        </p:nvCxnSpPr>
        <p:spPr bwMode="auto">
          <a:xfrm>
            <a:off x="5313170" y="1943988"/>
            <a:ext cx="9608" cy="1615806"/>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299" name="Text Box 144">
            <a:extLst>
              <a:ext uri="{FF2B5EF4-FFF2-40B4-BE49-F238E27FC236}">
                <a16:creationId xmlns:a16="http://schemas.microsoft.com/office/drawing/2014/main" id="{812377A3-E3E6-41E5-930E-E2B306E5BF00}"/>
              </a:ext>
            </a:extLst>
          </p:cNvPr>
          <p:cNvSpPr txBox="1">
            <a:spLocks noChangeAspect="1" noChangeArrowheads="1"/>
          </p:cNvSpPr>
          <p:nvPr/>
        </p:nvSpPr>
        <p:spPr bwMode="auto">
          <a:xfrm>
            <a:off x="5067986" y="2199251"/>
            <a:ext cx="992188"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Nnrf</a:t>
            </a:r>
            <a:endPar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sp>
        <p:nvSpPr>
          <p:cNvPr id="300" name="Oval 299">
            <a:extLst>
              <a:ext uri="{FF2B5EF4-FFF2-40B4-BE49-F238E27FC236}">
                <a16:creationId xmlns:a16="http://schemas.microsoft.com/office/drawing/2014/main" id="{A3BB8E18-48A6-40D3-A910-CF0195AAD26D}"/>
              </a:ext>
            </a:extLst>
          </p:cNvPr>
          <p:cNvSpPr/>
          <p:nvPr/>
        </p:nvSpPr>
        <p:spPr bwMode="auto">
          <a:xfrm>
            <a:off x="5243423" y="2198246"/>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100" b="0" i="0" u="none" strike="noStrike" kern="1200" cap="none" spc="0" normalizeH="0" baseline="0" noProof="0">
              <a:ln>
                <a:noFill/>
              </a:ln>
              <a:solidFill>
                <a:srgbClr val="181818"/>
              </a:solidFill>
              <a:effectLst/>
              <a:uLnTx/>
              <a:uFillTx/>
              <a:latin typeface="Ericsson Hilda"/>
              <a:ea typeface="+mn-ea"/>
              <a:cs typeface="+mn-cs"/>
            </a:endParaRPr>
          </a:p>
        </p:txBody>
      </p:sp>
      <p:sp>
        <p:nvSpPr>
          <p:cNvPr id="301" name="Text Box 144">
            <a:extLst>
              <a:ext uri="{FF2B5EF4-FFF2-40B4-BE49-F238E27FC236}">
                <a16:creationId xmlns:a16="http://schemas.microsoft.com/office/drawing/2014/main" id="{535411CB-1826-494C-AA69-E7999B573FD6}"/>
              </a:ext>
            </a:extLst>
          </p:cNvPr>
          <p:cNvSpPr txBox="1">
            <a:spLocks noChangeAspect="1" noChangeArrowheads="1"/>
          </p:cNvSpPr>
          <p:nvPr/>
        </p:nvSpPr>
        <p:spPr bwMode="auto">
          <a:xfrm>
            <a:off x="9321906" y="3873461"/>
            <a:ext cx="992188"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Nnwdaf</a:t>
            </a:r>
            <a:endPar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cxnSp>
        <p:nvCxnSpPr>
          <p:cNvPr id="302" name="Straight Connector 301">
            <a:extLst>
              <a:ext uri="{FF2B5EF4-FFF2-40B4-BE49-F238E27FC236}">
                <a16:creationId xmlns:a16="http://schemas.microsoft.com/office/drawing/2014/main" id="{AC8451EF-5DF8-457F-8F3F-5B83219759D0}"/>
              </a:ext>
            </a:extLst>
          </p:cNvPr>
          <p:cNvCxnSpPr>
            <a:cxnSpLocks/>
            <a:endCxn id="342" idx="0"/>
          </p:cNvCxnSpPr>
          <p:nvPr/>
        </p:nvCxnSpPr>
        <p:spPr bwMode="auto">
          <a:xfrm>
            <a:off x="9444250" y="3618559"/>
            <a:ext cx="12221" cy="558953"/>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303" name="Oval 302">
            <a:extLst>
              <a:ext uri="{FF2B5EF4-FFF2-40B4-BE49-F238E27FC236}">
                <a16:creationId xmlns:a16="http://schemas.microsoft.com/office/drawing/2014/main" id="{7E798736-5130-4A43-B314-39059A275211}"/>
              </a:ext>
            </a:extLst>
          </p:cNvPr>
          <p:cNvSpPr/>
          <p:nvPr/>
        </p:nvSpPr>
        <p:spPr bwMode="auto">
          <a:xfrm>
            <a:off x="9382172" y="3788428"/>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100" b="0" i="0" u="none" strike="noStrike" kern="1200" cap="none" spc="0" normalizeH="0" baseline="0" noProof="0">
              <a:ln>
                <a:noFill/>
              </a:ln>
              <a:solidFill>
                <a:srgbClr val="181818"/>
              </a:solidFill>
              <a:effectLst/>
              <a:uLnTx/>
              <a:uFillTx/>
              <a:latin typeface="Ericsson Hilda"/>
              <a:ea typeface="+mn-ea"/>
              <a:cs typeface="+mn-cs"/>
            </a:endParaRPr>
          </a:p>
        </p:txBody>
      </p:sp>
      <p:cxnSp>
        <p:nvCxnSpPr>
          <p:cNvPr id="318" name="Straight Connector 317">
            <a:extLst>
              <a:ext uri="{FF2B5EF4-FFF2-40B4-BE49-F238E27FC236}">
                <a16:creationId xmlns:a16="http://schemas.microsoft.com/office/drawing/2014/main" id="{BE6D8E47-E8B1-4173-9E23-678F3F3855E2}"/>
              </a:ext>
            </a:extLst>
          </p:cNvPr>
          <p:cNvCxnSpPr>
            <a:cxnSpLocks/>
            <a:stCxn id="249" idx="2"/>
            <a:endCxn id="247" idx="0"/>
          </p:cNvCxnSpPr>
          <p:nvPr/>
        </p:nvCxnSpPr>
        <p:spPr bwMode="auto">
          <a:xfrm flipH="1">
            <a:off x="6884411" y="4744278"/>
            <a:ext cx="7186" cy="1088744"/>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319" name="Text Box 144">
            <a:extLst>
              <a:ext uri="{FF2B5EF4-FFF2-40B4-BE49-F238E27FC236}">
                <a16:creationId xmlns:a16="http://schemas.microsoft.com/office/drawing/2014/main" id="{71BD2FC3-63EE-4379-B10F-F42D665D741D}"/>
              </a:ext>
            </a:extLst>
          </p:cNvPr>
          <p:cNvSpPr txBox="1">
            <a:spLocks noChangeAspect="1" noChangeArrowheads="1"/>
          </p:cNvSpPr>
          <p:nvPr/>
        </p:nvSpPr>
        <p:spPr bwMode="auto">
          <a:xfrm>
            <a:off x="6590387" y="4974745"/>
            <a:ext cx="9921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N2</a:t>
            </a:r>
          </a:p>
        </p:txBody>
      </p:sp>
      <p:sp>
        <p:nvSpPr>
          <p:cNvPr id="320" name="Line 30">
            <a:extLst>
              <a:ext uri="{FF2B5EF4-FFF2-40B4-BE49-F238E27FC236}">
                <a16:creationId xmlns:a16="http://schemas.microsoft.com/office/drawing/2014/main" id="{65883744-B65F-4B4E-9314-0DD4AFFF8411}"/>
              </a:ext>
            </a:extLst>
          </p:cNvPr>
          <p:cNvSpPr>
            <a:spLocks noChangeShapeType="1"/>
          </p:cNvSpPr>
          <p:nvPr/>
        </p:nvSpPr>
        <p:spPr bwMode="auto">
          <a:xfrm flipV="1">
            <a:off x="7161097" y="5458760"/>
            <a:ext cx="1009611" cy="662607"/>
          </a:xfrm>
          <a:prstGeom prst="line">
            <a:avLst/>
          </a:prstGeom>
          <a:noFill/>
          <a:ln w="28575">
            <a:solidFill>
              <a:schemeClr val="accent4">
                <a:lumMod val="50000"/>
              </a:schemeClr>
            </a:solidFill>
            <a:round/>
            <a:headEnd/>
            <a:tailEnd/>
          </a:ln>
        </p:spPr>
        <p:txBody>
          <a:bodyPr lIns="91438" tIns="45719" rIns="91438" bIns="45719"/>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2400" b="0" i="0" u="none" strike="noStrike" kern="1200" cap="none" spc="0" normalizeH="0" baseline="0" noProof="0">
              <a:ln>
                <a:noFill/>
              </a:ln>
              <a:solidFill>
                <a:srgbClr val="181818"/>
              </a:solidFill>
              <a:effectLst/>
              <a:uLnTx/>
              <a:uFillTx/>
              <a:latin typeface="Ericsson Hilda"/>
              <a:ea typeface="ＭＳ Ｐゴシック" charset="0"/>
              <a:cs typeface="Arial" charset="0"/>
            </a:endParaRPr>
          </a:p>
        </p:txBody>
      </p:sp>
      <p:sp>
        <p:nvSpPr>
          <p:cNvPr id="321" name="Text Box 144">
            <a:extLst>
              <a:ext uri="{FF2B5EF4-FFF2-40B4-BE49-F238E27FC236}">
                <a16:creationId xmlns:a16="http://schemas.microsoft.com/office/drawing/2014/main" id="{E7679993-B163-45B2-A2E9-D8DA082545F3}"/>
              </a:ext>
            </a:extLst>
          </p:cNvPr>
          <p:cNvSpPr txBox="1">
            <a:spLocks noChangeAspect="1" noChangeArrowheads="1"/>
          </p:cNvSpPr>
          <p:nvPr/>
        </p:nvSpPr>
        <p:spPr bwMode="auto">
          <a:xfrm>
            <a:off x="7106076" y="5985658"/>
            <a:ext cx="992187"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N3</a:t>
            </a:r>
          </a:p>
        </p:txBody>
      </p:sp>
      <p:sp>
        <p:nvSpPr>
          <p:cNvPr id="334" name="Line 30">
            <a:extLst>
              <a:ext uri="{FF2B5EF4-FFF2-40B4-BE49-F238E27FC236}">
                <a16:creationId xmlns:a16="http://schemas.microsoft.com/office/drawing/2014/main" id="{29E307B0-B3F5-4909-B3F2-142755D19E9F}"/>
              </a:ext>
            </a:extLst>
          </p:cNvPr>
          <p:cNvSpPr>
            <a:spLocks noChangeShapeType="1"/>
          </p:cNvSpPr>
          <p:nvPr/>
        </p:nvSpPr>
        <p:spPr bwMode="auto">
          <a:xfrm>
            <a:off x="5382024" y="6158696"/>
            <a:ext cx="1265078" cy="0"/>
          </a:xfrm>
          <a:prstGeom prst="line">
            <a:avLst/>
          </a:prstGeom>
          <a:noFill/>
          <a:ln w="28575">
            <a:solidFill>
              <a:schemeClr val="accent4">
                <a:lumMod val="50000"/>
              </a:schemeClr>
            </a:solidFill>
            <a:round/>
            <a:headEnd/>
            <a:tailEnd/>
          </a:ln>
        </p:spPr>
        <p:txBody>
          <a:bodyPr lIns="91438" tIns="45719" rIns="91438" bIns="45719"/>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2400" b="0" i="0" u="none" strike="noStrike" kern="1200" cap="none" spc="0" normalizeH="0" baseline="0" noProof="0">
              <a:ln>
                <a:noFill/>
              </a:ln>
              <a:solidFill>
                <a:srgbClr val="181818"/>
              </a:solidFill>
              <a:effectLst/>
              <a:uLnTx/>
              <a:uFillTx/>
              <a:latin typeface="Ericsson Hilda"/>
              <a:ea typeface="ＭＳ Ｐゴシック" charset="0"/>
              <a:cs typeface="Arial" charset="0"/>
            </a:endParaRPr>
          </a:p>
        </p:txBody>
      </p:sp>
      <p:sp>
        <p:nvSpPr>
          <p:cNvPr id="336" name="TextBox 335">
            <a:extLst>
              <a:ext uri="{FF2B5EF4-FFF2-40B4-BE49-F238E27FC236}">
                <a16:creationId xmlns:a16="http://schemas.microsoft.com/office/drawing/2014/main" id="{E87705DE-5BE0-41D2-975B-BE8E522EE895}"/>
              </a:ext>
            </a:extLst>
          </p:cNvPr>
          <p:cNvSpPr txBox="1"/>
          <p:nvPr/>
        </p:nvSpPr>
        <p:spPr bwMode="auto">
          <a:xfrm>
            <a:off x="3835465" y="4990760"/>
            <a:ext cx="576000" cy="936000"/>
          </a:xfrm>
          <a:prstGeom prst="rect">
            <a:avLst/>
          </a:prstGeom>
          <a:solidFill>
            <a:schemeClr val="bg1"/>
          </a:solidFill>
          <a:ln w="1905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2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B</a:t>
            </a:r>
            <a:endParaRPr kumimoji="0" lang="en-US" sz="2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600" b="0" i="0" u="none" strike="noStrike" kern="1200" cap="none" spc="0" normalizeH="0" baseline="0" noProof="0">
                <a:ln>
                  <a:noFill/>
                </a:ln>
                <a:solidFill>
                  <a:srgbClr val="181818"/>
                </a:solidFill>
                <a:effectLst/>
                <a:uLnTx/>
                <a:uFillTx/>
                <a:latin typeface="Ericsson Hilda"/>
                <a:ea typeface="+mn-ea"/>
                <a:cs typeface="+mn-cs"/>
              </a:rPr>
              <a:t>NG-RAN</a:t>
            </a:r>
          </a:p>
        </p:txBody>
      </p:sp>
      <p:sp>
        <p:nvSpPr>
          <p:cNvPr id="337" name="TextBox 336">
            <a:extLst>
              <a:ext uri="{FF2B5EF4-FFF2-40B4-BE49-F238E27FC236}">
                <a16:creationId xmlns:a16="http://schemas.microsoft.com/office/drawing/2014/main" id="{E3436F88-8A11-4985-86C8-9FC1C6A446B0}"/>
              </a:ext>
            </a:extLst>
          </p:cNvPr>
          <p:cNvSpPr txBox="1"/>
          <p:nvPr/>
        </p:nvSpPr>
        <p:spPr bwMode="auto">
          <a:xfrm>
            <a:off x="4791458" y="5591117"/>
            <a:ext cx="576000" cy="936000"/>
          </a:xfrm>
          <a:prstGeom prst="rect">
            <a:avLst/>
          </a:prstGeom>
          <a:solidFill>
            <a:schemeClr val="bg1"/>
          </a:solidFill>
          <a:ln w="1905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2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B</a:t>
            </a:r>
            <a:endParaRPr kumimoji="0" lang="en-US" sz="2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181818"/>
                </a:solidFill>
                <a:effectLst/>
                <a:uLnTx/>
                <a:uFillTx/>
                <a:latin typeface="Ericsson Hilda"/>
                <a:ea typeface="Segoe UI" panose="020B0502040204020203" pitchFamily="34" charset="0"/>
                <a:cs typeface="Arial" panose="020B0604020202020204" pitchFamily="34" charset="0"/>
              </a:rPr>
              <a:t>Non-3GPP access</a:t>
            </a:r>
          </a:p>
        </p:txBody>
      </p:sp>
      <p:sp>
        <p:nvSpPr>
          <p:cNvPr id="240" name="TextBox 239">
            <a:extLst>
              <a:ext uri="{FF2B5EF4-FFF2-40B4-BE49-F238E27FC236}">
                <a16:creationId xmlns:a16="http://schemas.microsoft.com/office/drawing/2014/main" id="{6B50F069-D8DC-439D-A075-2FACB08595CC}"/>
              </a:ext>
            </a:extLst>
          </p:cNvPr>
          <p:cNvSpPr txBox="1"/>
          <p:nvPr/>
        </p:nvSpPr>
        <p:spPr bwMode="auto">
          <a:xfrm>
            <a:off x="4766399" y="2490952"/>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AUSF</a:t>
            </a:r>
          </a:p>
        </p:txBody>
      </p:sp>
      <p:sp>
        <p:nvSpPr>
          <p:cNvPr id="242" name="TextBox 241">
            <a:extLst>
              <a:ext uri="{FF2B5EF4-FFF2-40B4-BE49-F238E27FC236}">
                <a16:creationId xmlns:a16="http://schemas.microsoft.com/office/drawing/2014/main" id="{3E6FDA97-4331-4EA2-A071-025AA5B6DD54}"/>
              </a:ext>
            </a:extLst>
          </p:cNvPr>
          <p:cNvSpPr txBox="1"/>
          <p:nvPr/>
        </p:nvSpPr>
        <p:spPr bwMode="auto">
          <a:xfrm>
            <a:off x="8170709" y="5177196"/>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G</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UPF</a:t>
            </a:r>
          </a:p>
        </p:txBody>
      </p:sp>
      <p:sp>
        <p:nvSpPr>
          <p:cNvPr id="243" name="TextBox 242">
            <a:extLst>
              <a:ext uri="{FF2B5EF4-FFF2-40B4-BE49-F238E27FC236}">
                <a16:creationId xmlns:a16="http://schemas.microsoft.com/office/drawing/2014/main" id="{CC7A5B4D-C298-478C-B489-96BB226BC582}"/>
              </a:ext>
            </a:extLst>
          </p:cNvPr>
          <p:cNvSpPr txBox="1"/>
          <p:nvPr/>
        </p:nvSpPr>
        <p:spPr bwMode="auto">
          <a:xfrm>
            <a:off x="5494873" y="2496978"/>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D</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UDR</a:t>
            </a:r>
          </a:p>
        </p:txBody>
      </p:sp>
      <p:sp>
        <p:nvSpPr>
          <p:cNvPr id="247" name="TextBox 246">
            <a:extLst>
              <a:ext uri="{FF2B5EF4-FFF2-40B4-BE49-F238E27FC236}">
                <a16:creationId xmlns:a16="http://schemas.microsoft.com/office/drawing/2014/main" id="{A6690587-F72A-4324-B56B-F71D659B663D}"/>
              </a:ext>
            </a:extLst>
          </p:cNvPr>
          <p:cNvSpPr txBox="1"/>
          <p:nvPr/>
        </p:nvSpPr>
        <p:spPr bwMode="auto">
          <a:xfrm>
            <a:off x="6633790" y="5833022"/>
            <a:ext cx="501242"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G</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200" b="0" i="0" u="none" strike="noStrike" kern="1200" cap="none" spc="0" normalizeH="0" baseline="0" noProof="0">
                <a:ln>
                  <a:noFill/>
                </a:ln>
                <a:solidFill>
                  <a:srgbClr val="181818"/>
                </a:solidFill>
                <a:effectLst/>
                <a:uLnTx/>
                <a:uFillTx/>
                <a:latin typeface="Ericsson Hilda"/>
                <a:ea typeface="+mn-ea"/>
                <a:cs typeface="+mn-cs"/>
              </a:rPr>
              <a:t>N3IWF</a:t>
            </a:r>
            <a:endParaRPr kumimoji="0" lang="en-US" sz="11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48" name="TextBox 247">
            <a:extLst>
              <a:ext uri="{FF2B5EF4-FFF2-40B4-BE49-F238E27FC236}">
                <a16:creationId xmlns:a16="http://schemas.microsoft.com/office/drawing/2014/main" id="{797FCEBE-CBC1-42EA-8506-087CF5549C05}"/>
              </a:ext>
            </a:extLst>
          </p:cNvPr>
          <p:cNvSpPr txBox="1"/>
          <p:nvPr/>
        </p:nvSpPr>
        <p:spPr bwMode="auto">
          <a:xfrm>
            <a:off x="5118056" y="1527936"/>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NRF</a:t>
            </a:r>
          </a:p>
        </p:txBody>
      </p:sp>
      <p:sp>
        <p:nvSpPr>
          <p:cNvPr id="249" name="TextBox 248">
            <a:extLst>
              <a:ext uri="{FF2B5EF4-FFF2-40B4-BE49-F238E27FC236}">
                <a16:creationId xmlns:a16="http://schemas.microsoft.com/office/drawing/2014/main" id="{5BA010C4-EA77-419D-8868-F344AB45E457}"/>
              </a:ext>
            </a:extLst>
          </p:cNvPr>
          <p:cNvSpPr txBox="1"/>
          <p:nvPr/>
        </p:nvSpPr>
        <p:spPr bwMode="auto">
          <a:xfrm>
            <a:off x="6711597" y="4168785"/>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AMF</a:t>
            </a:r>
          </a:p>
        </p:txBody>
      </p:sp>
      <p:sp>
        <p:nvSpPr>
          <p:cNvPr id="250" name="TextBox 249">
            <a:extLst>
              <a:ext uri="{FF2B5EF4-FFF2-40B4-BE49-F238E27FC236}">
                <a16:creationId xmlns:a16="http://schemas.microsoft.com/office/drawing/2014/main" id="{E551A470-9424-4A16-8CA2-C3F536442356}"/>
              </a:ext>
            </a:extLst>
          </p:cNvPr>
          <p:cNvSpPr txBox="1"/>
          <p:nvPr/>
        </p:nvSpPr>
        <p:spPr bwMode="auto">
          <a:xfrm>
            <a:off x="8170222" y="4181231"/>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SMF</a:t>
            </a:r>
          </a:p>
        </p:txBody>
      </p:sp>
      <p:sp>
        <p:nvSpPr>
          <p:cNvPr id="251" name="TextBox 250">
            <a:extLst>
              <a:ext uri="{FF2B5EF4-FFF2-40B4-BE49-F238E27FC236}">
                <a16:creationId xmlns:a16="http://schemas.microsoft.com/office/drawing/2014/main" id="{992C8F44-0307-412E-98DE-B129E4EC97FC}"/>
              </a:ext>
            </a:extLst>
          </p:cNvPr>
          <p:cNvSpPr txBox="1"/>
          <p:nvPr/>
        </p:nvSpPr>
        <p:spPr bwMode="auto">
          <a:xfrm>
            <a:off x="7671294" y="2480561"/>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NSSF</a:t>
            </a:r>
          </a:p>
        </p:txBody>
      </p:sp>
      <p:sp>
        <p:nvSpPr>
          <p:cNvPr id="252" name="TextBox 251">
            <a:extLst>
              <a:ext uri="{FF2B5EF4-FFF2-40B4-BE49-F238E27FC236}">
                <a16:creationId xmlns:a16="http://schemas.microsoft.com/office/drawing/2014/main" id="{E4DBC7C6-8CA4-48DD-B1CA-4BEC25AF59C8}"/>
              </a:ext>
            </a:extLst>
          </p:cNvPr>
          <p:cNvSpPr txBox="1"/>
          <p:nvPr/>
        </p:nvSpPr>
        <p:spPr bwMode="auto">
          <a:xfrm>
            <a:off x="9844407" y="2474711"/>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NEF</a:t>
            </a:r>
          </a:p>
        </p:txBody>
      </p:sp>
      <p:sp>
        <p:nvSpPr>
          <p:cNvPr id="253" name="TextBox 252">
            <a:extLst>
              <a:ext uri="{FF2B5EF4-FFF2-40B4-BE49-F238E27FC236}">
                <a16:creationId xmlns:a16="http://schemas.microsoft.com/office/drawing/2014/main" id="{23409AEA-EEEC-4992-9622-11C2554B652C}"/>
              </a:ext>
            </a:extLst>
          </p:cNvPr>
          <p:cNvSpPr txBox="1"/>
          <p:nvPr/>
        </p:nvSpPr>
        <p:spPr bwMode="auto">
          <a:xfrm>
            <a:off x="10559377" y="2487094"/>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AF</a:t>
            </a:r>
          </a:p>
        </p:txBody>
      </p:sp>
      <p:sp>
        <p:nvSpPr>
          <p:cNvPr id="255" name="TextBox 254">
            <a:extLst>
              <a:ext uri="{FF2B5EF4-FFF2-40B4-BE49-F238E27FC236}">
                <a16:creationId xmlns:a16="http://schemas.microsoft.com/office/drawing/2014/main" id="{48BC886B-6190-440E-B8F8-81F3DC65F22F}"/>
              </a:ext>
            </a:extLst>
          </p:cNvPr>
          <p:cNvSpPr txBox="1"/>
          <p:nvPr/>
        </p:nvSpPr>
        <p:spPr bwMode="auto">
          <a:xfrm>
            <a:off x="8033108" y="1553148"/>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CHF</a:t>
            </a:r>
          </a:p>
        </p:txBody>
      </p:sp>
      <p:sp>
        <p:nvSpPr>
          <p:cNvPr id="256" name="TextBox 255">
            <a:extLst>
              <a:ext uri="{FF2B5EF4-FFF2-40B4-BE49-F238E27FC236}">
                <a16:creationId xmlns:a16="http://schemas.microsoft.com/office/drawing/2014/main" id="{83E16EC8-16A0-40FF-A6A4-4C4791119426}"/>
              </a:ext>
            </a:extLst>
          </p:cNvPr>
          <p:cNvSpPr txBox="1"/>
          <p:nvPr/>
        </p:nvSpPr>
        <p:spPr bwMode="auto">
          <a:xfrm>
            <a:off x="9487989" y="1573785"/>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SEPP</a:t>
            </a:r>
          </a:p>
        </p:txBody>
      </p:sp>
      <p:sp>
        <p:nvSpPr>
          <p:cNvPr id="257" name="TextBox 256">
            <a:extLst>
              <a:ext uri="{FF2B5EF4-FFF2-40B4-BE49-F238E27FC236}">
                <a16:creationId xmlns:a16="http://schemas.microsoft.com/office/drawing/2014/main" id="{A3DFAD36-4131-4118-BADB-B1085082913F}"/>
              </a:ext>
            </a:extLst>
          </p:cNvPr>
          <p:cNvSpPr txBox="1"/>
          <p:nvPr/>
        </p:nvSpPr>
        <p:spPr bwMode="auto">
          <a:xfrm>
            <a:off x="8775792" y="1560889"/>
            <a:ext cx="368702"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GMLC</a:t>
            </a:r>
          </a:p>
        </p:txBody>
      </p:sp>
      <p:sp>
        <p:nvSpPr>
          <p:cNvPr id="258" name="TextBox 257">
            <a:extLst>
              <a:ext uri="{FF2B5EF4-FFF2-40B4-BE49-F238E27FC236}">
                <a16:creationId xmlns:a16="http://schemas.microsoft.com/office/drawing/2014/main" id="{92326BC9-B990-4200-94E0-C767470450CA}"/>
              </a:ext>
            </a:extLst>
          </p:cNvPr>
          <p:cNvSpPr txBox="1"/>
          <p:nvPr/>
        </p:nvSpPr>
        <p:spPr bwMode="auto">
          <a:xfrm>
            <a:off x="9121265" y="2472458"/>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D</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UDSF</a:t>
            </a:r>
          </a:p>
        </p:txBody>
      </p:sp>
      <p:sp>
        <p:nvSpPr>
          <p:cNvPr id="288" name="TextBox 287">
            <a:extLst>
              <a:ext uri="{FF2B5EF4-FFF2-40B4-BE49-F238E27FC236}">
                <a16:creationId xmlns:a16="http://schemas.microsoft.com/office/drawing/2014/main" id="{02A381F3-0569-4654-828D-1C2A5B715604}"/>
              </a:ext>
            </a:extLst>
          </p:cNvPr>
          <p:cNvSpPr txBox="1"/>
          <p:nvPr/>
        </p:nvSpPr>
        <p:spPr bwMode="auto">
          <a:xfrm>
            <a:off x="6568933" y="1532605"/>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7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br>
              <a:rPr kumimoji="0" lang="en-US" sz="7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br>
            <a:r>
              <a:rPr kumimoji="0" lang="en-US" sz="7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D</a:t>
            </a:r>
            <a:endParaRPr kumimoji="0" lang="en-US" sz="7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BSF</a:t>
            </a:r>
          </a:p>
        </p:txBody>
      </p:sp>
      <p:sp>
        <p:nvSpPr>
          <p:cNvPr id="289" name="TextBox 288">
            <a:extLst>
              <a:ext uri="{FF2B5EF4-FFF2-40B4-BE49-F238E27FC236}">
                <a16:creationId xmlns:a16="http://schemas.microsoft.com/office/drawing/2014/main" id="{43238E69-684D-46FA-96A5-0EC8848A2D00}"/>
              </a:ext>
            </a:extLst>
          </p:cNvPr>
          <p:cNvSpPr txBox="1"/>
          <p:nvPr/>
        </p:nvSpPr>
        <p:spPr bwMode="auto">
          <a:xfrm>
            <a:off x="8396090" y="2474711"/>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LMF</a:t>
            </a:r>
          </a:p>
        </p:txBody>
      </p:sp>
      <p:sp>
        <p:nvSpPr>
          <p:cNvPr id="290" name="TextBox 289">
            <a:extLst>
              <a:ext uri="{FF2B5EF4-FFF2-40B4-BE49-F238E27FC236}">
                <a16:creationId xmlns:a16="http://schemas.microsoft.com/office/drawing/2014/main" id="{6F20D88C-E75A-4EC2-8C36-043D2D71E9BF}"/>
              </a:ext>
            </a:extLst>
          </p:cNvPr>
          <p:cNvSpPr txBox="1"/>
          <p:nvPr/>
        </p:nvSpPr>
        <p:spPr bwMode="auto">
          <a:xfrm>
            <a:off x="5853756" y="1527936"/>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SMSF</a:t>
            </a:r>
          </a:p>
        </p:txBody>
      </p:sp>
      <p:cxnSp>
        <p:nvCxnSpPr>
          <p:cNvPr id="292" name="Straight Connector 291">
            <a:extLst>
              <a:ext uri="{FF2B5EF4-FFF2-40B4-BE49-F238E27FC236}">
                <a16:creationId xmlns:a16="http://schemas.microsoft.com/office/drawing/2014/main" id="{D85B3BAF-1884-4BB8-BD69-0A2D960FB8DF}"/>
              </a:ext>
            </a:extLst>
          </p:cNvPr>
          <p:cNvCxnSpPr>
            <a:cxnSpLocks/>
          </p:cNvCxnSpPr>
          <p:nvPr/>
        </p:nvCxnSpPr>
        <p:spPr bwMode="auto">
          <a:xfrm flipH="1">
            <a:off x="6771159" y="2116129"/>
            <a:ext cx="790" cy="1426764"/>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322" name="Text Box 144">
            <a:extLst>
              <a:ext uri="{FF2B5EF4-FFF2-40B4-BE49-F238E27FC236}">
                <a16:creationId xmlns:a16="http://schemas.microsoft.com/office/drawing/2014/main" id="{2537D6F2-75A1-45A7-95AB-A220D3A057A9}"/>
              </a:ext>
            </a:extLst>
          </p:cNvPr>
          <p:cNvSpPr txBox="1">
            <a:spLocks noChangeAspect="1" noChangeArrowheads="1"/>
          </p:cNvSpPr>
          <p:nvPr/>
        </p:nvSpPr>
        <p:spPr bwMode="auto">
          <a:xfrm>
            <a:off x="6539267" y="2216247"/>
            <a:ext cx="992188"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Nbsf</a:t>
            </a:r>
            <a:endPar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sp>
        <p:nvSpPr>
          <p:cNvPr id="323" name="Oval 322">
            <a:extLst>
              <a:ext uri="{FF2B5EF4-FFF2-40B4-BE49-F238E27FC236}">
                <a16:creationId xmlns:a16="http://schemas.microsoft.com/office/drawing/2014/main" id="{1D3D1A4B-B661-4232-92FA-156830CF2E5C}"/>
              </a:ext>
            </a:extLst>
          </p:cNvPr>
          <p:cNvSpPr/>
          <p:nvPr/>
        </p:nvSpPr>
        <p:spPr bwMode="auto">
          <a:xfrm>
            <a:off x="6698632" y="2220301"/>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100" b="0" i="0" u="none" strike="noStrike" kern="1200" cap="none" spc="0" normalizeH="0" baseline="0" noProof="0">
              <a:ln>
                <a:noFill/>
              </a:ln>
              <a:solidFill>
                <a:srgbClr val="181818"/>
              </a:solidFill>
              <a:effectLst/>
              <a:uLnTx/>
              <a:uFillTx/>
              <a:latin typeface="Ericsson Hilda"/>
              <a:ea typeface="+mn-ea"/>
              <a:cs typeface="+mn-cs"/>
            </a:endParaRPr>
          </a:p>
        </p:txBody>
      </p:sp>
      <p:cxnSp>
        <p:nvCxnSpPr>
          <p:cNvPr id="324" name="Straight Connector 323">
            <a:extLst>
              <a:ext uri="{FF2B5EF4-FFF2-40B4-BE49-F238E27FC236}">
                <a16:creationId xmlns:a16="http://schemas.microsoft.com/office/drawing/2014/main" id="{028BEC99-6A28-48D4-B4F7-6ED112A65300}"/>
              </a:ext>
            </a:extLst>
          </p:cNvPr>
          <p:cNvCxnSpPr>
            <a:cxnSpLocks/>
          </p:cNvCxnSpPr>
          <p:nvPr/>
        </p:nvCxnSpPr>
        <p:spPr bwMode="auto">
          <a:xfrm flipH="1">
            <a:off x="7491942" y="2118725"/>
            <a:ext cx="790" cy="1426764"/>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325" name="Oval 324">
            <a:extLst>
              <a:ext uri="{FF2B5EF4-FFF2-40B4-BE49-F238E27FC236}">
                <a16:creationId xmlns:a16="http://schemas.microsoft.com/office/drawing/2014/main" id="{BA3BDE0D-FFEE-42D1-A6B6-4F51D4C72A3C}"/>
              </a:ext>
            </a:extLst>
          </p:cNvPr>
          <p:cNvSpPr/>
          <p:nvPr/>
        </p:nvSpPr>
        <p:spPr bwMode="auto">
          <a:xfrm>
            <a:off x="7419415" y="2222897"/>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100" b="0" i="0" u="none" strike="noStrike" kern="1200" cap="none" spc="0" normalizeH="0" baseline="0" noProof="0">
              <a:ln>
                <a:noFill/>
              </a:ln>
              <a:solidFill>
                <a:srgbClr val="181818"/>
              </a:solidFill>
              <a:effectLst/>
              <a:uLnTx/>
              <a:uFillTx/>
              <a:latin typeface="Ericsson Hilda"/>
              <a:ea typeface="+mn-ea"/>
              <a:cs typeface="+mn-cs"/>
            </a:endParaRPr>
          </a:p>
        </p:txBody>
      </p:sp>
      <p:cxnSp>
        <p:nvCxnSpPr>
          <p:cNvPr id="326" name="Straight Connector 325">
            <a:extLst>
              <a:ext uri="{FF2B5EF4-FFF2-40B4-BE49-F238E27FC236}">
                <a16:creationId xmlns:a16="http://schemas.microsoft.com/office/drawing/2014/main" id="{50F4735D-65A0-43DF-80D3-D44941ED00B0}"/>
              </a:ext>
            </a:extLst>
          </p:cNvPr>
          <p:cNvCxnSpPr>
            <a:cxnSpLocks/>
          </p:cNvCxnSpPr>
          <p:nvPr/>
        </p:nvCxnSpPr>
        <p:spPr bwMode="auto">
          <a:xfrm flipH="1">
            <a:off x="8205585" y="2131425"/>
            <a:ext cx="790" cy="1426764"/>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327" name="Oval 326">
            <a:extLst>
              <a:ext uri="{FF2B5EF4-FFF2-40B4-BE49-F238E27FC236}">
                <a16:creationId xmlns:a16="http://schemas.microsoft.com/office/drawing/2014/main" id="{41098E04-43E1-4B99-8B2A-BE9EC23C6F29}"/>
              </a:ext>
            </a:extLst>
          </p:cNvPr>
          <p:cNvSpPr/>
          <p:nvPr/>
        </p:nvSpPr>
        <p:spPr bwMode="auto">
          <a:xfrm>
            <a:off x="8133058" y="2235597"/>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100" b="0" i="0" u="none" strike="noStrike" kern="1200" cap="none" spc="0" normalizeH="0" baseline="0" noProof="0">
              <a:ln>
                <a:noFill/>
              </a:ln>
              <a:solidFill>
                <a:srgbClr val="181818"/>
              </a:solidFill>
              <a:effectLst/>
              <a:uLnTx/>
              <a:uFillTx/>
              <a:latin typeface="Ericsson Hilda"/>
              <a:ea typeface="+mn-ea"/>
              <a:cs typeface="+mn-cs"/>
            </a:endParaRPr>
          </a:p>
        </p:txBody>
      </p:sp>
      <p:cxnSp>
        <p:nvCxnSpPr>
          <p:cNvPr id="328" name="Straight Connector 327">
            <a:extLst>
              <a:ext uri="{FF2B5EF4-FFF2-40B4-BE49-F238E27FC236}">
                <a16:creationId xmlns:a16="http://schemas.microsoft.com/office/drawing/2014/main" id="{76192874-6369-4199-B726-DFD06740B708}"/>
              </a:ext>
            </a:extLst>
          </p:cNvPr>
          <p:cNvCxnSpPr>
            <a:cxnSpLocks/>
          </p:cNvCxnSpPr>
          <p:nvPr/>
        </p:nvCxnSpPr>
        <p:spPr bwMode="auto">
          <a:xfrm flipH="1">
            <a:off x="9665925" y="2167172"/>
            <a:ext cx="790" cy="1426764"/>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329" name="Oval 328">
            <a:extLst>
              <a:ext uri="{FF2B5EF4-FFF2-40B4-BE49-F238E27FC236}">
                <a16:creationId xmlns:a16="http://schemas.microsoft.com/office/drawing/2014/main" id="{DE093F6D-66D2-4A94-9CAD-3A6429133F14}"/>
              </a:ext>
            </a:extLst>
          </p:cNvPr>
          <p:cNvSpPr/>
          <p:nvPr/>
        </p:nvSpPr>
        <p:spPr bwMode="auto">
          <a:xfrm>
            <a:off x="9593398" y="2271344"/>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100" b="0" i="0" u="none" strike="noStrike" kern="1200" cap="none" spc="0" normalizeH="0" baseline="0" noProof="0">
              <a:ln>
                <a:noFill/>
              </a:ln>
              <a:solidFill>
                <a:srgbClr val="181818"/>
              </a:solidFill>
              <a:effectLst/>
              <a:uLnTx/>
              <a:uFillTx/>
              <a:latin typeface="Ericsson Hilda"/>
              <a:ea typeface="+mn-ea"/>
              <a:cs typeface="+mn-cs"/>
            </a:endParaRPr>
          </a:p>
        </p:txBody>
      </p:sp>
      <p:sp>
        <p:nvSpPr>
          <p:cNvPr id="330" name="Text Box 144">
            <a:extLst>
              <a:ext uri="{FF2B5EF4-FFF2-40B4-BE49-F238E27FC236}">
                <a16:creationId xmlns:a16="http://schemas.microsoft.com/office/drawing/2014/main" id="{9C43F5C7-D0FB-4182-9679-FFF7E1264811}"/>
              </a:ext>
            </a:extLst>
          </p:cNvPr>
          <p:cNvSpPr txBox="1">
            <a:spLocks noChangeAspect="1" noChangeArrowheads="1"/>
          </p:cNvSpPr>
          <p:nvPr/>
        </p:nvSpPr>
        <p:spPr bwMode="auto">
          <a:xfrm>
            <a:off x="8383028" y="3380649"/>
            <a:ext cx="767865"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Nlmf</a:t>
            </a:r>
            <a:endPar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cxnSp>
        <p:nvCxnSpPr>
          <p:cNvPr id="331" name="Straight Connector 330">
            <a:extLst>
              <a:ext uri="{FF2B5EF4-FFF2-40B4-BE49-F238E27FC236}">
                <a16:creationId xmlns:a16="http://schemas.microsoft.com/office/drawing/2014/main" id="{98D291E0-47DA-418D-B15D-92D721BA0163}"/>
              </a:ext>
            </a:extLst>
          </p:cNvPr>
          <p:cNvCxnSpPr>
            <a:cxnSpLocks/>
          </p:cNvCxnSpPr>
          <p:nvPr/>
        </p:nvCxnSpPr>
        <p:spPr bwMode="auto">
          <a:xfrm>
            <a:off x="8580978" y="3070208"/>
            <a:ext cx="7186" cy="47816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332" name="Oval 331">
            <a:extLst>
              <a:ext uri="{FF2B5EF4-FFF2-40B4-BE49-F238E27FC236}">
                <a16:creationId xmlns:a16="http://schemas.microsoft.com/office/drawing/2014/main" id="{56E72514-CCEA-433A-8F5F-50C5089FEA9C}"/>
              </a:ext>
            </a:extLst>
          </p:cNvPr>
          <p:cNvSpPr/>
          <p:nvPr/>
        </p:nvSpPr>
        <p:spPr bwMode="auto">
          <a:xfrm>
            <a:off x="8515118" y="3209325"/>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a:ln>
                <a:noFill/>
              </a:ln>
              <a:solidFill>
                <a:srgbClr val="181818"/>
              </a:solidFill>
              <a:effectLst/>
              <a:uLnTx/>
              <a:uFillTx/>
              <a:latin typeface="Ericsson Hilda"/>
              <a:ea typeface="+mn-ea"/>
              <a:cs typeface="+mn-cs"/>
            </a:endParaRPr>
          </a:p>
        </p:txBody>
      </p:sp>
      <p:sp>
        <p:nvSpPr>
          <p:cNvPr id="333" name="Text Box 144">
            <a:extLst>
              <a:ext uri="{FF2B5EF4-FFF2-40B4-BE49-F238E27FC236}">
                <a16:creationId xmlns:a16="http://schemas.microsoft.com/office/drawing/2014/main" id="{4FFBFA90-3EE1-4934-B3E6-DC3BEB0CCE6F}"/>
              </a:ext>
            </a:extLst>
          </p:cNvPr>
          <p:cNvSpPr txBox="1">
            <a:spLocks noChangeAspect="1" noChangeArrowheads="1"/>
          </p:cNvSpPr>
          <p:nvPr/>
        </p:nvSpPr>
        <p:spPr bwMode="auto">
          <a:xfrm>
            <a:off x="8793469" y="2242996"/>
            <a:ext cx="992188"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Ngmlc</a:t>
            </a:r>
            <a:endPar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cxnSp>
        <p:nvCxnSpPr>
          <p:cNvPr id="338" name="Straight Connector 337">
            <a:extLst>
              <a:ext uri="{FF2B5EF4-FFF2-40B4-BE49-F238E27FC236}">
                <a16:creationId xmlns:a16="http://schemas.microsoft.com/office/drawing/2014/main" id="{93F3320E-F45A-4134-9754-DFFF62FFD09A}"/>
              </a:ext>
            </a:extLst>
          </p:cNvPr>
          <p:cNvCxnSpPr>
            <a:cxnSpLocks/>
          </p:cNvCxnSpPr>
          <p:nvPr/>
        </p:nvCxnSpPr>
        <p:spPr bwMode="auto">
          <a:xfrm flipH="1">
            <a:off x="8954926" y="2146426"/>
            <a:ext cx="790" cy="1426764"/>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339" name="Oval 338">
            <a:extLst>
              <a:ext uri="{FF2B5EF4-FFF2-40B4-BE49-F238E27FC236}">
                <a16:creationId xmlns:a16="http://schemas.microsoft.com/office/drawing/2014/main" id="{5F383E98-D3AA-4570-B189-D88DD8E41159}"/>
              </a:ext>
            </a:extLst>
          </p:cNvPr>
          <p:cNvSpPr/>
          <p:nvPr/>
        </p:nvSpPr>
        <p:spPr bwMode="auto">
          <a:xfrm>
            <a:off x="8882399" y="2250598"/>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100" b="0" i="0" u="none" strike="noStrike" kern="1200" cap="none" spc="0" normalizeH="0" baseline="0" noProof="0">
              <a:ln>
                <a:noFill/>
              </a:ln>
              <a:solidFill>
                <a:srgbClr val="181818"/>
              </a:solidFill>
              <a:effectLst/>
              <a:uLnTx/>
              <a:uFillTx/>
              <a:latin typeface="Ericsson Hilda"/>
              <a:ea typeface="+mn-ea"/>
              <a:cs typeface="+mn-cs"/>
            </a:endParaRPr>
          </a:p>
        </p:txBody>
      </p:sp>
      <p:sp>
        <p:nvSpPr>
          <p:cNvPr id="342" name="TextBox 341">
            <a:extLst>
              <a:ext uri="{FF2B5EF4-FFF2-40B4-BE49-F238E27FC236}">
                <a16:creationId xmlns:a16="http://schemas.microsoft.com/office/drawing/2014/main" id="{976093E1-21CA-4FE1-9EAC-FF17CEB72E16}"/>
              </a:ext>
            </a:extLst>
          </p:cNvPr>
          <p:cNvSpPr txBox="1"/>
          <p:nvPr/>
        </p:nvSpPr>
        <p:spPr bwMode="auto">
          <a:xfrm>
            <a:off x="9192942" y="4177512"/>
            <a:ext cx="527058"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NWDAF</a:t>
            </a:r>
          </a:p>
        </p:txBody>
      </p:sp>
      <p:cxnSp>
        <p:nvCxnSpPr>
          <p:cNvPr id="350" name="Straight Connector 349">
            <a:extLst>
              <a:ext uri="{FF2B5EF4-FFF2-40B4-BE49-F238E27FC236}">
                <a16:creationId xmlns:a16="http://schemas.microsoft.com/office/drawing/2014/main" id="{D7BF2B8B-0476-4B34-99AE-DCD7A8B94363}"/>
              </a:ext>
            </a:extLst>
          </p:cNvPr>
          <p:cNvCxnSpPr>
            <a:cxnSpLocks/>
          </p:cNvCxnSpPr>
          <p:nvPr/>
        </p:nvCxnSpPr>
        <p:spPr bwMode="auto">
          <a:xfrm>
            <a:off x="10011707" y="3048503"/>
            <a:ext cx="7186" cy="47816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351" name="Oval 350">
            <a:extLst>
              <a:ext uri="{FF2B5EF4-FFF2-40B4-BE49-F238E27FC236}">
                <a16:creationId xmlns:a16="http://schemas.microsoft.com/office/drawing/2014/main" id="{7F2D3DA8-06EC-4D78-9DEB-EBBA2F62B676}"/>
              </a:ext>
            </a:extLst>
          </p:cNvPr>
          <p:cNvSpPr/>
          <p:nvPr/>
        </p:nvSpPr>
        <p:spPr bwMode="auto">
          <a:xfrm>
            <a:off x="9943264" y="3173405"/>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a:ln>
                <a:noFill/>
              </a:ln>
              <a:solidFill>
                <a:srgbClr val="181818"/>
              </a:solidFill>
              <a:effectLst/>
              <a:uLnTx/>
              <a:uFillTx/>
              <a:latin typeface="Ericsson Hilda"/>
              <a:ea typeface="+mn-ea"/>
              <a:cs typeface="+mn-cs"/>
            </a:endParaRPr>
          </a:p>
        </p:txBody>
      </p:sp>
      <p:sp>
        <p:nvSpPr>
          <p:cNvPr id="352" name="Text Box 144">
            <a:extLst>
              <a:ext uri="{FF2B5EF4-FFF2-40B4-BE49-F238E27FC236}">
                <a16:creationId xmlns:a16="http://schemas.microsoft.com/office/drawing/2014/main" id="{2A5934D5-5698-4A72-90B2-478B2300303E}"/>
              </a:ext>
            </a:extLst>
          </p:cNvPr>
          <p:cNvSpPr txBox="1">
            <a:spLocks noChangeAspect="1" noChangeArrowheads="1"/>
          </p:cNvSpPr>
          <p:nvPr/>
        </p:nvSpPr>
        <p:spPr bwMode="auto">
          <a:xfrm>
            <a:off x="9820806" y="3371125"/>
            <a:ext cx="767865"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Nnef</a:t>
            </a:r>
            <a:endPar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grpSp>
        <p:nvGrpSpPr>
          <p:cNvPr id="111" name="Group 110">
            <a:extLst>
              <a:ext uri="{FF2B5EF4-FFF2-40B4-BE49-F238E27FC236}">
                <a16:creationId xmlns:a16="http://schemas.microsoft.com/office/drawing/2014/main" id="{D27613E8-DF2B-4AB5-9F4D-1B48EF9729CC}"/>
              </a:ext>
            </a:extLst>
          </p:cNvPr>
          <p:cNvGrpSpPr>
            <a:grpSpLocks noChangeAspect="1"/>
          </p:cNvGrpSpPr>
          <p:nvPr/>
        </p:nvGrpSpPr>
        <p:grpSpPr>
          <a:xfrm>
            <a:off x="2225112" y="5047661"/>
            <a:ext cx="419644" cy="587501"/>
            <a:chOff x="10129764" y="745508"/>
            <a:chExt cx="221963" cy="310748"/>
          </a:xfrm>
        </p:grpSpPr>
        <p:grpSp>
          <p:nvGrpSpPr>
            <p:cNvPr id="112" name="Group 111">
              <a:extLst>
                <a:ext uri="{FF2B5EF4-FFF2-40B4-BE49-F238E27FC236}">
                  <a16:creationId xmlns:a16="http://schemas.microsoft.com/office/drawing/2014/main" id="{49BA53DA-3809-4EC4-A4FF-A974E46A724C}"/>
                </a:ext>
              </a:extLst>
            </p:cNvPr>
            <p:cNvGrpSpPr>
              <a:grpSpLocks noChangeAspect="1"/>
            </p:cNvGrpSpPr>
            <p:nvPr/>
          </p:nvGrpSpPr>
          <p:grpSpPr>
            <a:xfrm>
              <a:off x="10129764" y="745508"/>
              <a:ext cx="221963" cy="310748"/>
              <a:chOff x="1373325" y="5272742"/>
              <a:chExt cx="428625" cy="600075"/>
            </a:xfrm>
          </p:grpSpPr>
          <p:sp>
            <p:nvSpPr>
              <p:cNvPr id="114" name="Rectangle 113">
                <a:extLst>
                  <a:ext uri="{FF2B5EF4-FFF2-40B4-BE49-F238E27FC236}">
                    <a16:creationId xmlns:a16="http://schemas.microsoft.com/office/drawing/2014/main" id="{FBDF7618-8536-468B-BBE4-99AD2E0EC889}"/>
                  </a:ext>
                </a:extLst>
              </p:cNvPr>
              <p:cNvSpPr/>
              <p:nvPr/>
            </p:nvSpPr>
            <p:spPr bwMode="auto">
              <a:xfrm>
                <a:off x="1373325" y="5276465"/>
                <a:ext cx="428625" cy="596352"/>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pic>
            <p:nvPicPr>
              <p:cNvPr id="115" name="Graphic 114">
                <a:extLst>
                  <a:ext uri="{FF2B5EF4-FFF2-40B4-BE49-F238E27FC236}">
                    <a16:creationId xmlns:a16="http://schemas.microsoft.com/office/drawing/2014/main" id="{066E2901-94CB-4E9C-A949-E9433C9CCBD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3325" y="5272742"/>
                <a:ext cx="428625" cy="600075"/>
              </a:xfrm>
              <a:prstGeom prst="rect">
                <a:avLst/>
              </a:prstGeom>
            </p:spPr>
          </p:pic>
        </p:grpSp>
        <p:sp>
          <p:nvSpPr>
            <p:cNvPr id="113" name="TextBox 112">
              <a:extLst>
                <a:ext uri="{FF2B5EF4-FFF2-40B4-BE49-F238E27FC236}">
                  <a16:creationId xmlns:a16="http://schemas.microsoft.com/office/drawing/2014/main" id="{FED67507-9114-4213-A35C-A56ADF19E34D}"/>
                </a:ext>
              </a:extLst>
            </p:cNvPr>
            <p:cNvSpPr txBox="1"/>
            <p:nvPr/>
          </p:nvSpPr>
          <p:spPr bwMode="auto">
            <a:xfrm>
              <a:off x="10129764" y="760261"/>
              <a:ext cx="72768" cy="221018"/>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endParaRPr kumimoji="0" lang="en-US" sz="1200" b="1" i="0" u="none" strike="noStrike" kern="1200" cap="none" spc="0" normalizeH="0" baseline="0" noProof="0">
                <a:ln>
                  <a:noFill/>
                </a:ln>
                <a:solidFill>
                  <a:srgbClr val="181818"/>
                </a:solidFill>
                <a:effectLst/>
                <a:uLnTx/>
                <a:uFillTx/>
                <a:latin typeface="Ericsson Hilda"/>
                <a:ea typeface="+mn-ea"/>
                <a:cs typeface="+mn-cs"/>
              </a:endParaRPr>
            </a:p>
          </p:txBody>
        </p:sp>
      </p:grpSp>
      <p:sp>
        <p:nvSpPr>
          <p:cNvPr id="116" name="TextBox 115">
            <a:extLst>
              <a:ext uri="{FF2B5EF4-FFF2-40B4-BE49-F238E27FC236}">
                <a16:creationId xmlns:a16="http://schemas.microsoft.com/office/drawing/2014/main" id="{0DDD650E-EAC3-4407-93CC-7AF18F91E461}"/>
              </a:ext>
            </a:extLst>
          </p:cNvPr>
          <p:cNvSpPr txBox="1"/>
          <p:nvPr/>
        </p:nvSpPr>
        <p:spPr bwMode="auto">
          <a:xfrm>
            <a:off x="6230171" y="2490953"/>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UDM</a:t>
            </a:r>
          </a:p>
        </p:txBody>
      </p:sp>
      <p:sp>
        <p:nvSpPr>
          <p:cNvPr id="117" name="TextBox 116">
            <a:extLst>
              <a:ext uri="{FF2B5EF4-FFF2-40B4-BE49-F238E27FC236}">
                <a16:creationId xmlns:a16="http://schemas.microsoft.com/office/drawing/2014/main" id="{AC78DF8F-8C83-4623-AFAF-01E238B3DB78}"/>
              </a:ext>
            </a:extLst>
          </p:cNvPr>
          <p:cNvSpPr txBox="1"/>
          <p:nvPr/>
        </p:nvSpPr>
        <p:spPr bwMode="auto">
          <a:xfrm>
            <a:off x="6956997" y="2490953"/>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PCF</a:t>
            </a:r>
          </a:p>
        </p:txBody>
      </p:sp>
      <p:sp>
        <p:nvSpPr>
          <p:cNvPr id="118" name="TextBox 117">
            <a:extLst>
              <a:ext uri="{FF2B5EF4-FFF2-40B4-BE49-F238E27FC236}">
                <a16:creationId xmlns:a16="http://schemas.microsoft.com/office/drawing/2014/main" id="{016B41C8-1088-4882-9ADE-47D41C889A8D}"/>
              </a:ext>
            </a:extLst>
          </p:cNvPr>
          <p:cNvSpPr txBox="1"/>
          <p:nvPr/>
        </p:nvSpPr>
        <p:spPr bwMode="auto">
          <a:xfrm>
            <a:off x="7320411" y="1541387"/>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5G-EIR</a:t>
            </a:r>
          </a:p>
        </p:txBody>
      </p:sp>
    </p:spTree>
    <p:extLst>
      <p:ext uri="{BB962C8B-B14F-4D97-AF65-F5344CB8AC3E}">
        <p14:creationId xmlns:p14="http://schemas.microsoft.com/office/powerpoint/2010/main" val="3639823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6"/>
                                        </p:tgtEl>
                                        <p:attrNameLst>
                                          <p:attrName>style.visibility</p:attrName>
                                        </p:attrNameLst>
                                      </p:cBhvr>
                                      <p:to>
                                        <p:strVal val="visible"/>
                                      </p:to>
                                    </p:set>
                                    <p:animEffect transition="in" filter="fade">
                                      <p:cBhvr>
                                        <p:cTn id="7" dur="500"/>
                                        <p:tgtEl>
                                          <p:spTgt spid="206"/>
                                        </p:tgtEl>
                                      </p:cBhvr>
                                    </p:animEffect>
                                  </p:childTnLst>
                                </p:cTn>
                              </p:par>
                              <p:par>
                                <p:cTn id="8" presetID="10" presetClass="entr" presetSubtype="0" fill="hold" nodeType="withEffect">
                                  <p:stCondLst>
                                    <p:cond delay="0"/>
                                  </p:stCondLst>
                                  <p:childTnLst>
                                    <p:set>
                                      <p:cBhvr>
                                        <p:cTn id="9" dur="1" fill="hold">
                                          <p:stCondLst>
                                            <p:cond delay="0"/>
                                          </p:stCondLst>
                                        </p:cTn>
                                        <p:tgtEl>
                                          <p:spTgt spid="207"/>
                                        </p:tgtEl>
                                        <p:attrNameLst>
                                          <p:attrName>style.visibility</p:attrName>
                                        </p:attrNameLst>
                                      </p:cBhvr>
                                      <p:to>
                                        <p:strVal val="visible"/>
                                      </p:to>
                                    </p:set>
                                    <p:animEffect transition="in" filter="fade">
                                      <p:cBhvr>
                                        <p:cTn id="10" dur="500"/>
                                        <p:tgtEl>
                                          <p:spTgt spid="207"/>
                                        </p:tgtEl>
                                      </p:cBhvr>
                                    </p:animEffect>
                                  </p:childTnLst>
                                </p:cTn>
                              </p:par>
                              <p:par>
                                <p:cTn id="11" presetID="10" presetClass="entr" presetSubtype="0" fill="hold" nodeType="withEffect">
                                  <p:stCondLst>
                                    <p:cond delay="0"/>
                                  </p:stCondLst>
                                  <p:childTnLst>
                                    <p:set>
                                      <p:cBhvr>
                                        <p:cTn id="12" dur="1" fill="hold">
                                          <p:stCondLst>
                                            <p:cond delay="0"/>
                                          </p:stCondLst>
                                        </p:cTn>
                                        <p:tgtEl>
                                          <p:spTgt spid="183"/>
                                        </p:tgtEl>
                                        <p:attrNameLst>
                                          <p:attrName>style.visibility</p:attrName>
                                        </p:attrNameLst>
                                      </p:cBhvr>
                                      <p:to>
                                        <p:strVal val="visible"/>
                                      </p:to>
                                    </p:set>
                                    <p:animEffect transition="in" filter="fade">
                                      <p:cBhvr>
                                        <p:cTn id="13" dur="500"/>
                                        <p:tgtEl>
                                          <p:spTgt spid="183"/>
                                        </p:tgtEl>
                                      </p:cBhvr>
                                    </p:animEffect>
                                  </p:childTnLst>
                                </p:cTn>
                              </p:par>
                              <p:par>
                                <p:cTn id="14" presetID="10" presetClass="entr" presetSubtype="0" fill="hold" nodeType="withEffect">
                                  <p:stCondLst>
                                    <p:cond delay="0"/>
                                  </p:stCondLst>
                                  <p:childTnLst>
                                    <p:set>
                                      <p:cBhvr>
                                        <p:cTn id="15" dur="1" fill="hold">
                                          <p:stCondLst>
                                            <p:cond delay="0"/>
                                          </p:stCondLst>
                                        </p:cTn>
                                        <p:tgtEl>
                                          <p:spTgt spid="214"/>
                                        </p:tgtEl>
                                        <p:attrNameLst>
                                          <p:attrName>style.visibility</p:attrName>
                                        </p:attrNameLst>
                                      </p:cBhvr>
                                      <p:to>
                                        <p:strVal val="visible"/>
                                      </p:to>
                                    </p:set>
                                    <p:animEffect transition="in" filter="fade">
                                      <p:cBhvr>
                                        <p:cTn id="16" dur="500"/>
                                        <p:tgtEl>
                                          <p:spTgt spid="214"/>
                                        </p:tgtEl>
                                      </p:cBhvr>
                                    </p:animEffect>
                                  </p:childTnLst>
                                </p:cTn>
                              </p:par>
                              <p:par>
                                <p:cTn id="17" presetID="10" presetClass="entr" presetSubtype="0" fill="hold" nodeType="withEffect">
                                  <p:stCondLst>
                                    <p:cond delay="0"/>
                                  </p:stCondLst>
                                  <p:childTnLst>
                                    <p:set>
                                      <p:cBhvr>
                                        <p:cTn id="18" dur="1" fill="hold">
                                          <p:stCondLst>
                                            <p:cond delay="0"/>
                                          </p:stCondLst>
                                        </p:cTn>
                                        <p:tgtEl>
                                          <p:spTgt spid="215"/>
                                        </p:tgtEl>
                                        <p:attrNameLst>
                                          <p:attrName>style.visibility</p:attrName>
                                        </p:attrNameLst>
                                      </p:cBhvr>
                                      <p:to>
                                        <p:strVal val="visible"/>
                                      </p:to>
                                    </p:set>
                                    <p:animEffect transition="in" filter="fade">
                                      <p:cBhvr>
                                        <p:cTn id="19" dur="500"/>
                                        <p:tgtEl>
                                          <p:spTgt spid="215"/>
                                        </p:tgtEl>
                                      </p:cBhvr>
                                    </p:animEffect>
                                  </p:childTnLst>
                                </p:cTn>
                              </p:par>
                              <p:par>
                                <p:cTn id="20" presetID="10" presetClass="entr" presetSubtype="0" fill="hold" nodeType="withEffect">
                                  <p:stCondLst>
                                    <p:cond delay="0"/>
                                  </p:stCondLst>
                                  <p:childTnLst>
                                    <p:set>
                                      <p:cBhvr>
                                        <p:cTn id="21" dur="1" fill="hold">
                                          <p:stCondLst>
                                            <p:cond delay="0"/>
                                          </p:stCondLst>
                                        </p:cTn>
                                        <p:tgtEl>
                                          <p:spTgt spid="216"/>
                                        </p:tgtEl>
                                        <p:attrNameLst>
                                          <p:attrName>style.visibility</p:attrName>
                                        </p:attrNameLst>
                                      </p:cBhvr>
                                      <p:to>
                                        <p:strVal val="visible"/>
                                      </p:to>
                                    </p:set>
                                    <p:animEffect transition="in" filter="fade">
                                      <p:cBhvr>
                                        <p:cTn id="22" dur="500"/>
                                        <p:tgtEl>
                                          <p:spTgt spid="216"/>
                                        </p:tgtEl>
                                      </p:cBhvr>
                                    </p:animEffect>
                                  </p:childTnLst>
                                </p:cTn>
                              </p:par>
                              <p:par>
                                <p:cTn id="23" presetID="10" presetClass="entr" presetSubtype="0" fill="hold" nodeType="withEffect">
                                  <p:stCondLst>
                                    <p:cond delay="0"/>
                                  </p:stCondLst>
                                  <p:childTnLst>
                                    <p:set>
                                      <p:cBhvr>
                                        <p:cTn id="24" dur="1" fill="hold">
                                          <p:stCondLst>
                                            <p:cond delay="0"/>
                                          </p:stCondLst>
                                        </p:cTn>
                                        <p:tgtEl>
                                          <p:spTgt spid="217"/>
                                        </p:tgtEl>
                                        <p:attrNameLst>
                                          <p:attrName>style.visibility</p:attrName>
                                        </p:attrNameLst>
                                      </p:cBhvr>
                                      <p:to>
                                        <p:strVal val="visible"/>
                                      </p:to>
                                    </p:set>
                                    <p:animEffect transition="in" filter="fade">
                                      <p:cBhvr>
                                        <p:cTn id="25" dur="500"/>
                                        <p:tgtEl>
                                          <p:spTgt spid="217"/>
                                        </p:tgtEl>
                                      </p:cBhvr>
                                    </p:animEffect>
                                  </p:childTnLst>
                                </p:cTn>
                              </p:par>
                              <p:par>
                                <p:cTn id="26" presetID="10" presetClass="entr" presetSubtype="0" fill="hold" nodeType="withEffect">
                                  <p:stCondLst>
                                    <p:cond delay="0"/>
                                  </p:stCondLst>
                                  <p:childTnLst>
                                    <p:set>
                                      <p:cBhvr>
                                        <p:cTn id="27" dur="1" fill="hold">
                                          <p:stCondLst>
                                            <p:cond delay="0"/>
                                          </p:stCondLst>
                                        </p:cTn>
                                        <p:tgtEl>
                                          <p:spTgt spid="218"/>
                                        </p:tgtEl>
                                        <p:attrNameLst>
                                          <p:attrName>style.visibility</p:attrName>
                                        </p:attrNameLst>
                                      </p:cBhvr>
                                      <p:to>
                                        <p:strVal val="visible"/>
                                      </p:to>
                                    </p:set>
                                    <p:animEffect transition="in" filter="fade">
                                      <p:cBhvr>
                                        <p:cTn id="28" dur="500"/>
                                        <p:tgtEl>
                                          <p:spTgt spid="218"/>
                                        </p:tgtEl>
                                      </p:cBhvr>
                                    </p:animEffect>
                                  </p:childTnLst>
                                </p:cTn>
                              </p:par>
                              <p:par>
                                <p:cTn id="29" presetID="10" presetClass="entr" presetSubtype="0" fill="hold" nodeType="withEffect">
                                  <p:stCondLst>
                                    <p:cond delay="0"/>
                                  </p:stCondLst>
                                  <p:childTnLst>
                                    <p:set>
                                      <p:cBhvr>
                                        <p:cTn id="30" dur="1" fill="hold">
                                          <p:stCondLst>
                                            <p:cond delay="0"/>
                                          </p:stCondLst>
                                        </p:cTn>
                                        <p:tgtEl>
                                          <p:spTgt spid="219"/>
                                        </p:tgtEl>
                                        <p:attrNameLst>
                                          <p:attrName>style.visibility</p:attrName>
                                        </p:attrNameLst>
                                      </p:cBhvr>
                                      <p:to>
                                        <p:strVal val="visible"/>
                                      </p:to>
                                    </p:set>
                                    <p:animEffect transition="in" filter="fade">
                                      <p:cBhvr>
                                        <p:cTn id="31" dur="500"/>
                                        <p:tgtEl>
                                          <p:spTgt spid="219"/>
                                        </p:tgtEl>
                                      </p:cBhvr>
                                    </p:animEffect>
                                  </p:childTnLst>
                                </p:cTn>
                              </p:par>
                              <p:par>
                                <p:cTn id="32" presetID="10" presetClass="entr" presetSubtype="0" fill="hold" nodeType="withEffect">
                                  <p:stCondLst>
                                    <p:cond delay="0"/>
                                  </p:stCondLst>
                                  <p:childTnLst>
                                    <p:set>
                                      <p:cBhvr>
                                        <p:cTn id="33" dur="1" fill="hold">
                                          <p:stCondLst>
                                            <p:cond delay="0"/>
                                          </p:stCondLst>
                                        </p:cTn>
                                        <p:tgtEl>
                                          <p:spTgt spid="220"/>
                                        </p:tgtEl>
                                        <p:attrNameLst>
                                          <p:attrName>style.visibility</p:attrName>
                                        </p:attrNameLst>
                                      </p:cBhvr>
                                      <p:to>
                                        <p:strVal val="visible"/>
                                      </p:to>
                                    </p:set>
                                    <p:animEffect transition="in" filter="fade">
                                      <p:cBhvr>
                                        <p:cTn id="34" dur="500"/>
                                        <p:tgtEl>
                                          <p:spTgt spid="220"/>
                                        </p:tgtEl>
                                      </p:cBhvr>
                                    </p:animEffect>
                                  </p:childTnLst>
                                </p:cTn>
                              </p:par>
                              <p:par>
                                <p:cTn id="35" presetID="10" presetClass="entr" presetSubtype="0" fill="hold" nodeType="withEffect">
                                  <p:stCondLst>
                                    <p:cond delay="0"/>
                                  </p:stCondLst>
                                  <p:childTnLst>
                                    <p:set>
                                      <p:cBhvr>
                                        <p:cTn id="36" dur="1" fill="hold">
                                          <p:stCondLst>
                                            <p:cond delay="0"/>
                                          </p:stCondLst>
                                        </p:cTn>
                                        <p:tgtEl>
                                          <p:spTgt spid="190"/>
                                        </p:tgtEl>
                                        <p:attrNameLst>
                                          <p:attrName>style.visibility</p:attrName>
                                        </p:attrNameLst>
                                      </p:cBhvr>
                                      <p:to>
                                        <p:strVal val="visible"/>
                                      </p:to>
                                    </p:set>
                                    <p:animEffect transition="in" filter="fade">
                                      <p:cBhvr>
                                        <p:cTn id="37" dur="500"/>
                                        <p:tgtEl>
                                          <p:spTgt spid="190"/>
                                        </p:tgtEl>
                                      </p:cBhvr>
                                    </p:animEffect>
                                  </p:childTnLst>
                                </p:cTn>
                              </p:par>
                              <p:par>
                                <p:cTn id="38" presetID="10" presetClass="entr" presetSubtype="0" fill="hold" nodeType="withEffect">
                                  <p:stCondLst>
                                    <p:cond delay="0"/>
                                  </p:stCondLst>
                                  <p:childTnLst>
                                    <p:set>
                                      <p:cBhvr>
                                        <p:cTn id="39" dur="1" fill="hold">
                                          <p:stCondLst>
                                            <p:cond delay="0"/>
                                          </p:stCondLst>
                                        </p:cTn>
                                        <p:tgtEl>
                                          <p:spTgt spid="298"/>
                                        </p:tgtEl>
                                        <p:attrNameLst>
                                          <p:attrName>style.visibility</p:attrName>
                                        </p:attrNameLst>
                                      </p:cBhvr>
                                      <p:to>
                                        <p:strVal val="visible"/>
                                      </p:to>
                                    </p:set>
                                    <p:animEffect transition="in" filter="fade">
                                      <p:cBhvr>
                                        <p:cTn id="40" dur="500"/>
                                        <p:tgtEl>
                                          <p:spTgt spid="298"/>
                                        </p:tgtEl>
                                      </p:cBhvr>
                                    </p:animEffect>
                                  </p:childTnLst>
                                </p:cTn>
                              </p:par>
                              <p:par>
                                <p:cTn id="41" presetID="10" presetClass="entr" presetSubtype="0" fill="hold" nodeType="withEffect">
                                  <p:stCondLst>
                                    <p:cond delay="0"/>
                                  </p:stCondLst>
                                  <p:childTnLst>
                                    <p:set>
                                      <p:cBhvr>
                                        <p:cTn id="42" dur="1" fill="hold">
                                          <p:stCondLst>
                                            <p:cond delay="0"/>
                                          </p:stCondLst>
                                        </p:cTn>
                                        <p:tgtEl>
                                          <p:spTgt spid="302"/>
                                        </p:tgtEl>
                                        <p:attrNameLst>
                                          <p:attrName>style.visibility</p:attrName>
                                        </p:attrNameLst>
                                      </p:cBhvr>
                                      <p:to>
                                        <p:strVal val="visible"/>
                                      </p:to>
                                    </p:set>
                                    <p:animEffect transition="in" filter="fade">
                                      <p:cBhvr>
                                        <p:cTn id="43" dur="500"/>
                                        <p:tgtEl>
                                          <p:spTgt spid="302"/>
                                        </p:tgtEl>
                                      </p:cBhvr>
                                    </p:animEffect>
                                  </p:childTnLst>
                                </p:cTn>
                              </p:par>
                              <p:par>
                                <p:cTn id="44" presetID="10" presetClass="entr" presetSubtype="0" fill="hold" nodeType="withEffect">
                                  <p:stCondLst>
                                    <p:cond delay="0"/>
                                  </p:stCondLst>
                                  <p:childTnLst>
                                    <p:set>
                                      <p:cBhvr>
                                        <p:cTn id="45" dur="1" fill="hold">
                                          <p:stCondLst>
                                            <p:cond delay="0"/>
                                          </p:stCondLst>
                                        </p:cTn>
                                        <p:tgtEl>
                                          <p:spTgt spid="318"/>
                                        </p:tgtEl>
                                        <p:attrNameLst>
                                          <p:attrName>style.visibility</p:attrName>
                                        </p:attrNameLst>
                                      </p:cBhvr>
                                      <p:to>
                                        <p:strVal val="visible"/>
                                      </p:to>
                                    </p:set>
                                    <p:animEffect transition="in" filter="fade">
                                      <p:cBhvr>
                                        <p:cTn id="46" dur="500"/>
                                        <p:tgtEl>
                                          <p:spTgt spid="318"/>
                                        </p:tgtEl>
                                      </p:cBhvr>
                                    </p:animEffect>
                                  </p:childTnLst>
                                </p:cTn>
                              </p:par>
                              <p:par>
                                <p:cTn id="47" presetID="10" presetClass="entr" presetSubtype="0" fill="hold" nodeType="withEffect">
                                  <p:stCondLst>
                                    <p:cond delay="0"/>
                                  </p:stCondLst>
                                  <p:childTnLst>
                                    <p:set>
                                      <p:cBhvr>
                                        <p:cTn id="48" dur="1" fill="hold">
                                          <p:stCondLst>
                                            <p:cond delay="0"/>
                                          </p:stCondLst>
                                        </p:cTn>
                                        <p:tgtEl>
                                          <p:spTgt spid="292"/>
                                        </p:tgtEl>
                                        <p:attrNameLst>
                                          <p:attrName>style.visibility</p:attrName>
                                        </p:attrNameLst>
                                      </p:cBhvr>
                                      <p:to>
                                        <p:strVal val="visible"/>
                                      </p:to>
                                    </p:set>
                                    <p:animEffect transition="in" filter="fade">
                                      <p:cBhvr>
                                        <p:cTn id="49" dur="500"/>
                                        <p:tgtEl>
                                          <p:spTgt spid="292"/>
                                        </p:tgtEl>
                                      </p:cBhvr>
                                    </p:animEffect>
                                  </p:childTnLst>
                                </p:cTn>
                              </p:par>
                              <p:par>
                                <p:cTn id="50" presetID="10" presetClass="entr" presetSubtype="0" fill="hold" nodeType="withEffect">
                                  <p:stCondLst>
                                    <p:cond delay="0"/>
                                  </p:stCondLst>
                                  <p:childTnLst>
                                    <p:set>
                                      <p:cBhvr>
                                        <p:cTn id="51" dur="1" fill="hold">
                                          <p:stCondLst>
                                            <p:cond delay="0"/>
                                          </p:stCondLst>
                                        </p:cTn>
                                        <p:tgtEl>
                                          <p:spTgt spid="324"/>
                                        </p:tgtEl>
                                        <p:attrNameLst>
                                          <p:attrName>style.visibility</p:attrName>
                                        </p:attrNameLst>
                                      </p:cBhvr>
                                      <p:to>
                                        <p:strVal val="visible"/>
                                      </p:to>
                                    </p:set>
                                    <p:animEffect transition="in" filter="fade">
                                      <p:cBhvr>
                                        <p:cTn id="52" dur="500"/>
                                        <p:tgtEl>
                                          <p:spTgt spid="324"/>
                                        </p:tgtEl>
                                      </p:cBhvr>
                                    </p:animEffect>
                                  </p:childTnLst>
                                </p:cTn>
                              </p:par>
                              <p:par>
                                <p:cTn id="53" presetID="10" presetClass="entr" presetSubtype="0" fill="hold" nodeType="withEffect">
                                  <p:stCondLst>
                                    <p:cond delay="0"/>
                                  </p:stCondLst>
                                  <p:childTnLst>
                                    <p:set>
                                      <p:cBhvr>
                                        <p:cTn id="54" dur="1" fill="hold">
                                          <p:stCondLst>
                                            <p:cond delay="0"/>
                                          </p:stCondLst>
                                        </p:cTn>
                                        <p:tgtEl>
                                          <p:spTgt spid="326"/>
                                        </p:tgtEl>
                                        <p:attrNameLst>
                                          <p:attrName>style.visibility</p:attrName>
                                        </p:attrNameLst>
                                      </p:cBhvr>
                                      <p:to>
                                        <p:strVal val="visible"/>
                                      </p:to>
                                    </p:set>
                                    <p:animEffect transition="in" filter="fade">
                                      <p:cBhvr>
                                        <p:cTn id="55" dur="500"/>
                                        <p:tgtEl>
                                          <p:spTgt spid="326"/>
                                        </p:tgtEl>
                                      </p:cBhvr>
                                    </p:animEffect>
                                  </p:childTnLst>
                                </p:cTn>
                              </p:par>
                              <p:par>
                                <p:cTn id="56" presetID="10" presetClass="entr" presetSubtype="0" fill="hold" nodeType="withEffect">
                                  <p:stCondLst>
                                    <p:cond delay="0"/>
                                  </p:stCondLst>
                                  <p:childTnLst>
                                    <p:set>
                                      <p:cBhvr>
                                        <p:cTn id="57" dur="1" fill="hold">
                                          <p:stCondLst>
                                            <p:cond delay="0"/>
                                          </p:stCondLst>
                                        </p:cTn>
                                        <p:tgtEl>
                                          <p:spTgt spid="328"/>
                                        </p:tgtEl>
                                        <p:attrNameLst>
                                          <p:attrName>style.visibility</p:attrName>
                                        </p:attrNameLst>
                                      </p:cBhvr>
                                      <p:to>
                                        <p:strVal val="visible"/>
                                      </p:to>
                                    </p:set>
                                    <p:animEffect transition="in" filter="fade">
                                      <p:cBhvr>
                                        <p:cTn id="58" dur="500"/>
                                        <p:tgtEl>
                                          <p:spTgt spid="328"/>
                                        </p:tgtEl>
                                      </p:cBhvr>
                                    </p:animEffect>
                                  </p:childTnLst>
                                </p:cTn>
                              </p:par>
                              <p:par>
                                <p:cTn id="59" presetID="10" presetClass="entr" presetSubtype="0" fill="hold" nodeType="withEffect">
                                  <p:stCondLst>
                                    <p:cond delay="0"/>
                                  </p:stCondLst>
                                  <p:childTnLst>
                                    <p:set>
                                      <p:cBhvr>
                                        <p:cTn id="60" dur="1" fill="hold">
                                          <p:stCondLst>
                                            <p:cond delay="0"/>
                                          </p:stCondLst>
                                        </p:cTn>
                                        <p:tgtEl>
                                          <p:spTgt spid="331"/>
                                        </p:tgtEl>
                                        <p:attrNameLst>
                                          <p:attrName>style.visibility</p:attrName>
                                        </p:attrNameLst>
                                      </p:cBhvr>
                                      <p:to>
                                        <p:strVal val="visible"/>
                                      </p:to>
                                    </p:set>
                                    <p:animEffect transition="in" filter="fade">
                                      <p:cBhvr>
                                        <p:cTn id="61" dur="500"/>
                                        <p:tgtEl>
                                          <p:spTgt spid="331"/>
                                        </p:tgtEl>
                                      </p:cBhvr>
                                    </p:animEffect>
                                  </p:childTnLst>
                                </p:cTn>
                              </p:par>
                              <p:par>
                                <p:cTn id="62" presetID="10" presetClass="entr" presetSubtype="0" fill="hold" nodeType="withEffect">
                                  <p:stCondLst>
                                    <p:cond delay="0"/>
                                  </p:stCondLst>
                                  <p:childTnLst>
                                    <p:set>
                                      <p:cBhvr>
                                        <p:cTn id="63" dur="1" fill="hold">
                                          <p:stCondLst>
                                            <p:cond delay="0"/>
                                          </p:stCondLst>
                                        </p:cTn>
                                        <p:tgtEl>
                                          <p:spTgt spid="338"/>
                                        </p:tgtEl>
                                        <p:attrNameLst>
                                          <p:attrName>style.visibility</p:attrName>
                                        </p:attrNameLst>
                                      </p:cBhvr>
                                      <p:to>
                                        <p:strVal val="visible"/>
                                      </p:to>
                                    </p:set>
                                    <p:animEffect transition="in" filter="fade">
                                      <p:cBhvr>
                                        <p:cTn id="64" dur="500"/>
                                        <p:tgtEl>
                                          <p:spTgt spid="338"/>
                                        </p:tgtEl>
                                      </p:cBhvr>
                                    </p:animEffect>
                                  </p:childTnLst>
                                </p:cTn>
                              </p:par>
                              <p:par>
                                <p:cTn id="65" presetID="10" presetClass="entr" presetSubtype="0" fill="hold" nodeType="withEffect">
                                  <p:stCondLst>
                                    <p:cond delay="0"/>
                                  </p:stCondLst>
                                  <p:childTnLst>
                                    <p:set>
                                      <p:cBhvr>
                                        <p:cTn id="66" dur="1" fill="hold">
                                          <p:stCondLst>
                                            <p:cond delay="0"/>
                                          </p:stCondLst>
                                        </p:cTn>
                                        <p:tgtEl>
                                          <p:spTgt spid="350"/>
                                        </p:tgtEl>
                                        <p:attrNameLst>
                                          <p:attrName>style.visibility</p:attrName>
                                        </p:attrNameLst>
                                      </p:cBhvr>
                                      <p:to>
                                        <p:strVal val="visible"/>
                                      </p:to>
                                    </p:set>
                                    <p:animEffect transition="in" filter="fade">
                                      <p:cBhvr>
                                        <p:cTn id="67" dur="500"/>
                                        <p:tgtEl>
                                          <p:spTgt spid="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a:t>5G EPC &amp; NSA NR – </a:t>
            </a:r>
            <a:r>
              <a:rPr lang="en-US" sz="4000">
                <a:solidFill>
                  <a:schemeClr val="bg1"/>
                </a:solidFill>
              </a:rPr>
              <a:t>Options 3, 3a, 3x</a:t>
            </a:r>
            <a:r>
              <a:rPr lang="en-US" sz="4000"/>
              <a:t> </a:t>
            </a:r>
            <a:br>
              <a:rPr lang="en-US" sz="4000"/>
            </a:br>
            <a:r>
              <a:rPr lang="en-US" sz="2000"/>
              <a:t>3GPP TR 38.801 </a:t>
            </a:r>
            <a:r>
              <a:rPr lang="en-US" sz="2000">
                <a:sym typeface="Wingdings" panose="05000000000000000000" pitchFamily="2" charset="2"/>
              </a:rPr>
              <a:t> 3GPP TS </a:t>
            </a:r>
            <a:r>
              <a:rPr lang="en-US" sz="2000"/>
              <a:t>37.340</a:t>
            </a:r>
          </a:p>
        </p:txBody>
      </p:sp>
      <p:sp>
        <p:nvSpPr>
          <p:cNvPr id="65" name="Oval 64">
            <a:extLst>
              <a:ext uri="{FF2B5EF4-FFF2-40B4-BE49-F238E27FC236}">
                <a16:creationId xmlns:a16="http://schemas.microsoft.com/office/drawing/2014/main" id="{4E07FDFF-137D-43A5-8B57-CB7630462CF7}"/>
              </a:ext>
            </a:extLst>
          </p:cNvPr>
          <p:cNvSpPr/>
          <p:nvPr/>
        </p:nvSpPr>
        <p:spPr bwMode="auto">
          <a:xfrm>
            <a:off x="2363551" y="3732042"/>
            <a:ext cx="1406681" cy="721277"/>
          </a:xfrm>
          <a:prstGeom prst="ellipse">
            <a:avLst/>
          </a:prstGeom>
          <a:solidFill>
            <a:srgbClr val="BADEEE"/>
          </a:solidFill>
          <a:ln w="12700" cap="flat" cmpd="sng" algn="ctr">
            <a:solidFill>
              <a:schemeClr val="bg1">
                <a:lumMod val="65000"/>
              </a:schemeClr>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000" b="0" i="0" u="none" strike="noStrike" kern="0" cap="none" spc="0" normalizeH="0" baseline="0" noProof="0">
              <a:ln>
                <a:noFill/>
              </a:ln>
              <a:solidFill>
                <a:srgbClr val="58585A"/>
              </a:solidFill>
              <a:effectLst/>
              <a:uLnTx/>
              <a:uFillTx/>
              <a:latin typeface="+mn-lt"/>
              <a:ea typeface="+mn-ea"/>
              <a:cs typeface="+mn-cs"/>
            </a:endParaRPr>
          </a:p>
        </p:txBody>
      </p:sp>
      <p:sp>
        <p:nvSpPr>
          <p:cNvPr id="66" name="TextBox 65">
            <a:extLst>
              <a:ext uri="{FF2B5EF4-FFF2-40B4-BE49-F238E27FC236}">
                <a16:creationId xmlns:a16="http://schemas.microsoft.com/office/drawing/2014/main" id="{D42620BC-547F-4EC8-80A5-B2C12772278F}"/>
              </a:ext>
            </a:extLst>
          </p:cNvPr>
          <p:cNvSpPr txBox="1"/>
          <p:nvPr/>
        </p:nvSpPr>
        <p:spPr>
          <a:xfrm>
            <a:off x="2849312" y="4078119"/>
            <a:ext cx="40588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8585A">
                    <a:lumMod val="50000"/>
                  </a:srgbClr>
                </a:solidFill>
                <a:effectLst/>
                <a:uLnTx/>
                <a:uFillTx/>
                <a:latin typeface="+mn-lt"/>
                <a:ea typeface="+mn-ea"/>
                <a:cs typeface="+mn-cs"/>
              </a:rPr>
              <a:t>NR</a:t>
            </a:r>
          </a:p>
        </p:txBody>
      </p:sp>
      <p:sp>
        <p:nvSpPr>
          <p:cNvPr id="67" name="Oval 66">
            <a:extLst>
              <a:ext uri="{FF2B5EF4-FFF2-40B4-BE49-F238E27FC236}">
                <a16:creationId xmlns:a16="http://schemas.microsoft.com/office/drawing/2014/main" id="{737066E7-DA0F-40C1-A979-86EE59412DE8}"/>
              </a:ext>
            </a:extLst>
          </p:cNvPr>
          <p:cNvSpPr/>
          <p:nvPr/>
        </p:nvSpPr>
        <p:spPr bwMode="auto">
          <a:xfrm>
            <a:off x="614478" y="3732042"/>
            <a:ext cx="1406681" cy="721277"/>
          </a:xfrm>
          <a:prstGeom prst="ellipse">
            <a:avLst/>
          </a:prstGeom>
          <a:solidFill>
            <a:srgbClr val="BED682"/>
          </a:solidFill>
          <a:ln w="12700" cap="flat" cmpd="sng" algn="ctr">
            <a:no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000" b="0" i="0" u="none" strike="noStrike" kern="0" cap="none" spc="0" normalizeH="0" baseline="0" noProof="0">
              <a:ln>
                <a:noFill/>
              </a:ln>
              <a:solidFill>
                <a:srgbClr val="FED57A"/>
              </a:solidFill>
              <a:effectLst/>
              <a:uLnTx/>
              <a:uFillTx/>
              <a:latin typeface="+mn-lt"/>
              <a:ea typeface="+mn-ea"/>
              <a:cs typeface="+mn-cs"/>
            </a:endParaRPr>
          </a:p>
        </p:txBody>
      </p:sp>
      <p:sp>
        <p:nvSpPr>
          <p:cNvPr id="68" name="Freeform 3">
            <a:extLst>
              <a:ext uri="{FF2B5EF4-FFF2-40B4-BE49-F238E27FC236}">
                <a16:creationId xmlns:a16="http://schemas.microsoft.com/office/drawing/2014/main" id="{E943A473-DA60-4F7B-9994-694CFAA1232E}"/>
              </a:ext>
            </a:extLst>
          </p:cNvPr>
          <p:cNvSpPr>
            <a:spLocks noChangeAspect="1" noEditPoints="1"/>
          </p:cNvSpPr>
          <p:nvPr/>
        </p:nvSpPr>
        <p:spPr bwMode="auto">
          <a:xfrm>
            <a:off x="1005242" y="3241908"/>
            <a:ext cx="635398" cy="838330"/>
          </a:xfrm>
          <a:custGeom>
            <a:avLst/>
            <a:gdLst>
              <a:gd name="T0" fmla="*/ 2147483647 w 363"/>
              <a:gd name="T1" fmla="*/ 2147483647 h 447"/>
              <a:gd name="T2" fmla="*/ 2147483647 w 363"/>
              <a:gd name="T3" fmla="*/ 2147483647 h 447"/>
              <a:gd name="T4" fmla="*/ 2147483647 w 363"/>
              <a:gd name="T5" fmla="*/ 2147483647 h 447"/>
              <a:gd name="T6" fmla="*/ 2147483647 w 363"/>
              <a:gd name="T7" fmla="*/ 2147483647 h 447"/>
              <a:gd name="T8" fmla="*/ 2147483647 w 363"/>
              <a:gd name="T9" fmla="*/ 2147483647 h 447"/>
              <a:gd name="T10" fmla="*/ 2147483647 w 363"/>
              <a:gd name="T11" fmla="*/ 2147483647 h 447"/>
              <a:gd name="T12" fmla="*/ 2147483647 w 363"/>
              <a:gd name="T13" fmla="*/ 2147483647 h 447"/>
              <a:gd name="T14" fmla="*/ 2147483647 w 363"/>
              <a:gd name="T15" fmla="*/ 2147483647 h 447"/>
              <a:gd name="T16" fmla="*/ 2147483647 w 363"/>
              <a:gd name="T17" fmla="*/ 2147483647 h 447"/>
              <a:gd name="T18" fmla="*/ 2147483647 w 363"/>
              <a:gd name="T19" fmla="*/ 2147483647 h 447"/>
              <a:gd name="T20" fmla="*/ 2147483647 w 363"/>
              <a:gd name="T21" fmla="*/ 2147483647 h 447"/>
              <a:gd name="T22" fmla="*/ 2147483647 w 363"/>
              <a:gd name="T23" fmla="*/ 2147483647 h 447"/>
              <a:gd name="T24" fmla="*/ 2147483647 w 363"/>
              <a:gd name="T25" fmla="*/ 2147483647 h 447"/>
              <a:gd name="T26" fmla="*/ 2147483647 w 363"/>
              <a:gd name="T27" fmla="*/ 2147483647 h 447"/>
              <a:gd name="T28" fmla="*/ 2147483647 w 363"/>
              <a:gd name="T29" fmla="*/ 2147483647 h 447"/>
              <a:gd name="T30" fmla="*/ 2147483647 w 363"/>
              <a:gd name="T31" fmla="*/ 2147483647 h 447"/>
              <a:gd name="T32" fmla="*/ 2147483647 w 363"/>
              <a:gd name="T33" fmla="*/ 2147483647 h 447"/>
              <a:gd name="T34" fmla="*/ 2147483647 w 363"/>
              <a:gd name="T35" fmla="*/ 2147483647 h 447"/>
              <a:gd name="T36" fmla="*/ 2147483647 w 363"/>
              <a:gd name="T37" fmla="*/ 2147483647 h 447"/>
              <a:gd name="T38" fmla="*/ 2147483647 w 363"/>
              <a:gd name="T39" fmla="*/ 2147483647 h 447"/>
              <a:gd name="T40" fmla="*/ 2147483647 w 363"/>
              <a:gd name="T41" fmla="*/ 2147483647 h 447"/>
              <a:gd name="T42" fmla="*/ 0 w 363"/>
              <a:gd name="T43" fmla="*/ 2147483647 h 447"/>
              <a:gd name="T44" fmla="*/ 0 w 363"/>
              <a:gd name="T45" fmla="*/ 2147483647 h 447"/>
              <a:gd name="T46" fmla="*/ 2147483647 w 363"/>
              <a:gd name="T47" fmla="*/ 2147483647 h 447"/>
              <a:gd name="T48" fmla="*/ 2147483647 w 363"/>
              <a:gd name="T49" fmla="*/ 2147483647 h 447"/>
              <a:gd name="T50" fmla="*/ 2147483647 w 363"/>
              <a:gd name="T51" fmla="*/ 2147483647 h 447"/>
              <a:gd name="T52" fmla="*/ 2147483647 w 363"/>
              <a:gd name="T53" fmla="*/ 2147483647 h 447"/>
              <a:gd name="T54" fmla="*/ 2147483647 w 363"/>
              <a:gd name="T55" fmla="*/ 2147483647 h 447"/>
              <a:gd name="T56" fmla="*/ 2147483647 w 363"/>
              <a:gd name="T57" fmla="*/ 2147483647 h 447"/>
              <a:gd name="T58" fmla="*/ 2147483647 w 363"/>
              <a:gd name="T59" fmla="*/ 2147483647 h 447"/>
              <a:gd name="T60" fmla="*/ 2147483647 w 363"/>
              <a:gd name="T61" fmla="*/ 2147483647 h 447"/>
              <a:gd name="T62" fmla="*/ 2147483647 w 363"/>
              <a:gd name="T63" fmla="*/ 2147483647 h 447"/>
              <a:gd name="T64" fmla="*/ 2147483647 w 363"/>
              <a:gd name="T65" fmla="*/ 2147483647 h 447"/>
              <a:gd name="T66" fmla="*/ 2147483647 w 363"/>
              <a:gd name="T67" fmla="*/ 2147483647 h 447"/>
              <a:gd name="T68" fmla="*/ 2147483647 w 363"/>
              <a:gd name="T69" fmla="*/ 2147483647 h 447"/>
              <a:gd name="T70" fmla="*/ 2147483647 w 363"/>
              <a:gd name="T71" fmla="*/ 2147483647 h 447"/>
              <a:gd name="T72" fmla="*/ 2147483647 w 363"/>
              <a:gd name="T73" fmla="*/ 2147483647 h 447"/>
              <a:gd name="T74" fmla="*/ 2147483647 w 363"/>
              <a:gd name="T75" fmla="*/ 2147483647 h 447"/>
              <a:gd name="T76" fmla="*/ 2147483647 w 363"/>
              <a:gd name="T77" fmla="*/ 2147483647 h 447"/>
              <a:gd name="T78" fmla="*/ 2147483647 w 363"/>
              <a:gd name="T79" fmla="*/ 2147483647 h 447"/>
              <a:gd name="T80" fmla="*/ 2147483647 w 363"/>
              <a:gd name="T81" fmla="*/ 2147483647 h 447"/>
              <a:gd name="T82" fmla="*/ 2147483647 w 363"/>
              <a:gd name="T83" fmla="*/ 2147483647 h 447"/>
              <a:gd name="T84" fmla="*/ 2147483647 w 363"/>
              <a:gd name="T85" fmla="*/ 2147483647 h 447"/>
              <a:gd name="T86" fmla="*/ 2147483647 w 363"/>
              <a:gd name="T87" fmla="*/ 2147483647 h 447"/>
              <a:gd name="T88" fmla="*/ 2147483647 w 363"/>
              <a:gd name="T89" fmla="*/ 2147483647 h 447"/>
              <a:gd name="T90" fmla="*/ 2147483647 w 363"/>
              <a:gd name="T91" fmla="*/ 2147483647 h 447"/>
              <a:gd name="T92" fmla="*/ 2147483647 w 363"/>
              <a:gd name="T93" fmla="*/ 2147483647 h 447"/>
              <a:gd name="T94" fmla="*/ 2147483647 w 363"/>
              <a:gd name="T95" fmla="*/ 2147483647 h 447"/>
              <a:gd name="T96" fmla="*/ 2147483647 w 363"/>
              <a:gd name="T97" fmla="*/ 2147483647 h 447"/>
              <a:gd name="T98" fmla="*/ 2147483647 w 363"/>
              <a:gd name="T99" fmla="*/ 2147483647 h 44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3" h="447">
                <a:moveTo>
                  <a:pt x="85" y="38"/>
                </a:moveTo>
                <a:cubicBezTo>
                  <a:pt x="85" y="38"/>
                  <a:pt x="85" y="38"/>
                  <a:pt x="85" y="38"/>
                </a:cubicBezTo>
                <a:cubicBezTo>
                  <a:pt x="85" y="36"/>
                  <a:pt x="84" y="34"/>
                  <a:pt x="83" y="32"/>
                </a:cubicBezTo>
                <a:cubicBezTo>
                  <a:pt x="80" y="29"/>
                  <a:pt x="75" y="29"/>
                  <a:pt x="72" y="32"/>
                </a:cubicBezTo>
                <a:cubicBezTo>
                  <a:pt x="51" y="53"/>
                  <a:pt x="41" y="79"/>
                  <a:pt x="41" y="106"/>
                </a:cubicBezTo>
                <a:cubicBezTo>
                  <a:pt x="41" y="106"/>
                  <a:pt x="41" y="106"/>
                  <a:pt x="41" y="106"/>
                </a:cubicBezTo>
                <a:cubicBezTo>
                  <a:pt x="41" y="132"/>
                  <a:pt x="51" y="159"/>
                  <a:pt x="72" y="179"/>
                </a:cubicBezTo>
                <a:cubicBezTo>
                  <a:pt x="75" y="182"/>
                  <a:pt x="80" y="182"/>
                  <a:pt x="83" y="179"/>
                </a:cubicBezTo>
                <a:cubicBezTo>
                  <a:pt x="84" y="178"/>
                  <a:pt x="85" y="176"/>
                  <a:pt x="85" y="174"/>
                </a:cubicBezTo>
                <a:cubicBezTo>
                  <a:pt x="85" y="174"/>
                  <a:pt x="85" y="174"/>
                  <a:pt x="85" y="174"/>
                </a:cubicBezTo>
                <a:cubicBezTo>
                  <a:pt x="85" y="172"/>
                  <a:pt x="84" y="169"/>
                  <a:pt x="83" y="168"/>
                </a:cubicBezTo>
                <a:cubicBezTo>
                  <a:pt x="66" y="151"/>
                  <a:pt x="57" y="128"/>
                  <a:pt x="57" y="106"/>
                </a:cubicBezTo>
                <a:cubicBezTo>
                  <a:pt x="57" y="83"/>
                  <a:pt x="66" y="61"/>
                  <a:pt x="83" y="44"/>
                </a:cubicBezTo>
                <a:cubicBezTo>
                  <a:pt x="84" y="42"/>
                  <a:pt x="85" y="40"/>
                  <a:pt x="85" y="38"/>
                </a:cubicBezTo>
                <a:close/>
                <a:moveTo>
                  <a:pt x="48" y="191"/>
                </a:moveTo>
                <a:cubicBezTo>
                  <a:pt x="48" y="191"/>
                  <a:pt x="47" y="191"/>
                  <a:pt x="47" y="190"/>
                </a:cubicBezTo>
                <a:cubicBezTo>
                  <a:pt x="45" y="188"/>
                  <a:pt x="44" y="186"/>
                  <a:pt x="42" y="184"/>
                </a:cubicBezTo>
                <a:cubicBezTo>
                  <a:pt x="42" y="184"/>
                  <a:pt x="42" y="184"/>
                  <a:pt x="42" y="184"/>
                </a:cubicBezTo>
                <a:cubicBezTo>
                  <a:pt x="41" y="182"/>
                  <a:pt x="40" y="181"/>
                  <a:pt x="39" y="180"/>
                </a:cubicBezTo>
                <a:cubicBezTo>
                  <a:pt x="33" y="171"/>
                  <a:pt x="28" y="162"/>
                  <a:pt x="24" y="152"/>
                </a:cubicBezTo>
                <a:cubicBezTo>
                  <a:pt x="24" y="151"/>
                  <a:pt x="23" y="149"/>
                  <a:pt x="23" y="148"/>
                </a:cubicBezTo>
                <a:cubicBezTo>
                  <a:pt x="22" y="147"/>
                  <a:pt x="22" y="147"/>
                  <a:pt x="22" y="146"/>
                </a:cubicBezTo>
                <a:cubicBezTo>
                  <a:pt x="22" y="145"/>
                  <a:pt x="21" y="143"/>
                  <a:pt x="21" y="142"/>
                </a:cubicBezTo>
                <a:cubicBezTo>
                  <a:pt x="21" y="141"/>
                  <a:pt x="20" y="141"/>
                  <a:pt x="20" y="140"/>
                </a:cubicBezTo>
                <a:cubicBezTo>
                  <a:pt x="20" y="139"/>
                  <a:pt x="20" y="137"/>
                  <a:pt x="19" y="136"/>
                </a:cubicBezTo>
                <a:cubicBezTo>
                  <a:pt x="19" y="135"/>
                  <a:pt x="19" y="135"/>
                  <a:pt x="19" y="134"/>
                </a:cubicBezTo>
                <a:cubicBezTo>
                  <a:pt x="18" y="133"/>
                  <a:pt x="18" y="131"/>
                  <a:pt x="18" y="130"/>
                </a:cubicBezTo>
                <a:cubicBezTo>
                  <a:pt x="18" y="129"/>
                  <a:pt x="18" y="128"/>
                  <a:pt x="17" y="127"/>
                </a:cubicBezTo>
                <a:cubicBezTo>
                  <a:pt x="17" y="126"/>
                  <a:pt x="17" y="125"/>
                  <a:pt x="17" y="124"/>
                </a:cubicBezTo>
                <a:cubicBezTo>
                  <a:pt x="17" y="123"/>
                  <a:pt x="17" y="122"/>
                  <a:pt x="17" y="121"/>
                </a:cubicBezTo>
                <a:cubicBezTo>
                  <a:pt x="16" y="120"/>
                  <a:pt x="16" y="119"/>
                  <a:pt x="16" y="118"/>
                </a:cubicBezTo>
                <a:cubicBezTo>
                  <a:pt x="16" y="117"/>
                  <a:pt x="16" y="116"/>
                  <a:pt x="16" y="114"/>
                </a:cubicBezTo>
                <a:cubicBezTo>
                  <a:pt x="16" y="113"/>
                  <a:pt x="16" y="113"/>
                  <a:pt x="16" y="112"/>
                </a:cubicBezTo>
                <a:cubicBezTo>
                  <a:pt x="16" y="110"/>
                  <a:pt x="16" y="108"/>
                  <a:pt x="16" y="106"/>
                </a:cubicBezTo>
                <a:cubicBezTo>
                  <a:pt x="16" y="106"/>
                  <a:pt x="16" y="106"/>
                  <a:pt x="16" y="106"/>
                </a:cubicBezTo>
                <a:cubicBezTo>
                  <a:pt x="16" y="106"/>
                  <a:pt x="16" y="106"/>
                  <a:pt x="16" y="106"/>
                </a:cubicBezTo>
                <a:cubicBezTo>
                  <a:pt x="16" y="104"/>
                  <a:pt x="16" y="102"/>
                  <a:pt x="16" y="100"/>
                </a:cubicBezTo>
                <a:cubicBezTo>
                  <a:pt x="16" y="99"/>
                  <a:pt x="16" y="98"/>
                  <a:pt x="16" y="97"/>
                </a:cubicBezTo>
                <a:cubicBezTo>
                  <a:pt x="16" y="96"/>
                  <a:pt x="16" y="95"/>
                  <a:pt x="16" y="93"/>
                </a:cubicBezTo>
                <a:cubicBezTo>
                  <a:pt x="16" y="92"/>
                  <a:pt x="16" y="92"/>
                  <a:pt x="17" y="91"/>
                </a:cubicBezTo>
                <a:cubicBezTo>
                  <a:pt x="17" y="90"/>
                  <a:pt x="17" y="88"/>
                  <a:pt x="17" y="87"/>
                </a:cubicBezTo>
                <a:cubicBezTo>
                  <a:pt x="17" y="86"/>
                  <a:pt x="17" y="85"/>
                  <a:pt x="17" y="84"/>
                </a:cubicBezTo>
                <a:cubicBezTo>
                  <a:pt x="18" y="83"/>
                  <a:pt x="18" y="82"/>
                  <a:pt x="18" y="81"/>
                </a:cubicBezTo>
                <a:cubicBezTo>
                  <a:pt x="18" y="80"/>
                  <a:pt x="18" y="79"/>
                  <a:pt x="19" y="78"/>
                </a:cubicBezTo>
                <a:cubicBezTo>
                  <a:pt x="19" y="77"/>
                  <a:pt x="19" y="76"/>
                  <a:pt x="19" y="75"/>
                </a:cubicBezTo>
                <a:cubicBezTo>
                  <a:pt x="20" y="74"/>
                  <a:pt x="20" y="73"/>
                  <a:pt x="20" y="71"/>
                </a:cubicBezTo>
                <a:cubicBezTo>
                  <a:pt x="20" y="71"/>
                  <a:pt x="21" y="70"/>
                  <a:pt x="21" y="70"/>
                </a:cubicBezTo>
                <a:cubicBezTo>
                  <a:pt x="21" y="68"/>
                  <a:pt x="22" y="67"/>
                  <a:pt x="22" y="65"/>
                </a:cubicBezTo>
                <a:cubicBezTo>
                  <a:pt x="22" y="65"/>
                  <a:pt x="22" y="65"/>
                  <a:pt x="23" y="64"/>
                </a:cubicBezTo>
                <a:cubicBezTo>
                  <a:pt x="23" y="63"/>
                  <a:pt x="24" y="61"/>
                  <a:pt x="24" y="60"/>
                </a:cubicBezTo>
                <a:cubicBezTo>
                  <a:pt x="28" y="50"/>
                  <a:pt x="33" y="40"/>
                  <a:pt x="39" y="32"/>
                </a:cubicBezTo>
                <a:cubicBezTo>
                  <a:pt x="40" y="30"/>
                  <a:pt x="41" y="29"/>
                  <a:pt x="42" y="28"/>
                </a:cubicBezTo>
                <a:cubicBezTo>
                  <a:pt x="42" y="28"/>
                  <a:pt x="42" y="27"/>
                  <a:pt x="42" y="27"/>
                </a:cubicBezTo>
                <a:cubicBezTo>
                  <a:pt x="44" y="25"/>
                  <a:pt x="45" y="23"/>
                  <a:pt x="47" y="21"/>
                </a:cubicBezTo>
                <a:cubicBezTo>
                  <a:pt x="47" y="21"/>
                  <a:pt x="48" y="21"/>
                  <a:pt x="48" y="20"/>
                </a:cubicBezTo>
                <a:cubicBezTo>
                  <a:pt x="50" y="18"/>
                  <a:pt x="52" y="16"/>
                  <a:pt x="54" y="14"/>
                </a:cubicBezTo>
                <a:cubicBezTo>
                  <a:pt x="55" y="13"/>
                  <a:pt x="56" y="11"/>
                  <a:pt x="56" y="9"/>
                </a:cubicBezTo>
                <a:cubicBezTo>
                  <a:pt x="56" y="8"/>
                  <a:pt x="56" y="7"/>
                  <a:pt x="56" y="6"/>
                </a:cubicBezTo>
                <a:cubicBezTo>
                  <a:pt x="55" y="6"/>
                  <a:pt x="55" y="6"/>
                  <a:pt x="55" y="6"/>
                </a:cubicBezTo>
                <a:cubicBezTo>
                  <a:pt x="55" y="6"/>
                  <a:pt x="55" y="6"/>
                  <a:pt x="55" y="6"/>
                </a:cubicBezTo>
                <a:cubicBezTo>
                  <a:pt x="55" y="5"/>
                  <a:pt x="54" y="4"/>
                  <a:pt x="54" y="3"/>
                </a:cubicBezTo>
                <a:cubicBezTo>
                  <a:pt x="52" y="2"/>
                  <a:pt x="51" y="1"/>
                  <a:pt x="49" y="1"/>
                </a:cubicBezTo>
                <a:cubicBezTo>
                  <a:pt x="47" y="0"/>
                  <a:pt x="44" y="1"/>
                  <a:pt x="42" y="3"/>
                </a:cubicBezTo>
                <a:cubicBezTo>
                  <a:pt x="40" y="5"/>
                  <a:pt x="38" y="7"/>
                  <a:pt x="36" y="10"/>
                </a:cubicBezTo>
                <a:cubicBezTo>
                  <a:pt x="36" y="10"/>
                  <a:pt x="35" y="11"/>
                  <a:pt x="35" y="11"/>
                </a:cubicBezTo>
                <a:cubicBezTo>
                  <a:pt x="33" y="13"/>
                  <a:pt x="31" y="15"/>
                  <a:pt x="30" y="17"/>
                </a:cubicBezTo>
                <a:cubicBezTo>
                  <a:pt x="29" y="18"/>
                  <a:pt x="29" y="18"/>
                  <a:pt x="29" y="18"/>
                </a:cubicBezTo>
                <a:cubicBezTo>
                  <a:pt x="29" y="18"/>
                  <a:pt x="29" y="18"/>
                  <a:pt x="29" y="18"/>
                </a:cubicBezTo>
                <a:cubicBezTo>
                  <a:pt x="28" y="20"/>
                  <a:pt x="27" y="21"/>
                  <a:pt x="26" y="23"/>
                </a:cubicBezTo>
                <a:cubicBezTo>
                  <a:pt x="25" y="23"/>
                  <a:pt x="25" y="23"/>
                  <a:pt x="25" y="23"/>
                </a:cubicBezTo>
                <a:cubicBezTo>
                  <a:pt x="25" y="23"/>
                  <a:pt x="25" y="23"/>
                  <a:pt x="25" y="23"/>
                </a:cubicBezTo>
                <a:cubicBezTo>
                  <a:pt x="19" y="33"/>
                  <a:pt x="14" y="43"/>
                  <a:pt x="9" y="53"/>
                </a:cubicBezTo>
                <a:cubicBezTo>
                  <a:pt x="9" y="53"/>
                  <a:pt x="9" y="53"/>
                  <a:pt x="9" y="53"/>
                </a:cubicBezTo>
                <a:cubicBezTo>
                  <a:pt x="9" y="53"/>
                  <a:pt x="9" y="53"/>
                  <a:pt x="9" y="53"/>
                </a:cubicBezTo>
                <a:cubicBezTo>
                  <a:pt x="9" y="55"/>
                  <a:pt x="8" y="57"/>
                  <a:pt x="7" y="59"/>
                </a:cubicBezTo>
                <a:cubicBezTo>
                  <a:pt x="7" y="59"/>
                  <a:pt x="7" y="60"/>
                  <a:pt x="7" y="60"/>
                </a:cubicBezTo>
                <a:cubicBezTo>
                  <a:pt x="6" y="62"/>
                  <a:pt x="6" y="64"/>
                  <a:pt x="5" y="65"/>
                </a:cubicBezTo>
                <a:cubicBezTo>
                  <a:pt x="5" y="66"/>
                  <a:pt x="5" y="66"/>
                  <a:pt x="5" y="67"/>
                </a:cubicBezTo>
                <a:cubicBezTo>
                  <a:pt x="4" y="69"/>
                  <a:pt x="4" y="70"/>
                  <a:pt x="4" y="72"/>
                </a:cubicBezTo>
                <a:cubicBezTo>
                  <a:pt x="3" y="73"/>
                  <a:pt x="3" y="73"/>
                  <a:pt x="3" y="74"/>
                </a:cubicBezTo>
                <a:cubicBezTo>
                  <a:pt x="3" y="75"/>
                  <a:pt x="3" y="77"/>
                  <a:pt x="2" y="78"/>
                </a:cubicBezTo>
                <a:cubicBezTo>
                  <a:pt x="2" y="79"/>
                  <a:pt x="2" y="80"/>
                  <a:pt x="2" y="81"/>
                </a:cubicBezTo>
                <a:cubicBezTo>
                  <a:pt x="2" y="82"/>
                  <a:pt x="1" y="84"/>
                  <a:pt x="1" y="85"/>
                </a:cubicBezTo>
                <a:cubicBezTo>
                  <a:pt x="1" y="86"/>
                  <a:pt x="1" y="87"/>
                  <a:pt x="1" y="89"/>
                </a:cubicBezTo>
                <a:cubicBezTo>
                  <a:pt x="1" y="90"/>
                  <a:pt x="0" y="91"/>
                  <a:pt x="0" y="92"/>
                </a:cubicBezTo>
                <a:cubicBezTo>
                  <a:pt x="0" y="93"/>
                  <a:pt x="0" y="95"/>
                  <a:pt x="0" y="96"/>
                </a:cubicBezTo>
                <a:cubicBezTo>
                  <a:pt x="0" y="97"/>
                  <a:pt x="0" y="98"/>
                  <a:pt x="0" y="99"/>
                </a:cubicBezTo>
                <a:cubicBezTo>
                  <a:pt x="0" y="101"/>
                  <a:pt x="0" y="103"/>
                  <a:pt x="0" y="106"/>
                </a:cubicBezTo>
                <a:cubicBezTo>
                  <a:pt x="0" y="106"/>
                  <a:pt x="0" y="106"/>
                  <a:pt x="0" y="106"/>
                </a:cubicBezTo>
                <a:cubicBezTo>
                  <a:pt x="0" y="106"/>
                  <a:pt x="0" y="106"/>
                  <a:pt x="0" y="106"/>
                </a:cubicBezTo>
                <a:cubicBezTo>
                  <a:pt x="0" y="106"/>
                  <a:pt x="0" y="106"/>
                  <a:pt x="0" y="106"/>
                </a:cubicBezTo>
                <a:cubicBezTo>
                  <a:pt x="0" y="108"/>
                  <a:pt x="0" y="111"/>
                  <a:pt x="0" y="113"/>
                </a:cubicBezTo>
                <a:cubicBezTo>
                  <a:pt x="0" y="114"/>
                  <a:pt x="0" y="115"/>
                  <a:pt x="0" y="115"/>
                </a:cubicBezTo>
                <a:cubicBezTo>
                  <a:pt x="0" y="117"/>
                  <a:pt x="0" y="118"/>
                  <a:pt x="0" y="120"/>
                </a:cubicBezTo>
                <a:cubicBezTo>
                  <a:pt x="0" y="121"/>
                  <a:pt x="1" y="122"/>
                  <a:pt x="1" y="123"/>
                </a:cubicBezTo>
                <a:cubicBezTo>
                  <a:pt x="1" y="124"/>
                  <a:pt x="1" y="125"/>
                  <a:pt x="1" y="127"/>
                </a:cubicBezTo>
                <a:cubicBezTo>
                  <a:pt x="1" y="128"/>
                  <a:pt x="2" y="129"/>
                  <a:pt x="2" y="130"/>
                </a:cubicBezTo>
                <a:cubicBezTo>
                  <a:pt x="2" y="131"/>
                  <a:pt x="2" y="132"/>
                  <a:pt x="2" y="133"/>
                </a:cubicBezTo>
                <a:cubicBezTo>
                  <a:pt x="3" y="135"/>
                  <a:pt x="3" y="136"/>
                  <a:pt x="3" y="138"/>
                </a:cubicBezTo>
                <a:cubicBezTo>
                  <a:pt x="3" y="138"/>
                  <a:pt x="3" y="139"/>
                  <a:pt x="4" y="140"/>
                </a:cubicBezTo>
                <a:cubicBezTo>
                  <a:pt x="4" y="141"/>
                  <a:pt x="4" y="143"/>
                  <a:pt x="5" y="145"/>
                </a:cubicBezTo>
                <a:cubicBezTo>
                  <a:pt x="5" y="145"/>
                  <a:pt x="5" y="146"/>
                  <a:pt x="5" y="146"/>
                </a:cubicBezTo>
                <a:cubicBezTo>
                  <a:pt x="6" y="148"/>
                  <a:pt x="6" y="150"/>
                  <a:pt x="7" y="152"/>
                </a:cubicBezTo>
                <a:cubicBezTo>
                  <a:pt x="7" y="152"/>
                  <a:pt x="7" y="152"/>
                  <a:pt x="7" y="152"/>
                </a:cubicBezTo>
                <a:cubicBezTo>
                  <a:pt x="8" y="154"/>
                  <a:pt x="9" y="156"/>
                  <a:pt x="9" y="158"/>
                </a:cubicBezTo>
                <a:cubicBezTo>
                  <a:pt x="9" y="158"/>
                  <a:pt x="9" y="158"/>
                  <a:pt x="9" y="158"/>
                </a:cubicBezTo>
                <a:cubicBezTo>
                  <a:pt x="9" y="158"/>
                  <a:pt x="9" y="158"/>
                  <a:pt x="9" y="158"/>
                </a:cubicBezTo>
                <a:cubicBezTo>
                  <a:pt x="14" y="169"/>
                  <a:pt x="19" y="179"/>
                  <a:pt x="25" y="188"/>
                </a:cubicBezTo>
                <a:cubicBezTo>
                  <a:pt x="25" y="188"/>
                  <a:pt x="25" y="188"/>
                  <a:pt x="25" y="188"/>
                </a:cubicBezTo>
                <a:cubicBezTo>
                  <a:pt x="25" y="188"/>
                  <a:pt x="25" y="189"/>
                  <a:pt x="26" y="189"/>
                </a:cubicBezTo>
                <a:cubicBezTo>
                  <a:pt x="27" y="190"/>
                  <a:pt x="28" y="192"/>
                  <a:pt x="29" y="193"/>
                </a:cubicBezTo>
                <a:cubicBezTo>
                  <a:pt x="29" y="193"/>
                  <a:pt x="29" y="194"/>
                  <a:pt x="29" y="194"/>
                </a:cubicBezTo>
                <a:cubicBezTo>
                  <a:pt x="29" y="194"/>
                  <a:pt x="29" y="194"/>
                  <a:pt x="30" y="194"/>
                </a:cubicBezTo>
                <a:cubicBezTo>
                  <a:pt x="31" y="196"/>
                  <a:pt x="33" y="198"/>
                  <a:pt x="35" y="201"/>
                </a:cubicBezTo>
                <a:cubicBezTo>
                  <a:pt x="35" y="201"/>
                  <a:pt x="36" y="201"/>
                  <a:pt x="36" y="202"/>
                </a:cubicBezTo>
                <a:cubicBezTo>
                  <a:pt x="38" y="204"/>
                  <a:pt x="40" y="206"/>
                  <a:pt x="42" y="209"/>
                </a:cubicBezTo>
                <a:cubicBezTo>
                  <a:pt x="44" y="211"/>
                  <a:pt x="47" y="211"/>
                  <a:pt x="49" y="211"/>
                </a:cubicBezTo>
                <a:cubicBezTo>
                  <a:pt x="51" y="211"/>
                  <a:pt x="52" y="210"/>
                  <a:pt x="54" y="209"/>
                </a:cubicBezTo>
                <a:cubicBezTo>
                  <a:pt x="54" y="208"/>
                  <a:pt x="55" y="207"/>
                  <a:pt x="55" y="206"/>
                </a:cubicBezTo>
                <a:cubicBezTo>
                  <a:pt x="55" y="206"/>
                  <a:pt x="55" y="206"/>
                  <a:pt x="55" y="206"/>
                </a:cubicBezTo>
                <a:cubicBezTo>
                  <a:pt x="55" y="206"/>
                  <a:pt x="55" y="206"/>
                  <a:pt x="56" y="205"/>
                </a:cubicBezTo>
                <a:cubicBezTo>
                  <a:pt x="56" y="205"/>
                  <a:pt x="56" y="204"/>
                  <a:pt x="56" y="203"/>
                </a:cubicBezTo>
                <a:cubicBezTo>
                  <a:pt x="56" y="201"/>
                  <a:pt x="55" y="199"/>
                  <a:pt x="54" y="197"/>
                </a:cubicBezTo>
                <a:cubicBezTo>
                  <a:pt x="52" y="195"/>
                  <a:pt x="50" y="193"/>
                  <a:pt x="48" y="191"/>
                </a:cubicBezTo>
                <a:close/>
                <a:moveTo>
                  <a:pt x="207" y="60"/>
                </a:moveTo>
                <a:cubicBezTo>
                  <a:pt x="158" y="60"/>
                  <a:pt x="158" y="60"/>
                  <a:pt x="158" y="60"/>
                </a:cubicBezTo>
                <a:cubicBezTo>
                  <a:pt x="147" y="60"/>
                  <a:pt x="138" y="69"/>
                  <a:pt x="138" y="80"/>
                </a:cubicBezTo>
                <a:cubicBezTo>
                  <a:pt x="138" y="439"/>
                  <a:pt x="138" y="439"/>
                  <a:pt x="138" y="439"/>
                </a:cubicBezTo>
                <a:cubicBezTo>
                  <a:pt x="138" y="443"/>
                  <a:pt x="142" y="447"/>
                  <a:pt x="146" y="447"/>
                </a:cubicBezTo>
                <a:cubicBezTo>
                  <a:pt x="151" y="447"/>
                  <a:pt x="154" y="443"/>
                  <a:pt x="154" y="439"/>
                </a:cubicBezTo>
                <a:cubicBezTo>
                  <a:pt x="154" y="420"/>
                  <a:pt x="154" y="420"/>
                  <a:pt x="154" y="420"/>
                </a:cubicBezTo>
                <a:cubicBezTo>
                  <a:pt x="211" y="363"/>
                  <a:pt x="211" y="363"/>
                  <a:pt x="211" y="363"/>
                </a:cubicBezTo>
                <a:cubicBezTo>
                  <a:pt x="211" y="439"/>
                  <a:pt x="211" y="439"/>
                  <a:pt x="211" y="439"/>
                </a:cubicBezTo>
                <a:cubicBezTo>
                  <a:pt x="211" y="443"/>
                  <a:pt x="215" y="447"/>
                  <a:pt x="219" y="447"/>
                </a:cubicBezTo>
                <a:cubicBezTo>
                  <a:pt x="223" y="447"/>
                  <a:pt x="227" y="443"/>
                  <a:pt x="227" y="439"/>
                </a:cubicBezTo>
                <a:cubicBezTo>
                  <a:pt x="227" y="80"/>
                  <a:pt x="227" y="80"/>
                  <a:pt x="227" y="80"/>
                </a:cubicBezTo>
                <a:cubicBezTo>
                  <a:pt x="227" y="69"/>
                  <a:pt x="218" y="60"/>
                  <a:pt x="207" y="60"/>
                </a:cubicBezTo>
                <a:close/>
                <a:moveTo>
                  <a:pt x="154" y="80"/>
                </a:moveTo>
                <a:cubicBezTo>
                  <a:pt x="154" y="78"/>
                  <a:pt x="156" y="76"/>
                  <a:pt x="158" y="76"/>
                </a:cubicBezTo>
                <a:cubicBezTo>
                  <a:pt x="198" y="76"/>
                  <a:pt x="198" y="76"/>
                  <a:pt x="198" y="76"/>
                </a:cubicBezTo>
                <a:cubicBezTo>
                  <a:pt x="154" y="120"/>
                  <a:pt x="154" y="120"/>
                  <a:pt x="154" y="120"/>
                </a:cubicBezTo>
                <a:lnTo>
                  <a:pt x="154" y="80"/>
                </a:lnTo>
                <a:close/>
                <a:moveTo>
                  <a:pt x="154" y="155"/>
                </a:moveTo>
                <a:cubicBezTo>
                  <a:pt x="207" y="207"/>
                  <a:pt x="207" y="207"/>
                  <a:pt x="207" y="207"/>
                </a:cubicBezTo>
                <a:cubicBezTo>
                  <a:pt x="154" y="260"/>
                  <a:pt x="154" y="260"/>
                  <a:pt x="154" y="260"/>
                </a:cubicBezTo>
                <a:lnTo>
                  <a:pt x="154" y="155"/>
                </a:lnTo>
                <a:close/>
                <a:moveTo>
                  <a:pt x="154" y="397"/>
                </a:moveTo>
                <a:cubicBezTo>
                  <a:pt x="154" y="294"/>
                  <a:pt x="154" y="294"/>
                  <a:pt x="154" y="294"/>
                </a:cubicBezTo>
                <a:cubicBezTo>
                  <a:pt x="206" y="346"/>
                  <a:pt x="206" y="346"/>
                  <a:pt x="206" y="346"/>
                </a:cubicBezTo>
                <a:lnTo>
                  <a:pt x="154" y="397"/>
                </a:lnTo>
                <a:close/>
                <a:moveTo>
                  <a:pt x="211" y="328"/>
                </a:moveTo>
                <a:cubicBezTo>
                  <a:pt x="160" y="277"/>
                  <a:pt x="160" y="277"/>
                  <a:pt x="160" y="277"/>
                </a:cubicBezTo>
                <a:cubicBezTo>
                  <a:pt x="211" y="226"/>
                  <a:pt x="211" y="226"/>
                  <a:pt x="211" y="226"/>
                </a:cubicBezTo>
                <a:lnTo>
                  <a:pt x="211" y="328"/>
                </a:lnTo>
                <a:close/>
                <a:moveTo>
                  <a:pt x="211" y="189"/>
                </a:moveTo>
                <a:cubicBezTo>
                  <a:pt x="159" y="137"/>
                  <a:pt x="159" y="137"/>
                  <a:pt x="159" y="137"/>
                </a:cubicBezTo>
                <a:cubicBezTo>
                  <a:pt x="211" y="86"/>
                  <a:pt x="211" y="86"/>
                  <a:pt x="211" y="86"/>
                </a:cubicBezTo>
                <a:lnTo>
                  <a:pt x="211" y="189"/>
                </a:lnTo>
                <a:close/>
                <a:moveTo>
                  <a:pt x="107" y="58"/>
                </a:moveTo>
                <a:cubicBezTo>
                  <a:pt x="103" y="58"/>
                  <a:pt x="99" y="62"/>
                  <a:pt x="99" y="66"/>
                </a:cubicBezTo>
                <a:cubicBezTo>
                  <a:pt x="99" y="144"/>
                  <a:pt x="99" y="144"/>
                  <a:pt x="99" y="144"/>
                </a:cubicBezTo>
                <a:cubicBezTo>
                  <a:pt x="99" y="148"/>
                  <a:pt x="103" y="152"/>
                  <a:pt x="107" y="152"/>
                </a:cubicBezTo>
                <a:cubicBezTo>
                  <a:pt x="111" y="152"/>
                  <a:pt x="115" y="148"/>
                  <a:pt x="115" y="144"/>
                </a:cubicBezTo>
                <a:cubicBezTo>
                  <a:pt x="115" y="66"/>
                  <a:pt x="115" y="66"/>
                  <a:pt x="115" y="66"/>
                </a:cubicBezTo>
                <a:cubicBezTo>
                  <a:pt x="115" y="62"/>
                  <a:pt x="111" y="58"/>
                  <a:pt x="107" y="58"/>
                </a:cubicBezTo>
                <a:close/>
                <a:moveTo>
                  <a:pt x="320" y="28"/>
                </a:moveTo>
                <a:cubicBezTo>
                  <a:pt x="322" y="29"/>
                  <a:pt x="323" y="31"/>
                  <a:pt x="324" y="33"/>
                </a:cubicBezTo>
                <a:cubicBezTo>
                  <a:pt x="327" y="36"/>
                  <a:pt x="332" y="37"/>
                  <a:pt x="335" y="35"/>
                </a:cubicBezTo>
                <a:cubicBezTo>
                  <a:pt x="339" y="32"/>
                  <a:pt x="340" y="27"/>
                  <a:pt x="337" y="23"/>
                </a:cubicBezTo>
                <a:cubicBezTo>
                  <a:pt x="336" y="22"/>
                  <a:pt x="335" y="20"/>
                  <a:pt x="333" y="18"/>
                </a:cubicBezTo>
                <a:cubicBezTo>
                  <a:pt x="329" y="13"/>
                  <a:pt x="325" y="8"/>
                  <a:pt x="320" y="3"/>
                </a:cubicBezTo>
                <a:cubicBezTo>
                  <a:pt x="317" y="0"/>
                  <a:pt x="312" y="0"/>
                  <a:pt x="309" y="3"/>
                </a:cubicBezTo>
                <a:cubicBezTo>
                  <a:pt x="307" y="4"/>
                  <a:pt x="306" y="7"/>
                  <a:pt x="306" y="9"/>
                </a:cubicBezTo>
                <a:cubicBezTo>
                  <a:pt x="306" y="11"/>
                  <a:pt x="307" y="13"/>
                  <a:pt x="309" y="14"/>
                </a:cubicBezTo>
                <a:cubicBezTo>
                  <a:pt x="313" y="18"/>
                  <a:pt x="317" y="23"/>
                  <a:pt x="320" y="28"/>
                </a:cubicBezTo>
                <a:close/>
                <a:moveTo>
                  <a:pt x="257" y="59"/>
                </a:moveTo>
                <a:cubicBezTo>
                  <a:pt x="252" y="59"/>
                  <a:pt x="249" y="63"/>
                  <a:pt x="249" y="67"/>
                </a:cubicBezTo>
                <a:cubicBezTo>
                  <a:pt x="249" y="145"/>
                  <a:pt x="249" y="145"/>
                  <a:pt x="249" y="145"/>
                </a:cubicBezTo>
                <a:cubicBezTo>
                  <a:pt x="249" y="149"/>
                  <a:pt x="252" y="153"/>
                  <a:pt x="257" y="153"/>
                </a:cubicBezTo>
                <a:cubicBezTo>
                  <a:pt x="261" y="153"/>
                  <a:pt x="265" y="149"/>
                  <a:pt x="265" y="145"/>
                </a:cubicBezTo>
                <a:cubicBezTo>
                  <a:pt x="265" y="67"/>
                  <a:pt x="265" y="67"/>
                  <a:pt x="265" y="67"/>
                </a:cubicBezTo>
                <a:cubicBezTo>
                  <a:pt x="265" y="63"/>
                  <a:pt x="261" y="59"/>
                  <a:pt x="257" y="59"/>
                </a:cubicBezTo>
                <a:close/>
                <a:moveTo>
                  <a:pt x="291" y="32"/>
                </a:moveTo>
                <a:cubicBezTo>
                  <a:pt x="288" y="29"/>
                  <a:pt x="283" y="29"/>
                  <a:pt x="279" y="32"/>
                </a:cubicBezTo>
                <a:cubicBezTo>
                  <a:pt x="278" y="34"/>
                  <a:pt x="277" y="36"/>
                  <a:pt x="277" y="38"/>
                </a:cubicBezTo>
                <a:cubicBezTo>
                  <a:pt x="277" y="40"/>
                  <a:pt x="278" y="42"/>
                  <a:pt x="279" y="44"/>
                </a:cubicBezTo>
                <a:cubicBezTo>
                  <a:pt x="297" y="61"/>
                  <a:pt x="305" y="83"/>
                  <a:pt x="305" y="106"/>
                </a:cubicBezTo>
                <a:cubicBezTo>
                  <a:pt x="305" y="128"/>
                  <a:pt x="297" y="151"/>
                  <a:pt x="279" y="168"/>
                </a:cubicBezTo>
                <a:cubicBezTo>
                  <a:pt x="279" y="168"/>
                  <a:pt x="279" y="168"/>
                  <a:pt x="279" y="168"/>
                </a:cubicBezTo>
                <a:cubicBezTo>
                  <a:pt x="276" y="171"/>
                  <a:pt x="276" y="176"/>
                  <a:pt x="279" y="179"/>
                </a:cubicBezTo>
                <a:cubicBezTo>
                  <a:pt x="283" y="182"/>
                  <a:pt x="288" y="182"/>
                  <a:pt x="291" y="179"/>
                </a:cubicBezTo>
                <a:cubicBezTo>
                  <a:pt x="311" y="159"/>
                  <a:pt x="321" y="132"/>
                  <a:pt x="321" y="106"/>
                </a:cubicBezTo>
                <a:cubicBezTo>
                  <a:pt x="321" y="79"/>
                  <a:pt x="311" y="53"/>
                  <a:pt x="291" y="32"/>
                </a:cubicBezTo>
                <a:close/>
                <a:moveTo>
                  <a:pt x="353" y="53"/>
                </a:moveTo>
                <a:cubicBezTo>
                  <a:pt x="351" y="49"/>
                  <a:pt x="347" y="47"/>
                  <a:pt x="343" y="49"/>
                </a:cubicBezTo>
                <a:cubicBezTo>
                  <a:pt x="338" y="50"/>
                  <a:pt x="336" y="55"/>
                  <a:pt x="338" y="59"/>
                </a:cubicBezTo>
                <a:cubicBezTo>
                  <a:pt x="344" y="74"/>
                  <a:pt x="347" y="90"/>
                  <a:pt x="347" y="106"/>
                </a:cubicBezTo>
                <a:cubicBezTo>
                  <a:pt x="347" y="140"/>
                  <a:pt x="333" y="173"/>
                  <a:pt x="309" y="197"/>
                </a:cubicBezTo>
                <a:cubicBezTo>
                  <a:pt x="307" y="199"/>
                  <a:pt x="306" y="201"/>
                  <a:pt x="306" y="203"/>
                </a:cubicBezTo>
                <a:cubicBezTo>
                  <a:pt x="306" y="205"/>
                  <a:pt x="307" y="207"/>
                  <a:pt x="309" y="209"/>
                </a:cubicBezTo>
                <a:cubicBezTo>
                  <a:pt x="312" y="212"/>
                  <a:pt x="317" y="212"/>
                  <a:pt x="320" y="209"/>
                </a:cubicBezTo>
                <a:cubicBezTo>
                  <a:pt x="348" y="181"/>
                  <a:pt x="363" y="145"/>
                  <a:pt x="363" y="106"/>
                </a:cubicBezTo>
                <a:cubicBezTo>
                  <a:pt x="363" y="88"/>
                  <a:pt x="359" y="70"/>
                  <a:pt x="353" y="5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69" name="TextBox 68">
            <a:extLst>
              <a:ext uri="{FF2B5EF4-FFF2-40B4-BE49-F238E27FC236}">
                <a16:creationId xmlns:a16="http://schemas.microsoft.com/office/drawing/2014/main" id="{205B3FA5-6675-4389-B75A-9F2AEA843513}"/>
              </a:ext>
            </a:extLst>
          </p:cNvPr>
          <p:cNvSpPr txBox="1"/>
          <p:nvPr/>
        </p:nvSpPr>
        <p:spPr>
          <a:xfrm>
            <a:off x="1075359" y="4078119"/>
            <a:ext cx="46679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8585A">
                    <a:lumMod val="50000"/>
                  </a:srgbClr>
                </a:solidFill>
                <a:effectLst/>
                <a:uLnTx/>
                <a:uFillTx/>
                <a:latin typeface="+mn-lt"/>
                <a:ea typeface="+mn-ea"/>
                <a:cs typeface="+mn-cs"/>
              </a:rPr>
              <a:t>LTE</a:t>
            </a:r>
          </a:p>
        </p:txBody>
      </p:sp>
      <p:sp>
        <p:nvSpPr>
          <p:cNvPr id="70" name="Freeform 3">
            <a:extLst>
              <a:ext uri="{FF2B5EF4-FFF2-40B4-BE49-F238E27FC236}">
                <a16:creationId xmlns:a16="http://schemas.microsoft.com/office/drawing/2014/main" id="{B0C82FFC-1DE7-4A78-9641-24E55FD87496}"/>
              </a:ext>
            </a:extLst>
          </p:cNvPr>
          <p:cNvSpPr>
            <a:spLocks noChangeAspect="1" noEditPoints="1"/>
          </p:cNvSpPr>
          <p:nvPr/>
        </p:nvSpPr>
        <p:spPr bwMode="auto">
          <a:xfrm>
            <a:off x="2738720" y="3241909"/>
            <a:ext cx="635398" cy="838330"/>
          </a:xfrm>
          <a:custGeom>
            <a:avLst/>
            <a:gdLst>
              <a:gd name="T0" fmla="*/ 2147483647 w 363"/>
              <a:gd name="T1" fmla="*/ 2147483647 h 447"/>
              <a:gd name="T2" fmla="*/ 2147483647 w 363"/>
              <a:gd name="T3" fmla="*/ 2147483647 h 447"/>
              <a:gd name="T4" fmla="*/ 2147483647 w 363"/>
              <a:gd name="T5" fmla="*/ 2147483647 h 447"/>
              <a:gd name="T6" fmla="*/ 2147483647 w 363"/>
              <a:gd name="T7" fmla="*/ 2147483647 h 447"/>
              <a:gd name="T8" fmla="*/ 2147483647 w 363"/>
              <a:gd name="T9" fmla="*/ 2147483647 h 447"/>
              <a:gd name="T10" fmla="*/ 2147483647 w 363"/>
              <a:gd name="T11" fmla="*/ 2147483647 h 447"/>
              <a:gd name="T12" fmla="*/ 2147483647 w 363"/>
              <a:gd name="T13" fmla="*/ 2147483647 h 447"/>
              <a:gd name="T14" fmla="*/ 2147483647 w 363"/>
              <a:gd name="T15" fmla="*/ 2147483647 h 447"/>
              <a:gd name="T16" fmla="*/ 2147483647 w 363"/>
              <a:gd name="T17" fmla="*/ 2147483647 h 447"/>
              <a:gd name="T18" fmla="*/ 2147483647 w 363"/>
              <a:gd name="T19" fmla="*/ 2147483647 h 447"/>
              <a:gd name="T20" fmla="*/ 2147483647 w 363"/>
              <a:gd name="T21" fmla="*/ 2147483647 h 447"/>
              <a:gd name="T22" fmla="*/ 2147483647 w 363"/>
              <a:gd name="T23" fmla="*/ 2147483647 h 447"/>
              <a:gd name="T24" fmla="*/ 2147483647 w 363"/>
              <a:gd name="T25" fmla="*/ 2147483647 h 447"/>
              <a:gd name="T26" fmla="*/ 2147483647 w 363"/>
              <a:gd name="T27" fmla="*/ 2147483647 h 447"/>
              <a:gd name="T28" fmla="*/ 2147483647 w 363"/>
              <a:gd name="T29" fmla="*/ 2147483647 h 447"/>
              <a:gd name="T30" fmla="*/ 2147483647 w 363"/>
              <a:gd name="T31" fmla="*/ 2147483647 h 447"/>
              <a:gd name="T32" fmla="*/ 2147483647 w 363"/>
              <a:gd name="T33" fmla="*/ 2147483647 h 447"/>
              <a:gd name="T34" fmla="*/ 2147483647 w 363"/>
              <a:gd name="T35" fmla="*/ 2147483647 h 447"/>
              <a:gd name="T36" fmla="*/ 2147483647 w 363"/>
              <a:gd name="T37" fmla="*/ 2147483647 h 447"/>
              <a:gd name="T38" fmla="*/ 2147483647 w 363"/>
              <a:gd name="T39" fmla="*/ 2147483647 h 447"/>
              <a:gd name="T40" fmla="*/ 2147483647 w 363"/>
              <a:gd name="T41" fmla="*/ 2147483647 h 447"/>
              <a:gd name="T42" fmla="*/ 0 w 363"/>
              <a:gd name="T43" fmla="*/ 2147483647 h 447"/>
              <a:gd name="T44" fmla="*/ 0 w 363"/>
              <a:gd name="T45" fmla="*/ 2147483647 h 447"/>
              <a:gd name="T46" fmla="*/ 2147483647 w 363"/>
              <a:gd name="T47" fmla="*/ 2147483647 h 447"/>
              <a:gd name="T48" fmla="*/ 2147483647 w 363"/>
              <a:gd name="T49" fmla="*/ 2147483647 h 447"/>
              <a:gd name="T50" fmla="*/ 2147483647 w 363"/>
              <a:gd name="T51" fmla="*/ 2147483647 h 447"/>
              <a:gd name="T52" fmla="*/ 2147483647 w 363"/>
              <a:gd name="T53" fmla="*/ 2147483647 h 447"/>
              <a:gd name="T54" fmla="*/ 2147483647 w 363"/>
              <a:gd name="T55" fmla="*/ 2147483647 h 447"/>
              <a:gd name="T56" fmla="*/ 2147483647 w 363"/>
              <a:gd name="T57" fmla="*/ 2147483647 h 447"/>
              <a:gd name="T58" fmla="*/ 2147483647 w 363"/>
              <a:gd name="T59" fmla="*/ 2147483647 h 447"/>
              <a:gd name="T60" fmla="*/ 2147483647 w 363"/>
              <a:gd name="T61" fmla="*/ 2147483647 h 447"/>
              <a:gd name="T62" fmla="*/ 2147483647 w 363"/>
              <a:gd name="T63" fmla="*/ 2147483647 h 447"/>
              <a:gd name="T64" fmla="*/ 2147483647 w 363"/>
              <a:gd name="T65" fmla="*/ 2147483647 h 447"/>
              <a:gd name="T66" fmla="*/ 2147483647 w 363"/>
              <a:gd name="T67" fmla="*/ 2147483647 h 447"/>
              <a:gd name="T68" fmla="*/ 2147483647 w 363"/>
              <a:gd name="T69" fmla="*/ 2147483647 h 447"/>
              <a:gd name="T70" fmla="*/ 2147483647 w 363"/>
              <a:gd name="T71" fmla="*/ 2147483647 h 447"/>
              <a:gd name="T72" fmla="*/ 2147483647 w 363"/>
              <a:gd name="T73" fmla="*/ 2147483647 h 447"/>
              <a:gd name="T74" fmla="*/ 2147483647 w 363"/>
              <a:gd name="T75" fmla="*/ 2147483647 h 447"/>
              <a:gd name="T76" fmla="*/ 2147483647 w 363"/>
              <a:gd name="T77" fmla="*/ 2147483647 h 447"/>
              <a:gd name="T78" fmla="*/ 2147483647 w 363"/>
              <a:gd name="T79" fmla="*/ 2147483647 h 447"/>
              <a:gd name="T80" fmla="*/ 2147483647 w 363"/>
              <a:gd name="T81" fmla="*/ 2147483647 h 447"/>
              <a:gd name="T82" fmla="*/ 2147483647 w 363"/>
              <a:gd name="T83" fmla="*/ 2147483647 h 447"/>
              <a:gd name="T84" fmla="*/ 2147483647 w 363"/>
              <a:gd name="T85" fmla="*/ 2147483647 h 447"/>
              <a:gd name="T86" fmla="*/ 2147483647 w 363"/>
              <a:gd name="T87" fmla="*/ 2147483647 h 447"/>
              <a:gd name="T88" fmla="*/ 2147483647 w 363"/>
              <a:gd name="T89" fmla="*/ 2147483647 h 447"/>
              <a:gd name="T90" fmla="*/ 2147483647 w 363"/>
              <a:gd name="T91" fmla="*/ 2147483647 h 447"/>
              <a:gd name="T92" fmla="*/ 2147483647 w 363"/>
              <a:gd name="T93" fmla="*/ 2147483647 h 447"/>
              <a:gd name="T94" fmla="*/ 2147483647 w 363"/>
              <a:gd name="T95" fmla="*/ 2147483647 h 447"/>
              <a:gd name="T96" fmla="*/ 2147483647 w 363"/>
              <a:gd name="T97" fmla="*/ 2147483647 h 447"/>
              <a:gd name="T98" fmla="*/ 2147483647 w 363"/>
              <a:gd name="T99" fmla="*/ 2147483647 h 44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3" h="447">
                <a:moveTo>
                  <a:pt x="85" y="38"/>
                </a:moveTo>
                <a:cubicBezTo>
                  <a:pt x="85" y="38"/>
                  <a:pt x="85" y="38"/>
                  <a:pt x="85" y="38"/>
                </a:cubicBezTo>
                <a:cubicBezTo>
                  <a:pt x="85" y="36"/>
                  <a:pt x="84" y="34"/>
                  <a:pt x="83" y="32"/>
                </a:cubicBezTo>
                <a:cubicBezTo>
                  <a:pt x="80" y="29"/>
                  <a:pt x="75" y="29"/>
                  <a:pt x="72" y="32"/>
                </a:cubicBezTo>
                <a:cubicBezTo>
                  <a:pt x="51" y="53"/>
                  <a:pt x="41" y="79"/>
                  <a:pt x="41" y="106"/>
                </a:cubicBezTo>
                <a:cubicBezTo>
                  <a:pt x="41" y="106"/>
                  <a:pt x="41" y="106"/>
                  <a:pt x="41" y="106"/>
                </a:cubicBezTo>
                <a:cubicBezTo>
                  <a:pt x="41" y="132"/>
                  <a:pt x="51" y="159"/>
                  <a:pt x="72" y="179"/>
                </a:cubicBezTo>
                <a:cubicBezTo>
                  <a:pt x="75" y="182"/>
                  <a:pt x="80" y="182"/>
                  <a:pt x="83" y="179"/>
                </a:cubicBezTo>
                <a:cubicBezTo>
                  <a:pt x="84" y="178"/>
                  <a:pt x="85" y="176"/>
                  <a:pt x="85" y="174"/>
                </a:cubicBezTo>
                <a:cubicBezTo>
                  <a:pt x="85" y="174"/>
                  <a:pt x="85" y="174"/>
                  <a:pt x="85" y="174"/>
                </a:cubicBezTo>
                <a:cubicBezTo>
                  <a:pt x="85" y="172"/>
                  <a:pt x="84" y="169"/>
                  <a:pt x="83" y="168"/>
                </a:cubicBezTo>
                <a:cubicBezTo>
                  <a:pt x="66" y="151"/>
                  <a:pt x="57" y="128"/>
                  <a:pt x="57" y="106"/>
                </a:cubicBezTo>
                <a:cubicBezTo>
                  <a:pt x="57" y="83"/>
                  <a:pt x="66" y="61"/>
                  <a:pt x="83" y="44"/>
                </a:cubicBezTo>
                <a:cubicBezTo>
                  <a:pt x="84" y="42"/>
                  <a:pt x="85" y="40"/>
                  <a:pt x="85" y="38"/>
                </a:cubicBezTo>
                <a:close/>
                <a:moveTo>
                  <a:pt x="48" y="191"/>
                </a:moveTo>
                <a:cubicBezTo>
                  <a:pt x="48" y="191"/>
                  <a:pt x="47" y="191"/>
                  <a:pt x="47" y="190"/>
                </a:cubicBezTo>
                <a:cubicBezTo>
                  <a:pt x="45" y="188"/>
                  <a:pt x="44" y="186"/>
                  <a:pt x="42" y="184"/>
                </a:cubicBezTo>
                <a:cubicBezTo>
                  <a:pt x="42" y="184"/>
                  <a:pt x="42" y="184"/>
                  <a:pt x="42" y="184"/>
                </a:cubicBezTo>
                <a:cubicBezTo>
                  <a:pt x="41" y="182"/>
                  <a:pt x="40" y="181"/>
                  <a:pt x="39" y="180"/>
                </a:cubicBezTo>
                <a:cubicBezTo>
                  <a:pt x="33" y="171"/>
                  <a:pt x="28" y="162"/>
                  <a:pt x="24" y="152"/>
                </a:cubicBezTo>
                <a:cubicBezTo>
                  <a:pt x="24" y="151"/>
                  <a:pt x="23" y="149"/>
                  <a:pt x="23" y="148"/>
                </a:cubicBezTo>
                <a:cubicBezTo>
                  <a:pt x="22" y="147"/>
                  <a:pt x="22" y="147"/>
                  <a:pt x="22" y="146"/>
                </a:cubicBezTo>
                <a:cubicBezTo>
                  <a:pt x="22" y="145"/>
                  <a:pt x="21" y="143"/>
                  <a:pt x="21" y="142"/>
                </a:cubicBezTo>
                <a:cubicBezTo>
                  <a:pt x="21" y="141"/>
                  <a:pt x="20" y="141"/>
                  <a:pt x="20" y="140"/>
                </a:cubicBezTo>
                <a:cubicBezTo>
                  <a:pt x="20" y="139"/>
                  <a:pt x="20" y="137"/>
                  <a:pt x="19" y="136"/>
                </a:cubicBezTo>
                <a:cubicBezTo>
                  <a:pt x="19" y="135"/>
                  <a:pt x="19" y="135"/>
                  <a:pt x="19" y="134"/>
                </a:cubicBezTo>
                <a:cubicBezTo>
                  <a:pt x="18" y="133"/>
                  <a:pt x="18" y="131"/>
                  <a:pt x="18" y="130"/>
                </a:cubicBezTo>
                <a:cubicBezTo>
                  <a:pt x="18" y="129"/>
                  <a:pt x="18" y="128"/>
                  <a:pt x="17" y="127"/>
                </a:cubicBezTo>
                <a:cubicBezTo>
                  <a:pt x="17" y="126"/>
                  <a:pt x="17" y="125"/>
                  <a:pt x="17" y="124"/>
                </a:cubicBezTo>
                <a:cubicBezTo>
                  <a:pt x="17" y="123"/>
                  <a:pt x="17" y="122"/>
                  <a:pt x="17" y="121"/>
                </a:cubicBezTo>
                <a:cubicBezTo>
                  <a:pt x="16" y="120"/>
                  <a:pt x="16" y="119"/>
                  <a:pt x="16" y="118"/>
                </a:cubicBezTo>
                <a:cubicBezTo>
                  <a:pt x="16" y="117"/>
                  <a:pt x="16" y="116"/>
                  <a:pt x="16" y="114"/>
                </a:cubicBezTo>
                <a:cubicBezTo>
                  <a:pt x="16" y="113"/>
                  <a:pt x="16" y="113"/>
                  <a:pt x="16" y="112"/>
                </a:cubicBezTo>
                <a:cubicBezTo>
                  <a:pt x="16" y="110"/>
                  <a:pt x="16" y="108"/>
                  <a:pt x="16" y="106"/>
                </a:cubicBezTo>
                <a:cubicBezTo>
                  <a:pt x="16" y="106"/>
                  <a:pt x="16" y="106"/>
                  <a:pt x="16" y="106"/>
                </a:cubicBezTo>
                <a:cubicBezTo>
                  <a:pt x="16" y="106"/>
                  <a:pt x="16" y="106"/>
                  <a:pt x="16" y="106"/>
                </a:cubicBezTo>
                <a:cubicBezTo>
                  <a:pt x="16" y="104"/>
                  <a:pt x="16" y="102"/>
                  <a:pt x="16" y="100"/>
                </a:cubicBezTo>
                <a:cubicBezTo>
                  <a:pt x="16" y="99"/>
                  <a:pt x="16" y="98"/>
                  <a:pt x="16" y="97"/>
                </a:cubicBezTo>
                <a:cubicBezTo>
                  <a:pt x="16" y="96"/>
                  <a:pt x="16" y="95"/>
                  <a:pt x="16" y="93"/>
                </a:cubicBezTo>
                <a:cubicBezTo>
                  <a:pt x="16" y="92"/>
                  <a:pt x="16" y="92"/>
                  <a:pt x="17" y="91"/>
                </a:cubicBezTo>
                <a:cubicBezTo>
                  <a:pt x="17" y="90"/>
                  <a:pt x="17" y="88"/>
                  <a:pt x="17" y="87"/>
                </a:cubicBezTo>
                <a:cubicBezTo>
                  <a:pt x="17" y="86"/>
                  <a:pt x="17" y="85"/>
                  <a:pt x="17" y="84"/>
                </a:cubicBezTo>
                <a:cubicBezTo>
                  <a:pt x="18" y="83"/>
                  <a:pt x="18" y="82"/>
                  <a:pt x="18" y="81"/>
                </a:cubicBezTo>
                <a:cubicBezTo>
                  <a:pt x="18" y="80"/>
                  <a:pt x="18" y="79"/>
                  <a:pt x="19" y="78"/>
                </a:cubicBezTo>
                <a:cubicBezTo>
                  <a:pt x="19" y="77"/>
                  <a:pt x="19" y="76"/>
                  <a:pt x="19" y="75"/>
                </a:cubicBezTo>
                <a:cubicBezTo>
                  <a:pt x="20" y="74"/>
                  <a:pt x="20" y="73"/>
                  <a:pt x="20" y="71"/>
                </a:cubicBezTo>
                <a:cubicBezTo>
                  <a:pt x="20" y="71"/>
                  <a:pt x="21" y="70"/>
                  <a:pt x="21" y="70"/>
                </a:cubicBezTo>
                <a:cubicBezTo>
                  <a:pt x="21" y="68"/>
                  <a:pt x="22" y="67"/>
                  <a:pt x="22" y="65"/>
                </a:cubicBezTo>
                <a:cubicBezTo>
                  <a:pt x="22" y="65"/>
                  <a:pt x="22" y="65"/>
                  <a:pt x="23" y="64"/>
                </a:cubicBezTo>
                <a:cubicBezTo>
                  <a:pt x="23" y="63"/>
                  <a:pt x="24" y="61"/>
                  <a:pt x="24" y="60"/>
                </a:cubicBezTo>
                <a:cubicBezTo>
                  <a:pt x="28" y="50"/>
                  <a:pt x="33" y="40"/>
                  <a:pt x="39" y="32"/>
                </a:cubicBezTo>
                <a:cubicBezTo>
                  <a:pt x="40" y="30"/>
                  <a:pt x="41" y="29"/>
                  <a:pt x="42" y="28"/>
                </a:cubicBezTo>
                <a:cubicBezTo>
                  <a:pt x="42" y="28"/>
                  <a:pt x="42" y="27"/>
                  <a:pt x="42" y="27"/>
                </a:cubicBezTo>
                <a:cubicBezTo>
                  <a:pt x="44" y="25"/>
                  <a:pt x="45" y="23"/>
                  <a:pt x="47" y="21"/>
                </a:cubicBezTo>
                <a:cubicBezTo>
                  <a:pt x="47" y="21"/>
                  <a:pt x="48" y="21"/>
                  <a:pt x="48" y="20"/>
                </a:cubicBezTo>
                <a:cubicBezTo>
                  <a:pt x="50" y="18"/>
                  <a:pt x="52" y="16"/>
                  <a:pt x="54" y="14"/>
                </a:cubicBezTo>
                <a:cubicBezTo>
                  <a:pt x="55" y="13"/>
                  <a:pt x="56" y="11"/>
                  <a:pt x="56" y="9"/>
                </a:cubicBezTo>
                <a:cubicBezTo>
                  <a:pt x="56" y="8"/>
                  <a:pt x="56" y="7"/>
                  <a:pt x="56" y="6"/>
                </a:cubicBezTo>
                <a:cubicBezTo>
                  <a:pt x="55" y="6"/>
                  <a:pt x="55" y="6"/>
                  <a:pt x="55" y="6"/>
                </a:cubicBezTo>
                <a:cubicBezTo>
                  <a:pt x="55" y="6"/>
                  <a:pt x="55" y="6"/>
                  <a:pt x="55" y="6"/>
                </a:cubicBezTo>
                <a:cubicBezTo>
                  <a:pt x="55" y="5"/>
                  <a:pt x="54" y="4"/>
                  <a:pt x="54" y="3"/>
                </a:cubicBezTo>
                <a:cubicBezTo>
                  <a:pt x="52" y="2"/>
                  <a:pt x="51" y="1"/>
                  <a:pt x="49" y="1"/>
                </a:cubicBezTo>
                <a:cubicBezTo>
                  <a:pt x="47" y="0"/>
                  <a:pt x="44" y="1"/>
                  <a:pt x="42" y="3"/>
                </a:cubicBezTo>
                <a:cubicBezTo>
                  <a:pt x="40" y="5"/>
                  <a:pt x="38" y="7"/>
                  <a:pt x="36" y="10"/>
                </a:cubicBezTo>
                <a:cubicBezTo>
                  <a:pt x="36" y="10"/>
                  <a:pt x="35" y="11"/>
                  <a:pt x="35" y="11"/>
                </a:cubicBezTo>
                <a:cubicBezTo>
                  <a:pt x="33" y="13"/>
                  <a:pt x="31" y="15"/>
                  <a:pt x="30" y="17"/>
                </a:cubicBezTo>
                <a:cubicBezTo>
                  <a:pt x="29" y="18"/>
                  <a:pt x="29" y="18"/>
                  <a:pt x="29" y="18"/>
                </a:cubicBezTo>
                <a:cubicBezTo>
                  <a:pt x="29" y="18"/>
                  <a:pt x="29" y="18"/>
                  <a:pt x="29" y="18"/>
                </a:cubicBezTo>
                <a:cubicBezTo>
                  <a:pt x="28" y="20"/>
                  <a:pt x="27" y="21"/>
                  <a:pt x="26" y="23"/>
                </a:cubicBezTo>
                <a:cubicBezTo>
                  <a:pt x="25" y="23"/>
                  <a:pt x="25" y="23"/>
                  <a:pt x="25" y="23"/>
                </a:cubicBezTo>
                <a:cubicBezTo>
                  <a:pt x="25" y="23"/>
                  <a:pt x="25" y="23"/>
                  <a:pt x="25" y="23"/>
                </a:cubicBezTo>
                <a:cubicBezTo>
                  <a:pt x="19" y="33"/>
                  <a:pt x="14" y="43"/>
                  <a:pt x="9" y="53"/>
                </a:cubicBezTo>
                <a:cubicBezTo>
                  <a:pt x="9" y="53"/>
                  <a:pt x="9" y="53"/>
                  <a:pt x="9" y="53"/>
                </a:cubicBezTo>
                <a:cubicBezTo>
                  <a:pt x="9" y="53"/>
                  <a:pt x="9" y="53"/>
                  <a:pt x="9" y="53"/>
                </a:cubicBezTo>
                <a:cubicBezTo>
                  <a:pt x="9" y="55"/>
                  <a:pt x="8" y="57"/>
                  <a:pt x="7" y="59"/>
                </a:cubicBezTo>
                <a:cubicBezTo>
                  <a:pt x="7" y="59"/>
                  <a:pt x="7" y="60"/>
                  <a:pt x="7" y="60"/>
                </a:cubicBezTo>
                <a:cubicBezTo>
                  <a:pt x="6" y="62"/>
                  <a:pt x="6" y="64"/>
                  <a:pt x="5" y="65"/>
                </a:cubicBezTo>
                <a:cubicBezTo>
                  <a:pt x="5" y="66"/>
                  <a:pt x="5" y="66"/>
                  <a:pt x="5" y="67"/>
                </a:cubicBezTo>
                <a:cubicBezTo>
                  <a:pt x="4" y="69"/>
                  <a:pt x="4" y="70"/>
                  <a:pt x="4" y="72"/>
                </a:cubicBezTo>
                <a:cubicBezTo>
                  <a:pt x="3" y="73"/>
                  <a:pt x="3" y="73"/>
                  <a:pt x="3" y="74"/>
                </a:cubicBezTo>
                <a:cubicBezTo>
                  <a:pt x="3" y="75"/>
                  <a:pt x="3" y="77"/>
                  <a:pt x="2" y="78"/>
                </a:cubicBezTo>
                <a:cubicBezTo>
                  <a:pt x="2" y="79"/>
                  <a:pt x="2" y="80"/>
                  <a:pt x="2" y="81"/>
                </a:cubicBezTo>
                <a:cubicBezTo>
                  <a:pt x="2" y="82"/>
                  <a:pt x="1" y="84"/>
                  <a:pt x="1" y="85"/>
                </a:cubicBezTo>
                <a:cubicBezTo>
                  <a:pt x="1" y="86"/>
                  <a:pt x="1" y="87"/>
                  <a:pt x="1" y="89"/>
                </a:cubicBezTo>
                <a:cubicBezTo>
                  <a:pt x="1" y="90"/>
                  <a:pt x="0" y="91"/>
                  <a:pt x="0" y="92"/>
                </a:cubicBezTo>
                <a:cubicBezTo>
                  <a:pt x="0" y="93"/>
                  <a:pt x="0" y="95"/>
                  <a:pt x="0" y="96"/>
                </a:cubicBezTo>
                <a:cubicBezTo>
                  <a:pt x="0" y="97"/>
                  <a:pt x="0" y="98"/>
                  <a:pt x="0" y="99"/>
                </a:cubicBezTo>
                <a:cubicBezTo>
                  <a:pt x="0" y="101"/>
                  <a:pt x="0" y="103"/>
                  <a:pt x="0" y="106"/>
                </a:cubicBezTo>
                <a:cubicBezTo>
                  <a:pt x="0" y="106"/>
                  <a:pt x="0" y="106"/>
                  <a:pt x="0" y="106"/>
                </a:cubicBezTo>
                <a:cubicBezTo>
                  <a:pt x="0" y="106"/>
                  <a:pt x="0" y="106"/>
                  <a:pt x="0" y="106"/>
                </a:cubicBezTo>
                <a:cubicBezTo>
                  <a:pt x="0" y="106"/>
                  <a:pt x="0" y="106"/>
                  <a:pt x="0" y="106"/>
                </a:cubicBezTo>
                <a:cubicBezTo>
                  <a:pt x="0" y="108"/>
                  <a:pt x="0" y="111"/>
                  <a:pt x="0" y="113"/>
                </a:cubicBezTo>
                <a:cubicBezTo>
                  <a:pt x="0" y="114"/>
                  <a:pt x="0" y="115"/>
                  <a:pt x="0" y="115"/>
                </a:cubicBezTo>
                <a:cubicBezTo>
                  <a:pt x="0" y="117"/>
                  <a:pt x="0" y="118"/>
                  <a:pt x="0" y="120"/>
                </a:cubicBezTo>
                <a:cubicBezTo>
                  <a:pt x="0" y="121"/>
                  <a:pt x="1" y="122"/>
                  <a:pt x="1" y="123"/>
                </a:cubicBezTo>
                <a:cubicBezTo>
                  <a:pt x="1" y="124"/>
                  <a:pt x="1" y="125"/>
                  <a:pt x="1" y="127"/>
                </a:cubicBezTo>
                <a:cubicBezTo>
                  <a:pt x="1" y="128"/>
                  <a:pt x="2" y="129"/>
                  <a:pt x="2" y="130"/>
                </a:cubicBezTo>
                <a:cubicBezTo>
                  <a:pt x="2" y="131"/>
                  <a:pt x="2" y="132"/>
                  <a:pt x="2" y="133"/>
                </a:cubicBezTo>
                <a:cubicBezTo>
                  <a:pt x="3" y="135"/>
                  <a:pt x="3" y="136"/>
                  <a:pt x="3" y="138"/>
                </a:cubicBezTo>
                <a:cubicBezTo>
                  <a:pt x="3" y="138"/>
                  <a:pt x="3" y="139"/>
                  <a:pt x="4" y="140"/>
                </a:cubicBezTo>
                <a:cubicBezTo>
                  <a:pt x="4" y="141"/>
                  <a:pt x="4" y="143"/>
                  <a:pt x="5" y="145"/>
                </a:cubicBezTo>
                <a:cubicBezTo>
                  <a:pt x="5" y="145"/>
                  <a:pt x="5" y="146"/>
                  <a:pt x="5" y="146"/>
                </a:cubicBezTo>
                <a:cubicBezTo>
                  <a:pt x="6" y="148"/>
                  <a:pt x="6" y="150"/>
                  <a:pt x="7" y="152"/>
                </a:cubicBezTo>
                <a:cubicBezTo>
                  <a:pt x="7" y="152"/>
                  <a:pt x="7" y="152"/>
                  <a:pt x="7" y="152"/>
                </a:cubicBezTo>
                <a:cubicBezTo>
                  <a:pt x="8" y="154"/>
                  <a:pt x="9" y="156"/>
                  <a:pt x="9" y="158"/>
                </a:cubicBezTo>
                <a:cubicBezTo>
                  <a:pt x="9" y="158"/>
                  <a:pt x="9" y="158"/>
                  <a:pt x="9" y="158"/>
                </a:cubicBezTo>
                <a:cubicBezTo>
                  <a:pt x="9" y="158"/>
                  <a:pt x="9" y="158"/>
                  <a:pt x="9" y="158"/>
                </a:cubicBezTo>
                <a:cubicBezTo>
                  <a:pt x="14" y="169"/>
                  <a:pt x="19" y="179"/>
                  <a:pt x="25" y="188"/>
                </a:cubicBezTo>
                <a:cubicBezTo>
                  <a:pt x="25" y="188"/>
                  <a:pt x="25" y="188"/>
                  <a:pt x="25" y="188"/>
                </a:cubicBezTo>
                <a:cubicBezTo>
                  <a:pt x="25" y="188"/>
                  <a:pt x="25" y="189"/>
                  <a:pt x="26" y="189"/>
                </a:cubicBezTo>
                <a:cubicBezTo>
                  <a:pt x="27" y="190"/>
                  <a:pt x="28" y="192"/>
                  <a:pt x="29" y="193"/>
                </a:cubicBezTo>
                <a:cubicBezTo>
                  <a:pt x="29" y="193"/>
                  <a:pt x="29" y="194"/>
                  <a:pt x="29" y="194"/>
                </a:cubicBezTo>
                <a:cubicBezTo>
                  <a:pt x="29" y="194"/>
                  <a:pt x="29" y="194"/>
                  <a:pt x="30" y="194"/>
                </a:cubicBezTo>
                <a:cubicBezTo>
                  <a:pt x="31" y="196"/>
                  <a:pt x="33" y="198"/>
                  <a:pt x="35" y="201"/>
                </a:cubicBezTo>
                <a:cubicBezTo>
                  <a:pt x="35" y="201"/>
                  <a:pt x="36" y="201"/>
                  <a:pt x="36" y="202"/>
                </a:cubicBezTo>
                <a:cubicBezTo>
                  <a:pt x="38" y="204"/>
                  <a:pt x="40" y="206"/>
                  <a:pt x="42" y="209"/>
                </a:cubicBezTo>
                <a:cubicBezTo>
                  <a:pt x="44" y="211"/>
                  <a:pt x="47" y="211"/>
                  <a:pt x="49" y="211"/>
                </a:cubicBezTo>
                <a:cubicBezTo>
                  <a:pt x="51" y="211"/>
                  <a:pt x="52" y="210"/>
                  <a:pt x="54" y="209"/>
                </a:cubicBezTo>
                <a:cubicBezTo>
                  <a:pt x="54" y="208"/>
                  <a:pt x="55" y="207"/>
                  <a:pt x="55" y="206"/>
                </a:cubicBezTo>
                <a:cubicBezTo>
                  <a:pt x="55" y="206"/>
                  <a:pt x="55" y="206"/>
                  <a:pt x="55" y="206"/>
                </a:cubicBezTo>
                <a:cubicBezTo>
                  <a:pt x="55" y="206"/>
                  <a:pt x="55" y="206"/>
                  <a:pt x="56" y="205"/>
                </a:cubicBezTo>
                <a:cubicBezTo>
                  <a:pt x="56" y="205"/>
                  <a:pt x="56" y="204"/>
                  <a:pt x="56" y="203"/>
                </a:cubicBezTo>
                <a:cubicBezTo>
                  <a:pt x="56" y="201"/>
                  <a:pt x="55" y="199"/>
                  <a:pt x="54" y="197"/>
                </a:cubicBezTo>
                <a:cubicBezTo>
                  <a:pt x="52" y="195"/>
                  <a:pt x="50" y="193"/>
                  <a:pt x="48" y="191"/>
                </a:cubicBezTo>
                <a:close/>
                <a:moveTo>
                  <a:pt x="207" y="60"/>
                </a:moveTo>
                <a:cubicBezTo>
                  <a:pt x="158" y="60"/>
                  <a:pt x="158" y="60"/>
                  <a:pt x="158" y="60"/>
                </a:cubicBezTo>
                <a:cubicBezTo>
                  <a:pt x="147" y="60"/>
                  <a:pt x="138" y="69"/>
                  <a:pt x="138" y="80"/>
                </a:cubicBezTo>
                <a:cubicBezTo>
                  <a:pt x="138" y="439"/>
                  <a:pt x="138" y="439"/>
                  <a:pt x="138" y="439"/>
                </a:cubicBezTo>
                <a:cubicBezTo>
                  <a:pt x="138" y="443"/>
                  <a:pt x="142" y="447"/>
                  <a:pt x="146" y="447"/>
                </a:cubicBezTo>
                <a:cubicBezTo>
                  <a:pt x="151" y="447"/>
                  <a:pt x="154" y="443"/>
                  <a:pt x="154" y="439"/>
                </a:cubicBezTo>
                <a:cubicBezTo>
                  <a:pt x="154" y="420"/>
                  <a:pt x="154" y="420"/>
                  <a:pt x="154" y="420"/>
                </a:cubicBezTo>
                <a:cubicBezTo>
                  <a:pt x="211" y="363"/>
                  <a:pt x="211" y="363"/>
                  <a:pt x="211" y="363"/>
                </a:cubicBezTo>
                <a:cubicBezTo>
                  <a:pt x="211" y="439"/>
                  <a:pt x="211" y="439"/>
                  <a:pt x="211" y="439"/>
                </a:cubicBezTo>
                <a:cubicBezTo>
                  <a:pt x="211" y="443"/>
                  <a:pt x="215" y="447"/>
                  <a:pt x="219" y="447"/>
                </a:cubicBezTo>
                <a:cubicBezTo>
                  <a:pt x="223" y="447"/>
                  <a:pt x="227" y="443"/>
                  <a:pt x="227" y="439"/>
                </a:cubicBezTo>
                <a:cubicBezTo>
                  <a:pt x="227" y="80"/>
                  <a:pt x="227" y="80"/>
                  <a:pt x="227" y="80"/>
                </a:cubicBezTo>
                <a:cubicBezTo>
                  <a:pt x="227" y="69"/>
                  <a:pt x="218" y="60"/>
                  <a:pt x="207" y="60"/>
                </a:cubicBezTo>
                <a:close/>
                <a:moveTo>
                  <a:pt x="154" y="80"/>
                </a:moveTo>
                <a:cubicBezTo>
                  <a:pt x="154" y="78"/>
                  <a:pt x="156" y="76"/>
                  <a:pt x="158" y="76"/>
                </a:cubicBezTo>
                <a:cubicBezTo>
                  <a:pt x="198" y="76"/>
                  <a:pt x="198" y="76"/>
                  <a:pt x="198" y="76"/>
                </a:cubicBezTo>
                <a:cubicBezTo>
                  <a:pt x="154" y="120"/>
                  <a:pt x="154" y="120"/>
                  <a:pt x="154" y="120"/>
                </a:cubicBezTo>
                <a:lnTo>
                  <a:pt x="154" y="80"/>
                </a:lnTo>
                <a:close/>
                <a:moveTo>
                  <a:pt x="154" y="155"/>
                </a:moveTo>
                <a:cubicBezTo>
                  <a:pt x="207" y="207"/>
                  <a:pt x="207" y="207"/>
                  <a:pt x="207" y="207"/>
                </a:cubicBezTo>
                <a:cubicBezTo>
                  <a:pt x="154" y="260"/>
                  <a:pt x="154" y="260"/>
                  <a:pt x="154" y="260"/>
                </a:cubicBezTo>
                <a:lnTo>
                  <a:pt x="154" y="155"/>
                </a:lnTo>
                <a:close/>
                <a:moveTo>
                  <a:pt x="154" y="397"/>
                </a:moveTo>
                <a:cubicBezTo>
                  <a:pt x="154" y="294"/>
                  <a:pt x="154" y="294"/>
                  <a:pt x="154" y="294"/>
                </a:cubicBezTo>
                <a:cubicBezTo>
                  <a:pt x="206" y="346"/>
                  <a:pt x="206" y="346"/>
                  <a:pt x="206" y="346"/>
                </a:cubicBezTo>
                <a:lnTo>
                  <a:pt x="154" y="397"/>
                </a:lnTo>
                <a:close/>
                <a:moveTo>
                  <a:pt x="211" y="328"/>
                </a:moveTo>
                <a:cubicBezTo>
                  <a:pt x="160" y="277"/>
                  <a:pt x="160" y="277"/>
                  <a:pt x="160" y="277"/>
                </a:cubicBezTo>
                <a:cubicBezTo>
                  <a:pt x="211" y="226"/>
                  <a:pt x="211" y="226"/>
                  <a:pt x="211" y="226"/>
                </a:cubicBezTo>
                <a:lnTo>
                  <a:pt x="211" y="328"/>
                </a:lnTo>
                <a:close/>
                <a:moveTo>
                  <a:pt x="211" y="189"/>
                </a:moveTo>
                <a:cubicBezTo>
                  <a:pt x="159" y="137"/>
                  <a:pt x="159" y="137"/>
                  <a:pt x="159" y="137"/>
                </a:cubicBezTo>
                <a:cubicBezTo>
                  <a:pt x="211" y="86"/>
                  <a:pt x="211" y="86"/>
                  <a:pt x="211" y="86"/>
                </a:cubicBezTo>
                <a:lnTo>
                  <a:pt x="211" y="189"/>
                </a:lnTo>
                <a:close/>
                <a:moveTo>
                  <a:pt x="107" y="58"/>
                </a:moveTo>
                <a:cubicBezTo>
                  <a:pt x="103" y="58"/>
                  <a:pt x="99" y="62"/>
                  <a:pt x="99" y="66"/>
                </a:cubicBezTo>
                <a:cubicBezTo>
                  <a:pt x="99" y="144"/>
                  <a:pt x="99" y="144"/>
                  <a:pt x="99" y="144"/>
                </a:cubicBezTo>
                <a:cubicBezTo>
                  <a:pt x="99" y="148"/>
                  <a:pt x="103" y="152"/>
                  <a:pt x="107" y="152"/>
                </a:cubicBezTo>
                <a:cubicBezTo>
                  <a:pt x="111" y="152"/>
                  <a:pt x="115" y="148"/>
                  <a:pt x="115" y="144"/>
                </a:cubicBezTo>
                <a:cubicBezTo>
                  <a:pt x="115" y="66"/>
                  <a:pt x="115" y="66"/>
                  <a:pt x="115" y="66"/>
                </a:cubicBezTo>
                <a:cubicBezTo>
                  <a:pt x="115" y="62"/>
                  <a:pt x="111" y="58"/>
                  <a:pt x="107" y="58"/>
                </a:cubicBezTo>
                <a:close/>
                <a:moveTo>
                  <a:pt x="320" y="28"/>
                </a:moveTo>
                <a:cubicBezTo>
                  <a:pt x="322" y="29"/>
                  <a:pt x="323" y="31"/>
                  <a:pt x="324" y="33"/>
                </a:cubicBezTo>
                <a:cubicBezTo>
                  <a:pt x="327" y="36"/>
                  <a:pt x="332" y="37"/>
                  <a:pt x="335" y="35"/>
                </a:cubicBezTo>
                <a:cubicBezTo>
                  <a:pt x="339" y="32"/>
                  <a:pt x="340" y="27"/>
                  <a:pt x="337" y="23"/>
                </a:cubicBezTo>
                <a:cubicBezTo>
                  <a:pt x="336" y="22"/>
                  <a:pt x="335" y="20"/>
                  <a:pt x="333" y="18"/>
                </a:cubicBezTo>
                <a:cubicBezTo>
                  <a:pt x="329" y="13"/>
                  <a:pt x="325" y="8"/>
                  <a:pt x="320" y="3"/>
                </a:cubicBezTo>
                <a:cubicBezTo>
                  <a:pt x="317" y="0"/>
                  <a:pt x="312" y="0"/>
                  <a:pt x="309" y="3"/>
                </a:cubicBezTo>
                <a:cubicBezTo>
                  <a:pt x="307" y="4"/>
                  <a:pt x="306" y="7"/>
                  <a:pt x="306" y="9"/>
                </a:cubicBezTo>
                <a:cubicBezTo>
                  <a:pt x="306" y="11"/>
                  <a:pt x="307" y="13"/>
                  <a:pt x="309" y="14"/>
                </a:cubicBezTo>
                <a:cubicBezTo>
                  <a:pt x="313" y="18"/>
                  <a:pt x="317" y="23"/>
                  <a:pt x="320" y="28"/>
                </a:cubicBezTo>
                <a:close/>
                <a:moveTo>
                  <a:pt x="257" y="59"/>
                </a:moveTo>
                <a:cubicBezTo>
                  <a:pt x="252" y="59"/>
                  <a:pt x="249" y="63"/>
                  <a:pt x="249" y="67"/>
                </a:cubicBezTo>
                <a:cubicBezTo>
                  <a:pt x="249" y="145"/>
                  <a:pt x="249" y="145"/>
                  <a:pt x="249" y="145"/>
                </a:cubicBezTo>
                <a:cubicBezTo>
                  <a:pt x="249" y="149"/>
                  <a:pt x="252" y="153"/>
                  <a:pt x="257" y="153"/>
                </a:cubicBezTo>
                <a:cubicBezTo>
                  <a:pt x="261" y="153"/>
                  <a:pt x="265" y="149"/>
                  <a:pt x="265" y="145"/>
                </a:cubicBezTo>
                <a:cubicBezTo>
                  <a:pt x="265" y="67"/>
                  <a:pt x="265" y="67"/>
                  <a:pt x="265" y="67"/>
                </a:cubicBezTo>
                <a:cubicBezTo>
                  <a:pt x="265" y="63"/>
                  <a:pt x="261" y="59"/>
                  <a:pt x="257" y="59"/>
                </a:cubicBezTo>
                <a:close/>
                <a:moveTo>
                  <a:pt x="291" y="32"/>
                </a:moveTo>
                <a:cubicBezTo>
                  <a:pt x="288" y="29"/>
                  <a:pt x="283" y="29"/>
                  <a:pt x="279" y="32"/>
                </a:cubicBezTo>
                <a:cubicBezTo>
                  <a:pt x="278" y="34"/>
                  <a:pt x="277" y="36"/>
                  <a:pt x="277" y="38"/>
                </a:cubicBezTo>
                <a:cubicBezTo>
                  <a:pt x="277" y="40"/>
                  <a:pt x="278" y="42"/>
                  <a:pt x="279" y="44"/>
                </a:cubicBezTo>
                <a:cubicBezTo>
                  <a:pt x="297" y="61"/>
                  <a:pt x="305" y="83"/>
                  <a:pt x="305" y="106"/>
                </a:cubicBezTo>
                <a:cubicBezTo>
                  <a:pt x="305" y="128"/>
                  <a:pt x="297" y="151"/>
                  <a:pt x="279" y="168"/>
                </a:cubicBezTo>
                <a:cubicBezTo>
                  <a:pt x="279" y="168"/>
                  <a:pt x="279" y="168"/>
                  <a:pt x="279" y="168"/>
                </a:cubicBezTo>
                <a:cubicBezTo>
                  <a:pt x="276" y="171"/>
                  <a:pt x="276" y="176"/>
                  <a:pt x="279" y="179"/>
                </a:cubicBezTo>
                <a:cubicBezTo>
                  <a:pt x="283" y="182"/>
                  <a:pt x="288" y="182"/>
                  <a:pt x="291" y="179"/>
                </a:cubicBezTo>
                <a:cubicBezTo>
                  <a:pt x="311" y="159"/>
                  <a:pt x="321" y="132"/>
                  <a:pt x="321" y="106"/>
                </a:cubicBezTo>
                <a:cubicBezTo>
                  <a:pt x="321" y="79"/>
                  <a:pt x="311" y="53"/>
                  <a:pt x="291" y="32"/>
                </a:cubicBezTo>
                <a:close/>
                <a:moveTo>
                  <a:pt x="353" y="53"/>
                </a:moveTo>
                <a:cubicBezTo>
                  <a:pt x="351" y="49"/>
                  <a:pt x="347" y="47"/>
                  <a:pt x="343" y="49"/>
                </a:cubicBezTo>
                <a:cubicBezTo>
                  <a:pt x="338" y="50"/>
                  <a:pt x="336" y="55"/>
                  <a:pt x="338" y="59"/>
                </a:cubicBezTo>
                <a:cubicBezTo>
                  <a:pt x="344" y="74"/>
                  <a:pt x="347" y="90"/>
                  <a:pt x="347" y="106"/>
                </a:cubicBezTo>
                <a:cubicBezTo>
                  <a:pt x="347" y="140"/>
                  <a:pt x="333" y="173"/>
                  <a:pt x="309" y="197"/>
                </a:cubicBezTo>
                <a:cubicBezTo>
                  <a:pt x="307" y="199"/>
                  <a:pt x="306" y="201"/>
                  <a:pt x="306" y="203"/>
                </a:cubicBezTo>
                <a:cubicBezTo>
                  <a:pt x="306" y="205"/>
                  <a:pt x="307" y="207"/>
                  <a:pt x="309" y="209"/>
                </a:cubicBezTo>
                <a:cubicBezTo>
                  <a:pt x="312" y="212"/>
                  <a:pt x="317" y="212"/>
                  <a:pt x="320" y="209"/>
                </a:cubicBezTo>
                <a:cubicBezTo>
                  <a:pt x="348" y="181"/>
                  <a:pt x="363" y="145"/>
                  <a:pt x="363" y="106"/>
                </a:cubicBezTo>
                <a:cubicBezTo>
                  <a:pt x="363" y="88"/>
                  <a:pt x="359" y="70"/>
                  <a:pt x="353" y="5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mn-lt"/>
              <a:ea typeface="+mn-ea"/>
              <a:cs typeface="+mn-cs"/>
            </a:endParaRPr>
          </a:p>
        </p:txBody>
      </p:sp>
      <p:cxnSp>
        <p:nvCxnSpPr>
          <p:cNvPr id="76" name="Straight Connector 75">
            <a:extLst>
              <a:ext uri="{FF2B5EF4-FFF2-40B4-BE49-F238E27FC236}">
                <a16:creationId xmlns:a16="http://schemas.microsoft.com/office/drawing/2014/main" id="{1F488889-0714-4363-B749-1787B454B641}"/>
              </a:ext>
            </a:extLst>
          </p:cNvPr>
          <p:cNvCxnSpPr>
            <a:cxnSpLocks/>
            <a:stCxn id="69" idx="0"/>
            <a:endCxn id="66" idx="0"/>
          </p:cNvCxnSpPr>
          <p:nvPr/>
        </p:nvCxnSpPr>
        <p:spPr bwMode="auto">
          <a:xfrm>
            <a:off x="1308756" y="4078119"/>
            <a:ext cx="1743496" cy="0"/>
          </a:xfrm>
          <a:prstGeom prst="line">
            <a:avLst/>
          </a:prstGeom>
          <a:solidFill>
            <a:schemeClr val="accent1"/>
          </a:solidFill>
          <a:ln w="12700" cap="flat" cmpd="sng" algn="ctr">
            <a:solidFill>
              <a:schemeClr val="bg1"/>
            </a:solidFill>
            <a:prstDash val="solid"/>
            <a:round/>
            <a:headEnd type="none" w="med" len="med"/>
            <a:tailEnd type="none" w="med" len="med"/>
          </a:ln>
          <a:effectLst/>
        </p:spPr>
      </p:cxnSp>
      <p:sp>
        <p:nvSpPr>
          <p:cNvPr id="78" name="TextBox 77">
            <a:extLst>
              <a:ext uri="{FF2B5EF4-FFF2-40B4-BE49-F238E27FC236}">
                <a16:creationId xmlns:a16="http://schemas.microsoft.com/office/drawing/2014/main" id="{5741A92F-11D0-4268-9691-C5F46EF4875C}"/>
              </a:ext>
            </a:extLst>
          </p:cNvPr>
          <p:cNvSpPr txBox="1"/>
          <p:nvPr/>
        </p:nvSpPr>
        <p:spPr>
          <a:xfrm rot="18953134">
            <a:off x="1866412" y="3301966"/>
            <a:ext cx="522900"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mn-lt"/>
                <a:ea typeface="+mn-ea"/>
                <a:cs typeface="+mn-cs"/>
              </a:rPr>
              <a:t>S1’-U</a:t>
            </a:r>
          </a:p>
        </p:txBody>
      </p:sp>
      <p:sp>
        <p:nvSpPr>
          <p:cNvPr id="79" name="TextBox 78">
            <a:extLst>
              <a:ext uri="{FF2B5EF4-FFF2-40B4-BE49-F238E27FC236}">
                <a16:creationId xmlns:a16="http://schemas.microsoft.com/office/drawing/2014/main" id="{8F9B2C86-E801-4AE8-9501-AE78CB073ABF}"/>
              </a:ext>
            </a:extLst>
          </p:cNvPr>
          <p:cNvSpPr txBox="1"/>
          <p:nvPr/>
        </p:nvSpPr>
        <p:spPr>
          <a:xfrm rot="18032023">
            <a:off x="1580994" y="3185575"/>
            <a:ext cx="522900"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mn-lt"/>
                <a:ea typeface="+mn-ea"/>
                <a:cs typeface="+mn-cs"/>
              </a:rPr>
              <a:t>S1’-C</a:t>
            </a:r>
          </a:p>
        </p:txBody>
      </p:sp>
      <p:sp>
        <p:nvSpPr>
          <p:cNvPr id="81" name="Oval 80">
            <a:extLst>
              <a:ext uri="{FF2B5EF4-FFF2-40B4-BE49-F238E27FC236}">
                <a16:creationId xmlns:a16="http://schemas.microsoft.com/office/drawing/2014/main" id="{622DDB1A-A03A-4205-A88F-2B8823F46A0C}"/>
              </a:ext>
            </a:extLst>
          </p:cNvPr>
          <p:cNvSpPr/>
          <p:nvPr/>
        </p:nvSpPr>
        <p:spPr bwMode="auto">
          <a:xfrm>
            <a:off x="6103293" y="3751633"/>
            <a:ext cx="1440410" cy="739819"/>
          </a:xfrm>
          <a:prstGeom prst="ellipse">
            <a:avLst/>
          </a:prstGeom>
          <a:solidFill>
            <a:srgbClr val="BADEEE"/>
          </a:solidFill>
          <a:ln w="12700" cap="flat" cmpd="sng" algn="ctr">
            <a:solidFill>
              <a:schemeClr val="bg1">
                <a:lumMod val="65000"/>
              </a:schemeClr>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000" b="0" i="0" u="none" strike="noStrike" kern="0" cap="none" spc="0" normalizeH="0" baseline="0" noProof="0">
              <a:ln>
                <a:noFill/>
              </a:ln>
              <a:solidFill>
                <a:srgbClr val="58585A"/>
              </a:solidFill>
              <a:effectLst/>
              <a:uLnTx/>
              <a:uFillTx/>
              <a:latin typeface="+mn-lt"/>
              <a:ea typeface="+mn-ea"/>
              <a:cs typeface="+mn-cs"/>
            </a:endParaRPr>
          </a:p>
        </p:txBody>
      </p:sp>
      <p:sp>
        <p:nvSpPr>
          <p:cNvPr id="82" name="TextBox 81">
            <a:extLst>
              <a:ext uri="{FF2B5EF4-FFF2-40B4-BE49-F238E27FC236}">
                <a16:creationId xmlns:a16="http://schemas.microsoft.com/office/drawing/2014/main" id="{19FF018D-2C74-4ACB-B92B-9BCA6EFA227D}"/>
              </a:ext>
            </a:extLst>
          </p:cNvPr>
          <p:cNvSpPr txBox="1"/>
          <p:nvPr/>
        </p:nvSpPr>
        <p:spPr>
          <a:xfrm>
            <a:off x="6575224" y="4106607"/>
            <a:ext cx="40588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8585A">
                    <a:lumMod val="50000"/>
                  </a:srgbClr>
                </a:solidFill>
                <a:effectLst/>
                <a:uLnTx/>
                <a:uFillTx/>
                <a:latin typeface="+mn-lt"/>
                <a:ea typeface="+mn-ea"/>
                <a:cs typeface="+mn-cs"/>
              </a:rPr>
              <a:t>NR</a:t>
            </a:r>
          </a:p>
        </p:txBody>
      </p:sp>
      <p:sp>
        <p:nvSpPr>
          <p:cNvPr id="83" name="Oval 82">
            <a:extLst>
              <a:ext uri="{FF2B5EF4-FFF2-40B4-BE49-F238E27FC236}">
                <a16:creationId xmlns:a16="http://schemas.microsoft.com/office/drawing/2014/main" id="{4FCCF2C4-E4ED-4A7C-8495-582DACD600B4}"/>
              </a:ext>
            </a:extLst>
          </p:cNvPr>
          <p:cNvSpPr/>
          <p:nvPr/>
        </p:nvSpPr>
        <p:spPr bwMode="auto">
          <a:xfrm>
            <a:off x="4312280" y="3751633"/>
            <a:ext cx="1440410" cy="739819"/>
          </a:xfrm>
          <a:prstGeom prst="ellipse">
            <a:avLst/>
          </a:prstGeom>
          <a:solidFill>
            <a:srgbClr val="BED682"/>
          </a:solidFill>
          <a:ln w="12700" cap="flat" cmpd="sng" algn="ctr">
            <a:no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000" b="0" i="0" u="none" strike="noStrike" kern="0" cap="none" spc="0" normalizeH="0" baseline="0" noProof="0">
              <a:ln>
                <a:noFill/>
              </a:ln>
              <a:solidFill>
                <a:srgbClr val="FED57A"/>
              </a:solidFill>
              <a:effectLst/>
              <a:uLnTx/>
              <a:uFillTx/>
              <a:latin typeface="+mn-lt"/>
              <a:ea typeface="+mn-ea"/>
              <a:cs typeface="+mn-cs"/>
            </a:endParaRPr>
          </a:p>
        </p:txBody>
      </p:sp>
      <p:sp>
        <p:nvSpPr>
          <p:cNvPr id="84" name="Freeform 3">
            <a:extLst>
              <a:ext uri="{FF2B5EF4-FFF2-40B4-BE49-F238E27FC236}">
                <a16:creationId xmlns:a16="http://schemas.microsoft.com/office/drawing/2014/main" id="{766FD0CE-EDE5-4A2D-B093-18CC11B4B8B2}"/>
              </a:ext>
            </a:extLst>
          </p:cNvPr>
          <p:cNvSpPr>
            <a:spLocks noChangeAspect="1" noEditPoints="1"/>
          </p:cNvSpPr>
          <p:nvPr/>
        </p:nvSpPr>
        <p:spPr bwMode="auto">
          <a:xfrm>
            <a:off x="4712413" y="3248900"/>
            <a:ext cx="650634" cy="859880"/>
          </a:xfrm>
          <a:custGeom>
            <a:avLst/>
            <a:gdLst>
              <a:gd name="T0" fmla="*/ 2147483647 w 363"/>
              <a:gd name="T1" fmla="*/ 2147483647 h 447"/>
              <a:gd name="T2" fmla="*/ 2147483647 w 363"/>
              <a:gd name="T3" fmla="*/ 2147483647 h 447"/>
              <a:gd name="T4" fmla="*/ 2147483647 w 363"/>
              <a:gd name="T5" fmla="*/ 2147483647 h 447"/>
              <a:gd name="T6" fmla="*/ 2147483647 w 363"/>
              <a:gd name="T7" fmla="*/ 2147483647 h 447"/>
              <a:gd name="T8" fmla="*/ 2147483647 w 363"/>
              <a:gd name="T9" fmla="*/ 2147483647 h 447"/>
              <a:gd name="T10" fmla="*/ 2147483647 w 363"/>
              <a:gd name="T11" fmla="*/ 2147483647 h 447"/>
              <a:gd name="T12" fmla="*/ 2147483647 w 363"/>
              <a:gd name="T13" fmla="*/ 2147483647 h 447"/>
              <a:gd name="T14" fmla="*/ 2147483647 w 363"/>
              <a:gd name="T15" fmla="*/ 2147483647 h 447"/>
              <a:gd name="T16" fmla="*/ 2147483647 w 363"/>
              <a:gd name="T17" fmla="*/ 2147483647 h 447"/>
              <a:gd name="T18" fmla="*/ 2147483647 w 363"/>
              <a:gd name="T19" fmla="*/ 2147483647 h 447"/>
              <a:gd name="T20" fmla="*/ 2147483647 w 363"/>
              <a:gd name="T21" fmla="*/ 2147483647 h 447"/>
              <a:gd name="T22" fmla="*/ 2147483647 w 363"/>
              <a:gd name="T23" fmla="*/ 2147483647 h 447"/>
              <a:gd name="T24" fmla="*/ 2147483647 w 363"/>
              <a:gd name="T25" fmla="*/ 2147483647 h 447"/>
              <a:gd name="T26" fmla="*/ 2147483647 w 363"/>
              <a:gd name="T27" fmla="*/ 2147483647 h 447"/>
              <a:gd name="T28" fmla="*/ 2147483647 w 363"/>
              <a:gd name="T29" fmla="*/ 2147483647 h 447"/>
              <a:gd name="T30" fmla="*/ 2147483647 w 363"/>
              <a:gd name="T31" fmla="*/ 2147483647 h 447"/>
              <a:gd name="T32" fmla="*/ 2147483647 w 363"/>
              <a:gd name="T33" fmla="*/ 2147483647 h 447"/>
              <a:gd name="T34" fmla="*/ 2147483647 w 363"/>
              <a:gd name="T35" fmla="*/ 2147483647 h 447"/>
              <a:gd name="T36" fmla="*/ 2147483647 w 363"/>
              <a:gd name="T37" fmla="*/ 2147483647 h 447"/>
              <a:gd name="T38" fmla="*/ 2147483647 w 363"/>
              <a:gd name="T39" fmla="*/ 2147483647 h 447"/>
              <a:gd name="T40" fmla="*/ 2147483647 w 363"/>
              <a:gd name="T41" fmla="*/ 2147483647 h 447"/>
              <a:gd name="T42" fmla="*/ 0 w 363"/>
              <a:gd name="T43" fmla="*/ 2147483647 h 447"/>
              <a:gd name="T44" fmla="*/ 0 w 363"/>
              <a:gd name="T45" fmla="*/ 2147483647 h 447"/>
              <a:gd name="T46" fmla="*/ 2147483647 w 363"/>
              <a:gd name="T47" fmla="*/ 2147483647 h 447"/>
              <a:gd name="T48" fmla="*/ 2147483647 w 363"/>
              <a:gd name="T49" fmla="*/ 2147483647 h 447"/>
              <a:gd name="T50" fmla="*/ 2147483647 w 363"/>
              <a:gd name="T51" fmla="*/ 2147483647 h 447"/>
              <a:gd name="T52" fmla="*/ 2147483647 w 363"/>
              <a:gd name="T53" fmla="*/ 2147483647 h 447"/>
              <a:gd name="T54" fmla="*/ 2147483647 w 363"/>
              <a:gd name="T55" fmla="*/ 2147483647 h 447"/>
              <a:gd name="T56" fmla="*/ 2147483647 w 363"/>
              <a:gd name="T57" fmla="*/ 2147483647 h 447"/>
              <a:gd name="T58" fmla="*/ 2147483647 w 363"/>
              <a:gd name="T59" fmla="*/ 2147483647 h 447"/>
              <a:gd name="T60" fmla="*/ 2147483647 w 363"/>
              <a:gd name="T61" fmla="*/ 2147483647 h 447"/>
              <a:gd name="T62" fmla="*/ 2147483647 w 363"/>
              <a:gd name="T63" fmla="*/ 2147483647 h 447"/>
              <a:gd name="T64" fmla="*/ 2147483647 w 363"/>
              <a:gd name="T65" fmla="*/ 2147483647 h 447"/>
              <a:gd name="T66" fmla="*/ 2147483647 w 363"/>
              <a:gd name="T67" fmla="*/ 2147483647 h 447"/>
              <a:gd name="T68" fmla="*/ 2147483647 w 363"/>
              <a:gd name="T69" fmla="*/ 2147483647 h 447"/>
              <a:gd name="T70" fmla="*/ 2147483647 w 363"/>
              <a:gd name="T71" fmla="*/ 2147483647 h 447"/>
              <a:gd name="T72" fmla="*/ 2147483647 w 363"/>
              <a:gd name="T73" fmla="*/ 2147483647 h 447"/>
              <a:gd name="T74" fmla="*/ 2147483647 w 363"/>
              <a:gd name="T75" fmla="*/ 2147483647 h 447"/>
              <a:gd name="T76" fmla="*/ 2147483647 w 363"/>
              <a:gd name="T77" fmla="*/ 2147483647 h 447"/>
              <a:gd name="T78" fmla="*/ 2147483647 w 363"/>
              <a:gd name="T79" fmla="*/ 2147483647 h 447"/>
              <a:gd name="T80" fmla="*/ 2147483647 w 363"/>
              <a:gd name="T81" fmla="*/ 2147483647 h 447"/>
              <a:gd name="T82" fmla="*/ 2147483647 w 363"/>
              <a:gd name="T83" fmla="*/ 2147483647 h 447"/>
              <a:gd name="T84" fmla="*/ 2147483647 w 363"/>
              <a:gd name="T85" fmla="*/ 2147483647 h 447"/>
              <a:gd name="T86" fmla="*/ 2147483647 w 363"/>
              <a:gd name="T87" fmla="*/ 2147483647 h 447"/>
              <a:gd name="T88" fmla="*/ 2147483647 w 363"/>
              <a:gd name="T89" fmla="*/ 2147483647 h 447"/>
              <a:gd name="T90" fmla="*/ 2147483647 w 363"/>
              <a:gd name="T91" fmla="*/ 2147483647 h 447"/>
              <a:gd name="T92" fmla="*/ 2147483647 w 363"/>
              <a:gd name="T93" fmla="*/ 2147483647 h 447"/>
              <a:gd name="T94" fmla="*/ 2147483647 w 363"/>
              <a:gd name="T95" fmla="*/ 2147483647 h 447"/>
              <a:gd name="T96" fmla="*/ 2147483647 w 363"/>
              <a:gd name="T97" fmla="*/ 2147483647 h 447"/>
              <a:gd name="T98" fmla="*/ 2147483647 w 363"/>
              <a:gd name="T99" fmla="*/ 2147483647 h 44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3" h="447">
                <a:moveTo>
                  <a:pt x="85" y="38"/>
                </a:moveTo>
                <a:cubicBezTo>
                  <a:pt x="85" y="38"/>
                  <a:pt x="85" y="38"/>
                  <a:pt x="85" y="38"/>
                </a:cubicBezTo>
                <a:cubicBezTo>
                  <a:pt x="85" y="36"/>
                  <a:pt x="84" y="34"/>
                  <a:pt x="83" y="32"/>
                </a:cubicBezTo>
                <a:cubicBezTo>
                  <a:pt x="80" y="29"/>
                  <a:pt x="75" y="29"/>
                  <a:pt x="72" y="32"/>
                </a:cubicBezTo>
                <a:cubicBezTo>
                  <a:pt x="51" y="53"/>
                  <a:pt x="41" y="79"/>
                  <a:pt x="41" y="106"/>
                </a:cubicBezTo>
                <a:cubicBezTo>
                  <a:pt x="41" y="106"/>
                  <a:pt x="41" y="106"/>
                  <a:pt x="41" y="106"/>
                </a:cubicBezTo>
                <a:cubicBezTo>
                  <a:pt x="41" y="132"/>
                  <a:pt x="51" y="159"/>
                  <a:pt x="72" y="179"/>
                </a:cubicBezTo>
                <a:cubicBezTo>
                  <a:pt x="75" y="182"/>
                  <a:pt x="80" y="182"/>
                  <a:pt x="83" y="179"/>
                </a:cubicBezTo>
                <a:cubicBezTo>
                  <a:pt x="84" y="178"/>
                  <a:pt x="85" y="176"/>
                  <a:pt x="85" y="174"/>
                </a:cubicBezTo>
                <a:cubicBezTo>
                  <a:pt x="85" y="174"/>
                  <a:pt x="85" y="174"/>
                  <a:pt x="85" y="174"/>
                </a:cubicBezTo>
                <a:cubicBezTo>
                  <a:pt x="85" y="172"/>
                  <a:pt x="84" y="169"/>
                  <a:pt x="83" y="168"/>
                </a:cubicBezTo>
                <a:cubicBezTo>
                  <a:pt x="66" y="151"/>
                  <a:pt x="57" y="128"/>
                  <a:pt x="57" y="106"/>
                </a:cubicBezTo>
                <a:cubicBezTo>
                  <a:pt x="57" y="83"/>
                  <a:pt x="66" y="61"/>
                  <a:pt x="83" y="44"/>
                </a:cubicBezTo>
                <a:cubicBezTo>
                  <a:pt x="84" y="42"/>
                  <a:pt x="85" y="40"/>
                  <a:pt x="85" y="38"/>
                </a:cubicBezTo>
                <a:close/>
                <a:moveTo>
                  <a:pt x="48" y="191"/>
                </a:moveTo>
                <a:cubicBezTo>
                  <a:pt x="48" y="191"/>
                  <a:pt x="47" y="191"/>
                  <a:pt x="47" y="190"/>
                </a:cubicBezTo>
                <a:cubicBezTo>
                  <a:pt x="45" y="188"/>
                  <a:pt x="44" y="186"/>
                  <a:pt x="42" y="184"/>
                </a:cubicBezTo>
                <a:cubicBezTo>
                  <a:pt x="42" y="184"/>
                  <a:pt x="42" y="184"/>
                  <a:pt x="42" y="184"/>
                </a:cubicBezTo>
                <a:cubicBezTo>
                  <a:pt x="41" y="182"/>
                  <a:pt x="40" y="181"/>
                  <a:pt x="39" y="180"/>
                </a:cubicBezTo>
                <a:cubicBezTo>
                  <a:pt x="33" y="171"/>
                  <a:pt x="28" y="162"/>
                  <a:pt x="24" y="152"/>
                </a:cubicBezTo>
                <a:cubicBezTo>
                  <a:pt x="24" y="151"/>
                  <a:pt x="23" y="149"/>
                  <a:pt x="23" y="148"/>
                </a:cubicBezTo>
                <a:cubicBezTo>
                  <a:pt x="22" y="147"/>
                  <a:pt x="22" y="147"/>
                  <a:pt x="22" y="146"/>
                </a:cubicBezTo>
                <a:cubicBezTo>
                  <a:pt x="22" y="145"/>
                  <a:pt x="21" y="143"/>
                  <a:pt x="21" y="142"/>
                </a:cubicBezTo>
                <a:cubicBezTo>
                  <a:pt x="21" y="141"/>
                  <a:pt x="20" y="141"/>
                  <a:pt x="20" y="140"/>
                </a:cubicBezTo>
                <a:cubicBezTo>
                  <a:pt x="20" y="139"/>
                  <a:pt x="20" y="137"/>
                  <a:pt x="19" y="136"/>
                </a:cubicBezTo>
                <a:cubicBezTo>
                  <a:pt x="19" y="135"/>
                  <a:pt x="19" y="135"/>
                  <a:pt x="19" y="134"/>
                </a:cubicBezTo>
                <a:cubicBezTo>
                  <a:pt x="18" y="133"/>
                  <a:pt x="18" y="131"/>
                  <a:pt x="18" y="130"/>
                </a:cubicBezTo>
                <a:cubicBezTo>
                  <a:pt x="18" y="129"/>
                  <a:pt x="18" y="128"/>
                  <a:pt x="17" y="127"/>
                </a:cubicBezTo>
                <a:cubicBezTo>
                  <a:pt x="17" y="126"/>
                  <a:pt x="17" y="125"/>
                  <a:pt x="17" y="124"/>
                </a:cubicBezTo>
                <a:cubicBezTo>
                  <a:pt x="17" y="123"/>
                  <a:pt x="17" y="122"/>
                  <a:pt x="17" y="121"/>
                </a:cubicBezTo>
                <a:cubicBezTo>
                  <a:pt x="16" y="120"/>
                  <a:pt x="16" y="119"/>
                  <a:pt x="16" y="118"/>
                </a:cubicBezTo>
                <a:cubicBezTo>
                  <a:pt x="16" y="117"/>
                  <a:pt x="16" y="116"/>
                  <a:pt x="16" y="114"/>
                </a:cubicBezTo>
                <a:cubicBezTo>
                  <a:pt x="16" y="113"/>
                  <a:pt x="16" y="113"/>
                  <a:pt x="16" y="112"/>
                </a:cubicBezTo>
                <a:cubicBezTo>
                  <a:pt x="16" y="110"/>
                  <a:pt x="16" y="108"/>
                  <a:pt x="16" y="106"/>
                </a:cubicBezTo>
                <a:cubicBezTo>
                  <a:pt x="16" y="106"/>
                  <a:pt x="16" y="106"/>
                  <a:pt x="16" y="106"/>
                </a:cubicBezTo>
                <a:cubicBezTo>
                  <a:pt x="16" y="106"/>
                  <a:pt x="16" y="106"/>
                  <a:pt x="16" y="106"/>
                </a:cubicBezTo>
                <a:cubicBezTo>
                  <a:pt x="16" y="104"/>
                  <a:pt x="16" y="102"/>
                  <a:pt x="16" y="100"/>
                </a:cubicBezTo>
                <a:cubicBezTo>
                  <a:pt x="16" y="99"/>
                  <a:pt x="16" y="98"/>
                  <a:pt x="16" y="97"/>
                </a:cubicBezTo>
                <a:cubicBezTo>
                  <a:pt x="16" y="96"/>
                  <a:pt x="16" y="95"/>
                  <a:pt x="16" y="93"/>
                </a:cubicBezTo>
                <a:cubicBezTo>
                  <a:pt x="16" y="92"/>
                  <a:pt x="16" y="92"/>
                  <a:pt x="17" y="91"/>
                </a:cubicBezTo>
                <a:cubicBezTo>
                  <a:pt x="17" y="90"/>
                  <a:pt x="17" y="88"/>
                  <a:pt x="17" y="87"/>
                </a:cubicBezTo>
                <a:cubicBezTo>
                  <a:pt x="17" y="86"/>
                  <a:pt x="17" y="85"/>
                  <a:pt x="17" y="84"/>
                </a:cubicBezTo>
                <a:cubicBezTo>
                  <a:pt x="18" y="83"/>
                  <a:pt x="18" y="82"/>
                  <a:pt x="18" y="81"/>
                </a:cubicBezTo>
                <a:cubicBezTo>
                  <a:pt x="18" y="80"/>
                  <a:pt x="18" y="79"/>
                  <a:pt x="19" y="78"/>
                </a:cubicBezTo>
                <a:cubicBezTo>
                  <a:pt x="19" y="77"/>
                  <a:pt x="19" y="76"/>
                  <a:pt x="19" y="75"/>
                </a:cubicBezTo>
                <a:cubicBezTo>
                  <a:pt x="20" y="74"/>
                  <a:pt x="20" y="73"/>
                  <a:pt x="20" y="71"/>
                </a:cubicBezTo>
                <a:cubicBezTo>
                  <a:pt x="20" y="71"/>
                  <a:pt x="21" y="70"/>
                  <a:pt x="21" y="70"/>
                </a:cubicBezTo>
                <a:cubicBezTo>
                  <a:pt x="21" y="68"/>
                  <a:pt x="22" y="67"/>
                  <a:pt x="22" y="65"/>
                </a:cubicBezTo>
                <a:cubicBezTo>
                  <a:pt x="22" y="65"/>
                  <a:pt x="22" y="65"/>
                  <a:pt x="23" y="64"/>
                </a:cubicBezTo>
                <a:cubicBezTo>
                  <a:pt x="23" y="63"/>
                  <a:pt x="24" y="61"/>
                  <a:pt x="24" y="60"/>
                </a:cubicBezTo>
                <a:cubicBezTo>
                  <a:pt x="28" y="50"/>
                  <a:pt x="33" y="40"/>
                  <a:pt x="39" y="32"/>
                </a:cubicBezTo>
                <a:cubicBezTo>
                  <a:pt x="40" y="30"/>
                  <a:pt x="41" y="29"/>
                  <a:pt x="42" y="28"/>
                </a:cubicBezTo>
                <a:cubicBezTo>
                  <a:pt x="42" y="28"/>
                  <a:pt x="42" y="27"/>
                  <a:pt x="42" y="27"/>
                </a:cubicBezTo>
                <a:cubicBezTo>
                  <a:pt x="44" y="25"/>
                  <a:pt x="45" y="23"/>
                  <a:pt x="47" y="21"/>
                </a:cubicBezTo>
                <a:cubicBezTo>
                  <a:pt x="47" y="21"/>
                  <a:pt x="48" y="21"/>
                  <a:pt x="48" y="20"/>
                </a:cubicBezTo>
                <a:cubicBezTo>
                  <a:pt x="50" y="18"/>
                  <a:pt x="52" y="16"/>
                  <a:pt x="54" y="14"/>
                </a:cubicBezTo>
                <a:cubicBezTo>
                  <a:pt x="55" y="13"/>
                  <a:pt x="56" y="11"/>
                  <a:pt x="56" y="9"/>
                </a:cubicBezTo>
                <a:cubicBezTo>
                  <a:pt x="56" y="8"/>
                  <a:pt x="56" y="7"/>
                  <a:pt x="56" y="6"/>
                </a:cubicBezTo>
                <a:cubicBezTo>
                  <a:pt x="55" y="6"/>
                  <a:pt x="55" y="6"/>
                  <a:pt x="55" y="6"/>
                </a:cubicBezTo>
                <a:cubicBezTo>
                  <a:pt x="55" y="6"/>
                  <a:pt x="55" y="6"/>
                  <a:pt x="55" y="6"/>
                </a:cubicBezTo>
                <a:cubicBezTo>
                  <a:pt x="55" y="5"/>
                  <a:pt x="54" y="4"/>
                  <a:pt x="54" y="3"/>
                </a:cubicBezTo>
                <a:cubicBezTo>
                  <a:pt x="52" y="2"/>
                  <a:pt x="51" y="1"/>
                  <a:pt x="49" y="1"/>
                </a:cubicBezTo>
                <a:cubicBezTo>
                  <a:pt x="47" y="0"/>
                  <a:pt x="44" y="1"/>
                  <a:pt x="42" y="3"/>
                </a:cubicBezTo>
                <a:cubicBezTo>
                  <a:pt x="40" y="5"/>
                  <a:pt x="38" y="7"/>
                  <a:pt x="36" y="10"/>
                </a:cubicBezTo>
                <a:cubicBezTo>
                  <a:pt x="36" y="10"/>
                  <a:pt x="35" y="11"/>
                  <a:pt x="35" y="11"/>
                </a:cubicBezTo>
                <a:cubicBezTo>
                  <a:pt x="33" y="13"/>
                  <a:pt x="31" y="15"/>
                  <a:pt x="30" y="17"/>
                </a:cubicBezTo>
                <a:cubicBezTo>
                  <a:pt x="29" y="18"/>
                  <a:pt x="29" y="18"/>
                  <a:pt x="29" y="18"/>
                </a:cubicBezTo>
                <a:cubicBezTo>
                  <a:pt x="29" y="18"/>
                  <a:pt x="29" y="18"/>
                  <a:pt x="29" y="18"/>
                </a:cubicBezTo>
                <a:cubicBezTo>
                  <a:pt x="28" y="20"/>
                  <a:pt x="27" y="21"/>
                  <a:pt x="26" y="23"/>
                </a:cubicBezTo>
                <a:cubicBezTo>
                  <a:pt x="25" y="23"/>
                  <a:pt x="25" y="23"/>
                  <a:pt x="25" y="23"/>
                </a:cubicBezTo>
                <a:cubicBezTo>
                  <a:pt x="25" y="23"/>
                  <a:pt x="25" y="23"/>
                  <a:pt x="25" y="23"/>
                </a:cubicBezTo>
                <a:cubicBezTo>
                  <a:pt x="19" y="33"/>
                  <a:pt x="14" y="43"/>
                  <a:pt x="9" y="53"/>
                </a:cubicBezTo>
                <a:cubicBezTo>
                  <a:pt x="9" y="53"/>
                  <a:pt x="9" y="53"/>
                  <a:pt x="9" y="53"/>
                </a:cubicBezTo>
                <a:cubicBezTo>
                  <a:pt x="9" y="53"/>
                  <a:pt x="9" y="53"/>
                  <a:pt x="9" y="53"/>
                </a:cubicBezTo>
                <a:cubicBezTo>
                  <a:pt x="9" y="55"/>
                  <a:pt x="8" y="57"/>
                  <a:pt x="7" y="59"/>
                </a:cubicBezTo>
                <a:cubicBezTo>
                  <a:pt x="7" y="59"/>
                  <a:pt x="7" y="60"/>
                  <a:pt x="7" y="60"/>
                </a:cubicBezTo>
                <a:cubicBezTo>
                  <a:pt x="6" y="62"/>
                  <a:pt x="6" y="64"/>
                  <a:pt x="5" y="65"/>
                </a:cubicBezTo>
                <a:cubicBezTo>
                  <a:pt x="5" y="66"/>
                  <a:pt x="5" y="66"/>
                  <a:pt x="5" y="67"/>
                </a:cubicBezTo>
                <a:cubicBezTo>
                  <a:pt x="4" y="69"/>
                  <a:pt x="4" y="70"/>
                  <a:pt x="4" y="72"/>
                </a:cubicBezTo>
                <a:cubicBezTo>
                  <a:pt x="3" y="73"/>
                  <a:pt x="3" y="73"/>
                  <a:pt x="3" y="74"/>
                </a:cubicBezTo>
                <a:cubicBezTo>
                  <a:pt x="3" y="75"/>
                  <a:pt x="3" y="77"/>
                  <a:pt x="2" y="78"/>
                </a:cubicBezTo>
                <a:cubicBezTo>
                  <a:pt x="2" y="79"/>
                  <a:pt x="2" y="80"/>
                  <a:pt x="2" y="81"/>
                </a:cubicBezTo>
                <a:cubicBezTo>
                  <a:pt x="2" y="82"/>
                  <a:pt x="1" y="84"/>
                  <a:pt x="1" y="85"/>
                </a:cubicBezTo>
                <a:cubicBezTo>
                  <a:pt x="1" y="86"/>
                  <a:pt x="1" y="87"/>
                  <a:pt x="1" y="89"/>
                </a:cubicBezTo>
                <a:cubicBezTo>
                  <a:pt x="1" y="90"/>
                  <a:pt x="0" y="91"/>
                  <a:pt x="0" y="92"/>
                </a:cubicBezTo>
                <a:cubicBezTo>
                  <a:pt x="0" y="93"/>
                  <a:pt x="0" y="95"/>
                  <a:pt x="0" y="96"/>
                </a:cubicBezTo>
                <a:cubicBezTo>
                  <a:pt x="0" y="97"/>
                  <a:pt x="0" y="98"/>
                  <a:pt x="0" y="99"/>
                </a:cubicBezTo>
                <a:cubicBezTo>
                  <a:pt x="0" y="101"/>
                  <a:pt x="0" y="103"/>
                  <a:pt x="0" y="106"/>
                </a:cubicBezTo>
                <a:cubicBezTo>
                  <a:pt x="0" y="106"/>
                  <a:pt x="0" y="106"/>
                  <a:pt x="0" y="106"/>
                </a:cubicBezTo>
                <a:cubicBezTo>
                  <a:pt x="0" y="106"/>
                  <a:pt x="0" y="106"/>
                  <a:pt x="0" y="106"/>
                </a:cubicBezTo>
                <a:cubicBezTo>
                  <a:pt x="0" y="106"/>
                  <a:pt x="0" y="106"/>
                  <a:pt x="0" y="106"/>
                </a:cubicBezTo>
                <a:cubicBezTo>
                  <a:pt x="0" y="108"/>
                  <a:pt x="0" y="111"/>
                  <a:pt x="0" y="113"/>
                </a:cubicBezTo>
                <a:cubicBezTo>
                  <a:pt x="0" y="114"/>
                  <a:pt x="0" y="115"/>
                  <a:pt x="0" y="115"/>
                </a:cubicBezTo>
                <a:cubicBezTo>
                  <a:pt x="0" y="117"/>
                  <a:pt x="0" y="118"/>
                  <a:pt x="0" y="120"/>
                </a:cubicBezTo>
                <a:cubicBezTo>
                  <a:pt x="0" y="121"/>
                  <a:pt x="1" y="122"/>
                  <a:pt x="1" y="123"/>
                </a:cubicBezTo>
                <a:cubicBezTo>
                  <a:pt x="1" y="124"/>
                  <a:pt x="1" y="125"/>
                  <a:pt x="1" y="127"/>
                </a:cubicBezTo>
                <a:cubicBezTo>
                  <a:pt x="1" y="128"/>
                  <a:pt x="2" y="129"/>
                  <a:pt x="2" y="130"/>
                </a:cubicBezTo>
                <a:cubicBezTo>
                  <a:pt x="2" y="131"/>
                  <a:pt x="2" y="132"/>
                  <a:pt x="2" y="133"/>
                </a:cubicBezTo>
                <a:cubicBezTo>
                  <a:pt x="3" y="135"/>
                  <a:pt x="3" y="136"/>
                  <a:pt x="3" y="138"/>
                </a:cubicBezTo>
                <a:cubicBezTo>
                  <a:pt x="3" y="138"/>
                  <a:pt x="3" y="139"/>
                  <a:pt x="4" y="140"/>
                </a:cubicBezTo>
                <a:cubicBezTo>
                  <a:pt x="4" y="141"/>
                  <a:pt x="4" y="143"/>
                  <a:pt x="5" y="145"/>
                </a:cubicBezTo>
                <a:cubicBezTo>
                  <a:pt x="5" y="145"/>
                  <a:pt x="5" y="146"/>
                  <a:pt x="5" y="146"/>
                </a:cubicBezTo>
                <a:cubicBezTo>
                  <a:pt x="6" y="148"/>
                  <a:pt x="6" y="150"/>
                  <a:pt x="7" y="152"/>
                </a:cubicBezTo>
                <a:cubicBezTo>
                  <a:pt x="7" y="152"/>
                  <a:pt x="7" y="152"/>
                  <a:pt x="7" y="152"/>
                </a:cubicBezTo>
                <a:cubicBezTo>
                  <a:pt x="8" y="154"/>
                  <a:pt x="9" y="156"/>
                  <a:pt x="9" y="158"/>
                </a:cubicBezTo>
                <a:cubicBezTo>
                  <a:pt x="9" y="158"/>
                  <a:pt x="9" y="158"/>
                  <a:pt x="9" y="158"/>
                </a:cubicBezTo>
                <a:cubicBezTo>
                  <a:pt x="9" y="158"/>
                  <a:pt x="9" y="158"/>
                  <a:pt x="9" y="158"/>
                </a:cubicBezTo>
                <a:cubicBezTo>
                  <a:pt x="14" y="169"/>
                  <a:pt x="19" y="179"/>
                  <a:pt x="25" y="188"/>
                </a:cubicBezTo>
                <a:cubicBezTo>
                  <a:pt x="25" y="188"/>
                  <a:pt x="25" y="188"/>
                  <a:pt x="25" y="188"/>
                </a:cubicBezTo>
                <a:cubicBezTo>
                  <a:pt x="25" y="188"/>
                  <a:pt x="25" y="189"/>
                  <a:pt x="26" y="189"/>
                </a:cubicBezTo>
                <a:cubicBezTo>
                  <a:pt x="27" y="190"/>
                  <a:pt x="28" y="192"/>
                  <a:pt x="29" y="193"/>
                </a:cubicBezTo>
                <a:cubicBezTo>
                  <a:pt x="29" y="193"/>
                  <a:pt x="29" y="194"/>
                  <a:pt x="29" y="194"/>
                </a:cubicBezTo>
                <a:cubicBezTo>
                  <a:pt x="29" y="194"/>
                  <a:pt x="29" y="194"/>
                  <a:pt x="30" y="194"/>
                </a:cubicBezTo>
                <a:cubicBezTo>
                  <a:pt x="31" y="196"/>
                  <a:pt x="33" y="198"/>
                  <a:pt x="35" y="201"/>
                </a:cubicBezTo>
                <a:cubicBezTo>
                  <a:pt x="35" y="201"/>
                  <a:pt x="36" y="201"/>
                  <a:pt x="36" y="202"/>
                </a:cubicBezTo>
                <a:cubicBezTo>
                  <a:pt x="38" y="204"/>
                  <a:pt x="40" y="206"/>
                  <a:pt x="42" y="209"/>
                </a:cubicBezTo>
                <a:cubicBezTo>
                  <a:pt x="44" y="211"/>
                  <a:pt x="47" y="211"/>
                  <a:pt x="49" y="211"/>
                </a:cubicBezTo>
                <a:cubicBezTo>
                  <a:pt x="51" y="211"/>
                  <a:pt x="52" y="210"/>
                  <a:pt x="54" y="209"/>
                </a:cubicBezTo>
                <a:cubicBezTo>
                  <a:pt x="54" y="208"/>
                  <a:pt x="55" y="207"/>
                  <a:pt x="55" y="206"/>
                </a:cubicBezTo>
                <a:cubicBezTo>
                  <a:pt x="55" y="206"/>
                  <a:pt x="55" y="206"/>
                  <a:pt x="55" y="206"/>
                </a:cubicBezTo>
                <a:cubicBezTo>
                  <a:pt x="55" y="206"/>
                  <a:pt x="55" y="206"/>
                  <a:pt x="56" y="205"/>
                </a:cubicBezTo>
                <a:cubicBezTo>
                  <a:pt x="56" y="205"/>
                  <a:pt x="56" y="204"/>
                  <a:pt x="56" y="203"/>
                </a:cubicBezTo>
                <a:cubicBezTo>
                  <a:pt x="56" y="201"/>
                  <a:pt x="55" y="199"/>
                  <a:pt x="54" y="197"/>
                </a:cubicBezTo>
                <a:cubicBezTo>
                  <a:pt x="52" y="195"/>
                  <a:pt x="50" y="193"/>
                  <a:pt x="48" y="191"/>
                </a:cubicBezTo>
                <a:close/>
                <a:moveTo>
                  <a:pt x="207" y="60"/>
                </a:moveTo>
                <a:cubicBezTo>
                  <a:pt x="158" y="60"/>
                  <a:pt x="158" y="60"/>
                  <a:pt x="158" y="60"/>
                </a:cubicBezTo>
                <a:cubicBezTo>
                  <a:pt x="147" y="60"/>
                  <a:pt x="138" y="69"/>
                  <a:pt x="138" y="80"/>
                </a:cubicBezTo>
                <a:cubicBezTo>
                  <a:pt x="138" y="439"/>
                  <a:pt x="138" y="439"/>
                  <a:pt x="138" y="439"/>
                </a:cubicBezTo>
                <a:cubicBezTo>
                  <a:pt x="138" y="443"/>
                  <a:pt x="142" y="447"/>
                  <a:pt x="146" y="447"/>
                </a:cubicBezTo>
                <a:cubicBezTo>
                  <a:pt x="151" y="447"/>
                  <a:pt x="154" y="443"/>
                  <a:pt x="154" y="439"/>
                </a:cubicBezTo>
                <a:cubicBezTo>
                  <a:pt x="154" y="420"/>
                  <a:pt x="154" y="420"/>
                  <a:pt x="154" y="420"/>
                </a:cubicBezTo>
                <a:cubicBezTo>
                  <a:pt x="211" y="363"/>
                  <a:pt x="211" y="363"/>
                  <a:pt x="211" y="363"/>
                </a:cubicBezTo>
                <a:cubicBezTo>
                  <a:pt x="211" y="439"/>
                  <a:pt x="211" y="439"/>
                  <a:pt x="211" y="439"/>
                </a:cubicBezTo>
                <a:cubicBezTo>
                  <a:pt x="211" y="443"/>
                  <a:pt x="215" y="447"/>
                  <a:pt x="219" y="447"/>
                </a:cubicBezTo>
                <a:cubicBezTo>
                  <a:pt x="223" y="447"/>
                  <a:pt x="227" y="443"/>
                  <a:pt x="227" y="439"/>
                </a:cubicBezTo>
                <a:cubicBezTo>
                  <a:pt x="227" y="80"/>
                  <a:pt x="227" y="80"/>
                  <a:pt x="227" y="80"/>
                </a:cubicBezTo>
                <a:cubicBezTo>
                  <a:pt x="227" y="69"/>
                  <a:pt x="218" y="60"/>
                  <a:pt x="207" y="60"/>
                </a:cubicBezTo>
                <a:close/>
                <a:moveTo>
                  <a:pt x="154" y="80"/>
                </a:moveTo>
                <a:cubicBezTo>
                  <a:pt x="154" y="78"/>
                  <a:pt x="156" y="76"/>
                  <a:pt x="158" y="76"/>
                </a:cubicBezTo>
                <a:cubicBezTo>
                  <a:pt x="198" y="76"/>
                  <a:pt x="198" y="76"/>
                  <a:pt x="198" y="76"/>
                </a:cubicBezTo>
                <a:cubicBezTo>
                  <a:pt x="154" y="120"/>
                  <a:pt x="154" y="120"/>
                  <a:pt x="154" y="120"/>
                </a:cubicBezTo>
                <a:lnTo>
                  <a:pt x="154" y="80"/>
                </a:lnTo>
                <a:close/>
                <a:moveTo>
                  <a:pt x="154" y="155"/>
                </a:moveTo>
                <a:cubicBezTo>
                  <a:pt x="207" y="207"/>
                  <a:pt x="207" y="207"/>
                  <a:pt x="207" y="207"/>
                </a:cubicBezTo>
                <a:cubicBezTo>
                  <a:pt x="154" y="260"/>
                  <a:pt x="154" y="260"/>
                  <a:pt x="154" y="260"/>
                </a:cubicBezTo>
                <a:lnTo>
                  <a:pt x="154" y="155"/>
                </a:lnTo>
                <a:close/>
                <a:moveTo>
                  <a:pt x="154" y="397"/>
                </a:moveTo>
                <a:cubicBezTo>
                  <a:pt x="154" y="294"/>
                  <a:pt x="154" y="294"/>
                  <a:pt x="154" y="294"/>
                </a:cubicBezTo>
                <a:cubicBezTo>
                  <a:pt x="206" y="346"/>
                  <a:pt x="206" y="346"/>
                  <a:pt x="206" y="346"/>
                </a:cubicBezTo>
                <a:lnTo>
                  <a:pt x="154" y="397"/>
                </a:lnTo>
                <a:close/>
                <a:moveTo>
                  <a:pt x="211" y="328"/>
                </a:moveTo>
                <a:cubicBezTo>
                  <a:pt x="160" y="277"/>
                  <a:pt x="160" y="277"/>
                  <a:pt x="160" y="277"/>
                </a:cubicBezTo>
                <a:cubicBezTo>
                  <a:pt x="211" y="226"/>
                  <a:pt x="211" y="226"/>
                  <a:pt x="211" y="226"/>
                </a:cubicBezTo>
                <a:lnTo>
                  <a:pt x="211" y="328"/>
                </a:lnTo>
                <a:close/>
                <a:moveTo>
                  <a:pt x="211" y="189"/>
                </a:moveTo>
                <a:cubicBezTo>
                  <a:pt x="159" y="137"/>
                  <a:pt x="159" y="137"/>
                  <a:pt x="159" y="137"/>
                </a:cubicBezTo>
                <a:cubicBezTo>
                  <a:pt x="211" y="86"/>
                  <a:pt x="211" y="86"/>
                  <a:pt x="211" y="86"/>
                </a:cubicBezTo>
                <a:lnTo>
                  <a:pt x="211" y="189"/>
                </a:lnTo>
                <a:close/>
                <a:moveTo>
                  <a:pt x="107" y="58"/>
                </a:moveTo>
                <a:cubicBezTo>
                  <a:pt x="103" y="58"/>
                  <a:pt x="99" y="62"/>
                  <a:pt x="99" y="66"/>
                </a:cubicBezTo>
                <a:cubicBezTo>
                  <a:pt x="99" y="144"/>
                  <a:pt x="99" y="144"/>
                  <a:pt x="99" y="144"/>
                </a:cubicBezTo>
                <a:cubicBezTo>
                  <a:pt x="99" y="148"/>
                  <a:pt x="103" y="152"/>
                  <a:pt x="107" y="152"/>
                </a:cubicBezTo>
                <a:cubicBezTo>
                  <a:pt x="111" y="152"/>
                  <a:pt x="115" y="148"/>
                  <a:pt x="115" y="144"/>
                </a:cubicBezTo>
                <a:cubicBezTo>
                  <a:pt x="115" y="66"/>
                  <a:pt x="115" y="66"/>
                  <a:pt x="115" y="66"/>
                </a:cubicBezTo>
                <a:cubicBezTo>
                  <a:pt x="115" y="62"/>
                  <a:pt x="111" y="58"/>
                  <a:pt x="107" y="58"/>
                </a:cubicBezTo>
                <a:close/>
                <a:moveTo>
                  <a:pt x="320" y="28"/>
                </a:moveTo>
                <a:cubicBezTo>
                  <a:pt x="322" y="29"/>
                  <a:pt x="323" y="31"/>
                  <a:pt x="324" y="33"/>
                </a:cubicBezTo>
                <a:cubicBezTo>
                  <a:pt x="327" y="36"/>
                  <a:pt x="332" y="37"/>
                  <a:pt x="335" y="35"/>
                </a:cubicBezTo>
                <a:cubicBezTo>
                  <a:pt x="339" y="32"/>
                  <a:pt x="340" y="27"/>
                  <a:pt x="337" y="23"/>
                </a:cubicBezTo>
                <a:cubicBezTo>
                  <a:pt x="336" y="22"/>
                  <a:pt x="335" y="20"/>
                  <a:pt x="333" y="18"/>
                </a:cubicBezTo>
                <a:cubicBezTo>
                  <a:pt x="329" y="13"/>
                  <a:pt x="325" y="8"/>
                  <a:pt x="320" y="3"/>
                </a:cubicBezTo>
                <a:cubicBezTo>
                  <a:pt x="317" y="0"/>
                  <a:pt x="312" y="0"/>
                  <a:pt x="309" y="3"/>
                </a:cubicBezTo>
                <a:cubicBezTo>
                  <a:pt x="307" y="4"/>
                  <a:pt x="306" y="7"/>
                  <a:pt x="306" y="9"/>
                </a:cubicBezTo>
                <a:cubicBezTo>
                  <a:pt x="306" y="11"/>
                  <a:pt x="307" y="13"/>
                  <a:pt x="309" y="14"/>
                </a:cubicBezTo>
                <a:cubicBezTo>
                  <a:pt x="313" y="18"/>
                  <a:pt x="317" y="23"/>
                  <a:pt x="320" y="28"/>
                </a:cubicBezTo>
                <a:close/>
                <a:moveTo>
                  <a:pt x="257" y="59"/>
                </a:moveTo>
                <a:cubicBezTo>
                  <a:pt x="252" y="59"/>
                  <a:pt x="249" y="63"/>
                  <a:pt x="249" y="67"/>
                </a:cubicBezTo>
                <a:cubicBezTo>
                  <a:pt x="249" y="145"/>
                  <a:pt x="249" y="145"/>
                  <a:pt x="249" y="145"/>
                </a:cubicBezTo>
                <a:cubicBezTo>
                  <a:pt x="249" y="149"/>
                  <a:pt x="252" y="153"/>
                  <a:pt x="257" y="153"/>
                </a:cubicBezTo>
                <a:cubicBezTo>
                  <a:pt x="261" y="153"/>
                  <a:pt x="265" y="149"/>
                  <a:pt x="265" y="145"/>
                </a:cubicBezTo>
                <a:cubicBezTo>
                  <a:pt x="265" y="67"/>
                  <a:pt x="265" y="67"/>
                  <a:pt x="265" y="67"/>
                </a:cubicBezTo>
                <a:cubicBezTo>
                  <a:pt x="265" y="63"/>
                  <a:pt x="261" y="59"/>
                  <a:pt x="257" y="59"/>
                </a:cubicBezTo>
                <a:close/>
                <a:moveTo>
                  <a:pt x="291" y="32"/>
                </a:moveTo>
                <a:cubicBezTo>
                  <a:pt x="288" y="29"/>
                  <a:pt x="283" y="29"/>
                  <a:pt x="279" y="32"/>
                </a:cubicBezTo>
                <a:cubicBezTo>
                  <a:pt x="278" y="34"/>
                  <a:pt x="277" y="36"/>
                  <a:pt x="277" y="38"/>
                </a:cubicBezTo>
                <a:cubicBezTo>
                  <a:pt x="277" y="40"/>
                  <a:pt x="278" y="42"/>
                  <a:pt x="279" y="44"/>
                </a:cubicBezTo>
                <a:cubicBezTo>
                  <a:pt x="297" y="61"/>
                  <a:pt x="305" y="83"/>
                  <a:pt x="305" y="106"/>
                </a:cubicBezTo>
                <a:cubicBezTo>
                  <a:pt x="305" y="128"/>
                  <a:pt x="297" y="151"/>
                  <a:pt x="279" y="168"/>
                </a:cubicBezTo>
                <a:cubicBezTo>
                  <a:pt x="279" y="168"/>
                  <a:pt x="279" y="168"/>
                  <a:pt x="279" y="168"/>
                </a:cubicBezTo>
                <a:cubicBezTo>
                  <a:pt x="276" y="171"/>
                  <a:pt x="276" y="176"/>
                  <a:pt x="279" y="179"/>
                </a:cubicBezTo>
                <a:cubicBezTo>
                  <a:pt x="283" y="182"/>
                  <a:pt x="288" y="182"/>
                  <a:pt x="291" y="179"/>
                </a:cubicBezTo>
                <a:cubicBezTo>
                  <a:pt x="311" y="159"/>
                  <a:pt x="321" y="132"/>
                  <a:pt x="321" y="106"/>
                </a:cubicBezTo>
                <a:cubicBezTo>
                  <a:pt x="321" y="79"/>
                  <a:pt x="311" y="53"/>
                  <a:pt x="291" y="32"/>
                </a:cubicBezTo>
                <a:close/>
                <a:moveTo>
                  <a:pt x="353" y="53"/>
                </a:moveTo>
                <a:cubicBezTo>
                  <a:pt x="351" y="49"/>
                  <a:pt x="347" y="47"/>
                  <a:pt x="343" y="49"/>
                </a:cubicBezTo>
                <a:cubicBezTo>
                  <a:pt x="338" y="50"/>
                  <a:pt x="336" y="55"/>
                  <a:pt x="338" y="59"/>
                </a:cubicBezTo>
                <a:cubicBezTo>
                  <a:pt x="344" y="74"/>
                  <a:pt x="347" y="90"/>
                  <a:pt x="347" y="106"/>
                </a:cubicBezTo>
                <a:cubicBezTo>
                  <a:pt x="347" y="140"/>
                  <a:pt x="333" y="173"/>
                  <a:pt x="309" y="197"/>
                </a:cubicBezTo>
                <a:cubicBezTo>
                  <a:pt x="307" y="199"/>
                  <a:pt x="306" y="201"/>
                  <a:pt x="306" y="203"/>
                </a:cubicBezTo>
                <a:cubicBezTo>
                  <a:pt x="306" y="205"/>
                  <a:pt x="307" y="207"/>
                  <a:pt x="309" y="209"/>
                </a:cubicBezTo>
                <a:cubicBezTo>
                  <a:pt x="312" y="212"/>
                  <a:pt x="317" y="212"/>
                  <a:pt x="320" y="209"/>
                </a:cubicBezTo>
                <a:cubicBezTo>
                  <a:pt x="348" y="181"/>
                  <a:pt x="363" y="145"/>
                  <a:pt x="363" y="106"/>
                </a:cubicBezTo>
                <a:cubicBezTo>
                  <a:pt x="363" y="88"/>
                  <a:pt x="359" y="70"/>
                  <a:pt x="353" y="5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85" name="TextBox 84">
            <a:extLst>
              <a:ext uri="{FF2B5EF4-FFF2-40B4-BE49-F238E27FC236}">
                <a16:creationId xmlns:a16="http://schemas.microsoft.com/office/drawing/2014/main" id="{2A4558D4-5EF0-4B6C-9CEA-FB160376E4C3}"/>
              </a:ext>
            </a:extLst>
          </p:cNvPr>
          <p:cNvSpPr txBox="1"/>
          <p:nvPr/>
        </p:nvSpPr>
        <p:spPr>
          <a:xfrm>
            <a:off x="4784212" y="4106607"/>
            <a:ext cx="46679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8585A">
                    <a:lumMod val="50000"/>
                  </a:srgbClr>
                </a:solidFill>
                <a:effectLst/>
                <a:uLnTx/>
                <a:uFillTx/>
                <a:latin typeface="+mn-lt"/>
                <a:ea typeface="+mn-ea"/>
                <a:cs typeface="+mn-cs"/>
              </a:rPr>
              <a:t>LTE</a:t>
            </a:r>
          </a:p>
        </p:txBody>
      </p:sp>
      <p:sp>
        <p:nvSpPr>
          <p:cNvPr id="86" name="Freeform 3">
            <a:extLst>
              <a:ext uri="{FF2B5EF4-FFF2-40B4-BE49-F238E27FC236}">
                <a16:creationId xmlns:a16="http://schemas.microsoft.com/office/drawing/2014/main" id="{6F76FBFD-3709-41EF-A0F1-1865D00AF090}"/>
              </a:ext>
            </a:extLst>
          </p:cNvPr>
          <p:cNvSpPr>
            <a:spLocks noChangeAspect="1" noEditPoints="1"/>
          </p:cNvSpPr>
          <p:nvPr/>
        </p:nvSpPr>
        <p:spPr bwMode="auto">
          <a:xfrm>
            <a:off x="6487457" y="3248901"/>
            <a:ext cx="650634" cy="859880"/>
          </a:xfrm>
          <a:custGeom>
            <a:avLst/>
            <a:gdLst>
              <a:gd name="T0" fmla="*/ 2147483647 w 363"/>
              <a:gd name="T1" fmla="*/ 2147483647 h 447"/>
              <a:gd name="T2" fmla="*/ 2147483647 w 363"/>
              <a:gd name="T3" fmla="*/ 2147483647 h 447"/>
              <a:gd name="T4" fmla="*/ 2147483647 w 363"/>
              <a:gd name="T5" fmla="*/ 2147483647 h 447"/>
              <a:gd name="T6" fmla="*/ 2147483647 w 363"/>
              <a:gd name="T7" fmla="*/ 2147483647 h 447"/>
              <a:gd name="T8" fmla="*/ 2147483647 w 363"/>
              <a:gd name="T9" fmla="*/ 2147483647 h 447"/>
              <a:gd name="T10" fmla="*/ 2147483647 w 363"/>
              <a:gd name="T11" fmla="*/ 2147483647 h 447"/>
              <a:gd name="T12" fmla="*/ 2147483647 w 363"/>
              <a:gd name="T13" fmla="*/ 2147483647 h 447"/>
              <a:gd name="T14" fmla="*/ 2147483647 w 363"/>
              <a:gd name="T15" fmla="*/ 2147483647 h 447"/>
              <a:gd name="T16" fmla="*/ 2147483647 w 363"/>
              <a:gd name="T17" fmla="*/ 2147483647 h 447"/>
              <a:gd name="T18" fmla="*/ 2147483647 w 363"/>
              <a:gd name="T19" fmla="*/ 2147483647 h 447"/>
              <a:gd name="T20" fmla="*/ 2147483647 w 363"/>
              <a:gd name="T21" fmla="*/ 2147483647 h 447"/>
              <a:gd name="T22" fmla="*/ 2147483647 w 363"/>
              <a:gd name="T23" fmla="*/ 2147483647 h 447"/>
              <a:gd name="T24" fmla="*/ 2147483647 w 363"/>
              <a:gd name="T25" fmla="*/ 2147483647 h 447"/>
              <a:gd name="T26" fmla="*/ 2147483647 w 363"/>
              <a:gd name="T27" fmla="*/ 2147483647 h 447"/>
              <a:gd name="T28" fmla="*/ 2147483647 w 363"/>
              <a:gd name="T29" fmla="*/ 2147483647 h 447"/>
              <a:gd name="T30" fmla="*/ 2147483647 w 363"/>
              <a:gd name="T31" fmla="*/ 2147483647 h 447"/>
              <a:gd name="T32" fmla="*/ 2147483647 w 363"/>
              <a:gd name="T33" fmla="*/ 2147483647 h 447"/>
              <a:gd name="T34" fmla="*/ 2147483647 w 363"/>
              <a:gd name="T35" fmla="*/ 2147483647 h 447"/>
              <a:gd name="T36" fmla="*/ 2147483647 w 363"/>
              <a:gd name="T37" fmla="*/ 2147483647 h 447"/>
              <a:gd name="T38" fmla="*/ 2147483647 w 363"/>
              <a:gd name="T39" fmla="*/ 2147483647 h 447"/>
              <a:gd name="T40" fmla="*/ 2147483647 w 363"/>
              <a:gd name="T41" fmla="*/ 2147483647 h 447"/>
              <a:gd name="T42" fmla="*/ 0 w 363"/>
              <a:gd name="T43" fmla="*/ 2147483647 h 447"/>
              <a:gd name="T44" fmla="*/ 0 w 363"/>
              <a:gd name="T45" fmla="*/ 2147483647 h 447"/>
              <a:gd name="T46" fmla="*/ 2147483647 w 363"/>
              <a:gd name="T47" fmla="*/ 2147483647 h 447"/>
              <a:gd name="T48" fmla="*/ 2147483647 w 363"/>
              <a:gd name="T49" fmla="*/ 2147483647 h 447"/>
              <a:gd name="T50" fmla="*/ 2147483647 w 363"/>
              <a:gd name="T51" fmla="*/ 2147483647 h 447"/>
              <a:gd name="T52" fmla="*/ 2147483647 w 363"/>
              <a:gd name="T53" fmla="*/ 2147483647 h 447"/>
              <a:gd name="T54" fmla="*/ 2147483647 w 363"/>
              <a:gd name="T55" fmla="*/ 2147483647 h 447"/>
              <a:gd name="T56" fmla="*/ 2147483647 w 363"/>
              <a:gd name="T57" fmla="*/ 2147483647 h 447"/>
              <a:gd name="T58" fmla="*/ 2147483647 w 363"/>
              <a:gd name="T59" fmla="*/ 2147483647 h 447"/>
              <a:gd name="T60" fmla="*/ 2147483647 w 363"/>
              <a:gd name="T61" fmla="*/ 2147483647 h 447"/>
              <a:gd name="T62" fmla="*/ 2147483647 w 363"/>
              <a:gd name="T63" fmla="*/ 2147483647 h 447"/>
              <a:gd name="T64" fmla="*/ 2147483647 w 363"/>
              <a:gd name="T65" fmla="*/ 2147483647 h 447"/>
              <a:gd name="T66" fmla="*/ 2147483647 w 363"/>
              <a:gd name="T67" fmla="*/ 2147483647 h 447"/>
              <a:gd name="T68" fmla="*/ 2147483647 w 363"/>
              <a:gd name="T69" fmla="*/ 2147483647 h 447"/>
              <a:gd name="T70" fmla="*/ 2147483647 w 363"/>
              <a:gd name="T71" fmla="*/ 2147483647 h 447"/>
              <a:gd name="T72" fmla="*/ 2147483647 w 363"/>
              <a:gd name="T73" fmla="*/ 2147483647 h 447"/>
              <a:gd name="T74" fmla="*/ 2147483647 w 363"/>
              <a:gd name="T75" fmla="*/ 2147483647 h 447"/>
              <a:gd name="T76" fmla="*/ 2147483647 w 363"/>
              <a:gd name="T77" fmla="*/ 2147483647 h 447"/>
              <a:gd name="T78" fmla="*/ 2147483647 w 363"/>
              <a:gd name="T79" fmla="*/ 2147483647 h 447"/>
              <a:gd name="T80" fmla="*/ 2147483647 w 363"/>
              <a:gd name="T81" fmla="*/ 2147483647 h 447"/>
              <a:gd name="T82" fmla="*/ 2147483647 w 363"/>
              <a:gd name="T83" fmla="*/ 2147483647 h 447"/>
              <a:gd name="T84" fmla="*/ 2147483647 w 363"/>
              <a:gd name="T85" fmla="*/ 2147483647 h 447"/>
              <a:gd name="T86" fmla="*/ 2147483647 w 363"/>
              <a:gd name="T87" fmla="*/ 2147483647 h 447"/>
              <a:gd name="T88" fmla="*/ 2147483647 w 363"/>
              <a:gd name="T89" fmla="*/ 2147483647 h 447"/>
              <a:gd name="T90" fmla="*/ 2147483647 w 363"/>
              <a:gd name="T91" fmla="*/ 2147483647 h 447"/>
              <a:gd name="T92" fmla="*/ 2147483647 w 363"/>
              <a:gd name="T93" fmla="*/ 2147483647 h 447"/>
              <a:gd name="T94" fmla="*/ 2147483647 w 363"/>
              <a:gd name="T95" fmla="*/ 2147483647 h 447"/>
              <a:gd name="T96" fmla="*/ 2147483647 w 363"/>
              <a:gd name="T97" fmla="*/ 2147483647 h 447"/>
              <a:gd name="T98" fmla="*/ 2147483647 w 363"/>
              <a:gd name="T99" fmla="*/ 2147483647 h 44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3" h="447">
                <a:moveTo>
                  <a:pt x="85" y="38"/>
                </a:moveTo>
                <a:cubicBezTo>
                  <a:pt x="85" y="38"/>
                  <a:pt x="85" y="38"/>
                  <a:pt x="85" y="38"/>
                </a:cubicBezTo>
                <a:cubicBezTo>
                  <a:pt x="85" y="36"/>
                  <a:pt x="84" y="34"/>
                  <a:pt x="83" y="32"/>
                </a:cubicBezTo>
                <a:cubicBezTo>
                  <a:pt x="80" y="29"/>
                  <a:pt x="75" y="29"/>
                  <a:pt x="72" y="32"/>
                </a:cubicBezTo>
                <a:cubicBezTo>
                  <a:pt x="51" y="53"/>
                  <a:pt x="41" y="79"/>
                  <a:pt x="41" y="106"/>
                </a:cubicBezTo>
                <a:cubicBezTo>
                  <a:pt x="41" y="106"/>
                  <a:pt x="41" y="106"/>
                  <a:pt x="41" y="106"/>
                </a:cubicBezTo>
                <a:cubicBezTo>
                  <a:pt x="41" y="132"/>
                  <a:pt x="51" y="159"/>
                  <a:pt x="72" y="179"/>
                </a:cubicBezTo>
                <a:cubicBezTo>
                  <a:pt x="75" y="182"/>
                  <a:pt x="80" y="182"/>
                  <a:pt x="83" y="179"/>
                </a:cubicBezTo>
                <a:cubicBezTo>
                  <a:pt x="84" y="178"/>
                  <a:pt x="85" y="176"/>
                  <a:pt x="85" y="174"/>
                </a:cubicBezTo>
                <a:cubicBezTo>
                  <a:pt x="85" y="174"/>
                  <a:pt x="85" y="174"/>
                  <a:pt x="85" y="174"/>
                </a:cubicBezTo>
                <a:cubicBezTo>
                  <a:pt x="85" y="172"/>
                  <a:pt x="84" y="169"/>
                  <a:pt x="83" y="168"/>
                </a:cubicBezTo>
                <a:cubicBezTo>
                  <a:pt x="66" y="151"/>
                  <a:pt x="57" y="128"/>
                  <a:pt x="57" y="106"/>
                </a:cubicBezTo>
                <a:cubicBezTo>
                  <a:pt x="57" y="83"/>
                  <a:pt x="66" y="61"/>
                  <a:pt x="83" y="44"/>
                </a:cubicBezTo>
                <a:cubicBezTo>
                  <a:pt x="84" y="42"/>
                  <a:pt x="85" y="40"/>
                  <a:pt x="85" y="38"/>
                </a:cubicBezTo>
                <a:close/>
                <a:moveTo>
                  <a:pt x="48" y="191"/>
                </a:moveTo>
                <a:cubicBezTo>
                  <a:pt x="48" y="191"/>
                  <a:pt x="47" y="191"/>
                  <a:pt x="47" y="190"/>
                </a:cubicBezTo>
                <a:cubicBezTo>
                  <a:pt x="45" y="188"/>
                  <a:pt x="44" y="186"/>
                  <a:pt x="42" y="184"/>
                </a:cubicBezTo>
                <a:cubicBezTo>
                  <a:pt x="42" y="184"/>
                  <a:pt x="42" y="184"/>
                  <a:pt x="42" y="184"/>
                </a:cubicBezTo>
                <a:cubicBezTo>
                  <a:pt x="41" y="182"/>
                  <a:pt x="40" y="181"/>
                  <a:pt x="39" y="180"/>
                </a:cubicBezTo>
                <a:cubicBezTo>
                  <a:pt x="33" y="171"/>
                  <a:pt x="28" y="162"/>
                  <a:pt x="24" y="152"/>
                </a:cubicBezTo>
                <a:cubicBezTo>
                  <a:pt x="24" y="151"/>
                  <a:pt x="23" y="149"/>
                  <a:pt x="23" y="148"/>
                </a:cubicBezTo>
                <a:cubicBezTo>
                  <a:pt x="22" y="147"/>
                  <a:pt x="22" y="147"/>
                  <a:pt x="22" y="146"/>
                </a:cubicBezTo>
                <a:cubicBezTo>
                  <a:pt x="22" y="145"/>
                  <a:pt x="21" y="143"/>
                  <a:pt x="21" y="142"/>
                </a:cubicBezTo>
                <a:cubicBezTo>
                  <a:pt x="21" y="141"/>
                  <a:pt x="20" y="141"/>
                  <a:pt x="20" y="140"/>
                </a:cubicBezTo>
                <a:cubicBezTo>
                  <a:pt x="20" y="139"/>
                  <a:pt x="20" y="137"/>
                  <a:pt x="19" y="136"/>
                </a:cubicBezTo>
                <a:cubicBezTo>
                  <a:pt x="19" y="135"/>
                  <a:pt x="19" y="135"/>
                  <a:pt x="19" y="134"/>
                </a:cubicBezTo>
                <a:cubicBezTo>
                  <a:pt x="18" y="133"/>
                  <a:pt x="18" y="131"/>
                  <a:pt x="18" y="130"/>
                </a:cubicBezTo>
                <a:cubicBezTo>
                  <a:pt x="18" y="129"/>
                  <a:pt x="18" y="128"/>
                  <a:pt x="17" y="127"/>
                </a:cubicBezTo>
                <a:cubicBezTo>
                  <a:pt x="17" y="126"/>
                  <a:pt x="17" y="125"/>
                  <a:pt x="17" y="124"/>
                </a:cubicBezTo>
                <a:cubicBezTo>
                  <a:pt x="17" y="123"/>
                  <a:pt x="17" y="122"/>
                  <a:pt x="17" y="121"/>
                </a:cubicBezTo>
                <a:cubicBezTo>
                  <a:pt x="16" y="120"/>
                  <a:pt x="16" y="119"/>
                  <a:pt x="16" y="118"/>
                </a:cubicBezTo>
                <a:cubicBezTo>
                  <a:pt x="16" y="117"/>
                  <a:pt x="16" y="116"/>
                  <a:pt x="16" y="114"/>
                </a:cubicBezTo>
                <a:cubicBezTo>
                  <a:pt x="16" y="113"/>
                  <a:pt x="16" y="113"/>
                  <a:pt x="16" y="112"/>
                </a:cubicBezTo>
                <a:cubicBezTo>
                  <a:pt x="16" y="110"/>
                  <a:pt x="16" y="108"/>
                  <a:pt x="16" y="106"/>
                </a:cubicBezTo>
                <a:cubicBezTo>
                  <a:pt x="16" y="106"/>
                  <a:pt x="16" y="106"/>
                  <a:pt x="16" y="106"/>
                </a:cubicBezTo>
                <a:cubicBezTo>
                  <a:pt x="16" y="106"/>
                  <a:pt x="16" y="106"/>
                  <a:pt x="16" y="106"/>
                </a:cubicBezTo>
                <a:cubicBezTo>
                  <a:pt x="16" y="104"/>
                  <a:pt x="16" y="102"/>
                  <a:pt x="16" y="100"/>
                </a:cubicBezTo>
                <a:cubicBezTo>
                  <a:pt x="16" y="99"/>
                  <a:pt x="16" y="98"/>
                  <a:pt x="16" y="97"/>
                </a:cubicBezTo>
                <a:cubicBezTo>
                  <a:pt x="16" y="96"/>
                  <a:pt x="16" y="95"/>
                  <a:pt x="16" y="93"/>
                </a:cubicBezTo>
                <a:cubicBezTo>
                  <a:pt x="16" y="92"/>
                  <a:pt x="16" y="92"/>
                  <a:pt x="17" y="91"/>
                </a:cubicBezTo>
                <a:cubicBezTo>
                  <a:pt x="17" y="90"/>
                  <a:pt x="17" y="88"/>
                  <a:pt x="17" y="87"/>
                </a:cubicBezTo>
                <a:cubicBezTo>
                  <a:pt x="17" y="86"/>
                  <a:pt x="17" y="85"/>
                  <a:pt x="17" y="84"/>
                </a:cubicBezTo>
                <a:cubicBezTo>
                  <a:pt x="18" y="83"/>
                  <a:pt x="18" y="82"/>
                  <a:pt x="18" y="81"/>
                </a:cubicBezTo>
                <a:cubicBezTo>
                  <a:pt x="18" y="80"/>
                  <a:pt x="18" y="79"/>
                  <a:pt x="19" y="78"/>
                </a:cubicBezTo>
                <a:cubicBezTo>
                  <a:pt x="19" y="77"/>
                  <a:pt x="19" y="76"/>
                  <a:pt x="19" y="75"/>
                </a:cubicBezTo>
                <a:cubicBezTo>
                  <a:pt x="20" y="74"/>
                  <a:pt x="20" y="73"/>
                  <a:pt x="20" y="71"/>
                </a:cubicBezTo>
                <a:cubicBezTo>
                  <a:pt x="20" y="71"/>
                  <a:pt x="21" y="70"/>
                  <a:pt x="21" y="70"/>
                </a:cubicBezTo>
                <a:cubicBezTo>
                  <a:pt x="21" y="68"/>
                  <a:pt x="22" y="67"/>
                  <a:pt x="22" y="65"/>
                </a:cubicBezTo>
                <a:cubicBezTo>
                  <a:pt x="22" y="65"/>
                  <a:pt x="22" y="65"/>
                  <a:pt x="23" y="64"/>
                </a:cubicBezTo>
                <a:cubicBezTo>
                  <a:pt x="23" y="63"/>
                  <a:pt x="24" y="61"/>
                  <a:pt x="24" y="60"/>
                </a:cubicBezTo>
                <a:cubicBezTo>
                  <a:pt x="28" y="50"/>
                  <a:pt x="33" y="40"/>
                  <a:pt x="39" y="32"/>
                </a:cubicBezTo>
                <a:cubicBezTo>
                  <a:pt x="40" y="30"/>
                  <a:pt x="41" y="29"/>
                  <a:pt x="42" y="28"/>
                </a:cubicBezTo>
                <a:cubicBezTo>
                  <a:pt x="42" y="28"/>
                  <a:pt x="42" y="27"/>
                  <a:pt x="42" y="27"/>
                </a:cubicBezTo>
                <a:cubicBezTo>
                  <a:pt x="44" y="25"/>
                  <a:pt x="45" y="23"/>
                  <a:pt x="47" y="21"/>
                </a:cubicBezTo>
                <a:cubicBezTo>
                  <a:pt x="47" y="21"/>
                  <a:pt x="48" y="21"/>
                  <a:pt x="48" y="20"/>
                </a:cubicBezTo>
                <a:cubicBezTo>
                  <a:pt x="50" y="18"/>
                  <a:pt x="52" y="16"/>
                  <a:pt x="54" y="14"/>
                </a:cubicBezTo>
                <a:cubicBezTo>
                  <a:pt x="55" y="13"/>
                  <a:pt x="56" y="11"/>
                  <a:pt x="56" y="9"/>
                </a:cubicBezTo>
                <a:cubicBezTo>
                  <a:pt x="56" y="8"/>
                  <a:pt x="56" y="7"/>
                  <a:pt x="56" y="6"/>
                </a:cubicBezTo>
                <a:cubicBezTo>
                  <a:pt x="55" y="6"/>
                  <a:pt x="55" y="6"/>
                  <a:pt x="55" y="6"/>
                </a:cubicBezTo>
                <a:cubicBezTo>
                  <a:pt x="55" y="6"/>
                  <a:pt x="55" y="6"/>
                  <a:pt x="55" y="6"/>
                </a:cubicBezTo>
                <a:cubicBezTo>
                  <a:pt x="55" y="5"/>
                  <a:pt x="54" y="4"/>
                  <a:pt x="54" y="3"/>
                </a:cubicBezTo>
                <a:cubicBezTo>
                  <a:pt x="52" y="2"/>
                  <a:pt x="51" y="1"/>
                  <a:pt x="49" y="1"/>
                </a:cubicBezTo>
                <a:cubicBezTo>
                  <a:pt x="47" y="0"/>
                  <a:pt x="44" y="1"/>
                  <a:pt x="42" y="3"/>
                </a:cubicBezTo>
                <a:cubicBezTo>
                  <a:pt x="40" y="5"/>
                  <a:pt x="38" y="7"/>
                  <a:pt x="36" y="10"/>
                </a:cubicBezTo>
                <a:cubicBezTo>
                  <a:pt x="36" y="10"/>
                  <a:pt x="35" y="11"/>
                  <a:pt x="35" y="11"/>
                </a:cubicBezTo>
                <a:cubicBezTo>
                  <a:pt x="33" y="13"/>
                  <a:pt x="31" y="15"/>
                  <a:pt x="30" y="17"/>
                </a:cubicBezTo>
                <a:cubicBezTo>
                  <a:pt x="29" y="18"/>
                  <a:pt x="29" y="18"/>
                  <a:pt x="29" y="18"/>
                </a:cubicBezTo>
                <a:cubicBezTo>
                  <a:pt x="29" y="18"/>
                  <a:pt x="29" y="18"/>
                  <a:pt x="29" y="18"/>
                </a:cubicBezTo>
                <a:cubicBezTo>
                  <a:pt x="28" y="20"/>
                  <a:pt x="27" y="21"/>
                  <a:pt x="26" y="23"/>
                </a:cubicBezTo>
                <a:cubicBezTo>
                  <a:pt x="25" y="23"/>
                  <a:pt x="25" y="23"/>
                  <a:pt x="25" y="23"/>
                </a:cubicBezTo>
                <a:cubicBezTo>
                  <a:pt x="25" y="23"/>
                  <a:pt x="25" y="23"/>
                  <a:pt x="25" y="23"/>
                </a:cubicBezTo>
                <a:cubicBezTo>
                  <a:pt x="19" y="33"/>
                  <a:pt x="14" y="43"/>
                  <a:pt x="9" y="53"/>
                </a:cubicBezTo>
                <a:cubicBezTo>
                  <a:pt x="9" y="53"/>
                  <a:pt x="9" y="53"/>
                  <a:pt x="9" y="53"/>
                </a:cubicBezTo>
                <a:cubicBezTo>
                  <a:pt x="9" y="53"/>
                  <a:pt x="9" y="53"/>
                  <a:pt x="9" y="53"/>
                </a:cubicBezTo>
                <a:cubicBezTo>
                  <a:pt x="9" y="55"/>
                  <a:pt x="8" y="57"/>
                  <a:pt x="7" y="59"/>
                </a:cubicBezTo>
                <a:cubicBezTo>
                  <a:pt x="7" y="59"/>
                  <a:pt x="7" y="60"/>
                  <a:pt x="7" y="60"/>
                </a:cubicBezTo>
                <a:cubicBezTo>
                  <a:pt x="6" y="62"/>
                  <a:pt x="6" y="64"/>
                  <a:pt x="5" y="65"/>
                </a:cubicBezTo>
                <a:cubicBezTo>
                  <a:pt x="5" y="66"/>
                  <a:pt x="5" y="66"/>
                  <a:pt x="5" y="67"/>
                </a:cubicBezTo>
                <a:cubicBezTo>
                  <a:pt x="4" y="69"/>
                  <a:pt x="4" y="70"/>
                  <a:pt x="4" y="72"/>
                </a:cubicBezTo>
                <a:cubicBezTo>
                  <a:pt x="3" y="73"/>
                  <a:pt x="3" y="73"/>
                  <a:pt x="3" y="74"/>
                </a:cubicBezTo>
                <a:cubicBezTo>
                  <a:pt x="3" y="75"/>
                  <a:pt x="3" y="77"/>
                  <a:pt x="2" y="78"/>
                </a:cubicBezTo>
                <a:cubicBezTo>
                  <a:pt x="2" y="79"/>
                  <a:pt x="2" y="80"/>
                  <a:pt x="2" y="81"/>
                </a:cubicBezTo>
                <a:cubicBezTo>
                  <a:pt x="2" y="82"/>
                  <a:pt x="1" y="84"/>
                  <a:pt x="1" y="85"/>
                </a:cubicBezTo>
                <a:cubicBezTo>
                  <a:pt x="1" y="86"/>
                  <a:pt x="1" y="87"/>
                  <a:pt x="1" y="89"/>
                </a:cubicBezTo>
                <a:cubicBezTo>
                  <a:pt x="1" y="90"/>
                  <a:pt x="0" y="91"/>
                  <a:pt x="0" y="92"/>
                </a:cubicBezTo>
                <a:cubicBezTo>
                  <a:pt x="0" y="93"/>
                  <a:pt x="0" y="95"/>
                  <a:pt x="0" y="96"/>
                </a:cubicBezTo>
                <a:cubicBezTo>
                  <a:pt x="0" y="97"/>
                  <a:pt x="0" y="98"/>
                  <a:pt x="0" y="99"/>
                </a:cubicBezTo>
                <a:cubicBezTo>
                  <a:pt x="0" y="101"/>
                  <a:pt x="0" y="103"/>
                  <a:pt x="0" y="106"/>
                </a:cubicBezTo>
                <a:cubicBezTo>
                  <a:pt x="0" y="106"/>
                  <a:pt x="0" y="106"/>
                  <a:pt x="0" y="106"/>
                </a:cubicBezTo>
                <a:cubicBezTo>
                  <a:pt x="0" y="106"/>
                  <a:pt x="0" y="106"/>
                  <a:pt x="0" y="106"/>
                </a:cubicBezTo>
                <a:cubicBezTo>
                  <a:pt x="0" y="106"/>
                  <a:pt x="0" y="106"/>
                  <a:pt x="0" y="106"/>
                </a:cubicBezTo>
                <a:cubicBezTo>
                  <a:pt x="0" y="108"/>
                  <a:pt x="0" y="111"/>
                  <a:pt x="0" y="113"/>
                </a:cubicBezTo>
                <a:cubicBezTo>
                  <a:pt x="0" y="114"/>
                  <a:pt x="0" y="115"/>
                  <a:pt x="0" y="115"/>
                </a:cubicBezTo>
                <a:cubicBezTo>
                  <a:pt x="0" y="117"/>
                  <a:pt x="0" y="118"/>
                  <a:pt x="0" y="120"/>
                </a:cubicBezTo>
                <a:cubicBezTo>
                  <a:pt x="0" y="121"/>
                  <a:pt x="1" y="122"/>
                  <a:pt x="1" y="123"/>
                </a:cubicBezTo>
                <a:cubicBezTo>
                  <a:pt x="1" y="124"/>
                  <a:pt x="1" y="125"/>
                  <a:pt x="1" y="127"/>
                </a:cubicBezTo>
                <a:cubicBezTo>
                  <a:pt x="1" y="128"/>
                  <a:pt x="2" y="129"/>
                  <a:pt x="2" y="130"/>
                </a:cubicBezTo>
                <a:cubicBezTo>
                  <a:pt x="2" y="131"/>
                  <a:pt x="2" y="132"/>
                  <a:pt x="2" y="133"/>
                </a:cubicBezTo>
                <a:cubicBezTo>
                  <a:pt x="3" y="135"/>
                  <a:pt x="3" y="136"/>
                  <a:pt x="3" y="138"/>
                </a:cubicBezTo>
                <a:cubicBezTo>
                  <a:pt x="3" y="138"/>
                  <a:pt x="3" y="139"/>
                  <a:pt x="4" y="140"/>
                </a:cubicBezTo>
                <a:cubicBezTo>
                  <a:pt x="4" y="141"/>
                  <a:pt x="4" y="143"/>
                  <a:pt x="5" y="145"/>
                </a:cubicBezTo>
                <a:cubicBezTo>
                  <a:pt x="5" y="145"/>
                  <a:pt x="5" y="146"/>
                  <a:pt x="5" y="146"/>
                </a:cubicBezTo>
                <a:cubicBezTo>
                  <a:pt x="6" y="148"/>
                  <a:pt x="6" y="150"/>
                  <a:pt x="7" y="152"/>
                </a:cubicBezTo>
                <a:cubicBezTo>
                  <a:pt x="7" y="152"/>
                  <a:pt x="7" y="152"/>
                  <a:pt x="7" y="152"/>
                </a:cubicBezTo>
                <a:cubicBezTo>
                  <a:pt x="8" y="154"/>
                  <a:pt x="9" y="156"/>
                  <a:pt x="9" y="158"/>
                </a:cubicBezTo>
                <a:cubicBezTo>
                  <a:pt x="9" y="158"/>
                  <a:pt x="9" y="158"/>
                  <a:pt x="9" y="158"/>
                </a:cubicBezTo>
                <a:cubicBezTo>
                  <a:pt x="9" y="158"/>
                  <a:pt x="9" y="158"/>
                  <a:pt x="9" y="158"/>
                </a:cubicBezTo>
                <a:cubicBezTo>
                  <a:pt x="14" y="169"/>
                  <a:pt x="19" y="179"/>
                  <a:pt x="25" y="188"/>
                </a:cubicBezTo>
                <a:cubicBezTo>
                  <a:pt x="25" y="188"/>
                  <a:pt x="25" y="188"/>
                  <a:pt x="25" y="188"/>
                </a:cubicBezTo>
                <a:cubicBezTo>
                  <a:pt x="25" y="188"/>
                  <a:pt x="25" y="189"/>
                  <a:pt x="26" y="189"/>
                </a:cubicBezTo>
                <a:cubicBezTo>
                  <a:pt x="27" y="190"/>
                  <a:pt x="28" y="192"/>
                  <a:pt x="29" y="193"/>
                </a:cubicBezTo>
                <a:cubicBezTo>
                  <a:pt x="29" y="193"/>
                  <a:pt x="29" y="194"/>
                  <a:pt x="29" y="194"/>
                </a:cubicBezTo>
                <a:cubicBezTo>
                  <a:pt x="29" y="194"/>
                  <a:pt x="29" y="194"/>
                  <a:pt x="30" y="194"/>
                </a:cubicBezTo>
                <a:cubicBezTo>
                  <a:pt x="31" y="196"/>
                  <a:pt x="33" y="198"/>
                  <a:pt x="35" y="201"/>
                </a:cubicBezTo>
                <a:cubicBezTo>
                  <a:pt x="35" y="201"/>
                  <a:pt x="36" y="201"/>
                  <a:pt x="36" y="202"/>
                </a:cubicBezTo>
                <a:cubicBezTo>
                  <a:pt x="38" y="204"/>
                  <a:pt x="40" y="206"/>
                  <a:pt x="42" y="209"/>
                </a:cubicBezTo>
                <a:cubicBezTo>
                  <a:pt x="44" y="211"/>
                  <a:pt x="47" y="211"/>
                  <a:pt x="49" y="211"/>
                </a:cubicBezTo>
                <a:cubicBezTo>
                  <a:pt x="51" y="211"/>
                  <a:pt x="52" y="210"/>
                  <a:pt x="54" y="209"/>
                </a:cubicBezTo>
                <a:cubicBezTo>
                  <a:pt x="54" y="208"/>
                  <a:pt x="55" y="207"/>
                  <a:pt x="55" y="206"/>
                </a:cubicBezTo>
                <a:cubicBezTo>
                  <a:pt x="55" y="206"/>
                  <a:pt x="55" y="206"/>
                  <a:pt x="55" y="206"/>
                </a:cubicBezTo>
                <a:cubicBezTo>
                  <a:pt x="55" y="206"/>
                  <a:pt x="55" y="206"/>
                  <a:pt x="56" y="205"/>
                </a:cubicBezTo>
                <a:cubicBezTo>
                  <a:pt x="56" y="205"/>
                  <a:pt x="56" y="204"/>
                  <a:pt x="56" y="203"/>
                </a:cubicBezTo>
                <a:cubicBezTo>
                  <a:pt x="56" y="201"/>
                  <a:pt x="55" y="199"/>
                  <a:pt x="54" y="197"/>
                </a:cubicBezTo>
                <a:cubicBezTo>
                  <a:pt x="52" y="195"/>
                  <a:pt x="50" y="193"/>
                  <a:pt x="48" y="191"/>
                </a:cubicBezTo>
                <a:close/>
                <a:moveTo>
                  <a:pt x="207" y="60"/>
                </a:moveTo>
                <a:cubicBezTo>
                  <a:pt x="158" y="60"/>
                  <a:pt x="158" y="60"/>
                  <a:pt x="158" y="60"/>
                </a:cubicBezTo>
                <a:cubicBezTo>
                  <a:pt x="147" y="60"/>
                  <a:pt x="138" y="69"/>
                  <a:pt x="138" y="80"/>
                </a:cubicBezTo>
                <a:cubicBezTo>
                  <a:pt x="138" y="439"/>
                  <a:pt x="138" y="439"/>
                  <a:pt x="138" y="439"/>
                </a:cubicBezTo>
                <a:cubicBezTo>
                  <a:pt x="138" y="443"/>
                  <a:pt x="142" y="447"/>
                  <a:pt x="146" y="447"/>
                </a:cubicBezTo>
                <a:cubicBezTo>
                  <a:pt x="151" y="447"/>
                  <a:pt x="154" y="443"/>
                  <a:pt x="154" y="439"/>
                </a:cubicBezTo>
                <a:cubicBezTo>
                  <a:pt x="154" y="420"/>
                  <a:pt x="154" y="420"/>
                  <a:pt x="154" y="420"/>
                </a:cubicBezTo>
                <a:cubicBezTo>
                  <a:pt x="211" y="363"/>
                  <a:pt x="211" y="363"/>
                  <a:pt x="211" y="363"/>
                </a:cubicBezTo>
                <a:cubicBezTo>
                  <a:pt x="211" y="439"/>
                  <a:pt x="211" y="439"/>
                  <a:pt x="211" y="439"/>
                </a:cubicBezTo>
                <a:cubicBezTo>
                  <a:pt x="211" y="443"/>
                  <a:pt x="215" y="447"/>
                  <a:pt x="219" y="447"/>
                </a:cubicBezTo>
                <a:cubicBezTo>
                  <a:pt x="223" y="447"/>
                  <a:pt x="227" y="443"/>
                  <a:pt x="227" y="439"/>
                </a:cubicBezTo>
                <a:cubicBezTo>
                  <a:pt x="227" y="80"/>
                  <a:pt x="227" y="80"/>
                  <a:pt x="227" y="80"/>
                </a:cubicBezTo>
                <a:cubicBezTo>
                  <a:pt x="227" y="69"/>
                  <a:pt x="218" y="60"/>
                  <a:pt x="207" y="60"/>
                </a:cubicBezTo>
                <a:close/>
                <a:moveTo>
                  <a:pt x="154" y="80"/>
                </a:moveTo>
                <a:cubicBezTo>
                  <a:pt x="154" y="78"/>
                  <a:pt x="156" y="76"/>
                  <a:pt x="158" y="76"/>
                </a:cubicBezTo>
                <a:cubicBezTo>
                  <a:pt x="198" y="76"/>
                  <a:pt x="198" y="76"/>
                  <a:pt x="198" y="76"/>
                </a:cubicBezTo>
                <a:cubicBezTo>
                  <a:pt x="154" y="120"/>
                  <a:pt x="154" y="120"/>
                  <a:pt x="154" y="120"/>
                </a:cubicBezTo>
                <a:lnTo>
                  <a:pt x="154" y="80"/>
                </a:lnTo>
                <a:close/>
                <a:moveTo>
                  <a:pt x="154" y="155"/>
                </a:moveTo>
                <a:cubicBezTo>
                  <a:pt x="207" y="207"/>
                  <a:pt x="207" y="207"/>
                  <a:pt x="207" y="207"/>
                </a:cubicBezTo>
                <a:cubicBezTo>
                  <a:pt x="154" y="260"/>
                  <a:pt x="154" y="260"/>
                  <a:pt x="154" y="260"/>
                </a:cubicBezTo>
                <a:lnTo>
                  <a:pt x="154" y="155"/>
                </a:lnTo>
                <a:close/>
                <a:moveTo>
                  <a:pt x="154" y="397"/>
                </a:moveTo>
                <a:cubicBezTo>
                  <a:pt x="154" y="294"/>
                  <a:pt x="154" y="294"/>
                  <a:pt x="154" y="294"/>
                </a:cubicBezTo>
                <a:cubicBezTo>
                  <a:pt x="206" y="346"/>
                  <a:pt x="206" y="346"/>
                  <a:pt x="206" y="346"/>
                </a:cubicBezTo>
                <a:lnTo>
                  <a:pt x="154" y="397"/>
                </a:lnTo>
                <a:close/>
                <a:moveTo>
                  <a:pt x="211" y="328"/>
                </a:moveTo>
                <a:cubicBezTo>
                  <a:pt x="160" y="277"/>
                  <a:pt x="160" y="277"/>
                  <a:pt x="160" y="277"/>
                </a:cubicBezTo>
                <a:cubicBezTo>
                  <a:pt x="211" y="226"/>
                  <a:pt x="211" y="226"/>
                  <a:pt x="211" y="226"/>
                </a:cubicBezTo>
                <a:lnTo>
                  <a:pt x="211" y="328"/>
                </a:lnTo>
                <a:close/>
                <a:moveTo>
                  <a:pt x="211" y="189"/>
                </a:moveTo>
                <a:cubicBezTo>
                  <a:pt x="159" y="137"/>
                  <a:pt x="159" y="137"/>
                  <a:pt x="159" y="137"/>
                </a:cubicBezTo>
                <a:cubicBezTo>
                  <a:pt x="211" y="86"/>
                  <a:pt x="211" y="86"/>
                  <a:pt x="211" y="86"/>
                </a:cubicBezTo>
                <a:lnTo>
                  <a:pt x="211" y="189"/>
                </a:lnTo>
                <a:close/>
                <a:moveTo>
                  <a:pt x="107" y="58"/>
                </a:moveTo>
                <a:cubicBezTo>
                  <a:pt x="103" y="58"/>
                  <a:pt x="99" y="62"/>
                  <a:pt x="99" y="66"/>
                </a:cubicBezTo>
                <a:cubicBezTo>
                  <a:pt x="99" y="144"/>
                  <a:pt x="99" y="144"/>
                  <a:pt x="99" y="144"/>
                </a:cubicBezTo>
                <a:cubicBezTo>
                  <a:pt x="99" y="148"/>
                  <a:pt x="103" y="152"/>
                  <a:pt x="107" y="152"/>
                </a:cubicBezTo>
                <a:cubicBezTo>
                  <a:pt x="111" y="152"/>
                  <a:pt x="115" y="148"/>
                  <a:pt x="115" y="144"/>
                </a:cubicBezTo>
                <a:cubicBezTo>
                  <a:pt x="115" y="66"/>
                  <a:pt x="115" y="66"/>
                  <a:pt x="115" y="66"/>
                </a:cubicBezTo>
                <a:cubicBezTo>
                  <a:pt x="115" y="62"/>
                  <a:pt x="111" y="58"/>
                  <a:pt x="107" y="58"/>
                </a:cubicBezTo>
                <a:close/>
                <a:moveTo>
                  <a:pt x="320" y="28"/>
                </a:moveTo>
                <a:cubicBezTo>
                  <a:pt x="322" y="29"/>
                  <a:pt x="323" y="31"/>
                  <a:pt x="324" y="33"/>
                </a:cubicBezTo>
                <a:cubicBezTo>
                  <a:pt x="327" y="36"/>
                  <a:pt x="332" y="37"/>
                  <a:pt x="335" y="35"/>
                </a:cubicBezTo>
                <a:cubicBezTo>
                  <a:pt x="339" y="32"/>
                  <a:pt x="340" y="27"/>
                  <a:pt x="337" y="23"/>
                </a:cubicBezTo>
                <a:cubicBezTo>
                  <a:pt x="336" y="22"/>
                  <a:pt x="335" y="20"/>
                  <a:pt x="333" y="18"/>
                </a:cubicBezTo>
                <a:cubicBezTo>
                  <a:pt x="329" y="13"/>
                  <a:pt x="325" y="8"/>
                  <a:pt x="320" y="3"/>
                </a:cubicBezTo>
                <a:cubicBezTo>
                  <a:pt x="317" y="0"/>
                  <a:pt x="312" y="0"/>
                  <a:pt x="309" y="3"/>
                </a:cubicBezTo>
                <a:cubicBezTo>
                  <a:pt x="307" y="4"/>
                  <a:pt x="306" y="7"/>
                  <a:pt x="306" y="9"/>
                </a:cubicBezTo>
                <a:cubicBezTo>
                  <a:pt x="306" y="11"/>
                  <a:pt x="307" y="13"/>
                  <a:pt x="309" y="14"/>
                </a:cubicBezTo>
                <a:cubicBezTo>
                  <a:pt x="313" y="18"/>
                  <a:pt x="317" y="23"/>
                  <a:pt x="320" y="28"/>
                </a:cubicBezTo>
                <a:close/>
                <a:moveTo>
                  <a:pt x="257" y="59"/>
                </a:moveTo>
                <a:cubicBezTo>
                  <a:pt x="252" y="59"/>
                  <a:pt x="249" y="63"/>
                  <a:pt x="249" y="67"/>
                </a:cubicBezTo>
                <a:cubicBezTo>
                  <a:pt x="249" y="145"/>
                  <a:pt x="249" y="145"/>
                  <a:pt x="249" y="145"/>
                </a:cubicBezTo>
                <a:cubicBezTo>
                  <a:pt x="249" y="149"/>
                  <a:pt x="252" y="153"/>
                  <a:pt x="257" y="153"/>
                </a:cubicBezTo>
                <a:cubicBezTo>
                  <a:pt x="261" y="153"/>
                  <a:pt x="265" y="149"/>
                  <a:pt x="265" y="145"/>
                </a:cubicBezTo>
                <a:cubicBezTo>
                  <a:pt x="265" y="67"/>
                  <a:pt x="265" y="67"/>
                  <a:pt x="265" y="67"/>
                </a:cubicBezTo>
                <a:cubicBezTo>
                  <a:pt x="265" y="63"/>
                  <a:pt x="261" y="59"/>
                  <a:pt x="257" y="59"/>
                </a:cubicBezTo>
                <a:close/>
                <a:moveTo>
                  <a:pt x="291" y="32"/>
                </a:moveTo>
                <a:cubicBezTo>
                  <a:pt x="288" y="29"/>
                  <a:pt x="283" y="29"/>
                  <a:pt x="279" y="32"/>
                </a:cubicBezTo>
                <a:cubicBezTo>
                  <a:pt x="278" y="34"/>
                  <a:pt x="277" y="36"/>
                  <a:pt x="277" y="38"/>
                </a:cubicBezTo>
                <a:cubicBezTo>
                  <a:pt x="277" y="40"/>
                  <a:pt x="278" y="42"/>
                  <a:pt x="279" y="44"/>
                </a:cubicBezTo>
                <a:cubicBezTo>
                  <a:pt x="297" y="61"/>
                  <a:pt x="305" y="83"/>
                  <a:pt x="305" y="106"/>
                </a:cubicBezTo>
                <a:cubicBezTo>
                  <a:pt x="305" y="128"/>
                  <a:pt x="297" y="151"/>
                  <a:pt x="279" y="168"/>
                </a:cubicBezTo>
                <a:cubicBezTo>
                  <a:pt x="279" y="168"/>
                  <a:pt x="279" y="168"/>
                  <a:pt x="279" y="168"/>
                </a:cubicBezTo>
                <a:cubicBezTo>
                  <a:pt x="276" y="171"/>
                  <a:pt x="276" y="176"/>
                  <a:pt x="279" y="179"/>
                </a:cubicBezTo>
                <a:cubicBezTo>
                  <a:pt x="283" y="182"/>
                  <a:pt x="288" y="182"/>
                  <a:pt x="291" y="179"/>
                </a:cubicBezTo>
                <a:cubicBezTo>
                  <a:pt x="311" y="159"/>
                  <a:pt x="321" y="132"/>
                  <a:pt x="321" y="106"/>
                </a:cubicBezTo>
                <a:cubicBezTo>
                  <a:pt x="321" y="79"/>
                  <a:pt x="311" y="53"/>
                  <a:pt x="291" y="32"/>
                </a:cubicBezTo>
                <a:close/>
                <a:moveTo>
                  <a:pt x="353" y="53"/>
                </a:moveTo>
                <a:cubicBezTo>
                  <a:pt x="351" y="49"/>
                  <a:pt x="347" y="47"/>
                  <a:pt x="343" y="49"/>
                </a:cubicBezTo>
                <a:cubicBezTo>
                  <a:pt x="338" y="50"/>
                  <a:pt x="336" y="55"/>
                  <a:pt x="338" y="59"/>
                </a:cubicBezTo>
                <a:cubicBezTo>
                  <a:pt x="344" y="74"/>
                  <a:pt x="347" y="90"/>
                  <a:pt x="347" y="106"/>
                </a:cubicBezTo>
                <a:cubicBezTo>
                  <a:pt x="347" y="140"/>
                  <a:pt x="333" y="173"/>
                  <a:pt x="309" y="197"/>
                </a:cubicBezTo>
                <a:cubicBezTo>
                  <a:pt x="307" y="199"/>
                  <a:pt x="306" y="201"/>
                  <a:pt x="306" y="203"/>
                </a:cubicBezTo>
                <a:cubicBezTo>
                  <a:pt x="306" y="205"/>
                  <a:pt x="307" y="207"/>
                  <a:pt x="309" y="209"/>
                </a:cubicBezTo>
                <a:cubicBezTo>
                  <a:pt x="312" y="212"/>
                  <a:pt x="317" y="212"/>
                  <a:pt x="320" y="209"/>
                </a:cubicBezTo>
                <a:cubicBezTo>
                  <a:pt x="348" y="181"/>
                  <a:pt x="363" y="145"/>
                  <a:pt x="363" y="106"/>
                </a:cubicBezTo>
                <a:cubicBezTo>
                  <a:pt x="363" y="88"/>
                  <a:pt x="359" y="70"/>
                  <a:pt x="353" y="5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93" name="TextBox 92">
            <a:extLst>
              <a:ext uri="{FF2B5EF4-FFF2-40B4-BE49-F238E27FC236}">
                <a16:creationId xmlns:a16="http://schemas.microsoft.com/office/drawing/2014/main" id="{E5E51E73-DE00-4869-816B-BB88ADF7ADEB}"/>
              </a:ext>
            </a:extLst>
          </p:cNvPr>
          <p:cNvSpPr txBox="1"/>
          <p:nvPr/>
        </p:nvSpPr>
        <p:spPr>
          <a:xfrm>
            <a:off x="5863341" y="3162474"/>
            <a:ext cx="522900"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mn-lt"/>
                <a:ea typeface="+mn-ea"/>
                <a:cs typeface="+mn-cs"/>
              </a:rPr>
              <a:t>S1’-U</a:t>
            </a:r>
          </a:p>
        </p:txBody>
      </p:sp>
      <p:sp>
        <p:nvSpPr>
          <p:cNvPr id="94" name="TextBox 93">
            <a:extLst>
              <a:ext uri="{FF2B5EF4-FFF2-40B4-BE49-F238E27FC236}">
                <a16:creationId xmlns:a16="http://schemas.microsoft.com/office/drawing/2014/main" id="{D02A0D37-9037-4A62-BBB3-DA4001D362DF}"/>
              </a:ext>
            </a:extLst>
          </p:cNvPr>
          <p:cNvSpPr txBox="1"/>
          <p:nvPr/>
        </p:nvSpPr>
        <p:spPr>
          <a:xfrm rot="18032023">
            <a:off x="5381390" y="3126615"/>
            <a:ext cx="522900" cy="25391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mn-lt"/>
                <a:ea typeface="+mn-ea"/>
                <a:cs typeface="+mn-cs"/>
              </a:rPr>
              <a:t>S1’-C</a:t>
            </a:r>
          </a:p>
        </p:txBody>
      </p:sp>
      <p:sp>
        <p:nvSpPr>
          <p:cNvPr id="97" name="Oval 96">
            <a:extLst>
              <a:ext uri="{FF2B5EF4-FFF2-40B4-BE49-F238E27FC236}">
                <a16:creationId xmlns:a16="http://schemas.microsoft.com/office/drawing/2014/main" id="{47FA45AC-962A-4A13-9783-269123F3A1B5}"/>
              </a:ext>
            </a:extLst>
          </p:cNvPr>
          <p:cNvSpPr/>
          <p:nvPr/>
        </p:nvSpPr>
        <p:spPr bwMode="auto">
          <a:xfrm>
            <a:off x="9778392" y="3756651"/>
            <a:ext cx="1310122" cy="734920"/>
          </a:xfrm>
          <a:prstGeom prst="ellipse">
            <a:avLst/>
          </a:prstGeom>
          <a:solidFill>
            <a:srgbClr val="BADEEE"/>
          </a:solidFill>
          <a:ln w="12700" cap="flat" cmpd="sng" algn="ctr">
            <a:solidFill>
              <a:schemeClr val="bg1">
                <a:lumMod val="65000"/>
              </a:schemeClr>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000" b="0" i="0" u="none" strike="noStrike" kern="0" cap="none" spc="0" normalizeH="0" baseline="0" noProof="0">
              <a:ln>
                <a:noFill/>
              </a:ln>
              <a:solidFill>
                <a:srgbClr val="58585A"/>
              </a:solidFill>
              <a:effectLst/>
              <a:uLnTx/>
              <a:uFillTx/>
              <a:latin typeface="+mn-lt"/>
              <a:ea typeface="+mn-ea"/>
              <a:cs typeface="+mn-cs"/>
            </a:endParaRPr>
          </a:p>
        </p:txBody>
      </p:sp>
      <p:sp>
        <p:nvSpPr>
          <p:cNvPr id="98" name="TextBox 97">
            <a:extLst>
              <a:ext uri="{FF2B5EF4-FFF2-40B4-BE49-F238E27FC236}">
                <a16:creationId xmlns:a16="http://schemas.microsoft.com/office/drawing/2014/main" id="{78946002-5BEB-49F0-A508-0732AFA91666}"/>
              </a:ext>
            </a:extLst>
          </p:cNvPr>
          <p:cNvSpPr txBox="1"/>
          <p:nvPr/>
        </p:nvSpPr>
        <p:spPr>
          <a:xfrm>
            <a:off x="10207636" y="4109274"/>
            <a:ext cx="405880" cy="276999"/>
          </a:xfrm>
          <a:prstGeom prst="rect">
            <a:avLst/>
          </a:prstGeom>
          <a:noFill/>
        </p:spPr>
        <p:txBody>
          <a:bodyPr wrap="none" rtlCol="0">
            <a:spAutoFit/>
          </a:bodyPr>
          <a:lstStyle>
            <a:defPPr>
              <a:defRPr lang="en-GB"/>
            </a:defPPr>
            <a:lvl1pPr marL="0" marR="0" lvl="0" indent="0" defTabSz="914400" eaLnBrk="1" fontAlgn="auto" latinLnBrk="0" hangingPunct="1">
              <a:lnSpc>
                <a:spcPct val="100000"/>
              </a:lnSpc>
              <a:spcBef>
                <a:spcPts val="0"/>
              </a:spcBef>
              <a:spcAft>
                <a:spcPts val="0"/>
              </a:spcAft>
              <a:buClrTx/>
              <a:buSzTx/>
              <a:buFontTx/>
              <a:buNone/>
              <a:tabLst/>
              <a:defRPr kumimoji="0" sz="1200" b="0" i="0" u="none" strike="noStrike" kern="0" cap="none" spc="0" normalizeH="0" baseline="0">
                <a:ln>
                  <a:noFill/>
                </a:ln>
                <a:solidFill>
                  <a:schemeClr val="tx1">
                    <a:lumMod val="50000"/>
                  </a:schemeClr>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8585A">
                    <a:lumMod val="50000"/>
                  </a:srgbClr>
                </a:solidFill>
                <a:effectLst/>
                <a:uLnTx/>
                <a:uFillTx/>
                <a:latin typeface="+mn-lt"/>
                <a:ea typeface="+mn-ea"/>
                <a:cs typeface="+mn-cs"/>
              </a:rPr>
              <a:t>NR</a:t>
            </a:r>
          </a:p>
        </p:txBody>
      </p:sp>
      <p:sp>
        <p:nvSpPr>
          <p:cNvPr id="99" name="Oval 98">
            <a:extLst>
              <a:ext uri="{FF2B5EF4-FFF2-40B4-BE49-F238E27FC236}">
                <a16:creationId xmlns:a16="http://schemas.microsoft.com/office/drawing/2014/main" id="{EFAE1CFE-BC10-4EE2-8238-D62450317D99}"/>
              </a:ext>
            </a:extLst>
          </p:cNvPr>
          <p:cNvSpPr/>
          <p:nvPr/>
        </p:nvSpPr>
        <p:spPr bwMode="auto">
          <a:xfrm>
            <a:off x="8149381" y="3756651"/>
            <a:ext cx="1310122" cy="734920"/>
          </a:xfrm>
          <a:prstGeom prst="ellipse">
            <a:avLst/>
          </a:prstGeom>
          <a:solidFill>
            <a:srgbClr val="BED682"/>
          </a:solidFill>
          <a:ln w="12700" cap="flat" cmpd="sng" algn="ctr">
            <a:no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000" b="0" i="0" u="none" strike="noStrike" kern="0" cap="none" spc="0" normalizeH="0" baseline="0" noProof="0">
              <a:ln>
                <a:noFill/>
              </a:ln>
              <a:solidFill>
                <a:srgbClr val="FED57A"/>
              </a:solidFill>
              <a:effectLst/>
              <a:uLnTx/>
              <a:uFillTx/>
              <a:latin typeface="+mn-lt"/>
              <a:ea typeface="+mn-ea"/>
              <a:cs typeface="+mn-cs"/>
            </a:endParaRPr>
          </a:p>
        </p:txBody>
      </p:sp>
      <p:sp>
        <p:nvSpPr>
          <p:cNvPr id="100" name="Freeform 3">
            <a:extLst>
              <a:ext uri="{FF2B5EF4-FFF2-40B4-BE49-F238E27FC236}">
                <a16:creationId xmlns:a16="http://schemas.microsoft.com/office/drawing/2014/main" id="{02D432A5-3096-4401-849B-A7C2C4D289E4}"/>
              </a:ext>
            </a:extLst>
          </p:cNvPr>
          <p:cNvSpPr>
            <a:spLocks noChangeAspect="1" noEditPoints="1"/>
          </p:cNvSpPr>
          <p:nvPr/>
        </p:nvSpPr>
        <p:spPr bwMode="auto">
          <a:xfrm>
            <a:off x="8513321" y="3257247"/>
            <a:ext cx="591782" cy="854186"/>
          </a:xfrm>
          <a:custGeom>
            <a:avLst/>
            <a:gdLst>
              <a:gd name="T0" fmla="*/ 2147483647 w 363"/>
              <a:gd name="T1" fmla="*/ 2147483647 h 447"/>
              <a:gd name="T2" fmla="*/ 2147483647 w 363"/>
              <a:gd name="T3" fmla="*/ 2147483647 h 447"/>
              <a:gd name="T4" fmla="*/ 2147483647 w 363"/>
              <a:gd name="T5" fmla="*/ 2147483647 h 447"/>
              <a:gd name="T6" fmla="*/ 2147483647 w 363"/>
              <a:gd name="T7" fmla="*/ 2147483647 h 447"/>
              <a:gd name="T8" fmla="*/ 2147483647 w 363"/>
              <a:gd name="T9" fmla="*/ 2147483647 h 447"/>
              <a:gd name="T10" fmla="*/ 2147483647 w 363"/>
              <a:gd name="T11" fmla="*/ 2147483647 h 447"/>
              <a:gd name="T12" fmla="*/ 2147483647 w 363"/>
              <a:gd name="T13" fmla="*/ 2147483647 h 447"/>
              <a:gd name="T14" fmla="*/ 2147483647 w 363"/>
              <a:gd name="T15" fmla="*/ 2147483647 h 447"/>
              <a:gd name="T16" fmla="*/ 2147483647 w 363"/>
              <a:gd name="T17" fmla="*/ 2147483647 h 447"/>
              <a:gd name="T18" fmla="*/ 2147483647 w 363"/>
              <a:gd name="T19" fmla="*/ 2147483647 h 447"/>
              <a:gd name="T20" fmla="*/ 2147483647 w 363"/>
              <a:gd name="T21" fmla="*/ 2147483647 h 447"/>
              <a:gd name="T22" fmla="*/ 2147483647 w 363"/>
              <a:gd name="T23" fmla="*/ 2147483647 h 447"/>
              <a:gd name="T24" fmla="*/ 2147483647 w 363"/>
              <a:gd name="T25" fmla="*/ 2147483647 h 447"/>
              <a:gd name="T26" fmla="*/ 2147483647 w 363"/>
              <a:gd name="T27" fmla="*/ 2147483647 h 447"/>
              <a:gd name="T28" fmla="*/ 2147483647 w 363"/>
              <a:gd name="T29" fmla="*/ 2147483647 h 447"/>
              <a:gd name="T30" fmla="*/ 2147483647 w 363"/>
              <a:gd name="T31" fmla="*/ 2147483647 h 447"/>
              <a:gd name="T32" fmla="*/ 2147483647 w 363"/>
              <a:gd name="T33" fmla="*/ 2147483647 h 447"/>
              <a:gd name="T34" fmla="*/ 2147483647 w 363"/>
              <a:gd name="T35" fmla="*/ 2147483647 h 447"/>
              <a:gd name="T36" fmla="*/ 2147483647 w 363"/>
              <a:gd name="T37" fmla="*/ 2147483647 h 447"/>
              <a:gd name="T38" fmla="*/ 2147483647 w 363"/>
              <a:gd name="T39" fmla="*/ 2147483647 h 447"/>
              <a:gd name="T40" fmla="*/ 2147483647 w 363"/>
              <a:gd name="T41" fmla="*/ 2147483647 h 447"/>
              <a:gd name="T42" fmla="*/ 0 w 363"/>
              <a:gd name="T43" fmla="*/ 2147483647 h 447"/>
              <a:gd name="T44" fmla="*/ 0 w 363"/>
              <a:gd name="T45" fmla="*/ 2147483647 h 447"/>
              <a:gd name="T46" fmla="*/ 2147483647 w 363"/>
              <a:gd name="T47" fmla="*/ 2147483647 h 447"/>
              <a:gd name="T48" fmla="*/ 2147483647 w 363"/>
              <a:gd name="T49" fmla="*/ 2147483647 h 447"/>
              <a:gd name="T50" fmla="*/ 2147483647 w 363"/>
              <a:gd name="T51" fmla="*/ 2147483647 h 447"/>
              <a:gd name="T52" fmla="*/ 2147483647 w 363"/>
              <a:gd name="T53" fmla="*/ 2147483647 h 447"/>
              <a:gd name="T54" fmla="*/ 2147483647 w 363"/>
              <a:gd name="T55" fmla="*/ 2147483647 h 447"/>
              <a:gd name="T56" fmla="*/ 2147483647 w 363"/>
              <a:gd name="T57" fmla="*/ 2147483647 h 447"/>
              <a:gd name="T58" fmla="*/ 2147483647 w 363"/>
              <a:gd name="T59" fmla="*/ 2147483647 h 447"/>
              <a:gd name="T60" fmla="*/ 2147483647 w 363"/>
              <a:gd name="T61" fmla="*/ 2147483647 h 447"/>
              <a:gd name="T62" fmla="*/ 2147483647 w 363"/>
              <a:gd name="T63" fmla="*/ 2147483647 h 447"/>
              <a:gd name="T64" fmla="*/ 2147483647 w 363"/>
              <a:gd name="T65" fmla="*/ 2147483647 h 447"/>
              <a:gd name="T66" fmla="*/ 2147483647 w 363"/>
              <a:gd name="T67" fmla="*/ 2147483647 h 447"/>
              <a:gd name="T68" fmla="*/ 2147483647 w 363"/>
              <a:gd name="T69" fmla="*/ 2147483647 h 447"/>
              <a:gd name="T70" fmla="*/ 2147483647 w 363"/>
              <a:gd name="T71" fmla="*/ 2147483647 h 447"/>
              <a:gd name="T72" fmla="*/ 2147483647 w 363"/>
              <a:gd name="T73" fmla="*/ 2147483647 h 447"/>
              <a:gd name="T74" fmla="*/ 2147483647 w 363"/>
              <a:gd name="T75" fmla="*/ 2147483647 h 447"/>
              <a:gd name="T76" fmla="*/ 2147483647 w 363"/>
              <a:gd name="T77" fmla="*/ 2147483647 h 447"/>
              <a:gd name="T78" fmla="*/ 2147483647 w 363"/>
              <a:gd name="T79" fmla="*/ 2147483647 h 447"/>
              <a:gd name="T80" fmla="*/ 2147483647 w 363"/>
              <a:gd name="T81" fmla="*/ 2147483647 h 447"/>
              <a:gd name="T82" fmla="*/ 2147483647 w 363"/>
              <a:gd name="T83" fmla="*/ 2147483647 h 447"/>
              <a:gd name="T84" fmla="*/ 2147483647 w 363"/>
              <a:gd name="T85" fmla="*/ 2147483647 h 447"/>
              <a:gd name="T86" fmla="*/ 2147483647 w 363"/>
              <a:gd name="T87" fmla="*/ 2147483647 h 447"/>
              <a:gd name="T88" fmla="*/ 2147483647 w 363"/>
              <a:gd name="T89" fmla="*/ 2147483647 h 447"/>
              <a:gd name="T90" fmla="*/ 2147483647 w 363"/>
              <a:gd name="T91" fmla="*/ 2147483647 h 447"/>
              <a:gd name="T92" fmla="*/ 2147483647 w 363"/>
              <a:gd name="T93" fmla="*/ 2147483647 h 447"/>
              <a:gd name="T94" fmla="*/ 2147483647 w 363"/>
              <a:gd name="T95" fmla="*/ 2147483647 h 447"/>
              <a:gd name="T96" fmla="*/ 2147483647 w 363"/>
              <a:gd name="T97" fmla="*/ 2147483647 h 447"/>
              <a:gd name="T98" fmla="*/ 2147483647 w 363"/>
              <a:gd name="T99" fmla="*/ 2147483647 h 44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3" h="447">
                <a:moveTo>
                  <a:pt x="85" y="38"/>
                </a:moveTo>
                <a:cubicBezTo>
                  <a:pt x="85" y="38"/>
                  <a:pt x="85" y="38"/>
                  <a:pt x="85" y="38"/>
                </a:cubicBezTo>
                <a:cubicBezTo>
                  <a:pt x="85" y="36"/>
                  <a:pt x="84" y="34"/>
                  <a:pt x="83" y="32"/>
                </a:cubicBezTo>
                <a:cubicBezTo>
                  <a:pt x="80" y="29"/>
                  <a:pt x="75" y="29"/>
                  <a:pt x="72" y="32"/>
                </a:cubicBezTo>
                <a:cubicBezTo>
                  <a:pt x="51" y="53"/>
                  <a:pt x="41" y="79"/>
                  <a:pt x="41" y="106"/>
                </a:cubicBezTo>
                <a:cubicBezTo>
                  <a:pt x="41" y="106"/>
                  <a:pt x="41" y="106"/>
                  <a:pt x="41" y="106"/>
                </a:cubicBezTo>
                <a:cubicBezTo>
                  <a:pt x="41" y="132"/>
                  <a:pt x="51" y="159"/>
                  <a:pt x="72" y="179"/>
                </a:cubicBezTo>
                <a:cubicBezTo>
                  <a:pt x="75" y="182"/>
                  <a:pt x="80" y="182"/>
                  <a:pt x="83" y="179"/>
                </a:cubicBezTo>
                <a:cubicBezTo>
                  <a:pt x="84" y="178"/>
                  <a:pt x="85" y="176"/>
                  <a:pt x="85" y="174"/>
                </a:cubicBezTo>
                <a:cubicBezTo>
                  <a:pt x="85" y="174"/>
                  <a:pt x="85" y="174"/>
                  <a:pt x="85" y="174"/>
                </a:cubicBezTo>
                <a:cubicBezTo>
                  <a:pt x="85" y="172"/>
                  <a:pt x="84" y="169"/>
                  <a:pt x="83" y="168"/>
                </a:cubicBezTo>
                <a:cubicBezTo>
                  <a:pt x="66" y="151"/>
                  <a:pt x="57" y="128"/>
                  <a:pt x="57" y="106"/>
                </a:cubicBezTo>
                <a:cubicBezTo>
                  <a:pt x="57" y="83"/>
                  <a:pt x="66" y="61"/>
                  <a:pt x="83" y="44"/>
                </a:cubicBezTo>
                <a:cubicBezTo>
                  <a:pt x="84" y="42"/>
                  <a:pt x="85" y="40"/>
                  <a:pt x="85" y="38"/>
                </a:cubicBezTo>
                <a:close/>
                <a:moveTo>
                  <a:pt x="48" y="191"/>
                </a:moveTo>
                <a:cubicBezTo>
                  <a:pt x="48" y="191"/>
                  <a:pt x="47" y="191"/>
                  <a:pt x="47" y="190"/>
                </a:cubicBezTo>
                <a:cubicBezTo>
                  <a:pt x="45" y="188"/>
                  <a:pt x="44" y="186"/>
                  <a:pt x="42" y="184"/>
                </a:cubicBezTo>
                <a:cubicBezTo>
                  <a:pt x="42" y="184"/>
                  <a:pt x="42" y="184"/>
                  <a:pt x="42" y="184"/>
                </a:cubicBezTo>
                <a:cubicBezTo>
                  <a:pt x="41" y="182"/>
                  <a:pt x="40" y="181"/>
                  <a:pt x="39" y="180"/>
                </a:cubicBezTo>
                <a:cubicBezTo>
                  <a:pt x="33" y="171"/>
                  <a:pt x="28" y="162"/>
                  <a:pt x="24" y="152"/>
                </a:cubicBezTo>
                <a:cubicBezTo>
                  <a:pt x="24" y="151"/>
                  <a:pt x="23" y="149"/>
                  <a:pt x="23" y="148"/>
                </a:cubicBezTo>
                <a:cubicBezTo>
                  <a:pt x="22" y="147"/>
                  <a:pt x="22" y="147"/>
                  <a:pt x="22" y="146"/>
                </a:cubicBezTo>
                <a:cubicBezTo>
                  <a:pt x="22" y="145"/>
                  <a:pt x="21" y="143"/>
                  <a:pt x="21" y="142"/>
                </a:cubicBezTo>
                <a:cubicBezTo>
                  <a:pt x="21" y="141"/>
                  <a:pt x="20" y="141"/>
                  <a:pt x="20" y="140"/>
                </a:cubicBezTo>
                <a:cubicBezTo>
                  <a:pt x="20" y="139"/>
                  <a:pt x="20" y="137"/>
                  <a:pt x="19" y="136"/>
                </a:cubicBezTo>
                <a:cubicBezTo>
                  <a:pt x="19" y="135"/>
                  <a:pt x="19" y="135"/>
                  <a:pt x="19" y="134"/>
                </a:cubicBezTo>
                <a:cubicBezTo>
                  <a:pt x="18" y="133"/>
                  <a:pt x="18" y="131"/>
                  <a:pt x="18" y="130"/>
                </a:cubicBezTo>
                <a:cubicBezTo>
                  <a:pt x="18" y="129"/>
                  <a:pt x="18" y="128"/>
                  <a:pt x="17" y="127"/>
                </a:cubicBezTo>
                <a:cubicBezTo>
                  <a:pt x="17" y="126"/>
                  <a:pt x="17" y="125"/>
                  <a:pt x="17" y="124"/>
                </a:cubicBezTo>
                <a:cubicBezTo>
                  <a:pt x="17" y="123"/>
                  <a:pt x="17" y="122"/>
                  <a:pt x="17" y="121"/>
                </a:cubicBezTo>
                <a:cubicBezTo>
                  <a:pt x="16" y="120"/>
                  <a:pt x="16" y="119"/>
                  <a:pt x="16" y="118"/>
                </a:cubicBezTo>
                <a:cubicBezTo>
                  <a:pt x="16" y="117"/>
                  <a:pt x="16" y="116"/>
                  <a:pt x="16" y="114"/>
                </a:cubicBezTo>
                <a:cubicBezTo>
                  <a:pt x="16" y="113"/>
                  <a:pt x="16" y="113"/>
                  <a:pt x="16" y="112"/>
                </a:cubicBezTo>
                <a:cubicBezTo>
                  <a:pt x="16" y="110"/>
                  <a:pt x="16" y="108"/>
                  <a:pt x="16" y="106"/>
                </a:cubicBezTo>
                <a:cubicBezTo>
                  <a:pt x="16" y="106"/>
                  <a:pt x="16" y="106"/>
                  <a:pt x="16" y="106"/>
                </a:cubicBezTo>
                <a:cubicBezTo>
                  <a:pt x="16" y="106"/>
                  <a:pt x="16" y="106"/>
                  <a:pt x="16" y="106"/>
                </a:cubicBezTo>
                <a:cubicBezTo>
                  <a:pt x="16" y="104"/>
                  <a:pt x="16" y="102"/>
                  <a:pt x="16" y="100"/>
                </a:cubicBezTo>
                <a:cubicBezTo>
                  <a:pt x="16" y="99"/>
                  <a:pt x="16" y="98"/>
                  <a:pt x="16" y="97"/>
                </a:cubicBezTo>
                <a:cubicBezTo>
                  <a:pt x="16" y="96"/>
                  <a:pt x="16" y="95"/>
                  <a:pt x="16" y="93"/>
                </a:cubicBezTo>
                <a:cubicBezTo>
                  <a:pt x="16" y="92"/>
                  <a:pt x="16" y="92"/>
                  <a:pt x="17" y="91"/>
                </a:cubicBezTo>
                <a:cubicBezTo>
                  <a:pt x="17" y="90"/>
                  <a:pt x="17" y="88"/>
                  <a:pt x="17" y="87"/>
                </a:cubicBezTo>
                <a:cubicBezTo>
                  <a:pt x="17" y="86"/>
                  <a:pt x="17" y="85"/>
                  <a:pt x="17" y="84"/>
                </a:cubicBezTo>
                <a:cubicBezTo>
                  <a:pt x="18" y="83"/>
                  <a:pt x="18" y="82"/>
                  <a:pt x="18" y="81"/>
                </a:cubicBezTo>
                <a:cubicBezTo>
                  <a:pt x="18" y="80"/>
                  <a:pt x="18" y="79"/>
                  <a:pt x="19" y="78"/>
                </a:cubicBezTo>
                <a:cubicBezTo>
                  <a:pt x="19" y="77"/>
                  <a:pt x="19" y="76"/>
                  <a:pt x="19" y="75"/>
                </a:cubicBezTo>
                <a:cubicBezTo>
                  <a:pt x="20" y="74"/>
                  <a:pt x="20" y="73"/>
                  <a:pt x="20" y="71"/>
                </a:cubicBezTo>
                <a:cubicBezTo>
                  <a:pt x="20" y="71"/>
                  <a:pt x="21" y="70"/>
                  <a:pt x="21" y="70"/>
                </a:cubicBezTo>
                <a:cubicBezTo>
                  <a:pt x="21" y="68"/>
                  <a:pt x="22" y="67"/>
                  <a:pt x="22" y="65"/>
                </a:cubicBezTo>
                <a:cubicBezTo>
                  <a:pt x="22" y="65"/>
                  <a:pt x="22" y="65"/>
                  <a:pt x="23" y="64"/>
                </a:cubicBezTo>
                <a:cubicBezTo>
                  <a:pt x="23" y="63"/>
                  <a:pt x="24" y="61"/>
                  <a:pt x="24" y="60"/>
                </a:cubicBezTo>
                <a:cubicBezTo>
                  <a:pt x="28" y="50"/>
                  <a:pt x="33" y="40"/>
                  <a:pt x="39" y="32"/>
                </a:cubicBezTo>
                <a:cubicBezTo>
                  <a:pt x="40" y="30"/>
                  <a:pt x="41" y="29"/>
                  <a:pt x="42" y="28"/>
                </a:cubicBezTo>
                <a:cubicBezTo>
                  <a:pt x="42" y="28"/>
                  <a:pt x="42" y="27"/>
                  <a:pt x="42" y="27"/>
                </a:cubicBezTo>
                <a:cubicBezTo>
                  <a:pt x="44" y="25"/>
                  <a:pt x="45" y="23"/>
                  <a:pt x="47" y="21"/>
                </a:cubicBezTo>
                <a:cubicBezTo>
                  <a:pt x="47" y="21"/>
                  <a:pt x="48" y="21"/>
                  <a:pt x="48" y="20"/>
                </a:cubicBezTo>
                <a:cubicBezTo>
                  <a:pt x="50" y="18"/>
                  <a:pt x="52" y="16"/>
                  <a:pt x="54" y="14"/>
                </a:cubicBezTo>
                <a:cubicBezTo>
                  <a:pt x="55" y="13"/>
                  <a:pt x="56" y="11"/>
                  <a:pt x="56" y="9"/>
                </a:cubicBezTo>
                <a:cubicBezTo>
                  <a:pt x="56" y="8"/>
                  <a:pt x="56" y="7"/>
                  <a:pt x="56" y="6"/>
                </a:cubicBezTo>
                <a:cubicBezTo>
                  <a:pt x="55" y="6"/>
                  <a:pt x="55" y="6"/>
                  <a:pt x="55" y="6"/>
                </a:cubicBezTo>
                <a:cubicBezTo>
                  <a:pt x="55" y="6"/>
                  <a:pt x="55" y="6"/>
                  <a:pt x="55" y="6"/>
                </a:cubicBezTo>
                <a:cubicBezTo>
                  <a:pt x="55" y="5"/>
                  <a:pt x="54" y="4"/>
                  <a:pt x="54" y="3"/>
                </a:cubicBezTo>
                <a:cubicBezTo>
                  <a:pt x="52" y="2"/>
                  <a:pt x="51" y="1"/>
                  <a:pt x="49" y="1"/>
                </a:cubicBezTo>
                <a:cubicBezTo>
                  <a:pt x="47" y="0"/>
                  <a:pt x="44" y="1"/>
                  <a:pt x="42" y="3"/>
                </a:cubicBezTo>
                <a:cubicBezTo>
                  <a:pt x="40" y="5"/>
                  <a:pt x="38" y="7"/>
                  <a:pt x="36" y="10"/>
                </a:cubicBezTo>
                <a:cubicBezTo>
                  <a:pt x="36" y="10"/>
                  <a:pt x="35" y="11"/>
                  <a:pt x="35" y="11"/>
                </a:cubicBezTo>
                <a:cubicBezTo>
                  <a:pt x="33" y="13"/>
                  <a:pt x="31" y="15"/>
                  <a:pt x="30" y="17"/>
                </a:cubicBezTo>
                <a:cubicBezTo>
                  <a:pt x="29" y="18"/>
                  <a:pt x="29" y="18"/>
                  <a:pt x="29" y="18"/>
                </a:cubicBezTo>
                <a:cubicBezTo>
                  <a:pt x="29" y="18"/>
                  <a:pt x="29" y="18"/>
                  <a:pt x="29" y="18"/>
                </a:cubicBezTo>
                <a:cubicBezTo>
                  <a:pt x="28" y="20"/>
                  <a:pt x="27" y="21"/>
                  <a:pt x="26" y="23"/>
                </a:cubicBezTo>
                <a:cubicBezTo>
                  <a:pt x="25" y="23"/>
                  <a:pt x="25" y="23"/>
                  <a:pt x="25" y="23"/>
                </a:cubicBezTo>
                <a:cubicBezTo>
                  <a:pt x="25" y="23"/>
                  <a:pt x="25" y="23"/>
                  <a:pt x="25" y="23"/>
                </a:cubicBezTo>
                <a:cubicBezTo>
                  <a:pt x="19" y="33"/>
                  <a:pt x="14" y="43"/>
                  <a:pt x="9" y="53"/>
                </a:cubicBezTo>
                <a:cubicBezTo>
                  <a:pt x="9" y="53"/>
                  <a:pt x="9" y="53"/>
                  <a:pt x="9" y="53"/>
                </a:cubicBezTo>
                <a:cubicBezTo>
                  <a:pt x="9" y="53"/>
                  <a:pt x="9" y="53"/>
                  <a:pt x="9" y="53"/>
                </a:cubicBezTo>
                <a:cubicBezTo>
                  <a:pt x="9" y="55"/>
                  <a:pt x="8" y="57"/>
                  <a:pt x="7" y="59"/>
                </a:cubicBezTo>
                <a:cubicBezTo>
                  <a:pt x="7" y="59"/>
                  <a:pt x="7" y="60"/>
                  <a:pt x="7" y="60"/>
                </a:cubicBezTo>
                <a:cubicBezTo>
                  <a:pt x="6" y="62"/>
                  <a:pt x="6" y="64"/>
                  <a:pt x="5" y="65"/>
                </a:cubicBezTo>
                <a:cubicBezTo>
                  <a:pt x="5" y="66"/>
                  <a:pt x="5" y="66"/>
                  <a:pt x="5" y="67"/>
                </a:cubicBezTo>
                <a:cubicBezTo>
                  <a:pt x="4" y="69"/>
                  <a:pt x="4" y="70"/>
                  <a:pt x="4" y="72"/>
                </a:cubicBezTo>
                <a:cubicBezTo>
                  <a:pt x="3" y="73"/>
                  <a:pt x="3" y="73"/>
                  <a:pt x="3" y="74"/>
                </a:cubicBezTo>
                <a:cubicBezTo>
                  <a:pt x="3" y="75"/>
                  <a:pt x="3" y="77"/>
                  <a:pt x="2" y="78"/>
                </a:cubicBezTo>
                <a:cubicBezTo>
                  <a:pt x="2" y="79"/>
                  <a:pt x="2" y="80"/>
                  <a:pt x="2" y="81"/>
                </a:cubicBezTo>
                <a:cubicBezTo>
                  <a:pt x="2" y="82"/>
                  <a:pt x="1" y="84"/>
                  <a:pt x="1" y="85"/>
                </a:cubicBezTo>
                <a:cubicBezTo>
                  <a:pt x="1" y="86"/>
                  <a:pt x="1" y="87"/>
                  <a:pt x="1" y="89"/>
                </a:cubicBezTo>
                <a:cubicBezTo>
                  <a:pt x="1" y="90"/>
                  <a:pt x="0" y="91"/>
                  <a:pt x="0" y="92"/>
                </a:cubicBezTo>
                <a:cubicBezTo>
                  <a:pt x="0" y="93"/>
                  <a:pt x="0" y="95"/>
                  <a:pt x="0" y="96"/>
                </a:cubicBezTo>
                <a:cubicBezTo>
                  <a:pt x="0" y="97"/>
                  <a:pt x="0" y="98"/>
                  <a:pt x="0" y="99"/>
                </a:cubicBezTo>
                <a:cubicBezTo>
                  <a:pt x="0" y="101"/>
                  <a:pt x="0" y="103"/>
                  <a:pt x="0" y="106"/>
                </a:cubicBezTo>
                <a:cubicBezTo>
                  <a:pt x="0" y="106"/>
                  <a:pt x="0" y="106"/>
                  <a:pt x="0" y="106"/>
                </a:cubicBezTo>
                <a:cubicBezTo>
                  <a:pt x="0" y="106"/>
                  <a:pt x="0" y="106"/>
                  <a:pt x="0" y="106"/>
                </a:cubicBezTo>
                <a:cubicBezTo>
                  <a:pt x="0" y="106"/>
                  <a:pt x="0" y="106"/>
                  <a:pt x="0" y="106"/>
                </a:cubicBezTo>
                <a:cubicBezTo>
                  <a:pt x="0" y="108"/>
                  <a:pt x="0" y="111"/>
                  <a:pt x="0" y="113"/>
                </a:cubicBezTo>
                <a:cubicBezTo>
                  <a:pt x="0" y="114"/>
                  <a:pt x="0" y="115"/>
                  <a:pt x="0" y="115"/>
                </a:cubicBezTo>
                <a:cubicBezTo>
                  <a:pt x="0" y="117"/>
                  <a:pt x="0" y="118"/>
                  <a:pt x="0" y="120"/>
                </a:cubicBezTo>
                <a:cubicBezTo>
                  <a:pt x="0" y="121"/>
                  <a:pt x="1" y="122"/>
                  <a:pt x="1" y="123"/>
                </a:cubicBezTo>
                <a:cubicBezTo>
                  <a:pt x="1" y="124"/>
                  <a:pt x="1" y="125"/>
                  <a:pt x="1" y="127"/>
                </a:cubicBezTo>
                <a:cubicBezTo>
                  <a:pt x="1" y="128"/>
                  <a:pt x="2" y="129"/>
                  <a:pt x="2" y="130"/>
                </a:cubicBezTo>
                <a:cubicBezTo>
                  <a:pt x="2" y="131"/>
                  <a:pt x="2" y="132"/>
                  <a:pt x="2" y="133"/>
                </a:cubicBezTo>
                <a:cubicBezTo>
                  <a:pt x="3" y="135"/>
                  <a:pt x="3" y="136"/>
                  <a:pt x="3" y="138"/>
                </a:cubicBezTo>
                <a:cubicBezTo>
                  <a:pt x="3" y="138"/>
                  <a:pt x="3" y="139"/>
                  <a:pt x="4" y="140"/>
                </a:cubicBezTo>
                <a:cubicBezTo>
                  <a:pt x="4" y="141"/>
                  <a:pt x="4" y="143"/>
                  <a:pt x="5" y="145"/>
                </a:cubicBezTo>
                <a:cubicBezTo>
                  <a:pt x="5" y="145"/>
                  <a:pt x="5" y="146"/>
                  <a:pt x="5" y="146"/>
                </a:cubicBezTo>
                <a:cubicBezTo>
                  <a:pt x="6" y="148"/>
                  <a:pt x="6" y="150"/>
                  <a:pt x="7" y="152"/>
                </a:cubicBezTo>
                <a:cubicBezTo>
                  <a:pt x="7" y="152"/>
                  <a:pt x="7" y="152"/>
                  <a:pt x="7" y="152"/>
                </a:cubicBezTo>
                <a:cubicBezTo>
                  <a:pt x="8" y="154"/>
                  <a:pt x="9" y="156"/>
                  <a:pt x="9" y="158"/>
                </a:cubicBezTo>
                <a:cubicBezTo>
                  <a:pt x="9" y="158"/>
                  <a:pt x="9" y="158"/>
                  <a:pt x="9" y="158"/>
                </a:cubicBezTo>
                <a:cubicBezTo>
                  <a:pt x="9" y="158"/>
                  <a:pt x="9" y="158"/>
                  <a:pt x="9" y="158"/>
                </a:cubicBezTo>
                <a:cubicBezTo>
                  <a:pt x="14" y="169"/>
                  <a:pt x="19" y="179"/>
                  <a:pt x="25" y="188"/>
                </a:cubicBezTo>
                <a:cubicBezTo>
                  <a:pt x="25" y="188"/>
                  <a:pt x="25" y="188"/>
                  <a:pt x="25" y="188"/>
                </a:cubicBezTo>
                <a:cubicBezTo>
                  <a:pt x="25" y="188"/>
                  <a:pt x="25" y="189"/>
                  <a:pt x="26" y="189"/>
                </a:cubicBezTo>
                <a:cubicBezTo>
                  <a:pt x="27" y="190"/>
                  <a:pt x="28" y="192"/>
                  <a:pt x="29" y="193"/>
                </a:cubicBezTo>
                <a:cubicBezTo>
                  <a:pt x="29" y="193"/>
                  <a:pt x="29" y="194"/>
                  <a:pt x="29" y="194"/>
                </a:cubicBezTo>
                <a:cubicBezTo>
                  <a:pt x="29" y="194"/>
                  <a:pt x="29" y="194"/>
                  <a:pt x="30" y="194"/>
                </a:cubicBezTo>
                <a:cubicBezTo>
                  <a:pt x="31" y="196"/>
                  <a:pt x="33" y="198"/>
                  <a:pt x="35" y="201"/>
                </a:cubicBezTo>
                <a:cubicBezTo>
                  <a:pt x="35" y="201"/>
                  <a:pt x="36" y="201"/>
                  <a:pt x="36" y="202"/>
                </a:cubicBezTo>
                <a:cubicBezTo>
                  <a:pt x="38" y="204"/>
                  <a:pt x="40" y="206"/>
                  <a:pt x="42" y="209"/>
                </a:cubicBezTo>
                <a:cubicBezTo>
                  <a:pt x="44" y="211"/>
                  <a:pt x="47" y="211"/>
                  <a:pt x="49" y="211"/>
                </a:cubicBezTo>
                <a:cubicBezTo>
                  <a:pt x="51" y="211"/>
                  <a:pt x="52" y="210"/>
                  <a:pt x="54" y="209"/>
                </a:cubicBezTo>
                <a:cubicBezTo>
                  <a:pt x="54" y="208"/>
                  <a:pt x="55" y="207"/>
                  <a:pt x="55" y="206"/>
                </a:cubicBezTo>
                <a:cubicBezTo>
                  <a:pt x="55" y="206"/>
                  <a:pt x="55" y="206"/>
                  <a:pt x="55" y="206"/>
                </a:cubicBezTo>
                <a:cubicBezTo>
                  <a:pt x="55" y="206"/>
                  <a:pt x="55" y="206"/>
                  <a:pt x="56" y="205"/>
                </a:cubicBezTo>
                <a:cubicBezTo>
                  <a:pt x="56" y="205"/>
                  <a:pt x="56" y="204"/>
                  <a:pt x="56" y="203"/>
                </a:cubicBezTo>
                <a:cubicBezTo>
                  <a:pt x="56" y="201"/>
                  <a:pt x="55" y="199"/>
                  <a:pt x="54" y="197"/>
                </a:cubicBezTo>
                <a:cubicBezTo>
                  <a:pt x="52" y="195"/>
                  <a:pt x="50" y="193"/>
                  <a:pt x="48" y="191"/>
                </a:cubicBezTo>
                <a:close/>
                <a:moveTo>
                  <a:pt x="207" y="60"/>
                </a:moveTo>
                <a:cubicBezTo>
                  <a:pt x="158" y="60"/>
                  <a:pt x="158" y="60"/>
                  <a:pt x="158" y="60"/>
                </a:cubicBezTo>
                <a:cubicBezTo>
                  <a:pt x="147" y="60"/>
                  <a:pt x="138" y="69"/>
                  <a:pt x="138" y="80"/>
                </a:cubicBezTo>
                <a:cubicBezTo>
                  <a:pt x="138" y="439"/>
                  <a:pt x="138" y="439"/>
                  <a:pt x="138" y="439"/>
                </a:cubicBezTo>
                <a:cubicBezTo>
                  <a:pt x="138" y="443"/>
                  <a:pt x="142" y="447"/>
                  <a:pt x="146" y="447"/>
                </a:cubicBezTo>
                <a:cubicBezTo>
                  <a:pt x="151" y="447"/>
                  <a:pt x="154" y="443"/>
                  <a:pt x="154" y="439"/>
                </a:cubicBezTo>
                <a:cubicBezTo>
                  <a:pt x="154" y="420"/>
                  <a:pt x="154" y="420"/>
                  <a:pt x="154" y="420"/>
                </a:cubicBezTo>
                <a:cubicBezTo>
                  <a:pt x="211" y="363"/>
                  <a:pt x="211" y="363"/>
                  <a:pt x="211" y="363"/>
                </a:cubicBezTo>
                <a:cubicBezTo>
                  <a:pt x="211" y="439"/>
                  <a:pt x="211" y="439"/>
                  <a:pt x="211" y="439"/>
                </a:cubicBezTo>
                <a:cubicBezTo>
                  <a:pt x="211" y="443"/>
                  <a:pt x="215" y="447"/>
                  <a:pt x="219" y="447"/>
                </a:cubicBezTo>
                <a:cubicBezTo>
                  <a:pt x="223" y="447"/>
                  <a:pt x="227" y="443"/>
                  <a:pt x="227" y="439"/>
                </a:cubicBezTo>
                <a:cubicBezTo>
                  <a:pt x="227" y="80"/>
                  <a:pt x="227" y="80"/>
                  <a:pt x="227" y="80"/>
                </a:cubicBezTo>
                <a:cubicBezTo>
                  <a:pt x="227" y="69"/>
                  <a:pt x="218" y="60"/>
                  <a:pt x="207" y="60"/>
                </a:cubicBezTo>
                <a:close/>
                <a:moveTo>
                  <a:pt x="154" y="80"/>
                </a:moveTo>
                <a:cubicBezTo>
                  <a:pt x="154" y="78"/>
                  <a:pt x="156" y="76"/>
                  <a:pt x="158" y="76"/>
                </a:cubicBezTo>
                <a:cubicBezTo>
                  <a:pt x="198" y="76"/>
                  <a:pt x="198" y="76"/>
                  <a:pt x="198" y="76"/>
                </a:cubicBezTo>
                <a:cubicBezTo>
                  <a:pt x="154" y="120"/>
                  <a:pt x="154" y="120"/>
                  <a:pt x="154" y="120"/>
                </a:cubicBezTo>
                <a:lnTo>
                  <a:pt x="154" y="80"/>
                </a:lnTo>
                <a:close/>
                <a:moveTo>
                  <a:pt x="154" y="155"/>
                </a:moveTo>
                <a:cubicBezTo>
                  <a:pt x="207" y="207"/>
                  <a:pt x="207" y="207"/>
                  <a:pt x="207" y="207"/>
                </a:cubicBezTo>
                <a:cubicBezTo>
                  <a:pt x="154" y="260"/>
                  <a:pt x="154" y="260"/>
                  <a:pt x="154" y="260"/>
                </a:cubicBezTo>
                <a:lnTo>
                  <a:pt x="154" y="155"/>
                </a:lnTo>
                <a:close/>
                <a:moveTo>
                  <a:pt x="154" y="397"/>
                </a:moveTo>
                <a:cubicBezTo>
                  <a:pt x="154" y="294"/>
                  <a:pt x="154" y="294"/>
                  <a:pt x="154" y="294"/>
                </a:cubicBezTo>
                <a:cubicBezTo>
                  <a:pt x="206" y="346"/>
                  <a:pt x="206" y="346"/>
                  <a:pt x="206" y="346"/>
                </a:cubicBezTo>
                <a:lnTo>
                  <a:pt x="154" y="397"/>
                </a:lnTo>
                <a:close/>
                <a:moveTo>
                  <a:pt x="211" y="328"/>
                </a:moveTo>
                <a:cubicBezTo>
                  <a:pt x="160" y="277"/>
                  <a:pt x="160" y="277"/>
                  <a:pt x="160" y="277"/>
                </a:cubicBezTo>
                <a:cubicBezTo>
                  <a:pt x="211" y="226"/>
                  <a:pt x="211" y="226"/>
                  <a:pt x="211" y="226"/>
                </a:cubicBezTo>
                <a:lnTo>
                  <a:pt x="211" y="328"/>
                </a:lnTo>
                <a:close/>
                <a:moveTo>
                  <a:pt x="211" y="189"/>
                </a:moveTo>
                <a:cubicBezTo>
                  <a:pt x="159" y="137"/>
                  <a:pt x="159" y="137"/>
                  <a:pt x="159" y="137"/>
                </a:cubicBezTo>
                <a:cubicBezTo>
                  <a:pt x="211" y="86"/>
                  <a:pt x="211" y="86"/>
                  <a:pt x="211" y="86"/>
                </a:cubicBezTo>
                <a:lnTo>
                  <a:pt x="211" y="189"/>
                </a:lnTo>
                <a:close/>
                <a:moveTo>
                  <a:pt x="107" y="58"/>
                </a:moveTo>
                <a:cubicBezTo>
                  <a:pt x="103" y="58"/>
                  <a:pt x="99" y="62"/>
                  <a:pt x="99" y="66"/>
                </a:cubicBezTo>
                <a:cubicBezTo>
                  <a:pt x="99" y="144"/>
                  <a:pt x="99" y="144"/>
                  <a:pt x="99" y="144"/>
                </a:cubicBezTo>
                <a:cubicBezTo>
                  <a:pt x="99" y="148"/>
                  <a:pt x="103" y="152"/>
                  <a:pt x="107" y="152"/>
                </a:cubicBezTo>
                <a:cubicBezTo>
                  <a:pt x="111" y="152"/>
                  <a:pt x="115" y="148"/>
                  <a:pt x="115" y="144"/>
                </a:cubicBezTo>
                <a:cubicBezTo>
                  <a:pt x="115" y="66"/>
                  <a:pt x="115" y="66"/>
                  <a:pt x="115" y="66"/>
                </a:cubicBezTo>
                <a:cubicBezTo>
                  <a:pt x="115" y="62"/>
                  <a:pt x="111" y="58"/>
                  <a:pt x="107" y="58"/>
                </a:cubicBezTo>
                <a:close/>
                <a:moveTo>
                  <a:pt x="320" y="28"/>
                </a:moveTo>
                <a:cubicBezTo>
                  <a:pt x="322" y="29"/>
                  <a:pt x="323" y="31"/>
                  <a:pt x="324" y="33"/>
                </a:cubicBezTo>
                <a:cubicBezTo>
                  <a:pt x="327" y="36"/>
                  <a:pt x="332" y="37"/>
                  <a:pt x="335" y="35"/>
                </a:cubicBezTo>
                <a:cubicBezTo>
                  <a:pt x="339" y="32"/>
                  <a:pt x="340" y="27"/>
                  <a:pt x="337" y="23"/>
                </a:cubicBezTo>
                <a:cubicBezTo>
                  <a:pt x="336" y="22"/>
                  <a:pt x="335" y="20"/>
                  <a:pt x="333" y="18"/>
                </a:cubicBezTo>
                <a:cubicBezTo>
                  <a:pt x="329" y="13"/>
                  <a:pt x="325" y="8"/>
                  <a:pt x="320" y="3"/>
                </a:cubicBezTo>
                <a:cubicBezTo>
                  <a:pt x="317" y="0"/>
                  <a:pt x="312" y="0"/>
                  <a:pt x="309" y="3"/>
                </a:cubicBezTo>
                <a:cubicBezTo>
                  <a:pt x="307" y="4"/>
                  <a:pt x="306" y="7"/>
                  <a:pt x="306" y="9"/>
                </a:cubicBezTo>
                <a:cubicBezTo>
                  <a:pt x="306" y="11"/>
                  <a:pt x="307" y="13"/>
                  <a:pt x="309" y="14"/>
                </a:cubicBezTo>
                <a:cubicBezTo>
                  <a:pt x="313" y="18"/>
                  <a:pt x="317" y="23"/>
                  <a:pt x="320" y="28"/>
                </a:cubicBezTo>
                <a:close/>
                <a:moveTo>
                  <a:pt x="257" y="59"/>
                </a:moveTo>
                <a:cubicBezTo>
                  <a:pt x="252" y="59"/>
                  <a:pt x="249" y="63"/>
                  <a:pt x="249" y="67"/>
                </a:cubicBezTo>
                <a:cubicBezTo>
                  <a:pt x="249" y="145"/>
                  <a:pt x="249" y="145"/>
                  <a:pt x="249" y="145"/>
                </a:cubicBezTo>
                <a:cubicBezTo>
                  <a:pt x="249" y="149"/>
                  <a:pt x="252" y="153"/>
                  <a:pt x="257" y="153"/>
                </a:cubicBezTo>
                <a:cubicBezTo>
                  <a:pt x="261" y="153"/>
                  <a:pt x="265" y="149"/>
                  <a:pt x="265" y="145"/>
                </a:cubicBezTo>
                <a:cubicBezTo>
                  <a:pt x="265" y="67"/>
                  <a:pt x="265" y="67"/>
                  <a:pt x="265" y="67"/>
                </a:cubicBezTo>
                <a:cubicBezTo>
                  <a:pt x="265" y="63"/>
                  <a:pt x="261" y="59"/>
                  <a:pt x="257" y="59"/>
                </a:cubicBezTo>
                <a:close/>
                <a:moveTo>
                  <a:pt x="291" y="32"/>
                </a:moveTo>
                <a:cubicBezTo>
                  <a:pt x="288" y="29"/>
                  <a:pt x="283" y="29"/>
                  <a:pt x="279" y="32"/>
                </a:cubicBezTo>
                <a:cubicBezTo>
                  <a:pt x="278" y="34"/>
                  <a:pt x="277" y="36"/>
                  <a:pt x="277" y="38"/>
                </a:cubicBezTo>
                <a:cubicBezTo>
                  <a:pt x="277" y="40"/>
                  <a:pt x="278" y="42"/>
                  <a:pt x="279" y="44"/>
                </a:cubicBezTo>
                <a:cubicBezTo>
                  <a:pt x="297" y="61"/>
                  <a:pt x="305" y="83"/>
                  <a:pt x="305" y="106"/>
                </a:cubicBezTo>
                <a:cubicBezTo>
                  <a:pt x="305" y="128"/>
                  <a:pt x="297" y="151"/>
                  <a:pt x="279" y="168"/>
                </a:cubicBezTo>
                <a:cubicBezTo>
                  <a:pt x="279" y="168"/>
                  <a:pt x="279" y="168"/>
                  <a:pt x="279" y="168"/>
                </a:cubicBezTo>
                <a:cubicBezTo>
                  <a:pt x="276" y="171"/>
                  <a:pt x="276" y="176"/>
                  <a:pt x="279" y="179"/>
                </a:cubicBezTo>
                <a:cubicBezTo>
                  <a:pt x="283" y="182"/>
                  <a:pt x="288" y="182"/>
                  <a:pt x="291" y="179"/>
                </a:cubicBezTo>
                <a:cubicBezTo>
                  <a:pt x="311" y="159"/>
                  <a:pt x="321" y="132"/>
                  <a:pt x="321" y="106"/>
                </a:cubicBezTo>
                <a:cubicBezTo>
                  <a:pt x="321" y="79"/>
                  <a:pt x="311" y="53"/>
                  <a:pt x="291" y="32"/>
                </a:cubicBezTo>
                <a:close/>
                <a:moveTo>
                  <a:pt x="353" y="53"/>
                </a:moveTo>
                <a:cubicBezTo>
                  <a:pt x="351" y="49"/>
                  <a:pt x="347" y="47"/>
                  <a:pt x="343" y="49"/>
                </a:cubicBezTo>
                <a:cubicBezTo>
                  <a:pt x="338" y="50"/>
                  <a:pt x="336" y="55"/>
                  <a:pt x="338" y="59"/>
                </a:cubicBezTo>
                <a:cubicBezTo>
                  <a:pt x="344" y="74"/>
                  <a:pt x="347" y="90"/>
                  <a:pt x="347" y="106"/>
                </a:cubicBezTo>
                <a:cubicBezTo>
                  <a:pt x="347" y="140"/>
                  <a:pt x="333" y="173"/>
                  <a:pt x="309" y="197"/>
                </a:cubicBezTo>
                <a:cubicBezTo>
                  <a:pt x="307" y="199"/>
                  <a:pt x="306" y="201"/>
                  <a:pt x="306" y="203"/>
                </a:cubicBezTo>
                <a:cubicBezTo>
                  <a:pt x="306" y="205"/>
                  <a:pt x="307" y="207"/>
                  <a:pt x="309" y="209"/>
                </a:cubicBezTo>
                <a:cubicBezTo>
                  <a:pt x="312" y="212"/>
                  <a:pt x="317" y="212"/>
                  <a:pt x="320" y="209"/>
                </a:cubicBezTo>
                <a:cubicBezTo>
                  <a:pt x="348" y="181"/>
                  <a:pt x="363" y="145"/>
                  <a:pt x="363" y="106"/>
                </a:cubicBezTo>
                <a:cubicBezTo>
                  <a:pt x="363" y="88"/>
                  <a:pt x="359" y="70"/>
                  <a:pt x="353" y="5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01" name="TextBox 100">
            <a:extLst>
              <a:ext uri="{FF2B5EF4-FFF2-40B4-BE49-F238E27FC236}">
                <a16:creationId xmlns:a16="http://schemas.microsoft.com/office/drawing/2014/main" id="{D5BB25EA-F377-457D-8F0B-D1FE69C6A1E3}"/>
              </a:ext>
            </a:extLst>
          </p:cNvPr>
          <p:cNvSpPr txBox="1"/>
          <p:nvPr/>
        </p:nvSpPr>
        <p:spPr>
          <a:xfrm>
            <a:off x="8578625" y="4109274"/>
            <a:ext cx="466794" cy="276999"/>
          </a:xfrm>
          <a:prstGeom prst="rect">
            <a:avLst/>
          </a:prstGeom>
          <a:noFill/>
        </p:spPr>
        <p:txBody>
          <a:bodyPr wrap="none" rtlCol="0">
            <a:spAutoFit/>
          </a:bodyPr>
          <a:lstStyle>
            <a:defPPr>
              <a:defRPr lang="en-GB"/>
            </a:defPPr>
            <a:lvl1pPr marL="0" marR="0" lvl="0" indent="0" defTabSz="914400" eaLnBrk="1" fontAlgn="auto" latinLnBrk="0" hangingPunct="1">
              <a:lnSpc>
                <a:spcPct val="100000"/>
              </a:lnSpc>
              <a:spcBef>
                <a:spcPts val="0"/>
              </a:spcBef>
              <a:spcAft>
                <a:spcPts val="0"/>
              </a:spcAft>
              <a:buClrTx/>
              <a:buSzTx/>
              <a:buFontTx/>
              <a:buNone/>
              <a:tabLst/>
              <a:defRPr kumimoji="0" sz="1200" b="0" i="0" u="none" strike="noStrike" kern="0" cap="none" spc="0" normalizeH="0" baseline="0">
                <a:ln>
                  <a:noFill/>
                </a:ln>
                <a:solidFill>
                  <a:schemeClr val="tx1">
                    <a:lumMod val="50000"/>
                  </a:schemeClr>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8585A">
                    <a:lumMod val="50000"/>
                  </a:srgbClr>
                </a:solidFill>
                <a:effectLst/>
                <a:uLnTx/>
                <a:uFillTx/>
                <a:latin typeface="+mn-lt"/>
                <a:ea typeface="+mn-ea"/>
                <a:cs typeface="+mn-cs"/>
              </a:rPr>
              <a:t>LTE</a:t>
            </a:r>
          </a:p>
        </p:txBody>
      </p:sp>
      <p:sp>
        <p:nvSpPr>
          <p:cNvPr id="102" name="Freeform 3">
            <a:extLst>
              <a:ext uri="{FF2B5EF4-FFF2-40B4-BE49-F238E27FC236}">
                <a16:creationId xmlns:a16="http://schemas.microsoft.com/office/drawing/2014/main" id="{A09F0C6E-C361-4F3A-A38D-AAA51303B851}"/>
              </a:ext>
            </a:extLst>
          </p:cNvPr>
          <p:cNvSpPr>
            <a:spLocks noChangeAspect="1" noEditPoints="1"/>
          </p:cNvSpPr>
          <p:nvPr/>
        </p:nvSpPr>
        <p:spPr bwMode="auto">
          <a:xfrm>
            <a:off x="10127808" y="3257248"/>
            <a:ext cx="591782" cy="854186"/>
          </a:xfrm>
          <a:custGeom>
            <a:avLst/>
            <a:gdLst>
              <a:gd name="T0" fmla="*/ 2147483647 w 363"/>
              <a:gd name="T1" fmla="*/ 2147483647 h 447"/>
              <a:gd name="T2" fmla="*/ 2147483647 w 363"/>
              <a:gd name="T3" fmla="*/ 2147483647 h 447"/>
              <a:gd name="T4" fmla="*/ 2147483647 w 363"/>
              <a:gd name="T5" fmla="*/ 2147483647 h 447"/>
              <a:gd name="T6" fmla="*/ 2147483647 w 363"/>
              <a:gd name="T7" fmla="*/ 2147483647 h 447"/>
              <a:gd name="T8" fmla="*/ 2147483647 w 363"/>
              <a:gd name="T9" fmla="*/ 2147483647 h 447"/>
              <a:gd name="T10" fmla="*/ 2147483647 w 363"/>
              <a:gd name="T11" fmla="*/ 2147483647 h 447"/>
              <a:gd name="T12" fmla="*/ 2147483647 w 363"/>
              <a:gd name="T13" fmla="*/ 2147483647 h 447"/>
              <a:gd name="T14" fmla="*/ 2147483647 w 363"/>
              <a:gd name="T15" fmla="*/ 2147483647 h 447"/>
              <a:gd name="T16" fmla="*/ 2147483647 w 363"/>
              <a:gd name="T17" fmla="*/ 2147483647 h 447"/>
              <a:gd name="T18" fmla="*/ 2147483647 w 363"/>
              <a:gd name="T19" fmla="*/ 2147483647 h 447"/>
              <a:gd name="T20" fmla="*/ 2147483647 w 363"/>
              <a:gd name="T21" fmla="*/ 2147483647 h 447"/>
              <a:gd name="T22" fmla="*/ 2147483647 w 363"/>
              <a:gd name="T23" fmla="*/ 2147483647 h 447"/>
              <a:gd name="T24" fmla="*/ 2147483647 w 363"/>
              <a:gd name="T25" fmla="*/ 2147483647 h 447"/>
              <a:gd name="T26" fmla="*/ 2147483647 w 363"/>
              <a:gd name="T27" fmla="*/ 2147483647 h 447"/>
              <a:gd name="T28" fmla="*/ 2147483647 w 363"/>
              <a:gd name="T29" fmla="*/ 2147483647 h 447"/>
              <a:gd name="T30" fmla="*/ 2147483647 w 363"/>
              <a:gd name="T31" fmla="*/ 2147483647 h 447"/>
              <a:gd name="T32" fmla="*/ 2147483647 w 363"/>
              <a:gd name="T33" fmla="*/ 2147483647 h 447"/>
              <a:gd name="T34" fmla="*/ 2147483647 w 363"/>
              <a:gd name="T35" fmla="*/ 2147483647 h 447"/>
              <a:gd name="T36" fmla="*/ 2147483647 w 363"/>
              <a:gd name="T37" fmla="*/ 2147483647 h 447"/>
              <a:gd name="T38" fmla="*/ 2147483647 w 363"/>
              <a:gd name="T39" fmla="*/ 2147483647 h 447"/>
              <a:gd name="T40" fmla="*/ 2147483647 w 363"/>
              <a:gd name="T41" fmla="*/ 2147483647 h 447"/>
              <a:gd name="T42" fmla="*/ 0 w 363"/>
              <a:gd name="T43" fmla="*/ 2147483647 h 447"/>
              <a:gd name="T44" fmla="*/ 0 w 363"/>
              <a:gd name="T45" fmla="*/ 2147483647 h 447"/>
              <a:gd name="T46" fmla="*/ 2147483647 w 363"/>
              <a:gd name="T47" fmla="*/ 2147483647 h 447"/>
              <a:gd name="T48" fmla="*/ 2147483647 w 363"/>
              <a:gd name="T49" fmla="*/ 2147483647 h 447"/>
              <a:gd name="T50" fmla="*/ 2147483647 w 363"/>
              <a:gd name="T51" fmla="*/ 2147483647 h 447"/>
              <a:gd name="T52" fmla="*/ 2147483647 w 363"/>
              <a:gd name="T53" fmla="*/ 2147483647 h 447"/>
              <a:gd name="T54" fmla="*/ 2147483647 w 363"/>
              <a:gd name="T55" fmla="*/ 2147483647 h 447"/>
              <a:gd name="T56" fmla="*/ 2147483647 w 363"/>
              <a:gd name="T57" fmla="*/ 2147483647 h 447"/>
              <a:gd name="T58" fmla="*/ 2147483647 w 363"/>
              <a:gd name="T59" fmla="*/ 2147483647 h 447"/>
              <a:gd name="T60" fmla="*/ 2147483647 w 363"/>
              <a:gd name="T61" fmla="*/ 2147483647 h 447"/>
              <a:gd name="T62" fmla="*/ 2147483647 w 363"/>
              <a:gd name="T63" fmla="*/ 2147483647 h 447"/>
              <a:gd name="T64" fmla="*/ 2147483647 w 363"/>
              <a:gd name="T65" fmla="*/ 2147483647 h 447"/>
              <a:gd name="T66" fmla="*/ 2147483647 w 363"/>
              <a:gd name="T67" fmla="*/ 2147483647 h 447"/>
              <a:gd name="T68" fmla="*/ 2147483647 w 363"/>
              <a:gd name="T69" fmla="*/ 2147483647 h 447"/>
              <a:gd name="T70" fmla="*/ 2147483647 w 363"/>
              <a:gd name="T71" fmla="*/ 2147483647 h 447"/>
              <a:gd name="T72" fmla="*/ 2147483647 w 363"/>
              <a:gd name="T73" fmla="*/ 2147483647 h 447"/>
              <a:gd name="T74" fmla="*/ 2147483647 w 363"/>
              <a:gd name="T75" fmla="*/ 2147483647 h 447"/>
              <a:gd name="T76" fmla="*/ 2147483647 w 363"/>
              <a:gd name="T77" fmla="*/ 2147483647 h 447"/>
              <a:gd name="T78" fmla="*/ 2147483647 w 363"/>
              <a:gd name="T79" fmla="*/ 2147483647 h 447"/>
              <a:gd name="T80" fmla="*/ 2147483647 w 363"/>
              <a:gd name="T81" fmla="*/ 2147483647 h 447"/>
              <a:gd name="T82" fmla="*/ 2147483647 w 363"/>
              <a:gd name="T83" fmla="*/ 2147483647 h 447"/>
              <a:gd name="T84" fmla="*/ 2147483647 w 363"/>
              <a:gd name="T85" fmla="*/ 2147483647 h 447"/>
              <a:gd name="T86" fmla="*/ 2147483647 w 363"/>
              <a:gd name="T87" fmla="*/ 2147483647 h 447"/>
              <a:gd name="T88" fmla="*/ 2147483647 w 363"/>
              <a:gd name="T89" fmla="*/ 2147483647 h 447"/>
              <a:gd name="T90" fmla="*/ 2147483647 w 363"/>
              <a:gd name="T91" fmla="*/ 2147483647 h 447"/>
              <a:gd name="T92" fmla="*/ 2147483647 w 363"/>
              <a:gd name="T93" fmla="*/ 2147483647 h 447"/>
              <a:gd name="T94" fmla="*/ 2147483647 w 363"/>
              <a:gd name="T95" fmla="*/ 2147483647 h 447"/>
              <a:gd name="T96" fmla="*/ 2147483647 w 363"/>
              <a:gd name="T97" fmla="*/ 2147483647 h 447"/>
              <a:gd name="T98" fmla="*/ 2147483647 w 363"/>
              <a:gd name="T99" fmla="*/ 2147483647 h 44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3" h="447">
                <a:moveTo>
                  <a:pt x="85" y="38"/>
                </a:moveTo>
                <a:cubicBezTo>
                  <a:pt x="85" y="38"/>
                  <a:pt x="85" y="38"/>
                  <a:pt x="85" y="38"/>
                </a:cubicBezTo>
                <a:cubicBezTo>
                  <a:pt x="85" y="36"/>
                  <a:pt x="84" y="34"/>
                  <a:pt x="83" y="32"/>
                </a:cubicBezTo>
                <a:cubicBezTo>
                  <a:pt x="80" y="29"/>
                  <a:pt x="75" y="29"/>
                  <a:pt x="72" y="32"/>
                </a:cubicBezTo>
                <a:cubicBezTo>
                  <a:pt x="51" y="53"/>
                  <a:pt x="41" y="79"/>
                  <a:pt x="41" y="106"/>
                </a:cubicBezTo>
                <a:cubicBezTo>
                  <a:pt x="41" y="106"/>
                  <a:pt x="41" y="106"/>
                  <a:pt x="41" y="106"/>
                </a:cubicBezTo>
                <a:cubicBezTo>
                  <a:pt x="41" y="132"/>
                  <a:pt x="51" y="159"/>
                  <a:pt x="72" y="179"/>
                </a:cubicBezTo>
                <a:cubicBezTo>
                  <a:pt x="75" y="182"/>
                  <a:pt x="80" y="182"/>
                  <a:pt x="83" y="179"/>
                </a:cubicBezTo>
                <a:cubicBezTo>
                  <a:pt x="84" y="178"/>
                  <a:pt x="85" y="176"/>
                  <a:pt x="85" y="174"/>
                </a:cubicBezTo>
                <a:cubicBezTo>
                  <a:pt x="85" y="174"/>
                  <a:pt x="85" y="174"/>
                  <a:pt x="85" y="174"/>
                </a:cubicBezTo>
                <a:cubicBezTo>
                  <a:pt x="85" y="172"/>
                  <a:pt x="84" y="169"/>
                  <a:pt x="83" y="168"/>
                </a:cubicBezTo>
                <a:cubicBezTo>
                  <a:pt x="66" y="151"/>
                  <a:pt x="57" y="128"/>
                  <a:pt x="57" y="106"/>
                </a:cubicBezTo>
                <a:cubicBezTo>
                  <a:pt x="57" y="83"/>
                  <a:pt x="66" y="61"/>
                  <a:pt x="83" y="44"/>
                </a:cubicBezTo>
                <a:cubicBezTo>
                  <a:pt x="84" y="42"/>
                  <a:pt x="85" y="40"/>
                  <a:pt x="85" y="38"/>
                </a:cubicBezTo>
                <a:close/>
                <a:moveTo>
                  <a:pt x="48" y="191"/>
                </a:moveTo>
                <a:cubicBezTo>
                  <a:pt x="48" y="191"/>
                  <a:pt x="47" y="191"/>
                  <a:pt x="47" y="190"/>
                </a:cubicBezTo>
                <a:cubicBezTo>
                  <a:pt x="45" y="188"/>
                  <a:pt x="44" y="186"/>
                  <a:pt x="42" y="184"/>
                </a:cubicBezTo>
                <a:cubicBezTo>
                  <a:pt x="42" y="184"/>
                  <a:pt x="42" y="184"/>
                  <a:pt x="42" y="184"/>
                </a:cubicBezTo>
                <a:cubicBezTo>
                  <a:pt x="41" y="182"/>
                  <a:pt x="40" y="181"/>
                  <a:pt x="39" y="180"/>
                </a:cubicBezTo>
                <a:cubicBezTo>
                  <a:pt x="33" y="171"/>
                  <a:pt x="28" y="162"/>
                  <a:pt x="24" y="152"/>
                </a:cubicBezTo>
                <a:cubicBezTo>
                  <a:pt x="24" y="151"/>
                  <a:pt x="23" y="149"/>
                  <a:pt x="23" y="148"/>
                </a:cubicBezTo>
                <a:cubicBezTo>
                  <a:pt x="22" y="147"/>
                  <a:pt x="22" y="147"/>
                  <a:pt x="22" y="146"/>
                </a:cubicBezTo>
                <a:cubicBezTo>
                  <a:pt x="22" y="145"/>
                  <a:pt x="21" y="143"/>
                  <a:pt x="21" y="142"/>
                </a:cubicBezTo>
                <a:cubicBezTo>
                  <a:pt x="21" y="141"/>
                  <a:pt x="20" y="141"/>
                  <a:pt x="20" y="140"/>
                </a:cubicBezTo>
                <a:cubicBezTo>
                  <a:pt x="20" y="139"/>
                  <a:pt x="20" y="137"/>
                  <a:pt x="19" y="136"/>
                </a:cubicBezTo>
                <a:cubicBezTo>
                  <a:pt x="19" y="135"/>
                  <a:pt x="19" y="135"/>
                  <a:pt x="19" y="134"/>
                </a:cubicBezTo>
                <a:cubicBezTo>
                  <a:pt x="18" y="133"/>
                  <a:pt x="18" y="131"/>
                  <a:pt x="18" y="130"/>
                </a:cubicBezTo>
                <a:cubicBezTo>
                  <a:pt x="18" y="129"/>
                  <a:pt x="18" y="128"/>
                  <a:pt x="17" y="127"/>
                </a:cubicBezTo>
                <a:cubicBezTo>
                  <a:pt x="17" y="126"/>
                  <a:pt x="17" y="125"/>
                  <a:pt x="17" y="124"/>
                </a:cubicBezTo>
                <a:cubicBezTo>
                  <a:pt x="17" y="123"/>
                  <a:pt x="17" y="122"/>
                  <a:pt x="17" y="121"/>
                </a:cubicBezTo>
                <a:cubicBezTo>
                  <a:pt x="16" y="120"/>
                  <a:pt x="16" y="119"/>
                  <a:pt x="16" y="118"/>
                </a:cubicBezTo>
                <a:cubicBezTo>
                  <a:pt x="16" y="117"/>
                  <a:pt x="16" y="116"/>
                  <a:pt x="16" y="114"/>
                </a:cubicBezTo>
                <a:cubicBezTo>
                  <a:pt x="16" y="113"/>
                  <a:pt x="16" y="113"/>
                  <a:pt x="16" y="112"/>
                </a:cubicBezTo>
                <a:cubicBezTo>
                  <a:pt x="16" y="110"/>
                  <a:pt x="16" y="108"/>
                  <a:pt x="16" y="106"/>
                </a:cubicBezTo>
                <a:cubicBezTo>
                  <a:pt x="16" y="106"/>
                  <a:pt x="16" y="106"/>
                  <a:pt x="16" y="106"/>
                </a:cubicBezTo>
                <a:cubicBezTo>
                  <a:pt x="16" y="106"/>
                  <a:pt x="16" y="106"/>
                  <a:pt x="16" y="106"/>
                </a:cubicBezTo>
                <a:cubicBezTo>
                  <a:pt x="16" y="104"/>
                  <a:pt x="16" y="102"/>
                  <a:pt x="16" y="100"/>
                </a:cubicBezTo>
                <a:cubicBezTo>
                  <a:pt x="16" y="99"/>
                  <a:pt x="16" y="98"/>
                  <a:pt x="16" y="97"/>
                </a:cubicBezTo>
                <a:cubicBezTo>
                  <a:pt x="16" y="96"/>
                  <a:pt x="16" y="95"/>
                  <a:pt x="16" y="93"/>
                </a:cubicBezTo>
                <a:cubicBezTo>
                  <a:pt x="16" y="92"/>
                  <a:pt x="16" y="92"/>
                  <a:pt x="17" y="91"/>
                </a:cubicBezTo>
                <a:cubicBezTo>
                  <a:pt x="17" y="90"/>
                  <a:pt x="17" y="88"/>
                  <a:pt x="17" y="87"/>
                </a:cubicBezTo>
                <a:cubicBezTo>
                  <a:pt x="17" y="86"/>
                  <a:pt x="17" y="85"/>
                  <a:pt x="17" y="84"/>
                </a:cubicBezTo>
                <a:cubicBezTo>
                  <a:pt x="18" y="83"/>
                  <a:pt x="18" y="82"/>
                  <a:pt x="18" y="81"/>
                </a:cubicBezTo>
                <a:cubicBezTo>
                  <a:pt x="18" y="80"/>
                  <a:pt x="18" y="79"/>
                  <a:pt x="19" y="78"/>
                </a:cubicBezTo>
                <a:cubicBezTo>
                  <a:pt x="19" y="77"/>
                  <a:pt x="19" y="76"/>
                  <a:pt x="19" y="75"/>
                </a:cubicBezTo>
                <a:cubicBezTo>
                  <a:pt x="20" y="74"/>
                  <a:pt x="20" y="73"/>
                  <a:pt x="20" y="71"/>
                </a:cubicBezTo>
                <a:cubicBezTo>
                  <a:pt x="20" y="71"/>
                  <a:pt x="21" y="70"/>
                  <a:pt x="21" y="70"/>
                </a:cubicBezTo>
                <a:cubicBezTo>
                  <a:pt x="21" y="68"/>
                  <a:pt x="22" y="67"/>
                  <a:pt x="22" y="65"/>
                </a:cubicBezTo>
                <a:cubicBezTo>
                  <a:pt x="22" y="65"/>
                  <a:pt x="22" y="65"/>
                  <a:pt x="23" y="64"/>
                </a:cubicBezTo>
                <a:cubicBezTo>
                  <a:pt x="23" y="63"/>
                  <a:pt x="24" y="61"/>
                  <a:pt x="24" y="60"/>
                </a:cubicBezTo>
                <a:cubicBezTo>
                  <a:pt x="28" y="50"/>
                  <a:pt x="33" y="40"/>
                  <a:pt x="39" y="32"/>
                </a:cubicBezTo>
                <a:cubicBezTo>
                  <a:pt x="40" y="30"/>
                  <a:pt x="41" y="29"/>
                  <a:pt x="42" y="28"/>
                </a:cubicBezTo>
                <a:cubicBezTo>
                  <a:pt x="42" y="28"/>
                  <a:pt x="42" y="27"/>
                  <a:pt x="42" y="27"/>
                </a:cubicBezTo>
                <a:cubicBezTo>
                  <a:pt x="44" y="25"/>
                  <a:pt x="45" y="23"/>
                  <a:pt x="47" y="21"/>
                </a:cubicBezTo>
                <a:cubicBezTo>
                  <a:pt x="47" y="21"/>
                  <a:pt x="48" y="21"/>
                  <a:pt x="48" y="20"/>
                </a:cubicBezTo>
                <a:cubicBezTo>
                  <a:pt x="50" y="18"/>
                  <a:pt x="52" y="16"/>
                  <a:pt x="54" y="14"/>
                </a:cubicBezTo>
                <a:cubicBezTo>
                  <a:pt x="55" y="13"/>
                  <a:pt x="56" y="11"/>
                  <a:pt x="56" y="9"/>
                </a:cubicBezTo>
                <a:cubicBezTo>
                  <a:pt x="56" y="8"/>
                  <a:pt x="56" y="7"/>
                  <a:pt x="56" y="6"/>
                </a:cubicBezTo>
                <a:cubicBezTo>
                  <a:pt x="55" y="6"/>
                  <a:pt x="55" y="6"/>
                  <a:pt x="55" y="6"/>
                </a:cubicBezTo>
                <a:cubicBezTo>
                  <a:pt x="55" y="6"/>
                  <a:pt x="55" y="6"/>
                  <a:pt x="55" y="6"/>
                </a:cubicBezTo>
                <a:cubicBezTo>
                  <a:pt x="55" y="5"/>
                  <a:pt x="54" y="4"/>
                  <a:pt x="54" y="3"/>
                </a:cubicBezTo>
                <a:cubicBezTo>
                  <a:pt x="52" y="2"/>
                  <a:pt x="51" y="1"/>
                  <a:pt x="49" y="1"/>
                </a:cubicBezTo>
                <a:cubicBezTo>
                  <a:pt x="47" y="0"/>
                  <a:pt x="44" y="1"/>
                  <a:pt x="42" y="3"/>
                </a:cubicBezTo>
                <a:cubicBezTo>
                  <a:pt x="40" y="5"/>
                  <a:pt x="38" y="7"/>
                  <a:pt x="36" y="10"/>
                </a:cubicBezTo>
                <a:cubicBezTo>
                  <a:pt x="36" y="10"/>
                  <a:pt x="35" y="11"/>
                  <a:pt x="35" y="11"/>
                </a:cubicBezTo>
                <a:cubicBezTo>
                  <a:pt x="33" y="13"/>
                  <a:pt x="31" y="15"/>
                  <a:pt x="30" y="17"/>
                </a:cubicBezTo>
                <a:cubicBezTo>
                  <a:pt x="29" y="18"/>
                  <a:pt x="29" y="18"/>
                  <a:pt x="29" y="18"/>
                </a:cubicBezTo>
                <a:cubicBezTo>
                  <a:pt x="29" y="18"/>
                  <a:pt x="29" y="18"/>
                  <a:pt x="29" y="18"/>
                </a:cubicBezTo>
                <a:cubicBezTo>
                  <a:pt x="28" y="20"/>
                  <a:pt x="27" y="21"/>
                  <a:pt x="26" y="23"/>
                </a:cubicBezTo>
                <a:cubicBezTo>
                  <a:pt x="25" y="23"/>
                  <a:pt x="25" y="23"/>
                  <a:pt x="25" y="23"/>
                </a:cubicBezTo>
                <a:cubicBezTo>
                  <a:pt x="25" y="23"/>
                  <a:pt x="25" y="23"/>
                  <a:pt x="25" y="23"/>
                </a:cubicBezTo>
                <a:cubicBezTo>
                  <a:pt x="19" y="33"/>
                  <a:pt x="14" y="43"/>
                  <a:pt x="9" y="53"/>
                </a:cubicBezTo>
                <a:cubicBezTo>
                  <a:pt x="9" y="53"/>
                  <a:pt x="9" y="53"/>
                  <a:pt x="9" y="53"/>
                </a:cubicBezTo>
                <a:cubicBezTo>
                  <a:pt x="9" y="53"/>
                  <a:pt x="9" y="53"/>
                  <a:pt x="9" y="53"/>
                </a:cubicBezTo>
                <a:cubicBezTo>
                  <a:pt x="9" y="55"/>
                  <a:pt x="8" y="57"/>
                  <a:pt x="7" y="59"/>
                </a:cubicBezTo>
                <a:cubicBezTo>
                  <a:pt x="7" y="59"/>
                  <a:pt x="7" y="60"/>
                  <a:pt x="7" y="60"/>
                </a:cubicBezTo>
                <a:cubicBezTo>
                  <a:pt x="6" y="62"/>
                  <a:pt x="6" y="64"/>
                  <a:pt x="5" y="65"/>
                </a:cubicBezTo>
                <a:cubicBezTo>
                  <a:pt x="5" y="66"/>
                  <a:pt x="5" y="66"/>
                  <a:pt x="5" y="67"/>
                </a:cubicBezTo>
                <a:cubicBezTo>
                  <a:pt x="4" y="69"/>
                  <a:pt x="4" y="70"/>
                  <a:pt x="4" y="72"/>
                </a:cubicBezTo>
                <a:cubicBezTo>
                  <a:pt x="3" y="73"/>
                  <a:pt x="3" y="73"/>
                  <a:pt x="3" y="74"/>
                </a:cubicBezTo>
                <a:cubicBezTo>
                  <a:pt x="3" y="75"/>
                  <a:pt x="3" y="77"/>
                  <a:pt x="2" y="78"/>
                </a:cubicBezTo>
                <a:cubicBezTo>
                  <a:pt x="2" y="79"/>
                  <a:pt x="2" y="80"/>
                  <a:pt x="2" y="81"/>
                </a:cubicBezTo>
                <a:cubicBezTo>
                  <a:pt x="2" y="82"/>
                  <a:pt x="1" y="84"/>
                  <a:pt x="1" y="85"/>
                </a:cubicBezTo>
                <a:cubicBezTo>
                  <a:pt x="1" y="86"/>
                  <a:pt x="1" y="87"/>
                  <a:pt x="1" y="89"/>
                </a:cubicBezTo>
                <a:cubicBezTo>
                  <a:pt x="1" y="90"/>
                  <a:pt x="0" y="91"/>
                  <a:pt x="0" y="92"/>
                </a:cubicBezTo>
                <a:cubicBezTo>
                  <a:pt x="0" y="93"/>
                  <a:pt x="0" y="95"/>
                  <a:pt x="0" y="96"/>
                </a:cubicBezTo>
                <a:cubicBezTo>
                  <a:pt x="0" y="97"/>
                  <a:pt x="0" y="98"/>
                  <a:pt x="0" y="99"/>
                </a:cubicBezTo>
                <a:cubicBezTo>
                  <a:pt x="0" y="101"/>
                  <a:pt x="0" y="103"/>
                  <a:pt x="0" y="106"/>
                </a:cubicBezTo>
                <a:cubicBezTo>
                  <a:pt x="0" y="106"/>
                  <a:pt x="0" y="106"/>
                  <a:pt x="0" y="106"/>
                </a:cubicBezTo>
                <a:cubicBezTo>
                  <a:pt x="0" y="106"/>
                  <a:pt x="0" y="106"/>
                  <a:pt x="0" y="106"/>
                </a:cubicBezTo>
                <a:cubicBezTo>
                  <a:pt x="0" y="106"/>
                  <a:pt x="0" y="106"/>
                  <a:pt x="0" y="106"/>
                </a:cubicBezTo>
                <a:cubicBezTo>
                  <a:pt x="0" y="108"/>
                  <a:pt x="0" y="111"/>
                  <a:pt x="0" y="113"/>
                </a:cubicBezTo>
                <a:cubicBezTo>
                  <a:pt x="0" y="114"/>
                  <a:pt x="0" y="115"/>
                  <a:pt x="0" y="115"/>
                </a:cubicBezTo>
                <a:cubicBezTo>
                  <a:pt x="0" y="117"/>
                  <a:pt x="0" y="118"/>
                  <a:pt x="0" y="120"/>
                </a:cubicBezTo>
                <a:cubicBezTo>
                  <a:pt x="0" y="121"/>
                  <a:pt x="1" y="122"/>
                  <a:pt x="1" y="123"/>
                </a:cubicBezTo>
                <a:cubicBezTo>
                  <a:pt x="1" y="124"/>
                  <a:pt x="1" y="125"/>
                  <a:pt x="1" y="127"/>
                </a:cubicBezTo>
                <a:cubicBezTo>
                  <a:pt x="1" y="128"/>
                  <a:pt x="2" y="129"/>
                  <a:pt x="2" y="130"/>
                </a:cubicBezTo>
                <a:cubicBezTo>
                  <a:pt x="2" y="131"/>
                  <a:pt x="2" y="132"/>
                  <a:pt x="2" y="133"/>
                </a:cubicBezTo>
                <a:cubicBezTo>
                  <a:pt x="3" y="135"/>
                  <a:pt x="3" y="136"/>
                  <a:pt x="3" y="138"/>
                </a:cubicBezTo>
                <a:cubicBezTo>
                  <a:pt x="3" y="138"/>
                  <a:pt x="3" y="139"/>
                  <a:pt x="4" y="140"/>
                </a:cubicBezTo>
                <a:cubicBezTo>
                  <a:pt x="4" y="141"/>
                  <a:pt x="4" y="143"/>
                  <a:pt x="5" y="145"/>
                </a:cubicBezTo>
                <a:cubicBezTo>
                  <a:pt x="5" y="145"/>
                  <a:pt x="5" y="146"/>
                  <a:pt x="5" y="146"/>
                </a:cubicBezTo>
                <a:cubicBezTo>
                  <a:pt x="6" y="148"/>
                  <a:pt x="6" y="150"/>
                  <a:pt x="7" y="152"/>
                </a:cubicBezTo>
                <a:cubicBezTo>
                  <a:pt x="7" y="152"/>
                  <a:pt x="7" y="152"/>
                  <a:pt x="7" y="152"/>
                </a:cubicBezTo>
                <a:cubicBezTo>
                  <a:pt x="8" y="154"/>
                  <a:pt x="9" y="156"/>
                  <a:pt x="9" y="158"/>
                </a:cubicBezTo>
                <a:cubicBezTo>
                  <a:pt x="9" y="158"/>
                  <a:pt x="9" y="158"/>
                  <a:pt x="9" y="158"/>
                </a:cubicBezTo>
                <a:cubicBezTo>
                  <a:pt x="9" y="158"/>
                  <a:pt x="9" y="158"/>
                  <a:pt x="9" y="158"/>
                </a:cubicBezTo>
                <a:cubicBezTo>
                  <a:pt x="14" y="169"/>
                  <a:pt x="19" y="179"/>
                  <a:pt x="25" y="188"/>
                </a:cubicBezTo>
                <a:cubicBezTo>
                  <a:pt x="25" y="188"/>
                  <a:pt x="25" y="188"/>
                  <a:pt x="25" y="188"/>
                </a:cubicBezTo>
                <a:cubicBezTo>
                  <a:pt x="25" y="188"/>
                  <a:pt x="25" y="189"/>
                  <a:pt x="26" y="189"/>
                </a:cubicBezTo>
                <a:cubicBezTo>
                  <a:pt x="27" y="190"/>
                  <a:pt x="28" y="192"/>
                  <a:pt x="29" y="193"/>
                </a:cubicBezTo>
                <a:cubicBezTo>
                  <a:pt x="29" y="193"/>
                  <a:pt x="29" y="194"/>
                  <a:pt x="29" y="194"/>
                </a:cubicBezTo>
                <a:cubicBezTo>
                  <a:pt x="29" y="194"/>
                  <a:pt x="29" y="194"/>
                  <a:pt x="30" y="194"/>
                </a:cubicBezTo>
                <a:cubicBezTo>
                  <a:pt x="31" y="196"/>
                  <a:pt x="33" y="198"/>
                  <a:pt x="35" y="201"/>
                </a:cubicBezTo>
                <a:cubicBezTo>
                  <a:pt x="35" y="201"/>
                  <a:pt x="36" y="201"/>
                  <a:pt x="36" y="202"/>
                </a:cubicBezTo>
                <a:cubicBezTo>
                  <a:pt x="38" y="204"/>
                  <a:pt x="40" y="206"/>
                  <a:pt x="42" y="209"/>
                </a:cubicBezTo>
                <a:cubicBezTo>
                  <a:pt x="44" y="211"/>
                  <a:pt x="47" y="211"/>
                  <a:pt x="49" y="211"/>
                </a:cubicBezTo>
                <a:cubicBezTo>
                  <a:pt x="51" y="211"/>
                  <a:pt x="52" y="210"/>
                  <a:pt x="54" y="209"/>
                </a:cubicBezTo>
                <a:cubicBezTo>
                  <a:pt x="54" y="208"/>
                  <a:pt x="55" y="207"/>
                  <a:pt x="55" y="206"/>
                </a:cubicBezTo>
                <a:cubicBezTo>
                  <a:pt x="55" y="206"/>
                  <a:pt x="55" y="206"/>
                  <a:pt x="55" y="206"/>
                </a:cubicBezTo>
                <a:cubicBezTo>
                  <a:pt x="55" y="206"/>
                  <a:pt x="55" y="206"/>
                  <a:pt x="56" y="205"/>
                </a:cubicBezTo>
                <a:cubicBezTo>
                  <a:pt x="56" y="205"/>
                  <a:pt x="56" y="204"/>
                  <a:pt x="56" y="203"/>
                </a:cubicBezTo>
                <a:cubicBezTo>
                  <a:pt x="56" y="201"/>
                  <a:pt x="55" y="199"/>
                  <a:pt x="54" y="197"/>
                </a:cubicBezTo>
                <a:cubicBezTo>
                  <a:pt x="52" y="195"/>
                  <a:pt x="50" y="193"/>
                  <a:pt x="48" y="191"/>
                </a:cubicBezTo>
                <a:close/>
                <a:moveTo>
                  <a:pt x="207" y="60"/>
                </a:moveTo>
                <a:cubicBezTo>
                  <a:pt x="158" y="60"/>
                  <a:pt x="158" y="60"/>
                  <a:pt x="158" y="60"/>
                </a:cubicBezTo>
                <a:cubicBezTo>
                  <a:pt x="147" y="60"/>
                  <a:pt x="138" y="69"/>
                  <a:pt x="138" y="80"/>
                </a:cubicBezTo>
                <a:cubicBezTo>
                  <a:pt x="138" y="439"/>
                  <a:pt x="138" y="439"/>
                  <a:pt x="138" y="439"/>
                </a:cubicBezTo>
                <a:cubicBezTo>
                  <a:pt x="138" y="443"/>
                  <a:pt x="142" y="447"/>
                  <a:pt x="146" y="447"/>
                </a:cubicBezTo>
                <a:cubicBezTo>
                  <a:pt x="151" y="447"/>
                  <a:pt x="154" y="443"/>
                  <a:pt x="154" y="439"/>
                </a:cubicBezTo>
                <a:cubicBezTo>
                  <a:pt x="154" y="420"/>
                  <a:pt x="154" y="420"/>
                  <a:pt x="154" y="420"/>
                </a:cubicBezTo>
                <a:cubicBezTo>
                  <a:pt x="211" y="363"/>
                  <a:pt x="211" y="363"/>
                  <a:pt x="211" y="363"/>
                </a:cubicBezTo>
                <a:cubicBezTo>
                  <a:pt x="211" y="439"/>
                  <a:pt x="211" y="439"/>
                  <a:pt x="211" y="439"/>
                </a:cubicBezTo>
                <a:cubicBezTo>
                  <a:pt x="211" y="443"/>
                  <a:pt x="215" y="447"/>
                  <a:pt x="219" y="447"/>
                </a:cubicBezTo>
                <a:cubicBezTo>
                  <a:pt x="223" y="447"/>
                  <a:pt x="227" y="443"/>
                  <a:pt x="227" y="439"/>
                </a:cubicBezTo>
                <a:cubicBezTo>
                  <a:pt x="227" y="80"/>
                  <a:pt x="227" y="80"/>
                  <a:pt x="227" y="80"/>
                </a:cubicBezTo>
                <a:cubicBezTo>
                  <a:pt x="227" y="69"/>
                  <a:pt x="218" y="60"/>
                  <a:pt x="207" y="60"/>
                </a:cubicBezTo>
                <a:close/>
                <a:moveTo>
                  <a:pt x="154" y="80"/>
                </a:moveTo>
                <a:cubicBezTo>
                  <a:pt x="154" y="78"/>
                  <a:pt x="156" y="76"/>
                  <a:pt x="158" y="76"/>
                </a:cubicBezTo>
                <a:cubicBezTo>
                  <a:pt x="198" y="76"/>
                  <a:pt x="198" y="76"/>
                  <a:pt x="198" y="76"/>
                </a:cubicBezTo>
                <a:cubicBezTo>
                  <a:pt x="154" y="120"/>
                  <a:pt x="154" y="120"/>
                  <a:pt x="154" y="120"/>
                </a:cubicBezTo>
                <a:lnTo>
                  <a:pt x="154" y="80"/>
                </a:lnTo>
                <a:close/>
                <a:moveTo>
                  <a:pt x="154" y="155"/>
                </a:moveTo>
                <a:cubicBezTo>
                  <a:pt x="207" y="207"/>
                  <a:pt x="207" y="207"/>
                  <a:pt x="207" y="207"/>
                </a:cubicBezTo>
                <a:cubicBezTo>
                  <a:pt x="154" y="260"/>
                  <a:pt x="154" y="260"/>
                  <a:pt x="154" y="260"/>
                </a:cubicBezTo>
                <a:lnTo>
                  <a:pt x="154" y="155"/>
                </a:lnTo>
                <a:close/>
                <a:moveTo>
                  <a:pt x="154" y="397"/>
                </a:moveTo>
                <a:cubicBezTo>
                  <a:pt x="154" y="294"/>
                  <a:pt x="154" y="294"/>
                  <a:pt x="154" y="294"/>
                </a:cubicBezTo>
                <a:cubicBezTo>
                  <a:pt x="206" y="346"/>
                  <a:pt x="206" y="346"/>
                  <a:pt x="206" y="346"/>
                </a:cubicBezTo>
                <a:lnTo>
                  <a:pt x="154" y="397"/>
                </a:lnTo>
                <a:close/>
                <a:moveTo>
                  <a:pt x="211" y="328"/>
                </a:moveTo>
                <a:cubicBezTo>
                  <a:pt x="160" y="277"/>
                  <a:pt x="160" y="277"/>
                  <a:pt x="160" y="277"/>
                </a:cubicBezTo>
                <a:cubicBezTo>
                  <a:pt x="211" y="226"/>
                  <a:pt x="211" y="226"/>
                  <a:pt x="211" y="226"/>
                </a:cubicBezTo>
                <a:lnTo>
                  <a:pt x="211" y="328"/>
                </a:lnTo>
                <a:close/>
                <a:moveTo>
                  <a:pt x="211" y="189"/>
                </a:moveTo>
                <a:cubicBezTo>
                  <a:pt x="159" y="137"/>
                  <a:pt x="159" y="137"/>
                  <a:pt x="159" y="137"/>
                </a:cubicBezTo>
                <a:cubicBezTo>
                  <a:pt x="211" y="86"/>
                  <a:pt x="211" y="86"/>
                  <a:pt x="211" y="86"/>
                </a:cubicBezTo>
                <a:lnTo>
                  <a:pt x="211" y="189"/>
                </a:lnTo>
                <a:close/>
                <a:moveTo>
                  <a:pt x="107" y="58"/>
                </a:moveTo>
                <a:cubicBezTo>
                  <a:pt x="103" y="58"/>
                  <a:pt x="99" y="62"/>
                  <a:pt x="99" y="66"/>
                </a:cubicBezTo>
                <a:cubicBezTo>
                  <a:pt x="99" y="144"/>
                  <a:pt x="99" y="144"/>
                  <a:pt x="99" y="144"/>
                </a:cubicBezTo>
                <a:cubicBezTo>
                  <a:pt x="99" y="148"/>
                  <a:pt x="103" y="152"/>
                  <a:pt x="107" y="152"/>
                </a:cubicBezTo>
                <a:cubicBezTo>
                  <a:pt x="111" y="152"/>
                  <a:pt x="115" y="148"/>
                  <a:pt x="115" y="144"/>
                </a:cubicBezTo>
                <a:cubicBezTo>
                  <a:pt x="115" y="66"/>
                  <a:pt x="115" y="66"/>
                  <a:pt x="115" y="66"/>
                </a:cubicBezTo>
                <a:cubicBezTo>
                  <a:pt x="115" y="62"/>
                  <a:pt x="111" y="58"/>
                  <a:pt x="107" y="58"/>
                </a:cubicBezTo>
                <a:close/>
                <a:moveTo>
                  <a:pt x="320" y="28"/>
                </a:moveTo>
                <a:cubicBezTo>
                  <a:pt x="322" y="29"/>
                  <a:pt x="323" y="31"/>
                  <a:pt x="324" y="33"/>
                </a:cubicBezTo>
                <a:cubicBezTo>
                  <a:pt x="327" y="36"/>
                  <a:pt x="332" y="37"/>
                  <a:pt x="335" y="35"/>
                </a:cubicBezTo>
                <a:cubicBezTo>
                  <a:pt x="339" y="32"/>
                  <a:pt x="340" y="27"/>
                  <a:pt x="337" y="23"/>
                </a:cubicBezTo>
                <a:cubicBezTo>
                  <a:pt x="336" y="22"/>
                  <a:pt x="335" y="20"/>
                  <a:pt x="333" y="18"/>
                </a:cubicBezTo>
                <a:cubicBezTo>
                  <a:pt x="329" y="13"/>
                  <a:pt x="325" y="8"/>
                  <a:pt x="320" y="3"/>
                </a:cubicBezTo>
                <a:cubicBezTo>
                  <a:pt x="317" y="0"/>
                  <a:pt x="312" y="0"/>
                  <a:pt x="309" y="3"/>
                </a:cubicBezTo>
                <a:cubicBezTo>
                  <a:pt x="307" y="4"/>
                  <a:pt x="306" y="7"/>
                  <a:pt x="306" y="9"/>
                </a:cubicBezTo>
                <a:cubicBezTo>
                  <a:pt x="306" y="11"/>
                  <a:pt x="307" y="13"/>
                  <a:pt x="309" y="14"/>
                </a:cubicBezTo>
                <a:cubicBezTo>
                  <a:pt x="313" y="18"/>
                  <a:pt x="317" y="23"/>
                  <a:pt x="320" y="28"/>
                </a:cubicBezTo>
                <a:close/>
                <a:moveTo>
                  <a:pt x="257" y="59"/>
                </a:moveTo>
                <a:cubicBezTo>
                  <a:pt x="252" y="59"/>
                  <a:pt x="249" y="63"/>
                  <a:pt x="249" y="67"/>
                </a:cubicBezTo>
                <a:cubicBezTo>
                  <a:pt x="249" y="145"/>
                  <a:pt x="249" y="145"/>
                  <a:pt x="249" y="145"/>
                </a:cubicBezTo>
                <a:cubicBezTo>
                  <a:pt x="249" y="149"/>
                  <a:pt x="252" y="153"/>
                  <a:pt x="257" y="153"/>
                </a:cubicBezTo>
                <a:cubicBezTo>
                  <a:pt x="261" y="153"/>
                  <a:pt x="265" y="149"/>
                  <a:pt x="265" y="145"/>
                </a:cubicBezTo>
                <a:cubicBezTo>
                  <a:pt x="265" y="67"/>
                  <a:pt x="265" y="67"/>
                  <a:pt x="265" y="67"/>
                </a:cubicBezTo>
                <a:cubicBezTo>
                  <a:pt x="265" y="63"/>
                  <a:pt x="261" y="59"/>
                  <a:pt x="257" y="59"/>
                </a:cubicBezTo>
                <a:close/>
                <a:moveTo>
                  <a:pt x="291" y="32"/>
                </a:moveTo>
                <a:cubicBezTo>
                  <a:pt x="288" y="29"/>
                  <a:pt x="283" y="29"/>
                  <a:pt x="279" y="32"/>
                </a:cubicBezTo>
                <a:cubicBezTo>
                  <a:pt x="278" y="34"/>
                  <a:pt x="277" y="36"/>
                  <a:pt x="277" y="38"/>
                </a:cubicBezTo>
                <a:cubicBezTo>
                  <a:pt x="277" y="40"/>
                  <a:pt x="278" y="42"/>
                  <a:pt x="279" y="44"/>
                </a:cubicBezTo>
                <a:cubicBezTo>
                  <a:pt x="297" y="61"/>
                  <a:pt x="305" y="83"/>
                  <a:pt x="305" y="106"/>
                </a:cubicBezTo>
                <a:cubicBezTo>
                  <a:pt x="305" y="128"/>
                  <a:pt x="297" y="151"/>
                  <a:pt x="279" y="168"/>
                </a:cubicBezTo>
                <a:cubicBezTo>
                  <a:pt x="279" y="168"/>
                  <a:pt x="279" y="168"/>
                  <a:pt x="279" y="168"/>
                </a:cubicBezTo>
                <a:cubicBezTo>
                  <a:pt x="276" y="171"/>
                  <a:pt x="276" y="176"/>
                  <a:pt x="279" y="179"/>
                </a:cubicBezTo>
                <a:cubicBezTo>
                  <a:pt x="283" y="182"/>
                  <a:pt x="288" y="182"/>
                  <a:pt x="291" y="179"/>
                </a:cubicBezTo>
                <a:cubicBezTo>
                  <a:pt x="311" y="159"/>
                  <a:pt x="321" y="132"/>
                  <a:pt x="321" y="106"/>
                </a:cubicBezTo>
                <a:cubicBezTo>
                  <a:pt x="321" y="79"/>
                  <a:pt x="311" y="53"/>
                  <a:pt x="291" y="32"/>
                </a:cubicBezTo>
                <a:close/>
                <a:moveTo>
                  <a:pt x="353" y="53"/>
                </a:moveTo>
                <a:cubicBezTo>
                  <a:pt x="351" y="49"/>
                  <a:pt x="347" y="47"/>
                  <a:pt x="343" y="49"/>
                </a:cubicBezTo>
                <a:cubicBezTo>
                  <a:pt x="338" y="50"/>
                  <a:pt x="336" y="55"/>
                  <a:pt x="338" y="59"/>
                </a:cubicBezTo>
                <a:cubicBezTo>
                  <a:pt x="344" y="74"/>
                  <a:pt x="347" y="90"/>
                  <a:pt x="347" y="106"/>
                </a:cubicBezTo>
                <a:cubicBezTo>
                  <a:pt x="347" y="140"/>
                  <a:pt x="333" y="173"/>
                  <a:pt x="309" y="197"/>
                </a:cubicBezTo>
                <a:cubicBezTo>
                  <a:pt x="307" y="199"/>
                  <a:pt x="306" y="201"/>
                  <a:pt x="306" y="203"/>
                </a:cubicBezTo>
                <a:cubicBezTo>
                  <a:pt x="306" y="205"/>
                  <a:pt x="307" y="207"/>
                  <a:pt x="309" y="209"/>
                </a:cubicBezTo>
                <a:cubicBezTo>
                  <a:pt x="312" y="212"/>
                  <a:pt x="317" y="212"/>
                  <a:pt x="320" y="209"/>
                </a:cubicBezTo>
                <a:cubicBezTo>
                  <a:pt x="348" y="181"/>
                  <a:pt x="363" y="145"/>
                  <a:pt x="363" y="106"/>
                </a:cubicBezTo>
                <a:cubicBezTo>
                  <a:pt x="363" y="88"/>
                  <a:pt x="359" y="70"/>
                  <a:pt x="353" y="5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mn-lt"/>
              <a:ea typeface="+mn-ea"/>
              <a:cs typeface="+mn-cs"/>
            </a:endParaRPr>
          </a:p>
        </p:txBody>
      </p:sp>
      <p:cxnSp>
        <p:nvCxnSpPr>
          <p:cNvPr id="107" name="Straight Connector 106">
            <a:extLst>
              <a:ext uri="{FF2B5EF4-FFF2-40B4-BE49-F238E27FC236}">
                <a16:creationId xmlns:a16="http://schemas.microsoft.com/office/drawing/2014/main" id="{A571EBD7-5C4A-413D-B07F-A2A0527A42C3}"/>
              </a:ext>
            </a:extLst>
          </p:cNvPr>
          <p:cNvCxnSpPr>
            <a:cxnSpLocks/>
            <a:stCxn id="98" idx="0"/>
            <a:endCxn id="101" idx="0"/>
          </p:cNvCxnSpPr>
          <p:nvPr/>
        </p:nvCxnSpPr>
        <p:spPr bwMode="auto">
          <a:xfrm flipH="1">
            <a:off x="8812022" y="4109274"/>
            <a:ext cx="1598554" cy="0"/>
          </a:xfrm>
          <a:prstGeom prst="line">
            <a:avLst/>
          </a:prstGeom>
          <a:solidFill>
            <a:schemeClr val="accent1"/>
          </a:solidFill>
          <a:ln w="12700" cap="flat" cmpd="sng" algn="ctr">
            <a:solidFill>
              <a:schemeClr val="bg1"/>
            </a:solidFill>
            <a:prstDash val="solid"/>
            <a:round/>
            <a:headEnd type="none" w="med" len="med"/>
            <a:tailEnd type="none" w="med" len="med"/>
          </a:ln>
          <a:effectLst/>
        </p:spPr>
      </p:cxnSp>
      <p:sp>
        <p:nvSpPr>
          <p:cNvPr id="109" name="TextBox 108">
            <a:extLst>
              <a:ext uri="{FF2B5EF4-FFF2-40B4-BE49-F238E27FC236}">
                <a16:creationId xmlns:a16="http://schemas.microsoft.com/office/drawing/2014/main" id="{96C918E5-82BC-440E-9820-031739943236}"/>
              </a:ext>
            </a:extLst>
          </p:cNvPr>
          <p:cNvSpPr txBox="1"/>
          <p:nvPr/>
        </p:nvSpPr>
        <p:spPr>
          <a:xfrm rot="4058521">
            <a:off x="9691731" y="3162617"/>
            <a:ext cx="522900"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mn-lt"/>
                <a:ea typeface="+mn-ea"/>
                <a:cs typeface="+mn-cs"/>
              </a:rPr>
              <a:t>S1’-U</a:t>
            </a:r>
          </a:p>
        </p:txBody>
      </p:sp>
      <p:sp>
        <p:nvSpPr>
          <p:cNvPr id="110" name="TextBox 109">
            <a:extLst>
              <a:ext uri="{FF2B5EF4-FFF2-40B4-BE49-F238E27FC236}">
                <a16:creationId xmlns:a16="http://schemas.microsoft.com/office/drawing/2014/main" id="{94687C83-8F03-4DFB-AD51-1412F4CCB71F}"/>
              </a:ext>
            </a:extLst>
          </p:cNvPr>
          <p:cNvSpPr txBox="1"/>
          <p:nvPr/>
        </p:nvSpPr>
        <p:spPr>
          <a:xfrm rot="18032023">
            <a:off x="9098138" y="3134930"/>
            <a:ext cx="522900" cy="25391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mn-lt"/>
                <a:ea typeface="+mn-ea"/>
                <a:cs typeface="+mn-cs"/>
              </a:rPr>
              <a:t>S1’-C</a:t>
            </a:r>
          </a:p>
        </p:txBody>
      </p:sp>
      <p:sp>
        <p:nvSpPr>
          <p:cNvPr id="112" name="Rectangle 111">
            <a:extLst>
              <a:ext uri="{FF2B5EF4-FFF2-40B4-BE49-F238E27FC236}">
                <a16:creationId xmlns:a16="http://schemas.microsoft.com/office/drawing/2014/main" id="{0E02BE13-0E4D-4A34-9583-387562F29C95}"/>
              </a:ext>
            </a:extLst>
          </p:cNvPr>
          <p:cNvSpPr/>
          <p:nvPr/>
        </p:nvSpPr>
        <p:spPr>
          <a:xfrm>
            <a:off x="9002228" y="1487635"/>
            <a:ext cx="106311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sng" strike="noStrike" kern="0" cap="none" spc="0" normalizeH="0" baseline="0" noProof="0">
                <a:ln>
                  <a:noFill/>
                </a:ln>
                <a:solidFill>
                  <a:srgbClr val="FFFFFF"/>
                </a:solidFill>
                <a:effectLst/>
                <a:uLnTx/>
                <a:uFillTx/>
                <a:latin typeface="+mn-lt"/>
                <a:ea typeface="+mn-ea"/>
                <a:cs typeface="+mn-cs"/>
              </a:rPr>
              <a:t>Option 3x</a:t>
            </a:r>
          </a:p>
        </p:txBody>
      </p:sp>
      <p:sp>
        <p:nvSpPr>
          <p:cNvPr id="113" name="Rectangle 112">
            <a:extLst>
              <a:ext uri="{FF2B5EF4-FFF2-40B4-BE49-F238E27FC236}">
                <a16:creationId xmlns:a16="http://schemas.microsoft.com/office/drawing/2014/main" id="{8D107F61-06CE-4EA7-84F5-C9FC20466651}"/>
              </a:ext>
            </a:extLst>
          </p:cNvPr>
          <p:cNvSpPr/>
          <p:nvPr/>
        </p:nvSpPr>
        <p:spPr>
          <a:xfrm>
            <a:off x="5339127" y="1487635"/>
            <a:ext cx="1074333"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sng" strike="noStrike" kern="0" cap="none" spc="0" normalizeH="0" baseline="0" noProof="0">
                <a:ln>
                  <a:noFill/>
                </a:ln>
                <a:solidFill>
                  <a:srgbClr val="FFFFFF"/>
                </a:solidFill>
                <a:effectLst/>
                <a:uLnTx/>
                <a:uFillTx/>
                <a:latin typeface="+mn-lt"/>
                <a:ea typeface="+mn-ea"/>
                <a:cs typeface="+mn-cs"/>
              </a:rPr>
              <a:t>Option 3a</a:t>
            </a:r>
          </a:p>
        </p:txBody>
      </p:sp>
      <p:sp>
        <p:nvSpPr>
          <p:cNvPr id="114" name="Rectangle 113">
            <a:extLst>
              <a:ext uri="{FF2B5EF4-FFF2-40B4-BE49-F238E27FC236}">
                <a16:creationId xmlns:a16="http://schemas.microsoft.com/office/drawing/2014/main" id="{1C4CDACE-12B1-4028-AB35-A5AA24AE97EC}"/>
              </a:ext>
            </a:extLst>
          </p:cNvPr>
          <p:cNvSpPr/>
          <p:nvPr/>
        </p:nvSpPr>
        <p:spPr>
          <a:xfrm>
            <a:off x="1665735" y="1487635"/>
            <a:ext cx="960519"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sng" strike="noStrike" kern="0" cap="none" spc="0" normalizeH="0" baseline="0" noProof="0">
                <a:ln>
                  <a:noFill/>
                </a:ln>
                <a:solidFill>
                  <a:srgbClr val="FFFFFF"/>
                </a:solidFill>
                <a:effectLst/>
                <a:uLnTx/>
                <a:uFillTx/>
                <a:latin typeface="+mn-lt"/>
                <a:ea typeface="+mn-ea"/>
                <a:cs typeface="+mn-cs"/>
              </a:rPr>
              <a:t>Option 3</a:t>
            </a:r>
          </a:p>
        </p:txBody>
      </p:sp>
      <p:sp>
        <p:nvSpPr>
          <p:cNvPr id="115" name="TextBox 114">
            <a:extLst>
              <a:ext uri="{FF2B5EF4-FFF2-40B4-BE49-F238E27FC236}">
                <a16:creationId xmlns:a16="http://schemas.microsoft.com/office/drawing/2014/main" id="{A482CC52-F971-4161-AC84-DD91AF20C6B4}"/>
              </a:ext>
            </a:extLst>
          </p:cNvPr>
          <p:cNvSpPr txBox="1"/>
          <p:nvPr/>
        </p:nvSpPr>
        <p:spPr>
          <a:xfrm>
            <a:off x="647322" y="4669597"/>
            <a:ext cx="3406518" cy="938719"/>
          </a:xfrm>
          <a:prstGeom prst="rect">
            <a:avLst/>
          </a:prstGeom>
          <a:noFill/>
          <a:ln>
            <a:solidFill>
              <a:schemeClr val="bg1"/>
            </a:solidFill>
          </a:ln>
        </p:spPr>
        <p:txBody>
          <a:bodyPr wrap="square" rtlCol="0">
            <a:spAutoFit/>
          </a:bodyPr>
          <a:lstStyle/>
          <a:p>
            <a:pPr marL="180975" lvl="0" indent="-180975" fontAlgn="auto">
              <a:spcBef>
                <a:spcPts val="0"/>
              </a:spcBef>
              <a:spcAft>
                <a:spcPts val="0"/>
              </a:spcAft>
              <a:buFont typeface="Arial" panose="020B0604020202020204" pitchFamily="34" charset="0"/>
              <a:buChar char="•"/>
              <a:defRPr/>
            </a:pPr>
            <a:r>
              <a:rPr lang="en-US" sz="1100" kern="0">
                <a:solidFill>
                  <a:srgbClr val="FFFFFF"/>
                </a:solidFill>
                <a:latin typeface="+mn-lt"/>
              </a:rPr>
              <a:t>S1’-C always to LTE </a:t>
            </a:r>
            <a:r>
              <a:rPr lang="en-US" sz="1100" kern="0" err="1">
                <a:solidFill>
                  <a:srgbClr val="FFFFFF"/>
                </a:solidFill>
                <a:latin typeface="+mn-lt"/>
              </a:rPr>
              <a:t>eNB</a:t>
            </a:r>
            <a:endParaRPr lang="en-US" sz="1100" kern="0">
              <a:solidFill>
                <a:srgbClr val="FFFFFF"/>
              </a:solidFill>
              <a:latin typeface="+mn-lt"/>
            </a:endParaRPr>
          </a:p>
          <a:p>
            <a:pPr marL="180975" lvl="0" indent="-180975" fontAlgn="auto">
              <a:spcBef>
                <a:spcPts val="0"/>
              </a:spcBef>
              <a:spcAft>
                <a:spcPts val="0"/>
              </a:spcAft>
              <a:buFont typeface="Arial" panose="020B0604020202020204" pitchFamily="34" charset="0"/>
              <a:buChar char="•"/>
              <a:defRPr/>
            </a:pPr>
            <a:r>
              <a:rPr lang="en-US" sz="1100" kern="0">
                <a:solidFill>
                  <a:srgbClr val="FFFFFF"/>
                </a:solidFill>
                <a:latin typeface="+mn-lt"/>
              </a:rPr>
              <a:t>S1’-U terminates on LTE </a:t>
            </a:r>
            <a:r>
              <a:rPr lang="en-US" sz="1100" kern="0" err="1">
                <a:solidFill>
                  <a:srgbClr val="FFFFFF"/>
                </a:solidFill>
                <a:latin typeface="+mn-lt"/>
              </a:rPr>
              <a:t>eNB</a:t>
            </a:r>
            <a:endParaRPr lang="en-US" sz="1100" kern="0">
              <a:solidFill>
                <a:srgbClr val="FFFFFF"/>
              </a:solidFill>
              <a:latin typeface="+mn-lt"/>
            </a:endParaRPr>
          </a:p>
          <a:p>
            <a:pPr marL="180975" lvl="0" indent="-180975" fontAlgn="auto">
              <a:spcBef>
                <a:spcPts val="0"/>
              </a:spcBef>
              <a:spcAft>
                <a:spcPts val="0"/>
              </a:spcAft>
              <a:buFont typeface="Arial" panose="020B0604020202020204" pitchFamily="34" charset="0"/>
              <a:buChar char="•"/>
              <a:defRPr/>
            </a:pPr>
            <a:r>
              <a:rPr lang="en-US" sz="1100" kern="0">
                <a:solidFill>
                  <a:srgbClr val="FFFFFF"/>
                </a:solidFill>
                <a:latin typeface="+mn-lt"/>
              </a:rPr>
              <a:t>LTE </a:t>
            </a:r>
            <a:r>
              <a:rPr lang="en-US" sz="1100" kern="0" err="1">
                <a:solidFill>
                  <a:srgbClr val="FFFFFF"/>
                </a:solidFill>
                <a:latin typeface="+mn-lt"/>
              </a:rPr>
              <a:t>eNB</a:t>
            </a:r>
            <a:r>
              <a:rPr lang="en-US" sz="1100" kern="0">
                <a:solidFill>
                  <a:srgbClr val="FFFFFF"/>
                </a:solidFill>
                <a:latin typeface="+mn-lt"/>
              </a:rPr>
              <a:t> decides if UP traffic is routed via NR </a:t>
            </a:r>
            <a:r>
              <a:rPr lang="en-US" sz="1100" kern="0" err="1">
                <a:solidFill>
                  <a:srgbClr val="FFFFFF"/>
                </a:solidFill>
                <a:latin typeface="+mn-lt"/>
              </a:rPr>
              <a:t>gNB</a:t>
            </a:r>
            <a:r>
              <a:rPr lang="en-US" sz="1100" kern="0">
                <a:solidFill>
                  <a:srgbClr val="FFFFFF"/>
                </a:solidFill>
                <a:latin typeface="+mn-lt"/>
              </a:rPr>
              <a:t> and/or LTE </a:t>
            </a:r>
            <a:r>
              <a:rPr lang="en-US" sz="1100" kern="0" err="1">
                <a:solidFill>
                  <a:srgbClr val="FFFFFF"/>
                </a:solidFill>
                <a:latin typeface="+mn-lt"/>
              </a:rPr>
              <a:t>eNB</a:t>
            </a:r>
            <a:r>
              <a:rPr lang="en-US" sz="1100" kern="0">
                <a:solidFill>
                  <a:srgbClr val="FFFFFF"/>
                </a:solidFill>
                <a:latin typeface="+mn-lt"/>
              </a:rPr>
              <a:t> (split bearer in LTE </a:t>
            </a:r>
            <a:r>
              <a:rPr lang="en-US" sz="1100" kern="0" err="1">
                <a:solidFill>
                  <a:srgbClr val="FFFFFF"/>
                </a:solidFill>
                <a:latin typeface="+mn-lt"/>
              </a:rPr>
              <a:t>eNB</a:t>
            </a:r>
            <a:r>
              <a:rPr lang="en-US" sz="1100" kern="0">
                <a:solidFill>
                  <a:srgbClr val="FFFFFF"/>
                </a:solidFill>
                <a:latin typeface="+mn-lt"/>
              </a:rPr>
              <a:t>/MCG)</a:t>
            </a:r>
          </a:p>
        </p:txBody>
      </p:sp>
      <p:sp>
        <p:nvSpPr>
          <p:cNvPr id="116" name="TextBox 115">
            <a:extLst>
              <a:ext uri="{FF2B5EF4-FFF2-40B4-BE49-F238E27FC236}">
                <a16:creationId xmlns:a16="http://schemas.microsoft.com/office/drawing/2014/main" id="{FDD91640-8ADA-42A5-A41F-A950ADC83D9D}"/>
              </a:ext>
            </a:extLst>
          </p:cNvPr>
          <p:cNvSpPr txBox="1"/>
          <p:nvPr/>
        </p:nvSpPr>
        <p:spPr>
          <a:xfrm>
            <a:off x="8238461" y="4686440"/>
            <a:ext cx="3103736" cy="938719"/>
          </a:xfrm>
          <a:prstGeom prst="rect">
            <a:avLst/>
          </a:prstGeom>
          <a:noFill/>
          <a:ln>
            <a:solidFill>
              <a:schemeClr val="bg1"/>
            </a:solidFill>
          </a:ln>
        </p:spPr>
        <p:txBody>
          <a:bodyPr wrap="square" rtlCol="0">
            <a:spAutoFit/>
          </a:bodyPr>
          <a:lstStyle/>
          <a:p>
            <a:pPr marL="180975" lvl="0" indent="-180975" fontAlgn="auto">
              <a:spcBef>
                <a:spcPts val="0"/>
              </a:spcBef>
              <a:spcAft>
                <a:spcPts val="0"/>
              </a:spcAft>
              <a:buFont typeface="Arial" panose="020B0604020202020204" pitchFamily="34" charset="0"/>
              <a:buChar char="•"/>
              <a:defRPr/>
            </a:pPr>
            <a:r>
              <a:rPr lang="en-US" sz="1100" kern="0">
                <a:solidFill>
                  <a:srgbClr val="FFFFFF"/>
                </a:solidFill>
                <a:latin typeface="+mn-lt"/>
              </a:rPr>
              <a:t>S1’-C always to LTE </a:t>
            </a:r>
            <a:r>
              <a:rPr lang="en-US" sz="1100" kern="0" err="1">
                <a:solidFill>
                  <a:srgbClr val="FFFFFF"/>
                </a:solidFill>
                <a:latin typeface="+mn-lt"/>
              </a:rPr>
              <a:t>eNB</a:t>
            </a:r>
            <a:endParaRPr lang="en-US" sz="1100" kern="0">
              <a:solidFill>
                <a:srgbClr val="FFFFFF"/>
              </a:solidFill>
              <a:latin typeface="+mn-lt"/>
            </a:endParaRPr>
          </a:p>
          <a:p>
            <a:pPr marL="180975" lvl="0" indent="-180975" fontAlgn="auto">
              <a:spcBef>
                <a:spcPts val="0"/>
              </a:spcBef>
              <a:spcAft>
                <a:spcPts val="0"/>
              </a:spcAft>
              <a:buFont typeface="Arial" panose="020B0604020202020204" pitchFamily="34" charset="0"/>
              <a:buChar char="•"/>
              <a:defRPr/>
            </a:pPr>
            <a:r>
              <a:rPr lang="en-US" sz="1100" kern="0">
                <a:solidFill>
                  <a:srgbClr val="FFFFFF"/>
                </a:solidFill>
                <a:latin typeface="+mn-lt"/>
              </a:rPr>
              <a:t>S1’-U terminates on NR </a:t>
            </a:r>
            <a:r>
              <a:rPr lang="en-US" sz="1100" kern="0" err="1">
                <a:solidFill>
                  <a:srgbClr val="FFFFFF"/>
                </a:solidFill>
                <a:latin typeface="+mn-lt"/>
              </a:rPr>
              <a:t>gNB</a:t>
            </a:r>
            <a:endParaRPr lang="en-US" sz="1100" kern="0">
              <a:solidFill>
                <a:srgbClr val="FFFFFF"/>
              </a:solidFill>
              <a:latin typeface="+mn-lt"/>
            </a:endParaRPr>
          </a:p>
          <a:p>
            <a:pPr marL="180975" lvl="0" indent="-180975" fontAlgn="auto">
              <a:spcBef>
                <a:spcPts val="0"/>
              </a:spcBef>
              <a:spcAft>
                <a:spcPts val="0"/>
              </a:spcAft>
              <a:buFont typeface="Arial" panose="020B0604020202020204" pitchFamily="34" charset="0"/>
              <a:buChar char="•"/>
              <a:defRPr/>
            </a:pPr>
            <a:r>
              <a:rPr lang="en-US" sz="1100" kern="0">
                <a:solidFill>
                  <a:srgbClr val="FFFFFF"/>
                </a:solidFill>
                <a:latin typeface="+mn-lt"/>
              </a:rPr>
              <a:t>NR </a:t>
            </a:r>
            <a:r>
              <a:rPr lang="en-US" sz="1100" kern="0" err="1">
                <a:solidFill>
                  <a:srgbClr val="FFFFFF"/>
                </a:solidFill>
                <a:latin typeface="+mn-lt"/>
              </a:rPr>
              <a:t>gNB</a:t>
            </a:r>
            <a:r>
              <a:rPr lang="en-US" sz="1100" kern="0">
                <a:solidFill>
                  <a:srgbClr val="FFFFFF"/>
                </a:solidFill>
                <a:latin typeface="+mn-lt"/>
              </a:rPr>
              <a:t> decides if UP traffic is routed via NR </a:t>
            </a:r>
            <a:r>
              <a:rPr lang="en-US" sz="1100" kern="0" err="1">
                <a:solidFill>
                  <a:srgbClr val="FFFFFF"/>
                </a:solidFill>
                <a:latin typeface="+mn-lt"/>
              </a:rPr>
              <a:t>gNB</a:t>
            </a:r>
            <a:r>
              <a:rPr lang="en-US" sz="1100" kern="0">
                <a:solidFill>
                  <a:srgbClr val="FFFFFF"/>
                </a:solidFill>
                <a:latin typeface="+mn-lt"/>
              </a:rPr>
              <a:t> and/or LTE </a:t>
            </a:r>
            <a:r>
              <a:rPr lang="en-US" sz="1100" kern="0" err="1">
                <a:solidFill>
                  <a:srgbClr val="FFFFFF"/>
                </a:solidFill>
                <a:latin typeface="+mn-lt"/>
              </a:rPr>
              <a:t>eNB</a:t>
            </a:r>
            <a:r>
              <a:rPr lang="en-US" sz="1100" kern="0">
                <a:solidFill>
                  <a:srgbClr val="FFFFFF"/>
                </a:solidFill>
                <a:latin typeface="+mn-lt"/>
              </a:rPr>
              <a:t> (split bearer in NR </a:t>
            </a:r>
            <a:r>
              <a:rPr lang="en-US" sz="1100" kern="0" err="1">
                <a:solidFill>
                  <a:srgbClr val="FFFFFF"/>
                </a:solidFill>
                <a:latin typeface="+mn-lt"/>
              </a:rPr>
              <a:t>gNB</a:t>
            </a:r>
            <a:r>
              <a:rPr lang="en-US" sz="1100" kern="0">
                <a:solidFill>
                  <a:srgbClr val="FFFFFF"/>
                </a:solidFill>
                <a:latin typeface="+mn-lt"/>
              </a:rPr>
              <a:t>/SCG</a:t>
            </a:r>
            <a:endParaRPr kumimoji="0" lang="en-US" sz="1100" b="0" i="0" u="none" strike="noStrike" kern="0" cap="none" spc="0" normalizeH="0" baseline="0" noProof="0">
              <a:ln>
                <a:noFill/>
              </a:ln>
              <a:solidFill>
                <a:srgbClr val="FFFFFF"/>
              </a:solidFill>
              <a:effectLst/>
              <a:uLnTx/>
              <a:uFillTx/>
              <a:latin typeface="+mn-lt"/>
              <a:ea typeface="+mn-ea"/>
              <a:cs typeface="+mn-cs"/>
            </a:endParaRPr>
          </a:p>
        </p:txBody>
      </p:sp>
      <p:sp>
        <p:nvSpPr>
          <p:cNvPr id="117" name="TextBox 116">
            <a:extLst>
              <a:ext uri="{FF2B5EF4-FFF2-40B4-BE49-F238E27FC236}">
                <a16:creationId xmlns:a16="http://schemas.microsoft.com/office/drawing/2014/main" id="{0E0BA9AC-75AD-47C0-BC7E-C22BBC582618}"/>
              </a:ext>
            </a:extLst>
          </p:cNvPr>
          <p:cNvSpPr txBox="1"/>
          <p:nvPr/>
        </p:nvSpPr>
        <p:spPr>
          <a:xfrm>
            <a:off x="4442891" y="4661524"/>
            <a:ext cx="3100812" cy="769441"/>
          </a:xfrm>
          <a:prstGeom prst="rect">
            <a:avLst/>
          </a:prstGeom>
          <a:noFill/>
          <a:ln>
            <a:solidFill>
              <a:schemeClr val="bg1"/>
            </a:solidFill>
          </a:ln>
        </p:spPr>
        <p:txBody>
          <a:bodyPr wrap="square" rtlCol="0">
            <a:spAutoFit/>
          </a:bodyPr>
          <a:lstStyle/>
          <a:p>
            <a:pPr marL="180975" lvl="0" indent="-180975" fontAlgn="auto">
              <a:spcBef>
                <a:spcPts val="0"/>
              </a:spcBef>
              <a:spcAft>
                <a:spcPts val="0"/>
              </a:spcAft>
              <a:buFont typeface="Arial" panose="020B0604020202020204" pitchFamily="34" charset="0"/>
              <a:buChar char="•"/>
              <a:defRPr/>
            </a:pPr>
            <a:r>
              <a:rPr lang="en-US" sz="1100" kern="0">
                <a:solidFill>
                  <a:srgbClr val="FFFFFF"/>
                </a:solidFill>
                <a:latin typeface="+mn-lt"/>
              </a:rPr>
              <a:t>S1’-C always to LTE </a:t>
            </a:r>
            <a:r>
              <a:rPr lang="en-US" sz="1100" kern="0" err="1">
                <a:solidFill>
                  <a:srgbClr val="FFFFFF"/>
                </a:solidFill>
                <a:latin typeface="+mn-lt"/>
              </a:rPr>
              <a:t>eNB</a:t>
            </a:r>
            <a:endParaRPr lang="en-US" sz="1100" kern="0">
              <a:solidFill>
                <a:srgbClr val="FFFFFF"/>
              </a:solidFill>
              <a:latin typeface="+mn-lt"/>
            </a:endParaRPr>
          </a:p>
          <a:p>
            <a:pPr marL="180975" lvl="0" indent="-180975" fontAlgn="auto">
              <a:spcBef>
                <a:spcPts val="0"/>
              </a:spcBef>
              <a:spcAft>
                <a:spcPts val="0"/>
              </a:spcAft>
              <a:buFont typeface="Arial" panose="020B0604020202020204" pitchFamily="34" charset="0"/>
              <a:buChar char="•"/>
              <a:defRPr/>
            </a:pPr>
            <a:r>
              <a:rPr lang="en-US" sz="1100" kern="0">
                <a:solidFill>
                  <a:schemeClr val="bg1"/>
                </a:solidFill>
                <a:latin typeface="+mn-lt"/>
              </a:rPr>
              <a:t>S1’-U terminates on NR </a:t>
            </a:r>
            <a:r>
              <a:rPr lang="en-US" sz="1100" kern="0" err="1">
                <a:solidFill>
                  <a:schemeClr val="bg1"/>
                </a:solidFill>
                <a:latin typeface="+mn-lt"/>
              </a:rPr>
              <a:t>gNB</a:t>
            </a:r>
            <a:endParaRPr lang="en-US" sz="1100" kern="0">
              <a:solidFill>
                <a:schemeClr val="bg1"/>
              </a:solidFill>
              <a:latin typeface="+mn-lt"/>
            </a:endParaRPr>
          </a:p>
          <a:p>
            <a:pPr marL="180975" lvl="0" indent="-180975" fontAlgn="auto">
              <a:spcBef>
                <a:spcPts val="0"/>
              </a:spcBef>
              <a:spcAft>
                <a:spcPts val="0"/>
              </a:spcAft>
              <a:buFont typeface="Arial" panose="020B0604020202020204" pitchFamily="34" charset="0"/>
              <a:buChar char="•"/>
              <a:defRPr/>
            </a:pPr>
            <a:r>
              <a:rPr lang="sv-SE" sz="1100" err="1">
                <a:solidFill>
                  <a:schemeClr val="bg1"/>
                </a:solidFill>
                <a:latin typeface="+mn-lt"/>
              </a:rPr>
              <a:t>Only</a:t>
            </a:r>
            <a:r>
              <a:rPr lang="sv-SE" sz="1100">
                <a:solidFill>
                  <a:schemeClr val="bg1"/>
                </a:solidFill>
                <a:latin typeface="+mn-lt"/>
              </a:rPr>
              <a:t> NR UP tunnel </a:t>
            </a:r>
            <a:r>
              <a:rPr lang="sv-SE" sz="1100" err="1">
                <a:solidFill>
                  <a:schemeClr val="bg1"/>
                </a:solidFill>
                <a:latin typeface="+mn-lt"/>
              </a:rPr>
              <a:t>towards</a:t>
            </a:r>
            <a:r>
              <a:rPr lang="sv-SE" sz="1100">
                <a:solidFill>
                  <a:schemeClr val="bg1"/>
                </a:solidFill>
                <a:latin typeface="+mn-lt"/>
              </a:rPr>
              <a:t> EPC from NR </a:t>
            </a:r>
            <a:r>
              <a:rPr lang="sv-SE" sz="1100" err="1">
                <a:solidFill>
                  <a:schemeClr val="bg1"/>
                </a:solidFill>
                <a:latin typeface="+mn-lt"/>
              </a:rPr>
              <a:t>gNB</a:t>
            </a:r>
            <a:r>
              <a:rPr lang="sv-SE" sz="1100">
                <a:solidFill>
                  <a:schemeClr val="bg1"/>
                </a:solidFill>
                <a:latin typeface="+mn-lt"/>
              </a:rPr>
              <a:t>,  </a:t>
            </a:r>
            <a:r>
              <a:rPr lang="sv-SE" sz="1100" u="sng">
                <a:solidFill>
                  <a:schemeClr val="bg1"/>
                </a:solidFill>
                <a:latin typeface="+mn-lt"/>
              </a:rPr>
              <a:t>or</a:t>
            </a:r>
            <a:r>
              <a:rPr lang="sv-SE" sz="1100">
                <a:solidFill>
                  <a:schemeClr val="bg1"/>
                </a:solidFill>
                <a:latin typeface="+mn-lt"/>
              </a:rPr>
              <a:t> </a:t>
            </a:r>
            <a:r>
              <a:rPr lang="en-US" sz="1100">
                <a:solidFill>
                  <a:schemeClr val="bg1"/>
                </a:solidFill>
                <a:latin typeface="+mn-lt"/>
              </a:rPr>
              <a:t>LTE UP tunnel towards EPC</a:t>
            </a:r>
            <a:endParaRPr lang="en-US" sz="1100" kern="0">
              <a:solidFill>
                <a:schemeClr val="bg1"/>
              </a:solidFill>
              <a:latin typeface="+mn-lt"/>
            </a:endParaRPr>
          </a:p>
        </p:txBody>
      </p:sp>
      <p:grpSp>
        <p:nvGrpSpPr>
          <p:cNvPr id="138" name="Group 137">
            <a:extLst>
              <a:ext uri="{FF2B5EF4-FFF2-40B4-BE49-F238E27FC236}">
                <a16:creationId xmlns:a16="http://schemas.microsoft.com/office/drawing/2014/main" id="{B3D76503-9C8A-41E9-9624-E8F8531F7265}"/>
              </a:ext>
            </a:extLst>
          </p:cNvPr>
          <p:cNvGrpSpPr/>
          <p:nvPr/>
        </p:nvGrpSpPr>
        <p:grpSpPr>
          <a:xfrm>
            <a:off x="1404176" y="2324368"/>
            <a:ext cx="1508780" cy="722485"/>
            <a:chOff x="1416616" y="2456593"/>
            <a:chExt cx="1508780" cy="722485"/>
          </a:xfrm>
        </p:grpSpPr>
        <p:grpSp>
          <p:nvGrpSpPr>
            <p:cNvPr id="126" name="Group 125">
              <a:extLst>
                <a:ext uri="{FF2B5EF4-FFF2-40B4-BE49-F238E27FC236}">
                  <a16:creationId xmlns:a16="http://schemas.microsoft.com/office/drawing/2014/main" id="{1C93DBAA-35A7-4AD8-96AF-2CBEFA361E7B}"/>
                </a:ext>
              </a:extLst>
            </p:cNvPr>
            <p:cNvGrpSpPr/>
            <p:nvPr/>
          </p:nvGrpSpPr>
          <p:grpSpPr>
            <a:xfrm>
              <a:off x="1416616" y="2456593"/>
              <a:ext cx="1508780" cy="722485"/>
              <a:chOff x="8582882" y="167662"/>
              <a:chExt cx="796584" cy="295959"/>
            </a:xfrm>
          </p:grpSpPr>
          <p:sp>
            <p:nvSpPr>
              <p:cNvPr id="132" name="AutoShape 15" descr="bpct-blend1">
                <a:extLst>
                  <a:ext uri="{FF2B5EF4-FFF2-40B4-BE49-F238E27FC236}">
                    <a16:creationId xmlns:a16="http://schemas.microsoft.com/office/drawing/2014/main" id="{F4516598-167D-4985-B08D-2B8D5D1EA68E}"/>
                  </a:ext>
                </a:extLst>
              </p:cNvPr>
              <p:cNvSpPr>
                <a:spLocks noChangeArrowheads="1"/>
              </p:cNvSpPr>
              <p:nvPr/>
            </p:nvSpPr>
            <p:spPr bwMode="auto">
              <a:xfrm>
                <a:off x="8608121" y="167662"/>
                <a:ext cx="746106" cy="295959"/>
              </a:xfrm>
              <a:prstGeom prst="roundRect">
                <a:avLst>
                  <a:gd name="adj" fmla="val 5958"/>
                </a:avLst>
              </a:prstGeom>
              <a:solidFill>
                <a:srgbClr val="5B6592"/>
              </a:solidFill>
              <a:ln w="25400" algn="ctr">
                <a:solidFill>
                  <a:srgbClr val="FFFFFF"/>
                </a:solidFill>
                <a:round/>
                <a:headEnd/>
                <a:tailEnd/>
              </a:ln>
            </p:spPr>
            <p:txBody>
              <a:bodyPr lIns="125986" tIns="45718" rIns="91430" bIns="45718" anchor="ctr"/>
              <a:lstStyle>
                <a:lvl1pPr eaLnBrk="0" hangingPunct="0">
                  <a:spcBef>
                    <a:spcPct val="20000"/>
                  </a:spcBef>
                  <a:buClr>
                    <a:srgbClr val="00A9D4"/>
                  </a:buClr>
                  <a:buFont typeface="Arial" pitchFamily="34" charset="0"/>
                  <a:buChar char="›"/>
                  <a:defRPr sz="20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altLang="en-US" sz="800" b="0" i="0" u="none" strike="noStrike" kern="0" cap="none" spc="0" normalizeH="0" baseline="0" noProof="0">
                  <a:ln>
                    <a:noFill/>
                  </a:ln>
                  <a:solidFill>
                    <a:srgbClr val="00A9D4"/>
                  </a:solidFill>
                  <a:effectLst/>
                  <a:uLnTx/>
                  <a:uFillTx/>
                  <a:latin typeface="+mn-lt"/>
                  <a:ea typeface="+mn-ea"/>
                  <a:cs typeface="+mn-cs"/>
                </a:endParaRPr>
              </a:p>
            </p:txBody>
          </p:sp>
          <p:sp>
            <p:nvSpPr>
              <p:cNvPr id="133" name="Rectangle 36">
                <a:extLst>
                  <a:ext uri="{FF2B5EF4-FFF2-40B4-BE49-F238E27FC236}">
                    <a16:creationId xmlns:a16="http://schemas.microsoft.com/office/drawing/2014/main" id="{9784F840-4166-44A2-843D-7678BF866C38}"/>
                  </a:ext>
                </a:extLst>
              </p:cNvPr>
              <p:cNvSpPr>
                <a:spLocks noChangeArrowheads="1"/>
              </p:cNvSpPr>
              <p:nvPr/>
            </p:nvSpPr>
            <p:spPr bwMode="auto">
              <a:xfrm>
                <a:off x="8582882" y="191001"/>
                <a:ext cx="796584" cy="113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rgbClr val="00A9D4"/>
                  </a:buClr>
                  <a:buFont typeface="Arial" pitchFamily="34" charset="0"/>
                  <a:buChar char="›"/>
                  <a:defRPr sz="20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200" b="0" i="0" u="none" strike="noStrike" kern="0" cap="none" spc="0" normalizeH="0" baseline="0" noProof="0">
                    <a:ln>
                      <a:noFill/>
                    </a:ln>
                    <a:solidFill>
                      <a:srgbClr val="FFFFFF"/>
                    </a:solidFill>
                    <a:effectLst/>
                    <a:uLnTx/>
                    <a:uFillTx/>
                    <a:latin typeface="+mn-lt"/>
                    <a:ea typeface="+mn-ea"/>
                    <a:cs typeface="+mn-cs"/>
                  </a:rPr>
                  <a:t>5G EPC</a:t>
                </a:r>
              </a:p>
            </p:txBody>
          </p:sp>
        </p:grpSp>
        <p:sp>
          <p:nvSpPr>
            <p:cNvPr id="72" name="Rectangle: Rounded Corners 71">
              <a:extLst>
                <a:ext uri="{FF2B5EF4-FFF2-40B4-BE49-F238E27FC236}">
                  <a16:creationId xmlns:a16="http://schemas.microsoft.com/office/drawing/2014/main" id="{3E864AC5-A547-485C-9317-497DA8D37C92}"/>
                </a:ext>
              </a:extLst>
            </p:cNvPr>
            <p:cNvSpPr/>
            <p:nvPr/>
          </p:nvSpPr>
          <p:spPr bwMode="auto">
            <a:xfrm>
              <a:off x="1648131" y="2801596"/>
              <a:ext cx="512959" cy="271570"/>
            </a:xfrm>
            <a:prstGeom prst="roundRect">
              <a:avLst/>
            </a:prstGeom>
            <a:noFill/>
            <a:ln w="12700" cap="flat" cmpd="sng" algn="ctr">
              <a:solidFill>
                <a:schemeClr val="bg1"/>
              </a:solid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mn-lt"/>
                  <a:ea typeface="+mn-ea"/>
                  <a:cs typeface="+mn-cs"/>
                </a:rPr>
                <a:t>MME</a:t>
              </a:r>
            </a:p>
          </p:txBody>
        </p:sp>
        <p:sp>
          <p:nvSpPr>
            <p:cNvPr id="73" name="Rectangle: Rounded Corners 72">
              <a:extLst>
                <a:ext uri="{FF2B5EF4-FFF2-40B4-BE49-F238E27FC236}">
                  <a16:creationId xmlns:a16="http://schemas.microsoft.com/office/drawing/2014/main" id="{AB8D0086-C016-468C-8466-1D5A38148A75}"/>
                </a:ext>
              </a:extLst>
            </p:cNvPr>
            <p:cNvSpPr/>
            <p:nvPr/>
          </p:nvSpPr>
          <p:spPr bwMode="auto">
            <a:xfrm>
              <a:off x="2218590" y="2801596"/>
              <a:ext cx="507579" cy="271570"/>
            </a:xfrm>
            <a:prstGeom prst="roundRect">
              <a:avLst/>
            </a:prstGeom>
            <a:noFill/>
            <a:ln w="12700" cap="flat" cmpd="sng" algn="ctr">
              <a:solidFill>
                <a:schemeClr val="bg1"/>
              </a:solid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mn-lt"/>
                  <a:ea typeface="+mn-ea"/>
                  <a:cs typeface="+mn-cs"/>
                </a:rPr>
                <a:t>SGW</a:t>
              </a:r>
            </a:p>
          </p:txBody>
        </p:sp>
      </p:grpSp>
      <p:sp>
        <p:nvSpPr>
          <p:cNvPr id="134" name="TextBox 133">
            <a:extLst>
              <a:ext uri="{FF2B5EF4-FFF2-40B4-BE49-F238E27FC236}">
                <a16:creationId xmlns:a16="http://schemas.microsoft.com/office/drawing/2014/main" id="{BA4818D3-56EF-4729-9D60-1CB2F54D0311}"/>
              </a:ext>
            </a:extLst>
          </p:cNvPr>
          <p:cNvSpPr txBox="1"/>
          <p:nvPr/>
        </p:nvSpPr>
        <p:spPr>
          <a:xfrm>
            <a:off x="2010369" y="3845341"/>
            <a:ext cx="380232"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mn-lt"/>
                <a:ea typeface="+mn-ea"/>
                <a:cs typeface="+mn-cs"/>
              </a:rPr>
              <a:t>X2’</a:t>
            </a:r>
          </a:p>
        </p:txBody>
      </p:sp>
      <p:sp>
        <p:nvSpPr>
          <p:cNvPr id="136" name="Rectangle 135">
            <a:extLst>
              <a:ext uri="{FF2B5EF4-FFF2-40B4-BE49-F238E27FC236}">
                <a16:creationId xmlns:a16="http://schemas.microsoft.com/office/drawing/2014/main" id="{1E215DC2-8BD3-40E1-BD9D-6D9210C96B45}"/>
              </a:ext>
            </a:extLst>
          </p:cNvPr>
          <p:cNvSpPr/>
          <p:nvPr/>
        </p:nvSpPr>
        <p:spPr>
          <a:xfrm>
            <a:off x="38231" y="1541757"/>
            <a:ext cx="1297150" cy="261610"/>
          </a:xfrm>
          <a:prstGeom prst="rect">
            <a:avLst/>
          </a:prstGeom>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mn-lt"/>
                <a:ea typeface="+mn-ea"/>
                <a:cs typeface="+mn-cs"/>
              </a:rPr>
              <a:t>3GPP TR 38.801 </a:t>
            </a:r>
          </a:p>
        </p:txBody>
      </p:sp>
      <p:sp>
        <p:nvSpPr>
          <p:cNvPr id="137" name="Rectangle 136">
            <a:extLst>
              <a:ext uri="{FF2B5EF4-FFF2-40B4-BE49-F238E27FC236}">
                <a16:creationId xmlns:a16="http://schemas.microsoft.com/office/drawing/2014/main" id="{2EA1F072-C4D4-4032-A16C-85158A7FC2FA}"/>
              </a:ext>
            </a:extLst>
          </p:cNvPr>
          <p:cNvSpPr/>
          <p:nvPr/>
        </p:nvSpPr>
        <p:spPr>
          <a:xfrm>
            <a:off x="38231" y="1986408"/>
            <a:ext cx="1202573" cy="253916"/>
          </a:xfrm>
          <a:prstGeom prst="rect">
            <a:avLst/>
          </a:prstGeom>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050" b="0" i="0" u="none" strike="noStrike" kern="1200" cap="none" spc="0" normalizeH="0" baseline="0" noProof="0">
                <a:ln>
                  <a:noFill/>
                </a:ln>
                <a:solidFill>
                  <a:schemeClr val="bg1"/>
                </a:solidFill>
                <a:effectLst/>
                <a:uLnTx/>
                <a:uFillTx/>
                <a:latin typeface="+mn-lt"/>
                <a:ea typeface="+mn-ea"/>
                <a:cs typeface="+mn-cs"/>
                <a:sym typeface="Wingdings" panose="05000000000000000000" pitchFamily="2" charset="2"/>
              </a:rPr>
              <a:t>3GPP TS </a:t>
            </a:r>
            <a:r>
              <a:rPr kumimoji="0" lang="en-US" sz="1050" b="0" i="0" u="none" strike="noStrike" kern="1200" cap="none" spc="0" normalizeH="0" baseline="0" noProof="0">
                <a:ln>
                  <a:noFill/>
                </a:ln>
                <a:solidFill>
                  <a:schemeClr val="bg1"/>
                </a:solidFill>
                <a:effectLst/>
                <a:uLnTx/>
                <a:uFillTx/>
                <a:latin typeface="+mn-lt"/>
                <a:ea typeface="+mn-ea"/>
                <a:cs typeface="+mn-cs"/>
              </a:rPr>
              <a:t>37.340</a:t>
            </a:r>
          </a:p>
        </p:txBody>
      </p:sp>
      <p:grpSp>
        <p:nvGrpSpPr>
          <p:cNvPr id="139" name="Group 138">
            <a:extLst>
              <a:ext uri="{FF2B5EF4-FFF2-40B4-BE49-F238E27FC236}">
                <a16:creationId xmlns:a16="http://schemas.microsoft.com/office/drawing/2014/main" id="{C9B3E204-E42A-440F-AD93-DA00B58202BB}"/>
              </a:ext>
            </a:extLst>
          </p:cNvPr>
          <p:cNvGrpSpPr/>
          <p:nvPr/>
        </p:nvGrpSpPr>
        <p:grpSpPr>
          <a:xfrm>
            <a:off x="5138388" y="2324368"/>
            <a:ext cx="1508780" cy="722485"/>
            <a:chOff x="1416616" y="2456593"/>
            <a:chExt cx="1508780" cy="722485"/>
          </a:xfrm>
        </p:grpSpPr>
        <p:grpSp>
          <p:nvGrpSpPr>
            <p:cNvPr id="140" name="Group 139">
              <a:extLst>
                <a:ext uri="{FF2B5EF4-FFF2-40B4-BE49-F238E27FC236}">
                  <a16:creationId xmlns:a16="http://schemas.microsoft.com/office/drawing/2014/main" id="{86190D09-E2A0-48AF-BAE5-728F32D08DB1}"/>
                </a:ext>
              </a:extLst>
            </p:cNvPr>
            <p:cNvGrpSpPr/>
            <p:nvPr/>
          </p:nvGrpSpPr>
          <p:grpSpPr>
            <a:xfrm>
              <a:off x="1416616" y="2456593"/>
              <a:ext cx="1508780" cy="722485"/>
              <a:chOff x="8582882" y="167662"/>
              <a:chExt cx="796584" cy="295959"/>
            </a:xfrm>
          </p:grpSpPr>
          <p:sp>
            <p:nvSpPr>
              <p:cNvPr id="143" name="AutoShape 15" descr="bpct-blend1">
                <a:extLst>
                  <a:ext uri="{FF2B5EF4-FFF2-40B4-BE49-F238E27FC236}">
                    <a16:creationId xmlns:a16="http://schemas.microsoft.com/office/drawing/2014/main" id="{30E3DFBD-4023-40C8-8BF1-CE219FBCAF61}"/>
                  </a:ext>
                </a:extLst>
              </p:cNvPr>
              <p:cNvSpPr>
                <a:spLocks noChangeArrowheads="1"/>
              </p:cNvSpPr>
              <p:nvPr/>
            </p:nvSpPr>
            <p:spPr bwMode="auto">
              <a:xfrm>
                <a:off x="8608121" y="167662"/>
                <a:ext cx="746106" cy="295959"/>
              </a:xfrm>
              <a:prstGeom prst="roundRect">
                <a:avLst>
                  <a:gd name="adj" fmla="val 5958"/>
                </a:avLst>
              </a:prstGeom>
              <a:solidFill>
                <a:srgbClr val="5B6592"/>
              </a:solidFill>
              <a:ln w="25400" algn="ctr">
                <a:solidFill>
                  <a:srgbClr val="FFFFFF"/>
                </a:solidFill>
                <a:round/>
                <a:headEnd/>
                <a:tailEnd/>
              </a:ln>
            </p:spPr>
            <p:txBody>
              <a:bodyPr lIns="125986" tIns="45718" rIns="91430" bIns="45718" anchor="ctr"/>
              <a:lstStyle>
                <a:lvl1pPr eaLnBrk="0" hangingPunct="0">
                  <a:spcBef>
                    <a:spcPct val="20000"/>
                  </a:spcBef>
                  <a:buClr>
                    <a:srgbClr val="00A9D4"/>
                  </a:buClr>
                  <a:buFont typeface="Arial" pitchFamily="34" charset="0"/>
                  <a:buChar char="›"/>
                  <a:defRPr sz="20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altLang="en-US" sz="800" b="0" i="0" u="none" strike="noStrike" kern="0" cap="none" spc="0" normalizeH="0" baseline="0" noProof="0">
                  <a:ln>
                    <a:noFill/>
                  </a:ln>
                  <a:solidFill>
                    <a:srgbClr val="00A9D4"/>
                  </a:solidFill>
                  <a:effectLst/>
                  <a:uLnTx/>
                  <a:uFillTx/>
                  <a:latin typeface="+mn-lt"/>
                  <a:ea typeface="+mn-ea"/>
                  <a:cs typeface="+mn-cs"/>
                </a:endParaRPr>
              </a:p>
            </p:txBody>
          </p:sp>
          <p:sp>
            <p:nvSpPr>
              <p:cNvPr id="144" name="Rectangle 36">
                <a:extLst>
                  <a:ext uri="{FF2B5EF4-FFF2-40B4-BE49-F238E27FC236}">
                    <a16:creationId xmlns:a16="http://schemas.microsoft.com/office/drawing/2014/main" id="{DBFD2C36-5783-4027-82AA-1B9F5403F488}"/>
                  </a:ext>
                </a:extLst>
              </p:cNvPr>
              <p:cNvSpPr>
                <a:spLocks noChangeArrowheads="1"/>
              </p:cNvSpPr>
              <p:nvPr/>
            </p:nvSpPr>
            <p:spPr bwMode="auto">
              <a:xfrm>
                <a:off x="8582882" y="191001"/>
                <a:ext cx="796584" cy="113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rgbClr val="00A9D4"/>
                  </a:buClr>
                  <a:buFont typeface="Arial" pitchFamily="34" charset="0"/>
                  <a:buChar char="›"/>
                  <a:defRPr sz="20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200" b="0" i="0" u="none" strike="noStrike" kern="0" cap="none" spc="0" normalizeH="0" baseline="0" noProof="0">
                    <a:ln>
                      <a:noFill/>
                    </a:ln>
                    <a:solidFill>
                      <a:srgbClr val="FFFFFF"/>
                    </a:solidFill>
                    <a:effectLst/>
                    <a:uLnTx/>
                    <a:uFillTx/>
                    <a:latin typeface="+mn-lt"/>
                    <a:ea typeface="+mn-ea"/>
                    <a:cs typeface="+mn-cs"/>
                  </a:rPr>
                  <a:t>5G EPC</a:t>
                </a:r>
              </a:p>
            </p:txBody>
          </p:sp>
        </p:grpSp>
        <p:sp>
          <p:nvSpPr>
            <p:cNvPr id="141" name="Rectangle: Rounded Corners 140">
              <a:extLst>
                <a:ext uri="{FF2B5EF4-FFF2-40B4-BE49-F238E27FC236}">
                  <a16:creationId xmlns:a16="http://schemas.microsoft.com/office/drawing/2014/main" id="{8609A343-9BB9-423E-B923-63627A75F876}"/>
                </a:ext>
              </a:extLst>
            </p:cNvPr>
            <p:cNvSpPr/>
            <p:nvPr/>
          </p:nvSpPr>
          <p:spPr bwMode="auto">
            <a:xfrm>
              <a:off x="1648131" y="2801596"/>
              <a:ext cx="512959" cy="271570"/>
            </a:xfrm>
            <a:prstGeom prst="roundRect">
              <a:avLst/>
            </a:prstGeom>
            <a:noFill/>
            <a:ln w="12700" cap="flat" cmpd="sng" algn="ctr">
              <a:solidFill>
                <a:schemeClr val="bg1"/>
              </a:solid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mn-lt"/>
                  <a:ea typeface="+mn-ea"/>
                  <a:cs typeface="+mn-cs"/>
                </a:rPr>
                <a:t>MME</a:t>
              </a:r>
            </a:p>
          </p:txBody>
        </p:sp>
        <p:sp>
          <p:nvSpPr>
            <p:cNvPr id="142" name="Rectangle: Rounded Corners 141">
              <a:extLst>
                <a:ext uri="{FF2B5EF4-FFF2-40B4-BE49-F238E27FC236}">
                  <a16:creationId xmlns:a16="http://schemas.microsoft.com/office/drawing/2014/main" id="{8F0AD0A1-65F5-4832-ABD0-01895DFADEF0}"/>
                </a:ext>
              </a:extLst>
            </p:cNvPr>
            <p:cNvSpPr/>
            <p:nvPr/>
          </p:nvSpPr>
          <p:spPr bwMode="auto">
            <a:xfrm>
              <a:off x="2218590" y="2801596"/>
              <a:ext cx="507579" cy="271570"/>
            </a:xfrm>
            <a:prstGeom prst="roundRect">
              <a:avLst/>
            </a:prstGeom>
            <a:noFill/>
            <a:ln w="12700" cap="flat" cmpd="sng" algn="ctr">
              <a:solidFill>
                <a:schemeClr val="bg1"/>
              </a:solid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mn-lt"/>
                  <a:ea typeface="+mn-ea"/>
                  <a:cs typeface="+mn-cs"/>
                </a:rPr>
                <a:t>SGW</a:t>
              </a:r>
            </a:p>
          </p:txBody>
        </p:sp>
      </p:grpSp>
      <p:grpSp>
        <p:nvGrpSpPr>
          <p:cNvPr id="145" name="Group 144">
            <a:extLst>
              <a:ext uri="{FF2B5EF4-FFF2-40B4-BE49-F238E27FC236}">
                <a16:creationId xmlns:a16="http://schemas.microsoft.com/office/drawing/2014/main" id="{D2DFCAD4-7F59-4541-89BB-6A01A7AEF251}"/>
              </a:ext>
            </a:extLst>
          </p:cNvPr>
          <p:cNvGrpSpPr/>
          <p:nvPr/>
        </p:nvGrpSpPr>
        <p:grpSpPr>
          <a:xfrm>
            <a:off x="8834164" y="2324368"/>
            <a:ext cx="1508780" cy="722485"/>
            <a:chOff x="1416616" y="2456593"/>
            <a:chExt cx="1508780" cy="722485"/>
          </a:xfrm>
        </p:grpSpPr>
        <p:grpSp>
          <p:nvGrpSpPr>
            <p:cNvPr id="146" name="Group 145">
              <a:extLst>
                <a:ext uri="{FF2B5EF4-FFF2-40B4-BE49-F238E27FC236}">
                  <a16:creationId xmlns:a16="http://schemas.microsoft.com/office/drawing/2014/main" id="{F10C457F-6BE8-4F47-9F5C-673BDB1C9F40}"/>
                </a:ext>
              </a:extLst>
            </p:cNvPr>
            <p:cNvGrpSpPr/>
            <p:nvPr/>
          </p:nvGrpSpPr>
          <p:grpSpPr>
            <a:xfrm>
              <a:off x="1416616" y="2456593"/>
              <a:ext cx="1508780" cy="722485"/>
              <a:chOff x="8582882" y="167662"/>
              <a:chExt cx="796584" cy="295959"/>
            </a:xfrm>
          </p:grpSpPr>
          <p:sp>
            <p:nvSpPr>
              <p:cNvPr id="149" name="AutoShape 15" descr="bpct-blend1">
                <a:extLst>
                  <a:ext uri="{FF2B5EF4-FFF2-40B4-BE49-F238E27FC236}">
                    <a16:creationId xmlns:a16="http://schemas.microsoft.com/office/drawing/2014/main" id="{3D3AF124-C3CB-4691-91AE-68DA98129438}"/>
                  </a:ext>
                </a:extLst>
              </p:cNvPr>
              <p:cNvSpPr>
                <a:spLocks noChangeArrowheads="1"/>
              </p:cNvSpPr>
              <p:nvPr/>
            </p:nvSpPr>
            <p:spPr bwMode="auto">
              <a:xfrm>
                <a:off x="8608121" y="167662"/>
                <a:ext cx="746106" cy="295959"/>
              </a:xfrm>
              <a:prstGeom prst="roundRect">
                <a:avLst>
                  <a:gd name="adj" fmla="val 5958"/>
                </a:avLst>
              </a:prstGeom>
              <a:solidFill>
                <a:srgbClr val="5B6592"/>
              </a:solidFill>
              <a:ln w="25400" algn="ctr">
                <a:solidFill>
                  <a:srgbClr val="FFFFFF"/>
                </a:solidFill>
                <a:round/>
                <a:headEnd/>
                <a:tailEnd/>
              </a:ln>
            </p:spPr>
            <p:txBody>
              <a:bodyPr lIns="125986" tIns="45718" rIns="91430" bIns="45718" anchor="ctr"/>
              <a:lstStyle>
                <a:lvl1pPr eaLnBrk="0" hangingPunct="0">
                  <a:spcBef>
                    <a:spcPct val="20000"/>
                  </a:spcBef>
                  <a:buClr>
                    <a:srgbClr val="00A9D4"/>
                  </a:buClr>
                  <a:buFont typeface="Arial" pitchFamily="34" charset="0"/>
                  <a:buChar char="›"/>
                  <a:defRPr sz="20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altLang="en-US" sz="800" b="0" i="0" u="none" strike="noStrike" kern="0" cap="none" spc="0" normalizeH="0" baseline="0" noProof="0">
                  <a:ln>
                    <a:noFill/>
                  </a:ln>
                  <a:solidFill>
                    <a:srgbClr val="00A9D4"/>
                  </a:solidFill>
                  <a:effectLst/>
                  <a:uLnTx/>
                  <a:uFillTx/>
                  <a:latin typeface="+mn-lt"/>
                  <a:ea typeface="+mn-ea"/>
                  <a:cs typeface="+mn-cs"/>
                </a:endParaRPr>
              </a:p>
            </p:txBody>
          </p:sp>
          <p:sp>
            <p:nvSpPr>
              <p:cNvPr id="150" name="Rectangle 36">
                <a:extLst>
                  <a:ext uri="{FF2B5EF4-FFF2-40B4-BE49-F238E27FC236}">
                    <a16:creationId xmlns:a16="http://schemas.microsoft.com/office/drawing/2014/main" id="{A037ABE3-F38F-4B79-8801-4B29B661BD92}"/>
                  </a:ext>
                </a:extLst>
              </p:cNvPr>
              <p:cNvSpPr>
                <a:spLocks noChangeArrowheads="1"/>
              </p:cNvSpPr>
              <p:nvPr/>
            </p:nvSpPr>
            <p:spPr bwMode="auto">
              <a:xfrm>
                <a:off x="8582882" y="191001"/>
                <a:ext cx="796584" cy="113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rgbClr val="00A9D4"/>
                  </a:buClr>
                  <a:buFont typeface="Arial" pitchFamily="34" charset="0"/>
                  <a:buChar char="›"/>
                  <a:defRPr sz="20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200" b="0" i="0" u="none" strike="noStrike" kern="0" cap="none" spc="0" normalizeH="0" baseline="0" noProof="0">
                    <a:ln>
                      <a:noFill/>
                    </a:ln>
                    <a:solidFill>
                      <a:srgbClr val="FFFFFF"/>
                    </a:solidFill>
                    <a:effectLst/>
                    <a:uLnTx/>
                    <a:uFillTx/>
                    <a:latin typeface="+mn-lt"/>
                    <a:ea typeface="+mn-ea"/>
                    <a:cs typeface="+mn-cs"/>
                  </a:rPr>
                  <a:t>5G EPC</a:t>
                </a:r>
              </a:p>
            </p:txBody>
          </p:sp>
        </p:grpSp>
        <p:sp>
          <p:nvSpPr>
            <p:cNvPr id="147" name="Rectangle: Rounded Corners 146">
              <a:extLst>
                <a:ext uri="{FF2B5EF4-FFF2-40B4-BE49-F238E27FC236}">
                  <a16:creationId xmlns:a16="http://schemas.microsoft.com/office/drawing/2014/main" id="{A96BBB05-EA38-44FB-BC8D-F994406EBFE8}"/>
                </a:ext>
              </a:extLst>
            </p:cNvPr>
            <p:cNvSpPr/>
            <p:nvPr/>
          </p:nvSpPr>
          <p:spPr bwMode="auto">
            <a:xfrm>
              <a:off x="1648131" y="2801596"/>
              <a:ext cx="512959" cy="271570"/>
            </a:xfrm>
            <a:prstGeom prst="roundRect">
              <a:avLst/>
            </a:prstGeom>
            <a:noFill/>
            <a:ln w="12700" cap="flat" cmpd="sng" algn="ctr">
              <a:solidFill>
                <a:schemeClr val="bg1"/>
              </a:solid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mn-lt"/>
                  <a:ea typeface="+mn-ea"/>
                  <a:cs typeface="+mn-cs"/>
                </a:rPr>
                <a:t>MME</a:t>
              </a:r>
            </a:p>
          </p:txBody>
        </p:sp>
        <p:sp>
          <p:nvSpPr>
            <p:cNvPr id="148" name="Rectangle: Rounded Corners 147">
              <a:extLst>
                <a:ext uri="{FF2B5EF4-FFF2-40B4-BE49-F238E27FC236}">
                  <a16:creationId xmlns:a16="http://schemas.microsoft.com/office/drawing/2014/main" id="{41A43E1B-38F5-40B0-AD87-0F790E392242}"/>
                </a:ext>
              </a:extLst>
            </p:cNvPr>
            <p:cNvSpPr/>
            <p:nvPr/>
          </p:nvSpPr>
          <p:spPr bwMode="auto">
            <a:xfrm>
              <a:off x="2218590" y="2801596"/>
              <a:ext cx="507579" cy="271570"/>
            </a:xfrm>
            <a:prstGeom prst="roundRect">
              <a:avLst/>
            </a:prstGeom>
            <a:noFill/>
            <a:ln w="12700" cap="flat" cmpd="sng" algn="ctr">
              <a:solidFill>
                <a:schemeClr val="bg1"/>
              </a:solid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mn-lt"/>
                  <a:ea typeface="+mn-ea"/>
                  <a:cs typeface="+mn-cs"/>
                </a:rPr>
                <a:t>SGW</a:t>
              </a:r>
            </a:p>
          </p:txBody>
        </p:sp>
      </p:grpSp>
      <p:cxnSp>
        <p:nvCxnSpPr>
          <p:cNvPr id="151" name="Straight Connector 150">
            <a:extLst>
              <a:ext uri="{FF2B5EF4-FFF2-40B4-BE49-F238E27FC236}">
                <a16:creationId xmlns:a16="http://schemas.microsoft.com/office/drawing/2014/main" id="{5E64AB63-18E6-4A15-A772-807FBB596047}"/>
              </a:ext>
            </a:extLst>
          </p:cNvPr>
          <p:cNvCxnSpPr>
            <a:cxnSpLocks/>
            <a:stCxn id="141" idx="2"/>
          </p:cNvCxnSpPr>
          <p:nvPr/>
        </p:nvCxnSpPr>
        <p:spPr bwMode="auto">
          <a:xfrm flipH="1">
            <a:off x="5000909" y="2940941"/>
            <a:ext cx="625474" cy="1149092"/>
          </a:xfrm>
          <a:prstGeom prst="line">
            <a:avLst/>
          </a:prstGeom>
          <a:noFill/>
          <a:ln w="12700" cap="flat" cmpd="sng" algn="ctr">
            <a:solidFill>
              <a:schemeClr val="bg1"/>
            </a:solidFill>
            <a:prstDash val="dash"/>
            <a:round/>
            <a:headEnd type="none" w="med" len="med"/>
            <a:tailEnd type="none" w="med" len="med"/>
          </a:ln>
          <a:effectLst/>
        </p:spPr>
      </p:cxnSp>
      <p:cxnSp>
        <p:nvCxnSpPr>
          <p:cNvPr id="119" name="Straight Connector 118">
            <a:extLst>
              <a:ext uri="{FF2B5EF4-FFF2-40B4-BE49-F238E27FC236}">
                <a16:creationId xmlns:a16="http://schemas.microsoft.com/office/drawing/2014/main" id="{D158AFDA-3480-4DEB-8CC5-F4E7AF116A70}"/>
              </a:ext>
            </a:extLst>
          </p:cNvPr>
          <p:cNvCxnSpPr>
            <a:stCxn id="72" idx="2"/>
          </p:cNvCxnSpPr>
          <p:nvPr/>
        </p:nvCxnSpPr>
        <p:spPr bwMode="auto">
          <a:xfrm flipH="1">
            <a:off x="1315567" y="2940941"/>
            <a:ext cx="576604" cy="1089147"/>
          </a:xfrm>
          <a:prstGeom prst="line">
            <a:avLst/>
          </a:prstGeom>
          <a:noFill/>
          <a:ln w="12700" cap="flat" cmpd="sng" algn="ctr">
            <a:solidFill>
              <a:schemeClr val="bg1"/>
            </a:solidFill>
            <a:prstDash val="dash"/>
            <a:round/>
            <a:headEnd type="none" w="med" len="med"/>
            <a:tailEnd type="none" w="med" len="med"/>
          </a:ln>
          <a:effectLst/>
        </p:spPr>
      </p:cxnSp>
      <p:cxnSp>
        <p:nvCxnSpPr>
          <p:cNvPr id="75" name="Straight Connector 74">
            <a:extLst>
              <a:ext uri="{FF2B5EF4-FFF2-40B4-BE49-F238E27FC236}">
                <a16:creationId xmlns:a16="http://schemas.microsoft.com/office/drawing/2014/main" id="{D4F39077-F752-4056-AFD2-6F017B9C10D4}"/>
              </a:ext>
            </a:extLst>
          </p:cNvPr>
          <p:cNvCxnSpPr>
            <a:cxnSpLocks/>
            <a:stCxn id="73" idx="2"/>
            <a:endCxn id="69" idx="0"/>
          </p:cNvCxnSpPr>
          <p:nvPr/>
        </p:nvCxnSpPr>
        <p:spPr bwMode="auto">
          <a:xfrm flipH="1">
            <a:off x="1308756" y="2940941"/>
            <a:ext cx="1151184" cy="1137178"/>
          </a:xfrm>
          <a:prstGeom prst="line">
            <a:avLst/>
          </a:prstGeom>
          <a:solidFill>
            <a:schemeClr val="accent1"/>
          </a:solidFill>
          <a:ln w="12700" cap="flat" cmpd="sng" algn="ctr">
            <a:solidFill>
              <a:schemeClr val="bg1"/>
            </a:solidFill>
            <a:prstDash val="solid"/>
            <a:round/>
            <a:headEnd type="none" w="med" len="med"/>
            <a:tailEnd type="none" w="med" len="med"/>
          </a:ln>
          <a:effectLst/>
        </p:spPr>
      </p:cxnSp>
      <p:cxnSp>
        <p:nvCxnSpPr>
          <p:cNvPr id="91" name="Straight Connector 90">
            <a:extLst>
              <a:ext uri="{FF2B5EF4-FFF2-40B4-BE49-F238E27FC236}">
                <a16:creationId xmlns:a16="http://schemas.microsoft.com/office/drawing/2014/main" id="{BA676D39-0D32-4CBA-AF7D-DA777FFD974F}"/>
              </a:ext>
            </a:extLst>
          </p:cNvPr>
          <p:cNvCxnSpPr>
            <a:cxnSpLocks/>
            <a:endCxn id="85" idx="0"/>
          </p:cNvCxnSpPr>
          <p:nvPr/>
        </p:nvCxnSpPr>
        <p:spPr bwMode="auto">
          <a:xfrm flipH="1">
            <a:off x="5017609" y="2943877"/>
            <a:ext cx="1172079" cy="1162730"/>
          </a:xfrm>
          <a:prstGeom prst="line">
            <a:avLst/>
          </a:prstGeom>
          <a:solidFill>
            <a:schemeClr val="accent1"/>
          </a:solidFill>
          <a:ln w="12700" cap="flat" cmpd="sng" algn="ctr">
            <a:solidFill>
              <a:schemeClr val="accent3"/>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2B3E23ED-C97A-47BD-9397-B12B7CE45F61}"/>
              </a:ext>
            </a:extLst>
          </p:cNvPr>
          <p:cNvCxnSpPr>
            <a:cxnSpLocks/>
            <a:stCxn id="142" idx="2"/>
            <a:endCxn id="82" idx="0"/>
          </p:cNvCxnSpPr>
          <p:nvPr/>
        </p:nvCxnSpPr>
        <p:spPr bwMode="auto">
          <a:xfrm>
            <a:off x="6194152" y="2940941"/>
            <a:ext cx="584012" cy="1165666"/>
          </a:xfrm>
          <a:prstGeom prst="line">
            <a:avLst/>
          </a:prstGeom>
          <a:solidFill>
            <a:schemeClr val="accent1"/>
          </a:solidFill>
          <a:ln w="12700" cap="flat" cmpd="sng" algn="ctr">
            <a:solidFill>
              <a:schemeClr val="bg1"/>
            </a:solidFill>
            <a:prstDash val="solid"/>
            <a:round/>
            <a:headEnd type="none" w="med" len="med"/>
            <a:tailEnd type="none" w="med" len="med"/>
          </a:ln>
          <a:effectLst/>
        </p:spPr>
      </p:cxnSp>
      <p:sp>
        <p:nvSpPr>
          <p:cNvPr id="155" name="TextBox 154">
            <a:extLst>
              <a:ext uri="{FF2B5EF4-FFF2-40B4-BE49-F238E27FC236}">
                <a16:creationId xmlns:a16="http://schemas.microsoft.com/office/drawing/2014/main" id="{3B0E2BEF-E0FC-4C28-9D81-7367916252F4}"/>
              </a:ext>
            </a:extLst>
          </p:cNvPr>
          <p:cNvSpPr txBox="1"/>
          <p:nvPr/>
        </p:nvSpPr>
        <p:spPr>
          <a:xfrm>
            <a:off x="9473502" y="3872893"/>
            <a:ext cx="380232"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mn-lt"/>
                <a:ea typeface="+mn-ea"/>
                <a:cs typeface="+mn-cs"/>
              </a:rPr>
              <a:t>X2’</a:t>
            </a:r>
          </a:p>
        </p:txBody>
      </p:sp>
      <p:cxnSp>
        <p:nvCxnSpPr>
          <p:cNvPr id="111" name="Straight Connector 110">
            <a:extLst>
              <a:ext uri="{FF2B5EF4-FFF2-40B4-BE49-F238E27FC236}">
                <a16:creationId xmlns:a16="http://schemas.microsoft.com/office/drawing/2014/main" id="{C68E4B56-CE8C-42B6-A273-8A61C38A93FA}"/>
              </a:ext>
            </a:extLst>
          </p:cNvPr>
          <p:cNvCxnSpPr>
            <a:cxnSpLocks/>
            <a:stCxn id="148" idx="2"/>
            <a:endCxn id="98" idx="0"/>
          </p:cNvCxnSpPr>
          <p:nvPr/>
        </p:nvCxnSpPr>
        <p:spPr bwMode="auto">
          <a:xfrm>
            <a:off x="9889928" y="2940941"/>
            <a:ext cx="520648" cy="1168333"/>
          </a:xfrm>
          <a:prstGeom prst="line">
            <a:avLst/>
          </a:prstGeom>
          <a:solidFill>
            <a:schemeClr val="accent1"/>
          </a:solidFill>
          <a:ln w="12700" cap="flat" cmpd="sng" algn="ctr">
            <a:solidFill>
              <a:schemeClr val="bg1"/>
            </a:solidFill>
            <a:prstDash val="solid"/>
            <a:round/>
            <a:headEnd type="none" w="med" len="med"/>
            <a:tailEnd type="none" w="med" len="med"/>
          </a:ln>
          <a:effectLst/>
        </p:spPr>
      </p:cxnSp>
      <p:cxnSp>
        <p:nvCxnSpPr>
          <p:cNvPr id="157" name="Straight Connector 156">
            <a:extLst>
              <a:ext uri="{FF2B5EF4-FFF2-40B4-BE49-F238E27FC236}">
                <a16:creationId xmlns:a16="http://schemas.microsoft.com/office/drawing/2014/main" id="{EEF75754-583C-478E-B20E-98B22B2CFD7E}"/>
              </a:ext>
            </a:extLst>
          </p:cNvPr>
          <p:cNvCxnSpPr>
            <a:cxnSpLocks/>
            <a:stCxn id="147" idx="2"/>
          </p:cNvCxnSpPr>
          <p:nvPr/>
        </p:nvCxnSpPr>
        <p:spPr bwMode="auto">
          <a:xfrm flipH="1">
            <a:off x="8834165" y="2940941"/>
            <a:ext cx="487994" cy="1097621"/>
          </a:xfrm>
          <a:prstGeom prst="line">
            <a:avLst/>
          </a:prstGeom>
          <a:noFill/>
          <a:ln w="12700" cap="flat" cmpd="sng" algn="ctr">
            <a:solidFill>
              <a:schemeClr val="bg1"/>
            </a:solidFill>
            <a:prstDash val="dash"/>
            <a:round/>
            <a:headEnd type="none" w="med" len="med"/>
            <a:tailEnd type="none" w="med" len="med"/>
          </a:ln>
          <a:effectLst/>
        </p:spPr>
      </p:cxnSp>
      <p:sp>
        <p:nvSpPr>
          <p:cNvPr id="89" name="Rectangle 88">
            <a:extLst>
              <a:ext uri="{FF2B5EF4-FFF2-40B4-BE49-F238E27FC236}">
                <a16:creationId xmlns:a16="http://schemas.microsoft.com/office/drawing/2014/main" id="{756A3A10-2E79-4850-87E8-D09303FA056C}"/>
              </a:ext>
            </a:extLst>
          </p:cNvPr>
          <p:cNvSpPr/>
          <p:nvPr/>
        </p:nvSpPr>
        <p:spPr>
          <a:xfrm>
            <a:off x="8470004" y="1943358"/>
            <a:ext cx="2263761" cy="307777"/>
          </a:xfrm>
          <a:prstGeom prst="rect">
            <a:avLst/>
          </a:prstGeom>
        </p:spPr>
        <p:txBody>
          <a:bodyPr wrap="none">
            <a:spAutoFit/>
          </a:bodyPr>
          <a:lstStyle/>
          <a:p>
            <a:pPr lvl="0" algn="ctr" fontAlgn="auto">
              <a:spcBef>
                <a:spcPct val="20000"/>
              </a:spcBef>
              <a:spcAft>
                <a:spcPts val="0"/>
              </a:spcAft>
              <a:defRPr/>
            </a:pPr>
            <a:r>
              <a:rPr lang="en-US" altLang="en-US" sz="1400" kern="0">
                <a:solidFill>
                  <a:srgbClr val="FFFFFF"/>
                </a:solidFill>
                <a:latin typeface="+mn-lt"/>
              </a:rPr>
              <a:t>SN terminated split bearer</a:t>
            </a:r>
          </a:p>
        </p:txBody>
      </p:sp>
      <p:cxnSp>
        <p:nvCxnSpPr>
          <p:cNvPr id="92" name="Straight Connector 91">
            <a:extLst>
              <a:ext uri="{FF2B5EF4-FFF2-40B4-BE49-F238E27FC236}">
                <a16:creationId xmlns:a16="http://schemas.microsoft.com/office/drawing/2014/main" id="{479A5152-9E5D-455D-AD9F-56ADBB552A34}"/>
              </a:ext>
            </a:extLst>
          </p:cNvPr>
          <p:cNvCxnSpPr>
            <a:cxnSpLocks/>
          </p:cNvCxnSpPr>
          <p:nvPr/>
        </p:nvCxnSpPr>
        <p:spPr bwMode="auto">
          <a:xfrm>
            <a:off x="1327806" y="4125744"/>
            <a:ext cx="1743496" cy="0"/>
          </a:xfrm>
          <a:prstGeom prst="line">
            <a:avLst/>
          </a:prstGeom>
          <a:noFill/>
          <a:ln w="12700" cap="flat" cmpd="sng" algn="ctr">
            <a:solidFill>
              <a:schemeClr val="bg1"/>
            </a:solidFill>
            <a:prstDash val="dash"/>
            <a:round/>
            <a:headEnd type="none" w="med" len="med"/>
            <a:tailEnd type="none" w="med" len="med"/>
          </a:ln>
          <a:effectLst/>
        </p:spPr>
      </p:cxnSp>
      <p:sp>
        <p:nvSpPr>
          <p:cNvPr id="96" name="TextBox 95">
            <a:extLst>
              <a:ext uri="{FF2B5EF4-FFF2-40B4-BE49-F238E27FC236}">
                <a16:creationId xmlns:a16="http://schemas.microsoft.com/office/drawing/2014/main" id="{18E5C63F-5DE0-4CE7-BC10-86019E68C341}"/>
              </a:ext>
            </a:extLst>
          </p:cNvPr>
          <p:cNvSpPr txBox="1"/>
          <p:nvPr/>
        </p:nvSpPr>
        <p:spPr>
          <a:xfrm>
            <a:off x="5764243" y="3840767"/>
            <a:ext cx="380232"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mn-lt"/>
                <a:ea typeface="+mn-ea"/>
                <a:cs typeface="+mn-cs"/>
              </a:rPr>
              <a:t>X2’</a:t>
            </a:r>
          </a:p>
        </p:txBody>
      </p:sp>
      <p:cxnSp>
        <p:nvCxnSpPr>
          <p:cNvPr id="103" name="Straight Connector 102">
            <a:extLst>
              <a:ext uri="{FF2B5EF4-FFF2-40B4-BE49-F238E27FC236}">
                <a16:creationId xmlns:a16="http://schemas.microsoft.com/office/drawing/2014/main" id="{DA67E8D6-87F9-4389-B03B-0293C318D7A1}"/>
              </a:ext>
            </a:extLst>
          </p:cNvPr>
          <p:cNvCxnSpPr>
            <a:cxnSpLocks/>
          </p:cNvCxnSpPr>
          <p:nvPr/>
        </p:nvCxnSpPr>
        <p:spPr bwMode="auto">
          <a:xfrm>
            <a:off x="5081680" y="4121170"/>
            <a:ext cx="1743496" cy="0"/>
          </a:xfrm>
          <a:prstGeom prst="line">
            <a:avLst/>
          </a:prstGeom>
          <a:noFill/>
          <a:ln w="12700" cap="flat" cmpd="sng" algn="ctr">
            <a:solidFill>
              <a:schemeClr val="bg1"/>
            </a:solidFill>
            <a:prstDash val="dash"/>
            <a:round/>
            <a:headEnd type="none" w="med" len="med"/>
            <a:tailEnd type="none" w="med" len="med"/>
          </a:ln>
          <a:effectLst/>
        </p:spPr>
      </p:cxnSp>
      <p:cxnSp>
        <p:nvCxnSpPr>
          <p:cNvPr id="105" name="Straight Connector 104">
            <a:extLst>
              <a:ext uri="{FF2B5EF4-FFF2-40B4-BE49-F238E27FC236}">
                <a16:creationId xmlns:a16="http://schemas.microsoft.com/office/drawing/2014/main" id="{8FD64B08-C98B-4556-8973-97384C75004C}"/>
              </a:ext>
            </a:extLst>
          </p:cNvPr>
          <p:cNvCxnSpPr>
            <a:cxnSpLocks/>
          </p:cNvCxnSpPr>
          <p:nvPr/>
        </p:nvCxnSpPr>
        <p:spPr bwMode="auto">
          <a:xfrm>
            <a:off x="8825274" y="4157763"/>
            <a:ext cx="1743496" cy="0"/>
          </a:xfrm>
          <a:prstGeom prst="line">
            <a:avLst/>
          </a:prstGeom>
          <a:noFill/>
          <a:ln w="12700" cap="flat" cmpd="sng" algn="ctr">
            <a:solidFill>
              <a:schemeClr val="bg1"/>
            </a:solidFill>
            <a:prstDash val="dash"/>
            <a:round/>
            <a:headEnd type="none" w="med" len="med"/>
            <a:tailEnd type="none" w="med" len="med"/>
          </a:ln>
          <a:effectLst/>
        </p:spPr>
      </p:cxnSp>
      <p:sp>
        <p:nvSpPr>
          <p:cNvPr id="74" name="TextBox 73">
            <a:extLst>
              <a:ext uri="{FF2B5EF4-FFF2-40B4-BE49-F238E27FC236}">
                <a16:creationId xmlns:a16="http://schemas.microsoft.com/office/drawing/2014/main" id="{AF68B596-48A5-4CBA-B6C0-D70A2351587C}"/>
              </a:ext>
            </a:extLst>
          </p:cNvPr>
          <p:cNvSpPr txBox="1"/>
          <p:nvPr/>
        </p:nvSpPr>
        <p:spPr>
          <a:xfrm>
            <a:off x="10158288" y="5738781"/>
            <a:ext cx="1980141" cy="26161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mn-lt"/>
              <a:ea typeface="+mn-ea"/>
              <a:cs typeface="+mn-cs"/>
            </a:endParaRPr>
          </a:p>
        </p:txBody>
      </p:sp>
      <p:cxnSp>
        <p:nvCxnSpPr>
          <p:cNvPr id="80" name="Straight Connector 79">
            <a:extLst>
              <a:ext uri="{FF2B5EF4-FFF2-40B4-BE49-F238E27FC236}">
                <a16:creationId xmlns:a16="http://schemas.microsoft.com/office/drawing/2014/main" id="{497E5A52-50AF-4FF2-AD8C-176CEEA0650F}"/>
              </a:ext>
            </a:extLst>
          </p:cNvPr>
          <p:cNvCxnSpPr>
            <a:cxnSpLocks/>
          </p:cNvCxnSpPr>
          <p:nvPr/>
        </p:nvCxnSpPr>
        <p:spPr bwMode="auto">
          <a:xfrm flipH="1">
            <a:off x="10232205" y="5840743"/>
            <a:ext cx="420850" cy="0"/>
          </a:xfrm>
          <a:prstGeom prst="line">
            <a:avLst/>
          </a:prstGeom>
          <a:noFill/>
          <a:ln w="12700" cap="flat" cmpd="sng" algn="ctr">
            <a:solidFill>
              <a:schemeClr val="bg1"/>
            </a:solidFill>
            <a:prstDash val="dash"/>
            <a:round/>
            <a:headEnd type="none" w="med" len="med"/>
            <a:tailEnd type="none" w="med" len="med"/>
          </a:ln>
          <a:effectLst/>
        </p:spPr>
      </p:cxnSp>
      <p:cxnSp>
        <p:nvCxnSpPr>
          <p:cNvPr id="90" name="Straight Connector 89">
            <a:extLst>
              <a:ext uri="{FF2B5EF4-FFF2-40B4-BE49-F238E27FC236}">
                <a16:creationId xmlns:a16="http://schemas.microsoft.com/office/drawing/2014/main" id="{C9EF90DD-B558-4183-B942-2D41E00C19B3}"/>
              </a:ext>
            </a:extLst>
          </p:cNvPr>
          <p:cNvCxnSpPr>
            <a:cxnSpLocks/>
          </p:cNvCxnSpPr>
          <p:nvPr/>
        </p:nvCxnSpPr>
        <p:spPr bwMode="auto">
          <a:xfrm flipH="1">
            <a:off x="10238438" y="6005667"/>
            <a:ext cx="420850" cy="0"/>
          </a:xfrm>
          <a:prstGeom prst="line">
            <a:avLst/>
          </a:prstGeom>
          <a:noFill/>
          <a:ln w="12700" cap="flat" cmpd="sng" algn="ctr">
            <a:solidFill>
              <a:schemeClr val="bg1"/>
            </a:solidFill>
            <a:prstDash val="solid"/>
            <a:round/>
            <a:headEnd type="none" w="med" len="med"/>
            <a:tailEnd type="none" w="med" len="med"/>
          </a:ln>
          <a:effectLst/>
        </p:spPr>
      </p:cxnSp>
      <p:sp>
        <p:nvSpPr>
          <p:cNvPr id="104" name="Rectangle 103">
            <a:extLst>
              <a:ext uri="{FF2B5EF4-FFF2-40B4-BE49-F238E27FC236}">
                <a16:creationId xmlns:a16="http://schemas.microsoft.com/office/drawing/2014/main" id="{601A61E5-1432-479E-80A1-8B675B25DBF7}"/>
              </a:ext>
            </a:extLst>
          </p:cNvPr>
          <p:cNvSpPr/>
          <p:nvPr/>
        </p:nvSpPr>
        <p:spPr>
          <a:xfrm>
            <a:off x="10139164" y="6112313"/>
            <a:ext cx="1999265" cy="707886"/>
          </a:xfrm>
          <a:prstGeom prst="rect">
            <a:avLst/>
          </a:prstGeom>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mn-lt"/>
                <a:ea typeface="Segoe UI" panose="020B0502040204020203" pitchFamily="34" charset="0"/>
                <a:cs typeface="Segoe UI" panose="020B0502040204020203" pitchFamily="34" charset="0"/>
              </a:rPr>
              <a:t>MCG       </a:t>
            </a:r>
            <a:r>
              <a:rPr kumimoji="0" lang="en-US" sz="300" b="0" i="0" u="none" strike="noStrike" kern="1200" cap="none" spc="0" normalizeH="0" baseline="0" noProof="0">
                <a:ln>
                  <a:noFill/>
                </a:ln>
                <a:solidFill>
                  <a:srgbClr val="FFFFFF"/>
                </a:solidFill>
                <a:effectLst/>
                <a:uLnTx/>
                <a:uFillTx/>
                <a:latin typeface="+mn-lt"/>
                <a:ea typeface="Segoe UI" panose="020B0502040204020203" pitchFamily="34" charset="0"/>
                <a:cs typeface="Segoe UI" panose="020B0502040204020203" pitchFamily="34" charset="0"/>
              </a:rPr>
              <a:t> </a:t>
            </a:r>
            <a:r>
              <a:rPr kumimoji="0" lang="en-US" sz="1000" b="0" i="0" u="none" strike="noStrike" kern="1200" cap="none" spc="0" normalizeH="0" baseline="0" noProof="0">
                <a:ln>
                  <a:noFill/>
                </a:ln>
                <a:solidFill>
                  <a:srgbClr val="FFFFFF"/>
                </a:solidFill>
                <a:effectLst/>
                <a:uLnTx/>
                <a:uFillTx/>
                <a:latin typeface="+mn-lt"/>
                <a:ea typeface="Segoe UI" panose="020B0502040204020203" pitchFamily="34" charset="0"/>
                <a:cs typeface="Segoe UI" panose="020B0502040204020203" pitchFamily="34" charset="0"/>
              </a:rPr>
              <a:t>Master Cell Group</a:t>
            </a:r>
            <a:br>
              <a:rPr kumimoji="0" lang="en-US" sz="1000" b="0" i="0" u="none" strike="noStrike" kern="1200" cap="none" spc="0" normalizeH="0" baseline="0" noProof="0">
                <a:ln>
                  <a:noFill/>
                </a:ln>
                <a:solidFill>
                  <a:srgbClr val="FFFFFF"/>
                </a:solidFill>
                <a:effectLst/>
                <a:uLnTx/>
                <a:uFillTx/>
                <a:latin typeface="+mn-lt"/>
                <a:ea typeface="Segoe UI" panose="020B0502040204020203" pitchFamily="34" charset="0"/>
                <a:cs typeface="Segoe UI" panose="020B0502040204020203" pitchFamily="34" charset="0"/>
              </a:rPr>
            </a:br>
            <a:r>
              <a:rPr kumimoji="0" lang="en-US" sz="1000" b="0" i="0" u="none" strike="noStrike" kern="1200" cap="none" spc="0" normalizeH="0" baseline="0" noProof="0">
                <a:ln>
                  <a:noFill/>
                </a:ln>
                <a:solidFill>
                  <a:srgbClr val="FFFFFF"/>
                </a:solidFill>
                <a:effectLst/>
                <a:uLnTx/>
                <a:uFillTx/>
                <a:latin typeface="+mn-lt"/>
                <a:ea typeface="Segoe UI" panose="020B0502040204020203" pitchFamily="34" charset="0"/>
                <a:cs typeface="Segoe UI" panose="020B0502040204020203" pitchFamily="34" charset="0"/>
              </a:rPr>
              <a:t>SCG        Secondary Cell Group</a:t>
            </a:r>
            <a:br>
              <a:rPr kumimoji="0" lang="en-US" sz="1000" b="0" i="0" u="none" strike="noStrike" kern="1200" cap="none" spc="0" normalizeH="0" baseline="0" noProof="0">
                <a:ln>
                  <a:noFill/>
                </a:ln>
                <a:solidFill>
                  <a:srgbClr val="FFFFFF"/>
                </a:solidFill>
                <a:effectLst/>
                <a:uLnTx/>
                <a:uFillTx/>
                <a:latin typeface="+mn-lt"/>
                <a:ea typeface="Segoe UI" panose="020B0502040204020203" pitchFamily="34" charset="0"/>
                <a:cs typeface="Segoe UI" panose="020B0502040204020203" pitchFamily="34" charset="0"/>
              </a:rPr>
            </a:br>
            <a:r>
              <a:rPr kumimoji="0" lang="en-US" sz="1000" b="0" i="0" u="none" strike="noStrike" kern="1200" cap="none" spc="0" normalizeH="0" baseline="0" noProof="0">
                <a:ln>
                  <a:noFill/>
                </a:ln>
                <a:solidFill>
                  <a:srgbClr val="FFFFFF"/>
                </a:solidFill>
                <a:effectLst/>
                <a:uLnTx/>
                <a:uFillTx/>
                <a:latin typeface="+mn-lt"/>
                <a:ea typeface="Segoe UI" panose="020B0502040204020203" pitchFamily="34" charset="0"/>
                <a:cs typeface="Segoe UI" panose="020B0502040204020203" pitchFamily="34" charset="0"/>
              </a:rPr>
              <a:t>MN          Master Node</a:t>
            </a:r>
            <a:br>
              <a:rPr kumimoji="0" lang="en-US" sz="1000" b="0" i="0" u="none" strike="noStrike" kern="1200" cap="none" spc="0" normalizeH="0" baseline="0" noProof="0">
                <a:ln>
                  <a:noFill/>
                </a:ln>
                <a:solidFill>
                  <a:srgbClr val="FFFFFF"/>
                </a:solidFill>
                <a:effectLst/>
                <a:uLnTx/>
                <a:uFillTx/>
                <a:latin typeface="+mn-lt"/>
                <a:ea typeface="Segoe UI" panose="020B0502040204020203" pitchFamily="34" charset="0"/>
                <a:cs typeface="Segoe UI" panose="020B0502040204020203" pitchFamily="34" charset="0"/>
              </a:rPr>
            </a:br>
            <a:r>
              <a:rPr kumimoji="0" lang="en-US" sz="1000" b="0" i="0" u="none" strike="noStrike" kern="1200" cap="none" spc="0" normalizeH="0" baseline="0" noProof="0">
                <a:ln>
                  <a:noFill/>
                </a:ln>
                <a:solidFill>
                  <a:srgbClr val="FFFFFF"/>
                </a:solidFill>
                <a:effectLst/>
                <a:uLnTx/>
                <a:uFillTx/>
                <a:latin typeface="+mn-lt"/>
                <a:ea typeface="Segoe UI" panose="020B0502040204020203" pitchFamily="34" charset="0"/>
                <a:cs typeface="Segoe UI" panose="020B0502040204020203" pitchFamily="34" charset="0"/>
              </a:rPr>
              <a:t>SN           Secondary Node</a:t>
            </a:r>
          </a:p>
        </p:txBody>
      </p:sp>
      <p:sp>
        <p:nvSpPr>
          <p:cNvPr id="106" name="Rectangle 105">
            <a:extLst>
              <a:ext uri="{FF2B5EF4-FFF2-40B4-BE49-F238E27FC236}">
                <a16:creationId xmlns:a16="http://schemas.microsoft.com/office/drawing/2014/main" id="{727A7E68-EF95-4C37-8CFA-9C53E81F49BF}"/>
              </a:ext>
            </a:extLst>
          </p:cNvPr>
          <p:cNvSpPr/>
          <p:nvPr/>
        </p:nvSpPr>
        <p:spPr>
          <a:xfrm>
            <a:off x="10665874" y="5713696"/>
            <a:ext cx="957313" cy="423193"/>
          </a:xfrm>
          <a:prstGeom prst="rect">
            <a:avLst/>
          </a:prstGeom>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mn-lt"/>
                <a:ea typeface="Segoe UI" panose="020B0502040204020203" pitchFamily="34" charset="0"/>
                <a:cs typeface="Segoe UI" panose="020B0502040204020203" pitchFamily="34" charset="0"/>
              </a:rPr>
              <a:t>Control Plane</a:t>
            </a:r>
          </a:p>
          <a:p>
            <a:pPr marL="0" marR="0" lvl="0" indent="0" algn="l" defTabSz="914400" rtl="0" eaLnBrk="1" fontAlgn="base" latinLnBrk="0" hangingPunct="1">
              <a:lnSpc>
                <a:spcPct val="100000"/>
              </a:lnSpc>
              <a:spcBef>
                <a:spcPct val="50000"/>
              </a:spcBef>
              <a:spcAft>
                <a:spcPct val="0"/>
              </a:spcAft>
              <a:buClrTx/>
              <a:buSzTx/>
              <a:buFontTx/>
              <a:buNone/>
              <a:tabLst/>
              <a:defRPr/>
            </a:pPr>
            <a:br>
              <a:rPr kumimoji="0" lang="en-US" sz="100" b="0" i="0" u="none" strike="noStrike" kern="1200" cap="none" spc="0" normalizeH="0" baseline="0" noProof="0">
                <a:ln>
                  <a:noFill/>
                </a:ln>
                <a:solidFill>
                  <a:srgbClr val="FFFFFF"/>
                </a:solidFill>
                <a:effectLst/>
                <a:uLnTx/>
                <a:uFillTx/>
                <a:latin typeface="+mn-lt"/>
                <a:ea typeface="Segoe UI" panose="020B0502040204020203" pitchFamily="34" charset="0"/>
                <a:cs typeface="Segoe UI" panose="020B0502040204020203" pitchFamily="34" charset="0"/>
              </a:rPr>
            </a:br>
            <a:r>
              <a:rPr kumimoji="0" lang="en-US" sz="1000" b="0" i="0" u="none" strike="noStrike" kern="1200" cap="none" spc="0" normalizeH="0" baseline="0" noProof="0">
                <a:ln>
                  <a:noFill/>
                </a:ln>
                <a:solidFill>
                  <a:srgbClr val="FFFFFF"/>
                </a:solidFill>
                <a:effectLst/>
                <a:uLnTx/>
                <a:uFillTx/>
                <a:latin typeface="+mn-lt"/>
                <a:ea typeface="Segoe UI" panose="020B0502040204020203" pitchFamily="34" charset="0"/>
                <a:cs typeface="Segoe UI" panose="020B0502040204020203" pitchFamily="34" charset="0"/>
              </a:rPr>
              <a:t>User Plane</a:t>
            </a:r>
            <a:endParaRPr kumimoji="0" lang="en-US" sz="1400" b="0" i="0" u="none" strike="noStrike" kern="1200" cap="none" spc="0" normalizeH="0" baseline="0" noProof="0">
              <a:ln>
                <a:noFill/>
              </a:ln>
              <a:solidFill>
                <a:srgbClr val="FFFFFF"/>
              </a:solidFill>
              <a:effectLst/>
              <a:uLnTx/>
              <a:uFillTx/>
              <a:latin typeface="+mn-lt"/>
              <a:ea typeface="+mn-ea"/>
              <a:cs typeface="+mn-cs"/>
            </a:endParaRPr>
          </a:p>
        </p:txBody>
      </p:sp>
      <p:sp>
        <p:nvSpPr>
          <p:cNvPr id="108" name="Rectangle 107">
            <a:extLst>
              <a:ext uri="{FF2B5EF4-FFF2-40B4-BE49-F238E27FC236}">
                <a16:creationId xmlns:a16="http://schemas.microsoft.com/office/drawing/2014/main" id="{6DA478AE-4E4D-4060-A991-515E39919D1A}"/>
              </a:ext>
            </a:extLst>
          </p:cNvPr>
          <p:cNvSpPr/>
          <p:nvPr/>
        </p:nvSpPr>
        <p:spPr>
          <a:xfrm>
            <a:off x="1217243" y="1957838"/>
            <a:ext cx="2292615" cy="307777"/>
          </a:xfrm>
          <a:prstGeom prst="rect">
            <a:avLst/>
          </a:prstGeom>
        </p:spPr>
        <p:txBody>
          <a:bodyPr wrap="none">
            <a:spAutoFit/>
          </a:bodyPr>
          <a:lstStyle/>
          <a:p>
            <a:pPr marL="0" marR="0" lvl="0" indent="0" algn="ctr" defTabSz="914400" rtl="0" eaLnBrk="1" fontAlgn="auto" latinLnBrk="0" hangingPunct="1">
              <a:lnSpc>
                <a:spcPct val="100000"/>
              </a:lnSpc>
              <a:spcBef>
                <a:spcPct val="20000"/>
              </a:spcBef>
              <a:spcAft>
                <a:spcPts val="0"/>
              </a:spcAft>
              <a:buClrTx/>
              <a:buSzTx/>
              <a:buFontTx/>
              <a:buNone/>
              <a:tabLst/>
              <a:defRPr/>
            </a:pPr>
            <a:r>
              <a:rPr kumimoji="0" lang="en-US" altLang="en-US" sz="1400" b="0" i="0" u="none" strike="noStrike" kern="0" cap="none" spc="0" normalizeH="0" baseline="0" noProof="0">
                <a:ln>
                  <a:noFill/>
                </a:ln>
                <a:solidFill>
                  <a:srgbClr val="FFFFFF"/>
                </a:solidFill>
                <a:effectLst/>
                <a:uLnTx/>
                <a:uFillTx/>
                <a:latin typeface="+mn-lt"/>
                <a:ea typeface="+mn-ea"/>
                <a:cs typeface="+mn-cs"/>
              </a:rPr>
              <a:t>MN terminated split bearer</a:t>
            </a:r>
          </a:p>
        </p:txBody>
      </p:sp>
      <p:sp>
        <p:nvSpPr>
          <p:cNvPr id="118" name="Rectangle 117">
            <a:extLst>
              <a:ext uri="{FF2B5EF4-FFF2-40B4-BE49-F238E27FC236}">
                <a16:creationId xmlns:a16="http://schemas.microsoft.com/office/drawing/2014/main" id="{0A580CA0-D3D3-4BD5-8BE0-76124D72DD96}"/>
              </a:ext>
            </a:extLst>
          </p:cNvPr>
          <p:cNvSpPr/>
          <p:nvPr/>
        </p:nvSpPr>
        <p:spPr>
          <a:xfrm>
            <a:off x="4700344" y="1939841"/>
            <a:ext cx="2382383" cy="307777"/>
          </a:xfrm>
          <a:prstGeom prst="rect">
            <a:avLst/>
          </a:prstGeom>
        </p:spPr>
        <p:txBody>
          <a:bodyPr wrap="none">
            <a:spAutoFit/>
          </a:bodyPr>
          <a:lstStyle/>
          <a:p>
            <a:pPr marL="0" marR="0" lvl="0" indent="0" algn="ctr" defTabSz="914400" rtl="0" eaLnBrk="1" fontAlgn="auto" latinLnBrk="0" hangingPunct="1">
              <a:lnSpc>
                <a:spcPct val="100000"/>
              </a:lnSpc>
              <a:spcBef>
                <a:spcPct val="20000"/>
              </a:spcBef>
              <a:spcAft>
                <a:spcPts val="0"/>
              </a:spcAft>
              <a:buClrTx/>
              <a:buSzTx/>
              <a:buFontTx/>
              <a:buNone/>
              <a:tabLst/>
              <a:defRPr/>
            </a:pPr>
            <a:r>
              <a:rPr kumimoji="0" lang="en-US" altLang="en-US" sz="1400" b="0" i="0" u="none" strike="noStrike" kern="0" cap="none" spc="0" normalizeH="0" baseline="0" noProof="0">
                <a:ln>
                  <a:noFill/>
                </a:ln>
                <a:solidFill>
                  <a:srgbClr val="FFFFFF"/>
                </a:solidFill>
                <a:effectLst/>
                <a:uLnTx/>
                <a:uFillTx/>
                <a:latin typeface="+mn-lt"/>
                <a:ea typeface="+mn-ea"/>
                <a:cs typeface="+mn-cs"/>
              </a:rPr>
              <a:t>MCG bearer or SCG bearer</a:t>
            </a:r>
          </a:p>
        </p:txBody>
      </p:sp>
    </p:spTree>
    <p:extLst>
      <p:ext uri="{BB962C8B-B14F-4D97-AF65-F5344CB8AC3E}">
        <p14:creationId xmlns:p14="http://schemas.microsoft.com/office/powerpoint/2010/main" val="1696851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479424" y="476250"/>
            <a:ext cx="10423143" cy="1081088"/>
          </a:xfrm>
        </p:spPr>
        <p:txBody>
          <a:bodyPr>
            <a:noAutofit/>
          </a:bodyPr>
          <a:lstStyle/>
          <a:p>
            <a:r>
              <a:rPr lang="en-US" sz="3600"/>
              <a:t>Interpretation of sub-option mapping</a:t>
            </a:r>
            <a:br>
              <a:rPr lang="en-US" sz="4400"/>
            </a:br>
            <a:r>
              <a:rPr lang="en-US" sz="2400"/>
              <a:t>From 3GPP TR 38.801 (sub)-options 3/3a/3x to </a:t>
            </a:r>
            <a:r>
              <a:rPr lang="en-US" sz="2400">
                <a:sym typeface="Wingdings" panose="05000000000000000000" pitchFamily="2" charset="2"/>
              </a:rPr>
              <a:t>3GPP TS </a:t>
            </a:r>
            <a:r>
              <a:rPr lang="en-US" sz="2400"/>
              <a:t>37.340 EN-DC bearer types</a:t>
            </a:r>
          </a:p>
        </p:txBody>
      </p:sp>
      <p:sp>
        <p:nvSpPr>
          <p:cNvPr id="136" name="Rectangle 135">
            <a:extLst>
              <a:ext uri="{FF2B5EF4-FFF2-40B4-BE49-F238E27FC236}">
                <a16:creationId xmlns:a16="http://schemas.microsoft.com/office/drawing/2014/main" id="{1E215DC2-8BD3-40E1-BD9D-6D9210C96B45}"/>
              </a:ext>
            </a:extLst>
          </p:cNvPr>
          <p:cNvSpPr/>
          <p:nvPr/>
        </p:nvSpPr>
        <p:spPr>
          <a:xfrm>
            <a:off x="-47304" y="1575642"/>
            <a:ext cx="1297150" cy="261610"/>
          </a:xfrm>
          <a:prstGeom prst="rect">
            <a:avLst/>
          </a:prstGeom>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Arial" charset="0"/>
                <a:ea typeface="+mn-ea"/>
                <a:cs typeface="+mn-cs"/>
              </a:rPr>
              <a:t>3GPP TR 38.801 </a:t>
            </a:r>
          </a:p>
        </p:txBody>
      </p:sp>
      <p:sp>
        <p:nvSpPr>
          <p:cNvPr id="137" name="Rectangle 136">
            <a:extLst>
              <a:ext uri="{FF2B5EF4-FFF2-40B4-BE49-F238E27FC236}">
                <a16:creationId xmlns:a16="http://schemas.microsoft.com/office/drawing/2014/main" id="{2EA1F072-C4D4-4032-A16C-85158A7FC2FA}"/>
              </a:ext>
            </a:extLst>
          </p:cNvPr>
          <p:cNvSpPr/>
          <p:nvPr/>
        </p:nvSpPr>
        <p:spPr>
          <a:xfrm>
            <a:off x="-47304" y="1922527"/>
            <a:ext cx="1202573" cy="253916"/>
          </a:xfrm>
          <a:prstGeom prst="rect">
            <a:avLst/>
          </a:prstGeom>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Arial" charset="0"/>
                <a:ea typeface="+mn-ea"/>
                <a:cs typeface="+mn-cs"/>
                <a:sym typeface="Wingdings" panose="05000000000000000000" pitchFamily="2" charset="2"/>
              </a:rPr>
              <a:t>3GPP TS </a:t>
            </a:r>
            <a:r>
              <a:rPr kumimoji="0" lang="en-US" sz="1050" b="0" i="0" u="none" strike="noStrike" kern="1200" cap="none" spc="0" normalizeH="0" baseline="0" noProof="0">
                <a:ln>
                  <a:noFill/>
                </a:ln>
                <a:solidFill>
                  <a:srgbClr val="FFFFFF"/>
                </a:solidFill>
                <a:effectLst/>
                <a:uLnTx/>
                <a:uFillTx/>
                <a:latin typeface="Arial" charset="0"/>
                <a:ea typeface="+mn-ea"/>
                <a:cs typeface="+mn-cs"/>
              </a:rPr>
              <a:t>37.340</a:t>
            </a:r>
          </a:p>
        </p:txBody>
      </p:sp>
      <p:sp>
        <p:nvSpPr>
          <p:cNvPr id="65" name="Oval 64">
            <a:extLst>
              <a:ext uri="{FF2B5EF4-FFF2-40B4-BE49-F238E27FC236}">
                <a16:creationId xmlns:a16="http://schemas.microsoft.com/office/drawing/2014/main" id="{4E07FDFF-137D-43A5-8B57-CB7630462CF7}"/>
              </a:ext>
            </a:extLst>
          </p:cNvPr>
          <p:cNvSpPr/>
          <p:nvPr/>
        </p:nvSpPr>
        <p:spPr bwMode="auto">
          <a:xfrm>
            <a:off x="4892687" y="3546154"/>
            <a:ext cx="1262107" cy="630664"/>
          </a:xfrm>
          <a:prstGeom prst="ellipse">
            <a:avLst/>
          </a:prstGeom>
          <a:solidFill>
            <a:srgbClr val="BADEEE"/>
          </a:solidFill>
          <a:ln w="12700" cap="flat" cmpd="sng" algn="ctr">
            <a:solidFill>
              <a:schemeClr val="bg1">
                <a:lumMod val="65000"/>
              </a:schemeClr>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000" b="0" i="0" u="none" strike="noStrike" kern="0" cap="none" spc="0" normalizeH="0" baseline="0" noProof="0">
              <a:ln>
                <a:noFill/>
              </a:ln>
              <a:solidFill>
                <a:srgbClr val="58585A"/>
              </a:solidFill>
              <a:effectLst/>
              <a:uLnTx/>
              <a:uFillTx/>
              <a:latin typeface="Arial" charset="0"/>
              <a:ea typeface="+mn-ea"/>
              <a:cs typeface="+mn-cs"/>
            </a:endParaRPr>
          </a:p>
        </p:txBody>
      </p:sp>
      <p:sp>
        <p:nvSpPr>
          <p:cNvPr id="66" name="TextBox 65">
            <a:extLst>
              <a:ext uri="{FF2B5EF4-FFF2-40B4-BE49-F238E27FC236}">
                <a16:creationId xmlns:a16="http://schemas.microsoft.com/office/drawing/2014/main" id="{D42620BC-547F-4EC8-80A5-B2C12772278F}"/>
              </a:ext>
            </a:extLst>
          </p:cNvPr>
          <p:cNvSpPr txBox="1"/>
          <p:nvPr/>
        </p:nvSpPr>
        <p:spPr>
          <a:xfrm>
            <a:off x="5328523" y="3854477"/>
            <a:ext cx="364165" cy="2422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8585A">
                    <a:lumMod val="50000"/>
                  </a:srgbClr>
                </a:solidFill>
                <a:effectLst/>
                <a:uLnTx/>
                <a:uFillTx/>
                <a:latin typeface="Arial" charset="0"/>
                <a:ea typeface="+mn-ea"/>
                <a:cs typeface="+mn-cs"/>
              </a:rPr>
              <a:t>NR</a:t>
            </a:r>
          </a:p>
        </p:txBody>
      </p:sp>
      <p:sp>
        <p:nvSpPr>
          <p:cNvPr id="67" name="Oval 66">
            <a:extLst>
              <a:ext uri="{FF2B5EF4-FFF2-40B4-BE49-F238E27FC236}">
                <a16:creationId xmlns:a16="http://schemas.microsoft.com/office/drawing/2014/main" id="{737066E7-DA0F-40C1-A979-86EE59412DE8}"/>
              </a:ext>
            </a:extLst>
          </p:cNvPr>
          <p:cNvSpPr/>
          <p:nvPr/>
        </p:nvSpPr>
        <p:spPr bwMode="auto">
          <a:xfrm>
            <a:off x="3323377" y="3546154"/>
            <a:ext cx="1262107" cy="630664"/>
          </a:xfrm>
          <a:prstGeom prst="ellipse">
            <a:avLst/>
          </a:prstGeom>
          <a:solidFill>
            <a:srgbClr val="BED682"/>
          </a:solidFill>
          <a:ln w="12700" cap="flat" cmpd="sng" algn="ctr">
            <a:no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000" b="0" i="0" u="none" strike="noStrike" kern="0" cap="none" spc="0" normalizeH="0" baseline="0" noProof="0">
              <a:ln>
                <a:noFill/>
              </a:ln>
              <a:solidFill>
                <a:srgbClr val="FED57A"/>
              </a:solidFill>
              <a:effectLst/>
              <a:uLnTx/>
              <a:uFillTx/>
              <a:latin typeface="Arial" charset="0"/>
              <a:ea typeface="+mn-ea"/>
              <a:cs typeface="+mn-cs"/>
            </a:endParaRPr>
          </a:p>
        </p:txBody>
      </p:sp>
      <p:sp>
        <p:nvSpPr>
          <p:cNvPr id="68" name="Freeform 3">
            <a:extLst>
              <a:ext uri="{FF2B5EF4-FFF2-40B4-BE49-F238E27FC236}">
                <a16:creationId xmlns:a16="http://schemas.microsoft.com/office/drawing/2014/main" id="{E943A473-DA60-4F7B-9994-694CFAA1232E}"/>
              </a:ext>
            </a:extLst>
          </p:cNvPr>
          <p:cNvSpPr>
            <a:spLocks noChangeAspect="1" noEditPoints="1"/>
          </p:cNvSpPr>
          <p:nvPr/>
        </p:nvSpPr>
        <p:spPr bwMode="auto">
          <a:xfrm>
            <a:off x="3673980" y="3151369"/>
            <a:ext cx="570094" cy="733012"/>
          </a:xfrm>
          <a:custGeom>
            <a:avLst/>
            <a:gdLst>
              <a:gd name="T0" fmla="*/ 2147483647 w 363"/>
              <a:gd name="T1" fmla="*/ 2147483647 h 447"/>
              <a:gd name="T2" fmla="*/ 2147483647 w 363"/>
              <a:gd name="T3" fmla="*/ 2147483647 h 447"/>
              <a:gd name="T4" fmla="*/ 2147483647 w 363"/>
              <a:gd name="T5" fmla="*/ 2147483647 h 447"/>
              <a:gd name="T6" fmla="*/ 2147483647 w 363"/>
              <a:gd name="T7" fmla="*/ 2147483647 h 447"/>
              <a:gd name="T8" fmla="*/ 2147483647 w 363"/>
              <a:gd name="T9" fmla="*/ 2147483647 h 447"/>
              <a:gd name="T10" fmla="*/ 2147483647 w 363"/>
              <a:gd name="T11" fmla="*/ 2147483647 h 447"/>
              <a:gd name="T12" fmla="*/ 2147483647 w 363"/>
              <a:gd name="T13" fmla="*/ 2147483647 h 447"/>
              <a:gd name="T14" fmla="*/ 2147483647 w 363"/>
              <a:gd name="T15" fmla="*/ 2147483647 h 447"/>
              <a:gd name="T16" fmla="*/ 2147483647 w 363"/>
              <a:gd name="T17" fmla="*/ 2147483647 h 447"/>
              <a:gd name="T18" fmla="*/ 2147483647 w 363"/>
              <a:gd name="T19" fmla="*/ 2147483647 h 447"/>
              <a:gd name="T20" fmla="*/ 2147483647 w 363"/>
              <a:gd name="T21" fmla="*/ 2147483647 h 447"/>
              <a:gd name="T22" fmla="*/ 2147483647 w 363"/>
              <a:gd name="T23" fmla="*/ 2147483647 h 447"/>
              <a:gd name="T24" fmla="*/ 2147483647 w 363"/>
              <a:gd name="T25" fmla="*/ 2147483647 h 447"/>
              <a:gd name="T26" fmla="*/ 2147483647 w 363"/>
              <a:gd name="T27" fmla="*/ 2147483647 h 447"/>
              <a:gd name="T28" fmla="*/ 2147483647 w 363"/>
              <a:gd name="T29" fmla="*/ 2147483647 h 447"/>
              <a:gd name="T30" fmla="*/ 2147483647 w 363"/>
              <a:gd name="T31" fmla="*/ 2147483647 h 447"/>
              <a:gd name="T32" fmla="*/ 2147483647 w 363"/>
              <a:gd name="T33" fmla="*/ 2147483647 h 447"/>
              <a:gd name="T34" fmla="*/ 2147483647 w 363"/>
              <a:gd name="T35" fmla="*/ 2147483647 h 447"/>
              <a:gd name="T36" fmla="*/ 2147483647 w 363"/>
              <a:gd name="T37" fmla="*/ 2147483647 h 447"/>
              <a:gd name="T38" fmla="*/ 2147483647 w 363"/>
              <a:gd name="T39" fmla="*/ 2147483647 h 447"/>
              <a:gd name="T40" fmla="*/ 2147483647 w 363"/>
              <a:gd name="T41" fmla="*/ 2147483647 h 447"/>
              <a:gd name="T42" fmla="*/ 0 w 363"/>
              <a:gd name="T43" fmla="*/ 2147483647 h 447"/>
              <a:gd name="T44" fmla="*/ 0 w 363"/>
              <a:gd name="T45" fmla="*/ 2147483647 h 447"/>
              <a:gd name="T46" fmla="*/ 2147483647 w 363"/>
              <a:gd name="T47" fmla="*/ 2147483647 h 447"/>
              <a:gd name="T48" fmla="*/ 2147483647 w 363"/>
              <a:gd name="T49" fmla="*/ 2147483647 h 447"/>
              <a:gd name="T50" fmla="*/ 2147483647 w 363"/>
              <a:gd name="T51" fmla="*/ 2147483647 h 447"/>
              <a:gd name="T52" fmla="*/ 2147483647 w 363"/>
              <a:gd name="T53" fmla="*/ 2147483647 h 447"/>
              <a:gd name="T54" fmla="*/ 2147483647 w 363"/>
              <a:gd name="T55" fmla="*/ 2147483647 h 447"/>
              <a:gd name="T56" fmla="*/ 2147483647 w 363"/>
              <a:gd name="T57" fmla="*/ 2147483647 h 447"/>
              <a:gd name="T58" fmla="*/ 2147483647 w 363"/>
              <a:gd name="T59" fmla="*/ 2147483647 h 447"/>
              <a:gd name="T60" fmla="*/ 2147483647 w 363"/>
              <a:gd name="T61" fmla="*/ 2147483647 h 447"/>
              <a:gd name="T62" fmla="*/ 2147483647 w 363"/>
              <a:gd name="T63" fmla="*/ 2147483647 h 447"/>
              <a:gd name="T64" fmla="*/ 2147483647 w 363"/>
              <a:gd name="T65" fmla="*/ 2147483647 h 447"/>
              <a:gd name="T66" fmla="*/ 2147483647 w 363"/>
              <a:gd name="T67" fmla="*/ 2147483647 h 447"/>
              <a:gd name="T68" fmla="*/ 2147483647 w 363"/>
              <a:gd name="T69" fmla="*/ 2147483647 h 447"/>
              <a:gd name="T70" fmla="*/ 2147483647 w 363"/>
              <a:gd name="T71" fmla="*/ 2147483647 h 447"/>
              <a:gd name="T72" fmla="*/ 2147483647 w 363"/>
              <a:gd name="T73" fmla="*/ 2147483647 h 447"/>
              <a:gd name="T74" fmla="*/ 2147483647 w 363"/>
              <a:gd name="T75" fmla="*/ 2147483647 h 447"/>
              <a:gd name="T76" fmla="*/ 2147483647 w 363"/>
              <a:gd name="T77" fmla="*/ 2147483647 h 447"/>
              <a:gd name="T78" fmla="*/ 2147483647 w 363"/>
              <a:gd name="T79" fmla="*/ 2147483647 h 447"/>
              <a:gd name="T80" fmla="*/ 2147483647 w 363"/>
              <a:gd name="T81" fmla="*/ 2147483647 h 447"/>
              <a:gd name="T82" fmla="*/ 2147483647 w 363"/>
              <a:gd name="T83" fmla="*/ 2147483647 h 447"/>
              <a:gd name="T84" fmla="*/ 2147483647 w 363"/>
              <a:gd name="T85" fmla="*/ 2147483647 h 447"/>
              <a:gd name="T86" fmla="*/ 2147483647 w 363"/>
              <a:gd name="T87" fmla="*/ 2147483647 h 447"/>
              <a:gd name="T88" fmla="*/ 2147483647 w 363"/>
              <a:gd name="T89" fmla="*/ 2147483647 h 447"/>
              <a:gd name="T90" fmla="*/ 2147483647 w 363"/>
              <a:gd name="T91" fmla="*/ 2147483647 h 447"/>
              <a:gd name="T92" fmla="*/ 2147483647 w 363"/>
              <a:gd name="T93" fmla="*/ 2147483647 h 447"/>
              <a:gd name="T94" fmla="*/ 2147483647 w 363"/>
              <a:gd name="T95" fmla="*/ 2147483647 h 447"/>
              <a:gd name="T96" fmla="*/ 2147483647 w 363"/>
              <a:gd name="T97" fmla="*/ 2147483647 h 447"/>
              <a:gd name="T98" fmla="*/ 2147483647 w 363"/>
              <a:gd name="T99" fmla="*/ 2147483647 h 44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3" h="447">
                <a:moveTo>
                  <a:pt x="85" y="38"/>
                </a:moveTo>
                <a:cubicBezTo>
                  <a:pt x="85" y="38"/>
                  <a:pt x="85" y="38"/>
                  <a:pt x="85" y="38"/>
                </a:cubicBezTo>
                <a:cubicBezTo>
                  <a:pt x="85" y="36"/>
                  <a:pt x="84" y="34"/>
                  <a:pt x="83" y="32"/>
                </a:cubicBezTo>
                <a:cubicBezTo>
                  <a:pt x="80" y="29"/>
                  <a:pt x="75" y="29"/>
                  <a:pt x="72" y="32"/>
                </a:cubicBezTo>
                <a:cubicBezTo>
                  <a:pt x="51" y="53"/>
                  <a:pt x="41" y="79"/>
                  <a:pt x="41" y="106"/>
                </a:cubicBezTo>
                <a:cubicBezTo>
                  <a:pt x="41" y="106"/>
                  <a:pt x="41" y="106"/>
                  <a:pt x="41" y="106"/>
                </a:cubicBezTo>
                <a:cubicBezTo>
                  <a:pt x="41" y="132"/>
                  <a:pt x="51" y="159"/>
                  <a:pt x="72" y="179"/>
                </a:cubicBezTo>
                <a:cubicBezTo>
                  <a:pt x="75" y="182"/>
                  <a:pt x="80" y="182"/>
                  <a:pt x="83" y="179"/>
                </a:cubicBezTo>
                <a:cubicBezTo>
                  <a:pt x="84" y="178"/>
                  <a:pt x="85" y="176"/>
                  <a:pt x="85" y="174"/>
                </a:cubicBezTo>
                <a:cubicBezTo>
                  <a:pt x="85" y="174"/>
                  <a:pt x="85" y="174"/>
                  <a:pt x="85" y="174"/>
                </a:cubicBezTo>
                <a:cubicBezTo>
                  <a:pt x="85" y="172"/>
                  <a:pt x="84" y="169"/>
                  <a:pt x="83" y="168"/>
                </a:cubicBezTo>
                <a:cubicBezTo>
                  <a:pt x="66" y="151"/>
                  <a:pt x="57" y="128"/>
                  <a:pt x="57" y="106"/>
                </a:cubicBezTo>
                <a:cubicBezTo>
                  <a:pt x="57" y="83"/>
                  <a:pt x="66" y="61"/>
                  <a:pt x="83" y="44"/>
                </a:cubicBezTo>
                <a:cubicBezTo>
                  <a:pt x="84" y="42"/>
                  <a:pt x="85" y="40"/>
                  <a:pt x="85" y="38"/>
                </a:cubicBezTo>
                <a:close/>
                <a:moveTo>
                  <a:pt x="48" y="191"/>
                </a:moveTo>
                <a:cubicBezTo>
                  <a:pt x="48" y="191"/>
                  <a:pt x="47" y="191"/>
                  <a:pt x="47" y="190"/>
                </a:cubicBezTo>
                <a:cubicBezTo>
                  <a:pt x="45" y="188"/>
                  <a:pt x="44" y="186"/>
                  <a:pt x="42" y="184"/>
                </a:cubicBezTo>
                <a:cubicBezTo>
                  <a:pt x="42" y="184"/>
                  <a:pt x="42" y="184"/>
                  <a:pt x="42" y="184"/>
                </a:cubicBezTo>
                <a:cubicBezTo>
                  <a:pt x="41" y="182"/>
                  <a:pt x="40" y="181"/>
                  <a:pt x="39" y="180"/>
                </a:cubicBezTo>
                <a:cubicBezTo>
                  <a:pt x="33" y="171"/>
                  <a:pt x="28" y="162"/>
                  <a:pt x="24" y="152"/>
                </a:cubicBezTo>
                <a:cubicBezTo>
                  <a:pt x="24" y="151"/>
                  <a:pt x="23" y="149"/>
                  <a:pt x="23" y="148"/>
                </a:cubicBezTo>
                <a:cubicBezTo>
                  <a:pt x="22" y="147"/>
                  <a:pt x="22" y="147"/>
                  <a:pt x="22" y="146"/>
                </a:cubicBezTo>
                <a:cubicBezTo>
                  <a:pt x="22" y="145"/>
                  <a:pt x="21" y="143"/>
                  <a:pt x="21" y="142"/>
                </a:cubicBezTo>
                <a:cubicBezTo>
                  <a:pt x="21" y="141"/>
                  <a:pt x="20" y="141"/>
                  <a:pt x="20" y="140"/>
                </a:cubicBezTo>
                <a:cubicBezTo>
                  <a:pt x="20" y="139"/>
                  <a:pt x="20" y="137"/>
                  <a:pt x="19" y="136"/>
                </a:cubicBezTo>
                <a:cubicBezTo>
                  <a:pt x="19" y="135"/>
                  <a:pt x="19" y="135"/>
                  <a:pt x="19" y="134"/>
                </a:cubicBezTo>
                <a:cubicBezTo>
                  <a:pt x="18" y="133"/>
                  <a:pt x="18" y="131"/>
                  <a:pt x="18" y="130"/>
                </a:cubicBezTo>
                <a:cubicBezTo>
                  <a:pt x="18" y="129"/>
                  <a:pt x="18" y="128"/>
                  <a:pt x="17" y="127"/>
                </a:cubicBezTo>
                <a:cubicBezTo>
                  <a:pt x="17" y="126"/>
                  <a:pt x="17" y="125"/>
                  <a:pt x="17" y="124"/>
                </a:cubicBezTo>
                <a:cubicBezTo>
                  <a:pt x="17" y="123"/>
                  <a:pt x="17" y="122"/>
                  <a:pt x="17" y="121"/>
                </a:cubicBezTo>
                <a:cubicBezTo>
                  <a:pt x="16" y="120"/>
                  <a:pt x="16" y="119"/>
                  <a:pt x="16" y="118"/>
                </a:cubicBezTo>
                <a:cubicBezTo>
                  <a:pt x="16" y="117"/>
                  <a:pt x="16" y="116"/>
                  <a:pt x="16" y="114"/>
                </a:cubicBezTo>
                <a:cubicBezTo>
                  <a:pt x="16" y="113"/>
                  <a:pt x="16" y="113"/>
                  <a:pt x="16" y="112"/>
                </a:cubicBezTo>
                <a:cubicBezTo>
                  <a:pt x="16" y="110"/>
                  <a:pt x="16" y="108"/>
                  <a:pt x="16" y="106"/>
                </a:cubicBezTo>
                <a:cubicBezTo>
                  <a:pt x="16" y="106"/>
                  <a:pt x="16" y="106"/>
                  <a:pt x="16" y="106"/>
                </a:cubicBezTo>
                <a:cubicBezTo>
                  <a:pt x="16" y="106"/>
                  <a:pt x="16" y="106"/>
                  <a:pt x="16" y="106"/>
                </a:cubicBezTo>
                <a:cubicBezTo>
                  <a:pt x="16" y="104"/>
                  <a:pt x="16" y="102"/>
                  <a:pt x="16" y="100"/>
                </a:cubicBezTo>
                <a:cubicBezTo>
                  <a:pt x="16" y="99"/>
                  <a:pt x="16" y="98"/>
                  <a:pt x="16" y="97"/>
                </a:cubicBezTo>
                <a:cubicBezTo>
                  <a:pt x="16" y="96"/>
                  <a:pt x="16" y="95"/>
                  <a:pt x="16" y="93"/>
                </a:cubicBezTo>
                <a:cubicBezTo>
                  <a:pt x="16" y="92"/>
                  <a:pt x="16" y="92"/>
                  <a:pt x="17" y="91"/>
                </a:cubicBezTo>
                <a:cubicBezTo>
                  <a:pt x="17" y="90"/>
                  <a:pt x="17" y="88"/>
                  <a:pt x="17" y="87"/>
                </a:cubicBezTo>
                <a:cubicBezTo>
                  <a:pt x="17" y="86"/>
                  <a:pt x="17" y="85"/>
                  <a:pt x="17" y="84"/>
                </a:cubicBezTo>
                <a:cubicBezTo>
                  <a:pt x="18" y="83"/>
                  <a:pt x="18" y="82"/>
                  <a:pt x="18" y="81"/>
                </a:cubicBezTo>
                <a:cubicBezTo>
                  <a:pt x="18" y="80"/>
                  <a:pt x="18" y="79"/>
                  <a:pt x="19" y="78"/>
                </a:cubicBezTo>
                <a:cubicBezTo>
                  <a:pt x="19" y="77"/>
                  <a:pt x="19" y="76"/>
                  <a:pt x="19" y="75"/>
                </a:cubicBezTo>
                <a:cubicBezTo>
                  <a:pt x="20" y="74"/>
                  <a:pt x="20" y="73"/>
                  <a:pt x="20" y="71"/>
                </a:cubicBezTo>
                <a:cubicBezTo>
                  <a:pt x="20" y="71"/>
                  <a:pt x="21" y="70"/>
                  <a:pt x="21" y="70"/>
                </a:cubicBezTo>
                <a:cubicBezTo>
                  <a:pt x="21" y="68"/>
                  <a:pt x="22" y="67"/>
                  <a:pt x="22" y="65"/>
                </a:cubicBezTo>
                <a:cubicBezTo>
                  <a:pt x="22" y="65"/>
                  <a:pt x="22" y="65"/>
                  <a:pt x="23" y="64"/>
                </a:cubicBezTo>
                <a:cubicBezTo>
                  <a:pt x="23" y="63"/>
                  <a:pt x="24" y="61"/>
                  <a:pt x="24" y="60"/>
                </a:cubicBezTo>
                <a:cubicBezTo>
                  <a:pt x="28" y="50"/>
                  <a:pt x="33" y="40"/>
                  <a:pt x="39" y="32"/>
                </a:cubicBezTo>
                <a:cubicBezTo>
                  <a:pt x="40" y="30"/>
                  <a:pt x="41" y="29"/>
                  <a:pt x="42" y="28"/>
                </a:cubicBezTo>
                <a:cubicBezTo>
                  <a:pt x="42" y="28"/>
                  <a:pt x="42" y="27"/>
                  <a:pt x="42" y="27"/>
                </a:cubicBezTo>
                <a:cubicBezTo>
                  <a:pt x="44" y="25"/>
                  <a:pt x="45" y="23"/>
                  <a:pt x="47" y="21"/>
                </a:cubicBezTo>
                <a:cubicBezTo>
                  <a:pt x="47" y="21"/>
                  <a:pt x="48" y="21"/>
                  <a:pt x="48" y="20"/>
                </a:cubicBezTo>
                <a:cubicBezTo>
                  <a:pt x="50" y="18"/>
                  <a:pt x="52" y="16"/>
                  <a:pt x="54" y="14"/>
                </a:cubicBezTo>
                <a:cubicBezTo>
                  <a:pt x="55" y="13"/>
                  <a:pt x="56" y="11"/>
                  <a:pt x="56" y="9"/>
                </a:cubicBezTo>
                <a:cubicBezTo>
                  <a:pt x="56" y="8"/>
                  <a:pt x="56" y="7"/>
                  <a:pt x="56" y="6"/>
                </a:cubicBezTo>
                <a:cubicBezTo>
                  <a:pt x="55" y="6"/>
                  <a:pt x="55" y="6"/>
                  <a:pt x="55" y="6"/>
                </a:cubicBezTo>
                <a:cubicBezTo>
                  <a:pt x="55" y="6"/>
                  <a:pt x="55" y="6"/>
                  <a:pt x="55" y="6"/>
                </a:cubicBezTo>
                <a:cubicBezTo>
                  <a:pt x="55" y="5"/>
                  <a:pt x="54" y="4"/>
                  <a:pt x="54" y="3"/>
                </a:cubicBezTo>
                <a:cubicBezTo>
                  <a:pt x="52" y="2"/>
                  <a:pt x="51" y="1"/>
                  <a:pt x="49" y="1"/>
                </a:cubicBezTo>
                <a:cubicBezTo>
                  <a:pt x="47" y="0"/>
                  <a:pt x="44" y="1"/>
                  <a:pt x="42" y="3"/>
                </a:cubicBezTo>
                <a:cubicBezTo>
                  <a:pt x="40" y="5"/>
                  <a:pt x="38" y="7"/>
                  <a:pt x="36" y="10"/>
                </a:cubicBezTo>
                <a:cubicBezTo>
                  <a:pt x="36" y="10"/>
                  <a:pt x="35" y="11"/>
                  <a:pt x="35" y="11"/>
                </a:cubicBezTo>
                <a:cubicBezTo>
                  <a:pt x="33" y="13"/>
                  <a:pt x="31" y="15"/>
                  <a:pt x="30" y="17"/>
                </a:cubicBezTo>
                <a:cubicBezTo>
                  <a:pt x="29" y="18"/>
                  <a:pt x="29" y="18"/>
                  <a:pt x="29" y="18"/>
                </a:cubicBezTo>
                <a:cubicBezTo>
                  <a:pt x="29" y="18"/>
                  <a:pt x="29" y="18"/>
                  <a:pt x="29" y="18"/>
                </a:cubicBezTo>
                <a:cubicBezTo>
                  <a:pt x="28" y="20"/>
                  <a:pt x="27" y="21"/>
                  <a:pt x="26" y="23"/>
                </a:cubicBezTo>
                <a:cubicBezTo>
                  <a:pt x="25" y="23"/>
                  <a:pt x="25" y="23"/>
                  <a:pt x="25" y="23"/>
                </a:cubicBezTo>
                <a:cubicBezTo>
                  <a:pt x="25" y="23"/>
                  <a:pt x="25" y="23"/>
                  <a:pt x="25" y="23"/>
                </a:cubicBezTo>
                <a:cubicBezTo>
                  <a:pt x="19" y="33"/>
                  <a:pt x="14" y="43"/>
                  <a:pt x="9" y="53"/>
                </a:cubicBezTo>
                <a:cubicBezTo>
                  <a:pt x="9" y="53"/>
                  <a:pt x="9" y="53"/>
                  <a:pt x="9" y="53"/>
                </a:cubicBezTo>
                <a:cubicBezTo>
                  <a:pt x="9" y="53"/>
                  <a:pt x="9" y="53"/>
                  <a:pt x="9" y="53"/>
                </a:cubicBezTo>
                <a:cubicBezTo>
                  <a:pt x="9" y="55"/>
                  <a:pt x="8" y="57"/>
                  <a:pt x="7" y="59"/>
                </a:cubicBezTo>
                <a:cubicBezTo>
                  <a:pt x="7" y="59"/>
                  <a:pt x="7" y="60"/>
                  <a:pt x="7" y="60"/>
                </a:cubicBezTo>
                <a:cubicBezTo>
                  <a:pt x="6" y="62"/>
                  <a:pt x="6" y="64"/>
                  <a:pt x="5" y="65"/>
                </a:cubicBezTo>
                <a:cubicBezTo>
                  <a:pt x="5" y="66"/>
                  <a:pt x="5" y="66"/>
                  <a:pt x="5" y="67"/>
                </a:cubicBezTo>
                <a:cubicBezTo>
                  <a:pt x="4" y="69"/>
                  <a:pt x="4" y="70"/>
                  <a:pt x="4" y="72"/>
                </a:cubicBezTo>
                <a:cubicBezTo>
                  <a:pt x="3" y="73"/>
                  <a:pt x="3" y="73"/>
                  <a:pt x="3" y="74"/>
                </a:cubicBezTo>
                <a:cubicBezTo>
                  <a:pt x="3" y="75"/>
                  <a:pt x="3" y="77"/>
                  <a:pt x="2" y="78"/>
                </a:cubicBezTo>
                <a:cubicBezTo>
                  <a:pt x="2" y="79"/>
                  <a:pt x="2" y="80"/>
                  <a:pt x="2" y="81"/>
                </a:cubicBezTo>
                <a:cubicBezTo>
                  <a:pt x="2" y="82"/>
                  <a:pt x="1" y="84"/>
                  <a:pt x="1" y="85"/>
                </a:cubicBezTo>
                <a:cubicBezTo>
                  <a:pt x="1" y="86"/>
                  <a:pt x="1" y="87"/>
                  <a:pt x="1" y="89"/>
                </a:cubicBezTo>
                <a:cubicBezTo>
                  <a:pt x="1" y="90"/>
                  <a:pt x="0" y="91"/>
                  <a:pt x="0" y="92"/>
                </a:cubicBezTo>
                <a:cubicBezTo>
                  <a:pt x="0" y="93"/>
                  <a:pt x="0" y="95"/>
                  <a:pt x="0" y="96"/>
                </a:cubicBezTo>
                <a:cubicBezTo>
                  <a:pt x="0" y="97"/>
                  <a:pt x="0" y="98"/>
                  <a:pt x="0" y="99"/>
                </a:cubicBezTo>
                <a:cubicBezTo>
                  <a:pt x="0" y="101"/>
                  <a:pt x="0" y="103"/>
                  <a:pt x="0" y="106"/>
                </a:cubicBezTo>
                <a:cubicBezTo>
                  <a:pt x="0" y="106"/>
                  <a:pt x="0" y="106"/>
                  <a:pt x="0" y="106"/>
                </a:cubicBezTo>
                <a:cubicBezTo>
                  <a:pt x="0" y="106"/>
                  <a:pt x="0" y="106"/>
                  <a:pt x="0" y="106"/>
                </a:cubicBezTo>
                <a:cubicBezTo>
                  <a:pt x="0" y="106"/>
                  <a:pt x="0" y="106"/>
                  <a:pt x="0" y="106"/>
                </a:cubicBezTo>
                <a:cubicBezTo>
                  <a:pt x="0" y="108"/>
                  <a:pt x="0" y="111"/>
                  <a:pt x="0" y="113"/>
                </a:cubicBezTo>
                <a:cubicBezTo>
                  <a:pt x="0" y="114"/>
                  <a:pt x="0" y="115"/>
                  <a:pt x="0" y="115"/>
                </a:cubicBezTo>
                <a:cubicBezTo>
                  <a:pt x="0" y="117"/>
                  <a:pt x="0" y="118"/>
                  <a:pt x="0" y="120"/>
                </a:cubicBezTo>
                <a:cubicBezTo>
                  <a:pt x="0" y="121"/>
                  <a:pt x="1" y="122"/>
                  <a:pt x="1" y="123"/>
                </a:cubicBezTo>
                <a:cubicBezTo>
                  <a:pt x="1" y="124"/>
                  <a:pt x="1" y="125"/>
                  <a:pt x="1" y="127"/>
                </a:cubicBezTo>
                <a:cubicBezTo>
                  <a:pt x="1" y="128"/>
                  <a:pt x="2" y="129"/>
                  <a:pt x="2" y="130"/>
                </a:cubicBezTo>
                <a:cubicBezTo>
                  <a:pt x="2" y="131"/>
                  <a:pt x="2" y="132"/>
                  <a:pt x="2" y="133"/>
                </a:cubicBezTo>
                <a:cubicBezTo>
                  <a:pt x="3" y="135"/>
                  <a:pt x="3" y="136"/>
                  <a:pt x="3" y="138"/>
                </a:cubicBezTo>
                <a:cubicBezTo>
                  <a:pt x="3" y="138"/>
                  <a:pt x="3" y="139"/>
                  <a:pt x="4" y="140"/>
                </a:cubicBezTo>
                <a:cubicBezTo>
                  <a:pt x="4" y="141"/>
                  <a:pt x="4" y="143"/>
                  <a:pt x="5" y="145"/>
                </a:cubicBezTo>
                <a:cubicBezTo>
                  <a:pt x="5" y="145"/>
                  <a:pt x="5" y="146"/>
                  <a:pt x="5" y="146"/>
                </a:cubicBezTo>
                <a:cubicBezTo>
                  <a:pt x="6" y="148"/>
                  <a:pt x="6" y="150"/>
                  <a:pt x="7" y="152"/>
                </a:cubicBezTo>
                <a:cubicBezTo>
                  <a:pt x="7" y="152"/>
                  <a:pt x="7" y="152"/>
                  <a:pt x="7" y="152"/>
                </a:cubicBezTo>
                <a:cubicBezTo>
                  <a:pt x="8" y="154"/>
                  <a:pt x="9" y="156"/>
                  <a:pt x="9" y="158"/>
                </a:cubicBezTo>
                <a:cubicBezTo>
                  <a:pt x="9" y="158"/>
                  <a:pt x="9" y="158"/>
                  <a:pt x="9" y="158"/>
                </a:cubicBezTo>
                <a:cubicBezTo>
                  <a:pt x="9" y="158"/>
                  <a:pt x="9" y="158"/>
                  <a:pt x="9" y="158"/>
                </a:cubicBezTo>
                <a:cubicBezTo>
                  <a:pt x="14" y="169"/>
                  <a:pt x="19" y="179"/>
                  <a:pt x="25" y="188"/>
                </a:cubicBezTo>
                <a:cubicBezTo>
                  <a:pt x="25" y="188"/>
                  <a:pt x="25" y="188"/>
                  <a:pt x="25" y="188"/>
                </a:cubicBezTo>
                <a:cubicBezTo>
                  <a:pt x="25" y="188"/>
                  <a:pt x="25" y="189"/>
                  <a:pt x="26" y="189"/>
                </a:cubicBezTo>
                <a:cubicBezTo>
                  <a:pt x="27" y="190"/>
                  <a:pt x="28" y="192"/>
                  <a:pt x="29" y="193"/>
                </a:cubicBezTo>
                <a:cubicBezTo>
                  <a:pt x="29" y="193"/>
                  <a:pt x="29" y="194"/>
                  <a:pt x="29" y="194"/>
                </a:cubicBezTo>
                <a:cubicBezTo>
                  <a:pt x="29" y="194"/>
                  <a:pt x="29" y="194"/>
                  <a:pt x="30" y="194"/>
                </a:cubicBezTo>
                <a:cubicBezTo>
                  <a:pt x="31" y="196"/>
                  <a:pt x="33" y="198"/>
                  <a:pt x="35" y="201"/>
                </a:cubicBezTo>
                <a:cubicBezTo>
                  <a:pt x="35" y="201"/>
                  <a:pt x="36" y="201"/>
                  <a:pt x="36" y="202"/>
                </a:cubicBezTo>
                <a:cubicBezTo>
                  <a:pt x="38" y="204"/>
                  <a:pt x="40" y="206"/>
                  <a:pt x="42" y="209"/>
                </a:cubicBezTo>
                <a:cubicBezTo>
                  <a:pt x="44" y="211"/>
                  <a:pt x="47" y="211"/>
                  <a:pt x="49" y="211"/>
                </a:cubicBezTo>
                <a:cubicBezTo>
                  <a:pt x="51" y="211"/>
                  <a:pt x="52" y="210"/>
                  <a:pt x="54" y="209"/>
                </a:cubicBezTo>
                <a:cubicBezTo>
                  <a:pt x="54" y="208"/>
                  <a:pt x="55" y="207"/>
                  <a:pt x="55" y="206"/>
                </a:cubicBezTo>
                <a:cubicBezTo>
                  <a:pt x="55" y="206"/>
                  <a:pt x="55" y="206"/>
                  <a:pt x="55" y="206"/>
                </a:cubicBezTo>
                <a:cubicBezTo>
                  <a:pt x="55" y="206"/>
                  <a:pt x="55" y="206"/>
                  <a:pt x="56" y="205"/>
                </a:cubicBezTo>
                <a:cubicBezTo>
                  <a:pt x="56" y="205"/>
                  <a:pt x="56" y="204"/>
                  <a:pt x="56" y="203"/>
                </a:cubicBezTo>
                <a:cubicBezTo>
                  <a:pt x="56" y="201"/>
                  <a:pt x="55" y="199"/>
                  <a:pt x="54" y="197"/>
                </a:cubicBezTo>
                <a:cubicBezTo>
                  <a:pt x="52" y="195"/>
                  <a:pt x="50" y="193"/>
                  <a:pt x="48" y="191"/>
                </a:cubicBezTo>
                <a:close/>
                <a:moveTo>
                  <a:pt x="207" y="60"/>
                </a:moveTo>
                <a:cubicBezTo>
                  <a:pt x="158" y="60"/>
                  <a:pt x="158" y="60"/>
                  <a:pt x="158" y="60"/>
                </a:cubicBezTo>
                <a:cubicBezTo>
                  <a:pt x="147" y="60"/>
                  <a:pt x="138" y="69"/>
                  <a:pt x="138" y="80"/>
                </a:cubicBezTo>
                <a:cubicBezTo>
                  <a:pt x="138" y="439"/>
                  <a:pt x="138" y="439"/>
                  <a:pt x="138" y="439"/>
                </a:cubicBezTo>
                <a:cubicBezTo>
                  <a:pt x="138" y="443"/>
                  <a:pt x="142" y="447"/>
                  <a:pt x="146" y="447"/>
                </a:cubicBezTo>
                <a:cubicBezTo>
                  <a:pt x="151" y="447"/>
                  <a:pt x="154" y="443"/>
                  <a:pt x="154" y="439"/>
                </a:cubicBezTo>
                <a:cubicBezTo>
                  <a:pt x="154" y="420"/>
                  <a:pt x="154" y="420"/>
                  <a:pt x="154" y="420"/>
                </a:cubicBezTo>
                <a:cubicBezTo>
                  <a:pt x="211" y="363"/>
                  <a:pt x="211" y="363"/>
                  <a:pt x="211" y="363"/>
                </a:cubicBezTo>
                <a:cubicBezTo>
                  <a:pt x="211" y="439"/>
                  <a:pt x="211" y="439"/>
                  <a:pt x="211" y="439"/>
                </a:cubicBezTo>
                <a:cubicBezTo>
                  <a:pt x="211" y="443"/>
                  <a:pt x="215" y="447"/>
                  <a:pt x="219" y="447"/>
                </a:cubicBezTo>
                <a:cubicBezTo>
                  <a:pt x="223" y="447"/>
                  <a:pt x="227" y="443"/>
                  <a:pt x="227" y="439"/>
                </a:cubicBezTo>
                <a:cubicBezTo>
                  <a:pt x="227" y="80"/>
                  <a:pt x="227" y="80"/>
                  <a:pt x="227" y="80"/>
                </a:cubicBezTo>
                <a:cubicBezTo>
                  <a:pt x="227" y="69"/>
                  <a:pt x="218" y="60"/>
                  <a:pt x="207" y="60"/>
                </a:cubicBezTo>
                <a:close/>
                <a:moveTo>
                  <a:pt x="154" y="80"/>
                </a:moveTo>
                <a:cubicBezTo>
                  <a:pt x="154" y="78"/>
                  <a:pt x="156" y="76"/>
                  <a:pt x="158" y="76"/>
                </a:cubicBezTo>
                <a:cubicBezTo>
                  <a:pt x="198" y="76"/>
                  <a:pt x="198" y="76"/>
                  <a:pt x="198" y="76"/>
                </a:cubicBezTo>
                <a:cubicBezTo>
                  <a:pt x="154" y="120"/>
                  <a:pt x="154" y="120"/>
                  <a:pt x="154" y="120"/>
                </a:cubicBezTo>
                <a:lnTo>
                  <a:pt x="154" y="80"/>
                </a:lnTo>
                <a:close/>
                <a:moveTo>
                  <a:pt x="154" y="155"/>
                </a:moveTo>
                <a:cubicBezTo>
                  <a:pt x="207" y="207"/>
                  <a:pt x="207" y="207"/>
                  <a:pt x="207" y="207"/>
                </a:cubicBezTo>
                <a:cubicBezTo>
                  <a:pt x="154" y="260"/>
                  <a:pt x="154" y="260"/>
                  <a:pt x="154" y="260"/>
                </a:cubicBezTo>
                <a:lnTo>
                  <a:pt x="154" y="155"/>
                </a:lnTo>
                <a:close/>
                <a:moveTo>
                  <a:pt x="154" y="397"/>
                </a:moveTo>
                <a:cubicBezTo>
                  <a:pt x="154" y="294"/>
                  <a:pt x="154" y="294"/>
                  <a:pt x="154" y="294"/>
                </a:cubicBezTo>
                <a:cubicBezTo>
                  <a:pt x="206" y="346"/>
                  <a:pt x="206" y="346"/>
                  <a:pt x="206" y="346"/>
                </a:cubicBezTo>
                <a:lnTo>
                  <a:pt x="154" y="397"/>
                </a:lnTo>
                <a:close/>
                <a:moveTo>
                  <a:pt x="211" y="328"/>
                </a:moveTo>
                <a:cubicBezTo>
                  <a:pt x="160" y="277"/>
                  <a:pt x="160" y="277"/>
                  <a:pt x="160" y="277"/>
                </a:cubicBezTo>
                <a:cubicBezTo>
                  <a:pt x="211" y="226"/>
                  <a:pt x="211" y="226"/>
                  <a:pt x="211" y="226"/>
                </a:cubicBezTo>
                <a:lnTo>
                  <a:pt x="211" y="328"/>
                </a:lnTo>
                <a:close/>
                <a:moveTo>
                  <a:pt x="211" y="189"/>
                </a:moveTo>
                <a:cubicBezTo>
                  <a:pt x="159" y="137"/>
                  <a:pt x="159" y="137"/>
                  <a:pt x="159" y="137"/>
                </a:cubicBezTo>
                <a:cubicBezTo>
                  <a:pt x="211" y="86"/>
                  <a:pt x="211" y="86"/>
                  <a:pt x="211" y="86"/>
                </a:cubicBezTo>
                <a:lnTo>
                  <a:pt x="211" y="189"/>
                </a:lnTo>
                <a:close/>
                <a:moveTo>
                  <a:pt x="107" y="58"/>
                </a:moveTo>
                <a:cubicBezTo>
                  <a:pt x="103" y="58"/>
                  <a:pt x="99" y="62"/>
                  <a:pt x="99" y="66"/>
                </a:cubicBezTo>
                <a:cubicBezTo>
                  <a:pt x="99" y="144"/>
                  <a:pt x="99" y="144"/>
                  <a:pt x="99" y="144"/>
                </a:cubicBezTo>
                <a:cubicBezTo>
                  <a:pt x="99" y="148"/>
                  <a:pt x="103" y="152"/>
                  <a:pt x="107" y="152"/>
                </a:cubicBezTo>
                <a:cubicBezTo>
                  <a:pt x="111" y="152"/>
                  <a:pt x="115" y="148"/>
                  <a:pt x="115" y="144"/>
                </a:cubicBezTo>
                <a:cubicBezTo>
                  <a:pt x="115" y="66"/>
                  <a:pt x="115" y="66"/>
                  <a:pt x="115" y="66"/>
                </a:cubicBezTo>
                <a:cubicBezTo>
                  <a:pt x="115" y="62"/>
                  <a:pt x="111" y="58"/>
                  <a:pt x="107" y="58"/>
                </a:cubicBezTo>
                <a:close/>
                <a:moveTo>
                  <a:pt x="320" y="28"/>
                </a:moveTo>
                <a:cubicBezTo>
                  <a:pt x="322" y="29"/>
                  <a:pt x="323" y="31"/>
                  <a:pt x="324" y="33"/>
                </a:cubicBezTo>
                <a:cubicBezTo>
                  <a:pt x="327" y="36"/>
                  <a:pt x="332" y="37"/>
                  <a:pt x="335" y="35"/>
                </a:cubicBezTo>
                <a:cubicBezTo>
                  <a:pt x="339" y="32"/>
                  <a:pt x="340" y="27"/>
                  <a:pt x="337" y="23"/>
                </a:cubicBezTo>
                <a:cubicBezTo>
                  <a:pt x="336" y="22"/>
                  <a:pt x="335" y="20"/>
                  <a:pt x="333" y="18"/>
                </a:cubicBezTo>
                <a:cubicBezTo>
                  <a:pt x="329" y="13"/>
                  <a:pt x="325" y="8"/>
                  <a:pt x="320" y="3"/>
                </a:cubicBezTo>
                <a:cubicBezTo>
                  <a:pt x="317" y="0"/>
                  <a:pt x="312" y="0"/>
                  <a:pt x="309" y="3"/>
                </a:cubicBezTo>
                <a:cubicBezTo>
                  <a:pt x="307" y="4"/>
                  <a:pt x="306" y="7"/>
                  <a:pt x="306" y="9"/>
                </a:cubicBezTo>
                <a:cubicBezTo>
                  <a:pt x="306" y="11"/>
                  <a:pt x="307" y="13"/>
                  <a:pt x="309" y="14"/>
                </a:cubicBezTo>
                <a:cubicBezTo>
                  <a:pt x="313" y="18"/>
                  <a:pt x="317" y="23"/>
                  <a:pt x="320" y="28"/>
                </a:cubicBezTo>
                <a:close/>
                <a:moveTo>
                  <a:pt x="257" y="59"/>
                </a:moveTo>
                <a:cubicBezTo>
                  <a:pt x="252" y="59"/>
                  <a:pt x="249" y="63"/>
                  <a:pt x="249" y="67"/>
                </a:cubicBezTo>
                <a:cubicBezTo>
                  <a:pt x="249" y="145"/>
                  <a:pt x="249" y="145"/>
                  <a:pt x="249" y="145"/>
                </a:cubicBezTo>
                <a:cubicBezTo>
                  <a:pt x="249" y="149"/>
                  <a:pt x="252" y="153"/>
                  <a:pt x="257" y="153"/>
                </a:cubicBezTo>
                <a:cubicBezTo>
                  <a:pt x="261" y="153"/>
                  <a:pt x="265" y="149"/>
                  <a:pt x="265" y="145"/>
                </a:cubicBezTo>
                <a:cubicBezTo>
                  <a:pt x="265" y="67"/>
                  <a:pt x="265" y="67"/>
                  <a:pt x="265" y="67"/>
                </a:cubicBezTo>
                <a:cubicBezTo>
                  <a:pt x="265" y="63"/>
                  <a:pt x="261" y="59"/>
                  <a:pt x="257" y="59"/>
                </a:cubicBezTo>
                <a:close/>
                <a:moveTo>
                  <a:pt x="291" y="32"/>
                </a:moveTo>
                <a:cubicBezTo>
                  <a:pt x="288" y="29"/>
                  <a:pt x="283" y="29"/>
                  <a:pt x="279" y="32"/>
                </a:cubicBezTo>
                <a:cubicBezTo>
                  <a:pt x="278" y="34"/>
                  <a:pt x="277" y="36"/>
                  <a:pt x="277" y="38"/>
                </a:cubicBezTo>
                <a:cubicBezTo>
                  <a:pt x="277" y="40"/>
                  <a:pt x="278" y="42"/>
                  <a:pt x="279" y="44"/>
                </a:cubicBezTo>
                <a:cubicBezTo>
                  <a:pt x="297" y="61"/>
                  <a:pt x="305" y="83"/>
                  <a:pt x="305" y="106"/>
                </a:cubicBezTo>
                <a:cubicBezTo>
                  <a:pt x="305" y="128"/>
                  <a:pt x="297" y="151"/>
                  <a:pt x="279" y="168"/>
                </a:cubicBezTo>
                <a:cubicBezTo>
                  <a:pt x="279" y="168"/>
                  <a:pt x="279" y="168"/>
                  <a:pt x="279" y="168"/>
                </a:cubicBezTo>
                <a:cubicBezTo>
                  <a:pt x="276" y="171"/>
                  <a:pt x="276" y="176"/>
                  <a:pt x="279" y="179"/>
                </a:cubicBezTo>
                <a:cubicBezTo>
                  <a:pt x="283" y="182"/>
                  <a:pt x="288" y="182"/>
                  <a:pt x="291" y="179"/>
                </a:cubicBezTo>
                <a:cubicBezTo>
                  <a:pt x="311" y="159"/>
                  <a:pt x="321" y="132"/>
                  <a:pt x="321" y="106"/>
                </a:cubicBezTo>
                <a:cubicBezTo>
                  <a:pt x="321" y="79"/>
                  <a:pt x="311" y="53"/>
                  <a:pt x="291" y="32"/>
                </a:cubicBezTo>
                <a:close/>
                <a:moveTo>
                  <a:pt x="353" y="53"/>
                </a:moveTo>
                <a:cubicBezTo>
                  <a:pt x="351" y="49"/>
                  <a:pt x="347" y="47"/>
                  <a:pt x="343" y="49"/>
                </a:cubicBezTo>
                <a:cubicBezTo>
                  <a:pt x="338" y="50"/>
                  <a:pt x="336" y="55"/>
                  <a:pt x="338" y="59"/>
                </a:cubicBezTo>
                <a:cubicBezTo>
                  <a:pt x="344" y="74"/>
                  <a:pt x="347" y="90"/>
                  <a:pt x="347" y="106"/>
                </a:cubicBezTo>
                <a:cubicBezTo>
                  <a:pt x="347" y="140"/>
                  <a:pt x="333" y="173"/>
                  <a:pt x="309" y="197"/>
                </a:cubicBezTo>
                <a:cubicBezTo>
                  <a:pt x="307" y="199"/>
                  <a:pt x="306" y="201"/>
                  <a:pt x="306" y="203"/>
                </a:cubicBezTo>
                <a:cubicBezTo>
                  <a:pt x="306" y="205"/>
                  <a:pt x="307" y="207"/>
                  <a:pt x="309" y="209"/>
                </a:cubicBezTo>
                <a:cubicBezTo>
                  <a:pt x="312" y="212"/>
                  <a:pt x="317" y="212"/>
                  <a:pt x="320" y="209"/>
                </a:cubicBezTo>
                <a:cubicBezTo>
                  <a:pt x="348" y="181"/>
                  <a:pt x="363" y="145"/>
                  <a:pt x="363" y="106"/>
                </a:cubicBezTo>
                <a:cubicBezTo>
                  <a:pt x="363" y="88"/>
                  <a:pt x="359" y="70"/>
                  <a:pt x="353" y="5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Arial" charset="0"/>
              <a:ea typeface="+mn-ea"/>
              <a:cs typeface="+mn-cs"/>
            </a:endParaRPr>
          </a:p>
        </p:txBody>
      </p:sp>
      <p:sp>
        <p:nvSpPr>
          <p:cNvPr id="69" name="TextBox 68">
            <a:extLst>
              <a:ext uri="{FF2B5EF4-FFF2-40B4-BE49-F238E27FC236}">
                <a16:creationId xmlns:a16="http://schemas.microsoft.com/office/drawing/2014/main" id="{205B3FA5-6675-4389-B75A-9F2AEA843513}"/>
              </a:ext>
            </a:extLst>
          </p:cNvPr>
          <p:cNvSpPr txBox="1"/>
          <p:nvPr/>
        </p:nvSpPr>
        <p:spPr>
          <a:xfrm>
            <a:off x="3736890" y="3854477"/>
            <a:ext cx="418819" cy="2422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8585A">
                    <a:lumMod val="50000"/>
                  </a:srgbClr>
                </a:solidFill>
                <a:effectLst/>
                <a:uLnTx/>
                <a:uFillTx/>
                <a:latin typeface="Arial" charset="0"/>
                <a:ea typeface="+mn-ea"/>
                <a:cs typeface="+mn-cs"/>
              </a:rPr>
              <a:t>LTE</a:t>
            </a:r>
          </a:p>
        </p:txBody>
      </p:sp>
      <p:sp>
        <p:nvSpPr>
          <p:cNvPr id="70" name="Freeform 3">
            <a:extLst>
              <a:ext uri="{FF2B5EF4-FFF2-40B4-BE49-F238E27FC236}">
                <a16:creationId xmlns:a16="http://schemas.microsoft.com/office/drawing/2014/main" id="{B0C82FFC-1DE7-4A78-9641-24E55FD87496}"/>
              </a:ext>
            </a:extLst>
          </p:cNvPr>
          <p:cNvSpPr>
            <a:spLocks noChangeAspect="1" noEditPoints="1"/>
          </p:cNvSpPr>
          <p:nvPr/>
        </p:nvSpPr>
        <p:spPr bwMode="auto">
          <a:xfrm>
            <a:off x="5229297" y="3151369"/>
            <a:ext cx="570094" cy="733012"/>
          </a:xfrm>
          <a:custGeom>
            <a:avLst/>
            <a:gdLst>
              <a:gd name="T0" fmla="*/ 2147483647 w 363"/>
              <a:gd name="T1" fmla="*/ 2147483647 h 447"/>
              <a:gd name="T2" fmla="*/ 2147483647 w 363"/>
              <a:gd name="T3" fmla="*/ 2147483647 h 447"/>
              <a:gd name="T4" fmla="*/ 2147483647 w 363"/>
              <a:gd name="T5" fmla="*/ 2147483647 h 447"/>
              <a:gd name="T6" fmla="*/ 2147483647 w 363"/>
              <a:gd name="T7" fmla="*/ 2147483647 h 447"/>
              <a:gd name="T8" fmla="*/ 2147483647 w 363"/>
              <a:gd name="T9" fmla="*/ 2147483647 h 447"/>
              <a:gd name="T10" fmla="*/ 2147483647 w 363"/>
              <a:gd name="T11" fmla="*/ 2147483647 h 447"/>
              <a:gd name="T12" fmla="*/ 2147483647 w 363"/>
              <a:gd name="T13" fmla="*/ 2147483647 h 447"/>
              <a:gd name="T14" fmla="*/ 2147483647 w 363"/>
              <a:gd name="T15" fmla="*/ 2147483647 h 447"/>
              <a:gd name="T16" fmla="*/ 2147483647 w 363"/>
              <a:gd name="T17" fmla="*/ 2147483647 h 447"/>
              <a:gd name="T18" fmla="*/ 2147483647 w 363"/>
              <a:gd name="T19" fmla="*/ 2147483647 h 447"/>
              <a:gd name="T20" fmla="*/ 2147483647 w 363"/>
              <a:gd name="T21" fmla="*/ 2147483647 h 447"/>
              <a:gd name="T22" fmla="*/ 2147483647 w 363"/>
              <a:gd name="T23" fmla="*/ 2147483647 h 447"/>
              <a:gd name="T24" fmla="*/ 2147483647 w 363"/>
              <a:gd name="T25" fmla="*/ 2147483647 h 447"/>
              <a:gd name="T26" fmla="*/ 2147483647 w 363"/>
              <a:gd name="T27" fmla="*/ 2147483647 h 447"/>
              <a:gd name="T28" fmla="*/ 2147483647 w 363"/>
              <a:gd name="T29" fmla="*/ 2147483647 h 447"/>
              <a:gd name="T30" fmla="*/ 2147483647 w 363"/>
              <a:gd name="T31" fmla="*/ 2147483647 h 447"/>
              <a:gd name="T32" fmla="*/ 2147483647 w 363"/>
              <a:gd name="T33" fmla="*/ 2147483647 h 447"/>
              <a:gd name="T34" fmla="*/ 2147483647 w 363"/>
              <a:gd name="T35" fmla="*/ 2147483647 h 447"/>
              <a:gd name="T36" fmla="*/ 2147483647 w 363"/>
              <a:gd name="T37" fmla="*/ 2147483647 h 447"/>
              <a:gd name="T38" fmla="*/ 2147483647 w 363"/>
              <a:gd name="T39" fmla="*/ 2147483647 h 447"/>
              <a:gd name="T40" fmla="*/ 2147483647 w 363"/>
              <a:gd name="T41" fmla="*/ 2147483647 h 447"/>
              <a:gd name="T42" fmla="*/ 0 w 363"/>
              <a:gd name="T43" fmla="*/ 2147483647 h 447"/>
              <a:gd name="T44" fmla="*/ 0 w 363"/>
              <a:gd name="T45" fmla="*/ 2147483647 h 447"/>
              <a:gd name="T46" fmla="*/ 2147483647 w 363"/>
              <a:gd name="T47" fmla="*/ 2147483647 h 447"/>
              <a:gd name="T48" fmla="*/ 2147483647 w 363"/>
              <a:gd name="T49" fmla="*/ 2147483647 h 447"/>
              <a:gd name="T50" fmla="*/ 2147483647 w 363"/>
              <a:gd name="T51" fmla="*/ 2147483647 h 447"/>
              <a:gd name="T52" fmla="*/ 2147483647 w 363"/>
              <a:gd name="T53" fmla="*/ 2147483647 h 447"/>
              <a:gd name="T54" fmla="*/ 2147483647 w 363"/>
              <a:gd name="T55" fmla="*/ 2147483647 h 447"/>
              <a:gd name="T56" fmla="*/ 2147483647 w 363"/>
              <a:gd name="T57" fmla="*/ 2147483647 h 447"/>
              <a:gd name="T58" fmla="*/ 2147483647 w 363"/>
              <a:gd name="T59" fmla="*/ 2147483647 h 447"/>
              <a:gd name="T60" fmla="*/ 2147483647 w 363"/>
              <a:gd name="T61" fmla="*/ 2147483647 h 447"/>
              <a:gd name="T62" fmla="*/ 2147483647 w 363"/>
              <a:gd name="T63" fmla="*/ 2147483647 h 447"/>
              <a:gd name="T64" fmla="*/ 2147483647 w 363"/>
              <a:gd name="T65" fmla="*/ 2147483647 h 447"/>
              <a:gd name="T66" fmla="*/ 2147483647 w 363"/>
              <a:gd name="T67" fmla="*/ 2147483647 h 447"/>
              <a:gd name="T68" fmla="*/ 2147483647 w 363"/>
              <a:gd name="T69" fmla="*/ 2147483647 h 447"/>
              <a:gd name="T70" fmla="*/ 2147483647 w 363"/>
              <a:gd name="T71" fmla="*/ 2147483647 h 447"/>
              <a:gd name="T72" fmla="*/ 2147483647 w 363"/>
              <a:gd name="T73" fmla="*/ 2147483647 h 447"/>
              <a:gd name="T74" fmla="*/ 2147483647 w 363"/>
              <a:gd name="T75" fmla="*/ 2147483647 h 447"/>
              <a:gd name="T76" fmla="*/ 2147483647 w 363"/>
              <a:gd name="T77" fmla="*/ 2147483647 h 447"/>
              <a:gd name="T78" fmla="*/ 2147483647 w 363"/>
              <a:gd name="T79" fmla="*/ 2147483647 h 447"/>
              <a:gd name="T80" fmla="*/ 2147483647 w 363"/>
              <a:gd name="T81" fmla="*/ 2147483647 h 447"/>
              <a:gd name="T82" fmla="*/ 2147483647 w 363"/>
              <a:gd name="T83" fmla="*/ 2147483647 h 447"/>
              <a:gd name="T84" fmla="*/ 2147483647 w 363"/>
              <a:gd name="T85" fmla="*/ 2147483647 h 447"/>
              <a:gd name="T86" fmla="*/ 2147483647 w 363"/>
              <a:gd name="T87" fmla="*/ 2147483647 h 447"/>
              <a:gd name="T88" fmla="*/ 2147483647 w 363"/>
              <a:gd name="T89" fmla="*/ 2147483647 h 447"/>
              <a:gd name="T90" fmla="*/ 2147483647 w 363"/>
              <a:gd name="T91" fmla="*/ 2147483647 h 447"/>
              <a:gd name="T92" fmla="*/ 2147483647 w 363"/>
              <a:gd name="T93" fmla="*/ 2147483647 h 447"/>
              <a:gd name="T94" fmla="*/ 2147483647 w 363"/>
              <a:gd name="T95" fmla="*/ 2147483647 h 447"/>
              <a:gd name="T96" fmla="*/ 2147483647 w 363"/>
              <a:gd name="T97" fmla="*/ 2147483647 h 447"/>
              <a:gd name="T98" fmla="*/ 2147483647 w 363"/>
              <a:gd name="T99" fmla="*/ 2147483647 h 44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3" h="447">
                <a:moveTo>
                  <a:pt x="85" y="38"/>
                </a:moveTo>
                <a:cubicBezTo>
                  <a:pt x="85" y="38"/>
                  <a:pt x="85" y="38"/>
                  <a:pt x="85" y="38"/>
                </a:cubicBezTo>
                <a:cubicBezTo>
                  <a:pt x="85" y="36"/>
                  <a:pt x="84" y="34"/>
                  <a:pt x="83" y="32"/>
                </a:cubicBezTo>
                <a:cubicBezTo>
                  <a:pt x="80" y="29"/>
                  <a:pt x="75" y="29"/>
                  <a:pt x="72" y="32"/>
                </a:cubicBezTo>
                <a:cubicBezTo>
                  <a:pt x="51" y="53"/>
                  <a:pt x="41" y="79"/>
                  <a:pt x="41" y="106"/>
                </a:cubicBezTo>
                <a:cubicBezTo>
                  <a:pt x="41" y="106"/>
                  <a:pt x="41" y="106"/>
                  <a:pt x="41" y="106"/>
                </a:cubicBezTo>
                <a:cubicBezTo>
                  <a:pt x="41" y="132"/>
                  <a:pt x="51" y="159"/>
                  <a:pt x="72" y="179"/>
                </a:cubicBezTo>
                <a:cubicBezTo>
                  <a:pt x="75" y="182"/>
                  <a:pt x="80" y="182"/>
                  <a:pt x="83" y="179"/>
                </a:cubicBezTo>
                <a:cubicBezTo>
                  <a:pt x="84" y="178"/>
                  <a:pt x="85" y="176"/>
                  <a:pt x="85" y="174"/>
                </a:cubicBezTo>
                <a:cubicBezTo>
                  <a:pt x="85" y="174"/>
                  <a:pt x="85" y="174"/>
                  <a:pt x="85" y="174"/>
                </a:cubicBezTo>
                <a:cubicBezTo>
                  <a:pt x="85" y="172"/>
                  <a:pt x="84" y="169"/>
                  <a:pt x="83" y="168"/>
                </a:cubicBezTo>
                <a:cubicBezTo>
                  <a:pt x="66" y="151"/>
                  <a:pt x="57" y="128"/>
                  <a:pt x="57" y="106"/>
                </a:cubicBezTo>
                <a:cubicBezTo>
                  <a:pt x="57" y="83"/>
                  <a:pt x="66" y="61"/>
                  <a:pt x="83" y="44"/>
                </a:cubicBezTo>
                <a:cubicBezTo>
                  <a:pt x="84" y="42"/>
                  <a:pt x="85" y="40"/>
                  <a:pt x="85" y="38"/>
                </a:cubicBezTo>
                <a:close/>
                <a:moveTo>
                  <a:pt x="48" y="191"/>
                </a:moveTo>
                <a:cubicBezTo>
                  <a:pt x="48" y="191"/>
                  <a:pt x="47" y="191"/>
                  <a:pt x="47" y="190"/>
                </a:cubicBezTo>
                <a:cubicBezTo>
                  <a:pt x="45" y="188"/>
                  <a:pt x="44" y="186"/>
                  <a:pt x="42" y="184"/>
                </a:cubicBezTo>
                <a:cubicBezTo>
                  <a:pt x="42" y="184"/>
                  <a:pt x="42" y="184"/>
                  <a:pt x="42" y="184"/>
                </a:cubicBezTo>
                <a:cubicBezTo>
                  <a:pt x="41" y="182"/>
                  <a:pt x="40" y="181"/>
                  <a:pt x="39" y="180"/>
                </a:cubicBezTo>
                <a:cubicBezTo>
                  <a:pt x="33" y="171"/>
                  <a:pt x="28" y="162"/>
                  <a:pt x="24" y="152"/>
                </a:cubicBezTo>
                <a:cubicBezTo>
                  <a:pt x="24" y="151"/>
                  <a:pt x="23" y="149"/>
                  <a:pt x="23" y="148"/>
                </a:cubicBezTo>
                <a:cubicBezTo>
                  <a:pt x="22" y="147"/>
                  <a:pt x="22" y="147"/>
                  <a:pt x="22" y="146"/>
                </a:cubicBezTo>
                <a:cubicBezTo>
                  <a:pt x="22" y="145"/>
                  <a:pt x="21" y="143"/>
                  <a:pt x="21" y="142"/>
                </a:cubicBezTo>
                <a:cubicBezTo>
                  <a:pt x="21" y="141"/>
                  <a:pt x="20" y="141"/>
                  <a:pt x="20" y="140"/>
                </a:cubicBezTo>
                <a:cubicBezTo>
                  <a:pt x="20" y="139"/>
                  <a:pt x="20" y="137"/>
                  <a:pt x="19" y="136"/>
                </a:cubicBezTo>
                <a:cubicBezTo>
                  <a:pt x="19" y="135"/>
                  <a:pt x="19" y="135"/>
                  <a:pt x="19" y="134"/>
                </a:cubicBezTo>
                <a:cubicBezTo>
                  <a:pt x="18" y="133"/>
                  <a:pt x="18" y="131"/>
                  <a:pt x="18" y="130"/>
                </a:cubicBezTo>
                <a:cubicBezTo>
                  <a:pt x="18" y="129"/>
                  <a:pt x="18" y="128"/>
                  <a:pt x="17" y="127"/>
                </a:cubicBezTo>
                <a:cubicBezTo>
                  <a:pt x="17" y="126"/>
                  <a:pt x="17" y="125"/>
                  <a:pt x="17" y="124"/>
                </a:cubicBezTo>
                <a:cubicBezTo>
                  <a:pt x="17" y="123"/>
                  <a:pt x="17" y="122"/>
                  <a:pt x="17" y="121"/>
                </a:cubicBezTo>
                <a:cubicBezTo>
                  <a:pt x="16" y="120"/>
                  <a:pt x="16" y="119"/>
                  <a:pt x="16" y="118"/>
                </a:cubicBezTo>
                <a:cubicBezTo>
                  <a:pt x="16" y="117"/>
                  <a:pt x="16" y="116"/>
                  <a:pt x="16" y="114"/>
                </a:cubicBezTo>
                <a:cubicBezTo>
                  <a:pt x="16" y="113"/>
                  <a:pt x="16" y="113"/>
                  <a:pt x="16" y="112"/>
                </a:cubicBezTo>
                <a:cubicBezTo>
                  <a:pt x="16" y="110"/>
                  <a:pt x="16" y="108"/>
                  <a:pt x="16" y="106"/>
                </a:cubicBezTo>
                <a:cubicBezTo>
                  <a:pt x="16" y="106"/>
                  <a:pt x="16" y="106"/>
                  <a:pt x="16" y="106"/>
                </a:cubicBezTo>
                <a:cubicBezTo>
                  <a:pt x="16" y="106"/>
                  <a:pt x="16" y="106"/>
                  <a:pt x="16" y="106"/>
                </a:cubicBezTo>
                <a:cubicBezTo>
                  <a:pt x="16" y="104"/>
                  <a:pt x="16" y="102"/>
                  <a:pt x="16" y="100"/>
                </a:cubicBezTo>
                <a:cubicBezTo>
                  <a:pt x="16" y="99"/>
                  <a:pt x="16" y="98"/>
                  <a:pt x="16" y="97"/>
                </a:cubicBezTo>
                <a:cubicBezTo>
                  <a:pt x="16" y="96"/>
                  <a:pt x="16" y="95"/>
                  <a:pt x="16" y="93"/>
                </a:cubicBezTo>
                <a:cubicBezTo>
                  <a:pt x="16" y="92"/>
                  <a:pt x="16" y="92"/>
                  <a:pt x="17" y="91"/>
                </a:cubicBezTo>
                <a:cubicBezTo>
                  <a:pt x="17" y="90"/>
                  <a:pt x="17" y="88"/>
                  <a:pt x="17" y="87"/>
                </a:cubicBezTo>
                <a:cubicBezTo>
                  <a:pt x="17" y="86"/>
                  <a:pt x="17" y="85"/>
                  <a:pt x="17" y="84"/>
                </a:cubicBezTo>
                <a:cubicBezTo>
                  <a:pt x="18" y="83"/>
                  <a:pt x="18" y="82"/>
                  <a:pt x="18" y="81"/>
                </a:cubicBezTo>
                <a:cubicBezTo>
                  <a:pt x="18" y="80"/>
                  <a:pt x="18" y="79"/>
                  <a:pt x="19" y="78"/>
                </a:cubicBezTo>
                <a:cubicBezTo>
                  <a:pt x="19" y="77"/>
                  <a:pt x="19" y="76"/>
                  <a:pt x="19" y="75"/>
                </a:cubicBezTo>
                <a:cubicBezTo>
                  <a:pt x="20" y="74"/>
                  <a:pt x="20" y="73"/>
                  <a:pt x="20" y="71"/>
                </a:cubicBezTo>
                <a:cubicBezTo>
                  <a:pt x="20" y="71"/>
                  <a:pt x="21" y="70"/>
                  <a:pt x="21" y="70"/>
                </a:cubicBezTo>
                <a:cubicBezTo>
                  <a:pt x="21" y="68"/>
                  <a:pt x="22" y="67"/>
                  <a:pt x="22" y="65"/>
                </a:cubicBezTo>
                <a:cubicBezTo>
                  <a:pt x="22" y="65"/>
                  <a:pt x="22" y="65"/>
                  <a:pt x="23" y="64"/>
                </a:cubicBezTo>
                <a:cubicBezTo>
                  <a:pt x="23" y="63"/>
                  <a:pt x="24" y="61"/>
                  <a:pt x="24" y="60"/>
                </a:cubicBezTo>
                <a:cubicBezTo>
                  <a:pt x="28" y="50"/>
                  <a:pt x="33" y="40"/>
                  <a:pt x="39" y="32"/>
                </a:cubicBezTo>
                <a:cubicBezTo>
                  <a:pt x="40" y="30"/>
                  <a:pt x="41" y="29"/>
                  <a:pt x="42" y="28"/>
                </a:cubicBezTo>
                <a:cubicBezTo>
                  <a:pt x="42" y="28"/>
                  <a:pt x="42" y="27"/>
                  <a:pt x="42" y="27"/>
                </a:cubicBezTo>
                <a:cubicBezTo>
                  <a:pt x="44" y="25"/>
                  <a:pt x="45" y="23"/>
                  <a:pt x="47" y="21"/>
                </a:cubicBezTo>
                <a:cubicBezTo>
                  <a:pt x="47" y="21"/>
                  <a:pt x="48" y="21"/>
                  <a:pt x="48" y="20"/>
                </a:cubicBezTo>
                <a:cubicBezTo>
                  <a:pt x="50" y="18"/>
                  <a:pt x="52" y="16"/>
                  <a:pt x="54" y="14"/>
                </a:cubicBezTo>
                <a:cubicBezTo>
                  <a:pt x="55" y="13"/>
                  <a:pt x="56" y="11"/>
                  <a:pt x="56" y="9"/>
                </a:cubicBezTo>
                <a:cubicBezTo>
                  <a:pt x="56" y="8"/>
                  <a:pt x="56" y="7"/>
                  <a:pt x="56" y="6"/>
                </a:cubicBezTo>
                <a:cubicBezTo>
                  <a:pt x="55" y="6"/>
                  <a:pt x="55" y="6"/>
                  <a:pt x="55" y="6"/>
                </a:cubicBezTo>
                <a:cubicBezTo>
                  <a:pt x="55" y="6"/>
                  <a:pt x="55" y="6"/>
                  <a:pt x="55" y="6"/>
                </a:cubicBezTo>
                <a:cubicBezTo>
                  <a:pt x="55" y="5"/>
                  <a:pt x="54" y="4"/>
                  <a:pt x="54" y="3"/>
                </a:cubicBezTo>
                <a:cubicBezTo>
                  <a:pt x="52" y="2"/>
                  <a:pt x="51" y="1"/>
                  <a:pt x="49" y="1"/>
                </a:cubicBezTo>
                <a:cubicBezTo>
                  <a:pt x="47" y="0"/>
                  <a:pt x="44" y="1"/>
                  <a:pt x="42" y="3"/>
                </a:cubicBezTo>
                <a:cubicBezTo>
                  <a:pt x="40" y="5"/>
                  <a:pt x="38" y="7"/>
                  <a:pt x="36" y="10"/>
                </a:cubicBezTo>
                <a:cubicBezTo>
                  <a:pt x="36" y="10"/>
                  <a:pt x="35" y="11"/>
                  <a:pt x="35" y="11"/>
                </a:cubicBezTo>
                <a:cubicBezTo>
                  <a:pt x="33" y="13"/>
                  <a:pt x="31" y="15"/>
                  <a:pt x="30" y="17"/>
                </a:cubicBezTo>
                <a:cubicBezTo>
                  <a:pt x="29" y="18"/>
                  <a:pt x="29" y="18"/>
                  <a:pt x="29" y="18"/>
                </a:cubicBezTo>
                <a:cubicBezTo>
                  <a:pt x="29" y="18"/>
                  <a:pt x="29" y="18"/>
                  <a:pt x="29" y="18"/>
                </a:cubicBezTo>
                <a:cubicBezTo>
                  <a:pt x="28" y="20"/>
                  <a:pt x="27" y="21"/>
                  <a:pt x="26" y="23"/>
                </a:cubicBezTo>
                <a:cubicBezTo>
                  <a:pt x="25" y="23"/>
                  <a:pt x="25" y="23"/>
                  <a:pt x="25" y="23"/>
                </a:cubicBezTo>
                <a:cubicBezTo>
                  <a:pt x="25" y="23"/>
                  <a:pt x="25" y="23"/>
                  <a:pt x="25" y="23"/>
                </a:cubicBezTo>
                <a:cubicBezTo>
                  <a:pt x="19" y="33"/>
                  <a:pt x="14" y="43"/>
                  <a:pt x="9" y="53"/>
                </a:cubicBezTo>
                <a:cubicBezTo>
                  <a:pt x="9" y="53"/>
                  <a:pt x="9" y="53"/>
                  <a:pt x="9" y="53"/>
                </a:cubicBezTo>
                <a:cubicBezTo>
                  <a:pt x="9" y="53"/>
                  <a:pt x="9" y="53"/>
                  <a:pt x="9" y="53"/>
                </a:cubicBezTo>
                <a:cubicBezTo>
                  <a:pt x="9" y="55"/>
                  <a:pt x="8" y="57"/>
                  <a:pt x="7" y="59"/>
                </a:cubicBezTo>
                <a:cubicBezTo>
                  <a:pt x="7" y="59"/>
                  <a:pt x="7" y="60"/>
                  <a:pt x="7" y="60"/>
                </a:cubicBezTo>
                <a:cubicBezTo>
                  <a:pt x="6" y="62"/>
                  <a:pt x="6" y="64"/>
                  <a:pt x="5" y="65"/>
                </a:cubicBezTo>
                <a:cubicBezTo>
                  <a:pt x="5" y="66"/>
                  <a:pt x="5" y="66"/>
                  <a:pt x="5" y="67"/>
                </a:cubicBezTo>
                <a:cubicBezTo>
                  <a:pt x="4" y="69"/>
                  <a:pt x="4" y="70"/>
                  <a:pt x="4" y="72"/>
                </a:cubicBezTo>
                <a:cubicBezTo>
                  <a:pt x="3" y="73"/>
                  <a:pt x="3" y="73"/>
                  <a:pt x="3" y="74"/>
                </a:cubicBezTo>
                <a:cubicBezTo>
                  <a:pt x="3" y="75"/>
                  <a:pt x="3" y="77"/>
                  <a:pt x="2" y="78"/>
                </a:cubicBezTo>
                <a:cubicBezTo>
                  <a:pt x="2" y="79"/>
                  <a:pt x="2" y="80"/>
                  <a:pt x="2" y="81"/>
                </a:cubicBezTo>
                <a:cubicBezTo>
                  <a:pt x="2" y="82"/>
                  <a:pt x="1" y="84"/>
                  <a:pt x="1" y="85"/>
                </a:cubicBezTo>
                <a:cubicBezTo>
                  <a:pt x="1" y="86"/>
                  <a:pt x="1" y="87"/>
                  <a:pt x="1" y="89"/>
                </a:cubicBezTo>
                <a:cubicBezTo>
                  <a:pt x="1" y="90"/>
                  <a:pt x="0" y="91"/>
                  <a:pt x="0" y="92"/>
                </a:cubicBezTo>
                <a:cubicBezTo>
                  <a:pt x="0" y="93"/>
                  <a:pt x="0" y="95"/>
                  <a:pt x="0" y="96"/>
                </a:cubicBezTo>
                <a:cubicBezTo>
                  <a:pt x="0" y="97"/>
                  <a:pt x="0" y="98"/>
                  <a:pt x="0" y="99"/>
                </a:cubicBezTo>
                <a:cubicBezTo>
                  <a:pt x="0" y="101"/>
                  <a:pt x="0" y="103"/>
                  <a:pt x="0" y="106"/>
                </a:cubicBezTo>
                <a:cubicBezTo>
                  <a:pt x="0" y="106"/>
                  <a:pt x="0" y="106"/>
                  <a:pt x="0" y="106"/>
                </a:cubicBezTo>
                <a:cubicBezTo>
                  <a:pt x="0" y="106"/>
                  <a:pt x="0" y="106"/>
                  <a:pt x="0" y="106"/>
                </a:cubicBezTo>
                <a:cubicBezTo>
                  <a:pt x="0" y="106"/>
                  <a:pt x="0" y="106"/>
                  <a:pt x="0" y="106"/>
                </a:cubicBezTo>
                <a:cubicBezTo>
                  <a:pt x="0" y="108"/>
                  <a:pt x="0" y="111"/>
                  <a:pt x="0" y="113"/>
                </a:cubicBezTo>
                <a:cubicBezTo>
                  <a:pt x="0" y="114"/>
                  <a:pt x="0" y="115"/>
                  <a:pt x="0" y="115"/>
                </a:cubicBezTo>
                <a:cubicBezTo>
                  <a:pt x="0" y="117"/>
                  <a:pt x="0" y="118"/>
                  <a:pt x="0" y="120"/>
                </a:cubicBezTo>
                <a:cubicBezTo>
                  <a:pt x="0" y="121"/>
                  <a:pt x="1" y="122"/>
                  <a:pt x="1" y="123"/>
                </a:cubicBezTo>
                <a:cubicBezTo>
                  <a:pt x="1" y="124"/>
                  <a:pt x="1" y="125"/>
                  <a:pt x="1" y="127"/>
                </a:cubicBezTo>
                <a:cubicBezTo>
                  <a:pt x="1" y="128"/>
                  <a:pt x="2" y="129"/>
                  <a:pt x="2" y="130"/>
                </a:cubicBezTo>
                <a:cubicBezTo>
                  <a:pt x="2" y="131"/>
                  <a:pt x="2" y="132"/>
                  <a:pt x="2" y="133"/>
                </a:cubicBezTo>
                <a:cubicBezTo>
                  <a:pt x="3" y="135"/>
                  <a:pt x="3" y="136"/>
                  <a:pt x="3" y="138"/>
                </a:cubicBezTo>
                <a:cubicBezTo>
                  <a:pt x="3" y="138"/>
                  <a:pt x="3" y="139"/>
                  <a:pt x="4" y="140"/>
                </a:cubicBezTo>
                <a:cubicBezTo>
                  <a:pt x="4" y="141"/>
                  <a:pt x="4" y="143"/>
                  <a:pt x="5" y="145"/>
                </a:cubicBezTo>
                <a:cubicBezTo>
                  <a:pt x="5" y="145"/>
                  <a:pt x="5" y="146"/>
                  <a:pt x="5" y="146"/>
                </a:cubicBezTo>
                <a:cubicBezTo>
                  <a:pt x="6" y="148"/>
                  <a:pt x="6" y="150"/>
                  <a:pt x="7" y="152"/>
                </a:cubicBezTo>
                <a:cubicBezTo>
                  <a:pt x="7" y="152"/>
                  <a:pt x="7" y="152"/>
                  <a:pt x="7" y="152"/>
                </a:cubicBezTo>
                <a:cubicBezTo>
                  <a:pt x="8" y="154"/>
                  <a:pt x="9" y="156"/>
                  <a:pt x="9" y="158"/>
                </a:cubicBezTo>
                <a:cubicBezTo>
                  <a:pt x="9" y="158"/>
                  <a:pt x="9" y="158"/>
                  <a:pt x="9" y="158"/>
                </a:cubicBezTo>
                <a:cubicBezTo>
                  <a:pt x="9" y="158"/>
                  <a:pt x="9" y="158"/>
                  <a:pt x="9" y="158"/>
                </a:cubicBezTo>
                <a:cubicBezTo>
                  <a:pt x="14" y="169"/>
                  <a:pt x="19" y="179"/>
                  <a:pt x="25" y="188"/>
                </a:cubicBezTo>
                <a:cubicBezTo>
                  <a:pt x="25" y="188"/>
                  <a:pt x="25" y="188"/>
                  <a:pt x="25" y="188"/>
                </a:cubicBezTo>
                <a:cubicBezTo>
                  <a:pt x="25" y="188"/>
                  <a:pt x="25" y="189"/>
                  <a:pt x="26" y="189"/>
                </a:cubicBezTo>
                <a:cubicBezTo>
                  <a:pt x="27" y="190"/>
                  <a:pt x="28" y="192"/>
                  <a:pt x="29" y="193"/>
                </a:cubicBezTo>
                <a:cubicBezTo>
                  <a:pt x="29" y="193"/>
                  <a:pt x="29" y="194"/>
                  <a:pt x="29" y="194"/>
                </a:cubicBezTo>
                <a:cubicBezTo>
                  <a:pt x="29" y="194"/>
                  <a:pt x="29" y="194"/>
                  <a:pt x="30" y="194"/>
                </a:cubicBezTo>
                <a:cubicBezTo>
                  <a:pt x="31" y="196"/>
                  <a:pt x="33" y="198"/>
                  <a:pt x="35" y="201"/>
                </a:cubicBezTo>
                <a:cubicBezTo>
                  <a:pt x="35" y="201"/>
                  <a:pt x="36" y="201"/>
                  <a:pt x="36" y="202"/>
                </a:cubicBezTo>
                <a:cubicBezTo>
                  <a:pt x="38" y="204"/>
                  <a:pt x="40" y="206"/>
                  <a:pt x="42" y="209"/>
                </a:cubicBezTo>
                <a:cubicBezTo>
                  <a:pt x="44" y="211"/>
                  <a:pt x="47" y="211"/>
                  <a:pt x="49" y="211"/>
                </a:cubicBezTo>
                <a:cubicBezTo>
                  <a:pt x="51" y="211"/>
                  <a:pt x="52" y="210"/>
                  <a:pt x="54" y="209"/>
                </a:cubicBezTo>
                <a:cubicBezTo>
                  <a:pt x="54" y="208"/>
                  <a:pt x="55" y="207"/>
                  <a:pt x="55" y="206"/>
                </a:cubicBezTo>
                <a:cubicBezTo>
                  <a:pt x="55" y="206"/>
                  <a:pt x="55" y="206"/>
                  <a:pt x="55" y="206"/>
                </a:cubicBezTo>
                <a:cubicBezTo>
                  <a:pt x="55" y="206"/>
                  <a:pt x="55" y="206"/>
                  <a:pt x="56" y="205"/>
                </a:cubicBezTo>
                <a:cubicBezTo>
                  <a:pt x="56" y="205"/>
                  <a:pt x="56" y="204"/>
                  <a:pt x="56" y="203"/>
                </a:cubicBezTo>
                <a:cubicBezTo>
                  <a:pt x="56" y="201"/>
                  <a:pt x="55" y="199"/>
                  <a:pt x="54" y="197"/>
                </a:cubicBezTo>
                <a:cubicBezTo>
                  <a:pt x="52" y="195"/>
                  <a:pt x="50" y="193"/>
                  <a:pt x="48" y="191"/>
                </a:cubicBezTo>
                <a:close/>
                <a:moveTo>
                  <a:pt x="207" y="60"/>
                </a:moveTo>
                <a:cubicBezTo>
                  <a:pt x="158" y="60"/>
                  <a:pt x="158" y="60"/>
                  <a:pt x="158" y="60"/>
                </a:cubicBezTo>
                <a:cubicBezTo>
                  <a:pt x="147" y="60"/>
                  <a:pt x="138" y="69"/>
                  <a:pt x="138" y="80"/>
                </a:cubicBezTo>
                <a:cubicBezTo>
                  <a:pt x="138" y="439"/>
                  <a:pt x="138" y="439"/>
                  <a:pt x="138" y="439"/>
                </a:cubicBezTo>
                <a:cubicBezTo>
                  <a:pt x="138" y="443"/>
                  <a:pt x="142" y="447"/>
                  <a:pt x="146" y="447"/>
                </a:cubicBezTo>
                <a:cubicBezTo>
                  <a:pt x="151" y="447"/>
                  <a:pt x="154" y="443"/>
                  <a:pt x="154" y="439"/>
                </a:cubicBezTo>
                <a:cubicBezTo>
                  <a:pt x="154" y="420"/>
                  <a:pt x="154" y="420"/>
                  <a:pt x="154" y="420"/>
                </a:cubicBezTo>
                <a:cubicBezTo>
                  <a:pt x="211" y="363"/>
                  <a:pt x="211" y="363"/>
                  <a:pt x="211" y="363"/>
                </a:cubicBezTo>
                <a:cubicBezTo>
                  <a:pt x="211" y="439"/>
                  <a:pt x="211" y="439"/>
                  <a:pt x="211" y="439"/>
                </a:cubicBezTo>
                <a:cubicBezTo>
                  <a:pt x="211" y="443"/>
                  <a:pt x="215" y="447"/>
                  <a:pt x="219" y="447"/>
                </a:cubicBezTo>
                <a:cubicBezTo>
                  <a:pt x="223" y="447"/>
                  <a:pt x="227" y="443"/>
                  <a:pt x="227" y="439"/>
                </a:cubicBezTo>
                <a:cubicBezTo>
                  <a:pt x="227" y="80"/>
                  <a:pt x="227" y="80"/>
                  <a:pt x="227" y="80"/>
                </a:cubicBezTo>
                <a:cubicBezTo>
                  <a:pt x="227" y="69"/>
                  <a:pt x="218" y="60"/>
                  <a:pt x="207" y="60"/>
                </a:cubicBezTo>
                <a:close/>
                <a:moveTo>
                  <a:pt x="154" y="80"/>
                </a:moveTo>
                <a:cubicBezTo>
                  <a:pt x="154" y="78"/>
                  <a:pt x="156" y="76"/>
                  <a:pt x="158" y="76"/>
                </a:cubicBezTo>
                <a:cubicBezTo>
                  <a:pt x="198" y="76"/>
                  <a:pt x="198" y="76"/>
                  <a:pt x="198" y="76"/>
                </a:cubicBezTo>
                <a:cubicBezTo>
                  <a:pt x="154" y="120"/>
                  <a:pt x="154" y="120"/>
                  <a:pt x="154" y="120"/>
                </a:cubicBezTo>
                <a:lnTo>
                  <a:pt x="154" y="80"/>
                </a:lnTo>
                <a:close/>
                <a:moveTo>
                  <a:pt x="154" y="155"/>
                </a:moveTo>
                <a:cubicBezTo>
                  <a:pt x="207" y="207"/>
                  <a:pt x="207" y="207"/>
                  <a:pt x="207" y="207"/>
                </a:cubicBezTo>
                <a:cubicBezTo>
                  <a:pt x="154" y="260"/>
                  <a:pt x="154" y="260"/>
                  <a:pt x="154" y="260"/>
                </a:cubicBezTo>
                <a:lnTo>
                  <a:pt x="154" y="155"/>
                </a:lnTo>
                <a:close/>
                <a:moveTo>
                  <a:pt x="154" y="397"/>
                </a:moveTo>
                <a:cubicBezTo>
                  <a:pt x="154" y="294"/>
                  <a:pt x="154" y="294"/>
                  <a:pt x="154" y="294"/>
                </a:cubicBezTo>
                <a:cubicBezTo>
                  <a:pt x="206" y="346"/>
                  <a:pt x="206" y="346"/>
                  <a:pt x="206" y="346"/>
                </a:cubicBezTo>
                <a:lnTo>
                  <a:pt x="154" y="397"/>
                </a:lnTo>
                <a:close/>
                <a:moveTo>
                  <a:pt x="211" y="328"/>
                </a:moveTo>
                <a:cubicBezTo>
                  <a:pt x="160" y="277"/>
                  <a:pt x="160" y="277"/>
                  <a:pt x="160" y="277"/>
                </a:cubicBezTo>
                <a:cubicBezTo>
                  <a:pt x="211" y="226"/>
                  <a:pt x="211" y="226"/>
                  <a:pt x="211" y="226"/>
                </a:cubicBezTo>
                <a:lnTo>
                  <a:pt x="211" y="328"/>
                </a:lnTo>
                <a:close/>
                <a:moveTo>
                  <a:pt x="211" y="189"/>
                </a:moveTo>
                <a:cubicBezTo>
                  <a:pt x="159" y="137"/>
                  <a:pt x="159" y="137"/>
                  <a:pt x="159" y="137"/>
                </a:cubicBezTo>
                <a:cubicBezTo>
                  <a:pt x="211" y="86"/>
                  <a:pt x="211" y="86"/>
                  <a:pt x="211" y="86"/>
                </a:cubicBezTo>
                <a:lnTo>
                  <a:pt x="211" y="189"/>
                </a:lnTo>
                <a:close/>
                <a:moveTo>
                  <a:pt x="107" y="58"/>
                </a:moveTo>
                <a:cubicBezTo>
                  <a:pt x="103" y="58"/>
                  <a:pt x="99" y="62"/>
                  <a:pt x="99" y="66"/>
                </a:cubicBezTo>
                <a:cubicBezTo>
                  <a:pt x="99" y="144"/>
                  <a:pt x="99" y="144"/>
                  <a:pt x="99" y="144"/>
                </a:cubicBezTo>
                <a:cubicBezTo>
                  <a:pt x="99" y="148"/>
                  <a:pt x="103" y="152"/>
                  <a:pt x="107" y="152"/>
                </a:cubicBezTo>
                <a:cubicBezTo>
                  <a:pt x="111" y="152"/>
                  <a:pt x="115" y="148"/>
                  <a:pt x="115" y="144"/>
                </a:cubicBezTo>
                <a:cubicBezTo>
                  <a:pt x="115" y="66"/>
                  <a:pt x="115" y="66"/>
                  <a:pt x="115" y="66"/>
                </a:cubicBezTo>
                <a:cubicBezTo>
                  <a:pt x="115" y="62"/>
                  <a:pt x="111" y="58"/>
                  <a:pt x="107" y="58"/>
                </a:cubicBezTo>
                <a:close/>
                <a:moveTo>
                  <a:pt x="320" y="28"/>
                </a:moveTo>
                <a:cubicBezTo>
                  <a:pt x="322" y="29"/>
                  <a:pt x="323" y="31"/>
                  <a:pt x="324" y="33"/>
                </a:cubicBezTo>
                <a:cubicBezTo>
                  <a:pt x="327" y="36"/>
                  <a:pt x="332" y="37"/>
                  <a:pt x="335" y="35"/>
                </a:cubicBezTo>
                <a:cubicBezTo>
                  <a:pt x="339" y="32"/>
                  <a:pt x="340" y="27"/>
                  <a:pt x="337" y="23"/>
                </a:cubicBezTo>
                <a:cubicBezTo>
                  <a:pt x="336" y="22"/>
                  <a:pt x="335" y="20"/>
                  <a:pt x="333" y="18"/>
                </a:cubicBezTo>
                <a:cubicBezTo>
                  <a:pt x="329" y="13"/>
                  <a:pt x="325" y="8"/>
                  <a:pt x="320" y="3"/>
                </a:cubicBezTo>
                <a:cubicBezTo>
                  <a:pt x="317" y="0"/>
                  <a:pt x="312" y="0"/>
                  <a:pt x="309" y="3"/>
                </a:cubicBezTo>
                <a:cubicBezTo>
                  <a:pt x="307" y="4"/>
                  <a:pt x="306" y="7"/>
                  <a:pt x="306" y="9"/>
                </a:cubicBezTo>
                <a:cubicBezTo>
                  <a:pt x="306" y="11"/>
                  <a:pt x="307" y="13"/>
                  <a:pt x="309" y="14"/>
                </a:cubicBezTo>
                <a:cubicBezTo>
                  <a:pt x="313" y="18"/>
                  <a:pt x="317" y="23"/>
                  <a:pt x="320" y="28"/>
                </a:cubicBezTo>
                <a:close/>
                <a:moveTo>
                  <a:pt x="257" y="59"/>
                </a:moveTo>
                <a:cubicBezTo>
                  <a:pt x="252" y="59"/>
                  <a:pt x="249" y="63"/>
                  <a:pt x="249" y="67"/>
                </a:cubicBezTo>
                <a:cubicBezTo>
                  <a:pt x="249" y="145"/>
                  <a:pt x="249" y="145"/>
                  <a:pt x="249" y="145"/>
                </a:cubicBezTo>
                <a:cubicBezTo>
                  <a:pt x="249" y="149"/>
                  <a:pt x="252" y="153"/>
                  <a:pt x="257" y="153"/>
                </a:cubicBezTo>
                <a:cubicBezTo>
                  <a:pt x="261" y="153"/>
                  <a:pt x="265" y="149"/>
                  <a:pt x="265" y="145"/>
                </a:cubicBezTo>
                <a:cubicBezTo>
                  <a:pt x="265" y="67"/>
                  <a:pt x="265" y="67"/>
                  <a:pt x="265" y="67"/>
                </a:cubicBezTo>
                <a:cubicBezTo>
                  <a:pt x="265" y="63"/>
                  <a:pt x="261" y="59"/>
                  <a:pt x="257" y="59"/>
                </a:cubicBezTo>
                <a:close/>
                <a:moveTo>
                  <a:pt x="291" y="32"/>
                </a:moveTo>
                <a:cubicBezTo>
                  <a:pt x="288" y="29"/>
                  <a:pt x="283" y="29"/>
                  <a:pt x="279" y="32"/>
                </a:cubicBezTo>
                <a:cubicBezTo>
                  <a:pt x="278" y="34"/>
                  <a:pt x="277" y="36"/>
                  <a:pt x="277" y="38"/>
                </a:cubicBezTo>
                <a:cubicBezTo>
                  <a:pt x="277" y="40"/>
                  <a:pt x="278" y="42"/>
                  <a:pt x="279" y="44"/>
                </a:cubicBezTo>
                <a:cubicBezTo>
                  <a:pt x="297" y="61"/>
                  <a:pt x="305" y="83"/>
                  <a:pt x="305" y="106"/>
                </a:cubicBezTo>
                <a:cubicBezTo>
                  <a:pt x="305" y="128"/>
                  <a:pt x="297" y="151"/>
                  <a:pt x="279" y="168"/>
                </a:cubicBezTo>
                <a:cubicBezTo>
                  <a:pt x="279" y="168"/>
                  <a:pt x="279" y="168"/>
                  <a:pt x="279" y="168"/>
                </a:cubicBezTo>
                <a:cubicBezTo>
                  <a:pt x="276" y="171"/>
                  <a:pt x="276" y="176"/>
                  <a:pt x="279" y="179"/>
                </a:cubicBezTo>
                <a:cubicBezTo>
                  <a:pt x="283" y="182"/>
                  <a:pt x="288" y="182"/>
                  <a:pt x="291" y="179"/>
                </a:cubicBezTo>
                <a:cubicBezTo>
                  <a:pt x="311" y="159"/>
                  <a:pt x="321" y="132"/>
                  <a:pt x="321" y="106"/>
                </a:cubicBezTo>
                <a:cubicBezTo>
                  <a:pt x="321" y="79"/>
                  <a:pt x="311" y="53"/>
                  <a:pt x="291" y="32"/>
                </a:cubicBezTo>
                <a:close/>
                <a:moveTo>
                  <a:pt x="353" y="53"/>
                </a:moveTo>
                <a:cubicBezTo>
                  <a:pt x="351" y="49"/>
                  <a:pt x="347" y="47"/>
                  <a:pt x="343" y="49"/>
                </a:cubicBezTo>
                <a:cubicBezTo>
                  <a:pt x="338" y="50"/>
                  <a:pt x="336" y="55"/>
                  <a:pt x="338" y="59"/>
                </a:cubicBezTo>
                <a:cubicBezTo>
                  <a:pt x="344" y="74"/>
                  <a:pt x="347" y="90"/>
                  <a:pt x="347" y="106"/>
                </a:cubicBezTo>
                <a:cubicBezTo>
                  <a:pt x="347" y="140"/>
                  <a:pt x="333" y="173"/>
                  <a:pt x="309" y="197"/>
                </a:cubicBezTo>
                <a:cubicBezTo>
                  <a:pt x="307" y="199"/>
                  <a:pt x="306" y="201"/>
                  <a:pt x="306" y="203"/>
                </a:cubicBezTo>
                <a:cubicBezTo>
                  <a:pt x="306" y="205"/>
                  <a:pt x="307" y="207"/>
                  <a:pt x="309" y="209"/>
                </a:cubicBezTo>
                <a:cubicBezTo>
                  <a:pt x="312" y="212"/>
                  <a:pt x="317" y="212"/>
                  <a:pt x="320" y="209"/>
                </a:cubicBezTo>
                <a:cubicBezTo>
                  <a:pt x="348" y="181"/>
                  <a:pt x="363" y="145"/>
                  <a:pt x="363" y="106"/>
                </a:cubicBezTo>
                <a:cubicBezTo>
                  <a:pt x="363" y="88"/>
                  <a:pt x="359" y="70"/>
                  <a:pt x="353" y="5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Arial" charset="0"/>
              <a:ea typeface="+mn-ea"/>
              <a:cs typeface="+mn-cs"/>
            </a:endParaRPr>
          </a:p>
        </p:txBody>
      </p:sp>
      <p:cxnSp>
        <p:nvCxnSpPr>
          <p:cNvPr id="76" name="Straight Connector 75">
            <a:extLst>
              <a:ext uri="{FF2B5EF4-FFF2-40B4-BE49-F238E27FC236}">
                <a16:creationId xmlns:a16="http://schemas.microsoft.com/office/drawing/2014/main" id="{1F488889-0714-4363-B749-1787B454B641}"/>
              </a:ext>
            </a:extLst>
          </p:cNvPr>
          <p:cNvCxnSpPr>
            <a:cxnSpLocks/>
            <a:stCxn id="69" idx="0"/>
            <a:endCxn id="66" idx="0"/>
          </p:cNvCxnSpPr>
          <p:nvPr/>
        </p:nvCxnSpPr>
        <p:spPr bwMode="auto">
          <a:xfrm>
            <a:off x="3946300" y="3854477"/>
            <a:ext cx="1564306" cy="0"/>
          </a:xfrm>
          <a:prstGeom prst="line">
            <a:avLst/>
          </a:prstGeom>
          <a:solidFill>
            <a:schemeClr val="accent1"/>
          </a:solidFill>
          <a:ln w="12700" cap="flat" cmpd="sng" algn="ctr">
            <a:solidFill>
              <a:schemeClr val="bg1"/>
            </a:solidFill>
            <a:prstDash val="solid"/>
            <a:round/>
            <a:headEnd type="none" w="med" len="med"/>
            <a:tailEnd type="none" w="med" len="med"/>
          </a:ln>
          <a:effectLst/>
        </p:spPr>
      </p:cxnSp>
      <p:sp>
        <p:nvSpPr>
          <p:cNvPr id="78" name="TextBox 77">
            <a:extLst>
              <a:ext uri="{FF2B5EF4-FFF2-40B4-BE49-F238E27FC236}">
                <a16:creationId xmlns:a16="http://schemas.microsoft.com/office/drawing/2014/main" id="{5741A92F-11D0-4268-9691-C5F46EF4875C}"/>
              </a:ext>
            </a:extLst>
          </p:cNvPr>
          <p:cNvSpPr txBox="1"/>
          <p:nvPr/>
        </p:nvSpPr>
        <p:spPr>
          <a:xfrm rot="18953134">
            <a:off x="4446642" y="3189627"/>
            <a:ext cx="469158" cy="22201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Arial" charset="0"/>
                <a:ea typeface="+mn-ea"/>
                <a:cs typeface="+mn-cs"/>
              </a:rPr>
              <a:t>S1’-U</a:t>
            </a:r>
          </a:p>
        </p:txBody>
      </p:sp>
      <p:sp>
        <p:nvSpPr>
          <p:cNvPr id="79" name="TextBox 78">
            <a:extLst>
              <a:ext uri="{FF2B5EF4-FFF2-40B4-BE49-F238E27FC236}">
                <a16:creationId xmlns:a16="http://schemas.microsoft.com/office/drawing/2014/main" id="{8F9B2C86-E801-4AE8-9501-AE78CB073ABF}"/>
              </a:ext>
            </a:extLst>
          </p:cNvPr>
          <p:cNvSpPr txBox="1"/>
          <p:nvPr/>
        </p:nvSpPr>
        <p:spPr>
          <a:xfrm rot="18032023">
            <a:off x="4156778" y="3039392"/>
            <a:ext cx="457209" cy="22781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Arial" charset="0"/>
                <a:ea typeface="+mn-ea"/>
                <a:cs typeface="+mn-cs"/>
              </a:rPr>
              <a:t>S1’-C</a:t>
            </a:r>
          </a:p>
        </p:txBody>
      </p:sp>
      <p:sp>
        <p:nvSpPr>
          <p:cNvPr id="114" name="Rectangle 113">
            <a:extLst>
              <a:ext uri="{FF2B5EF4-FFF2-40B4-BE49-F238E27FC236}">
                <a16:creationId xmlns:a16="http://schemas.microsoft.com/office/drawing/2014/main" id="{1C4CDACE-12B1-4028-AB35-A5AA24AE97EC}"/>
              </a:ext>
            </a:extLst>
          </p:cNvPr>
          <p:cNvSpPr/>
          <p:nvPr/>
        </p:nvSpPr>
        <p:spPr>
          <a:xfrm>
            <a:off x="4266590" y="1493661"/>
            <a:ext cx="960519"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sng" strike="noStrike" kern="0" cap="none" spc="0" normalizeH="0" baseline="0" noProof="0">
                <a:ln>
                  <a:noFill/>
                </a:ln>
                <a:solidFill>
                  <a:srgbClr val="FFFFFF"/>
                </a:solidFill>
                <a:effectLst/>
                <a:uLnTx/>
                <a:uFillTx/>
                <a:latin typeface="Arial" charset="0"/>
                <a:ea typeface="+mn-ea"/>
                <a:cs typeface="+mn-cs"/>
              </a:rPr>
              <a:t>Option 3</a:t>
            </a:r>
          </a:p>
        </p:txBody>
      </p:sp>
      <p:sp>
        <p:nvSpPr>
          <p:cNvPr id="115" name="TextBox 114">
            <a:extLst>
              <a:ext uri="{FF2B5EF4-FFF2-40B4-BE49-F238E27FC236}">
                <a16:creationId xmlns:a16="http://schemas.microsoft.com/office/drawing/2014/main" id="{A482CC52-F971-4161-AC84-DD91AF20C6B4}"/>
              </a:ext>
            </a:extLst>
          </p:cNvPr>
          <p:cNvSpPr txBox="1"/>
          <p:nvPr/>
        </p:nvSpPr>
        <p:spPr>
          <a:xfrm>
            <a:off x="3352845" y="4387054"/>
            <a:ext cx="2801949" cy="938719"/>
          </a:xfrm>
          <a:prstGeom prst="rect">
            <a:avLst/>
          </a:prstGeom>
          <a:noFill/>
          <a:ln>
            <a:solidFill>
              <a:schemeClr val="bg1"/>
            </a:solidFill>
          </a:ln>
        </p:spPr>
        <p:txBody>
          <a:bodyPr wrap="square" rtlCol="0">
            <a:spAutoFit/>
          </a:bodyPr>
          <a:lstStyle/>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Arial" charset="0"/>
                <a:ea typeface="+mn-ea"/>
                <a:cs typeface="+mn-cs"/>
              </a:rPr>
              <a:t>S1’-C always to LTE </a:t>
            </a:r>
            <a:r>
              <a:rPr kumimoji="0" lang="en-US" sz="1100" b="0" i="0" u="none" strike="noStrike" kern="0" cap="none" spc="0" normalizeH="0" baseline="0" noProof="0" err="1">
                <a:ln>
                  <a:noFill/>
                </a:ln>
                <a:solidFill>
                  <a:srgbClr val="FFFFFF"/>
                </a:solidFill>
                <a:effectLst/>
                <a:uLnTx/>
                <a:uFillTx/>
                <a:latin typeface="Arial" charset="0"/>
                <a:ea typeface="+mn-ea"/>
                <a:cs typeface="+mn-cs"/>
              </a:rPr>
              <a:t>eNB</a:t>
            </a:r>
            <a:endParaRPr kumimoji="0" lang="en-US" sz="1100" b="0" i="0" u="none" strike="noStrike" kern="0" cap="none" spc="0" normalizeH="0" baseline="0" noProof="0">
              <a:ln>
                <a:noFill/>
              </a:ln>
              <a:solidFill>
                <a:srgbClr val="FFFFFF"/>
              </a:solidFill>
              <a:effectLst/>
              <a:uLnTx/>
              <a:uFillTx/>
              <a:latin typeface="Arial" charset="0"/>
              <a:ea typeface="+mn-ea"/>
              <a:cs typeface="+mn-cs"/>
            </a:endParaRPr>
          </a:p>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Arial" charset="0"/>
                <a:ea typeface="+mn-ea"/>
                <a:cs typeface="+mn-cs"/>
              </a:rPr>
              <a:t>S1’-U terminates on LTE </a:t>
            </a:r>
            <a:r>
              <a:rPr kumimoji="0" lang="en-US" sz="1100" b="0" i="0" u="none" strike="noStrike" kern="0" cap="none" spc="0" normalizeH="0" baseline="0" noProof="0" err="1">
                <a:ln>
                  <a:noFill/>
                </a:ln>
                <a:solidFill>
                  <a:srgbClr val="FFFFFF"/>
                </a:solidFill>
                <a:effectLst/>
                <a:uLnTx/>
                <a:uFillTx/>
                <a:latin typeface="Arial" charset="0"/>
                <a:ea typeface="+mn-ea"/>
                <a:cs typeface="+mn-cs"/>
              </a:rPr>
              <a:t>eNB</a:t>
            </a:r>
            <a:endParaRPr kumimoji="0" lang="en-US" sz="1100" b="0" i="0" u="none" strike="noStrike" kern="0" cap="none" spc="0" normalizeH="0" baseline="0" noProof="0">
              <a:ln>
                <a:noFill/>
              </a:ln>
              <a:solidFill>
                <a:srgbClr val="FFFFFF"/>
              </a:solidFill>
              <a:effectLst/>
              <a:uLnTx/>
              <a:uFillTx/>
              <a:latin typeface="Arial" charset="0"/>
              <a:ea typeface="+mn-ea"/>
              <a:cs typeface="+mn-cs"/>
            </a:endParaRPr>
          </a:p>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Arial" charset="0"/>
                <a:ea typeface="+mn-ea"/>
                <a:cs typeface="+mn-cs"/>
              </a:rPr>
              <a:t>LTE </a:t>
            </a:r>
            <a:r>
              <a:rPr kumimoji="0" lang="en-US" sz="1100" b="0" i="0" u="none" strike="noStrike" kern="0" cap="none" spc="0" normalizeH="0" baseline="0" noProof="0" err="1">
                <a:ln>
                  <a:noFill/>
                </a:ln>
                <a:solidFill>
                  <a:srgbClr val="FFFFFF"/>
                </a:solidFill>
                <a:effectLst/>
                <a:uLnTx/>
                <a:uFillTx/>
                <a:latin typeface="Arial" charset="0"/>
                <a:ea typeface="+mn-ea"/>
                <a:cs typeface="+mn-cs"/>
              </a:rPr>
              <a:t>eNB</a:t>
            </a:r>
            <a:r>
              <a:rPr kumimoji="0" lang="en-US" sz="1100" b="0" i="0" u="none" strike="noStrike" kern="0" cap="none" spc="0" normalizeH="0" baseline="0" noProof="0">
                <a:ln>
                  <a:noFill/>
                </a:ln>
                <a:solidFill>
                  <a:srgbClr val="FFFFFF"/>
                </a:solidFill>
                <a:effectLst/>
                <a:uLnTx/>
                <a:uFillTx/>
                <a:latin typeface="Arial" charset="0"/>
                <a:ea typeface="+mn-ea"/>
                <a:cs typeface="+mn-cs"/>
              </a:rPr>
              <a:t> decides if UP traffic is routed via NR gNB and/or LTE </a:t>
            </a:r>
            <a:r>
              <a:rPr kumimoji="0" lang="en-US" sz="1100" b="0" i="0" u="none" strike="noStrike" kern="0" cap="none" spc="0" normalizeH="0" baseline="0" noProof="0" err="1">
                <a:ln>
                  <a:noFill/>
                </a:ln>
                <a:solidFill>
                  <a:srgbClr val="FFFFFF"/>
                </a:solidFill>
                <a:effectLst/>
                <a:uLnTx/>
                <a:uFillTx/>
                <a:latin typeface="Arial" charset="0"/>
                <a:ea typeface="+mn-ea"/>
                <a:cs typeface="+mn-cs"/>
              </a:rPr>
              <a:t>eNB</a:t>
            </a:r>
            <a:r>
              <a:rPr kumimoji="0" lang="en-US" sz="1100" b="0" i="0" u="none" strike="noStrike" kern="0" cap="none" spc="0" normalizeH="0" baseline="0" noProof="0">
                <a:ln>
                  <a:noFill/>
                </a:ln>
                <a:solidFill>
                  <a:srgbClr val="FFFFFF"/>
                </a:solidFill>
                <a:effectLst/>
                <a:uLnTx/>
                <a:uFillTx/>
                <a:latin typeface="Arial" charset="0"/>
                <a:ea typeface="+mn-ea"/>
                <a:cs typeface="+mn-cs"/>
              </a:rPr>
              <a:t> (split bearer in LTE </a:t>
            </a:r>
            <a:r>
              <a:rPr kumimoji="0" lang="en-US" sz="1100" b="0" i="0" u="none" strike="noStrike" kern="0" cap="none" spc="0" normalizeH="0" baseline="0" noProof="0" err="1">
                <a:ln>
                  <a:noFill/>
                </a:ln>
                <a:solidFill>
                  <a:srgbClr val="FFFFFF"/>
                </a:solidFill>
                <a:effectLst/>
                <a:uLnTx/>
                <a:uFillTx/>
                <a:latin typeface="Arial" charset="0"/>
                <a:ea typeface="+mn-ea"/>
                <a:cs typeface="+mn-cs"/>
              </a:rPr>
              <a:t>eNB</a:t>
            </a:r>
            <a:r>
              <a:rPr kumimoji="0" lang="en-US" sz="1100" b="0" i="0" u="none" strike="noStrike" kern="0" cap="none" spc="0" normalizeH="0" baseline="0" noProof="0">
                <a:ln>
                  <a:noFill/>
                </a:ln>
                <a:solidFill>
                  <a:srgbClr val="FFFFFF"/>
                </a:solidFill>
                <a:effectLst/>
                <a:uLnTx/>
                <a:uFillTx/>
                <a:latin typeface="Arial" charset="0"/>
                <a:ea typeface="+mn-ea"/>
                <a:cs typeface="+mn-cs"/>
              </a:rPr>
              <a:t>/MCG)</a:t>
            </a:r>
          </a:p>
        </p:txBody>
      </p:sp>
      <p:grpSp>
        <p:nvGrpSpPr>
          <p:cNvPr id="138" name="Group 137">
            <a:extLst>
              <a:ext uri="{FF2B5EF4-FFF2-40B4-BE49-F238E27FC236}">
                <a16:creationId xmlns:a16="http://schemas.microsoft.com/office/drawing/2014/main" id="{B3D76503-9C8A-41E9-9624-E8F8531F7265}"/>
              </a:ext>
            </a:extLst>
          </p:cNvPr>
          <p:cNvGrpSpPr/>
          <p:nvPr/>
        </p:nvGrpSpPr>
        <p:grpSpPr>
          <a:xfrm>
            <a:off x="4031913" y="2293807"/>
            <a:ext cx="1353713" cy="631720"/>
            <a:chOff x="1416616" y="2456593"/>
            <a:chExt cx="1508780" cy="722485"/>
          </a:xfrm>
        </p:grpSpPr>
        <p:grpSp>
          <p:nvGrpSpPr>
            <p:cNvPr id="126" name="Group 125">
              <a:extLst>
                <a:ext uri="{FF2B5EF4-FFF2-40B4-BE49-F238E27FC236}">
                  <a16:creationId xmlns:a16="http://schemas.microsoft.com/office/drawing/2014/main" id="{1C93DBAA-35A7-4AD8-96AF-2CBEFA361E7B}"/>
                </a:ext>
              </a:extLst>
            </p:cNvPr>
            <p:cNvGrpSpPr/>
            <p:nvPr/>
          </p:nvGrpSpPr>
          <p:grpSpPr>
            <a:xfrm>
              <a:off x="1416616" y="2456593"/>
              <a:ext cx="1508780" cy="722485"/>
              <a:chOff x="8582882" y="167662"/>
              <a:chExt cx="796584" cy="295959"/>
            </a:xfrm>
          </p:grpSpPr>
          <p:sp>
            <p:nvSpPr>
              <p:cNvPr id="132" name="AutoShape 15" descr="bpct-blend1">
                <a:extLst>
                  <a:ext uri="{FF2B5EF4-FFF2-40B4-BE49-F238E27FC236}">
                    <a16:creationId xmlns:a16="http://schemas.microsoft.com/office/drawing/2014/main" id="{F4516598-167D-4985-B08D-2B8D5D1EA68E}"/>
                  </a:ext>
                </a:extLst>
              </p:cNvPr>
              <p:cNvSpPr>
                <a:spLocks noChangeArrowheads="1"/>
              </p:cNvSpPr>
              <p:nvPr/>
            </p:nvSpPr>
            <p:spPr bwMode="auto">
              <a:xfrm>
                <a:off x="8608121" y="167662"/>
                <a:ext cx="746106" cy="295959"/>
              </a:xfrm>
              <a:prstGeom prst="roundRect">
                <a:avLst>
                  <a:gd name="adj" fmla="val 5958"/>
                </a:avLst>
              </a:prstGeom>
              <a:solidFill>
                <a:srgbClr val="5B6592"/>
              </a:solidFill>
              <a:ln w="25400" algn="ctr">
                <a:solidFill>
                  <a:srgbClr val="FFFFFF"/>
                </a:solidFill>
                <a:round/>
                <a:headEnd/>
                <a:tailEnd/>
              </a:ln>
            </p:spPr>
            <p:txBody>
              <a:bodyPr lIns="125986" tIns="45718" rIns="91430" bIns="45718" anchor="ctr"/>
              <a:lstStyle>
                <a:lvl1pPr eaLnBrk="0" hangingPunct="0">
                  <a:spcBef>
                    <a:spcPct val="20000"/>
                  </a:spcBef>
                  <a:buClr>
                    <a:srgbClr val="00A9D4"/>
                  </a:buClr>
                  <a:buFont typeface="Arial" pitchFamily="34" charset="0"/>
                  <a:buChar char="›"/>
                  <a:defRPr sz="20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altLang="en-US" sz="800" b="0" i="0" u="none" strike="noStrike" kern="0" cap="none" spc="0" normalizeH="0" baseline="0" noProof="0">
                  <a:ln>
                    <a:noFill/>
                  </a:ln>
                  <a:solidFill>
                    <a:srgbClr val="00A9D4"/>
                  </a:solidFill>
                  <a:effectLst/>
                  <a:uLnTx/>
                  <a:uFillTx/>
                  <a:latin typeface="Arial" pitchFamily="34" charset="0"/>
                  <a:ea typeface="+mn-ea"/>
                  <a:cs typeface="+mn-cs"/>
                </a:endParaRPr>
              </a:p>
            </p:txBody>
          </p:sp>
          <p:sp>
            <p:nvSpPr>
              <p:cNvPr id="133" name="Rectangle 36">
                <a:extLst>
                  <a:ext uri="{FF2B5EF4-FFF2-40B4-BE49-F238E27FC236}">
                    <a16:creationId xmlns:a16="http://schemas.microsoft.com/office/drawing/2014/main" id="{9784F840-4166-44A2-843D-7678BF866C38}"/>
                  </a:ext>
                </a:extLst>
              </p:cNvPr>
              <p:cNvSpPr>
                <a:spLocks noChangeArrowheads="1"/>
              </p:cNvSpPr>
              <p:nvPr/>
            </p:nvSpPr>
            <p:spPr bwMode="auto">
              <a:xfrm>
                <a:off x="8582882" y="191001"/>
                <a:ext cx="796584" cy="113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rgbClr val="00A9D4"/>
                  </a:buClr>
                  <a:buFont typeface="Arial" pitchFamily="34" charset="0"/>
                  <a:buChar char="›"/>
                  <a:defRPr sz="20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200" b="0" i="0" u="none" strike="noStrike" kern="0" cap="none" spc="0" normalizeH="0" baseline="0" noProof="0">
                    <a:ln>
                      <a:noFill/>
                    </a:ln>
                    <a:solidFill>
                      <a:srgbClr val="FFFFFF"/>
                    </a:solidFill>
                    <a:effectLst/>
                    <a:uLnTx/>
                    <a:uFillTx/>
                    <a:latin typeface="Arial" pitchFamily="34" charset="0"/>
                    <a:ea typeface="+mn-ea"/>
                    <a:cs typeface="+mn-cs"/>
                  </a:rPr>
                  <a:t>5G EPC</a:t>
                </a:r>
              </a:p>
            </p:txBody>
          </p:sp>
        </p:grpSp>
        <p:sp>
          <p:nvSpPr>
            <p:cNvPr id="72" name="Rectangle: Rounded Corners 71">
              <a:extLst>
                <a:ext uri="{FF2B5EF4-FFF2-40B4-BE49-F238E27FC236}">
                  <a16:creationId xmlns:a16="http://schemas.microsoft.com/office/drawing/2014/main" id="{3E864AC5-A547-485C-9317-497DA8D37C92}"/>
                </a:ext>
              </a:extLst>
            </p:cNvPr>
            <p:cNvSpPr/>
            <p:nvPr/>
          </p:nvSpPr>
          <p:spPr bwMode="auto">
            <a:xfrm>
              <a:off x="1648131" y="2801596"/>
              <a:ext cx="512959" cy="271570"/>
            </a:xfrm>
            <a:prstGeom prst="roundRect">
              <a:avLst/>
            </a:prstGeom>
            <a:noFill/>
            <a:ln w="12700" cap="flat" cmpd="sng" algn="ctr">
              <a:solidFill>
                <a:schemeClr val="bg1"/>
              </a:solid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Arial" charset="0"/>
                  <a:ea typeface="+mn-ea"/>
                  <a:cs typeface="+mn-cs"/>
                </a:rPr>
                <a:t>MME</a:t>
              </a:r>
            </a:p>
          </p:txBody>
        </p:sp>
        <p:sp>
          <p:nvSpPr>
            <p:cNvPr id="73" name="Rectangle: Rounded Corners 72">
              <a:extLst>
                <a:ext uri="{FF2B5EF4-FFF2-40B4-BE49-F238E27FC236}">
                  <a16:creationId xmlns:a16="http://schemas.microsoft.com/office/drawing/2014/main" id="{AB8D0086-C016-468C-8466-1D5A38148A75}"/>
                </a:ext>
              </a:extLst>
            </p:cNvPr>
            <p:cNvSpPr/>
            <p:nvPr/>
          </p:nvSpPr>
          <p:spPr bwMode="auto">
            <a:xfrm>
              <a:off x="2218590" y="2801596"/>
              <a:ext cx="507579" cy="271570"/>
            </a:xfrm>
            <a:prstGeom prst="roundRect">
              <a:avLst/>
            </a:prstGeom>
            <a:noFill/>
            <a:ln w="12700" cap="flat" cmpd="sng" algn="ctr">
              <a:solidFill>
                <a:schemeClr val="bg1"/>
              </a:solid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Arial" charset="0"/>
                  <a:ea typeface="+mn-ea"/>
                  <a:cs typeface="+mn-cs"/>
                </a:rPr>
                <a:t>SGW</a:t>
              </a:r>
            </a:p>
          </p:txBody>
        </p:sp>
      </p:grpSp>
      <p:sp>
        <p:nvSpPr>
          <p:cNvPr id="134" name="TextBox 133">
            <a:extLst>
              <a:ext uri="{FF2B5EF4-FFF2-40B4-BE49-F238E27FC236}">
                <a16:creationId xmlns:a16="http://schemas.microsoft.com/office/drawing/2014/main" id="{BA4818D3-56EF-4729-9D60-1CB2F54D0311}"/>
              </a:ext>
            </a:extLst>
          </p:cNvPr>
          <p:cNvSpPr txBox="1"/>
          <p:nvPr/>
        </p:nvSpPr>
        <p:spPr>
          <a:xfrm>
            <a:off x="4575803" y="3629839"/>
            <a:ext cx="341153" cy="22201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Arial" charset="0"/>
                <a:ea typeface="+mn-ea"/>
                <a:cs typeface="+mn-cs"/>
              </a:rPr>
              <a:t>X2’</a:t>
            </a:r>
          </a:p>
        </p:txBody>
      </p:sp>
      <p:cxnSp>
        <p:nvCxnSpPr>
          <p:cNvPr id="119" name="Straight Connector 118">
            <a:extLst>
              <a:ext uri="{FF2B5EF4-FFF2-40B4-BE49-F238E27FC236}">
                <a16:creationId xmlns:a16="http://schemas.microsoft.com/office/drawing/2014/main" id="{D158AFDA-3480-4DEB-8CC5-F4E7AF116A70}"/>
              </a:ext>
            </a:extLst>
          </p:cNvPr>
          <p:cNvCxnSpPr>
            <a:stCxn id="72" idx="2"/>
          </p:cNvCxnSpPr>
          <p:nvPr/>
        </p:nvCxnSpPr>
        <p:spPr bwMode="auto">
          <a:xfrm flipH="1">
            <a:off x="3952412" y="2832921"/>
            <a:ext cx="517342" cy="993355"/>
          </a:xfrm>
          <a:prstGeom prst="line">
            <a:avLst/>
          </a:prstGeom>
          <a:noFill/>
          <a:ln w="12700" cap="flat" cmpd="sng" algn="ctr">
            <a:solidFill>
              <a:schemeClr val="bg1"/>
            </a:solidFill>
            <a:prstDash val="dash"/>
            <a:round/>
            <a:headEnd type="none" w="med" len="med"/>
            <a:tailEnd type="none" w="med" len="med"/>
          </a:ln>
          <a:effectLst/>
        </p:spPr>
      </p:cxnSp>
      <p:cxnSp>
        <p:nvCxnSpPr>
          <p:cNvPr id="75" name="Straight Connector 74">
            <a:extLst>
              <a:ext uri="{FF2B5EF4-FFF2-40B4-BE49-F238E27FC236}">
                <a16:creationId xmlns:a16="http://schemas.microsoft.com/office/drawing/2014/main" id="{D4F39077-F752-4056-AFD2-6F017B9C10D4}"/>
              </a:ext>
            </a:extLst>
          </p:cNvPr>
          <p:cNvCxnSpPr>
            <a:cxnSpLocks/>
            <a:stCxn id="73" idx="2"/>
            <a:endCxn id="69" idx="0"/>
          </p:cNvCxnSpPr>
          <p:nvPr/>
        </p:nvCxnSpPr>
        <p:spPr bwMode="auto">
          <a:xfrm flipH="1">
            <a:off x="3946300" y="2832921"/>
            <a:ext cx="1032869" cy="1021556"/>
          </a:xfrm>
          <a:prstGeom prst="line">
            <a:avLst/>
          </a:prstGeom>
          <a:solidFill>
            <a:schemeClr val="accent1"/>
          </a:solidFill>
          <a:ln w="12700" cap="flat" cmpd="sng" algn="ctr">
            <a:solidFill>
              <a:schemeClr val="bg1"/>
            </a:solidFill>
            <a:prstDash val="solid"/>
            <a:round/>
            <a:headEnd type="none" w="med" len="med"/>
            <a:tailEnd type="none" w="med" len="med"/>
          </a:ln>
          <a:effectLst/>
        </p:spPr>
      </p:cxnSp>
      <p:sp>
        <p:nvSpPr>
          <p:cNvPr id="87" name="Rectangle 86">
            <a:extLst>
              <a:ext uri="{FF2B5EF4-FFF2-40B4-BE49-F238E27FC236}">
                <a16:creationId xmlns:a16="http://schemas.microsoft.com/office/drawing/2014/main" id="{0F7AA1BC-88BA-4E5D-AA98-0D54C3A73529}"/>
              </a:ext>
            </a:extLst>
          </p:cNvPr>
          <p:cNvSpPr/>
          <p:nvPr/>
        </p:nvSpPr>
        <p:spPr>
          <a:xfrm>
            <a:off x="3567485" y="1881894"/>
            <a:ext cx="2292615" cy="307777"/>
          </a:xfrm>
          <a:prstGeom prst="rect">
            <a:avLst/>
          </a:prstGeom>
        </p:spPr>
        <p:txBody>
          <a:bodyPr wrap="none">
            <a:spAutoFit/>
          </a:bodyPr>
          <a:lstStyle/>
          <a:p>
            <a:pPr marL="0" marR="0" lvl="0" indent="0" algn="ctr" defTabSz="914400" rtl="0" eaLnBrk="1" fontAlgn="auto" latinLnBrk="0" hangingPunct="1">
              <a:lnSpc>
                <a:spcPct val="100000"/>
              </a:lnSpc>
              <a:spcBef>
                <a:spcPct val="20000"/>
              </a:spcBef>
              <a:spcAft>
                <a:spcPts val="0"/>
              </a:spcAft>
              <a:buClrTx/>
              <a:buSzTx/>
              <a:buFontTx/>
              <a:buNone/>
              <a:tabLst/>
              <a:defRPr/>
            </a:pPr>
            <a:r>
              <a:rPr kumimoji="0" lang="en-US" altLang="en-US" sz="1400" b="0" i="0" u="none" strike="noStrike" kern="0" cap="none" spc="0" normalizeH="0" baseline="0" noProof="0">
                <a:ln>
                  <a:noFill/>
                </a:ln>
                <a:solidFill>
                  <a:srgbClr val="FFFFFF"/>
                </a:solidFill>
                <a:effectLst/>
                <a:uLnTx/>
                <a:uFillTx/>
                <a:latin typeface="Arial" pitchFamily="34" charset="0"/>
                <a:ea typeface="+mn-ea"/>
                <a:cs typeface="+mn-cs"/>
              </a:rPr>
              <a:t>MN terminated split bearer</a:t>
            </a:r>
          </a:p>
        </p:txBody>
      </p:sp>
      <p:cxnSp>
        <p:nvCxnSpPr>
          <p:cNvPr id="92" name="Straight Connector 91">
            <a:extLst>
              <a:ext uri="{FF2B5EF4-FFF2-40B4-BE49-F238E27FC236}">
                <a16:creationId xmlns:a16="http://schemas.microsoft.com/office/drawing/2014/main" id="{479A5152-9E5D-455D-AD9F-56ADBB552A34}"/>
              </a:ext>
            </a:extLst>
          </p:cNvPr>
          <p:cNvCxnSpPr>
            <a:cxnSpLocks/>
          </p:cNvCxnSpPr>
          <p:nvPr/>
        </p:nvCxnSpPr>
        <p:spPr bwMode="auto">
          <a:xfrm>
            <a:off x="3963392" y="3909915"/>
            <a:ext cx="1564306" cy="0"/>
          </a:xfrm>
          <a:prstGeom prst="line">
            <a:avLst/>
          </a:prstGeom>
          <a:noFill/>
          <a:ln w="12700" cap="flat" cmpd="sng" algn="ctr">
            <a:solidFill>
              <a:schemeClr val="bg1"/>
            </a:solidFill>
            <a:prstDash val="dash"/>
            <a:round/>
            <a:headEnd type="none" w="med" len="med"/>
            <a:tailEnd type="none" w="med" len="med"/>
          </a:ln>
          <a:effectLst/>
        </p:spPr>
      </p:cxnSp>
      <p:sp>
        <p:nvSpPr>
          <p:cNvPr id="81" name="Oval 80">
            <a:extLst>
              <a:ext uri="{FF2B5EF4-FFF2-40B4-BE49-F238E27FC236}">
                <a16:creationId xmlns:a16="http://schemas.microsoft.com/office/drawing/2014/main" id="{622DDB1A-A03A-4205-A88F-2B8823F46A0C}"/>
              </a:ext>
            </a:extLst>
          </p:cNvPr>
          <p:cNvSpPr/>
          <p:nvPr/>
        </p:nvSpPr>
        <p:spPr bwMode="auto">
          <a:xfrm>
            <a:off x="7931116" y="3546154"/>
            <a:ext cx="1292370" cy="646876"/>
          </a:xfrm>
          <a:prstGeom prst="ellipse">
            <a:avLst/>
          </a:prstGeom>
          <a:solidFill>
            <a:srgbClr val="BADEEE"/>
          </a:solidFill>
          <a:ln w="12700" cap="flat" cmpd="sng" algn="ctr">
            <a:solidFill>
              <a:schemeClr val="bg1">
                <a:lumMod val="65000"/>
              </a:schemeClr>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000" b="0" i="0" u="none" strike="noStrike" kern="0" cap="none" spc="0" normalizeH="0" baseline="0" noProof="0">
              <a:ln>
                <a:noFill/>
              </a:ln>
              <a:solidFill>
                <a:srgbClr val="58585A"/>
              </a:solidFill>
              <a:effectLst/>
              <a:uLnTx/>
              <a:uFillTx/>
              <a:latin typeface="Arial" charset="0"/>
              <a:ea typeface="+mn-ea"/>
              <a:cs typeface="+mn-cs"/>
            </a:endParaRPr>
          </a:p>
        </p:txBody>
      </p:sp>
      <p:sp>
        <p:nvSpPr>
          <p:cNvPr id="82" name="TextBox 81">
            <a:extLst>
              <a:ext uri="{FF2B5EF4-FFF2-40B4-BE49-F238E27FC236}">
                <a16:creationId xmlns:a16="http://schemas.microsoft.com/office/drawing/2014/main" id="{19FF018D-2C74-4ACB-B92B-9BCA6EFA227D}"/>
              </a:ext>
            </a:extLst>
          </p:cNvPr>
          <p:cNvSpPr txBox="1"/>
          <p:nvPr/>
        </p:nvSpPr>
        <p:spPr>
          <a:xfrm>
            <a:off x="8354544" y="3854477"/>
            <a:ext cx="364165" cy="2422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8585A">
                    <a:lumMod val="50000"/>
                  </a:srgbClr>
                </a:solidFill>
                <a:effectLst/>
                <a:uLnTx/>
                <a:uFillTx/>
                <a:latin typeface="Arial" charset="0"/>
                <a:ea typeface="+mn-ea"/>
                <a:cs typeface="+mn-cs"/>
              </a:rPr>
              <a:t>NR</a:t>
            </a:r>
          </a:p>
        </p:txBody>
      </p:sp>
      <p:sp>
        <p:nvSpPr>
          <p:cNvPr id="83" name="Oval 82">
            <a:extLst>
              <a:ext uri="{FF2B5EF4-FFF2-40B4-BE49-F238E27FC236}">
                <a16:creationId xmlns:a16="http://schemas.microsoft.com/office/drawing/2014/main" id="{4FCCF2C4-E4ED-4A7C-8495-582DACD600B4}"/>
              </a:ext>
            </a:extLst>
          </p:cNvPr>
          <p:cNvSpPr/>
          <p:nvPr/>
        </p:nvSpPr>
        <p:spPr bwMode="auto">
          <a:xfrm>
            <a:off x="6324177" y="3546154"/>
            <a:ext cx="1292370" cy="646876"/>
          </a:xfrm>
          <a:prstGeom prst="ellipse">
            <a:avLst/>
          </a:prstGeom>
          <a:solidFill>
            <a:srgbClr val="BED682"/>
          </a:solidFill>
          <a:ln w="12700" cap="flat" cmpd="sng" algn="ctr">
            <a:no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000" b="0" i="0" u="none" strike="noStrike" kern="0" cap="none" spc="0" normalizeH="0" baseline="0" noProof="0">
              <a:ln>
                <a:noFill/>
              </a:ln>
              <a:solidFill>
                <a:srgbClr val="FED57A"/>
              </a:solidFill>
              <a:effectLst/>
              <a:uLnTx/>
              <a:uFillTx/>
              <a:latin typeface="Arial" charset="0"/>
              <a:ea typeface="+mn-ea"/>
              <a:cs typeface="+mn-cs"/>
            </a:endParaRPr>
          </a:p>
        </p:txBody>
      </p:sp>
      <p:sp>
        <p:nvSpPr>
          <p:cNvPr id="84" name="Freeform 3">
            <a:extLst>
              <a:ext uri="{FF2B5EF4-FFF2-40B4-BE49-F238E27FC236}">
                <a16:creationId xmlns:a16="http://schemas.microsoft.com/office/drawing/2014/main" id="{766FD0CE-EDE5-4A2D-B093-18CC11B4B8B2}"/>
              </a:ext>
            </a:extLst>
          </p:cNvPr>
          <p:cNvSpPr>
            <a:spLocks noChangeAspect="1" noEditPoints="1"/>
          </p:cNvSpPr>
          <p:nvPr/>
        </p:nvSpPr>
        <p:spPr bwMode="auto">
          <a:xfrm>
            <a:off x="6683186" y="3151369"/>
            <a:ext cx="583764" cy="751854"/>
          </a:xfrm>
          <a:custGeom>
            <a:avLst/>
            <a:gdLst>
              <a:gd name="T0" fmla="*/ 2147483647 w 363"/>
              <a:gd name="T1" fmla="*/ 2147483647 h 447"/>
              <a:gd name="T2" fmla="*/ 2147483647 w 363"/>
              <a:gd name="T3" fmla="*/ 2147483647 h 447"/>
              <a:gd name="T4" fmla="*/ 2147483647 w 363"/>
              <a:gd name="T5" fmla="*/ 2147483647 h 447"/>
              <a:gd name="T6" fmla="*/ 2147483647 w 363"/>
              <a:gd name="T7" fmla="*/ 2147483647 h 447"/>
              <a:gd name="T8" fmla="*/ 2147483647 w 363"/>
              <a:gd name="T9" fmla="*/ 2147483647 h 447"/>
              <a:gd name="T10" fmla="*/ 2147483647 w 363"/>
              <a:gd name="T11" fmla="*/ 2147483647 h 447"/>
              <a:gd name="T12" fmla="*/ 2147483647 w 363"/>
              <a:gd name="T13" fmla="*/ 2147483647 h 447"/>
              <a:gd name="T14" fmla="*/ 2147483647 w 363"/>
              <a:gd name="T15" fmla="*/ 2147483647 h 447"/>
              <a:gd name="T16" fmla="*/ 2147483647 w 363"/>
              <a:gd name="T17" fmla="*/ 2147483647 h 447"/>
              <a:gd name="T18" fmla="*/ 2147483647 w 363"/>
              <a:gd name="T19" fmla="*/ 2147483647 h 447"/>
              <a:gd name="T20" fmla="*/ 2147483647 w 363"/>
              <a:gd name="T21" fmla="*/ 2147483647 h 447"/>
              <a:gd name="T22" fmla="*/ 2147483647 w 363"/>
              <a:gd name="T23" fmla="*/ 2147483647 h 447"/>
              <a:gd name="T24" fmla="*/ 2147483647 w 363"/>
              <a:gd name="T25" fmla="*/ 2147483647 h 447"/>
              <a:gd name="T26" fmla="*/ 2147483647 w 363"/>
              <a:gd name="T27" fmla="*/ 2147483647 h 447"/>
              <a:gd name="T28" fmla="*/ 2147483647 w 363"/>
              <a:gd name="T29" fmla="*/ 2147483647 h 447"/>
              <a:gd name="T30" fmla="*/ 2147483647 w 363"/>
              <a:gd name="T31" fmla="*/ 2147483647 h 447"/>
              <a:gd name="T32" fmla="*/ 2147483647 w 363"/>
              <a:gd name="T33" fmla="*/ 2147483647 h 447"/>
              <a:gd name="T34" fmla="*/ 2147483647 w 363"/>
              <a:gd name="T35" fmla="*/ 2147483647 h 447"/>
              <a:gd name="T36" fmla="*/ 2147483647 w 363"/>
              <a:gd name="T37" fmla="*/ 2147483647 h 447"/>
              <a:gd name="T38" fmla="*/ 2147483647 w 363"/>
              <a:gd name="T39" fmla="*/ 2147483647 h 447"/>
              <a:gd name="T40" fmla="*/ 2147483647 w 363"/>
              <a:gd name="T41" fmla="*/ 2147483647 h 447"/>
              <a:gd name="T42" fmla="*/ 0 w 363"/>
              <a:gd name="T43" fmla="*/ 2147483647 h 447"/>
              <a:gd name="T44" fmla="*/ 0 w 363"/>
              <a:gd name="T45" fmla="*/ 2147483647 h 447"/>
              <a:gd name="T46" fmla="*/ 2147483647 w 363"/>
              <a:gd name="T47" fmla="*/ 2147483647 h 447"/>
              <a:gd name="T48" fmla="*/ 2147483647 w 363"/>
              <a:gd name="T49" fmla="*/ 2147483647 h 447"/>
              <a:gd name="T50" fmla="*/ 2147483647 w 363"/>
              <a:gd name="T51" fmla="*/ 2147483647 h 447"/>
              <a:gd name="T52" fmla="*/ 2147483647 w 363"/>
              <a:gd name="T53" fmla="*/ 2147483647 h 447"/>
              <a:gd name="T54" fmla="*/ 2147483647 w 363"/>
              <a:gd name="T55" fmla="*/ 2147483647 h 447"/>
              <a:gd name="T56" fmla="*/ 2147483647 w 363"/>
              <a:gd name="T57" fmla="*/ 2147483647 h 447"/>
              <a:gd name="T58" fmla="*/ 2147483647 w 363"/>
              <a:gd name="T59" fmla="*/ 2147483647 h 447"/>
              <a:gd name="T60" fmla="*/ 2147483647 w 363"/>
              <a:gd name="T61" fmla="*/ 2147483647 h 447"/>
              <a:gd name="T62" fmla="*/ 2147483647 w 363"/>
              <a:gd name="T63" fmla="*/ 2147483647 h 447"/>
              <a:gd name="T64" fmla="*/ 2147483647 w 363"/>
              <a:gd name="T65" fmla="*/ 2147483647 h 447"/>
              <a:gd name="T66" fmla="*/ 2147483647 w 363"/>
              <a:gd name="T67" fmla="*/ 2147483647 h 447"/>
              <a:gd name="T68" fmla="*/ 2147483647 w 363"/>
              <a:gd name="T69" fmla="*/ 2147483647 h 447"/>
              <a:gd name="T70" fmla="*/ 2147483647 w 363"/>
              <a:gd name="T71" fmla="*/ 2147483647 h 447"/>
              <a:gd name="T72" fmla="*/ 2147483647 w 363"/>
              <a:gd name="T73" fmla="*/ 2147483647 h 447"/>
              <a:gd name="T74" fmla="*/ 2147483647 w 363"/>
              <a:gd name="T75" fmla="*/ 2147483647 h 447"/>
              <a:gd name="T76" fmla="*/ 2147483647 w 363"/>
              <a:gd name="T77" fmla="*/ 2147483647 h 447"/>
              <a:gd name="T78" fmla="*/ 2147483647 w 363"/>
              <a:gd name="T79" fmla="*/ 2147483647 h 447"/>
              <a:gd name="T80" fmla="*/ 2147483647 w 363"/>
              <a:gd name="T81" fmla="*/ 2147483647 h 447"/>
              <a:gd name="T82" fmla="*/ 2147483647 w 363"/>
              <a:gd name="T83" fmla="*/ 2147483647 h 447"/>
              <a:gd name="T84" fmla="*/ 2147483647 w 363"/>
              <a:gd name="T85" fmla="*/ 2147483647 h 447"/>
              <a:gd name="T86" fmla="*/ 2147483647 w 363"/>
              <a:gd name="T87" fmla="*/ 2147483647 h 447"/>
              <a:gd name="T88" fmla="*/ 2147483647 w 363"/>
              <a:gd name="T89" fmla="*/ 2147483647 h 447"/>
              <a:gd name="T90" fmla="*/ 2147483647 w 363"/>
              <a:gd name="T91" fmla="*/ 2147483647 h 447"/>
              <a:gd name="T92" fmla="*/ 2147483647 w 363"/>
              <a:gd name="T93" fmla="*/ 2147483647 h 447"/>
              <a:gd name="T94" fmla="*/ 2147483647 w 363"/>
              <a:gd name="T95" fmla="*/ 2147483647 h 447"/>
              <a:gd name="T96" fmla="*/ 2147483647 w 363"/>
              <a:gd name="T97" fmla="*/ 2147483647 h 447"/>
              <a:gd name="T98" fmla="*/ 2147483647 w 363"/>
              <a:gd name="T99" fmla="*/ 2147483647 h 44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3" h="447">
                <a:moveTo>
                  <a:pt x="85" y="38"/>
                </a:moveTo>
                <a:cubicBezTo>
                  <a:pt x="85" y="38"/>
                  <a:pt x="85" y="38"/>
                  <a:pt x="85" y="38"/>
                </a:cubicBezTo>
                <a:cubicBezTo>
                  <a:pt x="85" y="36"/>
                  <a:pt x="84" y="34"/>
                  <a:pt x="83" y="32"/>
                </a:cubicBezTo>
                <a:cubicBezTo>
                  <a:pt x="80" y="29"/>
                  <a:pt x="75" y="29"/>
                  <a:pt x="72" y="32"/>
                </a:cubicBezTo>
                <a:cubicBezTo>
                  <a:pt x="51" y="53"/>
                  <a:pt x="41" y="79"/>
                  <a:pt x="41" y="106"/>
                </a:cubicBezTo>
                <a:cubicBezTo>
                  <a:pt x="41" y="106"/>
                  <a:pt x="41" y="106"/>
                  <a:pt x="41" y="106"/>
                </a:cubicBezTo>
                <a:cubicBezTo>
                  <a:pt x="41" y="132"/>
                  <a:pt x="51" y="159"/>
                  <a:pt x="72" y="179"/>
                </a:cubicBezTo>
                <a:cubicBezTo>
                  <a:pt x="75" y="182"/>
                  <a:pt x="80" y="182"/>
                  <a:pt x="83" y="179"/>
                </a:cubicBezTo>
                <a:cubicBezTo>
                  <a:pt x="84" y="178"/>
                  <a:pt x="85" y="176"/>
                  <a:pt x="85" y="174"/>
                </a:cubicBezTo>
                <a:cubicBezTo>
                  <a:pt x="85" y="174"/>
                  <a:pt x="85" y="174"/>
                  <a:pt x="85" y="174"/>
                </a:cubicBezTo>
                <a:cubicBezTo>
                  <a:pt x="85" y="172"/>
                  <a:pt x="84" y="169"/>
                  <a:pt x="83" y="168"/>
                </a:cubicBezTo>
                <a:cubicBezTo>
                  <a:pt x="66" y="151"/>
                  <a:pt x="57" y="128"/>
                  <a:pt x="57" y="106"/>
                </a:cubicBezTo>
                <a:cubicBezTo>
                  <a:pt x="57" y="83"/>
                  <a:pt x="66" y="61"/>
                  <a:pt x="83" y="44"/>
                </a:cubicBezTo>
                <a:cubicBezTo>
                  <a:pt x="84" y="42"/>
                  <a:pt x="85" y="40"/>
                  <a:pt x="85" y="38"/>
                </a:cubicBezTo>
                <a:close/>
                <a:moveTo>
                  <a:pt x="48" y="191"/>
                </a:moveTo>
                <a:cubicBezTo>
                  <a:pt x="48" y="191"/>
                  <a:pt x="47" y="191"/>
                  <a:pt x="47" y="190"/>
                </a:cubicBezTo>
                <a:cubicBezTo>
                  <a:pt x="45" y="188"/>
                  <a:pt x="44" y="186"/>
                  <a:pt x="42" y="184"/>
                </a:cubicBezTo>
                <a:cubicBezTo>
                  <a:pt x="42" y="184"/>
                  <a:pt x="42" y="184"/>
                  <a:pt x="42" y="184"/>
                </a:cubicBezTo>
                <a:cubicBezTo>
                  <a:pt x="41" y="182"/>
                  <a:pt x="40" y="181"/>
                  <a:pt x="39" y="180"/>
                </a:cubicBezTo>
                <a:cubicBezTo>
                  <a:pt x="33" y="171"/>
                  <a:pt x="28" y="162"/>
                  <a:pt x="24" y="152"/>
                </a:cubicBezTo>
                <a:cubicBezTo>
                  <a:pt x="24" y="151"/>
                  <a:pt x="23" y="149"/>
                  <a:pt x="23" y="148"/>
                </a:cubicBezTo>
                <a:cubicBezTo>
                  <a:pt x="22" y="147"/>
                  <a:pt x="22" y="147"/>
                  <a:pt x="22" y="146"/>
                </a:cubicBezTo>
                <a:cubicBezTo>
                  <a:pt x="22" y="145"/>
                  <a:pt x="21" y="143"/>
                  <a:pt x="21" y="142"/>
                </a:cubicBezTo>
                <a:cubicBezTo>
                  <a:pt x="21" y="141"/>
                  <a:pt x="20" y="141"/>
                  <a:pt x="20" y="140"/>
                </a:cubicBezTo>
                <a:cubicBezTo>
                  <a:pt x="20" y="139"/>
                  <a:pt x="20" y="137"/>
                  <a:pt x="19" y="136"/>
                </a:cubicBezTo>
                <a:cubicBezTo>
                  <a:pt x="19" y="135"/>
                  <a:pt x="19" y="135"/>
                  <a:pt x="19" y="134"/>
                </a:cubicBezTo>
                <a:cubicBezTo>
                  <a:pt x="18" y="133"/>
                  <a:pt x="18" y="131"/>
                  <a:pt x="18" y="130"/>
                </a:cubicBezTo>
                <a:cubicBezTo>
                  <a:pt x="18" y="129"/>
                  <a:pt x="18" y="128"/>
                  <a:pt x="17" y="127"/>
                </a:cubicBezTo>
                <a:cubicBezTo>
                  <a:pt x="17" y="126"/>
                  <a:pt x="17" y="125"/>
                  <a:pt x="17" y="124"/>
                </a:cubicBezTo>
                <a:cubicBezTo>
                  <a:pt x="17" y="123"/>
                  <a:pt x="17" y="122"/>
                  <a:pt x="17" y="121"/>
                </a:cubicBezTo>
                <a:cubicBezTo>
                  <a:pt x="16" y="120"/>
                  <a:pt x="16" y="119"/>
                  <a:pt x="16" y="118"/>
                </a:cubicBezTo>
                <a:cubicBezTo>
                  <a:pt x="16" y="117"/>
                  <a:pt x="16" y="116"/>
                  <a:pt x="16" y="114"/>
                </a:cubicBezTo>
                <a:cubicBezTo>
                  <a:pt x="16" y="113"/>
                  <a:pt x="16" y="113"/>
                  <a:pt x="16" y="112"/>
                </a:cubicBezTo>
                <a:cubicBezTo>
                  <a:pt x="16" y="110"/>
                  <a:pt x="16" y="108"/>
                  <a:pt x="16" y="106"/>
                </a:cubicBezTo>
                <a:cubicBezTo>
                  <a:pt x="16" y="106"/>
                  <a:pt x="16" y="106"/>
                  <a:pt x="16" y="106"/>
                </a:cubicBezTo>
                <a:cubicBezTo>
                  <a:pt x="16" y="106"/>
                  <a:pt x="16" y="106"/>
                  <a:pt x="16" y="106"/>
                </a:cubicBezTo>
                <a:cubicBezTo>
                  <a:pt x="16" y="104"/>
                  <a:pt x="16" y="102"/>
                  <a:pt x="16" y="100"/>
                </a:cubicBezTo>
                <a:cubicBezTo>
                  <a:pt x="16" y="99"/>
                  <a:pt x="16" y="98"/>
                  <a:pt x="16" y="97"/>
                </a:cubicBezTo>
                <a:cubicBezTo>
                  <a:pt x="16" y="96"/>
                  <a:pt x="16" y="95"/>
                  <a:pt x="16" y="93"/>
                </a:cubicBezTo>
                <a:cubicBezTo>
                  <a:pt x="16" y="92"/>
                  <a:pt x="16" y="92"/>
                  <a:pt x="17" y="91"/>
                </a:cubicBezTo>
                <a:cubicBezTo>
                  <a:pt x="17" y="90"/>
                  <a:pt x="17" y="88"/>
                  <a:pt x="17" y="87"/>
                </a:cubicBezTo>
                <a:cubicBezTo>
                  <a:pt x="17" y="86"/>
                  <a:pt x="17" y="85"/>
                  <a:pt x="17" y="84"/>
                </a:cubicBezTo>
                <a:cubicBezTo>
                  <a:pt x="18" y="83"/>
                  <a:pt x="18" y="82"/>
                  <a:pt x="18" y="81"/>
                </a:cubicBezTo>
                <a:cubicBezTo>
                  <a:pt x="18" y="80"/>
                  <a:pt x="18" y="79"/>
                  <a:pt x="19" y="78"/>
                </a:cubicBezTo>
                <a:cubicBezTo>
                  <a:pt x="19" y="77"/>
                  <a:pt x="19" y="76"/>
                  <a:pt x="19" y="75"/>
                </a:cubicBezTo>
                <a:cubicBezTo>
                  <a:pt x="20" y="74"/>
                  <a:pt x="20" y="73"/>
                  <a:pt x="20" y="71"/>
                </a:cubicBezTo>
                <a:cubicBezTo>
                  <a:pt x="20" y="71"/>
                  <a:pt x="21" y="70"/>
                  <a:pt x="21" y="70"/>
                </a:cubicBezTo>
                <a:cubicBezTo>
                  <a:pt x="21" y="68"/>
                  <a:pt x="22" y="67"/>
                  <a:pt x="22" y="65"/>
                </a:cubicBezTo>
                <a:cubicBezTo>
                  <a:pt x="22" y="65"/>
                  <a:pt x="22" y="65"/>
                  <a:pt x="23" y="64"/>
                </a:cubicBezTo>
                <a:cubicBezTo>
                  <a:pt x="23" y="63"/>
                  <a:pt x="24" y="61"/>
                  <a:pt x="24" y="60"/>
                </a:cubicBezTo>
                <a:cubicBezTo>
                  <a:pt x="28" y="50"/>
                  <a:pt x="33" y="40"/>
                  <a:pt x="39" y="32"/>
                </a:cubicBezTo>
                <a:cubicBezTo>
                  <a:pt x="40" y="30"/>
                  <a:pt x="41" y="29"/>
                  <a:pt x="42" y="28"/>
                </a:cubicBezTo>
                <a:cubicBezTo>
                  <a:pt x="42" y="28"/>
                  <a:pt x="42" y="27"/>
                  <a:pt x="42" y="27"/>
                </a:cubicBezTo>
                <a:cubicBezTo>
                  <a:pt x="44" y="25"/>
                  <a:pt x="45" y="23"/>
                  <a:pt x="47" y="21"/>
                </a:cubicBezTo>
                <a:cubicBezTo>
                  <a:pt x="47" y="21"/>
                  <a:pt x="48" y="21"/>
                  <a:pt x="48" y="20"/>
                </a:cubicBezTo>
                <a:cubicBezTo>
                  <a:pt x="50" y="18"/>
                  <a:pt x="52" y="16"/>
                  <a:pt x="54" y="14"/>
                </a:cubicBezTo>
                <a:cubicBezTo>
                  <a:pt x="55" y="13"/>
                  <a:pt x="56" y="11"/>
                  <a:pt x="56" y="9"/>
                </a:cubicBezTo>
                <a:cubicBezTo>
                  <a:pt x="56" y="8"/>
                  <a:pt x="56" y="7"/>
                  <a:pt x="56" y="6"/>
                </a:cubicBezTo>
                <a:cubicBezTo>
                  <a:pt x="55" y="6"/>
                  <a:pt x="55" y="6"/>
                  <a:pt x="55" y="6"/>
                </a:cubicBezTo>
                <a:cubicBezTo>
                  <a:pt x="55" y="6"/>
                  <a:pt x="55" y="6"/>
                  <a:pt x="55" y="6"/>
                </a:cubicBezTo>
                <a:cubicBezTo>
                  <a:pt x="55" y="5"/>
                  <a:pt x="54" y="4"/>
                  <a:pt x="54" y="3"/>
                </a:cubicBezTo>
                <a:cubicBezTo>
                  <a:pt x="52" y="2"/>
                  <a:pt x="51" y="1"/>
                  <a:pt x="49" y="1"/>
                </a:cubicBezTo>
                <a:cubicBezTo>
                  <a:pt x="47" y="0"/>
                  <a:pt x="44" y="1"/>
                  <a:pt x="42" y="3"/>
                </a:cubicBezTo>
                <a:cubicBezTo>
                  <a:pt x="40" y="5"/>
                  <a:pt x="38" y="7"/>
                  <a:pt x="36" y="10"/>
                </a:cubicBezTo>
                <a:cubicBezTo>
                  <a:pt x="36" y="10"/>
                  <a:pt x="35" y="11"/>
                  <a:pt x="35" y="11"/>
                </a:cubicBezTo>
                <a:cubicBezTo>
                  <a:pt x="33" y="13"/>
                  <a:pt x="31" y="15"/>
                  <a:pt x="30" y="17"/>
                </a:cubicBezTo>
                <a:cubicBezTo>
                  <a:pt x="29" y="18"/>
                  <a:pt x="29" y="18"/>
                  <a:pt x="29" y="18"/>
                </a:cubicBezTo>
                <a:cubicBezTo>
                  <a:pt x="29" y="18"/>
                  <a:pt x="29" y="18"/>
                  <a:pt x="29" y="18"/>
                </a:cubicBezTo>
                <a:cubicBezTo>
                  <a:pt x="28" y="20"/>
                  <a:pt x="27" y="21"/>
                  <a:pt x="26" y="23"/>
                </a:cubicBezTo>
                <a:cubicBezTo>
                  <a:pt x="25" y="23"/>
                  <a:pt x="25" y="23"/>
                  <a:pt x="25" y="23"/>
                </a:cubicBezTo>
                <a:cubicBezTo>
                  <a:pt x="25" y="23"/>
                  <a:pt x="25" y="23"/>
                  <a:pt x="25" y="23"/>
                </a:cubicBezTo>
                <a:cubicBezTo>
                  <a:pt x="19" y="33"/>
                  <a:pt x="14" y="43"/>
                  <a:pt x="9" y="53"/>
                </a:cubicBezTo>
                <a:cubicBezTo>
                  <a:pt x="9" y="53"/>
                  <a:pt x="9" y="53"/>
                  <a:pt x="9" y="53"/>
                </a:cubicBezTo>
                <a:cubicBezTo>
                  <a:pt x="9" y="53"/>
                  <a:pt x="9" y="53"/>
                  <a:pt x="9" y="53"/>
                </a:cubicBezTo>
                <a:cubicBezTo>
                  <a:pt x="9" y="55"/>
                  <a:pt x="8" y="57"/>
                  <a:pt x="7" y="59"/>
                </a:cubicBezTo>
                <a:cubicBezTo>
                  <a:pt x="7" y="59"/>
                  <a:pt x="7" y="60"/>
                  <a:pt x="7" y="60"/>
                </a:cubicBezTo>
                <a:cubicBezTo>
                  <a:pt x="6" y="62"/>
                  <a:pt x="6" y="64"/>
                  <a:pt x="5" y="65"/>
                </a:cubicBezTo>
                <a:cubicBezTo>
                  <a:pt x="5" y="66"/>
                  <a:pt x="5" y="66"/>
                  <a:pt x="5" y="67"/>
                </a:cubicBezTo>
                <a:cubicBezTo>
                  <a:pt x="4" y="69"/>
                  <a:pt x="4" y="70"/>
                  <a:pt x="4" y="72"/>
                </a:cubicBezTo>
                <a:cubicBezTo>
                  <a:pt x="3" y="73"/>
                  <a:pt x="3" y="73"/>
                  <a:pt x="3" y="74"/>
                </a:cubicBezTo>
                <a:cubicBezTo>
                  <a:pt x="3" y="75"/>
                  <a:pt x="3" y="77"/>
                  <a:pt x="2" y="78"/>
                </a:cubicBezTo>
                <a:cubicBezTo>
                  <a:pt x="2" y="79"/>
                  <a:pt x="2" y="80"/>
                  <a:pt x="2" y="81"/>
                </a:cubicBezTo>
                <a:cubicBezTo>
                  <a:pt x="2" y="82"/>
                  <a:pt x="1" y="84"/>
                  <a:pt x="1" y="85"/>
                </a:cubicBezTo>
                <a:cubicBezTo>
                  <a:pt x="1" y="86"/>
                  <a:pt x="1" y="87"/>
                  <a:pt x="1" y="89"/>
                </a:cubicBezTo>
                <a:cubicBezTo>
                  <a:pt x="1" y="90"/>
                  <a:pt x="0" y="91"/>
                  <a:pt x="0" y="92"/>
                </a:cubicBezTo>
                <a:cubicBezTo>
                  <a:pt x="0" y="93"/>
                  <a:pt x="0" y="95"/>
                  <a:pt x="0" y="96"/>
                </a:cubicBezTo>
                <a:cubicBezTo>
                  <a:pt x="0" y="97"/>
                  <a:pt x="0" y="98"/>
                  <a:pt x="0" y="99"/>
                </a:cubicBezTo>
                <a:cubicBezTo>
                  <a:pt x="0" y="101"/>
                  <a:pt x="0" y="103"/>
                  <a:pt x="0" y="106"/>
                </a:cubicBezTo>
                <a:cubicBezTo>
                  <a:pt x="0" y="106"/>
                  <a:pt x="0" y="106"/>
                  <a:pt x="0" y="106"/>
                </a:cubicBezTo>
                <a:cubicBezTo>
                  <a:pt x="0" y="106"/>
                  <a:pt x="0" y="106"/>
                  <a:pt x="0" y="106"/>
                </a:cubicBezTo>
                <a:cubicBezTo>
                  <a:pt x="0" y="106"/>
                  <a:pt x="0" y="106"/>
                  <a:pt x="0" y="106"/>
                </a:cubicBezTo>
                <a:cubicBezTo>
                  <a:pt x="0" y="108"/>
                  <a:pt x="0" y="111"/>
                  <a:pt x="0" y="113"/>
                </a:cubicBezTo>
                <a:cubicBezTo>
                  <a:pt x="0" y="114"/>
                  <a:pt x="0" y="115"/>
                  <a:pt x="0" y="115"/>
                </a:cubicBezTo>
                <a:cubicBezTo>
                  <a:pt x="0" y="117"/>
                  <a:pt x="0" y="118"/>
                  <a:pt x="0" y="120"/>
                </a:cubicBezTo>
                <a:cubicBezTo>
                  <a:pt x="0" y="121"/>
                  <a:pt x="1" y="122"/>
                  <a:pt x="1" y="123"/>
                </a:cubicBezTo>
                <a:cubicBezTo>
                  <a:pt x="1" y="124"/>
                  <a:pt x="1" y="125"/>
                  <a:pt x="1" y="127"/>
                </a:cubicBezTo>
                <a:cubicBezTo>
                  <a:pt x="1" y="128"/>
                  <a:pt x="2" y="129"/>
                  <a:pt x="2" y="130"/>
                </a:cubicBezTo>
                <a:cubicBezTo>
                  <a:pt x="2" y="131"/>
                  <a:pt x="2" y="132"/>
                  <a:pt x="2" y="133"/>
                </a:cubicBezTo>
                <a:cubicBezTo>
                  <a:pt x="3" y="135"/>
                  <a:pt x="3" y="136"/>
                  <a:pt x="3" y="138"/>
                </a:cubicBezTo>
                <a:cubicBezTo>
                  <a:pt x="3" y="138"/>
                  <a:pt x="3" y="139"/>
                  <a:pt x="4" y="140"/>
                </a:cubicBezTo>
                <a:cubicBezTo>
                  <a:pt x="4" y="141"/>
                  <a:pt x="4" y="143"/>
                  <a:pt x="5" y="145"/>
                </a:cubicBezTo>
                <a:cubicBezTo>
                  <a:pt x="5" y="145"/>
                  <a:pt x="5" y="146"/>
                  <a:pt x="5" y="146"/>
                </a:cubicBezTo>
                <a:cubicBezTo>
                  <a:pt x="6" y="148"/>
                  <a:pt x="6" y="150"/>
                  <a:pt x="7" y="152"/>
                </a:cubicBezTo>
                <a:cubicBezTo>
                  <a:pt x="7" y="152"/>
                  <a:pt x="7" y="152"/>
                  <a:pt x="7" y="152"/>
                </a:cubicBezTo>
                <a:cubicBezTo>
                  <a:pt x="8" y="154"/>
                  <a:pt x="9" y="156"/>
                  <a:pt x="9" y="158"/>
                </a:cubicBezTo>
                <a:cubicBezTo>
                  <a:pt x="9" y="158"/>
                  <a:pt x="9" y="158"/>
                  <a:pt x="9" y="158"/>
                </a:cubicBezTo>
                <a:cubicBezTo>
                  <a:pt x="9" y="158"/>
                  <a:pt x="9" y="158"/>
                  <a:pt x="9" y="158"/>
                </a:cubicBezTo>
                <a:cubicBezTo>
                  <a:pt x="14" y="169"/>
                  <a:pt x="19" y="179"/>
                  <a:pt x="25" y="188"/>
                </a:cubicBezTo>
                <a:cubicBezTo>
                  <a:pt x="25" y="188"/>
                  <a:pt x="25" y="188"/>
                  <a:pt x="25" y="188"/>
                </a:cubicBezTo>
                <a:cubicBezTo>
                  <a:pt x="25" y="188"/>
                  <a:pt x="25" y="189"/>
                  <a:pt x="26" y="189"/>
                </a:cubicBezTo>
                <a:cubicBezTo>
                  <a:pt x="27" y="190"/>
                  <a:pt x="28" y="192"/>
                  <a:pt x="29" y="193"/>
                </a:cubicBezTo>
                <a:cubicBezTo>
                  <a:pt x="29" y="193"/>
                  <a:pt x="29" y="194"/>
                  <a:pt x="29" y="194"/>
                </a:cubicBezTo>
                <a:cubicBezTo>
                  <a:pt x="29" y="194"/>
                  <a:pt x="29" y="194"/>
                  <a:pt x="30" y="194"/>
                </a:cubicBezTo>
                <a:cubicBezTo>
                  <a:pt x="31" y="196"/>
                  <a:pt x="33" y="198"/>
                  <a:pt x="35" y="201"/>
                </a:cubicBezTo>
                <a:cubicBezTo>
                  <a:pt x="35" y="201"/>
                  <a:pt x="36" y="201"/>
                  <a:pt x="36" y="202"/>
                </a:cubicBezTo>
                <a:cubicBezTo>
                  <a:pt x="38" y="204"/>
                  <a:pt x="40" y="206"/>
                  <a:pt x="42" y="209"/>
                </a:cubicBezTo>
                <a:cubicBezTo>
                  <a:pt x="44" y="211"/>
                  <a:pt x="47" y="211"/>
                  <a:pt x="49" y="211"/>
                </a:cubicBezTo>
                <a:cubicBezTo>
                  <a:pt x="51" y="211"/>
                  <a:pt x="52" y="210"/>
                  <a:pt x="54" y="209"/>
                </a:cubicBezTo>
                <a:cubicBezTo>
                  <a:pt x="54" y="208"/>
                  <a:pt x="55" y="207"/>
                  <a:pt x="55" y="206"/>
                </a:cubicBezTo>
                <a:cubicBezTo>
                  <a:pt x="55" y="206"/>
                  <a:pt x="55" y="206"/>
                  <a:pt x="55" y="206"/>
                </a:cubicBezTo>
                <a:cubicBezTo>
                  <a:pt x="55" y="206"/>
                  <a:pt x="55" y="206"/>
                  <a:pt x="56" y="205"/>
                </a:cubicBezTo>
                <a:cubicBezTo>
                  <a:pt x="56" y="205"/>
                  <a:pt x="56" y="204"/>
                  <a:pt x="56" y="203"/>
                </a:cubicBezTo>
                <a:cubicBezTo>
                  <a:pt x="56" y="201"/>
                  <a:pt x="55" y="199"/>
                  <a:pt x="54" y="197"/>
                </a:cubicBezTo>
                <a:cubicBezTo>
                  <a:pt x="52" y="195"/>
                  <a:pt x="50" y="193"/>
                  <a:pt x="48" y="191"/>
                </a:cubicBezTo>
                <a:close/>
                <a:moveTo>
                  <a:pt x="207" y="60"/>
                </a:moveTo>
                <a:cubicBezTo>
                  <a:pt x="158" y="60"/>
                  <a:pt x="158" y="60"/>
                  <a:pt x="158" y="60"/>
                </a:cubicBezTo>
                <a:cubicBezTo>
                  <a:pt x="147" y="60"/>
                  <a:pt x="138" y="69"/>
                  <a:pt x="138" y="80"/>
                </a:cubicBezTo>
                <a:cubicBezTo>
                  <a:pt x="138" y="439"/>
                  <a:pt x="138" y="439"/>
                  <a:pt x="138" y="439"/>
                </a:cubicBezTo>
                <a:cubicBezTo>
                  <a:pt x="138" y="443"/>
                  <a:pt x="142" y="447"/>
                  <a:pt x="146" y="447"/>
                </a:cubicBezTo>
                <a:cubicBezTo>
                  <a:pt x="151" y="447"/>
                  <a:pt x="154" y="443"/>
                  <a:pt x="154" y="439"/>
                </a:cubicBezTo>
                <a:cubicBezTo>
                  <a:pt x="154" y="420"/>
                  <a:pt x="154" y="420"/>
                  <a:pt x="154" y="420"/>
                </a:cubicBezTo>
                <a:cubicBezTo>
                  <a:pt x="211" y="363"/>
                  <a:pt x="211" y="363"/>
                  <a:pt x="211" y="363"/>
                </a:cubicBezTo>
                <a:cubicBezTo>
                  <a:pt x="211" y="439"/>
                  <a:pt x="211" y="439"/>
                  <a:pt x="211" y="439"/>
                </a:cubicBezTo>
                <a:cubicBezTo>
                  <a:pt x="211" y="443"/>
                  <a:pt x="215" y="447"/>
                  <a:pt x="219" y="447"/>
                </a:cubicBezTo>
                <a:cubicBezTo>
                  <a:pt x="223" y="447"/>
                  <a:pt x="227" y="443"/>
                  <a:pt x="227" y="439"/>
                </a:cubicBezTo>
                <a:cubicBezTo>
                  <a:pt x="227" y="80"/>
                  <a:pt x="227" y="80"/>
                  <a:pt x="227" y="80"/>
                </a:cubicBezTo>
                <a:cubicBezTo>
                  <a:pt x="227" y="69"/>
                  <a:pt x="218" y="60"/>
                  <a:pt x="207" y="60"/>
                </a:cubicBezTo>
                <a:close/>
                <a:moveTo>
                  <a:pt x="154" y="80"/>
                </a:moveTo>
                <a:cubicBezTo>
                  <a:pt x="154" y="78"/>
                  <a:pt x="156" y="76"/>
                  <a:pt x="158" y="76"/>
                </a:cubicBezTo>
                <a:cubicBezTo>
                  <a:pt x="198" y="76"/>
                  <a:pt x="198" y="76"/>
                  <a:pt x="198" y="76"/>
                </a:cubicBezTo>
                <a:cubicBezTo>
                  <a:pt x="154" y="120"/>
                  <a:pt x="154" y="120"/>
                  <a:pt x="154" y="120"/>
                </a:cubicBezTo>
                <a:lnTo>
                  <a:pt x="154" y="80"/>
                </a:lnTo>
                <a:close/>
                <a:moveTo>
                  <a:pt x="154" y="155"/>
                </a:moveTo>
                <a:cubicBezTo>
                  <a:pt x="207" y="207"/>
                  <a:pt x="207" y="207"/>
                  <a:pt x="207" y="207"/>
                </a:cubicBezTo>
                <a:cubicBezTo>
                  <a:pt x="154" y="260"/>
                  <a:pt x="154" y="260"/>
                  <a:pt x="154" y="260"/>
                </a:cubicBezTo>
                <a:lnTo>
                  <a:pt x="154" y="155"/>
                </a:lnTo>
                <a:close/>
                <a:moveTo>
                  <a:pt x="154" y="397"/>
                </a:moveTo>
                <a:cubicBezTo>
                  <a:pt x="154" y="294"/>
                  <a:pt x="154" y="294"/>
                  <a:pt x="154" y="294"/>
                </a:cubicBezTo>
                <a:cubicBezTo>
                  <a:pt x="206" y="346"/>
                  <a:pt x="206" y="346"/>
                  <a:pt x="206" y="346"/>
                </a:cubicBezTo>
                <a:lnTo>
                  <a:pt x="154" y="397"/>
                </a:lnTo>
                <a:close/>
                <a:moveTo>
                  <a:pt x="211" y="328"/>
                </a:moveTo>
                <a:cubicBezTo>
                  <a:pt x="160" y="277"/>
                  <a:pt x="160" y="277"/>
                  <a:pt x="160" y="277"/>
                </a:cubicBezTo>
                <a:cubicBezTo>
                  <a:pt x="211" y="226"/>
                  <a:pt x="211" y="226"/>
                  <a:pt x="211" y="226"/>
                </a:cubicBezTo>
                <a:lnTo>
                  <a:pt x="211" y="328"/>
                </a:lnTo>
                <a:close/>
                <a:moveTo>
                  <a:pt x="211" y="189"/>
                </a:moveTo>
                <a:cubicBezTo>
                  <a:pt x="159" y="137"/>
                  <a:pt x="159" y="137"/>
                  <a:pt x="159" y="137"/>
                </a:cubicBezTo>
                <a:cubicBezTo>
                  <a:pt x="211" y="86"/>
                  <a:pt x="211" y="86"/>
                  <a:pt x="211" y="86"/>
                </a:cubicBezTo>
                <a:lnTo>
                  <a:pt x="211" y="189"/>
                </a:lnTo>
                <a:close/>
                <a:moveTo>
                  <a:pt x="107" y="58"/>
                </a:moveTo>
                <a:cubicBezTo>
                  <a:pt x="103" y="58"/>
                  <a:pt x="99" y="62"/>
                  <a:pt x="99" y="66"/>
                </a:cubicBezTo>
                <a:cubicBezTo>
                  <a:pt x="99" y="144"/>
                  <a:pt x="99" y="144"/>
                  <a:pt x="99" y="144"/>
                </a:cubicBezTo>
                <a:cubicBezTo>
                  <a:pt x="99" y="148"/>
                  <a:pt x="103" y="152"/>
                  <a:pt x="107" y="152"/>
                </a:cubicBezTo>
                <a:cubicBezTo>
                  <a:pt x="111" y="152"/>
                  <a:pt x="115" y="148"/>
                  <a:pt x="115" y="144"/>
                </a:cubicBezTo>
                <a:cubicBezTo>
                  <a:pt x="115" y="66"/>
                  <a:pt x="115" y="66"/>
                  <a:pt x="115" y="66"/>
                </a:cubicBezTo>
                <a:cubicBezTo>
                  <a:pt x="115" y="62"/>
                  <a:pt x="111" y="58"/>
                  <a:pt x="107" y="58"/>
                </a:cubicBezTo>
                <a:close/>
                <a:moveTo>
                  <a:pt x="320" y="28"/>
                </a:moveTo>
                <a:cubicBezTo>
                  <a:pt x="322" y="29"/>
                  <a:pt x="323" y="31"/>
                  <a:pt x="324" y="33"/>
                </a:cubicBezTo>
                <a:cubicBezTo>
                  <a:pt x="327" y="36"/>
                  <a:pt x="332" y="37"/>
                  <a:pt x="335" y="35"/>
                </a:cubicBezTo>
                <a:cubicBezTo>
                  <a:pt x="339" y="32"/>
                  <a:pt x="340" y="27"/>
                  <a:pt x="337" y="23"/>
                </a:cubicBezTo>
                <a:cubicBezTo>
                  <a:pt x="336" y="22"/>
                  <a:pt x="335" y="20"/>
                  <a:pt x="333" y="18"/>
                </a:cubicBezTo>
                <a:cubicBezTo>
                  <a:pt x="329" y="13"/>
                  <a:pt x="325" y="8"/>
                  <a:pt x="320" y="3"/>
                </a:cubicBezTo>
                <a:cubicBezTo>
                  <a:pt x="317" y="0"/>
                  <a:pt x="312" y="0"/>
                  <a:pt x="309" y="3"/>
                </a:cubicBezTo>
                <a:cubicBezTo>
                  <a:pt x="307" y="4"/>
                  <a:pt x="306" y="7"/>
                  <a:pt x="306" y="9"/>
                </a:cubicBezTo>
                <a:cubicBezTo>
                  <a:pt x="306" y="11"/>
                  <a:pt x="307" y="13"/>
                  <a:pt x="309" y="14"/>
                </a:cubicBezTo>
                <a:cubicBezTo>
                  <a:pt x="313" y="18"/>
                  <a:pt x="317" y="23"/>
                  <a:pt x="320" y="28"/>
                </a:cubicBezTo>
                <a:close/>
                <a:moveTo>
                  <a:pt x="257" y="59"/>
                </a:moveTo>
                <a:cubicBezTo>
                  <a:pt x="252" y="59"/>
                  <a:pt x="249" y="63"/>
                  <a:pt x="249" y="67"/>
                </a:cubicBezTo>
                <a:cubicBezTo>
                  <a:pt x="249" y="145"/>
                  <a:pt x="249" y="145"/>
                  <a:pt x="249" y="145"/>
                </a:cubicBezTo>
                <a:cubicBezTo>
                  <a:pt x="249" y="149"/>
                  <a:pt x="252" y="153"/>
                  <a:pt x="257" y="153"/>
                </a:cubicBezTo>
                <a:cubicBezTo>
                  <a:pt x="261" y="153"/>
                  <a:pt x="265" y="149"/>
                  <a:pt x="265" y="145"/>
                </a:cubicBezTo>
                <a:cubicBezTo>
                  <a:pt x="265" y="67"/>
                  <a:pt x="265" y="67"/>
                  <a:pt x="265" y="67"/>
                </a:cubicBezTo>
                <a:cubicBezTo>
                  <a:pt x="265" y="63"/>
                  <a:pt x="261" y="59"/>
                  <a:pt x="257" y="59"/>
                </a:cubicBezTo>
                <a:close/>
                <a:moveTo>
                  <a:pt x="291" y="32"/>
                </a:moveTo>
                <a:cubicBezTo>
                  <a:pt x="288" y="29"/>
                  <a:pt x="283" y="29"/>
                  <a:pt x="279" y="32"/>
                </a:cubicBezTo>
                <a:cubicBezTo>
                  <a:pt x="278" y="34"/>
                  <a:pt x="277" y="36"/>
                  <a:pt x="277" y="38"/>
                </a:cubicBezTo>
                <a:cubicBezTo>
                  <a:pt x="277" y="40"/>
                  <a:pt x="278" y="42"/>
                  <a:pt x="279" y="44"/>
                </a:cubicBezTo>
                <a:cubicBezTo>
                  <a:pt x="297" y="61"/>
                  <a:pt x="305" y="83"/>
                  <a:pt x="305" y="106"/>
                </a:cubicBezTo>
                <a:cubicBezTo>
                  <a:pt x="305" y="128"/>
                  <a:pt x="297" y="151"/>
                  <a:pt x="279" y="168"/>
                </a:cubicBezTo>
                <a:cubicBezTo>
                  <a:pt x="279" y="168"/>
                  <a:pt x="279" y="168"/>
                  <a:pt x="279" y="168"/>
                </a:cubicBezTo>
                <a:cubicBezTo>
                  <a:pt x="276" y="171"/>
                  <a:pt x="276" y="176"/>
                  <a:pt x="279" y="179"/>
                </a:cubicBezTo>
                <a:cubicBezTo>
                  <a:pt x="283" y="182"/>
                  <a:pt x="288" y="182"/>
                  <a:pt x="291" y="179"/>
                </a:cubicBezTo>
                <a:cubicBezTo>
                  <a:pt x="311" y="159"/>
                  <a:pt x="321" y="132"/>
                  <a:pt x="321" y="106"/>
                </a:cubicBezTo>
                <a:cubicBezTo>
                  <a:pt x="321" y="79"/>
                  <a:pt x="311" y="53"/>
                  <a:pt x="291" y="32"/>
                </a:cubicBezTo>
                <a:close/>
                <a:moveTo>
                  <a:pt x="353" y="53"/>
                </a:moveTo>
                <a:cubicBezTo>
                  <a:pt x="351" y="49"/>
                  <a:pt x="347" y="47"/>
                  <a:pt x="343" y="49"/>
                </a:cubicBezTo>
                <a:cubicBezTo>
                  <a:pt x="338" y="50"/>
                  <a:pt x="336" y="55"/>
                  <a:pt x="338" y="59"/>
                </a:cubicBezTo>
                <a:cubicBezTo>
                  <a:pt x="344" y="74"/>
                  <a:pt x="347" y="90"/>
                  <a:pt x="347" y="106"/>
                </a:cubicBezTo>
                <a:cubicBezTo>
                  <a:pt x="347" y="140"/>
                  <a:pt x="333" y="173"/>
                  <a:pt x="309" y="197"/>
                </a:cubicBezTo>
                <a:cubicBezTo>
                  <a:pt x="307" y="199"/>
                  <a:pt x="306" y="201"/>
                  <a:pt x="306" y="203"/>
                </a:cubicBezTo>
                <a:cubicBezTo>
                  <a:pt x="306" y="205"/>
                  <a:pt x="307" y="207"/>
                  <a:pt x="309" y="209"/>
                </a:cubicBezTo>
                <a:cubicBezTo>
                  <a:pt x="312" y="212"/>
                  <a:pt x="317" y="212"/>
                  <a:pt x="320" y="209"/>
                </a:cubicBezTo>
                <a:cubicBezTo>
                  <a:pt x="348" y="181"/>
                  <a:pt x="363" y="145"/>
                  <a:pt x="363" y="106"/>
                </a:cubicBezTo>
                <a:cubicBezTo>
                  <a:pt x="363" y="88"/>
                  <a:pt x="359" y="70"/>
                  <a:pt x="353" y="5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Arial" charset="0"/>
              <a:ea typeface="+mn-ea"/>
              <a:cs typeface="+mn-cs"/>
            </a:endParaRPr>
          </a:p>
        </p:txBody>
      </p:sp>
      <p:sp>
        <p:nvSpPr>
          <p:cNvPr id="85" name="TextBox 84">
            <a:extLst>
              <a:ext uri="{FF2B5EF4-FFF2-40B4-BE49-F238E27FC236}">
                <a16:creationId xmlns:a16="http://schemas.microsoft.com/office/drawing/2014/main" id="{2A4558D4-5EF0-4B6C-9CEA-FB160376E4C3}"/>
              </a:ext>
            </a:extLst>
          </p:cNvPr>
          <p:cNvSpPr txBox="1"/>
          <p:nvPr/>
        </p:nvSpPr>
        <p:spPr>
          <a:xfrm>
            <a:off x="6747606" y="3854477"/>
            <a:ext cx="418819" cy="2422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8585A">
                    <a:lumMod val="50000"/>
                  </a:srgbClr>
                </a:solidFill>
                <a:effectLst/>
                <a:uLnTx/>
                <a:uFillTx/>
                <a:latin typeface="Arial" charset="0"/>
                <a:ea typeface="+mn-ea"/>
                <a:cs typeface="+mn-cs"/>
              </a:rPr>
              <a:t>LTE</a:t>
            </a:r>
          </a:p>
        </p:txBody>
      </p:sp>
      <p:sp>
        <p:nvSpPr>
          <p:cNvPr id="86" name="Freeform 3">
            <a:extLst>
              <a:ext uri="{FF2B5EF4-FFF2-40B4-BE49-F238E27FC236}">
                <a16:creationId xmlns:a16="http://schemas.microsoft.com/office/drawing/2014/main" id="{6F76FBFD-3709-41EF-A0F1-1865D00AF090}"/>
              </a:ext>
            </a:extLst>
          </p:cNvPr>
          <p:cNvSpPr>
            <a:spLocks noChangeAspect="1" noEditPoints="1"/>
          </p:cNvSpPr>
          <p:nvPr/>
        </p:nvSpPr>
        <p:spPr bwMode="auto">
          <a:xfrm>
            <a:off x="8275797" y="3151369"/>
            <a:ext cx="583764" cy="751854"/>
          </a:xfrm>
          <a:custGeom>
            <a:avLst/>
            <a:gdLst>
              <a:gd name="T0" fmla="*/ 2147483647 w 363"/>
              <a:gd name="T1" fmla="*/ 2147483647 h 447"/>
              <a:gd name="T2" fmla="*/ 2147483647 w 363"/>
              <a:gd name="T3" fmla="*/ 2147483647 h 447"/>
              <a:gd name="T4" fmla="*/ 2147483647 w 363"/>
              <a:gd name="T5" fmla="*/ 2147483647 h 447"/>
              <a:gd name="T6" fmla="*/ 2147483647 w 363"/>
              <a:gd name="T7" fmla="*/ 2147483647 h 447"/>
              <a:gd name="T8" fmla="*/ 2147483647 w 363"/>
              <a:gd name="T9" fmla="*/ 2147483647 h 447"/>
              <a:gd name="T10" fmla="*/ 2147483647 w 363"/>
              <a:gd name="T11" fmla="*/ 2147483647 h 447"/>
              <a:gd name="T12" fmla="*/ 2147483647 w 363"/>
              <a:gd name="T13" fmla="*/ 2147483647 h 447"/>
              <a:gd name="T14" fmla="*/ 2147483647 w 363"/>
              <a:gd name="T15" fmla="*/ 2147483647 h 447"/>
              <a:gd name="T16" fmla="*/ 2147483647 w 363"/>
              <a:gd name="T17" fmla="*/ 2147483647 h 447"/>
              <a:gd name="T18" fmla="*/ 2147483647 w 363"/>
              <a:gd name="T19" fmla="*/ 2147483647 h 447"/>
              <a:gd name="T20" fmla="*/ 2147483647 w 363"/>
              <a:gd name="T21" fmla="*/ 2147483647 h 447"/>
              <a:gd name="T22" fmla="*/ 2147483647 w 363"/>
              <a:gd name="T23" fmla="*/ 2147483647 h 447"/>
              <a:gd name="T24" fmla="*/ 2147483647 w 363"/>
              <a:gd name="T25" fmla="*/ 2147483647 h 447"/>
              <a:gd name="T26" fmla="*/ 2147483647 w 363"/>
              <a:gd name="T27" fmla="*/ 2147483647 h 447"/>
              <a:gd name="T28" fmla="*/ 2147483647 w 363"/>
              <a:gd name="T29" fmla="*/ 2147483647 h 447"/>
              <a:gd name="T30" fmla="*/ 2147483647 w 363"/>
              <a:gd name="T31" fmla="*/ 2147483647 h 447"/>
              <a:gd name="T32" fmla="*/ 2147483647 w 363"/>
              <a:gd name="T33" fmla="*/ 2147483647 h 447"/>
              <a:gd name="T34" fmla="*/ 2147483647 w 363"/>
              <a:gd name="T35" fmla="*/ 2147483647 h 447"/>
              <a:gd name="T36" fmla="*/ 2147483647 w 363"/>
              <a:gd name="T37" fmla="*/ 2147483647 h 447"/>
              <a:gd name="T38" fmla="*/ 2147483647 w 363"/>
              <a:gd name="T39" fmla="*/ 2147483647 h 447"/>
              <a:gd name="T40" fmla="*/ 2147483647 w 363"/>
              <a:gd name="T41" fmla="*/ 2147483647 h 447"/>
              <a:gd name="T42" fmla="*/ 0 w 363"/>
              <a:gd name="T43" fmla="*/ 2147483647 h 447"/>
              <a:gd name="T44" fmla="*/ 0 w 363"/>
              <a:gd name="T45" fmla="*/ 2147483647 h 447"/>
              <a:gd name="T46" fmla="*/ 2147483647 w 363"/>
              <a:gd name="T47" fmla="*/ 2147483647 h 447"/>
              <a:gd name="T48" fmla="*/ 2147483647 w 363"/>
              <a:gd name="T49" fmla="*/ 2147483647 h 447"/>
              <a:gd name="T50" fmla="*/ 2147483647 w 363"/>
              <a:gd name="T51" fmla="*/ 2147483647 h 447"/>
              <a:gd name="T52" fmla="*/ 2147483647 w 363"/>
              <a:gd name="T53" fmla="*/ 2147483647 h 447"/>
              <a:gd name="T54" fmla="*/ 2147483647 w 363"/>
              <a:gd name="T55" fmla="*/ 2147483647 h 447"/>
              <a:gd name="T56" fmla="*/ 2147483647 w 363"/>
              <a:gd name="T57" fmla="*/ 2147483647 h 447"/>
              <a:gd name="T58" fmla="*/ 2147483647 w 363"/>
              <a:gd name="T59" fmla="*/ 2147483647 h 447"/>
              <a:gd name="T60" fmla="*/ 2147483647 w 363"/>
              <a:gd name="T61" fmla="*/ 2147483647 h 447"/>
              <a:gd name="T62" fmla="*/ 2147483647 w 363"/>
              <a:gd name="T63" fmla="*/ 2147483647 h 447"/>
              <a:gd name="T64" fmla="*/ 2147483647 w 363"/>
              <a:gd name="T65" fmla="*/ 2147483647 h 447"/>
              <a:gd name="T66" fmla="*/ 2147483647 w 363"/>
              <a:gd name="T67" fmla="*/ 2147483647 h 447"/>
              <a:gd name="T68" fmla="*/ 2147483647 w 363"/>
              <a:gd name="T69" fmla="*/ 2147483647 h 447"/>
              <a:gd name="T70" fmla="*/ 2147483647 w 363"/>
              <a:gd name="T71" fmla="*/ 2147483647 h 447"/>
              <a:gd name="T72" fmla="*/ 2147483647 w 363"/>
              <a:gd name="T73" fmla="*/ 2147483647 h 447"/>
              <a:gd name="T74" fmla="*/ 2147483647 w 363"/>
              <a:gd name="T75" fmla="*/ 2147483647 h 447"/>
              <a:gd name="T76" fmla="*/ 2147483647 w 363"/>
              <a:gd name="T77" fmla="*/ 2147483647 h 447"/>
              <a:gd name="T78" fmla="*/ 2147483647 w 363"/>
              <a:gd name="T79" fmla="*/ 2147483647 h 447"/>
              <a:gd name="T80" fmla="*/ 2147483647 w 363"/>
              <a:gd name="T81" fmla="*/ 2147483647 h 447"/>
              <a:gd name="T82" fmla="*/ 2147483647 w 363"/>
              <a:gd name="T83" fmla="*/ 2147483647 h 447"/>
              <a:gd name="T84" fmla="*/ 2147483647 w 363"/>
              <a:gd name="T85" fmla="*/ 2147483647 h 447"/>
              <a:gd name="T86" fmla="*/ 2147483647 w 363"/>
              <a:gd name="T87" fmla="*/ 2147483647 h 447"/>
              <a:gd name="T88" fmla="*/ 2147483647 w 363"/>
              <a:gd name="T89" fmla="*/ 2147483647 h 447"/>
              <a:gd name="T90" fmla="*/ 2147483647 w 363"/>
              <a:gd name="T91" fmla="*/ 2147483647 h 447"/>
              <a:gd name="T92" fmla="*/ 2147483647 w 363"/>
              <a:gd name="T93" fmla="*/ 2147483647 h 447"/>
              <a:gd name="T94" fmla="*/ 2147483647 w 363"/>
              <a:gd name="T95" fmla="*/ 2147483647 h 447"/>
              <a:gd name="T96" fmla="*/ 2147483647 w 363"/>
              <a:gd name="T97" fmla="*/ 2147483647 h 447"/>
              <a:gd name="T98" fmla="*/ 2147483647 w 363"/>
              <a:gd name="T99" fmla="*/ 2147483647 h 44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3" h="447">
                <a:moveTo>
                  <a:pt x="85" y="38"/>
                </a:moveTo>
                <a:cubicBezTo>
                  <a:pt x="85" y="38"/>
                  <a:pt x="85" y="38"/>
                  <a:pt x="85" y="38"/>
                </a:cubicBezTo>
                <a:cubicBezTo>
                  <a:pt x="85" y="36"/>
                  <a:pt x="84" y="34"/>
                  <a:pt x="83" y="32"/>
                </a:cubicBezTo>
                <a:cubicBezTo>
                  <a:pt x="80" y="29"/>
                  <a:pt x="75" y="29"/>
                  <a:pt x="72" y="32"/>
                </a:cubicBezTo>
                <a:cubicBezTo>
                  <a:pt x="51" y="53"/>
                  <a:pt x="41" y="79"/>
                  <a:pt x="41" y="106"/>
                </a:cubicBezTo>
                <a:cubicBezTo>
                  <a:pt x="41" y="106"/>
                  <a:pt x="41" y="106"/>
                  <a:pt x="41" y="106"/>
                </a:cubicBezTo>
                <a:cubicBezTo>
                  <a:pt x="41" y="132"/>
                  <a:pt x="51" y="159"/>
                  <a:pt x="72" y="179"/>
                </a:cubicBezTo>
                <a:cubicBezTo>
                  <a:pt x="75" y="182"/>
                  <a:pt x="80" y="182"/>
                  <a:pt x="83" y="179"/>
                </a:cubicBezTo>
                <a:cubicBezTo>
                  <a:pt x="84" y="178"/>
                  <a:pt x="85" y="176"/>
                  <a:pt x="85" y="174"/>
                </a:cubicBezTo>
                <a:cubicBezTo>
                  <a:pt x="85" y="174"/>
                  <a:pt x="85" y="174"/>
                  <a:pt x="85" y="174"/>
                </a:cubicBezTo>
                <a:cubicBezTo>
                  <a:pt x="85" y="172"/>
                  <a:pt x="84" y="169"/>
                  <a:pt x="83" y="168"/>
                </a:cubicBezTo>
                <a:cubicBezTo>
                  <a:pt x="66" y="151"/>
                  <a:pt x="57" y="128"/>
                  <a:pt x="57" y="106"/>
                </a:cubicBezTo>
                <a:cubicBezTo>
                  <a:pt x="57" y="83"/>
                  <a:pt x="66" y="61"/>
                  <a:pt x="83" y="44"/>
                </a:cubicBezTo>
                <a:cubicBezTo>
                  <a:pt x="84" y="42"/>
                  <a:pt x="85" y="40"/>
                  <a:pt x="85" y="38"/>
                </a:cubicBezTo>
                <a:close/>
                <a:moveTo>
                  <a:pt x="48" y="191"/>
                </a:moveTo>
                <a:cubicBezTo>
                  <a:pt x="48" y="191"/>
                  <a:pt x="47" y="191"/>
                  <a:pt x="47" y="190"/>
                </a:cubicBezTo>
                <a:cubicBezTo>
                  <a:pt x="45" y="188"/>
                  <a:pt x="44" y="186"/>
                  <a:pt x="42" y="184"/>
                </a:cubicBezTo>
                <a:cubicBezTo>
                  <a:pt x="42" y="184"/>
                  <a:pt x="42" y="184"/>
                  <a:pt x="42" y="184"/>
                </a:cubicBezTo>
                <a:cubicBezTo>
                  <a:pt x="41" y="182"/>
                  <a:pt x="40" y="181"/>
                  <a:pt x="39" y="180"/>
                </a:cubicBezTo>
                <a:cubicBezTo>
                  <a:pt x="33" y="171"/>
                  <a:pt x="28" y="162"/>
                  <a:pt x="24" y="152"/>
                </a:cubicBezTo>
                <a:cubicBezTo>
                  <a:pt x="24" y="151"/>
                  <a:pt x="23" y="149"/>
                  <a:pt x="23" y="148"/>
                </a:cubicBezTo>
                <a:cubicBezTo>
                  <a:pt x="22" y="147"/>
                  <a:pt x="22" y="147"/>
                  <a:pt x="22" y="146"/>
                </a:cubicBezTo>
                <a:cubicBezTo>
                  <a:pt x="22" y="145"/>
                  <a:pt x="21" y="143"/>
                  <a:pt x="21" y="142"/>
                </a:cubicBezTo>
                <a:cubicBezTo>
                  <a:pt x="21" y="141"/>
                  <a:pt x="20" y="141"/>
                  <a:pt x="20" y="140"/>
                </a:cubicBezTo>
                <a:cubicBezTo>
                  <a:pt x="20" y="139"/>
                  <a:pt x="20" y="137"/>
                  <a:pt x="19" y="136"/>
                </a:cubicBezTo>
                <a:cubicBezTo>
                  <a:pt x="19" y="135"/>
                  <a:pt x="19" y="135"/>
                  <a:pt x="19" y="134"/>
                </a:cubicBezTo>
                <a:cubicBezTo>
                  <a:pt x="18" y="133"/>
                  <a:pt x="18" y="131"/>
                  <a:pt x="18" y="130"/>
                </a:cubicBezTo>
                <a:cubicBezTo>
                  <a:pt x="18" y="129"/>
                  <a:pt x="18" y="128"/>
                  <a:pt x="17" y="127"/>
                </a:cubicBezTo>
                <a:cubicBezTo>
                  <a:pt x="17" y="126"/>
                  <a:pt x="17" y="125"/>
                  <a:pt x="17" y="124"/>
                </a:cubicBezTo>
                <a:cubicBezTo>
                  <a:pt x="17" y="123"/>
                  <a:pt x="17" y="122"/>
                  <a:pt x="17" y="121"/>
                </a:cubicBezTo>
                <a:cubicBezTo>
                  <a:pt x="16" y="120"/>
                  <a:pt x="16" y="119"/>
                  <a:pt x="16" y="118"/>
                </a:cubicBezTo>
                <a:cubicBezTo>
                  <a:pt x="16" y="117"/>
                  <a:pt x="16" y="116"/>
                  <a:pt x="16" y="114"/>
                </a:cubicBezTo>
                <a:cubicBezTo>
                  <a:pt x="16" y="113"/>
                  <a:pt x="16" y="113"/>
                  <a:pt x="16" y="112"/>
                </a:cubicBezTo>
                <a:cubicBezTo>
                  <a:pt x="16" y="110"/>
                  <a:pt x="16" y="108"/>
                  <a:pt x="16" y="106"/>
                </a:cubicBezTo>
                <a:cubicBezTo>
                  <a:pt x="16" y="106"/>
                  <a:pt x="16" y="106"/>
                  <a:pt x="16" y="106"/>
                </a:cubicBezTo>
                <a:cubicBezTo>
                  <a:pt x="16" y="106"/>
                  <a:pt x="16" y="106"/>
                  <a:pt x="16" y="106"/>
                </a:cubicBezTo>
                <a:cubicBezTo>
                  <a:pt x="16" y="104"/>
                  <a:pt x="16" y="102"/>
                  <a:pt x="16" y="100"/>
                </a:cubicBezTo>
                <a:cubicBezTo>
                  <a:pt x="16" y="99"/>
                  <a:pt x="16" y="98"/>
                  <a:pt x="16" y="97"/>
                </a:cubicBezTo>
                <a:cubicBezTo>
                  <a:pt x="16" y="96"/>
                  <a:pt x="16" y="95"/>
                  <a:pt x="16" y="93"/>
                </a:cubicBezTo>
                <a:cubicBezTo>
                  <a:pt x="16" y="92"/>
                  <a:pt x="16" y="92"/>
                  <a:pt x="17" y="91"/>
                </a:cubicBezTo>
                <a:cubicBezTo>
                  <a:pt x="17" y="90"/>
                  <a:pt x="17" y="88"/>
                  <a:pt x="17" y="87"/>
                </a:cubicBezTo>
                <a:cubicBezTo>
                  <a:pt x="17" y="86"/>
                  <a:pt x="17" y="85"/>
                  <a:pt x="17" y="84"/>
                </a:cubicBezTo>
                <a:cubicBezTo>
                  <a:pt x="18" y="83"/>
                  <a:pt x="18" y="82"/>
                  <a:pt x="18" y="81"/>
                </a:cubicBezTo>
                <a:cubicBezTo>
                  <a:pt x="18" y="80"/>
                  <a:pt x="18" y="79"/>
                  <a:pt x="19" y="78"/>
                </a:cubicBezTo>
                <a:cubicBezTo>
                  <a:pt x="19" y="77"/>
                  <a:pt x="19" y="76"/>
                  <a:pt x="19" y="75"/>
                </a:cubicBezTo>
                <a:cubicBezTo>
                  <a:pt x="20" y="74"/>
                  <a:pt x="20" y="73"/>
                  <a:pt x="20" y="71"/>
                </a:cubicBezTo>
                <a:cubicBezTo>
                  <a:pt x="20" y="71"/>
                  <a:pt x="21" y="70"/>
                  <a:pt x="21" y="70"/>
                </a:cubicBezTo>
                <a:cubicBezTo>
                  <a:pt x="21" y="68"/>
                  <a:pt x="22" y="67"/>
                  <a:pt x="22" y="65"/>
                </a:cubicBezTo>
                <a:cubicBezTo>
                  <a:pt x="22" y="65"/>
                  <a:pt x="22" y="65"/>
                  <a:pt x="23" y="64"/>
                </a:cubicBezTo>
                <a:cubicBezTo>
                  <a:pt x="23" y="63"/>
                  <a:pt x="24" y="61"/>
                  <a:pt x="24" y="60"/>
                </a:cubicBezTo>
                <a:cubicBezTo>
                  <a:pt x="28" y="50"/>
                  <a:pt x="33" y="40"/>
                  <a:pt x="39" y="32"/>
                </a:cubicBezTo>
                <a:cubicBezTo>
                  <a:pt x="40" y="30"/>
                  <a:pt x="41" y="29"/>
                  <a:pt x="42" y="28"/>
                </a:cubicBezTo>
                <a:cubicBezTo>
                  <a:pt x="42" y="28"/>
                  <a:pt x="42" y="27"/>
                  <a:pt x="42" y="27"/>
                </a:cubicBezTo>
                <a:cubicBezTo>
                  <a:pt x="44" y="25"/>
                  <a:pt x="45" y="23"/>
                  <a:pt x="47" y="21"/>
                </a:cubicBezTo>
                <a:cubicBezTo>
                  <a:pt x="47" y="21"/>
                  <a:pt x="48" y="21"/>
                  <a:pt x="48" y="20"/>
                </a:cubicBezTo>
                <a:cubicBezTo>
                  <a:pt x="50" y="18"/>
                  <a:pt x="52" y="16"/>
                  <a:pt x="54" y="14"/>
                </a:cubicBezTo>
                <a:cubicBezTo>
                  <a:pt x="55" y="13"/>
                  <a:pt x="56" y="11"/>
                  <a:pt x="56" y="9"/>
                </a:cubicBezTo>
                <a:cubicBezTo>
                  <a:pt x="56" y="8"/>
                  <a:pt x="56" y="7"/>
                  <a:pt x="56" y="6"/>
                </a:cubicBezTo>
                <a:cubicBezTo>
                  <a:pt x="55" y="6"/>
                  <a:pt x="55" y="6"/>
                  <a:pt x="55" y="6"/>
                </a:cubicBezTo>
                <a:cubicBezTo>
                  <a:pt x="55" y="6"/>
                  <a:pt x="55" y="6"/>
                  <a:pt x="55" y="6"/>
                </a:cubicBezTo>
                <a:cubicBezTo>
                  <a:pt x="55" y="5"/>
                  <a:pt x="54" y="4"/>
                  <a:pt x="54" y="3"/>
                </a:cubicBezTo>
                <a:cubicBezTo>
                  <a:pt x="52" y="2"/>
                  <a:pt x="51" y="1"/>
                  <a:pt x="49" y="1"/>
                </a:cubicBezTo>
                <a:cubicBezTo>
                  <a:pt x="47" y="0"/>
                  <a:pt x="44" y="1"/>
                  <a:pt x="42" y="3"/>
                </a:cubicBezTo>
                <a:cubicBezTo>
                  <a:pt x="40" y="5"/>
                  <a:pt x="38" y="7"/>
                  <a:pt x="36" y="10"/>
                </a:cubicBezTo>
                <a:cubicBezTo>
                  <a:pt x="36" y="10"/>
                  <a:pt x="35" y="11"/>
                  <a:pt x="35" y="11"/>
                </a:cubicBezTo>
                <a:cubicBezTo>
                  <a:pt x="33" y="13"/>
                  <a:pt x="31" y="15"/>
                  <a:pt x="30" y="17"/>
                </a:cubicBezTo>
                <a:cubicBezTo>
                  <a:pt x="29" y="18"/>
                  <a:pt x="29" y="18"/>
                  <a:pt x="29" y="18"/>
                </a:cubicBezTo>
                <a:cubicBezTo>
                  <a:pt x="29" y="18"/>
                  <a:pt x="29" y="18"/>
                  <a:pt x="29" y="18"/>
                </a:cubicBezTo>
                <a:cubicBezTo>
                  <a:pt x="28" y="20"/>
                  <a:pt x="27" y="21"/>
                  <a:pt x="26" y="23"/>
                </a:cubicBezTo>
                <a:cubicBezTo>
                  <a:pt x="25" y="23"/>
                  <a:pt x="25" y="23"/>
                  <a:pt x="25" y="23"/>
                </a:cubicBezTo>
                <a:cubicBezTo>
                  <a:pt x="25" y="23"/>
                  <a:pt x="25" y="23"/>
                  <a:pt x="25" y="23"/>
                </a:cubicBezTo>
                <a:cubicBezTo>
                  <a:pt x="19" y="33"/>
                  <a:pt x="14" y="43"/>
                  <a:pt x="9" y="53"/>
                </a:cubicBezTo>
                <a:cubicBezTo>
                  <a:pt x="9" y="53"/>
                  <a:pt x="9" y="53"/>
                  <a:pt x="9" y="53"/>
                </a:cubicBezTo>
                <a:cubicBezTo>
                  <a:pt x="9" y="53"/>
                  <a:pt x="9" y="53"/>
                  <a:pt x="9" y="53"/>
                </a:cubicBezTo>
                <a:cubicBezTo>
                  <a:pt x="9" y="55"/>
                  <a:pt x="8" y="57"/>
                  <a:pt x="7" y="59"/>
                </a:cubicBezTo>
                <a:cubicBezTo>
                  <a:pt x="7" y="59"/>
                  <a:pt x="7" y="60"/>
                  <a:pt x="7" y="60"/>
                </a:cubicBezTo>
                <a:cubicBezTo>
                  <a:pt x="6" y="62"/>
                  <a:pt x="6" y="64"/>
                  <a:pt x="5" y="65"/>
                </a:cubicBezTo>
                <a:cubicBezTo>
                  <a:pt x="5" y="66"/>
                  <a:pt x="5" y="66"/>
                  <a:pt x="5" y="67"/>
                </a:cubicBezTo>
                <a:cubicBezTo>
                  <a:pt x="4" y="69"/>
                  <a:pt x="4" y="70"/>
                  <a:pt x="4" y="72"/>
                </a:cubicBezTo>
                <a:cubicBezTo>
                  <a:pt x="3" y="73"/>
                  <a:pt x="3" y="73"/>
                  <a:pt x="3" y="74"/>
                </a:cubicBezTo>
                <a:cubicBezTo>
                  <a:pt x="3" y="75"/>
                  <a:pt x="3" y="77"/>
                  <a:pt x="2" y="78"/>
                </a:cubicBezTo>
                <a:cubicBezTo>
                  <a:pt x="2" y="79"/>
                  <a:pt x="2" y="80"/>
                  <a:pt x="2" y="81"/>
                </a:cubicBezTo>
                <a:cubicBezTo>
                  <a:pt x="2" y="82"/>
                  <a:pt x="1" y="84"/>
                  <a:pt x="1" y="85"/>
                </a:cubicBezTo>
                <a:cubicBezTo>
                  <a:pt x="1" y="86"/>
                  <a:pt x="1" y="87"/>
                  <a:pt x="1" y="89"/>
                </a:cubicBezTo>
                <a:cubicBezTo>
                  <a:pt x="1" y="90"/>
                  <a:pt x="0" y="91"/>
                  <a:pt x="0" y="92"/>
                </a:cubicBezTo>
                <a:cubicBezTo>
                  <a:pt x="0" y="93"/>
                  <a:pt x="0" y="95"/>
                  <a:pt x="0" y="96"/>
                </a:cubicBezTo>
                <a:cubicBezTo>
                  <a:pt x="0" y="97"/>
                  <a:pt x="0" y="98"/>
                  <a:pt x="0" y="99"/>
                </a:cubicBezTo>
                <a:cubicBezTo>
                  <a:pt x="0" y="101"/>
                  <a:pt x="0" y="103"/>
                  <a:pt x="0" y="106"/>
                </a:cubicBezTo>
                <a:cubicBezTo>
                  <a:pt x="0" y="106"/>
                  <a:pt x="0" y="106"/>
                  <a:pt x="0" y="106"/>
                </a:cubicBezTo>
                <a:cubicBezTo>
                  <a:pt x="0" y="106"/>
                  <a:pt x="0" y="106"/>
                  <a:pt x="0" y="106"/>
                </a:cubicBezTo>
                <a:cubicBezTo>
                  <a:pt x="0" y="106"/>
                  <a:pt x="0" y="106"/>
                  <a:pt x="0" y="106"/>
                </a:cubicBezTo>
                <a:cubicBezTo>
                  <a:pt x="0" y="108"/>
                  <a:pt x="0" y="111"/>
                  <a:pt x="0" y="113"/>
                </a:cubicBezTo>
                <a:cubicBezTo>
                  <a:pt x="0" y="114"/>
                  <a:pt x="0" y="115"/>
                  <a:pt x="0" y="115"/>
                </a:cubicBezTo>
                <a:cubicBezTo>
                  <a:pt x="0" y="117"/>
                  <a:pt x="0" y="118"/>
                  <a:pt x="0" y="120"/>
                </a:cubicBezTo>
                <a:cubicBezTo>
                  <a:pt x="0" y="121"/>
                  <a:pt x="1" y="122"/>
                  <a:pt x="1" y="123"/>
                </a:cubicBezTo>
                <a:cubicBezTo>
                  <a:pt x="1" y="124"/>
                  <a:pt x="1" y="125"/>
                  <a:pt x="1" y="127"/>
                </a:cubicBezTo>
                <a:cubicBezTo>
                  <a:pt x="1" y="128"/>
                  <a:pt x="2" y="129"/>
                  <a:pt x="2" y="130"/>
                </a:cubicBezTo>
                <a:cubicBezTo>
                  <a:pt x="2" y="131"/>
                  <a:pt x="2" y="132"/>
                  <a:pt x="2" y="133"/>
                </a:cubicBezTo>
                <a:cubicBezTo>
                  <a:pt x="3" y="135"/>
                  <a:pt x="3" y="136"/>
                  <a:pt x="3" y="138"/>
                </a:cubicBezTo>
                <a:cubicBezTo>
                  <a:pt x="3" y="138"/>
                  <a:pt x="3" y="139"/>
                  <a:pt x="4" y="140"/>
                </a:cubicBezTo>
                <a:cubicBezTo>
                  <a:pt x="4" y="141"/>
                  <a:pt x="4" y="143"/>
                  <a:pt x="5" y="145"/>
                </a:cubicBezTo>
                <a:cubicBezTo>
                  <a:pt x="5" y="145"/>
                  <a:pt x="5" y="146"/>
                  <a:pt x="5" y="146"/>
                </a:cubicBezTo>
                <a:cubicBezTo>
                  <a:pt x="6" y="148"/>
                  <a:pt x="6" y="150"/>
                  <a:pt x="7" y="152"/>
                </a:cubicBezTo>
                <a:cubicBezTo>
                  <a:pt x="7" y="152"/>
                  <a:pt x="7" y="152"/>
                  <a:pt x="7" y="152"/>
                </a:cubicBezTo>
                <a:cubicBezTo>
                  <a:pt x="8" y="154"/>
                  <a:pt x="9" y="156"/>
                  <a:pt x="9" y="158"/>
                </a:cubicBezTo>
                <a:cubicBezTo>
                  <a:pt x="9" y="158"/>
                  <a:pt x="9" y="158"/>
                  <a:pt x="9" y="158"/>
                </a:cubicBezTo>
                <a:cubicBezTo>
                  <a:pt x="9" y="158"/>
                  <a:pt x="9" y="158"/>
                  <a:pt x="9" y="158"/>
                </a:cubicBezTo>
                <a:cubicBezTo>
                  <a:pt x="14" y="169"/>
                  <a:pt x="19" y="179"/>
                  <a:pt x="25" y="188"/>
                </a:cubicBezTo>
                <a:cubicBezTo>
                  <a:pt x="25" y="188"/>
                  <a:pt x="25" y="188"/>
                  <a:pt x="25" y="188"/>
                </a:cubicBezTo>
                <a:cubicBezTo>
                  <a:pt x="25" y="188"/>
                  <a:pt x="25" y="189"/>
                  <a:pt x="26" y="189"/>
                </a:cubicBezTo>
                <a:cubicBezTo>
                  <a:pt x="27" y="190"/>
                  <a:pt x="28" y="192"/>
                  <a:pt x="29" y="193"/>
                </a:cubicBezTo>
                <a:cubicBezTo>
                  <a:pt x="29" y="193"/>
                  <a:pt x="29" y="194"/>
                  <a:pt x="29" y="194"/>
                </a:cubicBezTo>
                <a:cubicBezTo>
                  <a:pt x="29" y="194"/>
                  <a:pt x="29" y="194"/>
                  <a:pt x="30" y="194"/>
                </a:cubicBezTo>
                <a:cubicBezTo>
                  <a:pt x="31" y="196"/>
                  <a:pt x="33" y="198"/>
                  <a:pt x="35" y="201"/>
                </a:cubicBezTo>
                <a:cubicBezTo>
                  <a:pt x="35" y="201"/>
                  <a:pt x="36" y="201"/>
                  <a:pt x="36" y="202"/>
                </a:cubicBezTo>
                <a:cubicBezTo>
                  <a:pt x="38" y="204"/>
                  <a:pt x="40" y="206"/>
                  <a:pt x="42" y="209"/>
                </a:cubicBezTo>
                <a:cubicBezTo>
                  <a:pt x="44" y="211"/>
                  <a:pt x="47" y="211"/>
                  <a:pt x="49" y="211"/>
                </a:cubicBezTo>
                <a:cubicBezTo>
                  <a:pt x="51" y="211"/>
                  <a:pt x="52" y="210"/>
                  <a:pt x="54" y="209"/>
                </a:cubicBezTo>
                <a:cubicBezTo>
                  <a:pt x="54" y="208"/>
                  <a:pt x="55" y="207"/>
                  <a:pt x="55" y="206"/>
                </a:cubicBezTo>
                <a:cubicBezTo>
                  <a:pt x="55" y="206"/>
                  <a:pt x="55" y="206"/>
                  <a:pt x="55" y="206"/>
                </a:cubicBezTo>
                <a:cubicBezTo>
                  <a:pt x="55" y="206"/>
                  <a:pt x="55" y="206"/>
                  <a:pt x="56" y="205"/>
                </a:cubicBezTo>
                <a:cubicBezTo>
                  <a:pt x="56" y="205"/>
                  <a:pt x="56" y="204"/>
                  <a:pt x="56" y="203"/>
                </a:cubicBezTo>
                <a:cubicBezTo>
                  <a:pt x="56" y="201"/>
                  <a:pt x="55" y="199"/>
                  <a:pt x="54" y="197"/>
                </a:cubicBezTo>
                <a:cubicBezTo>
                  <a:pt x="52" y="195"/>
                  <a:pt x="50" y="193"/>
                  <a:pt x="48" y="191"/>
                </a:cubicBezTo>
                <a:close/>
                <a:moveTo>
                  <a:pt x="207" y="60"/>
                </a:moveTo>
                <a:cubicBezTo>
                  <a:pt x="158" y="60"/>
                  <a:pt x="158" y="60"/>
                  <a:pt x="158" y="60"/>
                </a:cubicBezTo>
                <a:cubicBezTo>
                  <a:pt x="147" y="60"/>
                  <a:pt x="138" y="69"/>
                  <a:pt x="138" y="80"/>
                </a:cubicBezTo>
                <a:cubicBezTo>
                  <a:pt x="138" y="439"/>
                  <a:pt x="138" y="439"/>
                  <a:pt x="138" y="439"/>
                </a:cubicBezTo>
                <a:cubicBezTo>
                  <a:pt x="138" y="443"/>
                  <a:pt x="142" y="447"/>
                  <a:pt x="146" y="447"/>
                </a:cubicBezTo>
                <a:cubicBezTo>
                  <a:pt x="151" y="447"/>
                  <a:pt x="154" y="443"/>
                  <a:pt x="154" y="439"/>
                </a:cubicBezTo>
                <a:cubicBezTo>
                  <a:pt x="154" y="420"/>
                  <a:pt x="154" y="420"/>
                  <a:pt x="154" y="420"/>
                </a:cubicBezTo>
                <a:cubicBezTo>
                  <a:pt x="211" y="363"/>
                  <a:pt x="211" y="363"/>
                  <a:pt x="211" y="363"/>
                </a:cubicBezTo>
                <a:cubicBezTo>
                  <a:pt x="211" y="439"/>
                  <a:pt x="211" y="439"/>
                  <a:pt x="211" y="439"/>
                </a:cubicBezTo>
                <a:cubicBezTo>
                  <a:pt x="211" y="443"/>
                  <a:pt x="215" y="447"/>
                  <a:pt x="219" y="447"/>
                </a:cubicBezTo>
                <a:cubicBezTo>
                  <a:pt x="223" y="447"/>
                  <a:pt x="227" y="443"/>
                  <a:pt x="227" y="439"/>
                </a:cubicBezTo>
                <a:cubicBezTo>
                  <a:pt x="227" y="80"/>
                  <a:pt x="227" y="80"/>
                  <a:pt x="227" y="80"/>
                </a:cubicBezTo>
                <a:cubicBezTo>
                  <a:pt x="227" y="69"/>
                  <a:pt x="218" y="60"/>
                  <a:pt x="207" y="60"/>
                </a:cubicBezTo>
                <a:close/>
                <a:moveTo>
                  <a:pt x="154" y="80"/>
                </a:moveTo>
                <a:cubicBezTo>
                  <a:pt x="154" y="78"/>
                  <a:pt x="156" y="76"/>
                  <a:pt x="158" y="76"/>
                </a:cubicBezTo>
                <a:cubicBezTo>
                  <a:pt x="198" y="76"/>
                  <a:pt x="198" y="76"/>
                  <a:pt x="198" y="76"/>
                </a:cubicBezTo>
                <a:cubicBezTo>
                  <a:pt x="154" y="120"/>
                  <a:pt x="154" y="120"/>
                  <a:pt x="154" y="120"/>
                </a:cubicBezTo>
                <a:lnTo>
                  <a:pt x="154" y="80"/>
                </a:lnTo>
                <a:close/>
                <a:moveTo>
                  <a:pt x="154" y="155"/>
                </a:moveTo>
                <a:cubicBezTo>
                  <a:pt x="207" y="207"/>
                  <a:pt x="207" y="207"/>
                  <a:pt x="207" y="207"/>
                </a:cubicBezTo>
                <a:cubicBezTo>
                  <a:pt x="154" y="260"/>
                  <a:pt x="154" y="260"/>
                  <a:pt x="154" y="260"/>
                </a:cubicBezTo>
                <a:lnTo>
                  <a:pt x="154" y="155"/>
                </a:lnTo>
                <a:close/>
                <a:moveTo>
                  <a:pt x="154" y="397"/>
                </a:moveTo>
                <a:cubicBezTo>
                  <a:pt x="154" y="294"/>
                  <a:pt x="154" y="294"/>
                  <a:pt x="154" y="294"/>
                </a:cubicBezTo>
                <a:cubicBezTo>
                  <a:pt x="206" y="346"/>
                  <a:pt x="206" y="346"/>
                  <a:pt x="206" y="346"/>
                </a:cubicBezTo>
                <a:lnTo>
                  <a:pt x="154" y="397"/>
                </a:lnTo>
                <a:close/>
                <a:moveTo>
                  <a:pt x="211" y="328"/>
                </a:moveTo>
                <a:cubicBezTo>
                  <a:pt x="160" y="277"/>
                  <a:pt x="160" y="277"/>
                  <a:pt x="160" y="277"/>
                </a:cubicBezTo>
                <a:cubicBezTo>
                  <a:pt x="211" y="226"/>
                  <a:pt x="211" y="226"/>
                  <a:pt x="211" y="226"/>
                </a:cubicBezTo>
                <a:lnTo>
                  <a:pt x="211" y="328"/>
                </a:lnTo>
                <a:close/>
                <a:moveTo>
                  <a:pt x="211" y="189"/>
                </a:moveTo>
                <a:cubicBezTo>
                  <a:pt x="159" y="137"/>
                  <a:pt x="159" y="137"/>
                  <a:pt x="159" y="137"/>
                </a:cubicBezTo>
                <a:cubicBezTo>
                  <a:pt x="211" y="86"/>
                  <a:pt x="211" y="86"/>
                  <a:pt x="211" y="86"/>
                </a:cubicBezTo>
                <a:lnTo>
                  <a:pt x="211" y="189"/>
                </a:lnTo>
                <a:close/>
                <a:moveTo>
                  <a:pt x="107" y="58"/>
                </a:moveTo>
                <a:cubicBezTo>
                  <a:pt x="103" y="58"/>
                  <a:pt x="99" y="62"/>
                  <a:pt x="99" y="66"/>
                </a:cubicBezTo>
                <a:cubicBezTo>
                  <a:pt x="99" y="144"/>
                  <a:pt x="99" y="144"/>
                  <a:pt x="99" y="144"/>
                </a:cubicBezTo>
                <a:cubicBezTo>
                  <a:pt x="99" y="148"/>
                  <a:pt x="103" y="152"/>
                  <a:pt x="107" y="152"/>
                </a:cubicBezTo>
                <a:cubicBezTo>
                  <a:pt x="111" y="152"/>
                  <a:pt x="115" y="148"/>
                  <a:pt x="115" y="144"/>
                </a:cubicBezTo>
                <a:cubicBezTo>
                  <a:pt x="115" y="66"/>
                  <a:pt x="115" y="66"/>
                  <a:pt x="115" y="66"/>
                </a:cubicBezTo>
                <a:cubicBezTo>
                  <a:pt x="115" y="62"/>
                  <a:pt x="111" y="58"/>
                  <a:pt x="107" y="58"/>
                </a:cubicBezTo>
                <a:close/>
                <a:moveTo>
                  <a:pt x="320" y="28"/>
                </a:moveTo>
                <a:cubicBezTo>
                  <a:pt x="322" y="29"/>
                  <a:pt x="323" y="31"/>
                  <a:pt x="324" y="33"/>
                </a:cubicBezTo>
                <a:cubicBezTo>
                  <a:pt x="327" y="36"/>
                  <a:pt x="332" y="37"/>
                  <a:pt x="335" y="35"/>
                </a:cubicBezTo>
                <a:cubicBezTo>
                  <a:pt x="339" y="32"/>
                  <a:pt x="340" y="27"/>
                  <a:pt x="337" y="23"/>
                </a:cubicBezTo>
                <a:cubicBezTo>
                  <a:pt x="336" y="22"/>
                  <a:pt x="335" y="20"/>
                  <a:pt x="333" y="18"/>
                </a:cubicBezTo>
                <a:cubicBezTo>
                  <a:pt x="329" y="13"/>
                  <a:pt x="325" y="8"/>
                  <a:pt x="320" y="3"/>
                </a:cubicBezTo>
                <a:cubicBezTo>
                  <a:pt x="317" y="0"/>
                  <a:pt x="312" y="0"/>
                  <a:pt x="309" y="3"/>
                </a:cubicBezTo>
                <a:cubicBezTo>
                  <a:pt x="307" y="4"/>
                  <a:pt x="306" y="7"/>
                  <a:pt x="306" y="9"/>
                </a:cubicBezTo>
                <a:cubicBezTo>
                  <a:pt x="306" y="11"/>
                  <a:pt x="307" y="13"/>
                  <a:pt x="309" y="14"/>
                </a:cubicBezTo>
                <a:cubicBezTo>
                  <a:pt x="313" y="18"/>
                  <a:pt x="317" y="23"/>
                  <a:pt x="320" y="28"/>
                </a:cubicBezTo>
                <a:close/>
                <a:moveTo>
                  <a:pt x="257" y="59"/>
                </a:moveTo>
                <a:cubicBezTo>
                  <a:pt x="252" y="59"/>
                  <a:pt x="249" y="63"/>
                  <a:pt x="249" y="67"/>
                </a:cubicBezTo>
                <a:cubicBezTo>
                  <a:pt x="249" y="145"/>
                  <a:pt x="249" y="145"/>
                  <a:pt x="249" y="145"/>
                </a:cubicBezTo>
                <a:cubicBezTo>
                  <a:pt x="249" y="149"/>
                  <a:pt x="252" y="153"/>
                  <a:pt x="257" y="153"/>
                </a:cubicBezTo>
                <a:cubicBezTo>
                  <a:pt x="261" y="153"/>
                  <a:pt x="265" y="149"/>
                  <a:pt x="265" y="145"/>
                </a:cubicBezTo>
                <a:cubicBezTo>
                  <a:pt x="265" y="67"/>
                  <a:pt x="265" y="67"/>
                  <a:pt x="265" y="67"/>
                </a:cubicBezTo>
                <a:cubicBezTo>
                  <a:pt x="265" y="63"/>
                  <a:pt x="261" y="59"/>
                  <a:pt x="257" y="59"/>
                </a:cubicBezTo>
                <a:close/>
                <a:moveTo>
                  <a:pt x="291" y="32"/>
                </a:moveTo>
                <a:cubicBezTo>
                  <a:pt x="288" y="29"/>
                  <a:pt x="283" y="29"/>
                  <a:pt x="279" y="32"/>
                </a:cubicBezTo>
                <a:cubicBezTo>
                  <a:pt x="278" y="34"/>
                  <a:pt x="277" y="36"/>
                  <a:pt x="277" y="38"/>
                </a:cubicBezTo>
                <a:cubicBezTo>
                  <a:pt x="277" y="40"/>
                  <a:pt x="278" y="42"/>
                  <a:pt x="279" y="44"/>
                </a:cubicBezTo>
                <a:cubicBezTo>
                  <a:pt x="297" y="61"/>
                  <a:pt x="305" y="83"/>
                  <a:pt x="305" y="106"/>
                </a:cubicBezTo>
                <a:cubicBezTo>
                  <a:pt x="305" y="128"/>
                  <a:pt x="297" y="151"/>
                  <a:pt x="279" y="168"/>
                </a:cubicBezTo>
                <a:cubicBezTo>
                  <a:pt x="279" y="168"/>
                  <a:pt x="279" y="168"/>
                  <a:pt x="279" y="168"/>
                </a:cubicBezTo>
                <a:cubicBezTo>
                  <a:pt x="276" y="171"/>
                  <a:pt x="276" y="176"/>
                  <a:pt x="279" y="179"/>
                </a:cubicBezTo>
                <a:cubicBezTo>
                  <a:pt x="283" y="182"/>
                  <a:pt x="288" y="182"/>
                  <a:pt x="291" y="179"/>
                </a:cubicBezTo>
                <a:cubicBezTo>
                  <a:pt x="311" y="159"/>
                  <a:pt x="321" y="132"/>
                  <a:pt x="321" y="106"/>
                </a:cubicBezTo>
                <a:cubicBezTo>
                  <a:pt x="321" y="79"/>
                  <a:pt x="311" y="53"/>
                  <a:pt x="291" y="32"/>
                </a:cubicBezTo>
                <a:close/>
                <a:moveTo>
                  <a:pt x="353" y="53"/>
                </a:moveTo>
                <a:cubicBezTo>
                  <a:pt x="351" y="49"/>
                  <a:pt x="347" y="47"/>
                  <a:pt x="343" y="49"/>
                </a:cubicBezTo>
                <a:cubicBezTo>
                  <a:pt x="338" y="50"/>
                  <a:pt x="336" y="55"/>
                  <a:pt x="338" y="59"/>
                </a:cubicBezTo>
                <a:cubicBezTo>
                  <a:pt x="344" y="74"/>
                  <a:pt x="347" y="90"/>
                  <a:pt x="347" y="106"/>
                </a:cubicBezTo>
                <a:cubicBezTo>
                  <a:pt x="347" y="140"/>
                  <a:pt x="333" y="173"/>
                  <a:pt x="309" y="197"/>
                </a:cubicBezTo>
                <a:cubicBezTo>
                  <a:pt x="307" y="199"/>
                  <a:pt x="306" y="201"/>
                  <a:pt x="306" y="203"/>
                </a:cubicBezTo>
                <a:cubicBezTo>
                  <a:pt x="306" y="205"/>
                  <a:pt x="307" y="207"/>
                  <a:pt x="309" y="209"/>
                </a:cubicBezTo>
                <a:cubicBezTo>
                  <a:pt x="312" y="212"/>
                  <a:pt x="317" y="212"/>
                  <a:pt x="320" y="209"/>
                </a:cubicBezTo>
                <a:cubicBezTo>
                  <a:pt x="348" y="181"/>
                  <a:pt x="363" y="145"/>
                  <a:pt x="363" y="106"/>
                </a:cubicBezTo>
                <a:cubicBezTo>
                  <a:pt x="363" y="88"/>
                  <a:pt x="359" y="70"/>
                  <a:pt x="353" y="5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Arial" charset="0"/>
              <a:ea typeface="+mn-ea"/>
              <a:cs typeface="+mn-cs"/>
            </a:endParaRPr>
          </a:p>
        </p:txBody>
      </p:sp>
      <p:sp>
        <p:nvSpPr>
          <p:cNvPr id="93" name="TextBox 92">
            <a:extLst>
              <a:ext uri="{FF2B5EF4-FFF2-40B4-BE49-F238E27FC236}">
                <a16:creationId xmlns:a16="http://schemas.microsoft.com/office/drawing/2014/main" id="{E5E51E73-DE00-4869-816B-BB88ADF7ADEB}"/>
              </a:ext>
            </a:extLst>
          </p:cNvPr>
          <p:cNvSpPr txBox="1"/>
          <p:nvPr/>
        </p:nvSpPr>
        <p:spPr>
          <a:xfrm rot="3850037">
            <a:off x="7817573" y="3026745"/>
            <a:ext cx="469158" cy="22201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Arial" charset="0"/>
                <a:ea typeface="+mn-ea"/>
                <a:cs typeface="+mn-cs"/>
              </a:rPr>
              <a:t>S1’-U</a:t>
            </a:r>
          </a:p>
        </p:txBody>
      </p:sp>
      <p:sp>
        <p:nvSpPr>
          <p:cNvPr id="94" name="TextBox 93">
            <a:extLst>
              <a:ext uri="{FF2B5EF4-FFF2-40B4-BE49-F238E27FC236}">
                <a16:creationId xmlns:a16="http://schemas.microsoft.com/office/drawing/2014/main" id="{D02A0D37-9037-4A62-BBB3-DA4001D362DF}"/>
              </a:ext>
            </a:extLst>
          </p:cNvPr>
          <p:cNvSpPr txBox="1"/>
          <p:nvPr/>
        </p:nvSpPr>
        <p:spPr>
          <a:xfrm rot="18032023">
            <a:off x="7249628" y="3039392"/>
            <a:ext cx="457209" cy="2278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Arial" charset="0"/>
                <a:ea typeface="+mn-ea"/>
                <a:cs typeface="+mn-cs"/>
              </a:rPr>
              <a:t>S1’-C</a:t>
            </a:r>
          </a:p>
        </p:txBody>
      </p:sp>
      <p:sp>
        <p:nvSpPr>
          <p:cNvPr id="113" name="Rectangle 112">
            <a:extLst>
              <a:ext uri="{FF2B5EF4-FFF2-40B4-BE49-F238E27FC236}">
                <a16:creationId xmlns:a16="http://schemas.microsoft.com/office/drawing/2014/main" id="{8D107F61-06CE-4EA7-84F5-C9FC20466651}"/>
              </a:ext>
            </a:extLst>
          </p:cNvPr>
          <p:cNvSpPr/>
          <p:nvPr/>
        </p:nvSpPr>
        <p:spPr>
          <a:xfrm>
            <a:off x="7245488" y="1493661"/>
            <a:ext cx="963917" cy="29602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sng" strike="noStrike" kern="0" cap="none" spc="0" normalizeH="0" baseline="0" noProof="0">
                <a:ln>
                  <a:noFill/>
                </a:ln>
                <a:solidFill>
                  <a:srgbClr val="FFFFFF"/>
                </a:solidFill>
                <a:effectLst/>
                <a:uLnTx/>
                <a:uFillTx/>
                <a:latin typeface="Arial" charset="0"/>
                <a:ea typeface="+mn-ea"/>
                <a:cs typeface="+mn-cs"/>
              </a:rPr>
              <a:t>Option 3a</a:t>
            </a:r>
          </a:p>
        </p:txBody>
      </p:sp>
      <p:sp>
        <p:nvSpPr>
          <p:cNvPr id="117" name="TextBox 116">
            <a:extLst>
              <a:ext uri="{FF2B5EF4-FFF2-40B4-BE49-F238E27FC236}">
                <a16:creationId xmlns:a16="http://schemas.microsoft.com/office/drawing/2014/main" id="{0E0BA9AC-75AD-47C0-BC7E-C22BBC582618}"/>
              </a:ext>
            </a:extLst>
          </p:cNvPr>
          <p:cNvSpPr txBox="1"/>
          <p:nvPr/>
        </p:nvSpPr>
        <p:spPr>
          <a:xfrm>
            <a:off x="6441364" y="4387054"/>
            <a:ext cx="2782122" cy="938719"/>
          </a:xfrm>
          <a:prstGeom prst="rect">
            <a:avLst/>
          </a:prstGeom>
          <a:noFill/>
          <a:ln>
            <a:solidFill>
              <a:schemeClr val="bg1"/>
            </a:solidFill>
          </a:ln>
        </p:spPr>
        <p:txBody>
          <a:bodyPr wrap="square" rtlCol="0">
            <a:spAutoFit/>
          </a:bodyPr>
          <a:lstStyle/>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Arial" charset="0"/>
                <a:ea typeface="+mn-ea"/>
                <a:cs typeface="+mn-cs"/>
              </a:rPr>
              <a:t>S1’-C always to LTE </a:t>
            </a:r>
            <a:r>
              <a:rPr kumimoji="0" lang="en-US" sz="1100" b="0" i="0" u="none" strike="noStrike" kern="0" cap="none" spc="0" normalizeH="0" baseline="0" noProof="0" err="1">
                <a:ln>
                  <a:noFill/>
                </a:ln>
                <a:solidFill>
                  <a:srgbClr val="FFFFFF"/>
                </a:solidFill>
                <a:effectLst/>
                <a:uLnTx/>
                <a:uFillTx/>
                <a:latin typeface="Arial" charset="0"/>
                <a:ea typeface="+mn-ea"/>
                <a:cs typeface="+mn-cs"/>
              </a:rPr>
              <a:t>eNB</a:t>
            </a:r>
            <a:endParaRPr kumimoji="0" lang="en-US" sz="1100" b="0" i="0" u="none" strike="noStrike" kern="0" cap="none" spc="0" normalizeH="0" baseline="0" noProof="0">
              <a:ln>
                <a:noFill/>
              </a:ln>
              <a:solidFill>
                <a:srgbClr val="FFFFFF"/>
              </a:solidFill>
              <a:effectLst/>
              <a:uLnTx/>
              <a:uFillTx/>
              <a:latin typeface="Arial" charset="0"/>
              <a:ea typeface="+mn-ea"/>
              <a:cs typeface="+mn-cs"/>
            </a:endParaRPr>
          </a:p>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Arial" charset="0"/>
                <a:ea typeface="+mn-ea"/>
                <a:cs typeface="+mn-cs"/>
              </a:rPr>
              <a:t>S1’-U terminates on NR </a:t>
            </a:r>
            <a:r>
              <a:rPr kumimoji="0" lang="en-US" sz="1100" b="0" i="0" u="none" strike="noStrike" kern="0" cap="none" spc="0" normalizeH="0" baseline="0" noProof="0" err="1">
                <a:ln>
                  <a:noFill/>
                </a:ln>
                <a:solidFill>
                  <a:srgbClr val="FFFFFF"/>
                </a:solidFill>
                <a:effectLst/>
                <a:uLnTx/>
                <a:uFillTx/>
                <a:latin typeface="Arial" charset="0"/>
                <a:ea typeface="+mn-ea"/>
                <a:cs typeface="+mn-cs"/>
              </a:rPr>
              <a:t>gNB</a:t>
            </a:r>
            <a:endParaRPr kumimoji="0" lang="en-US" sz="1100" b="0" i="0" u="none" strike="noStrike" kern="0" cap="none" spc="0" normalizeH="0" baseline="0" noProof="0">
              <a:ln>
                <a:noFill/>
              </a:ln>
              <a:solidFill>
                <a:srgbClr val="FFFFFF"/>
              </a:solidFill>
              <a:effectLst/>
              <a:uLnTx/>
              <a:uFillTx/>
              <a:latin typeface="Arial" charset="0"/>
              <a:ea typeface="+mn-ea"/>
              <a:cs typeface="+mn-cs"/>
            </a:endParaRPr>
          </a:p>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Arial" charset="0"/>
                <a:ea typeface="+mn-ea"/>
                <a:cs typeface="+mn-cs"/>
              </a:rPr>
              <a:t>Only NR </a:t>
            </a:r>
            <a:r>
              <a:rPr kumimoji="0" lang="en-US" sz="1100" b="0" i="0" u="none" strike="noStrike" kern="0" cap="none" spc="0" normalizeH="0" baseline="0" noProof="0" err="1">
                <a:ln>
                  <a:noFill/>
                </a:ln>
                <a:solidFill>
                  <a:srgbClr val="FFFFFF"/>
                </a:solidFill>
                <a:effectLst/>
                <a:uLnTx/>
                <a:uFillTx/>
                <a:latin typeface="Arial" charset="0"/>
                <a:ea typeface="+mn-ea"/>
                <a:cs typeface="+mn-cs"/>
              </a:rPr>
              <a:t>gNB</a:t>
            </a:r>
            <a:r>
              <a:rPr kumimoji="0" lang="en-US" sz="1100" b="0" i="0" u="none" strike="noStrike" kern="0" cap="none" spc="0" normalizeH="0" baseline="0" noProof="0">
                <a:ln>
                  <a:noFill/>
                </a:ln>
                <a:solidFill>
                  <a:srgbClr val="FFFFFF"/>
                </a:solidFill>
                <a:effectLst/>
                <a:uLnTx/>
                <a:uFillTx/>
                <a:latin typeface="Arial" charset="0"/>
                <a:ea typeface="+mn-ea"/>
                <a:cs typeface="+mn-cs"/>
              </a:rPr>
              <a:t>/SCG used for bearer</a:t>
            </a:r>
          </a:p>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0" cap="none" spc="0" normalizeH="0" baseline="0" noProof="0">
              <a:ln>
                <a:noFill/>
              </a:ln>
              <a:solidFill>
                <a:srgbClr val="FFFFFF"/>
              </a:solidFill>
              <a:effectLst/>
              <a:uLnTx/>
              <a:uFillTx/>
              <a:latin typeface="Arial" charset="0"/>
              <a:ea typeface="+mn-ea"/>
              <a:cs typeface="+mn-cs"/>
            </a:endParaRPr>
          </a:p>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0" cap="none" spc="0" normalizeH="0" baseline="0" noProof="0">
              <a:ln>
                <a:noFill/>
              </a:ln>
              <a:solidFill>
                <a:srgbClr val="FFFFFF"/>
              </a:solidFill>
              <a:effectLst/>
              <a:uLnTx/>
              <a:uFillTx/>
              <a:latin typeface="Arial" charset="0"/>
              <a:ea typeface="+mn-ea"/>
              <a:cs typeface="+mn-cs"/>
            </a:endParaRPr>
          </a:p>
        </p:txBody>
      </p:sp>
      <p:grpSp>
        <p:nvGrpSpPr>
          <p:cNvPr id="139" name="Group 138">
            <a:extLst>
              <a:ext uri="{FF2B5EF4-FFF2-40B4-BE49-F238E27FC236}">
                <a16:creationId xmlns:a16="http://schemas.microsoft.com/office/drawing/2014/main" id="{C9B3E204-E42A-440F-AD93-DA00B58202BB}"/>
              </a:ext>
            </a:extLst>
          </p:cNvPr>
          <p:cNvGrpSpPr/>
          <p:nvPr/>
        </p:nvGrpSpPr>
        <p:grpSpPr>
          <a:xfrm>
            <a:off x="7065381" y="2293807"/>
            <a:ext cx="1353713" cy="631720"/>
            <a:chOff x="1416616" y="2456593"/>
            <a:chExt cx="1508780" cy="722485"/>
          </a:xfrm>
        </p:grpSpPr>
        <p:grpSp>
          <p:nvGrpSpPr>
            <p:cNvPr id="140" name="Group 139">
              <a:extLst>
                <a:ext uri="{FF2B5EF4-FFF2-40B4-BE49-F238E27FC236}">
                  <a16:creationId xmlns:a16="http://schemas.microsoft.com/office/drawing/2014/main" id="{86190D09-E2A0-48AF-BAE5-728F32D08DB1}"/>
                </a:ext>
              </a:extLst>
            </p:cNvPr>
            <p:cNvGrpSpPr/>
            <p:nvPr/>
          </p:nvGrpSpPr>
          <p:grpSpPr>
            <a:xfrm>
              <a:off x="1416616" y="2456593"/>
              <a:ext cx="1508780" cy="722485"/>
              <a:chOff x="8582882" y="167662"/>
              <a:chExt cx="796584" cy="295959"/>
            </a:xfrm>
          </p:grpSpPr>
          <p:sp>
            <p:nvSpPr>
              <p:cNvPr id="143" name="AutoShape 15" descr="bpct-blend1">
                <a:extLst>
                  <a:ext uri="{FF2B5EF4-FFF2-40B4-BE49-F238E27FC236}">
                    <a16:creationId xmlns:a16="http://schemas.microsoft.com/office/drawing/2014/main" id="{30E3DFBD-4023-40C8-8BF1-CE219FBCAF61}"/>
                  </a:ext>
                </a:extLst>
              </p:cNvPr>
              <p:cNvSpPr>
                <a:spLocks noChangeArrowheads="1"/>
              </p:cNvSpPr>
              <p:nvPr/>
            </p:nvSpPr>
            <p:spPr bwMode="auto">
              <a:xfrm>
                <a:off x="8608121" y="167662"/>
                <a:ext cx="746106" cy="295959"/>
              </a:xfrm>
              <a:prstGeom prst="roundRect">
                <a:avLst>
                  <a:gd name="adj" fmla="val 5958"/>
                </a:avLst>
              </a:prstGeom>
              <a:solidFill>
                <a:srgbClr val="5B6592"/>
              </a:solidFill>
              <a:ln w="25400" algn="ctr">
                <a:solidFill>
                  <a:srgbClr val="FFFFFF"/>
                </a:solidFill>
                <a:round/>
                <a:headEnd/>
                <a:tailEnd/>
              </a:ln>
            </p:spPr>
            <p:txBody>
              <a:bodyPr lIns="125986" tIns="45718" rIns="91430" bIns="45718" anchor="ctr"/>
              <a:lstStyle>
                <a:lvl1pPr eaLnBrk="0" hangingPunct="0">
                  <a:spcBef>
                    <a:spcPct val="20000"/>
                  </a:spcBef>
                  <a:buClr>
                    <a:srgbClr val="00A9D4"/>
                  </a:buClr>
                  <a:buFont typeface="Arial" pitchFamily="34" charset="0"/>
                  <a:buChar char="›"/>
                  <a:defRPr sz="20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altLang="en-US" sz="800" b="0" i="0" u="none" strike="noStrike" kern="0" cap="none" spc="0" normalizeH="0" baseline="0" noProof="0">
                  <a:ln>
                    <a:noFill/>
                  </a:ln>
                  <a:solidFill>
                    <a:srgbClr val="00A9D4"/>
                  </a:solidFill>
                  <a:effectLst/>
                  <a:uLnTx/>
                  <a:uFillTx/>
                  <a:latin typeface="Arial" pitchFamily="34" charset="0"/>
                  <a:ea typeface="+mn-ea"/>
                  <a:cs typeface="+mn-cs"/>
                </a:endParaRPr>
              </a:p>
            </p:txBody>
          </p:sp>
          <p:sp>
            <p:nvSpPr>
              <p:cNvPr id="144" name="Rectangle 36">
                <a:extLst>
                  <a:ext uri="{FF2B5EF4-FFF2-40B4-BE49-F238E27FC236}">
                    <a16:creationId xmlns:a16="http://schemas.microsoft.com/office/drawing/2014/main" id="{DBFD2C36-5783-4027-82AA-1B9F5403F488}"/>
                  </a:ext>
                </a:extLst>
              </p:cNvPr>
              <p:cNvSpPr>
                <a:spLocks noChangeArrowheads="1"/>
              </p:cNvSpPr>
              <p:nvPr/>
            </p:nvSpPr>
            <p:spPr bwMode="auto">
              <a:xfrm>
                <a:off x="8582882" y="191001"/>
                <a:ext cx="796584" cy="113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rgbClr val="00A9D4"/>
                  </a:buClr>
                  <a:buFont typeface="Arial" pitchFamily="34" charset="0"/>
                  <a:buChar char="›"/>
                  <a:defRPr sz="20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200" b="0" i="0" u="none" strike="noStrike" kern="0" cap="none" spc="0" normalizeH="0" baseline="0" noProof="0">
                    <a:ln>
                      <a:noFill/>
                    </a:ln>
                    <a:solidFill>
                      <a:srgbClr val="FFFFFF"/>
                    </a:solidFill>
                    <a:effectLst/>
                    <a:uLnTx/>
                    <a:uFillTx/>
                    <a:latin typeface="Arial" pitchFamily="34" charset="0"/>
                    <a:ea typeface="+mn-ea"/>
                    <a:cs typeface="+mn-cs"/>
                  </a:rPr>
                  <a:t>5G EPC</a:t>
                </a:r>
              </a:p>
            </p:txBody>
          </p:sp>
        </p:grpSp>
        <p:sp>
          <p:nvSpPr>
            <p:cNvPr id="141" name="Rectangle: Rounded Corners 140">
              <a:extLst>
                <a:ext uri="{FF2B5EF4-FFF2-40B4-BE49-F238E27FC236}">
                  <a16:creationId xmlns:a16="http://schemas.microsoft.com/office/drawing/2014/main" id="{8609A343-9BB9-423E-B923-63627A75F876}"/>
                </a:ext>
              </a:extLst>
            </p:cNvPr>
            <p:cNvSpPr/>
            <p:nvPr/>
          </p:nvSpPr>
          <p:spPr bwMode="auto">
            <a:xfrm>
              <a:off x="1648131" y="2801596"/>
              <a:ext cx="512959" cy="271570"/>
            </a:xfrm>
            <a:prstGeom prst="roundRect">
              <a:avLst/>
            </a:prstGeom>
            <a:noFill/>
            <a:ln w="12700" cap="flat" cmpd="sng" algn="ctr">
              <a:solidFill>
                <a:schemeClr val="bg1"/>
              </a:solid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Arial" charset="0"/>
                  <a:ea typeface="+mn-ea"/>
                  <a:cs typeface="+mn-cs"/>
                </a:rPr>
                <a:t>MME</a:t>
              </a:r>
            </a:p>
          </p:txBody>
        </p:sp>
        <p:sp>
          <p:nvSpPr>
            <p:cNvPr id="142" name="Rectangle: Rounded Corners 141">
              <a:extLst>
                <a:ext uri="{FF2B5EF4-FFF2-40B4-BE49-F238E27FC236}">
                  <a16:creationId xmlns:a16="http://schemas.microsoft.com/office/drawing/2014/main" id="{8F0AD0A1-65F5-4832-ABD0-01895DFADEF0}"/>
                </a:ext>
              </a:extLst>
            </p:cNvPr>
            <p:cNvSpPr/>
            <p:nvPr/>
          </p:nvSpPr>
          <p:spPr bwMode="auto">
            <a:xfrm>
              <a:off x="2218590" y="2801596"/>
              <a:ext cx="507579" cy="271570"/>
            </a:xfrm>
            <a:prstGeom prst="roundRect">
              <a:avLst/>
            </a:prstGeom>
            <a:noFill/>
            <a:ln w="12700" cap="flat" cmpd="sng" algn="ctr">
              <a:solidFill>
                <a:schemeClr val="bg1"/>
              </a:solid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Arial" charset="0"/>
                  <a:ea typeface="+mn-ea"/>
                  <a:cs typeface="+mn-cs"/>
                </a:rPr>
                <a:t>SGW</a:t>
              </a:r>
            </a:p>
          </p:txBody>
        </p:sp>
      </p:grpSp>
      <p:cxnSp>
        <p:nvCxnSpPr>
          <p:cNvPr id="151" name="Straight Connector 150">
            <a:extLst>
              <a:ext uri="{FF2B5EF4-FFF2-40B4-BE49-F238E27FC236}">
                <a16:creationId xmlns:a16="http://schemas.microsoft.com/office/drawing/2014/main" id="{5E64AB63-18E6-4A15-A772-807FBB596047}"/>
              </a:ext>
            </a:extLst>
          </p:cNvPr>
          <p:cNvCxnSpPr>
            <a:cxnSpLocks/>
            <a:stCxn id="141" idx="2"/>
          </p:cNvCxnSpPr>
          <p:nvPr/>
        </p:nvCxnSpPr>
        <p:spPr bwMode="auto">
          <a:xfrm flipH="1">
            <a:off x="6942031" y="2832921"/>
            <a:ext cx="561191" cy="1052828"/>
          </a:xfrm>
          <a:prstGeom prst="line">
            <a:avLst/>
          </a:prstGeom>
          <a:noFill/>
          <a:ln w="12700" cap="flat" cmpd="sng" algn="ctr">
            <a:solidFill>
              <a:schemeClr val="bg1"/>
            </a:solidFill>
            <a:prstDash val="dash"/>
            <a:round/>
            <a:headEnd type="none" w="med" len="med"/>
            <a:tailEnd type="none" w="med" len="med"/>
          </a:ln>
          <a:effectLst/>
        </p:spPr>
      </p:cxnSp>
      <p:cxnSp>
        <p:nvCxnSpPr>
          <p:cNvPr id="95" name="Straight Connector 94">
            <a:extLst>
              <a:ext uri="{FF2B5EF4-FFF2-40B4-BE49-F238E27FC236}">
                <a16:creationId xmlns:a16="http://schemas.microsoft.com/office/drawing/2014/main" id="{2B3E23ED-C97A-47BD-9397-B12B7CE45F61}"/>
              </a:ext>
            </a:extLst>
          </p:cNvPr>
          <p:cNvCxnSpPr>
            <a:cxnSpLocks/>
            <a:stCxn id="142" idx="2"/>
            <a:endCxn id="82" idx="0"/>
          </p:cNvCxnSpPr>
          <p:nvPr/>
        </p:nvCxnSpPr>
        <p:spPr bwMode="auto">
          <a:xfrm>
            <a:off x="8012637" y="2832921"/>
            <a:ext cx="523990" cy="1021556"/>
          </a:xfrm>
          <a:prstGeom prst="line">
            <a:avLst/>
          </a:prstGeom>
          <a:solidFill>
            <a:schemeClr val="accent1"/>
          </a:solidFill>
          <a:ln w="12700" cap="flat" cmpd="sng" algn="ctr">
            <a:solidFill>
              <a:schemeClr val="bg1"/>
            </a:solidFill>
            <a:prstDash val="solid"/>
            <a:round/>
            <a:headEnd type="none" w="med" len="med"/>
            <a:tailEnd type="none" w="med" len="med"/>
          </a:ln>
          <a:effectLst/>
        </p:spPr>
      </p:cxnSp>
      <p:sp>
        <p:nvSpPr>
          <p:cNvPr id="88" name="Rectangle 87">
            <a:extLst>
              <a:ext uri="{FF2B5EF4-FFF2-40B4-BE49-F238E27FC236}">
                <a16:creationId xmlns:a16="http://schemas.microsoft.com/office/drawing/2014/main" id="{A9F6F4D9-E7AB-4ACD-BB2F-B418E7510B14}"/>
              </a:ext>
            </a:extLst>
          </p:cNvPr>
          <p:cNvSpPr/>
          <p:nvPr/>
        </p:nvSpPr>
        <p:spPr>
          <a:xfrm>
            <a:off x="7239101" y="1881894"/>
            <a:ext cx="1022885" cy="269111"/>
          </a:xfrm>
          <a:prstGeom prst="rect">
            <a:avLst/>
          </a:prstGeom>
        </p:spPr>
        <p:txBody>
          <a:bodyPr wrap="none">
            <a:spAutoFit/>
          </a:bodyPr>
          <a:lstStyle/>
          <a:p>
            <a:pPr marL="0" marR="0" lvl="0" indent="0" algn="ctr" defTabSz="914400" rtl="0" eaLnBrk="1" fontAlgn="auto" latinLnBrk="0" hangingPunct="1">
              <a:lnSpc>
                <a:spcPct val="100000"/>
              </a:lnSpc>
              <a:spcBef>
                <a:spcPct val="20000"/>
              </a:spcBef>
              <a:spcAft>
                <a:spcPts val="0"/>
              </a:spcAft>
              <a:buClrTx/>
              <a:buSzTx/>
              <a:buFontTx/>
              <a:buNone/>
              <a:tabLst/>
              <a:defRPr/>
            </a:pPr>
            <a:r>
              <a:rPr kumimoji="0" lang="en-US" altLang="en-US" sz="1400" b="0" i="0" u="none" strike="noStrike" kern="0" cap="none" spc="0" normalizeH="0" baseline="0" noProof="0">
                <a:ln>
                  <a:noFill/>
                </a:ln>
                <a:solidFill>
                  <a:srgbClr val="FFFFFF"/>
                </a:solidFill>
                <a:effectLst/>
                <a:uLnTx/>
                <a:uFillTx/>
                <a:latin typeface="Arial" pitchFamily="34" charset="0"/>
                <a:ea typeface="+mn-ea"/>
                <a:cs typeface="+mn-cs"/>
              </a:rPr>
              <a:t>SCG bearer</a:t>
            </a:r>
          </a:p>
        </p:txBody>
      </p:sp>
      <p:sp>
        <p:nvSpPr>
          <p:cNvPr id="96" name="TextBox 95">
            <a:extLst>
              <a:ext uri="{FF2B5EF4-FFF2-40B4-BE49-F238E27FC236}">
                <a16:creationId xmlns:a16="http://schemas.microsoft.com/office/drawing/2014/main" id="{18E5C63F-5DE0-4CE7-BC10-86019E68C341}"/>
              </a:ext>
            </a:extLst>
          </p:cNvPr>
          <p:cNvSpPr txBox="1"/>
          <p:nvPr/>
        </p:nvSpPr>
        <p:spPr>
          <a:xfrm>
            <a:off x="7626912" y="3667798"/>
            <a:ext cx="341153" cy="22201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Arial" charset="0"/>
                <a:ea typeface="+mn-ea"/>
                <a:cs typeface="+mn-cs"/>
              </a:rPr>
              <a:t>X2’</a:t>
            </a:r>
          </a:p>
        </p:txBody>
      </p:sp>
      <p:cxnSp>
        <p:nvCxnSpPr>
          <p:cNvPr id="103" name="Straight Connector 102">
            <a:extLst>
              <a:ext uri="{FF2B5EF4-FFF2-40B4-BE49-F238E27FC236}">
                <a16:creationId xmlns:a16="http://schemas.microsoft.com/office/drawing/2014/main" id="{DA67E8D6-87F9-4389-B03B-0293C318D7A1}"/>
              </a:ext>
            </a:extLst>
          </p:cNvPr>
          <p:cNvCxnSpPr>
            <a:cxnSpLocks/>
          </p:cNvCxnSpPr>
          <p:nvPr/>
        </p:nvCxnSpPr>
        <p:spPr bwMode="auto">
          <a:xfrm>
            <a:off x="7014501" y="3912974"/>
            <a:ext cx="1564306" cy="0"/>
          </a:xfrm>
          <a:prstGeom prst="line">
            <a:avLst/>
          </a:prstGeom>
          <a:noFill/>
          <a:ln w="12700" cap="flat" cmpd="sng" algn="ctr">
            <a:solidFill>
              <a:schemeClr val="bg1"/>
            </a:solidFill>
            <a:prstDash val="dash"/>
            <a:round/>
            <a:headEnd type="none" w="med" len="med"/>
            <a:tailEnd type="none" w="med" len="med"/>
          </a:ln>
          <a:effectLst/>
        </p:spPr>
      </p:cxnSp>
      <p:sp>
        <p:nvSpPr>
          <p:cNvPr id="97" name="Oval 96">
            <a:extLst>
              <a:ext uri="{FF2B5EF4-FFF2-40B4-BE49-F238E27FC236}">
                <a16:creationId xmlns:a16="http://schemas.microsoft.com/office/drawing/2014/main" id="{47FA45AC-962A-4A13-9783-269123F3A1B5}"/>
              </a:ext>
            </a:extLst>
          </p:cNvPr>
          <p:cNvSpPr/>
          <p:nvPr/>
        </p:nvSpPr>
        <p:spPr bwMode="auto">
          <a:xfrm>
            <a:off x="10862888" y="3546154"/>
            <a:ext cx="1175473" cy="642593"/>
          </a:xfrm>
          <a:prstGeom prst="ellipse">
            <a:avLst/>
          </a:prstGeom>
          <a:solidFill>
            <a:srgbClr val="BADEEE"/>
          </a:solidFill>
          <a:ln w="12700" cap="flat" cmpd="sng" algn="ctr">
            <a:solidFill>
              <a:schemeClr val="bg1">
                <a:lumMod val="65000"/>
              </a:schemeClr>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000" b="0" i="0" u="none" strike="noStrike" kern="0" cap="none" spc="0" normalizeH="0" baseline="0" noProof="0">
              <a:ln>
                <a:noFill/>
              </a:ln>
              <a:solidFill>
                <a:srgbClr val="58585A"/>
              </a:solidFill>
              <a:effectLst/>
              <a:uLnTx/>
              <a:uFillTx/>
              <a:latin typeface="Arial" charset="0"/>
              <a:ea typeface="+mn-ea"/>
              <a:cs typeface="+mn-cs"/>
            </a:endParaRPr>
          </a:p>
        </p:txBody>
      </p:sp>
      <p:sp>
        <p:nvSpPr>
          <p:cNvPr id="98" name="TextBox 97">
            <a:extLst>
              <a:ext uri="{FF2B5EF4-FFF2-40B4-BE49-F238E27FC236}">
                <a16:creationId xmlns:a16="http://schemas.microsoft.com/office/drawing/2014/main" id="{78946002-5BEB-49F0-A508-0732AFA91666}"/>
              </a:ext>
            </a:extLst>
          </p:cNvPr>
          <p:cNvSpPr txBox="1"/>
          <p:nvPr/>
        </p:nvSpPr>
        <p:spPr>
          <a:xfrm>
            <a:off x="11248016" y="3854477"/>
            <a:ext cx="364165" cy="242200"/>
          </a:xfrm>
          <a:prstGeom prst="rect">
            <a:avLst/>
          </a:prstGeom>
          <a:noFill/>
        </p:spPr>
        <p:txBody>
          <a:bodyPr wrap="none" rtlCol="0">
            <a:spAutoFit/>
          </a:bodyPr>
          <a:lstStyle>
            <a:defPPr>
              <a:defRPr lang="en-GB"/>
            </a:defPPr>
            <a:lvl1pPr marL="0" marR="0" lvl="0" indent="0" defTabSz="914400" eaLnBrk="1" fontAlgn="auto" latinLnBrk="0" hangingPunct="1">
              <a:lnSpc>
                <a:spcPct val="100000"/>
              </a:lnSpc>
              <a:spcBef>
                <a:spcPts val="0"/>
              </a:spcBef>
              <a:spcAft>
                <a:spcPts val="0"/>
              </a:spcAft>
              <a:buClrTx/>
              <a:buSzTx/>
              <a:buFontTx/>
              <a:buNone/>
              <a:tabLst/>
              <a:defRPr kumimoji="0" sz="1200" b="0" i="0" u="none" strike="noStrike" kern="0" cap="none" spc="0" normalizeH="0" baseline="0">
                <a:ln>
                  <a:noFill/>
                </a:ln>
                <a:solidFill>
                  <a:schemeClr val="tx1">
                    <a:lumMod val="50000"/>
                  </a:schemeClr>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8585A">
                    <a:lumMod val="50000"/>
                  </a:srgbClr>
                </a:solidFill>
                <a:effectLst/>
                <a:uLnTx/>
                <a:uFillTx/>
                <a:latin typeface="Arial" charset="0"/>
                <a:ea typeface="+mn-ea"/>
                <a:cs typeface="+mn-cs"/>
              </a:rPr>
              <a:t>NR</a:t>
            </a:r>
          </a:p>
        </p:txBody>
      </p:sp>
      <p:sp>
        <p:nvSpPr>
          <p:cNvPr id="99" name="Oval 98">
            <a:extLst>
              <a:ext uri="{FF2B5EF4-FFF2-40B4-BE49-F238E27FC236}">
                <a16:creationId xmlns:a16="http://schemas.microsoft.com/office/drawing/2014/main" id="{EFAE1CFE-BC10-4EE2-8238-D62450317D99}"/>
              </a:ext>
            </a:extLst>
          </p:cNvPr>
          <p:cNvSpPr/>
          <p:nvPr/>
        </p:nvSpPr>
        <p:spPr bwMode="auto">
          <a:xfrm>
            <a:off x="9401301" y="3546154"/>
            <a:ext cx="1175473" cy="642593"/>
          </a:xfrm>
          <a:prstGeom prst="ellipse">
            <a:avLst/>
          </a:prstGeom>
          <a:solidFill>
            <a:srgbClr val="BED682"/>
          </a:solidFill>
          <a:ln w="12700" cap="flat" cmpd="sng" algn="ctr">
            <a:no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000" b="0" i="0" u="none" strike="noStrike" kern="0" cap="none" spc="0" normalizeH="0" baseline="0" noProof="0">
              <a:ln>
                <a:noFill/>
              </a:ln>
              <a:solidFill>
                <a:srgbClr val="FED57A"/>
              </a:solidFill>
              <a:effectLst/>
              <a:uLnTx/>
              <a:uFillTx/>
              <a:latin typeface="Arial" charset="0"/>
              <a:ea typeface="+mn-ea"/>
              <a:cs typeface="+mn-cs"/>
            </a:endParaRPr>
          </a:p>
        </p:txBody>
      </p:sp>
      <p:sp>
        <p:nvSpPr>
          <p:cNvPr id="100" name="Freeform 3">
            <a:extLst>
              <a:ext uri="{FF2B5EF4-FFF2-40B4-BE49-F238E27FC236}">
                <a16:creationId xmlns:a16="http://schemas.microsoft.com/office/drawing/2014/main" id="{02D432A5-3096-4401-849B-A7C2C4D289E4}"/>
              </a:ext>
            </a:extLst>
          </p:cNvPr>
          <p:cNvSpPr>
            <a:spLocks noChangeAspect="1" noEditPoints="1"/>
          </p:cNvSpPr>
          <p:nvPr/>
        </p:nvSpPr>
        <p:spPr bwMode="auto">
          <a:xfrm>
            <a:off x="9727837" y="3151369"/>
            <a:ext cx="530961" cy="746876"/>
          </a:xfrm>
          <a:custGeom>
            <a:avLst/>
            <a:gdLst>
              <a:gd name="T0" fmla="*/ 2147483647 w 363"/>
              <a:gd name="T1" fmla="*/ 2147483647 h 447"/>
              <a:gd name="T2" fmla="*/ 2147483647 w 363"/>
              <a:gd name="T3" fmla="*/ 2147483647 h 447"/>
              <a:gd name="T4" fmla="*/ 2147483647 w 363"/>
              <a:gd name="T5" fmla="*/ 2147483647 h 447"/>
              <a:gd name="T6" fmla="*/ 2147483647 w 363"/>
              <a:gd name="T7" fmla="*/ 2147483647 h 447"/>
              <a:gd name="T8" fmla="*/ 2147483647 w 363"/>
              <a:gd name="T9" fmla="*/ 2147483647 h 447"/>
              <a:gd name="T10" fmla="*/ 2147483647 w 363"/>
              <a:gd name="T11" fmla="*/ 2147483647 h 447"/>
              <a:gd name="T12" fmla="*/ 2147483647 w 363"/>
              <a:gd name="T13" fmla="*/ 2147483647 h 447"/>
              <a:gd name="T14" fmla="*/ 2147483647 w 363"/>
              <a:gd name="T15" fmla="*/ 2147483647 h 447"/>
              <a:gd name="T16" fmla="*/ 2147483647 w 363"/>
              <a:gd name="T17" fmla="*/ 2147483647 h 447"/>
              <a:gd name="T18" fmla="*/ 2147483647 w 363"/>
              <a:gd name="T19" fmla="*/ 2147483647 h 447"/>
              <a:gd name="T20" fmla="*/ 2147483647 w 363"/>
              <a:gd name="T21" fmla="*/ 2147483647 h 447"/>
              <a:gd name="T22" fmla="*/ 2147483647 w 363"/>
              <a:gd name="T23" fmla="*/ 2147483647 h 447"/>
              <a:gd name="T24" fmla="*/ 2147483647 w 363"/>
              <a:gd name="T25" fmla="*/ 2147483647 h 447"/>
              <a:gd name="T26" fmla="*/ 2147483647 w 363"/>
              <a:gd name="T27" fmla="*/ 2147483647 h 447"/>
              <a:gd name="T28" fmla="*/ 2147483647 w 363"/>
              <a:gd name="T29" fmla="*/ 2147483647 h 447"/>
              <a:gd name="T30" fmla="*/ 2147483647 w 363"/>
              <a:gd name="T31" fmla="*/ 2147483647 h 447"/>
              <a:gd name="T32" fmla="*/ 2147483647 w 363"/>
              <a:gd name="T33" fmla="*/ 2147483647 h 447"/>
              <a:gd name="T34" fmla="*/ 2147483647 w 363"/>
              <a:gd name="T35" fmla="*/ 2147483647 h 447"/>
              <a:gd name="T36" fmla="*/ 2147483647 w 363"/>
              <a:gd name="T37" fmla="*/ 2147483647 h 447"/>
              <a:gd name="T38" fmla="*/ 2147483647 w 363"/>
              <a:gd name="T39" fmla="*/ 2147483647 h 447"/>
              <a:gd name="T40" fmla="*/ 2147483647 w 363"/>
              <a:gd name="T41" fmla="*/ 2147483647 h 447"/>
              <a:gd name="T42" fmla="*/ 0 w 363"/>
              <a:gd name="T43" fmla="*/ 2147483647 h 447"/>
              <a:gd name="T44" fmla="*/ 0 w 363"/>
              <a:gd name="T45" fmla="*/ 2147483647 h 447"/>
              <a:gd name="T46" fmla="*/ 2147483647 w 363"/>
              <a:gd name="T47" fmla="*/ 2147483647 h 447"/>
              <a:gd name="T48" fmla="*/ 2147483647 w 363"/>
              <a:gd name="T49" fmla="*/ 2147483647 h 447"/>
              <a:gd name="T50" fmla="*/ 2147483647 w 363"/>
              <a:gd name="T51" fmla="*/ 2147483647 h 447"/>
              <a:gd name="T52" fmla="*/ 2147483647 w 363"/>
              <a:gd name="T53" fmla="*/ 2147483647 h 447"/>
              <a:gd name="T54" fmla="*/ 2147483647 w 363"/>
              <a:gd name="T55" fmla="*/ 2147483647 h 447"/>
              <a:gd name="T56" fmla="*/ 2147483647 w 363"/>
              <a:gd name="T57" fmla="*/ 2147483647 h 447"/>
              <a:gd name="T58" fmla="*/ 2147483647 w 363"/>
              <a:gd name="T59" fmla="*/ 2147483647 h 447"/>
              <a:gd name="T60" fmla="*/ 2147483647 w 363"/>
              <a:gd name="T61" fmla="*/ 2147483647 h 447"/>
              <a:gd name="T62" fmla="*/ 2147483647 w 363"/>
              <a:gd name="T63" fmla="*/ 2147483647 h 447"/>
              <a:gd name="T64" fmla="*/ 2147483647 w 363"/>
              <a:gd name="T65" fmla="*/ 2147483647 h 447"/>
              <a:gd name="T66" fmla="*/ 2147483647 w 363"/>
              <a:gd name="T67" fmla="*/ 2147483647 h 447"/>
              <a:gd name="T68" fmla="*/ 2147483647 w 363"/>
              <a:gd name="T69" fmla="*/ 2147483647 h 447"/>
              <a:gd name="T70" fmla="*/ 2147483647 w 363"/>
              <a:gd name="T71" fmla="*/ 2147483647 h 447"/>
              <a:gd name="T72" fmla="*/ 2147483647 w 363"/>
              <a:gd name="T73" fmla="*/ 2147483647 h 447"/>
              <a:gd name="T74" fmla="*/ 2147483647 w 363"/>
              <a:gd name="T75" fmla="*/ 2147483647 h 447"/>
              <a:gd name="T76" fmla="*/ 2147483647 w 363"/>
              <a:gd name="T77" fmla="*/ 2147483647 h 447"/>
              <a:gd name="T78" fmla="*/ 2147483647 w 363"/>
              <a:gd name="T79" fmla="*/ 2147483647 h 447"/>
              <a:gd name="T80" fmla="*/ 2147483647 w 363"/>
              <a:gd name="T81" fmla="*/ 2147483647 h 447"/>
              <a:gd name="T82" fmla="*/ 2147483647 w 363"/>
              <a:gd name="T83" fmla="*/ 2147483647 h 447"/>
              <a:gd name="T84" fmla="*/ 2147483647 w 363"/>
              <a:gd name="T85" fmla="*/ 2147483647 h 447"/>
              <a:gd name="T86" fmla="*/ 2147483647 w 363"/>
              <a:gd name="T87" fmla="*/ 2147483647 h 447"/>
              <a:gd name="T88" fmla="*/ 2147483647 w 363"/>
              <a:gd name="T89" fmla="*/ 2147483647 h 447"/>
              <a:gd name="T90" fmla="*/ 2147483647 w 363"/>
              <a:gd name="T91" fmla="*/ 2147483647 h 447"/>
              <a:gd name="T92" fmla="*/ 2147483647 w 363"/>
              <a:gd name="T93" fmla="*/ 2147483647 h 447"/>
              <a:gd name="T94" fmla="*/ 2147483647 w 363"/>
              <a:gd name="T95" fmla="*/ 2147483647 h 447"/>
              <a:gd name="T96" fmla="*/ 2147483647 w 363"/>
              <a:gd name="T97" fmla="*/ 2147483647 h 447"/>
              <a:gd name="T98" fmla="*/ 2147483647 w 363"/>
              <a:gd name="T99" fmla="*/ 2147483647 h 44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3" h="447">
                <a:moveTo>
                  <a:pt x="85" y="38"/>
                </a:moveTo>
                <a:cubicBezTo>
                  <a:pt x="85" y="38"/>
                  <a:pt x="85" y="38"/>
                  <a:pt x="85" y="38"/>
                </a:cubicBezTo>
                <a:cubicBezTo>
                  <a:pt x="85" y="36"/>
                  <a:pt x="84" y="34"/>
                  <a:pt x="83" y="32"/>
                </a:cubicBezTo>
                <a:cubicBezTo>
                  <a:pt x="80" y="29"/>
                  <a:pt x="75" y="29"/>
                  <a:pt x="72" y="32"/>
                </a:cubicBezTo>
                <a:cubicBezTo>
                  <a:pt x="51" y="53"/>
                  <a:pt x="41" y="79"/>
                  <a:pt x="41" y="106"/>
                </a:cubicBezTo>
                <a:cubicBezTo>
                  <a:pt x="41" y="106"/>
                  <a:pt x="41" y="106"/>
                  <a:pt x="41" y="106"/>
                </a:cubicBezTo>
                <a:cubicBezTo>
                  <a:pt x="41" y="132"/>
                  <a:pt x="51" y="159"/>
                  <a:pt x="72" y="179"/>
                </a:cubicBezTo>
                <a:cubicBezTo>
                  <a:pt x="75" y="182"/>
                  <a:pt x="80" y="182"/>
                  <a:pt x="83" y="179"/>
                </a:cubicBezTo>
                <a:cubicBezTo>
                  <a:pt x="84" y="178"/>
                  <a:pt x="85" y="176"/>
                  <a:pt x="85" y="174"/>
                </a:cubicBezTo>
                <a:cubicBezTo>
                  <a:pt x="85" y="174"/>
                  <a:pt x="85" y="174"/>
                  <a:pt x="85" y="174"/>
                </a:cubicBezTo>
                <a:cubicBezTo>
                  <a:pt x="85" y="172"/>
                  <a:pt x="84" y="169"/>
                  <a:pt x="83" y="168"/>
                </a:cubicBezTo>
                <a:cubicBezTo>
                  <a:pt x="66" y="151"/>
                  <a:pt x="57" y="128"/>
                  <a:pt x="57" y="106"/>
                </a:cubicBezTo>
                <a:cubicBezTo>
                  <a:pt x="57" y="83"/>
                  <a:pt x="66" y="61"/>
                  <a:pt x="83" y="44"/>
                </a:cubicBezTo>
                <a:cubicBezTo>
                  <a:pt x="84" y="42"/>
                  <a:pt x="85" y="40"/>
                  <a:pt x="85" y="38"/>
                </a:cubicBezTo>
                <a:close/>
                <a:moveTo>
                  <a:pt x="48" y="191"/>
                </a:moveTo>
                <a:cubicBezTo>
                  <a:pt x="48" y="191"/>
                  <a:pt x="47" y="191"/>
                  <a:pt x="47" y="190"/>
                </a:cubicBezTo>
                <a:cubicBezTo>
                  <a:pt x="45" y="188"/>
                  <a:pt x="44" y="186"/>
                  <a:pt x="42" y="184"/>
                </a:cubicBezTo>
                <a:cubicBezTo>
                  <a:pt x="42" y="184"/>
                  <a:pt x="42" y="184"/>
                  <a:pt x="42" y="184"/>
                </a:cubicBezTo>
                <a:cubicBezTo>
                  <a:pt x="41" y="182"/>
                  <a:pt x="40" y="181"/>
                  <a:pt x="39" y="180"/>
                </a:cubicBezTo>
                <a:cubicBezTo>
                  <a:pt x="33" y="171"/>
                  <a:pt x="28" y="162"/>
                  <a:pt x="24" y="152"/>
                </a:cubicBezTo>
                <a:cubicBezTo>
                  <a:pt x="24" y="151"/>
                  <a:pt x="23" y="149"/>
                  <a:pt x="23" y="148"/>
                </a:cubicBezTo>
                <a:cubicBezTo>
                  <a:pt x="22" y="147"/>
                  <a:pt x="22" y="147"/>
                  <a:pt x="22" y="146"/>
                </a:cubicBezTo>
                <a:cubicBezTo>
                  <a:pt x="22" y="145"/>
                  <a:pt x="21" y="143"/>
                  <a:pt x="21" y="142"/>
                </a:cubicBezTo>
                <a:cubicBezTo>
                  <a:pt x="21" y="141"/>
                  <a:pt x="20" y="141"/>
                  <a:pt x="20" y="140"/>
                </a:cubicBezTo>
                <a:cubicBezTo>
                  <a:pt x="20" y="139"/>
                  <a:pt x="20" y="137"/>
                  <a:pt x="19" y="136"/>
                </a:cubicBezTo>
                <a:cubicBezTo>
                  <a:pt x="19" y="135"/>
                  <a:pt x="19" y="135"/>
                  <a:pt x="19" y="134"/>
                </a:cubicBezTo>
                <a:cubicBezTo>
                  <a:pt x="18" y="133"/>
                  <a:pt x="18" y="131"/>
                  <a:pt x="18" y="130"/>
                </a:cubicBezTo>
                <a:cubicBezTo>
                  <a:pt x="18" y="129"/>
                  <a:pt x="18" y="128"/>
                  <a:pt x="17" y="127"/>
                </a:cubicBezTo>
                <a:cubicBezTo>
                  <a:pt x="17" y="126"/>
                  <a:pt x="17" y="125"/>
                  <a:pt x="17" y="124"/>
                </a:cubicBezTo>
                <a:cubicBezTo>
                  <a:pt x="17" y="123"/>
                  <a:pt x="17" y="122"/>
                  <a:pt x="17" y="121"/>
                </a:cubicBezTo>
                <a:cubicBezTo>
                  <a:pt x="16" y="120"/>
                  <a:pt x="16" y="119"/>
                  <a:pt x="16" y="118"/>
                </a:cubicBezTo>
                <a:cubicBezTo>
                  <a:pt x="16" y="117"/>
                  <a:pt x="16" y="116"/>
                  <a:pt x="16" y="114"/>
                </a:cubicBezTo>
                <a:cubicBezTo>
                  <a:pt x="16" y="113"/>
                  <a:pt x="16" y="113"/>
                  <a:pt x="16" y="112"/>
                </a:cubicBezTo>
                <a:cubicBezTo>
                  <a:pt x="16" y="110"/>
                  <a:pt x="16" y="108"/>
                  <a:pt x="16" y="106"/>
                </a:cubicBezTo>
                <a:cubicBezTo>
                  <a:pt x="16" y="106"/>
                  <a:pt x="16" y="106"/>
                  <a:pt x="16" y="106"/>
                </a:cubicBezTo>
                <a:cubicBezTo>
                  <a:pt x="16" y="106"/>
                  <a:pt x="16" y="106"/>
                  <a:pt x="16" y="106"/>
                </a:cubicBezTo>
                <a:cubicBezTo>
                  <a:pt x="16" y="104"/>
                  <a:pt x="16" y="102"/>
                  <a:pt x="16" y="100"/>
                </a:cubicBezTo>
                <a:cubicBezTo>
                  <a:pt x="16" y="99"/>
                  <a:pt x="16" y="98"/>
                  <a:pt x="16" y="97"/>
                </a:cubicBezTo>
                <a:cubicBezTo>
                  <a:pt x="16" y="96"/>
                  <a:pt x="16" y="95"/>
                  <a:pt x="16" y="93"/>
                </a:cubicBezTo>
                <a:cubicBezTo>
                  <a:pt x="16" y="92"/>
                  <a:pt x="16" y="92"/>
                  <a:pt x="17" y="91"/>
                </a:cubicBezTo>
                <a:cubicBezTo>
                  <a:pt x="17" y="90"/>
                  <a:pt x="17" y="88"/>
                  <a:pt x="17" y="87"/>
                </a:cubicBezTo>
                <a:cubicBezTo>
                  <a:pt x="17" y="86"/>
                  <a:pt x="17" y="85"/>
                  <a:pt x="17" y="84"/>
                </a:cubicBezTo>
                <a:cubicBezTo>
                  <a:pt x="18" y="83"/>
                  <a:pt x="18" y="82"/>
                  <a:pt x="18" y="81"/>
                </a:cubicBezTo>
                <a:cubicBezTo>
                  <a:pt x="18" y="80"/>
                  <a:pt x="18" y="79"/>
                  <a:pt x="19" y="78"/>
                </a:cubicBezTo>
                <a:cubicBezTo>
                  <a:pt x="19" y="77"/>
                  <a:pt x="19" y="76"/>
                  <a:pt x="19" y="75"/>
                </a:cubicBezTo>
                <a:cubicBezTo>
                  <a:pt x="20" y="74"/>
                  <a:pt x="20" y="73"/>
                  <a:pt x="20" y="71"/>
                </a:cubicBezTo>
                <a:cubicBezTo>
                  <a:pt x="20" y="71"/>
                  <a:pt x="21" y="70"/>
                  <a:pt x="21" y="70"/>
                </a:cubicBezTo>
                <a:cubicBezTo>
                  <a:pt x="21" y="68"/>
                  <a:pt x="22" y="67"/>
                  <a:pt x="22" y="65"/>
                </a:cubicBezTo>
                <a:cubicBezTo>
                  <a:pt x="22" y="65"/>
                  <a:pt x="22" y="65"/>
                  <a:pt x="23" y="64"/>
                </a:cubicBezTo>
                <a:cubicBezTo>
                  <a:pt x="23" y="63"/>
                  <a:pt x="24" y="61"/>
                  <a:pt x="24" y="60"/>
                </a:cubicBezTo>
                <a:cubicBezTo>
                  <a:pt x="28" y="50"/>
                  <a:pt x="33" y="40"/>
                  <a:pt x="39" y="32"/>
                </a:cubicBezTo>
                <a:cubicBezTo>
                  <a:pt x="40" y="30"/>
                  <a:pt x="41" y="29"/>
                  <a:pt x="42" y="28"/>
                </a:cubicBezTo>
                <a:cubicBezTo>
                  <a:pt x="42" y="28"/>
                  <a:pt x="42" y="27"/>
                  <a:pt x="42" y="27"/>
                </a:cubicBezTo>
                <a:cubicBezTo>
                  <a:pt x="44" y="25"/>
                  <a:pt x="45" y="23"/>
                  <a:pt x="47" y="21"/>
                </a:cubicBezTo>
                <a:cubicBezTo>
                  <a:pt x="47" y="21"/>
                  <a:pt x="48" y="21"/>
                  <a:pt x="48" y="20"/>
                </a:cubicBezTo>
                <a:cubicBezTo>
                  <a:pt x="50" y="18"/>
                  <a:pt x="52" y="16"/>
                  <a:pt x="54" y="14"/>
                </a:cubicBezTo>
                <a:cubicBezTo>
                  <a:pt x="55" y="13"/>
                  <a:pt x="56" y="11"/>
                  <a:pt x="56" y="9"/>
                </a:cubicBezTo>
                <a:cubicBezTo>
                  <a:pt x="56" y="8"/>
                  <a:pt x="56" y="7"/>
                  <a:pt x="56" y="6"/>
                </a:cubicBezTo>
                <a:cubicBezTo>
                  <a:pt x="55" y="6"/>
                  <a:pt x="55" y="6"/>
                  <a:pt x="55" y="6"/>
                </a:cubicBezTo>
                <a:cubicBezTo>
                  <a:pt x="55" y="6"/>
                  <a:pt x="55" y="6"/>
                  <a:pt x="55" y="6"/>
                </a:cubicBezTo>
                <a:cubicBezTo>
                  <a:pt x="55" y="5"/>
                  <a:pt x="54" y="4"/>
                  <a:pt x="54" y="3"/>
                </a:cubicBezTo>
                <a:cubicBezTo>
                  <a:pt x="52" y="2"/>
                  <a:pt x="51" y="1"/>
                  <a:pt x="49" y="1"/>
                </a:cubicBezTo>
                <a:cubicBezTo>
                  <a:pt x="47" y="0"/>
                  <a:pt x="44" y="1"/>
                  <a:pt x="42" y="3"/>
                </a:cubicBezTo>
                <a:cubicBezTo>
                  <a:pt x="40" y="5"/>
                  <a:pt x="38" y="7"/>
                  <a:pt x="36" y="10"/>
                </a:cubicBezTo>
                <a:cubicBezTo>
                  <a:pt x="36" y="10"/>
                  <a:pt x="35" y="11"/>
                  <a:pt x="35" y="11"/>
                </a:cubicBezTo>
                <a:cubicBezTo>
                  <a:pt x="33" y="13"/>
                  <a:pt x="31" y="15"/>
                  <a:pt x="30" y="17"/>
                </a:cubicBezTo>
                <a:cubicBezTo>
                  <a:pt x="29" y="18"/>
                  <a:pt x="29" y="18"/>
                  <a:pt x="29" y="18"/>
                </a:cubicBezTo>
                <a:cubicBezTo>
                  <a:pt x="29" y="18"/>
                  <a:pt x="29" y="18"/>
                  <a:pt x="29" y="18"/>
                </a:cubicBezTo>
                <a:cubicBezTo>
                  <a:pt x="28" y="20"/>
                  <a:pt x="27" y="21"/>
                  <a:pt x="26" y="23"/>
                </a:cubicBezTo>
                <a:cubicBezTo>
                  <a:pt x="25" y="23"/>
                  <a:pt x="25" y="23"/>
                  <a:pt x="25" y="23"/>
                </a:cubicBezTo>
                <a:cubicBezTo>
                  <a:pt x="25" y="23"/>
                  <a:pt x="25" y="23"/>
                  <a:pt x="25" y="23"/>
                </a:cubicBezTo>
                <a:cubicBezTo>
                  <a:pt x="19" y="33"/>
                  <a:pt x="14" y="43"/>
                  <a:pt x="9" y="53"/>
                </a:cubicBezTo>
                <a:cubicBezTo>
                  <a:pt x="9" y="53"/>
                  <a:pt x="9" y="53"/>
                  <a:pt x="9" y="53"/>
                </a:cubicBezTo>
                <a:cubicBezTo>
                  <a:pt x="9" y="53"/>
                  <a:pt x="9" y="53"/>
                  <a:pt x="9" y="53"/>
                </a:cubicBezTo>
                <a:cubicBezTo>
                  <a:pt x="9" y="55"/>
                  <a:pt x="8" y="57"/>
                  <a:pt x="7" y="59"/>
                </a:cubicBezTo>
                <a:cubicBezTo>
                  <a:pt x="7" y="59"/>
                  <a:pt x="7" y="60"/>
                  <a:pt x="7" y="60"/>
                </a:cubicBezTo>
                <a:cubicBezTo>
                  <a:pt x="6" y="62"/>
                  <a:pt x="6" y="64"/>
                  <a:pt x="5" y="65"/>
                </a:cubicBezTo>
                <a:cubicBezTo>
                  <a:pt x="5" y="66"/>
                  <a:pt x="5" y="66"/>
                  <a:pt x="5" y="67"/>
                </a:cubicBezTo>
                <a:cubicBezTo>
                  <a:pt x="4" y="69"/>
                  <a:pt x="4" y="70"/>
                  <a:pt x="4" y="72"/>
                </a:cubicBezTo>
                <a:cubicBezTo>
                  <a:pt x="3" y="73"/>
                  <a:pt x="3" y="73"/>
                  <a:pt x="3" y="74"/>
                </a:cubicBezTo>
                <a:cubicBezTo>
                  <a:pt x="3" y="75"/>
                  <a:pt x="3" y="77"/>
                  <a:pt x="2" y="78"/>
                </a:cubicBezTo>
                <a:cubicBezTo>
                  <a:pt x="2" y="79"/>
                  <a:pt x="2" y="80"/>
                  <a:pt x="2" y="81"/>
                </a:cubicBezTo>
                <a:cubicBezTo>
                  <a:pt x="2" y="82"/>
                  <a:pt x="1" y="84"/>
                  <a:pt x="1" y="85"/>
                </a:cubicBezTo>
                <a:cubicBezTo>
                  <a:pt x="1" y="86"/>
                  <a:pt x="1" y="87"/>
                  <a:pt x="1" y="89"/>
                </a:cubicBezTo>
                <a:cubicBezTo>
                  <a:pt x="1" y="90"/>
                  <a:pt x="0" y="91"/>
                  <a:pt x="0" y="92"/>
                </a:cubicBezTo>
                <a:cubicBezTo>
                  <a:pt x="0" y="93"/>
                  <a:pt x="0" y="95"/>
                  <a:pt x="0" y="96"/>
                </a:cubicBezTo>
                <a:cubicBezTo>
                  <a:pt x="0" y="97"/>
                  <a:pt x="0" y="98"/>
                  <a:pt x="0" y="99"/>
                </a:cubicBezTo>
                <a:cubicBezTo>
                  <a:pt x="0" y="101"/>
                  <a:pt x="0" y="103"/>
                  <a:pt x="0" y="106"/>
                </a:cubicBezTo>
                <a:cubicBezTo>
                  <a:pt x="0" y="106"/>
                  <a:pt x="0" y="106"/>
                  <a:pt x="0" y="106"/>
                </a:cubicBezTo>
                <a:cubicBezTo>
                  <a:pt x="0" y="106"/>
                  <a:pt x="0" y="106"/>
                  <a:pt x="0" y="106"/>
                </a:cubicBezTo>
                <a:cubicBezTo>
                  <a:pt x="0" y="106"/>
                  <a:pt x="0" y="106"/>
                  <a:pt x="0" y="106"/>
                </a:cubicBezTo>
                <a:cubicBezTo>
                  <a:pt x="0" y="108"/>
                  <a:pt x="0" y="111"/>
                  <a:pt x="0" y="113"/>
                </a:cubicBezTo>
                <a:cubicBezTo>
                  <a:pt x="0" y="114"/>
                  <a:pt x="0" y="115"/>
                  <a:pt x="0" y="115"/>
                </a:cubicBezTo>
                <a:cubicBezTo>
                  <a:pt x="0" y="117"/>
                  <a:pt x="0" y="118"/>
                  <a:pt x="0" y="120"/>
                </a:cubicBezTo>
                <a:cubicBezTo>
                  <a:pt x="0" y="121"/>
                  <a:pt x="1" y="122"/>
                  <a:pt x="1" y="123"/>
                </a:cubicBezTo>
                <a:cubicBezTo>
                  <a:pt x="1" y="124"/>
                  <a:pt x="1" y="125"/>
                  <a:pt x="1" y="127"/>
                </a:cubicBezTo>
                <a:cubicBezTo>
                  <a:pt x="1" y="128"/>
                  <a:pt x="2" y="129"/>
                  <a:pt x="2" y="130"/>
                </a:cubicBezTo>
                <a:cubicBezTo>
                  <a:pt x="2" y="131"/>
                  <a:pt x="2" y="132"/>
                  <a:pt x="2" y="133"/>
                </a:cubicBezTo>
                <a:cubicBezTo>
                  <a:pt x="3" y="135"/>
                  <a:pt x="3" y="136"/>
                  <a:pt x="3" y="138"/>
                </a:cubicBezTo>
                <a:cubicBezTo>
                  <a:pt x="3" y="138"/>
                  <a:pt x="3" y="139"/>
                  <a:pt x="4" y="140"/>
                </a:cubicBezTo>
                <a:cubicBezTo>
                  <a:pt x="4" y="141"/>
                  <a:pt x="4" y="143"/>
                  <a:pt x="5" y="145"/>
                </a:cubicBezTo>
                <a:cubicBezTo>
                  <a:pt x="5" y="145"/>
                  <a:pt x="5" y="146"/>
                  <a:pt x="5" y="146"/>
                </a:cubicBezTo>
                <a:cubicBezTo>
                  <a:pt x="6" y="148"/>
                  <a:pt x="6" y="150"/>
                  <a:pt x="7" y="152"/>
                </a:cubicBezTo>
                <a:cubicBezTo>
                  <a:pt x="7" y="152"/>
                  <a:pt x="7" y="152"/>
                  <a:pt x="7" y="152"/>
                </a:cubicBezTo>
                <a:cubicBezTo>
                  <a:pt x="8" y="154"/>
                  <a:pt x="9" y="156"/>
                  <a:pt x="9" y="158"/>
                </a:cubicBezTo>
                <a:cubicBezTo>
                  <a:pt x="9" y="158"/>
                  <a:pt x="9" y="158"/>
                  <a:pt x="9" y="158"/>
                </a:cubicBezTo>
                <a:cubicBezTo>
                  <a:pt x="9" y="158"/>
                  <a:pt x="9" y="158"/>
                  <a:pt x="9" y="158"/>
                </a:cubicBezTo>
                <a:cubicBezTo>
                  <a:pt x="14" y="169"/>
                  <a:pt x="19" y="179"/>
                  <a:pt x="25" y="188"/>
                </a:cubicBezTo>
                <a:cubicBezTo>
                  <a:pt x="25" y="188"/>
                  <a:pt x="25" y="188"/>
                  <a:pt x="25" y="188"/>
                </a:cubicBezTo>
                <a:cubicBezTo>
                  <a:pt x="25" y="188"/>
                  <a:pt x="25" y="189"/>
                  <a:pt x="26" y="189"/>
                </a:cubicBezTo>
                <a:cubicBezTo>
                  <a:pt x="27" y="190"/>
                  <a:pt x="28" y="192"/>
                  <a:pt x="29" y="193"/>
                </a:cubicBezTo>
                <a:cubicBezTo>
                  <a:pt x="29" y="193"/>
                  <a:pt x="29" y="194"/>
                  <a:pt x="29" y="194"/>
                </a:cubicBezTo>
                <a:cubicBezTo>
                  <a:pt x="29" y="194"/>
                  <a:pt x="29" y="194"/>
                  <a:pt x="30" y="194"/>
                </a:cubicBezTo>
                <a:cubicBezTo>
                  <a:pt x="31" y="196"/>
                  <a:pt x="33" y="198"/>
                  <a:pt x="35" y="201"/>
                </a:cubicBezTo>
                <a:cubicBezTo>
                  <a:pt x="35" y="201"/>
                  <a:pt x="36" y="201"/>
                  <a:pt x="36" y="202"/>
                </a:cubicBezTo>
                <a:cubicBezTo>
                  <a:pt x="38" y="204"/>
                  <a:pt x="40" y="206"/>
                  <a:pt x="42" y="209"/>
                </a:cubicBezTo>
                <a:cubicBezTo>
                  <a:pt x="44" y="211"/>
                  <a:pt x="47" y="211"/>
                  <a:pt x="49" y="211"/>
                </a:cubicBezTo>
                <a:cubicBezTo>
                  <a:pt x="51" y="211"/>
                  <a:pt x="52" y="210"/>
                  <a:pt x="54" y="209"/>
                </a:cubicBezTo>
                <a:cubicBezTo>
                  <a:pt x="54" y="208"/>
                  <a:pt x="55" y="207"/>
                  <a:pt x="55" y="206"/>
                </a:cubicBezTo>
                <a:cubicBezTo>
                  <a:pt x="55" y="206"/>
                  <a:pt x="55" y="206"/>
                  <a:pt x="55" y="206"/>
                </a:cubicBezTo>
                <a:cubicBezTo>
                  <a:pt x="55" y="206"/>
                  <a:pt x="55" y="206"/>
                  <a:pt x="56" y="205"/>
                </a:cubicBezTo>
                <a:cubicBezTo>
                  <a:pt x="56" y="205"/>
                  <a:pt x="56" y="204"/>
                  <a:pt x="56" y="203"/>
                </a:cubicBezTo>
                <a:cubicBezTo>
                  <a:pt x="56" y="201"/>
                  <a:pt x="55" y="199"/>
                  <a:pt x="54" y="197"/>
                </a:cubicBezTo>
                <a:cubicBezTo>
                  <a:pt x="52" y="195"/>
                  <a:pt x="50" y="193"/>
                  <a:pt x="48" y="191"/>
                </a:cubicBezTo>
                <a:close/>
                <a:moveTo>
                  <a:pt x="207" y="60"/>
                </a:moveTo>
                <a:cubicBezTo>
                  <a:pt x="158" y="60"/>
                  <a:pt x="158" y="60"/>
                  <a:pt x="158" y="60"/>
                </a:cubicBezTo>
                <a:cubicBezTo>
                  <a:pt x="147" y="60"/>
                  <a:pt x="138" y="69"/>
                  <a:pt x="138" y="80"/>
                </a:cubicBezTo>
                <a:cubicBezTo>
                  <a:pt x="138" y="439"/>
                  <a:pt x="138" y="439"/>
                  <a:pt x="138" y="439"/>
                </a:cubicBezTo>
                <a:cubicBezTo>
                  <a:pt x="138" y="443"/>
                  <a:pt x="142" y="447"/>
                  <a:pt x="146" y="447"/>
                </a:cubicBezTo>
                <a:cubicBezTo>
                  <a:pt x="151" y="447"/>
                  <a:pt x="154" y="443"/>
                  <a:pt x="154" y="439"/>
                </a:cubicBezTo>
                <a:cubicBezTo>
                  <a:pt x="154" y="420"/>
                  <a:pt x="154" y="420"/>
                  <a:pt x="154" y="420"/>
                </a:cubicBezTo>
                <a:cubicBezTo>
                  <a:pt x="211" y="363"/>
                  <a:pt x="211" y="363"/>
                  <a:pt x="211" y="363"/>
                </a:cubicBezTo>
                <a:cubicBezTo>
                  <a:pt x="211" y="439"/>
                  <a:pt x="211" y="439"/>
                  <a:pt x="211" y="439"/>
                </a:cubicBezTo>
                <a:cubicBezTo>
                  <a:pt x="211" y="443"/>
                  <a:pt x="215" y="447"/>
                  <a:pt x="219" y="447"/>
                </a:cubicBezTo>
                <a:cubicBezTo>
                  <a:pt x="223" y="447"/>
                  <a:pt x="227" y="443"/>
                  <a:pt x="227" y="439"/>
                </a:cubicBezTo>
                <a:cubicBezTo>
                  <a:pt x="227" y="80"/>
                  <a:pt x="227" y="80"/>
                  <a:pt x="227" y="80"/>
                </a:cubicBezTo>
                <a:cubicBezTo>
                  <a:pt x="227" y="69"/>
                  <a:pt x="218" y="60"/>
                  <a:pt x="207" y="60"/>
                </a:cubicBezTo>
                <a:close/>
                <a:moveTo>
                  <a:pt x="154" y="80"/>
                </a:moveTo>
                <a:cubicBezTo>
                  <a:pt x="154" y="78"/>
                  <a:pt x="156" y="76"/>
                  <a:pt x="158" y="76"/>
                </a:cubicBezTo>
                <a:cubicBezTo>
                  <a:pt x="198" y="76"/>
                  <a:pt x="198" y="76"/>
                  <a:pt x="198" y="76"/>
                </a:cubicBezTo>
                <a:cubicBezTo>
                  <a:pt x="154" y="120"/>
                  <a:pt x="154" y="120"/>
                  <a:pt x="154" y="120"/>
                </a:cubicBezTo>
                <a:lnTo>
                  <a:pt x="154" y="80"/>
                </a:lnTo>
                <a:close/>
                <a:moveTo>
                  <a:pt x="154" y="155"/>
                </a:moveTo>
                <a:cubicBezTo>
                  <a:pt x="207" y="207"/>
                  <a:pt x="207" y="207"/>
                  <a:pt x="207" y="207"/>
                </a:cubicBezTo>
                <a:cubicBezTo>
                  <a:pt x="154" y="260"/>
                  <a:pt x="154" y="260"/>
                  <a:pt x="154" y="260"/>
                </a:cubicBezTo>
                <a:lnTo>
                  <a:pt x="154" y="155"/>
                </a:lnTo>
                <a:close/>
                <a:moveTo>
                  <a:pt x="154" y="397"/>
                </a:moveTo>
                <a:cubicBezTo>
                  <a:pt x="154" y="294"/>
                  <a:pt x="154" y="294"/>
                  <a:pt x="154" y="294"/>
                </a:cubicBezTo>
                <a:cubicBezTo>
                  <a:pt x="206" y="346"/>
                  <a:pt x="206" y="346"/>
                  <a:pt x="206" y="346"/>
                </a:cubicBezTo>
                <a:lnTo>
                  <a:pt x="154" y="397"/>
                </a:lnTo>
                <a:close/>
                <a:moveTo>
                  <a:pt x="211" y="328"/>
                </a:moveTo>
                <a:cubicBezTo>
                  <a:pt x="160" y="277"/>
                  <a:pt x="160" y="277"/>
                  <a:pt x="160" y="277"/>
                </a:cubicBezTo>
                <a:cubicBezTo>
                  <a:pt x="211" y="226"/>
                  <a:pt x="211" y="226"/>
                  <a:pt x="211" y="226"/>
                </a:cubicBezTo>
                <a:lnTo>
                  <a:pt x="211" y="328"/>
                </a:lnTo>
                <a:close/>
                <a:moveTo>
                  <a:pt x="211" y="189"/>
                </a:moveTo>
                <a:cubicBezTo>
                  <a:pt x="159" y="137"/>
                  <a:pt x="159" y="137"/>
                  <a:pt x="159" y="137"/>
                </a:cubicBezTo>
                <a:cubicBezTo>
                  <a:pt x="211" y="86"/>
                  <a:pt x="211" y="86"/>
                  <a:pt x="211" y="86"/>
                </a:cubicBezTo>
                <a:lnTo>
                  <a:pt x="211" y="189"/>
                </a:lnTo>
                <a:close/>
                <a:moveTo>
                  <a:pt x="107" y="58"/>
                </a:moveTo>
                <a:cubicBezTo>
                  <a:pt x="103" y="58"/>
                  <a:pt x="99" y="62"/>
                  <a:pt x="99" y="66"/>
                </a:cubicBezTo>
                <a:cubicBezTo>
                  <a:pt x="99" y="144"/>
                  <a:pt x="99" y="144"/>
                  <a:pt x="99" y="144"/>
                </a:cubicBezTo>
                <a:cubicBezTo>
                  <a:pt x="99" y="148"/>
                  <a:pt x="103" y="152"/>
                  <a:pt x="107" y="152"/>
                </a:cubicBezTo>
                <a:cubicBezTo>
                  <a:pt x="111" y="152"/>
                  <a:pt x="115" y="148"/>
                  <a:pt x="115" y="144"/>
                </a:cubicBezTo>
                <a:cubicBezTo>
                  <a:pt x="115" y="66"/>
                  <a:pt x="115" y="66"/>
                  <a:pt x="115" y="66"/>
                </a:cubicBezTo>
                <a:cubicBezTo>
                  <a:pt x="115" y="62"/>
                  <a:pt x="111" y="58"/>
                  <a:pt x="107" y="58"/>
                </a:cubicBezTo>
                <a:close/>
                <a:moveTo>
                  <a:pt x="320" y="28"/>
                </a:moveTo>
                <a:cubicBezTo>
                  <a:pt x="322" y="29"/>
                  <a:pt x="323" y="31"/>
                  <a:pt x="324" y="33"/>
                </a:cubicBezTo>
                <a:cubicBezTo>
                  <a:pt x="327" y="36"/>
                  <a:pt x="332" y="37"/>
                  <a:pt x="335" y="35"/>
                </a:cubicBezTo>
                <a:cubicBezTo>
                  <a:pt x="339" y="32"/>
                  <a:pt x="340" y="27"/>
                  <a:pt x="337" y="23"/>
                </a:cubicBezTo>
                <a:cubicBezTo>
                  <a:pt x="336" y="22"/>
                  <a:pt x="335" y="20"/>
                  <a:pt x="333" y="18"/>
                </a:cubicBezTo>
                <a:cubicBezTo>
                  <a:pt x="329" y="13"/>
                  <a:pt x="325" y="8"/>
                  <a:pt x="320" y="3"/>
                </a:cubicBezTo>
                <a:cubicBezTo>
                  <a:pt x="317" y="0"/>
                  <a:pt x="312" y="0"/>
                  <a:pt x="309" y="3"/>
                </a:cubicBezTo>
                <a:cubicBezTo>
                  <a:pt x="307" y="4"/>
                  <a:pt x="306" y="7"/>
                  <a:pt x="306" y="9"/>
                </a:cubicBezTo>
                <a:cubicBezTo>
                  <a:pt x="306" y="11"/>
                  <a:pt x="307" y="13"/>
                  <a:pt x="309" y="14"/>
                </a:cubicBezTo>
                <a:cubicBezTo>
                  <a:pt x="313" y="18"/>
                  <a:pt x="317" y="23"/>
                  <a:pt x="320" y="28"/>
                </a:cubicBezTo>
                <a:close/>
                <a:moveTo>
                  <a:pt x="257" y="59"/>
                </a:moveTo>
                <a:cubicBezTo>
                  <a:pt x="252" y="59"/>
                  <a:pt x="249" y="63"/>
                  <a:pt x="249" y="67"/>
                </a:cubicBezTo>
                <a:cubicBezTo>
                  <a:pt x="249" y="145"/>
                  <a:pt x="249" y="145"/>
                  <a:pt x="249" y="145"/>
                </a:cubicBezTo>
                <a:cubicBezTo>
                  <a:pt x="249" y="149"/>
                  <a:pt x="252" y="153"/>
                  <a:pt x="257" y="153"/>
                </a:cubicBezTo>
                <a:cubicBezTo>
                  <a:pt x="261" y="153"/>
                  <a:pt x="265" y="149"/>
                  <a:pt x="265" y="145"/>
                </a:cubicBezTo>
                <a:cubicBezTo>
                  <a:pt x="265" y="67"/>
                  <a:pt x="265" y="67"/>
                  <a:pt x="265" y="67"/>
                </a:cubicBezTo>
                <a:cubicBezTo>
                  <a:pt x="265" y="63"/>
                  <a:pt x="261" y="59"/>
                  <a:pt x="257" y="59"/>
                </a:cubicBezTo>
                <a:close/>
                <a:moveTo>
                  <a:pt x="291" y="32"/>
                </a:moveTo>
                <a:cubicBezTo>
                  <a:pt x="288" y="29"/>
                  <a:pt x="283" y="29"/>
                  <a:pt x="279" y="32"/>
                </a:cubicBezTo>
                <a:cubicBezTo>
                  <a:pt x="278" y="34"/>
                  <a:pt x="277" y="36"/>
                  <a:pt x="277" y="38"/>
                </a:cubicBezTo>
                <a:cubicBezTo>
                  <a:pt x="277" y="40"/>
                  <a:pt x="278" y="42"/>
                  <a:pt x="279" y="44"/>
                </a:cubicBezTo>
                <a:cubicBezTo>
                  <a:pt x="297" y="61"/>
                  <a:pt x="305" y="83"/>
                  <a:pt x="305" y="106"/>
                </a:cubicBezTo>
                <a:cubicBezTo>
                  <a:pt x="305" y="128"/>
                  <a:pt x="297" y="151"/>
                  <a:pt x="279" y="168"/>
                </a:cubicBezTo>
                <a:cubicBezTo>
                  <a:pt x="279" y="168"/>
                  <a:pt x="279" y="168"/>
                  <a:pt x="279" y="168"/>
                </a:cubicBezTo>
                <a:cubicBezTo>
                  <a:pt x="276" y="171"/>
                  <a:pt x="276" y="176"/>
                  <a:pt x="279" y="179"/>
                </a:cubicBezTo>
                <a:cubicBezTo>
                  <a:pt x="283" y="182"/>
                  <a:pt x="288" y="182"/>
                  <a:pt x="291" y="179"/>
                </a:cubicBezTo>
                <a:cubicBezTo>
                  <a:pt x="311" y="159"/>
                  <a:pt x="321" y="132"/>
                  <a:pt x="321" y="106"/>
                </a:cubicBezTo>
                <a:cubicBezTo>
                  <a:pt x="321" y="79"/>
                  <a:pt x="311" y="53"/>
                  <a:pt x="291" y="32"/>
                </a:cubicBezTo>
                <a:close/>
                <a:moveTo>
                  <a:pt x="353" y="53"/>
                </a:moveTo>
                <a:cubicBezTo>
                  <a:pt x="351" y="49"/>
                  <a:pt x="347" y="47"/>
                  <a:pt x="343" y="49"/>
                </a:cubicBezTo>
                <a:cubicBezTo>
                  <a:pt x="338" y="50"/>
                  <a:pt x="336" y="55"/>
                  <a:pt x="338" y="59"/>
                </a:cubicBezTo>
                <a:cubicBezTo>
                  <a:pt x="344" y="74"/>
                  <a:pt x="347" y="90"/>
                  <a:pt x="347" y="106"/>
                </a:cubicBezTo>
                <a:cubicBezTo>
                  <a:pt x="347" y="140"/>
                  <a:pt x="333" y="173"/>
                  <a:pt x="309" y="197"/>
                </a:cubicBezTo>
                <a:cubicBezTo>
                  <a:pt x="307" y="199"/>
                  <a:pt x="306" y="201"/>
                  <a:pt x="306" y="203"/>
                </a:cubicBezTo>
                <a:cubicBezTo>
                  <a:pt x="306" y="205"/>
                  <a:pt x="307" y="207"/>
                  <a:pt x="309" y="209"/>
                </a:cubicBezTo>
                <a:cubicBezTo>
                  <a:pt x="312" y="212"/>
                  <a:pt x="317" y="212"/>
                  <a:pt x="320" y="209"/>
                </a:cubicBezTo>
                <a:cubicBezTo>
                  <a:pt x="348" y="181"/>
                  <a:pt x="363" y="145"/>
                  <a:pt x="363" y="106"/>
                </a:cubicBezTo>
                <a:cubicBezTo>
                  <a:pt x="363" y="88"/>
                  <a:pt x="359" y="70"/>
                  <a:pt x="353" y="5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Arial" charset="0"/>
              <a:ea typeface="+mn-ea"/>
              <a:cs typeface="+mn-cs"/>
            </a:endParaRPr>
          </a:p>
        </p:txBody>
      </p:sp>
      <p:sp>
        <p:nvSpPr>
          <p:cNvPr id="101" name="TextBox 100">
            <a:extLst>
              <a:ext uri="{FF2B5EF4-FFF2-40B4-BE49-F238E27FC236}">
                <a16:creationId xmlns:a16="http://schemas.microsoft.com/office/drawing/2014/main" id="{D5BB25EA-F377-457D-8F0B-D1FE69C6A1E3}"/>
              </a:ext>
            </a:extLst>
          </p:cNvPr>
          <p:cNvSpPr txBox="1"/>
          <p:nvPr/>
        </p:nvSpPr>
        <p:spPr>
          <a:xfrm>
            <a:off x="9786429" y="3854477"/>
            <a:ext cx="418819" cy="242200"/>
          </a:xfrm>
          <a:prstGeom prst="rect">
            <a:avLst/>
          </a:prstGeom>
          <a:noFill/>
        </p:spPr>
        <p:txBody>
          <a:bodyPr wrap="none" rtlCol="0">
            <a:spAutoFit/>
          </a:bodyPr>
          <a:lstStyle>
            <a:defPPr>
              <a:defRPr lang="en-GB"/>
            </a:defPPr>
            <a:lvl1pPr marL="0" marR="0" lvl="0" indent="0" defTabSz="914400" eaLnBrk="1" fontAlgn="auto" latinLnBrk="0" hangingPunct="1">
              <a:lnSpc>
                <a:spcPct val="100000"/>
              </a:lnSpc>
              <a:spcBef>
                <a:spcPts val="0"/>
              </a:spcBef>
              <a:spcAft>
                <a:spcPts val="0"/>
              </a:spcAft>
              <a:buClrTx/>
              <a:buSzTx/>
              <a:buFontTx/>
              <a:buNone/>
              <a:tabLst/>
              <a:defRPr kumimoji="0" sz="1200" b="0" i="0" u="none" strike="noStrike" kern="0" cap="none" spc="0" normalizeH="0" baseline="0">
                <a:ln>
                  <a:noFill/>
                </a:ln>
                <a:solidFill>
                  <a:schemeClr val="tx1">
                    <a:lumMod val="50000"/>
                  </a:schemeClr>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8585A">
                    <a:lumMod val="50000"/>
                  </a:srgbClr>
                </a:solidFill>
                <a:effectLst/>
                <a:uLnTx/>
                <a:uFillTx/>
                <a:latin typeface="Arial" charset="0"/>
                <a:ea typeface="+mn-ea"/>
                <a:cs typeface="+mn-cs"/>
              </a:rPr>
              <a:t>LTE</a:t>
            </a:r>
          </a:p>
        </p:txBody>
      </p:sp>
      <p:sp>
        <p:nvSpPr>
          <p:cNvPr id="102" name="Freeform 3">
            <a:extLst>
              <a:ext uri="{FF2B5EF4-FFF2-40B4-BE49-F238E27FC236}">
                <a16:creationId xmlns:a16="http://schemas.microsoft.com/office/drawing/2014/main" id="{A09F0C6E-C361-4F3A-A38D-AAA51303B851}"/>
              </a:ext>
            </a:extLst>
          </p:cNvPr>
          <p:cNvSpPr>
            <a:spLocks noChangeAspect="1" noEditPoints="1"/>
          </p:cNvSpPr>
          <p:nvPr/>
        </p:nvSpPr>
        <p:spPr bwMode="auto">
          <a:xfrm>
            <a:off x="11176393" y="3151369"/>
            <a:ext cx="530961" cy="746876"/>
          </a:xfrm>
          <a:custGeom>
            <a:avLst/>
            <a:gdLst>
              <a:gd name="T0" fmla="*/ 2147483647 w 363"/>
              <a:gd name="T1" fmla="*/ 2147483647 h 447"/>
              <a:gd name="T2" fmla="*/ 2147483647 w 363"/>
              <a:gd name="T3" fmla="*/ 2147483647 h 447"/>
              <a:gd name="T4" fmla="*/ 2147483647 w 363"/>
              <a:gd name="T5" fmla="*/ 2147483647 h 447"/>
              <a:gd name="T6" fmla="*/ 2147483647 w 363"/>
              <a:gd name="T7" fmla="*/ 2147483647 h 447"/>
              <a:gd name="T8" fmla="*/ 2147483647 w 363"/>
              <a:gd name="T9" fmla="*/ 2147483647 h 447"/>
              <a:gd name="T10" fmla="*/ 2147483647 w 363"/>
              <a:gd name="T11" fmla="*/ 2147483647 h 447"/>
              <a:gd name="T12" fmla="*/ 2147483647 w 363"/>
              <a:gd name="T13" fmla="*/ 2147483647 h 447"/>
              <a:gd name="T14" fmla="*/ 2147483647 w 363"/>
              <a:gd name="T15" fmla="*/ 2147483647 h 447"/>
              <a:gd name="T16" fmla="*/ 2147483647 w 363"/>
              <a:gd name="T17" fmla="*/ 2147483647 h 447"/>
              <a:gd name="T18" fmla="*/ 2147483647 w 363"/>
              <a:gd name="T19" fmla="*/ 2147483647 h 447"/>
              <a:gd name="T20" fmla="*/ 2147483647 w 363"/>
              <a:gd name="T21" fmla="*/ 2147483647 h 447"/>
              <a:gd name="T22" fmla="*/ 2147483647 w 363"/>
              <a:gd name="T23" fmla="*/ 2147483647 h 447"/>
              <a:gd name="T24" fmla="*/ 2147483647 w 363"/>
              <a:gd name="T25" fmla="*/ 2147483647 h 447"/>
              <a:gd name="T26" fmla="*/ 2147483647 w 363"/>
              <a:gd name="T27" fmla="*/ 2147483647 h 447"/>
              <a:gd name="T28" fmla="*/ 2147483647 w 363"/>
              <a:gd name="T29" fmla="*/ 2147483647 h 447"/>
              <a:gd name="T30" fmla="*/ 2147483647 w 363"/>
              <a:gd name="T31" fmla="*/ 2147483647 h 447"/>
              <a:gd name="T32" fmla="*/ 2147483647 w 363"/>
              <a:gd name="T33" fmla="*/ 2147483647 h 447"/>
              <a:gd name="T34" fmla="*/ 2147483647 w 363"/>
              <a:gd name="T35" fmla="*/ 2147483647 h 447"/>
              <a:gd name="T36" fmla="*/ 2147483647 w 363"/>
              <a:gd name="T37" fmla="*/ 2147483647 h 447"/>
              <a:gd name="T38" fmla="*/ 2147483647 w 363"/>
              <a:gd name="T39" fmla="*/ 2147483647 h 447"/>
              <a:gd name="T40" fmla="*/ 2147483647 w 363"/>
              <a:gd name="T41" fmla="*/ 2147483647 h 447"/>
              <a:gd name="T42" fmla="*/ 0 w 363"/>
              <a:gd name="T43" fmla="*/ 2147483647 h 447"/>
              <a:gd name="T44" fmla="*/ 0 w 363"/>
              <a:gd name="T45" fmla="*/ 2147483647 h 447"/>
              <a:gd name="T46" fmla="*/ 2147483647 w 363"/>
              <a:gd name="T47" fmla="*/ 2147483647 h 447"/>
              <a:gd name="T48" fmla="*/ 2147483647 w 363"/>
              <a:gd name="T49" fmla="*/ 2147483647 h 447"/>
              <a:gd name="T50" fmla="*/ 2147483647 w 363"/>
              <a:gd name="T51" fmla="*/ 2147483647 h 447"/>
              <a:gd name="T52" fmla="*/ 2147483647 w 363"/>
              <a:gd name="T53" fmla="*/ 2147483647 h 447"/>
              <a:gd name="T54" fmla="*/ 2147483647 w 363"/>
              <a:gd name="T55" fmla="*/ 2147483647 h 447"/>
              <a:gd name="T56" fmla="*/ 2147483647 w 363"/>
              <a:gd name="T57" fmla="*/ 2147483647 h 447"/>
              <a:gd name="T58" fmla="*/ 2147483647 w 363"/>
              <a:gd name="T59" fmla="*/ 2147483647 h 447"/>
              <a:gd name="T60" fmla="*/ 2147483647 w 363"/>
              <a:gd name="T61" fmla="*/ 2147483647 h 447"/>
              <a:gd name="T62" fmla="*/ 2147483647 w 363"/>
              <a:gd name="T63" fmla="*/ 2147483647 h 447"/>
              <a:gd name="T64" fmla="*/ 2147483647 w 363"/>
              <a:gd name="T65" fmla="*/ 2147483647 h 447"/>
              <a:gd name="T66" fmla="*/ 2147483647 w 363"/>
              <a:gd name="T67" fmla="*/ 2147483647 h 447"/>
              <a:gd name="T68" fmla="*/ 2147483647 w 363"/>
              <a:gd name="T69" fmla="*/ 2147483647 h 447"/>
              <a:gd name="T70" fmla="*/ 2147483647 w 363"/>
              <a:gd name="T71" fmla="*/ 2147483647 h 447"/>
              <a:gd name="T72" fmla="*/ 2147483647 w 363"/>
              <a:gd name="T73" fmla="*/ 2147483647 h 447"/>
              <a:gd name="T74" fmla="*/ 2147483647 w 363"/>
              <a:gd name="T75" fmla="*/ 2147483647 h 447"/>
              <a:gd name="T76" fmla="*/ 2147483647 w 363"/>
              <a:gd name="T77" fmla="*/ 2147483647 h 447"/>
              <a:gd name="T78" fmla="*/ 2147483647 w 363"/>
              <a:gd name="T79" fmla="*/ 2147483647 h 447"/>
              <a:gd name="T80" fmla="*/ 2147483647 w 363"/>
              <a:gd name="T81" fmla="*/ 2147483647 h 447"/>
              <a:gd name="T82" fmla="*/ 2147483647 w 363"/>
              <a:gd name="T83" fmla="*/ 2147483647 h 447"/>
              <a:gd name="T84" fmla="*/ 2147483647 w 363"/>
              <a:gd name="T85" fmla="*/ 2147483647 h 447"/>
              <a:gd name="T86" fmla="*/ 2147483647 w 363"/>
              <a:gd name="T87" fmla="*/ 2147483647 h 447"/>
              <a:gd name="T88" fmla="*/ 2147483647 w 363"/>
              <a:gd name="T89" fmla="*/ 2147483647 h 447"/>
              <a:gd name="T90" fmla="*/ 2147483647 w 363"/>
              <a:gd name="T91" fmla="*/ 2147483647 h 447"/>
              <a:gd name="T92" fmla="*/ 2147483647 w 363"/>
              <a:gd name="T93" fmla="*/ 2147483647 h 447"/>
              <a:gd name="T94" fmla="*/ 2147483647 w 363"/>
              <a:gd name="T95" fmla="*/ 2147483647 h 447"/>
              <a:gd name="T96" fmla="*/ 2147483647 w 363"/>
              <a:gd name="T97" fmla="*/ 2147483647 h 447"/>
              <a:gd name="T98" fmla="*/ 2147483647 w 363"/>
              <a:gd name="T99" fmla="*/ 2147483647 h 44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3" h="447">
                <a:moveTo>
                  <a:pt x="85" y="38"/>
                </a:moveTo>
                <a:cubicBezTo>
                  <a:pt x="85" y="38"/>
                  <a:pt x="85" y="38"/>
                  <a:pt x="85" y="38"/>
                </a:cubicBezTo>
                <a:cubicBezTo>
                  <a:pt x="85" y="36"/>
                  <a:pt x="84" y="34"/>
                  <a:pt x="83" y="32"/>
                </a:cubicBezTo>
                <a:cubicBezTo>
                  <a:pt x="80" y="29"/>
                  <a:pt x="75" y="29"/>
                  <a:pt x="72" y="32"/>
                </a:cubicBezTo>
                <a:cubicBezTo>
                  <a:pt x="51" y="53"/>
                  <a:pt x="41" y="79"/>
                  <a:pt x="41" y="106"/>
                </a:cubicBezTo>
                <a:cubicBezTo>
                  <a:pt x="41" y="106"/>
                  <a:pt x="41" y="106"/>
                  <a:pt x="41" y="106"/>
                </a:cubicBezTo>
                <a:cubicBezTo>
                  <a:pt x="41" y="132"/>
                  <a:pt x="51" y="159"/>
                  <a:pt x="72" y="179"/>
                </a:cubicBezTo>
                <a:cubicBezTo>
                  <a:pt x="75" y="182"/>
                  <a:pt x="80" y="182"/>
                  <a:pt x="83" y="179"/>
                </a:cubicBezTo>
                <a:cubicBezTo>
                  <a:pt x="84" y="178"/>
                  <a:pt x="85" y="176"/>
                  <a:pt x="85" y="174"/>
                </a:cubicBezTo>
                <a:cubicBezTo>
                  <a:pt x="85" y="174"/>
                  <a:pt x="85" y="174"/>
                  <a:pt x="85" y="174"/>
                </a:cubicBezTo>
                <a:cubicBezTo>
                  <a:pt x="85" y="172"/>
                  <a:pt x="84" y="169"/>
                  <a:pt x="83" y="168"/>
                </a:cubicBezTo>
                <a:cubicBezTo>
                  <a:pt x="66" y="151"/>
                  <a:pt x="57" y="128"/>
                  <a:pt x="57" y="106"/>
                </a:cubicBezTo>
                <a:cubicBezTo>
                  <a:pt x="57" y="83"/>
                  <a:pt x="66" y="61"/>
                  <a:pt x="83" y="44"/>
                </a:cubicBezTo>
                <a:cubicBezTo>
                  <a:pt x="84" y="42"/>
                  <a:pt x="85" y="40"/>
                  <a:pt x="85" y="38"/>
                </a:cubicBezTo>
                <a:close/>
                <a:moveTo>
                  <a:pt x="48" y="191"/>
                </a:moveTo>
                <a:cubicBezTo>
                  <a:pt x="48" y="191"/>
                  <a:pt x="47" y="191"/>
                  <a:pt x="47" y="190"/>
                </a:cubicBezTo>
                <a:cubicBezTo>
                  <a:pt x="45" y="188"/>
                  <a:pt x="44" y="186"/>
                  <a:pt x="42" y="184"/>
                </a:cubicBezTo>
                <a:cubicBezTo>
                  <a:pt x="42" y="184"/>
                  <a:pt x="42" y="184"/>
                  <a:pt x="42" y="184"/>
                </a:cubicBezTo>
                <a:cubicBezTo>
                  <a:pt x="41" y="182"/>
                  <a:pt x="40" y="181"/>
                  <a:pt x="39" y="180"/>
                </a:cubicBezTo>
                <a:cubicBezTo>
                  <a:pt x="33" y="171"/>
                  <a:pt x="28" y="162"/>
                  <a:pt x="24" y="152"/>
                </a:cubicBezTo>
                <a:cubicBezTo>
                  <a:pt x="24" y="151"/>
                  <a:pt x="23" y="149"/>
                  <a:pt x="23" y="148"/>
                </a:cubicBezTo>
                <a:cubicBezTo>
                  <a:pt x="22" y="147"/>
                  <a:pt x="22" y="147"/>
                  <a:pt x="22" y="146"/>
                </a:cubicBezTo>
                <a:cubicBezTo>
                  <a:pt x="22" y="145"/>
                  <a:pt x="21" y="143"/>
                  <a:pt x="21" y="142"/>
                </a:cubicBezTo>
                <a:cubicBezTo>
                  <a:pt x="21" y="141"/>
                  <a:pt x="20" y="141"/>
                  <a:pt x="20" y="140"/>
                </a:cubicBezTo>
                <a:cubicBezTo>
                  <a:pt x="20" y="139"/>
                  <a:pt x="20" y="137"/>
                  <a:pt x="19" y="136"/>
                </a:cubicBezTo>
                <a:cubicBezTo>
                  <a:pt x="19" y="135"/>
                  <a:pt x="19" y="135"/>
                  <a:pt x="19" y="134"/>
                </a:cubicBezTo>
                <a:cubicBezTo>
                  <a:pt x="18" y="133"/>
                  <a:pt x="18" y="131"/>
                  <a:pt x="18" y="130"/>
                </a:cubicBezTo>
                <a:cubicBezTo>
                  <a:pt x="18" y="129"/>
                  <a:pt x="18" y="128"/>
                  <a:pt x="17" y="127"/>
                </a:cubicBezTo>
                <a:cubicBezTo>
                  <a:pt x="17" y="126"/>
                  <a:pt x="17" y="125"/>
                  <a:pt x="17" y="124"/>
                </a:cubicBezTo>
                <a:cubicBezTo>
                  <a:pt x="17" y="123"/>
                  <a:pt x="17" y="122"/>
                  <a:pt x="17" y="121"/>
                </a:cubicBezTo>
                <a:cubicBezTo>
                  <a:pt x="16" y="120"/>
                  <a:pt x="16" y="119"/>
                  <a:pt x="16" y="118"/>
                </a:cubicBezTo>
                <a:cubicBezTo>
                  <a:pt x="16" y="117"/>
                  <a:pt x="16" y="116"/>
                  <a:pt x="16" y="114"/>
                </a:cubicBezTo>
                <a:cubicBezTo>
                  <a:pt x="16" y="113"/>
                  <a:pt x="16" y="113"/>
                  <a:pt x="16" y="112"/>
                </a:cubicBezTo>
                <a:cubicBezTo>
                  <a:pt x="16" y="110"/>
                  <a:pt x="16" y="108"/>
                  <a:pt x="16" y="106"/>
                </a:cubicBezTo>
                <a:cubicBezTo>
                  <a:pt x="16" y="106"/>
                  <a:pt x="16" y="106"/>
                  <a:pt x="16" y="106"/>
                </a:cubicBezTo>
                <a:cubicBezTo>
                  <a:pt x="16" y="106"/>
                  <a:pt x="16" y="106"/>
                  <a:pt x="16" y="106"/>
                </a:cubicBezTo>
                <a:cubicBezTo>
                  <a:pt x="16" y="104"/>
                  <a:pt x="16" y="102"/>
                  <a:pt x="16" y="100"/>
                </a:cubicBezTo>
                <a:cubicBezTo>
                  <a:pt x="16" y="99"/>
                  <a:pt x="16" y="98"/>
                  <a:pt x="16" y="97"/>
                </a:cubicBezTo>
                <a:cubicBezTo>
                  <a:pt x="16" y="96"/>
                  <a:pt x="16" y="95"/>
                  <a:pt x="16" y="93"/>
                </a:cubicBezTo>
                <a:cubicBezTo>
                  <a:pt x="16" y="92"/>
                  <a:pt x="16" y="92"/>
                  <a:pt x="17" y="91"/>
                </a:cubicBezTo>
                <a:cubicBezTo>
                  <a:pt x="17" y="90"/>
                  <a:pt x="17" y="88"/>
                  <a:pt x="17" y="87"/>
                </a:cubicBezTo>
                <a:cubicBezTo>
                  <a:pt x="17" y="86"/>
                  <a:pt x="17" y="85"/>
                  <a:pt x="17" y="84"/>
                </a:cubicBezTo>
                <a:cubicBezTo>
                  <a:pt x="18" y="83"/>
                  <a:pt x="18" y="82"/>
                  <a:pt x="18" y="81"/>
                </a:cubicBezTo>
                <a:cubicBezTo>
                  <a:pt x="18" y="80"/>
                  <a:pt x="18" y="79"/>
                  <a:pt x="19" y="78"/>
                </a:cubicBezTo>
                <a:cubicBezTo>
                  <a:pt x="19" y="77"/>
                  <a:pt x="19" y="76"/>
                  <a:pt x="19" y="75"/>
                </a:cubicBezTo>
                <a:cubicBezTo>
                  <a:pt x="20" y="74"/>
                  <a:pt x="20" y="73"/>
                  <a:pt x="20" y="71"/>
                </a:cubicBezTo>
                <a:cubicBezTo>
                  <a:pt x="20" y="71"/>
                  <a:pt x="21" y="70"/>
                  <a:pt x="21" y="70"/>
                </a:cubicBezTo>
                <a:cubicBezTo>
                  <a:pt x="21" y="68"/>
                  <a:pt x="22" y="67"/>
                  <a:pt x="22" y="65"/>
                </a:cubicBezTo>
                <a:cubicBezTo>
                  <a:pt x="22" y="65"/>
                  <a:pt x="22" y="65"/>
                  <a:pt x="23" y="64"/>
                </a:cubicBezTo>
                <a:cubicBezTo>
                  <a:pt x="23" y="63"/>
                  <a:pt x="24" y="61"/>
                  <a:pt x="24" y="60"/>
                </a:cubicBezTo>
                <a:cubicBezTo>
                  <a:pt x="28" y="50"/>
                  <a:pt x="33" y="40"/>
                  <a:pt x="39" y="32"/>
                </a:cubicBezTo>
                <a:cubicBezTo>
                  <a:pt x="40" y="30"/>
                  <a:pt x="41" y="29"/>
                  <a:pt x="42" y="28"/>
                </a:cubicBezTo>
                <a:cubicBezTo>
                  <a:pt x="42" y="28"/>
                  <a:pt x="42" y="27"/>
                  <a:pt x="42" y="27"/>
                </a:cubicBezTo>
                <a:cubicBezTo>
                  <a:pt x="44" y="25"/>
                  <a:pt x="45" y="23"/>
                  <a:pt x="47" y="21"/>
                </a:cubicBezTo>
                <a:cubicBezTo>
                  <a:pt x="47" y="21"/>
                  <a:pt x="48" y="21"/>
                  <a:pt x="48" y="20"/>
                </a:cubicBezTo>
                <a:cubicBezTo>
                  <a:pt x="50" y="18"/>
                  <a:pt x="52" y="16"/>
                  <a:pt x="54" y="14"/>
                </a:cubicBezTo>
                <a:cubicBezTo>
                  <a:pt x="55" y="13"/>
                  <a:pt x="56" y="11"/>
                  <a:pt x="56" y="9"/>
                </a:cubicBezTo>
                <a:cubicBezTo>
                  <a:pt x="56" y="8"/>
                  <a:pt x="56" y="7"/>
                  <a:pt x="56" y="6"/>
                </a:cubicBezTo>
                <a:cubicBezTo>
                  <a:pt x="55" y="6"/>
                  <a:pt x="55" y="6"/>
                  <a:pt x="55" y="6"/>
                </a:cubicBezTo>
                <a:cubicBezTo>
                  <a:pt x="55" y="6"/>
                  <a:pt x="55" y="6"/>
                  <a:pt x="55" y="6"/>
                </a:cubicBezTo>
                <a:cubicBezTo>
                  <a:pt x="55" y="5"/>
                  <a:pt x="54" y="4"/>
                  <a:pt x="54" y="3"/>
                </a:cubicBezTo>
                <a:cubicBezTo>
                  <a:pt x="52" y="2"/>
                  <a:pt x="51" y="1"/>
                  <a:pt x="49" y="1"/>
                </a:cubicBezTo>
                <a:cubicBezTo>
                  <a:pt x="47" y="0"/>
                  <a:pt x="44" y="1"/>
                  <a:pt x="42" y="3"/>
                </a:cubicBezTo>
                <a:cubicBezTo>
                  <a:pt x="40" y="5"/>
                  <a:pt x="38" y="7"/>
                  <a:pt x="36" y="10"/>
                </a:cubicBezTo>
                <a:cubicBezTo>
                  <a:pt x="36" y="10"/>
                  <a:pt x="35" y="11"/>
                  <a:pt x="35" y="11"/>
                </a:cubicBezTo>
                <a:cubicBezTo>
                  <a:pt x="33" y="13"/>
                  <a:pt x="31" y="15"/>
                  <a:pt x="30" y="17"/>
                </a:cubicBezTo>
                <a:cubicBezTo>
                  <a:pt x="29" y="18"/>
                  <a:pt x="29" y="18"/>
                  <a:pt x="29" y="18"/>
                </a:cubicBezTo>
                <a:cubicBezTo>
                  <a:pt x="29" y="18"/>
                  <a:pt x="29" y="18"/>
                  <a:pt x="29" y="18"/>
                </a:cubicBezTo>
                <a:cubicBezTo>
                  <a:pt x="28" y="20"/>
                  <a:pt x="27" y="21"/>
                  <a:pt x="26" y="23"/>
                </a:cubicBezTo>
                <a:cubicBezTo>
                  <a:pt x="25" y="23"/>
                  <a:pt x="25" y="23"/>
                  <a:pt x="25" y="23"/>
                </a:cubicBezTo>
                <a:cubicBezTo>
                  <a:pt x="25" y="23"/>
                  <a:pt x="25" y="23"/>
                  <a:pt x="25" y="23"/>
                </a:cubicBezTo>
                <a:cubicBezTo>
                  <a:pt x="19" y="33"/>
                  <a:pt x="14" y="43"/>
                  <a:pt x="9" y="53"/>
                </a:cubicBezTo>
                <a:cubicBezTo>
                  <a:pt x="9" y="53"/>
                  <a:pt x="9" y="53"/>
                  <a:pt x="9" y="53"/>
                </a:cubicBezTo>
                <a:cubicBezTo>
                  <a:pt x="9" y="53"/>
                  <a:pt x="9" y="53"/>
                  <a:pt x="9" y="53"/>
                </a:cubicBezTo>
                <a:cubicBezTo>
                  <a:pt x="9" y="55"/>
                  <a:pt x="8" y="57"/>
                  <a:pt x="7" y="59"/>
                </a:cubicBezTo>
                <a:cubicBezTo>
                  <a:pt x="7" y="59"/>
                  <a:pt x="7" y="60"/>
                  <a:pt x="7" y="60"/>
                </a:cubicBezTo>
                <a:cubicBezTo>
                  <a:pt x="6" y="62"/>
                  <a:pt x="6" y="64"/>
                  <a:pt x="5" y="65"/>
                </a:cubicBezTo>
                <a:cubicBezTo>
                  <a:pt x="5" y="66"/>
                  <a:pt x="5" y="66"/>
                  <a:pt x="5" y="67"/>
                </a:cubicBezTo>
                <a:cubicBezTo>
                  <a:pt x="4" y="69"/>
                  <a:pt x="4" y="70"/>
                  <a:pt x="4" y="72"/>
                </a:cubicBezTo>
                <a:cubicBezTo>
                  <a:pt x="3" y="73"/>
                  <a:pt x="3" y="73"/>
                  <a:pt x="3" y="74"/>
                </a:cubicBezTo>
                <a:cubicBezTo>
                  <a:pt x="3" y="75"/>
                  <a:pt x="3" y="77"/>
                  <a:pt x="2" y="78"/>
                </a:cubicBezTo>
                <a:cubicBezTo>
                  <a:pt x="2" y="79"/>
                  <a:pt x="2" y="80"/>
                  <a:pt x="2" y="81"/>
                </a:cubicBezTo>
                <a:cubicBezTo>
                  <a:pt x="2" y="82"/>
                  <a:pt x="1" y="84"/>
                  <a:pt x="1" y="85"/>
                </a:cubicBezTo>
                <a:cubicBezTo>
                  <a:pt x="1" y="86"/>
                  <a:pt x="1" y="87"/>
                  <a:pt x="1" y="89"/>
                </a:cubicBezTo>
                <a:cubicBezTo>
                  <a:pt x="1" y="90"/>
                  <a:pt x="0" y="91"/>
                  <a:pt x="0" y="92"/>
                </a:cubicBezTo>
                <a:cubicBezTo>
                  <a:pt x="0" y="93"/>
                  <a:pt x="0" y="95"/>
                  <a:pt x="0" y="96"/>
                </a:cubicBezTo>
                <a:cubicBezTo>
                  <a:pt x="0" y="97"/>
                  <a:pt x="0" y="98"/>
                  <a:pt x="0" y="99"/>
                </a:cubicBezTo>
                <a:cubicBezTo>
                  <a:pt x="0" y="101"/>
                  <a:pt x="0" y="103"/>
                  <a:pt x="0" y="106"/>
                </a:cubicBezTo>
                <a:cubicBezTo>
                  <a:pt x="0" y="106"/>
                  <a:pt x="0" y="106"/>
                  <a:pt x="0" y="106"/>
                </a:cubicBezTo>
                <a:cubicBezTo>
                  <a:pt x="0" y="106"/>
                  <a:pt x="0" y="106"/>
                  <a:pt x="0" y="106"/>
                </a:cubicBezTo>
                <a:cubicBezTo>
                  <a:pt x="0" y="106"/>
                  <a:pt x="0" y="106"/>
                  <a:pt x="0" y="106"/>
                </a:cubicBezTo>
                <a:cubicBezTo>
                  <a:pt x="0" y="108"/>
                  <a:pt x="0" y="111"/>
                  <a:pt x="0" y="113"/>
                </a:cubicBezTo>
                <a:cubicBezTo>
                  <a:pt x="0" y="114"/>
                  <a:pt x="0" y="115"/>
                  <a:pt x="0" y="115"/>
                </a:cubicBezTo>
                <a:cubicBezTo>
                  <a:pt x="0" y="117"/>
                  <a:pt x="0" y="118"/>
                  <a:pt x="0" y="120"/>
                </a:cubicBezTo>
                <a:cubicBezTo>
                  <a:pt x="0" y="121"/>
                  <a:pt x="1" y="122"/>
                  <a:pt x="1" y="123"/>
                </a:cubicBezTo>
                <a:cubicBezTo>
                  <a:pt x="1" y="124"/>
                  <a:pt x="1" y="125"/>
                  <a:pt x="1" y="127"/>
                </a:cubicBezTo>
                <a:cubicBezTo>
                  <a:pt x="1" y="128"/>
                  <a:pt x="2" y="129"/>
                  <a:pt x="2" y="130"/>
                </a:cubicBezTo>
                <a:cubicBezTo>
                  <a:pt x="2" y="131"/>
                  <a:pt x="2" y="132"/>
                  <a:pt x="2" y="133"/>
                </a:cubicBezTo>
                <a:cubicBezTo>
                  <a:pt x="3" y="135"/>
                  <a:pt x="3" y="136"/>
                  <a:pt x="3" y="138"/>
                </a:cubicBezTo>
                <a:cubicBezTo>
                  <a:pt x="3" y="138"/>
                  <a:pt x="3" y="139"/>
                  <a:pt x="4" y="140"/>
                </a:cubicBezTo>
                <a:cubicBezTo>
                  <a:pt x="4" y="141"/>
                  <a:pt x="4" y="143"/>
                  <a:pt x="5" y="145"/>
                </a:cubicBezTo>
                <a:cubicBezTo>
                  <a:pt x="5" y="145"/>
                  <a:pt x="5" y="146"/>
                  <a:pt x="5" y="146"/>
                </a:cubicBezTo>
                <a:cubicBezTo>
                  <a:pt x="6" y="148"/>
                  <a:pt x="6" y="150"/>
                  <a:pt x="7" y="152"/>
                </a:cubicBezTo>
                <a:cubicBezTo>
                  <a:pt x="7" y="152"/>
                  <a:pt x="7" y="152"/>
                  <a:pt x="7" y="152"/>
                </a:cubicBezTo>
                <a:cubicBezTo>
                  <a:pt x="8" y="154"/>
                  <a:pt x="9" y="156"/>
                  <a:pt x="9" y="158"/>
                </a:cubicBezTo>
                <a:cubicBezTo>
                  <a:pt x="9" y="158"/>
                  <a:pt x="9" y="158"/>
                  <a:pt x="9" y="158"/>
                </a:cubicBezTo>
                <a:cubicBezTo>
                  <a:pt x="9" y="158"/>
                  <a:pt x="9" y="158"/>
                  <a:pt x="9" y="158"/>
                </a:cubicBezTo>
                <a:cubicBezTo>
                  <a:pt x="14" y="169"/>
                  <a:pt x="19" y="179"/>
                  <a:pt x="25" y="188"/>
                </a:cubicBezTo>
                <a:cubicBezTo>
                  <a:pt x="25" y="188"/>
                  <a:pt x="25" y="188"/>
                  <a:pt x="25" y="188"/>
                </a:cubicBezTo>
                <a:cubicBezTo>
                  <a:pt x="25" y="188"/>
                  <a:pt x="25" y="189"/>
                  <a:pt x="26" y="189"/>
                </a:cubicBezTo>
                <a:cubicBezTo>
                  <a:pt x="27" y="190"/>
                  <a:pt x="28" y="192"/>
                  <a:pt x="29" y="193"/>
                </a:cubicBezTo>
                <a:cubicBezTo>
                  <a:pt x="29" y="193"/>
                  <a:pt x="29" y="194"/>
                  <a:pt x="29" y="194"/>
                </a:cubicBezTo>
                <a:cubicBezTo>
                  <a:pt x="29" y="194"/>
                  <a:pt x="29" y="194"/>
                  <a:pt x="30" y="194"/>
                </a:cubicBezTo>
                <a:cubicBezTo>
                  <a:pt x="31" y="196"/>
                  <a:pt x="33" y="198"/>
                  <a:pt x="35" y="201"/>
                </a:cubicBezTo>
                <a:cubicBezTo>
                  <a:pt x="35" y="201"/>
                  <a:pt x="36" y="201"/>
                  <a:pt x="36" y="202"/>
                </a:cubicBezTo>
                <a:cubicBezTo>
                  <a:pt x="38" y="204"/>
                  <a:pt x="40" y="206"/>
                  <a:pt x="42" y="209"/>
                </a:cubicBezTo>
                <a:cubicBezTo>
                  <a:pt x="44" y="211"/>
                  <a:pt x="47" y="211"/>
                  <a:pt x="49" y="211"/>
                </a:cubicBezTo>
                <a:cubicBezTo>
                  <a:pt x="51" y="211"/>
                  <a:pt x="52" y="210"/>
                  <a:pt x="54" y="209"/>
                </a:cubicBezTo>
                <a:cubicBezTo>
                  <a:pt x="54" y="208"/>
                  <a:pt x="55" y="207"/>
                  <a:pt x="55" y="206"/>
                </a:cubicBezTo>
                <a:cubicBezTo>
                  <a:pt x="55" y="206"/>
                  <a:pt x="55" y="206"/>
                  <a:pt x="55" y="206"/>
                </a:cubicBezTo>
                <a:cubicBezTo>
                  <a:pt x="55" y="206"/>
                  <a:pt x="55" y="206"/>
                  <a:pt x="56" y="205"/>
                </a:cubicBezTo>
                <a:cubicBezTo>
                  <a:pt x="56" y="205"/>
                  <a:pt x="56" y="204"/>
                  <a:pt x="56" y="203"/>
                </a:cubicBezTo>
                <a:cubicBezTo>
                  <a:pt x="56" y="201"/>
                  <a:pt x="55" y="199"/>
                  <a:pt x="54" y="197"/>
                </a:cubicBezTo>
                <a:cubicBezTo>
                  <a:pt x="52" y="195"/>
                  <a:pt x="50" y="193"/>
                  <a:pt x="48" y="191"/>
                </a:cubicBezTo>
                <a:close/>
                <a:moveTo>
                  <a:pt x="207" y="60"/>
                </a:moveTo>
                <a:cubicBezTo>
                  <a:pt x="158" y="60"/>
                  <a:pt x="158" y="60"/>
                  <a:pt x="158" y="60"/>
                </a:cubicBezTo>
                <a:cubicBezTo>
                  <a:pt x="147" y="60"/>
                  <a:pt x="138" y="69"/>
                  <a:pt x="138" y="80"/>
                </a:cubicBezTo>
                <a:cubicBezTo>
                  <a:pt x="138" y="439"/>
                  <a:pt x="138" y="439"/>
                  <a:pt x="138" y="439"/>
                </a:cubicBezTo>
                <a:cubicBezTo>
                  <a:pt x="138" y="443"/>
                  <a:pt x="142" y="447"/>
                  <a:pt x="146" y="447"/>
                </a:cubicBezTo>
                <a:cubicBezTo>
                  <a:pt x="151" y="447"/>
                  <a:pt x="154" y="443"/>
                  <a:pt x="154" y="439"/>
                </a:cubicBezTo>
                <a:cubicBezTo>
                  <a:pt x="154" y="420"/>
                  <a:pt x="154" y="420"/>
                  <a:pt x="154" y="420"/>
                </a:cubicBezTo>
                <a:cubicBezTo>
                  <a:pt x="211" y="363"/>
                  <a:pt x="211" y="363"/>
                  <a:pt x="211" y="363"/>
                </a:cubicBezTo>
                <a:cubicBezTo>
                  <a:pt x="211" y="439"/>
                  <a:pt x="211" y="439"/>
                  <a:pt x="211" y="439"/>
                </a:cubicBezTo>
                <a:cubicBezTo>
                  <a:pt x="211" y="443"/>
                  <a:pt x="215" y="447"/>
                  <a:pt x="219" y="447"/>
                </a:cubicBezTo>
                <a:cubicBezTo>
                  <a:pt x="223" y="447"/>
                  <a:pt x="227" y="443"/>
                  <a:pt x="227" y="439"/>
                </a:cubicBezTo>
                <a:cubicBezTo>
                  <a:pt x="227" y="80"/>
                  <a:pt x="227" y="80"/>
                  <a:pt x="227" y="80"/>
                </a:cubicBezTo>
                <a:cubicBezTo>
                  <a:pt x="227" y="69"/>
                  <a:pt x="218" y="60"/>
                  <a:pt x="207" y="60"/>
                </a:cubicBezTo>
                <a:close/>
                <a:moveTo>
                  <a:pt x="154" y="80"/>
                </a:moveTo>
                <a:cubicBezTo>
                  <a:pt x="154" y="78"/>
                  <a:pt x="156" y="76"/>
                  <a:pt x="158" y="76"/>
                </a:cubicBezTo>
                <a:cubicBezTo>
                  <a:pt x="198" y="76"/>
                  <a:pt x="198" y="76"/>
                  <a:pt x="198" y="76"/>
                </a:cubicBezTo>
                <a:cubicBezTo>
                  <a:pt x="154" y="120"/>
                  <a:pt x="154" y="120"/>
                  <a:pt x="154" y="120"/>
                </a:cubicBezTo>
                <a:lnTo>
                  <a:pt x="154" y="80"/>
                </a:lnTo>
                <a:close/>
                <a:moveTo>
                  <a:pt x="154" y="155"/>
                </a:moveTo>
                <a:cubicBezTo>
                  <a:pt x="207" y="207"/>
                  <a:pt x="207" y="207"/>
                  <a:pt x="207" y="207"/>
                </a:cubicBezTo>
                <a:cubicBezTo>
                  <a:pt x="154" y="260"/>
                  <a:pt x="154" y="260"/>
                  <a:pt x="154" y="260"/>
                </a:cubicBezTo>
                <a:lnTo>
                  <a:pt x="154" y="155"/>
                </a:lnTo>
                <a:close/>
                <a:moveTo>
                  <a:pt x="154" y="397"/>
                </a:moveTo>
                <a:cubicBezTo>
                  <a:pt x="154" y="294"/>
                  <a:pt x="154" y="294"/>
                  <a:pt x="154" y="294"/>
                </a:cubicBezTo>
                <a:cubicBezTo>
                  <a:pt x="206" y="346"/>
                  <a:pt x="206" y="346"/>
                  <a:pt x="206" y="346"/>
                </a:cubicBezTo>
                <a:lnTo>
                  <a:pt x="154" y="397"/>
                </a:lnTo>
                <a:close/>
                <a:moveTo>
                  <a:pt x="211" y="328"/>
                </a:moveTo>
                <a:cubicBezTo>
                  <a:pt x="160" y="277"/>
                  <a:pt x="160" y="277"/>
                  <a:pt x="160" y="277"/>
                </a:cubicBezTo>
                <a:cubicBezTo>
                  <a:pt x="211" y="226"/>
                  <a:pt x="211" y="226"/>
                  <a:pt x="211" y="226"/>
                </a:cubicBezTo>
                <a:lnTo>
                  <a:pt x="211" y="328"/>
                </a:lnTo>
                <a:close/>
                <a:moveTo>
                  <a:pt x="211" y="189"/>
                </a:moveTo>
                <a:cubicBezTo>
                  <a:pt x="159" y="137"/>
                  <a:pt x="159" y="137"/>
                  <a:pt x="159" y="137"/>
                </a:cubicBezTo>
                <a:cubicBezTo>
                  <a:pt x="211" y="86"/>
                  <a:pt x="211" y="86"/>
                  <a:pt x="211" y="86"/>
                </a:cubicBezTo>
                <a:lnTo>
                  <a:pt x="211" y="189"/>
                </a:lnTo>
                <a:close/>
                <a:moveTo>
                  <a:pt x="107" y="58"/>
                </a:moveTo>
                <a:cubicBezTo>
                  <a:pt x="103" y="58"/>
                  <a:pt x="99" y="62"/>
                  <a:pt x="99" y="66"/>
                </a:cubicBezTo>
                <a:cubicBezTo>
                  <a:pt x="99" y="144"/>
                  <a:pt x="99" y="144"/>
                  <a:pt x="99" y="144"/>
                </a:cubicBezTo>
                <a:cubicBezTo>
                  <a:pt x="99" y="148"/>
                  <a:pt x="103" y="152"/>
                  <a:pt x="107" y="152"/>
                </a:cubicBezTo>
                <a:cubicBezTo>
                  <a:pt x="111" y="152"/>
                  <a:pt x="115" y="148"/>
                  <a:pt x="115" y="144"/>
                </a:cubicBezTo>
                <a:cubicBezTo>
                  <a:pt x="115" y="66"/>
                  <a:pt x="115" y="66"/>
                  <a:pt x="115" y="66"/>
                </a:cubicBezTo>
                <a:cubicBezTo>
                  <a:pt x="115" y="62"/>
                  <a:pt x="111" y="58"/>
                  <a:pt x="107" y="58"/>
                </a:cubicBezTo>
                <a:close/>
                <a:moveTo>
                  <a:pt x="320" y="28"/>
                </a:moveTo>
                <a:cubicBezTo>
                  <a:pt x="322" y="29"/>
                  <a:pt x="323" y="31"/>
                  <a:pt x="324" y="33"/>
                </a:cubicBezTo>
                <a:cubicBezTo>
                  <a:pt x="327" y="36"/>
                  <a:pt x="332" y="37"/>
                  <a:pt x="335" y="35"/>
                </a:cubicBezTo>
                <a:cubicBezTo>
                  <a:pt x="339" y="32"/>
                  <a:pt x="340" y="27"/>
                  <a:pt x="337" y="23"/>
                </a:cubicBezTo>
                <a:cubicBezTo>
                  <a:pt x="336" y="22"/>
                  <a:pt x="335" y="20"/>
                  <a:pt x="333" y="18"/>
                </a:cubicBezTo>
                <a:cubicBezTo>
                  <a:pt x="329" y="13"/>
                  <a:pt x="325" y="8"/>
                  <a:pt x="320" y="3"/>
                </a:cubicBezTo>
                <a:cubicBezTo>
                  <a:pt x="317" y="0"/>
                  <a:pt x="312" y="0"/>
                  <a:pt x="309" y="3"/>
                </a:cubicBezTo>
                <a:cubicBezTo>
                  <a:pt x="307" y="4"/>
                  <a:pt x="306" y="7"/>
                  <a:pt x="306" y="9"/>
                </a:cubicBezTo>
                <a:cubicBezTo>
                  <a:pt x="306" y="11"/>
                  <a:pt x="307" y="13"/>
                  <a:pt x="309" y="14"/>
                </a:cubicBezTo>
                <a:cubicBezTo>
                  <a:pt x="313" y="18"/>
                  <a:pt x="317" y="23"/>
                  <a:pt x="320" y="28"/>
                </a:cubicBezTo>
                <a:close/>
                <a:moveTo>
                  <a:pt x="257" y="59"/>
                </a:moveTo>
                <a:cubicBezTo>
                  <a:pt x="252" y="59"/>
                  <a:pt x="249" y="63"/>
                  <a:pt x="249" y="67"/>
                </a:cubicBezTo>
                <a:cubicBezTo>
                  <a:pt x="249" y="145"/>
                  <a:pt x="249" y="145"/>
                  <a:pt x="249" y="145"/>
                </a:cubicBezTo>
                <a:cubicBezTo>
                  <a:pt x="249" y="149"/>
                  <a:pt x="252" y="153"/>
                  <a:pt x="257" y="153"/>
                </a:cubicBezTo>
                <a:cubicBezTo>
                  <a:pt x="261" y="153"/>
                  <a:pt x="265" y="149"/>
                  <a:pt x="265" y="145"/>
                </a:cubicBezTo>
                <a:cubicBezTo>
                  <a:pt x="265" y="67"/>
                  <a:pt x="265" y="67"/>
                  <a:pt x="265" y="67"/>
                </a:cubicBezTo>
                <a:cubicBezTo>
                  <a:pt x="265" y="63"/>
                  <a:pt x="261" y="59"/>
                  <a:pt x="257" y="59"/>
                </a:cubicBezTo>
                <a:close/>
                <a:moveTo>
                  <a:pt x="291" y="32"/>
                </a:moveTo>
                <a:cubicBezTo>
                  <a:pt x="288" y="29"/>
                  <a:pt x="283" y="29"/>
                  <a:pt x="279" y="32"/>
                </a:cubicBezTo>
                <a:cubicBezTo>
                  <a:pt x="278" y="34"/>
                  <a:pt x="277" y="36"/>
                  <a:pt x="277" y="38"/>
                </a:cubicBezTo>
                <a:cubicBezTo>
                  <a:pt x="277" y="40"/>
                  <a:pt x="278" y="42"/>
                  <a:pt x="279" y="44"/>
                </a:cubicBezTo>
                <a:cubicBezTo>
                  <a:pt x="297" y="61"/>
                  <a:pt x="305" y="83"/>
                  <a:pt x="305" y="106"/>
                </a:cubicBezTo>
                <a:cubicBezTo>
                  <a:pt x="305" y="128"/>
                  <a:pt x="297" y="151"/>
                  <a:pt x="279" y="168"/>
                </a:cubicBezTo>
                <a:cubicBezTo>
                  <a:pt x="279" y="168"/>
                  <a:pt x="279" y="168"/>
                  <a:pt x="279" y="168"/>
                </a:cubicBezTo>
                <a:cubicBezTo>
                  <a:pt x="276" y="171"/>
                  <a:pt x="276" y="176"/>
                  <a:pt x="279" y="179"/>
                </a:cubicBezTo>
                <a:cubicBezTo>
                  <a:pt x="283" y="182"/>
                  <a:pt x="288" y="182"/>
                  <a:pt x="291" y="179"/>
                </a:cubicBezTo>
                <a:cubicBezTo>
                  <a:pt x="311" y="159"/>
                  <a:pt x="321" y="132"/>
                  <a:pt x="321" y="106"/>
                </a:cubicBezTo>
                <a:cubicBezTo>
                  <a:pt x="321" y="79"/>
                  <a:pt x="311" y="53"/>
                  <a:pt x="291" y="32"/>
                </a:cubicBezTo>
                <a:close/>
                <a:moveTo>
                  <a:pt x="353" y="53"/>
                </a:moveTo>
                <a:cubicBezTo>
                  <a:pt x="351" y="49"/>
                  <a:pt x="347" y="47"/>
                  <a:pt x="343" y="49"/>
                </a:cubicBezTo>
                <a:cubicBezTo>
                  <a:pt x="338" y="50"/>
                  <a:pt x="336" y="55"/>
                  <a:pt x="338" y="59"/>
                </a:cubicBezTo>
                <a:cubicBezTo>
                  <a:pt x="344" y="74"/>
                  <a:pt x="347" y="90"/>
                  <a:pt x="347" y="106"/>
                </a:cubicBezTo>
                <a:cubicBezTo>
                  <a:pt x="347" y="140"/>
                  <a:pt x="333" y="173"/>
                  <a:pt x="309" y="197"/>
                </a:cubicBezTo>
                <a:cubicBezTo>
                  <a:pt x="307" y="199"/>
                  <a:pt x="306" y="201"/>
                  <a:pt x="306" y="203"/>
                </a:cubicBezTo>
                <a:cubicBezTo>
                  <a:pt x="306" y="205"/>
                  <a:pt x="307" y="207"/>
                  <a:pt x="309" y="209"/>
                </a:cubicBezTo>
                <a:cubicBezTo>
                  <a:pt x="312" y="212"/>
                  <a:pt x="317" y="212"/>
                  <a:pt x="320" y="209"/>
                </a:cubicBezTo>
                <a:cubicBezTo>
                  <a:pt x="348" y="181"/>
                  <a:pt x="363" y="145"/>
                  <a:pt x="363" y="106"/>
                </a:cubicBezTo>
                <a:cubicBezTo>
                  <a:pt x="363" y="88"/>
                  <a:pt x="359" y="70"/>
                  <a:pt x="353" y="5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Arial" charset="0"/>
              <a:ea typeface="+mn-ea"/>
              <a:cs typeface="+mn-cs"/>
            </a:endParaRPr>
          </a:p>
        </p:txBody>
      </p:sp>
      <p:cxnSp>
        <p:nvCxnSpPr>
          <p:cNvPr id="107" name="Straight Connector 106">
            <a:extLst>
              <a:ext uri="{FF2B5EF4-FFF2-40B4-BE49-F238E27FC236}">
                <a16:creationId xmlns:a16="http://schemas.microsoft.com/office/drawing/2014/main" id="{A571EBD7-5C4A-413D-B07F-A2A0527A42C3}"/>
              </a:ext>
            </a:extLst>
          </p:cNvPr>
          <p:cNvCxnSpPr>
            <a:cxnSpLocks/>
            <a:stCxn id="98" idx="0"/>
            <a:endCxn id="101" idx="0"/>
          </p:cNvCxnSpPr>
          <p:nvPr/>
        </p:nvCxnSpPr>
        <p:spPr bwMode="auto">
          <a:xfrm flipH="1">
            <a:off x="9995839" y="3854477"/>
            <a:ext cx="1434260" cy="0"/>
          </a:xfrm>
          <a:prstGeom prst="line">
            <a:avLst/>
          </a:prstGeom>
          <a:solidFill>
            <a:schemeClr val="accent1"/>
          </a:solidFill>
          <a:ln w="12700" cap="flat" cmpd="sng" algn="ctr">
            <a:solidFill>
              <a:schemeClr val="bg1"/>
            </a:solidFill>
            <a:prstDash val="solid"/>
            <a:round/>
            <a:headEnd type="none" w="med" len="med"/>
            <a:tailEnd type="none" w="med" len="med"/>
          </a:ln>
          <a:effectLst/>
        </p:spPr>
      </p:cxnSp>
      <p:sp>
        <p:nvSpPr>
          <p:cNvPr id="109" name="TextBox 108">
            <a:extLst>
              <a:ext uri="{FF2B5EF4-FFF2-40B4-BE49-F238E27FC236}">
                <a16:creationId xmlns:a16="http://schemas.microsoft.com/office/drawing/2014/main" id="{96C918E5-82BC-440E-9820-031739943236}"/>
              </a:ext>
            </a:extLst>
          </p:cNvPr>
          <p:cNvSpPr txBox="1"/>
          <p:nvPr/>
        </p:nvSpPr>
        <p:spPr>
          <a:xfrm rot="4058521">
            <a:off x="10791109" y="3023846"/>
            <a:ext cx="457209" cy="22781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Arial" charset="0"/>
                <a:ea typeface="+mn-ea"/>
                <a:cs typeface="+mn-cs"/>
              </a:rPr>
              <a:t>S1’-U</a:t>
            </a:r>
          </a:p>
        </p:txBody>
      </p:sp>
      <p:sp>
        <p:nvSpPr>
          <p:cNvPr id="110" name="TextBox 109">
            <a:extLst>
              <a:ext uri="{FF2B5EF4-FFF2-40B4-BE49-F238E27FC236}">
                <a16:creationId xmlns:a16="http://schemas.microsoft.com/office/drawing/2014/main" id="{94687C83-8F03-4DFB-AD51-1412F4CCB71F}"/>
              </a:ext>
            </a:extLst>
          </p:cNvPr>
          <p:cNvSpPr txBox="1"/>
          <p:nvPr/>
        </p:nvSpPr>
        <p:spPr>
          <a:xfrm rot="18032023">
            <a:off x="10218768" y="3039392"/>
            <a:ext cx="457209" cy="22781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Arial" charset="0"/>
                <a:ea typeface="+mn-ea"/>
                <a:cs typeface="+mn-cs"/>
              </a:rPr>
              <a:t>S1’-C</a:t>
            </a:r>
          </a:p>
        </p:txBody>
      </p:sp>
      <p:sp>
        <p:nvSpPr>
          <p:cNvPr id="112" name="Rectangle 111">
            <a:extLst>
              <a:ext uri="{FF2B5EF4-FFF2-40B4-BE49-F238E27FC236}">
                <a16:creationId xmlns:a16="http://schemas.microsoft.com/office/drawing/2014/main" id="{0E02BE13-0E4D-4A34-9583-387562F29C95}"/>
              </a:ext>
            </a:extLst>
          </p:cNvPr>
          <p:cNvSpPr/>
          <p:nvPr/>
        </p:nvSpPr>
        <p:spPr>
          <a:xfrm>
            <a:off x="10172617" y="1493661"/>
            <a:ext cx="953849" cy="29602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sng" strike="noStrike" kern="0" cap="none" spc="0" normalizeH="0" baseline="0" noProof="0">
                <a:ln>
                  <a:noFill/>
                </a:ln>
                <a:solidFill>
                  <a:srgbClr val="FFFFFF"/>
                </a:solidFill>
                <a:effectLst/>
                <a:uLnTx/>
                <a:uFillTx/>
                <a:latin typeface="Arial" charset="0"/>
                <a:ea typeface="+mn-ea"/>
                <a:cs typeface="+mn-cs"/>
              </a:rPr>
              <a:t>Option 3x</a:t>
            </a:r>
          </a:p>
        </p:txBody>
      </p:sp>
      <p:sp>
        <p:nvSpPr>
          <p:cNvPr id="116" name="TextBox 115">
            <a:extLst>
              <a:ext uri="{FF2B5EF4-FFF2-40B4-BE49-F238E27FC236}">
                <a16:creationId xmlns:a16="http://schemas.microsoft.com/office/drawing/2014/main" id="{FDD91640-8ADA-42A5-A41F-A950ADC83D9D}"/>
              </a:ext>
            </a:extLst>
          </p:cNvPr>
          <p:cNvSpPr txBox="1"/>
          <p:nvPr/>
        </p:nvSpPr>
        <p:spPr>
          <a:xfrm>
            <a:off x="9481227" y="4387054"/>
            <a:ext cx="2557134" cy="938719"/>
          </a:xfrm>
          <a:prstGeom prst="rect">
            <a:avLst/>
          </a:prstGeom>
          <a:noFill/>
          <a:ln>
            <a:solidFill>
              <a:schemeClr val="bg1"/>
            </a:solidFill>
          </a:ln>
        </p:spPr>
        <p:txBody>
          <a:bodyPr wrap="square" rtlCol="0">
            <a:spAutoFit/>
          </a:bodyPr>
          <a:lstStyle/>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Arial" charset="0"/>
                <a:ea typeface="+mn-ea"/>
                <a:cs typeface="+mn-cs"/>
              </a:rPr>
              <a:t>S1’-C always to LTE </a:t>
            </a:r>
            <a:r>
              <a:rPr kumimoji="0" lang="en-US" sz="1100" b="0" i="0" u="none" strike="noStrike" kern="0" cap="none" spc="0" normalizeH="0" baseline="0" noProof="0" err="1">
                <a:ln>
                  <a:noFill/>
                </a:ln>
                <a:solidFill>
                  <a:srgbClr val="FFFFFF"/>
                </a:solidFill>
                <a:effectLst/>
                <a:uLnTx/>
                <a:uFillTx/>
                <a:latin typeface="Arial" charset="0"/>
                <a:ea typeface="+mn-ea"/>
                <a:cs typeface="+mn-cs"/>
              </a:rPr>
              <a:t>eNB</a:t>
            </a:r>
            <a:endParaRPr kumimoji="0" lang="en-US" sz="1100" b="0" i="0" u="none" strike="noStrike" kern="0" cap="none" spc="0" normalizeH="0" baseline="0" noProof="0">
              <a:ln>
                <a:noFill/>
              </a:ln>
              <a:solidFill>
                <a:srgbClr val="FFFFFF"/>
              </a:solidFill>
              <a:effectLst/>
              <a:uLnTx/>
              <a:uFillTx/>
              <a:latin typeface="Arial" charset="0"/>
              <a:ea typeface="+mn-ea"/>
              <a:cs typeface="+mn-cs"/>
            </a:endParaRPr>
          </a:p>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Arial" charset="0"/>
                <a:ea typeface="+mn-ea"/>
                <a:cs typeface="+mn-cs"/>
              </a:rPr>
              <a:t>S1’-U terminates on NR </a:t>
            </a:r>
            <a:r>
              <a:rPr kumimoji="0" lang="en-US" sz="1100" b="0" i="0" u="none" strike="noStrike" kern="0" cap="none" spc="0" normalizeH="0" baseline="0" noProof="0" err="1">
                <a:ln>
                  <a:noFill/>
                </a:ln>
                <a:solidFill>
                  <a:srgbClr val="FFFFFF"/>
                </a:solidFill>
                <a:effectLst/>
                <a:uLnTx/>
                <a:uFillTx/>
                <a:latin typeface="Arial" charset="0"/>
                <a:ea typeface="+mn-ea"/>
                <a:cs typeface="+mn-cs"/>
              </a:rPr>
              <a:t>gNB</a:t>
            </a:r>
            <a:endParaRPr kumimoji="0" lang="en-US" sz="1100" b="0" i="0" u="none" strike="noStrike" kern="0" cap="none" spc="0" normalizeH="0" baseline="0" noProof="0">
              <a:ln>
                <a:noFill/>
              </a:ln>
              <a:solidFill>
                <a:srgbClr val="FFFFFF"/>
              </a:solidFill>
              <a:effectLst/>
              <a:uLnTx/>
              <a:uFillTx/>
              <a:latin typeface="Arial" charset="0"/>
              <a:ea typeface="+mn-ea"/>
              <a:cs typeface="+mn-cs"/>
            </a:endParaRPr>
          </a:p>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Arial" charset="0"/>
                <a:ea typeface="+mn-ea"/>
                <a:cs typeface="+mn-cs"/>
              </a:rPr>
              <a:t>NR gNB decides if UP traffic is routed via NR gNB and/or LTE </a:t>
            </a:r>
            <a:r>
              <a:rPr kumimoji="0" lang="en-US" sz="1100" b="0" i="0" u="none" strike="noStrike" kern="0" cap="none" spc="0" normalizeH="0" baseline="0" noProof="0" err="1">
                <a:ln>
                  <a:noFill/>
                </a:ln>
                <a:solidFill>
                  <a:srgbClr val="FFFFFF"/>
                </a:solidFill>
                <a:effectLst/>
                <a:uLnTx/>
                <a:uFillTx/>
                <a:latin typeface="Arial" charset="0"/>
                <a:ea typeface="+mn-ea"/>
                <a:cs typeface="+mn-cs"/>
              </a:rPr>
              <a:t>eNB</a:t>
            </a:r>
            <a:r>
              <a:rPr kumimoji="0" lang="en-US" sz="1100" b="0" i="0" u="none" strike="noStrike" kern="0" cap="none" spc="0" normalizeH="0" baseline="0" noProof="0">
                <a:ln>
                  <a:noFill/>
                </a:ln>
                <a:solidFill>
                  <a:srgbClr val="FFFFFF"/>
                </a:solidFill>
                <a:effectLst/>
                <a:uLnTx/>
                <a:uFillTx/>
                <a:latin typeface="Arial" charset="0"/>
                <a:ea typeface="+mn-ea"/>
                <a:cs typeface="+mn-cs"/>
              </a:rPr>
              <a:t> (split bearer in NR gNB/SCG)</a:t>
            </a:r>
          </a:p>
        </p:txBody>
      </p:sp>
      <p:grpSp>
        <p:nvGrpSpPr>
          <p:cNvPr id="145" name="Group 144">
            <a:extLst>
              <a:ext uri="{FF2B5EF4-FFF2-40B4-BE49-F238E27FC236}">
                <a16:creationId xmlns:a16="http://schemas.microsoft.com/office/drawing/2014/main" id="{D2DFCAD4-7F59-4541-89BB-6A01A7AEF251}"/>
              </a:ext>
            </a:extLst>
          </p:cNvPr>
          <p:cNvGrpSpPr/>
          <p:nvPr/>
        </p:nvGrpSpPr>
        <p:grpSpPr>
          <a:xfrm>
            <a:off x="10015705" y="2293807"/>
            <a:ext cx="1353713" cy="631720"/>
            <a:chOff x="1416616" y="2456593"/>
            <a:chExt cx="1508780" cy="722485"/>
          </a:xfrm>
        </p:grpSpPr>
        <p:grpSp>
          <p:nvGrpSpPr>
            <p:cNvPr id="146" name="Group 145">
              <a:extLst>
                <a:ext uri="{FF2B5EF4-FFF2-40B4-BE49-F238E27FC236}">
                  <a16:creationId xmlns:a16="http://schemas.microsoft.com/office/drawing/2014/main" id="{F10C457F-6BE8-4F47-9F5C-673BDB1C9F40}"/>
                </a:ext>
              </a:extLst>
            </p:cNvPr>
            <p:cNvGrpSpPr/>
            <p:nvPr/>
          </p:nvGrpSpPr>
          <p:grpSpPr>
            <a:xfrm>
              <a:off x="1416616" y="2456593"/>
              <a:ext cx="1508780" cy="722485"/>
              <a:chOff x="8582882" y="167662"/>
              <a:chExt cx="796584" cy="295959"/>
            </a:xfrm>
          </p:grpSpPr>
          <p:sp>
            <p:nvSpPr>
              <p:cNvPr id="149" name="AutoShape 15" descr="bpct-blend1">
                <a:extLst>
                  <a:ext uri="{FF2B5EF4-FFF2-40B4-BE49-F238E27FC236}">
                    <a16:creationId xmlns:a16="http://schemas.microsoft.com/office/drawing/2014/main" id="{3D3AF124-C3CB-4691-91AE-68DA98129438}"/>
                  </a:ext>
                </a:extLst>
              </p:cNvPr>
              <p:cNvSpPr>
                <a:spLocks noChangeArrowheads="1"/>
              </p:cNvSpPr>
              <p:nvPr/>
            </p:nvSpPr>
            <p:spPr bwMode="auto">
              <a:xfrm>
                <a:off x="8608121" y="167662"/>
                <a:ext cx="746106" cy="295959"/>
              </a:xfrm>
              <a:prstGeom prst="roundRect">
                <a:avLst>
                  <a:gd name="adj" fmla="val 5958"/>
                </a:avLst>
              </a:prstGeom>
              <a:solidFill>
                <a:srgbClr val="5B6592"/>
              </a:solidFill>
              <a:ln w="25400" algn="ctr">
                <a:solidFill>
                  <a:srgbClr val="FFFFFF"/>
                </a:solidFill>
                <a:round/>
                <a:headEnd/>
                <a:tailEnd/>
              </a:ln>
            </p:spPr>
            <p:txBody>
              <a:bodyPr lIns="125986" tIns="45718" rIns="91430" bIns="45718" anchor="ctr"/>
              <a:lstStyle>
                <a:lvl1pPr eaLnBrk="0" hangingPunct="0">
                  <a:spcBef>
                    <a:spcPct val="20000"/>
                  </a:spcBef>
                  <a:buClr>
                    <a:srgbClr val="00A9D4"/>
                  </a:buClr>
                  <a:buFont typeface="Arial" pitchFamily="34" charset="0"/>
                  <a:buChar char="›"/>
                  <a:defRPr sz="20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altLang="en-US" sz="800" b="0" i="0" u="none" strike="noStrike" kern="0" cap="none" spc="0" normalizeH="0" baseline="0" noProof="0">
                  <a:ln>
                    <a:noFill/>
                  </a:ln>
                  <a:solidFill>
                    <a:srgbClr val="00A9D4"/>
                  </a:solidFill>
                  <a:effectLst/>
                  <a:uLnTx/>
                  <a:uFillTx/>
                  <a:latin typeface="Arial" pitchFamily="34" charset="0"/>
                  <a:ea typeface="+mn-ea"/>
                  <a:cs typeface="+mn-cs"/>
                </a:endParaRPr>
              </a:p>
            </p:txBody>
          </p:sp>
          <p:sp>
            <p:nvSpPr>
              <p:cNvPr id="150" name="Rectangle 36">
                <a:extLst>
                  <a:ext uri="{FF2B5EF4-FFF2-40B4-BE49-F238E27FC236}">
                    <a16:creationId xmlns:a16="http://schemas.microsoft.com/office/drawing/2014/main" id="{A037ABE3-F38F-4B79-8801-4B29B661BD92}"/>
                  </a:ext>
                </a:extLst>
              </p:cNvPr>
              <p:cNvSpPr>
                <a:spLocks noChangeArrowheads="1"/>
              </p:cNvSpPr>
              <p:nvPr/>
            </p:nvSpPr>
            <p:spPr bwMode="auto">
              <a:xfrm>
                <a:off x="8582882" y="191001"/>
                <a:ext cx="796584" cy="113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rgbClr val="00A9D4"/>
                  </a:buClr>
                  <a:buFont typeface="Arial" pitchFamily="34" charset="0"/>
                  <a:buChar char="›"/>
                  <a:defRPr sz="20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200" b="0" i="0" u="none" strike="noStrike" kern="0" cap="none" spc="0" normalizeH="0" baseline="0" noProof="0">
                    <a:ln>
                      <a:noFill/>
                    </a:ln>
                    <a:solidFill>
                      <a:srgbClr val="FFFFFF"/>
                    </a:solidFill>
                    <a:effectLst/>
                    <a:uLnTx/>
                    <a:uFillTx/>
                    <a:latin typeface="Arial" pitchFamily="34" charset="0"/>
                    <a:ea typeface="+mn-ea"/>
                    <a:cs typeface="+mn-cs"/>
                  </a:rPr>
                  <a:t>5G EPC</a:t>
                </a:r>
              </a:p>
            </p:txBody>
          </p:sp>
        </p:grpSp>
        <p:sp>
          <p:nvSpPr>
            <p:cNvPr id="147" name="Rectangle: Rounded Corners 146">
              <a:extLst>
                <a:ext uri="{FF2B5EF4-FFF2-40B4-BE49-F238E27FC236}">
                  <a16:creationId xmlns:a16="http://schemas.microsoft.com/office/drawing/2014/main" id="{A96BBB05-EA38-44FB-BC8D-F994406EBFE8}"/>
                </a:ext>
              </a:extLst>
            </p:cNvPr>
            <p:cNvSpPr/>
            <p:nvPr/>
          </p:nvSpPr>
          <p:spPr bwMode="auto">
            <a:xfrm>
              <a:off x="1648131" y="2801596"/>
              <a:ext cx="512959" cy="271570"/>
            </a:xfrm>
            <a:prstGeom prst="roundRect">
              <a:avLst/>
            </a:prstGeom>
            <a:noFill/>
            <a:ln w="12700" cap="flat" cmpd="sng" algn="ctr">
              <a:solidFill>
                <a:schemeClr val="bg1"/>
              </a:solid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Arial" charset="0"/>
                  <a:ea typeface="+mn-ea"/>
                  <a:cs typeface="+mn-cs"/>
                </a:rPr>
                <a:t>MME</a:t>
              </a:r>
            </a:p>
          </p:txBody>
        </p:sp>
        <p:sp>
          <p:nvSpPr>
            <p:cNvPr id="148" name="Rectangle: Rounded Corners 147">
              <a:extLst>
                <a:ext uri="{FF2B5EF4-FFF2-40B4-BE49-F238E27FC236}">
                  <a16:creationId xmlns:a16="http://schemas.microsoft.com/office/drawing/2014/main" id="{41A43E1B-38F5-40B0-AD87-0F790E392242}"/>
                </a:ext>
              </a:extLst>
            </p:cNvPr>
            <p:cNvSpPr/>
            <p:nvPr/>
          </p:nvSpPr>
          <p:spPr bwMode="auto">
            <a:xfrm>
              <a:off x="2218590" y="2801596"/>
              <a:ext cx="507579" cy="271570"/>
            </a:xfrm>
            <a:prstGeom prst="roundRect">
              <a:avLst/>
            </a:prstGeom>
            <a:noFill/>
            <a:ln w="12700" cap="flat" cmpd="sng" algn="ctr">
              <a:solidFill>
                <a:schemeClr val="bg1"/>
              </a:solid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Arial" charset="0"/>
                  <a:ea typeface="+mn-ea"/>
                  <a:cs typeface="+mn-cs"/>
                </a:rPr>
                <a:t>SGW</a:t>
              </a:r>
            </a:p>
          </p:txBody>
        </p:sp>
      </p:grpSp>
      <p:sp>
        <p:nvSpPr>
          <p:cNvPr id="155" name="TextBox 154">
            <a:extLst>
              <a:ext uri="{FF2B5EF4-FFF2-40B4-BE49-F238E27FC236}">
                <a16:creationId xmlns:a16="http://schemas.microsoft.com/office/drawing/2014/main" id="{3B0E2BEF-E0FC-4C28-9D81-7367916252F4}"/>
              </a:ext>
            </a:extLst>
          </p:cNvPr>
          <p:cNvSpPr txBox="1"/>
          <p:nvPr/>
        </p:nvSpPr>
        <p:spPr>
          <a:xfrm>
            <a:off x="10561414" y="3640812"/>
            <a:ext cx="341153" cy="22201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Arial" charset="0"/>
                <a:ea typeface="+mn-ea"/>
                <a:cs typeface="+mn-cs"/>
              </a:rPr>
              <a:t>X2’</a:t>
            </a:r>
          </a:p>
        </p:txBody>
      </p:sp>
      <p:cxnSp>
        <p:nvCxnSpPr>
          <p:cNvPr id="111" name="Straight Connector 110">
            <a:extLst>
              <a:ext uri="{FF2B5EF4-FFF2-40B4-BE49-F238E27FC236}">
                <a16:creationId xmlns:a16="http://schemas.microsoft.com/office/drawing/2014/main" id="{C68E4B56-CE8C-42B6-A273-8A61C38A93FA}"/>
              </a:ext>
            </a:extLst>
          </p:cNvPr>
          <p:cNvCxnSpPr>
            <a:cxnSpLocks/>
            <a:stCxn id="148" idx="2"/>
            <a:endCxn id="98" idx="0"/>
          </p:cNvCxnSpPr>
          <p:nvPr/>
        </p:nvCxnSpPr>
        <p:spPr bwMode="auto">
          <a:xfrm>
            <a:off x="10962961" y="2832921"/>
            <a:ext cx="467138" cy="1021556"/>
          </a:xfrm>
          <a:prstGeom prst="line">
            <a:avLst/>
          </a:prstGeom>
          <a:solidFill>
            <a:schemeClr val="accent1"/>
          </a:solidFill>
          <a:ln w="12700" cap="flat" cmpd="sng" algn="ctr">
            <a:solidFill>
              <a:schemeClr val="bg1"/>
            </a:solidFill>
            <a:prstDash val="solid"/>
            <a:round/>
            <a:headEnd type="none" w="med" len="med"/>
            <a:tailEnd type="none" w="med" len="med"/>
          </a:ln>
          <a:effectLst/>
        </p:spPr>
      </p:cxnSp>
      <p:cxnSp>
        <p:nvCxnSpPr>
          <p:cNvPr id="157" name="Straight Connector 156">
            <a:extLst>
              <a:ext uri="{FF2B5EF4-FFF2-40B4-BE49-F238E27FC236}">
                <a16:creationId xmlns:a16="http://schemas.microsoft.com/office/drawing/2014/main" id="{EEF75754-583C-478E-B20E-98B22B2CFD7E}"/>
              </a:ext>
            </a:extLst>
          </p:cNvPr>
          <p:cNvCxnSpPr>
            <a:cxnSpLocks/>
            <a:stCxn id="147" idx="2"/>
          </p:cNvCxnSpPr>
          <p:nvPr/>
        </p:nvCxnSpPr>
        <p:spPr bwMode="auto">
          <a:xfrm flipH="1">
            <a:off x="10015705" y="2832921"/>
            <a:ext cx="437841" cy="959727"/>
          </a:xfrm>
          <a:prstGeom prst="line">
            <a:avLst/>
          </a:prstGeom>
          <a:noFill/>
          <a:ln w="12700" cap="flat" cmpd="sng" algn="ctr">
            <a:solidFill>
              <a:schemeClr val="bg1"/>
            </a:solidFill>
            <a:prstDash val="dash"/>
            <a:round/>
            <a:headEnd type="none" w="med" len="med"/>
            <a:tailEnd type="none" w="med" len="med"/>
          </a:ln>
          <a:effectLst/>
        </p:spPr>
      </p:cxnSp>
      <p:sp>
        <p:nvSpPr>
          <p:cNvPr id="89" name="Rectangle 88">
            <a:extLst>
              <a:ext uri="{FF2B5EF4-FFF2-40B4-BE49-F238E27FC236}">
                <a16:creationId xmlns:a16="http://schemas.microsoft.com/office/drawing/2014/main" id="{756A3A10-2E79-4850-87E8-D09303FA056C}"/>
              </a:ext>
            </a:extLst>
          </p:cNvPr>
          <p:cNvSpPr/>
          <p:nvPr/>
        </p:nvSpPr>
        <p:spPr>
          <a:xfrm>
            <a:off x="9531621" y="1881894"/>
            <a:ext cx="2263760" cy="307777"/>
          </a:xfrm>
          <a:prstGeom prst="rect">
            <a:avLst/>
          </a:prstGeom>
        </p:spPr>
        <p:txBody>
          <a:bodyPr wrap="none">
            <a:spAutoFit/>
          </a:bodyPr>
          <a:lstStyle/>
          <a:p>
            <a:pPr marL="0" marR="0" lvl="0" indent="0" algn="ctr" defTabSz="914400" rtl="0" eaLnBrk="1" fontAlgn="auto" latinLnBrk="0" hangingPunct="1">
              <a:lnSpc>
                <a:spcPct val="100000"/>
              </a:lnSpc>
              <a:spcBef>
                <a:spcPct val="20000"/>
              </a:spcBef>
              <a:spcAft>
                <a:spcPts val="0"/>
              </a:spcAft>
              <a:buClrTx/>
              <a:buSzTx/>
              <a:buFontTx/>
              <a:buNone/>
              <a:tabLst/>
              <a:defRPr/>
            </a:pPr>
            <a:r>
              <a:rPr kumimoji="0" lang="en-US" altLang="en-US" sz="1400" b="0" i="0" u="none" strike="noStrike" kern="0" cap="none" spc="0" normalizeH="0" baseline="0" noProof="0">
                <a:ln>
                  <a:noFill/>
                </a:ln>
                <a:solidFill>
                  <a:srgbClr val="FFFFFF"/>
                </a:solidFill>
                <a:effectLst/>
                <a:uLnTx/>
                <a:uFillTx/>
                <a:latin typeface="Arial" pitchFamily="34" charset="0"/>
                <a:ea typeface="+mn-ea"/>
                <a:cs typeface="+mn-cs"/>
              </a:rPr>
              <a:t>SN terminated split bearer</a:t>
            </a:r>
          </a:p>
        </p:txBody>
      </p:sp>
      <p:cxnSp>
        <p:nvCxnSpPr>
          <p:cNvPr id="105" name="Straight Connector 104">
            <a:extLst>
              <a:ext uri="{FF2B5EF4-FFF2-40B4-BE49-F238E27FC236}">
                <a16:creationId xmlns:a16="http://schemas.microsoft.com/office/drawing/2014/main" id="{8FD64B08-C98B-4556-8973-97384C75004C}"/>
              </a:ext>
            </a:extLst>
          </p:cNvPr>
          <p:cNvCxnSpPr>
            <a:cxnSpLocks/>
          </p:cNvCxnSpPr>
          <p:nvPr/>
        </p:nvCxnSpPr>
        <p:spPr bwMode="auto">
          <a:xfrm>
            <a:off x="10007728" y="3896874"/>
            <a:ext cx="1564306" cy="0"/>
          </a:xfrm>
          <a:prstGeom prst="line">
            <a:avLst/>
          </a:prstGeom>
          <a:noFill/>
          <a:ln w="12700" cap="flat" cmpd="sng" algn="ctr">
            <a:solidFill>
              <a:schemeClr val="bg1"/>
            </a:solidFill>
            <a:prstDash val="dash"/>
            <a:round/>
            <a:headEnd type="none" w="med" len="med"/>
            <a:tailEnd type="none" w="med" len="med"/>
          </a:ln>
          <a:effectLst/>
        </p:spPr>
      </p:cxnSp>
      <p:sp>
        <p:nvSpPr>
          <p:cNvPr id="74" name="Rectangle 73">
            <a:extLst>
              <a:ext uri="{FF2B5EF4-FFF2-40B4-BE49-F238E27FC236}">
                <a16:creationId xmlns:a16="http://schemas.microsoft.com/office/drawing/2014/main" id="{EAB91FB6-6A74-48C2-9A05-203D3F52A87A}"/>
              </a:ext>
            </a:extLst>
          </p:cNvPr>
          <p:cNvSpPr/>
          <p:nvPr/>
        </p:nvSpPr>
        <p:spPr>
          <a:xfrm>
            <a:off x="307663" y="6306449"/>
            <a:ext cx="8587607" cy="253916"/>
          </a:xfrm>
          <a:prstGeom prst="rect">
            <a:avLst/>
          </a:prstGeom>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050" b="0" i="0" u="none" strike="noStrike" kern="0" cap="none" spc="0" normalizeH="0" baseline="30000" noProof="0">
                <a:ln>
                  <a:noFill/>
                </a:ln>
                <a:solidFill>
                  <a:srgbClr val="FFFFFF"/>
                </a:solidFill>
                <a:effectLst/>
                <a:uLnTx/>
                <a:uFillTx/>
                <a:latin typeface="Arial" pitchFamily="34" charset="0"/>
                <a:ea typeface="+mn-ea"/>
                <a:cs typeface="+mn-cs"/>
              </a:rPr>
              <a:t>(* </a:t>
            </a:r>
            <a:r>
              <a:rPr kumimoji="0" lang="en-US" sz="1050" b="0" i="0" u="none" strike="noStrike" kern="1200" cap="none" spc="0" normalizeH="0" baseline="0" noProof="0">
                <a:ln>
                  <a:noFill/>
                </a:ln>
                <a:solidFill>
                  <a:srgbClr val="FFFFFF"/>
                </a:solidFill>
                <a:effectLst/>
                <a:uLnTx/>
                <a:uFillTx/>
                <a:latin typeface="Arial"/>
                <a:ea typeface="Segoe UI" panose="020B0502040204020203" pitchFamily="34" charset="0"/>
                <a:cs typeface="Segoe UI" panose="020B0502040204020203" pitchFamily="34" charset="0"/>
              </a:rPr>
              <a:t>MCG bearer only if UE is in EN-DC, i.e. UE has another bearer using NR radio resources (otherwise this is “LTE-only/Option 1, DRB”) </a:t>
            </a:r>
            <a:endParaRPr kumimoji="0" lang="en-US" sz="1600" b="0" i="0" u="none" strike="noStrike" kern="1200" cap="none" spc="0" normalizeH="0" baseline="0" noProof="0">
              <a:ln>
                <a:noFill/>
              </a:ln>
              <a:solidFill>
                <a:srgbClr val="FFFFFF"/>
              </a:solidFill>
              <a:effectLst/>
              <a:uLnTx/>
              <a:uFillTx/>
              <a:latin typeface="Arial"/>
              <a:ea typeface="+mn-ea"/>
              <a:cs typeface="+mn-cs"/>
            </a:endParaRPr>
          </a:p>
        </p:txBody>
      </p:sp>
      <p:sp>
        <p:nvSpPr>
          <p:cNvPr id="80" name="Oval 79">
            <a:extLst>
              <a:ext uri="{FF2B5EF4-FFF2-40B4-BE49-F238E27FC236}">
                <a16:creationId xmlns:a16="http://schemas.microsoft.com/office/drawing/2014/main" id="{553E67AD-EE4D-4034-8A65-32BBACF79BAA}"/>
              </a:ext>
            </a:extLst>
          </p:cNvPr>
          <p:cNvSpPr/>
          <p:nvPr/>
        </p:nvSpPr>
        <p:spPr bwMode="auto">
          <a:xfrm>
            <a:off x="1869329" y="3546154"/>
            <a:ext cx="1262107" cy="630664"/>
          </a:xfrm>
          <a:prstGeom prst="ellipse">
            <a:avLst/>
          </a:prstGeom>
          <a:solidFill>
            <a:srgbClr val="BADEEE"/>
          </a:solidFill>
          <a:ln w="12700" cap="flat" cmpd="sng" algn="ctr">
            <a:solidFill>
              <a:schemeClr val="bg1">
                <a:lumMod val="65000"/>
              </a:schemeClr>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000" b="0" i="0" u="none" strike="noStrike" kern="0" cap="none" spc="0" normalizeH="0" baseline="0" noProof="0">
              <a:ln>
                <a:noFill/>
              </a:ln>
              <a:solidFill>
                <a:srgbClr val="58585A"/>
              </a:solidFill>
              <a:effectLst/>
              <a:uLnTx/>
              <a:uFillTx/>
              <a:latin typeface="Arial" charset="0"/>
              <a:ea typeface="+mn-ea"/>
              <a:cs typeface="+mn-cs"/>
            </a:endParaRPr>
          </a:p>
        </p:txBody>
      </p:sp>
      <p:sp>
        <p:nvSpPr>
          <p:cNvPr id="90" name="TextBox 89">
            <a:extLst>
              <a:ext uri="{FF2B5EF4-FFF2-40B4-BE49-F238E27FC236}">
                <a16:creationId xmlns:a16="http://schemas.microsoft.com/office/drawing/2014/main" id="{E1B69729-A232-4E1A-9338-77E4874B9211}"/>
              </a:ext>
            </a:extLst>
          </p:cNvPr>
          <p:cNvSpPr txBox="1"/>
          <p:nvPr/>
        </p:nvSpPr>
        <p:spPr>
          <a:xfrm>
            <a:off x="2305165" y="3854477"/>
            <a:ext cx="364165" cy="2422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8585A">
                    <a:lumMod val="50000"/>
                  </a:srgbClr>
                </a:solidFill>
                <a:effectLst/>
                <a:uLnTx/>
                <a:uFillTx/>
                <a:latin typeface="Arial" charset="0"/>
                <a:ea typeface="+mn-ea"/>
                <a:cs typeface="+mn-cs"/>
              </a:rPr>
              <a:t>NR</a:t>
            </a:r>
          </a:p>
        </p:txBody>
      </p:sp>
      <p:sp>
        <p:nvSpPr>
          <p:cNvPr id="91" name="Oval 90">
            <a:extLst>
              <a:ext uri="{FF2B5EF4-FFF2-40B4-BE49-F238E27FC236}">
                <a16:creationId xmlns:a16="http://schemas.microsoft.com/office/drawing/2014/main" id="{5B5AB5E9-8817-412B-8AF7-D5F247D29DFD}"/>
              </a:ext>
            </a:extLst>
          </p:cNvPr>
          <p:cNvSpPr/>
          <p:nvPr/>
        </p:nvSpPr>
        <p:spPr bwMode="auto">
          <a:xfrm>
            <a:off x="397739" y="3546154"/>
            <a:ext cx="1262107" cy="630664"/>
          </a:xfrm>
          <a:prstGeom prst="ellipse">
            <a:avLst/>
          </a:prstGeom>
          <a:solidFill>
            <a:srgbClr val="BED682"/>
          </a:solidFill>
          <a:ln w="12700" cap="flat" cmpd="sng" algn="ctr">
            <a:no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000" b="0" i="0" u="none" strike="noStrike" kern="0" cap="none" spc="0" normalizeH="0" baseline="0" noProof="0">
              <a:ln>
                <a:noFill/>
              </a:ln>
              <a:solidFill>
                <a:srgbClr val="FED57A"/>
              </a:solidFill>
              <a:effectLst/>
              <a:uLnTx/>
              <a:uFillTx/>
              <a:latin typeface="Arial" charset="0"/>
              <a:ea typeface="+mn-ea"/>
              <a:cs typeface="+mn-cs"/>
            </a:endParaRPr>
          </a:p>
        </p:txBody>
      </p:sp>
      <p:sp>
        <p:nvSpPr>
          <p:cNvPr id="104" name="Freeform 3">
            <a:extLst>
              <a:ext uri="{FF2B5EF4-FFF2-40B4-BE49-F238E27FC236}">
                <a16:creationId xmlns:a16="http://schemas.microsoft.com/office/drawing/2014/main" id="{CF7A7E42-9B95-421D-A404-22F23A4E838F}"/>
              </a:ext>
            </a:extLst>
          </p:cNvPr>
          <p:cNvSpPr>
            <a:spLocks noChangeAspect="1" noEditPoints="1"/>
          </p:cNvSpPr>
          <p:nvPr/>
        </p:nvSpPr>
        <p:spPr bwMode="auto">
          <a:xfrm>
            <a:off x="748342" y="3151369"/>
            <a:ext cx="570094" cy="733012"/>
          </a:xfrm>
          <a:custGeom>
            <a:avLst/>
            <a:gdLst>
              <a:gd name="T0" fmla="*/ 2147483647 w 363"/>
              <a:gd name="T1" fmla="*/ 2147483647 h 447"/>
              <a:gd name="T2" fmla="*/ 2147483647 w 363"/>
              <a:gd name="T3" fmla="*/ 2147483647 h 447"/>
              <a:gd name="T4" fmla="*/ 2147483647 w 363"/>
              <a:gd name="T5" fmla="*/ 2147483647 h 447"/>
              <a:gd name="T6" fmla="*/ 2147483647 w 363"/>
              <a:gd name="T7" fmla="*/ 2147483647 h 447"/>
              <a:gd name="T8" fmla="*/ 2147483647 w 363"/>
              <a:gd name="T9" fmla="*/ 2147483647 h 447"/>
              <a:gd name="T10" fmla="*/ 2147483647 w 363"/>
              <a:gd name="T11" fmla="*/ 2147483647 h 447"/>
              <a:gd name="T12" fmla="*/ 2147483647 w 363"/>
              <a:gd name="T13" fmla="*/ 2147483647 h 447"/>
              <a:gd name="T14" fmla="*/ 2147483647 w 363"/>
              <a:gd name="T15" fmla="*/ 2147483647 h 447"/>
              <a:gd name="T16" fmla="*/ 2147483647 w 363"/>
              <a:gd name="T17" fmla="*/ 2147483647 h 447"/>
              <a:gd name="T18" fmla="*/ 2147483647 w 363"/>
              <a:gd name="T19" fmla="*/ 2147483647 h 447"/>
              <a:gd name="T20" fmla="*/ 2147483647 w 363"/>
              <a:gd name="T21" fmla="*/ 2147483647 h 447"/>
              <a:gd name="T22" fmla="*/ 2147483647 w 363"/>
              <a:gd name="T23" fmla="*/ 2147483647 h 447"/>
              <a:gd name="T24" fmla="*/ 2147483647 w 363"/>
              <a:gd name="T25" fmla="*/ 2147483647 h 447"/>
              <a:gd name="T26" fmla="*/ 2147483647 w 363"/>
              <a:gd name="T27" fmla="*/ 2147483647 h 447"/>
              <a:gd name="T28" fmla="*/ 2147483647 w 363"/>
              <a:gd name="T29" fmla="*/ 2147483647 h 447"/>
              <a:gd name="T30" fmla="*/ 2147483647 w 363"/>
              <a:gd name="T31" fmla="*/ 2147483647 h 447"/>
              <a:gd name="T32" fmla="*/ 2147483647 w 363"/>
              <a:gd name="T33" fmla="*/ 2147483647 h 447"/>
              <a:gd name="T34" fmla="*/ 2147483647 w 363"/>
              <a:gd name="T35" fmla="*/ 2147483647 h 447"/>
              <a:gd name="T36" fmla="*/ 2147483647 w 363"/>
              <a:gd name="T37" fmla="*/ 2147483647 h 447"/>
              <a:gd name="T38" fmla="*/ 2147483647 w 363"/>
              <a:gd name="T39" fmla="*/ 2147483647 h 447"/>
              <a:gd name="T40" fmla="*/ 2147483647 w 363"/>
              <a:gd name="T41" fmla="*/ 2147483647 h 447"/>
              <a:gd name="T42" fmla="*/ 0 w 363"/>
              <a:gd name="T43" fmla="*/ 2147483647 h 447"/>
              <a:gd name="T44" fmla="*/ 0 w 363"/>
              <a:gd name="T45" fmla="*/ 2147483647 h 447"/>
              <a:gd name="T46" fmla="*/ 2147483647 w 363"/>
              <a:gd name="T47" fmla="*/ 2147483647 h 447"/>
              <a:gd name="T48" fmla="*/ 2147483647 w 363"/>
              <a:gd name="T49" fmla="*/ 2147483647 h 447"/>
              <a:gd name="T50" fmla="*/ 2147483647 w 363"/>
              <a:gd name="T51" fmla="*/ 2147483647 h 447"/>
              <a:gd name="T52" fmla="*/ 2147483647 w 363"/>
              <a:gd name="T53" fmla="*/ 2147483647 h 447"/>
              <a:gd name="T54" fmla="*/ 2147483647 w 363"/>
              <a:gd name="T55" fmla="*/ 2147483647 h 447"/>
              <a:gd name="T56" fmla="*/ 2147483647 w 363"/>
              <a:gd name="T57" fmla="*/ 2147483647 h 447"/>
              <a:gd name="T58" fmla="*/ 2147483647 w 363"/>
              <a:gd name="T59" fmla="*/ 2147483647 h 447"/>
              <a:gd name="T60" fmla="*/ 2147483647 w 363"/>
              <a:gd name="T61" fmla="*/ 2147483647 h 447"/>
              <a:gd name="T62" fmla="*/ 2147483647 w 363"/>
              <a:gd name="T63" fmla="*/ 2147483647 h 447"/>
              <a:gd name="T64" fmla="*/ 2147483647 w 363"/>
              <a:gd name="T65" fmla="*/ 2147483647 h 447"/>
              <a:gd name="T66" fmla="*/ 2147483647 w 363"/>
              <a:gd name="T67" fmla="*/ 2147483647 h 447"/>
              <a:gd name="T68" fmla="*/ 2147483647 w 363"/>
              <a:gd name="T69" fmla="*/ 2147483647 h 447"/>
              <a:gd name="T70" fmla="*/ 2147483647 w 363"/>
              <a:gd name="T71" fmla="*/ 2147483647 h 447"/>
              <a:gd name="T72" fmla="*/ 2147483647 w 363"/>
              <a:gd name="T73" fmla="*/ 2147483647 h 447"/>
              <a:gd name="T74" fmla="*/ 2147483647 w 363"/>
              <a:gd name="T75" fmla="*/ 2147483647 h 447"/>
              <a:gd name="T76" fmla="*/ 2147483647 w 363"/>
              <a:gd name="T77" fmla="*/ 2147483647 h 447"/>
              <a:gd name="T78" fmla="*/ 2147483647 w 363"/>
              <a:gd name="T79" fmla="*/ 2147483647 h 447"/>
              <a:gd name="T80" fmla="*/ 2147483647 w 363"/>
              <a:gd name="T81" fmla="*/ 2147483647 h 447"/>
              <a:gd name="T82" fmla="*/ 2147483647 w 363"/>
              <a:gd name="T83" fmla="*/ 2147483647 h 447"/>
              <a:gd name="T84" fmla="*/ 2147483647 w 363"/>
              <a:gd name="T85" fmla="*/ 2147483647 h 447"/>
              <a:gd name="T86" fmla="*/ 2147483647 w 363"/>
              <a:gd name="T87" fmla="*/ 2147483647 h 447"/>
              <a:gd name="T88" fmla="*/ 2147483647 w 363"/>
              <a:gd name="T89" fmla="*/ 2147483647 h 447"/>
              <a:gd name="T90" fmla="*/ 2147483647 w 363"/>
              <a:gd name="T91" fmla="*/ 2147483647 h 447"/>
              <a:gd name="T92" fmla="*/ 2147483647 w 363"/>
              <a:gd name="T93" fmla="*/ 2147483647 h 447"/>
              <a:gd name="T94" fmla="*/ 2147483647 w 363"/>
              <a:gd name="T95" fmla="*/ 2147483647 h 447"/>
              <a:gd name="T96" fmla="*/ 2147483647 w 363"/>
              <a:gd name="T97" fmla="*/ 2147483647 h 447"/>
              <a:gd name="T98" fmla="*/ 2147483647 w 363"/>
              <a:gd name="T99" fmla="*/ 2147483647 h 44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3" h="447">
                <a:moveTo>
                  <a:pt x="85" y="38"/>
                </a:moveTo>
                <a:cubicBezTo>
                  <a:pt x="85" y="38"/>
                  <a:pt x="85" y="38"/>
                  <a:pt x="85" y="38"/>
                </a:cubicBezTo>
                <a:cubicBezTo>
                  <a:pt x="85" y="36"/>
                  <a:pt x="84" y="34"/>
                  <a:pt x="83" y="32"/>
                </a:cubicBezTo>
                <a:cubicBezTo>
                  <a:pt x="80" y="29"/>
                  <a:pt x="75" y="29"/>
                  <a:pt x="72" y="32"/>
                </a:cubicBezTo>
                <a:cubicBezTo>
                  <a:pt x="51" y="53"/>
                  <a:pt x="41" y="79"/>
                  <a:pt x="41" y="106"/>
                </a:cubicBezTo>
                <a:cubicBezTo>
                  <a:pt x="41" y="106"/>
                  <a:pt x="41" y="106"/>
                  <a:pt x="41" y="106"/>
                </a:cubicBezTo>
                <a:cubicBezTo>
                  <a:pt x="41" y="132"/>
                  <a:pt x="51" y="159"/>
                  <a:pt x="72" y="179"/>
                </a:cubicBezTo>
                <a:cubicBezTo>
                  <a:pt x="75" y="182"/>
                  <a:pt x="80" y="182"/>
                  <a:pt x="83" y="179"/>
                </a:cubicBezTo>
                <a:cubicBezTo>
                  <a:pt x="84" y="178"/>
                  <a:pt x="85" y="176"/>
                  <a:pt x="85" y="174"/>
                </a:cubicBezTo>
                <a:cubicBezTo>
                  <a:pt x="85" y="174"/>
                  <a:pt x="85" y="174"/>
                  <a:pt x="85" y="174"/>
                </a:cubicBezTo>
                <a:cubicBezTo>
                  <a:pt x="85" y="172"/>
                  <a:pt x="84" y="169"/>
                  <a:pt x="83" y="168"/>
                </a:cubicBezTo>
                <a:cubicBezTo>
                  <a:pt x="66" y="151"/>
                  <a:pt x="57" y="128"/>
                  <a:pt x="57" y="106"/>
                </a:cubicBezTo>
                <a:cubicBezTo>
                  <a:pt x="57" y="83"/>
                  <a:pt x="66" y="61"/>
                  <a:pt x="83" y="44"/>
                </a:cubicBezTo>
                <a:cubicBezTo>
                  <a:pt x="84" y="42"/>
                  <a:pt x="85" y="40"/>
                  <a:pt x="85" y="38"/>
                </a:cubicBezTo>
                <a:close/>
                <a:moveTo>
                  <a:pt x="48" y="191"/>
                </a:moveTo>
                <a:cubicBezTo>
                  <a:pt x="48" y="191"/>
                  <a:pt x="47" y="191"/>
                  <a:pt x="47" y="190"/>
                </a:cubicBezTo>
                <a:cubicBezTo>
                  <a:pt x="45" y="188"/>
                  <a:pt x="44" y="186"/>
                  <a:pt x="42" y="184"/>
                </a:cubicBezTo>
                <a:cubicBezTo>
                  <a:pt x="42" y="184"/>
                  <a:pt x="42" y="184"/>
                  <a:pt x="42" y="184"/>
                </a:cubicBezTo>
                <a:cubicBezTo>
                  <a:pt x="41" y="182"/>
                  <a:pt x="40" y="181"/>
                  <a:pt x="39" y="180"/>
                </a:cubicBezTo>
                <a:cubicBezTo>
                  <a:pt x="33" y="171"/>
                  <a:pt x="28" y="162"/>
                  <a:pt x="24" y="152"/>
                </a:cubicBezTo>
                <a:cubicBezTo>
                  <a:pt x="24" y="151"/>
                  <a:pt x="23" y="149"/>
                  <a:pt x="23" y="148"/>
                </a:cubicBezTo>
                <a:cubicBezTo>
                  <a:pt x="22" y="147"/>
                  <a:pt x="22" y="147"/>
                  <a:pt x="22" y="146"/>
                </a:cubicBezTo>
                <a:cubicBezTo>
                  <a:pt x="22" y="145"/>
                  <a:pt x="21" y="143"/>
                  <a:pt x="21" y="142"/>
                </a:cubicBezTo>
                <a:cubicBezTo>
                  <a:pt x="21" y="141"/>
                  <a:pt x="20" y="141"/>
                  <a:pt x="20" y="140"/>
                </a:cubicBezTo>
                <a:cubicBezTo>
                  <a:pt x="20" y="139"/>
                  <a:pt x="20" y="137"/>
                  <a:pt x="19" y="136"/>
                </a:cubicBezTo>
                <a:cubicBezTo>
                  <a:pt x="19" y="135"/>
                  <a:pt x="19" y="135"/>
                  <a:pt x="19" y="134"/>
                </a:cubicBezTo>
                <a:cubicBezTo>
                  <a:pt x="18" y="133"/>
                  <a:pt x="18" y="131"/>
                  <a:pt x="18" y="130"/>
                </a:cubicBezTo>
                <a:cubicBezTo>
                  <a:pt x="18" y="129"/>
                  <a:pt x="18" y="128"/>
                  <a:pt x="17" y="127"/>
                </a:cubicBezTo>
                <a:cubicBezTo>
                  <a:pt x="17" y="126"/>
                  <a:pt x="17" y="125"/>
                  <a:pt x="17" y="124"/>
                </a:cubicBezTo>
                <a:cubicBezTo>
                  <a:pt x="17" y="123"/>
                  <a:pt x="17" y="122"/>
                  <a:pt x="17" y="121"/>
                </a:cubicBezTo>
                <a:cubicBezTo>
                  <a:pt x="16" y="120"/>
                  <a:pt x="16" y="119"/>
                  <a:pt x="16" y="118"/>
                </a:cubicBezTo>
                <a:cubicBezTo>
                  <a:pt x="16" y="117"/>
                  <a:pt x="16" y="116"/>
                  <a:pt x="16" y="114"/>
                </a:cubicBezTo>
                <a:cubicBezTo>
                  <a:pt x="16" y="113"/>
                  <a:pt x="16" y="113"/>
                  <a:pt x="16" y="112"/>
                </a:cubicBezTo>
                <a:cubicBezTo>
                  <a:pt x="16" y="110"/>
                  <a:pt x="16" y="108"/>
                  <a:pt x="16" y="106"/>
                </a:cubicBezTo>
                <a:cubicBezTo>
                  <a:pt x="16" y="106"/>
                  <a:pt x="16" y="106"/>
                  <a:pt x="16" y="106"/>
                </a:cubicBezTo>
                <a:cubicBezTo>
                  <a:pt x="16" y="106"/>
                  <a:pt x="16" y="106"/>
                  <a:pt x="16" y="106"/>
                </a:cubicBezTo>
                <a:cubicBezTo>
                  <a:pt x="16" y="104"/>
                  <a:pt x="16" y="102"/>
                  <a:pt x="16" y="100"/>
                </a:cubicBezTo>
                <a:cubicBezTo>
                  <a:pt x="16" y="99"/>
                  <a:pt x="16" y="98"/>
                  <a:pt x="16" y="97"/>
                </a:cubicBezTo>
                <a:cubicBezTo>
                  <a:pt x="16" y="96"/>
                  <a:pt x="16" y="95"/>
                  <a:pt x="16" y="93"/>
                </a:cubicBezTo>
                <a:cubicBezTo>
                  <a:pt x="16" y="92"/>
                  <a:pt x="16" y="92"/>
                  <a:pt x="17" y="91"/>
                </a:cubicBezTo>
                <a:cubicBezTo>
                  <a:pt x="17" y="90"/>
                  <a:pt x="17" y="88"/>
                  <a:pt x="17" y="87"/>
                </a:cubicBezTo>
                <a:cubicBezTo>
                  <a:pt x="17" y="86"/>
                  <a:pt x="17" y="85"/>
                  <a:pt x="17" y="84"/>
                </a:cubicBezTo>
                <a:cubicBezTo>
                  <a:pt x="18" y="83"/>
                  <a:pt x="18" y="82"/>
                  <a:pt x="18" y="81"/>
                </a:cubicBezTo>
                <a:cubicBezTo>
                  <a:pt x="18" y="80"/>
                  <a:pt x="18" y="79"/>
                  <a:pt x="19" y="78"/>
                </a:cubicBezTo>
                <a:cubicBezTo>
                  <a:pt x="19" y="77"/>
                  <a:pt x="19" y="76"/>
                  <a:pt x="19" y="75"/>
                </a:cubicBezTo>
                <a:cubicBezTo>
                  <a:pt x="20" y="74"/>
                  <a:pt x="20" y="73"/>
                  <a:pt x="20" y="71"/>
                </a:cubicBezTo>
                <a:cubicBezTo>
                  <a:pt x="20" y="71"/>
                  <a:pt x="21" y="70"/>
                  <a:pt x="21" y="70"/>
                </a:cubicBezTo>
                <a:cubicBezTo>
                  <a:pt x="21" y="68"/>
                  <a:pt x="22" y="67"/>
                  <a:pt x="22" y="65"/>
                </a:cubicBezTo>
                <a:cubicBezTo>
                  <a:pt x="22" y="65"/>
                  <a:pt x="22" y="65"/>
                  <a:pt x="23" y="64"/>
                </a:cubicBezTo>
                <a:cubicBezTo>
                  <a:pt x="23" y="63"/>
                  <a:pt x="24" y="61"/>
                  <a:pt x="24" y="60"/>
                </a:cubicBezTo>
                <a:cubicBezTo>
                  <a:pt x="28" y="50"/>
                  <a:pt x="33" y="40"/>
                  <a:pt x="39" y="32"/>
                </a:cubicBezTo>
                <a:cubicBezTo>
                  <a:pt x="40" y="30"/>
                  <a:pt x="41" y="29"/>
                  <a:pt x="42" y="28"/>
                </a:cubicBezTo>
                <a:cubicBezTo>
                  <a:pt x="42" y="28"/>
                  <a:pt x="42" y="27"/>
                  <a:pt x="42" y="27"/>
                </a:cubicBezTo>
                <a:cubicBezTo>
                  <a:pt x="44" y="25"/>
                  <a:pt x="45" y="23"/>
                  <a:pt x="47" y="21"/>
                </a:cubicBezTo>
                <a:cubicBezTo>
                  <a:pt x="47" y="21"/>
                  <a:pt x="48" y="21"/>
                  <a:pt x="48" y="20"/>
                </a:cubicBezTo>
                <a:cubicBezTo>
                  <a:pt x="50" y="18"/>
                  <a:pt x="52" y="16"/>
                  <a:pt x="54" y="14"/>
                </a:cubicBezTo>
                <a:cubicBezTo>
                  <a:pt x="55" y="13"/>
                  <a:pt x="56" y="11"/>
                  <a:pt x="56" y="9"/>
                </a:cubicBezTo>
                <a:cubicBezTo>
                  <a:pt x="56" y="8"/>
                  <a:pt x="56" y="7"/>
                  <a:pt x="56" y="6"/>
                </a:cubicBezTo>
                <a:cubicBezTo>
                  <a:pt x="55" y="6"/>
                  <a:pt x="55" y="6"/>
                  <a:pt x="55" y="6"/>
                </a:cubicBezTo>
                <a:cubicBezTo>
                  <a:pt x="55" y="6"/>
                  <a:pt x="55" y="6"/>
                  <a:pt x="55" y="6"/>
                </a:cubicBezTo>
                <a:cubicBezTo>
                  <a:pt x="55" y="5"/>
                  <a:pt x="54" y="4"/>
                  <a:pt x="54" y="3"/>
                </a:cubicBezTo>
                <a:cubicBezTo>
                  <a:pt x="52" y="2"/>
                  <a:pt x="51" y="1"/>
                  <a:pt x="49" y="1"/>
                </a:cubicBezTo>
                <a:cubicBezTo>
                  <a:pt x="47" y="0"/>
                  <a:pt x="44" y="1"/>
                  <a:pt x="42" y="3"/>
                </a:cubicBezTo>
                <a:cubicBezTo>
                  <a:pt x="40" y="5"/>
                  <a:pt x="38" y="7"/>
                  <a:pt x="36" y="10"/>
                </a:cubicBezTo>
                <a:cubicBezTo>
                  <a:pt x="36" y="10"/>
                  <a:pt x="35" y="11"/>
                  <a:pt x="35" y="11"/>
                </a:cubicBezTo>
                <a:cubicBezTo>
                  <a:pt x="33" y="13"/>
                  <a:pt x="31" y="15"/>
                  <a:pt x="30" y="17"/>
                </a:cubicBezTo>
                <a:cubicBezTo>
                  <a:pt x="29" y="18"/>
                  <a:pt x="29" y="18"/>
                  <a:pt x="29" y="18"/>
                </a:cubicBezTo>
                <a:cubicBezTo>
                  <a:pt x="29" y="18"/>
                  <a:pt x="29" y="18"/>
                  <a:pt x="29" y="18"/>
                </a:cubicBezTo>
                <a:cubicBezTo>
                  <a:pt x="28" y="20"/>
                  <a:pt x="27" y="21"/>
                  <a:pt x="26" y="23"/>
                </a:cubicBezTo>
                <a:cubicBezTo>
                  <a:pt x="25" y="23"/>
                  <a:pt x="25" y="23"/>
                  <a:pt x="25" y="23"/>
                </a:cubicBezTo>
                <a:cubicBezTo>
                  <a:pt x="25" y="23"/>
                  <a:pt x="25" y="23"/>
                  <a:pt x="25" y="23"/>
                </a:cubicBezTo>
                <a:cubicBezTo>
                  <a:pt x="19" y="33"/>
                  <a:pt x="14" y="43"/>
                  <a:pt x="9" y="53"/>
                </a:cubicBezTo>
                <a:cubicBezTo>
                  <a:pt x="9" y="53"/>
                  <a:pt x="9" y="53"/>
                  <a:pt x="9" y="53"/>
                </a:cubicBezTo>
                <a:cubicBezTo>
                  <a:pt x="9" y="53"/>
                  <a:pt x="9" y="53"/>
                  <a:pt x="9" y="53"/>
                </a:cubicBezTo>
                <a:cubicBezTo>
                  <a:pt x="9" y="55"/>
                  <a:pt x="8" y="57"/>
                  <a:pt x="7" y="59"/>
                </a:cubicBezTo>
                <a:cubicBezTo>
                  <a:pt x="7" y="59"/>
                  <a:pt x="7" y="60"/>
                  <a:pt x="7" y="60"/>
                </a:cubicBezTo>
                <a:cubicBezTo>
                  <a:pt x="6" y="62"/>
                  <a:pt x="6" y="64"/>
                  <a:pt x="5" y="65"/>
                </a:cubicBezTo>
                <a:cubicBezTo>
                  <a:pt x="5" y="66"/>
                  <a:pt x="5" y="66"/>
                  <a:pt x="5" y="67"/>
                </a:cubicBezTo>
                <a:cubicBezTo>
                  <a:pt x="4" y="69"/>
                  <a:pt x="4" y="70"/>
                  <a:pt x="4" y="72"/>
                </a:cubicBezTo>
                <a:cubicBezTo>
                  <a:pt x="3" y="73"/>
                  <a:pt x="3" y="73"/>
                  <a:pt x="3" y="74"/>
                </a:cubicBezTo>
                <a:cubicBezTo>
                  <a:pt x="3" y="75"/>
                  <a:pt x="3" y="77"/>
                  <a:pt x="2" y="78"/>
                </a:cubicBezTo>
                <a:cubicBezTo>
                  <a:pt x="2" y="79"/>
                  <a:pt x="2" y="80"/>
                  <a:pt x="2" y="81"/>
                </a:cubicBezTo>
                <a:cubicBezTo>
                  <a:pt x="2" y="82"/>
                  <a:pt x="1" y="84"/>
                  <a:pt x="1" y="85"/>
                </a:cubicBezTo>
                <a:cubicBezTo>
                  <a:pt x="1" y="86"/>
                  <a:pt x="1" y="87"/>
                  <a:pt x="1" y="89"/>
                </a:cubicBezTo>
                <a:cubicBezTo>
                  <a:pt x="1" y="90"/>
                  <a:pt x="0" y="91"/>
                  <a:pt x="0" y="92"/>
                </a:cubicBezTo>
                <a:cubicBezTo>
                  <a:pt x="0" y="93"/>
                  <a:pt x="0" y="95"/>
                  <a:pt x="0" y="96"/>
                </a:cubicBezTo>
                <a:cubicBezTo>
                  <a:pt x="0" y="97"/>
                  <a:pt x="0" y="98"/>
                  <a:pt x="0" y="99"/>
                </a:cubicBezTo>
                <a:cubicBezTo>
                  <a:pt x="0" y="101"/>
                  <a:pt x="0" y="103"/>
                  <a:pt x="0" y="106"/>
                </a:cubicBezTo>
                <a:cubicBezTo>
                  <a:pt x="0" y="106"/>
                  <a:pt x="0" y="106"/>
                  <a:pt x="0" y="106"/>
                </a:cubicBezTo>
                <a:cubicBezTo>
                  <a:pt x="0" y="106"/>
                  <a:pt x="0" y="106"/>
                  <a:pt x="0" y="106"/>
                </a:cubicBezTo>
                <a:cubicBezTo>
                  <a:pt x="0" y="106"/>
                  <a:pt x="0" y="106"/>
                  <a:pt x="0" y="106"/>
                </a:cubicBezTo>
                <a:cubicBezTo>
                  <a:pt x="0" y="108"/>
                  <a:pt x="0" y="111"/>
                  <a:pt x="0" y="113"/>
                </a:cubicBezTo>
                <a:cubicBezTo>
                  <a:pt x="0" y="114"/>
                  <a:pt x="0" y="115"/>
                  <a:pt x="0" y="115"/>
                </a:cubicBezTo>
                <a:cubicBezTo>
                  <a:pt x="0" y="117"/>
                  <a:pt x="0" y="118"/>
                  <a:pt x="0" y="120"/>
                </a:cubicBezTo>
                <a:cubicBezTo>
                  <a:pt x="0" y="121"/>
                  <a:pt x="1" y="122"/>
                  <a:pt x="1" y="123"/>
                </a:cubicBezTo>
                <a:cubicBezTo>
                  <a:pt x="1" y="124"/>
                  <a:pt x="1" y="125"/>
                  <a:pt x="1" y="127"/>
                </a:cubicBezTo>
                <a:cubicBezTo>
                  <a:pt x="1" y="128"/>
                  <a:pt x="2" y="129"/>
                  <a:pt x="2" y="130"/>
                </a:cubicBezTo>
                <a:cubicBezTo>
                  <a:pt x="2" y="131"/>
                  <a:pt x="2" y="132"/>
                  <a:pt x="2" y="133"/>
                </a:cubicBezTo>
                <a:cubicBezTo>
                  <a:pt x="3" y="135"/>
                  <a:pt x="3" y="136"/>
                  <a:pt x="3" y="138"/>
                </a:cubicBezTo>
                <a:cubicBezTo>
                  <a:pt x="3" y="138"/>
                  <a:pt x="3" y="139"/>
                  <a:pt x="4" y="140"/>
                </a:cubicBezTo>
                <a:cubicBezTo>
                  <a:pt x="4" y="141"/>
                  <a:pt x="4" y="143"/>
                  <a:pt x="5" y="145"/>
                </a:cubicBezTo>
                <a:cubicBezTo>
                  <a:pt x="5" y="145"/>
                  <a:pt x="5" y="146"/>
                  <a:pt x="5" y="146"/>
                </a:cubicBezTo>
                <a:cubicBezTo>
                  <a:pt x="6" y="148"/>
                  <a:pt x="6" y="150"/>
                  <a:pt x="7" y="152"/>
                </a:cubicBezTo>
                <a:cubicBezTo>
                  <a:pt x="7" y="152"/>
                  <a:pt x="7" y="152"/>
                  <a:pt x="7" y="152"/>
                </a:cubicBezTo>
                <a:cubicBezTo>
                  <a:pt x="8" y="154"/>
                  <a:pt x="9" y="156"/>
                  <a:pt x="9" y="158"/>
                </a:cubicBezTo>
                <a:cubicBezTo>
                  <a:pt x="9" y="158"/>
                  <a:pt x="9" y="158"/>
                  <a:pt x="9" y="158"/>
                </a:cubicBezTo>
                <a:cubicBezTo>
                  <a:pt x="9" y="158"/>
                  <a:pt x="9" y="158"/>
                  <a:pt x="9" y="158"/>
                </a:cubicBezTo>
                <a:cubicBezTo>
                  <a:pt x="14" y="169"/>
                  <a:pt x="19" y="179"/>
                  <a:pt x="25" y="188"/>
                </a:cubicBezTo>
                <a:cubicBezTo>
                  <a:pt x="25" y="188"/>
                  <a:pt x="25" y="188"/>
                  <a:pt x="25" y="188"/>
                </a:cubicBezTo>
                <a:cubicBezTo>
                  <a:pt x="25" y="188"/>
                  <a:pt x="25" y="189"/>
                  <a:pt x="26" y="189"/>
                </a:cubicBezTo>
                <a:cubicBezTo>
                  <a:pt x="27" y="190"/>
                  <a:pt x="28" y="192"/>
                  <a:pt x="29" y="193"/>
                </a:cubicBezTo>
                <a:cubicBezTo>
                  <a:pt x="29" y="193"/>
                  <a:pt x="29" y="194"/>
                  <a:pt x="29" y="194"/>
                </a:cubicBezTo>
                <a:cubicBezTo>
                  <a:pt x="29" y="194"/>
                  <a:pt x="29" y="194"/>
                  <a:pt x="30" y="194"/>
                </a:cubicBezTo>
                <a:cubicBezTo>
                  <a:pt x="31" y="196"/>
                  <a:pt x="33" y="198"/>
                  <a:pt x="35" y="201"/>
                </a:cubicBezTo>
                <a:cubicBezTo>
                  <a:pt x="35" y="201"/>
                  <a:pt x="36" y="201"/>
                  <a:pt x="36" y="202"/>
                </a:cubicBezTo>
                <a:cubicBezTo>
                  <a:pt x="38" y="204"/>
                  <a:pt x="40" y="206"/>
                  <a:pt x="42" y="209"/>
                </a:cubicBezTo>
                <a:cubicBezTo>
                  <a:pt x="44" y="211"/>
                  <a:pt x="47" y="211"/>
                  <a:pt x="49" y="211"/>
                </a:cubicBezTo>
                <a:cubicBezTo>
                  <a:pt x="51" y="211"/>
                  <a:pt x="52" y="210"/>
                  <a:pt x="54" y="209"/>
                </a:cubicBezTo>
                <a:cubicBezTo>
                  <a:pt x="54" y="208"/>
                  <a:pt x="55" y="207"/>
                  <a:pt x="55" y="206"/>
                </a:cubicBezTo>
                <a:cubicBezTo>
                  <a:pt x="55" y="206"/>
                  <a:pt x="55" y="206"/>
                  <a:pt x="55" y="206"/>
                </a:cubicBezTo>
                <a:cubicBezTo>
                  <a:pt x="55" y="206"/>
                  <a:pt x="55" y="206"/>
                  <a:pt x="56" y="205"/>
                </a:cubicBezTo>
                <a:cubicBezTo>
                  <a:pt x="56" y="205"/>
                  <a:pt x="56" y="204"/>
                  <a:pt x="56" y="203"/>
                </a:cubicBezTo>
                <a:cubicBezTo>
                  <a:pt x="56" y="201"/>
                  <a:pt x="55" y="199"/>
                  <a:pt x="54" y="197"/>
                </a:cubicBezTo>
                <a:cubicBezTo>
                  <a:pt x="52" y="195"/>
                  <a:pt x="50" y="193"/>
                  <a:pt x="48" y="191"/>
                </a:cubicBezTo>
                <a:close/>
                <a:moveTo>
                  <a:pt x="207" y="60"/>
                </a:moveTo>
                <a:cubicBezTo>
                  <a:pt x="158" y="60"/>
                  <a:pt x="158" y="60"/>
                  <a:pt x="158" y="60"/>
                </a:cubicBezTo>
                <a:cubicBezTo>
                  <a:pt x="147" y="60"/>
                  <a:pt x="138" y="69"/>
                  <a:pt x="138" y="80"/>
                </a:cubicBezTo>
                <a:cubicBezTo>
                  <a:pt x="138" y="439"/>
                  <a:pt x="138" y="439"/>
                  <a:pt x="138" y="439"/>
                </a:cubicBezTo>
                <a:cubicBezTo>
                  <a:pt x="138" y="443"/>
                  <a:pt x="142" y="447"/>
                  <a:pt x="146" y="447"/>
                </a:cubicBezTo>
                <a:cubicBezTo>
                  <a:pt x="151" y="447"/>
                  <a:pt x="154" y="443"/>
                  <a:pt x="154" y="439"/>
                </a:cubicBezTo>
                <a:cubicBezTo>
                  <a:pt x="154" y="420"/>
                  <a:pt x="154" y="420"/>
                  <a:pt x="154" y="420"/>
                </a:cubicBezTo>
                <a:cubicBezTo>
                  <a:pt x="211" y="363"/>
                  <a:pt x="211" y="363"/>
                  <a:pt x="211" y="363"/>
                </a:cubicBezTo>
                <a:cubicBezTo>
                  <a:pt x="211" y="439"/>
                  <a:pt x="211" y="439"/>
                  <a:pt x="211" y="439"/>
                </a:cubicBezTo>
                <a:cubicBezTo>
                  <a:pt x="211" y="443"/>
                  <a:pt x="215" y="447"/>
                  <a:pt x="219" y="447"/>
                </a:cubicBezTo>
                <a:cubicBezTo>
                  <a:pt x="223" y="447"/>
                  <a:pt x="227" y="443"/>
                  <a:pt x="227" y="439"/>
                </a:cubicBezTo>
                <a:cubicBezTo>
                  <a:pt x="227" y="80"/>
                  <a:pt x="227" y="80"/>
                  <a:pt x="227" y="80"/>
                </a:cubicBezTo>
                <a:cubicBezTo>
                  <a:pt x="227" y="69"/>
                  <a:pt x="218" y="60"/>
                  <a:pt x="207" y="60"/>
                </a:cubicBezTo>
                <a:close/>
                <a:moveTo>
                  <a:pt x="154" y="80"/>
                </a:moveTo>
                <a:cubicBezTo>
                  <a:pt x="154" y="78"/>
                  <a:pt x="156" y="76"/>
                  <a:pt x="158" y="76"/>
                </a:cubicBezTo>
                <a:cubicBezTo>
                  <a:pt x="198" y="76"/>
                  <a:pt x="198" y="76"/>
                  <a:pt x="198" y="76"/>
                </a:cubicBezTo>
                <a:cubicBezTo>
                  <a:pt x="154" y="120"/>
                  <a:pt x="154" y="120"/>
                  <a:pt x="154" y="120"/>
                </a:cubicBezTo>
                <a:lnTo>
                  <a:pt x="154" y="80"/>
                </a:lnTo>
                <a:close/>
                <a:moveTo>
                  <a:pt x="154" y="155"/>
                </a:moveTo>
                <a:cubicBezTo>
                  <a:pt x="207" y="207"/>
                  <a:pt x="207" y="207"/>
                  <a:pt x="207" y="207"/>
                </a:cubicBezTo>
                <a:cubicBezTo>
                  <a:pt x="154" y="260"/>
                  <a:pt x="154" y="260"/>
                  <a:pt x="154" y="260"/>
                </a:cubicBezTo>
                <a:lnTo>
                  <a:pt x="154" y="155"/>
                </a:lnTo>
                <a:close/>
                <a:moveTo>
                  <a:pt x="154" y="397"/>
                </a:moveTo>
                <a:cubicBezTo>
                  <a:pt x="154" y="294"/>
                  <a:pt x="154" y="294"/>
                  <a:pt x="154" y="294"/>
                </a:cubicBezTo>
                <a:cubicBezTo>
                  <a:pt x="206" y="346"/>
                  <a:pt x="206" y="346"/>
                  <a:pt x="206" y="346"/>
                </a:cubicBezTo>
                <a:lnTo>
                  <a:pt x="154" y="397"/>
                </a:lnTo>
                <a:close/>
                <a:moveTo>
                  <a:pt x="211" y="328"/>
                </a:moveTo>
                <a:cubicBezTo>
                  <a:pt x="160" y="277"/>
                  <a:pt x="160" y="277"/>
                  <a:pt x="160" y="277"/>
                </a:cubicBezTo>
                <a:cubicBezTo>
                  <a:pt x="211" y="226"/>
                  <a:pt x="211" y="226"/>
                  <a:pt x="211" y="226"/>
                </a:cubicBezTo>
                <a:lnTo>
                  <a:pt x="211" y="328"/>
                </a:lnTo>
                <a:close/>
                <a:moveTo>
                  <a:pt x="211" y="189"/>
                </a:moveTo>
                <a:cubicBezTo>
                  <a:pt x="159" y="137"/>
                  <a:pt x="159" y="137"/>
                  <a:pt x="159" y="137"/>
                </a:cubicBezTo>
                <a:cubicBezTo>
                  <a:pt x="211" y="86"/>
                  <a:pt x="211" y="86"/>
                  <a:pt x="211" y="86"/>
                </a:cubicBezTo>
                <a:lnTo>
                  <a:pt x="211" y="189"/>
                </a:lnTo>
                <a:close/>
                <a:moveTo>
                  <a:pt x="107" y="58"/>
                </a:moveTo>
                <a:cubicBezTo>
                  <a:pt x="103" y="58"/>
                  <a:pt x="99" y="62"/>
                  <a:pt x="99" y="66"/>
                </a:cubicBezTo>
                <a:cubicBezTo>
                  <a:pt x="99" y="144"/>
                  <a:pt x="99" y="144"/>
                  <a:pt x="99" y="144"/>
                </a:cubicBezTo>
                <a:cubicBezTo>
                  <a:pt x="99" y="148"/>
                  <a:pt x="103" y="152"/>
                  <a:pt x="107" y="152"/>
                </a:cubicBezTo>
                <a:cubicBezTo>
                  <a:pt x="111" y="152"/>
                  <a:pt x="115" y="148"/>
                  <a:pt x="115" y="144"/>
                </a:cubicBezTo>
                <a:cubicBezTo>
                  <a:pt x="115" y="66"/>
                  <a:pt x="115" y="66"/>
                  <a:pt x="115" y="66"/>
                </a:cubicBezTo>
                <a:cubicBezTo>
                  <a:pt x="115" y="62"/>
                  <a:pt x="111" y="58"/>
                  <a:pt x="107" y="58"/>
                </a:cubicBezTo>
                <a:close/>
                <a:moveTo>
                  <a:pt x="320" y="28"/>
                </a:moveTo>
                <a:cubicBezTo>
                  <a:pt x="322" y="29"/>
                  <a:pt x="323" y="31"/>
                  <a:pt x="324" y="33"/>
                </a:cubicBezTo>
                <a:cubicBezTo>
                  <a:pt x="327" y="36"/>
                  <a:pt x="332" y="37"/>
                  <a:pt x="335" y="35"/>
                </a:cubicBezTo>
                <a:cubicBezTo>
                  <a:pt x="339" y="32"/>
                  <a:pt x="340" y="27"/>
                  <a:pt x="337" y="23"/>
                </a:cubicBezTo>
                <a:cubicBezTo>
                  <a:pt x="336" y="22"/>
                  <a:pt x="335" y="20"/>
                  <a:pt x="333" y="18"/>
                </a:cubicBezTo>
                <a:cubicBezTo>
                  <a:pt x="329" y="13"/>
                  <a:pt x="325" y="8"/>
                  <a:pt x="320" y="3"/>
                </a:cubicBezTo>
                <a:cubicBezTo>
                  <a:pt x="317" y="0"/>
                  <a:pt x="312" y="0"/>
                  <a:pt x="309" y="3"/>
                </a:cubicBezTo>
                <a:cubicBezTo>
                  <a:pt x="307" y="4"/>
                  <a:pt x="306" y="7"/>
                  <a:pt x="306" y="9"/>
                </a:cubicBezTo>
                <a:cubicBezTo>
                  <a:pt x="306" y="11"/>
                  <a:pt x="307" y="13"/>
                  <a:pt x="309" y="14"/>
                </a:cubicBezTo>
                <a:cubicBezTo>
                  <a:pt x="313" y="18"/>
                  <a:pt x="317" y="23"/>
                  <a:pt x="320" y="28"/>
                </a:cubicBezTo>
                <a:close/>
                <a:moveTo>
                  <a:pt x="257" y="59"/>
                </a:moveTo>
                <a:cubicBezTo>
                  <a:pt x="252" y="59"/>
                  <a:pt x="249" y="63"/>
                  <a:pt x="249" y="67"/>
                </a:cubicBezTo>
                <a:cubicBezTo>
                  <a:pt x="249" y="145"/>
                  <a:pt x="249" y="145"/>
                  <a:pt x="249" y="145"/>
                </a:cubicBezTo>
                <a:cubicBezTo>
                  <a:pt x="249" y="149"/>
                  <a:pt x="252" y="153"/>
                  <a:pt x="257" y="153"/>
                </a:cubicBezTo>
                <a:cubicBezTo>
                  <a:pt x="261" y="153"/>
                  <a:pt x="265" y="149"/>
                  <a:pt x="265" y="145"/>
                </a:cubicBezTo>
                <a:cubicBezTo>
                  <a:pt x="265" y="67"/>
                  <a:pt x="265" y="67"/>
                  <a:pt x="265" y="67"/>
                </a:cubicBezTo>
                <a:cubicBezTo>
                  <a:pt x="265" y="63"/>
                  <a:pt x="261" y="59"/>
                  <a:pt x="257" y="59"/>
                </a:cubicBezTo>
                <a:close/>
                <a:moveTo>
                  <a:pt x="291" y="32"/>
                </a:moveTo>
                <a:cubicBezTo>
                  <a:pt x="288" y="29"/>
                  <a:pt x="283" y="29"/>
                  <a:pt x="279" y="32"/>
                </a:cubicBezTo>
                <a:cubicBezTo>
                  <a:pt x="278" y="34"/>
                  <a:pt x="277" y="36"/>
                  <a:pt x="277" y="38"/>
                </a:cubicBezTo>
                <a:cubicBezTo>
                  <a:pt x="277" y="40"/>
                  <a:pt x="278" y="42"/>
                  <a:pt x="279" y="44"/>
                </a:cubicBezTo>
                <a:cubicBezTo>
                  <a:pt x="297" y="61"/>
                  <a:pt x="305" y="83"/>
                  <a:pt x="305" y="106"/>
                </a:cubicBezTo>
                <a:cubicBezTo>
                  <a:pt x="305" y="128"/>
                  <a:pt x="297" y="151"/>
                  <a:pt x="279" y="168"/>
                </a:cubicBezTo>
                <a:cubicBezTo>
                  <a:pt x="279" y="168"/>
                  <a:pt x="279" y="168"/>
                  <a:pt x="279" y="168"/>
                </a:cubicBezTo>
                <a:cubicBezTo>
                  <a:pt x="276" y="171"/>
                  <a:pt x="276" y="176"/>
                  <a:pt x="279" y="179"/>
                </a:cubicBezTo>
                <a:cubicBezTo>
                  <a:pt x="283" y="182"/>
                  <a:pt x="288" y="182"/>
                  <a:pt x="291" y="179"/>
                </a:cubicBezTo>
                <a:cubicBezTo>
                  <a:pt x="311" y="159"/>
                  <a:pt x="321" y="132"/>
                  <a:pt x="321" y="106"/>
                </a:cubicBezTo>
                <a:cubicBezTo>
                  <a:pt x="321" y="79"/>
                  <a:pt x="311" y="53"/>
                  <a:pt x="291" y="32"/>
                </a:cubicBezTo>
                <a:close/>
                <a:moveTo>
                  <a:pt x="353" y="53"/>
                </a:moveTo>
                <a:cubicBezTo>
                  <a:pt x="351" y="49"/>
                  <a:pt x="347" y="47"/>
                  <a:pt x="343" y="49"/>
                </a:cubicBezTo>
                <a:cubicBezTo>
                  <a:pt x="338" y="50"/>
                  <a:pt x="336" y="55"/>
                  <a:pt x="338" y="59"/>
                </a:cubicBezTo>
                <a:cubicBezTo>
                  <a:pt x="344" y="74"/>
                  <a:pt x="347" y="90"/>
                  <a:pt x="347" y="106"/>
                </a:cubicBezTo>
                <a:cubicBezTo>
                  <a:pt x="347" y="140"/>
                  <a:pt x="333" y="173"/>
                  <a:pt x="309" y="197"/>
                </a:cubicBezTo>
                <a:cubicBezTo>
                  <a:pt x="307" y="199"/>
                  <a:pt x="306" y="201"/>
                  <a:pt x="306" y="203"/>
                </a:cubicBezTo>
                <a:cubicBezTo>
                  <a:pt x="306" y="205"/>
                  <a:pt x="307" y="207"/>
                  <a:pt x="309" y="209"/>
                </a:cubicBezTo>
                <a:cubicBezTo>
                  <a:pt x="312" y="212"/>
                  <a:pt x="317" y="212"/>
                  <a:pt x="320" y="209"/>
                </a:cubicBezTo>
                <a:cubicBezTo>
                  <a:pt x="348" y="181"/>
                  <a:pt x="363" y="145"/>
                  <a:pt x="363" y="106"/>
                </a:cubicBezTo>
                <a:cubicBezTo>
                  <a:pt x="363" y="88"/>
                  <a:pt x="359" y="70"/>
                  <a:pt x="353" y="5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Arial" charset="0"/>
              <a:ea typeface="+mn-ea"/>
              <a:cs typeface="+mn-cs"/>
            </a:endParaRPr>
          </a:p>
        </p:txBody>
      </p:sp>
      <p:sp>
        <p:nvSpPr>
          <p:cNvPr id="106" name="TextBox 105">
            <a:extLst>
              <a:ext uri="{FF2B5EF4-FFF2-40B4-BE49-F238E27FC236}">
                <a16:creationId xmlns:a16="http://schemas.microsoft.com/office/drawing/2014/main" id="{F58AA75E-566B-4901-8273-1E963F3FB6AF}"/>
              </a:ext>
            </a:extLst>
          </p:cNvPr>
          <p:cNvSpPr txBox="1"/>
          <p:nvPr/>
        </p:nvSpPr>
        <p:spPr>
          <a:xfrm>
            <a:off x="811252" y="3854477"/>
            <a:ext cx="418819" cy="2422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8585A">
                    <a:lumMod val="50000"/>
                  </a:srgbClr>
                </a:solidFill>
                <a:effectLst/>
                <a:uLnTx/>
                <a:uFillTx/>
                <a:latin typeface="Arial" charset="0"/>
                <a:ea typeface="+mn-ea"/>
                <a:cs typeface="+mn-cs"/>
              </a:rPr>
              <a:t>LTE</a:t>
            </a:r>
          </a:p>
        </p:txBody>
      </p:sp>
      <p:sp>
        <p:nvSpPr>
          <p:cNvPr id="108" name="Freeform 3">
            <a:extLst>
              <a:ext uri="{FF2B5EF4-FFF2-40B4-BE49-F238E27FC236}">
                <a16:creationId xmlns:a16="http://schemas.microsoft.com/office/drawing/2014/main" id="{EA4F2D8F-7B8A-4D7F-A52B-B908B74DE4A5}"/>
              </a:ext>
            </a:extLst>
          </p:cNvPr>
          <p:cNvSpPr>
            <a:spLocks noChangeAspect="1" noEditPoints="1"/>
          </p:cNvSpPr>
          <p:nvPr/>
        </p:nvSpPr>
        <p:spPr bwMode="auto">
          <a:xfrm>
            <a:off x="2205939" y="3151369"/>
            <a:ext cx="570094" cy="733012"/>
          </a:xfrm>
          <a:custGeom>
            <a:avLst/>
            <a:gdLst>
              <a:gd name="T0" fmla="*/ 2147483647 w 363"/>
              <a:gd name="T1" fmla="*/ 2147483647 h 447"/>
              <a:gd name="T2" fmla="*/ 2147483647 w 363"/>
              <a:gd name="T3" fmla="*/ 2147483647 h 447"/>
              <a:gd name="T4" fmla="*/ 2147483647 w 363"/>
              <a:gd name="T5" fmla="*/ 2147483647 h 447"/>
              <a:gd name="T6" fmla="*/ 2147483647 w 363"/>
              <a:gd name="T7" fmla="*/ 2147483647 h 447"/>
              <a:gd name="T8" fmla="*/ 2147483647 w 363"/>
              <a:gd name="T9" fmla="*/ 2147483647 h 447"/>
              <a:gd name="T10" fmla="*/ 2147483647 w 363"/>
              <a:gd name="T11" fmla="*/ 2147483647 h 447"/>
              <a:gd name="T12" fmla="*/ 2147483647 w 363"/>
              <a:gd name="T13" fmla="*/ 2147483647 h 447"/>
              <a:gd name="T14" fmla="*/ 2147483647 w 363"/>
              <a:gd name="T15" fmla="*/ 2147483647 h 447"/>
              <a:gd name="T16" fmla="*/ 2147483647 w 363"/>
              <a:gd name="T17" fmla="*/ 2147483647 h 447"/>
              <a:gd name="T18" fmla="*/ 2147483647 w 363"/>
              <a:gd name="T19" fmla="*/ 2147483647 h 447"/>
              <a:gd name="T20" fmla="*/ 2147483647 w 363"/>
              <a:gd name="T21" fmla="*/ 2147483647 h 447"/>
              <a:gd name="T22" fmla="*/ 2147483647 w 363"/>
              <a:gd name="T23" fmla="*/ 2147483647 h 447"/>
              <a:gd name="T24" fmla="*/ 2147483647 w 363"/>
              <a:gd name="T25" fmla="*/ 2147483647 h 447"/>
              <a:gd name="T26" fmla="*/ 2147483647 w 363"/>
              <a:gd name="T27" fmla="*/ 2147483647 h 447"/>
              <a:gd name="T28" fmla="*/ 2147483647 w 363"/>
              <a:gd name="T29" fmla="*/ 2147483647 h 447"/>
              <a:gd name="T30" fmla="*/ 2147483647 w 363"/>
              <a:gd name="T31" fmla="*/ 2147483647 h 447"/>
              <a:gd name="T32" fmla="*/ 2147483647 w 363"/>
              <a:gd name="T33" fmla="*/ 2147483647 h 447"/>
              <a:gd name="T34" fmla="*/ 2147483647 w 363"/>
              <a:gd name="T35" fmla="*/ 2147483647 h 447"/>
              <a:gd name="T36" fmla="*/ 2147483647 w 363"/>
              <a:gd name="T37" fmla="*/ 2147483647 h 447"/>
              <a:gd name="T38" fmla="*/ 2147483647 w 363"/>
              <a:gd name="T39" fmla="*/ 2147483647 h 447"/>
              <a:gd name="T40" fmla="*/ 2147483647 w 363"/>
              <a:gd name="T41" fmla="*/ 2147483647 h 447"/>
              <a:gd name="T42" fmla="*/ 0 w 363"/>
              <a:gd name="T43" fmla="*/ 2147483647 h 447"/>
              <a:gd name="T44" fmla="*/ 0 w 363"/>
              <a:gd name="T45" fmla="*/ 2147483647 h 447"/>
              <a:gd name="T46" fmla="*/ 2147483647 w 363"/>
              <a:gd name="T47" fmla="*/ 2147483647 h 447"/>
              <a:gd name="T48" fmla="*/ 2147483647 w 363"/>
              <a:gd name="T49" fmla="*/ 2147483647 h 447"/>
              <a:gd name="T50" fmla="*/ 2147483647 w 363"/>
              <a:gd name="T51" fmla="*/ 2147483647 h 447"/>
              <a:gd name="T52" fmla="*/ 2147483647 w 363"/>
              <a:gd name="T53" fmla="*/ 2147483647 h 447"/>
              <a:gd name="T54" fmla="*/ 2147483647 w 363"/>
              <a:gd name="T55" fmla="*/ 2147483647 h 447"/>
              <a:gd name="T56" fmla="*/ 2147483647 w 363"/>
              <a:gd name="T57" fmla="*/ 2147483647 h 447"/>
              <a:gd name="T58" fmla="*/ 2147483647 w 363"/>
              <a:gd name="T59" fmla="*/ 2147483647 h 447"/>
              <a:gd name="T60" fmla="*/ 2147483647 w 363"/>
              <a:gd name="T61" fmla="*/ 2147483647 h 447"/>
              <a:gd name="T62" fmla="*/ 2147483647 w 363"/>
              <a:gd name="T63" fmla="*/ 2147483647 h 447"/>
              <a:gd name="T64" fmla="*/ 2147483647 w 363"/>
              <a:gd name="T65" fmla="*/ 2147483647 h 447"/>
              <a:gd name="T66" fmla="*/ 2147483647 w 363"/>
              <a:gd name="T67" fmla="*/ 2147483647 h 447"/>
              <a:gd name="T68" fmla="*/ 2147483647 w 363"/>
              <a:gd name="T69" fmla="*/ 2147483647 h 447"/>
              <a:gd name="T70" fmla="*/ 2147483647 w 363"/>
              <a:gd name="T71" fmla="*/ 2147483647 h 447"/>
              <a:gd name="T72" fmla="*/ 2147483647 w 363"/>
              <a:gd name="T73" fmla="*/ 2147483647 h 447"/>
              <a:gd name="T74" fmla="*/ 2147483647 w 363"/>
              <a:gd name="T75" fmla="*/ 2147483647 h 447"/>
              <a:gd name="T76" fmla="*/ 2147483647 w 363"/>
              <a:gd name="T77" fmla="*/ 2147483647 h 447"/>
              <a:gd name="T78" fmla="*/ 2147483647 w 363"/>
              <a:gd name="T79" fmla="*/ 2147483647 h 447"/>
              <a:gd name="T80" fmla="*/ 2147483647 w 363"/>
              <a:gd name="T81" fmla="*/ 2147483647 h 447"/>
              <a:gd name="T82" fmla="*/ 2147483647 w 363"/>
              <a:gd name="T83" fmla="*/ 2147483647 h 447"/>
              <a:gd name="T84" fmla="*/ 2147483647 w 363"/>
              <a:gd name="T85" fmla="*/ 2147483647 h 447"/>
              <a:gd name="T86" fmla="*/ 2147483647 w 363"/>
              <a:gd name="T87" fmla="*/ 2147483647 h 447"/>
              <a:gd name="T88" fmla="*/ 2147483647 w 363"/>
              <a:gd name="T89" fmla="*/ 2147483647 h 447"/>
              <a:gd name="T90" fmla="*/ 2147483647 w 363"/>
              <a:gd name="T91" fmla="*/ 2147483647 h 447"/>
              <a:gd name="T92" fmla="*/ 2147483647 w 363"/>
              <a:gd name="T93" fmla="*/ 2147483647 h 447"/>
              <a:gd name="T94" fmla="*/ 2147483647 w 363"/>
              <a:gd name="T95" fmla="*/ 2147483647 h 447"/>
              <a:gd name="T96" fmla="*/ 2147483647 w 363"/>
              <a:gd name="T97" fmla="*/ 2147483647 h 447"/>
              <a:gd name="T98" fmla="*/ 2147483647 w 363"/>
              <a:gd name="T99" fmla="*/ 2147483647 h 44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3" h="447">
                <a:moveTo>
                  <a:pt x="85" y="38"/>
                </a:moveTo>
                <a:cubicBezTo>
                  <a:pt x="85" y="38"/>
                  <a:pt x="85" y="38"/>
                  <a:pt x="85" y="38"/>
                </a:cubicBezTo>
                <a:cubicBezTo>
                  <a:pt x="85" y="36"/>
                  <a:pt x="84" y="34"/>
                  <a:pt x="83" y="32"/>
                </a:cubicBezTo>
                <a:cubicBezTo>
                  <a:pt x="80" y="29"/>
                  <a:pt x="75" y="29"/>
                  <a:pt x="72" y="32"/>
                </a:cubicBezTo>
                <a:cubicBezTo>
                  <a:pt x="51" y="53"/>
                  <a:pt x="41" y="79"/>
                  <a:pt x="41" y="106"/>
                </a:cubicBezTo>
                <a:cubicBezTo>
                  <a:pt x="41" y="106"/>
                  <a:pt x="41" y="106"/>
                  <a:pt x="41" y="106"/>
                </a:cubicBezTo>
                <a:cubicBezTo>
                  <a:pt x="41" y="132"/>
                  <a:pt x="51" y="159"/>
                  <a:pt x="72" y="179"/>
                </a:cubicBezTo>
                <a:cubicBezTo>
                  <a:pt x="75" y="182"/>
                  <a:pt x="80" y="182"/>
                  <a:pt x="83" y="179"/>
                </a:cubicBezTo>
                <a:cubicBezTo>
                  <a:pt x="84" y="178"/>
                  <a:pt x="85" y="176"/>
                  <a:pt x="85" y="174"/>
                </a:cubicBezTo>
                <a:cubicBezTo>
                  <a:pt x="85" y="174"/>
                  <a:pt x="85" y="174"/>
                  <a:pt x="85" y="174"/>
                </a:cubicBezTo>
                <a:cubicBezTo>
                  <a:pt x="85" y="172"/>
                  <a:pt x="84" y="169"/>
                  <a:pt x="83" y="168"/>
                </a:cubicBezTo>
                <a:cubicBezTo>
                  <a:pt x="66" y="151"/>
                  <a:pt x="57" y="128"/>
                  <a:pt x="57" y="106"/>
                </a:cubicBezTo>
                <a:cubicBezTo>
                  <a:pt x="57" y="83"/>
                  <a:pt x="66" y="61"/>
                  <a:pt x="83" y="44"/>
                </a:cubicBezTo>
                <a:cubicBezTo>
                  <a:pt x="84" y="42"/>
                  <a:pt x="85" y="40"/>
                  <a:pt x="85" y="38"/>
                </a:cubicBezTo>
                <a:close/>
                <a:moveTo>
                  <a:pt x="48" y="191"/>
                </a:moveTo>
                <a:cubicBezTo>
                  <a:pt x="48" y="191"/>
                  <a:pt x="47" y="191"/>
                  <a:pt x="47" y="190"/>
                </a:cubicBezTo>
                <a:cubicBezTo>
                  <a:pt x="45" y="188"/>
                  <a:pt x="44" y="186"/>
                  <a:pt x="42" y="184"/>
                </a:cubicBezTo>
                <a:cubicBezTo>
                  <a:pt x="42" y="184"/>
                  <a:pt x="42" y="184"/>
                  <a:pt x="42" y="184"/>
                </a:cubicBezTo>
                <a:cubicBezTo>
                  <a:pt x="41" y="182"/>
                  <a:pt x="40" y="181"/>
                  <a:pt x="39" y="180"/>
                </a:cubicBezTo>
                <a:cubicBezTo>
                  <a:pt x="33" y="171"/>
                  <a:pt x="28" y="162"/>
                  <a:pt x="24" y="152"/>
                </a:cubicBezTo>
                <a:cubicBezTo>
                  <a:pt x="24" y="151"/>
                  <a:pt x="23" y="149"/>
                  <a:pt x="23" y="148"/>
                </a:cubicBezTo>
                <a:cubicBezTo>
                  <a:pt x="22" y="147"/>
                  <a:pt x="22" y="147"/>
                  <a:pt x="22" y="146"/>
                </a:cubicBezTo>
                <a:cubicBezTo>
                  <a:pt x="22" y="145"/>
                  <a:pt x="21" y="143"/>
                  <a:pt x="21" y="142"/>
                </a:cubicBezTo>
                <a:cubicBezTo>
                  <a:pt x="21" y="141"/>
                  <a:pt x="20" y="141"/>
                  <a:pt x="20" y="140"/>
                </a:cubicBezTo>
                <a:cubicBezTo>
                  <a:pt x="20" y="139"/>
                  <a:pt x="20" y="137"/>
                  <a:pt x="19" y="136"/>
                </a:cubicBezTo>
                <a:cubicBezTo>
                  <a:pt x="19" y="135"/>
                  <a:pt x="19" y="135"/>
                  <a:pt x="19" y="134"/>
                </a:cubicBezTo>
                <a:cubicBezTo>
                  <a:pt x="18" y="133"/>
                  <a:pt x="18" y="131"/>
                  <a:pt x="18" y="130"/>
                </a:cubicBezTo>
                <a:cubicBezTo>
                  <a:pt x="18" y="129"/>
                  <a:pt x="18" y="128"/>
                  <a:pt x="17" y="127"/>
                </a:cubicBezTo>
                <a:cubicBezTo>
                  <a:pt x="17" y="126"/>
                  <a:pt x="17" y="125"/>
                  <a:pt x="17" y="124"/>
                </a:cubicBezTo>
                <a:cubicBezTo>
                  <a:pt x="17" y="123"/>
                  <a:pt x="17" y="122"/>
                  <a:pt x="17" y="121"/>
                </a:cubicBezTo>
                <a:cubicBezTo>
                  <a:pt x="16" y="120"/>
                  <a:pt x="16" y="119"/>
                  <a:pt x="16" y="118"/>
                </a:cubicBezTo>
                <a:cubicBezTo>
                  <a:pt x="16" y="117"/>
                  <a:pt x="16" y="116"/>
                  <a:pt x="16" y="114"/>
                </a:cubicBezTo>
                <a:cubicBezTo>
                  <a:pt x="16" y="113"/>
                  <a:pt x="16" y="113"/>
                  <a:pt x="16" y="112"/>
                </a:cubicBezTo>
                <a:cubicBezTo>
                  <a:pt x="16" y="110"/>
                  <a:pt x="16" y="108"/>
                  <a:pt x="16" y="106"/>
                </a:cubicBezTo>
                <a:cubicBezTo>
                  <a:pt x="16" y="106"/>
                  <a:pt x="16" y="106"/>
                  <a:pt x="16" y="106"/>
                </a:cubicBezTo>
                <a:cubicBezTo>
                  <a:pt x="16" y="106"/>
                  <a:pt x="16" y="106"/>
                  <a:pt x="16" y="106"/>
                </a:cubicBezTo>
                <a:cubicBezTo>
                  <a:pt x="16" y="104"/>
                  <a:pt x="16" y="102"/>
                  <a:pt x="16" y="100"/>
                </a:cubicBezTo>
                <a:cubicBezTo>
                  <a:pt x="16" y="99"/>
                  <a:pt x="16" y="98"/>
                  <a:pt x="16" y="97"/>
                </a:cubicBezTo>
                <a:cubicBezTo>
                  <a:pt x="16" y="96"/>
                  <a:pt x="16" y="95"/>
                  <a:pt x="16" y="93"/>
                </a:cubicBezTo>
                <a:cubicBezTo>
                  <a:pt x="16" y="92"/>
                  <a:pt x="16" y="92"/>
                  <a:pt x="17" y="91"/>
                </a:cubicBezTo>
                <a:cubicBezTo>
                  <a:pt x="17" y="90"/>
                  <a:pt x="17" y="88"/>
                  <a:pt x="17" y="87"/>
                </a:cubicBezTo>
                <a:cubicBezTo>
                  <a:pt x="17" y="86"/>
                  <a:pt x="17" y="85"/>
                  <a:pt x="17" y="84"/>
                </a:cubicBezTo>
                <a:cubicBezTo>
                  <a:pt x="18" y="83"/>
                  <a:pt x="18" y="82"/>
                  <a:pt x="18" y="81"/>
                </a:cubicBezTo>
                <a:cubicBezTo>
                  <a:pt x="18" y="80"/>
                  <a:pt x="18" y="79"/>
                  <a:pt x="19" y="78"/>
                </a:cubicBezTo>
                <a:cubicBezTo>
                  <a:pt x="19" y="77"/>
                  <a:pt x="19" y="76"/>
                  <a:pt x="19" y="75"/>
                </a:cubicBezTo>
                <a:cubicBezTo>
                  <a:pt x="20" y="74"/>
                  <a:pt x="20" y="73"/>
                  <a:pt x="20" y="71"/>
                </a:cubicBezTo>
                <a:cubicBezTo>
                  <a:pt x="20" y="71"/>
                  <a:pt x="21" y="70"/>
                  <a:pt x="21" y="70"/>
                </a:cubicBezTo>
                <a:cubicBezTo>
                  <a:pt x="21" y="68"/>
                  <a:pt x="22" y="67"/>
                  <a:pt x="22" y="65"/>
                </a:cubicBezTo>
                <a:cubicBezTo>
                  <a:pt x="22" y="65"/>
                  <a:pt x="22" y="65"/>
                  <a:pt x="23" y="64"/>
                </a:cubicBezTo>
                <a:cubicBezTo>
                  <a:pt x="23" y="63"/>
                  <a:pt x="24" y="61"/>
                  <a:pt x="24" y="60"/>
                </a:cubicBezTo>
                <a:cubicBezTo>
                  <a:pt x="28" y="50"/>
                  <a:pt x="33" y="40"/>
                  <a:pt x="39" y="32"/>
                </a:cubicBezTo>
                <a:cubicBezTo>
                  <a:pt x="40" y="30"/>
                  <a:pt x="41" y="29"/>
                  <a:pt x="42" y="28"/>
                </a:cubicBezTo>
                <a:cubicBezTo>
                  <a:pt x="42" y="28"/>
                  <a:pt x="42" y="27"/>
                  <a:pt x="42" y="27"/>
                </a:cubicBezTo>
                <a:cubicBezTo>
                  <a:pt x="44" y="25"/>
                  <a:pt x="45" y="23"/>
                  <a:pt x="47" y="21"/>
                </a:cubicBezTo>
                <a:cubicBezTo>
                  <a:pt x="47" y="21"/>
                  <a:pt x="48" y="21"/>
                  <a:pt x="48" y="20"/>
                </a:cubicBezTo>
                <a:cubicBezTo>
                  <a:pt x="50" y="18"/>
                  <a:pt x="52" y="16"/>
                  <a:pt x="54" y="14"/>
                </a:cubicBezTo>
                <a:cubicBezTo>
                  <a:pt x="55" y="13"/>
                  <a:pt x="56" y="11"/>
                  <a:pt x="56" y="9"/>
                </a:cubicBezTo>
                <a:cubicBezTo>
                  <a:pt x="56" y="8"/>
                  <a:pt x="56" y="7"/>
                  <a:pt x="56" y="6"/>
                </a:cubicBezTo>
                <a:cubicBezTo>
                  <a:pt x="55" y="6"/>
                  <a:pt x="55" y="6"/>
                  <a:pt x="55" y="6"/>
                </a:cubicBezTo>
                <a:cubicBezTo>
                  <a:pt x="55" y="6"/>
                  <a:pt x="55" y="6"/>
                  <a:pt x="55" y="6"/>
                </a:cubicBezTo>
                <a:cubicBezTo>
                  <a:pt x="55" y="5"/>
                  <a:pt x="54" y="4"/>
                  <a:pt x="54" y="3"/>
                </a:cubicBezTo>
                <a:cubicBezTo>
                  <a:pt x="52" y="2"/>
                  <a:pt x="51" y="1"/>
                  <a:pt x="49" y="1"/>
                </a:cubicBezTo>
                <a:cubicBezTo>
                  <a:pt x="47" y="0"/>
                  <a:pt x="44" y="1"/>
                  <a:pt x="42" y="3"/>
                </a:cubicBezTo>
                <a:cubicBezTo>
                  <a:pt x="40" y="5"/>
                  <a:pt x="38" y="7"/>
                  <a:pt x="36" y="10"/>
                </a:cubicBezTo>
                <a:cubicBezTo>
                  <a:pt x="36" y="10"/>
                  <a:pt x="35" y="11"/>
                  <a:pt x="35" y="11"/>
                </a:cubicBezTo>
                <a:cubicBezTo>
                  <a:pt x="33" y="13"/>
                  <a:pt x="31" y="15"/>
                  <a:pt x="30" y="17"/>
                </a:cubicBezTo>
                <a:cubicBezTo>
                  <a:pt x="29" y="18"/>
                  <a:pt x="29" y="18"/>
                  <a:pt x="29" y="18"/>
                </a:cubicBezTo>
                <a:cubicBezTo>
                  <a:pt x="29" y="18"/>
                  <a:pt x="29" y="18"/>
                  <a:pt x="29" y="18"/>
                </a:cubicBezTo>
                <a:cubicBezTo>
                  <a:pt x="28" y="20"/>
                  <a:pt x="27" y="21"/>
                  <a:pt x="26" y="23"/>
                </a:cubicBezTo>
                <a:cubicBezTo>
                  <a:pt x="25" y="23"/>
                  <a:pt x="25" y="23"/>
                  <a:pt x="25" y="23"/>
                </a:cubicBezTo>
                <a:cubicBezTo>
                  <a:pt x="25" y="23"/>
                  <a:pt x="25" y="23"/>
                  <a:pt x="25" y="23"/>
                </a:cubicBezTo>
                <a:cubicBezTo>
                  <a:pt x="19" y="33"/>
                  <a:pt x="14" y="43"/>
                  <a:pt x="9" y="53"/>
                </a:cubicBezTo>
                <a:cubicBezTo>
                  <a:pt x="9" y="53"/>
                  <a:pt x="9" y="53"/>
                  <a:pt x="9" y="53"/>
                </a:cubicBezTo>
                <a:cubicBezTo>
                  <a:pt x="9" y="53"/>
                  <a:pt x="9" y="53"/>
                  <a:pt x="9" y="53"/>
                </a:cubicBezTo>
                <a:cubicBezTo>
                  <a:pt x="9" y="55"/>
                  <a:pt x="8" y="57"/>
                  <a:pt x="7" y="59"/>
                </a:cubicBezTo>
                <a:cubicBezTo>
                  <a:pt x="7" y="59"/>
                  <a:pt x="7" y="60"/>
                  <a:pt x="7" y="60"/>
                </a:cubicBezTo>
                <a:cubicBezTo>
                  <a:pt x="6" y="62"/>
                  <a:pt x="6" y="64"/>
                  <a:pt x="5" y="65"/>
                </a:cubicBezTo>
                <a:cubicBezTo>
                  <a:pt x="5" y="66"/>
                  <a:pt x="5" y="66"/>
                  <a:pt x="5" y="67"/>
                </a:cubicBezTo>
                <a:cubicBezTo>
                  <a:pt x="4" y="69"/>
                  <a:pt x="4" y="70"/>
                  <a:pt x="4" y="72"/>
                </a:cubicBezTo>
                <a:cubicBezTo>
                  <a:pt x="3" y="73"/>
                  <a:pt x="3" y="73"/>
                  <a:pt x="3" y="74"/>
                </a:cubicBezTo>
                <a:cubicBezTo>
                  <a:pt x="3" y="75"/>
                  <a:pt x="3" y="77"/>
                  <a:pt x="2" y="78"/>
                </a:cubicBezTo>
                <a:cubicBezTo>
                  <a:pt x="2" y="79"/>
                  <a:pt x="2" y="80"/>
                  <a:pt x="2" y="81"/>
                </a:cubicBezTo>
                <a:cubicBezTo>
                  <a:pt x="2" y="82"/>
                  <a:pt x="1" y="84"/>
                  <a:pt x="1" y="85"/>
                </a:cubicBezTo>
                <a:cubicBezTo>
                  <a:pt x="1" y="86"/>
                  <a:pt x="1" y="87"/>
                  <a:pt x="1" y="89"/>
                </a:cubicBezTo>
                <a:cubicBezTo>
                  <a:pt x="1" y="90"/>
                  <a:pt x="0" y="91"/>
                  <a:pt x="0" y="92"/>
                </a:cubicBezTo>
                <a:cubicBezTo>
                  <a:pt x="0" y="93"/>
                  <a:pt x="0" y="95"/>
                  <a:pt x="0" y="96"/>
                </a:cubicBezTo>
                <a:cubicBezTo>
                  <a:pt x="0" y="97"/>
                  <a:pt x="0" y="98"/>
                  <a:pt x="0" y="99"/>
                </a:cubicBezTo>
                <a:cubicBezTo>
                  <a:pt x="0" y="101"/>
                  <a:pt x="0" y="103"/>
                  <a:pt x="0" y="106"/>
                </a:cubicBezTo>
                <a:cubicBezTo>
                  <a:pt x="0" y="106"/>
                  <a:pt x="0" y="106"/>
                  <a:pt x="0" y="106"/>
                </a:cubicBezTo>
                <a:cubicBezTo>
                  <a:pt x="0" y="106"/>
                  <a:pt x="0" y="106"/>
                  <a:pt x="0" y="106"/>
                </a:cubicBezTo>
                <a:cubicBezTo>
                  <a:pt x="0" y="106"/>
                  <a:pt x="0" y="106"/>
                  <a:pt x="0" y="106"/>
                </a:cubicBezTo>
                <a:cubicBezTo>
                  <a:pt x="0" y="108"/>
                  <a:pt x="0" y="111"/>
                  <a:pt x="0" y="113"/>
                </a:cubicBezTo>
                <a:cubicBezTo>
                  <a:pt x="0" y="114"/>
                  <a:pt x="0" y="115"/>
                  <a:pt x="0" y="115"/>
                </a:cubicBezTo>
                <a:cubicBezTo>
                  <a:pt x="0" y="117"/>
                  <a:pt x="0" y="118"/>
                  <a:pt x="0" y="120"/>
                </a:cubicBezTo>
                <a:cubicBezTo>
                  <a:pt x="0" y="121"/>
                  <a:pt x="1" y="122"/>
                  <a:pt x="1" y="123"/>
                </a:cubicBezTo>
                <a:cubicBezTo>
                  <a:pt x="1" y="124"/>
                  <a:pt x="1" y="125"/>
                  <a:pt x="1" y="127"/>
                </a:cubicBezTo>
                <a:cubicBezTo>
                  <a:pt x="1" y="128"/>
                  <a:pt x="2" y="129"/>
                  <a:pt x="2" y="130"/>
                </a:cubicBezTo>
                <a:cubicBezTo>
                  <a:pt x="2" y="131"/>
                  <a:pt x="2" y="132"/>
                  <a:pt x="2" y="133"/>
                </a:cubicBezTo>
                <a:cubicBezTo>
                  <a:pt x="3" y="135"/>
                  <a:pt x="3" y="136"/>
                  <a:pt x="3" y="138"/>
                </a:cubicBezTo>
                <a:cubicBezTo>
                  <a:pt x="3" y="138"/>
                  <a:pt x="3" y="139"/>
                  <a:pt x="4" y="140"/>
                </a:cubicBezTo>
                <a:cubicBezTo>
                  <a:pt x="4" y="141"/>
                  <a:pt x="4" y="143"/>
                  <a:pt x="5" y="145"/>
                </a:cubicBezTo>
                <a:cubicBezTo>
                  <a:pt x="5" y="145"/>
                  <a:pt x="5" y="146"/>
                  <a:pt x="5" y="146"/>
                </a:cubicBezTo>
                <a:cubicBezTo>
                  <a:pt x="6" y="148"/>
                  <a:pt x="6" y="150"/>
                  <a:pt x="7" y="152"/>
                </a:cubicBezTo>
                <a:cubicBezTo>
                  <a:pt x="7" y="152"/>
                  <a:pt x="7" y="152"/>
                  <a:pt x="7" y="152"/>
                </a:cubicBezTo>
                <a:cubicBezTo>
                  <a:pt x="8" y="154"/>
                  <a:pt x="9" y="156"/>
                  <a:pt x="9" y="158"/>
                </a:cubicBezTo>
                <a:cubicBezTo>
                  <a:pt x="9" y="158"/>
                  <a:pt x="9" y="158"/>
                  <a:pt x="9" y="158"/>
                </a:cubicBezTo>
                <a:cubicBezTo>
                  <a:pt x="9" y="158"/>
                  <a:pt x="9" y="158"/>
                  <a:pt x="9" y="158"/>
                </a:cubicBezTo>
                <a:cubicBezTo>
                  <a:pt x="14" y="169"/>
                  <a:pt x="19" y="179"/>
                  <a:pt x="25" y="188"/>
                </a:cubicBezTo>
                <a:cubicBezTo>
                  <a:pt x="25" y="188"/>
                  <a:pt x="25" y="188"/>
                  <a:pt x="25" y="188"/>
                </a:cubicBezTo>
                <a:cubicBezTo>
                  <a:pt x="25" y="188"/>
                  <a:pt x="25" y="189"/>
                  <a:pt x="26" y="189"/>
                </a:cubicBezTo>
                <a:cubicBezTo>
                  <a:pt x="27" y="190"/>
                  <a:pt x="28" y="192"/>
                  <a:pt x="29" y="193"/>
                </a:cubicBezTo>
                <a:cubicBezTo>
                  <a:pt x="29" y="193"/>
                  <a:pt x="29" y="194"/>
                  <a:pt x="29" y="194"/>
                </a:cubicBezTo>
                <a:cubicBezTo>
                  <a:pt x="29" y="194"/>
                  <a:pt x="29" y="194"/>
                  <a:pt x="30" y="194"/>
                </a:cubicBezTo>
                <a:cubicBezTo>
                  <a:pt x="31" y="196"/>
                  <a:pt x="33" y="198"/>
                  <a:pt x="35" y="201"/>
                </a:cubicBezTo>
                <a:cubicBezTo>
                  <a:pt x="35" y="201"/>
                  <a:pt x="36" y="201"/>
                  <a:pt x="36" y="202"/>
                </a:cubicBezTo>
                <a:cubicBezTo>
                  <a:pt x="38" y="204"/>
                  <a:pt x="40" y="206"/>
                  <a:pt x="42" y="209"/>
                </a:cubicBezTo>
                <a:cubicBezTo>
                  <a:pt x="44" y="211"/>
                  <a:pt x="47" y="211"/>
                  <a:pt x="49" y="211"/>
                </a:cubicBezTo>
                <a:cubicBezTo>
                  <a:pt x="51" y="211"/>
                  <a:pt x="52" y="210"/>
                  <a:pt x="54" y="209"/>
                </a:cubicBezTo>
                <a:cubicBezTo>
                  <a:pt x="54" y="208"/>
                  <a:pt x="55" y="207"/>
                  <a:pt x="55" y="206"/>
                </a:cubicBezTo>
                <a:cubicBezTo>
                  <a:pt x="55" y="206"/>
                  <a:pt x="55" y="206"/>
                  <a:pt x="55" y="206"/>
                </a:cubicBezTo>
                <a:cubicBezTo>
                  <a:pt x="55" y="206"/>
                  <a:pt x="55" y="206"/>
                  <a:pt x="56" y="205"/>
                </a:cubicBezTo>
                <a:cubicBezTo>
                  <a:pt x="56" y="205"/>
                  <a:pt x="56" y="204"/>
                  <a:pt x="56" y="203"/>
                </a:cubicBezTo>
                <a:cubicBezTo>
                  <a:pt x="56" y="201"/>
                  <a:pt x="55" y="199"/>
                  <a:pt x="54" y="197"/>
                </a:cubicBezTo>
                <a:cubicBezTo>
                  <a:pt x="52" y="195"/>
                  <a:pt x="50" y="193"/>
                  <a:pt x="48" y="191"/>
                </a:cubicBezTo>
                <a:close/>
                <a:moveTo>
                  <a:pt x="207" y="60"/>
                </a:moveTo>
                <a:cubicBezTo>
                  <a:pt x="158" y="60"/>
                  <a:pt x="158" y="60"/>
                  <a:pt x="158" y="60"/>
                </a:cubicBezTo>
                <a:cubicBezTo>
                  <a:pt x="147" y="60"/>
                  <a:pt x="138" y="69"/>
                  <a:pt x="138" y="80"/>
                </a:cubicBezTo>
                <a:cubicBezTo>
                  <a:pt x="138" y="439"/>
                  <a:pt x="138" y="439"/>
                  <a:pt x="138" y="439"/>
                </a:cubicBezTo>
                <a:cubicBezTo>
                  <a:pt x="138" y="443"/>
                  <a:pt x="142" y="447"/>
                  <a:pt x="146" y="447"/>
                </a:cubicBezTo>
                <a:cubicBezTo>
                  <a:pt x="151" y="447"/>
                  <a:pt x="154" y="443"/>
                  <a:pt x="154" y="439"/>
                </a:cubicBezTo>
                <a:cubicBezTo>
                  <a:pt x="154" y="420"/>
                  <a:pt x="154" y="420"/>
                  <a:pt x="154" y="420"/>
                </a:cubicBezTo>
                <a:cubicBezTo>
                  <a:pt x="211" y="363"/>
                  <a:pt x="211" y="363"/>
                  <a:pt x="211" y="363"/>
                </a:cubicBezTo>
                <a:cubicBezTo>
                  <a:pt x="211" y="439"/>
                  <a:pt x="211" y="439"/>
                  <a:pt x="211" y="439"/>
                </a:cubicBezTo>
                <a:cubicBezTo>
                  <a:pt x="211" y="443"/>
                  <a:pt x="215" y="447"/>
                  <a:pt x="219" y="447"/>
                </a:cubicBezTo>
                <a:cubicBezTo>
                  <a:pt x="223" y="447"/>
                  <a:pt x="227" y="443"/>
                  <a:pt x="227" y="439"/>
                </a:cubicBezTo>
                <a:cubicBezTo>
                  <a:pt x="227" y="80"/>
                  <a:pt x="227" y="80"/>
                  <a:pt x="227" y="80"/>
                </a:cubicBezTo>
                <a:cubicBezTo>
                  <a:pt x="227" y="69"/>
                  <a:pt x="218" y="60"/>
                  <a:pt x="207" y="60"/>
                </a:cubicBezTo>
                <a:close/>
                <a:moveTo>
                  <a:pt x="154" y="80"/>
                </a:moveTo>
                <a:cubicBezTo>
                  <a:pt x="154" y="78"/>
                  <a:pt x="156" y="76"/>
                  <a:pt x="158" y="76"/>
                </a:cubicBezTo>
                <a:cubicBezTo>
                  <a:pt x="198" y="76"/>
                  <a:pt x="198" y="76"/>
                  <a:pt x="198" y="76"/>
                </a:cubicBezTo>
                <a:cubicBezTo>
                  <a:pt x="154" y="120"/>
                  <a:pt x="154" y="120"/>
                  <a:pt x="154" y="120"/>
                </a:cubicBezTo>
                <a:lnTo>
                  <a:pt x="154" y="80"/>
                </a:lnTo>
                <a:close/>
                <a:moveTo>
                  <a:pt x="154" y="155"/>
                </a:moveTo>
                <a:cubicBezTo>
                  <a:pt x="207" y="207"/>
                  <a:pt x="207" y="207"/>
                  <a:pt x="207" y="207"/>
                </a:cubicBezTo>
                <a:cubicBezTo>
                  <a:pt x="154" y="260"/>
                  <a:pt x="154" y="260"/>
                  <a:pt x="154" y="260"/>
                </a:cubicBezTo>
                <a:lnTo>
                  <a:pt x="154" y="155"/>
                </a:lnTo>
                <a:close/>
                <a:moveTo>
                  <a:pt x="154" y="397"/>
                </a:moveTo>
                <a:cubicBezTo>
                  <a:pt x="154" y="294"/>
                  <a:pt x="154" y="294"/>
                  <a:pt x="154" y="294"/>
                </a:cubicBezTo>
                <a:cubicBezTo>
                  <a:pt x="206" y="346"/>
                  <a:pt x="206" y="346"/>
                  <a:pt x="206" y="346"/>
                </a:cubicBezTo>
                <a:lnTo>
                  <a:pt x="154" y="397"/>
                </a:lnTo>
                <a:close/>
                <a:moveTo>
                  <a:pt x="211" y="328"/>
                </a:moveTo>
                <a:cubicBezTo>
                  <a:pt x="160" y="277"/>
                  <a:pt x="160" y="277"/>
                  <a:pt x="160" y="277"/>
                </a:cubicBezTo>
                <a:cubicBezTo>
                  <a:pt x="211" y="226"/>
                  <a:pt x="211" y="226"/>
                  <a:pt x="211" y="226"/>
                </a:cubicBezTo>
                <a:lnTo>
                  <a:pt x="211" y="328"/>
                </a:lnTo>
                <a:close/>
                <a:moveTo>
                  <a:pt x="211" y="189"/>
                </a:moveTo>
                <a:cubicBezTo>
                  <a:pt x="159" y="137"/>
                  <a:pt x="159" y="137"/>
                  <a:pt x="159" y="137"/>
                </a:cubicBezTo>
                <a:cubicBezTo>
                  <a:pt x="211" y="86"/>
                  <a:pt x="211" y="86"/>
                  <a:pt x="211" y="86"/>
                </a:cubicBezTo>
                <a:lnTo>
                  <a:pt x="211" y="189"/>
                </a:lnTo>
                <a:close/>
                <a:moveTo>
                  <a:pt x="107" y="58"/>
                </a:moveTo>
                <a:cubicBezTo>
                  <a:pt x="103" y="58"/>
                  <a:pt x="99" y="62"/>
                  <a:pt x="99" y="66"/>
                </a:cubicBezTo>
                <a:cubicBezTo>
                  <a:pt x="99" y="144"/>
                  <a:pt x="99" y="144"/>
                  <a:pt x="99" y="144"/>
                </a:cubicBezTo>
                <a:cubicBezTo>
                  <a:pt x="99" y="148"/>
                  <a:pt x="103" y="152"/>
                  <a:pt x="107" y="152"/>
                </a:cubicBezTo>
                <a:cubicBezTo>
                  <a:pt x="111" y="152"/>
                  <a:pt x="115" y="148"/>
                  <a:pt x="115" y="144"/>
                </a:cubicBezTo>
                <a:cubicBezTo>
                  <a:pt x="115" y="66"/>
                  <a:pt x="115" y="66"/>
                  <a:pt x="115" y="66"/>
                </a:cubicBezTo>
                <a:cubicBezTo>
                  <a:pt x="115" y="62"/>
                  <a:pt x="111" y="58"/>
                  <a:pt x="107" y="58"/>
                </a:cubicBezTo>
                <a:close/>
                <a:moveTo>
                  <a:pt x="320" y="28"/>
                </a:moveTo>
                <a:cubicBezTo>
                  <a:pt x="322" y="29"/>
                  <a:pt x="323" y="31"/>
                  <a:pt x="324" y="33"/>
                </a:cubicBezTo>
                <a:cubicBezTo>
                  <a:pt x="327" y="36"/>
                  <a:pt x="332" y="37"/>
                  <a:pt x="335" y="35"/>
                </a:cubicBezTo>
                <a:cubicBezTo>
                  <a:pt x="339" y="32"/>
                  <a:pt x="340" y="27"/>
                  <a:pt x="337" y="23"/>
                </a:cubicBezTo>
                <a:cubicBezTo>
                  <a:pt x="336" y="22"/>
                  <a:pt x="335" y="20"/>
                  <a:pt x="333" y="18"/>
                </a:cubicBezTo>
                <a:cubicBezTo>
                  <a:pt x="329" y="13"/>
                  <a:pt x="325" y="8"/>
                  <a:pt x="320" y="3"/>
                </a:cubicBezTo>
                <a:cubicBezTo>
                  <a:pt x="317" y="0"/>
                  <a:pt x="312" y="0"/>
                  <a:pt x="309" y="3"/>
                </a:cubicBezTo>
                <a:cubicBezTo>
                  <a:pt x="307" y="4"/>
                  <a:pt x="306" y="7"/>
                  <a:pt x="306" y="9"/>
                </a:cubicBezTo>
                <a:cubicBezTo>
                  <a:pt x="306" y="11"/>
                  <a:pt x="307" y="13"/>
                  <a:pt x="309" y="14"/>
                </a:cubicBezTo>
                <a:cubicBezTo>
                  <a:pt x="313" y="18"/>
                  <a:pt x="317" y="23"/>
                  <a:pt x="320" y="28"/>
                </a:cubicBezTo>
                <a:close/>
                <a:moveTo>
                  <a:pt x="257" y="59"/>
                </a:moveTo>
                <a:cubicBezTo>
                  <a:pt x="252" y="59"/>
                  <a:pt x="249" y="63"/>
                  <a:pt x="249" y="67"/>
                </a:cubicBezTo>
                <a:cubicBezTo>
                  <a:pt x="249" y="145"/>
                  <a:pt x="249" y="145"/>
                  <a:pt x="249" y="145"/>
                </a:cubicBezTo>
                <a:cubicBezTo>
                  <a:pt x="249" y="149"/>
                  <a:pt x="252" y="153"/>
                  <a:pt x="257" y="153"/>
                </a:cubicBezTo>
                <a:cubicBezTo>
                  <a:pt x="261" y="153"/>
                  <a:pt x="265" y="149"/>
                  <a:pt x="265" y="145"/>
                </a:cubicBezTo>
                <a:cubicBezTo>
                  <a:pt x="265" y="67"/>
                  <a:pt x="265" y="67"/>
                  <a:pt x="265" y="67"/>
                </a:cubicBezTo>
                <a:cubicBezTo>
                  <a:pt x="265" y="63"/>
                  <a:pt x="261" y="59"/>
                  <a:pt x="257" y="59"/>
                </a:cubicBezTo>
                <a:close/>
                <a:moveTo>
                  <a:pt x="291" y="32"/>
                </a:moveTo>
                <a:cubicBezTo>
                  <a:pt x="288" y="29"/>
                  <a:pt x="283" y="29"/>
                  <a:pt x="279" y="32"/>
                </a:cubicBezTo>
                <a:cubicBezTo>
                  <a:pt x="278" y="34"/>
                  <a:pt x="277" y="36"/>
                  <a:pt x="277" y="38"/>
                </a:cubicBezTo>
                <a:cubicBezTo>
                  <a:pt x="277" y="40"/>
                  <a:pt x="278" y="42"/>
                  <a:pt x="279" y="44"/>
                </a:cubicBezTo>
                <a:cubicBezTo>
                  <a:pt x="297" y="61"/>
                  <a:pt x="305" y="83"/>
                  <a:pt x="305" y="106"/>
                </a:cubicBezTo>
                <a:cubicBezTo>
                  <a:pt x="305" y="128"/>
                  <a:pt x="297" y="151"/>
                  <a:pt x="279" y="168"/>
                </a:cubicBezTo>
                <a:cubicBezTo>
                  <a:pt x="279" y="168"/>
                  <a:pt x="279" y="168"/>
                  <a:pt x="279" y="168"/>
                </a:cubicBezTo>
                <a:cubicBezTo>
                  <a:pt x="276" y="171"/>
                  <a:pt x="276" y="176"/>
                  <a:pt x="279" y="179"/>
                </a:cubicBezTo>
                <a:cubicBezTo>
                  <a:pt x="283" y="182"/>
                  <a:pt x="288" y="182"/>
                  <a:pt x="291" y="179"/>
                </a:cubicBezTo>
                <a:cubicBezTo>
                  <a:pt x="311" y="159"/>
                  <a:pt x="321" y="132"/>
                  <a:pt x="321" y="106"/>
                </a:cubicBezTo>
                <a:cubicBezTo>
                  <a:pt x="321" y="79"/>
                  <a:pt x="311" y="53"/>
                  <a:pt x="291" y="32"/>
                </a:cubicBezTo>
                <a:close/>
                <a:moveTo>
                  <a:pt x="353" y="53"/>
                </a:moveTo>
                <a:cubicBezTo>
                  <a:pt x="351" y="49"/>
                  <a:pt x="347" y="47"/>
                  <a:pt x="343" y="49"/>
                </a:cubicBezTo>
                <a:cubicBezTo>
                  <a:pt x="338" y="50"/>
                  <a:pt x="336" y="55"/>
                  <a:pt x="338" y="59"/>
                </a:cubicBezTo>
                <a:cubicBezTo>
                  <a:pt x="344" y="74"/>
                  <a:pt x="347" y="90"/>
                  <a:pt x="347" y="106"/>
                </a:cubicBezTo>
                <a:cubicBezTo>
                  <a:pt x="347" y="140"/>
                  <a:pt x="333" y="173"/>
                  <a:pt x="309" y="197"/>
                </a:cubicBezTo>
                <a:cubicBezTo>
                  <a:pt x="307" y="199"/>
                  <a:pt x="306" y="201"/>
                  <a:pt x="306" y="203"/>
                </a:cubicBezTo>
                <a:cubicBezTo>
                  <a:pt x="306" y="205"/>
                  <a:pt x="307" y="207"/>
                  <a:pt x="309" y="209"/>
                </a:cubicBezTo>
                <a:cubicBezTo>
                  <a:pt x="312" y="212"/>
                  <a:pt x="317" y="212"/>
                  <a:pt x="320" y="209"/>
                </a:cubicBezTo>
                <a:cubicBezTo>
                  <a:pt x="348" y="181"/>
                  <a:pt x="363" y="145"/>
                  <a:pt x="363" y="106"/>
                </a:cubicBezTo>
                <a:cubicBezTo>
                  <a:pt x="363" y="88"/>
                  <a:pt x="359" y="70"/>
                  <a:pt x="353" y="5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Arial" charset="0"/>
              <a:ea typeface="+mn-ea"/>
              <a:cs typeface="+mn-cs"/>
            </a:endParaRPr>
          </a:p>
        </p:txBody>
      </p:sp>
      <p:sp>
        <p:nvSpPr>
          <p:cNvPr id="120" name="TextBox 119">
            <a:extLst>
              <a:ext uri="{FF2B5EF4-FFF2-40B4-BE49-F238E27FC236}">
                <a16:creationId xmlns:a16="http://schemas.microsoft.com/office/drawing/2014/main" id="{79FC9235-37B2-4385-893B-B4791EC97E0D}"/>
              </a:ext>
            </a:extLst>
          </p:cNvPr>
          <p:cNvSpPr txBox="1"/>
          <p:nvPr/>
        </p:nvSpPr>
        <p:spPr>
          <a:xfrm rot="18953134">
            <a:off x="1521004" y="3196686"/>
            <a:ext cx="469158" cy="22201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Arial" charset="0"/>
                <a:ea typeface="+mn-ea"/>
                <a:cs typeface="+mn-cs"/>
              </a:rPr>
              <a:t>S1’-U</a:t>
            </a:r>
          </a:p>
        </p:txBody>
      </p:sp>
      <p:sp>
        <p:nvSpPr>
          <p:cNvPr id="121" name="TextBox 120">
            <a:extLst>
              <a:ext uri="{FF2B5EF4-FFF2-40B4-BE49-F238E27FC236}">
                <a16:creationId xmlns:a16="http://schemas.microsoft.com/office/drawing/2014/main" id="{E742244C-2913-4FF2-815F-2641B055256F}"/>
              </a:ext>
            </a:extLst>
          </p:cNvPr>
          <p:cNvSpPr txBox="1"/>
          <p:nvPr/>
        </p:nvSpPr>
        <p:spPr>
          <a:xfrm rot="18032023">
            <a:off x="1231140" y="3039392"/>
            <a:ext cx="457209" cy="22781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Arial" charset="0"/>
                <a:ea typeface="+mn-ea"/>
                <a:cs typeface="+mn-cs"/>
              </a:rPr>
              <a:t>S1’-C</a:t>
            </a:r>
          </a:p>
        </p:txBody>
      </p:sp>
      <p:sp>
        <p:nvSpPr>
          <p:cNvPr id="122" name="Rectangle 121">
            <a:extLst>
              <a:ext uri="{FF2B5EF4-FFF2-40B4-BE49-F238E27FC236}">
                <a16:creationId xmlns:a16="http://schemas.microsoft.com/office/drawing/2014/main" id="{F2CB93AF-2338-44DF-A3EE-4F7D6ECDFB02}"/>
              </a:ext>
            </a:extLst>
          </p:cNvPr>
          <p:cNvSpPr/>
          <p:nvPr/>
        </p:nvSpPr>
        <p:spPr>
          <a:xfrm>
            <a:off x="1340952" y="1541757"/>
            <a:ext cx="184731"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sng" strike="noStrike" kern="0" cap="none" spc="0" normalizeH="0" baseline="0" noProof="0">
              <a:ln>
                <a:noFill/>
              </a:ln>
              <a:solidFill>
                <a:srgbClr val="FFFFFF"/>
              </a:solidFill>
              <a:effectLst/>
              <a:uLnTx/>
              <a:uFillTx/>
              <a:latin typeface="Arial" charset="0"/>
              <a:ea typeface="+mn-ea"/>
              <a:cs typeface="+mn-cs"/>
            </a:endParaRPr>
          </a:p>
        </p:txBody>
      </p:sp>
      <p:sp>
        <p:nvSpPr>
          <p:cNvPr id="123" name="TextBox 122">
            <a:extLst>
              <a:ext uri="{FF2B5EF4-FFF2-40B4-BE49-F238E27FC236}">
                <a16:creationId xmlns:a16="http://schemas.microsoft.com/office/drawing/2014/main" id="{91AC894A-E70E-464C-AA97-2EF09F911F08}"/>
              </a:ext>
            </a:extLst>
          </p:cNvPr>
          <p:cNvSpPr txBox="1"/>
          <p:nvPr/>
        </p:nvSpPr>
        <p:spPr>
          <a:xfrm>
            <a:off x="397739" y="4387054"/>
            <a:ext cx="2733697" cy="938719"/>
          </a:xfrm>
          <a:prstGeom prst="rect">
            <a:avLst/>
          </a:prstGeom>
          <a:noFill/>
          <a:ln>
            <a:solidFill>
              <a:schemeClr val="bg1"/>
            </a:solidFill>
          </a:ln>
        </p:spPr>
        <p:txBody>
          <a:bodyPr wrap="square" rtlCol="0">
            <a:spAutoFit/>
          </a:bodyPr>
          <a:lstStyle/>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Arial" charset="0"/>
                <a:ea typeface="+mn-ea"/>
                <a:cs typeface="+mn-cs"/>
              </a:rPr>
              <a:t>S1’-C always to LTE </a:t>
            </a:r>
            <a:r>
              <a:rPr kumimoji="0" lang="en-US" sz="1100" b="0" i="0" u="none" strike="noStrike" kern="0" cap="none" spc="0" normalizeH="0" baseline="0" noProof="0" err="1">
                <a:ln>
                  <a:noFill/>
                </a:ln>
                <a:solidFill>
                  <a:srgbClr val="FFFFFF"/>
                </a:solidFill>
                <a:effectLst/>
                <a:uLnTx/>
                <a:uFillTx/>
                <a:latin typeface="Arial" charset="0"/>
                <a:ea typeface="+mn-ea"/>
                <a:cs typeface="+mn-cs"/>
              </a:rPr>
              <a:t>eNB</a:t>
            </a:r>
            <a:endParaRPr kumimoji="0" lang="en-US" sz="1100" b="0" i="0" u="none" strike="noStrike" kern="0" cap="none" spc="0" normalizeH="0" baseline="0" noProof="0">
              <a:ln>
                <a:noFill/>
              </a:ln>
              <a:solidFill>
                <a:srgbClr val="FFFFFF"/>
              </a:solidFill>
              <a:effectLst/>
              <a:uLnTx/>
              <a:uFillTx/>
              <a:latin typeface="Arial" charset="0"/>
              <a:ea typeface="+mn-ea"/>
              <a:cs typeface="+mn-cs"/>
            </a:endParaRPr>
          </a:p>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Arial" charset="0"/>
                <a:ea typeface="+mn-ea"/>
                <a:cs typeface="+mn-cs"/>
              </a:rPr>
              <a:t>S1’-U terminates on LTE </a:t>
            </a:r>
            <a:r>
              <a:rPr kumimoji="0" lang="en-US" sz="1100" b="0" i="0" u="none" strike="noStrike" kern="0" cap="none" spc="0" normalizeH="0" baseline="0" noProof="0" err="1">
                <a:ln>
                  <a:noFill/>
                </a:ln>
                <a:solidFill>
                  <a:srgbClr val="FFFFFF"/>
                </a:solidFill>
                <a:effectLst/>
                <a:uLnTx/>
                <a:uFillTx/>
                <a:latin typeface="Arial" charset="0"/>
                <a:ea typeface="+mn-ea"/>
                <a:cs typeface="+mn-cs"/>
              </a:rPr>
              <a:t>eNB</a:t>
            </a:r>
            <a:endParaRPr kumimoji="0" lang="en-US" sz="1100" b="0" i="0" u="none" strike="noStrike" kern="0" cap="none" spc="0" normalizeH="0" baseline="0" noProof="0">
              <a:ln>
                <a:noFill/>
              </a:ln>
              <a:solidFill>
                <a:srgbClr val="FFFFFF"/>
              </a:solidFill>
              <a:effectLst/>
              <a:uLnTx/>
              <a:uFillTx/>
              <a:latin typeface="Arial" charset="0"/>
              <a:ea typeface="+mn-ea"/>
              <a:cs typeface="+mn-cs"/>
            </a:endParaRPr>
          </a:p>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Arial" charset="0"/>
                <a:ea typeface="+mn-ea"/>
                <a:cs typeface="+mn-cs"/>
              </a:rPr>
              <a:t>Only LTE </a:t>
            </a:r>
            <a:r>
              <a:rPr kumimoji="0" lang="en-US" sz="1100" b="0" i="0" u="none" strike="noStrike" kern="0" cap="none" spc="0" normalizeH="0" baseline="0" noProof="0" err="1">
                <a:ln>
                  <a:noFill/>
                </a:ln>
                <a:solidFill>
                  <a:srgbClr val="FFFFFF"/>
                </a:solidFill>
                <a:effectLst/>
                <a:uLnTx/>
                <a:uFillTx/>
                <a:latin typeface="Arial" charset="0"/>
                <a:ea typeface="+mn-ea"/>
                <a:cs typeface="+mn-cs"/>
              </a:rPr>
              <a:t>eNB</a:t>
            </a:r>
            <a:r>
              <a:rPr kumimoji="0" lang="en-US" sz="1100" b="0" i="0" u="none" strike="noStrike" kern="0" cap="none" spc="0" normalizeH="0" baseline="0" noProof="0">
                <a:ln>
                  <a:noFill/>
                </a:ln>
                <a:solidFill>
                  <a:srgbClr val="FFFFFF"/>
                </a:solidFill>
                <a:effectLst/>
                <a:uLnTx/>
                <a:uFillTx/>
                <a:latin typeface="Arial" charset="0"/>
                <a:ea typeface="+mn-ea"/>
                <a:cs typeface="+mn-cs"/>
              </a:rPr>
              <a:t>/MCG used for bearer</a:t>
            </a:r>
          </a:p>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0" cap="none" spc="0" normalizeH="0" baseline="0" noProof="0">
              <a:ln>
                <a:noFill/>
              </a:ln>
              <a:solidFill>
                <a:srgbClr val="FFFFFF"/>
              </a:solidFill>
              <a:effectLst/>
              <a:uLnTx/>
              <a:uFillTx/>
              <a:latin typeface="Arial" charset="0"/>
              <a:ea typeface="+mn-ea"/>
              <a:cs typeface="+mn-cs"/>
            </a:endParaRPr>
          </a:p>
          <a:p>
            <a:pPr marL="180975"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0" cap="none" spc="0" normalizeH="0" baseline="0" noProof="0">
              <a:ln>
                <a:noFill/>
              </a:ln>
              <a:solidFill>
                <a:srgbClr val="FFFFFF"/>
              </a:solidFill>
              <a:effectLst/>
              <a:uLnTx/>
              <a:uFillTx/>
              <a:latin typeface="Arial" charset="0"/>
              <a:ea typeface="+mn-ea"/>
              <a:cs typeface="+mn-cs"/>
            </a:endParaRPr>
          </a:p>
        </p:txBody>
      </p:sp>
      <p:grpSp>
        <p:nvGrpSpPr>
          <p:cNvPr id="124" name="Group 123">
            <a:extLst>
              <a:ext uri="{FF2B5EF4-FFF2-40B4-BE49-F238E27FC236}">
                <a16:creationId xmlns:a16="http://schemas.microsoft.com/office/drawing/2014/main" id="{CA3A297F-F048-4084-93E1-E14D301F4E50}"/>
              </a:ext>
            </a:extLst>
          </p:cNvPr>
          <p:cNvGrpSpPr/>
          <p:nvPr/>
        </p:nvGrpSpPr>
        <p:grpSpPr>
          <a:xfrm>
            <a:off x="1106275" y="2293807"/>
            <a:ext cx="1353713" cy="631720"/>
            <a:chOff x="1416616" y="2456593"/>
            <a:chExt cx="1508780" cy="722485"/>
          </a:xfrm>
        </p:grpSpPr>
        <p:grpSp>
          <p:nvGrpSpPr>
            <p:cNvPr id="131" name="Group 130">
              <a:extLst>
                <a:ext uri="{FF2B5EF4-FFF2-40B4-BE49-F238E27FC236}">
                  <a16:creationId xmlns:a16="http://schemas.microsoft.com/office/drawing/2014/main" id="{490DB3D0-BA53-4A01-8194-FC424DF6FD90}"/>
                </a:ext>
              </a:extLst>
            </p:cNvPr>
            <p:cNvGrpSpPr/>
            <p:nvPr/>
          </p:nvGrpSpPr>
          <p:grpSpPr>
            <a:xfrm>
              <a:off x="1416616" y="2456593"/>
              <a:ext cx="1508780" cy="722485"/>
              <a:chOff x="8582882" y="167662"/>
              <a:chExt cx="796584" cy="295959"/>
            </a:xfrm>
          </p:grpSpPr>
          <p:sp>
            <p:nvSpPr>
              <p:cNvPr id="153" name="AutoShape 15" descr="bpct-blend1">
                <a:extLst>
                  <a:ext uri="{FF2B5EF4-FFF2-40B4-BE49-F238E27FC236}">
                    <a16:creationId xmlns:a16="http://schemas.microsoft.com/office/drawing/2014/main" id="{31B4EF76-DD0A-4BD8-9EC0-4C7639BD057B}"/>
                  </a:ext>
                </a:extLst>
              </p:cNvPr>
              <p:cNvSpPr>
                <a:spLocks noChangeArrowheads="1"/>
              </p:cNvSpPr>
              <p:nvPr/>
            </p:nvSpPr>
            <p:spPr bwMode="auto">
              <a:xfrm>
                <a:off x="8608121" y="167662"/>
                <a:ext cx="746106" cy="295959"/>
              </a:xfrm>
              <a:prstGeom prst="roundRect">
                <a:avLst>
                  <a:gd name="adj" fmla="val 5958"/>
                </a:avLst>
              </a:prstGeom>
              <a:solidFill>
                <a:srgbClr val="5B6592"/>
              </a:solidFill>
              <a:ln w="25400" algn="ctr">
                <a:solidFill>
                  <a:srgbClr val="FFFFFF"/>
                </a:solidFill>
                <a:round/>
                <a:headEnd/>
                <a:tailEnd/>
              </a:ln>
            </p:spPr>
            <p:txBody>
              <a:bodyPr lIns="125986" tIns="45718" rIns="91430" bIns="45718" anchor="ctr"/>
              <a:lstStyle>
                <a:lvl1pPr eaLnBrk="0" hangingPunct="0">
                  <a:spcBef>
                    <a:spcPct val="20000"/>
                  </a:spcBef>
                  <a:buClr>
                    <a:srgbClr val="00A9D4"/>
                  </a:buClr>
                  <a:buFont typeface="Arial" pitchFamily="34" charset="0"/>
                  <a:buChar char="›"/>
                  <a:defRPr sz="20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altLang="en-US" sz="800" b="0" i="0" u="none" strike="noStrike" kern="0" cap="none" spc="0" normalizeH="0" baseline="0" noProof="0">
                  <a:ln>
                    <a:noFill/>
                  </a:ln>
                  <a:solidFill>
                    <a:srgbClr val="00A9D4"/>
                  </a:solidFill>
                  <a:effectLst/>
                  <a:uLnTx/>
                  <a:uFillTx/>
                  <a:latin typeface="Arial" pitchFamily="34" charset="0"/>
                  <a:ea typeface="+mn-ea"/>
                  <a:cs typeface="+mn-cs"/>
                </a:endParaRPr>
              </a:p>
            </p:txBody>
          </p:sp>
          <p:sp>
            <p:nvSpPr>
              <p:cNvPr id="154" name="Rectangle 36">
                <a:extLst>
                  <a:ext uri="{FF2B5EF4-FFF2-40B4-BE49-F238E27FC236}">
                    <a16:creationId xmlns:a16="http://schemas.microsoft.com/office/drawing/2014/main" id="{D497F6F3-BB48-439D-AACD-34772D141162}"/>
                  </a:ext>
                </a:extLst>
              </p:cNvPr>
              <p:cNvSpPr>
                <a:spLocks noChangeArrowheads="1"/>
              </p:cNvSpPr>
              <p:nvPr/>
            </p:nvSpPr>
            <p:spPr bwMode="auto">
              <a:xfrm>
                <a:off x="8582882" y="191001"/>
                <a:ext cx="796584" cy="113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rgbClr val="00A9D4"/>
                  </a:buClr>
                  <a:buFont typeface="Arial" pitchFamily="34" charset="0"/>
                  <a:buChar char="›"/>
                  <a:defRPr sz="20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200" b="0" i="0" u="none" strike="noStrike" kern="0" cap="none" spc="0" normalizeH="0" baseline="0" noProof="0">
                    <a:ln>
                      <a:noFill/>
                    </a:ln>
                    <a:solidFill>
                      <a:srgbClr val="FFFFFF"/>
                    </a:solidFill>
                    <a:effectLst/>
                    <a:uLnTx/>
                    <a:uFillTx/>
                    <a:latin typeface="Arial" pitchFamily="34" charset="0"/>
                    <a:ea typeface="+mn-ea"/>
                    <a:cs typeface="+mn-cs"/>
                  </a:rPr>
                  <a:t>5G EPC</a:t>
                </a:r>
              </a:p>
            </p:txBody>
          </p:sp>
        </p:grpSp>
        <p:sp>
          <p:nvSpPr>
            <p:cNvPr id="135" name="Rectangle: Rounded Corners 134">
              <a:extLst>
                <a:ext uri="{FF2B5EF4-FFF2-40B4-BE49-F238E27FC236}">
                  <a16:creationId xmlns:a16="http://schemas.microsoft.com/office/drawing/2014/main" id="{638D107C-8390-4F51-8F82-45BBB2A83428}"/>
                </a:ext>
              </a:extLst>
            </p:cNvPr>
            <p:cNvSpPr/>
            <p:nvPr/>
          </p:nvSpPr>
          <p:spPr bwMode="auto">
            <a:xfrm>
              <a:off x="1648131" y="2801596"/>
              <a:ext cx="512959" cy="271570"/>
            </a:xfrm>
            <a:prstGeom prst="roundRect">
              <a:avLst/>
            </a:prstGeom>
            <a:noFill/>
            <a:ln w="12700" cap="flat" cmpd="sng" algn="ctr">
              <a:solidFill>
                <a:schemeClr val="bg1"/>
              </a:solid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Arial" charset="0"/>
                  <a:ea typeface="+mn-ea"/>
                  <a:cs typeface="+mn-cs"/>
                </a:rPr>
                <a:t>MME</a:t>
              </a:r>
            </a:p>
          </p:txBody>
        </p:sp>
        <p:sp>
          <p:nvSpPr>
            <p:cNvPr id="152" name="Rectangle: Rounded Corners 151">
              <a:extLst>
                <a:ext uri="{FF2B5EF4-FFF2-40B4-BE49-F238E27FC236}">
                  <a16:creationId xmlns:a16="http://schemas.microsoft.com/office/drawing/2014/main" id="{EA40AF6C-5E7A-467C-81F3-657FFDA2D213}"/>
                </a:ext>
              </a:extLst>
            </p:cNvPr>
            <p:cNvSpPr/>
            <p:nvPr/>
          </p:nvSpPr>
          <p:spPr bwMode="auto">
            <a:xfrm>
              <a:off x="2218590" y="2801596"/>
              <a:ext cx="507579" cy="271570"/>
            </a:xfrm>
            <a:prstGeom prst="roundRect">
              <a:avLst/>
            </a:prstGeom>
            <a:noFill/>
            <a:ln w="12700" cap="flat" cmpd="sng" algn="ctr">
              <a:solidFill>
                <a:schemeClr val="bg1"/>
              </a:solid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Arial" charset="0"/>
                  <a:ea typeface="+mn-ea"/>
                  <a:cs typeface="+mn-cs"/>
                </a:rPr>
                <a:t>SGW</a:t>
              </a:r>
            </a:p>
          </p:txBody>
        </p:sp>
      </p:grpSp>
      <p:cxnSp>
        <p:nvCxnSpPr>
          <p:cNvPr id="127" name="Straight Connector 126">
            <a:extLst>
              <a:ext uri="{FF2B5EF4-FFF2-40B4-BE49-F238E27FC236}">
                <a16:creationId xmlns:a16="http://schemas.microsoft.com/office/drawing/2014/main" id="{FF72A025-355D-46A9-80B4-E343769BC852}"/>
              </a:ext>
            </a:extLst>
          </p:cNvPr>
          <p:cNvCxnSpPr>
            <a:stCxn id="135" idx="2"/>
          </p:cNvCxnSpPr>
          <p:nvPr/>
        </p:nvCxnSpPr>
        <p:spPr bwMode="auto">
          <a:xfrm flipH="1">
            <a:off x="1026774" y="2832921"/>
            <a:ext cx="517342" cy="1000414"/>
          </a:xfrm>
          <a:prstGeom prst="line">
            <a:avLst/>
          </a:prstGeom>
          <a:noFill/>
          <a:ln w="12700" cap="flat" cmpd="sng" algn="ctr">
            <a:solidFill>
              <a:schemeClr val="bg1"/>
            </a:solidFill>
            <a:prstDash val="dash"/>
            <a:round/>
            <a:headEnd type="none" w="med" len="med"/>
            <a:tailEnd type="none" w="med" len="med"/>
          </a:ln>
          <a:effectLst/>
        </p:spPr>
      </p:cxnSp>
      <p:cxnSp>
        <p:nvCxnSpPr>
          <p:cNvPr id="128" name="Straight Connector 127">
            <a:extLst>
              <a:ext uri="{FF2B5EF4-FFF2-40B4-BE49-F238E27FC236}">
                <a16:creationId xmlns:a16="http://schemas.microsoft.com/office/drawing/2014/main" id="{62C18A29-AAE0-4D3C-B0BF-A74464EE5C9F}"/>
              </a:ext>
            </a:extLst>
          </p:cNvPr>
          <p:cNvCxnSpPr>
            <a:cxnSpLocks/>
            <a:stCxn id="152" idx="2"/>
            <a:endCxn id="106" idx="0"/>
          </p:cNvCxnSpPr>
          <p:nvPr/>
        </p:nvCxnSpPr>
        <p:spPr bwMode="auto">
          <a:xfrm flipH="1">
            <a:off x="1020662" y="2832921"/>
            <a:ext cx="1032869" cy="1021556"/>
          </a:xfrm>
          <a:prstGeom prst="line">
            <a:avLst/>
          </a:prstGeom>
          <a:solidFill>
            <a:schemeClr val="accent1"/>
          </a:solidFill>
          <a:ln w="12700" cap="flat" cmpd="sng" algn="ctr">
            <a:solidFill>
              <a:schemeClr val="bg1"/>
            </a:solidFill>
            <a:prstDash val="solid"/>
            <a:round/>
            <a:headEnd type="none" w="med" len="med"/>
            <a:tailEnd type="none" w="med" len="med"/>
          </a:ln>
          <a:effectLst/>
        </p:spPr>
      </p:cxnSp>
      <p:sp>
        <p:nvSpPr>
          <p:cNvPr id="129" name="Rectangle 128">
            <a:extLst>
              <a:ext uri="{FF2B5EF4-FFF2-40B4-BE49-F238E27FC236}">
                <a16:creationId xmlns:a16="http://schemas.microsoft.com/office/drawing/2014/main" id="{D5CBF400-70DF-478F-88AB-4A82854EC580}"/>
              </a:ext>
            </a:extLst>
          </p:cNvPr>
          <p:cNvSpPr/>
          <p:nvPr/>
        </p:nvSpPr>
        <p:spPr>
          <a:xfrm>
            <a:off x="1138775" y="1881894"/>
            <a:ext cx="1298753" cy="307777"/>
          </a:xfrm>
          <a:prstGeom prst="rect">
            <a:avLst/>
          </a:prstGeom>
        </p:spPr>
        <p:txBody>
          <a:bodyPr wrap="none">
            <a:spAutoFit/>
          </a:bodyPr>
          <a:lstStyle/>
          <a:p>
            <a:pPr marL="0" marR="0" lvl="0" indent="0" algn="ctr" defTabSz="914400" rtl="0" eaLnBrk="1" fontAlgn="auto" latinLnBrk="0" hangingPunct="1">
              <a:lnSpc>
                <a:spcPct val="100000"/>
              </a:lnSpc>
              <a:spcBef>
                <a:spcPct val="20000"/>
              </a:spcBef>
              <a:spcAft>
                <a:spcPts val="0"/>
              </a:spcAft>
              <a:buClrTx/>
              <a:buSzTx/>
              <a:buFontTx/>
              <a:buNone/>
              <a:tabLst/>
              <a:defRPr/>
            </a:pPr>
            <a:r>
              <a:rPr kumimoji="0" lang="en-US" altLang="en-US" sz="1400" b="0" i="0" u="none" strike="noStrike" kern="0" cap="none" spc="0" normalizeH="0" baseline="0" noProof="0">
                <a:ln>
                  <a:noFill/>
                </a:ln>
                <a:solidFill>
                  <a:srgbClr val="FFFFFF"/>
                </a:solidFill>
                <a:effectLst/>
                <a:uLnTx/>
                <a:uFillTx/>
                <a:latin typeface="Arial" pitchFamily="34" charset="0"/>
                <a:ea typeface="+mn-ea"/>
                <a:cs typeface="+mn-cs"/>
              </a:rPr>
              <a:t>MCG bearer</a:t>
            </a:r>
            <a:r>
              <a:rPr kumimoji="0" lang="en-US" altLang="en-US" sz="1400" b="0" i="0" u="none" strike="noStrike" kern="0" cap="none" spc="0" normalizeH="0" baseline="30000" noProof="0">
                <a:ln>
                  <a:noFill/>
                </a:ln>
                <a:solidFill>
                  <a:srgbClr val="FFFFFF"/>
                </a:solidFill>
                <a:effectLst/>
                <a:uLnTx/>
                <a:uFillTx/>
                <a:latin typeface="Arial" pitchFamily="34" charset="0"/>
                <a:ea typeface="+mn-ea"/>
                <a:cs typeface="+mn-cs"/>
              </a:rPr>
              <a:t>(*</a:t>
            </a:r>
          </a:p>
        </p:txBody>
      </p:sp>
      <p:sp>
        <p:nvSpPr>
          <p:cNvPr id="156" name="Rectangle 155">
            <a:extLst>
              <a:ext uri="{FF2B5EF4-FFF2-40B4-BE49-F238E27FC236}">
                <a16:creationId xmlns:a16="http://schemas.microsoft.com/office/drawing/2014/main" id="{4CDC530C-8D59-425F-8DD6-722AADCF02A2}"/>
              </a:ext>
            </a:extLst>
          </p:cNvPr>
          <p:cNvSpPr/>
          <p:nvPr/>
        </p:nvSpPr>
        <p:spPr>
          <a:xfrm>
            <a:off x="1117931" y="1499469"/>
            <a:ext cx="1462260"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sng" strike="noStrike" kern="0" cap="none" spc="0" normalizeH="0" baseline="0" noProof="0">
                <a:ln>
                  <a:noFill/>
                </a:ln>
                <a:solidFill>
                  <a:srgbClr val="FFFFFF"/>
                </a:solidFill>
                <a:effectLst/>
                <a:uLnTx/>
                <a:uFillTx/>
                <a:latin typeface="Arial" charset="0"/>
                <a:ea typeface="+mn-ea"/>
                <a:cs typeface="+mn-cs"/>
              </a:rPr>
              <a:t>No term in TR</a:t>
            </a:r>
          </a:p>
        </p:txBody>
      </p:sp>
      <p:sp>
        <p:nvSpPr>
          <p:cNvPr id="158" name="TextBox 157">
            <a:extLst>
              <a:ext uri="{FF2B5EF4-FFF2-40B4-BE49-F238E27FC236}">
                <a16:creationId xmlns:a16="http://schemas.microsoft.com/office/drawing/2014/main" id="{72CE0447-26CA-4547-B571-D4ADE1D60CB2}"/>
              </a:ext>
            </a:extLst>
          </p:cNvPr>
          <p:cNvSpPr txBox="1"/>
          <p:nvPr/>
        </p:nvSpPr>
        <p:spPr>
          <a:xfrm>
            <a:off x="9987143" y="5469607"/>
            <a:ext cx="2051218" cy="1225105"/>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rial" charset="0"/>
              <a:ea typeface="+mn-ea"/>
              <a:cs typeface="+mn-cs"/>
            </a:endParaRPr>
          </a:p>
        </p:txBody>
      </p:sp>
      <p:cxnSp>
        <p:nvCxnSpPr>
          <p:cNvPr id="159" name="Straight Connector 158">
            <a:extLst>
              <a:ext uri="{FF2B5EF4-FFF2-40B4-BE49-F238E27FC236}">
                <a16:creationId xmlns:a16="http://schemas.microsoft.com/office/drawing/2014/main" id="{F29AAD00-A8EF-443E-8992-723ABA6DD972}"/>
              </a:ext>
            </a:extLst>
          </p:cNvPr>
          <p:cNvCxnSpPr>
            <a:cxnSpLocks/>
          </p:cNvCxnSpPr>
          <p:nvPr/>
        </p:nvCxnSpPr>
        <p:spPr bwMode="auto">
          <a:xfrm flipH="1">
            <a:off x="10126331" y="5651085"/>
            <a:ext cx="420850" cy="0"/>
          </a:xfrm>
          <a:prstGeom prst="line">
            <a:avLst/>
          </a:prstGeom>
          <a:noFill/>
          <a:ln w="12700" cap="flat" cmpd="sng" algn="ctr">
            <a:solidFill>
              <a:schemeClr val="bg1"/>
            </a:solidFill>
            <a:prstDash val="dash"/>
            <a:round/>
            <a:headEnd type="none" w="med" len="med"/>
            <a:tailEnd type="none" w="med" len="med"/>
          </a:ln>
          <a:effectLst/>
        </p:spPr>
      </p:cxnSp>
      <p:cxnSp>
        <p:nvCxnSpPr>
          <p:cNvPr id="160" name="Straight Connector 159">
            <a:extLst>
              <a:ext uri="{FF2B5EF4-FFF2-40B4-BE49-F238E27FC236}">
                <a16:creationId xmlns:a16="http://schemas.microsoft.com/office/drawing/2014/main" id="{1002C0A4-6A48-4CFD-8526-50A7D4555687}"/>
              </a:ext>
            </a:extLst>
          </p:cNvPr>
          <p:cNvCxnSpPr>
            <a:cxnSpLocks/>
          </p:cNvCxnSpPr>
          <p:nvPr/>
        </p:nvCxnSpPr>
        <p:spPr bwMode="auto">
          <a:xfrm flipH="1">
            <a:off x="10117324" y="5831249"/>
            <a:ext cx="420850" cy="0"/>
          </a:xfrm>
          <a:prstGeom prst="line">
            <a:avLst/>
          </a:prstGeom>
          <a:noFill/>
          <a:ln w="12700" cap="flat" cmpd="sng" algn="ctr">
            <a:solidFill>
              <a:schemeClr val="bg1"/>
            </a:solidFill>
            <a:prstDash val="solid"/>
            <a:round/>
            <a:headEnd type="none" w="med" len="med"/>
            <a:tailEnd type="none" w="med" len="med"/>
          </a:ln>
          <a:effectLst/>
        </p:spPr>
      </p:cxnSp>
      <p:sp>
        <p:nvSpPr>
          <p:cNvPr id="167" name="Rectangle 166">
            <a:extLst>
              <a:ext uri="{FF2B5EF4-FFF2-40B4-BE49-F238E27FC236}">
                <a16:creationId xmlns:a16="http://schemas.microsoft.com/office/drawing/2014/main" id="{CE6F31A2-63B0-4705-9A3C-17661F578268}"/>
              </a:ext>
            </a:extLst>
          </p:cNvPr>
          <p:cNvSpPr/>
          <p:nvPr/>
        </p:nvSpPr>
        <p:spPr>
          <a:xfrm>
            <a:off x="10018050" y="5937895"/>
            <a:ext cx="1999265" cy="707886"/>
          </a:xfrm>
          <a:prstGeom prst="rect">
            <a:avLst/>
          </a:prstGeom>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Segoe UI" panose="020B0502040204020203" pitchFamily="34" charset="0"/>
                <a:cs typeface="Segoe UI" panose="020B0502040204020203" pitchFamily="34" charset="0"/>
              </a:rPr>
              <a:t>MCG       </a:t>
            </a:r>
            <a:r>
              <a:rPr kumimoji="0" lang="en-US" sz="300" b="0" i="0" u="none" strike="noStrike" kern="1200" cap="none" spc="0" normalizeH="0" baseline="0" noProof="0">
                <a:ln>
                  <a:noFill/>
                </a:ln>
                <a:solidFill>
                  <a:srgbClr val="FFFFFF"/>
                </a:solidFill>
                <a:effectLst/>
                <a:uLnTx/>
                <a:uFillTx/>
                <a:latin typeface="Arial"/>
                <a:ea typeface="Segoe UI" panose="020B0502040204020203" pitchFamily="34" charset="0"/>
                <a:cs typeface="Segoe UI" panose="020B0502040204020203" pitchFamily="34" charset="0"/>
              </a:rPr>
              <a:t> </a:t>
            </a:r>
            <a:r>
              <a:rPr kumimoji="0" lang="en-US" sz="1000" b="0" i="0" u="none" strike="noStrike" kern="1200" cap="none" spc="0" normalizeH="0" baseline="0" noProof="0">
                <a:ln>
                  <a:noFill/>
                </a:ln>
                <a:solidFill>
                  <a:srgbClr val="FFFFFF"/>
                </a:solidFill>
                <a:effectLst/>
                <a:uLnTx/>
                <a:uFillTx/>
                <a:latin typeface="Arial"/>
                <a:ea typeface="Segoe UI" panose="020B0502040204020203" pitchFamily="34" charset="0"/>
                <a:cs typeface="Segoe UI" panose="020B0502040204020203" pitchFamily="34" charset="0"/>
              </a:rPr>
              <a:t>Master Cell Group</a:t>
            </a:r>
            <a:br>
              <a:rPr kumimoji="0" lang="en-US" sz="1000" b="0" i="0" u="none" strike="noStrike" kern="1200" cap="none" spc="0" normalizeH="0" baseline="0" noProof="0">
                <a:ln>
                  <a:noFill/>
                </a:ln>
                <a:solidFill>
                  <a:srgbClr val="FFFFFF"/>
                </a:solidFill>
                <a:effectLst/>
                <a:uLnTx/>
                <a:uFillTx/>
                <a:latin typeface="Arial"/>
                <a:ea typeface="Segoe UI" panose="020B0502040204020203" pitchFamily="34" charset="0"/>
                <a:cs typeface="Segoe UI" panose="020B0502040204020203" pitchFamily="34" charset="0"/>
              </a:rPr>
            </a:br>
            <a:r>
              <a:rPr kumimoji="0" lang="en-US" sz="1000" b="0" i="0" u="none" strike="noStrike" kern="1200" cap="none" spc="0" normalizeH="0" baseline="0" noProof="0">
                <a:ln>
                  <a:noFill/>
                </a:ln>
                <a:solidFill>
                  <a:srgbClr val="FFFFFF"/>
                </a:solidFill>
                <a:effectLst/>
                <a:uLnTx/>
                <a:uFillTx/>
                <a:latin typeface="Arial"/>
                <a:ea typeface="Segoe UI" panose="020B0502040204020203" pitchFamily="34" charset="0"/>
                <a:cs typeface="Segoe UI" panose="020B0502040204020203" pitchFamily="34" charset="0"/>
              </a:rPr>
              <a:t>SCG        Secondary Cell Group</a:t>
            </a:r>
            <a:br>
              <a:rPr kumimoji="0" lang="en-US" sz="1000" b="0" i="0" u="none" strike="noStrike" kern="1200" cap="none" spc="0" normalizeH="0" baseline="0" noProof="0">
                <a:ln>
                  <a:noFill/>
                </a:ln>
                <a:solidFill>
                  <a:srgbClr val="FFFFFF"/>
                </a:solidFill>
                <a:effectLst/>
                <a:uLnTx/>
                <a:uFillTx/>
                <a:latin typeface="Arial"/>
                <a:ea typeface="Segoe UI" panose="020B0502040204020203" pitchFamily="34" charset="0"/>
                <a:cs typeface="Segoe UI" panose="020B0502040204020203" pitchFamily="34" charset="0"/>
              </a:rPr>
            </a:br>
            <a:r>
              <a:rPr kumimoji="0" lang="en-US" sz="1000" b="0" i="0" u="none" strike="noStrike" kern="1200" cap="none" spc="0" normalizeH="0" baseline="0" noProof="0">
                <a:ln>
                  <a:noFill/>
                </a:ln>
                <a:solidFill>
                  <a:srgbClr val="FFFFFF"/>
                </a:solidFill>
                <a:effectLst/>
                <a:uLnTx/>
                <a:uFillTx/>
                <a:latin typeface="Arial"/>
                <a:ea typeface="Segoe UI" panose="020B0502040204020203" pitchFamily="34" charset="0"/>
                <a:cs typeface="Segoe UI" panose="020B0502040204020203" pitchFamily="34" charset="0"/>
              </a:rPr>
              <a:t>MN          Master Node</a:t>
            </a:r>
            <a:br>
              <a:rPr kumimoji="0" lang="en-US" sz="1000" b="0" i="0" u="none" strike="noStrike" kern="1200" cap="none" spc="0" normalizeH="0" baseline="0" noProof="0">
                <a:ln>
                  <a:noFill/>
                </a:ln>
                <a:solidFill>
                  <a:srgbClr val="FFFFFF"/>
                </a:solidFill>
                <a:effectLst/>
                <a:uLnTx/>
                <a:uFillTx/>
                <a:latin typeface="Arial"/>
                <a:ea typeface="Segoe UI" panose="020B0502040204020203" pitchFamily="34" charset="0"/>
                <a:cs typeface="Segoe UI" panose="020B0502040204020203" pitchFamily="34" charset="0"/>
              </a:rPr>
            </a:br>
            <a:r>
              <a:rPr kumimoji="0" lang="en-US" sz="1000" b="0" i="0" u="none" strike="noStrike" kern="1200" cap="none" spc="0" normalizeH="0" baseline="0" noProof="0">
                <a:ln>
                  <a:noFill/>
                </a:ln>
                <a:solidFill>
                  <a:srgbClr val="FFFFFF"/>
                </a:solidFill>
                <a:effectLst/>
                <a:uLnTx/>
                <a:uFillTx/>
                <a:latin typeface="Arial"/>
                <a:ea typeface="Segoe UI" panose="020B0502040204020203" pitchFamily="34" charset="0"/>
                <a:cs typeface="Segoe UI" panose="020B0502040204020203" pitchFamily="34" charset="0"/>
              </a:rPr>
              <a:t>SN           Secondary Node</a:t>
            </a:r>
          </a:p>
        </p:txBody>
      </p:sp>
      <p:sp>
        <p:nvSpPr>
          <p:cNvPr id="162" name="Rectangle 161">
            <a:extLst>
              <a:ext uri="{FF2B5EF4-FFF2-40B4-BE49-F238E27FC236}">
                <a16:creationId xmlns:a16="http://schemas.microsoft.com/office/drawing/2014/main" id="{6EFE0601-DC74-4B8C-A328-11A23B78CD04}"/>
              </a:ext>
            </a:extLst>
          </p:cNvPr>
          <p:cNvSpPr/>
          <p:nvPr/>
        </p:nvSpPr>
        <p:spPr>
          <a:xfrm>
            <a:off x="10544760" y="5524038"/>
            <a:ext cx="957313" cy="423193"/>
          </a:xfrm>
          <a:prstGeom prst="rect">
            <a:avLst/>
          </a:prstGeom>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Segoe UI" panose="020B0502040204020203" pitchFamily="34" charset="0"/>
                <a:cs typeface="Segoe UI" panose="020B0502040204020203" pitchFamily="34" charset="0"/>
              </a:rPr>
              <a:t>Control Plane</a:t>
            </a:r>
          </a:p>
          <a:p>
            <a:pPr marL="0" marR="0" lvl="0" indent="0" algn="l" defTabSz="914400" rtl="0" eaLnBrk="1" fontAlgn="base" latinLnBrk="0" hangingPunct="1">
              <a:lnSpc>
                <a:spcPct val="100000"/>
              </a:lnSpc>
              <a:spcBef>
                <a:spcPct val="50000"/>
              </a:spcBef>
              <a:spcAft>
                <a:spcPct val="0"/>
              </a:spcAft>
              <a:buClrTx/>
              <a:buSzTx/>
              <a:buFontTx/>
              <a:buNone/>
              <a:tabLst/>
              <a:defRPr/>
            </a:pPr>
            <a:br>
              <a:rPr kumimoji="0" lang="en-US" sz="100" b="0" i="0" u="none" strike="noStrike" kern="1200" cap="none" spc="0" normalizeH="0" baseline="0" noProof="0">
                <a:ln>
                  <a:noFill/>
                </a:ln>
                <a:solidFill>
                  <a:srgbClr val="FFFFFF"/>
                </a:solidFill>
                <a:effectLst/>
                <a:uLnTx/>
                <a:uFillTx/>
                <a:latin typeface="Arial"/>
                <a:ea typeface="Segoe UI" panose="020B0502040204020203" pitchFamily="34" charset="0"/>
                <a:cs typeface="Segoe UI" panose="020B0502040204020203" pitchFamily="34" charset="0"/>
              </a:rPr>
            </a:br>
            <a:r>
              <a:rPr kumimoji="0" lang="en-US" sz="1000" b="0" i="0" u="none" strike="noStrike" kern="1200" cap="none" spc="0" normalizeH="0" baseline="0" noProof="0">
                <a:ln>
                  <a:noFill/>
                </a:ln>
                <a:solidFill>
                  <a:srgbClr val="FFFFFF"/>
                </a:solidFill>
                <a:effectLst/>
                <a:uLnTx/>
                <a:uFillTx/>
                <a:latin typeface="Arial"/>
                <a:ea typeface="Segoe UI" panose="020B0502040204020203" pitchFamily="34" charset="0"/>
                <a:cs typeface="Segoe UI" panose="020B0502040204020203" pitchFamily="34" charset="0"/>
              </a:rPr>
              <a:t>User Plane</a:t>
            </a: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163" name="AutoShape 15" descr="bpct-blend1">
            <a:extLst>
              <a:ext uri="{FF2B5EF4-FFF2-40B4-BE49-F238E27FC236}">
                <a16:creationId xmlns:a16="http://schemas.microsoft.com/office/drawing/2014/main" id="{70FFE94F-8E63-432C-BB7F-1940BF6182AB}"/>
              </a:ext>
            </a:extLst>
          </p:cNvPr>
          <p:cNvSpPr>
            <a:spLocks noChangeArrowheads="1"/>
          </p:cNvSpPr>
          <p:nvPr/>
        </p:nvSpPr>
        <p:spPr bwMode="auto">
          <a:xfrm>
            <a:off x="389781" y="5545052"/>
            <a:ext cx="9338056" cy="560373"/>
          </a:xfrm>
          <a:prstGeom prst="roundRect">
            <a:avLst>
              <a:gd name="adj" fmla="val 5958"/>
            </a:avLst>
          </a:prstGeom>
          <a:noFill/>
          <a:ln w="25400" algn="ctr">
            <a:solidFill>
              <a:srgbClr val="FFFFFF"/>
            </a:solidFill>
            <a:round/>
            <a:headEnd/>
            <a:tailEnd/>
          </a:ln>
        </p:spPr>
        <p:txBody>
          <a:bodyPr lIns="125986" tIns="45718" rIns="91430" bIns="45718" anchor="ctr"/>
          <a:lstStyle>
            <a:lvl1pPr eaLnBrk="0" hangingPunct="0">
              <a:spcBef>
                <a:spcPct val="20000"/>
              </a:spcBef>
              <a:buClr>
                <a:srgbClr val="00A9D4"/>
              </a:buClr>
              <a:buFont typeface="Arial" pitchFamily="34" charset="0"/>
              <a:buChar char="›"/>
              <a:defRPr sz="20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altLang="en-US" sz="1800" b="0" i="0" u="none" strike="noStrike" kern="0" cap="none" spc="0" normalizeH="0" baseline="0" noProof="0">
                <a:ln>
                  <a:noFill/>
                </a:ln>
                <a:solidFill>
                  <a:srgbClr val="FFFFFF"/>
                </a:solidFill>
                <a:effectLst/>
                <a:uLnTx/>
                <a:uFillTx/>
                <a:latin typeface="Arial" pitchFamily="34" charset="0"/>
                <a:ea typeface="+mn-ea"/>
                <a:cs typeface="+mn-cs"/>
              </a:rPr>
              <a:t>UE in EN-DC </a:t>
            </a:r>
            <a:r>
              <a:rPr kumimoji="0" lang="en-US" altLang="en-US" sz="1800" b="0" i="0" u="none" strike="noStrike" kern="0" cap="none" spc="0" normalizeH="0" baseline="0" noProof="0">
                <a:ln>
                  <a:noFill/>
                </a:ln>
                <a:solidFill>
                  <a:srgbClr val="FFFFFF"/>
                </a:solidFill>
                <a:effectLst/>
                <a:uLnTx/>
                <a:uFillTx/>
                <a:latin typeface="Arial" pitchFamily="34" charset="0"/>
                <a:ea typeface="+mn-ea"/>
                <a:cs typeface="+mn-cs"/>
              </a:rPr>
              <a:t>may have a combination of bearers of different types</a:t>
            </a:r>
            <a:endParaRPr kumimoji="0" lang="sv-SE" altLang="en-US" sz="1800" b="0" i="0" u="none" strike="noStrike" kern="0" cap="none" spc="0" normalizeH="0" baseline="0" noProof="0">
              <a:ln>
                <a:noFill/>
              </a:ln>
              <a:solidFill>
                <a:srgbClr val="FFFFFF"/>
              </a:solidFill>
              <a:effectLst/>
              <a:uLnTx/>
              <a:uFillTx/>
              <a:latin typeface="Arial" pitchFamily="34" charset="0"/>
              <a:ea typeface="+mn-ea"/>
              <a:cs typeface="+mn-cs"/>
            </a:endParaRPr>
          </a:p>
        </p:txBody>
      </p:sp>
    </p:spTree>
    <p:extLst>
      <p:ext uri="{BB962C8B-B14F-4D97-AF65-F5344CB8AC3E}">
        <p14:creationId xmlns:p14="http://schemas.microsoft.com/office/powerpoint/2010/main" val="292196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FCAEC9-74D9-4DEF-AC7A-279D4F0537ED}"/>
              </a:ext>
            </a:extLst>
          </p:cNvPr>
          <p:cNvSpPr>
            <a:spLocks noGrp="1"/>
          </p:cNvSpPr>
          <p:nvPr>
            <p:ph type="title"/>
          </p:nvPr>
        </p:nvSpPr>
        <p:spPr>
          <a:xfrm>
            <a:off x="479423" y="476250"/>
            <a:ext cx="9673499" cy="1081088"/>
          </a:xfrm>
        </p:spPr>
        <p:txBody>
          <a:bodyPr>
            <a:normAutofit/>
          </a:bodyPr>
          <a:lstStyle/>
          <a:p>
            <a:r>
              <a:rPr lang="en-US"/>
              <a:t>Additional clarifications of EN-DC bearer types</a:t>
            </a:r>
          </a:p>
        </p:txBody>
      </p:sp>
      <p:sp>
        <p:nvSpPr>
          <p:cNvPr id="8" name="AutoShape 15" descr="bpct-blend1">
            <a:extLst>
              <a:ext uri="{FF2B5EF4-FFF2-40B4-BE49-F238E27FC236}">
                <a16:creationId xmlns:a16="http://schemas.microsoft.com/office/drawing/2014/main" id="{C2DDC84C-69A6-42FB-A2FC-373D130BDDF4}"/>
              </a:ext>
            </a:extLst>
          </p:cNvPr>
          <p:cNvSpPr>
            <a:spLocks noChangeArrowheads="1"/>
          </p:cNvSpPr>
          <p:nvPr/>
        </p:nvSpPr>
        <p:spPr bwMode="auto">
          <a:xfrm>
            <a:off x="4295076" y="1325111"/>
            <a:ext cx="3543482" cy="1325324"/>
          </a:xfrm>
          <a:prstGeom prst="roundRect">
            <a:avLst>
              <a:gd name="adj" fmla="val 5958"/>
            </a:avLst>
          </a:prstGeom>
          <a:noFill/>
          <a:ln w="25400" algn="ctr">
            <a:solidFill>
              <a:srgbClr val="FFFFFF"/>
            </a:solidFill>
            <a:round/>
            <a:headEnd/>
            <a:tailEnd/>
          </a:ln>
        </p:spPr>
        <p:txBody>
          <a:bodyPr lIns="125986" tIns="45718" rIns="91430" bIns="45718" anchor="ctr"/>
          <a:lstStyle>
            <a:lvl1pPr eaLnBrk="0" hangingPunct="0">
              <a:spcBef>
                <a:spcPct val="20000"/>
              </a:spcBef>
              <a:buClr>
                <a:srgbClr val="00A9D4"/>
              </a:buClr>
              <a:buFont typeface="Arial" pitchFamily="34" charset="0"/>
              <a:buChar char="›"/>
              <a:defRPr sz="20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9pPr>
          </a:lstStyle>
          <a:p>
            <a:pPr marL="0" marR="0" lvl="0" indent="0" algn="ctr" defTabSz="914400" rtl="0" eaLnBrk="0" fontAlgn="base" latinLnBrk="0" hangingPunct="0">
              <a:lnSpc>
                <a:spcPct val="100000"/>
              </a:lnSpc>
              <a:spcBef>
                <a:spcPct val="20000"/>
              </a:spcBef>
              <a:spcAft>
                <a:spcPct val="0"/>
              </a:spcAft>
              <a:buClr>
                <a:srgbClr val="00A9D4"/>
              </a:buClr>
              <a:buSzTx/>
              <a:buFont typeface="Arial" pitchFamily="34" charset="0"/>
              <a:buNone/>
              <a:tabLst/>
              <a:defRPr/>
            </a:pPr>
            <a:r>
              <a:rPr kumimoji="0" lang="en-US" sz="1800" b="0" i="0" u="none" strike="noStrike" kern="1200" cap="none" spc="0" normalizeH="0" baseline="0" noProof="0">
                <a:ln>
                  <a:noFill/>
                </a:ln>
                <a:solidFill>
                  <a:srgbClr val="FFFFFF"/>
                </a:solidFill>
                <a:effectLst/>
                <a:uLnTx/>
                <a:uFillTx/>
                <a:latin typeface="+mn-lt"/>
                <a:ea typeface="+mn-ea"/>
                <a:cs typeface="+mn-cs"/>
              </a:rPr>
              <a:t>Only a single UE connectivity option is used at any time for one UE</a:t>
            </a:r>
          </a:p>
        </p:txBody>
      </p:sp>
      <p:sp>
        <p:nvSpPr>
          <p:cNvPr id="9" name="AutoShape 15" descr="bpct-blend1">
            <a:extLst>
              <a:ext uri="{FF2B5EF4-FFF2-40B4-BE49-F238E27FC236}">
                <a16:creationId xmlns:a16="http://schemas.microsoft.com/office/drawing/2014/main" id="{B2559852-B2F6-4961-A2E7-EDC3F4BA49D9}"/>
              </a:ext>
            </a:extLst>
          </p:cNvPr>
          <p:cNvSpPr>
            <a:spLocks noChangeArrowheads="1"/>
          </p:cNvSpPr>
          <p:nvPr/>
        </p:nvSpPr>
        <p:spPr bwMode="auto">
          <a:xfrm>
            <a:off x="8364086" y="1325111"/>
            <a:ext cx="3613108" cy="1325323"/>
          </a:xfrm>
          <a:prstGeom prst="roundRect">
            <a:avLst>
              <a:gd name="adj" fmla="val 5958"/>
            </a:avLst>
          </a:prstGeom>
          <a:noFill/>
          <a:ln w="25400" algn="ctr">
            <a:solidFill>
              <a:srgbClr val="FFFFFF"/>
            </a:solidFill>
            <a:round/>
            <a:headEnd/>
            <a:tailEnd/>
          </a:ln>
        </p:spPr>
        <p:txBody>
          <a:bodyPr lIns="125986" tIns="45718" rIns="91430" bIns="45718" anchor="ctr"/>
          <a:lstStyle>
            <a:lvl1pPr eaLnBrk="0" hangingPunct="0">
              <a:spcBef>
                <a:spcPct val="20000"/>
              </a:spcBef>
              <a:buClr>
                <a:srgbClr val="00A9D4"/>
              </a:buClr>
              <a:buFont typeface="Arial" pitchFamily="34" charset="0"/>
              <a:buChar char="›"/>
              <a:defRPr sz="20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9pPr>
          </a:lstStyle>
          <a:p>
            <a:pPr marL="0" marR="0" lvl="0" indent="0" algn="ctr" defTabSz="914400" rtl="0" eaLnBrk="0" fontAlgn="base" latinLnBrk="0" hangingPunct="0">
              <a:lnSpc>
                <a:spcPct val="100000"/>
              </a:lnSpc>
              <a:spcBef>
                <a:spcPct val="20000"/>
              </a:spcBef>
              <a:spcAft>
                <a:spcPct val="0"/>
              </a:spcAft>
              <a:buClr>
                <a:srgbClr val="00A9D4"/>
              </a:buClr>
              <a:buSzTx/>
              <a:buFont typeface="Arial" pitchFamily="34" charset="0"/>
              <a:buNone/>
              <a:tabLst/>
              <a:defRPr/>
            </a:pPr>
            <a:r>
              <a:rPr kumimoji="0" lang="en-US" sz="1800" b="0" i="0" u="none" strike="noStrike" kern="1200" cap="none" spc="0" normalizeH="0" baseline="0" noProof="0">
                <a:ln>
                  <a:noFill/>
                </a:ln>
                <a:solidFill>
                  <a:srgbClr val="FFFFFF"/>
                </a:solidFill>
                <a:effectLst/>
                <a:uLnTx/>
                <a:uFillTx/>
                <a:latin typeface="+mn-lt"/>
                <a:ea typeface="+mn-ea"/>
                <a:cs typeface="+mn-cs"/>
              </a:rPr>
              <a:t>RAN decides the bearer type for each active bearer and the UE may have combination of bearers of different types</a:t>
            </a:r>
          </a:p>
        </p:txBody>
      </p:sp>
      <p:sp>
        <p:nvSpPr>
          <p:cNvPr id="11" name="AutoShape 15" descr="bpct-blend1">
            <a:extLst>
              <a:ext uri="{FF2B5EF4-FFF2-40B4-BE49-F238E27FC236}">
                <a16:creationId xmlns:a16="http://schemas.microsoft.com/office/drawing/2014/main" id="{BB6999C3-9E43-45AD-A391-DD082CA11CCC}"/>
              </a:ext>
            </a:extLst>
          </p:cNvPr>
          <p:cNvSpPr>
            <a:spLocks noChangeArrowheads="1"/>
          </p:cNvSpPr>
          <p:nvPr/>
        </p:nvSpPr>
        <p:spPr bwMode="auto">
          <a:xfrm>
            <a:off x="206294" y="1325111"/>
            <a:ext cx="3543482" cy="1289614"/>
          </a:xfrm>
          <a:prstGeom prst="roundRect">
            <a:avLst>
              <a:gd name="adj" fmla="val 5958"/>
            </a:avLst>
          </a:prstGeom>
          <a:noFill/>
          <a:ln w="25400" algn="ctr">
            <a:solidFill>
              <a:srgbClr val="FFFFFF"/>
            </a:solidFill>
            <a:round/>
            <a:headEnd/>
            <a:tailEnd/>
          </a:ln>
        </p:spPr>
        <p:txBody>
          <a:bodyPr lIns="125986" tIns="45718" rIns="91430" bIns="45718" anchor="ctr"/>
          <a:lstStyle>
            <a:lvl1pPr eaLnBrk="0" hangingPunct="0">
              <a:spcBef>
                <a:spcPct val="20000"/>
              </a:spcBef>
              <a:buClr>
                <a:srgbClr val="00A9D4"/>
              </a:buClr>
              <a:buFont typeface="Arial" pitchFamily="34" charset="0"/>
              <a:buChar char="›"/>
              <a:defRPr sz="20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9pPr>
          </a:lstStyle>
          <a:p>
            <a:pPr marL="0" marR="0" lvl="0" indent="0" algn="ctr" defTabSz="914400" rtl="0" eaLnBrk="0" fontAlgn="base" latinLnBrk="0" hangingPunct="0">
              <a:lnSpc>
                <a:spcPct val="100000"/>
              </a:lnSpc>
              <a:spcBef>
                <a:spcPct val="20000"/>
              </a:spcBef>
              <a:spcAft>
                <a:spcPct val="0"/>
              </a:spcAft>
              <a:buClr>
                <a:srgbClr val="00A9D4"/>
              </a:buClr>
              <a:buSzTx/>
              <a:buFont typeface="Arial" pitchFamily="34" charset="0"/>
              <a:buNone/>
              <a:tabLst/>
              <a:defRPr/>
            </a:pPr>
            <a:r>
              <a:rPr kumimoji="0" lang="en-US" sz="1800" b="0" i="0" u="none" strike="noStrike" kern="1200" cap="none" spc="0" normalizeH="0" baseline="0" noProof="0">
                <a:ln>
                  <a:noFill/>
                </a:ln>
                <a:solidFill>
                  <a:srgbClr val="FFFFFF"/>
                </a:solidFill>
                <a:effectLst/>
                <a:uLnTx/>
                <a:uFillTx/>
                <a:latin typeface="+mn-lt"/>
                <a:ea typeface="+mn-ea"/>
                <a:cs typeface="+mn-cs"/>
              </a:rPr>
              <a:t>UE is in EN-DC only when it has bearer(s) with both LTE and NR radio resources configured (RLC/MAC/L1)</a:t>
            </a:r>
          </a:p>
        </p:txBody>
      </p:sp>
      <p:sp>
        <p:nvSpPr>
          <p:cNvPr id="36" name="AutoShape 15" descr="bpct-blend1">
            <a:extLst>
              <a:ext uri="{FF2B5EF4-FFF2-40B4-BE49-F238E27FC236}">
                <a16:creationId xmlns:a16="http://schemas.microsoft.com/office/drawing/2014/main" id="{48EF9698-E2BB-4B62-A21E-1EB0D4B6D277}"/>
              </a:ext>
            </a:extLst>
          </p:cNvPr>
          <p:cNvSpPr>
            <a:spLocks noChangeArrowheads="1"/>
          </p:cNvSpPr>
          <p:nvPr/>
        </p:nvSpPr>
        <p:spPr bwMode="auto">
          <a:xfrm>
            <a:off x="147446" y="3100824"/>
            <a:ext cx="3672531" cy="983609"/>
          </a:xfrm>
          <a:prstGeom prst="roundRect">
            <a:avLst>
              <a:gd name="adj" fmla="val 5958"/>
            </a:avLst>
          </a:prstGeom>
          <a:noFill/>
          <a:ln w="25400" algn="ctr">
            <a:solidFill>
              <a:srgbClr val="FFFFFF"/>
            </a:solidFill>
            <a:round/>
            <a:headEnd/>
            <a:tailEnd/>
          </a:ln>
        </p:spPr>
        <p:txBody>
          <a:bodyPr lIns="36000" tIns="45718" rIns="36000" bIns="45718" anchor="ctr"/>
          <a:lstStyle>
            <a:lvl1pPr eaLnBrk="0" hangingPunct="0">
              <a:spcBef>
                <a:spcPct val="20000"/>
              </a:spcBef>
              <a:buClr>
                <a:srgbClr val="00A9D4"/>
              </a:buClr>
              <a:buFont typeface="Arial" pitchFamily="34" charset="0"/>
              <a:buChar char="›"/>
              <a:defRPr sz="20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9pPr>
          </a:lstStyle>
          <a:p>
            <a:pPr marL="0" marR="0" lvl="0" indent="0" algn="ctr" defTabSz="914400" rtl="0" eaLnBrk="0" fontAlgn="base" latinLnBrk="0" hangingPunct="0">
              <a:lnSpc>
                <a:spcPct val="100000"/>
              </a:lnSpc>
              <a:spcBef>
                <a:spcPct val="20000"/>
              </a:spcBef>
              <a:spcAft>
                <a:spcPct val="0"/>
              </a:spcAft>
              <a:buClr>
                <a:srgbClr val="00A9D4"/>
              </a:buClr>
              <a:buSzTx/>
              <a:buFont typeface="Arial" pitchFamily="34" charset="0"/>
              <a:buNone/>
              <a:tabLst/>
              <a:defRPr/>
            </a:pPr>
            <a:r>
              <a:rPr kumimoji="0" lang="en-US" sz="1800" b="0" i="0" u="none" strike="noStrike" kern="1200" cap="none" spc="0" normalizeH="0" baseline="0" noProof="0">
                <a:ln>
                  <a:noFill/>
                </a:ln>
                <a:solidFill>
                  <a:srgbClr val="FFFFFF"/>
                </a:solidFill>
                <a:effectLst/>
                <a:uLnTx/>
                <a:uFillTx/>
                <a:latin typeface="+mn-lt"/>
                <a:ea typeface="+mn-ea"/>
                <a:cs typeface="+mn-cs"/>
              </a:rPr>
              <a:t>1) At least one split bearer, or  </a:t>
            </a:r>
            <a:br>
              <a:rPr kumimoji="0" lang="en-US" sz="1800" b="0" i="0" u="none" strike="noStrike" kern="1200" cap="none" spc="0" normalizeH="0" baseline="0" noProof="0">
                <a:ln>
                  <a:noFill/>
                </a:ln>
                <a:solidFill>
                  <a:srgbClr val="FFFFFF"/>
                </a:solidFill>
                <a:effectLst/>
                <a:uLnTx/>
                <a:uFillTx/>
                <a:latin typeface="+mn-lt"/>
                <a:ea typeface="+mn-ea"/>
                <a:cs typeface="+mn-cs"/>
              </a:rPr>
            </a:br>
            <a:r>
              <a:rPr kumimoji="0" lang="en-US" sz="1800" b="0" i="0" u="none" strike="noStrike" kern="1200" cap="none" spc="0" normalizeH="0" baseline="0" noProof="0">
                <a:ln>
                  <a:noFill/>
                </a:ln>
                <a:solidFill>
                  <a:srgbClr val="FFFFFF"/>
                </a:solidFill>
                <a:effectLst/>
                <a:uLnTx/>
                <a:uFillTx/>
                <a:latin typeface="+mn-lt"/>
                <a:ea typeface="+mn-ea"/>
                <a:cs typeface="+mn-cs"/>
              </a:rPr>
              <a:t>2) One MCG and one SCG bearer, or</a:t>
            </a:r>
            <a:br>
              <a:rPr kumimoji="0" lang="en-US" sz="1800" b="0" i="0" u="none" strike="noStrike" kern="1200" cap="none" spc="0" normalizeH="0" baseline="0" noProof="0">
                <a:ln>
                  <a:noFill/>
                </a:ln>
                <a:solidFill>
                  <a:srgbClr val="FFFFFF"/>
                </a:solidFill>
                <a:effectLst/>
                <a:uLnTx/>
                <a:uFillTx/>
                <a:latin typeface="+mn-lt"/>
                <a:ea typeface="+mn-ea"/>
                <a:cs typeface="+mn-cs"/>
              </a:rPr>
            </a:br>
            <a:r>
              <a:rPr kumimoji="0" lang="en-US" sz="1800" b="0" i="0" u="none" strike="noStrike" kern="1200" cap="none" spc="0" normalizeH="0" baseline="0" noProof="0">
                <a:ln>
                  <a:noFill/>
                </a:ln>
                <a:solidFill>
                  <a:srgbClr val="FFFFFF"/>
                </a:solidFill>
                <a:effectLst/>
                <a:uLnTx/>
                <a:uFillTx/>
                <a:latin typeface="+mn-lt"/>
                <a:ea typeface="+mn-ea"/>
                <a:cs typeface="+mn-cs"/>
              </a:rPr>
              <a:t>3) One SCG bearer only</a:t>
            </a:r>
          </a:p>
        </p:txBody>
      </p:sp>
      <p:sp>
        <p:nvSpPr>
          <p:cNvPr id="37" name="AutoShape 15" descr="bpct-blend1">
            <a:extLst>
              <a:ext uri="{FF2B5EF4-FFF2-40B4-BE49-F238E27FC236}">
                <a16:creationId xmlns:a16="http://schemas.microsoft.com/office/drawing/2014/main" id="{36161968-25D1-4F61-B7BD-2C130AB56664}"/>
              </a:ext>
            </a:extLst>
          </p:cNvPr>
          <p:cNvSpPr>
            <a:spLocks noChangeArrowheads="1"/>
          </p:cNvSpPr>
          <p:nvPr/>
        </p:nvSpPr>
        <p:spPr bwMode="auto">
          <a:xfrm>
            <a:off x="4295076" y="3100824"/>
            <a:ext cx="3543482" cy="983609"/>
          </a:xfrm>
          <a:prstGeom prst="roundRect">
            <a:avLst>
              <a:gd name="adj" fmla="val 5958"/>
            </a:avLst>
          </a:prstGeom>
          <a:noFill/>
          <a:ln w="25400" algn="ctr">
            <a:solidFill>
              <a:srgbClr val="FFFFFF"/>
            </a:solidFill>
            <a:round/>
            <a:headEnd/>
            <a:tailEnd/>
          </a:ln>
        </p:spPr>
        <p:txBody>
          <a:bodyPr lIns="125986" tIns="45718" rIns="91430" bIns="45718" anchor="ctr"/>
          <a:lstStyle>
            <a:lvl1pPr eaLnBrk="0" hangingPunct="0">
              <a:spcBef>
                <a:spcPct val="20000"/>
              </a:spcBef>
              <a:buClr>
                <a:srgbClr val="00A9D4"/>
              </a:buClr>
              <a:buFont typeface="Arial" pitchFamily="34" charset="0"/>
              <a:buChar char="›"/>
              <a:defRPr sz="20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9pPr>
          </a:lstStyle>
          <a:p>
            <a:pPr marL="0" marR="0" lvl="0" indent="0" algn="ctr" defTabSz="914400" rtl="0" eaLnBrk="0" fontAlgn="base" latinLnBrk="0" hangingPunct="0">
              <a:lnSpc>
                <a:spcPct val="100000"/>
              </a:lnSpc>
              <a:spcBef>
                <a:spcPct val="20000"/>
              </a:spcBef>
              <a:spcAft>
                <a:spcPct val="0"/>
              </a:spcAft>
              <a:buClr>
                <a:srgbClr val="00A9D4"/>
              </a:buClr>
              <a:buSzTx/>
              <a:buFont typeface="Arial" pitchFamily="34" charset="0"/>
              <a:buNone/>
              <a:tabLst/>
              <a:defRPr/>
            </a:pPr>
            <a:r>
              <a:rPr kumimoji="0" lang="en-US" sz="1800" b="0" i="0" u="none" strike="noStrike" kern="1200" cap="none" spc="0" normalizeH="0" baseline="0" noProof="0">
                <a:ln>
                  <a:noFill/>
                </a:ln>
                <a:solidFill>
                  <a:srgbClr val="FFFFFF"/>
                </a:solidFill>
                <a:effectLst/>
                <a:uLnTx/>
                <a:uFillTx/>
                <a:latin typeface="+mn-lt"/>
                <a:ea typeface="+mn-ea"/>
                <a:cs typeface="+mn-cs"/>
              </a:rPr>
              <a:t>RAN is in control if EN-DC is used for a UE, e.g. move the UE between LTE-only and EN-DC</a:t>
            </a:r>
          </a:p>
        </p:txBody>
      </p:sp>
      <p:cxnSp>
        <p:nvCxnSpPr>
          <p:cNvPr id="39" name="Straight Connector 38">
            <a:extLst>
              <a:ext uri="{FF2B5EF4-FFF2-40B4-BE49-F238E27FC236}">
                <a16:creationId xmlns:a16="http://schemas.microsoft.com/office/drawing/2014/main" id="{B27798E1-C556-4720-A615-06ED33802558}"/>
              </a:ext>
            </a:extLst>
          </p:cNvPr>
          <p:cNvCxnSpPr/>
          <p:nvPr/>
        </p:nvCxnSpPr>
        <p:spPr bwMode="auto">
          <a:xfrm>
            <a:off x="4018365" y="1217678"/>
            <a:ext cx="0" cy="5025366"/>
          </a:xfrm>
          <a:prstGeom prst="line">
            <a:avLst/>
          </a:prstGeom>
          <a:solidFill>
            <a:schemeClr val="accent1"/>
          </a:solidFill>
          <a:ln w="19050" cap="flat" cmpd="sng" algn="ctr">
            <a:solidFill>
              <a:schemeClr val="bg1"/>
            </a:solidFill>
            <a:prstDash val="dash"/>
            <a:round/>
            <a:headEnd type="none" w="med" len="med"/>
            <a:tailEnd type="none" w="med" len="med"/>
          </a:ln>
          <a:effectLst/>
        </p:spPr>
      </p:cxnSp>
      <p:cxnSp>
        <p:nvCxnSpPr>
          <p:cNvPr id="72" name="Straight Connector 71">
            <a:extLst>
              <a:ext uri="{FF2B5EF4-FFF2-40B4-BE49-F238E27FC236}">
                <a16:creationId xmlns:a16="http://schemas.microsoft.com/office/drawing/2014/main" id="{C20DB767-E9ED-48F1-9B3C-F9A40669B449}"/>
              </a:ext>
            </a:extLst>
          </p:cNvPr>
          <p:cNvCxnSpPr/>
          <p:nvPr/>
        </p:nvCxnSpPr>
        <p:spPr bwMode="auto">
          <a:xfrm>
            <a:off x="8087673" y="1217678"/>
            <a:ext cx="0" cy="5025366"/>
          </a:xfrm>
          <a:prstGeom prst="line">
            <a:avLst/>
          </a:prstGeom>
          <a:solidFill>
            <a:schemeClr val="accent1"/>
          </a:solidFill>
          <a:ln w="19050" cap="flat" cmpd="sng" algn="ctr">
            <a:solidFill>
              <a:schemeClr val="bg1"/>
            </a:solidFill>
            <a:prstDash val="dash"/>
            <a:round/>
            <a:headEnd type="none" w="med" len="med"/>
            <a:tailEnd type="none" w="med" len="med"/>
          </a:ln>
          <a:effectLst/>
        </p:spPr>
      </p:cxnSp>
      <p:sp>
        <p:nvSpPr>
          <p:cNvPr id="73" name="AutoShape 15" descr="bpct-blend1">
            <a:extLst>
              <a:ext uri="{FF2B5EF4-FFF2-40B4-BE49-F238E27FC236}">
                <a16:creationId xmlns:a16="http://schemas.microsoft.com/office/drawing/2014/main" id="{1AFA0740-9BF7-49E3-9B0A-220D1C85F795}"/>
              </a:ext>
            </a:extLst>
          </p:cNvPr>
          <p:cNvSpPr>
            <a:spLocks noChangeArrowheads="1"/>
          </p:cNvSpPr>
          <p:nvPr/>
        </p:nvSpPr>
        <p:spPr bwMode="auto">
          <a:xfrm>
            <a:off x="8364086" y="3100824"/>
            <a:ext cx="3613108" cy="983609"/>
          </a:xfrm>
          <a:prstGeom prst="roundRect">
            <a:avLst>
              <a:gd name="adj" fmla="val 5958"/>
            </a:avLst>
          </a:prstGeom>
          <a:noFill/>
          <a:ln w="25400" algn="ctr">
            <a:solidFill>
              <a:srgbClr val="FFFFFF"/>
            </a:solidFill>
            <a:round/>
            <a:headEnd/>
            <a:tailEnd/>
          </a:ln>
        </p:spPr>
        <p:txBody>
          <a:bodyPr lIns="125986" tIns="45718" rIns="91430" bIns="45718" anchor="ctr"/>
          <a:lstStyle>
            <a:lvl1pPr eaLnBrk="0" hangingPunct="0">
              <a:spcBef>
                <a:spcPct val="20000"/>
              </a:spcBef>
              <a:buClr>
                <a:srgbClr val="00A9D4"/>
              </a:buClr>
              <a:buFont typeface="Arial" pitchFamily="34" charset="0"/>
              <a:buChar char="›"/>
              <a:defRPr sz="20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9pPr>
          </a:lstStyle>
          <a:p>
            <a:pPr marL="0" marR="0" lvl="0" indent="0" algn="ctr" defTabSz="914400" rtl="0" eaLnBrk="0" fontAlgn="base" latinLnBrk="0" hangingPunct="0">
              <a:lnSpc>
                <a:spcPct val="100000"/>
              </a:lnSpc>
              <a:spcBef>
                <a:spcPct val="20000"/>
              </a:spcBef>
              <a:spcAft>
                <a:spcPct val="0"/>
              </a:spcAft>
              <a:buClr>
                <a:srgbClr val="00A9D4"/>
              </a:buClr>
              <a:buSzTx/>
              <a:buFont typeface="Arial" pitchFamily="34" charset="0"/>
              <a:buNone/>
              <a:tabLst/>
              <a:defRPr/>
            </a:pPr>
            <a:r>
              <a:rPr kumimoji="0" lang="en-US" sz="1800" b="0" i="0" u="none" strike="noStrike" kern="1200" cap="none" spc="0" normalizeH="0" baseline="0" noProof="0">
                <a:ln>
                  <a:noFill/>
                </a:ln>
                <a:solidFill>
                  <a:srgbClr val="FFFFFF"/>
                </a:solidFill>
                <a:effectLst/>
                <a:uLnTx/>
                <a:uFillTx/>
                <a:latin typeface="+mn-lt"/>
                <a:ea typeface="+mn-ea"/>
                <a:cs typeface="+mn-cs"/>
              </a:rPr>
              <a:t>RAN can change the bearer type, e.g. between MCG bearer and split bearer in EN-DC</a:t>
            </a:r>
          </a:p>
        </p:txBody>
      </p:sp>
      <p:grpSp>
        <p:nvGrpSpPr>
          <p:cNvPr id="89" name="Group 88">
            <a:extLst>
              <a:ext uri="{FF2B5EF4-FFF2-40B4-BE49-F238E27FC236}">
                <a16:creationId xmlns:a16="http://schemas.microsoft.com/office/drawing/2014/main" id="{97D9A3D9-9B50-4B14-91CE-4DF7FD4B2565}"/>
              </a:ext>
            </a:extLst>
          </p:cNvPr>
          <p:cNvGrpSpPr/>
          <p:nvPr/>
        </p:nvGrpSpPr>
        <p:grpSpPr>
          <a:xfrm>
            <a:off x="743681" y="4280350"/>
            <a:ext cx="2463500" cy="2155437"/>
            <a:chOff x="743681" y="4416830"/>
            <a:chExt cx="2463500" cy="2155437"/>
          </a:xfrm>
        </p:grpSpPr>
        <p:grpSp>
          <p:nvGrpSpPr>
            <p:cNvPr id="34" name="Group 33">
              <a:extLst>
                <a:ext uri="{FF2B5EF4-FFF2-40B4-BE49-F238E27FC236}">
                  <a16:creationId xmlns:a16="http://schemas.microsoft.com/office/drawing/2014/main" id="{46DB064E-18E1-4C83-8B0D-8A6197585594}"/>
                </a:ext>
              </a:extLst>
            </p:cNvPr>
            <p:cNvGrpSpPr/>
            <p:nvPr/>
          </p:nvGrpSpPr>
          <p:grpSpPr>
            <a:xfrm>
              <a:off x="743681" y="4416830"/>
              <a:ext cx="2463500" cy="1878599"/>
              <a:chOff x="1128675" y="4478409"/>
              <a:chExt cx="1944173" cy="1403833"/>
            </a:xfrm>
          </p:grpSpPr>
          <p:sp>
            <p:nvSpPr>
              <p:cNvPr id="12" name="Oval 11">
                <a:extLst>
                  <a:ext uri="{FF2B5EF4-FFF2-40B4-BE49-F238E27FC236}">
                    <a16:creationId xmlns:a16="http://schemas.microsoft.com/office/drawing/2014/main" id="{14FDEC51-FD3E-4AA1-8477-759886F6104F}"/>
                  </a:ext>
                </a:extLst>
              </p:cNvPr>
              <p:cNvSpPr/>
              <p:nvPr/>
            </p:nvSpPr>
            <p:spPr bwMode="auto">
              <a:xfrm>
                <a:off x="2206231" y="4815481"/>
                <a:ext cx="866617" cy="538468"/>
              </a:xfrm>
              <a:prstGeom prst="ellipse">
                <a:avLst/>
              </a:prstGeom>
              <a:solidFill>
                <a:srgbClr val="BADEEE"/>
              </a:solidFill>
              <a:ln w="12700" cap="flat" cmpd="sng" algn="ctr">
                <a:solidFill>
                  <a:schemeClr val="bg1">
                    <a:lumMod val="65000"/>
                  </a:schemeClr>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800" b="0" i="0" u="none" strike="noStrike" kern="0" cap="none" spc="0" normalizeH="0" baseline="0" noProof="0">
                  <a:ln>
                    <a:noFill/>
                  </a:ln>
                  <a:solidFill>
                    <a:srgbClr val="58585A"/>
                  </a:solidFill>
                  <a:effectLst/>
                  <a:uLnTx/>
                  <a:uFillTx/>
                  <a:latin typeface="+mn-lt"/>
                  <a:ea typeface="+mn-ea"/>
                  <a:cs typeface="+mn-cs"/>
                </a:endParaRPr>
              </a:p>
            </p:txBody>
          </p:sp>
          <p:sp>
            <p:nvSpPr>
              <p:cNvPr id="13" name="TextBox 12">
                <a:extLst>
                  <a:ext uri="{FF2B5EF4-FFF2-40B4-BE49-F238E27FC236}">
                    <a16:creationId xmlns:a16="http://schemas.microsoft.com/office/drawing/2014/main" id="{A6EA4303-3933-4F77-A8D2-92C5E87C03B8}"/>
                  </a:ext>
                </a:extLst>
              </p:cNvPr>
              <p:cNvSpPr txBox="1"/>
              <p:nvPr/>
            </p:nvSpPr>
            <p:spPr>
              <a:xfrm>
                <a:off x="2448508" y="5087177"/>
                <a:ext cx="517185" cy="25299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8585A">
                        <a:lumMod val="50000"/>
                      </a:srgbClr>
                    </a:solidFill>
                    <a:effectLst/>
                    <a:uLnTx/>
                    <a:uFillTx/>
                    <a:latin typeface="+mn-lt"/>
                    <a:ea typeface="+mn-ea"/>
                    <a:cs typeface="+mn-cs"/>
                  </a:rPr>
                  <a:t>NR</a:t>
                </a:r>
              </a:p>
            </p:txBody>
          </p:sp>
          <p:sp>
            <p:nvSpPr>
              <p:cNvPr id="14" name="Oval 13">
                <a:extLst>
                  <a:ext uri="{FF2B5EF4-FFF2-40B4-BE49-F238E27FC236}">
                    <a16:creationId xmlns:a16="http://schemas.microsoft.com/office/drawing/2014/main" id="{8E104AAA-18FA-4E16-8C49-B8456D78DD9B}"/>
                  </a:ext>
                </a:extLst>
              </p:cNvPr>
              <p:cNvSpPr/>
              <p:nvPr/>
            </p:nvSpPr>
            <p:spPr bwMode="auto">
              <a:xfrm>
                <a:off x="1128675" y="4815481"/>
                <a:ext cx="866617" cy="538468"/>
              </a:xfrm>
              <a:prstGeom prst="ellipse">
                <a:avLst/>
              </a:prstGeom>
              <a:solidFill>
                <a:srgbClr val="BED682"/>
              </a:solidFill>
              <a:ln w="12700" cap="flat" cmpd="sng" algn="ctr">
                <a:no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800" b="0" i="0" u="none" strike="noStrike" kern="0" cap="none" spc="0" normalizeH="0" baseline="0" noProof="0">
                  <a:ln>
                    <a:noFill/>
                  </a:ln>
                  <a:solidFill>
                    <a:srgbClr val="FED57A"/>
                  </a:solidFill>
                  <a:effectLst/>
                  <a:uLnTx/>
                  <a:uFillTx/>
                  <a:latin typeface="+mn-lt"/>
                  <a:ea typeface="+mn-ea"/>
                  <a:cs typeface="+mn-cs"/>
                </a:endParaRPr>
              </a:p>
            </p:txBody>
          </p:sp>
          <p:sp>
            <p:nvSpPr>
              <p:cNvPr id="15" name="Freeform 3">
                <a:extLst>
                  <a:ext uri="{FF2B5EF4-FFF2-40B4-BE49-F238E27FC236}">
                    <a16:creationId xmlns:a16="http://schemas.microsoft.com/office/drawing/2014/main" id="{BDDA36C1-D50A-428F-8B06-A23BF7F3A523}"/>
                  </a:ext>
                </a:extLst>
              </p:cNvPr>
              <p:cNvSpPr>
                <a:spLocks noChangeAspect="1" noEditPoints="1"/>
              </p:cNvSpPr>
              <p:nvPr/>
            </p:nvSpPr>
            <p:spPr bwMode="auto">
              <a:xfrm>
                <a:off x="1369414" y="4478409"/>
                <a:ext cx="391451" cy="625854"/>
              </a:xfrm>
              <a:custGeom>
                <a:avLst/>
                <a:gdLst>
                  <a:gd name="T0" fmla="*/ 2147483647 w 363"/>
                  <a:gd name="T1" fmla="*/ 2147483647 h 447"/>
                  <a:gd name="T2" fmla="*/ 2147483647 w 363"/>
                  <a:gd name="T3" fmla="*/ 2147483647 h 447"/>
                  <a:gd name="T4" fmla="*/ 2147483647 w 363"/>
                  <a:gd name="T5" fmla="*/ 2147483647 h 447"/>
                  <a:gd name="T6" fmla="*/ 2147483647 w 363"/>
                  <a:gd name="T7" fmla="*/ 2147483647 h 447"/>
                  <a:gd name="T8" fmla="*/ 2147483647 w 363"/>
                  <a:gd name="T9" fmla="*/ 2147483647 h 447"/>
                  <a:gd name="T10" fmla="*/ 2147483647 w 363"/>
                  <a:gd name="T11" fmla="*/ 2147483647 h 447"/>
                  <a:gd name="T12" fmla="*/ 2147483647 w 363"/>
                  <a:gd name="T13" fmla="*/ 2147483647 h 447"/>
                  <a:gd name="T14" fmla="*/ 2147483647 w 363"/>
                  <a:gd name="T15" fmla="*/ 2147483647 h 447"/>
                  <a:gd name="T16" fmla="*/ 2147483647 w 363"/>
                  <a:gd name="T17" fmla="*/ 2147483647 h 447"/>
                  <a:gd name="T18" fmla="*/ 2147483647 w 363"/>
                  <a:gd name="T19" fmla="*/ 2147483647 h 447"/>
                  <a:gd name="T20" fmla="*/ 2147483647 w 363"/>
                  <a:gd name="T21" fmla="*/ 2147483647 h 447"/>
                  <a:gd name="T22" fmla="*/ 2147483647 w 363"/>
                  <a:gd name="T23" fmla="*/ 2147483647 h 447"/>
                  <a:gd name="T24" fmla="*/ 2147483647 w 363"/>
                  <a:gd name="T25" fmla="*/ 2147483647 h 447"/>
                  <a:gd name="T26" fmla="*/ 2147483647 w 363"/>
                  <a:gd name="T27" fmla="*/ 2147483647 h 447"/>
                  <a:gd name="T28" fmla="*/ 2147483647 w 363"/>
                  <a:gd name="T29" fmla="*/ 2147483647 h 447"/>
                  <a:gd name="T30" fmla="*/ 2147483647 w 363"/>
                  <a:gd name="T31" fmla="*/ 2147483647 h 447"/>
                  <a:gd name="T32" fmla="*/ 2147483647 w 363"/>
                  <a:gd name="T33" fmla="*/ 2147483647 h 447"/>
                  <a:gd name="T34" fmla="*/ 2147483647 w 363"/>
                  <a:gd name="T35" fmla="*/ 2147483647 h 447"/>
                  <a:gd name="T36" fmla="*/ 2147483647 w 363"/>
                  <a:gd name="T37" fmla="*/ 2147483647 h 447"/>
                  <a:gd name="T38" fmla="*/ 2147483647 w 363"/>
                  <a:gd name="T39" fmla="*/ 2147483647 h 447"/>
                  <a:gd name="T40" fmla="*/ 2147483647 w 363"/>
                  <a:gd name="T41" fmla="*/ 2147483647 h 447"/>
                  <a:gd name="T42" fmla="*/ 0 w 363"/>
                  <a:gd name="T43" fmla="*/ 2147483647 h 447"/>
                  <a:gd name="T44" fmla="*/ 0 w 363"/>
                  <a:gd name="T45" fmla="*/ 2147483647 h 447"/>
                  <a:gd name="T46" fmla="*/ 2147483647 w 363"/>
                  <a:gd name="T47" fmla="*/ 2147483647 h 447"/>
                  <a:gd name="T48" fmla="*/ 2147483647 w 363"/>
                  <a:gd name="T49" fmla="*/ 2147483647 h 447"/>
                  <a:gd name="T50" fmla="*/ 2147483647 w 363"/>
                  <a:gd name="T51" fmla="*/ 2147483647 h 447"/>
                  <a:gd name="T52" fmla="*/ 2147483647 w 363"/>
                  <a:gd name="T53" fmla="*/ 2147483647 h 447"/>
                  <a:gd name="T54" fmla="*/ 2147483647 w 363"/>
                  <a:gd name="T55" fmla="*/ 2147483647 h 447"/>
                  <a:gd name="T56" fmla="*/ 2147483647 w 363"/>
                  <a:gd name="T57" fmla="*/ 2147483647 h 447"/>
                  <a:gd name="T58" fmla="*/ 2147483647 w 363"/>
                  <a:gd name="T59" fmla="*/ 2147483647 h 447"/>
                  <a:gd name="T60" fmla="*/ 2147483647 w 363"/>
                  <a:gd name="T61" fmla="*/ 2147483647 h 447"/>
                  <a:gd name="T62" fmla="*/ 2147483647 w 363"/>
                  <a:gd name="T63" fmla="*/ 2147483647 h 447"/>
                  <a:gd name="T64" fmla="*/ 2147483647 w 363"/>
                  <a:gd name="T65" fmla="*/ 2147483647 h 447"/>
                  <a:gd name="T66" fmla="*/ 2147483647 w 363"/>
                  <a:gd name="T67" fmla="*/ 2147483647 h 447"/>
                  <a:gd name="T68" fmla="*/ 2147483647 w 363"/>
                  <a:gd name="T69" fmla="*/ 2147483647 h 447"/>
                  <a:gd name="T70" fmla="*/ 2147483647 w 363"/>
                  <a:gd name="T71" fmla="*/ 2147483647 h 447"/>
                  <a:gd name="T72" fmla="*/ 2147483647 w 363"/>
                  <a:gd name="T73" fmla="*/ 2147483647 h 447"/>
                  <a:gd name="T74" fmla="*/ 2147483647 w 363"/>
                  <a:gd name="T75" fmla="*/ 2147483647 h 447"/>
                  <a:gd name="T76" fmla="*/ 2147483647 w 363"/>
                  <a:gd name="T77" fmla="*/ 2147483647 h 447"/>
                  <a:gd name="T78" fmla="*/ 2147483647 w 363"/>
                  <a:gd name="T79" fmla="*/ 2147483647 h 447"/>
                  <a:gd name="T80" fmla="*/ 2147483647 w 363"/>
                  <a:gd name="T81" fmla="*/ 2147483647 h 447"/>
                  <a:gd name="T82" fmla="*/ 2147483647 w 363"/>
                  <a:gd name="T83" fmla="*/ 2147483647 h 447"/>
                  <a:gd name="T84" fmla="*/ 2147483647 w 363"/>
                  <a:gd name="T85" fmla="*/ 2147483647 h 447"/>
                  <a:gd name="T86" fmla="*/ 2147483647 w 363"/>
                  <a:gd name="T87" fmla="*/ 2147483647 h 447"/>
                  <a:gd name="T88" fmla="*/ 2147483647 w 363"/>
                  <a:gd name="T89" fmla="*/ 2147483647 h 447"/>
                  <a:gd name="T90" fmla="*/ 2147483647 w 363"/>
                  <a:gd name="T91" fmla="*/ 2147483647 h 447"/>
                  <a:gd name="T92" fmla="*/ 2147483647 w 363"/>
                  <a:gd name="T93" fmla="*/ 2147483647 h 447"/>
                  <a:gd name="T94" fmla="*/ 2147483647 w 363"/>
                  <a:gd name="T95" fmla="*/ 2147483647 h 447"/>
                  <a:gd name="T96" fmla="*/ 2147483647 w 363"/>
                  <a:gd name="T97" fmla="*/ 2147483647 h 447"/>
                  <a:gd name="T98" fmla="*/ 2147483647 w 363"/>
                  <a:gd name="T99" fmla="*/ 2147483647 h 44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3" h="447">
                    <a:moveTo>
                      <a:pt x="85" y="38"/>
                    </a:moveTo>
                    <a:cubicBezTo>
                      <a:pt x="85" y="38"/>
                      <a:pt x="85" y="38"/>
                      <a:pt x="85" y="38"/>
                    </a:cubicBezTo>
                    <a:cubicBezTo>
                      <a:pt x="85" y="36"/>
                      <a:pt x="84" y="34"/>
                      <a:pt x="83" y="32"/>
                    </a:cubicBezTo>
                    <a:cubicBezTo>
                      <a:pt x="80" y="29"/>
                      <a:pt x="75" y="29"/>
                      <a:pt x="72" y="32"/>
                    </a:cubicBezTo>
                    <a:cubicBezTo>
                      <a:pt x="51" y="53"/>
                      <a:pt x="41" y="79"/>
                      <a:pt x="41" y="106"/>
                    </a:cubicBezTo>
                    <a:cubicBezTo>
                      <a:pt x="41" y="106"/>
                      <a:pt x="41" y="106"/>
                      <a:pt x="41" y="106"/>
                    </a:cubicBezTo>
                    <a:cubicBezTo>
                      <a:pt x="41" y="132"/>
                      <a:pt x="51" y="159"/>
                      <a:pt x="72" y="179"/>
                    </a:cubicBezTo>
                    <a:cubicBezTo>
                      <a:pt x="75" y="182"/>
                      <a:pt x="80" y="182"/>
                      <a:pt x="83" y="179"/>
                    </a:cubicBezTo>
                    <a:cubicBezTo>
                      <a:pt x="84" y="178"/>
                      <a:pt x="85" y="176"/>
                      <a:pt x="85" y="174"/>
                    </a:cubicBezTo>
                    <a:cubicBezTo>
                      <a:pt x="85" y="174"/>
                      <a:pt x="85" y="174"/>
                      <a:pt x="85" y="174"/>
                    </a:cubicBezTo>
                    <a:cubicBezTo>
                      <a:pt x="85" y="172"/>
                      <a:pt x="84" y="169"/>
                      <a:pt x="83" y="168"/>
                    </a:cubicBezTo>
                    <a:cubicBezTo>
                      <a:pt x="66" y="151"/>
                      <a:pt x="57" y="128"/>
                      <a:pt x="57" y="106"/>
                    </a:cubicBezTo>
                    <a:cubicBezTo>
                      <a:pt x="57" y="83"/>
                      <a:pt x="66" y="61"/>
                      <a:pt x="83" y="44"/>
                    </a:cubicBezTo>
                    <a:cubicBezTo>
                      <a:pt x="84" y="42"/>
                      <a:pt x="85" y="40"/>
                      <a:pt x="85" y="38"/>
                    </a:cubicBezTo>
                    <a:close/>
                    <a:moveTo>
                      <a:pt x="48" y="191"/>
                    </a:moveTo>
                    <a:cubicBezTo>
                      <a:pt x="48" y="191"/>
                      <a:pt x="47" y="191"/>
                      <a:pt x="47" y="190"/>
                    </a:cubicBezTo>
                    <a:cubicBezTo>
                      <a:pt x="45" y="188"/>
                      <a:pt x="44" y="186"/>
                      <a:pt x="42" y="184"/>
                    </a:cubicBezTo>
                    <a:cubicBezTo>
                      <a:pt x="42" y="184"/>
                      <a:pt x="42" y="184"/>
                      <a:pt x="42" y="184"/>
                    </a:cubicBezTo>
                    <a:cubicBezTo>
                      <a:pt x="41" y="182"/>
                      <a:pt x="40" y="181"/>
                      <a:pt x="39" y="180"/>
                    </a:cubicBezTo>
                    <a:cubicBezTo>
                      <a:pt x="33" y="171"/>
                      <a:pt x="28" y="162"/>
                      <a:pt x="24" y="152"/>
                    </a:cubicBezTo>
                    <a:cubicBezTo>
                      <a:pt x="24" y="151"/>
                      <a:pt x="23" y="149"/>
                      <a:pt x="23" y="148"/>
                    </a:cubicBezTo>
                    <a:cubicBezTo>
                      <a:pt x="22" y="147"/>
                      <a:pt x="22" y="147"/>
                      <a:pt x="22" y="146"/>
                    </a:cubicBezTo>
                    <a:cubicBezTo>
                      <a:pt x="22" y="145"/>
                      <a:pt x="21" y="143"/>
                      <a:pt x="21" y="142"/>
                    </a:cubicBezTo>
                    <a:cubicBezTo>
                      <a:pt x="21" y="141"/>
                      <a:pt x="20" y="141"/>
                      <a:pt x="20" y="140"/>
                    </a:cubicBezTo>
                    <a:cubicBezTo>
                      <a:pt x="20" y="139"/>
                      <a:pt x="20" y="137"/>
                      <a:pt x="19" y="136"/>
                    </a:cubicBezTo>
                    <a:cubicBezTo>
                      <a:pt x="19" y="135"/>
                      <a:pt x="19" y="135"/>
                      <a:pt x="19" y="134"/>
                    </a:cubicBezTo>
                    <a:cubicBezTo>
                      <a:pt x="18" y="133"/>
                      <a:pt x="18" y="131"/>
                      <a:pt x="18" y="130"/>
                    </a:cubicBezTo>
                    <a:cubicBezTo>
                      <a:pt x="18" y="129"/>
                      <a:pt x="18" y="128"/>
                      <a:pt x="17" y="127"/>
                    </a:cubicBezTo>
                    <a:cubicBezTo>
                      <a:pt x="17" y="126"/>
                      <a:pt x="17" y="125"/>
                      <a:pt x="17" y="124"/>
                    </a:cubicBezTo>
                    <a:cubicBezTo>
                      <a:pt x="17" y="123"/>
                      <a:pt x="17" y="122"/>
                      <a:pt x="17" y="121"/>
                    </a:cubicBezTo>
                    <a:cubicBezTo>
                      <a:pt x="16" y="120"/>
                      <a:pt x="16" y="119"/>
                      <a:pt x="16" y="118"/>
                    </a:cubicBezTo>
                    <a:cubicBezTo>
                      <a:pt x="16" y="117"/>
                      <a:pt x="16" y="116"/>
                      <a:pt x="16" y="114"/>
                    </a:cubicBezTo>
                    <a:cubicBezTo>
                      <a:pt x="16" y="113"/>
                      <a:pt x="16" y="113"/>
                      <a:pt x="16" y="112"/>
                    </a:cubicBezTo>
                    <a:cubicBezTo>
                      <a:pt x="16" y="110"/>
                      <a:pt x="16" y="108"/>
                      <a:pt x="16" y="106"/>
                    </a:cubicBezTo>
                    <a:cubicBezTo>
                      <a:pt x="16" y="106"/>
                      <a:pt x="16" y="106"/>
                      <a:pt x="16" y="106"/>
                    </a:cubicBezTo>
                    <a:cubicBezTo>
                      <a:pt x="16" y="106"/>
                      <a:pt x="16" y="106"/>
                      <a:pt x="16" y="106"/>
                    </a:cubicBezTo>
                    <a:cubicBezTo>
                      <a:pt x="16" y="104"/>
                      <a:pt x="16" y="102"/>
                      <a:pt x="16" y="100"/>
                    </a:cubicBezTo>
                    <a:cubicBezTo>
                      <a:pt x="16" y="99"/>
                      <a:pt x="16" y="98"/>
                      <a:pt x="16" y="97"/>
                    </a:cubicBezTo>
                    <a:cubicBezTo>
                      <a:pt x="16" y="96"/>
                      <a:pt x="16" y="95"/>
                      <a:pt x="16" y="93"/>
                    </a:cubicBezTo>
                    <a:cubicBezTo>
                      <a:pt x="16" y="92"/>
                      <a:pt x="16" y="92"/>
                      <a:pt x="17" y="91"/>
                    </a:cubicBezTo>
                    <a:cubicBezTo>
                      <a:pt x="17" y="90"/>
                      <a:pt x="17" y="88"/>
                      <a:pt x="17" y="87"/>
                    </a:cubicBezTo>
                    <a:cubicBezTo>
                      <a:pt x="17" y="86"/>
                      <a:pt x="17" y="85"/>
                      <a:pt x="17" y="84"/>
                    </a:cubicBezTo>
                    <a:cubicBezTo>
                      <a:pt x="18" y="83"/>
                      <a:pt x="18" y="82"/>
                      <a:pt x="18" y="81"/>
                    </a:cubicBezTo>
                    <a:cubicBezTo>
                      <a:pt x="18" y="80"/>
                      <a:pt x="18" y="79"/>
                      <a:pt x="19" y="78"/>
                    </a:cubicBezTo>
                    <a:cubicBezTo>
                      <a:pt x="19" y="77"/>
                      <a:pt x="19" y="76"/>
                      <a:pt x="19" y="75"/>
                    </a:cubicBezTo>
                    <a:cubicBezTo>
                      <a:pt x="20" y="74"/>
                      <a:pt x="20" y="73"/>
                      <a:pt x="20" y="71"/>
                    </a:cubicBezTo>
                    <a:cubicBezTo>
                      <a:pt x="20" y="71"/>
                      <a:pt x="21" y="70"/>
                      <a:pt x="21" y="70"/>
                    </a:cubicBezTo>
                    <a:cubicBezTo>
                      <a:pt x="21" y="68"/>
                      <a:pt x="22" y="67"/>
                      <a:pt x="22" y="65"/>
                    </a:cubicBezTo>
                    <a:cubicBezTo>
                      <a:pt x="22" y="65"/>
                      <a:pt x="22" y="65"/>
                      <a:pt x="23" y="64"/>
                    </a:cubicBezTo>
                    <a:cubicBezTo>
                      <a:pt x="23" y="63"/>
                      <a:pt x="24" y="61"/>
                      <a:pt x="24" y="60"/>
                    </a:cubicBezTo>
                    <a:cubicBezTo>
                      <a:pt x="28" y="50"/>
                      <a:pt x="33" y="40"/>
                      <a:pt x="39" y="32"/>
                    </a:cubicBezTo>
                    <a:cubicBezTo>
                      <a:pt x="40" y="30"/>
                      <a:pt x="41" y="29"/>
                      <a:pt x="42" y="28"/>
                    </a:cubicBezTo>
                    <a:cubicBezTo>
                      <a:pt x="42" y="28"/>
                      <a:pt x="42" y="27"/>
                      <a:pt x="42" y="27"/>
                    </a:cubicBezTo>
                    <a:cubicBezTo>
                      <a:pt x="44" y="25"/>
                      <a:pt x="45" y="23"/>
                      <a:pt x="47" y="21"/>
                    </a:cubicBezTo>
                    <a:cubicBezTo>
                      <a:pt x="47" y="21"/>
                      <a:pt x="48" y="21"/>
                      <a:pt x="48" y="20"/>
                    </a:cubicBezTo>
                    <a:cubicBezTo>
                      <a:pt x="50" y="18"/>
                      <a:pt x="52" y="16"/>
                      <a:pt x="54" y="14"/>
                    </a:cubicBezTo>
                    <a:cubicBezTo>
                      <a:pt x="55" y="13"/>
                      <a:pt x="56" y="11"/>
                      <a:pt x="56" y="9"/>
                    </a:cubicBezTo>
                    <a:cubicBezTo>
                      <a:pt x="56" y="8"/>
                      <a:pt x="56" y="7"/>
                      <a:pt x="56" y="6"/>
                    </a:cubicBezTo>
                    <a:cubicBezTo>
                      <a:pt x="55" y="6"/>
                      <a:pt x="55" y="6"/>
                      <a:pt x="55" y="6"/>
                    </a:cubicBezTo>
                    <a:cubicBezTo>
                      <a:pt x="55" y="6"/>
                      <a:pt x="55" y="6"/>
                      <a:pt x="55" y="6"/>
                    </a:cubicBezTo>
                    <a:cubicBezTo>
                      <a:pt x="55" y="5"/>
                      <a:pt x="54" y="4"/>
                      <a:pt x="54" y="3"/>
                    </a:cubicBezTo>
                    <a:cubicBezTo>
                      <a:pt x="52" y="2"/>
                      <a:pt x="51" y="1"/>
                      <a:pt x="49" y="1"/>
                    </a:cubicBezTo>
                    <a:cubicBezTo>
                      <a:pt x="47" y="0"/>
                      <a:pt x="44" y="1"/>
                      <a:pt x="42" y="3"/>
                    </a:cubicBezTo>
                    <a:cubicBezTo>
                      <a:pt x="40" y="5"/>
                      <a:pt x="38" y="7"/>
                      <a:pt x="36" y="10"/>
                    </a:cubicBezTo>
                    <a:cubicBezTo>
                      <a:pt x="36" y="10"/>
                      <a:pt x="35" y="11"/>
                      <a:pt x="35" y="11"/>
                    </a:cubicBezTo>
                    <a:cubicBezTo>
                      <a:pt x="33" y="13"/>
                      <a:pt x="31" y="15"/>
                      <a:pt x="30" y="17"/>
                    </a:cubicBezTo>
                    <a:cubicBezTo>
                      <a:pt x="29" y="18"/>
                      <a:pt x="29" y="18"/>
                      <a:pt x="29" y="18"/>
                    </a:cubicBezTo>
                    <a:cubicBezTo>
                      <a:pt x="29" y="18"/>
                      <a:pt x="29" y="18"/>
                      <a:pt x="29" y="18"/>
                    </a:cubicBezTo>
                    <a:cubicBezTo>
                      <a:pt x="28" y="20"/>
                      <a:pt x="27" y="21"/>
                      <a:pt x="26" y="23"/>
                    </a:cubicBezTo>
                    <a:cubicBezTo>
                      <a:pt x="25" y="23"/>
                      <a:pt x="25" y="23"/>
                      <a:pt x="25" y="23"/>
                    </a:cubicBezTo>
                    <a:cubicBezTo>
                      <a:pt x="25" y="23"/>
                      <a:pt x="25" y="23"/>
                      <a:pt x="25" y="23"/>
                    </a:cubicBezTo>
                    <a:cubicBezTo>
                      <a:pt x="19" y="33"/>
                      <a:pt x="14" y="43"/>
                      <a:pt x="9" y="53"/>
                    </a:cubicBezTo>
                    <a:cubicBezTo>
                      <a:pt x="9" y="53"/>
                      <a:pt x="9" y="53"/>
                      <a:pt x="9" y="53"/>
                    </a:cubicBezTo>
                    <a:cubicBezTo>
                      <a:pt x="9" y="53"/>
                      <a:pt x="9" y="53"/>
                      <a:pt x="9" y="53"/>
                    </a:cubicBezTo>
                    <a:cubicBezTo>
                      <a:pt x="9" y="55"/>
                      <a:pt x="8" y="57"/>
                      <a:pt x="7" y="59"/>
                    </a:cubicBezTo>
                    <a:cubicBezTo>
                      <a:pt x="7" y="59"/>
                      <a:pt x="7" y="60"/>
                      <a:pt x="7" y="60"/>
                    </a:cubicBezTo>
                    <a:cubicBezTo>
                      <a:pt x="6" y="62"/>
                      <a:pt x="6" y="64"/>
                      <a:pt x="5" y="65"/>
                    </a:cubicBezTo>
                    <a:cubicBezTo>
                      <a:pt x="5" y="66"/>
                      <a:pt x="5" y="66"/>
                      <a:pt x="5" y="67"/>
                    </a:cubicBezTo>
                    <a:cubicBezTo>
                      <a:pt x="4" y="69"/>
                      <a:pt x="4" y="70"/>
                      <a:pt x="4" y="72"/>
                    </a:cubicBezTo>
                    <a:cubicBezTo>
                      <a:pt x="3" y="73"/>
                      <a:pt x="3" y="73"/>
                      <a:pt x="3" y="74"/>
                    </a:cubicBezTo>
                    <a:cubicBezTo>
                      <a:pt x="3" y="75"/>
                      <a:pt x="3" y="77"/>
                      <a:pt x="2" y="78"/>
                    </a:cubicBezTo>
                    <a:cubicBezTo>
                      <a:pt x="2" y="79"/>
                      <a:pt x="2" y="80"/>
                      <a:pt x="2" y="81"/>
                    </a:cubicBezTo>
                    <a:cubicBezTo>
                      <a:pt x="2" y="82"/>
                      <a:pt x="1" y="84"/>
                      <a:pt x="1" y="85"/>
                    </a:cubicBezTo>
                    <a:cubicBezTo>
                      <a:pt x="1" y="86"/>
                      <a:pt x="1" y="87"/>
                      <a:pt x="1" y="89"/>
                    </a:cubicBezTo>
                    <a:cubicBezTo>
                      <a:pt x="1" y="90"/>
                      <a:pt x="0" y="91"/>
                      <a:pt x="0" y="92"/>
                    </a:cubicBezTo>
                    <a:cubicBezTo>
                      <a:pt x="0" y="93"/>
                      <a:pt x="0" y="95"/>
                      <a:pt x="0" y="96"/>
                    </a:cubicBezTo>
                    <a:cubicBezTo>
                      <a:pt x="0" y="97"/>
                      <a:pt x="0" y="98"/>
                      <a:pt x="0" y="99"/>
                    </a:cubicBezTo>
                    <a:cubicBezTo>
                      <a:pt x="0" y="101"/>
                      <a:pt x="0" y="103"/>
                      <a:pt x="0" y="106"/>
                    </a:cubicBezTo>
                    <a:cubicBezTo>
                      <a:pt x="0" y="106"/>
                      <a:pt x="0" y="106"/>
                      <a:pt x="0" y="106"/>
                    </a:cubicBezTo>
                    <a:cubicBezTo>
                      <a:pt x="0" y="106"/>
                      <a:pt x="0" y="106"/>
                      <a:pt x="0" y="106"/>
                    </a:cubicBezTo>
                    <a:cubicBezTo>
                      <a:pt x="0" y="106"/>
                      <a:pt x="0" y="106"/>
                      <a:pt x="0" y="106"/>
                    </a:cubicBezTo>
                    <a:cubicBezTo>
                      <a:pt x="0" y="108"/>
                      <a:pt x="0" y="111"/>
                      <a:pt x="0" y="113"/>
                    </a:cubicBezTo>
                    <a:cubicBezTo>
                      <a:pt x="0" y="114"/>
                      <a:pt x="0" y="115"/>
                      <a:pt x="0" y="115"/>
                    </a:cubicBezTo>
                    <a:cubicBezTo>
                      <a:pt x="0" y="117"/>
                      <a:pt x="0" y="118"/>
                      <a:pt x="0" y="120"/>
                    </a:cubicBezTo>
                    <a:cubicBezTo>
                      <a:pt x="0" y="121"/>
                      <a:pt x="1" y="122"/>
                      <a:pt x="1" y="123"/>
                    </a:cubicBezTo>
                    <a:cubicBezTo>
                      <a:pt x="1" y="124"/>
                      <a:pt x="1" y="125"/>
                      <a:pt x="1" y="127"/>
                    </a:cubicBezTo>
                    <a:cubicBezTo>
                      <a:pt x="1" y="128"/>
                      <a:pt x="2" y="129"/>
                      <a:pt x="2" y="130"/>
                    </a:cubicBezTo>
                    <a:cubicBezTo>
                      <a:pt x="2" y="131"/>
                      <a:pt x="2" y="132"/>
                      <a:pt x="2" y="133"/>
                    </a:cubicBezTo>
                    <a:cubicBezTo>
                      <a:pt x="3" y="135"/>
                      <a:pt x="3" y="136"/>
                      <a:pt x="3" y="138"/>
                    </a:cubicBezTo>
                    <a:cubicBezTo>
                      <a:pt x="3" y="138"/>
                      <a:pt x="3" y="139"/>
                      <a:pt x="4" y="140"/>
                    </a:cubicBezTo>
                    <a:cubicBezTo>
                      <a:pt x="4" y="141"/>
                      <a:pt x="4" y="143"/>
                      <a:pt x="5" y="145"/>
                    </a:cubicBezTo>
                    <a:cubicBezTo>
                      <a:pt x="5" y="145"/>
                      <a:pt x="5" y="146"/>
                      <a:pt x="5" y="146"/>
                    </a:cubicBezTo>
                    <a:cubicBezTo>
                      <a:pt x="6" y="148"/>
                      <a:pt x="6" y="150"/>
                      <a:pt x="7" y="152"/>
                    </a:cubicBezTo>
                    <a:cubicBezTo>
                      <a:pt x="7" y="152"/>
                      <a:pt x="7" y="152"/>
                      <a:pt x="7" y="152"/>
                    </a:cubicBezTo>
                    <a:cubicBezTo>
                      <a:pt x="8" y="154"/>
                      <a:pt x="9" y="156"/>
                      <a:pt x="9" y="158"/>
                    </a:cubicBezTo>
                    <a:cubicBezTo>
                      <a:pt x="9" y="158"/>
                      <a:pt x="9" y="158"/>
                      <a:pt x="9" y="158"/>
                    </a:cubicBezTo>
                    <a:cubicBezTo>
                      <a:pt x="9" y="158"/>
                      <a:pt x="9" y="158"/>
                      <a:pt x="9" y="158"/>
                    </a:cubicBezTo>
                    <a:cubicBezTo>
                      <a:pt x="14" y="169"/>
                      <a:pt x="19" y="179"/>
                      <a:pt x="25" y="188"/>
                    </a:cubicBezTo>
                    <a:cubicBezTo>
                      <a:pt x="25" y="188"/>
                      <a:pt x="25" y="188"/>
                      <a:pt x="25" y="188"/>
                    </a:cubicBezTo>
                    <a:cubicBezTo>
                      <a:pt x="25" y="188"/>
                      <a:pt x="25" y="189"/>
                      <a:pt x="26" y="189"/>
                    </a:cubicBezTo>
                    <a:cubicBezTo>
                      <a:pt x="27" y="190"/>
                      <a:pt x="28" y="192"/>
                      <a:pt x="29" y="193"/>
                    </a:cubicBezTo>
                    <a:cubicBezTo>
                      <a:pt x="29" y="193"/>
                      <a:pt x="29" y="194"/>
                      <a:pt x="29" y="194"/>
                    </a:cubicBezTo>
                    <a:cubicBezTo>
                      <a:pt x="29" y="194"/>
                      <a:pt x="29" y="194"/>
                      <a:pt x="30" y="194"/>
                    </a:cubicBezTo>
                    <a:cubicBezTo>
                      <a:pt x="31" y="196"/>
                      <a:pt x="33" y="198"/>
                      <a:pt x="35" y="201"/>
                    </a:cubicBezTo>
                    <a:cubicBezTo>
                      <a:pt x="35" y="201"/>
                      <a:pt x="36" y="201"/>
                      <a:pt x="36" y="202"/>
                    </a:cubicBezTo>
                    <a:cubicBezTo>
                      <a:pt x="38" y="204"/>
                      <a:pt x="40" y="206"/>
                      <a:pt x="42" y="209"/>
                    </a:cubicBezTo>
                    <a:cubicBezTo>
                      <a:pt x="44" y="211"/>
                      <a:pt x="47" y="211"/>
                      <a:pt x="49" y="211"/>
                    </a:cubicBezTo>
                    <a:cubicBezTo>
                      <a:pt x="51" y="211"/>
                      <a:pt x="52" y="210"/>
                      <a:pt x="54" y="209"/>
                    </a:cubicBezTo>
                    <a:cubicBezTo>
                      <a:pt x="54" y="208"/>
                      <a:pt x="55" y="207"/>
                      <a:pt x="55" y="206"/>
                    </a:cubicBezTo>
                    <a:cubicBezTo>
                      <a:pt x="55" y="206"/>
                      <a:pt x="55" y="206"/>
                      <a:pt x="55" y="206"/>
                    </a:cubicBezTo>
                    <a:cubicBezTo>
                      <a:pt x="55" y="206"/>
                      <a:pt x="55" y="206"/>
                      <a:pt x="56" y="205"/>
                    </a:cubicBezTo>
                    <a:cubicBezTo>
                      <a:pt x="56" y="205"/>
                      <a:pt x="56" y="204"/>
                      <a:pt x="56" y="203"/>
                    </a:cubicBezTo>
                    <a:cubicBezTo>
                      <a:pt x="56" y="201"/>
                      <a:pt x="55" y="199"/>
                      <a:pt x="54" y="197"/>
                    </a:cubicBezTo>
                    <a:cubicBezTo>
                      <a:pt x="52" y="195"/>
                      <a:pt x="50" y="193"/>
                      <a:pt x="48" y="191"/>
                    </a:cubicBezTo>
                    <a:close/>
                    <a:moveTo>
                      <a:pt x="207" y="60"/>
                    </a:moveTo>
                    <a:cubicBezTo>
                      <a:pt x="158" y="60"/>
                      <a:pt x="158" y="60"/>
                      <a:pt x="158" y="60"/>
                    </a:cubicBezTo>
                    <a:cubicBezTo>
                      <a:pt x="147" y="60"/>
                      <a:pt x="138" y="69"/>
                      <a:pt x="138" y="80"/>
                    </a:cubicBezTo>
                    <a:cubicBezTo>
                      <a:pt x="138" y="439"/>
                      <a:pt x="138" y="439"/>
                      <a:pt x="138" y="439"/>
                    </a:cubicBezTo>
                    <a:cubicBezTo>
                      <a:pt x="138" y="443"/>
                      <a:pt x="142" y="447"/>
                      <a:pt x="146" y="447"/>
                    </a:cubicBezTo>
                    <a:cubicBezTo>
                      <a:pt x="151" y="447"/>
                      <a:pt x="154" y="443"/>
                      <a:pt x="154" y="439"/>
                    </a:cubicBezTo>
                    <a:cubicBezTo>
                      <a:pt x="154" y="420"/>
                      <a:pt x="154" y="420"/>
                      <a:pt x="154" y="420"/>
                    </a:cubicBezTo>
                    <a:cubicBezTo>
                      <a:pt x="211" y="363"/>
                      <a:pt x="211" y="363"/>
                      <a:pt x="211" y="363"/>
                    </a:cubicBezTo>
                    <a:cubicBezTo>
                      <a:pt x="211" y="439"/>
                      <a:pt x="211" y="439"/>
                      <a:pt x="211" y="439"/>
                    </a:cubicBezTo>
                    <a:cubicBezTo>
                      <a:pt x="211" y="443"/>
                      <a:pt x="215" y="447"/>
                      <a:pt x="219" y="447"/>
                    </a:cubicBezTo>
                    <a:cubicBezTo>
                      <a:pt x="223" y="447"/>
                      <a:pt x="227" y="443"/>
                      <a:pt x="227" y="439"/>
                    </a:cubicBezTo>
                    <a:cubicBezTo>
                      <a:pt x="227" y="80"/>
                      <a:pt x="227" y="80"/>
                      <a:pt x="227" y="80"/>
                    </a:cubicBezTo>
                    <a:cubicBezTo>
                      <a:pt x="227" y="69"/>
                      <a:pt x="218" y="60"/>
                      <a:pt x="207" y="60"/>
                    </a:cubicBezTo>
                    <a:close/>
                    <a:moveTo>
                      <a:pt x="154" y="80"/>
                    </a:moveTo>
                    <a:cubicBezTo>
                      <a:pt x="154" y="78"/>
                      <a:pt x="156" y="76"/>
                      <a:pt x="158" y="76"/>
                    </a:cubicBezTo>
                    <a:cubicBezTo>
                      <a:pt x="198" y="76"/>
                      <a:pt x="198" y="76"/>
                      <a:pt x="198" y="76"/>
                    </a:cubicBezTo>
                    <a:cubicBezTo>
                      <a:pt x="154" y="120"/>
                      <a:pt x="154" y="120"/>
                      <a:pt x="154" y="120"/>
                    </a:cubicBezTo>
                    <a:lnTo>
                      <a:pt x="154" y="80"/>
                    </a:lnTo>
                    <a:close/>
                    <a:moveTo>
                      <a:pt x="154" y="155"/>
                    </a:moveTo>
                    <a:cubicBezTo>
                      <a:pt x="207" y="207"/>
                      <a:pt x="207" y="207"/>
                      <a:pt x="207" y="207"/>
                    </a:cubicBezTo>
                    <a:cubicBezTo>
                      <a:pt x="154" y="260"/>
                      <a:pt x="154" y="260"/>
                      <a:pt x="154" y="260"/>
                    </a:cubicBezTo>
                    <a:lnTo>
                      <a:pt x="154" y="155"/>
                    </a:lnTo>
                    <a:close/>
                    <a:moveTo>
                      <a:pt x="154" y="397"/>
                    </a:moveTo>
                    <a:cubicBezTo>
                      <a:pt x="154" y="294"/>
                      <a:pt x="154" y="294"/>
                      <a:pt x="154" y="294"/>
                    </a:cubicBezTo>
                    <a:cubicBezTo>
                      <a:pt x="206" y="346"/>
                      <a:pt x="206" y="346"/>
                      <a:pt x="206" y="346"/>
                    </a:cubicBezTo>
                    <a:lnTo>
                      <a:pt x="154" y="397"/>
                    </a:lnTo>
                    <a:close/>
                    <a:moveTo>
                      <a:pt x="211" y="328"/>
                    </a:moveTo>
                    <a:cubicBezTo>
                      <a:pt x="160" y="277"/>
                      <a:pt x="160" y="277"/>
                      <a:pt x="160" y="277"/>
                    </a:cubicBezTo>
                    <a:cubicBezTo>
                      <a:pt x="211" y="226"/>
                      <a:pt x="211" y="226"/>
                      <a:pt x="211" y="226"/>
                    </a:cubicBezTo>
                    <a:lnTo>
                      <a:pt x="211" y="328"/>
                    </a:lnTo>
                    <a:close/>
                    <a:moveTo>
                      <a:pt x="211" y="189"/>
                    </a:moveTo>
                    <a:cubicBezTo>
                      <a:pt x="159" y="137"/>
                      <a:pt x="159" y="137"/>
                      <a:pt x="159" y="137"/>
                    </a:cubicBezTo>
                    <a:cubicBezTo>
                      <a:pt x="211" y="86"/>
                      <a:pt x="211" y="86"/>
                      <a:pt x="211" y="86"/>
                    </a:cubicBezTo>
                    <a:lnTo>
                      <a:pt x="211" y="189"/>
                    </a:lnTo>
                    <a:close/>
                    <a:moveTo>
                      <a:pt x="107" y="58"/>
                    </a:moveTo>
                    <a:cubicBezTo>
                      <a:pt x="103" y="58"/>
                      <a:pt x="99" y="62"/>
                      <a:pt x="99" y="66"/>
                    </a:cubicBezTo>
                    <a:cubicBezTo>
                      <a:pt x="99" y="144"/>
                      <a:pt x="99" y="144"/>
                      <a:pt x="99" y="144"/>
                    </a:cubicBezTo>
                    <a:cubicBezTo>
                      <a:pt x="99" y="148"/>
                      <a:pt x="103" y="152"/>
                      <a:pt x="107" y="152"/>
                    </a:cubicBezTo>
                    <a:cubicBezTo>
                      <a:pt x="111" y="152"/>
                      <a:pt x="115" y="148"/>
                      <a:pt x="115" y="144"/>
                    </a:cubicBezTo>
                    <a:cubicBezTo>
                      <a:pt x="115" y="66"/>
                      <a:pt x="115" y="66"/>
                      <a:pt x="115" y="66"/>
                    </a:cubicBezTo>
                    <a:cubicBezTo>
                      <a:pt x="115" y="62"/>
                      <a:pt x="111" y="58"/>
                      <a:pt x="107" y="58"/>
                    </a:cubicBezTo>
                    <a:close/>
                    <a:moveTo>
                      <a:pt x="320" y="28"/>
                    </a:moveTo>
                    <a:cubicBezTo>
                      <a:pt x="322" y="29"/>
                      <a:pt x="323" y="31"/>
                      <a:pt x="324" y="33"/>
                    </a:cubicBezTo>
                    <a:cubicBezTo>
                      <a:pt x="327" y="36"/>
                      <a:pt x="332" y="37"/>
                      <a:pt x="335" y="35"/>
                    </a:cubicBezTo>
                    <a:cubicBezTo>
                      <a:pt x="339" y="32"/>
                      <a:pt x="340" y="27"/>
                      <a:pt x="337" y="23"/>
                    </a:cubicBezTo>
                    <a:cubicBezTo>
                      <a:pt x="336" y="22"/>
                      <a:pt x="335" y="20"/>
                      <a:pt x="333" y="18"/>
                    </a:cubicBezTo>
                    <a:cubicBezTo>
                      <a:pt x="329" y="13"/>
                      <a:pt x="325" y="8"/>
                      <a:pt x="320" y="3"/>
                    </a:cubicBezTo>
                    <a:cubicBezTo>
                      <a:pt x="317" y="0"/>
                      <a:pt x="312" y="0"/>
                      <a:pt x="309" y="3"/>
                    </a:cubicBezTo>
                    <a:cubicBezTo>
                      <a:pt x="307" y="4"/>
                      <a:pt x="306" y="7"/>
                      <a:pt x="306" y="9"/>
                    </a:cubicBezTo>
                    <a:cubicBezTo>
                      <a:pt x="306" y="11"/>
                      <a:pt x="307" y="13"/>
                      <a:pt x="309" y="14"/>
                    </a:cubicBezTo>
                    <a:cubicBezTo>
                      <a:pt x="313" y="18"/>
                      <a:pt x="317" y="23"/>
                      <a:pt x="320" y="28"/>
                    </a:cubicBezTo>
                    <a:close/>
                    <a:moveTo>
                      <a:pt x="257" y="59"/>
                    </a:moveTo>
                    <a:cubicBezTo>
                      <a:pt x="252" y="59"/>
                      <a:pt x="249" y="63"/>
                      <a:pt x="249" y="67"/>
                    </a:cubicBezTo>
                    <a:cubicBezTo>
                      <a:pt x="249" y="145"/>
                      <a:pt x="249" y="145"/>
                      <a:pt x="249" y="145"/>
                    </a:cubicBezTo>
                    <a:cubicBezTo>
                      <a:pt x="249" y="149"/>
                      <a:pt x="252" y="153"/>
                      <a:pt x="257" y="153"/>
                    </a:cubicBezTo>
                    <a:cubicBezTo>
                      <a:pt x="261" y="153"/>
                      <a:pt x="265" y="149"/>
                      <a:pt x="265" y="145"/>
                    </a:cubicBezTo>
                    <a:cubicBezTo>
                      <a:pt x="265" y="67"/>
                      <a:pt x="265" y="67"/>
                      <a:pt x="265" y="67"/>
                    </a:cubicBezTo>
                    <a:cubicBezTo>
                      <a:pt x="265" y="63"/>
                      <a:pt x="261" y="59"/>
                      <a:pt x="257" y="59"/>
                    </a:cubicBezTo>
                    <a:close/>
                    <a:moveTo>
                      <a:pt x="291" y="32"/>
                    </a:moveTo>
                    <a:cubicBezTo>
                      <a:pt x="288" y="29"/>
                      <a:pt x="283" y="29"/>
                      <a:pt x="279" y="32"/>
                    </a:cubicBezTo>
                    <a:cubicBezTo>
                      <a:pt x="278" y="34"/>
                      <a:pt x="277" y="36"/>
                      <a:pt x="277" y="38"/>
                    </a:cubicBezTo>
                    <a:cubicBezTo>
                      <a:pt x="277" y="40"/>
                      <a:pt x="278" y="42"/>
                      <a:pt x="279" y="44"/>
                    </a:cubicBezTo>
                    <a:cubicBezTo>
                      <a:pt x="297" y="61"/>
                      <a:pt x="305" y="83"/>
                      <a:pt x="305" y="106"/>
                    </a:cubicBezTo>
                    <a:cubicBezTo>
                      <a:pt x="305" y="128"/>
                      <a:pt x="297" y="151"/>
                      <a:pt x="279" y="168"/>
                    </a:cubicBezTo>
                    <a:cubicBezTo>
                      <a:pt x="279" y="168"/>
                      <a:pt x="279" y="168"/>
                      <a:pt x="279" y="168"/>
                    </a:cubicBezTo>
                    <a:cubicBezTo>
                      <a:pt x="276" y="171"/>
                      <a:pt x="276" y="176"/>
                      <a:pt x="279" y="179"/>
                    </a:cubicBezTo>
                    <a:cubicBezTo>
                      <a:pt x="283" y="182"/>
                      <a:pt x="288" y="182"/>
                      <a:pt x="291" y="179"/>
                    </a:cubicBezTo>
                    <a:cubicBezTo>
                      <a:pt x="311" y="159"/>
                      <a:pt x="321" y="132"/>
                      <a:pt x="321" y="106"/>
                    </a:cubicBezTo>
                    <a:cubicBezTo>
                      <a:pt x="321" y="79"/>
                      <a:pt x="311" y="53"/>
                      <a:pt x="291" y="32"/>
                    </a:cubicBezTo>
                    <a:close/>
                    <a:moveTo>
                      <a:pt x="353" y="53"/>
                    </a:moveTo>
                    <a:cubicBezTo>
                      <a:pt x="351" y="49"/>
                      <a:pt x="347" y="47"/>
                      <a:pt x="343" y="49"/>
                    </a:cubicBezTo>
                    <a:cubicBezTo>
                      <a:pt x="338" y="50"/>
                      <a:pt x="336" y="55"/>
                      <a:pt x="338" y="59"/>
                    </a:cubicBezTo>
                    <a:cubicBezTo>
                      <a:pt x="344" y="74"/>
                      <a:pt x="347" y="90"/>
                      <a:pt x="347" y="106"/>
                    </a:cubicBezTo>
                    <a:cubicBezTo>
                      <a:pt x="347" y="140"/>
                      <a:pt x="333" y="173"/>
                      <a:pt x="309" y="197"/>
                    </a:cubicBezTo>
                    <a:cubicBezTo>
                      <a:pt x="307" y="199"/>
                      <a:pt x="306" y="201"/>
                      <a:pt x="306" y="203"/>
                    </a:cubicBezTo>
                    <a:cubicBezTo>
                      <a:pt x="306" y="205"/>
                      <a:pt x="307" y="207"/>
                      <a:pt x="309" y="209"/>
                    </a:cubicBezTo>
                    <a:cubicBezTo>
                      <a:pt x="312" y="212"/>
                      <a:pt x="317" y="212"/>
                      <a:pt x="320" y="209"/>
                    </a:cubicBezTo>
                    <a:cubicBezTo>
                      <a:pt x="348" y="181"/>
                      <a:pt x="363" y="145"/>
                      <a:pt x="363" y="106"/>
                    </a:cubicBezTo>
                    <a:cubicBezTo>
                      <a:pt x="363" y="88"/>
                      <a:pt x="359" y="70"/>
                      <a:pt x="353" y="5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6" name="TextBox 15">
                <a:extLst>
                  <a:ext uri="{FF2B5EF4-FFF2-40B4-BE49-F238E27FC236}">
                    <a16:creationId xmlns:a16="http://schemas.microsoft.com/office/drawing/2014/main" id="{3A1ACE1A-7FBE-42F0-9A90-108F6450BBC7}"/>
                  </a:ext>
                </a:extLst>
              </p:cNvPr>
              <p:cNvSpPr txBox="1"/>
              <p:nvPr/>
            </p:nvSpPr>
            <p:spPr>
              <a:xfrm>
                <a:off x="1342899" y="5107812"/>
                <a:ext cx="467695" cy="25299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8585A">
                        <a:lumMod val="50000"/>
                      </a:srgbClr>
                    </a:solidFill>
                    <a:effectLst/>
                    <a:uLnTx/>
                    <a:uFillTx/>
                    <a:latin typeface="+mn-lt"/>
                    <a:ea typeface="+mn-ea"/>
                    <a:cs typeface="+mn-cs"/>
                  </a:rPr>
                  <a:t>LTE</a:t>
                </a:r>
              </a:p>
            </p:txBody>
          </p:sp>
          <p:sp>
            <p:nvSpPr>
              <p:cNvPr id="17" name="Freeform 3">
                <a:extLst>
                  <a:ext uri="{FF2B5EF4-FFF2-40B4-BE49-F238E27FC236}">
                    <a16:creationId xmlns:a16="http://schemas.microsoft.com/office/drawing/2014/main" id="{1A476C3C-0108-4628-B0C8-7A83D1321825}"/>
                  </a:ext>
                </a:extLst>
              </p:cNvPr>
              <p:cNvSpPr>
                <a:spLocks noChangeAspect="1" noEditPoints="1"/>
              </p:cNvSpPr>
              <p:nvPr/>
            </p:nvSpPr>
            <p:spPr bwMode="auto">
              <a:xfrm>
                <a:off x="2437362" y="4478409"/>
                <a:ext cx="391451" cy="625854"/>
              </a:xfrm>
              <a:custGeom>
                <a:avLst/>
                <a:gdLst>
                  <a:gd name="T0" fmla="*/ 2147483647 w 363"/>
                  <a:gd name="T1" fmla="*/ 2147483647 h 447"/>
                  <a:gd name="T2" fmla="*/ 2147483647 w 363"/>
                  <a:gd name="T3" fmla="*/ 2147483647 h 447"/>
                  <a:gd name="T4" fmla="*/ 2147483647 w 363"/>
                  <a:gd name="T5" fmla="*/ 2147483647 h 447"/>
                  <a:gd name="T6" fmla="*/ 2147483647 w 363"/>
                  <a:gd name="T7" fmla="*/ 2147483647 h 447"/>
                  <a:gd name="T8" fmla="*/ 2147483647 w 363"/>
                  <a:gd name="T9" fmla="*/ 2147483647 h 447"/>
                  <a:gd name="T10" fmla="*/ 2147483647 w 363"/>
                  <a:gd name="T11" fmla="*/ 2147483647 h 447"/>
                  <a:gd name="T12" fmla="*/ 2147483647 w 363"/>
                  <a:gd name="T13" fmla="*/ 2147483647 h 447"/>
                  <a:gd name="T14" fmla="*/ 2147483647 w 363"/>
                  <a:gd name="T15" fmla="*/ 2147483647 h 447"/>
                  <a:gd name="T16" fmla="*/ 2147483647 w 363"/>
                  <a:gd name="T17" fmla="*/ 2147483647 h 447"/>
                  <a:gd name="T18" fmla="*/ 2147483647 w 363"/>
                  <a:gd name="T19" fmla="*/ 2147483647 h 447"/>
                  <a:gd name="T20" fmla="*/ 2147483647 w 363"/>
                  <a:gd name="T21" fmla="*/ 2147483647 h 447"/>
                  <a:gd name="T22" fmla="*/ 2147483647 w 363"/>
                  <a:gd name="T23" fmla="*/ 2147483647 h 447"/>
                  <a:gd name="T24" fmla="*/ 2147483647 w 363"/>
                  <a:gd name="T25" fmla="*/ 2147483647 h 447"/>
                  <a:gd name="T26" fmla="*/ 2147483647 w 363"/>
                  <a:gd name="T27" fmla="*/ 2147483647 h 447"/>
                  <a:gd name="T28" fmla="*/ 2147483647 w 363"/>
                  <a:gd name="T29" fmla="*/ 2147483647 h 447"/>
                  <a:gd name="T30" fmla="*/ 2147483647 w 363"/>
                  <a:gd name="T31" fmla="*/ 2147483647 h 447"/>
                  <a:gd name="T32" fmla="*/ 2147483647 w 363"/>
                  <a:gd name="T33" fmla="*/ 2147483647 h 447"/>
                  <a:gd name="T34" fmla="*/ 2147483647 w 363"/>
                  <a:gd name="T35" fmla="*/ 2147483647 h 447"/>
                  <a:gd name="T36" fmla="*/ 2147483647 w 363"/>
                  <a:gd name="T37" fmla="*/ 2147483647 h 447"/>
                  <a:gd name="T38" fmla="*/ 2147483647 w 363"/>
                  <a:gd name="T39" fmla="*/ 2147483647 h 447"/>
                  <a:gd name="T40" fmla="*/ 2147483647 w 363"/>
                  <a:gd name="T41" fmla="*/ 2147483647 h 447"/>
                  <a:gd name="T42" fmla="*/ 0 w 363"/>
                  <a:gd name="T43" fmla="*/ 2147483647 h 447"/>
                  <a:gd name="T44" fmla="*/ 0 w 363"/>
                  <a:gd name="T45" fmla="*/ 2147483647 h 447"/>
                  <a:gd name="T46" fmla="*/ 2147483647 w 363"/>
                  <a:gd name="T47" fmla="*/ 2147483647 h 447"/>
                  <a:gd name="T48" fmla="*/ 2147483647 w 363"/>
                  <a:gd name="T49" fmla="*/ 2147483647 h 447"/>
                  <a:gd name="T50" fmla="*/ 2147483647 w 363"/>
                  <a:gd name="T51" fmla="*/ 2147483647 h 447"/>
                  <a:gd name="T52" fmla="*/ 2147483647 w 363"/>
                  <a:gd name="T53" fmla="*/ 2147483647 h 447"/>
                  <a:gd name="T54" fmla="*/ 2147483647 w 363"/>
                  <a:gd name="T55" fmla="*/ 2147483647 h 447"/>
                  <a:gd name="T56" fmla="*/ 2147483647 w 363"/>
                  <a:gd name="T57" fmla="*/ 2147483647 h 447"/>
                  <a:gd name="T58" fmla="*/ 2147483647 w 363"/>
                  <a:gd name="T59" fmla="*/ 2147483647 h 447"/>
                  <a:gd name="T60" fmla="*/ 2147483647 w 363"/>
                  <a:gd name="T61" fmla="*/ 2147483647 h 447"/>
                  <a:gd name="T62" fmla="*/ 2147483647 w 363"/>
                  <a:gd name="T63" fmla="*/ 2147483647 h 447"/>
                  <a:gd name="T64" fmla="*/ 2147483647 w 363"/>
                  <a:gd name="T65" fmla="*/ 2147483647 h 447"/>
                  <a:gd name="T66" fmla="*/ 2147483647 w 363"/>
                  <a:gd name="T67" fmla="*/ 2147483647 h 447"/>
                  <a:gd name="T68" fmla="*/ 2147483647 w 363"/>
                  <a:gd name="T69" fmla="*/ 2147483647 h 447"/>
                  <a:gd name="T70" fmla="*/ 2147483647 w 363"/>
                  <a:gd name="T71" fmla="*/ 2147483647 h 447"/>
                  <a:gd name="T72" fmla="*/ 2147483647 w 363"/>
                  <a:gd name="T73" fmla="*/ 2147483647 h 447"/>
                  <a:gd name="T74" fmla="*/ 2147483647 w 363"/>
                  <a:gd name="T75" fmla="*/ 2147483647 h 447"/>
                  <a:gd name="T76" fmla="*/ 2147483647 w 363"/>
                  <a:gd name="T77" fmla="*/ 2147483647 h 447"/>
                  <a:gd name="T78" fmla="*/ 2147483647 w 363"/>
                  <a:gd name="T79" fmla="*/ 2147483647 h 447"/>
                  <a:gd name="T80" fmla="*/ 2147483647 w 363"/>
                  <a:gd name="T81" fmla="*/ 2147483647 h 447"/>
                  <a:gd name="T82" fmla="*/ 2147483647 w 363"/>
                  <a:gd name="T83" fmla="*/ 2147483647 h 447"/>
                  <a:gd name="T84" fmla="*/ 2147483647 w 363"/>
                  <a:gd name="T85" fmla="*/ 2147483647 h 447"/>
                  <a:gd name="T86" fmla="*/ 2147483647 w 363"/>
                  <a:gd name="T87" fmla="*/ 2147483647 h 447"/>
                  <a:gd name="T88" fmla="*/ 2147483647 w 363"/>
                  <a:gd name="T89" fmla="*/ 2147483647 h 447"/>
                  <a:gd name="T90" fmla="*/ 2147483647 w 363"/>
                  <a:gd name="T91" fmla="*/ 2147483647 h 447"/>
                  <a:gd name="T92" fmla="*/ 2147483647 w 363"/>
                  <a:gd name="T93" fmla="*/ 2147483647 h 447"/>
                  <a:gd name="T94" fmla="*/ 2147483647 w 363"/>
                  <a:gd name="T95" fmla="*/ 2147483647 h 447"/>
                  <a:gd name="T96" fmla="*/ 2147483647 w 363"/>
                  <a:gd name="T97" fmla="*/ 2147483647 h 447"/>
                  <a:gd name="T98" fmla="*/ 2147483647 w 363"/>
                  <a:gd name="T99" fmla="*/ 2147483647 h 44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3" h="447">
                    <a:moveTo>
                      <a:pt x="85" y="38"/>
                    </a:moveTo>
                    <a:cubicBezTo>
                      <a:pt x="85" y="38"/>
                      <a:pt x="85" y="38"/>
                      <a:pt x="85" y="38"/>
                    </a:cubicBezTo>
                    <a:cubicBezTo>
                      <a:pt x="85" y="36"/>
                      <a:pt x="84" y="34"/>
                      <a:pt x="83" y="32"/>
                    </a:cubicBezTo>
                    <a:cubicBezTo>
                      <a:pt x="80" y="29"/>
                      <a:pt x="75" y="29"/>
                      <a:pt x="72" y="32"/>
                    </a:cubicBezTo>
                    <a:cubicBezTo>
                      <a:pt x="51" y="53"/>
                      <a:pt x="41" y="79"/>
                      <a:pt x="41" y="106"/>
                    </a:cubicBezTo>
                    <a:cubicBezTo>
                      <a:pt x="41" y="106"/>
                      <a:pt x="41" y="106"/>
                      <a:pt x="41" y="106"/>
                    </a:cubicBezTo>
                    <a:cubicBezTo>
                      <a:pt x="41" y="132"/>
                      <a:pt x="51" y="159"/>
                      <a:pt x="72" y="179"/>
                    </a:cubicBezTo>
                    <a:cubicBezTo>
                      <a:pt x="75" y="182"/>
                      <a:pt x="80" y="182"/>
                      <a:pt x="83" y="179"/>
                    </a:cubicBezTo>
                    <a:cubicBezTo>
                      <a:pt x="84" y="178"/>
                      <a:pt x="85" y="176"/>
                      <a:pt x="85" y="174"/>
                    </a:cubicBezTo>
                    <a:cubicBezTo>
                      <a:pt x="85" y="174"/>
                      <a:pt x="85" y="174"/>
                      <a:pt x="85" y="174"/>
                    </a:cubicBezTo>
                    <a:cubicBezTo>
                      <a:pt x="85" y="172"/>
                      <a:pt x="84" y="169"/>
                      <a:pt x="83" y="168"/>
                    </a:cubicBezTo>
                    <a:cubicBezTo>
                      <a:pt x="66" y="151"/>
                      <a:pt x="57" y="128"/>
                      <a:pt x="57" y="106"/>
                    </a:cubicBezTo>
                    <a:cubicBezTo>
                      <a:pt x="57" y="83"/>
                      <a:pt x="66" y="61"/>
                      <a:pt x="83" y="44"/>
                    </a:cubicBezTo>
                    <a:cubicBezTo>
                      <a:pt x="84" y="42"/>
                      <a:pt x="85" y="40"/>
                      <a:pt x="85" y="38"/>
                    </a:cubicBezTo>
                    <a:close/>
                    <a:moveTo>
                      <a:pt x="48" y="191"/>
                    </a:moveTo>
                    <a:cubicBezTo>
                      <a:pt x="48" y="191"/>
                      <a:pt x="47" y="191"/>
                      <a:pt x="47" y="190"/>
                    </a:cubicBezTo>
                    <a:cubicBezTo>
                      <a:pt x="45" y="188"/>
                      <a:pt x="44" y="186"/>
                      <a:pt x="42" y="184"/>
                    </a:cubicBezTo>
                    <a:cubicBezTo>
                      <a:pt x="42" y="184"/>
                      <a:pt x="42" y="184"/>
                      <a:pt x="42" y="184"/>
                    </a:cubicBezTo>
                    <a:cubicBezTo>
                      <a:pt x="41" y="182"/>
                      <a:pt x="40" y="181"/>
                      <a:pt x="39" y="180"/>
                    </a:cubicBezTo>
                    <a:cubicBezTo>
                      <a:pt x="33" y="171"/>
                      <a:pt x="28" y="162"/>
                      <a:pt x="24" y="152"/>
                    </a:cubicBezTo>
                    <a:cubicBezTo>
                      <a:pt x="24" y="151"/>
                      <a:pt x="23" y="149"/>
                      <a:pt x="23" y="148"/>
                    </a:cubicBezTo>
                    <a:cubicBezTo>
                      <a:pt x="22" y="147"/>
                      <a:pt x="22" y="147"/>
                      <a:pt x="22" y="146"/>
                    </a:cubicBezTo>
                    <a:cubicBezTo>
                      <a:pt x="22" y="145"/>
                      <a:pt x="21" y="143"/>
                      <a:pt x="21" y="142"/>
                    </a:cubicBezTo>
                    <a:cubicBezTo>
                      <a:pt x="21" y="141"/>
                      <a:pt x="20" y="141"/>
                      <a:pt x="20" y="140"/>
                    </a:cubicBezTo>
                    <a:cubicBezTo>
                      <a:pt x="20" y="139"/>
                      <a:pt x="20" y="137"/>
                      <a:pt x="19" y="136"/>
                    </a:cubicBezTo>
                    <a:cubicBezTo>
                      <a:pt x="19" y="135"/>
                      <a:pt x="19" y="135"/>
                      <a:pt x="19" y="134"/>
                    </a:cubicBezTo>
                    <a:cubicBezTo>
                      <a:pt x="18" y="133"/>
                      <a:pt x="18" y="131"/>
                      <a:pt x="18" y="130"/>
                    </a:cubicBezTo>
                    <a:cubicBezTo>
                      <a:pt x="18" y="129"/>
                      <a:pt x="18" y="128"/>
                      <a:pt x="17" y="127"/>
                    </a:cubicBezTo>
                    <a:cubicBezTo>
                      <a:pt x="17" y="126"/>
                      <a:pt x="17" y="125"/>
                      <a:pt x="17" y="124"/>
                    </a:cubicBezTo>
                    <a:cubicBezTo>
                      <a:pt x="17" y="123"/>
                      <a:pt x="17" y="122"/>
                      <a:pt x="17" y="121"/>
                    </a:cubicBezTo>
                    <a:cubicBezTo>
                      <a:pt x="16" y="120"/>
                      <a:pt x="16" y="119"/>
                      <a:pt x="16" y="118"/>
                    </a:cubicBezTo>
                    <a:cubicBezTo>
                      <a:pt x="16" y="117"/>
                      <a:pt x="16" y="116"/>
                      <a:pt x="16" y="114"/>
                    </a:cubicBezTo>
                    <a:cubicBezTo>
                      <a:pt x="16" y="113"/>
                      <a:pt x="16" y="113"/>
                      <a:pt x="16" y="112"/>
                    </a:cubicBezTo>
                    <a:cubicBezTo>
                      <a:pt x="16" y="110"/>
                      <a:pt x="16" y="108"/>
                      <a:pt x="16" y="106"/>
                    </a:cubicBezTo>
                    <a:cubicBezTo>
                      <a:pt x="16" y="106"/>
                      <a:pt x="16" y="106"/>
                      <a:pt x="16" y="106"/>
                    </a:cubicBezTo>
                    <a:cubicBezTo>
                      <a:pt x="16" y="106"/>
                      <a:pt x="16" y="106"/>
                      <a:pt x="16" y="106"/>
                    </a:cubicBezTo>
                    <a:cubicBezTo>
                      <a:pt x="16" y="104"/>
                      <a:pt x="16" y="102"/>
                      <a:pt x="16" y="100"/>
                    </a:cubicBezTo>
                    <a:cubicBezTo>
                      <a:pt x="16" y="99"/>
                      <a:pt x="16" y="98"/>
                      <a:pt x="16" y="97"/>
                    </a:cubicBezTo>
                    <a:cubicBezTo>
                      <a:pt x="16" y="96"/>
                      <a:pt x="16" y="95"/>
                      <a:pt x="16" y="93"/>
                    </a:cubicBezTo>
                    <a:cubicBezTo>
                      <a:pt x="16" y="92"/>
                      <a:pt x="16" y="92"/>
                      <a:pt x="17" y="91"/>
                    </a:cubicBezTo>
                    <a:cubicBezTo>
                      <a:pt x="17" y="90"/>
                      <a:pt x="17" y="88"/>
                      <a:pt x="17" y="87"/>
                    </a:cubicBezTo>
                    <a:cubicBezTo>
                      <a:pt x="17" y="86"/>
                      <a:pt x="17" y="85"/>
                      <a:pt x="17" y="84"/>
                    </a:cubicBezTo>
                    <a:cubicBezTo>
                      <a:pt x="18" y="83"/>
                      <a:pt x="18" y="82"/>
                      <a:pt x="18" y="81"/>
                    </a:cubicBezTo>
                    <a:cubicBezTo>
                      <a:pt x="18" y="80"/>
                      <a:pt x="18" y="79"/>
                      <a:pt x="19" y="78"/>
                    </a:cubicBezTo>
                    <a:cubicBezTo>
                      <a:pt x="19" y="77"/>
                      <a:pt x="19" y="76"/>
                      <a:pt x="19" y="75"/>
                    </a:cubicBezTo>
                    <a:cubicBezTo>
                      <a:pt x="20" y="74"/>
                      <a:pt x="20" y="73"/>
                      <a:pt x="20" y="71"/>
                    </a:cubicBezTo>
                    <a:cubicBezTo>
                      <a:pt x="20" y="71"/>
                      <a:pt x="21" y="70"/>
                      <a:pt x="21" y="70"/>
                    </a:cubicBezTo>
                    <a:cubicBezTo>
                      <a:pt x="21" y="68"/>
                      <a:pt x="22" y="67"/>
                      <a:pt x="22" y="65"/>
                    </a:cubicBezTo>
                    <a:cubicBezTo>
                      <a:pt x="22" y="65"/>
                      <a:pt x="22" y="65"/>
                      <a:pt x="23" y="64"/>
                    </a:cubicBezTo>
                    <a:cubicBezTo>
                      <a:pt x="23" y="63"/>
                      <a:pt x="24" y="61"/>
                      <a:pt x="24" y="60"/>
                    </a:cubicBezTo>
                    <a:cubicBezTo>
                      <a:pt x="28" y="50"/>
                      <a:pt x="33" y="40"/>
                      <a:pt x="39" y="32"/>
                    </a:cubicBezTo>
                    <a:cubicBezTo>
                      <a:pt x="40" y="30"/>
                      <a:pt x="41" y="29"/>
                      <a:pt x="42" y="28"/>
                    </a:cubicBezTo>
                    <a:cubicBezTo>
                      <a:pt x="42" y="28"/>
                      <a:pt x="42" y="27"/>
                      <a:pt x="42" y="27"/>
                    </a:cubicBezTo>
                    <a:cubicBezTo>
                      <a:pt x="44" y="25"/>
                      <a:pt x="45" y="23"/>
                      <a:pt x="47" y="21"/>
                    </a:cubicBezTo>
                    <a:cubicBezTo>
                      <a:pt x="47" y="21"/>
                      <a:pt x="48" y="21"/>
                      <a:pt x="48" y="20"/>
                    </a:cubicBezTo>
                    <a:cubicBezTo>
                      <a:pt x="50" y="18"/>
                      <a:pt x="52" y="16"/>
                      <a:pt x="54" y="14"/>
                    </a:cubicBezTo>
                    <a:cubicBezTo>
                      <a:pt x="55" y="13"/>
                      <a:pt x="56" y="11"/>
                      <a:pt x="56" y="9"/>
                    </a:cubicBezTo>
                    <a:cubicBezTo>
                      <a:pt x="56" y="8"/>
                      <a:pt x="56" y="7"/>
                      <a:pt x="56" y="6"/>
                    </a:cubicBezTo>
                    <a:cubicBezTo>
                      <a:pt x="55" y="6"/>
                      <a:pt x="55" y="6"/>
                      <a:pt x="55" y="6"/>
                    </a:cubicBezTo>
                    <a:cubicBezTo>
                      <a:pt x="55" y="6"/>
                      <a:pt x="55" y="6"/>
                      <a:pt x="55" y="6"/>
                    </a:cubicBezTo>
                    <a:cubicBezTo>
                      <a:pt x="55" y="5"/>
                      <a:pt x="54" y="4"/>
                      <a:pt x="54" y="3"/>
                    </a:cubicBezTo>
                    <a:cubicBezTo>
                      <a:pt x="52" y="2"/>
                      <a:pt x="51" y="1"/>
                      <a:pt x="49" y="1"/>
                    </a:cubicBezTo>
                    <a:cubicBezTo>
                      <a:pt x="47" y="0"/>
                      <a:pt x="44" y="1"/>
                      <a:pt x="42" y="3"/>
                    </a:cubicBezTo>
                    <a:cubicBezTo>
                      <a:pt x="40" y="5"/>
                      <a:pt x="38" y="7"/>
                      <a:pt x="36" y="10"/>
                    </a:cubicBezTo>
                    <a:cubicBezTo>
                      <a:pt x="36" y="10"/>
                      <a:pt x="35" y="11"/>
                      <a:pt x="35" y="11"/>
                    </a:cubicBezTo>
                    <a:cubicBezTo>
                      <a:pt x="33" y="13"/>
                      <a:pt x="31" y="15"/>
                      <a:pt x="30" y="17"/>
                    </a:cubicBezTo>
                    <a:cubicBezTo>
                      <a:pt x="29" y="18"/>
                      <a:pt x="29" y="18"/>
                      <a:pt x="29" y="18"/>
                    </a:cubicBezTo>
                    <a:cubicBezTo>
                      <a:pt x="29" y="18"/>
                      <a:pt x="29" y="18"/>
                      <a:pt x="29" y="18"/>
                    </a:cubicBezTo>
                    <a:cubicBezTo>
                      <a:pt x="28" y="20"/>
                      <a:pt x="27" y="21"/>
                      <a:pt x="26" y="23"/>
                    </a:cubicBezTo>
                    <a:cubicBezTo>
                      <a:pt x="25" y="23"/>
                      <a:pt x="25" y="23"/>
                      <a:pt x="25" y="23"/>
                    </a:cubicBezTo>
                    <a:cubicBezTo>
                      <a:pt x="25" y="23"/>
                      <a:pt x="25" y="23"/>
                      <a:pt x="25" y="23"/>
                    </a:cubicBezTo>
                    <a:cubicBezTo>
                      <a:pt x="19" y="33"/>
                      <a:pt x="14" y="43"/>
                      <a:pt x="9" y="53"/>
                    </a:cubicBezTo>
                    <a:cubicBezTo>
                      <a:pt x="9" y="53"/>
                      <a:pt x="9" y="53"/>
                      <a:pt x="9" y="53"/>
                    </a:cubicBezTo>
                    <a:cubicBezTo>
                      <a:pt x="9" y="53"/>
                      <a:pt x="9" y="53"/>
                      <a:pt x="9" y="53"/>
                    </a:cubicBezTo>
                    <a:cubicBezTo>
                      <a:pt x="9" y="55"/>
                      <a:pt x="8" y="57"/>
                      <a:pt x="7" y="59"/>
                    </a:cubicBezTo>
                    <a:cubicBezTo>
                      <a:pt x="7" y="59"/>
                      <a:pt x="7" y="60"/>
                      <a:pt x="7" y="60"/>
                    </a:cubicBezTo>
                    <a:cubicBezTo>
                      <a:pt x="6" y="62"/>
                      <a:pt x="6" y="64"/>
                      <a:pt x="5" y="65"/>
                    </a:cubicBezTo>
                    <a:cubicBezTo>
                      <a:pt x="5" y="66"/>
                      <a:pt x="5" y="66"/>
                      <a:pt x="5" y="67"/>
                    </a:cubicBezTo>
                    <a:cubicBezTo>
                      <a:pt x="4" y="69"/>
                      <a:pt x="4" y="70"/>
                      <a:pt x="4" y="72"/>
                    </a:cubicBezTo>
                    <a:cubicBezTo>
                      <a:pt x="3" y="73"/>
                      <a:pt x="3" y="73"/>
                      <a:pt x="3" y="74"/>
                    </a:cubicBezTo>
                    <a:cubicBezTo>
                      <a:pt x="3" y="75"/>
                      <a:pt x="3" y="77"/>
                      <a:pt x="2" y="78"/>
                    </a:cubicBezTo>
                    <a:cubicBezTo>
                      <a:pt x="2" y="79"/>
                      <a:pt x="2" y="80"/>
                      <a:pt x="2" y="81"/>
                    </a:cubicBezTo>
                    <a:cubicBezTo>
                      <a:pt x="2" y="82"/>
                      <a:pt x="1" y="84"/>
                      <a:pt x="1" y="85"/>
                    </a:cubicBezTo>
                    <a:cubicBezTo>
                      <a:pt x="1" y="86"/>
                      <a:pt x="1" y="87"/>
                      <a:pt x="1" y="89"/>
                    </a:cubicBezTo>
                    <a:cubicBezTo>
                      <a:pt x="1" y="90"/>
                      <a:pt x="0" y="91"/>
                      <a:pt x="0" y="92"/>
                    </a:cubicBezTo>
                    <a:cubicBezTo>
                      <a:pt x="0" y="93"/>
                      <a:pt x="0" y="95"/>
                      <a:pt x="0" y="96"/>
                    </a:cubicBezTo>
                    <a:cubicBezTo>
                      <a:pt x="0" y="97"/>
                      <a:pt x="0" y="98"/>
                      <a:pt x="0" y="99"/>
                    </a:cubicBezTo>
                    <a:cubicBezTo>
                      <a:pt x="0" y="101"/>
                      <a:pt x="0" y="103"/>
                      <a:pt x="0" y="106"/>
                    </a:cubicBezTo>
                    <a:cubicBezTo>
                      <a:pt x="0" y="106"/>
                      <a:pt x="0" y="106"/>
                      <a:pt x="0" y="106"/>
                    </a:cubicBezTo>
                    <a:cubicBezTo>
                      <a:pt x="0" y="106"/>
                      <a:pt x="0" y="106"/>
                      <a:pt x="0" y="106"/>
                    </a:cubicBezTo>
                    <a:cubicBezTo>
                      <a:pt x="0" y="106"/>
                      <a:pt x="0" y="106"/>
                      <a:pt x="0" y="106"/>
                    </a:cubicBezTo>
                    <a:cubicBezTo>
                      <a:pt x="0" y="108"/>
                      <a:pt x="0" y="111"/>
                      <a:pt x="0" y="113"/>
                    </a:cubicBezTo>
                    <a:cubicBezTo>
                      <a:pt x="0" y="114"/>
                      <a:pt x="0" y="115"/>
                      <a:pt x="0" y="115"/>
                    </a:cubicBezTo>
                    <a:cubicBezTo>
                      <a:pt x="0" y="117"/>
                      <a:pt x="0" y="118"/>
                      <a:pt x="0" y="120"/>
                    </a:cubicBezTo>
                    <a:cubicBezTo>
                      <a:pt x="0" y="121"/>
                      <a:pt x="1" y="122"/>
                      <a:pt x="1" y="123"/>
                    </a:cubicBezTo>
                    <a:cubicBezTo>
                      <a:pt x="1" y="124"/>
                      <a:pt x="1" y="125"/>
                      <a:pt x="1" y="127"/>
                    </a:cubicBezTo>
                    <a:cubicBezTo>
                      <a:pt x="1" y="128"/>
                      <a:pt x="2" y="129"/>
                      <a:pt x="2" y="130"/>
                    </a:cubicBezTo>
                    <a:cubicBezTo>
                      <a:pt x="2" y="131"/>
                      <a:pt x="2" y="132"/>
                      <a:pt x="2" y="133"/>
                    </a:cubicBezTo>
                    <a:cubicBezTo>
                      <a:pt x="3" y="135"/>
                      <a:pt x="3" y="136"/>
                      <a:pt x="3" y="138"/>
                    </a:cubicBezTo>
                    <a:cubicBezTo>
                      <a:pt x="3" y="138"/>
                      <a:pt x="3" y="139"/>
                      <a:pt x="4" y="140"/>
                    </a:cubicBezTo>
                    <a:cubicBezTo>
                      <a:pt x="4" y="141"/>
                      <a:pt x="4" y="143"/>
                      <a:pt x="5" y="145"/>
                    </a:cubicBezTo>
                    <a:cubicBezTo>
                      <a:pt x="5" y="145"/>
                      <a:pt x="5" y="146"/>
                      <a:pt x="5" y="146"/>
                    </a:cubicBezTo>
                    <a:cubicBezTo>
                      <a:pt x="6" y="148"/>
                      <a:pt x="6" y="150"/>
                      <a:pt x="7" y="152"/>
                    </a:cubicBezTo>
                    <a:cubicBezTo>
                      <a:pt x="7" y="152"/>
                      <a:pt x="7" y="152"/>
                      <a:pt x="7" y="152"/>
                    </a:cubicBezTo>
                    <a:cubicBezTo>
                      <a:pt x="8" y="154"/>
                      <a:pt x="9" y="156"/>
                      <a:pt x="9" y="158"/>
                    </a:cubicBezTo>
                    <a:cubicBezTo>
                      <a:pt x="9" y="158"/>
                      <a:pt x="9" y="158"/>
                      <a:pt x="9" y="158"/>
                    </a:cubicBezTo>
                    <a:cubicBezTo>
                      <a:pt x="9" y="158"/>
                      <a:pt x="9" y="158"/>
                      <a:pt x="9" y="158"/>
                    </a:cubicBezTo>
                    <a:cubicBezTo>
                      <a:pt x="14" y="169"/>
                      <a:pt x="19" y="179"/>
                      <a:pt x="25" y="188"/>
                    </a:cubicBezTo>
                    <a:cubicBezTo>
                      <a:pt x="25" y="188"/>
                      <a:pt x="25" y="188"/>
                      <a:pt x="25" y="188"/>
                    </a:cubicBezTo>
                    <a:cubicBezTo>
                      <a:pt x="25" y="188"/>
                      <a:pt x="25" y="189"/>
                      <a:pt x="26" y="189"/>
                    </a:cubicBezTo>
                    <a:cubicBezTo>
                      <a:pt x="27" y="190"/>
                      <a:pt x="28" y="192"/>
                      <a:pt x="29" y="193"/>
                    </a:cubicBezTo>
                    <a:cubicBezTo>
                      <a:pt x="29" y="193"/>
                      <a:pt x="29" y="194"/>
                      <a:pt x="29" y="194"/>
                    </a:cubicBezTo>
                    <a:cubicBezTo>
                      <a:pt x="29" y="194"/>
                      <a:pt x="29" y="194"/>
                      <a:pt x="30" y="194"/>
                    </a:cubicBezTo>
                    <a:cubicBezTo>
                      <a:pt x="31" y="196"/>
                      <a:pt x="33" y="198"/>
                      <a:pt x="35" y="201"/>
                    </a:cubicBezTo>
                    <a:cubicBezTo>
                      <a:pt x="35" y="201"/>
                      <a:pt x="36" y="201"/>
                      <a:pt x="36" y="202"/>
                    </a:cubicBezTo>
                    <a:cubicBezTo>
                      <a:pt x="38" y="204"/>
                      <a:pt x="40" y="206"/>
                      <a:pt x="42" y="209"/>
                    </a:cubicBezTo>
                    <a:cubicBezTo>
                      <a:pt x="44" y="211"/>
                      <a:pt x="47" y="211"/>
                      <a:pt x="49" y="211"/>
                    </a:cubicBezTo>
                    <a:cubicBezTo>
                      <a:pt x="51" y="211"/>
                      <a:pt x="52" y="210"/>
                      <a:pt x="54" y="209"/>
                    </a:cubicBezTo>
                    <a:cubicBezTo>
                      <a:pt x="54" y="208"/>
                      <a:pt x="55" y="207"/>
                      <a:pt x="55" y="206"/>
                    </a:cubicBezTo>
                    <a:cubicBezTo>
                      <a:pt x="55" y="206"/>
                      <a:pt x="55" y="206"/>
                      <a:pt x="55" y="206"/>
                    </a:cubicBezTo>
                    <a:cubicBezTo>
                      <a:pt x="55" y="206"/>
                      <a:pt x="55" y="206"/>
                      <a:pt x="56" y="205"/>
                    </a:cubicBezTo>
                    <a:cubicBezTo>
                      <a:pt x="56" y="205"/>
                      <a:pt x="56" y="204"/>
                      <a:pt x="56" y="203"/>
                    </a:cubicBezTo>
                    <a:cubicBezTo>
                      <a:pt x="56" y="201"/>
                      <a:pt x="55" y="199"/>
                      <a:pt x="54" y="197"/>
                    </a:cubicBezTo>
                    <a:cubicBezTo>
                      <a:pt x="52" y="195"/>
                      <a:pt x="50" y="193"/>
                      <a:pt x="48" y="191"/>
                    </a:cubicBezTo>
                    <a:close/>
                    <a:moveTo>
                      <a:pt x="207" y="60"/>
                    </a:moveTo>
                    <a:cubicBezTo>
                      <a:pt x="158" y="60"/>
                      <a:pt x="158" y="60"/>
                      <a:pt x="158" y="60"/>
                    </a:cubicBezTo>
                    <a:cubicBezTo>
                      <a:pt x="147" y="60"/>
                      <a:pt x="138" y="69"/>
                      <a:pt x="138" y="80"/>
                    </a:cubicBezTo>
                    <a:cubicBezTo>
                      <a:pt x="138" y="439"/>
                      <a:pt x="138" y="439"/>
                      <a:pt x="138" y="439"/>
                    </a:cubicBezTo>
                    <a:cubicBezTo>
                      <a:pt x="138" y="443"/>
                      <a:pt x="142" y="447"/>
                      <a:pt x="146" y="447"/>
                    </a:cubicBezTo>
                    <a:cubicBezTo>
                      <a:pt x="151" y="447"/>
                      <a:pt x="154" y="443"/>
                      <a:pt x="154" y="439"/>
                    </a:cubicBezTo>
                    <a:cubicBezTo>
                      <a:pt x="154" y="420"/>
                      <a:pt x="154" y="420"/>
                      <a:pt x="154" y="420"/>
                    </a:cubicBezTo>
                    <a:cubicBezTo>
                      <a:pt x="211" y="363"/>
                      <a:pt x="211" y="363"/>
                      <a:pt x="211" y="363"/>
                    </a:cubicBezTo>
                    <a:cubicBezTo>
                      <a:pt x="211" y="439"/>
                      <a:pt x="211" y="439"/>
                      <a:pt x="211" y="439"/>
                    </a:cubicBezTo>
                    <a:cubicBezTo>
                      <a:pt x="211" y="443"/>
                      <a:pt x="215" y="447"/>
                      <a:pt x="219" y="447"/>
                    </a:cubicBezTo>
                    <a:cubicBezTo>
                      <a:pt x="223" y="447"/>
                      <a:pt x="227" y="443"/>
                      <a:pt x="227" y="439"/>
                    </a:cubicBezTo>
                    <a:cubicBezTo>
                      <a:pt x="227" y="80"/>
                      <a:pt x="227" y="80"/>
                      <a:pt x="227" y="80"/>
                    </a:cubicBezTo>
                    <a:cubicBezTo>
                      <a:pt x="227" y="69"/>
                      <a:pt x="218" y="60"/>
                      <a:pt x="207" y="60"/>
                    </a:cubicBezTo>
                    <a:close/>
                    <a:moveTo>
                      <a:pt x="154" y="80"/>
                    </a:moveTo>
                    <a:cubicBezTo>
                      <a:pt x="154" y="78"/>
                      <a:pt x="156" y="76"/>
                      <a:pt x="158" y="76"/>
                    </a:cubicBezTo>
                    <a:cubicBezTo>
                      <a:pt x="198" y="76"/>
                      <a:pt x="198" y="76"/>
                      <a:pt x="198" y="76"/>
                    </a:cubicBezTo>
                    <a:cubicBezTo>
                      <a:pt x="154" y="120"/>
                      <a:pt x="154" y="120"/>
                      <a:pt x="154" y="120"/>
                    </a:cubicBezTo>
                    <a:lnTo>
                      <a:pt x="154" y="80"/>
                    </a:lnTo>
                    <a:close/>
                    <a:moveTo>
                      <a:pt x="154" y="155"/>
                    </a:moveTo>
                    <a:cubicBezTo>
                      <a:pt x="207" y="207"/>
                      <a:pt x="207" y="207"/>
                      <a:pt x="207" y="207"/>
                    </a:cubicBezTo>
                    <a:cubicBezTo>
                      <a:pt x="154" y="260"/>
                      <a:pt x="154" y="260"/>
                      <a:pt x="154" y="260"/>
                    </a:cubicBezTo>
                    <a:lnTo>
                      <a:pt x="154" y="155"/>
                    </a:lnTo>
                    <a:close/>
                    <a:moveTo>
                      <a:pt x="154" y="397"/>
                    </a:moveTo>
                    <a:cubicBezTo>
                      <a:pt x="154" y="294"/>
                      <a:pt x="154" y="294"/>
                      <a:pt x="154" y="294"/>
                    </a:cubicBezTo>
                    <a:cubicBezTo>
                      <a:pt x="206" y="346"/>
                      <a:pt x="206" y="346"/>
                      <a:pt x="206" y="346"/>
                    </a:cubicBezTo>
                    <a:lnTo>
                      <a:pt x="154" y="397"/>
                    </a:lnTo>
                    <a:close/>
                    <a:moveTo>
                      <a:pt x="211" y="328"/>
                    </a:moveTo>
                    <a:cubicBezTo>
                      <a:pt x="160" y="277"/>
                      <a:pt x="160" y="277"/>
                      <a:pt x="160" y="277"/>
                    </a:cubicBezTo>
                    <a:cubicBezTo>
                      <a:pt x="211" y="226"/>
                      <a:pt x="211" y="226"/>
                      <a:pt x="211" y="226"/>
                    </a:cubicBezTo>
                    <a:lnTo>
                      <a:pt x="211" y="328"/>
                    </a:lnTo>
                    <a:close/>
                    <a:moveTo>
                      <a:pt x="211" y="189"/>
                    </a:moveTo>
                    <a:cubicBezTo>
                      <a:pt x="159" y="137"/>
                      <a:pt x="159" y="137"/>
                      <a:pt x="159" y="137"/>
                    </a:cubicBezTo>
                    <a:cubicBezTo>
                      <a:pt x="211" y="86"/>
                      <a:pt x="211" y="86"/>
                      <a:pt x="211" y="86"/>
                    </a:cubicBezTo>
                    <a:lnTo>
                      <a:pt x="211" y="189"/>
                    </a:lnTo>
                    <a:close/>
                    <a:moveTo>
                      <a:pt x="107" y="58"/>
                    </a:moveTo>
                    <a:cubicBezTo>
                      <a:pt x="103" y="58"/>
                      <a:pt x="99" y="62"/>
                      <a:pt x="99" y="66"/>
                    </a:cubicBezTo>
                    <a:cubicBezTo>
                      <a:pt x="99" y="144"/>
                      <a:pt x="99" y="144"/>
                      <a:pt x="99" y="144"/>
                    </a:cubicBezTo>
                    <a:cubicBezTo>
                      <a:pt x="99" y="148"/>
                      <a:pt x="103" y="152"/>
                      <a:pt x="107" y="152"/>
                    </a:cubicBezTo>
                    <a:cubicBezTo>
                      <a:pt x="111" y="152"/>
                      <a:pt x="115" y="148"/>
                      <a:pt x="115" y="144"/>
                    </a:cubicBezTo>
                    <a:cubicBezTo>
                      <a:pt x="115" y="66"/>
                      <a:pt x="115" y="66"/>
                      <a:pt x="115" y="66"/>
                    </a:cubicBezTo>
                    <a:cubicBezTo>
                      <a:pt x="115" y="62"/>
                      <a:pt x="111" y="58"/>
                      <a:pt x="107" y="58"/>
                    </a:cubicBezTo>
                    <a:close/>
                    <a:moveTo>
                      <a:pt x="320" y="28"/>
                    </a:moveTo>
                    <a:cubicBezTo>
                      <a:pt x="322" y="29"/>
                      <a:pt x="323" y="31"/>
                      <a:pt x="324" y="33"/>
                    </a:cubicBezTo>
                    <a:cubicBezTo>
                      <a:pt x="327" y="36"/>
                      <a:pt x="332" y="37"/>
                      <a:pt x="335" y="35"/>
                    </a:cubicBezTo>
                    <a:cubicBezTo>
                      <a:pt x="339" y="32"/>
                      <a:pt x="340" y="27"/>
                      <a:pt x="337" y="23"/>
                    </a:cubicBezTo>
                    <a:cubicBezTo>
                      <a:pt x="336" y="22"/>
                      <a:pt x="335" y="20"/>
                      <a:pt x="333" y="18"/>
                    </a:cubicBezTo>
                    <a:cubicBezTo>
                      <a:pt x="329" y="13"/>
                      <a:pt x="325" y="8"/>
                      <a:pt x="320" y="3"/>
                    </a:cubicBezTo>
                    <a:cubicBezTo>
                      <a:pt x="317" y="0"/>
                      <a:pt x="312" y="0"/>
                      <a:pt x="309" y="3"/>
                    </a:cubicBezTo>
                    <a:cubicBezTo>
                      <a:pt x="307" y="4"/>
                      <a:pt x="306" y="7"/>
                      <a:pt x="306" y="9"/>
                    </a:cubicBezTo>
                    <a:cubicBezTo>
                      <a:pt x="306" y="11"/>
                      <a:pt x="307" y="13"/>
                      <a:pt x="309" y="14"/>
                    </a:cubicBezTo>
                    <a:cubicBezTo>
                      <a:pt x="313" y="18"/>
                      <a:pt x="317" y="23"/>
                      <a:pt x="320" y="28"/>
                    </a:cubicBezTo>
                    <a:close/>
                    <a:moveTo>
                      <a:pt x="257" y="59"/>
                    </a:moveTo>
                    <a:cubicBezTo>
                      <a:pt x="252" y="59"/>
                      <a:pt x="249" y="63"/>
                      <a:pt x="249" y="67"/>
                    </a:cubicBezTo>
                    <a:cubicBezTo>
                      <a:pt x="249" y="145"/>
                      <a:pt x="249" y="145"/>
                      <a:pt x="249" y="145"/>
                    </a:cubicBezTo>
                    <a:cubicBezTo>
                      <a:pt x="249" y="149"/>
                      <a:pt x="252" y="153"/>
                      <a:pt x="257" y="153"/>
                    </a:cubicBezTo>
                    <a:cubicBezTo>
                      <a:pt x="261" y="153"/>
                      <a:pt x="265" y="149"/>
                      <a:pt x="265" y="145"/>
                    </a:cubicBezTo>
                    <a:cubicBezTo>
                      <a:pt x="265" y="67"/>
                      <a:pt x="265" y="67"/>
                      <a:pt x="265" y="67"/>
                    </a:cubicBezTo>
                    <a:cubicBezTo>
                      <a:pt x="265" y="63"/>
                      <a:pt x="261" y="59"/>
                      <a:pt x="257" y="59"/>
                    </a:cubicBezTo>
                    <a:close/>
                    <a:moveTo>
                      <a:pt x="291" y="32"/>
                    </a:moveTo>
                    <a:cubicBezTo>
                      <a:pt x="288" y="29"/>
                      <a:pt x="283" y="29"/>
                      <a:pt x="279" y="32"/>
                    </a:cubicBezTo>
                    <a:cubicBezTo>
                      <a:pt x="278" y="34"/>
                      <a:pt x="277" y="36"/>
                      <a:pt x="277" y="38"/>
                    </a:cubicBezTo>
                    <a:cubicBezTo>
                      <a:pt x="277" y="40"/>
                      <a:pt x="278" y="42"/>
                      <a:pt x="279" y="44"/>
                    </a:cubicBezTo>
                    <a:cubicBezTo>
                      <a:pt x="297" y="61"/>
                      <a:pt x="305" y="83"/>
                      <a:pt x="305" y="106"/>
                    </a:cubicBezTo>
                    <a:cubicBezTo>
                      <a:pt x="305" y="128"/>
                      <a:pt x="297" y="151"/>
                      <a:pt x="279" y="168"/>
                    </a:cubicBezTo>
                    <a:cubicBezTo>
                      <a:pt x="279" y="168"/>
                      <a:pt x="279" y="168"/>
                      <a:pt x="279" y="168"/>
                    </a:cubicBezTo>
                    <a:cubicBezTo>
                      <a:pt x="276" y="171"/>
                      <a:pt x="276" y="176"/>
                      <a:pt x="279" y="179"/>
                    </a:cubicBezTo>
                    <a:cubicBezTo>
                      <a:pt x="283" y="182"/>
                      <a:pt x="288" y="182"/>
                      <a:pt x="291" y="179"/>
                    </a:cubicBezTo>
                    <a:cubicBezTo>
                      <a:pt x="311" y="159"/>
                      <a:pt x="321" y="132"/>
                      <a:pt x="321" y="106"/>
                    </a:cubicBezTo>
                    <a:cubicBezTo>
                      <a:pt x="321" y="79"/>
                      <a:pt x="311" y="53"/>
                      <a:pt x="291" y="32"/>
                    </a:cubicBezTo>
                    <a:close/>
                    <a:moveTo>
                      <a:pt x="353" y="53"/>
                    </a:moveTo>
                    <a:cubicBezTo>
                      <a:pt x="351" y="49"/>
                      <a:pt x="347" y="47"/>
                      <a:pt x="343" y="49"/>
                    </a:cubicBezTo>
                    <a:cubicBezTo>
                      <a:pt x="338" y="50"/>
                      <a:pt x="336" y="55"/>
                      <a:pt x="338" y="59"/>
                    </a:cubicBezTo>
                    <a:cubicBezTo>
                      <a:pt x="344" y="74"/>
                      <a:pt x="347" y="90"/>
                      <a:pt x="347" y="106"/>
                    </a:cubicBezTo>
                    <a:cubicBezTo>
                      <a:pt x="347" y="140"/>
                      <a:pt x="333" y="173"/>
                      <a:pt x="309" y="197"/>
                    </a:cubicBezTo>
                    <a:cubicBezTo>
                      <a:pt x="307" y="199"/>
                      <a:pt x="306" y="201"/>
                      <a:pt x="306" y="203"/>
                    </a:cubicBezTo>
                    <a:cubicBezTo>
                      <a:pt x="306" y="205"/>
                      <a:pt x="307" y="207"/>
                      <a:pt x="309" y="209"/>
                    </a:cubicBezTo>
                    <a:cubicBezTo>
                      <a:pt x="312" y="212"/>
                      <a:pt x="317" y="212"/>
                      <a:pt x="320" y="209"/>
                    </a:cubicBezTo>
                    <a:cubicBezTo>
                      <a:pt x="348" y="181"/>
                      <a:pt x="363" y="145"/>
                      <a:pt x="363" y="106"/>
                    </a:cubicBezTo>
                    <a:cubicBezTo>
                      <a:pt x="363" y="88"/>
                      <a:pt x="359" y="70"/>
                      <a:pt x="353" y="5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ysClr val="windowText" lastClr="000000"/>
                  </a:solidFill>
                  <a:effectLst/>
                  <a:uLnTx/>
                  <a:uFillTx/>
                  <a:latin typeface="+mn-lt"/>
                  <a:ea typeface="+mn-ea"/>
                  <a:cs typeface="+mn-cs"/>
                </a:endParaRPr>
              </a:p>
            </p:txBody>
          </p:sp>
          <p:cxnSp>
            <p:nvCxnSpPr>
              <p:cNvPr id="18" name="Straight Connector 17">
                <a:extLst>
                  <a:ext uri="{FF2B5EF4-FFF2-40B4-BE49-F238E27FC236}">
                    <a16:creationId xmlns:a16="http://schemas.microsoft.com/office/drawing/2014/main" id="{764D2FAD-50E2-4357-B4AE-70948851D491}"/>
                  </a:ext>
                </a:extLst>
              </p:cNvPr>
              <p:cNvCxnSpPr>
                <a:cxnSpLocks/>
                <a:stCxn id="16" idx="0"/>
                <a:endCxn id="13" idx="0"/>
              </p:cNvCxnSpPr>
              <p:nvPr/>
            </p:nvCxnSpPr>
            <p:spPr bwMode="auto">
              <a:xfrm flipV="1">
                <a:off x="1576746" y="5087177"/>
                <a:ext cx="1130354" cy="20635"/>
              </a:xfrm>
              <a:prstGeom prst="line">
                <a:avLst/>
              </a:prstGeom>
              <a:solidFill>
                <a:schemeClr val="accent1"/>
              </a:solidFill>
              <a:ln w="12700" cap="flat" cmpd="sng" algn="ctr">
                <a:solidFill>
                  <a:schemeClr val="bg1"/>
                </a:solidFill>
                <a:prstDash val="solid"/>
                <a:round/>
                <a:headEnd type="none" w="med" len="med"/>
                <a:tailEnd type="none" w="med" len="med"/>
              </a:ln>
              <a:effectLst/>
            </p:spPr>
          </p:cxnSp>
          <p:sp>
            <p:nvSpPr>
              <p:cNvPr id="27" name="TextBox 26">
                <a:extLst>
                  <a:ext uri="{FF2B5EF4-FFF2-40B4-BE49-F238E27FC236}">
                    <a16:creationId xmlns:a16="http://schemas.microsoft.com/office/drawing/2014/main" id="{669C6DC3-7D0E-486F-87FF-066D32F2B21A}"/>
                  </a:ext>
                </a:extLst>
              </p:cNvPr>
              <p:cNvSpPr txBox="1"/>
              <p:nvPr/>
            </p:nvSpPr>
            <p:spPr>
              <a:xfrm>
                <a:off x="1988645" y="4886932"/>
                <a:ext cx="277640" cy="1724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mn-lt"/>
                    <a:ea typeface="+mn-ea"/>
                    <a:cs typeface="+mn-cs"/>
                  </a:rPr>
                  <a:t>X2’</a:t>
                </a:r>
              </a:p>
            </p:txBody>
          </p:sp>
          <p:cxnSp>
            <p:nvCxnSpPr>
              <p:cNvPr id="30" name="Straight Connector 29">
                <a:extLst>
                  <a:ext uri="{FF2B5EF4-FFF2-40B4-BE49-F238E27FC236}">
                    <a16:creationId xmlns:a16="http://schemas.microsoft.com/office/drawing/2014/main" id="{966E3842-E748-45A7-BD90-208687BE1976}"/>
                  </a:ext>
                </a:extLst>
              </p:cNvPr>
              <p:cNvCxnSpPr>
                <a:cxnSpLocks/>
              </p:cNvCxnSpPr>
              <p:nvPr/>
            </p:nvCxnSpPr>
            <p:spPr bwMode="auto">
              <a:xfrm>
                <a:off x="1568137" y="5126064"/>
                <a:ext cx="1074120" cy="0"/>
              </a:xfrm>
              <a:prstGeom prst="line">
                <a:avLst/>
              </a:prstGeom>
              <a:noFill/>
              <a:ln w="12700" cap="flat" cmpd="sng" algn="ctr">
                <a:solidFill>
                  <a:schemeClr val="bg1"/>
                </a:solidFill>
                <a:prstDash val="dash"/>
                <a:round/>
                <a:headEnd type="none" w="med" len="med"/>
                <a:tailEnd type="none" w="med" len="med"/>
              </a:ln>
              <a:effectLst/>
            </p:spPr>
          </p:cxnSp>
          <p:sp>
            <p:nvSpPr>
              <p:cNvPr id="31" name="Freeform 6">
                <a:extLst>
                  <a:ext uri="{FF2B5EF4-FFF2-40B4-BE49-F238E27FC236}">
                    <a16:creationId xmlns:a16="http://schemas.microsoft.com/office/drawing/2014/main" id="{9FA548DF-EA2F-40A9-86EA-512FFA97FD94}"/>
                  </a:ext>
                </a:extLst>
              </p:cNvPr>
              <p:cNvSpPr>
                <a:spLocks noEditPoints="1"/>
              </p:cNvSpPr>
              <p:nvPr/>
            </p:nvSpPr>
            <p:spPr bwMode="auto">
              <a:xfrm>
                <a:off x="1953162" y="5540426"/>
                <a:ext cx="204355" cy="341816"/>
              </a:xfrm>
              <a:custGeom>
                <a:avLst/>
                <a:gdLst>
                  <a:gd name="T0" fmla="*/ 2147483647 w 241"/>
                  <a:gd name="T1" fmla="*/ 2147483647 h 383"/>
                  <a:gd name="T2" fmla="*/ 2147483647 w 241"/>
                  <a:gd name="T3" fmla="*/ 2147483647 h 383"/>
                  <a:gd name="T4" fmla="*/ 2147483647 w 241"/>
                  <a:gd name="T5" fmla="*/ 2147483647 h 383"/>
                  <a:gd name="T6" fmla="*/ 2147483647 w 241"/>
                  <a:gd name="T7" fmla="*/ 2147483647 h 383"/>
                  <a:gd name="T8" fmla="*/ 2147483647 w 241"/>
                  <a:gd name="T9" fmla="*/ 2147483647 h 383"/>
                  <a:gd name="T10" fmla="*/ 2147483647 w 241"/>
                  <a:gd name="T11" fmla="*/ 2147483647 h 383"/>
                  <a:gd name="T12" fmla="*/ 2147483647 w 241"/>
                  <a:gd name="T13" fmla="*/ 2147483647 h 383"/>
                  <a:gd name="T14" fmla="*/ 2147483647 w 241"/>
                  <a:gd name="T15" fmla="*/ 2147483647 h 383"/>
                  <a:gd name="T16" fmla="*/ 2147483647 w 241"/>
                  <a:gd name="T17" fmla="*/ 0 h 383"/>
                  <a:gd name="T18" fmla="*/ 2147483647 w 241"/>
                  <a:gd name="T19" fmla="*/ 0 h 383"/>
                  <a:gd name="T20" fmla="*/ 0 w 241"/>
                  <a:gd name="T21" fmla="*/ 2147483647 h 383"/>
                  <a:gd name="T22" fmla="*/ 0 w 241"/>
                  <a:gd name="T23" fmla="*/ 2147483647 h 383"/>
                  <a:gd name="T24" fmla="*/ 2147483647 w 241"/>
                  <a:gd name="T25" fmla="*/ 2147483647 h 383"/>
                  <a:gd name="T26" fmla="*/ 2147483647 w 241"/>
                  <a:gd name="T27" fmla="*/ 2147483647 h 383"/>
                  <a:gd name="T28" fmla="*/ 2147483647 w 241"/>
                  <a:gd name="T29" fmla="*/ 2147483647 h 383"/>
                  <a:gd name="T30" fmla="*/ 2147483647 w 241"/>
                  <a:gd name="T31" fmla="*/ 2147483647 h 383"/>
                  <a:gd name="T32" fmla="*/ 2147483647 w 241"/>
                  <a:gd name="T33" fmla="*/ 2147483647 h 383"/>
                  <a:gd name="T34" fmla="*/ 2147483647 w 241"/>
                  <a:gd name="T35" fmla="*/ 2147483647 h 383"/>
                  <a:gd name="T36" fmla="*/ 2147483647 w 241"/>
                  <a:gd name="T37" fmla="*/ 2147483647 h 383"/>
                  <a:gd name="T38" fmla="*/ 2147483647 w 241"/>
                  <a:gd name="T39" fmla="*/ 2147483647 h 383"/>
                  <a:gd name="T40" fmla="*/ 2147483647 w 241"/>
                  <a:gd name="T41" fmla="*/ 2147483647 h 383"/>
                  <a:gd name="T42" fmla="*/ 2147483647 w 241"/>
                  <a:gd name="T43" fmla="*/ 2147483647 h 383"/>
                  <a:gd name="T44" fmla="*/ 2147483647 w 241"/>
                  <a:gd name="T45" fmla="*/ 2147483647 h 383"/>
                  <a:gd name="T46" fmla="*/ 2147483647 w 241"/>
                  <a:gd name="T47" fmla="*/ 2147483647 h 383"/>
                  <a:gd name="T48" fmla="*/ 2147483647 w 241"/>
                  <a:gd name="T49" fmla="*/ 2147483647 h 383"/>
                  <a:gd name="T50" fmla="*/ 2147483647 w 241"/>
                  <a:gd name="T51" fmla="*/ 2147483647 h 383"/>
                  <a:gd name="T52" fmla="*/ 2147483647 w 241"/>
                  <a:gd name="T53" fmla="*/ 2147483647 h 383"/>
                  <a:gd name="T54" fmla="*/ 2147483647 w 241"/>
                  <a:gd name="T55" fmla="*/ 2147483647 h 383"/>
                  <a:gd name="T56" fmla="*/ 2147483647 w 241"/>
                  <a:gd name="T57" fmla="*/ 2147483647 h 383"/>
                  <a:gd name="T58" fmla="*/ 2147483647 w 241"/>
                  <a:gd name="T59" fmla="*/ 2147483647 h 383"/>
                  <a:gd name="T60" fmla="*/ 2147483647 w 241"/>
                  <a:gd name="T61" fmla="*/ 2147483647 h 383"/>
                  <a:gd name="T62" fmla="*/ 2147483647 w 241"/>
                  <a:gd name="T63" fmla="*/ 2147483647 h 383"/>
                  <a:gd name="T64" fmla="*/ 2147483647 w 241"/>
                  <a:gd name="T65" fmla="*/ 2147483647 h 383"/>
                  <a:gd name="T66" fmla="*/ 2147483647 w 241"/>
                  <a:gd name="T67" fmla="*/ 2147483647 h 383"/>
                  <a:gd name="T68" fmla="*/ 2147483647 w 241"/>
                  <a:gd name="T69" fmla="*/ 2147483647 h 383"/>
                  <a:gd name="T70" fmla="*/ 2147483647 w 241"/>
                  <a:gd name="T71" fmla="*/ 2147483647 h 383"/>
                  <a:gd name="T72" fmla="*/ 2147483647 w 241"/>
                  <a:gd name="T73" fmla="*/ 2147483647 h 383"/>
                  <a:gd name="T74" fmla="*/ 2147483647 w 241"/>
                  <a:gd name="T75" fmla="*/ 2147483647 h 383"/>
                  <a:gd name="T76" fmla="*/ 2147483647 w 241"/>
                  <a:gd name="T77" fmla="*/ 2147483647 h 383"/>
                  <a:gd name="T78" fmla="*/ 2147483647 w 241"/>
                  <a:gd name="T79" fmla="*/ 2147483647 h 383"/>
                  <a:gd name="T80" fmla="*/ 2147483647 w 241"/>
                  <a:gd name="T81" fmla="*/ 2147483647 h 383"/>
                  <a:gd name="T82" fmla="*/ 2147483647 w 241"/>
                  <a:gd name="T83" fmla="*/ 2147483647 h 383"/>
                  <a:gd name="T84" fmla="*/ 2147483647 w 241"/>
                  <a:gd name="T85" fmla="*/ 2147483647 h 383"/>
                  <a:gd name="T86" fmla="*/ 2147483647 w 241"/>
                  <a:gd name="T87" fmla="*/ 2147483647 h 383"/>
                  <a:gd name="T88" fmla="*/ 2147483647 w 241"/>
                  <a:gd name="T89" fmla="*/ 2147483647 h 38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41" h="383">
                    <a:moveTo>
                      <a:pt x="117" y="356"/>
                    </a:moveTo>
                    <a:cubicBezTo>
                      <a:pt x="127" y="356"/>
                      <a:pt x="135" y="348"/>
                      <a:pt x="135" y="338"/>
                    </a:cubicBezTo>
                    <a:cubicBezTo>
                      <a:pt x="135" y="329"/>
                      <a:pt x="127" y="321"/>
                      <a:pt x="117" y="321"/>
                    </a:cubicBezTo>
                    <a:cubicBezTo>
                      <a:pt x="107" y="321"/>
                      <a:pt x="99" y="329"/>
                      <a:pt x="99" y="338"/>
                    </a:cubicBezTo>
                    <a:cubicBezTo>
                      <a:pt x="99" y="348"/>
                      <a:pt x="107" y="356"/>
                      <a:pt x="117" y="356"/>
                    </a:cubicBezTo>
                    <a:close/>
                    <a:moveTo>
                      <a:pt x="233" y="90"/>
                    </a:moveTo>
                    <a:cubicBezTo>
                      <a:pt x="237" y="90"/>
                      <a:pt x="241" y="87"/>
                      <a:pt x="241" y="82"/>
                    </a:cubicBezTo>
                    <a:cubicBezTo>
                      <a:pt x="241" y="19"/>
                      <a:pt x="241" y="19"/>
                      <a:pt x="241" y="19"/>
                    </a:cubicBezTo>
                    <a:cubicBezTo>
                      <a:pt x="241" y="8"/>
                      <a:pt x="232" y="0"/>
                      <a:pt x="221" y="0"/>
                    </a:cubicBezTo>
                    <a:cubicBezTo>
                      <a:pt x="19" y="0"/>
                      <a:pt x="19" y="0"/>
                      <a:pt x="19" y="0"/>
                    </a:cubicBezTo>
                    <a:cubicBezTo>
                      <a:pt x="8" y="0"/>
                      <a:pt x="0" y="8"/>
                      <a:pt x="0" y="19"/>
                    </a:cubicBezTo>
                    <a:cubicBezTo>
                      <a:pt x="0" y="364"/>
                      <a:pt x="0" y="364"/>
                      <a:pt x="0" y="364"/>
                    </a:cubicBezTo>
                    <a:cubicBezTo>
                      <a:pt x="0" y="375"/>
                      <a:pt x="8" y="383"/>
                      <a:pt x="19" y="383"/>
                    </a:cubicBezTo>
                    <a:cubicBezTo>
                      <a:pt x="221" y="383"/>
                      <a:pt x="221" y="383"/>
                      <a:pt x="221" y="383"/>
                    </a:cubicBezTo>
                    <a:cubicBezTo>
                      <a:pt x="232" y="383"/>
                      <a:pt x="241" y="375"/>
                      <a:pt x="241" y="364"/>
                    </a:cubicBezTo>
                    <a:cubicBezTo>
                      <a:pt x="241" y="114"/>
                      <a:pt x="241" y="114"/>
                      <a:pt x="241" y="114"/>
                    </a:cubicBezTo>
                    <a:cubicBezTo>
                      <a:pt x="241" y="110"/>
                      <a:pt x="237" y="106"/>
                      <a:pt x="233" y="106"/>
                    </a:cubicBezTo>
                    <a:cubicBezTo>
                      <a:pt x="228" y="106"/>
                      <a:pt x="225" y="110"/>
                      <a:pt x="225" y="114"/>
                    </a:cubicBezTo>
                    <a:cubicBezTo>
                      <a:pt x="225" y="295"/>
                      <a:pt x="225" y="295"/>
                      <a:pt x="225" y="295"/>
                    </a:cubicBezTo>
                    <a:cubicBezTo>
                      <a:pt x="16" y="295"/>
                      <a:pt x="16" y="295"/>
                      <a:pt x="16" y="295"/>
                    </a:cubicBezTo>
                    <a:cubicBezTo>
                      <a:pt x="16" y="69"/>
                      <a:pt x="16" y="69"/>
                      <a:pt x="16" y="69"/>
                    </a:cubicBezTo>
                    <a:cubicBezTo>
                      <a:pt x="225" y="69"/>
                      <a:pt x="225" y="69"/>
                      <a:pt x="225" y="69"/>
                    </a:cubicBezTo>
                    <a:cubicBezTo>
                      <a:pt x="225" y="82"/>
                      <a:pt x="225" y="82"/>
                      <a:pt x="225" y="82"/>
                    </a:cubicBezTo>
                    <a:cubicBezTo>
                      <a:pt x="225" y="87"/>
                      <a:pt x="228" y="90"/>
                      <a:pt x="233" y="90"/>
                    </a:cubicBezTo>
                    <a:close/>
                    <a:moveTo>
                      <a:pt x="225" y="311"/>
                    </a:moveTo>
                    <a:cubicBezTo>
                      <a:pt x="225" y="364"/>
                      <a:pt x="225" y="364"/>
                      <a:pt x="225" y="364"/>
                    </a:cubicBezTo>
                    <a:cubicBezTo>
                      <a:pt x="225" y="366"/>
                      <a:pt x="223" y="367"/>
                      <a:pt x="221" y="367"/>
                    </a:cubicBezTo>
                    <a:cubicBezTo>
                      <a:pt x="19" y="367"/>
                      <a:pt x="19" y="367"/>
                      <a:pt x="19" y="367"/>
                    </a:cubicBezTo>
                    <a:cubicBezTo>
                      <a:pt x="17" y="367"/>
                      <a:pt x="16" y="366"/>
                      <a:pt x="16" y="364"/>
                    </a:cubicBezTo>
                    <a:cubicBezTo>
                      <a:pt x="16" y="311"/>
                      <a:pt x="16" y="311"/>
                      <a:pt x="16" y="311"/>
                    </a:cubicBezTo>
                    <a:lnTo>
                      <a:pt x="225" y="311"/>
                    </a:lnTo>
                    <a:close/>
                    <a:moveTo>
                      <a:pt x="16" y="53"/>
                    </a:moveTo>
                    <a:cubicBezTo>
                      <a:pt x="16" y="19"/>
                      <a:pt x="16" y="19"/>
                      <a:pt x="16" y="19"/>
                    </a:cubicBezTo>
                    <a:cubicBezTo>
                      <a:pt x="16" y="17"/>
                      <a:pt x="17" y="16"/>
                      <a:pt x="19" y="16"/>
                    </a:cubicBezTo>
                    <a:cubicBezTo>
                      <a:pt x="221" y="16"/>
                      <a:pt x="221" y="16"/>
                      <a:pt x="221" y="16"/>
                    </a:cubicBezTo>
                    <a:cubicBezTo>
                      <a:pt x="223" y="16"/>
                      <a:pt x="225" y="17"/>
                      <a:pt x="225" y="19"/>
                    </a:cubicBezTo>
                    <a:cubicBezTo>
                      <a:pt x="225" y="53"/>
                      <a:pt x="225" y="53"/>
                      <a:pt x="225" y="53"/>
                    </a:cubicBezTo>
                    <a:lnTo>
                      <a:pt x="16" y="53"/>
                    </a:lnTo>
                    <a:close/>
                    <a:moveTo>
                      <a:pt x="135" y="26"/>
                    </a:moveTo>
                    <a:cubicBezTo>
                      <a:pt x="99" y="26"/>
                      <a:pt x="99" y="26"/>
                      <a:pt x="99" y="26"/>
                    </a:cubicBezTo>
                    <a:cubicBezTo>
                      <a:pt x="95" y="26"/>
                      <a:pt x="91" y="30"/>
                      <a:pt x="91" y="34"/>
                    </a:cubicBezTo>
                    <a:cubicBezTo>
                      <a:pt x="91" y="38"/>
                      <a:pt x="95" y="42"/>
                      <a:pt x="99" y="42"/>
                    </a:cubicBezTo>
                    <a:cubicBezTo>
                      <a:pt x="135" y="42"/>
                      <a:pt x="135" y="42"/>
                      <a:pt x="135" y="42"/>
                    </a:cubicBezTo>
                    <a:cubicBezTo>
                      <a:pt x="139" y="42"/>
                      <a:pt x="143" y="38"/>
                      <a:pt x="143" y="34"/>
                    </a:cubicBezTo>
                    <a:cubicBezTo>
                      <a:pt x="143" y="30"/>
                      <a:pt x="139" y="26"/>
                      <a:pt x="135" y="26"/>
                    </a:cubicBezTo>
                    <a:close/>
                  </a:path>
                </a:pathLst>
              </a:cu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none" lIns="72000" tIns="45720" rIns="7200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0" lang="sv-SE" sz="1600" b="0" i="0" u="none" strike="noStrike" kern="0" cap="none" spc="0" normalizeH="0" baseline="0" noProof="0">
                  <a:ln>
                    <a:noFill/>
                  </a:ln>
                  <a:solidFill>
                    <a:srgbClr val="FED57A"/>
                  </a:solidFill>
                  <a:effectLst/>
                  <a:uLnTx/>
                  <a:uFillTx/>
                  <a:latin typeface="+mn-lt"/>
                  <a:ea typeface="+mn-ea"/>
                  <a:cs typeface="+mn-cs"/>
                </a:endParaRPr>
              </a:p>
            </p:txBody>
          </p:sp>
          <p:sp>
            <p:nvSpPr>
              <p:cNvPr id="32" name="Freeform 6">
                <a:extLst>
                  <a:ext uri="{FF2B5EF4-FFF2-40B4-BE49-F238E27FC236}">
                    <a16:creationId xmlns:a16="http://schemas.microsoft.com/office/drawing/2014/main" id="{12841319-25CA-4E23-B3B8-F3F36730A5AC}"/>
                  </a:ext>
                </a:extLst>
              </p:cNvPr>
              <p:cNvSpPr>
                <a:spLocks/>
              </p:cNvSpPr>
              <p:nvPr/>
            </p:nvSpPr>
            <p:spPr bwMode="auto">
              <a:xfrm rot="11590155">
                <a:off x="1700189" y="5216825"/>
                <a:ext cx="269003" cy="251162"/>
              </a:xfrm>
              <a:custGeom>
                <a:avLst/>
                <a:gdLst>
                  <a:gd name="T0" fmla="*/ 0 w 902524"/>
                  <a:gd name="T1" fmla="*/ 0 h 356260"/>
                  <a:gd name="T2" fmla="*/ 70688 w 902524"/>
                  <a:gd name="T3" fmla="*/ 426247 h 356260"/>
                  <a:gd name="T4" fmla="*/ 62654 w 902524"/>
                  <a:gd name="T5" fmla="*/ 136397 h 356260"/>
                  <a:gd name="T6" fmla="*/ 122097 w 902524"/>
                  <a:gd name="T7" fmla="*/ 511492 h 356260"/>
                  <a:gd name="T8" fmla="*/ 122097 w 902524"/>
                  <a:gd name="T9" fmla="*/ 511492 h 356260"/>
                  <a:gd name="T10" fmla="*/ 0 60000 65536"/>
                  <a:gd name="T11" fmla="*/ 0 60000 65536"/>
                  <a:gd name="T12" fmla="*/ 0 60000 65536"/>
                  <a:gd name="T13" fmla="*/ 0 60000 65536"/>
                  <a:gd name="T14" fmla="*/ 0 60000 65536"/>
                  <a:gd name="T15" fmla="*/ 0 w 902524"/>
                  <a:gd name="T16" fmla="*/ 0 h 356260"/>
                  <a:gd name="T17" fmla="*/ 902524 w 902524"/>
                  <a:gd name="T18" fmla="*/ 356260 h 356260"/>
                </a:gdLst>
                <a:ahLst/>
                <a:cxnLst>
                  <a:cxn ang="T10">
                    <a:pos x="T0" y="T1"/>
                  </a:cxn>
                  <a:cxn ang="T11">
                    <a:pos x="T2" y="T3"/>
                  </a:cxn>
                  <a:cxn ang="T12">
                    <a:pos x="T4" y="T5"/>
                  </a:cxn>
                  <a:cxn ang="T13">
                    <a:pos x="T6" y="T7"/>
                  </a:cxn>
                  <a:cxn ang="T14">
                    <a:pos x="T8" y="T9"/>
                  </a:cxn>
                </a:cxnLst>
                <a:rect l="T15" t="T16" r="T17" b="T18"/>
                <a:pathLst>
                  <a:path w="902524" h="356260">
                    <a:moveTo>
                      <a:pt x="0" y="0"/>
                    </a:moveTo>
                    <a:lnTo>
                      <a:pt x="522514" y="296883"/>
                    </a:lnTo>
                    <a:lnTo>
                      <a:pt x="463137" y="95003"/>
                    </a:lnTo>
                    <a:lnTo>
                      <a:pt x="902524" y="356260"/>
                    </a:lnTo>
                  </a:path>
                </a:pathLst>
              </a:custGeom>
              <a:noFill/>
              <a:ln w="19050" algn="ctr">
                <a:solidFill>
                  <a:schemeClr val="bg1"/>
                </a:solidFill>
                <a:round/>
                <a:headEnd type="triangle" w="med" len="med"/>
                <a:tailEnd type="triangle" w="med" len="med"/>
              </a:ln>
            </p:spPr>
            <p:txBody>
              <a:bodyPr wrap="none" lIns="71854" tIns="45627" rIns="71854" bIns="45627"/>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400" b="0" i="0" u="none" strike="noStrike" kern="1200" cap="none" spc="0" normalizeH="0" baseline="0" noProof="0">
                  <a:ln>
                    <a:noFill/>
                  </a:ln>
                  <a:solidFill>
                    <a:srgbClr val="58585A"/>
                  </a:solidFill>
                  <a:effectLst/>
                  <a:uLnTx/>
                  <a:uFillTx/>
                  <a:latin typeface="+mn-lt"/>
                  <a:ea typeface="+mn-ea"/>
                  <a:cs typeface="+mn-cs"/>
                </a:endParaRPr>
              </a:p>
            </p:txBody>
          </p:sp>
          <p:sp>
            <p:nvSpPr>
              <p:cNvPr id="33" name="Freeform 6">
                <a:extLst>
                  <a:ext uri="{FF2B5EF4-FFF2-40B4-BE49-F238E27FC236}">
                    <a16:creationId xmlns:a16="http://schemas.microsoft.com/office/drawing/2014/main" id="{3D06C770-61B0-4F36-8736-96FCAD8C7456}"/>
                  </a:ext>
                </a:extLst>
              </p:cNvPr>
              <p:cNvSpPr>
                <a:spLocks/>
              </p:cNvSpPr>
              <p:nvPr/>
            </p:nvSpPr>
            <p:spPr bwMode="auto">
              <a:xfrm rot="5082312">
                <a:off x="2131218" y="5209943"/>
                <a:ext cx="284520" cy="237464"/>
              </a:xfrm>
              <a:custGeom>
                <a:avLst/>
                <a:gdLst>
                  <a:gd name="T0" fmla="*/ 0 w 902524"/>
                  <a:gd name="T1" fmla="*/ 0 h 356260"/>
                  <a:gd name="T2" fmla="*/ 70688 w 902524"/>
                  <a:gd name="T3" fmla="*/ 426247 h 356260"/>
                  <a:gd name="T4" fmla="*/ 62654 w 902524"/>
                  <a:gd name="T5" fmla="*/ 136397 h 356260"/>
                  <a:gd name="T6" fmla="*/ 122097 w 902524"/>
                  <a:gd name="T7" fmla="*/ 511492 h 356260"/>
                  <a:gd name="T8" fmla="*/ 122097 w 902524"/>
                  <a:gd name="T9" fmla="*/ 511492 h 356260"/>
                  <a:gd name="T10" fmla="*/ 0 60000 65536"/>
                  <a:gd name="T11" fmla="*/ 0 60000 65536"/>
                  <a:gd name="T12" fmla="*/ 0 60000 65536"/>
                  <a:gd name="T13" fmla="*/ 0 60000 65536"/>
                  <a:gd name="T14" fmla="*/ 0 60000 65536"/>
                  <a:gd name="T15" fmla="*/ 0 w 902524"/>
                  <a:gd name="T16" fmla="*/ 0 h 356260"/>
                  <a:gd name="T17" fmla="*/ 902524 w 902524"/>
                  <a:gd name="T18" fmla="*/ 356260 h 356260"/>
                </a:gdLst>
                <a:ahLst/>
                <a:cxnLst>
                  <a:cxn ang="T10">
                    <a:pos x="T0" y="T1"/>
                  </a:cxn>
                  <a:cxn ang="T11">
                    <a:pos x="T2" y="T3"/>
                  </a:cxn>
                  <a:cxn ang="T12">
                    <a:pos x="T4" y="T5"/>
                  </a:cxn>
                  <a:cxn ang="T13">
                    <a:pos x="T6" y="T7"/>
                  </a:cxn>
                  <a:cxn ang="T14">
                    <a:pos x="T8" y="T9"/>
                  </a:cxn>
                </a:cxnLst>
                <a:rect l="T15" t="T16" r="T17" b="T18"/>
                <a:pathLst>
                  <a:path w="902524" h="356260">
                    <a:moveTo>
                      <a:pt x="0" y="0"/>
                    </a:moveTo>
                    <a:lnTo>
                      <a:pt x="522514" y="296883"/>
                    </a:lnTo>
                    <a:lnTo>
                      <a:pt x="463137" y="95003"/>
                    </a:lnTo>
                    <a:lnTo>
                      <a:pt x="902524" y="356260"/>
                    </a:lnTo>
                  </a:path>
                </a:pathLst>
              </a:custGeom>
              <a:noFill/>
              <a:ln w="19050" algn="ctr">
                <a:solidFill>
                  <a:schemeClr val="bg1"/>
                </a:solidFill>
                <a:round/>
                <a:headEnd type="triangle" w="med" len="med"/>
                <a:tailEnd type="triangle" w="med" len="med"/>
              </a:ln>
            </p:spPr>
            <p:txBody>
              <a:bodyPr wrap="none" lIns="71854" tIns="45627" rIns="71854" bIns="45627"/>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400" b="0" i="0" u="none" strike="noStrike" kern="1200" cap="none" spc="0" normalizeH="0" baseline="0" noProof="0">
                  <a:ln>
                    <a:noFill/>
                  </a:ln>
                  <a:solidFill>
                    <a:srgbClr val="58585A"/>
                  </a:solidFill>
                  <a:effectLst/>
                  <a:uLnTx/>
                  <a:uFillTx/>
                  <a:latin typeface="+mn-lt"/>
                  <a:ea typeface="+mn-ea"/>
                  <a:cs typeface="+mn-cs"/>
                </a:endParaRPr>
              </a:p>
            </p:txBody>
          </p:sp>
        </p:grpSp>
        <p:sp>
          <p:nvSpPr>
            <p:cNvPr id="88" name="Rectangle: Rounded Corners 87">
              <a:extLst>
                <a:ext uri="{FF2B5EF4-FFF2-40B4-BE49-F238E27FC236}">
                  <a16:creationId xmlns:a16="http://schemas.microsoft.com/office/drawing/2014/main" id="{800E41D5-04E5-4341-94E2-B72B7C0941F2}"/>
                </a:ext>
              </a:extLst>
            </p:cNvPr>
            <p:cNvSpPr/>
            <p:nvPr/>
          </p:nvSpPr>
          <p:spPr bwMode="auto">
            <a:xfrm>
              <a:off x="1572037" y="6298076"/>
              <a:ext cx="683667" cy="274191"/>
            </a:xfrm>
            <a:prstGeom prst="roundRect">
              <a:avLst/>
            </a:prstGeom>
            <a:noFill/>
            <a:ln w="12700" cap="flat" cmpd="sng" algn="ctr">
              <a:solidFill>
                <a:schemeClr val="bg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mn-lt"/>
                  <a:ea typeface="+mn-ea"/>
                  <a:cs typeface="+mn-cs"/>
                </a:rPr>
                <a:t>EN-DC</a:t>
              </a:r>
            </a:p>
          </p:txBody>
        </p:sp>
      </p:grpSp>
      <p:grpSp>
        <p:nvGrpSpPr>
          <p:cNvPr id="102" name="Group 101">
            <a:extLst>
              <a:ext uri="{FF2B5EF4-FFF2-40B4-BE49-F238E27FC236}">
                <a16:creationId xmlns:a16="http://schemas.microsoft.com/office/drawing/2014/main" id="{9463F2FC-80B4-4EB6-B724-5298D866ED6D}"/>
              </a:ext>
            </a:extLst>
          </p:cNvPr>
          <p:cNvGrpSpPr/>
          <p:nvPr/>
        </p:nvGrpSpPr>
        <p:grpSpPr>
          <a:xfrm>
            <a:off x="8377146" y="4280350"/>
            <a:ext cx="3304901" cy="1878599"/>
            <a:chOff x="8377146" y="4280350"/>
            <a:chExt cx="3304901" cy="1878599"/>
          </a:xfrm>
        </p:grpSpPr>
        <p:grpSp>
          <p:nvGrpSpPr>
            <p:cNvPr id="75" name="Group 74">
              <a:extLst>
                <a:ext uri="{FF2B5EF4-FFF2-40B4-BE49-F238E27FC236}">
                  <a16:creationId xmlns:a16="http://schemas.microsoft.com/office/drawing/2014/main" id="{95456C12-D5F5-499D-B85F-39F85F3BEC94}"/>
                </a:ext>
              </a:extLst>
            </p:cNvPr>
            <p:cNvGrpSpPr/>
            <p:nvPr/>
          </p:nvGrpSpPr>
          <p:grpSpPr>
            <a:xfrm>
              <a:off x="9063238" y="4280350"/>
              <a:ext cx="2463500" cy="1878599"/>
              <a:chOff x="1128675" y="4478409"/>
              <a:chExt cx="1944173" cy="1403833"/>
            </a:xfrm>
          </p:grpSpPr>
          <p:sp>
            <p:nvSpPr>
              <p:cNvPr id="76" name="Oval 75">
                <a:extLst>
                  <a:ext uri="{FF2B5EF4-FFF2-40B4-BE49-F238E27FC236}">
                    <a16:creationId xmlns:a16="http://schemas.microsoft.com/office/drawing/2014/main" id="{EC88D414-2586-4662-8918-09624B335AB0}"/>
                  </a:ext>
                </a:extLst>
              </p:cNvPr>
              <p:cNvSpPr/>
              <p:nvPr/>
            </p:nvSpPr>
            <p:spPr bwMode="auto">
              <a:xfrm>
                <a:off x="2206231" y="4815481"/>
                <a:ext cx="866617" cy="538468"/>
              </a:xfrm>
              <a:prstGeom prst="ellipse">
                <a:avLst/>
              </a:prstGeom>
              <a:solidFill>
                <a:srgbClr val="BADEEE"/>
              </a:solidFill>
              <a:ln w="12700" cap="flat" cmpd="sng" algn="ctr">
                <a:solidFill>
                  <a:schemeClr val="bg1">
                    <a:lumMod val="65000"/>
                  </a:schemeClr>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800" b="0" i="0" u="none" strike="noStrike" kern="0" cap="none" spc="0" normalizeH="0" baseline="0" noProof="0">
                  <a:ln>
                    <a:noFill/>
                  </a:ln>
                  <a:solidFill>
                    <a:srgbClr val="58585A"/>
                  </a:solidFill>
                  <a:effectLst/>
                  <a:uLnTx/>
                  <a:uFillTx/>
                  <a:latin typeface="+mn-lt"/>
                  <a:ea typeface="+mn-ea"/>
                  <a:cs typeface="+mn-cs"/>
                </a:endParaRPr>
              </a:p>
            </p:txBody>
          </p:sp>
          <p:sp>
            <p:nvSpPr>
              <p:cNvPr id="77" name="TextBox 76">
                <a:extLst>
                  <a:ext uri="{FF2B5EF4-FFF2-40B4-BE49-F238E27FC236}">
                    <a16:creationId xmlns:a16="http://schemas.microsoft.com/office/drawing/2014/main" id="{1FA2EEFA-334A-4BE4-B68C-7667745B5294}"/>
                  </a:ext>
                </a:extLst>
              </p:cNvPr>
              <p:cNvSpPr txBox="1"/>
              <p:nvPr/>
            </p:nvSpPr>
            <p:spPr>
              <a:xfrm>
                <a:off x="2448508" y="5087177"/>
                <a:ext cx="517185" cy="25299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8585A">
                        <a:lumMod val="50000"/>
                      </a:srgbClr>
                    </a:solidFill>
                    <a:effectLst/>
                    <a:uLnTx/>
                    <a:uFillTx/>
                    <a:latin typeface="+mn-lt"/>
                    <a:ea typeface="+mn-ea"/>
                    <a:cs typeface="+mn-cs"/>
                  </a:rPr>
                  <a:t>NR</a:t>
                </a:r>
              </a:p>
            </p:txBody>
          </p:sp>
          <p:sp>
            <p:nvSpPr>
              <p:cNvPr id="78" name="Oval 77">
                <a:extLst>
                  <a:ext uri="{FF2B5EF4-FFF2-40B4-BE49-F238E27FC236}">
                    <a16:creationId xmlns:a16="http://schemas.microsoft.com/office/drawing/2014/main" id="{9023B9BD-9573-4C8B-A839-16C8850E415C}"/>
                  </a:ext>
                </a:extLst>
              </p:cNvPr>
              <p:cNvSpPr/>
              <p:nvPr/>
            </p:nvSpPr>
            <p:spPr bwMode="auto">
              <a:xfrm>
                <a:off x="1128675" y="4815481"/>
                <a:ext cx="866617" cy="538468"/>
              </a:xfrm>
              <a:prstGeom prst="ellipse">
                <a:avLst/>
              </a:prstGeom>
              <a:solidFill>
                <a:srgbClr val="BED682"/>
              </a:solidFill>
              <a:ln w="12700" cap="flat" cmpd="sng" algn="ctr">
                <a:no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800" b="0" i="0" u="none" strike="noStrike" kern="0" cap="none" spc="0" normalizeH="0" baseline="0" noProof="0">
                  <a:ln>
                    <a:noFill/>
                  </a:ln>
                  <a:solidFill>
                    <a:srgbClr val="FED57A"/>
                  </a:solidFill>
                  <a:effectLst/>
                  <a:uLnTx/>
                  <a:uFillTx/>
                  <a:latin typeface="+mn-lt"/>
                  <a:ea typeface="+mn-ea"/>
                  <a:cs typeface="+mn-cs"/>
                </a:endParaRPr>
              </a:p>
            </p:txBody>
          </p:sp>
          <p:sp>
            <p:nvSpPr>
              <p:cNvPr id="79" name="Freeform 3">
                <a:extLst>
                  <a:ext uri="{FF2B5EF4-FFF2-40B4-BE49-F238E27FC236}">
                    <a16:creationId xmlns:a16="http://schemas.microsoft.com/office/drawing/2014/main" id="{F8467FA0-DB58-46B4-930B-181D11D2F454}"/>
                  </a:ext>
                </a:extLst>
              </p:cNvPr>
              <p:cNvSpPr>
                <a:spLocks noChangeAspect="1" noEditPoints="1"/>
              </p:cNvSpPr>
              <p:nvPr/>
            </p:nvSpPr>
            <p:spPr bwMode="auto">
              <a:xfrm>
                <a:off x="1369414" y="4478409"/>
                <a:ext cx="391451" cy="625854"/>
              </a:xfrm>
              <a:custGeom>
                <a:avLst/>
                <a:gdLst>
                  <a:gd name="T0" fmla="*/ 2147483647 w 363"/>
                  <a:gd name="T1" fmla="*/ 2147483647 h 447"/>
                  <a:gd name="T2" fmla="*/ 2147483647 w 363"/>
                  <a:gd name="T3" fmla="*/ 2147483647 h 447"/>
                  <a:gd name="T4" fmla="*/ 2147483647 w 363"/>
                  <a:gd name="T5" fmla="*/ 2147483647 h 447"/>
                  <a:gd name="T6" fmla="*/ 2147483647 w 363"/>
                  <a:gd name="T7" fmla="*/ 2147483647 h 447"/>
                  <a:gd name="T8" fmla="*/ 2147483647 w 363"/>
                  <a:gd name="T9" fmla="*/ 2147483647 h 447"/>
                  <a:gd name="T10" fmla="*/ 2147483647 w 363"/>
                  <a:gd name="T11" fmla="*/ 2147483647 h 447"/>
                  <a:gd name="T12" fmla="*/ 2147483647 w 363"/>
                  <a:gd name="T13" fmla="*/ 2147483647 h 447"/>
                  <a:gd name="T14" fmla="*/ 2147483647 w 363"/>
                  <a:gd name="T15" fmla="*/ 2147483647 h 447"/>
                  <a:gd name="T16" fmla="*/ 2147483647 w 363"/>
                  <a:gd name="T17" fmla="*/ 2147483647 h 447"/>
                  <a:gd name="T18" fmla="*/ 2147483647 w 363"/>
                  <a:gd name="T19" fmla="*/ 2147483647 h 447"/>
                  <a:gd name="T20" fmla="*/ 2147483647 w 363"/>
                  <a:gd name="T21" fmla="*/ 2147483647 h 447"/>
                  <a:gd name="T22" fmla="*/ 2147483647 w 363"/>
                  <a:gd name="T23" fmla="*/ 2147483647 h 447"/>
                  <a:gd name="T24" fmla="*/ 2147483647 w 363"/>
                  <a:gd name="T25" fmla="*/ 2147483647 h 447"/>
                  <a:gd name="T26" fmla="*/ 2147483647 w 363"/>
                  <a:gd name="T27" fmla="*/ 2147483647 h 447"/>
                  <a:gd name="T28" fmla="*/ 2147483647 w 363"/>
                  <a:gd name="T29" fmla="*/ 2147483647 h 447"/>
                  <a:gd name="T30" fmla="*/ 2147483647 w 363"/>
                  <a:gd name="T31" fmla="*/ 2147483647 h 447"/>
                  <a:gd name="T32" fmla="*/ 2147483647 w 363"/>
                  <a:gd name="T33" fmla="*/ 2147483647 h 447"/>
                  <a:gd name="T34" fmla="*/ 2147483647 w 363"/>
                  <a:gd name="T35" fmla="*/ 2147483647 h 447"/>
                  <a:gd name="T36" fmla="*/ 2147483647 w 363"/>
                  <a:gd name="T37" fmla="*/ 2147483647 h 447"/>
                  <a:gd name="T38" fmla="*/ 2147483647 w 363"/>
                  <a:gd name="T39" fmla="*/ 2147483647 h 447"/>
                  <a:gd name="T40" fmla="*/ 2147483647 w 363"/>
                  <a:gd name="T41" fmla="*/ 2147483647 h 447"/>
                  <a:gd name="T42" fmla="*/ 0 w 363"/>
                  <a:gd name="T43" fmla="*/ 2147483647 h 447"/>
                  <a:gd name="T44" fmla="*/ 0 w 363"/>
                  <a:gd name="T45" fmla="*/ 2147483647 h 447"/>
                  <a:gd name="T46" fmla="*/ 2147483647 w 363"/>
                  <a:gd name="T47" fmla="*/ 2147483647 h 447"/>
                  <a:gd name="T48" fmla="*/ 2147483647 w 363"/>
                  <a:gd name="T49" fmla="*/ 2147483647 h 447"/>
                  <a:gd name="T50" fmla="*/ 2147483647 w 363"/>
                  <a:gd name="T51" fmla="*/ 2147483647 h 447"/>
                  <a:gd name="T52" fmla="*/ 2147483647 w 363"/>
                  <a:gd name="T53" fmla="*/ 2147483647 h 447"/>
                  <a:gd name="T54" fmla="*/ 2147483647 w 363"/>
                  <a:gd name="T55" fmla="*/ 2147483647 h 447"/>
                  <a:gd name="T56" fmla="*/ 2147483647 w 363"/>
                  <a:gd name="T57" fmla="*/ 2147483647 h 447"/>
                  <a:gd name="T58" fmla="*/ 2147483647 w 363"/>
                  <a:gd name="T59" fmla="*/ 2147483647 h 447"/>
                  <a:gd name="T60" fmla="*/ 2147483647 w 363"/>
                  <a:gd name="T61" fmla="*/ 2147483647 h 447"/>
                  <a:gd name="T62" fmla="*/ 2147483647 w 363"/>
                  <a:gd name="T63" fmla="*/ 2147483647 h 447"/>
                  <a:gd name="T64" fmla="*/ 2147483647 w 363"/>
                  <a:gd name="T65" fmla="*/ 2147483647 h 447"/>
                  <a:gd name="T66" fmla="*/ 2147483647 w 363"/>
                  <a:gd name="T67" fmla="*/ 2147483647 h 447"/>
                  <a:gd name="T68" fmla="*/ 2147483647 w 363"/>
                  <a:gd name="T69" fmla="*/ 2147483647 h 447"/>
                  <a:gd name="T70" fmla="*/ 2147483647 w 363"/>
                  <a:gd name="T71" fmla="*/ 2147483647 h 447"/>
                  <a:gd name="T72" fmla="*/ 2147483647 w 363"/>
                  <a:gd name="T73" fmla="*/ 2147483647 h 447"/>
                  <a:gd name="T74" fmla="*/ 2147483647 w 363"/>
                  <a:gd name="T75" fmla="*/ 2147483647 h 447"/>
                  <a:gd name="T76" fmla="*/ 2147483647 w 363"/>
                  <a:gd name="T77" fmla="*/ 2147483647 h 447"/>
                  <a:gd name="T78" fmla="*/ 2147483647 w 363"/>
                  <a:gd name="T79" fmla="*/ 2147483647 h 447"/>
                  <a:gd name="T80" fmla="*/ 2147483647 w 363"/>
                  <a:gd name="T81" fmla="*/ 2147483647 h 447"/>
                  <a:gd name="T82" fmla="*/ 2147483647 w 363"/>
                  <a:gd name="T83" fmla="*/ 2147483647 h 447"/>
                  <a:gd name="T84" fmla="*/ 2147483647 w 363"/>
                  <a:gd name="T85" fmla="*/ 2147483647 h 447"/>
                  <a:gd name="T86" fmla="*/ 2147483647 w 363"/>
                  <a:gd name="T87" fmla="*/ 2147483647 h 447"/>
                  <a:gd name="T88" fmla="*/ 2147483647 w 363"/>
                  <a:gd name="T89" fmla="*/ 2147483647 h 447"/>
                  <a:gd name="T90" fmla="*/ 2147483647 w 363"/>
                  <a:gd name="T91" fmla="*/ 2147483647 h 447"/>
                  <a:gd name="T92" fmla="*/ 2147483647 w 363"/>
                  <a:gd name="T93" fmla="*/ 2147483647 h 447"/>
                  <a:gd name="T94" fmla="*/ 2147483647 w 363"/>
                  <a:gd name="T95" fmla="*/ 2147483647 h 447"/>
                  <a:gd name="T96" fmla="*/ 2147483647 w 363"/>
                  <a:gd name="T97" fmla="*/ 2147483647 h 447"/>
                  <a:gd name="T98" fmla="*/ 2147483647 w 363"/>
                  <a:gd name="T99" fmla="*/ 2147483647 h 44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3" h="447">
                    <a:moveTo>
                      <a:pt x="85" y="38"/>
                    </a:moveTo>
                    <a:cubicBezTo>
                      <a:pt x="85" y="38"/>
                      <a:pt x="85" y="38"/>
                      <a:pt x="85" y="38"/>
                    </a:cubicBezTo>
                    <a:cubicBezTo>
                      <a:pt x="85" y="36"/>
                      <a:pt x="84" y="34"/>
                      <a:pt x="83" y="32"/>
                    </a:cubicBezTo>
                    <a:cubicBezTo>
                      <a:pt x="80" y="29"/>
                      <a:pt x="75" y="29"/>
                      <a:pt x="72" y="32"/>
                    </a:cubicBezTo>
                    <a:cubicBezTo>
                      <a:pt x="51" y="53"/>
                      <a:pt x="41" y="79"/>
                      <a:pt x="41" y="106"/>
                    </a:cubicBezTo>
                    <a:cubicBezTo>
                      <a:pt x="41" y="106"/>
                      <a:pt x="41" y="106"/>
                      <a:pt x="41" y="106"/>
                    </a:cubicBezTo>
                    <a:cubicBezTo>
                      <a:pt x="41" y="132"/>
                      <a:pt x="51" y="159"/>
                      <a:pt x="72" y="179"/>
                    </a:cubicBezTo>
                    <a:cubicBezTo>
                      <a:pt x="75" y="182"/>
                      <a:pt x="80" y="182"/>
                      <a:pt x="83" y="179"/>
                    </a:cubicBezTo>
                    <a:cubicBezTo>
                      <a:pt x="84" y="178"/>
                      <a:pt x="85" y="176"/>
                      <a:pt x="85" y="174"/>
                    </a:cubicBezTo>
                    <a:cubicBezTo>
                      <a:pt x="85" y="174"/>
                      <a:pt x="85" y="174"/>
                      <a:pt x="85" y="174"/>
                    </a:cubicBezTo>
                    <a:cubicBezTo>
                      <a:pt x="85" y="172"/>
                      <a:pt x="84" y="169"/>
                      <a:pt x="83" y="168"/>
                    </a:cubicBezTo>
                    <a:cubicBezTo>
                      <a:pt x="66" y="151"/>
                      <a:pt x="57" y="128"/>
                      <a:pt x="57" y="106"/>
                    </a:cubicBezTo>
                    <a:cubicBezTo>
                      <a:pt x="57" y="83"/>
                      <a:pt x="66" y="61"/>
                      <a:pt x="83" y="44"/>
                    </a:cubicBezTo>
                    <a:cubicBezTo>
                      <a:pt x="84" y="42"/>
                      <a:pt x="85" y="40"/>
                      <a:pt x="85" y="38"/>
                    </a:cubicBezTo>
                    <a:close/>
                    <a:moveTo>
                      <a:pt x="48" y="191"/>
                    </a:moveTo>
                    <a:cubicBezTo>
                      <a:pt x="48" y="191"/>
                      <a:pt x="47" y="191"/>
                      <a:pt x="47" y="190"/>
                    </a:cubicBezTo>
                    <a:cubicBezTo>
                      <a:pt x="45" y="188"/>
                      <a:pt x="44" y="186"/>
                      <a:pt x="42" y="184"/>
                    </a:cubicBezTo>
                    <a:cubicBezTo>
                      <a:pt x="42" y="184"/>
                      <a:pt x="42" y="184"/>
                      <a:pt x="42" y="184"/>
                    </a:cubicBezTo>
                    <a:cubicBezTo>
                      <a:pt x="41" y="182"/>
                      <a:pt x="40" y="181"/>
                      <a:pt x="39" y="180"/>
                    </a:cubicBezTo>
                    <a:cubicBezTo>
                      <a:pt x="33" y="171"/>
                      <a:pt x="28" y="162"/>
                      <a:pt x="24" y="152"/>
                    </a:cubicBezTo>
                    <a:cubicBezTo>
                      <a:pt x="24" y="151"/>
                      <a:pt x="23" y="149"/>
                      <a:pt x="23" y="148"/>
                    </a:cubicBezTo>
                    <a:cubicBezTo>
                      <a:pt x="22" y="147"/>
                      <a:pt x="22" y="147"/>
                      <a:pt x="22" y="146"/>
                    </a:cubicBezTo>
                    <a:cubicBezTo>
                      <a:pt x="22" y="145"/>
                      <a:pt x="21" y="143"/>
                      <a:pt x="21" y="142"/>
                    </a:cubicBezTo>
                    <a:cubicBezTo>
                      <a:pt x="21" y="141"/>
                      <a:pt x="20" y="141"/>
                      <a:pt x="20" y="140"/>
                    </a:cubicBezTo>
                    <a:cubicBezTo>
                      <a:pt x="20" y="139"/>
                      <a:pt x="20" y="137"/>
                      <a:pt x="19" y="136"/>
                    </a:cubicBezTo>
                    <a:cubicBezTo>
                      <a:pt x="19" y="135"/>
                      <a:pt x="19" y="135"/>
                      <a:pt x="19" y="134"/>
                    </a:cubicBezTo>
                    <a:cubicBezTo>
                      <a:pt x="18" y="133"/>
                      <a:pt x="18" y="131"/>
                      <a:pt x="18" y="130"/>
                    </a:cubicBezTo>
                    <a:cubicBezTo>
                      <a:pt x="18" y="129"/>
                      <a:pt x="18" y="128"/>
                      <a:pt x="17" y="127"/>
                    </a:cubicBezTo>
                    <a:cubicBezTo>
                      <a:pt x="17" y="126"/>
                      <a:pt x="17" y="125"/>
                      <a:pt x="17" y="124"/>
                    </a:cubicBezTo>
                    <a:cubicBezTo>
                      <a:pt x="17" y="123"/>
                      <a:pt x="17" y="122"/>
                      <a:pt x="17" y="121"/>
                    </a:cubicBezTo>
                    <a:cubicBezTo>
                      <a:pt x="16" y="120"/>
                      <a:pt x="16" y="119"/>
                      <a:pt x="16" y="118"/>
                    </a:cubicBezTo>
                    <a:cubicBezTo>
                      <a:pt x="16" y="117"/>
                      <a:pt x="16" y="116"/>
                      <a:pt x="16" y="114"/>
                    </a:cubicBezTo>
                    <a:cubicBezTo>
                      <a:pt x="16" y="113"/>
                      <a:pt x="16" y="113"/>
                      <a:pt x="16" y="112"/>
                    </a:cubicBezTo>
                    <a:cubicBezTo>
                      <a:pt x="16" y="110"/>
                      <a:pt x="16" y="108"/>
                      <a:pt x="16" y="106"/>
                    </a:cubicBezTo>
                    <a:cubicBezTo>
                      <a:pt x="16" y="106"/>
                      <a:pt x="16" y="106"/>
                      <a:pt x="16" y="106"/>
                    </a:cubicBezTo>
                    <a:cubicBezTo>
                      <a:pt x="16" y="106"/>
                      <a:pt x="16" y="106"/>
                      <a:pt x="16" y="106"/>
                    </a:cubicBezTo>
                    <a:cubicBezTo>
                      <a:pt x="16" y="104"/>
                      <a:pt x="16" y="102"/>
                      <a:pt x="16" y="100"/>
                    </a:cubicBezTo>
                    <a:cubicBezTo>
                      <a:pt x="16" y="99"/>
                      <a:pt x="16" y="98"/>
                      <a:pt x="16" y="97"/>
                    </a:cubicBezTo>
                    <a:cubicBezTo>
                      <a:pt x="16" y="96"/>
                      <a:pt x="16" y="95"/>
                      <a:pt x="16" y="93"/>
                    </a:cubicBezTo>
                    <a:cubicBezTo>
                      <a:pt x="16" y="92"/>
                      <a:pt x="16" y="92"/>
                      <a:pt x="17" y="91"/>
                    </a:cubicBezTo>
                    <a:cubicBezTo>
                      <a:pt x="17" y="90"/>
                      <a:pt x="17" y="88"/>
                      <a:pt x="17" y="87"/>
                    </a:cubicBezTo>
                    <a:cubicBezTo>
                      <a:pt x="17" y="86"/>
                      <a:pt x="17" y="85"/>
                      <a:pt x="17" y="84"/>
                    </a:cubicBezTo>
                    <a:cubicBezTo>
                      <a:pt x="18" y="83"/>
                      <a:pt x="18" y="82"/>
                      <a:pt x="18" y="81"/>
                    </a:cubicBezTo>
                    <a:cubicBezTo>
                      <a:pt x="18" y="80"/>
                      <a:pt x="18" y="79"/>
                      <a:pt x="19" y="78"/>
                    </a:cubicBezTo>
                    <a:cubicBezTo>
                      <a:pt x="19" y="77"/>
                      <a:pt x="19" y="76"/>
                      <a:pt x="19" y="75"/>
                    </a:cubicBezTo>
                    <a:cubicBezTo>
                      <a:pt x="20" y="74"/>
                      <a:pt x="20" y="73"/>
                      <a:pt x="20" y="71"/>
                    </a:cubicBezTo>
                    <a:cubicBezTo>
                      <a:pt x="20" y="71"/>
                      <a:pt x="21" y="70"/>
                      <a:pt x="21" y="70"/>
                    </a:cubicBezTo>
                    <a:cubicBezTo>
                      <a:pt x="21" y="68"/>
                      <a:pt x="22" y="67"/>
                      <a:pt x="22" y="65"/>
                    </a:cubicBezTo>
                    <a:cubicBezTo>
                      <a:pt x="22" y="65"/>
                      <a:pt x="22" y="65"/>
                      <a:pt x="23" y="64"/>
                    </a:cubicBezTo>
                    <a:cubicBezTo>
                      <a:pt x="23" y="63"/>
                      <a:pt x="24" y="61"/>
                      <a:pt x="24" y="60"/>
                    </a:cubicBezTo>
                    <a:cubicBezTo>
                      <a:pt x="28" y="50"/>
                      <a:pt x="33" y="40"/>
                      <a:pt x="39" y="32"/>
                    </a:cubicBezTo>
                    <a:cubicBezTo>
                      <a:pt x="40" y="30"/>
                      <a:pt x="41" y="29"/>
                      <a:pt x="42" y="28"/>
                    </a:cubicBezTo>
                    <a:cubicBezTo>
                      <a:pt x="42" y="28"/>
                      <a:pt x="42" y="27"/>
                      <a:pt x="42" y="27"/>
                    </a:cubicBezTo>
                    <a:cubicBezTo>
                      <a:pt x="44" y="25"/>
                      <a:pt x="45" y="23"/>
                      <a:pt x="47" y="21"/>
                    </a:cubicBezTo>
                    <a:cubicBezTo>
                      <a:pt x="47" y="21"/>
                      <a:pt x="48" y="21"/>
                      <a:pt x="48" y="20"/>
                    </a:cubicBezTo>
                    <a:cubicBezTo>
                      <a:pt x="50" y="18"/>
                      <a:pt x="52" y="16"/>
                      <a:pt x="54" y="14"/>
                    </a:cubicBezTo>
                    <a:cubicBezTo>
                      <a:pt x="55" y="13"/>
                      <a:pt x="56" y="11"/>
                      <a:pt x="56" y="9"/>
                    </a:cubicBezTo>
                    <a:cubicBezTo>
                      <a:pt x="56" y="8"/>
                      <a:pt x="56" y="7"/>
                      <a:pt x="56" y="6"/>
                    </a:cubicBezTo>
                    <a:cubicBezTo>
                      <a:pt x="55" y="6"/>
                      <a:pt x="55" y="6"/>
                      <a:pt x="55" y="6"/>
                    </a:cubicBezTo>
                    <a:cubicBezTo>
                      <a:pt x="55" y="6"/>
                      <a:pt x="55" y="6"/>
                      <a:pt x="55" y="6"/>
                    </a:cubicBezTo>
                    <a:cubicBezTo>
                      <a:pt x="55" y="5"/>
                      <a:pt x="54" y="4"/>
                      <a:pt x="54" y="3"/>
                    </a:cubicBezTo>
                    <a:cubicBezTo>
                      <a:pt x="52" y="2"/>
                      <a:pt x="51" y="1"/>
                      <a:pt x="49" y="1"/>
                    </a:cubicBezTo>
                    <a:cubicBezTo>
                      <a:pt x="47" y="0"/>
                      <a:pt x="44" y="1"/>
                      <a:pt x="42" y="3"/>
                    </a:cubicBezTo>
                    <a:cubicBezTo>
                      <a:pt x="40" y="5"/>
                      <a:pt x="38" y="7"/>
                      <a:pt x="36" y="10"/>
                    </a:cubicBezTo>
                    <a:cubicBezTo>
                      <a:pt x="36" y="10"/>
                      <a:pt x="35" y="11"/>
                      <a:pt x="35" y="11"/>
                    </a:cubicBezTo>
                    <a:cubicBezTo>
                      <a:pt x="33" y="13"/>
                      <a:pt x="31" y="15"/>
                      <a:pt x="30" y="17"/>
                    </a:cubicBezTo>
                    <a:cubicBezTo>
                      <a:pt x="29" y="18"/>
                      <a:pt x="29" y="18"/>
                      <a:pt x="29" y="18"/>
                    </a:cubicBezTo>
                    <a:cubicBezTo>
                      <a:pt x="29" y="18"/>
                      <a:pt x="29" y="18"/>
                      <a:pt x="29" y="18"/>
                    </a:cubicBezTo>
                    <a:cubicBezTo>
                      <a:pt x="28" y="20"/>
                      <a:pt x="27" y="21"/>
                      <a:pt x="26" y="23"/>
                    </a:cubicBezTo>
                    <a:cubicBezTo>
                      <a:pt x="25" y="23"/>
                      <a:pt x="25" y="23"/>
                      <a:pt x="25" y="23"/>
                    </a:cubicBezTo>
                    <a:cubicBezTo>
                      <a:pt x="25" y="23"/>
                      <a:pt x="25" y="23"/>
                      <a:pt x="25" y="23"/>
                    </a:cubicBezTo>
                    <a:cubicBezTo>
                      <a:pt x="19" y="33"/>
                      <a:pt x="14" y="43"/>
                      <a:pt x="9" y="53"/>
                    </a:cubicBezTo>
                    <a:cubicBezTo>
                      <a:pt x="9" y="53"/>
                      <a:pt x="9" y="53"/>
                      <a:pt x="9" y="53"/>
                    </a:cubicBezTo>
                    <a:cubicBezTo>
                      <a:pt x="9" y="53"/>
                      <a:pt x="9" y="53"/>
                      <a:pt x="9" y="53"/>
                    </a:cubicBezTo>
                    <a:cubicBezTo>
                      <a:pt x="9" y="55"/>
                      <a:pt x="8" y="57"/>
                      <a:pt x="7" y="59"/>
                    </a:cubicBezTo>
                    <a:cubicBezTo>
                      <a:pt x="7" y="59"/>
                      <a:pt x="7" y="60"/>
                      <a:pt x="7" y="60"/>
                    </a:cubicBezTo>
                    <a:cubicBezTo>
                      <a:pt x="6" y="62"/>
                      <a:pt x="6" y="64"/>
                      <a:pt x="5" y="65"/>
                    </a:cubicBezTo>
                    <a:cubicBezTo>
                      <a:pt x="5" y="66"/>
                      <a:pt x="5" y="66"/>
                      <a:pt x="5" y="67"/>
                    </a:cubicBezTo>
                    <a:cubicBezTo>
                      <a:pt x="4" y="69"/>
                      <a:pt x="4" y="70"/>
                      <a:pt x="4" y="72"/>
                    </a:cubicBezTo>
                    <a:cubicBezTo>
                      <a:pt x="3" y="73"/>
                      <a:pt x="3" y="73"/>
                      <a:pt x="3" y="74"/>
                    </a:cubicBezTo>
                    <a:cubicBezTo>
                      <a:pt x="3" y="75"/>
                      <a:pt x="3" y="77"/>
                      <a:pt x="2" y="78"/>
                    </a:cubicBezTo>
                    <a:cubicBezTo>
                      <a:pt x="2" y="79"/>
                      <a:pt x="2" y="80"/>
                      <a:pt x="2" y="81"/>
                    </a:cubicBezTo>
                    <a:cubicBezTo>
                      <a:pt x="2" y="82"/>
                      <a:pt x="1" y="84"/>
                      <a:pt x="1" y="85"/>
                    </a:cubicBezTo>
                    <a:cubicBezTo>
                      <a:pt x="1" y="86"/>
                      <a:pt x="1" y="87"/>
                      <a:pt x="1" y="89"/>
                    </a:cubicBezTo>
                    <a:cubicBezTo>
                      <a:pt x="1" y="90"/>
                      <a:pt x="0" y="91"/>
                      <a:pt x="0" y="92"/>
                    </a:cubicBezTo>
                    <a:cubicBezTo>
                      <a:pt x="0" y="93"/>
                      <a:pt x="0" y="95"/>
                      <a:pt x="0" y="96"/>
                    </a:cubicBezTo>
                    <a:cubicBezTo>
                      <a:pt x="0" y="97"/>
                      <a:pt x="0" y="98"/>
                      <a:pt x="0" y="99"/>
                    </a:cubicBezTo>
                    <a:cubicBezTo>
                      <a:pt x="0" y="101"/>
                      <a:pt x="0" y="103"/>
                      <a:pt x="0" y="106"/>
                    </a:cubicBezTo>
                    <a:cubicBezTo>
                      <a:pt x="0" y="106"/>
                      <a:pt x="0" y="106"/>
                      <a:pt x="0" y="106"/>
                    </a:cubicBezTo>
                    <a:cubicBezTo>
                      <a:pt x="0" y="106"/>
                      <a:pt x="0" y="106"/>
                      <a:pt x="0" y="106"/>
                    </a:cubicBezTo>
                    <a:cubicBezTo>
                      <a:pt x="0" y="106"/>
                      <a:pt x="0" y="106"/>
                      <a:pt x="0" y="106"/>
                    </a:cubicBezTo>
                    <a:cubicBezTo>
                      <a:pt x="0" y="108"/>
                      <a:pt x="0" y="111"/>
                      <a:pt x="0" y="113"/>
                    </a:cubicBezTo>
                    <a:cubicBezTo>
                      <a:pt x="0" y="114"/>
                      <a:pt x="0" y="115"/>
                      <a:pt x="0" y="115"/>
                    </a:cubicBezTo>
                    <a:cubicBezTo>
                      <a:pt x="0" y="117"/>
                      <a:pt x="0" y="118"/>
                      <a:pt x="0" y="120"/>
                    </a:cubicBezTo>
                    <a:cubicBezTo>
                      <a:pt x="0" y="121"/>
                      <a:pt x="1" y="122"/>
                      <a:pt x="1" y="123"/>
                    </a:cubicBezTo>
                    <a:cubicBezTo>
                      <a:pt x="1" y="124"/>
                      <a:pt x="1" y="125"/>
                      <a:pt x="1" y="127"/>
                    </a:cubicBezTo>
                    <a:cubicBezTo>
                      <a:pt x="1" y="128"/>
                      <a:pt x="2" y="129"/>
                      <a:pt x="2" y="130"/>
                    </a:cubicBezTo>
                    <a:cubicBezTo>
                      <a:pt x="2" y="131"/>
                      <a:pt x="2" y="132"/>
                      <a:pt x="2" y="133"/>
                    </a:cubicBezTo>
                    <a:cubicBezTo>
                      <a:pt x="3" y="135"/>
                      <a:pt x="3" y="136"/>
                      <a:pt x="3" y="138"/>
                    </a:cubicBezTo>
                    <a:cubicBezTo>
                      <a:pt x="3" y="138"/>
                      <a:pt x="3" y="139"/>
                      <a:pt x="4" y="140"/>
                    </a:cubicBezTo>
                    <a:cubicBezTo>
                      <a:pt x="4" y="141"/>
                      <a:pt x="4" y="143"/>
                      <a:pt x="5" y="145"/>
                    </a:cubicBezTo>
                    <a:cubicBezTo>
                      <a:pt x="5" y="145"/>
                      <a:pt x="5" y="146"/>
                      <a:pt x="5" y="146"/>
                    </a:cubicBezTo>
                    <a:cubicBezTo>
                      <a:pt x="6" y="148"/>
                      <a:pt x="6" y="150"/>
                      <a:pt x="7" y="152"/>
                    </a:cubicBezTo>
                    <a:cubicBezTo>
                      <a:pt x="7" y="152"/>
                      <a:pt x="7" y="152"/>
                      <a:pt x="7" y="152"/>
                    </a:cubicBezTo>
                    <a:cubicBezTo>
                      <a:pt x="8" y="154"/>
                      <a:pt x="9" y="156"/>
                      <a:pt x="9" y="158"/>
                    </a:cubicBezTo>
                    <a:cubicBezTo>
                      <a:pt x="9" y="158"/>
                      <a:pt x="9" y="158"/>
                      <a:pt x="9" y="158"/>
                    </a:cubicBezTo>
                    <a:cubicBezTo>
                      <a:pt x="9" y="158"/>
                      <a:pt x="9" y="158"/>
                      <a:pt x="9" y="158"/>
                    </a:cubicBezTo>
                    <a:cubicBezTo>
                      <a:pt x="14" y="169"/>
                      <a:pt x="19" y="179"/>
                      <a:pt x="25" y="188"/>
                    </a:cubicBezTo>
                    <a:cubicBezTo>
                      <a:pt x="25" y="188"/>
                      <a:pt x="25" y="188"/>
                      <a:pt x="25" y="188"/>
                    </a:cubicBezTo>
                    <a:cubicBezTo>
                      <a:pt x="25" y="188"/>
                      <a:pt x="25" y="189"/>
                      <a:pt x="26" y="189"/>
                    </a:cubicBezTo>
                    <a:cubicBezTo>
                      <a:pt x="27" y="190"/>
                      <a:pt x="28" y="192"/>
                      <a:pt x="29" y="193"/>
                    </a:cubicBezTo>
                    <a:cubicBezTo>
                      <a:pt x="29" y="193"/>
                      <a:pt x="29" y="194"/>
                      <a:pt x="29" y="194"/>
                    </a:cubicBezTo>
                    <a:cubicBezTo>
                      <a:pt x="29" y="194"/>
                      <a:pt x="29" y="194"/>
                      <a:pt x="30" y="194"/>
                    </a:cubicBezTo>
                    <a:cubicBezTo>
                      <a:pt x="31" y="196"/>
                      <a:pt x="33" y="198"/>
                      <a:pt x="35" y="201"/>
                    </a:cubicBezTo>
                    <a:cubicBezTo>
                      <a:pt x="35" y="201"/>
                      <a:pt x="36" y="201"/>
                      <a:pt x="36" y="202"/>
                    </a:cubicBezTo>
                    <a:cubicBezTo>
                      <a:pt x="38" y="204"/>
                      <a:pt x="40" y="206"/>
                      <a:pt x="42" y="209"/>
                    </a:cubicBezTo>
                    <a:cubicBezTo>
                      <a:pt x="44" y="211"/>
                      <a:pt x="47" y="211"/>
                      <a:pt x="49" y="211"/>
                    </a:cubicBezTo>
                    <a:cubicBezTo>
                      <a:pt x="51" y="211"/>
                      <a:pt x="52" y="210"/>
                      <a:pt x="54" y="209"/>
                    </a:cubicBezTo>
                    <a:cubicBezTo>
                      <a:pt x="54" y="208"/>
                      <a:pt x="55" y="207"/>
                      <a:pt x="55" y="206"/>
                    </a:cubicBezTo>
                    <a:cubicBezTo>
                      <a:pt x="55" y="206"/>
                      <a:pt x="55" y="206"/>
                      <a:pt x="55" y="206"/>
                    </a:cubicBezTo>
                    <a:cubicBezTo>
                      <a:pt x="55" y="206"/>
                      <a:pt x="55" y="206"/>
                      <a:pt x="56" y="205"/>
                    </a:cubicBezTo>
                    <a:cubicBezTo>
                      <a:pt x="56" y="205"/>
                      <a:pt x="56" y="204"/>
                      <a:pt x="56" y="203"/>
                    </a:cubicBezTo>
                    <a:cubicBezTo>
                      <a:pt x="56" y="201"/>
                      <a:pt x="55" y="199"/>
                      <a:pt x="54" y="197"/>
                    </a:cubicBezTo>
                    <a:cubicBezTo>
                      <a:pt x="52" y="195"/>
                      <a:pt x="50" y="193"/>
                      <a:pt x="48" y="191"/>
                    </a:cubicBezTo>
                    <a:close/>
                    <a:moveTo>
                      <a:pt x="207" y="60"/>
                    </a:moveTo>
                    <a:cubicBezTo>
                      <a:pt x="158" y="60"/>
                      <a:pt x="158" y="60"/>
                      <a:pt x="158" y="60"/>
                    </a:cubicBezTo>
                    <a:cubicBezTo>
                      <a:pt x="147" y="60"/>
                      <a:pt x="138" y="69"/>
                      <a:pt x="138" y="80"/>
                    </a:cubicBezTo>
                    <a:cubicBezTo>
                      <a:pt x="138" y="439"/>
                      <a:pt x="138" y="439"/>
                      <a:pt x="138" y="439"/>
                    </a:cubicBezTo>
                    <a:cubicBezTo>
                      <a:pt x="138" y="443"/>
                      <a:pt x="142" y="447"/>
                      <a:pt x="146" y="447"/>
                    </a:cubicBezTo>
                    <a:cubicBezTo>
                      <a:pt x="151" y="447"/>
                      <a:pt x="154" y="443"/>
                      <a:pt x="154" y="439"/>
                    </a:cubicBezTo>
                    <a:cubicBezTo>
                      <a:pt x="154" y="420"/>
                      <a:pt x="154" y="420"/>
                      <a:pt x="154" y="420"/>
                    </a:cubicBezTo>
                    <a:cubicBezTo>
                      <a:pt x="211" y="363"/>
                      <a:pt x="211" y="363"/>
                      <a:pt x="211" y="363"/>
                    </a:cubicBezTo>
                    <a:cubicBezTo>
                      <a:pt x="211" y="439"/>
                      <a:pt x="211" y="439"/>
                      <a:pt x="211" y="439"/>
                    </a:cubicBezTo>
                    <a:cubicBezTo>
                      <a:pt x="211" y="443"/>
                      <a:pt x="215" y="447"/>
                      <a:pt x="219" y="447"/>
                    </a:cubicBezTo>
                    <a:cubicBezTo>
                      <a:pt x="223" y="447"/>
                      <a:pt x="227" y="443"/>
                      <a:pt x="227" y="439"/>
                    </a:cubicBezTo>
                    <a:cubicBezTo>
                      <a:pt x="227" y="80"/>
                      <a:pt x="227" y="80"/>
                      <a:pt x="227" y="80"/>
                    </a:cubicBezTo>
                    <a:cubicBezTo>
                      <a:pt x="227" y="69"/>
                      <a:pt x="218" y="60"/>
                      <a:pt x="207" y="60"/>
                    </a:cubicBezTo>
                    <a:close/>
                    <a:moveTo>
                      <a:pt x="154" y="80"/>
                    </a:moveTo>
                    <a:cubicBezTo>
                      <a:pt x="154" y="78"/>
                      <a:pt x="156" y="76"/>
                      <a:pt x="158" y="76"/>
                    </a:cubicBezTo>
                    <a:cubicBezTo>
                      <a:pt x="198" y="76"/>
                      <a:pt x="198" y="76"/>
                      <a:pt x="198" y="76"/>
                    </a:cubicBezTo>
                    <a:cubicBezTo>
                      <a:pt x="154" y="120"/>
                      <a:pt x="154" y="120"/>
                      <a:pt x="154" y="120"/>
                    </a:cubicBezTo>
                    <a:lnTo>
                      <a:pt x="154" y="80"/>
                    </a:lnTo>
                    <a:close/>
                    <a:moveTo>
                      <a:pt x="154" y="155"/>
                    </a:moveTo>
                    <a:cubicBezTo>
                      <a:pt x="207" y="207"/>
                      <a:pt x="207" y="207"/>
                      <a:pt x="207" y="207"/>
                    </a:cubicBezTo>
                    <a:cubicBezTo>
                      <a:pt x="154" y="260"/>
                      <a:pt x="154" y="260"/>
                      <a:pt x="154" y="260"/>
                    </a:cubicBezTo>
                    <a:lnTo>
                      <a:pt x="154" y="155"/>
                    </a:lnTo>
                    <a:close/>
                    <a:moveTo>
                      <a:pt x="154" y="397"/>
                    </a:moveTo>
                    <a:cubicBezTo>
                      <a:pt x="154" y="294"/>
                      <a:pt x="154" y="294"/>
                      <a:pt x="154" y="294"/>
                    </a:cubicBezTo>
                    <a:cubicBezTo>
                      <a:pt x="206" y="346"/>
                      <a:pt x="206" y="346"/>
                      <a:pt x="206" y="346"/>
                    </a:cubicBezTo>
                    <a:lnTo>
                      <a:pt x="154" y="397"/>
                    </a:lnTo>
                    <a:close/>
                    <a:moveTo>
                      <a:pt x="211" y="328"/>
                    </a:moveTo>
                    <a:cubicBezTo>
                      <a:pt x="160" y="277"/>
                      <a:pt x="160" y="277"/>
                      <a:pt x="160" y="277"/>
                    </a:cubicBezTo>
                    <a:cubicBezTo>
                      <a:pt x="211" y="226"/>
                      <a:pt x="211" y="226"/>
                      <a:pt x="211" y="226"/>
                    </a:cubicBezTo>
                    <a:lnTo>
                      <a:pt x="211" y="328"/>
                    </a:lnTo>
                    <a:close/>
                    <a:moveTo>
                      <a:pt x="211" y="189"/>
                    </a:moveTo>
                    <a:cubicBezTo>
                      <a:pt x="159" y="137"/>
                      <a:pt x="159" y="137"/>
                      <a:pt x="159" y="137"/>
                    </a:cubicBezTo>
                    <a:cubicBezTo>
                      <a:pt x="211" y="86"/>
                      <a:pt x="211" y="86"/>
                      <a:pt x="211" y="86"/>
                    </a:cubicBezTo>
                    <a:lnTo>
                      <a:pt x="211" y="189"/>
                    </a:lnTo>
                    <a:close/>
                    <a:moveTo>
                      <a:pt x="107" y="58"/>
                    </a:moveTo>
                    <a:cubicBezTo>
                      <a:pt x="103" y="58"/>
                      <a:pt x="99" y="62"/>
                      <a:pt x="99" y="66"/>
                    </a:cubicBezTo>
                    <a:cubicBezTo>
                      <a:pt x="99" y="144"/>
                      <a:pt x="99" y="144"/>
                      <a:pt x="99" y="144"/>
                    </a:cubicBezTo>
                    <a:cubicBezTo>
                      <a:pt x="99" y="148"/>
                      <a:pt x="103" y="152"/>
                      <a:pt x="107" y="152"/>
                    </a:cubicBezTo>
                    <a:cubicBezTo>
                      <a:pt x="111" y="152"/>
                      <a:pt x="115" y="148"/>
                      <a:pt x="115" y="144"/>
                    </a:cubicBezTo>
                    <a:cubicBezTo>
                      <a:pt x="115" y="66"/>
                      <a:pt x="115" y="66"/>
                      <a:pt x="115" y="66"/>
                    </a:cubicBezTo>
                    <a:cubicBezTo>
                      <a:pt x="115" y="62"/>
                      <a:pt x="111" y="58"/>
                      <a:pt x="107" y="58"/>
                    </a:cubicBezTo>
                    <a:close/>
                    <a:moveTo>
                      <a:pt x="320" y="28"/>
                    </a:moveTo>
                    <a:cubicBezTo>
                      <a:pt x="322" y="29"/>
                      <a:pt x="323" y="31"/>
                      <a:pt x="324" y="33"/>
                    </a:cubicBezTo>
                    <a:cubicBezTo>
                      <a:pt x="327" y="36"/>
                      <a:pt x="332" y="37"/>
                      <a:pt x="335" y="35"/>
                    </a:cubicBezTo>
                    <a:cubicBezTo>
                      <a:pt x="339" y="32"/>
                      <a:pt x="340" y="27"/>
                      <a:pt x="337" y="23"/>
                    </a:cubicBezTo>
                    <a:cubicBezTo>
                      <a:pt x="336" y="22"/>
                      <a:pt x="335" y="20"/>
                      <a:pt x="333" y="18"/>
                    </a:cubicBezTo>
                    <a:cubicBezTo>
                      <a:pt x="329" y="13"/>
                      <a:pt x="325" y="8"/>
                      <a:pt x="320" y="3"/>
                    </a:cubicBezTo>
                    <a:cubicBezTo>
                      <a:pt x="317" y="0"/>
                      <a:pt x="312" y="0"/>
                      <a:pt x="309" y="3"/>
                    </a:cubicBezTo>
                    <a:cubicBezTo>
                      <a:pt x="307" y="4"/>
                      <a:pt x="306" y="7"/>
                      <a:pt x="306" y="9"/>
                    </a:cubicBezTo>
                    <a:cubicBezTo>
                      <a:pt x="306" y="11"/>
                      <a:pt x="307" y="13"/>
                      <a:pt x="309" y="14"/>
                    </a:cubicBezTo>
                    <a:cubicBezTo>
                      <a:pt x="313" y="18"/>
                      <a:pt x="317" y="23"/>
                      <a:pt x="320" y="28"/>
                    </a:cubicBezTo>
                    <a:close/>
                    <a:moveTo>
                      <a:pt x="257" y="59"/>
                    </a:moveTo>
                    <a:cubicBezTo>
                      <a:pt x="252" y="59"/>
                      <a:pt x="249" y="63"/>
                      <a:pt x="249" y="67"/>
                    </a:cubicBezTo>
                    <a:cubicBezTo>
                      <a:pt x="249" y="145"/>
                      <a:pt x="249" y="145"/>
                      <a:pt x="249" y="145"/>
                    </a:cubicBezTo>
                    <a:cubicBezTo>
                      <a:pt x="249" y="149"/>
                      <a:pt x="252" y="153"/>
                      <a:pt x="257" y="153"/>
                    </a:cubicBezTo>
                    <a:cubicBezTo>
                      <a:pt x="261" y="153"/>
                      <a:pt x="265" y="149"/>
                      <a:pt x="265" y="145"/>
                    </a:cubicBezTo>
                    <a:cubicBezTo>
                      <a:pt x="265" y="67"/>
                      <a:pt x="265" y="67"/>
                      <a:pt x="265" y="67"/>
                    </a:cubicBezTo>
                    <a:cubicBezTo>
                      <a:pt x="265" y="63"/>
                      <a:pt x="261" y="59"/>
                      <a:pt x="257" y="59"/>
                    </a:cubicBezTo>
                    <a:close/>
                    <a:moveTo>
                      <a:pt x="291" y="32"/>
                    </a:moveTo>
                    <a:cubicBezTo>
                      <a:pt x="288" y="29"/>
                      <a:pt x="283" y="29"/>
                      <a:pt x="279" y="32"/>
                    </a:cubicBezTo>
                    <a:cubicBezTo>
                      <a:pt x="278" y="34"/>
                      <a:pt x="277" y="36"/>
                      <a:pt x="277" y="38"/>
                    </a:cubicBezTo>
                    <a:cubicBezTo>
                      <a:pt x="277" y="40"/>
                      <a:pt x="278" y="42"/>
                      <a:pt x="279" y="44"/>
                    </a:cubicBezTo>
                    <a:cubicBezTo>
                      <a:pt x="297" y="61"/>
                      <a:pt x="305" y="83"/>
                      <a:pt x="305" y="106"/>
                    </a:cubicBezTo>
                    <a:cubicBezTo>
                      <a:pt x="305" y="128"/>
                      <a:pt x="297" y="151"/>
                      <a:pt x="279" y="168"/>
                    </a:cubicBezTo>
                    <a:cubicBezTo>
                      <a:pt x="279" y="168"/>
                      <a:pt x="279" y="168"/>
                      <a:pt x="279" y="168"/>
                    </a:cubicBezTo>
                    <a:cubicBezTo>
                      <a:pt x="276" y="171"/>
                      <a:pt x="276" y="176"/>
                      <a:pt x="279" y="179"/>
                    </a:cubicBezTo>
                    <a:cubicBezTo>
                      <a:pt x="283" y="182"/>
                      <a:pt x="288" y="182"/>
                      <a:pt x="291" y="179"/>
                    </a:cubicBezTo>
                    <a:cubicBezTo>
                      <a:pt x="311" y="159"/>
                      <a:pt x="321" y="132"/>
                      <a:pt x="321" y="106"/>
                    </a:cubicBezTo>
                    <a:cubicBezTo>
                      <a:pt x="321" y="79"/>
                      <a:pt x="311" y="53"/>
                      <a:pt x="291" y="32"/>
                    </a:cubicBezTo>
                    <a:close/>
                    <a:moveTo>
                      <a:pt x="353" y="53"/>
                    </a:moveTo>
                    <a:cubicBezTo>
                      <a:pt x="351" y="49"/>
                      <a:pt x="347" y="47"/>
                      <a:pt x="343" y="49"/>
                    </a:cubicBezTo>
                    <a:cubicBezTo>
                      <a:pt x="338" y="50"/>
                      <a:pt x="336" y="55"/>
                      <a:pt x="338" y="59"/>
                    </a:cubicBezTo>
                    <a:cubicBezTo>
                      <a:pt x="344" y="74"/>
                      <a:pt x="347" y="90"/>
                      <a:pt x="347" y="106"/>
                    </a:cubicBezTo>
                    <a:cubicBezTo>
                      <a:pt x="347" y="140"/>
                      <a:pt x="333" y="173"/>
                      <a:pt x="309" y="197"/>
                    </a:cubicBezTo>
                    <a:cubicBezTo>
                      <a:pt x="307" y="199"/>
                      <a:pt x="306" y="201"/>
                      <a:pt x="306" y="203"/>
                    </a:cubicBezTo>
                    <a:cubicBezTo>
                      <a:pt x="306" y="205"/>
                      <a:pt x="307" y="207"/>
                      <a:pt x="309" y="209"/>
                    </a:cubicBezTo>
                    <a:cubicBezTo>
                      <a:pt x="312" y="212"/>
                      <a:pt x="317" y="212"/>
                      <a:pt x="320" y="209"/>
                    </a:cubicBezTo>
                    <a:cubicBezTo>
                      <a:pt x="348" y="181"/>
                      <a:pt x="363" y="145"/>
                      <a:pt x="363" y="106"/>
                    </a:cubicBezTo>
                    <a:cubicBezTo>
                      <a:pt x="363" y="88"/>
                      <a:pt x="359" y="70"/>
                      <a:pt x="353" y="5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80" name="TextBox 79">
                <a:extLst>
                  <a:ext uri="{FF2B5EF4-FFF2-40B4-BE49-F238E27FC236}">
                    <a16:creationId xmlns:a16="http://schemas.microsoft.com/office/drawing/2014/main" id="{20B0B403-5F3B-4C32-B1BE-0FC5E9DB6D6D}"/>
                  </a:ext>
                </a:extLst>
              </p:cNvPr>
              <p:cNvSpPr txBox="1"/>
              <p:nvPr/>
            </p:nvSpPr>
            <p:spPr>
              <a:xfrm>
                <a:off x="1342899" y="5107812"/>
                <a:ext cx="467695" cy="25299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8585A">
                        <a:lumMod val="50000"/>
                      </a:srgbClr>
                    </a:solidFill>
                    <a:effectLst/>
                    <a:uLnTx/>
                    <a:uFillTx/>
                    <a:latin typeface="+mn-lt"/>
                    <a:ea typeface="+mn-ea"/>
                    <a:cs typeface="+mn-cs"/>
                  </a:rPr>
                  <a:t>LTE</a:t>
                </a:r>
              </a:p>
            </p:txBody>
          </p:sp>
          <p:sp>
            <p:nvSpPr>
              <p:cNvPr id="81" name="Freeform 3">
                <a:extLst>
                  <a:ext uri="{FF2B5EF4-FFF2-40B4-BE49-F238E27FC236}">
                    <a16:creationId xmlns:a16="http://schemas.microsoft.com/office/drawing/2014/main" id="{E09AF82D-C61C-4F9C-B416-F8DADFA1AFD2}"/>
                  </a:ext>
                </a:extLst>
              </p:cNvPr>
              <p:cNvSpPr>
                <a:spLocks noChangeAspect="1" noEditPoints="1"/>
              </p:cNvSpPr>
              <p:nvPr/>
            </p:nvSpPr>
            <p:spPr bwMode="auto">
              <a:xfrm>
                <a:off x="2437362" y="4478409"/>
                <a:ext cx="391451" cy="625854"/>
              </a:xfrm>
              <a:custGeom>
                <a:avLst/>
                <a:gdLst>
                  <a:gd name="T0" fmla="*/ 2147483647 w 363"/>
                  <a:gd name="T1" fmla="*/ 2147483647 h 447"/>
                  <a:gd name="T2" fmla="*/ 2147483647 w 363"/>
                  <a:gd name="T3" fmla="*/ 2147483647 h 447"/>
                  <a:gd name="T4" fmla="*/ 2147483647 w 363"/>
                  <a:gd name="T5" fmla="*/ 2147483647 h 447"/>
                  <a:gd name="T6" fmla="*/ 2147483647 w 363"/>
                  <a:gd name="T7" fmla="*/ 2147483647 h 447"/>
                  <a:gd name="T8" fmla="*/ 2147483647 w 363"/>
                  <a:gd name="T9" fmla="*/ 2147483647 h 447"/>
                  <a:gd name="T10" fmla="*/ 2147483647 w 363"/>
                  <a:gd name="T11" fmla="*/ 2147483647 h 447"/>
                  <a:gd name="T12" fmla="*/ 2147483647 w 363"/>
                  <a:gd name="T13" fmla="*/ 2147483647 h 447"/>
                  <a:gd name="T14" fmla="*/ 2147483647 w 363"/>
                  <a:gd name="T15" fmla="*/ 2147483647 h 447"/>
                  <a:gd name="T16" fmla="*/ 2147483647 w 363"/>
                  <a:gd name="T17" fmla="*/ 2147483647 h 447"/>
                  <a:gd name="T18" fmla="*/ 2147483647 w 363"/>
                  <a:gd name="T19" fmla="*/ 2147483647 h 447"/>
                  <a:gd name="T20" fmla="*/ 2147483647 w 363"/>
                  <a:gd name="T21" fmla="*/ 2147483647 h 447"/>
                  <a:gd name="T22" fmla="*/ 2147483647 w 363"/>
                  <a:gd name="T23" fmla="*/ 2147483647 h 447"/>
                  <a:gd name="T24" fmla="*/ 2147483647 w 363"/>
                  <a:gd name="T25" fmla="*/ 2147483647 h 447"/>
                  <a:gd name="T26" fmla="*/ 2147483647 w 363"/>
                  <a:gd name="T27" fmla="*/ 2147483647 h 447"/>
                  <a:gd name="T28" fmla="*/ 2147483647 w 363"/>
                  <a:gd name="T29" fmla="*/ 2147483647 h 447"/>
                  <a:gd name="T30" fmla="*/ 2147483647 w 363"/>
                  <a:gd name="T31" fmla="*/ 2147483647 h 447"/>
                  <a:gd name="T32" fmla="*/ 2147483647 w 363"/>
                  <a:gd name="T33" fmla="*/ 2147483647 h 447"/>
                  <a:gd name="T34" fmla="*/ 2147483647 w 363"/>
                  <a:gd name="T35" fmla="*/ 2147483647 h 447"/>
                  <a:gd name="T36" fmla="*/ 2147483647 w 363"/>
                  <a:gd name="T37" fmla="*/ 2147483647 h 447"/>
                  <a:gd name="T38" fmla="*/ 2147483647 w 363"/>
                  <a:gd name="T39" fmla="*/ 2147483647 h 447"/>
                  <a:gd name="T40" fmla="*/ 2147483647 w 363"/>
                  <a:gd name="T41" fmla="*/ 2147483647 h 447"/>
                  <a:gd name="T42" fmla="*/ 0 w 363"/>
                  <a:gd name="T43" fmla="*/ 2147483647 h 447"/>
                  <a:gd name="T44" fmla="*/ 0 w 363"/>
                  <a:gd name="T45" fmla="*/ 2147483647 h 447"/>
                  <a:gd name="T46" fmla="*/ 2147483647 w 363"/>
                  <a:gd name="T47" fmla="*/ 2147483647 h 447"/>
                  <a:gd name="T48" fmla="*/ 2147483647 w 363"/>
                  <a:gd name="T49" fmla="*/ 2147483647 h 447"/>
                  <a:gd name="T50" fmla="*/ 2147483647 w 363"/>
                  <a:gd name="T51" fmla="*/ 2147483647 h 447"/>
                  <a:gd name="T52" fmla="*/ 2147483647 w 363"/>
                  <a:gd name="T53" fmla="*/ 2147483647 h 447"/>
                  <a:gd name="T54" fmla="*/ 2147483647 w 363"/>
                  <a:gd name="T55" fmla="*/ 2147483647 h 447"/>
                  <a:gd name="T56" fmla="*/ 2147483647 w 363"/>
                  <a:gd name="T57" fmla="*/ 2147483647 h 447"/>
                  <a:gd name="T58" fmla="*/ 2147483647 w 363"/>
                  <a:gd name="T59" fmla="*/ 2147483647 h 447"/>
                  <a:gd name="T60" fmla="*/ 2147483647 w 363"/>
                  <a:gd name="T61" fmla="*/ 2147483647 h 447"/>
                  <a:gd name="T62" fmla="*/ 2147483647 w 363"/>
                  <a:gd name="T63" fmla="*/ 2147483647 h 447"/>
                  <a:gd name="T64" fmla="*/ 2147483647 w 363"/>
                  <a:gd name="T65" fmla="*/ 2147483647 h 447"/>
                  <a:gd name="T66" fmla="*/ 2147483647 w 363"/>
                  <a:gd name="T67" fmla="*/ 2147483647 h 447"/>
                  <a:gd name="T68" fmla="*/ 2147483647 w 363"/>
                  <a:gd name="T69" fmla="*/ 2147483647 h 447"/>
                  <a:gd name="T70" fmla="*/ 2147483647 w 363"/>
                  <a:gd name="T71" fmla="*/ 2147483647 h 447"/>
                  <a:gd name="T72" fmla="*/ 2147483647 w 363"/>
                  <a:gd name="T73" fmla="*/ 2147483647 h 447"/>
                  <a:gd name="T74" fmla="*/ 2147483647 w 363"/>
                  <a:gd name="T75" fmla="*/ 2147483647 h 447"/>
                  <a:gd name="T76" fmla="*/ 2147483647 w 363"/>
                  <a:gd name="T77" fmla="*/ 2147483647 h 447"/>
                  <a:gd name="T78" fmla="*/ 2147483647 w 363"/>
                  <a:gd name="T79" fmla="*/ 2147483647 h 447"/>
                  <a:gd name="T80" fmla="*/ 2147483647 w 363"/>
                  <a:gd name="T81" fmla="*/ 2147483647 h 447"/>
                  <a:gd name="T82" fmla="*/ 2147483647 w 363"/>
                  <a:gd name="T83" fmla="*/ 2147483647 h 447"/>
                  <a:gd name="T84" fmla="*/ 2147483647 w 363"/>
                  <a:gd name="T85" fmla="*/ 2147483647 h 447"/>
                  <a:gd name="T86" fmla="*/ 2147483647 w 363"/>
                  <a:gd name="T87" fmla="*/ 2147483647 h 447"/>
                  <a:gd name="T88" fmla="*/ 2147483647 w 363"/>
                  <a:gd name="T89" fmla="*/ 2147483647 h 447"/>
                  <a:gd name="T90" fmla="*/ 2147483647 w 363"/>
                  <a:gd name="T91" fmla="*/ 2147483647 h 447"/>
                  <a:gd name="T92" fmla="*/ 2147483647 w 363"/>
                  <a:gd name="T93" fmla="*/ 2147483647 h 447"/>
                  <a:gd name="T94" fmla="*/ 2147483647 w 363"/>
                  <a:gd name="T95" fmla="*/ 2147483647 h 447"/>
                  <a:gd name="T96" fmla="*/ 2147483647 w 363"/>
                  <a:gd name="T97" fmla="*/ 2147483647 h 447"/>
                  <a:gd name="T98" fmla="*/ 2147483647 w 363"/>
                  <a:gd name="T99" fmla="*/ 2147483647 h 44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3" h="447">
                    <a:moveTo>
                      <a:pt x="85" y="38"/>
                    </a:moveTo>
                    <a:cubicBezTo>
                      <a:pt x="85" y="38"/>
                      <a:pt x="85" y="38"/>
                      <a:pt x="85" y="38"/>
                    </a:cubicBezTo>
                    <a:cubicBezTo>
                      <a:pt x="85" y="36"/>
                      <a:pt x="84" y="34"/>
                      <a:pt x="83" y="32"/>
                    </a:cubicBezTo>
                    <a:cubicBezTo>
                      <a:pt x="80" y="29"/>
                      <a:pt x="75" y="29"/>
                      <a:pt x="72" y="32"/>
                    </a:cubicBezTo>
                    <a:cubicBezTo>
                      <a:pt x="51" y="53"/>
                      <a:pt x="41" y="79"/>
                      <a:pt x="41" y="106"/>
                    </a:cubicBezTo>
                    <a:cubicBezTo>
                      <a:pt x="41" y="106"/>
                      <a:pt x="41" y="106"/>
                      <a:pt x="41" y="106"/>
                    </a:cubicBezTo>
                    <a:cubicBezTo>
                      <a:pt x="41" y="132"/>
                      <a:pt x="51" y="159"/>
                      <a:pt x="72" y="179"/>
                    </a:cubicBezTo>
                    <a:cubicBezTo>
                      <a:pt x="75" y="182"/>
                      <a:pt x="80" y="182"/>
                      <a:pt x="83" y="179"/>
                    </a:cubicBezTo>
                    <a:cubicBezTo>
                      <a:pt x="84" y="178"/>
                      <a:pt x="85" y="176"/>
                      <a:pt x="85" y="174"/>
                    </a:cubicBezTo>
                    <a:cubicBezTo>
                      <a:pt x="85" y="174"/>
                      <a:pt x="85" y="174"/>
                      <a:pt x="85" y="174"/>
                    </a:cubicBezTo>
                    <a:cubicBezTo>
                      <a:pt x="85" y="172"/>
                      <a:pt x="84" y="169"/>
                      <a:pt x="83" y="168"/>
                    </a:cubicBezTo>
                    <a:cubicBezTo>
                      <a:pt x="66" y="151"/>
                      <a:pt x="57" y="128"/>
                      <a:pt x="57" y="106"/>
                    </a:cubicBezTo>
                    <a:cubicBezTo>
                      <a:pt x="57" y="83"/>
                      <a:pt x="66" y="61"/>
                      <a:pt x="83" y="44"/>
                    </a:cubicBezTo>
                    <a:cubicBezTo>
                      <a:pt x="84" y="42"/>
                      <a:pt x="85" y="40"/>
                      <a:pt x="85" y="38"/>
                    </a:cubicBezTo>
                    <a:close/>
                    <a:moveTo>
                      <a:pt x="48" y="191"/>
                    </a:moveTo>
                    <a:cubicBezTo>
                      <a:pt x="48" y="191"/>
                      <a:pt x="47" y="191"/>
                      <a:pt x="47" y="190"/>
                    </a:cubicBezTo>
                    <a:cubicBezTo>
                      <a:pt x="45" y="188"/>
                      <a:pt x="44" y="186"/>
                      <a:pt x="42" y="184"/>
                    </a:cubicBezTo>
                    <a:cubicBezTo>
                      <a:pt x="42" y="184"/>
                      <a:pt x="42" y="184"/>
                      <a:pt x="42" y="184"/>
                    </a:cubicBezTo>
                    <a:cubicBezTo>
                      <a:pt x="41" y="182"/>
                      <a:pt x="40" y="181"/>
                      <a:pt x="39" y="180"/>
                    </a:cubicBezTo>
                    <a:cubicBezTo>
                      <a:pt x="33" y="171"/>
                      <a:pt x="28" y="162"/>
                      <a:pt x="24" y="152"/>
                    </a:cubicBezTo>
                    <a:cubicBezTo>
                      <a:pt x="24" y="151"/>
                      <a:pt x="23" y="149"/>
                      <a:pt x="23" y="148"/>
                    </a:cubicBezTo>
                    <a:cubicBezTo>
                      <a:pt x="22" y="147"/>
                      <a:pt x="22" y="147"/>
                      <a:pt x="22" y="146"/>
                    </a:cubicBezTo>
                    <a:cubicBezTo>
                      <a:pt x="22" y="145"/>
                      <a:pt x="21" y="143"/>
                      <a:pt x="21" y="142"/>
                    </a:cubicBezTo>
                    <a:cubicBezTo>
                      <a:pt x="21" y="141"/>
                      <a:pt x="20" y="141"/>
                      <a:pt x="20" y="140"/>
                    </a:cubicBezTo>
                    <a:cubicBezTo>
                      <a:pt x="20" y="139"/>
                      <a:pt x="20" y="137"/>
                      <a:pt x="19" y="136"/>
                    </a:cubicBezTo>
                    <a:cubicBezTo>
                      <a:pt x="19" y="135"/>
                      <a:pt x="19" y="135"/>
                      <a:pt x="19" y="134"/>
                    </a:cubicBezTo>
                    <a:cubicBezTo>
                      <a:pt x="18" y="133"/>
                      <a:pt x="18" y="131"/>
                      <a:pt x="18" y="130"/>
                    </a:cubicBezTo>
                    <a:cubicBezTo>
                      <a:pt x="18" y="129"/>
                      <a:pt x="18" y="128"/>
                      <a:pt x="17" y="127"/>
                    </a:cubicBezTo>
                    <a:cubicBezTo>
                      <a:pt x="17" y="126"/>
                      <a:pt x="17" y="125"/>
                      <a:pt x="17" y="124"/>
                    </a:cubicBezTo>
                    <a:cubicBezTo>
                      <a:pt x="17" y="123"/>
                      <a:pt x="17" y="122"/>
                      <a:pt x="17" y="121"/>
                    </a:cubicBezTo>
                    <a:cubicBezTo>
                      <a:pt x="16" y="120"/>
                      <a:pt x="16" y="119"/>
                      <a:pt x="16" y="118"/>
                    </a:cubicBezTo>
                    <a:cubicBezTo>
                      <a:pt x="16" y="117"/>
                      <a:pt x="16" y="116"/>
                      <a:pt x="16" y="114"/>
                    </a:cubicBezTo>
                    <a:cubicBezTo>
                      <a:pt x="16" y="113"/>
                      <a:pt x="16" y="113"/>
                      <a:pt x="16" y="112"/>
                    </a:cubicBezTo>
                    <a:cubicBezTo>
                      <a:pt x="16" y="110"/>
                      <a:pt x="16" y="108"/>
                      <a:pt x="16" y="106"/>
                    </a:cubicBezTo>
                    <a:cubicBezTo>
                      <a:pt x="16" y="106"/>
                      <a:pt x="16" y="106"/>
                      <a:pt x="16" y="106"/>
                    </a:cubicBezTo>
                    <a:cubicBezTo>
                      <a:pt x="16" y="106"/>
                      <a:pt x="16" y="106"/>
                      <a:pt x="16" y="106"/>
                    </a:cubicBezTo>
                    <a:cubicBezTo>
                      <a:pt x="16" y="104"/>
                      <a:pt x="16" y="102"/>
                      <a:pt x="16" y="100"/>
                    </a:cubicBezTo>
                    <a:cubicBezTo>
                      <a:pt x="16" y="99"/>
                      <a:pt x="16" y="98"/>
                      <a:pt x="16" y="97"/>
                    </a:cubicBezTo>
                    <a:cubicBezTo>
                      <a:pt x="16" y="96"/>
                      <a:pt x="16" y="95"/>
                      <a:pt x="16" y="93"/>
                    </a:cubicBezTo>
                    <a:cubicBezTo>
                      <a:pt x="16" y="92"/>
                      <a:pt x="16" y="92"/>
                      <a:pt x="17" y="91"/>
                    </a:cubicBezTo>
                    <a:cubicBezTo>
                      <a:pt x="17" y="90"/>
                      <a:pt x="17" y="88"/>
                      <a:pt x="17" y="87"/>
                    </a:cubicBezTo>
                    <a:cubicBezTo>
                      <a:pt x="17" y="86"/>
                      <a:pt x="17" y="85"/>
                      <a:pt x="17" y="84"/>
                    </a:cubicBezTo>
                    <a:cubicBezTo>
                      <a:pt x="18" y="83"/>
                      <a:pt x="18" y="82"/>
                      <a:pt x="18" y="81"/>
                    </a:cubicBezTo>
                    <a:cubicBezTo>
                      <a:pt x="18" y="80"/>
                      <a:pt x="18" y="79"/>
                      <a:pt x="19" y="78"/>
                    </a:cubicBezTo>
                    <a:cubicBezTo>
                      <a:pt x="19" y="77"/>
                      <a:pt x="19" y="76"/>
                      <a:pt x="19" y="75"/>
                    </a:cubicBezTo>
                    <a:cubicBezTo>
                      <a:pt x="20" y="74"/>
                      <a:pt x="20" y="73"/>
                      <a:pt x="20" y="71"/>
                    </a:cubicBezTo>
                    <a:cubicBezTo>
                      <a:pt x="20" y="71"/>
                      <a:pt x="21" y="70"/>
                      <a:pt x="21" y="70"/>
                    </a:cubicBezTo>
                    <a:cubicBezTo>
                      <a:pt x="21" y="68"/>
                      <a:pt x="22" y="67"/>
                      <a:pt x="22" y="65"/>
                    </a:cubicBezTo>
                    <a:cubicBezTo>
                      <a:pt x="22" y="65"/>
                      <a:pt x="22" y="65"/>
                      <a:pt x="23" y="64"/>
                    </a:cubicBezTo>
                    <a:cubicBezTo>
                      <a:pt x="23" y="63"/>
                      <a:pt x="24" y="61"/>
                      <a:pt x="24" y="60"/>
                    </a:cubicBezTo>
                    <a:cubicBezTo>
                      <a:pt x="28" y="50"/>
                      <a:pt x="33" y="40"/>
                      <a:pt x="39" y="32"/>
                    </a:cubicBezTo>
                    <a:cubicBezTo>
                      <a:pt x="40" y="30"/>
                      <a:pt x="41" y="29"/>
                      <a:pt x="42" y="28"/>
                    </a:cubicBezTo>
                    <a:cubicBezTo>
                      <a:pt x="42" y="28"/>
                      <a:pt x="42" y="27"/>
                      <a:pt x="42" y="27"/>
                    </a:cubicBezTo>
                    <a:cubicBezTo>
                      <a:pt x="44" y="25"/>
                      <a:pt x="45" y="23"/>
                      <a:pt x="47" y="21"/>
                    </a:cubicBezTo>
                    <a:cubicBezTo>
                      <a:pt x="47" y="21"/>
                      <a:pt x="48" y="21"/>
                      <a:pt x="48" y="20"/>
                    </a:cubicBezTo>
                    <a:cubicBezTo>
                      <a:pt x="50" y="18"/>
                      <a:pt x="52" y="16"/>
                      <a:pt x="54" y="14"/>
                    </a:cubicBezTo>
                    <a:cubicBezTo>
                      <a:pt x="55" y="13"/>
                      <a:pt x="56" y="11"/>
                      <a:pt x="56" y="9"/>
                    </a:cubicBezTo>
                    <a:cubicBezTo>
                      <a:pt x="56" y="8"/>
                      <a:pt x="56" y="7"/>
                      <a:pt x="56" y="6"/>
                    </a:cubicBezTo>
                    <a:cubicBezTo>
                      <a:pt x="55" y="6"/>
                      <a:pt x="55" y="6"/>
                      <a:pt x="55" y="6"/>
                    </a:cubicBezTo>
                    <a:cubicBezTo>
                      <a:pt x="55" y="6"/>
                      <a:pt x="55" y="6"/>
                      <a:pt x="55" y="6"/>
                    </a:cubicBezTo>
                    <a:cubicBezTo>
                      <a:pt x="55" y="5"/>
                      <a:pt x="54" y="4"/>
                      <a:pt x="54" y="3"/>
                    </a:cubicBezTo>
                    <a:cubicBezTo>
                      <a:pt x="52" y="2"/>
                      <a:pt x="51" y="1"/>
                      <a:pt x="49" y="1"/>
                    </a:cubicBezTo>
                    <a:cubicBezTo>
                      <a:pt x="47" y="0"/>
                      <a:pt x="44" y="1"/>
                      <a:pt x="42" y="3"/>
                    </a:cubicBezTo>
                    <a:cubicBezTo>
                      <a:pt x="40" y="5"/>
                      <a:pt x="38" y="7"/>
                      <a:pt x="36" y="10"/>
                    </a:cubicBezTo>
                    <a:cubicBezTo>
                      <a:pt x="36" y="10"/>
                      <a:pt x="35" y="11"/>
                      <a:pt x="35" y="11"/>
                    </a:cubicBezTo>
                    <a:cubicBezTo>
                      <a:pt x="33" y="13"/>
                      <a:pt x="31" y="15"/>
                      <a:pt x="30" y="17"/>
                    </a:cubicBezTo>
                    <a:cubicBezTo>
                      <a:pt x="29" y="18"/>
                      <a:pt x="29" y="18"/>
                      <a:pt x="29" y="18"/>
                    </a:cubicBezTo>
                    <a:cubicBezTo>
                      <a:pt x="29" y="18"/>
                      <a:pt x="29" y="18"/>
                      <a:pt x="29" y="18"/>
                    </a:cubicBezTo>
                    <a:cubicBezTo>
                      <a:pt x="28" y="20"/>
                      <a:pt x="27" y="21"/>
                      <a:pt x="26" y="23"/>
                    </a:cubicBezTo>
                    <a:cubicBezTo>
                      <a:pt x="25" y="23"/>
                      <a:pt x="25" y="23"/>
                      <a:pt x="25" y="23"/>
                    </a:cubicBezTo>
                    <a:cubicBezTo>
                      <a:pt x="25" y="23"/>
                      <a:pt x="25" y="23"/>
                      <a:pt x="25" y="23"/>
                    </a:cubicBezTo>
                    <a:cubicBezTo>
                      <a:pt x="19" y="33"/>
                      <a:pt x="14" y="43"/>
                      <a:pt x="9" y="53"/>
                    </a:cubicBezTo>
                    <a:cubicBezTo>
                      <a:pt x="9" y="53"/>
                      <a:pt x="9" y="53"/>
                      <a:pt x="9" y="53"/>
                    </a:cubicBezTo>
                    <a:cubicBezTo>
                      <a:pt x="9" y="53"/>
                      <a:pt x="9" y="53"/>
                      <a:pt x="9" y="53"/>
                    </a:cubicBezTo>
                    <a:cubicBezTo>
                      <a:pt x="9" y="55"/>
                      <a:pt x="8" y="57"/>
                      <a:pt x="7" y="59"/>
                    </a:cubicBezTo>
                    <a:cubicBezTo>
                      <a:pt x="7" y="59"/>
                      <a:pt x="7" y="60"/>
                      <a:pt x="7" y="60"/>
                    </a:cubicBezTo>
                    <a:cubicBezTo>
                      <a:pt x="6" y="62"/>
                      <a:pt x="6" y="64"/>
                      <a:pt x="5" y="65"/>
                    </a:cubicBezTo>
                    <a:cubicBezTo>
                      <a:pt x="5" y="66"/>
                      <a:pt x="5" y="66"/>
                      <a:pt x="5" y="67"/>
                    </a:cubicBezTo>
                    <a:cubicBezTo>
                      <a:pt x="4" y="69"/>
                      <a:pt x="4" y="70"/>
                      <a:pt x="4" y="72"/>
                    </a:cubicBezTo>
                    <a:cubicBezTo>
                      <a:pt x="3" y="73"/>
                      <a:pt x="3" y="73"/>
                      <a:pt x="3" y="74"/>
                    </a:cubicBezTo>
                    <a:cubicBezTo>
                      <a:pt x="3" y="75"/>
                      <a:pt x="3" y="77"/>
                      <a:pt x="2" y="78"/>
                    </a:cubicBezTo>
                    <a:cubicBezTo>
                      <a:pt x="2" y="79"/>
                      <a:pt x="2" y="80"/>
                      <a:pt x="2" y="81"/>
                    </a:cubicBezTo>
                    <a:cubicBezTo>
                      <a:pt x="2" y="82"/>
                      <a:pt x="1" y="84"/>
                      <a:pt x="1" y="85"/>
                    </a:cubicBezTo>
                    <a:cubicBezTo>
                      <a:pt x="1" y="86"/>
                      <a:pt x="1" y="87"/>
                      <a:pt x="1" y="89"/>
                    </a:cubicBezTo>
                    <a:cubicBezTo>
                      <a:pt x="1" y="90"/>
                      <a:pt x="0" y="91"/>
                      <a:pt x="0" y="92"/>
                    </a:cubicBezTo>
                    <a:cubicBezTo>
                      <a:pt x="0" y="93"/>
                      <a:pt x="0" y="95"/>
                      <a:pt x="0" y="96"/>
                    </a:cubicBezTo>
                    <a:cubicBezTo>
                      <a:pt x="0" y="97"/>
                      <a:pt x="0" y="98"/>
                      <a:pt x="0" y="99"/>
                    </a:cubicBezTo>
                    <a:cubicBezTo>
                      <a:pt x="0" y="101"/>
                      <a:pt x="0" y="103"/>
                      <a:pt x="0" y="106"/>
                    </a:cubicBezTo>
                    <a:cubicBezTo>
                      <a:pt x="0" y="106"/>
                      <a:pt x="0" y="106"/>
                      <a:pt x="0" y="106"/>
                    </a:cubicBezTo>
                    <a:cubicBezTo>
                      <a:pt x="0" y="106"/>
                      <a:pt x="0" y="106"/>
                      <a:pt x="0" y="106"/>
                    </a:cubicBezTo>
                    <a:cubicBezTo>
                      <a:pt x="0" y="106"/>
                      <a:pt x="0" y="106"/>
                      <a:pt x="0" y="106"/>
                    </a:cubicBezTo>
                    <a:cubicBezTo>
                      <a:pt x="0" y="108"/>
                      <a:pt x="0" y="111"/>
                      <a:pt x="0" y="113"/>
                    </a:cubicBezTo>
                    <a:cubicBezTo>
                      <a:pt x="0" y="114"/>
                      <a:pt x="0" y="115"/>
                      <a:pt x="0" y="115"/>
                    </a:cubicBezTo>
                    <a:cubicBezTo>
                      <a:pt x="0" y="117"/>
                      <a:pt x="0" y="118"/>
                      <a:pt x="0" y="120"/>
                    </a:cubicBezTo>
                    <a:cubicBezTo>
                      <a:pt x="0" y="121"/>
                      <a:pt x="1" y="122"/>
                      <a:pt x="1" y="123"/>
                    </a:cubicBezTo>
                    <a:cubicBezTo>
                      <a:pt x="1" y="124"/>
                      <a:pt x="1" y="125"/>
                      <a:pt x="1" y="127"/>
                    </a:cubicBezTo>
                    <a:cubicBezTo>
                      <a:pt x="1" y="128"/>
                      <a:pt x="2" y="129"/>
                      <a:pt x="2" y="130"/>
                    </a:cubicBezTo>
                    <a:cubicBezTo>
                      <a:pt x="2" y="131"/>
                      <a:pt x="2" y="132"/>
                      <a:pt x="2" y="133"/>
                    </a:cubicBezTo>
                    <a:cubicBezTo>
                      <a:pt x="3" y="135"/>
                      <a:pt x="3" y="136"/>
                      <a:pt x="3" y="138"/>
                    </a:cubicBezTo>
                    <a:cubicBezTo>
                      <a:pt x="3" y="138"/>
                      <a:pt x="3" y="139"/>
                      <a:pt x="4" y="140"/>
                    </a:cubicBezTo>
                    <a:cubicBezTo>
                      <a:pt x="4" y="141"/>
                      <a:pt x="4" y="143"/>
                      <a:pt x="5" y="145"/>
                    </a:cubicBezTo>
                    <a:cubicBezTo>
                      <a:pt x="5" y="145"/>
                      <a:pt x="5" y="146"/>
                      <a:pt x="5" y="146"/>
                    </a:cubicBezTo>
                    <a:cubicBezTo>
                      <a:pt x="6" y="148"/>
                      <a:pt x="6" y="150"/>
                      <a:pt x="7" y="152"/>
                    </a:cubicBezTo>
                    <a:cubicBezTo>
                      <a:pt x="7" y="152"/>
                      <a:pt x="7" y="152"/>
                      <a:pt x="7" y="152"/>
                    </a:cubicBezTo>
                    <a:cubicBezTo>
                      <a:pt x="8" y="154"/>
                      <a:pt x="9" y="156"/>
                      <a:pt x="9" y="158"/>
                    </a:cubicBezTo>
                    <a:cubicBezTo>
                      <a:pt x="9" y="158"/>
                      <a:pt x="9" y="158"/>
                      <a:pt x="9" y="158"/>
                    </a:cubicBezTo>
                    <a:cubicBezTo>
                      <a:pt x="9" y="158"/>
                      <a:pt x="9" y="158"/>
                      <a:pt x="9" y="158"/>
                    </a:cubicBezTo>
                    <a:cubicBezTo>
                      <a:pt x="14" y="169"/>
                      <a:pt x="19" y="179"/>
                      <a:pt x="25" y="188"/>
                    </a:cubicBezTo>
                    <a:cubicBezTo>
                      <a:pt x="25" y="188"/>
                      <a:pt x="25" y="188"/>
                      <a:pt x="25" y="188"/>
                    </a:cubicBezTo>
                    <a:cubicBezTo>
                      <a:pt x="25" y="188"/>
                      <a:pt x="25" y="189"/>
                      <a:pt x="26" y="189"/>
                    </a:cubicBezTo>
                    <a:cubicBezTo>
                      <a:pt x="27" y="190"/>
                      <a:pt x="28" y="192"/>
                      <a:pt x="29" y="193"/>
                    </a:cubicBezTo>
                    <a:cubicBezTo>
                      <a:pt x="29" y="193"/>
                      <a:pt x="29" y="194"/>
                      <a:pt x="29" y="194"/>
                    </a:cubicBezTo>
                    <a:cubicBezTo>
                      <a:pt x="29" y="194"/>
                      <a:pt x="29" y="194"/>
                      <a:pt x="30" y="194"/>
                    </a:cubicBezTo>
                    <a:cubicBezTo>
                      <a:pt x="31" y="196"/>
                      <a:pt x="33" y="198"/>
                      <a:pt x="35" y="201"/>
                    </a:cubicBezTo>
                    <a:cubicBezTo>
                      <a:pt x="35" y="201"/>
                      <a:pt x="36" y="201"/>
                      <a:pt x="36" y="202"/>
                    </a:cubicBezTo>
                    <a:cubicBezTo>
                      <a:pt x="38" y="204"/>
                      <a:pt x="40" y="206"/>
                      <a:pt x="42" y="209"/>
                    </a:cubicBezTo>
                    <a:cubicBezTo>
                      <a:pt x="44" y="211"/>
                      <a:pt x="47" y="211"/>
                      <a:pt x="49" y="211"/>
                    </a:cubicBezTo>
                    <a:cubicBezTo>
                      <a:pt x="51" y="211"/>
                      <a:pt x="52" y="210"/>
                      <a:pt x="54" y="209"/>
                    </a:cubicBezTo>
                    <a:cubicBezTo>
                      <a:pt x="54" y="208"/>
                      <a:pt x="55" y="207"/>
                      <a:pt x="55" y="206"/>
                    </a:cubicBezTo>
                    <a:cubicBezTo>
                      <a:pt x="55" y="206"/>
                      <a:pt x="55" y="206"/>
                      <a:pt x="55" y="206"/>
                    </a:cubicBezTo>
                    <a:cubicBezTo>
                      <a:pt x="55" y="206"/>
                      <a:pt x="55" y="206"/>
                      <a:pt x="56" y="205"/>
                    </a:cubicBezTo>
                    <a:cubicBezTo>
                      <a:pt x="56" y="205"/>
                      <a:pt x="56" y="204"/>
                      <a:pt x="56" y="203"/>
                    </a:cubicBezTo>
                    <a:cubicBezTo>
                      <a:pt x="56" y="201"/>
                      <a:pt x="55" y="199"/>
                      <a:pt x="54" y="197"/>
                    </a:cubicBezTo>
                    <a:cubicBezTo>
                      <a:pt x="52" y="195"/>
                      <a:pt x="50" y="193"/>
                      <a:pt x="48" y="191"/>
                    </a:cubicBezTo>
                    <a:close/>
                    <a:moveTo>
                      <a:pt x="207" y="60"/>
                    </a:moveTo>
                    <a:cubicBezTo>
                      <a:pt x="158" y="60"/>
                      <a:pt x="158" y="60"/>
                      <a:pt x="158" y="60"/>
                    </a:cubicBezTo>
                    <a:cubicBezTo>
                      <a:pt x="147" y="60"/>
                      <a:pt x="138" y="69"/>
                      <a:pt x="138" y="80"/>
                    </a:cubicBezTo>
                    <a:cubicBezTo>
                      <a:pt x="138" y="439"/>
                      <a:pt x="138" y="439"/>
                      <a:pt x="138" y="439"/>
                    </a:cubicBezTo>
                    <a:cubicBezTo>
                      <a:pt x="138" y="443"/>
                      <a:pt x="142" y="447"/>
                      <a:pt x="146" y="447"/>
                    </a:cubicBezTo>
                    <a:cubicBezTo>
                      <a:pt x="151" y="447"/>
                      <a:pt x="154" y="443"/>
                      <a:pt x="154" y="439"/>
                    </a:cubicBezTo>
                    <a:cubicBezTo>
                      <a:pt x="154" y="420"/>
                      <a:pt x="154" y="420"/>
                      <a:pt x="154" y="420"/>
                    </a:cubicBezTo>
                    <a:cubicBezTo>
                      <a:pt x="211" y="363"/>
                      <a:pt x="211" y="363"/>
                      <a:pt x="211" y="363"/>
                    </a:cubicBezTo>
                    <a:cubicBezTo>
                      <a:pt x="211" y="439"/>
                      <a:pt x="211" y="439"/>
                      <a:pt x="211" y="439"/>
                    </a:cubicBezTo>
                    <a:cubicBezTo>
                      <a:pt x="211" y="443"/>
                      <a:pt x="215" y="447"/>
                      <a:pt x="219" y="447"/>
                    </a:cubicBezTo>
                    <a:cubicBezTo>
                      <a:pt x="223" y="447"/>
                      <a:pt x="227" y="443"/>
                      <a:pt x="227" y="439"/>
                    </a:cubicBezTo>
                    <a:cubicBezTo>
                      <a:pt x="227" y="80"/>
                      <a:pt x="227" y="80"/>
                      <a:pt x="227" y="80"/>
                    </a:cubicBezTo>
                    <a:cubicBezTo>
                      <a:pt x="227" y="69"/>
                      <a:pt x="218" y="60"/>
                      <a:pt x="207" y="60"/>
                    </a:cubicBezTo>
                    <a:close/>
                    <a:moveTo>
                      <a:pt x="154" y="80"/>
                    </a:moveTo>
                    <a:cubicBezTo>
                      <a:pt x="154" y="78"/>
                      <a:pt x="156" y="76"/>
                      <a:pt x="158" y="76"/>
                    </a:cubicBezTo>
                    <a:cubicBezTo>
                      <a:pt x="198" y="76"/>
                      <a:pt x="198" y="76"/>
                      <a:pt x="198" y="76"/>
                    </a:cubicBezTo>
                    <a:cubicBezTo>
                      <a:pt x="154" y="120"/>
                      <a:pt x="154" y="120"/>
                      <a:pt x="154" y="120"/>
                    </a:cubicBezTo>
                    <a:lnTo>
                      <a:pt x="154" y="80"/>
                    </a:lnTo>
                    <a:close/>
                    <a:moveTo>
                      <a:pt x="154" y="155"/>
                    </a:moveTo>
                    <a:cubicBezTo>
                      <a:pt x="207" y="207"/>
                      <a:pt x="207" y="207"/>
                      <a:pt x="207" y="207"/>
                    </a:cubicBezTo>
                    <a:cubicBezTo>
                      <a:pt x="154" y="260"/>
                      <a:pt x="154" y="260"/>
                      <a:pt x="154" y="260"/>
                    </a:cubicBezTo>
                    <a:lnTo>
                      <a:pt x="154" y="155"/>
                    </a:lnTo>
                    <a:close/>
                    <a:moveTo>
                      <a:pt x="154" y="397"/>
                    </a:moveTo>
                    <a:cubicBezTo>
                      <a:pt x="154" y="294"/>
                      <a:pt x="154" y="294"/>
                      <a:pt x="154" y="294"/>
                    </a:cubicBezTo>
                    <a:cubicBezTo>
                      <a:pt x="206" y="346"/>
                      <a:pt x="206" y="346"/>
                      <a:pt x="206" y="346"/>
                    </a:cubicBezTo>
                    <a:lnTo>
                      <a:pt x="154" y="397"/>
                    </a:lnTo>
                    <a:close/>
                    <a:moveTo>
                      <a:pt x="211" y="328"/>
                    </a:moveTo>
                    <a:cubicBezTo>
                      <a:pt x="160" y="277"/>
                      <a:pt x="160" y="277"/>
                      <a:pt x="160" y="277"/>
                    </a:cubicBezTo>
                    <a:cubicBezTo>
                      <a:pt x="211" y="226"/>
                      <a:pt x="211" y="226"/>
                      <a:pt x="211" y="226"/>
                    </a:cubicBezTo>
                    <a:lnTo>
                      <a:pt x="211" y="328"/>
                    </a:lnTo>
                    <a:close/>
                    <a:moveTo>
                      <a:pt x="211" y="189"/>
                    </a:moveTo>
                    <a:cubicBezTo>
                      <a:pt x="159" y="137"/>
                      <a:pt x="159" y="137"/>
                      <a:pt x="159" y="137"/>
                    </a:cubicBezTo>
                    <a:cubicBezTo>
                      <a:pt x="211" y="86"/>
                      <a:pt x="211" y="86"/>
                      <a:pt x="211" y="86"/>
                    </a:cubicBezTo>
                    <a:lnTo>
                      <a:pt x="211" y="189"/>
                    </a:lnTo>
                    <a:close/>
                    <a:moveTo>
                      <a:pt x="107" y="58"/>
                    </a:moveTo>
                    <a:cubicBezTo>
                      <a:pt x="103" y="58"/>
                      <a:pt x="99" y="62"/>
                      <a:pt x="99" y="66"/>
                    </a:cubicBezTo>
                    <a:cubicBezTo>
                      <a:pt x="99" y="144"/>
                      <a:pt x="99" y="144"/>
                      <a:pt x="99" y="144"/>
                    </a:cubicBezTo>
                    <a:cubicBezTo>
                      <a:pt x="99" y="148"/>
                      <a:pt x="103" y="152"/>
                      <a:pt x="107" y="152"/>
                    </a:cubicBezTo>
                    <a:cubicBezTo>
                      <a:pt x="111" y="152"/>
                      <a:pt x="115" y="148"/>
                      <a:pt x="115" y="144"/>
                    </a:cubicBezTo>
                    <a:cubicBezTo>
                      <a:pt x="115" y="66"/>
                      <a:pt x="115" y="66"/>
                      <a:pt x="115" y="66"/>
                    </a:cubicBezTo>
                    <a:cubicBezTo>
                      <a:pt x="115" y="62"/>
                      <a:pt x="111" y="58"/>
                      <a:pt x="107" y="58"/>
                    </a:cubicBezTo>
                    <a:close/>
                    <a:moveTo>
                      <a:pt x="320" y="28"/>
                    </a:moveTo>
                    <a:cubicBezTo>
                      <a:pt x="322" y="29"/>
                      <a:pt x="323" y="31"/>
                      <a:pt x="324" y="33"/>
                    </a:cubicBezTo>
                    <a:cubicBezTo>
                      <a:pt x="327" y="36"/>
                      <a:pt x="332" y="37"/>
                      <a:pt x="335" y="35"/>
                    </a:cubicBezTo>
                    <a:cubicBezTo>
                      <a:pt x="339" y="32"/>
                      <a:pt x="340" y="27"/>
                      <a:pt x="337" y="23"/>
                    </a:cubicBezTo>
                    <a:cubicBezTo>
                      <a:pt x="336" y="22"/>
                      <a:pt x="335" y="20"/>
                      <a:pt x="333" y="18"/>
                    </a:cubicBezTo>
                    <a:cubicBezTo>
                      <a:pt x="329" y="13"/>
                      <a:pt x="325" y="8"/>
                      <a:pt x="320" y="3"/>
                    </a:cubicBezTo>
                    <a:cubicBezTo>
                      <a:pt x="317" y="0"/>
                      <a:pt x="312" y="0"/>
                      <a:pt x="309" y="3"/>
                    </a:cubicBezTo>
                    <a:cubicBezTo>
                      <a:pt x="307" y="4"/>
                      <a:pt x="306" y="7"/>
                      <a:pt x="306" y="9"/>
                    </a:cubicBezTo>
                    <a:cubicBezTo>
                      <a:pt x="306" y="11"/>
                      <a:pt x="307" y="13"/>
                      <a:pt x="309" y="14"/>
                    </a:cubicBezTo>
                    <a:cubicBezTo>
                      <a:pt x="313" y="18"/>
                      <a:pt x="317" y="23"/>
                      <a:pt x="320" y="28"/>
                    </a:cubicBezTo>
                    <a:close/>
                    <a:moveTo>
                      <a:pt x="257" y="59"/>
                    </a:moveTo>
                    <a:cubicBezTo>
                      <a:pt x="252" y="59"/>
                      <a:pt x="249" y="63"/>
                      <a:pt x="249" y="67"/>
                    </a:cubicBezTo>
                    <a:cubicBezTo>
                      <a:pt x="249" y="145"/>
                      <a:pt x="249" y="145"/>
                      <a:pt x="249" y="145"/>
                    </a:cubicBezTo>
                    <a:cubicBezTo>
                      <a:pt x="249" y="149"/>
                      <a:pt x="252" y="153"/>
                      <a:pt x="257" y="153"/>
                    </a:cubicBezTo>
                    <a:cubicBezTo>
                      <a:pt x="261" y="153"/>
                      <a:pt x="265" y="149"/>
                      <a:pt x="265" y="145"/>
                    </a:cubicBezTo>
                    <a:cubicBezTo>
                      <a:pt x="265" y="67"/>
                      <a:pt x="265" y="67"/>
                      <a:pt x="265" y="67"/>
                    </a:cubicBezTo>
                    <a:cubicBezTo>
                      <a:pt x="265" y="63"/>
                      <a:pt x="261" y="59"/>
                      <a:pt x="257" y="59"/>
                    </a:cubicBezTo>
                    <a:close/>
                    <a:moveTo>
                      <a:pt x="291" y="32"/>
                    </a:moveTo>
                    <a:cubicBezTo>
                      <a:pt x="288" y="29"/>
                      <a:pt x="283" y="29"/>
                      <a:pt x="279" y="32"/>
                    </a:cubicBezTo>
                    <a:cubicBezTo>
                      <a:pt x="278" y="34"/>
                      <a:pt x="277" y="36"/>
                      <a:pt x="277" y="38"/>
                    </a:cubicBezTo>
                    <a:cubicBezTo>
                      <a:pt x="277" y="40"/>
                      <a:pt x="278" y="42"/>
                      <a:pt x="279" y="44"/>
                    </a:cubicBezTo>
                    <a:cubicBezTo>
                      <a:pt x="297" y="61"/>
                      <a:pt x="305" y="83"/>
                      <a:pt x="305" y="106"/>
                    </a:cubicBezTo>
                    <a:cubicBezTo>
                      <a:pt x="305" y="128"/>
                      <a:pt x="297" y="151"/>
                      <a:pt x="279" y="168"/>
                    </a:cubicBezTo>
                    <a:cubicBezTo>
                      <a:pt x="279" y="168"/>
                      <a:pt x="279" y="168"/>
                      <a:pt x="279" y="168"/>
                    </a:cubicBezTo>
                    <a:cubicBezTo>
                      <a:pt x="276" y="171"/>
                      <a:pt x="276" y="176"/>
                      <a:pt x="279" y="179"/>
                    </a:cubicBezTo>
                    <a:cubicBezTo>
                      <a:pt x="283" y="182"/>
                      <a:pt x="288" y="182"/>
                      <a:pt x="291" y="179"/>
                    </a:cubicBezTo>
                    <a:cubicBezTo>
                      <a:pt x="311" y="159"/>
                      <a:pt x="321" y="132"/>
                      <a:pt x="321" y="106"/>
                    </a:cubicBezTo>
                    <a:cubicBezTo>
                      <a:pt x="321" y="79"/>
                      <a:pt x="311" y="53"/>
                      <a:pt x="291" y="32"/>
                    </a:cubicBezTo>
                    <a:close/>
                    <a:moveTo>
                      <a:pt x="353" y="53"/>
                    </a:moveTo>
                    <a:cubicBezTo>
                      <a:pt x="351" y="49"/>
                      <a:pt x="347" y="47"/>
                      <a:pt x="343" y="49"/>
                    </a:cubicBezTo>
                    <a:cubicBezTo>
                      <a:pt x="338" y="50"/>
                      <a:pt x="336" y="55"/>
                      <a:pt x="338" y="59"/>
                    </a:cubicBezTo>
                    <a:cubicBezTo>
                      <a:pt x="344" y="74"/>
                      <a:pt x="347" y="90"/>
                      <a:pt x="347" y="106"/>
                    </a:cubicBezTo>
                    <a:cubicBezTo>
                      <a:pt x="347" y="140"/>
                      <a:pt x="333" y="173"/>
                      <a:pt x="309" y="197"/>
                    </a:cubicBezTo>
                    <a:cubicBezTo>
                      <a:pt x="307" y="199"/>
                      <a:pt x="306" y="201"/>
                      <a:pt x="306" y="203"/>
                    </a:cubicBezTo>
                    <a:cubicBezTo>
                      <a:pt x="306" y="205"/>
                      <a:pt x="307" y="207"/>
                      <a:pt x="309" y="209"/>
                    </a:cubicBezTo>
                    <a:cubicBezTo>
                      <a:pt x="312" y="212"/>
                      <a:pt x="317" y="212"/>
                      <a:pt x="320" y="209"/>
                    </a:cubicBezTo>
                    <a:cubicBezTo>
                      <a:pt x="348" y="181"/>
                      <a:pt x="363" y="145"/>
                      <a:pt x="363" y="106"/>
                    </a:cubicBezTo>
                    <a:cubicBezTo>
                      <a:pt x="363" y="88"/>
                      <a:pt x="359" y="70"/>
                      <a:pt x="353" y="5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ysClr val="windowText" lastClr="000000"/>
                  </a:solidFill>
                  <a:effectLst/>
                  <a:uLnTx/>
                  <a:uFillTx/>
                  <a:latin typeface="+mn-lt"/>
                  <a:ea typeface="+mn-ea"/>
                  <a:cs typeface="+mn-cs"/>
                </a:endParaRPr>
              </a:p>
            </p:txBody>
          </p:sp>
          <p:cxnSp>
            <p:nvCxnSpPr>
              <p:cNvPr id="82" name="Straight Connector 81">
                <a:extLst>
                  <a:ext uri="{FF2B5EF4-FFF2-40B4-BE49-F238E27FC236}">
                    <a16:creationId xmlns:a16="http://schemas.microsoft.com/office/drawing/2014/main" id="{FE7F250C-9847-48F5-AB41-2A9C32A0AB4E}"/>
                  </a:ext>
                </a:extLst>
              </p:cNvPr>
              <p:cNvCxnSpPr>
                <a:cxnSpLocks/>
                <a:stCxn id="80" idx="0"/>
                <a:endCxn id="77" idx="0"/>
              </p:cNvCxnSpPr>
              <p:nvPr/>
            </p:nvCxnSpPr>
            <p:spPr bwMode="auto">
              <a:xfrm flipV="1">
                <a:off x="1576746" y="5087177"/>
                <a:ext cx="1130354" cy="20635"/>
              </a:xfrm>
              <a:prstGeom prst="line">
                <a:avLst/>
              </a:prstGeom>
              <a:solidFill>
                <a:schemeClr val="accent1"/>
              </a:solidFill>
              <a:ln w="12700" cap="flat" cmpd="sng" algn="ctr">
                <a:solidFill>
                  <a:schemeClr val="bg1"/>
                </a:solidFill>
                <a:prstDash val="solid"/>
                <a:round/>
                <a:headEnd type="none" w="med" len="med"/>
                <a:tailEnd type="none" w="med" len="med"/>
              </a:ln>
              <a:effectLst/>
            </p:spPr>
          </p:cxnSp>
          <p:sp>
            <p:nvSpPr>
              <p:cNvPr id="83" name="TextBox 82">
                <a:extLst>
                  <a:ext uri="{FF2B5EF4-FFF2-40B4-BE49-F238E27FC236}">
                    <a16:creationId xmlns:a16="http://schemas.microsoft.com/office/drawing/2014/main" id="{0F16FFEF-2542-484E-A37A-BF17A1E05F80}"/>
                  </a:ext>
                </a:extLst>
              </p:cNvPr>
              <p:cNvSpPr txBox="1"/>
              <p:nvPr/>
            </p:nvSpPr>
            <p:spPr>
              <a:xfrm>
                <a:off x="1988645" y="4886932"/>
                <a:ext cx="277640" cy="1724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mn-lt"/>
                    <a:ea typeface="+mn-ea"/>
                    <a:cs typeface="+mn-cs"/>
                  </a:rPr>
                  <a:t>X2’</a:t>
                </a:r>
              </a:p>
            </p:txBody>
          </p:sp>
          <p:cxnSp>
            <p:nvCxnSpPr>
              <p:cNvPr id="84" name="Straight Connector 83">
                <a:extLst>
                  <a:ext uri="{FF2B5EF4-FFF2-40B4-BE49-F238E27FC236}">
                    <a16:creationId xmlns:a16="http://schemas.microsoft.com/office/drawing/2014/main" id="{6DA7918D-4F30-4516-9167-715211BF84A4}"/>
                  </a:ext>
                </a:extLst>
              </p:cNvPr>
              <p:cNvCxnSpPr>
                <a:cxnSpLocks/>
              </p:cNvCxnSpPr>
              <p:nvPr/>
            </p:nvCxnSpPr>
            <p:spPr bwMode="auto">
              <a:xfrm>
                <a:off x="1568137" y="5126064"/>
                <a:ext cx="1074120" cy="0"/>
              </a:xfrm>
              <a:prstGeom prst="line">
                <a:avLst/>
              </a:prstGeom>
              <a:noFill/>
              <a:ln w="12700" cap="flat" cmpd="sng" algn="ctr">
                <a:solidFill>
                  <a:schemeClr val="bg1"/>
                </a:solidFill>
                <a:prstDash val="dash"/>
                <a:round/>
                <a:headEnd type="none" w="med" len="med"/>
                <a:tailEnd type="none" w="med" len="med"/>
              </a:ln>
              <a:effectLst/>
            </p:spPr>
          </p:cxnSp>
          <p:sp>
            <p:nvSpPr>
              <p:cNvPr id="85" name="Freeform 6">
                <a:extLst>
                  <a:ext uri="{FF2B5EF4-FFF2-40B4-BE49-F238E27FC236}">
                    <a16:creationId xmlns:a16="http://schemas.microsoft.com/office/drawing/2014/main" id="{AE386012-AD5A-4163-ADFE-C0596A728310}"/>
                  </a:ext>
                </a:extLst>
              </p:cNvPr>
              <p:cNvSpPr>
                <a:spLocks noEditPoints="1"/>
              </p:cNvSpPr>
              <p:nvPr/>
            </p:nvSpPr>
            <p:spPr bwMode="auto">
              <a:xfrm>
                <a:off x="1953162" y="5540426"/>
                <a:ext cx="204355" cy="341816"/>
              </a:xfrm>
              <a:custGeom>
                <a:avLst/>
                <a:gdLst>
                  <a:gd name="T0" fmla="*/ 2147483647 w 241"/>
                  <a:gd name="T1" fmla="*/ 2147483647 h 383"/>
                  <a:gd name="T2" fmla="*/ 2147483647 w 241"/>
                  <a:gd name="T3" fmla="*/ 2147483647 h 383"/>
                  <a:gd name="T4" fmla="*/ 2147483647 w 241"/>
                  <a:gd name="T5" fmla="*/ 2147483647 h 383"/>
                  <a:gd name="T6" fmla="*/ 2147483647 w 241"/>
                  <a:gd name="T7" fmla="*/ 2147483647 h 383"/>
                  <a:gd name="T8" fmla="*/ 2147483647 w 241"/>
                  <a:gd name="T9" fmla="*/ 2147483647 h 383"/>
                  <a:gd name="T10" fmla="*/ 2147483647 w 241"/>
                  <a:gd name="T11" fmla="*/ 2147483647 h 383"/>
                  <a:gd name="T12" fmla="*/ 2147483647 w 241"/>
                  <a:gd name="T13" fmla="*/ 2147483647 h 383"/>
                  <a:gd name="T14" fmla="*/ 2147483647 w 241"/>
                  <a:gd name="T15" fmla="*/ 2147483647 h 383"/>
                  <a:gd name="T16" fmla="*/ 2147483647 w 241"/>
                  <a:gd name="T17" fmla="*/ 0 h 383"/>
                  <a:gd name="T18" fmla="*/ 2147483647 w 241"/>
                  <a:gd name="T19" fmla="*/ 0 h 383"/>
                  <a:gd name="T20" fmla="*/ 0 w 241"/>
                  <a:gd name="T21" fmla="*/ 2147483647 h 383"/>
                  <a:gd name="T22" fmla="*/ 0 w 241"/>
                  <a:gd name="T23" fmla="*/ 2147483647 h 383"/>
                  <a:gd name="T24" fmla="*/ 2147483647 w 241"/>
                  <a:gd name="T25" fmla="*/ 2147483647 h 383"/>
                  <a:gd name="T26" fmla="*/ 2147483647 w 241"/>
                  <a:gd name="T27" fmla="*/ 2147483647 h 383"/>
                  <a:gd name="T28" fmla="*/ 2147483647 w 241"/>
                  <a:gd name="T29" fmla="*/ 2147483647 h 383"/>
                  <a:gd name="T30" fmla="*/ 2147483647 w 241"/>
                  <a:gd name="T31" fmla="*/ 2147483647 h 383"/>
                  <a:gd name="T32" fmla="*/ 2147483647 w 241"/>
                  <a:gd name="T33" fmla="*/ 2147483647 h 383"/>
                  <a:gd name="T34" fmla="*/ 2147483647 w 241"/>
                  <a:gd name="T35" fmla="*/ 2147483647 h 383"/>
                  <a:gd name="T36" fmla="*/ 2147483647 w 241"/>
                  <a:gd name="T37" fmla="*/ 2147483647 h 383"/>
                  <a:gd name="T38" fmla="*/ 2147483647 w 241"/>
                  <a:gd name="T39" fmla="*/ 2147483647 h 383"/>
                  <a:gd name="T40" fmla="*/ 2147483647 w 241"/>
                  <a:gd name="T41" fmla="*/ 2147483647 h 383"/>
                  <a:gd name="T42" fmla="*/ 2147483647 w 241"/>
                  <a:gd name="T43" fmla="*/ 2147483647 h 383"/>
                  <a:gd name="T44" fmla="*/ 2147483647 w 241"/>
                  <a:gd name="T45" fmla="*/ 2147483647 h 383"/>
                  <a:gd name="T46" fmla="*/ 2147483647 w 241"/>
                  <a:gd name="T47" fmla="*/ 2147483647 h 383"/>
                  <a:gd name="T48" fmla="*/ 2147483647 w 241"/>
                  <a:gd name="T49" fmla="*/ 2147483647 h 383"/>
                  <a:gd name="T50" fmla="*/ 2147483647 w 241"/>
                  <a:gd name="T51" fmla="*/ 2147483647 h 383"/>
                  <a:gd name="T52" fmla="*/ 2147483647 w 241"/>
                  <a:gd name="T53" fmla="*/ 2147483647 h 383"/>
                  <a:gd name="T54" fmla="*/ 2147483647 w 241"/>
                  <a:gd name="T55" fmla="*/ 2147483647 h 383"/>
                  <a:gd name="T56" fmla="*/ 2147483647 w 241"/>
                  <a:gd name="T57" fmla="*/ 2147483647 h 383"/>
                  <a:gd name="T58" fmla="*/ 2147483647 w 241"/>
                  <a:gd name="T59" fmla="*/ 2147483647 h 383"/>
                  <a:gd name="T60" fmla="*/ 2147483647 w 241"/>
                  <a:gd name="T61" fmla="*/ 2147483647 h 383"/>
                  <a:gd name="T62" fmla="*/ 2147483647 w 241"/>
                  <a:gd name="T63" fmla="*/ 2147483647 h 383"/>
                  <a:gd name="T64" fmla="*/ 2147483647 w 241"/>
                  <a:gd name="T65" fmla="*/ 2147483647 h 383"/>
                  <a:gd name="T66" fmla="*/ 2147483647 w 241"/>
                  <a:gd name="T67" fmla="*/ 2147483647 h 383"/>
                  <a:gd name="T68" fmla="*/ 2147483647 w 241"/>
                  <a:gd name="T69" fmla="*/ 2147483647 h 383"/>
                  <a:gd name="T70" fmla="*/ 2147483647 w 241"/>
                  <a:gd name="T71" fmla="*/ 2147483647 h 383"/>
                  <a:gd name="T72" fmla="*/ 2147483647 w 241"/>
                  <a:gd name="T73" fmla="*/ 2147483647 h 383"/>
                  <a:gd name="T74" fmla="*/ 2147483647 w 241"/>
                  <a:gd name="T75" fmla="*/ 2147483647 h 383"/>
                  <a:gd name="T76" fmla="*/ 2147483647 w 241"/>
                  <a:gd name="T77" fmla="*/ 2147483647 h 383"/>
                  <a:gd name="T78" fmla="*/ 2147483647 w 241"/>
                  <a:gd name="T79" fmla="*/ 2147483647 h 383"/>
                  <a:gd name="T80" fmla="*/ 2147483647 w 241"/>
                  <a:gd name="T81" fmla="*/ 2147483647 h 383"/>
                  <a:gd name="T82" fmla="*/ 2147483647 w 241"/>
                  <a:gd name="T83" fmla="*/ 2147483647 h 383"/>
                  <a:gd name="T84" fmla="*/ 2147483647 w 241"/>
                  <a:gd name="T85" fmla="*/ 2147483647 h 383"/>
                  <a:gd name="T86" fmla="*/ 2147483647 w 241"/>
                  <a:gd name="T87" fmla="*/ 2147483647 h 383"/>
                  <a:gd name="T88" fmla="*/ 2147483647 w 241"/>
                  <a:gd name="T89" fmla="*/ 2147483647 h 38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41" h="383">
                    <a:moveTo>
                      <a:pt x="117" y="356"/>
                    </a:moveTo>
                    <a:cubicBezTo>
                      <a:pt x="127" y="356"/>
                      <a:pt x="135" y="348"/>
                      <a:pt x="135" y="338"/>
                    </a:cubicBezTo>
                    <a:cubicBezTo>
                      <a:pt x="135" y="329"/>
                      <a:pt x="127" y="321"/>
                      <a:pt x="117" y="321"/>
                    </a:cubicBezTo>
                    <a:cubicBezTo>
                      <a:pt x="107" y="321"/>
                      <a:pt x="99" y="329"/>
                      <a:pt x="99" y="338"/>
                    </a:cubicBezTo>
                    <a:cubicBezTo>
                      <a:pt x="99" y="348"/>
                      <a:pt x="107" y="356"/>
                      <a:pt x="117" y="356"/>
                    </a:cubicBezTo>
                    <a:close/>
                    <a:moveTo>
                      <a:pt x="233" y="90"/>
                    </a:moveTo>
                    <a:cubicBezTo>
                      <a:pt x="237" y="90"/>
                      <a:pt x="241" y="87"/>
                      <a:pt x="241" y="82"/>
                    </a:cubicBezTo>
                    <a:cubicBezTo>
                      <a:pt x="241" y="19"/>
                      <a:pt x="241" y="19"/>
                      <a:pt x="241" y="19"/>
                    </a:cubicBezTo>
                    <a:cubicBezTo>
                      <a:pt x="241" y="8"/>
                      <a:pt x="232" y="0"/>
                      <a:pt x="221" y="0"/>
                    </a:cubicBezTo>
                    <a:cubicBezTo>
                      <a:pt x="19" y="0"/>
                      <a:pt x="19" y="0"/>
                      <a:pt x="19" y="0"/>
                    </a:cubicBezTo>
                    <a:cubicBezTo>
                      <a:pt x="8" y="0"/>
                      <a:pt x="0" y="8"/>
                      <a:pt x="0" y="19"/>
                    </a:cubicBezTo>
                    <a:cubicBezTo>
                      <a:pt x="0" y="364"/>
                      <a:pt x="0" y="364"/>
                      <a:pt x="0" y="364"/>
                    </a:cubicBezTo>
                    <a:cubicBezTo>
                      <a:pt x="0" y="375"/>
                      <a:pt x="8" y="383"/>
                      <a:pt x="19" y="383"/>
                    </a:cubicBezTo>
                    <a:cubicBezTo>
                      <a:pt x="221" y="383"/>
                      <a:pt x="221" y="383"/>
                      <a:pt x="221" y="383"/>
                    </a:cubicBezTo>
                    <a:cubicBezTo>
                      <a:pt x="232" y="383"/>
                      <a:pt x="241" y="375"/>
                      <a:pt x="241" y="364"/>
                    </a:cubicBezTo>
                    <a:cubicBezTo>
                      <a:pt x="241" y="114"/>
                      <a:pt x="241" y="114"/>
                      <a:pt x="241" y="114"/>
                    </a:cubicBezTo>
                    <a:cubicBezTo>
                      <a:pt x="241" y="110"/>
                      <a:pt x="237" y="106"/>
                      <a:pt x="233" y="106"/>
                    </a:cubicBezTo>
                    <a:cubicBezTo>
                      <a:pt x="228" y="106"/>
                      <a:pt x="225" y="110"/>
                      <a:pt x="225" y="114"/>
                    </a:cubicBezTo>
                    <a:cubicBezTo>
                      <a:pt x="225" y="295"/>
                      <a:pt x="225" y="295"/>
                      <a:pt x="225" y="295"/>
                    </a:cubicBezTo>
                    <a:cubicBezTo>
                      <a:pt x="16" y="295"/>
                      <a:pt x="16" y="295"/>
                      <a:pt x="16" y="295"/>
                    </a:cubicBezTo>
                    <a:cubicBezTo>
                      <a:pt x="16" y="69"/>
                      <a:pt x="16" y="69"/>
                      <a:pt x="16" y="69"/>
                    </a:cubicBezTo>
                    <a:cubicBezTo>
                      <a:pt x="225" y="69"/>
                      <a:pt x="225" y="69"/>
                      <a:pt x="225" y="69"/>
                    </a:cubicBezTo>
                    <a:cubicBezTo>
                      <a:pt x="225" y="82"/>
                      <a:pt x="225" y="82"/>
                      <a:pt x="225" y="82"/>
                    </a:cubicBezTo>
                    <a:cubicBezTo>
                      <a:pt x="225" y="87"/>
                      <a:pt x="228" y="90"/>
                      <a:pt x="233" y="90"/>
                    </a:cubicBezTo>
                    <a:close/>
                    <a:moveTo>
                      <a:pt x="225" y="311"/>
                    </a:moveTo>
                    <a:cubicBezTo>
                      <a:pt x="225" y="364"/>
                      <a:pt x="225" y="364"/>
                      <a:pt x="225" y="364"/>
                    </a:cubicBezTo>
                    <a:cubicBezTo>
                      <a:pt x="225" y="366"/>
                      <a:pt x="223" y="367"/>
                      <a:pt x="221" y="367"/>
                    </a:cubicBezTo>
                    <a:cubicBezTo>
                      <a:pt x="19" y="367"/>
                      <a:pt x="19" y="367"/>
                      <a:pt x="19" y="367"/>
                    </a:cubicBezTo>
                    <a:cubicBezTo>
                      <a:pt x="17" y="367"/>
                      <a:pt x="16" y="366"/>
                      <a:pt x="16" y="364"/>
                    </a:cubicBezTo>
                    <a:cubicBezTo>
                      <a:pt x="16" y="311"/>
                      <a:pt x="16" y="311"/>
                      <a:pt x="16" y="311"/>
                    </a:cubicBezTo>
                    <a:lnTo>
                      <a:pt x="225" y="311"/>
                    </a:lnTo>
                    <a:close/>
                    <a:moveTo>
                      <a:pt x="16" y="53"/>
                    </a:moveTo>
                    <a:cubicBezTo>
                      <a:pt x="16" y="19"/>
                      <a:pt x="16" y="19"/>
                      <a:pt x="16" y="19"/>
                    </a:cubicBezTo>
                    <a:cubicBezTo>
                      <a:pt x="16" y="17"/>
                      <a:pt x="17" y="16"/>
                      <a:pt x="19" y="16"/>
                    </a:cubicBezTo>
                    <a:cubicBezTo>
                      <a:pt x="221" y="16"/>
                      <a:pt x="221" y="16"/>
                      <a:pt x="221" y="16"/>
                    </a:cubicBezTo>
                    <a:cubicBezTo>
                      <a:pt x="223" y="16"/>
                      <a:pt x="225" y="17"/>
                      <a:pt x="225" y="19"/>
                    </a:cubicBezTo>
                    <a:cubicBezTo>
                      <a:pt x="225" y="53"/>
                      <a:pt x="225" y="53"/>
                      <a:pt x="225" y="53"/>
                    </a:cubicBezTo>
                    <a:lnTo>
                      <a:pt x="16" y="53"/>
                    </a:lnTo>
                    <a:close/>
                    <a:moveTo>
                      <a:pt x="135" y="26"/>
                    </a:moveTo>
                    <a:cubicBezTo>
                      <a:pt x="99" y="26"/>
                      <a:pt x="99" y="26"/>
                      <a:pt x="99" y="26"/>
                    </a:cubicBezTo>
                    <a:cubicBezTo>
                      <a:pt x="95" y="26"/>
                      <a:pt x="91" y="30"/>
                      <a:pt x="91" y="34"/>
                    </a:cubicBezTo>
                    <a:cubicBezTo>
                      <a:pt x="91" y="38"/>
                      <a:pt x="95" y="42"/>
                      <a:pt x="99" y="42"/>
                    </a:cubicBezTo>
                    <a:cubicBezTo>
                      <a:pt x="135" y="42"/>
                      <a:pt x="135" y="42"/>
                      <a:pt x="135" y="42"/>
                    </a:cubicBezTo>
                    <a:cubicBezTo>
                      <a:pt x="139" y="42"/>
                      <a:pt x="143" y="38"/>
                      <a:pt x="143" y="34"/>
                    </a:cubicBezTo>
                    <a:cubicBezTo>
                      <a:pt x="143" y="30"/>
                      <a:pt x="139" y="26"/>
                      <a:pt x="135" y="26"/>
                    </a:cubicBezTo>
                    <a:close/>
                  </a:path>
                </a:pathLst>
              </a:cu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none" lIns="72000" tIns="45720" rIns="7200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0" lang="sv-SE" sz="1600" b="0" i="0" u="none" strike="noStrike" kern="0" cap="none" spc="0" normalizeH="0" baseline="0" noProof="0">
                  <a:ln>
                    <a:noFill/>
                  </a:ln>
                  <a:solidFill>
                    <a:srgbClr val="FED57A"/>
                  </a:solidFill>
                  <a:effectLst/>
                  <a:uLnTx/>
                  <a:uFillTx/>
                  <a:latin typeface="+mn-lt"/>
                  <a:ea typeface="+mn-ea"/>
                  <a:cs typeface="+mn-cs"/>
                </a:endParaRPr>
              </a:p>
            </p:txBody>
          </p:sp>
          <p:sp>
            <p:nvSpPr>
              <p:cNvPr id="86" name="Freeform 6">
                <a:extLst>
                  <a:ext uri="{FF2B5EF4-FFF2-40B4-BE49-F238E27FC236}">
                    <a16:creationId xmlns:a16="http://schemas.microsoft.com/office/drawing/2014/main" id="{56164DAA-6E58-4D46-91D3-E9B7555A7833}"/>
                  </a:ext>
                </a:extLst>
              </p:cNvPr>
              <p:cNvSpPr>
                <a:spLocks/>
              </p:cNvSpPr>
              <p:nvPr/>
            </p:nvSpPr>
            <p:spPr bwMode="auto">
              <a:xfrm rot="11590155">
                <a:off x="1700189" y="5216825"/>
                <a:ext cx="269003" cy="251162"/>
              </a:xfrm>
              <a:custGeom>
                <a:avLst/>
                <a:gdLst>
                  <a:gd name="T0" fmla="*/ 0 w 902524"/>
                  <a:gd name="T1" fmla="*/ 0 h 356260"/>
                  <a:gd name="T2" fmla="*/ 70688 w 902524"/>
                  <a:gd name="T3" fmla="*/ 426247 h 356260"/>
                  <a:gd name="T4" fmla="*/ 62654 w 902524"/>
                  <a:gd name="T5" fmla="*/ 136397 h 356260"/>
                  <a:gd name="T6" fmla="*/ 122097 w 902524"/>
                  <a:gd name="T7" fmla="*/ 511492 h 356260"/>
                  <a:gd name="T8" fmla="*/ 122097 w 902524"/>
                  <a:gd name="T9" fmla="*/ 511492 h 356260"/>
                  <a:gd name="T10" fmla="*/ 0 60000 65536"/>
                  <a:gd name="T11" fmla="*/ 0 60000 65536"/>
                  <a:gd name="T12" fmla="*/ 0 60000 65536"/>
                  <a:gd name="T13" fmla="*/ 0 60000 65536"/>
                  <a:gd name="T14" fmla="*/ 0 60000 65536"/>
                  <a:gd name="T15" fmla="*/ 0 w 902524"/>
                  <a:gd name="T16" fmla="*/ 0 h 356260"/>
                  <a:gd name="T17" fmla="*/ 902524 w 902524"/>
                  <a:gd name="T18" fmla="*/ 356260 h 356260"/>
                </a:gdLst>
                <a:ahLst/>
                <a:cxnLst>
                  <a:cxn ang="T10">
                    <a:pos x="T0" y="T1"/>
                  </a:cxn>
                  <a:cxn ang="T11">
                    <a:pos x="T2" y="T3"/>
                  </a:cxn>
                  <a:cxn ang="T12">
                    <a:pos x="T4" y="T5"/>
                  </a:cxn>
                  <a:cxn ang="T13">
                    <a:pos x="T6" y="T7"/>
                  </a:cxn>
                  <a:cxn ang="T14">
                    <a:pos x="T8" y="T9"/>
                  </a:cxn>
                </a:cxnLst>
                <a:rect l="T15" t="T16" r="T17" b="T18"/>
                <a:pathLst>
                  <a:path w="902524" h="356260">
                    <a:moveTo>
                      <a:pt x="0" y="0"/>
                    </a:moveTo>
                    <a:lnTo>
                      <a:pt x="522514" y="296883"/>
                    </a:lnTo>
                    <a:lnTo>
                      <a:pt x="463137" y="95003"/>
                    </a:lnTo>
                    <a:lnTo>
                      <a:pt x="902524" y="356260"/>
                    </a:lnTo>
                  </a:path>
                </a:pathLst>
              </a:custGeom>
              <a:noFill/>
              <a:ln w="19050" algn="ctr">
                <a:solidFill>
                  <a:schemeClr val="bg1"/>
                </a:solidFill>
                <a:round/>
                <a:headEnd type="triangle" w="med" len="med"/>
                <a:tailEnd type="triangle" w="med" len="med"/>
              </a:ln>
            </p:spPr>
            <p:txBody>
              <a:bodyPr wrap="none" lIns="71854" tIns="45627" rIns="71854" bIns="45627"/>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400" b="0" i="0" u="none" strike="noStrike" kern="1200" cap="none" spc="0" normalizeH="0" baseline="0" noProof="0">
                  <a:ln>
                    <a:noFill/>
                  </a:ln>
                  <a:solidFill>
                    <a:srgbClr val="58585A"/>
                  </a:solidFill>
                  <a:effectLst/>
                  <a:uLnTx/>
                  <a:uFillTx/>
                  <a:latin typeface="+mn-lt"/>
                  <a:ea typeface="+mn-ea"/>
                  <a:cs typeface="+mn-cs"/>
                </a:endParaRPr>
              </a:p>
            </p:txBody>
          </p:sp>
          <p:sp>
            <p:nvSpPr>
              <p:cNvPr id="87" name="Freeform 6">
                <a:extLst>
                  <a:ext uri="{FF2B5EF4-FFF2-40B4-BE49-F238E27FC236}">
                    <a16:creationId xmlns:a16="http://schemas.microsoft.com/office/drawing/2014/main" id="{29AAD11F-AF1E-4E23-A37A-8691444AFA4A}"/>
                  </a:ext>
                </a:extLst>
              </p:cNvPr>
              <p:cNvSpPr>
                <a:spLocks/>
              </p:cNvSpPr>
              <p:nvPr/>
            </p:nvSpPr>
            <p:spPr bwMode="auto">
              <a:xfrm rot="5082312">
                <a:off x="2131218" y="5209943"/>
                <a:ext cx="284520" cy="237464"/>
              </a:xfrm>
              <a:custGeom>
                <a:avLst/>
                <a:gdLst>
                  <a:gd name="T0" fmla="*/ 0 w 902524"/>
                  <a:gd name="T1" fmla="*/ 0 h 356260"/>
                  <a:gd name="T2" fmla="*/ 70688 w 902524"/>
                  <a:gd name="T3" fmla="*/ 426247 h 356260"/>
                  <a:gd name="T4" fmla="*/ 62654 w 902524"/>
                  <a:gd name="T5" fmla="*/ 136397 h 356260"/>
                  <a:gd name="T6" fmla="*/ 122097 w 902524"/>
                  <a:gd name="T7" fmla="*/ 511492 h 356260"/>
                  <a:gd name="T8" fmla="*/ 122097 w 902524"/>
                  <a:gd name="T9" fmla="*/ 511492 h 356260"/>
                  <a:gd name="T10" fmla="*/ 0 60000 65536"/>
                  <a:gd name="T11" fmla="*/ 0 60000 65536"/>
                  <a:gd name="T12" fmla="*/ 0 60000 65536"/>
                  <a:gd name="T13" fmla="*/ 0 60000 65536"/>
                  <a:gd name="T14" fmla="*/ 0 60000 65536"/>
                  <a:gd name="T15" fmla="*/ 0 w 902524"/>
                  <a:gd name="T16" fmla="*/ 0 h 356260"/>
                  <a:gd name="T17" fmla="*/ 902524 w 902524"/>
                  <a:gd name="T18" fmla="*/ 356260 h 356260"/>
                </a:gdLst>
                <a:ahLst/>
                <a:cxnLst>
                  <a:cxn ang="T10">
                    <a:pos x="T0" y="T1"/>
                  </a:cxn>
                  <a:cxn ang="T11">
                    <a:pos x="T2" y="T3"/>
                  </a:cxn>
                  <a:cxn ang="T12">
                    <a:pos x="T4" y="T5"/>
                  </a:cxn>
                  <a:cxn ang="T13">
                    <a:pos x="T6" y="T7"/>
                  </a:cxn>
                  <a:cxn ang="T14">
                    <a:pos x="T8" y="T9"/>
                  </a:cxn>
                </a:cxnLst>
                <a:rect l="T15" t="T16" r="T17" b="T18"/>
                <a:pathLst>
                  <a:path w="902524" h="356260">
                    <a:moveTo>
                      <a:pt x="0" y="0"/>
                    </a:moveTo>
                    <a:lnTo>
                      <a:pt x="522514" y="296883"/>
                    </a:lnTo>
                    <a:lnTo>
                      <a:pt x="463137" y="95003"/>
                    </a:lnTo>
                    <a:lnTo>
                      <a:pt x="902524" y="356260"/>
                    </a:lnTo>
                  </a:path>
                </a:pathLst>
              </a:custGeom>
              <a:noFill/>
              <a:ln w="19050" algn="ctr">
                <a:solidFill>
                  <a:schemeClr val="bg1"/>
                </a:solidFill>
                <a:round/>
                <a:headEnd type="triangle" w="med" len="med"/>
                <a:tailEnd type="triangle" w="med" len="med"/>
              </a:ln>
            </p:spPr>
            <p:txBody>
              <a:bodyPr wrap="none" lIns="71854" tIns="45627" rIns="71854" bIns="45627"/>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400" b="0" i="0" u="none" strike="noStrike" kern="1200" cap="none" spc="0" normalizeH="0" baseline="0" noProof="0">
                  <a:ln>
                    <a:noFill/>
                  </a:ln>
                  <a:solidFill>
                    <a:srgbClr val="58585A"/>
                  </a:solidFill>
                  <a:effectLst/>
                  <a:uLnTx/>
                  <a:uFillTx/>
                  <a:latin typeface="+mn-lt"/>
                  <a:ea typeface="+mn-ea"/>
                  <a:cs typeface="+mn-cs"/>
                </a:endParaRPr>
              </a:p>
            </p:txBody>
          </p:sp>
        </p:grpSp>
        <p:sp>
          <p:nvSpPr>
            <p:cNvPr id="90" name="Oval 89">
              <a:extLst>
                <a:ext uri="{FF2B5EF4-FFF2-40B4-BE49-F238E27FC236}">
                  <a16:creationId xmlns:a16="http://schemas.microsoft.com/office/drawing/2014/main" id="{BFEA5038-F07B-4C4C-808C-C2F6326E71D3}"/>
                </a:ext>
              </a:extLst>
            </p:cNvPr>
            <p:cNvSpPr/>
            <p:nvPr/>
          </p:nvSpPr>
          <p:spPr bwMode="auto">
            <a:xfrm>
              <a:off x="9642355" y="5392871"/>
              <a:ext cx="563177" cy="68294"/>
            </a:xfrm>
            <a:prstGeom prst="ellipse">
              <a:avLst/>
            </a:prstGeom>
            <a:noFill/>
            <a:ln w="12700" cap="flat" cmpd="sng" algn="ctr">
              <a:solidFill>
                <a:schemeClr val="bg1"/>
              </a:solidFill>
              <a:prstDash val="sysDash"/>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58585A"/>
                </a:solidFill>
                <a:effectLst/>
                <a:uLnTx/>
                <a:uFillTx/>
                <a:latin typeface="+mn-lt"/>
                <a:ea typeface="+mn-ea"/>
                <a:cs typeface="+mn-cs"/>
              </a:endParaRPr>
            </a:p>
          </p:txBody>
        </p:sp>
        <p:sp>
          <p:nvSpPr>
            <p:cNvPr id="91" name="Oval 90">
              <a:extLst>
                <a:ext uri="{FF2B5EF4-FFF2-40B4-BE49-F238E27FC236}">
                  <a16:creationId xmlns:a16="http://schemas.microsoft.com/office/drawing/2014/main" id="{94F88FE1-65E4-4256-9768-89472EF42B9E}"/>
                </a:ext>
              </a:extLst>
            </p:cNvPr>
            <p:cNvSpPr/>
            <p:nvPr/>
          </p:nvSpPr>
          <p:spPr bwMode="auto">
            <a:xfrm>
              <a:off x="9807722" y="5512421"/>
              <a:ext cx="786249" cy="65508"/>
            </a:xfrm>
            <a:prstGeom prst="ellipse">
              <a:avLst/>
            </a:prstGeom>
            <a:noFill/>
            <a:ln w="12700" cap="flat" cmpd="sng" algn="ctr">
              <a:solidFill>
                <a:schemeClr val="bg1"/>
              </a:solidFill>
              <a:prstDash val="sysDash"/>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58585A"/>
                </a:solidFill>
                <a:effectLst/>
                <a:uLnTx/>
                <a:uFillTx/>
                <a:latin typeface="+mn-lt"/>
                <a:ea typeface="+mn-ea"/>
                <a:cs typeface="+mn-cs"/>
              </a:endParaRPr>
            </a:p>
          </p:txBody>
        </p:sp>
        <p:sp>
          <p:nvSpPr>
            <p:cNvPr id="92" name="Rectangle: Rounded Corners 91">
              <a:extLst>
                <a:ext uri="{FF2B5EF4-FFF2-40B4-BE49-F238E27FC236}">
                  <a16:creationId xmlns:a16="http://schemas.microsoft.com/office/drawing/2014/main" id="{4FD985DA-06ED-4563-8A37-4F475C95637B}"/>
                </a:ext>
              </a:extLst>
            </p:cNvPr>
            <p:cNvSpPr/>
            <p:nvPr/>
          </p:nvSpPr>
          <p:spPr bwMode="auto">
            <a:xfrm>
              <a:off x="8377146" y="5375608"/>
              <a:ext cx="837615" cy="273626"/>
            </a:xfrm>
            <a:prstGeom prst="roundRect">
              <a:avLst/>
            </a:prstGeom>
            <a:noFill/>
            <a:ln w="12700" cap="flat" cmpd="sng" algn="ctr">
              <a:solidFill>
                <a:schemeClr val="bg1"/>
              </a:solidFill>
              <a:prstDash val="solid"/>
              <a:round/>
              <a:headEnd type="none" w="med" len="med"/>
              <a:tailEnd type="none" w="med" len="med"/>
            </a:ln>
            <a:effectLst/>
          </p:spPr>
          <p:txBody>
            <a:bodyPr rot="0" spcFirstLastPara="0" vertOverflow="overflow" horzOverflow="overflow" vert="horz" wrap="none" lIns="72000" tIns="45720" rIns="72000" bIns="45720"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mn-lt"/>
                  <a:ea typeface="+mn-ea"/>
                  <a:cs typeface="+mn-cs"/>
                </a:rPr>
                <a:t>MCG bearer</a:t>
              </a:r>
            </a:p>
          </p:txBody>
        </p:sp>
        <p:cxnSp>
          <p:nvCxnSpPr>
            <p:cNvPr id="95" name="Straight Arrow Connector 94">
              <a:extLst>
                <a:ext uri="{FF2B5EF4-FFF2-40B4-BE49-F238E27FC236}">
                  <a16:creationId xmlns:a16="http://schemas.microsoft.com/office/drawing/2014/main" id="{520FEB78-E5B6-441E-BF15-09D3F8B8EC1F}"/>
                </a:ext>
              </a:extLst>
            </p:cNvPr>
            <p:cNvCxnSpPr>
              <a:cxnSpLocks/>
              <a:stCxn id="92" idx="3"/>
            </p:cNvCxnSpPr>
            <p:nvPr/>
          </p:nvCxnSpPr>
          <p:spPr bwMode="auto">
            <a:xfrm flipV="1">
              <a:off x="9214761" y="5439963"/>
              <a:ext cx="408946" cy="72458"/>
            </a:xfrm>
            <a:prstGeom prst="straightConnector1">
              <a:avLst/>
            </a:prstGeom>
            <a:solidFill>
              <a:schemeClr val="accent1"/>
            </a:solidFill>
            <a:ln w="12700" cap="flat" cmpd="sng" algn="ctr">
              <a:solidFill>
                <a:schemeClr val="bg1"/>
              </a:solidFill>
              <a:prstDash val="solid"/>
              <a:round/>
              <a:headEnd type="none" w="med" len="med"/>
              <a:tailEnd type="triangle"/>
            </a:ln>
            <a:effectLst/>
          </p:spPr>
        </p:cxnSp>
        <p:sp>
          <p:nvSpPr>
            <p:cNvPr id="98" name="Rectangle: Rounded Corners 97">
              <a:extLst>
                <a:ext uri="{FF2B5EF4-FFF2-40B4-BE49-F238E27FC236}">
                  <a16:creationId xmlns:a16="http://schemas.microsoft.com/office/drawing/2014/main" id="{2EA9BC54-BA26-494E-9851-ABC634DE7F6B}"/>
                </a:ext>
              </a:extLst>
            </p:cNvPr>
            <p:cNvSpPr/>
            <p:nvPr/>
          </p:nvSpPr>
          <p:spPr bwMode="auto">
            <a:xfrm>
              <a:off x="10844432" y="5501032"/>
              <a:ext cx="837615" cy="273626"/>
            </a:xfrm>
            <a:prstGeom prst="roundRect">
              <a:avLst/>
            </a:prstGeom>
            <a:noFill/>
            <a:ln w="12700" cap="flat" cmpd="sng" algn="ctr">
              <a:solidFill>
                <a:schemeClr val="bg1"/>
              </a:solidFill>
              <a:prstDash val="solid"/>
              <a:round/>
              <a:headEnd type="none" w="med" len="med"/>
              <a:tailEnd type="none" w="med" len="med"/>
            </a:ln>
            <a:effectLst/>
          </p:spPr>
          <p:txBody>
            <a:bodyPr rot="0" spcFirstLastPara="0" vertOverflow="overflow" horzOverflow="overflow" vert="horz" wrap="none" lIns="72000" tIns="45720" rIns="72000" bIns="45720"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mn-lt"/>
                  <a:ea typeface="+mn-ea"/>
                  <a:cs typeface="+mn-cs"/>
                </a:rPr>
                <a:t>Split bearer</a:t>
              </a:r>
            </a:p>
          </p:txBody>
        </p:sp>
        <p:cxnSp>
          <p:nvCxnSpPr>
            <p:cNvPr id="99" name="Straight Arrow Connector 98">
              <a:extLst>
                <a:ext uri="{FF2B5EF4-FFF2-40B4-BE49-F238E27FC236}">
                  <a16:creationId xmlns:a16="http://schemas.microsoft.com/office/drawing/2014/main" id="{8CDE53AF-1D46-4B40-A686-E7702C40D68D}"/>
                </a:ext>
              </a:extLst>
            </p:cNvPr>
            <p:cNvCxnSpPr>
              <a:cxnSpLocks/>
              <a:stCxn id="98" idx="1"/>
              <a:endCxn id="91" idx="6"/>
            </p:cNvCxnSpPr>
            <p:nvPr/>
          </p:nvCxnSpPr>
          <p:spPr bwMode="auto">
            <a:xfrm flipH="1" flipV="1">
              <a:off x="10593971" y="5545175"/>
              <a:ext cx="250461" cy="92670"/>
            </a:xfrm>
            <a:prstGeom prst="straightConnector1">
              <a:avLst/>
            </a:prstGeom>
            <a:solidFill>
              <a:schemeClr val="accent1"/>
            </a:solidFill>
            <a:ln w="12700" cap="flat" cmpd="sng" algn="ctr">
              <a:solidFill>
                <a:schemeClr val="bg1"/>
              </a:solidFill>
              <a:prstDash val="solid"/>
              <a:round/>
              <a:headEnd type="none" w="med" len="med"/>
              <a:tailEnd type="triangle"/>
            </a:ln>
            <a:effectLst/>
          </p:spPr>
        </p:cxnSp>
      </p:grpSp>
      <p:grpSp>
        <p:nvGrpSpPr>
          <p:cNvPr id="107" name="Group 106">
            <a:extLst>
              <a:ext uri="{FF2B5EF4-FFF2-40B4-BE49-F238E27FC236}">
                <a16:creationId xmlns:a16="http://schemas.microsoft.com/office/drawing/2014/main" id="{C148516A-42AD-4BC1-A5F8-3EF3ADD62726}"/>
              </a:ext>
            </a:extLst>
          </p:cNvPr>
          <p:cNvGrpSpPr/>
          <p:nvPr/>
        </p:nvGrpSpPr>
        <p:grpSpPr>
          <a:xfrm>
            <a:off x="4271320" y="4280350"/>
            <a:ext cx="3459789" cy="2075282"/>
            <a:chOff x="4271320" y="4280350"/>
            <a:chExt cx="3459789" cy="2075282"/>
          </a:xfrm>
        </p:grpSpPr>
        <p:grpSp>
          <p:nvGrpSpPr>
            <p:cNvPr id="74" name="Group 73">
              <a:extLst>
                <a:ext uri="{FF2B5EF4-FFF2-40B4-BE49-F238E27FC236}">
                  <a16:creationId xmlns:a16="http://schemas.microsoft.com/office/drawing/2014/main" id="{A41F20E9-E7C0-4C7E-84F6-A522EBEED58F}"/>
                </a:ext>
              </a:extLst>
            </p:cNvPr>
            <p:cNvGrpSpPr/>
            <p:nvPr/>
          </p:nvGrpSpPr>
          <p:grpSpPr>
            <a:xfrm>
              <a:off x="4271320" y="4280350"/>
              <a:ext cx="3459789" cy="2075282"/>
              <a:chOff x="4325912" y="4236618"/>
              <a:chExt cx="3459789" cy="2075282"/>
            </a:xfrm>
          </p:grpSpPr>
          <p:sp>
            <p:nvSpPr>
              <p:cNvPr id="43" name="Oval 42">
                <a:extLst>
                  <a:ext uri="{FF2B5EF4-FFF2-40B4-BE49-F238E27FC236}">
                    <a16:creationId xmlns:a16="http://schemas.microsoft.com/office/drawing/2014/main" id="{650B23F5-DE36-4D34-8F61-E60DA719082A}"/>
                  </a:ext>
                </a:extLst>
              </p:cNvPr>
              <p:cNvSpPr/>
              <p:nvPr/>
            </p:nvSpPr>
            <p:spPr bwMode="auto">
              <a:xfrm>
                <a:off x="5516048" y="4687685"/>
                <a:ext cx="1098108" cy="720574"/>
              </a:xfrm>
              <a:prstGeom prst="ellipse">
                <a:avLst/>
              </a:prstGeom>
              <a:solidFill>
                <a:srgbClr val="BED682"/>
              </a:solidFill>
              <a:ln w="12700" cap="flat" cmpd="sng" algn="ctr">
                <a:no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800" b="0" i="0" u="none" strike="noStrike" kern="0" cap="none" spc="0" normalizeH="0" baseline="0" noProof="0">
                  <a:ln>
                    <a:noFill/>
                  </a:ln>
                  <a:solidFill>
                    <a:srgbClr val="FED57A"/>
                  </a:solidFill>
                  <a:effectLst/>
                  <a:uLnTx/>
                  <a:uFillTx/>
                  <a:latin typeface="+mn-lt"/>
                  <a:ea typeface="+mn-ea"/>
                  <a:cs typeface="+mn-cs"/>
                </a:endParaRPr>
              </a:p>
            </p:txBody>
          </p:sp>
          <p:sp>
            <p:nvSpPr>
              <p:cNvPr id="44" name="Freeform 3">
                <a:extLst>
                  <a:ext uri="{FF2B5EF4-FFF2-40B4-BE49-F238E27FC236}">
                    <a16:creationId xmlns:a16="http://schemas.microsoft.com/office/drawing/2014/main" id="{79A4FFC5-BE06-4368-BCDC-11AB8BDD6C44}"/>
                  </a:ext>
                </a:extLst>
              </p:cNvPr>
              <p:cNvSpPr>
                <a:spLocks noChangeAspect="1" noEditPoints="1"/>
              </p:cNvSpPr>
              <p:nvPr/>
            </p:nvSpPr>
            <p:spPr bwMode="auto">
              <a:xfrm>
                <a:off x="5821093" y="4236618"/>
                <a:ext cx="496015" cy="837513"/>
              </a:xfrm>
              <a:custGeom>
                <a:avLst/>
                <a:gdLst>
                  <a:gd name="T0" fmla="*/ 2147483647 w 363"/>
                  <a:gd name="T1" fmla="*/ 2147483647 h 447"/>
                  <a:gd name="T2" fmla="*/ 2147483647 w 363"/>
                  <a:gd name="T3" fmla="*/ 2147483647 h 447"/>
                  <a:gd name="T4" fmla="*/ 2147483647 w 363"/>
                  <a:gd name="T5" fmla="*/ 2147483647 h 447"/>
                  <a:gd name="T6" fmla="*/ 2147483647 w 363"/>
                  <a:gd name="T7" fmla="*/ 2147483647 h 447"/>
                  <a:gd name="T8" fmla="*/ 2147483647 w 363"/>
                  <a:gd name="T9" fmla="*/ 2147483647 h 447"/>
                  <a:gd name="T10" fmla="*/ 2147483647 w 363"/>
                  <a:gd name="T11" fmla="*/ 2147483647 h 447"/>
                  <a:gd name="T12" fmla="*/ 2147483647 w 363"/>
                  <a:gd name="T13" fmla="*/ 2147483647 h 447"/>
                  <a:gd name="T14" fmla="*/ 2147483647 w 363"/>
                  <a:gd name="T15" fmla="*/ 2147483647 h 447"/>
                  <a:gd name="T16" fmla="*/ 2147483647 w 363"/>
                  <a:gd name="T17" fmla="*/ 2147483647 h 447"/>
                  <a:gd name="T18" fmla="*/ 2147483647 w 363"/>
                  <a:gd name="T19" fmla="*/ 2147483647 h 447"/>
                  <a:gd name="T20" fmla="*/ 2147483647 w 363"/>
                  <a:gd name="T21" fmla="*/ 2147483647 h 447"/>
                  <a:gd name="T22" fmla="*/ 2147483647 w 363"/>
                  <a:gd name="T23" fmla="*/ 2147483647 h 447"/>
                  <a:gd name="T24" fmla="*/ 2147483647 w 363"/>
                  <a:gd name="T25" fmla="*/ 2147483647 h 447"/>
                  <a:gd name="T26" fmla="*/ 2147483647 w 363"/>
                  <a:gd name="T27" fmla="*/ 2147483647 h 447"/>
                  <a:gd name="T28" fmla="*/ 2147483647 w 363"/>
                  <a:gd name="T29" fmla="*/ 2147483647 h 447"/>
                  <a:gd name="T30" fmla="*/ 2147483647 w 363"/>
                  <a:gd name="T31" fmla="*/ 2147483647 h 447"/>
                  <a:gd name="T32" fmla="*/ 2147483647 w 363"/>
                  <a:gd name="T33" fmla="*/ 2147483647 h 447"/>
                  <a:gd name="T34" fmla="*/ 2147483647 w 363"/>
                  <a:gd name="T35" fmla="*/ 2147483647 h 447"/>
                  <a:gd name="T36" fmla="*/ 2147483647 w 363"/>
                  <a:gd name="T37" fmla="*/ 2147483647 h 447"/>
                  <a:gd name="T38" fmla="*/ 2147483647 w 363"/>
                  <a:gd name="T39" fmla="*/ 2147483647 h 447"/>
                  <a:gd name="T40" fmla="*/ 2147483647 w 363"/>
                  <a:gd name="T41" fmla="*/ 2147483647 h 447"/>
                  <a:gd name="T42" fmla="*/ 0 w 363"/>
                  <a:gd name="T43" fmla="*/ 2147483647 h 447"/>
                  <a:gd name="T44" fmla="*/ 0 w 363"/>
                  <a:gd name="T45" fmla="*/ 2147483647 h 447"/>
                  <a:gd name="T46" fmla="*/ 2147483647 w 363"/>
                  <a:gd name="T47" fmla="*/ 2147483647 h 447"/>
                  <a:gd name="T48" fmla="*/ 2147483647 w 363"/>
                  <a:gd name="T49" fmla="*/ 2147483647 h 447"/>
                  <a:gd name="T50" fmla="*/ 2147483647 w 363"/>
                  <a:gd name="T51" fmla="*/ 2147483647 h 447"/>
                  <a:gd name="T52" fmla="*/ 2147483647 w 363"/>
                  <a:gd name="T53" fmla="*/ 2147483647 h 447"/>
                  <a:gd name="T54" fmla="*/ 2147483647 w 363"/>
                  <a:gd name="T55" fmla="*/ 2147483647 h 447"/>
                  <a:gd name="T56" fmla="*/ 2147483647 w 363"/>
                  <a:gd name="T57" fmla="*/ 2147483647 h 447"/>
                  <a:gd name="T58" fmla="*/ 2147483647 w 363"/>
                  <a:gd name="T59" fmla="*/ 2147483647 h 447"/>
                  <a:gd name="T60" fmla="*/ 2147483647 w 363"/>
                  <a:gd name="T61" fmla="*/ 2147483647 h 447"/>
                  <a:gd name="T62" fmla="*/ 2147483647 w 363"/>
                  <a:gd name="T63" fmla="*/ 2147483647 h 447"/>
                  <a:gd name="T64" fmla="*/ 2147483647 w 363"/>
                  <a:gd name="T65" fmla="*/ 2147483647 h 447"/>
                  <a:gd name="T66" fmla="*/ 2147483647 w 363"/>
                  <a:gd name="T67" fmla="*/ 2147483647 h 447"/>
                  <a:gd name="T68" fmla="*/ 2147483647 w 363"/>
                  <a:gd name="T69" fmla="*/ 2147483647 h 447"/>
                  <a:gd name="T70" fmla="*/ 2147483647 w 363"/>
                  <a:gd name="T71" fmla="*/ 2147483647 h 447"/>
                  <a:gd name="T72" fmla="*/ 2147483647 w 363"/>
                  <a:gd name="T73" fmla="*/ 2147483647 h 447"/>
                  <a:gd name="T74" fmla="*/ 2147483647 w 363"/>
                  <a:gd name="T75" fmla="*/ 2147483647 h 447"/>
                  <a:gd name="T76" fmla="*/ 2147483647 w 363"/>
                  <a:gd name="T77" fmla="*/ 2147483647 h 447"/>
                  <a:gd name="T78" fmla="*/ 2147483647 w 363"/>
                  <a:gd name="T79" fmla="*/ 2147483647 h 447"/>
                  <a:gd name="T80" fmla="*/ 2147483647 w 363"/>
                  <a:gd name="T81" fmla="*/ 2147483647 h 447"/>
                  <a:gd name="T82" fmla="*/ 2147483647 w 363"/>
                  <a:gd name="T83" fmla="*/ 2147483647 h 447"/>
                  <a:gd name="T84" fmla="*/ 2147483647 w 363"/>
                  <a:gd name="T85" fmla="*/ 2147483647 h 447"/>
                  <a:gd name="T86" fmla="*/ 2147483647 w 363"/>
                  <a:gd name="T87" fmla="*/ 2147483647 h 447"/>
                  <a:gd name="T88" fmla="*/ 2147483647 w 363"/>
                  <a:gd name="T89" fmla="*/ 2147483647 h 447"/>
                  <a:gd name="T90" fmla="*/ 2147483647 w 363"/>
                  <a:gd name="T91" fmla="*/ 2147483647 h 447"/>
                  <a:gd name="T92" fmla="*/ 2147483647 w 363"/>
                  <a:gd name="T93" fmla="*/ 2147483647 h 447"/>
                  <a:gd name="T94" fmla="*/ 2147483647 w 363"/>
                  <a:gd name="T95" fmla="*/ 2147483647 h 447"/>
                  <a:gd name="T96" fmla="*/ 2147483647 w 363"/>
                  <a:gd name="T97" fmla="*/ 2147483647 h 447"/>
                  <a:gd name="T98" fmla="*/ 2147483647 w 363"/>
                  <a:gd name="T99" fmla="*/ 2147483647 h 44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3" h="447">
                    <a:moveTo>
                      <a:pt x="85" y="38"/>
                    </a:moveTo>
                    <a:cubicBezTo>
                      <a:pt x="85" y="38"/>
                      <a:pt x="85" y="38"/>
                      <a:pt x="85" y="38"/>
                    </a:cubicBezTo>
                    <a:cubicBezTo>
                      <a:pt x="85" y="36"/>
                      <a:pt x="84" y="34"/>
                      <a:pt x="83" y="32"/>
                    </a:cubicBezTo>
                    <a:cubicBezTo>
                      <a:pt x="80" y="29"/>
                      <a:pt x="75" y="29"/>
                      <a:pt x="72" y="32"/>
                    </a:cubicBezTo>
                    <a:cubicBezTo>
                      <a:pt x="51" y="53"/>
                      <a:pt x="41" y="79"/>
                      <a:pt x="41" y="106"/>
                    </a:cubicBezTo>
                    <a:cubicBezTo>
                      <a:pt x="41" y="106"/>
                      <a:pt x="41" y="106"/>
                      <a:pt x="41" y="106"/>
                    </a:cubicBezTo>
                    <a:cubicBezTo>
                      <a:pt x="41" y="132"/>
                      <a:pt x="51" y="159"/>
                      <a:pt x="72" y="179"/>
                    </a:cubicBezTo>
                    <a:cubicBezTo>
                      <a:pt x="75" y="182"/>
                      <a:pt x="80" y="182"/>
                      <a:pt x="83" y="179"/>
                    </a:cubicBezTo>
                    <a:cubicBezTo>
                      <a:pt x="84" y="178"/>
                      <a:pt x="85" y="176"/>
                      <a:pt x="85" y="174"/>
                    </a:cubicBezTo>
                    <a:cubicBezTo>
                      <a:pt x="85" y="174"/>
                      <a:pt x="85" y="174"/>
                      <a:pt x="85" y="174"/>
                    </a:cubicBezTo>
                    <a:cubicBezTo>
                      <a:pt x="85" y="172"/>
                      <a:pt x="84" y="169"/>
                      <a:pt x="83" y="168"/>
                    </a:cubicBezTo>
                    <a:cubicBezTo>
                      <a:pt x="66" y="151"/>
                      <a:pt x="57" y="128"/>
                      <a:pt x="57" y="106"/>
                    </a:cubicBezTo>
                    <a:cubicBezTo>
                      <a:pt x="57" y="83"/>
                      <a:pt x="66" y="61"/>
                      <a:pt x="83" y="44"/>
                    </a:cubicBezTo>
                    <a:cubicBezTo>
                      <a:pt x="84" y="42"/>
                      <a:pt x="85" y="40"/>
                      <a:pt x="85" y="38"/>
                    </a:cubicBezTo>
                    <a:close/>
                    <a:moveTo>
                      <a:pt x="48" y="191"/>
                    </a:moveTo>
                    <a:cubicBezTo>
                      <a:pt x="48" y="191"/>
                      <a:pt x="47" y="191"/>
                      <a:pt x="47" y="190"/>
                    </a:cubicBezTo>
                    <a:cubicBezTo>
                      <a:pt x="45" y="188"/>
                      <a:pt x="44" y="186"/>
                      <a:pt x="42" y="184"/>
                    </a:cubicBezTo>
                    <a:cubicBezTo>
                      <a:pt x="42" y="184"/>
                      <a:pt x="42" y="184"/>
                      <a:pt x="42" y="184"/>
                    </a:cubicBezTo>
                    <a:cubicBezTo>
                      <a:pt x="41" y="182"/>
                      <a:pt x="40" y="181"/>
                      <a:pt x="39" y="180"/>
                    </a:cubicBezTo>
                    <a:cubicBezTo>
                      <a:pt x="33" y="171"/>
                      <a:pt x="28" y="162"/>
                      <a:pt x="24" y="152"/>
                    </a:cubicBezTo>
                    <a:cubicBezTo>
                      <a:pt x="24" y="151"/>
                      <a:pt x="23" y="149"/>
                      <a:pt x="23" y="148"/>
                    </a:cubicBezTo>
                    <a:cubicBezTo>
                      <a:pt x="22" y="147"/>
                      <a:pt x="22" y="147"/>
                      <a:pt x="22" y="146"/>
                    </a:cubicBezTo>
                    <a:cubicBezTo>
                      <a:pt x="22" y="145"/>
                      <a:pt x="21" y="143"/>
                      <a:pt x="21" y="142"/>
                    </a:cubicBezTo>
                    <a:cubicBezTo>
                      <a:pt x="21" y="141"/>
                      <a:pt x="20" y="141"/>
                      <a:pt x="20" y="140"/>
                    </a:cubicBezTo>
                    <a:cubicBezTo>
                      <a:pt x="20" y="139"/>
                      <a:pt x="20" y="137"/>
                      <a:pt x="19" y="136"/>
                    </a:cubicBezTo>
                    <a:cubicBezTo>
                      <a:pt x="19" y="135"/>
                      <a:pt x="19" y="135"/>
                      <a:pt x="19" y="134"/>
                    </a:cubicBezTo>
                    <a:cubicBezTo>
                      <a:pt x="18" y="133"/>
                      <a:pt x="18" y="131"/>
                      <a:pt x="18" y="130"/>
                    </a:cubicBezTo>
                    <a:cubicBezTo>
                      <a:pt x="18" y="129"/>
                      <a:pt x="18" y="128"/>
                      <a:pt x="17" y="127"/>
                    </a:cubicBezTo>
                    <a:cubicBezTo>
                      <a:pt x="17" y="126"/>
                      <a:pt x="17" y="125"/>
                      <a:pt x="17" y="124"/>
                    </a:cubicBezTo>
                    <a:cubicBezTo>
                      <a:pt x="17" y="123"/>
                      <a:pt x="17" y="122"/>
                      <a:pt x="17" y="121"/>
                    </a:cubicBezTo>
                    <a:cubicBezTo>
                      <a:pt x="16" y="120"/>
                      <a:pt x="16" y="119"/>
                      <a:pt x="16" y="118"/>
                    </a:cubicBezTo>
                    <a:cubicBezTo>
                      <a:pt x="16" y="117"/>
                      <a:pt x="16" y="116"/>
                      <a:pt x="16" y="114"/>
                    </a:cubicBezTo>
                    <a:cubicBezTo>
                      <a:pt x="16" y="113"/>
                      <a:pt x="16" y="113"/>
                      <a:pt x="16" y="112"/>
                    </a:cubicBezTo>
                    <a:cubicBezTo>
                      <a:pt x="16" y="110"/>
                      <a:pt x="16" y="108"/>
                      <a:pt x="16" y="106"/>
                    </a:cubicBezTo>
                    <a:cubicBezTo>
                      <a:pt x="16" y="106"/>
                      <a:pt x="16" y="106"/>
                      <a:pt x="16" y="106"/>
                    </a:cubicBezTo>
                    <a:cubicBezTo>
                      <a:pt x="16" y="106"/>
                      <a:pt x="16" y="106"/>
                      <a:pt x="16" y="106"/>
                    </a:cubicBezTo>
                    <a:cubicBezTo>
                      <a:pt x="16" y="104"/>
                      <a:pt x="16" y="102"/>
                      <a:pt x="16" y="100"/>
                    </a:cubicBezTo>
                    <a:cubicBezTo>
                      <a:pt x="16" y="99"/>
                      <a:pt x="16" y="98"/>
                      <a:pt x="16" y="97"/>
                    </a:cubicBezTo>
                    <a:cubicBezTo>
                      <a:pt x="16" y="96"/>
                      <a:pt x="16" y="95"/>
                      <a:pt x="16" y="93"/>
                    </a:cubicBezTo>
                    <a:cubicBezTo>
                      <a:pt x="16" y="92"/>
                      <a:pt x="16" y="92"/>
                      <a:pt x="17" y="91"/>
                    </a:cubicBezTo>
                    <a:cubicBezTo>
                      <a:pt x="17" y="90"/>
                      <a:pt x="17" y="88"/>
                      <a:pt x="17" y="87"/>
                    </a:cubicBezTo>
                    <a:cubicBezTo>
                      <a:pt x="17" y="86"/>
                      <a:pt x="17" y="85"/>
                      <a:pt x="17" y="84"/>
                    </a:cubicBezTo>
                    <a:cubicBezTo>
                      <a:pt x="18" y="83"/>
                      <a:pt x="18" y="82"/>
                      <a:pt x="18" y="81"/>
                    </a:cubicBezTo>
                    <a:cubicBezTo>
                      <a:pt x="18" y="80"/>
                      <a:pt x="18" y="79"/>
                      <a:pt x="19" y="78"/>
                    </a:cubicBezTo>
                    <a:cubicBezTo>
                      <a:pt x="19" y="77"/>
                      <a:pt x="19" y="76"/>
                      <a:pt x="19" y="75"/>
                    </a:cubicBezTo>
                    <a:cubicBezTo>
                      <a:pt x="20" y="74"/>
                      <a:pt x="20" y="73"/>
                      <a:pt x="20" y="71"/>
                    </a:cubicBezTo>
                    <a:cubicBezTo>
                      <a:pt x="20" y="71"/>
                      <a:pt x="21" y="70"/>
                      <a:pt x="21" y="70"/>
                    </a:cubicBezTo>
                    <a:cubicBezTo>
                      <a:pt x="21" y="68"/>
                      <a:pt x="22" y="67"/>
                      <a:pt x="22" y="65"/>
                    </a:cubicBezTo>
                    <a:cubicBezTo>
                      <a:pt x="22" y="65"/>
                      <a:pt x="22" y="65"/>
                      <a:pt x="23" y="64"/>
                    </a:cubicBezTo>
                    <a:cubicBezTo>
                      <a:pt x="23" y="63"/>
                      <a:pt x="24" y="61"/>
                      <a:pt x="24" y="60"/>
                    </a:cubicBezTo>
                    <a:cubicBezTo>
                      <a:pt x="28" y="50"/>
                      <a:pt x="33" y="40"/>
                      <a:pt x="39" y="32"/>
                    </a:cubicBezTo>
                    <a:cubicBezTo>
                      <a:pt x="40" y="30"/>
                      <a:pt x="41" y="29"/>
                      <a:pt x="42" y="28"/>
                    </a:cubicBezTo>
                    <a:cubicBezTo>
                      <a:pt x="42" y="28"/>
                      <a:pt x="42" y="27"/>
                      <a:pt x="42" y="27"/>
                    </a:cubicBezTo>
                    <a:cubicBezTo>
                      <a:pt x="44" y="25"/>
                      <a:pt x="45" y="23"/>
                      <a:pt x="47" y="21"/>
                    </a:cubicBezTo>
                    <a:cubicBezTo>
                      <a:pt x="47" y="21"/>
                      <a:pt x="48" y="21"/>
                      <a:pt x="48" y="20"/>
                    </a:cubicBezTo>
                    <a:cubicBezTo>
                      <a:pt x="50" y="18"/>
                      <a:pt x="52" y="16"/>
                      <a:pt x="54" y="14"/>
                    </a:cubicBezTo>
                    <a:cubicBezTo>
                      <a:pt x="55" y="13"/>
                      <a:pt x="56" y="11"/>
                      <a:pt x="56" y="9"/>
                    </a:cubicBezTo>
                    <a:cubicBezTo>
                      <a:pt x="56" y="8"/>
                      <a:pt x="56" y="7"/>
                      <a:pt x="56" y="6"/>
                    </a:cubicBezTo>
                    <a:cubicBezTo>
                      <a:pt x="55" y="6"/>
                      <a:pt x="55" y="6"/>
                      <a:pt x="55" y="6"/>
                    </a:cubicBezTo>
                    <a:cubicBezTo>
                      <a:pt x="55" y="6"/>
                      <a:pt x="55" y="6"/>
                      <a:pt x="55" y="6"/>
                    </a:cubicBezTo>
                    <a:cubicBezTo>
                      <a:pt x="55" y="5"/>
                      <a:pt x="54" y="4"/>
                      <a:pt x="54" y="3"/>
                    </a:cubicBezTo>
                    <a:cubicBezTo>
                      <a:pt x="52" y="2"/>
                      <a:pt x="51" y="1"/>
                      <a:pt x="49" y="1"/>
                    </a:cubicBezTo>
                    <a:cubicBezTo>
                      <a:pt x="47" y="0"/>
                      <a:pt x="44" y="1"/>
                      <a:pt x="42" y="3"/>
                    </a:cubicBezTo>
                    <a:cubicBezTo>
                      <a:pt x="40" y="5"/>
                      <a:pt x="38" y="7"/>
                      <a:pt x="36" y="10"/>
                    </a:cubicBezTo>
                    <a:cubicBezTo>
                      <a:pt x="36" y="10"/>
                      <a:pt x="35" y="11"/>
                      <a:pt x="35" y="11"/>
                    </a:cubicBezTo>
                    <a:cubicBezTo>
                      <a:pt x="33" y="13"/>
                      <a:pt x="31" y="15"/>
                      <a:pt x="30" y="17"/>
                    </a:cubicBezTo>
                    <a:cubicBezTo>
                      <a:pt x="29" y="18"/>
                      <a:pt x="29" y="18"/>
                      <a:pt x="29" y="18"/>
                    </a:cubicBezTo>
                    <a:cubicBezTo>
                      <a:pt x="29" y="18"/>
                      <a:pt x="29" y="18"/>
                      <a:pt x="29" y="18"/>
                    </a:cubicBezTo>
                    <a:cubicBezTo>
                      <a:pt x="28" y="20"/>
                      <a:pt x="27" y="21"/>
                      <a:pt x="26" y="23"/>
                    </a:cubicBezTo>
                    <a:cubicBezTo>
                      <a:pt x="25" y="23"/>
                      <a:pt x="25" y="23"/>
                      <a:pt x="25" y="23"/>
                    </a:cubicBezTo>
                    <a:cubicBezTo>
                      <a:pt x="25" y="23"/>
                      <a:pt x="25" y="23"/>
                      <a:pt x="25" y="23"/>
                    </a:cubicBezTo>
                    <a:cubicBezTo>
                      <a:pt x="19" y="33"/>
                      <a:pt x="14" y="43"/>
                      <a:pt x="9" y="53"/>
                    </a:cubicBezTo>
                    <a:cubicBezTo>
                      <a:pt x="9" y="53"/>
                      <a:pt x="9" y="53"/>
                      <a:pt x="9" y="53"/>
                    </a:cubicBezTo>
                    <a:cubicBezTo>
                      <a:pt x="9" y="53"/>
                      <a:pt x="9" y="53"/>
                      <a:pt x="9" y="53"/>
                    </a:cubicBezTo>
                    <a:cubicBezTo>
                      <a:pt x="9" y="55"/>
                      <a:pt x="8" y="57"/>
                      <a:pt x="7" y="59"/>
                    </a:cubicBezTo>
                    <a:cubicBezTo>
                      <a:pt x="7" y="59"/>
                      <a:pt x="7" y="60"/>
                      <a:pt x="7" y="60"/>
                    </a:cubicBezTo>
                    <a:cubicBezTo>
                      <a:pt x="6" y="62"/>
                      <a:pt x="6" y="64"/>
                      <a:pt x="5" y="65"/>
                    </a:cubicBezTo>
                    <a:cubicBezTo>
                      <a:pt x="5" y="66"/>
                      <a:pt x="5" y="66"/>
                      <a:pt x="5" y="67"/>
                    </a:cubicBezTo>
                    <a:cubicBezTo>
                      <a:pt x="4" y="69"/>
                      <a:pt x="4" y="70"/>
                      <a:pt x="4" y="72"/>
                    </a:cubicBezTo>
                    <a:cubicBezTo>
                      <a:pt x="3" y="73"/>
                      <a:pt x="3" y="73"/>
                      <a:pt x="3" y="74"/>
                    </a:cubicBezTo>
                    <a:cubicBezTo>
                      <a:pt x="3" y="75"/>
                      <a:pt x="3" y="77"/>
                      <a:pt x="2" y="78"/>
                    </a:cubicBezTo>
                    <a:cubicBezTo>
                      <a:pt x="2" y="79"/>
                      <a:pt x="2" y="80"/>
                      <a:pt x="2" y="81"/>
                    </a:cubicBezTo>
                    <a:cubicBezTo>
                      <a:pt x="2" y="82"/>
                      <a:pt x="1" y="84"/>
                      <a:pt x="1" y="85"/>
                    </a:cubicBezTo>
                    <a:cubicBezTo>
                      <a:pt x="1" y="86"/>
                      <a:pt x="1" y="87"/>
                      <a:pt x="1" y="89"/>
                    </a:cubicBezTo>
                    <a:cubicBezTo>
                      <a:pt x="1" y="90"/>
                      <a:pt x="0" y="91"/>
                      <a:pt x="0" y="92"/>
                    </a:cubicBezTo>
                    <a:cubicBezTo>
                      <a:pt x="0" y="93"/>
                      <a:pt x="0" y="95"/>
                      <a:pt x="0" y="96"/>
                    </a:cubicBezTo>
                    <a:cubicBezTo>
                      <a:pt x="0" y="97"/>
                      <a:pt x="0" y="98"/>
                      <a:pt x="0" y="99"/>
                    </a:cubicBezTo>
                    <a:cubicBezTo>
                      <a:pt x="0" y="101"/>
                      <a:pt x="0" y="103"/>
                      <a:pt x="0" y="106"/>
                    </a:cubicBezTo>
                    <a:cubicBezTo>
                      <a:pt x="0" y="106"/>
                      <a:pt x="0" y="106"/>
                      <a:pt x="0" y="106"/>
                    </a:cubicBezTo>
                    <a:cubicBezTo>
                      <a:pt x="0" y="106"/>
                      <a:pt x="0" y="106"/>
                      <a:pt x="0" y="106"/>
                    </a:cubicBezTo>
                    <a:cubicBezTo>
                      <a:pt x="0" y="106"/>
                      <a:pt x="0" y="106"/>
                      <a:pt x="0" y="106"/>
                    </a:cubicBezTo>
                    <a:cubicBezTo>
                      <a:pt x="0" y="108"/>
                      <a:pt x="0" y="111"/>
                      <a:pt x="0" y="113"/>
                    </a:cubicBezTo>
                    <a:cubicBezTo>
                      <a:pt x="0" y="114"/>
                      <a:pt x="0" y="115"/>
                      <a:pt x="0" y="115"/>
                    </a:cubicBezTo>
                    <a:cubicBezTo>
                      <a:pt x="0" y="117"/>
                      <a:pt x="0" y="118"/>
                      <a:pt x="0" y="120"/>
                    </a:cubicBezTo>
                    <a:cubicBezTo>
                      <a:pt x="0" y="121"/>
                      <a:pt x="1" y="122"/>
                      <a:pt x="1" y="123"/>
                    </a:cubicBezTo>
                    <a:cubicBezTo>
                      <a:pt x="1" y="124"/>
                      <a:pt x="1" y="125"/>
                      <a:pt x="1" y="127"/>
                    </a:cubicBezTo>
                    <a:cubicBezTo>
                      <a:pt x="1" y="128"/>
                      <a:pt x="2" y="129"/>
                      <a:pt x="2" y="130"/>
                    </a:cubicBezTo>
                    <a:cubicBezTo>
                      <a:pt x="2" y="131"/>
                      <a:pt x="2" y="132"/>
                      <a:pt x="2" y="133"/>
                    </a:cubicBezTo>
                    <a:cubicBezTo>
                      <a:pt x="3" y="135"/>
                      <a:pt x="3" y="136"/>
                      <a:pt x="3" y="138"/>
                    </a:cubicBezTo>
                    <a:cubicBezTo>
                      <a:pt x="3" y="138"/>
                      <a:pt x="3" y="139"/>
                      <a:pt x="4" y="140"/>
                    </a:cubicBezTo>
                    <a:cubicBezTo>
                      <a:pt x="4" y="141"/>
                      <a:pt x="4" y="143"/>
                      <a:pt x="5" y="145"/>
                    </a:cubicBezTo>
                    <a:cubicBezTo>
                      <a:pt x="5" y="145"/>
                      <a:pt x="5" y="146"/>
                      <a:pt x="5" y="146"/>
                    </a:cubicBezTo>
                    <a:cubicBezTo>
                      <a:pt x="6" y="148"/>
                      <a:pt x="6" y="150"/>
                      <a:pt x="7" y="152"/>
                    </a:cubicBezTo>
                    <a:cubicBezTo>
                      <a:pt x="7" y="152"/>
                      <a:pt x="7" y="152"/>
                      <a:pt x="7" y="152"/>
                    </a:cubicBezTo>
                    <a:cubicBezTo>
                      <a:pt x="8" y="154"/>
                      <a:pt x="9" y="156"/>
                      <a:pt x="9" y="158"/>
                    </a:cubicBezTo>
                    <a:cubicBezTo>
                      <a:pt x="9" y="158"/>
                      <a:pt x="9" y="158"/>
                      <a:pt x="9" y="158"/>
                    </a:cubicBezTo>
                    <a:cubicBezTo>
                      <a:pt x="9" y="158"/>
                      <a:pt x="9" y="158"/>
                      <a:pt x="9" y="158"/>
                    </a:cubicBezTo>
                    <a:cubicBezTo>
                      <a:pt x="14" y="169"/>
                      <a:pt x="19" y="179"/>
                      <a:pt x="25" y="188"/>
                    </a:cubicBezTo>
                    <a:cubicBezTo>
                      <a:pt x="25" y="188"/>
                      <a:pt x="25" y="188"/>
                      <a:pt x="25" y="188"/>
                    </a:cubicBezTo>
                    <a:cubicBezTo>
                      <a:pt x="25" y="188"/>
                      <a:pt x="25" y="189"/>
                      <a:pt x="26" y="189"/>
                    </a:cubicBezTo>
                    <a:cubicBezTo>
                      <a:pt x="27" y="190"/>
                      <a:pt x="28" y="192"/>
                      <a:pt x="29" y="193"/>
                    </a:cubicBezTo>
                    <a:cubicBezTo>
                      <a:pt x="29" y="193"/>
                      <a:pt x="29" y="194"/>
                      <a:pt x="29" y="194"/>
                    </a:cubicBezTo>
                    <a:cubicBezTo>
                      <a:pt x="29" y="194"/>
                      <a:pt x="29" y="194"/>
                      <a:pt x="30" y="194"/>
                    </a:cubicBezTo>
                    <a:cubicBezTo>
                      <a:pt x="31" y="196"/>
                      <a:pt x="33" y="198"/>
                      <a:pt x="35" y="201"/>
                    </a:cubicBezTo>
                    <a:cubicBezTo>
                      <a:pt x="35" y="201"/>
                      <a:pt x="36" y="201"/>
                      <a:pt x="36" y="202"/>
                    </a:cubicBezTo>
                    <a:cubicBezTo>
                      <a:pt x="38" y="204"/>
                      <a:pt x="40" y="206"/>
                      <a:pt x="42" y="209"/>
                    </a:cubicBezTo>
                    <a:cubicBezTo>
                      <a:pt x="44" y="211"/>
                      <a:pt x="47" y="211"/>
                      <a:pt x="49" y="211"/>
                    </a:cubicBezTo>
                    <a:cubicBezTo>
                      <a:pt x="51" y="211"/>
                      <a:pt x="52" y="210"/>
                      <a:pt x="54" y="209"/>
                    </a:cubicBezTo>
                    <a:cubicBezTo>
                      <a:pt x="54" y="208"/>
                      <a:pt x="55" y="207"/>
                      <a:pt x="55" y="206"/>
                    </a:cubicBezTo>
                    <a:cubicBezTo>
                      <a:pt x="55" y="206"/>
                      <a:pt x="55" y="206"/>
                      <a:pt x="55" y="206"/>
                    </a:cubicBezTo>
                    <a:cubicBezTo>
                      <a:pt x="55" y="206"/>
                      <a:pt x="55" y="206"/>
                      <a:pt x="56" y="205"/>
                    </a:cubicBezTo>
                    <a:cubicBezTo>
                      <a:pt x="56" y="205"/>
                      <a:pt x="56" y="204"/>
                      <a:pt x="56" y="203"/>
                    </a:cubicBezTo>
                    <a:cubicBezTo>
                      <a:pt x="56" y="201"/>
                      <a:pt x="55" y="199"/>
                      <a:pt x="54" y="197"/>
                    </a:cubicBezTo>
                    <a:cubicBezTo>
                      <a:pt x="52" y="195"/>
                      <a:pt x="50" y="193"/>
                      <a:pt x="48" y="191"/>
                    </a:cubicBezTo>
                    <a:close/>
                    <a:moveTo>
                      <a:pt x="207" y="60"/>
                    </a:moveTo>
                    <a:cubicBezTo>
                      <a:pt x="158" y="60"/>
                      <a:pt x="158" y="60"/>
                      <a:pt x="158" y="60"/>
                    </a:cubicBezTo>
                    <a:cubicBezTo>
                      <a:pt x="147" y="60"/>
                      <a:pt x="138" y="69"/>
                      <a:pt x="138" y="80"/>
                    </a:cubicBezTo>
                    <a:cubicBezTo>
                      <a:pt x="138" y="439"/>
                      <a:pt x="138" y="439"/>
                      <a:pt x="138" y="439"/>
                    </a:cubicBezTo>
                    <a:cubicBezTo>
                      <a:pt x="138" y="443"/>
                      <a:pt x="142" y="447"/>
                      <a:pt x="146" y="447"/>
                    </a:cubicBezTo>
                    <a:cubicBezTo>
                      <a:pt x="151" y="447"/>
                      <a:pt x="154" y="443"/>
                      <a:pt x="154" y="439"/>
                    </a:cubicBezTo>
                    <a:cubicBezTo>
                      <a:pt x="154" y="420"/>
                      <a:pt x="154" y="420"/>
                      <a:pt x="154" y="420"/>
                    </a:cubicBezTo>
                    <a:cubicBezTo>
                      <a:pt x="211" y="363"/>
                      <a:pt x="211" y="363"/>
                      <a:pt x="211" y="363"/>
                    </a:cubicBezTo>
                    <a:cubicBezTo>
                      <a:pt x="211" y="439"/>
                      <a:pt x="211" y="439"/>
                      <a:pt x="211" y="439"/>
                    </a:cubicBezTo>
                    <a:cubicBezTo>
                      <a:pt x="211" y="443"/>
                      <a:pt x="215" y="447"/>
                      <a:pt x="219" y="447"/>
                    </a:cubicBezTo>
                    <a:cubicBezTo>
                      <a:pt x="223" y="447"/>
                      <a:pt x="227" y="443"/>
                      <a:pt x="227" y="439"/>
                    </a:cubicBezTo>
                    <a:cubicBezTo>
                      <a:pt x="227" y="80"/>
                      <a:pt x="227" y="80"/>
                      <a:pt x="227" y="80"/>
                    </a:cubicBezTo>
                    <a:cubicBezTo>
                      <a:pt x="227" y="69"/>
                      <a:pt x="218" y="60"/>
                      <a:pt x="207" y="60"/>
                    </a:cubicBezTo>
                    <a:close/>
                    <a:moveTo>
                      <a:pt x="154" y="80"/>
                    </a:moveTo>
                    <a:cubicBezTo>
                      <a:pt x="154" y="78"/>
                      <a:pt x="156" y="76"/>
                      <a:pt x="158" y="76"/>
                    </a:cubicBezTo>
                    <a:cubicBezTo>
                      <a:pt x="198" y="76"/>
                      <a:pt x="198" y="76"/>
                      <a:pt x="198" y="76"/>
                    </a:cubicBezTo>
                    <a:cubicBezTo>
                      <a:pt x="154" y="120"/>
                      <a:pt x="154" y="120"/>
                      <a:pt x="154" y="120"/>
                    </a:cubicBezTo>
                    <a:lnTo>
                      <a:pt x="154" y="80"/>
                    </a:lnTo>
                    <a:close/>
                    <a:moveTo>
                      <a:pt x="154" y="155"/>
                    </a:moveTo>
                    <a:cubicBezTo>
                      <a:pt x="207" y="207"/>
                      <a:pt x="207" y="207"/>
                      <a:pt x="207" y="207"/>
                    </a:cubicBezTo>
                    <a:cubicBezTo>
                      <a:pt x="154" y="260"/>
                      <a:pt x="154" y="260"/>
                      <a:pt x="154" y="260"/>
                    </a:cubicBezTo>
                    <a:lnTo>
                      <a:pt x="154" y="155"/>
                    </a:lnTo>
                    <a:close/>
                    <a:moveTo>
                      <a:pt x="154" y="397"/>
                    </a:moveTo>
                    <a:cubicBezTo>
                      <a:pt x="154" y="294"/>
                      <a:pt x="154" y="294"/>
                      <a:pt x="154" y="294"/>
                    </a:cubicBezTo>
                    <a:cubicBezTo>
                      <a:pt x="206" y="346"/>
                      <a:pt x="206" y="346"/>
                      <a:pt x="206" y="346"/>
                    </a:cubicBezTo>
                    <a:lnTo>
                      <a:pt x="154" y="397"/>
                    </a:lnTo>
                    <a:close/>
                    <a:moveTo>
                      <a:pt x="211" y="328"/>
                    </a:moveTo>
                    <a:cubicBezTo>
                      <a:pt x="160" y="277"/>
                      <a:pt x="160" y="277"/>
                      <a:pt x="160" y="277"/>
                    </a:cubicBezTo>
                    <a:cubicBezTo>
                      <a:pt x="211" y="226"/>
                      <a:pt x="211" y="226"/>
                      <a:pt x="211" y="226"/>
                    </a:cubicBezTo>
                    <a:lnTo>
                      <a:pt x="211" y="328"/>
                    </a:lnTo>
                    <a:close/>
                    <a:moveTo>
                      <a:pt x="211" y="189"/>
                    </a:moveTo>
                    <a:cubicBezTo>
                      <a:pt x="159" y="137"/>
                      <a:pt x="159" y="137"/>
                      <a:pt x="159" y="137"/>
                    </a:cubicBezTo>
                    <a:cubicBezTo>
                      <a:pt x="211" y="86"/>
                      <a:pt x="211" y="86"/>
                      <a:pt x="211" y="86"/>
                    </a:cubicBezTo>
                    <a:lnTo>
                      <a:pt x="211" y="189"/>
                    </a:lnTo>
                    <a:close/>
                    <a:moveTo>
                      <a:pt x="107" y="58"/>
                    </a:moveTo>
                    <a:cubicBezTo>
                      <a:pt x="103" y="58"/>
                      <a:pt x="99" y="62"/>
                      <a:pt x="99" y="66"/>
                    </a:cubicBezTo>
                    <a:cubicBezTo>
                      <a:pt x="99" y="144"/>
                      <a:pt x="99" y="144"/>
                      <a:pt x="99" y="144"/>
                    </a:cubicBezTo>
                    <a:cubicBezTo>
                      <a:pt x="99" y="148"/>
                      <a:pt x="103" y="152"/>
                      <a:pt x="107" y="152"/>
                    </a:cubicBezTo>
                    <a:cubicBezTo>
                      <a:pt x="111" y="152"/>
                      <a:pt x="115" y="148"/>
                      <a:pt x="115" y="144"/>
                    </a:cubicBezTo>
                    <a:cubicBezTo>
                      <a:pt x="115" y="66"/>
                      <a:pt x="115" y="66"/>
                      <a:pt x="115" y="66"/>
                    </a:cubicBezTo>
                    <a:cubicBezTo>
                      <a:pt x="115" y="62"/>
                      <a:pt x="111" y="58"/>
                      <a:pt x="107" y="58"/>
                    </a:cubicBezTo>
                    <a:close/>
                    <a:moveTo>
                      <a:pt x="320" y="28"/>
                    </a:moveTo>
                    <a:cubicBezTo>
                      <a:pt x="322" y="29"/>
                      <a:pt x="323" y="31"/>
                      <a:pt x="324" y="33"/>
                    </a:cubicBezTo>
                    <a:cubicBezTo>
                      <a:pt x="327" y="36"/>
                      <a:pt x="332" y="37"/>
                      <a:pt x="335" y="35"/>
                    </a:cubicBezTo>
                    <a:cubicBezTo>
                      <a:pt x="339" y="32"/>
                      <a:pt x="340" y="27"/>
                      <a:pt x="337" y="23"/>
                    </a:cubicBezTo>
                    <a:cubicBezTo>
                      <a:pt x="336" y="22"/>
                      <a:pt x="335" y="20"/>
                      <a:pt x="333" y="18"/>
                    </a:cubicBezTo>
                    <a:cubicBezTo>
                      <a:pt x="329" y="13"/>
                      <a:pt x="325" y="8"/>
                      <a:pt x="320" y="3"/>
                    </a:cubicBezTo>
                    <a:cubicBezTo>
                      <a:pt x="317" y="0"/>
                      <a:pt x="312" y="0"/>
                      <a:pt x="309" y="3"/>
                    </a:cubicBezTo>
                    <a:cubicBezTo>
                      <a:pt x="307" y="4"/>
                      <a:pt x="306" y="7"/>
                      <a:pt x="306" y="9"/>
                    </a:cubicBezTo>
                    <a:cubicBezTo>
                      <a:pt x="306" y="11"/>
                      <a:pt x="307" y="13"/>
                      <a:pt x="309" y="14"/>
                    </a:cubicBezTo>
                    <a:cubicBezTo>
                      <a:pt x="313" y="18"/>
                      <a:pt x="317" y="23"/>
                      <a:pt x="320" y="28"/>
                    </a:cubicBezTo>
                    <a:close/>
                    <a:moveTo>
                      <a:pt x="257" y="59"/>
                    </a:moveTo>
                    <a:cubicBezTo>
                      <a:pt x="252" y="59"/>
                      <a:pt x="249" y="63"/>
                      <a:pt x="249" y="67"/>
                    </a:cubicBezTo>
                    <a:cubicBezTo>
                      <a:pt x="249" y="145"/>
                      <a:pt x="249" y="145"/>
                      <a:pt x="249" y="145"/>
                    </a:cubicBezTo>
                    <a:cubicBezTo>
                      <a:pt x="249" y="149"/>
                      <a:pt x="252" y="153"/>
                      <a:pt x="257" y="153"/>
                    </a:cubicBezTo>
                    <a:cubicBezTo>
                      <a:pt x="261" y="153"/>
                      <a:pt x="265" y="149"/>
                      <a:pt x="265" y="145"/>
                    </a:cubicBezTo>
                    <a:cubicBezTo>
                      <a:pt x="265" y="67"/>
                      <a:pt x="265" y="67"/>
                      <a:pt x="265" y="67"/>
                    </a:cubicBezTo>
                    <a:cubicBezTo>
                      <a:pt x="265" y="63"/>
                      <a:pt x="261" y="59"/>
                      <a:pt x="257" y="59"/>
                    </a:cubicBezTo>
                    <a:close/>
                    <a:moveTo>
                      <a:pt x="291" y="32"/>
                    </a:moveTo>
                    <a:cubicBezTo>
                      <a:pt x="288" y="29"/>
                      <a:pt x="283" y="29"/>
                      <a:pt x="279" y="32"/>
                    </a:cubicBezTo>
                    <a:cubicBezTo>
                      <a:pt x="278" y="34"/>
                      <a:pt x="277" y="36"/>
                      <a:pt x="277" y="38"/>
                    </a:cubicBezTo>
                    <a:cubicBezTo>
                      <a:pt x="277" y="40"/>
                      <a:pt x="278" y="42"/>
                      <a:pt x="279" y="44"/>
                    </a:cubicBezTo>
                    <a:cubicBezTo>
                      <a:pt x="297" y="61"/>
                      <a:pt x="305" y="83"/>
                      <a:pt x="305" y="106"/>
                    </a:cubicBezTo>
                    <a:cubicBezTo>
                      <a:pt x="305" y="128"/>
                      <a:pt x="297" y="151"/>
                      <a:pt x="279" y="168"/>
                    </a:cubicBezTo>
                    <a:cubicBezTo>
                      <a:pt x="279" y="168"/>
                      <a:pt x="279" y="168"/>
                      <a:pt x="279" y="168"/>
                    </a:cubicBezTo>
                    <a:cubicBezTo>
                      <a:pt x="276" y="171"/>
                      <a:pt x="276" y="176"/>
                      <a:pt x="279" y="179"/>
                    </a:cubicBezTo>
                    <a:cubicBezTo>
                      <a:pt x="283" y="182"/>
                      <a:pt x="288" y="182"/>
                      <a:pt x="291" y="179"/>
                    </a:cubicBezTo>
                    <a:cubicBezTo>
                      <a:pt x="311" y="159"/>
                      <a:pt x="321" y="132"/>
                      <a:pt x="321" y="106"/>
                    </a:cubicBezTo>
                    <a:cubicBezTo>
                      <a:pt x="321" y="79"/>
                      <a:pt x="311" y="53"/>
                      <a:pt x="291" y="32"/>
                    </a:cubicBezTo>
                    <a:close/>
                    <a:moveTo>
                      <a:pt x="353" y="53"/>
                    </a:moveTo>
                    <a:cubicBezTo>
                      <a:pt x="351" y="49"/>
                      <a:pt x="347" y="47"/>
                      <a:pt x="343" y="49"/>
                    </a:cubicBezTo>
                    <a:cubicBezTo>
                      <a:pt x="338" y="50"/>
                      <a:pt x="336" y="55"/>
                      <a:pt x="338" y="59"/>
                    </a:cubicBezTo>
                    <a:cubicBezTo>
                      <a:pt x="344" y="74"/>
                      <a:pt x="347" y="90"/>
                      <a:pt x="347" y="106"/>
                    </a:cubicBezTo>
                    <a:cubicBezTo>
                      <a:pt x="347" y="140"/>
                      <a:pt x="333" y="173"/>
                      <a:pt x="309" y="197"/>
                    </a:cubicBezTo>
                    <a:cubicBezTo>
                      <a:pt x="307" y="199"/>
                      <a:pt x="306" y="201"/>
                      <a:pt x="306" y="203"/>
                    </a:cubicBezTo>
                    <a:cubicBezTo>
                      <a:pt x="306" y="205"/>
                      <a:pt x="307" y="207"/>
                      <a:pt x="309" y="209"/>
                    </a:cubicBezTo>
                    <a:cubicBezTo>
                      <a:pt x="312" y="212"/>
                      <a:pt x="317" y="212"/>
                      <a:pt x="320" y="209"/>
                    </a:cubicBezTo>
                    <a:cubicBezTo>
                      <a:pt x="348" y="181"/>
                      <a:pt x="363" y="145"/>
                      <a:pt x="363" y="106"/>
                    </a:cubicBezTo>
                    <a:cubicBezTo>
                      <a:pt x="363" y="88"/>
                      <a:pt x="359" y="70"/>
                      <a:pt x="353" y="5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45" name="TextBox 44">
                <a:extLst>
                  <a:ext uri="{FF2B5EF4-FFF2-40B4-BE49-F238E27FC236}">
                    <a16:creationId xmlns:a16="http://schemas.microsoft.com/office/drawing/2014/main" id="{C4C38A37-D64B-4F2E-B073-2345B60FDCC0}"/>
                  </a:ext>
                </a:extLst>
              </p:cNvPr>
              <p:cNvSpPr txBox="1"/>
              <p:nvPr/>
            </p:nvSpPr>
            <p:spPr>
              <a:xfrm>
                <a:off x="5809071" y="5098541"/>
                <a:ext cx="56979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8585A">
                        <a:lumMod val="50000"/>
                      </a:srgbClr>
                    </a:solidFill>
                    <a:effectLst/>
                    <a:uLnTx/>
                    <a:uFillTx/>
                    <a:latin typeface="+mn-lt"/>
                    <a:ea typeface="+mn-ea"/>
                    <a:cs typeface="+mn-cs"/>
                  </a:rPr>
                  <a:t>LTE</a:t>
                </a:r>
              </a:p>
            </p:txBody>
          </p:sp>
          <p:sp>
            <p:nvSpPr>
              <p:cNvPr id="50" name="Freeform 6">
                <a:extLst>
                  <a:ext uri="{FF2B5EF4-FFF2-40B4-BE49-F238E27FC236}">
                    <a16:creationId xmlns:a16="http://schemas.microsoft.com/office/drawing/2014/main" id="{C5864A71-24A1-4B96-8DF7-543E011C4B33}"/>
                  </a:ext>
                </a:extLst>
              </p:cNvPr>
              <p:cNvSpPr>
                <a:spLocks noEditPoints="1"/>
              </p:cNvSpPr>
              <p:nvPr/>
            </p:nvSpPr>
            <p:spPr bwMode="auto">
              <a:xfrm>
                <a:off x="5190411" y="5580293"/>
                <a:ext cx="258942" cy="457416"/>
              </a:xfrm>
              <a:custGeom>
                <a:avLst/>
                <a:gdLst>
                  <a:gd name="T0" fmla="*/ 2147483647 w 241"/>
                  <a:gd name="T1" fmla="*/ 2147483647 h 383"/>
                  <a:gd name="T2" fmla="*/ 2147483647 w 241"/>
                  <a:gd name="T3" fmla="*/ 2147483647 h 383"/>
                  <a:gd name="T4" fmla="*/ 2147483647 w 241"/>
                  <a:gd name="T5" fmla="*/ 2147483647 h 383"/>
                  <a:gd name="T6" fmla="*/ 2147483647 w 241"/>
                  <a:gd name="T7" fmla="*/ 2147483647 h 383"/>
                  <a:gd name="T8" fmla="*/ 2147483647 w 241"/>
                  <a:gd name="T9" fmla="*/ 2147483647 h 383"/>
                  <a:gd name="T10" fmla="*/ 2147483647 w 241"/>
                  <a:gd name="T11" fmla="*/ 2147483647 h 383"/>
                  <a:gd name="T12" fmla="*/ 2147483647 w 241"/>
                  <a:gd name="T13" fmla="*/ 2147483647 h 383"/>
                  <a:gd name="T14" fmla="*/ 2147483647 w 241"/>
                  <a:gd name="T15" fmla="*/ 2147483647 h 383"/>
                  <a:gd name="T16" fmla="*/ 2147483647 w 241"/>
                  <a:gd name="T17" fmla="*/ 0 h 383"/>
                  <a:gd name="T18" fmla="*/ 2147483647 w 241"/>
                  <a:gd name="T19" fmla="*/ 0 h 383"/>
                  <a:gd name="T20" fmla="*/ 0 w 241"/>
                  <a:gd name="T21" fmla="*/ 2147483647 h 383"/>
                  <a:gd name="T22" fmla="*/ 0 w 241"/>
                  <a:gd name="T23" fmla="*/ 2147483647 h 383"/>
                  <a:gd name="T24" fmla="*/ 2147483647 w 241"/>
                  <a:gd name="T25" fmla="*/ 2147483647 h 383"/>
                  <a:gd name="T26" fmla="*/ 2147483647 w 241"/>
                  <a:gd name="T27" fmla="*/ 2147483647 h 383"/>
                  <a:gd name="T28" fmla="*/ 2147483647 w 241"/>
                  <a:gd name="T29" fmla="*/ 2147483647 h 383"/>
                  <a:gd name="T30" fmla="*/ 2147483647 w 241"/>
                  <a:gd name="T31" fmla="*/ 2147483647 h 383"/>
                  <a:gd name="T32" fmla="*/ 2147483647 w 241"/>
                  <a:gd name="T33" fmla="*/ 2147483647 h 383"/>
                  <a:gd name="T34" fmla="*/ 2147483647 w 241"/>
                  <a:gd name="T35" fmla="*/ 2147483647 h 383"/>
                  <a:gd name="T36" fmla="*/ 2147483647 w 241"/>
                  <a:gd name="T37" fmla="*/ 2147483647 h 383"/>
                  <a:gd name="T38" fmla="*/ 2147483647 w 241"/>
                  <a:gd name="T39" fmla="*/ 2147483647 h 383"/>
                  <a:gd name="T40" fmla="*/ 2147483647 w 241"/>
                  <a:gd name="T41" fmla="*/ 2147483647 h 383"/>
                  <a:gd name="T42" fmla="*/ 2147483647 w 241"/>
                  <a:gd name="T43" fmla="*/ 2147483647 h 383"/>
                  <a:gd name="T44" fmla="*/ 2147483647 w 241"/>
                  <a:gd name="T45" fmla="*/ 2147483647 h 383"/>
                  <a:gd name="T46" fmla="*/ 2147483647 w 241"/>
                  <a:gd name="T47" fmla="*/ 2147483647 h 383"/>
                  <a:gd name="T48" fmla="*/ 2147483647 w 241"/>
                  <a:gd name="T49" fmla="*/ 2147483647 h 383"/>
                  <a:gd name="T50" fmla="*/ 2147483647 w 241"/>
                  <a:gd name="T51" fmla="*/ 2147483647 h 383"/>
                  <a:gd name="T52" fmla="*/ 2147483647 w 241"/>
                  <a:gd name="T53" fmla="*/ 2147483647 h 383"/>
                  <a:gd name="T54" fmla="*/ 2147483647 w 241"/>
                  <a:gd name="T55" fmla="*/ 2147483647 h 383"/>
                  <a:gd name="T56" fmla="*/ 2147483647 w 241"/>
                  <a:gd name="T57" fmla="*/ 2147483647 h 383"/>
                  <a:gd name="T58" fmla="*/ 2147483647 w 241"/>
                  <a:gd name="T59" fmla="*/ 2147483647 h 383"/>
                  <a:gd name="T60" fmla="*/ 2147483647 w 241"/>
                  <a:gd name="T61" fmla="*/ 2147483647 h 383"/>
                  <a:gd name="T62" fmla="*/ 2147483647 w 241"/>
                  <a:gd name="T63" fmla="*/ 2147483647 h 383"/>
                  <a:gd name="T64" fmla="*/ 2147483647 w 241"/>
                  <a:gd name="T65" fmla="*/ 2147483647 h 383"/>
                  <a:gd name="T66" fmla="*/ 2147483647 w 241"/>
                  <a:gd name="T67" fmla="*/ 2147483647 h 383"/>
                  <a:gd name="T68" fmla="*/ 2147483647 w 241"/>
                  <a:gd name="T69" fmla="*/ 2147483647 h 383"/>
                  <a:gd name="T70" fmla="*/ 2147483647 w 241"/>
                  <a:gd name="T71" fmla="*/ 2147483647 h 383"/>
                  <a:gd name="T72" fmla="*/ 2147483647 w 241"/>
                  <a:gd name="T73" fmla="*/ 2147483647 h 383"/>
                  <a:gd name="T74" fmla="*/ 2147483647 w 241"/>
                  <a:gd name="T75" fmla="*/ 2147483647 h 383"/>
                  <a:gd name="T76" fmla="*/ 2147483647 w 241"/>
                  <a:gd name="T77" fmla="*/ 2147483647 h 383"/>
                  <a:gd name="T78" fmla="*/ 2147483647 w 241"/>
                  <a:gd name="T79" fmla="*/ 2147483647 h 383"/>
                  <a:gd name="T80" fmla="*/ 2147483647 w 241"/>
                  <a:gd name="T81" fmla="*/ 2147483647 h 383"/>
                  <a:gd name="T82" fmla="*/ 2147483647 w 241"/>
                  <a:gd name="T83" fmla="*/ 2147483647 h 383"/>
                  <a:gd name="T84" fmla="*/ 2147483647 w 241"/>
                  <a:gd name="T85" fmla="*/ 2147483647 h 383"/>
                  <a:gd name="T86" fmla="*/ 2147483647 w 241"/>
                  <a:gd name="T87" fmla="*/ 2147483647 h 383"/>
                  <a:gd name="T88" fmla="*/ 2147483647 w 241"/>
                  <a:gd name="T89" fmla="*/ 2147483647 h 38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41" h="383">
                    <a:moveTo>
                      <a:pt x="117" y="356"/>
                    </a:moveTo>
                    <a:cubicBezTo>
                      <a:pt x="127" y="356"/>
                      <a:pt x="135" y="348"/>
                      <a:pt x="135" y="338"/>
                    </a:cubicBezTo>
                    <a:cubicBezTo>
                      <a:pt x="135" y="329"/>
                      <a:pt x="127" y="321"/>
                      <a:pt x="117" y="321"/>
                    </a:cubicBezTo>
                    <a:cubicBezTo>
                      <a:pt x="107" y="321"/>
                      <a:pt x="99" y="329"/>
                      <a:pt x="99" y="338"/>
                    </a:cubicBezTo>
                    <a:cubicBezTo>
                      <a:pt x="99" y="348"/>
                      <a:pt x="107" y="356"/>
                      <a:pt x="117" y="356"/>
                    </a:cubicBezTo>
                    <a:close/>
                    <a:moveTo>
                      <a:pt x="233" y="90"/>
                    </a:moveTo>
                    <a:cubicBezTo>
                      <a:pt x="237" y="90"/>
                      <a:pt x="241" y="87"/>
                      <a:pt x="241" y="82"/>
                    </a:cubicBezTo>
                    <a:cubicBezTo>
                      <a:pt x="241" y="19"/>
                      <a:pt x="241" y="19"/>
                      <a:pt x="241" y="19"/>
                    </a:cubicBezTo>
                    <a:cubicBezTo>
                      <a:pt x="241" y="8"/>
                      <a:pt x="232" y="0"/>
                      <a:pt x="221" y="0"/>
                    </a:cubicBezTo>
                    <a:cubicBezTo>
                      <a:pt x="19" y="0"/>
                      <a:pt x="19" y="0"/>
                      <a:pt x="19" y="0"/>
                    </a:cubicBezTo>
                    <a:cubicBezTo>
                      <a:pt x="8" y="0"/>
                      <a:pt x="0" y="8"/>
                      <a:pt x="0" y="19"/>
                    </a:cubicBezTo>
                    <a:cubicBezTo>
                      <a:pt x="0" y="364"/>
                      <a:pt x="0" y="364"/>
                      <a:pt x="0" y="364"/>
                    </a:cubicBezTo>
                    <a:cubicBezTo>
                      <a:pt x="0" y="375"/>
                      <a:pt x="8" y="383"/>
                      <a:pt x="19" y="383"/>
                    </a:cubicBezTo>
                    <a:cubicBezTo>
                      <a:pt x="221" y="383"/>
                      <a:pt x="221" y="383"/>
                      <a:pt x="221" y="383"/>
                    </a:cubicBezTo>
                    <a:cubicBezTo>
                      <a:pt x="232" y="383"/>
                      <a:pt x="241" y="375"/>
                      <a:pt x="241" y="364"/>
                    </a:cubicBezTo>
                    <a:cubicBezTo>
                      <a:pt x="241" y="114"/>
                      <a:pt x="241" y="114"/>
                      <a:pt x="241" y="114"/>
                    </a:cubicBezTo>
                    <a:cubicBezTo>
                      <a:pt x="241" y="110"/>
                      <a:pt x="237" y="106"/>
                      <a:pt x="233" y="106"/>
                    </a:cubicBezTo>
                    <a:cubicBezTo>
                      <a:pt x="228" y="106"/>
                      <a:pt x="225" y="110"/>
                      <a:pt x="225" y="114"/>
                    </a:cubicBezTo>
                    <a:cubicBezTo>
                      <a:pt x="225" y="295"/>
                      <a:pt x="225" y="295"/>
                      <a:pt x="225" y="295"/>
                    </a:cubicBezTo>
                    <a:cubicBezTo>
                      <a:pt x="16" y="295"/>
                      <a:pt x="16" y="295"/>
                      <a:pt x="16" y="295"/>
                    </a:cubicBezTo>
                    <a:cubicBezTo>
                      <a:pt x="16" y="69"/>
                      <a:pt x="16" y="69"/>
                      <a:pt x="16" y="69"/>
                    </a:cubicBezTo>
                    <a:cubicBezTo>
                      <a:pt x="225" y="69"/>
                      <a:pt x="225" y="69"/>
                      <a:pt x="225" y="69"/>
                    </a:cubicBezTo>
                    <a:cubicBezTo>
                      <a:pt x="225" y="82"/>
                      <a:pt x="225" y="82"/>
                      <a:pt x="225" y="82"/>
                    </a:cubicBezTo>
                    <a:cubicBezTo>
                      <a:pt x="225" y="87"/>
                      <a:pt x="228" y="90"/>
                      <a:pt x="233" y="90"/>
                    </a:cubicBezTo>
                    <a:close/>
                    <a:moveTo>
                      <a:pt x="225" y="311"/>
                    </a:moveTo>
                    <a:cubicBezTo>
                      <a:pt x="225" y="364"/>
                      <a:pt x="225" y="364"/>
                      <a:pt x="225" y="364"/>
                    </a:cubicBezTo>
                    <a:cubicBezTo>
                      <a:pt x="225" y="366"/>
                      <a:pt x="223" y="367"/>
                      <a:pt x="221" y="367"/>
                    </a:cubicBezTo>
                    <a:cubicBezTo>
                      <a:pt x="19" y="367"/>
                      <a:pt x="19" y="367"/>
                      <a:pt x="19" y="367"/>
                    </a:cubicBezTo>
                    <a:cubicBezTo>
                      <a:pt x="17" y="367"/>
                      <a:pt x="16" y="366"/>
                      <a:pt x="16" y="364"/>
                    </a:cubicBezTo>
                    <a:cubicBezTo>
                      <a:pt x="16" y="311"/>
                      <a:pt x="16" y="311"/>
                      <a:pt x="16" y="311"/>
                    </a:cubicBezTo>
                    <a:lnTo>
                      <a:pt x="225" y="311"/>
                    </a:lnTo>
                    <a:close/>
                    <a:moveTo>
                      <a:pt x="16" y="53"/>
                    </a:moveTo>
                    <a:cubicBezTo>
                      <a:pt x="16" y="19"/>
                      <a:pt x="16" y="19"/>
                      <a:pt x="16" y="19"/>
                    </a:cubicBezTo>
                    <a:cubicBezTo>
                      <a:pt x="16" y="17"/>
                      <a:pt x="17" y="16"/>
                      <a:pt x="19" y="16"/>
                    </a:cubicBezTo>
                    <a:cubicBezTo>
                      <a:pt x="221" y="16"/>
                      <a:pt x="221" y="16"/>
                      <a:pt x="221" y="16"/>
                    </a:cubicBezTo>
                    <a:cubicBezTo>
                      <a:pt x="223" y="16"/>
                      <a:pt x="225" y="17"/>
                      <a:pt x="225" y="19"/>
                    </a:cubicBezTo>
                    <a:cubicBezTo>
                      <a:pt x="225" y="53"/>
                      <a:pt x="225" y="53"/>
                      <a:pt x="225" y="53"/>
                    </a:cubicBezTo>
                    <a:lnTo>
                      <a:pt x="16" y="53"/>
                    </a:lnTo>
                    <a:close/>
                    <a:moveTo>
                      <a:pt x="135" y="26"/>
                    </a:moveTo>
                    <a:cubicBezTo>
                      <a:pt x="99" y="26"/>
                      <a:pt x="99" y="26"/>
                      <a:pt x="99" y="26"/>
                    </a:cubicBezTo>
                    <a:cubicBezTo>
                      <a:pt x="95" y="26"/>
                      <a:pt x="91" y="30"/>
                      <a:pt x="91" y="34"/>
                    </a:cubicBezTo>
                    <a:cubicBezTo>
                      <a:pt x="91" y="38"/>
                      <a:pt x="95" y="42"/>
                      <a:pt x="99" y="42"/>
                    </a:cubicBezTo>
                    <a:cubicBezTo>
                      <a:pt x="135" y="42"/>
                      <a:pt x="135" y="42"/>
                      <a:pt x="135" y="42"/>
                    </a:cubicBezTo>
                    <a:cubicBezTo>
                      <a:pt x="139" y="42"/>
                      <a:pt x="143" y="38"/>
                      <a:pt x="143" y="34"/>
                    </a:cubicBezTo>
                    <a:cubicBezTo>
                      <a:pt x="143" y="30"/>
                      <a:pt x="139" y="26"/>
                      <a:pt x="135" y="26"/>
                    </a:cubicBezTo>
                    <a:close/>
                  </a:path>
                </a:pathLst>
              </a:cu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none" lIns="72000" tIns="45720" rIns="7200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0" lang="sv-SE" sz="1600" b="0" i="0" u="none" strike="noStrike" kern="0" cap="none" spc="0" normalizeH="0" baseline="0" noProof="0">
                  <a:ln>
                    <a:noFill/>
                  </a:ln>
                  <a:solidFill>
                    <a:srgbClr val="FED57A"/>
                  </a:solidFill>
                  <a:effectLst/>
                  <a:uLnTx/>
                  <a:uFillTx/>
                  <a:latin typeface="+mn-lt"/>
                  <a:ea typeface="+mn-ea"/>
                  <a:cs typeface="+mn-cs"/>
                </a:endParaRPr>
              </a:p>
            </p:txBody>
          </p:sp>
          <p:sp>
            <p:nvSpPr>
              <p:cNvPr id="53" name="Freeform 6">
                <a:extLst>
                  <a:ext uri="{FF2B5EF4-FFF2-40B4-BE49-F238E27FC236}">
                    <a16:creationId xmlns:a16="http://schemas.microsoft.com/office/drawing/2014/main" id="{A8A0AA50-B684-44B3-9510-A32CE36B3760}"/>
                  </a:ext>
                </a:extLst>
              </p:cNvPr>
              <p:cNvSpPr>
                <a:spLocks noEditPoints="1"/>
              </p:cNvSpPr>
              <p:nvPr/>
            </p:nvSpPr>
            <p:spPr bwMode="auto">
              <a:xfrm>
                <a:off x="6708243" y="5580293"/>
                <a:ext cx="258942" cy="457416"/>
              </a:xfrm>
              <a:custGeom>
                <a:avLst/>
                <a:gdLst>
                  <a:gd name="T0" fmla="*/ 2147483647 w 241"/>
                  <a:gd name="T1" fmla="*/ 2147483647 h 383"/>
                  <a:gd name="T2" fmla="*/ 2147483647 w 241"/>
                  <a:gd name="T3" fmla="*/ 2147483647 h 383"/>
                  <a:gd name="T4" fmla="*/ 2147483647 w 241"/>
                  <a:gd name="T5" fmla="*/ 2147483647 h 383"/>
                  <a:gd name="T6" fmla="*/ 2147483647 w 241"/>
                  <a:gd name="T7" fmla="*/ 2147483647 h 383"/>
                  <a:gd name="T8" fmla="*/ 2147483647 w 241"/>
                  <a:gd name="T9" fmla="*/ 2147483647 h 383"/>
                  <a:gd name="T10" fmla="*/ 2147483647 w 241"/>
                  <a:gd name="T11" fmla="*/ 2147483647 h 383"/>
                  <a:gd name="T12" fmla="*/ 2147483647 w 241"/>
                  <a:gd name="T13" fmla="*/ 2147483647 h 383"/>
                  <a:gd name="T14" fmla="*/ 2147483647 w 241"/>
                  <a:gd name="T15" fmla="*/ 2147483647 h 383"/>
                  <a:gd name="T16" fmla="*/ 2147483647 w 241"/>
                  <a:gd name="T17" fmla="*/ 0 h 383"/>
                  <a:gd name="T18" fmla="*/ 2147483647 w 241"/>
                  <a:gd name="T19" fmla="*/ 0 h 383"/>
                  <a:gd name="T20" fmla="*/ 0 w 241"/>
                  <a:gd name="T21" fmla="*/ 2147483647 h 383"/>
                  <a:gd name="T22" fmla="*/ 0 w 241"/>
                  <a:gd name="T23" fmla="*/ 2147483647 h 383"/>
                  <a:gd name="T24" fmla="*/ 2147483647 w 241"/>
                  <a:gd name="T25" fmla="*/ 2147483647 h 383"/>
                  <a:gd name="T26" fmla="*/ 2147483647 w 241"/>
                  <a:gd name="T27" fmla="*/ 2147483647 h 383"/>
                  <a:gd name="T28" fmla="*/ 2147483647 w 241"/>
                  <a:gd name="T29" fmla="*/ 2147483647 h 383"/>
                  <a:gd name="T30" fmla="*/ 2147483647 w 241"/>
                  <a:gd name="T31" fmla="*/ 2147483647 h 383"/>
                  <a:gd name="T32" fmla="*/ 2147483647 w 241"/>
                  <a:gd name="T33" fmla="*/ 2147483647 h 383"/>
                  <a:gd name="T34" fmla="*/ 2147483647 w 241"/>
                  <a:gd name="T35" fmla="*/ 2147483647 h 383"/>
                  <a:gd name="T36" fmla="*/ 2147483647 w 241"/>
                  <a:gd name="T37" fmla="*/ 2147483647 h 383"/>
                  <a:gd name="T38" fmla="*/ 2147483647 w 241"/>
                  <a:gd name="T39" fmla="*/ 2147483647 h 383"/>
                  <a:gd name="T40" fmla="*/ 2147483647 w 241"/>
                  <a:gd name="T41" fmla="*/ 2147483647 h 383"/>
                  <a:gd name="T42" fmla="*/ 2147483647 w 241"/>
                  <a:gd name="T43" fmla="*/ 2147483647 h 383"/>
                  <a:gd name="T44" fmla="*/ 2147483647 w 241"/>
                  <a:gd name="T45" fmla="*/ 2147483647 h 383"/>
                  <a:gd name="T46" fmla="*/ 2147483647 w 241"/>
                  <a:gd name="T47" fmla="*/ 2147483647 h 383"/>
                  <a:gd name="T48" fmla="*/ 2147483647 w 241"/>
                  <a:gd name="T49" fmla="*/ 2147483647 h 383"/>
                  <a:gd name="T50" fmla="*/ 2147483647 w 241"/>
                  <a:gd name="T51" fmla="*/ 2147483647 h 383"/>
                  <a:gd name="T52" fmla="*/ 2147483647 w 241"/>
                  <a:gd name="T53" fmla="*/ 2147483647 h 383"/>
                  <a:gd name="T54" fmla="*/ 2147483647 w 241"/>
                  <a:gd name="T55" fmla="*/ 2147483647 h 383"/>
                  <a:gd name="T56" fmla="*/ 2147483647 w 241"/>
                  <a:gd name="T57" fmla="*/ 2147483647 h 383"/>
                  <a:gd name="T58" fmla="*/ 2147483647 w 241"/>
                  <a:gd name="T59" fmla="*/ 2147483647 h 383"/>
                  <a:gd name="T60" fmla="*/ 2147483647 w 241"/>
                  <a:gd name="T61" fmla="*/ 2147483647 h 383"/>
                  <a:gd name="T62" fmla="*/ 2147483647 w 241"/>
                  <a:gd name="T63" fmla="*/ 2147483647 h 383"/>
                  <a:gd name="T64" fmla="*/ 2147483647 w 241"/>
                  <a:gd name="T65" fmla="*/ 2147483647 h 383"/>
                  <a:gd name="T66" fmla="*/ 2147483647 w 241"/>
                  <a:gd name="T67" fmla="*/ 2147483647 h 383"/>
                  <a:gd name="T68" fmla="*/ 2147483647 w 241"/>
                  <a:gd name="T69" fmla="*/ 2147483647 h 383"/>
                  <a:gd name="T70" fmla="*/ 2147483647 w 241"/>
                  <a:gd name="T71" fmla="*/ 2147483647 h 383"/>
                  <a:gd name="T72" fmla="*/ 2147483647 w 241"/>
                  <a:gd name="T73" fmla="*/ 2147483647 h 383"/>
                  <a:gd name="T74" fmla="*/ 2147483647 w 241"/>
                  <a:gd name="T75" fmla="*/ 2147483647 h 383"/>
                  <a:gd name="T76" fmla="*/ 2147483647 w 241"/>
                  <a:gd name="T77" fmla="*/ 2147483647 h 383"/>
                  <a:gd name="T78" fmla="*/ 2147483647 w 241"/>
                  <a:gd name="T79" fmla="*/ 2147483647 h 383"/>
                  <a:gd name="T80" fmla="*/ 2147483647 w 241"/>
                  <a:gd name="T81" fmla="*/ 2147483647 h 383"/>
                  <a:gd name="T82" fmla="*/ 2147483647 w 241"/>
                  <a:gd name="T83" fmla="*/ 2147483647 h 383"/>
                  <a:gd name="T84" fmla="*/ 2147483647 w 241"/>
                  <a:gd name="T85" fmla="*/ 2147483647 h 383"/>
                  <a:gd name="T86" fmla="*/ 2147483647 w 241"/>
                  <a:gd name="T87" fmla="*/ 2147483647 h 383"/>
                  <a:gd name="T88" fmla="*/ 2147483647 w 241"/>
                  <a:gd name="T89" fmla="*/ 2147483647 h 38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41" h="383">
                    <a:moveTo>
                      <a:pt x="117" y="356"/>
                    </a:moveTo>
                    <a:cubicBezTo>
                      <a:pt x="127" y="356"/>
                      <a:pt x="135" y="348"/>
                      <a:pt x="135" y="338"/>
                    </a:cubicBezTo>
                    <a:cubicBezTo>
                      <a:pt x="135" y="329"/>
                      <a:pt x="127" y="321"/>
                      <a:pt x="117" y="321"/>
                    </a:cubicBezTo>
                    <a:cubicBezTo>
                      <a:pt x="107" y="321"/>
                      <a:pt x="99" y="329"/>
                      <a:pt x="99" y="338"/>
                    </a:cubicBezTo>
                    <a:cubicBezTo>
                      <a:pt x="99" y="348"/>
                      <a:pt x="107" y="356"/>
                      <a:pt x="117" y="356"/>
                    </a:cubicBezTo>
                    <a:close/>
                    <a:moveTo>
                      <a:pt x="233" y="90"/>
                    </a:moveTo>
                    <a:cubicBezTo>
                      <a:pt x="237" y="90"/>
                      <a:pt x="241" y="87"/>
                      <a:pt x="241" y="82"/>
                    </a:cubicBezTo>
                    <a:cubicBezTo>
                      <a:pt x="241" y="19"/>
                      <a:pt x="241" y="19"/>
                      <a:pt x="241" y="19"/>
                    </a:cubicBezTo>
                    <a:cubicBezTo>
                      <a:pt x="241" y="8"/>
                      <a:pt x="232" y="0"/>
                      <a:pt x="221" y="0"/>
                    </a:cubicBezTo>
                    <a:cubicBezTo>
                      <a:pt x="19" y="0"/>
                      <a:pt x="19" y="0"/>
                      <a:pt x="19" y="0"/>
                    </a:cubicBezTo>
                    <a:cubicBezTo>
                      <a:pt x="8" y="0"/>
                      <a:pt x="0" y="8"/>
                      <a:pt x="0" y="19"/>
                    </a:cubicBezTo>
                    <a:cubicBezTo>
                      <a:pt x="0" y="364"/>
                      <a:pt x="0" y="364"/>
                      <a:pt x="0" y="364"/>
                    </a:cubicBezTo>
                    <a:cubicBezTo>
                      <a:pt x="0" y="375"/>
                      <a:pt x="8" y="383"/>
                      <a:pt x="19" y="383"/>
                    </a:cubicBezTo>
                    <a:cubicBezTo>
                      <a:pt x="221" y="383"/>
                      <a:pt x="221" y="383"/>
                      <a:pt x="221" y="383"/>
                    </a:cubicBezTo>
                    <a:cubicBezTo>
                      <a:pt x="232" y="383"/>
                      <a:pt x="241" y="375"/>
                      <a:pt x="241" y="364"/>
                    </a:cubicBezTo>
                    <a:cubicBezTo>
                      <a:pt x="241" y="114"/>
                      <a:pt x="241" y="114"/>
                      <a:pt x="241" y="114"/>
                    </a:cubicBezTo>
                    <a:cubicBezTo>
                      <a:pt x="241" y="110"/>
                      <a:pt x="237" y="106"/>
                      <a:pt x="233" y="106"/>
                    </a:cubicBezTo>
                    <a:cubicBezTo>
                      <a:pt x="228" y="106"/>
                      <a:pt x="225" y="110"/>
                      <a:pt x="225" y="114"/>
                    </a:cubicBezTo>
                    <a:cubicBezTo>
                      <a:pt x="225" y="295"/>
                      <a:pt x="225" y="295"/>
                      <a:pt x="225" y="295"/>
                    </a:cubicBezTo>
                    <a:cubicBezTo>
                      <a:pt x="16" y="295"/>
                      <a:pt x="16" y="295"/>
                      <a:pt x="16" y="295"/>
                    </a:cubicBezTo>
                    <a:cubicBezTo>
                      <a:pt x="16" y="69"/>
                      <a:pt x="16" y="69"/>
                      <a:pt x="16" y="69"/>
                    </a:cubicBezTo>
                    <a:cubicBezTo>
                      <a:pt x="225" y="69"/>
                      <a:pt x="225" y="69"/>
                      <a:pt x="225" y="69"/>
                    </a:cubicBezTo>
                    <a:cubicBezTo>
                      <a:pt x="225" y="82"/>
                      <a:pt x="225" y="82"/>
                      <a:pt x="225" y="82"/>
                    </a:cubicBezTo>
                    <a:cubicBezTo>
                      <a:pt x="225" y="87"/>
                      <a:pt x="228" y="90"/>
                      <a:pt x="233" y="90"/>
                    </a:cubicBezTo>
                    <a:close/>
                    <a:moveTo>
                      <a:pt x="225" y="311"/>
                    </a:moveTo>
                    <a:cubicBezTo>
                      <a:pt x="225" y="364"/>
                      <a:pt x="225" y="364"/>
                      <a:pt x="225" y="364"/>
                    </a:cubicBezTo>
                    <a:cubicBezTo>
                      <a:pt x="225" y="366"/>
                      <a:pt x="223" y="367"/>
                      <a:pt x="221" y="367"/>
                    </a:cubicBezTo>
                    <a:cubicBezTo>
                      <a:pt x="19" y="367"/>
                      <a:pt x="19" y="367"/>
                      <a:pt x="19" y="367"/>
                    </a:cubicBezTo>
                    <a:cubicBezTo>
                      <a:pt x="17" y="367"/>
                      <a:pt x="16" y="366"/>
                      <a:pt x="16" y="364"/>
                    </a:cubicBezTo>
                    <a:cubicBezTo>
                      <a:pt x="16" y="311"/>
                      <a:pt x="16" y="311"/>
                      <a:pt x="16" y="311"/>
                    </a:cubicBezTo>
                    <a:lnTo>
                      <a:pt x="225" y="311"/>
                    </a:lnTo>
                    <a:close/>
                    <a:moveTo>
                      <a:pt x="16" y="53"/>
                    </a:moveTo>
                    <a:cubicBezTo>
                      <a:pt x="16" y="19"/>
                      <a:pt x="16" y="19"/>
                      <a:pt x="16" y="19"/>
                    </a:cubicBezTo>
                    <a:cubicBezTo>
                      <a:pt x="16" y="17"/>
                      <a:pt x="17" y="16"/>
                      <a:pt x="19" y="16"/>
                    </a:cubicBezTo>
                    <a:cubicBezTo>
                      <a:pt x="221" y="16"/>
                      <a:pt x="221" y="16"/>
                      <a:pt x="221" y="16"/>
                    </a:cubicBezTo>
                    <a:cubicBezTo>
                      <a:pt x="223" y="16"/>
                      <a:pt x="225" y="17"/>
                      <a:pt x="225" y="19"/>
                    </a:cubicBezTo>
                    <a:cubicBezTo>
                      <a:pt x="225" y="53"/>
                      <a:pt x="225" y="53"/>
                      <a:pt x="225" y="53"/>
                    </a:cubicBezTo>
                    <a:lnTo>
                      <a:pt x="16" y="53"/>
                    </a:lnTo>
                    <a:close/>
                    <a:moveTo>
                      <a:pt x="135" y="26"/>
                    </a:moveTo>
                    <a:cubicBezTo>
                      <a:pt x="99" y="26"/>
                      <a:pt x="99" y="26"/>
                      <a:pt x="99" y="26"/>
                    </a:cubicBezTo>
                    <a:cubicBezTo>
                      <a:pt x="95" y="26"/>
                      <a:pt x="91" y="30"/>
                      <a:pt x="91" y="34"/>
                    </a:cubicBezTo>
                    <a:cubicBezTo>
                      <a:pt x="91" y="38"/>
                      <a:pt x="95" y="42"/>
                      <a:pt x="99" y="42"/>
                    </a:cubicBezTo>
                    <a:cubicBezTo>
                      <a:pt x="135" y="42"/>
                      <a:pt x="135" y="42"/>
                      <a:pt x="135" y="42"/>
                    </a:cubicBezTo>
                    <a:cubicBezTo>
                      <a:pt x="139" y="42"/>
                      <a:pt x="143" y="38"/>
                      <a:pt x="143" y="34"/>
                    </a:cubicBezTo>
                    <a:cubicBezTo>
                      <a:pt x="143" y="30"/>
                      <a:pt x="139" y="26"/>
                      <a:pt x="135" y="26"/>
                    </a:cubicBezTo>
                    <a:close/>
                  </a:path>
                </a:pathLst>
              </a:cu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none" lIns="72000" tIns="45720" rIns="7200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0" lang="sv-SE" sz="1600" b="0" i="0" u="none" strike="noStrike" kern="0" cap="none" spc="0" normalizeH="0" baseline="0" noProof="0">
                  <a:ln>
                    <a:noFill/>
                  </a:ln>
                  <a:solidFill>
                    <a:srgbClr val="FED57A"/>
                  </a:solidFill>
                  <a:effectLst/>
                  <a:uLnTx/>
                  <a:uFillTx/>
                  <a:latin typeface="+mn-lt"/>
                  <a:ea typeface="+mn-ea"/>
                  <a:cs typeface="+mn-cs"/>
                </a:endParaRPr>
              </a:p>
            </p:txBody>
          </p:sp>
          <p:sp>
            <p:nvSpPr>
              <p:cNvPr id="54" name="Rectangle: Rounded Corners 53">
                <a:extLst>
                  <a:ext uri="{FF2B5EF4-FFF2-40B4-BE49-F238E27FC236}">
                    <a16:creationId xmlns:a16="http://schemas.microsoft.com/office/drawing/2014/main" id="{D16175F2-A3BE-4952-9C7C-98C7ED14F719}"/>
                  </a:ext>
                </a:extLst>
              </p:cNvPr>
              <p:cNvSpPr/>
              <p:nvPr/>
            </p:nvSpPr>
            <p:spPr bwMode="auto">
              <a:xfrm>
                <a:off x="4968209" y="6037709"/>
                <a:ext cx="683667" cy="274191"/>
              </a:xfrm>
              <a:prstGeom prst="roundRect">
                <a:avLst/>
              </a:prstGeom>
              <a:noFill/>
              <a:ln w="12700" cap="flat" cmpd="sng" algn="ctr">
                <a:solidFill>
                  <a:schemeClr val="bg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mn-lt"/>
                    <a:ea typeface="+mn-ea"/>
                    <a:cs typeface="+mn-cs"/>
                  </a:rPr>
                  <a:t>LTE-only</a:t>
                </a:r>
              </a:p>
            </p:txBody>
          </p:sp>
          <p:sp>
            <p:nvSpPr>
              <p:cNvPr id="60" name="Rectangle: Rounded Corners 59">
                <a:extLst>
                  <a:ext uri="{FF2B5EF4-FFF2-40B4-BE49-F238E27FC236}">
                    <a16:creationId xmlns:a16="http://schemas.microsoft.com/office/drawing/2014/main" id="{942F1E7A-CC7A-427D-80A3-FAB3E6A8D44E}"/>
                  </a:ext>
                </a:extLst>
              </p:cNvPr>
              <p:cNvSpPr/>
              <p:nvPr/>
            </p:nvSpPr>
            <p:spPr bwMode="auto">
              <a:xfrm>
                <a:off x="6496612" y="6037709"/>
                <a:ext cx="683667" cy="274191"/>
              </a:xfrm>
              <a:prstGeom prst="roundRect">
                <a:avLst/>
              </a:prstGeom>
              <a:noFill/>
              <a:ln w="12700" cap="flat" cmpd="sng" algn="ctr">
                <a:solidFill>
                  <a:schemeClr val="bg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mn-lt"/>
                    <a:ea typeface="+mn-ea"/>
                    <a:cs typeface="+mn-cs"/>
                  </a:rPr>
                  <a:t>EN-DC</a:t>
                </a:r>
              </a:p>
            </p:txBody>
          </p:sp>
          <p:sp>
            <p:nvSpPr>
              <p:cNvPr id="61" name="Arrow: Right 60">
                <a:extLst>
                  <a:ext uri="{FF2B5EF4-FFF2-40B4-BE49-F238E27FC236}">
                    <a16:creationId xmlns:a16="http://schemas.microsoft.com/office/drawing/2014/main" id="{42A7DFD7-942B-45AE-8DA3-BC97A1F98FF6}"/>
                  </a:ext>
                </a:extLst>
              </p:cNvPr>
              <p:cNvSpPr/>
              <p:nvPr/>
            </p:nvSpPr>
            <p:spPr bwMode="auto">
              <a:xfrm rot="7083011">
                <a:off x="5107993" y="5001659"/>
                <a:ext cx="1133351" cy="167098"/>
              </a:xfrm>
              <a:prstGeom prst="rightArrow">
                <a:avLst/>
              </a:prstGeom>
              <a:solidFill>
                <a:srgbClr val="BED682"/>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800" b="0" i="0" u="none" strike="noStrike" kern="0" cap="none" spc="0" normalizeH="0" baseline="0" noProof="0">
                  <a:ln>
                    <a:noFill/>
                  </a:ln>
                  <a:solidFill>
                    <a:srgbClr val="FED57A"/>
                  </a:solidFill>
                  <a:effectLst/>
                  <a:uLnTx/>
                  <a:uFillTx/>
                  <a:latin typeface="+mn-lt"/>
                  <a:ea typeface="+mn-ea"/>
                  <a:cs typeface="+mn-cs"/>
                </a:endParaRPr>
              </a:p>
            </p:txBody>
          </p:sp>
          <p:sp>
            <p:nvSpPr>
              <p:cNvPr id="62" name="Arrow: Right 61">
                <a:extLst>
                  <a:ext uri="{FF2B5EF4-FFF2-40B4-BE49-F238E27FC236}">
                    <a16:creationId xmlns:a16="http://schemas.microsoft.com/office/drawing/2014/main" id="{23086971-BD89-4D01-AA47-D105AE5E77B8}"/>
                  </a:ext>
                </a:extLst>
              </p:cNvPr>
              <p:cNvSpPr/>
              <p:nvPr/>
            </p:nvSpPr>
            <p:spPr bwMode="auto">
              <a:xfrm rot="3743226">
                <a:off x="5885327" y="5010979"/>
                <a:ext cx="1163928" cy="165009"/>
              </a:xfrm>
              <a:prstGeom prst="rightArrow">
                <a:avLst/>
              </a:prstGeom>
              <a:solidFill>
                <a:srgbClr val="BED682"/>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800" b="0" i="0" u="none" strike="noStrike" kern="0" cap="none" spc="0" normalizeH="0" baseline="0" noProof="0">
                  <a:ln>
                    <a:noFill/>
                  </a:ln>
                  <a:solidFill>
                    <a:srgbClr val="FED57A"/>
                  </a:solidFill>
                  <a:effectLst/>
                  <a:uLnTx/>
                  <a:uFillTx/>
                  <a:latin typeface="+mn-lt"/>
                  <a:ea typeface="+mn-ea"/>
                  <a:cs typeface="+mn-cs"/>
                </a:endParaRPr>
              </a:p>
            </p:txBody>
          </p:sp>
          <p:sp>
            <p:nvSpPr>
              <p:cNvPr id="63" name="Rectangle: Rounded Corners 62">
                <a:extLst>
                  <a:ext uri="{FF2B5EF4-FFF2-40B4-BE49-F238E27FC236}">
                    <a16:creationId xmlns:a16="http://schemas.microsoft.com/office/drawing/2014/main" id="{2625B6C6-4346-4E05-950F-4A350501547C}"/>
                  </a:ext>
                </a:extLst>
              </p:cNvPr>
              <p:cNvSpPr/>
              <p:nvPr/>
            </p:nvSpPr>
            <p:spPr bwMode="auto">
              <a:xfrm>
                <a:off x="6682222" y="4749062"/>
                <a:ext cx="1103479" cy="440923"/>
              </a:xfrm>
              <a:prstGeom prst="roundRect">
                <a:avLst/>
              </a:prstGeom>
              <a:noFill/>
              <a:ln w="12700" cap="flat" cmpd="sng" algn="ctr">
                <a:solidFill>
                  <a:schemeClr val="bg1"/>
                </a:solidFill>
                <a:prstDash val="solid"/>
                <a:round/>
                <a:headEnd type="none" w="med" len="med"/>
                <a:tailEnd type="none" w="med" len="med"/>
              </a:ln>
              <a:effectLst/>
            </p:spPr>
            <p:txBody>
              <a:bodyPr rot="0" spcFirstLastPara="0" vertOverflow="overflow" horzOverflow="overflow" vert="horz" wrap="none" lIns="72000" tIns="45720" rIns="72000" bIns="45720"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mn-lt"/>
                    <a:ea typeface="+mn-ea"/>
                    <a:cs typeface="+mn-cs"/>
                  </a:rPr>
                  <a:t>RAN command: </a:t>
                </a:r>
                <a:br>
                  <a:rPr kumimoji="0" lang="en-US" sz="1000" b="0" i="0" u="none" strike="noStrike" kern="0" cap="none" spc="0" normalizeH="0" baseline="0" noProof="0">
                    <a:ln>
                      <a:noFill/>
                    </a:ln>
                    <a:solidFill>
                      <a:srgbClr val="FFFFFF"/>
                    </a:solidFill>
                    <a:effectLst/>
                    <a:uLnTx/>
                    <a:uFillTx/>
                    <a:latin typeface="+mn-lt"/>
                    <a:ea typeface="+mn-ea"/>
                    <a:cs typeface="+mn-cs"/>
                  </a:rPr>
                </a:br>
                <a:r>
                  <a:rPr kumimoji="0" lang="en-US" sz="1000" b="0" i="0" u="none" strike="noStrike" kern="0" cap="none" spc="0" normalizeH="0" baseline="0" noProof="0">
                    <a:ln>
                      <a:noFill/>
                    </a:ln>
                    <a:solidFill>
                      <a:srgbClr val="FFFFFF"/>
                    </a:solidFill>
                    <a:effectLst/>
                    <a:uLnTx/>
                    <a:uFillTx/>
                    <a:latin typeface="+mn-lt"/>
                    <a:ea typeface="+mn-ea"/>
                    <a:cs typeface="+mn-cs"/>
                  </a:rPr>
                  <a:t>move to LTE-only</a:t>
                </a:r>
              </a:p>
            </p:txBody>
          </p:sp>
          <p:cxnSp>
            <p:nvCxnSpPr>
              <p:cNvPr id="65" name="Straight Arrow Connector 64">
                <a:extLst>
                  <a:ext uri="{FF2B5EF4-FFF2-40B4-BE49-F238E27FC236}">
                    <a16:creationId xmlns:a16="http://schemas.microsoft.com/office/drawing/2014/main" id="{C5385ED8-0811-4215-A198-780EB96DFF09}"/>
                  </a:ext>
                </a:extLst>
              </p:cNvPr>
              <p:cNvCxnSpPr/>
              <p:nvPr/>
            </p:nvCxnSpPr>
            <p:spPr bwMode="auto">
              <a:xfrm flipH="1">
                <a:off x="6614156" y="5143500"/>
                <a:ext cx="195980" cy="207706"/>
              </a:xfrm>
              <a:prstGeom prst="straightConnector1">
                <a:avLst/>
              </a:prstGeom>
              <a:solidFill>
                <a:schemeClr val="accent1"/>
              </a:solidFill>
              <a:ln w="12700" cap="flat" cmpd="sng" algn="ctr">
                <a:solidFill>
                  <a:schemeClr val="bg1"/>
                </a:solidFill>
                <a:prstDash val="solid"/>
                <a:round/>
                <a:headEnd type="none" w="med" len="med"/>
                <a:tailEnd type="triangle"/>
              </a:ln>
              <a:effectLst/>
            </p:spPr>
          </p:cxnSp>
          <p:sp>
            <p:nvSpPr>
              <p:cNvPr id="66" name="Rectangle: Rounded Corners 65">
                <a:extLst>
                  <a:ext uri="{FF2B5EF4-FFF2-40B4-BE49-F238E27FC236}">
                    <a16:creationId xmlns:a16="http://schemas.microsoft.com/office/drawing/2014/main" id="{D9D11855-71FB-425E-AF6B-A86A00D2EC59}"/>
                  </a:ext>
                </a:extLst>
              </p:cNvPr>
              <p:cNvSpPr/>
              <p:nvPr/>
            </p:nvSpPr>
            <p:spPr bwMode="auto">
              <a:xfrm>
                <a:off x="4325912" y="4759999"/>
                <a:ext cx="1103479" cy="440923"/>
              </a:xfrm>
              <a:prstGeom prst="roundRect">
                <a:avLst/>
              </a:prstGeom>
              <a:noFill/>
              <a:ln w="12700" cap="flat" cmpd="sng" algn="ctr">
                <a:solidFill>
                  <a:schemeClr val="bg1"/>
                </a:solidFill>
                <a:prstDash val="solid"/>
                <a:round/>
                <a:headEnd type="none" w="med" len="med"/>
                <a:tailEnd type="none" w="med" len="med"/>
              </a:ln>
              <a:effectLst/>
            </p:spPr>
            <p:txBody>
              <a:bodyPr rot="0" spcFirstLastPara="0" vertOverflow="overflow" horzOverflow="overflow" vert="horz" wrap="none" lIns="72000" tIns="45720" rIns="72000" bIns="45720"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mn-lt"/>
                    <a:ea typeface="+mn-ea"/>
                    <a:cs typeface="+mn-cs"/>
                  </a:rPr>
                  <a:t>RAN command: </a:t>
                </a:r>
                <a:br>
                  <a:rPr kumimoji="0" lang="en-US" sz="1000" b="0" i="0" u="none" strike="noStrike" kern="0" cap="none" spc="0" normalizeH="0" baseline="0" noProof="0">
                    <a:ln>
                      <a:noFill/>
                    </a:ln>
                    <a:solidFill>
                      <a:srgbClr val="FFFFFF"/>
                    </a:solidFill>
                    <a:effectLst/>
                    <a:uLnTx/>
                    <a:uFillTx/>
                    <a:latin typeface="+mn-lt"/>
                    <a:ea typeface="+mn-ea"/>
                    <a:cs typeface="+mn-cs"/>
                  </a:rPr>
                </a:br>
                <a:r>
                  <a:rPr kumimoji="0" lang="en-US" sz="1000" b="0" i="0" u="none" strike="noStrike" kern="0" cap="none" spc="0" normalizeH="0" baseline="0" noProof="0">
                    <a:ln>
                      <a:noFill/>
                    </a:ln>
                    <a:solidFill>
                      <a:srgbClr val="FFFFFF"/>
                    </a:solidFill>
                    <a:effectLst/>
                    <a:uLnTx/>
                    <a:uFillTx/>
                    <a:latin typeface="+mn-lt"/>
                    <a:ea typeface="+mn-ea"/>
                    <a:cs typeface="+mn-cs"/>
                  </a:rPr>
                  <a:t>move to EN-DC</a:t>
                </a:r>
              </a:p>
            </p:txBody>
          </p:sp>
          <p:cxnSp>
            <p:nvCxnSpPr>
              <p:cNvPr id="67" name="Straight Arrow Connector 66">
                <a:extLst>
                  <a:ext uri="{FF2B5EF4-FFF2-40B4-BE49-F238E27FC236}">
                    <a16:creationId xmlns:a16="http://schemas.microsoft.com/office/drawing/2014/main" id="{73D846D2-0439-441E-A67E-A436B6316B1F}"/>
                  </a:ext>
                </a:extLst>
              </p:cNvPr>
              <p:cNvCxnSpPr>
                <a:cxnSpLocks/>
              </p:cNvCxnSpPr>
              <p:nvPr/>
            </p:nvCxnSpPr>
            <p:spPr bwMode="auto">
              <a:xfrm>
                <a:off x="5319882" y="5167193"/>
                <a:ext cx="220058" cy="181946"/>
              </a:xfrm>
              <a:prstGeom prst="straightConnector1">
                <a:avLst/>
              </a:prstGeom>
              <a:solidFill>
                <a:schemeClr val="accent1"/>
              </a:solidFill>
              <a:ln w="12700" cap="flat" cmpd="sng" algn="ctr">
                <a:solidFill>
                  <a:schemeClr val="bg1"/>
                </a:solidFill>
                <a:prstDash val="solid"/>
                <a:round/>
                <a:headEnd type="none" w="med" len="med"/>
                <a:tailEnd type="triangle"/>
              </a:ln>
              <a:effectLst/>
            </p:spPr>
          </p:cxnSp>
          <p:sp>
            <p:nvSpPr>
              <p:cNvPr id="71" name="TextBox 70">
                <a:extLst>
                  <a:ext uri="{FF2B5EF4-FFF2-40B4-BE49-F238E27FC236}">
                    <a16:creationId xmlns:a16="http://schemas.microsoft.com/office/drawing/2014/main" id="{870FDF66-4D64-4746-9884-44357A5D8608}"/>
                  </a:ext>
                </a:extLst>
              </p:cNvPr>
              <p:cNvSpPr txBox="1"/>
              <p:nvPr/>
            </p:nvSpPr>
            <p:spPr>
              <a:xfrm>
                <a:off x="5524701" y="5738952"/>
                <a:ext cx="184731" cy="184666"/>
              </a:xfrm>
              <a:prstGeom prst="rect">
                <a:avLst/>
              </a:prstGeom>
              <a:noFill/>
            </p:spPr>
            <p:txBody>
              <a:bodyPr wrap="none" rtlCol="0">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mn-lt"/>
                  <a:ea typeface="+mn-ea"/>
                  <a:cs typeface="+mn-cs"/>
                </a:endParaRPr>
              </a:p>
            </p:txBody>
          </p:sp>
        </p:grpSp>
        <p:sp>
          <p:nvSpPr>
            <p:cNvPr id="103" name="Rectangle: Rounded Corners 102">
              <a:extLst>
                <a:ext uri="{FF2B5EF4-FFF2-40B4-BE49-F238E27FC236}">
                  <a16:creationId xmlns:a16="http://schemas.microsoft.com/office/drawing/2014/main" id="{09D3124F-5DB0-44A6-98F1-D7A93BE3D0C8}"/>
                </a:ext>
              </a:extLst>
            </p:cNvPr>
            <p:cNvSpPr/>
            <p:nvPr/>
          </p:nvSpPr>
          <p:spPr bwMode="auto">
            <a:xfrm>
              <a:off x="5460679" y="5720875"/>
              <a:ext cx="1132613" cy="182183"/>
            </a:xfrm>
            <a:prstGeom prst="roundRect">
              <a:avLst/>
            </a:prstGeom>
            <a:noFill/>
            <a:ln w="12700" cap="flat" cmpd="sng" algn="ctr">
              <a:solidFill>
                <a:schemeClr val="bg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mn-lt"/>
                  <a:ea typeface="+mn-ea"/>
                  <a:cs typeface="+mn-cs"/>
                </a:rPr>
                <a:t>UE follows RAN commands</a:t>
              </a:r>
            </a:p>
          </p:txBody>
        </p:sp>
        <p:cxnSp>
          <p:nvCxnSpPr>
            <p:cNvPr id="105" name="Straight Arrow Connector 104">
              <a:extLst>
                <a:ext uri="{FF2B5EF4-FFF2-40B4-BE49-F238E27FC236}">
                  <a16:creationId xmlns:a16="http://schemas.microsoft.com/office/drawing/2014/main" id="{A289A2F0-AC20-4AD7-9AC8-CEDBBF4D66A2}"/>
                </a:ext>
              </a:extLst>
            </p:cNvPr>
            <p:cNvCxnSpPr>
              <a:cxnSpLocks/>
            </p:cNvCxnSpPr>
            <p:nvPr/>
          </p:nvCxnSpPr>
          <p:spPr bwMode="auto">
            <a:xfrm>
              <a:off x="5494409" y="5967350"/>
              <a:ext cx="1065155" cy="0"/>
            </a:xfrm>
            <a:prstGeom prst="straightConnector1">
              <a:avLst/>
            </a:prstGeom>
            <a:solidFill>
              <a:schemeClr val="accent1"/>
            </a:solidFill>
            <a:ln w="12700" cap="flat" cmpd="sng" algn="ctr">
              <a:solidFill>
                <a:schemeClr val="bg1"/>
              </a:solidFill>
              <a:prstDash val="solid"/>
              <a:round/>
              <a:headEnd type="triangle" w="med" len="med"/>
              <a:tailEnd type="triangle"/>
            </a:ln>
            <a:effectLst/>
          </p:spPr>
        </p:cxnSp>
      </p:grpSp>
    </p:spTree>
    <p:extLst>
      <p:ext uri="{BB962C8B-B14F-4D97-AF65-F5344CB8AC3E}">
        <p14:creationId xmlns:p14="http://schemas.microsoft.com/office/powerpoint/2010/main" val="3400159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7" grpId="0" animBg="1"/>
      <p:bldP spid="73"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BA31B9-7B4D-4EB7-BB85-3E07F27539E7}"/>
              </a:ext>
            </a:extLst>
          </p:cNvPr>
          <p:cNvSpPr>
            <a:spLocks noGrp="1"/>
          </p:cNvSpPr>
          <p:nvPr>
            <p:ph type="title"/>
          </p:nvPr>
        </p:nvSpPr>
        <p:spPr/>
        <p:txBody>
          <a:bodyPr>
            <a:normAutofit/>
          </a:bodyPr>
          <a:lstStyle/>
          <a:p>
            <a:r>
              <a:rPr lang="en-US" sz="3600"/>
              <a:t>EN-DC impact on 5G EPC</a:t>
            </a:r>
          </a:p>
        </p:txBody>
      </p:sp>
      <p:sp>
        <p:nvSpPr>
          <p:cNvPr id="2" name="Content Placeholder 1">
            <a:extLst>
              <a:ext uri="{FF2B5EF4-FFF2-40B4-BE49-F238E27FC236}">
                <a16:creationId xmlns:a16="http://schemas.microsoft.com/office/drawing/2014/main" id="{24B3F37C-2476-41CE-9E63-55B75D42ECE7}"/>
              </a:ext>
            </a:extLst>
          </p:cNvPr>
          <p:cNvSpPr>
            <a:spLocks noGrp="1"/>
          </p:cNvSpPr>
          <p:nvPr>
            <p:ph idx="4294967295"/>
          </p:nvPr>
        </p:nvSpPr>
        <p:spPr>
          <a:xfrm>
            <a:off x="4953000" y="1511300"/>
            <a:ext cx="7239000" cy="4895850"/>
          </a:xfrm>
        </p:spPr>
        <p:txBody>
          <a:bodyPr/>
          <a:lstStyle/>
          <a:p>
            <a:pPr>
              <a:buClr>
                <a:schemeClr val="bg1"/>
              </a:buClr>
            </a:pPr>
            <a:r>
              <a:rPr lang="en-US">
                <a:solidFill>
                  <a:schemeClr val="bg1"/>
                </a:solidFill>
              </a:rPr>
              <a:t>The bearer type used in RAN for a specific UE bearer </a:t>
            </a:r>
            <a:r>
              <a:rPr lang="en-US" b="1" u="sng">
                <a:solidFill>
                  <a:schemeClr val="bg1"/>
                </a:solidFill>
              </a:rPr>
              <a:t>is not visible in 5G EPC</a:t>
            </a:r>
          </a:p>
          <a:p>
            <a:pPr lvl="1">
              <a:buClr>
                <a:schemeClr val="bg1"/>
              </a:buClr>
            </a:pPr>
            <a:endParaRPr lang="en-US" sz="1600" b="1" u="sng">
              <a:solidFill>
                <a:schemeClr val="bg1"/>
              </a:solidFill>
            </a:endParaRPr>
          </a:p>
          <a:p>
            <a:pPr>
              <a:buClr>
                <a:schemeClr val="bg1"/>
              </a:buClr>
            </a:pPr>
            <a:r>
              <a:rPr lang="en-US">
                <a:solidFill>
                  <a:schemeClr val="bg1"/>
                </a:solidFill>
              </a:rPr>
              <a:t>5G EPC needs to mainly support “user plane path switch” or “Dynamic mobility switching” functionality (E-RAB Modification)</a:t>
            </a:r>
          </a:p>
          <a:p>
            <a:pPr lvl="1">
              <a:buClr>
                <a:schemeClr val="bg1"/>
              </a:buClr>
            </a:pPr>
            <a:r>
              <a:rPr lang="en-US" sz="1800">
                <a:solidFill>
                  <a:schemeClr val="bg1"/>
                </a:solidFill>
              </a:rPr>
              <a:t>For example, move S1-U GTP tunnel(s) from LTE </a:t>
            </a:r>
            <a:r>
              <a:rPr lang="en-US" sz="1800" err="1">
                <a:solidFill>
                  <a:schemeClr val="bg1"/>
                </a:solidFill>
              </a:rPr>
              <a:t>MeNB</a:t>
            </a:r>
            <a:r>
              <a:rPr lang="en-US" sz="1800">
                <a:solidFill>
                  <a:schemeClr val="bg1"/>
                </a:solidFill>
              </a:rPr>
              <a:t> to NR </a:t>
            </a:r>
            <a:r>
              <a:rPr lang="en-US" sz="1800" err="1">
                <a:solidFill>
                  <a:schemeClr val="bg1"/>
                </a:solidFill>
              </a:rPr>
              <a:t>SgNB</a:t>
            </a:r>
            <a:r>
              <a:rPr lang="en-US" sz="1800">
                <a:solidFill>
                  <a:schemeClr val="bg1"/>
                </a:solidFill>
              </a:rPr>
              <a:t> (and vice versa), as decided by LTE </a:t>
            </a:r>
            <a:r>
              <a:rPr lang="en-US" sz="1800" err="1">
                <a:solidFill>
                  <a:schemeClr val="bg1"/>
                </a:solidFill>
              </a:rPr>
              <a:t>MeNB</a:t>
            </a:r>
            <a:endParaRPr lang="en-US" sz="1800">
              <a:solidFill>
                <a:schemeClr val="bg1"/>
              </a:solidFill>
            </a:endParaRPr>
          </a:p>
          <a:p>
            <a:pPr lvl="1">
              <a:buClr>
                <a:schemeClr val="bg1"/>
              </a:buClr>
            </a:pPr>
            <a:endParaRPr lang="en-US" sz="1800">
              <a:solidFill>
                <a:schemeClr val="bg1"/>
              </a:solidFill>
            </a:endParaRPr>
          </a:p>
          <a:p>
            <a:pPr>
              <a:buClr>
                <a:schemeClr val="bg1"/>
              </a:buClr>
            </a:pPr>
            <a:r>
              <a:rPr lang="en-US">
                <a:solidFill>
                  <a:schemeClr val="bg1"/>
                </a:solidFill>
              </a:rPr>
              <a:t>5G EPC needs to also support additional  functionality and performance for EN-DC:</a:t>
            </a:r>
          </a:p>
          <a:p>
            <a:pPr lvl="1">
              <a:buClr>
                <a:schemeClr val="bg1"/>
              </a:buClr>
            </a:pPr>
            <a:r>
              <a:rPr lang="en-US" sz="1800">
                <a:solidFill>
                  <a:schemeClr val="bg1"/>
                </a:solidFill>
              </a:rPr>
              <a:t>Parameters for higher UE bit-rates, NR allowed or not etc.</a:t>
            </a:r>
          </a:p>
          <a:p>
            <a:pPr lvl="1">
              <a:buClr>
                <a:schemeClr val="bg1"/>
              </a:buClr>
            </a:pPr>
            <a:r>
              <a:rPr lang="en-US" sz="1800">
                <a:solidFill>
                  <a:schemeClr val="bg1"/>
                </a:solidFill>
              </a:rPr>
              <a:t>Functionality for Data Volume Reporting for Secondary RAT usage etc. </a:t>
            </a:r>
          </a:p>
          <a:p>
            <a:pPr lvl="1">
              <a:buClr>
                <a:schemeClr val="bg1"/>
              </a:buClr>
            </a:pPr>
            <a:r>
              <a:rPr lang="en-US" sz="1800">
                <a:solidFill>
                  <a:schemeClr val="bg1"/>
                </a:solidFill>
              </a:rPr>
              <a:t>5G traffic characteristics is met with CUPS, Higher UP capacity, higher UE peak bit rates</a:t>
            </a:r>
          </a:p>
          <a:p>
            <a:pPr lvl="1">
              <a:buClr>
                <a:schemeClr val="bg1"/>
              </a:buClr>
            </a:pPr>
            <a:endParaRPr lang="en-US" sz="1600">
              <a:solidFill>
                <a:schemeClr val="bg1"/>
              </a:solidFill>
            </a:endParaRPr>
          </a:p>
        </p:txBody>
      </p:sp>
      <p:sp>
        <p:nvSpPr>
          <p:cNvPr id="7" name="Freeform 6">
            <a:extLst>
              <a:ext uri="{FF2B5EF4-FFF2-40B4-BE49-F238E27FC236}">
                <a16:creationId xmlns:a16="http://schemas.microsoft.com/office/drawing/2014/main" id="{42D5ECC3-C368-4FC4-8901-D7BBB0EF12AE}"/>
              </a:ext>
            </a:extLst>
          </p:cNvPr>
          <p:cNvSpPr>
            <a:spLocks noEditPoints="1"/>
          </p:cNvSpPr>
          <p:nvPr/>
        </p:nvSpPr>
        <p:spPr bwMode="auto">
          <a:xfrm>
            <a:off x="2027525" y="5876334"/>
            <a:ext cx="314347" cy="530635"/>
          </a:xfrm>
          <a:custGeom>
            <a:avLst/>
            <a:gdLst>
              <a:gd name="T0" fmla="*/ 2147483647 w 241"/>
              <a:gd name="T1" fmla="*/ 2147483647 h 383"/>
              <a:gd name="T2" fmla="*/ 2147483647 w 241"/>
              <a:gd name="T3" fmla="*/ 2147483647 h 383"/>
              <a:gd name="T4" fmla="*/ 2147483647 w 241"/>
              <a:gd name="T5" fmla="*/ 2147483647 h 383"/>
              <a:gd name="T6" fmla="*/ 2147483647 w 241"/>
              <a:gd name="T7" fmla="*/ 2147483647 h 383"/>
              <a:gd name="T8" fmla="*/ 2147483647 w 241"/>
              <a:gd name="T9" fmla="*/ 2147483647 h 383"/>
              <a:gd name="T10" fmla="*/ 2147483647 w 241"/>
              <a:gd name="T11" fmla="*/ 2147483647 h 383"/>
              <a:gd name="T12" fmla="*/ 2147483647 w 241"/>
              <a:gd name="T13" fmla="*/ 2147483647 h 383"/>
              <a:gd name="T14" fmla="*/ 2147483647 w 241"/>
              <a:gd name="T15" fmla="*/ 2147483647 h 383"/>
              <a:gd name="T16" fmla="*/ 2147483647 w 241"/>
              <a:gd name="T17" fmla="*/ 0 h 383"/>
              <a:gd name="T18" fmla="*/ 2147483647 w 241"/>
              <a:gd name="T19" fmla="*/ 0 h 383"/>
              <a:gd name="T20" fmla="*/ 0 w 241"/>
              <a:gd name="T21" fmla="*/ 2147483647 h 383"/>
              <a:gd name="T22" fmla="*/ 0 w 241"/>
              <a:gd name="T23" fmla="*/ 2147483647 h 383"/>
              <a:gd name="T24" fmla="*/ 2147483647 w 241"/>
              <a:gd name="T25" fmla="*/ 2147483647 h 383"/>
              <a:gd name="T26" fmla="*/ 2147483647 w 241"/>
              <a:gd name="T27" fmla="*/ 2147483647 h 383"/>
              <a:gd name="T28" fmla="*/ 2147483647 w 241"/>
              <a:gd name="T29" fmla="*/ 2147483647 h 383"/>
              <a:gd name="T30" fmla="*/ 2147483647 w 241"/>
              <a:gd name="T31" fmla="*/ 2147483647 h 383"/>
              <a:gd name="T32" fmla="*/ 2147483647 w 241"/>
              <a:gd name="T33" fmla="*/ 2147483647 h 383"/>
              <a:gd name="T34" fmla="*/ 2147483647 w 241"/>
              <a:gd name="T35" fmla="*/ 2147483647 h 383"/>
              <a:gd name="T36" fmla="*/ 2147483647 w 241"/>
              <a:gd name="T37" fmla="*/ 2147483647 h 383"/>
              <a:gd name="T38" fmla="*/ 2147483647 w 241"/>
              <a:gd name="T39" fmla="*/ 2147483647 h 383"/>
              <a:gd name="T40" fmla="*/ 2147483647 w 241"/>
              <a:gd name="T41" fmla="*/ 2147483647 h 383"/>
              <a:gd name="T42" fmla="*/ 2147483647 w 241"/>
              <a:gd name="T43" fmla="*/ 2147483647 h 383"/>
              <a:gd name="T44" fmla="*/ 2147483647 w 241"/>
              <a:gd name="T45" fmla="*/ 2147483647 h 383"/>
              <a:gd name="T46" fmla="*/ 2147483647 w 241"/>
              <a:gd name="T47" fmla="*/ 2147483647 h 383"/>
              <a:gd name="T48" fmla="*/ 2147483647 w 241"/>
              <a:gd name="T49" fmla="*/ 2147483647 h 383"/>
              <a:gd name="T50" fmla="*/ 2147483647 w 241"/>
              <a:gd name="T51" fmla="*/ 2147483647 h 383"/>
              <a:gd name="T52" fmla="*/ 2147483647 w 241"/>
              <a:gd name="T53" fmla="*/ 2147483647 h 383"/>
              <a:gd name="T54" fmla="*/ 2147483647 w 241"/>
              <a:gd name="T55" fmla="*/ 2147483647 h 383"/>
              <a:gd name="T56" fmla="*/ 2147483647 w 241"/>
              <a:gd name="T57" fmla="*/ 2147483647 h 383"/>
              <a:gd name="T58" fmla="*/ 2147483647 w 241"/>
              <a:gd name="T59" fmla="*/ 2147483647 h 383"/>
              <a:gd name="T60" fmla="*/ 2147483647 w 241"/>
              <a:gd name="T61" fmla="*/ 2147483647 h 383"/>
              <a:gd name="T62" fmla="*/ 2147483647 w 241"/>
              <a:gd name="T63" fmla="*/ 2147483647 h 383"/>
              <a:gd name="T64" fmla="*/ 2147483647 w 241"/>
              <a:gd name="T65" fmla="*/ 2147483647 h 383"/>
              <a:gd name="T66" fmla="*/ 2147483647 w 241"/>
              <a:gd name="T67" fmla="*/ 2147483647 h 383"/>
              <a:gd name="T68" fmla="*/ 2147483647 w 241"/>
              <a:gd name="T69" fmla="*/ 2147483647 h 383"/>
              <a:gd name="T70" fmla="*/ 2147483647 w 241"/>
              <a:gd name="T71" fmla="*/ 2147483647 h 383"/>
              <a:gd name="T72" fmla="*/ 2147483647 w 241"/>
              <a:gd name="T73" fmla="*/ 2147483647 h 383"/>
              <a:gd name="T74" fmla="*/ 2147483647 w 241"/>
              <a:gd name="T75" fmla="*/ 2147483647 h 383"/>
              <a:gd name="T76" fmla="*/ 2147483647 w 241"/>
              <a:gd name="T77" fmla="*/ 2147483647 h 383"/>
              <a:gd name="T78" fmla="*/ 2147483647 w 241"/>
              <a:gd name="T79" fmla="*/ 2147483647 h 383"/>
              <a:gd name="T80" fmla="*/ 2147483647 w 241"/>
              <a:gd name="T81" fmla="*/ 2147483647 h 383"/>
              <a:gd name="T82" fmla="*/ 2147483647 w 241"/>
              <a:gd name="T83" fmla="*/ 2147483647 h 383"/>
              <a:gd name="T84" fmla="*/ 2147483647 w 241"/>
              <a:gd name="T85" fmla="*/ 2147483647 h 383"/>
              <a:gd name="T86" fmla="*/ 2147483647 w 241"/>
              <a:gd name="T87" fmla="*/ 2147483647 h 383"/>
              <a:gd name="T88" fmla="*/ 2147483647 w 241"/>
              <a:gd name="T89" fmla="*/ 2147483647 h 38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41" h="383">
                <a:moveTo>
                  <a:pt x="117" y="356"/>
                </a:moveTo>
                <a:cubicBezTo>
                  <a:pt x="127" y="356"/>
                  <a:pt x="135" y="348"/>
                  <a:pt x="135" y="338"/>
                </a:cubicBezTo>
                <a:cubicBezTo>
                  <a:pt x="135" y="329"/>
                  <a:pt x="127" y="321"/>
                  <a:pt x="117" y="321"/>
                </a:cubicBezTo>
                <a:cubicBezTo>
                  <a:pt x="107" y="321"/>
                  <a:pt x="99" y="329"/>
                  <a:pt x="99" y="338"/>
                </a:cubicBezTo>
                <a:cubicBezTo>
                  <a:pt x="99" y="348"/>
                  <a:pt x="107" y="356"/>
                  <a:pt x="117" y="356"/>
                </a:cubicBezTo>
                <a:close/>
                <a:moveTo>
                  <a:pt x="233" y="90"/>
                </a:moveTo>
                <a:cubicBezTo>
                  <a:pt x="237" y="90"/>
                  <a:pt x="241" y="87"/>
                  <a:pt x="241" y="82"/>
                </a:cubicBezTo>
                <a:cubicBezTo>
                  <a:pt x="241" y="19"/>
                  <a:pt x="241" y="19"/>
                  <a:pt x="241" y="19"/>
                </a:cubicBezTo>
                <a:cubicBezTo>
                  <a:pt x="241" y="8"/>
                  <a:pt x="232" y="0"/>
                  <a:pt x="221" y="0"/>
                </a:cubicBezTo>
                <a:cubicBezTo>
                  <a:pt x="19" y="0"/>
                  <a:pt x="19" y="0"/>
                  <a:pt x="19" y="0"/>
                </a:cubicBezTo>
                <a:cubicBezTo>
                  <a:pt x="8" y="0"/>
                  <a:pt x="0" y="8"/>
                  <a:pt x="0" y="19"/>
                </a:cubicBezTo>
                <a:cubicBezTo>
                  <a:pt x="0" y="364"/>
                  <a:pt x="0" y="364"/>
                  <a:pt x="0" y="364"/>
                </a:cubicBezTo>
                <a:cubicBezTo>
                  <a:pt x="0" y="375"/>
                  <a:pt x="8" y="383"/>
                  <a:pt x="19" y="383"/>
                </a:cubicBezTo>
                <a:cubicBezTo>
                  <a:pt x="221" y="383"/>
                  <a:pt x="221" y="383"/>
                  <a:pt x="221" y="383"/>
                </a:cubicBezTo>
                <a:cubicBezTo>
                  <a:pt x="232" y="383"/>
                  <a:pt x="241" y="375"/>
                  <a:pt x="241" y="364"/>
                </a:cubicBezTo>
                <a:cubicBezTo>
                  <a:pt x="241" y="114"/>
                  <a:pt x="241" y="114"/>
                  <a:pt x="241" y="114"/>
                </a:cubicBezTo>
                <a:cubicBezTo>
                  <a:pt x="241" y="110"/>
                  <a:pt x="237" y="106"/>
                  <a:pt x="233" y="106"/>
                </a:cubicBezTo>
                <a:cubicBezTo>
                  <a:pt x="228" y="106"/>
                  <a:pt x="225" y="110"/>
                  <a:pt x="225" y="114"/>
                </a:cubicBezTo>
                <a:cubicBezTo>
                  <a:pt x="225" y="295"/>
                  <a:pt x="225" y="295"/>
                  <a:pt x="225" y="295"/>
                </a:cubicBezTo>
                <a:cubicBezTo>
                  <a:pt x="16" y="295"/>
                  <a:pt x="16" y="295"/>
                  <a:pt x="16" y="295"/>
                </a:cubicBezTo>
                <a:cubicBezTo>
                  <a:pt x="16" y="69"/>
                  <a:pt x="16" y="69"/>
                  <a:pt x="16" y="69"/>
                </a:cubicBezTo>
                <a:cubicBezTo>
                  <a:pt x="225" y="69"/>
                  <a:pt x="225" y="69"/>
                  <a:pt x="225" y="69"/>
                </a:cubicBezTo>
                <a:cubicBezTo>
                  <a:pt x="225" y="82"/>
                  <a:pt x="225" y="82"/>
                  <a:pt x="225" y="82"/>
                </a:cubicBezTo>
                <a:cubicBezTo>
                  <a:pt x="225" y="87"/>
                  <a:pt x="228" y="90"/>
                  <a:pt x="233" y="90"/>
                </a:cubicBezTo>
                <a:close/>
                <a:moveTo>
                  <a:pt x="225" y="311"/>
                </a:moveTo>
                <a:cubicBezTo>
                  <a:pt x="225" y="364"/>
                  <a:pt x="225" y="364"/>
                  <a:pt x="225" y="364"/>
                </a:cubicBezTo>
                <a:cubicBezTo>
                  <a:pt x="225" y="366"/>
                  <a:pt x="223" y="367"/>
                  <a:pt x="221" y="367"/>
                </a:cubicBezTo>
                <a:cubicBezTo>
                  <a:pt x="19" y="367"/>
                  <a:pt x="19" y="367"/>
                  <a:pt x="19" y="367"/>
                </a:cubicBezTo>
                <a:cubicBezTo>
                  <a:pt x="17" y="367"/>
                  <a:pt x="16" y="366"/>
                  <a:pt x="16" y="364"/>
                </a:cubicBezTo>
                <a:cubicBezTo>
                  <a:pt x="16" y="311"/>
                  <a:pt x="16" y="311"/>
                  <a:pt x="16" y="311"/>
                </a:cubicBezTo>
                <a:lnTo>
                  <a:pt x="225" y="311"/>
                </a:lnTo>
                <a:close/>
                <a:moveTo>
                  <a:pt x="16" y="53"/>
                </a:moveTo>
                <a:cubicBezTo>
                  <a:pt x="16" y="19"/>
                  <a:pt x="16" y="19"/>
                  <a:pt x="16" y="19"/>
                </a:cubicBezTo>
                <a:cubicBezTo>
                  <a:pt x="16" y="17"/>
                  <a:pt x="17" y="16"/>
                  <a:pt x="19" y="16"/>
                </a:cubicBezTo>
                <a:cubicBezTo>
                  <a:pt x="221" y="16"/>
                  <a:pt x="221" y="16"/>
                  <a:pt x="221" y="16"/>
                </a:cubicBezTo>
                <a:cubicBezTo>
                  <a:pt x="223" y="16"/>
                  <a:pt x="225" y="17"/>
                  <a:pt x="225" y="19"/>
                </a:cubicBezTo>
                <a:cubicBezTo>
                  <a:pt x="225" y="53"/>
                  <a:pt x="225" y="53"/>
                  <a:pt x="225" y="53"/>
                </a:cubicBezTo>
                <a:lnTo>
                  <a:pt x="16" y="53"/>
                </a:lnTo>
                <a:close/>
                <a:moveTo>
                  <a:pt x="135" y="26"/>
                </a:moveTo>
                <a:cubicBezTo>
                  <a:pt x="99" y="26"/>
                  <a:pt x="99" y="26"/>
                  <a:pt x="99" y="26"/>
                </a:cubicBezTo>
                <a:cubicBezTo>
                  <a:pt x="95" y="26"/>
                  <a:pt x="91" y="30"/>
                  <a:pt x="91" y="34"/>
                </a:cubicBezTo>
                <a:cubicBezTo>
                  <a:pt x="91" y="38"/>
                  <a:pt x="95" y="42"/>
                  <a:pt x="99" y="42"/>
                </a:cubicBezTo>
                <a:cubicBezTo>
                  <a:pt x="135" y="42"/>
                  <a:pt x="135" y="42"/>
                  <a:pt x="135" y="42"/>
                </a:cubicBezTo>
                <a:cubicBezTo>
                  <a:pt x="139" y="42"/>
                  <a:pt x="143" y="38"/>
                  <a:pt x="143" y="34"/>
                </a:cubicBezTo>
                <a:cubicBezTo>
                  <a:pt x="143" y="30"/>
                  <a:pt x="139" y="26"/>
                  <a:pt x="135" y="26"/>
                </a:cubicBezTo>
                <a:close/>
              </a:path>
            </a:pathLst>
          </a:custGeom>
          <a:solidFill>
            <a:srgbClr val="CCECFF"/>
          </a:solidFill>
          <a:ln w="12700" cap="flat" cmpd="sng" algn="ctr">
            <a:noFill/>
            <a:prstDash val="solid"/>
            <a:round/>
            <a:headEnd type="none" w="med" len="med"/>
            <a:tailEnd type="none" w="med" len="med"/>
          </a:ln>
          <a:effectLst/>
        </p:spPr>
        <p:txBody>
          <a:bodyPr rot="0" spcFirstLastPara="0" vertOverflow="overflow" horzOverflow="overflow" vert="horz" wrap="none" lIns="72000" tIns="45720" rIns="7200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0" lang="sv-SE" sz="2000" b="0" i="0" u="none" strike="noStrike" kern="0" cap="none" spc="0" normalizeH="0" baseline="0" noProof="0">
              <a:ln>
                <a:noFill/>
              </a:ln>
              <a:solidFill>
                <a:srgbClr val="FED57A"/>
              </a:solidFill>
              <a:effectLst/>
              <a:uLnTx/>
              <a:uFillTx/>
              <a:latin typeface="+mn-lt"/>
              <a:ea typeface="+mn-ea"/>
              <a:cs typeface="+mn-cs"/>
            </a:endParaRPr>
          </a:p>
        </p:txBody>
      </p:sp>
      <p:sp>
        <p:nvSpPr>
          <p:cNvPr id="8" name="Freeform 6">
            <a:extLst>
              <a:ext uri="{FF2B5EF4-FFF2-40B4-BE49-F238E27FC236}">
                <a16:creationId xmlns:a16="http://schemas.microsoft.com/office/drawing/2014/main" id="{8AA83B9B-AD1F-4A9D-9938-5B0E3590DBB0}"/>
              </a:ext>
            </a:extLst>
          </p:cNvPr>
          <p:cNvSpPr>
            <a:spLocks/>
          </p:cNvSpPr>
          <p:nvPr/>
        </p:nvSpPr>
        <p:spPr bwMode="auto">
          <a:xfrm rot="11590155">
            <a:off x="1664616" y="5428359"/>
            <a:ext cx="345448" cy="324339"/>
          </a:xfrm>
          <a:custGeom>
            <a:avLst/>
            <a:gdLst>
              <a:gd name="T0" fmla="*/ 0 w 902524"/>
              <a:gd name="T1" fmla="*/ 0 h 356260"/>
              <a:gd name="T2" fmla="*/ 70688 w 902524"/>
              <a:gd name="T3" fmla="*/ 426247 h 356260"/>
              <a:gd name="T4" fmla="*/ 62654 w 902524"/>
              <a:gd name="T5" fmla="*/ 136397 h 356260"/>
              <a:gd name="T6" fmla="*/ 122097 w 902524"/>
              <a:gd name="T7" fmla="*/ 511492 h 356260"/>
              <a:gd name="T8" fmla="*/ 122097 w 902524"/>
              <a:gd name="T9" fmla="*/ 511492 h 356260"/>
              <a:gd name="T10" fmla="*/ 0 60000 65536"/>
              <a:gd name="T11" fmla="*/ 0 60000 65536"/>
              <a:gd name="T12" fmla="*/ 0 60000 65536"/>
              <a:gd name="T13" fmla="*/ 0 60000 65536"/>
              <a:gd name="T14" fmla="*/ 0 60000 65536"/>
              <a:gd name="T15" fmla="*/ 0 w 902524"/>
              <a:gd name="T16" fmla="*/ 0 h 356260"/>
              <a:gd name="T17" fmla="*/ 902524 w 902524"/>
              <a:gd name="T18" fmla="*/ 356260 h 356260"/>
            </a:gdLst>
            <a:ahLst/>
            <a:cxnLst>
              <a:cxn ang="T10">
                <a:pos x="T0" y="T1"/>
              </a:cxn>
              <a:cxn ang="T11">
                <a:pos x="T2" y="T3"/>
              </a:cxn>
              <a:cxn ang="T12">
                <a:pos x="T4" y="T5"/>
              </a:cxn>
              <a:cxn ang="T13">
                <a:pos x="T6" y="T7"/>
              </a:cxn>
              <a:cxn ang="T14">
                <a:pos x="T8" y="T9"/>
              </a:cxn>
            </a:cxnLst>
            <a:rect l="T15" t="T16" r="T17" b="T18"/>
            <a:pathLst>
              <a:path w="902524" h="356260">
                <a:moveTo>
                  <a:pt x="0" y="0"/>
                </a:moveTo>
                <a:lnTo>
                  <a:pt x="522514" y="296883"/>
                </a:lnTo>
                <a:lnTo>
                  <a:pt x="463137" y="95003"/>
                </a:lnTo>
                <a:lnTo>
                  <a:pt x="902524" y="356260"/>
                </a:lnTo>
              </a:path>
            </a:pathLst>
          </a:custGeom>
          <a:noFill/>
          <a:ln w="31750" algn="ctr">
            <a:solidFill>
              <a:schemeClr val="bg1"/>
            </a:solidFill>
            <a:round/>
            <a:headEnd type="triangle" w="med" len="med"/>
            <a:tailEnd type="triangle" w="med" len="med"/>
          </a:ln>
        </p:spPr>
        <p:txBody>
          <a:bodyPr wrap="none" lIns="71854" tIns="45627" rIns="71854" bIns="45627"/>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58585A"/>
              </a:solidFill>
              <a:effectLst/>
              <a:uLnTx/>
              <a:uFillTx/>
              <a:latin typeface="+mn-lt"/>
              <a:ea typeface="+mn-ea"/>
              <a:cs typeface="+mn-cs"/>
            </a:endParaRPr>
          </a:p>
        </p:txBody>
      </p:sp>
      <p:sp>
        <p:nvSpPr>
          <p:cNvPr id="9" name="Freeform 6">
            <a:extLst>
              <a:ext uri="{FF2B5EF4-FFF2-40B4-BE49-F238E27FC236}">
                <a16:creationId xmlns:a16="http://schemas.microsoft.com/office/drawing/2014/main" id="{FCB9B945-FAD6-4F24-9122-936787857A61}"/>
              </a:ext>
            </a:extLst>
          </p:cNvPr>
          <p:cNvSpPr>
            <a:spLocks/>
          </p:cNvSpPr>
          <p:nvPr/>
        </p:nvSpPr>
        <p:spPr bwMode="auto">
          <a:xfrm rot="4198548">
            <a:off x="2345310" y="5466430"/>
            <a:ext cx="367416" cy="304947"/>
          </a:xfrm>
          <a:custGeom>
            <a:avLst/>
            <a:gdLst>
              <a:gd name="T0" fmla="*/ 0 w 902524"/>
              <a:gd name="T1" fmla="*/ 0 h 356260"/>
              <a:gd name="T2" fmla="*/ 70688 w 902524"/>
              <a:gd name="T3" fmla="*/ 426247 h 356260"/>
              <a:gd name="T4" fmla="*/ 62654 w 902524"/>
              <a:gd name="T5" fmla="*/ 136397 h 356260"/>
              <a:gd name="T6" fmla="*/ 122097 w 902524"/>
              <a:gd name="T7" fmla="*/ 511492 h 356260"/>
              <a:gd name="T8" fmla="*/ 122097 w 902524"/>
              <a:gd name="T9" fmla="*/ 511492 h 356260"/>
              <a:gd name="T10" fmla="*/ 0 60000 65536"/>
              <a:gd name="T11" fmla="*/ 0 60000 65536"/>
              <a:gd name="T12" fmla="*/ 0 60000 65536"/>
              <a:gd name="T13" fmla="*/ 0 60000 65536"/>
              <a:gd name="T14" fmla="*/ 0 60000 65536"/>
              <a:gd name="T15" fmla="*/ 0 w 902524"/>
              <a:gd name="T16" fmla="*/ 0 h 356260"/>
              <a:gd name="T17" fmla="*/ 902524 w 902524"/>
              <a:gd name="T18" fmla="*/ 356260 h 356260"/>
            </a:gdLst>
            <a:ahLst/>
            <a:cxnLst>
              <a:cxn ang="T10">
                <a:pos x="T0" y="T1"/>
              </a:cxn>
              <a:cxn ang="T11">
                <a:pos x="T2" y="T3"/>
              </a:cxn>
              <a:cxn ang="T12">
                <a:pos x="T4" y="T5"/>
              </a:cxn>
              <a:cxn ang="T13">
                <a:pos x="T6" y="T7"/>
              </a:cxn>
              <a:cxn ang="T14">
                <a:pos x="T8" y="T9"/>
              </a:cxn>
            </a:cxnLst>
            <a:rect l="T15" t="T16" r="T17" b="T18"/>
            <a:pathLst>
              <a:path w="902524" h="356260">
                <a:moveTo>
                  <a:pt x="0" y="0"/>
                </a:moveTo>
                <a:lnTo>
                  <a:pt x="522514" y="296883"/>
                </a:lnTo>
                <a:lnTo>
                  <a:pt x="463137" y="95003"/>
                </a:lnTo>
                <a:lnTo>
                  <a:pt x="902524" y="356260"/>
                </a:lnTo>
              </a:path>
            </a:pathLst>
          </a:custGeom>
          <a:noFill/>
          <a:ln w="31750" algn="ctr">
            <a:solidFill>
              <a:schemeClr val="bg1"/>
            </a:solidFill>
            <a:round/>
            <a:headEnd type="triangle" w="med" len="med"/>
            <a:tailEnd type="triangle" w="med" len="med"/>
          </a:ln>
        </p:spPr>
        <p:txBody>
          <a:bodyPr wrap="none" lIns="71854" tIns="45627" rIns="71854" bIns="45627"/>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58585A"/>
              </a:solidFill>
              <a:effectLst/>
              <a:uLnTx/>
              <a:uFillTx/>
              <a:latin typeface="+mn-lt"/>
              <a:ea typeface="+mn-ea"/>
              <a:cs typeface="+mn-cs"/>
            </a:endParaRPr>
          </a:p>
        </p:txBody>
      </p:sp>
      <p:grpSp>
        <p:nvGrpSpPr>
          <p:cNvPr id="12" name="Group 11">
            <a:extLst>
              <a:ext uri="{FF2B5EF4-FFF2-40B4-BE49-F238E27FC236}">
                <a16:creationId xmlns:a16="http://schemas.microsoft.com/office/drawing/2014/main" id="{8872F9B0-6124-4256-9694-250A530F639F}"/>
              </a:ext>
            </a:extLst>
          </p:cNvPr>
          <p:cNvGrpSpPr/>
          <p:nvPr/>
        </p:nvGrpSpPr>
        <p:grpSpPr>
          <a:xfrm>
            <a:off x="1012034" y="1246814"/>
            <a:ext cx="2526955" cy="1155665"/>
            <a:chOff x="1416616" y="2456593"/>
            <a:chExt cx="1508780" cy="722485"/>
          </a:xfrm>
        </p:grpSpPr>
        <p:grpSp>
          <p:nvGrpSpPr>
            <p:cNvPr id="13" name="Group 12">
              <a:extLst>
                <a:ext uri="{FF2B5EF4-FFF2-40B4-BE49-F238E27FC236}">
                  <a16:creationId xmlns:a16="http://schemas.microsoft.com/office/drawing/2014/main" id="{860ABC5D-92E8-40C9-9BB4-1331A410714C}"/>
                </a:ext>
              </a:extLst>
            </p:cNvPr>
            <p:cNvGrpSpPr/>
            <p:nvPr/>
          </p:nvGrpSpPr>
          <p:grpSpPr>
            <a:xfrm>
              <a:off x="1416616" y="2456593"/>
              <a:ext cx="1508780" cy="722485"/>
              <a:chOff x="8582882" y="167662"/>
              <a:chExt cx="796584" cy="295959"/>
            </a:xfrm>
          </p:grpSpPr>
          <p:sp>
            <p:nvSpPr>
              <p:cNvPr id="16" name="AutoShape 15" descr="bpct-blend1">
                <a:extLst>
                  <a:ext uri="{FF2B5EF4-FFF2-40B4-BE49-F238E27FC236}">
                    <a16:creationId xmlns:a16="http://schemas.microsoft.com/office/drawing/2014/main" id="{91F341E9-5A1D-485D-9062-42A890CD9EA8}"/>
                  </a:ext>
                </a:extLst>
              </p:cNvPr>
              <p:cNvSpPr>
                <a:spLocks noChangeArrowheads="1"/>
              </p:cNvSpPr>
              <p:nvPr/>
            </p:nvSpPr>
            <p:spPr bwMode="auto">
              <a:xfrm>
                <a:off x="8608121" y="167662"/>
                <a:ext cx="746106" cy="295959"/>
              </a:xfrm>
              <a:prstGeom prst="roundRect">
                <a:avLst>
                  <a:gd name="adj" fmla="val 5958"/>
                </a:avLst>
              </a:prstGeom>
              <a:solidFill>
                <a:srgbClr val="5B6592"/>
              </a:solidFill>
              <a:ln w="25400" algn="ctr">
                <a:solidFill>
                  <a:srgbClr val="FFFFFF"/>
                </a:solidFill>
                <a:round/>
                <a:headEnd/>
                <a:tailEnd/>
              </a:ln>
            </p:spPr>
            <p:txBody>
              <a:bodyPr lIns="125986" tIns="45718" rIns="91430" bIns="45718" anchor="ctr"/>
              <a:lstStyle>
                <a:lvl1pPr eaLnBrk="0" hangingPunct="0">
                  <a:spcBef>
                    <a:spcPct val="20000"/>
                  </a:spcBef>
                  <a:buClr>
                    <a:srgbClr val="00A9D4"/>
                  </a:buClr>
                  <a:buFont typeface="Arial" pitchFamily="34" charset="0"/>
                  <a:buChar char="›"/>
                  <a:defRPr sz="20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altLang="en-US" sz="1050" b="1" i="0" u="none" strike="noStrike" kern="0" cap="none" spc="0" normalizeH="0" baseline="0" noProof="0">
                  <a:ln>
                    <a:noFill/>
                  </a:ln>
                  <a:solidFill>
                    <a:srgbClr val="00A9D4"/>
                  </a:solidFill>
                  <a:effectLst/>
                  <a:uLnTx/>
                  <a:uFillTx/>
                  <a:latin typeface="+mn-lt"/>
                  <a:ea typeface="+mn-ea"/>
                  <a:cs typeface="+mn-cs"/>
                </a:endParaRPr>
              </a:p>
            </p:txBody>
          </p:sp>
          <p:sp>
            <p:nvSpPr>
              <p:cNvPr id="17" name="Rectangle 36">
                <a:extLst>
                  <a:ext uri="{FF2B5EF4-FFF2-40B4-BE49-F238E27FC236}">
                    <a16:creationId xmlns:a16="http://schemas.microsoft.com/office/drawing/2014/main" id="{ABAEE339-AD5C-4F9A-96FB-3E912D7E5CAD}"/>
                  </a:ext>
                </a:extLst>
              </p:cNvPr>
              <p:cNvSpPr>
                <a:spLocks noChangeArrowheads="1"/>
              </p:cNvSpPr>
              <p:nvPr/>
            </p:nvSpPr>
            <p:spPr bwMode="auto">
              <a:xfrm>
                <a:off x="8582882" y="191001"/>
                <a:ext cx="796584" cy="94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rgbClr val="00A9D4"/>
                  </a:buClr>
                  <a:buFont typeface="Arial" pitchFamily="34" charset="0"/>
                  <a:buChar char="›"/>
                  <a:defRPr sz="20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1" i="0" u="none" strike="noStrike" kern="0" cap="none" spc="0" normalizeH="0" baseline="0" noProof="0">
                    <a:ln>
                      <a:noFill/>
                    </a:ln>
                    <a:solidFill>
                      <a:srgbClr val="FFFFFF"/>
                    </a:solidFill>
                    <a:effectLst/>
                    <a:uLnTx/>
                    <a:uFillTx/>
                    <a:latin typeface="+mn-lt"/>
                    <a:ea typeface="+mn-ea"/>
                    <a:cs typeface="+mn-cs"/>
                  </a:rPr>
                  <a:t>5G EPC</a:t>
                </a:r>
              </a:p>
            </p:txBody>
          </p:sp>
        </p:grpSp>
        <p:sp>
          <p:nvSpPr>
            <p:cNvPr id="14" name="Rectangle: Rounded Corners 13">
              <a:extLst>
                <a:ext uri="{FF2B5EF4-FFF2-40B4-BE49-F238E27FC236}">
                  <a16:creationId xmlns:a16="http://schemas.microsoft.com/office/drawing/2014/main" id="{DBBE48DB-A061-4002-B1FA-08289784EBA3}"/>
                </a:ext>
              </a:extLst>
            </p:cNvPr>
            <p:cNvSpPr/>
            <p:nvPr/>
          </p:nvSpPr>
          <p:spPr bwMode="auto">
            <a:xfrm>
              <a:off x="1648131" y="2801596"/>
              <a:ext cx="512959" cy="271570"/>
            </a:xfrm>
            <a:prstGeom prst="roundRect">
              <a:avLst/>
            </a:prstGeom>
            <a:noFill/>
            <a:ln w="12700" cap="flat" cmpd="sng" algn="ctr">
              <a:solidFill>
                <a:schemeClr val="bg1"/>
              </a:solid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mn-lt"/>
                  <a:ea typeface="+mn-ea"/>
                  <a:cs typeface="+mn-cs"/>
                </a:rPr>
                <a:t>MME</a:t>
              </a:r>
            </a:p>
          </p:txBody>
        </p:sp>
        <p:sp>
          <p:nvSpPr>
            <p:cNvPr id="15" name="Rectangle: Rounded Corners 14">
              <a:extLst>
                <a:ext uri="{FF2B5EF4-FFF2-40B4-BE49-F238E27FC236}">
                  <a16:creationId xmlns:a16="http://schemas.microsoft.com/office/drawing/2014/main" id="{42AB51DF-C4E5-4D76-A230-03314EA73C0E}"/>
                </a:ext>
              </a:extLst>
            </p:cNvPr>
            <p:cNvSpPr/>
            <p:nvPr/>
          </p:nvSpPr>
          <p:spPr bwMode="auto">
            <a:xfrm>
              <a:off x="2218590" y="2801596"/>
              <a:ext cx="507579" cy="271570"/>
            </a:xfrm>
            <a:prstGeom prst="roundRect">
              <a:avLst/>
            </a:prstGeom>
            <a:noFill/>
            <a:ln w="12700" cap="flat" cmpd="sng" algn="ctr">
              <a:solidFill>
                <a:schemeClr val="bg1"/>
              </a:solid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mn-lt"/>
                  <a:ea typeface="+mn-ea"/>
                  <a:cs typeface="+mn-cs"/>
                </a:rPr>
                <a:t>SGW</a:t>
              </a:r>
            </a:p>
          </p:txBody>
        </p:sp>
      </p:grpSp>
      <p:grpSp>
        <p:nvGrpSpPr>
          <p:cNvPr id="20" name="Group 19">
            <a:extLst>
              <a:ext uri="{FF2B5EF4-FFF2-40B4-BE49-F238E27FC236}">
                <a16:creationId xmlns:a16="http://schemas.microsoft.com/office/drawing/2014/main" id="{91E98FDB-3B1E-41CD-8A92-4AFDA1DD88CD}"/>
              </a:ext>
            </a:extLst>
          </p:cNvPr>
          <p:cNvGrpSpPr/>
          <p:nvPr/>
        </p:nvGrpSpPr>
        <p:grpSpPr>
          <a:xfrm>
            <a:off x="1153280" y="2498414"/>
            <a:ext cx="2273655" cy="916449"/>
            <a:chOff x="8031752" y="2578839"/>
            <a:chExt cx="2273655" cy="916449"/>
          </a:xfrm>
        </p:grpSpPr>
        <p:sp>
          <p:nvSpPr>
            <p:cNvPr id="18" name="Arrow: Down 17">
              <a:extLst>
                <a:ext uri="{FF2B5EF4-FFF2-40B4-BE49-F238E27FC236}">
                  <a16:creationId xmlns:a16="http://schemas.microsoft.com/office/drawing/2014/main" id="{E32CC807-0FE5-4419-BCB7-54C31ADCD205}"/>
                </a:ext>
              </a:extLst>
            </p:cNvPr>
            <p:cNvSpPr/>
            <p:nvPr/>
          </p:nvSpPr>
          <p:spPr bwMode="auto">
            <a:xfrm rot="10800000">
              <a:off x="8031752" y="2578839"/>
              <a:ext cx="2273655" cy="916449"/>
            </a:xfrm>
            <a:prstGeom prst="downArrow">
              <a:avLst>
                <a:gd name="adj1" fmla="val 50000"/>
                <a:gd name="adj2" fmla="val 48511"/>
              </a:avLst>
            </a:prstGeom>
            <a:solidFill>
              <a:srgbClr val="FF0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58585A"/>
                </a:solidFill>
                <a:effectLst/>
                <a:uLnTx/>
                <a:uFillTx/>
                <a:latin typeface="+mn-lt"/>
                <a:ea typeface="+mn-ea"/>
                <a:cs typeface="+mn-cs"/>
              </a:endParaRPr>
            </a:p>
          </p:txBody>
        </p:sp>
        <p:sp>
          <p:nvSpPr>
            <p:cNvPr id="19" name="TextBox 18">
              <a:extLst>
                <a:ext uri="{FF2B5EF4-FFF2-40B4-BE49-F238E27FC236}">
                  <a16:creationId xmlns:a16="http://schemas.microsoft.com/office/drawing/2014/main" id="{CB955D5D-9E13-4DF1-A87C-000C63F96604}"/>
                </a:ext>
              </a:extLst>
            </p:cNvPr>
            <p:cNvSpPr txBox="1"/>
            <p:nvPr/>
          </p:nvSpPr>
          <p:spPr>
            <a:xfrm>
              <a:off x="8617675" y="2893326"/>
              <a:ext cx="1167307"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sv-SE" sz="2000" b="1" i="0" u="none" strike="noStrike" kern="1200" cap="none" spc="0" normalizeH="0" baseline="0" noProof="0" err="1">
                  <a:ln>
                    <a:noFill/>
                  </a:ln>
                  <a:solidFill>
                    <a:srgbClr val="FFFFFF"/>
                  </a:solidFill>
                  <a:effectLst/>
                  <a:uLnTx/>
                  <a:uFillTx/>
                  <a:latin typeface="+mn-lt"/>
                  <a:ea typeface="+mn-ea"/>
                  <a:cs typeface="+mn-cs"/>
                </a:rPr>
                <a:t>Impact</a:t>
              </a:r>
              <a:r>
                <a:rPr kumimoji="0" lang="sv-SE" sz="2000" b="1" i="0" u="none" strike="noStrike" kern="1200" cap="none" spc="0" normalizeH="0" baseline="0" noProof="0">
                  <a:ln>
                    <a:noFill/>
                  </a:ln>
                  <a:solidFill>
                    <a:srgbClr val="FFFFFF"/>
                  </a:solidFill>
                  <a:effectLst/>
                  <a:uLnTx/>
                  <a:uFillTx/>
                  <a:latin typeface="+mn-lt"/>
                  <a:ea typeface="+mn-ea"/>
                  <a:cs typeface="+mn-cs"/>
                </a:rPr>
                <a:t>?</a:t>
              </a:r>
              <a:endParaRPr kumimoji="0" lang="en-US" sz="2000" b="1" i="0" u="none" strike="noStrike" kern="1200" cap="none" spc="0" normalizeH="0" baseline="0" noProof="0">
                <a:ln>
                  <a:noFill/>
                </a:ln>
                <a:solidFill>
                  <a:srgbClr val="FFFFFF"/>
                </a:solidFill>
                <a:effectLst/>
                <a:uLnTx/>
                <a:uFillTx/>
                <a:latin typeface="+mn-lt"/>
                <a:ea typeface="+mn-ea"/>
                <a:cs typeface="+mn-cs"/>
              </a:endParaRPr>
            </a:p>
          </p:txBody>
        </p:sp>
      </p:grpSp>
      <p:grpSp>
        <p:nvGrpSpPr>
          <p:cNvPr id="21" name="Group 20">
            <a:extLst>
              <a:ext uri="{FF2B5EF4-FFF2-40B4-BE49-F238E27FC236}">
                <a16:creationId xmlns:a16="http://schemas.microsoft.com/office/drawing/2014/main" id="{A31C2D82-44D7-4D89-B6E4-A696BAC62D01}"/>
              </a:ext>
            </a:extLst>
          </p:cNvPr>
          <p:cNvGrpSpPr/>
          <p:nvPr/>
        </p:nvGrpSpPr>
        <p:grpSpPr>
          <a:xfrm>
            <a:off x="267039" y="3380365"/>
            <a:ext cx="4046135" cy="1905428"/>
            <a:chOff x="826347" y="1710197"/>
            <a:chExt cx="4046135" cy="1905428"/>
          </a:xfrm>
        </p:grpSpPr>
        <p:sp>
          <p:nvSpPr>
            <p:cNvPr id="23" name="Rectangle 22">
              <a:extLst>
                <a:ext uri="{FF2B5EF4-FFF2-40B4-BE49-F238E27FC236}">
                  <a16:creationId xmlns:a16="http://schemas.microsoft.com/office/drawing/2014/main" id="{A01F1B13-12DC-493E-9C8F-7BA107940247}"/>
                </a:ext>
              </a:extLst>
            </p:cNvPr>
            <p:cNvSpPr/>
            <p:nvPr/>
          </p:nvSpPr>
          <p:spPr bwMode="auto">
            <a:xfrm>
              <a:off x="826347" y="1818932"/>
              <a:ext cx="4046135" cy="1796693"/>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58585A"/>
                </a:solidFill>
                <a:effectLst/>
                <a:uLnTx/>
                <a:uFillTx/>
                <a:latin typeface="+mn-lt"/>
                <a:ea typeface="+mn-ea"/>
                <a:cs typeface="+mn-cs"/>
              </a:endParaRPr>
            </a:p>
          </p:txBody>
        </p:sp>
        <p:graphicFrame>
          <p:nvGraphicFramePr>
            <p:cNvPr id="24" name="Object 23">
              <a:extLst>
                <a:ext uri="{FF2B5EF4-FFF2-40B4-BE49-F238E27FC236}">
                  <a16:creationId xmlns:a16="http://schemas.microsoft.com/office/drawing/2014/main" id="{ABD4295F-BB83-49B0-95C6-79A1E315C102}"/>
                </a:ext>
              </a:extLst>
            </p:cNvPr>
            <p:cNvGraphicFramePr>
              <a:graphicFrameLocks noChangeAspect="1"/>
            </p:cNvGraphicFramePr>
            <p:nvPr/>
          </p:nvGraphicFramePr>
          <p:xfrm>
            <a:off x="956178" y="1710197"/>
            <a:ext cx="3785449" cy="1835573"/>
          </p:xfrm>
          <a:graphic>
            <a:graphicData uri="http://schemas.openxmlformats.org/presentationml/2006/ole">
              <mc:AlternateContent xmlns:mc="http://schemas.openxmlformats.org/markup-compatibility/2006">
                <mc:Choice xmlns:v="urn:schemas-microsoft-com:vml" Requires="v">
                  <p:oleObj spid="_x0000_s9220" r:id="rId4" imgW="4468425" imgH="2164711" progId="Visio.Drawing.11">
                    <p:embed/>
                  </p:oleObj>
                </mc:Choice>
                <mc:Fallback>
                  <p:oleObj r:id="rId4" imgW="4468425" imgH="2164711" progId="Visio.Drawing.11">
                    <p:embed/>
                    <p:pic>
                      <p:nvPicPr>
                        <p:cNvPr id="24" name="Object 23">
                          <a:extLst>
                            <a:ext uri="{FF2B5EF4-FFF2-40B4-BE49-F238E27FC236}">
                              <a16:creationId xmlns:a16="http://schemas.microsoft.com/office/drawing/2014/main" id="{ABD4295F-BB83-49B0-95C6-79A1E315C1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178" y="1710197"/>
                          <a:ext cx="3785449" cy="1835573"/>
                        </a:xfrm>
                        <a:prstGeom prst="rect">
                          <a:avLst/>
                        </a:prstGeom>
                        <a:noFill/>
                      </p:spPr>
                    </p:pic>
                  </p:oleObj>
                </mc:Fallback>
              </mc:AlternateContent>
            </a:graphicData>
          </a:graphic>
        </p:graphicFrame>
      </p:grpSp>
      <p:sp>
        <p:nvSpPr>
          <p:cNvPr id="22" name="TextBox 21">
            <a:extLst>
              <a:ext uri="{FF2B5EF4-FFF2-40B4-BE49-F238E27FC236}">
                <a16:creationId xmlns:a16="http://schemas.microsoft.com/office/drawing/2014/main" id="{A4112710-7BDB-4505-A1ED-335F3822F107}"/>
              </a:ext>
            </a:extLst>
          </p:cNvPr>
          <p:cNvSpPr txBox="1"/>
          <p:nvPr/>
        </p:nvSpPr>
        <p:spPr>
          <a:xfrm>
            <a:off x="1945991" y="3482044"/>
            <a:ext cx="753732"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sv-SE" sz="1200" b="1" i="0" u="none" strike="noStrike" kern="1200" cap="none" spc="0" normalizeH="0" baseline="0" noProof="0">
                <a:ln>
                  <a:noFill/>
                </a:ln>
                <a:solidFill>
                  <a:srgbClr val="58585A"/>
                </a:solidFill>
                <a:effectLst/>
                <a:uLnTx/>
                <a:uFillTx/>
                <a:latin typeface="+mn-lt"/>
                <a:ea typeface="+mn-ea"/>
                <a:cs typeface="+mn-cs"/>
              </a:rPr>
              <a:t>EN-DC</a:t>
            </a:r>
            <a:endParaRPr kumimoji="0" lang="en-US" sz="1200" b="1" i="0" u="none" strike="noStrike" kern="1200" cap="none" spc="0" normalizeH="0" baseline="0" noProof="0">
              <a:ln>
                <a:noFill/>
              </a:ln>
              <a:solidFill>
                <a:srgbClr val="58585A"/>
              </a:solidFill>
              <a:effectLst/>
              <a:uLnTx/>
              <a:uFillTx/>
              <a:latin typeface="+mn-lt"/>
              <a:ea typeface="+mn-ea"/>
              <a:cs typeface="+mn-cs"/>
            </a:endParaRPr>
          </a:p>
        </p:txBody>
      </p:sp>
    </p:spTree>
    <p:extLst>
      <p:ext uri="{BB962C8B-B14F-4D97-AF65-F5344CB8AC3E}">
        <p14:creationId xmlns:p14="http://schemas.microsoft.com/office/powerpoint/2010/main" val="112143779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Box 38"/>
          <p:cNvSpPr txBox="1">
            <a:spLocks noChangeArrowheads="1"/>
          </p:cNvSpPr>
          <p:nvPr/>
        </p:nvSpPr>
        <p:spPr bwMode="auto">
          <a:xfrm>
            <a:off x="3284539" y="4231204"/>
            <a:ext cx="174919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181818"/>
                </a:solidFill>
                <a:effectLst/>
                <a:uLnTx/>
                <a:uFillTx/>
                <a:latin typeface="Ericsson Hilda"/>
                <a:ea typeface="+mn-ea"/>
                <a:cs typeface="+mn-cs"/>
              </a:rPr>
              <a:t>eNB </a:t>
            </a:r>
            <a:br>
              <a:rPr kumimoji="0" lang="en-US" altLang="en-US" sz="1600" b="0" i="0" u="none" strike="noStrike" kern="1200" cap="none" spc="0" normalizeH="0" baseline="0" noProof="0">
                <a:ln>
                  <a:noFill/>
                </a:ln>
                <a:solidFill>
                  <a:srgbClr val="181818"/>
                </a:solidFill>
                <a:effectLst/>
                <a:uLnTx/>
                <a:uFillTx/>
                <a:latin typeface="Ericsson Hilda"/>
                <a:ea typeface="+mn-ea"/>
                <a:cs typeface="+mn-cs"/>
              </a:rPr>
            </a:br>
            <a:r>
              <a:rPr kumimoji="0" lang="en-US" altLang="en-US" sz="1600" b="0" i="0" u="none" strike="noStrike" kern="1200" cap="none" spc="0" normalizeH="0" baseline="0" noProof="0">
                <a:ln>
                  <a:noFill/>
                </a:ln>
                <a:solidFill>
                  <a:srgbClr val="181818"/>
                </a:solidFill>
                <a:effectLst/>
                <a:uLnTx/>
                <a:uFillTx/>
                <a:latin typeface="Ericsson Hilda"/>
                <a:ea typeface="+mn-ea"/>
                <a:cs typeface="+mn-cs"/>
              </a:rPr>
              <a:t>selects first MME</a:t>
            </a:r>
          </a:p>
        </p:txBody>
      </p:sp>
      <p:sp>
        <p:nvSpPr>
          <p:cNvPr id="25603" name="TextBox 44"/>
          <p:cNvSpPr txBox="1">
            <a:spLocks noChangeArrowheads="1"/>
          </p:cNvSpPr>
          <p:nvPr/>
        </p:nvSpPr>
        <p:spPr bwMode="auto">
          <a:xfrm>
            <a:off x="4478340" y="3289817"/>
            <a:ext cx="144943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181818"/>
                </a:solidFill>
                <a:effectLst/>
                <a:uLnTx/>
                <a:uFillTx/>
                <a:latin typeface="Ericsson Hilda"/>
                <a:ea typeface="+mn-ea"/>
                <a:cs typeface="+mn-cs"/>
              </a:rPr>
              <a:t>Reroute NAS </a:t>
            </a:r>
            <a:br>
              <a:rPr kumimoji="0" lang="en-US" altLang="en-US" sz="1600" b="0" i="0" u="none" strike="noStrike" kern="1200" cap="none" spc="0" normalizeH="0" baseline="0" noProof="0">
                <a:ln>
                  <a:noFill/>
                </a:ln>
                <a:solidFill>
                  <a:srgbClr val="181818"/>
                </a:solidFill>
                <a:effectLst/>
                <a:uLnTx/>
                <a:uFillTx/>
                <a:latin typeface="Ericsson Hilda"/>
                <a:ea typeface="+mn-ea"/>
                <a:cs typeface="+mn-cs"/>
              </a:rPr>
            </a:br>
            <a:r>
              <a:rPr kumimoji="0" lang="en-US" altLang="en-US" sz="1600" b="0" i="0" u="none" strike="noStrike" kern="1200" cap="none" spc="0" normalizeH="0" baseline="0" noProof="0">
                <a:ln>
                  <a:noFill/>
                </a:ln>
                <a:solidFill>
                  <a:srgbClr val="181818"/>
                </a:solidFill>
                <a:effectLst/>
                <a:uLnTx/>
                <a:uFillTx/>
                <a:latin typeface="Ericsson Hilda"/>
                <a:ea typeface="+mn-ea"/>
                <a:cs typeface="+mn-cs"/>
              </a:rPr>
              <a:t>    Message </a:t>
            </a:r>
            <a:br>
              <a:rPr kumimoji="0" lang="en-US" altLang="en-US" sz="1600" b="0" i="0" u="none" strike="noStrike" kern="1200" cap="none" spc="0" normalizeH="0" baseline="0" noProof="0">
                <a:ln>
                  <a:noFill/>
                </a:ln>
                <a:solidFill>
                  <a:srgbClr val="181818"/>
                </a:solidFill>
                <a:effectLst/>
                <a:uLnTx/>
                <a:uFillTx/>
                <a:latin typeface="Ericsson Hilda"/>
                <a:ea typeface="+mn-ea"/>
                <a:cs typeface="+mn-cs"/>
              </a:rPr>
            </a:br>
            <a:r>
              <a:rPr kumimoji="0" lang="en-US" altLang="en-US" sz="1600" b="0" i="0" u="none" strike="noStrike" kern="1200" cap="none" spc="0" normalizeH="0" baseline="0" noProof="0">
                <a:ln>
                  <a:noFill/>
                </a:ln>
                <a:solidFill>
                  <a:srgbClr val="181818"/>
                </a:solidFill>
                <a:effectLst/>
                <a:uLnTx/>
                <a:uFillTx/>
                <a:latin typeface="Ericsson Hilda"/>
                <a:ea typeface="+mn-ea"/>
                <a:cs typeface="+mn-cs"/>
              </a:rPr>
              <a:t>     Request</a:t>
            </a:r>
          </a:p>
        </p:txBody>
      </p:sp>
      <p:sp>
        <p:nvSpPr>
          <p:cNvPr id="59" name="Rounded Rectangle 58"/>
          <p:cNvSpPr/>
          <p:nvPr/>
        </p:nvSpPr>
        <p:spPr bwMode="auto">
          <a:xfrm>
            <a:off x="10207626" y="2783403"/>
            <a:ext cx="1712913" cy="939800"/>
          </a:xfrm>
          <a:prstGeom prst="roundRect">
            <a:avLst/>
          </a:prstGeom>
          <a:noFill/>
          <a:ln w="38100" cap="flat" cmpd="sng" algn="ctr">
            <a:solidFill>
              <a:schemeClr val="bg1">
                <a:lumMod val="75000"/>
              </a:schemeClr>
            </a:solidFill>
            <a:prstDash val="dash"/>
            <a:round/>
            <a:headEnd type="none" w="med" len="med"/>
            <a:tailEnd type="none" w="med" len="med"/>
          </a:ln>
          <a:effectLst/>
        </p:spPr>
        <p:txBody>
          <a:bodyPr wrap="none" lIns="72000" rIns="72000"/>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181818"/>
              </a:solidFill>
              <a:effectLst/>
              <a:uLnTx/>
              <a:uFillTx/>
              <a:latin typeface="Ericsson Hilda"/>
              <a:ea typeface="+mn-ea"/>
              <a:cs typeface="Arial" charset="0"/>
            </a:endParaRPr>
          </a:p>
        </p:txBody>
      </p:sp>
      <p:sp>
        <p:nvSpPr>
          <p:cNvPr id="2" name="Rounded Rectangle 1"/>
          <p:cNvSpPr/>
          <p:nvPr/>
        </p:nvSpPr>
        <p:spPr bwMode="auto">
          <a:xfrm>
            <a:off x="2608263" y="2777053"/>
            <a:ext cx="1663700" cy="946150"/>
          </a:xfrm>
          <a:prstGeom prst="roundRect">
            <a:avLst/>
          </a:prstGeom>
          <a:noFill/>
          <a:ln w="38100" cap="flat" cmpd="sng" algn="ctr">
            <a:solidFill>
              <a:schemeClr val="bg1">
                <a:lumMod val="75000"/>
              </a:schemeClr>
            </a:solidFill>
            <a:prstDash val="dash"/>
            <a:round/>
            <a:headEnd type="none" w="med" len="med"/>
            <a:tailEnd type="none" w="med" len="med"/>
          </a:ln>
          <a:effectLst/>
        </p:spPr>
        <p:txBody>
          <a:bodyPr wrap="none" lIns="72000" rIns="72000"/>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181818"/>
              </a:solidFill>
              <a:effectLst/>
              <a:uLnTx/>
              <a:uFillTx/>
              <a:latin typeface="Ericsson Hilda"/>
              <a:ea typeface="+mn-ea"/>
              <a:cs typeface="Arial" charset="0"/>
            </a:endParaRPr>
          </a:p>
        </p:txBody>
      </p:sp>
      <p:sp>
        <p:nvSpPr>
          <p:cNvPr id="25606" name="Title 2"/>
          <p:cNvSpPr>
            <a:spLocks noGrp="1"/>
          </p:cNvSpPr>
          <p:nvPr>
            <p:ph type="title"/>
          </p:nvPr>
        </p:nvSpPr>
        <p:spPr>
          <a:xfrm>
            <a:off x="479424" y="476250"/>
            <a:ext cx="9728202" cy="1081088"/>
          </a:xfrm>
          <a:extLst>
            <a:ext uri="{91240B29-F687-4F45-9708-019B960494DF}">
              <a14:hiddenLine xmlns:a14="http://schemas.microsoft.com/office/drawing/2010/main" w="9525" cap="flat" cmpd="sng" algn="ctr">
                <a:solidFill>
                  <a:srgbClr val="000000"/>
                </a:solidFill>
                <a:prstDash val="solid"/>
                <a:miter lim="800000"/>
                <a:headEnd type="none" w="med" len="med"/>
                <a:tailEnd type="none" w="med" len="med"/>
              </a14:hiddenLine>
            </a:ext>
          </a:extLst>
        </p:spPr>
        <p:txBody>
          <a:bodyPr>
            <a:normAutofit/>
          </a:bodyPr>
          <a:lstStyle/>
          <a:p>
            <a:r>
              <a:rPr lang="en-US"/>
              <a:t>Network partitioning in EPC based on DECOR</a:t>
            </a:r>
            <a:endParaRPr lang="en-US" altLang="en-US">
              <a:latin typeface="+mn-lt"/>
            </a:endParaRPr>
          </a:p>
        </p:txBody>
      </p:sp>
      <p:cxnSp>
        <p:nvCxnSpPr>
          <p:cNvPr id="25609" name="Straight Arrow Connector 31"/>
          <p:cNvCxnSpPr>
            <a:cxnSpLocks noChangeShapeType="1"/>
          </p:cNvCxnSpPr>
          <p:nvPr/>
        </p:nvCxnSpPr>
        <p:spPr bwMode="auto">
          <a:xfrm flipV="1">
            <a:off x="5851526" y="5675830"/>
            <a:ext cx="4763" cy="219075"/>
          </a:xfrm>
          <a:prstGeom prst="straightConnector1">
            <a:avLst/>
          </a:prstGeom>
          <a:noFill/>
          <a:ln w="3810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5610" name="Oval 33"/>
          <p:cNvSpPr>
            <a:spLocks noChangeArrowheads="1"/>
          </p:cNvSpPr>
          <p:nvPr/>
        </p:nvSpPr>
        <p:spPr bwMode="auto">
          <a:xfrm>
            <a:off x="5170488" y="5640903"/>
            <a:ext cx="390525" cy="293688"/>
          </a:xfrm>
          <a:prstGeom prst="ellipse">
            <a:avLst/>
          </a:prstGeom>
          <a:solidFill>
            <a:srgbClr val="8F3F7B"/>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0" tIns="0" rIns="0" b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1400" b="1" i="0" u="none" strike="noStrike" kern="1200" cap="none" spc="0" normalizeH="0" baseline="0" noProof="0">
                <a:ln>
                  <a:noFill/>
                </a:ln>
                <a:solidFill>
                  <a:srgbClr val="FFFFFF"/>
                </a:solidFill>
                <a:effectLst/>
                <a:uLnTx/>
                <a:uFillTx/>
                <a:latin typeface="Ericsson Hilda"/>
                <a:ea typeface="+mn-ea"/>
                <a:cs typeface="+mn-cs"/>
              </a:rPr>
              <a:t>1</a:t>
            </a:r>
            <a:endParaRPr kumimoji="0" lang="en-US" altLang="en-US" sz="2000" b="1" i="0" u="none" strike="noStrike" kern="1200" cap="none" spc="0" normalizeH="0" baseline="0" noProof="0">
              <a:ln>
                <a:noFill/>
              </a:ln>
              <a:solidFill>
                <a:srgbClr val="FFFFFF"/>
              </a:solidFill>
              <a:effectLst/>
              <a:uLnTx/>
              <a:uFillTx/>
              <a:latin typeface="Ericsson Hilda"/>
              <a:ea typeface="+mn-ea"/>
              <a:cs typeface="+mn-cs"/>
            </a:endParaRPr>
          </a:p>
        </p:txBody>
      </p:sp>
      <p:sp>
        <p:nvSpPr>
          <p:cNvPr id="25611" name="TextBox 34"/>
          <p:cNvSpPr txBox="1">
            <a:spLocks noChangeArrowheads="1"/>
          </p:cNvSpPr>
          <p:nvPr/>
        </p:nvSpPr>
        <p:spPr bwMode="auto">
          <a:xfrm>
            <a:off x="3532188" y="5631378"/>
            <a:ext cx="158729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181818"/>
                </a:solidFill>
                <a:effectLst/>
                <a:uLnTx/>
                <a:uFillTx/>
                <a:latin typeface="Ericsson Hilda"/>
                <a:ea typeface="+mn-ea"/>
                <a:cs typeface="+mn-cs"/>
              </a:rPr>
              <a:t>Attach Request</a:t>
            </a:r>
          </a:p>
        </p:txBody>
      </p:sp>
      <p:sp>
        <p:nvSpPr>
          <p:cNvPr id="25612" name="Freeform 36"/>
          <p:cNvSpPr>
            <a:spLocks/>
          </p:cNvSpPr>
          <p:nvPr/>
        </p:nvSpPr>
        <p:spPr bwMode="auto">
          <a:xfrm>
            <a:off x="3806826" y="3640655"/>
            <a:ext cx="1958975" cy="1179513"/>
          </a:xfrm>
          <a:custGeom>
            <a:avLst/>
            <a:gdLst>
              <a:gd name="T0" fmla="*/ 2349050 w 1888993"/>
              <a:gd name="T1" fmla="*/ 1181186 h 1179095"/>
              <a:gd name="T2" fmla="*/ 874549 w 1888993"/>
              <a:gd name="T3" fmla="*/ 584654 h 1179095"/>
              <a:gd name="T4" fmla="*/ 40 w 1888993"/>
              <a:gd name="T5" fmla="*/ 0 h 1179095"/>
              <a:gd name="T6" fmla="*/ 0 60000 65536"/>
              <a:gd name="T7" fmla="*/ 0 60000 65536"/>
              <a:gd name="T8" fmla="*/ 0 60000 65536"/>
            </a:gdLst>
            <a:ahLst/>
            <a:cxnLst>
              <a:cxn ang="T6">
                <a:pos x="T0" y="T1"/>
              </a:cxn>
              <a:cxn ang="T7">
                <a:pos x="T2" y="T3"/>
              </a:cxn>
              <a:cxn ang="T8">
                <a:pos x="T4" y="T5"/>
              </a:cxn>
            </a:cxnLst>
            <a:rect l="0" t="0" r="r" b="b"/>
            <a:pathLst>
              <a:path w="1888993" h="1179095">
                <a:moveTo>
                  <a:pt x="1888993" y="1179095"/>
                </a:moveTo>
                <a:cubicBezTo>
                  <a:pt x="1879969" y="607093"/>
                  <a:pt x="1216879" y="727126"/>
                  <a:pt x="703271" y="583619"/>
                </a:cubicBezTo>
                <a:cubicBezTo>
                  <a:pt x="189663" y="440112"/>
                  <a:pt x="-2973" y="280235"/>
                  <a:pt x="34" y="0"/>
                </a:cubicBezTo>
              </a:path>
            </a:pathLst>
          </a:custGeom>
          <a:noFill/>
          <a:ln w="38100" cap="flat" cmpd="sng" algn="ctr">
            <a:solidFill>
              <a:schemeClr val="tx1"/>
            </a:solidFill>
            <a:prstDash val="solid"/>
            <a:round/>
            <a:headEnd type="none" w="med" len="med"/>
            <a:tailEnd type="arrow" w="med" len="med"/>
          </a:ln>
          <a:extLst>
            <a:ext uri="{909E8E84-426E-40DD-AFC4-6F175D3DCCD1}">
              <a14:hiddenFill xmlns:a14="http://schemas.microsoft.com/office/drawing/2010/main">
                <a:solidFill>
                  <a:srgbClr val="FFFFFF"/>
                </a:solidFill>
              </a14:hiddenFill>
            </a:ext>
          </a:extLst>
        </p:spPr>
        <p:txBody>
          <a:bodyPr wrap="none" lIns="72000" rIns="72000"/>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5613" name="Oval 37"/>
          <p:cNvSpPr>
            <a:spLocks noChangeArrowheads="1"/>
          </p:cNvSpPr>
          <p:nvPr/>
        </p:nvSpPr>
        <p:spPr bwMode="auto">
          <a:xfrm>
            <a:off x="4038601" y="4234378"/>
            <a:ext cx="392113" cy="293688"/>
          </a:xfrm>
          <a:prstGeom prst="ellipse">
            <a:avLst/>
          </a:prstGeom>
          <a:solidFill>
            <a:srgbClr val="8F3F7B"/>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0" tIns="0" rIns="0" b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1400" b="1" i="0" u="none" strike="noStrike" kern="1200" cap="none" spc="0" normalizeH="0" baseline="0" noProof="0">
                <a:ln>
                  <a:noFill/>
                </a:ln>
                <a:solidFill>
                  <a:srgbClr val="FFFFFF"/>
                </a:solidFill>
                <a:effectLst/>
                <a:uLnTx/>
                <a:uFillTx/>
                <a:latin typeface="Ericsson Hilda"/>
                <a:ea typeface="+mn-ea"/>
                <a:cs typeface="+mn-cs"/>
              </a:rPr>
              <a:t>2</a:t>
            </a:r>
            <a:endParaRPr kumimoji="0" lang="en-US" altLang="en-US" sz="2000" b="1" i="0" u="none" strike="noStrike" kern="1200" cap="none" spc="0" normalizeH="0" baseline="0" noProof="0">
              <a:ln>
                <a:noFill/>
              </a:ln>
              <a:solidFill>
                <a:srgbClr val="FFFFFF"/>
              </a:solidFill>
              <a:effectLst/>
              <a:uLnTx/>
              <a:uFillTx/>
              <a:latin typeface="Ericsson Hilda"/>
              <a:ea typeface="+mn-ea"/>
              <a:cs typeface="+mn-cs"/>
            </a:endParaRPr>
          </a:p>
        </p:txBody>
      </p:sp>
      <p:sp>
        <p:nvSpPr>
          <p:cNvPr id="25614" name="Freeform 39"/>
          <p:cNvSpPr>
            <a:spLocks/>
          </p:cNvSpPr>
          <p:nvPr/>
        </p:nvSpPr>
        <p:spPr bwMode="auto">
          <a:xfrm flipH="1">
            <a:off x="3862388" y="1976953"/>
            <a:ext cx="1998663" cy="850900"/>
          </a:xfrm>
          <a:custGeom>
            <a:avLst/>
            <a:gdLst>
              <a:gd name="T0" fmla="*/ 2717899 w 1879552"/>
              <a:gd name="T1" fmla="*/ 85384 h 1347537"/>
              <a:gd name="T2" fmla="*/ 577934 w 1879552"/>
              <a:gd name="T3" fmla="*/ 48029 h 1347537"/>
              <a:gd name="T4" fmla="*/ 3796 w 1879552"/>
              <a:gd name="T5" fmla="*/ 0 h 1347537"/>
              <a:gd name="T6" fmla="*/ 0 60000 65536"/>
              <a:gd name="T7" fmla="*/ 0 60000 65536"/>
              <a:gd name="T8" fmla="*/ 0 60000 65536"/>
            </a:gdLst>
            <a:ahLst/>
            <a:cxnLst>
              <a:cxn ang="T6">
                <a:pos x="T0" y="T1"/>
              </a:cxn>
              <a:cxn ang="T7">
                <a:pos x="T2" y="T3"/>
              </a:cxn>
              <a:cxn ang="T8">
                <a:pos x="T4" y="T5"/>
              </a:cxn>
            </a:cxnLst>
            <a:rect l="0" t="0" r="r" b="b"/>
            <a:pathLst>
              <a:path w="1879552" h="1347537">
                <a:moveTo>
                  <a:pt x="1879552" y="1347537"/>
                </a:moveTo>
                <a:cubicBezTo>
                  <a:pt x="1870528" y="775535"/>
                  <a:pt x="772647" y="838199"/>
                  <a:pt x="399668" y="757991"/>
                </a:cubicBezTo>
                <a:cubicBezTo>
                  <a:pt x="26689" y="677783"/>
                  <a:pt x="-12413" y="520866"/>
                  <a:pt x="2625" y="0"/>
                </a:cubicBezTo>
              </a:path>
            </a:pathLst>
          </a:custGeom>
          <a:noFill/>
          <a:ln w="38100" cap="flat" cmpd="sng" algn="ctr">
            <a:solidFill>
              <a:schemeClr val="tx1"/>
            </a:solidFill>
            <a:prstDash val="solid"/>
            <a:round/>
            <a:headEnd type="none" w="med" len="med"/>
            <a:tailEnd type="arrow" w="med" len="med"/>
          </a:ln>
          <a:extLst>
            <a:ext uri="{909E8E84-426E-40DD-AFC4-6F175D3DCCD1}">
              <a14:hiddenFill xmlns:a14="http://schemas.microsoft.com/office/drawing/2010/main">
                <a:solidFill>
                  <a:srgbClr val="FFFFFF"/>
                </a:solidFill>
              </a14:hiddenFill>
            </a:ext>
          </a:extLst>
        </p:spPr>
        <p:txBody>
          <a:bodyPr wrap="none" lIns="72000" rIns="72000"/>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5615" name="TextBox 40"/>
          <p:cNvSpPr txBox="1">
            <a:spLocks noChangeArrowheads="1"/>
          </p:cNvSpPr>
          <p:nvPr/>
        </p:nvSpPr>
        <p:spPr bwMode="auto">
          <a:xfrm>
            <a:off x="3508712" y="1532681"/>
            <a:ext cx="22399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1600" b="0" i="0" u="none" strike="noStrike" kern="1200" cap="none" spc="0" normalizeH="0" baseline="0" noProof="0">
                <a:ln>
                  <a:noFill/>
                </a:ln>
                <a:solidFill>
                  <a:srgbClr val="181818"/>
                </a:solidFill>
                <a:effectLst/>
                <a:uLnTx/>
                <a:uFillTx/>
                <a:latin typeface="Ericsson Hilda"/>
                <a:ea typeface="+mn-ea"/>
                <a:cs typeface="+mn-cs"/>
              </a:rPr>
              <a:t>Authentication Information Request</a:t>
            </a:r>
            <a:endParaRPr kumimoji="0" lang="en-US" altLang="en-US" sz="16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5616" name="Oval 41"/>
          <p:cNvSpPr>
            <a:spLocks noChangeArrowheads="1"/>
          </p:cNvSpPr>
          <p:nvPr/>
        </p:nvSpPr>
        <p:spPr bwMode="auto">
          <a:xfrm>
            <a:off x="4800601" y="2115068"/>
            <a:ext cx="392113" cy="293687"/>
          </a:xfrm>
          <a:prstGeom prst="ellipse">
            <a:avLst/>
          </a:prstGeom>
          <a:solidFill>
            <a:srgbClr val="8F3F7B"/>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0" tIns="0" rIns="0" b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1400" b="1" i="0" u="none" strike="noStrike" kern="1200" cap="none" spc="0" normalizeH="0" baseline="0" noProof="0">
                <a:ln>
                  <a:noFill/>
                </a:ln>
                <a:solidFill>
                  <a:srgbClr val="FFFFFF"/>
                </a:solidFill>
                <a:effectLst/>
                <a:uLnTx/>
                <a:uFillTx/>
                <a:latin typeface="Ericsson Hilda"/>
                <a:ea typeface="+mn-ea"/>
                <a:cs typeface="+mn-cs"/>
              </a:rPr>
              <a:t>3</a:t>
            </a:r>
            <a:endParaRPr kumimoji="0" lang="en-US" altLang="en-US" sz="2000" b="1" i="0" u="none" strike="noStrike" kern="1200" cap="none" spc="0" normalizeH="0" baseline="0" noProof="0">
              <a:ln>
                <a:noFill/>
              </a:ln>
              <a:solidFill>
                <a:srgbClr val="FFFFFF"/>
              </a:solidFill>
              <a:effectLst/>
              <a:uLnTx/>
              <a:uFillTx/>
              <a:latin typeface="Ericsson Hilda"/>
              <a:ea typeface="+mn-ea"/>
              <a:cs typeface="+mn-cs"/>
            </a:endParaRPr>
          </a:p>
        </p:txBody>
      </p:sp>
      <p:sp>
        <p:nvSpPr>
          <p:cNvPr id="25617" name="Freeform 42"/>
          <p:cNvSpPr>
            <a:spLocks/>
          </p:cNvSpPr>
          <p:nvPr/>
        </p:nvSpPr>
        <p:spPr bwMode="auto">
          <a:xfrm flipH="1" flipV="1">
            <a:off x="4035426" y="3675578"/>
            <a:ext cx="1874839" cy="1150938"/>
          </a:xfrm>
          <a:custGeom>
            <a:avLst/>
            <a:gdLst>
              <a:gd name="T0" fmla="*/ 2084481 w 1835568"/>
              <a:gd name="T1" fmla="*/ 1019652 h 1179095"/>
              <a:gd name="T2" fmla="*/ 226295 w 1835568"/>
              <a:gd name="T3" fmla="*/ 447400 h 1179095"/>
              <a:gd name="T4" fmla="*/ 7685 w 1835568"/>
              <a:gd name="T5" fmla="*/ 0 h 1179095"/>
              <a:gd name="T6" fmla="*/ 0 60000 65536"/>
              <a:gd name="T7" fmla="*/ 0 60000 65536"/>
              <a:gd name="T8" fmla="*/ 0 60000 65536"/>
            </a:gdLst>
            <a:ahLst/>
            <a:cxnLst>
              <a:cxn ang="T6">
                <a:pos x="T0" y="T1"/>
              </a:cxn>
              <a:cxn ang="T7">
                <a:pos x="T2" y="T3"/>
              </a:cxn>
              <a:cxn ang="T8">
                <a:pos x="T4" y="T5"/>
              </a:cxn>
            </a:cxnLst>
            <a:rect l="0" t="0" r="r" b="b"/>
            <a:pathLst>
              <a:path w="1835568" h="1179095">
                <a:moveTo>
                  <a:pt x="1835568" y="1179095"/>
                </a:moveTo>
                <a:cubicBezTo>
                  <a:pt x="1826544" y="607093"/>
                  <a:pt x="504073" y="713874"/>
                  <a:pt x="199273" y="517358"/>
                </a:cubicBezTo>
                <a:cubicBezTo>
                  <a:pt x="-49380" y="360948"/>
                  <a:pt x="3760" y="280235"/>
                  <a:pt x="6767" y="0"/>
                </a:cubicBezTo>
              </a:path>
            </a:pathLst>
          </a:custGeom>
          <a:noFill/>
          <a:ln w="38100" cap="flat" cmpd="sng" algn="ctr">
            <a:solidFill>
              <a:schemeClr val="tx1"/>
            </a:solidFill>
            <a:prstDash val="solid"/>
            <a:round/>
            <a:headEnd type="none" w="med" len="med"/>
            <a:tailEnd type="arrow" w="med" len="med"/>
          </a:ln>
          <a:extLst>
            <a:ext uri="{909E8E84-426E-40DD-AFC4-6F175D3DCCD1}">
              <a14:hiddenFill xmlns:a14="http://schemas.microsoft.com/office/drawing/2010/main">
                <a:solidFill>
                  <a:srgbClr val="FFFFFF"/>
                </a:solidFill>
              </a14:hiddenFill>
            </a:ext>
          </a:extLst>
        </p:spPr>
        <p:txBody>
          <a:bodyPr wrap="none" lIns="72000" rIns="72000"/>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5618" name="Oval 43"/>
          <p:cNvSpPr>
            <a:spLocks noChangeArrowheads="1"/>
          </p:cNvSpPr>
          <p:nvPr/>
        </p:nvSpPr>
        <p:spPr bwMode="auto">
          <a:xfrm>
            <a:off x="4413252" y="3704153"/>
            <a:ext cx="392113" cy="293688"/>
          </a:xfrm>
          <a:prstGeom prst="ellipse">
            <a:avLst/>
          </a:prstGeom>
          <a:solidFill>
            <a:srgbClr val="8F3F7B"/>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0" tIns="0" rIns="0" b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1400" b="1" i="0" u="none" strike="noStrike" kern="1200" cap="none" spc="0" normalizeH="0" baseline="0" noProof="0">
                <a:ln>
                  <a:noFill/>
                </a:ln>
                <a:solidFill>
                  <a:srgbClr val="FFFFFF"/>
                </a:solidFill>
                <a:effectLst/>
                <a:uLnTx/>
                <a:uFillTx/>
                <a:latin typeface="Ericsson Hilda"/>
                <a:ea typeface="+mn-ea"/>
                <a:cs typeface="+mn-cs"/>
              </a:rPr>
              <a:t>5</a:t>
            </a:r>
            <a:endParaRPr kumimoji="0" lang="en-US" altLang="en-US" sz="2000" b="1" i="0" u="none" strike="noStrike" kern="1200" cap="none" spc="0" normalizeH="0" baseline="0" noProof="0">
              <a:ln>
                <a:noFill/>
              </a:ln>
              <a:solidFill>
                <a:srgbClr val="FFFFFF"/>
              </a:solidFill>
              <a:effectLst/>
              <a:uLnTx/>
              <a:uFillTx/>
              <a:latin typeface="Ericsson Hilda"/>
              <a:ea typeface="+mn-ea"/>
              <a:cs typeface="+mn-cs"/>
            </a:endParaRPr>
          </a:p>
        </p:txBody>
      </p:sp>
      <p:sp>
        <p:nvSpPr>
          <p:cNvPr id="25620" name="Freeform 54"/>
          <p:cNvSpPr>
            <a:spLocks/>
          </p:cNvSpPr>
          <p:nvPr/>
        </p:nvSpPr>
        <p:spPr bwMode="auto">
          <a:xfrm flipV="1">
            <a:off x="6137275" y="3723203"/>
            <a:ext cx="4611688" cy="2171700"/>
          </a:xfrm>
          <a:custGeom>
            <a:avLst/>
            <a:gdLst>
              <a:gd name="T0" fmla="*/ 352341904 w 1937427"/>
              <a:gd name="T1" fmla="*/ 1278717 h 2414519"/>
              <a:gd name="T2" fmla="*/ 156489213 w 1937427"/>
              <a:gd name="T3" fmla="*/ 855116 h 2414519"/>
              <a:gd name="T4" fmla="*/ 881121 w 1937427"/>
              <a:gd name="T5" fmla="*/ 583904 h 2414519"/>
              <a:gd name="T6" fmla="*/ 110428 w 1937427"/>
              <a:gd name="T7" fmla="*/ 0 h 24145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37427" h="2414519">
                <a:moveTo>
                  <a:pt x="1937427" y="2414519"/>
                </a:moveTo>
                <a:cubicBezTo>
                  <a:pt x="1920722" y="1516598"/>
                  <a:pt x="1228670" y="1616040"/>
                  <a:pt x="860489" y="1614659"/>
                </a:cubicBezTo>
                <a:cubicBezTo>
                  <a:pt x="492308" y="1613278"/>
                  <a:pt x="11504" y="1666186"/>
                  <a:pt x="4845" y="1102548"/>
                </a:cubicBezTo>
                <a:cubicBezTo>
                  <a:pt x="-1814" y="538910"/>
                  <a:pt x="190" y="1012224"/>
                  <a:pt x="607" y="0"/>
                </a:cubicBezTo>
              </a:path>
            </a:pathLst>
          </a:custGeom>
          <a:noFill/>
          <a:ln w="38100" cap="flat" cmpd="sng" algn="ctr">
            <a:solidFill>
              <a:schemeClr val="tx1"/>
            </a:solidFill>
            <a:prstDash val="solid"/>
            <a:round/>
            <a:headEnd type="arrow" w="med" len="med"/>
            <a:tailEnd type="arrow" w="med" len="med"/>
          </a:ln>
          <a:extLst>
            <a:ext uri="{909E8E84-426E-40DD-AFC4-6F175D3DCCD1}">
              <a14:hiddenFill xmlns:a14="http://schemas.microsoft.com/office/drawing/2010/main">
                <a:solidFill>
                  <a:srgbClr val="FFFFFF"/>
                </a:solidFill>
              </a14:hiddenFill>
            </a:ext>
          </a:extLst>
        </p:spPr>
        <p:txBody>
          <a:bodyPr wrap="none" lIns="72000" rIns="72000"/>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5621" name="TextBox 47"/>
          <p:cNvSpPr txBox="1">
            <a:spLocks noChangeArrowheads="1"/>
          </p:cNvSpPr>
          <p:nvPr/>
        </p:nvSpPr>
        <p:spPr bwMode="auto">
          <a:xfrm>
            <a:off x="7688263" y="3488254"/>
            <a:ext cx="187262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err="1">
                <a:ln>
                  <a:noFill/>
                </a:ln>
                <a:solidFill>
                  <a:srgbClr val="181818"/>
                </a:solidFill>
                <a:effectLst/>
                <a:uLnTx/>
                <a:uFillTx/>
                <a:latin typeface="Ericsson Hilda"/>
                <a:ea typeface="+mn-ea"/>
                <a:cs typeface="+mn-cs"/>
              </a:rPr>
              <a:t>eNB</a:t>
            </a:r>
            <a:r>
              <a:rPr kumimoji="0" lang="en-US" altLang="en-US" sz="1600" b="0" i="0" u="none" strike="noStrike" kern="1200" cap="none" spc="0" normalizeH="0" baseline="0" noProof="0">
                <a:ln>
                  <a:noFill/>
                </a:ln>
                <a:solidFill>
                  <a:srgbClr val="181818"/>
                </a:solidFill>
                <a:effectLst/>
                <a:uLnTx/>
                <a:uFillTx/>
                <a:latin typeface="Ericsson Hilda"/>
                <a:ea typeface="+mn-ea"/>
                <a:cs typeface="+mn-cs"/>
              </a:rPr>
              <a:t> selects MME </a:t>
            </a:r>
            <a:br>
              <a:rPr kumimoji="0" lang="en-US" altLang="en-US" sz="1600" b="0" i="0" u="none" strike="noStrike" kern="1200" cap="none" spc="0" normalizeH="0" baseline="0" noProof="0">
                <a:ln>
                  <a:noFill/>
                </a:ln>
                <a:solidFill>
                  <a:srgbClr val="181818"/>
                </a:solidFill>
                <a:effectLst/>
                <a:uLnTx/>
                <a:uFillTx/>
                <a:latin typeface="Ericsson Hilda"/>
                <a:ea typeface="+mn-ea"/>
                <a:cs typeface="+mn-cs"/>
              </a:rPr>
            </a:br>
            <a:r>
              <a:rPr kumimoji="0" lang="en-US" altLang="en-US" sz="1600" b="0" i="0" u="none" strike="noStrike" kern="1200" cap="none" spc="0" normalizeH="0" baseline="0" noProof="0">
                <a:ln>
                  <a:noFill/>
                </a:ln>
                <a:solidFill>
                  <a:srgbClr val="181818"/>
                </a:solidFill>
                <a:effectLst/>
                <a:uLnTx/>
                <a:uFillTx/>
                <a:latin typeface="Ericsson Hilda"/>
                <a:ea typeface="+mn-ea"/>
                <a:cs typeface="+mn-cs"/>
              </a:rPr>
              <a:t>     according</a:t>
            </a:r>
            <a:br>
              <a:rPr kumimoji="0" lang="en-US" altLang="en-US" sz="1600" b="0" i="0" u="none" strike="noStrike" kern="1200" cap="none" spc="0" normalizeH="0" baseline="0" noProof="0">
                <a:ln>
                  <a:noFill/>
                </a:ln>
                <a:solidFill>
                  <a:srgbClr val="181818"/>
                </a:solidFill>
                <a:effectLst/>
                <a:uLnTx/>
                <a:uFillTx/>
                <a:latin typeface="Ericsson Hilda"/>
                <a:ea typeface="+mn-ea"/>
                <a:cs typeface="+mn-cs"/>
              </a:rPr>
            </a:br>
            <a:r>
              <a:rPr kumimoji="0" lang="en-US" altLang="en-US" sz="1600" b="0" i="0" u="none" strike="noStrike" kern="1200" cap="none" spc="0" normalizeH="0" baseline="0" noProof="0">
                <a:ln>
                  <a:noFill/>
                </a:ln>
                <a:solidFill>
                  <a:srgbClr val="181818"/>
                </a:solidFill>
                <a:effectLst/>
                <a:uLnTx/>
                <a:uFillTx/>
                <a:latin typeface="Ericsson Hilda"/>
                <a:ea typeface="+mn-ea"/>
                <a:cs typeface="+mn-cs"/>
              </a:rPr>
              <a:t>       to MMEGI</a:t>
            </a:r>
          </a:p>
        </p:txBody>
      </p:sp>
      <p:sp>
        <p:nvSpPr>
          <p:cNvPr id="25622" name="Oval 46"/>
          <p:cNvSpPr>
            <a:spLocks noChangeArrowheads="1"/>
          </p:cNvSpPr>
          <p:nvPr/>
        </p:nvSpPr>
        <p:spPr bwMode="auto">
          <a:xfrm>
            <a:off x="7739063" y="3950218"/>
            <a:ext cx="392112" cy="293687"/>
          </a:xfrm>
          <a:prstGeom prst="ellipse">
            <a:avLst/>
          </a:prstGeom>
          <a:solidFill>
            <a:srgbClr val="8F3F7B"/>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0" tIns="0" rIns="0" b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1400" b="1" i="0" u="none" strike="noStrike" kern="1200" cap="none" spc="0" normalizeH="0" baseline="0" noProof="0">
                <a:ln>
                  <a:noFill/>
                </a:ln>
                <a:solidFill>
                  <a:srgbClr val="FFFFFF"/>
                </a:solidFill>
                <a:effectLst/>
                <a:uLnTx/>
                <a:uFillTx/>
                <a:latin typeface="Ericsson Hilda"/>
                <a:ea typeface="+mn-ea"/>
                <a:cs typeface="+mn-cs"/>
              </a:rPr>
              <a:t>6</a:t>
            </a:r>
            <a:endParaRPr kumimoji="0" lang="en-US" altLang="en-US" sz="2000" b="1" i="0" u="none" strike="noStrike" kern="1200" cap="none" spc="0" normalizeH="0" baseline="0" noProof="0">
              <a:ln>
                <a:noFill/>
              </a:ln>
              <a:solidFill>
                <a:srgbClr val="FFFFFF"/>
              </a:solidFill>
              <a:effectLst/>
              <a:uLnTx/>
              <a:uFillTx/>
              <a:latin typeface="Ericsson Hilda"/>
              <a:ea typeface="+mn-ea"/>
              <a:cs typeface="+mn-cs"/>
            </a:endParaRPr>
          </a:p>
        </p:txBody>
      </p:sp>
      <p:sp>
        <p:nvSpPr>
          <p:cNvPr id="25623" name="Freeform 45"/>
          <p:cNvSpPr>
            <a:spLocks/>
          </p:cNvSpPr>
          <p:nvPr/>
        </p:nvSpPr>
        <p:spPr bwMode="auto">
          <a:xfrm flipH="1">
            <a:off x="6045200" y="3640655"/>
            <a:ext cx="4459288" cy="1179513"/>
          </a:xfrm>
          <a:custGeom>
            <a:avLst/>
            <a:gdLst>
              <a:gd name="T0" fmla="*/ 384433208 w 1828855"/>
              <a:gd name="T1" fmla="*/ 1181186 h 1179095"/>
              <a:gd name="T2" fmla="*/ 133370879 w 1828855"/>
              <a:gd name="T3" fmla="*/ 651033 h 1179095"/>
              <a:gd name="T4" fmla="*/ 11380 w 1828855"/>
              <a:gd name="T5" fmla="*/ 0 h 1179095"/>
              <a:gd name="T6" fmla="*/ 0 60000 65536"/>
              <a:gd name="T7" fmla="*/ 0 60000 65536"/>
              <a:gd name="T8" fmla="*/ 0 60000 65536"/>
            </a:gdLst>
            <a:ahLst/>
            <a:cxnLst>
              <a:cxn ang="T6">
                <a:pos x="T0" y="T1"/>
              </a:cxn>
              <a:cxn ang="T7">
                <a:pos x="T2" y="T3"/>
              </a:cxn>
              <a:cxn ang="T8">
                <a:pos x="T4" y="T5"/>
              </a:cxn>
            </a:cxnLst>
            <a:rect l="0" t="0" r="r" b="b"/>
            <a:pathLst>
              <a:path w="1828855" h="1179095">
                <a:moveTo>
                  <a:pt x="1828855" y="1179095"/>
                </a:moveTo>
                <a:cubicBezTo>
                  <a:pt x="1819831" y="540833"/>
                  <a:pt x="1151185" y="700273"/>
                  <a:pt x="634482" y="649880"/>
                </a:cubicBezTo>
                <a:cubicBezTo>
                  <a:pt x="117779" y="599487"/>
                  <a:pt x="-2953" y="452513"/>
                  <a:pt x="54" y="0"/>
                </a:cubicBezTo>
              </a:path>
            </a:pathLst>
          </a:custGeom>
          <a:noFill/>
          <a:ln w="38100" cap="flat" cmpd="sng" algn="ctr">
            <a:solidFill>
              <a:schemeClr val="tx1"/>
            </a:solidFill>
            <a:prstDash val="solid"/>
            <a:round/>
            <a:headEnd type="none" w="med" len="med"/>
            <a:tailEnd type="arrow" w="med" len="med"/>
          </a:ln>
          <a:extLst>
            <a:ext uri="{909E8E84-426E-40DD-AFC4-6F175D3DCCD1}">
              <a14:hiddenFill xmlns:a14="http://schemas.microsoft.com/office/drawing/2010/main">
                <a:solidFill>
                  <a:srgbClr val="FFFFFF"/>
                </a:solidFill>
              </a14:hiddenFill>
            </a:ext>
          </a:extLst>
        </p:spPr>
        <p:txBody>
          <a:bodyPr wrap="none" lIns="72000" rIns="72000"/>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5624" name="TextBox 55"/>
          <p:cNvSpPr txBox="1">
            <a:spLocks noChangeArrowheads="1"/>
          </p:cNvSpPr>
          <p:nvPr/>
        </p:nvSpPr>
        <p:spPr bwMode="auto">
          <a:xfrm>
            <a:off x="8702676" y="4542354"/>
            <a:ext cx="1931811" cy="584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181818"/>
                </a:solidFill>
                <a:effectLst/>
                <a:uLnTx/>
                <a:uFillTx/>
                <a:latin typeface="Ericsson Hilda"/>
                <a:ea typeface="+mn-ea"/>
                <a:cs typeface="+mn-cs"/>
              </a:rPr>
              <a:t>   Attach Procedure</a:t>
            </a:r>
            <a:br>
              <a:rPr kumimoji="0" lang="en-US" altLang="en-US" sz="1600" b="0" i="0" u="none" strike="noStrike" kern="1200" cap="none" spc="0" normalizeH="0" baseline="0" noProof="0">
                <a:ln>
                  <a:noFill/>
                </a:ln>
                <a:solidFill>
                  <a:srgbClr val="181818"/>
                </a:solidFill>
                <a:effectLst/>
                <a:uLnTx/>
                <a:uFillTx/>
                <a:latin typeface="Ericsson Hilda"/>
                <a:ea typeface="+mn-ea"/>
                <a:cs typeface="+mn-cs"/>
              </a:rPr>
            </a:br>
            <a:r>
              <a:rPr kumimoji="0" lang="en-US" altLang="en-US" sz="1600" b="0" i="0" u="none" strike="noStrike" kern="1200" cap="none" spc="0" normalizeH="0" baseline="0" noProof="0">
                <a:ln>
                  <a:noFill/>
                </a:ln>
                <a:solidFill>
                  <a:srgbClr val="181818"/>
                </a:solidFill>
                <a:effectLst/>
                <a:uLnTx/>
                <a:uFillTx/>
                <a:latin typeface="Ericsson Hilda"/>
                <a:ea typeface="+mn-ea"/>
                <a:cs typeface="+mn-cs"/>
              </a:rPr>
              <a:t> continues …</a:t>
            </a:r>
          </a:p>
        </p:txBody>
      </p:sp>
      <p:sp>
        <p:nvSpPr>
          <p:cNvPr id="25625" name="Oval 56"/>
          <p:cNvSpPr>
            <a:spLocks noChangeArrowheads="1"/>
          </p:cNvSpPr>
          <p:nvPr/>
        </p:nvSpPr>
        <p:spPr bwMode="auto">
          <a:xfrm>
            <a:off x="8526463" y="4607443"/>
            <a:ext cx="392112" cy="293687"/>
          </a:xfrm>
          <a:prstGeom prst="ellipse">
            <a:avLst/>
          </a:prstGeom>
          <a:solidFill>
            <a:srgbClr val="8F3F7B"/>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0" tIns="0" rIns="0" b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1400" b="1" i="0" u="none" strike="noStrike" kern="1200" cap="none" spc="0" normalizeH="0" baseline="0" noProof="0">
                <a:ln>
                  <a:noFill/>
                </a:ln>
                <a:solidFill>
                  <a:srgbClr val="FFFFFF"/>
                </a:solidFill>
                <a:effectLst/>
                <a:uLnTx/>
                <a:uFillTx/>
                <a:latin typeface="Ericsson Hilda"/>
                <a:ea typeface="+mn-ea"/>
                <a:cs typeface="+mn-cs"/>
              </a:rPr>
              <a:t>8</a:t>
            </a:r>
            <a:endParaRPr kumimoji="0" lang="en-US" altLang="en-US" sz="2000" b="1" i="0" u="none" strike="noStrike" kern="1200" cap="none" spc="0" normalizeH="0" baseline="0" noProof="0">
              <a:ln>
                <a:noFill/>
              </a:ln>
              <a:solidFill>
                <a:srgbClr val="FFFFFF"/>
              </a:solidFill>
              <a:effectLst/>
              <a:uLnTx/>
              <a:uFillTx/>
              <a:latin typeface="Ericsson Hilda"/>
              <a:ea typeface="+mn-ea"/>
              <a:cs typeface="+mn-cs"/>
            </a:endParaRPr>
          </a:p>
        </p:txBody>
      </p:sp>
      <p:sp>
        <p:nvSpPr>
          <p:cNvPr id="58" name="TextBox 57"/>
          <p:cNvSpPr txBox="1"/>
          <p:nvPr/>
        </p:nvSpPr>
        <p:spPr>
          <a:xfrm>
            <a:off x="2566989" y="2832617"/>
            <a:ext cx="742511" cy="707886"/>
          </a:xfrm>
          <a:prstGeom prst="rect">
            <a:avLst/>
          </a:prstGeom>
          <a:noFill/>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2000" b="0" i="0" u="none" strike="noStrike" kern="1200" cap="none" spc="0" normalizeH="0" baseline="0" noProof="0">
                <a:ln>
                  <a:noFill/>
                </a:ln>
                <a:solidFill>
                  <a:srgbClr val="FFFFFF">
                    <a:lumMod val="75000"/>
                  </a:srgbClr>
                </a:solidFill>
                <a:effectLst/>
                <a:uLnTx/>
                <a:uFillTx/>
                <a:latin typeface="Ericsson Hilda"/>
                <a:ea typeface="+mn-ea"/>
                <a:cs typeface="Arial" charset="0"/>
              </a:rPr>
              <a:t>DCN</a:t>
            </a:r>
            <a:br>
              <a:rPr kumimoji="0" lang="en-US" sz="2000" b="0" i="0" u="none" strike="noStrike" kern="1200" cap="none" spc="0" normalizeH="0" baseline="0" noProof="0">
                <a:ln>
                  <a:noFill/>
                </a:ln>
                <a:solidFill>
                  <a:srgbClr val="FFFFFF">
                    <a:lumMod val="75000"/>
                  </a:srgbClr>
                </a:solidFill>
                <a:effectLst/>
                <a:uLnTx/>
                <a:uFillTx/>
                <a:latin typeface="Ericsson Hilda"/>
                <a:ea typeface="+mn-ea"/>
                <a:cs typeface="Arial" charset="0"/>
              </a:rPr>
            </a:br>
            <a:r>
              <a:rPr kumimoji="0" lang="en-US" sz="2000" b="0" i="0" u="none" strike="noStrike" kern="1200" cap="none" spc="0" normalizeH="0" baseline="0" noProof="0">
                <a:ln>
                  <a:noFill/>
                </a:ln>
                <a:solidFill>
                  <a:srgbClr val="FFFFFF">
                    <a:lumMod val="75000"/>
                  </a:srgbClr>
                </a:solidFill>
                <a:effectLst/>
                <a:uLnTx/>
                <a:uFillTx/>
                <a:latin typeface="Ericsson Hilda"/>
                <a:ea typeface="+mn-ea"/>
                <a:cs typeface="Arial" charset="0"/>
              </a:rPr>
              <a:t>#1</a:t>
            </a:r>
          </a:p>
        </p:txBody>
      </p:sp>
      <p:sp>
        <p:nvSpPr>
          <p:cNvPr id="60" name="TextBox 59"/>
          <p:cNvSpPr txBox="1"/>
          <p:nvPr/>
        </p:nvSpPr>
        <p:spPr>
          <a:xfrm>
            <a:off x="11178029" y="2870717"/>
            <a:ext cx="742511" cy="707886"/>
          </a:xfrm>
          <a:prstGeom prst="rect">
            <a:avLst/>
          </a:prstGeom>
          <a:noFill/>
        </p:spPr>
        <p:txBody>
          <a:bodyPr wrap="none">
            <a:spAutoFit/>
          </a:body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sz="2000" b="0" i="0" u="none" strike="noStrike" kern="1200" cap="none" spc="0" normalizeH="0" baseline="0" noProof="0">
                <a:ln>
                  <a:noFill/>
                </a:ln>
                <a:solidFill>
                  <a:srgbClr val="FFFFFF">
                    <a:lumMod val="75000"/>
                  </a:srgbClr>
                </a:solidFill>
                <a:effectLst/>
                <a:uLnTx/>
                <a:uFillTx/>
                <a:latin typeface="Ericsson Hilda"/>
                <a:ea typeface="+mn-ea"/>
                <a:cs typeface="Arial" charset="0"/>
              </a:rPr>
              <a:t>DCN</a:t>
            </a:r>
            <a:br>
              <a:rPr kumimoji="0" lang="en-US" sz="2000" b="0" i="0" u="none" strike="noStrike" kern="1200" cap="none" spc="0" normalizeH="0" baseline="0" noProof="0">
                <a:ln>
                  <a:noFill/>
                </a:ln>
                <a:solidFill>
                  <a:srgbClr val="FFFFFF">
                    <a:lumMod val="75000"/>
                  </a:srgbClr>
                </a:solidFill>
                <a:effectLst/>
                <a:uLnTx/>
                <a:uFillTx/>
                <a:latin typeface="Ericsson Hilda"/>
                <a:ea typeface="+mn-ea"/>
                <a:cs typeface="Arial" charset="0"/>
              </a:rPr>
            </a:br>
            <a:r>
              <a:rPr kumimoji="0" lang="en-US" sz="2000" b="0" i="0" u="none" strike="noStrike" kern="1200" cap="none" spc="0" normalizeH="0" baseline="0" noProof="0">
                <a:ln>
                  <a:noFill/>
                </a:ln>
                <a:solidFill>
                  <a:srgbClr val="FFFFFF">
                    <a:lumMod val="75000"/>
                  </a:srgbClr>
                </a:solidFill>
                <a:effectLst/>
                <a:uLnTx/>
                <a:uFillTx/>
                <a:latin typeface="Ericsson Hilda"/>
                <a:ea typeface="+mn-ea"/>
                <a:cs typeface="Arial" charset="0"/>
              </a:rPr>
              <a:t>#2</a:t>
            </a:r>
          </a:p>
        </p:txBody>
      </p:sp>
      <p:sp>
        <p:nvSpPr>
          <p:cNvPr id="25628" name="Freeform 60"/>
          <p:cNvSpPr>
            <a:spLocks/>
          </p:cNvSpPr>
          <p:nvPr/>
        </p:nvSpPr>
        <p:spPr bwMode="auto">
          <a:xfrm>
            <a:off x="6146800" y="1976953"/>
            <a:ext cx="4357688" cy="865188"/>
          </a:xfrm>
          <a:custGeom>
            <a:avLst/>
            <a:gdLst>
              <a:gd name="T0" fmla="*/ 291960948 w 1879552"/>
              <a:gd name="T1" fmla="*/ 94301 h 1347537"/>
              <a:gd name="T2" fmla="*/ 62082554 w 1879552"/>
              <a:gd name="T3" fmla="*/ 53044 h 1347537"/>
              <a:gd name="T4" fmla="*/ 407787 w 1879552"/>
              <a:gd name="T5" fmla="*/ 0 h 1347537"/>
              <a:gd name="T6" fmla="*/ 0 60000 65536"/>
              <a:gd name="T7" fmla="*/ 0 60000 65536"/>
              <a:gd name="T8" fmla="*/ 0 60000 65536"/>
            </a:gdLst>
            <a:ahLst/>
            <a:cxnLst>
              <a:cxn ang="T6">
                <a:pos x="T0" y="T1"/>
              </a:cxn>
              <a:cxn ang="T7">
                <a:pos x="T2" y="T3"/>
              </a:cxn>
              <a:cxn ang="T8">
                <a:pos x="T4" y="T5"/>
              </a:cxn>
            </a:cxnLst>
            <a:rect l="0" t="0" r="r" b="b"/>
            <a:pathLst>
              <a:path w="1879552" h="1347537">
                <a:moveTo>
                  <a:pt x="1879552" y="1347537"/>
                </a:moveTo>
                <a:cubicBezTo>
                  <a:pt x="1870528" y="775535"/>
                  <a:pt x="772647" y="838199"/>
                  <a:pt x="399668" y="757991"/>
                </a:cubicBezTo>
                <a:cubicBezTo>
                  <a:pt x="26689" y="677783"/>
                  <a:pt x="-12413" y="520866"/>
                  <a:pt x="2625" y="0"/>
                </a:cubicBezTo>
              </a:path>
            </a:pathLst>
          </a:custGeom>
          <a:noFill/>
          <a:ln w="38100" cap="flat" cmpd="sng" algn="ctr">
            <a:solidFill>
              <a:schemeClr val="tx1"/>
            </a:solidFill>
            <a:prstDash val="solid"/>
            <a:round/>
            <a:headEnd type="none" w="med" len="med"/>
            <a:tailEnd type="arrow" w="med" len="med"/>
          </a:ln>
          <a:extLst>
            <a:ext uri="{909E8E84-426E-40DD-AFC4-6F175D3DCCD1}">
              <a14:hiddenFill xmlns:a14="http://schemas.microsoft.com/office/drawing/2010/main">
                <a:solidFill>
                  <a:srgbClr val="FFFFFF"/>
                </a:solidFill>
              </a14:hiddenFill>
            </a:ext>
          </a:extLst>
        </p:spPr>
        <p:txBody>
          <a:bodyPr wrap="none" lIns="72000" rIns="72000"/>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5629" name="TextBox 61"/>
          <p:cNvSpPr txBox="1">
            <a:spLocks noChangeArrowheads="1"/>
          </p:cNvSpPr>
          <p:nvPr/>
        </p:nvSpPr>
        <p:spPr bwMode="auto">
          <a:xfrm>
            <a:off x="6940551" y="2045217"/>
            <a:ext cx="2795830" cy="3385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181818"/>
                </a:solidFill>
                <a:effectLst/>
                <a:uLnTx/>
                <a:uFillTx/>
                <a:latin typeface="Ericsson Hilda"/>
                <a:ea typeface="+mn-ea"/>
                <a:cs typeface="+mn-cs"/>
              </a:rPr>
              <a:t>   Authentication/Registration</a:t>
            </a:r>
          </a:p>
        </p:txBody>
      </p:sp>
      <p:sp>
        <p:nvSpPr>
          <p:cNvPr id="25630" name="Oval 62"/>
          <p:cNvSpPr>
            <a:spLocks noChangeArrowheads="1"/>
          </p:cNvSpPr>
          <p:nvPr/>
        </p:nvSpPr>
        <p:spPr bwMode="auto">
          <a:xfrm>
            <a:off x="6765926" y="2075378"/>
            <a:ext cx="392113" cy="293688"/>
          </a:xfrm>
          <a:prstGeom prst="ellipse">
            <a:avLst/>
          </a:prstGeom>
          <a:solidFill>
            <a:srgbClr val="8F3F7B"/>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0" tIns="0" rIns="0" b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1400" b="1" i="0" u="none" strike="noStrike" kern="1200" cap="none" spc="0" normalizeH="0" baseline="0" noProof="0">
                <a:ln>
                  <a:noFill/>
                </a:ln>
                <a:solidFill>
                  <a:srgbClr val="FFFFFF"/>
                </a:solidFill>
                <a:effectLst/>
                <a:uLnTx/>
                <a:uFillTx/>
                <a:latin typeface="Ericsson Hilda"/>
                <a:ea typeface="+mn-ea"/>
                <a:cs typeface="+mn-cs"/>
              </a:rPr>
              <a:t>7</a:t>
            </a:r>
            <a:endParaRPr kumimoji="0" lang="en-US" altLang="en-US" sz="2000" b="1" i="0" u="none" strike="noStrike" kern="1200" cap="none" spc="0" normalizeH="0" baseline="0" noProof="0">
              <a:ln>
                <a:noFill/>
              </a:ln>
              <a:solidFill>
                <a:srgbClr val="FFFFFF"/>
              </a:solidFill>
              <a:effectLst/>
              <a:uLnTx/>
              <a:uFillTx/>
              <a:latin typeface="Ericsson Hilda"/>
              <a:ea typeface="+mn-ea"/>
              <a:cs typeface="+mn-cs"/>
            </a:endParaRPr>
          </a:p>
        </p:txBody>
      </p:sp>
      <p:sp>
        <p:nvSpPr>
          <p:cNvPr id="25633" name="Parallelogram 9"/>
          <p:cNvSpPr>
            <a:spLocks noChangeArrowheads="1"/>
          </p:cNvSpPr>
          <p:nvPr/>
        </p:nvSpPr>
        <p:spPr bwMode="auto">
          <a:xfrm>
            <a:off x="6591300" y="1183203"/>
            <a:ext cx="2000251" cy="247650"/>
          </a:xfrm>
          <a:prstGeom prst="parallelogram">
            <a:avLst>
              <a:gd name="adj" fmla="val 24979"/>
            </a:avLst>
          </a:prstGeom>
          <a:solidFill>
            <a:srgbClr val="F08A00"/>
          </a:solidFill>
          <a:ln>
            <a:noFill/>
          </a:ln>
          <a:extLst>
            <a:ext uri="{91240B29-F687-4F45-9708-019B960494DF}">
              <a14:hiddenLine xmlns:a14="http://schemas.microsoft.com/office/drawing/2010/main" w="12700" algn="ctr">
                <a:solidFill>
                  <a:schemeClr val="tx1"/>
                </a:solidFill>
                <a:round/>
                <a:headEnd/>
                <a:tailEnd/>
              </a14:hiddenLine>
            </a:ext>
          </a:extLst>
        </p:spPr>
        <p:txBody>
          <a:bodyPr wrap="none" lIns="0" tIns="0" rIns="0" bIns="0" anchor="ctr" anchorCtr="1"/>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400" b="1" i="0" u="none" strike="noStrike" kern="1200" cap="none" spc="0" normalizeH="0" baseline="0" noProof="0">
                <a:ln>
                  <a:noFill/>
                </a:ln>
                <a:solidFill>
                  <a:srgbClr val="FFFFFF"/>
                </a:solidFill>
                <a:effectLst/>
                <a:uLnTx/>
                <a:uFillTx/>
                <a:latin typeface="Ericsson Hilda"/>
                <a:ea typeface="+mn-ea"/>
                <a:cs typeface="+mn-cs"/>
              </a:rPr>
              <a:t>UE Usage Type</a:t>
            </a:r>
          </a:p>
        </p:txBody>
      </p:sp>
      <p:cxnSp>
        <p:nvCxnSpPr>
          <p:cNvPr id="25634" name="Curved Connector 12"/>
          <p:cNvCxnSpPr>
            <a:cxnSpLocks noChangeShapeType="1"/>
            <a:stCxn id="25633" idx="5"/>
          </p:cNvCxnSpPr>
          <p:nvPr/>
        </p:nvCxnSpPr>
        <p:spPr bwMode="auto">
          <a:xfrm rot="10800000" flipV="1">
            <a:off x="5989640" y="1307028"/>
            <a:ext cx="642937" cy="242888"/>
          </a:xfrm>
          <a:prstGeom prst="curvedConnector3">
            <a:avLst>
              <a:gd name="adj1" fmla="val 50000"/>
            </a:avLst>
          </a:prstGeom>
          <a:noFill/>
          <a:ln w="19050" algn="ctr">
            <a:solidFill>
              <a:srgbClr val="F08A00"/>
            </a:solidFill>
            <a:round/>
            <a:headEnd/>
            <a:tailEnd/>
          </a:ln>
          <a:extLst>
            <a:ext uri="{909E8E84-426E-40DD-AFC4-6F175D3DCCD1}">
              <a14:hiddenFill xmlns:a14="http://schemas.microsoft.com/office/drawing/2010/main">
                <a:noFill/>
              </a14:hiddenFill>
            </a:ext>
          </a:extLst>
        </p:spPr>
      </p:cxnSp>
      <p:sp>
        <p:nvSpPr>
          <p:cNvPr id="25636" name="Freeform 69"/>
          <p:cNvSpPr>
            <a:spLocks/>
          </p:cNvSpPr>
          <p:nvPr/>
        </p:nvSpPr>
        <p:spPr bwMode="auto">
          <a:xfrm>
            <a:off x="2975519" y="2236619"/>
            <a:ext cx="697957" cy="765862"/>
          </a:xfrm>
          <a:custGeom>
            <a:avLst/>
            <a:gdLst>
              <a:gd name="T0" fmla="*/ 2876465 w 1879552"/>
              <a:gd name="T1" fmla="*/ 14538 h 1347537"/>
              <a:gd name="T2" fmla="*/ 611652 w 1879552"/>
              <a:gd name="T3" fmla="*/ 8178 h 1347537"/>
              <a:gd name="T4" fmla="*/ 4017 w 1879552"/>
              <a:gd name="T5" fmla="*/ 0 h 1347537"/>
              <a:gd name="T6" fmla="*/ 0 60000 65536"/>
              <a:gd name="T7" fmla="*/ 0 60000 65536"/>
              <a:gd name="T8" fmla="*/ 0 60000 65536"/>
              <a:gd name="connsiteX0" fmla="*/ 1532135 w 1532135"/>
              <a:gd name="connsiteY0" fmla="*/ 592521 h 1080152"/>
              <a:gd name="connsiteX1" fmla="*/ 52251 w 1532135"/>
              <a:gd name="connsiteY1" fmla="*/ 2975 h 1080152"/>
              <a:gd name="connsiteX2" fmla="*/ 1439906 w 1532135"/>
              <a:gd name="connsiteY2" fmla="*/ 974153 h 1080152"/>
              <a:gd name="connsiteX0" fmla="*/ 669435 w 669435"/>
              <a:gd name="connsiteY0" fmla="*/ 1240108 h 1700974"/>
              <a:gd name="connsiteX1" fmla="*/ 95421 w 669435"/>
              <a:gd name="connsiteY1" fmla="*/ 2123 h 1700974"/>
              <a:gd name="connsiteX2" fmla="*/ 577206 w 669435"/>
              <a:gd name="connsiteY2" fmla="*/ 1621740 h 1700974"/>
              <a:gd name="connsiteX0" fmla="*/ 731210 w 731210"/>
              <a:gd name="connsiteY0" fmla="*/ 1237985 h 1735657"/>
              <a:gd name="connsiteX1" fmla="*/ 157196 w 731210"/>
              <a:gd name="connsiteY1" fmla="*/ 0 h 1735657"/>
              <a:gd name="connsiteX2" fmla="*/ 638981 w 731210"/>
              <a:gd name="connsiteY2" fmla="*/ 1619617 h 1735657"/>
              <a:gd name="connsiteX0" fmla="*/ 811396 w 811396"/>
              <a:gd name="connsiteY0" fmla="*/ 1237985 h 1619617"/>
              <a:gd name="connsiteX1" fmla="*/ 237382 w 811396"/>
              <a:gd name="connsiteY1" fmla="*/ 0 h 1619617"/>
              <a:gd name="connsiteX2" fmla="*/ 719167 w 811396"/>
              <a:gd name="connsiteY2" fmla="*/ 1619617 h 1619617"/>
              <a:gd name="connsiteX0" fmla="*/ 721629 w 721629"/>
              <a:gd name="connsiteY0" fmla="*/ 1237985 h 1619617"/>
              <a:gd name="connsiteX1" fmla="*/ 147615 w 721629"/>
              <a:gd name="connsiteY1" fmla="*/ 0 h 1619617"/>
              <a:gd name="connsiteX2" fmla="*/ 629400 w 721629"/>
              <a:gd name="connsiteY2" fmla="*/ 1619617 h 1619617"/>
              <a:gd name="connsiteX0" fmla="*/ 721629 w 721629"/>
              <a:gd name="connsiteY0" fmla="*/ 1259659 h 1641291"/>
              <a:gd name="connsiteX1" fmla="*/ 147615 w 721629"/>
              <a:gd name="connsiteY1" fmla="*/ 21674 h 1641291"/>
              <a:gd name="connsiteX2" fmla="*/ 629400 w 721629"/>
              <a:gd name="connsiteY2" fmla="*/ 1641291 h 1641291"/>
              <a:gd name="connsiteX0" fmla="*/ 650165 w 650165"/>
              <a:gd name="connsiteY0" fmla="*/ 1259659 h 1641291"/>
              <a:gd name="connsiteX1" fmla="*/ 76151 w 650165"/>
              <a:gd name="connsiteY1" fmla="*/ 21674 h 1641291"/>
              <a:gd name="connsiteX2" fmla="*/ 557936 w 650165"/>
              <a:gd name="connsiteY2" fmla="*/ 1641291 h 1641291"/>
              <a:gd name="connsiteX0" fmla="*/ 650165 w 650165"/>
              <a:gd name="connsiteY0" fmla="*/ 1247679 h 1629311"/>
              <a:gd name="connsiteX1" fmla="*/ 76151 w 650165"/>
              <a:gd name="connsiteY1" fmla="*/ 9694 h 1629311"/>
              <a:gd name="connsiteX2" fmla="*/ 557936 w 650165"/>
              <a:gd name="connsiteY2" fmla="*/ 1629311 h 1629311"/>
            </a:gdLst>
            <a:ahLst/>
            <a:cxnLst>
              <a:cxn ang="0">
                <a:pos x="connsiteX0" y="connsiteY0"/>
              </a:cxn>
              <a:cxn ang="0">
                <a:pos x="connsiteX1" y="connsiteY1"/>
              </a:cxn>
              <a:cxn ang="0">
                <a:pos x="connsiteX2" y="connsiteY2"/>
              </a:cxn>
            </a:cxnLst>
            <a:rect l="l" t="t" r="r" b="b"/>
            <a:pathLst>
              <a:path w="650165" h="1629311">
                <a:moveTo>
                  <a:pt x="650165" y="1247679"/>
                </a:moveTo>
                <a:cubicBezTo>
                  <a:pt x="641141" y="675677"/>
                  <a:pt x="476171" y="-95366"/>
                  <a:pt x="76151" y="9694"/>
                </a:cubicBezTo>
                <a:cubicBezTo>
                  <a:pt x="-94020" y="392656"/>
                  <a:pt x="2081" y="1470863"/>
                  <a:pt x="557936" y="1629311"/>
                </a:cubicBezTo>
              </a:path>
            </a:pathLst>
          </a:custGeom>
          <a:noFill/>
          <a:ln w="38100" cap="flat" cmpd="sng" algn="ctr">
            <a:solidFill>
              <a:schemeClr val="tx1"/>
            </a:solidFill>
            <a:prstDash val="sysDash"/>
            <a:round/>
            <a:headEnd type="none" w="med" len="med"/>
            <a:tailEnd type="arrow" w="med" len="med"/>
          </a:ln>
          <a:extLst>
            <a:ext uri="{909E8E84-426E-40DD-AFC4-6F175D3DCCD1}">
              <a14:hiddenFill xmlns:a14="http://schemas.microsoft.com/office/drawing/2010/main">
                <a:solidFill>
                  <a:srgbClr val="FFFFFF"/>
                </a:solidFill>
              </a14:hiddenFill>
            </a:ext>
          </a:extLst>
        </p:spPr>
        <p:txBody>
          <a:bodyPr wrap="none" lIns="72000" rIns="72000"/>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5637" name="TextBox 70"/>
          <p:cNvSpPr txBox="1">
            <a:spLocks noChangeArrowheads="1"/>
          </p:cNvSpPr>
          <p:nvPr/>
        </p:nvSpPr>
        <p:spPr bwMode="auto">
          <a:xfrm>
            <a:off x="610488" y="1680918"/>
            <a:ext cx="241455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181818"/>
                </a:solidFill>
                <a:effectLst/>
                <a:uLnTx/>
                <a:uFillTx/>
                <a:latin typeface="Ericsson Hilda"/>
                <a:ea typeface="+mn-ea"/>
                <a:cs typeface="+mn-cs"/>
              </a:rPr>
              <a:t>Decide DCN based on internal or external information (such as “UE Usage Type”)</a:t>
            </a:r>
            <a:endParaRPr kumimoji="0" lang="en-US" altLang="en-US" sz="1600" b="0" i="0" u="none" strike="noStrike" kern="1200" cap="none" spc="0" normalizeH="0" baseline="0" noProof="0">
              <a:ln>
                <a:noFill/>
              </a:ln>
              <a:solidFill>
                <a:srgbClr val="181818"/>
              </a:solidFill>
              <a:effectLst/>
              <a:uLnTx/>
              <a:uFillTx/>
              <a:latin typeface="Ericsson Hilda"/>
              <a:ea typeface="+mn-ea"/>
              <a:cs typeface="+mn-cs"/>
              <a:sym typeface="Wingdings" pitchFamily="2" charset="2"/>
            </a:endParaRPr>
          </a:p>
        </p:txBody>
      </p:sp>
      <p:sp>
        <p:nvSpPr>
          <p:cNvPr id="25638" name="Oval 71"/>
          <p:cNvSpPr>
            <a:spLocks noChangeArrowheads="1"/>
          </p:cNvSpPr>
          <p:nvPr/>
        </p:nvSpPr>
        <p:spPr bwMode="auto">
          <a:xfrm>
            <a:off x="3025040" y="1898373"/>
            <a:ext cx="392112" cy="293687"/>
          </a:xfrm>
          <a:prstGeom prst="ellipse">
            <a:avLst/>
          </a:prstGeom>
          <a:solidFill>
            <a:srgbClr val="8F3F7B"/>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0" tIns="0" rIns="0" b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1400" b="1" i="0" u="none" strike="noStrike" kern="1200" cap="none" spc="0" normalizeH="0" baseline="0" noProof="0">
                <a:ln>
                  <a:noFill/>
                </a:ln>
                <a:solidFill>
                  <a:srgbClr val="FFFFFF"/>
                </a:solidFill>
                <a:effectLst/>
                <a:uLnTx/>
                <a:uFillTx/>
                <a:latin typeface="Ericsson Hilda"/>
                <a:ea typeface="+mn-ea"/>
                <a:cs typeface="+mn-cs"/>
              </a:rPr>
              <a:t>4</a:t>
            </a:r>
            <a:endParaRPr kumimoji="0" lang="en-US" altLang="en-US" sz="2000" b="1" i="0" u="none" strike="noStrike" kern="1200" cap="none" spc="0" normalizeH="0" baseline="0" noProof="0">
              <a:ln>
                <a:noFill/>
              </a:ln>
              <a:solidFill>
                <a:srgbClr val="FFFFFF"/>
              </a:solidFill>
              <a:effectLst/>
              <a:uLnTx/>
              <a:uFillTx/>
              <a:latin typeface="Ericsson Hilda"/>
              <a:ea typeface="+mn-ea"/>
              <a:cs typeface="+mn-cs"/>
            </a:endParaRPr>
          </a:p>
        </p:txBody>
      </p:sp>
      <p:sp>
        <p:nvSpPr>
          <p:cNvPr id="25639" name="TextBox 72"/>
          <p:cNvSpPr txBox="1">
            <a:spLocks noChangeArrowheads="1"/>
          </p:cNvSpPr>
          <p:nvPr/>
        </p:nvSpPr>
        <p:spPr bwMode="auto">
          <a:xfrm>
            <a:off x="6127751" y="5990153"/>
            <a:ext cx="43364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181818"/>
                </a:solidFill>
                <a:effectLst/>
                <a:uLnTx/>
                <a:uFillTx/>
                <a:latin typeface="Ericsson Hilda"/>
                <a:ea typeface="+mn-ea"/>
                <a:cs typeface="+mn-cs"/>
              </a:rPr>
              <a:t>Slice 2 (DCN #2) is the target slice for this UE</a:t>
            </a:r>
          </a:p>
        </p:txBody>
      </p:sp>
      <p:sp>
        <p:nvSpPr>
          <p:cNvPr id="25640" name="TextBox 73"/>
          <p:cNvSpPr txBox="1">
            <a:spLocks noChangeArrowheads="1"/>
          </p:cNvSpPr>
          <p:nvPr/>
        </p:nvSpPr>
        <p:spPr bwMode="auto">
          <a:xfrm>
            <a:off x="33257" y="4692866"/>
            <a:ext cx="2797029" cy="102123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lIns="18000" tIns="18000" rIns="18000" bIns="18000">
            <a:spAutoFit/>
          </a:bodyP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0" i="1" u="none" strike="noStrike" kern="1200" cap="none" spc="0" normalizeH="0" baseline="0" noProof="0">
                <a:ln>
                  <a:noFill/>
                </a:ln>
                <a:solidFill>
                  <a:srgbClr val="FF0000"/>
                </a:solidFill>
                <a:effectLst/>
                <a:uLnTx/>
                <a:uFillTx/>
                <a:latin typeface="Ericsson Hilda"/>
                <a:ea typeface="+mn-ea"/>
                <a:cs typeface="+mn-cs"/>
              </a:rPr>
              <a:t>Note1: Simplified picture where not all response messages included in the figure for improved readability</a:t>
            </a:r>
          </a:p>
        </p:txBody>
      </p:sp>
      <p:grpSp>
        <p:nvGrpSpPr>
          <p:cNvPr id="72" name="Group 45"/>
          <p:cNvGrpSpPr>
            <a:grpSpLocks noChangeAspect="1"/>
          </p:cNvGrpSpPr>
          <p:nvPr/>
        </p:nvGrpSpPr>
        <p:grpSpPr bwMode="auto">
          <a:xfrm>
            <a:off x="5723666" y="1192048"/>
            <a:ext cx="534010" cy="765103"/>
            <a:chOff x="1057" y="1587"/>
            <a:chExt cx="363" cy="520"/>
          </a:xfrm>
        </p:grpSpPr>
        <p:sp>
          <p:nvSpPr>
            <p:cNvPr id="73" name="AutoShape 46"/>
            <p:cNvSpPr>
              <a:spLocks noChangeAspect="1" noChangeArrowheads="1"/>
            </p:cNvSpPr>
            <p:nvPr/>
          </p:nvSpPr>
          <p:spPr bwMode="auto">
            <a:xfrm>
              <a:off x="1064" y="1735"/>
              <a:ext cx="350" cy="366"/>
            </a:xfrm>
            <a:prstGeom prst="roundRect">
              <a:avLst>
                <a:gd name="adj" fmla="val 9356"/>
              </a:avLst>
            </a:prstGeom>
            <a:solidFill>
              <a:schemeClr val="bg1"/>
            </a:solidFill>
            <a:ln w="12700" algn="ctr">
              <a:solidFill>
                <a:schemeClr val="bg1"/>
              </a:solidFill>
              <a:round/>
              <a:headEnd/>
              <a:tailEnd/>
            </a:ln>
          </p:spPr>
          <p:txBody>
            <a:bodyPr wrap="none" lIns="0" rIns="0" anchor="ct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sv-SE" altLang="en-US" sz="900" b="0" i="0" u="none" strike="noStrike" kern="1200" cap="none" spc="0" normalizeH="0" baseline="0" noProof="0">
                <a:ln>
                  <a:noFill/>
                </a:ln>
                <a:solidFill>
                  <a:srgbClr val="58585A"/>
                </a:solidFill>
                <a:effectLst/>
                <a:uLnTx/>
                <a:uFillTx/>
                <a:latin typeface="Ericsson Hilda"/>
                <a:ea typeface="+mn-ea"/>
                <a:cs typeface="Arial" charset="0"/>
              </a:endParaRPr>
            </a:p>
          </p:txBody>
        </p:sp>
        <p:sp>
          <p:nvSpPr>
            <p:cNvPr id="74" name="Oval 47"/>
            <p:cNvSpPr>
              <a:spLocks noChangeAspect="1" noChangeArrowheads="1"/>
            </p:cNvSpPr>
            <p:nvPr/>
          </p:nvSpPr>
          <p:spPr bwMode="auto">
            <a:xfrm>
              <a:off x="1062" y="1594"/>
              <a:ext cx="352" cy="355"/>
            </a:xfrm>
            <a:prstGeom prst="ellipse">
              <a:avLst/>
            </a:prstGeom>
            <a:solidFill>
              <a:schemeClr val="bg1"/>
            </a:solidFill>
            <a:ln w="12700" algn="ctr">
              <a:solidFill>
                <a:schemeClr val="bg1"/>
              </a:solidFill>
              <a:round/>
              <a:headEnd/>
              <a:tailEnd/>
            </a:ln>
          </p:spPr>
          <p:txBody>
            <a:bodyPr wrap="none" lIns="0" rIns="0" anchor="ct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sv-SE" altLang="en-US" sz="900" b="0" i="0" u="none" strike="noStrike" kern="1200" cap="none" spc="0" normalizeH="0" baseline="0" noProof="0">
                <a:ln>
                  <a:noFill/>
                </a:ln>
                <a:solidFill>
                  <a:srgbClr val="58585A"/>
                </a:solidFill>
                <a:effectLst/>
                <a:uLnTx/>
                <a:uFillTx/>
                <a:latin typeface="Ericsson Hilda"/>
                <a:ea typeface="+mn-ea"/>
                <a:cs typeface="Arial" charset="0"/>
              </a:endParaRPr>
            </a:p>
          </p:txBody>
        </p:sp>
        <p:sp>
          <p:nvSpPr>
            <p:cNvPr id="75" name="Text Box 48"/>
            <p:cNvSpPr txBox="1">
              <a:spLocks noChangeAspect="1" noChangeArrowheads="1"/>
            </p:cNvSpPr>
            <p:nvPr/>
          </p:nvSpPr>
          <p:spPr bwMode="auto">
            <a:xfrm>
              <a:off x="1074" y="1870"/>
              <a:ext cx="327"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nchor="ct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marL="0" marR="0" lvl="0" indent="0" algn="ctr" defTabSz="914400" rtl="0" eaLnBrk="1" fontAlgn="base" latinLnBrk="0" hangingPunct="1">
                <a:lnSpc>
                  <a:spcPct val="80000"/>
                </a:lnSpc>
                <a:spcBef>
                  <a:spcPct val="50000"/>
                </a:spcBef>
                <a:spcAft>
                  <a:spcPct val="0"/>
                </a:spcAft>
                <a:buClrTx/>
                <a:buSzTx/>
                <a:buFontTx/>
                <a:buNone/>
                <a:tabLst/>
                <a:defRPr/>
              </a:pPr>
              <a:r>
                <a:rPr kumimoji="0" lang="en-US" altLang="en-US" sz="1200" b="1" i="0" u="none" strike="noStrike" kern="1200" cap="none" spc="0" normalizeH="0" baseline="0" noProof="0">
                  <a:ln>
                    <a:noFill/>
                  </a:ln>
                  <a:solidFill>
                    <a:srgbClr val="181818"/>
                  </a:solidFill>
                  <a:effectLst/>
                  <a:uLnTx/>
                  <a:uFillTx/>
                  <a:latin typeface="Ericsson Hilda"/>
                  <a:ea typeface="Segoe UI" panose="020B0502040204020203" pitchFamily="34" charset="0"/>
                  <a:cs typeface="Segoe UI" panose="020B0502040204020203" pitchFamily="34" charset="0"/>
                </a:rPr>
                <a:t>HSS </a:t>
              </a:r>
            </a:p>
          </p:txBody>
        </p:sp>
        <p:sp>
          <p:nvSpPr>
            <p:cNvPr id="76" name="Rectangle 49"/>
            <p:cNvSpPr>
              <a:spLocks noChangeAspect="1" noChangeArrowheads="1"/>
            </p:cNvSpPr>
            <p:nvPr/>
          </p:nvSpPr>
          <p:spPr bwMode="auto">
            <a:xfrm>
              <a:off x="1057" y="1587"/>
              <a:ext cx="363"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72000" rIns="72000" anchor="ct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sv-SE" altLang="en-US" sz="900" b="0" i="0" u="none" strike="noStrike" kern="1200" cap="none" spc="0" normalizeH="0" baseline="0" noProof="0">
                <a:ln>
                  <a:noFill/>
                </a:ln>
                <a:solidFill>
                  <a:srgbClr val="58585A"/>
                </a:solidFill>
                <a:effectLst/>
                <a:uLnTx/>
                <a:uFillTx/>
                <a:latin typeface="Ericsson Hilda"/>
                <a:ea typeface="+mn-ea"/>
                <a:cs typeface="Arial" charset="0"/>
              </a:endParaRPr>
            </a:p>
          </p:txBody>
        </p:sp>
        <p:sp>
          <p:nvSpPr>
            <p:cNvPr id="77" name="Freeform 11"/>
            <p:cNvSpPr>
              <a:spLocks noChangeAspect="1" noEditPoints="1"/>
            </p:cNvSpPr>
            <p:nvPr/>
          </p:nvSpPr>
          <p:spPr bwMode="auto">
            <a:xfrm>
              <a:off x="1057" y="1587"/>
              <a:ext cx="363" cy="520"/>
            </a:xfrm>
            <a:custGeom>
              <a:avLst/>
              <a:gdLst>
                <a:gd name="T0" fmla="*/ 43623 w 410"/>
                <a:gd name="T1" fmla="*/ 23686 h 589"/>
                <a:gd name="T2" fmla="*/ 40965 w 410"/>
                <a:gd name="T3" fmla="*/ 57264 h 589"/>
                <a:gd name="T4" fmla="*/ 1772 w 410"/>
                <a:gd name="T5" fmla="*/ 54866 h 589"/>
                <a:gd name="T6" fmla="*/ 22698 w 410"/>
                <a:gd name="T7" fmla="*/ 1600 h 589"/>
                <a:gd name="T8" fmla="*/ 44507 w 410"/>
                <a:gd name="T9" fmla="*/ 21287 h 589"/>
                <a:gd name="T10" fmla="*/ 45394 w 410"/>
                <a:gd name="T11" fmla="*/ 20487 h 589"/>
                <a:gd name="T12" fmla="*/ 0 w 410"/>
                <a:gd name="T13" fmla="*/ 20487 h 589"/>
                <a:gd name="T14" fmla="*/ 111 w 410"/>
                <a:gd name="T15" fmla="*/ 54866 h 589"/>
                <a:gd name="T16" fmla="*/ 40965 w 410"/>
                <a:gd name="T17" fmla="*/ 58864 h 589"/>
                <a:gd name="T18" fmla="*/ 45394 w 410"/>
                <a:gd name="T19" fmla="*/ 23686 h 589"/>
                <a:gd name="T20" fmla="*/ 16386 w 410"/>
                <a:gd name="T21" fmla="*/ 17290 h 589"/>
                <a:gd name="T22" fmla="*/ 29783 w 410"/>
                <a:gd name="T23" fmla="*/ 16890 h 589"/>
                <a:gd name="T24" fmla="*/ 23472 w 410"/>
                <a:gd name="T25" fmla="*/ 4797 h 589"/>
                <a:gd name="T26" fmla="*/ 21922 w 410"/>
                <a:gd name="T27" fmla="*/ 4797 h 589"/>
                <a:gd name="T28" fmla="*/ 15611 w 410"/>
                <a:gd name="T29" fmla="*/ 16890 h 589"/>
                <a:gd name="T30" fmla="*/ 22698 w 410"/>
                <a:gd name="T31" fmla="*/ 6896 h 589"/>
                <a:gd name="T32" fmla="*/ 17826 w 410"/>
                <a:gd name="T33" fmla="*/ 15690 h 589"/>
                <a:gd name="T34" fmla="*/ 9964 w 410"/>
                <a:gd name="T35" fmla="*/ 20987 h 589"/>
                <a:gd name="T36" fmla="*/ 8415 w 410"/>
                <a:gd name="T37" fmla="*/ 22587 h 589"/>
                <a:gd name="T38" fmla="*/ 8968 w 410"/>
                <a:gd name="T39" fmla="*/ 28382 h 589"/>
                <a:gd name="T40" fmla="*/ 22698 w 410"/>
                <a:gd name="T41" fmla="*/ 30281 h 589"/>
                <a:gd name="T42" fmla="*/ 35429 w 410"/>
                <a:gd name="T43" fmla="*/ 28982 h 589"/>
                <a:gd name="T44" fmla="*/ 36979 w 410"/>
                <a:gd name="T45" fmla="*/ 27382 h 589"/>
                <a:gd name="T46" fmla="*/ 36425 w 410"/>
                <a:gd name="T47" fmla="*/ 21587 h 589"/>
                <a:gd name="T48" fmla="*/ 22698 w 410"/>
                <a:gd name="T49" fmla="*/ 19688 h 589"/>
                <a:gd name="T50" fmla="*/ 9964 w 410"/>
                <a:gd name="T51" fmla="*/ 20987 h 589"/>
                <a:gd name="T52" fmla="*/ 33990 w 410"/>
                <a:gd name="T53" fmla="*/ 27682 h 589"/>
                <a:gd name="T54" fmla="*/ 13397 w 410"/>
                <a:gd name="T55" fmla="*/ 28082 h 589"/>
                <a:gd name="T56" fmla="*/ 10186 w 410"/>
                <a:gd name="T57" fmla="*/ 27183 h 589"/>
                <a:gd name="T58" fmla="*/ 10961 w 410"/>
                <a:gd name="T59" fmla="*/ 24386 h 589"/>
                <a:gd name="T60" fmla="*/ 32330 w 410"/>
                <a:gd name="T61" fmla="*/ 24785 h 589"/>
                <a:gd name="T62" fmla="*/ 35207 w 410"/>
                <a:gd name="T63" fmla="*/ 27183 h 589"/>
                <a:gd name="T64" fmla="*/ 34766 w 410"/>
                <a:gd name="T65" fmla="*/ 22486 h 589"/>
                <a:gd name="T66" fmla="*/ 33990 w 410"/>
                <a:gd name="T67" fmla="*/ 22886 h 589"/>
                <a:gd name="T68" fmla="*/ 13397 w 410"/>
                <a:gd name="T69" fmla="*/ 23287 h 589"/>
                <a:gd name="T70" fmla="*/ 10519 w 410"/>
                <a:gd name="T71" fmla="*/ 22587 h 589"/>
                <a:gd name="T72" fmla="*/ 22698 w 410"/>
                <a:gd name="T73" fmla="*/ 21287 h 58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10"/>
                <a:gd name="T112" fmla="*/ 0 h 589"/>
                <a:gd name="T113" fmla="*/ 410 w 410"/>
                <a:gd name="T114" fmla="*/ 589 h 58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10" h="589">
                  <a:moveTo>
                    <a:pt x="402" y="229"/>
                  </a:moveTo>
                  <a:cubicBezTo>
                    <a:pt x="397" y="229"/>
                    <a:pt x="394" y="233"/>
                    <a:pt x="394" y="237"/>
                  </a:cubicBezTo>
                  <a:cubicBezTo>
                    <a:pt x="394" y="549"/>
                    <a:pt x="394" y="549"/>
                    <a:pt x="394" y="549"/>
                  </a:cubicBezTo>
                  <a:cubicBezTo>
                    <a:pt x="394" y="563"/>
                    <a:pt x="383" y="573"/>
                    <a:pt x="370" y="573"/>
                  </a:cubicBezTo>
                  <a:cubicBezTo>
                    <a:pt x="41" y="573"/>
                    <a:pt x="41" y="573"/>
                    <a:pt x="41" y="573"/>
                  </a:cubicBezTo>
                  <a:cubicBezTo>
                    <a:pt x="27" y="573"/>
                    <a:pt x="17" y="563"/>
                    <a:pt x="16" y="549"/>
                  </a:cubicBezTo>
                  <a:cubicBezTo>
                    <a:pt x="16" y="205"/>
                    <a:pt x="16" y="205"/>
                    <a:pt x="16" y="205"/>
                  </a:cubicBezTo>
                  <a:cubicBezTo>
                    <a:pt x="17" y="101"/>
                    <a:pt x="101" y="16"/>
                    <a:pt x="205" y="16"/>
                  </a:cubicBezTo>
                  <a:cubicBezTo>
                    <a:pt x="309" y="16"/>
                    <a:pt x="394" y="101"/>
                    <a:pt x="394" y="205"/>
                  </a:cubicBezTo>
                  <a:cubicBezTo>
                    <a:pt x="394" y="209"/>
                    <a:pt x="397" y="213"/>
                    <a:pt x="402" y="213"/>
                  </a:cubicBezTo>
                  <a:cubicBezTo>
                    <a:pt x="406" y="213"/>
                    <a:pt x="410" y="209"/>
                    <a:pt x="410" y="205"/>
                  </a:cubicBezTo>
                  <a:cubicBezTo>
                    <a:pt x="410" y="205"/>
                    <a:pt x="410" y="205"/>
                    <a:pt x="410" y="205"/>
                  </a:cubicBezTo>
                  <a:cubicBezTo>
                    <a:pt x="410" y="92"/>
                    <a:pt x="318" y="0"/>
                    <a:pt x="205" y="0"/>
                  </a:cubicBezTo>
                  <a:cubicBezTo>
                    <a:pt x="92" y="0"/>
                    <a:pt x="0" y="92"/>
                    <a:pt x="0" y="205"/>
                  </a:cubicBezTo>
                  <a:cubicBezTo>
                    <a:pt x="0" y="205"/>
                    <a:pt x="0" y="205"/>
                    <a:pt x="0" y="205"/>
                  </a:cubicBezTo>
                  <a:cubicBezTo>
                    <a:pt x="1" y="549"/>
                    <a:pt x="1" y="549"/>
                    <a:pt x="1" y="549"/>
                  </a:cubicBezTo>
                  <a:cubicBezTo>
                    <a:pt x="1" y="571"/>
                    <a:pt x="18" y="589"/>
                    <a:pt x="41" y="589"/>
                  </a:cubicBezTo>
                  <a:cubicBezTo>
                    <a:pt x="370" y="589"/>
                    <a:pt x="370" y="589"/>
                    <a:pt x="370" y="589"/>
                  </a:cubicBezTo>
                  <a:cubicBezTo>
                    <a:pt x="392" y="589"/>
                    <a:pt x="410" y="571"/>
                    <a:pt x="410" y="549"/>
                  </a:cubicBezTo>
                  <a:cubicBezTo>
                    <a:pt x="410" y="237"/>
                    <a:pt x="410" y="237"/>
                    <a:pt x="410" y="237"/>
                  </a:cubicBezTo>
                  <a:cubicBezTo>
                    <a:pt x="410" y="233"/>
                    <a:pt x="406" y="229"/>
                    <a:pt x="402" y="229"/>
                  </a:cubicBezTo>
                  <a:moveTo>
                    <a:pt x="148" y="173"/>
                  </a:moveTo>
                  <a:cubicBezTo>
                    <a:pt x="262" y="173"/>
                    <a:pt x="262" y="173"/>
                    <a:pt x="262" y="173"/>
                  </a:cubicBezTo>
                  <a:cubicBezTo>
                    <a:pt x="264" y="173"/>
                    <a:pt x="267" y="172"/>
                    <a:pt x="269" y="169"/>
                  </a:cubicBezTo>
                  <a:cubicBezTo>
                    <a:pt x="270" y="167"/>
                    <a:pt x="270" y="164"/>
                    <a:pt x="269" y="162"/>
                  </a:cubicBezTo>
                  <a:cubicBezTo>
                    <a:pt x="212" y="48"/>
                    <a:pt x="212" y="48"/>
                    <a:pt x="212" y="48"/>
                  </a:cubicBezTo>
                  <a:cubicBezTo>
                    <a:pt x="211" y="45"/>
                    <a:pt x="208" y="43"/>
                    <a:pt x="205" y="43"/>
                  </a:cubicBezTo>
                  <a:cubicBezTo>
                    <a:pt x="202" y="43"/>
                    <a:pt x="199" y="45"/>
                    <a:pt x="198" y="48"/>
                  </a:cubicBezTo>
                  <a:cubicBezTo>
                    <a:pt x="141" y="162"/>
                    <a:pt x="141" y="162"/>
                    <a:pt x="141" y="162"/>
                  </a:cubicBezTo>
                  <a:cubicBezTo>
                    <a:pt x="139" y="164"/>
                    <a:pt x="139" y="167"/>
                    <a:pt x="141" y="169"/>
                  </a:cubicBezTo>
                  <a:cubicBezTo>
                    <a:pt x="142" y="172"/>
                    <a:pt x="145" y="173"/>
                    <a:pt x="148" y="173"/>
                  </a:cubicBezTo>
                  <a:moveTo>
                    <a:pt x="205" y="69"/>
                  </a:moveTo>
                  <a:cubicBezTo>
                    <a:pt x="249" y="157"/>
                    <a:pt x="249" y="157"/>
                    <a:pt x="249" y="157"/>
                  </a:cubicBezTo>
                  <a:cubicBezTo>
                    <a:pt x="161" y="157"/>
                    <a:pt x="161" y="157"/>
                    <a:pt x="161" y="157"/>
                  </a:cubicBezTo>
                  <a:lnTo>
                    <a:pt x="205" y="69"/>
                  </a:lnTo>
                  <a:close/>
                  <a:moveTo>
                    <a:pt x="90" y="210"/>
                  </a:moveTo>
                  <a:cubicBezTo>
                    <a:pt x="87" y="212"/>
                    <a:pt x="84" y="213"/>
                    <a:pt x="81" y="216"/>
                  </a:cubicBezTo>
                  <a:cubicBezTo>
                    <a:pt x="79" y="218"/>
                    <a:pt x="76" y="221"/>
                    <a:pt x="76" y="226"/>
                  </a:cubicBezTo>
                  <a:cubicBezTo>
                    <a:pt x="76" y="274"/>
                    <a:pt x="76" y="274"/>
                    <a:pt x="76" y="274"/>
                  </a:cubicBezTo>
                  <a:cubicBezTo>
                    <a:pt x="76" y="279"/>
                    <a:pt x="79" y="282"/>
                    <a:pt x="81" y="284"/>
                  </a:cubicBezTo>
                  <a:cubicBezTo>
                    <a:pt x="86" y="288"/>
                    <a:pt x="92" y="290"/>
                    <a:pt x="99" y="293"/>
                  </a:cubicBezTo>
                  <a:cubicBezTo>
                    <a:pt x="122" y="299"/>
                    <a:pt x="161" y="303"/>
                    <a:pt x="205" y="303"/>
                  </a:cubicBezTo>
                  <a:cubicBezTo>
                    <a:pt x="239" y="303"/>
                    <a:pt x="270" y="300"/>
                    <a:pt x="292" y="297"/>
                  </a:cubicBezTo>
                  <a:cubicBezTo>
                    <a:pt x="304" y="295"/>
                    <a:pt x="313" y="292"/>
                    <a:pt x="320" y="290"/>
                  </a:cubicBezTo>
                  <a:cubicBezTo>
                    <a:pt x="324" y="288"/>
                    <a:pt x="327" y="287"/>
                    <a:pt x="329" y="284"/>
                  </a:cubicBezTo>
                  <a:cubicBezTo>
                    <a:pt x="332" y="282"/>
                    <a:pt x="334" y="279"/>
                    <a:pt x="334" y="274"/>
                  </a:cubicBezTo>
                  <a:cubicBezTo>
                    <a:pt x="334" y="226"/>
                    <a:pt x="334" y="226"/>
                    <a:pt x="334" y="226"/>
                  </a:cubicBezTo>
                  <a:cubicBezTo>
                    <a:pt x="334" y="221"/>
                    <a:pt x="332" y="218"/>
                    <a:pt x="329" y="216"/>
                  </a:cubicBezTo>
                  <a:cubicBezTo>
                    <a:pt x="325" y="212"/>
                    <a:pt x="319" y="210"/>
                    <a:pt x="311" y="207"/>
                  </a:cubicBezTo>
                  <a:cubicBezTo>
                    <a:pt x="288" y="201"/>
                    <a:pt x="250" y="197"/>
                    <a:pt x="205" y="197"/>
                  </a:cubicBezTo>
                  <a:cubicBezTo>
                    <a:pt x="171" y="197"/>
                    <a:pt x="141" y="199"/>
                    <a:pt x="118" y="203"/>
                  </a:cubicBezTo>
                  <a:cubicBezTo>
                    <a:pt x="107" y="205"/>
                    <a:pt x="97" y="208"/>
                    <a:pt x="90" y="210"/>
                  </a:cubicBezTo>
                  <a:moveTo>
                    <a:pt x="318" y="272"/>
                  </a:moveTo>
                  <a:cubicBezTo>
                    <a:pt x="317" y="274"/>
                    <a:pt x="313" y="275"/>
                    <a:pt x="307" y="277"/>
                  </a:cubicBezTo>
                  <a:cubicBezTo>
                    <a:pt x="287" y="283"/>
                    <a:pt x="249" y="287"/>
                    <a:pt x="205" y="287"/>
                  </a:cubicBezTo>
                  <a:cubicBezTo>
                    <a:pt x="172" y="287"/>
                    <a:pt x="142" y="285"/>
                    <a:pt x="121" y="281"/>
                  </a:cubicBezTo>
                  <a:cubicBezTo>
                    <a:pt x="110" y="279"/>
                    <a:pt x="102" y="277"/>
                    <a:pt x="96" y="275"/>
                  </a:cubicBezTo>
                  <a:cubicBezTo>
                    <a:pt x="94" y="274"/>
                    <a:pt x="93" y="273"/>
                    <a:pt x="92" y="272"/>
                  </a:cubicBezTo>
                  <a:cubicBezTo>
                    <a:pt x="92" y="242"/>
                    <a:pt x="92" y="242"/>
                    <a:pt x="92" y="242"/>
                  </a:cubicBezTo>
                  <a:cubicBezTo>
                    <a:pt x="94" y="243"/>
                    <a:pt x="97" y="244"/>
                    <a:pt x="99" y="244"/>
                  </a:cubicBezTo>
                  <a:cubicBezTo>
                    <a:pt x="122" y="251"/>
                    <a:pt x="161" y="255"/>
                    <a:pt x="205" y="255"/>
                  </a:cubicBezTo>
                  <a:cubicBezTo>
                    <a:pt x="239" y="255"/>
                    <a:pt x="270" y="252"/>
                    <a:pt x="292" y="248"/>
                  </a:cubicBezTo>
                  <a:cubicBezTo>
                    <a:pt x="303" y="247"/>
                    <a:pt x="312" y="244"/>
                    <a:pt x="319" y="242"/>
                  </a:cubicBezTo>
                  <a:lnTo>
                    <a:pt x="318" y="272"/>
                  </a:lnTo>
                  <a:close/>
                  <a:moveTo>
                    <a:pt x="290" y="219"/>
                  </a:moveTo>
                  <a:cubicBezTo>
                    <a:pt x="300" y="221"/>
                    <a:pt x="309" y="223"/>
                    <a:pt x="314" y="225"/>
                  </a:cubicBezTo>
                  <a:cubicBezTo>
                    <a:pt x="315" y="225"/>
                    <a:pt x="315" y="226"/>
                    <a:pt x="316" y="226"/>
                  </a:cubicBezTo>
                  <a:cubicBezTo>
                    <a:pt x="313" y="227"/>
                    <a:pt x="311" y="228"/>
                    <a:pt x="307" y="229"/>
                  </a:cubicBezTo>
                  <a:cubicBezTo>
                    <a:pt x="287" y="235"/>
                    <a:pt x="249" y="239"/>
                    <a:pt x="205" y="239"/>
                  </a:cubicBezTo>
                  <a:cubicBezTo>
                    <a:pt x="172" y="239"/>
                    <a:pt x="142" y="236"/>
                    <a:pt x="121" y="233"/>
                  </a:cubicBezTo>
                  <a:cubicBezTo>
                    <a:pt x="110" y="231"/>
                    <a:pt x="102" y="229"/>
                    <a:pt x="96" y="227"/>
                  </a:cubicBezTo>
                  <a:cubicBezTo>
                    <a:pt x="96" y="226"/>
                    <a:pt x="95" y="226"/>
                    <a:pt x="95" y="226"/>
                  </a:cubicBezTo>
                  <a:cubicBezTo>
                    <a:pt x="97" y="225"/>
                    <a:pt x="100" y="224"/>
                    <a:pt x="103" y="223"/>
                  </a:cubicBezTo>
                  <a:cubicBezTo>
                    <a:pt x="123" y="217"/>
                    <a:pt x="162" y="213"/>
                    <a:pt x="205" y="213"/>
                  </a:cubicBezTo>
                  <a:cubicBezTo>
                    <a:pt x="238" y="213"/>
                    <a:pt x="268" y="215"/>
                    <a:pt x="290" y="219"/>
                  </a:cubicBezTo>
                </a:path>
              </a:pathLst>
            </a:custGeom>
            <a:solidFill>
              <a:srgbClr val="00A9D4"/>
            </a:solidFill>
            <a:ln>
              <a:noFill/>
            </a:ln>
            <a:extLst>
              <a:ext uri="{91240B29-F687-4F45-9708-019B960494DF}">
                <a14:hiddenLine xmlns:a14="http://schemas.microsoft.com/office/drawing/2010/main" w="9525">
                  <a:solidFill>
                    <a:srgbClr val="000000"/>
                  </a:solidFill>
                  <a:round/>
                  <a:headEnd/>
                  <a:tailEnd/>
                </a14:hiddenLine>
              </a:ext>
            </a:extLst>
          </p:spPr>
          <p:txBody>
            <a:bodyPr tIns="1080000"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181818"/>
                </a:solidFill>
                <a:effectLst/>
                <a:uLnTx/>
                <a:uFillTx/>
                <a:latin typeface="Ericsson Hilda"/>
                <a:ea typeface="+mn-ea"/>
                <a:cs typeface="+mn-cs"/>
              </a:endParaRPr>
            </a:p>
          </p:txBody>
        </p:sp>
      </p:grpSp>
      <p:grpSp>
        <p:nvGrpSpPr>
          <p:cNvPr id="116" name="Group 557"/>
          <p:cNvGrpSpPr>
            <a:grpSpLocks noChangeAspect="1"/>
          </p:cNvGrpSpPr>
          <p:nvPr/>
        </p:nvGrpSpPr>
        <p:grpSpPr bwMode="auto">
          <a:xfrm>
            <a:off x="3567632" y="2851463"/>
            <a:ext cx="516970" cy="746394"/>
            <a:chOff x="3510" y="1858"/>
            <a:chExt cx="363" cy="520"/>
          </a:xfrm>
        </p:grpSpPr>
        <p:sp>
          <p:nvSpPr>
            <p:cNvPr id="117" name="AutoShape 238"/>
            <p:cNvSpPr>
              <a:spLocks noChangeAspect="1" noChangeArrowheads="1"/>
            </p:cNvSpPr>
            <p:nvPr/>
          </p:nvSpPr>
          <p:spPr bwMode="auto">
            <a:xfrm>
              <a:off x="3517" y="2006"/>
              <a:ext cx="350" cy="366"/>
            </a:xfrm>
            <a:prstGeom prst="roundRect">
              <a:avLst>
                <a:gd name="adj" fmla="val 9356"/>
              </a:avLst>
            </a:prstGeom>
            <a:solidFill>
              <a:schemeClr val="bg1"/>
            </a:solidFill>
            <a:ln w="12700" algn="ctr">
              <a:solidFill>
                <a:schemeClr val="bg1"/>
              </a:solidFill>
              <a:round/>
              <a:headEnd/>
              <a:tailEnd/>
            </a:ln>
          </p:spPr>
          <p:txBody>
            <a:bodyPr wrap="none" lIns="0" r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sv-SE" altLang="en-US" sz="9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18" name="Oval 239"/>
            <p:cNvSpPr>
              <a:spLocks noChangeAspect="1" noChangeArrowheads="1"/>
            </p:cNvSpPr>
            <p:nvPr/>
          </p:nvSpPr>
          <p:spPr bwMode="auto">
            <a:xfrm>
              <a:off x="3515" y="1865"/>
              <a:ext cx="352" cy="355"/>
            </a:xfrm>
            <a:prstGeom prst="ellipse">
              <a:avLst/>
            </a:prstGeom>
            <a:solidFill>
              <a:schemeClr val="bg1"/>
            </a:solidFill>
            <a:ln w="12700" algn="ctr">
              <a:solidFill>
                <a:schemeClr val="bg1"/>
              </a:solidFill>
              <a:round/>
              <a:headEnd/>
              <a:tailEnd/>
            </a:ln>
          </p:spPr>
          <p:txBody>
            <a:bodyPr wrap="none" lIns="0" r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sv-SE" altLang="en-US" sz="9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19" name="Text Box 240"/>
            <p:cNvSpPr txBox="1">
              <a:spLocks noChangeAspect="1" noChangeArrowheads="1"/>
            </p:cNvSpPr>
            <p:nvPr/>
          </p:nvSpPr>
          <p:spPr bwMode="auto">
            <a:xfrm>
              <a:off x="3527" y="2141"/>
              <a:ext cx="327"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181818"/>
                  </a:solidFill>
                  <a:effectLst/>
                  <a:uLnTx/>
                  <a:uFillTx/>
                  <a:latin typeface="Ericsson Hilda"/>
                  <a:ea typeface="Segoe UI" panose="020B0502040204020203" pitchFamily="34" charset="0"/>
                  <a:cs typeface="Segoe UI" panose="020B0502040204020203" pitchFamily="34" charset="0"/>
                </a:rPr>
                <a:t>MME</a:t>
              </a:r>
            </a:p>
          </p:txBody>
        </p:sp>
        <p:sp>
          <p:nvSpPr>
            <p:cNvPr id="120" name="Rectangle 241"/>
            <p:cNvSpPr>
              <a:spLocks noChangeAspect="1" noChangeArrowheads="1"/>
            </p:cNvSpPr>
            <p:nvPr/>
          </p:nvSpPr>
          <p:spPr bwMode="auto">
            <a:xfrm>
              <a:off x="3510" y="1858"/>
              <a:ext cx="363"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72000" rIns="7200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sv-SE" altLang="en-US" sz="9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21" name="Freeform 11"/>
            <p:cNvSpPr>
              <a:spLocks noChangeAspect="1" noEditPoints="1"/>
            </p:cNvSpPr>
            <p:nvPr/>
          </p:nvSpPr>
          <p:spPr bwMode="auto">
            <a:xfrm>
              <a:off x="3510" y="1858"/>
              <a:ext cx="363" cy="519"/>
            </a:xfrm>
            <a:custGeom>
              <a:avLst/>
              <a:gdLst>
                <a:gd name="T0" fmla="*/ 10325 w 410"/>
                <a:gd name="T1" fmla="*/ 4678 h 589"/>
                <a:gd name="T2" fmla="*/ 10120 w 410"/>
                <a:gd name="T3" fmla="*/ 4843 h 589"/>
                <a:gd name="T4" fmla="*/ 10120 w 410"/>
                <a:gd name="T5" fmla="*/ 11215 h 589"/>
                <a:gd name="T6" fmla="*/ 9503 w 410"/>
                <a:gd name="T7" fmla="*/ 11706 h 589"/>
                <a:gd name="T8" fmla="*/ 1053 w 410"/>
                <a:gd name="T9" fmla="*/ 11706 h 589"/>
                <a:gd name="T10" fmla="*/ 410 w 410"/>
                <a:gd name="T11" fmla="*/ 11215 h 589"/>
                <a:gd name="T12" fmla="*/ 410 w 410"/>
                <a:gd name="T13" fmla="*/ 4188 h 589"/>
                <a:gd name="T14" fmla="*/ 5265 w 410"/>
                <a:gd name="T15" fmla="*/ 328 h 589"/>
                <a:gd name="T16" fmla="*/ 10120 w 410"/>
                <a:gd name="T17" fmla="*/ 4188 h 589"/>
                <a:gd name="T18" fmla="*/ 10325 w 410"/>
                <a:gd name="T19" fmla="*/ 4351 h 589"/>
                <a:gd name="T20" fmla="*/ 10531 w 410"/>
                <a:gd name="T21" fmla="*/ 4188 h 589"/>
                <a:gd name="T22" fmla="*/ 10531 w 410"/>
                <a:gd name="T23" fmla="*/ 4188 h 589"/>
                <a:gd name="T24" fmla="*/ 5265 w 410"/>
                <a:gd name="T25" fmla="*/ 0 h 589"/>
                <a:gd name="T26" fmla="*/ 0 w 410"/>
                <a:gd name="T27" fmla="*/ 4188 h 589"/>
                <a:gd name="T28" fmla="*/ 0 w 410"/>
                <a:gd name="T29" fmla="*/ 4188 h 589"/>
                <a:gd name="T30" fmla="*/ 26 w 410"/>
                <a:gd name="T31" fmla="*/ 11215 h 589"/>
                <a:gd name="T32" fmla="*/ 1053 w 410"/>
                <a:gd name="T33" fmla="*/ 12033 h 589"/>
                <a:gd name="T34" fmla="*/ 9503 w 410"/>
                <a:gd name="T35" fmla="*/ 12033 h 589"/>
                <a:gd name="T36" fmla="*/ 10531 w 410"/>
                <a:gd name="T37" fmla="*/ 11215 h 589"/>
                <a:gd name="T38" fmla="*/ 10531 w 410"/>
                <a:gd name="T39" fmla="*/ 4843 h 589"/>
                <a:gd name="T40" fmla="*/ 10325 w 410"/>
                <a:gd name="T41" fmla="*/ 4678 h 589"/>
                <a:gd name="T42" fmla="*/ 5265 w 410"/>
                <a:gd name="T43" fmla="*/ 1083 h 589"/>
                <a:gd name="T44" fmla="*/ 5086 w 410"/>
                <a:gd name="T45" fmla="*/ 1185 h 589"/>
                <a:gd name="T46" fmla="*/ 1952 w 410"/>
                <a:gd name="T47" fmla="*/ 5945 h 589"/>
                <a:gd name="T48" fmla="*/ 1977 w 410"/>
                <a:gd name="T49" fmla="*/ 6108 h 589"/>
                <a:gd name="T50" fmla="*/ 2133 w 410"/>
                <a:gd name="T51" fmla="*/ 6190 h 589"/>
                <a:gd name="T52" fmla="*/ 8400 w 410"/>
                <a:gd name="T53" fmla="*/ 6190 h 589"/>
                <a:gd name="T54" fmla="*/ 8578 w 410"/>
                <a:gd name="T55" fmla="*/ 6108 h 589"/>
                <a:gd name="T56" fmla="*/ 8578 w 410"/>
                <a:gd name="T57" fmla="*/ 5945 h 589"/>
                <a:gd name="T58" fmla="*/ 5446 w 410"/>
                <a:gd name="T59" fmla="*/ 1185 h 589"/>
                <a:gd name="T60" fmla="*/ 5265 w 410"/>
                <a:gd name="T61" fmla="*/ 1083 h 589"/>
                <a:gd name="T62" fmla="*/ 2465 w 410"/>
                <a:gd name="T63" fmla="*/ 5863 h 589"/>
                <a:gd name="T64" fmla="*/ 5265 w 410"/>
                <a:gd name="T65" fmla="*/ 1614 h 589"/>
                <a:gd name="T66" fmla="*/ 8066 w 410"/>
                <a:gd name="T67" fmla="*/ 5863 h 589"/>
                <a:gd name="T68" fmla="*/ 2465 w 410"/>
                <a:gd name="T69" fmla="*/ 5863 h 5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10"/>
                <a:gd name="T106" fmla="*/ 0 h 589"/>
                <a:gd name="T107" fmla="*/ 410 w 410"/>
                <a:gd name="T108" fmla="*/ 589 h 58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10" h="589">
                  <a:moveTo>
                    <a:pt x="402" y="229"/>
                  </a:moveTo>
                  <a:cubicBezTo>
                    <a:pt x="397" y="229"/>
                    <a:pt x="394" y="233"/>
                    <a:pt x="394" y="237"/>
                  </a:cubicBezTo>
                  <a:cubicBezTo>
                    <a:pt x="394" y="549"/>
                    <a:pt x="394" y="549"/>
                    <a:pt x="394" y="549"/>
                  </a:cubicBezTo>
                  <a:cubicBezTo>
                    <a:pt x="394" y="563"/>
                    <a:pt x="383" y="573"/>
                    <a:pt x="370" y="573"/>
                  </a:cubicBezTo>
                  <a:cubicBezTo>
                    <a:pt x="41" y="573"/>
                    <a:pt x="41" y="573"/>
                    <a:pt x="41" y="573"/>
                  </a:cubicBezTo>
                  <a:cubicBezTo>
                    <a:pt x="27" y="573"/>
                    <a:pt x="17" y="563"/>
                    <a:pt x="16" y="549"/>
                  </a:cubicBezTo>
                  <a:cubicBezTo>
                    <a:pt x="16" y="205"/>
                    <a:pt x="16" y="205"/>
                    <a:pt x="16" y="205"/>
                  </a:cubicBezTo>
                  <a:cubicBezTo>
                    <a:pt x="17" y="101"/>
                    <a:pt x="101" y="16"/>
                    <a:pt x="205" y="16"/>
                  </a:cubicBezTo>
                  <a:cubicBezTo>
                    <a:pt x="309" y="16"/>
                    <a:pt x="394" y="101"/>
                    <a:pt x="394" y="205"/>
                  </a:cubicBezTo>
                  <a:cubicBezTo>
                    <a:pt x="394" y="209"/>
                    <a:pt x="397" y="213"/>
                    <a:pt x="402" y="213"/>
                  </a:cubicBezTo>
                  <a:cubicBezTo>
                    <a:pt x="406" y="213"/>
                    <a:pt x="410" y="209"/>
                    <a:pt x="410" y="205"/>
                  </a:cubicBezTo>
                  <a:cubicBezTo>
                    <a:pt x="410" y="205"/>
                    <a:pt x="410" y="205"/>
                    <a:pt x="410" y="205"/>
                  </a:cubicBezTo>
                  <a:cubicBezTo>
                    <a:pt x="410" y="92"/>
                    <a:pt x="318" y="0"/>
                    <a:pt x="205" y="0"/>
                  </a:cubicBezTo>
                  <a:cubicBezTo>
                    <a:pt x="92" y="0"/>
                    <a:pt x="0" y="92"/>
                    <a:pt x="0" y="205"/>
                  </a:cubicBezTo>
                  <a:cubicBezTo>
                    <a:pt x="0" y="205"/>
                    <a:pt x="0" y="205"/>
                    <a:pt x="0" y="205"/>
                  </a:cubicBezTo>
                  <a:cubicBezTo>
                    <a:pt x="1" y="549"/>
                    <a:pt x="1" y="549"/>
                    <a:pt x="1" y="549"/>
                  </a:cubicBezTo>
                  <a:cubicBezTo>
                    <a:pt x="1" y="571"/>
                    <a:pt x="18" y="589"/>
                    <a:pt x="41" y="589"/>
                  </a:cubicBezTo>
                  <a:cubicBezTo>
                    <a:pt x="370" y="589"/>
                    <a:pt x="370" y="589"/>
                    <a:pt x="370" y="589"/>
                  </a:cubicBezTo>
                  <a:cubicBezTo>
                    <a:pt x="392" y="589"/>
                    <a:pt x="410" y="571"/>
                    <a:pt x="410" y="549"/>
                  </a:cubicBezTo>
                  <a:cubicBezTo>
                    <a:pt x="410" y="237"/>
                    <a:pt x="410" y="237"/>
                    <a:pt x="410" y="237"/>
                  </a:cubicBezTo>
                  <a:cubicBezTo>
                    <a:pt x="410" y="233"/>
                    <a:pt x="406" y="229"/>
                    <a:pt x="402" y="229"/>
                  </a:cubicBezTo>
                  <a:moveTo>
                    <a:pt x="205" y="53"/>
                  </a:moveTo>
                  <a:cubicBezTo>
                    <a:pt x="202" y="53"/>
                    <a:pt x="199" y="55"/>
                    <a:pt x="198" y="58"/>
                  </a:cubicBezTo>
                  <a:cubicBezTo>
                    <a:pt x="76" y="291"/>
                    <a:pt x="76" y="291"/>
                    <a:pt x="76" y="291"/>
                  </a:cubicBezTo>
                  <a:cubicBezTo>
                    <a:pt x="75" y="294"/>
                    <a:pt x="75" y="297"/>
                    <a:pt x="77" y="299"/>
                  </a:cubicBezTo>
                  <a:cubicBezTo>
                    <a:pt x="78" y="301"/>
                    <a:pt x="81" y="303"/>
                    <a:pt x="83" y="303"/>
                  </a:cubicBezTo>
                  <a:cubicBezTo>
                    <a:pt x="327" y="303"/>
                    <a:pt x="327" y="303"/>
                    <a:pt x="327" y="303"/>
                  </a:cubicBezTo>
                  <a:cubicBezTo>
                    <a:pt x="330" y="303"/>
                    <a:pt x="332" y="301"/>
                    <a:pt x="334" y="299"/>
                  </a:cubicBezTo>
                  <a:cubicBezTo>
                    <a:pt x="335" y="297"/>
                    <a:pt x="335" y="294"/>
                    <a:pt x="334" y="291"/>
                  </a:cubicBezTo>
                  <a:cubicBezTo>
                    <a:pt x="212" y="58"/>
                    <a:pt x="212" y="58"/>
                    <a:pt x="212" y="58"/>
                  </a:cubicBezTo>
                  <a:cubicBezTo>
                    <a:pt x="211" y="55"/>
                    <a:pt x="208" y="53"/>
                    <a:pt x="205" y="53"/>
                  </a:cubicBezTo>
                  <a:moveTo>
                    <a:pt x="96" y="287"/>
                  </a:moveTo>
                  <a:cubicBezTo>
                    <a:pt x="205" y="79"/>
                    <a:pt x="205" y="79"/>
                    <a:pt x="205" y="79"/>
                  </a:cubicBezTo>
                  <a:cubicBezTo>
                    <a:pt x="314" y="287"/>
                    <a:pt x="314" y="287"/>
                    <a:pt x="314" y="287"/>
                  </a:cubicBezTo>
                  <a:lnTo>
                    <a:pt x="96" y="287"/>
                  </a:lnTo>
                  <a:close/>
                </a:path>
              </a:pathLst>
            </a:custGeom>
            <a:solidFill>
              <a:srgbClr val="8F3F7B"/>
            </a:solidFill>
            <a:ln>
              <a:noFill/>
            </a:ln>
            <a:extLst>
              <a:ext uri="{91240B29-F687-4F45-9708-019B960494DF}">
                <a14:hiddenLine xmlns:a14="http://schemas.microsoft.com/office/drawing/2010/main" w="9525">
                  <a:solidFill>
                    <a:srgbClr val="000000"/>
                  </a:solidFill>
                  <a:round/>
                  <a:headEnd/>
                  <a:tailEnd/>
                </a14:hiddenLine>
              </a:ext>
            </a:extLst>
          </p:spPr>
          <p:txBody>
            <a:bodyPr tIns="1080000"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181818"/>
                </a:solidFill>
                <a:effectLst/>
                <a:uLnTx/>
                <a:uFillTx/>
                <a:latin typeface="Ericsson Hilda"/>
                <a:ea typeface="+mn-ea"/>
                <a:cs typeface="+mn-cs"/>
              </a:endParaRPr>
            </a:p>
          </p:txBody>
        </p:sp>
      </p:grpSp>
      <p:grpSp>
        <p:nvGrpSpPr>
          <p:cNvPr id="122" name="Group 557"/>
          <p:cNvGrpSpPr>
            <a:grpSpLocks noChangeAspect="1"/>
          </p:cNvGrpSpPr>
          <p:nvPr/>
        </p:nvGrpSpPr>
        <p:grpSpPr bwMode="auto">
          <a:xfrm>
            <a:off x="10408597" y="2845827"/>
            <a:ext cx="516970" cy="746394"/>
            <a:chOff x="3510" y="1858"/>
            <a:chExt cx="363" cy="520"/>
          </a:xfrm>
        </p:grpSpPr>
        <p:sp>
          <p:nvSpPr>
            <p:cNvPr id="123" name="AutoShape 238"/>
            <p:cNvSpPr>
              <a:spLocks noChangeAspect="1" noChangeArrowheads="1"/>
            </p:cNvSpPr>
            <p:nvPr/>
          </p:nvSpPr>
          <p:spPr bwMode="auto">
            <a:xfrm>
              <a:off x="3517" y="2006"/>
              <a:ext cx="350" cy="366"/>
            </a:xfrm>
            <a:prstGeom prst="roundRect">
              <a:avLst>
                <a:gd name="adj" fmla="val 9356"/>
              </a:avLst>
            </a:prstGeom>
            <a:solidFill>
              <a:schemeClr val="bg1"/>
            </a:solidFill>
            <a:ln w="12700" algn="ctr">
              <a:solidFill>
                <a:schemeClr val="bg1"/>
              </a:solidFill>
              <a:round/>
              <a:headEnd/>
              <a:tailEnd/>
            </a:ln>
          </p:spPr>
          <p:txBody>
            <a:bodyPr wrap="none" lIns="0" r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sv-SE" altLang="en-US" sz="9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24" name="Oval 239"/>
            <p:cNvSpPr>
              <a:spLocks noChangeAspect="1" noChangeArrowheads="1"/>
            </p:cNvSpPr>
            <p:nvPr/>
          </p:nvSpPr>
          <p:spPr bwMode="auto">
            <a:xfrm>
              <a:off x="3515" y="1865"/>
              <a:ext cx="352" cy="355"/>
            </a:xfrm>
            <a:prstGeom prst="ellipse">
              <a:avLst/>
            </a:prstGeom>
            <a:solidFill>
              <a:schemeClr val="bg1"/>
            </a:solidFill>
            <a:ln w="12700" algn="ctr">
              <a:solidFill>
                <a:schemeClr val="bg1"/>
              </a:solidFill>
              <a:round/>
              <a:headEnd/>
              <a:tailEnd/>
            </a:ln>
          </p:spPr>
          <p:txBody>
            <a:bodyPr wrap="none" lIns="0" r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sv-SE" altLang="en-US" sz="9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25" name="Text Box 240"/>
            <p:cNvSpPr txBox="1">
              <a:spLocks noChangeAspect="1" noChangeArrowheads="1"/>
            </p:cNvSpPr>
            <p:nvPr/>
          </p:nvSpPr>
          <p:spPr bwMode="auto">
            <a:xfrm>
              <a:off x="3527" y="2141"/>
              <a:ext cx="327"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181818"/>
                  </a:solidFill>
                  <a:effectLst/>
                  <a:uLnTx/>
                  <a:uFillTx/>
                  <a:latin typeface="Ericsson Hilda"/>
                  <a:ea typeface="Segoe UI" panose="020B0502040204020203" pitchFamily="34" charset="0"/>
                  <a:cs typeface="Segoe UI" panose="020B0502040204020203" pitchFamily="34" charset="0"/>
                </a:rPr>
                <a:t>MME</a:t>
              </a:r>
            </a:p>
          </p:txBody>
        </p:sp>
        <p:sp>
          <p:nvSpPr>
            <p:cNvPr id="126" name="Rectangle 241"/>
            <p:cNvSpPr>
              <a:spLocks noChangeAspect="1" noChangeArrowheads="1"/>
            </p:cNvSpPr>
            <p:nvPr/>
          </p:nvSpPr>
          <p:spPr bwMode="auto">
            <a:xfrm>
              <a:off x="3510" y="1858"/>
              <a:ext cx="363"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72000" rIns="7200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sv-SE" altLang="en-US" sz="9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27" name="Freeform 11"/>
            <p:cNvSpPr>
              <a:spLocks noChangeAspect="1" noEditPoints="1"/>
            </p:cNvSpPr>
            <p:nvPr/>
          </p:nvSpPr>
          <p:spPr bwMode="auto">
            <a:xfrm>
              <a:off x="3510" y="1858"/>
              <a:ext cx="363" cy="519"/>
            </a:xfrm>
            <a:custGeom>
              <a:avLst/>
              <a:gdLst>
                <a:gd name="T0" fmla="*/ 10325 w 410"/>
                <a:gd name="T1" fmla="*/ 4678 h 589"/>
                <a:gd name="T2" fmla="*/ 10120 w 410"/>
                <a:gd name="T3" fmla="*/ 4843 h 589"/>
                <a:gd name="T4" fmla="*/ 10120 w 410"/>
                <a:gd name="T5" fmla="*/ 11215 h 589"/>
                <a:gd name="T6" fmla="*/ 9503 w 410"/>
                <a:gd name="T7" fmla="*/ 11706 h 589"/>
                <a:gd name="T8" fmla="*/ 1053 w 410"/>
                <a:gd name="T9" fmla="*/ 11706 h 589"/>
                <a:gd name="T10" fmla="*/ 410 w 410"/>
                <a:gd name="T11" fmla="*/ 11215 h 589"/>
                <a:gd name="T12" fmla="*/ 410 w 410"/>
                <a:gd name="T13" fmla="*/ 4188 h 589"/>
                <a:gd name="T14" fmla="*/ 5265 w 410"/>
                <a:gd name="T15" fmla="*/ 328 h 589"/>
                <a:gd name="T16" fmla="*/ 10120 w 410"/>
                <a:gd name="T17" fmla="*/ 4188 h 589"/>
                <a:gd name="T18" fmla="*/ 10325 w 410"/>
                <a:gd name="T19" fmla="*/ 4351 h 589"/>
                <a:gd name="T20" fmla="*/ 10531 w 410"/>
                <a:gd name="T21" fmla="*/ 4188 h 589"/>
                <a:gd name="T22" fmla="*/ 10531 w 410"/>
                <a:gd name="T23" fmla="*/ 4188 h 589"/>
                <a:gd name="T24" fmla="*/ 5265 w 410"/>
                <a:gd name="T25" fmla="*/ 0 h 589"/>
                <a:gd name="T26" fmla="*/ 0 w 410"/>
                <a:gd name="T27" fmla="*/ 4188 h 589"/>
                <a:gd name="T28" fmla="*/ 0 w 410"/>
                <a:gd name="T29" fmla="*/ 4188 h 589"/>
                <a:gd name="T30" fmla="*/ 26 w 410"/>
                <a:gd name="T31" fmla="*/ 11215 h 589"/>
                <a:gd name="T32" fmla="*/ 1053 w 410"/>
                <a:gd name="T33" fmla="*/ 12033 h 589"/>
                <a:gd name="T34" fmla="*/ 9503 w 410"/>
                <a:gd name="T35" fmla="*/ 12033 h 589"/>
                <a:gd name="T36" fmla="*/ 10531 w 410"/>
                <a:gd name="T37" fmla="*/ 11215 h 589"/>
                <a:gd name="T38" fmla="*/ 10531 w 410"/>
                <a:gd name="T39" fmla="*/ 4843 h 589"/>
                <a:gd name="T40" fmla="*/ 10325 w 410"/>
                <a:gd name="T41" fmla="*/ 4678 h 589"/>
                <a:gd name="T42" fmla="*/ 5265 w 410"/>
                <a:gd name="T43" fmla="*/ 1083 h 589"/>
                <a:gd name="T44" fmla="*/ 5086 w 410"/>
                <a:gd name="T45" fmla="*/ 1185 h 589"/>
                <a:gd name="T46" fmla="*/ 1952 w 410"/>
                <a:gd name="T47" fmla="*/ 5945 h 589"/>
                <a:gd name="T48" fmla="*/ 1977 w 410"/>
                <a:gd name="T49" fmla="*/ 6108 h 589"/>
                <a:gd name="T50" fmla="*/ 2133 w 410"/>
                <a:gd name="T51" fmla="*/ 6190 h 589"/>
                <a:gd name="T52" fmla="*/ 8400 w 410"/>
                <a:gd name="T53" fmla="*/ 6190 h 589"/>
                <a:gd name="T54" fmla="*/ 8578 w 410"/>
                <a:gd name="T55" fmla="*/ 6108 h 589"/>
                <a:gd name="T56" fmla="*/ 8578 w 410"/>
                <a:gd name="T57" fmla="*/ 5945 h 589"/>
                <a:gd name="T58" fmla="*/ 5446 w 410"/>
                <a:gd name="T59" fmla="*/ 1185 h 589"/>
                <a:gd name="T60" fmla="*/ 5265 w 410"/>
                <a:gd name="T61" fmla="*/ 1083 h 589"/>
                <a:gd name="T62" fmla="*/ 2465 w 410"/>
                <a:gd name="T63" fmla="*/ 5863 h 589"/>
                <a:gd name="T64" fmla="*/ 5265 w 410"/>
                <a:gd name="T65" fmla="*/ 1614 h 589"/>
                <a:gd name="T66" fmla="*/ 8066 w 410"/>
                <a:gd name="T67" fmla="*/ 5863 h 589"/>
                <a:gd name="T68" fmla="*/ 2465 w 410"/>
                <a:gd name="T69" fmla="*/ 5863 h 5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10"/>
                <a:gd name="T106" fmla="*/ 0 h 589"/>
                <a:gd name="T107" fmla="*/ 410 w 410"/>
                <a:gd name="T108" fmla="*/ 589 h 58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10" h="589">
                  <a:moveTo>
                    <a:pt x="402" y="229"/>
                  </a:moveTo>
                  <a:cubicBezTo>
                    <a:pt x="397" y="229"/>
                    <a:pt x="394" y="233"/>
                    <a:pt x="394" y="237"/>
                  </a:cubicBezTo>
                  <a:cubicBezTo>
                    <a:pt x="394" y="549"/>
                    <a:pt x="394" y="549"/>
                    <a:pt x="394" y="549"/>
                  </a:cubicBezTo>
                  <a:cubicBezTo>
                    <a:pt x="394" y="563"/>
                    <a:pt x="383" y="573"/>
                    <a:pt x="370" y="573"/>
                  </a:cubicBezTo>
                  <a:cubicBezTo>
                    <a:pt x="41" y="573"/>
                    <a:pt x="41" y="573"/>
                    <a:pt x="41" y="573"/>
                  </a:cubicBezTo>
                  <a:cubicBezTo>
                    <a:pt x="27" y="573"/>
                    <a:pt x="17" y="563"/>
                    <a:pt x="16" y="549"/>
                  </a:cubicBezTo>
                  <a:cubicBezTo>
                    <a:pt x="16" y="205"/>
                    <a:pt x="16" y="205"/>
                    <a:pt x="16" y="205"/>
                  </a:cubicBezTo>
                  <a:cubicBezTo>
                    <a:pt x="17" y="101"/>
                    <a:pt x="101" y="16"/>
                    <a:pt x="205" y="16"/>
                  </a:cubicBezTo>
                  <a:cubicBezTo>
                    <a:pt x="309" y="16"/>
                    <a:pt x="394" y="101"/>
                    <a:pt x="394" y="205"/>
                  </a:cubicBezTo>
                  <a:cubicBezTo>
                    <a:pt x="394" y="209"/>
                    <a:pt x="397" y="213"/>
                    <a:pt x="402" y="213"/>
                  </a:cubicBezTo>
                  <a:cubicBezTo>
                    <a:pt x="406" y="213"/>
                    <a:pt x="410" y="209"/>
                    <a:pt x="410" y="205"/>
                  </a:cubicBezTo>
                  <a:cubicBezTo>
                    <a:pt x="410" y="205"/>
                    <a:pt x="410" y="205"/>
                    <a:pt x="410" y="205"/>
                  </a:cubicBezTo>
                  <a:cubicBezTo>
                    <a:pt x="410" y="92"/>
                    <a:pt x="318" y="0"/>
                    <a:pt x="205" y="0"/>
                  </a:cubicBezTo>
                  <a:cubicBezTo>
                    <a:pt x="92" y="0"/>
                    <a:pt x="0" y="92"/>
                    <a:pt x="0" y="205"/>
                  </a:cubicBezTo>
                  <a:cubicBezTo>
                    <a:pt x="0" y="205"/>
                    <a:pt x="0" y="205"/>
                    <a:pt x="0" y="205"/>
                  </a:cubicBezTo>
                  <a:cubicBezTo>
                    <a:pt x="1" y="549"/>
                    <a:pt x="1" y="549"/>
                    <a:pt x="1" y="549"/>
                  </a:cubicBezTo>
                  <a:cubicBezTo>
                    <a:pt x="1" y="571"/>
                    <a:pt x="18" y="589"/>
                    <a:pt x="41" y="589"/>
                  </a:cubicBezTo>
                  <a:cubicBezTo>
                    <a:pt x="370" y="589"/>
                    <a:pt x="370" y="589"/>
                    <a:pt x="370" y="589"/>
                  </a:cubicBezTo>
                  <a:cubicBezTo>
                    <a:pt x="392" y="589"/>
                    <a:pt x="410" y="571"/>
                    <a:pt x="410" y="549"/>
                  </a:cubicBezTo>
                  <a:cubicBezTo>
                    <a:pt x="410" y="237"/>
                    <a:pt x="410" y="237"/>
                    <a:pt x="410" y="237"/>
                  </a:cubicBezTo>
                  <a:cubicBezTo>
                    <a:pt x="410" y="233"/>
                    <a:pt x="406" y="229"/>
                    <a:pt x="402" y="229"/>
                  </a:cubicBezTo>
                  <a:moveTo>
                    <a:pt x="205" y="53"/>
                  </a:moveTo>
                  <a:cubicBezTo>
                    <a:pt x="202" y="53"/>
                    <a:pt x="199" y="55"/>
                    <a:pt x="198" y="58"/>
                  </a:cubicBezTo>
                  <a:cubicBezTo>
                    <a:pt x="76" y="291"/>
                    <a:pt x="76" y="291"/>
                    <a:pt x="76" y="291"/>
                  </a:cubicBezTo>
                  <a:cubicBezTo>
                    <a:pt x="75" y="294"/>
                    <a:pt x="75" y="297"/>
                    <a:pt x="77" y="299"/>
                  </a:cubicBezTo>
                  <a:cubicBezTo>
                    <a:pt x="78" y="301"/>
                    <a:pt x="81" y="303"/>
                    <a:pt x="83" y="303"/>
                  </a:cubicBezTo>
                  <a:cubicBezTo>
                    <a:pt x="327" y="303"/>
                    <a:pt x="327" y="303"/>
                    <a:pt x="327" y="303"/>
                  </a:cubicBezTo>
                  <a:cubicBezTo>
                    <a:pt x="330" y="303"/>
                    <a:pt x="332" y="301"/>
                    <a:pt x="334" y="299"/>
                  </a:cubicBezTo>
                  <a:cubicBezTo>
                    <a:pt x="335" y="297"/>
                    <a:pt x="335" y="294"/>
                    <a:pt x="334" y="291"/>
                  </a:cubicBezTo>
                  <a:cubicBezTo>
                    <a:pt x="212" y="58"/>
                    <a:pt x="212" y="58"/>
                    <a:pt x="212" y="58"/>
                  </a:cubicBezTo>
                  <a:cubicBezTo>
                    <a:pt x="211" y="55"/>
                    <a:pt x="208" y="53"/>
                    <a:pt x="205" y="53"/>
                  </a:cubicBezTo>
                  <a:moveTo>
                    <a:pt x="96" y="287"/>
                  </a:moveTo>
                  <a:cubicBezTo>
                    <a:pt x="205" y="79"/>
                    <a:pt x="205" y="79"/>
                    <a:pt x="205" y="79"/>
                  </a:cubicBezTo>
                  <a:cubicBezTo>
                    <a:pt x="314" y="287"/>
                    <a:pt x="314" y="287"/>
                    <a:pt x="314" y="287"/>
                  </a:cubicBezTo>
                  <a:lnTo>
                    <a:pt x="96" y="287"/>
                  </a:lnTo>
                  <a:close/>
                </a:path>
              </a:pathLst>
            </a:custGeom>
            <a:solidFill>
              <a:srgbClr val="8F3F7B"/>
            </a:solidFill>
            <a:ln>
              <a:noFill/>
            </a:ln>
            <a:extLst>
              <a:ext uri="{91240B29-F687-4F45-9708-019B960494DF}">
                <a14:hiddenLine xmlns:a14="http://schemas.microsoft.com/office/drawing/2010/main" w="9525">
                  <a:solidFill>
                    <a:srgbClr val="000000"/>
                  </a:solidFill>
                  <a:round/>
                  <a:headEnd/>
                  <a:tailEnd/>
                </a14:hiddenLine>
              </a:ext>
            </a:extLst>
          </p:spPr>
          <p:txBody>
            <a:bodyPr tIns="1080000"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181818"/>
                </a:solidFill>
                <a:effectLst/>
                <a:uLnTx/>
                <a:uFillTx/>
                <a:latin typeface="Ericsson Hilda"/>
                <a:ea typeface="+mn-ea"/>
                <a:cs typeface="+mn-cs"/>
              </a:endParaRPr>
            </a:p>
          </p:txBody>
        </p:sp>
      </p:grpSp>
      <p:grpSp>
        <p:nvGrpSpPr>
          <p:cNvPr id="128" name="Group 278"/>
          <p:cNvGrpSpPr>
            <a:grpSpLocks noChangeAspect="1"/>
          </p:cNvGrpSpPr>
          <p:nvPr/>
        </p:nvGrpSpPr>
        <p:grpSpPr bwMode="auto">
          <a:xfrm>
            <a:off x="5692883" y="4836198"/>
            <a:ext cx="553824" cy="795180"/>
            <a:chOff x="3106" y="2389"/>
            <a:chExt cx="363" cy="520"/>
          </a:xfrm>
        </p:grpSpPr>
        <p:sp>
          <p:nvSpPr>
            <p:cNvPr id="129" name="AutoShape 220"/>
            <p:cNvSpPr>
              <a:spLocks noChangeAspect="1" noChangeArrowheads="1"/>
            </p:cNvSpPr>
            <p:nvPr/>
          </p:nvSpPr>
          <p:spPr bwMode="auto">
            <a:xfrm>
              <a:off x="3113" y="2537"/>
              <a:ext cx="350" cy="366"/>
            </a:xfrm>
            <a:prstGeom prst="roundRect">
              <a:avLst>
                <a:gd name="adj" fmla="val 9356"/>
              </a:avLst>
            </a:prstGeom>
            <a:solidFill>
              <a:schemeClr val="bg1"/>
            </a:solidFill>
            <a:ln w="12700">
              <a:solidFill>
                <a:schemeClr val="bg1"/>
              </a:solidFill>
              <a:round/>
              <a:headEnd/>
              <a:tailEnd/>
            </a:ln>
          </p:spPr>
          <p:txBody>
            <a:bodyPr wrap="none" lIns="0" r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sv-SE" altLang="en-US" sz="1000" b="0" i="0" u="none" strike="noStrike" kern="1200" cap="none" spc="0" normalizeH="0" baseline="0" noProof="0">
                <a:ln>
                  <a:noFill/>
                </a:ln>
                <a:solidFill>
                  <a:srgbClr val="58585A"/>
                </a:solidFill>
                <a:effectLst/>
                <a:uLnTx/>
                <a:uFillTx/>
                <a:latin typeface="Ericsson Hilda"/>
                <a:ea typeface="+mn-ea"/>
                <a:cs typeface="+mn-cs"/>
              </a:endParaRPr>
            </a:p>
          </p:txBody>
        </p:sp>
        <p:sp>
          <p:nvSpPr>
            <p:cNvPr id="130" name="Oval 221"/>
            <p:cNvSpPr>
              <a:spLocks noChangeAspect="1" noChangeArrowheads="1"/>
            </p:cNvSpPr>
            <p:nvPr/>
          </p:nvSpPr>
          <p:spPr bwMode="auto">
            <a:xfrm>
              <a:off x="3111" y="2396"/>
              <a:ext cx="352" cy="355"/>
            </a:xfrm>
            <a:prstGeom prst="ellipse">
              <a:avLst/>
            </a:prstGeom>
            <a:solidFill>
              <a:schemeClr val="bg1"/>
            </a:solidFill>
            <a:ln w="12700">
              <a:solidFill>
                <a:schemeClr val="bg1"/>
              </a:solidFill>
              <a:round/>
              <a:headEnd/>
              <a:tailEnd/>
            </a:ln>
          </p:spPr>
          <p:txBody>
            <a:bodyPr wrap="none" lIns="0" r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sv-SE" altLang="en-US" sz="1000" b="0" i="0" u="none" strike="noStrike" kern="1200" cap="none" spc="0" normalizeH="0" baseline="0" noProof="0">
                <a:ln>
                  <a:noFill/>
                </a:ln>
                <a:solidFill>
                  <a:srgbClr val="58585A"/>
                </a:solidFill>
                <a:effectLst/>
                <a:uLnTx/>
                <a:uFillTx/>
                <a:latin typeface="Ericsson Hilda"/>
                <a:ea typeface="+mn-ea"/>
                <a:cs typeface="+mn-cs"/>
              </a:endParaRPr>
            </a:p>
          </p:txBody>
        </p:sp>
        <p:sp>
          <p:nvSpPr>
            <p:cNvPr id="131" name="Text Box 222"/>
            <p:cNvSpPr txBox="1">
              <a:spLocks noChangeAspect="1" noChangeArrowheads="1"/>
            </p:cNvSpPr>
            <p:nvPr/>
          </p:nvSpPr>
          <p:spPr bwMode="auto">
            <a:xfrm>
              <a:off x="3123" y="2672"/>
              <a:ext cx="327"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181818"/>
                  </a:solidFill>
                  <a:effectLst/>
                  <a:uLnTx/>
                  <a:uFillTx/>
                  <a:latin typeface="Ericsson Hilda"/>
                  <a:ea typeface="Segoe UI" panose="020B0502040204020203" pitchFamily="34" charset="0"/>
                  <a:cs typeface="Segoe UI" panose="020B0502040204020203" pitchFamily="34" charset="0"/>
                </a:rPr>
                <a:t> </a:t>
              </a:r>
              <a:r>
                <a:rPr kumimoji="0" lang="en-US" altLang="en-US" sz="1200" b="1" i="0" u="none" strike="noStrike" kern="1200" cap="none" spc="0" normalizeH="0" baseline="0" noProof="0" err="1">
                  <a:ln>
                    <a:noFill/>
                  </a:ln>
                  <a:solidFill>
                    <a:srgbClr val="181818"/>
                  </a:solidFill>
                  <a:effectLst/>
                  <a:uLnTx/>
                  <a:uFillTx/>
                  <a:latin typeface="Ericsson Hilda"/>
                  <a:ea typeface="Segoe UI" panose="020B0502040204020203" pitchFamily="34" charset="0"/>
                  <a:cs typeface="Segoe UI" panose="020B0502040204020203" pitchFamily="34" charset="0"/>
                </a:rPr>
                <a:t>eNB</a:t>
              </a:r>
              <a:endParaRPr kumimoji="0" lang="en-US" altLang="en-US" sz="1200" b="1" i="0" u="none" strike="noStrike" kern="1200" cap="none" spc="0" normalizeH="0" baseline="0" noProof="0">
                <a:ln>
                  <a:noFill/>
                </a:ln>
                <a:solidFill>
                  <a:srgbClr val="181818"/>
                </a:solidFill>
                <a:effectLst/>
                <a:uLnTx/>
                <a:uFillTx/>
                <a:latin typeface="Ericsson Hilda"/>
                <a:ea typeface="Segoe UI" panose="020B0502040204020203" pitchFamily="34" charset="0"/>
                <a:cs typeface="Segoe UI" panose="020B0502040204020203" pitchFamily="34" charset="0"/>
              </a:endParaRPr>
            </a:p>
          </p:txBody>
        </p:sp>
        <p:sp>
          <p:nvSpPr>
            <p:cNvPr id="132" name="Rectangle 223"/>
            <p:cNvSpPr>
              <a:spLocks noChangeAspect="1" noChangeArrowheads="1"/>
            </p:cNvSpPr>
            <p:nvPr/>
          </p:nvSpPr>
          <p:spPr bwMode="auto">
            <a:xfrm>
              <a:off x="3106" y="2389"/>
              <a:ext cx="363"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72000" rIns="7200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sv-SE" altLang="en-US" sz="1000" b="0" i="0" u="none" strike="noStrike" kern="1200" cap="none" spc="0" normalizeH="0" baseline="0" noProof="0">
                <a:ln>
                  <a:noFill/>
                </a:ln>
                <a:solidFill>
                  <a:srgbClr val="58585A"/>
                </a:solidFill>
                <a:effectLst/>
                <a:uLnTx/>
                <a:uFillTx/>
                <a:latin typeface="Ericsson Hilda"/>
                <a:ea typeface="+mn-ea"/>
                <a:cs typeface="+mn-cs"/>
              </a:endParaRPr>
            </a:p>
          </p:txBody>
        </p:sp>
        <p:sp>
          <p:nvSpPr>
            <p:cNvPr id="133" name="Freeform 11"/>
            <p:cNvSpPr>
              <a:spLocks noChangeAspect="1" noEditPoints="1"/>
            </p:cNvSpPr>
            <p:nvPr/>
          </p:nvSpPr>
          <p:spPr bwMode="auto">
            <a:xfrm>
              <a:off x="3106" y="2389"/>
              <a:ext cx="363" cy="520"/>
            </a:xfrm>
            <a:custGeom>
              <a:avLst/>
              <a:gdLst>
                <a:gd name="T0" fmla="*/ 115539 w 410"/>
                <a:gd name="T1" fmla="*/ 64176 h 589"/>
                <a:gd name="T2" fmla="*/ 108501 w 410"/>
                <a:gd name="T3" fmla="*/ 155160 h 589"/>
                <a:gd name="T4" fmla="*/ 4692 w 410"/>
                <a:gd name="T5" fmla="*/ 148661 h 589"/>
                <a:gd name="T6" fmla="*/ 60116 w 410"/>
                <a:gd name="T7" fmla="*/ 4333 h 589"/>
                <a:gd name="T8" fmla="*/ 117885 w 410"/>
                <a:gd name="T9" fmla="*/ 57677 h 589"/>
                <a:gd name="T10" fmla="*/ 120230 w 410"/>
                <a:gd name="T11" fmla="*/ 55512 h 589"/>
                <a:gd name="T12" fmla="*/ 0 w 410"/>
                <a:gd name="T13" fmla="*/ 55512 h 589"/>
                <a:gd name="T14" fmla="*/ 292 w 410"/>
                <a:gd name="T15" fmla="*/ 148661 h 589"/>
                <a:gd name="T16" fmla="*/ 108501 w 410"/>
                <a:gd name="T17" fmla="*/ 159493 h 589"/>
                <a:gd name="T18" fmla="*/ 120230 w 410"/>
                <a:gd name="T19" fmla="*/ 64176 h 589"/>
                <a:gd name="T20" fmla="*/ 89147 w 410"/>
                <a:gd name="T21" fmla="*/ 78257 h 589"/>
                <a:gd name="T22" fmla="*/ 73898 w 410"/>
                <a:gd name="T23" fmla="*/ 37097 h 589"/>
                <a:gd name="T24" fmla="*/ 69793 w 410"/>
                <a:gd name="T25" fmla="*/ 31141 h 589"/>
                <a:gd name="T26" fmla="*/ 69206 w 410"/>
                <a:gd name="T27" fmla="*/ 37097 h 589"/>
                <a:gd name="T28" fmla="*/ 50731 w 410"/>
                <a:gd name="T29" fmla="*/ 37097 h 589"/>
                <a:gd name="T30" fmla="*/ 63342 w 410"/>
                <a:gd name="T31" fmla="*/ 28973 h 589"/>
                <a:gd name="T32" fmla="*/ 64807 w 410"/>
                <a:gd name="T33" fmla="*/ 25183 h 589"/>
                <a:gd name="T34" fmla="*/ 46040 w 410"/>
                <a:gd name="T35" fmla="*/ 37097 h 589"/>
                <a:gd name="T36" fmla="*/ 31083 w 410"/>
                <a:gd name="T37" fmla="*/ 78257 h 589"/>
                <a:gd name="T38" fmla="*/ 32844 w 410"/>
                <a:gd name="T39" fmla="*/ 82048 h 589"/>
                <a:gd name="T40" fmla="*/ 50145 w 410"/>
                <a:gd name="T41" fmla="*/ 80694 h 589"/>
                <a:gd name="T42" fmla="*/ 70086 w 410"/>
                <a:gd name="T43" fmla="*/ 80694 h 589"/>
                <a:gd name="T44" fmla="*/ 87680 w 410"/>
                <a:gd name="T45" fmla="*/ 82048 h 589"/>
                <a:gd name="T46" fmla="*/ 89147 w 410"/>
                <a:gd name="T47" fmla="*/ 78257 h 589"/>
                <a:gd name="T48" fmla="*/ 66273 w 410"/>
                <a:gd name="T49" fmla="*/ 60386 h 589"/>
                <a:gd name="T50" fmla="*/ 53371 w 410"/>
                <a:gd name="T51" fmla="*/ 60386 h 589"/>
                <a:gd name="T52" fmla="*/ 73604 w 410"/>
                <a:gd name="T53" fmla="*/ 77715 h 589"/>
                <a:gd name="T54" fmla="*/ 46332 w 410"/>
                <a:gd name="T55" fmla="*/ 77715 h 589"/>
                <a:gd name="T56" fmla="*/ 48678 w 410"/>
                <a:gd name="T57" fmla="*/ 66614 h 589"/>
                <a:gd name="T58" fmla="*/ 71259 w 410"/>
                <a:gd name="T59" fmla="*/ 66614 h 589"/>
                <a:gd name="T60" fmla="*/ 73604 w 410"/>
                <a:gd name="T61" fmla="*/ 77715 h 589"/>
                <a:gd name="T62" fmla="*/ 76830 w 410"/>
                <a:gd name="T63" fmla="*/ 49554 h 589"/>
                <a:gd name="T64" fmla="*/ 79176 w 410"/>
                <a:gd name="T65" fmla="*/ 37097 h 589"/>
                <a:gd name="T66" fmla="*/ 76830 w 410"/>
                <a:gd name="T67" fmla="*/ 24371 h 589"/>
                <a:gd name="T68" fmla="*/ 83868 w 410"/>
                <a:gd name="T69" fmla="*/ 37097 h 589"/>
                <a:gd name="T70" fmla="*/ 78003 w 410"/>
                <a:gd name="T71" fmla="*/ 50097 h 589"/>
                <a:gd name="T72" fmla="*/ 85041 w 410"/>
                <a:gd name="T73" fmla="*/ 54699 h 589"/>
                <a:gd name="T74" fmla="*/ 89147 w 410"/>
                <a:gd name="T75" fmla="*/ 37097 h 589"/>
                <a:gd name="T76" fmla="*/ 85041 w 410"/>
                <a:gd name="T77" fmla="*/ 19497 h 589"/>
                <a:gd name="T78" fmla="*/ 93838 w 410"/>
                <a:gd name="T79" fmla="*/ 37097 h 589"/>
                <a:gd name="T80" fmla="*/ 86506 w 410"/>
                <a:gd name="T81" fmla="*/ 54970 h 589"/>
                <a:gd name="T82" fmla="*/ 43401 w 410"/>
                <a:gd name="T83" fmla="*/ 49554 h 589"/>
                <a:gd name="T84" fmla="*/ 41054 w 410"/>
                <a:gd name="T85" fmla="*/ 37097 h 589"/>
                <a:gd name="T86" fmla="*/ 43401 w 410"/>
                <a:gd name="T87" fmla="*/ 24371 h 589"/>
                <a:gd name="T88" fmla="*/ 36362 w 410"/>
                <a:gd name="T89" fmla="*/ 37097 h 589"/>
                <a:gd name="T90" fmla="*/ 42228 w 410"/>
                <a:gd name="T91" fmla="*/ 50097 h 589"/>
                <a:gd name="T92" fmla="*/ 35190 w 410"/>
                <a:gd name="T93" fmla="*/ 54699 h 589"/>
                <a:gd name="T94" fmla="*/ 31083 w 410"/>
                <a:gd name="T95" fmla="*/ 37097 h 589"/>
                <a:gd name="T96" fmla="*/ 35190 w 410"/>
                <a:gd name="T97" fmla="*/ 19497 h 589"/>
                <a:gd name="T98" fmla="*/ 26392 w 410"/>
                <a:gd name="T99" fmla="*/ 37097 h 589"/>
                <a:gd name="T100" fmla="*/ 33724 w 410"/>
                <a:gd name="T101" fmla="*/ 54970 h 58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10"/>
                <a:gd name="T154" fmla="*/ 0 h 589"/>
                <a:gd name="T155" fmla="*/ 410 w 410"/>
                <a:gd name="T156" fmla="*/ 589 h 58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10" h="589">
                  <a:moveTo>
                    <a:pt x="402" y="229"/>
                  </a:moveTo>
                  <a:cubicBezTo>
                    <a:pt x="397" y="229"/>
                    <a:pt x="394" y="233"/>
                    <a:pt x="394" y="237"/>
                  </a:cubicBezTo>
                  <a:cubicBezTo>
                    <a:pt x="394" y="549"/>
                    <a:pt x="394" y="549"/>
                    <a:pt x="394" y="549"/>
                  </a:cubicBezTo>
                  <a:cubicBezTo>
                    <a:pt x="394" y="563"/>
                    <a:pt x="383" y="573"/>
                    <a:pt x="370" y="573"/>
                  </a:cubicBezTo>
                  <a:cubicBezTo>
                    <a:pt x="41" y="573"/>
                    <a:pt x="41" y="573"/>
                    <a:pt x="41" y="573"/>
                  </a:cubicBezTo>
                  <a:cubicBezTo>
                    <a:pt x="27" y="573"/>
                    <a:pt x="17" y="563"/>
                    <a:pt x="16" y="549"/>
                  </a:cubicBezTo>
                  <a:cubicBezTo>
                    <a:pt x="16" y="205"/>
                    <a:pt x="16" y="205"/>
                    <a:pt x="16" y="205"/>
                  </a:cubicBezTo>
                  <a:cubicBezTo>
                    <a:pt x="17" y="101"/>
                    <a:pt x="101" y="16"/>
                    <a:pt x="205" y="16"/>
                  </a:cubicBezTo>
                  <a:cubicBezTo>
                    <a:pt x="309" y="16"/>
                    <a:pt x="394" y="101"/>
                    <a:pt x="394" y="205"/>
                  </a:cubicBezTo>
                  <a:cubicBezTo>
                    <a:pt x="394" y="209"/>
                    <a:pt x="397" y="213"/>
                    <a:pt x="402" y="213"/>
                  </a:cubicBezTo>
                  <a:cubicBezTo>
                    <a:pt x="406" y="213"/>
                    <a:pt x="410" y="209"/>
                    <a:pt x="410" y="205"/>
                  </a:cubicBezTo>
                  <a:cubicBezTo>
                    <a:pt x="410" y="205"/>
                    <a:pt x="410" y="205"/>
                    <a:pt x="410" y="205"/>
                  </a:cubicBezTo>
                  <a:cubicBezTo>
                    <a:pt x="410" y="92"/>
                    <a:pt x="318" y="0"/>
                    <a:pt x="205" y="0"/>
                  </a:cubicBezTo>
                  <a:cubicBezTo>
                    <a:pt x="92" y="0"/>
                    <a:pt x="0" y="92"/>
                    <a:pt x="0" y="205"/>
                  </a:cubicBezTo>
                  <a:cubicBezTo>
                    <a:pt x="0" y="205"/>
                    <a:pt x="0" y="205"/>
                    <a:pt x="0" y="205"/>
                  </a:cubicBezTo>
                  <a:cubicBezTo>
                    <a:pt x="1" y="549"/>
                    <a:pt x="1" y="549"/>
                    <a:pt x="1" y="549"/>
                  </a:cubicBezTo>
                  <a:cubicBezTo>
                    <a:pt x="1" y="571"/>
                    <a:pt x="18" y="589"/>
                    <a:pt x="41" y="589"/>
                  </a:cubicBezTo>
                  <a:cubicBezTo>
                    <a:pt x="370" y="589"/>
                    <a:pt x="370" y="589"/>
                    <a:pt x="370" y="589"/>
                  </a:cubicBezTo>
                  <a:cubicBezTo>
                    <a:pt x="392" y="589"/>
                    <a:pt x="410" y="571"/>
                    <a:pt x="410" y="549"/>
                  </a:cubicBezTo>
                  <a:cubicBezTo>
                    <a:pt x="410" y="237"/>
                    <a:pt x="410" y="237"/>
                    <a:pt x="410" y="237"/>
                  </a:cubicBezTo>
                  <a:cubicBezTo>
                    <a:pt x="410" y="233"/>
                    <a:pt x="406" y="229"/>
                    <a:pt x="402" y="229"/>
                  </a:cubicBezTo>
                  <a:moveTo>
                    <a:pt x="304" y="289"/>
                  </a:moveTo>
                  <a:cubicBezTo>
                    <a:pt x="258" y="246"/>
                    <a:pt x="232" y="204"/>
                    <a:pt x="221" y="181"/>
                  </a:cubicBezTo>
                  <a:cubicBezTo>
                    <a:pt x="239" y="174"/>
                    <a:pt x="252" y="157"/>
                    <a:pt x="252" y="137"/>
                  </a:cubicBezTo>
                  <a:cubicBezTo>
                    <a:pt x="252" y="131"/>
                    <a:pt x="251" y="125"/>
                    <a:pt x="248" y="119"/>
                  </a:cubicBezTo>
                  <a:cubicBezTo>
                    <a:pt x="247" y="115"/>
                    <a:pt x="242" y="113"/>
                    <a:pt x="238" y="115"/>
                  </a:cubicBezTo>
                  <a:cubicBezTo>
                    <a:pt x="234" y="116"/>
                    <a:pt x="232" y="121"/>
                    <a:pt x="234" y="125"/>
                  </a:cubicBezTo>
                  <a:cubicBezTo>
                    <a:pt x="235" y="129"/>
                    <a:pt x="236" y="133"/>
                    <a:pt x="236" y="137"/>
                  </a:cubicBezTo>
                  <a:cubicBezTo>
                    <a:pt x="236" y="154"/>
                    <a:pt x="222" y="168"/>
                    <a:pt x="204" y="168"/>
                  </a:cubicBezTo>
                  <a:cubicBezTo>
                    <a:pt x="187" y="168"/>
                    <a:pt x="173" y="154"/>
                    <a:pt x="173" y="137"/>
                  </a:cubicBezTo>
                  <a:cubicBezTo>
                    <a:pt x="173" y="119"/>
                    <a:pt x="187" y="105"/>
                    <a:pt x="204" y="105"/>
                  </a:cubicBezTo>
                  <a:cubicBezTo>
                    <a:pt x="208" y="105"/>
                    <a:pt x="212" y="106"/>
                    <a:pt x="216" y="107"/>
                  </a:cubicBezTo>
                  <a:cubicBezTo>
                    <a:pt x="220" y="109"/>
                    <a:pt x="224" y="107"/>
                    <a:pt x="226" y="103"/>
                  </a:cubicBezTo>
                  <a:cubicBezTo>
                    <a:pt x="228" y="99"/>
                    <a:pt x="226" y="94"/>
                    <a:pt x="221" y="93"/>
                  </a:cubicBezTo>
                  <a:cubicBezTo>
                    <a:pt x="216" y="90"/>
                    <a:pt x="210" y="89"/>
                    <a:pt x="204" y="89"/>
                  </a:cubicBezTo>
                  <a:cubicBezTo>
                    <a:pt x="178" y="89"/>
                    <a:pt x="157" y="111"/>
                    <a:pt x="157" y="137"/>
                  </a:cubicBezTo>
                  <a:cubicBezTo>
                    <a:pt x="157" y="157"/>
                    <a:pt x="171" y="175"/>
                    <a:pt x="189" y="181"/>
                  </a:cubicBezTo>
                  <a:cubicBezTo>
                    <a:pt x="178" y="204"/>
                    <a:pt x="152" y="247"/>
                    <a:pt x="106" y="289"/>
                  </a:cubicBezTo>
                  <a:cubicBezTo>
                    <a:pt x="104" y="291"/>
                    <a:pt x="103" y="295"/>
                    <a:pt x="104" y="298"/>
                  </a:cubicBezTo>
                  <a:cubicBezTo>
                    <a:pt x="105" y="301"/>
                    <a:pt x="108" y="303"/>
                    <a:pt x="112" y="303"/>
                  </a:cubicBezTo>
                  <a:cubicBezTo>
                    <a:pt x="164" y="303"/>
                    <a:pt x="164" y="303"/>
                    <a:pt x="164" y="303"/>
                  </a:cubicBezTo>
                  <a:cubicBezTo>
                    <a:pt x="167" y="303"/>
                    <a:pt x="170" y="301"/>
                    <a:pt x="171" y="298"/>
                  </a:cubicBezTo>
                  <a:cubicBezTo>
                    <a:pt x="172" y="297"/>
                    <a:pt x="180" y="276"/>
                    <a:pt x="205" y="276"/>
                  </a:cubicBezTo>
                  <a:cubicBezTo>
                    <a:pt x="230" y="276"/>
                    <a:pt x="239" y="297"/>
                    <a:pt x="239" y="298"/>
                  </a:cubicBezTo>
                  <a:cubicBezTo>
                    <a:pt x="240" y="301"/>
                    <a:pt x="243" y="303"/>
                    <a:pt x="246" y="303"/>
                  </a:cubicBezTo>
                  <a:cubicBezTo>
                    <a:pt x="299" y="303"/>
                    <a:pt x="299" y="303"/>
                    <a:pt x="299" y="303"/>
                  </a:cubicBezTo>
                  <a:cubicBezTo>
                    <a:pt x="302" y="303"/>
                    <a:pt x="305" y="301"/>
                    <a:pt x="306" y="298"/>
                  </a:cubicBezTo>
                  <a:cubicBezTo>
                    <a:pt x="307" y="295"/>
                    <a:pt x="306" y="291"/>
                    <a:pt x="304" y="289"/>
                  </a:cubicBezTo>
                  <a:moveTo>
                    <a:pt x="204" y="186"/>
                  </a:moveTo>
                  <a:cubicBezTo>
                    <a:pt x="209" y="195"/>
                    <a:pt x="216" y="208"/>
                    <a:pt x="226" y="223"/>
                  </a:cubicBezTo>
                  <a:cubicBezTo>
                    <a:pt x="220" y="222"/>
                    <a:pt x="212" y="221"/>
                    <a:pt x="204" y="221"/>
                  </a:cubicBezTo>
                  <a:cubicBezTo>
                    <a:pt x="196" y="221"/>
                    <a:pt x="189" y="222"/>
                    <a:pt x="182" y="223"/>
                  </a:cubicBezTo>
                  <a:cubicBezTo>
                    <a:pt x="193" y="208"/>
                    <a:pt x="200" y="195"/>
                    <a:pt x="204" y="186"/>
                  </a:cubicBezTo>
                  <a:moveTo>
                    <a:pt x="251" y="287"/>
                  </a:moveTo>
                  <a:cubicBezTo>
                    <a:pt x="246" y="278"/>
                    <a:pt x="232" y="260"/>
                    <a:pt x="204" y="260"/>
                  </a:cubicBezTo>
                  <a:cubicBezTo>
                    <a:pt x="177" y="260"/>
                    <a:pt x="163" y="278"/>
                    <a:pt x="158" y="287"/>
                  </a:cubicBezTo>
                  <a:cubicBezTo>
                    <a:pt x="131" y="287"/>
                    <a:pt x="131" y="287"/>
                    <a:pt x="131" y="287"/>
                  </a:cubicBezTo>
                  <a:cubicBezTo>
                    <a:pt x="145" y="273"/>
                    <a:pt x="156" y="259"/>
                    <a:pt x="166" y="246"/>
                  </a:cubicBezTo>
                  <a:cubicBezTo>
                    <a:pt x="171" y="244"/>
                    <a:pt x="186" y="237"/>
                    <a:pt x="204" y="237"/>
                  </a:cubicBezTo>
                  <a:cubicBezTo>
                    <a:pt x="223" y="237"/>
                    <a:pt x="238" y="244"/>
                    <a:pt x="243" y="246"/>
                  </a:cubicBezTo>
                  <a:cubicBezTo>
                    <a:pt x="253" y="259"/>
                    <a:pt x="264" y="273"/>
                    <a:pt x="278" y="287"/>
                  </a:cubicBezTo>
                  <a:lnTo>
                    <a:pt x="251" y="287"/>
                  </a:lnTo>
                  <a:close/>
                  <a:moveTo>
                    <a:pt x="266" y="185"/>
                  </a:moveTo>
                  <a:cubicBezTo>
                    <a:pt x="265" y="185"/>
                    <a:pt x="263" y="184"/>
                    <a:pt x="262" y="183"/>
                  </a:cubicBezTo>
                  <a:cubicBezTo>
                    <a:pt x="258" y="181"/>
                    <a:pt x="257" y="176"/>
                    <a:pt x="260" y="172"/>
                  </a:cubicBezTo>
                  <a:cubicBezTo>
                    <a:pt x="267" y="162"/>
                    <a:pt x="270" y="149"/>
                    <a:pt x="270" y="137"/>
                  </a:cubicBezTo>
                  <a:cubicBezTo>
                    <a:pt x="270" y="124"/>
                    <a:pt x="267" y="112"/>
                    <a:pt x="260" y="101"/>
                  </a:cubicBezTo>
                  <a:cubicBezTo>
                    <a:pt x="257" y="97"/>
                    <a:pt x="258" y="92"/>
                    <a:pt x="262" y="90"/>
                  </a:cubicBezTo>
                  <a:cubicBezTo>
                    <a:pt x="266" y="88"/>
                    <a:pt x="271" y="89"/>
                    <a:pt x="273" y="92"/>
                  </a:cubicBezTo>
                  <a:cubicBezTo>
                    <a:pt x="282" y="105"/>
                    <a:pt x="286" y="121"/>
                    <a:pt x="286" y="137"/>
                  </a:cubicBezTo>
                  <a:cubicBezTo>
                    <a:pt x="286" y="153"/>
                    <a:pt x="282" y="168"/>
                    <a:pt x="273" y="181"/>
                  </a:cubicBezTo>
                  <a:cubicBezTo>
                    <a:pt x="272" y="183"/>
                    <a:pt x="269" y="185"/>
                    <a:pt x="266" y="185"/>
                  </a:cubicBezTo>
                  <a:moveTo>
                    <a:pt x="295" y="203"/>
                  </a:moveTo>
                  <a:cubicBezTo>
                    <a:pt x="293" y="203"/>
                    <a:pt x="292" y="203"/>
                    <a:pt x="290" y="202"/>
                  </a:cubicBezTo>
                  <a:cubicBezTo>
                    <a:pt x="287" y="199"/>
                    <a:pt x="286" y="194"/>
                    <a:pt x="288" y="191"/>
                  </a:cubicBezTo>
                  <a:cubicBezTo>
                    <a:pt x="299" y="175"/>
                    <a:pt x="304" y="156"/>
                    <a:pt x="304" y="137"/>
                  </a:cubicBezTo>
                  <a:cubicBezTo>
                    <a:pt x="304" y="117"/>
                    <a:pt x="299" y="99"/>
                    <a:pt x="288" y="83"/>
                  </a:cubicBezTo>
                  <a:cubicBezTo>
                    <a:pt x="286" y="79"/>
                    <a:pt x="287" y="74"/>
                    <a:pt x="290" y="72"/>
                  </a:cubicBezTo>
                  <a:cubicBezTo>
                    <a:pt x="294" y="69"/>
                    <a:pt x="299" y="70"/>
                    <a:pt x="301" y="74"/>
                  </a:cubicBezTo>
                  <a:cubicBezTo>
                    <a:pt x="314" y="93"/>
                    <a:pt x="320" y="114"/>
                    <a:pt x="320" y="137"/>
                  </a:cubicBezTo>
                  <a:cubicBezTo>
                    <a:pt x="320" y="159"/>
                    <a:pt x="314" y="181"/>
                    <a:pt x="301" y="199"/>
                  </a:cubicBezTo>
                  <a:cubicBezTo>
                    <a:pt x="300" y="202"/>
                    <a:pt x="297" y="203"/>
                    <a:pt x="295" y="203"/>
                  </a:cubicBezTo>
                  <a:moveTo>
                    <a:pt x="144" y="185"/>
                  </a:moveTo>
                  <a:cubicBezTo>
                    <a:pt x="145" y="185"/>
                    <a:pt x="147" y="184"/>
                    <a:pt x="148" y="183"/>
                  </a:cubicBezTo>
                  <a:cubicBezTo>
                    <a:pt x="152" y="181"/>
                    <a:pt x="153" y="176"/>
                    <a:pt x="150" y="172"/>
                  </a:cubicBezTo>
                  <a:cubicBezTo>
                    <a:pt x="144" y="162"/>
                    <a:pt x="140" y="149"/>
                    <a:pt x="140" y="137"/>
                  </a:cubicBezTo>
                  <a:cubicBezTo>
                    <a:pt x="140" y="124"/>
                    <a:pt x="144" y="112"/>
                    <a:pt x="150" y="101"/>
                  </a:cubicBezTo>
                  <a:cubicBezTo>
                    <a:pt x="153" y="97"/>
                    <a:pt x="152" y="92"/>
                    <a:pt x="148" y="90"/>
                  </a:cubicBezTo>
                  <a:cubicBezTo>
                    <a:pt x="144" y="88"/>
                    <a:pt x="140" y="89"/>
                    <a:pt x="137" y="92"/>
                  </a:cubicBezTo>
                  <a:cubicBezTo>
                    <a:pt x="128" y="105"/>
                    <a:pt x="124" y="121"/>
                    <a:pt x="124" y="137"/>
                  </a:cubicBezTo>
                  <a:cubicBezTo>
                    <a:pt x="124" y="153"/>
                    <a:pt x="128" y="168"/>
                    <a:pt x="137" y="181"/>
                  </a:cubicBezTo>
                  <a:cubicBezTo>
                    <a:pt x="139" y="183"/>
                    <a:pt x="141" y="185"/>
                    <a:pt x="144" y="185"/>
                  </a:cubicBezTo>
                  <a:moveTo>
                    <a:pt x="115" y="203"/>
                  </a:moveTo>
                  <a:cubicBezTo>
                    <a:pt x="117" y="203"/>
                    <a:pt x="119" y="203"/>
                    <a:pt x="120" y="202"/>
                  </a:cubicBezTo>
                  <a:cubicBezTo>
                    <a:pt x="124" y="199"/>
                    <a:pt x="125" y="194"/>
                    <a:pt x="122" y="191"/>
                  </a:cubicBezTo>
                  <a:cubicBezTo>
                    <a:pt x="112" y="175"/>
                    <a:pt x="106" y="156"/>
                    <a:pt x="106" y="137"/>
                  </a:cubicBezTo>
                  <a:cubicBezTo>
                    <a:pt x="106" y="117"/>
                    <a:pt x="112" y="99"/>
                    <a:pt x="122" y="83"/>
                  </a:cubicBezTo>
                  <a:cubicBezTo>
                    <a:pt x="125" y="79"/>
                    <a:pt x="124" y="74"/>
                    <a:pt x="120" y="72"/>
                  </a:cubicBezTo>
                  <a:cubicBezTo>
                    <a:pt x="116" y="69"/>
                    <a:pt x="111" y="70"/>
                    <a:pt x="109" y="74"/>
                  </a:cubicBezTo>
                  <a:cubicBezTo>
                    <a:pt x="97" y="93"/>
                    <a:pt x="90" y="114"/>
                    <a:pt x="90" y="137"/>
                  </a:cubicBezTo>
                  <a:cubicBezTo>
                    <a:pt x="90" y="159"/>
                    <a:pt x="97" y="181"/>
                    <a:pt x="109" y="199"/>
                  </a:cubicBezTo>
                  <a:cubicBezTo>
                    <a:pt x="110" y="202"/>
                    <a:pt x="113" y="203"/>
                    <a:pt x="115" y="203"/>
                  </a:cubicBezTo>
                </a:path>
              </a:pathLst>
            </a:custGeom>
            <a:solidFill>
              <a:srgbClr val="8F3F7B"/>
            </a:solidFill>
            <a:ln>
              <a:noFill/>
            </a:ln>
            <a:extLst>
              <a:ext uri="{91240B29-F687-4F45-9708-019B960494DF}">
                <a14:hiddenLine xmlns:a14="http://schemas.microsoft.com/office/drawing/2010/main" w="9525">
                  <a:solidFill>
                    <a:srgbClr val="000000"/>
                  </a:solidFill>
                  <a:round/>
                  <a:headEnd/>
                  <a:tailEnd/>
                </a14:hiddenLine>
              </a:ext>
            </a:extLst>
          </p:spPr>
          <p:txBody>
            <a:bodyPr tIns="1080000"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181818"/>
                </a:solidFill>
                <a:effectLst/>
                <a:uLnTx/>
                <a:uFillTx/>
                <a:latin typeface="Ericsson Hilda"/>
                <a:ea typeface="+mn-ea"/>
                <a:cs typeface="+mn-cs"/>
              </a:endParaRPr>
            </a:p>
          </p:txBody>
        </p:sp>
      </p:grpSp>
      <p:sp>
        <p:nvSpPr>
          <p:cNvPr id="134" name="Freeform 6"/>
          <p:cNvSpPr>
            <a:spLocks noChangeAspect="1" noEditPoints="1"/>
          </p:cNvSpPr>
          <p:nvPr/>
        </p:nvSpPr>
        <p:spPr bwMode="auto">
          <a:xfrm>
            <a:off x="5837970" y="5955645"/>
            <a:ext cx="308830" cy="577953"/>
          </a:xfrm>
          <a:custGeom>
            <a:avLst/>
            <a:gdLst>
              <a:gd name="T0" fmla="*/ 2147483647 w 241"/>
              <a:gd name="T1" fmla="*/ 2147483647 h 383"/>
              <a:gd name="T2" fmla="*/ 2147483647 w 241"/>
              <a:gd name="T3" fmla="*/ 2147483647 h 383"/>
              <a:gd name="T4" fmla="*/ 2147483647 w 241"/>
              <a:gd name="T5" fmla="*/ 2147483647 h 383"/>
              <a:gd name="T6" fmla="*/ 2147483647 w 241"/>
              <a:gd name="T7" fmla="*/ 2147483647 h 383"/>
              <a:gd name="T8" fmla="*/ 2147483647 w 241"/>
              <a:gd name="T9" fmla="*/ 2147483647 h 383"/>
              <a:gd name="T10" fmla="*/ 2147483647 w 241"/>
              <a:gd name="T11" fmla="*/ 2147483647 h 383"/>
              <a:gd name="T12" fmla="*/ 2147483647 w 241"/>
              <a:gd name="T13" fmla="*/ 2147483647 h 383"/>
              <a:gd name="T14" fmla="*/ 2147483647 w 241"/>
              <a:gd name="T15" fmla="*/ 2147483647 h 383"/>
              <a:gd name="T16" fmla="*/ 2147483647 w 241"/>
              <a:gd name="T17" fmla="*/ 0 h 383"/>
              <a:gd name="T18" fmla="*/ 2147483647 w 241"/>
              <a:gd name="T19" fmla="*/ 0 h 383"/>
              <a:gd name="T20" fmla="*/ 0 w 241"/>
              <a:gd name="T21" fmla="*/ 2147483647 h 383"/>
              <a:gd name="T22" fmla="*/ 0 w 241"/>
              <a:gd name="T23" fmla="*/ 2147483647 h 383"/>
              <a:gd name="T24" fmla="*/ 2147483647 w 241"/>
              <a:gd name="T25" fmla="*/ 2147483647 h 383"/>
              <a:gd name="T26" fmla="*/ 2147483647 w 241"/>
              <a:gd name="T27" fmla="*/ 2147483647 h 383"/>
              <a:gd name="T28" fmla="*/ 2147483647 w 241"/>
              <a:gd name="T29" fmla="*/ 2147483647 h 383"/>
              <a:gd name="T30" fmla="*/ 2147483647 w 241"/>
              <a:gd name="T31" fmla="*/ 2147483647 h 383"/>
              <a:gd name="T32" fmla="*/ 2147483647 w 241"/>
              <a:gd name="T33" fmla="*/ 2147483647 h 383"/>
              <a:gd name="T34" fmla="*/ 2147483647 w 241"/>
              <a:gd name="T35" fmla="*/ 2147483647 h 383"/>
              <a:gd name="T36" fmla="*/ 2147483647 w 241"/>
              <a:gd name="T37" fmla="*/ 2147483647 h 383"/>
              <a:gd name="T38" fmla="*/ 2147483647 w 241"/>
              <a:gd name="T39" fmla="*/ 2147483647 h 383"/>
              <a:gd name="T40" fmla="*/ 2147483647 w 241"/>
              <a:gd name="T41" fmla="*/ 2147483647 h 383"/>
              <a:gd name="T42" fmla="*/ 2147483647 w 241"/>
              <a:gd name="T43" fmla="*/ 2147483647 h 383"/>
              <a:gd name="T44" fmla="*/ 2147483647 w 241"/>
              <a:gd name="T45" fmla="*/ 2147483647 h 383"/>
              <a:gd name="T46" fmla="*/ 2147483647 w 241"/>
              <a:gd name="T47" fmla="*/ 2147483647 h 383"/>
              <a:gd name="T48" fmla="*/ 2147483647 w 241"/>
              <a:gd name="T49" fmla="*/ 2147483647 h 383"/>
              <a:gd name="T50" fmla="*/ 2147483647 w 241"/>
              <a:gd name="T51" fmla="*/ 2147483647 h 383"/>
              <a:gd name="T52" fmla="*/ 2147483647 w 241"/>
              <a:gd name="T53" fmla="*/ 2147483647 h 383"/>
              <a:gd name="T54" fmla="*/ 2147483647 w 241"/>
              <a:gd name="T55" fmla="*/ 2147483647 h 383"/>
              <a:gd name="T56" fmla="*/ 2147483647 w 241"/>
              <a:gd name="T57" fmla="*/ 2147483647 h 383"/>
              <a:gd name="T58" fmla="*/ 2147483647 w 241"/>
              <a:gd name="T59" fmla="*/ 2147483647 h 383"/>
              <a:gd name="T60" fmla="*/ 2147483647 w 241"/>
              <a:gd name="T61" fmla="*/ 2147483647 h 383"/>
              <a:gd name="T62" fmla="*/ 2147483647 w 241"/>
              <a:gd name="T63" fmla="*/ 2147483647 h 383"/>
              <a:gd name="T64" fmla="*/ 2147483647 w 241"/>
              <a:gd name="T65" fmla="*/ 2147483647 h 383"/>
              <a:gd name="T66" fmla="*/ 2147483647 w 241"/>
              <a:gd name="T67" fmla="*/ 2147483647 h 383"/>
              <a:gd name="T68" fmla="*/ 2147483647 w 241"/>
              <a:gd name="T69" fmla="*/ 2147483647 h 383"/>
              <a:gd name="T70" fmla="*/ 2147483647 w 241"/>
              <a:gd name="T71" fmla="*/ 2147483647 h 383"/>
              <a:gd name="T72" fmla="*/ 2147483647 w 241"/>
              <a:gd name="T73" fmla="*/ 2147483647 h 383"/>
              <a:gd name="T74" fmla="*/ 2147483647 w 241"/>
              <a:gd name="T75" fmla="*/ 2147483647 h 383"/>
              <a:gd name="T76" fmla="*/ 2147483647 w 241"/>
              <a:gd name="T77" fmla="*/ 2147483647 h 383"/>
              <a:gd name="T78" fmla="*/ 2147483647 w 241"/>
              <a:gd name="T79" fmla="*/ 2147483647 h 383"/>
              <a:gd name="T80" fmla="*/ 2147483647 w 241"/>
              <a:gd name="T81" fmla="*/ 2147483647 h 383"/>
              <a:gd name="T82" fmla="*/ 2147483647 w 241"/>
              <a:gd name="T83" fmla="*/ 2147483647 h 383"/>
              <a:gd name="T84" fmla="*/ 2147483647 w 241"/>
              <a:gd name="T85" fmla="*/ 2147483647 h 383"/>
              <a:gd name="T86" fmla="*/ 2147483647 w 241"/>
              <a:gd name="T87" fmla="*/ 2147483647 h 383"/>
              <a:gd name="T88" fmla="*/ 2147483647 w 241"/>
              <a:gd name="T89" fmla="*/ 2147483647 h 38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41" h="383">
                <a:moveTo>
                  <a:pt x="117" y="356"/>
                </a:moveTo>
                <a:cubicBezTo>
                  <a:pt x="127" y="356"/>
                  <a:pt x="135" y="348"/>
                  <a:pt x="135" y="338"/>
                </a:cubicBezTo>
                <a:cubicBezTo>
                  <a:pt x="135" y="329"/>
                  <a:pt x="127" y="321"/>
                  <a:pt x="117" y="321"/>
                </a:cubicBezTo>
                <a:cubicBezTo>
                  <a:pt x="107" y="321"/>
                  <a:pt x="99" y="329"/>
                  <a:pt x="99" y="338"/>
                </a:cubicBezTo>
                <a:cubicBezTo>
                  <a:pt x="99" y="348"/>
                  <a:pt x="107" y="356"/>
                  <a:pt x="117" y="356"/>
                </a:cubicBezTo>
                <a:close/>
                <a:moveTo>
                  <a:pt x="233" y="90"/>
                </a:moveTo>
                <a:cubicBezTo>
                  <a:pt x="237" y="90"/>
                  <a:pt x="241" y="87"/>
                  <a:pt x="241" y="82"/>
                </a:cubicBezTo>
                <a:cubicBezTo>
                  <a:pt x="241" y="19"/>
                  <a:pt x="241" y="19"/>
                  <a:pt x="241" y="19"/>
                </a:cubicBezTo>
                <a:cubicBezTo>
                  <a:pt x="241" y="8"/>
                  <a:pt x="232" y="0"/>
                  <a:pt x="221" y="0"/>
                </a:cubicBezTo>
                <a:cubicBezTo>
                  <a:pt x="19" y="0"/>
                  <a:pt x="19" y="0"/>
                  <a:pt x="19" y="0"/>
                </a:cubicBezTo>
                <a:cubicBezTo>
                  <a:pt x="8" y="0"/>
                  <a:pt x="0" y="8"/>
                  <a:pt x="0" y="19"/>
                </a:cubicBezTo>
                <a:cubicBezTo>
                  <a:pt x="0" y="364"/>
                  <a:pt x="0" y="364"/>
                  <a:pt x="0" y="364"/>
                </a:cubicBezTo>
                <a:cubicBezTo>
                  <a:pt x="0" y="375"/>
                  <a:pt x="8" y="383"/>
                  <a:pt x="19" y="383"/>
                </a:cubicBezTo>
                <a:cubicBezTo>
                  <a:pt x="221" y="383"/>
                  <a:pt x="221" y="383"/>
                  <a:pt x="221" y="383"/>
                </a:cubicBezTo>
                <a:cubicBezTo>
                  <a:pt x="232" y="383"/>
                  <a:pt x="241" y="375"/>
                  <a:pt x="241" y="364"/>
                </a:cubicBezTo>
                <a:cubicBezTo>
                  <a:pt x="241" y="114"/>
                  <a:pt x="241" y="114"/>
                  <a:pt x="241" y="114"/>
                </a:cubicBezTo>
                <a:cubicBezTo>
                  <a:pt x="241" y="110"/>
                  <a:pt x="237" y="106"/>
                  <a:pt x="233" y="106"/>
                </a:cubicBezTo>
                <a:cubicBezTo>
                  <a:pt x="228" y="106"/>
                  <a:pt x="225" y="110"/>
                  <a:pt x="225" y="114"/>
                </a:cubicBezTo>
                <a:cubicBezTo>
                  <a:pt x="225" y="295"/>
                  <a:pt x="225" y="295"/>
                  <a:pt x="225" y="295"/>
                </a:cubicBezTo>
                <a:cubicBezTo>
                  <a:pt x="16" y="295"/>
                  <a:pt x="16" y="295"/>
                  <a:pt x="16" y="295"/>
                </a:cubicBezTo>
                <a:cubicBezTo>
                  <a:pt x="16" y="69"/>
                  <a:pt x="16" y="69"/>
                  <a:pt x="16" y="69"/>
                </a:cubicBezTo>
                <a:cubicBezTo>
                  <a:pt x="225" y="69"/>
                  <a:pt x="225" y="69"/>
                  <a:pt x="225" y="69"/>
                </a:cubicBezTo>
                <a:cubicBezTo>
                  <a:pt x="225" y="82"/>
                  <a:pt x="225" y="82"/>
                  <a:pt x="225" y="82"/>
                </a:cubicBezTo>
                <a:cubicBezTo>
                  <a:pt x="225" y="87"/>
                  <a:pt x="228" y="90"/>
                  <a:pt x="233" y="90"/>
                </a:cubicBezTo>
                <a:close/>
                <a:moveTo>
                  <a:pt x="225" y="311"/>
                </a:moveTo>
                <a:cubicBezTo>
                  <a:pt x="225" y="364"/>
                  <a:pt x="225" y="364"/>
                  <a:pt x="225" y="364"/>
                </a:cubicBezTo>
                <a:cubicBezTo>
                  <a:pt x="225" y="366"/>
                  <a:pt x="223" y="367"/>
                  <a:pt x="221" y="367"/>
                </a:cubicBezTo>
                <a:cubicBezTo>
                  <a:pt x="19" y="367"/>
                  <a:pt x="19" y="367"/>
                  <a:pt x="19" y="367"/>
                </a:cubicBezTo>
                <a:cubicBezTo>
                  <a:pt x="17" y="367"/>
                  <a:pt x="16" y="366"/>
                  <a:pt x="16" y="364"/>
                </a:cubicBezTo>
                <a:cubicBezTo>
                  <a:pt x="16" y="311"/>
                  <a:pt x="16" y="311"/>
                  <a:pt x="16" y="311"/>
                </a:cubicBezTo>
                <a:lnTo>
                  <a:pt x="225" y="311"/>
                </a:lnTo>
                <a:close/>
                <a:moveTo>
                  <a:pt x="16" y="53"/>
                </a:moveTo>
                <a:cubicBezTo>
                  <a:pt x="16" y="19"/>
                  <a:pt x="16" y="19"/>
                  <a:pt x="16" y="19"/>
                </a:cubicBezTo>
                <a:cubicBezTo>
                  <a:pt x="16" y="17"/>
                  <a:pt x="17" y="16"/>
                  <a:pt x="19" y="16"/>
                </a:cubicBezTo>
                <a:cubicBezTo>
                  <a:pt x="221" y="16"/>
                  <a:pt x="221" y="16"/>
                  <a:pt x="221" y="16"/>
                </a:cubicBezTo>
                <a:cubicBezTo>
                  <a:pt x="223" y="16"/>
                  <a:pt x="225" y="17"/>
                  <a:pt x="225" y="19"/>
                </a:cubicBezTo>
                <a:cubicBezTo>
                  <a:pt x="225" y="53"/>
                  <a:pt x="225" y="53"/>
                  <a:pt x="225" y="53"/>
                </a:cubicBezTo>
                <a:lnTo>
                  <a:pt x="16" y="53"/>
                </a:lnTo>
                <a:close/>
                <a:moveTo>
                  <a:pt x="135" y="26"/>
                </a:moveTo>
                <a:cubicBezTo>
                  <a:pt x="99" y="26"/>
                  <a:pt x="99" y="26"/>
                  <a:pt x="99" y="26"/>
                </a:cubicBezTo>
                <a:cubicBezTo>
                  <a:pt x="95" y="26"/>
                  <a:pt x="91" y="30"/>
                  <a:pt x="91" y="34"/>
                </a:cubicBezTo>
                <a:cubicBezTo>
                  <a:pt x="91" y="38"/>
                  <a:pt x="95" y="42"/>
                  <a:pt x="99" y="42"/>
                </a:cubicBezTo>
                <a:cubicBezTo>
                  <a:pt x="135" y="42"/>
                  <a:pt x="135" y="42"/>
                  <a:pt x="135" y="42"/>
                </a:cubicBezTo>
                <a:cubicBezTo>
                  <a:pt x="139" y="42"/>
                  <a:pt x="143" y="38"/>
                  <a:pt x="143" y="34"/>
                </a:cubicBezTo>
                <a:cubicBezTo>
                  <a:pt x="143" y="30"/>
                  <a:pt x="139" y="26"/>
                  <a:pt x="135" y="26"/>
                </a:cubicBezTo>
                <a:close/>
              </a:path>
            </a:pathLst>
          </a:custGeom>
          <a:solidFill>
            <a:schemeClr val="tx2">
              <a:lumMod val="90000"/>
              <a:lumOff val="10000"/>
            </a:schemeClr>
          </a:solidFill>
          <a:ln>
            <a:noFill/>
          </a:ln>
        </p:spPr>
        <p:txBody>
          <a:bodyPr lIns="91438" tIns="45719" rIns="91438" bIns="45719"/>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181818"/>
              </a:solidFill>
              <a:effectLst/>
              <a:uLnTx/>
              <a:uFillTx/>
              <a:latin typeface="Ericsson Hilda"/>
              <a:ea typeface="ＭＳ Ｐゴシック" pitchFamily="34" charset="-128"/>
              <a:cs typeface="+mn-cs"/>
            </a:endParaRPr>
          </a:p>
        </p:txBody>
      </p:sp>
      <p:sp>
        <p:nvSpPr>
          <p:cNvPr id="61" name="TextBox 73"/>
          <p:cNvSpPr txBox="1">
            <a:spLocks noChangeArrowheads="1"/>
          </p:cNvSpPr>
          <p:nvPr/>
        </p:nvSpPr>
        <p:spPr bwMode="auto">
          <a:xfrm>
            <a:off x="33257" y="5762482"/>
            <a:ext cx="2797029" cy="528794"/>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lIns="18000" tIns="18000" rIns="18000" bIns="18000">
            <a:spAutoFit/>
          </a:bodyP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600" b="0" i="1" u="none" strike="noStrike" kern="1200" cap="none" spc="0" normalizeH="0" baseline="0" noProof="0">
                <a:ln>
                  <a:noFill/>
                </a:ln>
                <a:solidFill>
                  <a:srgbClr val="FF0000"/>
                </a:solidFill>
                <a:effectLst/>
                <a:uLnTx/>
                <a:uFillTx/>
                <a:latin typeface="Ericsson Hilda"/>
                <a:ea typeface="+mn-ea"/>
                <a:cs typeface="+mn-cs"/>
              </a:rPr>
              <a:t>Note2: Gateway Selection is not included for simplicity</a:t>
            </a:r>
          </a:p>
        </p:txBody>
      </p:sp>
    </p:spTree>
    <p:extLst>
      <p:ext uri="{BB962C8B-B14F-4D97-AF65-F5344CB8AC3E}">
        <p14:creationId xmlns:p14="http://schemas.microsoft.com/office/powerpoint/2010/main" val="364311150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6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6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6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602"/>
                                        </p:tgtEl>
                                        <p:attrNameLst>
                                          <p:attrName>style.visibility</p:attrName>
                                        </p:attrNameLst>
                                      </p:cBhvr>
                                      <p:to>
                                        <p:strVal val="visible"/>
                                      </p:to>
                                    </p:set>
                                  </p:childTnLst>
                                </p:cTn>
                              </p:par>
                              <p:par>
                                <p:cTn id="17" presetID="22" presetClass="entr" presetSubtype="4" fill="hold" grpId="0" nodeType="withEffect">
                                  <p:stCondLst>
                                    <p:cond delay="0"/>
                                  </p:stCondLst>
                                  <p:childTnLst>
                                    <p:set>
                                      <p:cBhvr>
                                        <p:cTn id="18" dur="1" fill="hold">
                                          <p:stCondLst>
                                            <p:cond delay="0"/>
                                          </p:stCondLst>
                                        </p:cTn>
                                        <p:tgtEl>
                                          <p:spTgt spid="25612"/>
                                        </p:tgtEl>
                                        <p:attrNameLst>
                                          <p:attrName>style.visibility</p:attrName>
                                        </p:attrNameLst>
                                      </p:cBhvr>
                                      <p:to>
                                        <p:strVal val="visible"/>
                                      </p:to>
                                    </p:set>
                                    <p:animEffect transition="in" filter="wipe(down)">
                                      <p:cBhvr>
                                        <p:cTn id="19" dur="500"/>
                                        <p:tgtEl>
                                          <p:spTgt spid="25612"/>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5615"/>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5616"/>
                                        </p:tgtEl>
                                        <p:attrNameLst>
                                          <p:attrName>style.visibility</p:attrName>
                                        </p:attrNameLst>
                                      </p:cBhvr>
                                      <p:to>
                                        <p:strVal val="visible"/>
                                      </p:to>
                                    </p:set>
                                  </p:childTnLst>
                                </p:cTn>
                              </p:par>
                              <p:par>
                                <p:cTn id="26" presetID="22" presetClass="entr" presetSubtype="4" fill="hold" grpId="0" nodeType="withEffect">
                                  <p:stCondLst>
                                    <p:cond delay="0"/>
                                  </p:stCondLst>
                                  <p:childTnLst>
                                    <p:set>
                                      <p:cBhvr>
                                        <p:cTn id="27" dur="1" fill="hold">
                                          <p:stCondLst>
                                            <p:cond delay="0"/>
                                          </p:stCondLst>
                                        </p:cTn>
                                        <p:tgtEl>
                                          <p:spTgt spid="25614"/>
                                        </p:tgtEl>
                                        <p:attrNameLst>
                                          <p:attrName>style.visibility</p:attrName>
                                        </p:attrNameLst>
                                      </p:cBhvr>
                                      <p:to>
                                        <p:strVal val="visible"/>
                                      </p:to>
                                    </p:set>
                                    <p:animEffect transition="in" filter="wipe(down)">
                                      <p:cBhvr>
                                        <p:cTn id="28" dur="500"/>
                                        <p:tgtEl>
                                          <p:spTgt spid="25614"/>
                                        </p:tgtEl>
                                      </p:cBhvr>
                                    </p:animEffect>
                                  </p:childTnLst>
                                </p:cTn>
                              </p:par>
                            </p:childTnLst>
                          </p:cTn>
                        </p:par>
                        <p:par>
                          <p:cTn id="29" fill="hold">
                            <p:stCondLst>
                              <p:cond delay="500"/>
                            </p:stCondLst>
                            <p:childTnLst>
                              <p:par>
                                <p:cTn id="30" presetID="1" presetClass="entr" presetSubtype="0" fill="hold" nodeType="afterEffect">
                                  <p:stCondLst>
                                    <p:cond delay="0"/>
                                  </p:stCondLst>
                                  <p:childTnLst>
                                    <p:set>
                                      <p:cBhvr>
                                        <p:cTn id="31" dur="1" fill="hold">
                                          <p:stCondLst>
                                            <p:cond delay="0"/>
                                          </p:stCondLst>
                                        </p:cTn>
                                        <p:tgtEl>
                                          <p:spTgt spid="25634"/>
                                        </p:tgtEl>
                                        <p:attrNameLst>
                                          <p:attrName>style.visibility</p:attrName>
                                        </p:attrNameLst>
                                      </p:cBhvr>
                                      <p:to>
                                        <p:strVal val="visible"/>
                                      </p:to>
                                    </p:se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256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63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638"/>
                                        </p:tgtEl>
                                        <p:attrNameLst>
                                          <p:attrName>style.visibility</p:attrName>
                                        </p:attrNameLst>
                                      </p:cBhvr>
                                      <p:to>
                                        <p:strVal val="visible"/>
                                      </p:to>
                                    </p:set>
                                  </p:childTnLst>
                                </p:cTn>
                              </p:par>
                              <p:par>
                                <p:cTn id="41" presetID="10" presetClass="entr" presetSubtype="0" fill="hold" grpId="0" nodeType="withEffect">
                                  <p:stCondLst>
                                    <p:cond delay="0"/>
                                  </p:stCondLst>
                                  <p:childTnLst>
                                    <p:set>
                                      <p:cBhvr>
                                        <p:cTn id="42" dur="1" fill="hold">
                                          <p:stCondLst>
                                            <p:cond delay="0"/>
                                          </p:stCondLst>
                                        </p:cTn>
                                        <p:tgtEl>
                                          <p:spTgt spid="25636"/>
                                        </p:tgtEl>
                                        <p:attrNameLst>
                                          <p:attrName>style.visibility</p:attrName>
                                        </p:attrNameLst>
                                      </p:cBhvr>
                                      <p:to>
                                        <p:strVal val="visible"/>
                                      </p:to>
                                    </p:set>
                                    <p:animEffect transition="in" filter="fade">
                                      <p:cBhvr>
                                        <p:cTn id="43" dur="500"/>
                                        <p:tgtEl>
                                          <p:spTgt spid="25636"/>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5618"/>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5603"/>
                                        </p:tgtEl>
                                        <p:attrNameLst>
                                          <p:attrName>style.visibility</p:attrName>
                                        </p:attrNameLst>
                                      </p:cBhvr>
                                      <p:to>
                                        <p:strVal val="visible"/>
                                      </p:to>
                                    </p:set>
                                  </p:childTnLst>
                                </p:cTn>
                              </p:par>
                              <p:par>
                                <p:cTn id="50" presetID="22" presetClass="entr" presetSubtype="1" fill="hold" grpId="0" nodeType="withEffect">
                                  <p:stCondLst>
                                    <p:cond delay="0"/>
                                  </p:stCondLst>
                                  <p:childTnLst>
                                    <p:set>
                                      <p:cBhvr>
                                        <p:cTn id="51" dur="1" fill="hold">
                                          <p:stCondLst>
                                            <p:cond delay="0"/>
                                          </p:stCondLst>
                                        </p:cTn>
                                        <p:tgtEl>
                                          <p:spTgt spid="25617"/>
                                        </p:tgtEl>
                                        <p:attrNameLst>
                                          <p:attrName>style.visibility</p:attrName>
                                        </p:attrNameLst>
                                      </p:cBhvr>
                                      <p:to>
                                        <p:strVal val="visible"/>
                                      </p:to>
                                    </p:set>
                                    <p:animEffect transition="in" filter="wipe(up)">
                                      <p:cBhvr>
                                        <p:cTn id="52" dur="500"/>
                                        <p:tgtEl>
                                          <p:spTgt spid="25617"/>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562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621"/>
                                        </p:tgtEl>
                                        <p:attrNameLst>
                                          <p:attrName>style.visibility</p:attrName>
                                        </p:attrNameLst>
                                      </p:cBhvr>
                                      <p:to>
                                        <p:strVal val="visible"/>
                                      </p:to>
                                    </p:set>
                                  </p:childTnLst>
                                </p:cTn>
                              </p:par>
                              <p:par>
                                <p:cTn id="59" presetID="22" presetClass="entr" presetSubtype="4" fill="hold" grpId="0" nodeType="withEffect">
                                  <p:stCondLst>
                                    <p:cond delay="0"/>
                                  </p:stCondLst>
                                  <p:childTnLst>
                                    <p:set>
                                      <p:cBhvr>
                                        <p:cTn id="60" dur="1" fill="hold">
                                          <p:stCondLst>
                                            <p:cond delay="0"/>
                                          </p:stCondLst>
                                        </p:cTn>
                                        <p:tgtEl>
                                          <p:spTgt spid="25623"/>
                                        </p:tgtEl>
                                        <p:attrNameLst>
                                          <p:attrName>style.visibility</p:attrName>
                                        </p:attrNameLst>
                                      </p:cBhvr>
                                      <p:to>
                                        <p:strVal val="visible"/>
                                      </p:to>
                                    </p:set>
                                    <p:animEffect transition="in" filter="wipe(down)">
                                      <p:cBhvr>
                                        <p:cTn id="61" dur="500"/>
                                        <p:tgtEl>
                                          <p:spTgt spid="25623"/>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25629"/>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25630"/>
                                        </p:tgtEl>
                                        <p:attrNameLst>
                                          <p:attrName>style.visibility</p:attrName>
                                        </p:attrNameLst>
                                      </p:cBhvr>
                                      <p:to>
                                        <p:strVal val="visible"/>
                                      </p:to>
                                    </p:set>
                                  </p:childTnLst>
                                </p:cTn>
                              </p:par>
                              <p:par>
                                <p:cTn id="68" presetID="22" presetClass="entr" presetSubtype="4" fill="hold" grpId="0" nodeType="withEffect">
                                  <p:stCondLst>
                                    <p:cond delay="0"/>
                                  </p:stCondLst>
                                  <p:childTnLst>
                                    <p:set>
                                      <p:cBhvr>
                                        <p:cTn id="69" dur="1" fill="hold">
                                          <p:stCondLst>
                                            <p:cond delay="0"/>
                                          </p:stCondLst>
                                        </p:cTn>
                                        <p:tgtEl>
                                          <p:spTgt spid="25628"/>
                                        </p:tgtEl>
                                        <p:attrNameLst>
                                          <p:attrName>style.visibility</p:attrName>
                                        </p:attrNameLst>
                                      </p:cBhvr>
                                      <p:to>
                                        <p:strVal val="visible"/>
                                      </p:to>
                                    </p:set>
                                    <p:animEffect transition="in" filter="wipe(down)">
                                      <p:cBhvr>
                                        <p:cTn id="70" dur="500"/>
                                        <p:tgtEl>
                                          <p:spTgt spid="25628"/>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562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5624"/>
                                        </p:tgtEl>
                                        <p:attrNameLst>
                                          <p:attrName>style.visibility</p:attrName>
                                        </p:attrNameLst>
                                      </p:cBhvr>
                                      <p:to>
                                        <p:strVal val="visible"/>
                                      </p:to>
                                    </p:set>
                                  </p:childTnLst>
                                </p:cTn>
                              </p:par>
                              <p:par>
                                <p:cTn id="77" presetID="16" presetClass="entr" presetSubtype="42" fill="hold" grpId="0" nodeType="withEffect">
                                  <p:stCondLst>
                                    <p:cond delay="0"/>
                                  </p:stCondLst>
                                  <p:childTnLst>
                                    <p:set>
                                      <p:cBhvr>
                                        <p:cTn id="78" dur="1" fill="hold">
                                          <p:stCondLst>
                                            <p:cond delay="0"/>
                                          </p:stCondLst>
                                        </p:cTn>
                                        <p:tgtEl>
                                          <p:spTgt spid="25620"/>
                                        </p:tgtEl>
                                        <p:attrNameLst>
                                          <p:attrName>style.visibility</p:attrName>
                                        </p:attrNameLst>
                                      </p:cBhvr>
                                      <p:to>
                                        <p:strVal val="visible"/>
                                      </p:to>
                                    </p:set>
                                    <p:animEffect transition="in" filter="barn(outHorizontal)">
                                      <p:cBhvr>
                                        <p:cTn id="79" dur="500"/>
                                        <p:tgtEl>
                                          <p:spTgt spid="256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p:bldP spid="25603" grpId="0"/>
      <p:bldP spid="25610" grpId="0" animBg="1"/>
      <p:bldP spid="25611" grpId="0"/>
      <p:bldP spid="25612" grpId="0" animBg="1"/>
      <p:bldP spid="25613" grpId="0" animBg="1"/>
      <p:bldP spid="25614" grpId="0" animBg="1"/>
      <p:bldP spid="25615" grpId="0"/>
      <p:bldP spid="25616" grpId="0" animBg="1"/>
      <p:bldP spid="25617" grpId="0" animBg="1"/>
      <p:bldP spid="25618" grpId="0" animBg="1"/>
      <p:bldP spid="25620" grpId="0" animBg="1"/>
      <p:bldP spid="25621" grpId="0"/>
      <p:bldP spid="25622" grpId="0" animBg="1"/>
      <p:bldP spid="25623" grpId="0" animBg="1"/>
      <p:bldP spid="25624" grpId="0" animBg="1"/>
      <p:bldP spid="25625" grpId="0" animBg="1"/>
      <p:bldP spid="25628" grpId="0" animBg="1"/>
      <p:bldP spid="25629" grpId="0" animBg="1"/>
      <p:bldP spid="25630" grpId="0" animBg="1"/>
      <p:bldP spid="25633" grpId="0" animBg="1"/>
      <p:bldP spid="25636" grpId="0" animBg="1"/>
      <p:bldP spid="25637" grpId="0"/>
      <p:bldP spid="25638" grpId="0" animBg="1"/>
    </p:bld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 name="Rounded Rectangle 65"/>
          <p:cNvSpPr/>
          <p:nvPr/>
        </p:nvSpPr>
        <p:spPr bwMode="auto">
          <a:xfrm>
            <a:off x="712648" y="2353160"/>
            <a:ext cx="3536039" cy="3595023"/>
          </a:xfrm>
          <a:prstGeom prst="roundRect">
            <a:avLst/>
          </a:prstGeom>
          <a:noFill/>
          <a:ln w="38100" cap="flat" cmpd="sng" algn="ctr">
            <a:solidFill>
              <a:schemeClr val="bg1">
                <a:lumMod val="75000"/>
              </a:schemeClr>
            </a:solidFill>
            <a:prstDash val="dash"/>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58585A"/>
              </a:solidFill>
              <a:effectLst/>
              <a:uLnTx/>
              <a:uFillTx/>
              <a:latin typeface="Ericsson Hilda"/>
              <a:ea typeface="+mn-ea"/>
              <a:cs typeface="+mn-cs"/>
            </a:endParaRPr>
          </a:p>
        </p:txBody>
      </p:sp>
      <p:sp>
        <p:nvSpPr>
          <p:cNvPr id="67" name="Rounded Rectangle 66"/>
          <p:cNvSpPr/>
          <p:nvPr/>
        </p:nvSpPr>
        <p:spPr bwMode="auto">
          <a:xfrm>
            <a:off x="4267201" y="2353160"/>
            <a:ext cx="5506643" cy="3595023"/>
          </a:xfrm>
          <a:prstGeom prst="roundRect">
            <a:avLst/>
          </a:prstGeom>
          <a:noFill/>
          <a:ln w="38100" cap="flat" cmpd="sng" algn="ctr">
            <a:solidFill>
              <a:schemeClr val="bg1">
                <a:lumMod val="75000"/>
              </a:schemeClr>
            </a:solidFill>
            <a:prstDash val="dash"/>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58585A"/>
              </a:solidFill>
              <a:effectLst/>
              <a:uLnTx/>
              <a:uFillTx/>
              <a:latin typeface="Ericsson Hilda"/>
              <a:ea typeface="+mn-ea"/>
              <a:cs typeface="+mn-cs"/>
            </a:endParaRPr>
          </a:p>
        </p:txBody>
      </p:sp>
      <p:sp>
        <p:nvSpPr>
          <p:cNvPr id="3" name="Title 2"/>
          <p:cNvSpPr>
            <a:spLocks noGrp="1"/>
          </p:cNvSpPr>
          <p:nvPr>
            <p:ph type="title"/>
          </p:nvPr>
        </p:nvSpPr>
        <p:spPr>
          <a:xfrm>
            <a:off x="479424" y="476250"/>
            <a:ext cx="9610507" cy="1081088"/>
          </a:xfrm>
        </p:spPr>
        <p:txBody>
          <a:bodyPr>
            <a:normAutofit/>
          </a:bodyPr>
          <a:lstStyle/>
          <a:p>
            <a:r>
              <a:rPr lang="en-US"/>
              <a:t>Network partitioning in EPC based on </a:t>
            </a:r>
            <a:r>
              <a:rPr lang="en-US" err="1"/>
              <a:t>eDECOR</a:t>
            </a:r>
            <a:endParaRPr lang="en-US">
              <a:latin typeface="+mn-lt"/>
            </a:endParaRPr>
          </a:p>
        </p:txBody>
      </p:sp>
      <p:sp>
        <p:nvSpPr>
          <p:cNvPr id="2" name="Rectangle 2"/>
          <p:cNvSpPr>
            <a:spLocks noChangeArrowheads="1"/>
          </p:cNvSpPr>
          <p:nvPr/>
        </p:nvSpPr>
        <p:spPr bwMode="auto">
          <a:xfrm>
            <a:off x="0" y="-200055"/>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58585A"/>
              </a:solidFill>
              <a:effectLst/>
              <a:uLnTx/>
              <a:uFillTx/>
              <a:latin typeface="Arial" charset="0"/>
              <a:ea typeface="+mn-ea"/>
              <a:cs typeface="+mn-cs"/>
            </a:endParaRPr>
          </a:p>
        </p:txBody>
      </p:sp>
      <p:sp>
        <p:nvSpPr>
          <p:cNvPr id="38" name="Freeform 6"/>
          <p:cNvSpPr>
            <a:spLocks noChangeAspect="1" noEditPoints="1"/>
          </p:cNvSpPr>
          <p:nvPr/>
        </p:nvSpPr>
        <p:spPr bwMode="auto">
          <a:xfrm>
            <a:off x="4044531" y="5948183"/>
            <a:ext cx="452685" cy="540000"/>
          </a:xfrm>
          <a:custGeom>
            <a:avLst/>
            <a:gdLst>
              <a:gd name="T0" fmla="*/ 2147483647 w 241"/>
              <a:gd name="T1" fmla="*/ 2147483647 h 383"/>
              <a:gd name="T2" fmla="*/ 2147483647 w 241"/>
              <a:gd name="T3" fmla="*/ 2147483647 h 383"/>
              <a:gd name="T4" fmla="*/ 2147483647 w 241"/>
              <a:gd name="T5" fmla="*/ 2147483647 h 383"/>
              <a:gd name="T6" fmla="*/ 2147483647 w 241"/>
              <a:gd name="T7" fmla="*/ 2147483647 h 383"/>
              <a:gd name="T8" fmla="*/ 2147483647 w 241"/>
              <a:gd name="T9" fmla="*/ 2147483647 h 383"/>
              <a:gd name="T10" fmla="*/ 2147483647 w 241"/>
              <a:gd name="T11" fmla="*/ 2147483647 h 383"/>
              <a:gd name="T12" fmla="*/ 2147483647 w 241"/>
              <a:gd name="T13" fmla="*/ 2147483647 h 383"/>
              <a:gd name="T14" fmla="*/ 2147483647 w 241"/>
              <a:gd name="T15" fmla="*/ 2147483647 h 383"/>
              <a:gd name="T16" fmla="*/ 2147483647 w 241"/>
              <a:gd name="T17" fmla="*/ 0 h 383"/>
              <a:gd name="T18" fmla="*/ 2147483647 w 241"/>
              <a:gd name="T19" fmla="*/ 0 h 383"/>
              <a:gd name="T20" fmla="*/ 0 w 241"/>
              <a:gd name="T21" fmla="*/ 2147483647 h 383"/>
              <a:gd name="T22" fmla="*/ 0 w 241"/>
              <a:gd name="T23" fmla="*/ 2147483647 h 383"/>
              <a:gd name="T24" fmla="*/ 2147483647 w 241"/>
              <a:gd name="T25" fmla="*/ 2147483647 h 383"/>
              <a:gd name="T26" fmla="*/ 2147483647 w 241"/>
              <a:gd name="T27" fmla="*/ 2147483647 h 383"/>
              <a:gd name="T28" fmla="*/ 2147483647 w 241"/>
              <a:gd name="T29" fmla="*/ 2147483647 h 383"/>
              <a:gd name="T30" fmla="*/ 2147483647 w 241"/>
              <a:gd name="T31" fmla="*/ 2147483647 h 383"/>
              <a:gd name="T32" fmla="*/ 2147483647 w 241"/>
              <a:gd name="T33" fmla="*/ 2147483647 h 383"/>
              <a:gd name="T34" fmla="*/ 2147483647 w 241"/>
              <a:gd name="T35" fmla="*/ 2147483647 h 383"/>
              <a:gd name="T36" fmla="*/ 2147483647 w 241"/>
              <a:gd name="T37" fmla="*/ 2147483647 h 383"/>
              <a:gd name="T38" fmla="*/ 2147483647 w 241"/>
              <a:gd name="T39" fmla="*/ 2147483647 h 383"/>
              <a:gd name="T40" fmla="*/ 2147483647 w 241"/>
              <a:gd name="T41" fmla="*/ 2147483647 h 383"/>
              <a:gd name="T42" fmla="*/ 2147483647 w 241"/>
              <a:gd name="T43" fmla="*/ 2147483647 h 383"/>
              <a:gd name="T44" fmla="*/ 2147483647 w 241"/>
              <a:gd name="T45" fmla="*/ 2147483647 h 383"/>
              <a:gd name="T46" fmla="*/ 2147483647 w 241"/>
              <a:gd name="T47" fmla="*/ 2147483647 h 383"/>
              <a:gd name="T48" fmla="*/ 2147483647 w 241"/>
              <a:gd name="T49" fmla="*/ 2147483647 h 383"/>
              <a:gd name="T50" fmla="*/ 2147483647 w 241"/>
              <a:gd name="T51" fmla="*/ 2147483647 h 383"/>
              <a:gd name="T52" fmla="*/ 2147483647 w 241"/>
              <a:gd name="T53" fmla="*/ 2147483647 h 383"/>
              <a:gd name="T54" fmla="*/ 2147483647 w 241"/>
              <a:gd name="T55" fmla="*/ 2147483647 h 383"/>
              <a:gd name="T56" fmla="*/ 2147483647 w 241"/>
              <a:gd name="T57" fmla="*/ 2147483647 h 383"/>
              <a:gd name="T58" fmla="*/ 2147483647 w 241"/>
              <a:gd name="T59" fmla="*/ 2147483647 h 383"/>
              <a:gd name="T60" fmla="*/ 2147483647 w 241"/>
              <a:gd name="T61" fmla="*/ 2147483647 h 383"/>
              <a:gd name="T62" fmla="*/ 2147483647 w 241"/>
              <a:gd name="T63" fmla="*/ 2147483647 h 383"/>
              <a:gd name="T64" fmla="*/ 2147483647 w 241"/>
              <a:gd name="T65" fmla="*/ 2147483647 h 383"/>
              <a:gd name="T66" fmla="*/ 2147483647 w 241"/>
              <a:gd name="T67" fmla="*/ 2147483647 h 383"/>
              <a:gd name="T68" fmla="*/ 2147483647 w 241"/>
              <a:gd name="T69" fmla="*/ 2147483647 h 383"/>
              <a:gd name="T70" fmla="*/ 2147483647 w 241"/>
              <a:gd name="T71" fmla="*/ 2147483647 h 383"/>
              <a:gd name="T72" fmla="*/ 2147483647 w 241"/>
              <a:gd name="T73" fmla="*/ 2147483647 h 383"/>
              <a:gd name="T74" fmla="*/ 2147483647 w 241"/>
              <a:gd name="T75" fmla="*/ 2147483647 h 383"/>
              <a:gd name="T76" fmla="*/ 2147483647 w 241"/>
              <a:gd name="T77" fmla="*/ 2147483647 h 383"/>
              <a:gd name="T78" fmla="*/ 2147483647 w 241"/>
              <a:gd name="T79" fmla="*/ 2147483647 h 383"/>
              <a:gd name="T80" fmla="*/ 2147483647 w 241"/>
              <a:gd name="T81" fmla="*/ 2147483647 h 383"/>
              <a:gd name="T82" fmla="*/ 2147483647 w 241"/>
              <a:gd name="T83" fmla="*/ 2147483647 h 383"/>
              <a:gd name="T84" fmla="*/ 2147483647 w 241"/>
              <a:gd name="T85" fmla="*/ 2147483647 h 383"/>
              <a:gd name="T86" fmla="*/ 2147483647 w 241"/>
              <a:gd name="T87" fmla="*/ 2147483647 h 383"/>
              <a:gd name="T88" fmla="*/ 2147483647 w 241"/>
              <a:gd name="T89" fmla="*/ 2147483647 h 38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41" h="383">
                <a:moveTo>
                  <a:pt x="117" y="356"/>
                </a:moveTo>
                <a:cubicBezTo>
                  <a:pt x="127" y="356"/>
                  <a:pt x="135" y="348"/>
                  <a:pt x="135" y="338"/>
                </a:cubicBezTo>
                <a:cubicBezTo>
                  <a:pt x="135" y="329"/>
                  <a:pt x="127" y="321"/>
                  <a:pt x="117" y="321"/>
                </a:cubicBezTo>
                <a:cubicBezTo>
                  <a:pt x="107" y="321"/>
                  <a:pt x="99" y="329"/>
                  <a:pt x="99" y="338"/>
                </a:cubicBezTo>
                <a:cubicBezTo>
                  <a:pt x="99" y="348"/>
                  <a:pt x="107" y="356"/>
                  <a:pt x="117" y="356"/>
                </a:cubicBezTo>
                <a:close/>
                <a:moveTo>
                  <a:pt x="233" y="90"/>
                </a:moveTo>
                <a:cubicBezTo>
                  <a:pt x="237" y="90"/>
                  <a:pt x="241" y="87"/>
                  <a:pt x="241" y="82"/>
                </a:cubicBezTo>
                <a:cubicBezTo>
                  <a:pt x="241" y="19"/>
                  <a:pt x="241" y="19"/>
                  <a:pt x="241" y="19"/>
                </a:cubicBezTo>
                <a:cubicBezTo>
                  <a:pt x="241" y="8"/>
                  <a:pt x="232" y="0"/>
                  <a:pt x="221" y="0"/>
                </a:cubicBezTo>
                <a:cubicBezTo>
                  <a:pt x="19" y="0"/>
                  <a:pt x="19" y="0"/>
                  <a:pt x="19" y="0"/>
                </a:cubicBezTo>
                <a:cubicBezTo>
                  <a:pt x="8" y="0"/>
                  <a:pt x="0" y="8"/>
                  <a:pt x="0" y="19"/>
                </a:cubicBezTo>
                <a:cubicBezTo>
                  <a:pt x="0" y="364"/>
                  <a:pt x="0" y="364"/>
                  <a:pt x="0" y="364"/>
                </a:cubicBezTo>
                <a:cubicBezTo>
                  <a:pt x="0" y="375"/>
                  <a:pt x="8" y="383"/>
                  <a:pt x="19" y="383"/>
                </a:cubicBezTo>
                <a:cubicBezTo>
                  <a:pt x="221" y="383"/>
                  <a:pt x="221" y="383"/>
                  <a:pt x="221" y="383"/>
                </a:cubicBezTo>
                <a:cubicBezTo>
                  <a:pt x="232" y="383"/>
                  <a:pt x="241" y="375"/>
                  <a:pt x="241" y="364"/>
                </a:cubicBezTo>
                <a:cubicBezTo>
                  <a:pt x="241" y="114"/>
                  <a:pt x="241" y="114"/>
                  <a:pt x="241" y="114"/>
                </a:cubicBezTo>
                <a:cubicBezTo>
                  <a:pt x="241" y="110"/>
                  <a:pt x="237" y="106"/>
                  <a:pt x="233" y="106"/>
                </a:cubicBezTo>
                <a:cubicBezTo>
                  <a:pt x="228" y="106"/>
                  <a:pt x="225" y="110"/>
                  <a:pt x="225" y="114"/>
                </a:cubicBezTo>
                <a:cubicBezTo>
                  <a:pt x="225" y="295"/>
                  <a:pt x="225" y="295"/>
                  <a:pt x="225" y="295"/>
                </a:cubicBezTo>
                <a:cubicBezTo>
                  <a:pt x="16" y="295"/>
                  <a:pt x="16" y="295"/>
                  <a:pt x="16" y="295"/>
                </a:cubicBezTo>
                <a:cubicBezTo>
                  <a:pt x="16" y="69"/>
                  <a:pt x="16" y="69"/>
                  <a:pt x="16" y="69"/>
                </a:cubicBezTo>
                <a:cubicBezTo>
                  <a:pt x="225" y="69"/>
                  <a:pt x="225" y="69"/>
                  <a:pt x="225" y="69"/>
                </a:cubicBezTo>
                <a:cubicBezTo>
                  <a:pt x="225" y="82"/>
                  <a:pt x="225" y="82"/>
                  <a:pt x="225" y="82"/>
                </a:cubicBezTo>
                <a:cubicBezTo>
                  <a:pt x="225" y="87"/>
                  <a:pt x="228" y="90"/>
                  <a:pt x="233" y="90"/>
                </a:cubicBezTo>
                <a:close/>
                <a:moveTo>
                  <a:pt x="225" y="311"/>
                </a:moveTo>
                <a:cubicBezTo>
                  <a:pt x="225" y="364"/>
                  <a:pt x="225" y="364"/>
                  <a:pt x="225" y="364"/>
                </a:cubicBezTo>
                <a:cubicBezTo>
                  <a:pt x="225" y="366"/>
                  <a:pt x="223" y="367"/>
                  <a:pt x="221" y="367"/>
                </a:cubicBezTo>
                <a:cubicBezTo>
                  <a:pt x="19" y="367"/>
                  <a:pt x="19" y="367"/>
                  <a:pt x="19" y="367"/>
                </a:cubicBezTo>
                <a:cubicBezTo>
                  <a:pt x="17" y="367"/>
                  <a:pt x="16" y="366"/>
                  <a:pt x="16" y="364"/>
                </a:cubicBezTo>
                <a:cubicBezTo>
                  <a:pt x="16" y="311"/>
                  <a:pt x="16" y="311"/>
                  <a:pt x="16" y="311"/>
                </a:cubicBezTo>
                <a:lnTo>
                  <a:pt x="225" y="311"/>
                </a:lnTo>
                <a:close/>
                <a:moveTo>
                  <a:pt x="16" y="53"/>
                </a:moveTo>
                <a:cubicBezTo>
                  <a:pt x="16" y="19"/>
                  <a:pt x="16" y="19"/>
                  <a:pt x="16" y="19"/>
                </a:cubicBezTo>
                <a:cubicBezTo>
                  <a:pt x="16" y="17"/>
                  <a:pt x="17" y="16"/>
                  <a:pt x="19" y="16"/>
                </a:cubicBezTo>
                <a:cubicBezTo>
                  <a:pt x="221" y="16"/>
                  <a:pt x="221" y="16"/>
                  <a:pt x="221" y="16"/>
                </a:cubicBezTo>
                <a:cubicBezTo>
                  <a:pt x="223" y="16"/>
                  <a:pt x="225" y="17"/>
                  <a:pt x="225" y="19"/>
                </a:cubicBezTo>
                <a:cubicBezTo>
                  <a:pt x="225" y="53"/>
                  <a:pt x="225" y="53"/>
                  <a:pt x="225" y="53"/>
                </a:cubicBezTo>
                <a:lnTo>
                  <a:pt x="16" y="53"/>
                </a:lnTo>
                <a:close/>
                <a:moveTo>
                  <a:pt x="135" y="26"/>
                </a:moveTo>
                <a:cubicBezTo>
                  <a:pt x="99" y="26"/>
                  <a:pt x="99" y="26"/>
                  <a:pt x="99" y="26"/>
                </a:cubicBezTo>
                <a:cubicBezTo>
                  <a:pt x="95" y="26"/>
                  <a:pt x="91" y="30"/>
                  <a:pt x="91" y="34"/>
                </a:cubicBezTo>
                <a:cubicBezTo>
                  <a:pt x="91" y="38"/>
                  <a:pt x="95" y="42"/>
                  <a:pt x="99" y="42"/>
                </a:cubicBezTo>
                <a:cubicBezTo>
                  <a:pt x="135" y="42"/>
                  <a:pt x="135" y="42"/>
                  <a:pt x="135" y="42"/>
                </a:cubicBezTo>
                <a:cubicBezTo>
                  <a:pt x="139" y="42"/>
                  <a:pt x="143" y="38"/>
                  <a:pt x="143" y="34"/>
                </a:cubicBezTo>
                <a:cubicBezTo>
                  <a:pt x="143" y="30"/>
                  <a:pt x="139" y="26"/>
                  <a:pt x="135" y="26"/>
                </a:cubicBezTo>
                <a:close/>
              </a:path>
            </a:pathLst>
          </a:custGeom>
          <a:solidFill>
            <a:srgbClr val="433D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58585A"/>
              </a:solidFill>
              <a:effectLst/>
              <a:uLnTx/>
              <a:uFillTx/>
              <a:latin typeface="Ericsson Hilda"/>
              <a:ea typeface="+mn-ea"/>
              <a:cs typeface="+mn-cs"/>
            </a:endParaRPr>
          </a:p>
        </p:txBody>
      </p:sp>
      <p:sp>
        <p:nvSpPr>
          <p:cNvPr id="55" name="Freeform 54"/>
          <p:cNvSpPr/>
          <p:nvPr/>
        </p:nvSpPr>
        <p:spPr bwMode="auto">
          <a:xfrm flipV="1">
            <a:off x="4457951" y="3724525"/>
            <a:ext cx="4130637" cy="2172343"/>
          </a:xfrm>
          <a:custGeom>
            <a:avLst/>
            <a:gdLst>
              <a:gd name="connsiteX0" fmla="*/ 1660358 w 1660358"/>
              <a:gd name="connsiteY0" fmla="*/ 818147 h 818147"/>
              <a:gd name="connsiteX1" fmla="*/ 397042 w 1660358"/>
              <a:gd name="connsiteY1" fmla="*/ 445168 h 818147"/>
              <a:gd name="connsiteX2" fmla="*/ 0 w 1660358"/>
              <a:gd name="connsiteY2" fmla="*/ 0 h 818147"/>
              <a:gd name="connsiteX3" fmla="*/ 0 w 1660358"/>
              <a:gd name="connsiteY3" fmla="*/ 0 h 818147"/>
              <a:gd name="connsiteX4" fmla="*/ 0 w 1660358"/>
              <a:gd name="connsiteY4" fmla="*/ 0 h 818147"/>
              <a:gd name="connsiteX0" fmla="*/ 1669791 w 1669791"/>
              <a:gd name="connsiteY0" fmla="*/ 818147 h 818147"/>
              <a:gd name="connsiteX1" fmla="*/ 177875 w 1669791"/>
              <a:gd name="connsiteY1" fmla="*/ 324853 h 818147"/>
              <a:gd name="connsiteX2" fmla="*/ 9433 w 1669791"/>
              <a:gd name="connsiteY2" fmla="*/ 0 h 818147"/>
              <a:gd name="connsiteX3" fmla="*/ 9433 w 1669791"/>
              <a:gd name="connsiteY3" fmla="*/ 0 h 818147"/>
              <a:gd name="connsiteX4" fmla="*/ 9433 w 1669791"/>
              <a:gd name="connsiteY4" fmla="*/ 0 h 818147"/>
              <a:gd name="connsiteX0" fmla="*/ 1660358 w 1660358"/>
              <a:gd name="connsiteY0" fmla="*/ 818147 h 818147"/>
              <a:gd name="connsiteX1" fmla="*/ 1034717 w 1660358"/>
              <a:gd name="connsiteY1" fmla="*/ 625642 h 818147"/>
              <a:gd name="connsiteX2" fmla="*/ 168442 w 1660358"/>
              <a:gd name="connsiteY2" fmla="*/ 324853 h 818147"/>
              <a:gd name="connsiteX3" fmla="*/ 0 w 1660358"/>
              <a:gd name="connsiteY3" fmla="*/ 0 h 818147"/>
              <a:gd name="connsiteX4" fmla="*/ 0 w 1660358"/>
              <a:gd name="connsiteY4" fmla="*/ 0 h 818147"/>
              <a:gd name="connsiteX5" fmla="*/ 0 w 1660358"/>
              <a:gd name="connsiteY5" fmla="*/ 0 h 818147"/>
              <a:gd name="connsiteX0" fmla="*/ 1660601 w 1660601"/>
              <a:gd name="connsiteY0" fmla="*/ 818147 h 818147"/>
              <a:gd name="connsiteX1" fmla="*/ 1492160 w 1660601"/>
              <a:gd name="connsiteY1" fmla="*/ 577515 h 818147"/>
              <a:gd name="connsiteX2" fmla="*/ 168685 w 1660601"/>
              <a:gd name="connsiteY2" fmla="*/ 324853 h 818147"/>
              <a:gd name="connsiteX3" fmla="*/ 243 w 1660601"/>
              <a:gd name="connsiteY3" fmla="*/ 0 h 818147"/>
              <a:gd name="connsiteX4" fmla="*/ 243 w 1660601"/>
              <a:gd name="connsiteY4" fmla="*/ 0 h 818147"/>
              <a:gd name="connsiteX5" fmla="*/ 243 w 1660601"/>
              <a:gd name="connsiteY5" fmla="*/ 0 h 818147"/>
              <a:gd name="connsiteX0" fmla="*/ 1708485 w 1708485"/>
              <a:gd name="connsiteY0" fmla="*/ 1203158 h 1203158"/>
              <a:gd name="connsiteX1" fmla="*/ 1540044 w 1708485"/>
              <a:gd name="connsiteY1" fmla="*/ 962526 h 1203158"/>
              <a:gd name="connsiteX2" fmla="*/ 216569 w 1708485"/>
              <a:gd name="connsiteY2" fmla="*/ 709864 h 1203158"/>
              <a:gd name="connsiteX3" fmla="*/ 48127 w 1708485"/>
              <a:gd name="connsiteY3" fmla="*/ 385011 h 1203158"/>
              <a:gd name="connsiteX4" fmla="*/ 48127 w 1708485"/>
              <a:gd name="connsiteY4" fmla="*/ 385011 h 1203158"/>
              <a:gd name="connsiteX5" fmla="*/ 0 w 1708485"/>
              <a:gd name="connsiteY5" fmla="*/ 0 h 1203158"/>
              <a:gd name="connsiteX0" fmla="*/ 1708485 w 1708485"/>
              <a:gd name="connsiteY0" fmla="*/ 1203158 h 1203158"/>
              <a:gd name="connsiteX1" fmla="*/ 1540044 w 1708485"/>
              <a:gd name="connsiteY1" fmla="*/ 962526 h 1203158"/>
              <a:gd name="connsiteX2" fmla="*/ 216569 w 1708485"/>
              <a:gd name="connsiteY2" fmla="*/ 709864 h 1203158"/>
              <a:gd name="connsiteX3" fmla="*/ 48127 w 1708485"/>
              <a:gd name="connsiteY3" fmla="*/ 385011 h 1203158"/>
              <a:gd name="connsiteX4" fmla="*/ 12032 w 1708485"/>
              <a:gd name="connsiteY4" fmla="*/ 397043 h 1203158"/>
              <a:gd name="connsiteX5" fmla="*/ 0 w 1708485"/>
              <a:gd name="connsiteY5" fmla="*/ 0 h 1203158"/>
              <a:gd name="connsiteX0" fmla="*/ 1708485 w 1708485"/>
              <a:gd name="connsiteY0" fmla="*/ 1203158 h 1203158"/>
              <a:gd name="connsiteX1" fmla="*/ 1540044 w 1708485"/>
              <a:gd name="connsiteY1" fmla="*/ 962526 h 1203158"/>
              <a:gd name="connsiteX2" fmla="*/ 216569 w 1708485"/>
              <a:gd name="connsiteY2" fmla="*/ 709864 h 1203158"/>
              <a:gd name="connsiteX3" fmla="*/ 48127 w 1708485"/>
              <a:gd name="connsiteY3" fmla="*/ 385011 h 1203158"/>
              <a:gd name="connsiteX4" fmla="*/ 0 w 1708485"/>
              <a:gd name="connsiteY4" fmla="*/ 0 h 1203158"/>
              <a:gd name="connsiteX0" fmla="*/ 1708485 w 1708485"/>
              <a:gd name="connsiteY0" fmla="*/ 1203158 h 1203158"/>
              <a:gd name="connsiteX1" fmla="*/ 1540044 w 1708485"/>
              <a:gd name="connsiteY1" fmla="*/ 962526 h 1203158"/>
              <a:gd name="connsiteX2" fmla="*/ 216569 w 1708485"/>
              <a:gd name="connsiteY2" fmla="*/ 709864 h 1203158"/>
              <a:gd name="connsiteX3" fmla="*/ 0 w 1708485"/>
              <a:gd name="connsiteY3" fmla="*/ 0 h 1203158"/>
              <a:gd name="connsiteX0" fmla="*/ 1660359 w 1660359"/>
              <a:gd name="connsiteY0" fmla="*/ 1179095 h 1179095"/>
              <a:gd name="connsiteX1" fmla="*/ 1491918 w 1660359"/>
              <a:gd name="connsiteY1" fmla="*/ 938463 h 1179095"/>
              <a:gd name="connsiteX2" fmla="*/ 168443 w 1660359"/>
              <a:gd name="connsiteY2" fmla="*/ 685801 h 1179095"/>
              <a:gd name="connsiteX3" fmla="*/ 0 w 1660359"/>
              <a:gd name="connsiteY3" fmla="*/ 0 h 1179095"/>
              <a:gd name="connsiteX0" fmla="*/ 1674002 w 1674002"/>
              <a:gd name="connsiteY0" fmla="*/ 1179095 h 1179095"/>
              <a:gd name="connsiteX1" fmla="*/ 1505561 w 1674002"/>
              <a:gd name="connsiteY1" fmla="*/ 938463 h 1179095"/>
              <a:gd name="connsiteX2" fmla="*/ 182086 w 1674002"/>
              <a:gd name="connsiteY2" fmla="*/ 685801 h 1179095"/>
              <a:gd name="connsiteX3" fmla="*/ 13643 w 1674002"/>
              <a:gd name="connsiteY3" fmla="*/ 0 h 1179095"/>
              <a:gd name="connsiteX0" fmla="*/ 1842444 w 1842444"/>
              <a:gd name="connsiteY0" fmla="*/ 1179095 h 1179095"/>
              <a:gd name="connsiteX1" fmla="*/ 1505561 w 1842444"/>
              <a:gd name="connsiteY1" fmla="*/ 938463 h 1179095"/>
              <a:gd name="connsiteX2" fmla="*/ 182086 w 1842444"/>
              <a:gd name="connsiteY2" fmla="*/ 685801 h 1179095"/>
              <a:gd name="connsiteX3" fmla="*/ 13643 w 1842444"/>
              <a:gd name="connsiteY3" fmla="*/ 0 h 1179095"/>
              <a:gd name="connsiteX0" fmla="*/ 1842444 w 1842444"/>
              <a:gd name="connsiteY0" fmla="*/ 1179095 h 1179095"/>
              <a:gd name="connsiteX1" fmla="*/ 1505561 w 1842444"/>
              <a:gd name="connsiteY1" fmla="*/ 938463 h 1179095"/>
              <a:gd name="connsiteX2" fmla="*/ 182086 w 1842444"/>
              <a:gd name="connsiteY2" fmla="*/ 685801 h 1179095"/>
              <a:gd name="connsiteX3" fmla="*/ 13643 w 1842444"/>
              <a:gd name="connsiteY3" fmla="*/ 0 h 1179095"/>
              <a:gd name="connsiteX0" fmla="*/ 1842444 w 1842444"/>
              <a:gd name="connsiteY0" fmla="*/ 1179095 h 1179095"/>
              <a:gd name="connsiteX1" fmla="*/ 182086 w 1842444"/>
              <a:gd name="connsiteY1" fmla="*/ 685801 h 1179095"/>
              <a:gd name="connsiteX2" fmla="*/ 13643 w 1842444"/>
              <a:gd name="connsiteY2" fmla="*/ 0 h 1179095"/>
              <a:gd name="connsiteX0" fmla="*/ 1842444 w 1842444"/>
              <a:gd name="connsiteY0" fmla="*/ 1179095 h 1179095"/>
              <a:gd name="connsiteX1" fmla="*/ 182086 w 1842444"/>
              <a:gd name="connsiteY1" fmla="*/ 685801 h 1179095"/>
              <a:gd name="connsiteX2" fmla="*/ 13643 w 1842444"/>
              <a:gd name="connsiteY2" fmla="*/ 0 h 1179095"/>
              <a:gd name="connsiteX0" fmla="*/ 1835568 w 1835568"/>
              <a:gd name="connsiteY0" fmla="*/ 1179095 h 1179095"/>
              <a:gd name="connsiteX1" fmla="*/ 199273 w 1835568"/>
              <a:gd name="connsiteY1" fmla="*/ 517358 h 1179095"/>
              <a:gd name="connsiteX2" fmla="*/ 6767 w 1835568"/>
              <a:gd name="connsiteY2" fmla="*/ 0 h 1179095"/>
              <a:gd name="connsiteX0" fmla="*/ 3055186 w 3055186"/>
              <a:gd name="connsiteY0" fmla="*/ 2137703 h 2137703"/>
              <a:gd name="connsiteX1" fmla="*/ 1418891 w 3055186"/>
              <a:gd name="connsiteY1" fmla="*/ 1475966 h 2137703"/>
              <a:gd name="connsiteX2" fmla="*/ 605 w 3055186"/>
              <a:gd name="connsiteY2" fmla="*/ 5037 h 2137703"/>
              <a:gd name="connsiteX3" fmla="*/ 1226385 w 3055186"/>
              <a:gd name="connsiteY3" fmla="*/ 958608 h 2137703"/>
              <a:gd name="connsiteX0" fmla="*/ 2008439 w 2008439"/>
              <a:gd name="connsiteY0" fmla="*/ 2347300 h 2347300"/>
              <a:gd name="connsiteX1" fmla="*/ 1418891 w 2008439"/>
              <a:gd name="connsiteY1" fmla="*/ 1475966 h 2347300"/>
              <a:gd name="connsiteX2" fmla="*/ 605 w 2008439"/>
              <a:gd name="connsiteY2" fmla="*/ 5037 h 2347300"/>
              <a:gd name="connsiteX3" fmla="*/ 1226385 w 2008439"/>
              <a:gd name="connsiteY3" fmla="*/ 958608 h 2347300"/>
              <a:gd name="connsiteX0" fmla="*/ 2008439 w 2008439"/>
              <a:gd name="connsiteY0" fmla="*/ 2347300 h 2347300"/>
              <a:gd name="connsiteX1" fmla="*/ 757154 w 2008439"/>
              <a:gd name="connsiteY1" fmla="*/ 1192395 h 2347300"/>
              <a:gd name="connsiteX2" fmla="*/ 605 w 2008439"/>
              <a:gd name="connsiteY2" fmla="*/ 5037 h 2347300"/>
              <a:gd name="connsiteX3" fmla="*/ 1226385 w 2008439"/>
              <a:gd name="connsiteY3" fmla="*/ 958608 h 2347300"/>
              <a:gd name="connsiteX0" fmla="*/ 2024281 w 2024281"/>
              <a:gd name="connsiteY0" fmla="*/ 2347300 h 2347300"/>
              <a:gd name="connsiteX1" fmla="*/ 772996 w 2024281"/>
              <a:gd name="connsiteY1" fmla="*/ 1192395 h 2347300"/>
              <a:gd name="connsiteX2" fmla="*/ 305205 w 2024281"/>
              <a:gd name="connsiteY2" fmla="*/ 1373580 h 2347300"/>
              <a:gd name="connsiteX3" fmla="*/ 16447 w 2024281"/>
              <a:gd name="connsiteY3" fmla="*/ 5037 h 2347300"/>
              <a:gd name="connsiteX4" fmla="*/ 1242227 w 2024281"/>
              <a:gd name="connsiteY4" fmla="*/ 958608 h 2347300"/>
              <a:gd name="connsiteX0" fmla="*/ 2024281 w 2024281"/>
              <a:gd name="connsiteY0" fmla="*/ 2347300 h 2347300"/>
              <a:gd name="connsiteX1" fmla="*/ 724870 w 2024281"/>
              <a:gd name="connsiteY1" fmla="*/ 1549942 h 2347300"/>
              <a:gd name="connsiteX2" fmla="*/ 305205 w 2024281"/>
              <a:gd name="connsiteY2" fmla="*/ 1373580 h 2347300"/>
              <a:gd name="connsiteX3" fmla="*/ 16447 w 2024281"/>
              <a:gd name="connsiteY3" fmla="*/ 5037 h 2347300"/>
              <a:gd name="connsiteX4" fmla="*/ 1242227 w 2024281"/>
              <a:gd name="connsiteY4" fmla="*/ 958608 h 2347300"/>
              <a:gd name="connsiteX0" fmla="*/ 2069725 w 2069725"/>
              <a:gd name="connsiteY0" fmla="*/ 2436675 h 2436675"/>
              <a:gd name="connsiteX1" fmla="*/ 770314 w 2069725"/>
              <a:gd name="connsiteY1" fmla="*/ 1639317 h 2436675"/>
              <a:gd name="connsiteX2" fmla="*/ 350649 w 2069725"/>
              <a:gd name="connsiteY2" fmla="*/ 1462955 h 2436675"/>
              <a:gd name="connsiteX3" fmla="*/ 61891 w 2069725"/>
              <a:gd name="connsiteY3" fmla="*/ 94412 h 2436675"/>
              <a:gd name="connsiteX4" fmla="*/ 292 w 2069725"/>
              <a:gd name="connsiteY4" fmla="*/ 0 h 2436675"/>
              <a:gd name="connsiteX0" fmla="*/ 2069433 w 2069433"/>
              <a:gd name="connsiteY0" fmla="*/ 2436675 h 2436675"/>
              <a:gd name="connsiteX1" fmla="*/ 770022 w 2069433"/>
              <a:gd name="connsiteY1" fmla="*/ 1639317 h 2436675"/>
              <a:gd name="connsiteX2" fmla="*/ 350357 w 2069433"/>
              <a:gd name="connsiteY2" fmla="*/ 1462955 h 2436675"/>
              <a:gd name="connsiteX3" fmla="*/ 0 w 2069433"/>
              <a:gd name="connsiteY3" fmla="*/ 0 h 2436675"/>
              <a:gd name="connsiteX0" fmla="*/ 2021307 w 2021307"/>
              <a:gd name="connsiteY0" fmla="*/ 2387358 h 2387358"/>
              <a:gd name="connsiteX1" fmla="*/ 721896 w 2021307"/>
              <a:gd name="connsiteY1" fmla="*/ 1590000 h 2387358"/>
              <a:gd name="connsiteX2" fmla="*/ 302231 w 2021307"/>
              <a:gd name="connsiteY2" fmla="*/ 1413638 h 2387358"/>
              <a:gd name="connsiteX3" fmla="*/ 0 w 2021307"/>
              <a:gd name="connsiteY3" fmla="*/ 0 h 2387358"/>
              <a:gd name="connsiteX0" fmla="*/ 2034083 w 2034083"/>
              <a:gd name="connsiteY0" fmla="*/ 2387358 h 2387358"/>
              <a:gd name="connsiteX1" fmla="*/ 734672 w 2034083"/>
              <a:gd name="connsiteY1" fmla="*/ 1590000 h 2387358"/>
              <a:gd name="connsiteX2" fmla="*/ 315007 w 2034083"/>
              <a:gd name="connsiteY2" fmla="*/ 1413638 h 2387358"/>
              <a:gd name="connsiteX3" fmla="*/ 12776 w 2034083"/>
              <a:gd name="connsiteY3" fmla="*/ 0 h 2387358"/>
              <a:gd name="connsiteX0" fmla="*/ 2050839 w 2050839"/>
              <a:gd name="connsiteY0" fmla="*/ 2387358 h 2387358"/>
              <a:gd name="connsiteX1" fmla="*/ 751428 w 2050839"/>
              <a:gd name="connsiteY1" fmla="*/ 1590000 h 2387358"/>
              <a:gd name="connsiteX2" fmla="*/ 151289 w 2050839"/>
              <a:gd name="connsiteY2" fmla="*/ 1450625 h 2387358"/>
              <a:gd name="connsiteX3" fmla="*/ 29532 w 2050839"/>
              <a:gd name="connsiteY3" fmla="*/ 0 h 2387358"/>
              <a:gd name="connsiteX0" fmla="*/ 2044985 w 2044985"/>
              <a:gd name="connsiteY0" fmla="*/ 2387358 h 2387358"/>
              <a:gd name="connsiteX1" fmla="*/ 745574 w 2044985"/>
              <a:gd name="connsiteY1" fmla="*/ 1590000 h 2387358"/>
              <a:gd name="connsiteX2" fmla="*/ 181529 w 2044985"/>
              <a:gd name="connsiteY2" fmla="*/ 1401307 h 2387358"/>
              <a:gd name="connsiteX3" fmla="*/ 23678 w 2044985"/>
              <a:gd name="connsiteY3" fmla="*/ 0 h 2387358"/>
              <a:gd name="connsiteX0" fmla="*/ 2044985 w 2044985"/>
              <a:gd name="connsiteY0" fmla="*/ 2387358 h 2387358"/>
              <a:gd name="connsiteX1" fmla="*/ 745574 w 2044985"/>
              <a:gd name="connsiteY1" fmla="*/ 1590000 h 2387358"/>
              <a:gd name="connsiteX2" fmla="*/ 181529 w 2044985"/>
              <a:gd name="connsiteY2" fmla="*/ 1401307 h 2387358"/>
              <a:gd name="connsiteX3" fmla="*/ 23678 w 2044985"/>
              <a:gd name="connsiteY3" fmla="*/ 0 h 2387358"/>
              <a:gd name="connsiteX0" fmla="*/ 2044985 w 2044985"/>
              <a:gd name="connsiteY0" fmla="*/ 2387358 h 2387358"/>
              <a:gd name="connsiteX1" fmla="*/ 829795 w 2044985"/>
              <a:gd name="connsiteY1" fmla="*/ 1614659 h 2387358"/>
              <a:gd name="connsiteX2" fmla="*/ 181529 w 2044985"/>
              <a:gd name="connsiteY2" fmla="*/ 1401307 h 2387358"/>
              <a:gd name="connsiteX3" fmla="*/ 23678 w 2044985"/>
              <a:gd name="connsiteY3" fmla="*/ 0 h 2387358"/>
              <a:gd name="connsiteX0" fmla="*/ 2065994 w 2065994"/>
              <a:gd name="connsiteY0" fmla="*/ 2387358 h 2387358"/>
              <a:gd name="connsiteX1" fmla="*/ 850804 w 2065994"/>
              <a:gd name="connsiteY1" fmla="*/ 1614659 h 2387358"/>
              <a:gd name="connsiteX2" fmla="*/ 110370 w 2065994"/>
              <a:gd name="connsiteY2" fmla="*/ 1102548 h 2387358"/>
              <a:gd name="connsiteX3" fmla="*/ 44687 w 2065994"/>
              <a:gd name="connsiteY3" fmla="*/ 0 h 2387358"/>
              <a:gd name="connsiteX0" fmla="*/ 2065994 w 2065994"/>
              <a:gd name="connsiteY0" fmla="*/ 2387358 h 2387358"/>
              <a:gd name="connsiteX1" fmla="*/ 966014 w 2065994"/>
              <a:gd name="connsiteY1" fmla="*/ 1614659 h 2387358"/>
              <a:gd name="connsiteX2" fmla="*/ 110370 w 2065994"/>
              <a:gd name="connsiteY2" fmla="*/ 1102548 h 2387358"/>
              <a:gd name="connsiteX3" fmla="*/ 44687 w 2065994"/>
              <a:gd name="connsiteY3" fmla="*/ 0 h 2387358"/>
              <a:gd name="connsiteX0" fmla="*/ 2065994 w 2065994"/>
              <a:gd name="connsiteY0" fmla="*/ 2387358 h 2387358"/>
              <a:gd name="connsiteX1" fmla="*/ 966014 w 2065994"/>
              <a:gd name="connsiteY1" fmla="*/ 1614659 h 2387358"/>
              <a:gd name="connsiteX2" fmla="*/ 110370 w 2065994"/>
              <a:gd name="connsiteY2" fmla="*/ 1102548 h 2387358"/>
              <a:gd name="connsiteX3" fmla="*/ 44687 w 2065994"/>
              <a:gd name="connsiteY3" fmla="*/ 0 h 2387358"/>
              <a:gd name="connsiteX0" fmla="*/ 2042952 w 2042952"/>
              <a:gd name="connsiteY0" fmla="*/ 2414519 h 2414519"/>
              <a:gd name="connsiteX1" fmla="*/ 966014 w 2042952"/>
              <a:gd name="connsiteY1" fmla="*/ 1614659 h 2414519"/>
              <a:gd name="connsiteX2" fmla="*/ 110370 w 2042952"/>
              <a:gd name="connsiteY2" fmla="*/ 1102548 h 2414519"/>
              <a:gd name="connsiteX3" fmla="*/ 44687 w 2042952"/>
              <a:gd name="connsiteY3" fmla="*/ 0 h 2414519"/>
              <a:gd name="connsiteX0" fmla="*/ 2042952 w 2042952"/>
              <a:gd name="connsiteY0" fmla="*/ 2414519 h 2414519"/>
              <a:gd name="connsiteX1" fmla="*/ 966014 w 2042952"/>
              <a:gd name="connsiteY1" fmla="*/ 1614659 h 2414519"/>
              <a:gd name="connsiteX2" fmla="*/ 110370 w 2042952"/>
              <a:gd name="connsiteY2" fmla="*/ 1102548 h 2414519"/>
              <a:gd name="connsiteX3" fmla="*/ 44687 w 2042952"/>
              <a:gd name="connsiteY3" fmla="*/ 0 h 2414519"/>
              <a:gd name="connsiteX0" fmla="*/ 2042952 w 2042952"/>
              <a:gd name="connsiteY0" fmla="*/ 2414519 h 2414519"/>
              <a:gd name="connsiteX1" fmla="*/ 966014 w 2042952"/>
              <a:gd name="connsiteY1" fmla="*/ 1614659 h 2414519"/>
              <a:gd name="connsiteX2" fmla="*/ 110370 w 2042952"/>
              <a:gd name="connsiteY2" fmla="*/ 1102548 h 2414519"/>
              <a:gd name="connsiteX3" fmla="*/ 44687 w 2042952"/>
              <a:gd name="connsiteY3" fmla="*/ 0 h 2414519"/>
              <a:gd name="connsiteX0" fmla="*/ 2042952 w 2042952"/>
              <a:gd name="connsiteY0" fmla="*/ 2414519 h 2414519"/>
              <a:gd name="connsiteX1" fmla="*/ 966014 w 2042952"/>
              <a:gd name="connsiteY1" fmla="*/ 1614659 h 2414519"/>
              <a:gd name="connsiteX2" fmla="*/ 110370 w 2042952"/>
              <a:gd name="connsiteY2" fmla="*/ 1102548 h 2414519"/>
              <a:gd name="connsiteX3" fmla="*/ 44687 w 2042952"/>
              <a:gd name="connsiteY3" fmla="*/ 0 h 2414519"/>
              <a:gd name="connsiteX0" fmla="*/ 2042952 w 2042952"/>
              <a:gd name="connsiteY0" fmla="*/ 2414519 h 2414519"/>
              <a:gd name="connsiteX1" fmla="*/ 966014 w 2042952"/>
              <a:gd name="connsiteY1" fmla="*/ 1614659 h 2414519"/>
              <a:gd name="connsiteX2" fmla="*/ 110370 w 2042952"/>
              <a:gd name="connsiteY2" fmla="*/ 1102548 h 2414519"/>
              <a:gd name="connsiteX3" fmla="*/ 44687 w 2042952"/>
              <a:gd name="connsiteY3" fmla="*/ 0 h 2414519"/>
              <a:gd name="connsiteX0" fmla="*/ 2042952 w 2042952"/>
              <a:gd name="connsiteY0" fmla="*/ 2414519 h 2414519"/>
              <a:gd name="connsiteX1" fmla="*/ 966014 w 2042952"/>
              <a:gd name="connsiteY1" fmla="*/ 1614659 h 2414519"/>
              <a:gd name="connsiteX2" fmla="*/ 110370 w 2042952"/>
              <a:gd name="connsiteY2" fmla="*/ 1102548 h 2414519"/>
              <a:gd name="connsiteX3" fmla="*/ 44687 w 2042952"/>
              <a:gd name="connsiteY3" fmla="*/ 0 h 2414519"/>
              <a:gd name="connsiteX0" fmla="*/ 1998265 w 1998265"/>
              <a:gd name="connsiteY0" fmla="*/ 2414519 h 2414519"/>
              <a:gd name="connsiteX1" fmla="*/ 921327 w 1998265"/>
              <a:gd name="connsiteY1" fmla="*/ 1614659 h 2414519"/>
              <a:gd name="connsiteX2" fmla="*/ 65683 w 1998265"/>
              <a:gd name="connsiteY2" fmla="*/ 1102548 h 2414519"/>
              <a:gd name="connsiteX3" fmla="*/ 0 w 1998265"/>
              <a:gd name="connsiteY3" fmla="*/ 0 h 2414519"/>
              <a:gd name="connsiteX0" fmla="*/ 1998265 w 1998265"/>
              <a:gd name="connsiteY0" fmla="*/ 2414519 h 2414519"/>
              <a:gd name="connsiteX1" fmla="*/ 921327 w 1998265"/>
              <a:gd name="connsiteY1" fmla="*/ 1614659 h 2414519"/>
              <a:gd name="connsiteX2" fmla="*/ 65683 w 1998265"/>
              <a:gd name="connsiteY2" fmla="*/ 1102548 h 2414519"/>
              <a:gd name="connsiteX3" fmla="*/ 0 w 1998265"/>
              <a:gd name="connsiteY3" fmla="*/ 0 h 2414519"/>
              <a:gd name="connsiteX0" fmla="*/ 1998265 w 1998265"/>
              <a:gd name="connsiteY0" fmla="*/ 2414519 h 2414519"/>
              <a:gd name="connsiteX1" fmla="*/ 921327 w 1998265"/>
              <a:gd name="connsiteY1" fmla="*/ 1614659 h 2414519"/>
              <a:gd name="connsiteX2" fmla="*/ 65683 w 1998265"/>
              <a:gd name="connsiteY2" fmla="*/ 1102548 h 2414519"/>
              <a:gd name="connsiteX3" fmla="*/ 0 w 1998265"/>
              <a:gd name="connsiteY3" fmla="*/ 0 h 2414519"/>
              <a:gd name="connsiteX0" fmla="*/ 1998265 w 1998265"/>
              <a:gd name="connsiteY0" fmla="*/ 2414519 h 2414519"/>
              <a:gd name="connsiteX1" fmla="*/ 921327 w 1998265"/>
              <a:gd name="connsiteY1" fmla="*/ 1614659 h 2414519"/>
              <a:gd name="connsiteX2" fmla="*/ 65683 w 1998265"/>
              <a:gd name="connsiteY2" fmla="*/ 1102548 h 2414519"/>
              <a:gd name="connsiteX3" fmla="*/ 0 w 1998265"/>
              <a:gd name="connsiteY3" fmla="*/ 0 h 2414519"/>
              <a:gd name="connsiteX0" fmla="*/ 1998265 w 1998265"/>
              <a:gd name="connsiteY0" fmla="*/ 2414519 h 2414519"/>
              <a:gd name="connsiteX1" fmla="*/ 921327 w 1998265"/>
              <a:gd name="connsiteY1" fmla="*/ 1614659 h 2414519"/>
              <a:gd name="connsiteX2" fmla="*/ 65683 w 1998265"/>
              <a:gd name="connsiteY2" fmla="*/ 1102548 h 2414519"/>
              <a:gd name="connsiteX3" fmla="*/ 0 w 1998265"/>
              <a:gd name="connsiteY3" fmla="*/ 0 h 2414519"/>
              <a:gd name="connsiteX0" fmla="*/ 2002482 w 2002482"/>
              <a:gd name="connsiteY0" fmla="*/ 2428099 h 2428099"/>
              <a:gd name="connsiteX1" fmla="*/ 925544 w 2002482"/>
              <a:gd name="connsiteY1" fmla="*/ 1628239 h 2428099"/>
              <a:gd name="connsiteX2" fmla="*/ 69900 w 2002482"/>
              <a:gd name="connsiteY2" fmla="*/ 1116128 h 2428099"/>
              <a:gd name="connsiteX3" fmla="*/ 42620 w 2002482"/>
              <a:gd name="connsiteY3" fmla="*/ 0 h 2428099"/>
              <a:gd name="connsiteX0" fmla="*/ 2004453 w 2004453"/>
              <a:gd name="connsiteY0" fmla="*/ 2428099 h 2428099"/>
              <a:gd name="connsiteX1" fmla="*/ 927515 w 2004453"/>
              <a:gd name="connsiteY1" fmla="*/ 1628239 h 2428099"/>
              <a:gd name="connsiteX2" fmla="*/ 71871 w 2004453"/>
              <a:gd name="connsiteY2" fmla="*/ 1116128 h 2428099"/>
              <a:gd name="connsiteX3" fmla="*/ 44591 w 2004453"/>
              <a:gd name="connsiteY3" fmla="*/ 0 h 2428099"/>
              <a:gd name="connsiteX0" fmla="*/ 1959862 w 1959862"/>
              <a:gd name="connsiteY0" fmla="*/ 2428099 h 2428099"/>
              <a:gd name="connsiteX1" fmla="*/ 882924 w 1959862"/>
              <a:gd name="connsiteY1" fmla="*/ 1628239 h 2428099"/>
              <a:gd name="connsiteX2" fmla="*/ 27280 w 1959862"/>
              <a:gd name="connsiteY2" fmla="*/ 1116128 h 2428099"/>
              <a:gd name="connsiteX3" fmla="*/ 0 w 1959862"/>
              <a:gd name="connsiteY3" fmla="*/ 0 h 2428099"/>
              <a:gd name="connsiteX0" fmla="*/ 1959862 w 1959862"/>
              <a:gd name="connsiteY0" fmla="*/ 2428099 h 2428099"/>
              <a:gd name="connsiteX1" fmla="*/ 882924 w 1959862"/>
              <a:gd name="connsiteY1" fmla="*/ 1628239 h 2428099"/>
              <a:gd name="connsiteX2" fmla="*/ 27280 w 1959862"/>
              <a:gd name="connsiteY2" fmla="*/ 1116128 h 2428099"/>
              <a:gd name="connsiteX3" fmla="*/ 0 w 1959862"/>
              <a:gd name="connsiteY3" fmla="*/ 0 h 2428099"/>
              <a:gd name="connsiteX0" fmla="*/ 1996171 w 1996171"/>
              <a:gd name="connsiteY0" fmla="*/ 2414519 h 2414519"/>
              <a:gd name="connsiteX1" fmla="*/ 919233 w 1996171"/>
              <a:gd name="connsiteY1" fmla="*/ 1614659 h 2414519"/>
              <a:gd name="connsiteX2" fmla="*/ 63589 w 1996171"/>
              <a:gd name="connsiteY2" fmla="*/ 1102548 h 2414519"/>
              <a:gd name="connsiteX3" fmla="*/ 59351 w 1996171"/>
              <a:gd name="connsiteY3" fmla="*/ 0 h 2414519"/>
              <a:gd name="connsiteX0" fmla="*/ 2001618 w 2001618"/>
              <a:gd name="connsiteY0" fmla="*/ 2414519 h 2414519"/>
              <a:gd name="connsiteX1" fmla="*/ 924680 w 2001618"/>
              <a:gd name="connsiteY1" fmla="*/ 1614659 h 2414519"/>
              <a:gd name="connsiteX2" fmla="*/ 69036 w 2001618"/>
              <a:gd name="connsiteY2" fmla="*/ 1102548 h 2414519"/>
              <a:gd name="connsiteX3" fmla="*/ 64798 w 2001618"/>
              <a:gd name="connsiteY3" fmla="*/ 0 h 2414519"/>
              <a:gd name="connsiteX0" fmla="*/ 1946612 w 1946612"/>
              <a:gd name="connsiteY0" fmla="*/ 2414519 h 2414519"/>
              <a:gd name="connsiteX1" fmla="*/ 869674 w 1946612"/>
              <a:gd name="connsiteY1" fmla="*/ 1614659 h 2414519"/>
              <a:gd name="connsiteX2" fmla="*/ 14030 w 1946612"/>
              <a:gd name="connsiteY2" fmla="*/ 1102548 h 2414519"/>
              <a:gd name="connsiteX3" fmla="*/ 9792 w 1946612"/>
              <a:gd name="connsiteY3" fmla="*/ 0 h 2414519"/>
              <a:gd name="connsiteX0" fmla="*/ 1949048 w 1949048"/>
              <a:gd name="connsiteY0" fmla="*/ 2414519 h 2414519"/>
              <a:gd name="connsiteX1" fmla="*/ 872110 w 1949048"/>
              <a:gd name="connsiteY1" fmla="*/ 1614659 h 2414519"/>
              <a:gd name="connsiteX2" fmla="*/ 16466 w 1949048"/>
              <a:gd name="connsiteY2" fmla="*/ 1102548 h 2414519"/>
              <a:gd name="connsiteX3" fmla="*/ 12228 w 1949048"/>
              <a:gd name="connsiteY3" fmla="*/ 0 h 2414519"/>
              <a:gd name="connsiteX0" fmla="*/ 1943021 w 1943021"/>
              <a:gd name="connsiteY0" fmla="*/ 2414519 h 2414519"/>
              <a:gd name="connsiteX1" fmla="*/ 866083 w 1943021"/>
              <a:gd name="connsiteY1" fmla="*/ 1614659 h 2414519"/>
              <a:gd name="connsiteX2" fmla="*/ 10439 w 1943021"/>
              <a:gd name="connsiteY2" fmla="*/ 1102548 h 2414519"/>
              <a:gd name="connsiteX3" fmla="*/ 6201 w 1943021"/>
              <a:gd name="connsiteY3" fmla="*/ 0 h 2414519"/>
              <a:gd name="connsiteX0" fmla="*/ 1937427 w 1937427"/>
              <a:gd name="connsiteY0" fmla="*/ 2414519 h 2414519"/>
              <a:gd name="connsiteX1" fmla="*/ 860489 w 1937427"/>
              <a:gd name="connsiteY1" fmla="*/ 1614659 h 2414519"/>
              <a:gd name="connsiteX2" fmla="*/ 4845 w 1937427"/>
              <a:gd name="connsiteY2" fmla="*/ 1102548 h 2414519"/>
              <a:gd name="connsiteX3" fmla="*/ 607 w 1937427"/>
              <a:gd name="connsiteY3" fmla="*/ 0 h 2414519"/>
            </a:gdLst>
            <a:ahLst/>
            <a:cxnLst>
              <a:cxn ang="0">
                <a:pos x="connsiteX0" y="connsiteY0"/>
              </a:cxn>
              <a:cxn ang="0">
                <a:pos x="connsiteX1" y="connsiteY1"/>
              </a:cxn>
              <a:cxn ang="0">
                <a:pos x="connsiteX2" y="connsiteY2"/>
              </a:cxn>
              <a:cxn ang="0">
                <a:pos x="connsiteX3" y="connsiteY3"/>
              </a:cxn>
            </a:cxnLst>
            <a:rect l="l" t="t" r="r" b="b"/>
            <a:pathLst>
              <a:path w="1937427" h="2414519">
                <a:moveTo>
                  <a:pt x="1937427" y="2414519"/>
                </a:moveTo>
                <a:cubicBezTo>
                  <a:pt x="1920722" y="1516598"/>
                  <a:pt x="1228670" y="1616040"/>
                  <a:pt x="860489" y="1614659"/>
                </a:cubicBezTo>
                <a:cubicBezTo>
                  <a:pt x="492308" y="1613278"/>
                  <a:pt x="11504" y="1666186"/>
                  <a:pt x="4845" y="1102548"/>
                </a:cubicBezTo>
                <a:cubicBezTo>
                  <a:pt x="-1814" y="538910"/>
                  <a:pt x="190" y="1012224"/>
                  <a:pt x="607" y="0"/>
                </a:cubicBezTo>
              </a:path>
            </a:pathLst>
          </a:custGeom>
          <a:noFill/>
          <a:ln w="38100" cap="flat" cmpd="sng" algn="ctr">
            <a:solidFill>
              <a:schemeClr val="tx1"/>
            </a:solidFill>
            <a:prstDash val="solid"/>
            <a:round/>
            <a:headEnd type="none" w="med" len="med"/>
            <a:tailEnd type="arrow"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58585A"/>
              </a:solidFill>
              <a:effectLst/>
              <a:uLnTx/>
              <a:uFillTx/>
              <a:latin typeface="Ericsson Hilda"/>
              <a:ea typeface="+mn-ea"/>
              <a:cs typeface="+mn-cs"/>
            </a:endParaRPr>
          </a:p>
        </p:txBody>
      </p:sp>
      <p:sp>
        <p:nvSpPr>
          <p:cNvPr id="58" name="Freeform 57"/>
          <p:cNvSpPr/>
          <p:nvPr/>
        </p:nvSpPr>
        <p:spPr bwMode="auto">
          <a:xfrm flipH="1">
            <a:off x="4364918" y="3642477"/>
            <a:ext cx="3939189" cy="1179095"/>
          </a:xfrm>
          <a:custGeom>
            <a:avLst/>
            <a:gdLst>
              <a:gd name="connsiteX0" fmla="*/ 1660358 w 1660358"/>
              <a:gd name="connsiteY0" fmla="*/ 818147 h 818147"/>
              <a:gd name="connsiteX1" fmla="*/ 397042 w 1660358"/>
              <a:gd name="connsiteY1" fmla="*/ 445168 h 818147"/>
              <a:gd name="connsiteX2" fmla="*/ 0 w 1660358"/>
              <a:gd name="connsiteY2" fmla="*/ 0 h 818147"/>
              <a:gd name="connsiteX3" fmla="*/ 0 w 1660358"/>
              <a:gd name="connsiteY3" fmla="*/ 0 h 818147"/>
              <a:gd name="connsiteX4" fmla="*/ 0 w 1660358"/>
              <a:gd name="connsiteY4" fmla="*/ 0 h 818147"/>
              <a:gd name="connsiteX0" fmla="*/ 1669791 w 1669791"/>
              <a:gd name="connsiteY0" fmla="*/ 818147 h 818147"/>
              <a:gd name="connsiteX1" fmla="*/ 177875 w 1669791"/>
              <a:gd name="connsiteY1" fmla="*/ 324853 h 818147"/>
              <a:gd name="connsiteX2" fmla="*/ 9433 w 1669791"/>
              <a:gd name="connsiteY2" fmla="*/ 0 h 818147"/>
              <a:gd name="connsiteX3" fmla="*/ 9433 w 1669791"/>
              <a:gd name="connsiteY3" fmla="*/ 0 h 818147"/>
              <a:gd name="connsiteX4" fmla="*/ 9433 w 1669791"/>
              <a:gd name="connsiteY4" fmla="*/ 0 h 818147"/>
              <a:gd name="connsiteX0" fmla="*/ 1660358 w 1660358"/>
              <a:gd name="connsiteY0" fmla="*/ 818147 h 818147"/>
              <a:gd name="connsiteX1" fmla="*/ 1034717 w 1660358"/>
              <a:gd name="connsiteY1" fmla="*/ 625642 h 818147"/>
              <a:gd name="connsiteX2" fmla="*/ 168442 w 1660358"/>
              <a:gd name="connsiteY2" fmla="*/ 324853 h 818147"/>
              <a:gd name="connsiteX3" fmla="*/ 0 w 1660358"/>
              <a:gd name="connsiteY3" fmla="*/ 0 h 818147"/>
              <a:gd name="connsiteX4" fmla="*/ 0 w 1660358"/>
              <a:gd name="connsiteY4" fmla="*/ 0 h 818147"/>
              <a:gd name="connsiteX5" fmla="*/ 0 w 1660358"/>
              <a:gd name="connsiteY5" fmla="*/ 0 h 818147"/>
              <a:gd name="connsiteX0" fmla="*/ 1660601 w 1660601"/>
              <a:gd name="connsiteY0" fmla="*/ 818147 h 818147"/>
              <a:gd name="connsiteX1" fmla="*/ 1492160 w 1660601"/>
              <a:gd name="connsiteY1" fmla="*/ 577515 h 818147"/>
              <a:gd name="connsiteX2" fmla="*/ 168685 w 1660601"/>
              <a:gd name="connsiteY2" fmla="*/ 324853 h 818147"/>
              <a:gd name="connsiteX3" fmla="*/ 243 w 1660601"/>
              <a:gd name="connsiteY3" fmla="*/ 0 h 818147"/>
              <a:gd name="connsiteX4" fmla="*/ 243 w 1660601"/>
              <a:gd name="connsiteY4" fmla="*/ 0 h 818147"/>
              <a:gd name="connsiteX5" fmla="*/ 243 w 1660601"/>
              <a:gd name="connsiteY5" fmla="*/ 0 h 818147"/>
              <a:gd name="connsiteX0" fmla="*/ 1708485 w 1708485"/>
              <a:gd name="connsiteY0" fmla="*/ 1203158 h 1203158"/>
              <a:gd name="connsiteX1" fmla="*/ 1540044 w 1708485"/>
              <a:gd name="connsiteY1" fmla="*/ 962526 h 1203158"/>
              <a:gd name="connsiteX2" fmla="*/ 216569 w 1708485"/>
              <a:gd name="connsiteY2" fmla="*/ 709864 h 1203158"/>
              <a:gd name="connsiteX3" fmla="*/ 48127 w 1708485"/>
              <a:gd name="connsiteY3" fmla="*/ 385011 h 1203158"/>
              <a:gd name="connsiteX4" fmla="*/ 48127 w 1708485"/>
              <a:gd name="connsiteY4" fmla="*/ 385011 h 1203158"/>
              <a:gd name="connsiteX5" fmla="*/ 0 w 1708485"/>
              <a:gd name="connsiteY5" fmla="*/ 0 h 1203158"/>
              <a:gd name="connsiteX0" fmla="*/ 1708485 w 1708485"/>
              <a:gd name="connsiteY0" fmla="*/ 1203158 h 1203158"/>
              <a:gd name="connsiteX1" fmla="*/ 1540044 w 1708485"/>
              <a:gd name="connsiteY1" fmla="*/ 962526 h 1203158"/>
              <a:gd name="connsiteX2" fmla="*/ 216569 w 1708485"/>
              <a:gd name="connsiteY2" fmla="*/ 709864 h 1203158"/>
              <a:gd name="connsiteX3" fmla="*/ 48127 w 1708485"/>
              <a:gd name="connsiteY3" fmla="*/ 385011 h 1203158"/>
              <a:gd name="connsiteX4" fmla="*/ 12032 w 1708485"/>
              <a:gd name="connsiteY4" fmla="*/ 397043 h 1203158"/>
              <a:gd name="connsiteX5" fmla="*/ 0 w 1708485"/>
              <a:gd name="connsiteY5" fmla="*/ 0 h 1203158"/>
              <a:gd name="connsiteX0" fmla="*/ 1708485 w 1708485"/>
              <a:gd name="connsiteY0" fmla="*/ 1203158 h 1203158"/>
              <a:gd name="connsiteX1" fmla="*/ 1540044 w 1708485"/>
              <a:gd name="connsiteY1" fmla="*/ 962526 h 1203158"/>
              <a:gd name="connsiteX2" fmla="*/ 216569 w 1708485"/>
              <a:gd name="connsiteY2" fmla="*/ 709864 h 1203158"/>
              <a:gd name="connsiteX3" fmla="*/ 48127 w 1708485"/>
              <a:gd name="connsiteY3" fmla="*/ 385011 h 1203158"/>
              <a:gd name="connsiteX4" fmla="*/ 0 w 1708485"/>
              <a:gd name="connsiteY4" fmla="*/ 0 h 1203158"/>
              <a:gd name="connsiteX0" fmla="*/ 1708485 w 1708485"/>
              <a:gd name="connsiteY0" fmla="*/ 1203158 h 1203158"/>
              <a:gd name="connsiteX1" fmla="*/ 1540044 w 1708485"/>
              <a:gd name="connsiteY1" fmla="*/ 962526 h 1203158"/>
              <a:gd name="connsiteX2" fmla="*/ 216569 w 1708485"/>
              <a:gd name="connsiteY2" fmla="*/ 709864 h 1203158"/>
              <a:gd name="connsiteX3" fmla="*/ 0 w 1708485"/>
              <a:gd name="connsiteY3" fmla="*/ 0 h 1203158"/>
              <a:gd name="connsiteX0" fmla="*/ 1660359 w 1660359"/>
              <a:gd name="connsiteY0" fmla="*/ 1179095 h 1179095"/>
              <a:gd name="connsiteX1" fmla="*/ 1491918 w 1660359"/>
              <a:gd name="connsiteY1" fmla="*/ 938463 h 1179095"/>
              <a:gd name="connsiteX2" fmla="*/ 168443 w 1660359"/>
              <a:gd name="connsiteY2" fmla="*/ 685801 h 1179095"/>
              <a:gd name="connsiteX3" fmla="*/ 0 w 1660359"/>
              <a:gd name="connsiteY3" fmla="*/ 0 h 1179095"/>
              <a:gd name="connsiteX0" fmla="*/ 1674002 w 1674002"/>
              <a:gd name="connsiteY0" fmla="*/ 1179095 h 1179095"/>
              <a:gd name="connsiteX1" fmla="*/ 1505561 w 1674002"/>
              <a:gd name="connsiteY1" fmla="*/ 938463 h 1179095"/>
              <a:gd name="connsiteX2" fmla="*/ 182086 w 1674002"/>
              <a:gd name="connsiteY2" fmla="*/ 685801 h 1179095"/>
              <a:gd name="connsiteX3" fmla="*/ 13643 w 1674002"/>
              <a:gd name="connsiteY3" fmla="*/ 0 h 1179095"/>
              <a:gd name="connsiteX0" fmla="*/ 1842444 w 1842444"/>
              <a:gd name="connsiteY0" fmla="*/ 1179095 h 1179095"/>
              <a:gd name="connsiteX1" fmla="*/ 1505561 w 1842444"/>
              <a:gd name="connsiteY1" fmla="*/ 938463 h 1179095"/>
              <a:gd name="connsiteX2" fmla="*/ 182086 w 1842444"/>
              <a:gd name="connsiteY2" fmla="*/ 685801 h 1179095"/>
              <a:gd name="connsiteX3" fmla="*/ 13643 w 1842444"/>
              <a:gd name="connsiteY3" fmla="*/ 0 h 1179095"/>
              <a:gd name="connsiteX0" fmla="*/ 1842444 w 1842444"/>
              <a:gd name="connsiteY0" fmla="*/ 1179095 h 1179095"/>
              <a:gd name="connsiteX1" fmla="*/ 1505561 w 1842444"/>
              <a:gd name="connsiteY1" fmla="*/ 938463 h 1179095"/>
              <a:gd name="connsiteX2" fmla="*/ 182086 w 1842444"/>
              <a:gd name="connsiteY2" fmla="*/ 685801 h 1179095"/>
              <a:gd name="connsiteX3" fmla="*/ 13643 w 1842444"/>
              <a:gd name="connsiteY3" fmla="*/ 0 h 1179095"/>
              <a:gd name="connsiteX0" fmla="*/ 1842444 w 1842444"/>
              <a:gd name="connsiteY0" fmla="*/ 1179095 h 1179095"/>
              <a:gd name="connsiteX1" fmla="*/ 182086 w 1842444"/>
              <a:gd name="connsiteY1" fmla="*/ 685801 h 1179095"/>
              <a:gd name="connsiteX2" fmla="*/ 13643 w 1842444"/>
              <a:gd name="connsiteY2" fmla="*/ 0 h 1179095"/>
              <a:gd name="connsiteX0" fmla="*/ 1842444 w 1842444"/>
              <a:gd name="connsiteY0" fmla="*/ 1179095 h 1179095"/>
              <a:gd name="connsiteX1" fmla="*/ 182086 w 1842444"/>
              <a:gd name="connsiteY1" fmla="*/ 685801 h 1179095"/>
              <a:gd name="connsiteX2" fmla="*/ 13643 w 1842444"/>
              <a:gd name="connsiteY2" fmla="*/ 0 h 1179095"/>
              <a:gd name="connsiteX0" fmla="*/ 1835568 w 1835568"/>
              <a:gd name="connsiteY0" fmla="*/ 1179095 h 1179095"/>
              <a:gd name="connsiteX1" fmla="*/ 199273 w 1835568"/>
              <a:gd name="connsiteY1" fmla="*/ 517358 h 1179095"/>
              <a:gd name="connsiteX2" fmla="*/ 6767 w 1835568"/>
              <a:gd name="connsiteY2" fmla="*/ 0 h 1179095"/>
              <a:gd name="connsiteX0" fmla="*/ 1835568 w 1835568"/>
              <a:gd name="connsiteY0" fmla="*/ 1179095 h 1179095"/>
              <a:gd name="connsiteX1" fmla="*/ 199273 w 1835568"/>
              <a:gd name="connsiteY1" fmla="*/ 517358 h 1179095"/>
              <a:gd name="connsiteX2" fmla="*/ 6767 w 1835568"/>
              <a:gd name="connsiteY2" fmla="*/ 0 h 1179095"/>
              <a:gd name="connsiteX0" fmla="*/ 1828819 w 1828819"/>
              <a:gd name="connsiteY0" fmla="*/ 1179095 h 1179095"/>
              <a:gd name="connsiteX1" fmla="*/ 634446 w 1828819"/>
              <a:gd name="connsiteY1" fmla="*/ 649880 h 1179095"/>
              <a:gd name="connsiteX2" fmla="*/ 18 w 1828819"/>
              <a:gd name="connsiteY2" fmla="*/ 0 h 1179095"/>
              <a:gd name="connsiteX0" fmla="*/ 1828824 w 1828824"/>
              <a:gd name="connsiteY0" fmla="*/ 1179095 h 1179095"/>
              <a:gd name="connsiteX1" fmla="*/ 634451 w 1828824"/>
              <a:gd name="connsiteY1" fmla="*/ 649880 h 1179095"/>
              <a:gd name="connsiteX2" fmla="*/ 23 w 1828824"/>
              <a:gd name="connsiteY2" fmla="*/ 0 h 1179095"/>
              <a:gd name="connsiteX0" fmla="*/ 1828824 w 1828824"/>
              <a:gd name="connsiteY0" fmla="*/ 1179095 h 1179095"/>
              <a:gd name="connsiteX1" fmla="*/ 634451 w 1828824"/>
              <a:gd name="connsiteY1" fmla="*/ 649880 h 1179095"/>
              <a:gd name="connsiteX2" fmla="*/ 23 w 1828824"/>
              <a:gd name="connsiteY2" fmla="*/ 0 h 1179095"/>
              <a:gd name="connsiteX0" fmla="*/ 1828855 w 1828855"/>
              <a:gd name="connsiteY0" fmla="*/ 1179095 h 1179095"/>
              <a:gd name="connsiteX1" fmla="*/ 634482 w 1828855"/>
              <a:gd name="connsiteY1" fmla="*/ 649880 h 1179095"/>
              <a:gd name="connsiteX2" fmla="*/ 54 w 1828855"/>
              <a:gd name="connsiteY2" fmla="*/ 0 h 1179095"/>
              <a:gd name="connsiteX0" fmla="*/ 1828855 w 1828855"/>
              <a:gd name="connsiteY0" fmla="*/ 1179095 h 1179095"/>
              <a:gd name="connsiteX1" fmla="*/ 634482 w 1828855"/>
              <a:gd name="connsiteY1" fmla="*/ 649880 h 1179095"/>
              <a:gd name="connsiteX2" fmla="*/ 54 w 1828855"/>
              <a:gd name="connsiteY2" fmla="*/ 0 h 1179095"/>
            </a:gdLst>
            <a:ahLst/>
            <a:cxnLst>
              <a:cxn ang="0">
                <a:pos x="connsiteX0" y="connsiteY0"/>
              </a:cxn>
              <a:cxn ang="0">
                <a:pos x="connsiteX1" y="connsiteY1"/>
              </a:cxn>
              <a:cxn ang="0">
                <a:pos x="connsiteX2" y="connsiteY2"/>
              </a:cxn>
            </a:cxnLst>
            <a:rect l="l" t="t" r="r" b="b"/>
            <a:pathLst>
              <a:path w="1828855" h="1179095">
                <a:moveTo>
                  <a:pt x="1828855" y="1179095"/>
                </a:moveTo>
                <a:cubicBezTo>
                  <a:pt x="1819831" y="540833"/>
                  <a:pt x="1151185" y="700273"/>
                  <a:pt x="634482" y="649880"/>
                </a:cubicBezTo>
                <a:cubicBezTo>
                  <a:pt x="117779" y="599487"/>
                  <a:pt x="-2953" y="452513"/>
                  <a:pt x="54" y="0"/>
                </a:cubicBezTo>
              </a:path>
            </a:pathLst>
          </a:custGeom>
          <a:noFill/>
          <a:ln w="38100" cap="flat" cmpd="sng" algn="ctr">
            <a:solidFill>
              <a:schemeClr val="tx1"/>
            </a:solidFill>
            <a:prstDash val="solid"/>
            <a:round/>
            <a:headEnd type="none" w="med" len="med"/>
            <a:tailEnd type="arrow"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58585A"/>
              </a:solidFill>
              <a:effectLst/>
              <a:uLnTx/>
              <a:uFillTx/>
              <a:latin typeface="Ericsson Hilda"/>
              <a:ea typeface="+mn-ea"/>
              <a:cs typeface="+mn-cs"/>
            </a:endParaRPr>
          </a:p>
        </p:txBody>
      </p:sp>
      <p:cxnSp>
        <p:nvCxnSpPr>
          <p:cNvPr id="90" name="Curved Connector 89"/>
          <p:cNvCxnSpPr>
            <a:stCxn id="89" idx="5"/>
          </p:cNvCxnSpPr>
          <p:nvPr/>
        </p:nvCxnSpPr>
        <p:spPr bwMode="auto">
          <a:xfrm rot="10800000" flipV="1">
            <a:off x="4351027" y="6059212"/>
            <a:ext cx="744327" cy="235668"/>
          </a:xfrm>
          <a:prstGeom prst="curvedConnector3">
            <a:avLst>
              <a:gd name="adj1" fmla="val 50000"/>
            </a:avLst>
          </a:prstGeom>
          <a:solidFill>
            <a:schemeClr val="accent1"/>
          </a:solidFill>
          <a:ln w="19050" cap="flat" cmpd="sng" algn="ctr">
            <a:solidFill>
              <a:srgbClr val="F08A00"/>
            </a:solidFill>
            <a:prstDash val="solid"/>
            <a:round/>
            <a:headEnd type="none" w="med" len="med"/>
            <a:tailEnd type="none" w="med" len="med"/>
          </a:ln>
          <a:effectLst/>
        </p:spPr>
      </p:cxnSp>
      <p:sp>
        <p:nvSpPr>
          <p:cNvPr id="97" name="テキスト ボックス 17"/>
          <p:cNvSpPr txBox="1">
            <a:spLocks noChangeArrowheads="1"/>
          </p:cNvSpPr>
          <p:nvPr/>
        </p:nvSpPr>
        <p:spPr bwMode="auto">
          <a:xfrm>
            <a:off x="2308268" y="2829037"/>
            <a:ext cx="20265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alibri" pitchFamily="34" charset="0"/>
                <a:ea typeface="ＭＳ Ｐゴシック" pitchFamily="34" charset="-128"/>
              </a:defRPr>
            </a:lvl1pPr>
            <a:lvl2pPr marL="742950" indent="-285750" eaLnBrk="0" hangingPunct="0">
              <a:defRPr kumimoji="1">
                <a:solidFill>
                  <a:schemeClr val="tx1"/>
                </a:solidFill>
                <a:latin typeface="Calibri" pitchFamily="34" charset="0"/>
                <a:ea typeface="ＭＳ Ｐゴシック" pitchFamily="34" charset="-128"/>
              </a:defRPr>
            </a:lvl2pPr>
            <a:lvl3pPr marL="1143000" indent="-228600" eaLnBrk="0" hangingPunct="0">
              <a:defRPr kumimoji="1">
                <a:solidFill>
                  <a:schemeClr val="tx1"/>
                </a:solidFill>
                <a:latin typeface="Calibri" pitchFamily="34" charset="0"/>
                <a:ea typeface="ＭＳ Ｐゴシック" pitchFamily="34" charset="-128"/>
              </a:defRPr>
            </a:lvl3pPr>
            <a:lvl4pPr marL="1600200" indent="-228600" eaLnBrk="0" hangingPunct="0">
              <a:defRPr kumimoji="1">
                <a:solidFill>
                  <a:schemeClr val="tx1"/>
                </a:solidFill>
                <a:latin typeface="Calibri" pitchFamily="34" charset="0"/>
                <a:ea typeface="ＭＳ Ｐゴシック" pitchFamily="34" charset="-128"/>
              </a:defRPr>
            </a:lvl4pPr>
            <a:lvl5pPr marL="2057400" indent="-228600" eaLnBrk="0" hangingPunct="0">
              <a:defRPr kumimoji="1">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kumimoji="1">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kumimoji="1">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kumimoji="1">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kumimoji="1">
                <a:solidFill>
                  <a:schemeClr val="tx1"/>
                </a:solidFill>
                <a:latin typeface="Calibri" pitchFamily="34" charset="0"/>
                <a:ea typeface="ＭＳ Ｐゴシック" pitchFamily="34" charset="-128"/>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ja-JP" sz="1400" b="0" i="0" u="none" strike="noStrike" kern="1200" cap="none" spc="0" normalizeH="0" baseline="0" noProof="0">
                <a:ln>
                  <a:noFill/>
                </a:ln>
                <a:solidFill>
                  <a:srgbClr val="58585A"/>
                </a:solidFill>
                <a:effectLst/>
                <a:uLnTx/>
                <a:uFillTx/>
                <a:latin typeface="Ericsson Hilda"/>
                <a:ea typeface="ＭＳ Ｐゴシック" pitchFamily="34" charset="-128"/>
                <a:cs typeface="+mn-cs"/>
              </a:rPr>
              <a:t>S1-Setup (MME-eNB): </a:t>
            </a:r>
            <a:br>
              <a:rPr kumimoji="1" lang="en-US" altLang="ja-JP" sz="1400" b="0" i="0" u="none" strike="noStrike" kern="1200" cap="none" spc="0" normalizeH="0" baseline="0" noProof="0">
                <a:ln>
                  <a:noFill/>
                </a:ln>
                <a:solidFill>
                  <a:srgbClr val="58585A"/>
                </a:solidFill>
                <a:effectLst/>
                <a:uLnTx/>
                <a:uFillTx/>
                <a:latin typeface="Ericsson Hilda"/>
                <a:ea typeface="ＭＳ Ｐゴシック" pitchFamily="34" charset="-128"/>
                <a:cs typeface="+mn-cs"/>
              </a:rPr>
            </a:br>
            <a:r>
              <a:rPr kumimoji="1" lang="en-US" altLang="ja-JP" sz="1400" b="0" i="0" u="none" strike="noStrike" kern="1200" cap="none" spc="0" normalizeH="0" baseline="0" noProof="0">
                <a:ln>
                  <a:noFill/>
                </a:ln>
                <a:solidFill>
                  <a:srgbClr val="58585A"/>
                </a:solidFill>
                <a:effectLst/>
                <a:uLnTx/>
                <a:uFillTx/>
                <a:latin typeface="Ericsson Hilda"/>
                <a:ea typeface="ＭＳ Ｐゴシック" pitchFamily="34" charset="-128"/>
                <a:cs typeface="+mn-cs"/>
              </a:rPr>
              <a:t>DCN-ID=1</a:t>
            </a:r>
            <a:endParaRPr kumimoji="1" lang="ja-JP" altLang="en-US" sz="1400" b="0" i="0" u="none" strike="noStrike" kern="1200" cap="none" spc="0" normalizeH="0" baseline="0" noProof="0">
              <a:ln>
                <a:noFill/>
              </a:ln>
              <a:solidFill>
                <a:srgbClr val="58585A"/>
              </a:solidFill>
              <a:effectLst/>
              <a:uLnTx/>
              <a:uFillTx/>
              <a:latin typeface="Ericsson Hilda"/>
              <a:ea typeface="ＭＳ Ｐゴシック" pitchFamily="34" charset="-128"/>
              <a:cs typeface="+mn-cs"/>
            </a:endParaRPr>
          </a:p>
        </p:txBody>
      </p:sp>
      <p:sp>
        <p:nvSpPr>
          <p:cNvPr id="99" name="テキスト ボックス 17"/>
          <p:cNvSpPr txBox="1">
            <a:spLocks noChangeArrowheads="1"/>
          </p:cNvSpPr>
          <p:nvPr/>
        </p:nvSpPr>
        <p:spPr bwMode="auto">
          <a:xfrm>
            <a:off x="6182614" y="2829037"/>
            <a:ext cx="20265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alibri" pitchFamily="34" charset="0"/>
                <a:ea typeface="ＭＳ Ｐゴシック" pitchFamily="34" charset="-128"/>
              </a:defRPr>
            </a:lvl1pPr>
            <a:lvl2pPr marL="742950" indent="-285750" eaLnBrk="0" hangingPunct="0">
              <a:defRPr kumimoji="1">
                <a:solidFill>
                  <a:schemeClr val="tx1"/>
                </a:solidFill>
                <a:latin typeface="Calibri" pitchFamily="34" charset="0"/>
                <a:ea typeface="ＭＳ Ｐゴシック" pitchFamily="34" charset="-128"/>
              </a:defRPr>
            </a:lvl2pPr>
            <a:lvl3pPr marL="1143000" indent="-228600" eaLnBrk="0" hangingPunct="0">
              <a:defRPr kumimoji="1">
                <a:solidFill>
                  <a:schemeClr val="tx1"/>
                </a:solidFill>
                <a:latin typeface="Calibri" pitchFamily="34" charset="0"/>
                <a:ea typeface="ＭＳ Ｐゴシック" pitchFamily="34" charset="-128"/>
              </a:defRPr>
            </a:lvl3pPr>
            <a:lvl4pPr marL="1600200" indent="-228600" eaLnBrk="0" hangingPunct="0">
              <a:defRPr kumimoji="1">
                <a:solidFill>
                  <a:schemeClr val="tx1"/>
                </a:solidFill>
                <a:latin typeface="Calibri" pitchFamily="34" charset="0"/>
                <a:ea typeface="ＭＳ Ｐゴシック" pitchFamily="34" charset="-128"/>
              </a:defRPr>
            </a:lvl4pPr>
            <a:lvl5pPr marL="2057400" indent="-228600" eaLnBrk="0" hangingPunct="0">
              <a:defRPr kumimoji="1">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kumimoji="1">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kumimoji="1">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kumimoji="1">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kumimoji="1">
                <a:solidFill>
                  <a:schemeClr val="tx1"/>
                </a:solidFill>
                <a:latin typeface="Calibri" pitchFamily="34" charset="0"/>
                <a:ea typeface="ＭＳ Ｐゴシック" pitchFamily="34" charset="-128"/>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ja-JP" sz="1400" b="0" i="0" u="none" strike="noStrike" kern="1200" cap="none" spc="0" normalizeH="0" baseline="0" noProof="0">
                <a:ln>
                  <a:noFill/>
                </a:ln>
                <a:solidFill>
                  <a:srgbClr val="58585A"/>
                </a:solidFill>
                <a:effectLst/>
                <a:uLnTx/>
                <a:uFillTx/>
                <a:latin typeface="Ericsson Hilda"/>
                <a:ea typeface="ＭＳ Ｐゴシック" pitchFamily="34" charset="-128"/>
                <a:cs typeface="+mn-cs"/>
              </a:rPr>
              <a:t>S1-Setup (MME-eNB): </a:t>
            </a:r>
            <a:br>
              <a:rPr kumimoji="1" lang="en-US" altLang="ja-JP" sz="1400" b="0" i="0" u="none" strike="noStrike" kern="1200" cap="none" spc="0" normalizeH="0" baseline="0" noProof="0">
                <a:ln>
                  <a:noFill/>
                </a:ln>
                <a:solidFill>
                  <a:srgbClr val="58585A"/>
                </a:solidFill>
                <a:effectLst/>
                <a:uLnTx/>
                <a:uFillTx/>
                <a:latin typeface="Ericsson Hilda"/>
                <a:ea typeface="ＭＳ Ｐゴシック" pitchFamily="34" charset="-128"/>
                <a:cs typeface="+mn-cs"/>
              </a:rPr>
            </a:br>
            <a:r>
              <a:rPr kumimoji="1" lang="en-US" altLang="ja-JP" sz="1400" b="0" i="0" u="none" strike="noStrike" kern="1200" cap="none" spc="0" normalizeH="0" baseline="0" noProof="0">
                <a:ln>
                  <a:noFill/>
                </a:ln>
                <a:solidFill>
                  <a:srgbClr val="58585A"/>
                </a:solidFill>
                <a:effectLst/>
                <a:uLnTx/>
                <a:uFillTx/>
                <a:latin typeface="Ericsson Hilda"/>
                <a:ea typeface="ＭＳ Ｐゴシック" pitchFamily="34" charset="-128"/>
                <a:cs typeface="+mn-cs"/>
              </a:rPr>
              <a:t>DCN-ID=2</a:t>
            </a:r>
            <a:endParaRPr kumimoji="1" lang="ja-JP" altLang="en-US" sz="1400" b="0" i="0" u="none" strike="noStrike" kern="1200" cap="none" spc="0" normalizeH="0" baseline="0" noProof="0">
              <a:ln>
                <a:noFill/>
              </a:ln>
              <a:solidFill>
                <a:srgbClr val="58585A"/>
              </a:solidFill>
              <a:effectLst/>
              <a:uLnTx/>
              <a:uFillTx/>
              <a:latin typeface="Ericsson Hilda"/>
              <a:ea typeface="ＭＳ Ｐゴシック" pitchFamily="34" charset="-128"/>
              <a:cs typeface="+mn-cs"/>
            </a:endParaRPr>
          </a:p>
        </p:txBody>
      </p:sp>
      <p:sp>
        <p:nvSpPr>
          <p:cNvPr id="57" name="Freeform 56"/>
          <p:cNvSpPr/>
          <p:nvPr/>
        </p:nvSpPr>
        <p:spPr bwMode="auto">
          <a:xfrm>
            <a:off x="5345405" y="2103317"/>
            <a:ext cx="3058146" cy="642510"/>
          </a:xfrm>
          <a:custGeom>
            <a:avLst/>
            <a:gdLst>
              <a:gd name="connsiteX0" fmla="*/ 1660358 w 1660358"/>
              <a:gd name="connsiteY0" fmla="*/ 818147 h 818147"/>
              <a:gd name="connsiteX1" fmla="*/ 397042 w 1660358"/>
              <a:gd name="connsiteY1" fmla="*/ 445168 h 818147"/>
              <a:gd name="connsiteX2" fmla="*/ 0 w 1660358"/>
              <a:gd name="connsiteY2" fmla="*/ 0 h 818147"/>
              <a:gd name="connsiteX3" fmla="*/ 0 w 1660358"/>
              <a:gd name="connsiteY3" fmla="*/ 0 h 818147"/>
              <a:gd name="connsiteX4" fmla="*/ 0 w 1660358"/>
              <a:gd name="connsiteY4" fmla="*/ 0 h 818147"/>
              <a:gd name="connsiteX0" fmla="*/ 1669791 w 1669791"/>
              <a:gd name="connsiteY0" fmla="*/ 818147 h 818147"/>
              <a:gd name="connsiteX1" fmla="*/ 177875 w 1669791"/>
              <a:gd name="connsiteY1" fmla="*/ 324853 h 818147"/>
              <a:gd name="connsiteX2" fmla="*/ 9433 w 1669791"/>
              <a:gd name="connsiteY2" fmla="*/ 0 h 818147"/>
              <a:gd name="connsiteX3" fmla="*/ 9433 w 1669791"/>
              <a:gd name="connsiteY3" fmla="*/ 0 h 818147"/>
              <a:gd name="connsiteX4" fmla="*/ 9433 w 1669791"/>
              <a:gd name="connsiteY4" fmla="*/ 0 h 818147"/>
              <a:gd name="connsiteX0" fmla="*/ 1660358 w 1660358"/>
              <a:gd name="connsiteY0" fmla="*/ 818147 h 818147"/>
              <a:gd name="connsiteX1" fmla="*/ 1034717 w 1660358"/>
              <a:gd name="connsiteY1" fmla="*/ 625642 h 818147"/>
              <a:gd name="connsiteX2" fmla="*/ 168442 w 1660358"/>
              <a:gd name="connsiteY2" fmla="*/ 324853 h 818147"/>
              <a:gd name="connsiteX3" fmla="*/ 0 w 1660358"/>
              <a:gd name="connsiteY3" fmla="*/ 0 h 818147"/>
              <a:gd name="connsiteX4" fmla="*/ 0 w 1660358"/>
              <a:gd name="connsiteY4" fmla="*/ 0 h 818147"/>
              <a:gd name="connsiteX5" fmla="*/ 0 w 1660358"/>
              <a:gd name="connsiteY5" fmla="*/ 0 h 818147"/>
              <a:gd name="connsiteX0" fmla="*/ 1660601 w 1660601"/>
              <a:gd name="connsiteY0" fmla="*/ 818147 h 818147"/>
              <a:gd name="connsiteX1" fmla="*/ 1492160 w 1660601"/>
              <a:gd name="connsiteY1" fmla="*/ 577515 h 818147"/>
              <a:gd name="connsiteX2" fmla="*/ 168685 w 1660601"/>
              <a:gd name="connsiteY2" fmla="*/ 324853 h 818147"/>
              <a:gd name="connsiteX3" fmla="*/ 243 w 1660601"/>
              <a:gd name="connsiteY3" fmla="*/ 0 h 818147"/>
              <a:gd name="connsiteX4" fmla="*/ 243 w 1660601"/>
              <a:gd name="connsiteY4" fmla="*/ 0 h 818147"/>
              <a:gd name="connsiteX5" fmla="*/ 243 w 1660601"/>
              <a:gd name="connsiteY5" fmla="*/ 0 h 818147"/>
              <a:gd name="connsiteX0" fmla="*/ 1708485 w 1708485"/>
              <a:gd name="connsiteY0" fmla="*/ 1203158 h 1203158"/>
              <a:gd name="connsiteX1" fmla="*/ 1540044 w 1708485"/>
              <a:gd name="connsiteY1" fmla="*/ 962526 h 1203158"/>
              <a:gd name="connsiteX2" fmla="*/ 216569 w 1708485"/>
              <a:gd name="connsiteY2" fmla="*/ 709864 h 1203158"/>
              <a:gd name="connsiteX3" fmla="*/ 48127 w 1708485"/>
              <a:gd name="connsiteY3" fmla="*/ 385011 h 1203158"/>
              <a:gd name="connsiteX4" fmla="*/ 48127 w 1708485"/>
              <a:gd name="connsiteY4" fmla="*/ 385011 h 1203158"/>
              <a:gd name="connsiteX5" fmla="*/ 0 w 1708485"/>
              <a:gd name="connsiteY5" fmla="*/ 0 h 1203158"/>
              <a:gd name="connsiteX0" fmla="*/ 1708485 w 1708485"/>
              <a:gd name="connsiteY0" fmla="*/ 1203158 h 1203158"/>
              <a:gd name="connsiteX1" fmla="*/ 1540044 w 1708485"/>
              <a:gd name="connsiteY1" fmla="*/ 962526 h 1203158"/>
              <a:gd name="connsiteX2" fmla="*/ 216569 w 1708485"/>
              <a:gd name="connsiteY2" fmla="*/ 709864 h 1203158"/>
              <a:gd name="connsiteX3" fmla="*/ 48127 w 1708485"/>
              <a:gd name="connsiteY3" fmla="*/ 385011 h 1203158"/>
              <a:gd name="connsiteX4" fmla="*/ 12032 w 1708485"/>
              <a:gd name="connsiteY4" fmla="*/ 397043 h 1203158"/>
              <a:gd name="connsiteX5" fmla="*/ 0 w 1708485"/>
              <a:gd name="connsiteY5" fmla="*/ 0 h 1203158"/>
              <a:gd name="connsiteX0" fmla="*/ 1708485 w 1708485"/>
              <a:gd name="connsiteY0" fmla="*/ 1203158 h 1203158"/>
              <a:gd name="connsiteX1" fmla="*/ 1540044 w 1708485"/>
              <a:gd name="connsiteY1" fmla="*/ 962526 h 1203158"/>
              <a:gd name="connsiteX2" fmla="*/ 216569 w 1708485"/>
              <a:gd name="connsiteY2" fmla="*/ 709864 h 1203158"/>
              <a:gd name="connsiteX3" fmla="*/ 48127 w 1708485"/>
              <a:gd name="connsiteY3" fmla="*/ 385011 h 1203158"/>
              <a:gd name="connsiteX4" fmla="*/ 0 w 1708485"/>
              <a:gd name="connsiteY4" fmla="*/ 0 h 1203158"/>
              <a:gd name="connsiteX0" fmla="*/ 1708485 w 1708485"/>
              <a:gd name="connsiteY0" fmla="*/ 1203158 h 1203158"/>
              <a:gd name="connsiteX1" fmla="*/ 1540044 w 1708485"/>
              <a:gd name="connsiteY1" fmla="*/ 962526 h 1203158"/>
              <a:gd name="connsiteX2" fmla="*/ 216569 w 1708485"/>
              <a:gd name="connsiteY2" fmla="*/ 709864 h 1203158"/>
              <a:gd name="connsiteX3" fmla="*/ 0 w 1708485"/>
              <a:gd name="connsiteY3" fmla="*/ 0 h 1203158"/>
              <a:gd name="connsiteX0" fmla="*/ 1660359 w 1660359"/>
              <a:gd name="connsiteY0" fmla="*/ 1179095 h 1179095"/>
              <a:gd name="connsiteX1" fmla="*/ 1491918 w 1660359"/>
              <a:gd name="connsiteY1" fmla="*/ 938463 h 1179095"/>
              <a:gd name="connsiteX2" fmla="*/ 168443 w 1660359"/>
              <a:gd name="connsiteY2" fmla="*/ 685801 h 1179095"/>
              <a:gd name="connsiteX3" fmla="*/ 0 w 1660359"/>
              <a:gd name="connsiteY3" fmla="*/ 0 h 1179095"/>
              <a:gd name="connsiteX0" fmla="*/ 1674002 w 1674002"/>
              <a:gd name="connsiteY0" fmla="*/ 1179095 h 1179095"/>
              <a:gd name="connsiteX1" fmla="*/ 1505561 w 1674002"/>
              <a:gd name="connsiteY1" fmla="*/ 938463 h 1179095"/>
              <a:gd name="connsiteX2" fmla="*/ 182086 w 1674002"/>
              <a:gd name="connsiteY2" fmla="*/ 685801 h 1179095"/>
              <a:gd name="connsiteX3" fmla="*/ 13643 w 1674002"/>
              <a:gd name="connsiteY3" fmla="*/ 0 h 1179095"/>
              <a:gd name="connsiteX0" fmla="*/ 1842444 w 1842444"/>
              <a:gd name="connsiteY0" fmla="*/ 1179095 h 1179095"/>
              <a:gd name="connsiteX1" fmla="*/ 1505561 w 1842444"/>
              <a:gd name="connsiteY1" fmla="*/ 938463 h 1179095"/>
              <a:gd name="connsiteX2" fmla="*/ 182086 w 1842444"/>
              <a:gd name="connsiteY2" fmla="*/ 685801 h 1179095"/>
              <a:gd name="connsiteX3" fmla="*/ 13643 w 1842444"/>
              <a:gd name="connsiteY3" fmla="*/ 0 h 1179095"/>
              <a:gd name="connsiteX0" fmla="*/ 1842444 w 1842444"/>
              <a:gd name="connsiteY0" fmla="*/ 1179095 h 1179095"/>
              <a:gd name="connsiteX1" fmla="*/ 1505561 w 1842444"/>
              <a:gd name="connsiteY1" fmla="*/ 938463 h 1179095"/>
              <a:gd name="connsiteX2" fmla="*/ 182086 w 1842444"/>
              <a:gd name="connsiteY2" fmla="*/ 685801 h 1179095"/>
              <a:gd name="connsiteX3" fmla="*/ 13643 w 1842444"/>
              <a:gd name="connsiteY3" fmla="*/ 0 h 1179095"/>
              <a:gd name="connsiteX0" fmla="*/ 1842444 w 1842444"/>
              <a:gd name="connsiteY0" fmla="*/ 1179095 h 1179095"/>
              <a:gd name="connsiteX1" fmla="*/ 182086 w 1842444"/>
              <a:gd name="connsiteY1" fmla="*/ 685801 h 1179095"/>
              <a:gd name="connsiteX2" fmla="*/ 13643 w 1842444"/>
              <a:gd name="connsiteY2" fmla="*/ 0 h 1179095"/>
              <a:gd name="connsiteX0" fmla="*/ 1842444 w 1842444"/>
              <a:gd name="connsiteY0" fmla="*/ 1179095 h 1179095"/>
              <a:gd name="connsiteX1" fmla="*/ 182086 w 1842444"/>
              <a:gd name="connsiteY1" fmla="*/ 685801 h 1179095"/>
              <a:gd name="connsiteX2" fmla="*/ 13643 w 1842444"/>
              <a:gd name="connsiteY2" fmla="*/ 0 h 1179095"/>
              <a:gd name="connsiteX0" fmla="*/ 1835568 w 1835568"/>
              <a:gd name="connsiteY0" fmla="*/ 1179095 h 1179095"/>
              <a:gd name="connsiteX1" fmla="*/ 199273 w 1835568"/>
              <a:gd name="connsiteY1" fmla="*/ 517358 h 1179095"/>
              <a:gd name="connsiteX2" fmla="*/ 6767 w 1835568"/>
              <a:gd name="connsiteY2" fmla="*/ 0 h 1179095"/>
              <a:gd name="connsiteX0" fmla="*/ 1885459 w 1885459"/>
              <a:gd name="connsiteY0" fmla="*/ 1347537 h 1347537"/>
              <a:gd name="connsiteX1" fmla="*/ 249164 w 1885459"/>
              <a:gd name="connsiteY1" fmla="*/ 685800 h 1347537"/>
              <a:gd name="connsiteX2" fmla="*/ 8532 w 1885459"/>
              <a:gd name="connsiteY2" fmla="*/ 0 h 1347537"/>
              <a:gd name="connsiteX0" fmla="*/ 1885459 w 1885459"/>
              <a:gd name="connsiteY0" fmla="*/ 1347537 h 1347537"/>
              <a:gd name="connsiteX1" fmla="*/ 249164 w 1885459"/>
              <a:gd name="connsiteY1" fmla="*/ 685800 h 1347537"/>
              <a:gd name="connsiteX2" fmla="*/ 8532 w 1885459"/>
              <a:gd name="connsiteY2" fmla="*/ 0 h 1347537"/>
              <a:gd name="connsiteX0" fmla="*/ 1890797 w 1890797"/>
              <a:gd name="connsiteY0" fmla="*/ 1347537 h 1347537"/>
              <a:gd name="connsiteX1" fmla="*/ 254502 w 1890797"/>
              <a:gd name="connsiteY1" fmla="*/ 685800 h 1347537"/>
              <a:gd name="connsiteX2" fmla="*/ 13870 w 1890797"/>
              <a:gd name="connsiteY2" fmla="*/ 0 h 1347537"/>
              <a:gd name="connsiteX0" fmla="*/ 1878384 w 1878384"/>
              <a:gd name="connsiteY0" fmla="*/ 1347537 h 1347537"/>
              <a:gd name="connsiteX1" fmla="*/ 398500 w 1878384"/>
              <a:gd name="connsiteY1" fmla="*/ 757991 h 1347537"/>
              <a:gd name="connsiteX2" fmla="*/ 1457 w 1878384"/>
              <a:gd name="connsiteY2" fmla="*/ 0 h 1347537"/>
              <a:gd name="connsiteX0" fmla="*/ 1879552 w 1879552"/>
              <a:gd name="connsiteY0" fmla="*/ 1347537 h 1347537"/>
              <a:gd name="connsiteX1" fmla="*/ 399668 w 1879552"/>
              <a:gd name="connsiteY1" fmla="*/ 757991 h 1347537"/>
              <a:gd name="connsiteX2" fmla="*/ 2625 w 1879552"/>
              <a:gd name="connsiteY2" fmla="*/ 0 h 1347537"/>
              <a:gd name="connsiteX0" fmla="*/ 1882549 w 1882549"/>
              <a:gd name="connsiteY0" fmla="*/ 1347537 h 1347537"/>
              <a:gd name="connsiteX1" fmla="*/ 351566 w 1882549"/>
              <a:gd name="connsiteY1" fmla="*/ 995755 h 1347537"/>
              <a:gd name="connsiteX2" fmla="*/ 5622 w 1882549"/>
              <a:gd name="connsiteY2" fmla="*/ 0 h 1347537"/>
              <a:gd name="connsiteX0" fmla="*/ 1857000 w 1857000"/>
              <a:gd name="connsiteY0" fmla="*/ 1551337 h 1551337"/>
              <a:gd name="connsiteX1" fmla="*/ 351566 w 1857000"/>
              <a:gd name="connsiteY1" fmla="*/ 995755 h 1551337"/>
              <a:gd name="connsiteX2" fmla="*/ 5622 w 1857000"/>
              <a:gd name="connsiteY2" fmla="*/ 0 h 1551337"/>
              <a:gd name="connsiteX0" fmla="*/ 1857000 w 1857000"/>
              <a:gd name="connsiteY0" fmla="*/ 1551337 h 1551337"/>
              <a:gd name="connsiteX1" fmla="*/ 351566 w 1857000"/>
              <a:gd name="connsiteY1" fmla="*/ 995755 h 1551337"/>
              <a:gd name="connsiteX2" fmla="*/ 5622 w 1857000"/>
              <a:gd name="connsiteY2" fmla="*/ 0 h 1551337"/>
              <a:gd name="connsiteX0" fmla="*/ 1857000 w 1857000"/>
              <a:gd name="connsiteY0" fmla="*/ 1551337 h 1551337"/>
              <a:gd name="connsiteX1" fmla="*/ 351566 w 1857000"/>
              <a:gd name="connsiteY1" fmla="*/ 995755 h 1551337"/>
              <a:gd name="connsiteX2" fmla="*/ 5622 w 1857000"/>
              <a:gd name="connsiteY2" fmla="*/ 0 h 1551337"/>
              <a:gd name="connsiteX0" fmla="*/ 1859758 w 1859758"/>
              <a:gd name="connsiteY0" fmla="*/ 1551337 h 1551337"/>
              <a:gd name="connsiteX1" fmla="*/ 354324 w 1859758"/>
              <a:gd name="connsiteY1" fmla="*/ 995755 h 1551337"/>
              <a:gd name="connsiteX2" fmla="*/ 8380 w 1859758"/>
              <a:gd name="connsiteY2" fmla="*/ 0 h 1551337"/>
              <a:gd name="connsiteX0" fmla="*/ 1852894 w 1852894"/>
              <a:gd name="connsiteY0" fmla="*/ 1551337 h 1551337"/>
              <a:gd name="connsiteX1" fmla="*/ 347460 w 1852894"/>
              <a:gd name="connsiteY1" fmla="*/ 995755 h 1551337"/>
              <a:gd name="connsiteX2" fmla="*/ 1516 w 1852894"/>
              <a:gd name="connsiteY2" fmla="*/ 0 h 1551337"/>
              <a:gd name="connsiteX0" fmla="*/ 1851378 w 1851378"/>
              <a:gd name="connsiteY0" fmla="*/ 1551337 h 1551337"/>
              <a:gd name="connsiteX1" fmla="*/ 345944 w 1851378"/>
              <a:gd name="connsiteY1" fmla="*/ 995755 h 1551337"/>
              <a:gd name="connsiteX2" fmla="*/ 0 w 1851378"/>
              <a:gd name="connsiteY2" fmla="*/ 0 h 1551337"/>
            </a:gdLst>
            <a:ahLst/>
            <a:cxnLst>
              <a:cxn ang="0">
                <a:pos x="connsiteX0" y="connsiteY0"/>
              </a:cxn>
              <a:cxn ang="0">
                <a:pos x="connsiteX1" y="connsiteY1"/>
              </a:cxn>
              <a:cxn ang="0">
                <a:pos x="connsiteX2" y="connsiteY2"/>
              </a:cxn>
            </a:cxnLst>
            <a:rect l="l" t="t" r="r" b="b"/>
            <a:pathLst>
              <a:path w="1851378" h="1551337">
                <a:moveTo>
                  <a:pt x="1851378" y="1551337"/>
                </a:moveTo>
                <a:cubicBezTo>
                  <a:pt x="1850871" y="673639"/>
                  <a:pt x="718923" y="1075963"/>
                  <a:pt x="345944" y="995755"/>
                </a:cubicBezTo>
                <a:cubicBezTo>
                  <a:pt x="-52584" y="949515"/>
                  <a:pt x="36061" y="826566"/>
                  <a:pt x="0" y="0"/>
                </a:cubicBezTo>
              </a:path>
            </a:pathLst>
          </a:custGeom>
          <a:noFill/>
          <a:ln w="38100" cap="flat" cmpd="sng" algn="ctr">
            <a:solidFill>
              <a:schemeClr val="tx1"/>
            </a:solidFill>
            <a:prstDash val="solid"/>
            <a:round/>
            <a:headEnd type="none" w="med" len="med"/>
            <a:tailEnd type="arrow"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181818"/>
              </a:solidFill>
              <a:effectLst/>
              <a:uLnTx/>
              <a:uFillTx/>
              <a:latin typeface="Ericsson Hilda"/>
              <a:ea typeface="+mn-ea"/>
              <a:cs typeface="+mn-cs"/>
            </a:endParaRPr>
          </a:p>
        </p:txBody>
      </p:sp>
      <p:sp>
        <p:nvSpPr>
          <p:cNvPr id="63" name="Rectangular Callout 62"/>
          <p:cNvSpPr/>
          <p:nvPr/>
        </p:nvSpPr>
        <p:spPr bwMode="auto">
          <a:xfrm>
            <a:off x="7610036" y="1674058"/>
            <a:ext cx="2089321" cy="551262"/>
          </a:xfrm>
          <a:prstGeom prst="wedgeRectCallout">
            <a:avLst>
              <a:gd name="adj1" fmla="val -50566"/>
              <a:gd name="adj2" fmla="val 88760"/>
            </a:avLst>
          </a:prstGeom>
          <a:solidFill>
            <a:srgbClr val="FFFF99"/>
          </a:solidFill>
          <a:ln w="12700" cap="flat" cmpd="sng" algn="ctr">
            <a:solidFill>
              <a:schemeClr val="bg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54000" tIns="45720" rIns="18000" bIns="45720" numCol="1" rtlCol="0" anchor="t" anchorCtr="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400" b="0" i="0" u="none" strike="noStrike" kern="1200" cap="none" spc="0" normalizeH="0" baseline="0" noProof="0">
                <a:ln>
                  <a:noFill/>
                </a:ln>
                <a:solidFill>
                  <a:srgbClr val="58585A"/>
                </a:solidFill>
                <a:effectLst/>
                <a:uLnTx/>
                <a:uFillTx/>
                <a:latin typeface="Ericsson Hilda"/>
                <a:ea typeface="+mn-ea"/>
                <a:cs typeface="+mn-cs"/>
              </a:rPr>
              <a:t>Fetching UE Usage type</a:t>
            </a:r>
            <a:br>
              <a:rPr kumimoji="0" lang="en-US" sz="1400" b="0" i="0" u="none" strike="noStrike" kern="1200" cap="none" spc="0" normalizeH="0" baseline="0" noProof="0">
                <a:ln>
                  <a:noFill/>
                </a:ln>
                <a:solidFill>
                  <a:srgbClr val="58585A"/>
                </a:solidFill>
                <a:effectLst/>
                <a:uLnTx/>
                <a:uFillTx/>
                <a:latin typeface="Ericsson Hilda"/>
                <a:ea typeface="+mn-ea"/>
                <a:cs typeface="+mn-cs"/>
              </a:rPr>
            </a:br>
            <a:r>
              <a:rPr kumimoji="0" lang="en-US" sz="1400" b="0" i="0" u="none" strike="noStrike" kern="1200" cap="none" spc="0" normalizeH="0" baseline="0" noProof="0">
                <a:ln>
                  <a:noFill/>
                </a:ln>
                <a:solidFill>
                  <a:srgbClr val="58585A"/>
                </a:solidFill>
                <a:effectLst/>
                <a:uLnTx/>
                <a:uFillTx/>
                <a:latin typeface="Ericsson Hilda"/>
                <a:ea typeface="+mn-ea"/>
                <a:cs typeface="+mn-cs"/>
              </a:rPr>
              <a:t>(Conditional)</a:t>
            </a:r>
          </a:p>
        </p:txBody>
      </p:sp>
      <p:grpSp>
        <p:nvGrpSpPr>
          <p:cNvPr id="56" name="Group 45"/>
          <p:cNvGrpSpPr>
            <a:grpSpLocks noChangeAspect="1"/>
          </p:cNvGrpSpPr>
          <p:nvPr/>
        </p:nvGrpSpPr>
        <p:grpSpPr bwMode="auto">
          <a:xfrm>
            <a:off x="5078400" y="1338214"/>
            <a:ext cx="534010" cy="765103"/>
            <a:chOff x="1057" y="1587"/>
            <a:chExt cx="363" cy="520"/>
          </a:xfrm>
        </p:grpSpPr>
        <p:sp>
          <p:nvSpPr>
            <p:cNvPr id="59" name="AutoShape 46"/>
            <p:cNvSpPr>
              <a:spLocks noChangeAspect="1" noChangeArrowheads="1"/>
            </p:cNvSpPr>
            <p:nvPr/>
          </p:nvSpPr>
          <p:spPr bwMode="auto">
            <a:xfrm>
              <a:off x="1064" y="1735"/>
              <a:ext cx="350" cy="366"/>
            </a:xfrm>
            <a:prstGeom prst="roundRect">
              <a:avLst>
                <a:gd name="adj" fmla="val 9356"/>
              </a:avLst>
            </a:prstGeom>
            <a:solidFill>
              <a:schemeClr val="bg1"/>
            </a:solidFill>
            <a:ln w="12700" algn="ctr">
              <a:solidFill>
                <a:schemeClr val="bg1"/>
              </a:solidFill>
              <a:round/>
              <a:headEnd/>
              <a:tailEnd/>
            </a:ln>
          </p:spPr>
          <p:txBody>
            <a:bodyPr wrap="none" lIns="0" rIns="0" anchor="ct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sv-SE" altLang="en-US" sz="900" b="0" i="0" u="none" strike="noStrike" kern="1200" cap="none" spc="0" normalizeH="0" baseline="0" noProof="0">
                <a:ln>
                  <a:noFill/>
                </a:ln>
                <a:solidFill>
                  <a:srgbClr val="58585A"/>
                </a:solidFill>
                <a:effectLst/>
                <a:uLnTx/>
                <a:uFillTx/>
                <a:latin typeface="Ericsson Hilda"/>
                <a:ea typeface="+mn-ea"/>
                <a:cs typeface="Arial" charset="0"/>
              </a:endParaRPr>
            </a:p>
          </p:txBody>
        </p:sp>
        <p:sp>
          <p:nvSpPr>
            <p:cNvPr id="60" name="Oval 47"/>
            <p:cNvSpPr>
              <a:spLocks noChangeAspect="1" noChangeArrowheads="1"/>
            </p:cNvSpPr>
            <p:nvPr/>
          </p:nvSpPr>
          <p:spPr bwMode="auto">
            <a:xfrm>
              <a:off x="1062" y="1594"/>
              <a:ext cx="352" cy="355"/>
            </a:xfrm>
            <a:prstGeom prst="ellipse">
              <a:avLst/>
            </a:prstGeom>
            <a:solidFill>
              <a:schemeClr val="bg1"/>
            </a:solidFill>
            <a:ln w="12700" algn="ctr">
              <a:solidFill>
                <a:schemeClr val="bg1"/>
              </a:solidFill>
              <a:round/>
              <a:headEnd/>
              <a:tailEnd/>
            </a:ln>
          </p:spPr>
          <p:txBody>
            <a:bodyPr wrap="none" lIns="0" rIns="0" anchor="ct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sv-SE" altLang="en-US" sz="900" b="0" i="0" u="none" strike="noStrike" kern="1200" cap="none" spc="0" normalizeH="0" baseline="0" noProof="0">
                <a:ln>
                  <a:noFill/>
                </a:ln>
                <a:solidFill>
                  <a:srgbClr val="58585A"/>
                </a:solidFill>
                <a:effectLst/>
                <a:uLnTx/>
                <a:uFillTx/>
                <a:latin typeface="Ericsson Hilda"/>
                <a:ea typeface="+mn-ea"/>
                <a:cs typeface="Arial" charset="0"/>
              </a:endParaRPr>
            </a:p>
          </p:txBody>
        </p:sp>
        <p:sp>
          <p:nvSpPr>
            <p:cNvPr id="64" name="Text Box 48"/>
            <p:cNvSpPr txBox="1">
              <a:spLocks noChangeAspect="1" noChangeArrowheads="1"/>
            </p:cNvSpPr>
            <p:nvPr/>
          </p:nvSpPr>
          <p:spPr bwMode="auto">
            <a:xfrm>
              <a:off x="1074" y="1870"/>
              <a:ext cx="327"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nchor="ct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marL="0" marR="0" lvl="0" indent="0" algn="ctr" defTabSz="914400" rtl="0" eaLnBrk="1" fontAlgn="base" latinLnBrk="0" hangingPunct="1">
                <a:lnSpc>
                  <a:spcPct val="80000"/>
                </a:lnSpc>
                <a:spcBef>
                  <a:spcPct val="50000"/>
                </a:spcBef>
                <a:spcAft>
                  <a:spcPct val="0"/>
                </a:spcAft>
                <a:buClrTx/>
                <a:buSzTx/>
                <a:buFontTx/>
                <a:buNone/>
                <a:tabLst/>
                <a:defRPr/>
              </a:pPr>
              <a:r>
                <a:rPr kumimoji="0" lang="en-US" altLang="en-US" sz="1200" b="1" i="0" u="none" strike="noStrike" kern="1200" cap="none" spc="0" normalizeH="0" baseline="0" noProof="0">
                  <a:ln>
                    <a:noFill/>
                  </a:ln>
                  <a:solidFill>
                    <a:srgbClr val="181818"/>
                  </a:solidFill>
                  <a:effectLst/>
                  <a:uLnTx/>
                  <a:uFillTx/>
                  <a:latin typeface="Ericsson Hilda"/>
                  <a:ea typeface="Segoe UI" panose="020B0502040204020203" pitchFamily="34" charset="0"/>
                  <a:cs typeface="Segoe UI" panose="020B0502040204020203" pitchFamily="34" charset="0"/>
                </a:rPr>
                <a:t>HSS </a:t>
              </a:r>
            </a:p>
          </p:txBody>
        </p:sp>
        <p:sp>
          <p:nvSpPr>
            <p:cNvPr id="65" name="Rectangle 49"/>
            <p:cNvSpPr>
              <a:spLocks noChangeAspect="1" noChangeArrowheads="1"/>
            </p:cNvSpPr>
            <p:nvPr/>
          </p:nvSpPr>
          <p:spPr bwMode="auto">
            <a:xfrm>
              <a:off x="1057" y="1587"/>
              <a:ext cx="363"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72000" rIns="72000" anchor="ct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sv-SE" altLang="en-US" sz="900" b="0" i="0" u="none" strike="noStrike" kern="1200" cap="none" spc="0" normalizeH="0" baseline="0" noProof="0">
                <a:ln>
                  <a:noFill/>
                </a:ln>
                <a:solidFill>
                  <a:srgbClr val="58585A"/>
                </a:solidFill>
                <a:effectLst/>
                <a:uLnTx/>
                <a:uFillTx/>
                <a:latin typeface="Ericsson Hilda"/>
                <a:ea typeface="+mn-ea"/>
                <a:cs typeface="Arial" charset="0"/>
              </a:endParaRPr>
            </a:p>
          </p:txBody>
        </p:sp>
        <p:sp>
          <p:nvSpPr>
            <p:cNvPr id="79" name="Freeform 11"/>
            <p:cNvSpPr>
              <a:spLocks noChangeAspect="1" noEditPoints="1"/>
            </p:cNvSpPr>
            <p:nvPr/>
          </p:nvSpPr>
          <p:spPr bwMode="auto">
            <a:xfrm>
              <a:off x="1057" y="1587"/>
              <a:ext cx="363" cy="520"/>
            </a:xfrm>
            <a:custGeom>
              <a:avLst/>
              <a:gdLst>
                <a:gd name="T0" fmla="*/ 43623 w 410"/>
                <a:gd name="T1" fmla="*/ 23686 h 589"/>
                <a:gd name="T2" fmla="*/ 40965 w 410"/>
                <a:gd name="T3" fmla="*/ 57264 h 589"/>
                <a:gd name="T4" fmla="*/ 1772 w 410"/>
                <a:gd name="T5" fmla="*/ 54866 h 589"/>
                <a:gd name="T6" fmla="*/ 22698 w 410"/>
                <a:gd name="T7" fmla="*/ 1600 h 589"/>
                <a:gd name="T8" fmla="*/ 44507 w 410"/>
                <a:gd name="T9" fmla="*/ 21287 h 589"/>
                <a:gd name="T10" fmla="*/ 45394 w 410"/>
                <a:gd name="T11" fmla="*/ 20487 h 589"/>
                <a:gd name="T12" fmla="*/ 0 w 410"/>
                <a:gd name="T13" fmla="*/ 20487 h 589"/>
                <a:gd name="T14" fmla="*/ 111 w 410"/>
                <a:gd name="T15" fmla="*/ 54866 h 589"/>
                <a:gd name="T16" fmla="*/ 40965 w 410"/>
                <a:gd name="T17" fmla="*/ 58864 h 589"/>
                <a:gd name="T18" fmla="*/ 45394 w 410"/>
                <a:gd name="T19" fmla="*/ 23686 h 589"/>
                <a:gd name="T20" fmla="*/ 16386 w 410"/>
                <a:gd name="T21" fmla="*/ 17290 h 589"/>
                <a:gd name="T22" fmla="*/ 29783 w 410"/>
                <a:gd name="T23" fmla="*/ 16890 h 589"/>
                <a:gd name="T24" fmla="*/ 23472 w 410"/>
                <a:gd name="T25" fmla="*/ 4797 h 589"/>
                <a:gd name="T26" fmla="*/ 21922 w 410"/>
                <a:gd name="T27" fmla="*/ 4797 h 589"/>
                <a:gd name="T28" fmla="*/ 15611 w 410"/>
                <a:gd name="T29" fmla="*/ 16890 h 589"/>
                <a:gd name="T30" fmla="*/ 22698 w 410"/>
                <a:gd name="T31" fmla="*/ 6896 h 589"/>
                <a:gd name="T32" fmla="*/ 17826 w 410"/>
                <a:gd name="T33" fmla="*/ 15690 h 589"/>
                <a:gd name="T34" fmla="*/ 9964 w 410"/>
                <a:gd name="T35" fmla="*/ 20987 h 589"/>
                <a:gd name="T36" fmla="*/ 8415 w 410"/>
                <a:gd name="T37" fmla="*/ 22587 h 589"/>
                <a:gd name="T38" fmla="*/ 8968 w 410"/>
                <a:gd name="T39" fmla="*/ 28382 h 589"/>
                <a:gd name="T40" fmla="*/ 22698 w 410"/>
                <a:gd name="T41" fmla="*/ 30281 h 589"/>
                <a:gd name="T42" fmla="*/ 35429 w 410"/>
                <a:gd name="T43" fmla="*/ 28982 h 589"/>
                <a:gd name="T44" fmla="*/ 36979 w 410"/>
                <a:gd name="T45" fmla="*/ 27382 h 589"/>
                <a:gd name="T46" fmla="*/ 36425 w 410"/>
                <a:gd name="T47" fmla="*/ 21587 h 589"/>
                <a:gd name="T48" fmla="*/ 22698 w 410"/>
                <a:gd name="T49" fmla="*/ 19688 h 589"/>
                <a:gd name="T50" fmla="*/ 9964 w 410"/>
                <a:gd name="T51" fmla="*/ 20987 h 589"/>
                <a:gd name="T52" fmla="*/ 33990 w 410"/>
                <a:gd name="T53" fmla="*/ 27682 h 589"/>
                <a:gd name="T54" fmla="*/ 13397 w 410"/>
                <a:gd name="T55" fmla="*/ 28082 h 589"/>
                <a:gd name="T56" fmla="*/ 10186 w 410"/>
                <a:gd name="T57" fmla="*/ 27183 h 589"/>
                <a:gd name="T58" fmla="*/ 10961 w 410"/>
                <a:gd name="T59" fmla="*/ 24386 h 589"/>
                <a:gd name="T60" fmla="*/ 32330 w 410"/>
                <a:gd name="T61" fmla="*/ 24785 h 589"/>
                <a:gd name="T62" fmla="*/ 35207 w 410"/>
                <a:gd name="T63" fmla="*/ 27183 h 589"/>
                <a:gd name="T64" fmla="*/ 34766 w 410"/>
                <a:gd name="T65" fmla="*/ 22486 h 589"/>
                <a:gd name="T66" fmla="*/ 33990 w 410"/>
                <a:gd name="T67" fmla="*/ 22886 h 589"/>
                <a:gd name="T68" fmla="*/ 13397 w 410"/>
                <a:gd name="T69" fmla="*/ 23287 h 589"/>
                <a:gd name="T70" fmla="*/ 10519 w 410"/>
                <a:gd name="T71" fmla="*/ 22587 h 589"/>
                <a:gd name="T72" fmla="*/ 22698 w 410"/>
                <a:gd name="T73" fmla="*/ 21287 h 58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10"/>
                <a:gd name="T112" fmla="*/ 0 h 589"/>
                <a:gd name="T113" fmla="*/ 410 w 410"/>
                <a:gd name="T114" fmla="*/ 589 h 58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10" h="589">
                  <a:moveTo>
                    <a:pt x="402" y="229"/>
                  </a:moveTo>
                  <a:cubicBezTo>
                    <a:pt x="397" y="229"/>
                    <a:pt x="394" y="233"/>
                    <a:pt x="394" y="237"/>
                  </a:cubicBezTo>
                  <a:cubicBezTo>
                    <a:pt x="394" y="549"/>
                    <a:pt x="394" y="549"/>
                    <a:pt x="394" y="549"/>
                  </a:cubicBezTo>
                  <a:cubicBezTo>
                    <a:pt x="394" y="563"/>
                    <a:pt x="383" y="573"/>
                    <a:pt x="370" y="573"/>
                  </a:cubicBezTo>
                  <a:cubicBezTo>
                    <a:pt x="41" y="573"/>
                    <a:pt x="41" y="573"/>
                    <a:pt x="41" y="573"/>
                  </a:cubicBezTo>
                  <a:cubicBezTo>
                    <a:pt x="27" y="573"/>
                    <a:pt x="17" y="563"/>
                    <a:pt x="16" y="549"/>
                  </a:cubicBezTo>
                  <a:cubicBezTo>
                    <a:pt x="16" y="205"/>
                    <a:pt x="16" y="205"/>
                    <a:pt x="16" y="205"/>
                  </a:cubicBezTo>
                  <a:cubicBezTo>
                    <a:pt x="17" y="101"/>
                    <a:pt x="101" y="16"/>
                    <a:pt x="205" y="16"/>
                  </a:cubicBezTo>
                  <a:cubicBezTo>
                    <a:pt x="309" y="16"/>
                    <a:pt x="394" y="101"/>
                    <a:pt x="394" y="205"/>
                  </a:cubicBezTo>
                  <a:cubicBezTo>
                    <a:pt x="394" y="209"/>
                    <a:pt x="397" y="213"/>
                    <a:pt x="402" y="213"/>
                  </a:cubicBezTo>
                  <a:cubicBezTo>
                    <a:pt x="406" y="213"/>
                    <a:pt x="410" y="209"/>
                    <a:pt x="410" y="205"/>
                  </a:cubicBezTo>
                  <a:cubicBezTo>
                    <a:pt x="410" y="205"/>
                    <a:pt x="410" y="205"/>
                    <a:pt x="410" y="205"/>
                  </a:cubicBezTo>
                  <a:cubicBezTo>
                    <a:pt x="410" y="92"/>
                    <a:pt x="318" y="0"/>
                    <a:pt x="205" y="0"/>
                  </a:cubicBezTo>
                  <a:cubicBezTo>
                    <a:pt x="92" y="0"/>
                    <a:pt x="0" y="92"/>
                    <a:pt x="0" y="205"/>
                  </a:cubicBezTo>
                  <a:cubicBezTo>
                    <a:pt x="0" y="205"/>
                    <a:pt x="0" y="205"/>
                    <a:pt x="0" y="205"/>
                  </a:cubicBezTo>
                  <a:cubicBezTo>
                    <a:pt x="1" y="549"/>
                    <a:pt x="1" y="549"/>
                    <a:pt x="1" y="549"/>
                  </a:cubicBezTo>
                  <a:cubicBezTo>
                    <a:pt x="1" y="571"/>
                    <a:pt x="18" y="589"/>
                    <a:pt x="41" y="589"/>
                  </a:cubicBezTo>
                  <a:cubicBezTo>
                    <a:pt x="370" y="589"/>
                    <a:pt x="370" y="589"/>
                    <a:pt x="370" y="589"/>
                  </a:cubicBezTo>
                  <a:cubicBezTo>
                    <a:pt x="392" y="589"/>
                    <a:pt x="410" y="571"/>
                    <a:pt x="410" y="549"/>
                  </a:cubicBezTo>
                  <a:cubicBezTo>
                    <a:pt x="410" y="237"/>
                    <a:pt x="410" y="237"/>
                    <a:pt x="410" y="237"/>
                  </a:cubicBezTo>
                  <a:cubicBezTo>
                    <a:pt x="410" y="233"/>
                    <a:pt x="406" y="229"/>
                    <a:pt x="402" y="229"/>
                  </a:cubicBezTo>
                  <a:moveTo>
                    <a:pt x="148" y="173"/>
                  </a:moveTo>
                  <a:cubicBezTo>
                    <a:pt x="262" y="173"/>
                    <a:pt x="262" y="173"/>
                    <a:pt x="262" y="173"/>
                  </a:cubicBezTo>
                  <a:cubicBezTo>
                    <a:pt x="264" y="173"/>
                    <a:pt x="267" y="172"/>
                    <a:pt x="269" y="169"/>
                  </a:cubicBezTo>
                  <a:cubicBezTo>
                    <a:pt x="270" y="167"/>
                    <a:pt x="270" y="164"/>
                    <a:pt x="269" y="162"/>
                  </a:cubicBezTo>
                  <a:cubicBezTo>
                    <a:pt x="212" y="48"/>
                    <a:pt x="212" y="48"/>
                    <a:pt x="212" y="48"/>
                  </a:cubicBezTo>
                  <a:cubicBezTo>
                    <a:pt x="211" y="45"/>
                    <a:pt x="208" y="43"/>
                    <a:pt x="205" y="43"/>
                  </a:cubicBezTo>
                  <a:cubicBezTo>
                    <a:pt x="202" y="43"/>
                    <a:pt x="199" y="45"/>
                    <a:pt x="198" y="48"/>
                  </a:cubicBezTo>
                  <a:cubicBezTo>
                    <a:pt x="141" y="162"/>
                    <a:pt x="141" y="162"/>
                    <a:pt x="141" y="162"/>
                  </a:cubicBezTo>
                  <a:cubicBezTo>
                    <a:pt x="139" y="164"/>
                    <a:pt x="139" y="167"/>
                    <a:pt x="141" y="169"/>
                  </a:cubicBezTo>
                  <a:cubicBezTo>
                    <a:pt x="142" y="172"/>
                    <a:pt x="145" y="173"/>
                    <a:pt x="148" y="173"/>
                  </a:cubicBezTo>
                  <a:moveTo>
                    <a:pt x="205" y="69"/>
                  </a:moveTo>
                  <a:cubicBezTo>
                    <a:pt x="249" y="157"/>
                    <a:pt x="249" y="157"/>
                    <a:pt x="249" y="157"/>
                  </a:cubicBezTo>
                  <a:cubicBezTo>
                    <a:pt x="161" y="157"/>
                    <a:pt x="161" y="157"/>
                    <a:pt x="161" y="157"/>
                  </a:cubicBezTo>
                  <a:lnTo>
                    <a:pt x="205" y="69"/>
                  </a:lnTo>
                  <a:close/>
                  <a:moveTo>
                    <a:pt x="90" y="210"/>
                  </a:moveTo>
                  <a:cubicBezTo>
                    <a:pt x="87" y="212"/>
                    <a:pt x="84" y="213"/>
                    <a:pt x="81" y="216"/>
                  </a:cubicBezTo>
                  <a:cubicBezTo>
                    <a:pt x="79" y="218"/>
                    <a:pt x="76" y="221"/>
                    <a:pt x="76" y="226"/>
                  </a:cubicBezTo>
                  <a:cubicBezTo>
                    <a:pt x="76" y="274"/>
                    <a:pt x="76" y="274"/>
                    <a:pt x="76" y="274"/>
                  </a:cubicBezTo>
                  <a:cubicBezTo>
                    <a:pt x="76" y="279"/>
                    <a:pt x="79" y="282"/>
                    <a:pt x="81" y="284"/>
                  </a:cubicBezTo>
                  <a:cubicBezTo>
                    <a:pt x="86" y="288"/>
                    <a:pt x="92" y="290"/>
                    <a:pt x="99" y="293"/>
                  </a:cubicBezTo>
                  <a:cubicBezTo>
                    <a:pt x="122" y="299"/>
                    <a:pt x="161" y="303"/>
                    <a:pt x="205" y="303"/>
                  </a:cubicBezTo>
                  <a:cubicBezTo>
                    <a:pt x="239" y="303"/>
                    <a:pt x="270" y="300"/>
                    <a:pt x="292" y="297"/>
                  </a:cubicBezTo>
                  <a:cubicBezTo>
                    <a:pt x="304" y="295"/>
                    <a:pt x="313" y="292"/>
                    <a:pt x="320" y="290"/>
                  </a:cubicBezTo>
                  <a:cubicBezTo>
                    <a:pt x="324" y="288"/>
                    <a:pt x="327" y="287"/>
                    <a:pt x="329" y="284"/>
                  </a:cubicBezTo>
                  <a:cubicBezTo>
                    <a:pt x="332" y="282"/>
                    <a:pt x="334" y="279"/>
                    <a:pt x="334" y="274"/>
                  </a:cubicBezTo>
                  <a:cubicBezTo>
                    <a:pt x="334" y="226"/>
                    <a:pt x="334" y="226"/>
                    <a:pt x="334" y="226"/>
                  </a:cubicBezTo>
                  <a:cubicBezTo>
                    <a:pt x="334" y="221"/>
                    <a:pt x="332" y="218"/>
                    <a:pt x="329" y="216"/>
                  </a:cubicBezTo>
                  <a:cubicBezTo>
                    <a:pt x="325" y="212"/>
                    <a:pt x="319" y="210"/>
                    <a:pt x="311" y="207"/>
                  </a:cubicBezTo>
                  <a:cubicBezTo>
                    <a:pt x="288" y="201"/>
                    <a:pt x="250" y="197"/>
                    <a:pt x="205" y="197"/>
                  </a:cubicBezTo>
                  <a:cubicBezTo>
                    <a:pt x="171" y="197"/>
                    <a:pt x="141" y="199"/>
                    <a:pt x="118" y="203"/>
                  </a:cubicBezTo>
                  <a:cubicBezTo>
                    <a:pt x="107" y="205"/>
                    <a:pt x="97" y="208"/>
                    <a:pt x="90" y="210"/>
                  </a:cubicBezTo>
                  <a:moveTo>
                    <a:pt x="318" y="272"/>
                  </a:moveTo>
                  <a:cubicBezTo>
                    <a:pt x="317" y="274"/>
                    <a:pt x="313" y="275"/>
                    <a:pt x="307" y="277"/>
                  </a:cubicBezTo>
                  <a:cubicBezTo>
                    <a:pt x="287" y="283"/>
                    <a:pt x="249" y="287"/>
                    <a:pt x="205" y="287"/>
                  </a:cubicBezTo>
                  <a:cubicBezTo>
                    <a:pt x="172" y="287"/>
                    <a:pt x="142" y="285"/>
                    <a:pt x="121" y="281"/>
                  </a:cubicBezTo>
                  <a:cubicBezTo>
                    <a:pt x="110" y="279"/>
                    <a:pt x="102" y="277"/>
                    <a:pt x="96" y="275"/>
                  </a:cubicBezTo>
                  <a:cubicBezTo>
                    <a:pt x="94" y="274"/>
                    <a:pt x="93" y="273"/>
                    <a:pt x="92" y="272"/>
                  </a:cubicBezTo>
                  <a:cubicBezTo>
                    <a:pt x="92" y="242"/>
                    <a:pt x="92" y="242"/>
                    <a:pt x="92" y="242"/>
                  </a:cubicBezTo>
                  <a:cubicBezTo>
                    <a:pt x="94" y="243"/>
                    <a:pt x="97" y="244"/>
                    <a:pt x="99" y="244"/>
                  </a:cubicBezTo>
                  <a:cubicBezTo>
                    <a:pt x="122" y="251"/>
                    <a:pt x="161" y="255"/>
                    <a:pt x="205" y="255"/>
                  </a:cubicBezTo>
                  <a:cubicBezTo>
                    <a:pt x="239" y="255"/>
                    <a:pt x="270" y="252"/>
                    <a:pt x="292" y="248"/>
                  </a:cubicBezTo>
                  <a:cubicBezTo>
                    <a:pt x="303" y="247"/>
                    <a:pt x="312" y="244"/>
                    <a:pt x="319" y="242"/>
                  </a:cubicBezTo>
                  <a:lnTo>
                    <a:pt x="318" y="272"/>
                  </a:lnTo>
                  <a:close/>
                  <a:moveTo>
                    <a:pt x="290" y="219"/>
                  </a:moveTo>
                  <a:cubicBezTo>
                    <a:pt x="300" y="221"/>
                    <a:pt x="309" y="223"/>
                    <a:pt x="314" y="225"/>
                  </a:cubicBezTo>
                  <a:cubicBezTo>
                    <a:pt x="315" y="225"/>
                    <a:pt x="315" y="226"/>
                    <a:pt x="316" y="226"/>
                  </a:cubicBezTo>
                  <a:cubicBezTo>
                    <a:pt x="313" y="227"/>
                    <a:pt x="311" y="228"/>
                    <a:pt x="307" y="229"/>
                  </a:cubicBezTo>
                  <a:cubicBezTo>
                    <a:pt x="287" y="235"/>
                    <a:pt x="249" y="239"/>
                    <a:pt x="205" y="239"/>
                  </a:cubicBezTo>
                  <a:cubicBezTo>
                    <a:pt x="172" y="239"/>
                    <a:pt x="142" y="236"/>
                    <a:pt x="121" y="233"/>
                  </a:cubicBezTo>
                  <a:cubicBezTo>
                    <a:pt x="110" y="231"/>
                    <a:pt x="102" y="229"/>
                    <a:pt x="96" y="227"/>
                  </a:cubicBezTo>
                  <a:cubicBezTo>
                    <a:pt x="96" y="226"/>
                    <a:pt x="95" y="226"/>
                    <a:pt x="95" y="226"/>
                  </a:cubicBezTo>
                  <a:cubicBezTo>
                    <a:pt x="97" y="225"/>
                    <a:pt x="100" y="224"/>
                    <a:pt x="103" y="223"/>
                  </a:cubicBezTo>
                  <a:cubicBezTo>
                    <a:pt x="123" y="217"/>
                    <a:pt x="162" y="213"/>
                    <a:pt x="205" y="213"/>
                  </a:cubicBezTo>
                  <a:cubicBezTo>
                    <a:pt x="238" y="213"/>
                    <a:pt x="268" y="215"/>
                    <a:pt x="290" y="219"/>
                  </a:cubicBezTo>
                </a:path>
              </a:pathLst>
            </a:custGeom>
            <a:solidFill>
              <a:srgbClr val="00A9D4"/>
            </a:solidFill>
            <a:ln>
              <a:noFill/>
            </a:ln>
            <a:extLst>
              <a:ext uri="{91240B29-F687-4F45-9708-019B960494DF}">
                <a14:hiddenLine xmlns:a14="http://schemas.microsoft.com/office/drawing/2010/main" w="9525">
                  <a:solidFill>
                    <a:srgbClr val="000000"/>
                  </a:solidFill>
                  <a:round/>
                  <a:headEnd/>
                  <a:tailEnd/>
                </a14:hiddenLine>
              </a:ext>
            </a:extLst>
          </p:spPr>
          <p:txBody>
            <a:bodyPr tIns="1080000"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181818"/>
                </a:solidFill>
                <a:effectLst/>
                <a:uLnTx/>
                <a:uFillTx/>
                <a:latin typeface="Ericsson Hilda"/>
                <a:ea typeface="+mn-ea"/>
                <a:cs typeface="+mn-cs"/>
              </a:endParaRPr>
            </a:p>
          </p:txBody>
        </p:sp>
      </p:grpSp>
      <p:grpSp>
        <p:nvGrpSpPr>
          <p:cNvPr id="80" name="Group 557"/>
          <p:cNvGrpSpPr>
            <a:grpSpLocks noChangeAspect="1"/>
          </p:cNvGrpSpPr>
          <p:nvPr/>
        </p:nvGrpSpPr>
        <p:grpSpPr bwMode="auto">
          <a:xfrm>
            <a:off x="10174323" y="2858403"/>
            <a:ext cx="516970" cy="746394"/>
            <a:chOff x="3510" y="1858"/>
            <a:chExt cx="363" cy="520"/>
          </a:xfrm>
        </p:grpSpPr>
        <p:sp>
          <p:nvSpPr>
            <p:cNvPr id="81" name="AutoShape 238"/>
            <p:cNvSpPr>
              <a:spLocks noChangeAspect="1" noChangeArrowheads="1"/>
            </p:cNvSpPr>
            <p:nvPr/>
          </p:nvSpPr>
          <p:spPr bwMode="auto">
            <a:xfrm>
              <a:off x="3517" y="2006"/>
              <a:ext cx="350" cy="366"/>
            </a:xfrm>
            <a:prstGeom prst="roundRect">
              <a:avLst>
                <a:gd name="adj" fmla="val 9356"/>
              </a:avLst>
            </a:prstGeom>
            <a:solidFill>
              <a:schemeClr val="bg1"/>
            </a:solidFill>
            <a:ln w="12700" algn="ctr">
              <a:solidFill>
                <a:schemeClr val="bg1"/>
              </a:solidFill>
              <a:round/>
              <a:headEnd/>
              <a:tailEnd/>
            </a:ln>
          </p:spPr>
          <p:txBody>
            <a:bodyPr wrap="none" lIns="0" r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sv-SE" altLang="en-US" sz="900" b="0" i="0" u="none" strike="noStrike" kern="1200" cap="none" spc="0" normalizeH="0" baseline="0" noProof="0">
                <a:ln>
                  <a:noFill/>
                </a:ln>
                <a:solidFill>
                  <a:srgbClr val="181818"/>
                </a:solidFill>
                <a:effectLst/>
                <a:uLnTx/>
                <a:uFillTx/>
                <a:latin typeface="Ericsson Hilda"/>
                <a:ea typeface="+mn-ea"/>
                <a:cs typeface="+mn-cs"/>
              </a:endParaRPr>
            </a:p>
          </p:txBody>
        </p:sp>
        <p:sp>
          <p:nvSpPr>
            <p:cNvPr id="82" name="Oval 239"/>
            <p:cNvSpPr>
              <a:spLocks noChangeAspect="1" noChangeArrowheads="1"/>
            </p:cNvSpPr>
            <p:nvPr/>
          </p:nvSpPr>
          <p:spPr bwMode="auto">
            <a:xfrm>
              <a:off x="3515" y="1865"/>
              <a:ext cx="352" cy="355"/>
            </a:xfrm>
            <a:prstGeom prst="ellipse">
              <a:avLst/>
            </a:prstGeom>
            <a:solidFill>
              <a:schemeClr val="bg1"/>
            </a:solidFill>
            <a:ln w="12700" algn="ctr">
              <a:solidFill>
                <a:schemeClr val="bg1"/>
              </a:solidFill>
              <a:round/>
              <a:headEnd/>
              <a:tailEnd/>
            </a:ln>
          </p:spPr>
          <p:txBody>
            <a:bodyPr wrap="none" lIns="0" r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sv-SE" altLang="en-US" sz="900" b="0" i="0" u="none" strike="noStrike" kern="1200" cap="none" spc="0" normalizeH="0" baseline="0" noProof="0">
                <a:ln>
                  <a:noFill/>
                </a:ln>
                <a:solidFill>
                  <a:srgbClr val="181818"/>
                </a:solidFill>
                <a:effectLst/>
                <a:uLnTx/>
                <a:uFillTx/>
                <a:latin typeface="Ericsson Hilda"/>
                <a:ea typeface="+mn-ea"/>
                <a:cs typeface="+mn-cs"/>
              </a:endParaRPr>
            </a:p>
          </p:txBody>
        </p:sp>
        <p:sp>
          <p:nvSpPr>
            <p:cNvPr id="83" name="Text Box 240"/>
            <p:cNvSpPr txBox="1">
              <a:spLocks noChangeAspect="1" noChangeArrowheads="1"/>
            </p:cNvSpPr>
            <p:nvPr/>
          </p:nvSpPr>
          <p:spPr bwMode="auto">
            <a:xfrm>
              <a:off x="3527" y="2141"/>
              <a:ext cx="327"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181818"/>
                  </a:solidFill>
                  <a:effectLst/>
                  <a:uLnTx/>
                  <a:uFillTx/>
                  <a:latin typeface="Ericsson Hilda"/>
                  <a:ea typeface="Segoe UI" panose="020B0502040204020203" pitchFamily="34" charset="0"/>
                  <a:cs typeface="Segoe UI" panose="020B0502040204020203" pitchFamily="34" charset="0"/>
                </a:rPr>
                <a:t>MME</a:t>
              </a:r>
            </a:p>
          </p:txBody>
        </p:sp>
        <p:sp>
          <p:nvSpPr>
            <p:cNvPr id="84" name="Rectangle 241"/>
            <p:cNvSpPr>
              <a:spLocks noChangeAspect="1" noChangeArrowheads="1"/>
            </p:cNvSpPr>
            <p:nvPr/>
          </p:nvSpPr>
          <p:spPr bwMode="auto">
            <a:xfrm>
              <a:off x="3510" y="1858"/>
              <a:ext cx="363"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72000" rIns="7200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sv-SE" altLang="en-US" sz="900" b="0" i="0" u="none" strike="noStrike" kern="1200" cap="none" spc="0" normalizeH="0" baseline="0" noProof="0">
                <a:ln>
                  <a:noFill/>
                </a:ln>
                <a:solidFill>
                  <a:srgbClr val="181818"/>
                </a:solidFill>
                <a:effectLst/>
                <a:uLnTx/>
                <a:uFillTx/>
                <a:latin typeface="Ericsson Hilda"/>
                <a:ea typeface="+mn-ea"/>
                <a:cs typeface="+mn-cs"/>
              </a:endParaRPr>
            </a:p>
          </p:txBody>
        </p:sp>
        <p:sp>
          <p:nvSpPr>
            <p:cNvPr id="85" name="Freeform 11"/>
            <p:cNvSpPr>
              <a:spLocks noChangeAspect="1" noEditPoints="1"/>
            </p:cNvSpPr>
            <p:nvPr/>
          </p:nvSpPr>
          <p:spPr bwMode="auto">
            <a:xfrm>
              <a:off x="3510" y="1858"/>
              <a:ext cx="363" cy="519"/>
            </a:xfrm>
            <a:custGeom>
              <a:avLst/>
              <a:gdLst>
                <a:gd name="T0" fmla="*/ 10325 w 410"/>
                <a:gd name="T1" fmla="*/ 4678 h 589"/>
                <a:gd name="T2" fmla="*/ 10120 w 410"/>
                <a:gd name="T3" fmla="*/ 4843 h 589"/>
                <a:gd name="T4" fmla="*/ 10120 w 410"/>
                <a:gd name="T5" fmla="*/ 11215 h 589"/>
                <a:gd name="T6" fmla="*/ 9503 w 410"/>
                <a:gd name="T7" fmla="*/ 11706 h 589"/>
                <a:gd name="T8" fmla="*/ 1053 w 410"/>
                <a:gd name="T9" fmla="*/ 11706 h 589"/>
                <a:gd name="T10" fmla="*/ 410 w 410"/>
                <a:gd name="T11" fmla="*/ 11215 h 589"/>
                <a:gd name="T12" fmla="*/ 410 w 410"/>
                <a:gd name="T13" fmla="*/ 4188 h 589"/>
                <a:gd name="T14" fmla="*/ 5265 w 410"/>
                <a:gd name="T15" fmla="*/ 328 h 589"/>
                <a:gd name="T16" fmla="*/ 10120 w 410"/>
                <a:gd name="T17" fmla="*/ 4188 h 589"/>
                <a:gd name="T18" fmla="*/ 10325 w 410"/>
                <a:gd name="T19" fmla="*/ 4351 h 589"/>
                <a:gd name="T20" fmla="*/ 10531 w 410"/>
                <a:gd name="T21" fmla="*/ 4188 h 589"/>
                <a:gd name="T22" fmla="*/ 10531 w 410"/>
                <a:gd name="T23" fmla="*/ 4188 h 589"/>
                <a:gd name="T24" fmla="*/ 5265 w 410"/>
                <a:gd name="T25" fmla="*/ 0 h 589"/>
                <a:gd name="T26" fmla="*/ 0 w 410"/>
                <a:gd name="T27" fmla="*/ 4188 h 589"/>
                <a:gd name="T28" fmla="*/ 0 w 410"/>
                <a:gd name="T29" fmla="*/ 4188 h 589"/>
                <a:gd name="T30" fmla="*/ 26 w 410"/>
                <a:gd name="T31" fmla="*/ 11215 h 589"/>
                <a:gd name="T32" fmla="*/ 1053 w 410"/>
                <a:gd name="T33" fmla="*/ 12033 h 589"/>
                <a:gd name="T34" fmla="*/ 9503 w 410"/>
                <a:gd name="T35" fmla="*/ 12033 h 589"/>
                <a:gd name="T36" fmla="*/ 10531 w 410"/>
                <a:gd name="T37" fmla="*/ 11215 h 589"/>
                <a:gd name="T38" fmla="*/ 10531 w 410"/>
                <a:gd name="T39" fmla="*/ 4843 h 589"/>
                <a:gd name="T40" fmla="*/ 10325 w 410"/>
                <a:gd name="T41" fmla="*/ 4678 h 589"/>
                <a:gd name="T42" fmla="*/ 5265 w 410"/>
                <a:gd name="T43" fmla="*/ 1083 h 589"/>
                <a:gd name="T44" fmla="*/ 5086 w 410"/>
                <a:gd name="T45" fmla="*/ 1185 h 589"/>
                <a:gd name="T46" fmla="*/ 1952 w 410"/>
                <a:gd name="T47" fmla="*/ 5945 h 589"/>
                <a:gd name="T48" fmla="*/ 1977 w 410"/>
                <a:gd name="T49" fmla="*/ 6108 h 589"/>
                <a:gd name="T50" fmla="*/ 2133 w 410"/>
                <a:gd name="T51" fmla="*/ 6190 h 589"/>
                <a:gd name="T52" fmla="*/ 8400 w 410"/>
                <a:gd name="T53" fmla="*/ 6190 h 589"/>
                <a:gd name="T54" fmla="*/ 8578 w 410"/>
                <a:gd name="T55" fmla="*/ 6108 h 589"/>
                <a:gd name="T56" fmla="*/ 8578 w 410"/>
                <a:gd name="T57" fmla="*/ 5945 h 589"/>
                <a:gd name="T58" fmla="*/ 5446 w 410"/>
                <a:gd name="T59" fmla="*/ 1185 h 589"/>
                <a:gd name="T60" fmla="*/ 5265 w 410"/>
                <a:gd name="T61" fmla="*/ 1083 h 589"/>
                <a:gd name="T62" fmla="*/ 2465 w 410"/>
                <a:gd name="T63" fmla="*/ 5863 h 589"/>
                <a:gd name="T64" fmla="*/ 5265 w 410"/>
                <a:gd name="T65" fmla="*/ 1614 h 589"/>
                <a:gd name="T66" fmla="*/ 8066 w 410"/>
                <a:gd name="T67" fmla="*/ 5863 h 589"/>
                <a:gd name="T68" fmla="*/ 2465 w 410"/>
                <a:gd name="T69" fmla="*/ 5863 h 5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10"/>
                <a:gd name="T106" fmla="*/ 0 h 589"/>
                <a:gd name="T107" fmla="*/ 410 w 410"/>
                <a:gd name="T108" fmla="*/ 589 h 58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10" h="589">
                  <a:moveTo>
                    <a:pt x="402" y="229"/>
                  </a:moveTo>
                  <a:cubicBezTo>
                    <a:pt x="397" y="229"/>
                    <a:pt x="394" y="233"/>
                    <a:pt x="394" y="237"/>
                  </a:cubicBezTo>
                  <a:cubicBezTo>
                    <a:pt x="394" y="549"/>
                    <a:pt x="394" y="549"/>
                    <a:pt x="394" y="549"/>
                  </a:cubicBezTo>
                  <a:cubicBezTo>
                    <a:pt x="394" y="563"/>
                    <a:pt x="383" y="573"/>
                    <a:pt x="370" y="573"/>
                  </a:cubicBezTo>
                  <a:cubicBezTo>
                    <a:pt x="41" y="573"/>
                    <a:pt x="41" y="573"/>
                    <a:pt x="41" y="573"/>
                  </a:cubicBezTo>
                  <a:cubicBezTo>
                    <a:pt x="27" y="573"/>
                    <a:pt x="17" y="563"/>
                    <a:pt x="16" y="549"/>
                  </a:cubicBezTo>
                  <a:cubicBezTo>
                    <a:pt x="16" y="205"/>
                    <a:pt x="16" y="205"/>
                    <a:pt x="16" y="205"/>
                  </a:cubicBezTo>
                  <a:cubicBezTo>
                    <a:pt x="17" y="101"/>
                    <a:pt x="101" y="16"/>
                    <a:pt x="205" y="16"/>
                  </a:cubicBezTo>
                  <a:cubicBezTo>
                    <a:pt x="309" y="16"/>
                    <a:pt x="394" y="101"/>
                    <a:pt x="394" y="205"/>
                  </a:cubicBezTo>
                  <a:cubicBezTo>
                    <a:pt x="394" y="209"/>
                    <a:pt x="397" y="213"/>
                    <a:pt x="402" y="213"/>
                  </a:cubicBezTo>
                  <a:cubicBezTo>
                    <a:pt x="406" y="213"/>
                    <a:pt x="410" y="209"/>
                    <a:pt x="410" y="205"/>
                  </a:cubicBezTo>
                  <a:cubicBezTo>
                    <a:pt x="410" y="205"/>
                    <a:pt x="410" y="205"/>
                    <a:pt x="410" y="205"/>
                  </a:cubicBezTo>
                  <a:cubicBezTo>
                    <a:pt x="410" y="92"/>
                    <a:pt x="318" y="0"/>
                    <a:pt x="205" y="0"/>
                  </a:cubicBezTo>
                  <a:cubicBezTo>
                    <a:pt x="92" y="0"/>
                    <a:pt x="0" y="92"/>
                    <a:pt x="0" y="205"/>
                  </a:cubicBezTo>
                  <a:cubicBezTo>
                    <a:pt x="0" y="205"/>
                    <a:pt x="0" y="205"/>
                    <a:pt x="0" y="205"/>
                  </a:cubicBezTo>
                  <a:cubicBezTo>
                    <a:pt x="1" y="549"/>
                    <a:pt x="1" y="549"/>
                    <a:pt x="1" y="549"/>
                  </a:cubicBezTo>
                  <a:cubicBezTo>
                    <a:pt x="1" y="571"/>
                    <a:pt x="18" y="589"/>
                    <a:pt x="41" y="589"/>
                  </a:cubicBezTo>
                  <a:cubicBezTo>
                    <a:pt x="370" y="589"/>
                    <a:pt x="370" y="589"/>
                    <a:pt x="370" y="589"/>
                  </a:cubicBezTo>
                  <a:cubicBezTo>
                    <a:pt x="392" y="589"/>
                    <a:pt x="410" y="571"/>
                    <a:pt x="410" y="549"/>
                  </a:cubicBezTo>
                  <a:cubicBezTo>
                    <a:pt x="410" y="237"/>
                    <a:pt x="410" y="237"/>
                    <a:pt x="410" y="237"/>
                  </a:cubicBezTo>
                  <a:cubicBezTo>
                    <a:pt x="410" y="233"/>
                    <a:pt x="406" y="229"/>
                    <a:pt x="402" y="229"/>
                  </a:cubicBezTo>
                  <a:moveTo>
                    <a:pt x="205" y="53"/>
                  </a:moveTo>
                  <a:cubicBezTo>
                    <a:pt x="202" y="53"/>
                    <a:pt x="199" y="55"/>
                    <a:pt x="198" y="58"/>
                  </a:cubicBezTo>
                  <a:cubicBezTo>
                    <a:pt x="76" y="291"/>
                    <a:pt x="76" y="291"/>
                    <a:pt x="76" y="291"/>
                  </a:cubicBezTo>
                  <a:cubicBezTo>
                    <a:pt x="75" y="294"/>
                    <a:pt x="75" y="297"/>
                    <a:pt x="77" y="299"/>
                  </a:cubicBezTo>
                  <a:cubicBezTo>
                    <a:pt x="78" y="301"/>
                    <a:pt x="81" y="303"/>
                    <a:pt x="83" y="303"/>
                  </a:cubicBezTo>
                  <a:cubicBezTo>
                    <a:pt x="327" y="303"/>
                    <a:pt x="327" y="303"/>
                    <a:pt x="327" y="303"/>
                  </a:cubicBezTo>
                  <a:cubicBezTo>
                    <a:pt x="330" y="303"/>
                    <a:pt x="332" y="301"/>
                    <a:pt x="334" y="299"/>
                  </a:cubicBezTo>
                  <a:cubicBezTo>
                    <a:pt x="335" y="297"/>
                    <a:pt x="335" y="294"/>
                    <a:pt x="334" y="291"/>
                  </a:cubicBezTo>
                  <a:cubicBezTo>
                    <a:pt x="212" y="58"/>
                    <a:pt x="212" y="58"/>
                    <a:pt x="212" y="58"/>
                  </a:cubicBezTo>
                  <a:cubicBezTo>
                    <a:pt x="211" y="55"/>
                    <a:pt x="208" y="53"/>
                    <a:pt x="205" y="53"/>
                  </a:cubicBezTo>
                  <a:moveTo>
                    <a:pt x="96" y="287"/>
                  </a:moveTo>
                  <a:cubicBezTo>
                    <a:pt x="205" y="79"/>
                    <a:pt x="205" y="79"/>
                    <a:pt x="205" y="79"/>
                  </a:cubicBezTo>
                  <a:cubicBezTo>
                    <a:pt x="314" y="287"/>
                    <a:pt x="314" y="287"/>
                    <a:pt x="314" y="287"/>
                  </a:cubicBezTo>
                  <a:lnTo>
                    <a:pt x="96" y="287"/>
                  </a:lnTo>
                  <a:close/>
                </a:path>
              </a:pathLst>
            </a:custGeom>
            <a:solidFill>
              <a:srgbClr val="8F3F7B"/>
            </a:solidFill>
            <a:ln>
              <a:noFill/>
            </a:ln>
            <a:extLst>
              <a:ext uri="{91240B29-F687-4F45-9708-019B960494DF}">
                <a14:hiddenLine xmlns:a14="http://schemas.microsoft.com/office/drawing/2010/main" w="9525">
                  <a:solidFill>
                    <a:srgbClr val="000000"/>
                  </a:solidFill>
                  <a:round/>
                  <a:headEnd/>
                  <a:tailEnd/>
                </a14:hiddenLine>
              </a:ext>
            </a:extLst>
          </p:spPr>
          <p:txBody>
            <a:bodyPr tIns="1080000"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181818"/>
                </a:solidFill>
                <a:effectLst/>
                <a:uLnTx/>
                <a:uFillTx/>
                <a:latin typeface="Ericsson Hilda"/>
                <a:ea typeface="+mn-ea"/>
                <a:cs typeface="+mn-cs"/>
              </a:endParaRPr>
            </a:p>
          </p:txBody>
        </p:sp>
      </p:grpSp>
      <p:grpSp>
        <p:nvGrpSpPr>
          <p:cNvPr id="86" name="Group 278"/>
          <p:cNvGrpSpPr>
            <a:grpSpLocks noChangeAspect="1"/>
          </p:cNvGrpSpPr>
          <p:nvPr/>
        </p:nvGrpSpPr>
        <p:grpSpPr bwMode="auto">
          <a:xfrm>
            <a:off x="4004775" y="4878934"/>
            <a:ext cx="553824" cy="795180"/>
            <a:chOff x="3106" y="2389"/>
            <a:chExt cx="363" cy="520"/>
          </a:xfrm>
        </p:grpSpPr>
        <p:sp>
          <p:nvSpPr>
            <p:cNvPr id="87" name="AutoShape 220"/>
            <p:cNvSpPr>
              <a:spLocks noChangeAspect="1" noChangeArrowheads="1"/>
            </p:cNvSpPr>
            <p:nvPr/>
          </p:nvSpPr>
          <p:spPr bwMode="auto">
            <a:xfrm>
              <a:off x="3113" y="2537"/>
              <a:ext cx="350" cy="366"/>
            </a:xfrm>
            <a:prstGeom prst="roundRect">
              <a:avLst>
                <a:gd name="adj" fmla="val 9356"/>
              </a:avLst>
            </a:prstGeom>
            <a:solidFill>
              <a:schemeClr val="bg1"/>
            </a:solidFill>
            <a:ln w="12700">
              <a:solidFill>
                <a:schemeClr val="bg1"/>
              </a:solidFill>
              <a:round/>
              <a:headEnd/>
              <a:tailEnd/>
            </a:ln>
          </p:spPr>
          <p:txBody>
            <a:bodyPr wrap="none" lIns="0" r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sv-SE" altLang="en-US" sz="1000" b="0" i="0" u="none" strike="noStrike" kern="1200" cap="none" spc="0" normalizeH="0" baseline="0" noProof="0">
                <a:ln>
                  <a:noFill/>
                </a:ln>
                <a:solidFill>
                  <a:srgbClr val="58585A"/>
                </a:solidFill>
                <a:effectLst/>
                <a:uLnTx/>
                <a:uFillTx/>
                <a:latin typeface="Ericsson Hilda"/>
                <a:ea typeface="+mn-ea"/>
                <a:cs typeface="+mn-cs"/>
              </a:endParaRPr>
            </a:p>
          </p:txBody>
        </p:sp>
        <p:sp>
          <p:nvSpPr>
            <p:cNvPr id="88" name="Oval 221"/>
            <p:cNvSpPr>
              <a:spLocks noChangeAspect="1" noChangeArrowheads="1"/>
            </p:cNvSpPr>
            <p:nvPr/>
          </p:nvSpPr>
          <p:spPr bwMode="auto">
            <a:xfrm>
              <a:off x="3111" y="2396"/>
              <a:ext cx="352" cy="355"/>
            </a:xfrm>
            <a:prstGeom prst="ellipse">
              <a:avLst/>
            </a:prstGeom>
            <a:solidFill>
              <a:schemeClr val="bg1"/>
            </a:solidFill>
            <a:ln w="12700">
              <a:solidFill>
                <a:schemeClr val="bg1"/>
              </a:solidFill>
              <a:round/>
              <a:headEnd/>
              <a:tailEnd/>
            </a:ln>
          </p:spPr>
          <p:txBody>
            <a:bodyPr wrap="none" lIns="0" r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sv-SE" altLang="en-US" sz="1000" b="0" i="0" u="none" strike="noStrike" kern="1200" cap="none" spc="0" normalizeH="0" baseline="0" noProof="0">
                <a:ln>
                  <a:noFill/>
                </a:ln>
                <a:solidFill>
                  <a:srgbClr val="58585A"/>
                </a:solidFill>
                <a:effectLst/>
                <a:uLnTx/>
                <a:uFillTx/>
                <a:latin typeface="Ericsson Hilda"/>
                <a:ea typeface="+mn-ea"/>
                <a:cs typeface="+mn-cs"/>
              </a:endParaRPr>
            </a:p>
          </p:txBody>
        </p:sp>
        <p:sp>
          <p:nvSpPr>
            <p:cNvPr id="91" name="Text Box 222"/>
            <p:cNvSpPr txBox="1">
              <a:spLocks noChangeAspect="1" noChangeArrowheads="1"/>
            </p:cNvSpPr>
            <p:nvPr/>
          </p:nvSpPr>
          <p:spPr bwMode="auto">
            <a:xfrm>
              <a:off x="3123" y="2672"/>
              <a:ext cx="327"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181818"/>
                  </a:solidFill>
                  <a:effectLst/>
                  <a:uLnTx/>
                  <a:uFillTx/>
                  <a:latin typeface="Ericsson Hilda"/>
                  <a:ea typeface="Segoe UI" panose="020B0502040204020203" pitchFamily="34" charset="0"/>
                  <a:cs typeface="Segoe UI" panose="020B0502040204020203" pitchFamily="34" charset="0"/>
                </a:rPr>
                <a:t> </a:t>
              </a:r>
              <a:r>
                <a:rPr kumimoji="0" lang="en-US" altLang="en-US" sz="1200" b="1" i="0" u="none" strike="noStrike" kern="1200" cap="none" spc="0" normalizeH="0" baseline="0" noProof="0" err="1">
                  <a:ln>
                    <a:noFill/>
                  </a:ln>
                  <a:solidFill>
                    <a:srgbClr val="181818"/>
                  </a:solidFill>
                  <a:effectLst/>
                  <a:uLnTx/>
                  <a:uFillTx/>
                  <a:latin typeface="Ericsson Hilda"/>
                  <a:ea typeface="Segoe UI" panose="020B0502040204020203" pitchFamily="34" charset="0"/>
                  <a:cs typeface="Segoe UI" panose="020B0502040204020203" pitchFamily="34" charset="0"/>
                </a:rPr>
                <a:t>eNB</a:t>
              </a:r>
              <a:endParaRPr kumimoji="0" lang="en-US" altLang="en-US" sz="1200" b="1" i="0" u="none" strike="noStrike" kern="1200" cap="none" spc="0" normalizeH="0" baseline="0" noProof="0">
                <a:ln>
                  <a:noFill/>
                </a:ln>
                <a:solidFill>
                  <a:srgbClr val="181818"/>
                </a:solidFill>
                <a:effectLst/>
                <a:uLnTx/>
                <a:uFillTx/>
                <a:latin typeface="Ericsson Hilda"/>
                <a:ea typeface="Segoe UI" panose="020B0502040204020203" pitchFamily="34" charset="0"/>
                <a:cs typeface="Segoe UI" panose="020B0502040204020203" pitchFamily="34" charset="0"/>
              </a:endParaRPr>
            </a:p>
          </p:txBody>
        </p:sp>
        <p:sp>
          <p:nvSpPr>
            <p:cNvPr id="92" name="Rectangle 223"/>
            <p:cNvSpPr>
              <a:spLocks noChangeAspect="1" noChangeArrowheads="1"/>
            </p:cNvSpPr>
            <p:nvPr/>
          </p:nvSpPr>
          <p:spPr bwMode="auto">
            <a:xfrm>
              <a:off x="3106" y="2389"/>
              <a:ext cx="363"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72000" rIns="7200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sv-SE" altLang="en-US" sz="1000" b="0" i="0" u="none" strike="noStrike" kern="1200" cap="none" spc="0" normalizeH="0" baseline="0" noProof="0">
                <a:ln>
                  <a:noFill/>
                </a:ln>
                <a:solidFill>
                  <a:srgbClr val="58585A"/>
                </a:solidFill>
                <a:effectLst/>
                <a:uLnTx/>
                <a:uFillTx/>
                <a:latin typeface="Ericsson Hilda"/>
                <a:ea typeface="+mn-ea"/>
                <a:cs typeface="+mn-cs"/>
              </a:endParaRPr>
            </a:p>
          </p:txBody>
        </p:sp>
        <p:sp>
          <p:nvSpPr>
            <p:cNvPr id="93" name="Freeform 11"/>
            <p:cNvSpPr>
              <a:spLocks noChangeAspect="1" noEditPoints="1"/>
            </p:cNvSpPr>
            <p:nvPr/>
          </p:nvSpPr>
          <p:spPr bwMode="auto">
            <a:xfrm>
              <a:off x="3106" y="2389"/>
              <a:ext cx="363" cy="520"/>
            </a:xfrm>
            <a:custGeom>
              <a:avLst/>
              <a:gdLst>
                <a:gd name="T0" fmla="*/ 115539 w 410"/>
                <a:gd name="T1" fmla="*/ 64176 h 589"/>
                <a:gd name="T2" fmla="*/ 108501 w 410"/>
                <a:gd name="T3" fmla="*/ 155160 h 589"/>
                <a:gd name="T4" fmla="*/ 4692 w 410"/>
                <a:gd name="T5" fmla="*/ 148661 h 589"/>
                <a:gd name="T6" fmla="*/ 60116 w 410"/>
                <a:gd name="T7" fmla="*/ 4333 h 589"/>
                <a:gd name="T8" fmla="*/ 117885 w 410"/>
                <a:gd name="T9" fmla="*/ 57677 h 589"/>
                <a:gd name="T10" fmla="*/ 120230 w 410"/>
                <a:gd name="T11" fmla="*/ 55512 h 589"/>
                <a:gd name="T12" fmla="*/ 0 w 410"/>
                <a:gd name="T13" fmla="*/ 55512 h 589"/>
                <a:gd name="T14" fmla="*/ 292 w 410"/>
                <a:gd name="T15" fmla="*/ 148661 h 589"/>
                <a:gd name="T16" fmla="*/ 108501 w 410"/>
                <a:gd name="T17" fmla="*/ 159493 h 589"/>
                <a:gd name="T18" fmla="*/ 120230 w 410"/>
                <a:gd name="T19" fmla="*/ 64176 h 589"/>
                <a:gd name="T20" fmla="*/ 89147 w 410"/>
                <a:gd name="T21" fmla="*/ 78257 h 589"/>
                <a:gd name="T22" fmla="*/ 73898 w 410"/>
                <a:gd name="T23" fmla="*/ 37097 h 589"/>
                <a:gd name="T24" fmla="*/ 69793 w 410"/>
                <a:gd name="T25" fmla="*/ 31141 h 589"/>
                <a:gd name="T26" fmla="*/ 69206 w 410"/>
                <a:gd name="T27" fmla="*/ 37097 h 589"/>
                <a:gd name="T28" fmla="*/ 50731 w 410"/>
                <a:gd name="T29" fmla="*/ 37097 h 589"/>
                <a:gd name="T30" fmla="*/ 63342 w 410"/>
                <a:gd name="T31" fmla="*/ 28973 h 589"/>
                <a:gd name="T32" fmla="*/ 64807 w 410"/>
                <a:gd name="T33" fmla="*/ 25183 h 589"/>
                <a:gd name="T34" fmla="*/ 46040 w 410"/>
                <a:gd name="T35" fmla="*/ 37097 h 589"/>
                <a:gd name="T36" fmla="*/ 31083 w 410"/>
                <a:gd name="T37" fmla="*/ 78257 h 589"/>
                <a:gd name="T38" fmla="*/ 32844 w 410"/>
                <a:gd name="T39" fmla="*/ 82048 h 589"/>
                <a:gd name="T40" fmla="*/ 50145 w 410"/>
                <a:gd name="T41" fmla="*/ 80694 h 589"/>
                <a:gd name="T42" fmla="*/ 70086 w 410"/>
                <a:gd name="T43" fmla="*/ 80694 h 589"/>
                <a:gd name="T44" fmla="*/ 87680 w 410"/>
                <a:gd name="T45" fmla="*/ 82048 h 589"/>
                <a:gd name="T46" fmla="*/ 89147 w 410"/>
                <a:gd name="T47" fmla="*/ 78257 h 589"/>
                <a:gd name="T48" fmla="*/ 66273 w 410"/>
                <a:gd name="T49" fmla="*/ 60386 h 589"/>
                <a:gd name="T50" fmla="*/ 53371 w 410"/>
                <a:gd name="T51" fmla="*/ 60386 h 589"/>
                <a:gd name="T52" fmla="*/ 73604 w 410"/>
                <a:gd name="T53" fmla="*/ 77715 h 589"/>
                <a:gd name="T54" fmla="*/ 46332 w 410"/>
                <a:gd name="T55" fmla="*/ 77715 h 589"/>
                <a:gd name="T56" fmla="*/ 48678 w 410"/>
                <a:gd name="T57" fmla="*/ 66614 h 589"/>
                <a:gd name="T58" fmla="*/ 71259 w 410"/>
                <a:gd name="T59" fmla="*/ 66614 h 589"/>
                <a:gd name="T60" fmla="*/ 73604 w 410"/>
                <a:gd name="T61" fmla="*/ 77715 h 589"/>
                <a:gd name="T62" fmla="*/ 76830 w 410"/>
                <a:gd name="T63" fmla="*/ 49554 h 589"/>
                <a:gd name="T64" fmla="*/ 79176 w 410"/>
                <a:gd name="T65" fmla="*/ 37097 h 589"/>
                <a:gd name="T66" fmla="*/ 76830 w 410"/>
                <a:gd name="T67" fmla="*/ 24371 h 589"/>
                <a:gd name="T68" fmla="*/ 83868 w 410"/>
                <a:gd name="T69" fmla="*/ 37097 h 589"/>
                <a:gd name="T70" fmla="*/ 78003 w 410"/>
                <a:gd name="T71" fmla="*/ 50097 h 589"/>
                <a:gd name="T72" fmla="*/ 85041 w 410"/>
                <a:gd name="T73" fmla="*/ 54699 h 589"/>
                <a:gd name="T74" fmla="*/ 89147 w 410"/>
                <a:gd name="T75" fmla="*/ 37097 h 589"/>
                <a:gd name="T76" fmla="*/ 85041 w 410"/>
                <a:gd name="T77" fmla="*/ 19497 h 589"/>
                <a:gd name="T78" fmla="*/ 93838 w 410"/>
                <a:gd name="T79" fmla="*/ 37097 h 589"/>
                <a:gd name="T80" fmla="*/ 86506 w 410"/>
                <a:gd name="T81" fmla="*/ 54970 h 589"/>
                <a:gd name="T82" fmla="*/ 43401 w 410"/>
                <a:gd name="T83" fmla="*/ 49554 h 589"/>
                <a:gd name="T84" fmla="*/ 41054 w 410"/>
                <a:gd name="T85" fmla="*/ 37097 h 589"/>
                <a:gd name="T86" fmla="*/ 43401 w 410"/>
                <a:gd name="T87" fmla="*/ 24371 h 589"/>
                <a:gd name="T88" fmla="*/ 36362 w 410"/>
                <a:gd name="T89" fmla="*/ 37097 h 589"/>
                <a:gd name="T90" fmla="*/ 42228 w 410"/>
                <a:gd name="T91" fmla="*/ 50097 h 589"/>
                <a:gd name="T92" fmla="*/ 35190 w 410"/>
                <a:gd name="T93" fmla="*/ 54699 h 589"/>
                <a:gd name="T94" fmla="*/ 31083 w 410"/>
                <a:gd name="T95" fmla="*/ 37097 h 589"/>
                <a:gd name="T96" fmla="*/ 35190 w 410"/>
                <a:gd name="T97" fmla="*/ 19497 h 589"/>
                <a:gd name="T98" fmla="*/ 26392 w 410"/>
                <a:gd name="T99" fmla="*/ 37097 h 589"/>
                <a:gd name="T100" fmla="*/ 33724 w 410"/>
                <a:gd name="T101" fmla="*/ 54970 h 58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10"/>
                <a:gd name="T154" fmla="*/ 0 h 589"/>
                <a:gd name="T155" fmla="*/ 410 w 410"/>
                <a:gd name="T156" fmla="*/ 589 h 58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10" h="589">
                  <a:moveTo>
                    <a:pt x="402" y="229"/>
                  </a:moveTo>
                  <a:cubicBezTo>
                    <a:pt x="397" y="229"/>
                    <a:pt x="394" y="233"/>
                    <a:pt x="394" y="237"/>
                  </a:cubicBezTo>
                  <a:cubicBezTo>
                    <a:pt x="394" y="549"/>
                    <a:pt x="394" y="549"/>
                    <a:pt x="394" y="549"/>
                  </a:cubicBezTo>
                  <a:cubicBezTo>
                    <a:pt x="394" y="563"/>
                    <a:pt x="383" y="573"/>
                    <a:pt x="370" y="573"/>
                  </a:cubicBezTo>
                  <a:cubicBezTo>
                    <a:pt x="41" y="573"/>
                    <a:pt x="41" y="573"/>
                    <a:pt x="41" y="573"/>
                  </a:cubicBezTo>
                  <a:cubicBezTo>
                    <a:pt x="27" y="573"/>
                    <a:pt x="17" y="563"/>
                    <a:pt x="16" y="549"/>
                  </a:cubicBezTo>
                  <a:cubicBezTo>
                    <a:pt x="16" y="205"/>
                    <a:pt x="16" y="205"/>
                    <a:pt x="16" y="205"/>
                  </a:cubicBezTo>
                  <a:cubicBezTo>
                    <a:pt x="17" y="101"/>
                    <a:pt x="101" y="16"/>
                    <a:pt x="205" y="16"/>
                  </a:cubicBezTo>
                  <a:cubicBezTo>
                    <a:pt x="309" y="16"/>
                    <a:pt x="394" y="101"/>
                    <a:pt x="394" y="205"/>
                  </a:cubicBezTo>
                  <a:cubicBezTo>
                    <a:pt x="394" y="209"/>
                    <a:pt x="397" y="213"/>
                    <a:pt x="402" y="213"/>
                  </a:cubicBezTo>
                  <a:cubicBezTo>
                    <a:pt x="406" y="213"/>
                    <a:pt x="410" y="209"/>
                    <a:pt x="410" y="205"/>
                  </a:cubicBezTo>
                  <a:cubicBezTo>
                    <a:pt x="410" y="205"/>
                    <a:pt x="410" y="205"/>
                    <a:pt x="410" y="205"/>
                  </a:cubicBezTo>
                  <a:cubicBezTo>
                    <a:pt x="410" y="92"/>
                    <a:pt x="318" y="0"/>
                    <a:pt x="205" y="0"/>
                  </a:cubicBezTo>
                  <a:cubicBezTo>
                    <a:pt x="92" y="0"/>
                    <a:pt x="0" y="92"/>
                    <a:pt x="0" y="205"/>
                  </a:cubicBezTo>
                  <a:cubicBezTo>
                    <a:pt x="0" y="205"/>
                    <a:pt x="0" y="205"/>
                    <a:pt x="0" y="205"/>
                  </a:cubicBezTo>
                  <a:cubicBezTo>
                    <a:pt x="1" y="549"/>
                    <a:pt x="1" y="549"/>
                    <a:pt x="1" y="549"/>
                  </a:cubicBezTo>
                  <a:cubicBezTo>
                    <a:pt x="1" y="571"/>
                    <a:pt x="18" y="589"/>
                    <a:pt x="41" y="589"/>
                  </a:cubicBezTo>
                  <a:cubicBezTo>
                    <a:pt x="370" y="589"/>
                    <a:pt x="370" y="589"/>
                    <a:pt x="370" y="589"/>
                  </a:cubicBezTo>
                  <a:cubicBezTo>
                    <a:pt x="392" y="589"/>
                    <a:pt x="410" y="571"/>
                    <a:pt x="410" y="549"/>
                  </a:cubicBezTo>
                  <a:cubicBezTo>
                    <a:pt x="410" y="237"/>
                    <a:pt x="410" y="237"/>
                    <a:pt x="410" y="237"/>
                  </a:cubicBezTo>
                  <a:cubicBezTo>
                    <a:pt x="410" y="233"/>
                    <a:pt x="406" y="229"/>
                    <a:pt x="402" y="229"/>
                  </a:cubicBezTo>
                  <a:moveTo>
                    <a:pt x="304" y="289"/>
                  </a:moveTo>
                  <a:cubicBezTo>
                    <a:pt x="258" y="246"/>
                    <a:pt x="232" y="204"/>
                    <a:pt x="221" y="181"/>
                  </a:cubicBezTo>
                  <a:cubicBezTo>
                    <a:pt x="239" y="174"/>
                    <a:pt x="252" y="157"/>
                    <a:pt x="252" y="137"/>
                  </a:cubicBezTo>
                  <a:cubicBezTo>
                    <a:pt x="252" y="131"/>
                    <a:pt x="251" y="125"/>
                    <a:pt x="248" y="119"/>
                  </a:cubicBezTo>
                  <a:cubicBezTo>
                    <a:pt x="247" y="115"/>
                    <a:pt x="242" y="113"/>
                    <a:pt x="238" y="115"/>
                  </a:cubicBezTo>
                  <a:cubicBezTo>
                    <a:pt x="234" y="116"/>
                    <a:pt x="232" y="121"/>
                    <a:pt x="234" y="125"/>
                  </a:cubicBezTo>
                  <a:cubicBezTo>
                    <a:pt x="235" y="129"/>
                    <a:pt x="236" y="133"/>
                    <a:pt x="236" y="137"/>
                  </a:cubicBezTo>
                  <a:cubicBezTo>
                    <a:pt x="236" y="154"/>
                    <a:pt x="222" y="168"/>
                    <a:pt x="204" y="168"/>
                  </a:cubicBezTo>
                  <a:cubicBezTo>
                    <a:pt x="187" y="168"/>
                    <a:pt x="173" y="154"/>
                    <a:pt x="173" y="137"/>
                  </a:cubicBezTo>
                  <a:cubicBezTo>
                    <a:pt x="173" y="119"/>
                    <a:pt x="187" y="105"/>
                    <a:pt x="204" y="105"/>
                  </a:cubicBezTo>
                  <a:cubicBezTo>
                    <a:pt x="208" y="105"/>
                    <a:pt x="212" y="106"/>
                    <a:pt x="216" y="107"/>
                  </a:cubicBezTo>
                  <a:cubicBezTo>
                    <a:pt x="220" y="109"/>
                    <a:pt x="224" y="107"/>
                    <a:pt x="226" y="103"/>
                  </a:cubicBezTo>
                  <a:cubicBezTo>
                    <a:pt x="228" y="99"/>
                    <a:pt x="226" y="94"/>
                    <a:pt x="221" y="93"/>
                  </a:cubicBezTo>
                  <a:cubicBezTo>
                    <a:pt x="216" y="90"/>
                    <a:pt x="210" y="89"/>
                    <a:pt x="204" y="89"/>
                  </a:cubicBezTo>
                  <a:cubicBezTo>
                    <a:pt x="178" y="89"/>
                    <a:pt x="157" y="111"/>
                    <a:pt x="157" y="137"/>
                  </a:cubicBezTo>
                  <a:cubicBezTo>
                    <a:pt x="157" y="157"/>
                    <a:pt x="171" y="175"/>
                    <a:pt x="189" y="181"/>
                  </a:cubicBezTo>
                  <a:cubicBezTo>
                    <a:pt x="178" y="204"/>
                    <a:pt x="152" y="247"/>
                    <a:pt x="106" y="289"/>
                  </a:cubicBezTo>
                  <a:cubicBezTo>
                    <a:pt x="104" y="291"/>
                    <a:pt x="103" y="295"/>
                    <a:pt x="104" y="298"/>
                  </a:cubicBezTo>
                  <a:cubicBezTo>
                    <a:pt x="105" y="301"/>
                    <a:pt x="108" y="303"/>
                    <a:pt x="112" y="303"/>
                  </a:cubicBezTo>
                  <a:cubicBezTo>
                    <a:pt x="164" y="303"/>
                    <a:pt x="164" y="303"/>
                    <a:pt x="164" y="303"/>
                  </a:cubicBezTo>
                  <a:cubicBezTo>
                    <a:pt x="167" y="303"/>
                    <a:pt x="170" y="301"/>
                    <a:pt x="171" y="298"/>
                  </a:cubicBezTo>
                  <a:cubicBezTo>
                    <a:pt x="172" y="297"/>
                    <a:pt x="180" y="276"/>
                    <a:pt x="205" y="276"/>
                  </a:cubicBezTo>
                  <a:cubicBezTo>
                    <a:pt x="230" y="276"/>
                    <a:pt x="239" y="297"/>
                    <a:pt x="239" y="298"/>
                  </a:cubicBezTo>
                  <a:cubicBezTo>
                    <a:pt x="240" y="301"/>
                    <a:pt x="243" y="303"/>
                    <a:pt x="246" y="303"/>
                  </a:cubicBezTo>
                  <a:cubicBezTo>
                    <a:pt x="299" y="303"/>
                    <a:pt x="299" y="303"/>
                    <a:pt x="299" y="303"/>
                  </a:cubicBezTo>
                  <a:cubicBezTo>
                    <a:pt x="302" y="303"/>
                    <a:pt x="305" y="301"/>
                    <a:pt x="306" y="298"/>
                  </a:cubicBezTo>
                  <a:cubicBezTo>
                    <a:pt x="307" y="295"/>
                    <a:pt x="306" y="291"/>
                    <a:pt x="304" y="289"/>
                  </a:cubicBezTo>
                  <a:moveTo>
                    <a:pt x="204" y="186"/>
                  </a:moveTo>
                  <a:cubicBezTo>
                    <a:pt x="209" y="195"/>
                    <a:pt x="216" y="208"/>
                    <a:pt x="226" y="223"/>
                  </a:cubicBezTo>
                  <a:cubicBezTo>
                    <a:pt x="220" y="222"/>
                    <a:pt x="212" y="221"/>
                    <a:pt x="204" y="221"/>
                  </a:cubicBezTo>
                  <a:cubicBezTo>
                    <a:pt x="196" y="221"/>
                    <a:pt x="189" y="222"/>
                    <a:pt x="182" y="223"/>
                  </a:cubicBezTo>
                  <a:cubicBezTo>
                    <a:pt x="193" y="208"/>
                    <a:pt x="200" y="195"/>
                    <a:pt x="204" y="186"/>
                  </a:cubicBezTo>
                  <a:moveTo>
                    <a:pt x="251" y="287"/>
                  </a:moveTo>
                  <a:cubicBezTo>
                    <a:pt x="246" y="278"/>
                    <a:pt x="232" y="260"/>
                    <a:pt x="204" y="260"/>
                  </a:cubicBezTo>
                  <a:cubicBezTo>
                    <a:pt x="177" y="260"/>
                    <a:pt x="163" y="278"/>
                    <a:pt x="158" y="287"/>
                  </a:cubicBezTo>
                  <a:cubicBezTo>
                    <a:pt x="131" y="287"/>
                    <a:pt x="131" y="287"/>
                    <a:pt x="131" y="287"/>
                  </a:cubicBezTo>
                  <a:cubicBezTo>
                    <a:pt x="145" y="273"/>
                    <a:pt x="156" y="259"/>
                    <a:pt x="166" y="246"/>
                  </a:cubicBezTo>
                  <a:cubicBezTo>
                    <a:pt x="171" y="244"/>
                    <a:pt x="186" y="237"/>
                    <a:pt x="204" y="237"/>
                  </a:cubicBezTo>
                  <a:cubicBezTo>
                    <a:pt x="223" y="237"/>
                    <a:pt x="238" y="244"/>
                    <a:pt x="243" y="246"/>
                  </a:cubicBezTo>
                  <a:cubicBezTo>
                    <a:pt x="253" y="259"/>
                    <a:pt x="264" y="273"/>
                    <a:pt x="278" y="287"/>
                  </a:cubicBezTo>
                  <a:lnTo>
                    <a:pt x="251" y="287"/>
                  </a:lnTo>
                  <a:close/>
                  <a:moveTo>
                    <a:pt x="266" y="185"/>
                  </a:moveTo>
                  <a:cubicBezTo>
                    <a:pt x="265" y="185"/>
                    <a:pt x="263" y="184"/>
                    <a:pt x="262" y="183"/>
                  </a:cubicBezTo>
                  <a:cubicBezTo>
                    <a:pt x="258" y="181"/>
                    <a:pt x="257" y="176"/>
                    <a:pt x="260" y="172"/>
                  </a:cubicBezTo>
                  <a:cubicBezTo>
                    <a:pt x="267" y="162"/>
                    <a:pt x="270" y="149"/>
                    <a:pt x="270" y="137"/>
                  </a:cubicBezTo>
                  <a:cubicBezTo>
                    <a:pt x="270" y="124"/>
                    <a:pt x="267" y="112"/>
                    <a:pt x="260" y="101"/>
                  </a:cubicBezTo>
                  <a:cubicBezTo>
                    <a:pt x="257" y="97"/>
                    <a:pt x="258" y="92"/>
                    <a:pt x="262" y="90"/>
                  </a:cubicBezTo>
                  <a:cubicBezTo>
                    <a:pt x="266" y="88"/>
                    <a:pt x="271" y="89"/>
                    <a:pt x="273" y="92"/>
                  </a:cubicBezTo>
                  <a:cubicBezTo>
                    <a:pt x="282" y="105"/>
                    <a:pt x="286" y="121"/>
                    <a:pt x="286" y="137"/>
                  </a:cubicBezTo>
                  <a:cubicBezTo>
                    <a:pt x="286" y="153"/>
                    <a:pt x="282" y="168"/>
                    <a:pt x="273" y="181"/>
                  </a:cubicBezTo>
                  <a:cubicBezTo>
                    <a:pt x="272" y="183"/>
                    <a:pt x="269" y="185"/>
                    <a:pt x="266" y="185"/>
                  </a:cubicBezTo>
                  <a:moveTo>
                    <a:pt x="295" y="203"/>
                  </a:moveTo>
                  <a:cubicBezTo>
                    <a:pt x="293" y="203"/>
                    <a:pt x="292" y="203"/>
                    <a:pt x="290" y="202"/>
                  </a:cubicBezTo>
                  <a:cubicBezTo>
                    <a:pt x="287" y="199"/>
                    <a:pt x="286" y="194"/>
                    <a:pt x="288" y="191"/>
                  </a:cubicBezTo>
                  <a:cubicBezTo>
                    <a:pt x="299" y="175"/>
                    <a:pt x="304" y="156"/>
                    <a:pt x="304" y="137"/>
                  </a:cubicBezTo>
                  <a:cubicBezTo>
                    <a:pt x="304" y="117"/>
                    <a:pt x="299" y="99"/>
                    <a:pt x="288" y="83"/>
                  </a:cubicBezTo>
                  <a:cubicBezTo>
                    <a:pt x="286" y="79"/>
                    <a:pt x="287" y="74"/>
                    <a:pt x="290" y="72"/>
                  </a:cubicBezTo>
                  <a:cubicBezTo>
                    <a:pt x="294" y="69"/>
                    <a:pt x="299" y="70"/>
                    <a:pt x="301" y="74"/>
                  </a:cubicBezTo>
                  <a:cubicBezTo>
                    <a:pt x="314" y="93"/>
                    <a:pt x="320" y="114"/>
                    <a:pt x="320" y="137"/>
                  </a:cubicBezTo>
                  <a:cubicBezTo>
                    <a:pt x="320" y="159"/>
                    <a:pt x="314" y="181"/>
                    <a:pt x="301" y="199"/>
                  </a:cubicBezTo>
                  <a:cubicBezTo>
                    <a:pt x="300" y="202"/>
                    <a:pt x="297" y="203"/>
                    <a:pt x="295" y="203"/>
                  </a:cubicBezTo>
                  <a:moveTo>
                    <a:pt x="144" y="185"/>
                  </a:moveTo>
                  <a:cubicBezTo>
                    <a:pt x="145" y="185"/>
                    <a:pt x="147" y="184"/>
                    <a:pt x="148" y="183"/>
                  </a:cubicBezTo>
                  <a:cubicBezTo>
                    <a:pt x="152" y="181"/>
                    <a:pt x="153" y="176"/>
                    <a:pt x="150" y="172"/>
                  </a:cubicBezTo>
                  <a:cubicBezTo>
                    <a:pt x="144" y="162"/>
                    <a:pt x="140" y="149"/>
                    <a:pt x="140" y="137"/>
                  </a:cubicBezTo>
                  <a:cubicBezTo>
                    <a:pt x="140" y="124"/>
                    <a:pt x="144" y="112"/>
                    <a:pt x="150" y="101"/>
                  </a:cubicBezTo>
                  <a:cubicBezTo>
                    <a:pt x="153" y="97"/>
                    <a:pt x="152" y="92"/>
                    <a:pt x="148" y="90"/>
                  </a:cubicBezTo>
                  <a:cubicBezTo>
                    <a:pt x="144" y="88"/>
                    <a:pt x="140" y="89"/>
                    <a:pt x="137" y="92"/>
                  </a:cubicBezTo>
                  <a:cubicBezTo>
                    <a:pt x="128" y="105"/>
                    <a:pt x="124" y="121"/>
                    <a:pt x="124" y="137"/>
                  </a:cubicBezTo>
                  <a:cubicBezTo>
                    <a:pt x="124" y="153"/>
                    <a:pt x="128" y="168"/>
                    <a:pt x="137" y="181"/>
                  </a:cubicBezTo>
                  <a:cubicBezTo>
                    <a:pt x="139" y="183"/>
                    <a:pt x="141" y="185"/>
                    <a:pt x="144" y="185"/>
                  </a:cubicBezTo>
                  <a:moveTo>
                    <a:pt x="115" y="203"/>
                  </a:moveTo>
                  <a:cubicBezTo>
                    <a:pt x="117" y="203"/>
                    <a:pt x="119" y="203"/>
                    <a:pt x="120" y="202"/>
                  </a:cubicBezTo>
                  <a:cubicBezTo>
                    <a:pt x="124" y="199"/>
                    <a:pt x="125" y="194"/>
                    <a:pt x="122" y="191"/>
                  </a:cubicBezTo>
                  <a:cubicBezTo>
                    <a:pt x="112" y="175"/>
                    <a:pt x="106" y="156"/>
                    <a:pt x="106" y="137"/>
                  </a:cubicBezTo>
                  <a:cubicBezTo>
                    <a:pt x="106" y="117"/>
                    <a:pt x="112" y="99"/>
                    <a:pt x="122" y="83"/>
                  </a:cubicBezTo>
                  <a:cubicBezTo>
                    <a:pt x="125" y="79"/>
                    <a:pt x="124" y="74"/>
                    <a:pt x="120" y="72"/>
                  </a:cubicBezTo>
                  <a:cubicBezTo>
                    <a:pt x="116" y="69"/>
                    <a:pt x="111" y="70"/>
                    <a:pt x="109" y="74"/>
                  </a:cubicBezTo>
                  <a:cubicBezTo>
                    <a:pt x="97" y="93"/>
                    <a:pt x="90" y="114"/>
                    <a:pt x="90" y="137"/>
                  </a:cubicBezTo>
                  <a:cubicBezTo>
                    <a:pt x="90" y="159"/>
                    <a:pt x="97" y="181"/>
                    <a:pt x="109" y="199"/>
                  </a:cubicBezTo>
                  <a:cubicBezTo>
                    <a:pt x="110" y="202"/>
                    <a:pt x="113" y="203"/>
                    <a:pt x="115" y="203"/>
                  </a:cubicBezTo>
                </a:path>
              </a:pathLst>
            </a:custGeom>
            <a:solidFill>
              <a:srgbClr val="8F3F7B"/>
            </a:solidFill>
            <a:ln>
              <a:noFill/>
            </a:ln>
            <a:extLst>
              <a:ext uri="{91240B29-F687-4F45-9708-019B960494DF}">
                <a14:hiddenLine xmlns:a14="http://schemas.microsoft.com/office/drawing/2010/main" w="9525">
                  <a:solidFill>
                    <a:srgbClr val="000000"/>
                  </a:solidFill>
                  <a:round/>
                  <a:headEnd/>
                  <a:tailEnd/>
                </a14:hiddenLine>
              </a:ext>
            </a:extLst>
          </p:spPr>
          <p:txBody>
            <a:bodyPr tIns="1080000"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181818"/>
                </a:solidFill>
                <a:effectLst/>
                <a:uLnTx/>
                <a:uFillTx/>
                <a:latin typeface="Ericsson Hilda"/>
                <a:ea typeface="+mn-ea"/>
                <a:cs typeface="+mn-cs"/>
              </a:endParaRPr>
            </a:p>
          </p:txBody>
        </p:sp>
      </p:grpSp>
      <p:sp>
        <p:nvSpPr>
          <p:cNvPr id="77" name="Parallelogram 76"/>
          <p:cNvSpPr/>
          <p:nvPr/>
        </p:nvSpPr>
        <p:spPr bwMode="auto">
          <a:xfrm>
            <a:off x="5737455" y="1306032"/>
            <a:ext cx="2001152" cy="247500"/>
          </a:xfrm>
          <a:prstGeom prst="parallelogram">
            <a:avLst/>
          </a:prstGeom>
          <a:solidFill>
            <a:srgbClr val="F08A00"/>
          </a:solidFill>
          <a:ln w="12700" cap="flat" cmpd="sng" algn="ctr">
            <a:noFill/>
            <a:prstDash val="solid"/>
            <a:round/>
            <a:headEnd type="none" w="med" len="med"/>
            <a:tailEnd type="none" w="med" len="med"/>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Lst>
        </p:spPr>
        <p:txBody>
          <a:bodyPr vert="horz" wrap="none" lIns="0" tIns="0" rIns="0" bIns="0" numCol="1" rtlCol="0" anchor="ctr" anchorCtr="1"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Ericsson Hilda"/>
                <a:ea typeface="+mn-ea"/>
                <a:cs typeface="+mn-cs"/>
              </a:rPr>
              <a:t>UE Usage Type</a:t>
            </a:r>
          </a:p>
        </p:txBody>
      </p:sp>
      <p:cxnSp>
        <p:nvCxnSpPr>
          <p:cNvPr id="78" name="Curved Connector 77"/>
          <p:cNvCxnSpPr>
            <a:stCxn id="77" idx="5"/>
            <a:endCxn id="59" idx="3"/>
          </p:cNvCxnSpPr>
          <p:nvPr/>
        </p:nvCxnSpPr>
        <p:spPr bwMode="auto">
          <a:xfrm rot="10800000" flipV="1">
            <a:off x="5603585" y="1429782"/>
            <a:ext cx="164809" cy="395450"/>
          </a:xfrm>
          <a:prstGeom prst="curvedConnector3">
            <a:avLst>
              <a:gd name="adj1" fmla="val 50000"/>
            </a:avLst>
          </a:prstGeom>
          <a:solidFill>
            <a:schemeClr val="accent1"/>
          </a:solidFill>
          <a:ln w="19050" cap="flat" cmpd="sng" algn="ctr">
            <a:solidFill>
              <a:srgbClr val="F08A00"/>
            </a:solidFill>
            <a:prstDash val="solid"/>
            <a:round/>
            <a:headEnd type="none" w="med" len="med"/>
            <a:tailEnd type="none" w="med" len="med"/>
          </a:ln>
          <a:effectLst/>
        </p:spPr>
      </p:cxnSp>
      <p:grpSp>
        <p:nvGrpSpPr>
          <p:cNvPr id="94" name="Group 557"/>
          <p:cNvGrpSpPr>
            <a:grpSpLocks noChangeAspect="1"/>
          </p:cNvGrpSpPr>
          <p:nvPr/>
        </p:nvGrpSpPr>
        <p:grpSpPr bwMode="auto">
          <a:xfrm>
            <a:off x="8145066" y="2852459"/>
            <a:ext cx="516970" cy="746394"/>
            <a:chOff x="3510" y="1858"/>
            <a:chExt cx="363" cy="520"/>
          </a:xfrm>
        </p:grpSpPr>
        <p:sp>
          <p:nvSpPr>
            <p:cNvPr id="95" name="AutoShape 238"/>
            <p:cNvSpPr>
              <a:spLocks noChangeAspect="1" noChangeArrowheads="1"/>
            </p:cNvSpPr>
            <p:nvPr/>
          </p:nvSpPr>
          <p:spPr bwMode="auto">
            <a:xfrm>
              <a:off x="3517" y="2006"/>
              <a:ext cx="350" cy="366"/>
            </a:xfrm>
            <a:prstGeom prst="roundRect">
              <a:avLst>
                <a:gd name="adj" fmla="val 9356"/>
              </a:avLst>
            </a:prstGeom>
            <a:solidFill>
              <a:schemeClr val="bg1"/>
            </a:solidFill>
            <a:ln w="12700" algn="ctr">
              <a:solidFill>
                <a:schemeClr val="bg1"/>
              </a:solidFill>
              <a:round/>
              <a:headEnd/>
              <a:tailEnd/>
            </a:ln>
          </p:spPr>
          <p:txBody>
            <a:bodyPr wrap="none" lIns="0" r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sv-SE" altLang="en-US" sz="900" b="0" i="0" u="none" strike="noStrike" kern="1200" cap="none" spc="0" normalizeH="0" baseline="0" noProof="0">
                <a:ln>
                  <a:noFill/>
                </a:ln>
                <a:solidFill>
                  <a:srgbClr val="181818"/>
                </a:solidFill>
                <a:effectLst/>
                <a:uLnTx/>
                <a:uFillTx/>
                <a:latin typeface="Ericsson Hilda"/>
                <a:ea typeface="+mn-ea"/>
                <a:cs typeface="+mn-cs"/>
              </a:endParaRPr>
            </a:p>
          </p:txBody>
        </p:sp>
        <p:sp>
          <p:nvSpPr>
            <p:cNvPr id="96" name="Oval 239"/>
            <p:cNvSpPr>
              <a:spLocks noChangeAspect="1" noChangeArrowheads="1"/>
            </p:cNvSpPr>
            <p:nvPr/>
          </p:nvSpPr>
          <p:spPr bwMode="auto">
            <a:xfrm>
              <a:off x="3515" y="1865"/>
              <a:ext cx="352" cy="355"/>
            </a:xfrm>
            <a:prstGeom prst="ellipse">
              <a:avLst/>
            </a:prstGeom>
            <a:solidFill>
              <a:schemeClr val="bg1"/>
            </a:solidFill>
            <a:ln w="12700" algn="ctr">
              <a:solidFill>
                <a:schemeClr val="bg1"/>
              </a:solidFill>
              <a:round/>
              <a:headEnd/>
              <a:tailEnd/>
            </a:ln>
          </p:spPr>
          <p:txBody>
            <a:bodyPr wrap="none" lIns="0" r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sv-SE" altLang="en-US" sz="900" b="0" i="0" u="none" strike="noStrike" kern="1200" cap="none" spc="0" normalizeH="0" baseline="0" noProof="0">
                <a:ln>
                  <a:noFill/>
                </a:ln>
                <a:solidFill>
                  <a:srgbClr val="181818"/>
                </a:solidFill>
                <a:effectLst/>
                <a:uLnTx/>
                <a:uFillTx/>
                <a:latin typeface="Ericsson Hilda"/>
                <a:ea typeface="+mn-ea"/>
                <a:cs typeface="+mn-cs"/>
              </a:endParaRPr>
            </a:p>
          </p:txBody>
        </p:sp>
        <p:sp>
          <p:nvSpPr>
            <p:cNvPr id="98" name="Text Box 240"/>
            <p:cNvSpPr txBox="1">
              <a:spLocks noChangeAspect="1" noChangeArrowheads="1"/>
            </p:cNvSpPr>
            <p:nvPr/>
          </p:nvSpPr>
          <p:spPr bwMode="auto">
            <a:xfrm>
              <a:off x="3527" y="2141"/>
              <a:ext cx="327"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181818"/>
                  </a:solidFill>
                  <a:effectLst/>
                  <a:uLnTx/>
                  <a:uFillTx/>
                  <a:latin typeface="Ericsson Hilda"/>
                  <a:ea typeface="Segoe UI" panose="020B0502040204020203" pitchFamily="34" charset="0"/>
                  <a:cs typeface="Segoe UI" panose="020B0502040204020203" pitchFamily="34" charset="0"/>
                </a:rPr>
                <a:t>MME</a:t>
              </a:r>
            </a:p>
          </p:txBody>
        </p:sp>
        <p:sp>
          <p:nvSpPr>
            <p:cNvPr id="108" name="Rectangle 241"/>
            <p:cNvSpPr>
              <a:spLocks noChangeAspect="1" noChangeArrowheads="1"/>
            </p:cNvSpPr>
            <p:nvPr/>
          </p:nvSpPr>
          <p:spPr bwMode="auto">
            <a:xfrm>
              <a:off x="3510" y="1858"/>
              <a:ext cx="363"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72000" rIns="7200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sv-SE" altLang="en-US" sz="9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09" name="Freeform 11"/>
            <p:cNvSpPr>
              <a:spLocks noChangeAspect="1" noEditPoints="1"/>
            </p:cNvSpPr>
            <p:nvPr/>
          </p:nvSpPr>
          <p:spPr bwMode="auto">
            <a:xfrm>
              <a:off x="3510" y="1858"/>
              <a:ext cx="363" cy="519"/>
            </a:xfrm>
            <a:custGeom>
              <a:avLst/>
              <a:gdLst>
                <a:gd name="T0" fmla="*/ 10325 w 410"/>
                <a:gd name="T1" fmla="*/ 4678 h 589"/>
                <a:gd name="T2" fmla="*/ 10120 w 410"/>
                <a:gd name="T3" fmla="*/ 4843 h 589"/>
                <a:gd name="T4" fmla="*/ 10120 w 410"/>
                <a:gd name="T5" fmla="*/ 11215 h 589"/>
                <a:gd name="T6" fmla="*/ 9503 w 410"/>
                <a:gd name="T7" fmla="*/ 11706 h 589"/>
                <a:gd name="T8" fmla="*/ 1053 w 410"/>
                <a:gd name="T9" fmla="*/ 11706 h 589"/>
                <a:gd name="T10" fmla="*/ 410 w 410"/>
                <a:gd name="T11" fmla="*/ 11215 h 589"/>
                <a:gd name="T12" fmla="*/ 410 w 410"/>
                <a:gd name="T13" fmla="*/ 4188 h 589"/>
                <a:gd name="T14" fmla="*/ 5265 w 410"/>
                <a:gd name="T15" fmla="*/ 328 h 589"/>
                <a:gd name="T16" fmla="*/ 10120 w 410"/>
                <a:gd name="T17" fmla="*/ 4188 h 589"/>
                <a:gd name="T18" fmla="*/ 10325 w 410"/>
                <a:gd name="T19" fmla="*/ 4351 h 589"/>
                <a:gd name="T20" fmla="*/ 10531 w 410"/>
                <a:gd name="T21" fmla="*/ 4188 h 589"/>
                <a:gd name="T22" fmla="*/ 10531 w 410"/>
                <a:gd name="T23" fmla="*/ 4188 h 589"/>
                <a:gd name="T24" fmla="*/ 5265 w 410"/>
                <a:gd name="T25" fmla="*/ 0 h 589"/>
                <a:gd name="T26" fmla="*/ 0 w 410"/>
                <a:gd name="T27" fmla="*/ 4188 h 589"/>
                <a:gd name="T28" fmla="*/ 0 w 410"/>
                <a:gd name="T29" fmla="*/ 4188 h 589"/>
                <a:gd name="T30" fmla="*/ 26 w 410"/>
                <a:gd name="T31" fmla="*/ 11215 h 589"/>
                <a:gd name="T32" fmla="*/ 1053 w 410"/>
                <a:gd name="T33" fmla="*/ 12033 h 589"/>
                <a:gd name="T34" fmla="*/ 9503 w 410"/>
                <a:gd name="T35" fmla="*/ 12033 h 589"/>
                <a:gd name="T36" fmla="*/ 10531 w 410"/>
                <a:gd name="T37" fmla="*/ 11215 h 589"/>
                <a:gd name="T38" fmla="*/ 10531 w 410"/>
                <a:gd name="T39" fmla="*/ 4843 h 589"/>
                <a:gd name="T40" fmla="*/ 10325 w 410"/>
                <a:gd name="T41" fmla="*/ 4678 h 589"/>
                <a:gd name="T42" fmla="*/ 5265 w 410"/>
                <a:gd name="T43" fmla="*/ 1083 h 589"/>
                <a:gd name="T44" fmla="*/ 5086 w 410"/>
                <a:gd name="T45" fmla="*/ 1185 h 589"/>
                <a:gd name="T46" fmla="*/ 1952 w 410"/>
                <a:gd name="T47" fmla="*/ 5945 h 589"/>
                <a:gd name="T48" fmla="*/ 1977 w 410"/>
                <a:gd name="T49" fmla="*/ 6108 h 589"/>
                <a:gd name="T50" fmla="*/ 2133 w 410"/>
                <a:gd name="T51" fmla="*/ 6190 h 589"/>
                <a:gd name="T52" fmla="*/ 8400 w 410"/>
                <a:gd name="T53" fmla="*/ 6190 h 589"/>
                <a:gd name="T54" fmla="*/ 8578 w 410"/>
                <a:gd name="T55" fmla="*/ 6108 h 589"/>
                <a:gd name="T56" fmla="*/ 8578 w 410"/>
                <a:gd name="T57" fmla="*/ 5945 h 589"/>
                <a:gd name="T58" fmla="*/ 5446 w 410"/>
                <a:gd name="T59" fmla="*/ 1185 h 589"/>
                <a:gd name="T60" fmla="*/ 5265 w 410"/>
                <a:gd name="T61" fmla="*/ 1083 h 589"/>
                <a:gd name="T62" fmla="*/ 2465 w 410"/>
                <a:gd name="T63" fmla="*/ 5863 h 589"/>
                <a:gd name="T64" fmla="*/ 5265 w 410"/>
                <a:gd name="T65" fmla="*/ 1614 h 589"/>
                <a:gd name="T66" fmla="*/ 8066 w 410"/>
                <a:gd name="T67" fmla="*/ 5863 h 589"/>
                <a:gd name="T68" fmla="*/ 2465 w 410"/>
                <a:gd name="T69" fmla="*/ 5863 h 5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10"/>
                <a:gd name="T106" fmla="*/ 0 h 589"/>
                <a:gd name="T107" fmla="*/ 410 w 410"/>
                <a:gd name="T108" fmla="*/ 589 h 58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10" h="589">
                  <a:moveTo>
                    <a:pt x="402" y="229"/>
                  </a:moveTo>
                  <a:cubicBezTo>
                    <a:pt x="397" y="229"/>
                    <a:pt x="394" y="233"/>
                    <a:pt x="394" y="237"/>
                  </a:cubicBezTo>
                  <a:cubicBezTo>
                    <a:pt x="394" y="549"/>
                    <a:pt x="394" y="549"/>
                    <a:pt x="394" y="549"/>
                  </a:cubicBezTo>
                  <a:cubicBezTo>
                    <a:pt x="394" y="563"/>
                    <a:pt x="383" y="573"/>
                    <a:pt x="370" y="573"/>
                  </a:cubicBezTo>
                  <a:cubicBezTo>
                    <a:pt x="41" y="573"/>
                    <a:pt x="41" y="573"/>
                    <a:pt x="41" y="573"/>
                  </a:cubicBezTo>
                  <a:cubicBezTo>
                    <a:pt x="27" y="573"/>
                    <a:pt x="17" y="563"/>
                    <a:pt x="16" y="549"/>
                  </a:cubicBezTo>
                  <a:cubicBezTo>
                    <a:pt x="16" y="205"/>
                    <a:pt x="16" y="205"/>
                    <a:pt x="16" y="205"/>
                  </a:cubicBezTo>
                  <a:cubicBezTo>
                    <a:pt x="17" y="101"/>
                    <a:pt x="101" y="16"/>
                    <a:pt x="205" y="16"/>
                  </a:cubicBezTo>
                  <a:cubicBezTo>
                    <a:pt x="309" y="16"/>
                    <a:pt x="394" y="101"/>
                    <a:pt x="394" y="205"/>
                  </a:cubicBezTo>
                  <a:cubicBezTo>
                    <a:pt x="394" y="209"/>
                    <a:pt x="397" y="213"/>
                    <a:pt x="402" y="213"/>
                  </a:cubicBezTo>
                  <a:cubicBezTo>
                    <a:pt x="406" y="213"/>
                    <a:pt x="410" y="209"/>
                    <a:pt x="410" y="205"/>
                  </a:cubicBezTo>
                  <a:cubicBezTo>
                    <a:pt x="410" y="205"/>
                    <a:pt x="410" y="205"/>
                    <a:pt x="410" y="205"/>
                  </a:cubicBezTo>
                  <a:cubicBezTo>
                    <a:pt x="410" y="92"/>
                    <a:pt x="318" y="0"/>
                    <a:pt x="205" y="0"/>
                  </a:cubicBezTo>
                  <a:cubicBezTo>
                    <a:pt x="92" y="0"/>
                    <a:pt x="0" y="92"/>
                    <a:pt x="0" y="205"/>
                  </a:cubicBezTo>
                  <a:cubicBezTo>
                    <a:pt x="0" y="205"/>
                    <a:pt x="0" y="205"/>
                    <a:pt x="0" y="205"/>
                  </a:cubicBezTo>
                  <a:cubicBezTo>
                    <a:pt x="1" y="549"/>
                    <a:pt x="1" y="549"/>
                    <a:pt x="1" y="549"/>
                  </a:cubicBezTo>
                  <a:cubicBezTo>
                    <a:pt x="1" y="571"/>
                    <a:pt x="18" y="589"/>
                    <a:pt x="41" y="589"/>
                  </a:cubicBezTo>
                  <a:cubicBezTo>
                    <a:pt x="370" y="589"/>
                    <a:pt x="370" y="589"/>
                    <a:pt x="370" y="589"/>
                  </a:cubicBezTo>
                  <a:cubicBezTo>
                    <a:pt x="392" y="589"/>
                    <a:pt x="410" y="571"/>
                    <a:pt x="410" y="549"/>
                  </a:cubicBezTo>
                  <a:cubicBezTo>
                    <a:pt x="410" y="237"/>
                    <a:pt x="410" y="237"/>
                    <a:pt x="410" y="237"/>
                  </a:cubicBezTo>
                  <a:cubicBezTo>
                    <a:pt x="410" y="233"/>
                    <a:pt x="406" y="229"/>
                    <a:pt x="402" y="229"/>
                  </a:cubicBezTo>
                  <a:moveTo>
                    <a:pt x="205" y="53"/>
                  </a:moveTo>
                  <a:cubicBezTo>
                    <a:pt x="202" y="53"/>
                    <a:pt x="199" y="55"/>
                    <a:pt x="198" y="58"/>
                  </a:cubicBezTo>
                  <a:cubicBezTo>
                    <a:pt x="76" y="291"/>
                    <a:pt x="76" y="291"/>
                    <a:pt x="76" y="291"/>
                  </a:cubicBezTo>
                  <a:cubicBezTo>
                    <a:pt x="75" y="294"/>
                    <a:pt x="75" y="297"/>
                    <a:pt x="77" y="299"/>
                  </a:cubicBezTo>
                  <a:cubicBezTo>
                    <a:pt x="78" y="301"/>
                    <a:pt x="81" y="303"/>
                    <a:pt x="83" y="303"/>
                  </a:cubicBezTo>
                  <a:cubicBezTo>
                    <a:pt x="327" y="303"/>
                    <a:pt x="327" y="303"/>
                    <a:pt x="327" y="303"/>
                  </a:cubicBezTo>
                  <a:cubicBezTo>
                    <a:pt x="330" y="303"/>
                    <a:pt x="332" y="301"/>
                    <a:pt x="334" y="299"/>
                  </a:cubicBezTo>
                  <a:cubicBezTo>
                    <a:pt x="335" y="297"/>
                    <a:pt x="335" y="294"/>
                    <a:pt x="334" y="291"/>
                  </a:cubicBezTo>
                  <a:cubicBezTo>
                    <a:pt x="212" y="58"/>
                    <a:pt x="212" y="58"/>
                    <a:pt x="212" y="58"/>
                  </a:cubicBezTo>
                  <a:cubicBezTo>
                    <a:pt x="211" y="55"/>
                    <a:pt x="208" y="53"/>
                    <a:pt x="205" y="53"/>
                  </a:cubicBezTo>
                  <a:moveTo>
                    <a:pt x="96" y="287"/>
                  </a:moveTo>
                  <a:cubicBezTo>
                    <a:pt x="205" y="79"/>
                    <a:pt x="205" y="79"/>
                    <a:pt x="205" y="79"/>
                  </a:cubicBezTo>
                  <a:cubicBezTo>
                    <a:pt x="314" y="287"/>
                    <a:pt x="314" y="287"/>
                    <a:pt x="314" y="287"/>
                  </a:cubicBezTo>
                  <a:lnTo>
                    <a:pt x="96" y="287"/>
                  </a:lnTo>
                  <a:close/>
                </a:path>
              </a:pathLst>
            </a:custGeom>
            <a:solidFill>
              <a:srgbClr val="8F3F7B"/>
            </a:solidFill>
            <a:ln>
              <a:noFill/>
            </a:ln>
            <a:extLst>
              <a:ext uri="{91240B29-F687-4F45-9708-019B960494DF}">
                <a14:hiddenLine xmlns:a14="http://schemas.microsoft.com/office/drawing/2010/main" w="9525">
                  <a:solidFill>
                    <a:srgbClr val="000000"/>
                  </a:solidFill>
                  <a:round/>
                  <a:headEnd/>
                  <a:tailEnd/>
                </a14:hiddenLine>
              </a:ext>
            </a:extLst>
          </p:spPr>
          <p:txBody>
            <a:bodyPr tIns="1080000"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181818"/>
                </a:solidFill>
                <a:effectLst/>
                <a:uLnTx/>
                <a:uFillTx/>
                <a:latin typeface="Ericsson Hilda"/>
                <a:ea typeface="+mn-ea"/>
                <a:cs typeface="+mn-cs"/>
              </a:endParaRPr>
            </a:p>
          </p:txBody>
        </p:sp>
      </p:grpSp>
      <p:grpSp>
        <p:nvGrpSpPr>
          <p:cNvPr id="110" name="Group 557"/>
          <p:cNvGrpSpPr>
            <a:grpSpLocks noChangeAspect="1"/>
          </p:cNvGrpSpPr>
          <p:nvPr/>
        </p:nvGrpSpPr>
        <p:grpSpPr bwMode="auto">
          <a:xfrm>
            <a:off x="1886891" y="2858403"/>
            <a:ext cx="516970" cy="746394"/>
            <a:chOff x="3510" y="1858"/>
            <a:chExt cx="363" cy="520"/>
          </a:xfrm>
        </p:grpSpPr>
        <p:sp>
          <p:nvSpPr>
            <p:cNvPr id="113" name="AutoShape 238"/>
            <p:cNvSpPr>
              <a:spLocks noChangeAspect="1" noChangeArrowheads="1"/>
            </p:cNvSpPr>
            <p:nvPr/>
          </p:nvSpPr>
          <p:spPr bwMode="auto">
            <a:xfrm>
              <a:off x="3517" y="2006"/>
              <a:ext cx="350" cy="366"/>
            </a:xfrm>
            <a:prstGeom prst="roundRect">
              <a:avLst>
                <a:gd name="adj" fmla="val 9356"/>
              </a:avLst>
            </a:prstGeom>
            <a:solidFill>
              <a:schemeClr val="bg1"/>
            </a:solidFill>
            <a:ln w="12700" algn="ctr">
              <a:solidFill>
                <a:schemeClr val="bg1"/>
              </a:solidFill>
              <a:round/>
              <a:headEnd/>
              <a:tailEnd/>
            </a:ln>
          </p:spPr>
          <p:txBody>
            <a:bodyPr wrap="none" lIns="0" r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sv-SE" altLang="en-US" sz="9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14" name="Oval 239"/>
            <p:cNvSpPr>
              <a:spLocks noChangeAspect="1" noChangeArrowheads="1"/>
            </p:cNvSpPr>
            <p:nvPr/>
          </p:nvSpPr>
          <p:spPr bwMode="auto">
            <a:xfrm>
              <a:off x="3515" y="1865"/>
              <a:ext cx="352" cy="355"/>
            </a:xfrm>
            <a:prstGeom prst="ellipse">
              <a:avLst/>
            </a:prstGeom>
            <a:solidFill>
              <a:schemeClr val="bg1"/>
            </a:solidFill>
            <a:ln w="12700" algn="ctr">
              <a:solidFill>
                <a:schemeClr val="bg1"/>
              </a:solidFill>
              <a:round/>
              <a:headEnd/>
              <a:tailEnd/>
            </a:ln>
          </p:spPr>
          <p:txBody>
            <a:bodyPr wrap="none" lIns="0" r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sv-SE" altLang="en-US" sz="9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15" name="Text Box 240"/>
            <p:cNvSpPr txBox="1">
              <a:spLocks noChangeAspect="1" noChangeArrowheads="1"/>
            </p:cNvSpPr>
            <p:nvPr/>
          </p:nvSpPr>
          <p:spPr bwMode="auto">
            <a:xfrm>
              <a:off x="3527" y="2141"/>
              <a:ext cx="327"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181818"/>
                  </a:solidFill>
                  <a:effectLst/>
                  <a:uLnTx/>
                  <a:uFillTx/>
                  <a:latin typeface="Ericsson Hilda"/>
                  <a:ea typeface="Segoe UI" panose="020B0502040204020203" pitchFamily="34" charset="0"/>
                  <a:cs typeface="Segoe UI" panose="020B0502040204020203" pitchFamily="34" charset="0"/>
                </a:rPr>
                <a:t>MME</a:t>
              </a:r>
            </a:p>
          </p:txBody>
        </p:sp>
        <p:sp>
          <p:nvSpPr>
            <p:cNvPr id="116" name="Rectangle 241"/>
            <p:cNvSpPr>
              <a:spLocks noChangeAspect="1" noChangeArrowheads="1"/>
            </p:cNvSpPr>
            <p:nvPr/>
          </p:nvSpPr>
          <p:spPr bwMode="auto">
            <a:xfrm>
              <a:off x="3510" y="1858"/>
              <a:ext cx="363"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72000" rIns="7200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sv-SE" altLang="en-US" sz="9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17" name="Freeform 11"/>
            <p:cNvSpPr>
              <a:spLocks noChangeAspect="1" noEditPoints="1"/>
            </p:cNvSpPr>
            <p:nvPr/>
          </p:nvSpPr>
          <p:spPr bwMode="auto">
            <a:xfrm>
              <a:off x="3510" y="1858"/>
              <a:ext cx="363" cy="519"/>
            </a:xfrm>
            <a:custGeom>
              <a:avLst/>
              <a:gdLst>
                <a:gd name="T0" fmla="*/ 10325 w 410"/>
                <a:gd name="T1" fmla="*/ 4678 h 589"/>
                <a:gd name="T2" fmla="*/ 10120 w 410"/>
                <a:gd name="T3" fmla="*/ 4843 h 589"/>
                <a:gd name="T4" fmla="*/ 10120 w 410"/>
                <a:gd name="T5" fmla="*/ 11215 h 589"/>
                <a:gd name="T6" fmla="*/ 9503 w 410"/>
                <a:gd name="T7" fmla="*/ 11706 h 589"/>
                <a:gd name="T8" fmla="*/ 1053 w 410"/>
                <a:gd name="T9" fmla="*/ 11706 h 589"/>
                <a:gd name="T10" fmla="*/ 410 w 410"/>
                <a:gd name="T11" fmla="*/ 11215 h 589"/>
                <a:gd name="T12" fmla="*/ 410 w 410"/>
                <a:gd name="T13" fmla="*/ 4188 h 589"/>
                <a:gd name="T14" fmla="*/ 5265 w 410"/>
                <a:gd name="T15" fmla="*/ 328 h 589"/>
                <a:gd name="T16" fmla="*/ 10120 w 410"/>
                <a:gd name="T17" fmla="*/ 4188 h 589"/>
                <a:gd name="T18" fmla="*/ 10325 w 410"/>
                <a:gd name="T19" fmla="*/ 4351 h 589"/>
                <a:gd name="T20" fmla="*/ 10531 w 410"/>
                <a:gd name="T21" fmla="*/ 4188 h 589"/>
                <a:gd name="T22" fmla="*/ 10531 w 410"/>
                <a:gd name="T23" fmla="*/ 4188 h 589"/>
                <a:gd name="T24" fmla="*/ 5265 w 410"/>
                <a:gd name="T25" fmla="*/ 0 h 589"/>
                <a:gd name="T26" fmla="*/ 0 w 410"/>
                <a:gd name="T27" fmla="*/ 4188 h 589"/>
                <a:gd name="T28" fmla="*/ 0 w 410"/>
                <a:gd name="T29" fmla="*/ 4188 h 589"/>
                <a:gd name="T30" fmla="*/ 26 w 410"/>
                <a:gd name="T31" fmla="*/ 11215 h 589"/>
                <a:gd name="T32" fmla="*/ 1053 w 410"/>
                <a:gd name="T33" fmla="*/ 12033 h 589"/>
                <a:gd name="T34" fmla="*/ 9503 w 410"/>
                <a:gd name="T35" fmla="*/ 12033 h 589"/>
                <a:gd name="T36" fmla="*/ 10531 w 410"/>
                <a:gd name="T37" fmla="*/ 11215 h 589"/>
                <a:gd name="T38" fmla="*/ 10531 w 410"/>
                <a:gd name="T39" fmla="*/ 4843 h 589"/>
                <a:gd name="T40" fmla="*/ 10325 w 410"/>
                <a:gd name="T41" fmla="*/ 4678 h 589"/>
                <a:gd name="T42" fmla="*/ 5265 w 410"/>
                <a:gd name="T43" fmla="*/ 1083 h 589"/>
                <a:gd name="T44" fmla="*/ 5086 w 410"/>
                <a:gd name="T45" fmla="*/ 1185 h 589"/>
                <a:gd name="T46" fmla="*/ 1952 w 410"/>
                <a:gd name="T47" fmla="*/ 5945 h 589"/>
                <a:gd name="T48" fmla="*/ 1977 w 410"/>
                <a:gd name="T49" fmla="*/ 6108 h 589"/>
                <a:gd name="T50" fmla="*/ 2133 w 410"/>
                <a:gd name="T51" fmla="*/ 6190 h 589"/>
                <a:gd name="T52" fmla="*/ 8400 w 410"/>
                <a:gd name="T53" fmla="*/ 6190 h 589"/>
                <a:gd name="T54" fmla="*/ 8578 w 410"/>
                <a:gd name="T55" fmla="*/ 6108 h 589"/>
                <a:gd name="T56" fmla="*/ 8578 w 410"/>
                <a:gd name="T57" fmla="*/ 5945 h 589"/>
                <a:gd name="T58" fmla="*/ 5446 w 410"/>
                <a:gd name="T59" fmla="*/ 1185 h 589"/>
                <a:gd name="T60" fmla="*/ 5265 w 410"/>
                <a:gd name="T61" fmla="*/ 1083 h 589"/>
                <a:gd name="T62" fmla="*/ 2465 w 410"/>
                <a:gd name="T63" fmla="*/ 5863 h 589"/>
                <a:gd name="T64" fmla="*/ 5265 w 410"/>
                <a:gd name="T65" fmla="*/ 1614 h 589"/>
                <a:gd name="T66" fmla="*/ 8066 w 410"/>
                <a:gd name="T67" fmla="*/ 5863 h 589"/>
                <a:gd name="T68" fmla="*/ 2465 w 410"/>
                <a:gd name="T69" fmla="*/ 5863 h 5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10"/>
                <a:gd name="T106" fmla="*/ 0 h 589"/>
                <a:gd name="T107" fmla="*/ 410 w 410"/>
                <a:gd name="T108" fmla="*/ 589 h 58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10" h="589">
                  <a:moveTo>
                    <a:pt x="402" y="229"/>
                  </a:moveTo>
                  <a:cubicBezTo>
                    <a:pt x="397" y="229"/>
                    <a:pt x="394" y="233"/>
                    <a:pt x="394" y="237"/>
                  </a:cubicBezTo>
                  <a:cubicBezTo>
                    <a:pt x="394" y="549"/>
                    <a:pt x="394" y="549"/>
                    <a:pt x="394" y="549"/>
                  </a:cubicBezTo>
                  <a:cubicBezTo>
                    <a:pt x="394" y="563"/>
                    <a:pt x="383" y="573"/>
                    <a:pt x="370" y="573"/>
                  </a:cubicBezTo>
                  <a:cubicBezTo>
                    <a:pt x="41" y="573"/>
                    <a:pt x="41" y="573"/>
                    <a:pt x="41" y="573"/>
                  </a:cubicBezTo>
                  <a:cubicBezTo>
                    <a:pt x="27" y="573"/>
                    <a:pt x="17" y="563"/>
                    <a:pt x="16" y="549"/>
                  </a:cubicBezTo>
                  <a:cubicBezTo>
                    <a:pt x="16" y="205"/>
                    <a:pt x="16" y="205"/>
                    <a:pt x="16" y="205"/>
                  </a:cubicBezTo>
                  <a:cubicBezTo>
                    <a:pt x="17" y="101"/>
                    <a:pt x="101" y="16"/>
                    <a:pt x="205" y="16"/>
                  </a:cubicBezTo>
                  <a:cubicBezTo>
                    <a:pt x="309" y="16"/>
                    <a:pt x="394" y="101"/>
                    <a:pt x="394" y="205"/>
                  </a:cubicBezTo>
                  <a:cubicBezTo>
                    <a:pt x="394" y="209"/>
                    <a:pt x="397" y="213"/>
                    <a:pt x="402" y="213"/>
                  </a:cubicBezTo>
                  <a:cubicBezTo>
                    <a:pt x="406" y="213"/>
                    <a:pt x="410" y="209"/>
                    <a:pt x="410" y="205"/>
                  </a:cubicBezTo>
                  <a:cubicBezTo>
                    <a:pt x="410" y="205"/>
                    <a:pt x="410" y="205"/>
                    <a:pt x="410" y="205"/>
                  </a:cubicBezTo>
                  <a:cubicBezTo>
                    <a:pt x="410" y="92"/>
                    <a:pt x="318" y="0"/>
                    <a:pt x="205" y="0"/>
                  </a:cubicBezTo>
                  <a:cubicBezTo>
                    <a:pt x="92" y="0"/>
                    <a:pt x="0" y="92"/>
                    <a:pt x="0" y="205"/>
                  </a:cubicBezTo>
                  <a:cubicBezTo>
                    <a:pt x="0" y="205"/>
                    <a:pt x="0" y="205"/>
                    <a:pt x="0" y="205"/>
                  </a:cubicBezTo>
                  <a:cubicBezTo>
                    <a:pt x="1" y="549"/>
                    <a:pt x="1" y="549"/>
                    <a:pt x="1" y="549"/>
                  </a:cubicBezTo>
                  <a:cubicBezTo>
                    <a:pt x="1" y="571"/>
                    <a:pt x="18" y="589"/>
                    <a:pt x="41" y="589"/>
                  </a:cubicBezTo>
                  <a:cubicBezTo>
                    <a:pt x="370" y="589"/>
                    <a:pt x="370" y="589"/>
                    <a:pt x="370" y="589"/>
                  </a:cubicBezTo>
                  <a:cubicBezTo>
                    <a:pt x="392" y="589"/>
                    <a:pt x="410" y="571"/>
                    <a:pt x="410" y="549"/>
                  </a:cubicBezTo>
                  <a:cubicBezTo>
                    <a:pt x="410" y="237"/>
                    <a:pt x="410" y="237"/>
                    <a:pt x="410" y="237"/>
                  </a:cubicBezTo>
                  <a:cubicBezTo>
                    <a:pt x="410" y="233"/>
                    <a:pt x="406" y="229"/>
                    <a:pt x="402" y="229"/>
                  </a:cubicBezTo>
                  <a:moveTo>
                    <a:pt x="205" y="53"/>
                  </a:moveTo>
                  <a:cubicBezTo>
                    <a:pt x="202" y="53"/>
                    <a:pt x="199" y="55"/>
                    <a:pt x="198" y="58"/>
                  </a:cubicBezTo>
                  <a:cubicBezTo>
                    <a:pt x="76" y="291"/>
                    <a:pt x="76" y="291"/>
                    <a:pt x="76" y="291"/>
                  </a:cubicBezTo>
                  <a:cubicBezTo>
                    <a:pt x="75" y="294"/>
                    <a:pt x="75" y="297"/>
                    <a:pt x="77" y="299"/>
                  </a:cubicBezTo>
                  <a:cubicBezTo>
                    <a:pt x="78" y="301"/>
                    <a:pt x="81" y="303"/>
                    <a:pt x="83" y="303"/>
                  </a:cubicBezTo>
                  <a:cubicBezTo>
                    <a:pt x="327" y="303"/>
                    <a:pt x="327" y="303"/>
                    <a:pt x="327" y="303"/>
                  </a:cubicBezTo>
                  <a:cubicBezTo>
                    <a:pt x="330" y="303"/>
                    <a:pt x="332" y="301"/>
                    <a:pt x="334" y="299"/>
                  </a:cubicBezTo>
                  <a:cubicBezTo>
                    <a:pt x="335" y="297"/>
                    <a:pt x="335" y="294"/>
                    <a:pt x="334" y="291"/>
                  </a:cubicBezTo>
                  <a:cubicBezTo>
                    <a:pt x="212" y="58"/>
                    <a:pt x="212" y="58"/>
                    <a:pt x="212" y="58"/>
                  </a:cubicBezTo>
                  <a:cubicBezTo>
                    <a:pt x="211" y="55"/>
                    <a:pt x="208" y="53"/>
                    <a:pt x="205" y="53"/>
                  </a:cubicBezTo>
                  <a:moveTo>
                    <a:pt x="96" y="287"/>
                  </a:moveTo>
                  <a:cubicBezTo>
                    <a:pt x="205" y="79"/>
                    <a:pt x="205" y="79"/>
                    <a:pt x="205" y="79"/>
                  </a:cubicBezTo>
                  <a:cubicBezTo>
                    <a:pt x="314" y="287"/>
                    <a:pt x="314" y="287"/>
                    <a:pt x="314" y="287"/>
                  </a:cubicBezTo>
                  <a:lnTo>
                    <a:pt x="96" y="287"/>
                  </a:lnTo>
                  <a:close/>
                </a:path>
              </a:pathLst>
            </a:custGeom>
            <a:solidFill>
              <a:srgbClr val="8F3F7B"/>
            </a:solidFill>
            <a:ln>
              <a:noFill/>
            </a:ln>
            <a:extLst>
              <a:ext uri="{91240B29-F687-4F45-9708-019B960494DF}">
                <a14:hiddenLine xmlns:a14="http://schemas.microsoft.com/office/drawing/2010/main" w="9525">
                  <a:solidFill>
                    <a:srgbClr val="000000"/>
                  </a:solidFill>
                  <a:round/>
                  <a:headEnd/>
                  <a:tailEnd/>
                </a14:hiddenLine>
              </a:ext>
            </a:extLst>
          </p:spPr>
          <p:txBody>
            <a:bodyPr tIns="1080000"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181818"/>
                </a:solidFill>
                <a:effectLst/>
                <a:uLnTx/>
                <a:uFillTx/>
                <a:latin typeface="Ericsson Hilda"/>
                <a:ea typeface="+mn-ea"/>
                <a:cs typeface="+mn-cs"/>
              </a:endParaRPr>
            </a:p>
          </p:txBody>
        </p:sp>
      </p:grpSp>
      <p:sp>
        <p:nvSpPr>
          <p:cNvPr id="68" name="TextBox 67"/>
          <p:cNvSpPr txBox="1"/>
          <p:nvPr/>
        </p:nvSpPr>
        <p:spPr>
          <a:xfrm>
            <a:off x="1027866" y="2338649"/>
            <a:ext cx="1305171" cy="400110"/>
          </a:xfrm>
          <a:prstGeom prst="rect">
            <a:avLst/>
          </a:prstGeom>
          <a:noFill/>
        </p:spPr>
        <p:txBody>
          <a:bodyPr wrap="square">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2000" b="0" i="0" u="none" strike="noStrike" kern="1200" cap="none" spc="0" normalizeH="0" baseline="0" noProof="0">
                <a:ln>
                  <a:noFill/>
                </a:ln>
                <a:solidFill>
                  <a:srgbClr val="FFFFFF">
                    <a:lumMod val="75000"/>
                  </a:srgbClr>
                </a:solidFill>
                <a:effectLst/>
                <a:uLnTx/>
                <a:uFillTx/>
                <a:latin typeface="Ericsson Hilda"/>
                <a:ea typeface="+mn-ea"/>
                <a:cs typeface="+mn-cs"/>
              </a:rPr>
              <a:t>Slice #1</a:t>
            </a:r>
          </a:p>
        </p:txBody>
      </p:sp>
      <p:sp>
        <p:nvSpPr>
          <p:cNvPr id="69" name="TextBox 68"/>
          <p:cNvSpPr txBox="1"/>
          <p:nvPr/>
        </p:nvSpPr>
        <p:spPr>
          <a:xfrm>
            <a:off x="10195268" y="2322774"/>
            <a:ext cx="1175995" cy="400110"/>
          </a:xfrm>
          <a:prstGeom prst="rect">
            <a:avLst/>
          </a:prstGeom>
          <a:noFill/>
        </p:spPr>
        <p:txBody>
          <a:bodyPr wrap="square">
            <a:spAutoFit/>
          </a:body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sz="2000" b="0" i="0" u="none" strike="noStrike" kern="1200" cap="none" spc="0" normalizeH="0" baseline="0" noProof="0">
                <a:ln>
                  <a:noFill/>
                </a:ln>
                <a:solidFill>
                  <a:srgbClr val="FFFFFF">
                    <a:lumMod val="75000"/>
                  </a:srgbClr>
                </a:solidFill>
                <a:effectLst/>
                <a:uLnTx/>
                <a:uFillTx/>
                <a:latin typeface="Ericsson Hilda"/>
                <a:ea typeface="+mn-ea"/>
                <a:cs typeface="+mn-cs"/>
              </a:rPr>
              <a:t>Slice #3</a:t>
            </a:r>
          </a:p>
        </p:txBody>
      </p:sp>
      <p:sp>
        <p:nvSpPr>
          <p:cNvPr id="51" name="Freeform 50"/>
          <p:cNvSpPr/>
          <p:nvPr/>
        </p:nvSpPr>
        <p:spPr bwMode="auto">
          <a:xfrm flipV="1">
            <a:off x="4926396" y="3724525"/>
            <a:ext cx="5469675" cy="1274433"/>
          </a:xfrm>
          <a:custGeom>
            <a:avLst/>
            <a:gdLst>
              <a:gd name="connsiteX0" fmla="*/ 1660358 w 1660358"/>
              <a:gd name="connsiteY0" fmla="*/ 818147 h 818147"/>
              <a:gd name="connsiteX1" fmla="*/ 397042 w 1660358"/>
              <a:gd name="connsiteY1" fmla="*/ 445168 h 818147"/>
              <a:gd name="connsiteX2" fmla="*/ 0 w 1660358"/>
              <a:gd name="connsiteY2" fmla="*/ 0 h 818147"/>
              <a:gd name="connsiteX3" fmla="*/ 0 w 1660358"/>
              <a:gd name="connsiteY3" fmla="*/ 0 h 818147"/>
              <a:gd name="connsiteX4" fmla="*/ 0 w 1660358"/>
              <a:gd name="connsiteY4" fmla="*/ 0 h 818147"/>
              <a:gd name="connsiteX0" fmla="*/ 1669791 w 1669791"/>
              <a:gd name="connsiteY0" fmla="*/ 818147 h 818147"/>
              <a:gd name="connsiteX1" fmla="*/ 177875 w 1669791"/>
              <a:gd name="connsiteY1" fmla="*/ 324853 h 818147"/>
              <a:gd name="connsiteX2" fmla="*/ 9433 w 1669791"/>
              <a:gd name="connsiteY2" fmla="*/ 0 h 818147"/>
              <a:gd name="connsiteX3" fmla="*/ 9433 w 1669791"/>
              <a:gd name="connsiteY3" fmla="*/ 0 h 818147"/>
              <a:gd name="connsiteX4" fmla="*/ 9433 w 1669791"/>
              <a:gd name="connsiteY4" fmla="*/ 0 h 818147"/>
              <a:gd name="connsiteX0" fmla="*/ 1660358 w 1660358"/>
              <a:gd name="connsiteY0" fmla="*/ 818147 h 818147"/>
              <a:gd name="connsiteX1" fmla="*/ 1034717 w 1660358"/>
              <a:gd name="connsiteY1" fmla="*/ 625642 h 818147"/>
              <a:gd name="connsiteX2" fmla="*/ 168442 w 1660358"/>
              <a:gd name="connsiteY2" fmla="*/ 324853 h 818147"/>
              <a:gd name="connsiteX3" fmla="*/ 0 w 1660358"/>
              <a:gd name="connsiteY3" fmla="*/ 0 h 818147"/>
              <a:gd name="connsiteX4" fmla="*/ 0 w 1660358"/>
              <a:gd name="connsiteY4" fmla="*/ 0 h 818147"/>
              <a:gd name="connsiteX5" fmla="*/ 0 w 1660358"/>
              <a:gd name="connsiteY5" fmla="*/ 0 h 818147"/>
              <a:gd name="connsiteX0" fmla="*/ 1660601 w 1660601"/>
              <a:gd name="connsiteY0" fmla="*/ 818147 h 818147"/>
              <a:gd name="connsiteX1" fmla="*/ 1492160 w 1660601"/>
              <a:gd name="connsiteY1" fmla="*/ 577515 h 818147"/>
              <a:gd name="connsiteX2" fmla="*/ 168685 w 1660601"/>
              <a:gd name="connsiteY2" fmla="*/ 324853 h 818147"/>
              <a:gd name="connsiteX3" fmla="*/ 243 w 1660601"/>
              <a:gd name="connsiteY3" fmla="*/ 0 h 818147"/>
              <a:gd name="connsiteX4" fmla="*/ 243 w 1660601"/>
              <a:gd name="connsiteY4" fmla="*/ 0 h 818147"/>
              <a:gd name="connsiteX5" fmla="*/ 243 w 1660601"/>
              <a:gd name="connsiteY5" fmla="*/ 0 h 818147"/>
              <a:gd name="connsiteX0" fmla="*/ 1708485 w 1708485"/>
              <a:gd name="connsiteY0" fmla="*/ 1203158 h 1203158"/>
              <a:gd name="connsiteX1" fmla="*/ 1540044 w 1708485"/>
              <a:gd name="connsiteY1" fmla="*/ 962526 h 1203158"/>
              <a:gd name="connsiteX2" fmla="*/ 216569 w 1708485"/>
              <a:gd name="connsiteY2" fmla="*/ 709864 h 1203158"/>
              <a:gd name="connsiteX3" fmla="*/ 48127 w 1708485"/>
              <a:gd name="connsiteY3" fmla="*/ 385011 h 1203158"/>
              <a:gd name="connsiteX4" fmla="*/ 48127 w 1708485"/>
              <a:gd name="connsiteY4" fmla="*/ 385011 h 1203158"/>
              <a:gd name="connsiteX5" fmla="*/ 0 w 1708485"/>
              <a:gd name="connsiteY5" fmla="*/ 0 h 1203158"/>
              <a:gd name="connsiteX0" fmla="*/ 1708485 w 1708485"/>
              <a:gd name="connsiteY0" fmla="*/ 1203158 h 1203158"/>
              <a:gd name="connsiteX1" fmla="*/ 1540044 w 1708485"/>
              <a:gd name="connsiteY1" fmla="*/ 962526 h 1203158"/>
              <a:gd name="connsiteX2" fmla="*/ 216569 w 1708485"/>
              <a:gd name="connsiteY2" fmla="*/ 709864 h 1203158"/>
              <a:gd name="connsiteX3" fmla="*/ 48127 w 1708485"/>
              <a:gd name="connsiteY3" fmla="*/ 385011 h 1203158"/>
              <a:gd name="connsiteX4" fmla="*/ 12032 w 1708485"/>
              <a:gd name="connsiteY4" fmla="*/ 397043 h 1203158"/>
              <a:gd name="connsiteX5" fmla="*/ 0 w 1708485"/>
              <a:gd name="connsiteY5" fmla="*/ 0 h 1203158"/>
              <a:gd name="connsiteX0" fmla="*/ 1708485 w 1708485"/>
              <a:gd name="connsiteY0" fmla="*/ 1203158 h 1203158"/>
              <a:gd name="connsiteX1" fmla="*/ 1540044 w 1708485"/>
              <a:gd name="connsiteY1" fmla="*/ 962526 h 1203158"/>
              <a:gd name="connsiteX2" fmla="*/ 216569 w 1708485"/>
              <a:gd name="connsiteY2" fmla="*/ 709864 h 1203158"/>
              <a:gd name="connsiteX3" fmla="*/ 48127 w 1708485"/>
              <a:gd name="connsiteY3" fmla="*/ 385011 h 1203158"/>
              <a:gd name="connsiteX4" fmla="*/ 0 w 1708485"/>
              <a:gd name="connsiteY4" fmla="*/ 0 h 1203158"/>
              <a:gd name="connsiteX0" fmla="*/ 1708485 w 1708485"/>
              <a:gd name="connsiteY0" fmla="*/ 1203158 h 1203158"/>
              <a:gd name="connsiteX1" fmla="*/ 1540044 w 1708485"/>
              <a:gd name="connsiteY1" fmla="*/ 962526 h 1203158"/>
              <a:gd name="connsiteX2" fmla="*/ 216569 w 1708485"/>
              <a:gd name="connsiteY2" fmla="*/ 709864 h 1203158"/>
              <a:gd name="connsiteX3" fmla="*/ 0 w 1708485"/>
              <a:gd name="connsiteY3" fmla="*/ 0 h 1203158"/>
              <a:gd name="connsiteX0" fmla="*/ 1660359 w 1660359"/>
              <a:gd name="connsiteY0" fmla="*/ 1179095 h 1179095"/>
              <a:gd name="connsiteX1" fmla="*/ 1491918 w 1660359"/>
              <a:gd name="connsiteY1" fmla="*/ 938463 h 1179095"/>
              <a:gd name="connsiteX2" fmla="*/ 168443 w 1660359"/>
              <a:gd name="connsiteY2" fmla="*/ 685801 h 1179095"/>
              <a:gd name="connsiteX3" fmla="*/ 0 w 1660359"/>
              <a:gd name="connsiteY3" fmla="*/ 0 h 1179095"/>
              <a:gd name="connsiteX0" fmla="*/ 1674002 w 1674002"/>
              <a:gd name="connsiteY0" fmla="*/ 1179095 h 1179095"/>
              <a:gd name="connsiteX1" fmla="*/ 1505561 w 1674002"/>
              <a:gd name="connsiteY1" fmla="*/ 938463 h 1179095"/>
              <a:gd name="connsiteX2" fmla="*/ 182086 w 1674002"/>
              <a:gd name="connsiteY2" fmla="*/ 685801 h 1179095"/>
              <a:gd name="connsiteX3" fmla="*/ 13643 w 1674002"/>
              <a:gd name="connsiteY3" fmla="*/ 0 h 1179095"/>
              <a:gd name="connsiteX0" fmla="*/ 1842444 w 1842444"/>
              <a:gd name="connsiteY0" fmla="*/ 1179095 h 1179095"/>
              <a:gd name="connsiteX1" fmla="*/ 1505561 w 1842444"/>
              <a:gd name="connsiteY1" fmla="*/ 938463 h 1179095"/>
              <a:gd name="connsiteX2" fmla="*/ 182086 w 1842444"/>
              <a:gd name="connsiteY2" fmla="*/ 685801 h 1179095"/>
              <a:gd name="connsiteX3" fmla="*/ 13643 w 1842444"/>
              <a:gd name="connsiteY3" fmla="*/ 0 h 1179095"/>
              <a:gd name="connsiteX0" fmla="*/ 1842444 w 1842444"/>
              <a:gd name="connsiteY0" fmla="*/ 1179095 h 1179095"/>
              <a:gd name="connsiteX1" fmla="*/ 1505561 w 1842444"/>
              <a:gd name="connsiteY1" fmla="*/ 938463 h 1179095"/>
              <a:gd name="connsiteX2" fmla="*/ 182086 w 1842444"/>
              <a:gd name="connsiteY2" fmla="*/ 685801 h 1179095"/>
              <a:gd name="connsiteX3" fmla="*/ 13643 w 1842444"/>
              <a:gd name="connsiteY3" fmla="*/ 0 h 1179095"/>
              <a:gd name="connsiteX0" fmla="*/ 1842444 w 1842444"/>
              <a:gd name="connsiteY0" fmla="*/ 1179095 h 1179095"/>
              <a:gd name="connsiteX1" fmla="*/ 182086 w 1842444"/>
              <a:gd name="connsiteY1" fmla="*/ 685801 h 1179095"/>
              <a:gd name="connsiteX2" fmla="*/ 13643 w 1842444"/>
              <a:gd name="connsiteY2" fmla="*/ 0 h 1179095"/>
              <a:gd name="connsiteX0" fmla="*/ 1842444 w 1842444"/>
              <a:gd name="connsiteY0" fmla="*/ 1179095 h 1179095"/>
              <a:gd name="connsiteX1" fmla="*/ 182086 w 1842444"/>
              <a:gd name="connsiteY1" fmla="*/ 685801 h 1179095"/>
              <a:gd name="connsiteX2" fmla="*/ 13643 w 1842444"/>
              <a:gd name="connsiteY2" fmla="*/ 0 h 1179095"/>
              <a:gd name="connsiteX0" fmla="*/ 1835568 w 1835568"/>
              <a:gd name="connsiteY0" fmla="*/ 1179095 h 1179095"/>
              <a:gd name="connsiteX1" fmla="*/ 199273 w 1835568"/>
              <a:gd name="connsiteY1" fmla="*/ 517358 h 1179095"/>
              <a:gd name="connsiteX2" fmla="*/ 6767 w 1835568"/>
              <a:gd name="connsiteY2" fmla="*/ 0 h 1179095"/>
              <a:gd name="connsiteX0" fmla="*/ 3055186 w 3055186"/>
              <a:gd name="connsiteY0" fmla="*/ 2137703 h 2137703"/>
              <a:gd name="connsiteX1" fmla="*/ 1418891 w 3055186"/>
              <a:gd name="connsiteY1" fmla="*/ 1475966 h 2137703"/>
              <a:gd name="connsiteX2" fmla="*/ 605 w 3055186"/>
              <a:gd name="connsiteY2" fmla="*/ 5037 h 2137703"/>
              <a:gd name="connsiteX3" fmla="*/ 1226385 w 3055186"/>
              <a:gd name="connsiteY3" fmla="*/ 958608 h 2137703"/>
              <a:gd name="connsiteX0" fmla="*/ 2008439 w 2008439"/>
              <a:gd name="connsiteY0" fmla="*/ 2347300 h 2347300"/>
              <a:gd name="connsiteX1" fmla="*/ 1418891 w 2008439"/>
              <a:gd name="connsiteY1" fmla="*/ 1475966 h 2347300"/>
              <a:gd name="connsiteX2" fmla="*/ 605 w 2008439"/>
              <a:gd name="connsiteY2" fmla="*/ 5037 h 2347300"/>
              <a:gd name="connsiteX3" fmla="*/ 1226385 w 2008439"/>
              <a:gd name="connsiteY3" fmla="*/ 958608 h 2347300"/>
              <a:gd name="connsiteX0" fmla="*/ 2008439 w 2008439"/>
              <a:gd name="connsiteY0" fmla="*/ 2347300 h 2347300"/>
              <a:gd name="connsiteX1" fmla="*/ 757154 w 2008439"/>
              <a:gd name="connsiteY1" fmla="*/ 1192395 h 2347300"/>
              <a:gd name="connsiteX2" fmla="*/ 605 w 2008439"/>
              <a:gd name="connsiteY2" fmla="*/ 5037 h 2347300"/>
              <a:gd name="connsiteX3" fmla="*/ 1226385 w 2008439"/>
              <a:gd name="connsiteY3" fmla="*/ 958608 h 2347300"/>
              <a:gd name="connsiteX0" fmla="*/ 2024281 w 2024281"/>
              <a:gd name="connsiteY0" fmla="*/ 2347300 h 2347300"/>
              <a:gd name="connsiteX1" fmla="*/ 772996 w 2024281"/>
              <a:gd name="connsiteY1" fmla="*/ 1192395 h 2347300"/>
              <a:gd name="connsiteX2" fmla="*/ 305205 w 2024281"/>
              <a:gd name="connsiteY2" fmla="*/ 1373580 h 2347300"/>
              <a:gd name="connsiteX3" fmla="*/ 16447 w 2024281"/>
              <a:gd name="connsiteY3" fmla="*/ 5037 h 2347300"/>
              <a:gd name="connsiteX4" fmla="*/ 1242227 w 2024281"/>
              <a:gd name="connsiteY4" fmla="*/ 958608 h 2347300"/>
              <a:gd name="connsiteX0" fmla="*/ 2024281 w 2024281"/>
              <a:gd name="connsiteY0" fmla="*/ 2347300 h 2347300"/>
              <a:gd name="connsiteX1" fmla="*/ 724870 w 2024281"/>
              <a:gd name="connsiteY1" fmla="*/ 1549942 h 2347300"/>
              <a:gd name="connsiteX2" fmla="*/ 305205 w 2024281"/>
              <a:gd name="connsiteY2" fmla="*/ 1373580 h 2347300"/>
              <a:gd name="connsiteX3" fmla="*/ 16447 w 2024281"/>
              <a:gd name="connsiteY3" fmla="*/ 5037 h 2347300"/>
              <a:gd name="connsiteX4" fmla="*/ 1242227 w 2024281"/>
              <a:gd name="connsiteY4" fmla="*/ 958608 h 2347300"/>
              <a:gd name="connsiteX0" fmla="*/ 2069725 w 2069725"/>
              <a:gd name="connsiteY0" fmla="*/ 2436675 h 2436675"/>
              <a:gd name="connsiteX1" fmla="*/ 770314 w 2069725"/>
              <a:gd name="connsiteY1" fmla="*/ 1639317 h 2436675"/>
              <a:gd name="connsiteX2" fmla="*/ 350649 w 2069725"/>
              <a:gd name="connsiteY2" fmla="*/ 1462955 h 2436675"/>
              <a:gd name="connsiteX3" fmla="*/ 61891 w 2069725"/>
              <a:gd name="connsiteY3" fmla="*/ 94412 h 2436675"/>
              <a:gd name="connsiteX4" fmla="*/ 292 w 2069725"/>
              <a:gd name="connsiteY4" fmla="*/ 0 h 2436675"/>
              <a:gd name="connsiteX0" fmla="*/ 2069433 w 2069433"/>
              <a:gd name="connsiteY0" fmla="*/ 2436675 h 2436675"/>
              <a:gd name="connsiteX1" fmla="*/ 770022 w 2069433"/>
              <a:gd name="connsiteY1" fmla="*/ 1639317 h 2436675"/>
              <a:gd name="connsiteX2" fmla="*/ 350357 w 2069433"/>
              <a:gd name="connsiteY2" fmla="*/ 1462955 h 2436675"/>
              <a:gd name="connsiteX3" fmla="*/ 0 w 2069433"/>
              <a:gd name="connsiteY3" fmla="*/ 0 h 2436675"/>
              <a:gd name="connsiteX0" fmla="*/ 2021307 w 2021307"/>
              <a:gd name="connsiteY0" fmla="*/ 2387358 h 2387358"/>
              <a:gd name="connsiteX1" fmla="*/ 721896 w 2021307"/>
              <a:gd name="connsiteY1" fmla="*/ 1590000 h 2387358"/>
              <a:gd name="connsiteX2" fmla="*/ 302231 w 2021307"/>
              <a:gd name="connsiteY2" fmla="*/ 1413638 h 2387358"/>
              <a:gd name="connsiteX3" fmla="*/ 0 w 2021307"/>
              <a:gd name="connsiteY3" fmla="*/ 0 h 2387358"/>
              <a:gd name="connsiteX0" fmla="*/ 2034083 w 2034083"/>
              <a:gd name="connsiteY0" fmla="*/ 2387358 h 2387358"/>
              <a:gd name="connsiteX1" fmla="*/ 734672 w 2034083"/>
              <a:gd name="connsiteY1" fmla="*/ 1590000 h 2387358"/>
              <a:gd name="connsiteX2" fmla="*/ 315007 w 2034083"/>
              <a:gd name="connsiteY2" fmla="*/ 1413638 h 2387358"/>
              <a:gd name="connsiteX3" fmla="*/ 12776 w 2034083"/>
              <a:gd name="connsiteY3" fmla="*/ 0 h 2387358"/>
              <a:gd name="connsiteX0" fmla="*/ 2050839 w 2050839"/>
              <a:gd name="connsiteY0" fmla="*/ 2387358 h 2387358"/>
              <a:gd name="connsiteX1" fmla="*/ 751428 w 2050839"/>
              <a:gd name="connsiteY1" fmla="*/ 1590000 h 2387358"/>
              <a:gd name="connsiteX2" fmla="*/ 151289 w 2050839"/>
              <a:gd name="connsiteY2" fmla="*/ 1450625 h 2387358"/>
              <a:gd name="connsiteX3" fmla="*/ 29532 w 2050839"/>
              <a:gd name="connsiteY3" fmla="*/ 0 h 2387358"/>
              <a:gd name="connsiteX0" fmla="*/ 2044985 w 2044985"/>
              <a:gd name="connsiteY0" fmla="*/ 2387358 h 2387358"/>
              <a:gd name="connsiteX1" fmla="*/ 745574 w 2044985"/>
              <a:gd name="connsiteY1" fmla="*/ 1590000 h 2387358"/>
              <a:gd name="connsiteX2" fmla="*/ 181529 w 2044985"/>
              <a:gd name="connsiteY2" fmla="*/ 1401307 h 2387358"/>
              <a:gd name="connsiteX3" fmla="*/ 23678 w 2044985"/>
              <a:gd name="connsiteY3" fmla="*/ 0 h 2387358"/>
              <a:gd name="connsiteX0" fmla="*/ 2044985 w 2044985"/>
              <a:gd name="connsiteY0" fmla="*/ 2387358 h 2387358"/>
              <a:gd name="connsiteX1" fmla="*/ 745574 w 2044985"/>
              <a:gd name="connsiteY1" fmla="*/ 1590000 h 2387358"/>
              <a:gd name="connsiteX2" fmla="*/ 181529 w 2044985"/>
              <a:gd name="connsiteY2" fmla="*/ 1401307 h 2387358"/>
              <a:gd name="connsiteX3" fmla="*/ 23678 w 2044985"/>
              <a:gd name="connsiteY3" fmla="*/ 0 h 2387358"/>
              <a:gd name="connsiteX0" fmla="*/ 2044985 w 2044985"/>
              <a:gd name="connsiteY0" fmla="*/ 2387358 h 2387358"/>
              <a:gd name="connsiteX1" fmla="*/ 829795 w 2044985"/>
              <a:gd name="connsiteY1" fmla="*/ 1614659 h 2387358"/>
              <a:gd name="connsiteX2" fmla="*/ 181529 w 2044985"/>
              <a:gd name="connsiteY2" fmla="*/ 1401307 h 2387358"/>
              <a:gd name="connsiteX3" fmla="*/ 23678 w 2044985"/>
              <a:gd name="connsiteY3" fmla="*/ 0 h 2387358"/>
              <a:gd name="connsiteX0" fmla="*/ 2065994 w 2065994"/>
              <a:gd name="connsiteY0" fmla="*/ 2387358 h 2387358"/>
              <a:gd name="connsiteX1" fmla="*/ 850804 w 2065994"/>
              <a:gd name="connsiteY1" fmla="*/ 1614659 h 2387358"/>
              <a:gd name="connsiteX2" fmla="*/ 110370 w 2065994"/>
              <a:gd name="connsiteY2" fmla="*/ 1102548 h 2387358"/>
              <a:gd name="connsiteX3" fmla="*/ 44687 w 2065994"/>
              <a:gd name="connsiteY3" fmla="*/ 0 h 2387358"/>
              <a:gd name="connsiteX0" fmla="*/ 2065994 w 2065994"/>
              <a:gd name="connsiteY0" fmla="*/ 2387358 h 2387358"/>
              <a:gd name="connsiteX1" fmla="*/ 966014 w 2065994"/>
              <a:gd name="connsiteY1" fmla="*/ 1614659 h 2387358"/>
              <a:gd name="connsiteX2" fmla="*/ 110370 w 2065994"/>
              <a:gd name="connsiteY2" fmla="*/ 1102548 h 2387358"/>
              <a:gd name="connsiteX3" fmla="*/ 44687 w 2065994"/>
              <a:gd name="connsiteY3" fmla="*/ 0 h 2387358"/>
              <a:gd name="connsiteX0" fmla="*/ 2065994 w 2065994"/>
              <a:gd name="connsiteY0" fmla="*/ 2387358 h 2387358"/>
              <a:gd name="connsiteX1" fmla="*/ 966014 w 2065994"/>
              <a:gd name="connsiteY1" fmla="*/ 1614659 h 2387358"/>
              <a:gd name="connsiteX2" fmla="*/ 110370 w 2065994"/>
              <a:gd name="connsiteY2" fmla="*/ 1102548 h 2387358"/>
              <a:gd name="connsiteX3" fmla="*/ 44687 w 2065994"/>
              <a:gd name="connsiteY3" fmla="*/ 0 h 2387358"/>
              <a:gd name="connsiteX0" fmla="*/ 2042952 w 2042952"/>
              <a:gd name="connsiteY0" fmla="*/ 2414519 h 2414519"/>
              <a:gd name="connsiteX1" fmla="*/ 966014 w 2042952"/>
              <a:gd name="connsiteY1" fmla="*/ 1614659 h 2414519"/>
              <a:gd name="connsiteX2" fmla="*/ 110370 w 2042952"/>
              <a:gd name="connsiteY2" fmla="*/ 1102548 h 2414519"/>
              <a:gd name="connsiteX3" fmla="*/ 44687 w 2042952"/>
              <a:gd name="connsiteY3" fmla="*/ 0 h 2414519"/>
              <a:gd name="connsiteX0" fmla="*/ 2042952 w 2042952"/>
              <a:gd name="connsiteY0" fmla="*/ 2414519 h 2414519"/>
              <a:gd name="connsiteX1" fmla="*/ 966014 w 2042952"/>
              <a:gd name="connsiteY1" fmla="*/ 1614659 h 2414519"/>
              <a:gd name="connsiteX2" fmla="*/ 110370 w 2042952"/>
              <a:gd name="connsiteY2" fmla="*/ 1102548 h 2414519"/>
              <a:gd name="connsiteX3" fmla="*/ 44687 w 2042952"/>
              <a:gd name="connsiteY3" fmla="*/ 0 h 2414519"/>
              <a:gd name="connsiteX0" fmla="*/ 2042952 w 2042952"/>
              <a:gd name="connsiteY0" fmla="*/ 2414519 h 2414519"/>
              <a:gd name="connsiteX1" fmla="*/ 966014 w 2042952"/>
              <a:gd name="connsiteY1" fmla="*/ 1614659 h 2414519"/>
              <a:gd name="connsiteX2" fmla="*/ 110370 w 2042952"/>
              <a:gd name="connsiteY2" fmla="*/ 1102548 h 2414519"/>
              <a:gd name="connsiteX3" fmla="*/ 44687 w 2042952"/>
              <a:gd name="connsiteY3" fmla="*/ 0 h 2414519"/>
              <a:gd name="connsiteX0" fmla="*/ 2042952 w 2042952"/>
              <a:gd name="connsiteY0" fmla="*/ 2414519 h 2414519"/>
              <a:gd name="connsiteX1" fmla="*/ 966014 w 2042952"/>
              <a:gd name="connsiteY1" fmla="*/ 1614659 h 2414519"/>
              <a:gd name="connsiteX2" fmla="*/ 110370 w 2042952"/>
              <a:gd name="connsiteY2" fmla="*/ 1102548 h 2414519"/>
              <a:gd name="connsiteX3" fmla="*/ 44687 w 2042952"/>
              <a:gd name="connsiteY3" fmla="*/ 0 h 2414519"/>
              <a:gd name="connsiteX0" fmla="*/ 2042952 w 2042952"/>
              <a:gd name="connsiteY0" fmla="*/ 2414519 h 2414519"/>
              <a:gd name="connsiteX1" fmla="*/ 966014 w 2042952"/>
              <a:gd name="connsiteY1" fmla="*/ 1614659 h 2414519"/>
              <a:gd name="connsiteX2" fmla="*/ 110370 w 2042952"/>
              <a:gd name="connsiteY2" fmla="*/ 1102548 h 2414519"/>
              <a:gd name="connsiteX3" fmla="*/ 44687 w 2042952"/>
              <a:gd name="connsiteY3" fmla="*/ 0 h 2414519"/>
              <a:gd name="connsiteX0" fmla="*/ 2042952 w 2042952"/>
              <a:gd name="connsiteY0" fmla="*/ 2414519 h 2414519"/>
              <a:gd name="connsiteX1" fmla="*/ 966014 w 2042952"/>
              <a:gd name="connsiteY1" fmla="*/ 1614659 h 2414519"/>
              <a:gd name="connsiteX2" fmla="*/ 110370 w 2042952"/>
              <a:gd name="connsiteY2" fmla="*/ 1102548 h 2414519"/>
              <a:gd name="connsiteX3" fmla="*/ 44687 w 2042952"/>
              <a:gd name="connsiteY3" fmla="*/ 0 h 2414519"/>
              <a:gd name="connsiteX0" fmla="*/ 1998265 w 1998265"/>
              <a:gd name="connsiteY0" fmla="*/ 2414519 h 2414519"/>
              <a:gd name="connsiteX1" fmla="*/ 921327 w 1998265"/>
              <a:gd name="connsiteY1" fmla="*/ 1614659 h 2414519"/>
              <a:gd name="connsiteX2" fmla="*/ 65683 w 1998265"/>
              <a:gd name="connsiteY2" fmla="*/ 1102548 h 2414519"/>
              <a:gd name="connsiteX3" fmla="*/ 0 w 1998265"/>
              <a:gd name="connsiteY3" fmla="*/ 0 h 2414519"/>
              <a:gd name="connsiteX0" fmla="*/ 1998265 w 1998265"/>
              <a:gd name="connsiteY0" fmla="*/ 2414519 h 2414519"/>
              <a:gd name="connsiteX1" fmla="*/ 921327 w 1998265"/>
              <a:gd name="connsiteY1" fmla="*/ 1614659 h 2414519"/>
              <a:gd name="connsiteX2" fmla="*/ 65683 w 1998265"/>
              <a:gd name="connsiteY2" fmla="*/ 1102548 h 2414519"/>
              <a:gd name="connsiteX3" fmla="*/ 0 w 1998265"/>
              <a:gd name="connsiteY3" fmla="*/ 0 h 2414519"/>
              <a:gd name="connsiteX0" fmla="*/ 1998265 w 1998265"/>
              <a:gd name="connsiteY0" fmla="*/ 2414519 h 2414519"/>
              <a:gd name="connsiteX1" fmla="*/ 921327 w 1998265"/>
              <a:gd name="connsiteY1" fmla="*/ 1614659 h 2414519"/>
              <a:gd name="connsiteX2" fmla="*/ 65683 w 1998265"/>
              <a:gd name="connsiteY2" fmla="*/ 1102548 h 2414519"/>
              <a:gd name="connsiteX3" fmla="*/ 0 w 1998265"/>
              <a:gd name="connsiteY3" fmla="*/ 0 h 2414519"/>
              <a:gd name="connsiteX0" fmla="*/ 1998265 w 1998265"/>
              <a:gd name="connsiteY0" fmla="*/ 2414519 h 2414519"/>
              <a:gd name="connsiteX1" fmla="*/ 921327 w 1998265"/>
              <a:gd name="connsiteY1" fmla="*/ 1614659 h 2414519"/>
              <a:gd name="connsiteX2" fmla="*/ 65683 w 1998265"/>
              <a:gd name="connsiteY2" fmla="*/ 1102548 h 2414519"/>
              <a:gd name="connsiteX3" fmla="*/ 0 w 1998265"/>
              <a:gd name="connsiteY3" fmla="*/ 0 h 2414519"/>
              <a:gd name="connsiteX0" fmla="*/ 1998265 w 1998265"/>
              <a:gd name="connsiteY0" fmla="*/ 2414519 h 2414519"/>
              <a:gd name="connsiteX1" fmla="*/ 921327 w 1998265"/>
              <a:gd name="connsiteY1" fmla="*/ 1614659 h 2414519"/>
              <a:gd name="connsiteX2" fmla="*/ 65683 w 1998265"/>
              <a:gd name="connsiteY2" fmla="*/ 1102548 h 2414519"/>
              <a:gd name="connsiteX3" fmla="*/ 0 w 1998265"/>
              <a:gd name="connsiteY3" fmla="*/ 0 h 2414519"/>
              <a:gd name="connsiteX0" fmla="*/ 2002482 w 2002482"/>
              <a:gd name="connsiteY0" fmla="*/ 2428099 h 2428099"/>
              <a:gd name="connsiteX1" fmla="*/ 925544 w 2002482"/>
              <a:gd name="connsiteY1" fmla="*/ 1628239 h 2428099"/>
              <a:gd name="connsiteX2" fmla="*/ 69900 w 2002482"/>
              <a:gd name="connsiteY2" fmla="*/ 1116128 h 2428099"/>
              <a:gd name="connsiteX3" fmla="*/ 42620 w 2002482"/>
              <a:gd name="connsiteY3" fmla="*/ 0 h 2428099"/>
              <a:gd name="connsiteX0" fmla="*/ 2004453 w 2004453"/>
              <a:gd name="connsiteY0" fmla="*/ 2428099 h 2428099"/>
              <a:gd name="connsiteX1" fmla="*/ 927515 w 2004453"/>
              <a:gd name="connsiteY1" fmla="*/ 1628239 h 2428099"/>
              <a:gd name="connsiteX2" fmla="*/ 71871 w 2004453"/>
              <a:gd name="connsiteY2" fmla="*/ 1116128 h 2428099"/>
              <a:gd name="connsiteX3" fmla="*/ 44591 w 2004453"/>
              <a:gd name="connsiteY3" fmla="*/ 0 h 2428099"/>
              <a:gd name="connsiteX0" fmla="*/ 1959862 w 1959862"/>
              <a:gd name="connsiteY0" fmla="*/ 2428099 h 2428099"/>
              <a:gd name="connsiteX1" fmla="*/ 882924 w 1959862"/>
              <a:gd name="connsiteY1" fmla="*/ 1628239 h 2428099"/>
              <a:gd name="connsiteX2" fmla="*/ 27280 w 1959862"/>
              <a:gd name="connsiteY2" fmla="*/ 1116128 h 2428099"/>
              <a:gd name="connsiteX3" fmla="*/ 0 w 1959862"/>
              <a:gd name="connsiteY3" fmla="*/ 0 h 2428099"/>
              <a:gd name="connsiteX0" fmla="*/ 1959862 w 1959862"/>
              <a:gd name="connsiteY0" fmla="*/ 2428099 h 2428099"/>
              <a:gd name="connsiteX1" fmla="*/ 882924 w 1959862"/>
              <a:gd name="connsiteY1" fmla="*/ 1628239 h 2428099"/>
              <a:gd name="connsiteX2" fmla="*/ 27280 w 1959862"/>
              <a:gd name="connsiteY2" fmla="*/ 1116128 h 2428099"/>
              <a:gd name="connsiteX3" fmla="*/ 0 w 1959862"/>
              <a:gd name="connsiteY3" fmla="*/ 0 h 2428099"/>
              <a:gd name="connsiteX0" fmla="*/ 1996171 w 1996171"/>
              <a:gd name="connsiteY0" fmla="*/ 2414519 h 2414519"/>
              <a:gd name="connsiteX1" fmla="*/ 919233 w 1996171"/>
              <a:gd name="connsiteY1" fmla="*/ 1614659 h 2414519"/>
              <a:gd name="connsiteX2" fmla="*/ 63589 w 1996171"/>
              <a:gd name="connsiteY2" fmla="*/ 1102548 h 2414519"/>
              <a:gd name="connsiteX3" fmla="*/ 59351 w 1996171"/>
              <a:gd name="connsiteY3" fmla="*/ 0 h 2414519"/>
              <a:gd name="connsiteX0" fmla="*/ 2001618 w 2001618"/>
              <a:gd name="connsiteY0" fmla="*/ 2414519 h 2414519"/>
              <a:gd name="connsiteX1" fmla="*/ 924680 w 2001618"/>
              <a:gd name="connsiteY1" fmla="*/ 1614659 h 2414519"/>
              <a:gd name="connsiteX2" fmla="*/ 69036 w 2001618"/>
              <a:gd name="connsiteY2" fmla="*/ 1102548 h 2414519"/>
              <a:gd name="connsiteX3" fmla="*/ 64798 w 2001618"/>
              <a:gd name="connsiteY3" fmla="*/ 0 h 2414519"/>
              <a:gd name="connsiteX0" fmla="*/ 1946612 w 1946612"/>
              <a:gd name="connsiteY0" fmla="*/ 2414519 h 2414519"/>
              <a:gd name="connsiteX1" fmla="*/ 869674 w 1946612"/>
              <a:gd name="connsiteY1" fmla="*/ 1614659 h 2414519"/>
              <a:gd name="connsiteX2" fmla="*/ 14030 w 1946612"/>
              <a:gd name="connsiteY2" fmla="*/ 1102548 h 2414519"/>
              <a:gd name="connsiteX3" fmla="*/ 9792 w 1946612"/>
              <a:gd name="connsiteY3" fmla="*/ 0 h 2414519"/>
              <a:gd name="connsiteX0" fmla="*/ 1949048 w 1949048"/>
              <a:gd name="connsiteY0" fmla="*/ 2414519 h 2414519"/>
              <a:gd name="connsiteX1" fmla="*/ 872110 w 1949048"/>
              <a:gd name="connsiteY1" fmla="*/ 1614659 h 2414519"/>
              <a:gd name="connsiteX2" fmla="*/ 16466 w 1949048"/>
              <a:gd name="connsiteY2" fmla="*/ 1102548 h 2414519"/>
              <a:gd name="connsiteX3" fmla="*/ 12228 w 1949048"/>
              <a:gd name="connsiteY3" fmla="*/ 0 h 2414519"/>
              <a:gd name="connsiteX0" fmla="*/ 1943021 w 1943021"/>
              <a:gd name="connsiteY0" fmla="*/ 2414519 h 2414519"/>
              <a:gd name="connsiteX1" fmla="*/ 866083 w 1943021"/>
              <a:gd name="connsiteY1" fmla="*/ 1614659 h 2414519"/>
              <a:gd name="connsiteX2" fmla="*/ 10439 w 1943021"/>
              <a:gd name="connsiteY2" fmla="*/ 1102548 h 2414519"/>
              <a:gd name="connsiteX3" fmla="*/ 6201 w 1943021"/>
              <a:gd name="connsiteY3" fmla="*/ 0 h 2414519"/>
              <a:gd name="connsiteX0" fmla="*/ 1937427 w 1937427"/>
              <a:gd name="connsiteY0" fmla="*/ 2414519 h 2414519"/>
              <a:gd name="connsiteX1" fmla="*/ 860489 w 1937427"/>
              <a:gd name="connsiteY1" fmla="*/ 1614659 h 2414519"/>
              <a:gd name="connsiteX2" fmla="*/ 4845 w 1937427"/>
              <a:gd name="connsiteY2" fmla="*/ 1102548 h 2414519"/>
              <a:gd name="connsiteX3" fmla="*/ 607 w 1937427"/>
              <a:gd name="connsiteY3" fmla="*/ 0 h 2414519"/>
              <a:gd name="connsiteX0" fmla="*/ 1932602 w 1932602"/>
              <a:gd name="connsiteY0" fmla="*/ 1624033 h 1624033"/>
              <a:gd name="connsiteX1" fmla="*/ 855664 w 1932602"/>
              <a:gd name="connsiteY1" fmla="*/ 824173 h 1624033"/>
              <a:gd name="connsiteX2" fmla="*/ 20 w 1932602"/>
              <a:gd name="connsiteY2" fmla="*/ 312062 h 1624033"/>
              <a:gd name="connsiteX3" fmla="*/ 1685921 w 1932602"/>
              <a:gd name="connsiteY3" fmla="*/ 0 h 1624033"/>
              <a:gd name="connsiteX0" fmla="*/ 1932618 w 1932618"/>
              <a:gd name="connsiteY0" fmla="*/ 1709036 h 1709036"/>
              <a:gd name="connsiteX1" fmla="*/ 855680 w 1932618"/>
              <a:gd name="connsiteY1" fmla="*/ 909176 h 1709036"/>
              <a:gd name="connsiteX2" fmla="*/ 36 w 1932618"/>
              <a:gd name="connsiteY2" fmla="*/ 397065 h 1709036"/>
              <a:gd name="connsiteX3" fmla="*/ 1685937 w 1932618"/>
              <a:gd name="connsiteY3" fmla="*/ 85003 h 1709036"/>
              <a:gd name="connsiteX0" fmla="*/ 1837314 w 1837314"/>
              <a:gd name="connsiteY0" fmla="*/ 1684062 h 1684062"/>
              <a:gd name="connsiteX1" fmla="*/ 760376 w 1837314"/>
              <a:gd name="connsiteY1" fmla="*/ 884202 h 1684062"/>
              <a:gd name="connsiteX2" fmla="*/ 41 w 1837314"/>
              <a:gd name="connsiteY2" fmla="*/ 439846 h 1684062"/>
              <a:gd name="connsiteX3" fmla="*/ 1590633 w 1837314"/>
              <a:gd name="connsiteY3" fmla="*/ 60029 h 1684062"/>
              <a:gd name="connsiteX0" fmla="*/ 1837273 w 1837273"/>
              <a:gd name="connsiteY0" fmla="*/ 1637581 h 1637581"/>
              <a:gd name="connsiteX1" fmla="*/ 760335 w 1837273"/>
              <a:gd name="connsiteY1" fmla="*/ 837721 h 1637581"/>
              <a:gd name="connsiteX2" fmla="*/ 0 w 1837273"/>
              <a:gd name="connsiteY2" fmla="*/ 393365 h 1637581"/>
              <a:gd name="connsiteX3" fmla="*/ 1590592 w 1837273"/>
              <a:gd name="connsiteY3" fmla="*/ 13548 h 1637581"/>
              <a:gd name="connsiteX0" fmla="*/ 1912426 w 1912426"/>
              <a:gd name="connsiteY0" fmla="*/ 1637581 h 1637581"/>
              <a:gd name="connsiteX1" fmla="*/ 835488 w 1912426"/>
              <a:gd name="connsiteY1" fmla="*/ 837721 h 1637581"/>
              <a:gd name="connsiteX2" fmla="*/ 75153 w 1912426"/>
              <a:gd name="connsiteY2" fmla="*/ 393365 h 1637581"/>
              <a:gd name="connsiteX3" fmla="*/ 1665745 w 1912426"/>
              <a:gd name="connsiteY3" fmla="*/ 13548 h 1637581"/>
              <a:gd name="connsiteX0" fmla="*/ 1912426 w 1912426"/>
              <a:gd name="connsiteY0" fmla="*/ 1296871 h 1296871"/>
              <a:gd name="connsiteX1" fmla="*/ 835488 w 1912426"/>
              <a:gd name="connsiteY1" fmla="*/ 497011 h 1296871"/>
              <a:gd name="connsiteX2" fmla="*/ 75153 w 1912426"/>
              <a:gd name="connsiteY2" fmla="*/ 52655 h 1296871"/>
              <a:gd name="connsiteX3" fmla="*/ 1710222 w 1912426"/>
              <a:gd name="connsiteY3" fmla="*/ 463323 h 1296871"/>
              <a:gd name="connsiteX0" fmla="*/ 1912426 w 1912426"/>
              <a:gd name="connsiteY0" fmla="*/ 1345096 h 1345096"/>
              <a:gd name="connsiteX1" fmla="*/ 835488 w 1912426"/>
              <a:gd name="connsiteY1" fmla="*/ 545236 h 1345096"/>
              <a:gd name="connsiteX2" fmla="*/ 75153 w 1912426"/>
              <a:gd name="connsiteY2" fmla="*/ 100880 h 1345096"/>
              <a:gd name="connsiteX3" fmla="*/ 1710222 w 1912426"/>
              <a:gd name="connsiteY3" fmla="*/ 511548 h 1345096"/>
              <a:gd name="connsiteX0" fmla="*/ 1915580 w 1915580"/>
              <a:gd name="connsiteY0" fmla="*/ 1345096 h 1345096"/>
              <a:gd name="connsiteX1" fmla="*/ 838642 w 1915580"/>
              <a:gd name="connsiteY1" fmla="*/ 545236 h 1345096"/>
              <a:gd name="connsiteX2" fmla="*/ 78307 w 1915580"/>
              <a:gd name="connsiteY2" fmla="*/ 100880 h 1345096"/>
              <a:gd name="connsiteX3" fmla="*/ 1713376 w 1915580"/>
              <a:gd name="connsiteY3" fmla="*/ 511548 h 1345096"/>
              <a:gd name="connsiteX0" fmla="*/ 1886723 w 1886723"/>
              <a:gd name="connsiteY0" fmla="*/ 1446730 h 1446730"/>
              <a:gd name="connsiteX1" fmla="*/ 835201 w 1886723"/>
              <a:gd name="connsiteY1" fmla="*/ 545236 h 1446730"/>
              <a:gd name="connsiteX2" fmla="*/ 74866 w 1886723"/>
              <a:gd name="connsiteY2" fmla="*/ 100880 h 1446730"/>
              <a:gd name="connsiteX3" fmla="*/ 1709935 w 1886723"/>
              <a:gd name="connsiteY3" fmla="*/ 511548 h 1446730"/>
              <a:gd name="connsiteX0" fmla="*/ 1891268 w 1891268"/>
              <a:gd name="connsiteY0" fmla="*/ 1446730 h 1446730"/>
              <a:gd name="connsiteX1" fmla="*/ 839746 w 1891268"/>
              <a:gd name="connsiteY1" fmla="*/ 545236 h 1446730"/>
              <a:gd name="connsiteX2" fmla="*/ 79411 w 1891268"/>
              <a:gd name="connsiteY2" fmla="*/ 100880 h 1446730"/>
              <a:gd name="connsiteX3" fmla="*/ 1714480 w 1891268"/>
              <a:gd name="connsiteY3" fmla="*/ 511548 h 1446730"/>
              <a:gd name="connsiteX0" fmla="*/ 1891784 w 1891784"/>
              <a:gd name="connsiteY0" fmla="*/ 1446730 h 1446730"/>
              <a:gd name="connsiteX1" fmla="*/ 833908 w 1891784"/>
              <a:gd name="connsiteY1" fmla="*/ 477480 h 1446730"/>
              <a:gd name="connsiteX2" fmla="*/ 79927 w 1891784"/>
              <a:gd name="connsiteY2" fmla="*/ 100880 h 1446730"/>
              <a:gd name="connsiteX3" fmla="*/ 1714996 w 1891784"/>
              <a:gd name="connsiteY3" fmla="*/ 511548 h 1446730"/>
              <a:gd name="connsiteX0" fmla="*/ 1891784 w 1891784"/>
              <a:gd name="connsiteY0" fmla="*/ 1392138 h 1392138"/>
              <a:gd name="connsiteX1" fmla="*/ 833908 w 1891784"/>
              <a:gd name="connsiteY1" fmla="*/ 422888 h 1392138"/>
              <a:gd name="connsiteX2" fmla="*/ 79927 w 1891784"/>
              <a:gd name="connsiteY2" fmla="*/ 46288 h 1392138"/>
              <a:gd name="connsiteX3" fmla="*/ 1714996 w 1891784"/>
              <a:gd name="connsiteY3" fmla="*/ 456956 h 1392138"/>
              <a:gd name="connsiteX0" fmla="*/ 1907978 w 1907978"/>
              <a:gd name="connsiteY0" fmla="*/ 1392138 h 1392138"/>
              <a:gd name="connsiteX1" fmla="*/ 850102 w 1907978"/>
              <a:gd name="connsiteY1" fmla="*/ 422888 h 1392138"/>
              <a:gd name="connsiteX2" fmla="*/ 96121 w 1907978"/>
              <a:gd name="connsiteY2" fmla="*/ 46288 h 1392138"/>
              <a:gd name="connsiteX3" fmla="*/ 1731190 w 1907978"/>
              <a:gd name="connsiteY3" fmla="*/ 456956 h 1392138"/>
              <a:gd name="connsiteX0" fmla="*/ 1907978 w 2674745"/>
              <a:gd name="connsiteY0" fmla="*/ 1356371 h 1356371"/>
              <a:gd name="connsiteX1" fmla="*/ 850102 w 2674745"/>
              <a:gd name="connsiteY1" fmla="*/ 387121 h 1356371"/>
              <a:gd name="connsiteX2" fmla="*/ 96121 w 2674745"/>
              <a:gd name="connsiteY2" fmla="*/ 10521 h 1356371"/>
              <a:gd name="connsiteX3" fmla="*/ 2674745 w 2674745"/>
              <a:gd name="connsiteY3" fmla="*/ 1030992 h 1356371"/>
              <a:gd name="connsiteX0" fmla="*/ 1819659 w 2586426"/>
              <a:gd name="connsiteY0" fmla="*/ 1346540 h 1346540"/>
              <a:gd name="connsiteX1" fmla="*/ 761783 w 2586426"/>
              <a:gd name="connsiteY1" fmla="*/ 377290 h 1346540"/>
              <a:gd name="connsiteX2" fmla="*/ 7802 w 2586426"/>
              <a:gd name="connsiteY2" fmla="*/ 690 h 1346540"/>
              <a:gd name="connsiteX3" fmla="*/ 1203330 w 2586426"/>
              <a:gd name="connsiteY3" fmla="*/ 305247 h 1346540"/>
              <a:gd name="connsiteX4" fmla="*/ 2586426 w 2586426"/>
              <a:gd name="connsiteY4" fmla="*/ 1021161 h 1346540"/>
              <a:gd name="connsiteX0" fmla="*/ 1819659 w 2586426"/>
              <a:gd name="connsiteY0" fmla="*/ 1351952 h 1351952"/>
              <a:gd name="connsiteX1" fmla="*/ 761783 w 2586426"/>
              <a:gd name="connsiteY1" fmla="*/ 382702 h 1351952"/>
              <a:gd name="connsiteX2" fmla="*/ 7802 w 2586426"/>
              <a:gd name="connsiteY2" fmla="*/ 6102 h 1351952"/>
              <a:gd name="connsiteX3" fmla="*/ 1203330 w 2586426"/>
              <a:gd name="connsiteY3" fmla="*/ 152562 h 1351952"/>
              <a:gd name="connsiteX4" fmla="*/ 2586426 w 2586426"/>
              <a:gd name="connsiteY4" fmla="*/ 1026573 h 1351952"/>
              <a:gd name="connsiteX0" fmla="*/ 1819659 w 2586426"/>
              <a:gd name="connsiteY0" fmla="*/ 1351952 h 1351952"/>
              <a:gd name="connsiteX1" fmla="*/ 761783 w 2586426"/>
              <a:gd name="connsiteY1" fmla="*/ 382702 h 1351952"/>
              <a:gd name="connsiteX2" fmla="*/ 7802 w 2586426"/>
              <a:gd name="connsiteY2" fmla="*/ 6102 h 1351952"/>
              <a:gd name="connsiteX3" fmla="*/ 1203330 w 2586426"/>
              <a:gd name="connsiteY3" fmla="*/ 152562 h 1351952"/>
              <a:gd name="connsiteX4" fmla="*/ 2586426 w 2586426"/>
              <a:gd name="connsiteY4" fmla="*/ 1026573 h 1351952"/>
              <a:gd name="connsiteX0" fmla="*/ 1813016 w 2579783"/>
              <a:gd name="connsiteY0" fmla="*/ 1416509 h 1416509"/>
              <a:gd name="connsiteX1" fmla="*/ 755140 w 2579783"/>
              <a:gd name="connsiteY1" fmla="*/ 447259 h 1416509"/>
              <a:gd name="connsiteX2" fmla="*/ 1159 w 2579783"/>
              <a:gd name="connsiteY2" fmla="*/ 70659 h 1416509"/>
              <a:gd name="connsiteX3" fmla="*/ 1196687 w 2579783"/>
              <a:gd name="connsiteY3" fmla="*/ 217119 h 1416509"/>
              <a:gd name="connsiteX4" fmla="*/ 2579783 w 2579783"/>
              <a:gd name="connsiteY4" fmla="*/ 1091130 h 1416509"/>
              <a:gd name="connsiteX0" fmla="*/ 1813016 w 2579783"/>
              <a:gd name="connsiteY0" fmla="*/ 1416509 h 1416509"/>
              <a:gd name="connsiteX1" fmla="*/ 755140 w 2579783"/>
              <a:gd name="connsiteY1" fmla="*/ 447259 h 1416509"/>
              <a:gd name="connsiteX2" fmla="*/ 1159 w 2579783"/>
              <a:gd name="connsiteY2" fmla="*/ 70659 h 1416509"/>
              <a:gd name="connsiteX3" fmla="*/ 1196687 w 2579783"/>
              <a:gd name="connsiteY3" fmla="*/ 217119 h 1416509"/>
              <a:gd name="connsiteX4" fmla="*/ 2579783 w 2579783"/>
              <a:gd name="connsiteY4" fmla="*/ 1091130 h 1416509"/>
              <a:gd name="connsiteX0" fmla="*/ 1813016 w 2565487"/>
              <a:gd name="connsiteY0" fmla="*/ 1416509 h 1416509"/>
              <a:gd name="connsiteX1" fmla="*/ 755140 w 2565487"/>
              <a:gd name="connsiteY1" fmla="*/ 447259 h 1416509"/>
              <a:gd name="connsiteX2" fmla="*/ 1159 w 2565487"/>
              <a:gd name="connsiteY2" fmla="*/ 70659 h 1416509"/>
              <a:gd name="connsiteX3" fmla="*/ 1196687 w 2565487"/>
              <a:gd name="connsiteY3" fmla="*/ 217119 h 1416509"/>
              <a:gd name="connsiteX4" fmla="*/ 2565487 w 2565487"/>
              <a:gd name="connsiteY4" fmla="*/ 1226642 h 1416509"/>
              <a:gd name="connsiteX0" fmla="*/ 1813016 w 2565487"/>
              <a:gd name="connsiteY0" fmla="*/ 1416509 h 1416509"/>
              <a:gd name="connsiteX1" fmla="*/ 755140 w 2565487"/>
              <a:gd name="connsiteY1" fmla="*/ 447259 h 1416509"/>
              <a:gd name="connsiteX2" fmla="*/ 1159 w 2565487"/>
              <a:gd name="connsiteY2" fmla="*/ 70659 h 1416509"/>
              <a:gd name="connsiteX3" fmla="*/ 1196687 w 2565487"/>
              <a:gd name="connsiteY3" fmla="*/ 217119 h 1416509"/>
              <a:gd name="connsiteX4" fmla="*/ 2565487 w 2565487"/>
              <a:gd name="connsiteY4" fmla="*/ 1226642 h 1416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5487" h="1416509">
                <a:moveTo>
                  <a:pt x="1813016" y="1416509"/>
                </a:moveTo>
                <a:cubicBezTo>
                  <a:pt x="1796311" y="518588"/>
                  <a:pt x="1120655" y="434422"/>
                  <a:pt x="755140" y="447259"/>
                </a:cubicBezTo>
                <a:cubicBezTo>
                  <a:pt x="389625" y="460096"/>
                  <a:pt x="-24778" y="229471"/>
                  <a:pt x="1159" y="70659"/>
                </a:cubicBezTo>
                <a:cubicBezTo>
                  <a:pt x="27096" y="-88153"/>
                  <a:pt x="766916" y="47041"/>
                  <a:pt x="1196687" y="217119"/>
                </a:cubicBezTo>
                <a:cubicBezTo>
                  <a:pt x="1626458" y="387197"/>
                  <a:pt x="2401687" y="892763"/>
                  <a:pt x="2565487" y="1226642"/>
                </a:cubicBezTo>
              </a:path>
            </a:pathLst>
          </a:custGeom>
          <a:noFill/>
          <a:ln w="38100" cap="flat" cmpd="sng" algn="ctr">
            <a:solidFill>
              <a:schemeClr val="bg2"/>
            </a:solidFill>
            <a:prstDash val="dash"/>
            <a:round/>
            <a:headEnd type="none" w="med" len="med"/>
            <a:tailEnd type="arrow"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58585A"/>
              </a:solidFill>
              <a:effectLst/>
              <a:uLnTx/>
              <a:uFillTx/>
              <a:latin typeface="Ericsson Hilda"/>
              <a:ea typeface="+mn-ea"/>
              <a:cs typeface="+mn-cs"/>
            </a:endParaRPr>
          </a:p>
        </p:txBody>
      </p:sp>
      <p:sp>
        <p:nvSpPr>
          <p:cNvPr id="52" name="TextBox 51"/>
          <p:cNvSpPr txBox="1"/>
          <p:nvPr/>
        </p:nvSpPr>
        <p:spPr>
          <a:xfrm>
            <a:off x="8355650" y="2322774"/>
            <a:ext cx="1175995" cy="400110"/>
          </a:xfrm>
          <a:prstGeom prst="rect">
            <a:avLst/>
          </a:prstGeom>
          <a:noFill/>
        </p:spPr>
        <p:txBody>
          <a:bodyPr wrap="square">
            <a:spAutoFit/>
          </a:body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sz="2000" b="0" i="0" u="none" strike="noStrike" kern="1200" cap="none" spc="0" normalizeH="0" baseline="0" noProof="0">
                <a:ln>
                  <a:noFill/>
                </a:ln>
                <a:solidFill>
                  <a:srgbClr val="FFFFFF">
                    <a:lumMod val="75000"/>
                  </a:srgbClr>
                </a:solidFill>
                <a:effectLst/>
                <a:uLnTx/>
                <a:uFillTx/>
                <a:latin typeface="Ericsson Hilda"/>
                <a:ea typeface="+mn-ea"/>
                <a:cs typeface="+mn-cs"/>
              </a:rPr>
              <a:t>Slice #2</a:t>
            </a:r>
          </a:p>
        </p:txBody>
      </p:sp>
      <p:sp>
        <p:nvSpPr>
          <p:cNvPr id="54" name="Rounded Rectangle 53"/>
          <p:cNvSpPr/>
          <p:nvPr/>
        </p:nvSpPr>
        <p:spPr bwMode="auto">
          <a:xfrm>
            <a:off x="9773843" y="2353160"/>
            <a:ext cx="2086509" cy="3595023"/>
          </a:xfrm>
          <a:prstGeom prst="roundRect">
            <a:avLst/>
          </a:prstGeom>
          <a:noFill/>
          <a:ln w="38100" cap="flat" cmpd="sng" algn="ctr">
            <a:solidFill>
              <a:schemeClr val="bg1">
                <a:lumMod val="75000"/>
              </a:schemeClr>
            </a:solidFill>
            <a:prstDash val="dash"/>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58585A"/>
              </a:solidFill>
              <a:effectLst/>
              <a:uLnTx/>
              <a:uFillTx/>
              <a:latin typeface="Ericsson Hilda"/>
              <a:ea typeface="+mn-ea"/>
              <a:cs typeface="+mn-cs"/>
            </a:endParaRPr>
          </a:p>
        </p:txBody>
      </p:sp>
      <p:sp>
        <p:nvSpPr>
          <p:cNvPr id="112" name="Rectangular Callout 111"/>
          <p:cNvSpPr/>
          <p:nvPr/>
        </p:nvSpPr>
        <p:spPr bwMode="auto">
          <a:xfrm>
            <a:off x="8588588" y="4472473"/>
            <a:ext cx="3061545" cy="804051"/>
          </a:xfrm>
          <a:prstGeom prst="wedgeRectCallout">
            <a:avLst>
              <a:gd name="adj1" fmla="val -50340"/>
              <a:gd name="adj2" fmla="val -129579"/>
            </a:avLst>
          </a:prstGeom>
          <a:solidFill>
            <a:srgbClr val="FFFF99"/>
          </a:solidFill>
          <a:ln w="12700" cap="flat" cmpd="sng" algn="ctr">
            <a:solidFill>
              <a:schemeClr val="bg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54000" tIns="45720" rIns="18000" bIns="45720" numCol="1" rtlCol="0" anchor="t" anchorCtr="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400" b="0" i="0" u="none" strike="noStrike" kern="1200" cap="none" spc="0" normalizeH="0" baseline="0" noProof="0">
                <a:ln>
                  <a:noFill/>
                </a:ln>
                <a:solidFill>
                  <a:srgbClr val="58585A"/>
                </a:solidFill>
                <a:effectLst/>
                <a:uLnTx/>
                <a:uFillTx/>
                <a:latin typeface="Ericsson Hilda"/>
                <a:ea typeface="+mn-ea"/>
                <a:cs typeface="+mn-cs"/>
              </a:rPr>
              <a:t>MME may evaluate the DCN selection towards UE Usage Type and possibly perform a NAS reroute</a:t>
            </a:r>
          </a:p>
        </p:txBody>
      </p:sp>
      <p:sp>
        <p:nvSpPr>
          <p:cNvPr id="111" name="Rectangular Callout 110"/>
          <p:cNvSpPr/>
          <p:nvPr/>
        </p:nvSpPr>
        <p:spPr bwMode="auto">
          <a:xfrm>
            <a:off x="515454" y="4726844"/>
            <a:ext cx="2742873" cy="705657"/>
          </a:xfrm>
          <a:prstGeom prst="wedgeRectCallout">
            <a:avLst>
              <a:gd name="adj1" fmla="val 84851"/>
              <a:gd name="adj2" fmla="val -25276"/>
            </a:avLst>
          </a:prstGeom>
          <a:solidFill>
            <a:srgbClr val="FFFF99"/>
          </a:solidFill>
          <a:ln w="12700" cap="flat" cmpd="sng" algn="ctr">
            <a:solidFill>
              <a:schemeClr val="bg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54000" tIns="45720" rIns="18000" bIns="45720" numCol="1" rtlCol="0" anchor="t" anchorCtr="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400" b="0" i="0" u="none" strike="noStrike" kern="1200" cap="none" spc="0" normalizeH="0" baseline="0" noProof="0">
                <a:ln>
                  <a:noFill/>
                </a:ln>
                <a:solidFill>
                  <a:srgbClr val="58585A"/>
                </a:solidFill>
                <a:effectLst/>
                <a:uLnTx/>
                <a:uFillTx/>
                <a:latin typeface="Ericsson Hilda"/>
                <a:ea typeface="+mn-ea"/>
                <a:cs typeface="+mn-cs"/>
              </a:rPr>
              <a:t>NNSF selects a DCN based on CN Selection assistance parameter (DCN-ID)</a:t>
            </a:r>
            <a:endParaRPr kumimoji="0" lang="en-US" sz="1400" b="0" i="0" u="none" strike="sngStrike" kern="1200" cap="none" spc="0" normalizeH="0" baseline="0" noProof="0">
              <a:ln>
                <a:noFill/>
              </a:ln>
              <a:solidFill>
                <a:srgbClr val="58585A"/>
              </a:solidFill>
              <a:effectLst/>
              <a:uLnTx/>
              <a:uFillTx/>
              <a:latin typeface="Ericsson Hilda"/>
              <a:ea typeface="+mn-ea"/>
              <a:cs typeface="+mn-cs"/>
            </a:endParaRPr>
          </a:p>
        </p:txBody>
      </p:sp>
      <p:sp>
        <p:nvSpPr>
          <p:cNvPr id="89" name="Parallelogram 88"/>
          <p:cNvSpPr/>
          <p:nvPr/>
        </p:nvSpPr>
        <p:spPr bwMode="auto">
          <a:xfrm>
            <a:off x="4952362" y="5630241"/>
            <a:ext cx="1983532" cy="857943"/>
          </a:xfrm>
          <a:prstGeom prst="parallelogram">
            <a:avLst/>
          </a:prstGeom>
          <a:solidFill>
            <a:srgbClr val="F08A00"/>
          </a:solidFill>
          <a:ln w="12700" cap="flat" cmpd="sng" algn="ctr">
            <a:noFill/>
            <a:prstDash val="solid"/>
            <a:round/>
            <a:headEnd type="none" w="med" len="med"/>
            <a:tailEnd type="none" w="med" len="med"/>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Lst>
        </p:spPr>
        <p:txBody>
          <a:bodyPr vert="horz" wrap="none" lIns="18000" tIns="18000" rIns="18000" bIns="18000" numCol="1" rtlCol="0" anchor="ctr" anchorCtr="1"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br>
              <a:rPr kumimoji="0" lang="en-US" sz="1200" b="1" i="0" u="none" strike="noStrike" kern="1200" cap="none" spc="0" normalizeH="0" baseline="0" noProof="0">
                <a:ln>
                  <a:noFill/>
                </a:ln>
                <a:solidFill>
                  <a:srgbClr val="FFFFFF"/>
                </a:solidFill>
                <a:effectLst/>
                <a:uLnTx/>
                <a:uFillTx/>
                <a:latin typeface="Ericsson Hilda"/>
                <a:ea typeface="+mn-ea"/>
                <a:cs typeface="+mn-cs"/>
              </a:rPr>
            </a:br>
            <a:r>
              <a:rPr kumimoji="0" lang="en-US" sz="1200" b="1" i="0" u="none" strike="noStrike" kern="1200" cap="none" spc="0" normalizeH="0" baseline="0" noProof="0">
                <a:ln>
                  <a:noFill/>
                </a:ln>
                <a:solidFill>
                  <a:srgbClr val="FFFFFF"/>
                </a:solidFill>
                <a:effectLst/>
                <a:uLnTx/>
                <a:uFillTx/>
                <a:latin typeface="Ericsson Hilda"/>
                <a:ea typeface="+mn-ea"/>
                <a:cs typeface="+mn-cs"/>
              </a:rPr>
              <a:t>CN Selection</a:t>
            </a:r>
            <a:br>
              <a:rPr kumimoji="0" lang="en-US" sz="1200" b="1" i="0" u="none" strike="noStrike" kern="1200" cap="none" spc="0" normalizeH="0" baseline="0" noProof="0">
                <a:ln>
                  <a:noFill/>
                </a:ln>
                <a:solidFill>
                  <a:srgbClr val="FFFFFF"/>
                </a:solidFill>
                <a:effectLst/>
                <a:uLnTx/>
                <a:uFillTx/>
                <a:latin typeface="Ericsson Hilda"/>
                <a:ea typeface="+mn-ea"/>
                <a:cs typeface="+mn-cs"/>
              </a:rPr>
            </a:br>
            <a:r>
              <a:rPr kumimoji="0" lang="en-US" sz="1200" b="1" i="0" u="none" strike="noStrike" kern="1200" cap="none" spc="0" normalizeH="0" baseline="0" noProof="0">
                <a:ln>
                  <a:noFill/>
                </a:ln>
                <a:solidFill>
                  <a:srgbClr val="FFFFFF"/>
                </a:solidFill>
                <a:effectLst/>
                <a:uLnTx/>
                <a:uFillTx/>
                <a:latin typeface="Ericsson Hilda"/>
                <a:ea typeface="+mn-ea"/>
                <a:cs typeface="+mn-cs"/>
              </a:rPr>
              <a:t>assistance</a:t>
            </a:r>
            <a:br>
              <a:rPr kumimoji="0" lang="en-US" sz="1200" b="1" i="0" u="none" strike="noStrike" kern="1200" cap="none" spc="0" normalizeH="0" baseline="0" noProof="0">
                <a:ln>
                  <a:noFill/>
                </a:ln>
                <a:solidFill>
                  <a:srgbClr val="FFFFFF"/>
                </a:solidFill>
                <a:effectLst/>
                <a:uLnTx/>
                <a:uFillTx/>
                <a:latin typeface="Ericsson Hilda"/>
                <a:ea typeface="+mn-ea"/>
                <a:cs typeface="+mn-cs"/>
              </a:rPr>
            </a:br>
            <a:r>
              <a:rPr kumimoji="0" lang="en-US" sz="1200" b="1" i="0" u="none" strike="noStrike" kern="1200" cap="none" spc="0" normalizeH="0" baseline="0" noProof="0">
                <a:ln>
                  <a:noFill/>
                </a:ln>
                <a:solidFill>
                  <a:srgbClr val="FFFFFF"/>
                </a:solidFill>
                <a:effectLst/>
                <a:uLnTx/>
                <a:uFillTx/>
                <a:latin typeface="Ericsson Hilda"/>
                <a:ea typeface="+mn-ea"/>
                <a:cs typeface="+mn-cs"/>
              </a:rPr>
              <a:t>parameter (DCN-ID)</a:t>
            </a:r>
            <a:br>
              <a:rPr kumimoji="0" lang="en-US" sz="1200" b="1" i="0" u="none" strike="noStrike" kern="1200" cap="none" spc="0" normalizeH="0" baseline="0" noProof="0">
                <a:ln>
                  <a:noFill/>
                </a:ln>
                <a:solidFill>
                  <a:srgbClr val="FFFFFF"/>
                </a:solidFill>
                <a:effectLst/>
                <a:uLnTx/>
                <a:uFillTx/>
                <a:latin typeface="Ericsson Hilda"/>
                <a:ea typeface="+mn-ea"/>
                <a:cs typeface="+mn-cs"/>
              </a:rPr>
            </a:br>
            <a:endParaRPr kumimoji="0" lang="en-US" sz="1200" b="1" i="0" u="none" strike="noStrike" kern="1200" cap="none" spc="0" normalizeH="0" baseline="0" noProof="0">
              <a:ln>
                <a:noFill/>
              </a:ln>
              <a:solidFill>
                <a:srgbClr val="FFFFFF"/>
              </a:solidFill>
              <a:effectLst/>
              <a:uLnTx/>
              <a:uFillTx/>
              <a:latin typeface="Ericsson Hilda"/>
              <a:ea typeface="+mn-ea"/>
              <a:cs typeface="+mn-cs"/>
            </a:endParaRPr>
          </a:p>
        </p:txBody>
      </p:sp>
      <p:sp>
        <p:nvSpPr>
          <p:cNvPr id="61" name="TextBox 72"/>
          <p:cNvSpPr txBox="1">
            <a:spLocks noChangeArrowheads="1"/>
          </p:cNvSpPr>
          <p:nvPr/>
        </p:nvSpPr>
        <p:spPr bwMode="auto">
          <a:xfrm>
            <a:off x="215414" y="5931714"/>
            <a:ext cx="27286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181818"/>
                </a:solidFill>
                <a:effectLst/>
                <a:uLnTx/>
                <a:uFillTx/>
                <a:latin typeface="Ericsson Hilda"/>
                <a:ea typeface="+mn-ea"/>
                <a:cs typeface="+mn-cs"/>
              </a:rPr>
              <a:t>DCN = Dedicated Core Network</a:t>
            </a:r>
          </a:p>
        </p:txBody>
      </p:sp>
      <p:sp>
        <p:nvSpPr>
          <p:cNvPr id="62" name="Rectangular Callout 62"/>
          <p:cNvSpPr/>
          <p:nvPr/>
        </p:nvSpPr>
        <p:spPr bwMode="auto">
          <a:xfrm>
            <a:off x="7329657" y="5917306"/>
            <a:ext cx="2444185" cy="551262"/>
          </a:xfrm>
          <a:prstGeom prst="wedgeRectCallout">
            <a:avLst>
              <a:gd name="adj1" fmla="val -73884"/>
              <a:gd name="adj2" fmla="val 384"/>
            </a:avLst>
          </a:prstGeom>
          <a:solidFill>
            <a:srgbClr val="FFFF99"/>
          </a:solidFill>
          <a:ln w="12700" cap="flat" cmpd="sng" algn="ctr">
            <a:solidFill>
              <a:schemeClr val="bg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54000" tIns="45720" rIns="18000" bIns="45720" numCol="1" rtlCol="0" anchor="t" anchorCtr="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400" b="0" i="0" u="none" strike="noStrike" kern="1200" cap="none" spc="0" normalizeH="0" baseline="0" noProof="0">
                <a:ln>
                  <a:noFill/>
                </a:ln>
                <a:solidFill>
                  <a:srgbClr val="58585A"/>
                </a:solidFill>
                <a:effectLst/>
                <a:uLnTx/>
                <a:uFillTx/>
                <a:latin typeface="Ericsson Hilda"/>
                <a:ea typeface="+mn-ea"/>
                <a:cs typeface="+mn-cs"/>
              </a:rPr>
              <a:t>Pre-configured (</a:t>
            </a:r>
            <a:r>
              <a:rPr kumimoji="0" lang="en-US" sz="1400" b="0" i="0" u="none" strike="noStrike" kern="1200" cap="none" spc="0" normalizeH="0" baseline="0" noProof="0" err="1">
                <a:ln>
                  <a:noFill/>
                </a:ln>
                <a:solidFill>
                  <a:srgbClr val="58585A"/>
                </a:solidFill>
                <a:effectLst/>
                <a:uLnTx/>
                <a:uFillTx/>
                <a:latin typeface="Ericsson Hilda"/>
                <a:ea typeface="+mn-ea"/>
                <a:cs typeface="+mn-cs"/>
              </a:rPr>
              <a:t>std</a:t>
            </a:r>
            <a:r>
              <a:rPr kumimoji="0" lang="en-US" sz="1400" b="0" i="0" u="none" strike="noStrike" kern="1200" cap="none" spc="0" normalizeH="0" baseline="0" noProof="0">
                <a:ln>
                  <a:noFill/>
                </a:ln>
                <a:solidFill>
                  <a:srgbClr val="58585A"/>
                </a:solidFill>
                <a:effectLst/>
                <a:uLnTx/>
                <a:uFillTx/>
                <a:latin typeface="Ericsson Hilda"/>
                <a:ea typeface="+mn-ea"/>
                <a:cs typeface="+mn-cs"/>
              </a:rPr>
              <a:t> value) or received at Attach/TAU</a:t>
            </a:r>
          </a:p>
        </p:txBody>
      </p:sp>
      <p:sp>
        <p:nvSpPr>
          <p:cNvPr id="71" name="Oval 33"/>
          <p:cNvSpPr>
            <a:spLocks noChangeArrowheads="1"/>
          </p:cNvSpPr>
          <p:nvPr/>
        </p:nvSpPr>
        <p:spPr bwMode="auto">
          <a:xfrm>
            <a:off x="3065847" y="3372064"/>
            <a:ext cx="390525" cy="293688"/>
          </a:xfrm>
          <a:prstGeom prst="ellipse">
            <a:avLst/>
          </a:prstGeom>
          <a:solidFill>
            <a:srgbClr val="8F3F7B"/>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0" tIns="0" rIns="0" b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1400" b="1" i="0" u="none" strike="noStrike" kern="1200" cap="none" spc="0" normalizeH="0" baseline="0" noProof="0">
                <a:ln>
                  <a:noFill/>
                </a:ln>
                <a:solidFill>
                  <a:srgbClr val="FFFFFF"/>
                </a:solidFill>
                <a:effectLst/>
                <a:uLnTx/>
                <a:uFillTx/>
                <a:latin typeface="Ericsson Hilda"/>
                <a:ea typeface="+mn-ea"/>
                <a:cs typeface="+mn-cs"/>
              </a:rPr>
              <a:t>1</a:t>
            </a:r>
            <a:endParaRPr kumimoji="0" lang="en-US" altLang="en-US" sz="2000" b="1" i="0" u="none" strike="noStrike" kern="1200" cap="none" spc="0" normalizeH="0" baseline="0" noProof="0">
              <a:ln>
                <a:noFill/>
              </a:ln>
              <a:solidFill>
                <a:srgbClr val="FFFFFF"/>
              </a:solidFill>
              <a:effectLst/>
              <a:uLnTx/>
              <a:uFillTx/>
              <a:latin typeface="Ericsson Hilda"/>
              <a:ea typeface="+mn-ea"/>
              <a:cs typeface="+mn-cs"/>
            </a:endParaRPr>
          </a:p>
        </p:txBody>
      </p:sp>
      <p:sp>
        <p:nvSpPr>
          <p:cNvPr id="72" name="Oval 33"/>
          <p:cNvSpPr>
            <a:spLocks noChangeArrowheads="1"/>
          </p:cNvSpPr>
          <p:nvPr/>
        </p:nvSpPr>
        <p:spPr bwMode="auto">
          <a:xfrm>
            <a:off x="6935894" y="3352257"/>
            <a:ext cx="390525" cy="293688"/>
          </a:xfrm>
          <a:prstGeom prst="ellipse">
            <a:avLst/>
          </a:prstGeom>
          <a:solidFill>
            <a:srgbClr val="8F3F7B"/>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0" tIns="0" rIns="0" b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1400" b="1" i="0" u="none" strike="noStrike" kern="1200" cap="none" spc="0" normalizeH="0" baseline="0" noProof="0">
                <a:ln>
                  <a:noFill/>
                </a:ln>
                <a:solidFill>
                  <a:srgbClr val="FFFFFF"/>
                </a:solidFill>
                <a:effectLst/>
                <a:uLnTx/>
                <a:uFillTx/>
                <a:latin typeface="Ericsson Hilda"/>
                <a:ea typeface="+mn-ea"/>
                <a:cs typeface="+mn-cs"/>
              </a:rPr>
              <a:t>1</a:t>
            </a:r>
            <a:endParaRPr kumimoji="0" lang="en-US" altLang="en-US" sz="2000" b="1" i="0" u="none" strike="noStrike" kern="1200" cap="none" spc="0" normalizeH="0" baseline="0" noProof="0">
              <a:ln>
                <a:noFill/>
              </a:ln>
              <a:solidFill>
                <a:srgbClr val="FFFFFF"/>
              </a:solidFill>
              <a:effectLst/>
              <a:uLnTx/>
              <a:uFillTx/>
              <a:latin typeface="Ericsson Hilda"/>
              <a:ea typeface="+mn-ea"/>
              <a:cs typeface="+mn-cs"/>
            </a:endParaRPr>
          </a:p>
        </p:txBody>
      </p:sp>
      <p:sp>
        <p:nvSpPr>
          <p:cNvPr id="73" name="Oval 33"/>
          <p:cNvSpPr>
            <a:spLocks noChangeArrowheads="1"/>
          </p:cNvSpPr>
          <p:nvPr/>
        </p:nvSpPr>
        <p:spPr bwMode="auto">
          <a:xfrm>
            <a:off x="4870951" y="6167884"/>
            <a:ext cx="390525" cy="293688"/>
          </a:xfrm>
          <a:prstGeom prst="ellipse">
            <a:avLst/>
          </a:prstGeom>
          <a:solidFill>
            <a:srgbClr val="8F3F7B"/>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0" tIns="0" rIns="0" b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1400" b="1" i="0" u="none" strike="noStrike" kern="1200" cap="none" spc="0" normalizeH="0" baseline="0" noProof="0">
                <a:ln>
                  <a:noFill/>
                </a:ln>
                <a:solidFill>
                  <a:srgbClr val="FFFFFF"/>
                </a:solidFill>
                <a:effectLst/>
                <a:uLnTx/>
                <a:uFillTx/>
                <a:latin typeface="Ericsson Hilda"/>
                <a:ea typeface="+mn-ea"/>
                <a:cs typeface="+mn-cs"/>
              </a:rPr>
              <a:t>2</a:t>
            </a:r>
            <a:endParaRPr kumimoji="0" lang="en-US" altLang="en-US" sz="2000" b="1" i="0" u="none" strike="noStrike" kern="1200" cap="none" spc="0" normalizeH="0" baseline="0" noProof="0">
              <a:ln>
                <a:noFill/>
              </a:ln>
              <a:solidFill>
                <a:srgbClr val="FFFFFF"/>
              </a:solidFill>
              <a:effectLst/>
              <a:uLnTx/>
              <a:uFillTx/>
              <a:latin typeface="Ericsson Hilda"/>
              <a:ea typeface="+mn-ea"/>
              <a:cs typeface="+mn-cs"/>
            </a:endParaRPr>
          </a:p>
        </p:txBody>
      </p:sp>
      <p:cxnSp>
        <p:nvCxnSpPr>
          <p:cNvPr id="5" name="Straight Arrow Connector 4"/>
          <p:cNvCxnSpPr/>
          <p:nvPr/>
        </p:nvCxnSpPr>
        <p:spPr bwMode="auto">
          <a:xfrm flipV="1">
            <a:off x="4112770" y="5432501"/>
            <a:ext cx="0" cy="747581"/>
          </a:xfrm>
          <a:prstGeom prst="straightConnector1">
            <a:avLst/>
          </a:prstGeom>
          <a:noFill/>
          <a:ln w="38100" cap="flat" cmpd="sng" algn="ctr">
            <a:solidFill>
              <a:schemeClr val="tx1"/>
            </a:solidFill>
            <a:prstDash val="solid"/>
            <a:round/>
            <a:headEnd type="none" w="med" len="med"/>
            <a:tailEnd type="arrow" w="med" len="med"/>
          </a:ln>
          <a:effectLst/>
        </p:spPr>
      </p:cxnSp>
      <p:sp>
        <p:nvSpPr>
          <p:cNvPr id="74" name="Oval 33"/>
          <p:cNvSpPr>
            <a:spLocks noChangeArrowheads="1"/>
          </p:cNvSpPr>
          <p:nvPr/>
        </p:nvSpPr>
        <p:spPr bwMode="auto">
          <a:xfrm>
            <a:off x="3512120" y="5414512"/>
            <a:ext cx="390525" cy="293688"/>
          </a:xfrm>
          <a:prstGeom prst="ellipse">
            <a:avLst/>
          </a:prstGeom>
          <a:solidFill>
            <a:srgbClr val="8F3F7B"/>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0" tIns="0" rIns="0" b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1400" b="1" i="0" u="none" strike="noStrike" kern="1200" cap="none" spc="0" normalizeH="0" baseline="0" noProof="0">
                <a:ln>
                  <a:noFill/>
                </a:ln>
                <a:solidFill>
                  <a:srgbClr val="FFFFFF"/>
                </a:solidFill>
                <a:effectLst/>
                <a:uLnTx/>
                <a:uFillTx/>
                <a:latin typeface="Ericsson Hilda"/>
                <a:ea typeface="+mn-ea"/>
                <a:cs typeface="+mn-cs"/>
              </a:rPr>
              <a:t>3</a:t>
            </a:r>
            <a:endParaRPr kumimoji="0" lang="en-US" altLang="en-US" sz="2000" b="1" i="0" u="none" strike="noStrike" kern="1200" cap="none" spc="0" normalizeH="0" baseline="0" noProof="0">
              <a:ln>
                <a:noFill/>
              </a:ln>
              <a:solidFill>
                <a:srgbClr val="FFFFFF"/>
              </a:solidFill>
              <a:effectLst/>
              <a:uLnTx/>
              <a:uFillTx/>
              <a:latin typeface="Ericsson Hilda"/>
              <a:ea typeface="+mn-ea"/>
              <a:cs typeface="+mn-cs"/>
            </a:endParaRPr>
          </a:p>
        </p:txBody>
      </p:sp>
      <p:sp>
        <p:nvSpPr>
          <p:cNvPr id="75" name="Oval 33"/>
          <p:cNvSpPr>
            <a:spLocks noChangeArrowheads="1"/>
          </p:cNvSpPr>
          <p:nvPr/>
        </p:nvSpPr>
        <p:spPr bwMode="auto">
          <a:xfrm>
            <a:off x="7738607" y="3758685"/>
            <a:ext cx="390525" cy="293688"/>
          </a:xfrm>
          <a:prstGeom prst="ellipse">
            <a:avLst/>
          </a:prstGeom>
          <a:solidFill>
            <a:srgbClr val="8F3F7B"/>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0" tIns="0" rIns="0" b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1400" b="1" i="0" u="none" strike="noStrike" kern="1200" cap="none" spc="0" normalizeH="0" baseline="0" noProof="0">
                <a:ln>
                  <a:noFill/>
                </a:ln>
                <a:solidFill>
                  <a:srgbClr val="FFFFFF"/>
                </a:solidFill>
                <a:effectLst/>
                <a:uLnTx/>
                <a:uFillTx/>
                <a:latin typeface="Ericsson Hilda"/>
                <a:ea typeface="+mn-ea"/>
                <a:cs typeface="+mn-cs"/>
              </a:rPr>
              <a:t>4</a:t>
            </a:r>
            <a:endParaRPr kumimoji="0" lang="en-US" altLang="en-US" sz="2000" b="1" i="0" u="none" strike="noStrike" kern="1200" cap="none" spc="0" normalizeH="0" baseline="0" noProof="0">
              <a:ln>
                <a:noFill/>
              </a:ln>
              <a:solidFill>
                <a:srgbClr val="FFFFFF"/>
              </a:solidFill>
              <a:effectLst/>
              <a:uLnTx/>
              <a:uFillTx/>
              <a:latin typeface="Ericsson Hilda"/>
              <a:ea typeface="+mn-ea"/>
              <a:cs typeface="+mn-cs"/>
            </a:endParaRPr>
          </a:p>
        </p:txBody>
      </p:sp>
      <p:sp>
        <p:nvSpPr>
          <p:cNvPr id="76" name="Oval 33"/>
          <p:cNvSpPr>
            <a:spLocks noChangeArrowheads="1"/>
          </p:cNvSpPr>
          <p:nvPr/>
        </p:nvSpPr>
        <p:spPr bwMode="auto">
          <a:xfrm>
            <a:off x="6473926" y="2085661"/>
            <a:ext cx="390525" cy="293688"/>
          </a:xfrm>
          <a:prstGeom prst="ellipse">
            <a:avLst/>
          </a:prstGeom>
          <a:solidFill>
            <a:srgbClr val="8F3F7B"/>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0" tIns="0" rIns="0" b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1400" b="1" i="0" u="none" strike="noStrike" kern="1200" cap="none" spc="0" normalizeH="0" baseline="0" noProof="0">
                <a:ln>
                  <a:noFill/>
                </a:ln>
                <a:solidFill>
                  <a:srgbClr val="FFFFFF"/>
                </a:solidFill>
                <a:effectLst/>
                <a:uLnTx/>
                <a:uFillTx/>
                <a:latin typeface="Ericsson Hilda"/>
                <a:ea typeface="+mn-ea"/>
                <a:cs typeface="+mn-cs"/>
              </a:rPr>
              <a:t>5</a:t>
            </a:r>
            <a:endParaRPr kumimoji="0" lang="en-US" altLang="en-US" sz="2000" b="1" i="0" u="none" strike="noStrike" kern="1200" cap="none" spc="0" normalizeH="0" baseline="0" noProof="0">
              <a:ln>
                <a:noFill/>
              </a:ln>
              <a:solidFill>
                <a:srgbClr val="FFFFFF"/>
              </a:solidFill>
              <a:effectLst/>
              <a:uLnTx/>
              <a:uFillTx/>
              <a:latin typeface="Ericsson Hilda"/>
              <a:ea typeface="+mn-ea"/>
              <a:cs typeface="+mn-cs"/>
            </a:endParaRPr>
          </a:p>
        </p:txBody>
      </p:sp>
      <p:sp>
        <p:nvSpPr>
          <p:cNvPr id="100" name="Oval 33"/>
          <p:cNvSpPr>
            <a:spLocks noChangeArrowheads="1"/>
          </p:cNvSpPr>
          <p:nvPr/>
        </p:nvSpPr>
        <p:spPr bwMode="auto">
          <a:xfrm>
            <a:off x="8677586" y="3575915"/>
            <a:ext cx="390525" cy="293688"/>
          </a:xfrm>
          <a:prstGeom prst="ellipse">
            <a:avLst/>
          </a:prstGeom>
          <a:solidFill>
            <a:srgbClr val="8F3F7B"/>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0" tIns="0" rIns="0" b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1400" b="1" i="0" u="none" strike="noStrike" kern="1200" cap="none" spc="0" normalizeH="0" baseline="0" noProof="0">
                <a:ln>
                  <a:noFill/>
                </a:ln>
                <a:solidFill>
                  <a:srgbClr val="FFFFFF"/>
                </a:solidFill>
                <a:effectLst/>
                <a:uLnTx/>
                <a:uFillTx/>
                <a:latin typeface="Ericsson Hilda"/>
                <a:ea typeface="+mn-ea"/>
                <a:cs typeface="+mn-cs"/>
              </a:rPr>
              <a:t>6</a:t>
            </a:r>
            <a:endParaRPr kumimoji="0" lang="en-US" altLang="en-US" sz="2000" b="1" i="0" u="none" strike="noStrike" kern="1200" cap="none" spc="0" normalizeH="0" baseline="0" noProof="0">
              <a:ln>
                <a:noFill/>
              </a:ln>
              <a:solidFill>
                <a:srgbClr val="FFFFFF"/>
              </a:solidFill>
              <a:effectLst/>
              <a:uLnTx/>
              <a:uFillTx/>
              <a:latin typeface="Ericsson Hilda"/>
              <a:ea typeface="+mn-ea"/>
              <a:cs typeface="+mn-cs"/>
            </a:endParaRPr>
          </a:p>
        </p:txBody>
      </p:sp>
      <p:sp>
        <p:nvSpPr>
          <p:cNvPr id="101" name="Oval 33"/>
          <p:cNvSpPr>
            <a:spLocks noChangeArrowheads="1"/>
          </p:cNvSpPr>
          <p:nvPr/>
        </p:nvSpPr>
        <p:spPr bwMode="auto">
          <a:xfrm>
            <a:off x="9220511" y="4178785"/>
            <a:ext cx="390525" cy="293688"/>
          </a:xfrm>
          <a:prstGeom prst="ellipse">
            <a:avLst/>
          </a:prstGeom>
          <a:solidFill>
            <a:srgbClr val="8F3F7B"/>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0" tIns="0" rIns="0" b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1400" b="1" i="0" u="none" strike="noStrike" kern="1200" cap="none" spc="0" normalizeH="0" baseline="0" noProof="0">
                <a:ln>
                  <a:noFill/>
                </a:ln>
                <a:solidFill>
                  <a:srgbClr val="FFFFFF"/>
                </a:solidFill>
                <a:effectLst/>
                <a:uLnTx/>
                <a:uFillTx/>
                <a:latin typeface="Ericsson Hilda"/>
                <a:ea typeface="+mn-ea"/>
                <a:cs typeface="+mn-cs"/>
              </a:rPr>
              <a:t>6</a:t>
            </a:r>
            <a:endParaRPr kumimoji="0" lang="en-US" altLang="en-US" sz="2000" b="1" i="0" u="none" strike="noStrike" kern="1200" cap="none" spc="0" normalizeH="0" baseline="0" noProof="0">
              <a:ln>
                <a:noFill/>
              </a:ln>
              <a:solidFill>
                <a:srgbClr val="FFFFFF"/>
              </a:solidFill>
              <a:effectLst/>
              <a:uLnTx/>
              <a:uFillTx/>
              <a:latin typeface="Ericsson Hilda"/>
              <a:ea typeface="+mn-ea"/>
              <a:cs typeface="+mn-cs"/>
            </a:endParaRPr>
          </a:p>
        </p:txBody>
      </p:sp>
      <p:sp>
        <p:nvSpPr>
          <p:cNvPr id="102" name="TextBox 72"/>
          <p:cNvSpPr txBox="1">
            <a:spLocks noChangeArrowheads="1"/>
          </p:cNvSpPr>
          <p:nvPr/>
        </p:nvSpPr>
        <p:spPr bwMode="auto">
          <a:xfrm>
            <a:off x="215414" y="6163961"/>
            <a:ext cx="353494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181818"/>
                </a:solidFill>
                <a:effectLst/>
                <a:uLnTx/>
                <a:uFillTx/>
                <a:latin typeface="Ericsson Hilda"/>
                <a:ea typeface="+mn-ea"/>
                <a:cs typeface="+mn-cs"/>
              </a:rPr>
              <a:t>NNSF = Network Node Selection Function</a:t>
            </a:r>
          </a:p>
        </p:txBody>
      </p:sp>
      <p:sp>
        <p:nvSpPr>
          <p:cNvPr id="105" name="テキスト ボックス 17"/>
          <p:cNvSpPr txBox="1">
            <a:spLocks noChangeArrowheads="1"/>
          </p:cNvSpPr>
          <p:nvPr/>
        </p:nvSpPr>
        <p:spPr bwMode="auto">
          <a:xfrm>
            <a:off x="9959542" y="3571029"/>
            <a:ext cx="20265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Calibri" pitchFamily="34" charset="0"/>
                <a:ea typeface="ＭＳ Ｐゴシック" pitchFamily="34" charset="-128"/>
              </a:defRPr>
            </a:lvl1pPr>
            <a:lvl2pPr marL="742950" indent="-285750" eaLnBrk="0" hangingPunct="0">
              <a:defRPr kumimoji="1">
                <a:solidFill>
                  <a:schemeClr val="tx1"/>
                </a:solidFill>
                <a:latin typeface="Calibri" pitchFamily="34" charset="0"/>
                <a:ea typeface="ＭＳ Ｐゴシック" pitchFamily="34" charset="-128"/>
              </a:defRPr>
            </a:lvl2pPr>
            <a:lvl3pPr marL="1143000" indent="-228600" eaLnBrk="0" hangingPunct="0">
              <a:defRPr kumimoji="1">
                <a:solidFill>
                  <a:schemeClr val="tx1"/>
                </a:solidFill>
                <a:latin typeface="Calibri" pitchFamily="34" charset="0"/>
                <a:ea typeface="ＭＳ Ｐゴシック" pitchFamily="34" charset="-128"/>
              </a:defRPr>
            </a:lvl3pPr>
            <a:lvl4pPr marL="1600200" indent="-228600" eaLnBrk="0" hangingPunct="0">
              <a:defRPr kumimoji="1">
                <a:solidFill>
                  <a:schemeClr val="tx1"/>
                </a:solidFill>
                <a:latin typeface="Calibri" pitchFamily="34" charset="0"/>
                <a:ea typeface="ＭＳ Ｐゴシック" pitchFamily="34" charset="-128"/>
              </a:defRPr>
            </a:lvl4pPr>
            <a:lvl5pPr marL="2057400" indent="-228600" eaLnBrk="0" hangingPunct="0">
              <a:defRPr kumimoji="1">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kumimoji="1">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kumimoji="1">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kumimoji="1">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kumimoji="1">
                <a:solidFill>
                  <a:schemeClr val="tx1"/>
                </a:solidFill>
                <a:latin typeface="Calibri" pitchFamily="34" charset="0"/>
                <a:ea typeface="ＭＳ Ｐゴシック" pitchFamily="34" charset="-128"/>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1" lang="en-US" altLang="ja-JP" sz="1400" b="0" i="0" u="none" strike="noStrike" kern="1200" cap="none" spc="0" normalizeH="0" baseline="0" noProof="0">
                <a:ln>
                  <a:noFill/>
                </a:ln>
                <a:solidFill>
                  <a:srgbClr val="58585A"/>
                </a:solidFill>
                <a:effectLst/>
                <a:uLnTx/>
                <a:uFillTx/>
                <a:latin typeface="Ericsson Hilda"/>
                <a:ea typeface="ＭＳ Ｐゴシック" pitchFamily="34" charset="-128"/>
                <a:cs typeface="+mn-cs"/>
              </a:rPr>
              <a:t>S1-Setup (MME-eNB): </a:t>
            </a:r>
            <a:br>
              <a:rPr kumimoji="1" lang="en-US" altLang="ja-JP" sz="1400" b="0" i="0" u="none" strike="noStrike" kern="1200" cap="none" spc="0" normalizeH="0" baseline="0" noProof="0">
                <a:ln>
                  <a:noFill/>
                </a:ln>
                <a:solidFill>
                  <a:srgbClr val="58585A"/>
                </a:solidFill>
                <a:effectLst/>
                <a:uLnTx/>
                <a:uFillTx/>
                <a:latin typeface="Ericsson Hilda"/>
                <a:ea typeface="ＭＳ Ｐゴシック" pitchFamily="34" charset="-128"/>
                <a:cs typeface="+mn-cs"/>
              </a:rPr>
            </a:br>
            <a:r>
              <a:rPr kumimoji="1" lang="en-US" altLang="ja-JP" sz="1400" b="0" i="0" u="none" strike="noStrike" kern="1200" cap="none" spc="0" normalizeH="0" baseline="0" noProof="0">
                <a:ln>
                  <a:noFill/>
                </a:ln>
                <a:solidFill>
                  <a:srgbClr val="58585A"/>
                </a:solidFill>
                <a:effectLst/>
                <a:uLnTx/>
                <a:uFillTx/>
                <a:latin typeface="Ericsson Hilda"/>
                <a:ea typeface="ＭＳ Ｐゴシック" pitchFamily="34" charset="-128"/>
                <a:cs typeface="+mn-cs"/>
              </a:rPr>
              <a:t>DCN-ID=3</a:t>
            </a:r>
            <a:endParaRPr kumimoji="1" lang="ja-JP" altLang="en-US" sz="1400" b="0" i="0" u="none" strike="noStrike" kern="1200" cap="none" spc="0" normalizeH="0" baseline="0" noProof="0">
              <a:ln>
                <a:noFill/>
              </a:ln>
              <a:solidFill>
                <a:srgbClr val="58585A"/>
              </a:solidFill>
              <a:effectLst/>
              <a:uLnTx/>
              <a:uFillTx/>
              <a:latin typeface="Ericsson Hilda"/>
              <a:ea typeface="ＭＳ Ｐゴシック" pitchFamily="34" charset="-128"/>
              <a:cs typeface="+mn-cs"/>
            </a:endParaRPr>
          </a:p>
        </p:txBody>
      </p:sp>
      <p:sp>
        <p:nvSpPr>
          <p:cNvPr id="106" name="Oval 33"/>
          <p:cNvSpPr>
            <a:spLocks noChangeArrowheads="1"/>
          </p:cNvSpPr>
          <p:nvPr/>
        </p:nvSpPr>
        <p:spPr bwMode="auto">
          <a:xfrm>
            <a:off x="10712822" y="4094249"/>
            <a:ext cx="390525" cy="293688"/>
          </a:xfrm>
          <a:prstGeom prst="ellipse">
            <a:avLst/>
          </a:prstGeom>
          <a:solidFill>
            <a:srgbClr val="8F3F7B"/>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0" tIns="0" rIns="0" b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1400" b="1" i="0" u="none" strike="noStrike" kern="1200" cap="none" spc="0" normalizeH="0" baseline="0" noProof="0">
                <a:ln>
                  <a:noFill/>
                </a:ln>
                <a:solidFill>
                  <a:srgbClr val="FFFFFF"/>
                </a:solidFill>
                <a:effectLst/>
                <a:uLnTx/>
                <a:uFillTx/>
                <a:latin typeface="Ericsson Hilda"/>
                <a:ea typeface="+mn-ea"/>
                <a:cs typeface="+mn-cs"/>
              </a:rPr>
              <a:t>1</a:t>
            </a:r>
            <a:endParaRPr kumimoji="0" lang="en-US" altLang="en-US" sz="2000" b="1" i="0" u="none" strike="noStrike" kern="1200" cap="none" spc="0" normalizeH="0" baseline="0" noProof="0">
              <a:ln>
                <a:noFill/>
              </a:ln>
              <a:solidFill>
                <a:srgbClr val="FFFFFF"/>
              </a:solidFill>
              <a:effectLst/>
              <a:uLnTx/>
              <a:uFillTx/>
              <a:latin typeface="Ericsson Hilda"/>
              <a:ea typeface="+mn-ea"/>
              <a:cs typeface="+mn-cs"/>
            </a:endParaRPr>
          </a:p>
        </p:txBody>
      </p:sp>
    </p:spTree>
    <p:extLst>
      <p:ext uri="{BB962C8B-B14F-4D97-AF65-F5344CB8AC3E}">
        <p14:creationId xmlns:p14="http://schemas.microsoft.com/office/powerpoint/2010/main" val="3739847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1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8" grpId="0" animBg="1"/>
      <p:bldP spid="97" grpId="0"/>
      <p:bldP spid="99" grpId="0"/>
      <p:bldP spid="57" grpId="0" animBg="1"/>
      <p:bldP spid="63" grpId="0" animBg="1"/>
      <p:bldP spid="77" grpId="0" animBg="1"/>
      <p:bldP spid="51" grpId="0" animBg="1"/>
      <p:bldP spid="112" grpId="0" animBg="1"/>
      <p:bldP spid="111" grpId="0" animBg="1"/>
      <p:bldP spid="89" grpId="0" animBg="1"/>
      <p:bldP spid="61" grpId="0"/>
      <p:bldP spid="62" grpId="0" animBg="1"/>
      <p:bldP spid="71" grpId="0" animBg="1"/>
      <p:bldP spid="72" grpId="0" animBg="1"/>
      <p:bldP spid="73" grpId="0" animBg="1"/>
      <p:bldP spid="74" grpId="0" animBg="1"/>
      <p:bldP spid="75" grpId="0" animBg="1"/>
      <p:bldP spid="76" grpId="0" animBg="1"/>
      <p:bldP spid="100" grpId="0" animBg="1"/>
      <p:bldP spid="101" grpId="0" animBg="1"/>
      <p:bldP spid="102" grpId="0"/>
      <p:bldP spid="105" grpId="0"/>
      <p:bldP spid="106"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A66E8D5-842D-4467-9CD8-B692DBF17699}"/>
              </a:ext>
            </a:extLst>
          </p:cNvPr>
          <p:cNvSpPr>
            <a:spLocks noGrp="1"/>
          </p:cNvSpPr>
          <p:nvPr>
            <p:ph type="subTitle" idx="1"/>
          </p:nvPr>
        </p:nvSpPr>
        <p:spPr/>
        <p:txBody>
          <a:bodyPr/>
          <a:lstStyle/>
          <a:p>
            <a:r>
              <a:rPr lang="en-US"/>
              <a:t>www.ericsson.com/digital-services</a:t>
            </a:r>
          </a:p>
        </p:txBody>
      </p:sp>
    </p:spTree>
    <p:extLst>
      <p:ext uri="{BB962C8B-B14F-4D97-AF65-F5344CB8AC3E}">
        <p14:creationId xmlns:p14="http://schemas.microsoft.com/office/powerpoint/2010/main" val="222381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844BC7CD-D490-4AB6-8C24-2E3FD62B00E1}"/>
              </a:ext>
            </a:extLst>
          </p:cNvPr>
          <p:cNvSpPr/>
          <p:nvPr/>
        </p:nvSpPr>
        <p:spPr bwMode="auto">
          <a:xfrm>
            <a:off x="378262" y="1881071"/>
            <a:ext cx="2489241" cy="3516284"/>
          </a:xfrm>
          <a:prstGeom prst="rect">
            <a:avLst/>
          </a:prstGeom>
          <a:solidFill>
            <a:schemeClr val="bg2"/>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R="0" algn="l" defTabSz="914400" rtl="0" eaLnBrk="1" fontAlgn="base" latinLnBrk="0" hangingPunct="1">
              <a:lnSpc>
                <a:spcPct val="100000"/>
              </a:lnSpc>
              <a:spcBef>
                <a:spcPts val="300"/>
              </a:spcBef>
              <a:spcAft>
                <a:spcPct val="0"/>
              </a:spcAft>
              <a:buClrTx/>
              <a:buSzTx/>
              <a:tabLst/>
            </a:pPr>
            <a:r>
              <a:rPr kumimoji="0" lang="sv-SE" sz="2000" b="0" i="0" u="none" strike="noStrike" cap="none" normalizeH="0" baseline="0">
                <a:ln>
                  <a:noFill/>
                </a:ln>
                <a:effectLst/>
                <a:latin typeface="+mn-lt"/>
              </a:rPr>
              <a:t>EPC</a:t>
            </a:r>
          </a:p>
        </p:txBody>
      </p:sp>
      <p:sp>
        <p:nvSpPr>
          <p:cNvPr id="2" name="Title 1">
            <a:extLst>
              <a:ext uri="{FF2B5EF4-FFF2-40B4-BE49-F238E27FC236}">
                <a16:creationId xmlns:a16="http://schemas.microsoft.com/office/drawing/2014/main" id="{2E0247E9-2EAA-4C1B-B5F1-46648B6B9192}"/>
              </a:ext>
            </a:extLst>
          </p:cNvPr>
          <p:cNvSpPr>
            <a:spLocks noGrp="1"/>
          </p:cNvSpPr>
          <p:nvPr>
            <p:ph type="title"/>
          </p:nvPr>
        </p:nvSpPr>
        <p:spPr>
          <a:xfrm>
            <a:off x="479424" y="476250"/>
            <a:ext cx="8353425" cy="1081088"/>
          </a:xfrm>
        </p:spPr>
        <p:txBody>
          <a:bodyPr/>
          <a:lstStyle/>
          <a:p>
            <a:r>
              <a:rPr lang="en-US">
                <a:solidFill>
                  <a:srgbClr val="58585A"/>
                </a:solidFill>
              </a:rPr>
              <a:t>5G CORE architecture overview</a:t>
            </a:r>
            <a:br>
              <a:rPr lang="en-US">
                <a:solidFill>
                  <a:srgbClr val="58585A"/>
                </a:solidFill>
              </a:rPr>
            </a:br>
            <a:r>
              <a:rPr lang="en-US" sz="2400" kern="1200" spc="0">
                <a:solidFill>
                  <a:srgbClr val="181818"/>
                </a:solidFill>
                <a:latin typeface="Ericsson Hilda Light" panose="00000400000000000000" pitchFamily="2" charset="0"/>
                <a:ea typeface="Segoe UI" panose="020B0502040204020203" pitchFamily="34" charset="0"/>
                <a:cs typeface="Segoe UI" panose="020B0502040204020203" pitchFamily="34" charset="0"/>
              </a:rPr>
              <a:t>Mapping the EPC functions to new 5G CN functions</a:t>
            </a:r>
            <a:endParaRPr lang="sv-SE" sz="3600">
              <a:latin typeface="Ericsson Hilda Light" panose="00000400000000000000" pitchFamily="2" charset="0"/>
            </a:endParaRPr>
          </a:p>
        </p:txBody>
      </p:sp>
      <p:grpSp>
        <p:nvGrpSpPr>
          <p:cNvPr id="66" name="Group 65">
            <a:extLst>
              <a:ext uri="{FF2B5EF4-FFF2-40B4-BE49-F238E27FC236}">
                <a16:creationId xmlns:a16="http://schemas.microsoft.com/office/drawing/2014/main" id="{98C8C7DB-93E3-4A7E-B086-E1B5EE518B5C}"/>
              </a:ext>
            </a:extLst>
          </p:cNvPr>
          <p:cNvGrpSpPr/>
          <p:nvPr/>
        </p:nvGrpSpPr>
        <p:grpSpPr>
          <a:xfrm>
            <a:off x="578121" y="2603716"/>
            <a:ext cx="2265728" cy="2327222"/>
            <a:chOff x="286020" y="1811612"/>
            <a:chExt cx="2265728" cy="2327222"/>
          </a:xfrm>
        </p:grpSpPr>
        <p:cxnSp>
          <p:nvCxnSpPr>
            <p:cNvPr id="64" name="Connector: Elbow 63">
              <a:extLst>
                <a:ext uri="{FF2B5EF4-FFF2-40B4-BE49-F238E27FC236}">
                  <a16:creationId xmlns:a16="http://schemas.microsoft.com/office/drawing/2014/main" id="{3C68C03C-D3AA-4D30-8865-2C833A971F66}"/>
                </a:ext>
              </a:extLst>
            </p:cNvPr>
            <p:cNvCxnSpPr>
              <a:cxnSpLocks/>
            </p:cNvCxnSpPr>
            <p:nvPr/>
          </p:nvCxnSpPr>
          <p:spPr bwMode="auto">
            <a:xfrm flipV="1">
              <a:off x="286020" y="3759474"/>
              <a:ext cx="2265728" cy="379360"/>
            </a:xfrm>
            <a:prstGeom prst="bentConnector3">
              <a:avLst>
                <a:gd name="adj1" fmla="val 47065"/>
              </a:avLst>
            </a:prstGeom>
            <a:solidFill>
              <a:schemeClr val="accent1"/>
            </a:solidFill>
            <a:ln w="28575" cap="flat" cmpd="sng" algn="ctr">
              <a:solidFill>
                <a:schemeClr val="tx1"/>
              </a:solidFill>
              <a:prstDash val="solid"/>
              <a:round/>
              <a:headEnd type="none" w="med" len="med"/>
              <a:tailEnd type="none"/>
            </a:ln>
            <a:effectLst/>
          </p:spPr>
        </p:cxnSp>
        <p:sp>
          <p:nvSpPr>
            <p:cNvPr id="3" name="Rectangle: Rounded Corners 2">
              <a:extLst>
                <a:ext uri="{FF2B5EF4-FFF2-40B4-BE49-F238E27FC236}">
                  <a16:creationId xmlns:a16="http://schemas.microsoft.com/office/drawing/2014/main" id="{0E7F3009-4B8C-4965-A9AD-54925140B4D3}"/>
                </a:ext>
              </a:extLst>
            </p:cNvPr>
            <p:cNvSpPr/>
            <p:nvPr/>
          </p:nvSpPr>
          <p:spPr bwMode="auto">
            <a:xfrm>
              <a:off x="534669" y="2627487"/>
              <a:ext cx="718511" cy="491268"/>
            </a:xfrm>
            <a:prstGeom prst="roundRect">
              <a:avLst>
                <a:gd name="adj" fmla="val 8688"/>
              </a:avLst>
            </a:prstGeom>
            <a:solidFill>
              <a:schemeClr val="accent1">
                <a:lumMod val="40000"/>
                <a:lumOff val="60000"/>
              </a:schemeClr>
            </a:solidFill>
            <a:ln w="3175" cap="flat" cmpd="sng" algn="ctr">
              <a:solidFill>
                <a:schemeClr val="bg1"/>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181818">
                    <a:lumMod val="75000"/>
                    <a:lumOff val="25000"/>
                  </a:srgbClr>
                </a:buClr>
                <a:buSzTx/>
                <a:buFontTx/>
                <a:buNone/>
                <a:tabLst/>
                <a:defRPr/>
              </a:pPr>
              <a:endParaRPr kumimoji="0" lang="en-US" sz="800" b="0" i="0" u="none" strike="noStrike" kern="1200" cap="none" spc="0" normalizeH="0" baseline="0" noProof="0" err="1">
                <a:ln>
                  <a:noFill/>
                </a:ln>
                <a:solidFill>
                  <a:srgbClr val="181818">
                    <a:lumMod val="75000"/>
                    <a:lumOff val="25000"/>
                  </a:srgbClr>
                </a:solidFill>
                <a:effectLst/>
                <a:uLnTx/>
                <a:uFillTx/>
                <a:latin typeface="Ericsson Hilda"/>
                <a:ea typeface="+mn-ea"/>
                <a:cs typeface="+mn-cs"/>
              </a:endParaRPr>
            </a:p>
          </p:txBody>
        </p:sp>
        <p:sp>
          <p:nvSpPr>
            <p:cNvPr id="4" name="Rectangle: Rounded Corners 3">
              <a:extLst>
                <a:ext uri="{FF2B5EF4-FFF2-40B4-BE49-F238E27FC236}">
                  <a16:creationId xmlns:a16="http://schemas.microsoft.com/office/drawing/2014/main" id="{5FB0F330-73FA-4F78-939E-F7D562674C46}"/>
                </a:ext>
              </a:extLst>
            </p:cNvPr>
            <p:cNvSpPr/>
            <p:nvPr/>
          </p:nvSpPr>
          <p:spPr bwMode="auto">
            <a:xfrm>
              <a:off x="534670" y="3446060"/>
              <a:ext cx="718511" cy="491268"/>
            </a:xfrm>
            <a:prstGeom prst="roundRect">
              <a:avLst>
                <a:gd name="adj" fmla="val 8688"/>
              </a:avLst>
            </a:prstGeom>
            <a:solidFill>
              <a:schemeClr val="accent1">
                <a:lumMod val="40000"/>
                <a:lumOff val="60000"/>
              </a:schemeClr>
            </a:solidFill>
            <a:ln w="3175" cap="flat" cmpd="sng" algn="ctr">
              <a:solidFill>
                <a:schemeClr val="bg1"/>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181818">
                    <a:lumMod val="75000"/>
                    <a:lumOff val="25000"/>
                  </a:srgbClr>
                </a:buClr>
                <a:buSzTx/>
                <a:buFontTx/>
                <a:buNone/>
                <a:tabLst/>
                <a:defRPr/>
              </a:pPr>
              <a:endParaRPr kumimoji="0" lang="en-US" sz="800" b="0" i="0" u="none" strike="noStrike" kern="1200" cap="none" spc="0" normalizeH="0" baseline="0" noProof="0" err="1">
                <a:ln>
                  <a:noFill/>
                </a:ln>
                <a:solidFill>
                  <a:srgbClr val="181818">
                    <a:lumMod val="75000"/>
                    <a:lumOff val="25000"/>
                  </a:srgbClr>
                </a:solidFill>
                <a:effectLst/>
                <a:uLnTx/>
                <a:uFillTx/>
                <a:latin typeface="Ericsson Hilda"/>
                <a:ea typeface="+mn-ea"/>
                <a:cs typeface="+mn-cs"/>
              </a:endParaRPr>
            </a:p>
          </p:txBody>
        </p:sp>
        <p:sp>
          <p:nvSpPr>
            <p:cNvPr id="5" name="Rectangle: Rounded Corners 4">
              <a:extLst>
                <a:ext uri="{FF2B5EF4-FFF2-40B4-BE49-F238E27FC236}">
                  <a16:creationId xmlns:a16="http://schemas.microsoft.com/office/drawing/2014/main" id="{171B4925-5CEE-4666-A65D-62BE0F28E88A}"/>
                </a:ext>
              </a:extLst>
            </p:cNvPr>
            <p:cNvSpPr/>
            <p:nvPr/>
          </p:nvSpPr>
          <p:spPr bwMode="auto">
            <a:xfrm>
              <a:off x="1464119" y="3446061"/>
              <a:ext cx="995568" cy="491268"/>
            </a:xfrm>
            <a:prstGeom prst="roundRect">
              <a:avLst>
                <a:gd name="adj" fmla="val 8688"/>
              </a:avLst>
            </a:prstGeom>
            <a:solidFill>
              <a:schemeClr val="accent1">
                <a:lumMod val="40000"/>
                <a:lumOff val="60000"/>
              </a:schemeClr>
            </a:solidFill>
            <a:ln w="3175" cap="flat" cmpd="sng" algn="ctr">
              <a:solidFill>
                <a:schemeClr val="bg1"/>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lumMod val="75000"/>
                    <a:lumOff val="25000"/>
                  </a:srgbClr>
                </a:buClr>
                <a:buSzTx/>
                <a:buFontTx/>
                <a:buNone/>
                <a:tabLst/>
                <a:defRPr/>
              </a:pPr>
              <a:endParaRPr kumimoji="0" lang="en-US" sz="800" b="0" i="0" u="none" strike="noStrike" kern="1200" cap="none" spc="0" normalizeH="0" baseline="0" noProof="0" err="1">
                <a:ln>
                  <a:noFill/>
                </a:ln>
                <a:solidFill>
                  <a:srgbClr val="181818">
                    <a:lumMod val="75000"/>
                    <a:lumOff val="25000"/>
                  </a:srgbClr>
                </a:solidFill>
                <a:effectLst/>
                <a:uLnTx/>
                <a:uFillTx/>
                <a:latin typeface="Ericsson Hilda"/>
                <a:ea typeface="+mn-ea"/>
                <a:cs typeface="+mn-cs"/>
              </a:endParaRPr>
            </a:p>
          </p:txBody>
        </p:sp>
        <p:sp>
          <p:nvSpPr>
            <p:cNvPr id="7" name="Rectangle: Rounded Corners 6">
              <a:extLst>
                <a:ext uri="{FF2B5EF4-FFF2-40B4-BE49-F238E27FC236}">
                  <a16:creationId xmlns:a16="http://schemas.microsoft.com/office/drawing/2014/main" id="{3393BBFF-E7BE-4581-B0F7-25A787CCCE8A}"/>
                </a:ext>
              </a:extLst>
            </p:cNvPr>
            <p:cNvSpPr/>
            <p:nvPr/>
          </p:nvSpPr>
          <p:spPr bwMode="auto">
            <a:xfrm>
              <a:off x="1555987" y="3546974"/>
              <a:ext cx="334164" cy="194714"/>
            </a:xfrm>
            <a:prstGeom prst="roundRect">
              <a:avLst>
                <a:gd name="adj" fmla="val 8688"/>
              </a:avLst>
            </a:prstGeom>
            <a:solidFill>
              <a:srgbClr val="92D050"/>
            </a:solidFill>
            <a:ln w="3175" cap="flat" cmpd="sng" algn="ctr">
              <a:solidFill>
                <a:schemeClr val="bg1"/>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lumMod val="75000"/>
                    <a:lumOff val="25000"/>
                  </a:srgbClr>
                </a:buClr>
                <a:buSzTx/>
                <a:buFontTx/>
                <a:buNone/>
                <a:tabLst/>
                <a:defRPr/>
              </a:pPr>
              <a:r>
                <a:rPr kumimoji="0" lang="en-US" sz="800" b="0" i="0" u="none" strike="noStrike" kern="1200" cap="none" spc="0" normalizeH="0" baseline="0" noProof="0">
                  <a:ln>
                    <a:noFill/>
                  </a:ln>
                  <a:effectLst/>
                  <a:uLnTx/>
                  <a:uFillTx/>
                  <a:latin typeface="Ericsson Hilda"/>
                  <a:ea typeface="+mn-ea"/>
                  <a:cs typeface="+mn-cs"/>
                </a:rPr>
                <a:t>PGW</a:t>
              </a:r>
            </a:p>
          </p:txBody>
        </p:sp>
        <p:sp>
          <p:nvSpPr>
            <p:cNvPr id="8" name="Rectangle: Rounded Corners 7">
              <a:extLst>
                <a:ext uri="{FF2B5EF4-FFF2-40B4-BE49-F238E27FC236}">
                  <a16:creationId xmlns:a16="http://schemas.microsoft.com/office/drawing/2014/main" id="{B524C0D0-7A48-46CB-A3E5-C63DAA980EFB}"/>
                </a:ext>
              </a:extLst>
            </p:cNvPr>
            <p:cNvSpPr/>
            <p:nvPr/>
          </p:nvSpPr>
          <p:spPr bwMode="auto">
            <a:xfrm>
              <a:off x="1660195" y="2627487"/>
              <a:ext cx="718511" cy="491268"/>
            </a:xfrm>
            <a:prstGeom prst="roundRect">
              <a:avLst>
                <a:gd name="adj" fmla="val 8688"/>
              </a:avLst>
            </a:prstGeom>
            <a:solidFill>
              <a:schemeClr val="accent1">
                <a:lumMod val="40000"/>
                <a:lumOff val="60000"/>
              </a:schemeClr>
            </a:solidFill>
            <a:ln w="3175" cap="flat" cmpd="sng" algn="ctr">
              <a:solidFill>
                <a:schemeClr val="bg1"/>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181818">
                    <a:lumMod val="75000"/>
                    <a:lumOff val="25000"/>
                  </a:srgbClr>
                </a:buClr>
                <a:buSzTx/>
                <a:buFontTx/>
                <a:buNone/>
                <a:tabLst/>
                <a:defRPr/>
              </a:pPr>
              <a:endParaRPr kumimoji="0" lang="en-US" sz="800" b="0" i="0" u="none" strike="noStrike" kern="1200" cap="none" spc="0" normalizeH="0" baseline="0" noProof="0" err="1">
                <a:ln>
                  <a:noFill/>
                </a:ln>
                <a:solidFill>
                  <a:srgbClr val="181818">
                    <a:lumMod val="75000"/>
                    <a:lumOff val="25000"/>
                  </a:srgbClr>
                </a:solidFill>
                <a:effectLst/>
                <a:uLnTx/>
                <a:uFillTx/>
                <a:latin typeface="Ericsson Hilda"/>
                <a:ea typeface="+mn-ea"/>
                <a:cs typeface="+mn-cs"/>
              </a:endParaRPr>
            </a:p>
          </p:txBody>
        </p:sp>
        <p:sp>
          <p:nvSpPr>
            <p:cNvPr id="9" name="Rectangle: Rounded Corners 8">
              <a:extLst>
                <a:ext uri="{FF2B5EF4-FFF2-40B4-BE49-F238E27FC236}">
                  <a16:creationId xmlns:a16="http://schemas.microsoft.com/office/drawing/2014/main" id="{5B3E1E48-4EEA-4DC6-95BE-2B833A011295}"/>
                </a:ext>
              </a:extLst>
            </p:cNvPr>
            <p:cNvSpPr/>
            <p:nvPr/>
          </p:nvSpPr>
          <p:spPr bwMode="auto">
            <a:xfrm>
              <a:off x="534669" y="1811612"/>
              <a:ext cx="717045" cy="491268"/>
            </a:xfrm>
            <a:prstGeom prst="roundRect">
              <a:avLst>
                <a:gd name="adj" fmla="val 8688"/>
              </a:avLst>
            </a:prstGeom>
            <a:solidFill>
              <a:schemeClr val="accent1">
                <a:lumMod val="40000"/>
                <a:lumOff val="60000"/>
              </a:schemeClr>
            </a:solidFill>
            <a:ln w="3175" cap="flat" cmpd="sng" algn="ctr">
              <a:solidFill>
                <a:schemeClr val="bg1"/>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181818">
                    <a:lumMod val="75000"/>
                    <a:lumOff val="25000"/>
                  </a:srgbClr>
                </a:buClr>
                <a:buSzTx/>
                <a:buFontTx/>
                <a:buNone/>
                <a:tabLst/>
                <a:defRPr/>
              </a:pPr>
              <a:endParaRPr kumimoji="0" lang="en-US" sz="800" b="0" i="0" u="none" strike="noStrike" kern="1200" cap="none" spc="0" normalizeH="0" baseline="0" noProof="0" err="1">
                <a:ln>
                  <a:noFill/>
                </a:ln>
                <a:solidFill>
                  <a:srgbClr val="181818">
                    <a:lumMod val="75000"/>
                    <a:lumOff val="25000"/>
                  </a:srgbClr>
                </a:solidFill>
                <a:effectLst/>
                <a:uLnTx/>
                <a:uFillTx/>
                <a:latin typeface="Ericsson Hilda"/>
                <a:ea typeface="+mn-ea"/>
                <a:cs typeface="+mn-cs"/>
              </a:endParaRPr>
            </a:p>
          </p:txBody>
        </p:sp>
        <p:sp>
          <p:nvSpPr>
            <p:cNvPr id="10" name="Rectangle: Rounded Corners 9">
              <a:extLst>
                <a:ext uri="{FF2B5EF4-FFF2-40B4-BE49-F238E27FC236}">
                  <a16:creationId xmlns:a16="http://schemas.microsoft.com/office/drawing/2014/main" id="{D4F061A8-A830-4698-8140-D23A075F1F31}"/>
                </a:ext>
              </a:extLst>
            </p:cNvPr>
            <p:cNvSpPr/>
            <p:nvPr/>
          </p:nvSpPr>
          <p:spPr bwMode="auto">
            <a:xfrm>
              <a:off x="680353" y="3552049"/>
              <a:ext cx="434860" cy="189904"/>
            </a:xfrm>
            <a:prstGeom prst="roundRect">
              <a:avLst>
                <a:gd name="adj" fmla="val 8688"/>
              </a:avLst>
            </a:prstGeom>
            <a:solidFill>
              <a:srgbClr val="92D050"/>
            </a:solidFill>
            <a:ln w="3175" cap="flat" cmpd="sng" algn="ctr">
              <a:solidFill>
                <a:schemeClr val="bg1"/>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lumMod val="75000"/>
                    <a:lumOff val="25000"/>
                  </a:srgbClr>
                </a:buClr>
                <a:buSzTx/>
                <a:buFontTx/>
                <a:buNone/>
                <a:tabLst/>
                <a:defRPr/>
              </a:pPr>
              <a:r>
                <a:rPr kumimoji="0" lang="en-US" sz="800" b="0" i="0" u="none" strike="noStrike" kern="1200" cap="none" spc="0" normalizeH="0" baseline="0" noProof="0">
                  <a:ln>
                    <a:noFill/>
                  </a:ln>
                  <a:effectLst/>
                  <a:uLnTx/>
                  <a:uFillTx/>
                  <a:latin typeface="Ericsson Hilda"/>
                  <a:ea typeface="+mn-ea"/>
                  <a:cs typeface="+mn-cs"/>
                </a:rPr>
                <a:t>MME</a:t>
              </a:r>
            </a:p>
          </p:txBody>
        </p:sp>
        <p:sp>
          <p:nvSpPr>
            <p:cNvPr id="11" name="Rectangle: Rounded Corners 10">
              <a:extLst>
                <a:ext uri="{FF2B5EF4-FFF2-40B4-BE49-F238E27FC236}">
                  <a16:creationId xmlns:a16="http://schemas.microsoft.com/office/drawing/2014/main" id="{B22CEC7C-4141-4E13-96B7-0BE39E5F7F8B}"/>
                </a:ext>
              </a:extLst>
            </p:cNvPr>
            <p:cNvSpPr/>
            <p:nvPr/>
          </p:nvSpPr>
          <p:spPr bwMode="auto">
            <a:xfrm>
              <a:off x="680353" y="2738750"/>
              <a:ext cx="434860" cy="184631"/>
            </a:xfrm>
            <a:prstGeom prst="roundRect">
              <a:avLst>
                <a:gd name="adj" fmla="val 8688"/>
              </a:avLst>
            </a:prstGeom>
            <a:solidFill>
              <a:srgbClr val="92D050"/>
            </a:solidFill>
            <a:ln w="3175" cap="flat" cmpd="sng" algn="ctr">
              <a:solidFill>
                <a:schemeClr val="bg1"/>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lumMod val="75000"/>
                    <a:lumOff val="25000"/>
                  </a:srgbClr>
                </a:buClr>
                <a:buSzTx/>
                <a:buFontTx/>
                <a:buNone/>
                <a:tabLst/>
                <a:defRPr/>
              </a:pPr>
              <a:r>
                <a:rPr kumimoji="0" lang="en-US" sz="800" b="0" i="0" u="none" strike="noStrike" kern="1200" cap="none" spc="0" normalizeH="0" baseline="0" noProof="0">
                  <a:ln>
                    <a:noFill/>
                  </a:ln>
                  <a:effectLst/>
                  <a:uLnTx/>
                  <a:uFillTx/>
                  <a:latin typeface="Ericsson Hilda"/>
                  <a:ea typeface="+mn-ea"/>
                  <a:cs typeface="+mn-cs"/>
                </a:rPr>
                <a:t>HSS</a:t>
              </a:r>
            </a:p>
          </p:txBody>
        </p:sp>
        <p:sp>
          <p:nvSpPr>
            <p:cNvPr id="12" name="Rectangle: Rounded Corners 11">
              <a:extLst>
                <a:ext uri="{FF2B5EF4-FFF2-40B4-BE49-F238E27FC236}">
                  <a16:creationId xmlns:a16="http://schemas.microsoft.com/office/drawing/2014/main" id="{DB4F7F68-46B1-4705-BCD8-DCB0B51D046C}"/>
                </a:ext>
              </a:extLst>
            </p:cNvPr>
            <p:cNvSpPr/>
            <p:nvPr/>
          </p:nvSpPr>
          <p:spPr bwMode="auto">
            <a:xfrm>
              <a:off x="1805880" y="2736158"/>
              <a:ext cx="434860" cy="178055"/>
            </a:xfrm>
            <a:prstGeom prst="roundRect">
              <a:avLst>
                <a:gd name="adj" fmla="val 8688"/>
              </a:avLst>
            </a:prstGeom>
            <a:solidFill>
              <a:srgbClr val="92D050"/>
            </a:solidFill>
            <a:ln w="3175" cap="flat" cmpd="sng" algn="ctr">
              <a:solidFill>
                <a:schemeClr val="bg1"/>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lumMod val="75000"/>
                    <a:lumOff val="25000"/>
                  </a:srgbClr>
                </a:buClr>
                <a:buSzTx/>
                <a:buFontTx/>
                <a:buNone/>
                <a:tabLst/>
                <a:defRPr/>
              </a:pPr>
              <a:r>
                <a:rPr kumimoji="0" lang="en-US" sz="800" b="0" i="0" u="none" strike="noStrike" kern="1200" cap="none" spc="0" normalizeH="0" baseline="0" noProof="0">
                  <a:ln>
                    <a:noFill/>
                  </a:ln>
                  <a:effectLst/>
                  <a:uLnTx/>
                  <a:uFillTx/>
                  <a:latin typeface="Ericsson Hilda"/>
                  <a:ea typeface="+mn-ea"/>
                  <a:cs typeface="+mn-cs"/>
                </a:rPr>
                <a:t>PCRF</a:t>
              </a:r>
            </a:p>
          </p:txBody>
        </p:sp>
        <p:cxnSp>
          <p:nvCxnSpPr>
            <p:cNvPr id="13" name="Straight Connector 12">
              <a:extLst>
                <a:ext uri="{FF2B5EF4-FFF2-40B4-BE49-F238E27FC236}">
                  <a16:creationId xmlns:a16="http://schemas.microsoft.com/office/drawing/2014/main" id="{10B7B01C-2C32-478D-A80A-F8A2DE50D3C0}"/>
                </a:ext>
              </a:extLst>
            </p:cNvPr>
            <p:cNvCxnSpPr>
              <a:cxnSpLocks/>
              <a:stCxn id="3" idx="2"/>
              <a:endCxn id="4" idx="0"/>
            </p:cNvCxnSpPr>
            <p:nvPr/>
          </p:nvCxnSpPr>
          <p:spPr bwMode="auto">
            <a:xfrm>
              <a:off x="893925" y="3118755"/>
              <a:ext cx="1" cy="327305"/>
            </a:xfrm>
            <a:prstGeom prst="line">
              <a:avLst/>
            </a:prstGeom>
            <a:solidFill>
              <a:schemeClr val="accent1"/>
            </a:solidFill>
            <a:ln w="3175" cap="flat" cmpd="sng" algn="ctr">
              <a:solidFill>
                <a:schemeClr val="tx1"/>
              </a:solidFill>
              <a:prstDash val="solid"/>
              <a:round/>
              <a:headEnd type="none" w="med" len="med"/>
              <a:tailEnd type="none"/>
            </a:ln>
            <a:effectLst/>
          </p:spPr>
        </p:cxnSp>
        <p:cxnSp>
          <p:nvCxnSpPr>
            <p:cNvPr id="14" name="Straight Connector 13">
              <a:extLst>
                <a:ext uri="{FF2B5EF4-FFF2-40B4-BE49-F238E27FC236}">
                  <a16:creationId xmlns:a16="http://schemas.microsoft.com/office/drawing/2014/main" id="{18387FD2-4248-4131-ABA8-FAC33C65DD34}"/>
                </a:ext>
              </a:extLst>
            </p:cNvPr>
            <p:cNvCxnSpPr>
              <a:cxnSpLocks/>
              <a:stCxn id="8" idx="2"/>
            </p:cNvCxnSpPr>
            <p:nvPr/>
          </p:nvCxnSpPr>
          <p:spPr bwMode="auto">
            <a:xfrm flipH="1">
              <a:off x="2019450" y="3118755"/>
              <a:ext cx="1" cy="324607"/>
            </a:xfrm>
            <a:prstGeom prst="line">
              <a:avLst/>
            </a:prstGeom>
            <a:solidFill>
              <a:schemeClr val="accent1"/>
            </a:solidFill>
            <a:ln w="3175" cap="flat" cmpd="sng" algn="ctr">
              <a:solidFill>
                <a:schemeClr val="tx1"/>
              </a:solidFill>
              <a:prstDash val="solid"/>
              <a:round/>
              <a:headEnd type="none" w="med" len="med"/>
              <a:tailEnd type="none"/>
            </a:ln>
            <a:effectLst/>
          </p:spPr>
        </p:cxnSp>
        <p:cxnSp>
          <p:nvCxnSpPr>
            <p:cNvPr id="17" name="Straight Connector 16">
              <a:extLst>
                <a:ext uri="{FF2B5EF4-FFF2-40B4-BE49-F238E27FC236}">
                  <a16:creationId xmlns:a16="http://schemas.microsoft.com/office/drawing/2014/main" id="{B17A57C4-616C-45DB-B4E9-47ACE4022845}"/>
                </a:ext>
              </a:extLst>
            </p:cNvPr>
            <p:cNvCxnSpPr>
              <a:cxnSpLocks/>
              <a:endCxn id="4" idx="1"/>
            </p:cNvCxnSpPr>
            <p:nvPr/>
          </p:nvCxnSpPr>
          <p:spPr bwMode="auto">
            <a:xfrm>
              <a:off x="286020" y="3691694"/>
              <a:ext cx="248650" cy="0"/>
            </a:xfrm>
            <a:prstGeom prst="line">
              <a:avLst/>
            </a:prstGeom>
            <a:solidFill>
              <a:schemeClr val="accent1"/>
            </a:solidFill>
            <a:ln w="3175" cap="flat" cmpd="sng" algn="ctr">
              <a:solidFill>
                <a:schemeClr val="tx1"/>
              </a:solidFill>
              <a:prstDash val="solid"/>
              <a:round/>
              <a:headEnd type="none" w="med" len="med"/>
              <a:tailEnd type="none"/>
            </a:ln>
            <a:effectLst/>
          </p:spPr>
        </p:cxnSp>
        <p:sp>
          <p:nvSpPr>
            <p:cNvPr id="18" name="Rectangle: Rounded Corners 17">
              <a:extLst>
                <a:ext uri="{FF2B5EF4-FFF2-40B4-BE49-F238E27FC236}">
                  <a16:creationId xmlns:a16="http://schemas.microsoft.com/office/drawing/2014/main" id="{326FA445-6D64-44C8-91C3-8B5B83966EDB}"/>
                </a:ext>
              </a:extLst>
            </p:cNvPr>
            <p:cNvSpPr/>
            <p:nvPr/>
          </p:nvSpPr>
          <p:spPr bwMode="auto">
            <a:xfrm>
              <a:off x="687514" y="1859341"/>
              <a:ext cx="434860" cy="181816"/>
            </a:xfrm>
            <a:prstGeom prst="roundRect">
              <a:avLst>
                <a:gd name="adj" fmla="val 8688"/>
              </a:avLst>
            </a:prstGeom>
            <a:solidFill>
              <a:srgbClr val="92D050"/>
            </a:solidFill>
            <a:ln w="3175" cap="flat" cmpd="sng" algn="ctr">
              <a:solidFill>
                <a:schemeClr val="bg1"/>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lumMod val="75000"/>
                    <a:lumOff val="25000"/>
                  </a:srgbClr>
                </a:buClr>
                <a:buSzTx/>
                <a:buFontTx/>
                <a:buNone/>
                <a:tabLst/>
                <a:defRPr/>
              </a:pPr>
              <a:r>
                <a:rPr kumimoji="0" lang="en-US" sz="800" b="0" i="0" u="none" strike="noStrike" kern="1200" cap="none" spc="0" normalizeH="0" baseline="0" noProof="0">
                  <a:ln>
                    <a:noFill/>
                  </a:ln>
                  <a:effectLst/>
                  <a:uLnTx/>
                  <a:uFillTx/>
                  <a:latin typeface="Ericsson Hilda"/>
                  <a:ea typeface="+mn-ea"/>
                  <a:cs typeface="+mn-cs"/>
                </a:rPr>
                <a:t>UDR</a:t>
              </a:r>
            </a:p>
          </p:txBody>
        </p:sp>
        <p:cxnSp>
          <p:nvCxnSpPr>
            <p:cNvPr id="19" name="Connector: Elbow 18">
              <a:extLst>
                <a:ext uri="{FF2B5EF4-FFF2-40B4-BE49-F238E27FC236}">
                  <a16:creationId xmlns:a16="http://schemas.microsoft.com/office/drawing/2014/main" id="{A63B5886-024E-4571-A99A-EF8EBD8AE662}"/>
                </a:ext>
              </a:extLst>
            </p:cNvPr>
            <p:cNvCxnSpPr>
              <a:cxnSpLocks/>
              <a:stCxn id="3" idx="0"/>
              <a:endCxn id="9" idx="2"/>
            </p:cNvCxnSpPr>
            <p:nvPr/>
          </p:nvCxnSpPr>
          <p:spPr bwMode="auto">
            <a:xfrm rot="16200000" flipV="1">
              <a:off x="731256" y="2464817"/>
              <a:ext cx="324607" cy="733"/>
            </a:xfrm>
            <a:prstGeom prst="bentConnector3">
              <a:avLst>
                <a:gd name="adj1" fmla="val 50000"/>
              </a:avLst>
            </a:prstGeom>
            <a:solidFill>
              <a:schemeClr val="accent1"/>
            </a:solidFill>
            <a:ln w="3175" cap="flat" cmpd="sng" algn="ctr">
              <a:solidFill>
                <a:schemeClr val="tx1"/>
              </a:solidFill>
              <a:prstDash val="solid"/>
              <a:round/>
              <a:headEnd type="none" w="med" len="med"/>
              <a:tailEnd type="none"/>
            </a:ln>
            <a:effectLst/>
          </p:spPr>
        </p:cxnSp>
        <p:cxnSp>
          <p:nvCxnSpPr>
            <p:cNvPr id="20" name="Connector: Elbow 19">
              <a:extLst>
                <a:ext uri="{FF2B5EF4-FFF2-40B4-BE49-F238E27FC236}">
                  <a16:creationId xmlns:a16="http://schemas.microsoft.com/office/drawing/2014/main" id="{DBECB384-3F53-447F-8E68-418E7101720B}"/>
                </a:ext>
              </a:extLst>
            </p:cNvPr>
            <p:cNvCxnSpPr>
              <a:cxnSpLocks/>
              <a:stCxn id="9" idx="3"/>
              <a:endCxn id="8" idx="0"/>
            </p:cNvCxnSpPr>
            <p:nvPr/>
          </p:nvCxnSpPr>
          <p:spPr bwMode="auto">
            <a:xfrm>
              <a:off x="1251714" y="2057246"/>
              <a:ext cx="767737" cy="570241"/>
            </a:xfrm>
            <a:prstGeom prst="bentConnector2">
              <a:avLst/>
            </a:prstGeom>
            <a:solidFill>
              <a:schemeClr val="accent1"/>
            </a:solidFill>
            <a:ln w="3175" cap="flat" cmpd="sng" algn="ctr">
              <a:solidFill>
                <a:schemeClr val="tx1"/>
              </a:solidFill>
              <a:prstDash val="solid"/>
              <a:round/>
              <a:headEnd type="none" w="med" len="med"/>
              <a:tailEnd type="none"/>
            </a:ln>
            <a:effectLst/>
          </p:spPr>
        </p:cxnSp>
        <p:sp>
          <p:nvSpPr>
            <p:cNvPr id="21" name="TextBox 20">
              <a:extLst>
                <a:ext uri="{FF2B5EF4-FFF2-40B4-BE49-F238E27FC236}">
                  <a16:creationId xmlns:a16="http://schemas.microsoft.com/office/drawing/2014/main" id="{94EE054B-BA41-4B25-8BC0-AFD3E46852DB}"/>
                </a:ext>
              </a:extLst>
            </p:cNvPr>
            <p:cNvSpPr txBox="1"/>
            <p:nvPr/>
          </p:nvSpPr>
          <p:spPr bwMode="auto">
            <a:xfrm>
              <a:off x="379614" y="2268085"/>
              <a:ext cx="402922" cy="190240"/>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r>
                <a:rPr kumimoji="0" lang="en-US" sz="1000" b="0" i="0" u="none" strike="noStrike" kern="1200" cap="none" spc="0" normalizeH="0" baseline="0" noProof="0">
                  <a:ln>
                    <a:noFill/>
                  </a:ln>
                  <a:solidFill>
                    <a:srgbClr val="181818"/>
                  </a:solidFill>
                  <a:effectLst/>
                  <a:uLnTx/>
                  <a:uFillTx/>
                  <a:latin typeface="Ericsson Hilda"/>
                  <a:ea typeface="+mn-ea"/>
                  <a:cs typeface="+mn-cs"/>
                </a:rPr>
                <a:t>CUDB</a:t>
              </a:r>
            </a:p>
          </p:txBody>
        </p:sp>
        <p:sp>
          <p:nvSpPr>
            <p:cNvPr id="22" name="TextBox 21">
              <a:extLst>
                <a:ext uri="{FF2B5EF4-FFF2-40B4-BE49-F238E27FC236}">
                  <a16:creationId xmlns:a16="http://schemas.microsoft.com/office/drawing/2014/main" id="{53954F70-467B-4587-861F-B3A6C7F45F53}"/>
                </a:ext>
              </a:extLst>
            </p:cNvPr>
            <p:cNvSpPr txBox="1"/>
            <p:nvPr/>
          </p:nvSpPr>
          <p:spPr bwMode="auto">
            <a:xfrm>
              <a:off x="315496" y="3094958"/>
              <a:ext cx="499102" cy="190240"/>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r>
                <a:rPr kumimoji="0" lang="en-US" sz="1000" b="0" i="0" u="none" strike="noStrike" kern="1200" cap="none" spc="0" normalizeH="0" baseline="0" noProof="0">
                  <a:ln>
                    <a:noFill/>
                  </a:ln>
                  <a:solidFill>
                    <a:srgbClr val="181818"/>
                  </a:solidFill>
                  <a:effectLst/>
                  <a:uLnTx/>
                  <a:uFillTx/>
                  <a:latin typeface="Ericsson Hilda"/>
                  <a:ea typeface="+mn-ea"/>
                  <a:cs typeface="+mn-cs"/>
                </a:rPr>
                <a:t>HSS-FE</a:t>
              </a:r>
            </a:p>
          </p:txBody>
        </p:sp>
        <p:sp>
          <p:nvSpPr>
            <p:cNvPr id="23" name="TextBox 22">
              <a:extLst>
                <a:ext uri="{FF2B5EF4-FFF2-40B4-BE49-F238E27FC236}">
                  <a16:creationId xmlns:a16="http://schemas.microsoft.com/office/drawing/2014/main" id="{4AD67CFD-A689-437F-B283-43722BFD7CBC}"/>
                </a:ext>
              </a:extLst>
            </p:cNvPr>
            <p:cNvSpPr txBox="1"/>
            <p:nvPr/>
          </p:nvSpPr>
          <p:spPr bwMode="auto">
            <a:xfrm>
              <a:off x="1566837" y="3088125"/>
              <a:ext cx="382083" cy="190240"/>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r>
                <a:rPr kumimoji="0" lang="en-US" sz="1000" b="0" i="0" u="none" strike="noStrike" kern="1200" cap="none" spc="0" normalizeH="0" baseline="0" noProof="0">
                  <a:ln>
                    <a:noFill/>
                  </a:ln>
                  <a:solidFill>
                    <a:srgbClr val="181818"/>
                  </a:solidFill>
                  <a:effectLst/>
                  <a:uLnTx/>
                  <a:uFillTx/>
                  <a:latin typeface="Ericsson Hilda"/>
                  <a:ea typeface="+mn-ea"/>
                  <a:cs typeface="+mn-cs"/>
                </a:rPr>
                <a:t>SAPC</a:t>
              </a:r>
            </a:p>
          </p:txBody>
        </p:sp>
        <p:sp>
          <p:nvSpPr>
            <p:cNvPr id="24" name="TextBox 23">
              <a:extLst>
                <a:ext uri="{FF2B5EF4-FFF2-40B4-BE49-F238E27FC236}">
                  <a16:creationId xmlns:a16="http://schemas.microsoft.com/office/drawing/2014/main" id="{6CEDC228-1BA4-4341-B061-A751DEBA49B3}"/>
                </a:ext>
              </a:extLst>
            </p:cNvPr>
            <p:cNvSpPr txBox="1"/>
            <p:nvPr/>
          </p:nvSpPr>
          <p:spPr bwMode="auto">
            <a:xfrm>
              <a:off x="1819348" y="3908163"/>
              <a:ext cx="311551" cy="190240"/>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r>
                <a:rPr kumimoji="0" lang="en-US" sz="1000" b="0" i="0" u="none" strike="noStrike" kern="1200" cap="none" spc="0" normalizeH="0" baseline="0" noProof="0">
                  <a:ln>
                    <a:noFill/>
                  </a:ln>
                  <a:solidFill>
                    <a:srgbClr val="181818"/>
                  </a:solidFill>
                  <a:effectLst/>
                  <a:uLnTx/>
                  <a:uFillTx/>
                  <a:latin typeface="Ericsson Hilda"/>
                  <a:ea typeface="+mn-ea"/>
                  <a:cs typeface="+mn-cs"/>
                </a:rPr>
                <a:t>EPG</a:t>
              </a:r>
            </a:p>
          </p:txBody>
        </p:sp>
        <p:sp>
          <p:nvSpPr>
            <p:cNvPr id="25" name="TextBox 24">
              <a:extLst>
                <a:ext uri="{FF2B5EF4-FFF2-40B4-BE49-F238E27FC236}">
                  <a16:creationId xmlns:a16="http://schemas.microsoft.com/office/drawing/2014/main" id="{A6742AFE-41DC-4A22-BEF0-1C67A7EB1BF0}"/>
                </a:ext>
              </a:extLst>
            </p:cNvPr>
            <p:cNvSpPr txBox="1"/>
            <p:nvPr/>
          </p:nvSpPr>
          <p:spPr bwMode="auto">
            <a:xfrm>
              <a:off x="456610" y="3897681"/>
              <a:ext cx="725126" cy="190240"/>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r>
                <a:rPr kumimoji="0" lang="en-US" sz="1000" b="0" i="0" u="none" strike="noStrike" kern="1200" cap="none" spc="0" normalizeH="0" baseline="0" noProof="0">
                  <a:ln>
                    <a:noFill/>
                  </a:ln>
                  <a:solidFill>
                    <a:srgbClr val="181818"/>
                  </a:solidFill>
                  <a:effectLst/>
                  <a:uLnTx/>
                  <a:uFillTx/>
                  <a:latin typeface="Ericsson Hilda"/>
                  <a:ea typeface="+mn-ea"/>
                  <a:cs typeface="+mn-cs"/>
                </a:rPr>
                <a:t>SGSN-MME</a:t>
              </a:r>
            </a:p>
          </p:txBody>
        </p:sp>
        <p:cxnSp>
          <p:nvCxnSpPr>
            <p:cNvPr id="26" name="Straight Connector 25">
              <a:extLst>
                <a:ext uri="{FF2B5EF4-FFF2-40B4-BE49-F238E27FC236}">
                  <a16:creationId xmlns:a16="http://schemas.microsoft.com/office/drawing/2014/main" id="{905B2F3B-E44D-4F3F-832D-69DA034E53DD}"/>
                </a:ext>
              </a:extLst>
            </p:cNvPr>
            <p:cNvCxnSpPr>
              <a:cxnSpLocks/>
              <a:stCxn id="4" idx="3"/>
              <a:endCxn id="5" idx="1"/>
            </p:cNvCxnSpPr>
            <p:nvPr/>
          </p:nvCxnSpPr>
          <p:spPr bwMode="auto">
            <a:xfrm>
              <a:off x="1253181" y="3691694"/>
              <a:ext cx="210938" cy="1"/>
            </a:xfrm>
            <a:prstGeom prst="line">
              <a:avLst/>
            </a:prstGeom>
            <a:solidFill>
              <a:schemeClr val="accent1"/>
            </a:solidFill>
            <a:ln w="3175" cap="flat" cmpd="sng" algn="ctr">
              <a:solidFill>
                <a:schemeClr val="tx1"/>
              </a:solidFill>
              <a:prstDash val="solid"/>
              <a:round/>
              <a:headEnd type="none" w="med" len="med"/>
              <a:tailEnd type="none"/>
            </a:ln>
            <a:effectLst/>
          </p:spPr>
        </p:cxnSp>
        <p:sp>
          <p:nvSpPr>
            <p:cNvPr id="27" name="Rectangle: Rounded Corners 26">
              <a:extLst>
                <a:ext uri="{FF2B5EF4-FFF2-40B4-BE49-F238E27FC236}">
                  <a16:creationId xmlns:a16="http://schemas.microsoft.com/office/drawing/2014/main" id="{31841543-8A59-4A11-8C39-A0B5DD58E433}"/>
                </a:ext>
              </a:extLst>
            </p:cNvPr>
            <p:cNvSpPr/>
            <p:nvPr/>
          </p:nvSpPr>
          <p:spPr bwMode="auto">
            <a:xfrm>
              <a:off x="687514" y="2068294"/>
              <a:ext cx="434860" cy="181816"/>
            </a:xfrm>
            <a:prstGeom prst="roundRect">
              <a:avLst>
                <a:gd name="adj" fmla="val 8688"/>
              </a:avLst>
            </a:prstGeom>
            <a:solidFill>
              <a:srgbClr val="92D050"/>
            </a:solidFill>
            <a:ln w="3175" cap="flat" cmpd="sng" algn="ctr">
              <a:solidFill>
                <a:schemeClr val="bg1"/>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lumMod val="75000"/>
                    <a:lumOff val="25000"/>
                  </a:srgbClr>
                </a:buClr>
                <a:buSzTx/>
                <a:buFontTx/>
                <a:buNone/>
                <a:tabLst/>
                <a:defRPr/>
              </a:pPr>
              <a:r>
                <a:rPr kumimoji="0" lang="en-US" sz="800" b="0" i="0" u="none" strike="noStrike" kern="1200" cap="none" spc="0" normalizeH="0" baseline="0" noProof="0">
                  <a:ln>
                    <a:noFill/>
                  </a:ln>
                  <a:effectLst/>
                  <a:uLnTx/>
                  <a:uFillTx/>
                  <a:latin typeface="Ericsson Hilda"/>
                  <a:ea typeface="+mn-ea"/>
                  <a:cs typeface="+mn-cs"/>
                </a:rPr>
                <a:t>SPR</a:t>
              </a:r>
            </a:p>
          </p:txBody>
        </p:sp>
        <p:sp>
          <p:nvSpPr>
            <p:cNvPr id="270" name="Rectangle: Rounded Corners 269">
              <a:extLst>
                <a:ext uri="{FF2B5EF4-FFF2-40B4-BE49-F238E27FC236}">
                  <a16:creationId xmlns:a16="http://schemas.microsoft.com/office/drawing/2014/main" id="{C7821A28-18DC-4BAF-856F-AB83A235D07F}"/>
                </a:ext>
              </a:extLst>
            </p:cNvPr>
            <p:cNvSpPr/>
            <p:nvPr/>
          </p:nvSpPr>
          <p:spPr bwMode="auto">
            <a:xfrm>
              <a:off x="2020633" y="3546974"/>
              <a:ext cx="334164" cy="194714"/>
            </a:xfrm>
            <a:prstGeom prst="roundRect">
              <a:avLst>
                <a:gd name="adj" fmla="val 8688"/>
              </a:avLst>
            </a:prstGeom>
            <a:solidFill>
              <a:srgbClr val="92D050"/>
            </a:solidFill>
            <a:ln w="3175" cap="flat" cmpd="sng" algn="ctr">
              <a:solidFill>
                <a:schemeClr val="bg1"/>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lumMod val="75000"/>
                    <a:lumOff val="25000"/>
                  </a:srgbClr>
                </a:buClr>
                <a:buSzTx/>
                <a:buFontTx/>
                <a:buNone/>
                <a:tabLst/>
                <a:defRPr/>
              </a:pPr>
              <a:r>
                <a:rPr kumimoji="0" lang="en-US" sz="800" b="0" i="0" u="none" strike="noStrike" kern="1200" cap="none" spc="0" normalizeH="0" baseline="0" noProof="0">
                  <a:ln>
                    <a:noFill/>
                  </a:ln>
                  <a:effectLst/>
                  <a:uLnTx/>
                  <a:uFillTx/>
                  <a:latin typeface="Ericsson Hilda"/>
                  <a:ea typeface="+mn-ea"/>
                  <a:cs typeface="+mn-cs"/>
                </a:rPr>
                <a:t>PGW</a:t>
              </a:r>
            </a:p>
          </p:txBody>
        </p:sp>
      </p:grpSp>
      <p:pic>
        <p:nvPicPr>
          <p:cNvPr id="265" name="Content Placeholder 11">
            <a:extLst>
              <a:ext uri="{FF2B5EF4-FFF2-40B4-BE49-F238E27FC236}">
                <a16:creationId xmlns:a16="http://schemas.microsoft.com/office/drawing/2014/main" id="{75C45FF7-B3A6-47D5-8E08-970FBC21F65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9598" y="4601920"/>
            <a:ext cx="241086" cy="467001"/>
          </a:xfrm>
          <a:prstGeom prst="rect">
            <a:avLst/>
          </a:prstGeom>
        </p:spPr>
      </p:pic>
      <p:grpSp>
        <p:nvGrpSpPr>
          <p:cNvPr id="6" name="Group 5">
            <a:extLst>
              <a:ext uri="{FF2B5EF4-FFF2-40B4-BE49-F238E27FC236}">
                <a16:creationId xmlns:a16="http://schemas.microsoft.com/office/drawing/2014/main" id="{6CEDD522-2361-4E3D-AC91-A541D70A87CC}"/>
              </a:ext>
            </a:extLst>
          </p:cNvPr>
          <p:cNvGrpSpPr/>
          <p:nvPr/>
        </p:nvGrpSpPr>
        <p:grpSpPr>
          <a:xfrm>
            <a:off x="2783928" y="1881071"/>
            <a:ext cx="2844431" cy="3516284"/>
            <a:chOff x="2783928" y="1983811"/>
            <a:chExt cx="2844431" cy="3516284"/>
          </a:xfrm>
        </p:grpSpPr>
        <p:sp>
          <p:nvSpPr>
            <p:cNvPr id="68" name="Rectangle 67">
              <a:extLst>
                <a:ext uri="{FF2B5EF4-FFF2-40B4-BE49-F238E27FC236}">
                  <a16:creationId xmlns:a16="http://schemas.microsoft.com/office/drawing/2014/main" id="{D669D26A-17DD-4C54-A8A3-F8DDE203D218}"/>
                </a:ext>
              </a:extLst>
            </p:cNvPr>
            <p:cNvSpPr/>
            <p:nvPr/>
          </p:nvSpPr>
          <p:spPr bwMode="auto">
            <a:xfrm>
              <a:off x="3139118" y="1983811"/>
              <a:ext cx="2489241" cy="3516284"/>
            </a:xfrm>
            <a:prstGeom prst="rect">
              <a:avLst/>
            </a:prstGeom>
            <a:solidFill>
              <a:schemeClr val="bg2"/>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R="0" algn="l" defTabSz="914400" rtl="0" eaLnBrk="1" fontAlgn="base" latinLnBrk="0" hangingPunct="1">
                <a:lnSpc>
                  <a:spcPct val="100000"/>
                </a:lnSpc>
                <a:spcBef>
                  <a:spcPts val="300"/>
                </a:spcBef>
                <a:spcAft>
                  <a:spcPct val="0"/>
                </a:spcAft>
                <a:buClrTx/>
                <a:buSzTx/>
                <a:tabLst/>
              </a:pPr>
              <a:r>
                <a:rPr kumimoji="0" lang="sv-SE" sz="2000" b="0" i="0" u="none" strike="noStrike" cap="none" normalizeH="0" baseline="0">
                  <a:ln>
                    <a:noFill/>
                  </a:ln>
                  <a:effectLst/>
                  <a:latin typeface="+mn-lt"/>
                </a:rPr>
                <a:t>EPC with CUPS</a:t>
              </a:r>
            </a:p>
          </p:txBody>
        </p:sp>
        <p:cxnSp>
          <p:nvCxnSpPr>
            <p:cNvPr id="34" name="Straight Connector 33">
              <a:extLst>
                <a:ext uri="{FF2B5EF4-FFF2-40B4-BE49-F238E27FC236}">
                  <a16:creationId xmlns:a16="http://schemas.microsoft.com/office/drawing/2014/main" id="{0146E8E8-9BD7-4D85-8F2B-7D5987AFAEC8}"/>
                </a:ext>
              </a:extLst>
            </p:cNvPr>
            <p:cNvCxnSpPr>
              <a:cxnSpLocks/>
            </p:cNvCxnSpPr>
            <p:nvPr/>
          </p:nvCxnSpPr>
          <p:spPr bwMode="auto">
            <a:xfrm>
              <a:off x="3318824" y="5080216"/>
              <a:ext cx="2237796" cy="0"/>
            </a:xfrm>
            <a:prstGeom prst="line">
              <a:avLst/>
            </a:prstGeom>
            <a:solidFill>
              <a:schemeClr val="accent1"/>
            </a:solidFill>
            <a:ln w="28575" cap="flat" cmpd="sng" algn="ctr">
              <a:solidFill>
                <a:schemeClr val="tx1"/>
              </a:solidFill>
              <a:prstDash val="solid"/>
              <a:round/>
              <a:headEnd type="none" w="med" len="med"/>
              <a:tailEnd type="none"/>
            </a:ln>
            <a:effectLst/>
          </p:spPr>
        </p:cxnSp>
        <p:sp>
          <p:nvSpPr>
            <p:cNvPr id="37" name="Rectangle: Rounded Corners 36">
              <a:extLst>
                <a:ext uri="{FF2B5EF4-FFF2-40B4-BE49-F238E27FC236}">
                  <a16:creationId xmlns:a16="http://schemas.microsoft.com/office/drawing/2014/main" id="{26A70463-D56E-4ACB-A3EA-D3D4B3605A63}"/>
                </a:ext>
              </a:extLst>
            </p:cNvPr>
            <p:cNvSpPr/>
            <p:nvPr/>
          </p:nvSpPr>
          <p:spPr bwMode="auto">
            <a:xfrm>
              <a:off x="4371026" y="4340905"/>
              <a:ext cx="1042538" cy="424206"/>
            </a:xfrm>
            <a:prstGeom prst="roundRect">
              <a:avLst>
                <a:gd name="adj" fmla="val 8688"/>
              </a:avLst>
            </a:prstGeom>
            <a:solidFill>
              <a:schemeClr val="accent1">
                <a:lumMod val="40000"/>
                <a:lumOff val="60000"/>
              </a:schemeClr>
            </a:solidFill>
            <a:ln w="3175" cap="flat" cmpd="sng" algn="ctr">
              <a:solidFill>
                <a:schemeClr val="bg1"/>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lumMod val="75000"/>
                    <a:lumOff val="25000"/>
                  </a:srgbClr>
                </a:buClr>
                <a:buSzTx/>
                <a:buFontTx/>
                <a:buNone/>
                <a:tabLst/>
                <a:defRPr/>
              </a:pPr>
              <a:endParaRPr kumimoji="0" lang="en-US" sz="800" b="0" i="0" u="none" strike="noStrike" kern="1200" cap="none" spc="0" normalizeH="0" baseline="0" noProof="0" err="1">
                <a:ln>
                  <a:noFill/>
                </a:ln>
                <a:solidFill>
                  <a:srgbClr val="181818">
                    <a:lumMod val="75000"/>
                    <a:lumOff val="25000"/>
                  </a:srgbClr>
                </a:solidFill>
                <a:effectLst/>
                <a:uLnTx/>
                <a:uFillTx/>
                <a:latin typeface="Ericsson Hilda"/>
                <a:ea typeface="+mn-ea"/>
                <a:cs typeface="+mn-cs"/>
              </a:endParaRPr>
            </a:p>
          </p:txBody>
        </p:sp>
        <p:sp>
          <p:nvSpPr>
            <p:cNvPr id="35" name="Rectangle: Rounded Corners 34">
              <a:extLst>
                <a:ext uri="{FF2B5EF4-FFF2-40B4-BE49-F238E27FC236}">
                  <a16:creationId xmlns:a16="http://schemas.microsoft.com/office/drawing/2014/main" id="{5963F38B-B56D-48D7-907B-CB0890D8C7D3}"/>
                </a:ext>
              </a:extLst>
            </p:cNvPr>
            <p:cNvSpPr/>
            <p:nvPr/>
          </p:nvSpPr>
          <p:spPr bwMode="auto">
            <a:xfrm>
              <a:off x="3569525" y="3522331"/>
              <a:ext cx="718512" cy="491268"/>
            </a:xfrm>
            <a:prstGeom prst="roundRect">
              <a:avLst>
                <a:gd name="adj" fmla="val 8688"/>
              </a:avLst>
            </a:prstGeom>
            <a:solidFill>
              <a:schemeClr val="accent1">
                <a:lumMod val="40000"/>
                <a:lumOff val="60000"/>
              </a:schemeClr>
            </a:solidFill>
            <a:ln w="3175" cap="flat" cmpd="sng" algn="ctr">
              <a:solidFill>
                <a:schemeClr val="bg1"/>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181818">
                    <a:lumMod val="75000"/>
                    <a:lumOff val="25000"/>
                  </a:srgbClr>
                </a:buClr>
                <a:buSzTx/>
                <a:buFontTx/>
                <a:buNone/>
                <a:tabLst/>
                <a:defRPr/>
              </a:pPr>
              <a:endParaRPr kumimoji="0" lang="en-US" sz="800" b="0" i="0" u="none" strike="noStrike" kern="1200" cap="none" spc="0" normalizeH="0" baseline="0" noProof="0" err="1">
                <a:ln>
                  <a:noFill/>
                </a:ln>
                <a:solidFill>
                  <a:srgbClr val="181818">
                    <a:lumMod val="75000"/>
                    <a:lumOff val="25000"/>
                  </a:srgbClr>
                </a:solidFill>
                <a:effectLst/>
                <a:uLnTx/>
                <a:uFillTx/>
                <a:latin typeface="Ericsson Hilda"/>
                <a:ea typeface="+mn-ea"/>
                <a:cs typeface="+mn-cs"/>
              </a:endParaRPr>
            </a:p>
          </p:txBody>
        </p:sp>
        <p:sp>
          <p:nvSpPr>
            <p:cNvPr id="36" name="Rectangle: Rounded Corners 35">
              <a:extLst>
                <a:ext uri="{FF2B5EF4-FFF2-40B4-BE49-F238E27FC236}">
                  <a16:creationId xmlns:a16="http://schemas.microsoft.com/office/drawing/2014/main" id="{97BE6D9C-A09C-4E9C-9B6A-F0860F581B51}"/>
                </a:ext>
              </a:extLst>
            </p:cNvPr>
            <p:cNvSpPr/>
            <p:nvPr/>
          </p:nvSpPr>
          <p:spPr bwMode="auto">
            <a:xfrm>
              <a:off x="3569526" y="4340904"/>
              <a:ext cx="718512" cy="491268"/>
            </a:xfrm>
            <a:prstGeom prst="roundRect">
              <a:avLst>
                <a:gd name="adj" fmla="val 8688"/>
              </a:avLst>
            </a:prstGeom>
            <a:solidFill>
              <a:schemeClr val="accent1">
                <a:lumMod val="40000"/>
                <a:lumOff val="60000"/>
              </a:schemeClr>
            </a:solidFill>
            <a:ln w="3175" cap="flat" cmpd="sng" algn="ctr">
              <a:solidFill>
                <a:schemeClr val="bg1"/>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181818">
                    <a:lumMod val="75000"/>
                    <a:lumOff val="25000"/>
                  </a:srgbClr>
                </a:buClr>
                <a:buSzTx/>
                <a:buFontTx/>
                <a:buNone/>
                <a:tabLst/>
                <a:defRPr/>
              </a:pPr>
              <a:endParaRPr kumimoji="0" lang="en-US" sz="800" b="0" i="0" u="none" strike="noStrike" kern="1200" cap="none" spc="0" normalizeH="0" baseline="0" noProof="0" err="1">
                <a:ln>
                  <a:noFill/>
                </a:ln>
                <a:solidFill>
                  <a:srgbClr val="181818">
                    <a:lumMod val="75000"/>
                    <a:lumOff val="25000"/>
                  </a:srgbClr>
                </a:solidFill>
                <a:effectLst/>
                <a:uLnTx/>
                <a:uFillTx/>
                <a:latin typeface="Ericsson Hilda"/>
                <a:ea typeface="+mn-ea"/>
                <a:cs typeface="+mn-cs"/>
              </a:endParaRPr>
            </a:p>
          </p:txBody>
        </p:sp>
        <p:sp>
          <p:nvSpPr>
            <p:cNvPr id="38" name="Rectangle: Rounded Corners 37">
              <a:extLst>
                <a:ext uri="{FF2B5EF4-FFF2-40B4-BE49-F238E27FC236}">
                  <a16:creationId xmlns:a16="http://schemas.microsoft.com/office/drawing/2014/main" id="{9A83EC23-8E01-48AF-9A97-B274EE88A0FA}"/>
                </a:ext>
              </a:extLst>
            </p:cNvPr>
            <p:cNvSpPr/>
            <p:nvPr/>
          </p:nvSpPr>
          <p:spPr bwMode="auto">
            <a:xfrm>
              <a:off x="4907203" y="4452165"/>
              <a:ext cx="434860" cy="191233"/>
            </a:xfrm>
            <a:prstGeom prst="roundRect">
              <a:avLst>
                <a:gd name="adj" fmla="val 8688"/>
              </a:avLst>
            </a:prstGeom>
            <a:solidFill>
              <a:srgbClr val="92D050"/>
            </a:solidFill>
            <a:ln w="3175" cap="flat" cmpd="sng" algn="ctr">
              <a:solidFill>
                <a:schemeClr val="bg1"/>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lumMod val="75000"/>
                    <a:lumOff val="25000"/>
                  </a:srgbClr>
                </a:buClr>
                <a:buSzTx/>
                <a:buFontTx/>
                <a:buNone/>
                <a:tabLst/>
                <a:defRPr/>
              </a:pPr>
              <a:r>
                <a:rPr kumimoji="0" lang="en-US" sz="800" b="0" i="0" u="none" strike="noStrike" kern="1200" cap="none" spc="0" normalizeH="0" baseline="0" noProof="0">
                  <a:ln>
                    <a:noFill/>
                  </a:ln>
                  <a:effectLst/>
                  <a:uLnTx/>
                  <a:uFillTx/>
                  <a:latin typeface="Ericsson Hilda"/>
                  <a:ea typeface="+mn-ea"/>
                  <a:cs typeface="+mn-cs"/>
                </a:rPr>
                <a:t>PGW-C</a:t>
              </a:r>
            </a:p>
          </p:txBody>
        </p:sp>
        <p:sp>
          <p:nvSpPr>
            <p:cNvPr id="40" name="Rectangle: Rounded Corners 39">
              <a:extLst>
                <a:ext uri="{FF2B5EF4-FFF2-40B4-BE49-F238E27FC236}">
                  <a16:creationId xmlns:a16="http://schemas.microsoft.com/office/drawing/2014/main" id="{A9004A7A-EDEF-4961-9C7B-570C1B634133}"/>
                </a:ext>
              </a:extLst>
            </p:cNvPr>
            <p:cNvSpPr/>
            <p:nvPr/>
          </p:nvSpPr>
          <p:spPr bwMode="auto">
            <a:xfrm>
              <a:off x="4695051" y="3522331"/>
              <a:ext cx="718512" cy="491268"/>
            </a:xfrm>
            <a:prstGeom prst="roundRect">
              <a:avLst>
                <a:gd name="adj" fmla="val 8688"/>
              </a:avLst>
            </a:prstGeom>
            <a:solidFill>
              <a:schemeClr val="accent1">
                <a:lumMod val="40000"/>
                <a:lumOff val="60000"/>
              </a:schemeClr>
            </a:solidFill>
            <a:ln w="3175" cap="flat" cmpd="sng" algn="ctr">
              <a:solidFill>
                <a:schemeClr val="bg1"/>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181818">
                    <a:lumMod val="75000"/>
                    <a:lumOff val="25000"/>
                  </a:srgbClr>
                </a:buClr>
                <a:buSzTx/>
                <a:buFontTx/>
                <a:buNone/>
                <a:tabLst/>
                <a:defRPr/>
              </a:pPr>
              <a:endParaRPr kumimoji="0" lang="en-US" sz="800" b="0" i="0" u="none" strike="noStrike" kern="1200" cap="none" spc="0" normalizeH="0" baseline="0" noProof="0" err="1">
                <a:ln>
                  <a:noFill/>
                </a:ln>
                <a:solidFill>
                  <a:srgbClr val="181818">
                    <a:lumMod val="75000"/>
                    <a:lumOff val="25000"/>
                  </a:srgbClr>
                </a:solidFill>
                <a:effectLst/>
                <a:uLnTx/>
                <a:uFillTx/>
                <a:latin typeface="Ericsson Hilda"/>
                <a:ea typeface="+mn-ea"/>
                <a:cs typeface="+mn-cs"/>
              </a:endParaRPr>
            </a:p>
          </p:txBody>
        </p:sp>
        <p:sp>
          <p:nvSpPr>
            <p:cNvPr id="41" name="Rectangle: Rounded Corners 40">
              <a:extLst>
                <a:ext uri="{FF2B5EF4-FFF2-40B4-BE49-F238E27FC236}">
                  <a16:creationId xmlns:a16="http://schemas.microsoft.com/office/drawing/2014/main" id="{356EE644-026E-451A-9831-5807C7E49615}"/>
                </a:ext>
              </a:extLst>
            </p:cNvPr>
            <p:cNvSpPr/>
            <p:nvPr/>
          </p:nvSpPr>
          <p:spPr bwMode="auto">
            <a:xfrm>
              <a:off x="3579161" y="2712680"/>
              <a:ext cx="701447" cy="491268"/>
            </a:xfrm>
            <a:prstGeom prst="roundRect">
              <a:avLst>
                <a:gd name="adj" fmla="val 8688"/>
              </a:avLst>
            </a:prstGeom>
            <a:solidFill>
              <a:schemeClr val="accent1">
                <a:lumMod val="40000"/>
                <a:lumOff val="60000"/>
              </a:schemeClr>
            </a:solidFill>
            <a:ln w="3175" cap="flat" cmpd="sng" algn="ctr">
              <a:solidFill>
                <a:schemeClr val="bg1"/>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181818">
                    <a:lumMod val="75000"/>
                    <a:lumOff val="25000"/>
                  </a:srgbClr>
                </a:buClr>
                <a:buSzTx/>
                <a:buFontTx/>
                <a:buNone/>
                <a:tabLst/>
                <a:defRPr/>
              </a:pPr>
              <a:endParaRPr kumimoji="0" lang="en-US" sz="800" b="0" i="0" u="none" strike="noStrike" kern="1200" cap="none" spc="0" normalizeH="0" baseline="0" noProof="0" err="1">
                <a:ln>
                  <a:noFill/>
                </a:ln>
                <a:solidFill>
                  <a:srgbClr val="181818">
                    <a:lumMod val="75000"/>
                    <a:lumOff val="25000"/>
                  </a:srgbClr>
                </a:solidFill>
                <a:effectLst/>
                <a:uLnTx/>
                <a:uFillTx/>
                <a:latin typeface="Ericsson Hilda"/>
                <a:ea typeface="+mn-ea"/>
                <a:cs typeface="+mn-cs"/>
              </a:endParaRPr>
            </a:p>
          </p:txBody>
        </p:sp>
        <p:sp>
          <p:nvSpPr>
            <p:cNvPr id="42" name="Rectangle: Rounded Corners 41">
              <a:extLst>
                <a:ext uri="{FF2B5EF4-FFF2-40B4-BE49-F238E27FC236}">
                  <a16:creationId xmlns:a16="http://schemas.microsoft.com/office/drawing/2014/main" id="{B1DAFA4B-C956-4B76-81F0-F12022A1BD93}"/>
                </a:ext>
              </a:extLst>
            </p:cNvPr>
            <p:cNvSpPr/>
            <p:nvPr/>
          </p:nvSpPr>
          <p:spPr bwMode="auto">
            <a:xfrm>
              <a:off x="3715209" y="4446893"/>
              <a:ext cx="434860" cy="189904"/>
            </a:xfrm>
            <a:prstGeom prst="roundRect">
              <a:avLst>
                <a:gd name="adj" fmla="val 8688"/>
              </a:avLst>
            </a:prstGeom>
            <a:solidFill>
              <a:srgbClr val="92D050"/>
            </a:solidFill>
            <a:ln w="3175" cap="flat" cmpd="sng" algn="ctr">
              <a:solidFill>
                <a:schemeClr val="bg1"/>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lumMod val="75000"/>
                    <a:lumOff val="25000"/>
                  </a:srgbClr>
                </a:buClr>
                <a:buSzTx/>
                <a:buFontTx/>
                <a:buNone/>
                <a:tabLst/>
                <a:defRPr/>
              </a:pPr>
              <a:r>
                <a:rPr kumimoji="0" lang="en-US" sz="800" b="0" i="0" u="none" strike="noStrike" kern="1200" cap="none" spc="0" normalizeH="0" baseline="0" noProof="0">
                  <a:ln>
                    <a:noFill/>
                  </a:ln>
                  <a:effectLst/>
                  <a:uLnTx/>
                  <a:uFillTx/>
                  <a:latin typeface="Ericsson Hilda"/>
                  <a:ea typeface="+mn-ea"/>
                  <a:cs typeface="+mn-cs"/>
                </a:rPr>
                <a:t>MME</a:t>
              </a:r>
            </a:p>
          </p:txBody>
        </p:sp>
        <p:sp>
          <p:nvSpPr>
            <p:cNvPr id="43" name="Rectangle: Rounded Corners 42">
              <a:extLst>
                <a:ext uri="{FF2B5EF4-FFF2-40B4-BE49-F238E27FC236}">
                  <a16:creationId xmlns:a16="http://schemas.microsoft.com/office/drawing/2014/main" id="{323693E3-1A55-4D89-AF94-1965137422E0}"/>
                </a:ext>
              </a:extLst>
            </p:cNvPr>
            <p:cNvSpPr/>
            <p:nvPr/>
          </p:nvSpPr>
          <p:spPr bwMode="auto">
            <a:xfrm>
              <a:off x="3715209" y="3633593"/>
              <a:ext cx="434860" cy="184631"/>
            </a:xfrm>
            <a:prstGeom prst="roundRect">
              <a:avLst>
                <a:gd name="adj" fmla="val 8688"/>
              </a:avLst>
            </a:prstGeom>
            <a:solidFill>
              <a:srgbClr val="92D050"/>
            </a:solidFill>
            <a:ln w="3175" cap="flat" cmpd="sng" algn="ctr">
              <a:solidFill>
                <a:schemeClr val="bg1"/>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lumMod val="75000"/>
                    <a:lumOff val="25000"/>
                  </a:srgbClr>
                </a:buClr>
                <a:buSzTx/>
                <a:buFontTx/>
                <a:buNone/>
                <a:tabLst/>
                <a:defRPr/>
              </a:pPr>
              <a:r>
                <a:rPr kumimoji="0" lang="en-US" sz="800" b="0" i="0" u="none" strike="noStrike" kern="1200" cap="none" spc="0" normalizeH="0" baseline="0" noProof="0">
                  <a:ln>
                    <a:noFill/>
                  </a:ln>
                  <a:effectLst/>
                  <a:uLnTx/>
                  <a:uFillTx/>
                  <a:latin typeface="Ericsson Hilda"/>
                  <a:ea typeface="+mn-ea"/>
                  <a:cs typeface="+mn-cs"/>
                </a:rPr>
                <a:t>HSS</a:t>
              </a:r>
            </a:p>
          </p:txBody>
        </p:sp>
        <p:sp>
          <p:nvSpPr>
            <p:cNvPr id="44" name="Rectangle: Rounded Corners 43">
              <a:extLst>
                <a:ext uri="{FF2B5EF4-FFF2-40B4-BE49-F238E27FC236}">
                  <a16:creationId xmlns:a16="http://schemas.microsoft.com/office/drawing/2014/main" id="{8A1E2DAD-85DC-44E8-B2C6-D1582DFCFC71}"/>
                </a:ext>
              </a:extLst>
            </p:cNvPr>
            <p:cNvSpPr/>
            <p:nvPr/>
          </p:nvSpPr>
          <p:spPr bwMode="auto">
            <a:xfrm>
              <a:off x="4840736" y="3631002"/>
              <a:ext cx="434860" cy="178055"/>
            </a:xfrm>
            <a:prstGeom prst="roundRect">
              <a:avLst>
                <a:gd name="adj" fmla="val 8688"/>
              </a:avLst>
            </a:prstGeom>
            <a:solidFill>
              <a:srgbClr val="92D050"/>
            </a:solidFill>
            <a:ln w="3175" cap="flat" cmpd="sng" algn="ctr">
              <a:solidFill>
                <a:schemeClr val="bg1"/>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lumMod val="75000"/>
                    <a:lumOff val="25000"/>
                  </a:srgbClr>
                </a:buClr>
                <a:buSzTx/>
                <a:buFontTx/>
                <a:buNone/>
                <a:tabLst/>
                <a:defRPr/>
              </a:pPr>
              <a:r>
                <a:rPr kumimoji="0" lang="en-US" sz="800" b="0" i="0" u="none" strike="noStrike" kern="1200" cap="none" spc="0" normalizeH="0" baseline="0" noProof="0">
                  <a:ln>
                    <a:noFill/>
                  </a:ln>
                  <a:effectLst/>
                  <a:uLnTx/>
                  <a:uFillTx/>
                  <a:latin typeface="Ericsson Hilda"/>
                  <a:ea typeface="+mn-ea"/>
                  <a:cs typeface="+mn-cs"/>
                </a:rPr>
                <a:t>PCRF</a:t>
              </a:r>
            </a:p>
          </p:txBody>
        </p:sp>
        <p:cxnSp>
          <p:nvCxnSpPr>
            <p:cNvPr id="45" name="Straight Connector 44">
              <a:extLst>
                <a:ext uri="{FF2B5EF4-FFF2-40B4-BE49-F238E27FC236}">
                  <a16:creationId xmlns:a16="http://schemas.microsoft.com/office/drawing/2014/main" id="{18123BD2-E779-46FE-8687-F291F8BFE5B5}"/>
                </a:ext>
              </a:extLst>
            </p:cNvPr>
            <p:cNvCxnSpPr>
              <a:cxnSpLocks/>
              <a:stCxn id="35" idx="2"/>
              <a:endCxn id="36" idx="0"/>
            </p:cNvCxnSpPr>
            <p:nvPr/>
          </p:nvCxnSpPr>
          <p:spPr bwMode="auto">
            <a:xfrm>
              <a:off x="3928781" y="4013599"/>
              <a:ext cx="1" cy="327305"/>
            </a:xfrm>
            <a:prstGeom prst="line">
              <a:avLst/>
            </a:prstGeom>
            <a:solidFill>
              <a:schemeClr val="accent1"/>
            </a:solidFill>
            <a:ln w="3175" cap="flat" cmpd="sng" algn="ctr">
              <a:solidFill>
                <a:schemeClr val="tx1"/>
              </a:solidFill>
              <a:prstDash val="solid"/>
              <a:round/>
              <a:headEnd type="none" w="med" len="med"/>
              <a:tailEnd type="none"/>
            </a:ln>
            <a:effectLst/>
          </p:spPr>
        </p:cxnSp>
        <p:cxnSp>
          <p:nvCxnSpPr>
            <p:cNvPr id="46" name="Straight Connector 45">
              <a:extLst>
                <a:ext uri="{FF2B5EF4-FFF2-40B4-BE49-F238E27FC236}">
                  <a16:creationId xmlns:a16="http://schemas.microsoft.com/office/drawing/2014/main" id="{259F5F4B-1DDC-4A90-BCB2-D143D6EE6BA7}"/>
                </a:ext>
              </a:extLst>
            </p:cNvPr>
            <p:cNvCxnSpPr>
              <a:cxnSpLocks/>
              <a:stCxn id="40" idx="2"/>
            </p:cNvCxnSpPr>
            <p:nvPr/>
          </p:nvCxnSpPr>
          <p:spPr bwMode="auto">
            <a:xfrm>
              <a:off x="5054307" y="4013599"/>
              <a:ext cx="0" cy="338929"/>
            </a:xfrm>
            <a:prstGeom prst="line">
              <a:avLst/>
            </a:prstGeom>
            <a:solidFill>
              <a:schemeClr val="accent1"/>
            </a:solidFill>
            <a:ln w="3175" cap="flat" cmpd="sng" algn="ctr">
              <a:solidFill>
                <a:schemeClr val="tx1"/>
              </a:solidFill>
              <a:prstDash val="solid"/>
              <a:round/>
              <a:headEnd type="none" w="med" len="med"/>
              <a:tailEnd type="none"/>
            </a:ln>
            <a:effectLst/>
          </p:spPr>
        </p:cxnSp>
        <p:cxnSp>
          <p:nvCxnSpPr>
            <p:cNvPr id="47" name="Straight Connector 46">
              <a:extLst>
                <a:ext uri="{FF2B5EF4-FFF2-40B4-BE49-F238E27FC236}">
                  <a16:creationId xmlns:a16="http://schemas.microsoft.com/office/drawing/2014/main" id="{5FA0BB9F-4F48-4925-AB93-B3C18D1461E7}"/>
                </a:ext>
              </a:extLst>
            </p:cNvPr>
            <p:cNvCxnSpPr>
              <a:cxnSpLocks/>
              <a:endCxn id="36" idx="1"/>
            </p:cNvCxnSpPr>
            <p:nvPr/>
          </p:nvCxnSpPr>
          <p:spPr bwMode="auto">
            <a:xfrm>
              <a:off x="3320875" y="4586538"/>
              <a:ext cx="248650" cy="0"/>
            </a:xfrm>
            <a:prstGeom prst="line">
              <a:avLst/>
            </a:prstGeom>
            <a:solidFill>
              <a:schemeClr val="accent1"/>
            </a:solidFill>
            <a:ln w="3175" cap="flat" cmpd="sng" algn="ctr">
              <a:solidFill>
                <a:schemeClr val="tx1"/>
              </a:solidFill>
              <a:prstDash val="solid"/>
              <a:round/>
              <a:headEnd type="none" w="med" len="med"/>
              <a:tailEnd type="none"/>
            </a:ln>
            <a:effectLst/>
          </p:spPr>
        </p:cxnSp>
        <p:sp>
          <p:nvSpPr>
            <p:cNvPr id="48" name="Rectangle: Rounded Corners 47">
              <a:extLst>
                <a:ext uri="{FF2B5EF4-FFF2-40B4-BE49-F238E27FC236}">
                  <a16:creationId xmlns:a16="http://schemas.microsoft.com/office/drawing/2014/main" id="{0ECECE29-D9FE-4B36-A212-35197794B010}"/>
                </a:ext>
              </a:extLst>
            </p:cNvPr>
            <p:cNvSpPr/>
            <p:nvPr/>
          </p:nvSpPr>
          <p:spPr bwMode="auto">
            <a:xfrm>
              <a:off x="3704271" y="2760409"/>
              <a:ext cx="434860" cy="181816"/>
            </a:xfrm>
            <a:prstGeom prst="roundRect">
              <a:avLst>
                <a:gd name="adj" fmla="val 8688"/>
              </a:avLst>
            </a:prstGeom>
            <a:solidFill>
              <a:srgbClr val="92D050"/>
            </a:solidFill>
            <a:ln w="3175" cap="flat" cmpd="sng" algn="ctr">
              <a:solidFill>
                <a:schemeClr val="bg1"/>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lumMod val="75000"/>
                    <a:lumOff val="25000"/>
                  </a:srgbClr>
                </a:buClr>
                <a:buSzTx/>
                <a:buFontTx/>
                <a:buNone/>
                <a:tabLst/>
                <a:defRPr/>
              </a:pPr>
              <a:r>
                <a:rPr kumimoji="0" lang="en-US" sz="800" b="0" i="0" u="none" strike="noStrike" kern="1200" cap="none" spc="0" normalizeH="0" baseline="0" noProof="0">
                  <a:ln>
                    <a:noFill/>
                  </a:ln>
                  <a:effectLst/>
                  <a:uLnTx/>
                  <a:uFillTx/>
                  <a:latin typeface="Ericsson Hilda"/>
                  <a:ea typeface="+mn-ea"/>
                  <a:cs typeface="+mn-cs"/>
                </a:rPr>
                <a:t>UDR</a:t>
              </a:r>
            </a:p>
          </p:txBody>
        </p:sp>
        <p:cxnSp>
          <p:nvCxnSpPr>
            <p:cNvPr id="49" name="Connector: Elbow 48">
              <a:extLst>
                <a:ext uri="{FF2B5EF4-FFF2-40B4-BE49-F238E27FC236}">
                  <a16:creationId xmlns:a16="http://schemas.microsoft.com/office/drawing/2014/main" id="{802D9C03-9385-4DF2-800C-AEED0AC1D0F4}"/>
                </a:ext>
              </a:extLst>
            </p:cNvPr>
            <p:cNvCxnSpPr>
              <a:cxnSpLocks/>
              <a:stCxn id="35" idx="0"/>
              <a:endCxn id="41" idx="2"/>
            </p:cNvCxnSpPr>
            <p:nvPr/>
          </p:nvCxnSpPr>
          <p:spPr bwMode="auto">
            <a:xfrm rot="5400000" flipH="1" flipV="1">
              <a:off x="3770142" y="3362588"/>
              <a:ext cx="318383" cy="1104"/>
            </a:xfrm>
            <a:prstGeom prst="bentConnector3">
              <a:avLst>
                <a:gd name="adj1" fmla="val 50000"/>
              </a:avLst>
            </a:prstGeom>
            <a:solidFill>
              <a:schemeClr val="accent1"/>
            </a:solidFill>
            <a:ln w="3175" cap="flat" cmpd="sng" algn="ctr">
              <a:solidFill>
                <a:schemeClr val="tx1"/>
              </a:solidFill>
              <a:prstDash val="solid"/>
              <a:round/>
              <a:headEnd type="none" w="med" len="med"/>
              <a:tailEnd type="none"/>
            </a:ln>
            <a:effectLst/>
          </p:spPr>
        </p:cxnSp>
        <p:cxnSp>
          <p:nvCxnSpPr>
            <p:cNvPr id="50" name="Connector: Elbow 49">
              <a:extLst>
                <a:ext uri="{FF2B5EF4-FFF2-40B4-BE49-F238E27FC236}">
                  <a16:creationId xmlns:a16="http://schemas.microsoft.com/office/drawing/2014/main" id="{1F77D89C-8230-4B4B-B04A-AED88C3CA40A}"/>
                </a:ext>
              </a:extLst>
            </p:cNvPr>
            <p:cNvCxnSpPr>
              <a:cxnSpLocks/>
              <a:stCxn id="41" idx="3"/>
              <a:endCxn id="40" idx="0"/>
            </p:cNvCxnSpPr>
            <p:nvPr/>
          </p:nvCxnSpPr>
          <p:spPr bwMode="auto">
            <a:xfrm>
              <a:off x="4280608" y="2958314"/>
              <a:ext cx="773699" cy="564017"/>
            </a:xfrm>
            <a:prstGeom prst="bentConnector2">
              <a:avLst/>
            </a:prstGeom>
            <a:solidFill>
              <a:schemeClr val="accent1"/>
            </a:solidFill>
            <a:ln w="3175" cap="flat" cmpd="sng" algn="ctr">
              <a:solidFill>
                <a:schemeClr val="tx1"/>
              </a:solidFill>
              <a:prstDash val="solid"/>
              <a:round/>
              <a:headEnd type="none" w="med" len="med"/>
              <a:tailEnd type="none"/>
            </a:ln>
            <a:effectLst/>
          </p:spPr>
        </p:cxnSp>
        <p:sp>
          <p:nvSpPr>
            <p:cNvPr id="51" name="TextBox 50">
              <a:extLst>
                <a:ext uri="{FF2B5EF4-FFF2-40B4-BE49-F238E27FC236}">
                  <a16:creationId xmlns:a16="http://schemas.microsoft.com/office/drawing/2014/main" id="{06116CDE-BC92-477C-B071-5C8C49B47093}"/>
                </a:ext>
              </a:extLst>
            </p:cNvPr>
            <p:cNvSpPr txBox="1"/>
            <p:nvPr/>
          </p:nvSpPr>
          <p:spPr bwMode="auto">
            <a:xfrm>
              <a:off x="3438523" y="3162929"/>
              <a:ext cx="402922" cy="190240"/>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r>
                <a:rPr kumimoji="0" lang="en-US" sz="1000" b="0" i="0" u="none" strike="noStrike" kern="1200" cap="none" spc="0" normalizeH="0" baseline="0" noProof="0">
                  <a:ln>
                    <a:noFill/>
                  </a:ln>
                  <a:solidFill>
                    <a:srgbClr val="181818"/>
                  </a:solidFill>
                  <a:effectLst/>
                  <a:uLnTx/>
                  <a:uFillTx/>
                  <a:latin typeface="Ericsson Hilda"/>
                  <a:ea typeface="+mn-ea"/>
                  <a:cs typeface="+mn-cs"/>
                </a:rPr>
                <a:t>CUDB</a:t>
              </a:r>
            </a:p>
          </p:txBody>
        </p:sp>
        <p:sp>
          <p:nvSpPr>
            <p:cNvPr id="52" name="TextBox 51">
              <a:extLst>
                <a:ext uri="{FF2B5EF4-FFF2-40B4-BE49-F238E27FC236}">
                  <a16:creationId xmlns:a16="http://schemas.microsoft.com/office/drawing/2014/main" id="{F9967FEC-AAEF-4106-B8C6-37C984C80F07}"/>
                </a:ext>
              </a:extLst>
            </p:cNvPr>
            <p:cNvSpPr txBox="1"/>
            <p:nvPr/>
          </p:nvSpPr>
          <p:spPr bwMode="auto">
            <a:xfrm>
              <a:off x="3350351" y="3989802"/>
              <a:ext cx="499102" cy="190240"/>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r>
                <a:rPr kumimoji="0" lang="en-US" sz="1000" b="0" i="0" u="none" strike="noStrike" kern="1200" cap="none" spc="0" normalizeH="0" baseline="0" noProof="0">
                  <a:ln>
                    <a:noFill/>
                  </a:ln>
                  <a:solidFill>
                    <a:srgbClr val="181818"/>
                  </a:solidFill>
                  <a:effectLst/>
                  <a:uLnTx/>
                  <a:uFillTx/>
                  <a:latin typeface="Ericsson Hilda"/>
                  <a:ea typeface="+mn-ea"/>
                  <a:cs typeface="+mn-cs"/>
                </a:rPr>
                <a:t>HSS-FE</a:t>
              </a:r>
            </a:p>
          </p:txBody>
        </p:sp>
        <p:sp>
          <p:nvSpPr>
            <p:cNvPr id="53" name="TextBox 52">
              <a:extLst>
                <a:ext uri="{FF2B5EF4-FFF2-40B4-BE49-F238E27FC236}">
                  <a16:creationId xmlns:a16="http://schemas.microsoft.com/office/drawing/2014/main" id="{9B2E8B18-AD0C-46EB-927A-D679F23C7B6B}"/>
                </a:ext>
              </a:extLst>
            </p:cNvPr>
            <p:cNvSpPr txBox="1"/>
            <p:nvPr/>
          </p:nvSpPr>
          <p:spPr bwMode="auto">
            <a:xfrm>
              <a:off x="4601693" y="3982968"/>
              <a:ext cx="382083" cy="190240"/>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r>
                <a:rPr kumimoji="0" lang="en-US" sz="1000" b="0" i="0" u="none" strike="noStrike" kern="1200" cap="none" spc="0" normalizeH="0" baseline="0" noProof="0">
                  <a:ln>
                    <a:noFill/>
                  </a:ln>
                  <a:solidFill>
                    <a:srgbClr val="181818"/>
                  </a:solidFill>
                  <a:effectLst/>
                  <a:uLnTx/>
                  <a:uFillTx/>
                  <a:latin typeface="Ericsson Hilda"/>
                  <a:ea typeface="+mn-ea"/>
                  <a:cs typeface="+mn-cs"/>
                </a:rPr>
                <a:t>SAPC</a:t>
              </a:r>
            </a:p>
          </p:txBody>
        </p:sp>
        <p:sp>
          <p:nvSpPr>
            <p:cNvPr id="55" name="TextBox 54">
              <a:extLst>
                <a:ext uri="{FF2B5EF4-FFF2-40B4-BE49-F238E27FC236}">
                  <a16:creationId xmlns:a16="http://schemas.microsoft.com/office/drawing/2014/main" id="{B38B5864-E227-4C6E-8C48-043EA5CA49A1}"/>
                </a:ext>
              </a:extLst>
            </p:cNvPr>
            <p:cNvSpPr txBox="1"/>
            <p:nvPr/>
          </p:nvSpPr>
          <p:spPr bwMode="auto">
            <a:xfrm>
              <a:off x="3491465" y="4792525"/>
              <a:ext cx="725126" cy="190240"/>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r>
                <a:rPr kumimoji="0" lang="en-US" sz="1000" b="0" i="0" u="none" strike="noStrike" kern="1200" cap="none" spc="0" normalizeH="0" baseline="0" noProof="0">
                  <a:ln>
                    <a:noFill/>
                  </a:ln>
                  <a:solidFill>
                    <a:srgbClr val="181818"/>
                  </a:solidFill>
                  <a:effectLst/>
                  <a:uLnTx/>
                  <a:uFillTx/>
                  <a:latin typeface="Ericsson Hilda"/>
                  <a:ea typeface="+mn-ea"/>
                  <a:cs typeface="+mn-cs"/>
                </a:rPr>
                <a:t>SGSN-MME</a:t>
              </a:r>
            </a:p>
          </p:txBody>
        </p:sp>
        <p:sp>
          <p:nvSpPr>
            <p:cNvPr id="57" name="Rectangle: Rounded Corners 56">
              <a:extLst>
                <a:ext uri="{FF2B5EF4-FFF2-40B4-BE49-F238E27FC236}">
                  <a16:creationId xmlns:a16="http://schemas.microsoft.com/office/drawing/2014/main" id="{10F05522-4653-4377-9F5D-76542E523DE3}"/>
                </a:ext>
              </a:extLst>
            </p:cNvPr>
            <p:cNvSpPr/>
            <p:nvPr/>
          </p:nvSpPr>
          <p:spPr bwMode="auto">
            <a:xfrm>
              <a:off x="3704271" y="2969362"/>
              <a:ext cx="434860" cy="181816"/>
            </a:xfrm>
            <a:prstGeom prst="roundRect">
              <a:avLst>
                <a:gd name="adj" fmla="val 8688"/>
              </a:avLst>
            </a:prstGeom>
            <a:solidFill>
              <a:srgbClr val="92D050"/>
            </a:solidFill>
            <a:ln w="3175" cap="flat" cmpd="sng" algn="ctr">
              <a:solidFill>
                <a:schemeClr val="bg1"/>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lumMod val="75000"/>
                    <a:lumOff val="25000"/>
                  </a:srgbClr>
                </a:buClr>
                <a:buSzTx/>
                <a:buFontTx/>
                <a:buNone/>
                <a:tabLst/>
                <a:defRPr/>
              </a:pPr>
              <a:r>
                <a:rPr kumimoji="0" lang="en-US" sz="800" b="0" i="0" u="none" strike="noStrike" kern="1200" cap="none" spc="0" normalizeH="0" baseline="0" noProof="0">
                  <a:ln>
                    <a:noFill/>
                  </a:ln>
                  <a:effectLst/>
                  <a:uLnTx/>
                  <a:uFillTx/>
                  <a:latin typeface="Ericsson Hilda"/>
                  <a:ea typeface="+mn-ea"/>
                  <a:cs typeface="+mn-cs"/>
                </a:rPr>
                <a:t>SPR</a:t>
              </a:r>
            </a:p>
          </p:txBody>
        </p:sp>
        <p:sp>
          <p:nvSpPr>
            <p:cNvPr id="278" name="Rectangle: Rounded Corners 277">
              <a:extLst>
                <a:ext uri="{FF2B5EF4-FFF2-40B4-BE49-F238E27FC236}">
                  <a16:creationId xmlns:a16="http://schemas.microsoft.com/office/drawing/2014/main" id="{8556BC40-E9FA-4609-A9CE-459478F675A2}"/>
                </a:ext>
              </a:extLst>
            </p:cNvPr>
            <p:cNvSpPr/>
            <p:nvPr/>
          </p:nvSpPr>
          <p:spPr bwMode="auto">
            <a:xfrm>
              <a:off x="4417344" y="4452165"/>
              <a:ext cx="434860" cy="191233"/>
            </a:xfrm>
            <a:prstGeom prst="roundRect">
              <a:avLst>
                <a:gd name="adj" fmla="val 8688"/>
              </a:avLst>
            </a:prstGeom>
            <a:solidFill>
              <a:srgbClr val="92D050"/>
            </a:solidFill>
            <a:ln w="3175" cap="flat" cmpd="sng" algn="ctr">
              <a:solidFill>
                <a:schemeClr val="bg1"/>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lumMod val="75000"/>
                    <a:lumOff val="25000"/>
                  </a:srgbClr>
                </a:buClr>
                <a:buSzTx/>
                <a:buFontTx/>
                <a:buNone/>
                <a:tabLst/>
                <a:defRPr/>
              </a:pPr>
              <a:r>
                <a:rPr kumimoji="0" lang="en-US" sz="800" b="0" i="0" u="none" strike="noStrike" kern="1200" cap="none" spc="0" normalizeH="0" baseline="0" noProof="0">
                  <a:ln>
                    <a:noFill/>
                  </a:ln>
                  <a:effectLst/>
                  <a:uLnTx/>
                  <a:uFillTx/>
                  <a:latin typeface="Ericsson Hilda"/>
                  <a:ea typeface="+mn-ea"/>
                  <a:cs typeface="+mn-cs"/>
                </a:rPr>
                <a:t>SGW-C</a:t>
              </a:r>
            </a:p>
          </p:txBody>
        </p:sp>
        <p:sp>
          <p:nvSpPr>
            <p:cNvPr id="70" name="Arrow: Right 69">
              <a:extLst>
                <a:ext uri="{FF2B5EF4-FFF2-40B4-BE49-F238E27FC236}">
                  <a16:creationId xmlns:a16="http://schemas.microsoft.com/office/drawing/2014/main" id="{7A885610-1272-4FAE-86C7-673A27E337A2}"/>
                </a:ext>
              </a:extLst>
            </p:cNvPr>
            <p:cNvSpPr/>
            <p:nvPr/>
          </p:nvSpPr>
          <p:spPr bwMode="auto">
            <a:xfrm>
              <a:off x="2783928" y="2963138"/>
              <a:ext cx="346200" cy="390027"/>
            </a:xfrm>
            <a:prstGeom prst="rightArrow">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sv-SE" sz="2000" b="0" i="0" u="none" strike="noStrike" cap="none" normalizeH="0" baseline="0" err="1">
                <a:ln>
                  <a:noFill/>
                </a:ln>
                <a:solidFill>
                  <a:schemeClr val="bg1"/>
                </a:solidFill>
                <a:effectLst/>
                <a:latin typeface="+mn-lt"/>
              </a:endParaRPr>
            </a:p>
          </p:txBody>
        </p:sp>
        <p:pic>
          <p:nvPicPr>
            <p:cNvPr id="267" name="Content Placeholder 11">
              <a:extLst>
                <a:ext uri="{FF2B5EF4-FFF2-40B4-BE49-F238E27FC236}">
                  <a16:creationId xmlns:a16="http://schemas.microsoft.com/office/drawing/2014/main" id="{AD31DCB8-1BD8-4B85-8233-A8CF750268B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45651" y="4704660"/>
              <a:ext cx="241086" cy="467001"/>
            </a:xfrm>
            <a:prstGeom prst="rect">
              <a:avLst/>
            </a:prstGeom>
          </p:spPr>
        </p:pic>
        <p:cxnSp>
          <p:nvCxnSpPr>
            <p:cNvPr id="56" name="Straight Connector 55">
              <a:extLst>
                <a:ext uri="{FF2B5EF4-FFF2-40B4-BE49-F238E27FC236}">
                  <a16:creationId xmlns:a16="http://schemas.microsoft.com/office/drawing/2014/main" id="{E76C330F-5568-470C-9D0D-5C455EF723DC}"/>
                </a:ext>
              </a:extLst>
            </p:cNvPr>
            <p:cNvCxnSpPr>
              <a:cxnSpLocks/>
              <a:stCxn id="36" idx="3"/>
            </p:cNvCxnSpPr>
            <p:nvPr/>
          </p:nvCxnSpPr>
          <p:spPr bwMode="auto">
            <a:xfrm>
              <a:off x="4288038" y="4586538"/>
              <a:ext cx="82988" cy="0"/>
            </a:xfrm>
            <a:prstGeom prst="line">
              <a:avLst/>
            </a:prstGeom>
            <a:solidFill>
              <a:schemeClr val="accent1"/>
            </a:solidFill>
            <a:ln w="3175" cap="flat" cmpd="sng" algn="ctr">
              <a:solidFill>
                <a:schemeClr val="tx1"/>
              </a:solidFill>
              <a:prstDash val="solid"/>
              <a:round/>
              <a:headEnd type="none" w="med" len="med"/>
              <a:tailEnd type="none"/>
            </a:ln>
            <a:effectLst/>
          </p:spPr>
        </p:cxnSp>
        <p:sp>
          <p:nvSpPr>
            <p:cNvPr id="54" name="TextBox 53">
              <a:extLst>
                <a:ext uri="{FF2B5EF4-FFF2-40B4-BE49-F238E27FC236}">
                  <a16:creationId xmlns:a16="http://schemas.microsoft.com/office/drawing/2014/main" id="{F63DC171-73ED-4A17-8F59-D1ED1A91BA78}"/>
                </a:ext>
              </a:extLst>
            </p:cNvPr>
            <p:cNvSpPr txBox="1"/>
            <p:nvPr/>
          </p:nvSpPr>
          <p:spPr bwMode="auto">
            <a:xfrm>
              <a:off x="5142509" y="4154296"/>
              <a:ext cx="436585" cy="190240"/>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r>
                <a:rPr kumimoji="0" lang="en-US" sz="1000" b="0" i="0" u="none" strike="noStrike" kern="1200" cap="none" spc="0" normalizeH="0" baseline="0" noProof="0">
                  <a:ln>
                    <a:noFill/>
                  </a:ln>
                  <a:solidFill>
                    <a:srgbClr val="181818"/>
                  </a:solidFill>
                  <a:effectLst/>
                  <a:uLnTx/>
                  <a:uFillTx/>
                  <a:latin typeface="Ericsson Hilda"/>
                  <a:ea typeface="+mn-ea"/>
                  <a:cs typeface="+mn-cs"/>
                </a:rPr>
                <a:t>EPG-C</a:t>
              </a:r>
            </a:p>
          </p:txBody>
        </p:sp>
        <p:sp>
          <p:nvSpPr>
            <p:cNvPr id="440" name="Rectangle: Rounded Corners 439">
              <a:extLst>
                <a:ext uri="{FF2B5EF4-FFF2-40B4-BE49-F238E27FC236}">
                  <a16:creationId xmlns:a16="http://schemas.microsoft.com/office/drawing/2014/main" id="{87041E89-F9A7-4E76-B836-3A35C67D3023}"/>
                </a:ext>
              </a:extLst>
            </p:cNvPr>
            <p:cNvSpPr/>
            <p:nvPr/>
          </p:nvSpPr>
          <p:spPr bwMode="auto">
            <a:xfrm>
              <a:off x="4371025" y="4873187"/>
              <a:ext cx="1042538" cy="424206"/>
            </a:xfrm>
            <a:prstGeom prst="roundRect">
              <a:avLst>
                <a:gd name="adj" fmla="val 8688"/>
              </a:avLst>
            </a:prstGeom>
            <a:solidFill>
              <a:schemeClr val="accent1">
                <a:lumMod val="40000"/>
                <a:lumOff val="60000"/>
              </a:schemeClr>
            </a:solidFill>
            <a:ln w="3175" cap="flat" cmpd="sng" algn="ctr">
              <a:solidFill>
                <a:schemeClr val="bg1"/>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lumMod val="75000"/>
                    <a:lumOff val="25000"/>
                  </a:srgbClr>
                </a:buClr>
                <a:buSzTx/>
                <a:buFontTx/>
                <a:buNone/>
                <a:tabLst/>
                <a:defRPr/>
              </a:pPr>
              <a:endParaRPr kumimoji="0" lang="en-US" sz="800" b="0" i="0" u="none" strike="noStrike" kern="1200" cap="none" spc="0" normalizeH="0" baseline="0" noProof="0" err="1">
                <a:ln>
                  <a:noFill/>
                </a:ln>
                <a:solidFill>
                  <a:srgbClr val="181818">
                    <a:lumMod val="75000"/>
                    <a:lumOff val="25000"/>
                  </a:srgbClr>
                </a:solidFill>
                <a:effectLst/>
                <a:uLnTx/>
                <a:uFillTx/>
                <a:latin typeface="Ericsson Hilda"/>
                <a:ea typeface="+mn-ea"/>
                <a:cs typeface="+mn-cs"/>
              </a:endParaRPr>
            </a:p>
          </p:txBody>
        </p:sp>
        <p:sp>
          <p:nvSpPr>
            <p:cNvPr id="39" name="Rectangle: Rounded Corners 38">
              <a:extLst>
                <a:ext uri="{FF2B5EF4-FFF2-40B4-BE49-F238E27FC236}">
                  <a16:creationId xmlns:a16="http://schemas.microsoft.com/office/drawing/2014/main" id="{69CE418F-A512-4F87-B76A-6B9A24AA8AB6}"/>
                </a:ext>
              </a:extLst>
            </p:cNvPr>
            <p:cNvSpPr/>
            <p:nvPr/>
          </p:nvSpPr>
          <p:spPr bwMode="auto">
            <a:xfrm>
              <a:off x="4907203" y="4989674"/>
              <a:ext cx="434860" cy="191233"/>
            </a:xfrm>
            <a:prstGeom prst="roundRect">
              <a:avLst>
                <a:gd name="adj" fmla="val 8688"/>
              </a:avLst>
            </a:prstGeom>
            <a:solidFill>
              <a:srgbClr val="92D050"/>
            </a:solidFill>
            <a:ln w="3175" cap="flat" cmpd="sng" algn="ctr">
              <a:solidFill>
                <a:schemeClr val="bg1"/>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lumMod val="75000"/>
                    <a:lumOff val="25000"/>
                  </a:srgbClr>
                </a:buClr>
                <a:buSzTx/>
                <a:buFontTx/>
                <a:buNone/>
                <a:tabLst/>
                <a:defRPr/>
              </a:pPr>
              <a:r>
                <a:rPr lang="en-US" sz="800">
                  <a:latin typeface="Ericsson Hilda"/>
                </a:rPr>
                <a:t>P</a:t>
              </a:r>
              <a:r>
                <a:rPr kumimoji="0" lang="en-US" sz="800" b="0" i="0" u="none" strike="noStrike" kern="1200" cap="none" spc="0" normalizeH="0" baseline="0" noProof="0">
                  <a:ln>
                    <a:noFill/>
                  </a:ln>
                  <a:effectLst/>
                  <a:uLnTx/>
                  <a:uFillTx/>
                  <a:latin typeface="Ericsson Hilda"/>
                  <a:ea typeface="+mn-ea"/>
                  <a:cs typeface="+mn-cs"/>
                </a:rPr>
                <a:t>GW-U</a:t>
              </a:r>
            </a:p>
          </p:txBody>
        </p:sp>
        <p:sp>
          <p:nvSpPr>
            <p:cNvPr id="279" name="Rectangle: Rounded Corners 278">
              <a:extLst>
                <a:ext uri="{FF2B5EF4-FFF2-40B4-BE49-F238E27FC236}">
                  <a16:creationId xmlns:a16="http://schemas.microsoft.com/office/drawing/2014/main" id="{6190CF7A-8F55-47FA-8FF2-A18E4CBFDBAC}"/>
                </a:ext>
              </a:extLst>
            </p:cNvPr>
            <p:cNvSpPr/>
            <p:nvPr/>
          </p:nvSpPr>
          <p:spPr bwMode="auto">
            <a:xfrm>
              <a:off x="4417344" y="4989674"/>
              <a:ext cx="434860" cy="191233"/>
            </a:xfrm>
            <a:prstGeom prst="roundRect">
              <a:avLst>
                <a:gd name="adj" fmla="val 8688"/>
              </a:avLst>
            </a:prstGeom>
            <a:solidFill>
              <a:srgbClr val="92D050"/>
            </a:solidFill>
            <a:ln w="3175" cap="flat" cmpd="sng" algn="ctr">
              <a:solidFill>
                <a:schemeClr val="bg1"/>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lumMod val="75000"/>
                    <a:lumOff val="25000"/>
                  </a:srgbClr>
                </a:buClr>
                <a:buSzTx/>
                <a:buFontTx/>
                <a:buNone/>
                <a:tabLst/>
                <a:defRPr/>
              </a:pPr>
              <a:r>
                <a:rPr kumimoji="0" lang="en-US" sz="800" b="0" i="0" u="none" strike="noStrike" kern="1200" cap="none" spc="0" normalizeH="0" baseline="0" noProof="0">
                  <a:ln>
                    <a:noFill/>
                  </a:ln>
                  <a:effectLst/>
                  <a:uLnTx/>
                  <a:uFillTx/>
                  <a:latin typeface="Ericsson Hilda"/>
                  <a:ea typeface="+mn-ea"/>
                  <a:cs typeface="+mn-cs"/>
                </a:rPr>
                <a:t>SGW-U</a:t>
              </a:r>
            </a:p>
          </p:txBody>
        </p:sp>
        <p:cxnSp>
          <p:nvCxnSpPr>
            <p:cNvPr id="282" name="Straight Connector 281">
              <a:extLst>
                <a:ext uri="{FF2B5EF4-FFF2-40B4-BE49-F238E27FC236}">
                  <a16:creationId xmlns:a16="http://schemas.microsoft.com/office/drawing/2014/main" id="{9E267B27-6388-4FD8-85E3-F6356E041447}"/>
                </a:ext>
              </a:extLst>
            </p:cNvPr>
            <p:cNvCxnSpPr>
              <a:cxnSpLocks/>
            </p:cNvCxnSpPr>
            <p:nvPr/>
          </p:nvCxnSpPr>
          <p:spPr bwMode="auto">
            <a:xfrm>
              <a:off x="5136700" y="4654318"/>
              <a:ext cx="0" cy="338929"/>
            </a:xfrm>
            <a:prstGeom prst="line">
              <a:avLst/>
            </a:prstGeom>
            <a:solidFill>
              <a:schemeClr val="accent1"/>
            </a:solidFill>
            <a:ln w="3175" cap="flat" cmpd="sng" algn="ctr">
              <a:solidFill>
                <a:schemeClr val="tx1"/>
              </a:solidFill>
              <a:prstDash val="solid"/>
              <a:round/>
              <a:headEnd type="none" w="med" len="med"/>
              <a:tailEnd type="none"/>
            </a:ln>
            <a:effectLst/>
          </p:spPr>
        </p:cxnSp>
        <p:cxnSp>
          <p:nvCxnSpPr>
            <p:cNvPr id="283" name="Straight Connector 282">
              <a:extLst>
                <a:ext uri="{FF2B5EF4-FFF2-40B4-BE49-F238E27FC236}">
                  <a16:creationId xmlns:a16="http://schemas.microsoft.com/office/drawing/2014/main" id="{ECCDC4C7-FC59-4F34-A890-2E8374CE9135}"/>
                </a:ext>
              </a:extLst>
            </p:cNvPr>
            <p:cNvCxnSpPr>
              <a:cxnSpLocks/>
            </p:cNvCxnSpPr>
            <p:nvPr/>
          </p:nvCxnSpPr>
          <p:spPr bwMode="auto">
            <a:xfrm>
              <a:off x="4647522" y="4654318"/>
              <a:ext cx="0" cy="338929"/>
            </a:xfrm>
            <a:prstGeom prst="line">
              <a:avLst/>
            </a:prstGeom>
            <a:solidFill>
              <a:schemeClr val="accent1"/>
            </a:solidFill>
            <a:ln w="3175" cap="flat" cmpd="sng" algn="ctr">
              <a:solidFill>
                <a:schemeClr val="tx1"/>
              </a:solidFill>
              <a:prstDash val="solid"/>
              <a:round/>
              <a:headEnd type="none" w="med" len="med"/>
              <a:tailEnd type="none"/>
            </a:ln>
            <a:effectLst/>
          </p:spPr>
        </p:cxnSp>
        <p:sp>
          <p:nvSpPr>
            <p:cNvPr id="441" name="TextBox 440">
              <a:extLst>
                <a:ext uri="{FF2B5EF4-FFF2-40B4-BE49-F238E27FC236}">
                  <a16:creationId xmlns:a16="http://schemas.microsoft.com/office/drawing/2014/main" id="{A6BDEBF3-D22C-447E-AB39-D5A86E417036}"/>
                </a:ext>
              </a:extLst>
            </p:cNvPr>
            <p:cNvSpPr txBox="1"/>
            <p:nvPr/>
          </p:nvSpPr>
          <p:spPr bwMode="auto">
            <a:xfrm>
              <a:off x="5138282" y="5275248"/>
              <a:ext cx="446203" cy="190240"/>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r>
                <a:rPr kumimoji="0" lang="en-US" sz="1000" b="0" i="0" u="none" strike="noStrike" kern="1200" cap="none" spc="0" normalizeH="0" baseline="0" noProof="0">
                  <a:ln>
                    <a:noFill/>
                  </a:ln>
                  <a:solidFill>
                    <a:srgbClr val="181818"/>
                  </a:solidFill>
                  <a:effectLst/>
                  <a:uLnTx/>
                  <a:uFillTx/>
                  <a:latin typeface="Ericsson Hilda"/>
                  <a:ea typeface="+mn-ea"/>
                  <a:cs typeface="+mn-cs"/>
                </a:rPr>
                <a:t>EPG-U</a:t>
              </a:r>
            </a:p>
          </p:txBody>
        </p:sp>
      </p:grpSp>
      <p:grpSp>
        <p:nvGrpSpPr>
          <p:cNvPr id="449" name="Group 448">
            <a:extLst>
              <a:ext uri="{FF2B5EF4-FFF2-40B4-BE49-F238E27FC236}">
                <a16:creationId xmlns:a16="http://schemas.microsoft.com/office/drawing/2014/main" id="{FF38C599-7548-4E51-B88F-FF8CEE0CAD5E}"/>
              </a:ext>
            </a:extLst>
          </p:cNvPr>
          <p:cNvGrpSpPr/>
          <p:nvPr/>
        </p:nvGrpSpPr>
        <p:grpSpPr>
          <a:xfrm>
            <a:off x="5531681" y="1881071"/>
            <a:ext cx="6480210" cy="4658058"/>
            <a:chOff x="5531681" y="1881071"/>
            <a:chExt cx="6480210" cy="4658058"/>
          </a:xfrm>
        </p:grpSpPr>
        <p:sp>
          <p:nvSpPr>
            <p:cNvPr id="72" name="Rectangle 71">
              <a:extLst>
                <a:ext uri="{FF2B5EF4-FFF2-40B4-BE49-F238E27FC236}">
                  <a16:creationId xmlns:a16="http://schemas.microsoft.com/office/drawing/2014/main" id="{FDCAA3DC-ADAB-4114-988E-A1A4435B9C89}"/>
                </a:ext>
              </a:extLst>
            </p:cNvPr>
            <p:cNvSpPr/>
            <p:nvPr/>
          </p:nvSpPr>
          <p:spPr bwMode="auto">
            <a:xfrm>
              <a:off x="5875109" y="1881071"/>
              <a:ext cx="6136782" cy="4658058"/>
            </a:xfrm>
            <a:prstGeom prst="rect">
              <a:avLst/>
            </a:prstGeom>
            <a:solidFill>
              <a:schemeClr val="bg2"/>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R="0" algn="l" defTabSz="914400" rtl="0" eaLnBrk="1" fontAlgn="base" latinLnBrk="0" hangingPunct="1">
                <a:lnSpc>
                  <a:spcPct val="100000"/>
                </a:lnSpc>
                <a:spcBef>
                  <a:spcPts val="300"/>
                </a:spcBef>
                <a:spcAft>
                  <a:spcPct val="0"/>
                </a:spcAft>
                <a:buClrTx/>
                <a:buSzTx/>
                <a:tabLst/>
              </a:pPr>
              <a:r>
                <a:rPr kumimoji="0" lang="sv-SE" sz="2000" b="0" i="0" u="none" strike="noStrike" cap="none" normalizeH="0" baseline="0">
                  <a:ln>
                    <a:noFill/>
                  </a:ln>
                  <a:effectLst/>
                  <a:latin typeface="+mn-lt"/>
                </a:rPr>
                <a:t>5GC architecture</a:t>
              </a:r>
            </a:p>
          </p:txBody>
        </p:sp>
        <p:sp>
          <p:nvSpPr>
            <p:cNvPr id="155" name="Rectangle: Rounded Corners 154">
              <a:extLst>
                <a:ext uri="{FF2B5EF4-FFF2-40B4-BE49-F238E27FC236}">
                  <a16:creationId xmlns:a16="http://schemas.microsoft.com/office/drawing/2014/main" id="{DF5A0B18-2533-451F-A4D8-1131FC4F0878}"/>
                </a:ext>
              </a:extLst>
            </p:cNvPr>
            <p:cNvSpPr/>
            <p:nvPr/>
          </p:nvSpPr>
          <p:spPr bwMode="auto">
            <a:xfrm>
              <a:off x="7199786" y="4249788"/>
              <a:ext cx="2843957" cy="1969812"/>
            </a:xfrm>
            <a:prstGeom prst="roundRect">
              <a:avLst/>
            </a:prstGeom>
            <a:solidFill>
              <a:schemeClr val="bg1">
                <a:lumMod val="95000"/>
              </a:schemeClr>
            </a:solidFill>
            <a:ln w="12700" cap="flat" cmpd="sng" algn="ctr">
              <a:no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2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56" name="Rectangle: Rounded Corners 155">
              <a:extLst>
                <a:ext uri="{FF2B5EF4-FFF2-40B4-BE49-F238E27FC236}">
                  <a16:creationId xmlns:a16="http://schemas.microsoft.com/office/drawing/2014/main" id="{E48851D6-FAFA-4281-B3CA-69A7DCDBC00A}"/>
                </a:ext>
              </a:extLst>
            </p:cNvPr>
            <p:cNvSpPr/>
            <p:nvPr/>
          </p:nvSpPr>
          <p:spPr bwMode="auto">
            <a:xfrm>
              <a:off x="6275407" y="2354217"/>
              <a:ext cx="3178233" cy="1837571"/>
            </a:xfrm>
            <a:prstGeom prst="roundRect">
              <a:avLst/>
            </a:prstGeom>
            <a:solidFill>
              <a:schemeClr val="bg1">
                <a:lumMod val="95000"/>
              </a:schemeClr>
            </a:solidFill>
            <a:ln w="12700" cap="flat" cmpd="sng" algn="ctr">
              <a:no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2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57" name="Rectangle: Rounded Corners 156">
              <a:extLst>
                <a:ext uri="{FF2B5EF4-FFF2-40B4-BE49-F238E27FC236}">
                  <a16:creationId xmlns:a16="http://schemas.microsoft.com/office/drawing/2014/main" id="{A0743042-B155-4624-8AB9-C746443D1793}"/>
                </a:ext>
              </a:extLst>
            </p:cNvPr>
            <p:cNvSpPr/>
            <p:nvPr/>
          </p:nvSpPr>
          <p:spPr bwMode="auto">
            <a:xfrm>
              <a:off x="7191503" y="2432225"/>
              <a:ext cx="4220549" cy="2683783"/>
            </a:xfrm>
            <a:prstGeom prst="roundRect">
              <a:avLst/>
            </a:prstGeom>
            <a:solidFill>
              <a:schemeClr val="bg1">
                <a:lumMod val="95000"/>
              </a:schemeClr>
            </a:solidFill>
            <a:ln w="12700" cap="flat" cmpd="sng" algn="ctr">
              <a:no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2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58" name="Freeform 88">
              <a:extLst>
                <a:ext uri="{FF2B5EF4-FFF2-40B4-BE49-F238E27FC236}">
                  <a16:creationId xmlns:a16="http://schemas.microsoft.com/office/drawing/2014/main" id="{F76E51F8-6069-4248-8EF6-84E4A4609A54}"/>
                </a:ext>
              </a:extLst>
            </p:cNvPr>
            <p:cNvSpPr>
              <a:spLocks/>
            </p:cNvSpPr>
            <p:nvPr/>
          </p:nvSpPr>
          <p:spPr bwMode="auto">
            <a:xfrm rot="583048" flipH="1">
              <a:off x="6154309" y="5057968"/>
              <a:ext cx="289162" cy="94754"/>
            </a:xfrm>
            <a:custGeom>
              <a:avLst/>
              <a:gdLst>
                <a:gd name="T0" fmla="*/ 0 w 902524"/>
                <a:gd name="T1" fmla="*/ 0 h 356260"/>
                <a:gd name="T2" fmla="*/ 514582 w 902524"/>
                <a:gd name="T3" fmla="*/ 413565 h 356260"/>
                <a:gd name="T4" fmla="*/ 456107 w 902524"/>
                <a:gd name="T5" fmla="*/ 132338 h 356260"/>
                <a:gd name="T6" fmla="*/ 888824 w 902524"/>
                <a:gd name="T7" fmla="*/ 496273 h 356260"/>
                <a:gd name="T8" fmla="*/ 888824 w 902524"/>
                <a:gd name="T9" fmla="*/ 496273 h 3562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2524" h="356260">
                  <a:moveTo>
                    <a:pt x="0" y="0"/>
                  </a:moveTo>
                  <a:lnTo>
                    <a:pt x="522514" y="296883"/>
                  </a:lnTo>
                  <a:lnTo>
                    <a:pt x="463137" y="95003"/>
                  </a:lnTo>
                  <a:lnTo>
                    <a:pt x="902524" y="356260"/>
                  </a:lnTo>
                </a:path>
              </a:pathLst>
            </a:custGeom>
            <a:noFill/>
            <a:ln w="25400" cap="flat" cmpd="sng" algn="ctr">
              <a:solidFill>
                <a:schemeClr val="tx1"/>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lIns="71992" tIns="45715" rIns="71992" bIns="45715"/>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0" lang="en-US" sz="700" b="1" i="0" u="none" strike="noStrike" kern="1200" cap="none" spc="0" normalizeH="0" baseline="0" noProof="0">
                <a:ln>
                  <a:noFill/>
                </a:ln>
                <a:solidFill>
                  <a:srgbClr val="181818"/>
                </a:solidFill>
                <a:effectLst/>
                <a:uLnTx/>
                <a:uFillTx/>
                <a:latin typeface="Ericsson Hilda"/>
                <a:ea typeface="+mn-ea"/>
                <a:cs typeface="+mn-cs"/>
              </a:endParaRPr>
            </a:p>
          </p:txBody>
        </p:sp>
        <p:sp>
          <p:nvSpPr>
            <p:cNvPr id="159" name="Text Box 144">
              <a:extLst>
                <a:ext uri="{FF2B5EF4-FFF2-40B4-BE49-F238E27FC236}">
                  <a16:creationId xmlns:a16="http://schemas.microsoft.com/office/drawing/2014/main" id="{2917F337-BEE6-4E69-9529-6405A17EEBB1}"/>
                </a:ext>
              </a:extLst>
            </p:cNvPr>
            <p:cNvSpPr txBox="1">
              <a:spLocks noChangeAspect="1" noChangeArrowheads="1"/>
            </p:cNvSpPr>
            <p:nvPr/>
          </p:nvSpPr>
          <p:spPr bwMode="auto">
            <a:xfrm>
              <a:off x="6514572" y="5094121"/>
              <a:ext cx="893909" cy="124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0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N2</a:t>
              </a:r>
            </a:p>
          </p:txBody>
        </p:sp>
        <p:sp>
          <p:nvSpPr>
            <p:cNvPr id="160" name="Text Box 144">
              <a:extLst>
                <a:ext uri="{FF2B5EF4-FFF2-40B4-BE49-F238E27FC236}">
                  <a16:creationId xmlns:a16="http://schemas.microsoft.com/office/drawing/2014/main" id="{DF89E29B-7124-49DF-ABAE-185663DE4821}"/>
                </a:ext>
              </a:extLst>
            </p:cNvPr>
            <p:cNvSpPr txBox="1">
              <a:spLocks noChangeAspect="1" noChangeArrowheads="1"/>
            </p:cNvSpPr>
            <p:nvPr/>
          </p:nvSpPr>
          <p:spPr bwMode="auto">
            <a:xfrm>
              <a:off x="6511536" y="5382014"/>
              <a:ext cx="893909" cy="124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0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N3</a:t>
              </a:r>
            </a:p>
          </p:txBody>
        </p:sp>
        <p:sp>
          <p:nvSpPr>
            <p:cNvPr id="161" name="Text Box 144">
              <a:extLst>
                <a:ext uri="{FF2B5EF4-FFF2-40B4-BE49-F238E27FC236}">
                  <a16:creationId xmlns:a16="http://schemas.microsoft.com/office/drawing/2014/main" id="{B47203C4-8C04-4898-A345-E72F6922DCB9}"/>
                </a:ext>
              </a:extLst>
            </p:cNvPr>
            <p:cNvSpPr txBox="1">
              <a:spLocks noChangeAspect="1" noChangeArrowheads="1"/>
            </p:cNvSpPr>
            <p:nvPr/>
          </p:nvSpPr>
          <p:spPr bwMode="auto">
            <a:xfrm>
              <a:off x="9761957" y="5391134"/>
              <a:ext cx="893909" cy="124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0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N6</a:t>
              </a:r>
            </a:p>
          </p:txBody>
        </p:sp>
        <p:sp>
          <p:nvSpPr>
            <p:cNvPr id="162" name="Text Box 144">
              <a:extLst>
                <a:ext uri="{FF2B5EF4-FFF2-40B4-BE49-F238E27FC236}">
                  <a16:creationId xmlns:a16="http://schemas.microsoft.com/office/drawing/2014/main" id="{9606CFE5-FDD5-4C8E-AC7E-AD159D4980DB}"/>
                </a:ext>
              </a:extLst>
            </p:cNvPr>
            <p:cNvSpPr txBox="1">
              <a:spLocks noChangeAspect="1" noChangeArrowheads="1"/>
            </p:cNvSpPr>
            <p:nvPr/>
          </p:nvSpPr>
          <p:spPr bwMode="auto">
            <a:xfrm>
              <a:off x="9333570" y="5156079"/>
              <a:ext cx="893909" cy="124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0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N4</a:t>
              </a:r>
            </a:p>
          </p:txBody>
        </p:sp>
        <p:sp>
          <p:nvSpPr>
            <p:cNvPr id="163" name="Line 30">
              <a:extLst>
                <a:ext uri="{FF2B5EF4-FFF2-40B4-BE49-F238E27FC236}">
                  <a16:creationId xmlns:a16="http://schemas.microsoft.com/office/drawing/2014/main" id="{029B8838-6EEF-4761-9B8E-26DCB0E2E218}"/>
                </a:ext>
              </a:extLst>
            </p:cNvPr>
            <p:cNvSpPr>
              <a:spLocks noChangeShapeType="1"/>
            </p:cNvSpPr>
            <p:nvPr/>
          </p:nvSpPr>
          <p:spPr bwMode="auto">
            <a:xfrm flipV="1">
              <a:off x="6521077" y="5516744"/>
              <a:ext cx="3924929" cy="0"/>
            </a:xfrm>
            <a:prstGeom prst="line">
              <a:avLst/>
            </a:prstGeom>
            <a:noFill/>
            <a:ln w="28575">
              <a:solidFill>
                <a:schemeClr val="accent4">
                  <a:lumMod val="50000"/>
                </a:schemeClr>
              </a:solidFill>
              <a:round/>
              <a:headEnd/>
              <a:tailEnd/>
            </a:ln>
          </p:spPr>
          <p:txBody>
            <a:bodyPr lIns="91438" tIns="45719" rIns="91438" bIns="45719"/>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400" b="0" i="0" u="none" strike="noStrike" kern="1200" cap="none" spc="0" normalizeH="0" baseline="0" noProof="0">
                <a:ln>
                  <a:noFill/>
                </a:ln>
                <a:solidFill>
                  <a:srgbClr val="181818"/>
                </a:solidFill>
                <a:effectLst/>
                <a:uLnTx/>
                <a:uFillTx/>
                <a:latin typeface="Ericsson Hilda"/>
                <a:ea typeface="ＭＳ Ｐゴシック" charset="0"/>
                <a:cs typeface="Arial" charset="0"/>
              </a:endParaRPr>
            </a:p>
          </p:txBody>
        </p:sp>
        <p:sp>
          <p:nvSpPr>
            <p:cNvPr id="164" name="Text Box 144">
              <a:extLst>
                <a:ext uri="{FF2B5EF4-FFF2-40B4-BE49-F238E27FC236}">
                  <a16:creationId xmlns:a16="http://schemas.microsoft.com/office/drawing/2014/main" id="{FA5889A5-5D19-4F53-A937-0C0D30A54030}"/>
                </a:ext>
              </a:extLst>
            </p:cNvPr>
            <p:cNvSpPr txBox="1">
              <a:spLocks noChangeAspect="1" noChangeArrowheads="1"/>
            </p:cNvSpPr>
            <p:nvPr/>
          </p:nvSpPr>
          <p:spPr bwMode="auto">
            <a:xfrm>
              <a:off x="6530797" y="4670752"/>
              <a:ext cx="893909" cy="124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0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N1</a:t>
              </a:r>
            </a:p>
          </p:txBody>
        </p:sp>
        <p:cxnSp>
          <p:nvCxnSpPr>
            <p:cNvPr id="165" name="Straight Connector 164">
              <a:extLst>
                <a:ext uri="{FF2B5EF4-FFF2-40B4-BE49-F238E27FC236}">
                  <a16:creationId xmlns:a16="http://schemas.microsoft.com/office/drawing/2014/main" id="{D3C5A2BD-77BB-4249-B54A-13107C5F6732}"/>
                </a:ext>
              </a:extLst>
            </p:cNvPr>
            <p:cNvCxnSpPr>
              <a:cxnSpLocks/>
              <a:stCxn id="225" idx="2"/>
              <a:endCxn id="218" idx="0"/>
            </p:cNvCxnSpPr>
            <p:nvPr/>
          </p:nvCxnSpPr>
          <p:spPr bwMode="auto">
            <a:xfrm>
              <a:off x="9588628" y="5007534"/>
              <a:ext cx="439" cy="300742"/>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166" name="Text Box 144">
              <a:extLst>
                <a:ext uri="{FF2B5EF4-FFF2-40B4-BE49-F238E27FC236}">
                  <a16:creationId xmlns:a16="http://schemas.microsoft.com/office/drawing/2014/main" id="{3097B25A-ED6B-460A-9880-2CC2BB246D1E}"/>
                </a:ext>
              </a:extLst>
            </p:cNvPr>
            <p:cNvSpPr txBox="1">
              <a:spLocks noChangeAspect="1" noChangeArrowheads="1"/>
            </p:cNvSpPr>
            <p:nvPr/>
          </p:nvSpPr>
          <p:spPr bwMode="auto">
            <a:xfrm>
              <a:off x="8096804" y="4365637"/>
              <a:ext cx="893909" cy="99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8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Namf</a:t>
              </a:r>
              <a:endParaRPr kumimoji="0" lang="en-US" altLang="en-US" sz="8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sp>
          <p:nvSpPr>
            <p:cNvPr id="167" name="Text Box 144">
              <a:extLst>
                <a:ext uri="{FF2B5EF4-FFF2-40B4-BE49-F238E27FC236}">
                  <a16:creationId xmlns:a16="http://schemas.microsoft.com/office/drawing/2014/main" id="{ADBBFD66-A69B-447A-8885-BD59C9986ECC}"/>
                </a:ext>
              </a:extLst>
            </p:cNvPr>
            <p:cNvSpPr txBox="1">
              <a:spLocks noChangeAspect="1" noChangeArrowheads="1"/>
            </p:cNvSpPr>
            <p:nvPr/>
          </p:nvSpPr>
          <p:spPr bwMode="auto">
            <a:xfrm>
              <a:off x="6294836" y="4015817"/>
              <a:ext cx="893909" cy="99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8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Nausf</a:t>
              </a:r>
              <a:endParaRPr kumimoji="0" lang="en-US" altLang="en-US" sz="8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sp>
          <p:nvSpPr>
            <p:cNvPr id="168" name="Text Box 144">
              <a:extLst>
                <a:ext uri="{FF2B5EF4-FFF2-40B4-BE49-F238E27FC236}">
                  <a16:creationId xmlns:a16="http://schemas.microsoft.com/office/drawing/2014/main" id="{B5AF5B65-FF64-464B-9A49-A2DAEAFE40FE}"/>
                </a:ext>
              </a:extLst>
            </p:cNvPr>
            <p:cNvSpPr txBox="1">
              <a:spLocks noChangeAspect="1" noChangeArrowheads="1"/>
            </p:cNvSpPr>
            <p:nvPr/>
          </p:nvSpPr>
          <p:spPr bwMode="auto">
            <a:xfrm>
              <a:off x="8221116" y="4018620"/>
              <a:ext cx="893909" cy="99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8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Npcf</a:t>
              </a:r>
              <a:endParaRPr kumimoji="0" lang="en-US" altLang="en-US" sz="8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sp>
          <p:nvSpPr>
            <p:cNvPr id="169" name="Text Box 144">
              <a:extLst>
                <a:ext uri="{FF2B5EF4-FFF2-40B4-BE49-F238E27FC236}">
                  <a16:creationId xmlns:a16="http://schemas.microsoft.com/office/drawing/2014/main" id="{A63B4E52-73D0-42E4-85D3-C24DE71C627A}"/>
                </a:ext>
              </a:extLst>
            </p:cNvPr>
            <p:cNvSpPr txBox="1">
              <a:spLocks noChangeAspect="1" noChangeArrowheads="1"/>
            </p:cNvSpPr>
            <p:nvPr/>
          </p:nvSpPr>
          <p:spPr bwMode="auto">
            <a:xfrm>
              <a:off x="7592827" y="4030523"/>
              <a:ext cx="893909" cy="99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8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Nudm</a:t>
              </a:r>
              <a:endParaRPr kumimoji="0" lang="en-US" altLang="en-US" sz="8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sp>
          <p:nvSpPr>
            <p:cNvPr id="170" name="Text Box 144">
              <a:extLst>
                <a:ext uri="{FF2B5EF4-FFF2-40B4-BE49-F238E27FC236}">
                  <a16:creationId xmlns:a16="http://schemas.microsoft.com/office/drawing/2014/main" id="{535FBBA2-7200-452D-BF97-9BA468C4BD3F}"/>
                </a:ext>
              </a:extLst>
            </p:cNvPr>
            <p:cNvSpPr txBox="1">
              <a:spLocks noChangeAspect="1" noChangeArrowheads="1"/>
            </p:cNvSpPr>
            <p:nvPr/>
          </p:nvSpPr>
          <p:spPr bwMode="auto">
            <a:xfrm>
              <a:off x="9513617" y="4367940"/>
              <a:ext cx="668066" cy="99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8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Nsmf</a:t>
              </a:r>
              <a:endParaRPr kumimoji="0" lang="en-US" altLang="en-US" sz="8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grpSp>
          <p:nvGrpSpPr>
            <p:cNvPr id="171" name="Group 74">
              <a:extLst>
                <a:ext uri="{FF2B5EF4-FFF2-40B4-BE49-F238E27FC236}">
                  <a16:creationId xmlns:a16="http://schemas.microsoft.com/office/drawing/2014/main" id="{A234F766-6C37-4497-A497-6B03D77B6BE3}"/>
                </a:ext>
              </a:extLst>
            </p:cNvPr>
            <p:cNvGrpSpPr>
              <a:grpSpLocks/>
            </p:cNvGrpSpPr>
            <p:nvPr/>
          </p:nvGrpSpPr>
          <p:grpSpPr bwMode="auto">
            <a:xfrm>
              <a:off x="10384343" y="5080781"/>
              <a:ext cx="1535817" cy="812594"/>
              <a:chOff x="9344462" y="5130211"/>
              <a:chExt cx="2250397" cy="1719278"/>
            </a:xfrm>
          </p:grpSpPr>
          <p:sp>
            <p:nvSpPr>
              <p:cNvPr id="172" name="Freeform 34">
                <a:extLst>
                  <a:ext uri="{FF2B5EF4-FFF2-40B4-BE49-F238E27FC236}">
                    <a16:creationId xmlns:a16="http://schemas.microsoft.com/office/drawing/2014/main" id="{06C2A554-F3E3-43E4-99EE-2FE77D344E29}"/>
                  </a:ext>
                </a:extLst>
              </p:cNvPr>
              <p:cNvSpPr>
                <a:spLocks noChangeAspect="1"/>
              </p:cNvSpPr>
              <p:nvPr/>
            </p:nvSpPr>
            <p:spPr bwMode="auto">
              <a:xfrm>
                <a:off x="9344462" y="5130211"/>
                <a:ext cx="2250397" cy="1719278"/>
              </a:xfrm>
              <a:custGeom>
                <a:avLst/>
                <a:gdLst>
                  <a:gd name="T0" fmla="*/ 2147483646 w 522"/>
                  <a:gd name="T1" fmla="*/ 2147483646 h 399"/>
                  <a:gd name="T2" fmla="*/ 2147483646 w 522"/>
                  <a:gd name="T3" fmla="*/ 2147483646 h 399"/>
                  <a:gd name="T4" fmla="*/ 0 w 522"/>
                  <a:gd name="T5" fmla="*/ 2147483646 h 399"/>
                  <a:gd name="T6" fmla="*/ 2147483646 w 522"/>
                  <a:gd name="T7" fmla="*/ 2147483646 h 399"/>
                  <a:gd name="T8" fmla="*/ 2147483646 w 522"/>
                  <a:gd name="T9" fmla="*/ 2147483646 h 399"/>
                  <a:gd name="T10" fmla="*/ 2147483646 w 522"/>
                  <a:gd name="T11" fmla="*/ 0 h 399"/>
                  <a:gd name="T12" fmla="*/ 2147483646 w 522"/>
                  <a:gd name="T13" fmla="*/ 2147483646 h 399"/>
                  <a:gd name="T14" fmla="*/ 2147483646 w 522"/>
                  <a:gd name="T15" fmla="*/ 2147483646 h 399"/>
                  <a:gd name="T16" fmla="*/ 2147483646 w 522"/>
                  <a:gd name="T17" fmla="*/ 2147483646 h 399"/>
                  <a:gd name="T18" fmla="*/ 2147483646 w 522"/>
                  <a:gd name="T19" fmla="*/ 2147483646 h 399"/>
                  <a:gd name="T20" fmla="*/ 2147483646 w 522"/>
                  <a:gd name="T21" fmla="*/ 2147483646 h 399"/>
                  <a:gd name="T22" fmla="*/ 2147483646 w 522"/>
                  <a:gd name="T23" fmla="*/ 2147483646 h 399"/>
                  <a:gd name="T24" fmla="*/ 2147483646 w 522"/>
                  <a:gd name="T25" fmla="*/ 2147483646 h 399"/>
                  <a:gd name="T26" fmla="*/ 2147483646 w 522"/>
                  <a:gd name="T27" fmla="*/ 2147483646 h 399"/>
                  <a:gd name="T28" fmla="*/ 2147483646 w 522"/>
                  <a:gd name="T29" fmla="*/ 2147483646 h 399"/>
                  <a:gd name="T30" fmla="*/ 2147483646 w 522"/>
                  <a:gd name="T31" fmla="*/ 2147483646 h 399"/>
                  <a:gd name="T32" fmla="*/ 2147483646 w 522"/>
                  <a:gd name="T33" fmla="*/ 2147483646 h 399"/>
                  <a:gd name="T34" fmla="*/ 2147483646 w 522"/>
                  <a:gd name="T35" fmla="*/ 2147483646 h 399"/>
                  <a:gd name="T36" fmla="*/ 2147483646 w 522"/>
                  <a:gd name="T37" fmla="*/ 2147483646 h 399"/>
                  <a:gd name="T38" fmla="*/ 2147483646 w 522"/>
                  <a:gd name="T39" fmla="*/ 2147483646 h 399"/>
                  <a:gd name="T40" fmla="*/ 2147483646 w 522"/>
                  <a:gd name="T41" fmla="*/ 2147483646 h 399"/>
                  <a:gd name="T42" fmla="*/ 2147483646 w 522"/>
                  <a:gd name="T43" fmla="*/ 2147483646 h 399"/>
                  <a:gd name="T44" fmla="*/ 2147483646 w 522"/>
                  <a:gd name="T45" fmla="*/ 2147483646 h 399"/>
                  <a:gd name="T46" fmla="*/ 2147483646 w 522"/>
                  <a:gd name="T47" fmla="*/ 2147483646 h 399"/>
                  <a:gd name="T48" fmla="*/ 2147483646 w 522"/>
                  <a:gd name="T49" fmla="*/ 2147483646 h 399"/>
                  <a:gd name="T50" fmla="*/ 2147483646 w 522"/>
                  <a:gd name="T51" fmla="*/ 2147483646 h 399"/>
                  <a:gd name="T52" fmla="*/ 2147483646 w 522"/>
                  <a:gd name="T53" fmla="*/ 2147483646 h 399"/>
                  <a:gd name="T54" fmla="*/ 2147483646 w 522"/>
                  <a:gd name="T55" fmla="*/ 2147483646 h 399"/>
                  <a:gd name="T56" fmla="*/ 2147483646 w 522"/>
                  <a:gd name="T57" fmla="*/ 2147483646 h 399"/>
                  <a:gd name="T58" fmla="*/ 2147483646 w 522"/>
                  <a:gd name="T59" fmla="*/ 2147483646 h 399"/>
                  <a:gd name="T60" fmla="*/ 2147483646 w 522"/>
                  <a:gd name="T61" fmla="*/ 2147483646 h 399"/>
                  <a:gd name="T62" fmla="*/ 2147483646 w 522"/>
                  <a:gd name="T63" fmla="*/ 2147483646 h 399"/>
                  <a:gd name="T64" fmla="*/ 2147483646 w 522"/>
                  <a:gd name="T65" fmla="*/ 2147483646 h 399"/>
                  <a:gd name="T66" fmla="*/ 2147483646 w 522"/>
                  <a:gd name="T67" fmla="*/ 2147483646 h 399"/>
                  <a:gd name="T68" fmla="*/ 2147483646 w 522"/>
                  <a:gd name="T69" fmla="*/ 2147483646 h 399"/>
                  <a:gd name="T70" fmla="*/ 2147483646 w 522"/>
                  <a:gd name="T71" fmla="*/ 2147483646 h 399"/>
                  <a:gd name="T72" fmla="*/ 2147483646 w 522"/>
                  <a:gd name="T73" fmla="*/ 2147483646 h 399"/>
                  <a:gd name="T74" fmla="*/ 2147483646 w 522"/>
                  <a:gd name="T75" fmla="*/ 2147483646 h 399"/>
                  <a:gd name="T76" fmla="*/ 2147483646 w 522"/>
                  <a:gd name="T77" fmla="*/ 2147483646 h 399"/>
                  <a:gd name="T78" fmla="*/ 2147483646 w 522"/>
                  <a:gd name="T79" fmla="*/ 2147483646 h 399"/>
                  <a:gd name="T80" fmla="*/ 2147483646 w 522"/>
                  <a:gd name="T81" fmla="*/ 2147483646 h 399"/>
                  <a:gd name="T82" fmla="*/ 2147483646 w 522"/>
                  <a:gd name="T83" fmla="*/ 2147483646 h 399"/>
                  <a:gd name="T84" fmla="*/ 2147483646 w 522"/>
                  <a:gd name="T85" fmla="*/ 2147483646 h 39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22"/>
                  <a:gd name="T130" fmla="*/ 0 h 399"/>
                  <a:gd name="T131" fmla="*/ 522 w 522"/>
                  <a:gd name="T132" fmla="*/ 399 h 39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22" h="399">
                    <a:moveTo>
                      <a:pt x="111" y="354"/>
                    </a:moveTo>
                    <a:cubicBezTo>
                      <a:pt x="105" y="356"/>
                      <a:pt x="98" y="357"/>
                      <a:pt x="91" y="357"/>
                    </a:cubicBezTo>
                    <a:cubicBezTo>
                      <a:pt x="91" y="357"/>
                      <a:pt x="91" y="357"/>
                      <a:pt x="91" y="357"/>
                    </a:cubicBezTo>
                    <a:cubicBezTo>
                      <a:pt x="53" y="357"/>
                      <a:pt x="23" y="326"/>
                      <a:pt x="23" y="288"/>
                    </a:cubicBezTo>
                    <a:cubicBezTo>
                      <a:pt x="23" y="288"/>
                      <a:pt x="23" y="288"/>
                      <a:pt x="23" y="288"/>
                    </a:cubicBezTo>
                    <a:cubicBezTo>
                      <a:pt x="23" y="281"/>
                      <a:pt x="24" y="275"/>
                      <a:pt x="26" y="268"/>
                    </a:cubicBezTo>
                    <a:cubicBezTo>
                      <a:pt x="26" y="268"/>
                      <a:pt x="26" y="268"/>
                      <a:pt x="26" y="268"/>
                    </a:cubicBezTo>
                    <a:cubicBezTo>
                      <a:pt x="10" y="252"/>
                      <a:pt x="0" y="230"/>
                      <a:pt x="0" y="205"/>
                    </a:cubicBezTo>
                    <a:cubicBezTo>
                      <a:pt x="0" y="205"/>
                      <a:pt x="0" y="205"/>
                      <a:pt x="0" y="205"/>
                    </a:cubicBezTo>
                    <a:cubicBezTo>
                      <a:pt x="0" y="159"/>
                      <a:pt x="35" y="120"/>
                      <a:pt x="81" y="115"/>
                    </a:cubicBezTo>
                    <a:cubicBezTo>
                      <a:pt x="81" y="115"/>
                      <a:pt x="81" y="115"/>
                      <a:pt x="81" y="115"/>
                    </a:cubicBezTo>
                    <a:cubicBezTo>
                      <a:pt x="80" y="114"/>
                      <a:pt x="80" y="112"/>
                      <a:pt x="80" y="111"/>
                    </a:cubicBezTo>
                    <a:cubicBezTo>
                      <a:pt x="80" y="111"/>
                      <a:pt x="80" y="111"/>
                      <a:pt x="80" y="111"/>
                    </a:cubicBezTo>
                    <a:cubicBezTo>
                      <a:pt x="80" y="72"/>
                      <a:pt x="111" y="41"/>
                      <a:pt x="150" y="41"/>
                    </a:cubicBezTo>
                    <a:cubicBezTo>
                      <a:pt x="150" y="41"/>
                      <a:pt x="150" y="41"/>
                      <a:pt x="150" y="41"/>
                    </a:cubicBezTo>
                    <a:cubicBezTo>
                      <a:pt x="164" y="41"/>
                      <a:pt x="177" y="46"/>
                      <a:pt x="188" y="53"/>
                    </a:cubicBezTo>
                    <a:cubicBezTo>
                      <a:pt x="188" y="53"/>
                      <a:pt x="188" y="53"/>
                      <a:pt x="188" y="53"/>
                    </a:cubicBezTo>
                    <a:cubicBezTo>
                      <a:pt x="206" y="21"/>
                      <a:pt x="240" y="0"/>
                      <a:pt x="278" y="0"/>
                    </a:cubicBezTo>
                    <a:cubicBezTo>
                      <a:pt x="278" y="0"/>
                      <a:pt x="278" y="0"/>
                      <a:pt x="278" y="0"/>
                    </a:cubicBezTo>
                    <a:cubicBezTo>
                      <a:pt x="324" y="0"/>
                      <a:pt x="363" y="30"/>
                      <a:pt x="376" y="72"/>
                    </a:cubicBezTo>
                    <a:cubicBezTo>
                      <a:pt x="376" y="72"/>
                      <a:pt x="376" y="72"/>
                      <a:pt x="376" y="72"/>
                    </a:cubicBezTo>
                    <a:cubicBezTo>
                      <a:pt x="379" y="72"/>
                      <a:pt x="381" y="71"/>
                      <a:pt x="383" y="71"/>
                    </a:cubicBezTo>
                    <a:cubicBezTo>
                      <a:pt x="383" y="71"/>
                      <a:pt x="383" y="71"/>
                      <a:pt x="383" y="71"/>
                    </a:cubicBezTo>
                    <a:cubicBezTo>
                      <a:pt x="400" y="71"/>
                      <a:pt x="416" y="76"/>
                      <a:pt x="430" y="85"/>
                    </a:cubicBezTo>
                    <a:cubicBezTo>
                      <a:pt x="430" y="85"/>
                      <a:pt x="430" y="85"/>
                      <a:pt x="430" y="85"/>
                    </a:cubicBezTo>
                    <a:cubicBezTo>
                      <a:pt x="430" y="85"/>
                      <a:pt x="430" y="85"/>
                      <a:pt x="430" y="85"/>
                    </a:cubicBezTo>
                    <a:cubicBezTo>
                      <a:pt x="433" y="87"/>
                      <a:pt x="434" y="92"/>
                      <a:pt x="432" y="96"/>
                    </a:cubicBezTo>
                    <a:cubicBezTo>
                      <a:pt x="432" y="96"/>
                      <a:pt x="432" y="96"/>
                      <a:pt x="432" y="96"/>
                    </a:cubicBezTo>
                    <a:cubicBezTo>
                      <a:pt x="430" y="100"/>
                      <a:pt x="425" y="101"/>
                      <a:pt x="421" y="98"/>
                    </a:cubicBezTo>
                    <a:cubicBezTo>
                      <a:pt x="421" y="98"/>
                      <a:pt x="421" y="98"/>
                      <a:pt x="421" y="98"/>
                    </a:cubicBezTo>
                    <a:cubicBezTo>
                      <a:pt x="410" y="91"/>
                      <a:pt x="397" y="87"/>
                      <a:pt x="383" y="87"/>
                    </a:cubicBezTo>
                    <a:cubicBezTo>
                      <a:pt x="383" y="87"/>
                      <a:pt x="383" y="87"/>
                      <a:pt x="383" y="87"/>
                    </a:cubicBezTo>
                    <a:cubicBezTo>
                      <a:pt x="379" y="87"/>
                      <a:pt x="376" y="88"/>
                      <a:pt x="372" y="88"/>
                    </a:cubicBezTo>
                    <a:cubicBezTo>
                      <a:pt x="372" y="88"/>
                      <a:pt x="372" y="88"/>
                      <a:pt x="372" y="88"/>
                    </a:cubicBezTo>
                    <a:cubicBezTo>
                      <a:pt x="368" y="89"/>
                      <a:pt x="364" y="86"/>
                      <a:pt x="363" y="82"/>
                    </a:cubicBezTo>
                    <a:cubicBezTo>
                      <a:pt x="363" y="82"/>
                      <a:pt x="363" y="82"/>
                      <a:pt x="363" y="82"/>
                    </a:cubicBezTo>
                    <a:cubicBezTo>
                      <a:pt x="354" y="44"/>
                      <a:pt x="319" y="16"/>
                      <a:pt x="278" y="16"/>
                    </a:cubicBezTo>
                    <a:cubicBezTo>
                      <a:pt x="278" y="16"/>
                      <a:pt x="278" y="16"/>
                      <a:pt x="278" y="16"/>
                    </a:cubicBezTo>
                    <a:cubicBezTo>
                      <a:pt x="242" y="16"/>
                      <a:pt x="212" y="38"/>
                      <a:pt x="199" y="69"/>
                    </a:cubicBezTo>
                    <a:cubicBezTo>
                      <a:pt x="199" y="69"/>
                      <a:pt x="199" y="69"/>
                      <a:pt x="199" y="69"/>
                    </a:cubicBezTo>
                    <a:cubicBezTo>
                      <a:pt x="198" y="71"/>
                      <a:pt x="195" y="73"/>
                      <a:pt x="193" y="73"/>
                    </a:cubicBezTo>
                    <a:cubicBezTo>
                      <a:pt x="193" y="73"/>
                      <a:pt x="193" y="73"/>
                      <a:pt x="193" y="73"/>
                    </a:cubicBezTo>
                    <a:cubicBezTo>
                      <a:pt x="190" y="74"/>
                      <a:pt x="188" y="73"/>
                      <a:pt x="186" y="72"/>
                    </a:cubicBezTo>
                    <a:cubicBezTo>
                      <a:pt x="186" y="72"/>
                      <a:pt x="186" y="72"/>
                      <a:pt x="186" y="72"/>
                    </a:cubicBezTo>
                    <a:cubicBezTo>
                      <a:pt x="176" y="63"/>
                      <a:pt x="164" y="57"/>
                      <a:pt x="150" y="57"/>
                    </a:cubicBezTo>
                    <a:cubicBezTo>
                      <a:pt x="150" y="57"/>
                      <a:pt x="150" y="57"/>
                      <a:pt x="150" y="57"/>
                    </a:cubicBezTo>
                    <a:cubicBezTo>
                      <a:pt x="120" y="57"/>
                      <a:pt x="96" y="81"/>
                      <a:pt x="96" y="111"/>
                    </a:cubicBezTo>
                    <a:cubicBezTo>
                      <a:pt x="96" y="111"/>
                      <a:pt x="96" y="111"/>
                      <a:pt x="96" y="111"/>
                    </a:cubicBezTo>
                    <a:cubicBezTo>
                      <a:pt x="96" y="114"/>
                      <a:pt x="97" y="118"/>
                      <a:pt x="97" y="121"/>
                    </a:cubicBezTo>
                    <a:cubicBezTo>
                      <a:pt x="97" y="121"/>
                      <a:pt x="97" y="121"/>
                      <a:pt x="97" y="121"/>
                    </a:cubicBezTo>
                    <a:cubicBezTo>
                      <a:pt x="98" y="123"/>
                      <a:pt x="97" y="126"/>
                      <a:pt x="96" y="127"/>
                    </a:cubicBezTo>
                    <a:cubicBezTo>
                      <a:pt x="96" y="127"/>
                      <a:pt x="96" y="127"/>
                      <a:pt x="96" y="127"/>
                    </a:cubicBezTo>
                    <a:cubicBezTo>
                      <a:pt x="94" y="129"/>
                      <a:pt x="92" y="130"/>
                      <a:pt x="90" y="130"/>
                    </a:cubicBezTo>
                    <a:cubicBezTo>
                      <a:pt x="90" y="130"/>
                      <a:pt x="90" y="130"/>
                      <a:pt x="90" y="130"/>
                    </a:cubicBezTo>
                    <a:cubicBezTo>
                      <a:pt x="49" y="131"/>
                      <a:pt x="16" y="164"/>
                      <a:pt x="16" y="205"/>
                    </a:cubicBezTo>
                    <a:cubicBezTo>
                      <a:pt x="16" y="205"/>
                      <a:pt x="16" y="205"/>
                      <a:pt x="16" y="205"/>
                    </a:cubicBezTo>
                    <a:cubicBezTo>
                      <a:pt x="16" y="227"/>
                      <a:pt x="25" y="247"/>
                      <a:pt x="40" y="260"/>
                    </a:cubicBezTo>
                    <a:cubicBezTo>
                      <a:pt x="40" y="260"/>
                      <a:pt x="40" y="260"/>
                      <a:pt x="40" y="260"/>
                    </a:cubicBezTo>
                    <a:cubicBezTo>
                      <a:pt x="43" y="263"/>
                      <a:pt x="43" y="266"/>
                      <a:pt x="42" y="269"/>
                    </a:cubicBezTo>
                    <a:cubicBezTo>
                      <a:pt x="42" y="269"/>
                      <a:pt x="42" y="269"/>
                      <a:pt x="42" y="269"/>
                    </a:cubicBezTo>
                    <a:cubicBezTo>
                      <a:pt x="40" y="275"/>
                      <a:pt x="39" y="282"/>
                      <a:pt x="39" y="288"/>
                    </a:cubicBezTo>
                    <a:cubicBezTo>
                      <a:pt x="39" y="288"/>
                      <a:pt x="39" y="288"/>
                      <a:pt x="39" y="288"/>
                    </a:cubicBezTo>
                    <a:cubicBezTo>
                      <a:pt x="39" y="318"/>
                      <a:pt x="62" y="341"/>
                      <a:pt x="91" y="341"/>
                    </a:cubicBezTo>
                    <a:cubicBezTo>
                      <a:pt x="91" y="341"/>
                      <a:pt x="91" y="341"/>
                      <a:pt x="91" y="341"/>
                    </a:cubicBezTo>
                    <a:cubicBezTo>
                      <a:pt x="99" y="341"/>
                      <a:pt x="106" y="340"/>
                      <a:pt x="112" y="337"/>
                    </a:cubicBezTo>
                    <a:cubicBezTo>
                      <a:pt x="112" y="337"/>
                      <a:pt x="112" y="337"/>
                      <a:pt x="112" y="337"/>
                    </a:cubicBezTo>
                    <a:cubicBezTo>
                      <a:pt x="114" y="336"/>
                      <a:pt x="116" y="336"/>
                      <a:pt x="118" y="337"/>
                    </a:cubicBezTo>
                    <a:cubicBezTo>
                      <a:pt x="118" y="337"/>
                      <a:pt x="118" y="337"/>
                      <a:pt x="118" y="337"/>
                    </a:cubicBezTo>
                    <a:cubicBezTo>
                      <a:pt x="120" y="338"/>
                      <a:pt x="122" y="339"/>
                      <a:pt x="123" y="341"/>
                    </a:cubicBezTo>
                    <a:cubicBezTo>
                      <a:pt x="123" y="341"/>
                      <a:pt x="123" y="341"/>
                      <a:pt x="123" y="341"/>
                    </a:cubicBezTo>
                    <a:cubicBezTo>
                      <a:pt x="132" y="366"/>
                      <a:pt x="156" y="383"/>
                      <a:pt x="184" y="383"/>
                    </a:cubicBezTo>
                    <a:cubicBezTo>
                      <a:pt x="184" y="383"/>
                      <a:pt x="184" y="383"/>
                      <a:pt x="184" y="383"/>
                    </a:cubicBezTo>
                    <a:cubicBezTo>
                      <a:pt x="206" y="383"/>
                      <a:pt x="225" y="373"/>
                      <a:pt x="237" y="357"/>
                    </a:cubicBezTo>
                    <a:cubicBezTo>
                      <a:pt x="237" y="357"/>
                      <a:pt x="237" y="357"/>
                      <a:pt x="237" y="357"/>
                    </a:cubicBezTo>
                    <a:cubicBezTo>
                      <a:pt x="238" y="355"/>
                      <a:pt x="240" y="354"/>
                      <a:pt x="242" y="353"/>
                    </a:cubicBezTo>
                    <a:cubicBezTo>
                      <a:pt x="242" y="353"/>
                      <a:pt x="242" y="353"/>
                      <a:pt x="242" y="353"/>
                    </a:cubicBezTo>
                    <a:cubicBezTo>
                      <a:pt x="244" y="353"/>
                      <a:pt x="246" y="354"/>
                      <a:pt x="248" y="355"/>
                    </a:cubicBezTo>
                    <a:cubicBezTo>
                      <a:pt x="248" y="355"/>
                      <a:pt x="248" y="355"/>
                      <a:pt x="248" y="355"/>
                    </a:cubicBezTo>
                    <a:cubicBezTo>
                      <a:pt x="259" y="364"/>
                      <a:pt x="273" y="369"/>
                      <a:pt x="288" y="369"/>
                    </a:cubicBezTo>
                    <a:cubicBezTo>
                      <a:pt x="288" y="369"/>
                      <a:pt x="288" y="369"/>
                      <a:pt x="288" y="369"/>
                    </a:cubicBezTo>
                    <a:cubicBezTo>
                      <a:pt x="312" y="369"/>
                      <a:pt x="333" y="356"/>
                      <a:pt x="344" y="338"/>
                    </a:cubicBezTo>
                    <a:cubicBezTo>
                      <a:pt x="344" y="338"/>
                      <a:pt x="344" y="338"/>
                      <a:pt x="344" y="338"/>
                    </a:cubicBezTo>
                    <a:cubicBezTo>
                      <a:pt x="345" y="336"/>
                      <a:pt x="347" y="334"/>
                      <a:pt x="350" y="334"/>
                    </a:cubicBezTo>
                    <a:cubicBezTo>
                      <a:pt x="350" y="334"/>
                      <a:pt x="350" y="334"/>
                      <a:pt x="350" y="334"/>
                    </a:cubicBezTo>
                    <a:cubicBezTo>
                      <a:pt x="352" y="334"/>
                      <a:pt x="354" y="334"/>
                      <a:pt x="356" y="336"/>
                    </a:cubicBezTo>
                    <a:cubicBezTo>
                      <a:pt x="356" y="336"/>
                      <a:pt x="356" y="336"/>
                      <a:pt x="356" y="336"/>
                    </a:cubicBezTo>
                    <a:cubicBezTo>
                      <a:pt x="367" y="344"/>
                      <a:pt x="380" y="349"/>
                      <a:pt x="395" y="349"/>
                    </a:cubicBezTo>
                    <a:cubicBezTo>
                      <a:pt x="395" y="349"/>
                      <a:pt x="395" y="349"/>
                      <a:pt x="395" y="349"/>
                    </a:cubicBezTo>
                    <a:cubicBezTo>
                      <a:pt x="428" y="349"/>
                      <a:pt x="455" y="322"/>
                      <a:pt x="455" y="289"/>
                    </a:cubicBezTo>
                    <a:cubicBezTo>
                      <a:pt x="455" y="289"/>
                      <a:pt x="455" y="289"/>
                      <a:pt x="455" y="289"/>
                    </a:cubicBezTo>
                    <a:cubicBezTo>
                      <a:pt x="455" y="289"/>
                      <a:pt x="455" y="288"/>
                      <a:pt x="455" y="288"/>
                    </a:cubicBezTo>
                    <a:cubicBezTo>
                      <a:pt x="455" y="288"/>
                      <a:pt x="455" y="288"/>
                      <a:pt x="455" y="288"/>
                    </a:cubicBezTo>
                    <a:cubicBezTo>
                      <a:pt x="455" y="284"/>
                      <a:pt x="458" y="280"/>
                      <a:pt x="462" y="280"/>
                    </a:cubicBezTo>
                    <a:cubicBezTo>
                      <a:pt x="462" y="280"/>
                      <a:pt x="462" y="280"/>
                      <a:pt x="462" y="280"/>
                    </a:cubicBezTo>
                    <a:cubicBezTo>
                      <a:pt x="487" y="276"/>
                      <a:pt x="506" y="255"/>
                      <a:pt x="506" y="229"/>
                    </a:cubicBezTo>
                    <a:cubicBezTo>
                      <a:pt x="506" y="229"/>
                      <a:pt x="506" y="229"/>
                      <a:pt x="506" y="229"/>
                    </a:cubicBezTo>
                    <a:cubicBezTo>
                      <a:pt x="506" y="203"/>
                      <a:pt x="486" y="181"/>
                      <a:pt x="460" y="178"/>
                    </a:cubicBezTo>
                    <a:cubicBezTo>
                      <a:pt x="460" y="178"/>
                      <a:pt x="460" y="178"/>
                      <a:pt x="460" y="178"/>
                    </a:cubicBezTo>
                    <a:cubicBezTo>
                      <a:pt x="458" y="178"/>
                      <a:pt x="456" y="177"/>
                      <a:pt x="455" y="175"/>
                    </a:cubicBezTo>
                    <a:cubicBezTo>
                      <a:pt x="455" y="175"/>
                      <a:pt x="455" y="175"/>
                      <a:pt x="455" y="175"/>
                    </a:cubicBezTo>
                    <a:cubicBezTo>
                      <a:pt x="453" y="173"/>
                      <a:pt x="453" y="171"/>
                      <a:pt x="453" y="169"/>
                    </a:cubicBezTo>
                    <a:cubicBezTo>
                      <a:pt x="453" y="169"/>
                      <a:pt x="453" y="169"/>
                      <a:pt x="453" y="169"/>
                    </a:cubicBezTo>
                    <a:cubicBezTo>
                      <a:pt x="454" y="165"/>
                      <a:pt x="454" y="162"/>
                      <a:pt x="454" y="158"/>
                    </a:cubicBezTo>
                    <a:cubicBezTo>
                      <a:pt x="454" y="158"/>
                      <a:pt x="454" y="158"/>
                      <a:pt x="454" y="158"/>
                    </a:cubicBezTo>
                    <a:cubicBezTo>
                      <a:pt x="454" y="143"/>
                      <a:pt x="449" y="130"/>
                      <a:pt x="442" y="119"/>
                    </a:cubicBezTo>
                    <a:cubicBezTo>
                      <a:pt x="442" y="119"/>
                      <a:pt x="442" y="119"/>
                      <a:pt x="442" y="119"/>
                    </a:cubicBezTo>
                    <a:cubicBezTo>
                      <a:pt x="439" y="115"/>
                      <a:pt x="440" y="110"/>
                      <a:pt x="444" y="107"/>
                    </a:cubicBezTo>
                    <a:cubicBezTo>
                      <a:pt x="444" y="107"/>
                      <a:pt x="444" y="107"/>
                      <a:pt x="444" y="107"/>
                    </a:cubicBezTo>
                    <a:cubicBezTo>
                      <a:pt x="448" y="105"/>
                      <a:pt x="453" y="106"/>
                      <a:pt x="455" y="110"/>
                    </a:cubicBezTo>
                    <a:cubicBezTo>
                      <a:pt x="455" y="110"/>
                      <a:pt x="455" y="110"/>
                      <a:pt x="455" y="110"/>
                    </a:cubicBezTo>
                    <a:cubicBezTo>
                      <a:pt x="464" y="123"/>
                      <a:pt x="470" y="140"/>
                      <a:pt x="470" y="158"/>
                    </a:cubicBezTo>
                    <a:cubicBezTo>
                      <a:pt x="470" y="158"/>
                      <a:pt x="470" y="158"/>
                      <a:pt x="470" y="158"/>
                    </a:cubicBezTo>
                    <a:cubicBezTo>
                      <a:pt x="470" y="160"/>
                      <a:pt x="470" y="162"/>
                      <a:pt x="470" y="164"/>
                    </a:cubicBezTo>
                    <a:cubicBezTo>
                      <a:pt x="470" y="164"/>
                      <a:pt x="470" y="164"/>
                      <a:pt x="470" y="164"/>
                    </a:cubicBezTo>
                    <a:cubicBezTo>
                      <a:pt x="500" y="170"/>
                      <a:pt x="522" y="197"/>
                      <a:pt x="522" y="229"/>
                    </a:cubicBezTo>
                    <a:cubicBezTo>
                      <a:pt x="522" y="229"/>
                      <a:pt x="522" y="229"/>
                      <a:pt x="522" y="229"/>
                    </a:cubicBezTo>
                    <a:cubicBezTo>
                      <a:pt x="522" y="261"/>
                      <a:pt x="500" y="287"/>
                      <a:pt x="471" y="294"/>
                    </a:cubicBezTo>
                    <a:cubicBezTo>
                      <a:pt x="471" y="294"/>
                      <a:pt x="471" y="294"/>
                      <a:pt x="471" y="294"/>
                    </a:cubicBezTo>
                    <a:cubicBezTo>
                      <a:pt x="468" y="334"/>
                      <a:pt x="435" y="365"/>
                      <a:pt x="395" y="365"/>
                    </a:cubicBezTo>
                    <a:cubicBezTo>
                      <a:pt x="395" y="365"/>
                      <a:pt x="395" y="365"/>
                      <a:pt x="395" y="365"/>
                    </a:cubicBezTo>
                    <a:cubicBezTo>
                      <a:pt x="379" y="365"/>
                      <a:pt x="365" y="361"/>
                      <a:pt x="353" y="353"/>
                    </a:cubicBezTo>
                    <a:cubicBezTo>
                      <a:pt x="353" y="353"/>
                      <a:pt x="353" y="353"/>
                      <a:pt x="353" y="353"/>
                    </a:cubicBezTo>
                    <a:cubicBezTo>
                      <a:pt x="338" y="372"/>
                      <a:pt x="315" y="385"/>
                      <a:pt x="288" y="385"/>
                    </a:cubicBezTo>
                    <a:cubicBezTo>
                      <a:pt x="288" y="385"/>
                      <a:pt x="288" y="385"/>
                      <a:pt x="288" y="385"/>
                    </a:cubicBezTo>
                    <a:cubicBezTo>
                      <a:pt x="272" y="385"/>
                      <a:pt x="257" y="380"/>
                      <a:pt x="245" y="372"/>
                    </a:cubicBezTo>
                    <a:cubicBezTo>
                      <a:pt x="245" y="372"/>
                      <a:pt x="245" y="372"/>
                      <a:pt x="245" y="372"/>
                    </a:cubicBezTo>
                    <a:cubicBezTo>
                      <a:pt x="230" y="389"/>
                      <a:pt x="208" y="399"/>
                      <a:pt x="184" y="399"/>
                    </a:cubicBezTo>
                    <a:cubicBezTo>
                      <a:pt x="184" y="399"/>
                      <a:pt x="184" y="399"/>
                      <a:pt x="184" y="399"/>
                    </a:cubicBezTo>
                    <a:cubicBezTo>
                      <a:pt x="152" y="399"/>
                      <a:pt x="125" y="381"/>
                      <a:pt x="111" y="35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73" name="Text Box 35">
                <a:extLst>
                  <a:ext uri="{FF2B5EF4-FFF2-40B4-BE49-F238E27FC236}">
                    <a16:creationId xmlns:a16="http://schemas.microsoft.com/office/drawing/2014/main" id="{B75BFABF-D01F-4333-A2F2-CE62DFE2FB1E}"/>
                  </a:ext>
                </a:extLst>
              </p:cNvPr>
              <p:cNvSpPr txBox="1">
                <a:spLocks noChangeAspect="1" noChangeArrowheads="1"/>
              </p:cNvSpPr>
              <p:nvPr/>
            </p:nvSpPr>
            <p:spPr bwMode="auto">
              <a:xfrm>
                <a:off x="9547267" y="5684074"/>
                <a:ext cx="1808285" cy="940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r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05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Data Network </a:t>
                </a:r>
                <a:endPar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9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(e.g. operator </a:t>
                </a:r>
              </a:p>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9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or Internet)</a:t>
                </a:r>
              </a:p>
            </p:txBody>
          </p:sp>
        </p:grpSp>
        <p:sp>
          <p:nvSpPr>
            <p:cNvPr id="174" name="Text Box 144">
              <a:extLst>
                <a:ext uri="{FF2B5EF4-FFF2-40B4-BE49-F238E27FC236}">
                  <a16:creationId xmlns:a16="http://schemas.microsoft.com/office/drawing/2014/main" id="{A1AD16BB-2748-4AC3-B9B5-B2921FEBF99D}"/>
                </a:ext>
              </a:extLst>
            </p:cNvPr>
            <p:cNvSpPr txBox="1">
              <a:spLocks noChangeAspect="1" noChangeArrowheads="1"/>
            </p:cNvSpPr>
            <p:nvPr/>
          </p:nvSpPr>
          <p:spPr bwMode="auto">
            <a:xfrm>
              <a:off x="6989815" y="4020853"/>
              <a:ext cx="713288" cy="99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8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Nudr</a:t>
              </a:r>
              <a:endParaRPr kumimoji="0" lang="en-US" altLang="en-US" sz="8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sp>
          <p:nvSpPr>
            <p:cNvPr id="175" name="Oval 174">
              <a:extLst>
                <a:ext uri="{FF2B5EF4-FFF2-40B4-BE49-F238E27FC236}">
                  <a16:creationId xmlns:a16="http://schemas.microsoft.com/office/drawing/2014/main" id="{02996CFF-72B5-479D-BC6E-1D203075D621}"/>
                </a:ext>
              </a:extLst>
            </p:cNvPr>
            <p:cNvSpPr/>
            <p:nvPr/>
          </p:nvSpPr>
          <p:spPr bwMode="auto">
            <a:xfrm>
              <a:off x="7127140" y="3895955"/>
              <a:ext cx="131198" cy="10044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1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76" name="Text Box 144">
              <a:extLst>
                <a:ext uri="{FF2B5EF4-FFF2-40B4-BE49-F238E27FC236}">
                  <a16:creationId xmlns:a16="http://schemas.microsoft.com/office/drawing/2014/main" id="{FD13754E-4A63-467D-90DA-8E387E5C6A35}"/>
                </a:ext>
              </a:extLst>
            </p:cNvPr>
            <p:cNvSpPr txBox="1">
              <a:spLocks noChangeAspect="1" noChangeArrowheads="1"/>
            </p:cNvSpPr>
            <p:nvPr/>
          </p:nvSpPr>
          <p:spPr bwMode="auto">
            <a:xfrm>
              <a:off x="8985601" y="4011710"/>
              <a:ext cx="691806" cy="99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8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Nnssf</a:t>
              </a:r>
              <a:endParaRPr kumimoji="0" lang="en-US" altLang="en-US" sz="8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cxnSp>
          <p:nvCxnSpPr>
            <p:cNvPr id="177" name="Straight Connector 176">
              <a:extLst>
                <a:ext uri="{FF2B5EF4-FFF2-40B4-BE49-F238E27FC236}">
                  <a16:creationId xmlns:a16="http://schemas.microsoft.com/office/drawing/2014/main" id="{B8853A4F-2335-4A01-B56B-4F4CFFA655D4}"/>
                </a:ext>
              </a:extLst>
            </p:cNvPr>
            <p:cNvCxnSpPr>
              <a:cxnSpLocks/>
            </p:cNvCxnSpPr>
            <p:nvPr/>
          </p:nvCxnSpPr>
          <p:spPr bwMode="auto">
            <a:xfrm>
              <a:off x="6599230" y="4151834"/>
              <a:ext cx="5130070" cy="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78" name="Straight Connector 177">
              <a:extLst>
                <a:ext uri="{FF2B5EF4-FFF2-40B4-BE49-F238E27FC236}">
                  <a16:creationId xmlns:a16="http://schemas.microsoft.com/office/drawing/2014/main" id="{EBC80CB4-02A8-4D4F-AAAE-64E7B2ABD4DB}"/>
                </a:ext>
              </a:extLst>
            </p:cNvPr>
            <p:cNvCxnSpPr>
              <a:cxnSpLocks/>
            </p:cNvCxnSpPr>
            <p:nvPr/>
          </p:nvCxnSpPr>
          <p:spPr bwMode="auto">
            <a:xfrm>
              <a:off x="7193312" y="3806747"/>
              <a:ext cx="6474" cy="342003"/>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79" name="Straight Connector 178">
              <a:extLst>
                <a:ext uri="{FF2B5EF4-FFF2-40B4-BE49-F238E27FC236}">
                  <a16:creationId xmlns:a16="http://schemas.microsoft.com/office/drawing/2014/main" id="{31C14685-8155-4EDA-A32C-61A13BBDC7D8}"/>
                </a:ext>
              </a:extLst>
            </p:cNvPr>
            <p:cNvCxnSpPr>
              <a:cxnSpLocks/>
            </p:cNvCxnSpPr>
            <p:nvPr/>
          </p:nvCxnSpPr>
          <p:spPr bwMode="auto">
            <a:xfrm>
              <a:off x="6544168" y="3795806"/>
              <a:ext cx="6474" cy="342003"/>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80" name="Straight Connector 179">
              <a:extLst>
                <a:ext uri="{FF2B5EF4-FFF2-40B4-BE49-F238E27FC236}">
                  <a16:creationId xmlns:a16="http://schemas.microsoft.com/office/drawing/2014/main" id="{0F34041A-E261-4883-8518-6B44D017C5C7}"/>
                </a:ext>
              </a:extLst>
            </p:cNvPr>
            <p:cNvCxnSpPr>
              <a:cxnSpLocks/>
            </p:cNvCxnSpPr>
            <p:nvPr/>
          </p:nvCxnSpPr>
          <p:spPr bwMode="auto">
            <a:xfrm>
              <a:off x="7827495" y="3801518"/>
              <a:ext cx="6474" cy="342003"/>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81" name="Straight Connector 180">
              <a:extLst>
                <a:ext uri="{FF2B5EF4-FFF2-40B4-BE49-F238E27FC236}">
                  <a16:creationId xmlns:a16="http://schemas.microsoft.com/office/drawing/2014/main" id="{14EDD67B-8C93-4FF5-A208-BCF3D6E78533}"/>
                </a:ext>
              </a:extLst>
            </p:cNvPr>
            <p:cNvCxnSpPr>
              <a:cxnSpLocks/>
              <a:endCxn id="224" idx="0"/>
            </p:cNvCxnSpPr>
            <p:nvPr/>
          </p:nvCxnSpPr>
          <p:spPr bwMode="auto">
            <a:xfrm>
              <a:off x="8268009" y="4188192"/>
              <a:ext cx="6474" cy="39882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82" name="Straight Connector 181">
              <a:extLst>
                <a:ext uri="{FF2B5EF4-FFF2-40B4-BE49-F238E27FC236}">
                  <a16:creationId xmlns:a16="http://schemas.microsoft.com/office/drawing/2014/main" id="{BB756A16-E5B5-43B6-B539-CF828D690739}"/>
                </a:ext>
              </a:extLst>
            </p:cNvPr>
            <p:cNvCxnSpPr>
              <a:cxnSpLocks/>
              <a:endCxn id="225" idx="0"/>
            </p:cNvCxnSpPr>
            <p:nvPr/>
          </p:nvCxnSpPr>
          <p:spPr bwMode="auto">
            <a:xfrm>
              <a:off x="9578093" y="4177654"/>
              <a:ext cx="10536" cy="41826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83" name="Straight Connector 182">
              <a:extLst>
                <a:ext uri="{FF2B5EF4-FFF2-40B4-BE49-F238E27FC236}">
                  <a16:creationId xmlns:a16="http://schemas.microsoft.com/office/drawing/2014/main" id="{E93C1A28-E647-466D-926E-E2547BE7B07D}"/>
                </a:ext>
              </a:extLst>
            </p:cNvPr>
            <p:cNvCxnSpPr>
              <a:cxnSpLocks/>
            </p:cNvCxnSpPr>
            <p:nvPr/>
          </p:nvCxnSpPr>
          <p:spPr bwMode="auto">
            <a:xfrm>
              <a:off x="8491653" y="3796056"/>
              <a:ext cx="6474" cy="342003"/>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84" name="Straight Connector 183">
              <a:extLst>
                <a:ext uri="{FF2B5EF4-FFF2-40B4-BE49-F238E27FC236}">
                  <a16:creationId xmlns:a16="http://schemas.microsoft.com/office/drawing/2014/main" id="{3355044B-8290-4C9A-AB8B-EF474D657106}"/>
                </a:ext>
              </a:extLst>
            </p:cNvPr>
            <p:cNvCxnSpPr>
              <a:cxnSpLocks/>
            </p:cNvCxnSpPr>
            <p:nvPr/>
          </p:nvCxnSpPr>
          <p:spPr bwMode="auto">
            <a:xfrm>
              <a:off x="9148400" y="3790490"/>
              <a:ext cx="6474" cy="342003"/>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85" name="Straight Connector 184">
              <a:extLst>
                <a:ext uri="{FF2B5EF4-FFF2-40B4-BE49-F238E27FC236}">
                  <a16:creationId xmlns:a16="http://schemas.microsoft.com/office/drawing/2014/main" id="{014C3697-A27E-40C5-9A9E-B265EE6EE7A9}"/>
                </a:ext>
              </a:extLst>
            </p:cNvPr>
            <p:cNvCxnSpPr>
              <a:cxnSpLocks/>
            </p:cNvCxnSpPr>
            <p:nvPr/>
          </p:nvCxnSpPr>
          <p:spPr bwMode="auto">
            <a:xfrm>
              <a:off x="10446007" y="3796056"/>
              <a:ext cx="6474" cy="342003"/>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86" name="Straight Connector 185">
              <a:extLst>
                <a:ext uri="{FF2B5EF4-FFF2-40B4-BE49-F238E27FC236}">
                  <a16:creationId xmlns:a16="http://schemas.microsoft.com/office/drawing/2014/main" id="{97DA1147-76BC-4E55-9A89-60104D5EA21E}"/>
                </a:ext>
              </a:extLst>
            </p:cNvPr>
            <p:cNvCxnSpPr>
              <a:cxnSpLocks/>
            </p:cNvCxnSpPr>
            <p:nvPr/>
          </p:nvCxnSpPr>
          <p:spPr bwMode="auto">
            <a:xfrm>
              <a:off x="11619780" y="3806747"/>
              <a:ext cx="6474" cy="342003"/>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187" name="Oval 186">
              <a:extLst>
                <a:ext uri="{FF2B5EF4-FFF2-40B4-BE49-F238E27FC236}">
                  <a16:creationId xmlns:a16="http://schemas.microsoft.com/office/drawing/2014/main" id="{2DC1BE39-520B-44CC-8023-9BFB446618E7}"/>
                </a:ext>
              </a:extLst>
            </p:cNvPr>
            <p:cNvSpPr/>
            <p:nvPr/>
          </p:nvSpPr>
          <p:spPr bwMode="auto">
            <a:xfrm>
              <a:off x="6478569" y="3889808"/>
              <a:ext cx="131198" cy="10044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1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88" name="Oval 187">
              <a:extLst>
                <a:ext uri="{FF2B5EF4-FFF2-40B4-BE49-F238E27FC236}">
                  <a16:creationId xmlns:a16="http://schemas.microsoft.com/office/drawing/2014/main" id="{E3266ECC-BD42-46C6-B98D-E0D7D970AB8A}"/>
                </a:ext>
              </a:extLst>
            </p:cNvPr>
            <p:cNvSpPr/>
            <p:nvPr/>
          </p:nvSpPr>
          <p:spPr bwMode="auto">
            <a:xfrm>
              <a:off x="7773052" y="3901093"/>
              <a:ext cx="131198" cy="10044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1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89" name="Oval 188">
              <a:extLst>
                <a:ext uri="{FF2B5EF4-FFF2-40B4-BE49-F238E27FC236}">
                  <a16:creationId xmlns:a16="http://schemas.microsoft.com/office/drawing/2014/main" id="{B60D93D2-FAF7-4207-9A34-8342F83DF6A1}"/>
                </a:ext>
              </a:extLst>
            </p:cNvPr>
            <p:cNvSpPr/>
            <p:nvPr/>
          </p:nvSpPr>
          <p:spPr bwMode="auto">
            <a:xfrm>
              <a:off x="8432189" y="3895682"/>
              <a:ext cx="131198" cy="10044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1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90" name="Oval 189">
              <a:extLst>
                <a:ext uri="{FF2B5EF4-FFF2-40B4-BE49-F238E27FC236}">
                  <a16:creationId xmlns:a16="http://schemas.microsoft.com/office/drawing/2014/main" id="{97BFDDAA-F13A-4406-8BCF-15C22C7F463D}"/>
                </a:ext>
              </a:extLst>
            </p:cNvPr>
            <p:cNvSpPr/>
            <p:nvPr/>
          </p:nvSpPr>
          <p:spPr bwMode="auto">
            <a:xfrm>
              <a:off x="9089064" y="3889993"/>
              <a:ext cx="131198" cy="10044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1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91" name="Oval 190">
              <a:extLst>
                <a:ext uri="{FF2B5EF4-FFF2-40B4-BE49-F238E27FC236}">
                  <a16:creationId xmlns:a16="http://schemas.microsoft.com/office/drawing/2014/main" id="{46C49097-E57A-4992-A4C5-A188963F8DE1}"/>
                </a:ext>
              </a:extLst>
            </p:cNvPr>
            <p:cNvSpPr/>
            <p:nvPr/>
          </p:nvSpPr>
          <p:spPr bwMode="auto">
            <a:xfrm>
              <a:off x="10384343" y="3885392"/>
              <a:ext cx="131198" cy="10044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1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92" name="Oval 191">
              <a:extLst>
                <a:ext uri="{FF2B5EF4-FFF2-40B4-BE49-F238E27FC236}">
                  <a16:creationId xmlns:a16="http://schemas.microsoft.com/office/drawing/2014/main" id="{C6184552-DBD3-43A5-991A-C0CDC812831B}"/>
                </a:ext>
              </a:extLst>
            </p:cNvPr>
            <p:cNvSpPr/>
            <p:nvPr/>
          </p:nvSpPr>
          <p:spPr bwMode="auto">
            <a:xfrm>
              <a:off x="11565825" y="3895955"/>
              <a:ext cx="131198" cy="10044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1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93" name="Oval 192">
              <a:extLst>
                <a:ext uri="{FF2B5EF4-FFF2-40B4-BE49-F238E27FC236}">
                  <a16:creationId xmlns:a16="http://schemas.microsoft.com/office/drawing/2014/main" id="{2D1FF810-0395-4559-BBC8-21C8CE51FA82}"/>
                </a:ext>
              </a:extLst>
            </p:cNvPr>
            <p:cNvSpPr/>
            <p:nvPr/>
          </p:nvSpPr>
          <p:spPr bwMode="auto">
            <a:xfrm>
              <a:off x="8212080" y="4309690"/>
              <a:ext cx="131198" cy="10044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8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94" name="Oval 193">
              <a:extLst>
                <a:ext uri="{FF2B5EF4-FFF2-40B4-BE49-F238E27FC236}">
                  <a16:creationId xmlns:a16="http://schemas.microsoft.com/office/drawing/2014/main" id="{04016646-2F93-4C33-B3D1-C13F99D67A44}"/>
                </a:ext>
              </a:extLst>
            </p:cNvPr>
            <p:cNvSpPr/>
            <p:nvPr/>
          </p:nvSpPr>
          <p:spPr bwMode="auto">
            <a:xfrm>
              <a:off x="9518968" y="4304035"/>
              <a:ext cx="131198" cy="10044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8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95" name="Text Box 144">
              <a:extLst>
                <a:ext uri="{FF2B5EF4-FFF2-40B4-BE49-F238E27FC236}">
                  <a16:creationId xmlns:a16="http://schemas.microsoft.com/office/drawing/2014/main" id="{6BF5A88C-E662-4BA8-8197-1ADCB50879BC}"/>
                </a:ext>
              </a:extLst>
            </p:cNvPr>
            <p:cNvSpPr txBox="1">
              <a:spLocks noChangeAspect="1" noChangeArrowheads="1"/>
            </p:cNvSpPr>
            <p:nvPr/>
          </p:nvSpPr>
          <p:spPr bwMode="auto">
            <a:xfrm>
              <a:off x="10258240" y="4019818"/>
              <a:ext cx="691806" cy="99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8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Nudsf</a:t>
              </a:r>
              <a:endParaRPr kumimoji="0" lang="en-US" altLang="en-US" sz="8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cxnSp>
          <p:nvCxnSpPr>
            <p:cNvPr id="196" name="Straight Connector 133">
              <a:extLst>
                <a:ext uri="{FF2B5EF4-FFF2-40B4-BE49-F238E27FC236}">
                  <a16:creationId xmlns:a16="http://schemas.microsoft.com/office/drawing/2014/main" id="{E9A97A18-7CF2-4E6A-BE96-82491F2A4C70}"/>
                </a:ext>
              </a:extLst>
            </p:cNvPr>
            <p:cNvCxnSpPr>
              <a:cxnSpLocks/>
              <a:stCxn id="160" idx="1"/>
              <a:endCxn id="224" idx="1"/>
            </p:cNvCxnSpPr>
            <p:nvPr/>
          </p:nvCxnSpPr>
          <p:spPr bwMode="auto">
            <a:xfrm flipV="1">
              <a:off x="6511536" y="4792822"/>
              <a:ext cx="1600777" cy="651389"/>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197" name="Text Box 144">
              <a:extLst>
                <a:ext uri="{FF2B5EF4-FFF2-40B4-BE49-F238E27FC236}">
                  <a16:creationId xmlns:a16="http://schemas.microsoft.com/office/drawing/2014/main" id="{724D46ED-5F2B-46EA-B662-1F86FCA6C505}"/>
                </a:ext>
              </a:extLst>
            </p:cNvPr>
            <p:cNvSpPr txBox="1">
              <a:spLocks noChangeAspect="1" noChangeArrowheads="1"/>
            </p:cNvSpPr>
            <p:nvPr/>
          </p:nvSpPr>
          <p:spPr bwMode="auto">
            <a:xfrm>
              <a:off x="6382368" y="2513703"/>
              <a:ext cx="1010634" cy="13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en-US" sz="1050" b="0" i="0" u="none" strike="noStrike" kern="1200" cap="none" spc="0" normalizeH="0" baseline="0" noProof="0">
                  <a:ln>
                    <a:noFill/>
                  </a:ln>
                  <a:solidFill>
                    <a:srgbClr val="181818"/>
                  </a:solidFill>
                  <a:effectLst/>
                  <a:uLnTx/>
                  <a:uFillTx/>
                  <a:latin typeface="Ericsson Hilda"/>
                  <a:ea typeface="MS PGothic" charset="-128"/>
                  <a:cs typeface="+mn-cs"/>
                </a:rPr>
                <a:t>5GC</a:t>
              </a:r>
            </a:p>
          </p:txBody>
        </p:sp>
        <p:cxnSp>
          <p:nvCxnSpPr>
            <p:cNvPr id="198" name="Straight Connector 197">
              <a:extLst>
                <a:ext uri="{FF2B5EF4-FFF2-40B4-BE49-F238E27FC236}">
                  <a16:creationId xmlns:a16="http://schemas.microsoft.com/office/drawing/2014/main" id="{553A589F-AD2B-42DC-8F32-E467422C83FC}"/>
                </a:ext>
              </a:extLst>
            </p:cNvPr>
            <p:cNvCxnSpPr>
              <a:cxnSpLocks/>
              <a:stCxn id="236" idx="2"/>
            </p:cNvCxnSpPr>
            <p:nvPr/>
          </p:nvCxnSpPr>
          <p:spPr bwMode="auto">
            <a:xfrm flipH="1">
              <a:off x="7500902" y="3109770"/>
              <a:ext cx="712" cy="102049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199" name="Text Box 144">
              <a:extLst>
                <a:ext uri="{FF2B5EF4-FFF2-40B4-BE49-F238E27FC236}">
                  <a16:creationId xmlns:a16="http://schemas.microsoft.com/office/drawing/2014/main" id="{19D08EA8-73DE-49A3-9A9D-816022E31B4D}"/>
                </a:ext>
              </a:extLst>
            </p:cNvPr>
            <p:cNvSpPr txBox="1">
              <a:spLocks noChangeAspect="1" noChangeArrowheads="1"/>
            </p:cNvSpPr>
            <p:nvPr/>
          </p:nvSpPr>
          <p:spPr bwMode="auto">
            <a:xfrm>
              <a:off x="7323066" y="3180556"/>
              <a:ext cx="893909" cy="99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8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Nsmsf</a:t>
              </a:r>
              <a:endParaRPr kumimoji="0" lang="en-US" altLang="en-US" sz="8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sp>
          <p:nvSpPr>
            <p:cNvPr id="200" name="Oval 199">
              <a:extLst>
                <a:ext uri="{FF2B5EF4-FFF2-40B4-BE49-F238E27FC236}">
                  <a16:creationId xmlns:a16="http://schemas.microsoft.com/office/drawing/2014/main" id="{668E40C0-9EBC-4D62-B336-BE2B48512F2B}"/>
                </a:ext>
              </a:extLst>
            </p:cNvPr>
            <p:cNvSpPr/>
            <p:nvPr/>
          </p:nvSpPr>
          <p:spPr bwMode="auto">
            <a:xfrm>
              <a:off x="7435559" y="3184279"/>
              <a:ext cx="131198" cy="10044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8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01" name="Text Box 144">
              <a:extLst>
                <a:ext uri="{FF2B5EF4-FFF2-40B4-BE49-F238E27FC236}">
                  <a16:creationId xmlns:a16="http://schemas.microsoft.com/office/drawing/2014/main" id="{420C1CE0-1FB1-4514-9DB5-2C7FD1F3AE10}"/>
                </a:ext>
              </a:extLst>
            </p:cNvPr>
            <p:cNvSpPr txBox="1">
              <a:spLocks noChangeAspect="1" noChangeArrowheads="1"/>
            </p:cNvSpPr>
            <p:nvPr/>
          </p:nvSpPr>
          <p:spPr bwMode="auto">
            <a:xfrm>
              <a:off x="8691143" y="3197644"/>
              <a:ext cx="893909" cy="99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8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N5g-eir</a:t>
              </a:r>
            </a:p>
          </p:txBody>
        </p:sp>
        <p:sp>
          <p:nvSpPr>
            <p:cNvPr id="202" name="Text Box 144">
              <a:extLst>
                <a:ext uri="{FF2B5EF4-FFF2-40B4-BE49-F238E27FC236}">
                  <a16:creationId xmlns:a16="http://schemas.microsoft.com/office/drawing/2014/main" id="{D097E0B8-70D7-456A-869A-9619FE50ABA9}"/>
                </a:ext>
              </a:extLst>
            </p:cNvPr>
            <p:cNvSpPr txBox="1">
              <a:spLocks noChangeAspect="1" noChangeArrowheads="1"/>
            </p:cNvSpPr>
            <p:nvPr/>
          </p:nvSpPr>
          <p:spPr bwMode="auto">
            <a:xfrm>
              <a:off x="9257932" y="3198043"/>
              <a:ext cx="893909" cy="99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8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Nchf</a:t>
              </a:r>
              <a:endParaRPr kumimoji="0" lang="en-US" altLang="en-US" sz="8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cxnSp>
          <p:nvCxnSpPr>
            <p:cNvPr id="203" name="Straight Connector 202">
              <a:extLst>
                <a:ext uri="{FF2B5EF4-FFF2-40B4-BE49-F238E27FC236}">
                  <a16:creationId xmlns:a16="http://schemas.microsoft.com/office/drawing/2014/main" id="{2D155CD5-287F-457E-A1A0-14B54444DD16}"/>
                </a:ext>
              </a:extLst>
            </p:cNvPr>
            <p:cNvCxnSpPr>
              <a:cxnSpLocks/>
            </p:cNvCxnSpPr>
            <p:nvPr/>
          </p:nvCxnSpPr>
          <p:spPr bwMode="auto">
            <a:xfrm>
              <a:off x="10955833" y="2955535"/>
              <a:ext cx="639316" cy="0"/>
            </a:xfrm>
            <a:prstGeom prst="line">
              <a:avLst/>
            </a:prstGeom>
            <a:solidFill>
              <a:schemeClr val="accent1"/>
            </a:solidFill>
            <a:ln w="3175" cap="flat" cmpd="sng" algn="ctr">
              <a:solidFill>
                <a:schemeClr val="tx1"/>
              </a:solidFill>
              <a:prstDash val="solid"/>
              <a:round/>
              <a:headEnd type="none" w="med" len="med"/>
              <a:tailEnd type="none"/>
            </a:ln>
            <a:effectLst/>
          </p:spPr>
        </p:cxnSp>
        <p:cxnSp>
          <p:nvCxnSpPr>
            <p:cNvPr id="204" name="Straight Connector 203">
              <a:extLst>
                <a:ext uri="{FF2B5EF4-FFF2-40B4-BE49-F238E27FC236}">
                  <a16:creationId xmlns:a16="http://schemas.microsoft.com/office/drawing/2014/main" id="{A670E2EA-93E9-4567-AFF2-B4E094D7CE4B}"/>
                </a:ext>
              </a:extLst>
            </p:cNvPr>
            <p:cNvCxnSpPr>
              <a:cxnSpLocks/>
            </p:cNvCxnSpPr>
            <p:nvPr/>
          </p:nvCxnSpPr>
          <p:spPr bwMode="auto">
            <a:xfrm>
              <a:off x="6852403" y="2995730"/>
              <a:ext cx="8656" cy="1155702"/>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205" name="Text Box 144">
              <a:extLst>
                <a:ext uri="{FF2B5EF4-FFF2-40B4-BE49-F238E27FC236}">
                  <a16:creationId xmlns:a16="http://schemas.microsoft.com/office/drawing/2014/main" id="{04065E67-BDAC-4F80-BB21-2491512A7336}"/>
                </a:ext>
              </a:extLst>
            </p:cNvPr>
            <p:cNvSpPr txBox="1">
              <a:spLocks noChangeAspect="1" noChangeArrowheads="1"/>
            </p:cNvSpPr>
            <p:nvPr/>
          </p:nvSpPr>
          <p:spPr bwMode="auto">
            <a:xfrm>
              <a:off x="6631506" y="3177484"/>
              <a:ext cx="893909" cy="99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8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Nnrf</a:t>
              </a:r>
              <a:endParaRPr kumimoji="0" lang="en-US" altLang="en-US" sz="8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sp>
          <p:nvSpPr>
            <p:cNvPr id="206" name="Oval 205">
              <a:extLst>
                <a:ext uri="{FF2B5EF4-FFF2-40B4-BE49-F238E27FC236}">
                  <a16:creationId xmlns:a16="http://schemas.microsoft.com/office/drawing/2014/main" id="{BFB18122-EC98-489D-80FD-D9439E4A08E7}"/>
                </a:ext>
              </a:extLst>
            </p:cNvPr>
            <p:cNvSpPr/>
            <p:nvPr/>
          </p:nvSpPr>
          <p:spPr bwMode="auto">
            <a:xfrm>
              <a:off x="6789565" y="3177588"/>
              <a:ext cx="131198" cy="10044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8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07" name="Text Box 144">
              <a:extLst>
                <a:ext uri="{FF2B5EF4-FFF2-40B4-BE49-F238E27FC236}">
                  <a16:creationId xmlns:a16="http://schemas.microsoft.com/office/drawing/2014/main" id="{6EC9662F-3D4E-483E-8DCA-CF96CF2B8C53}"/>
                </a:ext>
              </a:extLst>
            </p:cNvPr>
            <p:cNvSpPr txBox="1">
              <a:spLocks noChangeAspect="1" noChangeArrowheads="1"/>
            </p:cNvSpPr>
            <p:nvPr/>
          </p:nvSpPr>
          <p:spPr bwMode="auto">
            <a:xfrm>
              <a:off x="10464065" y="4374959"/>
              <a:ext cx="893909" cy="99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8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Nnwdaf</a:t>
              </a:r>
              <a:endParaRPr kumimoji="0" lang="en-US" altLang="en-US" sz="8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cxnSp>
          <p:nvCxnSpPr>
            <p:cNvPr id="208" name="Straight Connector 207">
              <a:extLst>
                <a:ext uri="{FF2B5EF4-FFF2-40B4-BE49-F238E27FC236}">
                  <a16:creationId xmlns:a16="http://schemas.microsoft.com/office/drawing/2014/main" id="{CCF3F67C-71BE-4D40-A57C-1A499BE5C819}"/>
                </a:ext>
              </a:extLst>
            </p:cNvPr>
            <p:cNvCxnSpPr>
              <a:cxnSpLocks/>
              <a:endCxn id="252" idx="0"/>
            </p:cNvCxnSpPr>
            <p:nvPr/>
          </p:nvCxnSpPr>
          <p:spPr bwMode="auto">
            <a:xfrm>
              <a:off x="10574290" y="4193464"/>
              <a:ext cx="11010" cy="39979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209" name="Oval 208">
              <a:extLst>
                <a:ext uri="{FF2B5EF4-FFF2-40B4-BE49-F238E27FC236}">
                  <a16:creationId xmlns:a16="http://schemas.microsoft.com/office/drawing/2014/main" id="{8C1F63A6-7553-4261-AFA8-EE50241E4CB7}"/>
                </a:ext>
              </a:extLst>
            </p:cNvPr>
            <p:cNvSpPr/>
            <p:nvPr/>
          </p:nvSpPr>
          <p:spPr bwMode="auto">
            <a:xfrm>
              <a:off x="10518361" y="4314962"/>
              <a:ext cx="131198" cy="10044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800" b="0" i="0" u="none" strike="noStrike" kern="1200" cap="none" spc="0" normalizeH="0" baseline="0" noProof="0">
                <a:ln>
                  <a:noFill/>
                </a:ln>
                <a:solidFill>
                  <a:srgbClr val="181818"/>
                </a:solidFill>
                <a:effectLst/>
                <a:uLnTx/>
                <a:uFillTx/>
                <a:latin typeface="Ericsson Hilda"/>
                <a:ea typeface="+mn-ea"/>
                <a:cs typeface="+mn-cs"/>
              </a:endParaRPr>
            </a:p>
          </p:txBody>
        </p:sp>
        <p:cxnSp>
          <p:nvCxnSpPr>
            <p:cNvPr id="210" name="Straight Connector 209">
              <a:extLst>
                <a:ext uri="{FF2B5EF4-FFF2-40B4-BE49-F238E27FC236}">
                  <a16:creationId xmlns:a16="http://schemas.microsoft.com/office/drawing/2014/main" id="{B3E1C242-9C73-4765-9D93-D373D2DAA931}"/>
                </a:ext>
              </a:extLst>
            </p:cNvPr>
            <p:cNvCxnSpPr>
              <a:cxnSpLocks/>
              <a:stCxn id="224" idx="2"/>
              <a:endCxn id="222" idx="0"/>
            </p:cNvCxnSpPr>
            <p:nvPr/>
          </p:nvCxnSpPr>
          <p:spPr bwMode="auto">
            <a:xfrm flipH="1">
              <a:off x="8268009" y="4998632"/>
              <a:ext cx="6474" cy="778722"/>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211" name="Text Box 144">
              <a:extLst>
                <a:ext uri="{FF2B5EF4-FFF2-40B4-BE49-F238E27FC236}">
                  <a16:creationId xmlns:a16="http://schemas.microsoft.com/office/drawing/2014/main" id="{8B6489C1-AE8F-49B5-A3C9-94516CE0A65F}"/>
                </a:ext>
              </a:extLst>
            </p:cNvPr>
            <p:cNvSpPr txBox="1">
              <a:spLocks noChangeAspect="1" noChangeArrowheads="1"/>
            </p:cNvSpPr>
            <p:nvPr/>
          </p:nvSpPr>
          <p:spPr bwMode="auto">
            <a:xfrm>
              <a:off x="8003109" y="5163159"/>
              <a:ext cx="893909" cy="124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0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N2</a:t>
              </a:r>
            </a:p>
          </p:txBody>
        </p:sp>
        <p:sp>
          <p:nvSpPr>
            <p:cNvPr id="212" name="Line 30">
              <a:extLst>
                <a:ext uri="{FF2B5EF4-FFF2-40B4-BE49-F238E27FC236}">
                  <a16:creationId xmlns:a16="http://schemas.microsoft.com/office/drawing/2014/main" id="{6E742117-2D80-4644-BCF4-06045231DDDA}"/>
                </a:ext>
              </a:extLst>
            </p:cNvPr>
            <p:cNvSpPr>
              <a:spLocks noChangeShapeType="1"/>
            </p:cNvSpPr>
            <p:nvPr/>
          </p:nvSpPr>
          <p:spPr bwMode="auto">
            <a:xfrm flipV="1">
              <a:off x="8517289" y="5509664"/>
              <a:ext cx="909607" cy="473928"/>
            </a:xfrm>
            <a:prstGeom prst="line">
              <a:avLst/>
            </a:prstGeom>
            <a:noFill/>
            <a:ln w="28575">
              <a:solidFill>
                <a:schemeClr val="accent4">
                  <a:lumMod val="50000"/>
                </a:schemeClr>
              </a:solidFill>
              <a:round/>
              <a:headEnd/>
              <a:tailEnd/>
            </a:ln>
          </p:spPr>
          <p:txBody>
            <a:bodyPr lIns="91438" tIns="45719" rIns="91438" bIns="45719"/>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400" b="0" i="0" u="none" strike="noStrike" kern="1200" cap="none" spc="0" normalizeH="0" baseline="0" noProof="0">
                <a:ln>
                  <a:noFill/>
                </a:ln>
                <a:solidFill>
                  <a:srgbClr val="181818"/>
                </a:solidFill>
                <a:effectLst/>
                <a:uLnTx/>
                <a:uFillTx/>
                <a:latin typeface="Ericsson Hilda"/>
                <a:ea typeface="ＭＳ Ｐゴシック" charset="0"/>
                <a:cs typeface="Arial" charset="0"/>
              </a:endParaRPr>
            </a:p>
          </p:txBody>
        </p:sp>
        <p:sp>
          <p:nvSpPr>
            <p:cNvPr id="213" name="Text Box 144">
              <a:extLst>
                <a:ext uri="{FF2B5EF4-FFF2-40B4-BE49-F238E27FC236}">
                  <a16:creationId xmlns:a16="http://schemas.microsoft.com/office/drawing/2014/main" id="{52E8C226-3543-4B39-8B3A-5C0ED2CE7021}"/>
                </a:ext>
              </a:extLst>
            </p:cNvPr>
            <p:cNvSpPr txBox="1">
              <a:spLocks noChangeAspect="1" noChangeArrowheads="1"/>
            </p:cNvSpPr>
            <p:nvPr/>
          </p:nvSpPr>
          <p:spPr bwMode="auto">
            <a:xfrm>
              <a:off x="8379348" y="5643141"/>
              <a:ext cx="893909" cy="124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0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N3</a:t>
              </a:r>
            </a:p>
          </p:txBody>
        </p:sp>
        <p:sp>
          <p:nvSpPr>
            <p:cNvPr id="214" name="Line 30">
              <a:extLst>
                <a:ext uri="{FF2B5EF4-FFF2-40B4-BE49-F238E27FC236}">
                  <a16:creationId xmlns:a16="http://schemas.microsoft.com/office/drawing/2014/main" id="{0F296324-9B10-4221-ABBC-94643BACDCDA}"/>
                </a:ext>
              </a:extLst>
            </p:cNvPr>
            <p:cNvSpPr>
              <a:spLocks noChangeShapeType="1"/>
            </p:cNvSpPr>
            <p:nvPr/>
          </p:nvSpPr>
          <p:spPr bwMode="auto">
            <a:xfrm>
              <a:off x="6914437" y="6010292"/>
              <a:ext cx="1139769" cy="0"/>
            </a:xfrm>
            <a:prstGeom prst="line">
              <a:avLst/>
            </a:prstGeom>
            <a:noFill/>
            <a:ln w="28575">
              <a:solidFill>
                <a:schemeClr val="accent4">
                  <a:lumMod val="50000"/>
                </a:schemeClr>
              </a:solidFill>
              <a:round/>
              <a:headEnd/>
              <a:tailEnd/>
            </a:ln>
          </p:spPr>
          <p:txBody>
            <a:bodyPr lIns="91438" tIns="45719" rIns="91438" bIns="45719"/>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400" b="0" i="0" u="none" strike="noStrike" kern="1200" cap="none" spc="0" normalizeH="0" baseline="0" noProof="0">
                <a:ln>
                  <a:noFill/>
                </a:ln>
                <a:solidFill>
                  <a:srgbClr val="181818"/>
                </a:solidFill>
                <a:effectLst/>
                <a:uLnTx/>
                <a:uFillTx/>
                <a:latin typeface="Ericsson Hilda"/>
                <a:ea typeface="ＭＳ Ｐゴシック" charset="0"/>
                <a:cs typeface="Arial" charset="0"/>
              </a:endParaRPr>
            </a:p>
          </p:txBody>
        </p:sp>
        <p:sp>
          <p:nvSpPr>
            <p:cNvPr id="215" name="TextBox 214">
              <a:extLst>
                <a:ext uri="{FF2B5EF4-FFF2-40B4-BE49-F238E27FC236}">
                  <a16:creationId xmlns:a16="http://schemas.microsoft.com/office/drawing/2014/main" id="{EE16A8FA-1BF0-4E85-BF91-8B94313F9281}"/>
                </a:ext>
              </a:extLst>
            </p:cNvPr>
            <p:cNvSpPr txBox="1"/>
            <p:nvPr/>
          </p:nvSpPr>
          <p:spPr bwMode="auto">
            <a:xfrm>
              <a:off x="6063713" y="5183487"/>
              <a:ext cx="457365" cy="554154"/>
            </a:xfrm>
            <a:prstGeom prst="rect">
              <a:avLst/>
            </a:prstGeom>
            <a:solidFill>
              <a:schemeClr val="bg1"/>
            </a:solidFill>
            <a:ln w="1905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B</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000" b="0" i="0" u="none" strike="noStrike" kern="1200" cap="none" spc="0" normalizeH="0" baseline="0" noProof="0">
                  <a:ln>
                    <a:noFill/>
                  </a:ln>
                  <a:solidFill>
                    <a:srgbClr val="181818"/>
                  </a:solidFill>
                  <a:effectLst/>
                  <a:uLnTx/>
                  <a:uFillTx/>
                  <a:latin typeface="Ericsson Hilda"/>
                  <a:ea typeface="+mn-ea"/>
                  <a:cs typeface="+mn-cs"/>
                </a:rPr>
                <a:t>NG-RAN</a:t>
              </a:r>
            </a:p>
          </p:txBody>
        </p:sp>
        <p:sp>
          <p:nvSpPr>
            <p:cNvPr id="216" name="TextBox 215">
              <a:extLst>
                <a:ext uri="{FF2B5EF4-FFF2-40B4-BE49-F238E27FC236}">
                  <a16:creationId xmlns:a16="http://schemas.microsoft.com/office/drawing/2014/main" id="{14B4D1B4-0C4F-45AC-91B6-4D9B5AA91045}"/>
                </a:ext>
              </a:extLst>
            </p:cNvPr>
            <p:cNvSpPr txBox="1"/>
            <p:nvPr/>
          </p:nvSpPr>
          <p:spPr bwMode="auto">
            <a:xfrm>
              <a:off x="6594967" y="5687022"/>
              <a:ext cx="518946" cy="669472"/>
            </a:xfrm>
            <a:prstGeom prst="rect">
              <a:avLst/>
            </a:prstGeom>
            <a:solidFill>
              <a:schemeClr val="bg1"/>
            </a:solidFill>
            <a:ln w="1905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B</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000" b="0" i="0" u="none" strike="noStrike" kern="1200" cap="none" spc="0" normalizeH="0" baseline="0" noProof="0">
                  <a:ln>
                    <a:noFill/>
                  </a:ln>
                  <a:solidFill>
                    <a:srgbClr val="181818"/>
                  </a:solidFill>
                  <a:effectLst/>
                  <a:uLnTx/>
                  <a:uFillTx/>
                  <a:latin typeface="Ericsson Hilda"/>
                  <a:ea typeface="Segoe UI" panose="020B0502040204020203" pitchFamily="34" charset="0"/>
                  <a:cs typeface="Arial" panose="020B0604020202020204" pitchFamily="34" charset="0"/>
                </a:rPr>
                <a:t>Non-3GPP access</a:t>
              </a:r>
            </a:p>
          </p:txBody>
        </p:sp>
        <p:sp>
          <p:nvSpPr>
            <p:cNvPr id="219" name="TextBox 218">
              <a:extLst>
                <a:ext uri="{FF2B5EF4-FFF2-40B4-BE49-F238E27FC236}">
                  <a16:creationId xmlns:a16="http://schemas.microsoft.com/office/drawing/2014/main" id="{58702532-7612-4A6B-AE39-DC43B33B3661}"/>
                </a:ext>
              </a:extLst>
            </p:cNvPr>
            <p:cNvSpPr txBox="1"/>
            <p:nvPr/>
          </p:nvSpPr>
          <p:spPr bwMode="auto">
            <a:xfrm>
              <a:off x="7016108" y="3391255"/>
              <a:ext cx="324341" cy="411620"/>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0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D</a:t>
              </a:r>
              <a:endParaRPr kumimoji="0" lang="en-US" sz="10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181818"/>
                  </a:solidFill>
                  <a:effectLst/>
                  <a:uLnTx/>
                  <a:uFillTx/>
                  <a:latin typeface="Ericsson Hilda"/>
                  <a:ea typeface="+mn-ea"/>
                  <a:cs typeface="+mn-cs"/>
                </a:rPr>
                <a:t>UDR</a:t>
              </a:r>
            </a:p>
          </p:txBody>
        </p:sp>
        <p:sp>
          <p:nvSpPr>
            <p:cNvPr id="222" name="TextBox 221">
              <a:extLst>
                <a:ext uri="{FF2B5EF4-FFF2-40B4-BE49-F238E27FC236}">
                  <a16:creationId xmlns:a16="http://schemas.microsoft.com/office/drawing/2014/main" id="{FD52D25C-0044-4C45-91F8-D061347A9125}"/>
                </a:ext>
              </a:extLst>
            </p:cNvPr>
            <p:cNvSpPr txBox="1"/>
            <p:nvPr/>
          </p:nvSpPr>
          <p:spPr bwMode="auto">
            <a:xfrm>
              <a:off x="8042213" y="5777354"/>
              <a:ext cx="451593" cy="411620"/>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0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G</a:t>
              </a:r>
              <a:endParaRPr kumimoji="0" lang="en-US" sz="10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900" b="0" i="0" u="none" strike="noStrike" kern="1200" cap="none" spc="0" normalizeH="0" baseline="0" noProof="0">
                  <a:ln>
                    <a:noFill/>
                  </a:ln>
                  <a:solidFill>
                    <a:srgbClr val="181818"/>
                  </a:solidFill>
                  <a:effectLst/>
                  <a:uLnTx/>
                  <a:uFillTx/>
                  <a:latin typeface="Ericsson Hilda"/>
                  <a:ea typeface="+mn-ea"/>
                  <a:cs typeface="+mn-cs"/>
                </a:rPr>
                <a:t>N3IWF</a:t>
              </a:r>
              <a:endParaRPr kumimoji="0" lang="en-US" sz="8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23" name="TextBox 222">
              <a:extLst>
                <a:ext uri="{FF2B5EF4-FFF2-40B4-BE49-F238E27FC236}">
                  <a16:creationId xmlns:a16="http://schemas.microsoft.com/office/drawing/2014/main" id="{385FCF26-8F95-45EE-AFD8-5C2CE97469E5}"/>
                </a:ext>
              </a:extLst>
            </p:cNvPr>
            <p:cNvSpPr txBox="1"/>
            <p:nvPr/>
          </p:nvSpPr>
          <p:spPr bwMode="auto">
            <a:xfrm>
              <a:off x="6676616" y="2698150"/>
              <a:ext cx="324341" cy="411620"/>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0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0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181818"/>
                  </a:solidFill>
                  <a:effectLst/>
                  <a:uLnTx/>
                  <a:uFillTx/>
                  <a:latin typeface="Ericsson Hilda"/>
                  <a:ea typeface="+mn-ea"/>
                  <a:cs typeface="+mn-cs"/>
                </a:rPr>
                <a:t>NRF</a:t>
              </a:r>
            </a:p>
          </p:txBody>
        </p:sp>
        <p:sp>
          <p:nvSpPr>
            <p:cNvPr id="226" name="TextBox 225">
              <a:extLst>
                <a:ext uri="{FF2B5EF4-FFF2-40B4-BE49-F238E27FC236}">
                  <a16:creationId xmlns:a16="http://schemas.microsoft.com/office/drawing/2014/main" id="{C83F9BFD-E91F-4309-8F16-5D93620904D3}"/>
                </a:ext>
              </a:extLst>
            </p:cNvPr>
            <p:cNvSpPr txBox="1"/>
            <p:nvPr/>
          </p:nvSpPr>
          <p:spPr bwMode="auto">
            <a:xfrm>
              <a:off x="8976950" y="3379513"/>
              <a:ext cx="324341" cy="411620"/>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0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0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181818"/>
                  </a:solidFill>
                  <a:effectLst/>
                  <a:uLnTx/>
                  <a:uFillTx/>
                  <a:latin typeface="Ericsson Hilda"/>
                  <a:ea typeface="+mn-ea"/>
                  <a:cs typeface="+mn-cs"/>
                </a:rPr>
                <a:t>NSSF</a:t>
              </a:r>
            </a:p>
          </p:txBody>
        </p:sp>
        <p:sp>
          <p:nvSpPr>
            <p:cNvPr id="227" name="TextBox 226">
              <a:extLst>
                <a:ext uri="{FF2B5EF4-FFF2-40B4-BE49-F238E27FC236}">
                  <a16:creationId xmlns:a16="http://schemas.microsoft.com/office/drawing/2014/main" id="{D2DF8785-97E1-44D4-8132-F8AADB4E0D45}"/>
                </a:ext>
              </a:extLst>
            </p:cNvPr>
            <p:cNvSpPr txBox="1"/>
            <p:nvPr/>
          </p:nvSpPr>
          <p:spPr bwMode="auto">
            <a:xfrm>
              <a:off x="10934811" y="3375329"/>
              <a:ext cx="324341" cy="411620"/>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0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0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181818"/>
                  </a:solidFill>
                  <a:effectLst/>
                  <a:uLnTx/>
                  <a:uFillTx/>
                  <a:latin typeface="Ericsson Hilda"/>
                  <a:ea typeface="+mn-ea"/>
                  <a:cs typeface="+mn-cs"/>
                </a:rPr>
                <a:t>NEF</a:t>
              </a:r>
            </a:p>
          </p:txBody>
        </p:sp>
        <p:sp>
          <p:nvSpPr>
            <p:cNvPr id="228" name="TextBox 227">
              <a:extLst>
                <a:ext uri="{FF2B5EF4-FFF2-40B4-BE49-F238E27FC236}">
                  <a16:creationId xmlns:a16="http://schemas.microsoft.com/office/drawing/2014/main" id="{6279F481-F3B2-480B-B330-105ECC76C190}"/>
                </a:ext>
              </a:extLst>
            </p:cNvPr>
            <p:cNvSpPr txBox="1"/>
            <p:nvPr/>
          </p:nvSpPr>
          <p:spPr bwMode="auto">
            <a:xfrm>
              <a:off x="11446089" y="3384186"/>
              <a:ext cx="324341" cy="411620"/>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0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0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181818"/>
                  </a:solidFill>
                  <a:effectLst/>
                  <a:uLnTx/>
                  <a:uFillTx/>
                  <a:latin typeface="Ericsson Hilda"/>
                  <a:ea typeface="+mn-ea"/>
                  <a:cs typeface="+mn-cs"/>
                </a:rPr>
                <a:t>AF</a:t>
              </a:r>
            </a:p>
          </p:txBody>
        </p:sp>
        <p:sp>
          <p:nvSpPr>
            <p:cNvPr id="230" name="TextBox 229">
              <a:extLst>
                <a:ext uri="{FF2B5EF4-FFF2-40B4-BE49-F238E27FC236}">
                  <a16:creationId xmlns:a16="http://schemas.microsoft.com/office/drawing/2014/main" id="{84BD9969-EAEB-44EB-B15B-3C5A675FE900}"/>
                </a:ext>
              </a:extLst>
            </p:cNvPr>
            <p:cNvSpPr txBox="1"/>
            <p:nvPr/>
          </p:nvSpPr>
          <p:spPr bwMode="auto">
            <a:xfrm>
              <a:off x="9302925" y="2716183"/>
              <a:ext cx="324341" cy="411620"/>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0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0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181818"/>
                  </a:solidFill>
                  <a:effectLst/>
                  <a:uLnTx/>
                  <a:uFillTx/>
                  <a:latin typeface="Ericsson Hilda"/>
                  <a:ea typeface="+mn-ea"/>
                  <a:cs typeface="+mn-cs"/>
                </a:rPr>
                <a:t>CHF</a:t>
              </a:r>
            </a:p>
          </p:txBody>
        </p:sp>
        <p:sp>
          <p:nvSpPr>
            <p:cNvPr id="231" name="TextBox 230">
              <a:extLst>
                <a:ext uri="{FF2B5EF4-FFF2-40B4-BE49-F238E27FC236}">
                  <a16:creationId xmlns:a16="http://schemas.microsoft.com/office/drawing/2014/main" id="{FFDEB0A5-21E4-4E71-B39C-90D1DA49815A}"/>
                </a:ext>
              </a:extLst>
            </p:cNvPr>
            <p:cNvSpPr txBox="1"/>
            <p:nvPr/>
          </p:nvSpPr>
          <p:spPr bwMode="auto">
            <a:xfrm>
              <a:off x="10613697" y="2730943"/>
              <a:ext cx="324341" cy="411620"/>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0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0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181818"/>
                  </a:solidFill>
                  <a:effectLst/>
                  <a:uLnTx/>
                  <a:uFillTx/>
                  <a:latin typeface="Ericsson Hilda"/>
                  <a:ea typeface="+mn-ea"/>
                  <a:cs typeface="+mn-cs"/>
                </a:rPr>
                <a:t>SEPP</a:t>
              </a:r>
            </a:p>
          </p:txBody>
        </p:sp>
        <p:sp>
          <p:nvSpPr>
            <p:cNvPr id="232" name="TextBox 231">
              <a:extLst>
                <a:ext uri="{FF2B5EF4-FFF2-40B4-BE49-F238E27FC236}">
                  <a16:creationId xmlns:a16="http://schemas.microsoft.com/office/drawing/2014/main" id="{70D1398E-F1A9-421F-BC67-04B7B2BA8AC2}"/>
                </a:ext>
              </a:extLst>
            </p:cNvPr>
            <p:cNvSpPr txBox="1"/>
            <p:nvPr/>
          </p:nvSpPr>
          <p:spPr bwMode="auto">
            <a:xfrm>
              <a:off x="9972045" y="2721719"/>
              <a:ext cx="332181" cy="411620"/>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0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0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181818"/>
                  </a:solidFill>
                  <a:effectLst/>
                  <a:uLnTx/>
                  <a:uFillTx/>
                  <a:latin typeface="Ericsson Hilda"/>
                  <a:ea typeface="+mn-ea"/>
                  <a:cs typeface="+mn-cs"/>
                </a:rPr>
                <a:t>GMLC</a:t>
              </a:r>
            </a:p>
          </p:txBody>
        </p:sp>
        <p:sp>
          <p:nvSpPr>
            <p:cNvPr id="233" name="TextBox 232">
              <a:extLst>
                <a:ext uri="{FF2B5EF4-FFF2-40B4-BE49-F238E27FC236}">
                  <a16:creationId xmlns:a16="http://schemas.microsoft.com/office/drawing/2014/main" id="{19440F58-6A35-45AB-BFFE-BDD4FAFC7CD1}"/>
                </a:ext>
              </a:extLst>
            </p:cNvPr>
            <p:cNvSpPr txBox="1"/>
            <p:nvPr/>
          </p:nvSpPr>
          <p:spPr bwMode="auto">
            <a:xfrm>
              <a:off x="10283298" y="3373717"/>
              <a:ext cx="324341" cy="411620"/>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0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D</a:t>
              </a:r>
              <a:endParaRPr kumimoji="0" lang="en-US" sz="10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181818"/>
                  </a:solidFill>
                  <a:effectLst/>
                  <a:uLnTx/>
                  <a:uFillTx/>
                  <a:latin typeface="Ericsson Hilda"/>
                  <a:ea typeface="+mn-ea"/>
                  <a:cs typeface="+mn-cs"/>
                </a:rPr>
                <a:t>UDSF</a:t>
              </a:r>
            </a:p>
          </p:txBody>
        </p:sp>
        <p:sp>
          <p:nvSpPr>
            <p:cNvPr id="234" name="TextBox 233">
              <a:extLst>
                <a:ext uri="{FF2B5EF4-FFF2-40B4-BE49-F238E27FC236}">
                  <a16:creationId xmlns:a16="http://schemas.microsoft.com/office/drawing/2014/main" id="{009FBC3D-FCD8-4AB4-8608-C0E456F7EF8E}"/>
                </a:ext>
              </a:extLst>
            </p:cNvPr>
            <p:cNvSpPr txBox="1"/>
            <p:nvPr/>
          </p:nvSpPr>
          <p:spPr bwMode="auto">
            <a:xfrm>
              <a:off x="7983780" y="2701489"/>
              <a:ext cx="324341" cy="411620"/>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br>
                <a:rPr kumimoji="0" lang="en-US" sz="8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br>
              <a:r>
                <a:rPr kumimoji="0" lang="en-US" sz="8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D</a:t>
              </a:r>
              <a:endParaRPr kumimoji="0" lang="en-US" sz="8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181818"/>
                  </a:solidFill>
                  <a:effectLst/>
                  <a:uLnTx/>
                  <a:uFillTx/>
                  <a:latin typeface="Ericsson Hilda"/>
                  <a:ea typeface="+mn-ea"/>
                  <a:cs typeface="+mn-cs"/>
                </a:rPr>
                <a:t>BSF</a:t>
              </a:r>
            </a:p>
          </p:txBody>
        </p:sp>
        <p:sp>
          <p:nvSpPr>
            <p:cNvPr id="235" name="TextBox 234">
              <a:extLst>
                <a:ext uri="{FF2B5EF4-FFF2-40B4-BE49-F238E27FC236}">
                  <a16:creationId xmlns:a16="http://schemas.microsoft.com/office/drawing/2014/main" id="{03D4E4D7-FDD9-4044-A4F2-328DC42576AF}"/>
                </a:ext>
              </a:extLst>
            </p:cNvPr>
            <p:cNvSpPr txBox="1"/>
            <p:nvPr/>
          </p:nvSpPr>
          <p:spPr bwMode="auto">
            <a:xfrm>
              <a:off x="9629953" y="3375329"/>
              <a:ext cx="324341" cy="411620"/>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0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0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181818"/>
                  </a:solidFill>
                  <a:effectLst/>
                  <a:uLnTx/>
                  <a:uFillTx/>
                  <a:latin typeface="Ericsson Hilda"/>
                  <a:ea typeface="+mn-ea"/>
                  <a:cs typeface="+mn-cs"/>
                </a:rPr>
                <a:t>LMF</a:t>
              </a:r>
            </a:p>
          </p:txBody>
        </p:sp>
        <p:sp>
          <p:nvSpPr>
            <p:cNvPr id="236" name="TextBox 235">
              <a:extLst>
                <a:ext uri="{FF2B5EF4-FFF2-40B4-BE49-F238E27FC236}">
                  <a16:creationId xmlns:a16="http://schemas.microsoft.com/office/drawing/2014/main" id="{30739297-0D49-4382-9DD0-67EAE6FA0305}"/>
                </a:ext>
              </a:extLst>
            </p:cNvPr>
            <p:cNvSpPr txBox="1"/>
            <p:nvPr/>
          </p:nvSpPr>
          <p:spPr bwMode="auto">
            <a:xfrm>
              <a:off x="7339443" y="2698150"/>
              <a:ext cx="324341" cy="411620"/>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0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0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181818"/>
                  </a:solidFill>
                  <a:effectLst/>
                  <a:uLnTx/>
                  <a:uFillTx/>
                  <a:latin typeface="Ericsson Hilda"/>
                  <a:ea typeface="+mn-ea"/>
                  <a:cs typeface="+mn-cs"/>
                </a:rPr>
                <a:t>SMSF</a:t>
              </a:r>
            </a:p>
          </p:txBody>
        </p:sp>
        <p:cxnSp>
          <p:nvCxnSpPr>
            <p:cNvPr id="237" name="Straight Connector 236">
              <a:extLst>
                <a:ext uri="{FF2B5EF4-FFF2-40B4-BE49-F238E27FC236}">
                  <a16:creationId xmlns:a16="http://schemas.microsoft.com/office/drawing/2014/main" id="{59D697AD-2005-4082-90E1-ECE60FB97D01}"/>
                </a:ext>
              </a:extLst>
            </p:cNvPr>
            <p:cNvCxnSpPr>
              <a:cxnSpLocks/>
            </p:cNvCxnSpPr>
            <p:nvPr/>
          </p:nvCxnSpPr>
          <p:spPr bwMode="auto">
            <a:xfrm flipH="1">
              <a:off x="8165975" y="3118854"/>
              <a:ext cx="712" cy="102049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238" name="Text Box 144">
              <a:extLst>
                <a:ext uri="{FF2B5EF4-FFF2-40B4-BE49-F238E27FC236}">
                  <a16:creationId xmlns:a16="http://schemas.microsoft.com/office/drawing/2014/main" id="{4514DAD9-DE9E-413F-8B93-84EEFFBF0A77}"/>
                </a:ext>
              </a:extLst>
            </p:cNvPr>
            <p:cNvSpPr txBox="1">
              <a:spLocks noChangeAspect="1" noChangeArrowheads="1"/>
            </p:cNvSpPr>
            <p:nvPr/>
          </p:nvSpPr>
          <p:spPr bwMode="auto">
            <a:xfrm>
              <a:off x="7957053" y="3189640"/>
              <a:ext cx="893909" cy="99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8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Nbsf</a:t>
              </a:r>
              <a:endParaRPr kumimoji="0" lang="en-US" altLang="en-US" sz="8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sp>
          <p:nvSpPr>
            <p:cNvPr id="239" name="Oval 238">
              <a:extLst>
                <a:ext uri="{FF2B5EF4-FFF2-40B4-BE49-F238E27FC236}">
                  <a16:creationId xmlns:a16="http://schemas.microsoft.com/office/drawing/2014/main" id="{031D7EAA-D50C-49FF-95E9-E017D19B94D4}"/>
                </a:ext>
              </a:extLst>
            </p:cNvPr>
            <p:cNvSpPr/>
            <p:nvPr/>
          </p:nvSpPr>
          <p:spPr bwMode="auto">
            <a:xfrm>
              <a:off x="8100632" y="3193363"/>
              <a:ext cx="131198" cy="10044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800" b="0" i="0" u="none" strike="noStrike" kern="1200" cap="none" spc="0" normalizeH="0" baseline="0" noProof="0">
                <a:ln>
                  <a:noFill/>
                </a:ln>
                <a:solidFill>
                  <a:srgbClr val="181818"/>
                </a:solidFill>
                <a:effectLst/>
                <a:uLnTx/>
                <a:uFillTx/>
                <a:latin typeface="Ericsson Hilda"/>
                <a:ea typeface="+mn-ea"/>
                <a:cs typeface="+mn-cs"/>
              </a:endParaRPr>
            </a:p>
          </p:txBody>
        </p:sp>
        <p:cxnSp>
          <p:nvCxnSpPr>
            <p:cNvPr id="240" name="Straight Connector 239">
              <a:extLst>
                <a:ext uri="{FF2B5EF4-FFF2-40B4-BE49-F238E27FC236}">
                  <a16:creationId xmlns:a16="http://schemas.microsoft.com/office/drawing/2014/main" id="{DA359C37-149D-4464-90E7-205A275C884B}"/>
                </a:ext>
              </a:extLst>
            </p:cNvPr>
            <p:cNvCxnSpPr>
              <a:cxnSpLocks/>
            </p:cNvCxnSpPr>
            <p:nvPr/>
          </p:nvCxnSpPr>
          <p:spPr bwMode="auto">
            <a:xfrm flipH="1">
              <a:off x="8815363" y="3120711"/>
              <a:ext cx="712" cy="102049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241" name="Oval 240">
              <a:extLst>
                <a:ext uri="{FF2B5EF4-FFF2-40B4-BE49-F238E27FC236}">
                  <a16:creationId xmlns:a16="http://schemas.microsoft.com/office/drawing/2014/main" id="{D96006C4-9B78-4F48-8F80-E2BD5167A622}"/>
                </a:ext>
              </a:extLst>
            </p:cNvPr>
            <p:cNvSpPr/>
            <p:nvPr/>
          </p:nvSpPr>
          <p:spPr bwMode="auto">
            <a:xfrm>
              <a:off x="8750020" y="3195219"/>
              <a:ext cx="131198" cy="10044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800" b="0" i="0" u="none" strike="noStrike" kern="1200" cap="none" spc="0" normalizeH="0" baseline="0" noProof="0">
                <a:ln>
                  <a:noFill/>
                </a:ln>
                <a:solidFill>
                  <a:srgbClr val="181818"/>
                </a:solidFill>
                <a:effectLst/>
                <a:uLnTx/>
                <a:uFillTx/>
                <a:latin typeface="Ericsson Hilda"/>
                <a:ea typeface="+mn-ea"/>
                <a:cs typeface="+mn-cs"/>
              </a:endParaRPr>
            </a:p>
          </p:txBody>
        </p:sp>
        <p:cxnSp>
          <p:nvCxnSpPr>
            <p:cNvPr id="242" name="Straight Connector 241">
              <a:extLst>
                <a:ext uri="{FF2B5EF4-FFF2-40B4-BE49-F238E27FC236}">
                  <a16:creationId xmlns:a16="http://schemas.microsoft.com/office/drawing/2014/main" id="{B144FF07-7C84-4DDB-8DF9-D4E8738042DF}"/>
                </a:ext>
              </a:extLst>
            </p:cNvPr>
            <p:cNvCxnSpPr>
              <a:cxnSpLocks/>
            </p:cNvCxnSpPr>
            <p:nvPr/>
          </p:nvCxnSpPr>
          <p:spPr bwMode="auto">
            <a:xfrm flipH="1">
              <a:off x="9458318" y="3129794"/>
              <a:ext cx="712" cy="102049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243" name="Oval 242">
              <a:extLst>
                <a:ext uri="{FF2B5EF4-FFF2-40B4-BE49-F238E27FC236}">
                  <a16:creationId xmlns:a16="http://schemas.microsoft.com/office/drawing/2014/main" id="{74C4A8C9-A264-4D4E-A748-F6CDFD229B37}"/>
                </a:ext>
              </a:extLst>
            </p:cNvPr>
            <p:cNvSpPr/>
            <p:nvPr/>
          </p:nvSpPr>
          <p:spPr bwMode="auto">
            <a:xfrm>
              <a:off x="9392975" y="3204303"/>
              <a:ext cx="131198" cy="10044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800" b="0" i="0" u="none" strike="noStrike" kern="1200" cap="none" spc="0" normalizeH="0" baseline="0" noProof="0">
                <a:ln>
                  <a:noFill/>
                </a:ln>
                <a:solidFill>
                  <a:srgbClr val="181818"/>
                </a:solidFill>
                <a:effectLst/>
                <a:uLnTx/>
                <a:uFillTx/>
                <a:latin typeface="Ericsson Hilda"/>
                <a:ea typeface="+mn-ea"/>
                <a:cs typeface="+mn-cs"/>
              </a:endParaRPr>
            </a:p>
          </p:txBody>
        </p:sp>
        <p:cxnSp>
          <p:nvCxnSpPr>
            <p:cNvPr id="244" name="Straight Connector 243">
              <a:extLst>
                <a:ext uri="{FF2B5EF4-FFF2-40B4-BE49-F238E27FC236}">
                  <a16:creationId xmlns:a16="http://schemas.microsoft.com/office/drawing/2014/main" id="{031C3177-F663-49A4-9881-797BC6E8F047}"/>
                </a:ext>
              </a:extLst>
            </p:cNvPr>
            <p:cNvCxnSpPr>
              <a:cxnSpLocks/>
            </p:cNvCxnSpPr>
            <p:nvPr/>
          </p:nvCxnSpPr>
          <p:spPr bwMode="auto">
            <a:xfrm flipH="1">
              <a:off x="10774008" y="3155362"/>
              <a:ext cx="712" cy="102049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245" name="Oval 244">
              <a:extLst>
                <a:ext uri="{FF2B5EF4-FFF2-40B4-BE49-F238E27FC236}">
                  <a16:creationId xmlns:a16="http://schemas.microsoft.com/office/drawing/2014/main" id="{9EAF6A26-FF46-4944-B1F7-83A363DD8B82}"/>
                </a:ext>
              </a:extLst>
            </p:cNvPr>
            <p:cNvSpPr/>
            <p:nvPr/>
          </p:nvSpPr>
          <p:spPr bwMode="auto">
            <a:xfrm>
              <a:off x="10708665" y="3229871"/>
              <a:ext cx="131198" cy="10044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8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46" name="Text Box 144">
              <a:extLst>
                <a:ext uri="{FF2B5EF4-FFF2-40B4-BE49-F238E27FC236}">
                  <a16:creationId xmlns:a16="http://schemas.microsoft.com/office/drawing/2014/main" id="{298A9F3B-3EF7-4ADD-982F-441C6AE6FFF1}"/>
                </a:ext>
              </a:extLst>
            </p:cNvPr>
            <p:cNvSpPr txBox="1">
              <a:spLocks noChangeAspect="1" noChangeArrowheads="1"/>
            </p:cNvSpPr>
            <p:nvPr/>
          </p:nvSpPr>
          <p:spPr bwMode="auto">
            <a:xfrm>
              <a:off x="9618185" y="4022476"/>
              <a:ext cx="691806" cy="99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8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Nlmf</a:t>
              </a:r>
              <a:endParaRPr kumimoji="0" lang="en-US" altLang="en-US" sz="8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cxnSp>
          <p:nvCxnSpPr>
            <p:cNvPr id="247" name="Straight Connector 246">
              <a:extLst>
                <a:ext uri="{FF2B5EF4-FFF2-40B4-BE49-F238E27FC236}">
                  <a16:creationId xmlns:a16="http://schemas.microsoft.com/office/drawing/2014/main" id="{044FAF36-E660-4E73-93E4-0373845F6D5A}"/>
                </a:ext>
              </a:extLst>
            </p:cNvPr>
            <p:cNvCxnSpPr>
              <a:cxnSpLocks/>
            </p:cNvCxnSpPr>
            <p:nvPr/>
          </p:nvCxnSpPr>
          <p:spPr bwMode="auto">
            <a:xfrm>
              <a:off x="9796527" y="3801257"/>
              <a:ext cx="6474" cy="342003"/>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248" name="Oval 247">
              <a:extLst>
                <a:ext uri="{FF2B5EF4-FFF2-40B4-BE49-F238E27FC236}">
                  <a16:creationId xmlns:a16="http://schemas.microsoft.com/office/drawing/2014/main" id="{CC442613-22AC-4E9A-9470-C1E8E52FD7C7}"/>
                </a:ext>
              </a:extLst>
            </p:cNvPr>
            <p:cNvSpPr/>
            <p:nvPr/>
          </p:nvSpPr>
          <p:spPr bwMode="auto">
            <a:xfrm>
              <a:off x="9737191" y="3900760"/>
              <a:ext cx="131198" cy="10044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1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49" name="Text Box 144">
              <a:extLst>
                <a:ext uri="{FF2B5EF4-FFF2-40B4-BE49-F238E27FC236}">
                  <a16:creationId xmlns:a16="http://schemas.microsoft.com/office/drawing/2014/main" id="{3B2B70DA-6C17-48D3-9B86-60DC1CD3FD09}"/>
                </a:ext>
              </a:extLst>
            </p:cNvPr>
            <p:cNvSpPr txBox="1">
              <a:spLocks noChangeAspect="1" noChangeArrowheads="1"/>
            </p:cNvSpPr>
            <p:nvPr/>
          </p:nvSpPr>
          <p:spPr bwMode="auto">
            <a:xfrm>
              <a:off x="9987971" y="3208772"/>
              <a:ext cx="893909" cy="99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8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Ngmlc</a:t>
              </a:r>
              <a:endParaRPr kumimoji="0" lang="en-US" altLang="en-US" sz="8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cxnSp>
          <p:nvCxnSpPr>
            <p:cNvPr id="250" name="Straight Connector 249">
              <a:extLst>
                <a:ext uri="{FF2B5EF4-FFF2-40B4-BE49-F238E27FC236}">
                  <a16:creationId xmlns:a16="http://schemas.microsoft.com/office/drawing/2014/main" id="{AB26D7E1-04B5-4884-99E7-EC9FF3649160}"/>
                </a:ext>
              </a:extLst>
            </p:cNvPr>
            <p:cNvCxnSpPr>
              <a:cxnSpLocks/>
            </p:cNvCxnSpPr>
            <p:nvPr/>
          </p:nvCxnSpPr>
          <p:spPr bwMode="auto">
            <a:xfrm flipH="1">
              <a:off x="10133435" y="3140524"/>
              <a:ext cx="712" cy="102049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251" name="Oval 250">
              <a:extLst>
                <a:ext uri="{FF2B5EF4-FFF2-40B4-BE49-F238E27FC236}">
                  <a16:creationId xmlns:a16="http://schemas.microsoft.com/office/drawing/2014/main" id="{E7641E70-48AE-4218-ABBC-CB33CB0826F3}"/>
                </a:ext>
              </a:extLst>
            </p:cNvPr>
            <p:cNvSpPr/>
            <p:nvPr/>
          </p:nvSpPr>
          <p:spPr bwMode="auto">
            <a:xfrm>
              <a:off x="10068092" y="3215032"/>
              <a:ext cx="131198" cy="10044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8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52" name="TextBox 251">
              <a:extLst>
                <a:ext uri="{FF2B5EF4-FFF2-40B4-BE49-F238E27FC236}">
                  <a16:creationId xmlns:a16="http://schemas.microsoft.com/office/drawing/2014/main" id="{4D59E313-1E46-495E-83D7-DACCAF125D36}"/>
                </a:ext>
              </a:extLst>
            </p:cNvPr>
            <p:cNvSpPr txBox="1"/>
            <p:nvPr/>
          </p:nvSpPr>
          <p:spPr bwMode="auto">
            <a:xfrm>
              <a:off x="10347875" y="4593254"/>
              <a:ext cx="474852" cy="411620"/>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0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0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181818"/>
                  </a:solidFill>
                  <a:effectLst/>
                  <a:uLnTx/>
                  <a:uFillTx/>
                  <a:latin typeface="Ericsson Hilda"/>
                  <a:ea typeface="+mn-ea"/>
                  <a:cs typeface="+mn-cs"/>
                </a:rPr>
                <a:t>NWDAF</a:t>
              </a:r>
            </a:p>
          </p:txBody>
        </p:sp>
        <p:cxnSp>
          <p:nvCxnSpPr>
            <p:cNvPr id="253" name="Straight Connector 252">
              <a:extLst>
                <a:ext uri="{FF2B5EF4-FFF2-40B4-BE49-F238E27FC236}">
                  <a16:creationId xmlns:a16="http://schemas.microsoft.com/office/drawing/2014/main" id="{11D51EF5-16D5-43F6-8B90-BAF75422BF5F}"/>
                </a:ext>
              </a:extLst>
            </p:cNvPr>
            <p:cNvCxnSpPr>
              <a:cxnSpLocks/>
            </p:cNvCxnSpPr>
            <p:nvPr/>
          </p:nvCxnSpPr>
          <p:spPr bwMode="auto">
            <a:xfrm>
              <a:off x="11085539" y="3785732"/>
              <a:ext cx="6474" cy="342003"/>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254" name="Oval 253">
              <a:extLst>
                <a:ext uri="{FF2B5EF4-FFF2-40B4-BE49-F238E27FC236}">
                  <a16:creationId xmlns:a16="http://schemas.microsoft.com/office/drawing/2014/main" id="{5C049102-1927-4C28-A682-706AF3078AEB}"/>
                </a:ext>
              </a:extLst>
            </p:cNvPr>
            <p:cNvSpPr/>
            <p:nvPr/>
          </p:nvSpPr>
          <p:spPr bwMode="auto">
            <a:xfrm>
              <a:off x="11023876" y="3875068"/>
              <a:ext cx="131198" cy="10044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1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55" name="Text Box 144">
              <a:extLst>
                <a:ext uri="{FF2B5EF4-FFF2-40B4-BE49-F238E27FC236}">
                  <a16:creationId xmlns:a16="http://schemas.microsoft.com/office/drawing/2014/main" id="{9173434E-6F9A-40F1-BF19-7EB329DAEC28}"/>
                </a:ext>
              </a:extLst>
            </p:cNvPr>
            <p:cNvSpPr txBox="1">
              <a:spLocks noChangeAspect="1" noChangeArrowheads="1"/>
            </p:cNvSpPr>
            <p:nvPr/>
          </p:nvSpPr>
          <p:spPr bwMode="auto">
            <a:xfrm>
              <a:off x="10913547" y="4015664"/>
              <a:ext cx="691806" cy="99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8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Nnef</a:t>
              </a:r>
              <a:endParaRPr kumimoji="0" lang="en-US" altLang="en-US" sz="8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grpSp>
          <p:nvGrpSpPr>
            <p:cNvPr id="256" name="Group 255">
              <a:extLst>
                <a:ext uri="{FF2B5EF4-FFF2-40B4-BE49-F238E27FC236}">
                  <a16:creationId xmlns:a16="http://schemas.microsoft.com/office/drawing/2014/main" id="{0C7E24FD-F9AB-44D9-85FB-0124732F0B82}"/>
                </a:ext>
              </a:extLst>
            </p:cNvPr>
            <p:cNvGrpSpPr>
              <a:grpSpLocks noChangeAspect="1"/>
            </p:cNvGrpSpPr>
            <p:nvPr/>
          </p:nvGrpSpPr>
          <p:grpSpPr>
            <a:xfrm>
              <a:off x="6161582" y="4733254"/>
              <a:ext cx="278650" cy="309702"/>
              <a:chOff x="10129764" y="745508"/>
              <a:chExt cx="221963" cy="310748"/>
            </a:xfrm>
          </p:grpSpPr>
          <p:grpSp>
            <p:nvGrpSpPr>
              <p:cNvPr id="257" name="Group 256">
                <a:extLst>
                  <a:ext uri="{FF2B5EF4-FFF2-40B4-BE49-F238E27FC236}">
                    <a16:creationId xmlns:a16="http://schemas.microsoft.com/office/drawing/2014/main" id="{F105488A-05D6-4BE7-98D8-FB9BB00D5647}"/>
                  </a:ext>
                </a:extLst>
              </p:cNvPr>
              <p:cNvGrpSpPr>
                <a:grpSpLocks noChangeAspect="1"/>
              </p:cNvGrpSpPr>
              <p:nvPr/>
            </p:nvGrpSpPr>
            <p:grpSpPr>
              <a:xfrm>
                <a:off x="10129764" y="745508"/>
                <a:ext cx="221963" cy="310748"/>
                <a:chOff x="1373325" y="5272742"/>
                <a:chExt cx="428625" cy="600075"/>
              </a:xfrm>
            </p:grpSpPr>
            <p:sp>
              <p:nvSpPr>
                <p:cNvPr id="259" name="Rectangle 258">
                  <a:extLst>
                    <a:ext uri="{FF2B5EF4-FFF2-40B4-BE49-F238E27FC236}">
                      <a16:creationId xmlns:a16="http://schemas.microsoft.com/office/drawing/2014/main" id="{75C71CD2-4F0D-4221-AC9D-AC7B07F406F4}"/>
                    </a:ext>
                  </a:extLst>
                </p:cNvPr>
                <p:cNvSpPr/>
                <p:nvPr/>
              </p:nvSpPr>
              <p:spPr bwMode="auto">
                <a:xfrm>
                  <a:off x="1373325" y="5276465"/>
                  <a:ext cx="428625" cy="596352"/>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Ericsson Hilda"/>
                    <a:ea typeface="+mn-ea"/>
                    <a:cs typeface="+mn-cs"/>
                  </a:endParaRPr>
                </a:p>
              </p:txBody>
            </p:sp>
            <p:pic>
              <p:nvPicPr>
                <p:cNvPr id="260" name="Graphic 259">
                  <a:extLst>
                    <a:ext uri="{FF2B5EF4-FFF2-40B4-BE49-F238E27FC236}">
                      <a16:creationId xmlns:a16="http://schemas.microsoft.com/office/drawing/2014/main" id="{E3DB290B-A91E-4EF5-A3D1-02311F32F7A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3325" y="5272742"/>
                  <a:ext cx="428625" cy="600075"/>
                </a:xfrm>
                <a:prstGeom prst="rect">
                  <a:avLst/>
                </a:prstGeom>
              </p:spPr>
            </p:pic>
          </p:grpSp>
          <p:sp>
            <p:nvSpPr>
              <p:cNvPr id="258" name="TextBox 257">
                <a:extLst>
                  <a:ext uri="{FF2B5EF4-FFF2-40B4-BE49-F238E27FC236}">
                    <a16:creationId xmlns:a16="http://schemas.microsoft.com/office/drawing/2014/main" id="{918268E3-4654-425F-959C-1750BBB25C17}"/>
                  </a:ext>
                </a:extLst>
              </p:cNvPr>
              <p:cNvSpPr txBox="1"/>
              <p:nvPr/>
            </p:nvSpPr>
            <p:spPr bwMode="auto">
              <a:xfrm>
                <a:off x="10129764" y="760261"/>
                <a:ext cx="60776" cy="175442"/>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endParaRPr kumimoji="0" lang="en-US" sz="900" b="1" i="0" u="none" strike="noStrike" kern="1200" cap="none" spc="0" normalizeH="0" baseline="0" noProof="0">
                  <a:ln>
                    <a:noFill/>
                  </a:ln>
                  <a:solidFill>
                    <a:srgbClr val="181818"/>
                  </a:solidFill>
                  <a:effectLst/>
                  <a:uLnTx/>
                  <a:uFillTx/>
                  <a:latin typeface="Ericsson Hilda"/>
                  <a:ea typeface="+mn-ea"/>
                  <a:cs typeface="+mn-cs"/>
                </a:endParaRPr>
              </a:p>
            </p:txBody>
          </p:sp>
        </p:grpSp>
        <p:cxnSp>
          <p:nvCxnSpPr>
            <p:cNvPr id="261" name="Straight Connector 133">
              <a:extLst>
                <a:ext uri="{FF2B5EF4-FFF2-40B4-BE49-F238E27FC236}">
                  <a16:creationId xmlns:a16="http://schemas.microsoft.com/office/drawing/2014/main" id="{F96A304A-1BC4-4A52-9A98-F3E9931CD8ED}"/>
                </a:ext>
              </a:extLst>
            </p:cNvPr>
            <p:cNvCxnSpPr>
              <a:cxnSpLocks/>
              <a:stCxn id="262" idx="3"/>
            </p:cNvCxnSpPr>
            <p:nvPr/>
          </p:nvCxnSpPr>
          <p:spPr bwMode="auto">
            <a:xfrm flipV="1">
              <a:off x="6404865" y="4662370"/>
              <a:ext cx="1707448" cy="217237"/>
            </a:xfrm>
            <a:prstGeom prst="straightConnector1">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262" name="Text Box 144">
              <a:extLst>
                <a:ext uri="{FF2B5EF4-FFF2-40B4-BE49-F238E27FC236}">
                  <a16:creationId xmlns:a16="http://schemas.microsoft.com/office/drawing/2014/main" id="{9EF631F9-99A5-4385-A5BA-6268950ABE72}"/>
                </a:ext>
              </a:extLst>
            </p:cNvPr>
            <p:cNvSpPr txBox="1">
              <a:spLocks noChangeAspect="1" noChangeArrowheads="1"/>
            </p:cNvSpPr>
            <p:nvPr/>
          </p:nvSpPr>
          <p:spPr bwMode="auto">
            <a:xfrm>
              <a:off x="6192493" y="4710158"/>
              <a:ext cx="212372" cy="33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9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NG UE</a:t>
              </a:r>
            </a:p>
          </p:txBody>
        </p:sp>
        <p:sp>
          <p:nvSpPr>
            <p:cNvPr id="263" name="Rectangle 262">
              <a:extLst>
                <a:ext uri="{FF2B5EF4-FFF2-40B4-BE49-F238E27FC236}">
                  <a16:creationId xmlns:a16="http://schemas.microsoft.com/office/drawing/2014/main" id="{4FF2F04B-10C6-4205-8466-A24A04CAAAAE}"/>
                </a:ext>
              </a:extLst>
            </p:cNvPr>
            <p:cNvSpPr/>
            <p:nvPr/>
          </p:nvSpPr>
          <p:spPr>
            <a:xfrm>
              <a:off x="9263969" y="5870041"/>
              <a:ext cx="2499231" cy="646331"/>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900" b="1" i="1" u="none" strike="noStrike" kern="0" cap="none" spc="0" normalizeH="0" baseline="0" noProof="0">
                  <a:ln>
                    <a:noFill/>
                  </a:ln>
                  <a:solidFill>
                    <a:srgbClr val="58585A"/>
                  </a:solidFill>
                  <a:effectLst/>
                  <a:uLnTx/>
                  <a:uFillTx/>
                  <a:latin typeface="+mn-lt"/>
                  <a:ea typeface="+mn-ea"/>
                  <a:cs typeface="Arial" panose="020B0604020202020204" pitchFamily="34" charset="0"/>
                </a:rPr>
                <a:t>SBA (Service-Based Architecture</a:t>
              </a:r>
              <a:r>
                <a:rPr kumimoji="0" lang="en-US" sz="900" b="0" i="1" u="none" strike="noStrike" kern="0" cap="none" spc="0" normalizeH="0" baseline="0" noProof="0">
                  <a:ln>
                    <a:noFill/>
                  </a:ln>
                  <a:solidFill>
                    <a:srgbClr val="58585A"/>
                  </a:solidFill>
                  <a:effectLst/>
                  <a:uLnTx/>
                  <a:uFillTx/>
                  <a:latin typeface="+mn-lt"/>
                  <a:ea typeface="+mn-ea"/>
                  <a:cs typeface="Arial" panose="020B0604020202020204" pitchFamily="34" charset="0"/>
                </a:rPr>
                <a:t>): Network Functions within the 5GC Control Plane (CP) use Service-Based Interfaces (SBI) for their interactions</a:t>
              </a:r>
              <a:endParaRPr kumimoji="0" lang="en-US" sz="900" b="0" i="1" u="none" strike="noStrike" kern="1200" cap="none" spc="0" normalizeH="0" baseline="0" noProof="0">
                <a:ln>
                  <a:noFill/>
                </a:ln>
                <a:solidFill>
                  <a:srgbClr val="58585A"/>
                </a:solidFill>
                <a:effectLst/>
                <a:uLnTx/>
                <a:uFillTx/>
                <a:latin typeface="+mn-lt"/>
                <a:ea typeface="+mn-ea"/>
                <a:cs typeface="Arial" panose="020B0604020202020204" pitchFamily="34" charset="0"/>
              </a:endParaRPr>
            </a:p>
          </p:txBody>
        </p:sp>
        <p:sp>
          <p:nvSpPr>
            <p:cNvPr id="221" name="TextBox 220">
              <a:extLst>
                <a:ext uri="{FF2B5EF4-FFF2-40B4-BE49-F238E27FC236}">
                  <a16:creationId xmlns:a16="http://schemas.microsoft.com/office/drawing/2014/main" id="{377E84A1-20D5-4DAC-A607-96C1061D5D4E}"/>
                </a:ext>
              </a:extLst>
            </p:cNvPr>
            <p:cNvSpPr txBox="1"/>
            <p:nvPr/>
          </p:nvSpPr>
          <p:spPr bwMode="auto">
            <a:xfrm>
              <a:off x="8329028" y="3389497"/>
              <a:ext cx="324341" cy="411620"/>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d</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181818"/>
                  </a:solidFill>
                  <a:effectLst/>
                  <a:uLnTx/>
                  <a:uFillTx/>
                  <a:latin typeface="Ericsson Hilda"/>
                  <a:ea typeface="+mn-ea"/>
                  <a:cs typeface="+mn-cs"/>
                </a:rPr>
                <a:t>PCF</a:t>
              </a:r>
            </a:p>
          </p:txBody>
        </p:sp>
        <p:sp>
          <p:nvSpPr>
            <p:cNvPr id="224" name="TextBox 223">
              <a:extLst>
                <a:ext uri="{FF2B5EF4-FFF2-40B4-BE49-F238E27FC236}">
                  <a16:creationId xmlns:a16="http://schemas.microsoft.com/office/drawing/2014/main" id="{1E9A41AE-7069-403A-AD90-64A9E69B7D64}"/>
                </a:ext>
              </a:extLst>
            </p:cNvPr>
            <p:cNvSpPr txBox="1"/>
            <p:nvPr/>
          </p:nvSpPr>
          <p:spPr bwMode="auto">
            <a:xfrm>
              <a:off x="8112313" y="4587012"/>
              <a:ext cx="324341" cy="411620"/>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0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0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181818"/>
                  </a:solidFill>
                  <a:effectLst/>
                  <a:uLnTx/>
                  <a:uFillTx/>
                  <a:latin typeface="Ericsson Hilda"/>
                  <a:ea typeface="+mn-ea"/>
                  <a:cs typeface="+mn-cs"/>
                </a:rPr>
                <a:t>AMF</a:t>
              </a:r>
            </a:p>
          </p:txBody>
        </p:sp>
        <p:sp>
          <p:nvSpPr>
            <p:cNvPr id="225" name="TextBox 224">
              <a:extLst>
                <a:ext uri="{FF2B5EF4-FFF2-40B4-BE49-F238E27FC236}">
                  <a16:creationId xmlns:a16="http://schemas.microsoft.com/office/drawing/2014/main" id="{555CD60C-23DD-4AAE-A4F9-947B9C00CD6B}"/>
                </a:ext>
              </a:extLst>
            </p:cNvPr>
            <p:cNvSpPr txBox="1"/>
            <p:nvPr/>
          </p:nvSpPr>
          <p:spPr bwMode="auto">
            <a:xfrm>
              <a:off x="9426458" y="4595914"/>
              <a:ext cx="324341" cy="411620"/>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0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0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181818"/>
                  </a:solidFill>
                  <a:effectLst/>
                  <a:uLnTx/>
                  <a:uFillTx/>
                  <a:latin typeface="Ericsson Hilda"/>
                  <a:ea typeface="+mn-ea"/>
                  <a:cs typeface="+mn-cs"/>
                </a:rPr>
                <a:t>SMF</a:t>
              </a:r>
            </a:p>
          </p:txBody>
        </p:sp>
        <p:sp>
          <p:nvSpPr>
            <p:cNvPr id="218" name="TextBox 217">
              <a:extLst>
                <a:ext uri="{FF2B5EF4-FFF2-40B4-BE49-F238E27FC236}">
                  <a16:creationId xmlns:a16="http://schemas.microsoft.com/office/drawing/2014/main" id="{5B83CD6C-7F39-4F8F-9740-BFB424527C28}"/>
                </a:ext>
              </a:extLst>
            </p:cNvPr>
            <p:cNvSpPr txBox="1"/>
            <p:nvPr/>
          </p:nvSpPr>
          <p:spPr bwMode="auto">
            <a:xfrm>
              <a:off x="9426896" y="5308276"/>
              <a:ext cx="324341" cy="411620"/>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0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G</a:t>
              </a:r>
              <a:endParaRPr kumimoji="0" lang="en-US" sz="10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181818"/>
                  </a:solidFill>
                  <a:effectLst/>
                  <a:uLnTx/>
                  <a:uFillTx/>
                  <a:latin typeface="Ericsson Hilda"/>
                  <a:ea typeface="+mn-ea"/>
                  <a:cs typeface="+mn-cs"/>
                </a:rPr>
                <a:t>UPF</a:t>
              </a:r>
            </a:p>
          </p:txBody>
        </p:sp>
        <p:sp>
          <p:nvSpPr>
            <p:cNvPr id="217" name="TextBox 216">
              <a:extLst>
                <a:ext uri="{FF2B5EF4-FFF2-40B4-BE49-F238E27FC236}">
                  <a16:creationId xmlns:a16="http://schemas.microsoft.com/office/drawing/2014/main" id="{8ADFDAA8-BC84-4C1F-B734-3918CE7BFC0C}"/>
                </a:ext>
              </a:extLst>
            </p:cNvPr>
            <p:cNvSpPr txBox="1"/>
            <p:nvPr/>
          </p:nvSpPr>
          <p:spPr bwMode="auto">
            <a:xfrm>
              <a:off x="6359791" y="3386945"/>
              <a:ext cx="324341" cy="411620"/>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0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0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181818"/>
                  </a:solidFill>
                  <a:effectLst/>
                  <a:uLnTx/>
                  <a:uFillTx/>
                  <a:latin typeface="Ericsson Hilda"/>
                  <a:ea typeface="+mn-ea"/>
                  <a:cs typeface="+mn-cs"/>
                </a:rPr>
                <a:t>AUSF</a:t>
              </a:r>
            </a:p>
          </p:txBody>
        </p:sp>
        <p:sp>
          <p:nvSpPr>
            <p:cNvPr id="220" name="TextBox 219">
              <a:extLst>
                <a:ext uri="{FF2B5EF4-FFF2-40B4-BE49-F238E27FC236}">
                  <a16:creationId xmlns:a16="http://schemas.microsoft.com/office/drawing/2014/main" id="{723D909C-B413-4D3F-8320-02704E5B4736}"/>
                </a:ext>
              </a:extLst>
            </p:cNvPr>
            <p:cNvSpPr txBox="1"/>
            <p:nvPr/>
          </p:nvSpPr>
          <p:spPr bwMode="auto">
            <a:xfrm>
              <a:off x="7669797" y="3380492"/>
              <a:ext cx="324341" cy="411620"/>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d</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181818"/>
                  </a:solidFill>
                  <a:effectLst/>
                  <a:uLnTx/>
                  <a:uFillTx/>
                  <a:latin typeface="Ericsson Hilda"/>
                  <a:ea typeface="+mn-ea"/>
                  <a:cs typeface="+mn-cs"/>
                </a:rPr>
                <a:t>UDM</a:t>
              </a:r>
            </a:p>
          </p:txBody>
        </p:sp>
        <p:sp>
          <p:nvSpPr>
            <p:cNvPr id="71" name="Arrow: Right 70">
              <a:extLst>
                <a:ext uri="{FF2B5EF4-FFF2-40B4-BE49-F238E27FC236}">
                  <a16:creationId xmlns:a16="http://schemas.microsoft.com/office/drawing/2014/main" id="{71789D7F-4A2B-4A9D-9CE4-16F586E0101A}"/>
                </a:ext>
              </a:extLst>
            </p:cNvPr>
            <p:cNvSpPr/>
            <p:nvPr/>
          </p:nvSpPr>
          <p:spPr bwMode="auto">
            <a:xfrm>
              <a:off x="5531681" y="2860398"/>
              <a:ext cx="346200" cy="390027"/>
            </a:xfrm>
            <a:prstGeom prst="rightArrow">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sv-SE" sz="2000" b="0" i="0" u="none" strike="noStrike" cap="none" normalizeH="0" baseline="0" err="1">
                <a:ln>
                  <a:noFill/>
                </a:ln>
                <a:solidFill>
                  <a:schemeClr val="bg1"/>
                </a:solidFill>
                <a:effectLst/>
                <a:latin typeface="+mn-lt"/>
              </a:endParaRPr>
            </a:p>
          </p:txBody>
        </p:sp>
      </p:grpSp>
      <p:grpSp>
        <p:nvGrpSpPr>
          <p:cNvPr id="460" name="Group 459">
            <a:extLst>
              <a:ext uri="{FF2B5EF4-FFF2-40B4-BE49-F238E27FC236}">
                <a16:creationId xmlns:a16="http://schemas.microsoft.com/office/drawing/2014/main" id="{9FC3590C-C080-4C42-854C-3E1752F37C3F}"/>
              </a:ext>
            </a:extLst>
          </p:cNvPr>
          <p:cNvGrpSpPr/>
          <p:nvPr/>
        </p:nvGrpSpPr>
        <p:grpSpPr>
          <a:xfrm>
            <a:off x="8228620" y="1278447"/>
            <a:ext cx="2193202" cy="2554338"/>
            <a:chOff x="8228620" y="1278447"/>
            <a:chExt cx="2193202" cy="2554338"/>
          </a:xfrm>
        </p:grpSpPr>
        <p:grpSp>
          <p:nvGrpSpPr>
            <p:cNvPr id="15" name="Group 14">
              <a:extLst>
                <a:ext uri="{FF2B5EF4-FFF2-40B4-BE49-F238E27FC236}">
                  <a16:creationId xmlns:a16="http://schemas.microsoft.com/office/drawing/2014/main" id="{F30FBA1F-B41F-430C-8E1C-4768BDDAC126}"/>
                </a:ext>
              </a:extLst>
            </p:cNvPr>
            <p:cNvGrpSpPr/>
            <p:nvPr/>
          </p:nvGrpSpPr>
          <p:grpSpPr>
            <a:xfrm>
              <a:off x="8228620" y="3232031"/>
              <a:ext cx="530309" cy="600754"/>
              <a:chOff x="8223304" y="3316815"/>
              <a:chExt cx="530309" cy="563751"/>
            </a:xfrm>
          </p:grpSpPr>
          <p:sp>
            <p:nvSpPr>
              <p:cNvPr id="471" name="Rectangle: Rounded Corners 470">
                <a:extLst>
                  <a:ext uri="{FF2B5EF4-FFF2-40B4-BE49-F238E27FC236}">
                    <a16:creationId xmlns:a16="http://schemas.microsoft.com/office/drawing/2014/main" id="{9A3670DC-2516-48A5-BE4E-693701622EFE}"/>
                  </a:ext>
                </a:extLst>
              </p:cNvPr>
              <p:cNvSpPr/>
              <p:nvPr/>
            </p:nvSpPr>
            <p:spPr bwMode="auto">
              <a:xfrm>
                <a:off x="8223304" y="3316815"/>
                <a:ext cx="530309" cy="563751"/>
              </a:xfrm>
              <a:prstGeom prst="roundRect">
                <a:avLst>
                  <a:gd name="adj" fmla="val 8688"/>
                </a:avLst>
              </a:prstGeom>
              <a:solidFill>
                <a:srgbClr val="FFC000"/>
              </a:solidFill>
              <a:ln w="3175" cap="flat" cmpd="sng" algn="ctr">
                <a:solidFill>
                  <a:schemeClr val="bg1"/>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181818">
                      <a:lumMod val="75000"/>
                      <a:lumOff val="25000"/>
                    </a:srgbClr>
                  </a:buClr>
                  <a:buSzTx/>
                  <a:buFontTx/>
                  <a:buNone/>
                  <a:tabLst/>
                  <a:defRPr/>
                </a:pPr>
                <a:endParaRPr kumimoji="0" lang="en-US" sz="800" b="0" i="0" u="none" strike="noStrike" kern="1200" cap="none" spc="0" normalizeH="0" baseline="0" noProof="0" err="1">
                  <a:ln>
                    <a:noFill/>
                  </a:ln>
                  <a:solidFill>
                    <a:srgbClr val="181818">
                      <a:lumMod val="75000"/>
                      <a:lumOff val="25000"/>
                    </a:srgbClr>
                  </a:solidFill>
                  <a:effectLst/>
                  <a:uLnTx/>
                  <a:uFillTx/>
                  <a:latin typeface="Ericsson Hilda"/>
                  <a:ea typeface="+mn-ea"/>
                  <a:cs typeface="+mn-cs"/>
                </a:endParaRPr>
              </a:p>
            </p:txBody>
          </p:sp>
          <p:sp>
            <p:nvSpPr>
              <p:cNvPr id="475" name="Rectangle: Rounded Corners 474">
                <a:extLst>
                  <a:ext uri="{FF2B5EF4-FFF2-40B4-BE49-F238E27FC236}">
                    <a16:creationId xmlns:a16="http://schemas.microsoft.com/office/drawing/2014/main" id="{A93B7DDF-A16E-4DB5-A2FD-6DE26C61BA8A}"/>
                  </a:ext>
                </a:extLst>
              </p:cNvPr>
              <p:cNvSpPr/>
              <p:nvPr/>
            </p:nvSpPr>
            <p:spPr bwMode="auto">
              <a:xfrm>
                <a:off x="8258581" y="3317321"/>
                <a:ext cx="434860" cy="178055"/>
              </a:xfrm>
              <a:prstGeom prst="roundRect">
                <a:avLst>
                  <a:gd name="adj" fmla="val 8688"/>
                </a:avLst>
              </a:prstGeom>
              <a:solidFill>
                <a:srgbClr val="92D050"/>
              </a:solidFill>
              <a:ln w="3175" cap="flat" cmpd="sng" algn="ctr">
                <a:solidFill>
                  <a:schemeClr val="bg1"/>
                </a:solid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lumMod val="75000"/>
                      <a:lumOff val="25000"/>
                    </a:srgbClr>
                  </a:buClr>
                  <a:buSzTx/>
                  <a:buFontTx/>
                  <a:buNone/>
                  <a:tabLst/>
                  <a:defRPr/>
                </a:pPr>
                <a:r>
                  <a:rPr kumimoji="0" lang="en-US" sz="800" b="0" i="0" u="none" strike="noStrike" kern="1200" cap="none" spc="0" normalizeH="0" baseline="0" noProof="0">
                    <a:ln>
                      <a:noFill/>
                    </a:ln>
                    <a:effectLst/>
                    <a:uLnTx/>
                    <a:uFillTx/>
                    <a:latin typeface="Ericsson Hilda"/>
                    <a:ea typeface="+mn-ea"/>
                    <a:cs typeface="+mn-cs"/>
                  </a:rPr>
                  <a:t>PCRF</a:t>
                </a:r>
              </a:p>
            </p:txBody>
          </p:sp>
        </p:grpSp>
        <p:sp>
          <p:nvSpPr>
            <p:cNvPr id="266" name="Callout: Line 265">
              <a:extLst>
                <a:ext uri="{FF2B5EF4-FFF2-40B4-BE49-F238E27FC236}">
                  <a16:creationId xmlns:a16="http://schemas.microsoft.com/office/drawing/2014/main" id="{555AF2E8-9BC3-4467-A8EA-35BE5A154F73}"/>
                </a:ext>
              </a:extLst>
            </p:cNvPr>
            <p:cNvSpPr/>
            <p:nvPr/>
          </p:nvSpPr>
          <p:spPr bwMode="auto">
            <a:xfrm>
              <a:off x="8732259" y="1278447"/>
              <a:ext cx="1689563" cy="693996"/>
            </a:xfrm>
            <a:prstGeom prst="borderCallout1">
              <a:avLst>
                <a:gd name="adj1" fmla="val 49037"/>
                <a:gd name="adj2" fmla="val -30"/>
                <a:gd name="adj3" fmla="val 279103"/>
                <a:gd name="adj4" fmla="val -14760"/>
              </a:avLst>
            </a:prstGeom>
            <a:solidFill>
              <a:schemeClr val="bg1"/>
            </a:solidFill>
            <a:ln w="3175" cap="flat" cmpd="sng" algn="ctr">
              <a:solidFill>
                <a:schemeClr val="accent6"/>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noAutofit/>
            </a:bodyPr>
            <a:lstStyle/>
            <a:p>
              <a:pPr marR="0" algn="l" defTabSz="914400" rtl="0" eaLnBrk="1" fontAlgn="base" latinLnBrk="0" hangingPunct="1">
                <a:lnSpc>
                  <a:spcPct val="100000"/>
                </a:lnSpc>
                <a:spcBef>
                  <a:spcPts val="300"/>
                </a:spcBef>
                <a:spcAft>
                  <a:spcPct val="0"/>
                </a:spcAft>
                <a:buClrTx/>
                <a:buSzTx/>
                <a:tabLst/>
              </a:pPr>
              <a:r>
                <a:rPr kumimoji="0" lang="sv-SE" sz="1200" b="0" i="0" u="none" strike="noStrike" cap="none" normalizeH="0" baseline="0">
                  <a:ln>
                    <a:noFill/>
                  </a:ln>
                  <a:effectLst/>
                  <a:latin typeface="+mn-lt"/>
                </a:rPr>
                <a:t>PCF provides similar function as PCRF in EPC.</a:t>
              </a:r>
              <a:endParaRPr kumimoji="0" lang="en-US" sz="1200" b="0" i="0" u="none" strike="noStrike" cap="none" normalizeH="0" baseline="0" err="1">
                <a:ln>
                  <a:noFill/>
                </a:ln>
                <a:effectLst/>
                <a:latin typeface="+mn-lt"/>
              </a:endParaRPr>
            </a:p>
          </p:txBody>
        </p:sp>
      </p:grpSp>
      <p:grpSp>
        <p:nvGrpSpPr>
          <p:cNvPr id="463" name="Group 462">
            <a:extLst>
              <a:ext uri="{FF2B5EF4-FFF2-40B4-BE49-F238E27FC236}">
                <a16:creationId xmlns:a16="http://schemas.microsoft.com/office/drawing/2014/main" id="{33C276D9-1AB8-4D01-B939-DC4457FBB409}"/>
              </a:ext>
            </a:extLst>
          </p:cNvPr>
          <p:cNvGrpSpPr/>
          <p:nvPr/>
        </p:nvGrpSpPr>
        <p:grpSpPr>
          <a:xfrm>
            <a:off x="8942761" y="2010939"/>
            <a:ext cx="3181727" cy="3088062"/>
            <a:chOff x="8942761" y="2010939"/>
            <a:chExt cx="3181727" cy="3088062"/>
          </a:xfrm>
        </p:grpSpPr>
        <p:grpSp>
          <p:nvGrpSpPr>
            <p:cNvPr id="454" name="Group 453">
              <a:extLst>
                <a:ext uri="{FF2B5EF4-FFF2-40B4-BE49-F238E27FC236}">
                  <a16:creationId xmlns:a16="http://schemas.microsoft.com/office/drawing/2014/main" id="{5F4BBFA6-5489-44CA-9A29-98AFF873B6F9}"/>
                </a:ext>
              </a:extLst>
            </p:cNvPr>
            <p:cNvGrpSpPr/>
            <p:nvPr/>
          </p:nvGrpSpPr>
          <p:grpSpPr>
            <a:xfrm>
              <a:off x="8942761" y="4436047"/>
              <a:ext cx="1287643" cy="662954"/>
              <a:chOff x="8942761" y="4181606"/>
              <a:chExt cx="1287643" cy="662954"/>
            </a:xfrm>
          </p:grpSpPr>
          <p:grpSp>
            <p:nvGrpSpPr>
              <p:cNvPr id="29" name="Group 28">
                <a:extLst>
                  <a:ext uri="{FF2B5EF4-FFF2-40B4-BE49-F238E27FC236}">
                    <a16:creationId xmlns:a16="http://schemas.microsoft.com/office/drawing/2014/main" id="{DB7B68F8-9A15-4A00-8F54-F0A980EBDB45}"/>
                  </a:ext>
                </a:extLst>
              </p:cNvPr>
              <p:cNvGrpSpPr/>
              <p:nvPr/>
            </p:nvGrpSpPr>
            <p:grpSpPr>
              <a:xfrm>
                <a:off x="8942761" y="4181606"/>
                <a:ext cx="1287643" cy="662954"/>
                <a:chOff x="8948081" y="4539412"/>
                <a:chExt cx="1287643" cy="662954"/>
              </a:xfrm>
            </p:grpSpPr>
            <p:sp>
              <p:nvSpPr>
                <p:cNvPr id="277" name="Rectangle: Rounded Corners 276">
                  <a:extLst>
                    <a:ext uri="{FF2B5EF4-FFF2-40B4-BE49-F238E27FC236}">
                      <a16:creationId xmlns:a16="http://schemas.microsoft.com/office/drawing/2014/main" id="{3CDFB7D1-FEC0-427A-B083-1B31ECEF42CE}"/>
                    </a:ext>
                  </a:extLst>
                </p:cNvPr>
                <p:cNvSpPr/>
                <p:nvPr/>
              </p:nvSpPr>
              <p:spPr bwMode="auto">
                <a:xfrm>
                  <a:off x="9320471" y="4539412"/>
                  <a:ext cx="530309" cy="642170"/>
                </a:xfrm>
                <a:prstGeom prst="roundRect">
                  <a:avLst>
                    <a:gd name="adj" fmla="val 8688"/>
                  </a:avLst>
                </a:prstGeom>
                <a:solidFill>
                  <a:srgbClr val="FFC000"/>
                </a:solidFill>
                <a:ln w="3175" cap="flat" cmpd="sng" algn="ctr">
                  <a:solidFill>
                    <a:schemeClr val="bg1"/>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181818">
                        <a:lumMod val="75000"/>
                        <a:lumOff val="25000"/>
                      </a:srgbClr>
                    </a:buClr>
                    <a:buSzTx/>
                    <a:buFontTx/>
                    <a:buNone/>
                    <a:tabLst/>
                    <a:defRPr/>
                  </a:pPr>
                  <a:endParaRPr kumimoji="0" lang="en-US" sz="800" b="0" i="0" u="none" strike="noStrike" kern="1200" cap="none" spc="0" normalizeH="0" baseline="0" noProof="0" err="1">
                    <a:ln>
                      <a:noFill/>
                    </a:ln>
                    <a:solidFill>
                      <a:srgbClr val="181818">
                        <a:lumMod val="75000"/>
                        <a:lumOff val="25000"/>
                      </a:srgbClr>
                    </a:solidFill>
                    <a:effectLst/>
                    <a:uLnTx/>
                    <a:uFillTx/>
                    <a:latin typeface="Ericsson Hilda"/>
                    <a:ea typeface="+mn-ea"/>
                    <a:cs typeface="+mn-cs"/>
                  </a:endParaRPr>
                </a:p>
              </p:txBody>
            </p:sp>
            <p:sp>
              <p:nvSpPr>
                <p:cNvPr id="116" name="Rectangle: Rounded Corners 115">
                  <a:extLst>
                    <a:ext uri="{FF2B5EF4-FFF2-40B4-BE49-F238E27FC236}">
                      <a16:creationId xmlns:a16="http://schemas.microsoft.com/office/drawing/2014/main" id="{672E7C15-3EE7-4550-A78D-3FF7F2BFA360}"/>
                    </a:ext>
                  </a:extLst>
                </p:cNvPr>
                <p:cNvSpPr/>
                <p:nvPr/>
              </p:nvSpPr>
              <p:spPr bwMode="auto">
                <a:xfrm>
                  <a:off x="9772452" y="5020569"/>
                  <a:ext cx="463272" cy="181797"/>
                </a:xfrm>
                <a:prstGeom prst="roundRect">
                  <a:avLst>
                    <a:gd name="adj" fmla="val 8688"/>
                  </a:avLst>
                </a:prstGeom>
                <a:solidFill>
                  <a:srgbClr val="92D050"/>
                </a:solidFill>
                <a:ln w="3175" cap="flat" cmpd="sng" algn="ctr">
                  <a:solidFill>
                    <a:schemeClr val="bg1"/>
                  </a:solid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lumMod val="75000"/>
                        <a:lumOff val="25000"/>
                      </a:srgbClr>
                    </a:buClr>
                    <a:buSzTx/>
                    <a:buFontTx/>
                    <a:buNone/>
                    <a:tabLst/>
                    <a:defRPr/>
                  </a:pPr>
                  <a:r>
                    <a:rPr kumimoji="0" lang="en-US" sz="800" b="0" i="0" u="none" strike="noStrike" kern="1200" cap="none" spc="0" normalizeH="0" baseline="0" noProof="0">
                      <a:ln>
                        <a:noFill/>
                      </a:ln>
                      <a:effectLst/>
                      <a:uLnTx/>
                      <a:uFillTx/>
                      <a:latin typeface="Ericsson Hilda"/>
                      <a:ea typeface="+mn-ea"/>
                      <a:cs typeface="+mn-cs"/>
                    </a:rPr>
                    <a:t>PGW-C</a:t>
                  </a:r>
                </a:p>
              </p:txBody>
            </p:sp>
            <p:sp>
              <p:nvSpPr>
                <p:cNvPr id="276" name="Rectangle: Rounded Corners 275">
                  <a:extLst>
                    <a:ext uri="{FF2B5EF4-FFF2-40B4-BE49-F238E27FC236}">
                      <a16:creationId xmlns:a16="http://schemas.microsoft.com/office/drawing/2014/main" id="{12FCEF2C-3EAA-48C3-9A31-A7FDC41C2C2F}"/>
                    </a:ext>
                  </a:extLst>
                </p:cNvPr>
                <p:cNvSpPr/>
                <p:nvPr/>
              </p:nvSpPr>
              <p:spPr bwMode="auto">
                <a:xfrm>
                  <a:off x="8948081" y="5011163"/>
                  <a:ext cx="463272" cy="181797"/>
                </a:xfrm>
                <a:prstGeom prst="roundRect">
                  <a:avLst>
                    <a:gd name="adj" fmla="val 8688"/>
                  </a:avLst>
                </a:prstGeom>
                <a:solidFill>
                  <a:srgbClr val="92D050"/>
                </a:solidFill>
                <a:ln w="3175" cap="flat" cmpd="sng" algn="ctr">
                  <a:solidFill>
                    <a:schemeClr val="bg1"/>
                  </a:solid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lumMod val="75000"/>
                        <a:lumOff val="25000"/>
                      </a:srgbClr>
                    </a:buClr>
                    <a:buSzTx/>
                    <a:buFontTx/>
                    <a:buNone/>
                    <a:tabLst/>
                    <a:defRPr/>
                  </a:pPr>
                  <a:r>
                    <a:rPr kumimoji="0" lang="en-US" sz="800" b="0" i="0" u="none" strike="noStrike" kern="1200" cap="none" spc="0" normalizeH="0" baseline="0" noProof="0">
                      <a:ln>
                        <a:noFill/>
                      </a:ln>
                      <a:effectLst/>
                      <a:uLnTx/>
                      <a:uFillTx/>
                      <a:latin typeface="Ericsson Hilda"/>
                      <a:ea typeface="+mn-ea"/>
                      <a:cs typeface="+mn-cs"/>
                    </a:rPr>
                    <a:t>MME</a:t>
                  </a:r>
                </a:p>
              </p:txBody>
            </p:sp>
            <p:sp>
              <p:nvSpPr>
                <p:cNvPr id="114" name="Rectangle: Rounded Corners 113">
                  <a:extLst>
                    <a:ext uri="{FF2B5EF4-FFF2-40B4-BE49-F238E27FC236}">
                      <a16:creationId xmlns:a16="http://schemas.microsoft.com/office/drawing/2014/main" id="{89F44E34-200B-4B30-A212-CB60F22A800D}"/>
                    </a:ext>
                  </a:extLst>
                </p:cNvPr>
                <p:cNvSpPr/>
                <p:nvPr/>
              </p:nvSpPr>
              <p:spPr bwMode="auto">
                <a:xfrm>
                  <a:off x="9363453" y="5015418"/>
                  <a:ext cx="463272" cy="181797"/>
                </a:xfrm>
                <a:prstGeom prst="roundRect">
                  <a:avLst>
                    <a:gd name="adj" fmla="val 8688"/>
                  </a:avLst>
                </a:prstGeom>
                <a:solidFill>
                  <a:srgbClr val="92D050"/>
                </a:solidFill>
                <a:ln w="3175" cap="flat" cmpd="sng" algn="ctr">
                  <a:solidFill>
                    <a:schemeClr val="bg1"/>
                  </a:solid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lumMod val="75000"/>
                        <a:lumOff val="25000"/>
                      </a:srgbClr>
                    </a:buClr>
                    <a:buSzTx/>
                    <a:buFontTx/>
                    <a:buNone/>
                    <a:tabLst/>
                    <a:defRPr/>
                  </a:pPr>
                  <a:r>
                    <a:rPr kumimoji="0" lang="en-US" sz="800" b="0" i="0" u="none" strike="noStrike" kern="1200" cap="none" spc="0" normalizeH="0" baseline="0" noProof="0">
                      <a:ln>
                        <a:noFill/>
                      </a:ln>
                      <a:effectLst/>
                      <a:uLnTx/>
                      <a:uFillTx/>
                      <a:latin typeface="Ericsson Hilda"/>
                      <a:ea typeface="+mn-ea"/>
                      <a:cs typeface="+mn-cs"/>
                    </a:rPr>
                    <a:t>SGW-C</a:t>
                  </a:r>
                </a:p>
              </p:txBody>
            </p:sp>
          </p:grpSp>
          <p:sp>
            <p:nvSpPr>
              <p:cNvPr id="290" name="TextBox 289">
                <a:extLst>
                  <a:ext uri="{FF2B5EF4-FFF2-40B4-BE49-F238E27FC236}">
                    <a16:creationId xmlns:a16="http://schemas.microsoft.com/office/drawing/2014/main" id="{55FE605B-A631-4162-B95D-650B0C176CC9}"/>
                  </a:ext>
                </a:extLst>
              </p:cNvPr>
              <p:cNvSpPr txBox="1"/>
              <p:nvPr/>
            </p:nvSpPr>
            <p:spPr bwMode="auto">
              <a:xfrm>
                <a:off x="9419610" y="4246772"/>
                <a:ext cx="324341" cy="411620"/>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0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0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181818"/>
                    </a:solidFill>
                    <a:effectLst/>
                    <a:uLnTx/>
                    <a:uFillTx/>
                    <a:latin typeface="Ericsson Hilda"/>
                    <a:ea typeface="+mn-ea"/>
                    <a:cs typeface="+mn-cs"/>
                  </a:rPr>
                  <a:t>SMF</a:t>
                </a:r>
              </a:p>
            </p:txBody>
          </p:sp>
        </p:grpSp>
        <p:sp>
          <p:nvSpPr>
            <p:cNvPr id="271" name="Callout: Line 270">
              <a:extLst>
                <a:ext uri="{FF2B5EF4-FFF2-40B4-BE49-F238E27FC236}">
                  <a16:creationId xmlns:a16="http://schemas.microsoft.com/office/drawing/2014/main" id="{BC4F4163-7F46-4585-9BBA-71292A077D5B}"/>
                </a:ext>
              </a:extLst>
            </p:cNvPr>
            <p:cNvSpPr/>
            <p:nvPr/>
          </p:nvSpPr>
          <p:spPr bwMode="auto">
            <a:xfrm>
              <a:off x="10434925" y="2010939"/>
              <a:ext cx="1689563" cy="693996"/>
            </a:xfrm>
            <a:prstGeom prst="borderCallout1">
              <a:avLst>
                <a:gd name="adj1" fmla="val 49037"/>
                <a:gd name="adj2" fmla="val -30"/>
                <a:gd name="adj3" fmla="val 346574"/>
                <a:gd name="adj4" fmla="val -43376"/>
              </a:avLst>
            </a:prstGeom>
            <a:solidFill>
              <a:schemeClr val="bg1"/>
            </a:solidFill>
            <a:ln w="3175" cap="flat" cmpd="sng" algn="ctr">
              <a:solidFill>
                <a:schemeClr val="accent6"/>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noAutofit/>
            </a:bodyPr>
            <a:lstStyle/>
            <a:p>
              <a:pPr marR="0" algn="l" defTabSz="914400" rtl="0" eaLnBrk="1" fontAlgn="base" latinLnBrk="0" hangingPunct="1">
                <a:lnSpc>
                  <a:spcPct val="100000"/>
                </a:lnSpc>
                <a:spcBef>
                  <a:spcPts val="300"/>
                </a:spcBef>
                <a:spcAft>
                  <a:spcPct val="0"/>
                </a:spcAft>
                <a:buClrTx/>
                <a:buSzTx/>
                <a:tabLst/>
              </a:pPr>
              <a:r>
                <a:rPr kumimoji="0" lang="sv-SE" sz="1200" b="0" i="0" u="none" strike="noStrike" cap="none" normalizeH="0" baseline="0">
                  <a:ln>
                    <a:noFill/>
                  </a:ln>
                  <a:effectLst/>
                  <a:latin typeface="+mn-lt"/>
                </a:rPr>
                <a:t>SMF provides similar function as SGW/PGW-CP in EPC.</a:t>
              </a:r>
              <a:endParaRPr kumimoji="0" lang="en-US" sz="1200" b="0" i="0" u="none" strike="noStrike" cap="none" normalizeH="0" baseline="0" err="1">
                <a:ln>
                  <a:noFill/>
                </a:ln>
                <a:effectLst/>
                <a:latin typeface="+mn-lt"/>
              </a:endParaRPr>
            </a:p>
          </p:txBody>
        </p:sp>
      </p:grpSp>
      <p:grpSp>
        <p:nvGrpSpPr>
          <p:cNvPr id="462" name="Group 461">
            <a:extLst>
              <a:ext uri="{FF2B5EF4-FFF2-40B4-BE49-F238E27FC236}">
                <a16:creationId xmlns:a16="http://schemas.microsoft.com/office/drawing/2014/main" id="{645286D1-48CD-4F23-A882-121A6D404194}"/>
              </a:ext>
            </a:extLst>
          </p:cNvPr>
          <p:cNvGrpSpPr/>
          <p:nvPr/>
        </p:nvGrpSpPr>
        <p:grpSpPr>
          <a:xfrm>
            <a:off x="9113769" y="5204386"/>
            <a:ext cx="3028275" cy="1563213"/>
            <a:chOff x="9113769" y="5204386"/>
            <a:chExt cx="3028275" cy="1563213"/>
          </a:xfrm>
        </p:grpSpPr>
        <p:grpSp>
          <p:nvGrpSpPr>
            <p:cNvPr id="455" name="Group 454">
              <a:extLst>
                <a:ext uri="{FF2B5EF4-FFF2-40B4-BE49-F238E27FC236}">
                  <a16:creationId xmlns:a16="http://schemas.microsoft.com/office/drawing/2014/main" id="{A08032DE-5D7A-496F-BD21-FD79E9964241}"/>
                </a:ext>
              </a:extLst>
            </p:cNvPr>
            <p:cNvGrpSpPr/>
            <p:nvPr/>
          </p:nvGrpSpPr>
          <p:grpSpPr>
            <a:xfrm>
              <a:off x="9113769" y="5204386"/>
              <a:ext cx="928648" cy="667224"/>
              <a:chOff x="9113769" y="5530388"/>
              <a:chExt cx="928648" cy="667224"/>
            </a:xfrm>
          </p:grpSpPr>
          <p:grpSp>
            <p:nvGrpSpPr>
              <p:cNvPr id="30" name="Group 29">
                <a:extLst>
                  <a:ext uri="{FF2B5EF4-FFF2-40B4-BE49-F238E27FC236}">
                    <a16:creationId xmlns:a16="http://schemas.microsoft.com/office/drawing/2014/main" id="{7DD68A6B-5E1D-4ABF-AF65-809AEE822D64}"/>
                  </a:ext>
                </a:extLst>
              </p:cNvPr>
              <p:cNvGrpSpPr/>
              <p:nvPr/>
            </p:nvGrpSpPr>
            <p:grpSpPr>
              <a:xfrm>
                <a:off x="9113769" y="5530388"/>
                <a:ext cx="928648" cy="667224"/>
                <a:chOff x="9106682" y="5266737"/>
                <a:chExt cx="928648" cy="667224"/>
              </a:xfrm>
            </p:grpSpPr>
            <p:sp>
              <p:nvSpPr>
                <p:cNvPr id="280" name="Rectangle: Rounded Corners 279">
                  <a:extLst>
                    <a:ext uri="{FF2B5EF4-FFF2-40B4-BE49-F238E27FC236}">
                      <a16:creationId xmlns:a16="http://schemas.microsoft.com/office/drawing/2014/main" id="{17156CC3-F921-43AA-9864-C97AADFC6403}"/>
                    </a:ext>
                  </a:extLst>
                </p:cNvPr>
                <p:cNvSpPr/>
                <p:nvPr/>
              </p:nvSpPr>
              <p:spPr bwMode="auto">
                <a:xfrm>
                  <a:off x="9317077" y="5266737"/>
                  <a:ext cx="530309" cy="642170"/>
                </a:xfrm>
                <a:prstGeom prst="roundRect">
                  <a:avLst>
                    <a:gd name="adj" fmla="val 8688"/>
                  </a:avLst>
                </a:prstGeom>
                <a:solidFill>
                  <a:srgbClr val="FFC000"/>
                </a:solidFill>
                <a:ln w="3175" cap="flat" cmpd="sng" algn="ctr">
                  <a:solidFill>
                    <a:schemeClr val="bg1"/>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181818">
                        <a:lumMod val="75000"/>
                        <a:lumOff val="25000"/>
                      </a:srgbClr>
                    </a:buClr>
                    <a:buSzTx/>
                    <a:buFontTx/>
                    <a:buNone/>
                    <a:tabLst/>
                    <a:defRPr/>
                  </a:pPr>
                  <a:endParaRPr kumimoji="0" lang="en-US" sz="800" b="0" i="0" u="none" strike="noStrike" kern="1200" cap="none" spc="0" normalizeH="0" baseline="0" noProof="0" err="1">
                    <a:ln>
                      <a:noFill/>
                    </a:ln>
                    <a:solidFill>
                      <a:srgbClr val="181818">
                        <a:lumMod val="75000"/>
                        <a:lumOff val="25000"/>
                      </a:srgbClr>
                    </a:solidFill>
                    <a:effectLst/>
                    <a:uLnTx/>
                    <a:uFillTx/>
                    <a:latin typeface="Ericsson Hilda"/>
                    <a:ea typeface="+mn-ea"/>
                    <a:cs typeface="+mn-cs"/>
                  </a:endParaRPr>
                </a:p>
              </p:txBody>
            </p:sp>
            <p:sp>
              <p:nvSpPr>
                <p:cNvPr id="117" name="Rectangle: Rounded Corners 116">
                  <a:extLst>
                    <a:ext uri="{FF2B5EF4-FFF2-40B4-BE49-F238E27FC236}">
                      <a16:creationId xmlns:a16="http://schemas.microsoft.com/office/drawing/2014/main" id="{ADD894FB-479B-44EC-8388-4E4CF5073BA2}"/>
                    </a:ext>
                  </a:extLst>
                </p:cNvPr>
                <p:cNvSpPr/>
                <p:nvPr/>
              </p:nvSpPr>
              <p:spPr bwMode="auto">
                <a:xfrm>
                  <a:off x="9106682" y="5752164"/>
                  <a:ext cx="463272" cy="181797"/>
                </a:xfrm>
                <a:prstGeom prst="roundRect">
                  <a:avLst>
                    <a:gd name="adj" fmla="val 8688"/>
                  </a:avLst>
                </a:prstGeom>
                <a:solidFill>
                  <a:srgbClr val="92D050"/>
                </a:solidFill>
                <a:ln w="3175" cap="flat" cmpd="sng" algn="ctr">
                  <a:solidFill>
                    <a:schemeClr val="bg1"/>
                  </a:solid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lumMod val="75000"/>
                        <a:lumOff val="25000"/>
                      </a:srgbClr>
                    </a:buClr>
                    <a:buSzTx/>
                    <a:buFontTx/>
                    <a:buNone/>
                    <a:tabLst/>
                    <a:defRPr/>
                  </a:pPr>
                  <a:r>
                    <a:rPr kumimoji="0" lang="en-US" sz="800" b="0" i="0" u="none" strike="noStrike" kern="1200" cap="none" spc="0" normalizeH="0" baseline="0" noProof="0">
                      <a:ln>
                        <a:noFill/>
                      </a:ln>
                      <a:effectLst/>
                      <a:uLnTx/>
                      <a:uFillTx/>
                      <a:latin typeface="Ericsson Hilda"/>
                      <a:ea typeface="+mn-ea"/>
                      <a:cs typeface="+mn-cs"/>
                    </a:rPr>
                    <a:t>SGW-U</a:t>
                  </a:r>
                </a:p>
              </p:txBody>
            </p:sp>
            <p:sp>
              <p:nvSpPr>
                <p:cNvPr id="118" name="Rectangle: Rounded Corners 117">
                  <a:extLst>
                    <a:ext uri="{FF2B5EF4-FFF2-40B4-BE49-F238E27FC236}">
                      <a16:creationId xmlns:a16="http://schemas.microsoft.com/office/drawing/2014/main" id="{434E8FD3-D4A2-4894-9E85-5C8B2681CEF5}"/>
                    </a:ext>
                  </a:extLst>
                </p:cNvPr>
                <p:cNvSpPr/>
                <p:nvPr/>
              </p:nvSpPr>
              <p:spPr bwMode="auto">
                <a:xfrm>
                  <a:off x="9572058" y="5752164"/>
                  <a:ext cx="463272" cy="181797"/>
                </a:xfrm>
                <a:prstGeom prst="roundRect">
                  <a:avLst>
                    <a:gd name="adj" fmla="val 8688"/>
                  </a:avLst>
                </a:prstGeom>
                <a:solidFill>
                  <a:srgbClr val="92D050"/>
                </a:solidFill>
                <a:ln w="3175" cap="flat" cmpd="sng" algn="ctr">
                  <a:solidFill>
                    <a:schemeClr val="bg1"/>
                  </a:solid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lumMod val="75000"/>
                        <a:lumOff val="25000"/>
                      </a:srgbClr>
                    </a:buClr>
                    <a:buSzTx/>
                    <a:buFontTx/>
                    <a:buNone/>
                    <a:tabLst/>
                    <a:defRPr/>
                  </a:pPr>
                  <a:r>
                    <a:rPr kumimoji="0" lang="en-US" sz="800" b="0" i="0" u="none" strike="noStrike" kern="1200" cap="none" spc="0" normalizeH="0" baseline="0" noProof="0">
                      <a:ln>
                        <a:noFill/>
                      </a:ln>
                      <a:effectLst/>
                      <a:uLnTx/>
                      <a:uFillTx/>
                      <a:latin typeface="Ericsson Hilda"/>
                      <a:ea typeface="+mn-ea"/>
                      <a:cs typeface="+mn-cs"/>
                    </a:rPr>
                    <a:t>PGW-U</a:t>
                  </a:r>
                </a:p>
              </p:txBody>
            </p:sp>
          </p:grpSp>
          <p:sp>
            <p:nvSpPr>
              <p:cNvPr id="291" name="TextBox 290">
                <a:extLst>
                  <a:ext uri="{FF2B5EF4-FFF2-40B4-BE49-F238E27FC236}">
                    <a16:creationId xmlns:a16="http://schemas.microsoft.com/office/drawing/2014/main" id="{1AD5E9CC-1E0C-4D6F-B25D-C0C1C4E240A3}"/>
                  </a:ext>
                </a:extLst>
              </p:cNvPr>
              <p:cNvSpPr txBox="1"/>
              <p:nvPr/>
            </p:nvSpPr>
            <p:spPr bwMode="auto">
              <a:xfrm>
                <a:off x="9420048" y="5603190"/>
                <a:ext cx="324341" cy="411620"/>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0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G</a:t>
                </a:r>
                <a:endParaRPr kumimoji="0" lang="en-US" sz="10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181818"/>
                    </a:solidFill>
                    <a:effectLst/>
                    <a:uLnTx/>
                    <a:uFillTx/>
                    <a:latin typeface="Ericsson Hilda"/>
                    <a:ea typeface="+mn-ea"/>
                    <a:cs typeface="+mn-cs"/>
                  </a:rPr>
                  <a:t>UPF</a:t>
                </a:r>
              </a:p>
            </p:txBody>
          </p:sp>
        </p:grpSp>
        <p:sp>
          <p:nvSpPr>
            <p:cNvPr id="272" name="Callout: Line 271">
              <a:extLst>
                <a:ext uri="{FF2B5EF4-FFF2-40B4-BE49-F238E27FC236}">
                  <a16:creationId xmlns:a16="http://schemas.microsoft.com/office/drawing/2014/main" id="{6F6F2365-B51A-49BD-9471-5B0BE7A9B1D5}"/>
                </a:ext>
              </a:extLst>
            </p:cNvPr>
            <p:cNvSpPr/>
            <p:nvPr/>
          </p:nvSpPr>
          <p:spPr bwMode="auto">
            <a:xfrm>
              <a:off x="10452481" y="6073603"/>
              <a:ext cx="1689563" cy="693996"/>
            </a:xfrm>
            <a:prstGeom prst="borderCallout1">
              <a:avLst>
                <a:gd name="adj1" fmla="val 49037"/>
                <a:gd name="adj2" fmla="val -30"/>
                <a:gd name="adj3" fmla="val -88888"/>
                <a:gd name="adj4" fmla="val -35663"/>
              </a:avLst>
            </a:prstGeom>
            <a:solidFill>
              <a:schemeClr val="bg1"/>
            </a:solidFill>
            <a:ln w="3175" cap="flat" cmpd="sng" algn="ctr">
              <a:solidFill>
                <a:schemeClr val="accent6"/>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noAutofit/>
            </a:bodyPr>
            <a:lstStyle/>
            <a:p>
              <a:pPr marR="0" algn="l" defTabSz="914400" rtl="0" eaLnBrk="1" fontAlgn="base" latinLnBrk="0" hangingPunct="1">
                <a:lnSpc>
                  <a:spcPct val="100000"/>
                </a:lnSpc>
                <a:spcBef>
                  <a:spcPts val="300"/>
                </a:spcBef>
                <a:spcAft>
                  <a:spcPct val="0"/>
                </a:spcAft>
                <a:buClrTx/>
                <a:buSzTx/>
                <a:tabLst/>
              </a:pPr>
              <a:r>
                <a:rPr kumimoji="0" lang="sv-SE" sz="1200" b="0" i="0" u="none" strike="noStrike" cap="none" normalizeH="0" baseline="0">
                  <a:ln>
                    <a:noFill/>
                  </a:ln>
                  <a:effectLst/>
                  <a:latin typeface="+mn-lt"/>
                </a:rPr>
                <a:t>UPF provides similar function as SGW/PGW-UP in EPC.</a:t>
              </a:r>
              <a:endParaRPr kumimoji="0" lang="en-US" sz="1200" b="0" i="0" u="none" strike="noStrike" cap="none" normalizeH="0" baseline="0" err="1">
                <a:ln>
                  <a:noFill/>
                </a:ln>
                <a:effectLst/>
                <a:latin typeface="+mn-lt"/>
              </a:endParaRPr>
            </a:p>
          </p:txBody>
        </p:sp>
      </p:grpSp>
      <p:grpSp>
        <p:nvGrpSpPr>
          <p:cNvPr id="459" name="Group 458">
            <a:extLst>
              <a:ext uri="{FF2B5EF4-FFF2-40B4-BE49-F238E27FC236}">
                <a16:creationId xmlns:a16="http://schemas.microsoft.com/office/drawing/2014/main" id="{35D3B5E2-9CB9-47E9-8620-8E06135916C2}"/>
              </a:ext>
            </a:extLst>
          </p:cNvPr>
          <p:cNvGrpSpPr/>
          <p:nvPr/>
        </p:nvGrpSpPr>
        <p:grpSpPr>
          <a:xfrm>
            <a:off x="5599466" y="1329674"/>
            <a:ext cx="2512172" cy="2530222"/>
            <a:chOff x="5599466" y="1329674"/>
            <a:chExt cx="2512172" cy="2530222"/>
          </a:xfrm>
        </p:grpSpPr>
        <p:grpSp>
          <p:nvGrpSpPr>
            <p:cNvPr id="450" name="Group 449">
              <a:extLst>
                <a:ext uri="{FF2B5EF4-FFF2-40B4-BE49-F238E27FC236}">
                  <a16:creationId xmlns:a16="http://schemas.microsoft.com/office/drawing/2014/main" id="{0F53155C-4156-4C1B-8E5E-999214C98C93}"/>
                </a:ext>
              </a:extLst>
            </p:cNvPr>
            <p:cNvGrpSpPr/>
            <p:nvPr/>
          </p:nvGrpSpPr>
          <p:grpSpPr>
            <a:xfrm>
              <a:off x="6262608" y="3153370"/>
              <a:ext cx="530309" cy="706526"/>
              <a:chOff x="6246706" y="3018203"/>
              <a:chExt cx="530309" cy="706526"/>
            </a:xfrm>
          </p:grpSpPr>
          <p:grpSp>
            <p:nvGrpSpPr>
              <p:cNvPr id="448" name="Group 447">
                <a:extLst>
                  <a:ext uri="{FF2B5EF4-FFF2-40B4-BE49-F238E27FC236}">
                    <a16:creationId xmlns:a16="http://schemas.microsoft.com/office/drawing/2014/main" id="{A6BFFF22-FA13-41CB-B1BF-7E7DFE758E58}"/>
                  </a:ext>
                </a:extLst>
              </p:cNvPr>
              <p:cNvGrpSpPr/>
              <p:nvPr/>
            </p:nvGrpSpPr>
            <p:grpSpPr>
              <a:xfrm>
                <a:off x="6246706" y="3018203"/>
                <a:ext cx="530309" cy="706526"/>
                <a:chOff x="6283918" y="3161324"/>
                <a:chExt cx="530309" cy="706526"/>
              </a:xfrm>
            </p:grpSpPr>
            <p:sp>
              <p:nvSpPr>
                <p:cNvPr id="284" name="Rectangle: Rounded Corners 283">
                  <a:extLst>
                    <a:ext uri="{FF2B5EF4-FFF2-40B4-BE49-F238E27FC236}">
                      <a16:creationId xmlns:a16="http://schemas.microsoft.com/office/drawing/2014/main" id="{75D05880-C2AD-4EBD-A2BE-4E6D2D924E93}"/>
                    </a:ext>
                  </a:extLst>
                </p:cNvPr>
                <p:cNvSpPr/>
                <p:nvPr/>
              </p:nvSpPr>
              <p:spPr bwMode="auto">
                <a:xfrm>
                  <a:off x="6283918" y="3225680"/>
                  <a:ext cx="530309" cy="642170"/>
                </a:xfrm>
                <a:prstGeom prst="roundRect">
                  <a:avLst>
                    <a:gd name="adj" fmla="val 8688"/>
                  </a:avLst>
                </a:prstGeom>
                <a:solidFill>
                  <a:srgbClr val="FFC000"/>
                </a:solidFill>
                <a:ln w="3175" cap="flat" cmpd="sng" algn="ctr">
                  <a:solidFill>
                    <a:schemeClr val="bg1"/>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181818">
                        <a:lumMod val="75000"/>
                        <a:lumOff val="25000"/>
                      </a:srgbClr>
                    </a:buClr>
                    <a:buSzTx/>
                    <a:buFontTx/>
                    <a:buNone/>
                    <a:tabLst/>
                    <a:defRPr/>
                  </a:pPr>
                  <a:endParaRPr kumimoji="0" lang="en-US" sz="800" b="0" i="0" u="none" strike="noStrike" kern="1200" cap="none" spc="0" normalizeH="0" baseline="0" noProof="0" err="1">
                    <a:ln>
                      <a:noFill/>
                    </a:ln>
                    <a:solidFill>
                      <a:srgbClr val="181818">
                        <a:lumMod val="75000"/>
                        <a:lumOff val="25000"/>
                      </a:srgbClr>
                    </a:solidFill>
                    <a:effectLst/>
                    <a:uLnTx/>
                    <a:uFillTx/>
                    <a:latin typeface="Ericsson Hilda"/>
                    <a:ea typeface="+mn-ea"/>
                    <a:cs typeface="+mn-cs"/>
                  </a:endParaRPr>
                </a:p>
              </p:txBody>
            </p:sp>
            <p:sp>
              <p:nvSpPr>
                <p:cNvPr id="286" name="Rectangle: Rounded Corners 285">
                  <a:extLst>
                    <a:ext uri="{FF2B5EF4-FFF2-40B4-BE49-F238E27FC236}">
                      <a16:creationId xmlns:a16="http://schemas.microsoft.com/office/drawing/2014/main" id="{05EECB4F-74C0-4D82-9943-B6CF64AF226D}"/>
                    </a:ext>
                  </a:extLst>
                </p:cNvPr>
                <p:cNvSpPr/>
                <p:nvPr/>
              </p:nvSpPr>
              <p:spPr bwMode="auto">
                <a:xfrm>
                  <a:off x="6319006" y="3161324"/>
                  <a:ext cx="463272" cy="178933"/>
                </a:xfrm>
                <a:prstGeom prst="roundRect">
                  <a:avLst>
                    <a:gd name="adj" fmla="val 8688"/>
                  </a:avLst>
                </a:prstGeom>
                <a:solidFill>
                  <a:srgbClr val="92D050"/>
                </a:solidFill>
                <a:ln w="3175" cap="flat" cmpd="sng" algn="ctr">
                  <a:solidFill>
                    <a:schemeClr val="bg1"/>
                  </a:solid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lumMod val="75000"/>
                        <a:lumOff val="25000"/>
                      </a:srgbClr>
                    </a:buClr>
                    <a:buSzTx/>
                    <a:buFontTx/>
                    <a:buNone/>
                    <a:tabLst/>
                    <a:defRPr/>
                  </a:pPr>
                  <a:r>
                    <a:rPr kumimoji="0" lang="en-US" sz="800" b="0" i="0" u="none" strike="noStrike" kern="1200" cap="none" spc="0" normalizeH="0" baseline="0" noProof="0">
                      <a:ln>
                        <a:noFill/>
                      </a:ln>
                      <a:effectLst/>
                      <a:uLnTx/>
                      <a:uFillTx/>
                      <a:latin typeface="Ericsson Hilda"/>
                      <a:ea typeface="+mn-ea"/>
                      <a:cs typeface="+mn-cs"/>
                    </a:rPr>
                    <a:t>HSS</a:t>
                  </a:r>
                </a:p>
              </p:txBody>
            </p:sp>
          </p:grpSp>
          <p:sp>
            <p:nvSpPr>
              <p:cNvPr id="292" name="TextBox 291">
                <a:extLst>
                  <a:ext uri="{FF2B5EF4-FFF2-40B4-BE49-F238E27FC236}">
                    <a16:creationId xmlns:a16="http://schemas.microsoft.com/office/drawing/2014/main" id="{76512A04-9516-45BB-9461-32BDA6247E84}"/>
                  </a:ext>
                </a:extLst>
              </p:cNvPr>
              <p:cNvSpPr txBox="1"/>
              <p:nvPr/>
            </p:nvSpPr>
            <p:spPr bwMode="auto">
              <a:xfrm>
                <a:off x="6352943" y="3252488"/>
                <a:ext cx="324341" cy="411620"/>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0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0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181818"/>
                    </a:solidFill>
                    <a:effectLst/>
                    <a:uLnTx/>
                    <a:uFillTx/>
                    <a:latin typeface="Ericsson Hilda"/>
                    <a:ea typeface="+mn-ea"/>
                    <a:cs typeface="+mn-cs"/>
                  </a:rPr>
                  <a:t>AUSF</a:t>
                </a:r>
              </a:p>
            </p:txBody>
          </p:sp>
        </p:grpSp>
        <p:grpSp>
          <p:nvGrpSpPr>
            <p:cNvPr id="31" name="Group 30">
              <a:extLst>
                <a:ext uri="{FF2B5EF4-FFF2-40B4-BE49-F238E27FC236}">
                  <a16:creationId xmlns:a16="http://schemas.microsoft.com/office/drawing/2014/main" id="{3BD55A3E-D545-417D-A214-E56DD4026332}"/>
                </a:ext>
              </a:extLst>
            </p:cNvPr>
            <p:cNvGrpSpPr/>
            <p:nvPr/>
          </p:nvGrpSpPr>
          <p:grpSpPr>
            <a:xfrm>
              <a:off x="7581329" y="3159155"/>
              <a:ext cx="530309" cy="687953"/>
              <a:chOff x="7560069" y="3167109"/>
              <a:chExt cx="530309" cy="687953"/>
            </a:xfrm>
          </p:grpSpPr>
          <p:sp>
            <p:nvSpPr>
              <p:cNvPr id="285" name="Rectangle: Rounded Corners 284">
                <a:extLst>
                  <a:ext uri="{FF2B5EF4-FFF2-40B4-BE49-F238E27FC236}">
                    <a16:creationId xmlns:a16="http://schemas.microsoft.com/office/drawing/2014/main" id="{A67941E8-F322-4C85-B841-4FD672427C7D}"/>
                  </a:ext>
                </a:extLst>
              </p:cNvPr>
              <p:cNvSpPr/>
              <p:nvPr/>
            </p:nvSpPr>
            <p:spPr bwMode="auto">
              <a:xfrm>
                <a:off x="7560069" y="3212892"/>
                <a:ext cx="530309" cy="642170"/>
              </a:xfrm>
              <a:prstGeom prst="roundRect">
                <a:avLst>
                  <a:gd name="adj" fmla="val 8688"/>
                </a:avLst>
              </a:prstGeom>
              <a:solidFill>
                <a:srgbClr val="FFC000"/>
              </a:solidFill>
              <a:ln w="3175" cap="flat" cmpd="sng" algn="ctr">
                <a:solidFill>
                  <a:schemeClr val="bg1"/>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181818">
                      <a:lumMod val="75000"/>
                      <a:lumOff val="25000"/>
                    </a:srgbClr>
                  </a:buClr>
                  <a:buSzTx/>
                  <a:buFontTx/>
                  <a:buNone/>
                  <a:tabLst/>
                  <a:defRPr/>
                </a:pPr>
                <a:endParaRPr kumimoji="0" lang="en-US" sz="800" b="0" i="0" u="none" strike="noStrike" kern="1200" cap="none" spc="0" normalizeH="0" baseline="0" noProof="0" err="1">
                  <a:ln>
                    <a:noFill/>
                  </a:ln>
                  <a:solidFill>
                    <a:srgbClr val="181818">
                      <a:lumMod val="75000"/>
                      <a:lumOff val="25000"/>
                    </a:srgbClr>
                  </a:solidFill>
                  <a:effectLst/>
                  <a:uLnTx/>
                  <a:uFillTx/>
                  <a:latin typeface="Ericsson Hilda"/>
                  <a:ea typeface="+mn-ea"/>
                  <a:cs typeface="+mn-cs"/>
                </a:endParaRPr>
              </a:p>
            </p:txBody>
          </p:sp>
          <p:sp>
            <p:nvSpPr>
              <p:cNvPr id="123" name="Rectangle: Rounded Corners 122">
                <a:extLst>
                  <a:ext uri="{FF2B5EF4-FFF2-40B4-BE49-F238E27FC236}">
                    <a16:creationId xmlns:a16="http://schemas.microsoft.com/office/drawing/2014/main" id="{1C580993-4680-4A9C-A87F-22D33CE4D12C}"/>
                  </a:ext>
                </a:extLst>
              </p:cNvPr>
              <p:cNvSpPr/>
              <p:nvPr/>
            </p:nvSpPr>
            <p:spPr bwMode="auto">
              <a:xfrm>
                <a:off x="7599907" y="3167109"/>
                <a:ext cx="463272" cy="178933"/>
              </a:xfrm>
              <a:prstGeom prst="roundRect">
                <a:avLst>
                  <a:gd name="adj" fmla="val 8688"/>
                </a:avLst>
              </a:prstGeom>
              <a:solidFill>
                <a:srgbClr val="92D050"/>
              </a:solidFill>
              <a:ln w="3175" cap="flat" cmpd="sng" algn="ctr">
                <a:solidFill>
                  <a:schemeClr val="bg1"/>
                </a:solid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lumMod val="75000"/>
                      <a:lumOff val="25000"/>
                    </a:srgbClr>
                  </a:buClr>
                  <a:buSzTx/>
                  <a:buFontTx/>
                  <a:buNone/>
                  <a:tabLst/>
                  <a:defRPr/>
                </a:pPr>
                <a:r>
                  <a:rPr kumimoji="0" lang="en-US" sz="800" b="0" i="0" u="none" strike="noStrike" kern="1200" cap="none" spc="0" normalizeH="0" baseline="0" noProof="0">
                    <a:ln>
                      <a:noFill/>
                    </a:ln>
                    <a:effectLst/>
                    <a:uLnTx/>
                    <a:uFillTx/>
                    <a:latin typeface="Ericsson Hilda"/>
                    <a:ea typeface="+mn-ea"/>
                    <a:cs typeface="+mn-cs"/>
                  </a:rPr>
                  <a:t>HSS</a:t>
                </a:r>
              </a:p>
            </p:txBody>
          </p:sp>
        </p:grpSp>
        <p:grpSp>
          <p:nvGrpSpPr>
            <p:cNvPr id="458" name="Group 457">
              <a:extLst>
                <a:ext uri="{FF2B5EF4-FFF2-40B4-BE49-F238E27FC236}">
                  <a16:creationId xmlns:a16="http://schemas.microsoft.com/office/drawing/2014/main" id="{F9DE3EAE-3310-4946-B87E-7A2E0CFDD74D}"/>
                </a:ext>
              </a:extLst>
            </p:cNvPr>
            <p:cNvGrpSpPr/>
            <p:nvPr/>
          </p:nvGrpSpPr>
          <p:grpSpPr>
            <a:xfrm>
              <a:off x="5599466" y="1329674"/>
              <a:ext cx="1689563" cy="1823696"/>
              <a:chOff x="5599466" y="1329674"/>
              <a:chExt cx="1689563" cy="1823696"/>
            </a:xfrm>
          </p:grpSpPr>
          <p:sp>
            <p:nvSpPr>
              <p:cNvPr id="268" name="Callout: Line 267">
                <a:extLst>
                  <a:ext uri="{FF2B5EF4-FFF2-40B4-BE49-F238E27FC236}">
                    <a16:creationId xmlns:a16="http://schemas.microsoft.com/office/drawing/2014/main" id="{2EF8D5BB-D0C7-436E-B4E2-157B1919B001}"/>
                  </a:ext>
                </a:extLst>
              </p:cNvPr>
              <p:cNvSpPr/>
              <p:nvPr/>
            </p:nvSpPr>
            <p:spPr bwMode="auto">
              <a:xfrm>
                <a:off x="5599466" y="1329674"/>
                <a:ext cx="1689563" cy="629763"/>
              </a:xfrm>
              <a:prstGeom prst="borderCallout1">
                <a:avLst>
                  <a:gd name="adj1" fmla="val 51695"/>
                  <a:gd name="adj2" fmla="val 101074"/>
                  <a:gd name="adj3" fmla="val 290336"/>
                  <a:gd name="adj4" fmla="val 132972"/>
                </a:avLst>
              </a:prstGeom>
              <a:solidFill>
                <a:schemeClr val="bg1"/>
              </a:solidFill>
              <a:ln w="3175" cap="flat" cmpd="sng" algn="ctr">
                <a:solidFill>
                  <a:schemeClr val="accent6"/>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noAutofit/>
              </a:bodyPr>
              <a:lstStyle/>
              <a:p>
                <a:pPr marR="0" algn="l" defTabSz="914400" rtl="0" eaLnBrk="1" fontAlgn="base" latinLnBrk="0" hangingPunct="1">
                  <a:lnSpc>
                    <a:spcPct val="100000"/>
                  </a:lnSpc>
                  <a:spcBef>
                    <a:spcPts val="300"/>
                  </a:spcBef>
                  <a:spcAft>
                    <a:spcPct val="0"/>
                  </a:spcAft>
                  <a:buClrTx/>
                  <a:buSzTx/>
                  <a:tabLst/>
                </a:pPr>
                <a:r>
                  <a:rPr kumimoji="0" lang="sv-SE" sz="1200" b="0" i="0" u="none" strike="noStrike" cap="none" normalizeH="0" baseline="0">
                    <a:ln>
                      <a:noFill/>
                    </a:ln>
                    <a:effectLst/>
                    <a:latin typeface="+mn-lt"/>
                  </a:rPr>
                  <a:t>UDM</a:t>
                </a:r>
                <a:r>
                  <a:rPr kumimoji="0" lang="sv-SE" sz="1200" b="0" i="0" u="none" strike="noStrike" cap="none" normalizeH="0">
                    <a:ln>
                      <a:noFill/>
                    </a:ln>
                    <a:effectLst/>
                    <a:latin typeface="+mn-lt"/>
                  </a:rPr>
                  <a:t>+AUSF </a:t>
                </a:r>
                <a:r>
                  <a:rPr kumimoji="0" lang="sv-SE" sz="1200" b="0" i="0" u="none" strike="noStrike" cap="none" normalizeH="0" baseline="0">
                    <a:ln>
                      <a:noFill/>
                    </a:ln>
                    <a:effectLst/>
                    <a:latin typeface="+mn-lt"/>
                  </a:rPr>
                  <a:t>provides similar function as HSS in EPC</a:t>
                </a:r>
                <a:endParaRPr kumimoji="0" lang="en-US" sz="1200" b="0" i="0" u="none" strike="noStrike" cap="none" normalizeH="0" baseline="0" err="1">
                  <a:ln>
                    <a:noFill/>
                  </a:ln>
                  <a:effectLst/>
                  <a:latin typeface="+mn-lt"/>
                </a:endParaRPr>
              </a:p>
            </p:txBody>
          </p:sp>
          <p:cxnSp>
            <p:nvCxnSpPr>
              <p:cNvPr id="457" name="Straight Connector 456">
                <a:extLst>
                  <a:ext uri="{FF2B5EF4-FFF2-40B4-BE49-F238E27FC236}">
                    <a16:creationId xmlns:a16="http://schemas.microsoft.com/office/drawing/2014/main" id="{749B4799-47DD-4F0D-926B-A61809B3B84A}"/>
                  </a:ext>
                </a:extLst>
              </p:cNvPr>
              <p:cNvCxnSpPr>
                <a:stCxn id="268" idx="0"/>
                <a:endCxn id="286" idx="0"/>
              </p:cNvCxnSpPr>
              <p:nvPr/>
            </p:nvCxnSpPr>
            <p:spPr bwMode="auto">
              <a:xfrm flipH="1">
                <a:off x="6529332" y="1644556"/>
                <a:ext cx="759697" cy="1508814"/>
              </a:xfrm>
              <a:prstGeom prst="line">
                <a:avLst/>
              </a:prstGeom>
              <a:solidFill>
                <a:schemeClr val="accent1"/>
              </a:solidFill>
              <a:ln w="12700" cap="flat" cmpd="sng" algn="ctr">
                <a:solidFill>
                  <a:schemeClr val="accent6"/>
                </a:solidFill>
                <a:prstDash val="solid"/>
                <a:round/>
                <a:headEnd type="none" w="med" len="med"/>
                <a:tailEnd type="none"/>
              </a:ln>
              <a:effectLst/>
            </p:spPr>
          </p:cxnSp>
        </p:grpSp>
      </p:grpSp>
      <p:grpSp>
        <p:nvGrpSpPr>
          <p:cNvPr id="461" name="Group 460">
            <a:extLst>
              <a:ext uri="{FF2B5EF4-FFF2-40B4-BE49-F238E27FC236}">
                <a16:creationId xmlns:a16="http://schemas.microsoft.com/office/drawing/2014/main" id="{08119BE7-3F79-42C8-965D-B9188526FADB}"/>
              </a:ext>
            </a:extLst>
          </p:cNvPr>
          <p:cNvGrpSpPr/>
          <p:nvPr/>
        </p:nvGrpSpPr>
        <p:grpSpPr>
          <a:xfrm>
            <a:off x="4756447" y="4389812"/>
            <a:ext cx="3781349" cy="2044375"/>
            <a:chOff x="4756447" y="4389812"/>
            <a:chExt cx="3781349" cy="2044375"/>
          </a:xfrm>
        </p:grpSpPr>
        <p:grpSp>
          <p:nvGrpSpPr>
            <p:cNvPr id="453" name="Group 452">
              <a:extLst>
                <a:ext uri="{FF2B5EF4-FFF2-40B4-BE49-F238E27FC236}">
                  <a16:creationId xmlns:a16="http://schemas.microsoft.com/office/drawing/2014/main" id="{8BAA65FB-0AF5-40DD-8270-3F85E3D2AABE}"/>
                </a:ext>
              </a:extLst>
            </p:cNvPr>
            <p:cNvGrpSpPr/>
            <p:nvPr/>
          </p:nvGrpSpPr>
          <p:grpSpPr>
            <a:xfrm>
              <a:off x="8007487" y="4389812"/>
              <a:ext cx="530309" cy="688467"/>
              <a:chOff x="8007487" y="4135373"/>
              <a:chExt cx="530309" cy="688467"/>
            </a:xfrm>
          </p:grpSpPr>
          <p:grpSp>
            <p:nvGrpSpPr>
              <p:cNvPr id="28" name="Group 27">
                <a:extLst>
                  <a:ext uri="{FF2B5EF4-FFF2-40B4-BE49-F238E27FC236}">
                    <a16:creationId xmlns:a16="http://schemas.microsoft.com/office/drawing/2014/main" id="{D41F631D-A9BD-4CDB-8C23-9374E3FA660A}"/>
                  </a:ext>
                </a:extLst>
              </p:cNvPr>
              <p:cNvGrpSpPr/>
              <p:nvPr/>
            </p:nvGrpSpPr>
            <p:grpSpPr>
              <a:xfrm>
                <a:off x="8007487" y="4135373"/>
                <a:ext cx="530309" cy="688467"/>
                <a:chOff x="8018125" y="4493179"/>
                <a:chExt cx="530309" cy="688467"/>
              </a:xfrm>
            </p:grpSpPr>
            <p:sp>
              <p:nvSpPr>
                <p:cNvPr id="274" name="Rectangle: Rounded Corners 273">
                  <a:extLst>
                    <a:ext uri="{FF2B5EF4-FFF2-40B4-BE49-F238E27FC236}">
                      <a16:creationId xmlns:a16="http://schemas.microsoft.com/office/drawing/2014/main" id="{DDFD0299-EA43-4379-86BC-585B5AC8987B}"/>
                    </a:ext>
                  </a:extLst>
                </p:cNvPr>
                <p:cNvSpPr/>
                <p:nvPr/>
              </p:nvSpPr>
              <p:spPr bwMode="auto">
                <a:xfrm>
                  <a:off x="8018125" y="4493179"/>
                  <a:ext cx="530309" cy="642170"/>
                </a:xfrm>
                <a:prstGeom prst="roundRect">
                  <a:avLst>
                    <a:gd name="adj" fmla="val 8688"/>
                  </a:avLst>
                </a:prstGeom>
                <a:solidFill>
                  <a:srgbClr val="FFC000"/>
                </a:solidFill>
                <a:ln w="3175" cap="flat" cmpd="sng" algn="ctr">
                  <a:solidFill>
                    <a:schemeClr val="bg1"/>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181818">
                        <a:lumMod val="75000"/>
                        <a:lumOff val="25000"/>
                      </a:srgbClr>
                    </a:buClr>
                    <a:buSzTx/>
                    <a:buFontTx/>
                    <a:buNone/>
                    <a:tabLst/>
                    <a:defRPr/>
                  </a:pPr>
                  <a:endParaRPr kumimoji="0" lang="en-US" sz="800" b="0" i="0" u="none" strike="noStrike" kern="1200" cap="none" spc="0" normalizeH="0" baseline="0" noProof="0" err="1">
                    <a:ln>
                      <a:noFill/>
                    </a:ln>
                    <a:solidFill>
                      <a:srgbClr val="181818">
                        <a:lumMod val="75000"/>
                        <a:lumOff val="25000"/>
                      </a:srgbClr>
                    </a:solidFill>
                    <a:effectLst/>
                    <a:uLnTx/>
                    <a:uFillTx/>
                    <a:latin typeface="Ericsson Hilda"/>
                    <a:ea typeface="+mn-ea"/>
                    <a:cs typeface="+mn-cs"/>
                  </a:endParaRPr>
                </a:p>
              </p:txBody>
            </p:sp>
            <p:sp>
              <p:nvSpPr>
                <p:cNvPr id="115" name="Rectangle: Rounded Corners 114">
                  <a:extLst>
                    <a:ext uri="{FF2B5EF4-FFF2-40B4-BE49-F238E27FC236}">
                      <a16:creationId xmlns:a16="http://schemas.microsoft.com/office/drawing/2014/main" id="{77486B82-3E7B-483C-9D8F-4719FA5B4FFA}"/>
                    </a:ext>
                  </a:extLst>
                </p:cNvPr>
                <p:cNvSpPr/>
                <p:nvPr/>
              </p:nvSpPr>
              <p:spPr bwMode="auto">
                <a:xfrm>
                  <a:off x="8051643" y="4999849"/>
                  <a:ext cx="463272" cy="181797"/>
                </a:xfrm>
                <a:prstGeom prst="roundRect">
                  <a:avLst>
                    <a:gd name="adj" fmla="val 8688"/>
                  </a:avLst>
                </a:prstGeom>
                <a:solidFill>
                  <a:srgbClr val="92D050"/>
                </a:solidFill>
                <a:ln w="3175" cap="flat" cmpd="sng" algn="ctr">
                  <a:solidFill>
                    <a:schemeClr val="bg1"/>
                  </a:solid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lumMod val="75000"/>
                        <a:lumOff val="25000"/>
                      </a:srgbClr>
                    </a:buClr>
                    <a:buSzTx/>
                    <a:buFontTx/>
                    <a:buNone/>
                    <a:tabLst/>
                    <a:defRPr/>
                  </a:pPr>
                  <a:r>
                    <a:rPr kumimoji="0" lang="en-US" sz="800" b="0" i="0" u="none" strike="noStrike" kern="1200" cap="none" spc="0" normalizeH="0" baseline="0" noProof="0">
                      <a:ln>
                        <a:noFill/>
                      </a:ln>
                      <a:effectLst/>
                      <a:uLnTx/>
                      <a:uFillTx/>
                      <a:latin typeface="Ericsson Hilda"/>
                      <a:ea typeface="+mn-ea"/>
                      <a:cs typeface="+mn-cs"/>
                    </a:rPr>
                    <a:t>MME</a:t>
                  </a:r>
                </a:p>
              </p:txBody>
            </p:sp>
          </p:grpSp>
          <p:sp>
            <p:nvSpPr>
              <p:cNvPr id="289" name="TextBox 288">
                <a:extLst>
                  <a:ext uri="{FF2B5EF4-FFF2-40B4-BE49-F238E27FC236}">
                    <a16:creationId xmlns:a16="http://schemas.microsoft.com/office/drawing/2014/main" id="{895D054D-5454-4892-AE8F-35624B814EF4}"/>
                  </a:ext>
                </a:extLst>
              </p:cNvPr>
              <p:cNvSpPr txBox="1"/>
              <p:nvPr/>
            </p:nvSpPr>
            <p:spPr bwMode="auto">
              <a:xfrm>
                <a:off x="8105465" y="4237870"/>
                <a:ext cx="324341" cy="411620"/>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0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0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181818"/>
                    </a:solidFill>
                    <a:effectLst/>
                    <a:uLnTx/>
                    <a:uFillTx/>
                    <a:latin typeface="Ericsson Hilda"/>
                    <a:ea typeface="+mn-ea"/>
                    <a:cs typeface="+mn-cs"/>
                  </a:rPr>
                  <a:t>AMF</a:t>
                </a:r>
              </a:p>
            </p:txBody>
          </p:sp>
        </p:grpSp>
        <p:sp>
          <p:nvSpPr>
            <p:cNvPr id="269" name="Callout: Line 268">
              <a:extLst>
                <a:ext uri="{FF2B5EF4-FFF2-40B4-BE49-F238E27FC236}">
                  <a16:creationId xmlns:a16="http://schemas.microsoft.com/office/drawing/2014/main" id="{2EEB18C3-C5ED-4A01-BAA3-0D7A3B7113C3}"/>
                </a:ext>
              </a:extLst>
            </p:cNvPr>
            <p:cNvSpPr/>
            <p:nvPr/>
          </p:nvSpPr>
          <p:spPr bwMode="auto">
            <a:xfrm>
              <a:off x="4756447" y="5804424"/>
              <a:ext cx="1689563" cy="629763"/>
            </a:xfrm>
            <a:prstGeom prst="borderCallout1">
              <a:avLst>
                <a:gd name="adj1" fmla="val 51695"/>
                <a:gd name="adj2" fmla="val 101074"/>
                <a:gd name="adj3" fmla="val -142232"/>
                <a:gd name="adj4" fmla="val 193791"/>
              </a:avLst>
            </a:prstGeom>
            <a:solidFill>
              <a:schemeClr val="bg1"/>
            </a:solidFill>
            <a:ln w="3175" cap="flat" cmpd="sng" algn="ctr">
              <a:solidFill>
                <a:schemeClr val="accent6"/>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noAutofit/>
            </a:bodyPr>
            <a:lstStyle/>
            <a:p>
              <a:pPr marR="0" algn="l" defTabSz="914400" rtl="0" eaLnBrk="1" fontAlgn="base" latinLnBrk="0" hangingPunct="1">
                <a:lnSpc>
                  <a:spcPct val="100000"/>
                </a:lnSpc>
                <a:spcBef>
                  <a:spcPts val="300"/>
                </a:spcBef>
                <a:spcAft>
                  <a:spcPct val="0"/>
                </a:spcAft>
                <a:buClrTx/>
                <a:buSzTx/>
                <a:tabLst/>
              </a:pPr>
              <a:r>
                <a:rPr lang="sv-SE" sz="1200"/>
                <a:t>AMF</a:t>
              </a:r>
              <a:r>
                <a:rPr kumimoji="0" lang="sv-SE" sz="1200" b="0" i="0" u="none" strike="noStrike" cap="none" normalizeH="0" baseline="0">
                  <a:ln>
                    <a:noFill/>
                  </a:ln>
                  <a:effectLst/>
                  <a:latin typeface="+mn-lt"/>
                </a:rPr>
                <a:t> provides similar function as MME in EPC</a:t>
              </a:r>
              <a:endParaRPr kumimoji="0" lang="en-US" sz="1200" b="0" i="0" u="none" strike="noStrike" cap="none" normalizeH="0" baseline="0" err="1">
                <a:ln>
                  <a:noFill/>
                </a:ln>
                <a:effectLst/>
                <a:latin typeface="+mn-lt"/>
              </a:endParaRPr>
            </a:p>
          </p:txBody>
        </p:sp>
      </p:grpSp>
      <p:sp>
        <p:nvSpPr>
          <p:cNvPr id="264" name="TextBox 263">
            <a:extLst>
              <a:ext uri="{FF2B5EF4-FFF2-40B4-BE49-F238E27FC236}">
                <a16:creationId xmlns:a16="http://schemas.microsoft.com/office/drawing/2014/main" id="{7D1FE927-B06E-41AC-A658-D0995E5B00D9}"/>
              </a:ext>
            </a:extLst>
          </p:cNvPr>
          <p:cNvSpPr txBox="1"/>
          <p:nvPr/>
        </p:nvSpPr>
        <p:spPr bwMode="auto">
          <a:xfrm>
            <a:off x="7699170" y="3378880"/>
            <a:ext cx="324341" cy="411620"/>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0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0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181818"/>
                </a:solidFill>
                <a:effectLst/>
                <a:uLnTx/>
                <a:uFillTx/>
                <a:latin typeface="Ericsson Hilda"/>
                <a:ea typeface="+mn-ea"/>
                <a:cs typeface="+mn-cs"/>
              </a:rPr>
              <a:t>UDM</a:t>
            </a:r>
          </a:p>
        </p:txBody>
      </p:sp>
      <p:sp>
        <p:nvSpPr>
          <p:cNvPr id="273" name="TextBox 272">
            <a:extLst>
              <a:ext uri="{FF2B5EF4-FFF2-40B4-BE49-F238E27FC236}">
                <a16:creationId xmlns:a16="http://schemas.microsoft.com/office/drawing/2014/main" id="{0296C95A-0CEE-4259-AD6B-B5150D2A57AE}"/>
              </a:ext>
            </a:extLst>
          </p:cNvPr>
          <p:cNvSpPr txBox="1"/>
          <p:nvPr/>
        </p:nvSpPr>
        <p:spPr bwMode="auto">
          <a:xfrm>
            <a:off x="8332186" y="3391237"/>
            <a:ext cx="324341" cy="411620"/>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0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0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181818"/>
                </a:solidFill>
                <a:effectLst/>
                <a:uLnTx/>
                <a:uFillTx/>
                <a:latin typeface="Ericsson Hilda"/>
                <a:ea typeface="+mn-ea"/>
                <a:cs typeface="+mn-cs"/>
              </a:rPr>
              <a:t>PCF</a:t>
            </a:r>
          </a:p>
        </p:txBody>
      </p:sp>
      <p:sp>
        <p:nvSpPr>
          <p:cNvPr id="275" name="TextBox 274">
            <a:extLst>
              <a:ext uri="{FF2B5EF4-FFF2-40B4-BE49-F238E27FC236}">
                <a16:creationId xmlns:a16="http://schemas.microsoft.com/office/drawing/2014/main" id="{DF5A5EFF-2E25-43A7-9660-486CBDF2D684}"/>
              </a:ext>
            </a:extLst>
          </p:cNvPr>
          <p:cNvSpPr txBox="1"/>
          <p:nvPr/>
        </p:nvSpPr>
        <p:spPr bwMode="auto">
          <a:xfrm>
            <a:off x="8661204" y="2700568"/>
            <a:ext cx="324341" cy="411620"/>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0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0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181818"/>
                </a:solidFill>
                <a:effectLst/>
                <a:uLnTx/>
                <a:uFillTx/>
                <a:latin typeface="Ericsson Hilda"/>
                <a:ea typeface="+mn-ea"/>
                <a:cs typeface="+mn-cs"/>
              </a:rPr>
              <a:t>5G-EIR</a:t>
            </a:r>
          </a:p>
        </p:txBody>
      </p:sp>
    </p:spTree>
    <p:extLst>
      <p:ext uri="{BB962C8B-B14F-4D97-AF65-F5344CB8AC3E}">
        <p14:creationId xmlns:p14="http://schemas.microsoft.com/office/powerpoint/2010/main" val="313420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6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ectangle: Rounded Corners 128">
            <a:extLst>
              <a:ext uri="{FF2B5EF4-FFF2-40B4-BE49-F238E27FC236}">
                <a16:creationId xmlns:a16="http://schemas.microsoft.com/office/drawing/2014/main" id="{6A0955DB-EE9C-4DD8-BB8B-59CE6AC6DAE5}"/>
              </a:ext>
            </a:extLst>
          </p:cNvPr>
          <p:cNvSpPr/>
          <p:nvPr/>
        </p:nvSpPr>
        <p:spPr bwMode="auto">
          <a:xfrm>
            <a:off x="2545749" y="4345429"/>
            <a:ext cx="1875436" cy="1903476"/>
          </a:xfrm>
          <a:prstGeom prst="roundRect">
            <a:avLst/>
          </a:prstGeom>
          <a:solidFill>
            <a:schemeClr val="bg1">
              <a:lumMod val="95000"/>
            </a:schemeClr>
          </a:solidFill>
          <a:ln w="12700" cap="flat" cmpd="sng" algn="ctr">
            <a:no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65" name="Rectangle: Rounded Corners 164">
            <a:extLst>
              <a:ext uri="{FF2B5EF4-FFF2-40B4-BE49-F238E27FC236}">
                <a16:creationId xmlns:a16="http://schemas.microsoft.com/office/drawing/2014/main" id="{36456E3E-75B2-4F9F-B928-52BF061969B9}"/>
              </a:ext>
            </a:extLst>
          </p:cNvPr>
          <p:cNvSpPr/>
          <p:nvPr/>
        </p:nvSpPr>
        <p:spPr bwMode="auto">
          <a:xfrm>
            <a:off x="4637265" y="1156142"/>
            <a:ext cx="3527656" cy="2569138"/>
          </a:xfrm>
          <a:prstGeom prst="roundRect">
            <a:avLst/>
          </a:prstGeom>
          <a:solidFill>
            <a:schemeClr val="bg1">
              <a:lumMod val="95000"/>
            </a:schemeClr>
          </a:solidFill>
          <a:ln w="12700" cap="flat" cmpd="sng" algn="ctr">
            <a:no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64" name="Rectangle: Rounded Corners 163">
            <a:extLst>
              <a:ext uri="{FF2B5EF4-FFF2-40B4-BE49-F238E27FC236}">
                <a16:creationId xmlns:a16="http://schemas.microsoft.com/office/drawing/2014/main" id="{0E21B580-0F00-48FE-8AFD-65E18925A9F8}"/>
              </a:ext>
            </a:extLst>
          </p:cNvPr>
          <p:cNvSpPr/>
          <p:nvPr/>
        </p:nvSpPr>
        <p:spPr bwMode="auto">
          <a:xfrm>
            <a:off x="5689551" y="1156142"/>
            <a:ext cx="4684566" cy="5390058"/>
          </a:xfrm>
          <a:prstGeom prst="roundRect">
            <a:avLst/>
          </a:prstGeom>
          <a:solidFill>
            <a:schemeClr val="bg1">
              <a:lumMod val="95000"/>
            </a:schemeClr>
          </a:solidFill>
          <a:ln w="12700" cap="flat" cmpd="sng" algn="ctr">
            <a:no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181818"/>
              </a:solidFill>
              <a:effectLst/>
              <a:uLnTx/>
              <a:uFillTx/>
              <a:latin typeface="Ericsson Hilda"/>
              <a:ea typeface="+mn-ea"/>
              <a:cs typeface="+mn-cs"/>
            </a:endParaRPr>
          </a:p>
        </p:txBody>
      </p:sp>
      <p:sp>
        <p:nvSpPr>
          <p:cNvPr id="80" name="Freeform 88"/>
          <p:cNvSpPr>
            <a:spLocks/>
          </p:cNvSpPr>
          <p:nvPr/>
        </p:nvSpPr>
        <p:spPr bwMode="auto">
          <a:xfrm rot="3464770" flipH="1">
            <a:off x="1787125" y="5197918"/>
            <a:ext cx="595575" cy="444850"/>
          </a:xfrm>
          <a:custGeom>
            <a:avLst/>
            <a:gdLst>
              <a:gd name="T0" fmla="*/ 0 w 902524"/>
              <a:gd name="T1" fmla="*/ 0 h 356260"/>
              <a:gd name="T2" fmla="*/ 514582 w 902524"/>
              <a:gd name="T3" fmla="*/ 413565 h 356260"/>
              <a:gd name="T4" fmla="*/ 456107 w 902524"/>
              <a:gd name="T5" fmla="*/ 132338 h 356260"/>
              <a:gd name="T6" fmla="*/ 888824 w 902524"/>
              <a:gd name="T7" fmla="*/ 496273 h 356260"/>
              <a:gd name="T8" fmla="*/ 888824 w 902524"/>
              <a:gd name="T9" fmla="*/ 496273 h 3562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2524" h="356260">
                <a:moveTo>
                  <a:pt x="0" y="0"/>
                </a:moveTo>
                <a:lnTo>
                  <a:pt x="522514" y="296883"/>
                </a:lnTo>
                <a:lnTo>
                  <a:pt x="463137" y="95003"/>
                </a:lnTo>
                <a:lnTo>
                  <a:pt x="902524" y="356260"/>
                </a:lnTo>
              </a:path>
            </a:pathLst>
          </a:custGeom>
          <a:noFill/>
          <a:ln w="50800" cap="flat" cmpd="sng" algn="ctr">
            <a:solidFill>
              <a:schemeClr val="tx1"/>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lIns="71992" tIns="45715" rIns="71992" bIns="45715"/>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0" lang="en-US" sz="1050" b="1" i="0" u="none" strike="noStrike" kern="1200" cap="none" spc="0" normalizeH="0" baseline="0" noProof="0">
              <a:ln>
                <a:noFill/>
              </a:ln>
              <a:solidFill>
                <a:srgbClr val="181818"/>
              </a:solidFill>
              <a:effectLst/>
              <a:uLnTx/>
              <a:uFillTx/>
              <a:latin typeface="Ericsson Hilda"/>
              <a:ea typeface="+mn-ea"/>
              <a:cs typeface="+mn-cs"/>
            </a:endParaRPr>
          </a:p>
        </p:txBody>
      </p:sp>
      <p:sp>
        <p:nvSpPr>
          <p:cNvPr id="25607" name="Text Box 144"/>
          <p:cNvSpPr txBox="1">
            <a:spLocks noChangeAspect="1" noChangeArrowheads="1"/>
          </p:cNvSpPr>
          <p:nvPr/>
        </p:nvSpPr>
        <p:spPr bwMode="auto">
          <a:xfrm>
            <a:off x="870001" y="5765532"/>
            <a:ext cx="9921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NG UE</a:t>
            </a:r>
          </a:p>
        </p:txBody>
      </p:sp>
      <p:sp>
        <p:nvSpPr>
          <p:cNvPr id="25608" name="Text Box 144"/>
          <p:cNvSpPr txBox="1">
            <a:spLocks noChangeAspect="1" noChangeArrowheads="1"/>
          </p:cNvSpPr>
          <p:nvPr/>
        </p:nvSpPr>
        <p:spPr bwMode="auto">
          <a:xfrm>
            <a:off x="5041432" y="4486541"/>
            <a:ext cx="9921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N2</a:t>
            </a:r>
          </a:p>
        </p:txBody>
      </p:sp>
      <p:sp>
        <p:nvSpPr>
          <p:cNvPr id="25609" name="Text Box 144"/>
          <p:cNvSpPr txBox="1">
            <a:spLocks noChangeAspect="1" noChangeArrowheads="1"/>
          </p:cNvSpPr>
          <p:nvPr/>
        </p:nvSpPr>
        <p:spPr bwMode="auto">
          <a:xfrm>
            <a:off x="5023314" y="5280730"/>
            <a:ext cx="992187"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N3</a:t>
            </a:r>
          </a:p>
        </p:txBody>
      </p:sp>
      <p:sp>
        <p:nvSpPr>
          <p:cNvPr id="25610" name="Text Box 144"/>
          <p:cNvSpPr txBox="1">
            <a:spLocks noChangeAspect="1" noChangeArrowheads="1"/>
          </p:cNvSpPr>
          <p:nvPr/>
        </p:nvSpPr>
        <p:spPr bwMode="auto">
          <a:xfrm>
            <a:off x="8542607" y="5293482"/>
            <a:ext cx="992188"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N6</a:t>
            </a:r>
          </a:p>
        </p:txBody>
      </p:sp>
      <p:sp>
        <p:nvSpPr>
          <p:cNvPr id="25613" name="Text Box 144"/>
          <p:cNvSpPr txBox="1">
            <a:spLocks noChangeAspect="1" noChangeArrowheads="1"/>
          </p:cNvSpPr>
          <p:nvPr/>
        </p:nvSpPr>
        <p:spPr bwMode="auto">
          <a:xfrm>
            <a:off x="8067122" y="4964847"/>
            <a:ext cx="992188"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N4</a:t>
            </a:r>
          </a:p>
        </p:txBody>
      </p:sp>
      <p:sp>
        <p:nvSpPr>
          <p:cNvPr id="98" name="Line 30"/>
          <p:cNvSpPr>
            <a:spLocks noChangeShapeType="1"/>
          </p:cNvSpPr>
          <p:nvPr/>
        </p:nvSpPr>
        <p:spPr bwMode="auto">
          <a:xfrm flipV="1">
            <a:off x="4339145" y="5429347"/>
            <a:ext cx="6034242" cy="39312"/>
          </a:xfrm>
          <a:prstGeom prst="line">
            <a:avLst/>
          </a:prstGeom>
          <a:noFill/>
          <a:ln w="28575">
            <a:solidFill>
              <a:schemeClr val="accent4">
                <a:lumMod val="50000"/>
              </a:schemeClr>
            </a:solidFill>
            <a:round/>
            <a:headEnd/>
            <a:tailEnd/>
          </a:ln>
        </p:spPr>
        <p:txBody>
          <a:bodyPr lIns="91438" tIns="45719" rIns="91438" bIns="45719"/>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2400" b="0" i="0" u="none" strike="noStrike" kern="1200" cap="none" spc="0" normalizeH="0" baseline="0" noProof="0">
              <a:ln>
                <a:noFill/>
              </a:ln>
              <a:solidFill>
                <a:srgbClr val="181818"/>
              </a:solidFill>
              <a:effectLst/>
              <a:uLnTx/>
              <a:uFillTx/>
              <a:latin typeface="Ericsson Hilda"/>
              <a:ea typeface="ＭＳ Ｐゴシック" charset="0"/>
              <a:cs typeface="Arial" charset="0"/>
            </a:endParaRPr>
          </a:p>
        </p:txBody>
      </p:sp>
      <p:sp>
        <p:nvSpPr>
          <p:cNvPr id="25621" name="Text Box 144"/>
          <p:cNvSpPr txBox="1">
            <a:spLocks noChangeAspect="1" noChangeArrowheads="1"/>
          </p:cNvSpPr>
          <p:nvPr/>
        </p:nvSpPr>
        <p:spPr bwMode="auto">
          <a:xfrm>
            <a:off x="5044693" y="4096980"/>
            <a:ext cx="992188"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N1</a:t>
            </a:r>
          </a:p>
        </p:txBody>
      </p:sp>
      <p:cxnSp>
        <p:nvCxnSpPr>
          <p:cNvPr id="25622" name="Straight Connector 135"/>
          <p:cNvCxnSpPr>
            <a:cxnSpLocks/>
            <a:stCxn id="250" idx="2"/>
            <a:endCxn id="242" idx="0"/>
          </p:cNvCxnSpPr>
          <p:nvPr/>
        </p:nvCxnSpPr>
        <p:spPr bwMode="auto">
          <a:xfrm>
            <a:off x="8350222" y="4756724"/>
            <a:ext cx="487" cy="420472"/>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169" name="Title 1"/>
          <p:cNvSpPr>
            <a:spLocks noGrp="1"/>
          </p:cNvSpPr>
          <p:nvPr>
            <p:ph type="title"/>
          </p:nvPr>
        </p:nvSpPr>
        <p:spPr/>
        <p:txBody>
          <a:bodyPr>
            <a:normAutofit/>
          </a:bodyPr>
          <a:lstStyle/>
          <a:p>
            <a:pPr>
              <a:defRPr/>
            </a:pPr>
            <a:r>
              <a:rPr lang="en-US"/>
              <a:t>5G CORE architecture</a:t>
            </a:r>
            <a:br>
              <a:rPr lang="en-US" sz="2800"/>
            </a:br>
            <a:r>
              <a:rPr lang="en-US" sz="2800"/>
              <a:t>Distributed User Plane Function</a:t>
            </a:r>
            <a:endParaRPr lang="en-US" sz="3200">
              <a:solidFill>
                <a:srgbClr val="00A9D4"/>
              </a:solidFill>
            </a:endParaRPr>
          </a:p>
        </p:txBody>
      </p:sp>
      <p:sp>
        <p:nvSpPr>
          <p:cNvPr id="172" name="Text Box 144"/>
          <p:cNvSpPr txBox="1">
            <a:spLocks noChangeAspect="1" noChangeArrowheads="1"/>
          </p:cNvSpPr>
          <p:nvPr/>
        </p:nvSpPr>
        <p:spPr bwMode="auto">
          <a:xfrm>
            <a:off x="6694383" y="3860427"/>
            <a:ext cx="992188"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Namf</a:t>
            </a:r>
            <a:endPar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sp>
        <p:nvSpPr>
          <p:cNvPr id="173" name="Text Box 144"/>
          <p:cNvSpPr txBox="1">
            <a:spLocks noChangeAspect="1" noChangeArrowheads="1"/>
          </p:cNvSpPr>
          <p:nvPr/>
        </p:nvSpPr>
        <p:spPr bwMode="auto">
          <a:xfrm>
            <a:off x="4694302" y="3371339"/>
            <a:ext cx="992188"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Nausf</a:t>
            </a:r>
            <a:endPar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sp>
        <p:nvSpPr>
          <p:cNvPr id="174" name="Text Box 144"/>
          <p:cNvSpPr txBox="1">
            <a:spLocks noChangeAspect="1" noChangeArrowheads="1"/>
          </p:cNvSpPr>
          <p:nvPr/>
        </p:nvSpPr>
        <p:spPr bwMode="auto">
          <a:xfrm>
            <a:off x="6832362" y="3375258"/>
            <a:ext cx="992188"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Npcf</a:t>
            </a:r>
            <a:endPar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sp>
        <p:nvSpPr>
          <p:cNvPr id="175" name="Text Box 144"/>
          <p:cNvSpPr txBox="1">
            <a:spLocks noChangeAspect="1" noChangeArrowheads="1"/>
          </p:cNvSpPr>
          <p:nvPr/>
        </p:nvSpPr>
        <p:spPr bwMode="auto">
          <a:xfrm>
            <a:off x="6134997" y="3391900"/>
            <a:ext cx="992188"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Nudm</a:t>
            </a:r>
            <a:endPar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sp>
        <p:nvSpPr>
          <p:cNvPr id="176" name="Text Box 144"/>
          <p:cNvSpPr txBox="1">
            <a:spLocks noChangeAspect="1" noChangeArrowheads="1"/>
          </p:cNvSpPr>
          <p:nvPr/>
        </p:nvSpPr>
        <p:spPr bwMode="auto">
          <a:xfrm>
            <a:off x="8266964" y="3863648"/>
            <a:ext cx="741516"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Nsmf</a:t>
            </a:r>
            <a:endPar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sp>
        <p:nvSpPr>
          <p:cNvPr id="177" name="Text Box 144"/>
          <p:cNvSpPr txBox="1">
            <a:spLocks noChangeAspect="1" noChangeArrowheads="1"/>
          </p:cNvSpPr>
          <p:nvPr/>
        </p:nvSpPr>
        <p:spPr bwMode="auto">
          <a:xfrm>
            <a:off x="10446592" y="3387141"/>
            <a:ext cx="992188"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Naf</a:t>
            </a:r>
            <a:endPar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grpSp>
        <p:nvGrpSpPr>
          <p:cNvPr id="191" name="Group 74"/>
          <p:cNvGrpSpPr>
            <a:grpSpLocks/>
          </p:cNvGrpSpPr>
          <p:nvPr/>
        </p:nvGrpSpPr>
        <p:grpSpPr bwMode="auto">
          <a:xfrm>
            <a:off x="10373387" y="4658858"/>
            <a:ext cx="1815480" cy="1462509"/>
            <a:chOff x="9344462" y="5130211"/>
            <a:chExt cx="2250397" cy="1719278"/>
          </a:xfrm>
        </p:grpSpPr>
        <p:sp>
          <p:nvSpPr>
            <p:cNvPr id="192" name="Freeform 34"/>
            <p:cNvSpPr>
              <a:spLocks noChangeAspect="1"/>
            </p:cNvSpPr>
            <p:nvPr/>
          </p:nvSpPr>
          <p:spPr bwMode="auto">
            <a:xfrm>
              <a:off x="9344462" y="5130211"/>
              <a:ext cx="2250397" cy="1719278"/>
            </a:xfrm>
            <a:custGeom>
              <a:avLst/>
              <a:gdLst>
                <a:gd name="T0" fmla="*/ 2147483646 w 522"/>
                <a:gd name="T1" fmla="*/ 2147483646 h 399"/>
                <a:gd name="T2" fmla="*/ 2147483646 w 522"/>
                <a:gd name="T3" fmla="*/ 2147483646 h 399"/>
                <a:gd name="T4" fmla="*/ 0 w 522"/>
                <a:gd name="T5" fmla="*/ 2147483646 h 399"/>
                <a:gd name="T6" fmla="*/ 2147483646 w 522"/>
                <a:gd name="T7" fmla="*/ 2147483646 h 399"/>
                <a:gd name="T8" fmla="*/ 2147483646 w 522"/>
                <a:gd name="T9" fmla="*/ 2147483646 h 399"/>
                <a:gd name="T10" fmla="*/ 2147483646 w 522"/>
                <a:gd name="T11" fmla="*/ 0 h 399"/>
                <a:gd name="T12" fmla="*/ 2147483646 w 522"/>
                <a:gd name="T13" fmla="*/ 2147483646 h 399"/>
                <a:gd name="T14" fmla="*/ 2147483646 w 522"/>
                <a:gd name="T15" fmla="*/ 2147483646 h 399"/>
                <a:gd name="T16" fmla="*/ 2147483646 w 522"/>
                <a:gd name="T17" fmla="*/ 2147483646 h 399"/>
                <a:gd name="T18" fmla="*/ 2147483646 w 522"/>
                <a:gd name="T19" fmla="*/ 2147483646 h 399"/>
                <a:gd name="T20" fmla="*/ 2147483646 w 522"/>
                <a:gd name="T21" fmla="*/ 2147483646 h 399"/>
                <a:gd name="T22" fmla="*/ 2147483646 w 522"/>
                <a:gd name="T23" fmla="*/ 2147483646 h 399"/>
                <a:gd name="T24" fmla="*/ 2147483646 w 522"/>
                <a:gd name="T25" fmla="*/ 2147483646 h 399"/>
                <a:gd name="T26" fmla="*/ 2147483646 w 522"/>
                <a:gd name="T27" fmla="*/ 2147483646 h 399"/>
                <a:gd name="T28" fmla="*/ 2147483646 w 522"/>
                <a:gd name="T29" fmla="*/ 2147483646 h 399"/>
                <a:gd name="T30" fmla="*/ 2147483646 w 522"/>
                <a:gd name="T31" fmla="*/ 2147483646 h 399"/>
                <a:gd name="T32" fmla="*/ 2147483646 w 522"/>
                <a:gd name="T33" fmla="*/ 2147483646 h 399"/>
                <a:gd name="T34" fmla="*/ 2147483646 w 522"/>
                <a:gd name="T35" fmla="*/ 2147483646 h 399"/>
                <a:gd name="T36" fmla="*/ 2147483646 w 522"/>
                <a:gd name="T37" fmla="*/ 2147483646 h 399"/>
                <a:gd name="T38" fmla="*/ 2147483646 w 522"/>
                <a:gd name="T39" fmla="*/ 2147483646 h 399"/>
                <a:gd name="T40" fmla="*/ 2147483646 w 522"/>
                <a:gd name="T41" fmla="*/ 2147483646 h 399"/>
                <a:gd name="T42" fmla="*/ 2147483646 w 522"/>
                <a:gd name="T43" fmla="*/ 2147483646 h 399"/>
                <a:gd name="T44" fmla="*/ 2147483646 w 522"/>
                <a:gd name="T45" fmla="*/ 2147483646 h 399"/>
                <a:gd name="T46" fmla="*/ 2147483646 w 522"/>
                <a:gd name="T47" fmla="*/ 2147483646 h 399"/>
                <a:gd name="T48" fmla="*/ 2147483646 w 522"/>
                <a:gd name="T49" fmla="*/ 2147483646 h 399"/>
                <a:gd name="T50" fmla="*/ 2147483646 w 522"/>
                <a:gd name="T51" fmla="*/ 2147483646 h 399"/>
                <a:gd name="T52" fmla="*/ 2147483646 w 522"/>
                <a:gd name="T53" fmla="*/ 2147483646 h 399"/>
                <a:gd name="T54" fmla="*/ 2147483646 w 522"/>
                <a:gd name="T55" fmla="*/ 2147483646 h 399"/>
                <a:gd name="T56" fmla="*/ 2147483646 w 522"/>
                <a:gd name="T57" fmla="*/ 2147483646 h 399"/>
                <a:gd name="T58" fmla="*/ 2147483646 w 522"/>
                <a:gd name="T59" fmla="*/ 2147483646 h 399"/>
                <a:gd name="T60" fmla="*/ 2147483646 w 522"/>
                <a:gd name="T61" fmla="*/ 2147483646 h 399"/>
                <a:gd name="T62" fmla="*/ 2147483646 w 522"/>
                <a:gd name="T63" fmla="*/ 2147483646 h 399"/>
                <a:gd name="T64" fmla="*/ 2147483646 w 522"/>
                <a:gd name="T65" fmla="*/ 2147483646 h 399"/>
                <a:gd name="T66" fmla="*/ 2147483646 w 522"/>
                <a:gd name="T67" fmla="*/ 2147483646 h 399"/>
                <a:gd name="T68" fmla="*/ 2147483646 w 522"/>
                <a:gd name="T69" fmla="*/ 2147483646 h 399"/>
                <a:gd name="T70" fmla="*/ 2147483646 w 522"/>
                <a:gd name="T71" fmla="*/ 2147483646 h 399"/>
                <a:gd name="T72" fmla="*/ 2147483646 w 522"/>
                <a:gd name="T73" fmla="*/ 2147483646 h 399"/>
                <a:gd name="T74" fmla="*/ 2147483646 w 522"/>
                <a:gd name="T75" fmla="*/ 2147483646 h 399"/>
                <a:gd name="T76" fmla="*/ 2147483646 w 522"/>
                <a:gd name="T77" fmla="*/ 2147483646 h 399"/>
                <a:gd name="T78" fmla="*/ 2147483646 w 522"/>
                <a:gd name="T79" fmla="*/ 2147483646 h 399"/>
                <a:gd name="T80" fmla="*/ 2147483646 w 522"/>
                <a:gd name="T81" fmla="*/ 2147483646 h 399"/>
                <a:gd name="T82" fmla="*/ 2147483646 w 522"/>
                <a:gd name="T83" fmla="*/ 2147483646 h 399"/>
                <a:gd name="T84" fmla="*/ 2147483646 w 522"/>
                <a:gd name="T85" fmla="*/ 2147483646 h 39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22"/>
                <a:gd name="T130" fmla="*/ 0 h 399"/>
                <a:gd name="T131" fmla="*/ 522 w 522"/>
                <a:gd name="T132" fmla="*/ 399 h 39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22" h="399">
                  <a:moveTo>
                    <a:pt x="111" y="354"/>
                  </a:moveTo>
                  <a:cubicBezTo>
                    <a:pt x="105" y="356"/>
                    <a:pt x="98" y="357"/>
                    <a:pt x="91" y="357"/>
                  </a:cubicBezTo>
                  <a:cubicBezTo>
                    <a:pt x="91" y="357"/>
                    <a:pt x="91" y="357"/>
                    <a:pt x="91" y="357"/>
                  </a:cubicBezTo>
                  <a:cubicBezTo>
                    <a:pt x="53" y="357"/>
                    <a:pt x="23" y="326"/>
                    <a:pt x="23" y="288"/>
                  </a:cubicBezTo>
                  <a:cubicBezTo>
                    <a:pt x="23" y="288"/>
                    <a:pt x="23" y="288"/>
                    <a:pt x="23" y="288"/>
                  </a:cubicBezTo>
                  <a:cubicBezTo>
                    <a:pt x="23" y="281"/>
                    <a:pt x="24" y="275"/>
                    <a:pt x="26" y="268"/>
                  </a:cubicBezTo>
                  <a:cubicBezTo>
                    <a:pt x="26" y="268"/>
                    <a:pt x="26" y="268"/>
                    <a:pt x="26" y="268"/>
                  </a:cubicBezTo>
                  <a:cubicBezTo>
                    <a:pt x="10" y="252"/>
                    <a:pt x="0" y="230"/>
                    <a:pt x="0" y="205"/>
                  </a:cubicBezTo>
                  <a:cubicBezTo>
                    <a:pt x="0" y="205"/>
                    <a:pt x="0" y="205"/>
                    <a:pt x="0" y="205"/>
                  </a:cubicBezTo>
                  <a:cubicBezTo>
                    <a:pt x="0" y="159"/>
                    <a:pt x="35" y="120"/>
                    <a:pt x="81" y="115"/>
                  </a:cubicBezTo>
                  <a:cubicBezTo>
                    <a:pt x="81" y="115"/>
                    <a:pt x="81" y="115"/>
                    <a:pt x="81" y="115"/>
                  </a:cubicBezTo>
                  <a:cubicBezTo>
                    <a:pt x="80" y="114"/>
                    <a:pt x="80" y="112"/>
                    <a:pt x="80" y="111"/>
                  </a:cubicBezTo>
                  <a:cubicBezTo>
                    <a:pt x="80" y="111"/>
                    <a:pt x="80" y="111"/>
                    <a:pt x="80" y="111"/>
                  </a:cubicBezTo>
                  <a:cubicBezTo>
                    <a:pt x="80" y="72"/>
                    <a:pt x="111" y="41"/>
                    <a:pt x="150" y="41"/>
                  </a:cubicBezTo>
                  <a:cubicBezTo>
                    <a:pt x="150" y="41"/>
                    <a:pt x="150" y="41"/>
                    <a:pt x="150" y="41"/>
                  </a:cubicBezTo>
                  <a:cubicBezTo>
                    <a:pt x="164" y="41"/>
                    <a:pt x="177" y="46"/>
                    <a:pt x="188" y="53"/>
                  </a:cubicBezTo>
                  <a:cubicBezTo>
                    <a:pt x="188" y="53"/>
                    <a:pt x="188" y="53"/>
                    <a:pt x="188" y="53"/>
                  </a:cubicBezTo>
                  <a:cubicBezTo>
                    <a:pt x="206" y="21"/>
                    <a:pt x="240" y="0"/>
                    <a:pt x="278" y="0"/>
                  </a:cubicBezTo>
                  <a:cubicBezTo>
                    <a:pt x="278" y="0"/>
                    <a:pt x="278" y="0"/>
                    <a:pt x="278" y="0"/>
                  </a:cubicBezTo>
                  <a:cubicBezTo>
                    <a:pt x="324" y="0"/>
                    <a:pt x="363" y="30"/>
                    <a:pt x="376" y="72"/>
                  </a:cubicBezTo>
                  <a:cubicBezTo>
                    <a:pt x="376" y="72"/>
                    <a:pt x="376" y="72"/>
                    <a:pt x="376" y="72"/>
                  </a:cubicBezTo>
                  <a:cubicBezTo>
                    <a:pt x="379" y="72"/>
                    <a:pt x="381" y="71"/>
                    <a:pt x="383" y="71"/>
                  </a:cubicBezTo>
                  <a:cubicBezTo>
                    <a:pt x="383" y="71"/>
                    <a:pt x="383" y="71"/>
                    <a:pt x="383" y="71"/>
                  </a:cubicBezTo>
                  <a:cubicBezTo>
                    <a:pt x="400" y="71"/>
                    <a:pt x="416" y="76"/>
                    <a:pt x="430" y="85"/>
                  </a:cubicBezTo>
                  <a:cubicBezTo>
                    <a:pt x="430" y="85"/>
                    <a:pt x="430" y="85"/>
                    <a:pt x="430" y="85"/>
                  </a:cubicBezTo>
                  <a:cubicBezTo>
                    <a:pt x="430" y="85"/>
                    <a:pt x="430" y="85"/>
                    <a:pt x="430" y="85"/>
                  </a:cubicBezTo>
                  <a:cubicBezTo>
                    <a:pt x="433" y="87"/>
                    <a:pt x="434" y="92"/>
                    <a:pt x="432" y="96"/>
                  </a:cubicBezTo>
                  <a:cubicBezTo>
                    <a:pt x="432" y="96"/>
                    <a:pt x="432" y="96"/>
                    <a:pt x="432" y="96"/>
                  </a:cubicBezTo>
                  <a:cubicBezTo>
                    <a:pt x="430" y="100"/>
                    <a:pt x="425" y="101"/>
                    <a:pt x="421" y="98"/>
                  </a:cubicBezTo>
                  <a:cubicBezTo>
                    <a:pt x="421" y="98"/>
                    <a:pt x="421" y="98"/>
                    <a:pt x="421" y="98"/>
                  </a:cubicBezTo>
                  <a:cubicBezTo>
                    <a:pt x="410" y="91"/>
                    <a:pt x="397" y="87"/>
                    <a:pt x="383" y="87"/>
                  </a:cubicBezTo>
                  <a:cubicBezTo>
                    <a:pt x="383" y="87"/>
                    <a:pt x="383" y="87"/>
                    <a:pt x="383" y="87"/>
                  </a:cubicBezTo>
                  <a:cubicBezTo>
                    <a:pt x="379" y="87"/>
                    <a:pt x="376" y="88"/>
                    <a:pt x="372" y="88"/>
                  </a:cubicBezTo>
                  <a:cubicBezTo>
                    <a:pt x="372" y="88"/>
                    <a:pt x="372" y="88"/>
                    <a:pt x="372" y="88"/>
                  </a:cubicBezTo>
                  <a:cubicBezTo>
                    <a:pt x="368" y="89"/>
                    <a:pt x="364" y="86"/>
                    <a:pt x="363" y="82"/>
                  </a:cubicBezTo>
                  <a:cubicBezTo>
                    <a:pt x="363" y="82"/>
                    <a:pt x="363" y="82"/>
                    <a:pt x="363" y="82"/>
                  </a:cubicBezTo>
                  <a:cubicBezTo>
                    <a:pt x="354" y="44"/>
                    <a:pt x="319" y="16"/>
                    <a:pt x="278" y="16"/>
                  </a:cubicBezTo>
                  <a:cubicBezTo>
                    <a:pt x="278" y="16"/>
                    <a:pt x="278" y="16"/>
                    <a:pt x="278" y="16"/>
                  </a:cubicBezTo>
                  <a:cubicBezTo>
                    <a:pt x="242" y="16"/>
                    <a:pt x="212" y="38"/>
                    <a:pt x="199" y="69"/>
                  </a:cubicBezTo>
                  <a:cubicBezTo>
                    <a:pt x="199" y="69"/>
                    <a:pt x="199" y="69"/>
                    <a:pt x="199" y="69"/>
                  </a:cubicBezTo>
                  <a:cubicBezTo>
                    <a:pt x="198" y="71"/>
                    <a:pt x="195" y="73"/>
                    <a:pt x="193" y="73"/>
                  </a:cubicBezTo>
                  <a:cubicBezTo>
                    <a:pt x="193" y="73"/>
                    <a:pt x="193" y="73"/>
                    <a:pt x="193" y="73"/>
                  </a:cubicBezTo>
                  <a:cubicBezTo>
                    <a:pt x="190" y="74"/>
                    <a:pt x="188" y="73"/>
                    <a:pt x="186" y="72"/>
                  </a:cubicBezTo>
                  <a:cubicBezTo>
                    <a:pt x="186" y="72"/>
                    <a:pt x="186" y="72"/>
                    <a:pt x="186" y="72"/>
                  </a:cubicBezTo>
                  <a:cubicBezTo>
                    <a:pt x="176" y="63"/>
                    <a:pt x="164" y="57"/>
                    <a:pt x="150" y="57"/>
                  </a:cubicBezTo>
                  <a:cubicBezTo>
                    <a:pt x="150" y="57"/>
                    <a:pt x="150" y="57"/>
                    <a:pt x="150" y="57"/>
                  </a:cubicBezTo>
                  <a:cubicBezTo>
                    <a:pt x="120" y="57"/>
                    <a:pt x="96" y="81"/>
                    <a:pt x="96" y="111"/>
                  </a:cubicBezTo>
                  <a:cubicBezTo>
                    <a:pt x="96" y="111"/>
                    <a:pt x="96" y="111"/>
                    <a:pt x="96" y="111"/>
                  </a:cubicBezTo>
                  <a:cubicBezTo>
                    <a:pt x="96" y="114"/>
                    <a:pt x="97" y="118"/>
                    <a:pt x="97" y="121"/>
                  </a:cubicBezTo>
                  <a:cubicBezTo>
                    <a:pt x="97" y="121"/>
                    <a:pt x="97" y="121"/>
                    <a:pt x="97" y="121"/>
                  </a:cubicBezTo>
                  <a:cubicBezTo>
                    <a:pt x="98" y="123"/>
                    <a:pt x="97" y="126"/>
                    <a:pt x="96" y="127"/>
                  </a:cubicBezTo>
                  <a:cubicBezTo>
                    <a:pt x="96" y="127"/>
                    <a:pt x="96" y="127"/>
                    <a:pt x="96" y="127"/>
                  </a:cubicBezTo>
                  <a:cubicBezTo>
                    <a:pt x="94" y="129"/>
                    <a:pt x="92" y="130"/>
                    <a:pt x="90" y="130"/>
                  </a:cubicBezTo>
                  <a:cubicBezTo>
                    <a:pt x="90" y="130"/>
                    <a:pt x="90" y="130"/>
                    <a:pt x="90" y="130"/>
                  </a:cubicBezTo>
                  <a:cubicBezTo>
                    <a:pt x="49" y="131"/>
                    <a:pt x="16" y="164"/>
                    <a:pt x="16" y="205"/>
                  </a:cubicBezTo>
                  <a:cubicBezTo>
                    <a:pt x="16" y="205"/>
                    <a:pt x="16" y="205"/>
                    <a:pt x="16" y="205"/>
                  </a:cubicBezTo>
                  <a:cubicBezTo>
                    <a:pt x="16" y="227"/>
                    <a:pt x="25" y="247"/>
                    <a:pt x="40" y="260"/>
                  </a:cubicBezTo>
                  <a:cubicBezTo>
                    <a:pt x="40" y="260"/>
                    <a:pt x="40" y="260"/>
                    <a:pt x="40" y="260"/>
                  </a:cubicBezTo>
                  <a:cubicBezTo>
                    <a:pt x="43" y="263"/>
                    <a:pt x="43" y="266"/>
                    <a:pt x="42" y="269"/>
                  </a:cubicBezTo>
                  <a:cubicBezTo>
                    <a:pt x="42" y="269"/>
                    <a:pt x="42" y="269"/>
                    <a:pt x="42" y="269"/>
                  </a:cubicBezTo>
                  <a:cubicBezTo>
                    <a:pt x="40" y="275"/>
                    <a:pt x="39" y="282"/>
                    <a:pt x="39" y="288"/>
                  </a:cubicBezTo>
                  <a:cubicBezTo>
                    <a:pt x="39" y="288"/>
                    <a:pt x="39" y="288"/>
                    <a:pt x="39" y="288"/>
                  </a:cubicBezTo>
                  <a:cubicBezTo>
                    <a:pt x="39" y="318"/>
                    <a:pt x="62" y="341"/>
                    <a:pt x="91" y="341"/>
                  </a:cubicBezTo>
                  <a:cubicBezTo>
                    <a:pt x="91" y="341"/>
                    <a:pt x="91" y="341"/>
                    <a:pt x="91" y="341"/>
                  </a:cubicBezTo>
                  <a:cubicBezTo>
                    <a:pt x="99" y="341"/>
                    <a:pt x="106" y="340"/>
                    <a:pt x="112" y="337"/>
                  </a:cubicBezTo>
                  <a:cubicBezTo>
                    <a:pt x="112" y="337"/>
                    <a:pt x="112" y="337"/>
                    <a:pt x="112" y="337"/>
                  </a:cubicBezTo>
                  <a:cubicBezTo>
                    <a:pt x="114" y="336"/>
                    <a:pt x="116" y="336"/>
                    <a:pt x="118" y="337"/>
                  </a:cubicBezTo>
                  <a:cubicBezTo>
                    <a:pt x="118" y="337"/>
                    <a:pt x="118" y="337"/>
                    <a:pt x="118" y="337"/>
                  </a:cubicBezTo>
                  <a:cubicBezTo>
                    <a:pt x="120" y="338"/>
                    <a:pt x="122" y="339"/>
                    <a:pt x="123" y="341"/>
                  </a:cubicBezTo>
                  <a:cubicBezTo>
                    <a:pt x="123" y="341"/>
                    <a:pt x="123" y="341"/>
                    <a:pt x="123" y="341"/>
                  </a:cubicBezTo>
                  <a:cubicBezTo>
                    <a:pt x="132" y="366"/>
                    <a:pt x="156" y="383"/>
                    <a:pt x="184" y="383"/>
                  </a:cubicBezTo>
                  <a:cubicBezTo>
                    <a:pt x="184" y="383"/>
                    <a:pt x="184" y="383"/>
                    <a:pt x="184" y="383"/>
                  </a:cubicBezTo>
                  <a:cubicBezTo>
                    <a:pt x="206" y="383"/>
                    <a:pt x="225" y="373"/>
                    <a:pt x="237" y="357"/>
                  </a:cubicBezTo>
                  <a:cubicBezTo>
                    <a:pt x="237" y="357"/>
                    <a:pt x="237" y="357"/>
                    <a:pt x="237" y="357"/>
                  </a:cubicBezTo>
                  <a:cubicBezTo>
                    <a:pt x="238" y="355"/>
                    <a:pt x="240" y="354"/>
                    <a:pt x="242" y="353"/>
                  </a:cubicBezTo>
                  <a:cubicBezTo>
                    <a:pt x="242" y="353"/>
                    <a:pt x="242" y="353"/>
                    <a:pt x="242" y="353"/>
                  </a:cubicBezTo>
                  <a:cubicBezTo>
                    <a:pt x="244" y="353"/>
                    <a:pt x="246" y="354"/>
                    <a:pt x="248" y="355"/>
                  </a:cubicBezTo>
                  <a:cubicBezTo>
                    <a:pt x="248" y="355"/>
                    <a:pt x="248" y="355"/>
                    <a:pt x="248" y="355"/>
                  </a:cubicBezTo>
                  <a:cubicBezTo>
                    <a:pt x="259" y="364"/>
                    <a:pt x="273" y="369"/>
                    <a:pt x="288" y="369"/>
                  </a:cubicBezTo>
                  <a:cubicBezTo>
                    <a:pt x="288" y="369"/>
                    <a:pt x="288" y="369"/>
                    <a:pt x="288" y="369"/>
                  </a:cubicBezTo>
                  <a:cubicBezTo>
                    <a:pt x="312" y="369"/>
                    <a:pt x="333" y="356"/>
                    <a:pt x="344" y="338"/>
                  </a:cubicBezTo>
                  <a:cubicBezTo>
                    <a:pt x="344" y="338"/>
                    <a:pt x="344" y="338"/>
                    <a:pt x="344" y="338"/>
                  </a:cubicBezTo>
                  <a:cubicBezTo>
                    <a:pt x="345" y="336"/>
                    <a:pt x="347" y="334"/>
                    <a:pt x="350" y="334"/>
                  </a:cubicBezTo>
                  <a:cubicBezTo>
                    <a:pt x="350" y="334"/>
                    <a:pt x="350" y="334"/>
                    <a:pt x="350" y="334"/>
                  </a:cubicBezTo>
                  <a:cubicBezTo>
                    <a:pt x="352" y="334"/>
                    <a:pt x="354" y="334"/>
                    <a:pt x="356" y="336"/>
                  </a:cubicBezTo>
                  <a:cubicBezTo>
                    <a:pt x="356" y="336"/>
                    <a:pt x="356" y="336"/>
                    <a:pt x="356" y="336"/>
                  </a:cubicBezTo>
                  <a:cubicBezTo>
                    <a:pt x="367" y="344"/>
                    <a:pt x="380" y="349"/>
                    <a:pt x="395" y="349"/>
                  </a:cubicBezTo>
                  <a:cubicBezTo>
                    <a:pt x="395" y="349"/>
                    <a:pt x="395" y="349"/>
                    <a:pt x="395" y="349"/>
                  </a:cubicBezTo>
                  <a:cubicBezTo>
                    <a:pt x="428" y="349"/>
                    <a:pt x="455" y="322"/>
                    <a:pt x="455" y="289"/>
                  </a:cubicBezTo>
                  <a:cubicBezTo>
                    <a:pt x="455" y="289"/>
                    <a:pt x="455" y="289"/>
                    <a:pt x="455" y="289"/>
                  </a:cubicBezTo>
                  <a:cubicBezTo>
                    <a:pt x="455" y="289"/>
                    <a:pt x="455" y="288"/>
                    <a:pt x="455" y="288"/>
                  </a:cubicBezTo>
                  <a:cubicBezTo>
                    <a:pt x="455" y="288"/>
                    <a:pt x="455" y="288"/>
                    <a:pt x="455" y="288"/>
                  </a:cubicBezTo>
                  <a:cubicBezTo>
                    <a:pt x="455" y="284"/>
                    <a:pt x="458" y="280"/>
                    <a:pt x="462" y="280"/>
                  </a:cubicBezTo>
                  <a:cubicBezTo>
                    <a:pt x="462" y="280"/>
                    <a:pt x="462" y="280"/>
                    <a:pt x="462" y="280"/>
                  </a:cubicBezTo>
                  <a:cubicBezTo>
                    <a:pt x="487" y="276"/>
                    <a:pt x="506" y="255"/>
                    <a:pt x="506" y="229"/>
                  </a:cubicBezTo>
                  <a:cubicBezTo>
                    <a:pt x="506" y="229"/>
                    <a:pt x="506" y="229"/>
                    <a:pt x="506" y="229"/>
                  </a:cubicBezTo>
                  <a:cubicBezTo>
                    <a:pt x="506" y="203"/>
                    <a:pt x="486" y="181"/>
                    <a:pt x="460" y="178"/>
                  </a:cubicBezTo>
                  <a:cubicBezTo>
                    <a:pt x="460" y="178"/>
                    <a:pt x="460" y="178"/>
                    <a:pt x="460" y="178"/>
                  </a:cubicBezTo>
                  <a:cubicBezTo>
                    <a:pt x="458" y="178"/>
                    <a:pt x="456" y="177"/>
                    <a:pt x="455" y="175"/>
                  </a:cubicBezTo>
                  <a:cubicBezTo>
                    <a:pt x="455" y="175"/>
                    <a:pt x="455" y="175"/>
                    <a:pt x="455" y="175"/>
                  </a:cubicBezTo>
                  <a:cubicBezTo>
                    <a:pt x="453" y="173"/>
                    <a:pt x="453" y="171"/>
                    <a:pt x="453" y="169"/>
                  </a:cubicBezTo>
                  <a:cubicBezTo>
                    <a:pt x="453" y="169"/>
                    <a:pt x="453" y="169"/>
                    <a:pt x="453" y="169"/>
                  </a:cubicBezTo>
                  <a:cubicBezTo>
                    <a:pt x="454" y="165"/>
                    <a:pt x="454" y="162"/>
                    <a:pt x="454" y="158"/>
                  </a:cubicBezTo>
                  <a:cubicBezTo>
                    <a:pt x="454" y="158"/>
                    <a:pt x="454" y="158"/>
                    <a:pt x="454" y="158"/>
                  </a:cubicBezTo>
                  <a:cubicBezTo>
                    <a:pt x="454" y="143"/>
                    <a:pt x="449" y="130"/>
                    <a:pt x="442" y="119"/>
                  </a:cubicBezTo>
                  <a:cubicBezTo>
                    <a:pt x="442" y="119"/>
                    <a:pt x="442" y="119"/>
                    <a:pt x="442" y="119"/>
                  </a:cubicBezTo>
                  <a:cubicBezTo>
                    <a:pt x="439" y="115"/>
                    <a:pt x="440" y="110"/>
                    <a:pt x="444" y="107"/>
                  </a:cubicBezTo>
                  <a:cubicBezTo>
                    <a:pt x="444" y="107"/>
                    <a:pt x="444" y="107"/>
                    <a:pt x="444" y="107"/>
                  </a:cubicBezTo>
                  <a:cubicBezTo>
                    <a:pt x="448" y="105"/>
                    <a:pt x="453" y="106"/>
                    <a:pt x="455" y="110"/>
                  </a:cubicBezTo>
                  <a:cubicBezTo>
                    <a:pt x="455" y="110"/>
                    <a:pt x="455" y="110"/>
                    <a:pt x="455" y="110"/>
                  </a:cubicBezTo>
                  <a:cubicBezTo>
                    <a:pt x="464" y="123"/>
                    <a:pt x="470" y="140"/>
                    <a:pt x="470" y="158"/>
                  </a:cubicBezTo>
                  <a:cubicBezTo>
                    <a:pt x="470" y="158"/>
                    <a:pt x="470" y="158"/>
                    <a:pt x="470" y="158"/>
                  </a:cubicBezTo>
                  <a:cubicBezTo>
                    <a:pt x="470" y="160"/>
                    <a:pt x="470" y="162"/>
                    <a:pt x="470" y="164"/>
                  </a:cubicBezTo>
                  <a:cubicBezTo>
                    <a:pt x="470" y="164"/>
                    <a:pt x="470" y="164"/>
                    <a:pt x="470" y="164"/>
                  </a:cubicBezTo>
                  <a:cubicBezTo>
                    <a:pt x="500" y="170"/>
                    <a:pt x="522" y="197"/>
                    <a:pt x="522" y="229"/>
                  </a:cubicBezTo>
                  <a:cubicBezTo>
                    <a:pt x="522" y="229"/>
                    <a:pt x="522" y="229"/>
                    <a:pt x="522" y="229"/>
                  </a:cubicBezTo>
                  <a:cubicBezTo>
                    <a:pt x="522" y="261"/>
                    <a:pt x="500" y="287"/>
                    <a:pt x="471" y="294"/>
                  </a:cubicBezTo>
                  <a:cubicBezTo>
                    <a:pt x="471" y="294"/>
                    <a:pt x="471" y="294"/>
                    <a:pt x="471" y="294"/>
                  </a:cubicBezTo>
                  <a:cubicBezTo>
                    <a:pt x="468" y="334"/>
                    <a:pt x="435" y="365"/>
                    <a:pt x="395" y="365"/>
                  </a:cubicBezTo>
                  <a:cubicBezTo>
                    <a:pt x="395" y="365"/>
                    <a:pt x="395" y="365"/>
                    <a:pt x="395" y="365"/>
                  </a:cubicBezTo>
                  <a:cubicBezTo>
                    <a:pt x="379" y="365"/>
                    <a:pt x="365" y="361"/>
                    <a:pt x="353" y="353"/>
                  </a:cubicBezTo>
                  <a:cubicBezTo>
                    <a:pt x="353" y="353"/>
                    <a:pt x="353" y="353"/>
                    <a:pt x="353" y="353"/>
                  </a:cubicBezTo>
                  <a:cubicBezTo>
                    <a:pt x="338" y="372"/>
                    <a:pt x="315" y="385"/>
                    <a:pt x="288" y="385"/>
                  </a:cubicBezTo>
                  <a:cubicBezTo>
                    <a:pt x="288" y="385"/>
                    <a:pt x="288" y="385"/>
                    <a:pt x="288" y="385"/>
                  </a:cubicBezTo>
                  <a:cubicBezTo>
                    <a:pt x="272" y="385"/>
                    <a:pt x="257" y="380"/>
                    <a:pt x="245" y="372"/>
                  </a:cubicBezTo>
                  <a:cubicBezTo>
                    <a:pt x="245" y="372"/>
                    <a:pt x="245" y="372"/>
                    <a:pt x="245" y="372"/>
                  </a:cubicBezTo>
                  <a:cubicBezTo>
                    <a:pt x="230" y="389"/>
                    <a:pt x="208" y="399"/>
                    <a:pt x="184" y="399"/>
                  </a:cubicBezTo>
                  <a:cubicBezTo>
                    <a:pt x="184" y="399"/>
                    <a:pt x="184" y="399"/>
                    <a:pt x="184" y="399"/>
                  </a:cubicBezTo>
                  <a:cubicBezTo>
                    <a:pt x="152" y="399"/>
                    <a:pt x="125" y="381"/>
                    <a:pt x="111" y="35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93" name="Text Box 35"/>
            <p:cNvSpPr txBox="1">
              <a:spLocks noChangeAspect="1" noChangeArrowheads="1"/>
            </p:cNvSpPr>
            <p:nvPr/>
          </p:nvSpPr>
          <p:spPr bwMode="auto">
            <a:xfrm>
              <a:off x="9508328" y="5735555"/>
              <a:ext cx="1808286" cy="658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r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Data Network </a:t>
              </a:r>
              <a:endParaRPr kumimoji="0" lang="en-US" altLang="en-US" sz="20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(e.g. operator </a:t>
              </a:r>
            </a:p>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or Internet)</a:t>
              </a:r>
            </a:p>
          </p:txBody>
        </p:sp>
      </p:grpSp>
      <p:sp>
        <p:nvSpPr>
          <p:cNvPr id="159" name="Text Box 144"/>
          <p:cNvSpPr txBox="1">
            <a:spLocks noChangeAspect="1" noChangeArrowheads="1"/>
          </p:cNvSpPr>
          <p:nvPr/>
        </p:nvSpPr>
        <p:spPr bwMode="auto">
          <a:xfrm>
            <a:off x="5465689" y="3378380"/>
            <a:ext cx="791710"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Nudr</a:t>
            </a:r>
            <a:endPar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sp>
        <p:nvSpPr>
          <p:cNvPr id="160" name="Content Placeholder 3"/>
          <p:cNvSpPr txBox="1">
            <a:spLocks/>
          </p:cNvSpPr>
          <p:nvPr/>
        </p:nvSpPr>
        <p:spPr>
          <a:xfrm>
            <a:off x="472919" y="1507078"/>
            <a:ext cx="3916810" cy="2652669"/>
          </a:xfrm>
          <a:prstGeom prst="rect">
            <a:avLst/>
          </a:prstGeom>
        </p:spPr>
        <p:txBody>
          <a:bodyPr/>
          <a:lstStyle>
            <a:lvl1pPr marL="176213" indent="-176213" algn="l" rtl="0" eaLnBrk="1" fontAlgn="base" hangingPunct="1">
              <a:spcBef>
                <a:spcPct val="20000"/>
              </a:spcBef>
              <a:spcAft>
                <a:spcPct val="0"/>
              </a:spcAft>
              <a:buClr>
                <a:srgbClr val="00A9D4"/>
              </a:buClr>
              <a:buFont typeface="Arial" charset="0"/>
              <a:buChar char="›"/>
              <a:defRPr sz="2400">
                <a:solidFill>
                  <a:schemeClr val="tx1"/>
                </a:solidFill>
                <a:latin typeface="+mn-lt"/>
                <a:ea typeface="+mn-ea"/>
                <a:cs typeface="+mn-cs"/>
              </a:defRPr>
            </a:lvl1pPr>
            <a:lvl2pPr marL="533400" indent="-177800"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2pPr>
            <a:lvl3pPr marL="892175" indent="-179388" algn="l" rtl="0" eaLnBrk="1" fontAlgn="base" hangingPunct="1">
              <a:spcBef>
                <a:spcPct val="20000"/>
              </a:spcBef>
              <a:spcAft>
                <a:spcPct val="0"/>
              </a:spcAft>
              <a:buClr>
                <a:srgbClr val="92CCE5"/>
              </a:buClr>
              <a:buFont typeface="Ericsson Capital TT" pitchFamily="2" charset="0"/>
              <a:buChar char="›"/>
              <a:defRPr sz="2000">
                <a:solidFill>
                  <a:schemeClr val="tx1"/>
                </a:solidFill>
                <a:latin typeface="+mn-lt"/>
              </a:defRPr>
            </a:lvl3pPr>
            <a:lvl4pPr marL="125253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4pPr>
            <a:lvl5pPr marL="16144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5pPr>
            <a:lvl6pPr marL="20716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9pPr>
          </a:lstStyle>
          <a:p>
            <a:pPr>
              <a:spcBef>
                <a:spcPts val="0"/>
              </a:spcBef>
              <a:spcAft>
                <a:spcPts val="600"/>
              </a:spcAft>
            </a:pPr>
            <a:r>
              <a:rPr lang="en-US" sz="1800" kern="0"/>
              <a:t>Leverage new CP / UP split</a:t>
            </a:r>
          </a:p>
          <a:p>
            <a:pPr>
              <a:spcBef>
                <a:spcPts val="0"/>
              </a:spcBef>
              <a:spcAft>
                <a:spcPts val="600"/>
              </a:spcAft>
            </a:pPr>
            <a:r>
              <a:rPr lang="en-US" sz="1800" kern="0"/>
              <a:t>Enables flexible deployment options</a:t>
            </a:r>
          </a:p>
          <a:p>
            <a:pPr>
              <a:spcBef>
                <a:spcPts val="0"/>
              </a:spcBef>
              <a:spcAft>
                <a:spcPts val="600"/>
              </a:spcAft>
            </a:pPr>
            <a:r>
              <a:rPr lang="en-US" sz="1800" kern="0"/>
              <a:t>Local service network support</a:t>
            </a:r>
          </a:p>
        </p:txBody>
      </p:sp>
      <p:sp>
        <p:nvSpPr>
          <p:cNvPr id="162" name="Oval 161"/>
          <p:cNvSpPr/>
          <p:nvPr/>
        </p:nvSpPr>
        <p:spPr bwMode="auto">
          <a:xfrm>
            <a:off x="5618112" y="3202607"/>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87" name="Text Box 144"/>
          <p:cNvSpPr txBox="1">
            <a:spLocks noChangeAspect="1" noChangeArrowheads="1"/>
          </p:cNvSpPr>
          <p:nvPr/>
        </p:nvSpPr>
        <p:spPr bwMode="auto">
          <a:xfrm>
            <a:off x="7680896" y="3365596"/>
            <a:ext cx="767865"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Nnssf</a:t>
            </a:r>
            <a:endPar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cxnSp>
        <p:nvCxnSpPr>
          <p:cNvPr id="206" name="Straight Connector 205"/>
          <p:cNvCxnSpPr>
            <a:cxnSpLocks/>
          </p:cNvCxnSpPr>
          <p:nvPr/>
        </p:nvCxnSpPr>
        <p:spPr bwMode="auto">
          <a:xfrm>
            <a:off x="5032162" y="3560356"/>
            <a:ext cx="5694082" cy="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207" name="Straight Connector 206"/>
          <p:cNvCxnSpPr>
            <a:cxnSpLocks/>
          </p:cNvCxnSpPr>
          <p:nvPr/>
        </p:nvCxnSpPr>
        <p:spPr bwMode="auto">
          <a:xfrm>
            <a:off x="5691559" y="3077884"/>
            <a:ext cx="7186" cy="47816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83" name="Straight Connector 182">
            <a:extLst>
              <a:ext uri="{FF2B5EF4-FFF2-40B4-BE49-F238E27FC236}">
                <a16:creationId xmlns:a16="http://schemas.microsoft.com/office/drawing/2014/main" id="{4F2D51B4-76BA-4876-BC2C-5BE86D796F80}"/>
              </a:ext>
            </a:extLst>
          </p:cNvPr>
          <p:cNvCxnSpPr>
            <a:cxnSpLocks/>
          </p:cNvCxnSpPr>
          <p:nvPr/>
        </p:nvCxnSpPr>
        <p:spPr bwMode="auto">
          <a:xfrm>
            <a:off x="4971046" y="3062587"/>
            <a:ext cx="7186" cy="47816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214" name="Straight Connector 213">
            <a:extLst>
              <a:ext uri="{FF2B5EF4-FFF2-40B4-BE49-F238E27FC236}">
                <a16:creationId xmlns:a16="http://schemas.microsoft.com/office/drawing/2014/main" id="{75D087E2-57E1-4FDD-86C1-1CD2D0141E25}"/>
              </a:ext>
            </a:extLst>
          </p:cNvPr>
          <p:cNvCxnSpPr>
            <a:cxnSpLocks/>
          </p:cNvCxnSpPr>
          <p:nvPr/>
        </p:nvCxnSpPr>
        <p:spPr bwMode="auto">
          <a:xfrm>
            <a:off x="6395466" y="3070573"/>
            <a:ext cx="7186" cy="47816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215" name="Straight Connector 214">
            <a:extLst>
              <a:ext uri="{FF2B5EF4-FFF2-40B4-BE49-F238E27FC236}">
                <a16:creationId xmlns:a16="http://schemas.microsoft.com/office/drawing/2014/main" id="{9E0A79E2-9639-4D8B-9CCD-EFD04D6C840C}"/>
              </a:ext>
            </a:extLst>
          </p:cNvPr>
          <p:cNvCxnSpPr>
            <a:cxnSpLocks/>
            <a:endCxn id="249" idx="0"/>
          </p:cNvCxnSpPr>
          <p:nvPr/>
        </p:nvCxnSpPr>
        <p:spPr bwMode="auto">
          <a:xfrm>
            <a:off x="6884411" y="3611188"/>
            <a:ext cx="7186" cy="557597"/>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216" name="Straight Connector 215">
            <a:extLst>
              <a:ext uri="{FF2B5EF4-FFF2-40B4-BE49-F238E27FC236}">
                <a16:creationId xmlns:a16="http://schemas.microsoft.com/office/drawing/2014/main" id="{24B13A1E-BAFB-41C7-A13E-6ABCB396189F}"/>
              </a:ext>
            </a:extLst>
          </p:cNvPr>
          <p:cNvCxnSpPr>
            <a:cxnSpLocks/>
            <a:endCxn id="250" idx="0"/>
          </p:cNvCxnSpPr>
          <p:nvPr/>
        </p:nvCxnSpPr>
        <p:spPr bwMode="auto">
          <a:xfrm>
            <a:off x="8338528" y="3596455"/>
            <a:ext cx="11694" cy="584776"/>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217" name="Straight Connector 216">
            <a:extLst>
              <a:ext uri="{FF2B5EF4-FFF2-40B4-BE49-F238E27FC236}">
                <a16:creationId xmlns:a16="http://schemas.microsoft.com/office/drawing/2014/main" id="{9FA36852-A094-4EF5-B7CD-8FCF83270AA5}"/>
              </a:ext>
            </a:extLst>
          </p:cNvPr>
          <p:cNvCxnSpPr>
            <a:cxnSpLocks/>
          </p:cNvCxnSpPr>
          <p:nvPr/>
        </p:nvCxnSpPr>
        <p:spPr bwMode="auto">
          <a:xfrm>
            <a:off x="7132643" y="3062936"/>
            <a:ext cx="7186" cy="47816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218" name="Straight Connector 217">
            <a:extLst>
              <a:ext uri="{FF2B5EF4-FFF2-40B4-BE49-F238E27FC236}">
                <a16:creationId xmlns:a16="http://schemas.microsoft.com/office/drawing/2014/main" id="{2CC930F1-8541-408E-BC98-2B5FD813A92A}"/>
              </a:ext>
            </a:extLst>
          </p:cNvPr>
          <p:cNvCxnSpPr>
            <a:cxnSpLocks/>
          </p:cNvCxnSpPr>
          <p:nvPr/>
        </p:nvCxnSpPr>
        <p:spPr bwMode="auto">
          <a:xfrm>
            <a:off x="7861594" y="3055155"/>
            <a:ext cx="7186" cy="47816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219" name="Straight Connector 218">
            <a:extLst>
              <a:ext uri="{FF2B5EF4-FFF2-40B4-BE49-F238E27FC236}">
                <a16:creationId xmlns:a16="http://schemas.microsoft.com/office/drawing/2014/main" id="{03A13CB3-F220-4B1A-82B5-9FC97C17E4DE}"/>
              </a:ext>
            </a:extLst>
          </p:cNvPr>
          <p:cNvCxnSpPr>
            <a:cxnSpLocks/>
          </p:cNvCxnSpPr>
          <p:nvPr/>
        </p:nvCxnSpPr>
        <p:spPr bwMode="auto">
          <a:xfrm>
            <a:off x="9301863" y="3062936"/>
            <a:ext cx="7186" cy="47816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220" name="Straight Connector 219">
            <a:extLst>
              <a:ext uri="{FF2B5EF4-FFF2-40B4-BE49-F238E27FC236}">
                <a16:creationId xmlns:a16="http://schemas.microsoft.com/office/drawing/2014/main" id="{6E67CE8A-4CEA-4A5F-8108-8E4B2F99ADD1}"/>
              </a:ext>
            </a:extLst>
          </p:cNvPr>
          <p:cNvCxnSpPr>
            <a:cxnSpLocks/>
          </p:cNvCxnSpPr>
          <p:nvPr/>
        </p:nvCxnSpPr>
        <p:spPr bwMode="auto">
          <a:xfrm>
            <a:off x="10752163" y="3077884"/>
            <a:ext cx="7186" cy="47816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221" name="Oval 220">
            <a:extLst>
              <a:ext uri="{FF2B5EF4-FFF2-40B4-BE49-F238E27FC236}">
                <a16:creationId xmlns:a16="http://schemas.microsoft.com/office/drawing/2014/main" id="{FCE6296D-6E58-4A49-BC1E-FC7ABD71C7AD}"/>
              </a:ext>
            </a:extLst>
          </p:cNvPr>
          <p:cNvSpPr/>
          <p:nvPr/>
        </p:nvSpPr>
        <p:spPr bwMode="auto">
          <a:xfrm>
            <a:off x="4898235" y="3194013"/>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22" name="Oval 221">
            <a:extLst>
              <a:ext uri="{FF2B5EF4-FFF2-40B4-BE49-F238E27FC236}">
                <a16:creationId xmlns:a16="http://schemas.microsoft.com/office/drawing/2014/main" id="{4CCC064F-1B24-4B35-A185-BD0F41104C43}"/>
              </a:ext>
            </a:extLst>
          </p:cNvPr>
          <p:cNvSpPr/>
          <p:nvPr/>
        </p:nvSpPr>
        <p:spPr bwMode="auto">
          <a:xfrm>
            <a:off x="6335037" y="3209791"/>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23" name="Oval 222">
            <a:extLst>
              <a:ext uri="{FF2B5EF4-FFF2-40B4-BE49-F238E27FC236}">
                <a16:creationId xmlns:a16="http://schemas.microsoft.com/office/drawing/2014/main" id="{70DB4543-DEAD-455C-9A02-B8A366DFFDA9}"/>
              </a:ext>
            </a:extLst>
          </p:cNvPr>
          <p:cNvSpPr/>
          <p:nvPr/>
        </p:nvSpPr>
        <p:spPr bwMode="auto">
          <a:xfrm>
            <a:off x="7066641" y="3202225"/>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24" name="Oval 223">
            <a:extLst>
              <a:ext uri="{FF2B5EF4-FFF2-40B4-BE49-F238E27FC236}">
                <a16:creationId xmlns:a16="http://schemas.microsoft.com/office/drawing/2014/main" id="{5418E554-AD14-4575-965A-4F3EDD282F3C}"/>
              </a:ext>
            </a:extLst>
          </p:cNvPr>
          <p:cNvSpPr/>
          <p:nvPr/>
        </p:nvSpPr>
        <p:spPr bwMode="auto">
          <a:xfrm>
            <a:off x="7795734" y="3194272"/>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25" name="Oval 224">
            <a:extLst>
              <a:ext uri="{FF2B5EF4-FFF2-40B4-BE49-F238E27FC236}">
                <a16:creationId xmlns:a16="http://schemas.microsoft.com/office/drawing/2014/main" id="{C350BDE5-D4C9-41FF-BC81-E4C3AAED5F21}"/>
              </a:ext>
            </a:extLst>
          </p:cNvPr>
          <p:cNvSpPr/>
          <p:nvPr/>
        </p:nvSpPr>
        <p:spPr bwMode="auto">
          <a:xfrm>
            <a:off x="9233420" y="3187838"/>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26" name="Oval 225">
            <a:extLst>
              <a:ext uri="{FF2B5EF4-FFF2-40B4-BE49-F238E27FC236}">
                <a16:creationId xmlns:a16="http://schemas.microsoft.com/office/drawing/2014/main" id="{D7041F0B-D7DE-4322-931A-0B8892EBFC36}"/>
              </a:ext>
            </a:extLst>
          </p:cNvPr>
          <p:cNvSpPr/>
          <p:nvPr/>
        </p:nvSpPr>
        <p:spPr bwMode="auto">
          <a:xfrm>
            <a:off x="10692276" y="3202607"/>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27" name="Oval 226">
            <a:extLst>
              <a:ext uri="{FF2B5EF4-FFF2-40B4-BE49-F238E27FC236}">
                <a16:creationId xmlns:a16="http://schemas.microsoft.com/office/drawing/2014/main" id="{70ED5429-6FED-4C59-B6EB-99282424AF3E}"/>
              </a:ext>
            </a:extLst>
          </p:cNvPr>
          <p:cNvSpPr/>
          <p:nvPr/>
        </p:nvSpPr>
        <p:spPr bwMode="auto">
          <a:xfrm>
            <a:off x="6822333" y="3781057"/>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1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28" name="Oval 227">
            <a:extLst>
              <a:ext uri="{FF2B5EF4-FFF2-40B4-BE49-F238E27FC236}">
                <a16:creationId xmlns:a16="http://schemas.microsoft.com/office/drawing/2014/main" id="{DF74C6DF-E183-42D2-8977-A32BDDC25BB1}"/>
              </a:ext>
            </a:extLst>
          </p:cNvPr>
          <p:cNvSpPr/>
          <p:nvPr/>
        </p:nvSpPr>
        <p:spPr bwMode="auto">
          <a:xfrm>
            <a:off x="8272903" y="3773150"/>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1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29" name="Text Box 144">
            <a:extLst>
              <a:ext uri="{FF2B5EF4-FFF2-40B4-BE49-F238E27FC236}">
                <a16:creationId xmlns:a16="http://schemas.microsoft.com/office/drawing/2014/main" id="{BF7261D6-B387-487A-B9E1-CBB5D6348C9B}"/>
              </a:ext>
            </a:extLst>
          </p:cNvPr>
          <p:cNvSpPr txBox="1">
            <a:spLocks noChangeAspect="1" noChangeArrowheads="1"/>
          </p:cNvSpPr>
          <p:nvPr/>
        </p:nvSpPr>
        <p:spPr bwMode="auto">
          <a:xfrm>
            <a:off x="9093453" y="3376932"/>
            <a:ext cx="767865"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Nudsf</a:t>
            </a:r>
            <a:endPar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cxnSp>
        <p:nvCxnSpPr>
          <p:cNvPr id="259" name="Straight Connector 133">
            <a:extLst>
              <a:ext uri="{FF2B5EF4-FFF2-40B4-BE49-F238E27FC236}">
                <a16:creationId xmlns:a16="http://schemas.microsoft.com/office/drawing/2014/main" id="{A046E588-5F71-4315-B4E9-E424C913BCAE}"/>
              </a:ext>
            </a:extLst>
          </p:cNvPr>
          <p:cNvCxnSpPr>
            <a:cxnSpLocks/>
            <a:stCxn id="117" idx="3"/>
            <a:endCxn id="249" idx="1"/>
          </p:cNvCxnSpPr>
          <p:nvPr/>
        </p:nvCxnSpPr>
        <p:spPr bwMode="auto">
          <a:xfrm flipV="1">
            <a:off x="4317587" y="4456532"/>
            <a:ext cx="2394010" cy="368302"/>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167" name="Text Box 144">
            <a:extLst>
              <a:ext uri="{FF2B5EF4-FFF2-40B4-BE49-F238E27FC236}">
                <a16:creationId xmlns:a16="http://schemas.microsoft.com/office/drawing/2014/main" id="{1096EC00-8E15-4531-93C9-595E3B2584ED}"/>
              </a:ext>
            </a:extLst>
          </p:cNvPr>
          <p:cNvSpPr txBox="1">
            <a:spLocks noChangeAspect="1" noChangeArrowheads="1"/>
          </p:cNvSpPr>
          <p:nvPr/>
        </p:nvSpPr>
        <p:spPr bwMode="auto">
          <a:xfrm>
            <a:off x="4791458" y="1262876"/>
            <a:ext cx="1121746" cy="19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srgbClr val="181818"/>
                </a:solidFill>
                <a:effectLst/>
                <a:uLnTx/>
                <a:uFillTx/>
                <a:latin typeface="Ericsson Hilda"/>
                <a:ea typeface="MS PGothic" charset="-128"/>
                <a:cs typeface="+mn-cs"/>
              </a:rPr>
              <a:t>5GC</a:t>
            </a:r>
          </a:p>
        </p:txBody>
      </p:sp>
      <p:cxnSp>
        <p:nvCxnSpPr>
          <p:cNvPr id="190" name="Straight Connector 189">
            <a:extLst>
              <a:ext uri="{FF2B5EF4-FFF2-40B4-BE49-F238E27FC236}">
                <a16:creationId xmlns:a16="http://schemas.microsoft.com/office/drawing/2014/main" id="{EDCE98FC-A229-4E3A-9B20-45E565E037F7}"/>
              </a:ext>
            </a:extLst>
          </p:cNvPr>
          <p:cNvCxnSpPr>
            <a:cxnSpLocks/>
            <a:stCxn id="290" idx="2"/>
          </p:cNvCxnSpPr>
          <p:nvPr/>
        </p:nvCxnSpPr>
        <p:spPr bwMode="auto">
          <a:xfrm flipH="1">
            <a:off x="6032966" y="2103429"/>
            <a:ext cx="790" cy="1426764"/>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194" name="Text Box 144">
            <a:extLst>
              <a:ext uri="{FF2B5EF4-FFF2-40B4-BE49-F238E27FC236}">
                <a16:creationId xmlns:a16="http://schemas.microsoft.com/office/drawing/2014/main" id="{2BBE9224-5152-4867-B831-311ECFF92AE9}"/>
              </a:ext>
            </a:extLst>
          </p:cNvPr>
          <p:cNvSpPr txBox="1">
            <a:spLocks noChangeAspect="1" noChangeArrowheads="1"/>
          </p:cNvSpPr>
          <p:nvPr/>
        </p:nvSpPr>
        <p:spPr bwMode="auto">
          <a:xfrm>
            <a:off x="5835578" y="2203547"/>
            <a:ext cx="992188"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Nsmsf</a:t>
            </a:r>
            <a:endPar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sp>
        <p:nvSpPr>
          <p:cNvPr id="195" name="Oval 194">
            <a:extLst>
              <a:ext uri="{FF2B5EF4-FFF2-40B4-BE49-F238E27FC236}">
                <a16:creationId xmlns:a16="http://schemas.microsoft.com/office/drawing/2014/main" id="{FCFA5074-3D57-4AD6-B860-EABBB25A8594}"/>
              </a:ext>
            </a:extLst>
          </p:cNvPr>
          <p:cNvSpPr/>
          <p:nvPr/>
        </p:nvSpPr>
        <p:spPr bwMode="auto">
          <a:xfrm>
            <a:off x="5960439" y="2207601"/>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1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00" name="Text Box 144">
            <a:extLst>
              <a:ext uri="{FF2B5EF4-FFF2-40B4-BE49-F238E27FC236}">
                <a16:creationId xmlns:a16="http://schemas.microsoft.com/office/drawing/2014/main" id="{648A1508-43D9-4FB7-A8AA-F343FA057287}"/>
              </a:ext>
            </a:extLst>
          </p:cNvPr>
          <p:cNvSpPr txBox="1">
            <a:spLocks noChangeAspect="1" noChangeArrowheads="1"/>
          </p:cNvSpPr>
          <p:nvPr/>
        </p:nvSpPr>
        <p:spPr bwMode="auto">
          <a:xfrm>
            <a:off x="7354065" y="2227437"/>
            <a:ext cx="992188"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N5g-eir</a:t>
            </a:r>
          </a:p>
        </p:txBody>
      </p:sp>
      <p:sp>
        <p:nvSpPr>
          <p:cNvPr id="235" name="Text Box 144">
            <a:extLst>
              <a:ext uri="{FF2B5EF4-FFF2-40B4-BE49-F238E27FC236}">
                <a16:creationId xmlns:a16="http://schemas.microsoft.com/office/drawing/2014/main" id="{C2E2D531-4F98-4FBC-A13E-FAE2777BC299}"/>
              </a:ext>
            </a:extLst>
          </p:cNvPr>
          <p:cNvSpPr txBox="1">
            <a:spLocks noChangeAspect="1" noChangeArrowheads="1"/>
          </p:cNvSpPr>
          <p:nvPr/>
        </p:nvSpPr>
        <p:spPr bwMode="auto">
          <a:xfrm>
            <a:off x="7983168" y="2227995"/>
            <a:ext cx="992188"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Nchf</a:t>
            </a:r>
            <a:endPar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cxnSp>
        <p:nvCxnSpPr>
          <p:cNvPr id="13" name="Straight Connector 12">
            <a:extLst>
              <a:ext uri="{FF2B5EF4-FFF2-40B4-BE49-F238E27FC236}">
                <a16:creationId xmlns:a16="http://schemas.microsoft.com/office/drawing/2014/main" id="{33FC9B51-7E87-4C30-9BD0-EC0605CC242E}"/>
              </a:ext>
            </a:extLst>
          </p:cNvPr>
          <p:cNvCxnSpPr>
            <a:cxnSpLocks/>
          </p:cNvCxnSpPr>
          <p:nvPr/>
        </p:nvCxnSpPr>
        <p:spPr bwMode="auto">
          <a:xfrm>
            <a:off x="9867741" y="1887790"/>
            <a:ext cx="709604" cy="0"/>
          </a:xfrm>
          <a:prstGeom prst="line">
            <a:avLst/>
          </a:prstGeom>
          <a:solidFill>
            <a:schemeClr val="accent1"/>
          </a:solidFill>
          <a:ln w="3175" cap="flat" cmpd="sng" algn="ctr">
            <a:solidFill>
              <a:schemeClr val="tx1"/>
            </a:solidFill>
            <a:prstDash val="solid"/>
            <a:round/>
            <a:headEnd type="none" w="med" len="med"/>
            <a:tailEnd type="none"/>
          </a:ln>
          <a:effectLst/>
        </p:spPr>
      </p:cxnSp>
      <p:sp>
        <p:nvSpPr>
          <p:cNvPr id="286" name="Text Box 144">
            <a:extLst>
              <a:ext uri="{FF2B5EF4-FFF2-40B4-BE49-F238E27FC236}">
                <a16:creationId xmlns:a16="http://schemas.microsoft.com/office/drawing/2014/main" id="{EA9F3266-C2A3-4064-BD84-0D57F7716622}"/>
              </a:ext>
            </a:extLst>
          </p:cNvPr>
          <p:cNvSpPr txBox="1">
            <a:spLocks noChangeAspect="1" noChangeArrowheads="1"/>
          </p:cNvSpPr>
          <p:nvPr/>
        </p:nvSpPr>
        <p:spPr bwMode="auto">
          <a:xfrm>
            <a:off x="10080577" y="1683248"/>
            <a:ext cx="992188"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N32</a:t>
            </a:r>
          </a:p>
        </p:txBody>
      </p:sp>
      <p:cxnSp>
        <p:nvCxnSpPr>
          <p:cNvPr id="298" name="Straight Connector 297">
            <a:extLst>
              <a:ext uri="{FF2B5EF4-FFF2-40B4-BE49-F238E27FC236}">
                <a16:creationId xmlns:a16="http://schemas.microsoft.com/office/drawing/2014/main" id="{6D6B842D-0654-4523-80AC-A166FE2AAF7F}"/>
              </a:ext>
            </a:extLst>
          </p:cNvPr>
          <p:cNvCxnSpPr>
            <a:cxnSpLocks/>
          </p:cNvCxnSpPr>
          <p:nvPr/>
        </p:nvCxnSpPr>
        <p:spPr bwMode="auto">
          <a:xfrm>
            <a:off x="5313170" y="1943988"/>
            <a:ext cx="9608" cy="1615806"/>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299" name="Text Box 144">
            <a:extLst>
              <a:ext uri="{FF2B5EF4-FFF2-40B4-BE49-F238E27FC236}">
                <a16:creationId xmlns:a16="http://schemas.microsoft.com/office/drawing/2014/main" id="{812377A3-E3E6-41E5-930E-E2B306E5BF00}"/>
              </a:ext>
            </a:extLst>
          </p:cNvPr>
          <p:cNvSpPr txBox="1">
            <a:spLocks noChangeAspect="1" noChangeArrowheads="1"/>
          </p:cNvSpPr>
          <p:nvPr/>
        </p:nvSpPr>
        <p:spPr bwMode="auto">
          <a:xfrm>
            <a:off x="5067986" y="2199251"/>
            <a:ext cx="992188"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Nnrf</a:t>
            </a:r>
            <a:endPar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sp>
        <p:nvSpPr>
          <p:cNvPr id="300" name="Oval 299">
            <a:extLst>
              <a:ext uri="{FF2B5EF4-FFF2-40B4-BE49-F238E27FC236}">
                <a16:creationId xmlns:a16="http://schemas.microsoft.com/office/drawing/2014/main" id="{A3BB8E18-48A6-40D3-A910-CF0195AAD26D}"/>
              </a:ext>
            </a:extLst>
          </p:cNvPr>
          <p:cNvSpPr/>
          <p:nvPr/>
        </p:nvSpPr>
        <p:spPr bwMode="auto">
          <a:xfrm>
            <a:off x="5243423" y="2198246"/>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100" b="0" i="0" u="none" strike="noStrike" kern="1200" cap="none" spc="0" normalizeH="0" baseline="0" noProof="0">
              <a:ln>
                <a:noFill/>
              </a:ln>
              <a:solidFill>
                <a:srgbClr val="181818"/>
              </a:solidFill>
              <a:effectLst/>
              <a:uLnTx/>
              <a:uFillTx/>
              <a:latin typeface="Ericsson Hilda"/>
              <a:ea typeface="+mn-ea"/>
              <a:cs typeface="+mn-cs"/>
            </a:endParaRPr>
          </a:p>
        </p:txBody>
      </p:sp>
      <p:sp>
        <p:nvSpPr>
          <p:cNvPr id="301" name="Text Box 144">
            <a:extLst>
              <a:ext uri="{FF2B5EF4-FFF2-40B4-BE49-F238E27FC236}">
                <a16:creationId xmlns:a16="http://schemas.microsoft.com/office/drawing/2014/main" id="{535411CB-1826-494C-AA69-E7999B573FD6}"/>
              </a:ext>
            </a:extLst>
          </p:cNvPr>
          <p:cNvSpPr txBox="1">
            <a:spLocks noChangeAspect="1" noChangeArrowheads="1"/>
          </p:cNvSpPr>
          <p:nvPr/>
        </p:nvSpPr>
        <p:spPr bwMode="auto">
          <a:xfrm>
            <a:off x="9321906" y="3873461"/>
            <a:ext cx="992188"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Nnwdaf</a:t>
            </a:r>
            <a:endPar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cxnSp>
        <p:nvCxnSpPr>
          <p:cNvPr id="302" name="Straight Connector 301">
            <a:extLst>
              <a:ext uri="{FF2B5EF4-FFF2-40B4-BE49-F238E27FC236}">
                <a16:creationId xmlns:a16="http://schemas.microsoft.com/office/drawing/2014/main" id="{AC8451EF-5DF8-457F-8F3F-5B83219759D0}"/>
              </a:ext>
            </a:extLst>
          </p:cNvPr>
          <p:cNvCxnSpPr>
            <a:cxnSpLocks/>
            <a:endCxn id="342" idx="0"/>
          </p:cNvCxnSpPr>
          <p:nvPr/>
        </p:nvCxnSpPr>
        <p:spPr bwMode="auto">
          <a:xfrm>
            <a:off x="9444250" y="3618559"/>
            <a:ext cx="12221" cy="558953"/>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303" name="Oval 302">
            <a:extLst>
              <a:ext uri="{FF2B5EF4-FFF2-40B4-BE49-F238E27FC236}">
                <a16:creationId xmlns:a16="http://schemas.microsoft.com/office/drawing/2014/main" id="{7E798736-5130-4A43-B314-39059A275211}"/>
              </a:ext>
            </a:extLst>
          </p:cNvPr>
          <p:cNvSpPr/>
          <p:nvPr/>
        </p:nvSpPr>
        <p:spPr bwMode="auto">
          <a:xfrm>
            <a:off x="9382172" y="3788428"/>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100" b="0" i="0" u="none" strike="noStrike" kern="1200" cap="none" spc="0" normalizeH="0" baseline="0" noProof="0">
              <a:ln>
                <a:noFill/>
              </a:ln>
              <a:solidFill>
                <a:srgbClr val="181818"/>
              </a:solidFill>
              <a:effectLst/>
              <a:uLnTx/>
              <a:uFillTx/>
              <a:latin typeface="Ericsson Hilda"/>
              <a:ea typeface="+mn-ea"/>
              <a:cs typeface="+mn-cs"/>
            </a:endParaRPr>
          </a:p>
        </p:txBody>
      </p:sp>
      <p:sp>
        <p:nvSpPr>
          <p:cNvPr id="336" name="TextBox 335">
            <a:extLst>
              <a:ext uri="{FF2B5EF4-FFF2-40B4-BE49-F238E27FC236}">
                <a16:creationId xmlns:a16="http://schemas.microsoft.com/office/drawing/2014/main" id="{E87705DE-5BE0-41D2-975B-BE8E522EE895}"/>
              </a:ext>
            </a:extLst>
          </p:cNvPr>
          <p:cNvSpPr txBox="1"/>
          <p:nvPr/>
        </p:nvSpPr>
        <p:spPr bwMode="auto">
          <a:xfrm>
            <a:off x="2624233" y="5176651"/>
            <a:ext cx="507649" cy="774772"/>
          </a:xfrm>
          <a:prstGeom prst="rect">
            <a:avLst/>
          </a:prstGeom>
          <a:solidFill>
            <a:schemeClr val="bg1"/>
          </a:solidFill>
          <a:ln w="1905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2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B</a:t>
            </a:r>
            <a:endParaRPr kumimoji="0" lang="en-US" sz="2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600" b="0" i="0" u="none" strike="noStrike" kern="1200" cap="none" spc="0" normalizeH="0" baseline="0" noProof="0">
                <a:ln>
                  <a:noFill/>
                </a:ln>
                <a:solidFill>
                  <a:srgbClr val="181818"/>
                </a:solidFill>
                <a:effectLst/>
                <a:uLnTx/>
                <a:uFillTx/>
                <a:latin typeface="Ericsson Hilda"/>
                <a:ea typeface="+mn-ea"/>
                <a:cs typeface="+mn-cs"/>
              </a:rPr>
              <a:t>DU</a:t>
            </a:r>
          </a:p>
        </p:txBody>
      </p:sp>
      <p:sp>
        <p:nvSpPr>
          <p:cNvPr id="240" name="TextBox 239">
            <a:extLst>
              <a:ext uri="{FF2B5EF4-FFF2-40B4-BE49-F238E27FC236}">
                <a16:creationId xmlns:a16="http://schemas.microsoft.com/office/drawing/2014/main" id="{6B50F069-D8DC-439D-A075-2FACB08595CC}"/>
              </a:ext>
            </a:extLst>
          </p:cNvPr>
          <p:cNvSpPr txBox="1"/>
          <p:nvPr/>
        </p:nvSpPr>
        <p:spPr bwMode="auto">
          <a:xfrm>
            <a:off x="4766399" y="2490952"/>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AUSF</a:t>
            </a:r>
          </a:p>
        </p:txBody>
      </p:sp>
      <p:sp>
        <p:nvSpPr>
          <p:cNvPr id="242" name="TextBox 241">
            <a:extLst>
              <a:ext uri="{FF2B5EF4-FFF2-40B4-BE49-F238E27FC236}">
                <a16:creationId xmlns:a16="http://schemas.microsoft.com/office/drawing/2014/main" id="{3E6FDA97-4331-4EA2-A071-025AA5B6DD54}"/>
              </a:ext>
            </a:extLst>
          </p:cNvPr>
          <p:cNvSpPr txBox="1"/>
          <p:nvPr/>
        </p:nvSpPr>
        <p:spPr bwMode="auto">
          <a:xfrm>
            <a:off x="8170709" y="5177196"/>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G</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UPF</a:t>
            </a:r>
          </a:p>
        </p:txBody>
      </p:sp>
      <p:sp>
        <p:nvSpPr>
          <p:cNvPr id="243" name="TextBox 242">
            <a:extLst>
              <a:ext uri="{FF2B5EF4-FFF2-40B4-BE49-F238E27FC236}">
                <a16:creationId xmlns:a16="http://schemas.microsoft.com/office/drawing/2014/main" id="{CC7A5B4D-C298-478C-B489-96BB226BC582}"/>
              </a:ext>
            </a:extLst>
          </p:cNvPr>
          <p:cNvSpPr txBox="1"/>
          <p:nvPr/>
        </p:nvSpPr>
        <p:spPr bwMode="auto">
          <a:xfrm>
            <a:off x="5494873" y="2496978"/>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D</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UDR</a:t>
            </a:r>
          </a:p>
        </p:txBody>
      </p:sp>
      <p:sp>
        <p:nvSpPr>
          <p:cNvPr id="248" name="TextBox 247">
            <a:extLst>
              <a:ext uri="{FF2B5EF4-FFF2-40B4-BE49-F238E27FC236}">
                <a16:creationId xmlns:a16="http://schemas.microsoft.com/office/drawing/2014/main" id="{797FCEBE-CBC1-42EA-8506-087CF5549C05}"/>
              </a:ext>
            </a:extLst>
          </p:cNvPr>
          <p:cNvSpPr txBox="1"/>
          <p:nvPr/>
        </p:nvSpPr>
        <p:spPr bwMode="auto">
          <a:xfrm>
            <a:off x="5118056" y="1527936"/>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NRF</a:t>
            </a:r>
          </a:p>
        </p:txBody>
      </p:sp>
      <p:sp>
        <p:nvSpPr>
          <p:cNvPr id="249" name="TextBox 248">
            <a:extLst>
              <a:ext uri="{FF2B5EF4-FFF2-40B4-BE49-F238E27FC236}">
                <a16:creationId xmlns:a16="http://schemas.microsoft.com/office/drawing/2014/main" id="{5BA010C4-EA77-419D-8868-F344AB45E457}"/>
              </a:ext>
            </a:extLst>
          </p:cNvPr>
          <p:cNvSpPr txBox="1"/>
          <p:nvPr/>
        </p:nvSpPr>
        <p:spPr bwMode="auto">
          <a:xfrm>
            <a:off x="6711597" y="4168785"/>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AMF</a:t>
            </a:r>
          </a:p>
        </p:txBody>
      </p:sp>
      <p:sp>
        <p:nvSpPr>
          <p:cNvPr id="250" name="TextBox 249">
            <a:extLst>
              <a:ext uri="{FF2B5EF4-FFF2-40B4-BE49-F238E27FC236}">
                <a16:creationId xmlns:a16="http://schemas.microsoft.com/office/drawing/2014/main" id="{E551A470-9424-4A16-8CA2-C3F536442356}"/>
              </a:ext>
            </a:extLst>
          </p:cNvPr>
          <p:cNvSpPr txBox="1"/>
          <p:nvPr/>
        </p:nvSpPr>
        <p:spPr bwMode="auto">
          <a:xfrm>
            <a:off x="8170222" y="4181231"/>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SMF</a:t>
            </a:r>
          </a:p>
        </p:txBody>
      </p:sp>
      <p:sp>
        <p:nvSpPr>
          <p:cNvPr id="251" name="TextBox 250">
            <a:extLst>
              <a:ext uri="{FF2B5EF4-FFF2-40B4-BE49-F238E27FC236}">
                <a16:creationId xmlns:a16="http://schemas.microsoft.com/office/drawing/2014/main" id="{992C8F44-0307-412E-98DE-B129E4EC97FC}"/>
              </a:ext>
            </a:extLst>
          </p:cNvPr>
          <p:cNvSpPr txBox="1"/>
          <p:nvPr/>
        </p:nvSpPr>
        <p:spPr bwMode="auto">
          <a:xfrm>
            <a:off x="7671294" y="2480561"/>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NSSF</a:t>
            </a:r>
          </a:p>
        </p:txBody>
      </p:sp>
      <p:sp>
        <p:nvSpPr>
          <p:cNvPr id="252" name="TextBox 251">
            <a:extLst>
              <a:ext uri="{FF2B5EF4-FFF2-40B4-BE49-F238E27FC236}">
                <a16:creationId xmlns:a16="http://schemas.microsoft.com/office/drawing/2014/main" id="{E4DBC7C6-8CA4-48DD-B1CA-4BEC25AF59C8}"/>
              </a:ext>
            </a:extLst>
          </p:cNvPr>
          <p:cNvSpPr txBox="1"/>
          <p:nvPr/>
        </p:nvSpPr>
        <p:spPr bwMode="auto">
          <a:xfrm>
            <a:off x="9844407" y="2474711"/>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NEF</a:t>
            </a:r>
          </a:p>
        </p:txBody>
      </p:sp>
      <p:sp>
        <p:nvSpPr>
          <p:cNvPr id="253" name="TextBox 252">
            <a:extLst>
              <a:ext uri="{FF2B5EF4-FFF2-40B4-BE49-F238E27FC236}">
                <a16:creationId xmlns:a16="http://schemas.microsoft.com/office/drawing/2014/main" id="{23409AEA-EEEC-4992-9622-11C2554B652C}"/>
              </a:ext>
            </a:extLst>
          </p:cNvPr>
          <p:cNvSpPr txBox="1"/>
          <p:nvPr/>
        </p:nvSpPr>
        <p:spPr bwMode="auto">
          <a:xfrm>
            <a:off x="10559377" y="2487094"/>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AF</a:t>
            </a:r>
          </a:p>
        </p:txBody>
      </p:sp>
      <p:sp>
        <p:nvSpPr>
          <p:cNvPr id="255" name="TextBox 254">
            <a:extLst>
              <a:ext uri="{FF2B5EF4-FFF2-40B4-BE49-F238E27FC236}">
                <a16:creationId xmlns:a16="http://schemas.microsoft.com/office/drawing/2014/main" id="{48BC886B-6190-440E-B8F8-81F3DC65F22F}"/>
              </a:ext>
            </a:extLst>
          </p:cNvPr>
          <p:cNvSpPr txBox="1"/>
          <p:nvPr/>
        </p:nvSpPr>
        <p:spPr bwMode="auto">
          <a:xfrm>
            <a:off x="8033108" y="1553148"/>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CHF</a:t>
            </a:r>
          </a:p>
        </p:txBody>
      </p:sp>
      <p:sp>
        <p:nvSpPr>
          <p:cNvPr id="256" name="TextBox 255">
            <a:extLst>
              <a:ext uri="{FF2B5EF4-FFF2-40B4-BE49-F238E27FC236}">
                <a16:creationId xmlns:a16="http://schemas.microsoft.com/office/drawing/2014/main" id="{83E16EC8-16A0-40FF-A6A4-4C4791119426}"/>
              </a:ext>
            </a:extLst>
          </p:cNvPr>
          <p:cNvSpPr txBox="1"/>
          <p:nvPr/>
        </p:nvSpPr>
        <p:spPr bwMode="auto">
          <a:xfrm>
            <a:off x="9487989" y="1573785"/>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SEPP</a:t>
            </a:r>
          </a:p>
        </p:txBody>
      </p:sp>
      <p:sp>
        <p:nvSpPr>
          <p:cNvPr id="257" name="TextBox 256">
            <a:extLst>
              <a:ext uri="{FF2B5EF4-FFF2-40B4-BE49-F238E27FC236}">
                <a16:creationId xmlns:a16="http://schemas.microsoft.com/office/drawing/2014/main" id="{A3DFAD36-4131-4118-BADB-B1085082913F}"/>
              </a:ext>
            </a:extLst>
          </p:cNvPr>
          <p:cNvSpPr txBox="1"/>
          <p:nvPr/>
        </p:nvSpPr>
        <p:spPr bwMode="auto">
          <a:xfrm>
            <a:off x="8775792" y="1560889"/>
            <a:ext cx="368702"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GMLC</a:t>
            </a:r>
          </a:p>
        </p:txBody>
      </p:sp>
      <p:sp>
        <p:nvSpPr>
          <p:cNvPr id="258" name="TextBox 257">
            <a:extLst>
              <a:ext uri="{FF2B5EF4-FFF2-40B4-BE49-F238E27FC236}">
                <a16:creationId xmlns:a16="http://schemas.microsoft.com/office/drawing/2014/main" id="{92326BC9-B990-4200-94E0-C767470450CA}"/>
              </a:ext>
            </a:extLst>
          </p:cNvPr>
          <p:cNvSpPr txBox="1"/>
          <p:nvPr/>
        </p:nvSpPr>
        <p:spPr bwMode="auto">
          <a:xfrm>
            <a:off x="9121265" y="2472458"/>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D</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UDSF</a:t>
            </a:r>
          </a:p>
        </p:txBody>
      </p:sp>
      <p:sp>
        <p:nvSpPr>
          <p:cNvPr id="288" name="TextBox 287">
            <a:extLst>
              <a:ext uri="{FF2B5EF4-FFF2-40B4-BE49-F238E27FC236}">
                <a16:creationId xmlns:a16="http://schemas.microsoft.com/office/drawing/2014/main" id="{02A381F3-0569-4654-828D-1C2A5B715604}"/>
              </a:ext>
            </a:extLst>
          </p:cNvPr>
          <p:cNvSpPr txBox="1"/>
          <p:nvPr/>
        </p:nvSpPr>
        <p:spPr bwMode="auto">
          <a:xfrm>
            <a:off x="6568933" y="1532605"/>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7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br>
              <a:rPr kumimoji="0" lang="en-US" sz="7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br>
            <a:r>
              <a:rPr kumimoji="0" lang="en-US" sz="7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D</a:t>
            </a:r>
            <a:endParaRPr kumimoji="0" lang="en-US" sz="7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BSF</a:t>
            </a:r>
          </a:p>
        </p:txBody>
      </p:sp>
      <p:sp>
        <p:nvSpPr>
          <p:cNvPr id="289" name="TextBox 288">
            <a:extLst>
              <a:ext uri="{FF2B5EF4-FFF2-40B4-BE49-F238E27FC236}">
                <a16:creationId xmlns:a16="http://schemas.microsoft.com/office/drawing/2014/main" id="{43238E69-684D-46FA-96A5-0EC8848A2D00}"/>
              </a:ext>
            </a:extLst>
          </p:cNvPr>
          <p:cNvSpPr txBox="1"/>
          <p:nvPr/>
        </p:nvSpPr>
        <p:spPr bwMode="auto">
          <a:xfrm>
            <a:off x="8396090" y="2474711"/>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LMF</a:t>
            </a:r>
          </a:p>
        </p:txBody>
      </p:sp>
      <p:sp>
        <p:nvSpPr>
          <p:cNvPr id="290" name="TextBox 289">
            <a:extLst>
              <a:ext uri="{FF2B5EF4-FFF2-40B4-BE49-F238E27FC236}">
                <a16:creationId xmlns:a16="http://schemas.microsoft.com/office/drawing/2014/main" id="{6F20D88C-E75A-4EC2-8C36-043D2D71E9BF}"/>
              </a:ext>
            </a:extLst>
          </p:cNvPr>
          <p:cNvSpPr txBox="1"/>
          <p:nvPr/>
        </p:nvSpPr>
        <p:spPr bwMode="auto">
          <a:xfrm>
            <a:off x="5853756" y="1527936"/>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SMSF</a:t>
            </a:r>
          </a:p>
        </p:txBody>
      </p:sp>
      <p:cxnSp>
        <p:nvCxnSpPr>
          <p:cNvPr id="292" name="Straight Connector 291">
            <a:extLst>
              <a:ext uri="{FF2B5EF4-FFF2-40B4-BE49-F238E27FC236}">
                <a16:creationId xmlns:a16="http://schemas.microsoft.com/office/drawing/2014/main" id="{D85B3BAF-1884-4BB8-BD69-0A2D960FB8DF}"/>
              </a:ext>
            </a:extLst>
          </p:cNvPr>
          <p:cNvCxnSpPr>
            <a:cxnSpLocks/>
          </p:cNvCxnSpPr>
          <p:nvPr/>
        </p:nvCxnSpPr>
        <p:spPr bwMode="auto">
          <a:xfrm flipH="1">
            <a:off x="6771159" y="2116129"/>
            <a:ext cx="790" cy="1426764"/>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322" name="Text Box 144">
            <a:extLst>
              <a:ext uri="{FF2B5EF4-FFF2-40B4-BE49-F238E27FC236}">
                <a16:creationId xmlns:a16="http://schemas.microsoft.com/office/drawing/2014/main" id="{2537D6F2-75A1-45A7-95AB-A220D3A057A9}"/>
              </a:ext>
            </a:extLst>
          </p:cNvPr>
          <p:cNvSpPr txBox="1">
            <a:spLocks noChangeAspect="1" noChangeArrowheads="1"/>
          </p:cNvSpPr>
          <p:nvPr/>
        </p:nvSpPr>
        <p:spPr bwMode="auto">
          <a:xfrm>
            <a:off x="6539267" y="2216247"/>
            <a:ext cx="992188"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Nbsf</a:t>
            </a:r>
            <a:endPar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sp>
        <p:nvSpPr>
          <p:cNvPr id="323" name="Oval 322">
            <a:extLst>
              <a:ext uri="{FF2B5EF4-FFF2-40B4-BE49-F238E27FC236}">
                <a16:creationId xmlns:a16="http://schemas.microsoft.com/office/drawing/2014/main" id="{1D3D1A4B-B661-4232-92FA-156830CF2E5C}"/>
              </a:ext>
            </a:extLst>
          </p:cNvPr>
          <p:cNvSpPr/>
          <p:nvPr/>
        </p:nvSpPr>
        <p:spPr bwMode="auto">
          <a:xfrm>
            <a:off x="6698632" y="2220301"/>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100" b="0" i="0" u="none" strike="noStrike" kern="1200" cap="none" spc="0" normalizeH="0" baseline="0" noProof="0">
              <a:ln>
                <a:noFill/>
              </a:ln>
              <a:solidFill>
                <a:srgbClr val="181818"/>
              </a:solidFill>
              <a:effectLst/>
              <a:uLnTx/>
              <a:uFillTx/>
              <a:latin typeface="Ericsson Hilda"/>
              <a:ea typeface="+mn-ea"/>
              <a:cs typeface="+mn-cs"/>
            </a:endParaRPr>
          </a:p>
        </p:txBody>
      </p:sp>
      <p:cxnSp>
        <p:nvCxnSpPr>
          <p:cNvPr id="324" name="Straight Connector 323">
            <a:extLst>
              <a:ext uri="{FF2B5EF4-FFF2-40B4-BE49-F238E27FC236}">
                <a16:creationId xmlns:a16="http://schemas.microsoft.com/office/drawing/2014/main" id="{028BEC99-6A28-48D4-B4F7-6ED112A65300}"/>
              </a:ext>
            </a:extLst>
          </p:cNvPr>
          <p:cNvCxnSpPr>
            <a:cxnSpLocks/>
          </p:cNvCxnSpPr>
          <p:nvPr/>
        </p:nvCxnSpPr>
        <p:spPr bwMode="auto">
          <a:xfrm flipH="1">
            <a:off x="7491942" y="2118725"/>
            <a:ext cx="790" cy="1426764"/>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325" name="Oval 324">
            <a:extLst>
              <a:ext uri="{FF2B5EF4-FFF2-40B4-BE49-F238E27FC236}">
                <a16:creationId xmlns:a16="http://schemas.microsoft.com/office/drawing/2014/main" id="{BA3BDE0D-FFEE-42D1-A6B6-4F51D4C72A3C}"/>
              </a:ext>
            </a:extLst>
          </p:cNvPr>
          <p:cNvSpPr/>
          <p:nvPr/>
        </p:nvSpPr>
        <p:spPr bwMode="auto">
          <a:xfrm>
            <a:off x="7419415" y="2222897"/>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100" b="0" i="0" u="none" strike="noStrike" kern="1200" cap="none" spc="0" normalizeH="0" baseline="0" noProof="0">
              <a:ln>
                <a:noFill/>
              </a:ln>
              <a:solidFill>
                <a:srgbClr val="181818"/>
              </a:solidFill>
              <a:effectLst/>
              <a:uLnTx/>
              <a:uFillTx/>
              <a:latin typeface="Ericsson Hilda"/>
              <a:ea typeface="+mn-ea"/>
              <a:cs typeface="+mn-cs"/>
            </a:endParaRPr>
          </a:p>
        </p:txBody>
      </p:sp>
      <p:cxnSp>
        <p:nvCxnSpPr>
          <p:cNvPr id="326" name="Straight Connector 325">
            <a:extLst>
              <a:ext uri="{FF2B5EF4-FFF2-40B4-BE49-F238E27FC236}">
                <a16:creationId xmlns:a16="http://schemas.microsoft.com/office/drawing/2014/main" id="{50F4735D-65A0-43DF-80D3-D44941ED00B0}"/>
              </a:ext>
            </a:extLst>
          </p:cNvPr>
          <p:cNvCxnSpPr>
            <a:cxnSpLocks/>
          </p:cNvCxnSpPr>
          <p:nvPr/>
        </p:nvCxnSpPr>
        <p:spPr bwMode="auto">
          <a:xfrm flipH="1">
            <a:off x="8205585" y="2131425"/>
            <a:ext cx="790" cy="1426764"/>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327" name="Oval 326">
            <a:extLst>
              <a:ext uri="{FF2B5EF4-FFF2-40B4-BE49-F238E27FC236}">
                <a16:creationId xmlns:a16="http://schemas.microsoft.com/office/drawing/2014/main" id="{41098E04-43E1-4B99-8B2A-BE9EC23C6F29}"/>
              </a:ext>
            </a:extLst>
          </p:cNvPr>
          <p:cNvSpPr/>
          <p:nvPr/>
        </p:nvSpPr>
        <p:spPr bwMode="auto">
          <a:xfrm>
            <a:off x="8133058" y="2235597"/>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100" b="0" i="0" u="none" strike="noStrike" kern="1200" cap="none" spc="0" normalizeH="0" baseline="0" noProof="0">
              <a:ln>
                <a:noFill/>
              </a:ln>
              <a:solidFill>
                <a:srgbClr val="181818"/>
              </a:solidFill>
              <a:effectLst/>
              <a:uLnTx/>
              <a:uFillTx/>
              <a:latin typeface="Ericsson Hilda"/>
              <a:ea typeface="+mn-ea"/>
              <a:cs typeface="+mn-cs"/>
            </a:endParaRPr>
          </a:p>
        </p:txBody>
      </p:sp>
      <p:cxnSp>
        <p:nvCxnSpPr>
          <p:cNvPr id="328" name="Straight Connector 327">
            <a:extLst>
              <a:ext uri="{FF2B5EF4-FFF2-40B4-BE49-F238E27FC236}">
                <a16:creationId xmlns:a16="http://schemas.microsoft.com/office/drawing/2014/main" id="{76192874-6369-4199-B726-DFD06740B708}"/>
              </a:ext>
            </a:extLst>
          </p:cNvPr>
          <p:cNvCxnSpPr>
            <a:cxnSpLocks/>
          </p:cNvCxnSpPr>
          <p:nvPr/>
        </p:nvCxnSpPr>
        <p:spPr bwMode="auto">
          <a:xfrm flipH="1">
            <a:off x="9665925" y="2167172"/>
            <a:ext cx="790" cy="1426764"/>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329" name="Oval 328">
            <a:extLst>
              <a:ext uri="{FF2B5EF4-FFF2-40B4-BE49-F238E27FC236}">
                <a16:creationId xmlns:a16="http://schemas.microsoft.com/office/drawing/2014/main" id="{DE093F6D-66D2-4A94-9CAD-3A6429133F14}"/>
              </a:ext>
            </a:extLst>
          </p:cNvPr>
          <p:cNvSpPr/>
          <p:nvPr/>
        </p:nvSpPr>
        <p:spPr bwMode="auto">
          <a:xfrm>
            <a:off x="9593398" y="2271344"/>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100" b="0" i="0" u="none" strike="noStrike" kern="1200" cap="none" spc="0" normalizeH="0" baseline="0" noProof="0">
              <a:ln>
                <a:noFill/>
              </a:ln>
              <a:solidFill>
                <a:srgbClr val="181818"/>
              </a:solidFill>
              <a:effectLst/>
              <a:uLnTx/>
              <a:uFillTx/>
              <a:latin typeface="Ericsson Hilda"/>
              <a:ea typeface="+mn-ea"/>
              <a:cs typeface="+mn-cs"/>
            </a:endParaRPr>
          </a:p>
        </p:txBody>
      </p:sp>
      <p:sp>
        <p:nvSpPr>
          <p:cNvPr id="330" name="Text Box 144">
            <a:extLst>
              <a:ext uri="{FF2B5EF4-FFF2-40B4-BE49-F238E27FC236}">
                <a16:creationId xmlns:a16="http://schemas.microsoft.com/office/drawing/2014/main" id="{9C43F5C7-D0FB-4182-9679-FFF7E1264811}"/>
              </a:ext>
            </a:extLst>
          </p:cNvPr>
          <p:cNvSpPr txBox="1">
            <a:spLocks noChangeAspect="1" noChangeArrowheads="1"/>
          </p:cNvSpPr>
          <p:nvPr/>
        </p:nvSpPr>
        <p:spPr bwMode="auto">
          <a:xfrm>
            <a:off x="8383028" y="3380649"/>
            <a:ext cx="767865"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Nlmf</a:t>
            </a:r>
            <a:endPar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cxnSp>
        <p:nvCxnSpPr>
          <p:cNvPr id="331" name="Straight Connector 330">
            <a:extLst>
              <a:ext uri="{FF2B5EF4-FFF2-40B4-BE49-F238E27FC236}">
                <a16:creationId xmlns:a16="http://schemas.microsoft.com/office/drawing/2014/main" id="{98D291E0-47DA-418D-B15D-92D721BA0163}"/>
              </a:ext>
            </a:extLst>
          </p:cNvPr>
          <p:cNvCxnSpPr>
            <a:cxnSpLocks/>
          </p:cNvCxnSpPr>
          <p:nvPr/>
        </p:nvCxnSpPr>
        <p:spPr bwMode="auto">
          <a:xfrm>
            <a:off x="8580978" y="3070208"/>
            <a:ext cx="7186" cy="47816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332" name="Oval 331">
            <a:extLst>
              <a:ext uri="{FF2B5EF4-FFF2-40B4-BE49-F238E27FC236}">
                <a16:creationId xmlns:a16="http://schemas.microsoft.com/office/drawing/2014/main" id="{56E72514-CCEA-433A-8F5F-50C5089FEA9C}"/>
              </a:ext>
            </a:extLst>
          </p:cNvPr>
          <p:cNvSpPr/>
          <p:nvPr/>
        </p:nvSpPr>
        <p:spPr bwMode="auto">
          <a:xfrm>
            <a:off x="8515118" y="3209325"/>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a:ln>
                <a:noFill/>
              </a:ln>
              <a:solidFill>
                <a:srgbClr val="181818"/>
              </a:solidFill>
              <a:effectLst/>
              <a:uLnTx/>
              <a:uFillTx/>
              <a:latin typeface="Ericsson Hilda"/>
              <a:ea typeface="+mn-ea"/>
              <a:cs typeface="+mn-cs"/>
            </a:endParaRPr>
          </a:p>
        </p:txBody>
      </p:sp>
      <p:sp>
        <p:nvSpPr>
          <p:cNvPr id="333" name="Text Box 144">
            <a:extLst>
              <a:ext uri="{FF2B5EF4-FFF2-40B4-BE49-F238E27FC236}">
                <a16:creationId xmlns:a16="http://schemas.microsoft.com/office/drawing/2014/main" id="{4FFBFA90-3EE1-4934-B3E6-DC3BEB0CCE6F}"/>
              </a:ext>
            </a:extLst>
          </p:cNvPr>
          <p:cNvSpPr txBox="1">
            <a:spLocks noChangeAspect="1" noChangeArrowheads="1"/>
          </p:cNvSpPr>
          <p:nvPr/>
        </p:nvSpPr>
        <p:spPr bwMode="auto">
          <a:xfrm>
            <a:off x="8793469" y="2242996"/>
            <a:ext cx="992188"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Ngmlc</a:t>
            </a:r>
            <a:endPar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cxnSp>
        <p:nvCxnSpPr>
          <p:cNvPr id="338" name="Straight Connector 337">
            <a:extLst>
              <a:ext uri="{FF2B5EF4-FFF2-40B4-BE49-F238E27FC236}">
                <a16:creationId xmlns:a16="http://schemas.microsoft.com/office/drawing/2014/main" id="{93F3320E-F45A-4134-9754-DFFF62FFD09A}"/>
              </a:ext>
            </a:extLst>
          </p:cNvPr>
          <p:cNvCxnSpPr>
            <a:cxnSpLocks/>
          </p:cNvCxnSpPr>
          <p:nvPr/>
        </p:nvCxnSpPr>
        <p:spPr bwMode="auto">
          <a:xfrm flipH="1">
            <a:off x="8954926" y="2146426"/>
            <a:ext cx="790" cy="1426764"/>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339" name="Oval 338">
            <a:extLst>
              <a:ext uri="{FF2B5EF4-FFF2-40B4-BE49-F238E27FC236}">
                <a16:creationId xmlns:a16="http://schemas.microsoft.com/office/drawing/2014/main" id="{5F383E98-D3AA-4570-B189-D88DD8E41159}"/>
              </a:ext>
            </a:extLst>
          </p:cNvPr>
          <p:cNvSpPr/>
          <p:nvPr/>
        </p:nvSpPr>
        <p:spPr bwMode="auto">
          <a:xfrm>
            <a:off x="8882399" y="2250598"/>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100" b="0" i="0" u="none" strike="noStrike" kern="1200" cap="none" spc="0" normalizeH="0" baseline="0" noProof="0">
              <a:ln>
                <a:noFill/>
              </a:ln>
              <a:solidFill>
                <a:srgbClr val="181818"/>
              </a:solidFill>
              <a:effectLst/>
              <a:uLnTx/>
              <a:uFillTx/>
              <a:latin typeface="Ericsson Hilda"/>
              <a:ea typeface="+mn-ea"/>
              <a:cs typeface="+mn-cs"/>
            </a:endParaRPr>
          </a:p>
        </p:txBody>
      </p:sp>
      <p:sp>
        <p:nvSpPr>
          <p:cNvPr id="342" name="TextBox 341">
            <a:extLst>
              <a:ext uri="{FF2B5EF4-FFF2-40B4-BE49-F238E27FC236}">
                <a16:creationId xmlns:a16="http://schemas.microsoft.com/office/drawing/2014/main" id="{976093E1-21CA-4FE1-9EAC-FF17CEB72E16}"/>
              </a:ext>
            </a:extLst>
          </p:cNvPr>
          <p:cNvSpPr txBox="1"/>
          <p:nvPr/>
        </p:nvSpPr>
        <p:spPr bwMode="auto">
          <a:xfrm>
            <a:off x="9192942" y="4177512"/>
            <a:ext cx="527058"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NWDAF</a:t>
            </a:r>
          </a:p>
        </p:txBody>
      </p:sp>
      <p:cxnSp>
        <p:nvCxnSpPr>
          <p:cNvPr id="350" name="Straight Connector 349">
            <a:extLst>
              <a:ext uri="{FF2B5EF4-FFF2-40B4-BE49-F238E27FC236}">
                <a16:creationId xmlns:a16="http://schemas.microsoft.com/office/drawing/2014/main" id="{D7BF2B8B-0476-4B34-99AE-DCD7A8B94363}"/>
              </a:ext>
            </a:extLst>
          </p:cNvPr>
          <p:cNvCxnSpPr>
            <a:cxnSpLocks/>
          </p:cNvCxnSpPr>
          <p:nvPr/>
        </p:nvCxnSpPr>
        <p:spPr bwMode="auto">
          <a:xfrm>
            <a:off x="10011707" y="3048503"/>
            <a:ext cx="7186" cy="47816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351" name="Oval 350">
            <a:extLst>
              <a:ext uri="{FF2B5EF4-FFF2-40B4-BE49-F238E27FC236}">
                <a16:creationId xmlns:a16="http://schemas.microsoft.com/office/drawing/2014/main" id="{7F2D3DA8-06EC-4D78-9DEB-EBBA2F62B676}"/>
              </a:ext>
            </a:extLst>
          </p:cNvPr>
          <p:cNvSpPr/>
          <p:nvPr/>
        </p:nvSpPr>
        <p:spPr bwMode="auto">
          <a:xfrm>
            <a:off x="9943264" y="3173405"/>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a:ln>
                <a:noFill/>
              </a:ln>
              <a:solidFill>
                <a:srgbClr val="181818"/>
              </a:solidFill>
              <a:effectLst/>
              <a:uLnTx/>
              <a:uFillTx/>
              <a:latin typeface="Ericsson Hilda"/>
              <a:ea typeface="+mn-ea"/>
              <a:cs typeface="+mn-cs"/>
            </a:endParaRPr>
          </a:p>
        </p:txBody>
      </p:sp>
      <p:sp>
        <p:nvSpPr>
          <p:cNvPr id="352" name="Text Box 144">
            <a:extLst>
              <a:ext uri="{FF2B5EF4-FFF2-40B4-BE49-F238E27FC236}">
                <a16:creationId xmlns:a16="http://schemas.microsoft.com/office/drawing/2014/main" id="{2A5934D5-5698-4A72-90B2-478B2300303E}"/>
              </a:ext>
            </a:extLst>
          </p:cNvPr>
          <p:cNvSpPr txBox="1">
            <a:spLocks noChangeAspect="1" noChangeArrowheads="1"/>
          </p:cNvSpPr>
          <p:nvPr/>
        </p:nvSpPr>
        <p:spPr bwMode="auto">
          <a:xfrm>
            <a:off x="9820806" y="3371125"/>
            <a:ext cx="767865"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Nnef</a:t>
            </a:r>
            <a:endPar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grpSp>
        <p:nvGrpSpPr>
          <p:cNvPr id="111" name="Group 110">
            <a:extLst>
              <a:ext uri="{FF2B5EF4-FFF2-40B4-BE49-F238E27FC236}">
                <a16:creationId xmlns:a16="http://schemas.microsoft.com/office/drawing/2014/main" id="{D27613E8-DF2B-4AB5-9F4D-1B48EF9729CC}"/>
              </a:ext>
            </a:extLst>
          </p:cNvPr>
          <p:cNvGrpSpPr>
            <a:grpSpLocks noChangeAspect="1"/>
          </p:cNvGrpSpPr>
          <p:nvPr/>
        </p:nvGrpSpPr>
        <p:grpSpPr>
          <a:xfrm>
            <a:off x="1163229" y="5047661"/>
            <a:ext cx="419644" cy="587501"/>
            <a:chOff x="10129764" y="745508"/>
            <a:chExt cx="221963" cy="310748"/>
          </a:xfrm>
        </p:grpSpPr>
        <p:grpSp>
          <p:nvGrpSpPr>
            <p:cNvPr id="112" name="Group 111">
              <a:extLst>
                <a:ext uri="{FF2B5EF4-FFF2-40B4-BE49-F238E27FC236}">
                  <a16:creationId xmlns:a16="http://schemas.microsoft.com/office/drawing/2014/main" id="{49BA53DA-3809-4EC4-A4FF-A974E46A724C}"/>
                </a:ext>
              </a:extLst>
            </p:cNvPr>
            <p:cNvGrpSpPr>
              <a:grpSpLocks noChangeAspect="1"/>
            </p:cNvGrpSpPr>
            <p:nvPr/>
          </p:nvGrpSpPr>
          <p:grpSpPr>
            <a:xfrm>
              <a:off x="10129764" y="745508"/>
              <a:ext cx="221963" cy="310748"/>
              <a:chOff x="1373325" y="5272742"/>
              <a:chExt cx="428625" cy="600075"/>
            </a:xfrm>
          </p:grpSpPr>
          <p:sp>
            <p:nvSpPr>
              <p:cNvPr id="114" name="Rectangle 113">
                <a:extLst>
                  <a:ext uri="{FF2B5EF4-FFF2-40B4-BE49-F238E27FC236}">
                    <a16:creationId xmlns:a16="http://schemas.microsoft.com/office/drawing/2014/main" id="{FBDF7618-8536-468B-BBE4-99AD2E0EC889}"/>
                  </a:ext>
                </a:extLst>
              </p:cNvPr>
              <p:cNvSpPr/>
              <p:nvPr/>
            </p:nvSpPr>
            <p:spPr bwMode="auto">
              <a:xfrm>
                <a:off x="1373325" y="5276465"/>
                <a:ext cx="428625" cy="596352"/>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pic>
            <p:nvPicPr>
              <p:cNvPr id="115" name="Graphic 114">
                <a:extLst>
                  <a:ext uri="{FF2B5EF4-FFF2-40B4-BE49-F238E27FC236}">
                    <a16:creationId xmlns:a16="http://schemas.microsoft.com/office/drawing/2014/main" id="{066E2901-94CB-4E9C-A949-E9433C9CCBD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3325" y="5272742"/>
                <a:ext cx="428625" cy="600075"/>
              </a:xfrm>
              <a:prstGeom prst="rect">
                <a:avLst/>
              </a:prstGeom>
            </p:spPr>
          </p:pic>
        </p:grpSp>
        <p:sp>
          <p:nvSpPr>
            <p:cNvPr id="113" name="TextBox 112">
              <a:extLst>
                <a:ext uri="{FF2B5EF4-FFF2-40B4-BE49-F238E27FC236}">
                  <a16:creationId xmlns:a16="http://schemas.microsoft.com/office/drawing/2014/main" id="{FED67507-9114-4213-A35C-A56ADF19E34D}"/>
                </a:ext>
              </a:extLst>
            </p:cNvPr>
            <p:cNvSpPr txBox="1"/>
            <p:nvPr/>
          </p:nvSpPr>
          <p:spPr bwMode="auto">
            <a:xfrm>
              <a:off x="10129764" y="760261"/>
              <a:ext cx="72768" cy="221018"/>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endParaRPr kumimoji="0" lang="en-US" sz="1200" b="1" i="0" u="none" strike="noStrike" kern="1200" cap="none" spc="0" normalizeH="0" baseline="0" noProof="0">
                <a:ln>
                  <a:noFill/>
                </a:ln>
                <a:solidFill>
                  <a:srgbClr val="181818"/>
                </a:solidFill>
                <a:effectLst/>
                <a:uLnTx/>
                <a:uFillTx/>
                <a:latin typeface="Ericsson Hilda"/>
                <a:ea typeface="+mn-ea"/>
                <a:cs typeface="+mn-cs"/>
              </a:endParaRPr>
            </a:p>
          </p:txBody>
        </p:sp>
      </p:grpSp>
      <p:sp>
        <p:nvSpPr>
          <p:cNvPr id="116" name="TextBox 115">
            <a:extLst>
              <a:ext uri="{FF2B5EF4-FFF2-40B4-BE49-F238E27FC236}">
                <a16:creationId xmlns:a16="http://schemas.microsoft.com/office/drawing/2014/main" id="{9E4F9FAD-620C-40BE-B796-D0AD2A414EC5}"/>
              </a:ext>
            </a:extLst>
          </p:cNvPr>
          <p:cNvSpPr txBox="1"/>
          <p:nvPr/>
        </p:nvSpPr>
        <p:spPr bwMode="auto">
          <a:xfrm>
            <a:off x="3809938" y="5291211"/>
            <a:ext cx="507649" cy="694447"/>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8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G</a:t>
            </a:r>
            <a:endParaRPr kumimoji="0" lang="en-US" sz="18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Hilda"/>
                <a:ea typeface="+mn-ea"/>
                <a:cs typeface="+mn-cs"/>
              </a:rPr>
              <a:t>CU-UP</a:t>
            </a:r>
          </a:p>
        </p:txBody>
      </p:sp>
      <p:sp>
        <p:nvSpPr>
          <p:cNvPr id="117" name="TextBox 116">
            <a:extLst>
              <a:ext uri="{FF2B5EF4-FFF2-40B4-BE49-F238E27FC236}">
                <a16:creationId xmlns:a16="http://schemas.microsoft.com/office/drawing/2014/main" id="{9A9503CE-76F3-4B00-B973-9013EF76A375}"/>
              </a:ext>
            </a:extLst>
          </p:cNvPr>
          <p:cNvSpPr txBox="1"/>
          <p:nvPr/>
        </p:nvSpPr>
        <p:spPr bwMode="auto">
          <a:xfrm>
            <a:off x="3817461" y="4461735"/>
            <a:ext cx="500126" cy="726198"/>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8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8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Hilda"/>
                <a:ea typeface="+mn-ea"/>
                <a:cs typeface="+mn-cs"/>
              </a:rPr>
              <a:t>CU-CP</a:t>
            </a:r>
          </a:p>
        </p:txBody>
      </p:sp>
      <p:cxnSp>
        <p:nvCxnSpPr>
          <p:cNvPr id="122" name="Straight Connector 133">
            <a:extLst>
              <a:ext uri="{FF2B5EF4-FFF2-40B4-BE49-F238E27FC236}">
                <a16:creationId xmlns:a16="http://schemas.microsoft.com/office/drawing/2014/main" id="{C57D4066-6B70-4D72-A55C-1469A2151102}"/>
              </a:ext>
            </a:extLst>
          </p:cNvPr>
          <p:cNvCxnSpPr>
            <a:cxnSpLocks/>
            <a:stCxn id="115" idx="0"/>
          </p:cNvCxnSpPr>
          <p:nvPr/>
        </p:nvCxnSpPr>
        <p:spPr bwMode="auto">
          <a:xfrm rot="5400000" flipH="1" flipV="1">
            <a:off x="3647494" y="1983560"/>
            <a:ext cx="789659" cy="5338545"/>
          </a:xfrm>
          <a:prstGeom prst="bentConnector2">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125" name="Line 30">
            <a:extLst>
              <a:ext uri="{FF2B5EF4-FFF2-40B4-BE49-F238E27FC236}">
                <a16:creationId xmlns:a16="http://schemas.microsoft.com/office/drawing/2014/main" id="{8F51B2BF-71FB-449B-B8C2-2AB12987B523}"/>
              </a:ext>
            </a:extLst>
          </p:cNvPr>
          <p:cNvSpPr>
            <a:spLocks noChangeShapeType="1"/>
          </p:cNvSpPr>
          <p:nvPr/>
        </p:nvSpPr>
        <p:spPr bwMode="auto">
          <a:xfrm flipV="1">
            <a:off x="3131881" y="5478662"/>
            <a:ext cx="685579" cy="0"/>
          </a:xfrm>
          <a:prstGeom prst="line">
            <a:avLst/>
          </a:prstGeom>
          <a:noFill/>
          <a:ln w="28575">
            <a:solidFill>
              <a:schemeClr val="accent4">
                <a:lumMod val="50000"/>
              </a:schemeClr>
            </a:solidFill>
            <a:round/>
            <a:headEnd/>
            <a:tailEnd/>
          </a:ln>
        </p:spPr>
        <p:txBody>
          <a:bodyPr lIns="91438" tIns="45719" rIns="91438" bIns="45719"/>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2400" b="0" i="0" u="none" strike="noStrike" kern="1200" cap="none" spc="0" normalizeH="0" baseline="0" noProof="0">
              <a:ln>
                <a:noFill/>
              </a:ln>
              <a:solidFill>
                <a:srgbClr val="181818"/>
              </a:solidFill>
              <a:effectLst/>
              <a:uLnTx/>
              <a:uFillTx/>
              <a:latin typeface="Ericsson Hilda"/>
              <a:ea typeface="ＭＳ Ｐゴシック" charset="0"/>
              <a:cs typeface="Arial" charset="0"/>
            </a:endParaRPr>
          </a:p>
        </p:txBody>
      </p:sp>
      <p:cxnSp>
        <p:nvCxnSpPr>
          <p:cNvPr id="126" name="Straight Connector 133">
            <a:extLst>
              <a:ext uri="{FF2B5EF4-FFF2-40B4-BE49-F238E27FC236}">
                <a16:creationId xmlns:a16="http://schemas.microsoft.com/office/drawing/2014/main" id="{6D81EA05-DA78-4EA2-85A5-74665386FC5D}"/>
              </a:ext>
            </a:extLst>
          </p:cNvPr>
          <p:cNvCxnSpPr>
            <a:cxnSpLocks/>
            <a:endCxn id="117" idx="1"/>
          </p:cNvCxnSpPr>
          <p:nvPr/>
        </p:nvCxnSpPr>
        <p:spPr bwMode="auto">
          <a:xfrm flipV="1">
            <a:off x="3131881" y="4824834"/>
            <a:ext cx="685580" cy="526088"/>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130" name="Text Box 144">
            <a:extLst>
              <a:ext uri="{FF2B5EF4-FFF2-40B4-BE49-F238E27FC236}">
                <a16:creationId xmlns:a16="http://schemas.microsoft.com/office/drawing/2014/main" id="{FEED05CB-4F06-4288-8E57-E65BB36DED02}"/>
              </a:ext>
            </a:extLst>
          </p:cNvPr>
          <p:cNvSpPr txBox="1">
            <a:spLocks noChangeAspect="1" noChangeArrowheads="1"/>
          </p:cNvSpPr>
          <p:nvPr/>
        </p:nvSpPr>
        <p:spPr bwMode="auto">
          <a:xfrm>
            <a:off x="2940831" y="5801048"/>
            <a:ext cx="9921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NG-RAN</a:t>
            </a:r>
          </a:p>
        </p:txBody>
      </p:sp>
      <p:cxnSp>
        <p:nvCxnSpPr>
          <p:cNvPr id="119" name="Straight Connector 133">
            <a:extLst>
              <a:ext uri="{FF2B5EF4-FFF2-40B4-BE49-F238E27FC236}">
                <a16:creationId xmlns:a16="http://schemas.microsoft.com/office/drawing/2014/main" id="{B7AB7FDB-EC26-4253-93FB-D627BAC44E02}"/>
              </a:ext>
            </a:extLst>
          </p:cNvPr>
          <p:cNvCxnSpPr>
            <a:cxnSpLocks/>
            <a:stCxn id="116" idx="0"/>
            <a:endCxn id="117" idx="2"/>
          </p:cNvCxnSpPr>
          <p:nvPr/>
        </p:nvCxnSpPr>
        <p:spPr bwMode="auto">
          <a:xfrm flipV="1">
            <a:off x="4063763" y="5187933"/>
            <a:ext cx="3761" cy="103278"/>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121" name="Text Box 144">
            <a:extLst>
              <a:ext uri="{FF2B5EF4-FFF2-40B4-BE49-F238E27FC236}">
                <a16:creationId xmlns:a16="http://schemas.microsoft.com/office/drawing/2014/main" id="{D3B58CFE-73D4-4142-A71B-91CC14E6B9B1}"/>
              </a:ext>
            </a:extLst>
          </p:cNvPr>
          <p:cNvSpPr txBox="1">
            <a:spLocks noChangeAspect="1" noChangeArrowheads="1"/>
          </p:cNvSpPr>
          <p:nvPr/>
        </p:nvSpPr>
        <p:spPr bwMode="auto">
          <a:xfrm>
            <a:off x="7105694" y="5293482"/>
            <a:ext cx="992188"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N9</a:t>
            </a:r>
          </a:p>
        </p:txBody>
      </p:sp>
      <p:sp>
        <p:nvSpPr>
          <p:cNvPr id="123" name="Text Box 144">
            <a:extLst>
              <a:ext uri="{FF2B5EF4-FFF2-40B4-BE49-F238E27FC236}">
                <a16:creationId xmlns:a16="http://schemas.microsoft.com/office/drawing/2014/main" id="{18ECACC0-4E1E-4B18-A5A1-6812BB76884B}"/>
              </a:ext>
            </a:extLst>
          </p:cNvPr>
          <p:cNvSpPr txBox="1">
            <a:spLocks noChangeAspect="1" noChangeArrowheads="1"/>
          </p:cNvSpPr>
          <p:nvPr/>
        </p:nvSpPr>
        <p:spPr bwMode="auto">
          <a:xfrm>
            <a:off x="6586665" y="4964847"/>
            <a:ext cx="992188"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N4</a:t>
            </a:r>
          </a:p>
        </p:txBody>
      </p:sp>
      <p:cxnSp>
        <p:nvCxnSpPr>
          <p:cNvPr id="124" name="Straight Connector 135">
            <a:extLst>
              <a:ext uri="{FF2B5EF4-FFF2-40B4-BE49-F238E27FC236}">
                <a16:creationId xmlns:a16="http://schemas.microsoft.com/office/drawing/2014/main" id="{8709980B-9446-4CA0-AA98-14D5460EB00B}"/>
              </a:ext>
            </a:extLst>
          </p:cNvPr>
          <p:cNvCxnSpPr>
            <a:cxnSpLocks/>
            <a:stCxn id="250" idx="2"/>
            <a:endCxn id="127" idx="0"/>
          </p:cNvCxnSpPr>
          <p:nvPr/>
        </p:nvCxnSpPr>
        <p:spPr bwMode="auto">
          <a:xfrm flipH="1">
            <a:off x="6913796" y="4756724"/>
            <a:ext cx="1436426" cy="420472"/>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127" name="TextBox 126">
            <a:extLst>
              <a:ext uri="{FF2B5EF4-FFF2-40B4-BE49-F238E27FC236}">
                <a16:creationId xmlns:a16="http://schemas.microsoft.com/office/drawing/2014/main" id="{E0A56F49-598F-490B-BF1D-A4E6722EBEF0}"/>
              </a:ext>
            </a:extLst>
          </p:cNvPr>
          <p:cNvSpPr txBox="1"/>
          <p:nvPr/>
        </p:nvSpPr>
        <p:spPr bwMode="auto">
          <a:xfrm>
            <a:off x="6733796" y="5177196"/>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G</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UPF</a:t>
            </a:r>
          </a:p>
        </p:txBody>
      </p:sp>
      <p:grpSp>
        <p:nvGrpSpPr>
          <p:cNvPr id="128" name="Group 127">
            <a:extLst>
              <a:ext uri="{FF2B5EF4-FFF2-40B4-BE49-F238E27FC236}">
                <a16:creationId xmlns:a16="http://schemas.microsoft.com/office/drawing/2014/main" id="{9B0B2FE1-FB91-41EC-9CD0-7A92564A83FF}"/>
              </a:ext>
            </a:extLst>
          </p:cNvPr>
          <p:cNvGrpSpPr/>
          <p:nvPr/>
        </p:nvGrpSpPr>
        <p:grpSpPr>
          <a:xfrm>
            <a:off x="7356999" y="6027584"/>
            <a:ext cx="938229" cy="812081"/>
            <a:chOff x="9038846" y="4514377"/>
            <a:chExt cx="2250397" cy="1719278"/>
          </a:xfrm>
        </p:grpSpPr>
        <p:sp>
          <p:nvSpPr>
            <p:cNvPr id="131" name="Freeform 34">
              <a:extLst>
                <a:ext uri="{FF2B5EF4-FFF2-40B4-BE49-F238E27FC236}">
                  <a16:creationId xmlns:a16="http://schemas.microsoft.com/office/drawing/2014/main" id="{CE5F19E8-2D1C-4254-8F33-59F4BF46A048}"/>
                </a:ext>
              </a:extLst>
            </p:cNvPr>
            <p:cNvSpPr>
              <a:spLocks noChangeAspect="1"/>
            </p:cNvSpPr>
            <p:nvPr/>
          </p:nvSpPr>
          <p:spPr bwMode="auto">
            <a:xfrm>
              <a:off x="9038846" y="4514377"/>
              <a:ext cx="2250397" cy="1719278"/>
            </a:xfrm>
            <a:custGeom>
              <a:avLst/>
              <a:gdLst>
                <a:gd name="T0" fmla="*/ 15322411 w 522"/>
                <a:gd name="T1" fmla="*/ 59674397 h 399"/>
                <a:gd name="T2" fmla="*/ 4342078 w 522"/>
                <a:gd name="T3" fmla="*/ 44798810 h 399"/>
                <a:gd name="T4" fmla="*/ 0 w 522"/>
                <a:gd name="T5" fmla="*/ 34281387 h 399"/>
                <a:gd name="T6" fmla="*/ 13445428 w 522"/>
                <a:gd name="T7" fmla="*/ 18556182 h 399"/>
                <a:gd name="T8" fmla="*/ 25222172 w 522"/>
                <a:gd name="T9" fmla="*/ 6870450 h 399"/>
                <a:gd name="T10" fmla="*/ 46815215 w 522"/>
                <a:gd name="T11" fmla="*/ 0 h 399"/>
                <a:gd name="T12" fmla="*/ 63288766 w 522"/>
                <a:gd name="T13" fmla="*/ 12029493 h 399"/>
                <a:gd name="T14" fmla="*/ 72398755 w 522"/>
                <a:gd name="T15" fmla="*/ 14239600 h 399"/>
                <a:gd name="T16" fmla="*/ 72664127 w 522"/>
                <a:gd name="T17" fmla="*/ 16070027 h 399"/>
                <a:gd name="T18" fmla="*/ 70827127 w 522"/>
                <a:gd name="T19" fmla="*/ 16343079 h 399"/>
                <a:gd name="T20" fmla="*/ 62629961 w 522"/>
                <a:gd name="T21" fmla="*/ 14718417 h 399"/>
                <a:gd name="T22" fmla="*/ 61056958 w 522"/>
                <a:gd name="T23" fmla="*/ 13728968 h 399"/>
                <a:gd name="T24" fmla="*/ 33482122 w 522"/>
                <a:gd name="T25" fmla="*/ 11543714 h 399"/>
                <a:gd name="T26" fmla="*/ 32488820 w 522"/>
                <a:gd name="T27" fmla="*/ 12179925 h 399"/>
                <a:gd name="T28" fmla="*/ 25222172 w 522"/>
                <a:gd name="T29" fmla="*/ 9566315 h 399"/>
                <a:gd name="T30" fmla="*/ 16166319 w 522"/>
                <a:gd name="T31" fmla="*/ 18556182 h 399"/>
                <a:gd name="T32" fmla="*/ 16166319 w 522"/>
                <a:gd name="T33" fmla="*/ 21233511 h 399"/>
                <a:gd name="T34" fmla="*/ 15171460 w 522"/>
                <a:gd name="T35" fmla="*/ 21746290 h 399"/>
                <a:gd name="T36" fmla="*/ 6693185 w 522"/>
                <a:gd name="T37" fmla="*/ 43474041 h 399"/>
                <a:gd name="T38" fmla="*/ 7061207 w 522"/>
                <a:gd name="T39" fmla="*/ 44949086 h 399"/>
                <a:gd name="T40" fmla="*/ 15322411 w 522"/>
                <a:gd name="T41" fmla="*/ 57005579 h 399"/>
                <a:gd name="T42" fmla="*/ 18890363 w 522"/>
                <a:gd name="T43" fmla="*/ 56345442 h 399"/>
                <a:gd name="T44" fmla="*/ 20728615 w 522"/>
                <a:gd name="T45" fmla="*/ 57005579 h 399"/>
                <a:gd name="T46" fmla="*/ 31006315 w 522"/>
                <a:gd name="T47" fmla="*/ 63989791 h 399"/>
                <a:gd name="T48" fmla="*/ 40750026 w 522"/>
                <a:gd name="T49" fmla="*/ 58986125 h 399"/>
                <a:gd name="T50" fmla="*/ 41749956 w 522"/>
                <a:gd name="T51" fmla="*/ 59314265 h 399"/>
                <a:gd name="T52" fmla="*/ 57914511 w 522"/>
                <a:gd name="T53" fmla="*/ 56495062 h 399"/>
                <a:gd name="T54" fmla="*/ 58910619 w 522"/>
                <a:gd name="T55" fmla="*/ 55859731 h 399"/>
                <a:gd name="T56" fmla="*/ 66484669 w 522"/>
                <a:gd name="T57" fmla="*/ 58324971 h 399"/>
                <a:gd name="T58" fmla="*/ 76585036 w 522"/>
                <a:gd name="T59" fmla="*/ 48279962 h 399"/>
                <a:gd name="T60" fmla="*/ 77737381 w 522"/>
                <a:gd name="T61" fmla="*/ 46806105 h 399"/>
                <a:gd name="T62" fmla="*/ 85155076 w 522"/>
                <a:gd name="T63" fmla="*/ 38294923 h 399"/>
                <a:gd name="T64" fmla="*/ 76585036 w 522"/>
                <a:gd name="T65" fmla="*/ 29241337 h 399"/>
                <a:gd name="T66" fmla="*/ 76228470 w 522"/>
                <a:gd name="T67" fmla="*/ 28249952 h 399"/>
                <a:gd name="T68" fmla="*/ 74390161 w 522"/>
                <a:gd name="T69" fmla="*/ 19880759 h 399"/>
                <a:gd name="T70" fmla="*/ 74747809 w 522"/>
                <a:gd name="T71" fmla="*/ 17899842 h 399"/>
                <a:gd name="T72" fmla="*/ 79087081 w 522"/>
                <a:gd name="T73" fmla="*/ 26420054 h 399"/>
                <a:gd name="T74" fmla="*/ 79087081 w 522"/>
                <a:gd name="T75" fmla="*/ 27411003 h 399"/>
                <a:gd name="T76" fmla="*/ 79304899 w 522"/>
                <a:gd name="T77" fmla="*/ 49118805 h 399"/>
                <a:gd name="T78" fmla="*/ 66484669 w 522"/>
                <a:gd name="T79" fmla="*/ 61019112 h 399"/>
                <a:gd name="T80" fmla="*/ 48438070 w 522"/>
                <a:gd name="T81" fmla="*/ 64343038 h 399"/>
                <a:gd name="T82" fmla="*/ 41262602 w 522"/>
                <a:gd name="T83" fmla="*/ 62160644 h 399"/>
                <a:gd name="T84" fmla="*/ 18668376 w 522"/>
                <a:gd name="T85" fmla="*/ 59190764 h 39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22"/>
                <a:gd name="T130" fmla="*/ 0 h 399"/>
                <a:gd name="T131" fmla="*/ 522 w 522"/>
                <a:gd name="T132" fmla="*/ 399 h 39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22" h="399">
                  <a:moveTo>
                    <a:pt x="111" y="354"/>
                  </a:moveTo>
                  <a:cubicBezTo>
                    <a:pt x="105" y="356"/>
                    <a:pt x="98" y="357"/>
                    <a:pt x="91" y="357"/>
                  </a:cubicBezTo>
                  <a:cubicBezTo>
                    <a:pt x="91" y="357"/>
                    <a:pt x="91" y="357"/>
                    <a:pt x="91" y="357"/>
                  </a:cubicBezTo>
                  <a:cubicBezTo>
                    <a:pt x="53" y="357"/>
                    <a:pt x="23" y="326"/>
                    <a:pt x="23" y="288"/>
                  </a:cubicBezTo>
                  <a:cubicBezTo>
                    <a:pt x="23" y="288"/>
                    <a:pt x="23" y="288"/>
                    <a:pt x="23" y="288"/>
                  </a:cubicBezTo>
                  <a:cubicBezTo>
                    <a:pt x="23" y="281"/>
                    <a:pt x="24" y="275"/>
                    <a:pt x="26" y="268"/>
                  </a:cubicBezTo>
                  <a:cubicBezTo>
                    <a:pt x="26" y="268"/>
                    <a:pt x="26" y="268"/>
                    <a:pt x="26" y="268"/>
                  </a:cubicBezTo>
                  <a:cubicBezTo>
                    <a:pt x="10" y="252"/>
                    <a:pt x="0" y="230"/>
                    <a:pt x="0" y="205"/>
                  </a:cubicBezTo>
                  <a:cubicBezTo>
                    <a:pt x="0" y="205"/>
                    <a:pt x="0" y="205"/>
                    <a:pt x="0" y="205"/>
                  </a:cubicBezTo>
                  <a:cubicBezTo>
                    <a:pt x="0" y="159"/>
                    <a:pt x="35" y="120"/>
                    <a:pt x="81" y="115"/>
                  </a:cubicBezTo>
                  <a:cubicBezTo>
                    <a:pt x="81" y="115"/>
                    <a:pt x="81" y="115"/>
                    <a:pt x="81" y="115"/>
                  </a:cubicBezTo>
                  <a:cubicBezTo>
                    <a:pt x="80" y="114"/>
                    <a:pt x="80" y="112"/>
                    <a:pt x="80" y="111"/>
                  </a:cubicBezTo>
                  <a:cubicBezTo>
                    <a:pt x="80" y="111"/>
                    <a:pt x="80" y="111"/>
                    <a:pt x="80" y="111"/>
                  </a:cubicBezTo>
                  <a:cubicBezTo>
                    <a:pt x="80" y="72"/>
                    <a:pt x="111" y="41"/>
                    <a:pt x="150" y="41"/>
                  </a:cubicBezTo>
                  <a:cubicBezTo>
                    <a:pt x="150" y="41"/>
                    <a:pt x="150" y="41"/>
                    <a:pt x="150" y="41"/>
                  </a:cubicBezTo>
                  <a:cubicBezTo>
                    <a:pt x="164" y="41"/>
                    <a:pt x="177" y="46"/>
                    <a:pt x="188" y="53"/>
                  </a:cubicBezTo>
                  <a:cubicBezTo>
                    <a:pt x="188" y="53"/>
                    <a:pt x="188" y="53"/>
                    <a:pt x="188" y="53"/>
                  </a:cubicBezTo>
                  <a:cubicBezTo>
                    <a:pt x="206" y="21"/>
                    <a:pt x="240" y="0"/>
                    <a:pt x="278" y="0"/>
                  </a:cubicBezTo>
                  <a:cubicBezTo>
                    <a:pt x="278" y="0"/>
                    <a:pt x="278" y="0"/>
                    <a:pt x="278" y="0"/>
                  </a:cubicBezTo>
                  <a:cubicBezTo>
                    <a:pt x="324" y="0"/>
                    <a:pt x="363" y="30"/>
                    <a:pt x="376" y="72"/>
                  </a:cubicBezTo>
                  <a:cubicBezTo>
                    <a:pt x="376" y="72"/>
                    <a:pt x="376" y="72"/>
                    <a:pt x="376" y="72"/>
                  </a:cubicBezTo>
                  <a:cubicBezTo>
                    <a:pt x="379" y="72"/>
                    <a:pt x="381" y="71"/>
                    <a:pt x="383" y="71"/>
                  </a:cubicBezTo>
                  <a:cubicBezTo>
                    <a:pt x="383" y="71"/>
                    <a:pt x="383" y="71"/>
                    <a:pt x="383" y="71"/>
                  </a:cubicBezTo>
                  <a:cubicBezTo>
                    <a:pt x="400" y="71"/>
                    <a:pt x="416" y="76"/>
                    <a:pt x="430" y="85"/>
                  </a:cubicBezTo>
                  <a:cubicBezTo>
                    <a:pt x="430" y="85"/>
                    <a:pt x="430" y="85"/>
                    <a:pt x="430" y="85"/>
                  </a:cubicBezTo>
                  <a:cubicBezTo>
                    <a:pt x="430" y="85"/>
                    <a:pt x="430" y="85"/>
                    <a:pt x="430" y="85"/>
                  </a:cubicBezTo>
                  <a:cubicBezTo>
                    <a:pt x="433" y="87"/>
                    <a:pt x="434" y="92"/>
                    <a:pt x="432" y="96"/>
                  </a:cubicBezTo>
                  <a:cubicBezTo>
                    <a:pt x="432" y="96"/>
                    <a:pt x="432" y="96"/>
                    <a:pt x="432" y="96"/>
                  </a:cubicBezTo>
                  <a:cubicBezTo>
                    <a:pt x="430" y="100"/>
                    <a:pt x="425" y="101"/>
                    <a:pt x="421" y="98"/>
                  </a:cubicBezTo>
                  <a:cubicBezTo>
                    <a:pt x="421" y="98"/>
                    <a:pt x="421" y="98"/>
                    <a:pt x="421" y="98"/>
                  </a:cubicBezTo>
                  <a:cubicBezTo>
                    <a:pt x="410" y="91"/>
                    <a:pt x="397" y="87"/>
                    <a:pt x="383" y="87"/>
                  </a:cubicBezTo>
                  <a:cubicBezTo>
                    <a:pt x="383" y="87"/>
                    <a:pt x="383" y="87"/>
                    <a:pt x="383" y="87"/>
                  </a:cubicBezTo>
                  <a:cubicBezTo>
                    <a:pt x="379" y="87"/>
                    <a:pt x="376" y="88"/>
                    <a:pt x="372" y="88"/>
                  </a:cubicBezTo>
                  <a:cubicBezTo>
                    <a:pt x="372" y="88"/>
                    <a:pt x="372" y="88"/>
                    <a:pt x="372" y="88"/>
                  </a:cubicBezTo>
                  <a:cubicBezTo>
                    <a:pt x="368" y="89"/>
                    <a:pt x="364" y="86"/>
                    <a:pt x="363" y="82"/>
                  </a:cubicBezTo>
                  <a:cubicBezTo>
                    <a:pt x="363" y="82"/>
                    <a:pt x="363" y="82"/>
                    <a:pt x="363" y="82"/>
                  </a:cubicBezTo>
                  <a:cubicBezTo>
                    <a:pt x="354" y="44"/>
                    <a:pt x="319" y="16"/>
                    <a:pt x="278" y="16"/>
                  </a:cubicBezTo>
                  <a:cubicBezTo>
                    <a:pt x="278" y="16"/>
                    <a:pt x="278" y="16"/>
                    <a:pt x="278" y="16"/>
                  </a:cubicBezTo>
                  <a:cubicBezTo>
                    <a:pt x="242" y="16"/>
                    <a:pt x="212" y="38"/>
                    <a:pt x="199" y="69"/>
                  </a:cubicBezTo>
                  <a:cubicBezTo>
                    <a:pt x="199" y="69"/>
                    <a:pt x="199" y="69"/>
                    <a:pt x="199" y="69"/>
                  </a:cubicBezTo>
                  <a:cubicBezTo>
                    <a:pt x="198" y="71"/>
                    <a:pt x="195" y="73"/>
                    <a:pt x="193" y="73"/>
                  </a:cubicBezTo>
                  <a:cubicBezTo>
                    <a:pt x="193" y="73"/>
                    <a:pt x="193" y="73"/>
                    <a:pt x="193" y="73"/>
                  </a:cubicBezTo>
                  <a:cubicBezTo>
                    <a:pt x="190" y="74"/>
                    <a:pt x="188" y="73"/>
                    <a:pt x="186" y="72"/>
                  </a:cubicBezTo>
                  <a:cubicBezTo>
                    <a:pt x="186" y="72"/>
                    <a:pt x="186" y="72"/>
                    <a:pt x="186" y="72"/>
                  </a:cubicBezTo>
                  <a:cubicBezTo>
                    <a:pt x="176" y="63"/>
                    <a:pt x="164" y="57"/>
                    <a:pt x="150" y="57"/>
                  </a:cubicBezTo>
                  <a:cubicBezTo>
                    <a:pt x="150" y="57"/>
                    <a:pt x="150" y="57"/>
                    <a:pt x="150" y="57"/>
                  </a:cubicBezTo>
                  <a:cubicBezTo>
                    <a:pt x="120" y="57"/>
                    <a:pt x="96" y="81"/>
                    <a:pt x="96" y="111"/>
                  </a:cubicBezTo>
                  <a:cubicBezTo>
                    <a:pt x="96" y="111"/>
                    <a:pt x="96" y="111"/>
                    <a:pt x="96" y="111"/>
                  </a:cubicBezTo>
                  <a:cubicBezTo>
                    <a:pt x="96" y="114"/>
                    <a:pt x="97" y="118"/>
                    <a:pt x="97" y="121"/>
                  </a:cubicBezTo>
                  <a:cubicBezTo>
                    <a:pt x="97" y="121"/>
                    <a:pt x="97" y="121"/>
                    <a:pt x="97" y="121"/>
                  </a:cubicBezTo>
                  <a:cubicBezTo>
                    <a:pt x="98" y="123"/>
                    <a:pt x="97" y="126"/>
                    <a:pt x="96" y="127"/>
                  </a:cubicBezTo>
                  <a:cubicBezTo>
                    <a:pt x="96" y="127"/>
                    <a:pt x="96" y="127"/>
                    <a:pt x="96" y="127"/>
                  </a:cubicBezTo>
                  <a:cubicBezTo>
                    <a:pt x="94" y="129"/>
                    <a:pt x="92" y="130"/>
                    <a:pt x="90" y="130"/>
                  </a:cubicBezTo>
                  <a:cubicBezTo>
                    <a:pt x="90" y="130"/>
                    <a:pt x="90" y="130"/>
                    <a:pt x="90" y="130"/>
                  </a:cubicBezTo>
                  <a:cubicBezTo>
                    <a:pt x="49" y="131"/>
                    <a:pt x="16" y="164"/>
                    <a:pt x="16" y="205"/>
                  </a:cubicBezTo>
                  <a:cubicBezTo>
                    <a:pt x="16" y="205"/>
                    <a:pt x="16" y="205"/>
                    <a:pt x="16" y="205"/>
                  </a:cubicBezTo>
                  <a:cubicBezTo>
                    <a:pt x="16" y="227"/>
                    <a:pt x="25" y="247"/>
                    <a:pt x="40" y="260"/>
                  </a:cubicBezTo>
                  <a:cubicBezTo>
                    <a:pt x="40" y="260"/>
                    <a:pt x="40" y="260"/>
                    <a:pt x="40" y="260"/>
                  </a:cubicBezTo>
                  <a:cubicBezTo>
                    <a:pt x="43" y="263"/>
                    <a:pt x="43" y="266"/>
                    <a:pt x="42" y="269"/>
                  </a:cubicBezTo>
                  <a:cubicBezTo>
                    <a:pt x="42" y="269"/>
                    <a:pt x="42" y="269"/>
                    <a:pt x="42" y="269"/>
                  </a:cubicBezTo>
                  <a:cubicBezTo>
                    <a:pt x="40" y="275"/>
                    <a:pt x="39" y="282"/>
                    <a:pt x="39" y="288"/>
                  </a:cubicBezTo>
                  <a:cubicBezTo>
                    <a:pt x="39" y="288"/>
                    <a:pt x="39" y="288"/>
                    <a:pt x="39" y="288"/>
                  </a:cubicBezTo>
                  <a:cubicBezTo>
                    <a:pt x="39" y="318"/>
                    <a:pt x="62" y="341"/>
                    <a:pt x="91" y="341"/>
                  </a:cubicBezTo>
                  <a:cubicBezTo>
                    <a:pt x="91" y="341"/>
                    <a:pt x="91" y="341"/>
                    <a:pt x="91" y="341"/>
                  </a:cubicBezTo>
                  <a:cubicBezTo>
                    <a:pt x="99" y="341"/>
                    <a:pt x="106" y="340"/>
                    <a:pt x="112" y="337"/>
                  </a:cubicBezTo>
                  <a:cubicBezTo>
                    <a:pt x="112" y="337"/>
                    <a:pt x="112" y="337"/>
                    <a:pt x="112" y="337"/>
                  </a:cubicBezTo>
                  <a:cubicBezTo>
                    <a:pt x="114" y="336"/>
                    <a:pt x="116" y="336"/>
                    <a:pt x="118" y="337"/>
                  </a:cubicBezTo>
                  <a:cubicBezTo>
                    <a:pt x="118" y="337"/>
                    <a:pt x="118" y="337"/>
                    <a:pt x="118" y="337"/>
                  </a:cubicBezTo>
                  <a:cubicBezTo>
                    <a:pt x="120" y="338"/>
                    <a:pt x="122" y="339"/>
                    <a:pt x="123" y="341"/>
                  </a:cubicBezTo>
                  <a:cubicBezTo>
                    <a:pt x="123" y="341"/>
                    <a:pt x="123" y="341"/>
                    <a:pt x="123" y="341"/>
                  </a:cubicBezTo>
                  <a:cubicBezTo>
                    <a:pt x="132" y="366"/>
                    <a:pt x="156" y="383"/>
                    <a:pt x="184" y="383"/>
                  </a:cubicBezTo>
                  <a:cubicBezTo>
                    <a:pt x="184" y="383"/>
                    <a:pt x="184" y="383"/>
                    <a:pt x="184" y="383"/>
                  </a:cubicBezTo>
                  <a:cubicBezTo>
                    <a:pt x="206" y="383"/>
                    <a:pt x="225" y="373"/>
                    <a:pt x="237" y="357"/>
                  </a:cubicBezTo>
                  <a:cubicBezTo>
                    <a:pt x="237" y="357"/>
                    <a:pt x="237" y="357"/>
                    <a:pt x="237" y="357"/>
                  </a:cubicBezTo>
                  <a:cubicBezTo>
                    <a:pt x="238" y="355"/>
                    <a:pt x="240" y="354"/>
                    <a:pt x="242" y="353"/>
                  </a:cubicBezTo>
                  <a:cubicBezTo>
                    <a:pt x="242" y="353"/>
                    <a:pt x="242" y="353"/>
                    <a:pt x="242" y="353"/>
                  </a:cubicBezTo>
                  <a:cubicBezTo>
                    <a:pt x="244" y="353"/>
                    <a:pt x="246" y="354"/>
                    <a:pt x="248" y="355"/>
                  </a:cubicBezTo>
                  <a:cubicBezTo>
                    <a:pt x="248" y="355"/>
                    <a:pt x="248" y="355"/>
                    <a:pt x="248" y="355"/>
                  </a:cubicBezTo>
                  <a:cubicBezTo>
                    <a:pt x="259" y="364"/>
                    <a:pt x="273" y="369"/>
                    <a:pt x="288" y="369"/>
                  </a:cubicBezTo>
                  <a:cubicBezTo>
                    <a:pt x="288" y="369"/>
                    <a:pt x="288" y="369"/>
                    <a:pt x="288" y="369"/>
                  </a:cubicBezTo>
                  <a:cubicBezTo>
                    <a:pt x="312" y="369"/>
                    <a:pt x="333" y="356"/>
                    <a:pt x="344" y="338"/>
                  </a:cubicBezTo>
                  <a:cubicBezTo>
                    <a:pt x="344" y="338"/>
                    <a:pt x="344" y="338"/>
                    <a:pt x="344" y="338"/>
                  </a:cubicBezTo>
                  <a:cubicBezTo>
                    <a:pt x="345" y="336"/>
                    <a:pt x="347" y="334"/>
                    <a:pt x="350" y="334"/>
                  </a:cubicBezTo>
                  <a:cubicBezTo>
                    <a:pt x="350" y="334"/>
                    <a:pt x="350" y="334"/>
                    <a:pt x="350" y="334"/>
                  </a:cubicBezTo>
                  <a:cubicBezTo>
                    <a:pt x="352" y="334"/>
                    <a:pt x="354" y="334"/>
                    <a:pt x="356" y="336"/>
                  </a:cubicBezTo>
                  <a:cubicBezTo>
                    <a:pt x="356" y="336"/>
                    <a:pt x="356" y="336"/>
                    <a:pt x="356" y="336"/>
                  </a:cubicBezTo>
                  <a:cubicBezTo>
                    <a:pt x="367" y="344"/>
                    <a:pt x="380" y="349"/>
                    <a:pt x="395" y="349"/>
                  </a:cubicBezTo>
                  <a:cubicBezTo>
                    <a:pt x="395" y="349"/>
                    <a:pt x="395" y="349"/>
                    <a:pt x="395" y="349"/>
                  </a:cubicBezTo>
                  <a:cubicBezTo>
                    <a:pt x="428" y="349"/>
                    <a:pt x="455" y="322"/>
                    <a:pt x="455" y="289"/>
                  </a:cubicBezTo>
                  <a:cubicBezTo>
                    <a:pt x="455" y="289"/>
                    <a:pt x="455" y="289"/>
                    <a:pt x="455" y="289"/>
                  </a:cubicBezTo>
                  <a:cubicBezTo>
                    <a:pt x="455" y="289"/>
                    <a:pt x="455" y="288"/>
                    <a:pt x="455" y="288"/>
                  </a:cubicBezTo>
                  <a:cubicBezTo>
                    <a:pt x="455" y="288"/>
                    <a:pt x="455" y="288"/>
                    <a:pt x="455" y="288"/>
                  </a:cubicBezTo>
                  <a:cubicBezTo>
                    <a:pt x="455" y="284"/>
                    <a:pt x="458" y="280"/>
                    <a:pt x="462" y="280"/>
                  </a:cubicBezTo>
                  <a:cubicBezTo>
                    <a:pt x="462" y="280"/>
                    <a:pt x="462" y="280"/>
                    <a:pt x="462" y="280"/>
                  </a:cubicBezTo>
                  <a:cubicBezTo>
                    <a:pt x="487" y="276"/>
                    <a:pt x="506" y="255"/>
                    <a:pt x="506" y="229"/>
                  </a:cubicBezTo>
                  <a:cubicBezTo>
                    <a:pt x="506" y="229"/>
                    <a:pt x="506" y="229"/>
                    <a:pt x="506" y="229"/>
                  </a:cubicBezTo>
                  <a:cubicBezTo>
                    <a:pt x="506" y="203"/>
                    <a:pt x="486" y="181"/>
                    <a:pt x="460" y="178"/>
                  </a:cubicBezTo>
                  <a:cubicBezTo>
                    <a:pt x="460" y="178"/>
                    <a:pt x="460" y="178"/>
                    <a:pt x="460" y="178"/>
                  </a:cubicBezTo>
                  <a:cubicBezTo>
                    <a:pt x="458" y="178"/>
                    <a:pt x="456" y="177"/>
                    <a:pt x="455" y="175"/>
                  </a:cubicBezTo>
                  <a:cubicBezTo>
                    <a:pt x="455" y="175"/>
                    <a:pt x="455" y="175"/>
                    <a:pt x="455" y="175"/>
                  </a:cubicBezTo>
                  <a:cubicBezTo>
                    <a:pt x="453" y="173"/>
                    <a:pt x="453" y="171"/>
                    <a:pt x="453" y="169"/>
                  </a:cubicBezTo>
                  <a:cubicBezTo>
                    <a:pt x="453" y="169"/>
                    <a:pt x="453" y="169"/>
                    <a:pt x="453" y="169"/>
                  </a:cubicBezTo>
                  <a:cubicBezTo>
                    <a:pt x="454" y="165"/>
                    <a:pt x="454" y="162"/>
                    <a:pt x="454" y="158"/>
                  </a:cubicBezTo>
                  <a:cubicBezTo>
                    <a:pt x="454" y="158"/>
                    <a:pt x="454" y="158"/>
                    <a:pt x="454" y="158"/>
                  </a:cubicBezTo>
                  <a:cubicBezTo>
                    <a:pt x="454" y="143"/>
                    <a:pt x="449" y="130"/>
                    <a:pt x="442" y="119"/>
                  </a:cubicBezTo>
                  <a:cubicBezTo>
                    <a:pt x="442" y="119"/>
                    <a:pt x="442" y="119"/>
                    <a:pt x="442" y="119"/>
                  </a:cubicBezTo>
                  <a:cubicBezTo>
                    <a:pt x="439" y="115"/>
                    <a:pt x="440" y="110"/>
                    <a:pt x="444" y="107"/>
                  </a:cubicBezTo>
                  <a:cubicBezTo>
                    <a:pt x="444" y="107"/>
                    <a:pt x="444" y="107"/>
                    <a:pt x="444" y="107"/>
                  </a:cubicBezTo>
                  <a:cubicBezTo>
                    <a:pt x="448" y="105"/>
                    <a:pt x="453" y="106"/>
                    <a:pt x="455" y="110"/>
                  </a:cubicBezTo>
                  <a:cubicBezTo>
                    <a:pt x="455" y="110"/>
                    <a:pt x="455" y="110"/>
                    <a:pt x="455" y="110"/>
                  </a:cubicBezTo>
                  <a:cubicBezTo>
                    <a:pt x="464" y="123"/>
                    <a:pt x="470" y="140"/>
                    <a:pt x="470" y="158"/>
                  </a:cubicBezTo>
                  <a:cubicBezTo>
                    <a:pt x="470" y="158"/>
                    <a:pt x="470" y="158"/>
                    <a:pt x="470" y="158"/>
                  </a:cubicBezTo>
                  <a:cubicBezTo>
                    <a:pt x="470" y="160"/>
                    <a:pt x="470" y="162"/>
                    <a:pt x="470" y="164"/>
                  </a:cubicBezTo>
                  <a:cubicBezTo>
                    <a:pt x="470" y="164"/>
                    <a:pt x="470" y="164"/>
                    <a:pt x="470" y="164"/>
                  </a:cubicBezTo>
                  <a:cubicBezTo>
                    <a:pt x="500" y="170"/>
                    <a:pt x="522" y="197"/>
                    <a:pt x="522" y="229"/>
                  </a:cubicBezTo>
                  <a:cubicBezTo>
                    <a:pt x="522" y="229"/>
                    <a:pt x="522" y="229"/>
                    <a:pt x="522" y="229"/>
                  </a:cubicBezTo>
                  <a:cubicBezTo>
                    <a:pt x="522" y="261"/>
                    <a:pt x="500" y="287"/>
                    <a:pt x="471" y="294"/>
                  </a:cubicBezTo>
                  <a:cubicBezTo>
                    <a:pt x="471" y="294"/>
                    <a:pt x="471" y="294"/>
                    <a:pt x="471" y="294"/>
                  </a:cubicBezTo>
                  <a:cubicBezTo>
                    <a:pt x="468" y="334"/>
                    <a:pt x="435" y="365"/>
                    <a:pt x="395" y="365"/>
                  </a:cubicBezTo>
                  <a:cubicBezTo>
                    <a:pt x="395" y="365"/>
                    <a:pt x="395" y="365"/>
                    <a:pt x="395" y="365"/>
                  </a:cubicBezTo>
                  <a:cubicBezTo>
                    <a:pt x="379" y="365"/>
                    <a:pt x="365" y="361"/>
                    <a:pt x="353" y="353"/>
                  </a:cubicBezTo>
                  <a:cubicBezTo>
                    <a:pt x="353" y="353"/>
                    <a:pt x="353" y="353"/>
                    <a:pt x="353" y="353"/>
                  </a:cubicBezTo>
                  <a:cubicBezTo>
                    <a:pt x="338" y="372"/>
                    <a:pt x="315" y="385"/>
                    <a:pt x="288" y="385"/>
                  </a:cubicBezTo>
                  <a:cubicBezTo>
                    <a:pt x="288" y="385"/>
                    <a:pt x="288" y="385"/>
                    <a:pt x="288" y="385"/>
                  </a:cubicBezTo>
                  <a:cubicBezTo>
                    <a:pt x="272" y="385"/>
                    <a:pt x="257" y="380"/>
                    <a:pt x="245" y="372"/>
                  </a:cubicBezTo>
                  <a:cubicBezTo>
                    <a:pt x="245" y="372"/>
                    <a:pt x="245" y="372"/>
                    <a:pt x="245" y="372"/>
                  </a:cubicBezTo>
                  <a:cubicBezTo>
                    <a:pt x="230" y="389"/>
                    <a:pt x="208" y="399"/>
                    <a:pt x="184" y="399"/>
                  </a:cubicBezTo>
                  <a:cubicBezTo>
                    <a:pt x="184" y="399"/>
                    <a:pt x="184" y="399"/>
                    <a:pt x="184" y="399"/>
                  </a:cubicBezTo>
                  <a:cubicBezTo>
                    <a:pt x="152" y="399"/>
                    <a:pt x="125" y="381"/>
                    <a:pt x="111" y="354"/>
                  </a:cubicBezTo>
                  <a:close/>
                </a:path>
              </a:pathLst>
            </a:custGeom>
            <a:solidFill>
              <a:schemeClr val="tx1"/>
            </a:solidFill>
            <a:ln>
              <a:noFill/>
            </a:ln>
          </p:spPr>
          <p:txBody>
            <a:bodyPr anchor="ctr"/>
            <a:lstStyle/>
            <a:p>
              <a:endParaRPr lang="en-US">
                <a:latin typeface="+mn-lt"/>
              </a:endParaRPr>
            </a:p>
          </p:txBody>
        </p:sp>
        <p:sp>
          <p:nvSpPr>
            <p:cNvPr id="132" name="Text Box 35">
              <a:extLst>
                <a:ext uri="{FF2B5EF4-FFF2-40B4-BE49-F238E27FC236}">
                  <a16:creationId xmlns:a16="http://schemas.microsoft.com/office/drawing/2014/main" id="{12EFCA90-99FF-4162-9280-438E98C31ADA}"/>
                </a:ext>
              </a:extLst>
            </p:cNvPr>
            <p:cNvSpPr txBox="1">
              <a:spLocks noChangeAspect="1" noChangeArrowheads="1"/>
            </p:cNvSpPr>
            <p:nvPr/>
          </p:nvSpPr>
          <p:spPr bwMode="auto">
            <a:xfrm>
              <a:off x="9490706" y="4846560"/>
              <a:ext cx="1364938" cy="1137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rIns="0" anchor="ctr">
              <a:spAutoFit/>
            </a:bodyPr>
            <a:lstStyle>
              <a:lvl1pPr algn="l" eaLnBrk="0" hangingPunct="0">
                <a:spcBef>
                  <a:spcPct val="20000"/>
                </a:spcBef>
                <a:buClr>
                  <a:srgbClr val="00A9D4"/>
                </a:buClr>
                <a:buFont typeface="Arial" charset="0"/>
                <a:buChar char="›"/>
                <a:defRPr sz="2400">
                  <a:solidFill>
                    <a:schemeClr val="tx1"/>
                  </a:solidFill>
                  <a:latin typeface="Arial" charset="0"/>
                </a:defRPr>
              </a:lvl1pPr>
              <a:lvl2pPr marL="742950" indent="-285750" algn="l"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algn="l"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algn="l"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algn="l"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algn="ctr" eaLnBrk="1" hangingPunct="1">
                <a:lnSpc>
                  <a:spcPct val="80000"/>
                </a:lnSpc>
                <a:spcBef>
                  <a:spcPct val="0"/>
                </a:spcBef>
                <a:buClrTx/>
                <a:buFontTx/>
                <a:buNone/>
              </a:pPr>
              <a:r>
                <a:rPr lang="en-US" altLang="en-US" sz="1200">
                  <a:latin typeface="+mn-lt"/>
                  <a:ea typeface="MS PGothic" pitchFamily="34" charset="-128"/>
                </a:rPr>
                <a:t>Local </a:t>
              </a:r>
              <a:br>
                <a:rPr lang="en-US" altLang="en-US" sz="1200">
                  <a:latin typeface="+mn-lt"/>
                  <a:ea typeface="MS PGothic" pitchFamily="34" charset="-128"/>
                </a:rPr>
              </a:br>
              <a:r>
                <a:rPr lang="en-US" altLang="en-US" sz="1200">
                  <a:latin typeface="+mn-lt"/>
                  <a:ea typeface="MS PGothic" pitchFamily="34" charset="-128"/>
                </a:rPr>
                <a:t>Service </a:t>
              </a:r>
              <a:br>
                <a:rPr lang="en-US" altLang="en-US" sz="1200">
                  <a:latin typeface="+mn-lt"/>
                  <a:ea typeface="MS PGothic" pitchFamily="34" charset="-128"/>
                </a:rPr>
              </a:br>
              <a:r>
                <a:rPr lang="en-US" altLang="en-US" sz="1200">
                  <a:latin typeface="+mn-lt"/>
                  <a:ea typeface="MS PGothic" pitchFamily="34" charset="-128"/>
                </a:rPr>
                <a:t>Network</a:t>
              </a:r>
              <a:endParaRPr lang="en-US" altLang="en-US" sz="1000">
                <a:latin typeface="+mn-lt"/>
                <a:ea typeface="MS PGothic" pitchFamily="34" charset="-128"/>
              </a:endParaRPr>
            </a:p>
          </p:txBody>
        </p:sp>
      </p:grpSp>
      <p:sp>
        <p:nvSpPr>
          <p:cNvPr id="133" name="Text Box 35">
            <a:extLst>
              <a:ext uri="{FF2B5EF4-FFF2-40B4-BE49-F238E27FC236}">
                <a16:creationId xmlns:a16="http://schemas.microsoft.com/office/drawing/2014/main" id="{3E990D97-F19F-4581-89EA-3CFDBCA7131C}"/>
              </a:ext>
            </a:extLst>
          </p:cNvPr>
          <p:cNvSpPr txBox="1">
            <a:spLocks noChangeAspect="1" noChangeArrowheads="1"/>
          </p:cNvSpPr>
          <p:nvPr/>
        </p:nvSpPr>
        <p:spPr bwMode="auto">
          <a:xfrm>
            <a:off x="6124624" y="5750949"/>
            <a:ext cx="1514812" cy="43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rIns="0" anchor="ctr">
            <a:spAutoFit/>
          </a:bodyPr>
          <a:lstStyle>
            <a:lvl1pPr algn="l" eaLnBrk="0" hangingPunct="0">
              <a:spcBef>
                <a:spcPct val="20000"/>
              </a:spcBef>
              <a:buClr>
                <a:srgbClr val="00A9D4"/>
              </a:buClr>
              <a:buFont typeface="Arial" charset="0"/>
              <a:buChar char="›"/>
              <a:defRPr sz="2400">
                <a:solidFill>
                  <a:schemeClr val="tx1"/>
                </a:solidFill>
                <a:latin typeface="Arial" charset="0"/>
              </a:defRPr>
            </a:lvl1pPr>
            <a:lvl2pPr marL="742950" indent="-285750" algn="l"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algn="l"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algn="l"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algn="l"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algn="ctr" eaLnBrk="1" hangingPunct="1">
              <a:lnSpc>
                <a:spcPct val="80000"/>
              </a:lnSpc>
              <a:spcBef>
                <a:spcPct val="0"/>
              </a:spcBef>
              <a:buClrTx/>
              <a:buFontTx/>
              <a:buNone/>
            </a:pPr>
            <a:r>
              <a:rPr lang="en-US" altLang="en-US" sz="1400">
                <a:latin typeface="+mn-lt"/>
                <a:ea typeface="MS PGothic" pitchFamily="34" charset="-128"/>
              </a:rPr>
              <a:t>Remote </a:t>
            </a:r>
            <a:br>
              <a:rPr lang="en-US" altLang="en-US" sz="1400">
                <a:latin typeface="+mn-lt"/>
                <a:ea typeface="MS PGothic" pitchFamily="34" charset="-128"/>
              </a:rPr>
            </a:br>
            <a:r>
              <a:rPr lang="en-US" altLang="en-US" sz="1400">
                <a:latin typeface="+mn-lt"/>
                <a:ea typeface="MS PGothic" pitchFamily="34" charset="-128"/>
              </a:rPr>
              <a:t>Location</a:t>
            </a:r>
            <a:endParaRPr lang="en-US" altLang="en-US" sz="1050">
              <a:latin typeface="+mn-lt"/>
              <a:ea typeface="MS PGothic" pitchFamily="34" charset="-128"/>
            </a:endParaRPr>
          </a:p>
        </p:txBody>
      </p:sp>
      <p:sp>
        <p:nvSpPr>
          <p:cNvPr id="134" name="Text Box 144">
            <a:extLst>
              <a:ext uri="{FF2B5EF4-FFF2-40B4-BE49-F238E27FC236}">
                <a16:creationId xmlns:a16="http://schemas.microsoft.com/office/drawing/2014/main" id="{0483EBE3-D9B5-4ED8-91B9-B10A919ED0A9}"/>
              </a:ext>
            </a:extLst>
          </p:cNvPr>
          <p:cNvSpPr txBox="1">
            <a:spLocks noChangeAspect="1" noChangeArrowheads="1"/>
          </p:cNvSpPr>
          <p:nvPr/>
        </p:nvSpPr>
        <p:spPr bwMode="auto">
          <a:xfrm>
            <a:off x="7009053" y="5761234"/>
            <a:ext cx="992350" cy="17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eaLnBrk="1" hangingPunct="1">
              <a:lnSpc>
                <a:spcPct val="80000"/>
              </a:lnSpc>
            </a:pPr>
            <a:r>
              <a:rPr lang="en-US" altLang="en-US" sz="1400">
                <a:latin typeface="+mn-lt"/>
              </a:rPr>
              <a:t>N6</a:t>
            </a:r>
          </a:p>
        </p:txBody>
      </p:sp>
      <p:sp>
        <p:nvSpPr>
          <p:cNvPr id="135" name="Line 30">
            <a:extLst>
              <a:ext uri="{FF2B5EF4-FFF2-40B4-BE49-F238E27FC236}">
                <a16:creationId xmlns:a16="http://schemas.microsoft.com/office/drawing/2014/main" id="{071FA171-C9B6-4145-B18F-967CDE723F2D}"/>
              </a:ext>
            </a:extLst>
          </p:cNvPr>
          <p:cNvSpPr>
            <a:spLocks noChangeShapeType="1"/>
          </p:cNvSpPr>
          <p:nvPr/>
        </p:nvSpPr>
        <p:spPr bwMode="auto">
          <a:xfrm>
            <a:off x="7093795" y="5568482"/>
            <a:ext cx="477207" cy="565892"/>
          </a:xfrm>
          <a:prstGeom prst="line">
            <a:avLst/>
          </a:prstGeom>
          <a:noFill/>
          <a:ln w="28575">
            <a:solidFill>
              <a:schemeClr val="tx1">
                <a:lumMod val="75000"/>
                <a:lumOff val="25000"/>
              </a:schemeClr>
            </a:solidFill>
            <a:round/>
            <a:headEnd/>
            <a:tailEnd/>
          </a:ln>
        </p:spPr>
        <p:txBody>
          <a:bodyPr lIns="91438" tIns="45719" rIns="91438" bIns="45719"/>
          <a:lstStyle/>
          <a:p>
            <a:pPr>
              <a:defRPr/>
            </a:pPr>
            <a:endParaRPr lang="sv-SE" sz="2400">
              <a:latin typeface="+mn-lt"/>
              <a:ea typeface="ＭＳ Ｐゴシック" charset="0"/>
              <a:cs typeface="Arial" charset="0"/>
            </a:endParaRPr>
          </a:p>
        </p:txBody>
      </p:sp>
      <p:sp>
        <p:nvSpPr>
          <p:cNvPr id="136" name="Text Box 35">
            <a:extLst>
              <a:ext uri="{FF2B5EF4-FFF2-40B4-BE49-F238E27FC236}">
                <a16:creationId xmlns:a16="http://schemas.microsoft.com/office/drawing/2014/main" id="{180B9B4C-3696-4FEA-804D-92A2E9A13E1F}"/>
              </a:ext>
            </a:extLst>
          </p:cNvPr>
          <p:cNvSpPr txBox="1">
            <a:spLocks noChangeAspect="1" noChangeArrowheads="1"/>
          </p:cNvSpPr>
          <p:nvPr/>
        </p:nvSpPr>
        <p:spPr bwMode="auto">
          <a:xfrm>
            <a:off x="7742287" y="5741513"/>
            <a:ext cx="1195896" cy="43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rIns="0" anchor="ctr">
            <a:spAutoFit/>
          </a:bodyPr>
          <a:lstStyle>
            <a:lvl1pPr algn="l" eaLnBrk="0" hangingPunct="0">
              <a:spcBef>
                <a:spcPct val="20000"/>
              </a:spcBef>
              <a:buClr>
                <a:srgbClr val="00A9D4"/>
              </a:buClr>
              <a:buFont typeface="Arial" charset="0"/>
              <a:buChar char="›"/>
              <a:defRPr sz="2400">
                <a:solidFill>
                  <a:schemeClr val="tx1"/>
                </a:solidFill>
                <a:latin typeface="Arial" charset="0"/>
              </a:defRPr>
            </a:lvl1pPr>
            <a:lvl2pPr marL="742950" indent="-285750" algn="l"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algn="l"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algn="l"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algn="l"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algn="ctr" eaLnBrk="1" hangingPunct="1">
              <a:lnSpc>
                <a:spcPct val="80000"/>
              </a:lnSpc>
              <a:spcBef>
                <a:spcPct val="0"/>
              </a:spcBef>
              <a:buClrTx/>
              <a:buFontTx/>
              <a:buNone/>
            </a:pPr>
            <a:r>
              <a:rPr lang="en-US" altLang="en-US" sz="1400">
                <a:latin typeface="+mn-lt"/>
                <a:ea typeface="MS PGothic" pitchFamily="34" charset="-128"/>
              </a:rPr>
              <a:t>Central Location</a:t>
            </a:r>
            <a:endParaRPr lang="en-US" altLang="en-US" sz="1050">
              <a:latin typeface="+mn-lt"/>
              <a:ea typeface="MS PGothic" pitchFamily="34" charset="-128"/>
            </a:endParaRPr>
          </a:p>
        </p:txBody>
      </p:sp>
      <p:sp>
        <p:nvSpPr>
          <p:cNvPr id="137" name="TextBox 136">
            <a:extLst>
              <a:ext uri="{FF2B5EF4-FFF2-40B4-BE49-F238E27FC236}">
                <a16:creationId xmlns:a16="http://schemas.microsoft.com/office/drawing/2014/main" id="{E51FF4E7-F515-4E78-AFC1-785138D7F829}"/>
              </a:ext>
            </a:extLst>
          </p:cNvPr>
          <p:cNvSpPr txBox="1"/>
          <p:nvPr/>
        </p:nvSpPr>
        <p:spPr bwMode="auto">
          <a:xfrm>
            <a:off x="7309722" y="1520686"/>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5G-EIR</a:t>
            </a:r>
          </a:p>
        </p:txBody>
      </p:sp>
      <p:sp>
        <p:nvSpPr>
          <p:cNvPr id="138" name="TextBox 137">
            <a:extLst>
              <a:ext uri="{FF2B5EF4-FFF2-40B4-BE49-F238E27FC236}">
                <a16:creationId xmlns:a16="http://schemas.microsoft.com/office/drawing/2014/main" id="{F3276FAC-8CC8-4970-84EA-B084F3CA089C}"/>
              </a:ext>
            </a:extLst>
          </p:cNvPr>
          <p:cNvSpPr txBox="1"/>
          <p:nvPr/>
        </p:nvSpPr>
        <p:spPr bwMode="auto">
          <a:xfrm>
            <a:off x="6933896" y="2455205"/>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PCF</a:t>
            </a:r>
          </a:p>
        </p:txBody>
      </p:sp>
      <p:sp>
        <p:nvSpPr>
          <p:cNvPr id="139" name="TextBox 138">
            <a:extLst>
              <a:ext uri="{FF2B5EF4-FFF2-40B4-BE49-F238E27FC236}">
                <a16:creationId xmlns:a16="http://schemas.microsoft.com/office/drawing/2014/main" id="{B6D22482-C16F-4C07-A00A-5BED185E2317}"/>
              </a:ext>
            </a:extLst>
          </p:cNvPr>
          <p:cNvSpPr txBox="1"/>
          <p:nvPr/>
        </p:nvSpPr>
        <p:spPr bwMode="auto">
          <a:xfrm>
            <a:off x="6206986" y="2468880"/>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UDM</a:t>
            </a:r>
          </a:p>
        </p:txBody>
      </p:sp>
    </p:spTree>
    <p:extLst>
      <p:ext uri="{BB962C8B-B14F-4D97-AF65-F5344CB8AC3E}">
        <p14:creationId xmlns:p14="http://schemas.microsoft.com/office/powerpoint/2010/main" val="2029043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6"/>
                                        </p:tgtEl>
                                        <p:attrNameLst>
                                          <p:attrName>style.visibility</p:attrName>
                                        </p:attrNameLst>
                                      </p:cBhvr>
                                      <p:to>
                                        <p:strVal val="visible"/>
                                      </p:to>
                                    </p:set>
                                    <p:animEffect transition="in" filter="fade">
                                      <p:cBhvr>
                                        <p:cTn id="7" dur="500"/>
                                        <p:tgtEl>
                                          <p:spTgt spid="206"/>
                                        </p:tgtEl>
                                      </p:cBhvr>
                                    </p:animEffect>
                                  </p:childTnLst>
                                </p:cTn>
                              </p:par>
                              <p:par>
                                <p:cTn id="8" presetID="10" presetClass="entr" presetSubtype="0" fill="hold" nodeType="withEffect">
                                  <p:stCondLst>
                                    <p:cond delay="0"/>
                                  </p:stCondLst>
                                  <p:childTnLst>
                                    <p:set>
                                      <p:cBhvr>
                                        <p:cTn id="9" dur="1" fill="hold">
                                          <p:stCondLst>
                                            <p:cond delay="0"/>
                                          </p:stCondLst>
                                        </p:cTn>
                                        <p:tgtEl>
                                          <p:spTgt spid="207"/>
                                        </p:tgtEl>
                                        <p:attrNameLst>
                                          <p:attrName>style.visibility</p:attrName>
                                        </p:attrNameLst>
                                      </p:cBhvr>
                                      <p:to>
                                        <p:strVal val="visible"/>
                                      </p:to>
                                    </p:set>
                                    <p:animEffect transition="in" filter="fade">
                                      <p:cBhvr>
                                        <p:cTn id="10" dur="500"/>
                                        <p:tgtEl>
                                          <p:spTgt spid="207"/>
                                        </p:tgtEl>
                                      </p:cBhvr>
                                    </p:animEffect>
                                  </p:childTnLst>
                                </p:cTn>
                              </p:par>
                              <p:par>
                                <p:cTn id="11" presetID="10" presetClass="entr" presetSubtype="0" fill="hold" nodeType="withEffect">
                                  <p:stCondLst>
                                    <p:cond delay="0"/>
                                  </p:stCondLst>
                                  <p:childTnLst>
                                    <p:set>
                                      <p:cBhvr>
                                        <p:cTn id="12" dur="1" fill="hold">
                                          <p:stCondLst>
                                            <p:cond delay="0"/>
                                          </p:stCondLst>
                                        </p:cTn>
                                        <p:tgtEl>
                                          <p:spTgt spid="183"/>
                                        </p:tgtEl>
                                        <p:attrNameLst>
                                          <p:attrName>style.visibility</p:attrName>
                                        </p:attrNameLst>
                                      </p:cBhvr>
                                      <p:to>
                                        <p:strVal val="visible"/>
                                      </p:to>
                                    </p:set>
                                    <p:animEffect transition="in" filter="fade">
                                      <p:cBhvr>
                                        <p:cTn id="13" dur="500"/>
                                        <p:tgtEl>
                                          <p:spTgt spid="183"/>
                                        </p:tgtEl>
                                      </p:cBhvr>
                                    </p:animEffect>
                                  </p:childTnLst>
                                </p:cTn>
                              </p:par>
                              <p:par>
                                <p:cTn id="14" presetID="10" presetClass="entr" presetSubtype="0" fill="hold" nodeType="withEffect">
                                  <p:stCondLst>
                                    <p:cond delay="0"/>
                                  </p:stCondLst>
                                  <p:childTnLst>
                                    <p:set>
                                      <p:cBhvr>
                                        <p:cTn id="15" dur="1" fill="hold">
                                          <p:stCondLst>
                                            <p:cond delay="0"/>
                                          </p:stCondLst>
                                        </p:cTn>
                                        <p:tgtEl>
                                          <p:spTgt spid="214"/>
                                        </p:tgtEl>
                                        <p:attrNameLst>
                                          <p:attrName>style.visibility</p:attrName>
                                        </p:attrNameLst>
                                      </p:cBhvr>
                                      <p:to>
                                        <p:strVal val="visible"/>
                                      </p:to>
                                    </p:set>
                                    <p:animEffect transition="in" filter="fade">
                                      <p:cBhvr>
                                        <p:cTn id="16" dur="500"/>
                                        <p:tgtEl>
                                          <p:spTgt spid="214"/>
                                        </p:tgtEl>
                                      </p:cBhvr>
                                    </p:animEffect>
                                  </p:childTnLst>
                                </p:cTn>
                              </p:par>
                              <p:par>
                                <p:cTn id="17" presetID="10" presetClass="entr" presetSubtype="0" fill="hold" nodeType="withEffect">
                                  <p:stCondLst>
                                    <p:cond delay="0"/>
                                  </p:stCondLst>
                                  <p:childTnLst>
                                    <p:set>
                                      <p:cBhvr>
                                        <p:cTn id="18" dur="1" fill="hold">
                                          <p:stCondLst>
                                            <p:cond delay="0"/>
                                          </p:stCondLst>
                                        </p:cTn>
                                        <p:tgtEl>
                                          <p:spTgt spid="215"/>
                                        </p:tgtEl>
                                        <p:attrNameLst>
                                          <p:attrName>style.visibility</p:attrName>
                                        </p:attrNameLst>
                                      </p:cBhvr>
                                      <p:to>
                                        <p:strVal val="visible"/>
                                      </p:to>
                                    </p:set>
                                    <p:animEffect transition="in" filter="fade">
                                      <p:cBhvr>
                                        <p:cTn id="19" dur="500"/>
                                        <p:tgtEl>
                                          <p:spTgt spid="215"/>
                                        </p:tgtEl>
                                      </p:cBhvr>
                                    </p:animEffect>
                                  </p:childTnLst>
                                </p:cTn>
                              </p:par>
                              <p:par>
                                <p:cTn id="20" presetID="10" presetClass="entr" presetSubtype="0" fill="hold" nodeType="withEffect">
                                  <p:stCondLst>
                                    <p:cond delay="0"/>
                                  </p:stCondLst>
                                  <p:childTnLst>
                                    <p:set>
                                      <p:cBhvr>
                                        <p:cTn id="21" dur="1" fill="hold">
                                          <p:stCondLst>
                                            <p:cond delay="0"/>
                                          </p:stCondLst>
                                        </p:cTn>
                                        <p:tgtEl>
                                          <p:spTgt spid="216"/>
                                        </p:tgtEl>
                                        <p:attrNameLst>
                                          <p:attrName>style.visibility</p:attrName>
                                        </p:attrNameLst>
                                      </p:cBhvr>
                                      <p:to>
                                        <p:strVal val="visible"/>
                                      </p:to>
                                    </p:set>
                                    <p:animEffect transition="in" filter="fade">
                                      <p:cBhvr>
                                        <p:cTn id="22" dur="500"/>
                                        <p:tgtEl>
                                          <p:spTgt spid="216"/>
                                        </p:tgtEl>
                                      </p:cBhvr>
                                    </p:animEffect>
                                  </p:childTnLst>
                                </p:cTn>
                              </p:par>
                              <p:par>
                                <p:cTn id="23" presetID="10" presetClass="entr" presetSubtype="0" fill="hold" nodeType="withEffect">
                                  <p:stCondLst>
                                    <p:cond delay="0"/>
                                  </p:stCondLst>
                                  <p:childTnLst>
                                    <p:set>
                                      <p:cBhvr>
                                        <p:cTn id="24" dur="1" fill="hold">
                                          <p:stCondLst>
                                            <p:cond delay="0"/>
                                          </p:stCondLst>
                                        </p:cTn>
                                        <p:tgtEl>
                                          <p:spTgt spid="217"/>
                                        </p:tgtEl>
                                        <p:attrNameLst>
                                          <p:attrName>style.visibility</p:attrName>
                                        </p:attrNameLst>
                                      </p:cBhvr>
                                      <p:to>
                                        <p:strVal val="visible"/>
                                      </p:to>
                                    </p:set>
                                    <p:animEffect transition="in" filter="fade">
                                      <p:cBhvr>
                                        <p:cTn id="25" dur="500"/>
                                        <p:tgtEl>
                                          <p:spTgt spid="217"/>
                                        </p:tgtEl>
                                      </p:cBhvr>
                                    </p:animEffect>
                                  </p:childTnLst>
                                </p:cTn>
                              </p:par>
                              <p:par>
                                <p:cTn id="26" presetID="10" presetClass="entr" presetSubtype="0" fill="hold" nodeType="withEffect">
                                  <p:stCondLst>
                                    <p:cond delay="0"/>
                                  </p:stCondLst>
                                  <p:childTnLst>
                                    <p:set>
                                      <p:cBhvr>
                                        <p:cTn id="27" dur="1" fill="hold">
                                          <p:stCondLst>
                                            <p:cond delay="0"/>
                                          </p:stCondLst>
                                        </p:cTn>
                                        <p:tgtEl>
                                          <p:spTgt spid="218"/>
                                        </p:tgtEl>
                                        <p:attrNameLst>
                                          <p:attrName>style.visibility</p:attrName>
                                        </p:attrNameLst>
                                      </p:cBhvr>
                                      <p:to>
                                        <p:strVal val="visible"/>
                                      </p:to>
                                    </p:set>
                                    <p:animEffect transition="in" filter="fade">
                                      <p:cBhvr>
                                        <p:cTn id="28" dur="500"/>
                                        <p:tgtEl>
                                          <p:spTgt spid="218"/>
                                        </p:tgtEl>
                                      </p:cBhvr>
                                    </p:animEffect>
                                  </p:childTnLst>
                                </p:cTn>
                              </p:par>
                              <p:par>
                                <p:cTn id="29" presetID="10" presetClass="entr" presetSubtype="0" fill="hold" nodeType="withEffect">
                                  <p:stCondLst>
                                    <p:cond delay="0"/>
                                  </p:stCondLst>
                                  <p:childTnLst>
                                    <p:set>
                                      <p:cBhvr>
                                        <p:cTn id="30" dur="1" fill="hold">
                                          <p:stCondLst>
                                            <p:cond delay="0"/>
                                          </p:stCondLst>
                                        </p:cTn>
                                        <p:tgtEl>
                                          <p:spTgt spid="219"/>
                                        </p:tgtEl>
                                        <p:attrNameLst>
                                          <p:attrName>style.visibility</p:attrName>
                                        </p:attrNameLst>
                                      </p:cBhvr>
                                      <p:to>
                                        <p:strVal val="visible"/>
                                      </p:to>
                                    </p:set>
                                    <p:animEffect transition="in" filter="fade">
                                      <p:cBhvr>
                                        <p:cTn id="31" dur="500"/>
                                        <p:tgtEl>
                                          <p:spTgt spid="219"/>
                                        </p:tgtEl>
                                      </p:cBhvr>
                                    </p:animEffect>
                                  </p:childTnLst>
                                </p:cTn>
                              </p:par>
                              <p:par>
                                <p:cTn id="32" presetID="10" presetClass="entr" presetSubtype="0" fill="hold" nodeType="withEffect">
                                  <p:stCondLst>
                                    <p:cond delay="0"/>
                                  </p:stCondLst>
                                  <p:childTnLst>
                                    <p:set>
                                      <p:cBhvr>
                                        <p:cTn id="33" dur="1" fill="hold">
                                          <p:stCondLst>
                                            <p:cond delay="0"/>
                                          </p:stCondLst>
                                        </p:cTn>
                                        <p:tgtEl>
                                          <p:spTgt spid="220"/>
                                        </p:tgtEl>
                                        <p:attrNameLst>
                                          <p:attrName>style.visibility</p:attrName>
                                        </p:attrNameLst>
                                      </p:cBhvr>
                                      <p:to>
                                        <p:strVal val="visible"/>
                                      </p:to>
                                    </p:set>
                                    <p:animEffect transition="in" filter="fade">
                                      <p:cBhvr>
                                        <p:cTn id="34" dur="500"/>
                                        <p:tgtEl>
                                          <p:spTgt spid="220"/>
                                        </p:tgtEl>
                                      </p:cBhvr>
                                    </p:animEffect>
                                  </p:childTnLst>
                                </p:cTn>
                              </p:par>
                              <p:par>
                                <p:cTn id="35" presetID="10" presetClass="entr" presetSubtype="0" fill="hold" nodeType="withEffect">
                                  <p:stCondLst>
                                    <p:cond delay="0"/>
                                  </p:stCondLst>
                                  <p:childTnLst>
                                    <p:set>
                                      <p:cBhvr>
                                        <p:cTn id="36" dur="1" fill="hold">
                                          <p:stCondLst>
                                            <p:cond delay="0"/>
                                          </p:stCondLst>
                                        </p:cTn>
                                        <p:tgtEl>
                                          <p:spTgt spid="190"/>
                                        </p:tgtEl>
                                        <p:attrNameLst>
                                          <p:attrName>style.visibility</p:attrName>
                                        </p:attrNameLst>
                                      </p:cBhvr>
                                      <p:to>
                                        <p:strVal val="visible"/>
                                      </p:to>
                                    </p:set>
                                    <p:animEffect transition="in" filter="fade">
                                      <p:cBhvr>
                                        <p:cTn id="37" dur="500"/>
                                        <p:tgtEl>
                                          <p:spTgt spid="190"/>
                                        </p:tgtEl>
                                      </p:cBhvr>
                                    </p:animEffect>
                                  </p:childTnLst>
                                </p:cTn>
                              </p:par>
                              <p:par>
                                <p:cTn id="38" presetID="10" presetClass="entr" presetSubtype="0" fill="hold" nodeType="withEffect">
                                  <p:stCondLst>
                                    <p:cond delay="0"/>
                                  </p:stCondLst>
                                  <p:childTnLst>
                                    <p:set>
                                      <p:cBhvr>
                                        <p:cTn id="39" dur="1" fill="hold">
                                          <p:stCondLst>
                                            <p:cond delay="0"/>
                                          </p:stCondLst>
                                        </p:cTn>
                                        <p:tgtEl>
                                          <p:spTgt spid="298"/>
                                        </p:tgtEl>
                                        <p:attrNameLst>
                                          <p:attrName>style.visibility</p:attrName>
                                        </p:attrNameLst>
                                      </p:cBhvr>
                                      <p:to>
                                        <p:strVal val="visible"/>
                                      </p:to>
                                    </p:set>
                                    <p:animEffect transition="in" filter="fade">
                                      <p:cBhvr>
                                        <p:cTn id="40" dur="500"/>
                                        <p:tgtEl>
                                          <p:spTgt spid="298"/>
                                        </p:tgtEl>
                                      </p:cBhvr>
                                    </p:animEffect>
                                  </p:childTnLst>
                                </p:cTn>
                              </p:par>
                              <p:par>
                                <p:cTn id="41" presetID="10" presetClass="entr" presetSubtype="0" fill="hold" nodeType="withEffect">
                                  <p:stCondLst>
                                    <p:cond delay="0"/>
                                  </p:stCondLst>
                                  <p:childTnLst>
                                    <p:set>
                                      <p:cBhvr>
                                        <p:cTn id="42" dur="1" fill="hold">
                                          <p:stCondLst>
                                            <p:cond delay="0"/>
                                          </p:stCondLst>
                                        </p:cTn>
                                        <p:tgtEl>
                                          <p:spTgt spid="302"/>
                                        </p:tgtEl>
                                        <p:attrNameLst>
                                          <p:attrName>style.visibility</p:attrName>
                                        </p:attrNameLst>
                                      </p:cBhvr>
                                      <p:to>
                                        <p:strVal val="visible"/>
                                      </p:to>
                                    </p:set>
                                    <p:animEffect transition="in" filter="fade">
                                      <p:cBhvr>
                                        <p:cTn id="43" dur="500"/>
                                        <p:tgtEl>
                                          <p:spTgt spid="302"/>
                                        </p:tgtEl>
                                      </p:cBhvr>
                                    </p:animEffect>
                                  </p:childTnLst>
                                </p:cTn>
                              </p:par>
                              <p:par>
                                <p:cTn id="44" presetID="10" presetClass="entr" presetSubtype="0" fill="hold" nodeType="withEffect">
                                  <p:stCondLst>
                                    <p:cond delay="0"/>
                                  </p:stCondLst>
                                  <p:childTnLst>
                                    <p:set>
                                      <p:cBhvr>
                                        <p:cTn id="45" dur="1" fill="hold">
                                          <p:stCondLst>
                                            <p:cond delay="0"/>
                                          </p:stCondLst>
                                        </p:cTn>
                                        <p:tgtEl>
                                          <p:spTgt spid="292"/>
                                        </p:tgtEl>
                                        <p:attrNameLst>
                                          <p:attrName>style.visibility</p:attrName>
                                        </p:attrNameLst>
                                      </p:cBhvr>
                                      <p:to>
                                        <p:strVal val="visible"/>
                                      </p:to>
                                    </p:set>
                                    <p:animEffect transition="in" filter="fade">
                                      <p:cBhvr>
                                        <p:cTn id="46" dur="500"/>
                                        <p:tgtEl>
                                          <p:spTgt spid="292"/>
                                        </p:tgtEl>
                                      </p:cBhvr>
                                    </p:animEffect>
                                  </p:childTnLst>
                                </p:cTn>
                              </p:par>
                              <p:par>
                                <p:cTn id="47" presetID="10" presetClass="entr" presetSubtype="0" fill="hold" nodeType="withEffect">
                                  <p:stCondLst>
                                    <p:cond delay="0"/>
                                  </p:stCondLst>
                                  <p:childTnLst>
                                    <p:set>
                                      <p:cBhvr>
                                        <p:cTn id="48" dur="1" fill="hold">
                                          <p:stCondLst>
                                            <p:cond delay="0"/>
                                          </p:stCondLst>
                                        </p:cTn>
                                        <p:tgtEl>
                                          <p:spTgt spid="324"/>
                                        </p:tgtEl>
                                        <p:attrNameLst>
                                          <p:attrName>style.visibility</p:attrName>
                                        </p:attrNameLst>
                                      </p:cBhvr>
                                      <p:to>
                                        <p:strVal val="visible"/>
                                      </p:to>
                                    </p:set>
                                    <p:animEffect transition="in" filter="fade">
                                      <p:cBhvr>
                                        <p:cTn id="49" dur="500"/>
                                        <p:tgtEl>
                                          <p:spTgt spid="324"/>
                                        </p:tgtEl>
                                      </p:cBhvr>
                                    </p:animEffect>
                                  </p:childTnLst>
                                </p:cTn>
                              </p:par>
                              <p:par>
                                <p:cTn id="50" presetID="10" presetClass="entr" presetSubtype="0" fill="hold" nodeType="withEffect">
                                  <p:stCondLst>
                                    <p:cond delay="0"/>
                                  </p:stCondLst>
                                  <p:childTnLst>
                                    <p:set>
                                      <p:cBhvr>
                                        <p:cTn id="51" dur="1" fill="hold">
                                          <p:stCondLst>
                                            <p:cond delay="0"/>
                                          </p:stCondLst>
                                        </p:cTn>
                                        <p:tgtEl>
                                          <p:spTgt spid="326"/>
                                        </p:tgtEl>
                                        <p:attrNameLst>
                                          <p:attrName>style.visibility</p:attrName>
                                        </p:attrNameLst>
                                      </p:cBhvr>
                                      <p:to>
                                        <p:strVal val="visible"/>
                                      </p:to>
                                    </p:set>
                                    <p:animEffect transition="in" filter="fade">
                                      <p:cBhvr>
                                        <p:cTn id="52" dur="500"/>
                                        <p:tgtEl>
                                          <p:spTgt spid="326"/>
                                        </p:tgtEl>
                                      </p:cBhvr>
                                    </p:animEffect>
                                  </p:childTnLst>
                                </p:cTn>
                              </p:par>
                              <p:par>
                                <p:cTn id="53" presetID="10" presetClass="entr" presetSubtype="0" fill="hold" nodeType="withEffect">
                                  <p:stCondLst>
                                    <p:cond delay="0"/>
                                  </p:stCondLst>
                                  <p:childTnLst>
                                    <p:set>
                                      <p:cBhvr>
                                        <p:cTn id="54" dur="1" fill="hold">
                                          <p:stCondLst>
                                            <p:cond delay="0"/>
                                          </p:stCondLst>
                                        </p:cTn>
                                        <p:tgtEl>
                                          <p:spTgt spid="328"/>
                                        </p:tgtEl>
                                        <p:attrNameLst>
                                          <p:attrName>style.visibility</p:attrName>
                                        </p:attrNameLst>
                                      </p:cBhvr>
                                      <p:to>
                                        <p:strVal val="visible"/>
                                      </p:to>
                                    </p:set>
                                    <p:animEffect transition="in" filter="fade">
                                      <p:cBhvr>
                                        <p:cTn id="55" dur="500"/>
                                        <p:tgtEl>
                                          <p:spTgt spid="328"/>
                                        </p:tgtEl>
                                      </p:cBhvr>
                                    </p:animEffect>
                                  </p:childTnLst>
                                </p:cTn>
                              </p:par>
                              <p:par>
                                <p:cTn id="56" presetID="10" presetClass="entr" presetSubtype="0" fill="hold" nodeType="withEffect">
                                  <p:stCondLst>
                                    <p:cond delay="0"/>
                                  </p:stCondLst>
                                  <p:childTnLst>
                                    <p:set>
                                      <p:cBhvr>
                                        <p:cTn id="57" dur="1" fill="hold">
                                          <p:stCondLst>
                                            <p:cond delay="0"/>
                                          </p:stCondLst>
                                        </p:cTn>
                                        <p:tgtEl>
                                          <p:spTgt spid="331"/>
                                        </p:tgtEl>
                                        <p:attrNameLst>
                                          <p:attrName>style.visibility</p:attrName>
                                        </p:attrNameLst>
                                      </p:cBhvr>
                                      <p:to>
                                        <p:strVal val="visible"/>
                                      </p:to>
                                    </p:set>
                                    <p:animEffect transition="in" filter="fade">
                                      <p:cBhvr>
                                        <p:cTn id="58" dur="500"/>
                                        <p:tgtEl>
                                          <p:spTgt spid="331"/>
                                        </p:tgtEl>
                                      </p:cBhvr>
                                    </p:animEffect>
                                  </p:childTnLst>
                                </p:cTn>
                              </p:par>
                              <p:par>
                                <p:cTn id="59" presetID="10" presetClass="entr" presetSubtype="0" fill="hold" nodeType="withEffect">
                                  <p:stCondLst>
                                    <p:cond delay="0"/>
                                  </p:stCondLst>
                                  <p:childTnLst>
                                    <p:set>
                                      <p:cBhvr>
                                        <p:cTn id="60" dur="1" fill="hold">
                                          <p:stCondLst>
                                            <p:cond delay="0"/>
                                          </p:stCondLst>
                                        </p:cTn>
                                        <p:tgtEl>
                                          <p:spTgt spid="338"/>
                                        </p:tgtEl>
                                        <p:attrNameLst>
                                          <p:attrName>style.visibility</p:attrName>
                                        </p:attrNameLst>
                                      </p:cBhvr>
                                      <p:to>
                                        <p:strVal val="visible"/>
                                      </p:to>
                                    </p:set>
                                    <p:animEffect transition="in" filter="fade">
                                      <p:cBhvr>
                                        <p:cTn id="61" dur="500"/>
                                        <p:tgtEl>
                                          <p:spTgt spid="338"/>
                                        </p:tgtEl>
                                      </p:cBhvr>
                                    </p:animEffect>
                                  </p:childTnLst>
                                </p:cTn>
                              </p:par>
                              <p:par>
                                <p:cTn id="62" presetID="10" presetClass="entr" presetSubtype="0" fill="hold" nodeType="withEffect">
                                  <p:stCondLst>
                                    <p:cond delay="0"/>
                                  </p:stCondLst>
                                  <p:childTnLst>
                                    <p:set>
                                      <p:cBhvr>
                                        <p:cTn id="63" dur="1" fill="hold">
                                          <p:stCondLst>
                                            <p:cond delay="0"/>
                                          </p:stCondLst>
                                        </p:cTn>
                                        <p:tgtEl>
                                          <p:spTgt spid="350"/>
                                        </p:tgtEl>
                                        <p:attrNameLst>
                                          <p:attrName>style.visibility</p:attrName>
                                        </p:attrNameLst>
                                      </p:cBhvr>
                                      <p:to>
                                        <p:strVal val="visible"/>
                                      </p:to>
                                    </p:set>
                                    <p:animEffect transition="in" filter="fade">
                                      <p:cBhvr>
                                        <p:cTn id="64" dur="500"/>
                                        <p:tgtEl>
                                          <p:spTgt spid="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7E7E49-48ED-492A-828D-DA729CCF240C}"/>
              </a:ext>
            </a:extLst>
          </p:cNvPr>
          <p:cNvSpPr>
            <a:spLocks noGrp="1"/>
          </p:cNvSpPr>
          <p:nvPr>
            <p:ph sz="quarter" idx="10"/>
          </p:nvPr>
        </p:nvSpPr>
        <p:spPr>
          <a:xfrm>
            <a:off x="479425" y="1844675"/>
            <a:ext cx="5787811" cy="4671739"/>
          </a:xfrm>
        </p:spPr>
        <p:txBody>
          <a:bodyPr/>
          <a:lstStyle/>
          <a:p>
            <a:r>
              <a:rPr lang="en-GB" sz="1800" dirty="0"/>
              <a:t>5GC rel-15 includes connectivity via untrusted non-3GPP access networks, e.g. WLAN access</a:t>
            </a:r>
            <a:endParaRPr lang="sv-SE" sz="1800" dirty="0"/>
          </a:p>
          <a:p>
            <a:pPr lvl="1"/>
            <a:r>
              <a:rPr lang="en-GB" sz="1600" dirty="0"/>
              <a:t>A Non-3GPP Inter-Working Function (N3IWF) is used to connect e.g. untrusted WLAN</a:t>
            </a:r>
          </a:p>
          <a:p>
            <a:pPr lvl="1"/>
            <a:r>
              <a:rPr lang="en-US" sz="1600" dirty="0"/>
              <a:t>N3IWF both a control plane and user plane NF</a:t>
            </a:r>
          </a:p>
          <a:p>
            <a:pPr lvl="1"/>
            <a:endParaRPr lang="en-GB" sz="1600" dirty="0"/>
          </a:p>
          <a:p>
            <a:r>
              <a:rPr lang="en-GB" sz="1800" dirty="0"/>
              <a:t>N3IWF reference points</a:t>
            </a:r>
            <a:endParaRPr lang="sv-SE" sz="1800" dirty="0"/>
          </a:p>
          <a:p>
            <a:pPr lvl="1"/>
            <a:r>
              <a:rPr lang="en-GB" sz="1600" dirty="0"/>
              <a:t>N1 reference point used for UE signalling</a:t>
            </a:r>
          </a:p>
          <a:p>
            <a:pPr lvl="1"/>
            <a:r>
              <a:rPr lang="en-US" sz="1600" dirty="0"/>
              <a:t>N1, N2 and N3 are access agnostic</a:t>
            </a:r>
            <a:endParaRPr lang="en-GB" sz="1600" dirty="0"/>
          </a:p>
          <a:p>
            <a:pPr lvl="1"/>
            <a:r>
              <a:rPr lang="en-GB" sz="1600" dirty="0" err="1"/>
              <a:t>NWu</a:t>
            </a:r>
            <a:r>
              <a:rPr lang="en-GB" sz="1600" dirty="0"/>
              <a:t> is similar to </a:t>
            </a:r>
            <a:r>
              <a:rPr lang="en-GB" sz="1600" dirty="0" err="1"/>
              <a:t>SWu</a:t>
            </a:r>
            <a:r>
              <a:rPr lang="en-GB" sz="1600" dirty="0"/>
              <a:t> (IKE/IPsec) </a:t>
            </a:r>
          </a:p>
          <a:p>
            <a:pPr lvl="1"/>
            <a:endParaRPr lang="en-GB" sz="1600" dirty="0"/>
          </a:p>
          <a:p>
            <a:r>
              <a:rPr lang="en-GB" sz="1800" dirty="0"/>
              <a:t>N1 supported over N3GPP access</a:t>
            </a:r>
          </a:p>
          <a:p>
            <a:pPr lvl="1"/>
            <a:r>
              <a:rPr lang="en-GB" sz="1600" dirty="0"/>
              <a:t>Different from EPC since no NAS between UE and </a:t>
            </a:r>
            <a:r>
              <a:rPr lang="en-GB" sz="1600" dirty="0" err="1"/>
              <a:t>ePDG</a:t>
            </a:r>
            <a:endParaRPr lang="en-GB" sz="1600" dirty="0"/>
          </a:p>
          <a:p>
            <a:endParaRPr lang="en-US" sz="1800" dirty="0"/>
          </a:p>
          <a:p>
            <a:r>
              <a:rPr lang="en-US" sz="1800" dirty="0"/>
              <a:t>Two N1 instances for a UE using both 3GPP and N3GPP</a:t>
            </a:r>
            <a:endParaRPr lang="en-US" sz="1800" strike="sngStrike" dirty="0">
              <a:highlight>
                <a:srgbClr val="FFFF00"/>
              </a:highlight>
            </a:endParaRPr>
          </a:p>
        </p:txBody>
      </p:sp>
      <p:sp>
        <p:nvSpPr>
          <p:cNvPr id="3" name="Title 2">
            <a:extLst>
              <a:ext uri="{FF2B5EF4-FFF2-40B4-BE49-F238E27FC236}">
                <a16:creationId xmlns:a16="http://schemas.microsoft.com/office/drawing/2014/main" id="{CF322B91-37A2-4394-830E-C90BA2F722E5}"/>
              </a:ext>
            </a:extLst>
          </p:cNvPr>
          <p:cNvSpPr>
            <a:spLocks noGrp="1"/>
          </p:cNvSpPr>
          <p:nvPr>
            <p:ph type="title"/>
          </p:nvPr>
        </p:nvSpPr>
        <p:spPr/>
        <p:txBody>
          <a:bodyPr/>
          <a:lstStyle/>
          <a:p>
            <a:r>
              <a:rPr lang="en-US"/>
              <a:t>5G Core for Non-3GPP access</a:t>
            </a:r>
            <a:br>
              <a:rPr lang="en-US" sz="3200"/>
            </a:br>
            <a:r>
              <a:rPr lang="en-US" sz="3200"/>
              <a:t>Conceptual architecture</a:t>
            </a:r>
            <a:endParaRPr lang="en-US"/>
          </a:p>
        </p:txBody>
      </p:sp>
      <p:sp>
        <p:nvSpPr>
          <p:cNvPr id="4" name="Rectangle 2">
            <a:extLst>
              <a:ext uri="{FF2B5EF4-FFF2-40B4-BE49-F238E27FC236}">
                <a16:creationId xmlns:a16="http://schemas.microsoft.com/office/drawing/2014/main" id="{2EF24734-1429-44CD-A4E6-5BD9A33A9FF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Rounded Corners 6">
            <a:extLst>
              <a:ext uri="{FF2B5EF4-FFF2-40B4-BE49-F238E27FC236}">
                <a16:creationId xmlns:a16="http://schemas.microsoft.com/office/drawing/2014/main" id="{E29F6B04-6D4E-44DD-A3C8-D73F5BDF3AED}"/>
              </a:ext>
            </a:extLst>
          </p:cNvPr>
          <p:cNvSpPr/>
          <p:nvPr/>
        </p:nvSpPr>
        <p:spPr bwMode="auto">
          <a:xfrm>
            <a:off x="6061865" y="1742154"/>
            <a:ext cx="4831585" cy="2590651"/>
          </a:xfrm>
          <a:prstGeom prst="roundRect">
            <a:avLst/>
          </a:prstGeom>
          <a:solidFill>
            <a:schemeClr val="bg1">
              <a:lumMod val="85000"/>
            </a:schemeClr>
          </a:solidFill>
          <a:ln w="12700" cap="flat" cmpd="sng" algn="ctr">
            <a:no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181818"/>
              </a:solidFill>
              <a:effectLst/>
              <a:uLnTx/>
              <a:uFillTx/>
              <a:latin typeface="Ericsson Hilda"/>
              <a:ea typeface="+mn-ea"/>
              <a:cs typeface="+mn-cs"/>
            </a:endParaRPr>
          </a:p>
        </p:txBody>
      </p:sp>
      <p:sp>
        <p:nvSpPr>
          <p:cNvPr id="8" name="Freeform 88">
            <a:extLst>
              <a:ext uri="{FF2B5EF4-FFF2-40B4-BE49-F238E27FC236}">
                <a16:creationId xmlns:a16="http://schemas.microsoft.com/office/drawing/2014/main" id="{98003013-7EAA-403C-9C72-1262D18DCD61}"/>
              </a:ext>
            </a:extLst>
          </p:cNvPr>
          <p:cNvSpPr>
            <a:spLocks/>
          </p:cNvSpPr>
          <p:nvPr/>
        </p:nvSpPr>
        <p:spPr bwMode="auto">
          <a:xfrm rot="20398692" flipH="1">
            <a:off x="5534426" y="3655590"/>
            <a:ext cx="698677" cy="306008"/>
          </a:xfrm>
          <a:custGeom>
            <a:avLst/>
            <a:gdLst>
              <a:gd name="T0" fmla="*/ 0 w 902524"/>
              <a:gd name="T1" fmla="*/ 0 h 356260"/>
              <a:gd name="T2" fmla="*/ 514582 w 902524"/>
              <a:gd name="T3" fmla="*/ 413565 h 356260"/>
              <a:gd name="T4" fmla="*/ 456107 w 902524"/>
              <a:gd name="T5" fmla="*/ 132338 h 356260"/>
              <a:gd name="T6" fmla="*/ 888824 w 902524"/>
              <a:gd name="T7" fmla="*/ 496273 h 356260"/>
              <a:gd name="T8" fmla="*/ 888824 w 902524"/>
              <a:gd name="T9" fmla="*/ 496273 h 3562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2524" h="356260">
                <a:moveTo>
                  <a:pt x="0" y="0"/>
                </a:moveTo>
                <a:lnTo>
                  <a:pt x="522514" y="296883"/>
                </a:lnTo>
                <a:lnTo>
                  <a:pt x="463137" y="95003"/>
                </a:lnTo>
                <a:lnTo>
                  <a:pt x="902524" y="356260"/>
                </a:lnTo>
              </a:path>
            </a:pathLst>
          </a:custGeom>
          <a:noFill/>
          <a:ln w="50800" cap="flat" cmpd="sng" algn="ctr">
            <a:solidFill>
              <a:schemeClr val="tx1"/>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lIns="71992" tIns="45715" rIns="71992" bIns="45715"/>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0" lang="en-US" sz="1050" b="1" i="0" u="none" strike="noStrike" kern="1200" cap="none" spc="0" normalizeH="0" baseline="0" noProof="0">
              <a:ln>
                <a:noFill/>
              </a:ln>
              <a:solidFill>
                <a:srgbClr val="181818"/>
              </a:solidFill>
              <a:effectLst/>
              <a:uLnTx/>
              <a:uFillTx/>
              <a:latin typeface="Ericsson Hilda"/>
              <a:ea typeface="+mn-ea"/>
              <a:cs typeface="+mn-cs"/>
            </a:endParaRPr>
          </a:p>
        </p:txBody>
      </p:sp>
      <p:sp>
        <p:nvSpPr>
          <p:cNvPr id="10" name="Text Box 144">
            <a:extLst>
              <a:ext uri="{FF2B5EF4-FFF2-40B4-BE49-F238E27FC236}">
                <a16:creationId xmlns:a16="http://schemas.microsoft.com/office/drawing/2014/main" id="{DBD43F7A-68AE-4973-B639-2A1FDAEC5C99}"/>
              </a:ext>
            </a:extLst>
          </p:cNvPr>
          <p:cNvSpPr txBox="1">
            <a:spLocks noChangeAspect="1" noChangeArrowheads="1"/>
          </p:cNvSpPr>
          <p:nvPr/>
        </p:nvSpPr>
        <p:spPr bwMode="auto">
          <a:xfrm>
            <a:off x="7209388" y="2397068"/>
            <a:ext cx="9921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N2</a:t>
            </a:r>
          </a:p>
        </p:txBody>
      </p:sp>
      <p:sp>
        <p:nvSpPr>
          <p:cNvPr id="11" name="Text Box 144">
            <a:extLst>
              <a:ext uri="{FF2B5EF4-FFF2-40B4-BE49-F238E27FC236}">
                <a16:creationId xmlns:a16="http://schemas.microsoft.com/office/drawing/2014/main" id="{98AAF0F3-E1E2-4753-A4BB-318969DA70BA}"/>
              </a:ext>
            </a:extLst>
          </p:cNvPr>
          <p:cNvSpPr txBox="1">
            <a:spLocks noChangeAspect="1" noChangeArrowheads="1"/>
          </p:cNvSpPr>
          <p:nvPr/>
        </p:nvSpPr>
        <p:spPr bwMode="auto">
          <a:xfrm>
            <a:off x="7191271" y="3073273"/>
            <a:ext cx="992187"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N3</a:t>
            </a:r>
          </a:p>
        </p:txBody>
      </p:sp>
      <p:sp>
        <p:nvSpPr>
          <p:cNvPr id="12" name="Text Box 144">
            <a:extLst>
              <a:ext uri="{FF2B5EF4-FFF2-40B4-BE49-F238E27FC236}">
                <a16:creationId xmlns:a16="http://schemas.microsoft.com/office/drawing/2014/main" id="{9580B58D-298F-4946-9486-B3228C56A528}"/>
              </a:ext>
            </a:extLst>
          </p:cNvPr>
          <p:cNvSpPr txBox="1">
            <a:spLocks noChangeAspect="1" noChangeArrowheads="1"/>
          </p:cNvSpPr>
          <p:nvPr/>
        </p:nvSpPr>
        <p:spPr bwMode="auto">
          <a:xfrm>
            <a:off x="10249930" y="3086025"/>
            <a:ext cx="992188"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N6</a:t>
            </a:r>
          </a:p>
        </p:txBody>
      </p:sp>
      <p:sp>
        <p:nvSpPr>
          <p:cNvPr id="13" name="Text Box 144">
            <a:extLst>
              <a:ext uri="{FF2B5EF4-FFF2-40B4-BE49-F238E27FC236}">
                <a16:creationId xmlns:a16="http://schemas.microsoft.com/office/drawing/2014/main" id="{4FB34074-7BE1-4E96-AA99-985703EF2EF7}"/>
              </a:ext>
            </a:extLst>
          </p:cNvPr>
          <p:cNvSpPr txBox="1">
            <a:spLocks noChangeAspect="1" noChangeArrowheads="1"/>
          </p:cNvSpPr>
          <p:nvPr/>
        </p:nvSpPr>
        <p:spPr bwMode="auto">
          <a:xfrm>
            <a:off x="10146590" y="2757390"/>
            <a:ext cx="992188"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N4</a:t>
            </a:r>
          </a:p>
        </p:txBody>
      </p:sp>
      <p:sp>
        <p:nvSpPr>
          <p:cNvPr id="14" name="Line 30">
            <a:extLst>
              <a:ext uri="{FF2B5EF4-FFF2-40B4-BE49-F238E27FC236}">
                <a16:creationId xmlns:a16="http://schemas.microsoft.com/office/drawing/2014/main" id="{C422354F-78FD-4772-8A07-C133707037F5}"/>
              </a:ext>
            </a:extLst>
          </p:cNvPr>
          <p:cNvSpPr>
            <a:spLocks noChangeShapeType="1"/>
          </p:cNvSpPr>
          <p:nvPr/>
        </p:nvSpPr>
        <p:spPr bwMode="auto">
          <a:xfrm flipV="1">
            <a:off x="6518888" y="3241404"/>
            <a:ext cx="4374562" cy="24554"/>
          </a:xfrm>
          <a:prstGeom prst="line">
            <a:avLst/>
          </a:prstGeom>
          <a:noFill/>
          <a:ln w="28575">
            <a:solidFill>
              <a:schemeClr val="accent4">
                <a:lumMod val="50000"/>
              </a:schemeClr>
            </a:solidFill>
            <a:round/>
            <a:headEnd/>
            <a:tailEnd/>
          </a:ln>
        </p:spPr>
        <p:txBody>
          <a:bodyPr lIns="91438" tIns="45719" rIns="91438" bIns="45719"/>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2400" b="0" i="0" u="none" strike="noStrike" kern="1200" cap="none" spc="0" normalizeH="0" baseline="0" noProof="0">
              <a:ln>
                <a:noFill/>
              </a:ln>
              <a:solidFill>
                <a:srgbClr val="181818"/>
              </a:solidFill>
              <a:effectLst/>
              <a:uLnTx/>
              <a:uFillTx/>
              <a:latin typeface="Ericsson Hilda"/>
              <a:ea typeface="ＭＳ Ｐゴシック" charset="0"/>
              <a:cs typeface="Arial" charset="0"/>
            </a:endParaRPr>
          </a:p>
        </p:txBody>
      </p:sp>
      <p:sp>
        <p:nvSpPr>
          <p:cNvPr id="15" name="Text Box 144">
            <a:extLst>
              <a:ext uri="{FF2B5EF4-FFF2-40B4-BE49-F238E27FC236}">
                <a16:creationId xmlns:a16="http://schemas.microsoft.com/office/drawing/2014/main" id="{CBCB0B19-B17E-43C8-96B5-49C4BA848B76}"/>
              </a:ext>
            </a:extLst>
          </p:cNvPr>
          <p:cNvSpPr txBox="1">
            <a:spLocks noChangeAspect="1" noChangeArrowheads="1"/>
          </p:cNvSpPr>
          <p:nvPr/>
        </p:nvSpPr>
        <p:spPr bwMode="auto">
          <a:xfrm>
            <a:off x="7888878" y="1878406"/>
            <a:ext cx="992188"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N1</a:t>
            </a:r>
          </a:p>
        </p:txBody>
      </p:sp>
      <p:cxnSp>
        <p:nvCxnSpPr>
          <p:cNvPr id="16" name="Straight Connector 135">
            <a:extLst>
              <a:ext uri="{FF2B5EF4-FFF2-40B4-BE49-F238E27FC236}">
                <a16:creationId xmlns:a16="http://schemas.microsoft.com/office/drawing/2014/main" id="{E70CEB65-1083-42B8-A993-12ABB474ACF9}"/>
              </a:ext>
            </a:extLst>
          </p:cNvPr>
          <p:cNvCxnSpPr>
            <a:cxnSpLocks/>
            <a:stCxn id="78" idx="2"/>
            <a:endCxn id="73" idx="0"/>
          </p:cNvCxnSpPr>
          <p:nvPr/>
        </p:nvCxnSpPr>
        <p:spPr bwMode="auto">
          <a:xfrm>
            <a:off x="10429690" y="2549267"/>
            <a:ext cx="487" cy="420472"/>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17" name="Text Box 144">
            <a:extLst>
              <a:ext uri="{FF2B5EF4-FFF2-40B4-BE49-F238E27FC236}">
                <a16:creationId xmlns:a16="http://schemas.microsoft.com/office/drawing/2014/main" id="{407B5A90-7380-415A-819D-D479FA0D7F56}"/>
              </a:ext>
            </a:extLst>
          </p:cNvPr>
          <p:cNvSpPr txBox="1">
            <a:spLocks noChangeAspect="1" noChangeArrowheads="1"/>
          </p:cNvSpPr>
          <p:nvPr/>
        </p:nvSpPr>
        <p:spPr bwMode="auto">
          <a:xfrm>
            <a:off x="9198940" y="2077055"/>
            <a:ext cx="992188"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N11</a:t>
            </a:r>
          </a:p>
        </p:txBody>
      </p:sp>
      <p:grpSp>
        <p:nvGrpSpPr>
          <p:cNvPr id="23" name="Group 74">
            <a:extLst>
              <a:ext uri="{FF2B5EF4-FFF2-40B4-BE49-F238E27FC236}">
                <a16:creationId xmlns:a16="http://schemas.microsoft.com/office/drawing/2014/main" id="{0379B841-18E6-43C0-AE52-3EC2CBB5F010}"/>
              </a:ext>
            </a:extLst>
          </p:cNvPr>
          <p:cNvGrpSpPr>
            <a:grpSpLocks/>
          </p:cNvGrpSpPr>
          <p:nvPr/>
        </p:nvGrpSpPr>
        <p:grpSpPr bwMode="auto">
          <a:xfrm>
            <a:off x="10894670" y="2757390"/>
            <a:ext cx="1297330" cy="868176"/>
            <a:chOff x="9344462" y="5130211"/>
            <a:chExt cx="2250397" cy="1719278"/>
          </a:xfrm>
        </p:grpSpPr>
        <p:sp>
          <p:nvSpPr>
            <p:cNvPr id="24" name="Freeform 34">
              <a:extLst>
                <a:ext uri="{FF2B5EF4-FFF2-40B4-BE49-F238E27FC236}">
                  <a16:creationId xmlns:a16="http://schemas.microsoft.com/office/drawing/2014/main" id="{4C84F122-7F1A-47C2-AC3A-02601C2AD06A}"/>
                </a:ext>
              </a:extLst>
            </p:cNvPr>
            <p:cNvSpPr>
              <a:spLocks noChangeAspect="1"/>
            </p:cNvSpPr>
            <p:nvPr/>
          </p:nvSpPr>
          <p:spPr bwMode="auto">
            <a:xfrm>
              <a:off x="9344462" y="5130211"/>
              <a:ext cx="2250397" cy="1719278"/>
            </a:xfrm>
            <a:custGeom>
              <a:avLst/>
              <a:gdLst>
                <a:gd name="T0" fmla="*/ 2147483646 w 522"/>
                <a:gd name="T1" fmla="*/ 2147483646 h 399"/>
                <a:gd name="T2" fmla="*/ 2147483646 w 522"/>
                <a:gd name="T3" fmla="*/ 2147483646 h 399"/>
                <a:gd name="T4" fmla="*/ 0 w 522"/>
                <a:gd name="T5" fmla="*/ 2147483646 h 399"/>
                <a:gd name="T6" fmla="*/ 2147483646 w 522"/>
                <a:gd name="T7" fmla="*/ 2147483646 h 399"/>
                <a:gd name="T8" fmla="*/ 2147483646 w 522"/>
                <a:gd name="T9" fmla="*/ 2147483646 h 399"/>
                <a:gd name="T10" fmla="*/ 2147483646 w 522"/>
                <a:gd name="T11" fmla="*/ 0 h 399"/>
                <a:gd name="T12" fmla="*/ 2147483646 w 522"/>
                <a:gd name="T13" fmla="*/ 2147483646 h 399"/>
                <a:gd name="T14" fmla="*/ 2147483646 w 522"/>
                <a:gd name="T15" fmla="*/ 2147483646 h 399"/>
                <a:gd name="T16" fmla="*/ 2147483646 w 522"/>
                <a:gd name="T17" fmla="*/ 2147483646 h 399"/>
                <a:gd name="T18" fmla="*/ 2147483646 w 522"/>
                <a:gd name="T19" fmla="*/ 2147483646 h 399"/>
                <a:gd name="T20" fmla="*/ 2147483646 w 522"/>
                <a:gd name="T21" fmla="*/ 2147483646 h 399"/>
                <a:gd name="T22" fmla="*/ 2147483646 w 522"/>
                <a:gd name="T23" fmla="*/ 2147483646 h 399"/>
                <a:gd name="T24" fmla="*/ 2147483646 w 522"/>
                <a:gd name="T25" fmla="*/ 2147483646 h 399"/>
                <a:gd name="T26" fmla="*/ 2147483646 w 522"/>
                <a:gd name="T27" fmla="*/ 2147483646 h 399"/>
                <a:gd name="T28" fmla="*/ 2147483646 w 522"/>
                <a:gd name="T29" fmla="*/ 2147483646 h 399"/>
                <a:gd name="T30" fmla="*/ 2147483646 w 522"/>
                <a:gd name="T31" fmla="*/ 2147483646 h 399"/>
                <a:gd name="T32" fmla="*/ 2147483646 w 522"/>
                <a:gd name="T33" fmla="*/ 2147483646 h 399"/>
                <a:gd name="T34" fmla="*/ 2147483646 w 522"/>
                <a:gd name="T35" fmla="*/ 2147483646 h 399"/>
                <a:gd name="T36" fmla="*/ 2147483646 w 522"/>
                <a:gd name="T37" fmla="*/ 2147483646 h 399"/>
                <a:gd name="T38" fmla="*/ 2147483646 w 522"/>
                <a:gd name="T39" fmla="*/ 2147483646 h 399"/>
                <a:gd name="T40" fmla="*/ 2147483646 w 522"/>
                <a:gd name="T41" fmla="*/ 2147483646 h 399"/>
                <a:gd name="T42" fmla="*/ 2147483646 w 522"/>
                <a:gd name="T43" fmla="*/ 2147483646 h 399"/>
                <a:gd name="T44" fmla="*/ 2147483646 w 522"/>
                <a:gd name="T45" fmla="*/ 2147483646 h 399"/>
                <a:gd name="T46" fmla="*/ 2147483646 w 522"/>
                <a:gd name="T47" fmla="*/ 2147483646 h 399"/>
                <a:gd name="T48" fmla="*/ 2147483646 w 522"/>
                <a:gd name="T49" fmla="*/ 2147483646 h 399"/>
                <a:gd name="T50" fmla="*/ 2147483646 w 522"/>
                <a:gd name="T51" fmla="*/ 2147483646 h 399"/>
                <a:gd name="T52" fmla="*/ 2147483646 w 522"/>
                <a:gd name="T53" fmla="*/ 2147483646 h 399"/>
                <a:gd name="T54" fmla="*/ 2147483646 w 522"/>
                <a:gd name="T55" fmla="*/ 2147483646 h 399"/>
                <a:gd name="T56" fmla="*/ 2147483646 w 522"/>
                <a:gd name="T57" fmla="*/ 2147483646 h 399"/>
                <a:gd name="T58" fmla="*/ 2147483646 w 522"/>
                <a:gd name="T59" fmla="*/ 2147483646 h 399"/>
                <a:gd name="T60" fmla="*/ 2147483646 w 522"/>
                <a:gd name="T61" fmla="*/ 2147483646 h 399"/>
                <a:gd name="T62" fmla="*/ 2147483646 w 522"/>
                <a:gd name="T63" fmla="*/ 2147483646 h 399"/>
                <a:gd name="T64" fmla="*/ 2147483646 w 522"/>
                <a:gd name="T65" fmla="*/ 2147483646 h 399"/>
                <a:gd name="T66" fmla="*/ 2147483646 w 522"/>
                <a:gd name="T67" fmla="*/ 2147483646 h 399"/>
                <a:gd name="T68" fmla="*/ 2147483646 w 522"/>
                <a:gd name="T69" fmla="*/ 2147483646 h 399"/>
                <a:gd name="T70" fmla="*/ 2147483646 w 522"/>
                <a:gd name="T71" fmla="*/ 2147483646 h 399"/>
                <a:gd name="T72" fmla="*/ 2147483646 w 522"/>
                <a:gd name="T73" fmla="*/ 2147483646 h 399"/>
                <a:gd name="T74" fmla="*/ 2147483646 w 522"/>
                <a:gd name="T75" fmla="*/ 2147483646 h 399"/>
                <a:gd name="T76" fmla="*/ 2147483646 w 522"/>
                <a:gd name="T77" fmla="*/ 2147483646 h 399"/>
                <a:gd name="T78" fmla="*/ 2147483646 w 522"/>
                <a:gd name="T79" fmla="*/ 2147483646 h 399"/>
                <a:gd name="T80" fmla="*/ 2147483646 w 522"/>
                <a:gd name="T81" fmla="*/ 2147483646 h 399"/>
                <a:gd name="T82" fmla="*/ 2147483646 w 522"/>
                <a:gd name="T83" fmla="*/ 2147483646 h 399"/>
                <a:gd name="T84" fmla="*/ 2147483646 w 522"/>
                <a:gd name="T85" fmla="*/ 2147483646 h 39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22"/>
                <a:gd name="T130" fmla="*/ 0 h 399"/>
                <a:gd name="T131" fmla="*/ 522 w 522"/>
                <a:gd name="T132" fmla="*/ 399 h 39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22" h="399">
                  <a:moveTo>
                    <a:pt x="111" y="354"/>
                  </a:moveTo>
                  <a:cubicBezTo>
                    <a:pt x="105" y="356"/>
                    <a:pt x="98" y="357"/>
                    <a:pt x="91" y="357"/>
                  </a:cubicBezTo>
                  <a:cubicBezTo>
                    <a:pt x="91" y="357"/>
                    <a:pt x="91" y="357"/>
                    <a:pt x="91" y="357"/>
                  </a:cubicBezTo>
                  <a:cubicBezTo>
                    <a:pt x="53" y="357"/>
                    <a:pt x="23" y="326"/>
                    <a:pt x="23" y="288"/>
                  </a:cubicBezTo>
                  <a:cubicBezTo>
                    <a:pt x="23" y="288"/>
                    <a:pt x="23" y="288"/>
                    <a:pt x="23" y="288"/>
                  </a:cubicBezTo>
                  <a:cubicBezTo>
                    <a:pt x="23" y="281"/>
                    <a:pt x="24" y="275"/>
                    <a:pt x="26" y="268"/>
                  </a:cubicBezTo>
                  <a:cubicBezTo>
                    <a:pt x="26" y="268"/>
                    <a:pt x="26" y="268"/>
                    <a:pt x="26" y="268"/>
                  </a:cubicBezTo>
                  <a:cubicBezTo>
                    <a:pt x="10" y="252"/>
                    <a:pt x="0" y="230"/>
                    <a:pt x="0" y="205"/>
                  </a:cubicBezTo>
                  <a:cubicBezTo>
                    <a:pt x="0" y="205"/>
                    <a:pt x="0" y="205"/>
                    <a:pt x="0" y="205"/>
                  </a:cubicBezTo>
                  <a:cubicBezTo>
                    <a:pt x="0" y="159"/>
                    <a:pt x="35" y="120"/>
                    <a:pt x="81" y="115"/>
                  </a:cubicBezTo>
                  <a:cubicBezTo>
                    <a:pt x="81" y="115"/>
                    <a:pt x="81" y="115"/>
                    <a:pt x="81" y="115"/>
                  </a:cubicBezTo>
                  <a:cubicBezTo>
                    <a:pt x="80" y="114"/>
                    <a:pt x="80" y="112"/>
                    <a:pt x="80" y="111"/>
                  </a:cubicBezTo>
                  <a:cubicBezTo>
                    <a:pt x="80" y="111"/>
                    <a:pt x="80" y="111"/>
                    <a:pt x="80" y="111"/>
                  </a:cubicBezTo>
                  <a:cubicBezTo>
                    <a:pt x="80" y="72"/>
                    <a:pt x="111" y="41"/>
                    <a:pt x="150" y="41"/>
                  </a:cubicBezTo>
                  <a:cubicBezTo>
                    <a:pt x="150" y="41"/>
                    <a:pt x="150" y="41"/>
                    <a:pt x="150" y="41"/>
                  </a:cubicBezTo>
                  <a:cubicBezTo>
                    <a:pt x="164" y="41"/>
                    <a:pt x="177" y="46"/>
                    <a:pt x="188" y="53"/>
                  </a:cubicBezTo>
                  <a:cubicBezTo>
                    <a:pt x="188" y="53"/>
                    <a:pt x="188" y="53"/>
                    <a:pt x="188" y="53"/>
                  </a:cubicBezTo>
                  <a:cubicBezTo>
                    <a:pt x="206" y="21"/>
                    <a:pt x="240" y="0"/>
                    <a:pt x="278" y="0"/>
                  </a:cubicBezTo>
                  <a:cubicBezTo>
                    <a:pt x="278" y="0"/>
                    <a:pt x="278" y="0"/>
                    <a:pt x="278" y="0"/>
                  </a:cubicBezTo>
                  <a:cubicBezTo>
                    <a:pt x="324" y="0"/>
                    <a:pt x="363" y="30"/>
                    <a:pt x="376" y="72"/>
                  </a:cubicBezTo>
                  <a:cubicBezTo>
                    <a:pt x="376" y="72"/>
                    <a:pt x="376" y="72"/>
                    <a:pt x="376" y="72"/>
                  </a:cubicBezTo>
                  <a:cubicBezTo>
                    <a:pt x="379" y="72"/>
                    <a:pt x="381" y="71"/>
                    <a:pt x="383" y="71"/>
                  </a:cubicBezTo>
                  <a:cubicBezTo>
                    <a:pt x="383" y="71"/>
                    <a:pt x="383" y="71"/>
                    <a:pt x="383" y="71"/>
                  </a:cubicBezTo>
                  <a:cubicBezTo>
                    <a:pt x="400" y="71"/>
                    <a:pt x="416" y="76"/>
                    <a:pt x="430" y="85"/>
                  </a:cubicBezTo>
                  <a:cubicBezTo>
                    <a:pt x="430" y="85"/>
                    <a:pt x="430" y="85"/>
                    <a:pt x="430" y="85"/>
                  </a:cubicBezTo>
                  <a:cubicBezTo>
                    <a:pt x="430" y="85"/>
                    <a:pt x="430" y="85"/>
                    <a:pt x="430" y="85"/>
                  </a:cubicBezTo>
                  <a:cubicBezTo>
                    <a:pt x="433" y="87"/>
                    <a:pt x="434" y="92"/>
                    <a:pt x="432" y="96"/>
                  </a:cubicBezTo>
                  <a:cubicBezTo>
                    <a:pt x="432" y="96"/>
                    <a:pt x="432" y="96"/>
                    <a:pt x="432" y="96"/>
                  </a:cubicBezTo>
                  <a:cubicBezTo>
                    <a:pt x="430" y="100"/>
                    <a:pt x="425" y="101"/>
                    <a:pt x="421" y="98"/>
                  </a:cubicBezTo>
                  <a:cubicBezTo>
                    <a:pt x="421" y="98"/>
                    <a:pt x="421" y="98"/>
                    <a:pt x="421" y="98"/>
                  </a:cubicBezTo>
                  <a:cubicBezTo>
                    <a:pt x="410" y="91"/>
                    <a:pt x="397" y="87"/>
                    <a:pt x="383" y="87"/>
                  </a:cubicBezTo>
                  <a:cubicBezTo>
                    <a:pt x="383" y="87"/>
                    <a:pt x="383" y="87"/>
                    <a:pt x="383" y="87"/>
                  </a:cubicBezTo>
                  <a:cubicBezTo>
                    <a:pt x="379" y="87"/>
                    <a:pt x="376" y="88"/>
                    <a:pt x="372" y="88"/>
                  </a:cubicBezTo>
                  <a:cubicBezTo>
                    <a:pt x="372" y="88"/>
                    <a:pt x="372" y="88"/>
                    <a:pt x="372" y="88"/>
                  </a:cubicBezTo>
                  <a:cubicBezTo>
                    <a:pt x="368" y="89"/>
                    <a:pt x="364" y="86"/>
                    <a:pt x="363" y="82"/>
                  </a:cubicBezTo>
                  <a:cubicBezTo>
                    <a:pt x="363" y="82"/>
                    <a:pt x="363" y="82"/>
                    <a:pt x="363" y="82"/>
                  </a:cubicBezTo>
                  <a:cubicBezTo>
                    <a:pt x="354" y="44"/>
                    <a:pt x="319" y="16"/>
                    <a:pt x="278" y="16"/>
                  </a:cubicBezTo>
                  <a:cubicBezTo>
                    <a:pt x="278" y="16"/>
                    <a:pt x="278" y="16"/>
                    <a:pt x="278" y="16"/>
                  </a:cubicBezTo>
                  <a:cubicBezTo>
                    <a:pt x="242" y="16"/>
                    <a:pt x="212" y="38"/>
                    <a:pt x="199" y="69"/>
                  </a:cubicBezTo>
                  <a:cubicBezTo>
                    <a:pt x="199" y="69"/>
                    <a:pt x="199" y="69"/>
                    <a:pt x="199" y="69"/>
                  </a:cubicBezTo>
                  <a:cubicBezTo>
                    <a:pt x="198" y="71"/>
                    <a:pt x="195" y="73"/>
                    <a:pt x="193" y="73"/>
                  </a:cubicBezTo>
                  <a:cubicBezTo>
                    <a:pt x="193" y="73"/>
                    <a:pt x="193" y="73"/>
                    <a:pt x="193" y="73"/>
                  </a:cubicBezTo>
                  <a:cubicBezTo>
                    <a:pt x="190" y="74"/>
                    <a:pt x="188" y="73"/>
                    <a:pt x="186" y="72"/>
                  </a:cubicBezTo>
                  <a:cubicBezTo>
                    <a:pt x="186" y="72"/>
                    <a:pt x="186" y="72"/>
                    <a:pt x="186" y="72"/>
                  </a:cubicBezTo>
                  <a:cubicBezTo>
                    <a:pt x="176" y="63"/>
                    <a:pt x="164" y="57"/>
                    <a:pt x="150" y="57"/>
                  </a:cubicBezTo>
                  <a:cubicBezTo>
                    <a:pt x="150" y="57"/>
                    <a:pt x="150" y="57"/>
                    <a:pt x="150" y="57"/>
                  </a:cubicBezTo>
                  <a:cubicBezTo>
                    <a:pt x="120" y="57"/>
                    <a:pt x="96" y="81"/>
                    <a:pt x="96" y="111"/>
                  </a:cubicBezTo>
                  <a:cubicBezTo>
                    <a:pt x="96" y="111"/>
                    <a:pt x="96" y="111"/>
                    <a:pt x="96" y="111"/>
                  </a:cubicBezTo>
                  <a:cubicBezTo>
                    <a:pt x="96" y="114"/>
                    <a:pt x="97" y="118"/>
                    <a:pt x="97" y="121"/>
                  </a:cubicBezTo>
                  <a:cubicBezTo>
                    <a:pt x="97" y="121"/>
                    <a:pt x="97" y="121"/>
                    <a:pt x="97" y="121"/>
                  </a:cubicBezTo>
                  <a:cubicBezTo>
                    <a:pt x="98" y="123"/>
                    <a:pt x="97" y="126"/>
                    <a:pt x="96" y="127"/>
                  </a:cubicBezTo>
                  <a:cubicBezTo>
                    <a:pt x="96" y="127"/>
                    <a:pt x="96" y="127"/>
                    <a:pt x="96" y="127"/>
                  </a:cubicBezTo>
                  <a:cubicBezTo>
                    <a:pt x="94" y="129"/>
                    <a:pt x="92" y="130"/>
                    <a:pt x="90" y="130"/>
                  </a:cubicBezTo>
                  <a:cubicBezTo>
                    <a:pt x="90" y="130"/>
                    <a:pt x="90" y="130"/>
                    <a:pt x="90" y="130"/>
                  </a:cubicBezTo>
                  <a:cubicBezTo>
                    <a:pt x="49" y="131"/>
                    <a:pt x="16" y="164"/>
                    <a:pt x="16" y="205"/>
                  </a:cubicBezTo>
                  <a:cubicBezTo>
                    <a:pt x="16" y="205"/>
                    <a:pt x="16" y="205"/>
                    <a:pt x="16" y="205"/>
                  </a:cubicBezTo>
                  <a:cubicBezTo>
                    <a:pt x="16" y="227"/>
                    <a:pt x="25" y="247"/>
                    <a:pt x="40" y="260"/>
                  </a:cubicBezTo>
                  <a:cubicBezTo>
                    <a:pt x="40" y="260"/>
                    <a:pt x="40" y="260"/>
                    <a:pt x="40" y="260"/>
                  </a:cubicBezTo>
                  <a:cubicBezTo>
                    <a:pt x="43" y="263"/>
                    <a:pt x="43" y="266"/>
                    <a:pt x="42" y="269"/>
                  </a:cubicBezTo>
                  <a:cubicBezTo>
                    <a:pt x="42" y="269"/>
                    <a:pt x="42" y="269"/>
                    <a:pt x="42" y="269"/>
                  </a:cubicBezTo>
                  <a:cubicBezTo>
                    <a:pt x="40" y="275"/>
                    <a:pt x="39" y="282"/>
                    <a:pt x="39" y="288"/>
                  </a:cubicBezTo>
                  <a:cubicBezTo>
                    <a:pt x="39" y="288"/>
                    <a:pt x="39" y="288"/>
                    <a:pt x="39" y="288"/>
                  </a:cubicBezTo>
                  <a:cubicBezTo>
                    <a:pt x="39" y="318"/>
                    <a:pt x="62" y="341"/>
                    <a:pt x="91" y="341"/>
                  </a:cubicBezTo>
                  <a:cubicBezTo>
                    <a:pt x="91" y="341"/>
                    <a:pt x="91" y="341"/>
                    <a:pt x="91" y="341"/>
                  </a:cubicBezTo>
                  <a:cubicBezTo>
                    <a:pt x="99" y="341"/>
                    <a:pt x="106" y="340"/>
                    <a:pt x="112" y="337"/>
                  </a:cubicBezTo>
                  <a:cubicBezTo>
                    <a:pt x="112" y="337"/>
                    <a:pt x="112" y="337"/>
                    <a:pt x="112" y="337"/>
                  </a:cubicBezTo>
                  <a:cubicBezTo>
                    <a:pt x="114" y="336"/>
                    <a:pt x="116" y="336"/>
                    <a:pt x="118" y="337"/>
                  </a:cubicBezTo>
                  <a:cubicBezTo>
                    <a:pt x="118" y="337"/>
                    <a:pt x="118" y="337"/>
                    <a:pt x="118" y="337"/>
                  </a:cubicBezTo>
                  <a:cubicBezTo>
                    <a:pt x="120" y="338"/>
                    <a:pt x="122" y="339"/>
                    <a:pt x="123" y="341"/>
                  </a:cubicBezTo>
                  <a:cubicBezTo>
                    <a:pt x="123" y="341"/>
                    <a:pt x="123" y="341"/>
                    <a:pt x="123" y="341"/>
                  </a:cubicBezTo>
                  <a:cubicBezTo>
                    <a:pt x="132" y="366"/>
                    <a:pt x="156" y="383"/>
                    <a:pt x="184" y="383"/>
                  </a:cubicBezTo>
                  <a:cubicBezTo>
                    <a:pt x="184" y="383"/>
                    <a:pt x="184" y="383"/>
                    <a:pt x="184" y="383"/>
                  </a:cubicBezTo>
                  <a:cubicBezTo>
                    <a:pt x="206" y="383"/>
                    <a:pt x="225" y="373"/>
                    <a:pt x="237" y="357"/>
                  </a:cubicBezTo>
                  <a:cubicBezTo>
                    <a:pt x="237" y="357"/>
                    <a:pt x="237" y="357"/>
                    <a:pt x="237" y="357"/>
                  </a:cubicBezTo>
                  <a:cubicBezTo>
                    <a:pt x="238" y="355"/>
                    <a:pt x="240" y="354"/>
                    <a:pt x="242" y="353"/>
                  </a:cubicBezTo>
                  <a:cubicBezTo>
                    <a:pt x="242" y="353"/>
                    <a:pt x="242" y="353"/>
                    <a:pt x="242" y="353"/>
                  </a:cubicBezTo>
                  <a:cubicBezTo>
                    <a:pt x="244" y="353"/>
                    <a:pt x="246" y="354"/>
                    <a:pt x="248" y="355"/>
                  </a:cubicBezTo>
                  <a:cubicBezTo>
                    <a:pt x="248" y="355"/>
                    <a:pt x="248" y="355"/>
                    <a:pt x="248" y="355"/>
                  </a:cubicBezTo>
                  <a:cubicBezTo>
                    <a:pt x="259" y="364"/>
                    <a:pt x="273" y="369"/>
                    <a:pt x="288" y="369"/>
                  </a:cubicBezTo>
                  <a:cubicBezTo>
                    <a:pt x="288" y="369"/>
                    <a:pt x="288" y="369"/>
                    <a:pt x="288" y="369"/>
                  </a:cubicBezTo>
                  <a:cubicBezTo>
                    <a:pt x="312" y="369"/>
                    <a:pt x="333" y="356"/>
                    <a:pt x="344" y="338"/>
                  </a:cubicBezTo>
                  <a:cubicBezTo>
                    <a:pt x="344" y="338"/>
                    <a:pt x="344" y="338"/>
                    <a:pt x="344" y="338"/>
                  </a:cubicBezTo>
                  <a:cubicBezTo>
                    <a:pt x="345" y="336"/>
                    <a:pt x="347" y="334"/>
                    <a:pt x="350" y="334"/>
                  </a:cubicBezTo>
                  <a:cubicBezTo>
                    <a:pt x="350" y="334"/>
                    <a:pt x="350" y="334"/>
                    <a:pt x="350" y="334"/>
                  </a:cubicBezTo>
                  <a:cubicBezTo>
                    <a:pt x="352" y="334"/>
                    <a:pt x="354" y="334"/>
                    <a:pt x="356" y="336"/>
                  </a:cubicBezTo>
                  <a:cubicBezTo>
                    <a:pt x="356" y="336"/>
                    <a:pt x="356" y="336"/>
                    <a:pt x="356" y="336"/>
                  </a:cubicBezTo>
                  <a:cubicBezTo>
                    <a:pt x="367" y="344"/>
                    <a:pt x="380" y="349"/>
                    <a:pt x="395" y="349"/>
                  </a:cubicBezTo>
                  <a:cubicBezTo>
                    <a:pt x="395" y="349"/>
                    <a:pt x="395" y="349"/>
                    <a:pt x="395" y="349"/>
                  </a:cubicBezTo>
                  <a:cubicBezTo>
                    <a:pt x="428" y="349"/>
                    <a:pt x="455" y="322"/>
                    <a:pt x="455" y="289"/>
                  </a:cubicBezTo>
                  <a:cubicBezTo>
                    <a:pt x="455" y="289"/>
                    <a:pt x="455" y="289"/>
                    <a:pt x="455" y="289"/>
                  </a:cubicBezTo>
                  <a:cubicBezTo>
                    <a:pt x="455" y="289"/>
                    <a:pt x="455" y="288"/>
                    <a:pt x="455" y="288"/>
                  </a:cubicBezTo>
                  <a:cubicBezTo>
                    <a:pt x="455" y="288"/>
                    <a:pt x="455" y="288"/>
                    <a:pt x="455" y="288"/>
                  </a:cubicBezTo>
                  <a:cubicBezTo>
                    <a:pt x="455" y="284"/>
                    <a:pt x="458" y="280"/>
                    <a:pt x="462" y="280"/>
                  </a:cubicBezTo>
                  <a:cubicBezTo>
                    <a:pt x="462" y="280"/>
                    <a:pt x="462" y="280"/>
                    <a:pt x="462" y="280"/>
                  </a:cubicBezTo>
                  <a:cubicBezTo>
                    <a:pt x="487" y="276"/>
                    <a:pt x="506" y="255"/>
                    <a:pt x="506" y="229"/>
                  </a:cubicBezTo>
                  <a:cubicBezTo>
                    <a:pt x="506" y="229"/>
                    <a:pt x="506" y="229"/>
                    <a:pt x="506" y="229"/>
                  </a:cubicBezTo>
                  <a:cubicBezTo>
                    <a:pt x="506" y="203"/>
                    <a:pt x="486" y="181"/>
                    <a:pt x="460" y="178"/>
                  </a:cubicBezTo>
                  <a:cubicBezTo>
                    <a:pt x="460" y="178"/>
                    <a:pt x="460" y="178"/>
                    <a:pt x="460" y="178"/>
                  </a:cubicBezTo>
                  <a:cubicBezTo>
                    <a:pt x="458" y="178"/>
                    <a:pt x="456" y="177"/>
                    <a:pt x="455" y="175"/>
                  </a:cubicBezTo>
                  <a:cubicBezTo>
                    <a:pt x="455" y="175"/>
                    <a:pt x="455" y="175"/>
                    <a:pt x="455" y="175"/>
                  </a:cubicBezTo>
                  <a:cubicBezTo>
                    <a:pt x="453" y="173"/>
                    <a:pt x="453" y="171"/>
                    <a:pt x="453" y="169"/>
                  </a:cubicBezTo>
                  <a:cubicBezTo>
                    <a:pt x="453" y="169"/>
                    <a:pt x="453" y="169"/>
                    <a:pt x="453" y="169"/>
                  </a:cubicBezTo>
                  <a:cubicBezTo>
                    <a:pt x="454" y="165"/>
                    <a:pt x="454" y="162"/>
                    <a:pt x="454" y="158"/>
                  </a:cubicBezTo>
                  <a:cubicBezTo>
                    <a:pt x="454" y="158"/>
                    <a:pt x="454" y="158"/>
                    <a:pt x="454" y="158"/>
                  </a:cubicBezTo>
                  <a:cubicBezTo>
                    <a:pt x="454" y="143"/>
                    <a:pt x="449" y="130"/>
                    <a:pt x="442" y="119"/>
                  </a:cubicBezTo>
                  <a:cubicBezTo>
                    <a:pt x="442" y="119"/>
                    <a:pt x="442" y="119"/>
                    <a:pt x="442" y="119"/>
                  </a:cubicBezTo>
                  <a:cubicBezTo>
                    <a:pt x="439" y="115"/>
                    <a:pt x="440" y="110"/>
                    <a:pt x="444" y="107"/>
                  </a:cubicBezTo>
                  <a:cubicBezTo>
                    <a:pt x="444" y="107"/>
                    <a:pt x="444" y="107"/>
                    <a:pt x="444" y="107"/>
                  </a:cubicBezTo>
                  <a:cubicBezTo>
                    <a:pt x="448" y="105"/>
                    <a:pt x="453" y="106"/>
                    <a:pt x="455" y="110"/>
                  </a:cubicBezTo>
                  <a:cubicBezTo>
                    <a:pt x="455" y="110"/>
                    <a:pt x="455" y="110"/>
                    <a:pt x="455" y="110"/>
                  </a:cubicBezTo>
                  <a:cubicBezTo>
                    <a:pt x="464" y="123"/>
                    <a:pt x="470" y="140"/>
                    <a:pt x="470" y="158"/>
                  </a:cubicBezTo>
                  <a:cubicBezTo>
                    <a:pt x="470" y="158"/>
                    <a:pt x="470" y="158"/>
                    <a:pt x="470" y="158"/>
                  </a:cubicBezTo>
                  <a:cubicBezTo>
                    <a:pt x="470" y="160"/>
                    <a:pt x="470" y="162"/>
                    <a:pt x="470" y="164"/>
                  </a:cubicBezTo>
                  <a:cubicBezTo>
                    <a:pt x="470" y="164"/>
                    <a:pt x="470" y="164"/>
                    <a:pt x="470" y="164"/>
                  </a:cubicBezTo>
                  <a:cubicBezTo>
                    <a:pt x="500" y="170"/>
                    <a:pt x="522" y="197"/>
                    <a:pt x="522" y="229"/>
                  </a:cubicBezTo>
                  <a:cubicBezTo>
                    <a:pt x="522" y="229"/>
                    <a:pt x="522" y="229"/>
                    <a:pt x="522" y="229"/>
                  </a:cubicBezTo>
                  <a:cubicBezTo>
                    <a:pt x="522" y="261"/>
                    <a:pt x="500" y="287"/>
                    <a:pt x="471" y="294"/>
                  </a:cubicBezTo>
                  <a:cubicBezTo>
                    <a:pt x="471" y="294"/>
                    <a:pt x="471" y="294"/>
                    <a:pt x="471" y="294"/>
                  </a:cubicBezTo>
                  <a:cubicBezTo>
                    <a:pt x="468" y="334"/>
                    <a:pt x="435" y="365"/>
                    <a:pt x="395" y="365"/>
                  </a:cubicBezTo>
                  <a:cubicBezTo>
                    <a:pt x="395" y="365"/>
                    <a:pt x="395" y="365"/>
                    <a:pt x="395" y="365"/>
                  </a:cubicBezTo>
                  <a:cubicBezTo>
                    <a:pt x="379" y="365"/>
                    <a:pt x="365" y="361"/>
                    <a:pt x="353" y="353"/>
                  </a:cubicBezTo>
                  <a:cubicBezTo>
                    <a:pt x="353" y="353"/>
                    <a:pt x="353" y="353"/>
                    <a:pt x="353" y="353"/>
                  </a:cubicBezTo>
                  <a:cubicBezTo>
                    <a:pt x="338" y="372"/>
                    <a:pt x="315" y="385"/>
                    <a:pt x="288" y="385"/>
                  </a:cubicBezTo>
                  <a:cubicBezTo>
                    <a:pt x="288" y="385"/>
                    <a:pt x="288" y="385"/>
                    <a:pt x="288" y="385"/>
                  </a:cubicBezTo>
                  <a:cubicBezTo>
                    <a:pt x="272" y="385"/>
                    <a:pt x="257" y="380"/>
                    <a:pt x="245" y="372"/>
                  </a:cubicBezTo>
                  <a:cubicBezTo>
                    <a:pt x="245" y="372"/>
                    <a:pt x="245" y="372"/>
                    <a:pt x="245" y="372"/>
                  </a:cubicBezTo>
                  <a:cubicBezTo>
                    <a:pt x="230" y="389"/>
                    <a:pt x="208" y="399"/>
                    <a:pt x="184" y="399"/>
                  </a:cubicBezTo>
                  <a:cubicBezTo>
                    <a:pt x="184" y="399"/>
                    <a:pt x="184" y="399"/>
                    <a:pt x="184" y="399"/>
                  </a:cubicBezTo>
                  <a:cubicBezTo>
                    <a:pt x="152" y="399"/>
                    <a:pt x="125" y="381"/>
                    <a:pt x="111" y="35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5" name="Text Box 35">
              <a:extLst>
                <a:ext uri="{FF2B5EF4-FFF2-40B4-BE49-F238E27FC236}">
                  <a16:creationId xmlns:a16="http://schemas.microsoft.com/office/drawing/2014/main" id="{467640D8-9D2F-4C1A-8186-092913FDE2CB}"/>
                </a:ext>
              </a:extLst>
            </p:cNvPr>
            <p:cNvSpPr txBox="1">
              <a:spLocks noChangeAspect="1" noChangeArrowheads="1"/>
            </p:cNvSpPr>
            <p:nvPr/>
          </p:nvSpPr>
          <p:spPr bwMode="auto">
            <a:xfrm>
              <a:off x="9508328" y="5684833"/>
              <a:ext cx="1808285" cy="941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r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Data Network </a:t>
              </a:r>
              <a:endParaRPr kumimoji="0" lang="en-US" altLang="en-US" sz="12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0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(e.g. operator </a:t>
              </a:r>
            </a:p>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0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or Internet)</a:t>
              </a:r>
              <a:endParaRPr kumimoji="0" lang="en-US" altLang="en-US" sz="9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grpSp>
      <p:cxnSp>
        <p:nvCxnSpPr>
          <p:cNvPr id="29" name="Straight Connector 133">
            <a:extLst>
              <a:ext uri="{FF2B5EF4-FFF2-40B4-BE49-F238E27FC236}">
                <a16:creationId xmlns:a16="http://schemas.microsoft.com/office/drawing/2014/main" id="{8CA50CE6-D468-4D4C-8D8F-A9FF3E30D0CE}"/>
              </a:ext>
            </a:extLst>
          </p:cNvPr>
          <p:cNvCxnSpPr>
            <a:cxnSpLocks/>
          </p:cNvCxnSpPr>
          <p:nvPr/>
        </p:nvCxnSpPr>
        <p:spPr bwMode="auto">
          <a:xfrm flipH="1">
            <a:off x="5467004" y="2054211"/>
            <a:ext cx="2516948" cy="1440961"/>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30" name="Straight Connector 29">
            <a:extLst>
              <a:ext uri="{FF2B5EF4-FFF2-40B4-BE49-F238E27FC236}">
                <a16:creationId xmlns:a16="http://schemas.microsoft.com/office/drawing/2014/main" id="{EF1455F3-1747-49F6-8669-4E4D9B3F7899}"/>
              </a:ext>
            </a:extLst>
          </p:cNvPr>
          <p:cNvCxnSpPr>
            <a:cxnSpLocks/>
            <a:stCxn id="77" idx="3"/>
            <a:endCxn id="78" idx="1"/>
          </p:cNvCxnSpPr>
          <p:nvPr/>
        </p:nvCxnSpPr>
        <p:spPr bwMode="auto">
          <a:xfrm>
            <a:off x="9151065" y="2249075"/>
            <a:ext cx="1098625" cy="12446"/>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49" name="Straight Connector 133">
            <a:extLst>
              <a:ext uri="{FF2B5EF4-FFF2-40B4-BE49-F238E27FC236}">
                <a16:creationId xmlns:a16="http://schemas.microsoft.com/office/drawing/2014/main" id="{F3E0C560-9BCE-464F-BE4B-219C47CBDD78}"/>
              </a:ext>
            </a:extLst>
          </p:cNvPr>
          <p:cNvCxnSpPr>
            <a:cxnSpLocks/>
            <a:stCxn id="70" idx="3"/>
            <a:endCxn id="77" idx="1"/>
          </p:cNvCxnSpPr>
          <p:nvPr/>
        </p:nvCxnSpPr>
        <p:spPr bwMode="auto">
          <a:xfrm flipV="1">
            <a:off x="6532442" y="2249075"/>
            <a:ext cx="2258623" cy="946966"/>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50" name="Text Box 144">
            <a:extLst>
              <a:ext uri="{FF2B5EF4-FFF2-40B4-BE49-F238E27FC236}">
                <a16:creationId xmlns:a16="http://schemas.microsoft.com/office/drawing/2014/main" id="{6024942C-7B81-4578-B59E-3F424C12F83B}"/>
              </a:ext>
            </a:extLst>
          </p:cNvPr>
          <p:cNvSpPr txBox="1">
            <a:spLocks noChangeAspect="1" noChangeArrowheads="1"/>
          </p:cNvSpPr>
          <p:nvPr/>
        </p:nvSpPr>
        <p:spPr bwMode="auto">
          <a:xfrm>
            <a:off x="9431398" y="4140493"/>
            <a:ext cx="1121746" cy="199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srgbClr val="181818"/>
                </a:solidFill>
                <a:effectLst/>
                <a:uLnTx/>
                <a:uFillTx/>
                <a:latin typeface="Ericsson Hilda"/>
                <a:ea typeface="MS PGothic" charset="-128"/>
                <a:cs typeface="+mn-cs"/>
              </a:rPr>
              <a:t>HPLMN</a:t>
            </a:r>
          </a:p>
        </p:txBody>
      </p:sp>
      <p:cxnSp>
        <p:nvCxnSpPr>
          <p:cNvPr id="51" name="Straight Connector 133">
            <a:extLst>
              <a:ext uri="{FF2B5EF4-FFF2-40B4-BE49-F238E27FC236}">
                <a16:creationId xmlns:a16="http://schemas.microsoft.com/office/drawing/2014/main" id="{144AAEB2-4EF6-40A1-9E93-ADDEE534FC10}"/>
              </a:ext>
            </a:extLst>
          </p:cNvPr>
          <p:cNvCxnSpPr>
            <a:cxnSpLocks/>
          </p:cNvCxnSpPr>
          <p:nvPr/>
        </p:nvCxnSpPr>
        <p:spPr bwMode="auto">
          <a:xfrm flipH="1">
            <a:off x="7978878" y="2058058"/>
            <a:ext cx="829377" cy="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65" name="Straight Connector 64">
            <a:extLst>
              <a:ext uri="{FF2B5EF4-FFF2-40B4-BE49-F238E27FC236}">
                <a16:creationId xmlns:a16="http://schemas.microsoft.com/office/drawing/2014/main" id="{3F284BEF-5358-4BB8-8F18-62DF96B88587}"/>
              </a:ext>
            </a:extLst>
          </p:cNvPr>
          <p:cNvCxnSpPr>
            <a:cxnSpLocks/>
            <a:stCxn id="77" idx="2"/>
            <a:endCxn id="75" idx="0"/>
          </p:cNvCxnSpPr>
          <p:nvPr/>
        </p:nvCxnSpPr>
        <p:spPr bwMode="auto">
          <a:xfrm>
            <a:off x="8971065" y="2536821"/>
            <a:ext cx="0" cy="1088744"/>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66" name="Text Box 144">
            <a:extLst>
              <a:ext uri="{FF2B5EF4-FFF2-40B4-BE49-F238E27FC236}">
                <a16:creationId xmlns:a16="http://schemas.microsoft.com/office/drawing/2014/main" id="{6569EA24-4FC5-480B-851B-4D0EB58788D3}"/>
              </a:ext>
            </a:extLst>
          </p:cNvPr>
          <p:cNvSpPr txBox="1">
            <a:spLocks noChangeAspect="1" noChangeArrowheads="1"/>
          </p:cNvSpPr>
          <p:nvPr/>
        </p:nvSpPr>
        <p:spPr bwMode="auto">
          <a:xfrm>
            <a:off x="8669855" y="2767288"/>
            <a:ext cx="9921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N2</a:t>
            </a:r>
          </a:p>
        </p:txBody>
      </p:sp>
      <p:sp>
        <p:nvSpPr>
          <p:cNvPr id="67" name="Line 30">
            <a:extLst>
              <a:ext uri="{FF2B5EF4-FFF2-40B4-BE49-F238E27FC236}">
                <a16:creationId xmlns:a16="http://schemas.microsoft.com/office/drawing/2014/main" id="{CA455214-BD8D-4830-9D0D-A9F61C9DC2ED}"/>
              </a:ext>
            </a:extLst>
          </p:cNvPr>
          <p:cNvSpPr>
            <a:spLocks noChangeShapeType="1"/>
          </p:cNvSpPr>
          <p:nvPr/>
        </p:nvSpPr>
        <p:spPr bwMode="auto">
          <a:xfrm flipV="1">
            <a:off x="9150797" y="3251302"/>
            <a:ext cx="1099379" cy="689170"/>
          </a:xfrm>
          <a:prstGeom prst="line">
            <a:avLst/>
          </a:prstGeom>
          <a:noFill/>
          <a:ln w="28575">
            <a:solidFill>
              <a:schemeClr val="accent4">
                <a:lumMod val="50000"/>
              </a:schemeClr>
            </a:solidFill>
            <a:round/>
            <a:headEnd/>
            <a:tailEnd/>
          </a:ln>
        </p:spPr>
        <p:txBody>
          <a:bodyPr lIns="91438" tIns="45719" rIns="91438" bIns="45719"/>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2400" b="0" i="0" u="none" strike="noStrike" kern="1200" cap="none" spc="0" normalizeH="0" baseline="0" noProof="0">
              <a:ln>
                <a:noFill/>
              </a:ln>
              <a:solidFill>
                <a:srgbClr val="181818"/>
              </a:solidFill>
              <a:effectLst/>
              <a:uLnTx/>
              <a:uFillTx/>
              <a:latin typeface="Ericsson Hilda"/>
              <a:ea typeface="ＭＳ Ｐゴシック" charset="0"/>
              <a:cs typeface="Arial" charset="0"/>
            </a:endParaRPr>
          </a:p>
        </p:txBody>
      </p:sp>
      <p:sp>
        <p:nvSpPr>
          <p:cNvPr id="68" name="Text Box 144">
            <a:extLst>
              <a:ext uri="{FF2B5EF4-FFF2-40B4-BE49-F238E27FC236}">
                <a16:creationId xmlns:a16="http://schemas.microsoft.com/office/drawing/2014/main" id="{16BE289C-B9DB-4BC6-87C5-8D02D9CE2639}"/>
              </a:ext>
            </a:extLst>
          </p:cNvPr>
          <p:cNvSpPr txBox="1">
            <a:spLocks noChangeAspect="1" noChangeArrowheads="1"/>
          </p:cNvSpPr>
          <p:nvPr/>
        </p:nvSpPr>
        <p:spPr bwMode="auto">
          <a:xfrm>
            <a:off x="9185544" y="3778201"/>
            <a:ext cx="992187"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N3</a:t>
            </a:r>
          </a:p>
        </p:txBody>
      </p:sp>
      <p:sp>
        <p:nvSpPr>
          <p:cNvPr id="69" name="Line 30">
            <a:extLst>
              <a:ext uri="{FF2B5EF4-FFF2-40B4-BE49-F238E27FC236}">
                <a16:creationId xmlns:a16="http://schemas.microsoft.com/office/drawing/2014/main" id="{3661362D-4660-42A1-9482-DC15C423495D}"/>
              </a:ext>
            </a:extLst>
          </p:cNvPr>
          <p:cNvSpPr>
            <a:spLocks noChangeShapeType="1"/>
          </p:cNvSpPr>
          <p:nvPr/>
        </p:nvSpPr>
        <p:spPr bwMode="auto">
          <a:xfrm flipV="1">
            <a:off x="6547525" y="3951236"/>
            <a:ext cx="2243540" cy="967847"/>
          </a:xfrm>
          <a:prstGeom prst="line">
            <a:avLst/>
          </a:prstGeom>
          <a:noFill/>
          <a:ln w="28575">
            <a:solidFill>
              <a:schemeClr val="accent4">
                <a:lumMod val="50000"/>
              </a:schemeClr>
            </a:solidFill>
            <a:round/>
            <a:headEnd/>
            <a:tailEnd/>
          </a:ln>
        </p:spPr>
        <p:txBody>
          <a:bodyPr lIns="91438" tIns="45719" rIns="91438" bIns="45719"/>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2400" b="0" i="0" u="none" strike="noStrike" kern="1200" cap="none" spc="0" normalizeH="0" baseline="0" noProof="0">
              <a:ln>
                <a:noFill/>
              </a:ln>
              <a:solidFill>
                <a:srgbClr val="181818"/>
              </a:solidFill>
              <a:effectLst/>
              <a:uLnTx/>
              <a:uFillTx/>
              <a:latin typeface="Ericsson Hilda"/>
              <a:ea typeface="ＭＳ Ｐゴシック" charset="0"/>
              <a:cs typeface="Arial" charset="0"/>
            </a:endParaRPr>
          </a:p>
        </p:txBody>
      </p:sp>
      <p:sp>
        <p:nvSpPr>
          <p:cNvPr id="70" name="TextBox 69">
            <a:extLst>
              <a:ext uri="{FF2B5EF4-FFF2-40B4-BE49-F238E27FC236}">
                <a16:creationId xmlns:a16="http://schemas.microsoft.com/office/drawing/2014/main" id="{7468A8A4-680C-449F-AEFB-2463D5F6DBC7}"/>
              </a:ext>
            </a:extLst>
          </p:cNvPr>
          <p:cNvSpPr txBox="1"/>
          <p:nvPr/>
        </p:nvSpPr>
        <p:spPr bwMode="auto">
          <a:xfrm>
            <a:off x="6172443" y="2920740"/>
            <a:ext cx="359999" cy="550601"/>
          </a:xfrm>
          <a:prstGeom prst="rect">
            <a:avLst/>
          </a:prstGeom>
          <a:solidFill>
            <a:schemeClr val="bg1"/>
          </a:solidFill>
          <a:ln w="1905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6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B</a:t>
            </a:r>
            <a:endParaRPr kumimoji="0" lang="en-US"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000" b="0" i="0" u="none" strike="noStrike" kern="1200" cap="none" spc="0" normalizeH="0" baseline="0" noProof="0">
                <a:ln>
                  <a:noFill/>
                </a:ln>
                <a:solidFill>
                  <a:srgbClr val="181818"/>
                </a:solidFill>
                <a:effectLst/>
                <a:uLnTx/>
                <a:uFillTx/>
                <a:latin typeface="Ericsson Hilda"/>
                <a:ea typeface="+mn-ea"/>
                <a:cs typeface="+mn-cs"/>
              </a:rPr>
              <a:t>NG-RAN</a:t>
            </a:r>
          </a:p>
        </p:txBody>
      </p:sp>
      <p:sp>
        <p:nvSpPr>
          <p:cNvPr id="73" name="TextBox 72">
            <a:extLst>
              <a:ext uri="{FF2B5EF4-FFF2-40B4-BE49-F238E27FC236}">
                <a16:creationId xmlns:a16="http://schemas.microsoft.com/office/drawing/2014/main" id="{01CF4714-0980-4548-8EDA-8A736D1CEBED}"/>
              </a:ext>
            </a:extLst>
          </p:cNvPr>
          <p:cNvSpPr txBox="1"/>
          <p:nvPr/>
        </p:nvSpPr>
        <p:spPr bwMode="auto">
          <a:xfrm>
            <a:off x="10250177" y="2969739"/>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G</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UPF</a:t>
            </a:r>
          </a:p>
        </p:txBody>
      </p:sp>
      <p:sp>
        <p:nvSpPr>
          <p:cNvPr id="75" name="TextBox 74">
            <a:extLst>
              <a:ext uri="{FF2B5EF4-FFF2-40B4-BE49-F238E27FC236}">
                <a16:creationId xmlns:a16="http://schemas.microsoft.com/office/drawing/2014/main" id="{B459344C-BB2D-4954-9964-379BC547A5FF}"/>
              </a:ext>
            </a:extLst>
          </p:cNvPr>
          <p:cNvSpPr txBox="1"/>
          <p:nvPr/>
        </p:nvSpPr>
        <p:spPr bwMode="auto">
          <a:xfrm>
            <a:off x="8791064" y="3625565"/>
            <a:ext cx="360001"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G</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8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181818"/>
                </a:solidFill>
                <a:effectLst/>
                <a:uLnTx/>
                <a:uFillTx/>
                <a:latin typeface="Ericsson Hilda"/>
                <a:ea typeface="+mn-ea"/>
                <a:cs typeface="+mn-cs"/>
              </a:rPr>
              <a:t>N3IWF</a:t>
            </a:r>
            <a:endParaRPr kumimoji="0" lang="en-US" sz="700" b="0" i="0" u="none" strike="noStrike" kern="1200" cap="none" spc="0" normalizeH="0" baseline="0" noProof="0">
              <a:ln>
                <a:noFill/>
              </a:ln>
              <a:solidFill>
                <a:srgbClr val="181818"/>
              </a:solidFill>
              <a:effectLst/>
              <a:uLnTx/>
              <a:uFillTx/>
              <a:latin typeface="Ericsson Hilda"/>
              <a:ea typeface="+mn-ea"/>
              <a:cs typeface="+mn-cs"/>
            </a:endParaRPr>
          </a:p>
        </p:txBody>
      </p:sp>
      <p:sp>
        <p:nvSpPr>
          <p:cNvPr id="77" name="TextBox 76">
            <a:extLst>
              <a:ext uri="{FF2B5EF4-FFF2-40B4-BE49-F238E27FC236}">
                <a16:creationId xmlns:a16="http://schemas.microsoft.com/office/drawing/2014/main" id="{8CFB49FD-5E1E-438C-8017-DA5F5C6CA6E5}"/>
              </a:ext>
            </a:extLst>
          </p:cNvPr>
          <p:cNvSpPr txBox="1"/>
          <p:nvPr/>
        </p:nvSpPr>
        <p:spPr bwMode="auto">
          <a:xfrm>
            <a:off x="8791065" y="1961328"/>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AMF</a:t>
            </a:r>
          </a:p>
        </p:txBody>
      </p:sp>
      <p:sp>
        <p:nvSpPr>
          <p:cNvPr id="78" name="TextBox 77">
            <a:extLst>
              <a:ext uri="{FF2B5EF4-FFF2-40B4-BE49-F238E27FC236}">
                <a16:creationId xmlns:a16="http://schemas.microsoft.com/office/drawing/2014/main" id="{511345E3-0277-4750-A668-57E776DA4A36}"/>
              </a:ext>
            </a:extLst>
          </p:cNvPr>
          <p:cNvSpPr txBox="1"/>
          <p:nvPr/>
        </p:nvSpPr>
        <p:spPr bwMode="auto">
          <a:xfrm>
            <a:off x="10249690" y="1973774"/>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SMF</a:t>
            </a:r>
          </a:p>
        </p:txBody>
      </p:sp>
      <p:grpSp>
        <p:nvGrpSpPr>
          <p:cNvPr id="108" name="Group 107">
            <a:extLst>
              <a:ext uri="{FF2B5EF4-FFF2-40B4-BE49-F238E27FC236}">
                <a16:creationId xmlns:a16="http://schemas.microsoft.com/office/drawing/2014/main" id="{9EF4FF08-89B6-4F73-AA42-C5D9B13ECE70}"/>
              </a:ext>
            </a:extLst>
          </p:cNvPr>
          <p:cNvGrpSpPr>
            <a:grpSpLocks noChangeAspect="1"/>
          </p:cNvGrpSpPr>
          <p:nvPr/>
        </p:nvGrpSpPr>
        <p:grpSpPr>
          <a:xfrm>
            <a:off x="5297893" y="4131338"/>
            <a:ext cx="318700" cy="446180"/>
            <a:chOff x="10129764" y="745508"/>
            <a:chExt cx="221963" cy="310748"/>
          </a:xfrm>
        </p:grpSpPr>
        <p:grpSp>
          <p:nvGrpSpPr>
            <p:cNvPr id="109" name="Group 108">
              <a:extLst>
                <a:ext uri="{FF2B5EF4-FFF2-40B4-BE49-F238E27FC236}">
                  <a16:creationId xmlns:a16="http://schemas.microsoft.com/office/drawing/2014/main" id="{4BFB8F8F-0B9D-4E5B-B4B0-AA9FC12C9614}"/>
                </a:ext>
              </a:extLst>
            </p:cNvPr>
            <p:cNvGrpSpPr>
              <a:grpSpLocks noChangeAspect="1"/>
            </p:cNvGrpSpPr>
            <p:nvPr/>
          </p:nvGrpSpPr>
          <p:grpSpPr>
            <a:xfrm>
              <a:off x="10129764" y="745508"/>
              <a:ext cx="221963" cy="310748"/>
              <a:chOff x="1373325" y="5272742"/>
              <a:chExt cx="428625" cy="600075"/>
            </a:xfrm>
          </p:grpSpPr>
          <p:sp>
            <p:nvSpPr>
              <p:cNvPr id="111" name="Rectangle 110">
                <a:extLst>
                  <a:ext uri="{FF2B5EF4-FFF2-40B4-BE49-F238E27FC236}">
                    <a16:creationId xmlns:a16="http://schemas.microsoft.com/office/drawing/2014/main" id="{5AB87AD6-3447-41C2-BA9E-6506FAC73CCE}"/>
                  </a:ext>
                </a:extLst>
              </p:cNvPr>
              <p:cNvSpPr/>
              <p:nvPr/>
            </p:nvSpPr>
            <p:spPr bwMode="auto">
              <a:xfrm>
                <a:off x="1373325" y="5276465"/>
                <a:ext cx="428625" cy="596352"/>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pic>
            <p:nvPicPr>
              <p:cNvPr id="112" name="Graphic 111">
                <a:extLst>
                  <a:ext uri="{FF2B5EF4-FFF2-40B4-BE49-F238E27FC236}">
                    <a16:creationId xmlns:a16="http://schemas.microsoft.com/office/drawing/2014/main" id="{AB9AFBE4-66A1-4C43-9F54-4F168BA37E4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3325" y="5272742"/>
                <a:ext cx="428625" cy="600075"/>
              </a:xfrm>
              <a:prstGeom prst="rect">
                <a:avLst/>
              </a:prstGeom>
            </p:spPr>
          </p:pic>
        </p:grpSp>
        <p:sp>
          <p:nvSpPr>
            <p:cNvPr id="110" name="TextBox 109">
              <a:extLst>
                <a:ext uri="{FF2B5EF4-FFF2-40B4-BE49-F238E27FC236}">
                  <a16:creationId xmlns:a16="http://schemas.microsoft.com/office/drawing/2014/main" id="{9464FDCB-34FE-45CB-9989-0CFFCCD98123}"/>
                </a:ext>
              </a:extLst>
            </p:cNvPr>
            <p:cNvSpPr txBox="1"/>
            <p:nvPr/>
          </p:nvSpPr>
          <p:spPr bwMode="auto">
            <a:xfrm>
              <a:off x="10129764" y="760261"/>
              <a:ext cx="72768" cy="221018"/>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endParaRPr kumimoji="0" lang="en-US" sz="1200" b="1" i="0" u="none" strike="noStrike" kern="1200" cap="none" spc="0" normalizeH="0" baseline="0" noProof="0">
                <a:ln>
                  <a:noFill/>
                </a:ln>
                <a:solidFill>
                  <a:srgbClr val="181818"/>
                </a:solidFill>
                <a:effectLst/>
                <a:uLnTx/>
                <a:uFillTx/>
                <a:latin typeface="Ericsson Hilda"/>
                <a:ea typeface="+mn-ea"/>
                <a:cs typeface="+mn-cs"/>
              </a:endParaRPr>
            </a:p>
          </p:txBody>
        </p:sp>
      </p:grpSp>
      <p:cxnSp>
        <p:nvCxnSpPr>
          <p:cNvPr id="125" name="Straight Connector 133">
            <a:extLst>
              <a:ext uri="{FF2B5EF4-FFF2-40B4-BE49-F238E27FC236}">
                <a16:creationId xmlns:a16="http://schemas.microsoft.com/office/drawing/2014/main" id="{64EB9E7A-3F70-4C59-AD6C-53703D716AB0}"/>
              </a:ext>
            </a:extLst>
          </p:cNvPr>
          <p:cNvCxnSpPr>
            <a:cxnSpLocks/>
          </p:cNvCxnSpPr>
          <p:nvPr/>
        </p:nvCxnSpPr>
        <p:spPr bwMode="auto">
          <a:xfrm>
            <a:off x="5899742" y="4310845"/>
            <a:ext cx="4993708" cy="32813"/>
          </a:xfrm>
          <a:prstGeom prst="line">
            <a:avLst/>
          </a:prstGeom>
          <a:noFill/>
          <a:ln w="19050" algn="ctr">
            <a:solidFill>
              <a:schemeClr val="accent6"/>
            </a:solidFill>
            <a:prstDash val="dash"/>
            <a:round/>
            <a:headEnd/>
            <a:tailEnd/>
          </a:ln>
          <a:extLst>
            <a:ext uri="{909E8E84-426E-40DD-AFC4-6F175D3DCCD1}">
              <a14:hiddenFill xmlns:a14="http://schemas.microsoft.com/office/drawing/2010/main">
                <a:noFill/>
              </a14:hiddenFill>
            </a:ext>
          </a:extLst>
        </p:spPr>
      </p:cxnSp>
      <p:sp>
        <p:nvSpPr>
          <p:cNvPr id="130" name="Freeform 88">
            <a:extLst>
              <a:ext uri="{FF2B5EF4-FFF2-40B4-BE49-F238E27FC236}">
                <a16:creationId xmlns:a16="http://schemas.microsoft.com/office/drawing/2014/main" id="{AFB5B266-471F-47EA-900E-93C5F29F7D2A}"/>
              </a:ext>
            </a:extLst>
          </p:cNvPr>
          <p:cNvSpPr>
            <a:spLocks/>
          </p:cNvSpPr>
          <p:nvPr/>
        </p:nvSpPr>
        <p:spPr bwMode="auto">
          <a:xfrm rot="3248954" flipH="1">
            <a:off x="5501352" y="4739872"/>
            <a:ext cx="694274" cy="218382"/>
          </a:xfrm>
          <a:custGeom>
            <a:avLst/>
            <a:gdLst>
              <a:gd name="T0" fmla="*/ 0 w 902524"/>
              <a:gd name="T1" fmla="*/ 0 h 356260"/>
              <a:gd name="T2" fmla="*/ 514582 w 902524"/>
              <a:gd name="T3" fmla="*/ 413565 h 356260"/>
              <a:gd name="T4" fmla="*/ 456107 w 902524"/>
              <a:gd name="T5" fmla="*/ 132338 h 356260"/>
              <a:gd name="T6" fmla="*/ 888824 w 902524"/>
              <a:gd name="T7" fmla="*/ 496273 h 356260"/>
              <a:gd name="T8" fmla="*/ 888824 w 902524"/>
              <a:gd name="T9" fmla="*/ 496273 h 3562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2524" h="356260">
                <a:moveTo>
                  <a:pt x="0" y="0"/>
                </a:moveTo>
                <a:lnTo>
                  <a:pt x="522514" y="296883"/>
                </a:lnTo>
                <a:lnTo>
                  <a:pt x="463137" y="95003"/>
                </a:lnTo>
                <a:lnTo>
                  <a:pt x="902524" y="356260"/>
                </a:lnTo>
              </a:path>
            </a:pathLst>
          </a:custGeom>
          <a:noFill/>
          <a:ln w="50800" cap="flat" cmpd="sng" algn="ctr">
            <a:solidFill>
              <a:schemeClr val="tx1"/>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lIns="71992" tIns="45715" rIns="71992" bIns="45715"/>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0" lang="en-US" sz="1050" b="1" i="0" u="none" strike="noStrike" kern="1200" cap="none" spc="0" normalizeH="0" baseline="0" noProof="0">
              <a:ln>
                <a:noFill/>
              </a:ln>
              <a:solidFill>
                <a:srgbClr val="181818"/>
              </a:solidFill>
              <a:effectLst/>
              <a:uLnTx/>
              <a:uFillTx/>
              <a:latin typeface="Ericsson Hilda"/>
              <a:ea typeface="+mn-ea"/>
              <a:cs typeface="+mn-cs"/>
            </a:endParaRPr>
          </a:p>
        </p:txBody>
      </p:sp>
      <p:sp>
        <p:nvSpPr>
          <p:cNvPr id="9" name="Text Box 144">
            <a:extLst>
              <a:ext uri="{FF2B5EF4-FFF2-40B4-BE49-F238E27FC236}">
                <a16:creationId xmlns:a16="http://schemas.microsoft.com/office/drawing/2014/main" id="{B948B158-E903-4C47-B313-277BCCA1453A}"/>
              </a:ext>
            </a:extLst>
          </p:cNvPr>
          <p:cNvSpPr txBox="1">
            <a:spLocks noChangeAspect="1" noChangeArrowheads="1"/>
          </p:cNvSpPr>
          <p:nvPr/>
        </p:nvSpPr>
        <p:spPr bwMode="auto">
          <a:xfrm>
            <a:off x="5287652" y="4208697"/>
            <a:ext cx="318945" cy="220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2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NG</a:t>
            </a:r>
            <a:br>
              <a:rPr kumimoji="0" lang="en-US" altLang="en-US" sz="12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br>
            <a:r>
              <a:rPr kumimoji="0" lang="en-US" altLang="en-US" sz="12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UE</a:t>
            </a:r>
          </a:p>
        </p:txBody>
      </p:sp>
      <p:cxnSp>
        <p:nvCxnSpPr>
          <p:cNvPr id="132" name="Straight Connector 133">
            <a:extLst>
              <a:ext uri="{FF2B5EF4-FFF2-40B4-BE49-F238E27FC236}">
                <a16:creationId xmlns:a16="http://schemas.microsoft.com/office/drawing/2014/main" id="{97D8D742-ED7B-47EE-AF5A-29630C3D9DA5}"/>
              </a:ext>
            </a:extLst>
          </p:cNvPr>
          <p:cNvCxnSpPr>
            <a:cxnSpLocks/>
            <a:endCxn id="112" idx="0"/>
          </p:cNvCxnSpPr>
          <p:nvPr/>
        </p:nvCxnSpPr>
        <p:spPr bwMode="auto">
          <a:xfrm>
            <a:off x="5457243" y="3506339"/>
            <a:ext cx="0" cy="624999"/>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37" name="Straight Connector 133">
            <a:extLst>
              <a:ext uri="{FF2B5EF4-FFF2-40B4-BE49-F238E27FC236}">
                <a16:creationId xmlns:a16="http://schemas.microsoft.com/office/drawing/2014/main" id="{5EBB8E9B-4030-419B-B259-CC61801A82F8}"/>
              </a:ext>
            </a:extLst>
          </p:cNvPr>
          <p:cNvCxnSpPr>
            <a:cxnSpLocks/>
            <a:stCxn id="9" idx="3"/>
          </p:cNvCxnSpPr>
          <p:nvPr/>
        </p:nvCxnSpPr>
        <p:spPr bwMode="auto">
          <a:xfrm>
            <a:off x="5606597" y="4318925"/>
            <a:ext cx="792488" cy="43773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38" name="Straight Connector 133">
            <a:extLst>
              <a:ext uri="{FF2B5EF4-FFF2-40B4-BE49-F238E27FC236}">
                <a16:creationId xmlns:a16="http://schemas.microsoft.com/office/drawing/2014/main" id="{A1B51FBA-A6D2-48A3-9A19-69F37602D595}"/>
              </a:ext>
            </a:extLst>
          </p:cNvPr>
          <p:cNvCxnSpPr>
            <a:cxnSpLocks/>
          </p:cNvCxnSpPr>
          <p:nvPr/>
        </p:nvCxnSpPr>
        <p:spPr bwMode="auto">
          <a:xfrm flipH="1">
            <a:off x="6416021" y="3586622"/>
            <a:ext cx="2253835" cy="1170033"/>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40" name="Straight Connector 133">
            <a:extLst>
              <a:ext uri="{FF2B5EF4-FFF2-40B4-BE49-F238E27FC236}">
                <a16:creationId xmlns:a16="http://schemas.microsoft.com/office/drawing/2014/main" id="{FA0042A3-1DC9-4FB3-8DFD-3FF38957DDE9}"/>
              </a:ext>
            </a:extLst>
          </p:cNvPr>
          <p:cNvCxnSpPr>
            <a:cxnSpLocks/>
            <a:stCxn id="77" idx="2"/>
          </p:cNvCxnSpPr>
          <p:nvPr/>
        </p:nvCxnSpPr>
        <p:spPr bwMode="auto">
          <a:xfrm flipH="1">
            <a:off x="8664399" y="2536821"/>
            <a:ext cx="306666" cy="1051783"/>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143" name="Text Box 144">
            <a:extLst>
              <a:ext uri="{FF2B5EF4-FFF2-40B4-BE49-F238E27FC236}">
                <a16:creationId xmlns:a16="http://schemas.microsoft.com/office/drawing/2014/main" id="{09CA208C-52C0-4DB8-B293-747EFB4FA4FA}"/>
              </a:ext>
            </a:extLst>
          </p:cNvPr>
          <p:cNvSpPr txBox="1">
            <a:spLocks noChangeAspect="1" noChangeArrowheads="1"/>
          </p:cNvSpPr>
          <p:nvPr/>
        </p:nvSpPr>
        <p:spPr bwMode="auto">
          <a:xfrm>
            <a:off x="8007231" y="3401690"/>
            <a:ext cx="992188"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N1</a:t>
            </a:r>
          </a:p>
        </p:txBody>
      </p:sp>
      <p:cxnSp>
        <p:nvCxnSpPr>
          <p:cNvPr id="152" name="Straight Connector 133">
            <a:extLst>
              <a:ext uri="{FF2B5EF4-FFF2-40B4-BE49-F238E27FC236}">
                <a16:creationId xmlns:a16="http://schemas.microsoft.com/office/drawing/2014/main" id="{0794E382-B050-4DF0-BF65-7A8F642BD233}"/>
              </a:ext>
            </a:extLst>
          </p:cNvPr>
          <p:cNvCxnSpPr>
            <a:cxnSpLocks/>
          </p:cNvCxnSpPr>
          <p:nvPr/>
        </p:nvCxnSpPr>
        <p:spPr bwMode="auto">
          <a:xfrm>
            <a:off x="5612893" y="4417331"/>
            <a:ext cx="739549" cy="407155"/>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159" name="Text Box 144">
            <a:extLst>
              <a:ext uri="{FF2B5EF4-FFF2-40B4-BE49-F238E27FC236}">
                <a16:creationId xmlns:a16="http://schemas.microsoft.com/office/drawing/2014/main" id="{646303B3-193A-4D9F-BA6F-A8263407CB60}"/>
              </a:ext>
            </a:extLst>
          </p:cNvPr>
          <p:cNvSpPr txBox="1">
            <a:spLocks noChangeAspect="1" noChangeArrowheads="1"/>
          </p:cNvSpPr>
          <p:nvPr/>
        </p:nvSpPr>
        <p:spPr bwMode="auto">
          <a:xfrm>
            <a:off x="6945254" y="4643771"/>
            <a:ext cx="992188"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Y2</a:t>
            </a:r>
          </a:p>
        </p:txBody>
      </p:sp>
      <p:cxnSp>
        <p:nvCxnSpPr>
          <p:cNvPr id="161" name="Straight Connector 133">
            <a:extLst>
              <a:ext uri="{FF2B5EF4-FFF2-40B4-BE49-F238E27FC236}">
                <a16:creationId xmlns:a16="http://schemas.microsoft.com/office/drawing/2014/main" id="{D649F6E6-2ACD-449C-9C02-23BDD349B2C1}"/>
              </a:ext>
            </a:extLst>
          </p:cNvPr>
          <p:cNvCxnSpPr>
            <a:cxnSpLocks/>
            <a:stCxn id="75" idx="1"/>
          </p:cNvCxnSpPr>
          <p:nvPr/>
        </p:nvCxnSpPr>
        <p:spPr bwMode="auto">
          <a:xfrm flipH="1">
            <a:off x="6360404" y="3913312"/>
            <a:ext cx="2430660" cy="91986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71" name="TextBox 70">
            <a:extLst>
              <a:ext uri="{FF2B5EF4-FFF2-40B4-BE49-F238E27FC236}">
                <a16:creationId xmlns:a16="http://schemas.microsoft.com/office/drawing/2014/main" id="{D53406A0-3905-4B61-B551-E091B5DA3AAC}"/>
              </a:ext>
            </a:extLst>
          </p:cNvPr>
          <p:cNvSpPr txBox="1"/>
          <p:nvPr/>
        </p:nvSpPr>
        <p:spPr bwMode="auto">
          <a:xfrm>
            <a:off x="6172443" y="4643783"/>
            <a:ext cx="367120" cy="550601"/>
          </a:xfrm>
          <a:prstGeom prst="rect">
            <a:avLst/>
          </a:prstGeom>
          <a:solidFill>
            <a:schemeClr val="bg1"/>
          </a:solidFill>
          <a:ln w="1905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6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B</a:t>
            </a:r>
            <a:endParaRPr kumimoji="0" lang="en-US" sz="16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800" b="0" i="0" u="none" strike="noStrike" kern="1200" cap="none" spc="0" normalizeH="0" baseline="0" noProof="0">
                <a:ln>
                  <a:noFill/>
                </a:ln>
                <a:solidFill>
                  <a:srgbClr val="181818"/>
                </a:solidFill>
                <a:effectLst/>
                <a:uLnTx/>
                <a:uFillTx/>
                <a:latin typeface="Ericsson Hilda"/>
                <a:ea typeface="Segoe UI" panose="020B0502040204020203" pitchFamily="34" charset="0"/>
                <a:cs typeface="Arial" panose="020B0604020202020204" pitchFamily="34" charset="0"/>
              </a:rPr>
              <a:t>Non-3GPP access</a:t>
            </a:r>
          </a:p>
        </p:txBody>
      </p:sp>
      <p:sp>
        <p:nvSpPr>
          <p:cNvPr id="165" name="Text Box 144">
            <a:extLst>
              <a:ext uri="{FF2B5EF4-FFF2-40B4-BE49-F238E27FC236}">
                <a16:creationId xmlns:a16="http://schemas.microsoft.com/office/drawing/2014/main" id="{66DCA663-0AB7-4755-B2B7-CC01F8A4D00C}"/>
              </a:ext>
            </a:extLst>
          </p:cNvPr>
          <p:cNvSpPr txBox="1">
            <a:spLocks noChangeAspect="1" noChangeArrowheads="1"/>
          </p:cNvSpPr>
          <p:nvPr/>
        </p:nvSpPr>
        <p:spPr bwMode="auto">
          <a:xfrm>
            <a:off x="8052766" y="3790149"/>
            <a:ext cx="992188"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NWu</a:t>
            </a:r>
            <a:endParaRPr kumimoji="0" lang="en-US" altLang="en-US" sz="14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sp>
        <p:nvSpPr>
          <p:cNvPr id="166" name="Text Box 144">
            <a:extLst>
              <a:ext uri="{FF2B5EF4-FFF2-40B4-BE49-F238E27FC236}">
                <a16:creationId xmlns:a16="http://schemas.microsoft.com/office/drawing/2014/main" id="{CF376358-2147-4B85-B8EC-3B1BA4EFF95E}"/>
              </a:ext>
            </a:extLst>
          </p:cNvPr>
          <p:cNvSpPr txBox="1">
            <a:spLocks noChangeAspect="1" noChangeArrowheads="1"/>
          </p:cNvSpPr>
          <p:nvPr/>
        </p:nvSpPr>
        <p:spPr bwMode="auto">
          <a:xfrm>
            <a:off x="9431398" y="4380407"/>
            <a:ext cx="1121746" cy="396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srgbClr val="181818"/>
                </a:solidFill>
                <a:effectLst/>
                <a:uLnTx/>
                <a:uFillTx/>
                <a:latin typeface="Ericsson Hilda"/>
                <a:ea typeface="MS PGothic" charset="-128"/>
                <a:cs typeface="+mn-cs"/>
              </a:rPr>
              <a:t>Non-3GPP Network</a:t>
            </a:r>
          </a:p>
        </p:txBody>
      </p:sp>
    </p:spTree>
    <p:extLst>
      <p:ext uri="{BB962C8B-B14F-4D97-AF65-F5344CB8AC3E}">
        <p14:creationId xmlns:p14="http://schemas.microsoft.com/office/powerpoint/2010/main" val="3854176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Rectangle: Rounded Corners 164">
            <a:extLst>
              <a:ext uri="{FF2B5EF4-FFF2-40B4-BE49-F238E27FC236}">
                <a16:creationId xmlns:a16="http://schemas.microsoft.com/office/drawing/2014/main" id="{36456E3E-75B2-4F9F-B928-52BF061969B9}"/>
              </a:ext>
            </a:extLst>
          </p:cNvPr>
          <p:cNvSpPr/>
          <p:nvPr/>
        </p:nvSpPr>
        <p:spPr bwMode="auto">
          <a:xfrm>
            <a:off x="4637265" y="1156142"/>
            <a:ext cx="3527656" cy="2569138"/>
          </a:xfrm>
          <a:prstGeom prst="roundRect">
            <a:avLst/>
          </a:prstGeom>
          <a:solidFill>
            <a:schemeClr val="bg1">
              <a:lumMod val="85000"/>
            </a:schemeClr>
          </a:solidFill>
          <a:ln w="12700" cap="flat" cmpd="sng" algn="ctr">
            <a:no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64" name="Rectangle: Rounded Corners 163">
            <a:extLst>
              <a:ext uri="{FF2B5EF4-FFF2-40B4-BE49-F238E27FC236}">
                <a16:creationId xmlns:a16="http://schemas.microsoft.com/office/drawing/2014/main" id="{0E21B580-0F00-48FE-8AFD-65E18925A9F8}"/>
              </a:ext>
            </a:extLst>
          </p:cNvPr>
          <p:cNvSpPr/>
          <p:nvPr/>
        </p:nvSpPr>
        <p:spPr bwMode="auto">
          <a:xfrm>
            <a:off x="5689551" y="1156142"/>
            <a:ext cx="4887794" cy="5377532"/>
          </a:xfrm>
          <a:custGeom>
            <a:avLst/>
            <a:gdLst>
              <a:gd name="connsiteX0" fmla="*/ 0 w 4887794"/>
              <a:gd name="connsiteY0" fmla="*/ 814649 h 5390058"/>
              <a:gd name="connsiteX1" fmla="*/ 814649 w 4887794"/>
              <a:gd name="connsiteY1" fmla="*/ 0 h 5390058"/>
              <a:gd name="connsiteX2" fmla="*/ 4073145 w 4887794"/>
              <a:gd name="connsiteY2" fmla="*/ 0 h 5390058"/>
              <a:gd name="connsiteX3" fmla="*/ 4887794 w 4887794"/>
              <a:gd name="connsiteY3" fmla="*/ 814649 h 5390058"/>
              <a:gd name="connsiteX4" fmla="*/ 4887794 w 4887794"/>
              <a:gd name="connsiteY4" fmla="*/ 4575409 h 5390058"/>
              <a:gd name="connsiteX5" fmla="*/ 4073145 w 4887794"/>
              <a:gd name="connsiteY5" fmla="*/ 5390058 h 5390058"/>
              <a:gd name="connsiteX6" fmla="*/ 814649 w 4887794"/>
              <a:gd name="connsiteY6" fmla="*/ 5390058 h 5390058"/>
              <a:gd name="connsiteX7" fmla="*/ 0 w 4887794"/>
              <a:gd name="connsiteY7" fmla="*/ 4575409 h 5390058"/>
              <a:gd name="connsiteX8" fmla="*/ 0 w 4887794"/>
              <a:gd name="connsiteY8" fmla="*/ 814649 h 5390058"/>
              <a:gd name="connsiteX0" fmla="*/ 0 w 4887794"/>
              <a:gd name="connsiteY0" fmla="*/ 814649 h 5390058"/>
              <a:gd name="connsiteX1" fmla="*/ 814649 w 4887794"/>
              <a:gd name="connsiteY1" fmla="*/ 0 h 5390058"/>
              <a:gd name="connsiteX2" fmla="*/ 4073145 w 4887794"/>
              <a:gd name="connsiteY2" fmla="*/ 0 h 5390058"/>
              <a:gd name="connsiteX3" fmla="*/ 4881531 w 4887794"/>
              <a:gd name="connsiteY3" fmla="*/ 645548 h 5390058"/>
              <a:gd name="connsiteX4" fmla="*/ 4887794 w 4887794"/>
              <a:gd name="connsiteY4" fmla="*/ 4575409 h 5390058"/>
              <a:gd name="connsiteX5" fmla="*/ 4073145 w 4887794"/>
              <a:gd name="connsiteY5" fmla="*/ 5390058 h 5390058"/>
              <a:gd name="connsiteX6" fmla="*/ 814649 w 4887794"/>
              <a:gd name="connsiteY6" fmla="*/ 5390058 h 5390058"/>
              <a:gd name="connsiteX7" fmla="*/ 0 w 4887794"/>
              <a:gd name="connsiteY7" fmla="*/ 4575409 h 5390058"/>
              <a:gd name="connsiteX8" fmla="*/ 0 w 4887794"/>
              <a:gd name="connsiteY8" fmla="*/ 814649 h 5390058"/>
              <a:gd name="connsiteX0" fmla="*/ 0 w 4887794"/>
              <a:gd name="connsiteY0" fmla="*/ 814649 h 5390058"/>
              <a:gd name="connsiteX1" fmla="*/ 814649 w 4887794"/>
              <a:gd name="connsiteY1" fmla="*/ 0 h 5390058"/>
              <a:gd name="connsiteX2" fmla="*/ 4204669 w 4887794"/>
              <a:gd name="connsiteY2" fmla="*/ 6264 h 5390058"/>
              <a:gd name="connsiteX3" fmla="*/ 4881531 w 4887794"/>
              <a:gd name="connsiteY3" fmla="*/ 645548 h 5390058"/>
              <a:gd name="connsiteX4" fmla="*/ 4887794 w 4887794"/>
              <a:gd name="connsiteY4" fmla="*/ 4575409 h 5390058"/>
              <a:gd name="connsiteX5" fmla="*/ 4073145 w 4887794"/>
              <a:gd name="connsiteY5" fmla="*/ 5390058 h 5390058"/>
              <a:gd name="connsiteX6" fmla="*/ 814649 w 4887794"/>
              <a:gd name="connsiteY6" fmla="*/ 5390058 h 5390058"/>
              <a:gd name="connsiteX7" fmla="*/ 0 w 4887794"/>
              <a:gd name="connsiteY7" fmla="*/ 4575409 h 5390058"/>
              <a:gd name="connsiteX8" fmla="*/ 0 w 4887794"/>
              <a:gd name="connsiteY8" fmla="*/ 814649 h 5390058"/>
              <a:gd name="connsiteX0" fmla="*/ 0 w 4887794"/>
              <a:gd name="connsiteY0" fmla="*/ 814649 h 5390058"/>
              <a:gd name="connsiteX1" fmla="*/ 814649 w 4887794"/>
              <a:gd name="connsiteY1" fmla="*/ 0 h 5390058"/>
              <a:gd name="connsiteX2" fmla="*/ 4204669 w 4887794"/>
              <a:gd name="connsiteY2" fmla="*/ 6264 h 5390058"/>
              <a:gd name="connsiteX3" fmla="*/ 4881531 w 4887794"/>
              <a:gd name="connsiteY3" fmla="*/ 645548 h 5390058"/>
              <a:gd name="connsiteX4" fmla="*/ 4887794 w 4887794"/>
              <a:gd name="connsiteY4" fmla="*/ 4731984 h 5390058"/>
              <a:gd name="connsiteX5" fmla="*/ 4073145 w 4887794"/>
              <a:gd name="connsiteY5" fmla="*/ 5390058 h 5390058"/>
              <a:gd name="connsiteX6" fmla="*/ 814649 w 4887794"/>
              <a:gd name="connsiteY6" fmla="*/ 5390058 h 5390058"/>
              <a:gd name="connsiteX7" fmla="*/ 0 w 4887794"/>
              <a:gd name="connsiteY7" fmla="*/ 4575409 h 5390058"/>
              <a:gd name="connsiteX8" fmla="*/ 0 w 4887794"/>
              <a:gd name="connsiteY8" fmla="*/ 814649 h 5390058"/>
              <a:gd name="connsiteX0" fmla="*/ 0 w 4887794"/>
              <a:gd name="connsiteY0" fmla="*/ 814649 h 5390058"/>
              <a:gd name="connsiteX1" fmla="*/ 814649 w 4887794"/>
              <a:gd name="connsiteY1" fmla="*/ 0 h 5390058"/>
              <a:gd name="connsiteX2" fmla="*/ 4204669 w 4887794"/>
              <a:gd name="connsiteY2" fmla="*/ 6264 h 5390058"/>
              <a:gd name="connsiteX3" fmla="*/ 4881531 w 4887794"/>
              <a:gd name="connsiteY3" fmla="*/ 645548 h 5390058"/>
              <a:gd name="connsiteX4" fmla="*/ 4887794 w 4887794"/>
              <a:gd name="connsiteY4" fmla="*/ 4731984 h 5390058"/>
              <a:gd name="connsiteX5" fmla="*/ 4242247 w 4887794"/>
              <a:gd name="connsiteY5" fmla="*/ 5377532 h 5390058"/>
              <a:gd name="connsiteX6" fmla="*/ 814649 w 4887794"/>
              <a:gd name="connsiteY6" fmla="*/ 5390058 h 5390058"/>
              <a:gd name="connsiteX7" fmla="*/ 0 w 4887794"/>
              <a:gd name="connsiteY7" fmla="*/ 4575409 h 5390058"/>
              <a:gd name="connsiteX8" fmla="*/ 0 w 4887794"/>
              <a:gd name="connsiteY8" fmla="*/ 814649 h 5390058"/>
              <a:gd name="connsiteX0" fmla="*/ 0 w 4887794"/>
              <a:gd name="connsiteY0" fmla="*/ 814649 h 5377532"/>
              <a:gd name="connsiteX1" fmla="*/ 814649 w 4887794"/>
              <a:gd name="connsiteY1" fmla="*/ 0 h 5377532"/>
              <a:gd name="connsiteX2" fmla="*/ 4204669 w 4887794"/>
              <a:gd name="connsiteY2" fmla="*/ 6264 h 5377532"/>
              <a:gd name="connsiteX3" fmla="*/ 4881531 w 4887794"/>
              <a:gd name="connsiteY3" fmla="*/ 645548 h 5377532"/>
              <a:gd name="connsiteX4" fmla="*/ 4887794 w 4887794"/>
              <a:gd name="connsiteY4" fmla="*/ 4731984 h 5377532"/>
              <a:gd name="connsiteX5" fmla="*/ 4242247 w 4887794"/>
              <a:gd name="connsiteY5" fmla="*/ 5377532 h 5377532"/>
              <a:gd name="connsiteX6" fmla="*/ 614233 w 4887794"/>
              <a:gd name="connsiteY6" fmla="*/ 5377532 h 5377532"/>
              <a:gd name="connsiteX7" fmla="*/ 0 w 4887794"/>
              <a:gd name="connsiteY7" fmla="*/ 4575409 h 5377532"/>
              <a:gd name="connsiteX8" fmla="*/ 0 w 4887794"/>
              <a:gd name="connsiteY8" fmla="*/ 814649 h 5377532"/>
              <a:gd name="connsiteX0" fmla="*/ 0 w 4887794"/>
              <a:gd name="connsiteY0" fmla="*/ 814649 h 5377532"/>
              <a:gd name="connsiteX1" fmla="*/ 814649 w 4887794"/>
              <a:gd name="connsiteY1" fmla="*/ 0 h 5377532"/>
              <a:gd name="connsiteX2" fmla="*/ 4204669 w 4887794"/>
              <a:gd name="connsiteY2" fmla="*/ 6264 h 5377532"/>
              <a:gd name="connsiteX3" fmla="*/ 4881531 w 4887794"/>
              <a:gd name="connsiteY3" fmla="*/ 645548 h 5377532"/>
              <a:gd name="connsiteX4" fmla="*/ 4887794 w 4887794"/>
              <a:gd name="connsiteY4" fmla="*/ 4731984 h 5377532"/>
              <a:gd name="connsiteX5" fmla="*/ 4242247 w 4887794"/>
              <a:gd name="connsiteY5" fmla="*/ 5377532 h 5377532"/>
              <a:gd name="connsiteX6" fmla="*/ 614233 w 4887794"/>
              <a:gd name="connsiteY6" fmla="*/ 5377532 h 5377532"/>
              <a:gd name="connsiteX7" fmla="*/ 12526 w 4887794"/>
              <a:gd name="connsiteY7" fmla="*/ 4763299 h 5377532"/>
              <a:gd name="connsiteX8" fmla="*/ 0 w 4887794"/>
              <a:gd name="connsiteY8" fmla="*/ 814649 h 5377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87794" h="5377532">
                <a:moveTo>
                  <a:pt x="0" y="814649"/>
                </a:moveTo>
                <a:cubicBezTo>
                  <a:pt x="0" y="364731"/>
                  <a:pt x="364731" y="0"/>
                  <a:pt x="814649" y="0"/>
                </a:cubicBezTo>
                <a:lnTo>
                  <a:pt x="4204669" y="6264"/>
                </a:lnTo>
                <a:cubicBezTo>
                  <a:pt x="4654587" y="6264"/>
                  <a:pt x="4881531" y="195630"/>
                  <a:pt x="4881531" y="645548"/>
                </a:cubicBezTo>
                <a:cubicBezTo>
                  <a:pt x="4881531" y="1899135"/>
                  <a:pt x="4887794" y="3478397"/>
                  <a:pt x="4887794" y="4731984"/>
                </a:cubicBezTo>
                <a:cubicBezTo>
                  <a:pt x="4887794" y="5181902"/>
                  <a:pt x="4692165" y="5377532"/>
                  <a:pt x="4242247" y="5377532"/>
                </a:cubicBezTo>
                <a:lnTo>
                  <a:pt x="614233" y="5377532"/>
                </a:lnTo>
                <a:cubicBezTo>
                  <a:pt x="164315" y="5377532"/>
                  <a:pt x="12526" y="5213217"/>
                  <a:pt x="12526" y="4763299"/>
                </a:cubicBezTo>
                <a:cubicBezTo>
                  <a:pt x="8351" y="3447082"/>
                  <a:pt x="4175" y="2130866"/>
                  <a:pt x="0" y="814649"/>
                </a:cubicBezTo>
                <a:close/>
              </a:path>
            </a:pathLst>
          </a:custGeom>
          <a:solidFill>
            <a:schemeClr val="bg1">
              <a:lumMod val="85000"/>
            </a:schemeClr>
          </a:solidFill>
          <a:ln w="12700" cap="flat" cmpd="sng" algn="ctr">
            <a:no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181818"/>
              </a:solidFill>
              <a:effectLst/>
              <a:uLnTx/>
              <a:uFillTx/>
              <a:latin typeface="Ericsson Hilda"/>
              <a:ea typeface="+mn-ea"/>
              <a:cs typeface="+mn-cs"/>
            </a:endParaRPr>
          </a:p>
        </p:txBody>
      </p:sp>
      <p:sp>
        <p:nvSpPr>
          <p:cNvPr id="80" name="Freeform 88"/>
          <p:cNvSpPr>
            <a:spLocks/>
          </p:cNvSpPr>
          <p:nvPr/>
        </p:nvSpPr>
        <p:spPr bwMode="auto">
          <a:xfrm rot="3464770" flipH="1">
            <a:off x="2937428" y="5433992"/>
            <a:ext cx="595575" cy="444850"/>
          </a:xfrm>
          <a:custGeom>
            <a:avLst/>
            <a:gdLst>
              <a:gd name="T0" fmla="*/ 0 w 902524"/>
              <a:gd name="T1" fmla="*/ 0 h 356260"/>
              <a:gd name="T2" fmla="*/ 514582 w 902524"/>
              <a:gd name="T3" fmla="*/ 413565 h 356260"/>
              <a:gd name="T4" fmla="*/ 456107 w 902524"/>
              <a:gd name="T5" fmla="*/ 132338 h 356260"/>
              <a:gd name="T6" fmla="*/ 888824 w 902524"/>
              <a:gd name="T7" fmla="*/ 496273 h 356260"/>
              <a:gd name="T8" fmla="*/ 888824 w 902524"/>
              <a:gd name="T9" fmla="*/ 496273 h 3562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2524" h="356260">
                <a:moveTo>
                  <a:pt x="0" y="0"/>
                </a:moveTo>
                <a:lnTo>
                  <a:pt x="522514" y="296883"/>
                </a:lnTo>
                <a:lnTo>
                  <a:pt x="463137" y="95003"/>
                </a:lnTo>
                <a:lnTo>
                  <a:pt x="902524" y="356260"/>
                </a:lnTo>
              </a:path>
            </a:pathLst>
          </a:custGeom>
          <a:noFill/>
          <a:ln w="50800" cap="flat" cmpd="sng" algn="ctr">
            <a:solidFill>
              <a:schemeClr val="tx1"/>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lIns="71992" tIns="45715" rIns="71992" bIns="45715"/>
          <a:lstStyle/>
          <a:p>
            <a:pPr marL="0" marR="0" lvl="0" indent="0" algn="l" defTabSz="914400" rtl="0" eaLnBrk="1" fontAlgn="auto" latinLnBrk="0" hangingPunct="1">
              <a:lnSpc>
                <a:spcPct val="100000"/>
              </a:lnSpc>
              <a:spcBef>
                <a:spcPct val="50000"/>
              </a:spcBef>
              <a:spcAft>
                <a:spcPts val="0"/>
              </a:spcAft>
              <a:buClrTx/>
              <a:buSzTx/>
              <a:buFontTx/>
              <a:buNone/>
              <a:tabLst/>
              <a:defRPr/>
            </a:pPr>
            <a:endParaRPr kumimoji="0" lang="en-US" sz="1050" b="1" i="0" u="none" strike="noStrike" kern="1200" cap="none" spc="0" normalizeH="0" baseline="0" noProof="0">
              <a:ln>
                <a:noFill/>
              </a:ln>
              <a:solidFill>
                <a:srgbClr val="181818"/>
              </a:solidFill>
              <a:effectLst/>
              <a:uLnTx/>
              <a:uFillTx/>
              <a:latin typeface="Ericsson Hilda"/>
              <a:ea typeface="+mn-ea"/>
              <a:cs typeface="+mn-cs"/>
            </a:endParaRPr>
          </a:p>
        </p:txBody>
      </p:sp>
      <p:sp>
        <p:nvSpPr>
          <p:cNvPr id="25607" name="Text Box 144"/>
          <p:cNvSpPr txBox="1">
            <a:spLocks noChangeAspect="1" noChangeArrowheads="1"/>
          </p:cNvSpPr>
          <p:nvPr/>
        </p:nvSpPr>
        <p:spPr bwMode="auto">
          <a:xfrm>
            <a:off x="1924960" y="5517657"/>
            <a:ext cx="9921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NG UE</a:t>
            </a:r>
          </a:p>
        </p:txBody>
      </p:sp>
      <p:sp>
        <p:nvSpPr>
          <p:cNvPr id="25608" name="Text Box 144"/>
          <p:cNvSpPr txBox="1">
            <a:spLocks noChangeAspect="1" noChangeArrowheads="1"/>
          </p:cNvSpPr>
          <p:nvPr/>
        </p:nvSpPr>
        <p:spPr bwMode="auto">
          <a:xfrm>
            <a:off x="5129920" y="4604525"/>
            <a:ext cx="9921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N2</a:t>
            </a:r>
          </a:p>
        </p:txBody>
      </p:sp>
      <p:sp>
        <p:nvSpPr>
          <p:cNvPr id="25609" name="Text Box 144"/>
          <p:cNvSpPr txBox="1">
            <a:spLocks noChangeAspect="1" noChangeArrowheads="1"/>
          </p:cNvSpPr>
          <p:nvPr/>
        </p:nvSpPr>
        <p:spPr bwMode="auto">
          <a:xfrm>
            <a:off x="5111803" y="5280730"/>
            <a:ext cx="992187"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N3</a:t>
            </a:r>
          </a:p>
        </p:txBody>
      </p:sp>
      <p:sp>
        <p:nvSpPr>
          <p:cNvPr id="25610" name="Text Box 144"/>
          <p:cNvSpPr txBox="1">
            <a:spLocks noChangeAspect="1" noChangeArrowheads="1"/>
          </p:cNvSpPr>
          <p:nvPr/>
        </p:nvSpPr>
        <p:spPr bwMode="auto">
          <a:xfrm>
            <a:off x="8542607" y="5293482"/>
            <a:ext cx="992188"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N6</a:t>
            </a:r>
          </a:p>
        </p:txBody>
      </p:sp>
      <p:sp>
        <p:nvSpPr>
          <p:cNvPr id="25613" name="Text Box 144"/>
          <p:cNvSpPr txBox="1">
            <a:spLocks noChangeAspect="1" noChangeArrowheads="1"/>
          </p:cNvSpPr>
          <p:nvPr/>
        </p:nvSpPr>
        <p:spPr bwMode="auto">
          <a:xfrm>
            <a:off x="8067122" y="4964847"/>
            <a:ext cx="992188"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N4</a:t>
            </a:r>
          </a:p>
        </p:txBody>
      </p:sp>
      <p:sp>
        <p:nvSpPr>
          <p:cNvPr id="98" name="Line 30"/>
          <p:cNvSpPr>
            <a:spLocks noChangeShapeType="1"/>
          </p:cNvSpPr>
          <p:nvPr/>
        </p:nvSpPr>
        <p:spPr bwMode="auto">
          <a:xfrm flipV="1">
            <a:off x="4439420" y="5456471"/>
            <a:ext cx="5864950" cy="16944"/>
          </a:xfrm>
          <a:prstGeom prst="line">
            <a:avLst/>
          </a:prstGeom>
          <a:noFill/>
          <a:ln w="28575">
            <a:solidFill>
              <a:schemeClr val="accent4">
                <a:lumMod val="50000"/>
              </a:schemeClr>
            </a:solidFill>
            <a:round/>
            <a:headEnd/>
            <a:tailEnd/>
          </a:ln>
        </p:spPr>
        <p:txBody>
          <a:bodyPr lIns="91438" tIns="45719" rIns="91438" bIns="45719"/>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2400" b="0" i="0" u="none" strike="noStrike" kern="1200" cap="none" spc="0" normalizeH="0" baseline="0" noProof="0">
              <a:ln>
                <a:noFill/>
              </a:ln>
              <a:solidFill>
                <a:srgbClr val="181818"/>
              </a:solidFill>
              <a:effectLst/>
              <a:uLnTx/>
              <a:uFillTx/>
              <a:latin typeface="Ericsson Hilda"/>
              <a:ea typeface="ＭＳ Ｐゴシック" charset="0"/>
              <a:cs typeface="Arial" charset="0"/>
            </a:endParaRPr>
          </a:p>
        </p:txBody>
      </p:sp>
      <p:sp>
        <p:nvSpPr>
          <p:cNvPr id="25621" name="Text Box 144"/>
          <p:cNvSpPr txBox="1">
            <a:spLocks noChangeAspect="1" noChangeArrowheads="1"/>
          </p:cNvSpPr>
          <p:nvPr/>
        </p:nvSpPr>
        <p:spPr bwMode="auto">
          <a:xfrm>
            <a:off x="5133181" y="4096980"/>
            <a:ext cx="992188"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N1</a:t>
            </a:r>
          </a:p>
        </p:txBody>
      </p:sp>
      <p:cxnSp>
        <p:nvCxnSpPr>
          <p:cNvPr id="25622" name="Straight Connector 135"/>
          <p:cNvCxnSpPr>
            <a:cxnSpLocks/>
            <a:stCxn id="250" idx="2"/>
            <a:endCxn id="242" idx="0"/>
          </p:cNvCxnSpPr>
          <p:nvPr/>
        </p:nvCxnSpPr>
        <p:spPr bwMode="auto">
          <a:xfrm>
            <a:off x="8350222" y="4756724"/>
            <a:ext cx="487" cy="420472"/>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169" name="Title 1"/>
          <p:cNvSpPr>
            <a:spLocks noGrp="1"/>
          </p:cNvSpPr>
          <p:nvPr>
            <p:ph type="title"/>
          </p:nvPr>
        </p:nvSpPr>
        <p:spPr/>
        <p:txBody>
          <a:bodyPr>
            <a:normAutofit/>
          </a:bodyPr>
          <a:lstStyle/>
          <a:p>
            <a:pPr>
              <a:defRPr/>
            </a:pPr>
            <a:r>
              <a:rPr lang="en-US"/>
              <a:t>5G System architecture</a:t>
            </a:r>
            <a:br>
              <a:rPr lang="en-US"/>
            </a:br>
            <a:r>
              <a:rPr lang="en-US" sz="2800"/>
              <a:t>Release 16 included 5G Core NFs </a:t>
            </a:r>
            <a:endParaRPr lang="en-US" sz="3200"/>
          </a:p>
        </p:txBody>
      </p:sp>
      <p:sp>
        <p:nvSpPr>
          <p:cNvPr id="172" name="Text Box 144"/>
          <p:cNvSpPr txBox="1">
            <a:spLocks noChangeAspect="1" noChangeArrowheads="1"/>
          </p:cNvSpPr>
          <p:nvPr/>
        </p:nvSpPr>
        <p:spPr bwMode="auto">
          <a:xfrm>
            <a:off x="6588741" y="3938569"/>
            <a:ext cx="992188"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Namf</a:t>
            </a:r>
            <a:endPar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sp>
        <p:nvSpPr>
          <p:cNvPr id="173" name="Text Box 144"/>
          <p:cNvSpPr txBox="1">
            <a:spLocks noChangeAspect="1" noChangeArrowheads="1"/>
          </p:cNvSpPr>
          <p:nvPr/>
        </p:nvSpPr>
        <p:spPr bwMode="auto">
          <a:xfrm>
            <a:off x="4619146" y="3371339"/>
            <a:ext cx="992188"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Nausf</a:t>
            </a:r>
            <a:endPar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sp>
        <p:nvSpPr>
          <p:cNvPr id="174" name="Text Box 144"/>
          <p:cNvSpPr txBox="1">
            <a:spLocks noChangeAspect="1" noChangeArrowheads="1"/>
          </p:cNvSpPr>
          <p:nvPr/>
        </p:nvSpPr>
        <p:spPr bwMode="auto">
          <a:xfrm>
            <a:off x="6757206" y="3375258"/>
            <a:ext cx="992188"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Npcf</a:t>
            </a:r>
            <a:endPar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sp>
        <p:nvSpPr>
          <p:cNvPr id="175" name="Text Box 144"/>
          <p:cNvSpPr txBox="1">
            <a:spLocks noChangeAspect="1" noChangeArrowheads="1"/>
          </p:cNvSpPr>
          <p:nvPr/>
        </p:nvSpPr>
        <p:spPr bwMode="auto">
          <a:xfrm>
            <a:off x="6059841" y="3391900"/>
            <a:ext cx="992188"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Nudm</a:t>
            </a:r>
            <a:endPar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sp>
        <p:nvSpPr>
          <p:cNvPr id="176" name="Text Box 144"/>
          <p:cNvSpPr txBox="1">
            <a:spLocks noChangeAspect="1" noChangeArrowheads="1"/>
          </p:cNvSpPr>
          <p:nvPr/>
        </p:nvSpPr>
        <p:spPr bwMode="auto">
          <a:xfrm>
            <a:off x="8178788" y="3935200"/>
            <a:ext cx="741516"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Nsmf</a:t>
            </a:r>
            <a:endPar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sp>
        <p:nvSpPr>
          <p:cNvPr id="177" name="Text Box 144"/>
          <p:cNvSpPr txBox="1">
            <a:spLocks noChangeAspect="1" noChangeArrowheads="1"/>
          </p:cNvSpPr>
          <p:nvPr/>
        </p:nvSpPr>
        <p:spPr bwMode="auto">
          <a:xfrm>
            <a:off x="10596904" y="3387141"/>
            <a:ext cx="992188"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Naf</a:t>
            </a:r>
            <a:endPar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sp>
        <p:nvSpPr>
          <p:cNvPr id="159" name="Text Box 144"/>
          <p:cNvSpPr txBox="1">
            <a:spLocks noChangeAspect="1" noChangeArrowheads="1"/>
          </p:cNvSpPr>
          <p:nvPr/>
        </p:nvSpPr>
        <p:spPr bwMode="auto">
          <a:xfrm>
            <a:off x="5390533" y="3378380"/>
            <a:ext cx="791710"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Nudr</a:t>
            </a:r>
            <a:endPar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sp>
        <p:nvSpPr>
          <p:cNvPr id="160" name="Content Placeholder 3"/>
          <p:cNvSpPr txBox="1">
            <a:spLocks/>
          </p:cNvSpPr>
          <p:nvPr/>
        </p:nvSpPr>
        <p:spPr>
          <a:xfrm>
            <a:off x="472919" y="1590609"/>
            <a:ext cx="4159720" cy="3162395"/>
          </a:xfrm>
          <a:prstGeom prst="rect">
            <a:avLst/>
          </a:prstGeom>
        </p:spPr>
        <p:txBody>
          <a:bodyPr/>
          <a:lstStyle>
            <a:lvl1pPr marL="176213" indent="-176213" algn="l" rtl="0" eaLnBrk="1" fontAlgn="base" hangingPunct="1">
              <a:spcBef>
                <a:spcPct val="20000"/>
              </a:spcBef>
              <a:spcAft>
                <a:spcPct val="0"/>
              </a:spcAft>
              <a:buClr>
                <a:srgbClr val="00A9D4"/>
              </a:buClr>
              <a:buFont typeface="Arial" charset="0"/>
              <a:buChar char="›"/>
              <a:defRPr sz="2400">
                <a:solidFill>
                  <a:schemeClr val="tx1"/>
                </a:solidFill>
                <a:latin typeface="+mn-lt"/>
                <a:ea typeface="+mn-ea"/>
                <a:cs typeface="+mn-cs"/>
              </a:defRPr>
            </a:lvl1pPr>
            <a:lvl2pPr marL="533400" indent="-177800"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2pPr>
            <a:lvl3pPr marL="892175" indent="-179388" algn="l" rtl="0" eaLnBrk="1" fontAlgn="base" hangingPunct="1">
              <a:spcBef>
                <a:spcPct val="20000"/>
              </a:spcBef>
              <a:spcAft>
                <a:spcPct val="0"/>
              </a:spcAft>
              <a:buClr>
                <a:srgbClr val="92CCE5"/>
              </a:buClr>
              <a:buFont typeface="Ericsson Capital TT" pitchFamily="2" charset="0"/>
              <a:buChar char="›"/>
              <a:defRPr sz="2000">
                <a:solidFill>
                  <a:schemeClr val="tx1"/>
                </a:solidFill>
                <a:latin typeface="+mn-lt"/>
              </a:defRPr>
            </a:lvl3pPr>
            <a:lvl4pPr marL="125253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4pPr>
            <a:lvl5pPr marL="16144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5pPr>
            <a:lvl6pPr marL="20716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9pPr>
          </a:lstStyle>
          <a:p>
            <a:pPr marL="0" lvl="0" indent="0">
              <a:spcBef>
                <a:spcPts val="0"/>
              </a:spcBef>
              <a:spcAft>
                <a:spcPts val="600"/>
              </a:spcAft>
              <a:buNone/>
              <a:defRPr/>
            </a:pPr>
            <a:r>
              <a:rPr lang="en-US" sz="1800" kern="0" spc="0">
                <a:solidFill>
                  <a:srgbClr val="181818"/>
                </a:solidFill>
                <a:latin typeface="Ericsson Hilda"/>
              </a:rPr>
              <a:t>Additions in Rel-16:</a:t>
            </a:r>
          </a:p>
          <a:p>
            <a:pPr lvl="0">
              <a:spcBef>
                <a:spcPts val="0"/>
              </a:spcBef>
              <a:spcAft>
                <a:spcPts val="600"/>
              </a:spcAft>
              <a:defRPr/>
            </a:pPr>
            <a:r>
              <a:rPr lang="en-US" sz="1800" kern="0" spc="0">
                <a:solidFill>
                  <a:srgbClr val="181818"/>
                </a:solidFill>
                <a:latin typeface="Ericsson Hilda"/>
              </a:rPr>
              <a:t>SCP, </a:t>
            </a:r>
            <a:r>
              <a:rPr lang="en-US" sz="1800" kern="0">
                <a:solidFill>
                  <a:srgbClr val="181818"/>
                </a:solidFill>
              </a:rPr>
              <a:t>W-AGF, UCMF, NSSAAF </a:t>
            </a:r>
            <a:r>
              <a:rPr lang="en-US" sz="1800" kern="0" spc="0">
                <a:solidFill>
                  <a:srgbClr val="181818"/>
                </a:solidFill>
                <a:latin typeface="Ericsson Hilda"/>
              </a:rPr>
              <a:t>added in rel-16 (</a:t>
            </a:r>
            <a:r>
              <a:rPr kumimoji="0" lang="en-US" sz="1400" b="0" i="0" u="none" strike="noStrike" kern="0" cap="none" normalizeH="0" baseline="0" noProof="0">
                <a:ln>
                  <a:noFill/>
                </a:ln>
                <a:solidFill>
                  <a:srgbClr val="181818"/>
                </a:solidFill>
                <a:effectLst/>
                <a:uLnTx/>
                <a:uFillTx/>
                <a:latin typeface="Ericsson Hilda"/>
                <a:ea typeface="+mn-ea"/>
                <a:cs typeface="+mn-cs"/>
              </a:rPr>
              <a:t>Trusted non-3GPP not incl.)</a:t>
            </a:r>
          </a:p>
          <a:p>
            <a:pPr lvl="1">
              <a:spcBef>
                <a:spcPts val="0"/>
              </a:spcBef>
              <a:spcAft>
                <a:spcPts val="600"/>
              </a:spcAft>
              <a:defRPr/>
            </a:pPr>
            <a:r>
              <a:rPr lang="en-US" sz="1400" kern="0" spc="0">
                <a:solidFill>
                  <a:srgbClr val="181818"/>
                </a:solidFill>
                <a:latin typeface="Ericsson Hilda"/>
              </a:rPr>
              <a:t>SCP for </a:t>
            </a:r>
            <a:r>
              <a:rPr lang="en-US" sz="1400" kern="0">
                <a:solidFill>
                  <a:srgbClr val="181818"/>
                </a:solidFill>
                <a:latin typeface="Ericsson Hilda"/>
              </a:rPr>
              <a:t>Indirect communication between NFs, described in the following slides</a:t>
            </a:r>
          </a:p>
          <a:p>
            <a:pPr lvl="1">
              <a:spcBef>
                <a:spcPts val="0"/>
              </a:spcBef>
              <a:spcAft>
                <a:spcPts val="600"/>
              </a:spcAft>
              <a:defRPr/>
            </a:pPr>
            <a:r>
              <a:rPr kumimoji="0" lang="en-US" sz="1400" b="0" i="0" u="none" strike="noStrike" kern="0" cap="none" spc="0" normalizeH="0" baseline="0" noProof="0">
                <a:ln>
                  <a:noFill/>
                </a:ln>
                <a:solidFill>
                  <a:srgbClr val="181818"/>
                </a:solidFill>
                <a:effectLst/>
                <a:uLnTx/>
                <a:uFillTx/>
                <a:latin typeface="Ericsson Hilda"/>
                <a:ea typeface="+mn-ea"/>
                <a:cs typeface="+mn-cs"/>
              </a:rPr>
              <a:t>NSSAAF for performing </a:t>
            </a:r>
            <a:r>
              <a:rPr kumimoji="0" lang="en-US" sz="1400" b="0" i="0" u="none" strike="noStrike" kern="0" cap="none" spc="0" normalizeH="0" baseline="0" noProof="0" err="1">
                <a:ln>
                  <a:noFill/>
                </a:ln>
                <a:solidFill>
                  <a:srgbClr val="181818"/>
                </a:solidFill>
                <a:effectLst/>
                <a:uLnTx/>
                <a:uFillTx/>
                <a:latin typeface="Ericsson Hilda"/>
                <a:ea typeface="+mn-ea"/>
                <a:cs typeface="+mn-cs"/>
              </a:rPr>
              <a:t>Nw</a:t>
            </a:r>
            <a:r>
              <a:rPr kumimoji="0" lang="en-US" sz="1400" b="0" i="0" u="none" strike="noStrike" kern="0" cap="none" spc="0" normalizeH="0" baseline="0" noProof="0">
                <a:ln>
                  <a:noFill/>
                </a:ln>
                <a:solidFill>
                  <a:srgbClr val="181818"/>
                </a:solidFill>
                <a:effectLst/>
                <a:uLnTx/>
                <a:uFillTx/>
                <a:latin typeface="Ericsson Hilda"/>
                <a:ea typeface="+mn-ea"/>
                <a:cs typeface="+mn-cs"/>
              </a:rPr>
              <a:t> slice specific Authentication and Authorization</a:t>
            </a:r>
          </a:p>
          <a:p>
            <a:pPr lvl="1">
              <a:spcBef>
                <a:spcPts val="0"/>
              </a:spcBef>
              <a:spcAft>
                <a:spcPts val="600"/>
              </a:spcAft>
              <a:defRPr/>
            </a:pPr>
            <a:r>
              <a:rPr lang="en-US" sz="1400" kern="0">
                <a:solidFill>
                  <a:srgbClr val="181818"/>
                </a:solidFill>
                <a:latin typeface="Ericsson Hilda"/>
              </a:rPr>
              <a:t>UCMF for storing and handling translation of coding for UE specific radio capabilities</a:t>
            </a:r>
          </a:p>
          <a:p>
            <a:pPr lvl="1">
              <a:spcBef>
                <a:spcPts val="0"/>
              </a:spcBef>
              <a:spcAft>
                <a:spcPts val="600"/>
              </a:spcAft>
              <a:defRPr/>
            </a:pPr>
            <a:r>
              <a:rPr kumimoji="0" lang="en-US" sz="1400" b="0" i="0" u="none" strike="noStrike" kern="0" cap="none" spc="0" normalizeH="0" baseline="0" noProof="0">
                <a:ln>
                  <a:noFill/>
                </a:ln>
                <a:solidFill>
                  <a:srgbClr val="181818"/>
                </a:solidFill>
                <a:effectLst/>
                <a:uLnTx/>
                <a:uFillTx/>
                <a:latin typeface="Ericsson Hilda"/>
                <a:ea typeface="+mn-ea"/>
                <a:cs typeface="+mn-cs"/>
              </a:rPr>
              <a:t>W-AGF Access gateway for interfacing wireline access and separating NAS towards AMF</a:t>
            </a:r>
          </a:p>
          <a:p>
            <a:pPr lvl="1">
              <a:spcBef>
                <a:spcPts val="0"/>
              </a:spcBef>
              <a:spcAft>
                <a:spcPts val="600"/>
              </a:spcAft>
              <a:defRPr/>
            </a:pPr>
            <a:endParaRPr kumimoji="0" lang="en-US" sz="1400" b="0" i="0" u="none" strike="noStrike" kern="0" cap="none" spc="0" normalizeH="0" baseline="0" noProof="0">
              <a:ln>
                <a:noFill/>
              </a:ln>
              <a:solidFill>
                <a:srgbClr val="181818"/>
              </a:solidFill>
              <a:effectLst/>
              <a:uLnTx/>
              <a:uFillTx/>
              <a:latin typeface="Ericsson Hilda"/>
              <a:ea typeface="+mn-ea"/>
              <a:cs typeface="+mn-cs"/>
            </a:endParaRPr>
          </a:p>
        </p:txBody>
      </p:sp>
      <p:sp>
        <p:nvSpPr>
          <p:cNvPr id="162" name="Oval 161"/>
          <p:cNvSpPr/>
          <p:nvPr/>
        </p:nvSpPr>
        <p:spPr bwMode="auto">
          <a:xfrm>
            <a:off x="5542956" y="3202607"/>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87" name="Text Box 144"/>
          <p:cNvSpPr txBox="1">
            <a:spLocks noChangeAspect="1" noChangeArrowheads="1"/>
          </p:cNvSpPr>
          <p:nvPr/>
        </p:nvSpPr>
        <p:spPr bwMode="auto">
          <a:xfrm>
            <a:off x="7605740" y="3365596"/>
            <a:ext cx="767865"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Nnssf</a:t>
            </a:r>
            <a:endPar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cxnSp>
        <p:nvCxnSpPr>
          <p:cNvPr id="182" name="Straight Connector 133"/>
          <p:cNvCxnSpPr>
            <a:cxnSpLocks/>
          </p:cNvCxnSpPr>
          <p:nvPr/>
        </p:nvCxnSpPr>
        <p:spPr bwMode="auto">
          <a:xfrm flipH="1">
            <a:off x="2977639" y="4300057"/>
            <a:ext cx="2304435" cy="725314"/>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206" name="Straight Connector 205"/>
          <p:cNvCxnSpPr>
            <a:cxnSpLocks/>
          </p:cNvCxnSpPr>
          <p:nvPr/>
        </p:nvCxnSpPr>
        <p:spPr bwMode="auto">
          <a:xfrm>
            <a:off x="4957006" y="3560356"/>
            <a:ext cx="5896871" cy="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207" name="Straight Connector 206"/>
          <p:cNvCxnSpPr>
            <a:cxnSpLocks/>
          </p:cNvCxnSpPr>
          <p:nvPr/>
        </p:nvCxnSpPr>
        <p:spPr bwMode="auto">
          <a:xfrm>
            <a:off x="5616403" y="3077884"/>
            <a:ext cx="7186" cy="47816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83" name="Straight Connector 182">
            <a:extLst>
              <a:ext uri="{FF2B5EF4-FFF2-40B4-BE49-F238E27FC236}">
                <a16:creationId xmlns:a16="http://schemas.microsoft.com/office/drawing/2014/main" id="{4F2D51B4-76BA-4876-BC2C-5BE86D796F80}"/>
              </a:ext>
            </a:extLst>
          </p:cNvPr>
          <p:cNvCxnSpPr>
            <a:cxnSpLocks/>
          </p:cNvCxnSpPr>
          <p:nvPr/>
        </p:nvCxnSpPr>
        <p:spPr bwMode="auto">
          <a:xfrm>
            <a:off x="4895890" y="3062587"/>
            <a:ext cx="7186" cy="47816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214" name="Straight Connector 213">
            <a:extLst>
              <a:ext uri="{FF2B5EF4-FFF2-40B4-BE49-F238E27FC236}">
                <a16:creationId xmlns:a16="http://schemas.microsoft.com/office/drawing/2014/main" id="{75D087E2-57E1-4FDD-86C1-1CD2D0141E25}"/>
              </a:ext>
            </a:extLst>
          </p:cNvPr>
          <p:cNvCxnSpPr>
            <a:cxnSpLocks/>
          </p:cNvCxnSpPr>
          <p:nvPr/>
        </p:nvCxnSpPr>
        <p:spPr bwMode="auto">
          <a:xfrm>
            <a:off x="6320310" y="3070573"/>
            <a:ext cx="7186" cy="47816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215" name="Straight Connector 214">
            <a:extLst>
              <a:ext uri="{FF2B5EF4-FFF2-40B4-BE49-F238E27FC236}">
                <a16:creationId xmlns:a16="http://schemas.microsoft.com/office/drawing/2014/main" id="{9E0A79E2-9639-4D8B-9CCD-EFD04D6C840C}"/>
              </a:ext>
            </a:extLst>
          </p:cNvPr>
          <p:cNvCxnSpPr>
            <a:cxnSpLocks/>
            <a:endCxn id="249" idx="0"/>
          </p:cNvCxnSpPr>
          <p:nvPr/>
        </p:nvCxnSpPr>
        <p:spPr bwMode="auto">
          <a:xfrm>
            <a:off x="6884411" y="3611188"/>
            <a:ext cx="7186" cy="557597"/>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216" name="Straight Connector 215">
            <a:extLst>
              <a:ext uri="{FF2B5EF4-FFF2-40B4-BE49-F238E27FC236}">
                <a16:creationId xmlns:a16="http://schemas.microsoft.com/office/drawing/2014/main" id="{24B13A1E-BAFB-41C7-A13E-6ABCB396189F}"/>
              </a:ext>
            </a:extLst>
          </p:cNvPr>
          <p:cNvCxnSpPr>
            <a:cxnSpLocks/>
            <a:endCxn id="250" idx="0"/>
          </p:cNvCxnSpPr>
          <p:nvPr/>
        </p:nvCxnSpPr>
        <p:spPr bwMode="auto">
          <a:xfrm>
            <a:off x="8338528" y="3596455"/>
            <a:ext cx="11694" cy="584776"/>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217" name="Straight Connector 216">
            <a:extLst>
              <a:ext uri="{FF2B5EF4-FFF2-40B4-BE49-F238E27FC236}">
                <a16:creationId xmlns:a16="http://schemas.microsoft.com/office/drawing/2014/main" id="{9FA36852-A094-4EF5-B7CD-8FCF83270AA5}"/>
              </a:ext>
            </a:extLst>
          </p:cNvPr>
          <p:cNvCxnSpPr>
            <a:cxnSpLocks/>
          </p:cNvCxnSpPr>
          <p:nvPr/>
        </p:nvCxnSpPr>
        <p:spPr bwMode="auto">
          <a:xfrm>
            <a:off x="7057487" y="3062936"/>
            <a:ext cx="7186" cy="47816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218" name="Straight Connector 217">
            <a:extLst>
              <a:ext uri="{FF2B5EF4-FFF2-40B4-BE49-F238E27FC236}">
                <a16:creationId xmlns:a16="http://schemas.microsoft.com/office/drawing/2014/main" id="{2CC930F1-8541-408E-BC98-2B5FD813A92A}"/>
              </a:ext>
            </a:extLst>
          </p:cNvPr>
          <p:cNvCxnSpPr>
            <a:cxnSpLocks/>
          </p:cNvCxnSpPr>
          <p:nvPr/>
        </p:nvCxnSpPr>
        <p:spPr bwMode="auto">
          <a:xfrm>
            <a:off x="7786438" y="3055155"/>
            <a:ext cx="7186" cy="47816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219" name="Straight Connector 218">
            <a:extLst>
              <a:ext uri="{FF2B5EF4-FFF2-40B4-BE49-F238E27FC236}">
                <a16:creationId xmlns:a16="http://schemas.microsoft.com/office/drawing/2014/main" id="{03A13CB3-F220-4B1A-82B5-9FC97C17E4DE}"/>
              </a:ext>
            </a:extLst>
          </p:cNvPr>
          <p:cNvCxnSpPr>
            <a:cxnSpLocks/>
          </p:cNvCxnSpPr>
          <p:nvPr/>
        </p:nvCxnSpPr>
        <p:spPr bwMode="auto">
          <a:xfrm>
            <a:off x="9226707" y="3062936"/>
            <a:ext cx="7186" cy="47816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220" name="Straight Connector 219">
            <a:extLst>
              <a:ext uri="{FF2B5EF4-FFF2-40B4-BE49-F238E27FC236}">
                <a16:creationId xmlns:a16="http://schemas.microsoft.com/office/drawing/2014/main" id="{6E67CE8A-4CEA-4A5F-8108-8E4B2F99ADD1}"/>
              </a:ext>
            </a:extLst>
          </p:cNvPr>
          <p:cNvCxnSpPr>
            <a:cxnSpLocks/>
          </p:cNvCxnSpPr>
          <p:nvPr/>
        </p:nvCxnSpPr>
        <p:spPr bwMode="auto">
          <a:xfrm>
            <a:off x="10846691" y="3077884"/>
            <a:ext cx="7186" cy="47816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221" name="Oval 220">
            <a:extLst>
              <a:ext uri="{FF2B5EF4-FFF2-40B4-BE49-F238E27FC236}">
                <a16:creationId xmlns:a16="http://schemas.microsoft.com/office/drawing/2014/main" id="{FCE6296D-6E58-4A49-BC1E-FC7ABD71C7AD}"/>
              </a:ext>
            </a:extLst>
          </p:cNvPr>
          <p:cNvSpPr/>
          <p:nvPr/>
        </p:nvSpPr>
        <p:spPr bwMode="auto">
          <a:xfrm>
            <a:off x="4823079" y="3194013"/>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22" name="Oval 221">
            <a:extLst>
              <a:ext uri="{FF2B5EF4-FFF2-40B4-BE49-F238E27FC236}">
                <a16:creationId xmlns:a16="http://schemas.microsoft.com/office/drawing/2014/main" id="{4CCC064F-1B24-4B35-A185-BD0F41104C43}"/>
              </a:ext>
            </a:extLst>
          </p:cNvPr>
          <p:cNvSpPr/>
          <p:nvPr/>
        </p:nvSpPr>
        <p:spPr bwMode="auto">
          <a:xfrm>
            <a:off x="6259881" y="3209791"/>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23" name="Oval 222">
            <a:extLst>
              <a:ext uri="{FF2B5EF4-FFF2-40B4-BE49-F238E27FC236}">
                <a16:creationId xmlns:a16="http://schemas.microsoft.com/office/drawing/2014/main" id="{70DB4543-DEAD-455C-9A02-B8A366DFFDA9}"/>
              </a:ext>
            </a:extLst>
          </p:cNvPr>
          <p:cNvSpPr/>
          <p:nvPr/>
        </p:nvSpPr>
        <p:spPr bwMode="auto">
          <a:xfrm>
            <a:off x="6991485" y="3202225"/>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24" name="Oval 223">
            <a:extLst>
              <a:ext uri="{FF2B5EF4-FFF2-40B4-BE49-F238E27FC236}">
                <a16:creationId xmlns:a16="http://schemas.microsoft.com/office/drawing/2014/main" id="{5418E554-AD14-4575-965A-4F3EDD282F3C}"/>
              </a:ext>
            </a:extLst>
          </p:cNvPr>
          <p:cNvSpPr/>
          <p:nvPr/>
        </p:nvSpPr>
        <p:spPr bwMode="auto">
          <a:xfrm>
            <a:off x="7720578" y="3194272"/>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25" name="Oval 224">
            <a:extLst>
              <a:ext uri="{FF2B5EF4-FFF2-40B4-BE49-F238E27FC236}">
                <a16:creationId xmlns:a16="http://schemas.microsoft.com/office/drawing/2014/main" id="{C350BDE5-D4C9-41FF-BC81-E4C3AAED5F21}"/>
              </a:ext>
            </a:extLst>
          </p:cNvPr>
          <p:cNvSpPr/>
          <p:nvPr/>
        </p:nvSpPr>
        <p:spPr bwMode="auto">
          <a:xfrm>
            <a:off x="9158264" y="3187838"/>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26" name="Oval 225">
            <a:extLst>
              <a:ext uri="{FF2B5EF4-FFF2-40B4-BE49-F238E27FC236}">
                <a16:creationId xmlns:a16="http://schemas.microsoft.com/office/drawing/2014/main" id="{D7041F0B-D7DE-4322-931A-0B8892EBFC36}"/>
              </a:ext>
            </a:extLst>
          </p:cNvPr>
          <p:cNvSpPr/>
          <p:nvPr/>
        </p:nvSpPr>
        <p:spPr bwMode="auto">
          <a:xfrm>
            <a:off x="10786804" y="3202607"/>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27" name="Oval 226">
            <a:extLst>
              <a:ext uri="{FF2B5EF4-FFF2-40B4-BE49-F238E27FC236}">
                <a16:creationId xmlns:a16="http://schemas.microsoft.com/office/drawing/2014/main" id="{70ED5429-6FED-4C59-B6EB-99282424AF3E}"/>
              </a:ext>
            </a:extLst>
          </p:cNvPr>
          <p:cNvSpPr/>
          <p:nvPr/>
        </p:nvSpPr>
        <p:spPr bwMode="auto">
          <a:xfrm>
            <a:off x="6822333" y="3781057"/>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1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28" name="Oval 227">
            <a:extLst>
              <a:ext uri="{FF2B5EF4-FFF2-40B4-BE49-F238E27FC236}">
                <a16:creationId xmlns:a16="http://schemas.microsoft.com/office/drawing/2014/main" id="{DF74C6DF-E183-42D2-8977-A32BDDC25BB1}"/>
              </a:ext>
            </a:extLst>
          </p:cNvPr>
          <p:cNvSpPr/>
          <p:nvPr/>
        </p:nvSpPr>
        <p:spPr bwMode="auto">
          <a:xfrm>
            <a:off x="8272903" y="3773150"/>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1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29" name="Text Box 144">
            <a:extLst>
              <a:ext uri="{FF2B5EF4-FFF2-40B4-BE49-F238E27FC236}">
                <a16:creationId xmlns:a16="http://schemas.microsoft.com/office/drawing/2014/main" id="{BF7261D6-B387-487A-B9E1-CBB5D6348C9B}"/>
              </a:ext>
            </a:extLst>
          </p:cNvPr>
          <p:cNvSpPr txBox="1">
            <a:spLocks noChangeAspect="1" noChangeArrowheads="1"/>
          </p:cNvSpPr>
          <p:nvPr/>
        </p:nvSpPr>
        <p:spPr bwMode="auto">
          <a:xfrm>
            <a:off x="9018297" y="3376932"/>
            <a:ext cx="767865"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Nudsf</a:t>
            </a:r>
            <a:endPar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cxnSp>
        <p:nvCxnSpPr>
          <p:cNvPr id="259" name="Straight Connector 133">
            <a:extLst>
              <a:ext uri="{FF2B5EF4-FFF2-40B4-BE49-F238E27FC236}">
                <a16:creationId xmlns:a16="http://schemas.microsoft.com/office/drawing/2014/main" id="{A046E588-5F71-4315-B4E9-E424C913BCAE}"/>
              </a:ext>
            </a:extLst>
          </p:cNvPr>
          <p:cNvCxnSpPr>
            <a:cxnSpLocks/>
            <a:stCxn id="336" idx="3"/>
            <a:endCxn id="249" idx="1"/>
          </p:cNvCxnSpPr>
          <p:nvPr/>
        </p:nvCxnSpPr>
        <p:spPr bwMode="auto">
          <a:xfrm flipV="1">
            <a:off x="4411465" y="4456532"/>
            <a:ext cx="2300132" cy="1002228"/>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167" name="Text Box 144">
            <a:extLst>
              <a:ext uri="{FF2B5EF4-FFF2-40B4-BE49-F238E27FC236}">
                <a16:creationId xmlns:a16="http://schemas.microsoft.com/office/drawing/2014/main" id="{1096EC00-8E15-4531-93C9-595E3B2584ED}"/>
              </a:ext>
            </a:extLst>
          </p:cNvPr>
          <p:cNvSpPr txBox="1">
            <a:spLocks noChangeAspect="1" noChangeArrowheads="1"/>
          </p:cNvSpPr>
          <p:nvPr/>
        </p:nvSpPr>
        <p:spPr bwMode="auto">
          <a:xfrm>
            <a:off x="4791458" y="1262876"/>
            <a:ext cx="1121746" cy="19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srgbClr val="181818"/>
                </a:solidFill>
                <a:effectLst/>
                <a:uLnTx/>
                <a:uFillTx/>
                <a:latin typeface="Ericsson Hilda"/>
                <a:ea typeface="MS PGothic" charset="-128"/>
                <a:cs typeface="+mn-cs"/>
              </a:rPr>
              <a:t>5GC</a:t>
            </a:r>
          </a:p>
        </p:txBody>
      </p:sp>
      <p:cxnSp>
        <p:nvCxnSpPr>
          <p:cNvPr id="189" name="Straight Connector 133">
            <a:extLst>
              <a:ext uri="{FF2B5EF4-FFF2-40B4-BE49-F238E27FC236}">
                <a16:creationId xmlns:a16="http://schemas.microsoft.com/office/drawing/2014/main" id="{322FFB2F-1F1B-44EE-9868-9C3039FB295D}"/>
              </a:ext>
            </a:extLst>
          </p:cNvPr>
          <p:cNvCxnSpPr>
            <a:cxnSpLocks/>
          </p:cNvCxnSpPr>
          <p:nvPr/>
        </p:nvCxnSpPr>
        <p:spPr bwMode="auto">
          <a:xfrm flipH="1">
            <a:off x="5293821" y="4265515"/>
            <a:ext cx="1434965" cy="34119"/>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90" name="Straight Connector 189">
            <a:extLst>
              <a:ext uri="{FF2B5EF4-FFF2-40B4-BE49-F238E27FC236}">
                <a16:creationId xmlns:a16="http://schemas.microsoft.com/office/drawing/2014/main" id="{EDCE98FC-A229-4E3A-9B20-45E565E037F7}"/>
              </a:ext>
            </a:extLst>
          </p:cNvPr>
          <p:cNvCxnSpPr>
            <a:cxnSpLocks/>
            <a:stCxn id="290" idx="2"/>
          </p:cNvCxnSpPr>
          <p:nvPr/>
        </p:nvCxnSpPr>
        <p:spPr bwMode="auto">
          <a:xfrm flipH="1">
            <a:off x="5957810" y="2103429"/>
            <a:ext cx="790" cy="1426764"/>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194" name="Text Box 144">
            <a:extLst>
              <a:ext uri="{FF2B5EF4-FFF2-40B4-BE49-F238E27FC236}">
                <a16:creationId xmlns:a16="http://schemas.microsoft.com/office/drawing/2014/main" id="{2BBE9224-5152-4867-B831-311ECFF92AE9}"/>
              </a:ext>
            </a:extLst>
          </p:cNvPr>
          <p:cNvSpPr txBox="1">
            <a:spLocks noChangeAspect="1" noChangeArrowheads="1"/>
          </p:cNvSpPr>
          <p:nvPr/>
        </p:nvSpPr>
        <p:spPr bwMode="auto">
          <a:xfrm>
            <a:off x="5760422" y="2203547"/>
            <a:ext cx="992188"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Nsmsf</a:t>
            </a:r>
            <a:endPar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sp>
        <p:nvSpPr>
          <p:cNvPr id="195" name="Oval 194">
            <a:extLst>
              <a:ext uri="{FF2B5EF4-FFF2-40B4-BE49-F238E27FC236}">
                <a16:creationId xmlns:a16="http://schemas.microsoft.com/office/drawing/2014/main" id="{FCFA5074-3D57-4AD6-B860-EABBB25A8594}"/>
              </a:ext>
            </a:extLst>
          </p:cNvPr>
          <p:cNvSpPr/>
          <p:nvPr/>
        </p:nvSpPr>
        <p:spPr bwMode="auto">
          <a:xfrm>
            <a:off x="5885283" y="2207601"/>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1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00" name="Text Box 144">
            <a:extLst>
              <a:ext uri="{FF2B5EF4-FFF2-40B4-BE49-F238E27FC236}">
                <a16:creationId xmlns:a16="http://schemas.microsoft.com/office/drawing/2014/main" id="{648A1508-43D9-4FB7-A8AA-F343FA057287}"/>
              </a:ext>
            </a:extLst>
          </p:cNvPr>
          <p:cNvSpPr txBox="1">
            <a:spLocks noChangeAspect="1" noChangeArrowheads="1"/>
          </p:cNvSpPr>
          <p:nvPr/>
        </p:nvSpPr>
        <p:spPr bwMode="auto">
          <a:xfrm>
            <a:off x="7278909" y="2227437"/>
            <a:ext cx="992188"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N5g-eir</a:t>
            </a:r>
          </a:p>
        </p:txBody>
      </p:sp>
      <p:sp>
        <p:nvSpPr>
          <p:cNvPr id="235" name="Text Box 144">
            <a:extLst>
              <a:ext uri="{FF2B5EF4-FFF2-40B4-BE49-F238E27FC236}">
                <a16:creationId xmlns:a16="http://schemas.microsoft.com/office/drawing/2014/main" id="{C2E2D531-4F98-4FBC-A13E-FAE2777BC299}"/>
              </a:ext>
            </a:extLst>
          </p:cNvPr>
          <p:cNvSpPr txBox="1">
            <a:spLocks noChangeAspect="1" noChangeArrowheads="1"/>
          </p:cNvSpPr>
          <p:nvPr/>
        </p:nvSpPr>
        <p:spPr bwMode="auto">
          <a:xfrm>
            <a:off x="7908012" y="2227995"/>
            <a:ext cx="992188"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Nchf</a:t>
            </a:r>
            <a:endPar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cxnSp>
        <p:nvCxnSpPr>
          <p:cNvPr id="13" name="Straight Connector 12">
            <a:extLst>
              <a:ext uri="{FF2B5EF4-FFF2-40B4-BE49-F238E27FC236}">
                <a16:creationId xmlns:a16="http://schemas.microsoft.com/office/drawing/2014/main" id="{33FC9B51-7E87-4C30-9BD0-EC0605CC242E}"/>
              </a:ext>
            </a:extLst>
          </p:cNvPr>
          <p:cNvCxnSpPr>
            <a:cxnSpLocks/>
          </p:cNvCxnSpPr>
          <p:nvPr/>
        </p:nvCxnSpPr>
        <p:spPr bwMode="auto">
          <a:xfrm>
            <a:off x="10431411" y="1887790"/>
            <a:ext cx="709604" cy="0"/>
          </a:xfrm>
          <a:prstGeom prst="line">
            <a:avLst/>
          </a:prstGeom>
          <a:solidFill>
            <a:schemeClr val="accent1"/>
          </a:solidFill>
          <a:ln w="3175" cap="flat" cmpd="sng" algn="ctr">
            <a:solidFill>
              <a:schemeClr val="tx1"/>
            </a:solidFill>
            <a:prstDash val="solid"/>
            <a:round/>
            <a:headEnd type="none" w="med" len="med"/>
            <a:tailEnd type="none"/>
          </a:ln>
          <a:effectLst/>
        </p:spPr>
      </p:cxnSp>
      <p:sp>
        <p:nvSpPr>
          <p:cNvPr id="286" name="Text Box 144">
            <a:extLst>
              <a:ext uri="{FF2B5EF4-FFF2-40B4-BE49-F238E27FC236}">
                <a16:creationId xmlns:a16="http://schemas.microsoft.com/office/drawing/2014/main" id="{EA9F3266-C2A3-4064-BD84-0D57F7716622}"/>
              </a:ext>
            </a:extLst>
          </p:cNvPr>
          <p:cNvSpPr txBox="1">
            <a:spLocks noChangeAspect="1" noChangeArrowheads="1"/>
          </p:cNvSpPr>
          <p:nvPr/>
        </p:nvSpPr>
        <p:spPr bwMode="auto">
          <a:xfrm>
            <a:off x="10556565" y="1726402"/>
            <a:ext cx="992188"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N32</a:t>
            </a:r>
          </a:p>
        </p:txBody>
      </p:sp>
      <p:cxnSp>
        <p:nvCxnSpPr>
          <p:cNvPr id="298" name="Straight Connector 297">
            <a:extLst>
              <a:ext uri="{FF2B5EF4-FFF2-40B4-BE49-F238E27FC236}">
                <a16:creationId xmlns:a16="http://schemas.microsoft.com/office/drawing/2014/main" id="{6D6B842D-0654-4523-80AC-A166FE2AAF7F}"/>
              </a:ext>
            </a:extLst>
          </p:cNvPr>
          <p:cNvCxnSpPr>
            <a:cxnSpLocks/>
          </p:cNvCxnSpPr>
          <p:nvPr/>
        </p:nvCxnSpPr>
        <p:spPr bwMode="auto">
          <a:xfrm>
            <a:off x="5238014" y="1943988"/>
            <a:ext cx="9608" cy="1615806"/>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299" name="Text Box 144">
            <a:extLst>
              <a:ext uri="{FF2B5EF4-FFF2-40B4-BE49-F238E27FC236}">
                <a16:creationId xmlns:a16="http://schemas.microsoft.com/office/drawing/2014/main" id="{812377A3-E3E6-41E5-930E-E2B306E5BF00}"/>
              </a:ext>
            </a:extLst>
          </p:cNvPr>
          <p:cNvSpPr txBox="1">
            <a:spLocks noChangeAspect="1" noChangeArrowheads="1"/>
          </p:cNvSpPr>
          <p:nvPr/>
        </p:nvSpPr>
        <p:spPr bwMode="auto">
          <a:xfrm>
            <a:off x="4992830" y="2199251"/>
            <a:ext cx="992188"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Nnrf</a:t>
            </a:r>
            <a:endPar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sp>
        <p:nvSpPr>
          <p:cNvPr id="300" name="Oval 299">
            <a:extLst>
              <a:ext uri="{FF2B5EF4-FFF2-40B4-BE49-F238E27FC236}">
                <a16:creationId xmlns:a16="http://schemas.microsoft.com/office/drawing/2014/main" id="{A3BB8E18-48A6-40D3-A910-CF0195AAD26D}"/>
              </a:ext>
            </a:extLst>
          </p:cNvPr>
          <p:cNvSpPr/>
          <p:nvPr/>
        </p:nvSpPr>
        <p:spPr bwMode="auto">
          <a:xfrm>
            <a:off x="5168267" y="2198246"/>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100" b="0" i="0" u="none" strike="noStrike" kern="1200" cap="none" spc="0" normalizeH="0" baseline="0" noProof="0">
              <a:ln>
                <a:noFill/>
              </a:ln>
              <a:solidFill>
                <a:srgbClr val="181818"/>
              </a:solidFill>
              <a:effectLst/>
              <a:uLnTx/>
              <a:uFillTx/>
              <a:latin typeface="Ericsson Hilda"/>
              <a:ea typeface="+mn-ea"/>
              <a:cs typeface="+mn-cs"/>
            </a:endParaRPr>
          </a:p>
        </p:txBody>
      </p:sp>
      <p:sp>
        <p:nvSpPr>
          <p:cNvPr id="301" name="Text Box 144">
            <a:extLst>
              <a:ext uri="{FF2B5EF4-FFF2-40B4-BE49-F238E27FC236}">
                <a16:creationId xmlns:a16="http://schemas.microsoft.com/office/drawing/2014/main" id="{535411CB-1826-494C-AA69-E7999B573FD6}"/>
              </a:ext>
            </a:extLst>
          </p:cNvPr>
          <p:cNvSpPr txBox="1">
            <a:spLocks noChangeAspect="1" noChangeArrowheads="1"/>
          </p:cNvSpPr>
          <p:nvPr/>
        </p:nvSpPr>
        <p:spPr bwMode="auto">
          <a:xfrm>
            <a:off x="9321906" y="3873461"/>
            <a:ext cx="992188"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Nnwdaf</a:t>
            </a:r>
            <a:endPar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cxnSp>
        <p:nvCxnSpPr>
          <p:cNvPr id="302" name="Straight Connector 301">
            <a:extLst>
              <a:ext uri="{FF2B5EF4-FFF2-40B4-BE49-F238E27FC236}">
                <a16:creationId xmlns:a16="http://schemas.microsoft.com/office/drawing/2014/main" id="{AC8451EF-5DF8-457F-8F3F-5B83219759D0}"/>
              </a:ext>
            </a:extLst>
          </p:cNvPr>
          <p:cNvCxnSpPr>
            <a:cxnSpLocks/>
            <a:endCxn id="342" idx="0"/>
          </p:cNvCxnSpPr>
          <p:nvPr/>
        </p:nvCxnSpPr>
        <p:spPr bwMode="auto">
          <a:xfrm>
            <a:off x="9444250" y="3618559"/>
            <a:ext cx="12221" cy="558953"/>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303" name="Oval 302">
            <a:extLst>
              <a:ext uri="{FF2B5EF4-FFF2-40B4-BE49-F238E27FC236}">
                <a16:creationId xmlns:a16="http://schemas.microsoft.com/office/drawing/2014/main" id="{7E798736-5130-4A43-B314-39059A275211}"/>
              </a:ext>
            </a:extLst>
          </p:cNvPr>
          <p:cNvSpPr/>
          <p:nvPr/>
        </p:nvSpPr>
        <p:spPr bwMode="auto">
          <a:xfrm>
            <a:off x="9382172" y="3788428"/>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100" b="0" i="0" u="none" strike="noStrike" kern="1200" cap="none" spc="0" normalizeH="0" baseline="0" noProof="0">
              <a:ln>
                <a:noFill/>
              </a:ln>
              <a:solidFill>
                <a:srgbClr val="181818"/>
              </a:solidFill>
              <a:effectLst/>
              <a:uLnTx/>
              <a:uFillTx/>
              <a:latin typeface="Ericsson Hilda"/>
              <a:ea typeface="+mn-ea"/>
              <a:cs typeface="+mn-cs"/>
            </a:endParaRPr>
          </a:p>
        </p:txBody>
      </p:sp>
      <p:cxnSp>
        <p:nvCxnSpPr>
          <p:cNvPr id="318" name="Straight Connector 317">
            <a:extLst>
              <a:ext uri="{FF2B5EF4-FFF2-40B4-BE49-F238E27FC236}">
                <a16:creationId xmlns:a16="http://schemas.microsoft.com/office/drawing/2014/main" id="{BE6D8E47-E8B1-4173-9E23-678F3F3855E2}"/>
              </a:ext>
            </a:extLst>
          </p:cNvPr>
          <p:cNvCxnSpPr>
            <a:cxnSpLocks/>
            <a:stCxn id="249" idx="2"/>
            <a:endCxn id="247" idx="0"/>
          </p:cNvCxnSpPr>
          <p:nvPr/>
        </p:nvCxnSpPr>
        <p:spPr bwMode="auto">
          <a:xfrm flipH="1">
            <a:off x="6884411" y="4744278"/>
            <a:ext cx="7186" cy="900854"/>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319" name="Text Box 144">
            <a:extLst>
              <a:ext uri="{FF2B5EF4-FFF2-40B4-BE49-F238E27FC236}">
                <a16:creationId xmlns:a16="http://schemas.microsoft.com/office/drawing/2014/main" id="{71BD2FC3-63EE-4379-B10F-F42D665D741D}"/>
              </a:ext>
            </a:extLst>
          </p:cNvPr>
          <p:cNvSpPr txBox="1">
            <a:spLocks noChangeAspect="1" noChangeArrowheads="1"/>
          </p:cNvSpPr>
          <p:nvPr/>
        </p:nvSpPr>
        <p:spPr bwMode="auto">
          <a:xfrm>
            <a:off x="6750108" y="4974745"/>
            <a:ext cx="9921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N2</a:t>
            </a:r>
          </a:p>
        </p:txBody>
      </p:sp>
      <p:sp>
        <p:nvSpPr>
          <p:cNvPr id="320" name="Line 30">
            <a:extLst>
              <a:ext uri="{FF2B5EF4-FFF2-40B4-BE49-F238E27FC236}">
                <a16:creationId xmlns:a16="http://schemas.microsoft.com/office/drawing/2014/main" id="{65883744-B65F-4B4E-9314-0DD4AFFF8411}"/>
              </a:ext>
            </a:extLst>
          </p:cNvPr>
          <p:cNvSpPr>
            <a:spLocks noChangeShapeType="1"/>
          </p:cNvSpPr>
          <p:nvPr/>
        </p:nvSpPr>
        <p:spPr bwMode="auto">
          <a:xfrm flipV="1">
            <a:off x="7119075" y="5458759"/>
            <a:ext cx="1051634" cy="510547"/>
          </a:xfrm>
          <a:prstGeom prst="line">
            <a:avLst/>
          </a:prstGeom>
          <a:noFill/>
          <a:ln w="28575">
            <a:solidFill>
              <a:schemeClr val="accent4">
                <a:lumMod val="50000"/>
              </a:schemeClr>
            </a:solidFill>
            <a:round/>
            <a:headEnd/>
            <a:tailEnd/>
          </a:ln>
        </p:spPr>
        <p:txBody>
          <a:bodyPr lIns="91438" tIns="45719" rIns="91438" bIns="45719"/>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2400" b="0" i="0" u="none" strike="noStrike" kern="1200" cap="none" spc="0" normalizeH="0" baseline="0" noProof="0">
              <a:ln>
                <a:noFill/>
              </a:ln>
              <a:solidFill>
                <a:srgbClr val="181818"/>
              </a:solidFill>
              <a:effectLst/>
              <a:uLnTx/>
              <a:uFillTx/>
              <a:latin typeface="Ericsson Hilda"/>
              <a:ea typeface="ＭＳ Ｐゴシック" charset="0"/>
              <a:cs typeface="Arial" charset="0"/>
            </a:endParaRPr>
          </a:p>
        </p:txBody>
      </p:sp>
      <p:sp>
        <p:nvSpPr>
          <p:cNvPr id="321" name="Text Box 144">
            <a:extLst>
              <a:ext uri="{FF2B5EF4-FFF2-40B4-BE49-F238E27FC236}">
                <a16:creationId xmlns:a16="http://schemas.microsoft.com/office/drawing/2014/main" id="{E7679993-B163-45B2-A2E9-D8DA082545F3}"/>
              </a:ext>
            </a:extLst>
          </p:cNvPr>
          <p:cNvSpPr txBox="1">
            <a:spLocks noChangeAspect="1" noChangeArrowheads="1"/>
          </p:cNvSpPr>
          <p:nvPr/>
        </p:nvSpPr>
        <p:spPr bwMode="auto">
          <a:xfrm>
            <a:off x="7466767" y="5789768"/>
            <a:ext cx="992187"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N3</a:t>
            </a:r>
          </a:p>
        </p:txBody>
      </p:sp>
      <p:sp>
        <p:nvSpPr>
          <p:cNvPr id="334" name="Line 30">
            <a:extLst>
              <a:ext uri="{FF2B5EF4-FFF2-40B4-BE49-F238E27FC236}">
                <a16:creationId xmlns:a16="http://schemas.microsoft.com/office/drawing/2014/main" id="{29E307B0-B3F5-4909-B3F2-142755D19E9F}"/>
              </a:ext>
            </a:extLst>
          </p:cNvPr>
          <p:cNvSpPr>
            <a:spLocks noChangeShapeType="1"/>
          </p:cNvSpPr>
          <p:nvPr/>
        </p:nvSpPr>
        <p:spPr bwMode="auto">
          <a:xfrm>
            <a:off x="5382024" y="5958280"/>
            <a:ext cx="1265078" cy="0"/>
          </a:xfrm>
          <a:prstGeom prst="line">
            <a:avLst/>
          </a:prstGeom>
          <a:noFill/>
          <a:ln w="28575">
            <a:solidFill>
              <a:schemeClr val="accent4">
                <a:lumMod val="50000"/>
              </a:schemeClr>
            </a:solidFill>
            <a:round/>
            <a:headEnd/>
            <a:tailEnd/>
          </a:ln>
        </p:spPr>
        <p:txBody>
          <a:bodyPr lIns="91438" tIns="45719" rIns="91438" bIns="45719"/>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2400" b="0" i="0" u="none" strike="noStrike" kern="1200" cap="none" spc="0" normalizeH="0" baseline="0" noProof="0">
              <a:ln>
                <a:noFill/>
              </a:ln>
              <a:solidFill>
                <a:srgbClr val="181818"/>
              </a:solidFill>
              <a:effectLst/>
              <a:uLnTx/>
              <a:uFillTx/>
              <a:latin typeface="Ericsson Hilda"/>
              <a:ea typeface="ＭＳ Ｐゴシック" charset="0"/>
              <a:cs typeface="Arial" charset="0"/>
            </a:endParaRPr>
          </a:p>
        </p:txBody>
      </p:sp>
      <p:sp>
        <p:nvSpPr>
          <p:cNvPr id="336" name="TextBox 335">
            <a:extLst>
              <a:ext uri="{FF2B5EF4-FFF2-40B4-BE49-F238E27FC236}">
                <a16:creationId xmlns:a16="http://schemas.microsoft.com/office/drawing/2014/main" id="{E87705DE-5BE0-41D2-975B-BE8E522EE895}"/>
              </a:ext>
            </a:extLst>
          </p:cNvPr>
          <p:cNvSpPr txBox="1"/>
          <p:nvPr/>
        </p:nvSpPr>
        <p:spPr bwMode="auto">
          <a:xfrm>
            <a:off x="3835465" y="4990760"/>
            <a:ext cx="576000" cy="936000"/>
          </a:xfrm>
          <a:prstGeom prst="rect">
            <a:avLst/>
          </a:prstGeom>
          <a:solidFill>
            <a:schemeClr val="bg1"/>
          </a:solidFill>
          <a:ln w="1905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2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B</a:t>
            </a:r>
            <a:endParaRPr kumimoji="0" lang="en-US" sz="2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600" b="0" i="0" u="none" strike="noStrike" kern="1200" cap="none" spc="0" normalizeH="0" baseline="0" noProof="0">
                <a:ln>
                  <a:noFill/>
                </a:ln>
                <a:solidFill>
                  <a:srgbClr val="181818"/>
                </a:solidFill>
                <a:effectLst/>
                <a:uLnTx/>
                <a:uFillTx/>
                <a:latin typeface="Ericsson Hilda"/>
                <a:ea typeface="+mn-ea"/>
                <a:cs typeface="+mn-cs"/>
              </a:rPr>
              <a:t>NG-RAN</a:t>
            </a:r>
          </a:p>
        </p:txBody>
      </p:sp>
      <p:sp>
        <p:nvSpPr>
          <p:cNvPr id="337" name="TextBox 336">
            <a:extLst>
              <a:ext uri="{FF2B5EF4-FFF2-40B4-BE49-F238E27FC236}">
                <a16:creationId xmlns:a16="http://schemas.microsoft.com/office/drawing/2014/main" id="{E3436F88-8A11-4985-86C8-9FC1C6A446B0}"/>
              </a:ext>
            </a:extLst>
          </p:cNvPr>
          <p:cNvSpPr txBox="1"/>
          <p:nvPr/>
        </p:nvSpPr>
        <p:spPr bwMode="auto">
          <a:xfrm>
            <a:off x="4841562" y="5681676"/>
            <a:ext cx="576000" cy="493656"/>
          </a:xfrm>
          <a:prstGeom prst="rect">
            <a:avLst/>
          </a:prstGeom>
          <a:solidFill>
            <a:schemeClr val="bg1"/>
          </a:solidFill>
          <a:ln w="19050">
            <a:solidFill>
              <a:schemeClr val="tx1"/>
            </a:solidFill>
            <a:prstDash val="sysDot"/>
            <a:miter lim="800000"/>
            <a:headEnd/>
            <a:tailEnd/>
          </a:ln>
        </p:spPr>
        <p:txBody>
          <a:bodyPr vert="horz" wrap="square" lIns="0" tIns="18000" rIns="0" bIns="0" numCol="1" rtlCol="0" anchor="ctr" anchorCtr="0" compatLnSpc="1">
            <a:prstTxWarp prst="textNoShape">
              <a:avLst/>
            </a:prstTxWarp>
            <a:noAutofit/>
          </a:body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200" b="0" i="0" u="none" strike="noStrike" kern="1200" cap="none" spc="0" normalizeH="0" baseline="0" noProof="0">
                <a:ln>
                  <a:noFill/>
                </a:ln>
                <a:solidFill>
                  <a:srgbClr val="181818"/>
                </a:solidFill>
                <a:effectLst/>
                <a:uLnTx/>
                <a:uFillTx/>
                <a:latin typeface="Ericsson Hilda"/>
                <a:ea typeface="Segoe UI" panose="020B0502040204020203" pitchFamily="34" charset="0"/>
                <a:cs typeface="Arial" panose="020B0604020202020204" pitchFamily="34" charset="0"/>
              </a:rPr>
              <a:t>Non-3GPP access</a:t>
            </a:r>
          </a:p>
        </p:txBody>
      </p:sp>
      <p:sp>
        <p:nvSpPr>
          <p:cNvPr id="240" name="TextBox 239">
            <a:extLst>
              <a:ext uri="{FF2B5EF4-FFF2-40B4-BE49-F238E27FC236}">
                <a16:creationId xmlns:a16="http://schemas.microsoft.com/office/drawing/2014/main" id="{6B50F069-D8DC-439D-A075-2FACB08595CC}"/>
              </a:ext>
            </a:extLst>
          </p:cNvPr>
          <p:cNvSpPr txBox="1"/>
          <p:nvPr/>
        </p:nvSpPr>
        <p:spPr bwMode="auto">
          <a:xfrm>
            <a:off x="4691243" y="2490952"/>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AUSF</a:t>
            </a:r>
          </a:p>
        </p:txBody>
      </p:sp>
      <p:sp>
        <p:nvSpPr>
          <p:cNvPr id="242" name="TextBox 241">
            <a:extLst>
              <a:ext uri="{FF2B5EF4-FFF2-40B4-BE49-F238E27FC236}">
                <a16:creationId xmlns:a16="http://schemas.microsoft.com/office/drawing/2014/main" id="{3E6FDA97-4331-4EA2-A071-025AA5B6DD54}"/>
              </a:ext>
            </a:extLst>
          </p:cNvPr>
          <p:cNvSpPr txBox="1"/>
          <p:nvPr/>
        </p:nvSpPr>
        <p:spPr bwMode="auto">
          <a:xfrm>
            <a:off x="8170709" y="5177196"/>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G</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UPF</a:t>
            </a:r>
          </a:p>
        </p:txBody>
      </p:sp>
      <p:sp>
        <p:nvSpPr>
          <p:cNvPr id="243" name="TextBox 242">
            <a:extLst>
              <a:ext uri="{FF2B5EF4-FFF2-40B4-BE49-F238E27FC236}">
                <a16:creationId xmlns:a16="http://schemas.microsoft.com/office/drawing/2014/main" id="{CC7A5B4D-C298-478C-B489-96BB226BC582}"/>
              </a:ext>
            </a:extLst>
          </p:cNvPr>
          <p:cNvSpPr txBox="1"/>
          <p:nvPr/>
        </p:nvSpPr>
        <p:spPr bwMode="auto">
          <a:xfrm>
            <a:off x="5419717" y="2496978"/>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D</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UDR</a:t>
            </a:r>
          </a:p>
        </p:txBody>
      </p:sp>
      <p:sp>
        <p:nvSpPr>
          <p:cNvPr id="244" name="TextBox 243">
            <a:extLst>
              <a:ext uri="{FF2B5EF4-FFF2-40B4-BE49-F238E27FC236}">
                <a16:creationId xmlns:a16="http://schemas.microsoft.com/office/drawing/2014/main" id="{E6DD0B57-2D7D-452C-BA09-0017ACCBC897}"/>
              </a:ext>
            </a:extLst>
          </p:cNvPr>
          <p:cNvSpPr txBox="1"/>
          <p:nvPr/>
        </p:nvSpPr>
        <p:spPr bwMode="auto">
          <a:xfrm>
            <a:off x="6145274" y="2481930"/>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7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7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d</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UDM</a:t>
            </a:r>
          </a:p>
        </p:txBody>
      </p:sp>
      <p:sp>
        <p:nvSpPr>
          <p:cNvPr id="245" name="TextBox 244">
            <a:extLst>
              <a:ext uri="{FF2B5EF4-FFF2-40B4-BE49-F238E27FC236}">
                <a16:creationId xmlns:a16="http://schemas.microsoft.com/office/drawing/2014/main" id="{01192084-E98D-4741-BB44-8CBAEE97A9CF}"/>
              </a:ext>
            </a:extLst>
          </p:cNvPr>
          <p:cNvSpPr txBox="1"/>
          <p:nvPr/>
        </p:nvSpPr>
        <p:spPr bwMode="auto">
          <a:xfrm>
            <a:off x="6876982" y="2494520"/>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7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7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d</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PCF</a:t>
            </a:r>
          </a:p>
        </p:txBody>
      </p:sp>
      <p:sp>
        <p:nvSpPr>
          <p:cNvPr id="247" name="TextBox 246">
            <a:extLst>
              <a:ext uri="{FF2B5EF4-FFF2-40B4-BE49-F238E27FC236}">
                <a16:creationId xmlns:a16="http://schemas.microsoft.com/office/drawing/2014/main" id="{A6690587-F72A-4324-B56B-F71D659B663D}"/>
              </a:ext>
            </a:extLst>
          </p:cNvPr>
          <p:cNvSpPr txBox="1"/>
          <p:nvPr/>
        </p:nvSpPr>
        <p:spPr bwMode="auto">
          <a:xfrm>
            <a:off x="6633790" y="5645132"/>
            <a:ext cx="501242"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G</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200" b="0" i="0" u="none" strike="noStrike" kern="1200" cap="none" spc="0" normalizeH="0" baseline="0" noProof="0">
                <a:ln>
                  <a:noFill/>
                </a:ln>
                <a:solidFill>
                  <a:srgbClr val="181818"/>
                </a:solidFill>
                <a:effectLst/>
                <a:uLnTx/>
                <a:uFillTx/>
                <a:latin typeface="Ericsson Hilda"/>
                <a:ea typeface="+mn-ea"/>
                <a:cs typeface="+mn-cs"/>
              </a:rPr>
              <a:t>N3IWF</a:t>
            </a:r>
            <a:endParaRPr kumimoji="0" lang="en-US" sz="11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48" name="TextBox 247">
            <a:extLst>
              <a:ext uri="{FF2B5EF4-FFF2-40B4-BE49-F238E27FC236}">
                <a16:creationId xmlns:a16="http://schemas.microsoft.com/office/drawing/2014/main" id="{797FCEBE-CBC1-42EA-8506-087CF5549C05}"/>
              </a:ext>
            </a:extLst>
          </p:cNvPr>
          <p:cNvSpPr txBox="1"/>
          <p:nvPr/>
        </p:nvSpPr>
        <p:spPr bwMode="auto">
          <a:xfrm>
            <a:off x="5042900" y="1527936"/>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NRF</a:t>
            </a:r>
          </a:p>
        </p:txBody>
      </p:sp>
      <p:sp>
        <p:nvSpPr>
          <p:cNvPr id="249" name="TextBox 248">
            <a:extLst>
              <a:ext uri="{FF2B5EF4-FFF2-40B4-BE49-F238E27FC236}">
                <a16:creationId xmlns:a16="http://schemas.microsoft.com/office/drawing/2014/main" id="{5BA010C4-EA77-419D-8868-F344AB45E457}"/>
              </a:ext>
            </a:extLst>
          </p:cNvPr>
          <p:cNvSpPr txBox="1"/>
          <p:nvPr/>
        </p:nvSpPr>
        <p:spPr bwMode="auto">
          <a:xfrm>
            <a:off x="6711597" y="4168785"/>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AMF</a:t>
            </a:r>
          </a:p>
        </p:txBody>
      </p:sp>
      <p:sp>
        <p:nvSpPr>
          <p:cNvPr id="250" name="TextBox 249">
            <a:extLst>
              <a:ext uri="{FF2B5EF4-FFF2-40B4-BE49-F238E27FC236}">
                <a16:creationId xmlns:a16="http://schemas.microsoft.com/office/drawing/2014/main" id="{E551A470-9424-4A16-8CA2-C3F536442356}"/>
              </a:ext>
            </a:extLst>
          </p:cNvPr>
          <p:cNvSpPr txBox="1"/>
          <p:nvPr/>
        </p:nvSpPr>
        <p:spPr bwMode="auto">
          <a:xfrm>
            <a:off x="8170222" y="4181231"/>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SMF</a:t>
            </a:r>
          </a:p>
        </p:txBody>
      </p:sp>
      <p:sp>
        <p:nvSpPr>
          <p:cNvPr id="251" name="TextBox 250">
            <a:extLst>
              <a:ext uri="{FF2B5EF4-FFF2-40B4-BE49-F238E27FC236}">
                <a16:creationId xmlns:a16="http://schemas.microsoft.com/office/drawing/2014/main" id="{992C8F44-0307-412E-98DE-B129E4EC97FC}"/>
              </a:ext>
            </a:extLst>
          </p:cNvPr>
          <p:cNvSpPr txBox="1"/>
          <p:nvPr/>
        </p:nvSpPr>
        <p:spPr bwMode="auto">
          <a:xfrm>
            <a:off x="7596138" y="2480561"/>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NSSF</a:t>
            </a:r>
          </a:p>
        </p:txBody>
      </p:sp>
      <p:sp>
        <p:nvSpPr>
          <p:cNvPr id="252" name="TextBox 251">
            <a:extLst>
              <a:ext uri="{FF2B5EF4-FFF2-40B4-BE49-F238E27FC236}">
                <a16:creationId xmlns:a16="http://schemas.microsoft.com/office/drawing/2014/main" id="{E4DBC7C6-8CA4-48DD-B1CA-4BEC25AF59C8}"/>
              </a:ext>
            </a:extLst>
          </p:cNvPr>
          <p:cNvSpPr txBox="1"/>
          <p:nvPr/>
        </p:nvSpPr>
        <p:spPr bwMode="auto">
          <a:xfrm>
            <a:off x="9725410" y="2474711"/>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NEF</a:t>
            </a:r>
          </a:p>
        </p:txBody>
      </p:sp>
      <p:sp>
        <p:nvSpPr>
          <p:cNvPr id="253" name="TextBox 252">
            <a:extLst>
              <a:ext uri="{FF2B5EF4-FFF2-40B4-BE49-F238E27FC236}">
                <a16:creationId xmlns:a16="http://schemas.microsoft.com/office/drawing/2014/main" id="{23409AEA-EEEC-4992-9622-11C2554B652C}"/>
              </a:ext>
            </a:extLst>
          </p:cNvPr>
          <p:cNvSpPr txBox="1"/>
          <p:nvPr/>
        </p:nvSpPr>
        <p:spPr bwMode="auto">
          <a:xfrm>
            <a:off x="10653905" y="2487094"/>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AF</a:t>
            </a:r>
          </a:p>
        </p:txBody>
      </p:sp>
      <p:sp>
        <p:nvSpPr>
          <p:cNvPr id="254" name="TextBox 253">
            <a:extLst>
              <a:ext uri="{FF2B5EF4-FFF2-40B4-BE49-F238E27FC236}">
                <a16:creationId xmlns:a16="http://schemas.microsoft.com/office/drawing/2014/main" id="{DA768A36-32BD-4AD4-8F42-21C1582B6115}"/>
              </a:ext>
            </a:extLst>
          </p:cNvPr>
          <p:cNvSpPr txBox="1"/>
          <p:nvPr/>
        </p:nvSpPr>
        <p:spPr bwMode="auto">
          <a:xfrm>
            <a:off x="7217554" y="1538546"/>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7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7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D</a:t>
            </a:r>
            <a:endParaRPr kumimoji="0" lang="en-US" sz="7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5G-EIR</a:t>
            </a:r>
          </a:p>
        </p:txBody>
      </p:sp>
      <p:sp>
        <p:nvSpPr>
          <p:cNvPr id="255" name="TextBox 254">
            <a:extLst>
              <a:ext uri="{FF2B5EF4-FFF2-40B4-BE49-F238E27FC236}">
                <a16:creationId xmlns:a16="http://schemas.microsoft.com/office/drawing/2014/main" id="{48BC886B-6190-440E-B8F8-81F3DC65F22F}"/>
              </a:ext>
            </a:extLst>
          </p:cNvPr>
          <p:cNvSpPr txBox="1"/>
          <p:nvPr/>
        </p:nvSpPr>
        <p:spPr bwMode="auto">
          <a:xfrm>
            <a:off x="7957952" y="1553148"/>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CHF</a:t>
            </a:r>
          </a:p>
        </p:txBody>
      </p:sp>
      <p:sp>
        <p:nvSpPr>
          <p:cNvPr id="256" name="TextBox 255">
            <a:extLst>
              <a:ext uri="{FF2B5EF4-FFF2-40B4-BE49-F238E27FC236}">
                <a16:creationId xmlns:a16="http://schemas.microsoft.com/office/drawing/2014/main" id="{83E16EC8-16A0-40FF-A6A4-4C4791119426}"/>
              </a:ext>
            </a:extLst>
          </p:cNvPr>
          <p:cNvSpPr txBox="1"/>
          <p:nvPr/>
        </p:nvSpPr>
        <p:spPr bwMode="auto">
          <a:xfrm>
            <a:off x="9412833" y="1573785"/>
            <a:ext cx="360000" cy="575493"/>
          </a:xfrm>
          <a:prstGeom prst="rect">
            <a:avLst/>
          </a:prstGeom>
          <a:solidFill>
            <a:schemeClr val="accent4"/>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SCP</a:t>
            </a:r>
          </a:p>
        </p:txBody>
      </p:sp>
      <p:sp>
        <p:nvSpPr>
          <p:cNvPr id="257" name="TextBox 256">
            <a:extLst>
              <a:ext uri="{FF2B5EF4-FFF2-40B4-BE49-F238E27FC236}">
                <a16:creationId xmlns:a16="http://schemas.microsoft.com/office/drawing/2014/main" id="{A3DFAD36-4131-4118-BADB-B1085082913F}"/>
              </a:ext>
            </a:extLst>
          </p:cNvPr>
          <p:cNvSpPr txBox="1"/>
          <p:nvPr/>
        </p:nvSpPr>
        <p:spPr bwMode="auto">
          <a:xfrm>
            <a:off x="8700636" y="1560889"/>
            <a:ext cx="368702"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GMLC</a:t>
            </a:r>
          </a:p>
        </p:txBody>
      </p:sp>
      <p:sp>
        <p:nvSpPr>
          <p:cNvPr id="258" name="TextBox 257">
            <a:extLst>
              <a:ext uri="{FF2B5EF4-FFF2-40B4-BE49-F238E27FC236}">
                <a16:creationId xmlns:a16="http://schemas.microsoft.com/office/drawing/2014/main" id="{92326BC9-B990-4200-94E0-C767470450CA}"/>
              </a:ext>
            </a:extLst>
          </p:cNvPr>
          <p:cNvSpPr txBox="1"/>
          <p:nvPr/>
        </p:nvSpPr>
        <p:spPr bwMode="auto">
          <a:xfrm>
            <a:off x="9046109" y="2472458"/>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D</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UDSF</a:t>
            </a:r>
          </a:p>
        </p:txBody>
      </p:sp>
      <p:sp>
        <p:nvSpPr>
          <p:cNvPr id="288" name="TextBox 287">
            <a:extLst>
              <a:ext uri="{FF2B5EF4-FFF2-40B4-BE49-F238E27FC236}">
                <a16:creationId xmlns:a16="http://schemas.microsoft.com/office/drawing/2014/main" id="{02A381F3-0569-4654-828D-1C2A5B715604}"/>
              </a:ext>
            </a:extLst>
          </p:cNvPr>
          <p:cNvSpPr txBox="1"/>
          <p:nvPr/>
        </p:nvSpPr>
        <p:spPr bwMode="auto">
          <a:xfrm>
            <a:off x="6493777" y="1532605"/>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7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br>
              <a:rPr kumimoji="0" lang="en-US" sz="7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br>
            <a:r>
              <a:rPr kumimoji="0" lang="en-US" sz="7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D</a:t>
            </a:r>
            <a:endParaRPr kumimoji="0" lang="en-US" sz="7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BSF</a:t>
            </a:r>
          </a:p>
        </p:txBody>
      </p:sp>
      <p:sp>
        <p:nvSpPr>
          <p:cNvPr id="289" name="TextBox 288">
            <a:extLst>
              <a:ext uri="{FF2B5EF4-FFF2-40B4-BE49-F238E27FC236}">
                <a16:creationId xmlns:a16="http://schemas.microsoft.com/office/drawing/2014/main" id="{43238E69-684D-46FA-96A5-0EC8848A2D00}"/>
              </a:ext>
            </a:extLst>
          </p:cNvPr>
          <p:cNvSpPr txBox="1"/>
          <p:nvPr/>
        </p:nvSpPr>
        <p:spPr bwMode="auto">
          <a:xfrm>
            <a:off x="8320934" y="2474711"/>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LMF</a:t>
            </a:r>
          </a:p>
        </p:txBody>
      </p:sp>
      <p:sp>
        <p:nvSpPr>
          <p:cNvPr id="290" name="TextBox 289">
            <a:extLst>
              <a:ext uri="{FF2B5EF4-FFF2-40B4-BE49-F238E27FC236}">
                <a16:creationId xmlns:a16="http://schemas.microsoft.com/office/drawing/2014/main" id="{6F20D88C-E75A-4EC2-8C36-043D2D71E9BF}"/>
              </a:ext>
            </a:extLst>
          </p:cNvPr>
          <p:cNvSpPr txBox="1"/>
          <p:nvPr/>
        </p:nvSpPr>
        <p:spPr bwMode="auto">
          <a:xfrm>
            <a:off x="5778600" y="1527936"/>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SMSF</a:t>
            </a:r>
          </a:p>
        </p:txBody>
      </p:sp>
      <p:cxnSp>
        <p:nvCxnSpPr>
          <p:cNvPr id="292" name="Straight Connector 291">
            <a:extLst>
              <a:ext uri="{FF2B5EF4-FFF2-40B4-BE49-F238E27FC236}">
                <a16:creationId xmlns:a16="http://schemas.microsoft.com/office/drawing/2014/main" id="{D85B3BAF-1884-4BB8-BD69-0A2D960FB8DF}"/>
              </a:ext>
            </a:extLst>
          </p:cNvPr>
          <p:cNvCxnSpPr>
            <a:cxnSpLocks/>
          </p:cNvCxnSpPr>
          <p:nvPr/>
        </p:nvCxnSpPr>
        <p:spPr bwMode="auto">
          <a:xfrm flipH="1">
            <a:off x="6696003" y="2116129"/>
            <a:ext cx="790" cy="1426764"/>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322" name="Text Box 144">
            <a:extLst>
              <a:ext uri="{FF2B5EF4-FFF2-40B4-BE49-F238E27FC236}">
                <a16:creationId xmlns:a16="http://schemas.microsoft.com/office/drawing/2014/main" id="{2537D6F2-75A1-45A7-95AB-A220D3A057A9}"/>
              </a:ext>
            </a:extLst>
          </p:cNvPr>
          <p:cNvSpPr txBox="1">
            <a:spLocks noChangeAspect="1" noChangeArrowheads="1"/>
          </p:cNvSpPr>
          <p:nvPr/>
        </p:nvSpPr>
        <p:spPr bwMode="auto">
          <a:xfrm>
            <a:off x="6464111" y="2216247"/>
            <a:ext cx="992188"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Nbsf</a:t>
            </a:r>
            <a:endPar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sp>
        <p:nvSpPr>
          <p:cNvPr id="323" name="Oval 322">
            <a:extLst>
              <a:ext uri="{FF2B5EF4-FFF2-40B4-BE49-F238E27FC236}">
                <a16:creationId xmlns:a16="http://schemas.microsoft.com/office/drawing/2014/main" id="{1D3D1A4B-B661-4232-92FA-156830CF2E5C}"/>
              </a:ext>
            </a:extLst>
          </p:cNvPr>
          <p:cNvSpPr/>
          <p:nvPr/>
        </p:nvSpPr>
        <p:spPr bwMode="auto">
          <a:xfrm>
            <a:off x="6623476" y="2220301"/>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100" b="0" i="0" u="none" strike="noStrike" kern="1200" cap="none" spc="0" normalizeH="0" baseline="0" noProof="0">
              <a:ln>
                <a:noFill/>
              </a:ln>
              <a:solidFill>
                <a:srgbClr val="181818"/>
              </a:solidFill>
              <a:effectLst/>
              <a:uLnTx/>
              <a:uFillTx/>
              <a:latin typeface="Ericsson Hilda"/>
              <a:ea typeface="+mn-ea"/>
              <a:cs typeface="+mn-cs"/>
            </a:endParaRPr>
          </a:p>
        </p:txBody>
      </p:sp>
      <p:cxnSp>
        <p:nvCxnSpPr>
          <p:cNvPr id="324" name="Straight Connector 323">
            <a:extLst>
              <a:ext uri="{FF2B5EF4-FFF2-40B4-BE49-F238E27FC236}">
                <a16:creationId xmlns:a16="http://schemas.microsoft.com/office/drawing/2014/main" id="{028BEC99-6A28-48D4-B4F7-6ED112A65300}"/>
              </a:ext>
            </a:extLst>
          </p:cNvPr>
          <p:cNvCxnSpPr>
            <a:cxnSpLocks/>
          </p:cNvCxnSpPr>
          <p:nvPr/>
        </p:nvCxnSpPr>
        <p:spPr bwMode="auto">
          <a:xfrm flipH="1">
            <a:off x="7416786" y="2118725"/>
            <a:ext cx="790" cy="1426764"/>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325" name="Oval 324">
            <a:extLst>
              <a:ext uri="{FF2B5EF4-FFF2-40B4-BE49-F238E27FC236}">
                <a16:creationId xmlns:a16="http://schemas.microsoft.com/office/drawing/2014/main" id="{BA3BDE0D-FFEE-42D1-A6B6-4F51D4C72A3C}"/>
              </a:ext>
            </a:extLst>
          </p:cNvPr>
          <p:cNvSpPr/>
          <p:nvPr/>
        </p:nvSpPr>
        <p:spPr bwMode="auto">
          <a:xfrm>
            <a:off x="7344259" y="2222897"/>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100" b="0" i="0" u="none" strike="noStrike" kern="1200" cap="none" spc="0" normalizeH="0" baseline="0" noProof="0">
              <a:ln>
                <a:noFill/>
              </a:ln>
              <a:solidFill>
                <a:srgbClr val="181818"/>
              </a:solidFill>
              <a:effectLst/>
              <a:uLnTx/>
              <a:uFillTx/>
              <a:latin typeface="Ericsson Hilda"/>
              <a:ea typeface="+mn-ea"/>
              <a:cs typeface="+mn-cs"/>
            </a:endParaRPr>
          </a:p>
        </p:txBody>
      </p:sp>
      <p:cxnSp>
        <p:nvCxnSpPr>
          <p:cNvPr id="326" name="Straight Connector 325">
            <a:extLst>
              <a:ext uri="{FF2B5EF4-FFF2-40B4-BE49-F238E27FC236}">
                <a16:creationId xmlns:a16="http://schemas.microsoft.com/office/drawing/2014/main" id="{50F4735D-65A0-43DF-80D3-D44941ED00B0}"/>
              </a:ext>
            </a:extLst>
          </p:cNvPr>
          <p:cNvCxnSpPr>
            <a:cxnSpLocks/>
          </p:cNvCxnSpPr>
          <p:nvPr/>
        </p:nvCxnSpPr>
        <p:spPr bwMode="auto">
          <a:xfrm flipH="1">
            <a:off x="8130429" y="2131425"/>
            <a:ext cx="790" cy="1426764"/>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327" name="Oval 326">
            <a:extLst>
              <a:ext uri="{FF2B5EF4-FFF2-40B4-BE49-F238E27FC236}">
                <a16:creationId xmlns:a16="http://schemas.microsoft.com/office/drawing/2014/main" id="{41098E04-43E1-4B99-8B2A-BE9EC23C6F29}"/>
              </a:ext>
            </a:extLst>
          </p:cNvPr>
          <p:cNvSpPr/>
          <p:nvPr/>
        </p:nvSpPr>
        <p:spPr bwMode="auto">
          <a:xfrm>
            <a:off x="8057902" y="2235597"/>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100" b="0" i="0" u="none" strike="noStrike" kern="1200" cap="none" spc="0" normalizeH="0" baseline="0" noProof="0">
              <a:ln>
                <a:noFill/>
              </a:ln>
              <a:solidFill>
                <a:srgbClr val="181818"/>
              </a:solidFill>
              <a:effectLst/>
              <a:uLnTx/>
              <a:uFillTx/>
              <a:latin typeface="Ericsson Hilda"/>
              <a:ea typeface="+mn-ea"/>
              <a:cs typeface="+mn-cs"/>
            </a:endParaRPr>
          </a:p>
        </p:txBody>
      </p:sp>
      <p:cxnSp>
        <p:nvCxnSpPr>
          <p:cNvPr id="328" name="Straight Connector 327">
            <a:extLst>
              <a:ext uri="{FF2B5EF4-FFF2-40B4-BE49-F238E27FC236}">
                <a16:creationId xmlns:a16="http://schemas.microsoft.com/office/drawing/2014/main" id="{76192874-6369-4199-B726-DFD06740B708}"/>
              </a:ext>
            </a:extLst>
          </p:cNvPr>
          <p:cNvCxnSpPr>
            <a:cxnSpLocks/>
          </p:cNvCxnSpPr>
          <p:nvPr/>
        </p:nvCxnSpPr>
        <p:spPr bwMode="auto">
          <a:xfrm flipH="1">
            <a:off x="9590769" y="2167172"/>
            <a:ext cx="790" cy="1426764"/>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329" name="Oval 328">
            <a:extLst>
              <a:ext uri="{FF2B5EF4-FFF2-40B4-BE49-F238E27FC236}">
                <a16:creationId xmlns:a16="http://schemas.microsoft.com/office/drawing/2014/main" id="{DE093F6D-66D2-4A94-9CAD-3A6429133F14}"/>
              </a:ext>
            </a:extLst>
          </p:cNvPr>
          <p:cNvSpPr/>
          <p:nvPr/>
        </p:nvSpPr>
        <p:spPr bwMode="auto">
          <a:xfrm>
            <a:off x="9518242" y="2271344"/>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100" b="0" i="0" u="none" strike="noStrike" kern="1200" cap="none" spc="0" normalizeH="0" baseline="0" noProof="0">
              <a:ln>
                <a:noFill/>
              </a:ln>
              <a:solidFill>
                <a:srgbClr val="181818"/>
              </a:solidFill>
              <a:effectLst/>
              <a:uLnTx/>
              <a:uFillTx/>
              <a:latin typeface="Ericsson Hilda"/>
              <a:ea typeface="+mn-ea"/>
              <a:cs typeface="+mn-cs"/>
            </a:endParaRPr>
          </a:p>
        </p:txBody>
      </p:sp>
      <p:sp>
        <p:nvSpPr>
          <p:cNvPr id="330" name="Text Box 144">
            <a:extLst>
              <a:ext uri="{FF2B5EF4-FFF2-40B4-BE49-F238E27FC236}">
                <a16:creationId xmlns:a16="http://schemas.microsoft.com/office/drawing/2014/main" id="{9C43F5C7-D0FB-4182-9679-FFF7E1264811}"/>
              </a:ext>
            </a:extLst>
          </p:cNvPr>
          <p:cNvSpPr txBox="1">
            <a:spLocks noChangeAspect="1" noChangeArrowheads="1"/>
          </p:cNvSpPr>
          <p:nvPr/>
        </p:nvSpPr>
        <p:spPr bwMode="auto">
          <a:xfrm>
            <a:off x="8307872" y="3380649"/>
            <a:ext cx="767865"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Nlmf</a:t>
            </a:r>
            <a:endPar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cxnSp>
        <p:nvCxnSpPr>
          <p:cNvPr id="331" name="Straight Connector 330">
            <a:extLst>
              <a:ext uri="{FF2B5EF4-FFF2-40B4-BE49-F238E27FC236}">
                <a16:creationId xmlns:a16="http://schemas.microsoft.com/office/drawing/2014/main" id="{98D291E0-47DA-418D-B15D-92D721BA0163}"/>
              </a:ext>
            </a:extLst>
          </p:cNvPr>
          <p:cNvCxnSpPr>
            <a:cxnSpLocks/>
          </p:cNvCxnSpPr>
          <p:nvPr/>
        </p:nvCxnSpPr>
        <p:spPr bwMode="auto">
          <a:xfrm>
            <a:off x="8505822" y="3070208"/>
            <a:ext cx="7186" cy="47816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332" name="Oval 331">
            <a:extLst>
              <a:ext uri="{FF2B5EF4-FFF2-40B4-BE49-F238E27FC236}">
                <a16:creationId xmlns:a16="http://schemas.microsoft.com/office/drawing/2014/main" id="{56E72514-CCEA-433A-8F5F-50C5089FEA9C}"/>
              </a:ext>
            </a:extLst>
          </p:cNvPr>
          <p:cNvSpPr/>
          <p:nvPr/>
        </p:nvSpPr>
        <p:spPr bwMode="auto">
          <a:xfrm>
            <a:off x="8439962" y="3209325"/>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a:ln>
                <a:noFill/>
              </a:ln>
              <a:solidFill>
                <a:srgbClr val="181818"/>
              </a:solidFill>
              <a:effectLst/>
              <a:uLnTx/>
              <a:uFillTx/>
              <a:latin typeface="Ericsson Hilda"/>
              <a:ea typeface="+mn-ea"/>
              <a:cs typeface="+mn-cs"/>
            </a:endParaRPr>
          </a:p>
        </p:txBody>
      </p:sp>
      <p:sp>
        <p:nvSpPr>
          <p:cNvPr id="333" name="Text Box 144">
            <a:extLst>
              <a:ext uri="{FF2B5EF4-FFF2-40B4-BE49-F238E27FC236}">
                <a16:creationId xmlns:a16="http://schemas.microsoft.com/office/drawing/2014/main" id="{4FFBFA90-3EE1-4934-B3E6-DC3BEB0CCE6F}"/>
              </a:ext>
            </a:extLst>
          </p:cNvPr>
          <p:cNvSpPr txBox="1">
            <a:spLocks noChangeAspect="1" noChangeArrowheads="1"/>
          </p:cNvSpPr>
          <p:nvPr/>
        </p:nvSpPr>
        <p:spPr bwMode="auto">
          <a:xfrm>
            <a:off x="8718313" y="2242996"/>
            <a:ext cx="992188"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Ngmlc</a:t>
            </a:r>
            <a:endPar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cxnSp>
        <p:nvCxnSpPr>
          <p:cNvPr id="338" name="Straight Connector 337">
            <a:extLst>
              <a:ext uri="{FF2B5EF4-FFF2-40B4-BE49-F238E27FC236}">
                <a16:creationId xmlns:a16="http://schemas.microsoft.com/office/drawing/2014/main" id="{93F3320E-F45A-4134-9754-DFFF62FFD09A}"/>
              </a:ext>
            </a:extLst>
          </p:cNvPr>
          <p:cNvCxnSpPr>
            <a:cxnSpLocks/>
          </p:cNvCxnSpPr>
          <p:nvPr/>
        </p:nvCxnSpPr>
        <p:spPr bwMode="auto">
          <a:xfrm flipH="1">
            <a:off x="8879770" y="2146426"/>
            <a:ext cx="790" cy="1426764"/>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339" name="Oval 338">
            <a:extLst>
              <a:ext uri="{FF2B5EF4-FFF2-40B4-BE49-F238E27FC236}">
                <a16:creationId xmlns:a16="http://schemas.microsoft.com/office/drawing/2014/main" id="{5F383E98-D3AA-4570-B189-D88DD8E41159}"/>
              </a:ext>
            </a:extLst>
          </p:cNvPr>
          <p:cNvSpPr/>
          <p:nvPr/>
        </p:nvSpPr>
        <p:spPr bwMode="auto">
          <a:xfrm>
            <a:off x="8807243" y="2250598"/>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100" b="0" i="0" u="none" strike="noStrike" kern="1200" cap="none" spc="0" normalizeH="0" baseline="0" noProof="0">
              <a:ln>
                <a:noFill/>
              </a:ln>
              <a:solidFill>
                <a:srgbClr val="181818"/>
              </a:solidFill>
              <a:effectLst/>
              <a:uLnTx/>
              <a:uFillTx/>
              <a:latin typeface="Ericsson Hilda"/>
              <a:ea typeface="+mn-ea"/>
              <a:cs typeface="+mn-cs"/>
            </a:endParaRPr>
          </a:p>
        </p:txBody>
      </p:sp>
      <p:sp>
        <p:nvSpPr>
          <p:cNvPr id="342" name="TextBox 341">
            <a:extLst>
              <a:ext uri="{FF2B5EF4-FFF2-40B4-BE49-F238E27FC236}">
                <a16:creationId xmlns:a16="http://schemas.microsoft.com/office/drawing/2014/main" id="{976093E1-21CA-4FE1-9EAC-FF17CEB72E16}"/>
              </a:ext>
            </a:extLst>
          </p:cNvPr>
          <p:cNvSpPr txBox="1"/>
          <p:nvPr/>
        </p:nvSpPr>
        <p:spPr bwMode="auto">
          <a:xfrm>
            <a:off x="9192942" y="4177512"/>
            <a:ext cx="527058"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NWDAF</a:t>
            </a:r>
          </a:p>
        </p:txBody>
      </p:sp>
      <p:cxnSp>
        <p:nvCxnSpPr>
          <p:cNvPr id="350" name="Straight Connector 349">
            <a:extLst>
              <a:ext uri="{FF2B5EF4-FFF2-40B4-BE49-F238E27FC236}">
                <a16:creationId xmlns:a16="http://schemas.microsoft.com/office/drawing/2014/main" id="{D7BF2B8B-0476-4B34-99AE-DCD7A8B94363}"/>
              </a:ext>
            </a:extLst>
          </p:cNvPr>
          <p:cNvCxnSpPr>
            <a:cxnSpLocks/>
          </p:cNvCxnSpPr>
          <p:nvPr/>
        </p:nvCxnSpPr>
        <p:spPr bwMode="auto">
          <a:xfrm>
            <a:off x="9892710" y="3048503"/>
            <a:ext cx="7186" cy="47816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351" name="Oval 350">
            <a:extLst>
              <a:ext uri="{FF2B5EF4-FFF2-40B4-BE49-F238E27FC236}">
                <a16:creationId xmlns:a16="http://schemas.microsoft.com/office/drawing/2014/main" id="{7F2D3DA8-06EC-4D78-9DEB-EBBA2F62B676}"/>
              </a:ext>
            </a:extLst>
          </p:cNvPr>
          <p:cNvSpPr/>
          <p:nvPr/>
        </p:nvSpPr>
        <p:spPr bwMode="auto">
          <a:xfrm>
            <a:off x="9824267" y="3173405"/>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a:ln>
                <a:noFill/>
              </a:ln>
              <a:solidFill>
                <a:srgbClr val="181818"/>
              </a:solidFill>
              <a:effectLst/>
              <a:uLnTx/>
              <a:uFillTx/>
              <a:latin typeface="Ericsson Hilda"/>
              <a:ea typeface="+mn-ea"/>
              <a:cs typeface="+mn-cs"/>
            </a:endParaRPr>
          </a:p>
        </p:txBody>
      </p:sp>
      <p:sp>
        <p:nvSpPr>
          <p:cNvPr id="352" name="Text Box 144">
            <a:extLst>
              <a:ext uri="{FF2B5EF4-FFF2-40B4-BE49-F238E27FC236}">
                <a16:creationId xmlns:a16="http://schemas.microsoft.com/office/drawing/2014/main" id="{2A5934D5-5698-4A72-90B2-478B2300303E}"/>
              </a:ext>
            </a:extLst>
          </p:cNvPr>
          <p:cNvSpPr txBox="1">
            <a:spLocks noChangeAspect="1" noChangeArrowheads="1"/>
          </p:cNvSpPr>
          <p:nvPr/>
        </p:nvSpPr>
        <p:spPr bwMode="auto">
          <a:xfrm>
            <a:off x="9701809" y="3371125"/>
            <a:ext cx="767865"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Nnef</a:t>
            </a:r>
            <a:endPar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grpSp>
        <p:nvGrpSpPr>
          <p:cNvPr id="111" name="Group 110">
            <a:extLst>
              <a:ext uri="{FF2B5EF4-FFF2-40B4-BE49-F238E27FC236}">
                <a16:creationId xmlns:a16="http://schemas.microsoft.com/office/drawing/2014/main" id="{D27613E8-DF2B-4AB5-9F4D-1B48EF9729CC}"/>
              </a:ext>
            </a:extLst>
          </p:cNvPr>
          <p:cNvGrpSpPr>
            <a:grpSpLocks noChangeAspect="1"/>
          </p:cNvGrpSpPr>
          <p:nvPr/>
        </p:nvGrpSpPr>
        <p:grpSpPr>
          <a:xfrm>
            <a:off x="2225112" y="5047661"/>
            <a:ext cx="419644" cy="587501"/>
            <a:chOff x="10129764" y="745508"/>
            <a:chExt cx="221963" cy="310748"/>
          </a:xfrm>
        </p:grpSpPr>
        <p:grpSp>
          <p:nvGrpSpPr>
            <p:cNvPr id="112" name="Group 111">
              <a:extLst>
                <a:ext uri="{FF2B5EF4-FFF2-40B4-BE49-F238E27FC236}">
                  <a16:creationId xmlns:a16="http://schemas.microsoft.com/office/drawing/2014/main" id="{49BA53DA-3809-4EC4-A4FF-A974E46A724C}"/>
                </a:ext>
              </a:extLst>
            </p:cNvPr>
            <p:cNvGrpSpPr>
              <a:grpSpLocks noChangeAspect="1"/>
            </p:cNvGrpSpPr>
            <p:nvPr/>
          </p:nvGrpSpPr>
          <p:grpSpPr>
            <a:xfrm>
              <a:off x="10129764" y="745508"/>
              <a:ext cx="221963" cy="310748"/>
              <a:chOff x="1373325" y="5272742"/>
              <a:chExt cx="428625" cy="600075"/>
            </a:xfrm>
          </p:grpSpPr>
          <p:sp>
            <p:nvSpPr>
              <p:cNvPr id="114" name="Rectangle 113">
                <a:extLst>
                  <a:ext uri="{FF2B5EF4-FFF2-40B4-BE49-F238E27FC236}">
                    <a16:creationId xmlns:a16="http://schemas.microsoft.com/office/drawing/2014/main" id="{FBDF7618-8536-468B-BBE4-99AD2E0EC889}"/>
                  </a:ext>
                </a:extLst>
              </p:cNvPr>
              <p:cNvSpPr/>
              <p:nvPr/>
            </p:nvSpPr>
            <p:spPr bwMode="auto">
              <a:xfrm>
                <a:off x="1373325" y="5276465"/>
                <a:ext cx="428625" cy="596352"/>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pic>
            <p:nvPicPr>
              <p:cNvPr id="115" name="Graphic 114">
                <a:extLst>
                  <a:ext uri="{FF2B5EF4-FFF2-40B4-BE49-F238E27FC236}">
                    <a16:creationId xmlns:a16="http://schemas.microsoft.com/office/drawing/2014/main" id="{066E2901-94CB-4E9C-A949-E9433C9CCBD1}"/>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3325" y="5272742"/>
                <a:ext cx="428625" cy="600075"/>
              </a:xfrm>
              <a:prstGeom prst="rect">
                <a:avLst/>
              </a:prstGeom>
            </p:spPr>
          </p:pic>
        </p:grpSp>
        <p:sp>
          <p:nvSpPr>
            <p:cNvPr id="113" name="TextBox 112">
              <a:extLst>
                <a:ext uri="{FF2B5EF4-FFF2-40B4-BE49-F238E27FC236}">
                  <a16:creationId xmlns:a16="http://schemas.microsoft.com/office/drawing/2014/main" id="{FED67507-9114-4213-A35C-A56ADF19E34D}"/>
                </a:ext>
              </a:extLst>
            </p:cNvPr>
            <p:cNvSpPr txBox="1"/>
            <p:nvPr/>
          </p:nvSpPr>
          <p:spPr bwMode="auto">
            <a:xfrm>
              <a:off x="10129764" y="760261"/>
              <a:ext cx="72768" cy="221018"/>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endParaRPr kumimoji="0" lang="en-US" sz="1200" b="1" i="0" u="none" strike="noStrike" kern="1200" cap="none" spc="0" normalizeH="0" baseline="0" noProof="0">
                <a:ln>
                  <a:noFill/>
                </a:ln>
                <a:solidFill>
                  <a:srgbClr val="181818"/>
                </a:solidFill>
                <a:effectLst/>
                <a:uLnTx/>
                <a:uFillTx/>
                <a:latin typeface="Ericsson Hilda"/>
                <a:ea typeface="+mn-ea"/>
                <a:cs typeface="+mn-cs"/>
              </a:endParaRPr>
            </a:p>
          </p:txBody>
        </p:sp>
      </p:grpSp>
      <p:pic>
        <p:nvPicPr>
          <p:cNvPr id="117" name="Picture Placeholder 31">
            <a:extLst>
              <a:ext uri="{FF2B5EF4-FFF2-40B4-BE49-F238E27FC236}">
                <a16:creationId xmlns:a16="http://schemas.microsoft.com/office/drawing/2014/main" id="{11FB95F1-3A4B-419D-B99E-DD07CD8B9A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558749" y="4318232"/>
            <a:ext cx="1567011" cy="1775525"/>
          </a:xfrm>
          <a:prstGeom prst="rect">
            <a:avLst/>
          </a:prstGeom>
        </p:spPr>
      </p:pic>
      <p:sp>
        <p:nvSpPr>
          <p:cNvPr id="118" name="Text Box 35">
            <a:extLst>
              <a:ext uri="{FF2B5EF4-FFF2-40B4-BE49-F238E27FC236}">
                <a16:creationId xmlns:a16="http://schemas.microsoft.com/office/drawing/2014/main" id="{3B528BF2-66C3-454B-B4B3-BE9036F378FF}"/>
              </a:ext>
            </a:extLst>
          </p:cNvPr>
          <p:cNvSpPr txBox="1">
            <a:spLocks noChangeAspect="1" noChangeArrowheads="1"/>
          </p:cNvSpPr>
          <p:nvPr/>
        </p:nvSpPr>
        <p:spPr bwMode="auto">
          <a:xfrm>
            <a:off x="10548554" y="4919285"/>
            <a:ext cx="1458812" cy="783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r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Data </a:t>
            </a:r>
          </a:p>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Network </a:t>
            </a:r>
            <a:endParaRPr kumimoji="0" lang="en-US" altLang="en-US" sz="18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2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(e.g. operator </a:t>
            </a:r>
          </a:p>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2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rPr>
              <a:t>or Internet)</a:t>
            </a:r>
          </a:p>
        </p:txBody>
      </p:sp>
      <p:sp>
        <p:nvSpPr>
          <p:cNvPr id="119" name="TextBox 118">
            <a:extLst>
              <a:ext uri="{FF2B5EF4-FFF2-40B4-BE49-F238E27FC236}">
                <a16:creationId xmlns:a16="http://schemas.microsoft.com/office/drawing/2014/main" id="{538A39E6-1ECE-4424-93D4-6CBC5D1B1DA4}"/>
              </a:ext>
            </a:extLst>
          </p:cNvPr>
          <p:cNvSpPr txBox="1"/>
          <p:nvPr/>
        </p:nvSpPr>
        <p:spPr bwMode="auto">
          <a:xfrm>
            <a:off x="10085062" y="1563347"/>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SEPP</a:t>
            </a:r>
          </a:p>
        </p:txBody>
      </p:sp>
      <p:cxnSp>
        <p:nvCxnSpPr>
          <p:cNvPr id="120" name="Straight Connector 119">
            <a:extLst>
              <a:ext uri="{FF2B5EF4-FFF2-40B4-BE49-F238E27FC236}">
                <a16:creationId xmlns:a16="http://schemas.microsoft.com/office/drawing/2014/main" id="{D974DA38-F17B-482A-B779-F72B74A77C17}"/>
              </a:ext>
            </a:extLst>
          </p:cNvPr>
          <p:cNvCxnSpPr>
            <a:cxnSpLocks/>
          </p:cNvCxnSpPr>
          <p:nvPr/>
        </p:nvCxnSpPr>
        <p:spPr bwMode="auto">
          <a:xfrm flipH="1">
            <a:off x="10262998" y="2156734"/>
            <a:ext cx="790" cy="1426764"/>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121" name="Oval 120">
            <a:extLst>
              <a:ext uri="{FF2B5EF4-FFF2-40B4-BE49-F238E27FC236}">
                <a16:creationId xmlns:a16="http://schemas.microsoft.com/office/drawing/2014/main" id="{D1EEAE06-B38E-4D3D-B576-C95FD93E53B8}"/>
              </a:ext>
            </a:extLst>
          </p:cNvPr>
          <p:cNvSpPr/>
          <p:nvPr/>
        </p:nvSpPr>
        <p:spPr bwMode="auto">
          <a:xfrm>
            <a:off x="10190471" y="2260906"/>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1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23" name="Line 30">
            <a:extLst>
              <a:ext uri="{FF2B5EF4-FFF2-40B4-BE49-F238E27FC236}">
                <a16:creationId xmlns:a16="http://schemas.microsoft.com/office/drawing/2014/main" id="{482D7930-1AC7-471D-8A3E-8B5A4F2541B6}"/>
              </a:ext>
            </a:extLst>
          </p:cNvPr>
          <p:cNvSpPr>
            <a:spLocks noChangeShapeType="1"/>
          </p:cNvSpPr>
          <p:nvPr/>
        </p:nvSpPr>
        <p:spPr bwMode="auto">
          <a:xfrm flipV="1">
            <a:off x="7575498" y="5473414"/>
            <a:ext cx="605404" cy="504984"/>
          </a:xfrm>
          <a:prstGeom prst="line">
            <a:avLst/>
          </a:prstGeom>
          <a:noFill/>
          <a:ln w="28575">
            <a:solidFill>
              <a:schemeClr val="accent4">
                <a:lumMod val="50000"/>
              </a:schemeClr>
            </a:solidFill>
            <a:round/>
            <a:headEnd/>
            <a:tailEnd/>
          </a:ln>
        </p:spPr>
        <p:txBody>
          <a:bodyPr lIns="91438" tIns="45719" rIns="91438" bIns="45719"/>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2400" b="0" i="0" u="none" strike="noStrike" kern="1200" cap="none" spc="0" normalizeH="0" baseline="0" noProof="0">
              <a:ln>
                <a:noFill/>
              </a:ln>
              <a:solidFill>
                <a:srgbClr val="181818"/>
              </a:solidFill>
              <a:effectLst/>
              <a:uLnTx/>
              <a:uFillTx/>
              <a:latin typeface="Ericsson Hilda"/>
              <a:ea typeface="ＭＳ Ｐゴシック" charset="0"/>
              <a:cs typeface="Arial" charset="0"/>
            </a:endParaRPr>
          </a:p>
        </p:txBody>
      </p:sp>
      <p:sp>
        <p:nvSpPr>
          <p:cNvPr id="124" name="Line 30">
            <a:extLst>
              <a:ext uri="{FF2B5EF4-FFF2-40B4-BE49-F238E27FC236}">
                <a16:creationId xmlns:a16="http://schemas.microsoft.com/office/drawing/2014/main" id="{0CE4DAC5-D931-4E83-8096-15E1C91ECD4C}"/>
              </a:ext>
            </a:extLst>
          </p:cNvPr>
          <p:cNvSpPr>
            <a:spLocks noChangeShapeType="1"/>
          </p:cNvSpPr>
          <p:nvPr/>
        </p:nvSpPr>
        <p:spPr bwMode="auto">
          <a:xfrm flipV="1">
            <a:off x="4649611" y="6294939"/>
            <a:ext cx="2665476" cy="1487"/>
          </a:xfrm>
          <a:prstGeom prst="line">
            <a:avLst/>
          </a:prstGeom>
          <a:noFill/>
          <a:ln w="28575">
            <a:solidFill>
              <a:schemeClr val="accent4">
                <a:lumMod val="50000"/>
              </a:schemeClr>
            </a:solidFill>
            <a:round/>
            <a:headEnd/>
            <a:tailEnd/>
          </a:ln>
        </p:spPr>
        <p:txBody>
          <a:bodyPr lIns="91438" tIns="45719" rIns="91438" bIns="45719"/>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2400" b="0" i="0" u="none" strike="noStrike" kern="1200" cap="none" spc="0" normalizeH="0" baseline="0" noProof="0">
              <a:ln>
                <a:noFill/>
              </a:ln>
              <a:solidFill>
                <a:srgbClr val="181818"/>
              </a:solidFill>
              <a:effectLst/>
              <a:uLnTx/>
              <a:uFillTx/>
              <a:latin typeface="Ericsson Hilda"/>
              <a:ea typeface="ＭＳ Ｐゴシック" charset="0"/>
              <a:cs typeface="Arial" charset="0"/>
            </a:endParaRPr>
          </a:p>
        </p:txBody>
      </p:sp>
      <p:cxnSp>
        <p:nvCxnSpPr>
          <p:cNvPr id="125" name="Straight Connector 124">
            <a:extLst>
              <a:ext uri="{FF2B5EF4-FFF2-40B4-BE49-F238E27FC236}">
                <a16:creationId xmlns:a16="http://schemas.microsoft.com/office/drawing/2014/main" id="{E366F4D7-F95C-45F2-865E-3C513F9D73D4}"/>
              </a:ext>
            </a:extLst>
          </p:cNvPr>
          <p:cNvCxnSpPr>
            <a:cxnSpLocks/>
            <a:stCxn id="249" idx="2"/>
            <a:endCxn id="123" idx="0"/>
          </p:cNvCxnSpPr>
          <p:nvPr/>
        </p:nvCxnSpPr>
        <p:spPr bwMode="auto">
          <a:xfrm>
            <a:off x="6891597" y="4744278"/>
            <a:ext cx="683901" cy="123412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122" name="TextBox 121">
            <a:extLst>
              <a:ext uri="{FF2B5EF4-FFF2-40B4-BE49-F238E27FC236}">
                <a16:creationId xmlns:a16="http://schemas.microsoft.com/office/drawing/2014/main" id="{8DEEE417-BB07-4523-8403-DB024A778A7F}"/>
              </a:ext>
            </a:extLst>
          </p:cNvPr>
          <p:cNvSpPr txBox="1"/>
          <p:nvPr/>
        </p:nvSpPr>
        <p:spPr bwMode="auto">
          <a:xfrm>
            <a:off x="7315087" y="5943896"/>
            <a:ext cx="501242" cy="575493"/>
          </a:xfrm>
          <a:prstGeom prst="rect">
            <a:avLst/>
          </a:prstGeom>
          <a:solidFill>
            <a:schemeClr val="accent4"/>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G</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200" b="0" i="0" u="none" strike="noStrike" kern="1200" cap="none" spc="0" normalizeH="0" baseline="0" noProof="0">
                <a:ln>
                  <a:noFill/>
                </a:ln>
                <a:solidFill>
                  <a:srgbClr val="181818"/>
                </a:solidFill>
                <a:effectLst/>
                <a:uLnTx/>
                <a:uFillTx/>
                <a:latin typeface="Ericsson Hilda"/>
                <a:ea typeface="+mn-ea"/>
                <a:cs typeface="+mn-cs"/>
              </a:rPr>
              <a:t>W-AGF</a:t>
            </a:r>
            <a:endParaRPr kumimoji="0" lang="en-US" sz="11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28" name="TextBox 127">
            <a:extLst>
              <a:ext uri="{FF2B5EF4-FFF2-40B4-BE49-F238E27FC236}">
                <a16:creationId xmlns:a16="http://schemas.microsoft.com/office/drawing/2014/main" id="{40E6858E-FC0A-41F5-BC08-D7D6CAAB1C49}"/>
              </a:ext>
            </a:extLst>
          </p:cNvPr>
          <p:cNvSpPr txBox="1"/>
          <p:nvPr/>
        </p:nvSpPr>
        <p:spPr bwMode="auto">
          <a:xfrm>
            <a:off x="4152086" y="6080904"/>
            <a:ext cx="576000" cy="493656"/>
          </a:xfrm>
          <a:prstGeom prst="rect">
            <a:avLst/>
          </a:prstGeom>
          <a:solidFill>
            <a:schemeClr val="bg1"/>
          </a:solidFill>
          <a:ln w="19050">
            <a:solidFill>
              <a:schemeClr val="tx1"/>
            </a:solidFill>
            <a:prstDash val="sysDot"/>
            <a:miter lim="800000"/>
            <a:headEnd/>
            <a:tailEnd/>
          </a:ln>
        </p:spPr>
        <p:txBody>
          <a:bodyPr vert="horz" wrap="square" lIns="0" tIns="18000" rIns="0" bIns="0" numCol="1" rtlCol="0" anchor="ctr" anchorCtr="0" compatLnSpc="1">
            <a:prstTxWarp prst="textNoShape">
              <a:avLst/>
            </a:prstTxWarp>
            <a:noAutofit/>
          </a:bodyPr>
          <a:lstStyle/>
          <a:p>
            <a:pPr marL="0" marR="0" lvl="0" indent="0" algn="ctr" defTabSz="914400" rtl="0" eaLnBrk="1" fontAlgn="auto" latinLnBrk="0" hangingPunct="1">
              <a:lnSpc>
                <a:spcPct val="80000"/>
              </a:lnSpc>
              <a:spcBef>
                <a:spcPct val="0"/>
              </a:spcBef>
              <a:spcAft>
                <a:spcPts val="0"/>
              </a:spcAft>
              <a:buClrTx/>
              <a:buSzTx/>
              <a:buFontTx/>
              <a:buNone/>
              <a:tabLst/>
              <a:defRPr/>
            </a:pPr>
            <a:r>
              <a:rPr lang="en-US" altLang="en-US" sz="1200" kern="1200" spc="0">
                <a:solidFill>
                  <a:srgbClr val="181818"/>
                </a:solidFill>
                <a:latin typeface="Ericsson Hilda"/>
                <a:ea typeface="Segoe UI" panose="020B0502040204020203" pitchFamily="34" charset="0"/>
                <a:cs typeface="Arial" panose="020B0604020202020204" pitchFamily="34" charset="0"/>
              </a:rPr>
              <a:t>Wireline</a:t>
            </a:r>
            <a:r>
              <a:rPr kumimoji="0" lang="en-US" altLang="en-US" sz="1200" b="0" i="0" u="none" strike="noStrike" kern="1200" cap="none" spc="0" normalizeH="0" baseline="0" noProof="0">
                <a:ln>
                  <a:noFill/>
                </a:ln>
                <a:solidFill>
                  <a:srgbClr val="181818"/>
                </a:solidFill>
                <a:effectLst/>
                <a:uLnTx/>
                <a:uFillTx/>
                <a:latin typeface="Ericsson Hilda"/>
                <a:ea typeface="Segoe UI" panose="020B0502040204020203" pitchFamily="34" charset="0"/>
                <a:cs typeface="Arial" panose="020B0604020202020204" pitchFamily="34" charset="0"/>
              </a:rPr>
              <a:t>access</a:t>
            </a:r>
          </a:p>
        </p:txBody>
      </p:sp>
      <p:cxnSp>
        <p:nvCxnSpPr>
          <p:cNvPr id="126" name="Straight Connector 125">
            <a:extLst>
              <a:ext uri="{FF2B5EF4-FFF2-40B4-BE49-F238E27FC236}">
                <a16:creationId xmlns:a16="http://schemas.microsoft.com/office/drawing/2014/main" id="{94ADF483-47FE-4653-A315-FC649C038EA5}"/>
              </a:ext>
            </a:extLst>
          </p:cNvPr>
          <p:cNvCxnSpPr>
            <a:cxnSpLocks/>
            <a:endCxn id="129" idx="0"/>
          </p:cNvCxnSpPr>
          <p:nvPr/>
        </p:nvCxnSpPr>
        <p:spPr bwMode="auto">
          <a:xfrm flipH="1">
            <a:off x="7869803" y="3556563"/>
            <a:ext cx="2473" cy="622798"/>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127" name="Oval 126">
            <a:extLst>
              <a:ext uri="{FF2B5EF4-FFF2-40B4-BE49-F238E27FC236}">
                <a16:creationId xmlns:a16="http://schemas.microsoft.com/office/drawing/2014/main" id="{375C1B98-E944-42F5-9353-11A9B37E0362}"/>
              </a:ext>
            </a:extLst>
          </p:cNvPr>
          <p:cNvSpPr/>
          <p:nvPr/>
        </p:nvSpPr>
        <p:spPr bwMode="auto">
          <a:xfrm>
            <a:off x="7804807" y="3782942"/>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1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29" name="TextBox 128">
            <a:extLst>
              <a:ext uri="{FF2B5EF4-FFF2-40B4-BE49-F238E27FC236}">
                <a16:creationId xmlns:a16="http://schemas.microsoft.com/office/drawing/2014/main" id="{E66BC6D8-16EB-476F-AF0B-DDB30F721258}"/>
              </a:ext>
            </a:extLst>
          </p:cNvPr>
          <p:cNvSpPr txBox="1"/>
          <p:nvPr/>
        </p:nvSpPr>
        <p:spPr bwMode="auto">
          <a:xfrm>
            <a:off x="7667615" y="4179361"/>
            <a:ext cx="404375" cy="575493"/>
          </a:xfrm>
          <a:prstGeom prst="rect">
            <a:avLst/>
          </a:prstGeom>
          <a:solidFill>
            <a:schemeClr val="accent4"/>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UCMF</a:t>
            </a:r>
          </a:p>
        </p:txBody>
      </p:sp>
      <p:cxnSp>
        <p:nvCxnSpPr>
          <p:cNvPr id="131" name="Straight Connector 130">
            <a:extLst>
              <a:ext uri="{FF2B5EF4-FFF2-40B4-BE49-F238E27FC236}">
                <a16:creationId xmlns:a16="http://schemas.microsoft.com/office/drawing/2014/main" id="{B8C6F205-3BBC-4E05-9216-C580209E25E4}"/>
              </a:ext>
            </a:extLst>
          </p:cNvPr>
          <p:cNvCxnSpPr>
            <a:cxnSpLocks/>
            <a:endCxn id="133" idx="0"/>
          </p:cNvCxnSpPr>
          <p:nvPr/>
        </p:nvCxnSpPr>
        <p:spPr bwMode="auto">
          <a:xfrm flipH="1">
            <a:off x="7368346" y="3550215"/>
            <a:ext cx="2473" cy="622798"/>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132" name="Oval 131">
            <a:extLst>
              <a:ext uri="{FF2B5EF4-FFF2-40B4-BE49-F238E27FC236}">
                <a16:creationId xmlns:a16="http://schemas.microsoft.com/office/drawing/2014/main" id="{48E17DD8-BBF9-4556-99CD-A3787D5A00F9}"/>
              </a:ext>
            </a:extLst>
          </p:cNvPr>
          <p:cNvSpPr/>
          <p:nvPr/>
        </p:nvSpPr>
        <p:spPr bwMode="auto">
          <a:xfrm>
            <a:off x="7303350" y="3776594"/>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1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33" name="TextBox 132">
            <a:extLst>
              <a:ext uri="{FF2B5EF4-FFF2-40B4-BE49-F238E27FC236}">
                <a16:creationId xmlns:a16="http://schemas.microsoft.com/office/drawing/2014/main" id="{17864AB8-5526-41FD-B102-0DC85EEBE1EE}"/>
              </a:ext>
            </a:extLst>
          </p:cNvPr>
          <p:cNvSpPr txBox="1"/>
          <p:nvPr/>
        </p:nvSpPr>
        <p:spPr bwMode="auto">
          <a:xfrm>
            <a:off x="7166158" y="4173013"/>
            <a:ext cx="404375" cy="575493"/>
          </a:xfrm>
          <a:prstGeom prst="rect">
            <a:avLst/>
          </a:prstGeom>
          <a:solidFill>
            <a:schemeClr val="accent4"/>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181818"/>
                </a:solidFill>
                <a:effectLst/>
                <a:uLnTx/>
                <a:uFillTx/>
                <a:latin typeface="Ericsson Hilda"/>
                <a:ea typeface="+mn-ea"/>
                <a:cs typeface="+mn-cs"/>
              </a:rPr>
              <a:t>NSSAAF</a:t>
            </a:r>
          </a:p>
        </p:txBody>
      </p:sp>
      <p:sp>
        <p:nvSpPr>
          <p:cNvPr id="134" name="Text Box 144">
            <a:extLst>
              <a:ext uri="{FF2B5EF4-FFF2-40B4-BE49-F238E27FC236}">
                <a16:creationId xmlns:a16="http://schemas.microsoft.com/office/drawing/2014/main" id="{CCF377E1-2AD6-43CF-8C96-276BDE0A3A0C}"/>
              </a:ext>
            </a:extLst>
          </p:cNvPr>
          <p:cNvSpPr txBox="1">
            <a:spLocks noChangeAspect="1" noChangeArrowheads="1"/>
          </p:cNvSpPr>
          <p:nvPr/>
        </p:nvSpPr>
        <p:spPr bwMode="auto">
          <a:xfrm>
            <a:off x="7097981" y="3939315"/>
            <a:ext cx="1003853"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a:t>
            </a:r>
            <a:r>
              <a:rPr kumimoji="0" lang="en-US" altLang="en-US" sz="9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nssaaf</a:t>
            </a:r>
            <a:endPar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sp>
        <p:nvSpPr>
          <p:cNvPr id="135" name="Text Box 144">
            <a:extLst>
              <a:ext uri="{FF2B5EF4-FFF2-40B4-BE49-F238E27FC236}">
                <a16:creationId xmlns:a16="http://schemas.microsoft.com/office/drawing/2014/main" id="{C28645AF-4A50-47CE-BBBA-6B36D72AE545}"/>
              </a:ext>
            </a:extLst>
          </p:cNvPr>
          <p:cNvSpPr txBox="1">
            <a:spLocks noChangeAspect="1" noChangeArrowheads="1"/>
          </p:cNvSpPr>
          <p:nvPr/>
        </p:nvSpPr>
        <p:spPr bwMode="auto">
          <a:xfrm>
            <a:off x="7598872" y="3940248"/>
            <a:ext cx="992188"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100" b="0" i="0" u="none" strike="noStrike" kern="1200" cap="none" spc="0" normalizeH="0" baseline="0" noProof="0" err="1">
                <a:ln>
                  <a:noFill/>
                </a:ln>
                <a:solidFill>
                  <a:srgbClr val="181818"/>
                </a:solidFill>
                <a:effectLst/>
                <a:uLnTx/>
                <a:uFillTx/>
                <a:latin typeface="Ericsson Hilda"/>
                <a:ea typeface="MS PGothic" panose="020B0600070205080204" pitchFamily="34" charset="-128"/>
                <a:cs typeface="+mn-cs"/>
              </a:rPr>
              <a:t>Nucmf</a:t>
            </a:r>
            <a:endParaRPr kumimoji="0" lang="en-US" altLang="en-US" sz="1100" b="0" i="0" u="none" strike="noStrike" kern="1200" cap="none" spc="0" normalizeH="0" baseline="0" noProof="0">
              <a:ln>
                <a:noFill/>
              </a:ln>
              <a:solidFill>
                <a:srgbClr val="181818"/>
              </a:solidFill>
              <a:effectLst/>
              <a:uLnTx/>
              <a:uFillTx/>
              <a:latin typeface="Ericsson Hilda"/>
              <a:ea typeface="MS PGothic" panose="020B0600070205080204" pitchFamily="34" charset="-128"/>
              <a:cs typeface="+mn-cs"/>
            </a:endParaRPr>
          </a:p>
        </p:txBody>
      </p:sp>
    </p:spTree>
    <p:extLst>
      <p:ext uri="{BB962C8B-B14F-4D97-AF65-F5344CB8AC3E}">
        <p14:creationId xmlns:p14="http://schemas.microsoft.com/office/powerpoint/2010/main" val="338528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6"/>
                                        </p:tgtEl>
                                        <p:attrNameLst>
                                          <p:attrName>style.visibility</p:attrName>
                                        </p:attrNameLst>
                                      </p:cBhvr>
                                      <p:to>
                                        <p:strVal val="visible"/>
                                      </p:to>
                                    </p:set>
                                    <p:animEffect transition="in" filter="fade">
                                      <p:cBhvr>
                                        <p:cTn id="7" dur="500"/>
                                        <p:tgtEl>
                                          <p:spTgt spid="206"/>
                                        </p:tgtEl>
                                      </p:cBhvr>
                                    </p:animEffect>
                                  </p:childTnLst>
                                </p:cTn>
                              </p:par>
                              <p:par>
                                <p:cTn id="8" presetID="10" presetClass="entr" presetSubtype="0" fill="hold" nodeType="withEffect">
                                  <p:stCondLst>
                                    <p:cond delay="0"/>
                                  </p:stCondLst>
                                  <p:childTnLst>
                                    <p:set>
                                      <p:cBhvr>
                                        <p:cTn id="9" dur="1" fill="hold">
                                          <p:stCondLst>
                                            <p:cond delay="0"/>
                                          </p:stCondLst>
                                        </p:cTn>
                                        <p:tgtEl>
                                          <p:spTgt spid="207"/>
                                        </p:tgtEl>
                                        <p:attrNameLst>
                                          <p:attrName>style.visibility</p:attrName>
                                        </p:attrNameLst>
                                      </p:cBhvr>
                                      <p:to>
                                        <p:strVal val="visible"/>
                                      </p:to>
                                    </p:set>
                                    <p:animEffect transition="in" filter="fade">
                                      <p:cBhvr>
                                        <p:cTn id="10" dur="500"/>
                                        <p:tgtEl>
                                          <p:spTgt spid="207"/>
                                        </p:tgtEl>
                                      </p:cBhvr>
                                    </p:animEffect>
                                  </p:childTnLst>
                                </p:cTn>
                              </p:par>
                              <p:par>
                                <p:cTn id="11" presetID="10" presetClass="entr" presetSubtype="0" fill="hold" nodeType="withEffect">
                                  <p:stCondLst>
                                    <p:cond delay="0"/>
                                  </p:stCondLst>
                                  <p:childTnLst>
                                    <p:set>
                                      <p:cBhvr>
                                        <p:cTn id="12" dur="1" fill="hold">
                                          <p:stCondLst>
                                            <p:cond delay="0"/>
                                          </p:stCondLst>
                                        </p:cTn>
                                        <p:tgtEl>
                                          <p:spTgt spid="183"/>
                                        </p:tgtEl>
                                        <p:attrNameLst>
                                          <p:attrName>style.visibility</p:attrName>
                                        </p:attrNameLst>
                                      </p:cBhvr>
                                      <p:to>
                                        <p:strVal val="visible"/>
                                      </p:to>
                                    </p:set>
                                    <p:animEffect transition="in" filter="fade">
                                      <p:cBhvr>
                                        <p:cTn id="13" dur="500"/>
                                        <p:tgtEl>
                                          <p:spTgt spid="183"/>
                                        </p:tgtEl>
                                      </p:cBhvr>
                                    </p:animEffect>
                                  </p:childTnLst>
                                </p:cTn>
                              </p:par>
                              <p:par>
                                <p:cTn id="14" presetID="10" presetClass="entr" presetSubtype="0" fill="hold" nodeType="withEffect">
                                  <p:stCondLst>
                                    <p:cond delay="0"/>
                                  </p:stCondLst>
                                  <p:childTnLst>
                                    <p:set>
                                      <p:cBhvr>
                                        <p:cTn id="15" dur="1" fill="hold">
                                          <p:stCondLst>
                                            <p:cond delay="0"/>
                                          </p:stCondLst>
                                        </p:cTn>
                                        <p:tgtEl>
                                          <p:spTgt spid="214"/>
                                        </p:tgtEl>
                                        <p:attrNameLst>
                                          <p:attrName>style.visibility</p:attrName>
                                        </p:attrNameLst>
                                      </p:cBhvr>
                                      <p:to>
                                        <p:strVal val="visible"/>
                                      </p:to>
                                    </p:set>
                                    <p:animEffect transition="in" filter="fade">
                                      <p:cBhvr>
                                        <p:cTn id="16" dur="500"/>
                                        <p:tgtEl>
                                          <p:spTgt spid="214"/>
                                        </p:tgtEl>
                                      </p:cBhvr>
                                    </p:animEffect>
                                  </p:childTnLst>
                                </p:cTn>
                              </p:par>
                              <p:par>
                                <p:cTn id="17" presetID="10" presetClass="entr" presetSubtype="0" fill="hold" nodeType="withEffect">
                                  <p:stCondLst>
                                    <p:cond delay="0"/>
                                  </p:stCondLst>
                                  <p:childTnLst>
                                    <p:set>
                                      <p:cBhvr>
                                        <p:cTn id="18" dur="1" fill="hold">
                                          <p:stCondLst>
                                            <p:cond delay="0"/>
                                          </p:stCondLst>
                                        </p:cTn>
                                        <p:tgtEl>
                                          <p:spTgt spid="215"/>
                                        </p:tgtEl>
                                        <p:attrNameLst>
                                          <p:attrName>style.visibility</p:attrName>
                                        </p:attrNameLst>
                                      </p:cBhvr>
                                      <p:to>
                                        <p:strVal val="visible"/>
                                      </p:to>
                                    </p:set>
                                    <p:animEffect transition="in" filter="fade">
                                      <p:cBhvr>
                                        <p:cTn id="19" dur="500"/>
                                        <p:tgtEl>
                                          <p:spTgt spid="215"/>
                                        </p:tgtEl>
                                      </p:cBhvr>
                                    </p:animEffect>
                                  </p:childTnLst>
                                </p:cTn>
                              </p:par>
                              <p:par>
                                <p:cTn id="20" presetID="10" presetClass="entr" presetSubtype="0" fill="hold" nodeType="withEffect">
                                  <p:stCondLst>
                                    <p:cond delay="0"/>
                                  </p:stCondLst>
                                  <p:childTnLst>
                                    <p:set>
                                      <p:cBhvr>
                                        <p:cTn id="21" dur="1" fill="hold">
                                          <p:stCondLst>
                                            <p:cond delay="0"/>
                                          </p:stCondLst>
                                        </p:cTn>
                                        <p:tgtEl>
                                          <p:spTgt spid="216"/>
                                        </p:tgtEl>
                                        <p:attrNameLst>
                                          <p:attrName>style.visibility</p:attrName>
                                        </p:attrNameLst>
                                      </p:cBhvr>
                                      <p:to>
                                        <p:strVal val="visible"/>
                                      </p:to>
                                    </p:set>
                                    <p:animEffect transition="in" filter="fade">
                                      <p:cBhvr>
                                        <p:cTn id="22" dur="500"/>
                                        <p:tgtEl>
                                          <p:spTgt spid="216"/>
                                        </p:tgtEl>
                                      </p:cBhvr>
                                    </p:animEffect>
                                  </p:childTnLst>
                                </p:cTn>
                              </p:par>
                              <p:par>
                                <p:cTn id="23" presetID="10" presetClass="entr" presetSubtype="0" fill="hold" nodeType="withEffect">
                                  <p:stCondLst>
                                    <p:cond delay="0"/>
                                  </p:stCondLst>
                                  <p:childTnLst>
                                    <p:set>
                                      <p:cBhvr>
                                        <p:cTn id="24" dur="1" fill="hold">
                                          <p:stCondLst>
                                            <p:cond delay="0"/>
                                          </p:stCondLst>
                                        </p:cTn>
                                        <p:tgtEl>
                                          <p:spTgt spid="217"/>
                                        </p:tgtEl>
                                        <p:attrNameLst>
                                          <p:attrName>style.visibility</p:attrName>
                                        </p:attrNameLst>
                                      </p:cBhvr>
                                      <p:to>
                                        <p:strVal val="visible"/>
                                      </p:to>
                                    </p:set>
                                    <p:animEffect transition="in" filter="fade">
                                      <p:cBhvr>
                                        <p:cTn id="25" dur="500"/>
                                        <p:tgtEl>
                                          <p:spTgt spid="217"/>
                                        </p:tgtEl>
                                      </p:cBhvr>
                                    </p:animEffect>
                                  </p:childTnLst>
                                </p:cTn>
                              </p:par>
                              <p:par>
                                <p:cTn id="26" presetID="10" presetClass="entr" presetSubtype="0" fill="hold" nodeType="withEffect">
                                  <p:stCondLst>
                                    <p:cond delay="0"/>
                                  </p:stCondLst>
                                  <p:childTnLst>
                                    <p:set>
                                      <p:cBhvr>
                                        <p:cTn id="27" dur="1" fill="hold">
                                          <p:stCondLst>
                                            <p:cond delay="0"/>
                                          </p:stCondLst>
                                        </p:cTn>
                                        <p:tgtEl>
                                          <p:spTgt spid="218"/>
                                        </p:tgtEl>
                                        <p:attrNameLst>
                                          <p:attrName>style.visibility</p:attrName>
                                        </p:attrNameLst>
                                      </p:cBhvr>
                                      <p:to>
                                        <p:strVal val="visible"/>
                                      </p:to>
                                    </p:set>
                                    <p:animEffect transition="in" filter="fade">
                                      <p:cBhvr>
                                        <p:cTn id="28" dur="500"/>
                                        <p:tgtEl>
                                          <p:spTgt spid="218"/>
                                        </p:tgtEl>
                                      </p:cBhvr>
                                    </p:animEffect>
                                  </p:childTnLst>
                                </p:cTn>
                              </p:par>
                              <p:par>
                                <p:cTn id="29" presetID="10" presetClass="entr" presetSubtype="0" fill="hold" nodeType="withEffect">
                                  <p:stCondLst>
                                    <p:cond delay="0"/>
                                  </p:stCondLst>
                                  <p:childTnLst>
                                    <p:set>
                                      <p:cBhvr>
                                        <p:cTn id="30" dur="1" fill="hold">
                                          <p:stCondLst>
                                            <p:cond delay="0"/>
                                          </p:stCondLst>
                                        </p:cTn>
                                        <p:tgtEl>
                                          <p:spTgt spid="219"/>
                                        </p:tgtEl>
                                        <p:attrNameLst>
                                          <p:attrName>style.visibility</p:attrName>
                                        </p:attrNameLst>
                                      </p:cBhvr>
                                      <p:to>
                                        <p:strVal val="visible"/>
                                      </p:to>
                                    </p:set>
                                    <p:animEffect transition="in" filter="fade">
                                      <p:cBhvr>
                                        <p:cTn id="31" dur="500"/>
                                        <p:tgtEl>
                                          <p:spTgt spid="219"/>
                                        </p:tgtEl>
                                      </p:cBhvr>
                                    </p:animEffect>
                                  </p:childTnLst>
                                </p:cTn>
                              </p:par>
                              <p:par>
                                <p:cTn id="32" presetID="10" presetClass="entr" presetSubtype="0" fill="hold" nodeType="withEffect">
                                  <p:stCondLst>
                                    <p:cond delay="0"/>
                                  </p:stCondLst>
                                  <p:childTnLst>
                                    <p:set>
                                      <p:cBhvr>
                                        <p:cTn id="33" dur="1" fill="hold">
                                          <p:stCondLst>
                                            <p:cond delay="0"/>
                                          </p:stCondLst>
                                        </p:cTn>
                                        <p:tgtEl>
                                          <p:spTgt spid="220"/>
                                        </p:tgtEl>
                                        <p:attrNameLst>
                                          <p:attrName>style.visibility</p:attrName>
                                        </p:attrNameLst>
                                      </p:cBhvr>
                                      <p:to>
                                        <p:strVal val="visible"/>
                                      </p:to>
                                    </p:set>
                                    <p:animEffect transition="in" filter="fade">
                                      <p:cBhvr>
                                        <p:cTn id="34" dur="500"/>
                                        <p:tgtEl>
                                          <p:spTgt spid="220"/>
                                        </p:tgtEl>
                                      </p:cBhvr>
                                    </p:animEffect>
                                  </p:childTnLst>
                                </p:cTn>
                              </p:par>
                              <p:par>
                                <p:cTn id="35" presetID="10" presetClass="entr" presetSubtype="0" fill="hold" nodeType="withEffect">
                                  <p:stCondLst>
                                    <p:cond delay="0"/>
                                  </p:stCondLst>
                                  <p:childTnLst>
                                    <p:set>
                                      <p:cBhvr>
                                        <p:cTn id="36" dur="1" fill="hold">
                                          <p:stCondLst>
                                            <p:cond delay="0"/>
                                          </p:stCondLst>
                                        </p:cTn>
                                        <p:tgtEl>
                                          <p:spTgt spid="190"/>
                                        </p:tgtEl>
                                        <p:attrNameLst>
                                          <p:attrName>style.visibility</p:attrName>
                                        </p:attrNameLst>
                                      </p:cBhvr>
                                      <p:to>
                                        <p:strVal val="visible"/>
                                      </p:to>
                                    </p:set>
                                    <p:animEffect transition="in" filter="fade">
                                      <p:cBhvr>
                                        <p:cTn id="37" dur="500"/>
                                        <p:tgtEl>
                                          <p:spTgt spid="190"/>
                                        </p:tgtEl>
                                      </p:cBhvr>
                                    </p:animEffect>
                                  </p:childTnLst>
                                </p:cTn>
                              </p:par>
                              <p:par>
                                <p:cTn id="38" presetID="10" presetClass="entr" presetSubtype="0" fill="hold" nodeType="withEffect">
                                  <p:stCondLst>
                                    <p:cond delay="0"/>
                                  </p:stCondLst>
                                  <p:childTnLst>
                                    <p:set>
                                      <p:cBhvr>
                                        <p:cTn id="39" dur="1" fill="hold">
                                          <p:stCondLst>
                                            <p:cond delay="0"/>
                                          </p:stCondLst>
                                        </p:cTn>
                                        <p:tgtEl>
                                          <p:spTgt spid="298"/>
                                        </p:tgtEl>
                                        <p:attrNameLst>
                                          <p:attrName>style.visibility</p:attrName>
                                        </p:attrNameLst>
                                      </p:cBhvr>
                                      <p:to>
                                        <p:strVal val="visible"/>
                                      </p:to>
                                    </p:set>
                                    <p:animEffect transition="in" filter="fade">
                                      <p:cBhvr>
                                        <p:cTn id="40" dur="500"/>
                                        <p:tgtEl>
                                          <p:spTgt spid="298"/>
                                        </p:tgtEl>
                                      </p:cBhvr>
                                    </p:animEffect>
                                  </p:childTnLst>
                                </p:cTn>
                              </p:par>
                              <p:par>
                                <p:cTn id="41" presetID="10" presetClass="entr" presetSubtype="0" fill="hold" nodeType="withEffect">
                                  <p:stCondLst>
                                    <p:cond delay="0"/>
                                  </p:stCondLst>
                                  <p:childTnLst>
                                    <p:set>
                                      <p:cBhvr>
                                        <p:cTn id="42" dur="1" fill="hold">
                                          <p:stCondLst>
                                            <p:cond delay="0"/>
                                          </p:stCondLst>
                                        </p:cTn>
                                        <p:tgtEl>
                                          <p:spTgt spid="302"/>
                                        </p:tgtEl>
                                        <p:attrNameLst>
                                          <p:attrName>style.visibility</p:attrName>
                                        </p:attrNameLst>
                                      </p:cBhvr>
                                      <p:to>
                                        <p:strVal val="visible"/>
                                      </p:to>
                                    </p:set>
                                    <p:animEffect transition="in" filter="fade">
                                      <p:cBhvr>
                                        <p:cTn id="43" dur="500"/>
                                        <p:tgtEl>
                                          <p:spTgt spid="302"/>
                                        </p:tgtEl>
                                      </p:cBhvr>
                                    </p:animEffect>
                                  </p:childTnLst>
                                </p:cTn>
                              </p:par>
                              <p:par>
                                <p:cTn id="44" presetID="10" presetClass="entr" presetSubtype="0" fill="hold" nodeType="withEffect">
                                  <p:stCondLst>
                                    <p:cond delay="0"/>
                                  </p:stCondLst>
                                  <p:childTnLst>
                                    <p:set>
                                      <p:cBhvr>
                                        <p:cTn id="45" dur="1" fill="hold">
                                          <p:stCondLst>
                                            <p:cond delay="0"/>
                                          </p:stCondLst>
                                        </p:cTn>
                                        <p:tgtEl>
                                          <p:spTgt spid="318"/>
                                        </p:tgtEl>
                                        <p:attrNameLst>
                                          <p:attrName>style.visibility</p:attrName>
                                        </p:attrNameLst>
                                      </p:cBhvr>
                                      <p:to>
                                        <p:strVal val="visible"/>
                                      </p:to>
                                    </p:set>
                                    <p:animEffect transition="in" filter="fade">
                                      <p:cBhvr>
                                        <p:cTn id="46" dur="500"/>
                                        <p:tgtEl>
                                          <p:spTgt spid="318"/>
                                        </p:tgtEl>
                                      </p:cBhvr>
                                    </p:animEffect>
                                  </p:childTnLst>
                                </p:cTn>
                              </p:par>
                              <p:par>
                                <p:cTn id="47" presetID="10" presetClass="entr" presetSubtype="0" fill="hold" nodeType="withEffect">
                                  <p:stCondLst>
                                    <p:cond delay="0"/>
                                  </p:stCondLst>
                                  <p:childTnLst>
                                    <p:set>
                                      <p:cBhvr>
                                        <p:cTn id="48" dur="1" fill="hold">
                                          <p:stCondLst>
                                            <p:cond delay="0"/>
                                          </p:stCondLst>
                                        </p:cTn>
                                        <p:tgtEl>
                                          <p:spTgt spid="292"/>
                                        </p:tgtEl>
                                        <p:attrNameLst>
                                          <p:attrName>style.visibility</p:attrName>
                                        </p:attrNameLst>
                                      </p:cBhvr>
                                      <p:to>
                                        <p:strVal val="visible"/>
                                      </p:to>
                                    </p:set>
                                    <p:animEffect transition="in" filter="fade">
                                      <p:cBhvr>
                                        <p:cTn id="49" dur="500"/>
                                        <p:tgtEl>
                                          <p:spTgt spid="292"/>
                                        </p:tgtEl>
                                      </p:cBhvr>
                                    </p:animEffect>
                                  </p:childTnLst>
                                </p:cTn>
                              </p:par>
                              <p:par>
                                <p:cTn id="50" presetID="10" presetClass="entr" presetSubtype="0" fill="hold" nodeType="withEffect">
                                  <p:stCondLst>
                                    <p:cond delay="0"/>
                                  </p:stCondLst>
                                  <p:childTnLst>
                                    <p:set>
                                      <p:cBhvr>
                                        <p:cTn id="51" dur="1" fill="hold">
                                          <p:stCondLst>
                                            <p:cond delay="0"/>
                                          </p:stCondLst>
                                        </p:cTn>
                                        <p:tgtEl>
                                          <p:spTgt spid="324"/>
                                        </p:tgtEl>
                                        <p:attrNameLst>
                                          <p:attrName>style.visibility</p:attrName>
                                        </p:attrNameLst>
                                      </p:cBhvr>
                                      <p:to>
                                        <p:strVal val="visible"/>
                                      </p:to>
                                    </p:set>
                                    <p:animEffect transition="in" filter="fade">
                                      <p:cBhvr>
                                        <p:cTn id="52" dur="500"/>
                                        <p:tgtEl>
                                          <p:spTgt spid="324"/>
                                        </p:tgtEl>
                                      </p:cBhvr>
                                    </p:animEffect>
                                  </p:childTnLst>
                                </p:cTn>
                              </p:par>
                              <p:par>
                                <p:cTn id="53" presetID="10" presetClass="entr" presetSubtype="0" fill="hold" nodeType="withEffect">
                                  <p:stCondLst>
                                    <p:cond delay="0"/>
                                  </p:stCondLst>
                                  <p:childTnLst>
                                    <p:set>
                                      <p:cBhvr>
                                        <p:cTn id="54" dur="1" fill="hold">
                                          <p:stCondLst>
                                            <p:cond delay="0"/>
                                          </p:stCondLst>
                                        </p:cTn>
                                        <p:tgtEl>
                                          <p:spTgt spid="326"/>
                                        </p:tgtEl>
                                        <p:attrNameLst>
                                          <p:attrName>style.visibility</p:attrName>
                                        </p:attrNameLst>
                                      </p:cBhvr>
                                      <p:to>
                                        <p:strVal val="visible"/>
                                      </p:to>
                                    </p:set>
                                    <p:animEffect transition="in" filter="fade">
                                      <p:cBhvr>
                                        <p:cTn id="55" dur="500"/>
                                        <p:tgtEl>
                                          <p:spTgt spid="326"/>
                                        </p:tgtEl>
                                      </p:cBhvr>
                                    </p:animEffect>
                                  </p:childTnLst>
                                </p:cTn>
                              </p:par>
                              <p:par>
                                <p:cTn id="56" presetID="10" presetClass="entr" presetSubtype="0" fill="hold" nodeType="withEffect">
                                  <p:stCondLst>
                                    <p:cond delay="0"/>
                                  </p:stCondLst>
                                  <p:childTnLst>
                                    <p:set>
                                      <p:cBhvr>
                                        <p:cTn id="57" dur="1" fill="hold">
                                          <p:stCondLst>
                                            <p:cond delay="0"/>
                                          </p:stCondLst>
                                        </p:cTn>
                                        <p:tgtEl>
                                          <p:spTgt spid="328"/>
                                        </p:tgtEl>
                                        <p:attrNameLst>
                                          <p:attrName>style.visibility</p:attrName>
                                        </p:attrNameLst>
                                      </p:cBhvr>
                                      <p:to>
                                        <p:strVal val="visible"/>
                                      </p:to>
                                    </p:set>
                                    <p:animEffect transition="in" filter="fade">
                                      <p:cBhvr>
                                        <p:cTn id="58" dur="500"/>
                                        <p:tgtEl>
                                          <p:spTgt spid="328"/>
                                        </p:tgtEl>
                                      </p:cBhvr>
                                    </p:animEffect>
                                  </p:childTnLst>
                                </p:cTn>
                              </p:par>
                              <p:par>
                                <p:cTn id="59" presetID="10" presetClass="entr" presetSubtype="0" fill="hold" nodeType="withEffect">
                                  <p:stCondLst>
                                    <p:cond delay="0"/>
                                  </p:stCondLst>
                                  <p:childTnLst>
                                    <p:set>
                                      <p:cBhvr>
                                        <p:cTn id="60" dur="1" fill="hold">
                                          <p:stCondLst>
                                            <p:cond delay="0"/>
                                          </p:stCondLst>
                                        </p:cTn>
                                        <p:tgtEl>
                                          <p:spTgt spid="331"/>
                                        </p:tgtEl>
                                        <p:attrNameLst>
                                          <p:attrName>style.visibility</p:attrName>
                                        </p:attrNameLst>
                                      </p:cBhvr>
                                      <p:to>
                                        <p:strVal val="visible"/>
                                      </p:to>
                                    </p:set>
                                    <p:animEffect transition="in" filter="fade">
                                      <p:cBhvr>
                                        <p:cTn id="61" dur="500"/>
                                        <p:tgtEl>
                                          <p:spTgt spid="331"/>
                                        </p:tgtEl>
                                      </p:cBhvr>
                                    </p:animEffect>
                                  </p:childTnLst>
                                </p:cTn>
                              </p:par>
                              <p:par>
                                <p:cTn id="62" presetID="10" presetClass="entr" presetSubtype="0" fill="hold" nodeType="withEffect">
                                  <p:stCondLst>
                                    <p:cond delay="0"/>
                                  </p:stCondLst>
                                  <p:childTnLst>
                                    <p:set>
                                      <p:cBhvr>
                                        <p:cTn id="63" dur="1" fill="hold">
                                          <p:stCondLst>
                                            <p:cond delay="0"/>
                                          </p:stCondLst>
                                        </p:cTn>
                                        <p:tgtEl>
                                          <p:spTgt spid="338"/>
                                        </p:tgtEl>
                                        <p:attrNameLst>
                                          <p:attrName>style.visibility</p:attrName>
                                        </p:attrNameLst>
                                      </p:cBhvr>
                                      <p:to>
                                        <p:strVal val="visible"/>
                                      </p:to>
                                    </p:set>
                                    <p:animEffect transition="in" filter="fade">
                                      <p:cBhvr>
                                        <p:cTn id="64" dur="500"/>
                                        <p:tgtEl>
                                          <p:spTgt spid="338"/>
                                        </p:tgtEl>
                                      </p:cBhvr>
                                    </p:animEffect>
                                  </p:childTnLst>
                                </p:cTn>
                              </p:par>
                              <p:par>
                                <p:cTn id="65" presetID="10" presetClass="entr" presetSubtype="0" fill="hold" nodeType="withEffect">
                                  <p:stCondLst>
                                    <p:cond delay="0"/>
                                  </p:stCondLst>
                                  <p:childTnLst>
                                    <p:set>
                                      <p:cBhvr>
                                        <p:cTn id="66" dur="1" fill="hold">
                                          <p:stCondLst>
                                            <p:cond delay="0"/>
                                          </p:stCondLst>
                                        </p:cTn>
                                        <p:tgtEl>
                                          <p:spTgt spid="350"/>
                                        </p:tgtEl>
                                        <p:attrNameLst>
                                          <p:attrName>style.visibility</p:attrName>
                                        </p:attrNameLst>
                                      </p:cBhvr>
                                      <p:to>
                                        <p:strVal val="visible"/>
                                      </p:to>
                                    </p:set>
                                    <p:animEffect transition="in" filter="fade">
                                      <p:cBhvr>
                                        <p:cTn id="67" dur="500"/>
                                        <p:tgtEl>
                                          <p:spTgt spid="350"/>
                                        </p:tgtEl>
                                      </p:cBhvr>
                                    </p:animEffect>
                                  </p:childTnLst>
                                </p:cTn>
                              </p:par>
                              <p:par>
                                <p:cTn id="68" presetID="10" presetClass="entr" presetSubtype="0" fill="hold" nodeType="withEffect">
                                  <p:stCondLst>
                                    <p:cond delay="0"/>
                                  </p:stCondLst>
                                  <p:childTnLst>
                                    <p:set>
                                      <p:cBhvr>
                                        <p:cTn id="69" dur="1" fill="hold">
                                          <p:stCondLst>
                                            <p:cond delay="0"/>
                                          </p:stCondLst>
                                        </p:cTn>
                                        <p:tgtEl>
                                          <p:spTgt spid="120"/>
                                        </p:tgtEl>
                                        <p:attrNameLst>
                                          <p:attrName>style.visibility</p:attrName>
                                        </p:attrNameLst>
                                      </p:cBhvr>
                                      <p:to>
                                        <p:strVal val="visible"/>
                                      </p:to>
                                    </p:set>
                                    <p:animEffect transition="in" filter="fade">
                                      <p:cBhvr>
                                        <p:cTn id="70" dur="500"/>
                                        <p:tgtEl>
                                          <p:spTgt spid="120"/>
                                        </p:tgtEl>
                                      </p:cBhvr>
                                    </p:animEffect>
                                  </p:childTnLst>
                                </p:cTn>
                              </p:par>
                              <p:par>
                                <p:cTn id="71" presetID="10" presetClass="entr" presetSubtype="0" fill="hold" nodeType="withEffect">
                                  <p:stCondLst>
                                    <p:cond delay="0"/>
                                  </p:stCondLst>
                                  <p:childTnLst>
                                    <p:set>
                                      <p:cBhvr>
                                        <p:cTn id="72" dur="1" fill="hold">
                                          <p:stCondLst>
                                            <p:cond delay="0"/>
                                          </p:stCondLst>
                                        </p:cTn>
                                        <p:tgtEl>
                                          <p:spTgt spid="125"/>
                                        </p:tgtEl>
                                        <p:attrNameLst>
                                          <p:attrName>style.visibility</p:attrName>
                                        </p:attrNameLst>
                                      </p:cBhvr>
                                      <p:to>
                                        <p:strVal val="visible"/>
                                      </p:to>
                                    </p:set>
                                    <p:animEffect transition="in" filter="fade">
                                      <p:cBhvr>
                                        <p:cTn id="73" dur="500"/>
                                        <p:tgtEl>
                                          <p:spTgt spid="125"/>
                                        </p:tgtEl>
                                      </p:cBhvr>
                                    </p:animEffect>
                                  </p:childTnLst>
                                </p:cTn>
                              </p:par>
                              <p:par>
                                <p:cTn id="74" presetID="10" presetClass="entr" presetSubtype="0" fill="hold" nodeType="withEffect">
                                  <p:stCondLst>
                                    <p:cond delay="0"/>
                                  </p:stCondLst>
                                  <p:childTnLst>
                                    <p:set>
                                      <p:cBhvr>
                                        <p:cTn id="75" dur="1" fill="hold">
                                          <p:stCondLst>
                                            <p:cond delay="0"/>
                                          </p:stCondLst>
                                        </p:cTn>
                                        <p:tgtEl>
                                          <p:spTgt spid="126"/>
                                        </p:tgtEl>
                                        <p:attrNameLst>
                                          <p:attrName>style.visibility</p:attrName>
                                        </p:attrNameLst>
                                      </p:cBhvr>
                                      <p:to>
                                        <p:strVal val="visible"/>
                                      </p:to>
                                    </p:set>
                                    <p:animEffect transition="in" filter="fade">
                                      <p:cBhvr>
                                        <p:cTn id="76" dur="500"/>
                                        <p:tgtEl>
                                          <p:spTgt spid="126"/>
                                        </p:tgtEl>
                                      </p:cBhvr>
                                    </p:animEffect>
                                  </p:childTnLst>
                                </p:cTn>
                              </p:par>
                              <p:par>
                                <p:cTn id="77" presetID="10" presetClass="entr" presetSubtype="0" fill="hold" nodeType="withEffect">
                                  <p:stCondLst>
                                    <p:cond delay="0"/>
                                  </p:stCondLst>
                                  <p:childTnLst>
                                    <p:set>
                                      <p:cBhvr>
                                        <p:cTn id="78" dur="1" fill="hold">
                                          <p:stCondLst>
                                            <p:cond delay="0"/>
                                          </p:stCondLst>
                                        </p:cTn>
                                        <p:tgtEl>
                                          <p:spTgt spid="131"/>
                                        </p:tgtEl>
                                        <p:attrNameLst>
                                          <p:attrName>style.visibility</p:attrName>
                                        </p:attrNameLst>
                                      </p:cBhvr>
                                      <p:to>
                                        <p:strVal val="visible"/>
                                      </p:to>
                                    </p:set>
                                    <p:animEffect transition="in" filter="fade">
                                      <p:cBhvr>
                                        <p:cTn id="79"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952ECD-29C3-4DCC-8FEF-D8FD9EE4E293}"/>
              </a:ext>
            </a:extLst>
          </p:cNvPr>
          <p:cNvSpPr>
            <a:spLocks noGrp="1"/>
          </p:cNvSpPr>
          <p:nvPr>
            <p:ph sz="quarter" idx="3"/>
          </p:nvPr>
        </p:nvSpPr>
        <p:spPr>
          <a:xfrm>
            <a:off x="6240462" y="1844674"/>
            <a:ext cx="5951538" cy="4392613"/>
          </a:xfrm>
        </p:spPr>
        <p:txBody>
          <a:bodyPr/>
          <a:lstStyle/>
          <a:p>
            <a:r>
              <a:rPr lang="en-US" sz="1800"/>
              <a:t>NSSAAF	Network Slice Specific Auth &amp; Auth </a:t>
            </a:r>
            <a:r>
              <a:rPr lang="en-US" sz="1800" err="1"/>
              <a:t>Funct</a:t>
            </a:r>
            <a:r>
              <a:rPr lang="en-US" sz="1800"/>
              <a:t>.</a:t>
            </a:r>
          </a:p>
          <a:p>
            <a:r>
              <a:rPr lang="en-US" sz="1800"/>
              <a:t>NSSF		Network Slice Selection Function</a:t>
            </a:r>
            <a:endParaRPr lang="sv-SE" sz="1800"/>
          </a:p>
          <a:p>
            <a:r>
              <a:rPr lang="en-US" sz="1800"/>
              <a:t>PCF		Policy Control Function</a:t>
            </a:r>
            <a:endParaRPr lang="sv-SE" sz="1800"/>
          </a:p>
          <a:p>
            <a:r>
              <a:rPr lang="en-US" sz="1800"/>
              <a:t>SCP		Service Communication Proxy</a:t>
            </a:r>
          </a:p>
          <a:p>
            <a:r>
              <a:rPr lang="en-US" sz="1800"/>
              <a:t>SEPP		</a:t>
            </a:r>
            <a:r>
              <a:rPr lang="en-GB" sz="1800"/>
              <a:t>Security Edge Protection Proxy</a:t>
            </a:r>
            <a:endParaRPr lang="en-US" sz="1800"/>
          </a:p>
          <a:p>
            <a:r>
              <a:rPr lang="en-US" sz="1800"/>
              <a:t>SMF		Session Management Function</a:t>
            </a:r>
          </a:p>
          <a:p>
            <a:r>
              <a:rPr lang="en-US" sz="1800"/>
              <a:t>SMSF		SMS Function</a:t>
            </a:r>
          </a:p>
          <a:p>
            <a:pPr lvl="0"/>
            <a:r>
              <a:rPr lang="en-US" sz="1800"/>
              <a:t>UCMF	UE radio Capability Management </a:t>
            </a:r>
            <a:r>
              <a:rPr lang="en-US" sz="1800" err="1"/>
              <a:t>Funct</a:t>
            </a:r>
            <a:r>
              <a:rPr lang="en-US" sz="1800"/>
              <a:t>.</a:t>
            </a:r>
          </a:p>
          <a:p>
            <a:pPr lvl="0"/>
            <a:r>
              <a:rPr lang="en-US" sz="1800"/>
              <a:t>UDM		Unified Data Management</a:t>
            </a:r>
            <a:endParaRPr lang="sv-SE" sz="1800"/>
          </a:p>
          <a:p>
            <a:pPr lvl="0"/>
            <a:r>
              <a:rPr lang="en-US" sz="1800"/>
              <a:t>UDSF		Unstructured Data Storage Function</a:t>
            </a:r>
          </a:p>
          <a:p>
            <a:pPr lvl="0"/>
            <a:r>
              <a:rPr lang="en-US" sz="1800"/>
              <a:t>UPF		User Plane Function</a:t>
            </a:r>
          </a:p>
          <a:p>
            <a:pPr lvl="0"/>
            <a:r>
              <a:rPr lang="en-US" sz="1800"/>
              <a:t>W-AGP	Wireline Access Gateway Function</a:t>
            </a:r>
            <a:endParaRPr lang="sv-SE" sz="1800"/>
          </a:p>
        </p:txBody>
      </p:sp>
      <p:sp>
        <p:nvSpPr>
          <p:cNvPr id="4" name="Content Placeholder 3">
            <a:extLst>
              <a:ext uri="{FF2B5EF4-FFF2-40B4-BE49-F238E27FC236}">
                <a16:creationId xmlns:a16="http://schemas.microsoft.com/office/drawing/2014/main" id="{8E564507-9A8D-43F2-9042-BA047AF318CF}"/>
              </a:ext>
            </a:extLst>
          </p:cNvPr>
          <p:cNvSpPr>
            <a:spLocks noGrp="1"/>
          </p:cNvSpPr>
          <p:nvPr>
            <p:ph sz="half" idx="1"/>
          </p:nvPr>
        </p:nvSpPr>
        <p:spPr>
          <a:xfrm>
            <a:off x="479425" y="1844675"/>
            <a:ext cx="5837237" cy="4392612"/>
          </a:xfrm>
        </p:spPr>
        <p:txBody>
          <a:bodyPr/>
          <a:lstStyle/>
          <a:p>
            <a:r>
              <a:rPr lang="en-US" sz="1800"/>
              <a:t>5G-EIR	</a:t>
            </a:r>
            <a:r>
              <a:rPr lang="en-GB" sz="1800"/>
              <a:t>5G-Equipment Identity Register</a:t>
            </a:r>
            <a:endParaRPr lang="en-US" sz="1800"/>
          </a:p>
          <a:p>
            <a:r>
              <a:rPr lang="en-US" sz="1800"/>
              <a:t>AF		Application Function</a:t>
            </a:r>
          </a:p>
          <a:p>
            <a:r>
              <a:rPr lang="en-US" sz="1800"/>
              <a:t>AMF		Access &amp; Mobility management </a:t>
            </a:r>
            <a:r>
              <a:rPr lang="en-US" sz="1800" err="1"/>
              <a:t>Funct</a:t>
            </a:r>
            <a:r>
              <a:rPr lang="en-US" sz="1800"/>
              <a:t>.</a:t>
            </a:r>
          </a:p>
          <a:p>
            <a:r>
              <a:rPr lang="en-US" sz="1800"/>
              <a:t>AUSF 	Authentication Server Function</a:t>
            </a:r>
          </a:p>
          <a:p>
            <a:r>
              <a:rPr lang="en-US" sz="1800"/>
              <a:t>BSF		Binding Support Function</a:t>
            </a:r>
          </a:p>
          <a:p>
            <a:r>
              <a:rPr lang="en-US" sz="1800"/>
              <a:t>CHF		Charging Function</a:t>
            </a:r>
          </a:p>
          <a:p>
            <a:r>
              <a:rPr lang="en-US" sz="1800"/>
              <a:t>GMLC	</a:t>
            </a:r>
            <a:r>
              <a:rPr lang="en-GB" sz="1800"/>
              <a:t>Gateway Mobile Location Centre</a:t>
            </a:r>
            <a:endParaRPr lang="en-US" sz="1800"/>
          </a:p>
          <a:p>
            <a:r>
              <a:rPr lang="en-US" sz="1800"/>
              <a:t>LMF		Location Management Function</a:t>
            </a:r>
          </a:p>
          <a:p>
            <a:r>
              <a:rPr lang="en-US" sz="1800"/>
              <a:t>N3IWF	Non-3GPP access Interworking Function</a:t>
            </a:r>
          </a:p>
          <a:p>
            <a:r>
              <a:rPr lang="en-US" sz="1800"/>
              <a:t>NEF		Network Exposure Function</a:t>
            </a:r>
          </a:p>
          <a:p>
            <a:r>
              <a:rPr lang="en-US" sz="1800"/>
              <a:t>NRF		Network Repository Function</a:t>
            </a:r>
          </a:p>
          <a:p>
            <a:endParaRPr lang="en-US" sz="1800"/>
          </a:p>
          <a:p>
            <a:endParaRPr lang="sv-SE" sz="1400"/>
          </a:p>
        </p:txBody>
      </p:sp>
      <p:sp>
        <p:nvSpPr>
          <p:cNvPr id="3" name="Title 2"/>
          <p:cNvSpPr>
            <a:spLocks noGrp="1"/>
          </p:cNvSpPr>
          <p:nvPr>
            <p:ph type="title"/>
          </p:nvPr>
        </p:nvSpPr>
        <p:spPr/>
        <p:txBody>
          <a:bodyPr>
            <a:normAutofit/>
          </a:bodyPr>
          <a:lstStyle/>
          <a:p>
            <a:r>
              <a:rPr lang="en-US" sz="4000"/>
              <a:t>5G CORE architecture terminology </a:t>
            </a:r>
            <a:endParaRPr lang="en-US" sz="4000">
              <a:latin typeface="+mn-lt"/>
            </a:endParaRPr>
          </a:p>
        </p:txBody>
      </p:sp>
    </p:spTree>
    <p:extLst>
      <p:ext uri="{BB962C8B-B14F-4D97-AF65-F5344CB8AC3E}">
        <p14:creationId xmlns:p14="http://schemas.microsoft.com/office/powerpoint/2010/main" val="491965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6CD652-DD65-481F-85FE-1074972A917B}"/>
              </a:ext>
            </a:extLst>
          </p:cNvPr>
          <p:cNvSpPr>
            <a:spLocks noGrp="1"/>
          </p:cNvSpPr>
          <p:nvPr>
            <p:ph sz="quarter" idx="3"/>
          </p:nvPr>
        </p:nvSpPr>
        <p:spPr/>
        <p:txBody>
          <a:bodyPr/>
          <a:lstStyle/>
          <a:p>
            <a:pPr lvl="1"/>
            <a:r>
              <a:rPr lang="en-US" sz="1800" dirty="0"/>
              <a:t>5GC Functional areas cont’d</a:t>
            </a:r>
          </a:p>
          <a:p>
            <a:pPr lvl="2"/>
            <a:r>
              <a:rPr lang="en-US" sz="1600" dirty="0"/>
              <a:t>Communication Services</a:t>
            </a:r>
          </a:p>
          <a:p>
            <a:pPr lvl="2"/>
            <a:r>
              <a:rPr lang="en-US" sz="1600" dirty="0"/>
              <a:t>Enhanced Network Analytics</a:t>
            </a:r>
          </a:p>
          <a:p>
            <a:pPr lvl="2"/>
            <a:r>
              <a:rPr lang="sv-SE" sz="1600" dirty="0"/>
              <a:t>IoT – 5G LAN, NPN and URLLC</a:t>
            </a:r>
          </a:p>
          <a:p>
            <a:pPr lvl="2"/>
            <a:r>
              <a:rPr lang="sv-SE" sz="1600" dirty="0"/>
              <a:t>5G FMC</a:t>
            </a:r>
            <a:endParaRPr lang="en-US" sz="1600" dirty="0"/>
          </a:p>
          <a:p>
            <a:pPr lvl="1"/>
            <a:r>
              <a:rPr lang="en-US" sz="1800" dirty="0"/>
              <a:t>5GC and EPC interworking</a:t>
            </a:r>
          </a:p>
          <a:p>
            <a:pPr lvl="1"/>
            <a:r>
              <a:rPr lang="en-US" sz="1800" dirty="0"/>
              <a:t>5G EPC &amp; Option 3/3a/3x</a:t>
            </a:r>
            <a:endParaRPr lang="en-US" dirty="0"/>
          </a:p>
        </p:txBody>
      </p:sp>
      <p:sp>
        <p:nvSpPr>
          <p:cNvPr id="2" name="Content Placeholder 1">
            <a:extLst>
              <a:ext uri="{FF2B5EF4-FFF2-40B4-BE49-F238E27FC236}">
                <a16:creationId xmlns:a16="http://schemas.microsoft.com/office/drawing/2014/main" id="{2C32CCD6-2C8F-48FC-953A-3E4F36864FCA}"/>
              </a:ext>
            </a:extLst>
          </p:cNvPr>
          <p:cNvSpPr>
            <a:spLocks noGrp="1"/>
          </p:cNvSpPr>
          <p:nvPr>
            <p:ph sz="half" idx="1"/>
          </p:nvPr>
        </p:nvSpPr>
        <p:spPr>
          <a:xfrm>
            <a:off x="479425" y="1844675"/>
            <a:ext cx="5472113" cy="4537076"/>
          </a:xfrm>
        </p:spPr>
        <p:txBody>
          <a:bodyPr/>
          <a:lstStyle/>
          <a:p>
            <a:r>
              <a:rPr lang="en-US" dirty="0"/>
              <a:t>The 5G Core System</a:t>
            </a:r>
          </a:p>
          <a:p>
            <a:r>
              <a:rPr lang="en-US" b="1" dirty="0"/>
              <a:t>Core Network Architecture &amp; Technology</a:t>
            </a:r>
          </a:p>
          <a:p>
            <a:pPr lvl="1"/>
            <a:r>
              <a:rPr lang="en-US" sz="1800" dirty="0"/>
              <a:t>Overall 5G Core Network Architecture</a:t>
            </a:r>
          </a:p>
          <a:p>
            <a:pPr lvl="1"/>
            <a:r>
              <a:rPr lang="en-US" sz="1800" b="1" dirty="0"/>
              <a:t>SBA and Service Framework</a:t>
            </a:r>
          </a:p>
          <a:p>
            <a:pPr lvl="1"/>
            <a:r>
              <a:rPr lang="en-US" sz="1800" dirty="0"/>
              <a:t>Network slicing</a:t>
            </a:r>
          </a:p>
          <a:p>
            <a:pPr lvl="1"/>
            <a:r>
              <a:rPr lang="en-US" sz="1800" dirty="0"/>
              <a:t>5GC Functional areas</a:t>
            </a:r>
          </a:p>
          <a:p>
            <a:pPr lvl="2"/>
            <a:r>
              <a:rPr lang="en-US" sz="1600" dirty="0"/>
              <a:t>CP/UP split &amp; UP handling</a:t>
            </a:r>
          </a:p>
          <a:p>
            <a:pPr lvl="2"/>
            <a:r>
              <a:rPr lang="en-US" sz="1600" dirty="0"/>
              <a:t>5GC support for Edge computing</a:t>
            </a:r>
          </a:p>
          <a:p>
            <a:pPr lvl="2"/>
            <a:r>
              <a:rPr lang="en-US" sz="1600" dirty="0"/>
              <a:t>Session Management</a:t>
            </a:r>
          </a:p>
          <a:p>
            <a:pPr lvl="2"/>
            <a:r>
              <a:rPr lang="en-US" sz="1600" dirty="0"/>
              <a:t>Mobility management</a:t>
            </a:r>
          </a:p>
          <a:p>
            <a:pPr lvl="2"/>
            <a:r>
              <a:rPr lang="en-US" sz="1600" dirty="0"/>
              <a:t>Radio access capability signaling</a:t>
            </a:r>
          </a:p>
          <a:p>
            <a:pPr lvl="2"/>
            <a:r>
              <a:rPr lang="en-US" sz="1600" dirty="0"/>
              <a:t>Quality of Service</a:t>
            </a:r>
          </a:p>
          <a:p>
            <a:pPr lvl="2"/>
            <a:r>
              <a:rPr lang="en-US" sz="1600" dirty="0"/>
              <a:t>Identity &amp; Access Management</a:t>
            </a:r>
          </a:p>
          <a:p>
            <a:pPr lvl="2"/>
            <a:r>
              <a:rPr lang="en-US" sz="1600" dirty="0"/>
              <a:t>Policy Management Framework</a:t>
            </a:r>
          </a:p>
          <a:p>
            <a:pPr lvl="2"/>
            <a:r>
              <a:rPr lang="en-US" sz="1600" dirty="0"/>
              <a:t>Subscription Data Management</a:t>
            </a:r>
          </a:p>
          <a:p>
            <a:pPr lvl="2"/>
            <a:r>
              <a:rPr lang="en-US" sz="1600" dirty="0"/>
              <a:t>Charging</a:t>
            </a:r>
          </a:p>
          <a:p>
            <a:pPr lvl="2"/>
            <a:endParaRPr lang="en-US" sz="1800" dirty="0"/>
          </a:p>
        </p:txBody>
      </p:sp>
      <p:sp>
        <p:nvSpPr>
          <p:cNvPr id="4" name="Title 3"/>
          <p:cNvSpPr>
            <a:spLocks noGrp="1"/>
          </p:cNvSpPr>
          <p:nvPr>
            <p:ph type="title"/>
          </p:nvPr>
        </p:nvSpPr>
        <p:spPr/>
        <p:txBody>
          <a:bodyPr/>
          <a:lstStyle/>
          <a:p>
            <a:r>
              <a:rPr lang="en-US">
                <a:latin typeface="Ericsson Hilda Light" panose="020B0604020202020204" charset="0"/>
                <a:cs typeface="Ericsson Hilda Light" panose="020B0604020202020204" charset="0"/>
              </a:rPr>
              <a:t>Outline</a:t>
            </a:r>
          </a:p>
        </p:txBody>
      </p:sp>
    </p:spTree>
    <p:extLst>
      <p:ext uri="{BB962C8B-B14F-4D97-AF65-F5344CB8AC3E}">
        <p14:creationId xmlns:p14="http://schemas.microsoft.com/office/powerpoint/2010/main" val="1831810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4FCB1-4946-4A35-B385-7686EB263A1D}"/>
              </a:ext>
            </a:extLst>
          </p:cNvPr>
          <p:cNvSpPr>
            <a:spLocks noGrp="1"/>
          </p:cNvSpPr>
          <p:nvPr>
            <p:ph type="title"/>
          </p:nvPr>
        </p:nvSpPr>
        <p:spPr/>
        <p:txBody>
          <a:bodyPr/>
          <a:lstStyle/>
          <a:p>
            <a:r>
              <a:rPr lang="en-US"/>
              <a:t>Service Based Architecture</a:t>
            </a:r>
          </a:p>
        </p:txBody>
      </p:sp>
      <p:sp>
        <p:nvSpPr>
          <p:cNvPr id="3" name="Content Placeholder 2">
            <a:extLst>
              <a:ext uri="{FF2B5EF4-FFF2-40B4-BE49-F238E27FC236}">
                <a16:creationId xmlns:a16="http://schemas.microsoft.com/office/drawing/2014/main" id="{8EB877D5-5FBB-4180-AEEB-97B260C7FFBF}"/>
              </a:ext>
            </a:extLst>
          </p:cNvPr>
          <p:cNvSpPr>
            <a:spLocks noGrp="1"/>
          </p:cNvSpPr>
          <p:nvPr>
            <p:ph sz="quarter" idx="10"/>
          </p:nvPr>
        </p:nvSpPr>
        <p:spPr>
          <a:xfrm>
            <a:off x="479424" y="1844675"/>
            <a:ext cx="6714951" cy="4392612"/>
          </a:xfrm>
        </p:spPr>
        <p:txBody>
          <a:bodyPr/>
          <a:lstStyle/>
          <a:p>
            <a:r>
              <a:rPr lang="en-US"/>
              <a:t>A Network Function provides one or more NF services</a:t>
            </a:r>
          </a:p>
          <a:p>
            <a:r>
              <a:rPr lang="en-US"/>
              <a:t>NF Services </a:t>
            </a:r>
          </a:p>
          <a:p>
            <a:pPr lvl="1"/>
            <a:r>
              <a:rPr lang="en-US" sz="1800"/>
              <a:t>Target self-contained and loosely coupled services</a:t>
            </a:r>
            <a:endParaRPr lang="en-US" sz="1800" strike="sngStrike">
              <a:highlight>
                <a:srgbClr val="FFFF00"/>
              </a:highlight>
            </a:endParaRPr>
          </a:p>
          <a:p>
            <a:pPr lvl="1"/>
            <a:r>
              <a:rPr lang="en-US" sz="1800"/>
              <a:t>Expose capabilities to consumers</a:t>
            </a:r>
          </a:p>
          <a:p>
            <a:pPr lvl="1"/>
            <a:r>
              <a:rPr lang="en-US" sz="1800"/>
              <a:t>Interact via request-response or subscribe-notify model</a:t>
            </a:r>
          </a:p>
          <a:p>
            <a:r>
              <a:rPr lang="en-US"/>
              <a:t>HTTP2/TCP as common control protocol </a:t>
            </a:r>
          </a:p>
          <a:p>
            <a:r>
              <a:rPr lang="en-US"/>
              <a:t>An NF can be both Consumer and Producer at the same time</a:t>
            </a:r>
          </a:p>
        </p:txBody>
      </p:sp>
      <p:sp>
        <p:nvSpPr>
          <p:cNvPr id="5" name="Rectangle 4">
            <a:extLst>
              <a:ext uri="{FF2B5EF4-FFF2-40B4-BE49-F238E27FC236}">
                <a16:creationId xmlns:a16="http://schemas.microsoft.com/office/drawing/2014/main" id="{47A48702-0A38-4DF8-8321-98307674874C}"/>
              </a:ext>
            </a:extLst>
          </p:cNvPr>
          <p:cNvSpPr/>
          <p:nvPr/>
        </p:nvSpPr>
        <p:spPr bwMode="auto">
          <a:xfrm>
            <a:off x="2556703" y="4656197"/>
            <a:ext cx="7078594" cy="1514500"/>
          </a:xfrm>
          <a:prstGeom prst="rect">
            <a:avLst/>
          </a:prstGeom>
          <a:solidFill>
            <a:schemeClr val="accent1"/>
          </a:solidFill>
          <a:ln w="3175" cap="flat" cmpd="sng" algn="ctr">
            <a:no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noAutofit/>
          </a:bodyPr>
          <a:lstStyle/>
          <a:p>
            <a:pPr marR="0" algn="l" defTabSz="914400" rtl="0" eaLnBrk="1" fontAlgn="base" latinLnBrk="0" hangingPunct="1">
              <a:lnSpc>
                <a:spcPct val="100000"/>
              </a:lnSpc>
              <a:spcBef>
                <a:spcPts val="300"/>
              </a:spcBef>
              <a:spcAft>
                <a:spcPct val="0"/>
              </a:spcAft>
              <a:buClrTx/>
              <a:buSzTx/>
              <a:tabLst/>
            </a:pPr>
            <a:r>
              <a:rPr kumimoji="0" lang="en-US" b="1" i="0" u="sng" strike="noStrike" cap="none" normalizeH="0" baseline="0">
                <a:ln>
                  <a:noFill/>
                </a:ln>
                <a:solidFill>
                  <a:schemeClr val="bg1"/>
                </a:solidFill>
                <a:effectLst/>
                <a:latin typeface="+mn-lt"/>
              </a:rPr>
              <a:t>SBA Benefits</a:t>
            </a:r>
          </a:p>
          <a:p>
            <a:pPr marL="342900" indent="-342900" fontAlgn="base">
              <a:spcBef>
                <a:spcPts val="300"/>
              </a:spcBef>
              <a:spcAft>
                <a:spcPct val="0"/>
              </a:spcAft>
              <a:buFont typeface="Arial" panose="020B0604020202020204" pitchFamily="34" charset="0"/>
              <a:buChar char="•"/>
            </a:pPr>
            <a:r>
              <a:rPr lang="en-US">
                <a:solidFill>
                  <a:schemeClr val="bg1"/>
                </a:solidFill>
              </a:rPr>
              <a:t>Enables more reusability</a:t>
            </a:r>
          </a:p>
          <a:p>
            <a:pPr marL="342900" indent="-342900" fontAlgn="base">
              <a:spcBef>
                <a:spcPts val="300"/>
              </a:spcBef>
              <a:spcAft>
                <a:spcPct val="0"/>
              </a:spcAft>
              <a:buFont typeface="Arial" panose="020B0604020202020204" pitchFamily="34" charset="0"/>
              <a:buChar char="•"/>
            </a:pPr>
            <a:r>
              <a:rPr lang="en-US">
                <a:solidFill>
                  <a:schemeClr val="bg1"/>
                </a:solidFill>
              </a:rPr>
              <a:t>Simpler extensibility due to light-weight SBI</a:t>
            </a:r>
          </a:p>
          <a:p>
            <a:pPr marL="342900" indent="-342900" fontAlgn="base">
              <a:spcBef>
                <a:spcPts val="300"/>
              </a:spcBef>
              <a:spcAft>
                <a:spcPct val="0"/>
              </a:spcAft>
              <a:buFont typeface="Arial" panose="020B0604020202020204" pitchFamily="34" charset="0"/>
              <a:buChar char="•"/>
            </a:pPr>
            <a:r>
              <a:rPr lang="en-US">
                <a:solidFill>
                  <a:schemeClr val="bg1"/>
                </a:solidFill>
              </a:rPr>
              <a:t>Openness / exposure without protocol conversions </a:t>
            </a:r>
            <a:endParaRPr kumimoji="0" lang="en-US" b="0" i="0" u="none" strike="noStrike" cap="none" normalizeH="0" baseline="0">
              <a:ln>
                <a:noFill/>
              </a:ln>
              <a:solidFill>
                <a:schemeClr val="bg1"/>
              </a:solidFill>
              <a:effectLst/>
              <a:latin typeface="+mn-lt"/>
            </a:endParaRPr>
          </a:p>
          <a:p>
            <a:pPr marL="342900" marR="0" indent="-342900" algn="l" defTabSz="914400" rtl="0" eaLnBrk="1" fontAlgn="base" latinLnBrk="0" hangingPunct="1">
              <a:lnSpc>
                <a:spcPct val="100000"/>
              </a:lnSpc>
              <a:spcBef>
                <a:spcPts val="300"/>
              </a:spcBef>
              <a:spcAft>
                <a:spcPct val="0"/>
              </a:spcAft>
              <a:buClrTx/>
              <a:buSzTx/>
              <a:buFont typeface="Arial" panose="020B0604020202020204" pitchFamily="34" charset="0"/>
              <a:buChar char="•"/>
              <a:tabLst/>
            </a:pPr>
            <a:endParaRPr kumimoji="0" lang="en-US" b="0" i="0" u="none" strike="noStrike" cap="none" normalizeH="0" baseline="0">
              <a:ln>
                <a:noFill/>
              </a:ln>
              <a:solidFill>
                <a:schemeClr val="bg1"/>
              </a:solidFill>
              <a:effectLst/>
              <a:latin typeface="+mn-lt"/>
            </a:endParaRPr>
          </a:p>
        </p:txBody>
      </p:sp>
      <p:sp>
        <p:nvSpPr>
          <p:cNvPr id="6" name="Rectangle: Rounded Corners 5">
            <a:extLst>
              <a:ext uri="{FF2B5EF4-FFF2-40B4-BE49-F238E27FC236}">
                <a16:creationId xmlns:a16="http://schemas.microsoft.com/office/drawing/2014/main" id="{053B8ADF-286C-4C8E-BCCD-AC088362E9D0}"/>
              </a:ext>
            </a:extLst>
          </p:cNvPr>
          <p:cNvSpPr/>
          <p:nvPr/>
        </p:nvSpPr>
        <p:spPr bwMode="auto">
          <a:xfrm>
            <a:off x="7659757" y="2517912"/>
            <a:ext cx="927652" cy="1669774"/>
          </a:xfrm>
          <a:prstGeom prst="roundRect">
            <a:avLst/>
          </a:prstGeom>
          <a:solidFill>
            <a:srgbClr val="002060"/>
          </a:solidFill>
          <a:ln w="3175" cap="flat" cmpd="sng" algn="ctr">
            <a:no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err="1">
              <a:ln>
                <a:noFill/>
              </a:ln>
              <a:solidFill>
                <a:schemeClr val="bg1"/>
              </a:solidFill>
              <a:effectLst/>
              <a:latin typeface="+mn-lt"/>
            </a:endParaRPr>
          </a:p>
        </p:txBody>
      </p:sp>
      <p:sp>
        <p:nvSpPr>
          <p:cNvPr id="7" name="Rectangle: Rounded Corners 6">
            <a:extLst>
              <a:ext uri="{FF2B5EF4-FFF2-40B4-BE49-F238E27FC236}">
                <a16:creationId xmlns:a16="http://schemas.microsoft.com/office/drawing/2014/main" id="{6007225D-6EDB-4561-9FB0-08C5D8175802}"/>
              </a:ext>
            </a:extLst>
          </p:cNvPr>
          <p:cNvSpPr/>
          <p:nvPr/>
        </p:nvSpPr>
        <p:spPr bwMode="auto">
          <a:xfrm>
            <a:off x="7775989" y="2640496"/>
            <a:ext cx="688836" cy="506896"/>
          </a:xfrm>
          <a:prstGeom prst="roundRect">
            <a:avLst/>
          </a:prstGeom>
          <a:solidFill>
            <a:schemeClr val="bg1"/>
          </a:solidFill>
          <a:ln w="3175" cap="flat" cmpd="sng" algn="ctr">
            <a:no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ctr" anchorCtr="0" forceAA="0" compatLnSpc="1">
            <a:prstTxWarp prst="textNoShape">
              <a:avLst/>
            </a:prstTxWarp>
            <a:noAutofit/>
          </a:bodyPr>
          <a:lstStyle/>
          <a:p>
            <a:pPr marR="0" algn="ctr" defTabSz="914400" rtl="0" eaLnBrk="1" fontAlgn="base" latinLnBrk="0" hangingPunct="1">
              <a:lnSpc>
                <a:spcPct val="100000"/>
              </a:lnSpc>
              <a:spcBef>
                <a:spcPts val="300"/>
              </a:spcBef>
              <a:spcAft>
                <a:spcPct val="0"/>
              </a:spcAft>
              <a:buClrTx/>
              <a:buSzTx/>
              <a:tabLst/>
            </a:pPr>
            <a:r>
              <a:rPr kumimoji="0" lang="en-US" sz="1600" b="0" i="0" u="none" strike="noStrike" cap="none" normalizeH="0" baseline="0">
                <a:ln>
                  <a:noFill/>
                </a:ln>
                <a:solidFill>
                  <a:srgbClr val="002060"/>
                </a:solidFill>
                <a:effectLst/>
                <a:latin typeface="+mn-lt"/>
              </a:rPr>
              <a:t>NFS</a:t>
            </a:r>
            <a:br>
              <a:rPr kumimoji="0" lang="en-US" sz="1600" b="0" i="0" u="none" strike="noStrike" cap="none" normalizeH="0" baseline="0">
                <a:ln>
                  <a:noFill/>
                </a:ln>
                <a:solidFill>
                  <a:srgbClr val="002060"/>
                </a:solidFill>
                <a:effectLst/>
                <a:latin typeface="+mn-lt"/>
              </a:rPr>
            </a:br>
            <a:r>
              <a:rPr kumimoji="0" lang="en-US" sz="1600" b="0" i="0" u="none" strike="noStrike" cap="none" normalizeH="0" baseline="0">
                <a:ln>
                  <a:noFill/>
                </a:ln>
                <a:solidFill>
                  <a:srgbClr val="002060"/>
                </a:solidFill>
                <a:effectLst/>
                <a:latin typeface="+mn-lt"/>
              </a:rPr>
              <a:t>A1</a:t>
            </a:r>
          </a:p>
        </p:txBody>
      </p:sp>
      <p:sp>
        <p:nvSpPr>
          <p:cNvPr id="9" name="Rectangle: Rounded Corners 8">
            <a:extLst>
              <a:ext uri="{FF2B5EF4-FFF2-40B4-BE49-F238E27FC236}">
                <a16:creationId xmlns:a16="http://schemas.microsoft.com/office/drawing/2014/main" id="{B352D513-8364-4793-802B-1C33F58DF8D9}"/>
              </a:ext>
            </a:extLst>
          </p:cNvPr>
          <p:cNvSpPr/>
          <p:nvPr/>
        </p:nvSpPr>
        <p:spPr bwMode="auto">
          <a:xfrm>
            <a:off x="7775989" y="3531706"/>
            <a:ext cx="688836" cy="506896"/>
          </a:xfrm>
          <a:prstGeom prst="roundRect">
            <a:avLst/>
          </a:prstGeom>
          <a:solidFill>
            <a:schemeClr val="bg1"/>
          </a:solidFill>
          <a:ln w="3175" cap="flat" cmpd="sng" algn="ctr">
            <a:no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ctr" anchorCtr="0" forceAA="0" compatLnSpc="1">
            <a:prstTxWarp prst="textNoShape">
              <a:avLst/>
            </a:prstTxWarp>
            <a:noAutofit/>
          </a:bodyPr>
          <a:lstStyle/>
          <a:p>
            <a:pPr marR="0" algn="ctr" defTabSz="914400" rtl="0" eaLnBrk="1" fontAlgn="base" latinLnBrk="0" hangingPunct="1">
              <a:lnSpc>
                <a:spcPct val="100000"/>
              </a:lnSpc>
              <a:spcBef>
                <a:spcPts val="300"/>
              </a:spcBef>
              <a:spcAft>
                <a:spcPct val="0"/>
              </a:spcAft>
              <a:buClrTx/>
              <a:buSzTx/>
              <a:tabLst/>
            </a:pPr>
            <a:r>
              <a:rPr kumimoji="0" lang="en-US" sz="1600" b="0" i="0" u="none" strike="noStrike" cap="none" normalizeH="0" baseline="0">
                <a:ln>
                  <a:noFill/>
                </a:ln>
                <a:solidFill>
                  <a:srgbClr val="002060"/>
                </a:solidFill>
                <a:effectLst/>
                <a:latin typeface="+mn-lt"/>
              </a:rPr>
              <a:t>NFS</a:t>
            </a:r>
            <a:br>
              <a:rPr kumimoji="0" lang="en-US" sz="1600" b="0" i="0" u="none" strike="noStrike" cap="none" normalizeH="0" baseline="0">
                <a:ln>
                  <a:noFill/>
                </a:ln>
                <a:solidFill>
                  <a:srgbClr val="002060"/>
                </a:solidFill>
                <a:effectLst/>
                <a:latin typeface="+mn-lt"/>
              </a:rPr>
            </a:br>
            <a:r>
              <a:rPr kumimoji="0" lang="en-US" sz="1600" b="0" i="0" u="none" strike="noStrike" cap="none" normalizeH="0" baseline="0">
                <a:ln>
                  <a:noFill/>
                </a:ln>
                <a:solidFill>
                  <a:srgbClr val="002060"/>
                </a:solidFill>
                <a:effectLst/>
                <a:latin typeface="+mn-lt"/>
              </a:rPr>
              <a:t>A2</a:t>
            </a:r>
          </a:p>
        </p:txBody>
      </p:sp>
      <p:sp>
        <p:nvSpPr>
          <p:cNvPr id="10" name="TextBox 9">
            <a:extLst>
              <a:ext uri="{FF2B5EF4-FFF2-40B4-BE49-F238E27FC236}">
                <a16:creationId xmlns:a16="http://schemas.microsoft.com/office/drawing/2014/main" id="{06DD52A0-75DC-4578-8357-EC005B07D793}"/>
              </a:ext>
            </a:extLst>
          </p:cNvPr>
          <p:cNvSpPr txBox="1"/>
          <p:nvPr/>
        </p:nvSpPr>
        <p:spPr bwMode="auto">
          <a:xfrm>
            <a:off x="7837994" y="4187686"/>
            <a:ext cx="601694" cy="313350"/>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algn="l">
              <a:buClr>
                <a:schemeClr val="tx1"/>
              </a:buClr>
            </a:pPr>
            <a:r>
              <a:rPr lang="en-US">
                <a:solidFill>
                  <a:srgbClr val="002060"/>
                </a:solidFill>
              </a:rPr>
              <a:t>NF-A</a:t>
            </a:r>
          </a:p>
        </p:txBody>
      </p:sp>
      <p:sp>
        <p:nvSpPr>
          <p:cNvPr id="11" name="Rectangle: Rounded Corners 10">
            <a:extLst>
              <a:ext uri="{FF2B5EF4-FFF2-40B4-BE49-F238E27FC236}">
                <a16:creationId xmlns:a16="http://schemas.microsoft.com/office/drawing/2014/main" id="{F4B2B45A-86A6-4440-A98C-AAA6FE746FA6}"/>
              </a:ext>
            </a:extLst>
          </p:cNvPr>
          <p:cNvSpPr/>
          <p:nvPr/>
        </p:nvSpPr>
        <p:spPr bwMode="auto">
          <a:xfrm>
            <a:off x="10489096" y="2517912"/>
            <a:ext cx="927652" cy="1673090"/>
          </a:xfrm>
          <a:prstGeom prst="roundRect">
            <a:avLst/>
          </a:prstGeom>
          <a:solidFill>
            <a:srgbClr val="002060"/>
          </a:solidFill>
          <a:ln w="3175" cap="flat" cmpd="sng" algn="ctr">
            <a:no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err="1">
              <a:ln>
                <a:noFill/>
              </a:ln>
              <a:solidFill>
                <a:schemeClr val="bg1"/>
              </a:solidFill>
              <a:effectLst/>
              <a:latin typeface="+mn-lt"/>
            </a:endParaRPr>
          </a:p>
        </p:txBody>
      </p:sp>
      <p:sp>
        <p:nvSpPr>
          <p:cNvPr id="12" name="Rectangle: Rounded Corners 11">
            <a:extLst>
              <a:ext uri="{FF2B5EF4-FFF2-40B4-BE49-F238E27FC236}">
                <a16:creationId xmlns:a16="http://schemas.microsoft.com/office/drawing/2014/main" id="{36B0D163-8D47-457B-B55B-96EF6610C74D}"/>
              </a:ext>
            </a:extLst>
          </p:cNvPr>
          <p:cNvSpPr/>
          <p:nvPr/>
        </p:nvSpPr>
        <p:spPr bwMode="auto">
          <a:xfrm>
            <a:off x="10605328" y="2630561"/>
            <a:ext cx="688836" cy="506896"/>
          </a:xfrm>
          <a:prstGeom prst="roundRect">
            <a:avLst/>
          </a:prstGeom>
          <a:solidFill>
            <a:schemeClr val="bg1"/>
          </a:solidFill>
          <a:ln w="3175" cap="flat" cmpd="sng" algn="ctr">
            <a:no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ctr" anchorCtr="0" forceAA="0" compatLnSpc="1">
            <a:prstTxWarp prst="textNoShape">
              <a:avLst/>
            </a:prstTxWarp>
            <a:noAutofit/>
          </a:bodyPr>
          <a:lstStyle/>
          <a:p>
            <a:pPr marR="0" algn="ctr" defTabSz="914400" rtl="0" eaLnBrk="1" fontAlgn="base" latinLnBrk="0" hangingPunct="1">
              <a:lnSpc>
                <a:spcPct val="100000"/>
              </a:lnSpc>
              <a:spcBef>
                <a:spcPts val="300"/>
              </a:spcBef>
              <a:spcAft>
                <a:spcPct val="0"/>
              </a:spcAft>
              <a:buClrTx/>
              <a:buSzTx/>
              <a:tabLst/>
            </a:pPr>
            <a:r>
              <a:rPr kumimoji="0" lang="en-US" sz="1600" b="0" i="0" u="none" strike="noStrike" cap="none" normalizeH="0" baseline="0">
                <a:ln>
                  <a:noFill/>
                </a:ln>
                <a:solidFill>
                  <a:srgbClr val="002060"/>
                </a:solidFill>
                <a:effectLst/>
                <a:latin typeface="+mn-lt"/>
              </a:rPr>
              <a:t>NFS</a:t>
            </a:r>
            <a:br>
              <a:rPr kumimoji="0" lang="en-US" sz="1600" b="0" i="0" u="none" strike="noStrike" cap="none" normalizeH="0" baseline="0">
                <a:ln>
                  <a:noFill/>
                </a:ln>
                <a:solidFill>
                  <a:srgbClr val="002060"/>
                </a:solidFill>
                <a:effectLst/>
                <a:latin typeface="+mn-lt"/>
              </a:rPr>
            </a:br>
            <a:r>
              <a:rPr kumimoji="0" lang="en-US" sz="1600" b="0" i="0" u="none" strike="noStrike" cap="none" normalizeH="0" baseline="0">
                <a:ln>
                  <a:noFill/>
                </a:ln>
                <a:solidFill>
                  <a:srgbClr val="002060"/>
                </a:solidFill>
                <a:effectLst/>
                <a:latin typeface="+mn-lt"/>
              </a:rPr>
              <a:t>B1</a:t>
            </a:r>
          </a:p>
        </p:txBody>
      </p:sp>
      <p:sp>
        <p:nvSpPr>
          <p:cNvPr id="13" name="Rectangle: Rounded Corners 12">
            <a:extLst>
              <a:ext uri="{FF2B5EF4-FFF2-40B4-BE49-F238E27FC236}">
                <a16:creationId xmlns:a16="http://schemas.microsoft.com/office/drawing/2014/main" id="{4FAAE76E-777A-4E07-B572-46198D2C43D9}"/>
              </a:ext>
            </a:extLst>
          </p:cNvPr>
          <p:cNvSpPr/>
          <p:nvPr/>
        </p:nvSpPr>
        <p:spPr bwMode="auto">
          <a:xfrm>
            <a:off x="10605328" y="3535022"/>
            <a:ext cx="688836" cy="506896"/>
          </a:xfrm>
          <a:prstGeom prst="roundRect">
            <a:avLst/>
          </a:prstGeom>
          <a:solidFill>
            <a:schemeClr val="bg1"/>
          </a:solidFill>
          <a:ln w="3175" cap="flat" cmpd="sng" algn="ctr">
            <a:no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ctr" anchorCtr="0" forceAA="0" compatLnSpc="1">
            <a:prstTxWarp prst="textNoShape">
              <a:avLst/>
            </a:prstTxWarp>
            <a:noAutofit/>
          </a:bodyPr>
          <a:lstStyle/>
          <a:p>
            <a:pPr marR="0" algn="ctr" defTabSz="914400" rtl="0" eaLnBrk="1" fontAlgn="base" latinLnBrk="0" hangingPunct="1">
              <a:lnSpc>
                <a:spcPct val="100000"/>
              </a:lnSpc>
              <a:spcBef>
                <a:spcPts val="300"/>
              </a:spcBef>
              <a:spcAft>
                <a:spcPct val="0"/>
              </a:spcAft>
              <a:buClrTx/>
              <a:buSzTx/>
              <a:tabLst/>
            </a:pPr>
            <a:r>
              <a:rPr kumimoji="0" lang="en-US" sz="1600" b="0" i="0" u="none" strike="noStrike" cap="none" normalizeH="0" baseline="0">
                <a:ln>
                  <a:noFill/>
                </a:ln>
                <a:solidFill>
                  <a:srgbClr val="002060"/>
                </a:solidFill>
                <a:effectLst/>
                <a:latin typeface="+mn-lt"/>
              </a:rPr>
              <a:t>NFS</a:t>
            </a:r>
            <a:br>
              <a:rPr kumimoji="0" lang="en-US" sz="1600" b="0" i="0" u="none" strike="noStrike" cap="none" normalizeH="0" baseline="0">
                <a:ln>
                  <a:noFill/>
                </a:ln>
                <a:solidFill>
                  <a:srgbClr val="002060"/>
                </a:solidFill>
                <a:effectLst/>
                <a:latin typeface="+mn-lt"/>
              </a:rPr>
            </a:br>
            <a:r>
              <a:rPr kumimoji="0" lang="en-US" sz="1600" b="0" i="0" u="none" strike="noStrike" cap="none" normalizeH="0" baseline="0">
                <a:ln>
                  <a:noFill/>
                </a:ln>
                <a:solidFill>
                  <a:srgbClr val="002060"/>
                </a:solidFill>
                <a:effectLst/>
                <a:latin typeface="+mn-lt"/>
              </a:rPr>
              <a:t>B2</a:t>
            </a:r>
          </a:p>
        </p:txBody>
      </p:sp>
      <p:sp>
        <p:nvSpPr>
          <p:cNvPr id="14" name="TextBox 13">
            <a:extLst>
              <a:ext uri="{FF2B5EF4-FFF2-40B4-BE49-F238E27FC236}">
                <a16:creationId xmlns:a16="http://schemas.microsoft.com/office/drawing/2014/main" id="{A3802452-A2DD-404F-BC0C-CAE8DC63C841}"/>
              </a:ext>
            </a:extLst>
          </p:cNvPr>
          <p:cNvSpPr txBox="1"/>
          <p:nvPr/>
        </p:nvSpPr>
        <p:spPr bwMode="auto">
          <a:xfrm>
            <a:off x="10667333" y="4191002"/>
            <a:ext cx="600092" cy="313350"/>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algn="l">
              <a:buClr>
                <a:schemeClr val="tx1"/>
              </a:buClr>
            </a:pPr>
            <a:r>
              <a:rPr lang="en-US">
                <a:solidFill>
                  <a:srgbClr val="002060"/>
                </a:solidFill>
              </a:rPr>
              <a:t>NF-B</a:t>
            </a:r>
          </a:p>
        </p:txBody>
      </p:sp>
      <p:sp>
        <p:nvSpPr>
          <p:cNvPr id="15" name="Rectangle: Rounded Corners 14">
            <a:extLst>
              <a:ext uri="{FF2B5EF4-FFF2-40B4-BE49-F238E27FC236}">
                <a16:creationId xmlns:a16="http://schemas.microsoft.com/office/drawing/2014/main" id="{670CE065-BD0F-41A0-B8F0-4F6AFD463628}"/>
              </a:ext>
            </a:extLst>
          </p:cNvPr>
          <p:cNvSpPr/>
          <p:nvPr/>
        </p:nvSpPr>
        <p:spPr bwMode="auto">
          <a:xfrm>
            <a:off x="8991877" y="1374221"/>
            <a:ext cx="927652" cy="722244"/>
          </a:xfrm>
          <a:prstGeom prst="roundRect">
            <a:avLst/>
          </a:prstGeom>
          <a:solidFill>
            <a:srgbClr val="002060"/>
          </a:solidFill>
          <a:ln w="3175" cap="flat" cmpd="sng" algn="ctr">
            <a:no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ctr" anchorCtr="0" forceAA="0" compatLnSpc="1">
            <a:prstTxWarp prst="textNoShape">
              <a:avLst/>
            </a:prstTxWarp>
            <a:noAutofit/>
          </a:bodyPr>
          <a:lstStyle/>
          <a:p>
            <a:pPr marR="0" algn="ctr" defTabSz="914400" rtl="0" eaLnBrk="1" fontAlgn="base" latinLnBrk="0" hangingPunct="1">
              <a:lnSpc>
                <a:spcPct val="100000"/>
              </a:lnSpc>
              <a:spcBef>
                <a:spcPts val="300"/>
              </a:spcBef>
              <a:spcAft>
                <a:spcPct val="0"/>
              </a:spcAft>
              <a:buClrTx/>
              <a:buSzTx/>
              <a:tabLst/>
            </a:pPr>
            <a:r>
              <a:rPr kumimoji="0" lang="en-US" sz="2000" b="0" i="0" u="none" strike="noStrike" cap="none" normalizeH="0" baseline="0">
                <a:ln>
                  <a:noFill/>
                </a:ln>
                <a:solidFill>
                  <a:schemeClr val="bg1"/>
                </a:solidFill>
                <a:effectLst/>
                <a:latin typeface="+mn-lt"/>
              </a:rPr>
              <a:t>NRF</a:t>
            </a:r>
          </a:p>
        </p:txBody>
      </p:sp>
      <p:cxnSp>
        <p:nvCxnSpPr>
          <p:cNvPr id="16" name="Straight Arrow Connector 15">
            <a:extLst>
              <a:ext uri="{FF2B5EF4-FFF2-40B4-BE49-F238E27FC236}">
                <a16:creationId xmlns:a16="http://schemas.microsoft.com/office/drawing/2014/main" id="{30BDE424-A9E5-4826-A06A-1455AA497D13}"/>
              </a:ext>
            </a:extLst>
          </p:cNvPr>
          <p:cNvCxnSpPr>
            <a:cxnSpLocks/>
          </p:cNvCxnSpPr>
          <p:nvPr/>
        </p:nvCxnSpPr>
        <p:spPr bwMode="auto">
          <a:xfrm flipH="1" flipV="1">
            <a:off x="9960226" y="1846748"/>
            <a:ext cx="744473" cy="648517"/>
          </a:xfrm>
          <a:prstGeom prst="straightConnector1">
            <a:avLst/>
          </a:prstGeom>
          <a:solidFill>
            <a:schemeClr val="accent1"/>
          </a:solidFill>
          <a:ln w="3175" cap="flat" cmpd="sng" algn="ctr">
            <a:solidFill>
              <a:schemeClr val="tx1"/>
            </a:solidFill>
            <a:prstDash val="solid"/>
            <a:round/>
            <a:headEnd type="none" w="med" len="med"/>
            <a:tailEnd type="triangle"/>
          </a:ln>
          <a:effectLst/>
        </p:spPr>
      </p:cxnSp>
      <p:sp>
        <p:nvSpPr>
          <p:cNvPr id="17" name="TextBox 16">
            <a:extLst>
              <a:ext uri="{FF2B5EF4-FFF2-40B4-BE49-F238E27FC236}">
                <a16:creationId xmlns:a16="http://schemas.microsoft.com/office/drawing/2014/main" id="{0ECB65BA-546E-4453-A1B0-6418808D8455}"/>
              </a:ext>
            </a:extLst>
          </p:cNvPr>
          <p:cNvSpPr txBox="1"/>
          <p:nvPr/>
        </p:nvSpPr>
        <p:spPr bwMode="auto">
          <a:xfrm>
            <a:off x="10259108" y="1949433"/>
            <a:ext cx="837336" cy="221018"/>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algn="l">
              <a:buClr>
                <a:schemeClr val="tx1"/>
              </a:buClr>
            </a:pPr>
            <a:r>
              <a:rPr lang="en-US" sz="1200"/>
              <a:t>registration</a:t>
            </a:r>
          </a:p>
        </p:txBody>
      </p:sp>
      <p:cxnSp>
        <p:nvCxnSpPr>
          <p:cNvPr id="18" name="Straight Arrow Connector 17">
            <a:extLst>
              <a:ext uri="{FF2B5EF4-FFF2-40B4-BE49-F238E27FC236}">
                <a16:creationId xmlns:a16="http://schemas.microsoft.com/office/drawing/2014/main" id="{BCB23DC0-A1B2-4CA0-83BD-F769F4F619AD}"/>
              </a:ext>
            </a:extLst>
          </p:cNvPr>
          <p:cNvCxnSpPr>
            <a:cxnSpLocks/>
          </p:cNvCxnSpPr>
          <p:nvPr/>
        </p:nvCxnSpPr>
        <p:spPr bwMode="auto">
          <a:xfrm flipV="1">
            <a:off x="8363591" y="1846748"/>
            <a:ext cx="628286" cy="648518"/>
          </a:xfrm>
          <a:prstGeom prst="straightConnector1">
            <a:avLst/>
          </a:prstGeom>
          <a:solidFill>
            <a:schemeClr val="accent1"/>
          </a:solidFill>
          <a:ln w="3175" cap="flat" cmpd="sng" algn="ctr">
            <a:solidFill>
              <a:schemeClr val="tx1"/>
            </a:solidFill>
            <a:prstDash val="solid"/>
            <a:round/>
            <a:headEnd type="triangle" w="med" len="med"/>
            <a:tailEnd type="none" w="med" len="med"/>
          </a:ln>
          <a:effectLst/>
        </p:spPr>
      </p:cxnSp>
      <p:sp>
        <p:nvSpPr>
          <p:cNvPr id="19" name="TextBox 18">
            <a:extLst>
              <a:ext uri="{FF2B5EF4-FFF2-40B4-BE49-F238E27FC236}">
                <a16:creationId xmlns:a16="http://schemas.microsoft.com/office/drawing/2014/main" id="{6F396530-075F-4091-A9EC-70E235644980}"/>
              </a:ext>
            </a:extLst>
          </p:cNvPr>
          <p:cNvSpPr txBox="1"/>
          <p:nvPr/>
        </p:nvSpPr>
        <p:spPr bwMode="auto">
          <a:xfrm>
            <a:off x="8020896" y="1943543"/>
            <a:ext cx="697874" cy="221018"/>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algn="l">
              <a:buClr>
                <a:schemeClr val="tx1"/>
              </a:buClr>
            </a:pPr>
            <a:r>
              <a:rPr lang="en-US" sz="1200"/>
              <a:t>discovery</a:t>
            </a:r>
          </a:p>
        </p:txBody>
      </p:sp>
      <p:cxnSp>
        <p:nvCxnSpPr>
          <p:cNvPr id="20" name="Straight Arrow Connector 19">
            <a:extLst>
              <a:ext uri="{FF2B5EF4-FFF2-40B4-BE49-F238E27FC236}">
                <a16:creationId xmlns:a16="http://schemas.microsoft.com/office/drawing/2014/main" id="{7851A136-3083-424D-8E99-8E888A0CCC44}"/>
              </a:ext>
            </a:extLst>
          </p:cNvPr>
          <p:cNvCxnSpPr/>
          <p:nvPr/>
        </p:nvCxnSpPr>
        <p:spPr bwMode="auto">
          <a:xfrm>
            <a:off x="8861025" y="2740696"/>
            <a:ext cx="1372759" cy="0"/>
          </a:xfrm>
          <a:prstGeom prst="straightConnector1">
            <a:avLst/>
          </a:prstGeom>
          <a:solidFill>
            <a:schemeClr val="accent1"/>
          </a:solidFill>
          <a:ln w="3175" cap="flat" cmpd="sng" algn="ctr">
            <a:solidFill>
              <a:schemeClr val="tx1"/>
            </a:solidFill>
            <a:prstDash val="solid"/>
            <a:round/>
            <a:headEnd type="none" w="med" len="med"/>
            <a:tailEnd type="triangle"/>
          </a:ln>
          <a:effectLst/>
        </p:spPr>
      </p:cxnSp>
      <p:sp>
        <p:nvSpPr>
          <p:cNvPr id="21" name="TextBox 20">
            <a:extLst>
              <a:ext uri="{FF2B5EF4-FFF2-40B4-BE49-F238E27FC236}">
                <a16:creationId xmlns:a16="http://schemas.microsoft.com/office/drawing/2014/main" id="{0E68A055-2188-4091-9166-F7843CCA7ACA}"/>
              </a:ext>
            </a:extLst>
          </p:cNvPr>
          <p:cNvSpPr txBox="1"/>
          <p:nvPr/>
        </p:nvSpPr>
        <p:spPr bwMode="auto">
          <a:xfrm>
            <a:off x="9212814" y="2516619"/>
            <a:ext cx="569634" cy="221018"/>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algn="l">
              <a:buClr>
                <a:schemeClr val="tx1"/>
              </a:buClr>
            </a:pPr>
            <a:r>
              <a:rPr lang="en-US" sz="1200"/>
              <a:t>request</a:t>
            </a:r>
          </a:p>
        </p:txBody>
      </p:sp>
      <p:cxnSp>
        <p:nvCxnSpPr>
          <p:cNvPr id="22" name="Straight Arrow Connector 21">
            <a:extLst>
              <a:ext uri="{FF2B5EF4-FFF2-40B4-BE49-F238E27FC236}">
                <a16:creationId xmlns:a16="http://schemas.microsoft.com/office/drawing/2014/main" id="{2BA4AC92-C777-4877-811D-0B60402BFE11}"/>
              </a:ext>
            </a:extLst>
          </p:cNvPr>
          <p:cNvCxnSpPr/>
          <p:nvPr/>
        </p:nvCxnSpPr>
        <p:spPr bwMode="auto">
          <a:xfrm>
            <a:off x="8861025" y="2987041"/>
            <a:ext cx="1372759" cy="0"/>
          </a:xfrm>
          <a:prstGeom prst="straightConnector1">
            <a:avLst/>
          </a:prstGeom>
          <a:solidFill>
            <a:schemeClr val="accent1"/>
          </a:solidFill>
          <a:ln w="3175" cap="flat" cmpd="sng" algn="ctr">
            <a:solidFill>
              <a:schemeClr val="tx1"/>
            </a:solidFill>
            <a:prstDash val="solid"/>
            <a:round/>
            <a:headEnd type="triangle" w="med" len="med"/>
            <a:tailEnd type="none" w="med" len="med"/>
          </a:ln>
          <a:effectLst/>
        </p:spPr>
      </p:cxnSp>
      <p:sp>
        <p:nvSpPr>
          <p:cNvPr id="23" name="TextBox 22">
            <a:extLst>
              <a:ext uri="{FF2B5EF4-FFF2-40B4-BE49-F238E27FC236}">
                <a16:creationId xmlns:a16="http://schemas.microsoft.com/office/drawing/2014/main" id="{D0C4477E-0AC2-4D6C-8FEB-959DE5D8AB7C}"/>
              </a:ext>
            </a:extLst>
          </p:cNvPr>
          <p:cNvSpPr txBox="1"/>
          <p:nvPr/>
        </p:nvSpPr>
        <p:spPr bwMode="auto">
          <a:xfrm>
            <a:off x="9187762" y="2781844"/>
            <a:ext cx="665814" cy="221018"/>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algn="l">
              <a:buClr>
                <a:schemeClr val="tx1"/>
              </a:buClr>
            </a:pPr>
            <a:r>
              <a:rPr lang="en-US" sz="1200"/>
              <a:t>response</a:t>
            </a:r>
          </a:p>
        </p:txBody>
      </p:sp>
      <p:cxnSp>
        <p:nvCxnSpPr>
          <p:cNvPr id="24" name="Straight Arrow Connector 23">
            <a:extLst>
              <a:ext uri="{FF2B5EF4-FFF2-40B4-BE49-F238E27FC236}">
                <a16:creationId xmlns:a16="http://schemas.microsoft.com/office/drawing/2014/main" id="{415BAEA5-8E4B-4873-AB7E-530E411D8BDA}"/>
              </a:ext>
            </a:extLst>
          </p:cNvPr>
          <p:cNvCxnSpPr/>
          <p:nvPr/>
        </p:nvCxnSpPr>
        <p:spPr bwMode="auto">
          <a:xfrm>
            <a:off x="8861025" y="3700297"/>
            <a:ext cx="1372759" cy="0"/>
          </a:xfrm>
          <a:prstGeom prst="straightConnector1">
            <a:avLst/>
          </a:prstGeom>
          <a:solidFill>
            <a:schemeClr val="accent1"/>
          </a:solidFill>
          <a:ln w="3175" cap="flat" cmpd="sng" algn="ctr">
            <a:solidFill>
              <a:schemeClr val="tx1"/>
            </a:solidFill>
            <a:prstDash val="solid"/>
            <a:round/>
            <a:headEnd type="none" w="med" len="med"/>
            <a:tailEnd type="triangle"/>
          </a:ln>
          <a:effectLst/>
        </p:spPr>
      </p:cxnSp>
      <p:sp>
        <p:nvSpPr>
          <p:cNvPr id="25" name="TextBox 24">
            <a:extLst>
              <a:ext uri="{FF2B5EF4-FFF2-40B4-BE49-F238E27FC236}">
                <a16:creationId xmlns:a16="http://schemas.microsoft.com/office/drawing/2014/main" id="{91F97CCA-4042-4EB2-83FD-B5D3D6B85B22}"/>
              </a:ext>
            </a:extLst>
          </p:cNvPr>
          <p:cNvSpPr txBox="1"/>
          <p:nvPr/>
        </p:nvSpPr>
        <p:spPr bwMode="auto">
          <a:xfrm>
            <a:off x="9212814" y="3476220"/>
            <a:ext cx="694668" cy="221018"/>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algn="l">
              <a:buClr>
                <a:schemeClr val="tx1"/>
              </a:buClr>
            </a:pPr>
            <a:r>
              <a:rPr lang="en-US" sz="1200"/>
              <a:t>subscribe</a:t>
            </a:r>
          </a:p>
        </p:txBody>
      </p:sp>
      <p:cxnSp>
        <p:nvCxnSpPr>
          <p:cNvPr id="26" name="Straight Arrow Connector 25">
            <a:extLst>
              <a:ext uri="{FF2B5EF4-FFF2-40B4-BE49-F238E27FC236}">
                <a16:creationId xmlns:a16="http://schemas.microsoft.com/office/drawing/2014/main" id="{83136877-69BB-4C3B-A844-9775163F507A}"/>
              </a:ext>
            </a:extLst>
          </p:cNvPr>
          <p:cNvCxnSpPr/>
          <p:nvPr/>
        </p:nvCxnSpPr>
        <p:spPr bwMode="auto">
          <a:xfrm>
            <a:off x="8861025" y="3946642"/>
            <a:ext cx="1372759" cy="0"/>
          </a:xfrm>
          <a:prstGeom prst="straightConnector1">
            <a:avLst/>
          </a:prstGeom>
          <a:solidFill>
            <a:schemeClr val="accent1"/>
          </a:solidFill>
          <a:ln w="3175" cap="flat" cmpd="sng" algn="ctr">
            <a:solidFill>
              <a:schemeClr val="tx1"/>
            </a:solidFill>
            <a:prstDash val="solid"/>
            <a:round/>
            <a:headEnd type="triangle" w="med" len="med"/>
            <a:tailEnd type="none" w="med" len="med"/>
          </a:ln>
          <a:effectLst/>
        </p:spPr>
      </p:cxnSp>
      <p:sp>
        <p:nvSpPr>
          <p:cNvPr id="27" name="TextBox 26">
            <a:extLst>
              <a:ext uri="{FF2B5EF4-FFF2-40B4-BE49-F238E27FC236}">
                <a16:creationId xmlns:a16="http://schemas.microsoft.com/office/drawing/2014/main" id="{A19B34F3-0D17-4565-B532-1970734ECE80}"/>
              </a:ext>
            </a:extLst>
          </p:cNvPr>
          <p:cNvSpPr txBox="1"/>
          <p:nvPr/>
        </p:nvSpPr>
        <p:spPr bwMode="auto">
          <a:xfrm>
            <a:off x="9325548" y="3741445"/>
            <a:ext cx="459027" cy="221018"/>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algn="l">
              <a:buClr>
                <a:schemeClr val="tx1"/>
              </a:buClr>
            </a:pPr>
            <a:r>
              <a:rPr lang="en-US" sz="1200"/>
              <a:t>notify</a:t>
            </a:r>
          </a:p>
        </p:txBody>
      </p:sp>
      <p:sp>
        <p:nvSpPr>
          <p:cNvPr id="28" name="Arrow: Left-Right 27">
            <a:extLst>
              <a:ext uri="{FF2B5EF4-FFF2-40B4-BE49-F238E27FC236}">
                <a16:creationId xmlns:a16="http://schemas.microsoft.com/office/drawing/2014/main" id="{2939F730-B795-4E6A-A381-19E4A3048CF9}"/>
              </a:ext>
            </a:extLst>
          </p:cNvPr>
          <p:cNvSpPr/>
          <p:nvPr/>
        </p:nvSpPr>
        <p:spPr bwMode="auto">
          <a:xfrm>
            <a:off x="8614852" y="3055651"/>
            <a:ext cx="1867891" cy="417510"/>
          </a:xfrm>
          <a:prstGeom prst="leftRightArrow">
            <a:avLst/>
          </a:prstGeom>
          <a:solidFill>
            <a:schemeClr val="accent1"/>
          </a:solidFill>
          <a:ln w="3175" cap="flat" cmpd="sng" algn="ctr">
            <a:no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ctr" anchorCtr="0" forceAA="0" compatLnSpc="1">
            <a:prstTxWarp prst="textNoShape">
              <a:avLst/>
            </a:prstTxWarp>
            <a:noAutofit/>
          </a:bodyPr>
          <a:lstStyle/>
          <a:p>
            <a:pPr marR="0" algn="ctr" defTabSz="914400" rtl="0" eaLnBrk="1" fontAlgn="base" latinLnBrk="0" hangingPunct="1">
              <a:lnSpc>
                <a:spcPct val="100000"/>
              </a:lnSpc>
              <a:spcBef>
                <a:spcPts val="300"/>
              </a:spcBef>
              <a:spcAft>
                <a:spcPct val="0"/>
              </a:spcAft>
              <a:buClrTx/>
              <a:buSzTx/>
              <a:tabLst/>
            </a:pPr>
            <a:endParaRPr kumimoji="0" lang="en-US" sz="1200" b="0" i="0" u="none" strike="noStrike" cap="none" normalizeH="0" baseline="0">
              <a:ln>
                <a:noFill/>
              </a:ln>
              <a:solidFill>
                <a:schemeClr val="bg1"/>
              </a:solidFill>
              <a:effectLst/>
              <a:latin typeface="+mn-lt"/>
            </a:endParaRPr>
          </a:p>
        </p:txBody>
      </p:sp>
    </p:spTree>
    <p:extLst>
      <p:ext uri="{BB962C8B-B14F-4D97-AF65-F5344CB8AC3E}">
        <p14:creationId xmlns:p14="http://schemas.microsoft.com/office/powerpoint/2010/main" val="1254135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8B306-20C7-4DDC-B221-072966A2948B}"/>
              </a:ext>
            </a:extLst>
          </p:cNvPr>
          <p:cNvSpPr>
            <a:spLocks noGrp="1"/>
          </p:cNvSpPr>
          <p:nvPr>
            <p:ph type="title"/>
          </p:nvPr>
        </p:nvSpPr>
        <p:spPr>
          <a:xfrm>
            <a:off x="479423" y="476250"/>
            <a:ext cx="10464347" cy="1081088"/>
          </a:xfrm>
        </p:spPr>
        <p:txBody>
          <a:bodyPr/>
          <a:lstStyle/>
          <a:p>
            <a:r>
              <a:rPr lang="en-US"/>
              <a:t>Service framework – Discovery and Selection</a:t>
            </a:r>
            <a:br>
              <a:rPr lang="en-US"/>
            </a:br>
            <a:r>
              <a:rPr lang="en-US" sz="2800"/>
              <a:t>R16 SCP: Indirect communication and Delegated Discovery</a:t>
            </a:r>
            <a:endParaRPr lang="en-US" sz="3600"/>
          </a:p>
        </p:txBody>
      </p:sp>
      <p:graphicFrame>
        <p:nvGraphicFramePr>
          <p:cNvPr id="6" name="Table 5">
            <a:extLst>
              <a:ext uri="{FF2B5EF4-FFF2-40B4-BE49-F238E27FC236}">
                <a16:creationId xmlns:a16="http://schemas.microsoft.com/office/drawing/2014/main" id="{F1EB882B-8A73-4E78-A882-6EF7D53EB7D2}"/>
              </a:ext>
            </a:extLst>
          </p:cNvPr>
          <p:cNvGraphicFramePr>
            <a:graphicFrameLocks noGrp="1"/>
          </p:cNvGraphicFramePr>
          <p:nvPr>
            <p:extLst>
              <p:ext uri="{D42A27DB-BD31-4B8C-83A1-F6EECF244321}">
                <p14:modId xmlns:p14="http://schemas.microsoft.com/office/powerpoint/2010/main" val="2224287623"/>
              </p:ext>
            </p:extLst>
          </p:nvPr>
        </p:nvGraphicFramePr>
        <p:xfrm>
          <a:off x="7469686" y="2636255"/>
          <a:ext cx="4385847" cy="2654300"/>
        </p:xfrm>
        <a:graphic>
          <a:graphicData uri="http://schemas.openxmlformats.org/drawingml/2006/table">
            <a:tbl>
              <a:tblPr firstRow="1" firstCol="1" bandRow="1">
                <a:tableStyleId>{5C22544A-7EE6-4342-B048-85BDC9FD1C3A}</a:tableStyleId>
              </a:tblPr>
              <a:tblGrid>
                <a:gridCol w="1139764">
                  <a:extLst>
                    <a:ext uri="{9D8B030D-6E8A-4147-A177-3AD203B41FA5}">
                      <a16:colId xmlns:a16="http://schemas.microsoft.com/office/drawing/2014/main" val="872107432"/>
                    </a:ext>
                  </a:extLst>
                </a:gridCol>
                <a:gridCol w="2523771">
                  <a:extLst>
                    <a:ext uri="{9D8B030D-6E8A-4147-A177-3AD203B41FA5}">
                      <a16:colId xmlns:a16="http://schemas.microsoft.com/office/drawing/2014/main" val="217003000"/>
                    </a:ext>
                  </a:extLst>
                </a:gridCol>
                <a:gridCol w="722312">
                  <a:extLst>
                    <a:ext uri="{9D8B030D-6E8A-4147-A177-3AD203B41FA5}">
                      <a16:colId xmlns:a16="http://schemas.microsoft.com/office/drawing/2014/main" val="561566964"/>
                    </a:ext>
                  </a:extLst>
                </a:gridCol>
              </a:tblGrid>
              <a:tr h="673100">
                <a:tc>
                  <a:txBody>
                    <a:bodyPr/>
                    <a:lstStyle/>
                    <a:p>
                      <a:pPr>
                        <a:spcAft>
                          <a:spcPts val="900"/>
                        </a:spcAft>
                      </a:pPr>
                      <a:r>
                        <a:rPr lang="en-GB" sz="1000" u="none">
                          <a:effectLst/>
                        </a:rPr>
                        <a:t>Consumer and producer communication</a:t>
                      </a:r>
                      <a:endParaRPr lang="en-US" sz="1000" u="none">
                        <a:effectLst/>
                        <a:latin typeface="Times New Roman" panose="02020603050405020304" pitchFamily="18" charset="0"/>
                        <a:ea typeface="SimSun" panose="02010600030101010101" pitchFamily="2" charset="-122"/>
                      </a:endParaRPr>
                    </a:p>
                  </a:txBody>
                  <a:tcPr marL="68580" marR="68580" marT="0" marB="0" anchor="ctr"/>
                </a:tc>
                <a:tc>
                  <a:txBody>
                    <a:bodyPr/>
                    <a:lstStyle/>
                    <a:p>
                      <a:pPr>
                        <a:spcAft>
                          <a:spcPts val="900"/>
                        </a:spcAft>
                      </a:pPr>
                      <a:r>
                        <a:rPr lang="en-GB" sz="1000" u="none">
                          <a:effectLst/>
                        </a:rPr>
                        <a:t>Service discovery and request routing</a:t>
                      </a:r>
                      <a:endParaRPr lang="en-US" sz="1000" u="none">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900"/>
                        </a:spcAft>
                      </a:pPr>
                      <a:r>
                        <a:rPr lang="en-GB" sz="1000" u="none">
                          <a:effectLst/>
                        </a:rPr>
                        <a:t>Communication option</a:t>
                      </a:r>
                      <a:endParaRPr lang="en-US" sz="1000" u="none">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209480065"/>
                  </a:ext>
                </a:extLst>
              </a:tr>
              <a:tr h="276225">
                <a:tc rowSpan="2">
                  <a:txBody>
                    <a:bodyPr/>
                    <a:lstStyle/>
                    <a:p>
                      <a:pPr>
                        <a:spcAft>
                          <a:spcPts val="900"/>
                        </a:spcAft>
                      </a:pPr>
                      <a:r>
                        <a:rPr lang="en-GB" sz="1000" u="none">
                          <a:effectLst/>
                        </a:rPr>
                        <a:t>Direct communication</a:t>
                      </a:r>
                      <a:endParaRPr lang="en-US" sz="1000" u="none">
                        <a:effectLst/>
                        <a:latin typeface="Times New Roman" panose="02020603050405020304" pitchFamily="18" charset="0"/>
                        <a:ea typeface="SimSun" panose="02010600030101010101" pitchFamily="2" charset="-122"/>
                      </a:endParaRPr>
                    </a:p>
                  </a:txBody>
                  <a:tcPr marL="68580" marR="68580" marT="0" marB="0" anchor="ctr"/>
                </a:tc>
                <a:tc>
                  <a:txBody>
                    <a:bodyPr/>
                    <a:lstStyle/>
                    <a:p>
                      <a:pPr>
                        <a:spcAft>
                          <a:spcPts val="900"/>
                        </a:spcAft>
                      </a:pPr>
                      <a:r>
                        <a:rPr lang="en-GB" sz="1000" u="none">
                          <a:effectLst/>
                        </a:rPr>
                        <a:t>Neither NRF nor SCP; direct routing between consumer and producer</a:t>
                      </a:r>
                      <a:endParaRPr lang="en-US" sz="1000" u="none">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900"/>
                        </a:spcAft>
                      </a:pPr>
                      <a:r>
                        <a:rPr lang="en-GB" sz="1000" u="none">
                          <a:effectLst/>
                        </a:rPr>
                        <a:t>A</a:t>
                      </a:r>
                      <a:endParaRPr lang="en-US" sz="1000" u="none">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966751822"/>
                  </a:ext>
                </a:extLst>
              </a:tr>
              <a:tr h="276225">
                <a:tc vMerge="1">
                  <a:txBody>
                    <a:bodyPr/>
                    <a:lstStyle/>
                    <a:p>
                      <a:endParaRPr lang="en-US"/>
                    </a:p>
                  </a:txBody>
                  <a:tcPr/>
                </a:tc>
                <a:tc>
                  <a:txBody>
                    <a:bodyPr/>
                    <a:lstStyle/>
                    <a:p>
                      <a:pPr>
                        <a:spcAft>
                          <a:spcPts val="900"/>
                        </a:spcAft>
                      </a:pPr>
                      <a:r>
                        <a:rPr lang="en-GB" sz="1000" u="none">
                          <a:effectLst/>
                        </a:rPr>
                        <a:t>Discovery using NRF services; no SCP; direct routing between consumer and producer</a:t>
                      </a:r>
                      <a:endParaRPr lang="en-US" sz="1000" u="none">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900"/>
                        </a:spcAft>
                      </a:pPr>
                      <a:r>
                        <a:rPr lang="en-GB" sz="1000" u="none">
                          <a:effectLst/>
                        </a:rPr>
                        <a:t>B</a:t>
                      </a:r>
                      <a:endParaRPr lang="en-US" sz="1000" u="none">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008223974"/>
                  </a:ext>
                </a:extLst>
              </a:tr>
              <a:tr h="374015">
                <a:tc rowSpan="2">
                  <a:txBody>
                    <a:bodyPr/>
                    <a:lstStyle/>
                    <a:p>
                      <a:pPr>
                        <a:spcAft>
                          <a:spcPts val="900"/>
                        </a:spcAft>
                      </a:pPr>
                      <a:r>
                        <a:rPr lang="en-GB" sz="1000" u="none">
                          <a:effectLst/>
                        </a:rPr>
                        <a:t>Indirect communication</a:t>
                      </a:r>
                      <a:endParaRPr lang="en-US" sz="1000" u="none">
                        <a:effectLst/>
                        <a:latin typeface="Times New Roman" panose="02020603050405020304" pitchFamily="18" charset="0"/>
                        <a:ea typeface="SimSun" panose="02010600030101010101" pitchFamily="2" charset="-122"/>
                      </a:endParaRPr>
                    </a:p>
                  </a:txBody>
                  <a:tcPr marL="68580" marR="68580" marT="0" marB="0" anchor="ctr"/>
                </a:tc>
                <a:tc>
                  <a:txBody>
                    <a:bodyPr/>
                    <a:lstStyle/>
                    <a:p>
                      <a:pPr>
                        <a:spcAft>
                          <a:spcPts val="900"/>
                        </a:spcAft>
                      </a:pPr>
                      <a:r>
                        <a:rPr lang="en-GB" sz="1000" u="none">
                          <a:effectLst/>
                        </a:rPr>
                        <a:t>Discovery using NRF services; selection can be delegated to SCP. Routing between consumer and producer via SCP</a:t>
                      </a:r>
                      <a:endParaRPr lang="en-US" sz="1000" u="none">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900"/>
                        </a:spcAft>
                      </a:pPr>
                      <a:r>
                        <a:rPr lang="en-GB" sz="1000" u="none">
                          <a:effectLst/>
                        </a:rPr>
                        <a:t>C</a:t>
                      </a:r>
                      <a:endParaRPr lang="en-US" sz="1000" u="none">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456056397"/>
                  </a:ext>
                </a:extLst>
              </a:tr>
              <a:tr h="276225">
                <a:tc vMerge="1">
                  <a:txBody>
                    <a:bodyPr/>
                    <a:lstStyle/>
                    <a:p>
                      <a:endParaRPr lang="en-US"/>
                    </a:p>
                  </a:txBody>
                  <a:tcPr/>
                </a:tc>
                <a:tc>
                  <a:txBody>
                    <a:bodyPr/>
                    <a:lstStyle/>
                    <a:p>
                      <a:pPr>
                        <a:spcAft>
                          <a:spcPts val="900"/>
                        </a:spcAft>
                      </a:pPr>
                      <a:r>
                        <a:rPr lang="en-GB" sz="1000" u="none">
                          <a:effectLst/>
                        </a:rPr>
                        <a:t>Discovery and associated selection delegated to an SCP using discovery and selection parameters in service request; routing between consumer and producer via SCP</a:t>
                      </a:r>
                      <a:endParaRPr lang="en-US" sz="1000" u="none">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900"/>
                        </a:spcAft>
                      </a:pPr>
                      <a:r>
                        <a:rPr lang="en-GB" sz="1000" u="none">
                          <a:effectLst/>
                        </a:rPr>
                        <a:t>D</a:t>
                      </a:r>
                      <a:endParaRPr lang="en-US" sz="1000" u="none">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896948936"/>
                  </a:ext>
                </a:extLst>
              </a:tr>
            </a:tbl>
          </a:graphicData>
        </a:graphic>
      </p:graphicFrame>
      <p:pic>
        <p:nvPicPr>
          <p:cNvPr id="4" name="Picture 3">
            <a:extLst>
              <a:ext uri="{FF2B5EF4-FFF2-40B4-BE49-F238E27FC236}">
                <a16:creationId xmlns:a16="http://schemas.microsoft.com/office/drawing/2014/main" id="{510E5251-E972-4B0B-AEEA-82844DCC1F9E}"/>
              </a:ext>
            </a:extLst>
          </p:cNvPr>
          <p:cNvPicPr>
            <a:picLocks noChangeAspect="1"/>
          </p:cNvPicPr>
          <p:nvPr/>
        </p:nvPicPr>
        <p:blipFill>
          <a:blip r:embed="rId3"/>
          <a:stretch>
            <a:fillRect/>
          </a:stretch>
        </p:blipFill>
        <p:spPr>
          <a:xfrm>
            <a:off x="640074" y="2056806"/>
            <a:ext cx="6547672" cy="3866606"/>
          </a:xfrm>
          <a:prstGeom prst="rect">
            <a:avLst/>
          </a:prstGeom>
        </p:spPr>
      </p:pic>
      <p:sp>
        <p:nvSpPr>
          <p:cNvPr id="3" name="TextBox 2">
            <a:extLst>
              <a:ext uri="{FF2B5EF4-FFF2-40B4-BE49-F238E27FC236}">
                <a16:creationId xmlns:a16="http://schemas.microsoft.com/office/drawing/2014/main" id="{26900574-B422-4E65-B930-BCB6B674E527}"/>
              </a:ext>
            </a:extLst>
          </p:cNvPr>
          <p:cNvSpPr txBox="1"/>
          <p:nvPr/>
        </p:nvSpPr>
        <p:spPr bwMode="auto">
          <a:xfrm rot="16200000">
            <a:off x="-405950" y="2919407"/>
            <a:ext cx="1667692" cy="251795"/>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50000"/>
              </a:spcBef>
              <a:spcAft>
                <a:spcPct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Arial" charset="0"/>
                <a:ea typeface="+mn-ea"/>
                <a:cs typeface="+mn-cs"/>
              </a:rPr>
              <a:t>Introduced in Rel-15</a:t>
            </a:r>
          </a:p>
        </p:txBody>
      </p:sp>
      <p:sp>
        <p:nvSpPr>
          <p:cNvPr id="7" name="TextBox 6">
            <a:extLst>
              <a:ext uri="{FF2B5EF4-FFF2-40B4-BE49-F238E27FC236}">
                <a16:creationId xmlns:a16="http://schemas.microsoft.com/office/drawing/2014/main" id="{3E71B509-8F6B-4AB6-81CB-85D2908A74B5}"/>
              </a:ext>
            </a:extLst>
          </p:cNvPr>
          <p:cNvSpPr txBox="1"/>
          <p:nvPr/>
        </p:nvSpPr>
        <p:spPr bwMode="auto">
          <a:xfrm rot="16200000">
            <a:off x="-405950" y="4797792"/>
            <a:ext cx="1667692" cy="251795"/>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50000"/>
              </a:spcBef>
              <a:spcAft>
                <a:spcPct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Arial" charset="0"/>
                <a:ea typeface="+mn-ea"/>
                <a:cs typeface="+mn-cs"/>
              </a:rPr>
              <a:t>Introduced in Rel-16</a:t>
            </a:r>
          </a:p>
        </p:txBody>
      </p:sp>
      <p:grpSp>
        <p:nvGrpSpPr>
          <p:cNvPr id="12" name="Group 11">
            <a:extLst>
              <a:ext uri="{FF2B5EF4-FFF2-40B4-BE49-F238E27FC236}">
                <a16:creationId xmlns:a16="http://schemas.microsoft.com/office/drawing/2014/main" id="{1D5428FF-0432-4802-86DE-0EFF7B658A24}"/>
              </a:ext>
            </a:extLst>
          </p:cNvPr>
          <p:cNvGrpSpPr/>
          <p:nvPr/>
        </p:nvGrpSpPr>
        <p:grpSpPr>
          <a:xfrm>
            <a:off x="3913910" y="1557338"/>
            <a:ext cx="3260237" cy="2410706"/>
            <a:chOff x="3913910" y="1557338"/>
            <a:chExt cx="3260237" cy="2410706"/>
          </a:xfrm>
        </p:grpSpPr>
        <p:sp>
          <p:nvSpPr>
            <p:cNvPr id="8" name="Rectangle 7">
              <a:extLst>
                <a:ext uri="{FF2B5EF4-FFF2-40B4-BE49-F238E27FC236}">
                  <a16:creationId xmlns:a16="http://schemas.microsoft.com/office/drawing/2014/main" id="{14519F1B-80F5-4D12-AEDC-08B6BCEE467B}"/>
                </a:ext>
              </a:extLst>
            </p:cNvPr>
            <p:cNvSpPr/>
            <p:nvPr/>
          </p:nvSpPr>
          <p:spPr bwMode="auto">
            <a:xfrm>
              <a:off x="3913910" y="2045518"/>
              <a:ext cx="3260237" cy="1922526"/>
            </a:xfrm>
            <a:prstGeom prst="rect">
              <a:avLst/>
            </a:prstGeom>
            <a:noFill/>
            <a:ln w="44450" cap="flat" cmpd="sng" algn="ctr">
              <a:solidFill>
                <a:schemeClr val="accent2"/>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noAutofit/>
            </a:bodyPr>
            <a:lstStyle/>
            <a:p>
              <a:pPr marL="357188" marR="0" lvl="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sp>
          <p:nvSpPr>
            <p:cNvPr id="11" name="Rectangle 10">
              <a:extLst>
                <a:ext uri="{FF2B5EF4-FFF2-40B4-BE49-F238E27FC236}">
                  <a16:creationId xmlns:a16="http://schemas.microsoft.com/office/drawing/2014/main" id="{B5B4E6B4-2B97-4F97-8F15-73DA7308487F}"/>
                </a:ext>
              </a:extLst>
            </p:cNvPr>
            <p:cNvSpPr/>
            <p:nvPr/>
          </p:nvSpPr>
          <p:spPr bwMode="auto">
            <a:xfrm>
              <a:off x="3913910" y="1557338"/>
              <a:ext cx="3260236" cy="432696"/>
            </a:xfrm>
            <a:prstGeom prst="rect">
              <a:avLst/>
            </a:prstGeom>
            <a:noFill/>
            <a:ln w="44450" cap="flat" cmpd="sng" algn="ctr">
              <a:no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noAutofit/>
            </a:bodyPr>
            <a:lstStyle/>
            <a:p>
              <a:pPr lvl="0" algn="ctr">
                <a:spcBef>
                  <a:spcPts val="300"/>
                </a:spcBef>
                <a:defRPr/>
              </a:pPr>
              <a:r>
                <a:rPr kumimoji="0" lang="en-US" sz="1400" b="1" u="none" strike="noStrike" kern="1200" cap="none" spc="0" normalizeH="0" baseline="0" noProof="0">
                  <a:ln>
                    <a:noFill/>
                  </a:ln>
                  <a:solidFill>
                    <a:schemeClr val="accent2"/>
                  </a:solidFill>
                  <a:effectLst/>
                  <a:uLnTx/>
                  <a:uFillTx/>
                  <a:latin typeface="+mn-lt"/>
                  <a:ea typeface="+mn-ea"/>
                  <a:cs typeface="+mn-cs"/>
                </a:rPr>
                <a:t>Scalable Rel-15 model, </a:t>
              </a:r>
              <a:r>
                <a:rPr lang="en-US" sz="1400" b="1">
                  <a:solidFill>
                    <a:schemeClr val="accent2"/>
                  </a:solidFill>
                  <a:latin typeface="+mn-lt"/>
                </a:rPr>
                <a:t>can be used </a:t>
              </a:r>
              <a:br>
                <a:rPr lang="en-US" sz="1400" b="1">
                  <a:solidFill>
                    <a:schemeClr val="accent2"/>
                  </a:solidFill>
                  <a:latin typeface="+mn-lt"/>
                </a:rPr>
              </a:br>
              <a:r>
                <a:rPr lang="en-US" sz="1400" b="1">
                  <a:solidFill>
                    <a:schemeClr val="accent2"/>
                  </a:solidFill>
                  <a:latin typeface="+mn-lt"/>
                </a:rPr>
                <a:t>with Rel-16 deployments</a:t>
              </a:r>
              <a:endParaRPr kumimoji="0" lang="en-US" sz="1400" b="1" u="none" strike="noStrike" kern="1200" cap="none" spc="0" normalizeH="0" baseline="0" noProof="0">
                <a:ln>
                  <a:noFill/>
                </a:ln>
                <a:solidFill>
                  <a:schemeClr val="accent2"/>
                </a:solidFill>
                <a:effectLst/>
                <a:uLnTx/>
                <a:uFillTx/>
                <a:latin typeface="+mn-lt"/>
              </a:endParaRPr>
            </a:p>
          </p:txBody>
        </p:sp>
      </p:grpSp>
      <p:grpSp>
        <p:nvGrpSpPr>
          <p:cNvPr id="14" name="Group 13">
            <a:extLst>
              <a:ext uri="{FF2B5EF4-FFF2-40B4-BE49-F238E27FC236}">
                <a16:creationId xmlns:a16="http://schemas.microsoft.com/office/drawing/2014/main" id="{AE888226-396A-4F75-AFD2-6628B976FB33}"/>
              </a:ext>
            </a:extLst>
          </p:cNvPr>
          <p:cNvGrpSpPr/>
          <p:nvPr/>
        </p:nvGrpSpPr>
        <p:grpSpPr>
          <a:xfrm>
            <a:off x="640074" y="3968044"/>
            <a:ext cx="3260237" cy="2255489"/>
            <a:chOff x="640074" y="3968044"/>
            <a:chExt cx="3260237" cy="2255489"/>
          </a:xfrm>
        </p:grpSpPr>
        <p:sp>
          <p:nvSpPr>
            <p:cNvPr id="5" name="Rectangle 4">
              <a:extLst>
                <a:ext uri="{FF2B5EF4-FFF2-40B4-BE49-F238E27FC236}">
                  <a16:creationId xmlns:a16="http://schemas.microsoft.com/office/drawing/2014/main" id="{E2CC8990-57E4-4A0E-8911-0D5FE91F1915}"/>
                </a:ext>
              </a:extLst>
            </p:cNvPr>
            <p:cNvSpPr/>
            <p:nvPr/>
          </p:nvSpPr>
          <p:spPr bwMode="auto">
            <a:xfrm>
              <a:off x="640074" y="3968044"/>
              <a:ext cx="3260237" cy="1955368"/>
            </a:xfrm>
            <a:prstGeom prst="rect">
              <a:avLst/>
            </a:prstGeom>
            <a:noFill/>
            <a:ln w="44450" cap="flat" cmpd="sng" algn="ctr">
              <a:solidFill>
                <a:schemeClr val="accent5"/>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noAutofit/>
            </a:bodyPr>
            <a:lstStyle/>
            <a:p>
              <a:pPr marL="357188" marR="0" lvl="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sp>
          <p:nvSpPr>
            <p:cNvPr id="13" name="Rectangle 12">
              <a:extLst>
                <a:ext uri="{FF2B5EF4-FFF2-40B4-BE49-F238E27FC236}">
                  <a16:creationId xmlns:a16="http://schemas.microsoft.com/office/drawing/2014/main" id="{69CB55BF-335A-4300-8957-BEB3B5518674}"/>
                </a:ext>
              </a:extLst>
            </p:cNvPr>
            <p:cNvSpPr/>
            <p:nvPr/>
          </p:nvSpPr>
          <p:spPr bwMode="auto">
            <a:xfrm>
              <a:off x="838856" y="5990183"/>
              <a:ext cx="3061455" cy="233350"/>
            </a:xfrm>
            <a:prstGeom prst="rect">
              <a:avLst/>
            </a:prstGeom>
            <a:noFill/>
            <a:ln w="44450" cap="flat" cmpd="sng" algn="ctr">
              <a:no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100000"/>
                </a:lnSpc>
                <a:spcBef>
                  <a:spcPts val="300"/>
                </a:spcBef>
                <a:spcAft>
                  <a:spcPct val="0"/>
                </a:spcAft>
                <a:buClrTx/>
                <a:buSzTx/>
                <a:buFontTx/>
                <a:buNone/>
                <a:tabLst/>
                <a:defRPr/>
              </a:pPr>
              <a:r>
                <a:rPr kumimoji="0" lang="en-US" sz="1400" b="1" i="0" u="none" strike="noStrike" kern="1200" cap="none" spc="0" normalizeH="0" baseline="0" noProof="0">
                  <a:ln>
                    <a:noFill/>
                  </a:ln>
                  <a:solidFill>
                    <a:srgbClr val="FF8C0A"/>
                  </a:solidFill>
                  <a:effectLst/>
                  <a:uLnTx/>
                  <a:uFillTx/>
                  <a:latin typeface="Ericsson Hilda"/>
                  <a:ea typeface="+mn-ea"/>
                  <a:cs typeface="+mn-cs"/>
                </a:rPr>
                <a:t>Rel-16 model, based on Rel-15</a:t>
              </a:r>
            </a:p>
          </p:txBody>
        </p:sp>
      </p:grpSp>
    </p:spTree>
    <p:extLst>
      <p:ext uri="{BB962C8B-B14F-4D97-AF65-F5344CB8AC3E}">
        <p14:creationId xmlns:p14="http://schemas.microsoft.com/office/powerpoint/2010/main" val="2187300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atin typeface="Ericsson Hilda Light" panose="020B0604020202020204" charset="0"/>
                <a:cs typeface="Ericsson Hilda Light" panose="020B0604020202020204" charset="0"/>
              </a:rPr>
              <a:t>About this presentation – slide to be removed</a:t>
            </a:r>
          </a:p>
        </p:txBody>
      </p:sp>
      <p:sp>
        <p:nvSpPr>
          <p:cNvPr id="4" name="Content Placeholder 3">
            <a:extLst>
              <a:ext uri="{FF2B5EF4-FFF2-40B4-BE49-F238E27FC236}">
                <a16:creationId xmlns:a16="http://schemas.microsoft.com/office/drawing/2014/main" id="{9B906EF7-ACEE-4EC5-B09F-3B0F71D23883}"/>
              </a:ext>
            </a:extLst>
          </p:cNvPr>
          <p:cNvSpPr>
            <a:spLocks noGrp="1"/>
          </p:cNvSpPr>
          <p:nvPr>
            <p:ph sz="quarter" idx="10"/>
          </p:nvPr>
        </p:nvSpPr>
        <p:spPr>
          <a:xfrm>
            <a:off x="479425" y="1844674"/>
            <a:ext cx="11233150" cy="4668667"/>
          </a:xfrm>
        </p:spPr>
        <p:txBody>
          <a:bodyPr/>
          <a:lstStyle/>
          <a:p>
            <a:pPr marL="0" indent="0">
              <a:buNone/>
            </a:pPr>
            <a:r>
              <a:rPr lang="en-US" b="1">
                <a:latin typeface="Ericsson Hilda" panose="020B0604020202020204" charset="0"/>
                <a:cs typeface="Ericsson Hilda" panose="020B0604020202020204" charset="0"/>
              </a:rPr>
              <a:t>Scope of the presentation: </a:t>
            </a:r>
            <a:r>
              <a:rPr lang="en-US">
                <a:latin typeface="Ericsson Hilda" panose="020B0604020202020204" charset="0"/>
                <a:cs typeface="Ericsson Hilda" panose="020B0604020202020204" charset="0"/>
              </a:rPr>
              <a:t>This presentation describes Ericsson’s current view (</a:t>
            </a:r>
            <a:r>
              <a:rPr lang="en-US">
                <a:solidFill>
                  <a:srgbClr val="00B0F0"/>
                </a:solidFill>
                <a:latin typeface="Ericsson Hilda" panose="020B0604020202020204" charset="0"/>
                <a:cs typeface="Ericsson Hilda" panose="020B0604020202020204" charset="0"/>
              </a:rPr>
              <a:t>September 2020</a:t>
            </a:r>
            <a:r>
              <a:rPr lang="en-US">
                <a:latin typeface="Ericsson Hilda" panose="020B0604020202020204" charset="0"/>
                <a:cs typeface="Ericsson Hilda" panose="020B0604020202020204" charset="0"/>
              </a:rPr>
              <a:t>) of the 5G Core Network architecture acc to 3GPP rel-15 </a:t>
            </a:r>
            <a:r>
              <a:rPr lang="en-US">
                <a:solidFill>
                  <a:schemeClr val="accent1"/>
                </a:solidFill>
                <a:latin typeface="Ericsson Hilda" panose="020B0604020202020204" charset="0"/>
                <a:cs typeface="Ericsson Hilda" panose="020B0604020202020204" charset="0"/>
              </a:rPr>
              <a:t>and additions in rel-16</a:t>
            </a:r>
            <a:r>
              <a:rPr lang="en-US">
                <a:latin typeface="Ericsson Hilda" panose="020B0604020202020204" charset="0"/>
                <a:cs typeface="Ericsson Hilda" panose="020B0604020202020204" charset="0"/>
              </a:rPr>
              <a:t>. It includes both an overall architecture description and selected topics of the architecture in more detail. Statements in this presentation may change without notice. It will need to be revised as the ongoing internal studies or the ongoing standardization on 3GPP reach new insights and agreements, evolving towards the next gen core network standard.</a:t>
            </a:r>
          </a:p>
          <a:p>
            <a:pPr marL="0" indent="0">
              <a:buNone/>
            </a:pPr>
            <a:endParaRPr lang="en-US">
              <a:latin typeface="Ericsson Hilda" panose="020B0604020202020204" charset="0"/>
              <a:cs typeface="Ericsson Hilda" panose="020B0604020202020204" charset="0"/>
            </a:endParaRPr>
          </a:p>
          <a:p>
            <a:pPr marL="0" indent="0">
              <a:buNone/>
            </a:pPr>
            <a:r>
              <a:rPr lang="en-US" b="1">
                <a:latin typeface="Ericsson Hilda" panose="020B0604020202020204" charset="0"/>
                <a:cs typeface="Ericsson Hilda" panose="020B0604020202020204" charset="0"/>
              </a:rPr>
              <a:t>Objective with the presentation: </a:t>
            </a:r>
            <a:r>
              <a:rPr lang="en-US">
                <a:latin typeface="Ericsson Hilda" panose="020B0604020202020204" charset="0"/>
                <a:cs typeface="Ericsson Hilda" panose="020B0604020202020204" charset="0"/>
              </a:rPr>
              <a:t>The presentation should be seen as discussion material around 5G core network architecture options based on Ericsson’s (current) preferred view.</a:t>
            </a:r>
          </a:p>
          <a:p>
            <a:pPr marL="0" indent="0">
              <a:buNone/>
            </a:pPr>
            <a:endParaRPr lang="en-US">
              <a:latin typeface="Ericsson Hilda" panose="020B0604020202020204" charset="0"/>
              <a:cs typeface="Ericsson Hilda" panose="020B0604020202020204" charset="0"/>
            </a:endParaRPr>
          </a:p>
          <a:p>
            <a:pPr marL="0" indent="0">
              <a:buNone/>
            </a:pPr>
            <a:r>
              <a:rPr lang="en-US" b="1">
                <a:latin typeface="Ericsson Hilda" panose="020B0604020202020204" charset="0"/>
                <a:cs typeface="Ericsson Hilda" panose="020B0604020202020204" charset="0"/>
              </a:rPr>
              <a:t>Please use the latest version</a:t>
            </a:r>
            <a:r>
              <a:rPr lang="en-US">
                <a:latin typeface="Ericsson Hilda" panose="020B0604020202020204" charset="0"/>
                <a:cs typeface="Ericsson Hilda" panose="020B0604020202020204" charset="0"/>
              </a:rPr>
              <a:t>: The latest version of this presentation and associated material is available at the </a:t>
            </a:r>
            <a:r>
              <a:rPr lang="en-US">
                <a:latin typeface="Ericsson Hilda" panose="020B0604020202020204" charset="0"/>
                <a:cs typeface="Ericsson Hilda" panose="020B0604020202020204" charset="0"/>
                <a:hlinkClick r:id="rId3"/>
              </a:rPr>
              <a:t>5G Core Engagement </a:t>
            </a:r>
            <a:r>
              <a:rPr lang="en-US" err="1">
                <a:latin typeface="Ericsson Hilda" panose="020B0604020202020204" charset="0"/>
                <a:cs typeface="Ericsson Hilda" panose="020B0604020202020204" charset="0"/>
                <a:hlinkClick r:id="rId3"/>
              </a:rPr>
              <a:t>EriColl</a:t>
            </a:r>
            <a:r>
              <a:rPr lang="en-US">
                <a:latin typeface="Ericsson Hilda" panose="020B0604020202020204" charset="0"/>
                <a:cs typeface="Ericsson Hilda" panose="020B0604020202020204" charset="0"/>
              </a:rPr>
              <a:t>.</a:t>
            </a:r>
          </a:p>
          <a:p>
            <a:pPr marL="0" indent="0">
              <a:buNone/>
            </a:pPr>
            <a:endParaRPr lang="en-US">
              <a:latin typeface="Ericsson Hilda" panose="020B0604020202020204" charset="0"/>
              <a:cs typeface="Ericsson Hilda" panose="020B0604020202020204" charset="0"/>
            </a:endParaRPr>
          </a:p>
          <a:p>
            <a:pPr marL="0" indent="0">
              <a:buNone/>
            </a:pPr>
            <a:r>
              <a:rPr lang="en-US" b="1">
                <a:latin typeface="Ericsson Hilda" panose="020B0604020202020204" charset="0"/>
                <a:cs typeface="Ericsson Hilda" panose="020B0604020202020204" charset="0"/>
              </a:rPr>
              <a:t>Speakers notes</a:t>
            </a:r>
            <a:r>
              <a:rPr lang="en-US">
                <a:latin typeface="Ericsson Hilda" panose="020B0604020202020204" charset="0"/>
                <a:cs typeface="Ericsson Hilda" panose="020B0604020202020204" charset="0"/>
              </a:rPr>
              <a:t>: The presentation contain speakers notes for each slide to assist in the presentation of the material.</a:t>
            </a:r>
          </a:p>
        </p:txBody>
      </p:sp>
    </p:spTree>
    <p:extLst>
      <p:ext uri="{BB962C8B-B14F-4D97-AF65-F5344CB8AC3E}">
        <p14:creationId xmlns:p14="http://schemas.microsoft.com/office/powerpoint/2010/main" val="3884518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98A4C-1D2F-42A7-95C3-64987F089E9D}"/>
              </a:ext>
            </a:extLst>
          </p:cNvPr>
          <p:cNvSpPr>
            <a:spLocks noGrp="1"/>
          </p:cNvSpPr>
          <p:nvPr>
            <p:ph type="title"/>
          </p:nvPr>
        </p:nvSpPr>
        <p:spPr>
          <a:xfrm>
            <a:off x="479424" y="165106"/>
            <a:ext cx="10909043" cy="928754"/>
          </a:xfrm>
        </p:spPr>
        <p:txBody>
          <a:bodyPr/>
          <a:lstStyle/>
          <a:p>
            <a:r>
              <a:rPr lang="en-US"/>
              <a:t>Service framework – Discovery and Selection</a:t>
            </a:r>
            <a:br>
              <a:rPr lang="en-US" sz="2800"/>
            </a:br>
            <a:r>
              <a:rPr lang="en-US" sz="2800"/>
              <a:t>SBA service communication option details</a:t>
            </a:r>
            <a:endParaRPr lang="sv-SE"/>
          </a:p>
        </p:txBody>
      </p:sp>
      <p:pic>
        <p:nvPicPr>
          <p:cNvPr id="3" name="Picture 2">
            <a:extLst>
              <a:ext uri="{FF2B5EF4-FFF2-40B4-BE49-F238E27FC236}">
                <a16:creationId xmlns:a16="http://schemas.microsoft.com/office/drawing/2014/main" id="{22C05ACF-DEA2-4EC5-850F-7D1BA17A0BB0}"/>
              </a:ext>
            </a:extLst>
          </p:cNvPr>
          <p:cNvPicPr>
            <a:picLocks noChangeAspect="1"/>
          </p:cNvPicPr>
          <p:nvPr/>
        </p:nvPicPr>
        <p:blipFill>
          <a:blip r:embed="rId3"/>
          <a:stretch>
            <a:fillRect/>
          </a:stretch>
        </p:blipFill>
        <p:spPr>
          <a:xfrm>
            <a:off x="1766168" y="1219906"/>
            <a:ext cx="3438222" cy="2032932"/>
          </a:xfrm>
          <a:prstGeom prst="rect">
            <a:avLst/>
          </a:prstGeom>
        </p:spPr>
      </p:pic>
      <p:cxnSp>
        <p:nvCxnSpPr>
          <p:cNvPr id="4" name="Straight Connector 3">
            <a:extLst>
              <a:ext uri="{FF2B5EF4-FFF2-40B4-BE49-F238E27FC236}">
                <a16:creationId xmlns:a16="http://schemas.microsoft.com/office/drawing/2014/main" id="{95EF47F1-7E0A-4D59-993B-67BF60302925}"/>
              </a:ext>
            </a:extLst>
          </p:cNvPr>
          <p:cNvCxnSpPr>
            <a:cxnSpLocks/>
          </p:cNvCxnSpPr>
          <p:nvPr/>
        </p:nvCxnSpPr>
        <p:spPr bwMode="auto">
          <a:xfrm>
            <a:off x="6056273" y="1219906"/>
            <a:ext cx="0" cy="5208068"/>
          </a:xfrm>
          <a:prstGeom prst="line">
            <a:avLst/>
          </a:prstGeom>
          <a:solidFill>
            <a:schemeClr val="accent1"/>
          </a:solidFill>
          <a:ln w="76200" cap="flat" cmpd="sng" algn="ctr">
            <a:solidFill>
              <a:schemeClr val="bg1">
                <a:lumMod val="85000"/>
              </a:schemeClr>
            </a:solidFill>
            <a:prstDash val="solid"/>
            <a:round/>
            <a:headEnd type="none" w="med" len="med"/>
            <a:tailEnd type="none"/>
          </a:ln>
          <a:effectLst/>
        </p:spPr>
      </p:cxnSp>
      <p:cxnSp>
        <p:nvCxnSpPr>
          <p:cNvPr id="5" name="Straight Connector 4">
            <a:extLst>
              <a:ext uri="{FF2B5EF4-FFF2-40B4-BE49-F238E27FC236}">
                <a16:creationId xmlns:a16="http://schemas.microsoft.com/office/drawing/2014/main" id="{8A3FB3BE-52E1-4D54-9616-26AAFE6229F0}"/>
              </a:ext>
            </a:extLst>
          </p:cNvPr>
          <p:cNvCxnSpPr>
            <a:cxnSpLocks/>
          </p:cNvCxnSpPr>
          <p:nvPr/>
        </p:nvCxnSpPr>
        <p:spPr bwMode="auto">
          <a:xfrm>
            <a:off x="666572" y="3580685"/>
            <a:ext cx="11058258" cy="0"/>
          </a:xfrm>
          <a:prstGeom prst="line">
            <a:avLst/>
          </a:prstGeom>
          <a:solidFill>
            <a:schemeClr val="accent1"/>
          </a:solidFill>
          <a:ln w="76200" cap="flat" cmpd="sng" algn="ctr">
            <a:solidFill>
              <a:schemeClr val="bg1">
                <a:lumMod val="85000"/>
              </a:schemeClr>
            </a:solidFill>
            <a:prstDash val="solid"/>
            <a:round/>
            <a:headEnd type="none" w="med" len="med"/>
            <a:tailEnd type="none"/>
          </a:ln>
          <a:effectLst/>
        </p:spPr>
      </p:cxnSp>
      <p:pic>
        <p:nvPicPr>
          <p:cNvPr id="8" name="Picture 7">
            <a:extLst>
              <a:ext uri="{FF2B5EF4-FFF2-40B4-BE49-F238E27FC236}">
                <a16:creationId xmlns:a16="http://schemas.microsoft.com/office/drawing/2014/main" id="{9B65C5B8-66EF-48B6-B9C3-8CFEEB00B3C2}"/>
              </a:ext>
            </a:extLst>
          </p:cNvPr>
          <p:cNvPicPr>
            <a:picLocks noChangeAspect="1"/>
          </p:cNvPicPr>
          <p:nvPr/>
        </p:nvPicPr>
        <p:blipFill>
          <a:blip r:embed="rId4"/>
          <a:stretch>
            <a:fillRect/>
          </a:stretch>
        </p:blipFill>
        <p:spPr>
          <a:xfrm>
            <a:off x="7582859" y="1219906"/>
            <a:ext cx="3313190" cy="2264453"/>
          </a:xfrm>
          <a:prstGeom prst="rect">
            <a:avLst/>
          </a:prstGeom>
        </p:spPr>
      </p:pic>
      <p:pic>
        <p:nvPicPr>
          <p:cNvPr id="9" name="Picture 8">
            <a:extLst>
              <a:ext uri="{FF2B5EF4-FFF2-40B4-BE49-F238E27FC236}">
                <a16:creationId xmlns:a16="http://schemas.microsoft.com/office/drawing/2014/main" id="{02768C61-7750-4B2A-879A-86F25C66273D}"/>
              </a:ext>
            </a:extLst>
          </p:cNvPr>
          <p:cNvPicPr>
            <a:picLocks noChangeAspect="1"/>
          </p:cNvPicPr>
          <p:nvPr/>
        </p:nvPicPr>
        <p:blipFill>
          <a:blip r:embed="rId5"/>
          <a:stretch>
            <a:fillRect/>
          </a:stretch>
        </p:blipFill>
        <p:spPr>
          <a:xfrm>
            <a:off x="1778118" y="3721597"/>
            <a:ext cx="3691349" cy="2732457"/>
          </a:xfrm>
          <a:prstGeom prst="rect">
            <a:avLst/>
          </a:prstGeom>
        </p:spPr>
      </p:pic>
      <p:pic>
        <p:nvPicPr>
          <p:cNvPr id="10" name="Picture 9">
            <a:extLst>
              <a:ext uri="{FF2B5EF4-FFF2-40B4-BE49-F238E27FC236}">
                <a16:creationId xmlns:a16="http://schemas.microsoft.com/office/drawing/2014/main" id="{68AF6EDC-5ABD-4C33-ADA9-A1B36F5987EE}"/>
              </a:ext>
            </a:extLst>
          </p:cNvPr>
          <p:cNvPicPr>
            <a:picLocks noChangeAspect="1"/>
          </p:cNvPicPr>
          <p:nvPr/>
        </p:nvPicPr>
        <p:blipFill>
          <a:blip r:embed="rId6"/>
          <a:stretch>
            <a:fillRect/>
          </a:stretch>
        </p:blipFill>
        <p:spPr>
          <a:xfrm>
            <a:off x="7582859" y="3721597"/>
            <a:ext cx="3805608" cy="2549359"/>
          </a:xfrm>
          <a:prstGeom prst="rect">
            <a:avLst/>
          </a:prstGeom>
        </p:spPr>
      </p:pic>
      <p:sp>
        <p:nvSpPr>
          <p:cNvPr id="11" name="Rectangle 10">
            <a:extLst>
              <a:ext uri="{FF2B5EF4-FFF2-40B4-BE49-F238E27FC236}">
                <a16:creationId xmlns:a16="http://schemas.microsoft.com/office/drawing/2014/main" id="{2B4F50D2-B8D5-4562-851D-0901BC2AB315}"/>
              </a:ext>
            </a:extLst>
          </p:cNvPr>
          <p:cNvSpPr/>
          <p:nvPr/>
        </p:nvSpPr>
        <p:spPr>
          <a:xfrm>
            <a:off x="588963" y="1219906"/>
            <a:ext cx="869469" cy="830997"/>
          </a:xfrm>
          <a:prstGeom prst="rect">
            <a:avLst/>
          </a:prstGeom>
        </p:spPr>
        <p:txBody>
          <a:bodyPr wrap="none">
            <a:spAutoFit/>
          </a:bodyPr>
          <a:lstStyle/>
          <a:p>
            <a:r>
              <a:rPr lang="en-US" sz="2400" kern="1400" spc="-160">
                <a:solidFill>
                  <a:srgbClr val="181818"/>
                </a:solidFill>
                <a:latin typeface="Ericsson Hilda Light"/>
                <a:ea typeface="+mj-ea"/>
                <a:cs typeface="+mj-cs"/>
              </a:rPr>
              <a:t>Opt. A</a:t>
            </a:r>
            <a:br>
              <a:rPr lang="en-US" sz="2400" kern="1400" spc="-160">
                <a:solidFill>
                  <a:srgbClr val="181818"/>
                </a:solidFill>
                <a:latin typeface="Ericsson Hilda Light"/>
                <a:ea typeface="+mj-ea"/>
                <a:cs typeface="+mj-cs"/>
              </a:rPr>
            </a:br>
            <a:r>
              <a:rPr lang="en-US" sz="2400" kern="1400" spc="-160">
                <a:solidFill>
                  <a:srgbClr val="181818"/>
                </a:solidFill>
                <a:latin typeface="Ericsson Hilda Light"/>
              </a:rPr>
              <a:t>R15</a:t>
            </a:r>
            <a:endParaRPr lang="sv-SE" sz="1100"/>
          </a:p>
        </p:txBody>
      </p:sp>
      <p:sp>
        <p:nvSpPr>
          <p:cNvPr id="13" name="Rectangle 12">
            <a:extLst>
              <a:ext uri="{FF2B5EF4-FFF2-40B4-BE49-F238E27FC236}">
                <a16:creationId xmlns:a16="http://schemas.microsoft.com/office/drawing/2014/main" id="{F6701AA8-419C-4484-90A9-512532D979D3}"/>
              </a:ext>
            </a:extLst>
          </p:cNvPr>
          <p:cNvSpPr/>
          <p:nvPr/>
        </p:nvSpPr>
        <p:spPr>
          <a:xfrm>
            <a:off x="6208345" y="1219906"/>
            <a:ext cx="871072" cy="830997"/>
          </a:xfrm>
          <a:prstGeom prst="rect">
            <a:avLst/>
          </a:prstGeom>
        </p:spPr>
        <p:txBody>
          <a:bodyPr wrap="none">
            <a:spAutoFit/>
          </a:bodyPr>
          <a:lstStyle/>
          <a:p>
            <a:r>
              <a:rPr lang="en-US" sz="2400" kern="1400" spc="-160">
                <a:solidFill>
                  <a:srgbClr val="181818"/>
                </a:solidFill>
                <a:latin typeface="Ericsson Hilda Light"/>
                <a:ea typeface="+mj-ea"/>
                <a:cs typeface="+mj-cs"/>
              </a:rPr>
              <a:t>Opt. B</a:t>
            </a:r>
            <a:br>
              <a:rPr lang="en-US" sz="2400" kern="1400" spc="-160">
                <a:solidFill>
                  <a:srgbClr val="181818"/>
                </a:solidFill>
                <a:latin typeface="Ericsson Hilda Light"/>
                <a:ea typeface="+mj-ea"/>
                <a:cs typeface="+mj-cs"/>
              </a:rPr>
            </a:br>
            <a:r>
              <a:rPr lang="en-US" sz="2400" kern="1400" spc="-160">
                <a:solidFill>
                  <a:srgbClr val="181818"/>
                </a:solidFill>
                <a:latin typeface="Ericsson Hilda Light"/>
              </a:rPr>
              <a:t>R15</a:t>
            </a:r>
            <a:endParaRPr lang="sv-SE" sz="1100"/>
          </a:p>
        </p:txBody>
      </p:sp>
      <p:sp>
        <p:nvSpPr>
          <p:cNvPr id="14" name="Rectangle 13">
            <a:extLst>
              <a:ext uri="{FF2B5EF4-FFF2-40B4-BE49-F238E27FC236}">
                <a16:creationId xmlns:a16="http://schemas.microsoft.com/office/drawing/2014/main" id="{B89CF4E0-3B95-4D4C-B7FB-2EADF6A742F2}"/>
              </a:ext>
            </a:extLst>
          </p:cNvPr>
          <p:cNvSpPr/>
          <p:nvPr/>
        </p:nvSpPr>
        <p:spPr>
          <a:xfrm>
            <a:off x="588963" y="3721597"/>
            <a:ext cx="858248" cy="830997"/>
          </a:xfrm>
          <a:prstGeom prst="rect">
            <a:avLst/>
          </a:prstGeom>
        </p:spPr>
        <p:txBody>
          <a:bodyPr wrap="none">
            <a:spAutoFit/>
          </a:bodyPr>
          <a:lstStyle/>
          <a:p>
            <a:r>
              <a:rPr lang="en-US" sz="2400" kern="1400" spc="-160">
                <a:solidFill>
                  <a:srgbClr val="181818"/>
                </a:solidFill>
                <a:latin typeface="Ericsson Hilda Light"/>
                <a:ea typeface="+mj-ea"/>
                <a:cs typeface="+mj-cs"/>
              </a:rPr>
              <a:t>Opt. C</a:t>
            </a:r>
            <a:br>
              <a:rPr lang="en-US" sz="2400" kern="1400" spc="-160">
                <a:solidFill>
                  <a:srgbClr val="181818"/>
                </a:solidFill>
                <a:latin typeface="Ericsson Hilda Light"/>
                <a:ea typeface="+mj-ea"/>
                <a:cs typeface="+mj-cs"/>
              </a:rPr>
            </a:br>
            <a:r>
              <a:rPr lang="en-US" sz="2400" kern="1400" spc="-160">
                <a:solidFill>
                  <a:srgbClr val="181818"/>
                </a:solidFill>
                <a:latin typeface="Ericsson Hilda Light"/>
                <a:ea typeface="+mj-ea"/>
                <a:cs typeface="+mj-cs"/>
              </a:rPr>
              <a:t>R16 </a:t>
            </a:r>
            <a:endParaRPr lang="sv-SE" sz="1100"/>
          </a:p>
        </p:txBody>
      </p:sp>
      <p:sp>
        <p:nvSpPr>
          <p:cNvPr id="15" name="Rectangle 14">
            <a:extLst>
              <a:ext uri="{FF2B5EF4-FFF2-40B4-BE49-F238E27FC236}">
                <a16:creationId xmlns:a16="http://schemas.microsoft.com/office/drawing/2014/main" id="{08716650-AFE8-4611-81CF-9223FA9AD6EE}"/>
              </a:ext>
            </a:extLst>
          </p:cNvPr>
          <p:cNvSpPr/>
          <p:nvPr/>
        </p:nvSpPr>
        <p:spPr>
          <a:xfrm>
            <a:off x="6208345" y="3721597"/>
            <a:ext cx="879087" cy="1000274"/>
          </a:xfrm>
          <a:prstGeom prst="rect">
            <a:avLst/>
          </a:prstGeom>
        </p:spPr>
        <p:txBody>
          <a:bodyPr wrap="none">
            <a:spAutoFit/>
          </a:bodyPr>
          <a:lstStyle/>
          <a:p>
            <a:r>
              <a:rPr lang="en-US" sz="2400" kern="1400" spc="-160">
                <a:solidFill>
                  <a:srgbClr val="181818"/>
                </a:solidFill>
                <a:latin typeface="Ericsson Hilda Light"/>
                <a:ea typeface="+mj-ea"/>
                <a:cs typeface="+mj-cs"/>
              </a:rPr>
              <a:t>Opt. D</a:t>
            </a:r>
            <a:br>
              <a:rPr lang="en-US" sz="2400" kern="1400" spc="-160">
                <a:solidFill>
                  <a:srgbClr val="181818"/>
                </a:solidFill>
                <a:latin typeface="Ericsson Hilda Light"/>
                <a:ea typeface="+mj-ea"/>
                <a:cs typeface="+mj-cs"/>
              </a:rPr>
            </a:br>
            <a:r>
              <a:rPr lang="en-US" sz="2400" kern="1400" spc="-160">
                <a:solidFill>
                  <a:srgbClr val="181818"/>
                </a:solidFill>
                <a:latin typeface="Ericsson Hilda Light"/>
                <a:ea typeface="+mj-ea"/>
                <a:cs typeface="+mj-cs"/>
              </a:rPr>
              <a:t>R16 </a:t>
            </a:r>
            <a:br>
              <a:rPr lang="en-US" sz="2400" kern="1400" spc="-160">
                <a:solidFill>
                  <a:srgbClr val="181818"/>
                </a:solidFill>
                <a:latin typeface="Ericsson Hilda Light"/>
                <a:ea typeface="+mj-ea"/>
                <a:cs typeface="+mj-cs"/>
              </a:rPr>
            </a:br>
            <a:endParaRPr lang="sv-SE" sz="1100"/>
          </a:p>
        </p:txBody>
      </p:sp>
    </p:spTree>
    <p:extLst>
      <p:ext uri="{BB962C8B-B14F-4D97-AF65-F5344CB8AC3E}">
        <p14:creationId xmlns:p14="http://schemas.microsoft.com/office/powerpoint/2010/main" val="287287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98A4C-1D2F-42A7-95C3-64987F089E9D}"/>
              </a:ext>
            </a:extLst>
          </p:cNvPr>
          <p:cNvSpPr>
            <a:spLocks noGrp="1"/>
          </p:cNvSpPr>
          <p:nvPr>
            <p:ph type="title"/>
          </p:nvPr>
        </p:nvSpPr>
        <p:spPr>
          <a:xfrm>
            <a:off x="479424" y="165106"/>
            <a:ext cx="10909043" cy="928754"/>
          </a:xfrm>
        </p:spPr>
        <p:txBody>
          <a:bodyPr/>
          <a:lstStyle/>
          <a:p>
            <a:r>
              <a:rPr lang="en-US"/>
              <a:t>Service framework – Discovery and Selection</a:t>
            </a:r>
            <a:br>
              <a:rPr lang="en-US" sz="2800"/>
            </a:br>
            <a:r>
              <a:rPr lang="en-US" sz="2800"/>
              <a:t>SBA service communication option details</a:t>
            </a:r>
            <a:endParaRPr lang="sv-SE"/>
          </a:p>
        </p:txBody>
      </p:sp>
      <p:pic>
        <p:nvPicPr>
          <p:cNvPr id="3" name="Picture 2">
            <a:extLst>
              <a:ext uri="{FF2B5EF4-FFF2-40B4-BE49-F238E27FC236}">
                <a16:creationId xmlns:a16="http://schemas.microsoft.com/office/drawing/2014/main" id="{22C05ACF-DEA2-4EC5-850F-7D1BA17A0BB0}"/>
              </a:ext>
            </a:extLst>
          </p:cNvPr>
          <p:cNvPicPr>
            <a:picLocks noChangeAspect="1"/>
          </p:cNvPicPr>
          <p:nvPr/>
        </p:nvPicPr>
        <p:blipFill>
          <a:blip r:embed="rId3"/>
          <a:stretch>
            <a:fillRect/>
          </a:stretch>
        </p:blipFill>
        <p:spPr>
          <a:xfrm>
            <a:off x="1766168" y="1219906"/>
            <a:ext cx="3438222" cy="2032932"/>
          </a:xfrm>
          <a:prstGeom prst="rect">
            <a:avLst/>
          </a:prstGeom>
        </p:spPr>
      </p:pic>
      <p:cxnSp>
        <p:nvCxnSpPr>
          <p:cNvPr id="4" name="Straight Connector 3">
            <a:extLst>
              <a:ext uri="{FF2B5EF4-FFF2-40B4-BE49-F238E27FC236}">
                <a16:creationId xmlns:a16="http://schemas.microsoft.com/office/drawing/2014/main" id="{95EF47F1-7E0A-4D59-993B-67BF60302925}"/>
              </a:ext>
            </a:extLst>
          </p:cNvPr>
          <p:cNvCxnSpPr>
            <a:cxnSpLocks/>
          </p:cNvCxnSpPr>
          <p:nvPr/>
        </p:nvCxnSpPr>
        <p:spPr bwMode="auto">
          <a:xfrm>
            <a:off x="6056273" y="1219906"/>
            <a:ext cx="0" cy="5208068"/>
          </a:xfrm>
          <a:prstGeom prst="line">
            <a:avLst/>
          </a:prstGeom>
          <a:solidFill>
            <a:schemeClr val="accent1"/>
          </a:solidFill>
          <a:ln w="76200" cap="flat" cmpd="sng" algn="ctr">
            <a:solidFill>
              <a:schemeClr val="bg1">
                <a:lumMod val="85000"/>
              </a:schemeClr>
            </a:solidFill>
            <a:prstDash val="solid"/>
            <a:round/>
            <a:headEnd type="none" w="med" len="med"/>
            <a:tailEnd type="none"/>
          </a:ln>
          <a:effectLst/>
        </p:spPr>
      </p:cxnSp>
      <p:cxnSp>
        <p:nvCxnSpPr>
          <p:cNvPr id="5" name="Straight Connector 4">
            <a:extLst>
              <a:ext uri="{FF2B5EF4-FFF2-40B4-BE49-F238E27FC236}">
                <a16:creationId xmlns:a16="http://schemas.microsoft.com/office/drawing/2014/main" id="{8A3FB3BE-52E1-4D54-9616-26AAFE6229F0}"/>
              </a:ext>
            </a:extLst>
          </p:cNvPr>
          <p:cNvCxnSpPr>
            <a:cxnSpLocks/>
          </p:cNvCxnSpPr>
          <p:nvPr/>
        </p:nvCxnSpPr>
        <p:spPr bwMode="auto">
          <a:xfrm>
            <a:off x="666572" y="3580685"/>
            <a:ext cx="11058258" cy="0"/>
          </a:xfrm>
          <a:prstGeom prst="line">
            <a:avLst/>
          </a:prstGeom>
          <a:solidFill>
            <a:schemeClr val="accent1"/>
          </a:solidFill>
          <a:ln w="76200" cap="flat" cmpd="sng" algn="ctr">
            <a:solidFill>
              <a:schemeClr val="bg1">
                <a:lumMod val="85000"/>
              </a:schemeClr>
            </a:solidFill>
            <a:prstDash val="solid"/>
            <a:round/>
            <a:headEnd type="none" w="med" len="med"/>
            <a:tailEnd type="none"/>
          </a:ln>
          <a:effectLst/>
        </p:spPr>
      </p:cxnSp>
      <p:pic>
        <p:nvPicPr>
          <p:cNvPr id="8" name="Picture 7">
            <a:extLst>
              <a:ext uri="{FF2B5EF4-FFF2-40B4-BE49-F238E27FC236}">
                <a16:creationId xmlns:a16="http://schemas.microsoft.com/office/drawing/2014/main" id="{9B65C5B8-66EF-48B6-B9C3-8CFEEB00B3C2}"/>
              </a:ext>
            </a:extLst>
          </p:cNvPr>
          <p:cNvPicPr>
            <a:picLocks noChangeAspect="1"/>
          </p:cNvPicPr>
          <p:nvPr/>
        </p:nvPicPr>
        <p:blipFill>
          <a:blip r:embed="rId4"/>
          <a:stretch>
            <a:fillRect/>
          </a:stretch>
        </p:blipFill>
        <p:spPr>
          <a:xfrm>
            <a:off x="7582859" y="1219906"/>
            <a:ext cx="3313190" cy="2264453"/>
          </a:xfrm>
          <a:prstGeom prst="rect">
            <a:avLst/>
          </a:prstGeom>
        </p:spPr>
      </p:pic>
      <p:pic>
        <p:nvPicPr>
          <p:cNvPr id="9" name="Picture 8">
            <a:extLst>
              <a:ext uri="{FF2B5EF4-FFF2-40B4-BE49-F238E27FC236}">
                <a16:creationId xmlns:a16="http://schemas.microsoft.com/office/drawing/2014/main" id="{02768C61-7750-4B2A-879A-86F25C66273D}"/>
              </a:ext>
            </a:extLst>
          </p:cNvPr>
          <p:cNvPicPr>
            <a:picLocks noChangeAspect="1"/>
          </p:cNvPicPr>
          <p:nvPr/>
        </p:nvPicPr>
        <p:blipFill>
          <a:blip r:embed="rId5"/>
          <a:stretch>
            <a:fillRect/>
          </a:stretch>
        </p:blipFill>
        <p:spPr>
          <a:xfrm>
            <a:off x="1778118" y="3721597"/>
            <a:ext cx="3691349" cy="2732457"/>
          </a:xfrm>
          <a:prstGeom prst="rect">
            <a:avLst/>
          </a:prstGeom>
        </p:spPr>
      </p:pic>
      <p:pic>
        <p:nvPicPr>
          <p:cNvPr id="10" name="Picture 9">
            <a:extLst>
              <a:ext uri="{FF2B5EF4-FFF2-40B4-BE49-F238E27FC236}">
                <a16:creationId xmlns:a16="http://schemas.microsoft.com/office/drawing/2014/main" id="{68AF6EDC-5ABD-4C33-ADA9-A1B36F5987EE}"/>
              </a:ext>
            </a:extLst>
          </p:cNvPr>
          <p:cNvPicPr>
            <a:picLocks noChangeAspect="1"/>
          </p:cNvPicPr>
          <p:nvPr/>
        </p:nvPicPr>
        <p:blipFill>
          <a:blip r:embed="rId6"/>
          <a:stretch>
            <a:fillRect/>
          </a:stretch>
        </p:blipFill>
        <p:spPr>
          <a:xfrm>
            <a:off x="7582859" y="3721597"/>
            <a:ext cx="3805608" cy="2549359"/>
          </a:xfrm>
          <a:prstGeom prst="rect">
            <a:avLst/>
          </a:prstGeom>
        </p:spPr>
      </p:pic>
      <p:sp>
        <p:nvSpPr>
          <p:cNvPr id="11" name="Rectangle 10">
            <a:extLst>
              <a:ext uri="{FF2B5EF4-FFF2-40B4-BE49-F238E27FC236}">
                <a16:creationId xmlns:a16="http://schemas.microsoft.com/office/drawing/2014/main" id="{2B4F50D2-B8D5-4562-851D-0901BC2AB315}"/>
              </a:ext>
            </a:extLst>
          </p:cNvPr>
          <p:cNvSpPr/>
          <p:nvPr/>
        </p:nvSpPr>
        <p:spPr>
          <a:xfrm>
            <a:off x="588963" y="1219906"/>
            <a:ext cx="869469" cy="830997"/>
          </a:xfrm>
          <a:prstGeom prst="rect">
            <a:avLst/>
          </a:prstGeom>
        </p:spPr>
        <p:txBody>
          <a:bodyPr wrap="none">
            <a:spAutoFit/>
          </a:bodyPr>
          <a:lstStyle/>
          <a:p>
            <a:r>
              <a:rPr lang="en-US" sz="2400" kern="1400" spc="-160">
                <a:solidFill>
                  <a:srgbClr val="181818"/>
                </a:solidFill>
                <a:latin typeface="Ericsson Hilda Light"/>
                <a:ea typeface="+mj-ea"/>
                <a:cs typeface="+mj-cs"/>
              </a:rPr>
              <a:t>Opt. A</a:t>
            </a:r>
            <a:br>
              <a:rPr lang="en-US" sz="2400" kern="1400" spc="-160">
                <a:solidFill>
                  <a:srgbClr val="181818"/>
                </a:solidFill>
                <a:latin typeface="Ericsson Hilda Light"/>
                <a:ea typeface="+mj-ea"/>
                <a:cs typeface="+mj-cs"/>
              </a:rPr>
            </a:br>
            <a:r>
              <a:rPr lang="en-US" sz="2400" kern="1400" spc="-160">
                <a:solidFill>
                  <a:srgbClr val="181818"/>
                </a:solidFill>
                <a:latin typeface="Ericsson Hilda Light"/>
              </a:rPr>
              <a:t>R15</a:t>
            </a:r>
            <a:endParaRPr lang="sv-SE" sz="1100"/>
          </a:p>
        </p:txBody>
      </p:sp>
      <p:sp>
        <p:nvSpPr>
          <p:cNvPr id="13" name="Rectangle 12">
            <a:extLst>
              <a:ext uri="{FF2B5EF4-FFF2-40B4-BE49-F238E27FC236}">
                <a16:creationId xmlns:a16="http://schemas.microsoft.com/office/drawing/2014/main" id="{F6701AA8-419C-4484-90A9-512532D979D3}"/>
              </a:ext>
            </a:extLst>
          </p:cNvPr>
          <p:cNvSpPr/>
          <p:nvPr/>
        </p:nvSpPr>
        <p:spPr>
          <a:xfrm>
            <a:off x="6208345" y="1219906"/>
            <a:ext cx="871072" cy="830997"/>
          </a:xfrm>
          <a:prstGeom prst="rect">
            <a:avLst/>
          </a:prstGeom>
        </p:spPr>
        <p:txBody>
          <a:bodyPr wrap="none">
            <a:spAutoFit/>
          </a:bodyPr>
          <a:lstStyle/>
          <a:p>
            <a:r>
              <a:rPr lang="en-US" sz="2400" kern="1400" spc="-160">
                <a:solidFill>
                  <a:srgbClr val="181818"/>
                </a:solidFill>
                <a:latin typeface="Ericsson Hilda Light"/>
                <a:ea typeface="+mj-ea"/>
                <a:cs typeface="+mj-cs"/>
              </a:rPr>
              <a:t>Opt. B</a:t>
            </a:r>
            <a:br>
              <a:rPr lang="en-US" sz="2400" kern="1400" spc="-160">
                <a:solidFill>
                  <a:srgbClr val="181818"/>
                </a:solidFill>
                <a:latin typeface="Ericsson Hilda Light"/>
                <a:ea typeface="+mj-ea"/>
                <a:cs typeface="+mj-cs"/>
              </a:rPr>
            </a:br>
            <a:r>
              <a:rPr lang="en-US" sz="2400" kern="1400" spc="-160">
                <a:solidFill>
                  <a:srgbClr val="181818"/>
                </a:solidFill>
                <a:latin typeface="Ericsson Hilda Light"/>
              </a:rPr>
              <a:t>R15</a:t>
            </a:r>
            <a:endParaRPr lang="sv-SE" sz="1100"/>
          </a:p>
        </p:txBody>
      </p:sp>
      <p:sp>
        <p:nvSpPr>
          <p:cNvPr id="14" name="Rectangle 13">
            <a:extLst>
              <a:ext uri="{FF2B5EF4-FFF2-40B4-BE49-F238E27FC236}">
                <a16:creationId xmlns:a16="http://schemas.microsoft.com/office/drawing/2014/main" id="{B89CF4E0-3B95-4D4C-B7FB-2EADF6A742F2}"/>
              </a:ext>
            </a:extLst>
          </p:cNvPr>
          <p:cNvSpPr/>
          <p:nvPr/>
        </p:nvSpPr>
        <p:spPr>
          <a:xfrm>
            <a:off x="588963" y="3721597"/>
            <a:ext cx="858248" cy="830997"/>
          </a:xfrm>
          <a:prstGeom prst="rect">
            <a:avLst/>
          </a:prstGeom>
        </p:spPr>
        <p:txBody>
          <a:bodyPr wrap="none">
            <a:spAutoFit/>
          </a:bodyPr>
          <a:lstStyle/>
          <a:p>
            <a:r>
              <a:rPr lang="en-US" sz="2400" kern="1400" spc="-160">
                <a:solidFill>
                  <a:srgbClr val="181818"/>
                </a:solidFill>
                <a:latin typeface="Ericsson Hilda Light"/>
                <a:ea typeface="+mj-ea"/>
                <a:cs typeface="+mj-cs"/>
              </a:rPr>
              <a:t>Opt. C</a:t>
            </a:r>
            <a:br>
              <a:rPr lang="en-US" sz="2400" kern="1400" spc="-160">
                <a:solidFill>
                  <a:srgbClr val="181818"/>
                </a:solidFill>
                <a:latin typeface="Ericsson Hilda Light"/>
                <a:ea typeface="+mj-ea"/>
                <a:cs typeface="+mj-cs"/>
              </a:rPr>
            </a:br>
            <a:r>
              <a:rPr lang="en-US" sz="2400" kern="1400" spc="-160">
                <a:solidFill>
                  <a:srgbClr val="181818"/>
                </a:solidFill>
                <a:latin typeface="Ericsson Hilda Light"/>
                <a:ea typeface="+mj-ea"/>
                <a:cs typeface="+mj-cs"/>
              </a:rPr>
              <a:t>R16 </a:t>
            </a:r>
            <a:endParaRPr lang="sv-SE" sz="1100"/>
          </a:p>
        </p:txBody>
      </p:sp>
      <p:sp>
        <p:nvSpPr>
          <p:cNvPr id="15" name="Rectangle 14">
            <a:extLst>
              <a:ext uri="{FF2B5EF4-FFF2-40B4-BE49-F238E27FC236}">
                <a16:creationId xmlns:a16="http://schemas.microsoft.com/office/drawing/2014/main" id="{08716650-AFE8-4611-81CF-9223FA9AD6EE}"/>
              </a:ext>
            </a:extLst>
          </p:cNvPr>
          <p:cNvSpPr/>
          <p:nvPr/>
        </p:nvSpPr>
        <p:spPr>
          <a:xfrm>
            <a:off x="6208345" y="3721597"/>
            <a:ext cx="879087" cy="1000274"/>
          </a:xfrm>
          <a:prstGeom prst="rect">
            <a:avLst/>
          </a:prstGeom>
        </p:spPr>
        <p:txBody>
          <a:bodyPr wrap="none">
            <a:spAutoFit/>
          </a:bodyPr>
          <a:lstStyle/>
          <a:p>
            <a:r>
              <a:rPr lang="en-US" sz="2400" kern="1400" spc="-160">
                <a:solidFill>
                  <a:srgbClr val="181818"/>
                </a:solidFill>
                <a:latin typeface="Ericsson Hilda Light"/>
                <a:ea typeface="+mj-ea"/>
                <a:cs typeface="+mj-cs"/>
              </a:rPr>
              <a:t>Opt. D</a:t>
            </a:r>
            <a:br>
              <a:rPr lang="en-US" sz="2400" kern="1400" spc="-160">
                <a:solidFill>
                  <a:srgbClr val="181818"/>
                </a:solidFill>
                <a:latin typeface="Ericsson Hilda Light"/>
                <a:ea typeface="+mj-ea"/>
                <a:cs typeface="+mj-cs"/>
              </a:rPr>
            </a:br>
            <a:r>
              <a:rPr lang="en-US" sz="2400" kern="1400" spc="-160">
                <a:solidFill>
                  <a:srgbClr val="181818"/>
                </a:solidFill>
                <a:latin typeface="Ericsson Hilda Light"/>
                <a:ea typeface="+mj-ea"/>
                <a:cs typeface="+mj-cs"/>
              </a:rPr>
              <a:t>R16 </a:t>
            </a:r>
            <a:br>
              <a:rPr lang="en-US" sz="2400" kern="1400" spc="-160">
                <a:solidFill>
                  <a:srgbClr val="181818"/>
                </a:solidFill>
                <a:latin typeface="Ericsson Hilda Light"/>
                <a:ea typeface="+mj-ea"/>
                <a:cs typeface="+mj-cs"/>
              </a:rPr>
            </a:br>
            <a:endParaRPr lang="sv-SE" sz="1100"/>
          </a:p>
        </p:txBody>
      </p:sp>
      <p:sp>
        <p:nvSpPr>
          <p:cNvPr id="16" name="Rectangle 15">
            <a:extLst>
              <a:ext uri="{FF2B5EF4-FFF2-40B4-BE49-F238E27FC236}">
                <a16:creationId xmlns:a16="http://schemas.microsoft.com/office/drawing/2014/main" id="{A658D2D9-AF0A-4E9E-BDC6-99E2B267EAED}"/>
              </a:ext>
            </a:extLst>
          </p:cNvPr>
          <p:cNvSpPr/>
          <p:nvPr/>
        </p:nvSpPr>
        <p:spPr bwMode="auto">
          <a:xfrm>
            <a:off x="409303" y="1018177"/>
            <a:ext cx="11315527" cy="2491582"/>
          </a:xfrm>
          <a:prstGeom prst="rect">
            <a:avLst/>
          </a:prstGeom>
          <a:solidFill>
            <a:schemeClr val="accent1">
              <a:alpha val="58000"/>
            </a:schemeClr>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ctr" anchorCtr="0" forceAA="0" compatLnSpc="1">
            <a:prstTxWarp prst="textNoShape">
              <a:avLst/>
            </a:prstTxWarp>
            <a:noAutofit/>
          </a:bodyPr>
          <a:lstStyle/>
          <a:p>
            <a:pPr marR="0" algn="ctr" defTabSz="914400" rtl="0" eaLnBrk="1" fontAlgn="base" latinLnBrk="0" hangingPunct="1">
              <a:lnSpc>
                <a:spcPct val="100000"/>
              </a:lnSpc>
              <a:spcBef>
                <a:spcPts val="300"/>
              </a:spcBef>
              <a:spcAft>
                <a:spcPct val="0"/>
              </a:spcAft>
              <a:buClrTx/>
              <a:buSzTx/>
              <a:tabLst/>
            </a:pPr>
            <a:r>
              <a:rPr kumimoji="0" lang="en-US" sz="4400" b="0" i="0" u="none" strike="noStrike" cap="none" normalizeH="0" baseline="0">
                <a:ln>
                  <a:noFill/>
                </a:ln>
                <a:solidFill>
                  <a:schemeClr val="bg1"/>
                </a:solidFill>
                <a:effectLst/>
                <a:latin typeface="+mn-lt"/>
              </a:rPr>
              <a:t>Direct Communication</a:t>
            </a:r>
          </a:p>
        </p:txBody>
      </p:sp>
      <p:sp>
        <p:nvSpPr>
          <p:cNvPr id="17" name="Rectangle 16">
            <a:extLst>
              <a:ext uri="{FF2B5EF4-FFF2-40B4-BE49-F238E27FC236}">
                <a16:creationId xmlns:a16="http://schemas.microsoft.com/office/drawing/2014/main" id="{ED82821E-6B3F-46EA-A9DC-951C156B2EB2}"/>
              </a:ext>
            </a:extLst>
          </p:cNvPr>
          <p:cNvSpPr/>
          <p:nvPr/>
        </p:nvSpPr>
        <p:spPr bwMode="auto">
          <a:xfrm>
            <a:off x="409303" y="3651979"/>
            <a:ext cx="11315527" cy="2846921"/>
          </a:xfrm>
          <a:prstGeom prst="rect">
            <a:avLst/>
          </a:prstGeom>
          <a:solidFill>
            <a:schemeClr val="accent1">
              <a:alpha val="58000"/>
            </a:schemeClr>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ctr" anchorCtr="0" forceAA="0" compatLnSpc="1">
            <a:prstTxWarp prst="textNoShape">
              <a:avLst/>
            </a:prstTxWarp>
            <a:noAutofit/>
          </a:bodyPr>
          <a:lstStyle/>
          <a:p>
            <a:pPr marR="0" algn="ctr" defTabSz="914400" rtl="0" eaLnBrk="1" fontAlgn="base" latinLnBrk="0" hangingPunct="1">
              <a:lnSpc>
                <a:spcPct val="100000"/>
              </a:lnSpc>
              <a:spcBef>
                <a:spcPts val="300"/>
              </a:spcBef>
              <a:spcAft>
                <a:spcPct val="0"/>
              </a:spcAft>
              <a:buClrTx/>
              <a:buSzTx/>
              <a:tabLst/>
            </a:pPr>
            <a:r>
              <a:rPr lang="en-US" sz="4400">
                <a:solidFill>
                  <a:schemeClr val="bg1"/>
                </a:solidFill>
              </a:rPr>
              <a:t>Ind</a:t>
            </a:r>
            <a:r>
              <a:rPr kumimoji="0" lang="en-US" sz="4400" b="0" i="0" u="none" strike="noStrike" cap="none" normalizeH="0" baseline="0">
                <a:ln>
                  <a:noFill/>
                </a:ln>
                <a:solidFill>
                  <a:schemeClr val="bg1"/>
                </a:solidFill>
                <a:effectLst/>
                <a:latin typeface="+mn-lt"/>
              </a:rPr>
              <a:t>irect Communication</a:t>
            </a:r>
          </a:p>
        </p:txBody>
      </p:sp>
    </p:spTree>
    <p:extLst>
      <p:ext uri="{BB962C8B-B14F-4D97-AF65-F5344CB8AC3E}">
        <p14:creationId xmlns:p14="http://schemas.microsoft.com/office/powerpoint/2010/main" val="1736578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4" presetClass="entr" presetSubtype="1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randombar(horizontal)">
                                      <p:cBhvr>
                                        <p:cTn id="23" dur="500"/>
                                        <p:tgtEl>
                                          <p:spTgt spid="16"/>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randombar(horizontal)">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193B76-4A68-44E8-AF3E-4D00D3A0F73F}"/>
              </a:ext>
            </a:extLst>
          </p:cNvPr>
          <p:cNvPicPr>
            <a:picLocks noChangeAspect="1"/>
          </p:cNvPicPr>
          <p:nvPr/>
        </p:nvPicPr>
        <p:blipFill>
          <a:blip r:embed="rId3"/>
          <a:stretch>
            <a:fillRect/>
          </a:stretch>
        </p:blipFill>
        <p:spPr>
          <a:xfrm>
            <a:off x="6497164" y="1484040"/>
            <a:ext cx="5694837" cy="2376760"/>
          </a:xfrm>
          <a:prstGeom prst="rect">
            <a:avLst/>
          </a:prstGeom>
        </p:spPr>
      </p:pic>
      <p:cxnSp>
        <p:nvCxnSpPr>
          <p:cNvPr id="12" name="Straight Connector 11">
            <a:extLst>
              <a:ext uri="{FF2B5EF4-FFF2-40B4-BE49-F238E27FC236}">
                <a16:creationId xmlns:a16="http://schemas.microsoft.com/office/drawing/2014/main" id="{4B843B8A-0864-4512-9C27-38814A83057C}"/>
              </a:ext>
            </a:extLst>
          </p:cNvPr>
          <p:cNvCxnSpPr>
            <a:cxnSpLocks/>
          </p:cNvCxnSpPr>
          <p:nvPr/>
        </p:nvCxnSpPr>
        <p:spPr bwMode="auto">
          <a:xfrm>
            <a:off x="6413446" y="1484041"/>
            <a:ext cx="0" cy="4878659"/>
          </a:xfrm>
          <a:prstGeom prst="line">
            <a:avLst/>
          </a:prstGeom>
          <a:solidFill>
            <a:schemeClr val="accent1"/>
          </a:solidFill>
          <a:ln w="76200" cap="flat" cmpd="sng" algn="ctr">
            <a:solidFill>
              <a:schemeClr val="bg1">
                <a:lumMod val="85000"/>
              </a:schemeClr>
            </a:solidFill>
            <a:prstDash val="solid"/>
            <a:round/>
            <a:headEnd type="none" w="med" len="med"/>
            <a:tailEnd type="none"/>
          </a:ln>
          <a:effectLst/>
        </p:spPr>
      </p:cxnSp>
      <p:sp>
        <p:nvSpPr>
          <p:cNvPr id="3" name="TextBox 2">
            <a:extLst>
              <a:ext uri="{FF2B5EF4-FFF2-40B4-BE49-F238E27FC236}">
                <a16:creationId xmlns:a16="http://schemas.microsoft.com/office/drawing/2014/main" id="{73F1A711-5FFB-4F4A-9CE8-C1344338E2E9}"/>
              </a:ext>
            </a:extLst>
          </p:cNvPr>
          <p:cNvSpPr txBox="1"/>
          <p:nvPr/>
        </p:nvSpPr>
        <p:spPr bwMode="auto">
          <a:xfrm>
            <a:off x="6609852" y="4136989"/>
            <a:ext cx="5469459" cy="2473942"/>
          </a:xfrm>
          <a:prstGeom prst="rect">
            <a:avLst/>
          </a:prstGeom>
          <a:solidFill>
            <a:schemeClr val="accent2">
              <a:lumMod val="20000"/>
              <a:lumOff val="80000"/>
            </a:schemeClr>
          </a:solidFill>
          <a:ln w="12700">
            <a:solidFill>
              <a:schemeClr val="accent2"/>
            </a:solidFill>
            <a:miter lim="800000"/>
            <a:headEnd/>
            <a:tailEnd/>
          </a:ln>
        </p:spPr>
        <p:txBody>
          <a:bodyPr vert="horz" wrap="square" lIns="72000" tIns="36000" rIns="73152" bIns="36576" numCol="1" rtlCol="0" anchor="t" anchorCtr="0" compatLnSpc="1">
            <a:prstTxWarp prst="textNoShape">
              <a:avLst/>
            </a:prstTxWarp>
            <a:spAutoFit/>
          </a:bodyPr>
          <a:lstStyle/>
          <a:p>
            <a:r>
              <a:rPr lang="en-US" sz="1800"/>
              <a:t>Example of considerations to choose filter to match capabilities:</a:t>
            </a:r>
            <a:endParaRPr lang="sv-SE"/>
          </a:p>
          <a:p>
            <a:pPr marL="179388" lvl="3" indent="-179388">
              <a:spcBef>
                <a:spcPts val="0"/>
              </a:spcBef>
              <a:buFont typeface="Ericsson Hilda" panose="00000500000000000000" pitchFamily="2" charset="0"/>
              <a:buChar char="—"/>
            </a:pPr>
            <a:r>
              <a:rPr lang="en-US" sz="1600"/>
              <a:t>S-NSSAI</a:t>
            </a:r>
          </a:p>
          <a:p>
            <a:pPr marL="179388" lvl="3" indent="-179388">
              <a:spcBef>
                <a:spcPts val="0"/>
              </a:spcBef>
              <a:buFont typeface="Ericsson Hilda" panose="00000500000000000000" pitchFamily="2" charset="0"/>
              <a:buChar char="—"/>
            </a:pPr>
            <a:r>
              <a:rPr lang="en-US" sz="1600"/>
              <a:t>Default DNN or UE requested specific DNN</a:t>
            </a:r>
            <a:endParaRPr lang="sv-SE" sz="1600"/>
          </a:p>
          <a:p>
            <a:pPr marL="179388" lvl="3" indent="-179388">
              <a:spcBef>
                <a:spcPts val="0"/>
              </a:spcBef>
              <a:buFont typeface="Ericsson Hilda" panose="00000500000000000000" pitchFamily="2" charset="0"/>
              <a:buChar char="—"/>
            </a:pPr>
            <a:r>
              <a:rPr lang="en-US" sz="1600"/>
              <a:t>Subscription information retrieved from UDM such as:</a:t>
            </a:r>
            <a:endParaRPr lang="sv-SE" sz="1600"/>
          </a:p>
          <a:p>
            <a:pPr marL="539750" lvl="4" indent="-179388">
              <a:spcBef>
                <a:spcPts val="0"/>
              </a:spcBef>
              <a:buFont typeface="Ericsson Hilda" panose="00000500000000000000" pitchFamily="2" charset="0"/>
              <a:buChar char="—"/>
            </a:pPr>
            <a:r>
              <a:rPr lang="en-US" sz="1400"/>
              <a:t>Default DNN for the subscriber</a:t>
            </a:r>
            <a:endParaRPr lang="sv-SE" sz="1400"/>
          </a:p>
          <a:p>
            <a:pPr marL="539750" lvl="4" indent="-179388">
              <a:spcBef>
                <a:spcPts val="0"/>
              </a:spcBef>
              <a:buFont typeface="Ericsson Hilda" panose="00000500000000000000" pitchFamily="2" charset="0"/>
              <a:buChar char="—"/>
            </a:pPr>
            <a:r>
              <a:rPr lang="en-US" sz="1400"/>
              <a:t>The subscribed DNNs for the S-NSSAI</a:t>
            </a:r>
            <a:endParaRPr lang="sv-SE" sz="1400"/>
          </a:p>
          <a:p>
            <a:pPr marL="539750" lvl="4" indent="-179388">
              <a:spcBef>
                <a:spcPts val="0"/>
              </a:spcBef>
              <a:buFont typeface="Ericsson Hilda" panose="00000500000000000000" pitchFamily="2" charset="0"/>
              <a:buChar char="—"/>
            </a:pPr>
            <a:r>
              <a:rPr lang="en-US" sz="1400"/>
              <a:t>Per DNN whether LBO is allowed or not</a:t>
            </a:r>
          </a:p>
          <a:p>
            <a:pPr marL="539750" lvl="4" indent="-179388">
              <a:spcBef>
                <a:spcPts val="0"/>
              </a:spcBef>
              <a:buFont typeface="Ericsson Hilda" panose="00000500000000000000" pitchFamily="2" charset="0"/>
              <a:buChar char="—"/>
            </a:pPr>
            <a:r>
              <a:rPr lang="en-US" sz="1400"/>
              <a:t>Whether EPC interworking must be supported for the DNN </a:t>
            </a:r>
            <a:endParaRPr lang="sv-SE" sz="1400"/>
          </a:p>
          <a:p>
            <a:pPr marL="179388" lvl="3" indent="-179388">
              <a:spcBef>
                <a:spcPts val="0"/>
              </a:spcBef>
              <a:buFont typeface="Ericsson Hilda" panose="00000500000000000000" pitchFamily="2" charset="0"/>
              <a:buChar char="—"/>
            </a:pPr>
            <a:r>
              <a:rPr lang="en-US" sz="1600"/>
              <a:t>UE Capability: e.g. support for EPC NAS</a:t>
            </a:r>
            <a:endParaRPr lang="sv-SE" sz="1000"/>
          </a:p>
        </p:txBody>
      </p:sp>
      <p:pic>
        <p:nvPicPr>
          <p:cNvPr id="4" name="Picture 3">
            <a:extLst>
              <a:ext uri="{FF2B5EF4-FFF2-40B4-BE49-F238E27FC236}">
                <a16:creationId xmlns:a16="http://schemas.microsoft.com/office/drawing/2014/main" id="{8811335E-E801-4FEF-ADEB-3088558EAA2E}"/>
              </a:ext>
            </a:extLst>
          </p:cNvPr>
          <p:cNvPicPr>
            <a:picLocks noChangeAspect="1"/>
          </p:cNvPicPr>
          <p:nvPr/>
        </p:nvPicPr>
        <p:blipFill>
          <a:blip r:embed="rId4"/>
          <a:stretch>
            <a:fillRect/>
          </a:stretch>
        </p:blipFill>
        <p:spPr>
          <a:xfrm>
            <a:off x="-5875" y="1924969"/>
            <a:ext cx="6432291" cy="3908564"/>
          </a:xfrm>
          <a:prstGeom prst="rect">
            <a:avLst/>
          </a:prstGeom>
        </p:spPr>
      </p:pic>
      <p:sp>
        <p:nvSpPr>
          <p:cNvPr id="6" name="Title 5">
            <a:extLst>
              <a:ext uri="{FF2B5EF4-FFF2-40B4-BE49-F238E27FC236}">
                <a16:creationId xmlns:a16="http://schemas.microsoft.com/office/drawing/2014/main" id="{3472A89A-C14B-4441-B153-38485EEE3FD4}"/>
              </a:ext>
            </a:extLst>
          </p:cNvPr>
          <p:cNvSpPr>
            <a:spLocks noGrp="1"/>
          </p:cNvSpPr>
          <p:nvPr>
            <p:ph type="title"/>
          </p:nvPr>
        </p:nvSpPr>
        <p:spPr>
          <a:xfrm>
            <a:off x="479424" y="476250"/>
            <a:ext cx="9959976" cy="1081088"/>
          </a:xfrm>
        </p:spPr>
        <p:txBody>
          <a:bodyPr/>
          <a:lstStyle/>
          <a:p>
            <a:r>
              <a:rPr lang="en-US"/>
              <a:t>Service framework – Discovery and Selection</a:t>
            </a:r>
            <a:br>
              <a:rPr lang="en-US" sz="2800"/>
            </a:br>
            <a:r>
              <a:rPr lang="en-US" sz="2800"/>
              <a:t>Candidates, Filtering and Selection</a:t>
            </a:r>
            <a:br>
              <a:rPr lang="sv-SE"/>
            </a:br>
            <a:endParaRPr lang="sv-SE"/>
          </a:p>
        </p:txBody>
      </p:sp>
    </p:spTree>
    <p:extLst>
      <p:ext uri="{BB962C8B-B14F-4D97-AF65-F5344CB8AC3E}">
        <p14:creationId xmlns:p14="http://schemas.microsoft.com/office/powerpoint/2010/main" val="127528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3A1DB-2A4B-4AC9-AB92-47A604F54117}"/>
              </a:ext>
            </a:extLst>
          </p:cNvPr>
          <p:cNvSpPr txBox="1">
            <a:spLocks noGrp="1"/>
          </p:cNvSpPr>
          <p:nvPr>
            <p:ph type="title"/>
          </p:nvPr>
        </p:nvSpPr>
        <p:spPr>
          <a:xfrm>
            <a:off x="479419" y="476246"/>
            <a:ext cx="10387712" cy="1081085"/>
          </a:xfrm>
        </p:spPr>
        <p:txBody>
          <a:bodyPr/>
          <a:lstStyle/>
          <a:p>
            <a:pPr lvl="0"/>
            <a:r>
              <a:rPr lang="en-US"/>
              <a:t>Service framework – </a:t>
            </a:r>
            <a:r>
              <a:rPr lang="sv-SE"/>
              <a:t>NF Set and NF Service sets</a:t>
            </a:r>
            <a:br>
              <a:rPr lang="sv-SE" sz="3600"/>
            </a:br>
            <a:r>
              <a:rPr lang="sv-SE" sz="2800"/>
              <a:t>Introduction of definitions</a:t>
            </a:r>
            <a:endParaRPr lang="en-US" sz="3600">
              <a:solidFill>
                <a:srgbClr val="0082F0"/>
              </a:solidFill>
            </a:endParaRPr>
          </a:p>
        </p:txBody>
      </p:sp>
      <p:sp>
        <p:nvSpPr>
          <p:cNvPr id="3" name="Content Placeholder 2">
            <a:extLst>
              <a:ext uri="{FF2B5EF4-FFF2-40B4-BE49-F238E27FC236}">
                <a16:creationId xmlns:a16="http://schemas.microsoft.com/office/drawing/2014/main" id="{BF8D7C05-9388-42B0-ADC7-6F56E26AEA6C}"/>
              </a:ext>
            </a:extLst>
          </p:cNvPr>
          <p:cNvSpPr txBox="1">
            <a:spLocks noGrp="1"/>
          </p:cNvSpPr>
          <p:nvPr>
            <p:ph idx="1"/>
          </p:nvPr>
        </p:nvSpPr>
        <p:spPr>
          <a:xfrm>
            <a:off x="479428" y="1577231"/>
            <a:ext cx="5665907" cy="4957384"/>
          </a:xfrm>
        </p:spPr>
        <p:txBody>
          <a:bodyPr/>
          <a:lstStyle/>
          <a:p>
            <a:pPr marL="0" lvl="0" indent="0">
              <a:buNone/>
            </a:pPr>
            <a:r>
              <a:rPr lang="en-US" sz="1600"/>
              <a:t>Definitions</a:t>
            </a:r>
          </a:p>
          <a:p>
            <a:pPr lvl="0"/>
            <a:r>
              <a:rPr lang="en-US" sz="1600" b="1"/>
              <a:t>NF Set</a:t>
            </a:r>
            <a:r>
              <a:rPr lang="en-US" sz="1600"/>
              <a:t>: A group of interchangeable NF instances of the same type.</a:t>
            </a:r>
          </a:p>
          <a:p>
            <a:pPr lvl="0"/>
            <a:r>
              <a:rPr lang="en-US" sz="1600" b="1"/>
              <a:t>NF Service Set</a:t>
            </a:r>
            <a:r>
              <a:rPr lang="en-US" sz="1600"/>
              <a:t>: A group of interchangeable NF Service instances of the same service type within an NF instance</a:t>
            </a:r>
            <a:r>
              <a:rPr lang="en-GB" sz="1600"/>
              <a:t>, with </a:t>
            </a:r>
            <a:r>
              <a:rPr lang="en-US" sz="1600"/>
              <a:t>access to the same context data.</a:t>
            </a:r>
          </a:p>
          <a:p>
            <a:pPr marL="0" lvl="0" indent="0">
              <a:buNone/>
            </a:pPr>
            <a:endParaRPr lang="en-US" sz="1600"/>
          </a:p>
          <a:p>
            <a:pPr marL="0" lvl="0" indent="0">
              <a:buNone/>
            </a:pPr>
            <a:r>
              <a:rPr lang="en-US" sz="1600"/>
              <a:t>NF profile of NF instance in an NRF includes: </a:t>
            </a:r>
          </a:p>
          <a:p>
            <a:pPr lvl="0"/>
            <a:r>
              <a:rPr lang="en-US" sz="1600"/>
              <a:t>NF Set ID</a:t>
            </a:r>
          </a:p>
          <a:p>
            <a:pPr lvl="0"/>
            <a:r>
              <a:rPr lang="en-US" sz="1600"/>
              <a:t>NF Service Set ID</a:t>
            </a:r>
          </a:p>
          <a:p>
            <a:pPr lvl="0"/>
            <a:endParaRPr lang="en-US" sz="1600"/>
          </a:p>
          <a:p>
            <a:pPr marL="0" indent="0">
              <a:buNone/>
            </a:pPr>
            <a:r>
              <a:rPr lang="en-GB" sz="1600">
                <a:ea typeface="Times New Roman" panose="02020603050405020304" pitchFamily="18" charset="0"/>
                <a:cs typeface="Times New Roman" panose="02020603050405020304" pitchFamily="18" charset="0"/>
              </a:rPr>
              <a:t>NF Service Instance re-selection:</a:t>
            </a:r>
          </a:p>
          <a:p>
            <a:pPr lvl="1"/>
            <a:r>
              <a:rPr lang="en-GB" sz="1600">
                <a:ea typeface="Times New Roman" panose="02020603050405020304" pitchFamily="18" charset="0"/>
                <a:cs typeface="Times New Roman" panose="02020603050405020304" pitchFamily="18" charset="0"/>
              </a:rPr>
              <a:t>Rel-15: </a:t>
            </a:r>
            <a:r>
              <a:rPr lang="sv-SE" sz="1600">
                <a:ea typeface="Times New Roman" panose="02020603050405020304" pitchFamily="18" charset="0"/>
                <a:cs typeface="Times New Roman" panose="02020603050405020304" pitchFamily="18" charset="0"/>
              </a:rPr>
              <a:t>E</a:t>
            </a:r>
            <a:r>
              <a:rPr lang="x-none" sz="1600">
                <a:ea typeface="Times New Roman" panose="02020603050405020304" pitchFamily="18" charset="0"/>
                <a:cs typeface="Times New Roman" panose="02020603050405020304" pitchFamily="18" charset="0"/>
              </a:rPr>
              <a:t>quivalent</a:t>
            </a:r>
            <a:r>
              <a:rPr lang="en-GB" sz="1600">
                <a:ea typeface="Times New Roman" panose="02020603050405020304" pitchFamily="18" charset="0"/>
                <a:cs typeface="Times New Roman" panose="02020603050405020304" pitchFamily="18" charset="0"/>
              </a:rPr>
              <a:t> NF Service Instance within in a NF instance</a:t>
            </a:r>
          </a:p>
          <a:p>
            <a:pPr lvl="1"/>
            <a:r>
              <a:rPr lang="en-GB" sz="1600">
                <a:ea typeface="Times New Roman" panose="02020603050405020304" pitchFamily="18" charset="0"/>
                <a:cs typeface="Times New Roman" panose="02020603050405020304" pitchFamily="18" charset="0"/>
              </a:rPr>
              <a:t>Rel-16: A</a:t>
            </a:r>
            <a:r>
              <a:rPr lang="x-none" sz="1600">
                <a:ea typeface="Times New Roman" panose="02020603050405020304" pitchFamily="18" charset="0"/>
                <a:cs typeface="Times New Roman" panose="02020603050405020304" pitchFamily="18" charset="0"/>
              </a:rPr>
              <a:t>n NF Service instance:</a:t>
            </a:r>
            <a:endParaRPr lang="sv-SE" sz="1600">
              <a:ea typeface="Times New Roman" panose="02020603050405020304" pitchFamily="18" charset="0"/>
              <a:cs typeface="Times New Roman" panose="02020603050405020304" pitchFamily="18" charset="0"/>
            </a:endParaRPr>
          </a:p>
          <a:p>
            <a:pPr lvl="2"/>
            <a:r>
              <a:rPr lang="x-none" sz="1600">
                <a:ea typeface="Times New Roman" panose="02020603050405020304" pitchFamily="18" charset="0"/>
                <a:cs typeface="Times New Roman" panose="02020603050405020304" pitchFamily="18" charset="0"/>
              </a:rPr>
              <a:t>within the NF instance</a:t>
            </a:r>
            <a:endParaRPr lang="sv-SE" sz="1600">
              <a:ea typeface="Times New Roman" panose="02020603050405020304" pitchFamily="18" charset="0"/>
              <a:cs typeface="Times New Roman" panose="02020603050405020304" pitchFamily="18" charset="0"/>
            </a:endParaRPr>
          </a:p>
          <a:p>
            <a:pPr lvl="2"/>
            <a:r>
              <a:rPr lang="x-none" sz="1600">
                <a:ea typeface="Times New Roman" panose="02020603050405020304" pitchFamily="18" charset="0"/>
                <a:cs typeface="Times New Roman" panose="02020603050405020304" pitchFamily="18" charset="0"/>
              </a:rPr>
              <a:t>within the NF Service Set (if applicable)</a:t>
            </a:r>
            <a:endParaRPr lang="sv-SE" sz="1600">
              <a:ea typeface="Times New Roman" panose="02020603050405020304" pitchFamily="18" charset="0"/>
              <a:cs typeface="Times New Roman" panose="02020603050405020304" pitchFamily="18" charset="0"/>
            </a:endParaRPr>
          </a:p>
          <a:p>
            <a:pPr lvl="2"/>
            <a:r>
              <a:rPr lang="x-none" sz="1600">
                <a:ea typeface="Times New Roman" panose="02020603050405020304" pitchFamily="18" charset="0"/>
                <a:cs typeface="Times New Roman" panose="02020603050405020304" pitchFamily="18" charset="0"/>
              </a:rPr>
              <a:t>within the NF Set (if applicable)</a:t>
            </a:r>
            <a:endParaRPr lang="en-US" sz="1600">
              <a:ea typeface="Times New Roman" panose="02020603050405020304" pitchFamily="18" charset="0"/>
              <a:cs typeface="Times New Roman" panose="02020603050405020304" pitchFamily="18" charset="0"/>
            </a:endParaRPr>
          </a:p>
          <a:p>
            <a:pPr lvl="1"/>
            <a:endParaRPr lang="en-US" sz="1600">
              <a:solidFill>
                <a:schemeClr val="accent2"/>
              </a:solidFill>
              <a:latin typeface="Arial" panose="020B0604020202020204" pitchFamily="34" charset="0"/>
              <a:ea typeface="Times New Roman" panose="02020603050405020304" pitchFamily="18" charset="0"/>
              <a:cs typeface="Times New Roman" panose="02020603050405020304" pitchFamily="18" charset="0"/>
            </a:endParaRPr>
          </a:p>
          <a:p>
            <a:pPr lvl="0"/>
            <a:endParaRPr lang="en-US" sz="1600"/>
          </a:p>
          <a:p>
            <a:pPr marL="0" lvl="0" indent="0">
              <a:buNone/>
            </a:pPr>
            <a:endParaRPr lang="en-US" sz="1600"/>
          </a:p>
        </p:txBody>
      </p:sp>
      <p:sp>
        <p:nvSpPr>
          <p:cNvPr id="5" name="Rectangle 211">
            <a:extLst>
              <a:ext uri="{FF2B5EF4-FFF2-40B4-BE49-F238E27FC236}">
                <a16:creationId xmlns:a16="http://schemas.microsoft.com/office/drawing/2014/main" id="{2B8FBD76-0E4A-4786-AA20-AC776DF0FC52}"/>
              </a:ext>
            </a:extLst>
          </p:cNvPr>
          <p:cNvSpPr/>
          <p:nvPr/>
        </p:nvSpPr>
        <p:spPr>
          <a:xfrm>
            <a:off x="7743118" y="5565666"/>
            <a:ext cx="129396" cy="215661"/>
          </a:xfrm>
          <a:prstGeom prst="rect">
            <a:avLst/>
          </a:prstGeom>
          <a:solidFill>
            <a:srgbClr val="0082F0"/>
          </a:solidFill>
          <a:ln cap="flat">
            <a:noFill/>
            <a:prstDash val="solid"/>
          </a:ln>
        </p:spPr>
        <p:txBody>
          <a:bodyPr vert="horz" wrap="square" lIns="71999" tIns="35999" rIns="73152" bIns="36576" anchor="t" anchorCtr="0" compatLnSpc="1">
            <a:noAutofit/>
          </a:bodyPr>
          <a:lstStyle/>
          <a:p>
            <a:pPr marL="357192" marR="0" lvl="0" indent="-357192" algn="l" defTabSz="914400" rtl="0" fontAlgn="auto" hangingPunct="1">
              <a:lnSpc>
                <a:spcPct val="100000"/>
              </a:lnSpc>
              <a:spcBef>
                <a:spcPts val="300"/>
              </a:spcBef>
              <a:spcAft>
                <a:spcPts val="0"/>
              </a:spcAft>
              <a:buSzPct val="100000"/>
              <a:buFont typeface="Ericsson Hilda" pitchFamily="2"/>
              <a:buChar char="—"/>
              <a:tabLst/>
              <a:defRPr sz="1800" b="0" i="0" u="none" strike="noStrike" kern="0" cap="none" spc="0" baseline="0">
                <a:solidFill>
                  <a:srgbClr val="000000"/>
                </a:solidFill>
                <a:uFillTx/>
              </a:defRPr>
            </a:pPr>
            <a:endParaRPr lang="en-GB" b="0" i="0" u="none" strike="noStrike" kern="1200" cap="none" spc="0" baseline="0">
              <a:solidFill>
                <a:srgbClr val="FFFFFF"/>
              </a:solidFill>
              <a:uFillTx/>
              <a:latin typeface="Ericsson Hilda"/>
            </a:endParaRPr>
          </a:p>
        </p:txBody>
      </p:sp>
      <p:sp>
        <p:nvSpPr>
          <p:cNvPr id="6" name="TextBox 212">
            <a:extLst>
              <a:ext uri="{FF2B5EF4-FFF2-40B4-BE49-F238E27FC236}">
                <a16:creationId xmlns:a16="http://schemas.microsoft.com/office/drawing/2014/main" id="{99C437E9-9A33-492A-B33E-4D090311D3D6}"/>
              </a:ext>
            </a:extLst>
          </p:cNvPr>
          <p:cNvSpPr txBox="1"/>
          <p:nvPr/>
        </p:nvSpPr>
        <p:spPr>
          <a:xfrm>
            <a:off x="7872515" y="5497287"/>
            <a:ext cx="914400" cy="351257"/>
          </a:xfrm>
          <a:prstGeom prst="rect">
            <a:avLst/>
          </a:prstGeom>
          <a:noFill/>
          <a:ln cap="flat">
            <a:noFill/>
          </a:ln>
        </p:spPr>
        <p:txBody>
          <a:bodyPr vert="horz" wrap="none" lIns="71999" tIns="35999" rIns="73152" bIns="36576"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b="0" i="0" u="none" strike="noStrike" kern="1200" cap="none" spc="0" baseline="0">
                <a:solidFill>
                  <a:srgbClr val="181818"/>
                </a:solidFill>
                <a:uFillTx/>
                <a:latin typeface="Ericsson Hilda"/>
              </a:rPr>
              <a:t>NF</a:t>
            </a:r>
          </a:p>
        </p:txBody>
      </p:sp>
      <p:sp>
        <p:nvSpPr>
          <p:cNvPr id="7" name="Rectangle 213">
            <a:extLst>
              <a:ext uri="{FF2B5EF4-FFF2-40B4-BE49-F238E27FC236}">
                <a16:creationId xmlns:a16="http://schemas.microsoft.com/office/drawing/2014/main" id="{7EB4F56E-3D0C-4EE1-AA02-8846FC126B0B}"/>
              </a:ext>
            </a:extLst>
          </p:cNvPr>
          <p:cNvSpPr/>
          <p:nvPr/>
        </p:nvSpPr>
        <p:spPr>
          <a:xfrm>
            <a:off x="8499373" y="5561944"/>
            <a:ext cx="129396" cy="215661"/>
          </a:xfrm>
          <a:prstGeom prst="rect">
            <a:avLst/>
          </a:prstGeom>
          <a:solidFill>
            <a:schemeClr val="accent5"/>
          </a:solidFill>
          <a:ln cap="flat">
            <a:noFill/>
            <a:prstDash val="solid"/>
          </a:ln>
        </p:spPr>
        <p:txBody>
          <a:bodyPr vert="horz" wrap="square" lIns="71999" tIns="35999" rIns="73152" bIns="36576" anchor="t" anchorCtr="0" compatLnSpc="1">
            <a:noAutofit/>
          </a:bodyPr>
          <a:lstStyle/>
          <a:p>
            <a:pPr marL="357192" marR="0" lvl="0" indent="-357192" algn="l" defTabSz="914400" rtl="0" fontAlgn="auto" hangingPunct="1">
              <a:lnSpc>
                <a:spcPct val="100000"/>
              </a:lnSpc>
              <a:spcBef>
                <a:spcPts val="300"/>
              </a:spcBef>
              <a:spcAft>
                <a:spcPts val="0"/>
              </a:spcAft>
              <a:buSzPct val="100000"/>
              <a:buFont typeface="Ericsson Hilda" pitchFamily="2"/>
              <a:buChar char="—"/>
              <a:tabLst/>
              <a:defRPr sz="1800" b="0" i="0" u="none" strike="noStrike" kern="0" cap="none" spc="0" baseline="0">
                <a:solidFill>
                  <a:srgbClr val="000000"/>
                </a:solidFill>
                <a:uFillTx/>
              </a:defRPr>
            </a:pPr>
            <a:endParaRPr lang="en-GB" b="0" i="0" u="none" strike="noStrike" kern="1200" cap="none" spc="0" baseline="0">
              <a:solidFill>
                <a:srgbClr val="FFFFFF"/>
              </a:solidFill>
              <a:uFillTx/>
              <a:latin typeface="Ericsson Hilda"/>
            </a:endParaRPr>
          </a:p>
        </p:txBody>
      </p:sp>
      <p:sp>
        <p:nvSpPr>
          <p:cNvPr id="8" name="TextBox 214">
            <a:extLst>
              <a:ext uri="{FF2B5EF4-FFF2-40B4-BE49-F238E27FC236}">
                <a16:creationId xmlns:a16="http://schemas.microsoft.com/office/drawing/2014/main" id="{9B9F3043-71D4-4874-87CF-F41589F5F0B8}"/>
              </a:ext>
            </a:extLst>
          </p:cNvPr>
          <p:cNvSpPr txBox="1"/>
          <p:nvPr/>
        </p:nvSpPr>
        <p:spPr>
          <a:xfrm>
            <a:off x="8628769" y="5493556"/>
            <a:ext cx="914400" cy="351257"/>
          </a:xfrm>
          <a:prstGeom prst="rect">
            <a:avLst/>
          </a:prstGeom>
          <a:noFill/>
          <a:ln cap="flat">
            <a:noFill/>
          </a:ln>
        </p:spPr>
        <p:txBody>
          <a:bodyPr vert="horz" wrap="none" lIns="71999" tIns="35999" rIns="73152" bIns="36576"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b="0" i="0" u="none" strike="noStrike" kern="1200" cap="none" spc="0" baseline="0">
                <a:solidFill>
                  <a:srgbClr val="181818"/>
                </a:solidFill>
                <a:uFillTx/>
                <a:latin typeface="Ericsson Hilda"/>
              </a:rPr>
              <a:t>NF Set</a:t>
            </a:r>
          </a:p>
        </p:txBody>
      </p:sp>
      <p:sp>
        <p:nvSpPr>
          <p:cNvPr id="9" name="Rectangle 24">
            <a:extLst>
              <a:ext uri="{FF2B5EF4-FFF2-40B4-BE49-F238E27FC236}">
                <a16:creationId xmlns:a16="http://schemas.microsoft.com/office/drawing/2014/main" id="{E452DC42-F018-4602-9F6A-508185992FE6}"/>
              </a:ext>
            </a:extLst>
          </p:cNvPr>
          <p:cNvSpPr/>
          <p:nvPr/>
        </p:nvSpPr>
        <p:spPr>
          <a:xfrm>
            <a:off x="6369744" y="1960881"/>
            <a:ext cx="4209007" cy="2724044"/>
          </a:xfrm>
          <a:prstGeom prst="rect">
            <a:avLst/>
          </a:prstGeom>
          <a:noFill/>
          <a:ln w="44450" cap="flat">
            <a:solidFill>
              <a:schemeClr val="accent5"/>
            </a:solidFill>
            <a:prstDash val="solid"/>
          </a:ln>
        </p:spPr>
        <p:txBody>
          <a:bodyPr vert="horz" wrap="square" lIns="71999" tIns="35999" rIns="73152" bIns="36576" anchor="t" anchorCtr="0" compatLnSpc="1">
            <a:noAutofit/>
          </a:bodyPr>
          <a:lstStyle/>
          <a:p>
            <a:pPr marL="357192" marR="0" lvl="0" indent="-357192" algn="l" defTabSz="914400" rtl="0" fontAlgn="auto" hangingPunct="1">
              <a:lnSpc>
                <a:spcPct val="100000"/>
              </a:lnSpc>
              <a:spcBef>
                <a:spcPts val="300"/>
              </a:spcBef>
              <a:spcAft>
                <a:spcPts val="0"/>
              </a:spcAft>
              <a:buSzPct val="100000"/>
              <a:buFont typeface="Ericsson Hilda" pitchFamily="2"/>
              <a:buChar char="—"/>
              <a:tabLst/>
              <a:defRPr sz="1800" b="0" i="0" u="none" strike="noStrike" kern="0" cap="none" spc="0" baseline="0">
                <a:solidFill>
                  <a:srgbClr val="000000"/>
                </a:solidFill>
                <a:uFillTx/>
              </a:defRPr>
            </a:pPr>
            <a:endParaRPr lang="en-GB" sz="2000" b="0" i="0" u="none" strike="noStrike" kern="1200" cap="none" spc="0" baseline="0">
              <a:solidFill>
                <a:srgbClr val="FFFFFF"/>
              </a:solidFill>
              <a:uFillTx/>
              <a:latin typeface="Ericsson Hilda"/>
            </a:endParaRPr>
          </a:p>
        </p:txBody>
      </p:sp>
      <p:sp>
        <p:nvSpPr>
          <p:cNvPr id="10" name="Rectangle 25">
            <a:extLst>
              <a:ext uri="{FF2B5EF4-FFF2-40B4-BE49-F238E27FC236}">
                <a16:creationId xmlns:a16="http://schemas.microsoft.com/office/drawing/2014/main" id="{3F42AC3B-373A-49C9-A9FC-5C1785732B84}"/>
              </a:ext>
            </a:extLst>
          </p:cNvPr>
          <p:cNvSpPr/>
          <p:nvPr/>
        </p:nvSpPr>
        <p:spPr>
          <a:xfrm>
            <a:off x="6780959" y="2184114"/>
            <a:ext cx="1316964" cy="2293772"/>
          </a:xfrm>
          <a:prstGeom prst="rect">
            <a:avLst/>
          </a:prstGeom>
          <a:solidFill>
            <a:srgbClr val="0082F0"/>
          </a:solidFill>
          <a:ln w="12701" cap="flat">
            <a:solidFill>
              <a:srgbClr val="0082F0"/>
            </a:solidFill>
            <a:custDash>
              <a:ds d="100000" sp="100000"/>
            </a:custDash>
            <a:round/>
          </a:ln>
        </p:spPr>
        <p:txBody>
          <a:bodyPr vert="horz" wrap="square" lIns="71999" tIns="35999" rIns="73152" bIns="36576" anchor="t" anchorCtr="0" compatLnSpc="1">
            <a:noAutofit/>
          </a:bodyPr>
          <a:lstStyle/>
          <a:p>
            <a:pPr marL="357192" marR="0" lvl="0" indent="-357192" algn="l" defTabSz="914400" rtl="0" fontAlgn="auto" hangingPunct="1">
              <a:lnSpc>
                <a:spcPct val="100000"/>
              </a:lnSpc>
              <a:spcBef>
                <a:spcPts val="300"/>
              </a:spcBef>
              <a:spcAft>
                <a:spcPts val="0"/>
              </a:spcAft>
              <a:buSzPct val="100000"/>
              <a:buFont typeface="Ericsson Hilda" pitchFamily="2"/>
              <a:buChar char="—"/>
              <a:tabLst/>
              <a:defRPr sz="1800" b="0" i="0" u="none" strike="noStrike" kern="0" cap="none" spc="0" baseline="0">
                <a:solidFill>
                  <a:srgbClr val="000000"/>
                </a:solidFill>
                <a:uFillTx/>
              </a:defRPr>
            </a:pPr>
            <a:endParaRPr lang="en-GB" sz="2000" b="0" i="0" u="none" strike="noStrike" kern="1200" cap="none" spc="0" baseline="0">
              <a:solidFill>
                <a:srgbClr val="FFFFFF"/>
              </a:solidFill>
              <a:uFillTx/>
              <a:latin typeface="Ericsson Hilda"/>
            </a:endParaRPr>
          </a:p>
        </p:txBody>
      </p:sp>
      <p:sp>
        <p:nvSpPr>
          <p:cNvPr id="11" name="Rectangle 26">
            <a:extLst>
              <a:ext uri="{FF2B5EF4-FFF2-40B4-BE49-F238E27FC236}">
                <a16:creationId xmlns:a16="http://schemas.microsoft.com/office/drawing/2014/main" id="{49CFC7C0-25BC-4303-94FC-BA81FCC16601}"/>
              </a:ext>
            </a:extLst>
          </p:cNvPr>
          <p:cNvSpPr/>
          <p:nvPr/>
        </p:nvSpPr>
        <p:spPr>
          <a:xfrm>
            <a:off x="8857049" y="2184114"/>
            <a:ext cx="1406109" cy="2293772"/>
          </a:xfrm>
          <a:prstGeom prst="rect">
            <a:avLst/>
          </a:prstGeom>
          <a:solidFill>
            <a:srgbClr val="0082F0"/>
          </a:solidFill>
          <a:ln cap="flat">
            <a:noFill/>
            <a:prstDash val="solid"/>
          </a:ln>
        </p:spPr>
        <p:txBody>
          <a:bodyPr vert="horz" wrap="square" lIns="71999" tIns="35999" rIns="73152" bIns="36576" anchor="t" anchorCtr="0" compatLnSpc="1">
            <a:noAutofit/>
          </a:bodyPr>
          <a:lstStyle/>
          <a:p>
            <a:pPr marL="357192" marR="0" lvl="0" indent="-357192" algn="l" defTabSz="914400" rtl="0" fontAlgn="auto" hangingPunct="1">
              <a:lnSpc>
                <a:spcPct val="100000"/>
              </a:lnSpc>
              <a:spcBef>
                <a:spcPts val="300"/>
              </a:spcBef>
              <a:spcAft>
                <a:spcPts val="0"/>
              </a:spcAft>
              <a:buSzPct val="100000"/>
              <a:buFont typeface="Ericsson Hilda" pitchFamily="2"/>
              <a:buChar char="—"/>
              <a:tabLst/>
              <a:defRPr sz="1800" b="0" i="0" u="none" strike="noStrike" kern="0" cap="none" spc="0" baseline="0">
                <a:solidFill>
                  <a:srgbClr val="000000"/>
                </a:solidFill>
                <a:uFillTx/>
              </a:defRPr>
            </a:pPr>
            <a:endParaRPr lang="en-GB" sz="2000" b="0" i="0" u="none" strike="noStrike" kern="1200" cap="none" spc="0" baseline="0">
              <a:solidFill>
                <a:srgbClr val="FFFFFF"/>
              </a:solidFill>
              <a:uFillTx/>
              <a:latin typeface="Ericsson Hilda"/>
            </a:endParaRPr>
          </a:p>
        </p:txBody>
      </p:sp>
      <p:sp>
        <p:nvSpPr>
          <p:cNvPr id="12" name="Rectangle 27">
            <a:extLst>
              <a:ext uri="{FF2B5EF4-FFF2-40B4-BE49-F238E27FC236}">
                <a16:creationId xmlns:a16="http://schemas.microsoft.com/office/drawing/2014/main" id="{9F37525F-AD59-466F-94CE-32F1C330787B}"/>
              </a:ext>
            </a:extLst>
          </p:cNvPr>
          <p:cNvSpPr/>
          <p:nvPr/>
        </p:nvSpPr>
        <p:spPr>
          <a:xfrm>
            <a:off x="6933362" y="2549883"/>
            <a:ext cx="931645" cy="215661"/>
          </a:xfrm>
          <a:prstGeom prst="rect">
            <a:avLst/>
          </a:prstGeom>
          <a:solidFill>
            <a:srgbClr val="AF78D2"/>
          </a:solidFill>
          <a:ln cap="flat">
            <a:noFill/>
            <a:prstDash val="solid"/>
          </a:ln>
        </p:spPr>
        <p:txBody>
          <a:bodyPr vert="horz" wrap="square" lIns="71999" tIns="35999" rIns="73152" bIns="36576" anchor="t" anchorCtr="0" compatLnSpc="1">
            <a:noAutofit/>
          </a:bodyPr>
          <a:lstStyle/>
          <a:p>
            <a:pPr marL="357192" marR="0" lvl="0" indent="-357192" algn="l" defTabSz="914400" rtl="0" fontAlgn="auto" hangingPunct="1">
              <a:lnSpc>
                <a:spcPct val="100000"/>
              </a:lnSpc>
              <a:spcBef>
                <a:spcPts val="300"/>
              </a:spcBef>
              <a:spcAft>
                <a:spcPts val="0"/>
              </a:spcAft>
              <a:buSzPct val="100000"/>
              <a:buFont typeface="Ericsson Hilda" pitchFamily="2"/>
              <a:buChar char="—"/>
              <a:tabLst/>
              <a:defRPr sz="1800" b="0" i="0" u="none" strike="noStrike" kern="0" cap="none" spc="0" baseline="0">
                <a:solidFill>
                  <a:srgbClr val="000000"/>
                </a:solidFill>
                <a:uFillTx/>
              </a:defRPr>
            </a:pPr>
            <a:endParaRPr lang="en-GB" sz="2000" b="0" i="0" u="none" strike="noStrike" kern="1200" cap="none" spc="0" baseline="0">
              <a:solidFill>
                <a:srgbClr val="FFFFFF"/>
              </a:solidFill>
              <a:uFillTx/>
              <a:latin typeface="Ericsson Hilda"/>
            </a:endParaRPr>
          </a:p>
        </p:txBody>
      </p:sp>
      <p:sp>
        <p:nvSpPr>
          <p:cNvPr id="13" name="Rectangle 28">
            <a:extLst>
              <a:ext uri="{FF2B5EF4-FFF2-40B4-BE49-F238E27FC236}">
                <a16:creationId xmlns:a16="http://schemas.microsoft.com/office/drawing/2014/main" id="{9CC62EF1-8F6A-4CDC-8968-B83EFE31BE98}"/>
              </a:ext>
            </a:extLst>
          </p:cNvPr>
          <p:cNvSpPr/>
          <p:nvPr/>
        </p:nvSpPr>
        <p:spPr>
          <a:xfrm>
            <a:off x="6933362" y="2999037"/>
            <a:ext cx="931645" cy="215661"/>
          </a:xfrm>
          <a:prstGeom prst="rect">
            <a:avLst/>
          </a:prstGeom>
          <a:solidFill>
            <a:srgbClr val="AF78D2"/>
          </a:solidFill>
          <a:ln cap="flat">
            <a:noFill/>
            <a:prstDash val="solid"/>
          </a:ln>
        </p:spPr>
        <p:txBody>
          <a:bodyPr vert="horz" wrap="square" lIns="71999" tIns="35999" rIns="73152" bIns="36576" anchor="t" anchorCtr="0" compatLnSpc="1">
            <a:noAutofit/>
          </a:bodyPr>
          <a:lstStyle/>
          <a:p>
            <a:pPr marL="357192" marR="0" lvl="0" indent="-357192" algn="l" defTabSz="914400" rtl="0" fontAlgn="auto" hangingPunct="1">
              <a:lnSpc>
                <a:spcPct val="100000"/>
              </a:lnSpc>
              <a:spcBef>
                <a:spcPts val="300"/>
              </a:spcBef>
              <a:spcAft>
                <a:spcPts val="0"/>
              </a:spcAft>
              <a:buSzPct val="100000"/>
              <a:buFont typeface="Ericsson Hilda" pitchFamily="2"/>
              <a:buChar char="—"/>
              <a:tabLst/>
              <a:defRPr sz="1800" b="0" i="0" u="none" strike="noStrike" kern="0" cap="none" spc="0" baseline="0">
                <a:solidFill>
                  <a:srgbClr val="000000"/>
                </a:solidFill>
                <a:uFillTx/>
              </a:defRPr>
            </a:pPr>
            <a:endParaRPr lang="en-GB" sz="2000" b="0" i="0" u="none" strike="noStrike" kern="1200" cap="none" spc="0" baseline="0">
              <a:solidFill>
                <a:srgbClr val="FFFFFF"/>
              </a:solidFill>
              <a:uFillTx/>
              <a:latin typeface="Ericsson Hilda"/>
            </a:endParaRPr>
          </a:p>
        </p:txBody>
      </p:sp>
      <p:sp>
        <p:nvSpPr>
          <p:cNvPr id="14" name="Rectangle 29">
            <a:extLst>
              <a:ext uri="{FF2B5EF4-FFF2-40B4-BE49-F238E27FC236}">
                <a16:creationId xmlns:a16="http://schemas.microsoft.com/office/drawing/2014/main" id="{2B8E451A-E583-40A8-9229-EBF05C492BB6}"/>
              </a:ext>
            </a:extLst>
          </p:cNvPr>
          <p:cNvSpPr/>
          <p:nvPr/>
        </p:nvSpPr>
        <p:spPr>
          <a:xfrm>
            <a:off x="6947746" y="3436111"/>
            <a:ext cx="931645" cy="215661"/>
          </a:xfrm>
          <a:prstGeom prst="rect">
            <a:avLst/>
          </a:prstGeom>
          <a:solidFill>
            <a:srgbClr val="AF78D2"/>
          </a:solidFill>
          <a:ln cap="flat">
            <a:noFill/>
            <a:prstDash val="solid"/>
          </a:ln>
        </p:spPr>
        <p:txBody>
          <a:bodyPr vert="horz" wrap="square" lIns="71999" tIns="35999" rIns="73152" bIns="36576" anchor="t" anchorCtr="0" compatLnSpc="1">
            <a:noAutofit/>
          </a:bodyPr>
          <a:lstStyle/>
          <a:p>
            <a:pPr marL="357192" marR="0" lvl="0" indent="-357192" algn="l" defTabSz="914400" rtl="0" fontAlgn="auto" hangingPunct="1">
              <a:lnSpc>
                <a:spcPct val="100000"/>
              </a:lnSpc>
              <a:spcBef>
                <a:spcPts val="300"/>
              </a:spcBef>
              <a:spcAft>
                <a:spcPts val="0"/>
              </a:spcAft>
              <a:buSzPct val="100000"/>
              <a:buFont typeface="Ericsson Hilda" pitchFamily="2"/>
              <a:buChar char="—"/>
              <a:tabLst/>
              <a:defRPr sz="1800" b="0" i="0" u="none" strike="noStrike" kern="0" cap="none" spc="0" baseline="0">
                <a:solidFill>
                  <a:srgbClr val="000000"/>
                </a:solidFill>
                <a:uFillTx/>
              </a:defRPr>
            </a:pPr>
            <a:endParaRPr lang="en-GB" sz="2000" b="0" i="0" u="none" strike="noStrike" kern="1200" cap="none" spc="0" baseline="0">
              <a:solidFill>
                <a:srgbClr val="FFFFFF"/>
              </a:solidFill>
              <a:uFillTx/>
              <a:latin typeface="Ericsson Hilda"/>
            </a:endParaRPr>
          </a:p>
        </p:txBody>
      </p:sp>
      <p:sp>
        <p:nvSpPr>
          <p:cNvPr id="15" name="Rectangle 30">
            <a:extLst>
              <a:ext uri="{FF2B5EF4-FFF2-40B4-BE49-F238E27FC236}">
                <a16:creationId xmlns:a16="http://schemas.microsoft.com/office/drawing/2014/main" id="{C87A3A63-5045-4BDF-A9E8-0AAA8047FA14}"/>
              </a:ext>
            </a:extLst>
          </p:cNvPr>
          <p:cNvSpPr/>
          <p:nvPr/>
        </p:nvSpPr>
        <p:spPr>
          <a:xfrm>
            <a:off x="6947746" y="3931862"/>
            <a:ext cx="931645" cy="215661"/>
          </a:xfrm>
          <a:prstGeom prst="rect">
            <a:avLst/>
          </a:prstGeom>
          <a:solidFill>
            <a:srgbClr val="AF78D2"/>
          </a:solidFill>
          <a:ln cap="flat">
            <a:noFill/>
            <a:prstDash val="solid"/>
          </a:ln>
        </p:spPr>
        <p:txBody>
          <a:bodyPr vert="horz" wrap="square" lIns="71999" tIns="35999" rIns="73152" bIns="36576" anchor="t" anchorCtr="0" compatLnSpc="1">
            <a:noAutofit/>
          </a:bodyPr>
          <a:lstStyle/>
          <a:p>
            <a:pPr marL="357192" marR="0" lvl="0" indent="-357192" algn="l" defTabSz="914400" rtl="0" fontAlgn="auto" hangingPunct="1">
              <a:lnSpc>
                <a:spcPct val="100000"/>
              </a:lnSpc>
              <a:spcBef>
                <a:spcPts val="300"/>
              </a:spcBef>
              <a:spcAft>
                <a:spcPts val="0"/>
              </a:spcAft>
              <a:buSzPct val="100000"/>
              <a:buFont typeface="Ericsson Hilda" pitchFamily="2"/>
              <a:buChar char="—"/>
              <a:tabLst/>
              <a:defRPr sz="1800" b="0" i="0" u="none" strike="noStrike" kern="0" cap="none" spc="0" baseline="0">
                <a:solidFill>
                  <a:srgbClr val="000000"/>
                </a:solidFill>
                <a:uFillTx/>
              </a:defRPr>
            </a:pPr>
            <a:endParaRPr lang="en-GB" sz="2000" b="0" i="0" u="none" strike="noStrike" kern="1200" cap="none" spc="0" baseline="0">
              <a:solidFill>
                <a:srgbClr val="FFFFFF"/>
              </a:solidFill>
              <a:uFillTx/>
              <a:latin typeface="Ericsson Hilda"/>
            </a:endParaRPr>
          </a:p>
        </p:txBody>
      </p:sp>
      <p:sp>
        <p:nvSpPr>
          <p:cNvPr id="16" name="Rectangle 31">
            <a:extLst>
              <a:ext uri="{FF2B5EF4-FFF2-40B4-BE49-F238E27FC236}">
                <a16:creationId xmlns:a16="http://schemas.microsoft.com/office/drawing/2014/main" id="{9DCD0B41-E456-40B6-AE3E-E18F03A15691}"/>
              </a:ext>
            </a:extLst>
          </p:cNvPr>
          <p:cNvSpPr/>
          <p:nvPr/>
        </p:nvSpPr>
        <p:spPr>
          <a:xfrm>
            <a:off x="9078179" y="2545567"/>
            <a:ext cx="931645" cy="215661"/>
          </a:xfrm>
          <a:prstGeom prst="rect">
            <a:avLst/>
          </a:prstGeom>
          <a:solidFill>
            <a:srgbClr val="AF78D2"/>
          </a:solidFill>
          <a:ln cap="flat">
            <a:noFill/>
            <a:prstDash val="solid"/>
          </a:ln>
        </p:spPr>
        <p:txBody>
          <a:bodyPr vert="horz" wrap="square" lIns="71999" tIns="35999" rIns="73152" bIns="36576" anchor="t" anchorCtr="0" compatLnSpc="1">
            <a:noAutofit/>
          </a:bodyPr>
          <a:lstStyle/>
          <a:p>
            <a:pPr marL="357192" marR="0" lvl="0" indent="-357192" algn="l" defTabSz="914400" rtl="0" fontAlgn="auto" hangingPunct="1">
              <a:lnSpc>
                <a:spcPct val="100000"/>
              </a:lnSpc>
              <a:spcBef>
                <a:spcPts val="300"/>
              </a:spcBef>
              <a:spcAft>
                <a:spcPts val="0"/>
              </a:spcAft>
              <a:buSzPct val="100000"/>
              <a:buFont typeface="Ericsson Hilda" pitchFamily="2"/>
              <a:buChar char="—"/>
              <a:tabLst/>
              <a:defRPr sz="1800" b="0" i="0" u="none" strike="noStrike" kern="0" cap="none" spc="0" baseline="0">
                <a:solidFill>
                  <a:srgbClr val="000000"/>
                </a:solidFill>
                <a:uFillTx/>
              </a:defRPr>
            </a:pPr>
            <a:endParaRPr lang="en-GB" sz="2000" b="0" i="0" u="none" strike="noStrike" kern="1200" cap="none" spc="0" baseline="0">
              <a:solidFill>
                <a:srgbClr val="FFFFFF"/>
              </a:solidFill>
              <a:uFillTx/>
              <a:latin typeface="Ericsson Hilda"/>
            </a:endParaRPr>
          </a:p>
        </p:txBody>
      </p:sp>
      <p:sp>
        <p:nvSpPr>
          <p:cNvPr id="17" name="Rectangle 32">
            <a:extLst>
              <a:ext uri="{FF2B5EF4-FFF2-40B4-BE49-F238E27FC236}">
                <a16:creationId xmlns:a16="http://schemas.microsoft.com/office/drawing/2014/main" id="{3C671A1E-C8A8-4E16-9CAA-0DFED3B6EE11}"/>
              </a:ext>
            </a:extLst>
          </p:cNvPr>
          <p:cNvSpPr/>
          <p:nvPr/>
        </p:nvSpPr>
        <p:spPr>
          <a:xfrm>
            <a:off x="9078179" y="2994730"/>
            <a:ext cx="931645" cy="215661"/>
          </a:xfrm>
          <a:prstGeom prst="rect">
            <a:avLst/>
          </a:prstGeom>
          <a:solidFill>
            <a:srgbClr val="AF78D2"/>
          </a:solidFill>
          <a:ln cap="flat">
            <a:noFill/>
            <a:prstDash val="solid"/>
          </a:ln>
        </p:spPr>
        <p:txBody>
          <a:bodyPr vert="horz" wrap="square" lIns="71999" tIns="35999" rIns="73152" bIns="36576" anchor="t" anchorCtr="0" compatLnSpc="1">
            <a:noAutofit/>
          </a:bodyPr>
          <a:lstStyle/>
          <a:p>
            <a:pPr marL="357192" marR="0" lvl="0" indent="-357192" algn="l" defTabSz="914400" rtl="0" fontAlgn="auto" hangingPunct="1">
              <a:lnSpc>
                <a:spcPct val="100000"/>
              </a:lnSpc>
              <a:spcBef>
                <a:spcPts val="300"/>
              </a:spcBef>
              <a:spcAft>
                <a:spcPts val="0"/>
              </a:spcAft>
              <a:buSzPct val="100000"/>
              <a:buFont typeface="Ericsson Hilda" pitchFamily="2"/>
              <a:buChar char="—"/>
              <a:tabLst/>
              <a:defRPr sz="1800" b="0" i="0" u="none" strike="noStrike" kern="0" cap="none" spc="0" baseline="0">
                <a:solidFill>
                  <a:srgbClr val="000000"/>
                </a:solidFill>
                <a:uFillTx/>
              </a:defRPr>
            </a:pPr>
            <a:endParaRPr lang="en-GB" sz="2000" b="0" i="0" u="none" strike="noStrike" kern="1200" cap="none" spc="0" baseline="0">
              <a:solidFill>
                <a:srgbClr val="FFFFFF"/>
              </a:solidFill>
              <a:uFillTx/>
              <a:latin typeface="Ericsson Hilda"/>
            </a:endParaRPr>
          </a:p>
        </p:txBody>
      </p:sp>
      <p:sp>
        <p:nvSpPr>
          <p:cNvPr id="18" name="Rectangle 33">
            <a:extLst>
              <a:ext uri="{FF2B5EF4-FFF2-40B4-BE49-F238E27FC236}">
                <a16:creationId xmlns:a16="http://schemas.microsoft.com/office/drawing/2014/main" id="{56D59A2B-7B0E-403B-8D90-7A50FDFAD036}"/>
              </a:ext>
            </a:extLst>
          </p:cNvPr>
          <p:cNvSpPr/>
          <p:nvPr/>
        </p:nvSpPr>
        <p:spPr>
          <a:xfrm>
            <a:off x="9092553" y="3431795"/>
            <a:ext cx="931645" cy="215661"/>
          </a:xfrm>
          <a:prstGeom prst="rect">
            <a:avLst/>
          </a:prstGeom>
          <a:solidFill>
            <a:srgbClr val="AF78D2"/>
          </a:solidFill>
          <a:ln cap="flat">
            <a:noFill/>
            <a:prstDash val="solid"/>
          </a:ln>
        </p:spPr>
        <p:txBody>
          <a:bodyPr vert="horz" wrap="square" lIns="71999" tIns="35999" rIns="73152" bIns="36576" anchor="t" anchorCtr="0" compatLnSpc="1">
            <a:noAutofit/>
          </a:bodyPr>
          <a:lstStyle/>
          <a:p>
            <a:pPr marL="357192" marR="0" lvl="0" indent="-357192" algn="l" defTabSz="914400" rtl="0" fontAlgn="auto" hangingPunct="1">
              <a:lnSpc>
                <a:spcPct val="100000"/>
              </a:lnSpc>
              <a:spcBef>
                <a:spcPts val="300"/>
              </a:spcBef>
              <a:spcAft>
                <a:spcPts val="0"/>
              </a:spcAft>
              <a:buSzPct val="100000"/>
              <a:buFont typeface="Ericsson Hilda" pitchFamily="2"/>
              <a:buChar char="—"/>
              <a:tabLst/>
              <a:defRPr sz="1800" b="0" i="0" u="none" strike="noStrike" kern="0" cap="none" spc="0" baseline="0">
                <a:solidFill>
                  <a:srgbClr val="000000"/>
                </a:solidFill>
                <a:uFillTx/>
              </a:defRPr>
            </a:pPr>
            <a:endParaRPr lang="en-GB" sz="2000" b="0" i="0" u="none" strike="noStrike" kern="1200" cap="none" spc="0" baseline="0">
              <a:solidFill>
                <a:srgbClr val="FFFFFF"/>
              </a:solidFill>
              <a:uFillTx/>
              <a:latin typeface="Ericsson Hilda"/>
            </a:endParaRPr>
          </a:p>
        </p:txBody>
      </p:sp>
      <p:sp>
        <p:nvSpPr>
          <p:cNvPr id="19" name="Rectangle 34">
            <a:extLst>
              <a:ext uri="{FF2B5EF4-FFF2-40B4-BE49-F238E27FC236}">
                <a16:creationId xmlns:a16="http://schemas.microsoft.com/office/drawing/2014/main" id="{520D8A59-AE63-46C4-8F21-A58E1F496F39}"/>
              </a:ext>
            </a:extLst>
          </p:cNvPr>
          <p:cNvSpPr/>
          <p:nvPr/>
        </p:nvSpPr>
        <p:spPr>
          <a:xfrm>
            <a:off x="9092553" y="3927546"/>
            <a:ext cx="931645" cy="215661"/>
          </a:xfrm>
          <a:prstGeom prst="rect">
            <a:avLst/>
          </a:prstGeom>
          <a:solidFill>
            <a:srgbClr val="AF78D2"/>
          </a:solidFill>
          <a:ln cap="flat">
            <a:noFill/>
            <a:prstDash val="solid"/>
          </a:ln>
        </p:spPr>
        <p:txBody>
          <a:bodyPr vert="horz" wrap="square" lIns="71999" tIns="35999" rIns="73152" bIns="36576" anchor="t" anchorCtr="0" compatLnSpc="1">
            <a:noAutofit/>
          </a:bodyPr>
          <a:lstStyle/>
          <a:p>
            <a:pPr marL="357192" marR="0" lvl="0" indent="-357192" algn="l" defTabSz="914400" rtl="0" fontAlgn="auto" hangingPunct="1">
              <a:lnSpc>
                <a:spcPct val="100000"/>
              </a:lnSpc>
              <a:spcBef>
                <a:spcPts val="300"/>
              </a:spcBef>
              <a:spcAft>
                <a:spcPts val="0"/>
              </a:spcAft>
              <a:buSzPct val="100000"/>
              <a:buFont typeface="Ericsson Hilda" pitchFamily="2"/>
              <a:buChar char="—"/>
              <a:tabLst/>
              <a:defRPr sz="1800" b="0" i="0" u="none" strike="noStrike" kern="0" cap="none" spc="0" baseline="0">
                <a:solidFill>
                  <a:srgbClr val="000000"/>
                </a:solidFill>
                <a:uFillTx/>
              </a:defRPr>
            </a:pPr>
            <a:endParaRPr lang="en-GB" sz="2000" b="0" i="0" u="none" strike="noStrike" kern="1200" cap="none" spc="0" baseline="0">
              <a:solidFill>
                <a:srgbClr val="FFFFFF"/>
              </a:solidFill>
              <a:uFillTx/>
              <a:latin typeface="Ericsson Hilda"/>
            </a:endParaRPr>
          </a:p>
        </p:txBody>
      </p:sp>
      <p:sp>
        <p:nvSpPr>
          <p:cNvPr id="20" name="Rectangle: Rounded Corners 35">
            <a:extLst>
              <a:ext uri="{FF2B5EF4-FFF2-40B4-BE49-F238E27FC236}">
                <a16:creationId xmlns:a16="http://schemas.microsoft.com/office/drawing/2014/main" id="{C68D1C70-337D-41D5-87CF-48BE285E2A16}"/>
              </a:ext>
            </a:extLst>
          </p:cNvPr>
          <p:cNvSpPr/>
          <p:nvPr/>
        </p:nvSpPr>
        <p:spPr>
          <a:xfrm>
            <a:off x="6476162" y="2045235"/>
            <a:ext cx="1952436" cy="329149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701" cap="flat">
            <a:solidFill>
              <a:srgbClr val="0082F0"/>
            </a:solidFill>
            <a:custDash>
              <a:ds d="100000" sp="100000"/>
            </a:custDash>
            <a:round/>
          </a:ln>
        </p:spPr>
        <p:txBody>
          <a:bodyPr vert="horz" wrap="square" lIns="71999" tIns="35999" rIns="73152" bIns="36576" anchor="t" anchorCtr="0" compatLnSpc="1">
            <a:noAutofit/>
          </a:bodyPr>
          <a:lstStyle/>
          <a:p>
            <a:pPr marL="357192" marR="0" lvl="0" indent="-357192" algn="l" defTabSz="914400" rtl="0" fontAlgn="auto" hangingPunct="1">
              <a:lnSpc>
                <a:spcPct val="100000"/>
              </a:lnSpc>
              <a:spcBef>
                <a:spcPts val="300"/>
              </a:spcBef>
              <a:spcAft>
                <a:spcPts val="0"/>
              </a:spcAft>
              <a:buSzPct val="100000"/>
              <a:buFont typeface="Ericsson Hilda" pitchFamily="2"/>
              <a:buChar char="—"/>
              <a:tabLst/>
              <a:defRPr sz="1800" b="0" i="0" u="none" strike="noStrike" kern="0" cap="none" spc="0" baseline="0">
                <a:solidFill>
                  <a:srgbClr val="000000"/>
                </a:solidFill>
                <a:uFillTx/>
              </a:defRPr>
            </a:pPr>
            <a:endParaRPr lang="en-GB" sz="2000" b="0" i="0" u="none" strike="noStrike" kern="1200" cap="none" spc="0" baseline="0">
              <a:solidFill>
                <a:srgbClr val="FFFFFF"/>
              </a:solidFill>
              <a:uFillTx/>
              <a:latin typeface="Ericsson Hilda"/>
            </a:endParaRPr>
          </a:p>
        </p:txBody>
      </p:sp>
      <p:sp>
        <p:nvSpPr>
          <p:cNvPr id="21" name="TextBox 36">
            <a:extLst>
              <a:ext uri="{FF2B5EF4-FFF2-40B4-BE49-F238E27FC236}">
                <a16:creationId xmlns:a16="http://schemas.microsoft.com/office/drawing/2014/main" id="{78CD3ADD-255D-4D7C-955F-E173BEBBDA39}"/>
              </a:ext>
            </a:extLst>
          </p:cNvPr>
          <p:cNvSpPr txBox="1"/>
          <p:nvPr/>
        </p:nvSpPr>
        <p:spPr>
          <a:xfrm>
            <a:off x="7231072" y="4847350"/>
            <a:ext cx="914400" cy="351257"/>
          </a:xfrm>
          <a:prstGeom prst="rect">
            <a:avLst/>
          </a:prstGeom>
          <a:noFill/>
          <a:ln cap="flat">
            <a:noFill/>
          </a:ln>
        </p:spPr>
        <p:txBody>
          <a:bodyPr vert="horz" wrap="none" lIns="71999" tIns="35999" rIns="73152" bIns="36576"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0" i="0" u="none" strike="noStrike" kern="1200" cap="none" spc="0" baseline="0">
                <a:solidFill>
                  <a:srgbClr val="181818"/>
                </a:solidFill>
                <a:uFillTx/>
                <a:latin typeface="Ericsson Hilda"/>
              </a:rPr>
              <a:t>DC1</a:t>
            </a:r>
          </a:p>
        </p:txBody>
      </p:sp>
      <p:sp>
        <p:nvSpPr>
          <p:cNvPr id="22" name="Rectangle: Rounded Corners 37">
            <a:extLst>
              <a:ext uri="{FF2B5EF4-FFF2-40B4-BE49-F238E27FC236}">
                <a16:creationId xmlns:a16="http://schemas.microsoft.com/office/drawing/2014/main" id="{C89160CD-E2FF-48DC-B99D-D1A2BEA120D7}"/>
              </a:ext>
            </a:extLst>
          </p:cNvPr>
          <p:cNvSpPr/>
          <p:nvPr/>
        </p:nvSpPr>
        <p:spPr>
          <a:xfrm>
            <a:off x="8552618" y="2083338"/>
            <a:ext cx="1952436" cy="329149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701" cap="flat">
            <a:solidFill>
              <a:srgbClr val="0082F0"/>
            </a:solidFill>
            <a:custDash>
              <a:ds d="100000" sp="100000"/>
            </a:custDash>
            <a:round/>
          </a:ln>
        </p:spPr>
        <p:txBody>
          <a:bodyPr vert="horz" wrap="square" lIns="71999" tIns="35999" rIns="73152" bIns="36576" anchor="t" anchorCtr="0" compatLnSpc="1">
            <a:noAutofit/>
          </a:bodyPr>
          <a:lstStyle/>
          <a:p>
            <a:pPr marL="357192" marR="0" lvl="0" indent="-357192" algn="l" defTabSz="914400" rtl="0" fontAlgn="auto" hangingPunct="1">
              <a:lnSpc>
                <a:spcPct val="100000"/>
              </a:lnSpc>
              <a:spcBef>
                <a:spcPts val="300"/>
              </a:spcBef>
              <a:spcAft>
                <a:spcPts val="0"/>
              </a:spcAft>
              <a:buSzPct val="100000"/>
              <a:buFont typeface="Ericsson Hilda" pitchFamily="2"/>
              <a:buChar char="—"/>
              <a:tabLst/>
              <a:defRPr sz="1800" b="0" i="0" u="none" strike="noStrike" kern="0" cap="none" spc="0" baseline="0">
                <a:solidFill>
                  <a:srgbClr val="000000"/>
                </a:solidFill>
                <a:uFillTx/>
              </a:defRPr>
            </a:pPr>
            <a:endParaRPr lang="en-GB" sz="2000" b="0" i="0" u="none" strike="noStrike" kern="1200" cap="none" spc="0" baseline="0">
              <a:solidFill>
                <a:srgbClr val="FFFFFF"/>
              </a:solidFill>
              <a:uFillTx/>
              <a:latin typeface="Ericsson Hilda"/>
            </a:endParaRPr>
          </a:p>
        </p:txBody>
      </p:sp>
      <p:sp>
        <p:nvSpPr>
          <p:cNvPr id="23" name="TextBox 38">
            <a:extLst>
              <a:ext uri="{FF2B5EF4-FFF2-40B4-BE49-F238E27FC236}">
                <a16:creationId xmlns:a16="http://schemas.microsoft.com/office/drawing/2014/main" id="{3331A42E-AACB-4B56-930B-A2C6D46F90A1}"/>
              </a:ext>
            </a:extLst>
          </p:cNvPr>
          <p:cNvSpPr txBox="1"/>
          <p:nvPr/>
        </p:nvSpPr>
        <p:spPr>
          <a:xfrm>
            <a:off x="9307528" y="4885453"/>
            <a:ext cx="914400" cy="351257"/>
          </a:xfrm>
          <a:prstGeom prst="rect">
            <a:avLst/>
          </a:prstGeom>
          <a:noFill/>
          <a:ln cap="flat">
            <a:noFill/>
          </a:ln>
        </p:spPr>
        <p:txBody>
          <a:bodyPr vert="horz" wrap="none" lIns="71999" tIns="35999" rIns="73152" bIns="36576"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0" i="0" u="none" strike="noStrike" kern="1200" cap="none" spc="0" baseline="0">
                <a:solidFill>
                  <a:srgbClr val="181818"/>
                </a:solidFill>
                <a:uFillTx/>
                <a:latin typeface="Ericsson Hilda"/>
              </a:rPr>
              <a:t>DC2</a:t>
            </a:r>
          </a:p>
        </p:txBody>
      </p:sp>
      <p:cxnSp>
        <p:nvCxnSpPr>
          <p:cNvPr id="24" name="Straight Connector 39">
            <a:extLst>
              <a:ext uri="{FF2B5EF4-FFF2-40B4-BE49-F238E27FC236}">
                <a16:creationId xmlns:a16="http://schemas.microsoft.com/office/drawing/2014/main" id="{95855EA0-9B67-4DEB-AC96-6590DC017270}"/>
              </a:ext>
            </a:extLst>
          </p:cNvPr>
          <p:cNvCxnSpPr>
            <a:stCxn id="25" idx="0"/>
            <a:endCxn id="10" idx="2"/>
          </p:cNvCxnSpPr>
          <p:nvPr/>
        </p:nvCxnSpPr>
        <p:spPr>
          <a:xfrm flipH="1" flipV="1">
            <a:off x="7439441" y="4477886"/>
            <a:ext cx="1051167" cy="334744"/>
          </a:xfrm>
          <a:prstGeom prst="straightConnector1">
            <a:avLst/>
          </a:prstGeom>
          <a:noFill/>
          <a:ln w="12701" cap="flat">
            <a:solidFill>
              <a:srgbClr val="181818"/>
            </a:solidFill>
            <a:prstDash val="solid"/>
            <a:round/>
          </a:ln>
        </p:spPr>
      </p:cxnSp>
      <p:sp>
        <p:nvSpPr>
          <p:cNvPr id="25" name="Rectangle 40">
            <a:extLst>
              <a:ext uri="{FF2B5EF4-FFF2-40B4-BE49-F238E27FC236}">
                <a16:creationId xmlns:a16="http://schemas.microsoft.com/office/drawing/2014/main" id="{6EE848AE-79EF-4637-B6EB-3A3A581016D5}"/>
              </a:ext>
            </a:extLst>
          </p:cNvPr>
          <p:cNvSpPr/>
          <p:nvPr/>
        </p:nvSpPr>
        <p:spPr>
          <a:xfrm>
            <a:off x="7920045" y="4812630"/>
            <a:ext cx="1141125" cy="353278"/>
          </a:xfrm>
          <a:prstGeom prst="rect">
            <a:avLst/>
          </a:prstGeom>
          <a:solidFill>
            <a:srgbClr val="FFFFFF"/>
          </a:solidFill>
          <a:ln w="12701" cap="flat">
            <a:solidFill>
              <a:srgbClr val="181818"/>
            </a:solidFill>
            <a:custDash>
              <a:ds d="300000" sp="300000"/>
            </a:custDash>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 b="0" i="0" u="none" strike="noStrike" kern="1200" cap="none" spc="0" baseline="0">
                <a:solidFill>
                  <a:srgbClr val="181818"/>
                </a:solidFill>
                <a:uFillTx/>
                <a:latin typeface="Ericsson Hilda"/>
              </a:rPr>
              <a:t>Storage Resource</a:t>
            </a:r>
          </a:p>
        </p:txBody>
      </p:sp>
      <p:cxnSp>
        <p:nvCxnSpPr>
          <p:cNvPr id="26" name="Straight Connector 45">
            <a:extLst>
              <a:ext uri="{FF2B5EF4-FFF2-40B4-BE49-F238E27FC236}">
                <a16:creationId xmlns:a16="http://schemas.microsoft.com/office/drawing/2014/main" id="{E00DA9B3-DB9E-44B8-AA09-C23C1D48CEEC}"/>
              </a:ext>
            </a:extLst>
          </p:cNvPr>
          <p:cNvCxnSpPr>
            <a:stCxn id="25" idx="0"/>
            <a:endCxn id="11" idx="2"/>
          </p:cNvCxnSpPr>
          <p:nvPr/>
        </p:nvCxnSpPr>
        <p:spPr>
          <a:xfrm flipV="1">
            <a:off x="8490608" y="4477886"/>
            <a:ext cx="1069496" cy="334744"/>
          </a:xfrm>
          <a:prstGeom prst="straightConnector1">
            <a:avLst/>
          </a:prstGeom>
          <a:noFill/>
          <a:ln w="12701" cap="flat">
            <a:solidFill>
              <a:srgbClr val="181818"/>
            </a:solidFill>
            <a:prstDash val="solid"/>
            <a:round/>
          </a:ln>
        </p:spPr>
      </p:cxnSp>
      <p:sp>
        <p:nvSpPr>
          <p:cNvPr id="27" name="Rectangle 48">
            <a:extLst>
              <a:ext uri="{FF2B5EF4-FFF2-40B4-BE49-F238E27FC236}">
                <a16:creationId xmlns:a16="http://schemas.microsoft.com/office/drawing/2014/main" id="{A4417108-7699-4E4C-B11F-45799A3361A0}"/>
              </a:ext>
            </a:extLst>
          </p:cNvPr>
          <p:cNvSpPr/>
          <p:nvPr/>
        </p:nvSpPr>
        <p:spPr>
          <a:xfrm>
            <a:off x="9712818" y="5565666"/>
            <a:ext cx="129396" cy="215661"/>
          </a:xfrm>
          <a:prstGeom prst="rect">
            <a:avLst/>
          </a:prstGeom>
          <a:solidFill>
            <a:srgbClr val="AF78D2"/>
          </a:solidFill>
          <a:ln cap="flat">
            <a:noFill/>
            <a:prstDash val="solid"/>
          </a:ln>
        </p:spPr>
        <p:txBody>
          <a:bodyPr vert="horz" wrap="square" lIns="71999" tIns="35999" rIns="73152" bIns="36576" anchor="t" anchorCtr="0" compatLnSpc="1">
            <a:noAutofit/>
          </a:bodyPr>
          <a:lstStyle/>
          <a:p>
            <a:pPr marL="357192" marR="0" lvl="0" indent="-357192" algn="l" defTabSz="914400" rtl="0" fontAlgn="auto" hangingPunct="1">
              <a:lnSpc>
                <a:spcPct val="100000"/>
              </a:lnSpc>
              <a:spcBef>
                <a:spcPts val="300"/>
              </a:spcBef>
              <a:spcAft>
                <a:spcPts val="0"/>
              </a:spcAft>
              <a:buSzPct val="100000"/>
              <a:buFont typeface="Ericsson Hilda" pitchFamily="2"/>
              <a:buChar char="—"/>
              <a:tabLst/>
              <a:defRPr sz="1800" b="0" i="0" u="none" strike="noStrike" kern="0" cap="none" spc="0" baseline="0">
                <a:solidFill>
                  <a:srgbClr val="000000"/>
                </a:solidFill>
                <a:uFillTx/>
              </a:defRPr>
            </a:pPr>
            <a:endParaRPr lang="en-GB" b="0" i="0" u="none" strike="noStrike" kern="1200" cap="none" spc="0" baseline="0">
              <a:solidFill>
                <a:srgbClr val="FFFFFF"/>
              </a:solidFill>
              <a:uFillTx/>
              <a:latin typeface="Ericsson Hilda"/>
            </a:endParaRPr>
          </a:p>
        </p:txBody>
      </p:sp>
      <p:sp>
        <p:nvSpPr>
          <p:cNvPr id="28" name="TextBox 49">
            <a:extLst>
              <a:ext uri="{FF2B5EF4-FFF2-40B4-BE49-F238E27FC236}">
                <a16:creationId xmlns:a16="http://schemas.microsoft.com/office/drawing/2014/main" id="{CBBB1CBD-C93B-4725-82E4-39749E47413C}"/>
              </a:ext>
            </a:extLst>
          </p:cNvPr>
          <p:cNvSpPr txBox="1"/>
          <p:nvPr/>
        </p:nvSpPr>
        <p:spPr>
          <a:xfrm>
            <a:off x="9842215" y="5497287"/>
            <a:ext cx="914400" cy="351257"/>
          </a:xfrm>
          <a:prstGeom prst="rect">
            <a:avLst/>
          </a:prstGeom>
          <a:noFill/>
          <a:ln cap="flat">
            <a:noFill/>
          </a:ln>
        </p:spPr>
        <p:txBody>
          <a:bodyPr vert="horz" wrap="none" lIns="71999" tIns="35999" rIns="73152" bIns="36576"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b="0" i="0" u="none" strike="noStrike" kern="1200" cap="none" spc="0" baseline="0">
                <a:solidFill>
                  <a:srgbClr val="181818"/>
                </a:solidFill>
                <a:uFillTx/>
                <a:latin typeface="Ericsson Hilda"/>
              </a:rPr>
              <a:t>NF Service Set</a:t>
            </a:r>
          </a:p>
        </p:txBody>
      </p:sp>
      <p:sp>
        <p:nvSpPr>
          <p:cNvPr id="34" name="TextBox 36">
            <a:extLst>
              <a:ext uri="{FF2B5EF4-FFF2-40B4-BE49-F238E27FC236}">
                <a16:creationId xmlns:a16="http://schemas.microsoft.com/office/drawing/2014/main" id="{B729297C-F98A-429E-AD9A-5EB42BD29B5C}"/>
              </a:ext>
            </a:extLst>
          </p:cNvPr>
          <p:cNvSpPr txBox="1"/>
          <p:nvPr/>
        </p:nvSpPr>
        <p:spPr>
          <a:xfrm>
            <a:off x="6818700" y="2184114"/>
            <a:ext cx="914400" cy="351257"/>
          </a:xfrm>
          <a:prstGeom prst="rect">
            <a:avLst/>
          </a:prstGeom>
          <a:noFill/>
          <a:ln cap="flat">
            <a:noFill/>
          </a:ln>
        </p:spPr>
        <p:txBody>
          <a:bodyPr vert="horz" wrap="none" lIns="71999" tIns="35999" rIns="73152" bIns="36576"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b="0" i="0" u="none" strike="noStrike" kern="1200" cap="none" spc="0" baseline="0">
                <a:solidFill>
                  <a:srgbClr val="181818"/>
                </a:solidFill>
                <a:uFillTx/>
                <a:latin typeface="Ericsson Hilda"/>
              </a:rPr>
              <a:t>NF1</a:t>
            </a:r>
          </a:p>
        </p:txBody>
      </p:sp>
      <p:sp>
        <p:nvSpPr>
          <p:cNvPr id="35" name="TextBox 36">
            <a:extLst>
              <a:ext uri="{FF2B5EF4-FFF2-40B4-BE49-F238E27FC236}">
                <a16:creationId xmlns:a16="http://schemas.microsoft.com/office/drawing/2014/main" id="{63238A6A-6790-4D4E-8057-5F5B0444B9B9}"/>
              </a:ext>
            </a:extLst>
          </p:cNvPr>
          <p:cNvSpPr txBox="1"/>
          <p:nvPr/>
        </p:nvSpPr>
        <p:spPr>
          <a:xfrm>
            <a:off x="8925888" y="2190579"/>
            <a:ext cx="914400" cy="351257"/>
          </a:xfrm>
          <a:prstGeom prst="rect">
            <a:avLst/>
          </a:prstGeom>
          <a:noFill/>
          <a:ln cap="flat">
            <a:noFill/>
          </a:ln>
        </p:spPr>
        <p:txBody>
          <a:bodyPr vert="horz" wrap="none" lIns="71999" tIns="35999" rIns="73152" bIns="36576"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b="0" i="0" u="none" strike="noStrike" kern="1200" cap="none" spc="0" baseline="0">
                <a:solidFill>
                  <a:srgbClr val="181818"/>
                </a:solidFill>
                <a:uFillTx/>
                <a:latin typeface="Ericsson Hilda"/>
              </a:rPr>
              <a:t>NF2</a:t>
            </a:r>
          </a:p>
        </p:txBody>
      </p:sp>
      <p:sp>
        <p:nvSpPr>
          <p:cNvPr id="36" name="TextBox 214">
            <a:extLst>
              <a:ext uri="{FF2B5EF4-FFF2-40B4-BE49-F238E27FC236}">
                <a16:creationId xmlns:a16="http://schemas.microsoft.com/office/drawing/2014/main" id="{CDE4C637-3C1E-451D-8EE6-316F0A29A5EF}"/>
              </a:ext>
            </a:extLst>
          </p:cNvPr>
          <p:cNvSpPr txBox="1"/>
          <p:nvPr/>
        </p:nvSpPr>
        <p:spPr>
          <a:xfrm>
            <a:off x="6303482" y="1577231"/>
            <a:ext cx="914400" cy="351257"/>
          </a:xfrm>
          <a:prstGeom prst="rect">
            <a:avLst/>
          </a:prstGeom>
          <a:noFill/>
          <a:ln cap="flat">
            <a:noFill/>
          </a:ln>
        </p:spPr>
        <p:txBody>
          <a:bodyPr vert="horz" wrap="none" lIns="71999" tIns="35999" rIns="73152" bIns="36576"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0" i="0" u="none" strike="noStrike" kern="1200" cap="none" spc="0" baseline="0">
                <a:solidFill>
                  <a:srgbClr val="181818"/>
                </a:solidFill>
                <a:uFillTx/>
                <a:latin typeface="Ericsson Hilda"/>
              </a:rPr>
              <a:t>NF Set</a:t>
            </a:r>
          </a:p>
        </p:txBody>
      </p:sp>
      <p:sp>
        <p:nvSpPr>
          <p:cNvPr id="37" name="TextBox 49">
            <a:extLst>
              <a:ext uri="{FF2B5EF4-FFF2-40B4-BE49-F238E27FC236}">
                <a16:creationId xmlns:a16="http://schemas.microsoft.com/office/drawing/2014/main" id="{1E897A7C-6B5B-40E2-8278-146786D8114C}"/>
              </a:ext>
            </a:extLst>
          </p:cNvPr>
          <p:cNvSpPr txBox="1"/>
          <p:nvPr/>
        </p:nvSpPr>
        <p:spPr>
          <a:xfrm>
            <a:off x="6903468" y="2524924"/>
            <a:ext cx="914400" cy="351257"/>
          </a:xfrm>
          <a:prstGeom prst="rect">
            <a:avLst/>
          </a:prstGeom>
          <a:noFill/>
          <a:ln cap="flat">
            <a:noFill/>
          </a:ln>
        </p:spPr>
        <p:txBody>
          <a:bodyPr vert="horz" wrap="none" lIns="71999" tIns="35999" rIns="73152" bIns="36576"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1200" cap="none" spc="0" baseline="0">
                <a:solidFill>
                  <a:srgbClr val="181818"/>
                </a:solidFill>
                <a:uFillTx/>
                <a:latin typeface="Ericsson Hilda"/>
              </a:rPr>
              <a:t>NF Service 1</a:t>
            </a:r>
          </a:p>
        </p:txBody>
      </p:sp>
      <p:sp>
        <p:nvSpPr>
          <p:cNvPr id="38" name="TextBox 49">
            <a:extLst>
              <a:ext uri="{FF2B5EF4-FFF2-40B4-BE49-F238E27FC236}">
                <a16:creationId xmlns:a16="http://schemas.microsoft.com/office/drawing/2014/main" id="{2CEAE83E-82D8-4C0B-8A8A-13B7371903CE}"/>
              </a:ext>
            </a:extLst>
          </p:cNvPr>
          <p:cNvSpPr txBox="1"/>
          <p:nvPr/>
        </p:nvSpPr>
        <p:spPr>
          <a:xfrm>
            <a:off x="9043567" y="2544341"/>
            <a:ext cx="914400" cy="351257"/>
          </a:xfrm>
          <a:prstGeom prst="rect">
            <a:avLst/>
          </a:prstGeom>
          <a:noFill/>
          <a:ln cap="flat">
            <a:noFill/>
          </a:ln>
        </p:spPr>
        <p:txBody>
          <a:bodyPr vert="horz" wrap="none" lIns="71999" tIns="35999" rIns="73152" bIns="36576"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1200" cap="none" spc="0" baseline="0">
                <a:solidFill>
                  <a:srgbClr val="181818"/>
                </a:solidFill>
                <a:uFillTx/>
                <a:latin typeface="Ericsson Hilda"/>
              </a:rPr>
              <a:t>NF Service 1</a:t>
            </a:r>
          </a:p>
        </p:txBody>
      </p:sp>
      <p:sp>
        <p:nvSpPr>
          <p:cNvPr id="39" name="TextBox 49">
            <a:extLst>
              <a:ext uri="{FF2B5EF4-FFF2-40B4-BE49-F238E27FC236}">
                <a16:creationId xmlns:a16="http://schemas.microsoft.com/office/drawing/2014/main" id="{E2632F0A-3EC8-408C-A683-C9B3ECAC58C6}"/>
              </a:ext>
            </a:extLst>
          </p:cNvPr>
          <p:cNvSpPr txBox="1"/>
          <p:nvPr/>
        </p:nvSpPr>
        <p:spPr>
          <a:xfrm>
            <a:off x="9057950" y="3911797"/>
            <a:ext cx="914400" cy="351257"/>
          </a:xfrm>
          <a:prstGeom prst="rect">
            <a:avLst/>
          </a:prstGeom>
          <a:noFill/>
          <a:ln cap="flat">
            <a:noFill/>
          </a:ln>
        </p:spPr>
        <p:txBody>
          <a:bodyPr vert="horz" wrap="none" lIns="71999" tIns="35999" rIns="73152" bIns="36576"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1200" cap="none" spc="0" baseline="0">
                <a:solidFill>
                  <a:srgbClr val="181818"/>
                </a:solidFill>
                <a:uFillTx/>
                <a:latin typeface="Ericsson Hilda"/>
              </a:rPr>
              <a:t>NF Service n</a:t>
            </a:r>
          </a:p>
        </p:txBody>
      </p:sp>
      <p:sp>
        <p:nvSpPr>
          <p:cNvPr id="40" name="TextBox 49">
            <a:extLst>
              <a:ext uri="{FF2B5EF4-FFF2-40B4-BE49-F238E27FC236}">
                <a16:creationId xmlns:a16="http://schemas.microsoft.com/office/drawing/2014/main" id="{6F7293D5-45E4-481F-A5EE-9C4F5A63DDEC}"/>
              </a:ext>
            </a:extLst>
          </p:cNvPr>
          <p:cNvSpPr txBox="1"/>
          <p:nvPr/>
        </p:nvSpPr>
        <p:spPr>
          <a:xfrm>
            <a:off x="6930252" y="3916811"/>
            <a:ext cx="914400" cy="351257"/>
          </a:xfrm>
          <a:prstGeom prst="rect">
            <a:avLst/>
          </a:prstGeom>
          <a:noFill/>
          <a:ln cap="flat">
            <a:noFill/>
          </a:ln>
        </p:spPr>
        <p:txBody>
          <a:bodyPr vert="horz" wrap="none" lIns="71999" tIns="35999" rIns="73152" bIns="36576"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1200" cap="none" spc="0" baseline="0">
                <a:solidFill>
                  <a:srgbClr val="181818"/>
                </a:solidFill>
                <a:uFillTx/>
                <a:latin typeface="Ericsson Hilda"/>
              </a:rPr>
              <a:t>NF Service n</a:t>
            </a:r>
          </a:p>
        </p:txBody>
      </p:sp>
      <p:sp>
        <p:nvSpPr>
          <p:cNvPr id="41" name="TextBox 49">
            <a:extLst>
              <a:ext uri="{FF2B5EF4-FFF2-40B4-BE49-F238E27FC236}">
                <a16:creationId xmlns:a16="http://schemas.microsoft.com/office/drawing/2014/main" id="{3E220B12-8ACC-44ED-BC8B-E949098D5D63}"/>
              </a:ext>
            </a:extLst>
          </p:cNvPr>
          <p:cNvSpPr txBox="1"/>
          <p:nvPr/>
        </p:nvSpPr>
        <p:spPr>
          <a:xfrm>
            <a:off x="6971200" y="3427434"/>
            <a:ext cx="914400" cy="351257"/>
          </a:xfrm>
          <a:prstGeom prst="rect">
            <a:avLst/>
          </a:prstGeom>
          <a:noFill/>
          <a:ln cap="flat">
            <a:noFill/>
          </a:ln>
        </p:spPr>
        <p:txBody>
          <a:bodyPr vert="horz" wrap="none" lIns="71999" tIns="35999" rIns="73152" bIns="36576"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1200" cap="none" spc="0" baseline="0">
                <a:solidFill>
                  <a:srgbClr val="181818"/>
                </a:solidFill>
                <a:uFillTx/>
                <a:latin typeface="Ericsson Hilda"/>
              </a:rPr>
              <a:t>…</a:t>
            </a:r>
          </a:p>
        </p:txBody>
      </p:sp>
      <p:sp>
        <p:nvSpPr>
          <p:cNvPr id="43" name="TextBox 49">
            <a:extLst>
              <a:ext uri="{FF2B5EF4-FFF2-40B4-BE49-F238E27FC236}">
                <a16:creationId xmlns:a16="http://schemas.microsoft.com/office/drawing/2014/main" id="{4BFC6408-80E0-45EC-8478-10D42F5364F8}"/>
              </a:ext>
            </a:extLst>
          </p:cNvPr>
          <p:cNvSpPr txBox="1"/>
          <p:nvPr/>
        </p:nvSpPr>
        <p:spPr>
          <a:xfrm>
            <a:off x="9109798" y="3427434"/>
            <a:ext cx="914400" cy="351257"/>
          </a:xfrm>
          <a:prstGeom prst="rect">
            <a:avLst/>
          </a:prstGeom>
          <a:noFill/>
          <a:ln cap="flat">
            <a:noFill/>
          </a:ln>
        </p:spPr>
        <p:txBody>
          <a:bodyPr vert="horz" wrap="none" lIns="71999" tIns="35999" rIns="73152" bIns="36576"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1200" cap="none" spc="0" baseline="0">
                <a:solidFill>
                  <a:srgbClr val="181818"/>
                </a:solidFill>
                <a:uFillTx/>
                <a:latin typeface="Ericsson Hilda"/>
              </a:rPr>
              <a:t>…</a:t>
            </a:r>
          </a:p>
        </p:txBody>
      </p:sp>
      <p:sp>
        <p:nvSpPr>
          <p:cNvPr id="44" name="TextBox 49">
            <a:extLst>
              <a:ext uri="{FF2B5EF4-FFF2-40B4-BE49-F238E27FC236}">
                <a16:creationId xmlns:a16="http://schemas.microsoft.com/office/drawing/2014/main" id="{316F532F-895B-4A53-AC1C-452F1488C86E}"/>
              </a:ext>
            </a:extLst>
          </p:cNvPr>
          <p:cNvSpPr txBox="1"/>
          <p:nvPr/>
        </p:nvSpPr>
        <p:spPr>
          <a:xfrm>
            <a:off x="6903468" y="2991920"/>
            <a:ext cx="914400" cy="351257"/>
          </a:xfrm>
          <a:prstGeom prst="rect">
            <a:avLst/>
          </a:prstGeom>
          <a:noFill/>
          <a:ln cap="flat">
            <a:noFill/>
          </a:ln>
        </p:spPr>
        <p:txBody>
          <a:bodyPr vert="horz" wrap="none" lIns="71999" tIns="35999" rIns="73152" bIns="36576"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1200" cap="none" spc="0" baseline="0">
                <a:solidFill>
                  <a:srgbClr val="181818"/>
                </a:solidFill>
                <a:uFillTx/>
                <a:latin typeface="Ericsson Hilda"/>
              </a:rPr>
              <a:t>NF Service 2</a:t>
            </a:r>
          </a:p>
        </p:txBody>
      </p:sp>
      <p:sp>
        <p:nvSpPr>
          <p:cNvPr id="45" name="TextBox 49">
            <a:extLst>
              <a:ext uri="{FF2B5EF4-FFF2-40B4-BE49-F238E27FC236}">
                <a16:creationId xmlns:a16="http://schemas.microsoft.com/office/drawing/2014/main" id="{5C83C55B-A381-40E7-BA45-4AABD7894ACC}"/>
              </a:ext>
            </a:extLst>
          </p:cNvPr>
          <p:cNvSpPr txBox="1"/>
          <p:nvPr/>
        </p:nvSpPr>
        <p:spPr>
          <a:xfrm>
            <a:off x="9055434" y="2978731"/>
            <a:ext cx="914400" cy="351257"/>
          </a:xfrm>
          <a:prstGeom prst="rect">
            <a:avLst/>
          </a:prstGeom>
          <a:noFill/>
          <a:ln cap="flat">
            <a:noFill/>
          </a:ln>
        </p:spPr>
        <p:txBody>
          <a:bodyPr vert="horz" wrap="none" lIns="71999" tIns="35999" rIns="73152" bIns="36576"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1200" cap="none" spc="0" baseline="0">
                <a:solidFill>
                  <a:srgbClr val="181818"/>
                </a:solidFill>
                <a:uFillTx/>
                <a:latin typeface="Ericsson Hilda"/>
              </a:rPr>
              <a:t>NF Service 2</a:t>
            </a:r>
          </a:p>
        </p:txBody>
      </p:sp>
    </p:spTree>
    <p:extLst>
      <p:ext uri="{BB962C8B-B14F-4D97-AF65-F5344CB8AC3E}">
        <p14:creationId xmlns:p14="http://schemas.microsoft.com/office/powerpoint/2010/main" val="33601516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7C280-073F-4E37-A070-736CC130220C}"/>
              </a:ext>
            </a:extLst>
          </p:cNvPr>
          <p:cNvSpPr>
            <a:spLocks noGrp="1"/>
          </p:cNvSpPr>
          <p:nvPr>
            <p:ph type="title"/>
          </p:nvPr>
        </p:nvSpPr>
        <p:spPr/>
        <p:txBody>
          <a:bodyPr/>
          <a:lstStyle/>
          <a:p>
            <a:r>
              <a:rPr lang="en-US"/>
              <a:t>Service framework – Rel-16 SCP</a:t>
            </a:r>
            <a:br>
              <a:rPr lang="en-US" sz="2800"/>
            </a:br>
            <a:r>
              <a:rPr lang="en-US" sz="2800"/>
              <a:t>potential initial use cases</a:t>
            </a:r>
          </a:p>
        </p:txBody>
      </p:sp>
      <p:sp>
        <p:nvSpPr>
          <p:cNvPr id="4" name="Rectangle: Rounded Corners 3">
            <a:extLst>
              <a:ext uri="{FF2B5EF4-FFF2-40B4-BE49-F238E27FC236}">
                <a16:creationId xmlns:a16="http://schemas.microsoft.com/office/drawing/2014/main" id="{D6071876-8BC7-4688-B7BC-7A362A0B952F}"/>
              </a:ext>
            </a:extLst>
          </p:cNvPr>
          <p:cNvSpPr/>
          <p:nvPr/>
        </p:nvSpPr>
        <p:spPr bwMode="auto">
          <a:xfrm>
            <a:off x="4503168" y="2548985"/>
            <a:ext cx="1160207" cy="1858297"/>
          </a:xfrm>
          <a:prstGeom prst="roundRect">
            <a:avLst/>
          </a:prstGeom>
          <a:solidFill>
            <a:schemeClr val="accent1">
              <a:lumMod val="20000"/>
              <a:lumOff val="80000"/>
            </a:schemeClr>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Ericsson Hilda"/>
              <a:ea typeface="+mn-ea"/>
              <a:cs typeface="+mn-cs"/>
            </a:endParaRPr>
          </a:p>
        </p:txBody>
      </p:sp>
      <p:sp>
        <p:nvSpPr>
          <p:cNvPr id="5" name="Rectangle: Rounded Corners 4">
            <a:extLst>
              <a:ext uri="{FF2B5EF4-FFF2-40B4-BE49-F238E27FC236}">
                <a16:creationId xmlns:a16="http://schemas.microsoft.com/office/drawing/2014/main" id="{02DC5414-3D04-4FB0-9A6F-6504C5B052D1}"/>
              </a:ext>
            </a:extLst>
          </p:cNvPr>
          <p:cNvSpPr/>
          <p:nvPr/>
        </p:nvSpPr>
        <p:spPr bwMode="auto">
          <a:xfrm>
            <a:off x="3047995" y="2548992"/>
            <a:ext cx="1160207" cy="1858297"/>
          </a:xfrm>
          <a:prstGeom prst="roundRect">
            <a:avLst/>
          </a:prstGeom>
          <a:solidFill>
            <a:schemeClr val="accent1">
              <a:lumMod val="20000"/>
              <a:lumOff val="80000"/>
            </a:schemeClr>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Ericsson Hilda"/>
              <a:ea typeface="+mn-ea"/>
              <a:cs typeface="+mn-cs"/>
            </a:endParaRPr>
          </a:p>
        </p:txBody>
      </p:sp>
      <p:sp>
        <p:nvSpPr>
          <p:cNvPr id="6" name="Rectangle: Rounded Corners 5">
            <a:extLst>
              <a:ext uri="{FF2B5EF4-FFF2-40B4-BE49-F238E27FC236}">
                <a16:creationId xmlns:a16="http://schemas.microsoft.com/office/drawing/2014/main" id="{FC77BD3C-851B-4ABC-A61B-ADE467153881}"/>
              </a:ext>
            </a:extLst>
          </p:cNvPr>
          <p:cNvSpPr/>
          <p:nvPr/>
        </p:nvSpPr>
        <p:spPr bwMode="auto">
          <a:xfrm>
            <a:off x="9530861" y="2373087"/>
            <a:ext cx="2417885" cy="2034195"/>
          </a:xfrm>
          <a:prstGeom prst="roundRect">
            <a:avLst/>
          </a:prstGeom>
          <a:solidFill>
            <a:schemeClr val="accent1">
              <a:lumMod val="20000"/>
              <a:lumOff val="80000"/>
            </a:schemeClr>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Ericsson Hilda"/>
              <a:ea typeface="+mn-ea"/>
              <a:cs typeface="+mn-cs"/>
            </a:endParaRPr>
          </a:p>
        </p:txBody>
      </p:sp>
      <p:cxnSp>
        <p:nvCxnSpPr>
          <p:cNvPr id="16" name="Straight Connector 15">
            <a:extLst>
              <a:ext uri="{FF2B5EF4-FFF2-40B4-BE49-F238E27FC236}">
                <a16:creationId xmlns:a16="http://schemas.microsoft.com/office/drawing/2014/main" id="{BE9F3A80-D2DF-4419-B88C-1CA40960B0EB}"/>
              </a:ext>
            </a:extLst>
          </p:cNvPr>
          <p:cNvCxnSpPr>
            <a:cxnSpLocks/>
          </p:cNvCxnSpPr>
          <p:nvPr/>
        </p:nvCxnSpPr>
        <p:spPr bwMode="auto">
          <a:xfrm flipV="1">
            <a:off x="5979064" y="1557338"/>
            <a:ext cx="0" cy="3460976"/>
          </a:xfrm>
          <a:prstGeom prst="line">
            <a:avLst/>
          </a:prstGeom>
          <a:solidFill>
            <a:schemeClr val="accent1"/>
          </a:solidFill>
          <a:ln w="19050" cap="flat" cmpd="sng" algn="ctr">
            <a:solidFill>
              <a:schemeClr val="tx1"/>
            </a:solidFill>
            <a:prstDash val="solid"/>
            <a:round/>
            <a:headEnd type="none" w="med" len="med"/>
            <a:tailEnd type="none"/>
          </a:ln>
          <a:effectLst/>
        </p:spPr>
      </p:cxnSp>
      <p:sp>
        <p:nvSpPr>
          <p:cNvPr id="17" name="Rectangle: Rounded Corners 16">
            <a:extLst>
              <a:ext uri="{FF2B5EF4-FFF2-40B4-BE49-F238E27FC236}">
                <a16:creationId xmlns:a16="http://schemas.microsoft.com/office/drawing/2014/main" id="{C6D7757F-E5EB-495A-9AC6-F9AE03ECF1E4}"/>
              </a:ext>
            </a:extLst>
          </p:cNvPr>
          <p:cNvSpPr/>
          <p:nvPr/>
        </p:nvSpPr>
        <p:spPr bwMode="auto">
          <a:xfrm>
            <a:off x="3392124" y="2837663"/>
            <a:ext cx="471948" cy="265468"/>
          </a:xfrm>
          <a:prstGeom prst="roundRect">
            <a:avLst/>
          </a:prstGeom>
          <a:solidFill>
            <a:srgbClr val="00B0F0"/>
          </a:solidFill>
          <a:ln w="12700" cap="flat" cmpd="sng" algn="ctr">
            <a:solidFill>
              <a:schemeClr val="bg1">
                <a:lumMod val="6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050" b="0" i="0" u="none" strike="noStrike" kern="1200" cap="none" spc="0" normalizeH="0" baseline="0" noProof="0">
                <a:ln>
                  <a:noFill/>
                </a:ln>
                <a:solidFill>
                  <a:srgbClr val="181818"/>
                </a:solidFill>
                <a:effectLst/>
                <a:uLnTx/>
                <a:uFillTx/>
                <a:latin typeface="Ericsson Hilda"/>
                <a:ea typeface="+mn-ea"/>
                <a:cs typeface="+mn-cs"/>
              </a:rPr>
              <a:t>NF1</a:t>
            </a:r>
          </a:p>
        </p:txBody>
      </p:sp>
      <p:sp>
        <p:nvSpPr>
          <p:cNvPr id="18" name="Rectangle: Rounded Corners 17">
            <a:extLst>
              <a:ext uri="{FF2B5EF4-FFF2-40B4-BE49-F238E27FC236}">
                <a16:creationId xmlns:a16="http://schemas.microsoft.com/office/drawing/2014/main" id="{85AE146D-60B0-449B-8A43-89115D3EA14C}"/>
              </a:ext>
            </a:extLst>
          </p:cNvPr>
          <p:cNvSpPr/>
          <p:nvPr/>
        </p:nvSpPr>
        <p:spPr bwMode="auto">
          <a:xfrm>
            <a:off x="4842947" y="2837663"/>
            <a:ext cx="471948" cy="265468"/>
          </a:xfrm>
          <a:prstGeom prst="roundRect">
            <a:avLst/>
          </a:prstGeom>
          <a:solidFill>
            <a:srgbClr val="00B0F0"/>
          </a:solidFill>
          <a:ln w="12700" cap="flat" cmpd="sng" algn="ctr">
            <a:solidFill>
              <a:schemeClr val="bg1">
                <a:lumMod val="6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050" b="0" i="0" u="none" strike="noStrike" kern="1200" cap="none" spc="0" normalizeH="0" baseline="0" noProof="0">
                <a:ln>
                  <a:noFill/>
                </a:ln>
                <a:solidFill>
                  <a:srgbClr val="181818"/>
                </a:solidFill>
                <a:effectLst/>
                <a:uLnTx/>
                <a:uFillTx/>
                <a:latin typeface="Ericsson Hilda"/>
                <a:ea typeface="+mn-ea"/>
                <a:cs typeface="+mn-cs"/>
              </a:rPr>
              <a:t>NF2</a:t>
            </a:r>
          </a:p>
        </p:txBody>
      </p:sp>
      <p:sp>
        <p:nvSpPr>
          <p:cNvPr id="19" name="Rectangle: Rounded Corners 18">
            <a:extLst>
              <a:ext uri="{FF2B5EF4-FFF2-40B4-BE49-F238E27FC236}">
                <a16:creationId xmlns:a16="http://schemas.microsoft.com/office/drawing/2014/main" id="{18184D4E-9FBD-4D38-92F8-77759844E989}"/>
              </a:ext>
            </a:extLst>
          </p:cNvPr>
          <p:cNvSpPr/>
          <p:nvPr/>
        </p:nvSpPr>
        <p:spPr bwMode="auto">
          <a:xfrm>
            <a:off x="3736254" y="3358769"/>
            <a:ext cx="471948" cy="265468"/>
          </a:xfrm>
          <a:prstGeom prst="roundRect">
            <a:avLst/>
          </a:prstGeom>
          <a:solidFill>
            <a:schemeClr val="bg1"/>
          </a:solidFill>
          <a:ln w="12700" cap="flat" cmpd="sng" algn="ctr">
            <a:solidFill>
              <a:schemeClr val="bg1">
                <a:lumMod val="6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050" b="0" i="0" u="none" strike="noStrike" kern="1200" cap="none" spc="0" normalizeH="0" baseline="0" noProof="0">
                <a:ln>
                  <a:noFill/>
                </a:ln>
                <a:solidFill>
                  <a:srgbClr val="181818"/>
                </a:solidFill>
                <a:effectLst/>
                <a:uLnTx/>
                <a:uFillTx/>
                <a:latin typeface="Ericsson Hilda"/>
                <a:ea typeface="+mn-ea"/>
                <a:cs typeface="+mn-cs"/>
              </a:rPr>
              <a:t>SCP</a:t>
            </a:r>
          </a:p>
        </p:txBody>
      </p:sp>
      <p:sp>
        <p:nvSpPr>
          <p:cNvPr id="20" name="Rectangle: Rounded Corners 19">
            <a:extLst>
              <a:ext uri="{FF2B5EF4-FFF2-40B4-BE49-F238E27FC236}">
                <a16:creationId xmlns:a16="http://schemas.microsoft.com/office/drawing/2014/main" id="{FF7E6A9E-2545-4123-AA1F-702C8F1AAB83}"/>
              </a:ext>
            </a:extLst>
          </p:cNvPr>
          <p:cNvSpPr/>
          <p:nvPr/>
        </p:nvSpPr>
        <p:spPr bwMode="auto">
          <a:xfrm>
            <a:off x="4503168" y="3358769"/>
            <a:ext cx="471948" cy="265468"/>
          </a:xfrm>
          <a:prstGeom prst="roundRect">
            <a:avLst/>
          </a:prstGeom>
          <a:solidFill>
            <a:schemeClr val="bg1"/>
          </a:solidFill>
          <a:ln w="12700" cap="flat" cmpd="sng" algn="ctr">
            <a:solidFill>
              <a:schemeClr val="bg1">
                <a:lumMod val="6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050" b="0" i="0" u="none" strike="noStrike" kern="1200" cap="none" spc="0" normalizeH="0" baseline="0" noProof="0">
                <a:ln>
                  <a:noFill/>
                </a:ln>
                <a:solidFill>
                  <a:srgbClr val="181818"/>
                </a:solidFill>
                <a:effectLst/>
                <a:uLnTx/>
                <a:uFillTx/>
                <a:latin typeface="Ericsson Hilda"/>
                <a:ea typeface="+mn-ea"/>
                <a:cs typeface="+mn-cs"/>
              </a:rPr>
              <a:t>SCP</a:t>
            </a:r>
          </a:p>
        </p:txBody>
      </p:sp>
      <p:cxnSp>
        <p:nvCxnSpPr>
          <p:cNvPr id="22" name="Straight Connector 21">
            <a:extLst>
              <a:ext uri="{FF2B5EF4-FFF2-40B4-BE49-F238E27FC236}">
                <a16:creationId xmlns:a16="http://schemas.microsoft.com/office/drawing/2014/main" id="{34398CB9-7142-4B29-AB6D-0593DB5A95DA}"/>
              </a:ext>
            </a:extLst>
          </p:cNvPr>
          <p:cNvCxnSpPr>
            <a:stCxn id="17" idx="2"/>
            <a:endCxn id="19" idx="0"/>
          </p:cNvCxnSpPr>
          <p:nvPr/>
        </p:nvCxnSpPr>
        <p:spPr bwMode="auto">
          <a:xfrm>
            <a:off x="3628098" y="3103131"/>
            <a:ext cx="344130" cy="255638"/>
          </a:xfrm>
          <a:prstGeom prst="line">
            <a:avLst/>
          </a:prstGeom>
          <a:solidFill>
            <a:schemeClr val="accent1"/>
          </a:solidFill>
          <a:ln w="19050" cap="flat" cmpd="sng" algn="ctr">
            <a:solidFill>
              <a:schemeClr val="tx1"/>
            </a:solidFill>
            <a:prstDash val="solid"/>
            <a:round/>
            <a:headEnd type="none" w="med" len="med"/>
            <a:tailEnd type="none"/>
          </a:ln>
          <a:effectLst/>
        </p:spPr>
      </p:cxnSp>
      <p:cxnSp>
        <p:nvCxnSpPr>
          <p:cNvPr id="24" name="Straight Connector 23">
            <a:extLst>
              <a:ext uri="{FF2B5EF4-FFF2-40B4-BE49-F238E27FC236}">
                <a16:creationId xmlns:a16="http://schemas.microsoft.com/office/drawing/2014/main" id="{5B2A7BD8-370C-4E77-AEA6-7C1DA0D9A74D}"/>
              </a:ext>
            </a:extLst>
          </p:cNvPr>
          <p:cNvCxnSpPr>
            <a:stCxn id="20" idx="0"/>
            <a:endCxn id="18" idx="2"/>
          </p:cNvCxnSpPr>
          <p:nvPr/>
        </p:nvCxnSpPr>
        <p:spPr bwMode="auto">
          <a:xfrm flipV="1">
            <a:off x="4739142" y="3103131"/>
            <a:ext cx="339779" cy="255638"/>
          </a:xfrm>
          <a:prstGeom prst="line">
            <a:avLst/>
          </a:prstGeom>
          <a:solidFill>
            <a:schemeClr val="accent1"/>
          </a:solidFill>
          <a:ln w="19050" cap="flat" cmpd="sng" algn="ctr">
            <a:solidFill>
              <a:schemeClr val="tx1"/>
            </a:solidFill>
            <a:prstDash val="solid"/>
            <a:round/>
            <a:headEnd type="none" w="med" len="med"/>
            <a:tailEnd type="none"/>
          </a:ln>
          <a:effectLst/>
        </p:spPr>
      </p:cxnSp>
      <p:cxnSp>
        <p:nvCxnSpPr>
          <p:cNvPr id="26" name="Straight Connector 25">
            <a:extLst>
              <a:ext uri="{FF2B5EF4-FFF2-40B4-BE49-F238E27FC236}">
                <a16:creationId xmlns:a16="http://schemas.microsoft.com/office/drawing/2014/main" id="{0F6A98C3-F07D-43F0-A604-C34A08127E7C}"/>
              </a:ext>
            </a:extLst>
          </p:cNvPr>
          <p:cNvCxnSpPr>
            <a:stCxn id="19" idx="3"/>
            <a:endCxn id="20" idx="1"/>
          </p:cNvCxnSpPr>
          <p:nvPr/>
        </p:nvCxnSpPr>
        <p:spPr bwMode="auto">
          <a:xfrm>
            <a:off x="4208202" y="3491503"/>
            <a:ext cx="294966" cy="0"/>
          </a:xfrm>
          <a:prstGeom prst="line">
            <a:avLst/>
          </a:prstGeom>
          <a:solidFill>
            <a:schemeClr val="accent1"/>
          </a:solidFill>
          <a:ln w="19050" cap="flat" cmpd="sng" algn="ctr">
            <a:solidFill>
              <a:schemeClr val="tx1"/>
            </a:solidFill>
            <a:prstDash val="solid"/>
            <a:round/>
            <a:headEnd type="none" w="med" len="med"/>
            <a:tailEnd type="none"/>
          </a:ln>
          <a:effectLst/>
        </p:spPr>
      </p:cxnSp>
      <p:sp>
        <p:nvSpPr>
          <p:cNvPr id="29" name="Rectangle: Rounded Corners 28">
            <a:extLst>
              <a:ext uri="{FF2B5EF4-FFF2-40B4-BE49-F238E27FC236}">
                <a16:creationId xmlns:a16="http://schemas.microsoft.com/office/drawing/2014/main" id="{66CF70B6-0FB7-429F-9A03-92FD505FBD2C}"/>
              </a:ext>
            </a:extLst>
          </p:cNvPr>
          <p:cNvSpPr/>
          <p:nvPr/>
        </p:nvSpPr>
        <p:spPr bwMode="auto">
          <a:xfrm>
            <a:off x="10159080" y="2607691"/>
            <a:ext cx="471948" cy="265468"/>
          </a:xfrm>
          <a:prstGeom prst="roundRect">
            <a:avLst/>
          </a:prstGeom>
          <a:solidFill>
            <a:srgbClr val="FFC000"/>
          </a:solidFill>
          <a:ln w="12700" cap="flat" cmpd="sng" algn="ctr">
            <a:solidFill>
              <a:schemeClr val="bg1">
                <a:lumMod val="6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050" b="0" i="0" u="none" strike="noStrike" kern="1200" cap="none" spc="0" normalizeH="0" baseline="0" noProof="0">
                <a:ln>
                  <a:noFill/>
                </a:ln>
                <a:solidFill>
                  <a:srgbClr val="181818"/>
                </a:solidFill>
                <a:effectLst/>
                <a:uLnTx/>
                <a:uFillTx/>
                <a:latin typeface="Ericsson Hilda"/>
                <a:ea typeface="+mn-ea"/>
                <a:cs typeface="+mn-cs"/>
              </a:rPr>
              <a:t>NF1</a:t>
            </a:r>
          </a:p>
        </p:txBody>
      </p:sp>
      <p:sp>
        <p:nvSpPr>
          <p:cNvPr id="30" name="Rectangle: Rounded Corners 29">
            <a:extLst>
              <a:ext uri="{FF2B5EF4-FFF2-40B4-BE49-F238E27FC236}">
                <a16:creationId xmlns:a16="http://schemas.microsoft.com/office/drawing/2014/main" id="{408A7A38-4D73-40A4-9474-441B92C44610}"/>
              </a:ext>
            </a:extLst>
          </p:cNvPr>
          <p:cNvSpPr/>
          <p:nvPr/>
        </p:nvSpPr>
        <p:spPr bwMode="auto">
          <a:xfrm>
            <a:off x="10321313" y="4017239"/>
            <a:ext cx="471948" cy="265468"/>
          </a:xfrm>
          <a:prstGeom prst="roundRect">
            <a:avLst/>
          </a:prstGeom>
          <a:solidFill>
            <a:srgbClr val="00B0F0"/>
          </a:solidFill>
          <a:ln w="12700" cap="flat" cmpd="sng" algn="ctr">
            <a:solidFill>
              <a:schemeClr val="bg1">
                <a:lumMod val="6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050" b="0" i="0" u="none" strike="noStrike" kern="1200" cap="none" spc="0" normalizeH="0" baseline="0" noProof="0">
                <a:ln>
                  <a:noFill/>
                </a:ln>
                <a:solidFill>
                  <a:srgbClr val="181818"/>
                </a:solidFill>
                <a:effectLst/>
                <a:uLnTx/>
                <a:uFillTx/>
                <a:latin typeface="Ericsson Hilda"/>
                <a:ea typeface="+mn-ea"/>
                <a:cs typeface="+mn-cs"/>
              </a:rPr>
              <a:t>NF2</a:t>
            </a:r>
          </a:p>
        </p:txBody>
      </p:sp>
      <p:sp>
        <p:nvSpPr>
          <p:cNvPr id="31" name="Rectangle: Rounded Corners 30">
            <a:extLst>
              <a:ext uri="{FF2B5EF4-FFF2-40B4-BE49-F238E27FC236}">
                <a16:creationId xmlns:a16="http://schemas.microsoft.com/office/drawing/2014/main" id="{E99708E8-816A-475C-9407-E348A86E6E3B}"/>
              </a:ext>
            </a:extLst>
          </p:cNvPr>
          <p:cNvSpPr/>
          <p:nvPr/>
        </p:nvSpPr>
        <p:spPr bwMode="auto">
          <a:xfrm>
            <a:off x="10395054" y="3195163"/>
            <a:ext cx="471948" cy="265468"/>
          </a:xfrm>
          <a:prstGeom prst="roundRect">
            <a:avLst/>
          </a:prstGeom>
          <a:solidFill>
            <a:schemeClr val="bg1"/>
          </a:solidFill>
          <a:ln w="12700" cap="flat" cmpd="sng" algn="ctr">
            <a:solidFill>
              <a:schemeClr val="bg1">
                <a:lumMod val="6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050" b="0" i="0" u="none" strike="noStrike" kern="1200" cap="none" spc="0" normalizeH="0" baseline="0" noProof="0">
                <a:ln>
                  <a:noFill/>
                </a:ln>
                <a:solidFill>
                  <a:srgbClr val="181818"/>
                </a:solidFill>
                <a:effectLst/>
                <a:uLnTx/>
                <a:uFillTx/>
                <a:latin typeface="Ericsson Hilda"/>
                <a:ea typeface="+mn-ea"/>
                <a:cs typeface="+mn-cs"/>
              </a:rPr>
              <a:t>SCP</a:t>
            </a:r>
          </a:p>
        </p:txBody>
      </p:sp>
      <p:cxnSp>
        <p:nvCxnSpPr>
          <p:cNvPr id="33" name="Straight Connector 32">
            <a:extLst>
              <a:ext uri="{FF2B5EF4-FFF2-40B4-BE49-F238E27FC236}">
                <a16:creationId xmlns:a16="http://schemas.microsoft.com/office/drawing/2014/main" id="{360A3C7C-FDEB-42CD-BEE6-AEDB72A40B91}"/>
              </a:ext>
            </a:extLst>
          </p:cNvPr>
          <p:cNvCxnSpPr>
            <a:cxnSpLocks/>
            <a:stCxn id="29" idx="2"/>
          </p:cNvCxnSpPr>
          <p:nvPr/>
        </p:nvCxnSpPr>
        <p:spPr bwMode="auto">
          <a:xfrm>
            <a:off x="10395054" y="2873159"/>
            <a:ext cx="235974" cy="322004"/>
          </a:xfrm>
          <a:prstGeom prst="line">
            <a:avLst/>
          </a:prstGeom>
          <a:solidFill>
            <a:schemeClr val="accent1"/>
          </a:solidFill>
          <a:ln w="19050" cap="flat" cmpd="sng" algn="ctr">
            <a:solidFill>
              <a:schemeClr val="tx1"/>
            </a:solidFill>
            <a:prstDash val="solid"/>
            <a:round/>
            <a:headEnd type="none" w="med" len="med"/>
            <a:tailEnd type="none"/>
          </a:ln>
          <a:effectLst/>
        </p:spPr>
      </p:cxnSp>
      <p:cxnSp>
        <p:nvCxnSpPr>
          <p:cNvPr id="34" name="Straight Connector 33">
            <a:extLst>
              <a:ext uri="{FF2B5EF4-FFF2-40B4-BE49-F238E27FC236}">
                <a16:creationId xmlns:a16="http://schemas.microsoft.com/office/drawing/2014/main" id="{E50FC242-E205-4EE0-9B0F-BDC3A09FF333}"/>
              </a:ext>
            </a:extLst>
          </p:cNvPr>
          <p:cNvCxnSpPr>
            <a:cxnSpLocks/>
            <a:stCxn id="31" idx="2"/>
          </p:cNvCxnSpPr>
          <p:nvPr/>
        </p:nvCxnSpPr>
        <p:spPr bwMode="auto">
          <a:xfrm flipH="1">
            <a:off x="10557287" y="3460631"/>
            <a:ext cx="73741" cy="556608"/>
          </a:xfrm>
          <a:prstGeom prst="line">
            <a:avLst/>
          </a:prstGeom>
          <a:solidFill>
            <a:schemeClr val="accent1"/>
          </a:solidFill>
          <a:ln w="19050" cap="flat" cmpd="sng" algn="ctr">
            <a:solidFill>
              <a:schemeClr val="tx1"/>
            </a:solidFill>
            <a:prstDash val="solid"/>
            <a:round/>
            <a:headEnd type="none" w="med" len="med"/>
            <a:tailEnd type="none"/>
          </a:ln>
          <a:effectLst/>
        </p:spPr>
      </p:cxnSp>
      <p:sp>
        <p:nvSpPr>
          <p:cNvPr id="95" name="TextBox 94">
            <a:extLst>
              <a:ext uri="{FF2B5EF4-FFF2-40B4-BE49-F238E27FC236}">
                <a16:creationId xmlns:a16="http://schemas.microsoft.com/office/drawing/2014/main" id="{71546B49-178F-44BA-AF56-48B155721E0D}"/>
              </a:ext>
            </a:extLst>
          </p:cNvPr>
          <p:cNvSpPr txBox="1"/>
          <p:nvPr/>
        </p:nvSpPr>
        <p:spPr bwMode="auto">
          <a:xfrm>
            <a:off x="304800" y="2373087"/>
            <a:ext cx="2556383" cy="1267458"/>
          </a:xfrm>
          <a:prstGeom prst="rect">
            <a:avLst/>
          </a:prstGeom>
          <a:noFill/>
          <a:ln w="9525">
            <a:noFill/>
            <a:miter lim="800000"/>
            <a:headEnd/>
            <a:tailEnd/>
          </a:ln>
        </p:spPr>
        <p:txBody>
          <a:bodyPr vert="horz" wrap="square" lIns="72000" tIns="36000" rIns="0" bIns="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r>
              <a:rPr kumimoji="0" lang="en-US" sz="1600" b="0" i="0" u="sng" strike="noStrike" kern="1200" cap="none" spc="0" normalizeH="0" baseline="0" noProof="0">
                <a:ln>
                  <a:noFill/>
                </a:ln>
                <a:solidFill>
                  <a:srgbClr val="181818"/>
                </a:solidFill>
                <a:effectLst/>
                <a:uLnTx/>
                <a:uFillTx/>
                <a:latin typeface="Ericsson Hilda"/>
                <a:ea typeface="+mn-ea"/>
                <a:cs typeface="+mn-cs"/>
              </a:rPr>
              <a:t>Case 1 – Multisite</a:t>
            </a:r>
          </a:p>
          <a:p>
            <a:pPr marL="342900" marR="0" lvl="0" indent="-342900" algn="l" defTabSz="914400" rtl="0" eaLnBrk="1" fontAlgn="auto" latinLnBrk="0" hangingPunct="1">
              <a:lnSpc>
                <a:spcPct val="100000"/>
              </a:lnSpc>
              <a:spcBef>
                <a:spcPts val="0"/>
              </a:spcBef>
              <a:spcAft>
                <a:spcPts val="0"/>
              </a:spcAft>
              <a:buClr>
                <a:srgbClr val="181818"/>
              </a:buClr>
              <a:buSzTx/>
              <a:buFont typeface="Arial" panose="020B0604020202020204" pitchFamily="34" charset="0"/>
              <a:buChar char="•"/>
              <a:tabLst/>
              <a:defRPr/>
            </a:pPr>
            <a:r>
              <a:rPr kumimoji="0" lang="en-US" sz="1600" b="0" i="0" u="none" strike="noStrike" kern="1200" cap="none" spc="0" normalizeH="0" baseline="0" noProof="0">
                <a:ln>
                  <a:noFill/>
                </a:ln>
                <a:solidFill>
                  <a:srgbClr val="181818"/>
                </a:solidFill>
                <a:effectLst/>
                <a:uLnTx/>
                <a:uFillTx/>
                <a:latin typeface="Ericsson Hilda"/>
                <a:ea typeface="+mn-ea"/>
                <a:cs typeface="+mn-cs"/>
              </a:rPr>
              <a:t>SCP used to avoid exposure of site-internal networking details between sites</a:t>
            </a:r>
          </a:p>
        </p:txBody>
      </p:sp>
      <p:sp>
        <p:nvSpPr>
          <p:cNvPr id="96" name="TextBox 95">
            <a:extLst>
              <a:ext uri="{FF2B5EF4-FFF2-40B4-BE49-F238E27FC236}">
                <a16:creationId xmlns:a16="http://schemas.microsoft.com/office/drawing/2014/main" id="{D1F7EA80-9E5D-4531-84DD-4A7F4ABA57F3}"/>
              </a:ext>
            </a:extLst>
          </p:cNvPr>
          <p:cNvSpPr txBox="1"/>
          <p:nvPr/>
        </p:nvSpPr>
        <p:spPr bwMode="auto">
          <a:xfrm>
            <a:off x="6006239" y="2407763"/>
            <a:ext cx="3225449" cy="1021237"/>
          </a:xfrm>
          <a:prstGeom prst="rect">
            <a:avLst/>
          </a:prstGeom>
          <a:noFill/>
          <a:ln w="9525">
            <a:noFill/>
            <a:miter lim="800000"/>
            <a:headEnd/>
            <a:tailEnd/>
          </a:ln>
        </p:spPr>
        <p:txBody>
          <a:bodyPr vert="horz" wrap="square" lIns="72000" tIns="36000" rIns="0" bIns="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r>
              <a:rPr kumimoji="0" lang="en-US" sz="1600" b="0" i="0" u="sng" strike="noStrike" kern="1200" cap="none" spc="0" normalizeH="0" baseline="0" noProof="0">
                <a:ln>
                  <a:noFill/>
                </a:ln>
                <a:solidFill>
                  <a:srgbClr val="181818"/>
                </a:solidFill>
                <a:effectLst/>
                <a:uLnTx/>
                <a:uFillTx/>
                <a:latin typeface="Ericsson Hilda"/>
                <a:ea typeface="+mn-ea"/>
                <a:cs typeface="+mn-cs"/>
              </a:rPr>
              <a:t>Case 2 – Multivendor i/w</a:t>
            </a:r>
          </a:p>
          <a:p>
            <a:pPr marL="342900" marR="0" lvl="0" indent="-342900" algn="l" defTabSz="914400" rtl="0" eaLnBrk="1" fontAlgn="auto" latinLnBrk="0" hangingPunct="1">
              <a:lnSpc>
                <a:spcPct val="100000"/>
              </a:lnSpc>
              <a:spcBef>
                <a:spcPts val="0"/>
              </a:spcBef>
              <a:spcAft>
                <a:spcPts val="0"/>
              </a:spcAft>
              <a:buClr>
                <a:srgbClr val="181818"/>
              </a:buClr>
              <a:buSzTx/>
              <a:buFont typeface="Arial" panose="020B0604020202020204" pitchFamily="34" charset="0"/>
              <a:buChar char="•"/>
              <a:tabLst/>
              <a:defRPr/>
            </a:pPr>
            <a:r>
              <a:rPr kumimoji="0" lang="en-US" sz="1600" b="0" i="0" u="none" strike="noStrike" kern="1200" cap="none" spc="0" normalizeH="0" baseline="0" noProof="0">
                <a:ln>
                  <a:noFill/>
                </a:ln>
                <a:solidFill>
                  <a:srgbClr val="181818"/>
                </a:solidFill>
                <a:effectLst/>
                <a:uLnTx/>
                <a:uFillTx/>
                <a:latin typeface="Ericsson Hilda"/>
                <a:ea typeface="+mn-ea"/>
                <a:cs typeface="+mn-cs"/>
              </a:rPr>
              <a:t>SCP used to solve multivendor SBA interoperability issues</a:t>
            </a:r>
          </a:p>
          <a:p>
            <a:pPr marL="342900" marR="0" lvl="0" indent="-342900" algn="l" defTabSz="914400" rtl="0" eaLnBrk="1" fontAlgn="auto" latinLnBrk="0" hangingPunct="1">
              <a:lnSpc>
                <a:spcPct val="100000"/>
              </a:lnSpc>
              <a:spcBef>
                <a:spcPts val="0"/>
              </a:spcBef>
              <a:spcAft>
                <a:spcPts val="0"/>
              </a:spcAft>
              <a:buClr>
                <a:srgbClr val="181818"/>
              </a:buClr>
              <a:buSzTx/>
              <a:buFont typeface="Arial" panose="020B0604020202020204" pitchFamily="34" charset="0"/>
              <a:buChar char="•"/>
              <a:tabLst/>
              <a:defRPr/>
            </a:pPr>
            <a:endParaRPr kumimoji="0" lang="en-US" sz="16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1" name="Rectangle: Rounded Corners 20">
            <a:extLst>
              <a:ext uri="{FF2B5EF4-FFF2-40B4-BE49-F238E27FC236}">
                <a16:creationId xmlns:a16="http://schemas.microsoft.com/office/drawing/2014/main" id="{CDC0A6E6-EA52-4CD1-8E35-52A7660C75CD}"/>
              </a:ext>
            </a:extLst>
          </p:cNvPr>
          <p:cNvSpPr/>
          <p:nvPr/>
        </p:nvSpPr>
        <p:spPr bwMode="auto">
          <a:xfrm>
            <a:off x="11163249" y="2878915"/>
            <a:ext cx="471948" cy="265468"/>
          </a:xfrm>
          <a:prstGeom prst="roundRect">
            <a:avLst/>
          </a:prstGeom>
          <a:solidFill>
            <a:schemeClr val="accent3"/>
          </a:solidFill>
          <a:ln w="12700" cap="flat" cmpd="sng" algn="ctr">
            <a:solidFill>
              <a:schemeClr val="bg1">
                <a:lumMod val="6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050" b="0" i="0" u="none" strike="noStrike" kern="1200" cap="none" spc="0" normalizeH="0" baseline="0" noProof="0">
                <a:ln>
                  <a:noFill/>
                </a:ln>
                <a:solidFill>
                  <a:srgbClr val="181818"/>
                </a:solidFill>
                <a:effectLst/>
                <a:uLnTx/>
                <a:uFillTx/>
                <a:latin typeface="Ericsson Hilda"/>
                <a:ea typeface="+mn-ea"/>
                <a:cs typeface="+mn-cs"/>
              </a:rPr>
              <a:t>NF3</a:t>
            </a:r>
          </a:p>
        </p:txBody>
      </p:sp>
      <p:cxnSp>
        <p:nvCxnSpPr>
          <p:cNvPr id="23" name="Straight Connector 22">
            <a:extLst>
              <a:ext uri="{FF2B5EF4-FFF2-40B4-BE49-F238E27FC236}">
                <a16:creationId xmlns:a16="http://schemas.microsoft.com/office/drawing/2014/main" id="{63B38710-A68E-411F-AEC6-ABAF25D11E92}"/>
              </a:ext>
            </a:extLst>
          </p:cNvPr>
          <p:cNvCxnSpPr>
            <a:cxnSpLocks/>
            <a:stCxn id="21" idx="1"/>
          </p:cNvCxnSpPr>
          <p:nvPr/>
        </p:nvCxnSpPr>
        <p:spPr bwMode="auto">
          <a:xfrm flipH="1">
            <a:off x="10836866" y="3011649"/>
            <a:ext cx="326383" cy="183514"/>
          </a:xfrm>
          <a:prstGeom prst="line">
            <a:avLst/>
          </a:prstGeom>
          <a:solidFill>
            <a:schemeClr val="accent1"/>
          </a:solidFill>
          <a:ln w="19050" cap="flat" cmpd="sng" algn="ctr">
            <a:solidFill>
              <a:schemeClr val="tx1"/>
            </a:solidFill>
            <a:prstDash val="solid"/>
            <a:round/>
            <a:headEnd type="none" w="med" len="med"/>
            <a:tailEnd type="none"/>
          </a:ln>
          <a:effectLst/>
        </p:spPr>
      </p:cxnSp>
    </p:spTree>
    <p:extLst>
      <p:ext uri="{BB962C8B-B14F-4D97-AF65-F5344CB8AC3E}">
        <p14:creationId xmlns:p14="http://schemas.microsoft.com/office/powerpoint/2010/main" val="34841278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702521-217C-4526-9E88-F8CEFDCDDFC8}"/>
              </a:ext>
            </a:extLst>
          </p:cNvPr>
          <p:cNvSpPr>
            <a:spLocks noGrp="1"/>
          </p:cNvSpPr>
          <p:nvPr>
            <p:ph sz="quarter" idx="11"/>
          </p:nvPr>
        </p:nvSpPr>
        <p:spPr>
          <a:xfrm>
            <a:off x="479425" y="1842544"/>
            <a:ext cx="5901784" cy="4539206"/>
          </a:xfrm>
        </p:spPr>
        <p:txBody>
          <a:bodyPr/>
          <a:lstStyle/>
          <a:p>
            <a:pPr marL="457200" indent="-457200">
              <a:spcBef>
                <a:spcPts val="600"/>
              </a:spcBef>
              <a:spcAft>
                <a:spcPts val="0"/>
              </a:spcAft>
              <a:buFont typeface="+mj-lt"/>
              <a:buAutoNum type="arabicPeriod"/>
            </a:pPr>
            <a:r>
              <a:rPr lang="en-US" sz="1800" b="1"/>
              <a:t>Regionalization and structuring of networks</a:t>
            </a:r>
          </a:p>
          <a:p>
            <a:pPr lvl="1">
              <a:spcBef>
                <a:spcPts val="0"/>
              </a:spcBef>
              <a:spcAft>
                <a:spcPts val="0"/>
              </a:spcAft>
            </a:pPr>
            <a:r>
              <a:rPr lang="en-US" sz="1400"/>
              <a:t>consistent, domain independent view on signaling flows and volumes</a:t>
            </a:r>
          </a:p>
          <a:p>
            <a:pPr lvl="1">
              <a:spcBef>
                <a:spcPts val="0"/>
              </a:spcBef>
              <a:spcAft>
                <a:spcPts val="0"/>
              </a:spcAft>
            </a:pPr>
            <a:r>
              <a:rPr lang="en-US" sz="1400"/>
              <a:t>reduce notifications flooding</a:t>
            </a:r>
          </a:p>
          <a:p>
            <a:pPr lvl="1">
              <a:spcBef>
                <a:spcPts val="0"/>
              </a:spcBef>
              <a:spcAft>
                <a:spcPts val="0"/>
              </a:spcAft>
            </a:pPr>
            <a:r>
              <a:rPr lang="en-US" sz="1400"/>
              <a:t>failure containment esp. when using ‘sets’</a:t>
            </a:r>
          </a:p>
          <a:p>
            <a:pPr lvl="1">
              <a:spcBef>
                <a:spcPts val="0"/>
              </a:spcBef>
              <a:spcAft>
                <a:spcPts val="0"/>
              </a:spcAft>
            </a:pPr>
            <a:r>
              <a:rPr lang="en-US" sz="1400"/>
              <a:t>logging and ‘tracing’  for fault localization</a:t>
            </a:r>
          </a:p>
          <a:p>
            <a:pPr lvl="1">
              <a:spcBef>
                <a:spcPts val="0"/>
              </a:spcBef>
              <a:spcAft>
                <a:spcPts val="0"/>
              </a:spcAft>
            </a:pPr>
            <a:r>
              <a:rPr lang="en-US" sz="1400"/>
              <a:t>Ensure compliance to  signaling data retention requirements</a:t>
            </a:r>
          </a:p>
          <a:p>
            <a:pPr marL="457200" indent="-457200">
              <a:spcBef>
                <a:spcPts val="600"/>
              </a:spcBef>
              <a:spcAft>
                <a:spcPts val="0"/>
              </a:spcAft>
              <a:buFont typeface="+mj-lt"/>
              <a:buAutoNum type="arabicPeriod"/>
            </a:pPr>
            <a:r>
              <a:rPr lang="en-US" sz="1800" b="1"/>
              <a:t>Network wide signaling peak and overload protection</a:t>
            </a:r>
          </a:p>
          <a:p>
            <a:pPr marL="712470" lvl="1">
              <a:spcBef>
                <a:spcPts val="0"/>
              </a:spcBef>
              <a:spcAft>
                <a:spcPts val="0"/>
              </a:spcAft>
            </a:pPr>
            <a:r>
              <a:rPr lang="en-US" sz="1400"/>
              <a:t>additional line of defense in more complex deployments</a:t>
            </a:r>
          </a:p>
          <a:p>
            <a:pPr marL="712470" lvl="1">
              <a:spcBef>
                <a:spcPts val="0"/>
              </a:spcBef>
              <a:spcAft>
                <a:spcPts val="0"/>
              </a:spcAft>
            </a:pPr>
            <a:r>
              <a:rPr lang="en-US" sz="1400"/>
              <a:t>protect shared resources e.g. transport network functions</a:t>
            </a:r>
          </a:p>
          <a:p>
            <a:pPr marL="712470" lvl="1">
              <a:spcBef>
                <a:spcPts val="0"/>
              </a:spcBef>
              <a:spcAft>
                <a:spcPts val="0"/>
              </a:spcAft>
            </a:pPr>
            <a:r>
              <a:rPr lang="en-US" sz="1400"/>
              <a:t>aligned 4G/5G traffic rates</a:t>
            </a:r>
          </a:p>
          <a:p>
            <a:pPr marL="712470" lvl="1">
              <a:spcBef>
                <a:spcPts val="0"/>
              </a:spcBef>
              <a:spcAft>
                <a:spcPts val="0"/>
              </a:spcAft>
            </a:pPr>
            <a:r>
              <a:rPr lang="en-US" sz="1400"/>
              <a:t>Advanced load balancing considering multi domain data</a:t>
            </a:r>
          </a:p>
          <a:p>
            <a:pPr marL="457200" indent="-457200">
              <a:spcBef>
                <a:spcPts val="600"/>
              </a:spcBef>
              <a:spcAft>
                <a:spcPts val="0"/>
              </a:spcAft>
              <a:buFont typeface="+mj-lt"/>
              <a:buAutoNum type="arabicPeriod"/>
            </a:pPr>
            <a:r>
              <a:rPr lang="en-US" sz="1800" b="1"/>
              <a:t>SBI Application Level Firewall</a:t>
            </a:r>
          </a:p>
          <a:p>
            <a:pPr lvl="1">
              <a:spcBef>
                <a:spcPts val="0"/>
              </a:spcBef>
              <a:spcAft>
                <a:spcPts val="0"/>
              </a:spcAft>
            </a:pPr>
            <a:r>
              <a:rPr lang="en-US" sz="1400"/>
              <a:t>Ensure policies and priorities esp. from less trusted sites e.g. customer near deployments</a:t>
            </a:r>
          </a:p>
          <a:p>
            <a:pPr lvl="1">
              <a:spcBef>
                <a:spcPts val="0"/>
              </a:spcBef>
              <a:spcAft>
                <a:spcPts val="0"/>
              </a:spcAft>
            </a:pPr>
            <a:r>
              <a:rPr lang="en-US" sz="1400"/>
              <a:t>Protect critical functions or slices from </a:t>
            </a:r>
            <a:r>
              <a:rPr lang="en-US" sz="1400" err="1"/>
              <a:t>from</a:t>
            </a:r>
            <a:r>
              <a:rPr lang="en-US" sz="1400"/>
              <a:t> malicious use</a:t>
            </a:r>
          </a:p>
          <a:p>
            <a:pPr marL="457200" indent="-457200">
              <a:spcBef>
                <a:spcPts val="600"/>
              </a:spcBef>
              <a:spcAft>
                <a:spcPts val="0"/>
              </a:spcAft>
              <a:buFont typeface="+mj-lt"/>
              <a:buAutoNum type="arabicPeriod"/>
            </a:pPr>
            <a:r>
              <a:rPr lang="en-US" sz="1800" b="1"/>
              <a:t>SBI message manipulation for interoperability</a:t>
            </a:r>
          </a:p>
          <a:p>
            <a:pPr lvl="1">
              <a:spcBef>
                <a:spcPts val="0"/>
              </a:spcBef>
              <a:spcAft>
                <a:spcPts val="0"/>
              </a:spcAft>
            </a:pPr>
            <a:r>
              <a:rPr lang="en-US" sz="1400"/>
              <a:t>Fix issues by header and/or body content modifications</a:t>
            </a:r>
          </a:p>
          <a:p>
            <a:pPr lvl="1">
              <a:spcBef>
                <a:spcPts val="0"/>
              </a:spcBef>
              <a:spcAft>
                <a:spcPts val="0"/>
              </a:spcAft>
            </a:pPr>
            <a:r>
              <a:rPr lang="en-US" sz="1400"/>
              <a:t>Logging and signaling data capturing for fault localization</a:t>
            </a:r>
          </a:p>
        </p:txBody>
      </p:sp>
      <p:sp>
        <p:nvSpPr>
          <p:cNvPr id="5" name="Title 4">
            <a:extLst>
              <a:ext uri="{FF2B5EF4-FFF2-40B4-BE49-F238E27FC236}">
                <a16:creationId xmlns:a16="http://schemas.microsoft.com/office/drawing/2014/main" id="{05F4BAD1-E6E3-4912-89F2-BE44BBD34EEB}"/>
              </a:ext>
            </a:extLst>
          </p:cNvPr>
          <p:cNvSpPr>
            <a:spLocks noGrp="1"/>
          </p:cNvSpPr>
          <p:nvPr>
            <p:ph type="title"/>
          </p:nvPr>
        </p:nvSpPr>
        <p:spPr>
          <a:xfrm>
            <a:off x="479424" y="476250"/>
            <a:ext cx="10912775" cy="1081088"/>
          </a:xfrm>
        </p:spPr>
        <p:txBody>
          <a:bodyPr/>
          <a:lstStyle/>
          <a:p>
            <a:r>
              <a:rPr lang="en-US"/>
              <a:t>Service framework</a:t>
            </a:r>
            <a:br>
              <a:rPr lang="en-US" sz="2800"/>
            </a:br>
            <a:r>
              <a:rPr lang="en-US" sz="2800"/>
              <a:t>Introduction to signaling services beyond discovery and selection</a:t>
            </a:r>
            <a:endParaRPr lang="sv-SE"/>
          </a:p>
        </p:txBody>
      </p:sp>
      <p:grpSp>
        <p:nvGrpSpPr>
          <p:cNvPr id="3" name="Group 2">
            <a:extLst>
              <a:ext uri="{FF2B5EF4-FFF2-40B4-BE49-F238E27FC236}">
                <a16:creationId xmlns:a16="http://schemas.microsoft.com/office/drawing/2014/main" id="{6B8D5042-B303-4F70-BCE6-5D17CF1D2992}"/>
              </a:ext>
            </a:extLst>
          </p:cNvPr>
          <p:cNvGrpSpPr/>
          <p:nvPr/>
        </p:nvGrpSpPr>
        <p:grpSpPr>
          <a:xfrm>
            <a:off x="6838952" y="2277854"/>
            <a:ext cx="5205570" cy="2627802"/>
            <a:chOff x="6096000" y="2227446"/>
            <a:chExt cx="5947717" cy="3002444"/>
          </a:xfrm>
        </p:grpSpPr>
        <p:grpSp>
          <p:nvGrpSpPr>
            <p:cNvPr id="95" name="Group 94">
              <a:extLst>
                <a:ext uri="{FF2B5EF4-FFF2-40B4-BE49-F238E27FC236}">
                  <a16:creationId xmlns:a16="http://schemas.microsoft.com/office/drawing/2014/main" id="{667C4176-2159-4135-845D-CBD2A0EF769C}"/>
                </a:ext>
              </a:extLst>
            </p:cNvPr>
            <p:cNvGrpSpPr/>
            <p:nvPr/>
          </p:nvGrpSpPr>
          <p:grpSpPr>
            <a:xfrm>
              <a:off x="6096000" y="3824115"/>
              <a:ext cx="5430565" cy="1405775"/>
              <a:chOff x="5310394" y="3585990"/>
              <a:chExt cx="5430565" cy="1405775"/>
            </a:xfrm>
          </p:grpSpPr>
          <p:grpSp>
            <p:nvGrpSpPr>
              <p:cNvPr id="96" name="Group 95">
                <a:extLst>
                  <a:ext uri="{FF2B5EF4-FFF2-40B4-BE49-F238E27FC236}">
                    <a16:creationId xmlns:a16="http://schemas.microsoft.com/office/drawing/2014/main" id="{8308A947-3646-4239-960C-AFEC2B80AF23}"/>
                  </a:ext>
                </a:extLst>
              </p:cNvPr>
              <p:cNvGrpSpPr/>
              <p:nvPr/>
            </p:nvGrpSpPr>
            <p:grpSpPr>
              <a:xfrm>
                <a:off x="8258611" y="3585990"/>
                <a:ext cx="2482348" cy="1405775"/>
                <a:chOff x="2118659" y="5656023"/>
                <a:chExt cx="384970" cy="540678"/>
              </a:xfrm>
            </p:grpSpPr>
            <p:sp>
              <p:nvSpPr>
                <p:cNvPr id="219" name="Rectangle 218">
                  <a:extLst>
                    <a:ext uri="{FF2B5EF4-FFF2-40B4-BE49-F238E27FC236}">
                      <a16:creationId xmlns:a16="http://schemas.microsoft.com/office/drawing/2014/main" id="{50F23823-7A02-4F5A-9AA8-F9EFF0C293CB}"/>
                    </a:ext>
                  </a:extLst>
                </p:cNvPr>
                <p:cNvSpPr/>
                <p:nvPr/>
              </p:nvSpPr>
              <p:spPr bwMode="auto">
                <a:xfrm>
                  <a:off x="2118659" y="5656023"/>
                  <a:ext cx="384970" cy="540678"/>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20" name="Rectangle 219">
                  <a:extLst>
                    <a:ext uri="{FF2B5EF4-FFF2-40B4-BE49-F238E27FC236}">
                      <a16:creationId xmlns:a16="http://schemas.microsoft.com/office/drawing/2014/main" id="{329B8F23-62FD-4D2B-8FD2-34A42F7EE5FC}"/>
                    </a:ext>
                  </a:extLst>
                </p:cNvPr>
                <p:cNvSpPr/>
                <p:nvPr/>
              </p:nvSpPr>
              <p:spPr bwMode="auto">
                <a:xfrm>
                  <a:off x="2118659" y="6112781"/>
                  <a:ext cx="384970" cy="83920"/>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1818"/>
                      </a:solidFill>
                      <a:effectLst/>
                      <a:uLnTx/>
                      <a:uFillTx/>
                      <a:latin typeface="Ericsson Hilda"/>
                      <a:ea typeface="+mn-ea"/>
                      <a:cs typeface="+mn-cs"/>
                    </a:rPr>
                    <a:t>Regional / National DC</a:t>
                  </a:r>
                </a:p>
              </p:txBody>
            </p:sp>
          </p:grpSp>
          <p:grpSp>
            <p:nvGrpSpPr>
              <p:cNvPr id="98" name="Group 97">
                <a:extLst>
                  <a:ext uri="{FF2B5EF4-FFF2-40B4-BE49-F238E27FC236}">
                    <a16:creationId xmlns:a16="http://schemas.microsoft.com/office/drawing/2014/main" id="{13191EC4-3F20-4997-AB2C-53CEB0BD2399}"/>
                  </a:ext>
                </a:extLst>
              </p:cNvPr>
              <p:cNvGrpSpPr/>
              <p:nvPr/>
            </p:nvGrpSpPr>
            <p:grpSpPr>
              <a:xfrm>
                <a:off x="5310394" y="3585990"/>
                <a:ext cx="2482348" cy="1405775"/>
                <a:chOff x="2118659" y="5656023"/>
                <a:chExt cx="384970" cy="540678"/>
              </a:xfrm>
            </p:grpSpPr>
            <p:sp>
              <p:nvSpPr>
                <p:cNvPr id="217" name="Rectangle 216">
                  <a:extLst>
                    <a:ext uri="{FF2B5EF4-FFF2-40B4-BE49-F238E27FC236}">
                      <a16:creationId xmlns:a16="http://schemas.microsoft.com/office/drawing/2014/main" id="{8B56AEC9-70CF-4452-84C0-B1AD2892EADA}"/>
                    </a:ext>
                  </a:extLst>
                </p:cNvPr>
                <p:cNvSpPr/>
                <p:nvPr/>
              </p:nvSpPr>
              <p:spPr bwMode="auto">
                <a:xfrm>
                  <a:off x="2118659" y="5656023"/>
                  <a:ext cx="384970" cy="540678"/>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18" name="Rectangle 217">
                  <a:extLst>
                    <a:ext uri="{FF2B5EF4-FFF2-40B4-BE49-F238E27FC236}">
                      <a16:creationId xmlns:a16="http://schemas.microsoft.com/office/drawing/2014/main" id="{E7906ED3-A576-431F-AD8C-7826E2F688E8}"/>
                    </a:ext>
                  </a:extLst>
                </p:cNvPr>
                <p:cNvSpPr/>
                <p:nvPr/>
              </p:nvSpPr>
              <p:spPr bwMode="auto">
                <a:xfrm>
                  <a:off x="2118659" y="6112781"/>
                  <a:ext cx="384970" cy="83920"/>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1818"/>
                      </a:solidFill>
                      <a:effectLst/>
                      <a:uLnTx/>
                      <a:uFillTx/>
                      <a:latin typeface="Ericsson Hilda"/>
                      <a:ea typeface="+mn-ea"/>
                      <a:cs typeface="+mn-cs"/>
                    </a:rPr>
                    <a:t>Regional / National DC</a:t>
                  </a:r>
                </a:p>
              </p:txBody>
            </p:sp>
          </p:grpSp>
          <p:cxnSp>
            <p:nvCxnSpPr>
              <p:cNvPr id="103" name="Straight Connector 102">
                <a:extLst>
                  <a:ext uri="{FF2B5EF4-FFF2-40B4-BE49-F238E27FC236}">
                    <a16:creationId xmlns:a16="http://schemas.microsoft.com/office/drawing/2014/main" id="{50288A66-E0F5-4D7B-8E1A-086EDE540352}"/>
                  </a:ext>
                </a:extLst>
              </p:cNvPr>
              <p:cNvCxnSpPr>
                <a:cxnSpLocks/>
              </p:cNvCxnSpPr>
              <p:nvPr/>
            </p:nvCxnSpPr>
            <p:spPr bwMode="auto">
              <a:xfrm>
                <a:off x="5725589" y="4169403"/>
                <a:ext cx="1895425" cy="200190"/>
              </a:xfrm>
              <a:prstGeom prst="line">
                <a:avLst/>
              </a:prstGeom>
              <a:solidFill>
                <a:schemeClr val="accent1"/>
              </a:solidFill>
              <a:ln w="6350" cap="flat" cmpd="sng" algn="ctr">
                <a:solidFill>
                  <a:schemeClr val="accent3"/>
                </a:solidFill>
                <a:prstDash val="solid"/>
                <a:round/>
                <a:headEnd type="none" w="med" len="med"/>
                <a:tailEnd type="none"/>
              </a:ln>
              <a:effectLst/>
            </p:spPr>
          </p:cxnSp>
          <p:cxnSp>
            <p:nvCxnSpPr>
              <p:cNvPr id="106" name="Straight Connector 105">
                <a:extLst>
                  <a:ext uri="{FF2B5EF4-FFF2-40B4-BE49-F238E27FC236}">
                    <a16:creationId xmlns:a16="http://schemas.microsoft.com/office/drawing/2014/main" id="{BA54BAFA-B02D-4968-A570-5A24BD3027A8}"/>
                  </a:ext>
                </a:extLst>
              </p:cNvPr>
              <p:cNvCxnSpPr>
                <a:cxnSpLocks/>
                <a:stCxn id="168" idx="2"/>
              </p:cNvCxnSpPr>
              <p:nvPr/>
            </p:nvCxnSpPr>
            <p:spPr bwMode="auto">
              <a:xfrm>
                <a:off x="6307129" y="4166366"/>
                <a:ext cx="1313885" cy="203227"/>
              </a:xfrm>
              <a:prstGeom prst="line">
                <a:avLst/>
              </a:prstGeom>
              <a:solidFill>
                <a:schemeClr val="accent1"/>
              </a:solidFill>
              <a:ln w="6350" cap="flat" cmpd="sng" algn="ctr">
                <a:solidFill>
                  <a:schemeClr val="accent3"/>
                </a:solidFill>
                <a:prstDash val="solid"/>
                <a:round/>
                <a:headEnd type="none" w="med" len="med"/>
                <a:tailEnd type="none"/>
              </a:ln>
              <a:effectLst/>
            </p:spPr>
          </p:cxnSp>
          <p:cxnSp>
            <p:nvCxnSpPr>
              <p:cNvPr id="109" name="Straight Connector 108">
                <a:extLst>
                  <a:ext uri="{FF2B5EF4-FFF2-40B4-BE49-F238E27FC236}">
                    <a16:creationId xmlns:a16="http://schemas.microsoft.com/office/drawing/2014/main" id="{4181A936-EF00-45C1-82B9-B18FD294A564}"/>
                  </a:ext>
                </a:extLst>
              </p:cNvPr>
              <p:cNvCxnSpPr>
                <a:cxnSpLocks/>
                <a:stCxn id="184" idx="2"/>
              </p:cNvCxnSpPr>
              <p:nvPr/>
            </p:nvCxnSpPr>
            <p:spPr bwMode="auto">
              <a:xfrm>
                <a:off x="6880641" y="4166366"/>
                <a:ext cx="740373" cy="203227"/>
              </a:xfrm>
              <a:prstGeom prst="line">
                <a:avLst/>
              </a:prstGeom>
              <a:solidFill>
                <a:schemeClr val="accent1"/>
              </a:solidFill>
              <a:ln w="6350" cap="flat" cmpd="sng" algn="ctr">
                <a:solidFill>
                  <a:schemeClr val="accent3"/>
                </a:solidFill>
                <a:prstDash val="solid"/>
                <a:round/>
                <a:headEnd type="none" w="med" len="med"/>
                <a:tailEnd type="none"/>
              </a:ln>
              <a:effectLst/>
            </p:spPr>
          </p:cxnSp>
          <p:cxnSp>
            <p:nvCxnSpPr>
              <p:cNvPr id="110" name="Straight Connector 109">
                <a:extLst>
                  <a:ext uri="{FF2B5EF4-FFF2-40B4-BE49-F238E27FC236}">
                    <a16:creationId xmlns:a16="http://schemas.microsoft.com/office/drawing/2014/main" id="{8AF5E20E-F7B9-42A8-A474-87C3D8CA7FC8}"/>
                  </a:ext>
                </a:extLst>
              </p:cNvPr>
              <p:cNvCxnSpPr>
                <a:cxnSpLocks/>
                <a:stCxn id="185" idx="2"/>
              </p:cNvCxnSpPr>
              <p:nvPr/>
            </p:nvCxnSpPr>
            <p:spPr bwMode="auto">
              <a:xfrm>
                <a:off x="7444927" y="4161472"/>
                <a:ext cx="176087" cy="208121"/>
              </a:xfrm>
              <a:prstGeom prst="line">
                <a:avLst/>
              </a:prstGeom>
              <a:solidFill>
                <a:schemeClr val="accent1"/>
              </a:solidFill>
              <a:ln w="6350" cap="flat" cmpd="sng" algn="ctr">
                <a:solidFill>
                  <a:schemeClr val="accent3"/>
                </a:solidFill>
                <a:prstDash val="solid"/>
                <a:round/>
                <a:headEnd type="none" w="med" len="med"/>
                <a:tailEnd type="none"/>
              </a:ln>
              <a:effectLst/>
            </p:spPr>
          </p:cxnSp>
          <p:cxnSp>
            <p:nvCxnSpPr>
              <p:cNvPr id="112" name="Straight Connector 111">
                <a:extLst>
                  <a:ext uri="{FF2B5EF4-FFF2-40B4-BE49-F238E27FC236}">
                    <a16:creationId xmlns:a16="http://schemas.microsoft.com/office/drawing/2014/main" id="{CDBF7B3F-0381-4E6E-A910-A84EE976076A}"/>
                  </a:ext>
                </a:extLst>
              </p:cNvPr>
              <p:cNvCxnSpPr>
                <a:cxnSpLocks/>
                <a:stCxn id="201" idx="2"/>
              </p:cNvCxnSpPr>
              <p:nvPr/>
            </p:nvCxnSpPr>
            <p:spPr bwMode="auto">
              <a:xfrm flipH="1">
                <a:off x="8454013" y="4156386"/>
                <a:ext cx="381248" cy="213207"/>
              </a:xfrm>
              <a:prstGeom prst="line">
                <a:avLst/>
              </a:prstGeom>
              <a:solidFill>
                <a:schemeClr val="accent1"/>
              </a:solidFill>
              <a:ln w="6350" cap="flat" cmpd="sng" algn="ctr">
                <a:solidFill>
                  <a:schemeClr val="accent3"/>
                </a:solidFill>
                <a:prstDash val="solid"/>
                <a:round/>
                <a:headEnd type="none" w="med" len="med"/>
                <a:tailEnd type="none"/>
              </a:ln>
              <a:effectLst/>
            </p:spPr>
          </p:cxnSp>
          <p:cxnSp>
            <p:nvCxnSpPr>
              <p:cNvPr id="113" name="Straight Connector 112">
                <a:extLst>
                  <a:ext uri="{FF2B5EF4-FFF2-40B4-BE49-F238E27FC236}">
                    <a16:creationId xmlns:a16="http://schemas.microsoft.com/office/drawing/2014/main" id="{5DCB05AF-1D5A-4948-8C77-D3126F0DFC16}"/>
                  </a:ext>
                </a:extLst>
              </p:cNvPr>
              <p:cNvCxnSpPr>
                <a:cxnSpLocks/>
              </p:cNvCxnSpPr>
              <p:nvPr/>
            </p:nvCxnSpPr>
            <p:spPr bwMode="auto">
              <a:xfrm flipH="1">
                <a:off x="8454012" y="4156385"/>
                <a:ext cx="1506339" cy="213208"/>
              </a:xfrm>
              <a:prstGeom prst="line">
                <a:avLst/>
              </a:prstGeom>
              <a:solidFill>
                <a:schemeClr val="accent1"/>
              </a:solidFill>
              <a:ln w="6350" cap="flat" cmpd="sng" algn="ctr">
                <a:solidFill>
                  <a:schemeClr val="accent3"/>
                </a:solidFill>
                <a:prstDash val="solid"/>
                <a:round/>
                <a:headEnd type="none" w="med" len="med"/>
                <a:tailEnd type="none"/>
              </a:ln>
              <a:effectLst/>
            </p:spPr>
          </p:cxnSp>
          <p:cxnSp>
            <p:nvCxnSpPr>
              <p:cNvPr id="132" name="Straight Connector 131">
                <a:extLst>
                  <a:ext uri="{FF2B5EF4-FFF2-40B4-BE49-F238E27FC236}">
                    <a16:creationId xmlns:a16="http://schemas.microsoft.com/office/drawing/2014/main" id="{C45EF312-EBB9-43DF-B6BF-F826C52BF58E}"/>
                  </a:ext>
                </a:extLst>
              </p:cNvPr>
              <p:cNvCxnSpPr/>
              <p:nvPr/>
            </p:nvCxnSpPr>
            <p:spPr bwMode="auto">
              <a:xfrm>
                <a:off x="7621014" y="4369593"/>
                <a:ext cx="833212" cy="0"/>
              </a:xfrm>
              <a:prstGeom prst="line">
                <a:avLst/>
              </a:prstGeom>
              <a:solidFill>
                <a:schemeClr val="accent1"/>
              </a:solidFill>
              <a:ln w="28575" cap="flat" cmpd="sng" algn="ctr">
                <a:solidFill>
                  <a:schemeClr val="accent3"/>
                </a:solidFill>
                <a:prstDash val="solid"/>
                <a:round/>
                <a:headEnd type="none" w="med" len="med"/>
                <a:tailEnd type="none"/>
              </a:ln>
              <a:effectLst/>
            </p:spPr>
          </p:cxnSp>
          <p:cxnSp>
            <p:nvCxnSpPr>
              <p:cNvPr id="135" name="Straight Connector 134">
                <a:extLst>
                  <a:ext uri="{FF2B5EF4-FFF2-40B4-BE49-F238E27FC236}">
                    <a16:creationId xmlns:a16="http://schemas.microsoft.com/office/drawing/2014/main" id="{DCAC438E-7CE7-40D3-9C8C-39DD86D137EB}"/>
                  </a:ext>
                </a:extLst>
              </p:cNvPr>
              <p:cNvCxnSpPr>
                <a:cxnSpLocks/>
                <a:stCxn id="211" idx="0"/>
              </p:cNvCxnSpPr>
              <p:nvPr/>
            </p:nvCxnSpPr>
            <p:spPr bwMode="auto">
              <a:xfrm flipV="1">
                <a:off x="7504969" y="4207985"/>
                <a:ext cx="136899" cy="354079"/>
              </a:xfrm>
              <a:prstGeom prst="line">
                <a:avLst/>
              </a:prstGeom>
              <a:solidFill>
                <a:schemeClr val="accent1"/>
              </a:solidFill>
              <a:ln w="12700" cap="flat" cmpd="sng" algn="ctr">
                <a:solidFill>
                  <a:schemeClr val="tx1"/>
                </a:solidFill>
                <a:prstDash val="dash"/>
                <a:round/>
                <a:headEnd type="none" w="med" len="med"/>
                <a:tailEnd type="none"/>
              </a:ln>
              <a:effectLst/>
            </p:spPr>
          </p:cxnSp>
          <p:sp>
            <p:nvSpPr>
              <p:cNvPr id="167" name="Rectangle 166">
                <a:extLst>
                  <a:ext uri="{FF2B5EF4-FFF2-40B4-BE49-F238E27FC236}">
                    <a16:creationId xmlns:a16="http://schemas.microsoft.com/office/drawing/2014/main" id="{DA7C4D94-0A93-4EAC-B50E-CA8FC38E2D00}"/>
                  </a:ext>
                </a:extLst>
              </p:cNvPr>
              <p:cNvSpPr/>
              <p:nvPr/>
            </p:nvSpPr>
            <p:spPr bwMode="auto">
              <a:xfrm>
                <a:off x="5455920" y="3688478"/>
                <a:ext cx="543198" cy="477889"/>
              </a:xfrm>
              <a:prstGeom prst="rect">
                <a:avLst/>
              </a:prstGeom>
              <a:solidFill>
                <a:schemeClr val="bg1">
                  <a:lumMod val="95000"/>
                </a:schemeClr>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b" anchorCtr="0" forceAA="0" compatLnSpc="1">
                <a:prstTxWarp prst="textNoShape">
                  <a:avLst/>
                </a:prstTxWarp>
                <a:noAutofit/>
              </a:bodyPr>
              <a:lstStyle/>
              <a:p>
                <a:pPr marR="0" algn="ctr" defTabSz="914400" rtl="0" eaLnBrk="1" fontAlgn="base" latinLnBrk="0" hangingPunct="1">
                  <a:lnSpc>
                    <a:spcPct val="100000"/>
                  </a:lnSpc>
                  <a:spcBef>
                    <a:spcPts val="300"/>
                  </a:spcBef>
                  <a:spcAft>
                    <a:spcPct val="0"/>
                  </a:spcAft>
                  <a:buClrTx/>
                  <a:buSzTx/>
                  <a:tabLst/>
                </a:pPr>
                <a:r>
                  <a:rPr kumimoji="0" lang="en-US" sz="600" b="0" i="0" u="none" strike="noStrike" cap="none" normalizeH="0" baseline="0">
                    <a:ln>
                      <a:noFill/>
                    </a:ln>
                    <a:effectLst/>
                    <a:latin typeface="+mn-lt"/>
                  </a:rPr>
                  <a:t>CHG</a:t>
                </a:r>
              </a:p>
            </p:txBody>
          </p:sp>
          <p:sp>
            <p:nvSpPr>
              <p:cNvPr id="168" name="Rectangle 167">
                <a:extLst>
                  <a:ext uri="{FF2B5EF4-FFF2-40B4-BE49-F238E27FC236}">
                    <a16:creationId xmlns:a16="http://schemas.microsoft.com/office/drawing/2014/main" id="{E51ABD55-D044-4015-94F4-65AE6657FA58}"/>
                  </a:ext>
                </a:extLst>
              </p:cNvPr>
              <p:cNvSpPr/>
              <p:nvPr/>
            </p:nvSpPr>
            <p:spPr bwMode="auto">
              <a:xfrm>
                <a:off x="6035530" y="3688477"/>
                <a:ext cx="543198" cy="477889"/>
              </a:xfrm>
              <a:prstGeom prst="rect">
                <a:avLst/>
              </a:prstGeom>
              <a:solidFill>
                <a:schemeClr val="bg1">
                  <a:lumMod val="95000"/>
                </a:schemeClr>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b" anchorCtr="0" forceAA="0" compatLnSpc="1">
                <a:prstTxWarp prst="textNoShape">
                  <a:avLst/>
                </a:prstTxWarp>
                <a:noAutofit/>
              </a:bodyPr>
              <a:lstStyle/>
              <a:p>
                <a:pPr algn="ctr" fontAlgn="base">
                  <a:spcBef>
                    <a:spcPts val="300"/>
                  </a:spcBef>
                  <a:spcAft>
                    <a:spcPct val="0"/>
                  </a:spcAft>
                </a:pPr>
                <a:r>
                  <a:rPr lang="en-US" sz="600"/>
                  <a:t>IMS</a:t>
                </a:r>
              </a:p>
            </p:txBody>
          </p:sp>
          <p:sp>
            <p:nvSpPr>
              <p:cNvPr id="184" name="Rectangle 183">
                <a:extLst>
                  <a:ext uri="{FF2B5EF4-FFF2-40B4-BE49-F238E27FC236}">
                    <a16:creationId xmlns:a16="http://schemas.microsoft.com/office/drawing/2014/main" id="{8323F9F1-9C6E-43F6-BD7E-9E57EA21BBA1}"/>
                  </a:ext>
                </a:extLst>
              </p:cNvPr>
              <p:cNvSpPr/>
              <p:nvPr/>
            </p:nvSpPr>
            <p:spPr bwMode="auto">
              <a:xfrm>
                <a:off x="6609042" y="3688477"/>
                <a:ext cx="543198" cy="477889"/>
              </a:xfrm>
              <a:prstGeom prst="rect">
                <a:avLst/>
              </a:prstGeom>
              <a:solidFill>
                <a:schemeClr val="bg1">
                  <a:lumMod val="95000"/>
                </a:schemeClr>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b" anchorCtr="0" forceAA="0" compatLnSpc="1">
                <a:prstTxWarp prst="textNoShape">
                  <a:avLst/>
                </a:prstTxWarp>
                <a:noAutofit/>
              </a:bodyPr>
              <a:lstStyle/>
              <a:p>
                <a:pPr algn="ctr" fontAlgn="base">
                  <a:spcBef>
                    <a:spcPts val="300"/>
                  </a:spcBef>
                  <a:spcAft>
                    <a:spcPct val="0"/>
                  </a:spcAft>
                </a:pPr>
                <a:r>
                  <a:rPr lang="en-US" sz="600"/>
                  <a:t>PC</a:t>
                </a:r>
              </a:p>
            </p:txBody>
          </p:sp>
          <p:sp>
            <p:nvSpPr>
              <p:cNvPr id="185" name="Rectangle 184">
                <a:extLst>
                  <a:ext uri="{FF2B5EF4-FFF2-40B4-BE49-F238E27FC236}">
                    <a16:creationId xmlns:a16="http://schemas.microsoft.com/office/drawing/2014/main" id="{E68B6DEA-565E-42E4-B1C6-BE4A827515FC}"/>
                  </a:ext>
                </a:extLst>
              </p:cNvPr>
              <p:cNvSpPr/>
              <p:nvPr/>
            </p:nvSpPr>
            <p:spPr bwMode="auto">
              <a:xfrm>
                <a:off x="7173328" y="3683583"/>
                <a:ext cx="543198" cy="477889"/>
              </a:xfrm>
              <a:prstGeom prst="rect">
                <a:avLst/>
              </a:prstGeom>
              <a:solidFill>
                <a:schemeClr val="bg1">
                  <a:lumMod val="95000"/>
                </a:schemeClr>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b" anchorCtr="0" forceAA="0" compatLnSpc="1">
                <a:prstTxWarp prst="textNoShape">
                  <a:avLst/>
                </a:prstTxWarp>
                <a:noAutofit/>
              </a:bodyPr>
              <a:lstStyle/>
              <a:p>
                <a:pPr algn="ctr" fontAlgn="base">
                  <a:spcBef>
                    <a:spcPts val="300"/>
                  </a:spcBef>
                  <a:spcAft>
                    <a:spcPct val="0"/>
                  </a:spcAft>
                </a:pPr>
                <a:r>
                  <a:rPr lang="en-US" sz="600"/>
                  <a:t>UDM</a:t>
                </a:r>
              </a:p>
            </p:txBody>
          </p:sp>
          <p:sp>
            <p:nvSpPr>
              <p:cNvPr id="186" name="Rectangle 185">
                <a:extLst>
                  <a:ext uri="{FF2B5EF4-FFF2-40B4-BE49-F238E27FC236}">
                    <a16:creationId xmlns:a16="http://schemas.microsoft.com/office/drawing/2014/main" id="{00549EA3-55C8-463D-8951-C206339C46E1}"/>
                  </a:ext>
                </a:extLst>
              </p:cNvPr>
              <p:cNvSpPr/>
              <p:nvPr/>
            </p:nvSpPr>
            <p:spPr bwMode="auto">
              <a:xfrm>
                <a:off x="6045317" y="4287751"/>
                <a:ext cx="543198" cy="477889"/>
              </a:xfrm>
              <a:prstGeom prst="rect">
                <a:avLst/>
              </a:prstGeom>
              <a:solidFill>
                <a:schemeClr val="bg1">
                  <a:lumMod val="95000"/>
                </a:schemeClr>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b" anchorCtr="0" forceAA="0" compatLnSpc="1">
                <a:prstTxWarp prst="textNoShape">
                  <a:avLst/>
                </a:prstTxWarp>
                <a:noAutofit/>
              </a:bodyPr>
              <a:lstStyle/>
              <a:p>
                <a:pPr marR="0" algn="ctr" defTabSz="914400" rtl="0" eaLnBrk="1" fontAlgn="base" latinLnBrk="0" hangingPunct="1">
                  <a:lnSpc>
                    <a:spcPct val="100000"/>
                  </a:lnSpc>
                  <a:spcBef>
                    <a:spcPts val="300"/>
                  </a:spcBef>
                  <a:spcAft>
                    <a:spcPct val="0"/>
                  </a:spcAft>
                  <a:buClrTx/>
                  <a:buSzTx/>
                  <a:tabLst/>
                </a:pPr>
                <a:r>
                  <a:rPr kumimoji="0" lang="en-US" sz="600" b="0" i="0" u="none" strike="noStrike" cap="none" normalizeH="0" baseline="0" err="1">
                    <a:ln>
                      <a:noFill/>
                    </a:ln>
                    <a:effectLst/>
                    <a:latin typeface="+mn-lt"/>
                  </a:rPr>
                  <a:t>xyz</a:t>
                </a:r>
                <a:endParaRPr kumimoji="0" lang="en-US" sz="600" b="0" i="0" u="none" strike="noStrike" cap="none" normalizeH="0" baseline="0">
                  <a:ln>
                    <a:noFill/>
                  </a:ln>
                  <a:effectLst/>
                  <a:latin typeface="+mn-lt"/>
                </a:endParaRPr>
              </a:p>
            </p:txBody>
          </p:sp>
          <p:sp>
            <p:nvSpPr>
              <p:cNvPr id="187" name="TextBox 186">
                <a:extLst>
                  <a:ext uri="{FF2B5EF4-FFF2-40B4-BE49-F238E27FC236}">
                    <a16:creationId xmlns:a16="http://schemas.microsoft.com/office/drawing/2014/main" id="{8E499FAB-948D-4025-910B-B9156A0E582C}"/>
                  </a:ext>
                </a:extLst>
              </p:cNvPr>
              <p:cNvSpPr txBox="1"/>
              <p:nvPr/>
            </p:nvSpPr>
            <p:spPr bwMode="auto">
              <a:xfrm>
                <a:off x="5506009" y="3688478"/>
                <a:ext cx="208666" cy="328317"/>
              </a:xfrm>
              <a:prstGeom prst="rect">
                <a:avLst/>
              </a:prstGeom>
              <a:solidFill>
                <a:schemeClr val="bg1"/>
              </a:solidFill>
              <a:ln w="1905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90000"/>
                  </a:lnSpc>
                  <a:spcBef>
                    <a:spcPts val="30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 </a:t>
                </a:r>
                <a:br>
                  <a:rPr kumimoji="0" lang="en-US" sz="10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br>
                <a:r>
                  <a:rPr kumimoji="0" lang="en-US" sz="700" b="0" i="0" u="none" strike="noStrike" kern="1200" cap="none" spc="0" normalizeH="0" baseline="0" noProof="0">
                    <a:ln>
                      <a:noFill/>
                    </a:ln>
                    <a:solidFill>
                      <a:srgbClr val="181818"/>
                    </a:solidFill>
                    <a:effectLst/>
                    <a:uLnTx/>
                    <a:uFillTx/>
                    <a:latin typeface="Ericsson Hilda"/>
                    <a:ea typeface="+mn-ea"/>
                    <a:cs typeface="+mn-cs"/>
                  </a:rPr>
                  <a:t>NF</a:t>
                </a:r>
              </a:p>
            </p:txBody>
          </p:sp>
          <p:sp>
            <p:nvSpPr>
              <p:cNvPr id="188" name="TextBox 187">
                <a:extLst>
                  <a:ext uri="{FF2B5EF4-FFF2-40B4-BE49-F238E27FC236}">
                    <a16:creationId xmlns:a16="http://schemas.microsoft.com/office/drawing/2014/main" id="{F5C68953-9B6C-4987-94DD-485ED7432FA9}"/>
                  </a:ext>
                </a:extLst>
              </p:cNvPr>
              <p:cNvSpPr txBox="1"/>
              <p:nvPr/>
            </p:nvSpPr>
            <p:spPr bwMode="auto">
              <a:xfrm>
                <a:off x="5782234" y="3688478"/>
                <a:ext cx="208666" cy="328317"/>
              </a:xfrm>
              <a:prstGeom prst="rect">
                <a:avLst/>
              </a:prstGeom>
              <a:solidFill>
                <a:schemeClr val="bg1"/>
              </a:solidFill>
              <a:ln w="1905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90000"/>
                  </a:lnSpc>
                  <a:spcBef>
                    <a:spcPts val="30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 </a:t>
                </a:r>
                <a:br>
                  <a:rPr kumimoji="0" lang="en-US" sz="10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br>
                <a:r>
                  <a:rPr kumimoji="0" lang="en-US" sz="700" b="0" i="0" u="none" strike="noStrike" kern="1200" cap="none" spc="0" normalizeH="0" baseline="0" noProof="0">
                    <a:ln>
                      <a:noFill/>
                    </a:ln>
                    <a:solidFill>
                      <a:srgbClr val="181818"/>
                    </a:solidFill>
                    <a:effectLst/>
                    <a:uLnTx/>
                    <a:uFillTx/>
                    <a:latin typeface="Ericsson Hilda"/>
                    <a:ea typeface="+mn-ea"/>
                    <a:cs typeface="+mn-cs"/>
                  </a:rPr>
                  <a:t>NF</a:t>
                </a:r>
              </a:p>
            </p:txBody>
          </p:sp>
          <p:sp>
            <p:nvSpPr>
              <p:cNvPr id="189" name="TextBox 188">
                <a:extLst>
                  <a:ext uri="{FF2B5EF4-FFF2-40B4-BE49-F238E27FC236}">
                    <a16:creationId xmlns:a16="http://schemas.microsoft.com/office/drawing/2014/main" id="{240E4D30-DF50-4AF4-AB94-183B8CF4C0C1}"/>
                  </a:ext>
                </a:extLst>
              </p:cNvPr>
              <p:cNvSpPr txBox="1"/>
              <p:nvPr/>
            </p:nvSpPr>
            <p:spPr bwMode="auto">
              <a:xfrm>
                <a:off x="6066677" y="3688478"/>
                <a:ext cx="208666" cy="328317"/>
              </a:xfrm>
              <a:prstGeom prst="rect">
                <a:avLst/>
              </a:prstGeom>
              <a:solidFill>
                <a:schemeClr val="bg1"/>
              </a:solidFill>
              <a:ln w="1905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90000"/>
                  </a:lnSpc>
                  <a:spcBef>
                    <a:spcPts val="30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 </a:t>
                </a:r>
                <a:br>
                  <a:rPr kumimoji="0" lang="en-US" sz="10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br>
                <a:r>
                  <a:rPr kumimoji="0" lang="en-US" sz="700" b="0" i="0" u="none" strike="noStrike" kern="1200" cap="none" spc="0" normalizeH="0" baseline="0" noProof="0">
                    <a:ln>
                      <a:noFill/>
                    </a:ln>
                    <a:solidFill>
                      <a:srgbClr val="181818"/>
                    </a:solidFill>
                    <a:effectLst/>
                    <a:uLnTx/>
                    <a:uFillTx/>
                    <a:latin typeface="Ericsson Hilda"/>
                    <a:ea typeface="+mn-ea"/>
                    <a:cs typeface="+mn-cs"/>
                  </a:rPr>
                  <a:t>NF</a:t>
                </a:r>
              </a:p>
            </p:txBody>
          </p:sp>
          <p:sp>
            <p:nvSpPr>
              <p:cNvPr id="190" name="TextBox 189">
                <a:extLst>
                  <a:ext uri="{FF2B5EF4-FFF2-40B4-BE49-F238E27FC236}">
                    <a16:creationId xmlns:a16="http://schemas.microsoft.com/office/drawing/2014/main" id="{76077D5F-49A5-49BE-8885-14EF14815217}"/>
                  </a:ext>
                </a:extLst>
              </p:cNvPr>
              <p:cNvSpPr txBox="1"/>
              <p:nvPr/>
            </p:nvSpPr>
            <p:spPr bwMode="auto">
              <a:xfrm>
                <a:off x="6342902" y="3688478"/>
                <a:ext cx="208666" cy="328317"/>
              </a:xfrm>
              <a:prstGeom prst="rect">
                <a:avLst/>
              </a:prstGeom>
              <a:solidFill>
                <a:schemeClr val="bg1"/>
              </a:solidFill>
              <a:ln w="1905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90000"/>
                  </a:lnSpc>
                  <a:spcBef>
                    <a:spcPts val="30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 </a:t>
                </a:r>
                <a:br>
                  <a:rPr kumimoji="0" lang="en-US" sz="10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br>
                <a:r>
                  <a:rPr kumimoji="0" lang="en-US" sz="700" b="0" i="0" u="none" strike="noStrike" kern="1200" cap="none" spc="0" normalizeH="0" baseline="0" noProof="0">
                    <a:ln>
                      <a:noFill/>
                    </a:ln>
                    <a:solidFill>
                      <a:srgbClr val="181818"/>
                    </a:solidFill>
                    <a:effectLst/>
                    <a:uLnTx/>
                    <a:uFillTx/>
                    <a:latin typeface="Ericsson Hilda"/>
                    <a:ea typeface="+mn-ea"/>
                    <a:cs typeface="+mn-cs"/>
                  </a:rPr>
                  <a:t>NF</a:t>
                </a:r>
              </a:p>
            </p:txBody>
          </p:sp>
          <p:sp>
            <p:nvSpPr>
              <p:cNvPr id="191" name="TextBox 190">
                <a:extLst>
                  <a:ext uri="{FF2B5EF4-FFF2-40B4-BE49-F238E27FC236}">
                    <a16:creationId xmlns:a16="http://schemas.microsoft.com/office/drawing/2014/main" id="{D592A404-F03F-4D3C-AA85-A59D3EE9B4D7}"/>
                  </a:ext>
                </a:extLst>
              </p:cNvPr>
              <p:cNvSpPr txBox="1"/>
              <p:nvPr/>
            </p:nvSpPr>
            <p:spPr bwMode="auto">
              <a:xfrm>
                <a:off x="6631576" y="3693150"/>
                <a:ext cx="208666" cy="328317"/>
              </a:xfrm>
              <a:prstGeom prst="rect">
                <a:avLst/>
              </a:prstGeom>
              <a:solidFill>
                <a:schemeClr val="bg1"/>
              </a:solidFill>
              <a:ln w="1905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90000"/>
                  </a:lnSpc>
                  <a:spcBef>
                    <a:spcPts val="30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 </a:t>
                </a:r>
                <a:br>
                  <a:rPr kumimoji="0" lang="en-US" sz="10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br>
                <a:r>
                  <a:rPr kumimoji="0" lang="en-US" sz="700" b="0" i="0" u="none" strike="noStrike" kern="1200" cap="none" spc="0" normalizeH="0" baseline="0" noProof="0">
                    <a:ln>
                      <a:noFill/>
                    </a:ln>
                    <a:solidFill>
                      <a:srgbClr val="181818"/>
                    </a:solidFill>
                    <a:effectLst/>
                    <a:uLnTx/>
                    <a:uFillTx/>
                    <a:latin typeface="Ericsson Hilda"/>
                    <a:ea typeface="+mn-ea"/>
                    <a:cs typeface="+mn-cs"/>
                  </a:rPr>
                  <a:t>NF</a:t>
                </a:r>
              </a:p>
            </p:txBody>
          </p:sp>
          <p:sp>
            <p:nvSpPr>
              <p:cNvPr id="192" name="TextBox 191">
                <a:extLst>
                  <a:ext uri="{FF2B5EF4-FFF2-40B4-BE49-F238E27FC236}">
                    <a16:creationId xmlns:a16="http://schemas.microsoft.com/office/drawing/2014/main" id="{F3D466B7-8889-438E-ADDD-E0750C75BC6D}"/>
                  </a:ext>
                </a:extLst>
              </p:cNvPr>
              <p:cNvSpPr txBox="1"/>
              <p:nvPr/>
            </p:nvSpPr>
            <p:spPr bwMode="auto">
              <a:xfrm>
                <a:off x="6907801" y="3693150"/>
                <a:ext cx="208666" cy="328317"/>
              </a:xfrm>
              <a:prstGeom prst="rect">
                <a:avLst/>
              </a:prstGeom>
              <a:solidFill>
                <a:schemeClr val="bg1"/>
              </a:solidFill>
              <a:ln w="1905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90000"/>
                  </a:lnSpc>
                  <a:spcBef>
                    <a:spcPts val="30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 </a:t>
                </a:r>
                <a:br>
                  <a:rPr kumimoji="0" lang="en-US" sz="10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br>
                <a:r>
                  <a:rPr kumimoji="0" lang="en-US" sz="700" b="0" i="0" u="none" strike="noStrike" kern="1200" cap="none" spc="0" normalizeH="0" baseline="0" noProof="0">
                    <a:ln>
                      <a:noFill/>
                    </a:ln>
                    <a:solidFill>
                      <a:srgbClr val="181818"/>
                    </a:solidFill>
                    <a:effectLst/>
                    <a:uLnTx/>
                    <a:uFillTx/>
                    <a:latin typeface="Ericsson Hilda"/>
                    <a:ea typeface="+mn-ea"/>
                    <a:cs typeface="+mn-cs"/>
                  </a:rPr>
                  <a:t>NF</a:t>
                </a:r>
              </a:p>
            </p:txBody>
          </p:sp>
          <p:sp>
            <p:nvSpPr>
              <p:cNvPr id="193" name="TextBox 192">
                <a:extLst>
                  <a:ext uri="{FF2B5EF4-FFF2-40B4-BE49-F238E27FC236}">
                    <a16:creationId xmlns:a16="http://schemas.microsoft.com/office/drawing/2014/main" id="{1053253D-184E-4F2A-9C9C-9DE7E6076D2D}"/>
                  </a:ext>
                </a:extLst>
              </p:cNvPr>
              <p:cNvSpPr txBox="1"/>
              <p:nvPr/>
            </p:nvSpPr>
            <p:spPr bwMode="auto">
              <a:xfrm>
                <a:off x="7184026" y="3688774"/>
                <a:ext cx="208666" cy="328317"/>
              </a:xfrm>
              <a:prstGeom prst="rect">
                <a:avLst/>
              </a:prstGeom>
              <a:solidFill>
                <a:schemeClr val="bg1"/>
              </a:solidFill>
              <a:ln w="1905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90000"/>
                  </a:lnSpc>
                  <a:spcBef>
                    <a:spcPts val="30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 </a:t>
                </a:r>
                <a:br>
                  <a:rPr kumimoji="0" lang="en-US" sz="10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br>
                <a:r>
                  <a:rPr kumimoji="0" lang="en-US" sz="700" b="0" i="0" u="none" strike="noStrike" kern="1200" cap="none" spc="0" normalizeH="0" baseline="0" noProof="0">
                    <a:ln>
                      <a:noFill/>
                    </a:ln>
                    <a:solidFill>
                      <a:srgbClr val="181818"/>
                    </a:solidFill>
                    <a:effectLst/>
                    <a:uLnTx/>
                    <a:uFillTx/>
                    <a:latin typeface="Ericsson Hilda"/>
                    <a:ea typeface="+mn-ea"/>
                    <a:cs typeface="+mn-cs"/>
                  </a:rPr>
                  <a:t>NF</a:t>
                </a:r>
              </a:p>
            </p:txBody>
          </p:sp>
          <p:sp>
            <p:nvSpPr>
              <p:cNvPr id="194" name="TextBox 193">
                <a:extLst>
                  <a:ext uri="{FF2B5EF4-FFF2-40B4-BE49-F238E27FC236}">
                    <a16:creationId xmlns:a16="http://schemas.microsoft.com/office/drawing/2014/main" id="{F0AAA05E-7DA5-40E7-B7F1-FB545F291F99}"/>
                  </a:ext>
                </a:extLst>
              </p:cNvPr>
              <p:cNvSpPr txBox="1"/>
              <p:nvPr/>
            </p:nvSpPr>
            <p:spPr bwMode="auto">
              <a:xfrm>
                <a:off x="7460251" y="3688774"/>
                <a:ext cx="208666" cy="328317"/>
              </a:xfrm>
              <a:prstGeom prst="rect">
                <a:avLst/>
              </a:prstGeom>
              <a:solidFill>
                <a:schemeClr val="bg1"/>
              </a:solidFill>
              <a:ln w="1905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90000"/>
                  </a:lnSpc>
                  <a:spcBef>
                    <a:spcPts val="30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 </a:t>
                </a:r>
                <a:br>
                  <a:rPr kumimoji="0" lang="en-US" sz="10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br>
                <a:r>
                  <a:rPr kumimoji="0" lang="en-US" sz="700" b="0" i="0" u="none" strike="noStrike" kern="1200" cap="none" spc="0" normalizeH="0" baseline="0" noProof="0">
                    <a:ln>
                      <a:noFill/>
                    </a:ln>
                    <a:solidFill>
                      <a:srgbClr val="181818"/>
                    </a:solidFill>
                    <a:effectLst/>
                    <a:uLnTx/>
                    <a:uFillTx/>
                    <a:latin typeface="Ericsson Hilda"/>
                    <a:ea typeface="+mn-ea"/>
                    <a:cs typeface="+mn-cs"/>
                  </a:rPr>
                  <a:t>NF</a:t>
                </a:r>
              </a:p>
            </p:txBody>
          </p:sp>
          <p:sp>
            <p:nvSpPr>
              <p:cNvPr id="195" name="TextBox 194">
                <a:extLst>
                  <a:ext uri="{FF2B5EF4-FFF2-40B4-BE49-F238E27FC236}">
                    <a16:creationId xmlns:a16="http://schemas.microsoft.com/office/drawing/2014/main" id="{28270BFB-E9B3-469B-AF09-CAF8BC9AB931}"/>
                  </a:ext>
                </a:extLst>
              </p:cNvPr>
              <p:cNvSpPr txBox="1"/>
              <p:nvPr/>
            </p:nvSpPr>
            <p:spPr bwMode="auto">
              <a:xfrm>
                <a:off x="6095406" y="4287751"/>
                <a:ext cx="208666" cy="328317"/>
              </a:xfrm>
              <a:prstGeom prst="rect">
                <a:avLst/>
              </a:prstGeom>
              <a:solidFill>
                <a:schemeClr val="bg1"/>
              </a:solidFill>
              <a:ln w="1905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90000"/>
                  </a:lnSpc>
                  <a:spcBef>
                    <a:spcPts val="30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 </a:t>
                </a:r>
                <a:br>
                  <a:rPr kumimoji="0" lang="en-US" sz="10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br>
                <a:r>
                  <a:rPr kumimoji="0" lang="en-US" sz="700" b="0" i="0" u="none" strike="noStrike" kern="1200" cap="none" spc="0" normalizeH="0" baseline="0" noProof="0">
                    <a:ln>
                      <a:noFill/>
                    </a:ln>
                    <a:solidFill>
                      <a:srgbClr val="181818"/>
                    </a:solidFill>
                    <a:effectLst/>
                    <a:uLnTx/>
                    <a:uFillTx/>
                    <a:latin typeface="Ericsson Hilda"/>
                    <a:ea typeface="+mn-ea"/>
                    <a:cs typeface="+mn-cs"/>
                  </a:rPr>
                  <a:t>NF</a:t>
                </a:r>
              </a:p>
            </p:txBody>
          </p:sp>
          <p:sp>
            <p:nvSpPr>
              <p:cNvPr id="196" name="TextBox 195">
                <a:extLst>
                  <a:ext uri="{FF2B5EF4-FFF2-40B4-BE49-F238E27FC236}">
                    <a16:creationId xmlns:a16="http://schemas.microsoft.com/office/drawing/2014/main" id="{919BFE49-A84A-4389-AF8E-51D143C5CF48}"/>
                  </a:ext>
                </a:extLst>
              </p:cNvPr>
              <p:cNvSpPr txBox="1"/>
              <p:nvPr/>
            </p:nvSpPr>
            <p:spPr bwMode="auto">
              <a:xfrm>
                <a:off x="6371631" y="4287751"/>
                <a:ext cx="208666" cy="328317"/>
              </a:xfrm>
              <a:prstGeom prst="rect">
                <a:avLst/>
              </a:prstGeom>
              <a:solidFill>
                <a:schemeClr val="bg1"/>
              </a:solidFill>
              <a:ln w="1905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90000"/>
                  </a:lnSpc>
                  <a:spcBef>
                    <a:spcPts val="30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 </a:t>
                </a:r>
                <a:br>
                  <a:rPr kumimoji="0" lang="en-US" sz="10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br>
                <a:r>
                  <a:rPr kumimoji="0" lang="en-US" sz="700" b="0" i="0" u="none" strike="noStrike" kern="1200" cap="none" spc="0" normalizeH="0" baseline="0" noProof="0">
                    <a:ln>
                      <a:noFill/>
                    </a:ln>
                    <a:solidFill>
                      <a:srgbClr val="181818"/>
                    </a:solidFill>
                    <a:effectLst/>
                    <a:uLnTx/>
                    <a:uFillTx/>
                    <a:latin typeface="Ericsson Hilda"/>
                    <a:ea typeface="+mn-ea"/>
                    <a:cs typeface="+mn-cs"/>
                  </a:rPr>
                  <a:t>NF</a:t>
                </a:r>
              </a:p>
            </p:txBody>
          </p:sp>
          <p:cxnSp>
            <p:nvCxnSpPr>
              <p:cNvPr id="197" name="Straight Connector 196">
                <a:extLst>
                  <a:ext uri="{FF2B5EF4-FFF2-40B4-BE49-F238E27FC236}">
                    <a16:creationId xmlns:a16="http://schemas.microsoft.com/office/drawing/2014/main" id="{2F5CC47E-DCD8-4059-B26E-96BD9360DF71}"/>
                  </a:ext>
                </a:extLst>
              </p:cNvPr>
              <p:cNvCxnSpPr>
                <a:cxnSpLocks/>
              </p:cNvCxnSpPr>
              <p:nvPr/>
            </p:nvCxnSpPr>
            <p:spPr bwMode="auto">
              <a:xfrm flipV="1">
                <a:off x="6588515" y="4369593"/>
                <a:ext cx="1039984" cy="157104"/>
              </a:xfrm>
              <a:prstGeom prst="line">
                <a:avLst/>
              </a:prstGeom>
              <a:solidFill>
                <a:schemeClr val="accent1"/>
              </a:solidFill>
              <a:ln w="6350" cap="flat" cmpd="sng" algn="ctr">
                <a:solidFill>
                  <a:schemeClr val="accent3"/>
                </a:solidFill>
                <a:prstDash val="solid"/>
                <a:round/>
                <a:headEnd type="none" w="med" len="med"/>
                <a:tailEnd type="none"/>
              </a:ln>
              <a:effectLst/>
            </p:spPr>
          </p:cxnSp>
          <p:sp>
            <p:nvSpPr>
              <p:cNvPr id="198" name="Rectangle 197">
                <a:extLst>
                  <a:ext uri="{FF2B5EF4-FFF2-40B4-BE49-F238E27FC236}">
                    <a16:creationId xmlns:a16="http://schemas.microsoft.com/office/drawing/2014/main" id="{C61F58B5-1662-4650-A5A4-77F31165C494}"/>
                  </a:ext>
                </a:extLst>
              </p:cNvPr>
              <p:cNvSpPr/>
              <p:nvPr/>
            </p:nvSpPr>
            <p:spPr>
              <a:xfrm>
                <a:off x="7168890" y="4509041"/>
                <a:ext cx="394147" cy="35165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a:ln>
                      <a:noFill/>
                    </a:ln>
                    <a:solidFill>
                      <a:srgbClr val="181818"/>
                    </a:solidFill>
                    <a:effectLst/>
                    <a:uLnTx/>
                    <a:uFillTx/>
                    <a:latin typeface="Wingdings" panose="05000000000000000000" pitchFamily="2" charset="2"/>
                    <a:ea typeface="+mn-ea"/>
                    <a:cs typeface="+mn-cs"/>
                  </a:rPr>
                  <a:t></a:t>
                </a:r>
                <a:endParaRPr kumimoji="0" lang="sv-SE" sz="800" b="0" i="0" u="none" strike="noStrike" kern="1200" cap="none" spc="0" normalizeH="0" baseline="0" noProof="0">
                  <a:ln>
                    <a:noFill/>
                  </a:ln>
                  <a:solidFill>
                    <a:srgbClr val="181818"/>
                  </a:solidFill>
                  <a:effectLst/>
                  <a:uLnTx/>
                  <a:uFillTx/>
                  <a:latin typeface="MS Shell Dlg 2" panose="020B0604030504040204" pitchFamily="34" charset="0"/>
                  <a:ea typeface="+mn-ea"/>
                  <a:cs typeface="+mn-cs"/>
                </a:endParaRPr>
              </a:p>
            </p:txBody>
          </p:sp>
          <p:sp>
            <p:nvSpPr>
              <p:cNvPr id="199" name="Rectangle 198">
                <a:extLst>
                  <a:ext uri="{FF2B5EF4-FFF2-40B4-BE49-F238E27FC236}">
                    <a16:creationId xmlns:a16="http://schemas.microsoft.com/office/drawing/2014/main" id="{75C79D60-57F2-43D1-B98C-FF8A0D8F2677}"/>
                  </a:ext>
                </a:extLst>
              </p:cNvPr>
              <p:cNvSpPr/>
              <p:nvPr/>
            </p:nvSpPr>
            <p:spPr>
              <a:xfrm>
                <a:off x="8348066" y="4500467"/>
                <a:ext cx="394147" cy="35165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a:ln>
                      <a:noFill/>
                    </a:ln>
                    <a:solidFill>
                      <a:srgbClr val="181818"/>
                    </a:solidFill>
                    <a:effectLst/>
                    <a:uLnTx/>
                    <a:uFillTx/>
                    <a:latin typeface="Wingdings" panose="05000000000000000000" pitchFamily="2" charset="2"/>
                    <a:ea typeface="+mn-ea"/>
                    <a:cs typeface="+mn-cs"/>
                  </a:rPr>
                  <a:t></a:t>
                </a:r>
                <a:endParaRPr kumimoji="0" lang="sv-SE" sz="800" b="0" i="0" u="none" strike="noStrike" kern="1200" cap="none" spc="0" normalizeH="0" baseline="0" noProof="0">
                  <a:ln>
                    <a:noFill/>
                  </a:ln>
                  <a:solidFill>
                    <a:srgbClr val="181818"/>
                  </a:solidFill>
                  <a:effectLst/>
                  <a:uLnTx/>
                  <a:uFillTx/>
                  <a:latin typeface="MS Shell Dlg 2" panose="020B0604030504040204" pitchFamily="34" charset="0"/>
                  <a:ea typeface="+mn-ea"/>
                  <a:cs typeface="+mn-cs"/>
                </a:endParaRPr>
              </a:p>
            </p:txBody>
          </p:sp>
          <p:cxnSp>
            <p:nvCxnSpPr>
              <p:cNvPr id="200" name="Straight Connector 199">
                <a:extLst>
                  <a:ext uri="{FF2B5EF4-FFF2-40B4-BE49-F238E27FC236}">
                    <a16:creationId xmlns:a16="http://schemas.microsoft.com/office/drawing/2014/main" id="{EDD3B510-6047-44BE-B4BF-6BE8C9FD7C6D}"/>
                  </a:ext>
                </a:extLst>
              </p:cNvPr>
              <p:cNvCxnSpPr>
                <a:cxnSpLocks/>
                <a:stCxn id="199" idx="0"/>
              </p:cNvCxnSpPr>
              <p:nvPr/>
            </p:nvCxnSpPr>
            <p:spPr bwMode="auto">
              <a:xfrm flipH="1" flipV="1">
                <a:off x="8517503" y="4201761"/>
                <a:ext cx="27636" cy="298706"/>
              </a:xfrm>
              <a:prstGeom prst="line">
                <a:avLst/>
              </a:prstGeom>
              <a:solidFill>
                <a:schemeClr val="accent1"/>
              </a:solidFill>
              <a:ln w="12700" cap="flat" cmpd="sng" algn="ctr">
                <a:solidFill>
                  <a:schemeClr val="tx1"/>
                </a:solidFill>
                <a:prstDash val="dash"/>
                <a:round/>
                <a:headEnd type="none" w="med" len="med"/>
                <a:tailEnd type="none"/>
              </a:ln>
              <a:effectLst/>
            </p:spPr>
          </p:cxnSp>
          <p:sp>
            <p:nvSpPr>
              <p:cNvPr id="201" name="Rectangle 200">
                <a:extLst>
                  <a:ext uri="{FF2B5EF4-FFF2-40B4-BE49-F238E27FC236}">
                    <a16:creationId xmlns:a16="http://schemas.microsoft.com/office/drawing/2014/main" id="{09A47106-515B-46C6-8C4C-AA411349CEC1}"/>
                  </a:ext>
                </a:extLst>
              </p:cNvPr>
              <p:cNvSpPr/>
              <p:nvPr/>
            </p:nvSpPr>
            <p:spPr bwMode="auto">
              <a:xfrm>
                <a:off x="8419127" y="3678497"/>
                <a:ext cx="832267" cy="477889"/>
              </a:xfrm>
              <a:prstGeom prst="rect">
                <a:avLst/>
              </a:prstGeom>
              <a:solidFill>
                <a:schemeClr val="bg1">
                  <a:lumMod val="95000"/>
                </a:schemeClr>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b" anchorCtr="0" forceAA="0" compatLnSpc="1">
                <a:prstTxWarp prst="textNoShape">
                  <a:avLst/>
                </a:prstTxWarp>
                <a:noAutofit/>
              </a:bodyPr>
              <a:lstStyle/>
              <a:p>
                <a:pPr marR="0" algn="ctr" defTabSz="914400" rtl="0" eaLnBrk="1" fontAlgn="base" latinLnBrk="0" hangingPunct="1">
                  <a:lnSpc>
                    <a:spcPct val="100000"/>
                  </a:lnSpc>
                  <a:spcBef>
                    <a:spcPts val="300"/>
                  </a:spcBef>
                  <a:spcAft>
                    <a:spcPct val="0"/>
                  </a:spcAft>
                  <a:buClrTx/>
                  <a:buSzTx/>
                  <a:tabLst/>
                </a:pPr>
                <a:r>
                  <a:rPr kumimoji="0" lang="en-US" sz="600" b="0" i="0" u="none" strike="noStrike" cap="none" normalizeH="0" baseline="0">
                    <a:ln>
                      <a:noFill/>
                    </a:ln>
                    <a:effectLst/>
                    <a:latin typeface="+mn-lt"/>
                  </a:rPr>
                  <a:t>CHG</a:t>
                </a:r>
              </a:p>
            </p:txBody>
          </p:sp>
          <p:sp>
            <p:nvSpPr>
              <p:cNvPr id="202" name="Rectangle 201">
                <a:extLst>
                  <a:ext uri="{FF2B5EF4-FFF2-40B4-BE49-F238E27FC236}">
                    <a16:creationId xmlns:a16="http://schemas.microsoft.com/office/drawing/2014/main" id="{04735641-DB2C-4366-9069-DE1B3B2A3D85}"/>
                  </a:ext>
                </a:extLst>
              </p:cNvPr>
              <p:cNvSpPr/>
              <p:nvPr/>
            </p:nvSpPr>
            <p:spPr bwMode="auto">
              <a:xfrm>
                <a:off x="9282901" y="3678496"/>
                <a:ext cx="1380019" cy="477889"/>
              </a:xfrm>
              <a:prstGeom prst="rect">
                <a:avLst/>
              </a:prstGeom>
              <a:solidFill>
                <a:schemeClr val="bg1">
                  <a:lumMod val="95000"/>
                </a:schemeClr>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b" anchorCtr="0" forceAA="0" compatLnSpc="1">
                <a:prstTxWarp prst="textNoShape">
                  <a:avLst/>
                </a:prstTxWarp>
                <a:noAutofit/>
              </a:bodyPr>
              <a:lstStyle/>
              <a:p>
                <a:pPr algn="ctr" fontAlgn="base">
                  <a:spcBef>
                    <a:spcPts val="300"/>
                  </a:spcBef>
                  <a:spcAft>
                    <a:spcPct val="0"/>
                  </a:spcAft>
                </a:pPr>
                <a:r>
                  <a:rPr lang="en-US" sz="600"/>
                  <a:t>PC</a:t>
                </a:r>
              </a:p>
            </p:txBody>
          </p:sp>
          <p:sp>
            <p:nvSpPr>
              <p:cNvPr id="203" name="TextBox 202">
                <a:extLst>
                  <a:ext uri="{FF2B5EF4-FFF2-40B4-BE49-F238E27FC236}">
                    <a16:creationId xmlns:a16="http://schemas.microsoft.com/office/drawing/2014/main" id="{C6C94123-BB79-47B3-8D07-A3C8484035BD}"/>
                  </a:ext>
                </a:extLst>
              </p:cNvPr>
              <p:cNvSpPr txBox="1"/>
              <p:nvPr/>
            </p:nvSpPr>
            <p:spPr bwMode="auto">
              <a:xfrm>
                <a:off x="8454226" y="3688478"/>
                <a:ext cx="208666" cy="328317"/>
              </a:xfrm>
              <a:prstGeom prst="rect">
                <a:avLst/>
              </a:prstGeom>
              <a:solidFill>
                <a:schemeClr val="bg1"/>
              </a:solidFill>
              <a:ln w="1905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90000"/>
                  </a:lnSpc>
                  <a:spcBef>
                    <a:spcPts val="30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 </a:t>
                </a:r>
                <a:br>
                  <a:rPr kumimoji="0" lang="en-US" sz="10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br>
                <a:r>
                  <a:rPr kumimoji="0" lang="en-US" sz="700" b="0" i="0" u="none" strike="noStrike" kern="1200" cap="none" spc="0" normalizeH="0" baseline="0" noProof="0">
                    <a:ln>
                      <a:noFill/>
                    </a:ln>
                    <a:solidFill>
                      <a:srgbClr val="181818"/>
                    </a:solidFill>
                    <a:effectLst/>
                    <a:uLnTx/>
                    <a:uFillTx/>
                    <a:latin typeface="Ericsson Hilda"/>
                    <a:ea typeface="+mn-ea"/>
                    <a:cs typeface="+mn-cs"/>
                  </a:rPr>
                  <a:t>NF</a:t>
                </a:r>
              </a:p>
            </p:txBody>
          </p:sp>
          <p:sp>
            <p:nvSpPr>
              <p:cNvPr id="204" name="TextBox 203">
                <a:extLst>
                  <a:ext uri="{FF2B5EF4-FFF2-40B4-BE49-F238E27FC236}">
                    <a16:creationId xmlns:a16="http://schemas.microsoft.com/office/drawing/2014/main" id="{07365F69-1EC6-4262-98FD-CFF46C5B3611}"/>
                  </a:ext>
                </a:extLst>
              </p:cNvPr>
              <p:cNvSpPr txBox="1"/>
              <p:nvPr/>
            </p:nvSpPr>
            <p:spPr bwMode="auto">
              <a:xfrm>
                <a:off x="8730451" y="3688478"/>
                <a:ext cx="208666" cy="328317"/>
              </a:xfrm>
              <a:prstGeom prst="rect">
                <a:avLst/>
              </a:prstGeom>
              <a:solidFill>
                <a:schemeClr val="bg1"/>
              </a:solidFill>
              <a:ln w="1905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90000"/>
                  </a:lnSpc>
                  <a:spcBef>
                    <a:spcPts val="30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 </a:t>
                </a:r>
                <a:br>
                  <a:rPr kumimoji="0" lang="en-US" sz="10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br>
                <a:r>
                  <a:rPr kumimoji="0" lang="en-US" sz="700" b="0" i="0" u="none" strike="noStrike" kern="1200" cap="none" spc="0" normalizeH="0" baseline="0" noProof="0">
                    <a:ln>
                      <a:noFill/>
                    </a:ln>
                    <a:solidFill>
                      <a:srgbClr val="181818"/>
                    </a:solidFill>
                    <a:effectLst/>
                    <a:uLnTx/>
                    <a:uFillTx/>
                    <a:latin typeface="Ericsson Hilda"/>
                    <a:ea typeface="+mn-ea"/>
                    <a:cs typeface="+mn-cs"/>
                  </a:rPr>
                  <a:t>NF</a:t>
                </a:r>
              </a:p>
            </p:txBody>
          </p:sp>
          <p:sp>
            <p:nvSpPr>
              <p:cNvPr id="205" name="TextBox 204">
                <a:extLst>
                  <a:ext uri="{FF2B5EF4-FFF2-40B4-BE49-F238E27FC236}">
                    <a16:creationId xmlns:a16="http://schemas.microsoft.com/office/drawing/2014/main" id="{AD63F8EF-A26B-4AE3-A60C-2A7D91B96C1D}"/>
                  </a:ext>
                </a:extLst>
              </p:cNvPr>
              <p:cNvSpPr txBox="1"/>
              <p:nvPr/>
            </p:nvSpPr>
            <p:spPr bwMode="auto">
              <a:xfrm>
                <a:off x="9014894" y="3688478"/>
                <a:ext cx="208666" cy="328317"/>
              </a:xfrm>
              <a:prstGeom prst="rect">
                <a:avLst/>
              </a:prstGeom>
              <a:solidFill>
                <a:schemeClr val="bg1"/>
              </a:solidFill>
              <a:ln w="1905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90000"/>
                  </a:lnSpc>
                  <a:spcBef>
                    <a:spcPts val="30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 </a:t>
                </a:r>
                <a:br>
                  <a:rPr kumimoji="0" lang="en-US" sz="10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br>
                <a:r>
                  <a:rPr kumimoji="0" lang="en-US" sz="700" b="0" i="0" u="none" strike="noStrike" kern="1200" cap="none" spc="0" normalizeH="0" baseline="0" noProof="0">
                    <a:ln>
                      <a:noFill/>
                    </a:ln>
                    <a:solidFill>
                      <a:srgbClr val="181818"/>
                    </a:solidFill>
                    <a:effectLst/>
                    <a:uLnTx/>
                    <a:uFillTx/>
                    <a:latin typeface="Ericsson Hilda"/>
                    <a:ea typeface="+mn-ea"/>
                    <a:cs typeface="+mn-cs"/>
                  </a:rPr>
                  <a:t>NF</a:t>
                </a:r>
              </a:p>
            </p:txBody>
          </p:sp>
          <p:sp>
            <p:nvSpPr>
              <p:cNvPr id="206" name="TextBox 205">
                <a:extLst>
                  <a:ext uri="{FF2B5EF4-FFF2-40B4-BE49-F238E27FC236}">
                    <a16:creationId xmlns:a16="http://schemas.microsoft.com/office/drawing/2014/main" id="{AC53F171-2B68-4FAA-AA1A-5929AB8DF1C3}"/>
                  </a:ext>
                </a:extLst>
              </p:cNvPr>
              <p:cNvSpPr txBox="1"/>
              <p:nvPr/>
            </p:nvSpPr>
            <p:spPr bwMode="auto">
              <a:xfrm>
                <a:off x="9291119" y="3688478"/>
                <a:ext cx="208666" cy="328317"/>
              </a:xfrm>
              <a:prstGeom prst="rect">
                <a:avLst/>
              </a:prstGeom>
              <a:solidFill>
                <a:schemeClr val="bg1"/>
              </a:solidFill>
              <a:ln w="1905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90000"/>
                  </a:lnSpc>
                  <a:spcBef>
                    <a:spcPts val="30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 </a:t>
                </a:r>
                <a:br>
                  <a:rPr kumimoji="0" lang="en-US" sz="10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br>
                <a:r>
                  <a:rPr kumimoji="0" lang="en-US" sz="700" b="0" i="0" u="none" strike="noStrike" kern="1200" cap="none" spc="0" normalizeH="0" baseline="0" noProof="0">
                    <a:ln>
                      <a:noFill/>
                    </a:ln>
                    <a:solidFill>
                      <a:srgbClr val="181818"/>
                    </a:solidFill>
                    <a:effectLst/>
                    <a:uLnTx/>
                    <a:uFillTx/>
                    <a:latin typeface="Ericsson Hilda"/>
                    <a:ea typeface="+mn-ea"/>
                    <a:cs typeface="+mn-cs"/>
                  </a:rPr>
                  <a:t>NF</a:t>
                </a:r>
              </a:p>
            </p:txBody>
          </p:sp>
          <p:sp>
            <p:nvSpPr>
              <p:cNvPr id="207" name="TextBox 206">
                <a:extLst>
                  <a:ext uri="{FF2B5EF4-FFF2-40B4-BE49-F238E27FC236}">
                    <a16:creationId xmlns:a16="http://schemas.microsoft.com/office/drawing/2014/main" id="{5DCA3A25-6875-4580-A3DE-D8658F55582B}"/>
                  </a:ext>
                </a:extLst>
              </p:cNvPr>
              <p:cNvSpPr txBox="1"/>
              <p:nvPr/>
            </p:nvSpPr>
            <p:spPr bwMode="auto">
              <a:xfrm>
                <a:off x="9579793" y="3693150"/>
                <a:ext cx="208666" cy="328317"/>
              </a:xfrm>
              <a:prstGeom prst="rect">
                <a:avLst/>
              </a:prstGeom>
              <a:solidFill>
                <a:schemeClr val="bg1"/>
              </a:solidFill>
              <a:ln w="1905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90000"/>
                  </a:lnSpc>
                  <a:spcBef>
                    <a:spcPts val="30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 </a:t>
                </a:r>
                <a:br>
                  <a:rPr kumimoji="0" lang="en-US" sz="10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br>
                <a:r>
                  <a:rPr kumimoji="0" lang="en-US" sz="700" b="0" i="0" u="none" strike="noStrike" kern="1200" cap="none" spc="0" normalizeH="0" baseline="0" noProof="0">
                    <a:ln>
                      <a:noFill/>
                    </a:ln>
                    <a:solidFill>
                      <a:srgbClr val="181818"/>
                    </a:solidFill>
                    <a:effectLst/>
                    <a:uLnTx/>
                    <a:uFillTx/>
                    <a:latin typeface="Ericsson Hilda"/>
                    <a:ea typeface="+mn-ea"/>
                    <a:cs typeface="+mn-cs"/>
                  </a:rPr>
                  <a:t>NF</a:t>
                </a:r>
              </a:p>
            </p:txBody>
          </p:sp>
          <p:sp>
            <p:nvSpPr>
              <p:cNvPr id="208" name="TextBox 207">
                <a:extLst>
                  <a:ext uri="{FF2B5EF4-FFF2-40B4-BE49-F238E27FC236}">
                    <a16:creationId xmlns:a16="http://schemas.microsoft.com/office/drawing/2014/main" id="{26609D43-DB88-4396-A32D-9F869F274D49}"/>
                  </a:ext>
                </a:extLst>
              </p:cNvPr>
              <p:cNvSpPr txBox="1"/>
              <p:nvPr/>
            </p:nvSpPr>
            <p:spPr bwMode="auto">
              <a:xfrm>
                <a:off x="9856018" y="3693150"/>
                <a:ext cx="208666" cy="328317"/>
              </a:xfrm>
              <a:prstGeom prst="rect">
                <a:avLst/>
              </a:prstGeom>
              <a:solidFill>
                <a:schemeClr val="bg1"/>
              </a:solidFill>
              <a:ln w="1905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90000"/>
                  </a:lnSpc>
                  <a:spcBef>
                    <a:spcPts val="30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 </a:t>
                </a:r>
                <a:br>
                  <a:rPr kumimoji="0" lang="en-US" sz="10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br>
                <a:r>
                  <a:rPr kumimoji="0" lang="en-US" sz="700" b="0" i="0" u="none" strike="noStrike" kern="1200" cap="none" spc="0" normalizeH="0" baseline="0" noProof="0">
                    <a:ln>
                      <a:noFill/>
                    </a:ln>
                    <a:solidFill>
                      <a:srgbClr val="181818"/>
                    </a:solidFill>
                    <a:effectLst/>
                    <a:uLnTx/>
                    <a:uFillTx/>
                    <a:latin typeface="Ericsson Hilda"/>
                    <a:ea typeface="+mn-ea"/>
                    <a:cs typeface="+mn-cs"/>
                  </a:rPr>
                  <a:t>NF</a:t>
                </a:r>
              </a:p>
            </p:txBody>
          </p:sp>
          <p:sp>
            <p:nvSpPr>
              <p:cNvPr id="209" name="TextBox 208">
                <a:extLst>
                  <a:ext uri="{FF2B5EF4-FFF2-40B4-BE49-F238E27FC236}">
                    <a16:creationId xmlns:a16="http://schemas.microsoft.com/office/drawing/2014/main" id="{5DC644D9-18E6-45F7-99F1-1FC9D24960E5}"/>
                  </a:ext>
                </a:extLst>
              </p:cNvPr>
              <p:cNvSpPr txBox="1"/>
              <p:nvPr/>
            </p:nvSpPr>
            <p:spPr bwMode="auto">
              <a:xfrm>
                <a:off x="10132243" y="3688774"/>
                <a:ext cx="208666" cy="328317"/>
              </a:xfrm>
              <a:prstGeom prst="rect">
                <a:avLst/>
              </a:prstGeom>
              <a:solidFill>
                <a:schemeClr val="bg1"/>
              </a:solidFill>
              <a:ln w="1905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90000"/>
                  </a:lnSpc>
                  <a:spcBef>
                    <a:spcPts val="30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 </a:t>
                </a:r>
                <a:br>
                  <a:rPr kumimoji="0" lang="en-US" sz="10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br>
                <a:r>
                  <a:rPr kumimoji="0" lang="en-US" sz="700" b="0" i="0" u="none" strike="noStrike" kern="1200" cap="none" spc="0" normalizeH="0" baseline="0" noProof="0">
                    <a:ln>
                      <a:noFill/>
                    </a:ln>
                    <a:solidFill>
                      <a:srgbClr val="181818"/>
                    </a:solidFill>
                    <a:effectLst/>
                    <a:uLnTx/>
                    <a:uFillTx/>
                    <a:latin typeface="Ericsson Hilda"/>
                    <a:ea typeface="+mn-ea"/>
                    <a:cs typeface="+mn-cs"/>
                  </a:rPr>
                  <a:t>NF</a:t>
                </a:r>
              </a:p>
            </p:txBody>
          </p:sp>
          <p:sp>
            <p:nvSpPr>
              <p:cNvPr id="210" name="TextBox 209">
                <a:extLst>
                  <a:ext uri="{FF2B5EF4-FFF2-40B4-BE49-F238E27FC236}">
                    <a16:creationId xmlns:a16="http://schemas.microsoft.com/office/drawing/2014/main" id="{6DF2FCD2-85E0-4B5A-991C-7B1B5AF87657}"/>
                  </a:ext>
                </a:extLst>
              </p:cNvPr>
              <p:cNvSpPr txBox="1"/>
              <p:nvPr/>
            </p:nvSpPr>
            <p:spPr bwMode="auto">
              <a:xfrm>
                <a:off x="10408468" y="3688774"/>
                <a:ext cx="208666" cy="328317"/>
              </a:xfrm>
              <a:prstGeom prst="rect">
                <a:avLst/>
              </a:prstGeom>
              <a:solidFill>
                <a:schemeClr val="bg1"/>
              </a:solidFill>
              <a:ln w="1905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90000"/>
                  </a:lnSpc>
                  <a:spcBef>
                    <a:spcPts val="30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 </a:t>
                </a:r>
                <a:br>
                  <a:rPr kumimoji="0" lang="en-US" sz="10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br>
                <a:r>
                  <a:rPr kumimoji="0" lang="en-US" sz="700" b="0" i="0" u="none" strike="noStrike" kern="1200" cap="none" spc="0" normalizeH="0" baseline="0" noProof="0">
                    <a:ln>
                      <a:noFill/>
                    </a:ln>
                    <a:solidFill>
                      <a:srgbClr val="181818"/>
                    </a:solidFill>
                    <a:effectLst/>
                    <a:uLnTx/>
                    <a:uFillTx/>
                    <a:latin typeface="Ericsson Hilda"/>
                    <a:ea typeface="+mn-ea"/>
                    <a:cs typeface="+mn-cs"/>
                  </a:rPr>
                  <a:t>NF</a:t>
                </a:r>
              </a:p>
            </p:txBody>
          </p:sp>
          <p:sp>
            <p:nvSpPr>
              <p:cNvPr id="211" name="Rectangle 210">
                <a:extLst>
                  <a:ext uri="{FF2B5EF4-FFF2-40B4-BE49-F238E27FC236}">
                    <a16:creationId xmlns:a16="http://schemas.microsoft.com/office/drawing/2014/main" id="{97B2BCE2-4EFA-482C-BAD8-825F96CD3C2A}"/>
                  </a:ext>
                </a:extLst>
              </p:cNvPr>
              <p:cNvSpPr/>
              <p:nvPr/>
            </p:nvSpPr>
            <p:spPr>
              <a:xfrm>
                <a:off x="7447260" y="4562063"/>
                <a:ext cx="115417" cy="246160"/>
              </a:xfrm>
              <a:prstGeom prst="rect">
                <a:avLst/>
              </a:prstGeom>
            </p:spPr>
            <p:txBody>
              <a:bodyPr wrap="square" lIns="0" tIns="0" rIns="0" bIns="0" anchor="ctr" anchorCtr="0">
                <a:spAutoFit/>
              </a:bodyPr>
              <a:lstStyle/>
              <a:p>
                <a:pPr algn="ctr"/>
                <a:r>
                  <a:rPr lang="sv-SE" sz="1400">
                    <a:latin typeface="Wingdings" panose="05000000000000000000" pitchFamily="2" charset="2"/>
                  </a:rPr>
                  <a:t></a:t>
                </a:r>
              </a:p>
            </p:txBody>
          </p:sp>
          <p:sp>
            <p:nvSpPr>
              <p:cNvPr id="212" name="Rectangle 211">
                <a:extLst>
                  <a:ext uri="{FF2B5EF4-FFF2-40B4-BE49-F238E27FC236}">
                    <a16:creationId xmlns:a16="http://schemas.microsoft.com/office/drawing/2014/main" id="{39704CB7-034A-4576-8966-954FFA2F7130}"/>
                  </a:ext>
                </a:extLst>
              </p:cNvPr>
              <p:cNvSpPr/>
              <p:nvPr/>
            </p:nvSpPr>
            <p:spPr>
              <a:xfrm>
                <a:off x="8616717" y="4553489"/>
                <a:ext cx="115417" cy="246160"/>
              </a:xfrm>
              <a:prstGeom prst="rect">
                <a:avLst/>
              </a:prstGeom>
            </p:spPr>
            <p:txBody>
              <a:bodyPr wrap="square" lIns="0" tIns="0" rIns="0" bIns="0" anchor="ctr" anchorCtr="0">
                <a:spAutoFit/>
              </a:bodyPr>
              <a:lstStyle/>
              <a:p>
                <a:pPr algn="ctr"/>
                <a:r>
                  <a:rPr lang="sv-SE" sz="1400">
                    <a:latin typeface="Wingdings" panose="05000000000000000000" pitchFamily="2" charset="2"/>
                  </a:rPr>
                  <a:t></a:t>
                </a:r>
              </a:p>
            </p:txBody>
          </p:sp>
          <p:sp>
            <p:nvSpPr>
              <p:cNvPr id="213" name="Rectangle 212">
                <a:extLst>
                  <a:ext uri="{FF2B5EF4-FFF2-40B4-BE49-F238E27FC236}">
                    <a16:creationId xmlns:a16="http://schemas.microsoft.com/office/drawing/2014/main" id="{D92BE4A0-0E1E-4B9B-A1E5-FAE8EA940D0A}"/>
                  </a:ext>
                </a:extLst>
              </p:cNvPr>
              <p:cNvSpPr/>
              <p:nvPr/>
            </p:nvSpPr>
            <p:spPr>
              <a:xfrm>
                <a:off x="7616175" y="4562063"/>
                <a:ext cx="102566" cy="246160"/>
              </a:xfrm>
              <a:prstGeom prst="rect">
                <a:avLst/>
              </a:prstGeom>
            </p:spPr>
            <p:txBody>
              <a:bodyPr wrap="none" lIns="0" tIns="0" rIns="0" bIns="0" anchor="ctr" anchorCtr="0">
                <a:spAutoFit/>
              </a:bodyPr>
              <a:lstStyle/>
              <a:p>
                <a:pPr algn="ctr"/>
                <a:r>
                  <a:rPr lang="sv-SE" sz="1400">
                    <a:latin typeface="Wingdings" panose="05000000000000000000" pitchFamily="2" charset="2"/>
                  </a:rPr>
                  <a:t></a:t>
                </a:r>
                <a:endParaRPr lang="sv-SE" sz="800">
                  <a:latin typeface="MS Shell Dlg 2" panose="020B0604030504040204" pitchFamily="34" charset="0"/>
                </a:endParaRPr>
              </a:p>
            </p:txBody>
          </p:sp>
          <p:sp>
            <p:nvSpPr>
              <p:cNvPr id="214" name="Rectangle 213">
                <a:extLst>
                  <a:ext uri="{FF2B5EF4-FFF2-40B4-BE49-F238E27FC236}">
                    <a16:creationId xmlns:a16="http://schemas.microsoft.com/office/drawing/2014/main" id="{CF19B1EF-C023-4510-BAF3-A1FC63ADDF71}"/>
                  </a:ext>
                </a:extLst>
              </p:cNvPr>
              <p:cNvSpPr/>
              <p:nvPr/>
            </p:nvSpPr>
            <p:spPr>
              <a:xfrm>
                <a:off x="8789111" y="4553489"/>
                <a:ext cx="102566" cy="246160"/>
              </a:xfrm>
              <a:prstGeom prst="rect">
                <a:avLst/>
              </a:prstGeom>
            </p:spPr>
            <p:txBody>
              <a:bodyPr wrap="none" lIns="0" tIns="0" rIns="0" bIns="0" anchor="ctr" anchorCtr="0">
                <a:spAutoFit/>
              </a:bodyPr>
              <a:lstStyle/>
              <a:p>
                <a:pPr algn="ctr"/>
                <a:r>
                  <a:rPr lang="sv-SE" sz="1400">
                    <a:latin typeface="Wingdings" panose="05000000000000000000" pitchFamily="2" charset="2"/>
                  </a:rPr>
                  <a:t></a:t>
                </a:r>
                <a:endParaRPr lang="sv-SE" sz="800">
                  <a:latin typeface="MS Shell Dlg 2" panose="020B0604030504040204" pitchFamily="34" charset="0"/>
                </a:endParaRPr>
              </a:p>
            </p:txBody>
          </p:sp>
          <p:sp>
            <p:nvSpPr>
              <p:cNvPr id="215" name="Rectangle 214">
                <a:extLst>
                  <a:ext uri="{FF2B5EF4-FFF2-40B4-BE49-F238E27FC236}">
                    <a16:creationId xmlns:a16="http://schemas.microsoft.com/office/drawing/2014/main" id="{C21D34BD-75FE-4E05-A79D-C26BD296E775}"/>
                  </a:ext>
                </a:extLst>
              </p:cNvPr>
              <p:cNvSpPr/>
              <p:nvPr/>
            </p:nvSpPr>
            <p:spPr>
              <a:xfrm>
                <a:off x="8968890" y="4553489"/>
                <a:ext cx="102566" cy="246160"/>
              </a:xfrm>
              <a:prstGeom prst="rect">
                <a:avLst/>
              </a:prstGeom>
            </p:spPr>
            <p:txBody>
              <a:bodyPr wrap="none" lIns="0" tIns="0" rIns="0" bIns="0" anchor="ctr" anchorCtr="0">
                <a:spAutoFit/>
              </a:bodyPr>
              <a:lstStyle/>
              <a:p>
                <a:pPr algn="ctr"/>
                <a:r>
                  <a:rPr lang="sv-SE" sz="1400">
                    <a:latin typeface="Wingdings" panose="05000000000000000000" pitchFamily="2" charset="2"/>
                  </a:rPr>
                  <a:t></a:t>
                </a:r>
              </a:p>
            </p:txBody>
          </p:sp>
          <p:sp>
            <p:nvSpPr>
              <p:cNvPr id="216" name="Rectangle 215">
                <a:extLst>
                  <a:ext uri="{FF2B5EF4-FFF2-40B4-BE49-F238E27FC236}">
                    <a16:creationId xmlns:a16="http://schemas.microsoft.com/office/drawing/2014/main" id="{C6605523-1D20-41C9-938A-CC9C157FEF2F}"/>
                  </a:ext>
                </a:extLst>
              </p:cNvPr>
              <p:cNvSpPr/>
              <p:nvPr/>
            </p:nvSpPr>
            <p:spPr>
              <a:xfrm>
                <a:off x="7795450" y="4562063"/>
                <a:ext cx="102566" cy="246160"/>
              </a:xfrm>
              <a:prstGeom prst="rect">
                <a:avLst/>
              </a:prstGeom>
            </p:spPr>
            <p:txBody>
              <a:bodyPr wrap="none" lIns="0" tIns="0" rIns="0" bIns="0" anchor="ctr" anchorCtr="0">
                <a:spAutoFit/>
              </a:bodyPr>
              <a:lstStyle/>
              <a:p>
                <a:pPr algn="ctr"/>
                <a:r>
                  <a:rPr lang="sv-SE" sz="1400">
                    <a:latin typeface="Wingdings" panose="05000000000000000000" pitchFamily="2" charset="2"/>
                  </a:rPr>
                  <a:t></a:t>
                </a:r>
              </a:p>
            </p:txBody>
          </p:sp>
        </p:grpSp>
        <p:grpSp>
          <p:nvGrpSpPr>
            <p:cNvPr id="221" name="Group 220">
              <a:extLst>
                <a:ext uri="{FF2B5EF4-FFF2-40B4-BE49-F238E27FC236}">
                  <a16:creationId xmlns:a16="http://schemas.microsoft.com/office/drawing/2014/main" id="{9132C805-E837-4663-8EDE-97445FEC024E}"/>
                </a:ext>
              </a:extLst>
            </p:cNvPr>
            <p:cNvGrpSpPr/>
            <p:nvPr/>
          </p:nvGrpSpPr>
          <p:grpSpPr>
            <a:xfrm>
              <a:off x="6096000" y="2227446"/>
              <a:ext cx="5947717" cy="1405775"/>
              <a:chOff x="5310394" y="1989321"/>
              <a:chExt cx="5947717" cy="1405775"/>
            </a:xfrm>
          </p:grpSpPr>
          <p:grpSp>
            <p:nvGrpSpPr>
              <p:cNvPr id="222" name="Group 221">
                <a:extLst>
                  <a:ext uri="{FF2B5EF4-FFF2-40B4-BE49-F238E27FC236}">
                    <a16:creationId xmlns:a16="http://schemas.microsoft.com/office/drawing/2014/main" id="{689E19D8-6922-4AC5-8816-C772DB5DB611}"/>
                  </a:ext>
                </a:extLst>
              </p:cNvPr>
              <p:cNvGrpSpPr/>
              <p:nvPr/>
            </p:nvGrpSpPr>
            <p:grpSpPr>
              <a:xfrm>
                <a:off x="8258611" y="1989321"/>
                <a:ext cx="2482348" cy="1405775"/>
                <a:chOff x="2118659" y="5656023"/>
                <a:chExt cx="384970" cy="540678"/>
              </a:xfrm>
            </p:grpSpPr>
            <p:sp>
              <p:nvSpPr>
                <p:cNvPr id="263" name="Rectangle 262">
                  <a:extLst>
                    <a:ext uri="{FF2B5EF4-FFF2-40B4-BE49-F238E27FC236}">
                      <a16:creationId xmlns:a16="http://schemas.microsoft.com/office/drawing/2014/main" id="{7F7B4BC0-9656-4E3F-A4FD-DCBB5B70701E}"/>
                    </a:ext>
                  </a:extLst>
                </p:cNvPr>
                <p:cNvSpPr/>
                <p:nvPr/>
              </p:nvSpPr>
              <p:spPr bwMode="auto">
                <a:xfrm>
                  <a:off x="2118659" y="5656023"/>
                  <a:ext cx="384970" cy="540678"/>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64" name="Rectangle 263">
                  <a:extLst>
                    <a:ext uri="{FF2B5EF4-FFF2-40B4-BE49-F238E27FC236}">
                      <a16:creationId xmlns:a16="http://schemas.microsoft.com/office/drawing/2014/main" id="{6716C232-30B0-45F3-BA57-C37FE570FF71}"/>
                    </a:ext>
                  </a:extLst>
                </p:cNvPr>
                <p:cNvSpPr/>
                <p:nvPr/>
              </p:nvSpPr>
              <p:spPr bwMode="auto">
                <a:xfrm>
                  <a:off x="2118659" y="6112781"/>
                  <a:ext cx="384970" cy="83920"/>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1818"/>
                      </a:solidFill>
                      <a:effectLst/>
                      <a:uLnTx/>
                      <a:uFillTx/>
                      <a:latin typeface="Ericsson Hilda"/>
                      <a:ea typeface="+mn-ea"/>
                      <a:cs typeface="+mn-cs"/>
                    </a:rPr>
                    <a:t>Regional / National DC</a:t>
                  </a:r>
                </a:p>
              </p:txBody>
            </p:sp>
          </p:grpSp>
          <p:grpSp>
            <p:nvGrpSpPr>
              <p:cNvPr id="223" name="Group 222">
                <a:extLst>
                  <a:ext uri="{FF2B5EF4-FFF2-40B4-BE49-F238E27FC236}">
                    <a16:creationId xmlns:a16="http://schemas.microsoft.com/office/drawing/2014/main" id="{BBAB45AA-7C0B-4D09-88C0-5EBA449CD9EF}"/>
                  </a:ext>
                </a:extLst>
              </p:cNvPr>
              <p:cNvGrpSpPr/>
              <p:nvPr/>
            </p:nvGrpSpPr>
            <p:grpSpPr>
              <a:xfrm>
                <a:off x="5310394" y="1989321"/>
                <a:ext cx="2482348" cy="1405775"/>
                <a:chOff x="2118659" y="5656023"/>
                <a:chExt cx="384970" cy="540678"/>
              </a:xfrm>
            </p:grpSpPr>
            <p:sp>
              <p:nvSpPr>
                <p:cNvPr id="261" name="Rectangle 260">
                  <a:extLst>
                    <a:ext uri="{FF2B5EF4-FFF2-40B4-BE49-F238E27FC236}">
                      <a16:creationId xmlns:a16="http://schemas.microsoft.com/office/drawing/2014/main" id="{4CE224F9-20D1-4041-9103-DA82D6E3CF3C}"/>
                    </a:ext>
                  </a:extLst>
                </p:cNvPr>
                <p:cNvSpPr/>
                <p:nvPr/>
              </p:nvSpPr>
              <p:spPr bwMode="auto">
                <a:xfrm>
                  <a:off x="2118659" y="5656023"/>
                  <a:ext cx="384970" cy="540678"/>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62" name="Rectangle 261">
                  <a:extLst>
                    <a:ext uri="{FF2B5EF4-FFF2-40B4-BE49-F238E27FC236}">
                      <a16:creationId xmlns:a16="http://schemas.microsoft.com/office/drawing/2014/main" id="{D8D4D1F5-DC87-48D2-8A0F-170DC584269B}"/>
                    </a:ext>
                  </a:extLst>
                </p:cNvPr>
                <p:cNvSpPr/>
                <p:nvPr/>
              </p:nvSpPr>
              <p:spPr bwMode="auto">
                <a:xfrm>
                  <a:off x="2118659" y="6112781"/>
                  <a:ext cx="384970" cy="83920"/>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1818"/>
                      </a:solidFill>
                      <a:effectLst/>
                      <a:uLnTx/>
                      <a:uFillTx/>
                      <a:latin typeface="Ericsson Hilda"/>
                      <a:ea typeface="+mn-ea"/>
                      <a:cs typeface="+mn-cs"/>
                    </a:rPr>
                    <a:t>Regional / National DC</a:t>
                  </a:r>
                </a:p>
              </p:txBody>
            </p:sp>
          </p:grpSp>
          <p:sp>
            <p:nvSpPr>
              <p:cNvPr id="224" name="TextBox 223">
                <a:extLst>
                  <a:ext uri="{FF2B5EF4-FFF2-40B4-BE49-F238E27FC236}">
                    <a16:creationId xmlns:a16="http://schemas.microsoft.com/office/drawing/2014/main" id="{0A405BCD-E55A-4C69-822F-0E92EFA74053}"/>
                  </a:ext>
                </a:extLst>
              </p:cNvPr>
              <p:cNvSpPr txBox="1"/>
              <p:nvPr/>
            </p:nvSpPr>
            <p:spPr bwMode="auto">
              <a:xfrm>
                <a:off x="5506009" y="2091809"/>
                <a:ext cx="208666" cy="328317"/>
              </a:xfrm>
              <a:prstGeom prst="rect">
                <a:avLst/>
              </a:prstGeom>
              <a:solidFill>
                <a:schemeClr val="bg1"/>
              </a:solidFill>
              <a:ln w="1905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90000"/>
                  </a:lnSpc>
                  <a:spcBef>
                    <a:spcPts val="30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 </a:t>
                </a:r>
                <a:br>
                  <a:rPr kumimoji="0" lang="en-US" sz="10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br>
                <a:r>
                  <a:rPr kumimoji="0" lang="en-US" sz="700" b="0" i="0" u="none" strike="noStrike" kern="1200" cap="none" spc="0" normalizeH="0" baseline="0" noProof="0">
                    <a:ln>
                      <a:noFill/>
                    </a:ln>
                    <a:solidFill>
                      <a:srgbClr val="181818"/>
                    </a:solidFill>
                    <a:effectLst/>
                    <a:uLnTx/>
                    <a:uFillTx/>
                    <a:latin typeface="Ericsson Hilda"/>
                    <a:ea typeface="+mn-ea"/>
                    <a:cs typeface="+mn-cs"/>
                  </a:rPr>
                  <a:t>NF</a:t>
                </a:r>
              </a:p>
            </p:txBody>
          </p:sp>
          <p:sp>
            <p:nvSpPr>
              <p:cNvPr id="225" name="TextBox 224">
                <a:extLst>
                  <a:ext uri="{FF2B5EF4-FFF2-40B4-BE49-F238E27FC236}">
                    <a16:creationId xmlns:a16="http://schemas.microsoft.com/office/drawing/2014/main" id="{A90FF093-01A9-48B9-BB76-E8CEEF671444}"/>
                  </a:ext>
                </a:extLst>
              </p:cNvPr>
              <p:cNvSpPr txBox="1"/>
              <p:nvPr/>
            </p:nvSpPr>
            <p:spPr bwMode="auto">
              <a:xfrm>
                <a:off x="5782234" y="2091809"/>
                <a:ext cx="208666" cy="328317"/>
              </a:xfrm>
              <a:prstGeom prst="rect">
                <a:avLst/>
              </a:prstGeom>
              <a:solidFill>
                <a:schemeClr val="bg1"/>
              </a:solidFill>
              <a:ln w="1905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90000"/>
                  </a:lnSpc>
                  <a:spcBef>
                    <a:spcPts val="30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 </a:t>
                </a:r>
                <a:br>
                  <a:rPr kumimoji="0" lang="en-US" sz="10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br>
                <a:r>
                  <a:rPr kumimoji="0" lang="en-US" sz="700" b="0" i="0" u="none" strike="noStrike" kern="1200" cap="none" spc="0" normalizeH="0" baseline="0" noProof="0">
                    <a:ln>
                      <a:noFill/>
                    </a:ln>
                    <a:solidFill>
                      <a:srgbClr val="181818"/>
                    </a:solidFill>
                    <a:effectLst/>
                    <a:uLnTx/>
                    <a:uFillTx/>
                    <a:latin typeface="Ericsson Hilda"/>
                    <a:ea typeface="+mn-ea"/>
                    <a:cs typeface="+mn-cs"/>
                  </a:rPr>
                  <a:t>NF</a:t>
                </a:r>
              </a:p>
            </p:txBody>
          </p:sp>
          <p:sp>
            <p:nvSpPr>
              <p:cNvPr id="226" name="TextBox 225">
                <a:extLst>
                  <a:ext uri="{FF2B5EF4-FFF2-40B4-BE49-F238E27FC236}">
                    <a16:creationId xmlns:a16="http://schemas.microsoft.com/office/drawing/2014/main" id="{75435759-5F6A-49F2-8EF8-1351C7E13C2E}"/>
                  </a:ext>
                </a:extLst>
              </p:cNvPr>
              <p:cNvSpPr txBox="1"/>
              <p:nvPr/>
            </p:nvSpPr>
            <p:spPr bwMode="auto">
              <a:xfrm>
                <a:off x="6066677" y="2091809"/>
                <a:ext cx="208666" cy="328317"/>
              </a:xfrm>
              <a:prstGeom prst="rect">
                <a:avLst/>
              </a:prstGeom>
              <a:solidFill>
                <a:schemeClr val="bg1"/>
              </a:solidFill>
              <a:ln w="1905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90000"/>
                  </a:lnSpc>
                  <a:spcBef>
                    <a:spcPts val="30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 </a:t>
                </a:r>
                <a:br>
                  <a:rPr kumimoji="0" lang="en-US" sz="10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br>
                <a:r>
                  <a:rPr kumimoji="0" lang="en-US" sz="700" b="0" i="0" u="none" strike="noStrike" kern="1200" cap="none" spc="0" normalizeH="0" baseline="0" noProof="0">
                    <a:ln>
                      <a:noFill/>
                    </a:ln>
                    <a:solidFill>
                      <a:srgbClr val="181818"/>
                    </a:solidFill>
                    <a:effectLst/>
                    <a:uLnTx/>
                    <a:uFillTx/>
                    <a:latin typeface="Ericsson Hilda"/>
                    <a:ea typeface="+mn-ea"/>
                    <a:cs typeface="+mn-cs"/>
                  </a:rPr>
                  <a:t>NF</a:t>
                </a:r>
              </a:p>
            </p:txBody>
          </p:sp>
          <p:sp>
            <p:nvSpPr>
              <p:cNvPr id="227" name="TextBox 226">
                <a:extLst>
                  <a:ext uri="{FF2B5EF4-FFF2-40B4-BE49-F238E27FC236}">
                    <a16:creationId xmlns:a16="http://schemas.microsoft.com/office/drawing/2014/main" id="{11E78B57-691B-43C3-BE6F-20B5527FCAF4}"/>
                  </a:ext>
                </a:extLst>
              </p:cNvPr>
              <p:cNvSpPr txBox="1"/>
              <p:nvPr/>
            </p:nvSpPr>
            <p:spPr bwMode="auto">
              <a:xfrm>
                <a:off x="6342902" y="2091809"/>
                <a:ext cx="208666" cy="328317"/>
              </a:xfrm>
              <a:prstGeom prst="rect">
                <a:avLst/>
              </a:prstGeom>
              <a:solidFill>
                <a:schemeClr val="bg1"/>
              </a:solidFill>
              <a:ln w="1905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90000"/>
                  </a:lnSpc>
                  <a:spcBef>
                    <a:spcPts val="30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 </a:t>
                </a:r>
                <a:br>
                  <a:rPr kumimoji="0" lang="en-US" sz="10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br>
                <a:r>
                  <a:rPr kumimoji="0" lang="en-US" sz="700" b="0" i="0" u="none" strike="noStrike" kern="1200" cap="none" spc="0" normalizeH="0" baseline="0" noProof="0">
                    <a:ln>
                      <a:noFill/>
                    </a:ln>
                    <a:solidFill>
                      <a:srgbClr val="181818"/>
                    </a:solidFill>
                    <a:effectLst/>
                    <a:uLnTx/>
                    <a:uFillTx/>
                    <a:latin typeface="Ericsson Hilda"/>
                    <a:ea typeface="+mn-ea"/>
                    <a:cs typeface="+mn-cs"/>
                  </a:rPr>
                  <a:t>NF</a:t>
                </a:r>
              </a:p>
            </p:txBody>
          </p:sp>
          <p:sp>
            <p:nvSpPr>
              <p:cNvPr id="228" name="TextBox 227">
                <a:extLst>
                  <a:ext uri="{FF2B5EF4-FFF2-40B4-BE49-F238E27FC236}">
                    <a16:creationId xmlns:a16="http://schemas.microsoft.com/office/drawing/2014/main" id="{1648AEC7-8D71-404E-9E4B-19D3671DC3FE}"/>
                  </a:ext>
                </a:extLst>
              </p:cNvPr>
              <p:cNvSpPr txBox="1"/>
              <p:nvPr/>
            </p:nvSpPr>
            <p:spPr bwMode="auto">
              <a:xfrm>
                <a:off x="6631576" y="2096481"/>
                <a:ext cx="208666" cy="328317"/>
              </a:xfrm>
              <a:prstGeom prst="rect">
                <a:avLst/>
              </a:prstGeom>
              <a:solidFill>
                <a:schemeClr val="bg1"/>
              </a:solidFill>
              <a:ln w="1905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90000"/>
                  </a:lnSpc>
                  <a:spcBef>
                    <a:spcPts val="30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 </a:t>
                </a:r>
                <a:br>
                  <a:rPr kumimoji="0" lang="en-US" sz="10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br>
                <a:r>
                  <a:rPr kumimoji="0" lang="en-US" sz="700" b="0" i="0" u="none" strike="noStrike" kern="1200" cap="none" spc="0" normalizeH="0" baseline="0" noProof="0">
                    <a:ln>
                      <a:noFill/>
                    </a:ln>
                    <a:solidFill>
                      <a:srgbClr val="181818"/>
                    </a:solidFill>
                    <a:effectLst/>
                    <a:uLnTx/>
                    <a:uFillTx/>
                    <a:latin typeface="Ericsson Hilda"/>
                    <a:ea typeface="+mn-ea"/>
                    <a:cs typeface="+mn-cs"/>
                  </a:rPr>
                  <a:t>NF</a:t>
                </a:r>
              </a:p>
            </p:txBody>
          </p:sp>
          <p:sp>
            <p:nvSpPr>
              <p:cNvPr id="229" name="TextBox 228">
                <a:extLst>
                  <a:ext uri="{FF2B5EF4-FFF2-40B4-BE49-F238E27FC236}">
                    <a16:creationId xmlns:a16="http://schemas.microsoft.com/office/drawing/2014/main" id="{F8E2A1E7-B6C1-44E1-88EE-B959B2AEB989}"/>
                  </a:ext>
                </a:extLst>
              </p:cNvPr>
              <p:cNvSpPr txBox="1"/>
              <p:nvPr/>
            </p:nvSpPr>
            <p:spPr bwMode="auto">
              <a:xfrm>
                <a:off x="6907801" y="2096481"/>
                <a:ext cx="208666" cy="328317"/>
              </a:xfrm>
              <a:prstGeom prst="rect">
                <a:avLst/>
              </a:prstGeom>
              <a:solidFill>
                <a:schemeClr val="bg1"/>
              </a:solidFill>
              <a:ln w="1905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90000"/>
                  </a:lnSpc>
                  <a:spcBef>
                    <a:spcPts val="30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 </a:t>
                </a:r>
                <a:br>
                  <a:rPr kumimoji="0" lang="en-US" sz="10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br>
                <a:r>
                  <a:rPr kumimoji="0" lang="en-US" sz="700" b="0" i="0" u="none" strike="noStrike" kern="1200" cap="none" spc="0" normalizeH="0" baseline="0" noProof="0">
                    <a:ln>
                      <a:noFill/>
                    </a:ln>
                    <a:solidFill>
                      <a:srgbClr val="181818"/>
                    </a:solidFill>
                    <a:effectLst/>
                    <a:uLnTx/>
                    <a:uFillTx/>
                    <a:latin typeface="Ericsson Hilda"/>
                    <a:ea typeface="+mn-ea"/>
                    <a:cs typeface="+mn-cs"/>
                  </a:rPr>
                  <a:t>NF</a:t>
                </a:r>
              </a:p>
            </p:txBody>
          </p:sp>
          <p:sp>
            <p:nvSpPr>
              <p:cNvPr id="230" name="TextBox 229">
                <a:extLst>
                  <a:ext uri="{FF2B5EF4-FFF2-40B4-BE49-F238E27FC236}">
                    <a16:creationId xmlns:a16="http://schemas.microsoft.com/office/drawing/2014/main" id="{50C6B004-A1CA-42E5-BF71-24BEC188ADED}"/>
                  </a:ext>
                </a:extLst>
              </p:cNvPr>
              <p:cNvSpPr txBox="1"/>
              <p:nvPr/>
            </p:nvSpPr>
            <p:spPr bwMode="auto">
              <a:xfrm>
                <a:off x="7184026" y="2092105"/>
                <a:ext cx="208666" cy="328317"/>
              </a:xfrm>
              <a:prstGeom prst="rect">
                <a:avLst/>
              </a:prstGeom>
              <a:solidFill>
                <a:schemeClr val="bg1"/>
              </a:solidFill>
              <a:ln w="1905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90000"/>
                  </a:lnSpc>
                  <a:spcBef>
                    <a:spcPts val="30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 </a:t>
                </a:r>
                <a:br>
                  <a:rPr kumimoji="0" lang="en-US" sz="10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br>
                <a:r>
                  <a:rPr kumimoji="0" lang="en-US" sz="700" b="0" i="0" u="none" strike="noStrike" kern="1200" cap="none" spc="0" normalizeH="0" baseline="0" noProof="0">
                    <a:ln>
                      <a:noFill/>
                    </a:ln>
                    <a:solidFill>
                      <a:srgbClr val="181818"/>
                    </a:solidFill>
                    <a:effectLst/>
                    <a:uLnTx/>
                    <a:uFillTx/>
                    <a:latin typeface="Ericsson Hilda"/>
                    <a:ea typeface="+mn-ea"/>
                    <a:cs typeface="+mn-cs"/>
                  </a:rPr>
                  <a:t>NF</a:t>
                </a:r>
              </a:p>
            </p:txBody>
          </p:sp>
          <p:sp>
            <p:nvSpPr>
              <p:cNvPr id="231" name="TextBox 230">
                <a:extLst>
                  <a:ext uri="{FF2B5EF4-FFF2-40B4-BE49-F238E27FC236}">
                    <a16:creationId xmlns:a16="http://schemas.microsoft.com/office/drawing/2014/main" id="{E95E9B12-40C8-4F44-8BC0-C6C96C9332CA}"/>
                  </a:ext>
                </a:extLst>
              </p:cNvPr>
              <p:cNvSpPr txBox="1"/>
              <p:nvPr/>
            </p:nvSpPr>
            <p:spPr bwMode="auto">
              <a:xfrm>
                <a:off x="7460251" y="2092105"/>
                <a:ext cx="208666" cy="328317"/>
              </a:xfrm>
              <a:prstGeom prst="rect">
                <a:avLst/>
              </a:prstGeom>
              <a:solidFill>
                <a:schemeClr val="bg1"/>
              </a:solidFill>
              <a:ln w="1905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90000"/>
                  </a:lnSpc>
                  <a:spcBef>
                    <a:spcPts val="30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 </a:t>
                </a:r>
                <a:br>
                  <a:rPr kumimoji="0" lang="en-US" sz="10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br>
                <a:r>
                  <a:rPr kumimoji="0" lang="en-US" sz="700" b="0" i="0" u="none" strike="noStrike" kern="1200" cap="none" spc="0" normalizeH="0" baseline="0" noProof="0">
                    <a:ln>
                      <a:noFill/>
                    </a:ln>
                    <a:solidFill>
                      <a:srgbClr val="181818"/>
                    </a:solidFill>
                    <a:effectLst/>
                    <a:uLnTx/>
                    <a:uFillTx/>
                    <a:latin typeface="Ericsson Hilda"/>
                    <a:ea typeface="+mn-ea"/>
                    <a:cs typeface="+mn-cs"/>
                  </a:rPr>
                  <a:t>NF</a:t>
                </a:r>
              </a:p>
            </p:txBody>
          </p:sp>
          <p:cxnSp>
            <p:nvCxnSpPr>
              <p:cNvPr id="232" name="Straight Connector 231">
                <a:extLst>
                  <a:ext uri="{FF2B5EF4-FFF2-40B4-BE49-F238E27FC236}">
                    <a16:creationId xmlns:a16="http://schemas.microsoft.com/office/drawing/2014/main" id="{53E7974D-8800-4D08-B920-839AF9AB43D2}"/>
                  </a:ext>
                </a:extLst>
              </p:cNvPr>
              <p:cNvCxnSpPr>
                <a:cxnSpLocks/>
                <a:stCxn id="224" idx="2"/>
              </p:cNvCxnSpPr>
              <p:nvPr/>
            </p:nvCxnSpPr>
            <p:spPr bwMode="auto">
              <a:xfrm>
                <a:off x="5610342" y="2420126"/>
                <a:ext cx="2010672" cy="352798"/>
              </a:xfrm>
              <a:prstGeom prst="line">
                <a:avLst/>
              </a:prstGeom>
              <a:solidFill>
                <a:schemeClr val="accent1"/>
              </a:solidFill>
              <a:ln w="6350" cap="flat" cmpd="sng" algn="ctr">
                <a:solidFill>
                  <a:schemeClr val="accent3"/>
                </a:solidFill>
                <a:prstDash val="solid"/>
                <a:round/>
                <a:headEnd type="none" w="med" len="med"/>
                <a:tailEnd type="none"/>
              </a:ln>
              <a:effectLst/>
            </p:spPr>
          </p:cxnSp>
          <p:cxnSp>
            <p:nvCxnSpPr>
              <p:cNvPr id="233" name="Straight Connector 232">
                <a:extLst>
                  <a:ext uri="{FF2B5EF4-FFF2-40B4-BE49-F238E27FC236}">
                    <a16:creationId xmlns:a16="http://schemas.microsoft.com/office/drawing/2014/main" id="{553528F1-116E-4D8B-B8A0-44F61C8BCBB3}"/>
                  </a:ext>
                </a:extLst>
              </p:cNvPr>
              <p:cNvCxnSpPr>
                <a:cxnSpLocks/>
                <a:stCxn id="226" idx="2"/>
              </p:cNvCxnSpPr>
              <p:nvPr/>
            </p:nvCxnSpPr>
            <p:spPr bwMode="auto">
              <a:xfrm>
                <a:off x="6171010" y="2420126"/>
                <a:ext cx="1450004" cy="352798"/>
              </a:xfrm>
              <a:prstGeom prst="line">
                <a:avLst/>
              </a:prstGeom>
              <a:solidFill>
                <a:schemeClr val="accent1"/>
              </a:solidFill>
              <a:ln w="6350" cap="flat" cmpd="sng" algn="ctr">
                <a:solidFill>
                  <a:schemeClr val="accent3"/>
                </a:solidFill>
                <a:prstDash val="solid"/>
                <a:round/>
                <a:headEnd type="none" w="med" len="med"/>
                <a:tailEnd type="none"/>
              </a:ln>
              <a:effectLst/>
            </p:spPr>
          </p:cxnSp>
          <p:cxnSp>
            <p:nvCxnSpPr>
              <p:cNvPr id="234" name="Straight Connector 233">
                <a:extLst>
                  <a:ext uri="{FF2B5EF4-FFF2-40B4-BE49-F238E27FC236}">
                    <a16:creationId xmlns:a16="http://schemas.microsoft.com/office/drawing/2014/main" id="{2A2A37FB-CFE3-4CE1-94A2-CDA419F5F337}"/>
                  </a:ext>
                </a:extLst>
              </p:cNvPr>
              <p:cNvCxnSpPr>
                <a:cxnSpLocks/>
                <a:stCxn id="227" idx="2"/>
              </p:cNvCxnSpPr>
              <p:nvPr/>
            </p:nvCxnSpPr>
            <p:spPr bwMode="auto">
              <a:xfrm>
                <a:off x="6447235" y="2420126"/>
                <a:ext cx="1173779" cy="352798"/>
              </a:xfrm>
              <a:prstGeom prst="line">
                <a:avLst/>
              </a:prstGeom>
              <a:solidFill>
                <a:schemeClr val="accent1"/>
              </a:solidFill>
              <a:ln w="6350" cap="flat" cmpd="sng" algn="ctr">
                <a:solidFill>
                  <a:schemeClr val="accent3"/>
                </a:solidFill>
                <a:prstDash val="solid"/>
                <a:round/>
                <a:headEnd type="none" w="med" len="med"/>
                <a:tailEnd type="none"/>
              </a:ln>
              <a:effectLst/>
            </p:spPr>
          </p:cxnSp>
          <p:cxnSp>
            <p:nvCxnSpPr>
              <p:cNvPr id="235" name="Straight Connector 234">
                <a:extLst>
                  <a:ext uri="{FF2B5EF4-FFF2-40B4-BE49-F238E27FC236}">
                    <a16:creationId xmlns:a16="http://schemas.microsoft.com/office/drawing/2014/main" id="{A1B01216-2C5F-4CF2-A428-42CEA042F937}"/>
                  </a:ext>
                </a:extLst>
              </p:cNvPr>
              <p:cNvCxnSpPr>
                <a:cxnSpLocks/>
                <a:stCxn id="229" idx="2"/>
              </p:cNvCxnSpPr>
              <p:nvPr/>
            </p:nvCxnSpPr>
            <p:spPr bwMode="auto">
              <a:xfrm>
                <a:off x="7012134" y="2424798"/>
                <a:ext cx="608880" cy="348126"/>
              </a:xfrm>
              <a:prstGeom prst="line">
                <a:avLst/>
              </a:prstGeom>
              <a:solidFill>
                <a:schemeClr val="accent1"/>
              </a:solidFill>
              <a:ln w="6350" cap="flat" cmpd="sng" algn="ctr">
                <a:solidFill>
                  <a:schemeClr val="accent3"/>
                </a:solidFill>
                <a:prstDash val="solid"/>
                <a:round/>
                <a:headEnd type="none" w="med" len="med"/>
                <a:tailEnd type="none"/>
              </a:ln>
              <a:effectLst/>
            </p:spPr>
          </p:cxnSp>
          <p:cxnSp>
            <p:nvCxnSpPr>
              <p:cNvPr id="236" name="Straight Connector 235">
                <a:extLst>
                  <a:ext uri="{FF2B5EF4-FFF2-40B4-BE49-F238E27FC236}">
                    <a16:creationId xmlns:a16="http://schemas.microsoft.com/office/drawing/2014/main" id="{8F620A76-8D9E-41D8-A732-FF735C9AF8CC}"/>
                  </a:ext>
                </a:extLst>
              </p:cNvPr>
              <p:cNvCxnSpPr>
                <a:cxnSpLocks/>
                <a:stCxn id="231" idx="2"/>
              </p:cNvCxnSpPr>
              <p:nvPr/>
            </p:nvCxnSpPr>
            <p:spPr bwMode="auto">
              <a:xfrm>
                <a:off x="7564584" y="2420422"/>
                <a:ext cx="56430" cy="352502"/>
              </a:xfrm>
              <a:prstGeom prst="line">
                <a:avLst/>
              </a:prstGeom>
              <a:solidFill>
                <a:schemeClr val="accent1"/>
              </a:solidFill>
              <a:ln w="6350" cap="flat" cmpd="sng" algn="ctr">
                <a:solidFill>
                  <a:schemeClr val="accent3"/>
                </a:solidFill>
                <a:prstDash val="solid"/>
                <a:round/>
                <a:headEnd type="none" w="med" len="med"/>
                <a:tailEnd type="none"/>
              </a:ln>
              <a:effectLst/>
            </p:spPr>
          </p:cxnSp>
          <p:sp>
            <p:nvSpPr>
              <p:cNvPr id="237" name="TextBox 236">
                <a:extLst>
                  <a:ext uri="{FF2B5EF4-FFF2-40B4-BE49-F238E27FC236}">
                    <a16:creationId xmlns:a16="http://schemas.microsoft.com/office/drawing/2014/main" id="{8852AAD9-C11B-41B4-83A3-338C5EFC1E31}"/>
                  </a:ext>
                </a:extLst>
              </p:cNvPr>
              <p:cNvSpPr txBox="1"/>
              <p:nvPr/>
            </p:nvSpPr>
            <p:spPr bwMode="auto">
              <a:xfrm>
                <a:off x="8454226" y="2091809"/>
                <a:ext cx="208666" cy="328317"/>
              </a:xfrm>
              <a:prstGeom prst="rect">
                <a:avLst/>
              </a:prstGeom>
              <a:solidFill>
                <a:schemeClr val="bg1"/>
              </a:solidFill>
              <a:ln w="1905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90000"/>
                  </a:lnSpc>
                  <a:spcBef>
                    <a:spcPts val="30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 </a:t>
                </a:r>
                <a:br>
                  <a:rPr kumimoji="0" lang="en-US" sz="10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br>
                <a:r>
                  <a:rPr kumimoji="0" lang="en-US" sz="700" b="0" i="0" u="none" strike="noStrike" kern="1200" cap="none" spc="0" normalizeH="0" baseline="0" noProof="0">
                    <a:ln>
                      <a:noFill/>
                    </a:ln>
                    <a:solidFill>
                      <a:srgbClr val="181818"/>
                    </a:solidFill>
                    <a:effectLst/>
                    <a:uLnTx/>
                    <a:uFillTx/>
                    <a:latin typeface="Ericsson Hilda"/>
                    <a:ea typeface="+mn-ea"/>
                    <a:cs typeface="+mn-cs"/>
                  </a:rPr>
                  <a:t>NF</a:t>
                </a:r>
              </a:p>
            </p:txBody>
          </p:sp>
          <p:sp>
            <p:nvSpPr>
              <p:cNvPr id="238" name="TextBox 237">
                <a:extLst>
                  <a:ext uri="{FF2B5EF4-FFF2-40B4-BE49-F238E27FC236}">
                    <a16:creationId xmlns:a16="http://schemas.microsoft.com/office/drawing/2014/main" id="{A0086E18-084C-45FA-AC2D-D96B3967F635}"/>
                  </a:ext>
                </a:extLst>
              </p:cNvPr>
              <p:cNvSpPr txBox="1"/>
              <p:nvPr/>
            </p:nvSpPr>
            <p:spPr bwMode="auto">
              <a:xfrm>
                <a:off x="8730451" y="2091809"/>
                <a:ext cx="208666" cy="328317"/>
              </a:xfrm>
              <a:prstGeom prst="rect">
                <a:avLst/>
              </a:prstGeom>
              <a:solidFill>
                <a:schemeClr val="bg1"/>
              </a:solidFill>
              <a:ln w="1905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90000"/>
                  </a:lnSpc>
                  <a:spcBef>
                    <a:spcPts val="30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 </a:t>
                </a:r>
                <a:br>
                  <a:rPr kumimoji="0" lang="en-US" sz="10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br>
                <a:r>
                  <a:rPr kumimoji="0" lang="en-US" sz="700" b="0" i="0" u="none" strike="noStrike" kern="1200" cap="none" spc="0" normalizeH="0" baseline="0" noProof="0">
                    <a:ln>
                      <a:noFill/>
                    </a:ln>
                    <a:solidFill>
                      <a:srgbClr val="181818"/>
                    </a:solidFill>
                    <a:effectLst/>
                    <a:uLnTx/>
                    <a:uFillTx/>
                    <a:latin typeface="Ericsson Hilda"/>
                    <a:ea typeface="+mn-ea"/>
                    <a:cs typeface="+mn-cs"/>
                  </a:rPr>
                  <a:t>NF</a:t>
                </a:r>
              </a:p>
            </p:txBody>
          </p:sp>
          <p:sp>
            <p:nvSpPr>
              <p:cNvPr id="239" name="TextBox 238">
                <a:extLst>
                  <a:ext uri="{FF2B5EF4-FFF2-40B4-BE49-F238E27FC236}">
                    <a16:creationId xmlns:a16="http://schemas.microsoft.com/office/drawing/2014/main" id="{EC73D6CC-32C6-43C0-95DE-B3DE85C52D4D}"/>
                  </a:ext>
                </a:extLst>
              </p:cNvPr>
              <p:cNvSpPr txBox="1"/>
              <p:nvPr/>
            </p:nvSpPr>
            <p:spPr bwMode="auto">
              <a:xfrm>
                <a:off x="9014894" y="2091809"/>
                <a:ext cx="208666" cy="328317"/>
              </a:xfrm>
              <a:prstGeom prst="rect">
                <a:avLst/>
              </a:prstGeom>
              <a:solidFill>
                <a:schemeClr val="bg1"/>
              </a:solidFill>
              <a:ln w="1905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90000"/>
                  </a:lnSpc>
                  <a:spcBef>
                    <a:spcPts val="30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 </a:t>
                </a:r>
                <a:br>
                  <a:rPr kumimoji="0" lang="en-US" sz="10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br>
                <a:r>
                  <a:rPr kumimoji="0" lang="en-US" sz="700" b="0" i="0" u="none" strike="noStrike" kern="1200" cap="none" spc="0" normalizeH="0" baseline="0" noProof="0">
                    <a:ln>
                      <a:noFill/>
                    </a:ln>
                    <a:solidFill>
                      <a:srgbClr val="181818"/>
                    </a:solidFill>
                    <a:effectLst/>
                    <a:uLnTx/>
                    <a:uFillTx/>
                    <a:latin typeface="Ericsson Hilda"/>
                    <a:ea typeface="+mn-ea"/>
                    <a:cs typeface="+mn-cs"/>
                  </a:rPr>
                  <a:t>NF</a:t>
                </a:r>
              </a:p>
            </p:txBody>
          </p:sp>
          <p:sp>
            <p:nvSpPr>
              <p:cNvPr id="240" name="TextBox 239">
                <a:extLst>
                  <a:ext uri="{FF2B5EF4-FFF2-40B4-BE49-F238E27FC236}">
                    <a16:creationId xmlns:a16="http://schemas.microsoft.com/office/drawing/2014/main" id="{95CE73E0-1223-416F-ACFD-B413407912F4}"/>
                  </a:ext>
                </a:extLst>
              </p:cNvPr>
              <p:cNvSpPr txBox="1"/>
              <p:nvPr/>
            </p:nvSpPr>
            <p:spPr bwMode="auto">
              <a:xfrm>
                <a:off x="9291119" y="2091809"/>
                <a:ext cx="208666" cy="328317"/>
              </a:xfrm>
              <a:prstGeom prst="rect">
                <a:avLst/>
              </a:prstGeom>
              <a:solidFill>
                <a:schemeClr val="bg1"/>
              </a:solidFill>
              <a:ln w="1905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90000"/>
                  </a:lnSpc>
                  <a:spcBef>
                    <a:spcPts val="30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 </a:t>
                </a:r>
                <a:br>
                  <a:rPr kumimoji="0" lang="en-US" sz="10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br>
                <a:r>
                  <a:rPr kumimoji="0" lang="en-US" sz="700" b="0" i="0" u="none" strike="noStrike" kern="1200" cap="none" spc="0" normalizeH="0" baseline="0" noProof="0">
                    <a:ln>
                      <a:noFill/>
                    </a:ln>
                    <a:solidFill>
                      <a:srgbClr val="181818"/>
                    </a:solidFill>
                    <a:effectLst/>
                    <a:uLnTx/>
                    <a:uFillTx/>
                    <a:latin typeface="Ericsson Hilda"/>
                    <a:ea typeface="+mn-ea"/>
                    <a:cs typeface="+mn-cs"/>
                  </a:rPr>
                  <a:t>NF</a:t>
                </a:r>
              </a:p>
            </p:txBody>
          </p:sp>
          <p:sp>
            <p:nvSpPr>
              <p:cNvPr id="241" name="TextBox 240">
                <a:extLst>
                  <a:ext uri="{FF2B5EF4-FFF2-40B4-BE49-F238E27FC236}">
                    <a16:creationId xmlns:a16="http://schemas.microsoft.com/office/drawing/2014/main" id="{6334E2E2-2659-4918-B65C-4E81DC3AA24C}"/>
                  </a:ext>
                </a:extLst>
              </p:cNvPr>
              <p:cNvSpPr txBox="1"/>
              <p:nvPr/>
            </p:nvSpPr>
            <p:spPr bwMode="auto">
              <a:xfrm>
                <a:off x="9579793" y="2096481"/>
                <a:ext cx="208666" cy="328317"/>
              </a:xfrm>
              <a:prstGeom prst="rect">
                <a:avLst/>
              </a:prstGeom>
              <a:solidFill>
                <a:schemeClr val="bg1"/>
              </a:solidFill>
              <a:ln w="1905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90000"/>
                  </a:lnSpc>
                  <a:spcBef>
                    <a:spcPts val="30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 </a:t>
                </a:r>
                <a:br>
                  <a:rPr kumimoji="0" lang="en-US" sz="10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br>
                <a:r>
                  <a:rPr kumimoji="0" lang="en-US" sz="700" b="0" i="0" u="none" strike="noStrike" kern="1200" cap="none" spc="0" normalizeH="0" baseline="0" noProof="0">
                    <a:ln>
                      <a:noFill/>
                    </a:ln>
                    <a:solidFill>
                      <a:srgbClr val="181818"/>
                    </a:solidFill>
                    <a:effectLst/>
                    <a:uLnTx/>
                    <a:uFillTx/>
                    <a:latin typeface="Ericsson Hilda"/>
                    <a:ea typeface="+mn-ea"/>
                    <a:cs typeface="+mn-cs"/>
                  </a:rPr>
                  <a:t>NF</a:t>
                </a:r>
              </a:p>
            </p:txBody>
          </p:sp>
          <p:sp>
            <p:nvSpPr>
              <p:cNvPr id="242" name="TextBox 241">
                <a:extLst>
                  <a:ext uri="{FF2B5EF4-FFF2-40B4-BE49-F238E27FC236}">
                    <a16:creationId xmlns:a16="http://schemas.microsoft.com/office/drawing/2014/main" id="{578E76C2-C651-4554-8B58-EA1405B30AEC}"/>
                  </a:ext>
                </a:extLst>
              </p:cNvPr>
              <p:cNvSpPr txBox="1"/>
              <p:nvPr/>
            </p:nvSpPr>
            <p:spPr bwMode="auto">
              <a:xfrm>
                <a:off x="9856018" y="2096481"/>
                <a:ext cx="208666" cy="328317"/>
              </a:xfrm>
              <a:prstGeom prst="rect">
                <a:avLst/>
              </a:prstGeom>
              <a:solidFill>
                <a:schemeClr val="bg1"/>
              </a:solidFill>
              <a:ln w="1905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90000"/>
                  </a:lnSpc>
                  <a:spcBef>
                    <a:spcPts val="30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 </a:t>
                </a:r>
                <a:br>
                  <a:rPr kumimoji="0" lang="en-US" sz="10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br>
                <a:r>
                  <a:rPr kumimoji="0" lang="en-US" sz="700" b="0" i="0" u="none" strike="noStrike" kern="1200" cap="none" spc="0" normalizeH="0" baseline="0" noProof="0">
                    <a:ln>
                      <a:noFill/>
                    </a:ln>
                    <a:solidFill>
                      <a:srgbClr val="181818"/>
                    </a:solidFill>
                    <a:effectLst/>
                    <a:uLnTx/>
                    <a:uFillTx/>
                    <a:latin typeface="Ericsson Hilda"/>
                    <a:ea typeface="+mn-ea"/>
                    <a:cs typeface="+mn-cs"/>
                  </a:rPr>
                  <a:t>NF</a:t>
                </a:r>
              </a:p>
            </p:txBody>
          </p:sp>
          <p:sp>
            <p:nvSpPr>
              <p:cNvPr id="243" name="TextBox 242">
                <a:extLst>
                  <a:ext uri="{FF2B5EF4-FFF2-40B4-BE49-F238E27FC236}">
                    <a16:creationId xmlns:a16="http://schemas.microsoft.com/office/drawing/2014/main" id="{8F560DCA-1F4B-4CAF-9C2C-71C0B4DF13E6}"/>
                  </a:ext>
                </a:extLst>
              </p:cNvPr>
              <p:cNvSpPr txBox="1"/>
              <p:nvPr/>
            </p:nvSpPr>
            <p:spPr bwMode="auto">
              <a:xfrm>
                <a:off x="10132243" y="2092105"/>
                <a:ext cx="208666" cy="328317"/>
              </a:xfrm>
              <a:prstGeom prst="rect">
                <a:avLst/>
              </a:prstGeom>
              <a:solidFill>
                <a:schemeClr val="bg1"/>
              </a:solidFill>
              <a:ln w="1905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90000"/>
                  </a:lnSpc>
                  <a:spcBef>
                    <a:spcPts val="30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 </a:t>
                </a:r>
                <a:br>
                  <a:rPr kumimoji="0" lang="en-US" sz="10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br>
                <a:r>
                  <a:rPr kumimoji="0" lang="en-US" sz="700" b="0" i="0" u="none" strike="noStrike" kern="1200" cap="none" spc="0" normalizeH="0" baseline="0" noProof="0">
                    <a:ln>
                      <a:noFill/>
                    </a:ln>
                    <a:solidFill>
                      <a:srgbClr val="181818"/>
                    </a:solidFill>
                    <a:effectLst/>
                    <a:uLnTx/>
                    <a:uFillTx/>
                    <a:latin typeface="Ericsson Hilda"/>
                    <a:ea typeface="+mn-ea"/>
                    <a:cs typeface="+mn-cs"/>
                  </a:rPr>
                  <a:t>NF</a:t>
                </a:r>
              </a:p>
            </p:txBody>
          </p:sp>
          <p:sp>
            <p:nvSpPr>
              <p:cNvPr id="244" name="TextBox 243">
                <a:extLst>
                  <a:ext uri="{FF2B5EF4-FFF2-40B4-BE49-F238E27FC236}">
                    <a16:creationId xmlns:a16="http://schemas.microsoft.com/office/drawing/2014/main" id="{003F4EB1-3658-4D37-A045-E005639A5CB5}"/>
                  </a:ext>
                </a:extLst>
              </p:cNvPr>
              <p:cNvSpPr txBox="1"/>
              <p:nvPr/>
            </p:nvSpPr>
            <p:spPr bwMode="auto">
              <a:xfrm>
                <a:off x="10408468" y="2092105"/>
                <a:ext cx="208666" cy="328317"/>
              </a:xfrm>
              <a:prstGeom prst="rect">
                <a:avLst/>
              </a:prstGeom>
              <a:solidFill>
                <a:schemeClr val="bg1"/>
              </a:solidFill>
              <a:ln w="1905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90000"/>
                  </a:lnSpc>
                  <a:spcBef>
                    <a:spcPts val="30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 </a:t>
                </a:r>
                <a:br>
                  <a:rPr kumimoji="0" lang="en-US" sz="10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br>
                <a:r>
                  <a:rPr kumimoji="0" lang="en-US" sz="700" b="0" i="0" u="none" strike="noStrike" kern="1200" cap="none" spc="0" normalizeH="0" baseline="0" noProof="0">
                    <a:ln>
                      <a:noFill/>
                    </a:ln>
                    <a:solidFill>
                      <a:srgbClr val="181818"/>
                    </a:solidFill>
                    <a:effectLst/>
                    <a:uLnTx/>
                    <a:uFillTx/>
                    <a:latin typeface="Ericsson Hilda"/>
                    <a:ea typeface="+mn-ea"/>
                    <a:cs typeface="+mn-cs"/>
                  </a:rPr>
                  <a:t>NF</a:t>
                </a:r>
              </a:p>
            </p:txBody>
          </p:sp>
          <p:cxnSp>
            <p:nvCxnSpPr>
              <p:cNvPr id="245" name="Straight Connector 244">
                <a:extLst>
                  <a:ext uri="{FF2B5EF4-FFF2-40B4-BE49-F238E27FC236}">
                    <a16:creationId xmlns:a16="http://schemas.microsoft.com/office/drawing/2014/main" id="{A76212B9-E699-4855-BF8C-47756B4CF13C}"/>
                  </a:ext>
                </a:extLst>
              </p:cNvPr>
              <p:cNvCxnSpPr>
                <a:cxnSpLocks/>
                <a:stCxn id="239" idx="2"/>
              </p:cNvCxnSpPr>
              <p:nvPr/>
            </p:nvCxnSpPr>
            <p:spPr bwMode="auto">
              <a:xfrm flipH="1">
                <a:off x="8454012" y="2420126"/>
                <a:ext cx="665215" cy="352798"/>
              </a:xfrm>
              <a:prstGeom prst="line">
                <a:avLst/>
              </a:prstGeom>
              <a:solidFill>
                <a:schemeClr val="accent1"/>
              </a:solidFill>
              <a:ln w="6350" cap="flat" cmpd="sng" algn="ctr">
                <a:solidFill>
                  <a:schemeClr val="accent3"/>
                </a:solidFill>
                <a:prstDash val="solid"/>
                <a:round/>
                <a:headEnd type="none" w="med" len="med"/>
                <a:tailEnd type="none"/>
              </a:ln>
              <a:effectLst/>
            </p:spPr>
          </p:cxnSp>
          <p:cxnSp>
            <p:nvCxnSpPr>
              <p:cNvPr id="246" name="Straight Connector 245">
                <a:extLst>
                  <a:ext uri="{FF2B5EF4-FFF2-40B4-BE49-F238E27FC236}">
                    <a16:creationId xmlns:a16="http://schemas.microsoft.com/office/drawing/2014/main" id="{E32FFEB1-16D3-48E4-90E5-A4F14D1C4676}"/>
                  </a:ext>
                </a:extLst>
              </p:cNvPr>
              <p:cNvCxnSpPr>
                <a:cxnSpLocks/>
                <a:stCxn id="241" idx="2"/>
              </p:cNvCxnSpPr>
              <p:nvPr/>
            </p:nvCxnSpPr>
            <p:spPr bwMode="auto">
              <a:xfrm flipH="1">
                <a:off x="8454012" y="2424798"/>
                <a:ext cx="1230114" cy="348126"/>
              </a:xfrm>
              <a:prstGeom prst="line">
                <a:avLst/>
              </a:prstGeom>
              <a:solidFill>
                <a:schemeClr val="accent1"/>
              </a:solidFill>
              <a:ln w="6350" cap="flat" cmpd="sng" algn="ctr">
                <a:solidFill>
                  <a:schemeClr val="accent3"/>
                </a:solidFill>
                <a:prstDash val="solid"/>
                <a:round/>
                <a:headEnd type="none" w="med" len="med"/>
                <a:tailEnd type="none"/>
              </a:ln>
              <a:effectLst/>
            </p:spPr>
          </p:cxnSp>
          <p:cxnSp>
            <p:nvCxnSpPr>
              <p:cNvPr id="247" name="Straight Connector 246">
                <a:extLst>
                  <a:ext uri="{FF2B5EF4-FFF2-40B4-BE49-F238E27FC236}">
                    <a16:creationId xmlns:a16="http://schemas.microsoft.com/office/drawing/2014/main" id="{4A587803-6382-4BC6-A7B6-252649AE224F}"/>
                  </a:ext>
                </a:extLst>
              </p:cNvPr>
              <p:cNvCxnSpPr>
                <a:cxnSpLocks/>
                <a:stCxn id="238" idx="2"/>
              </p:cNvCxnSpPr>
              <p:nvPr/>
            </p:nvCxnSpPr>
            <p:spPr bwMode="auto">
              <a:xfrm flipH="1">
                <a:off x="8454012" y="2420126"/>
                <a:ext cx="380772" cy="352798"/>
              </a:xfrm>
              <a:prstGeom prst="line">
                <a:avLst/>
              </a:prstGeom>
              <a:solidFill>
                <a:schemeClr val="accent1"/>
              </a:solidFill>
              <a:ln w="6350" cap="flat" cmpd="sng" algn="ctr">
                <a:solidFill>
                  <a:schemeClr val="accent3"/>
                </a:solidFill>
                <a:prstDash val="solid"/>
                <a:round/>
                <a:headEnd type="none" w="med" len="med"/>
                <a:tailEnd type="none"/>
              </a:ln>
              <a:effectLst/>
            </p:spPr>
          </p:cxnSp>
          <p:cxnSp>
            <p:nvCxnSpPr>
              <p:cNvPr id="248" name="Straight Connector 247">
                <a:extLst>
                  <a:ext uri="{FF2B5EF4-FFF2-40B4-BE49-F238E27FC236}">
                    <a16:creationId xmlns:a16="http://schemas.microsoft.com/office/drawing/2014/main" id="{B5696089-40C1-4850-BF6E-DA1647324279}"/>
                  </a:ext>
                </a:extLst>
              </p:cNvPr>
              <p:cNvCxnSpPr>
                <a:cxnSpLocks/>
                <a:stCxn id="242" idx="2"/>
              </p:cNvCxnSpPr>
              <p:nvPr/>
            </p:nvCxnSpPr>
            <p:spPr bwMode="auto">
              <a:xfrm flipH="1">
                <a:off x="8454012" y="2424798"/>
                <a:ext cx="1506339" cy="348126"/>
              </a:xfrm>
              <a:prstGeom prst="line">
                <a:avLst/>
              </a:prstGeom>
              <a:solidFill>
                <a:schemeClr val="accent1"/>
              </a:solidFill>
              <a:ln w="6350" cap="flat" cmpd="sng" algn="ctr">
                <a:solidFill>
                  <a:schemeClr val="accent3"/>
                </a:solidFill>
                <a:prstDash val="solid"/>
                <a:round/>
                <a:headEnd type="none" w="med" len="med"/>
                <a:tailEnd type="none"/>
              </a:ln>
              <a:effectLst/>
            </p:spPr>
          </p:cxnSp>
          <p:cxnSp>
            <p:nvCxnSpPr>
              <p:cNvPr id="249" name="Straight Connector 248">
                <a:extLst>
                  <a:ext uri="{FF2B5EF4-FFF2-40B4-BE49-F238E27FC236}">
                    <a16:creationId xmlns:a16="http://schemas.microsoft.com/office/drawing/2014/main" id="{7FA21C2E-5066-4E22-95E5-5FE734018968}"/>
                  </a:ext>
                </a:extLst>
              </p:cNvPr>
              <p:cNvCxnSpPr>
                <a:cxnSpLocks/>
                <a:stCxn id="243" idx="2"/>
              </p:cNvCxnSpPr>
              <p:nvPr/>
            </p:nvCxnSpPr>
            <p:spPr bwMode="auto">
              <a:xfrm flipH="1">
                <a:off x="8454012" y="2420422"/>
                <a:ext cx="1782564" cy="352502"/>
              </a:xfrm>
              <a:prstGeom prst="line">
                <a:avLst/>
              </a:prstGeom>
              <a:solidFill>
                <a:schemeClr val="accent1"/>
              </a:solidFill>
              <a:ln w="6350" cap="flat" cmpd="sng" algn="ctr">
                <a:solidFill>
                  <a:schemeClr val="accent3"/>
                </a:solidFill>
                <a:prstDash val="solid"/>
                <a:round/>
                <a:headEnd type="none" w="med" len="med"/>
                <a:tailEnd type="none"/>
              </a:ln>
              <a:effectLst/>
            </p:spPr>
          </p:cxnSp>
          <p:cxnSp>
            <p:nvCxnSpPr>
              <p:cNvPr id="250" name="Straight Connector 249">
                <a:extLst>
                  <a:ext uri="{FF2B5EF4-FFF2-40B4-BE49-F238E27FC236}">
                    <a16:creationId xmlns:a16="http://schemas.microsoft.com/office/drawing/2014/main" id="{D8085C0E-225C-4AAE-BB4B-36CF38C9B080}"/>
                  </a:ext>
                </a:extLst>
              </p:cNvPr>
              <p:cNvCxnSpPr/>
              <p:nvPr/>
            </p:nvCxnSpPr>
            <p:spPr bwMode="auto">
              <a:xfrm>
                <a:off x="7621014" y="2772924"/>
                <a:ext cx="833212" cy="0"/>
              </a:xfrm>
              <a:prstGeom prst="line">
                <a:avLst/>
              </a:prstGeom>
              <a:solidFill>
                <a:schemeClr val="accent1"/>
              </a:solidFill>
              <a:ln w="28575" cap="flat" cmpd="sng" algn="ctr">
                <a:solidFill>
                  <a:schemeClr val="accent3"/>
                </a:solidFill>
                <a:prstDash val="solid"/>
                <a:round/>
                <a:headEnd type="none" w="med" len="med"/>
                <a:tailEnd type="none"/>
              </a:ln>
              <a:effectLst/>
            </p:spPr>
          </p:cxnSp>
          <p:cxnSp>
            <p:nvCxnSpPr>
              <p:cNvPr id="253" name="Straight Connector 252">
                <a:extLst>
                  <a:ext uri="{FF2B5EF4-FFF2-40B4-BE49-F238E27FC236}">
                    <a16:creationId xmlns:a16="http://schemas.microsoft.com/office/drawing/2014/main" id="{43E8DA43-9ABB-4943-9650-6A0DA0A058F1}"/>
                  </a:ext>
                </a:extLst>
              </p:cNvPr>
              <p:cNvCxnSpPr/>
              <p:nvPr/>
            </p:nvCxnSpPr>
            <p:spPr bwMode="auto">
              <a:xfrm>
                <a:off x="8558559" y="2596525"/>
                <a:ext cx="2324789" cy="0"/>
              </a:xfrm>
              <a:prstGeom prst="line">
                <a:avLst/>
              </a:prstGeom>
              <a:solidFill>
                <a:schemeClr val="accent1"/>
              </a:solidFill>
              <a:ln w="12700" cap="flat" cmpd="sng" algn="ctr">
                <a:solidFill>
                  <a:schemeClr val="tx1"/>
                </a:solidFill>
                <a:prstDash val="dash"/>
                <a:round/>
                <a:headEnd type="none" w="med" len="med"/>
                <a:tailEnd type="none"/>
              </a:ln>
              <a:effectLst/>
            </p:spPr>
          </p:cxnSp>
          <p:cxnSp>
            <p:nvCxnSpPr>
              <p:cNvPr id="254" name="Straight Connector 253">
                <a:extLst>
                  <a:ext uri="{FF2B5EF4-FFF2-40B4-BE49-F238E27FC236}">
                    <a16:creationId xmlns:a16="http://schemas.microsoft.com/office/drawing/2014/main" id="{4F2847FB-0340-4036-B61C-947D15009CCE}"/>
                  </a:ext>
                </a:extLst>
              </p:cNvPr>
              <p:cNvCxnSpPr>
                <a:cxnSpLocks/>
              </p:cNvCxnSpPr>
              <p:nvPr/>
            </p:nvCxnSpPr>
            <p:spPr bwMode="auto">
              <a:xfrm>
                <a:off x="8037620" y="2584389"/>
                <a:ext cx="0" cy="345638"/>
              </a:xfrm>
              <a:prstGeom prst="line">
                <a:avLst/>
              </a:prstGeom>
              <a:solidFill>
                <a:schemeClr val="accent1"/>
              </a:solidFill>
              <a:ln w="12700" cap="flat" cmpd="sng" algn="ctr">
                <a:solidFill>
                  <a:schemeClr val="tx1"/>
                </a:solidFill>
                <a:prstDash val="dash"/>
                <a:round/>
                <a:headEnd type="none" w="med" len="med"/>
                <a:tailEnd type="none"/>
              </a:ln>
              <a:effectLst/>
            </p:spPr>
          </p:cxnSp>
          <p:sp>
            <p:nvSpPr>
              <p:cNvPr id="255" name="Rectangle 254">
                <a:extLst>
                  <a:ext uri="{FF2B5EF4-FFF2-40B4-BE49-F238E27FC236}">
                    <a16:creationId xmlns:a16="http://schemas.microsoft.com/office/drawing/2014/main" id="{C8E31CE7-67DB-4EAE-BFA9-B8500E36A69F}"/>
                  </a:ext>
                </a:extLst>
              </p:cNvPr>
              <p:cNvSpPr/>
              <p:nvPr/>
            </p:nvSpPr>
            <p:spPr>
              <a:xfrm>
                <a:off x="7842695" y="2823912"/>
                <a:ext cx="394147" cy="35165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a:ln>
                      <a:noFill/>
                    </a:ln>
                    <a:solidFill>
                      <a:srgbClr val="181818"/>
                    </a:solidFill>
                    <a:effectLst/>
                    <a:uLnTx/>
                    <a:uFillTx/>
                    <a:latin typeface="Wingdings" panose="05000000000000000000" pitchFamily="2" charset="2"/>
                    <a:ea typeface="+mn-ea"/>
                    <a:cs typeface="+mn-cs"/>
                  </a:rPr>
                  <a:t></a:t>
                </a:r>
                <a:endParaRPr kumimoji="0" lang="sv-SE" sz="800" b="0" i="0" u="none" strike="noStrike" kern="1200" cap="none" spc="0" normalizeH="0" baseline="0" noProof="0">
                  <a:ln>
                    <a:noFill/>
                  </a:ln>
                  <a:solidFill>
                    <a:srgbClr val="181818"/>
                  </a:solidFill>
                  <a:effectLst/>
                  <a:uLnTx/>
                  <a:uFillTx/>
                  <a:latin typeface="MS Shell Dlg 2" panose="020B0604030504040204" pitchFamily="34" charset="0"/>
                  <a:ea typeface="+mn-ea"/>
                  <a:cs typeface="+mn-cs"/>
                </a:endParaRPr>
              </a:p>
            </p:txBody>
          </p:sp>
          <p:sp>
            <p:nvSpPr>
              <p:cNvPr id="256" name="Rectangle 255">
                <a:extLst>
                  <a:ext uri="{FF2B5EF4-FFF2-40B4-BE49-F238E27FC236}">
                    <a16:creationId xmlns:a16="http://schemas.microsoft.com/office/drawing/2014/main" id="{9984E4BE-8DBE-440F-AF4E-97F0B1CA0B60}"/>
                  </a:ext>
                </a:extLst>
              </p:cNvPr>
              <p:cNvSpPr/>
              <p:nvPr/>
            </p:nvSpPr>
            <p:spPr>
              <a:xfrm>
                <a:off x="8130162" y="2885498"/>
                <a:ext cx="115417" cy="246160"/>
              </a:xfrm>
              <a:prstGeom prst="rect">
                <a:avLst/>
              </a:prstGeom>
            </p:spPr>
            <p:txBody>
              <a:bodyPr wrap="square" lIns="0" tIns="0" rIns="0" bIns="0" anchor="ctr" anchorCtr="0">
                <a:spAutoFit/>
              </a:bodyPr>
              <a:lstStyle/>
              <a:p>
                <a:pPr algn="ctr"/>
                <a:r>
                  <a:rPr lang="sv-SE" sz="1400">
                    <a:latin typeface="Wingdings" panose="05000000000000000000" pitchFamily="2" charset="2"/>
                  </a:rPr>
                  <a:t></a:t>
                </a:r>
              </a:p>
            </p:txBody>
          </p:sp>
          <p:sp>
            <p:nvSpPr>
              <p:cNvPr id="257" name="Rectangle 256">
                <a:extLst>
                  <a:ext uri="{FF2B5EF4-FFF2-40B4-BE49-F238E27FC236}">
                    <a16:creationId xmlns:a16="http://schemas.microsoft.com/office/drawing/2014/main" id="{821D0D0F-AA1B-4035-9705-A668A06FFF37}"/>
                  </a:ext>
                </a:extLst>
              </p:cNvPr>
              <p:cNvSpPr/>
              <p:nvPr/>
            </p:nvSpPr>
            <p:spPr>
              <a:xfrm>
                <a:off x="8340467" y="2885498"/>
                <a:ext cx="102566" cy="246160"/>
              </a:xfrm>
              <a:prstGeom prst="rect">
                <a:avLst/>
              </a:prstGeom>
            </p:spPr>
            <p:txBody>
              <a:bodyPr wrap="none" lIns="0" tIns="0" rIns="0" bIns="0" anchor="ctr" anchorCtr="0">
                <a:spAutoFit/>
              </a:bodyPr>
              <a:lstStyle/>
              <a:p>
                <a:pPr algn="ctr"/>
                <a:r>
                  <a:rPr lang="sv-SE" sz="1400">
                    <a:latin typeface="Wingdings" panose="05000000000000000000" pitchFamily="2" charset="2"/>
                  </a:rPr>
                  <a:t></a:t>
                </a:r>
                <a:endParaRPr lang="sv-SE" sz="800">
                  <a:latin typeface="MS Shell Dlg 2" panose="020B0604030504040204" pitchFamily="34" charset="0"/>
                </a:endParaRPr>
              </a:p>
            </p:txBody>
          </p:sp>
          <p:sp>
            <p:nvSpPr>
              <p:cNvPr id="258" name="Rectangle 257">
                <a:extLst>
                  <a:ext uri="{FF2B5EF4-FFF2-40B4-BE49-F238E27FC236}">
                    <a16:creationId xmlns:a16="http://schemas.microsoft.com/office/drawing/2014/main" id="{36670E31-D97B-4B1D-B266-DC7A49247D33}"/>
                  </a:ext>
                </a:extLst>
              </p:cNvPr>
              <p:cNvSpPr/>
              <p:nvPr/>
            </p:nvSpPr>
            <p:spPr>
              <a:xfrm>
                <a:off x="10972125" y="2467376"/>
                <a:ext cx="102566" cy="246160"/>
              </a:xfrm>
              <a:prstGeom prst="rect">
                <a:avLst/>
              </a:prstGeom>
            </p:spPr>
            <p:txBody>
              <a:bodyPr wrap="none" lIns="0" tIns="0" rIns="0" bIns="0" anchor="ctr" anchorCtr="0">
                <a:spAutoFit/>
              </a:bodyPr>
              <a:lstStyle/>
              <a:p>
                <a:pPr algn="ctr"/>
                <a:r>
                  <a:rPr lang="sv-SE" sz="1400">
                    <a:latin typeface="Wingdings" panose="05000000000000000000" pitchFamily="2" charset="2"/>
                  </a:rPr>
                  <a:t></a:t>
                </a:r>
                <a:endParaRPr lang="sv-SE" sz="800">
                  <a:latin typeface="MS Shell Dlg 2" panose="020B0604030504040204" pitchFamily="34" charset="0"/>
                </a:endParaRPr>
              </a:p>
            </p:txBody>
          </p:sp>
          <p:sp>
            <p:nvSpPr>
              <p:cNvPr id="259" name="Rectangle 258">
                <a:extLst>
                  <a:ext uri="{FF2B5EF4-FFF2-40B4-BE49-F238E27FC236}">
                    <a16:creationId xmlns:a16="http://schemas.microsoft.com/office/drawing/2014/main" id="{FF4B5DE4-D495-4E31-9A38-CF5374FD7150}"/>
                  </a:ext>
                </a:extLst>
              </p:cNvPr>
              <p:cNvSpPr/>
              <p:nvPr/>
            </p:nvSpPr>
            <p:spPr>
              <a:xfrm>
                <a:off x="11155545" y="2467376"/>
                <a:ext cx="102566" cy="246160"/>
              </a:xfrm>
              <a:prstGeom prst="rect">
                <a:avLst/>
              </a:prstGeom>
            </p:spPr>
            <p:txBody>
              <a:bodyPr wrap="none" lIns="0" tIns="0" rIns="0" bIns="0" anchor="ctr" anchorCtr="0">
                <a:spAutoFit/>
              </a:bodyPr>
              <a:lstStyle/>
              <a:p>
                <a:pPr algn="ctr"/>
                <a:r>
                  <a:rPr lang="sv-SE" sz="1400">
                    <a:latin typeface="Wingdings" panose="05000000000000000000" pitchFamily="2" charset="2"/>
                  </a:rPr>
                  <a:t></a:t>
                </a:r>
              </a:p>
            </p:txBody>
          </p:sp>
          <p:sp>
            <p:nvSpPr>
              <p:cNvPr id="260" name="Rectangle 259">
                <a:extLst>
                  <a:ext uri="{FF2B5EF4-FFF2-40B4-BE49-F238E27FC236}">
                    <a16:creationId xmlns:a16="http://schemas.microsoft.com/office/drawing/2014/main" id="{1A66335E-CE90-44EE-8FFC-946AC2EC5C26}"/>
                  </a:ext>
                </a:extLst>
              </p:cNvPr>
              <p:cNvSpPr/>
              <p:nvPr/>
            </p:nvSpPr>
            <p:spPr>
              <a:xfrm>
                <a:off x="8539471" y="2885498"/>
                <a:ext cx="102566" cy="246160"/>
              </a:xfrm>
              <a:prstGeom prst="rect">
                <a:avLst/>
              </a:prstGeom>
            </p:spPr>
            <p:txBody>
              <a:bodyPr wrap="none" lIns="0" tIns="0" rIns="0" bIns="0" anchor="ctr" anchorCtr="0">
                <a:spAutoFit/>
              </a:bodyPr>
              <a:lstStyle/>
              <a:p>
                <a:pPr algn="ctr"/>
                <a:r>
                  <a:rPr lang="sv-SE" sz="1400">
                    <a:latin typeface="Wingdings" panose="05000000000000000000" pitchFamily="2" charset="2"/>
                  </a:rPr>
                  <a:t></a:t>
                </a:r>
              </a:p>
            </p:txBody>
          </p:sp>
        </p:grpSp>
      </p:grpSp>
      <p:cxnSp>
        <p:nvCxnSpPr>
          <p:cNvPr id="102" name="Straight Connector 101">
            <a:extLst>
              <a:ext uri="{FF2B5EF4-FFF2-40B4-BE49-F238E27FC236}">
                <a16:creationId xmlns:a16="http://schemas.microsoft.com/office/drawing/2014/main" id="{136553FA-9EF5-4B30-A910-4975A371CBA4}"/>
              </a:ext>
            </a:extLst>
          </p:cNvPr>
          <p:cNvCxnSpPr>
            <a:cxnSpLocks/>
            <a:stCxn id="244" idx="2"/>
          </p:cNvCxnSpPr>
          <p:nvPr/>
        </p:nvCxnSpPr>
        <p:spPr bwMode="auto">
          <a:xfrm flipH="1">
            <a:off x="9602528" y="2655163"/>
            <a:ext cx="1789683" cy="308517"/>
          </a:xfrm>
          <a:prstGeom prst="line">
            <a:avLst/>
          </a:prstGeom>
          <a:solidFill>
            <a:schemeClr val="accent1"/>
          </a:solidFill>
          <a:ln w="6350" cap="flat" cmpd="sng" algn="ctr">
            <a:solidFill>
              <a:schemeClr val="accent6"/>
            </a:solidFill>
            <a:prstDash val="solid"/>
            <a:round/>
            <a:headEnd type="none" w="med" len="med"/>
            <a:tailEnd type="none"/>
          </a:ln>
          <a:effectLst/>
        </p:spPr>
      </p:cxnSp>
      <p:cxnSp>
        <p:nvCxnSpPr>
          <p:cNvPr id="105" name="Straight Connector 104">
            <a:extLst>
              <a:ext uri="{FF2B5EF4-FFF2-40B4-BE49-F238E27FC236}">
                <a16:creationId xmlns:a16="http://schemas.microsoft.com/office/drawing/2014/main" id="{92BC6B76-28E0-48D8-B399-4ACE9A4617D4}"/>
              </a:ext>
            </a:extLst>
          </p:cNvPr>
          <p:cNvCxnSpPr>
            <a:cxnSpLocks/>
            <a:stCxn id="237" idx="2"/>
          </p:cNvCxnSpPr>
          <p:nvPr/>
        </p:nvCxnSpPr>
        <p:spPr bwMode="auto">
          <a:xfrm flipH="1">
            <a:off x="9602528" y="2654904"/>
            <a:ext cx="79288" cy="308776"/>
          </a:xfrm>
          <a:prstGeom prst="line">
            <a:avLst/>
          </a:prstGeom>
          <a:solidFill>
            <a:schemeClr val="accent1"/>
          </a:solidFill>
          <a:ln w="6350" cap="flat" cmpd="sng" algn="ctr">
            <a:solidFill>
              <a:schemeClr val="accent6"/>
            </a:solidFill>
            <a:prstDash val="solid"/>
            <a:round/>
            <a:headEnd type="none" w="med" len="med"/>
            <a:tailEnd type="none"/>
          </a:ln>
          <a:effectLst/>
        </p:spPr>
      </p:cxnSp>
      <p:cxnSp>
        <p:nvCxnSpPr>
          <p:cNvPr id="108" name="Straight Connector 107">
            <a:extLst>
              <a:ext uri="{FF2B5EF4-FFF2-40B4-BE49-F238E27FC236}">
                <a16:creationId xmlns:a16="http://schemas.microsoft.com/office/drawing/2014/main" id="{1C3C3E93-805B-434D-96E6-61897A125693}"/>
              </a:ext>
            </a:extLst>
          </p:cNvPr>
          <p:cNvCxnSpPr>
            <a:cxnSpLocks/>
            <a:stCxn id="240" idx="2"/>
          </p:cNvCxnSpPr>
          <p:nvPr/>
        </p:nvCxnSpPr>
        <p:spPr bwMode="auto">
          <a:xfrm flipH="1">
            <a:off x="9602529" y="2654904"/>
            <a:ext cx="811754" cy="308776"/>
          </a:xfrm>
          <a:prstGeom prst="line">
            <a:avLst/>
          </a:prstGeom>
          <a:solidFill>
            <a:schemeClr val="accent1"/>
          </a:solidFill>
          <a:ln w="6350" cap="flat" cmpd="sng" algn="ctr">
            <a:solidFill>
              <a:schemeClr val="accent6"/>
            </a:solidFill>
            <a:prstDash val="solid"/>
            <a:round/>
            <a:headEnd type="none" w="med" len="med"/>
            <a:tailEnd type="none"/>
          </a:ln>
          <a:effectLst/>
        </p:spPr>
      </p:cxnSp>
      <p:cxnSp>
        <p:nvCxnSpPr>
          <p:cNvPr id="111" name="Straight Connector 110">
            <a:extLst>
              <a:ext uri="{FF2B5EF4-FFF2-40B4-BE49-F238E27FC236}">
                <a16:creationId xmlns:a16="http://schemas.microsoft.com/office/drawing/2014/main" id="{68339791-D47B-48E0-B6C5-BB5B8D1D333A}"/>
              </a:ext>
            </a:extLst>
          </p:cNvPr>
          <p:cNvCxnSpPr>
            <a:cxnSpLocks/>
            <a:stCxn id="230" idx="2"/>
          </p:cNvCxnSpPr>
          <p:nvPr/>
        </p:nvCxnSpPr>
        <p:spPr bwMode="auto">
          <a:xfrm>
            <a:off x="8570110" y="2655163"/>
            <a:ext cx="291146" cy="308517"/>
          </a:xfrm>
          <a:prstGeom prst="line">
            <a:avLst/>
          </a:prstGeom>
          <a:solidFill>
            <a:schemeClr val="accent1"/>
          </a:solidFill>
          <a:ln w="6350" cap="flat" cmpd="sng" algn="ctr">
            <a:solidFill>
              <a:schemeClr val="accent6"/>
            </a:solidFill>
            <a:prstDash val="solid"/>
            <a:round/>
            <a:headEnd type="none" w="med" len="med"/>
            <a:tailEnd type="none"/>
          </a:ln>
          <a:effectLst/>
        </p:spPr>
      </p:cxnSp>
      <p:cxnSp>
        <p:nvCxnSpPr>
          <p:cNvPr id="114" name="Straight Connector 113">
            <a:extLst>
              <a:ext uri="{FF2B5EF4-FFF2-40B4-BE49-F238E27FC236}">
                <a16:creationId xmlns:a16="http://schemas.microsoft.com/office/drawing/2014/main" id="{CBE30135-A266-4A5F-AECC-E008ED7AC11A}"/>
              </a:ext>
            </a:extLst>
          </p:cNvPr>
          <p:cNvCxnSpPr>
            <a:cxnSpLocks/>
            <a:stCxn id="228" idx="2"/>
          </p:cNvCxnSpPr>
          <p:nvPr/>
        </p:nvCxnSpPr>
        <p:spPr bwMode="auto">
          <a:xfrm>
            <a:off x="8086594" y="2658993"/>
            <a:ext cx="800231" cy="304687"/>
          </a:xfrm>
          <a:prstGeom prst="line">
            <a:avLst/>
          </a:prstGeom>
          <a:solidFill>
            <a:schemeClr val="accent1"/>
          </a:solidFill>
          <a:ln w="6350" cap="flat" cmpd="sng" algn="ctr">
            <a:solidFill>
              <a:schemeClr val="accent6"/>
            </a:solidFill>
            <a:prstDash val="solid"/>
            <a:round/>
            <a:headEnd type="none" w="med" len="med"/>
            <a:tailEnd type="none"/>
          </a:ln>
          <a:effectLst/>
        </p:spPr>
      </p:cxnSp>
      <p:cxnSp>
        <p:nvCxnSpPr>
          <p:cNvPr id="117" name="Straight Connector 116">
            <a:extLst>
              <a:ext uri="{FF2B5EF4-FFF2-40B4-BE49-F238E27FC236}">
                <a16:creationId xmlns:a16="http://schemas.microsoft.com/office/drawing/2014/main" id="{A3C4A784-0ED4-4451-9C10-89CADAEDC850}"/>
              </a:ext>
            </a:extLst>
          </p:cNvPr>
          <p:cNvCxnSpPr>
            <a:cxnSpLocks/>
            <a:stCxn id="225" idx="2"/>
          </p:cNvCxnSpPr>
          <p:nvPr/>
        </p:nvCxnSpPr>
        <p:spPr bwMode="auto">
          <a:xfrm>
            <a:off x="7343232" y="2654904"/>
            <a:ext cx="1524575" cy="308776"/>
          </a:xfrm>
          <a:prstGeom prst="line">
            <a:avLst/>
          </a:prstGeom>
          <a:solidFill>
            <a:schemeClr val="accent1"/>
          </a:solidFill>
          <a:ln w="6350" cap="flat" cmpd="sng" algn="ctr">
            <a:solidFill>
              <a:schemeClr val="accent6"/>
            </a:solidFill>
            <a:prstDash val="solid"/>
            <a:round/>
            <a:headEnd type="none" w="med" len="med"/>
            <a:tailEnd type="none"/>
          </a:ln>
          <a:effectLst/>
        </p:spPr>
      </p:cxnSp>
      <p:sp>
        <p:nvSpPr>
          <p:cNvPr id="107" name="TextBox 106">
            <a:extLst>
              <a:ext uri="{FF2B5EF4-FFF2-40B4-BE49-F238E27FC236}">
                <a16:creationId xmlns:a16="http://schemas.microsoft.com/office/drawing/2014/main" id="{809901EE-E453-4284-AA7E-9E00015A95F0}"/>
              </a:ext>
            </a:extLst>
          </p:cNvPr>
          <p:cNvSpPr txBox="1"/>
          <p:nvPr/>
        </p:nvSpPr>
        <p:spPr bwMode="auto">
          <a:xfrm>
            <a:off x="9123777" y="2663402"/>
            <a:ext cx="212697" cy="339044"/>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algn="ctr" fontAlgn="auto">
              <a:spcBef>
                <a:spcPts val="0"/>
              </a:spcBef>
              <a:spcAft>
                <a:spcPts val="0"/>
              </a:spcAft>
              <a:buClr>
                <a:srgbClr val="181818"/>
              </a:buClr>
              <a:defRPr/>
            </a:pPr>
            <a:r>
              <a:rPr lang="en-US" sz="700">
                <a:solidFill>
                  <a:srgbClr val="181818"/>
                </a:solidFill>
                <a:latin typeface="Ericsson Technical Icons" panose="00000500000000000000" pitchFamily="2" charset="0"/>
              </a:rPr>
              <a:t>S</a:t>
            </a:r>
            <a:endParaRPr lang="en-US" sz="700">
              <a:solidFill>
                <a:srgbClr val="181818"/>
              </a:solidFill>
              <a:latin typeface="Ericsson Hilda"/>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7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G</a:t>
            </a:r>
            <a:endParaRPr kumimoji="0" lang="en-US" sz="7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600" b="0" i="0" u="none" strike="noStrike" kern="1200" cap="none" spc="0" normalizeH="0" baseline="0" noProof="0">
                <a:ln>
                  <a:noFill/>
                </a:ln>
                <a:solidFill>
                  <a:srgbClr val="181818"/>
                </a:solidFill>
                <a:effectLst/>
                <a:uLnTx/>
                <a:uFillTx/>
                <a:latin typeface="Ericsson Hilda"/>
                <a:ea typeface="+mn-ea"/>
                <a:cs typeface="+mn-cs"/>
              </a:rPr>
              <a:t>SCP</a:t>
            </a:r>
          </a:p>
        </p:txBody>
      </p:sp>
      <p:sp>
        <p:nvSpPr>
          <p:cNvPr id="115" name="TextBox 114">
            <a:extLst>
              <a:ext uri="{FF2B5EF4-FFF2-40B4-BE49-F238E27FC236}">
                <a16:creationId xmlns:a16="http://schemas.microsoft.com/office/drawing/2014/main" id="{CDC3F093-85B1-4F7A-8804-B8927BF10AC2}"/>
              </a:ext>
            </a:extLst>
          </p:cNvPr>
          <p:cNvSpPr txBox="1"/>
          <p:nvPr/>
        </p:nvSpPr>
        <p:spPr bwMode="auto">
          <a:xfrm>
            <a:off x="8914279" y="4192275"/>
            <a:ext cx="212697" cy="339044"/>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algn="ctr" fontAlgn="auto">
              <a:spcBef>
                <a:spcPts val="0"/>
              </a:spcBef>
              <a:spcAft>
                <a:spcPts val="0"/>
              </a:spcAft>
              <a:buClr>
                <a:srgbClr val="181818"/>
              </a:buClr>
              <a:defRPr/>
            </a:pPr>
            <a:r>
              <a:rPr lang="en-US" sz="700">
                <a:solidFill>
                  <a:srgbClr val="181818"/>
                </a:solidFill>
                <a:latin typeface="Ericsson Technical Icons" panose="00000500000000000000" pitchFamily="2" charset="0"/>
              </a:rPr>
              <a:t>S</a:t>
            </a:r>
            <a:endParaRPr lang="en-US" sz="700">
              <a:solidFill>
                <a:srgbClr val="181818"/>
              </a:solidFill>
              <a:latin typeface="Ericsson Hilda"/>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7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G</a:t>
            </a:r>
            <a:endParaRPr kumimoji="0" lang="en-US" sz="7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600" b="0" i="0" u="none" strike="noStrike" kern="1200" cap="none" spc="0" normalizeH="0" baseline="0" noProof="0">
                <a:ln>
                  <a:noFill/>
                </a:ln>
                <a:solidFill>
                  <a:srgbClr val="181818"/>
                </a:solidFill>
                <a:effectLst/>
                <a:uLnTx/>
                <a:uFillTx/>
                <a:latin typeface="Ericsson Hilda"/>
                <a:ea typeface="+mn-ea"/>
                <a:cs typeface="+mn-cs"/>
              </a:rPr>
              <a:t>SCP</a:t>
            </a:r>
          </a:p>
        </p:txBody>
      </p:sp>
      <p:sp>
        <p:nvSpPr>
          <p:cNvPr id="116" name="TextBox 115">
            <a:extLst>
              <a:ext uri="{FF2B5EF4-FFF2-40B4-BE49-F238E27FC236}">
                <a16:creationId xmlns:a16="http://schemas.microsoft.com/office/drawing/2014/main" id="{E6DAFB54-60AA-4FFC-99B5-7FB7B7884FEB}"/>
              </a:ext>
            </a:extLst>
          </p:cNvPr>
          <p:cNvSpPr txBox="1"/>
          <p:nvPr/>
        </p:nvSpPr>
        <p:spPr bwMode="auto">
          <a:xfrm>
            <a:off x="9375798" y="4189040"/>
            <a:ext cx="212697" cy="339044"/>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algn="ctr" fontAlgn="auto">
              <a:spcBef>
                <a:spcPts val="0"/>
              </a:spcBef>
              <a:spcAft>
                <a:spcPts val="0"/>
              </a:spcAft>
              <a:buClr>
                <a:srgbClr val="181818"/>
              </a:buClr>
              <a:defRPr/>
            </a:pPr>
            <a:r>
              <a:rPr lang="en-US" sz="700">
                <a:solidFill>
                  <a:srgbClr val="181818"/>
                </a:solidFill>
                <a:latin typeface="Ericsson Technical Icons" panose="00000500000000000000" pitchFamily="2" charset="0"/>
              </a:rPr>
              <a:t>S</a:t>
            </a:r>
            <a:endParaRPr lang="en-US" sz="700">
              <a:solidFill>
                <a:srgbClr val="181818"/>
              </a:solidFill>
              <a:latin typeface="Ericsson Hilda"/>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7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G</a:t>
            </a:r>
            <a:endParaRPr kumimoji="0" lang="en-US" sz="7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600" b="0" i="0" u="none" strike="noStrike" kern="1200" cap="none" spc="0" normalizeH="0" baseline="0" noProof="0">
                <a:ln>
                  <a:noFill/>
                </a:ln>
                <a:solidFill>
                  <a:srgbClr val="181818"/>
                </a:solidFill>
                <a:effectLst/>
                <a:uLnTx/>
                <a:uFillTx/>
                <a:latin typeface="Ericsson Hilda"/>
                <a:ea typeface="+mn-ea"/>
                <a:cs typeface="+mn-cs"/>
              </a:rPr>
              <a:t>SCP</a:t>
            </a:r>
          </a:p>
        </p:txBody>
      </p:sp>
    </p:spTree>
    <p:extLst>
      <p:ext uri="{BB962C8B-B14F-4D97-AF65-F5344CB8AC3E}">
        <p14:creationId xmlns:p14="http://schemas.microsoft.com/office/powerpoint/2010/main" val="3976465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FB87D-D353-40C2-A30B-634B99B6A69B}"/>
              </a:ext>
            </a:extLst>
          </p:cNvPr>
          <p:cNvSpPr>
            <a:spLocks noGrp="1"/>
          </p:cNvSpPr>
          <p:nvPr>
            <p:ph type="title"/>
          </p:nvPr>
        </p:nvSpPr>
        <p:spPr/>
        <p:txBody>
          <a:bodyPr/>
          <a:lstStyle/>
          <a:p>
            <a:r>
              <a:rPr lang="en-US"/>
              <a:t>Service framework - Recommendations</a:t>
            </a:r>
            <a:br>
              <a:rPr lang="en-US"/>
            </a:br>
            <a:endParaRPr lang="sv-SE"/>
          </a:p>
        </p:txBody>
      </p:sp>
      <p:sp>
        <p:nvSpPr>
          <p:cNvPr id="3" name="Content Placeholder 2">
            <a:extLst>
              <a:ext uri="{FF2B5EF4-FFF2-40B4-BE49-F238E27FC236}">
                <a16:creationId xmlns:a16="http://schemas.microsoft.com/office/drawing/2014/main" id="{E3888F19-29C5-4446-B917-CA8F5BF8A8AE}"/>
              </a:ext>
            </a:extLst>
          </p:cNvPr>
          <p:cNvSpPr>
            <a:spLocks noGrp="1"/>
          </p:cNvSpPr>
          <p:nvPr>
            <p:ph sz="quarter" idx="10"/>
          </p:nvPr>
        </p:nvSpPr>
        <p:spPr>
          <a:xfrm>
            <a:off x="479424" y="1844675"/>
            <a:ext cx="11433175" cy="4639252"/>
          </a:xfrm>
        </p:spPr>
        <p:txBody>
          <a:bodyPr>
            <a:normAutofit/>
          </a:bodyPr>
          <a:lstStyle/>
          <a:p>
            <a:pPr marL="0" indent="0">
              <a:spcBef>
                <a:spcPts val="0"/>
              </a:spcBef>
              <a:spcAft>
                <a:spcPts val="600"/>
              </a:spcAft>
              <a:buNone/>
            </a:pPr>
            <a:r>
              <a:rPr lang="en-US" b="1"/>
              <a:t>Recommendation – Discovery and selection</a:t>
            </a:r>
          </a:p>
          <a:p>
            <a:pPr>
              <a:spcBef>
                <a:spcPts val="0"/>
              </a:spcBef>
              <a:spcAft>
                <a:spcPts val="600"/>
              </a:spcAft>
            </a:pPr>
            <a:r>
              <a:rPr lang="en-US"/>
              <a:t>The discovery, filtering and selection mechanisms as well as procedures as specified in R15 option B are fully sufficient for all cases </a:t>
            </a:r>
          </a:p>
          <a:p>
            <a:pPr>
              <a:spcBef>
                <a:spcPts val="0"/>
              </a:spcBef>
              <a:spcAft>
                <a:spcPts val="600"/>
              </a:spcAft>
            </a:pPr>
            <a:r>
              <a:rPr lang="en-US"/>
              <a:t>Support of NRF is a key function in the Ericsson solution</a:t>
            </a:r>
          </a:p>
          <a:p>
            <a:pPr>
              <a:spcBef>
                <a:spcPts val="0"/>
              </a:spcBef>
              <a:spcAft>
                <a:spcPts val="600"/>
              </a:spcAft>
            </a:pPr>
            <a:endParaRPr lang="en-US" b="1"/>
          </a:p>
          <a:p>
            <a:pPr marL="0" indent="0">
              <a:spcBef>
                <a:spcPts val="0"/>
              </a:spcBef>
              <a:spcAft>
                <a:spcPts val="600"/>
              </a:spcAft>
              <a:buNone/>
            </a:pPr>
            <a:r>
              <a:rPr lang="en-US" b="1"/>
              <a:t>Recommendation - Signaling infrastructure for additional signaling services </a:t>
            </a:r>
          </a:p>
          <a:p>
            <a:pPr>
              <a:spcBef>
                <a:spcPts val="0"/>
              </a:spcBef>
              <a:spcAft>
                <a:spcPts val="300"/>
              </a:spcAft>
            </a:pPr>
            <a:r>
              <a:rPr lang="en-US"/>
              <a:t>In case the MNO requires a signaling infrastructure with advanced signaling services, a</a:t>
            </a:r>
            <a:r>
              <a:rPr lang="en-US">
                <a:ea typeface="+mn-ea"/>
                <a:cs typeface="+mn-cs"/>
              </a:rPr>
              <a:t> SCP based R16 opt. C is the recommended solution</a:t>
            </a:r>
          </a:p>
          <a:p>
            <a:pPr>
              <a:spcBef>
                <a:spcPts val="0"/>
              </a:spcBef>
              <a:spcAft>
                <a:spcPts val="600"/>
              </a:spcAft>
            </a:pPr>
            <a:r>
              <a:rPr lang="en-US"/>
              <a:t>The additional signaling services in the SCP beyond standards is an optional value adding complement to the signaling related features in the NFs and NF domains e.g. UDM</a:t>
            </a:r>
            <a:endParaRPr lang="sv-SE"/>
          </a:p>
          <a:p>
            <a:pPr>
              <a:spcBef>
                <a:spcPts val="0"/>
              </a:spcBef>
              <a:spcAft>
                <a:spcPts val="600"/>
              </a:spcAft>
            </a:pPr>
            <a:endParaRPr lang="en-US" sz="1800"/>
          </a:p>
        </p:txBody>
      </p:sp>
    </p:spTree>
    <p:extLst>
      <p:ext uri="{BB962C8B-B14F-4D97-AF65-F5344CB8AC3E}">
        <p14:creationId xmlns:p14="http://schemas.microsoft.com/office/powerpoint/2010/main" val="18050094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6CD652-DD65-481F-85FE-1074972A917B}"/>
              </a:ext>
            </a:extLst>
          </p:cNvPr>
          <p:cNvSpPr>
            <a:spLocks noGrp="1"/>
          </p:cNvSpPr>
          <p:nvPr>
            <p:ph sz="quarter" idx="3"/>
          </p:nvPr>
        </p:nvSpPr>
        <p:spPr>
          <a:xfrm>
            <a:off x="6240463" y="1773422"/>
            <a:ext cx="5472112" cy="4392613"/>
          </a:xfrm>
        </p:spPr>
        <p:txBody>
          <a:bodyPr/>
          <a:lstStyle/>
          <a:p>
            <a:pPr lvl="1"/>
            <a:r>
              <a:rPr lang="en-US" sz="1800" dirty="0"/>
              <a:t>5GC Functional areas cont’d</a:t>
            </a:r>
          </a:p>
          <a:p>
            <a:pPr lvl="2"/>
            <a:r>
              <a:rPr lang="en-US" sz="1600" dirty="0"/>
              <a:t>Communication Services</a:t>
            </a:r>
          </a:p>
          <a:p>
            <a:pPr lvl="2"/>
            <a:r>
              <a:rPr lang="en-US" sz="1600" dirty="0"/>
              <a:t>Enhanced Network Analytics</a:t>
            </a:r>
          </a:p>
          <a:p>
            <a:pPr lvl="2"/>
            <a:r>
              <a:rPr lang="sv-SE" sz="1600" dirty="0"/>
              <a:t>IoT – 5G LAN, NPN and URLLC</a:t>
            </a:r>
          </a:p>
          <a:p>
            <a:pPr lvl="2"/>
            <a:r>
              <a:rPr lang="sv-SE" sz="1600" dirty="0"/>
              <a:t>5G FMC</a:t>
            </a:r>
            <a:endParaRPr lang="en-US" sz="1600" dirty="0"/>
          </a:p>
          <a:p>
            <a:pPr lvl="1"/>
            <a:r>
              <a:rPr lang="en-US" sz="1800" dirty="0"/>
              <a:t>5GC and EPC interworking</a:t>
            </a:r>
          </a:p>
          <a:p>
            <a:pPr lvl="1"/>
            <a:r>
              <a:rPr lang="en-US" sz="1800" dirty="0"/>
              <a:t>5G EPC &amp; Option 3/3a/3x</a:t>
            </a:r>
            <a:endParaRPr lang="en-US" dirty="0"/>
          </a:p>
        </p:txBody>
      </p:sp>
      <p:sp>
        <p:nvSpPr>
          <p:cNvPr id="2" name="Content Placeholder 1">
            <a:extLst>
              <a:ext uri="{FF2B5EF4-FFF2-40B4-BE49-F238E27FC236}">
                <a16:creationId xmlns:a16="http://schemas.microsoft.com/office/drawing/2014/main" id="{2C32CCD6-2C8F-48FC-953A-3E4F36864FCA}"/>
              </a:ext>
            </a:extLst>
          </p:cNvPr>
          <p:cNvSpPr>
            <a:spLocks noGrp="1"/>
          </p:cNvSpPr>
          <p:nvPr>
            <p:ph sz="half" idx="1"/>
          </p:nvPr>
        </p:nvSpPr>
        <p:spPr>
          <a:xfrm>
            <a:off x="479425" y="1773423"/>
            <a:ext cx="5472113" cy="4758006"/>
          </a:xfrm>
        </p:spPr>
        <p:txBody>
          <a:bodyPr/>
          <a:lstStyle/>
          <a:p>
            <a:r>
              <a:rPr lang="en-US" dirty="0"/>
              <a:t>The 5G Core System</a:t>
            </a:r>
          </a:p>
          <a:p>
            <a:r>
              <a:rPr lang="en-US" b="1" dirty="0"/>
              <a:t>Core Network Architecture &amp; Technology</a:t>
            </a:r>
          </a:p>
          <a:p>
            <a:pPr lvl="1"/>
            <a:r>
              <a:rPr lang="en-US" sz="1800" dirty="0"/>
              <a:t>Overall 5G Core Network Architecture</a:t>
            </a:r>
          </a:p>
          <a:p>
            <a:pPr lvl="1"/>
            <a:r>
              <a:rPr lang="en-US" sz="1800" dirty="0"/>
              <a:t>SBA and Service Framework</a:t>
            </a:r>
          </a:p>
          <a:p>
            <a:pPr lvl="1"/>
            <a:r>
              <a:rPr lang="en-US" sz="1800" b="1" dirty="0"/>
              <a:t>Network slicing</a:t>
            </a:r>
          </a:p>
          <a:p>
            <a:pPr lvl="1"/>
            <a:r>
              <a:rPr lang="en-US" sz="1800" dirty="0"/>
              <a:t>5GC Functional areas</a:t>
            </a:r>
          </a:p>
          <a:p>
            <a:pPr lvl="2"/>
            <a:r>
              <a:rPr lang="en-US" sz="1600" dirty="0"/>
              <a:t>CP/UP split &amp; UP handling</a:t>
            </a:r>
          </a:p>
          <a:p>
            <a:pPr lvl="2"/>
            <a:r>
              <a:rPr lang="en-US" sz="1600" dirty="0"/>
              <a:t>5GC support for Edge computing</a:t>
            </a:r>
          </a:p>
          <a:p>
            <a:pPr lvl="2"/>
            <a:r>
              <a:rPr lang="en-US" sz="1600" dirty="0"/>
              <a:t>Session Management</a:t>
            </a:r>
          </a:p>
          <a:p>
            <a:pPr lvl="2"/>
            <a:r>
              <a:rPr lang="en-US" sz="1600" dirty="0"/>
              <a:t>Mobility management</a:t>
            </a:r>
          </a:p>
          <a:p>
            <a:pPr lvl="2"/>
            <a:r>
              <a:rPr lang="en-US" sz="1600" dirty="0"/>
              <a:t>Radio access capability signaling</a:t>
            </a:r>
          </a:p>
          <a:p>
            <a:pPr lvl="2"/>
            <a:r>
              <a:rPr lang="en-US" sz="1600" dirty="0"/>
              <a:t>Quality of Service</a:t>
            </a:r>
          </a:p>
          <a:p>
            <a:pPr lvl="2"/>
            <a:r>
              <a:rPr lang="en-US" sz="1600" dirty="0"/>
              <a:t>Identity &amp; Access Management</a:t>
            </a:r>
          </a:p>
          <a:p>
            <a:pPr lvl="2"/>
            <a:r>
              <a:rPr lang="en-US" sz="1600" dirty="0"/>
              <a:t>Policy Management Framework</a:t>
            </a:r>
          </a:p>
          <a:p>
            <a:pPr lvl="2"/>
            <a:r>
              <a:rPr lang="en-US" sz="1600" dirty="0"/>
              <a:t>Subscription Data Management</a:t>
            </a:r>
          </a:p>
          <a:p>
            <a:pPr lvl="2"/>
            <a:r>
              <a:rPr lang="en-US" sz="1600" dirty="0"/>
              <a:t>Charging</a:t>
            </a:r>
          </a:p>
          <a:p>
            <a:pPr lvl="2"/>
            <a:endParaRPr lang="en-US" sz="1800" dirty="0"/>
          </a:p>
        </p:txBody>
      </p:sp>
      <p:sp>
        <p:nvSpPr>
          <p:cNvPr id="4" name="Title 3"/>
          <p:cNvSpPr>
            <a:spLocks noGrp="1"/>
          </p:cNvSpPr>
          <p:nvPr>
            <p:ph type="title"/>
          </p:nvPr>
        </p:nvSpPr>
        <p:spPr/>
        <p:txBody>
          <a:bodyPr/>
          <a:lstStyle/>
          <a:p>
            <a:r>
              <a:rPr lang="en-US">
                <a:latin typeface="Ericsson Hilda Light" panose="020B0604020202020204" charset="0"/>
                <a:cs typeface="Ericsson Hilda Light" panose="020B0604020202020204" charset="0"/>
              </a:rPr>
              <a:t>Outline</a:t>
            </a:r>
          </a:p>
        </p:txBody>
      </p:sp>
    </p:spTree>
    <p:extLst>
      <p:ext uri="{BB962C8B-B14F-4D97-AF65-F5344CB8AC3E}">
        <p14:creationId xmlns:p14="http://schemas.microsoft.com/office/powerpoint/2010/main" val="4643744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1664A4C7-9089-6947-BD10-7E45D49B8ACB}"/>
              </a:ext>
            </a:extLst>
          </p:cNvPr>
          <p:cNvSpPr txBox="1"/>
          <p:nvPr/>
        </p:nvSpPr>
        <p:spPr bwMode="auto">
          <a:xfrm>
            <a:off x="570096" y="2367265"/>
            <a:ext cx="3077450" cy="287676"/>
          </a:xfrm>
          <a:prstGeom prst="rect">
            <a:avLst/>
          </a:prstGeom>
          <a:noFill/>
          <a:ln w="12700">
            <a:noFill/>
            <a:miter lim="800000"/>
            <a:headEnd/>
            <a:tailEnd/>
          </a:ln>
        </p:spPr>
        <p:txBody>
          <a:bodyPr vert="horz" wrap="square" lIns="72000" tIns="36000" rIns="73152" bIns="36576" numCol="1" rtlCol="0"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r>
              <a:rPr kumimoji="0" lang="en-US" sz="1200" b="0" i="0" u="none" strike="noStrike" kern="1200" cap="none" spc="0" normalizeH="0" baseline="0" noProof="0">
                <a:ln>
                  <a:noFill/>
                </a:ln>
                <a:solidFill>
                  <a:srgbClr val="181818"/>
                </a:solidFill>
                <a:effectLst/>
                <a:uLnTx/>
                <a:uFillTx/>
                <a:latin typeface="Ericsson Hilda"/>
                <a:ea typeface="+mn-ea"/>
                <a:cs typeface="+mn-cs"/>
              </a:rPr>
              <a:t>Customers</a:t>
            </a:r>
          </a:p>
        </p:txBody>
      </p:sp>
      <p:sp>
        <p:nvSpPr>
          <p:cNvPr id="18" name="Rectangle 17">
            <a:extLst>
              <a:ext uri="{FF2B5EF4-FFF2-40B4-BE49-F238E27FC236}">
                <a16:creationId xmlns:a16="http://schemas.microsoft.com/office/drawing/2014/main" id="{E867529C-709C-4343-8A71-1DD7E03B61FB}"/>
              </a:ext>
            </a:extLst>
          </p:cNvPr>
          <p:cNvSpPr/>
          <p:nvPr/>
        </p:nvSpPr>
        <p:spPr bwMode="auto">
          <a:xfrm>
            <a:off x="479425" y="3890864"/>
            <a:ext cx="11233150" cy="2346424"/>
          </a:xfrm>
          <a:prstGeom prst="rect">
            <a:avLst/>
          </a:prstGeom>
          <a:solidFill>
            <a:schemeClr val="bg1"/>
          </a:solidFill>
          <a:ln w="22225" cap="flat" cmpd="sng" algn="ctr">
            <a:solidFill>
              <a:srgbClr val="242424"/>
            </a:solidFill>
            <a:prstDash val="solid"/>
            <a:miter lim="800000"/>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lvl="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cxnSp>
        <p:nvCxnSpPr>
          <p:cNvPr id="61" name="Straight Arrow Connector 60">
            <a:extLst>
              <a:ext uri="{FF2B5EF4-FFF2-40B4-BE49-F238E27FC236}">
                <a16:creationId xmlns:a16="http://schemas.microsoft.com/office/drawing/2014/main" id="{05F5BDE2-5370-C949-B5F9-894A0E0E67EF}"/>
              </a:ext>
            </a:extLst>
          </p:cNvPr>
          <p:cNvCxnSpPr>
            <a:cxnSpLocks/>
          </p:cNvCxnSpPr>
          <p:nvPr/>
        </p:nvCxnSpPr>
        <p:spPr bwMode="auto">
          <a:xfrm flipH="1" flipV="1">
            <a:off x="6093508" y="5058964"/>
            <a:ext cx="2492" cy="220434"/>
          </a:xfrm>
          <a:prstGeom prst="straightConnector1">
            <a:avLst/>
          </a:prstGeom>
          <a:solidFill>
            <a:schemeClr val="accent1"/>
          </a:solidFill>
          <a:ln w="22225" cap="flat" cmpd="sng" algn="ctr">
            <a:solidFill>
              <a:schemeClr val="tx1"/>
            </a:solidFill>
            <a:prstDash val="solid"/>
            <a:round/>
            <a:headEnd type="none" w="med" len="med"/>
            <a:tailEnd type="triangle" w="lg" len="med"/>
          </a:ln>
          <a:effectLst/>
        </p:spPr>
      </p:cxnSp>
      <p:sp>
        <p:nvSpPr>
          <p:cNvPr id="40" name="Rectangle 39">
            <a:extLst>
              <a:ext uri="{FF2B5EF4-FFF2-40B4-BE49-F238E27FC236}">
                <a16:creationId xmlns:a16="http://schemas.microsoft.com/office/drawing/2014/main" id="{9D839D3B-A956-2645-B85F-3FFE40615850}"/>
              </a:ext>
            </a:extLst>
          </p:cNvPr>
          <p:cNvSpPr/>
          <p:nvPr/>
        </p:nvSpPr>
        <p:spPr bwMode="auto">
          <a:xfrm>
            <a:off x="655320" y="5252675"/>
            <a:ext cx="10786254" cy="814232"/>
          </a:xfrm>
          <a:prstGeom prst="rect">
            <a:avLst/>
          </a:prstGeom>
          <a:solidFill>
            <a:schemeClr val="bg2"/>
          </a:solidFill>
          <a:ln w="22225" cap="flat" cmpd="sng" algn="ctr">
            <a:solidFill>
              <a:srgbClr val="242424"/>
            </a:solidFill>
            <a:prstDash val="dash"/>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ts val="30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Ericsson Hilda"/>
              <a:ea typeface="+mn-ea"/>
              <a:cs typeface="+mn-cs"/>
            </a:endParaRPr>
          </a:p>
        </p:txBody>
      </p:sp>
      <p:sp>
        <p:nvSpPr>
          <p:cNvPr id="56" name="Rectangle 55">
            <a:extLst>
              <a:ext uri="{FF2B5EF4-FFF2-40B4-BE49-F238E27FC236}">
                <a16:creationId xmlns:a16="http://schemas.microsoft.com/office/drawing/2014/main" id="{C35AD323-3A4B-2945-A8B6-D066F99EE97A}"/>
              </a:ext>
            </a:extLst>
          </p:cNvPr>
          <p:cNvSpPr/>
          <p:nvPr/>
        </p:nvSpPr>
        <p:spPr bwMode="auto">
          <a:xfrm>
            <a:off x="749210" y="5478168"/>
            <a:ext cx="10611216" cy="521443"/>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ts val="30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Ericsson Hilda"/>
              <a:ea typeface="+mn-ea"/>
              <a:cs typeface="+mn-cs"/>
            </a:endParaRPr>
          </a:p>
        </p:txBody>
      </p:sp>
      <p:sp>
        <p:nvSpPr>
          <p:cNvPr id="55" name="Rectangle 54">
            <a:extLst>
              <a:ext uri="{FF2B5EF4-FFF2-40B4-BE49-F238E27FC236}">
                <a16:creationId xmlns:a16="http://schemas.microsoft.com/office/drawing/2014/main" id="{2E70352A-68D2-1B43-9769-B32B1168DCED}"/>
              </a:ext>
            </a:extLst>
          </p:cNvPr>
          <p:cNvSpPr/>
          <p:nvPr/>
        </p:nvSpPr>
        <p:spPr bwMode="auto">
          <a:xfrm>
            <a:off x="655320" y="4182331"/>
            <a:ext cx="7893257" cy="814232"/>
          </a:xfrm>
          <a:prstGeom prst="rect">
            <a:avLst/>
          </a:prstGeom>
          <a:solidFill>
            <a:schemeClr val="bg2"/>
          </a:solidFill>
          <a:ln w="22225" cap="flat" cmpd="sng" algn="ctr">
            <a:solidFill>
              <a:srgbClr val="242424"/>
            </a:solidFill>
            <a:prstDash val="dash"/>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ts val="30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Ericsson Hilda"/>
              <a:ea typeface="+mn-ea"/>
              <a:cs typeface="+mn-cs"/>
            </a:endParaRPr>
          </a:p>
        </p:txBody>
      </p:sp>
      <p:sp>
        <p:nvSpPr>
          <p:cNvPr id="15" name="Rectangle 14">
            <a:extLst>
              <a:ext uri="{FF2B5EF4-FFF2-40B4-BE49-F238E27FC236}">
                <a16:creationId xmlns:a16="http://schemas.microsoft.com/office/drawing/2014/main" id="{5955C93B-9B1B-044D-A373-F53A5F27613B}"/>
              </a:ext>
            </a:extLst>
          </p:cNvPr>
          <p:cNvSpPr/>
          <p:nvPr/>
        </p:nvSpPr>
        <p:spPr bwMode="auto">
          <a:xfrm>
            <a:off x="479425" y="2943807"/>
            <a:ext cx="11233150" cy="681136"/>
          </a:xfrm>
          <a:prstGeom prst="rect">
            <a:avLst/>
          </a:prstGeom>
          <a:solidFill>
            <a:schemeClr val="bg1"/>
          </a:solidFill>
          <a:ln w="22225" cap="flat" cmpd="sng" algn="ctr">
            <a:solidFill>
              <a:srgbClr val="242424"/>
            </a:solidFill>
            <a:prstDash val="solid"/>
            <a:miter lim="800000"/>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lvl="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sp>
        <p:nvSpPr>
          <p:cNvPr id="51" name="Rectangle 50">
            <a:extLst>
              <a:ext uri="{FF2B5EF4-FFF2-40B4-BE49-F238E27FC236}">
                <a16:creationId xmlns:a16="http://schemas.microsoft.com/office/drawing/2014/main" id="{AC65F25D-1A8D-D44D-907B-E95320E83A9C}"/>
              </a:ext>
            </a:extLst>
          </p:cNvPr>
          <p:cNvSpPr/>
          <p:nvPr/>
        </p:nvSpPr>
        <p:spPr bwMode="auto">
          <a:xfrm>
            <a:off x="3647546" y="4448175"/>
            <a:ext cx="762529" cy="438150"/>
          </a:xfrm>
          <a:prstGeom prst="rect">
            <a:avLst/>
          </a:prstGeom>
          <a:solidFill>
            <a:schemeClr val="accent1"/>
          </a:solidFill>
          <a:ln w="15875" cap="flat" cmpd="sng" algn="ctr">
            <a:solidFill>
              <a:schemeClr val="bg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lvl="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sp>
        <p:nvSpPr>
          <p:cNvPr id="52" name="Rectangle 51">
            <a:extLst>
              <a:ext uri="{FF2B5EF4-FFF2-40B4-BE49-F238E27FC236}">
                <a16:creationId xmlns:a16="http://schemas.microsoft.com/office/drawing/2014/main" id="{A3B70E2D-556B-244E-A9DA-709E1AE6B5F0}"/>
              </a:ext>
            </a:extLst>
          </p:cNvPr>
          <p:cNvSpPr/>
          <p:nvPr/>
        </p:nvSpPr>
        <p:spPr bwMode="auto">
          <a:xfrm>
            <a:off x="4806421" y="4448175"/>
            <a:ext cx="762529" cy="438150"/>
          </a:xfrm>
          <a:prstGeom prst="rect">
            <a:avLst/>
          </a:prstGeom>
          <a:solidFill>
            <a:schemeClr val="accent1"/>
          </a:solidFill>
          <a:ln w="15875" cap="flat" cmpd="sng" algn="ctr">
            <a:solidFill>
              <a:schemeClr val="bg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lvl="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sp>
        <p:nvSpPr>
          <p:cNvPr id="53" name="Rectangle 52">
            <a:extLst>
              <a:ext uri="{FF2B5EF4-FFF2-40B4-BE49-F238E27FC236}">
                <a16:creationId xmlns:a16="http://schemas.microsoft.com/office/drawing/2014/main" id="{DD0E19CE-202E-0A41-852B-097621CF00CD}"/>
              </a:ext>
            </a:extLst>
          </p:cNvPr>
          <p:cNvSpPr/>
          <p:nvPr/>
        </p:nvSpPr>
        <p:spPr bwMode="auto">
          <a:xfrm>
            <a:off x="6132586" y="4448175"/>
            <a:ext cx="2056662" cy="374650"/>
          </a:xfrm>
          <a:prstGeom prst="rect">
            <a:avLst/>
          </a:prstGeom>
          <a:solidFill>
            <a:schemeClr val="accent1"/>
          </a:solidFill>
          <a:ln w="15875" cap="flat" cmpd="sng" algn="ctr">
            <a:solidFill>
              <a:schemeClr val="bg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lvl="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sp>
        <p:nvSpPr>
          <p:cNvPr id="54" name="Rectangle 53">
            <a:extLst>
              <a:ext uri="{FF2B5EF4-FFF2-40B4-BE49-F238E27FC236}">
                <a16:creationId xmlns:a16="http://schemas.microsoft.com/office/drawing/2014/main" id="{9CF3C79F-D458-F241-8F02-901D8BF1019B}"/>
              </a:ext>
            </a:extLst>
          </p:cNvPr>
          <p:cNvSpPr/>
          <p:nvPr/>
        </p:nvSpPr>
        <p:spPr bwMode="auto">
          <a:xfrm>
            <a:off x="6319911" y="4511675"/>
            <a:ext cx="2056662" cy="374650"/>
          </a:xfrm>
          <a:prstGeom prst="rect">
            <a:avLst/>
          </a:prstGeom>
          <a:solidFill>
            <a:schemeClr val="accent1"/>
          </a:solidFill>
          <a:ln w="15875" cap="flat" cmpd="sng" algn="ctr">
            <a:solidFill>
              <a:schemeClr val="bg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lvl="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sp>
        <p:nvSpPr>
          <p:cNvPr id="41" name="Rectangle 40">
            <a:extLst>
              <a:ext uri="{FF2B5EF4-FFF2-40B4-BE49-F238E27FC236}">
                <a16:creationId xmlns:a16="http://schemas.microsoft.com/office/drawing/2014/main" id="{EA726937-55CA-4840-A355-707AD33F75AD}"/>
              </a:ext>
            </a:extLst>
          </p:cNvPr>
          <p:cNvSpPr/>
          <p:nvPr/>
        </p:nvSpPr>
        <p:spPr bwMode="auto">
          <a:xfrm>
            <a:off x="769088" y="4448175"/>
            <a:ext cx="2056662" cy="374650"/>
          </a:xfrm>
          <a:prstGeom prst="rect">
            <a:avLst/>
          </a:prstGeom>
          <a:solidFill>
            <a:schemeClr val="accent1"/>
          </a:solidFill>
          <a:ln w="15875" cap="flat" cmpd="sng" algn="ctr">
            <a:solidFill>
              <a:schemeClr val="bg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lvl="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sp>
        <p:nvSpPr>
          <p:cNvPr id="42" name="Rectangle 41">
            <a:extLst>
              <a:ext uri="{FF2B5EF4-FFF2-40B4-BE49-F238E27FC236}">
                <a16:creationId xmlns:a16="http://schemas.microsoft.com/office/drawing/2014/main" id="{A54EEB70-375B-B344-B089-D87201DF7812}"/>
              </a:ext>
            </a:extLst>
          </p:cNvPr>
          <p:cNvSpPr/>
          <p:nvPr/>
        </p:nvSpPr>
        <p:spPr bwMode="auto">
          <a:xfrm>
            <a:off x="956413" y="4511675"/>
            <a:ext cx="2056662" cy="374650"/>
          </a:xfrm>
          <a:prstGeom prst="rect">
            <a:avLst/>
          </a:prstGeom>
          <a:solidFill>
            <a:schemeClr val="accent1"/>
          </a:solidFill>
          <a:ln w="15875" cap="flat" cmpd="sng" algn="ctr">
            <a:solidFill>
              <a:schemeClr val="bg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lvl="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cxnSp>
        <p:nvCxnSpPr>
          <p:cNvPr id="19" name="Straight Arrow Connector 18">
            <a:extLst>
              <a:ext uri="{FF2B5EF4-FFF2-40B4-BE49-F238E27FC236}">
                <a16:creationId xmlns:a16="http://schemas.microsoft.com/office/drawing/2014/main" id="{9CEA414E-7BFF-274B-9BBA-A4EFECB33182}"/>
              </a:ext>
            </a:extLst>
          </p:cNvPr>
          <p:cNvCxnSpPr>
            <a:cxnSpLocks/>
            <a:stCxn id="18" idx="0"/>
          </p:cNvCxnSpPr>
          <p:nvPr/>
        </p:nvCxnSpPr>
        <p:spPr bwMode="auto">
          <a:xfrm flipH="1" flipV="1">
            <a:off x="6093508" y="3670430"/>
            <a:ext cx="2492" cy="220434"/>
          </a:xfrm>
          <a:prstGeom prst="straightConnector1">
            <a:avLst/>
          </a:prstGeom>
          <a:solidFill>
            <a:schemeClr val="accent1"/>
          </a:solidFill>
          <a:ln w="22225" cap="flat" cmpd="sng" algn="ctr">
            <a:solidFill>
              <a:schemeClr val="tx1"/>
            </a:solidFill>
            <a:prstDash val="solid"/>
            <a:round/>
            <a:headEnd type="none" w="med" len="med"/>
            <a:tailEnd type="triangle" w="lg" len="med"/>
          </a:ln>
          <a:effectLst/>
        </p:spPr>
      </p:cxnSp>
      <p:sp>
        <p:nvSpPr>
          <p:cNvPr id="3" name="Title 2">
            <a:extLst>
              <a:ext uri="{FF2B5EF4-FFF2-40B4-BE49-F238E27FC236}">
                <a16:creationId xmlns:a16="http://schemas.microsoft.com/office/drawing/2014/main" id="{BF322EE6-ACB5-C44B-B794-601AE7732197}"/>
              </a:ext>
            </a:extLst>
          </p:cNvPr>
          <p:cNvSpPr>
            <a:spLocks noGrp="1"/>
          </p:cNvSpPr>
          <p:nvPr>
            <p:ph type="title"/>
          </p:nvPr>
        </p:nvSpPr>
        <p:spPr>
          <a:xfrm>
            <a:off x="479424" y="476250"/>
            <a:ext cx="10192293" cy="1081088"/>
          </a:xfrm>
        </p:spPr>
        <p:txBody>
          <a:bodyPr/>
          <a:lstStyle/>
          <a:p>
            <a:r>
              <a:rPr lang="en-US"/>
              <a:t>Using Network Slicing to build use-case-specific networks</a:t>
            </a:r>
          </a:p>
        </p:txBody>
      </p:sp>
      <p:pic>
        <p:nvPicPr>
          <p:cNvPr id="11" name="Graphic 10">
            <a:extLst>
              <a:ext uri="{FF2B5EF4-FFF2-40B4-BE49-F238E27FC236}">
                <a16:creationId xmlns:a16="http://schemas.microsoft.com/office/drawing/2014/main" id="{8E3B08A7-58B8-7B4A-818A-2C07FCE4C16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50396" y="2336827"/>
            <a:ext cx="369171" cy="292260"/>
          </a:xfrm>
          <a:prstGeom prst="rect">
            <a:avLst/>
          </a:prstGeom>
        </p:spPr>
      </p:pic>
      <p:pic>
        <p:nvPicPr>
          <p:cNvPr id="12" name="Graphic 11">
            <a:extLst>
              <a:ext uri="{FF2B5EF4-FFF2-40B4-BE49-F238E27FC236}">
                <a16:creationId xmlns:a16="http://schemas.microsoft.com/office/drawing/2014/main" id="{F4DCE799-D3B5-2448-B3A0-CEDA56BD56A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75884" y="2316079"/>
            <a:ext cx="486956" cy="333757"/>
          </a:xfrm>
          <a:prstGeom prst="rect">
            <a:avLst/>
          </a:prstGeom>
        </p:spPr>
      </p:pic>
      <p:sp>
        <p:nvSpPr>
          <p:cNvPr id="14" name="TextBox 13">
            <a:extLst>
              <a:ext uri="{FF2B5EF4-FFF2-40B4-BE49-F238E27FC236}">
                <a16:creationId xmlns:a16="http://schemas.microsoft.com/office/drawing/2014/main" id="{61DC494F-2483-BA40-924B-DE3F87BC13F5}"/>
              </a:ext>
            </a:extLst>
          </p:cNvPr>
          <p:cNvSpPr txBox="1"/>
          <p:nvPr/>
        </p:nvSpPr>
        <p:spPr bwMode="auto">
          <a:xfrm>
            <a:off x="397233" y="1762483"/>
            <a:ext cx="9537878" cy="287676"/>
          </a:xfrm>
          <a:prstGeom prst="rect">
            <a:avLst/>
          </a:prstGeom>
          <a:noFill/>
          <a:ln w="12700">
            <a:noFill/>
            <a:miter lim="800000"/>
            <a:headEnd/>
            <a:tailEnd/>
          </a:ln>
        </p:spPr>
        <p:txBody>
          <a:bodyPr vert="horz" wrap="square" lIns="72000" tIns="36000" rIns="73152" bIns="36576" numCol="1" rtlCol="0"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r>
              <a:rPr kumimoji="0" lang="en-US" sz="2000" b="0" i="0" u="none" strike="noStrike" kern="1200" cap="none" spc="0" normalizeH="0" baseline="0" noProof="0">
                <a:ln>
                  <a:noFill/>
                </a:ln>
                <a:solidFill>
                  <a:srgbClr val="181818"/>
                </a:solidFill>
                <a:effectLst/>
                <a:uLnTx/>
                <a:uFillTx/>
                <a:latin typeface="Ericsson Hilda"/>
                <a:ea typeface="+mn-ea"/>
                <a:cs typeface="+mn-cs"/>
              </a:rPr>
              <a:t>Logical network offerings delivered using network slices</a:t>
            </a:r>
          </a:p>
        </p:txBody>
      </p:sp>
      <p:cxnSp>
        <p:nvCxnSpPr>
          <p:cNvPr id="16" name="Straight Arrow Connector 15">
            <a:extLst>
              <a:ext uri="{FF2B5EF4-FFF2-40B4-BE49-F238E27FC236}">
                <a16:creationId xmlns:a16="http://schemas.microsoft.com/office/drawing/2014/main" id="{67A65DB9-975E-0B41-8F00-AAD9DD39A4C5}"/>
              </a:ext>
            </a:extLst>
          </p:cNvPr>
          <p:cNvCxnSpPr>
            <a:cxnSpLocks/>
            <a:stCxn id="15" idx="0"/>
          </p:cNvCxnSpPr>
          <p:nvPr/>
        </p:nvCxnSpPr>
        <p:spPr bwMode="auto">
          <a:xfrm flipH="1" flipV="1">
            <a:off x="6093508" y="2723373"/>
            <a:ext cx="2492" cy="220434"/>
          </a:xfrm>
          <a:prstGeom prst="straightConnector1">
            <a:avLst/>
          </a:prstGeom>
          <a:solidFill>
            <a:schemeClr val="accent1"/>
          </a:solidFill>
          <a:ln w="22225" cap="flat" cmpd="sng" algn="ctr">
            <a:solidFill>
              <a:schemeClr val="tx1"/>
            </a:solidFill>
            <a:prstDash val="solid"/>
            <a:round/>
            <a:headEnd type="none" w="med" len="med"/>
            <a:tailEnd type="triangle" w="lg" len="med"/>
          </a:ln>
          <a:effectLst/>
        </p:spPr>
      </p:cxnSp>
      <p:grpSp>
        <p:nvGrpSpPr>
          <p:cNvPr id="22" name="Group 21">
            <a:extLst>
              <a:ext uri="{FF2B5EF4-FFF2-40B4-BE49-F238E27FC236}">
                <a16:creationId xmlns:a16="http://schemas.microsoft.com/office/drawing/2014/main" id="{609DF11A-04AA-6B47-93DC-743F0A0F637B}"/>
              </a:ext>
            </a:extLst>
          </p:cNvPr>
          <p:cNvGrpSpPr/>
          <p:nvPr/>
        </p:nvGrpSpPr>
        <p:grpSpPr>
          <a:xfrm>
            <a:off x="5917507" y="2123547"/>
            <a:ext cx="402404" cy="526289"/>
            <a:chOff x="5917507" y="2123547"/>
            <a:chExt cx="402404" cy="526289"/>
          </a:xfrm>
        </p:grpSpPr>
        <p:pic>
          <p:nvPicPr>
            <p:cNvPr id="13" name="Graphic 12">
              <a:extLst>
                <a:ext uri="{FF2B5EF4-FFF2-40B4-BE49-F238E27FC236}">
                  <a16:creationId xmlns:a16="http://schemas.microsoft.com/office/drawing/2014/main" id="{8047F50B-3C94-CC40-A8C5-E0FA831D232D}"/>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17507" y="2157747"/>
              <a:ext cx="370752" cy="492089"/>
            </a:xfrm>
            <a:prstGeom prst="rect">
              <a:avLst/>
            </a:prstGeom>
          </p:spPr>
        </p:pic>
        <p:sp>
          <p:nvSpPr>
            <p:cNvPr id="21" name="Rectangle 20">
              <a:extLst>
                <a:ext uri="{FF2B5EF4-FFF2-40B4-BE49-F238E27FC236}">
                  <a16:creationId xmlns:a16="http://schemas.microsoft.com/office/drawing/2014/main" id="{34FBA65C-B36C-B04F-8530-BD3989E49C94}"/>
                </a:ext>
              </a:extLst>
            </p:cNvPr>
            <p:cNvSpPr/>
            <p:nvPr/>
          </p:nvSpPr>
          <p:spPr bwMode="auto">
            <a:xfrm>
              <a:off x="6017455" y="2123547"/>
              <a:ext cx="302456" cy="147046"/>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lvl="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grpSp>
      <p:sp>
        <p:nvSpPr>
          <p:cNvPr id="23" name="TextBox 22">
            <a:extLst>
              <a:ext uri="{FF2B5EF4-FFF2-40B4-BE49-F238E27FC236}">
                <a16:creationId xmlns:a16="http://schemas.microsoft.com/office/drawing/2014/main" id="{97FDEA52-B8BD-564D-AD28-65FD1B0CEA6D}"/>
              </a:ext>
            </a:extLst>
          </p:cNvPr>
          <p:cNvSpPr txBox="1"/>
          <p:nvPr/>
        </p:nvSpPr>
        <p:spPr bwMode="auto">
          <a:xfrm>
            <a:off x="570096" y="3913088"/>
            <a:ext cx="3077450" cy="287676"/>
          </a:xfrm>
          <a:prstGeom prst="rect">
            <a:avLst/>
          </a:prstGeom>
          <a:noFill/>
          <a:ln w="12700">
            <a:noFill/>
            <a:miter lim="800000"/>
            <a:headEnd/>
            <a:tailEnd/>
          </a:ln>
        </p:spPr>
        <p:txBody>
          <a:bodyPr vert="horz" wrap="square" lIns="72000" tIns="36000" rIns="73152" bIns="36576" numCol="1" rtlCol="0"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r>
              <a:rPr kumimoji="0" lang="en-US" sz="1200" b="0" i="0" u="none" strike="noStrike" kern="1200" cap="none" spc="0" normalizeH="0" baseline="0" noProof="0">
                <a:ln>
                  <a:noFill/>
                </a:ln>
                <a:solidFill>
                  <a:srgbClr val="181818"/>
                </a:solidFill>
                <a:effectLst/>
                <a:uLnTx/>
                <a:uFillTx/>
                <a:latin typeface="Ericsson Hilda"/>
                <a:ea typeface="+mn-ea"/>
                <a:cs typeface="+mn-cs"/>
              </a:rPr>
              <a:t>Network</a:t>
            </a:r>
          </a:p>
        </p:txBody>
      </p:sp>
      <p:sp>
        <p:nvSpPr>
          <p:cNvPr id="24" name="TextBox 23">
            <a:extLst>
              <a:ext uri="{FF2B5EF4-FFF2-40B4-BE49-F238E27FC236}">
                <a16:creationId xmlns:a16="http://schemas.microsoft.com/office/drawing/2014/main" id="{5AD25DA7-FE69-4B4A-9513-B707FE65E33B}"/>
              </a:ext>
            </a:extLst>
          </p:cNvPr>
          <p:cNvSpPr txBox="1"/>
          <p:nvPr/>
        </p:nvSpPr>
        <p:spPr bwMode="auto">
          <a:xfrm>
            <a:off x="570096" y="2960282"/>
            <a:ext cx="3077450" cy="287676"/>
          </a:xfrm>
          <a:prstGeom prst="rect">
            <a:avLst/>
          </a:prstGeom>
          <a:noFill/>
          <a:ln w="12700">
            <a:noFill/>
            <a:miter lim="800000"/>
            <a:headEnd/>
            <a:tailEnd/>
          </a:ln>
        </p:spPr>
        <p:txBody>
          <a:bodyPr vert="horz" wrap="square" lIns="72000" tIns="36000" rIns="73152" bIns="36576" numCol="1" rtlCol="0"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r>
              <a:rPr kumimoji="0" lang="en-US" sz="1200" b="0" i="0" u="none" strike="noStrike" kern="1200" cap="none" spc="0" normalizeH="0" baseline="0" noProof="0">
                <a:ln>
                  <a:noFill/>
                </a:ln>
                <a:solidFill>
                  <a:srgbClr val="181818"/>
                </a:solidFill>
                <a:effectLst/>
                <a:uLnTx/>
                <a:uFillTx/>
                <a:latin typeface="Ericsson Hilda"/>
                <a:ea typeface="+mn-ea"/>
                <a:cs typeface="+mn-cs"/>
              </a:rPr>
              <a:t>Services/products</a:t>
            </a:r>
          </a:p>
        </p:txBody>
      </p:sp>
      <p:sp>
        <p:nvSpPr>
          <p:cNvPr id="26" name="Rectangle 25">
            <a:extLst>
              <a:ext uri="{FF2B5EF4-FFF2-40B4-BE49-F238E27FC236}">
                <a16:creationId xmlns:a16="http://schemas.microsoft.com/office/drawing/2014/main" id="{E567DDF4-3294-A54C-BAC2-6873B5714397}"/>
              </a:ext>
            </a:extLst>
          </p:cNvPr>
          <p:cNvSpPr/>
          <p:nvPr/>
        </p:nvSpPr>
        <p:spPr bwMode="auto">
          <a:xfrm>
            <a:off x="655319" y="3221986"/>
            <a:ext cx="3413181" cy="245016"/>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ts val="300"/>
              </a:spcBef>
              <a:spcAft>
                <a:spcPct val="0"/>
              </a:spcAft>
              <a:buClrTx/>
              <a:buSzTx/>
              <a:buFontTx/>
              <a:buNone/>
              <a:tabLst/>
              <a:defRPr/>
            </a:pPr>
            <a:r>
              <a:rPr kumimoji="0" lang="en-US" sz="1300" b="0" i="0" u="none" strike="noStrike" kern="1200" cap="none" spc="0" normalizeH="0" baseline="0" noProof="0">
                <a:ln>
                  <a:noFill/>
                </a:ln>
                <a:solidFill>
                  <a:srgbClr val="FFFFFF"/>
                </a:solidFill>
                <a:effectLst/>
                <a:uLnTx/>
                <a:uFillTx/>
                <a:latin typeface="Ericsson Hilda"/>
                <a:ea typeface="+mn-ea"/>
                <a:cs typeface="+mn-cs"/>
              </a:rPr>
              <a:t>Logical MBB net</a:t>
            </a:r>
          </a:p>
        </p:txBody>
      </p:sp>
      <p:sp>
        <p:nvSpPr>
          <p:cNvPr id="27" name="Rectangle 26">
            <a:extLst>
              <a:ext uri="{FF2B5EF4-FFF2-40B4-BE49-F238E27FC236}">
                <a16:creationId xmlns:a16="http://schemas.microsoft.com/office/drawing/2014/main" id="{F288F9D3-144D-D340-946D-883B7C9B0428}"/>
              </a:ext>
            </a:extLst>
          </p:cNvPr>
          <p:cNvSpPr/>
          <p:nvPr/>
        </p:nvSpPr>
        <p:spPr bwMode="auto">
          <a:xfrm>
            <a:off x="4330280" y="3221986"/>
            <a:ext cx="3413181" cy="245016"/>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ts val="300"/>
              </a:spcBef>
              <a:spcAft>
                <a:spcPct val="0"/>
              </a:spcAft>
              <a:buClrTx/>
              <a:buSzTx/>
              <a:buFontTx/>
              <a:buNone/>
              <a:tabLst/>
              <a:defRPr/>
            </a:pPr>
            <a:r>
              <a:rPr kumimoji="0" lang="en-US" sz="1300" b="0" i="0" u="none" strike="noStrike" kern="1200" cap="none" spc="0" normalizeH="0" baseline="0" noProof="0">
                <a:ln>
                  <a:noFill/>
                </a:ln>
                <a:solidFill>
                  <a:srgbClr val="FFFFFF"/>
                </a:solidFill>
                <a:effectLst/>
                <a:uLnTx/>
                <a:uFillTx/>
                <a:latin typeface="Ericsson Hilda"/>
                <a:ea typeface="+mn-ea"/>
                <a:cs typeface="+mn-cs"/>
              </a:rPr>
              <a:t>Logical Enterprise Net</a:t>
            </a:r>
          </a:p>
        </p:txBody>
      </p:sp>
      <p:sp>
        <p:nvSpPr>
          <p:cNvPr id="28" name="Rectangle 27">
            <a:extLst>
              <a:ext uri="{FF2B5EF4-FFF2-40B4-BE49-F238E27FC236}">
                <a16:creationId xmlns:a16="http://schemas.microsoft.com/office/drawing/2014/main" id="{81953D6E-C44F-BC4C-B57A-B140CE762169}"/>
              </a:ext>
            </a:extLst>
          </p:cNvPr>
          <p:cNvSpPr/>
          <p:nvPr/>
        </p:nvSpPr>
        <p:spPr bwMode="auto">
          <a:xfrm>
            <a:off x="8028392" y="3221986"/>
            <a:ext cx="3413181" cy="245016"/>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ts val="300"/>
              </a:spcBef>
              <a:spcAft>
                <a:spcPct val="0"/>
              </a:spcAft>
              <a:buClrTx/>
              <a:buSzTx/>
              <a:buFontTx/>
              <a:buNone/>
              <a:tabLst/>
              <a:defRPr/>
            </a:pPr>
            <a:r>
              <a:rPr kumimoji="0" lang="en-US" sz="1300" b="0" i="0" u="none" strike="noStrike" kern="1200" cap="none" spc="0" normalizeH="0" baseline="0" noProof="0">
                <a:ln>
                  <a:noFill/>
                </a:ln>
                <a:solidFill>
                  <a:srgbClr val="FFFFFF"/>
                </a:solidFill>
                <a:effectLst/>
                <a:uLnTx/>
                <a:uFillTx/>
                <a:latin typeface="Ericsson Hilda"/>
                <a:ea typeface="+mn-ea"/>
                <a:cs typeface="+mn-cs"/>
              </a:rPr>
              <a:t>Logical Industry Net</a:t>
            </a:r>
          </a:p>
        </p:txBody>
      </p:sp>
      <p:sp>
        <p:nvSpPr>
          <p:cNvPr id="29" name="Rectangle 28">
            <a:extLst>
              <a:ext uri="{FF2B5EF4-FFF2-40B4-BE49-F238E27FC236}">
                <a16:creationId xmlns:a16="http://schemas.microsoft.com/office/drawing/2014/main" id="{85767910-161D-EE41-8282-946965EB9A5A}"/>
              </a:ext>
            </a:extLst>
          </p:cNvPr>
          <p:cNvSpPr/>
          <p:nvPr/>
        </p:nvSpPr>
        <p:spPr bwMode="auto">
          <a:xfrm>
            <a:off x="769088" y="4177214"/>
            <a:ext cx="3413181" cy="245016"/>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ts val="300"/>
              </a:spcBef>
              <a:spcAft>
                <a:spcPct val="0"/>
              </a:spcAft>
              <a:buClrTx/>
              <a:buSzTx/>
              <a:buFontTx/>
              <a:buNone/>
              <a:tabLst/>
              <a:defRPr/>
            </a:pPr>
            <a:r>
              <a:rPr kumimoji="0" lang="en-US" sz="1200" b="0" i="0" u="none" strike="noStrike" kern="1200" cap="none" spc="0" normalizeH="0" baseline="0" noProof="0">
                <a:ln>
                  <a:noFill/>
                </a:ln>
                <a:solidFill>
                  <a:srgbClr val="242424"/>
                </a:solidFill>
                <a:effectLst/>
                <a:uLnTx/>
                <a:uFillTx/>
                <a:latin typeface="Ericsson Hilda"/>
                <a:ea typeface="+mn-ea"/>
                <a:cs typeface="+mn-cs"/>
              </a:rPr>
              <a:t>Network Slices</a:t>
            </a:r>
          </a:p>
        </p:txBody>
      </p:sp>
      <p:sp>
        <p:nvSpPr>
          <p:cNvPr id="30" name="Rectangle 29">
            <a:extLst>
              <a:ext uri="{FF2B5EF4-FFF2-40B4-BE49-F238E27FC236}">
                <a16:creationId xmlns:a16="http://schemas.microsoft.com/office/drawing/2014/main" id="{61B8BCB2-9784-B84F-91BF-2FE3464CC838}"/>
              </a:ext>
            </a:extLst>
          </p:cNvPr>
          <p:cNvSpPr/>
          <p:nvPr/>
        </p:nvSpPr>
        <p:spPr bwMode="auto">
          <a:xfrm>
            <a:off x="769088" y="5257623"/>
            <a:ext cx="3413181" cy="245016"/>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ts val="300"/>
              </a:spcBef>
              <a:spcAft>
                <a:spcPct val="0"/>
              </a:spcAft>
              <a:buClrTx/>
              <a:buSzTx/>
              <a:buFontTx/>
              <a:buNone/>
              <a:tabLst/>
              <a:defRPr/>
            </a:pPr>
            <a:r>
              <a:rPr kumimoji="0" lang="en-US" sz="1200" b="0" i="0" u="none" strike="noStrike" kern="1200" cap="none" spc="0" normalizeH="0" baseline="0" noProof="0">
                <a:ln>
                  <a:noFill/>
                </a:ln>
                <a:solidFill>
                  <a:srgbClr val="242424"/>
                </a:solidFill>
                <a:effectLst/>
                <a:uLnTx/>
                <a:uFillTx/>
                <a:latin typeface="Ericsson Hilda"/>
                <a:ea typeface="+mn-ea"/>
                <a:cs typeface="+mn-cs"/>
              </a:rPr>
              <a:t>Resources/components</a:t>
            </a:r>
          </a:p>
        </p:txBody>
      </p:sp>
      <p:sp>
        <p:nvSpPr>
          <p:cNvPr id="31" name="Rectangle 30">
            <a:extLst>
              <a:ext uri="{FF2B5EF4-FFF2-40B4-BE49-F238E27FC236}">
                <a16:creationId xmlns:a16="http://schemas.microsoft.com/office/drawing/2014/main" id="{4ED1AE88-0C65-284A-8E0A-CFEB1AEC51A4}"/>
              </a:ext>
            </a:extLst>
          </p:cNvPr>
          <p:cNvSpPr/>
          <p:nvPr/>
        </p:nvSpPr>
        <p:spPr bwMode="auto">
          <a:xfrm>
            <a:off x="9023724" y="4179249"/>
            <a:ext cx="2417849" cy="814232"/>
          </a:xfrm>
          <a:prstGeom prst="rect">
            <a:avLst/>
          </a:prstGeom>
          <a:solidFill>
            <a:schemeClr val="bg2"/>
          </a:solidFill>
          <a:ln w="22225" cap="flat" cmpd="sng" algn="ctr">
            <a:solidFill>
              <a:srgbClr val="242424"/>
            </a:solidFill>
            <a:prstDash val="dash"/>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ts val="300"/>
              </a:spcBef>
              <a:spcAft>
                <a:spcPct val="0"/>
              </a:spcAft>
              <a:buClrTx/>
              <a:buSzTx/>
              <a:buFontTx/>
              <a:buNone/>
              <a:tabLst/>
              <a:defRPr/>
            </a:pPr>
            <a:r>
              <a:rPr kumimoji="0" lang="en-US" sz="1300" b="0" i="0" u="none" strike="noStrike" kern="1200" cap="none" spc="0" normalizeH="0" baseline="0" noProof="0">
                <a:ln>
                  <a:noFill/>
                </a:ln>
                <a:solidFill>
                  <a:srgbClr val="242424"/>
                </a:solidFill>
                <a:effectLst/>
                <a:uLnTx/>
                <a:uFillTx/>
                <a:latin typeface="Ericsson Hilda"/>
                <a:ea typeface="+mn-ea"/>
                <a:cs typeface="+mn-cs"/>
              </a:rPr>
              <a:t>Network slice</a:t>
            </a:r>
            <a:br>
              <a:rPr kumimoji="0" lang="en-US" sz="1300" b="0" i="0" u="none" strike="noStrike" kern="1200" cap="none" spc="0" normalizeH="0" baseline="0" noProof="0">
                <a:ln>
                  <a:noFill/>
                </a:ln>
                <a:solidFill>
                  <a:srgbClr val="242424"/>
                </a:solidFill>
                <a:effectLst/>
                <a:uLnTx/>
                <a:uFillTx/>
                <a:latin typeface="Ericsson Hilda"/>
                <a:ea typeface="+mn-ea"/>
                <a:cs typeface="+mn-cs"/>
              </a:rPr>
            </a:br>
            <a:r>
              <a:rPr kumimoji="0" lang="en-US" sz="1300" b="0" i="0" u="none" strike="noStrike" kern="1200" cap="none" spc="0" normalizeH="0" baseline="0" noProof="0">
                <a:ln>
                  <a:noFill/>
                </a:ln>
                <a:solidFill>
                  <a:srgbClr val="242424"/>
                </a:solidFill>
                <a:effectLst/>
                <a:uLnTx/>
                <a:uFillTx/>
                <a:latin typeface="Ericsson Hilda"/>
                <a:ea typeface="+mn-ea"/>
                <a:cs typeface="+mn-cs"/>
              </a:rPr>
              <a:t>management</a:t>
            </a:r>
          </a:p>
        </p:txBody>
      </p:sp>
      <p:pic>
        <p:nvPicPr>
          <p:cNvPr id="7" name="Graphic 6">
            <a:extLst>
              <a:ext uri="{FF2B5EF4-FFF2-40B4-BE49-F238E27FC236}">
                <a16:creationId xmlns:a16="http://schemas.microsoft.com/office/drawing/2014/main" id="{5C199ADA-5A20-3640-954A-BB72DDDF76FF}"/>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51609" y="5558833"/>
            <a:ext cx="270433" cy="201499"/>
          </a:xfrm>
          <a:prstGeom prst="rect">
            <a:avLst/>
          </a:prstGeom>
        </p:spPr>
      </p:pic>
      <p:sp>
        <p:nvSpPr>
          <p:cNvPr id="32" name="Rectangle 31">
            <a:extLst>
              <a:ext uri="{FF2B5EF4-FFF2-40B4-BE49-F238E27FC236}">
                <a16:creationId xmlns:a16="http://schemas.microsoft.com/office/drawing/2014/main" id="{4C1EC68B-AEBE-914D-8BBE-3732E921260D}"/>
              </a:ext>
            </a:extLst>
          </p:cNvPr>
          <p:cNvSpPr/>
          <p:nvPr/>
        </p:nvSpPr>
        <p:spPr bwMode="auto">
          <a:xfrm>
            <a:off x="1187689" y="5799286"/>
            <a:ext cx="1564816" cy="21494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ts val="300"/>
              </a:spcBef>
              <a:spcAft>
                <a:spcPct val="0"/>
              </a:spcAft>
              <a:buClrTx/>
              <a:buSzTx/>
              <a:buFontTx/>
              <a:buNone/>
              <a:tabLst/>
              <a:defRPr/>
            </a:pPr>
            <a:r>
              <a:rPr kumimoji="0" lang="en-US" sz="1150" b="0" i="0" u="none" strike="noStrike" kern="1200" cap="none" spc="0" normalizeH="0" baseline="0" noProof="0">
                <a:ln>
                  <a:noFill/>
                </a:ln>
                <a:solidFill>
                  <a:srgbClr val="FFFFFF"/>
                </a:solidFill>
                <a:effectLst/>
                <a:uLnTx/>
                <a:uFillTx/>
                <a:latin typeface="Ericsson Hilda"/>
                <a:ea typeface="+mn-ea"/>
                <a:cs typeface="+mn-cs"/>
              </a:rPr>
              <a:t>Access resources</a:t>
            </a:r>
          </a:p>
        </p:txBody>
      </p:sp>
      <p:sp>
        <p:nvSpPr>
          <p:cNvPr id="33" name="Rectangle 32">
            <a:extLst>
              <a:ext uri="{FF2B5EF4-FFF2-40B4-BE49-F238E27FC236}">
                <a16:creationId xmlns:a16="http://schemas.microsoft.com/office/drawing/2014/main" id="{76027ADB-DF7D-8E40-8247-7F369E121AA6}"/>
              </a:ext>
            </a:extLst>
          </p:cNvPr>
          <p:cNvSpPr/>
          <p:nvPr/>
        </p:nvSpPr>
        <p:spPr bwMode="auto">
          <a:xfrm>
            <a:off x="3224676" y="5777985"/>
            <a:ext cx="1678804" cy="221711"/>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ts val="300"/>
              </a:spcBef>
              <a:spcAft>
                <a:spcPct val="0"/>
              </a:spcAft>
              <a:buClrTx/>
              <a:buSzTx/>
              <a:buFontTx/>
              <a:buNone/>
              <a:tabLst/>
              <a:defRPr/>
            </a:pPr>
            <a:r>
              <a:rPr kumimoji="0" lang="en-US" sz="1150" b="0" i="0" u="none" strike="noStrike" kern="1200" cap="none" spc="0" normalizeH="0" baseline="0" noProof="0">
                <a:ln>
                  <a:noFill/>
                </a:ln>
                <a:solidFill>
                  <a:srgbClr val="FFFFFF"/>
                </a:solidFill>
                <a:effectLst/>
                <a:uLnTx/>
                <a:uFillTx/>
                <a:latin typeface="Ericsson Hilda"/>
                <a:ea typeface="+mn-ea"/>
                <a:cs typeface="+mn-cs"/>
              </a:rPr>
              <a:t>Transport resources</a:t>
            </a:r>
          </a:p>
        </p:txBody>
      </p:sp>
      <p:sp>
        <p:nvSpPr>
          <p:cNvPr id="34" name="Rectangle 33">
            <a:extLst>
              <a:ext uri="{FF2B5EF4-FFF2-40B4-BE49-F238E27FC236}">
                <a16:creationId xmlns:a16="http://schemas.microsoft.com/office/drawing/2014/main" id="{BBAE29D1-967B-7744-804C-E712BCBD2FF8}"/>
              </a:ext>
            </a:extLst>
          </p:cNvPr>
          <p:cNvSpPr/>
          <p:nvPr/>
        </p:nvSpPr>
        <p:spPr bwMode="auto">
          <a:xfrm>
            <a:off x="5537847" y="5799286"/>
            <a:ext cx="1097955" cy="20040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ts val="300"/>
              </a:spcBef>
              <a:spcAft>
                <a:spcPct val="0"/>
              </a:spcAft>
              <a:buClrTx/>
              <a:buSzTx/>
              <a:buFontTx/>
              <a:buNone/>
              <a:tabLst/>
              <a:defRPr/>
            </a:pPr>
            <a:r>
              <a:rPr kumimoji="0" lang="en-US" sz="1150" b="0" i="0" u="none" strike="noStrike" kern="1200" cap="none" spc="0" normalizeH="0" baseline="0" noProof="0">
                <a:ln>
                  <a:noFill/>
                </a:ln>
                <a:solidFill>
                  <a:srgbClr val="FFFFFF"/>
                </a:solidFill>
                <a:effectLst/>
                <a:uLnTx/>
                <a:uFillTx/>
                <a:latin typeface="Ericsson Hilda"/>
                <a:ea typeface="+mn-ea"/>
                <a:cs typeface="+mn-cs"/>
              </a:rPr>
              <a:t>Cloud resources</a:t>
            </a:r>
          </a:p>
        </p:txBody>
      </p:sp>
      <p:sp>
        <p:nvSpPr>
          <p:cNvPr id="35" name="Rectangle 34">
            <a:extLst>
              <a:ext uri="{FF2B5EF4-FFF2-40B4-BE49-F238E27FC236}">
                <a16:creationId xmlns:a16="http://schemas.microsoft.com/office/drawing/2014/main" id="{B0528E93-071C-644A-8EC1-3E27CF33DA6B}"/>
              </a:ext>
            </a:extLst>
          </p:cNvPr>
          <p:cNvSpPr/>
          <p:nvPr/>
        </p:nvSpPr>
        <p:spPr bwMode="auto">
          <a:xfrm>
            <a:off x="7191653" y="5799286"/>
            <a:ext cx="1788170" cy="200325"/>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ts val="300"/>
              </a:spcBef>
              <a:spcAft>
                <a:spcPct val="0"/>
              </a:spcAft>
              <a:buClrTx/>
              <a:buSzTx/>
              <a:buFontTx/>
              <a:buNone/>
              <a:tabLst/>
              <a:defRPr/>
            </a:pPr>
            <a:r>
              <a:rPr kumimoji="0" lang="en-US" sz="1150" b="0" i="0" u="none" strike="noStrike" kern="1200" cap="none" spc="0" normalizeH="0" baseline="0" noProof="0">
                <a:ln>
                  <a:noFill/>
                </a:ln>
                <a:solidFill>
                  <a:srgbClr val="FFFFFF"/>
                </a:solidFill>
                <a:effectLst/>
                <a:uLnTx/>
                <a:uFillTx/>
                <a:latin typeface="Ericsson Hilda"/>
                <a:ea typeface="+mn-ea"/>
                <a:cs typeface="+mn-cs"/>
              </a:rPr>
              <a:t>Network function</a:t>
            </a:r>
          </a:p>
        </p:txBody>
      </p:sp>
      <p:sp>
        <p:nvSpPr>
          <p:cNvPr id="37" name="Rectangle 36">
            <a:extLst>
              <a:ext uri="{FF2B5EF4-FFF2-40B4-BE49-F238E27FC236}">
                <a16:creationId xmlns:a16="http://schemas.microsoft.com/office/drawing/2014/main" id="{8E827B7E-AAA6-0640-A37D-848FCD844789}"/>
              </a:ext>
            </a:extLst>
          </p:cNvPr>
          <p:cNvSpPr/>
          <p:nvPr/>
        </p:nvSpPr>
        <p:spPr bwMode="auto">
          <a:xfrm>
            <a:off x="9161724" y="5799286"/>
            <a:ext cx="1652978" cy="20040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ts val="300"/>
              </a:spcBef>
              <a:spcAft>
                <a:spcPct val="0"/>
              </a:spcAft>
              <a:buClrTx/>
              <a:buSzTx/>
              <a:buFontTx/>
              <a:buNone/>
              <a:tabLst/>
              <a:defRPr/>
            </a:pPr>
            <a:r>
              <a:rPr kumimoji="0" lang="en-US" sz="1150" b="0" i="0" u="none" strike="noStrike" kern="1200" cap="none" spc="0" normalizeH="0" baseline="0" noProof="0">
                <a:ln>
                  <a:noFill/>
                </a:ln>
                <a:solidFill>
                  <a:srgbClr val="FFFFFF"/>
                </a:solidFill>
                <a:effectLst/>
                <a:uLnTx/>
                <a:uFillTx/>
                <a:latin typeface="Ericsson Hilda"/>
                <a:ea typeface="+mn-ea"/>
                <a:cs typeface="+mn-cs"/>
              </a:rPr>
              <a:t>Network management</a:t>
            </a:r>
          </a:p>
        </p:txBody>
      </p:sp>
      <p:sp>
        <p:nvSpPr>
          <p:cNvPr id="43" name="Rectangle 42">
            <a:extLst>
              <a:ext uri="{FF2B5EF4-FFF2-40B4-BE49-F238E27FC236}">
                <a16:creationId xmlns:a16="http://schemas.microsoft.com/office/drawing/2014/main" id="{F7252324-039A-F348-8D1D-63E8B0794EA7}"/>
              </a:ext>
            </a:extLst>
          </p:cNvPr>
          <p:cNvSpPr/>
          <p:nvPr/>
        </p:nvSpPr>
        <p:spPr bwMode="auto">
          <a:xfrm>
            <a:off x="1784350" y="4564229"/>
            <a:ext cx="403225" cy="130175"/>
          </a:xfrm>
          <a:prstGeom prst="rect">
            <a:avLst/>
          </a:prstGeom>
          <a:solidFill>
            <a:schemeClr val="bg1">
              <a:lumMod val="65000"/>
            </a:schemeClr>
          </a:solidFill>
          <a:ln w="12700" cap="flat" cmpd="sng" algn="ctr">
            <a:solidFill>
              <a:schemeClr val="bg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lvl="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sp>
        <p:nvSpPr>
          <p:cNvPr id="44" name="Rectangle 43">
            <a:extLst>
              <a:ext uri="{FF2B5EF4-FFF2-40B4-BE49-F238E27FC236}">
                <a16:creationId xmlns:a16="http://schemas.microsoft.com/office/drawing/2014/main" id="{C2C0DC60-0A97-7D48-8367-8784BB099C47}"/>
              </a:ext>
            </a:extLst>
          </p:cNvPr>
          <p:cNvSpPr/>
          <p:nvPr/>
        </p:nvSpPr>
        <p:spPr bwMode="auto">
          <a:xfrm>
            <a:off x="1270000" y="4707104"/>
            <a:ext cx="403225" cy="130175"/>
          </a:xfrm>
          <a:prstGeom prst="rect">
            <a:avLst/>
          </a:prstGeom>
          <a:solidFill>
            <a:schemeClr val="bg1">
              <a:lumMod val="65000"/>
            </a:schemeClr>
          </a:solidFill>
          <a:ln w="12700" cap="flat" cmpd="sng" algn="ctr">
            <a:solidFill>
              <a:schemeClr val="bg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lvl="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sp>
        <p:nvSpPr>
          <p:cNvPr id="45" name="Rectangle 44">
            <a:extLst>
              <a:ext uri="{FF2B5EF4-FFF2-40B4-BE49-F238E27FC236}">
                <a16:creationId xmlns:a16="http://schemas.microsoft.com/office/drawing/2014/main" id="{920E4486-083A-F746-8153-93E7D568AB51}"/>
              </a:ext>
            </a:extLst>
          </p:cNvPr>
          <p:cNvSpPr/>
          <p:nvPr/>
        </p:nvSpPr>
        <p:spPr bwMode="auto">
          <a:xfrm>
            <a:off x="2317750" y="4707104"/>
            <a:ext cx="403225" cy="130175"/>
          </a:xfrm>
          <a:prstGeom prst="rect">
            <a:avLst/>
          </a:prstGeom>
          <a:solidFill>
            <a:schemeClr val="bg1">
              <a:lumMod val="65000"/>
            </a:schemeClr>
          </a:solidFill>
          <a:ln w="12700" cap="flat" cmpd="sng" algn="ctr">
            <a:solidFill>
              <a:schemeClr val="bg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lvl="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sp>
        <p:nvSpPr>
          <p:cNvPr id="46" name="Rectangle 45">
            <a:extLst>
              <a:ext uri="{FF2B5EF4-FFF2-40B4-BE49-F238E27FC236}">
                <a16:creationId xmlns:a16="http://schemas.microsoft.com/office/drawing/2014/main" id="{D1203B5C-D974-3148-8968-D7E47501B45E}"/>
              </a:ext>
            </a:extLst>
          </p:cNvPr>
          <p:cNvSpPr/>
          <p:nvPr/>
        </p:nvSpPr>
        <p:spPr bwMode="auto">
          <a:xfrm>
            <a:off x="3851275" y="4517565"/>
            <a:ext cx="403225" cy="130175"/>
          </a:xfrm>
          <a:prstGeom prst="rect">
            <a:avLst/>
          </a:prstGeom>
          <a:solidFill>
            <a:schemeClr val="bg1">
              <a:lumMod val="65000"/>
            </a:schemeClr>
          </a:solidFill>
          <a:ln w="12700" cap="flat" cmpd="sng" algn="ctr">
            <a:solidFill>
              <a:schemeClr val="bg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lvl="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sp>
        <p:nvSpPr>
          <p:cNvPr id="47" name="Rectangle 46">
            <a:extLst>
              <a:ext uri="{FF2B5EF4-FFF2-40B4-BE49-F238E27FC236}">
                <a16:creationId xmlns:a16="http://schemas.microsoft.com/office/drawing/2014/main" id="{0871A224-9E62-5C4A-B668-C064FC3BC5B8}"/>
              </a:ext>
            </a:extLst>
          </p:cNvPr>
          <p:cNvSpPr/>
          <p:nvPr/>
        </p:nvSpPr>
        <p:spPr bwMode="auto">
          <a:xfrm>
            <a:off x="4972050" y="4517565"/>
            <a:ext cx="403225" cy="130175"/>
          </a:xfrm>
          <a:prstGeom prst="rect">
            <a:avLst/>
          </a:prstGeom>
          <a:solidFill>
            <a:schemeClr val="bg1">
              <a:lumMod val="65000"/>
            </a:schemeClr>
          </a:solidFill>
          <a:ln w="12700" cap="flat" cmpd="sng" algn="ctr">
            <a:solidFill>
              <a:schemeClr val="bg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lvl="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sp>
        <p:nvSpPr>
          <p:cNvPr id="48" name="Rectangle 47">
            <a:extLst>
              <a:ext uri="{FF2B5EF4-FFF2-40B4-BE49-F238E27FC236}">
                <a16:creationId xmlns:a16="http://schemas.microsoft.com/office/drawing/2014/main" id="{449B58A8-7D05-1944-893E-56FFF20E35EC}"/>
              </a:ext>
            </a:extLst>
          </p:cNvPr>
          <p:cNvSpPr/>
          <p:nvPr/>
        </p:nvSpPr>
        <p:spPr bwMode="auto">
          <a:xfrm>
            <a:off x="3851275" y="4692190"/>
            <a:ext cx="1524000" cy="130175"/>
          </a:xfrm>
          <a:prstGeom prst="rect">
            <a:avLst/>
          </a:prstGeom>
          <a:solidFill>
            <a:schemeClr val="bg1">
              <a:lumMod val="65000"/>
            </a:schemeClr>
          </a:solidFill>
          <a:ln w="12700" cap="flat" cmpd="sng" algn="ctr">
            <a:solidFill>
              <a:schemeClr val="bg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lvl="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sp>
        <p:nvSpPr>
          <p:cNvPr id="49" name="Rectangle 48">
            <a:extLst>
              <a:ext uri="{FF2B5EF4-FFF2-40B4-BE49-F238E27FC236}">
                <a16:creationId xmlns:a16="http://schemas.microsoft.com/office/drawing/2014/main" id="{7B40F672-86A6-8340-B959-7039D802B1A0}"/>
              </a:ext>
            </a:extLst>
          </p:cNvPr>
          <p:cNvSpPr/>
          <p:nvPr/>
        </p:nvSpPr>
        <p:spPr bwMode="auto">
          <a:xfrm>
            <a:off x="6861175" y="4554704"/>
            <a:ext cx="403225" cy="130175"/>
          </a:xfrm>
          <a:prstGeom prst="rect">
            <a:avLst/>
          </a:prstGeom>
          <a:solidFill>
            <a:schemeClr val="bg1">
              <a:lumMod val="65000"/>
            </a:schemeClr>
          </a:solidFill>
          <a:ln w="12700" cap="flat" cmpd="sng" algn="ctr">
            <a:solidFill>
              <a:schemeClr val="bg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lvl="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sp>
        <p:nvSpPr>
          <p:cNvPr id="50" name="Rectangle 49">
            <a:extLst>
              <a:ext uri="{FF2B5EF4-FFF2-40B4-BE49-F238E27FC236}">
                <a16:creationId xmlns:a16="http://schemas.microsoft.com/office/drawing/2014/main" id="{D50D575B-3C66-0F46-9C41-345B382BF991}"/>
              </a:ext>
            </a:extLst>
          </p:cNvPr>
          <p:cNvSpPr/>
          <p:nvPr/>
        </p:nvSpPr>
        <p:spPr bwMode="auto">
          <a:xfrm>
            <a:off x="7391400" y="4703929"/>
            <a:ext cx="403225" cy="130175"/>
          </a:xfrm>
          <a:prstGeom prst="rect">
            <a:avLst/>
          </a:prstGeom>
          <a:solidFill>
            <a:schemeClr val="bg1">
              <a:lumMod val="65000"/>
            </a:schemeClr>
          </a:solidFill>
          <a:ln w="12700" cap="flat" cmpd="sng" algn="ctr">
            <a:solidFill>
              <a:schemeClr val="bg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lvl="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pic>
        <p:nvPicPr>
          <p:cNvPr id="57" name="Graphic 56">
            <a:extLst>
              <a:ext uri="{FF2B5EF4-FFF2-40B4-BE49-F238E27FC236}">
                <a16:creationId xmlns:a16="http://schemas.microsoft.com/office/drawing/2014/main" id="{2636A2D1-01C9-C046-B543-E456005C8C89}"/>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921395" y="5544681"/>
            <a:ext cx="284813" cy="254606"/>
          </a:xfrm>
          <a:prstGeom prst="rect">
            <a:avLst/>
          </a:prstGeom>
        </p:spPr>
      </p:pic>
      <p:pic>
        <p:nvPicPr>
          <p:cNvPr id="58" name="Graphic 57">
            <a:extLst>
              <a:ext uri="{FF2B5EF4-FFF2-40B4-BE49-F238E27FC236}">
                <a16:creationId xmlns:a16="http://schemas.microsoft.com/office/drawing/2014/main" id="{BA3A7305-D0C0-FD4E-B9B1-93CDD8160D32}"/>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843472" y="5562821"/>
            <a:ext cx="237675" cy="230980"/>
          </a:xfrm>
          <a:prstGeom prst="rect">
            <a:avLst/>
          </a:prstGeom>
        </p:spPr>
      </p:pic>
      <p:pic>
        <p:nvPicPr>
          <p:cNvPr id="59" name="Graphic 58">
            <a:extLst>
              <a:ext uri="{FF2B5EF4-FFF2-40B4-BE49-F238E27FC236}">
                <a16:creationId xmlns:a16="http://schemas.microsoft.com/office/drawing/2014/main" id="{634A37F6-50EA-7949-B840-5ACE987D137D}"/>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923046" y="5558746"/>
            <a:ext cx="269488" cy="264204"/>
          </a:xfrm>
          <a:prstGeom prst="rect">
            <a:avLst/>
          </a:prstGeom>
        </p:spPr>
      </p:pic>
      <p:pic>
        <p:nvPicPr>
          <p:cNvPr id="60" name="Graphic 59">
            <a:extLst>
              <a:ext uri="{FF2B5EF4-FFF2-40B4-BE49-F238E27FC236}">
                <a16:creationId xmlns:a16="http://schemas.microsoft.com/office/drawing/2014/main" id="{791432B6-B940-8D4C-8D0F-4E12A6FF1432}"/>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829326" y="5558746"/>
            <a:ext cx="322285" cy="230204"/>
          </a:xfrm>
          <a:prstGeom prst="rect">
            <a:avLst/>
          </a:prstGeom>
        </p:spPr>
      </p:pic>
    </p:spTree>
    <p:extLst>
      <p:ext uri="{BB962C8B-B14F-4D97-AF65-F5344CB8AC3E}">
        <p14:creationId xmlns:p14="http://schemas.microsoft.com/office/powerpoint/2010/main" val="5916808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6C06854-5F6D-4DF6-95F6-6391912DEECF}"/>
              </a:ext>
            </a:extLst>
          </p:cNvPr>
          <p:cNvPicPr>
            <a:picLocks noChangeAspect="1"/>
          </p:cNvPicPr>
          <p:nvPr/>
        </p:nvPicPr>
        <p:blipFill rotWithShape="1">
          <a:blip r:embed="rId3"/>
          <a:srcRect t="17347" b="4919"/>
          <a:stretch/>
        </p:blipFill>
        <p:spPr>
          <a:xfrm>
            <a:off x="5842696" y="3825177"/>
            <a:ext cx="6096528" cy="2665709"/>
          </a:xfrm>
          <a:prstGeom prst="rect">
            <a:avLst/>
          </a:prstGeom>
        </p:spPr>
      </p:pic>
      <p:sp>
        <p:nvSpPr>
          <p:cNvPr id="3" name="Content Placeholder 2">
            <a:extLst>
              <a:ext uri="{FF2B5EF4-FFF2-40B4-BE49-F238E27FC236}">
                <a16:creationId xmlns:a16="http://schemas.microsoft.com/office/drawing/2014/main" id="{ACC04E09-CDCA-4185-A966-5D8D50082573}"/>
              </a:ext>
            </a:extLst>
          </p:cNvPr>
          <p:cNvSpPr>
            <a:spLocks noGrp="1"/>
          </p:cNvSpPr>
          <p:nvPr>
            <p:ph sz="quarter" idx="10"/>
          </p:nvPr>
        </p:nvSpPr>
        <p:spPr/>
        <p:txBody>
          <a:bodyPr/>
          <a:lstStyle/>
          <a:p>
            <a:r>
              <a:rPr lang="en-US" sz="2400"/>
              <a:t>Management and orchestration of network slices - LCM</a:t>
            </a:r>
          </a:p>
          <a:p>
            <a:pPr lvl="2"/>
            <a:r>
              <a:rPr lang="en-US"/>
              <a:t>i.e. how Network Service Providers can design, instantiate, operate and </a:t>
            </a:r>
            <a:br>
              <a:rPr lang="en-US"/>
            </a:br>
            <a:r>
              <a:rPr lang="en-US"/>
              <a:t>de-commission network slices</a:t>
            </a:r>
          </a:p>
          <a:p>
            <a:pPr lvl="2"/>
            <a:endParaRPr lang="en-US"/>
          </a:p>
          <a:p>
            <a:pPr lvl="2"/>
            <a:endParaRPr lang="en-US"/>
          </a:p>
          <a:p>
            <a:r>
              <a:rPr lang="en-US" sz="2400"/>
              <a:t>Traffic Steering mechanisms supporting Network Slicing</a:t>
            </a:r>
          </a:p>
          <a:p>
            <a:pPr lvl="2"/>
            <a:r>
              <a:rPr lang="en-US"/>
              <a:t>i.e. how a UE can be served by the Network Slice(s) to which it is allowed</a:t>
            </a:r>
          </a:p>
        </p:txBody>
      </p:sp>
      <p:sp>
        <p:nvSpPr>
          <p:cNvPr id="2" name="Title 1">
            <a:extLst>
              <a:ext uri="{FF2B5EF4-FFF2-40B4-BE49-F238E27FC236}">
                <a16:creationId xmlns:a16="http://schemas.microsoft.com/office/drawing/2014/main" id="{7DD00786-5065-427D-B167-A475F835004B}"/>
              </a:ext>
            </a:extLst>
          </p:cNvPr>
          <p:cNvSpPr>
            <a:spLocks noGrp="1"/>
          </p:cNvSpPr>
          <p:nvPr>
            <p:ph type="title"/>
          </p:nvPr>
        </p:nvSpPr>
        <p:spPr/>
        <p:txBody>
          <a:bodyPr/>
          <a:lstStyle/>
          <a:p>
            <a:r>
              <a:rPr lang="en-US"/>
              <a:t>Network slicing two perspectives</a:t>
            </a:r>
          </a:p>
        </p:txBody>
      </p:sp>
      <p:pic>
        <p:nvPicPr>
          <p:cNvPr id="5" name="Picture 4">
            <a:extLst>
              <a:ext uri="{FF2B5EF4-FFF2-40B4-BE49-F238E27FC236}">
                <a16:creationId xmlns:a16="http://schemas.microsoft.com/office/drawing/2014/main" id="{45F57774-D839-4177-9686-5E5125A9A7A1}"/>
              </a:ext>
            </a:extLst>
          </p:cNvPr>
          <p:cNvPicPr>
            <a:picLocks noChangeAspect="1"/>
          </p:cNvPicPr>
          <p:nvPr/>
        </p:nvPicPr>
        <p:blipFill rotWithShape="1">
          <a:blip r:embed="rId4"/>
          <a:srcRect t="19858" b="2792"/>
          <a:stretch/>
        </p:blipFill>
        <p:spPr>
          <a:xfrm>
            <a:off x="5904854" y="1277515"/>
            <a:ext cx="5972213" cy="2606215"/>
          </a:xfrm>
          <a:prstGeom prst="rect">
            <a:avLst/>
          </a:prstGeom>
        </p:spPr>
      </p:pic>
    </p:spTree>
    <p:extLst>
      <p:ext uri="{BB962C8B-B14F-4D97-AF65-F5344CB8AC3E}">
        <p14:creationId xmlns:p14="http://schemas.microsoft.com/office/powerpoint/2010/main" val="2676878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6CD652-DD65-481F-85FE-1074972A917B}"/>
              </a:ext>
            </a:extLst>
          </p:cNvPr>
          <p:cNvSpPr>
            <a:spLocks noGrp="1"/>
          </p:cNvSpPr>
          <p:nvPr>
            <p:ph sz="quarter" idx="3"/>
          </p:nvPr>
        </p:nvSpPr>
        <p:spPr/>
        <p:txBody>
          <a:bodyPr/>
          <a:lstStyle/>
          <a:p>
            <a:pPr lvl="1"/>
            <a:r>
              <a:rPr lang="en-US" sz="1800" dirty="0"/>
              <a:t>5GC Functional areas cont’d</a:t>
            </a:r>
          </a:p>
          <a:p>
            <a:pPr lvl="2"/>
            <a:r>
              <a:rPr lang="en-US" sz="1600" dirty="0"/>
              <a:t>Communication Services</a:t>
            </a:r>
          </a:p>
          <a:p>
            <a:pPr lvl="2"/>
            <a:r>
              <a:rPr lang="en-US" sz="1600" dirty="0"/>
              <a:t>Enhanced Network Analytics</a:t>
            </a:r>
          </a:p>
          <a:p>
            <a:pPr lvl="2"/>
            <a:r>
              <a:rPr lang="sv-SE" sz="1600" dirty="0"/>
              <a:t>IoT – 5G LAN, NPN and URLLC</a:t>
            </a:r>
          </a:p>
          <a:p>
            <a:pPr lvl="2"/>
            <a:r>
              <a:rPr lang="sv-SE" sz="1600" dirty="0"/>
              <a:t>5G FMC</a:t>
            </a:r>
            <a:endParaRPr lang="en-US" sz="1600" dirty="0"/>
          </a:p>
          <a:p>
            <a:pPr lvl="1"/>
            <a:r>
              <a:rPr lang="en-US" sz="1800" dirty="0"/>
              <a:t>5GC and EPC interworking</a:t>
            </a:r>
          </a:p>
          <a:p>
            <a:pPr lvl="1"/>
            <a:r>
              <a:rPr lang="en-US" sz="1800" dirty="0"/>
              <a:t>5G EPC &amp; Option 3/3a/3x</a:t>
            </a:r>
            <a:endParaRPr lang="en-US" dirty="0"/>
          </a:p>
        </p:txBody>
      </p:sp>
      <p:sp>
        <p:nvSpPr>
          <p:cNvPr id="2" name="Content Placeholder 1">
            <a:extLst>
              <a:ext uri="{FF2B5EF4-FFF2-40B4-BE49-F238E27FC236}">
                <a16:creationId xmlns:a16="http://schemas.microsoft.com/office/drawing/2014/main" id="{2C32CCD6-2C8F-48FC-953A-3E4F36864FCA}"/>
              </a:ext>
            </a:extLst>
          </p:cNvPr>
          <p:cNvSpPr>
            <a:spLocks noGrp="1"/>
          </p:cNvSpPr>
          <p:nvPr>
            <p:ph sz="half" idx="1"/>
          </p:nvPr>
        </p:nvSpPr>
        <p:spPr>
          <a:xfrm>
            <a:off x="479425" y="1844675"/>
            <a:ext cx="5472113" cy="4537076"/>
          </a:xfrm>
        </p:spPr>
        <p:txBody>
          <a:bodyPr/>
          <a:lstStyle/>
          <a:p>
            <a:r>
              <a:rPr lang="en-US" b="1" dirty="0"/>
              <a:t>The 5G Core System</a:t>
            </a:r>
          </a:p>
          <a:p>
            <a:r>
              <a:rPr lang="en-US" dirty="0"/>
              <a:t>Core Network Architecture &amp; Technology</a:t>
            </a:r>
          </a:p>
          <a:p>
            <a:pPr lvl="1"/>
            <a:r>
              <a:rPr lang="en-US" sz="1800" dirty="0"/>
              <a:t>Overall 5G Core Network Architecture</a:t>
            </a:r>
          </a:p>
          <a:p>
            <a:pPr lvl="1"/>
            <a:r>
              <a:rPr lang="en-US" sz="1800" dirty="0"/>
              <a:t>SBA and Service Framework</a:t>
            </a:r>
          </a:p>
          <a:p>
            <a:pPr lvl="1"/>
            <a:r>
              <a:rPr lang="en-US" sz="1800" dirty="0"/>
              <a:t>Network slicing</a:t>
            </a:r>
          </a:p>
          <a:p>
            <a:pPr lvl="1"/>
            <a:r>
              <a:rPr lang="en-US" sz="1800" dirty="0"/>
              <a:t>5GC Functional areas</a:t>
            </a:r>
          </a:p>
          <a:p>
            <a:pPr lvl="2"/>
            <a:r>
              <a:rPr lang="en-US" sz="1600" dirty="0"/>
              <a:t>CP/UP split &amp; UP handling</a:t>
            </a:r>
          </a:p>
          <a:p>
            <a:pPr lvl="2"/>
            <a:r>
              <a:rPr lang="en-US" sz="1600" dirty="0"/>
              <a:t>5GC support for Edge computing</a:t>
            </a:r>
          </a:p>
          <a:p>
            <a:pPr lvl="2"/>
            <a:r>
              <a:rPr lang="en-US" sz="1600" dirty="0"/>
              <a:t>Session Management</a:t>
            </a:r>
          </a:p>
          <a:p>
            <a:pPr lvl="2"/>
            <a:r>
              <a:rPr lang="en-US" sz="1600" dirty="0"/>
              <a:t>Mobility management</a:t>
            </a:r>
          </a:p>
          <a:p>
            <a:pPr lvl="2"/>
            <a:r>
              <a:rPr lang="en-US" sz="1600" dirty="0"/>
              <a:t>Radio access capability signaling</a:t>
            </a:r>
          </a:p>
          <a:p>
            <a:pPr lvl="2"/>
            <a:r>
              <a:rPr lang="en-US" sz="1600" dirty="0"/>
              <a:t>Quality of Service</a:t>
            </a:r>
          </a:p>
          <a:p>
            <a:pPr lvl="2"/>
            <a:r>
              <a:rPr lang="en-US" sz="1600" dirty="0"/>
              <a:t>Identity &amp; Access Management</a:t>
            </a:r>
          </a:p>
          <a:p>
            <a:pPr lvl="2"/>
            <a:r>
              <a:rPr lang="en-US" sz="1600" dirty="0"/>
              <a:t>Policy Management Framework</a:t>
            </a:r>
          </a:p>
          <a:p>
            <a:pPr lvl="2"/>
            <a:r>
              <a:rPr lang="en-US" sz="1600" dirty="0"/>
              <a:t>Subscription Data Management</a:t>
            </a:r>
          </a:p>
          <a:p>
            <a:pPr lvl="2"/>
            <a:r>
              <a:rPr lang="en-US" sz="1600" dirty="0"/>
              <a:t>Charging</a:t>
            </a:r>
          </a:p>
          <a:p>
            <a:pPr lvl="2"/>
            <a:endParaRPr lang="en-US" sz="1800" dirty="0"/>
          </a:p>
        </p:txBody>
      </p:sp>
      <p:sp>
        <p:nvSpPr>
          <p:cNvPr id="4" name="Title 3"/>
          <p:cNvSpPr>
            <a:spLocks noGrp="1"/>
          </p:cNvSpPr>
          <p:nvPr>
            <p:ph type="title"/>
          </p:nvPr>
        </p:nvSpPr>
        <p:spPr/>
        <p:txBody>
          <a:bodyPr/>
          <a:lstStyle/>
          <a:p>
            <a:r>
              <a:rPr lang="en-US">
                <a:latin typeface="Ericsson Hilda Light" panose="020B0604020202020204" charset="0"/>
                <a:cs typeface="Ericsson Hilda Light" panose="020B0604020202020204" charset="0"/>
              </a:rPr>
              <a:t>Outline</a:t>
            </a:r>
          </a:p>
        </p:txBody>
      </p:sp>
    </p:spTree>
    <p:extLst>
      <p:ext uri="{BB962C8B-B14F-4D97-AF65-F5344CB8AC3E}">
        <p14:creationId xmlns:p14="http://schemas.microsoft.com/office/powerpoint/2010/main" val="39993169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F586AD6-98B2-44BE-B1D7-05A47C3CA66C}"/>
              </a:ext>
            </a:extLst>
          </p:cNvPr>
          <p:cNvSpPr>
            <a:spLocks noGrp="1"/>
          </p:cNvSpPr>
          <p:nvPr>
            <p:ph type="title"/>
          </p:nvPr>
        </p:nvSpPr>
        <p:spPr>
          <a:xfrm>
            <a:off x="479424" y="476250"/>
            <a:ext cx="10795724" cy="1081088"/>
          </a:xfrm>
        </p:spPr>
        <p:txBody>
          <a:bodyPr/>
          <a:lstStyle/>
          <a:p>
            <a:r>
              <a:rPr lang="en-US"/>
              <a:t>Examples of Network Slicing used for different services</a:t>
            </a:r>
          </a:p>
        </p:txBody>
      </p:sp>
      <p:sp>
        <p:nvSpPr>
          <p:cNvPr id="118" name="Rektangel med rundade hörn 117"/>
          <p:cNvSpPr/>
          <p:nvPr/>
        </p:nvSpPr>
        <p:spPr bwMode="auto">
          <a:xfrm>
            <a:off x="3160852" y="3031604"/>
            <a:ext cx="2231652" cy="3398367"/>
          </a:xfrm>
          <a:prstGeom prst="roundRect">
            <a:avLst>
              <a:gd name="adj" fmla="val 0"/>
            </a:avLst>
          </a:prstGeom>
          <a:solidFill>
            <a:schemeClr val="bg1">
              <a:lumMod val="95000"/>
            </a:schemeClr>
          </a:solidFill>
          <a:ln w="12700" cap="flat" cmpd="sng" algn="ctr">
            <a:no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377" rtl="0" eaLnBrk="1" fontAlgn="base" latinLnBrk="0" hangingPunct="1">
              <a:lnSpc>
                <a:spcPct val="100000"/>
              </a:lnSpc>
              <a:spcBef>
                <a:spcPct val="50000"/>
              </a:spcBef>
              <a:spcAft>
                <a:spcPct val="0"/>
              </a:spcAft>
              <a:buClrTx/>
              <a:buSzTx/>
              <a:buFontTx/>
              <a:buNone/>
              <a:tabLst/>
              <a:defRPr/>
            </a:pPr>
            <a:r>
              <a:rPr kumimoji="0" lang="sv-SE" b="0" i="0" u="none" strike="noStrike" kern="1200" cap="none" spc="0" normalizeH="0" baseline="0" noProof="0">
                <a:ln>
                  <a:noFill/>
                </a:ln>
                <a:solidFill>
                  <a:srgbClr val="58585A"/>
                </a:solidFill>
                <a:effectLst/>
                <a:uLnTx/>
                <a:uFillTx/>
                <a:ea typeface="Ericsson Hilda" charset="0"/>
                <a:cs typeface="Ericsson Hilda" charset="0"/>
                <a:sym typeface="Arial"/>
              </a:rPr>
              <a:t> </a:t>
            </a:r>
          </a:p>
        </p:txBody>
      </p:sp>
      <p:sp>
        <p:nvSpPr>
          <p:cNvPr id="119" name="Rektangel med rundade hörn 118"/>
          <p:cNvSpPr/>
          <p:nvPr/>
        </p:nvSpPr>
        <p:spPr bwMode="auto">
          <a:xfrm>
            <a:off x="5425360" y="3214397"/>
            <a:ext cx="1864094" cy="2963793"/>
          </a:xfrm>
          <a:prstGeom prst="roundRect">
            <a:avLst>
              <a:gd name="adj" fmla="val 0"/>
            </a:avLst>
          </a:prstGeom>
          <a:solidFill>
            <a:schemeClr val="bg1">
              <a:lumMod val="95000"/>
            </a:schemeClr>
          </a:solidFill>
          <a:ln w="12700" cap="flat" cmpd="sng" algn="ctr">
            <a:no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377" rtl="0" eaLnBrk="1" fontAlgn="base" latinLnBrk="0" hangingPunct="1">
              <a:lnSpc>
                <a:spcPct val="100000"/>
              </a:lnSpc>
              <a:spcBef>
                <a:spcPct val="50000"/>
              </a:spcBef>
              <a:spcAft>
                <a:spcPct val="0"/>
              </a:spcAft>
              <a:buClrTx/>
              <a:buSzTx/>
              <a:buFontTx/>
              <a:buNone/>
              <a:tabLst/>
              <a:defRPr/>
            </a:pPr>
            <a:endParaRPr kumimoji="0" lang="sv-SE" b="0" i="0" u="none" strike="noStrike" kern="1200" cap="none" spc="0" normalizeH="0" baseline="0" noProof="0">
              <a:ln>
                <a:noFill/>
              </a:ln>
              <a:solidFill>
                <a:srgbClr val="58585A"/>
              </a:solidFill>
              <a:effectLst/>
              <a:uLnTx/>
              <a:uFillTx/>
              <a:ea typeface="Ericsson Hilda" charset="0"/>
              <a:cs typeface="Ericsson Hilda" charset="0"/>
              <a:sym typeface="Arial"/>
            </a:endParaRPr>
          </a:p>
        </p:txBody>
      </p:sp>
      <p:sp>
        <p:nvSpPr>
          <p:cNvPr id="121" name="Rektangel med rundade hörn 120"/>
          <p:cNvSpPr/>
          <p:nvPr/>
        </p:nvSpPr>
        <p:spPr bwMode="auto">
          <a:xfrm>
            <a:off x="7322309" y="3549913"/>
            <a:ext cx="1864094" cy="2478899"/>
          </a:xfrm>
          <a:prstGeom prst="roundRect">
            <a:avLst>
              <a:gd name="adj" fmla="val 0"/>
            </a:avLst>
          </a:prstGeom>
          <a:solidFill>
            <a:schemeClr val="bg1">
              <a:lumMod val="95000"/>
            </a:schemeClr>
          </a:solidFill>
          <a:ln w="12700" cap="flat" cmpd="sng" algn="ctr">
            <a:no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377" rtl="0" eaLnBrk="1" fontAlgn="base" latinLnBrk="0" hangingPunct="1">
              <a:lnSpc>
                <a:spcPct val="100000"/>
              </a:lnSpc>
              <a:spcBef>
                <a:spcPct val="50000"/>
              </a:spcBef>
              <a:spcAft>
                <a:spcPct val="0"/>
              </a:spcAft>
              <a:buClrTx/>
              <a:buSzTx/>
              <a:buFontTx/>
              <a:buNone/>
              <a:tabLst/>
              <a:defRPr/>
            </a:pPr>
            <a:endParaRPr kumimoji="0" lang="sv-SE" b="0" i="0" u="none" strike="noStrike" kern="1200" cap="none" spc="0" normalizeH="0" baseline="0" noProof="0">
              <a:ln>
                <a:noFill/>
              </a:ln>
              <a:solidFill>
                <a:srgbClr val="58585A"/>
              </a:solidFill>
              <a:effectLst/>
              <a:uLnTx/>
              <a:uFillTx/>
              <a:ea typeface="Ericsson Hilda" charset="0"/>
              <a:cs typeface="Ericsson Hilda" charset="0"/>
              <a:sym typeface="Arial"/>
            </a:endParaRPr>
          </a:p>
        </p:txBody>
      </p:sp>
      <p:cxnSp>
        <p:nvCxnSpPr>
          <p:cNvPr id="201" name="Rak 200"/>
          <p:cNvCxnSpPr/>
          <p:nvPr/>
        </p:nvCxnSpPr>
        <p:spPr bwMode="auto">
          <a:xfrm flipH="1">
            <a:off x="4288535" y="5012977"/>
            <a:ext cx="476568" cy="0"/>
          </a:xfrm>
          <a:prstGeom prst="line">
            <a:avLst/>
          </a:prstGeom>
          <a:solidFill>
            <a:schemeClr val="accent1"/>
          </a:solidFill>
          <a:ln w="12700" cap="flat" cmpd="sng" algn="ctr">
            <a:solidFill>
              <a:schemeClr val="tx1">
                <a:lumMod val="50000"/>
              </a:schemeClr>
            </a:solidFill>
            <a:prstDash val="solid"/>
            <a:round/>
            <a:headEnd type="none" w="med" len="med"/>
            <a:tailEnd type="none" w="med" len="med"/>
          </a:ln>
          <a:effectLst/>
        </p:spPr>
      </p:cxnSp>
      <p:cxnSp>
        <p:nvCxnSpPr>
          <p:cNvPr id="206" name="Rak 205"/>
          <p:cNvCxnSpPr/>
          <p:nvPr/>
        </p:nvCxnSpPr>
        <p:spPr bwMode="auto">
          <a:xfrm flipH="1">
            <a:off x="5079235" y="5019099"/>
            <a:ext cx="1226016" cy="0"/>
          </a:xfrm>
          <a:prstGeom prst="line">
            <a:avLst/>
          </a:prstGeom>
          <a:solidFill>
            <a:schemeClr val="accent1"/>
          </a:solidFill>
          <a:ln w="12700" cap="flat" cmpd="sng" algn="ctr">
            <a:solidFill>
              <a:schemeClr val="tx1">
                <a:lumMod val="50000"/>
              </a:schemeClr>
            </a:solidFill>
            <a:prstDash val="solid"/>
            <a:round/>
            <a:headEnd type="none" w="med" len="med"/>
            <a:tailEnd type="none" w="med" len="med"/>
          </a:ln>
          <a:effectLst/>
        </p:spPr>
      </p:cxnSp>
      <p:sp>
        <p:nvSpPr>
          <p:cNvPr id="210" name="Oval 231">
            <a:extLst>
              <a:ext uri="{FF2B5EF4-FFF2-40B4-BE49-F238E27FC236}">
                <a16:creationId xmlns:a16="http://schemas.microsoft.com/office/drawing/2014/main" id="{06864419-6411-0D40-A6A4-5A6C9C41491B}"/>
              </a:ext>
            </a:extLst>
          </p:cNvPr>
          <p:cNvSpPr/>
          <p:nvPr/>
        </p:nvSpPr>
        <p:spPr bwMode="auto">
          <a:xfrm>
            <a:off x="5491171" y="4834107"/>
            <a:ext cx="395136" cy="388390"/>
          </a:xfrm>
          <a:prstGeom prst="ellipse">
            <a:avLst/>
          </a:prstGeom>
          <a:solidFill>
            <a:schemeClr val="accent1"/>
          </a:solidFill>
          <a:ln w="19050" cap="flat" cmpd="sng" algn="ctr">
            <a:no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ea typeface="Ericsson Hilda" charset="0"/>
                <a:cs typeface="Ericsson Hilda" charset="0"/>
                <a:sym typeface="Arial"/>
              </a:rPr>
              <a:t>VNF</a:t>
            </a:r>
          </a:p>
        </p:txBody>
      </p:sp>
      <p:sp>
        <p:nvSpPr>
          <p:cNvPr id="229" name="Oval 467">
            <a:extLst>
              <a:ext uri="{FF2B5EF4-FFF2-40B4-BE49-F238E27FC236}">
                <a16:creationId xmlns:a16="http://schemas.microsoft.com/office/drawing/2014/main" id="{485963AA-6F4B-4386-933F-61D6A18CA01F}"/>
              </a:ext>
            </a:extLst>
          </p:cNvPr>
          <p:cNvSpPr/>
          <p:nvPr/>
        </p:nvSpPr>
        <p:spPr bwMode="auto">
          <a:xfrm>
            <a:off x="4103306" y="4612686"/>
            <a:ext cx="394643" cy="388599"/>
          </a:xfrm>
          <a:prstGeom prst="ellipse">
            <a:avLst/>
          </a:prstGeom>
          <a:solidFill>
            <a:schemeClr val="accent5"/>
          </a:solidFill>
          <a:ln w="19050" cap="flat" cmpd="sng" algn="ctr">
            <a:noFill/>
            <a:prstDash val="solid"/>
            <a:round/>
            <a:headEnd type="none" w="med" len="med"/>
            <a:tailEnd type="none" w="med" len="med"/>
          </a:ln>
          <a:effectLst/>
        </p:spPr>
        <p:txBody>
          <a:bodyPr wrap="none" lIns="72000" rIns="72000" anchor="ctr"/>
          <a:lstStyle/>
          <a:p>
            <a:pPr marL="0" marR="0" lvl="0" indent="0" algn="ctr" defTabSz="914354" rtl="0" eaLnBrk="1" fontAlgn="base" latinLnBrk="0" hangingPunct="1">
              <a:lnSpc>
                <a:spcPct val="100000"/>
              </a:lnSpc>
              <a:spcBef>
                <a:spcPct val="5000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ea typeface="Ericsson Hilda" charset="0"/>
                <a:cs typeface="Ericsson Hilda" charset="0"/>
                <a:sym typeface="Arial"/>
              </a:rPr>
              <a:t>APP</a:t>
            </a:r>
          </a:p>
        </p:txBody>
      </p:sp>
      <p:sp>
        <p:nvSpPr>
          <p:cNvPr id="232" name="Oval 469">
            <a:extLst>
              <a:ext uri="{FF2B5EF4-FFF2-40B4-BE49-F238E27FC236}">
                <a16:creationId xmlns:a16="http://schemas.microsoft.com/office/drawing/2014/main" id="{7DEB507F-9D23-4A16-BA3E-43CB700200A3}"/>
              </a:ext>
            </a:extLst>
          </p:cNvPr>
          <p:cNvSpPr/>
          <p:nvPr/>
        </p:nvSpPr>
        <p:spPr bwMode="auto">
          <a:xfrm>
            <a:off x="4103059" y="5018929"/>
            <a:ext cx="395136" cy="388388"/>
          </a:xfrm>
          <a:prstGeom prst="ellipse">
            <a:avLst/>
          </a:prstGeom>
          <a:solidFill>
            <a:schemeClr val="accent1"/>
          </a:solidFill>
          <a:ln w="19050" cap="flat" cmpd="sng" algn="ctr">
            <a:no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ea typeface="Ericsson Hilda" charset="0"/>
                <a:cs typeface="Ericsson Hilda" charset="0"/>
                <a:sym typeface="Arial"/>
              </a:rPr>
              <a:t>VNF</a:t>
            </a:r>
          </a:p>
        </p:txBody>
      </p:sp>
      <p:cxnSp>
        <p:nvCxnSpPr>
          <p:cNvPr id="233" name="Rak 232"/>
          <p:cNvCxnSpPr/>
          <p:nvPr/>
        </p:nvCxnSpPr>
        <p:spPr bwMode="auto">
          <a:xfrm flipH="1">
            <a:off x="4083930" y="5326704"/>
            <a:ext cx="994435" cy="496507"/>
          </a:xfrm>
          <a:prstGeom prst="line">
            <a:avLst/>
          </a:prstGeom>
          <a:solidFill>
            <a:schemeClr val="accent1"/>
          </a:solidFill>
          <a:ln w="12700" cap="flat" cmpd="sng" algn="ctr">
            <a:solidFill>
              <a:schemeClr val="tx1">
                <a:lumMod val="50000"/>
              </a:schemeClr>
            </a:solidFill>
            <a:prstDash val="solid"/>
            <a:round/>
            <a:headEnd type="none" w="med" len="med"/>
            <a:tailEnd type="none" w="med" len="med"/>
          </a:ln>
          <a:effectLst/>
        </p:spPr>
      </p:cxnSp>
      <p:cxnSp>
        <p:nvCxnSpPr>
          <p:cNvPr id="234" name="Rak 233"/>
          <p:cNvCxnSpPr/>
          <p:nvPr/>
        </p:nvCxnSpPr>
        <p:spPr bwMode="auto">
          <a:xfrm flipH="1">
            <a:off x="5073014" y="5329131"/>
            <a:ext cx="3354033" cy="0"/>
          </a:xfrm>
          <a:prstGeom prst="line">
            <a:avLst/>
          </a:prstGeom>
          <a:solidFill>
            <a:schemeClr val="accent1"/>
          </a:solidFill>
          <a:ln w="12700" cap="flat" cmpd="sng" algn="ctr">
            <a:solidFill>
              <a:schemeClr val="tx1">
                <a:lumMod val="50000"/>
              </a:schemeClr>
            </a:solidFill>
            <a:prstDash val="solid"/>
            <a:round/>
            <a:headEnd type="none" w="med" len="med"/>
            <a:tailEnd type="none" w="med" len="med"/>
          </a:ln>
          <a:effectLst/>
        </p:spPr>
      </p:cxnSp>
      <p:cxnSp>
        <p:nvCxnSpPr>
          <p:cNvPr id="236" name="Rak 235"/>
          <p:cNvCxnSpPr/>
          <p:nvPr/>
        </p:nvCxnSpPr>
        <p:spPr bwMode="auto">
          <a:xfrm flipH="1">
            <a:off x="4074685" y="4219981"/>
            <a:ext cx="4369876" cy="0"/>
          </a:xfrm>
          <a:prstGeom prst="line">
            <a:avLst/>
          </a:prstGeom>
          <a:solidFill>
            <a:schemeClr val="accent1"/>
          </a:solidFill>
          <a:ln w="12700" cap="flat" cmpd="sng" algn="ctr">
            <a:solidFill>
              <a:schemeClr val="tx1">
                <a:lumMod val="50000"/>
              </a:schemeClr>
            </a:solidFill>
            <a:prstDash val="solid"/>
            <a:round/>
            <a:headEnd type="none" w="med" len="med"/>
            <a:tailEnd type="none" w="med" len="med"/>
          </a:ln>
          <a:effectLst/>
        </p:spPr>
      </p:cxnSp>
      <p:sp>
        <p:nvSpPr>
          <p:cNvPr id="297" name="Ellips 296"/>
          <p:cNvSpPr/>
          <p:nvPr/>
        </p:nvSpPr>
        <p:spPr bwMode="auto">
          <a:xfrm>
            <a:off x="3228995" y="4077695"/>
            <a:ext cx="297308" cy="59579"/>
          </a:xfrm>
          <a:prstGeom prst="ellipse">
            <a:avLst/>
          </a:prstGeom>
          <a:solidFill>
            <a:schemeClr val="bg1">
              <a:lumMod val="75000"/>
            </a:schemeClr>
          </a:solidFill>
          <a:ln w="6350" cap="flat" cmpd="sng" algn="ctr">
            <a:noFill/>
            <a:prstDash val="dash"/>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377" rtl="0" eaLnBrk="1" fontAlgn="base" latinLnBrk="0" hangingPunct="1">
              <a:lnSpc>
                <a:spcPct val="100000"/>
              </a:lnSpc>
              <a:spcBef>
                <a:spcPct val="50000"/>
              </a:spcBef>
              <a:spcAft>
                <a:spcPct val="0"/>
              </a:spcAft>
              <a:buClrTx/>
              <a:buSzTx/>
              <a:buFontTx/>
              <a:buNone/>
              <a:tabLst/>
              <a:defRPr/>
            </a:pPr>
            <a:endParaRPr kumimoji="0" lang="sv-SE" b="0" i="0" u="none" strike="noStrike" kern="1200" cap="none" spc="0" normalizeH="0" baseline="0" noProof="0">
              <a:ln>
                <a:noFill/>
              </a:ln>
              <a:solidFill>
                <a:srgbClr val="58585A"/>
              </a:solidFill>
              <a:effectLst/>
              <a:uLnTx/>
              <a:uFillTx/>
              <a:ea typeface="Ericsson Hilda" charset="0"/>
              <a:cs typeface="Ericsson Hilda" charset="0"/>
              <a:sym typeface="Arial"/>
            </a:endParaRPr>
          </a:p>
        </p:txBody>
      </p:sp>
      <p:sp>
        <p:nvSpPr>
          <p:cNvPr id="299" name="Ellips 298"/>
          <p:cNvSpPr/>
          <p:nvPr/>
        </p:nvSpPr>
        <p:spPr bwMode="auto">
          <a:xfrm>
            <a:off x="3201629" y="4252884"/>
            <a:ext cx="297308" cy="59579"/>
          </a:xfrm>
          <a:prstGeom prst="ellipse">
            <a:avLst/>
          </a:prstGeom>
          <a:solidFill>
            <a:schemeClr val="bg1">
              <a:lumMod val="75000"/>
            </a:schemeClr>
          </a:solidFill>
          <a:ln w="6350" cap="flat" cmpd="sng" algn="ctr">
            <a:noFill/>
            <a:prstDash val="dash"/>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377" rtl="0" eaLnBrk="1" fontAlgn="base" latinLnBrk="0" hangingPunct="1">
              <a:lnSpc>
                <a:spcPct val="100000"/>
              </a:lnSpc>
              <a:spcBef>
                <a:spcPct val="50000"/>
              </a:spcBef>
              <a:spcAft>
                <a:spcPct val="0"/>
              </a:spcAft>
              <a:buClrTx/>
              <a:buSzTx/>
              <a:buFontTx/>
              <a:buNone/>
              <a:tabLst/>
              <a:defRPr/>
            </a:pPr>
            <a:endParaRPr kumimoji="0" lang="sv-SE" b="0" i="0" u="none" strike="noStrike" kern="1200" cap="none" spc="0" normalizeH="0" baseline="0" noProof="0">
              <a:ln>
                <a:noFill/>
              </a:ln>
              <a:solidFill>
                <a:srgbClr val="58585A"/>
              </a:solidFill>
              <a:effectLst/>
              <a:uLnTx/>
              <a:uFillTx/>
              <a:ea typeface="Ericsson Hilda" charset="0"/>
              <a:cs typeface="Ericsson Hilda" charset="0"/>
              <a:sym typeface="Arial"/>
            </a:endParaRPr>
          </a:p>
        </p:txBody>
      </p:sp>
      <p:sp>
        <p:nvSpPr>
          <p:cNvPr id="301" name="Ellips 300"/>
          <p:cNvSpPr/>
          <p:nvPr/>
        </p:nvSpPr>
        <p:spPr bwMode="auto">
          <a:xfrm>
            <a:off x="3381517" y="4173228"/>
            <a:ext cx="297308" cy="59579"/>
          </a:xfrm>
          <a:prstGeom prst="ellipse">
            <a:avLst/>
          </a:prstGeom>
          <a:solidFill>
            <a:schemeClr val="bg1">
              <a:lumMod val="75000"/>
            </a:schemeClr>
          </a:solidFill>
          <a:ln w="6350" cap="flat" cmpd="sng" algn="ctr">
            <a:noFill/>
            <a:prstDash val="dash"/>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377" rtl="0" eaLnBrk="1" fontAlgn="base" latinLnBrk="0" hangingPunct="1">
              <a:lnSpc>
                <a:spcPct val="100000"/>
              </a:lnSpc>
              <a:spcBef>
                <a:spcPct val="50000"/>
              </a:spcBef>
              <a:spcAft>
                <a:spcPct val="0"/>
              </a:spcAft>
              <a:buClrTx/>
              <a:buSzTx/>
              <a:buFontTx/>
              <a:buNone/>
              <a:tabLst/>
              <a:defRPr/>
            </a:pPr>
            <a:endParaRPr kumimoji="0" lang="sv-SE" b="0" i="0" u="none" strike="noStrike" kern="1200" cap="none" spc="0" normalizeH="0" baseline="0" noProof="0">
              <a:ln>
                <a:noFill/>
              </a:ln>
              <a:solidFill>
                <a:srgbClr val="58585A"/>
              </a:solidFill>
              <a:effectLst/>
              <a:uLnTx/>
              <a:uFillTx/>
              <a:ea typeface="Ericsson Hilda" charset="0"/>
              <a:cs typeface="Ericsson Hilda" charset="0"/>
              <a:sym typeface="Arial"/>
            </a:endParaRPr>
          </a:p>
        </p:txBody>
      </p:sp>
      <p:grpSp>
        <p:nvGrpSpPr>
          <p:cNvPr id="293" name="Grupp 292"/>
          <p:cNvGrpSpPr/>
          <p:nvPr/>
        </p:nvGrpSpPr>
        <p:grpSpPr>
          <a:xfrm>
            <a:off x="3728256" y="4134623"/>
            <a:ext cx="384372" cy="102659"/>
            <a:chOff x="2131759" y="5231811"/>
            <a:chExt cx="528087" cy="143297"/>
          </a:xfrm>
          <a:solidFill>
            <a:schemeClr val="bg1">
              <a:lumMod val="75000"/>
            </a:schemeClr>
          </a:solidFill>
        </p:grpSpPr>
        <p:sp>
          <p:nvSpPr>
            <p:cNvPr id="294" name="Ellips 293"/>
            <p:cNvSpPr/>
            <p:nvPr/>
          </p:nvSpPr>
          <p:spPr bwMode="auto">
            <a:xfrm>
              <a:off x="2131759" y="5231811"/>
              <a:ext cx="235987" cy="48047"/>
            </a:xfrm>
            <a:prstGeom prst="ellipse">
              <a:avLst/>
            </a:prstGeom>
            <a:grpFill/>
            <a:ln w="6350" cap="flat" cmpd="sng" algn="ctr">
              <a:noFill/>
              <a:prstDash val="dash"/>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377" rtl="0" eaLnBrk="1" fontAlgn="base" latinLnBrk="0" hangingPunct="1">
                <a:lnSpc>
                  <a:spcPct val="100000"/>
                </a:lnSpc>
                <a:spcBef>
                  <a:spcPct val="50000"/>
                </a:spcBef>
                <a:spcAft>
                  <a:spcPct val="0"/>
                </a:spcAft>
                <a:buClrTx/>
                <a:buSzTx/>
                <a:buFontTx/>
                <a:buNone/>
                <a:tabLst/>
                <a:defRPr/>
              </a:pPr>
              <a:endParaRPr kumimoji="0" lang="sv-SE" b="0" i="0" u="none" strike="noStrike" kern="1200" cap="none" spc="0" normalizeH="0" baseline="0" noProof="0">
                <a:ln>
                  <a:noFill/>
                </a:ln>
                <a:solidFill>
                  <a:srgbClr val="58585A"/>
                </a:solidFill>
                <a:effectLst/>
                <a:uLnTx/>
                <a:uFillTx/>
                <a:ea typeface="Ericsson Hilda" charset="0"/>
                <a:cs typeface="Ericsson Hilda" charset="0"/>
                <a:sym typeface="Arial"/>
              </a:endParaRPr>
            </a:p>
          </p:txBody>
        </p:sp>
        <p:sp>
          <p:nvSpPr>
            <p:cNvPr id="295" name="Ellips 294"/>
            <p:cNvSpPr/>
            <p:nvPr/>
          </p:nvSpPr>
          <p:spPr bwMode="auto">
            <a:xfrm>
              <a:off x="2296859" y="5327061"/>
              <a:ext cx="235987" cy="48047"/>
            </a:xfrm>
            <a:prstGeom prst="ellipse">
              <a:avLst/>
            </a:prstGeom>
            <a:grpFill/>
            <a:ln w="6350" cap="flat" cmpd="sng" algn="ctr">
              <a:noFill/>
              <a:prstDash val="dash"/>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377" rtl="0" eaLnBrk="1" fontAlgn="base" latinLnBrk="0" hangingPunct="1">
                <a:lnSpc>
                  <a:spcPct val="100000"/>
                </a:lnSpc>
                <a:spcBef>
                  <a:spcPct val="50000"/>
                </a:spcBef>
                <a:spcAft>
                  <a:spcPct val="0"/>
                </a:spcAft>
                <a:buClrTx/>
                <a:buSzTx/>
                <a:buFontTx/>
                <a:buNone/>
                <a:tabLst/>
                <a:defRPr/>
              </a:pPr>
              <a:endParaRPr kumimoji="0" lang="sv-SE" b="0" i="0" u="none" strike="noStrike" kern="1200" cap="none" spc="0" normalizeH="0" baseline="0" noProof="0">
                <a:ln>
                  <a:noFill/>
                </a:ln>
                <a:solidFill>
                  <a:srgbClr val="58585A"/>
                </a:solidFill>
                <a:effectLst/>
                <a:uLnTx/>
                <a:uFillTx/>
                <a:ea typeface="Ericsson Hilda" charset="0"/>
                <a:cs typeface="Ericsson Hilda" charset="0"/>
                <a:sym typeface="Arial"/>
              </a:endParaRPr>
            </a:p>
          </p:txBody>
        </p:sp>
        <p:sp>
          <p:nvSpPr>
            <p:cNvPr id="296" name="Ellips 295"/>
            <p:cNvSpPr/>
            <p:nvPr/>
          </p:nvSpPr>
          <p:spPr bwMode="auto">
            <a:xfrm>
              <a:off x="2423859" y="5238161"/>
              <a:ext cx="235987" cy="48047"/>
            </a:xfrm>
            <a:prstGeom prst="ellipse">
              <a:avLst/>
            </a:prstGeom>
            <a:grpFill/>
            <a:ln w="6350" cap="flat" cmpd="sng" algn="ctr">
              <a:noFill/>
              <a:prstDash val="dash"/>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377" rtl="0" eaLnBrk="1" fontAlgn="base" latinLnBrk="0" hangingPunct="1">
                <a:lnSpc>
                  <a:spcPct val="100000"/>
                </a:lnSpc>
                <a:spcBef>
                  <a:spcPct val="50000"/>
                </a:spcBef>
                <a:spcAft>
                  <a:spcPct val="0"/>
                </a:spcAft>
                <a:buClrTx/>
                <a:buSzTx/>
                <a:buFontTx/>
                <a:buNone/>
                <a:tabLst/>
                <a:defRPr/>
              </a:pPr>
              <a:endParaRPr kumimoji="0" lang="sv-SE" b="0" i="0" u="none" strike="noStrike" kern="1200" cap="none" spc="0" normalizeH="0" baseline="0" noProof="0">
                <a:ln>
                  <a:noFill/>
                </a:ln>
                <a:solidFill>
                  <a:srgbClr val="58585A"/>
                </a:solidFill>
                <a:effectLst/>
                <a:uLnTx/>
                <a:uFillTx/>
                <a:ea typeface="Ericsson Hilda" charset="0"/>
                <a:cs typeface="Ericsson Hilda" charset="0"/>
                <a:sym typeface="Arial"/>
              </a:endParaRPr>
            </a:p>
          </p:txBody>
        </p:sp>
      </p:grpSp>
      <p:grpSp>
        <p:nvGrpSpPr>
          <p:cNvPr id="2" name="Grupp 1"/>
          <p:cNvGrpSpPr/>
          <p:nvPr/>
        </p:nvGrpSpPr>
        <p:grpSpPr>
          <a:xfrm>
            <a:off x="3207268" y="3518673"/>
            <a:ext cx="715711" cy="171958"/>
            <a:chOff x="2034017" y="3720412"/>
            <a:chExt cx="983313" cy="240028"/>
          </a:xfrm>
        </p:grpSpPr>
        <p:sp>
          <p:nvSpPr>
            <p:cNvPr id="311" name="Ellips 310"/>
            <p:cNvSpPr/>
            <p:nvPr/>
          </p:nvSpPr>
          <p:spPr bwMode="auto">
            <a:xfrm>
              <a:off x="2034017" y="3720412"/>
              <a:ext cx="408470" cy="83164"/>
            </a:xfrm>
            <a:prstGeom prst="ellipse">
              <a:avLst/>
            </a:prstGeom>
            <a:solidFill>
              <a:schemeClr val="bg1">
                <a:lumMod val="75000"/>
              </a:schemeClr>
            </a:solidFill>
            <a:ln w="6350" cap="flat" cmpd="sng" algn="ctr">
              <a:noFill/>
              <a:prstDash val="dash"/>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377" rtl="0" eaLnBrk="1" fontAlgn="base" latinLnBrk="0" hangingPunct="1">
                <a:lnSpc>
                  <a:spcPct val="100000"/>
                </a:lnSpc>
                <a:spcBef>
                  <a:spcPct val="50000"/>
                </a:spcBef>
                <a:spcAft>
                  <a:spcPct val="0"/>
                </a:spcAft>
                <a:buClrTx/>
                <a:buSzTx/>
                <a:buFontTx/>
                <a:buNone/>
                <a:tabLst/>
                <a:defRPr/>
              </a:pPr>
              <a:endParaRPr kumimoji="0" lang="sv-SE" b="0" i="0" u="none" strike="noStrike" kern="1200" cap="none" spc="0" normalizeH="0" baseline="0" noProof="0">
                <a:ln>
                  <a:noFill/>
                </a:ln>
                <a:solidFill>
                  <a:srgbClr val="58585A"/>
                </a:solidFill>
                <a:effectLst/>
                <a:uLnTx/>
                <a:uFillTx/>
                <a:ea typeface="Ericsson Hilda" charset="0"/>
                <a:cs typeface="Ericsson Hilda" charset="0"/>
                <a:sym typeface="Arial"/>
              </a:endParaRPr>
            </a:p>
          </p:txBody>
        </p:sp>
        <p:grpSp>
          <p:nvGrpSpPr>
            <p:cNvPr id="306" name="Grupp 305"/>
            <p:cNvGrpSpPr/>
            <p:nvPr/>
          </p:nvGrpSpPr>
          <p:grpSpPr>
            <a:xfrm>
              <a:off x="2369743" y="3829843"/>
              <a:ext cx="647587" cy="130597"/>
              <a:chOff x="4845445" y="5092111"/>
              <a:chExt cx="647587" cy="130597"/>
            </a:xfrm>
            <a:solidFill>
              <a:schemeClr val="bg1">
                <a:lumMod val="75000"/>
              </a:schemeClr>
            </a:solidFill>
          </p:grpSpPr>
          <p:sp>
            <p:nvSpPr>
              <p:cNvPr id="307" name="Ellips 306"/>
              <p:cNvSpPr/>
              <p:nvPr/>
            </p:nvSpPr>
            <p:spPr bwMode="auto">
              <a:xfrm>
                <a:off x="4845445" y="5098461"/>
                <a:ext cx="235987" cy="48047"/>
              </a:xfrm>
              <a:prstGeom prst="ellipse">
                <a:avLst/>
              </a:prstGeom>
              <a:grpFill/>
              <a:ln w="6350" cap="flat" cmpd="sng" algn="ctr">
                <a:noFill/>
                <a:prstDash val="dash"/>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377" rtl="0" eaLnBrk="1" fontAlgn="base" latinLnBrk="0" hangingPunct="1">
                  <a:lnSpc>
                    <a:spcPct val="100000"/>
                  </a:lnSpc>
                  <a:spcBef>
                    <a:spcPct val="50000"/>
                  </a:spcBef>
                  <a:spcAft>
                    <a:spcPct val="0"/>
                  </a:spcAft>
                  <a:buClrTx/>
                  <a:buSzTx/>
                  <a:buFontTx/>
                  <a:buNone/>
                  <a:tabLst/>
                  <a:defRPr/>
                </a:pPr>
                <a:endParaRPr kumimoji="0" lang="sv-SE" b="0" i="0" u="none" strike="noStrike" kern="1200" cap="none" spc="0" normalizeH="0" baseline="0" noProof="0">
                  <a:ln>
                    <a:noFill/>
                  </a:ln>
                  <a:solidFill>
                    <a:srgbClr val="58585A"/>
                  </a:solidFill>
                  <a:effectLst/>
                  <a:uLnTx/>
                  <a:uFillTx/>
                  <a:ea typeface="Ericsson Hilda" charset="0"/>
                  <a:cs typeface="Ericsson Hilda" charset="0"/>
                  <a:sym typeface="Arial"/>
                </a:endParaRPr>
              </a:p>
            </p:txBody>
          </p:sp>
          <p:sp>
            <p:nvSpPr>
              <p:cNvPr id="308" name="Ellips 307"/>
              <p:cNvSpPr/>
              <p:nvPr/>
            </p:nvSpPr>
            <p:spPr bwMode="auto">
              <a:xfrm>
                <a:off x="4959745" y="5174661"/>
                <a:ext cx="235987" cy="48047"/>
              </a:xfrm>
              <a:prstGeom prst="ellipse">
                <a:avLst/>
              </a:prstGeom>
              <a:grpFill/>
              <a:ln w="6350" cap="flat" cmpd="sng" algn="ctr">
                <a:noFill/>
                <a:prstDash val="dash"/>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377" rtl="0" eaLnBrk="1" fontAlgn="base" latinLnBrk="0" hangingPunct="1">
                  <a:lnSpc>
                    <a:spcPct val="100000"/>
                  </a:lnSpc>
                  <a:spcBef>
                    <a:spcPct val="50000"/>
                  </a:spcBef>
                  <a:spcAft>
                    <a:spcPct val="0"/>
                  </a:spcAft>
                  <a:buClrTx/>
                  <a:buSzTx/>
                  <a:buFontTx/>
                  <a:buNone/>
                  <a:tabLst/>
                  <a:defRPr/>
                </a:pPr>
                <a:endParaRPr kumimoji="0" lang="sv-SE" b="0" i="0" u="none" strike="noStrike" kern="1200" cap="none" spc="0" normalizeH="0" baseline="0" noProof="0">
                  <a:ln>
                    <a:noFill/>
                  </a:ln>
                  <a:solidFill>
                    <a:srgbClr val="58585A"/>
                  </a:solidFill>
                  <a:effectLst/>
                  <a:uLnTx/>
                  <a:uFillTx/>
                  <a:ea typeface="Ericsson Hilda" charset="0"/>
                  <a:cs typeface="Ericsson Hilda" charset="0"/>
                  <a:sym typeface="Arial"/>
                </a:endParaRPr>
              </a:p>
            </p:txBody>
          </p:sp>
          <p:sp>
            <p:nvSpPr>
              <p:cNvPr id="309" name="Ellips 308"/>
              <p:cNvSpPr/>
              <p:nvPr/>
            </p:nvSpPr>
            <p:spPr bwMode="auto">
              <a:xfrm>
                <a:off x="5112145" y="5092111"/>
                <a:ext cx="235987" cy="48047"/>
              </a:xfrm>
              <a:prstGeom prst="ellipse">
                <a:avLst/>
              </a:prstGeom>
              <a:grpFill/>
              <a:ln w="6350" cap="flat" cmpd="sng" algn="ctr">
                <a:noFill/>
                <a:prstDash val="dash"/>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377" rtl="0" eaLnBrk="1" fontAlgn="base" latinLnBrk="0" hangingPunct="1">
                  <a:lnSpc>
                    <a:spcPct val="100000"/>
                  </a:lnSpc>
                  <a:spcBef>
                    <a:spcPct val="50000"/>
                  </a:spcBef>
                  <a:spcAft>
                    <a:spcPct val="0"/>
                  </a:spcAft>
                  <a:buClrTx/>
                  <a:buSzTx/>
                  <a:buFontTx/>
                  <a:buNone/>
                  <a:tabLst/>
                  <a:defRPr/>
                </a:pPr>
                <a:endParaRPr kumimoji="0" lang="sv-SE" b="0" i="0" u="none" strike="noStrike" kern="1200" cap="none" spc="0" normalizeH="0" baseline="0" noProof="0">
                  <a:ln>
                    <a:noFill/>
                  </a:ln>
                  <a:solidFill>
                    <a:srgbClr val="58585A"/>
                  </a:solidFill>
                  <a:effectLst/>
                  <a:uLnTx/>
                  <a:uFillTx/>
                  <a:ea typeface="Ericsson Hilda" charset="0"/>
                  <a:cs typeface="Ericsson Hilda" charset="0"/>
                  <a:sym typeface="Arial"/>
                </a:endParaRPr>
              </a:p>
            </p:txBody>
          </p:sp>
          <p:sp>
            <p:nvSpPr>
              <p:cNvPr id="310" name="Ellips 309"/>
              <p:cNvSpPr/>
              <p:nvPr/>
            </p:nvSpPr>
            <p:spPr bwMode="auto">
              <a:xfrm>
                <a:off x="5257045" y="5174661"/>
                <a:ext cx="235987" cy="48047"/>
              </a:xfrm>
              <a:prstGeom prst="ellipse">
                <a:avLst/>
              </a:prstGeom>
              <a:grpFill/>
              <a:ln w="6350" cap="flat" cmpd="sng" algn="ctr">
                <a:noFill/>
                <a:prstDash val="dash"/>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377" rtl="0" eaLnBrk="1" fontAlgn="base" latinLnBrk="0" hangingPunct="1">
                  <a:lnSpc>
                    <a:spcPct val="100000"/>
                  </a:lnSpc>
                  <a:spcBef>
                    <a:spcPct val="50000"/>
                  </a:spcBef>
                  <a:spcAft>
                    <a:spcPct val="0"/>
                  </a:spcAft>
                  <a:buClrTx/>
                  <a:buSzTx/>
                  <a:buFontTx/>
                  <a:buNone/>
                  <a:tabLst/>
                  <a:defRPr/>
                </a:pPr>
                <a:endParaRPr kumimoji="0" lang="sv-SE" b="0" i="0" u="none" strike="noStrike" kern="1200" cap="none" spc="0" normalizeH="0" baseline="0" noProof="0">
                  <a:ln>
                    <a:noFill/>
                  </a:ln>
                  <a:solidFill>
                    <a:srgbClr val="58585A"/>
                  </a:solidFill>
                  <a:effectLst/>
                  <a:uLnTx/>
                  <a:uFillTx/>
                  <a:ea typeface="Ericsson Hilda" charset="0"/>
                  <a:cs typeface="Ericsson Hilda" charset="0"/>
                  <a:sym typeface="Arial"/>
                </a:endParaRPr>
              </a:p>
            </p:txBody>
          </p:sp>
        </p:grpSp>
      </p:grpSp>
      <p:sp>
        <p:nvSpPr>
          <p:cNvPr id="314" name="Oval 395">
            <a:extLst>
              <a:ext uri="{FF2B5EF4-FFF2-40B4-BE49-F238E27FC236}">
                <a16:creationId xmlns:a16="http://schemas.microsoft.com/office/drawing/2014/main" id="{E8A84579-4FAA-4F45-A2B0-B832738C98AA}"/>
              </a:ext>
            </a:extLst>
          </p:cNvPr>
          <p:cNvSpPr/>
          <p:nvPr/>
        </p:nvSpPr>
        <p:spPr bwMode="auto">
          <a:xfrm>
            <a:off x="7746571" y="5132404"/>
            <a:ext cx="394643" cy="388599"/>
          </a:xfrm>
          <a:prstGeom prst="ellipse">
            <a:avLst/>
          </a:prstGeom>
          <a:solidFill>
            <a:schemeClr val="accent5"/>
          </a:solidFill>
          <a:ln w="19050" cap="flat" cmpd="sng" algn="ctr">
            <a:noFill/>
            <a:prstDash val="solid"/>
            <a:round/>
            <a:headEnd type="none" w="med" len="med"/>
            <a:tailEnd type="none" w="med" len="med"/>
          </a:ln>
          <a:effectLst/>
        </p:spPr>
        <p:txBody>
          <a:bodyPr wrap="none" lIns="72000" rIns="72000" anchor="ctr"/>
          <a:lstStyle/>
          <a:p>
            <a:pPr marL="0" marR="0" lvl="0" indent="0" algn="ctr" defTabSz="914354" rtl="0" eaLnBrk="1" fontAlgn="base" latinLnBrk="0" hangingPunct="1">
              <a:lnSpc>
                <a:spcPct val="100000"/>
              </a:lnSpc>
              <a:spcBef>
                <a:spcPct val="5000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ea typeface="Ericsson Hilda" charset="0"/>
                <a:cs typeface="Ericsson Hilda" charset="0"/>
                <a:sym typeface="Arial"/>
              </a:rPr>
              <a:t>APP</a:t>
            </a:r>
          </a:p>
        </p:txBody>
      </p:sp>
      <p:sp>
        <p:nvSpPr>
          <p:cNvPr id="315" name="Oval 235">
            <a:extLst>
              <a:ext uri="{FF2B5EF4-FFF2-40B4-BE49-F238E27FC236}">
                <a16:creationId xmlns:a16="http://schemas.microsoft.com/office/drawing/2014/main" id="{EC9B2CE4-CA28-7841-B91F-118E80036D94}"/>
              </a:ext>
            </a:extLst>
          </p:cNvPr>
          <p:cNvSpPr/>
          <p:nvPr/>
        </p:nvSpPr>
        <p:spPr bwMode="auto">
          <a:xfrm>
            <a:off x="7348787" y="5125500"/>
            <a:ext cx="395136" cy="388390"/>
          </a:xfrm>
          <a:prstGeom prst="ellipse">
            <a:avLst/>
          </a:prstGeom>
          <a:solidFill>
            <a:schemeClr val="accent1"/>
          </a:solidFill>
          <a:ln w="19050" cap="flat" cmpd="sng" algn="ctr">
            <a:no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ea typeface="Ericsson Hilda" charset="0"/>
                <a:cs typeface="Ericsson Hilda" charset="0"/>
                <a:sym typeface="Arial"/>
              </a:rPr>
              <a:t>VNF</a:t>
            </a:r>
          </a:p>
        </p:txBody>
      </p:sp>
      <p:cxnSp>
        <p:nvCxnSpPr>
          <p:cNvPr id="316" name="Rak 315"/>
          <p:cNvCxnSpPr/>
          <p:nvPr/>
        </p:nvCxnSpPr>
        <p:spPr bwMode="auto">
          <a:xfrm flipH="1">
            <a:off x="6299429" y="4604957"/>
            <a:ext cx="594735" cy="414674"/>
          </a:xfrm>
          <a:prstGeom prst="line">
            <a:avLst/>
          </a:prstGeom>
          <a:solidFill>
            <a:schemeClr val="accent1"/>
          </a:solidFill>
          <a:ln w="12700" cap="flat" cmpd="sng" algn="ctr">
            <a:solidFill>
              <a:schemeClr val="tx1">
                <a:lumMod val="50000"/>
              </a:schemeClr>
            </a:solidFill>
            <a:prstDash val="solid"/>
            <a:round/>
            <a:headEnd type="none" w="med" len="med"/>
            <a:tailEnd type="none" w="med" len="med"/>
          </a:ln>
          <a:effectLst/>
        </p:spPr>
      </p:cxnSp>
      <p:cxnSp>
        <p:nvCxnSpPr>
          <p:cNvPr id="317" name="Rak 316"/>
          <p:cNvCxnSpPr/>
          <p:nvPr/>
        </p:nvCxnSpPr>
        <p:spPr bwMode="auto">
          <a:xfrm flipH="1">
            <a:off x="6894528" y="4602326"/>
            <a:ext cx="1567548" cy="0"/>
          </a:xfrm>
          <a:prstGeom prst="line">
            <a:avLst/>
          </a:prstGeom>
          <a:solidFill>
            <a:schemeClr val="accent1"/>
          </a:solidFill>
          <a:ln w="12700" cap="flat" cmpd="sng" algn="ctr">
            <a:solidFill>
              <a:schemeClr val="tx1">
                <a:lumMod val="50000"/>
              </a:schemeClr>
            </a:solidFill>
            <a:prstDash val="solid"/>
            <a:round/>
            <a:headEnd type="none" w="med" len="med"/>
            <a:tailEnd type="none" w="med" len="med"/>
          </a:ln>
          <a:effectLst/>
        </p:spPr>
      </p:cxnSp>
      <p:sp>
        <p:nvSpPr>
          <p:cNvPr id="322" name="Oval 365">
            <a:extLst>
              <a:ext uri="{FF2B5EF4-FFF2-40B4-BE49-F238E27FC236}">
                <a16:creationId xmlns:a16="http://schemas.microsoft.com/office/drawing/2014/main" id="{9B88E1A9-3A09-40AF-89A3-ADF37869FA1B}"/>
              </a:ext>
            </a:extLst>
          </p:cNvPr>
          <p:cNvSpPr/>
          <p:nvPr/>
        </p:nvSpPr>
        <p:spPr bwMode="auto">
          <a:xfrm>
            <a:off x="7743923" y="4440834"/>
            <a:ext cx="394643" cy="388599"/>
          </a:xfrm>
          <a:prstGeom prst="ellipse">
            <a:avLst/>
          </a:prstGeom>
          <a:solidFill>
            <a:schemeClr val="accent5"/>
          </a:solidFill>
          <a:ln w="19050" cap="flat" cmpd="sng" algn="ctr">
            <a:noFill/>
            <a:prstDash val="solid"/>
            <a:round/>
            <a:headEnd type="none" w="med" len="med"/>
            <a:tailEnd type="none" w="med" len="med"/>
          </a:ln>
          <a:effectLst/>
        </p:spPr>
        <p:txBody>
          <a:bodyPr wrap="none" lIns="72000" rIns="72000" anchor="ctr"/>
          <a:lstStyle/>
          <a:p>
            <a:pPr marL="0" marR="0" lvl="0" indent="0" algn="ctr" defTabSz="914354" rtl="0" eaLnBrk="1" fontAlgn="base" latinLnBrk="0" hangingPunct="1">
              <a:lnSpc>
                <a:spcPct val="100000"/>
              </a:lnSpc>
              <a:spcBef>
                <a:spcPct val="5000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ea typeface="Ericsson Hilda" charset="0"/>
                <a:cs typeface="Ericsson Hilda" charset="0"/>
                <a:sym typeface="Arial"/>
              </a:rPr>
              <a:t>APP</a:t>
            </a:r>
          </a:p>
        </p:txBody>
      </p:sp>
      <p:sp>
        <p:nvSpPr>
          <p:cNvPr id="323" name="Oval 233">
            <a:extLst>
              <a:ext uri="{FF2B5EF4-FFF2-40B4-BE49-F238E27FC236}">
                <a16:creationId xmlns:a16="http://schemas.microsoft.com/office/drawing/2014/main" id="{BA277767-8F5C-814C-AA5B-40AAB8B7106B}"/>
              </a:ext>
            </a:extLst>
          </p:cNvPr>
          <p:cNvSpPr/>
          <p:nvPr/>
        </p:nvSpPr>
        <p:spPr bwMode="auto">
          <a:xfrm>
            <a:off x="7341059" y="4449138"/>
            <a:ext cx="395136" cy="388390"/>
          </a:xfrm>
          <a:prstGeom prst="ellipse">
            <a:avLst/>
          </a:prstGeom>
          <a:solidFill>
            <a:schemeClr val="accent1"/>
          </a:solidFill>
          <a:ln w="19050" cap="flat" cmpd="sng" algn="ctr">
            <a:no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ea typeface="Ericsson Hilda" charset="0"/>
                <a:cs typeface="Ericsson Hilda" charset="0"/>
                <a:sym typeface="Arial"/>
              </a:rPr>
              <a:t>VNF</a:t>
            </a:r>
          </a:p>
        </p:txBody>
      </p:sp>
      <p:sp>
        <p:nvSpPr>
          <p:cNvPr id="325" name="Oval 436">
            <a:extLst>
              <a:ext uri="{FF2B5EF4-FFF2-40B4-BE49-F238E27FC236}">
                <a16:creationId xmlns:a16="http://schemas.microsoft.com/office/drawing/2014/main" id="{E784D80A-10CB-4E87-A844-348EED5592C0}"/>
              </a:ext>
            </a:extLst>
          </p:cNvPr>
          <p:cNvSpPr/>
          <p:nvPr/>
        </p:nvSpPr>
        <p:spPr bwMode="auto">
          <a:xfrm>
            <a:off x="6094795" y="3833090"/>
            <a:ext cx="394643" cy="388599"/>
          </a:xfrm>
          <a:prstGeom prst="ellipse">
            <a:avLst/>
          </a:prstGeom>
          <a:solidFill>
            <a:schemeClr val="accent5"/>
          </a:solidFill>
          <a:ln w="19050" cap="flat" cmpd="sng" algn="ctr">
            <a:noFill/>
            <a:prstDash val="solid"/>
            <a:round/>
            <a:headEnd type="none" w="med" len="med"/>
            <a:tailEnd type="none" w="med" len="med"/>
          </a:ln>
          <a:effectLst/>
        </p:spPr>
        <p:txBody>
          <a:bodyPr wrap="none" lIns="72000" rIns="72000" anchor="ctr"/>
          <a:lstStyle/>
          <a:p>
            <a:pPr marL="0" marR="0" lvl="0" indent="0" algn="ctr" defTabSz="914354" rtl="0" eaLnBrk="1" fontAlgn="base" latinLnBrk="0" hangingPunct="1">
              <a:lnSpc>
                <a:spcPct val="100000"/>
              </a:lnSpc>
              <a:spcBef>
                <a:spcPct val="5000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ea typeface="Ericsson Hilda" charset="0"/>
                <a:cs typeface="Ericsson Hilda" charset="0"/>
                <a:sym typeface="Arial"/>
              </a:rPr>
              <a:t>APP</a:t>
            </a:r>
          </a:p>
        </p:txBody>
      </p:sp>
      <p:sp>
        <p:nvSpPr>
          <p:cNvPr id="326" name="Oval 232">
            <a:extLst>
              <a:ext uri="{FF2B5EF4-FFF2-40B4-BE49-F238E27FC236}">
                <a16:creationId xmlns:a16="http://schemas.microsoft.com/office/drawing/2014/main" id="{6D31EDC0-3C98-294C-AD54-1531EE7ECA31}"/>
              </a:ext>
            </a:extLst>
          </p:cNvPr>
          <p:cNvSpPr/>
          <p:nvPr/>
        </p:nvSpPr>
        <p:spPr bwMode="auto">
          <a:xfrm>
            <a:off x="6094548" y="4223855"/>
            <a:ext cx="395136" cy="388390"/>
          </a:xfrm>
          <a:prstGeom prst="ellipse">
            <a:avLst/>
          </a:prstGeom>
          <a:solidFill>
            <a:schemeClr val="accent1"/>
          </a:solidFill>
          <a:ln w="19050" cap="flat" cmpd="sng" algn="ctr">
            <a:no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ea typeface="Ericsson Hilda" charset="0"/>
                <a:cs typeface="Ericsson Hilda" charset="0"/>
                <a:sym typeface="Arial"/>
              </a:rPr>
              <a:t>VNF</a:t>
            </a:r>
          </a:p>
        </p:txBody>
      </p:sp>
      <p:sp>
        <p:nvSpPr>
          <p:cNvPr id="327" name="Oval 227">
            <a:extLst>
              <a:ext uri="{FF2B5EF4-FFF2-40B4-BE49-F238E27FC236}">
                <a16:creationId xmlns:a16="http://schemas.microsoft.com/office/drawing/2014/main" id="{D6C67D93-CA1F-B749-BBAB-7059B19EDE8F}"/>
              </a:ext>
            </a:extLst>
          </p:cNvPr>
          <p:cNvSpPr/>
          <p:nvPr/>
        </p:nvSpPr>
        <p:spPr bwMode="auto">
          <a:xfrm>
            <a:off x="4947877" y="4029481"/>
            <a:ext cx="395136" cy="388390"/>
          </a:xfrm>
          <a:prstGeom prst="ellipse">
            <a:avLst/>
          </a:prstGeom>
          <a:solidFill>
            <a:schemeClr val="accent1"/>
          </a:solidFill>
          <a:ln w="19050" cap="flat" cmpd="sng" algn="ctr">
            <a:no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ea typeface="Ericsson Hilda" charset="0"/>
                <a:cs typeface="Ericsson Hilda" charset="0"/>
                <a:sym typeface="Arial"/>
              </a:rPr>
              <a:t>VNF</a:t>
            </a:r>
          </a:p>
        </p:txBody>
      </p:sp>
      <p:cxnSp>
        <p:nvCxnSpPr>
          <p:cNvPr id="328" name="Rak 327"/>
          <p:cNvCxnSpPr/>
          <p:nvPr/>
        </p:nvCxnSpPr>
        <p:spPr bwMode="auto">
          <a:xfrm flipH="1" flipV="1">
            <a:off x="4305821" y="3557589"/>
            <a:ext cx="1980888" cy="1667"/>
          </a:xfrm>
          <a:prstGeom prst="line">
            <a:avLst/>
          </a:prstGeom>
          <a:solidFill>
            <a:schemeClr val="accent1"/>
          </a:solidFill>
          <a:ln w="12700" cap="flat" cmpd="sng" algn="ctr">
            <a:solidFill>
              <a:schemeClr val="tx1">
                <a:lumMod val="50000"/>
              </a:schemeClr>
            </a:solidFill>
            <a:prstDash val="solid"/>
            <a:round/>
            <a:headEnd type="none" w="med" len="med"/>
            <a:tailEnd type="none" w="med" len="med"/>
          </a:ln>
          <a:effectLst/>
        </p:spPr>
      </p:cxnSp>
      <p:cxnSp>
        <p:nvCxnSpPr>
          <p:cNvPr id="329" name="Rak 328"/>
          <p:cNvCxnSpPr/>
          <p:nvPr/>
        </p:nvCxnSpPr>
        <p:spPr bwMode="auto">
          <a:xfrm flipH="1" flipV="1">
            <a:off x="6281518" y="3556280"/>
            <a:ext cx="648036" cy="303616"/>
          </a:xfrm>
          <a:prstGeom prst="line">
            <a:avLst/>
          </a:prstGeom>
          <a:solidFill>
            <a:schemeClr val="accent1"/>
          </a:solidFill>
          <a:ln w="12700" cap="flat" cmpd="sng" algn="ctr">
            <a:solidFill>
              <a:schemeClr val="tx1">
                <a:lumMod val="50000"/>
              </a:schemeClr>
            </a:solidFill>
            <a:prstDash val="solid"/>
            <a:round/>
            <a:headEnd type="none" w="med" len="med"/>
            <a:tailEnd type="none" w="med" len="med"/>
          </a:ln>
          <a:effectLst/>
        </p:spPr>
      </p:cxnSp>
      <p:cxnSp>
        <p:nvCxnSpPr>
          <p:cNvPr id="330" name="Rak 329"/>
          <p:cNvCxnSpPr/>
          <p:nvPr/>
        </p:nvCxnSpPr>
        <p:spPr bwMode="auto">
          <a:xfrm flipH="1">
            <a:off x="6920799" y="3857963"/>
            <a:ext cx="1532519" cy="0"/>
          </a:xfrm>
          <a:prstGeom prst="line">
            <a:avLst/>
          </a:prstGeom>
          <a:solidFill>
            <a:schemeClr val="accent1"/>
          </a:solidFill>
          <a:ln w="12700" cap="flat" cmpd="sng" algn="ctr">
            <a:solidFill>
              <a:schemeClr val="tx1">
                <a:lumMod val="50000"/>
              </a:schemeClr>
            </a:solidFill>
            <a:prstDash val="solid"/>
            <a:round/>
            <a:headEnd type="none" w="med" len="med"/>
            <a:tailEnd type="none" w="med" len="med"/>
          </a:ln>
          <a:effectLst/>
        </p:spPr>
      </p:cxnSp>
      <p:cxnSp>
        <p:nvCxnSpPr>
          <p:cNvPr id="331" name="Rak 330"/>
          <p:cNvCxnSpPr/>
          <p:nvPr/>
        </p:nvCxnSpPr>
        <p:spPr bwMode="auto">
          <a:xfrm flipH="1">
            <a:off x="8413316" y="4665290"/>
            <a:ext cx="766314" cy="669502"/>
          </a:xfrm>
          <a:prstGeom prst="line">
            <a:avLst/>
          </a:prstGeom>
          <a:solidFill>
            <a:schemeClr val="accent1"/>
          </a:solidFill>
          <a:ln w="12700" cap="flat" cmpd="sng" algn="ctr">
            <a:solidFill>
              <a:schemeClr val="tx1">
                <a:lumMod val="50000"/>
              </a:schemeClr>
            </a:solidFill>
            <a:prstDash val="solid"/>
            <a:round/>
            <a:headEnd type="none" w="med" len="med"/>
            <a:tailEnd type="none" w="med" len="med"/>
          </a:ln>
          <a:effectLst/>
        </p:spPr>
      </p:cxnSp>
      <p:cxnSp>
        <p:nvCxnSpPr>
          <p:cNvPr id="332" name="Rak 331"/>
          <p:cNvCxnSpPr/>
          <p:nvPr/>
        </p:nvCxnSpPr>
        <p:spPr bwMode="auto">
          <a:xfrm flipH="1" flipV="1">
            <a:off x="8453318" y="3859898"/>
            <a:ext cx="718095" cy="797305"/>
          </a:xfrm>
          <a:prstGeom prst="line">
            <a:avLst/>
          </a:prstGeom>
          <a:solidFill>
            <a:schemeClr val="accent1"/>
          </a:solidFill>
          <a:ln w="12700" cap="flat" cmpd="sng" algn="ctr">
            <a:solidFill>
              <a:schemeClr val="tx1">
                <a:lumMod val="50000"/>
              </a:schemeClr>
            </a:solidFill>
            <a:prstDash val="solid"/>
            <a:round/>
            <a:headEnd type="none" w="med" len="med"/>
            <a:tailEnd type="none" w="med" len="med"/>
          </a:ln>
          <a:effectLst/>
        </p:spPr>
      </p:cxnSp>
      <p:cxnSp>
        <p:nvCxnSpPr>
          <p:cNvPr id="333" name="Rak 332"/>
          <p:cNvCxnSpPr/>
          <p:nvPr/>
        </p:nvCxnSpPr>
        <p:spPr bwMode="auto">
          <a:xfrm flipH="1" flipV="1">
            <a:off x="8443240" y="4220617"/>
            <a:ext cx="726852" cy="443905"/>
          </a:xfrm>
          <a:prstGeom prst="line">
            <a:avLst/>
          </a:prstGeom>
          <a:solidFill>
            <a:schemeClr val="accent1"/>
          </a:solidFill>
          <a:ln w="12700" cap="flat" cmpd="sng" algn="ctr">
            <a:solidFill>
              <a:schemeClr val="tx1">
                <a:lumMod val="50000"/>
              </a:schemeClr>
            </a:solidFill>
            <a:prstDash val="solid"/>
            <a:round/>
            <a:headEnd type="none" w="med" len="med"/>
            <a:tailEnd type="none" w="med" len="med"/>
          </a:ln>
          <a:effectLst/>
        </p:spPr>
      </p:cxnSp>
      <p:cxnSp>
        <p:nvCxnSpPr>
          <p:cNvPr id="335" name="Rak 334"/>
          <p:cNvCxnSpPr/>
          <p:nvPr/>
        </p:nvCxnSpPr>
        <p:spPr bwMode="auto">
          <a:xfrm flipH="1" flipV="1">
            <a:off x="8462616" y="4597878"/>
            <a:ext cx="700580" cy="66988"/>
          </a:xfrm>
          <a:prstGeom prst="line">
            <a:avLst/>
          </a:prstGeom>
          <a:solidFill>
            <a:schemeClr val="accent1"/>
          </a:solidFill>
          <a:ln w="12700" cap="flat" cmpd="sng" algn="ctr">
            <a:solidFill>
              <a:schemeClr val="tx1">
                <a:lumMod val="50000"/>
              </a:schemeClr>
            </a:solidFill>
            <a:prstDash val="solid"/>
            <a:round/>
            <a:headEnd type="none" w="med" len="med"/>
            <a:tailEnd type="none" w="med" len="med"/>
          </a:ln>
          <a:effectLst/>
        </p:spPr>
      </p:cxnSp>
      <p:sp>
        <p:nvSpPr>
          <p:cNvPr id="345" name="Oval 437">
            <a:extLst>
              <a:ext uri="{FF2B5EF4-FFF2-40B4-BE49-F238E27FC236}">
                <a16:creationId xmlns:a16="http://schemas.microsoft.com/office/drawing/2014/main" id="{164D43B8-ED40-47CE-8ED3-AD66539A0F38}"/>
              </a:ext>
            </a:extLst>
          </p:cNvPr>
          <p:cNvSpPr/>
          <p:nvPr/>
        </p:nvSpPr>
        <p:spPr bwMode="auto">
          <a:xfrm>
            <a:off x="4529904" y="4078607"/>
            <a:ext cx="383471" cy="79667"/>
          </a:xfrm>
          <a:prstGeom prst="ellipse">
            <a:avLst/>
          </a:prstGeom>
          <a:solidFill>
            <a:schemeClr val="bg1">
              <a:lumMod val="75000"/>
            </a:schemeClr>
          </a:solidFill>
          <a:ln w="12700" cap="flat" cmpd="sng" algn="ctr">
            <a:noFill/>
            <a:prstDash val="dash"/>
            <a:round/>
            <a:headEnd type="none" w="med" len="med"/>
            <a:tailEnd type="none" w="med" len="med"/>
          </a:ln>
          <a:effectLst/>
        </p:spPr>
        <p:txBody>
          <a:bodyPr wrap="none" lIns="72000" rIns="72000"/>
          <a:lstStyle/>
          <a:p>
            <a:pPr marL="0" marR="0" lvl="0" indent="0" algn="l" defTabSz="914354" rtl="0" eaLnBrk="1" fontAlgn="base" latinLnBrk="0" hangingPunct="1">
              <a:lnSpc>
                <a:spcPct val="100000"/>
              </a:lnSpc>
              <a:spcBef>
                <a:spcPct val="50000"/>
              </a:spcBef>
              <a:spcAft>
                <a:spcPct val="0"/>
              </a:spcAft>
              <a:buClrTx/>
              <a:buSzTx/>
              <a:buFontTx/>
              <a:buNone/>
              <a:tabLst/>
              <a:defRPr/>
            </a:pPr>
            <a:endParaRPr kumimoji="0" lang="en-US" sz="1400" b="0" i="0" u="none" strike="noStrike" kern="0" cap="none" spc="0" normalizeH="0" baseline="0" noProof="0">
              <a:ln>
                <a:noFill/>
              </a:ln>
              <a:solidFill>
                <a:srgbClr val="58585A"/>
              </a:solidFill>
              <a:effectLst/>
              <a:uLnTx/>
              <a:uFillTx/>
              <a:ea typeface="Ericsson Hilda" charset="0"/>
              <a:cs typeface="Ericsson Hilda" charset="0"/>
              <a:sym typeface="Arial"/>
            </a:endParaRPr>
          </a:p>
        </p:txBody>
      </p:sp>
      <p:sp>
        <p:nvSpPr>
          <p:cNvPr id="347" name="Oval 355">
            <a:extLst>
              <a:ext uri="{FF2B5EF4-FFF2-40B4-BE49-F238E27FC236}">
                <a16:creationId xmlns:a16="http://schemas.microsoft.com/office/drawing/2014/main" id="{7719E5CF-D612-46F0-9A57-ED47477086F3}"/>
              </a:ext>
            </a:extLst>
          </p:cNvPr>
          <p:cNvSpPr/>
          <p:nvPr/>
        </p:nvSpPr>
        <p:spPr bwMode="auto">
          <a:xfrm>
            <a:off x="4103307" y="3163037"/>
            <a:ext cx="394644" cy="388599"/>
          </a:xfrm>
          <a:prstGeom prst="ellipse">
            <a:avLst/>
          </a:prstGeom>
          <a:solidFill>
            <a:schemeClr val="accent5"/>
          </a:solidFill>
          <a:ln w="19050" cap="flat" cmpd="sng" algn="ctr">
            <a:noFill/>
            <a:prstDash val="solid"/>
            <a:round/>
            <a:headEnd type="none" w="med" len="med"/>
            <a:tailEnd type="none" w="med" len="med"/>
          </a:ln>
          <a:effectLst/>
        </p:spPr>
        <p:txBody>
          <a:bodyPr wrap="none" lIns="72000" rIns="72000" anchor="ctr"/>
          <a:lstStyle/>
          <a:p>
            <a:pPr marL="0" marR="0" lvl="0" indent="0" algn="ctr" defTabSz="914354" rtl="0" eaLnBrk="1" fontAlgn="base" latinLnBrk="0" hangingPunct="1">
              <a:lnSpc>
                <a:spcPct val="100000"/>
              </a:lnSpc>
              <a:spcBef>
                <a:spcPct val="5000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ea typeface="Ericsson Hilda" charset="0"/>
                <a:cs typeface="Ericsson Hilda" charset="0"/>
                <a:sym typeface="Arial"/>
              </a:rPr>
              <a:t>APP</a:t>
            </a:r>
          </a:p>
        </p:txBody>
      </p:sp>
      <p:sp>
        <p:nvSpPr>
          <p:cNvPr id="348" name="Oval 228">
            <a:extLst>
              <a:ext uri="{FF2B5EF4-FFF2-40B4-BE49-F238E27FC236}">
                <a16:creationId xmlns:a16="http://schemas.microsoft.com/office/drawing/2014/main" id="{B8C6321C-00A5-3647-A722-C14D2F461875}"/>
              </a:ext>
            </a:extLst>
          </p:cNvPr>
          <p:cNvSpPr/>
          <p:nvPr/>
        </p:nvSpPr>
        <p:spPr bwMode="auto">
          <a:xfrm>
            <a:off x="4103059" y="3567860"/>
            <a:ext cx="395136" cy="388390"/>
          </a:xfrm>
          <a:prstGeom prst="ellipse">
            <a:avLst/>
          </a:prstGeom>
          <a:solidFill>
            <a:schemeClr val="accent1"/>
          </a:solidFill>
          <a:ln w="19050" cap="flat" cmpd="sng" algn="ctr">
            <a:no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ea typeface="Ericsson Hilda" charset="0"/>
                <a:cs typeface="Ericsson Hilda" charset="0"/>
                <a:sym typeface="Arial"/>
              </a:rPr>
              <a:t>VNF</a:t>
            </a:r>
          </a:p>
        </p:txBody>
      </p:sp>
      <p:sp>
        <p:nvSpPr>
          <p:cNvPr id="358" name="Ellips 357"/>
          <p:cNvSpPr/>
          <p:nvPr/>
        </p:nvSpPr>
        <p:spPr bwMode="auto">
          <a:xfrm>
            <a:off x="9110114" y="4618415"/>
            <a:ext cx="96330" cy="94814"/>
          </a:xfrm>
          <a:prstGeom prst="ellipse">
            <a:avLst/>
          </a:prstGeom>
          <a:solidFill>
            <a:schemeClr val="tx1">
              <a:lumMod val="75000"/>
            </a:schemeClr>
          </a:solidFill>
          <a:ln w="12700" cap="flat" cmpd="sng" algn="ctr">
            <a:no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377" rtl="0" eaLnBrk="1" fontAlgn="base" latinLnBrk="0" hangingPunct="1">
              <a:lnSpc>
                <a:spcPct val="100000"/>
              </a:lnSpc>
              <a:spcBef>
                <a:spcPct val="50000"/>
              </a:spcBef>
              <a:spcAft>
                <a:spcPct val="0"/>
              </a:spcAft>
              <a:buClrTx/>
              <a:buSzTx/>
              <a:buFontTx/>
              <a:buNone/>
              <a:tabLst/>
              <a:defRPr/>
            </a:pPr>
            <a:endParaRPr kumimoji="0" lang="sv-SE" b="0" i="0" u="none" strike="noStrike" kern="0" cap="none" spc="0" normalizeH="0" baseline="0" noProof="0">
              <a:ln>
                <a:noFill/>
              </a:ln>
              <a:solidFill>
                <a:srgbClr val="181818"/>
              </a:solidFill>
              <a:effectLst/>
              <a:uLnTx/>
              <a:uFillTx/>
              <a:ea typeface="Ericsson Hilda" charset="0"/>
              <a:cs typeface="Ericsson Hilda" charset="0"/>
              <a:sym typeface="Arial"/>
            </a:endParaRPr>
          </a:p>
        </p:txBody>
      </p:sp>
      <p:sp>
        <p:nvSpPr>
          <p:cNvPr id="359" name="TextBox 31">
            <a:extLst>
              <a:ext uri="{FF2B5EF4-FFF2-40B4-BE49-F238E27FC236}">
                <a16:creationId xmlns:a16="http://schemas.microsoft.com/office/drawing/2014/main" id="{EFF32208-BC9F-B34A-981B-1D4FCFD1D45A}"/>
              </a:ext>
            </a:extLst>
          </p:cNvPr>
          <p:cNvSpPr txBox="1"/>
          <p:nvPr/>
        </p:nvSpPr>
        <p:spPr>
          <a:xfrm>
            <a:off x="3770547" y="6146237"/>
            <a:ext cx="797129" cy="307777"/>
          </a:xfrm>
          <a:prstGeom prst="rect">
            <a:avLst/>
          </a:prstGeom>
          <a:noFill/>
        </p:spPr>
        <p:txBody>
          <a:bodyPr wrap="none" rtlCol="0">
            <a:spAutoFit/>
          </a:bodyPr>
          <a:lstStyle/>
          <a:p>
            <a:pPr marL="0" marR="0" lvl="0" indent="0" algn="ctr" defTabSz="914354"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181818">
                    <a:lumMod val="50000"/>
                  </a:srgbClr>
                </a:solidFill>
                <a:effectLst/>
                <a:uLnTx/>
                <a:uFillTx/>
                <a:ea typeface="Ericsson Hilda" charset="0"/>
                <a:cs typeface="Ericsson Hilda" charset="0"/>
                <a:sym typeface="Arial"/>
              </a:rPr>
              <a:t>Access sites</a:t>
            </a:r>
          </a:p>
        </p:txBody>
      </p:sp>
      <p:sp>
        <p:nvSpPr>
          <p:cNvPr id="360" name="TextBox 31">
            <a:extLst>
              <a:ext uri="{FF2B5EF4-FFF2-40B4-BE49-F238E27FC236}">
                <a16:creationId xmlns:a16="http://schemas.microsoft.com/office/drawing/2014/main" id="{EFF32208-BC9F-B34A-981B-1D4FCFD1D45A}"/>
              </a:ext>
            </a:extLst>
          </p:cNvPr>
          <p:cNvSpPr txBox="1"/>
          <p:nvPr/>
        </p:nvSpPr>
        <p:spPr>
          <a:xfrm>
            <a:off x="5773747" y="5870413"/>
            <a:ext cx="1116820" cy="307777"/>
          </a:xfrm>
          <a:prstGeom prst="rect">
            <a:avLst/>
          </a:prstGeom>
          <a:noFill/>
        </p:spPr>
        <p:txBody>
          <a:bodyPr wrap="none" rtlCol="0">
            <a:spAutoFit/>
          </a:bodyPr>
          <a:lstStyle/>
          <a:p>
            <a:pPr marL="0" marR="0" lvl="0" indent="0" algn="ctr" defTabSz="914354"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181818">
                    <a:lumMod val="50000"/>
                  </a:srgbClr>
                </a:solidFill>
                <a:effectLst/>
                <a:uLnTx/>
                <a:uFillTx/>
                <a:ea typeface="Ericsson Hilda" charset="0"/>
                <a:cs typeface="Ericsson Hilda" charset="0"/>
                <a:sym typeface="Arial"/>
              </a:rPr>
              <a:t>Aggregation sites</a:t>
            </a:r>
          </a:p>
        </p:txBody>
      </p:sp>
      <p:sp>
        <p:nvSpPr>
          <p:cNvPr id="361" name="TextBox 31">
            <a:extLst>
              <a:ext uri="{FF2B5EF4-FFF2-40B4-BE49-F238E27FC236}">
                <a16:creationId xmlns:a16="http://schemas.microsoft.com/office/drawing/2014/main" id="{EFF32208-BC9F-B34A-981B-1D4FCFD1D45A}"/>
              </a:ext>
            </a:extLst>
          </p:cNvPr>
          <p:cNvSpPr txBox="1"/>
          <p:nvPr/>
        </p:nvSpPr>
        <p:spPr>
          <a:xfrm>
            <a:off x="7635179" y="5731748"/>
            <a:ext cx="1242829" cy="307777"/>
          </a:xfrm>
          <a:prstGeom prst="rect">
            <a:avLst/>
          </a:prstGeom>
          <a:noFill/>
          <a:ln>
            <a:noFill/>
          </a:ln>
        </p:spPr>
        <p:txBody>
          <a:bodyPr wrap="none" rtlCol="0">
            <a:spAutoFit/>
          </a:bodyPr>
          <a:lstStyle/>
          <a:p>
            <a:pPr marL="0" marR="0" lvl="0" indent="0" algn="ctr" defTabSz="914354"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181818">
                    <a:lumMod val="50000"/>
                  </a:srgbClr>
                </a:solidFill>
                <a:effectLst/>
                <a:uLnTx/>
                <a:uFillTx/>
                <a:ea typeface="Ericsson Hilda" charset="0"/>
                <a:cs typeface="Ericsson Hilda" charset="0"/>
                <a:sym typeface="Arial"/>
              </a:rPr>
              <a:t>Central datacenters</a:t>
            </a:r>
          </a:p>
        </p:txBody>
      </p:sp>
      <p:sp>
        <p:nvSpPr>
          <p:cNvPr id="125" name="Rektangel 124"/>
          <p:cNvSpPr/>
          <p:nvPr/>
        </p:nvSpPr>
        <p:spPr bwMode="auto">
          <a:xfrm>
            <a:off x="9277276" y="4259161"/>
            <a:ext cx="746512" cy="735317"/>
          </a:xfrm>
          <a:prstGeom prst="rect">
            <a:avLst/>
          </a:prstGeom>
          <a:solidFill>
            <a:schemeClr val="bg1">
              <a:lumMod val="95000"/>
            </a:schemeClr>
          </a:solidFill>
          <a:ln w="12700" cap="flat" cmpd="sng" algn="ctr">
            <a:solidFill>
              <a:schemeClr val="bg1">
                <a:lumMod val="50000"/>
              </a:schemeClr>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377" rtl="0" eaLnBrk="1" fontAlgn="base" latinLnBrk="0" hangingPunct="1">
              <a:lnSpc>
                <a:spcPct val="100000"/>
              </a:lnSpc>
              <a:spcBef>
                <a:spcPct val="50000"/>
              </a:spcBef>
              <a:spcAft>
                <a:spcPct val="0"/>
              </a:spcAft>
              <a:buClrTx/>
              <a:buSzTx/>
              <a:buFontTx/>
              <a:buNone/>
              <a:tabLst/>
              <a:defRPr/>
            </a:pPr>
            <a:endParaRPr kumimoji="0" lang="sv-SE" b="0" i="0" u="none" strike="noStrike" kern="0" cap="none" spc="0" normalizeH="0" baseline="0" noProof="0">
              <a:ln>
                <a:noFill/>
              </a:ln>
              <a:solidFill>
                <a:srgbClr val="181818"/>
              </a:solidFill>
              <a:effectLst/>
              <a:uLnTx/>
              <a:uFillTx/>
              <a:ea typeface="Ericsson Hilda" charset="0"/>
              <a:cs typeface="Ericsson Hilda" charset="0"/>
              <a:sym typeface="Arial"/>
            </a:endParaRPr>
          </a:p>
        </p:txBody>
      </p:sp>
      <p:sp>
        <p:nvSpPr>
          <p:cNvPr id="126" name="Rektangel 125"/>
          <p:cNvSpPr/>
          <p:nvPr/>
        </p:nvSpPr>
        <p:spPr bwMode="auto">
          <a:xfrm>
            <a:off x="9343010" y="4323861"/>
            <a:ext cx="746512" cy="735317"/>
          </a:xfrm>
          <a:prstGeom prst="rect">
            <a:avLst/>
          </a:prstGeom>
          <a:solidFill>
            <a:schemeClr val="bg1">
              <a:lumMod val="95000"/>
            </a:schemeClr>
          </a:solidFill>
          <a:ln w="12700" cap="flat" cmpd="sng" algn="ctr">
            <a:solidFill>
              <a:schemeClr val="bg1">
                <a:lumMod val="50000"/>
              </a:schemeClr>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377" rtl="0" eaLnBrk="1" fontAlgn="base" latinLnBrk="0" hangingPunct="1">
              <a:lnSpc>
                <a:spcPct val="100000"/>
              </a:lnSpc>
              <a:spcBef>
                <a:spcPct val="50000"/>
              </a:spcBef>
              <a:spcAft>
                <a:spcPct val="0"/>
              </a:spcAft>
              <a:buClrTx/>
              <a:buSzTx/>
              <a:buFontTx/>
              <a:buNone/>
              <a:tabLst/>
              <a:defRPr/>
            </a:pPr>
            <a:endParaRPr kumimoji="0" lang="sv-SE" b="0" i="0" u="none" strike="noStrike" kern="0" cap="none" spc="0" normalizeH="0" baseline="0" noProof="0">
              <a:ln>
                <a:noFill/>
              </a:ln>
              <a:solidFill>
                <a:srgbClr val="181818"/>
              </a:solidFill>
              <a:effectLst/>
              <a:uLnTx/>
              <a:uFillTx/>
              <a:ea typeface="Ericsson Hilda" charset="0"/>
              <a:cs typeface="Ericsson Hilda" charset="0"/>
              <a:sym typeface="Arial"/>
            </a:endParaRPr>
          </a:p>
        </p:txBody>
      </p:sp>
      <p:sp>
        <p:nvSpPr>
          <p:cNvPr id="129" name="Rektangel 128"/>
          <p:cNvSpPr/>
          <p:nvPr/>
        </p:nvSpPr>
        <p:spPr bwMode="auto">
          <a:xfrm>
            <a:off x="9408744" y="4396648"/>
            <a:ext cx="746512" cy="735317"/>
          </a:xfrm>
          <a:prstGeom prst="rect">
            <a:avLst/>
          </a:prstGeom>
          <a:solidFill>
            <a:schemeClr val="bg1">
              <a:lumMod val="95000"/>
            </a:schemeClr>
          </a:solidFill>
          <a:ln w="12700" cap="flat" cmpd="sng" algn="ctr">
            <a:solidFill>
              <a:schemeClr val="bg1">
                <a:lumMod val="50000"/>
              </a:schemeClr>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377" rtl="0" eaLnBrk="1" fontAlgn="base" latinLnBrk="0" hangingPunct="1">
              <a:lnSpc>
                <a:spcPct val="100000"/>
              </a:lnSpc>
              <a:spcBef>
                <a:spcPct val="50000"/>
              </a:spcBef>
              <a:spcAft>
                <a:spcPct val="0"/>
              </a:spcAft>
              <a:buClrTx/>
              <a:buSzTx/>
              <a:buFontTx/>
              <a:buNone/>
              <a:tabLst/>
              <a:defRPr/>
            </a:pPr>
            <a:endParaRPr kumimoji="0" lang="sv-SE" b="0" i="0" u="none" strike="noStrike" kern="0" cap="none" spc="0" normalizeH="0" baseline="0" noProof="0">
              <a:ln>
                <a:noFill/>
              </a:ln>
              <a:solidFill>
                <a:srgbClr val="181818"/>
              </a:solidFill>
              <a:effectLst/>
              <a:uLnTx/>
              <a:uFillTx/>
              <a:ea typeface="Ericsson Hilda" charset="0"/>
              <a:cs typeface="Ericsson Hilda" charset="0"/>
              <a:sym typeface="Arial"/>
            </a:endParaRPr>
          </a:p>
        </p:txBody>
      </p:sp>
      <p:sp>
        <p:nvSpPr>
          <p:cNvPr id="130" name="Rektangel 129"/>
          <p:cNvSpPr/>
          <p:nvPr/>
        </p:nvSpPr>
        <p:spPr bwMode="auto">
          <a:xfrm>
            <a:off x="9474477" y="4461347"/>
            <a:ext cx="746512" cy="735317"/>
          </a:xfrm>
          <a:prstGeom prst="rect">
            <a:avLst/>
          </a:prstGeom>
          <a:solidFill>
            <a:schemeClr val="bg1">
              <a:lumMod val="95000"/>
            </a:schemeClr>
          </a:solidFill>
          <a:ln w="12700" cap="flat" cmpd="sng" algn="ctr">
            <a:solidFill>
              <a:schemeClr val="bg1">
                <a:lumMod val="50000"/>
              </a:schemeClr>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377" rtl="0" eaLnBrk="1" fontAlgn="base" latinLnBrk="0" hangingPunct="1">
              <a:lnSpc>
                <a:spcPct val="100000"/>
              </a:lnSpc>
              <a:spcBef>
                <a:spcPct val="50000"/>
              </a:spcBef>
              <a:spcAft>
                <a:spcPct val="0"/>
              </a:spcAft>
              <a:buClrTx/>
              <a:buSzTx/>
              <a:buFontTx/>
              <a:buNone/>
              <a:tabLst/>
              <a:defRPr/>
            </a:pPr>
            <a:endParaRPr kumimoji="0" lang="sv-SE" b="0" i="0" u="none" strike="noStrike" kern="0" cap="none" spc="0" normalizeH="0" baseline="0" noProof="0">
              <a:ln>
                <a:noFill/>
              </a:ln>
              <a:solidFill>
                <a:srgbClr val="181818"/>
              </a:solidFill>
              <a:effectLst/>
              <a:uLnTx/>
              <a:uFillTx/>
              <a:ea typeface="Ericsson Hilda" charset="0"/>
              <a:cs typeface="Ericsson Hilda" charset="0"/>
              <a:sym typeface="Arial"/>
            </a:endParaRPr>
          </a:p>
        </p:txBody>
      </p:sp>
      <p:sp>
        <p:nvSpPr>
          <p:cNvPr id="131" name="Rektangel 130"/>
          <p:cNvSpPr/>
          <p:nvPr/>
        </p:nvSpPr>
        <p:spPr bwMode="auto">
          <a:xfrm>
            <a:off x="9540210" y="4526047"/>
            <a:ext cx="746512" cy="735317"/>
          </a:xfrm>
          <a:prstGeom prst="rect">
            <a:avLst/>
          </a:prstGeom>
          <a:solidFill>
            <a:schemeClr val="bg1"/>
          </a:solidFill>
          <a:ln w="12700" cap="flat" cmpd="sng" algn="ctr">
            <a:solidFill>
              <a:srgbClr val="0082F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377" rtl="0" eaLnBrk="1" fontAlgn="base" latinLnBrk="0" hangingPunct="1">
              <a:lnSpc>
                <a:spcPct val="100000"/>
              </a:lnSpc>
              <a:spcBef>
                <a:spcPct val="50000"/>
              </a:spcBef>
              <a:spcAft>
                <a:spcPct val="0"/>
              </a:spcAft>
              <a:buClrTx/>
              <a:buSzTx/>
              <a:buFontTx/>
              <a:buNone/>
              <a:tabLst/>
              <a:defRPr/>
            </a:pPr>
            <a:endParaRPr kumimoji="0" lang="sv-SE" b="0" i="0" u="none" strike="noStrike" kern="0" cap="none" spc="0" normalizeH="0" baseline="0" noProof="0">
              <a:ln>
                <a:noFill/>
              </a:ln>
              <a:solidFill>
                <a:srgbClr val="181818"/>
              </a:solidFill>
              <a:effectLst/>
              <a:uLnTx/>
              <a:uFillTx/>
              <a:ea typeface="Ericsson Hilda" charset="0"/>
              <a:cs typeface="Ericsson Hilda" charset="0"/>
              <a:sym typeface="Arial"/>
            </a:endParaRPr>
          </a:p>
        </p:txBody>
      </p:sp>
      <p:sp>
        <p:nvSpPr>
          <p:cNvPr id="124" name="textruta 123"/>
          <p:cNvSpPr txBox="1"/>
          <p:nvPr/>
        </p:nvSpPr>
        <p:spPr>
          <a:xfrm>
            <a:off x="9318280" y="5319695"/>
            <a:ext cx="1167276" cy="338554"/>
          </a:xfrm>
          <a:prstGeom prst="rect">
            <a:avLst/>
          </a:prstGeom>
          <a:noFill/>
        </p:spPr>
        <p:txBody>
          <a:bodyPr wrap="square" rtlCol="0">
            <a:spAutoFit/>
          </a:bodyPr>
          <a:lstStyle/>
          <a:p>
            <a:pPr marL="0" marR="0" lvl="0" indent="0" algn="ctr" defTabSz="914377" rtl="0" eaLnBrk="1" fontAlgn="auto" latinLnBrk="0" hangingPunct="0">
              <a:lnSpc>
                <a:spcPct val="100000"/>
              </a:lnSpc>
              <a:spcBef>
                <a:spcPts val="1200"/>
              </a:spcBef>
              <a:spcAft>
                <a:spcPts val="0"/>
              </a:spcAft>
              <a:buClrTx/>
              <a:buSzTx/>
              <a:buFontTx/>
              <a:buNone/>
              <a:tabLst/>
              <a:defRPr/>
            </a:pPr>
            <a:r>
              <a:rPr kumimoji="0" lang="sv-SE" sz="1600" b="0" i="0" u="none" strike="noStrike" kern="0" cap="none" spc="0" normalizeH="0" baseline="0" noProof="0">
                <a:ln w="0"/>
                <a:solidFill>
                  <a:srgbClr val="181818">
                    <a:lumMod val="50000"/>
                  </a:srgbClr>
                </a:solidFill>
                <a:effectLst>
                  <a:outerShdw blurRad="38100" dist="25400" dir="5400000" algn="ctr" rotWithShape="0">
                    <a:srgbClr val="6E747A">
                      <a:alpha val="43000"/>
                    </a:srgbClr>
                  </a:outerShdw>
                </a:effectLst>
                <a:uLnTx/>
                <a:uFillTx/>
                <a:ea typeface="Ericsson Hilda" charset="0"/>
                <a:cs typeface="Ericsson Hilda" charset="0"/>
                <a:sym typeface="Arial"/>
              </a:rPr>
              <a:t>Global clouds</a:t>
            </a:r>
          </a:p>
        </p:txBody>
      </p:sp>
      <p:sp>
        <p:nvSpPr>
          <p:cNvPr id="137" name="Ellips 136"/>
          <p:cNvSpPr/>
          <p:nvPr/>
        </p:nvSpPr>
        <p:spPr bwMode="auto">
          <a:xfrm>
            <a:off x="3378632" y="5065813"/>
            <a:ext cx="297308" cy="59579"/>
          </a:xfrm>
          <a:prstGeom prst="ellipse">
            <a:avLst/>
          </a:prstGeom>
          <a:solidFill>
            <a:schemeClr val="bg1">
              <a:lumMod val="75000"/>
            </a:schemeClr>
          </a:solidFill>
          <a:ln w="6350" cap="flat" cmpd="sng" algn="ctr">
            <a:noFill/>
            <a:prstDash val="dash"/>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377" rtl="0" eaLnBrk="1" fontAlgn="base" latinLnBrk="0" hangingPunct="1">
              <a:lnSpc>
                <a:spcPct val="100000"/>
              </a:lnSpc>
              <a:spcBef>
                <a:spcPct val="50000"/>
              </a:spcBef>
              <a:spcAft>
                <a:spcPct val="0"/>
              </a:spcAft>
              <a:buClrTx/>
              <a:buSzTx/>
              <a:buFontTx/>
              <a:buNone/>
              <a:tabLst/>
              <a:defRPr/>
            </a:pPr>
            <a:endParaRPr kumimoji="0" lang="sv-SE" b="0" i="0" u="none" strike="noStrike" kern="1200" cap="none" spc="0" normalizeH="0" baseline="0" noProof="0">
              <a:ln>
                <a:noFill/>
              </a:ln>
              <a:solidFill>
                <a:srgbClr val="58585A"/>
              </a:solidFill>
              <a:effectLst/>
              <a:uLnTx/>
              <a:uFillTx/>
              <a:ea typeface="Ericsson Hilda" charset="0"/>
              <a:cs typeface="Ericsson Hilda" charset="0"/>
              <a:sym typeface="Arial"/>
            </a:endParaRPr>
          </a:p>
        </p:txBody>
      </p:sp>
      <p:grpSp>
        <p:nvGrpSpPr>
          <p:cNvPr id="139" name="Grupp 138"/>
          <p:cNvGrpSpPr/>
          <p:nvPr/>
        </p:nvGrpSpPr>
        <p:grpSpPr>
          <a:xfrm>
            <a:off x="3622993" y="4938730"/>
            <a:ext cx="471351" cy="93561"/>
            <a:chOff x="4845445" y="5092111"/>
            <a:chExt cx="647587" cy="130597"/>
          </a:xfrm>
          <a:solidFill>
            <a:schemeClr val="bg1">
              <a:lumMod val="75000"/>
            </a:schemeClr>
          </a:solidFill>
        </p:grpSpPr>
        <p:sp>
          <p:nvSpPr>
            <p:cNvPr id="140" name="Ellips 139"/>
            <p:cNvSpPr/>
            <p:nvPr/>
          </p:nvSpPr>
          <p:spPr bwMode="auto">
            <a:xfrm>
              <a:off x="4845445" y="5098461"/>
              <a:ext cx="235987" cy="48047"/>
            </a:xfrm>
            <a:prstGeom prst="ellipse">
              <a:avLst/>
            </a:prstGeom>
            <a:grpFill/>
            <a:ln w="6350" cap="flat" cmpd="sng" algn="ctr">
              <a:noFill/>
              <a:prstDash val="dash"/>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377" rtl="0" eaLnBrk="1" fontAlgn="base" latinLnBrk="0" hangingPunct="1">
                <a:lnSpc>
                  <a:spcPct val="100000"/>
                </a:lnSpc>
                <a:spcBef>
                  <a:spcPct val="50000"/>
                </a:spcBef>
                <a:spcAft>
                  <a:spcPct val="0"/>
                </a:spcAft>
                <a:buClrTx/>
                <a:buSzTx/>
                <a:buFontTx/>
                <a:buNone/>
                <a:tabLst/>
                <a:defRPr/>
              </a:pPr>
              <a:endParaRPr kumimoji="0" lang="sv-SE" b="0" i="0" u="none" strike="noStrike" kern="1200" cap="none" spc="0" normalizeH="0" baseline="0" noProof="0">
                <a:ln>
                  <a:noFill/>
                </a:ln>
                <a:solidFill>
                  <a:srgbClr val="58585A"/>
                </a:solidFill>
                <a:effectLst/>
                <a:uLnTx/>
                <a:uFillTx/>
                <a:ea typeface="Ericsson Hilda" charset="0"/>
                <a:cs typeface="Ericsson Hilda" charset="0"/>
                <a:sym typeface="Arial"/>
              </a:endParaRPr>
            </a:p>
          </p:txBody>
        </p:sp>
        <p:sp>
          <p:nvSpPr>
            <p:cNvPr id="141" name="Ellips 140"/>
            <p:cNvSpPr/>
            <p:nvPr/>
          </p:nvSpPr>
          <p:spPr bwMode="auto">
            <a:xfrm>
              <a:off x="4959745" y="5174661"/>
              <a:ext cx="235987" cy="48047"/>
            </a:xfrm>
            <a:prstGeom prst="ellipse">
              <a:avLst/>
            </a:prstGeom>
            <a:grpFill/>
            <a:ln w="6350" cap="flat" cmpd="sng" algn="ctr">
              <a:noFill/>
              <a:prstDash val="dash"/>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377" rtl="0" eaLnBrk="1" fontAlgn="base" latinLnBrk="0" hangingPunct="1">
                <a:lnSpc>
                  <a:spcPct val="100000"/>
                </a:lnSpc>
                <a:spcBef>
                  <a:spcPct val="50000"/>
                </a:spcBef>
                <a:spcAft>
                  <a:spcPct val="0"/>
                </a:spcAft>
                <a:buClrTx/>
                <a:buSzTx/>
                <a:buFontTx/>
                <a:buNone/>
                <a:tabLst/>
                <a:defRPr/>
              </a:pPr>
              <a:endParaRPr kumimoji="0" lang="sv-SE" b="0" i="0" u="none" strike="noStrike" kern="1200" cap="none" spc="0" normalizeH="0" baseline="0" noProof="0">
                <a:ln>
                  <a:noFill/>
                </a:ln>
                <a:solidFill>
                  <a:srgbClr val="58585A"/>
                </a:solidFill>
                <a:effectLst/>
                <a:uLnTx/>
                <a:uFillTx/>
                <a:ea typeface="Ericsson Hilda" charset="0"/>
                <a:cs typeface="Ericsson Hilda" charset="0"/>
                <a:sym typeface="Arial"/>
              </a:endParaRPr>
            </a:p>
          </p:txBody>
        </p:sp>
        <p:sp>
          <p:nvSpPr>
            <p:cNvPr id="142" name="Ellips 141"/>
            <p:cNvSpPr/>
            <p:nvPr/>
          </p:nvSpPr>
          <p:spPr bwMode="auto">
            <a:xfrm>
              <a:off x="5112145" y="5092111"/>
              <a:ext cx="235987" cy="48047"/>
            </a:xfrm>
            <a:prstGeom prst="ellipse">
              <a:avLst/>
            </a:prstGeom>
            <a:grpFill/>
            <a:ln w="6350" cap="flat" cmpd="sng" algn="ctr">
              <a:noFill/>
              <a:prstDash val="dash"/>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377" rtl="0" eaLnBrk="1" fontAlgn="base" latinLnBrk="0" hangingPunct="1">
                <a:lnSpc>
                  <a:spcPct val="100000"/>
                </a:lnSpc>
                <a:spcBef>
                  <a:spcPct val="50000"/>
                </a:spcBef>
                <a:spcAft>
                  <a:spcPct val="0"/>
                </a:spcAft>
                <a:buClrTx/>
                <a:buSzTx/>
                <a:buFontTx/>
                <a:buNone/>
                <a:tabLst/>
                <a:defRPr/>
              </a:pPr>
              <a:endParaRPr kumimoji="0" lang="sv-SE" b="0" i="0" u="none" strike="noStrike" kern="1200" cap="none" spc="0" normalizeH="0" baseline="0" noProof="0">
                <a:ln>
                  <a:noFill/>
                </a:ln>
                <a:solidFill>
                  <a:srgbClr val="58585A"/>
                </a:solidFill>
                <a:effectLst/>
                <a:uLnTx/>
                <a:uFillTx/>
                <a:ea typeface="Ericsson Hilda" charset="0"/>
                <a:cs typeface="Ericsson Hilda" charset="0"/>
                <a:sym typeface="Arial"/>
              </a:endParaRPr>
            </a:p>
          </p:txBody>
        </p:sp>
        <p:sp>
          <p:nvSpPr>
            <p:cNvPr id="143" name="Ellips 142"/>
            <p:cNvSpPr/>
            <p:nvPr/>
          </p:nvSpPr>
          <p:spPr bwMode="auto">
            <a:xfrm>
              <a:off x="5257045" y="5174661"/>
              <a:ext cx="235987" cy="48047"/>
            </a:xfrm>
            <a:prstGeom prst="ellipse">
              <a:avLst/>
            </a:prstGeom>
            <a:grpFill/>
            <a:ln w="6350" cap="flat" cmpd="sng" algn="ctr">
              <a:noFill/>
              <a:prstDash val="dash"/>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377" rtl="0" eaLnBrk="1" fontAlgn="base" latinLnBrk="0" hangingPunct="1">
                <a:lnSpc>
                  <a:spcPct val="100000"/>
                </a:lnSpc>
                <a:spcBef>
                  <a:spcPct val="50000"/>
                </a:spcBef>
                <a:spcAft>
                  <a:spcPct val="0"/>
                </a:spcAft>
                <a:buClrTx/>
                <a:buSzTx/>
                <a:buFontTx/>
                <a:buNone/>
                <a:tabLst/>
                <a:defRPr/>
              </a:pPr>
              <a:endParaRPr kumimoji="0" lang="sv-SE" b="0" i="0" u="none" strike="noStrike" kern="1200" cap="none" spc="0" normalizeH="0" baseline="0" noProof="0">
                <a:ln>
                  <a:noFill/>
                </a:ln>
                <a:solidFill>
                  <a:srgbClr val="58585A"/>
                </a:solidFill>
                <a:effectLst/>
                <a:uLnTx/>
                <a:uFillTx/>
                <a:ea typeface="Ericsson Hilda" charset="0"/>
                <a:cs typeface="Ericsson Hilda" charset="0"/>
                <a:sym typeface="Arial"/>
              </a:endParaRPr>
            </a:p>
          </p:txBody>
        </p:sp>
      </p:grpSp>
      <p:sp>
        <p:nvSpPr>
          <p:cNvPr id="148" name="Oval 437">
            <a:extLst>
              <a:ext uri="{FF2B5EF4-FFF2-40B4-BE49-F238E27FC236}">
                <a16:creationId xmlns:a16="http://schemas.microsoft.com/office/drawing/2014/main" id="{164D43B8-ED40-47CE-8ED3-AD66539A0F38}"/>
              </a:ext>
            </a:extLst>
          </p:cNvPr>
          <p:cNvSpPr/>
          <p:nvPr/>
        </p:nvSpPr>
        <p:spPr bwMode="auto">
          <a:xfrm>
            <a:off x="3668601" y="5851184"/>
            <a:ext cx="383471" cy="79667"/>
          </a:xfrm>
          <a:prstGeom prst="ellipse">
            <a:avLst/>
          </a:prstGeom>
          <a:solidFill>
            <a:schemeClr val="bg1">
              <a:lumMod val="75000"/>
            </a:schemeClr>
          </a:solidFill>
          <a:ln w="12700" cap="flat" cmpd="sng" algn="ctr">
            <a:noFill/>
            <a:prstDash val="dash"/>
            <a:round/>
            <a:headEnd type="none" w="med" len="med"/>
            <a:tailEnd type="none" w="med" len="med"/>
          </a:ln>
          <a:effectLst/>
        </p:spPr>
        <p:txBody>
          <a:bodyPr wrap="none" lIns="72000" rIns="72000"/>
          <a:lstStyle/>
          <a:p>
            <a:pPr marL="0" marR="0" lvl="0" indent="0" algn="l" defTabSz="914354" rtl="0" eaLnBrk="1" fontAlgn="base" latinLnBrk="0" hangingPunct="1">
              <a:lnSpc>
                <a:spcPct val="100000"/>
              </a:lnSpc>
              <a:spcBef>
                <a:spcPct val="50000"/>
              </a:spcBef>
              <a:spcAft>
                <a:spcPct val="0"/>
              </a:spcAft>
              <a:buClrTx/>
              <a:buSzTx/>
              <a:buFontTx/>
              <a:buNone/>
              <a:tabLst/>
              <a:defRPr/>
            </a:pPr>
            <a:endParaRPr kumimoji="0" lang="en-US" sz="1400" b="0" i="0" u="none" strike="noStrike" kern="0" cap="none" spc="0" normalizeH="0" baseline="0" noProof="0">
              <a:ln>
                <a:noFill/>
              </a:ln>
              <a:solidFill>
                <a:srgbClr val="58585A"/>
              </a:solidFill>
              <a:effectLst/>
              <a:uLnTx/>
              <a:uFillTx/>
              <a:ea typeface="Ericsson Hilda" charset="0"/>
              <a:cs typeface="Ericsson Hilda" charset="0"/>
              <a:sym typeface="Arial"/>
            </a:endParaRPr>
          </a:p>
        </p:txBody>
      </p:sp>
      <p:sp>
        <p:nvSpPr>
          <p:cNvPr id="114" name="Rektangel 113"/>
          <p:cNvSpPr/>
          <p:nvPr/>
        </p:nvSpPr>
        <p:spPr bwMode="auto">
          <a:xfrm>
            <a:off x="1508138" y="2923912"/>
            <a:ext cx="1463040" cy="510655"/>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none" lIns="91440" tIns="91440" rIns="91440" bIns="91440" numCol="1" rtlCol="0" anchor="ctr" anchorCtr="0" compatLnSpc="1">
            <a:prstTxWarp prst="textNoShape">
              <a:avLst/>
            </a:prstTxWarp>
          </a:bodyPr>
          <a:lstStyle/>
          <a:p>
            <a:pPr marL="0" marR="0" lvl="0" indent="0" defTabSz="914377" rtl="0" eaLnBrk="1" fontAlgn="base" latinLnBrk="0" hangingPunct="0">
              <a:lnSpc>
                <a:spcPct val="100000"/>
              </a:lnSpc>
              <a:spcBef>
                <a:spcPct val="50000"/>
              </a:spcBef>
              <a:spcAft>
                <a:spcPct val="0"/>
              </a:spcAft>
              <a:buClrTx/>
              <a:buSzTx/>
              <a:buFontTx/>
              <a:buNone/>
              <a:tabLst/>
              <a:defRPr/>
            </a:pPr>
            <a:r>
              <a:rPr kumimoji="0" lang="sv-SE" sz="1400" b="0" i="0" u="none" strike="noStrike" kern="0" cap="none" spc="0" normalizeH="0" baseline="0" noProof="0">
                <a:ln>
                  <a:noFill/>
                </a:ln>
                <a:effectLst/>
                <a:uLnTx/>
                <a:uFillTx/>
                <a:ea typeface="Ericsson Hilda" charset="0"/>
                <a:cs typeface="Ericsson Hilda" charset="0"/>
                <a:sym typeface="Arial"/>
              </a:rPr>
              <a:t>Public safety</a:t>
            </a:r>
            <a:endParaRPr kumimoji="0" lang="sv-SE" b="0" i="0" u="none" strike="noStrike" kern="0" cap="none" spc="0" normalizeH="0" baseline="0" noProof="0">
              <a:ln>
                <a:noFill/>
              </a:ln>
              <a:effectLst/>
              <a:uLnTx/>
              <a:uFillTx/>
              <a:ea typeface="Ericsson Hilda" charset="0"/>
              <a:cs typeface="Ericsson Hilda" charset="0"/>
              <a:sym typeface="Arial"/>
            </a:endParaRPr>
          </a:p>
        </p:txBody>
      </p:sp>
      <p:sp>
        <p:nvSpPr>
          <p:cNvPr id="122" name="Rektangel 121"/>
          <p:cNvSpPr/>
          <p:nvPr/>
        </p:nvSpPr>
        <p:spPr bwMode="auto">
          <a:xfrm>
            <a:off x="1508138" y="3497268"/>
            <a:ext cx="1463040" cy="396416"/>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none" lIns="91440" tIns="91440" rIns="91440" bIns="91440" numCol="1" rtlCol="0" anchor="ctr" anchorCtr="0" compatLnSpc="1">
            <a:prstTxWarp prst="textNoShape">
              <a:avLst/>
            </a:prstTxWarp>
          </a:bodyPr>
          <a:lstStyle/>
          <a:p>
            <a:pPr marL="0" marR="0" lvl="0" indent="0" defTabSz="914377" rtl="0" eaLnBrk="1" fontAlgn="base" latinLnBrk="0" hangingPunct="0">
              <a:lnSpc>
                <a:spcPct val="100000"/>
              </a:lnSpc>
              <a:spcBef>
                <a:spcPct val="50000"/>
              </a:spcBef>
              <a:spcAft>
                <a:spcPct val="0"/>
              </a:spcAft>
              <a:buClrTx/>
              <a:buSzTx/>
              <a:buFontTx/>
              <a:buNone/>
              <a:tabLst/>
              <a:defRPr/>
            </a:pPr>
            <a:r>
              <a:rPr kumimoji="0" lang="sv-SE" sz="1400" b="0" i="0" u="none" strike="noStrike" kern="0" cap="none" spc="0" normalizeH="0" baseline="0" noProof="0">
                <a:ln>
                  <a:noFill/>
                </a:ln>
                <a:effectLst/>
                <a:uLnTx/>
                <a:uFillTx/>
                <a:ea typeface="+mn-ea"/>
                <a:cs typeface="+mn-cs"/>
                <a:sym typeface="Arial"/>
              </a:rPr>
              <a:t>Automotive</a:t>
            </a:r>
          </a:p>
        </p:txBody>
      </p:sp>
      <p:sp>
        <p:nvSpPr>
          <p:cNvPr id="134" name="Rektangel 133"/>
          <p:cNvSpPr/>
          <p:nvPr/>
        </p:nvSpPr>
        <p:spPr bwMode="auto">
          <a:xfrm>
            <a:off x="1508138" y="4428989"/>
            <a:ext cx="1463040" cy="396416"/>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none" lIns="91440" tIns="91440" rIns="91440" bIns="91440" numCol="1" rtlCol="0" anchor="ctr" anchorCtr="0" compatLnSpc="1">
            <a:prstTxWarp prst="textNoShape">
              <a:avLst/>
            </a:prstTxWarp>
          </a:bodyPr>
          <a:lstStyle/>
          <a:p>
            <a:pPr marL="0" marR="0" lvl="0" indent="0" defTabSz="914377" rtl="0" eaLnBrk="1" fontAlgn="base" latinLnBrk="0" hangingPunct="0">
              <a:lnSpc>
                <a:spcPct val="100000"/>
              </a:lnSpc>
              <a:spcBef>
                <a:spcPct val="50000"/>
              </a:spcBef>
              <a:spcAft>
                <a:spcPct val="0"/>
              </a:spcAft>
              <a:buClrTx/>
              <a:buSzTx/>
              <a:buFontTx/>
              <a:buNone/>
              <a:tabLst/>
              <a:defRPr/>
            </a:pPr>
            <a:r>
              <a:rPr kumimoji="0" lang="sv-SE" sz="1400" b="0" i="0" u="none" strike="noStrike" kern="0" cap="none" spc="0" normalizeH="0" baseline="0" noProof="0">
                <a:ln>
                  <a:noFill/>
                </a:ln>
                <a:effectLst/>
                <a:uLnTx/>
                <a:uFillTx/>
                <a:ea typeface="+mn-ea"/>
                <a:cs typeface="+mn-cs"/>
                <a:sym typeface="Arial"/>
              </a:rPr>
              <a:t>FWA</a:t>
            </a:r>
          </a:p>
        </p:txBody>
      </p:sp>
      <p:sp>
        <p:nvSpPr>
          <p:cNvPr id="150" name="Rektangel 149"/>
          <p:cNvSpPr/>
          <p:nvPr/>
        </p:nvSpPr>
        <p:spPr bwMode="auto">
          <a:xfrm>
            <a:off x="1508138" y="4898380"/>
            <a:ext cx="1463040" cy="396416"/>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none" lIns="91440" tIns="91440" rIns="91440" bIns="91440" numCol="1" rtlCol="0" anchor="ctr" anchorCtr="0" compatLnSpc="1">
            <a:prstTxWarp prst="textNoShape">
              <a:avLst/>
            </a:prstTxWarp>
          </a:bodyPr>
          <a:lstStyle/>
          <a:p>
            <a:pPr marL="0" marR="0" lvl="0" indent="0" defTabSz="914377" rtl="0" eaLnBrk="1" fontAlgn="base" latinLnBrk="0" hangingPunct="0">
              <a:lnSpc>
                <a:spcPct val="100000"/>
              </a:lnSpc>
              <a:spcBef>
                <a:spcPct val="50000"/>
              </a:spcBef>
              <a:spcAft>
                <a:spcPct val="0"/>
              </a:spcAft>
              <a:buClrTx/>
              <a:buSzTx/>
              <a:buFontTx/>
              <a:buNone/>
              <a:tabLst/>
              <a:defRPr/>
            </a:pPr>
            <a:r>
              <a:rPr kumimoji="0" lang="sv-SE" sz="1400" b="0" i="0" u="none" strike="noStrike" kern="0" cap="none" spc="0" normalizeH="0" baseline="0" noProof="0">
                <a:ln>
                  <a:noFill/>
                </a:ln>
                <a:effectLst/>
                <a:uLnTx/>
                <a:uFillTx/>
                <a:ea typeface="+mn-ea"/>
                <a:cs typeface="+mn-cs"/>
                <a:sym typeface="Arial"/>
              </a:rPr>
              <a:t>Factory</a:t>
            </a:r>
          </a:p>
        </p:txBody>
      </p:sp>
      <p:sp>
        <p:nvSpPr>
          <p:cNvPr id="152" name="Rektangel 151"/>
          <p:cNvSpPr/>
          <p:nvPr/>
        </p:nvSpPr>
        <p:spPr bwMode="auto">
          <a:xfrm>
            <a:off x="1508138" y="5357497"/>
            <a:ext cx="1463040" cy="411475"/>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none" lIns="91440" tIns="91440" rIns="91440" bIns="91440" numCol="1" rtlCol="0" anchor="ctr" anchorCtr="0" compatLnSpc="1">
            <a:prstTxWarp prst="textNoShape">
              <a:avLst/>
            </a:prstTxWarp>
          </a:bodyPr>
          <a:lstStyle/>
          <a:p>
            <a:pPr marL="0" marR="0" lvl="0" indent="0" defTabSz="914377" rtl="0" eaLnBrk="1" fontAlgn="base" latinLnBrk="0" hangingPunct="0">
              <a:lnSpc>
                <a:spcPct val="100000"/>
              </a:lnSpc>
              <a:spcBef>
                <a:spcPct val="50000"/>
              </a:spcBef>
              <a:spcAft>
                <a:spcPct val="0"/>
              </a:spcAft>
              <a:buClrTx/>
              <a:buSzTx/>
              <a:buFontTx/>
              <a:buNone/>
              <a:tabLst/>
              <a:defRPr/>
            </a:pPr>
            <a:r>
              <a:rPr kumimoji="0" lang="sv-SE" sz="1400" b="0" i="0" u="none" strike="noStrike" kern="0" cap="none" spc="0" normalizeH="0" baseline="0" noProof="0">
                <a:ln>
                  <a:noFill/>
                </a:ln>
                <a:effectLst/>
                <a:uLnTx/>
                <a:uFillTx/>
                <a:ea typeface="+mn-ea"/>
                <a:cs typeface="+mn-cs"/>
                <a:sym typeface="Arial"/>
              </a:rPr>
              <a:t>Enterprise</a:t>
            </a:r>
          </a:p>
        </p:txBody>
      </p:sp>
      <p:sp>
        <p:nvSpPr>
          <p:cNvPr id="154" name="Rektangel 153"/>
          <p:cNvSpPr/>
          <p:nvPr/>
        </p:nvSpPr>
        <p:spPr bwMode="auto">
          <a:xfrm>
            <a:off x="1508138" y="5903527"/>
            <a:ext cx="1463040" cy="386860"/>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none" lIns="91440" tIns="91440" rIns="91440" bIns="91440" numCol="1" rtlCol="0" anchor="ctr" anchorCtr="0" compatLnSpc="1">
            <a:prstTxWarp prst="textNoShape">
              <a:avLst/>
            </a:prstTxWarp>
          </a:bodyPr>
          <a:lstStyle/>
          <a:p>
            <a:pPr marL="344479" marR="0" lvl="0" indent="-344479" defTabSz="914377" rtl="0" eaLnBrk="1" fontAlgn="auto" latinLnBrk="0" hangingPunct="0">
              <a:lnSpc>
                <a:spcPct val="100000"/>
              </a:lnSpc>
              <a:spcBef>
                <a:spcPts val="1200"/>
              </a:spcBef>
              <a:spcAft>
                <a:spcPts val="0"/>
              </a:spcAft>
              <a:buClr>
                <a:srgbClr val="181818"/>
              </a:buClr>
              <a:buSzTx/>
              <a:buFontTx/>
              <a:buNone/>
              <a:tabLst/>
              <a:defRPr/>
            </a:pPr>
            <a:r>
              <a:rPr kumimoji="0" lang="sv-SE" sz="1400" b="0" i="0" u="none" strike="noStrike" kern="0" cap="none" spc="0" normalizeH="0" baseline="0" noProof="0">
                <a:ln>
                  <a:noFill/>
                </a:ln>
                <a:effectLst/>
                <a:uLnTx/>
                <a:uFillTx/>
                <a:ea typeface="+mn-ea"/>
                <a:cs typeface="+mn-cs"/>
                <a:sym typeface="Arial"/>
              </a:rPr>
              <a:t>Metering</a:t>
            </a:r>
          </a:p>
        </p:txBody>
      </p:sp>
      <p:cxnSp>
        <p:nvCxnSpPr>
          <p:cNvPr id="156" name="Rak 155"/>
          <p:cNvCxnSpPr>
            <a:cxnSpLocks/>
            <a:endCxn id="154" idx="3"/>
          </p:cNvCxnSpPr>
          <p:nvPr/>
        </p:nvCxnSpPr>
        <p:spPr bwMode="auto">
          <a:xfrm flipH="1">
            <a:off x="2971178" y="5940365"/>
            <a:ext cx="189674" cy="156592"/>
          </a:xfrm>
          <a:prstGeom prst="line">
            <a:avLst/>
          </a:prstGeom>
          <a:solidFill>
            <a:schemeClr val="accent1"/>
          </a:solidFill>
          <a:ln w="12700" cap="flat" cmpd="sng" algn="ctr">
            <a:solidFill>
              <a:schemeClr val="tx1">
                <a:lumMod val="50000"/>
              </a:schemeClr>
            </a:solidFill>
            <a:prstDash val="solid"/>
            <a:round/>
            <a:headEnd type="none" w="med" len="med"/>
            <a:tailEnd type="oval" w="med" len="med"/>
          </a:ln>
          <a:effectLst/>
        </p:spPr>
      </p:cxnSp>
      <p:cxnSp>
        <p:nvCxnSpPr>
          <p:cNvPr id="157" name="Rak 156"/>
          <p:cNvCxnSpPr>
            <a:cxnSpLocks/>
          </p:cNvCxnSpPr>
          <p:nvPr/>
        </p:nvCxnSpPr>
        <p:spPr bwMode="auto">
          <a:xfrm flipH="1">
            <a:off x="2982588" y="5222497"/>
            <a:ext cx="202323" cy="333648"/>
          </a:xfrm>
          <a:prstGeom prst="line">
            <a:avLst/>
          </a:prstGeom>
          <a:solidFill>
            <a:schemeClr val="accent1"/>
          </a:solidFill>
          <a:ln w="12700" cap="flat" cmpd="sng" algn="ctr">
            <a:solidFill>
              <a:schemeClr val="tx1">
                <a:lumMod val="50000"/>
              </a:schemeClr>
            </a:solidFill>
            <a:prstDash val="solid"/>
            <a:round/>
            <a:headEnd type="none" w="med" len="med"/>
            <a:tailEnd type="oval" w="med" len="med"/>
          </a:ln>
          <a:effectLst/>
        </p:spPr>
      </p:cxnSp>
      <p:cxnSp>
        <p:nvCxnSpPr>
          <p:cNvPr id="160" name="Rak 159"/>
          <p:cNvCxnSpPr>
            <a:cxnSpLocks/>
            <a:endCxn id="150" idx="3"/>
          </p:cNvCxnSpPr>
          <p:nvPr/>
        </p:nvCxnSpPr>
        <p:spPr bwMode="auto">
          <a:xfrm flipH="1">
            <a:off x="2971178" y="5088251"/>
            <a:ext cx="213735" cy="8337"/>
          </a:xfrm>
          <a:prstGeom prst="line">
            <a:avLst/>
          </a:prstGeom>
          <a:solidFill>
            <a:schemeClr val="accent1"/>
          </a:solidFill>
          <a:ln w="12700" cap="flat" cmpd="sng" algn="ctr">
            <a:solidFill>
              <a:schemeClr val="tx1">
                <a:lumMod val="50000"/>
              </a:schemeClr>
            </a:solidFill>
            <a:prstDash val="solid"/>
            <a:round/>
            <a:headEnd type="none" w="med" len="med"/>
            <a:tailEnd type="oval" w="med" len="med"/>
          </a:ln>
          <a:effectLst/>
        </p:spPr>
      </p:cxnSp>
      <p:cxnSp>
        <p:nvCxnSpPr>
          <p:cNvPr id="161" name="Rak 160"/>
          <p:cNvCxnSpPr>
            <a:cxnSpLocks/>
          </p:cNvCxnSpPr>
          <p:nvPr/>
        </p:nvCxnSpPr>
        <p:spPr bwMode="auto">
          <a:xfrm flipH="1">
            <a:off x="2982589" y="4260294"/>
            <a:ext cx="202324" cy="348698"/>
          </a:xfrm>
          <a:prstGeom prst="line">
            <a:avLst/>
          </a:prstGeom>
          <a:solidFill>
            <a:schemeClr val="accent1"/>
          </a:solidFill>
          <a:ln w="12700" cap="flat" cmpd="sng" algn="ctr">
            <a:solidFill>
              <a:schemeClr val="tx1">
                <a:lumMod val="50000"/>
              </a:schemeClr>
            </a:solidFill>
            <a:prstDash val="solid"/>
            <a:round/>
            <a:headEnd type="none" w="med" len="med"/>
            <a:tailEnd type="oval" w="med" len="med"/>
          </a:ln>
          <a:effectLst/>
        </p:spPr>
      </p:cxnSp>
      <p:cxnSp>
        <p:nvCxnSpPr>
          <p:cNvPr id="162" name="Rak 161"/>
          <p:cNvCxnSpPr>
            <a:cxnSpLocks/>
          </p:cNvCxnSpPr>
          <p:nvPr/>
        </p:nvCxnSpPr>
        <p:spPr bwMode="auto">
          <a:xfrm flipH="1">
            <a:off x="2982589" y="3549263"/>
            <a:ext cx="202324" cy="96033"/>
          </a:xfrm>
          <a:prstGeom prst="line">
            <a:avLst/>
          </a:prstGeom>
          <a:solidFill>
            <a:schemeClr val="accent1"/>
          </a:solidFill>
          <a:ln w="12700" cap="flat" cmpd="sng" algn="ctr">
            <a:solidFill>
              <a:schemeClr val="tx1">
                <a:lumMod val="50000"/>
              </a:schemeClr>
            </a:solidFill>
            <a:prstDash val="solid"/>
            <a:round/>
            <a:headEnd type="none" w="med" len="med"/>
            <a:tailEnd type="oval" w="med" len="med"/>
          </a:ln>
          <a:effectLst/>
        </p:spPr>
      </p:cxnSp>
      <p:cxnSp>
        <p:nvCxnSpPr>
          <p:cNvPr id="163" name="Rak 162"/>
          <p:cNvCxnSpPr>
            <a:cxnSpLocks/>
          </p:cNvCxnSpPr>
          <p:nvPr/>
        </p:nvCxnSpPr>
        <p:spPr bwMode="auto">
          <a:xfrm flipH="1" flipV="1">
            <a:off x="2982589" y="3111152"/>
            <a:ext cx="202324" cy="364391"/>
          </a:xfrm>
          <a:prstGeom prst="line">
            <a:avLst/>
          </a:prstGeom>
          <a:solidFill>
            <a:schemeClr val="accent1"/>
          </a:solidFill>
          <a:ln w="12700" cap="flat" cmpd="sng" algn="ctr">
            <a:solidFill>
              <a:schemeClr val="tx1">
                <a:lumMod val="50000"/>
              </a:schemeClr>
            </a:solidFill>
            <a:prstDash val="solid"/>
            <a:round/>
            <a:headEnd type="none" w="med" len="med"/>
            <a:tailEnd type="oval" w="med" len="med"/>
          </a:ln>
          <a:effectLst/>
        </p:spPr>
      </p:cxnSp>
      <p:pic>
        <p:nvPicPr>
          <p:cNvPr id="165" name="Graphic 20">
            <a:extLst>
              <a:ext uri="{FF2B5EF4-FFF2-40B4-BE49-F238E27FC236}">
                <a16:creationId xmlns:a16="http://schemas.microsoft.com/office/drawing/2014/main" id="{0A541B18-09B7-4AA8-8493-82CECC210E3A}"/>
              </a:ext>
            </a:extLst>
          </p:cNvPr>
          <p:cNvPicPr>
            <a:picLocks noChangeAspect="1"/>
          </p:cNvPicPr>
          <p:nvPr/>
        </p:nvPicPr>
        <p:blipFill>
          <a:blip r:embed="rId3" cstate="print">
            <a:alphaModFix amt="81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87929" y="4710050"/>
            <a:ext cx="441666" cy="323907"/>
          </a:xfrm>
          <a:prstGeom prst="rect">
            <a:avLst/>
          </a:prstGeom>
        </p:spPr>
      </p:pic>
      <p:pic>
        <p:nvPicPr>
          <p:cNvPr id="166" name="Content Placeholder 11">
            <a:extLst>
              <a:ext uri="{FF2B5EF4-FFF2-40B4-BE49-F238E27FC236}">
                <a16:creationId xmlns:a16="http://schemas.microsoft.com/office/drawing/2014/main" id="{F5F842C5-6877-4E63-A91D-A721D56C153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88000" y="5711571"/>
            <a:ext cx="136273" cy="174849"/>
          </a:xfrm>
          <a:prstGeom prst="rect">
            <a:avLst/>
          </a:prstGeom>
        </p:spPr>
      </p:pic>
      <p:pic>
        <p:nvPicPr>
          <p:cNvPr id="167" name="Content Placeholder 11">
            <a:extLst>
              <a:ext uri="{FF2B5EF4-FFF2-40B4-BE49-F238E27FC236}">
                <a16:creationId xmlns:a16="http://schemas.microsoft.com/office/drawing/2014/main" id="{F5F842C5-6877-4E63-A91D-A721D56C153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66441" y="4916026"/>
            <a:ext cx="136273" cy="174849"/>
          </a:xfrm>
          <a:prstGeom prst="rect">
            <a:avLst/>
          </a:prstGeom>
        </p:spPr>
      </p:pic>
      <p:pic>
        <p:nvPicPr>
          <p:cNvPr id="168" name="Content Placeholder 11">
            <a:extLst>
              <a:ext uri="{FF2B5EF4-FFF2-40B4-BE49-F238E27FC236}">
                <a16:creationId xmlns:a16="http://schemas.microsoft.com/office/drawing/2014/main" id="{F5F842C5-6877-4E63-A91D-A721D56C153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24357" y="3930334"/>
            <a:ext cx="136273" cy="174849"/>
          </a:xfrm>
          <a:prstGeom prst="rect">
            <a:avLst/>
          </a:prstGeom>
        </p:spPr>
      </p:pic>
      <p:pic>
        <p:nvPicPr>
          <p:cNvPr id="169" name="Content Placeholder 11">
            <a:extLst>
              <a:ext uri="{FF2B5EF4-FFF2-40B4-BE49-F238E27FC236}">
                <a16:creationId xmlns:a16="http://schemas.microsoft.com/office/drawing/2014/main" id="{F5F842C5-6877-4E63-A91D-A721D56C153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30960" y="4018661"/>
            <a:ext cx="136273" cy="174849"/>
          </a:xfrm>
          <a:prstGeom prst="rect">
            <a:avLst/>
          </a:prstGeom>
        </p:spPr>
      </p:pic>
      <p:pic>
        <p:nvPicPr>
          <p:cNvPr id="170" name="Content Placeholder 11">
            <a:extLst>
              <a:ext uri="{FF2B5EF4-FFF2-40B4-BE49-F238E27FC236}">
                <a16:creationId xmlns:a16="http://schemas.microsoft.com/office/drawing/2014/main" id="{F5F842C5-6877-4E63-A91D-A721D56C153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06616" y="4106986"/>
            <a:ext cx="136273" cy="174849"/>
          </a:xfrm>
          <a:prstGeom prst="rect">
            <a:avLst/>
          </a:prstGeom>
        </p:spPr>
      </p:pic>
      <p:pic>
        <p:nvPicPr>
          <p:cNvPr id="171" name="Content Placeholder 11">
            <a:extLst>
              <a:ext uri="{FF2B5EF4-FFF2-40B4-BE49-F238E27FC236}">
                <a16:creationId xmlns:a16="http://schemas.microsoft.com/office/drawing/2014/main" id="{F5F842C5-6877-4E63-A91D-A721D56C153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76702" y="3370939"/>
            <a:ext cx="136273" cy="174849"/>
          </a:xfrm>
          <a:prstGeom prst="rect">
            <a:avLst/>
          </a:prstGeom>
        </p:spPr>
      </p:pic>
      <p:pic>
        <p:nvPicPr>
          <p:cNvPr id="172" name="Content Placeholder 11">
            <a:extLst>
              <a:ext uri="{FF2B5EF4-FFF2-40B4-BE49-F238E27FC236}">
                <a16:creationId xmlns:a16="http://schemas.microsoft.com/office/drawing/2014/main" id="{F5F842C5-6877-4E63-A91D-A721D56C153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7895" y="3937695"/>
            <a:ext cx="136273" cy="174849"/>
          </a:xfrm>
          <a:prstGeom prst="rect">
            <a:avLst/>
          </a:prstGeom>
        </p:spPr>
      </p:pic>
      <p:pic>
        <p:nvPicPr>
          <p:cNvPr id="173" name="Graphic 4">
            <a:extLst>
              <a:ext uri="{FF2B5EF4-FFF2-40B4-BE49-F238E27FC236}">
                <a16:creationId xmlns:a16="http://schemas.microsoft.com/office/drawing/2014/main" id="{14BFFC81-02AE-4521-BF4B-90C4A358230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05504" y="4869446"/>
            <a:ext cx="235528" cy="231823"/>
          </a:xfrm>
          <a:prstGeom prst="rect">
            <a:avLst/>
          </a:prstGeom>
        </p:spPr>
      </p:pic>
      <p:pic>
        <p:nvPicPr>
          <p:cNvPr id="174" name="Graphic 4">
            <a:extLst>
              <a:ext uri="{FF2B5EF4-FFF2-40B4-BE49-F238E27FC236}">
                <a16:creationId xmlns:a16="http://schemas.microsoft.com/office/drawing/2014/main" id="{14BFFC81-02AE-4521-BF4B-90C4A358230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51090" y="4648632"/>
            <a:ext cx="235528" cy="231823"/>
          </a:xfrm>
          <a:prstGeom prst="rect">
            <a:avLst/>
          </a:prstGeom>
        </p:spPr>
      </p:pic>
      <p:pic>
        <p:nvPicPr>
          <p:cNvPr id="176" name="Graphic 4">
            <a:extLst>
              <a:ext uri="{FF2B5EF4-FFF2-40B4-BE49-F238E27FC236}">
                <a16:creationId xmlns:a16="http://schemas.microsoft.com/office/drawing/2014/main" id="{14BFFC81-02AE-4521-BF4B-90C4A358230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07097" y="5708542"/>
            <a:ext cx="235528" cy="231823"/>
          </a:xfrm>
          <a:prstGeom prst="rect">
            <a:avLst/>
          </a:prstGeom>
        </p:spPr>
      </p:pic>
      <p:pic>
        <p:nvPicPr>
          <p:cNvPr id="177" name="Graphic 4">
            <a:extLst>
              <a:ext uri="{FF2B5EF4-FFF2-40B4-BE49-F238E27FC236}">
                <a16:creationId xmlns:a16="http://schemas.microsoft.com/office/drawing/2014/main" id="{14BFFC81-02AE-4521-BF4B-90C4A358230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10915" y="3331105"/>
            <a:ext cx="235528" cy="231823"/>
          </a:xfrm>
          <a:prstGeom prst="rect">
            <a:avLst/>
          </a:prstGeom>
        </p:spPr>
      </p:pic>
      <p:sp>
        <p:nvSpPr>
          <p:cNvPr id="3" name="Rectangle 2">
            <a:extLst>
              <a:ext uri="{FF2B5EF4-FFF2-40B4-BE49-F238E27FC236}">
                <a16:creationId xmlns:a16="http://schemas.microsoft.com/office/drawing/2014/main" id="{DFC193A1-E0B9-4CDF-BDA6-EB472BF659FA}"/>
              </a:ext>
            </a:extLst>
          </p:cNvPr>
          <p:cNvSpPr/>
          <p:nvPr/>
        </p:nvSpPr>
        <p:spPr>
          <a:xfrm>
            <a:off x="6166452" y="4529215"/>
            <a:ext cx="167080" cy="338554"/>
          </a:xfrm>
          <a:prstGeom prst="rect">
            <a:avLst/>
          </a:prstGeom>
        </p:spPr>
        <p:txBody>
          <a:bodyPr wrap="none">
            <a:spAutoFit/>
          </a:bodyPr>
          <a:lstStyle/>
          <a:p>
            <a:r>
              <a:rPr lang="sv-SE" sz="1600"/>
              <a:t> </a:t>
            </a:r>
            <a:endParaRPr lang="en-US" sz="1600"/>
          </a:p>
        </p:txBody>
      </p:sp>
      <p:sp>
        <p:nvSpPr>
          <p:cNvPr id="4" name="Rectangle 3">
            <a:extLst>
              <a:ext uri="{FF2B5EF4-FFF2-40B4-BE49-F238E27FC236}">
                <a16:creationId xmlns:a16="http://schemas.microsoft.com/office/drawing/2014/main" id="{EDBE516C-277E-4053-960F-5013A932E58D}"/>
              </a:ext>
            </a:extLst>
          </p:cNvPr>
          <p:cNvSpPr/>
          <p:nvPr/>
        </p:nvSpPr>
        <p:spPr>
          <a:xfrm>
            <a:off x="6166452" y="4529215"/>
            <a:ext cx="167080" cy="338554"/>
          </a:xfrm>
          <a:prstGeom prst="rect">
            <a:avLst/>
          </a:prstGeom>
        </p:spPr>
        <p:txBody>
          <a:bodyPr wrap="none">
            <a:spAutoFit/>
          </a:bodyPr>
          <a:lstStyle/>
          <a:p>
            <a:r>
              <a:rPr lang="sv-SE" sz="1600"/>
              <a:t> </a:t>
            </a:r>
            <a:endParaRPr lang="en-US" sz="1600"/>
          </a:p>
        </p:txBody>
      </p:sp>
      <p:sp>
        <p:nvSpPr>
          <p:cNvPr id="5" name="Rectangle 4">
            <a:extLst>
              <a:ext uri="{FF2B5EF4-FFF2-40B4-BE49-F238E27FC236}">
                <a16:creationId xmlns:a16="http://schemas.microsoft.com/office/drawing/2014/main" id="{ABFC2F7F-9264-44CB-A7DE-543265F08807}"/>
              </a:ext>
            </a:extLst>
          </p:cNvPr>
          <p:cNvSpPr/>
          <p:nvPr/>
        </p:nvSpPr>
        <p:spPr>
          <a:xfrm>
            <a:off x="6166452" y="4529215"/>
            <a:ext cx="167080" cy="338554"/>
          </a:xfrm>
          <a:prstGeom prst="rect">
            <a:avLst/>
          </a:prstGeom>
        </p:spPr>
        <p:txBody>
          <a:bodyPr wrap="none">
            <a:spAutoFit/>
          </a:bodyPr>
          <a:lstStyle/>
          <a:p>
            <a:r>
              <a:rPr lang="sv-SE" sz="1600"/>
              <a:t> </a:t>
            </a:r>
            <a:endParaRPr lang="en-US" sz="1600"/>
          </a:p>
        </p:txBody>
      </p:sp>
      <p:sp>
        <p:nvSpPr>
          <p:cNvPr id="6" name="Rectangle 5">
            <a:extLst>
              <a:ext uri="{FF2B5EF4-FFF2-40B4-BE49-F238E27FC236}">
                <a16:creationId xmlns:a16="http://schemas.microsoft.com/office/drawing/2014/main" id="{49CA6F25-AAEF-4062-A3D5-34EDDEA9D4C4}"/>
              </a:ext>
            </a:extLst>
          </p:cNvPr>
          <p:cNvSpPr/>
          <p:nvPr/>
        </p:nvSpPr>
        <p:spPr>
          <a:xfrm>
            <a:off x="6166452" y="4529215"/>
            <a:ext cx="167080" cy="338554"/>
          </a:xfrm>
          <a:prstGeom prst="rect">
            <a:avLst/>
          </a:prstGeom>
        </p:spPr>
        <p:txBody>
          <a:bodyPr wrap="none">
            <a:spAutoFit/>
          </a:bodyPr>
          <a:lstStyle/>
          <a:p>
            <a:r>
              <a:rPr lang="sv-SE" sz="1600"/>
              <a:t> </a:t>
            </a:r>
            <a:endParaRPr lang="en-US" sz="1600"/>
          </a:p>
        </p:txBody>
      </p:sp>
      <p:grpSp>
        <p:nvGrpSpPr>
          <p:cNvPr id="13" name="Group 12"/>
          <p:cNvGrpSpPr/>
          <p:nvPr/>
        </p:nvGrpSpPr>
        <p:grpSpPr>
          <a:xfrm>
            <a:off x="10409560" y="5273384"/>
            <a:ext cx="1624905" cy="839115"/>
            <a:chOff x="9763097" y="5333344"/>
            <a:chExt cx="1624905" cy="839115"/>
          </a:xfrm>
        </p:grpSpPr>
        <p:sp>
          <p:nvSpPr>
            <p:cNvPr id="106" name="Oval 436">
              <a:extLst>
                <a:ext uri="{FF2B5EF4-FFF2-40B4-BE49-F238E27FC236}">
                  <a16:creationId xmlns:a16="http://schemas.microsoft.com/office/drawing/2014/main" id="{20648CCA-F065-4A53-9CDC-8D3D3D607C8A}"/>
                </a:ext>
              </a:extLst>
            </p:cNvPr>
            <p:cNvSpPr/>
            <p:nvPr/>
          </p:nvSpPr>
          <p:spPr bwMode="auto">
            <a:xfrm>
              <a:off x="9763343" y="5333344"/>
              <a:ext cx="394643" cy="388599"/>
            </a:xfrm>
            <a:prstGeom prst="ellipse">
              <a:avLst/>
            </a:prstGeom>
            <a:solidFill>
              <a:schemeClr val="accent5"/>
            </a:solidFill>
            <a:ln w="19050" cap="flat" cmpd="sng" algn="ctr">
              <a:noFill/>
              <a:prstDash val="solid"/>
              <a:round/>
              <a:headEnd type="none" w="med" len="med"/>
              <a:tailEnd type="none" w="med" len="med"/>
            </a:ln>
            <a:effectLst/>
          </p:spPr>
          <p:txBody>
            <a:bodyPr wrap="none" lIns="72000" rIns="72000" anchor="ctr"/>
            <a:lstStyle/>
            <a:p>
              <a:pPr marL="0" marR="0" lvl="0" indent="0" algn="ctr" defTabSz="914354" rtl="0" eaLnBrk="1" fontAlgn="base" latinLnBrk="0" hangingPunct="1">
                <a:lnSpc>
                  <a:spcPct val="100000"/>
                </a:lnSpc>
                <a:spcBef>
                  <a:spcPct val="5000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ea typeface="Ericsson Hilda" charset="0"/>
                  <a:cs typeface="Ericsson Hilda" charset="0"/>
                  <a:sym typeface="Arial"/>
                </a:rPr>
                <a:t>APP</a:t>
              </a:r>
            </a:p>
          </p:txBody>
        </p:sp>
        <p:sp>
          <p:nvSpPr>
            <p:cNvPr id="113" name="Oval 232">
              <a:extLst>
                <a:ext uri="{FF2B5EF4-FFF2-40B4-BE49-F238E27FC236}">
                  <a16:creationId xmlns:a16="http://schemas.microsoft.com/office/drawing/2014/main" id="{27E01E70-9E03-4A1A-9001-C61522045727}"/>
                </a:ext>
              </a:extLst>
            </p:cNvPr>
            <p:cNvSpPr/>
            <p:nvPr/>
          </p:nvSpPr>
          <p:spPr bwMode="auto">
            <a:xfrm>
              <a:off x="9763097" y="5784069"/>
              <a:ext cx="395136" cy="388390"/>
            </a:xfrm>
            <a:prstGeom prst="ellipse">
              <a:avLst/>
            </a:prstGeom>
            <a:solidFill>
              <a:schemeClr val="accent1"/>
            </a:solidFill>
            <a:ln w="19050" cap="flat" cmpd="sng" algn="ctr">
              <a:no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ea typeface="Ericsson Hilda" charset="0"/>
                  <a:cs typeface="Ericsson Hilda" charset="0"/>
                  <a:sym typeface="Arial"/>
                </a:rPr>
                <a:t>VNF</a:t>
              </a:r>
            </a:p>
          </p:txBody>
        </p:sp>
        <p:sp>
          <p:nvSpPr>
            <p:cNvPr id="7" name="TextBox 6">
              <a:extLst>
                <a:ext uri="{FF2B5EF4-FFF2-40B4-BE49-F238E27FC236}">
                  <a16:creationId xmlns:a16="http://schemas.microsoft.com/office/drawing/2014/main" id="{22860D8C-5032-4B51-8304-BBACCB1F81A4}"/>
                </a:ext>
              </a:extLst>
            </p:cNvPr>
            <p:cNvSpPr txBox="1"/>
            <p:nvPr/>
          </p:nvSpPr>
          <p:spPr bwMode="auto">
            <a:xfrm>
              <a:off x="10162638" y="5417134"/>
              <a:ext cx="1133891" cy="221018"/>
            </a:xfrm>
            <a:prstGeom prst="rect">
              <a:avLst/>
            </a:prstGeom>
            <a:noFill/>
            <a:ln w="9525">
              <a:noFill/>
              <a:miter lim="800000"/>
              <a:headEnd/>
              <a:tailEnd/>
            </a:ln>
          </p:spPr>
          <p:txBody>
            <a:bodyPr vert="horz" wrap="none" lIns="72000" tIns="36000" rIns="0" bIns="0" numCol="1" rtlCol="0" anchor="ctr" anchorCtr="0" compatLnSpc="1">
              <a:prstTxWarp prst="textNoShape">
                <a:avLst/>
              </a:prstTxWarp>
              <a:spAutoFit/>
            </a:bodyPr>
            <a:lstStyle/>
            <a:p>
              <a:pPr>
                <a:buClr>
                  <a:schemeClr val="tx1"/>
                </a:buClr>
              </a:pPr>
              <a:r>
                <a:rPr lang="en-US" sz="1200"/>
                <a:t>3PP Application</a:t>
              </a:r>
            </a:p>
          </p:txBody>
        </p:sp>
        <p:sp>
          <p:nvSpPr>
            <p:cNvPr id="115" name="TextBox 114">
              <a:extLst>
                <a:ext uri="{FF2B5EF4-FFF2-40B4-BE49-F238E27FC236}">
                  <a16:creationId xmlns:a16="http://schemas.microsoft.com/office/drawing/2014/main" id="{8EF96983-2AA7-4BEA-97F5-AC7A4323FF62}"/>
                </a:ext>
              </a:extLst>
            </p:cNvPr>
            <p:cNvSpPr txBox="1"/>
            <p:nvPr/>
          </p:nvSpPr>
          <p:spPr bwMode="auto">
            <a:xfrm>
              <a:off x="10169151" y="5867755"/>
              <a:ext cx="1218851" cy="221018"/>
            </a:xfrm>
            <a:prstGeom prst="rect">
              <a:avLst/>
            </a:prstGeom>
            <a:noFill/>
            <a:ln w="9525">
              <a:noFill/>
              <a:miter lim="800000"/>
              <a:headEnd/>
              <a:tailEnd/>
            </a:ln>
          </p:spPr>
          <p:txBody>
            <a:bodyPr vert="horz" wrap="none" lIns="72000" tIns="36000" rIns="0" bIns="0" numCol="1" rtlCol="0" anchor="ctr" anchorCtr="0" compatLnSpc="1">
              <a:prstTxWarp prst="textNoShape">
                <a:avLst/>
              </a:prstTxWarp>
              <a:spAutoFit/>
            </a:bodyPr>
            <a:lstStyle/>
            <a:p>
              <a:pPr>
                <a:buClr>
                  <a:schemeClr val="tx1"/>
                </a:buClr>
              </a:pPr>
              <a:r>
                <a:rPr lang="en-US" sz="1200"/>
                <a:t>Telco Application</a:t>
              </a:r>
            </a:p>
          </p:txBody>
        </p:sp>
      </p:grpSp>
      <p:grpSp>
        <p:nvGrpSpPr>
          <p:cNvPr id="18" name="Group 17"/>
          <p:cNvGrpSpPr/>
          <p:nvPr/>
        </p:nvGrpSpPr>
        <p:grpSpPr>
          <a:xfrm>
            <a:off x="3154699" y="1853865"/>
            <a:ext cx="6031704" cy="1115911"/>
            <a:chOff x="2125986" y="1853865"/>
            <a:chExt cx="6031704" cy="1115911"/>
          </a:xfrm>
        </p:grpSpPr>
        <p:pic>
          <p:nvPicPr>
            <p:cNvPr id="116" name="Graphic 20"/>
            <p:cNvPicPr>
              <a:picLocks noChangeAspect="1"/>
            </p:cNvPicPr>
            <p:nvPr/>
          </p:nvPicPr>
          <p:blipFill>
            <a:blip r:embed="rId3" cstate="print">
              <a:alphaModFix amt="81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93595" y="2645869"/>
              <a:ext cx="441666" cy="323907"/>
            </a:xfrm>
            <a:prstGeom prst="rect">
              <a:avLst/>
            </a:prstGeom>
            <a:noFill/>
          </p:spPr>
        </p:pic>
        <p:pic>
          <p:nvPicPr>
            <p:cNvPr id="117" name="Graphic 20"/>
            <p:cNvPicPr>
              <a:picLocks noChangeAspect="1"/>
            </p:cNvPicPr>
            <p:nvPr/>
          </p:nvPicPr>
          <p:blipFill>
            <a:blip r:embed="rId3" cstate="print">
              <a:alphaModFix amt="81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02305" y="2645869"/>
              <a:ext cx="441666" cy="323907"/>
            </a:xfrm>
            <a:prstGeom prst="rect">
              <a:avLst/>
            </a:prstGeom>
            <a:noFill/>
          </p:spPr>
        </p:pic>
        <p:sp>
          <p:nvSpPr>
            <p:cNvPr id="100" name="Rectangle 99">
              <a:extLst>
                <a:ext uri="{FF2B5EF4-FFF2-40B4-BE49-F238E27FC236}">
                  <a16:creationId xmlns:a16="http://schemas.microsoft.com/office/drawing/2014/main" id="{6B5B330D-52E0-43C9-80F6-D85D3DD51302}"/>
                </a:ext>
              </a:extLst>
            </p:cNvPr>
            <p:cNvSpPr/>
            <p:nvPr/>
          </p:nvSpPr>
          <p:spPr bwMode="auto">
            <a:xfrm>
              <a:off x="4488587" y="2607996"/>
              <a:ext cx="1560392" cy="359774"/>
            </a:xfrm>
            <a:prstGeom prst="rect">
              <a:avLst/>
            </a:prstGeom>
            <a:solidFill>
              <a:schemeClr val="accent3"/>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sv-SE" sz="1100" b="0" i="0" u="none" strike="noStrike" cap="none" normalizeH="0" baseline="0">
                  <a:ln>
                    <a:noFill/>
                  </a:ln>
                  <a:solidFill>
                    <a:schemeClr val="bg1"/>
                  </a:solidFill>
                  <a:effectLst/>
                </a:rPr>
                <a:t>Aggregation Clouds (100s)</a:t>
              </a:r>
            </a:p>
          </p:txBody>
        </p:sp>
        <p:sp>
          <p:nvSpPr>
            <p:cNvPr id="103" name="Rectangle 102">
              <a:extLst>
                <a:ext uri="{FF2B5EF4-FFF2-40B4-BE49-F238E27FC236}">
                  <a16:creationId xmlns:a16="http://schemas.microsoft.com/office/drawing/2014/main" id="{C5FD5736-E812-4896-82E5-CA90B84D9FF2}"/>
                </a:ext>
              </a:extLst>
            </p:cNvPr>
            <p:cNvSpPr/>
            <p:nvPr/>
          </p:nvSpPr>
          <p:spPr bwMode="auto">
            <a:xfrm>
              <a:off x="6597298" y="2607996"/>
              <a:ext cx="1560392" cy="359774"/>
            </a:xfrm>
            <a:prstGeom prst="rect">
              <a:avLst/>
            </a:prstGeom>
            <a:solidFill>
              <a:schemeClr val="accent3"/>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sv-SE" sz="1100" b="0" i="0" u="none" strike="noStrike" cap="none" normalizeH="0" baseline="0">
                  <a:ln>
                    <a:noFill/>
                  </a:ln>
                  <a:solidFill>
                    <a:schemeClr val="bg1"/>
                  </a:solidFill>
                  <a:effectLst/>
                </a:rPr>
                <a:t>Central  Clouds </a:t>
              </a:r>
              <a:br>
                <a:rPr kumimoji="0" lang="sv-SE" sz="1100" b="0" i="0" u="none" strike="noStrike" cap="none" normalizeH="0" baseline="0">
                  <a:ln>
                    <a:noFill/>
                  </a:ln>
                  <a:solidFill>
                    <a:schemeClr val="bg1"/>
                  </a:solidFill>
                  <a:effectLst/>
                </a:rPr>
              </a:br>
              <a:r>
                <a:rPr kumimoji="0" lang="sv-SE" sz="1100" b="0" i="0" u="none" strike="noStrike" cap="none" normalizeH="0" baseline="0">
                  <a:ln>
                    <a:noFill/>
                  </a:ln>
                  <a:solidFill>
                    <a:schemeClr val="bg1"/>
                  </a:solidFill>
                  <a:effectLst/>
                </a:rPr>
                <a:t>(10s)</a:t>
              </a:r>
            </a:p>
          </p:txBody>
        </p:sp>
        <p:sp>
          <p:nvSpPr>
            <p:cNvPr id="104" name="Rectangle 103">
              <a:extLst>
                <a:ext uri="{FF2B5EF4-FFF2-40B4-BE49-F238E27FC236}">
                  <a16:creationId xmlns:a16="http://schemas.microsoft.com/office/drawing/2014/main" id="{3E188B20-3047-490C-B7A6-A455E03C8454}"/>
                </a:ext>
              </a:extLst>
            </p:cNvPr>
            <p:cNvSpPr/>
            <p:nvPr/>
          </p:nvSpPr>
          <p:spPr bwMode="auto">
            <a:xfrm>
              <a:off x="2135832" y="2607996"/>
              <a:ext cx="1804436" cy="359774"/>
            </a:xfrm>
            <a:prstGeom prst="rect">
              <a:avLst/>
            </a:prstGeom>
            <a:solidFill>
              <a:schemeClr val="accent3"/>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sv-SE" sz="1100" b="0" i="0" u="none" strike="noStrike" cap="none" normalizeH="0" baseline="0">
                  <a:ln>
                    <a:noFill/>
                  </a:ln>
                  <a:solidFill>
                    <a:schemeClr val="bg1"/>
                  </a:solidFill>
                  <a:effectLst/>
                </a:rPr>
                <a:t>Access Clouds / On Prem (1000s)</a:t>
              </a:r>
            </a:p>
          </p:txBody>
        </p:sp>
        <p:sp>
          <p:nvSpPr>
            <p:cNvPr id="105" name="Rounded Rectangle 59">
              <a:extLst>
                <a:ext uri="{FF2B5EF4-FFF2-40B4-BE49-F238E27FC236}">
                  <a16:creationId xmlns:a16="http://schemas.microsoft.com/office/drawing/2014/main" id="{881B6C07-3624-4EA5-9CEA-01B585D810CF}"/>
                </a:ext>
              </a:extLst>
            </p:cNvPr>
            <p:cNvSpPr>
              <a:spLocks noChangeArrowheads="1"/>
            </p:cNvSpPr>
            <p:nvPr/>
          </p:nvSpPr>
          <p:spPr bwMode="auto">
            <a:xfrm>
              <a:off x="2125986" y="1853865"/>
              <a:ext cx="6031704" cy="457200"/>
            </a:xfrm>
            <a:prstGeom prst="rect">
              <a:avLst/>
            </a:prstGeom>
            <a:solidFill>
              <a:schemeClr val="accent2"/>
            </a:solidFill>
            <a:ln w="12700" cmpd="sng">
              <a:noFill/>
              <a:round/>
              <a:headEnd/>
              <a:tailEnd/>
            </a:ln>
          </p:spPr>
          <p:txBody>
            <a:bodyPr wrap="none" lIns="91440" tIns="45718" rIns="91440" bIns="45718" anchor="ct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altLang="en-US" sz="1200" kern="0">
                  <a:solidFill>
                    <a:schemeClr val="bg1"/>
                  </a:solidFill>
                </a:rPr>
                <a:t>Orchestration</a:t>
              </a:r>
              <a:br>
                <a:rPr lang="en-US" altLang="en-US" sz="1200" kern="0">
                  <a:solidFill>
                    <a:schemeClr val="bg1"/>
                  </a:solidFill>
                </a:rPr>
              </a:br>
              <a:r>
                <a:rPr lang="en-US" altLang="en-US" sz="1200" kern="0">
                  <a:solidFill>
                    <a:schemeClr val="bg1"/>
                  </a:solidFill>
                </a:rPr>
                <a:t>(automated application placement, lifecycle management &amp; networking)</a:t>
              </a:r>
              <a:endParaRPr kumimoji="0" lang="en-US" altLang="en-US" sz="1200" b="0" i="0" u="none" strike="noStrike" kern="0" cap="none" spc="0" normalizeH="0" baseline="0" noProof="0">
                <a:ln>
                  <a:noFill/>
                </a:ln>
                <a:solidFill>
                  <a:schemeClr val="bg1"/>
                </a:solidFill>
                <a:effectLst/>
                <a:uLnTx/>
                <a:uFillTx/>
              </a:endParaRPr>
            </a:p>
          </p:txBody>
        </p:sp>
        <p:sp>
          <p:nvSpPr>
            <p:cNvPr id="15" name="Arrow: Pentagon 14"/>
            <p:cNvSpPr/>
            <p:nvPr/>
          </p:nvSpPr>
          <p:spPr bwMode="auto">
            <a:xfrm rot="5400000">
              <a:off x="2947702" y="2275404"/>
              <a:ext cx="241788" cy="306723"/>
            </a:xfrm>
            <a:prstGeom prst="homePlate">
              <a:avLst/>
            </a:prstGeom>
            <a:solidFill>
              <a:schemeClr val="tx1">
                <a:lumMod val="10000"/>
                <a:lumOff val="90000"/>
              </a:schemeClr>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err="1">
                <a:ln>
                  <a:noFill/>
                </a:ln>
                <a:solidFill>
                  <a:schemeClr val="bg1"/>
                </a:solidFill>
                <a:effectLst/>
                <a:latin typeface="+mn-lt"/>
              </a:endParaRPr>
            </a:p>
          </p:txBody>
        </p:sp>
        <p:sp>
          <p:nvSpPr>
            <p:cNvPr id="120" name="Arrow: Pentagon 119"/>
            <p:cNvSpPr/>
            <p:nvPr/>
          </p:nvSpPr>
          <p:spPr bwMode="auto">
            <a:xfrm rot="5400000">
              <a:off x="4108631" y="2275404"/>
              <a:ext cx="241788" cy="306723"/>
            </a:xfrm>
            <a:prstGeom prst="homePlate">
              <a:avLst/>
            </a:prstGeom>
            <a:solidFill>
              <a:schemeClr val="tx1">
                <a:lumMod val="10000"/>
                <a:lumOff val="90000"/>
              </a:schemeClr>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err="1">
                <a:ln>
                  <a:noFill/>
                </a:ln>
                <a:solidFill>
                  <a:schemeClr val="bg1"/>
                </a:solidFill>
                <a:effectLst/>
                <a:latin typeface="+mn-lt"/>
              </a:endParaRPr>
            </a:p>
          </p:txBody>
        </p:sp>
        <p:sp>
          <p:nvSpPr>
            <p:cNvPr id="123" name="Arrow: Pentagon 122"/>
            <p:cNvSpPr/>
            <p:nvPr/>
          </p:nvSpPr>
          <p:spPr bwMode="auto">
            <a:xfrm rot="5400000">
              <a:off x="5149516" y="2275404"/>
              <a:ext cx="241788" cy="306723"/>
            </a:xfrm>
            <a:prstGeom prst="homePlate">
              <a:avLst/>
            </a:prstGeom>
            <a:solidFill>
              <a:schemeClr val="tx1">
                <a:lumMod val="10000"/>
                <a:lumOff val="90000"/>
              </a:schemeClr>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err="1">
                <a:ln>
                  <a:noFill/>
                </a:ln>
                <a:solidFill>
                  <a:schemeClr val="bg1"/>
                </a:solidFill>
                <a:effectLst/>
                <a:latin typeface="+mn-lt"/>
              </a:endParaRPr>
            </a:p>
          </p:txBody>
        </p:sp>
        <p:sp>
          <p:nvSpPr>
            <p:cNvPr id="127" name="Arrow: Pentagon 126"/>
            <p:cNvSpPr/>
            <p:nvPr/>
          </p:nvSpPr>
          <p:spPr bwMode="auto">
            <a:xfrm rot="5400000">
              <a:off x="6210974" y="2275404"/>
              <a:ext cx="241788" cy="306723"/>
            </a:xfrm>
            <a:prstGeom prst="homePlate">
              <a:avLst/>
            </a:prstGeom>
            <a:solidFill>
              <a:schemeClr val="tx1">
                <a:lumMod val="10000"/>
                <a:lumOff val="90000"/>
              </a:schemeClr>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err="1">
                <a:ln>
                  <a:noFill/>
                </a:ln>
                <a:solidFill>
                  <a:schemeClr val="bg1"/>
                </a:solidFill>
                <a:effectLst/>
                <a:latin typeface="+mn-lt"/>
              </a:endParaRPr>
            </a:p>
          </p:txBody>
        </p:sp>
        <p:sp>
          <p:nvSpPr>
            <p:cNvPr id="128" name="Arrow: Pentagon 127"/>
            <p:cNvSpPr/>
            <p:nvPr/>
          </p:nvSpPr>
          <p:spPr bwMode="auto">
            <a:xfrm rot="5400000">
              <a:off x="7236745" y="2275404"/>
              <a:ext cx="241788" cy="306723"/>
            </a:xfrm>
            <a:prstGeom prst="homePlate">
              <a:avLst/>
            </a:prstGeom>
            <a:solidFill>
              <a:schemeClr val="tx1">
                <a:lumMod val="10000"/>
                <a:lumOff val="90000"/>
              </a:schemeClr>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err="1">
                <a:ln>
                  <a:noFill/>
                </a:ln>
                <a:solidFill>
                  <a:schemeClr val="bg1"/>
                </a:solidFill>
                <a:effectLst/>
                <a:latin typeface="+mn-lt"/>
              </a:endParaRPr>
            </a:p>
          </p:txBody>
        </p:sp>
      </p:grpSp>
      <p:sp>
        <p:nvSpPr>
          <p:cNvPr id="110" name="TextBox 109">
            <a:extLst>
              <a:ext uri="{FF2B5EF4-FFF2-40B4-BE49-F238E27FC236}">
                <a16:creationId xmlns:a16="http://schemas.microsoft.com/office/drawing/2014/main" id="{CA0AFEEB-44F7-448F-B98D-974D99B4038C}"/>
              </a:ext>
            </a:extLst>
          </p:cNvPr>
          <p:cNvSpPr txBox="1"/>
          <p:nvPr/>
        </p:nvSpPr>
        <p:spPr bwMode="auto">
          <a:xfrm>
            <a:off x="19375" y="2917709"/>
            <a:ext cx="1460455" cy="775015"/>
          </a:xfrm>
          <a:prstGeom prst="rect">
            <a:avLst/>
          </a:prstGeom>
          <a:noFill/>
          <a:ln w="9525">
            <a:noFill/>
            <a:miter lim="800000"/>
            <a:headEnd/>
            <a:tailEnd/>
          </a:ln>
        </p:spPr>
        <p:txBody>
          <a:bodyPr vert="horz" wrap="none" lIns="72000" tIns="36000" rIns="0" bIns="0" numCol="1" rtlCol="0" anchor="ctr" anchorCtr="0" compatLnSpc="1">
            <a:prstTxWarp prst="textNoShape">
              <a:avLst/>
            </a:prstTxWarp>
            <a:spAutoFit/>
          </a:bodyPr>
          <a:lstStyle/>
          <a:p>
            <a:pPr>
              <a:buClr>
                <a:schemeClr val="tx1"/>
              </a:buClr>
            </a:pPr>
            <a:r>
              <a:rPr lang="en-US" sz="1200" b="1" u="sng"/>
              <a:t>Critical Comm.</a:t>
            </a:r>
            <a:br>
              <a:rPr lang="en-US" sz="1200"/>
            </a:br>
            <a:r>
              <a:rPr lang="en-US" sz="1200"/>
              <a:t>Very high availability</a:t>
            </a:r>
            <a:br>
              <a:rPr lang="en-US" sz="1200"/>
            </a:br>
            <a:r>
              <a:rPr lang="en-US" sz="1200"/>
              <a:t>Very high reliability</a:t>
            </a:r>
            <a:br>
              <a:rPr lang="en-US" sz="1200"/>
            </a:br>
            <a:r>
              <a:rPr lang="en-US" sz="1200"/>
              <a:t>Very Low Latency</a:t>
            </a:r>
          </a:p>
        </p:txBody>
      </p:sp>
      <p:sp>
        <p:nvSpPr>
          <p:cNvPr id="132" name="Oval 365">
            <a:extLst>
              <a:ext uri="{FF2B5EF4-FFF2-40B4-BE49-F238E27FC236}">
                <a16:creationId xmlns:a16="http://schemas.microsoft.com/office/drawing/2014/main" id="{36C83EC0-38B0-4294-8168-B7F5BA4E6353}"/>
              </a:ext>
            </a:extLst>
          </p:cNvPr>
          <p:cNvSpPr/>
          <p:nvPr/>
        </p:nvSpPr>
        <p:spPr bwMode="auto">
          <a:xfrm>
            <a:off x="7743923" y="3645260"/>
            <a:ext cx="394643" cy="388599"/>
          </a:xfrm>
          <a:prstGeom prst="ellipse">
            <a:avLst/>
          </a:prstGeom>
          <a:solidFill>
            <a:schemeClr val="accent5"/>
          </a:solidFill>
          <a:ln w="19050" cap="flat" cmpd="sng" algn="ctr">
            <a:noFill/>
            <a:prstDash val="solid"/>
            <a:round/>
            <a:headEnd type="none" w="med" len="med"/>
            <a:tailEnd type="none" w="med" len="med"/>
          </a:ln>
          <a:effectLst/>
        </p:spPr>
        <p:txBody>
          <a:bodyPr wrap="none" lIns="72000" rIns="72000" anchor="ctr"/>
          <a:lstStyle/>
          <a:p>
            <a:pPr marL="0" marR="0" lvl="0" indent="0" algn="ctr" defTabSz="914354" rtl="0" eaLnBrk="1" fontAlgn="base" latinLnBrk="0" hangingPunct="1">
              <a:lnSpc>
                <a:spcPct val="100000"/>
              </a:lnSpc>
              <a:spcBef>
                <a:spcPct val="5000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ea typeface="Ericsson Hilda" charset="0"/>
                <a:cs typeface="Ericsson Hilda" charset="0"/>
                <a:sym typeface="Arial"/>
              </a:rPr>
              <a:t>APP</a:t>
            </a:r>
          </a:p>
        </p:txBody>
      </p:sp>
      <p:sp>
        <p:nvSpPr>
          <p:cNvPr id="133" name="Oval 233">
            <a:extLst>
              <a:ext uri="{FF2B5EF4-FFF2-40B4-BE49-F238E27FC236}">
                <a16:creationId xmlns:a16="http://schemas.microsoft.com/office/drawing/2014/main" id="{95D00E0A-82BE-449F-98A1-133FE67A110A}"/>
              </a:ext>
            </a:extLst>
          </p:cNvPr>
          <p:cNvSpPr/>
          <p:nvPr/>
        </p:nvSpPr>
        <p:spPr bwMode="auto">
          <a:xfrm>
            <a:off x="7341059" y="3653564"/>
            <a:ext cx="395136" cy="388390"/>
          </a:xfrm>
          <a:prstGeom prst="ellipse">
            <a:avLst/>
          </a:prstGeom>
          <a:solidFill>
            <a:schemeClr val="accent1"/>
          </a:solidFill>
          <a:ln w="19050" cap="flat" cmpd="sng" algn="ctr">
            <a:no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ea typeface="Ericsson Hilda" charset="0"/>
                <a:cs typeface="Ericsson Hilda" charset="0"/>
                <a:sym typeface="Arial"/>
              </a:rPr>
              <a:t>VNF</a:t>
            </a:r>
          </a:p>
        </p:txBody>
      </p:sp>
      <p:sp>
        <p:nvSpPr>
          <p:cNvPr id="135" name="Rektangel 133">
            <a:extLst>
              <a:ext uri="{FF2B5EF4-FFF2-40B4-BE49-F238E27FC236}">
                <a16:creationId xmlns:a16="http://schemas.microsoft.com/office/drawing/2014/main" id="{B03BF351-C492-46C2-A941-1583F08132B5}"/>
              </a:ext>
            </a:extLst>
          </p:cNvPr>
          <p:cNvSpPr/>
          <p:nvPr/>
        </p:nvSpPr>
        <p:spPr bwMode="auto">
          <a:xfrm>
            <a:off x="1507034" y="3964681"/>
            <a:ext cx="1463040" cy="396416"/>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none" lIns="91440" tIns="91440" rIns="91440" bIns="91440" numCol="1" rtlCol="0" anchor="ctr" anchorCtr="0" compatLnSpc="1">
            <a:prstTxWarp prst="textNoShape">
              <a:avLst/>
            </a:prstTxWarp>
          </a:bodyPr>
          <a:lstStyle/>
          <a:p>
            <a:pPr marL="0" marR="0" lvl="0" indent="0" defTabSz="914377" rtl="0" eaLnBrk="1" fontAlgn="base" latinLnBrk="0" hangingPunct="0">
              <a:lnSpc>
                <a:spcPct val="100000"/>
              </a:lnSpc>
              <a:spcBef>
                <a:spcPct val="50000"/>
              </a:spcBef>
              <a:spcAft>
                <a:spcPct val="0"/>
              </a:spcAft>
              <a:buClrTx/>
              <a:buSzTx/>
              <a:buFontTx/>
              <a:buNone/>
              <a:tabLst/>
              <a:defRPr/>
            </a:pPr>
            <a:r>
              <a:rPr kumimoji="0" lang="sv-SE" sz="1400" b="0" i="0" u="none" strike="noStrike" kern="0" cap="none" spc="0" normalizeH="0" baseline="0" noProof="0">
                <a:ln>
                  <a:noFill/>
                </a:ln>
                <a:effectLst/>
                <a:uLnTx/>
                <a:uFillTx/>
                <a:ea typeface="+mn-ea"/>
                <a:cs typeface="+mn-cs"/>
                <a:sym typeface="Arial"/>
              </a:rPr>
              <a:t>eMBB</a:t>
            </a:r>
          </a:p>
        </p:txBody>
      </p:sp>
      <p:cxnSp>
        <p:nvCxnSpPr>
          <p:cNvPr id="136" name="Rak 160">
            <a:extLst>
              <a:ext uri="{FF2B5EF4-FFF2-40B4-BE49-F238E27FC236}">
                <a16:creationId xmlns:a16="http://schemas.microsoft.com/office/drawing/2014/main" id="{C25178E4-029C-4B88-842F-8992E0B3A79E}"/>
              </a:ext>
            </a:extLst>
          </p:cNvPr>
          <p:cNvCxnSpPr>
            <a:cxnSpLocks/>
          </p:cNvCxnSpPr>
          <p:nvPr/>
        </p:nvCxnSpPr>
        <p:spPr bwMode="auto">
          <a:xfrm flipH="1">
            <a:off x="2981485" y="4127101"/>
            <a:ext cx="193254" cy="17583"/>
          </a:xfrm>
          <a:prstGeom prst="line">
            <a:avLst/>
          </a:prstGeom>
          <a:solidFill>
            <a:schemeClr val="accent1"/>
          </a:solidFill>
          <a:ln w="12700" cap="flat" cmpd="sng" algn="ctr">
            <a:solidFill>
              <a:schemeClr val="tx1">
                <a:lumMod val="50000"/>
              </a:schemeClr>
            </a:solidFill>
            <a:prstDash val="solid"/>
            <a:round/>
            <a:headEnd type="none" w="med" len="med"/>
            <a:tailEnd type="oval" w="med" len="med"/>
          </a:ln>
          <a:effectLst/>
        </p:spPr>
      </p:cxnSp>
      <p:sp>
        <p:nvSpPr>
          <p:cNvPr id="144" name="Oval 365">
            <a:extLst>
              <a:ext uri="{FF2B5EF4-FFF2-40B4-BE49-F238E27FC236}">
                <a16:creationId xmlns:a16="http://schemas.microsoft.com/office/drawing/2014/main" id="{41A2EB26-DD47-40B6-AD1E-B0F032FEA2DD}"/>
              </a:ext>
            </a:extLst>
          </p:cNvPr>
          <p:cNvSpPr/>
          <p:nvPr/>
        </p:nvSpPr>
        <p:spPr bwMode="auto">
          <a:xfrm>
            <a:off x="7746072" y="4042277"/>
            <a:ext cx="394643" cy="388599"/>
          </a:xfrm>
          <a:prstGeom prst="ellipse">
            <a:avLst/>
          </a:prstGeom>
          <a:solidFill>
            <a:schemeClr val="accent5"/>
          </a:solidFill>
          <a:ln w="19050" cap="flat" cmpd="sng" algn="ctr">
            <a:noFill/>
            <a:prstDash val="solid"/>
            <a:round/>
            <a:headEnd type="none" w="med" len="med"/>
            <a:tailEnd type="none" w="med" len="med"/>
          </a:ln>
          <a:effectLst/>
        </p:spPr>
        <p:txBody>
          <a:bodyPr wrap="none" lIns="72000" rIns="72000" anchor="ctr"/>
          <a:lstStyle/>
          <a:p>
            <a:pPr marL="0" marR="0" lvl="0" indent="0" algn="ctr" defTabSz="914354" rtl="0" eaLnBrk="1" fontAlgn="base" latinLnBrk="0" hangingPunct="1">
              <a:lnSpc>
                <a:spcPct val="100000"/>
              </a:lnSpc>
              <a:spcBef>
                <a:spcPct val="5000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ea typeface="Ericsson Hilda" charset="0"/>
                <a:cs typeface="Ericsson Hilda" charset="0"/>
                <a:sym typeface="Arial"/>
              </a:rPr>
              <a:t>APP</a:t>
            </a:r>
          </a:p>
        </p:txBody>
      </p:sp>
      <p:sp>
        <p:nvSpPr>
          <p:cNvPr id="145" name="Oval 233">
            <a:extLst>
              <a:ext uri="{FF2B5EF4-FFF2-40B4-BE49-F238E27FC236}">
                <a16:creationId xmlns:a16="http://schemas.microsoft.com/office/drawing/2014/main" id="{45826832-2951-4F54-9046-FFB4CA1AD234}"/>
              </a:ext>
            </a:extLst>
          </p:cNvPr>
          <p:cNvSpPr/>
          <p:nvPr/>
        </p:nvSpPr>
        <p:spPr bwMode="auto">
          <a:xfrm>
            <a:off x="7343208" y="4050581"/>
            <a:ext cx="395136" cy="388390"/>
          </a:xfrm>
          <a:prstGeom prst="ellipse">
            <a:avLst/>
          </a:prstGeom>
          <a:solidFill>
            <a:schemeClr val="accent1"/>
          </a:solidFill>
          <a:ln w="19050" cap="flat" cmpd="sng" algn="ctr">
            <a:no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ea typeface="Ericsson Hilda" charset="0"/>
                <a:cs typeface="Ericsson Hilda" charset="0"/>
                <a:sym typeface="Arial"/>
              </a:rPr>
              <a:t>VNF</a:t>
            </a:r>
          </a:p>
        </p:txBody>
      </p:sp>
      <p:sp>
        <p:nvSpPr>
          <p:cNvPr id="146" name="TextBox 145">
            <a:extLst>
              <a:ext uri="{FF2B5EF4-FFF2-40B4-BE49-F238E27FC236}">
                <a16:creationId xmlns:a16="http://schemas.microsoft.com/office/drawing/2014/main" id="{BBC28EA0-57CA-4CA8-90B5-0FE216E68417}"/>
              </a:ext>
            </a:extLst>
          </p:cNvPr>
          <p:cNvSpPr txBox="1"/>
          <p:nvPr/>
        </p:nvSpPr>
        <p:spPr bwMode="auto">
          <a:xfrm>
            <a:off x="22342" y="3964681"/>
            <a:ext cx="1454043" cy="775015"/>
          </a:xfrm>
          <a:prstGeom prst="rect">
            <a:avLst/>
          </a:prstGeom>
          <a:noFill/>
          <a:ln w="9525">
            <a:noFill/>
            <a:miter lim="800000"/>
            <a:headEnd/>
            <a:tailEnd/>
          </a:ln>
        </p:spPr>
        <p:txBody>
          <a:bodyPr vert="horz" wrap="none" lIns="72000" tIns="36000" rIns="0" bIns="0" numCol="1" rtlCol="0" anchor="ctr" anchorCtr="0" compatLnSpc="1">
            <a:prstTxWarp prst="textNoShape">
              <a:avLst/>
            </a:prstTxWarp>
            <a:spAutoFit/>
          </a:bodyPr>
          <a:lstStyle/>
          <a:p>
            <a:pPr>
              <a:buClr>
                <a:schemeClr val="tx1"/>
              </a:buClr>
            </a:pPr>
            <a:r>
              <a:rPr lang="en-US" sz="1200" b="1" u="sng" err="1"/>
              <a:t>eMBB</a:t>
            </a:r>
            <a:br>
              <a:rPr lang="en-US" sz="1200"/>
            </a:br>
            <a:r>
              <a:rPr lang="en-US" sz="1200"/>
              <a:t>Wide Area coverage</a:t>
            </a:r>
            <a:br>
              <a:rPr lang="en-US" sz="1200"/>
            </a:br>
            <a:r>
              <a:rPr lang="en-US" sz="1200"/>
              <a:t>Internet access</a:t>
            </a:r>
            <a:br>
              <a:rPr lang="en-US" sz="1200"/>
            </a:br>
            <a:r>
              <a:rPr lang="en-US" sz="1200"/>
              <a:t>Operator services</a:t>
            </a:r>
          </a:p>
        </p:txBody>
      </p:sp>
      <p:sp>
        <p:nvSpPr>
          <p:cNvPr id="147" name="TextBox 146">
            <a:extLst>
              <a:ext uri="{FF2B5EF4-FFF2-40B4-BE49-F238E27FC236}">
                <a16:creationId xmlns:a16="http://schemas.microsoft.com/office/drawing/2014/main" id="{88C5E293-AAF8-40F3-B521-6431F714C122}"/>
              </a:ext>
            </a:extLst>
          </p:cNvPr>
          <p:cNvSpPr txBox="1"/>
          <p:nvPr/>
        </p:nvSpPr>
        <p:spPr bwMode="auto">
          <a:xfrm>
            <a:off x="14215" y="4877333"/>
            <a:ext cx="1438425" cy="959681"/>
          </a:xfrm>
          <a:prstGeom prst="rect">
            <a:avLst/>
          </a:prstGeom>
          <a:noFill/>
          <a:ln w="9525">
            <a:noFill/>
            <a:miter lim="800000"/>
            <a:headEnd/>
            <a:tailEnd/>
          </a:ln>
        </p:spPr>
        <p:txBody>
          <a:bodyPr vert="horz" wrap="square" lIns="72000" tIns="36000" rIns="0" bIns="0" numCol="1" rtlCol="0" anchor="ctr" anchorCtr="0" compatLnSpc="1">
            <a:prstTxWarp prst="textNoShape">
              <a:avLst/>
            </a:prstTxWarp>
            <a:spAutoFit/>
          </a:bodyPr>
          <a:lstStyle/>
          <a:p>
            <a:pPr>
              <a:buClr>
                <a:schemeClr val="tx1"/>
              </a:buClr>
            </a:pPr>
            <a:r>
              <a:rPr lang="en-US" sz="1200" b="1" u="sng"/>
              <a:t>Industry &amp; </a:t>
            </a:r>
            <a:br>
              <a:rPr lang="en-US" sz="1200" b="1" u="sng"/>
            </a:br>
            <a:r>
              <a:rPr lang="en-US" sz="1200" b="1" u="sng"/>
              <a:t>Enterprise</a:t>
            </a:r>
            <a:br>
              <a:rPr lang="en-US" sz="1200"/>
            </a:br>
            <a:r>
              <a:rPr lang="en-US" sz="1200"/>
              <a:t>High availability</a:t>
            </a:r>
            <a:br>
              <a:rPr lang="en-US" sz="1200"/>
            </a:br>
            <a:r>
              <a:rPr lang="en-US" sz="1200"/>
              <a:t>High reliability</a:t>
            </a:r>
            <a:br>
              <a:rPr lang="en-US" sz="1200"/>
            </a:br>
            <a:r>
              <a:rPr lang="en-US" sz="1200"/>
              <a:t>Low Latency</a:t>
            </a:r>
          </a:p>
        </p:txBody>
      </p:sp>
      <p:sp>
        <p:nvSpPr>
          <p:cNvPr id="149" name="TextBox 148">
            <a:extLst>
              <a:ext uri="{FF2B5EF4-FFF2-40B4-BE49-F238E27FC236}">
                <a16:creationId xmlns:a16="http://schemas.microsoft.com/office/drawing/2014/main" id="{CB584FB6-61F1-494C-9CFC-3C20940123C5}"/>
              </a:ext>
            </a:extLst>
          </p:cNvPr>
          <p:cNvSpPr txBox="1"/>
          <p:nvPr/>
        </p:nvSpPr>
        <p:spPr bwMode="auto">
          <a:xfrm>
            <a:off x="22342" y="5837014"/>
            <a:ext cx="1274955" cy="775015"/>
          </a:xfrm>
          <a:prstGeom prst="rect">
            <a:avLst/>
          </a:prstGeom>
          <a:noFill/>
          <a:ln w="9525">
            <a:noFill/>
            <a:miter lim="800000"/>
            <a:headEnd/>
            <a:tailEnd/>
          </a:ln>
        </p:spPr>
        <p:txBody>
          <a:bodyPr vert="horz" wrap="none" lIns="72000" tIns="36000" rIns="0" bIns="0" numCol="1" rtlCol="0" anchor="ctr" anchorCtr="0" compatLnSpc="1">
            <a:prstTxWarp prst="textNoShape">
              <a:avLst/>
            </a:prstTxWarp>
            <a:spAutoFit/>
          </a:bodyPr>
          <a:lstStyle/>
          <a:p>
            <a:pPr>
              <a:buClr>
                <a:schemeClr val="tx1"/>
              </a:buClr>
            </a:pPr>
            <a:r>
              <a:rPr lang="en-US" sz="1200" b="1" u="sng"/>
              <a:t>Massive MTC</a:t>
            </a:r>
            <a:br>
              <a:rPr lang="en-US" sz="1200"/>
            </a:br>
            <a:r>
              <a:rPr lang="en-US" sz="1200"/>
              <a:t>Low cost</a:t>
            </a:r>
            <a:br>
              <a:rPr lang="en-US" sz="1200"/>
            </a:br>
            <a:r>
              <a:rPr lang="en-US" sz="1200"/>
              <a:t>Low energy</a:t>
            </a:r>
            <a:br>
              <a:rPr lang="en-US" sz="1200"/>
            </a:br>
            <a:r>
              <a:rPr lang="en-US" sz="1200"/>
              <a:t>Massive numbers</a:t>
            </a:r>
          </a:p>
        </p:txBody>
      </p:sp>
    </p:spTree>
    <p:extLst>
      <p:ext uri="{BB962C8B-B14F-4D97-AF65-F5344CB8AC3E}">
        <p14:creationId xmlns:p14="http://schemas.microsoft.com/office/powerpoint/2010/main" val="33426025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TextBox 283">
            <a:extLst>
              <a:ext uri="{FF2B5EF4-FFF2-40B4-BE49-F238E27FC236}">
                <a16:creationId xmlns:a16="http://schemas.microsoft.com/office/drawing/2014/main" id="{E60BDF3B-B5F2-491F-AA8A-345E1A239161}"/>
              </a:ext>
            </a:extLst>
          </p:cNvPr>
          <p:cNvSpPr txBox="1"/>
          <p:nvPr/>
        </p:nvSpPr>
        <p:spPr>
          <a:xfrm>
            <a:off x="7429684" y="1726374"/>
            <a:ext cx="1911712" cy="340519"/>
          </a:xfrm>
          <a:prstGeom prst="roundRect">
            <a:avLst/>
          </a:prstGeom>
          <a:solidFill>
            <a:schemeClr val="tx2"/>
          </a:solidFill>
        </p:spPr>
        <p:txBody>
          <a:bodyPr wrap="square" rtlCol="0">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sv-SE" sz="1400" b="0" i="0" u="none" strike="noStrike" kern="1200" cap="none" spc="0" normalizeH="0" baseline="0" noProof="0">
                <a:ln>
                  <a:noFill/>
                </a:ln>
                <a:solidFill>
                  <a:srgbClr val="FFFFFF"/>
                </a:solidFill>
                <a:effectLst/>
                <a:uLnTx/>
                <a:uFillTx/>
                <a:ea typeface="+mn-ea"/>
                <a:cs typeface="+mn-cs"/>
              </a:rPr>
              <a:t>DECOR</a:t>
            </a:r>
          </a:p>
        </p:txBody>
      </p:sp>
      <p:sp>
        <p:nvSpPr>
          <p:cNvPr id="114" name="Content Placeholder 45"/>
          <p:cNvSpPr>
            <a:spLocks noGrp="1"/>
          </p:cNvSpPr>
          <p:nvPr>
            <p:ph sz="quarter" idx="3"/>
          </p:nvPr>
        </p:nvSpPr>
        <p:spPr>
          <a:xfrm>
            <a:off x="2468029" y="5248280"/>
            <a:ext cx="2046984" cy="830997"/>
          </a:xfrm>
        </p:spPr>
        <p:txBody>
          <a:bodyPr wrap="square">
            <a:spAutoFit/>
          </a:bodyPr>
          <a:lstStyle/>
          <a:p>
            <a:pPr>
              <a:spcBef>
                <a:spcPts val="600"/>
              </a:spcBef>
            </a:pPr>
            <a:r>
              <a:rPr lang="en-US" sz="1100"/>
              <a:t>Separate DNN/APNs for isolating UP sessions</a:t>
            </a:r>
          </a:p>
          <a:p>
            <a:pPr>
              <a:spcBef>
                <a:spcPts val="600"/>
              </a:spcBef>
            </a:pPr>
            <a:r>
              <a:rPr lang="en-US" sz="1100"/>
              <a:t>Requires CN support</a:t>
            </a:r>
          </a:p>
          <a:p>
            <a:pPr>
              <a:spcBef>
                <a:spcPts val="600"/>
              </a:spcBef>
            </a:pPr>
            <a:r>
              <a:rPr lang="en-US" sz="1100"/>
              <a:t>All device types supported</a:t>
            </a:r>
          </a:p>
        </p:txBody>
      </p:sp>
      <p:sp>
        <p:nvSpPr>
          <p:cNvPr id="131" name="Content Placeholder 45"/>
          <p:cNvSpPr>
            <a:spLocks noGrp="1"/>
          </p:cNvSpPr>
          <p:nvPr>
            <p:ph sz="quarter" idx="2"/>
          </p:nvPr>
        </p:nvSpPr>
        <p:spPr>
          <a:xfrm>
            <a:off x="45265" y="5267864"/>
            <a:ext cx="2190923" cy="1073559"/>
          </a:xfrm>
        </p:spPr>
        <p:txBody>
          <a:bodyPr wrap="square">
            <a:spAutoFit/>
          </a:bodyPr>
          <a:lstStyle/>
          <a:p>
            <a:pPr>
              <a:spcBef>
                <a:spcPts val="600"/>
              </a:spcBef>
            </a:pPr>
            <a:r>
              <a:rPr lang="en-US" sz="1100"/>
              <a:t>CN selection by RAN using  PLMN ID’s</a:t>
            </a:r>
          </a:p>
          <a:p>
            <a:pPr>
              <a:spcBef>
                <a:spcPts val="600"/>
              </a:spcBef>
            </a:pPr>
            <a:r>
              <a:rPr lang="en-US" sz="1100"/>
              <a:t>Requires RAN and Core support</a:t>
            </a:r>
          </a:p>
          <a:p>
            <a:pPr>
              <a:spcBef>
                <a:spcPts val="600"/>
              </a:spcBef>
            </a:pPr>
            <a:r>
              <a:rPr lang="en-US" sz="1100"/>
              <a:t>All device types supported</a:t>
            </a:r>
          </a:p>
        </p:txBody>
      </p:sp>
      <p:sp>
        <p:nvSpPr>
          <p:cNvPr id="46" name="Content Placeholder 45"/>
          <p:cNvSpPr>
            <a:spLocks noGrp="1"/>
          </p:cNvSpPr>
          <p:nvPr>
            <p:ph sz="quarter" idx="1"/>
          </p:nvPr>
        </p:nvSpPr>
        <p:spPr>
          <a:xfrm>
            <a:off x="7331866" y="5242525"/>
            <a:ext cx="2019762" cy="1073559"/>
          </a:xfrm>
        </p:spPr>
        <p:txBody>
          <a:bodyPr wrap="square">
            <a:spAutoFit/>
          </a:bodyPr>
          <a:lstStyle/>
          <a:p>
            <a:pPr>
              <a:spcBef>
                <a:spcPts val="600"/>
              </a:spcBef>
            </a:pPr>
            <a:r>
              <a:rPr lang="en-US" sz="1100"/>
              <a:t>CN selection using  HSS info (UE Usage Type)</a:t>
            </a:r>
          </a:p>
          <a:p>
            <a:pPr>
              <a:spcBef>
                <a:spcPts val="600"/>
              </a:spcBef>
            </a:pPr>
            <a:r>
              <a:rPr lang="en-US" sz="1100"/>
              <a:t>Requires CN and RAN support</a:t>
            </a:r>
          </a:p>
          <a:p>
            <a:pPr>
              <a:spcBef>
                <a:spcPts val="600"/>
              </a:spcBef>
            </a:pPr>
            <a:r>
              <a:rPr lang="en-US" sz="1100"/>
              <a:t>All device types supported</a:t>
            </a:r>
          </a:p>
        </p:txBody>
      </p:sp>
      <p:sp>
        <p:nvSpPr>
          <p:cNvPr id="132" name="TextBox 131"/>
          <p:cNvSpPr txBox="1"/>
          <p:nvPr/>
        </p:nvSpPr>
        <p:spPr>
          <a:xfrm>
            <a:off x="246103" y="1698134"/>
            <a:ext cx="2080920" cy="340519"/>
          </a:xfrm>
          <a:prstGeom prst="roundRect">
            <a:avLst/>
          </a:prstGeom>
          <a:solidFill>
            <a:schemeClr val="tx2"/>
          </a:solidFill>
        </p:spPr>
        <p:txBody>
          <a:bodyPr wrap="square" rtlCol="0">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sv-SE" sz="1400" b="0" i="0" u="none" strike="noStrike" kern="1200" cap="none" spc="0" normalizeH="0" baseline="0" noProof="0">
                <a:ln>
                  <a:noFill/>
                </a:ln>
                <a:solidFill>
                  <a:srgbClr val="FFFFFF"/>
                </a:solidFill>
                <a:effectLst/>
                <a:uLnTx/>
                <a:uFillTx/>
                <a:ea typeface="+mn-ea"/>
                <a:cs typeface="+mn-cs"/>
              </a:rPr>
              <a:t>PLMN</a:t>
            </a:r>
          </a:p>
        </p:txBody>
      </p:sp>
      <p:sp>
        <p:nvSpPr>
          <p:cNvPr id="137" name="Cloud 129"/>
          <p:cNvSpPr/>
          <p:nvPr/>
        </p:nvSpPr>
        <p:spPr bwMode="auto">
          <a:xfrm>
            <a:off x="1433578" y="2212977"/>
            <a:ext cx="997490" cy="749693"/>
          </a:xfrm>
          <a:prstGeom prst="cloud">
            <a:avLst/>
          </a:prstGeom>
          <a:solidFill>
            <a:schemeClr val="bg1"/>
          </a:solidFill>
          <a:ln w="15875" cap="flat" cmpd="sng" algn="ctr">
            <a:solidFill>
              <a:schemeClr val="tx2"/>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sv-SE" sz="1600" b="0" i="0" u="none" strike="noStrike" kern="1200" cap="none" spc="0" normalizeH="0" baseline="0" noProof="0">
              <a:ln>
                <a:noFill/>
              </a:ln>
              <a:solidFill>
                <a:srgbClr val="575A5B"/>
              </a:solidFill>
              <a:effectLst/>
              <a:uLnTx/>
              <a:uFillTx/>
              <a:ea typeface="+mn-ea"/>
              <a:cs typeface="+mn-cs"/>
            </a:endParaRPr>
          </a:p>
        </p:txBody>
      </p:sp>
      <p:sp>
        <p:nvSpPr>
          <p:cNvPr id="160" name="AutoShape 340"/>
          <p:cNvSpPr>
            <a:spLocks noChangeAspect="1" noChangeArrowheads="1"/>
          </p:cNvSpPr>
          <p:nvPr/>
        </p:nvSpPr>
        <p:spPr bwMode="auto">
          <a:xfrm>
            <a:off x="1872588" y="2800944"/>
            <a:ext cx="270584" cy="372557"/>
          </a:xfrm>
          <a:prstGeom prst="roundRect">
            <a:avLst>
              <a:gd name="adj" fmla="val 7889"/>
            </a:avLst>
          </a:prstGeom>
          <a:solidFill>
            <a:srgbClr val="FFFFFF"/>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0" rIns="0"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50000"/>
              </a:spcBef>
              <a:spcAft>
                <a:spcPct val="0"/>
              </a:spcAft>
              <a:defRPr sz="2000">
                <a:solidFill>
                  <a:schemeClr val="tx1"/>
                </a:solidFill>
                <a:latin typeface="Arial" pitchFamily="34" charset="0"/>
              </a:defRPr>
            </a:lvl6pPr>
            <a:lvl7pPr marL="2971800" indent="-228600" eaLnBrk="0" fontAlgn="base" hangingPunct="0">
              <a:spcBef>
                <a:spcPct val="50000"/>
              </a:spcBef>
              <a:spcAft>
                <a:spcPct val="0"/>
              </a:spcAft>
              <a:defRPr sz="2000">
                <a:solidFill>
                  <a:schemeClr val="tx1"/>
                </a:solidFill>
                <a:latin typeface="Arial" pitchFamily="34" charset="0"/>
              </a:defRPr>
            </a:lvl7pPr>
            <a:lvl8pPr marL="3429000" indent="-228600" eaLnBrk="0" fontAlgn="base" hangingPunct="0">
              <a:spcBef>
                <a:spcPct val="50000"/>
              </a:spcBef>
              <a:spcAft>
                <a:spcPct val="0"/>
              </a:spcAft>
              <a:defRPr sz="2000">
                <a:solidFill>
                  <a:schemeClr val="tx1"/>
                </a:solidFill>
                <a:latin typeface="Arial" pitchFamily="34" charset="0"/>
              </a:defRPr>
            </a:lvl8pPr>
            <a:lvl9pPr marL="3886200" indent="-228600" eaLnBrk="0" fontAlgn="base" hangingPunct="0">
              <a:spcBef>
                <a:spcPct val="50000"/>
              </a:spcBef>
              <a:spcAft>
                <a:spcPct val="0"/>
              </a:spcAft>
              <a:defRPr sz="2000">
                <a:solidFill>
                  <a:schemeClr val="tx1"/>
                </a:solidFill>
                <a:latin typeface="Arial"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sv-SE" altLang="sv-SE" sz="100" b="0" i="0" u="none" strike="noStrike" kern="1200" cap="none" spc="0" normalizeH="0" baseline="0" noProof="0">
              <a:ln>
                <a:noFill/>
              </a:ln>
              <a:solidFill>
                <a:srgbClr val="575A5B"/>
              </a:solidFill>
              <a:effectLst/>
              <a:uLnTx/>
              <a:uFillTx/>
              <a:latin typeface="+mn-lt"/>
              <a:ea typeface="MS PGothic" pitchFamily="34" charset="-128"/>
              <a:cs typeface="+mn-cs"/>
            </a:endParaRPr>
          </a:p>
        </p:txBody>
      </p:sp>
      <p:sp>
        <p:nvSpPr>
          <p:cNvPr id="161" name="Freeform 341"/>
          <p:cNvSpPr>
            <a:spLocks noChangeAspect="1" noEditPoints="1"/>
          </p:cNvSpPr>
          <p:nvPr/>
        </p:nvSpPr>
        <p:spPr bwMode="auto">
          <a:xfrm>
            <a:off x="1867054" y="2795712"/>
            <a:ext cx="281361" cy="383020"/>
          </a:xfrm>
          <a:custGeom>
            <a:avLst/>
            <a:gdLst>
              <a:gd name="T0" fmla="*/ 966 w 409"/>
              <a:gd name="T1" fmla="*/ 94 h 589"/>
              <a:gd name="T2" fmla="*/ 0 w 409"/>
              <a:gd name="T3" fmla="*/ 94 h 589"/>
              <a:gd name="T4" fmla="*/ 872 w 409"/>
              <a:gd name="T5" fmla="*/ 1391 h 589"/>
              <a:gd name="T6" fmla="*/ 947 w 409"/>
              <a:gd name="T7" fmla="*/ 196 h 589"/>
              <a:gd name="T8" fmla="*/ 872 w 409"/>
              <a:gd name="T9" fmla="*/ 1353 h 589"/>
              <a:gd name="T10" fmla="*/ 38 w 409"/>
              <a:gd name="T11" fmla="*/ 94 h 589"/>
              <a:gd name="T12" fmla="*/ 928 w 409"/>
              <a:gd name="T13" fmla="*/ 94 h 589"/>
              <a:gd name="T14" fmla="*/ 350 w 409"/>
              <a:gd name="T15" fmla="*/ 404 h 589"/>
              <a:gd name="T16" fmla="*/ 635 w 409"/>
              <a:gd name="T17" fmla="*/ 378 h 589"/>
              <a:gd name="T18" fmla="*/ 468 w 409"/>
              <a:gd name="T19" fmla="*/ 109 h 589"/>
              <a:gd name="T20" fmla="*/ 350 w 409"/>
              <a:gd name="T21" fmla="*/ 404 h 589"/>
              <a:gd name="T22" fmla="*/ 380 w 409"/>
              <a:gd name="T23" fmla="*/ 366 h 589"/>
              <a:gd name="T24" fmla="*/ 744 w 409"/>
              <a:gd name="T25" fmla="*/ 791 h 589"/>
              <a:gd name="T26" fmla="*/ 831 w 409"/>
              <a:gd name="T27" fmla="*/ 711 h 589"/>
              <a:gd name="T28" fmla="*/ 834 w 409"/>
              <a:gd name="T29" fmla="*/ 706 h 589"/>
              <a:gd name="T30" fmla="*/ 836 w 409"/>
              <a:gd name="T31" fmla="*/ 699 h 589"/>
              <a:gd name="T32" fmla="*/ 836 w 409"/>
              <a:gd name="T33" fmla="*/ 694 h 589"/>
              <a:gd name="T34" fmla="*/ 834 w 409"/>
              <a:gd name="T35" fmla="*/ 690 h 589"/>
              <a:gd name="T36" fmla="*/ 756 w 409"/>
              <a:gd name="T37" fmla="*/ 612 h 589"/>
              <a:gd name="T38" fmla="*/ 772 w 409"/>
              <a:gd name="T39" fmla="*/ 680 h 589"/>
              <a:gd name="T40" fmla="*/ 350 w 409"/>
              <a:gd name="T41" fmla="*/ 718 h 589"/>
              <a:gd name="T42" fmla="*/ 730 w 409"/>
              <a:gd name="T43" fmla="*/ 786 h 589"/>
              <a:gd name="T44" fmla="*/ 836 w 409"/>
              <a:gd name="T45" fmla="*/ 486 h 589"/>
              <a:gd name="T46" fmla="*/ 834 w 409"/>
              <a:gd name="T47" fmla="*/ 482 h 589"/>
              <a:gd name="T48" fmla="*/ 730 w 409"/>
              <a:gd name="T49" fmla="*/ 406 h 589"/>
              <a:gd name="T50" fmla="*/ 350 w 409"/>
              <a:gd name="T51" fmla="*/ 475 h 589"/>
              <a:gd name="T52" fmla="*/ 772 w 409"/>
              <a:gd name="T53" fmla="*/ 512 h 589"/>
              <a:gd name="T54" fmla="*/ 730 w 409"/>
              <a:gd name="T55" fmla="*/ 579 h 589"/>
              <a:gd name="T56" fmla="*/ 831 w 409"/>
              <a:gd name="T57" fmla="*/ 505 h 589"/>
              <a:gd name="T58" fmla="*/ 834 w 409"/>
              <a:gd name="T59" fmla="*/ 501 h 589"/>
              <a:gd name="T60" fmla="*/ 836 w 409"/>
              <a:gd name="T61" fmla="*/ 494 h 589"/>
              <a:gd name="T62" fmla="*/ 638 w 409"/>
              <a:gd name="T63" fmla="*/ 803 h 589"/>
              <a:gd name="T64" fmla="*/ 236 w 409"/>
              <a:gd name="T65" fmla="*/ 742 h 589"/>
              <a:gd name="T66" fmla="*/ 137 w 409"/>
              <a:gd name="T67" fmla="*/ 789 h 589"/>
              <a:gd name="T68" fmla="*/ 132 w 409"/>
              <a:gd name="T69" fmla="*/ 796 h 589"/>
              <a:gd name="T70" fmla="*/ 132 w 409"/>
              <a:gd name="T71" fmla="*/ 801 h 589"/>
              <a:gd name="T72" fmla="*/ 132 w 409"/>
              <a:gd name="T73" fmla="*/ 805 h 589"/>
              <a:gd name="T74" fmla="*/ 135 w 409"/>
              <a:gd name="T75" fmla="*/ 810 h 589"/>
              <a:gd name="T76" fmla="*/ 137 w 409"/>
              <a:gd name="T77" fmla="*/ 815 h 589"/>
              <a:gd name="T78" fmla="*/ 236 w 409"/>
              <a:gd name="T79" fmla="*/ 890 h 589"/>
              <a:gd name="T80" fmla="*/ 619 w 409"/>
              <a:gd name="T81" fmla="*/ 822 h 589"/>
              <a:gd name="T82" fmla="*/ 210 w 409"/>
              <a:gd name="T83" fmla="*/ 508 h 589"/>
              <a:gd name="T84" fmla="*/ 135 w 409"/>
              <a:gd name="T85" fmla="*/ 586 h 589"/>
              <a:gd name="T86" fmla="*/ 132 w 409"/>
              <a:gd name="T87" fmla="*/ 593 h 589"/>
              <a:gd name="T88" fmla="*/ 132 w 409"/>
              <a:gd name="T89" fmla="*/ 597 h 589"/>
              <a:gd name="T90" fmla="*/ 132 w 409"/>
              <a:gd name="T91" fmla="*/ 602 h 589"/>
              <a:gd name="T92" fmla="*/ 137 w 409"/>
              <a:gd name="T93" fmla="*/ 609 h 589"/>
              <a:gd name="T94" fmla="*/ 236 w 409"/>
              <a:gd name="T95" fmla="*/ 683 h 589"/>
              <a:gd name="T96" fmla="*/ 196 w 409"/>
              <a:gd name="T97" fmla="*/ 614 h 589"/>
              <a:gd name="T98" fmla="*/ 619 w 409"/>
              <a:gd name="T99" fmla="*/ 576 h 589"/>
              <a:gd name="T100" fmla="*/ 236 w 409"/>
              <a:gd name="T101" fmla="*/ 508 h 58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9"/>
              <a:gd name="T154" fmla="*/ 0 h 589"/>
              <a:gd name="T155" fmla="*/ 409 w 409"/>
              <a:gd name="T156" fmla="*/ 589 h 58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9" h="589">
                <a:moveTo>
                  <a:pt x="401" y="67"/>
                </a:moveTo>
                <a:cubicBezTo>
                  <a:pt x="406" y="67"/>
                  <a:pt x="409" y="64"/>
                  <a:pt x="409" y="59"/>
                </a:cubicBezTo>
                <a:cubicBezTo>
                  <a:pt x="409" y="40"/>
                  <a:pt x="409" y="40"/>
                  <a:pt x="409" y="40"/>
                </a:cubicBezTo>
                <a:cubicBezTo>
                  <a:pt x="409" y="18"/>
                  <a:pt x="392" y="0"/>
                  <a:pt x="369" y="0"/>
                </a:cubicBezTo>
                <a:cubicBezTo>
                  <a:pt x="40" y="0"/>
                  <a:pt x="40" y="0"/>
                  <a:pt x="40" y="0"/>
                </a:cubicBezTo>
                <a:cubicBezTo>
                  <a:pt x="18" y="0"/>
                  <a:pt x="0" y="18"/>
                  <a:pt x="0" y="40"/>
                </a:cubicBezTo>
                <a:cubicBezTo>
                  <a:pt x="0" y="549"/>
                  <a:pt x="0" y="549"/>
                  <a:pt x="0" y="549"/>
                </a:cubicBezTo>
                <a:cubicBezTo>
                  <a:pt x="0" y="571"/>
                  <a:pt x="18" y="589"/>
                  <a:pt x="40" y="589"/>
                </a:cubicBezTo>
                <a:cubicBezTo>
                  <a:pt x="369" y="589"/>
                  <a:pt x="369" y="589"/>
                  <a:pt x="369" y="589"/>
                </a:cubicBezTo>
                <a:cubicBezTo>
                  <a:pt x="392" y="589"/>
                  <a:pt x="409" y="571"/>
                  <a:pt x="409" y="549"/>
                </a:cubicBezTo>
                <a:cubicBezTo>
                  <a:pt x="409" y="91"/>
                  <a:pt x="409" y="91"/>
                  <a:pt x="409" y="91"/>
                </a:cubicBezTo>
                <a:cubicBezTo>
                  <a:pt x="409" y="87"/>
                  <a:pt x="406" y="83"/>
                  <a:pt x="401" y="83"/>
                </a:cubicBezTo>
                <a:cubicBezTo>
                  <a:pt x="397" y="83"/>
                  <a:pt x="393" y="87"/>
                  <a:pt x="393" y="91"/>
                </a:cubicBezTo>
                <a:cubicBezTo>
                  <a:pt x="393" y="549"/>
                  <a:pt x="393" y="549"/>
                  <a:pt x="393" y="549"/>
                </a:cubicBezTo>
                <a:cubicBezTo>
                  <a:pt x="393" y="562"/>
                  <a:pt x="383" y="573"/>
                  <a:pt x="369" y="573"/>
                </a:cubicBezTo>
                <a:cubicBezTo>
                  <a:pt x="40" y="573"/>
                  <a:pt x="40" y="573"/>
                  <a:pt x="40" y="573"/>
                </a:cubicBezTo>
                <a:cubicBezTo>
                  <a:pt x="27" y="573"/>
                  <a:pt x="16" y="562"/>
                  <a:pt x="16" y="549"/>
                </a:cubicBezTo>
                <a:cubicBezTo>
                  <a:pt x="16" y="40"/>
                  <a:pt x="16" y="40"/>
                  <a:pt x="16" y="40"/>
                </a:cubicBezTo>
                <a:cubicBezTo>
                  <a:pt x="16" y="27"/>
                  <a:pt x="27" y="16"/>
                  <a:pt x="40" y="16"/>
                </a:cubicBezTo>
                <a:cubicBezTo>
                  <a:pt x="369" y="16"/>
                  <a:pt x="369" y="16"/>
                  <a:pt x="369" y="16"/>
                </a:cubicBezTo>
                <a:cubicBezTo>
                  <a:pt x="383" y="16"/>
                  <a:pt x="393" y="27"/>
                  <a:pt x="393" y="40"/>
                </a:cubicBezTo>
                <a:cubicBezTo>
                  <a:pt x="393" y="59"/>
                  <a:pt x="393" y="59"/>
                  <a:pt x="393" y="59"/>
                </a:cubicBezTo>
                <a:cubicBezTo>
                  <a:pt x="393" y="64"/>
                  <a:pt x="397" y="67"/>
                  <a:pt x="401" y="67"/>
                </a:cubicBezTo>
                <a:close/>
                <a:moveTo>
                  <a:pt x="148" y="171"/>
                </a:moveTo>
                <a:cubicBezTo>
                  <a:pt x="262" y="171"/>
                  <a:pt x="262" y="171"/>
                  <a:pt x="262" y="171"/>
                </a:cubicBezTo>
                <a:cubicBezTo>
                  <a:pt x="265" y="171"/>
                  <a:pt x="267" y="170"/>
                  <a:pt x="269" y="167"/>
                </a:cubicBezTo>
                <a:cubicBezTo>
                  <a:pt x="270" y="165"/>
                  <a:pt x="270" y="162"/>
                  <a:pt x="269" y="160"/>
                </a:cubicBezTo>
                <a:cubicBezTo>
                  <a:pt x="212" y="46"/>
                  <a:pt x="212" y="46"/>
                  <a:pt x="212" y="46"/>
                </a:cubicBezTo>
                <a:cubicBezTo>
                  <a:pt x="211" y="43"/>
                  <a:pt x="208" y="41"/>
                  <a:pt x="205" y="41"/>
                </a:cubicBezTo>
                <a:cubicBezTo>
                  <a:pt x="202" y="41"/>
                  <a:pt x="199" y="43"/>
                  <a:pt x="198" y="46"/>
                </a:cubicBezTo>
                <a:cubicBezTo>
                  <a:pt x="141" y="160"/>
                  <a:pt x="141" y="160"/>
                  <a:pt x="141" y="160"/>
                </a:cubicBezTo>
                <a:cubicBezTo>
                  <a:pt x="139" y="162"/>
                  <a:pt x="140" y="165"/>
                  <a:pt x="141" y="167"/>
                </a:cubicBezTo>
                <a:cubicBezTo>
                  <a:pt x="142" y="170"/>
                  <a:pt x="145" y="171"/>
                  <a:pt x="148" y="171"/>
                </a:cubicBezTo>
                <a:close/>
                <a:moveTo>
                  <a:pt x="205" y="67"/>
                </a:moveTo>
                <a:cubicBezTo>
                  <a:pt x="249" y="155"/>
                  <a:pt x="249" y="155"/>
                  <a:pt x="249" y="155"/>
                </a:cubicBezTo>
                <a:cubicBezTo>
                  <a:pt x="161" y="155"/>
                  <a:pt x="161" y="155"/>
                  <a:pt x="161" y="155"/>
                </a:cubicBezTo>
                <a:lnTo>
                  <a:pt x="205" y="67"/>
                </a:lnTo>
                <a:close/>
                <a:moveTo>
                  <a:pt x="309" y="333"/>
                </a:moveTo>
                <a:cubicBezTo>
                  <a:pt x="311" y="334"/>
                  <a:pt x="313" y="335"/>
                  <a:pt x="315" y="335"/>
                </a:cubicBezTo>
                <a:cubicBezTo>
                  <a:pt x="317" y="335"/>
                  <a:pt x="319" y="334"/>
                  <a:pt x="320" y="333"/>
                </a:cubicBezTo>
                <a:cubicBezTo>
                  <a:pt x="352" y="302"/>
                  <a:pt x="352" y="302"/>
                  <a:pt x="352" y="302"/>
                </a:cubicBezTo>
                <a:cubicBezTo>
                  <a:pt x="352" y="302"/>
                  <a:pt x="352" y="301"/>
                  <a:pt x="352" y="301"/>
                </a:cubicBezTo>
                <a:cubicBezTo>
                  <a:pt x="352" y="301"/>
                  <a:pt x="352" y="301"/>
                  <a:pt x="353" y="300"/>
                </a:cubicBezTo>
                <a:cubicBezTo>
                  <a:pt x="353" y="300"/>
                  <a:pt x="353" y="300"/>
                  <a:pt x="353" y="300"/>
                </a:cubicBezTo>
                <a:cubicBezTo>
                  <a:pt x="353" y="300"/>
                  <a:pt x="353" y="299"/>
                  <a:pt x="353" y="299"/>
                </a:cubicBezTo>
                <a:cubicBezTo>
                  <a:pt x="354" y="299"/>
                  <a:pt x="354" y="298"/>
                  <a:pt x="354" y="298"/>
                </a:cubicBezTo>
                <a:cubicBezTo>
                  <a:pt x="354" y="298"/>
                  <a:pt x="354" y="298"/>
                  <a:pt x="354" y="297"/>
                </a:cubicBezTo>
                <a:cubicBezTo>
                  <a:pt x="354" y="297"/>
                  <a:pt x="354" y="297"/>
                  <a:pt x="354" y="296"/>
                </a:cubicBezTo>
                <a:cubicBezTo>
                  <a:pt x="354" y="296"/>
                  <a:pt x="354" y="296"/>
                  <a:pt x="354" y="296"/>
                </a:cubicBezTo>
                <a:cubicBezTo>
                  <a:pt x="354" y="296"/>
                  <a:pt x="354" y="296"/>
                  <a:pt x="354" y="296"/>
                </a:cubicBezTo>
                <a:cubicBezTo>
                  <a:pt x="354" y="295"/>
                  <a:pt x="354" y="295"/>
                  <a:pt x="354" y="294"/>
                </a:cubicBezTo>
                <a:cubicBezTo>
                  <a:pt x="354" y="294"/>
                  <a:pt x="354" y="294"/>
                  <a:pt x="354" y="294"/>
                </a:cubicBezTo>
                <a:cubicBezTo>
                  <a:pt x="354" y="293"/>
                  <a:pt x="354" y="293"/>
                  <a:pt x="353" y="293"/>
                </a:cubicBezTo>
                <a:cubicBezTo>
                  <a:pt x="353" y="293"/>
                  <a:pt x="353" y="292"/>
                  <a:pt x="353" y="292"/>
                </a:cubicBezTo>
                <a:cubicBezTo>
                  <a:pt x="353" y="292"/>
                  <a:pt x="353" y="292"/>
                  <a:pt x="353" y="291"/>
                </a:cubicBezTo>
                <a:cubicBezTo>
                  <a:pt x="352" y="291"/>
                  <a:pt x="352" y="291"/>
                  <a:pt x="352" y="290"/>
                </a:cubicBezTo>
                <a:cubicBezTo>
                  <a:pt x="320" y="259"/>
                  <a:pt x="320" y="259"/>
                  <a:pt x="320" y="259"/>
                </a:cubicBezTo>
                <a:cubicBezTo>
                  <a:pt x="317" y="256"/>
                  <a:pt x="312" y="256"/>
                  <a:pt x="309" y="259"/>
                </a:cubicBezTo>
                <a:cubicBezTo>
                  <a:pt x="306" y="262"/>
                  <a:pt x="306" y="267"/>
                  <a:pt x="309" y="270"/>
                </a:cubicBezTo>
                <a:cubicBezTo>
                  <a:pt x="327" y="288"/>
                  <a:pt x="327" y="288"/>
                  <a:pt x="327" y="288"/>
                </a:cubicBezTo>
                <a:cubicBezTo>
                  <a:pt x="148" y="288"/>
                  <a:pt x="148" y="288"/>
                  <a:pt x="148" y="288"/>
                </a:cubicBezTo>
                <a:cubicBezTo>
                  <a:pt x="143" y="288"/>
                  <a:pt x="140" y="291"/>
                  <a:pt x="140" y="296"/>
                </a:cubicBezTo>
                <a:cubicBezTo>
                  <a:pt x="140" y="300"/>
                  <a:pt x="143" y="304"/>
                  <a:pt x="148" y="304"/>
                </a:cubicBezTo>
                <a:cubicBezTo>
                  <a:pt x="327" y="304"/>
                  <a:pt x="327" y="304"/>
                  <a:pt x="327" y="304"/>
                </a:cubicBezTo>
                <a:cubicBezTo>
                  <a:pt x="309" y="322"/>
                  <a:pt x="309" y="322"/>
                  <a:pt x="309" y="322"/>
                </a:cubicBezTo>
                <a:cubicBezTo>
                  <a:pt x="306" y="325"/>
                  <a:pt x="306" y="330"/>
                  <a:pt x="309" y="333"/>
                </a:cubicBezTo>
                <a:close/>
                <a:moveTo>
                  <a:pt x="354" y="208"/>
                </a:moveTo>
                <a:cubicBezTo>
                  <a:pt x="354" y="208"/>
                  <a:pt x="354" y="207"/>
                  <a:pt x="354" y="207"/>
                </a:cubicBezTo>
                <a:cubicBezTo>
                  <a:pt x="354" y="207"/>
                  <a:pt x="354" y="206"/>
                  <a:pt x="354" y="206"/>
                </a:cubicBezTo>
                <a:cubicBezTo>
                  <a:pt x="354" y="206"/>
                  <a:pt x="354" y="206"/>
                  <a:pt x="353" y="205"/>
                </a:cubicBezTo>
                <a:cubicBezTo>
                  <a:pt x="353" y="205"/>
                  <a:pt x="353" y="205"/>
                  <a:pt x="353" y="204"/>
                </a:cubicBezTo>
                <a:cubicBezTo>
                  <a:pt x="353" y="204"/>
                  <a:pt x="353" y="204"/>
                  <a:pt x="353" y="204"/>
                </a:cubicBezTo>
                <a:cubicBezTo>
                  <a:pt x="352" y="204"/>
                  <a:pt x="352" y="203"/>
                  <a:pt x="352" y="203"/>
                </a:cubicBezTo>
                <a:cubicBezTo>
                  <a:pt x="320" y="172"/>
                  <a:pt x="320" y="172"/>
                  <a:pt x="320" y="172"/>
                </a:cubicBezTo>
                <a:cubicBezTo>
                  <a:pt x="317" y="168"/>
                  <a:pt x="312" y="168"/>
                  <a:pt x="309" y="172"/>
                </a:cubicBezTo>
                <a:cubicBezTo>
                  <a:pt x="306" y="175"/>
                  <a:pt x="306" y="180"/>
                  <a:pt x="309" y="183"/>
                </a:cubicBezTo>
                <a:cubicBezTo>
                  <a:pt x="327" y="201"/>
                  <a:pt x="327" y="201"/>
                  <a:pt x="327" y="201"/>
                </a:cubicBezTo>
                <a:cubicBezTo>
                  <a:pt x="148" y="201"/>
                  <a:pt x="148" y="201"/>
                  <a:pt x="148" y="201"/>
                </a:cubicBezTo>
                <a:cubicBezTo>
                  <a:pt x="143" y="201"/>
                  <a:pt x="140" y="204"/>
                  <a:pt x="140" y="209"/>
                </a:cubicBezTo>
                <a:cubicBezTo>
                  <a:pt x="140" y="213"/>
                  <a:pt x="143" y="217"/>
                  <a:pt x="148" y="217"/>
                </a:cubicBezTo>
                <a:cubicBezTo>
                  <a:pt x="327" y="217"/>
                  <a:pt x="327" y="217"/>
                  <a:pt x="327" y="217"/>
                </a:cubicBezTo>
                <a:cubicBezTo>
                  <a:pt x="309" y="234"/>
                  <a:pt x="309" y="234"/>
                  <a:pt x="309" y="234"/>
                </a:cubicBezTo>
                <a:cubicBezTo>
                  <a:pt x="309" y="234"/>
                  <a:pt x="309" y="234"/>
                  <a:pt x="309" y="234"/>
                </a:cubicBezTo>
                <a:cubicBezTo>
                  <a:pt x="306" y="237"/>
                  <a:pt x="306" y="242"/>
                  <a:pt x="309" y="245"/>
                </a:cubicBezTo>
                <a:cubicBezTo>
                  <a:pt x="311" y="247"/>
                  <a:pt x="313" y="248"/>
                  <a:pt x="315" y="248"/>
                </a:cubicBezTo>
                <a:cubicBezTo>
                  <a:pt x="317" y="248"/>
                  <a:pt x="319" y="247"/>
                  <a:pt x="320" y="245"/>
                </a:cubicBezTo>
                <a:cubicBezTo>
                  <a:pt x="352" y="214"/>
                  <a:pt x="352" y="214"/>
                  <a:pt x="352" y="214"/>
                </a:cubicBezTo>
                <a:cubicBezTo>
                  <a:pt x="352" y="214"/>
                  <a:pt x="352" y="213"/>
                  <a:pt x="353" y="213"/>
                </a:cubicBezTo>
                <a:cubicBezTo>
                  <a:pt x="353" y="213"/>
                  <a:pt x="353" y="213"/>
                  <a:pt x="353" y="213"/>
                </a:cubicBezTo>
                <a:cubicBezTo>
                  <a:pt x="353" y="212"/>
                  <a:pt x="353" y="212"/>
                  <a:pt x="353" y="212"/>
                </a:cubicBezTo>
                <a:cubicBezTo>
                  <a:pt x="354" y="211"/>
                  <a:pt x="354" y="211"/>
                  <a:pt x="354" y="211"/>
                </a:cubicBezTo>
                <a:cubicBezTo>
                  <a:pt x="354" y="211"/>
                  <a:pt x="354" y="210"/>
                  <a:pt x="354" y="210"/>
                </a:cubicBezTo>
                <a:cubicBezTo>
                  <a:pt x="354" y="210"/>
                  <a:pt x="354" y="209"/>
                  <a:pt x="354" y="209"/>
                </a:cubicBezTo>
                <a:cubicBezTo>
                  <a:pt x="354" y="209"/>
                  <a:pt x="354" y="209"/>
                  <a:pt x="354" y="209"/>
                </a:cubicBezTo>
                <a:cubicBezTo>
                  <a:pt x="354" y="208"/>
                  <a:pt x="354" y="208"/>
                  <a:pt x="354" y="208"/>
                </a:cubicBezTo>
                <a:close/>
                <a:moveTo>
                  <a:pt x="270" y="340"/>
                </a:moveTo>
                <a:cubicBezTo>
                  <a:pt x="270" y="335"/>
                  <a:pt x="266" y="332"/>
                  <a:pt x="262" y="332"/>
                </a:cubicBezTo>
                <a:cubicBezTo>
                  <a:pt x="83" y="332"/>
                  <a:pt x="83" y="332"/>
                  <a:pt x="83" y="332"/>
                </a:cubicBezTo>
                <a:cubicBezTo>
                  <a:pt x="100" y="314"/>
                  <a:pt x="100" y="314"/>
                  <a:pt x="100" y="314"/>
                </a:cubicBezTo>
                <a:cubicBezTo>
                  <a:pt x="104" y="311"/>
                  <a:pt x="104" y="306"/>
                  <a:pt x="100" y="303"/>
                </a:cubicBezTo>
                <a:cubicBezTo>
                  <a:pt x="97" y="300"/>
                  <a:pt x="92" y="300"/>
                  <a:pt x="89" y="303"/>
                </a:cubicBezTo>
                <a:cubicBezTo>
                  <a:pt x="58" y="334"/>
                  <a:pt x="58" y="334"/>
                  <a:pt x="58" y="334"/>
                </a:cubicBezTo>
                <a:cubicBezTo>
                  <a:pt x="57" y="334"/>
                  <a:pt x="57" y="335"/>
                  <a:pt x="57" y="335"/>
                </a:cubicBezTo>
                <a:cubicBezTo>
                  <a:pt x="57" y="335"/>
                  <a:pt x="57" y="336"/>
                  <a:pt x="57" y="336"/>
                </a:cubicBezTo>
                <a:cubicBezTo>
                  <a:pt x="56" y="336"/>
                  <a:pt x="56" y="336"/>
                  <a:pt x="56" y="337"/>
                </a:cubicBezTo>
                <a:cubicBezTo>
                  <a:pt x="56" y="337"/>
                  <a:pt x="56" y="337"/>
                  <a:pt x="56" y="337"/>
                </a:cubicBezTo>
                <a:cubicBezTo>
                  <a:pt x="56" y="338"/>
                  <a:pt x="56" y="338"/>
                  <a:pt x="56" y="338"/>
                </a:cubicBezTo>
                <a:cubicBezTo>
                  <a:pt x="56" y="339"/>
                  <a:pt x="56" y="339"/>
                  <a:pt x="56" y="339"/>
                </a:cubicBezTo>
                <a:cubicBezTo>
                  <a:pt x="56" y="339"/>
                  <a:pt x="55" y="340"/>
                  <a:pt x="55" y="340"/>
                </a:cubicBezTo>
                <a:cubicBezTo>
                  <a:pt x="55" y="340"/>
                  <a:pt x="56" y="340"/>
                  <a:pt x="56" y="340"/>
                </a:cubicBezTo>
                <a:cubicBezTo>
                  <a:pt x="56" y="340"/>
                  <a:pt x="56" y="341"/>
                  <a:pt x="56" y="341"/>
                </a:cubicBezTo>
                <a:cubicBezTo>
                  <a:pt x="56" y="341"/>
                  <a:pt x="56" y="342"/>
                  <a:pt x="56" y="342"/>
                </a:cubicBezTo>
                <a:cubicBezTo>
                  <a:pt x="56" y="342"/>
                  <a:pt x="56" y="342"/>
                  <a:pt x="56" y="343"/>
                </a:cubicBezTo>
                <a:cubicBezTo>
                  <a:pt x="56" y="343"/>
                  <a:pt x="56" y="343"/>
                  <a:pt x="57" y="343"/>
                </a:cubicBezTo>
                <a:cubicBezTo>
                  <a:pt x="57" y="344"/>
                  <a:pt x="57" y="344"/>
                  <a:pt x="57" y="344"/>
                </a:cubicBezTo>
                <a:cubicBezTo>
                  <a:pt x="57" y="344"/>
                  <a:pt x="57" y="345"/>
                  <a:pt x="58" y="345"/>
                </a:cubicBezTo>
                <a:cubicBezTo>
                  <a:pt x="58" y="345"/>
                  <a:pt x="58" y="345"/>
                  <a:pt x="58" y="345"/>
                </a:cubicBezTo>
                <a:cubicBezTo>
                  <a:pt x="89" y="377"/>
                  <a:pt x="89" y="377"/>
                  <a:pt x="89" y="377"/>
                </a:cubicBezTo>
                <a:cubicBezTo>
                  <a:pt x="91" y="378"/>
                  <a:pt x="93" y="379"/>
                  <a:pt x="95" y="379"/>
                </a:cubicBezTo>
                <a:cubicBezTo>
                  <a:pt x="97" y="379"/>
                  <a:pt x="99" y="378"/>
                  <a:pt x="100" y="377"/>
                </a:cubicBezTo>
                <a:cubicBezTo>
                  <a:pt x="104" y="373"/>
                  <a:pt x="104" y="368"/>
                  <a:pt x="100" y="365"/>
                </a:cubicBezTo>
                <a:cubicBezTo>
                  <a:pt x="83" y="348"/>
                  <a:pt x="83" y="348"/>
                  <a:pt x="83" y="348"/>
                </a:cubicBezTo>
                <a:cubicBezTo>
                  <a:pt x="262" y="348"/>
                  <a:pt x="262" y="348"/>
                  <a:pt x="262" y="348"/>
                </a:cubicBezTo>
                <a:cubicBezTo>
                  <a:pt x="266" y="348"/>
                  <a:pt x="270" y="344"/>
                  <a:pt x="270" y="340"/>
                </a:cubicBezTo>
                <a:close/>
                <a:moveTo>
                  <a:pt x="100" y="215"/>
                </a:moveTo>
                <a:cubicBezTo>
                  <a:pt x="97" y="212"/>
                  <a:pt x="92" y="212"/>
                  <a:pt x="89" y="215"/>
                </a:cubicBezTo>
                <a:cubicBezTo>
                  <a:pt x="58" y="246"/>
                  <a:pt x="58" y="246"/>
                  <a:pt x="58" y="246"/>
                </a:cubicBezTo>
                <a:cubicBezTo>
                  <a:pt x="57" y="247"/>
                  <a:pt x="57" y="247"/>
                  <a:pt x="57" y="248"/>
                </a:cubicBezTo>
                <a:cubicBezTo>
                  <a:pt x="57" y="248"/>
                  <a:pt x="57" y="248"/>
                  <a:pt x="57" y="248"/>
                </a:cubicBezTo>
                <a:cubicBezTo>
                  <a:pt x="56" y="248"/>
                  <a:pt x="56" y="249"/>
                  <a:pt x="56" y="249"/>
                </a:cubicBezTo>
                <a:cubicBezTo>
                  <a:pt x="56" y="249"/>
                  <a:pt x="56" y="249"/>
                  <a:pt x="56" y="250"/>
                </a:cubicBezTo>
                <a:cubicBezTo>
                  <a:pt x="56" y="250"/>
                  <a:pt x="56" y="250"/>
                  <a:pt x="56" y="251"/>
                </a:cubicBezTo>
                <a:cubicBezTo>
                  <a:pt x="56" y="251"/>
                  <a:pt x="56" y="251"/>
                  <a:pt x="56" y="252"/>
                </a:cubicBezTo>
                <a:cubicBezTo>
                  <a:pt x="56" y="252"/>
                  <a:pt x="55" y="252"/>
                  <a:pt x="55" y="252"/>
                </a:cubicBezTo>
                <a:cubicBezTo>
                  <a:pt x="55" y="252"/>
                  <a:pt x="56" y="253"/>
                  <a:pt x="56" y="253"/>
                </a:cubicBezTo>
                <a:cubicBezTo>
                  <a:pt x="56" y="253"/>
                  <a:pt x="56" y="253"/>
                  <a:pt x="56" y="254"/>
                </a:cubicBezTo>
                <a:cubicBezTo>
                  <a:pt x="56" y="254"/>
                  <a:pt x="56" y="254"/>
                  <a:pt x="56" y="255"/>
                </a:cubicBezTo>
                <a:cubicBezTo>
                  <a:pt x="56" y="255"/>
                  <a:pt x="56" y="255"/>
                  <a:pt x="56" y="255"/>
                </a:cubicBezTo>
                <a:cubicBezTo>
                  <a:pt x="56" y="256"/>
                  <a:pt x="56" y="256"/>
                  <a:pt x="57" y="256"/>
                </a:cubicBezTo>
                <a:cubicBezTo>
                  <a:pt x="57" y="256"/>
                  <a:pt x="57" y="257"/>
                  <a:pt x="57" y="257"/>
                </a:cubicBezTo>
                <a:cubicBezTo>
                  <a:pt x="57" y="257"/>
                  <a:pt x="57" y="258"/>
                  <a:pt x="58" y="258"/>
                </a:cubicBezTo>
                <a:cubicBezTo>
                  <a:pt x="89" y="289"/>
                  <a:pt x="89" y="289"/>
                  <a:pt x="89" y="289"/>
                </a:cubicBezTo>
                <a:cubicBezTo>
                  <a:pt x="91" y="291"/>
                  <a:pt x="93" y="291"/>
                  <a:pt x="95" y="291"/>
                </a:cubicBezTo>
                <a:cubicBezTo>
                  <a:pt x="97" y="291"/>
                  <a:pt x="99" y="291"/>
                  <a:pt x="100" y="289"/>
                </a:cubicBezTo>
                <a:cubicBezTo>
                  <a:pt x="104" y="286"/>
                  <a:pt x="104" y="281"/>
                  <a:pt x="100" y="278"/>
                </a:cubicBezTo>
                <a:cubicBezTo>
                  <a:pt x="100" y="278"/>
                  <a:pt x="100" y="278"/>
                  <a:pt x="100" y="278"/>
                </a:cubicBezTo>
                <a:cubicBezTo>
                  <a:pt x="83" y="260"/>
                  <a:pt x="83" y="260"/>
                  <a:pt x="83" y="260"/>
                </a:cubicBezTo>
                <a:cubicBezTo>
                  <a:pt x="262" y="260"/>
                  <a:pt x="262" y="260"/>
                  <a:pt x="262" y="260"/>
                </a:cubicBezTo>
                <a:cubicBezTo>
                  <a:pt x="266" y="260"/>
                  <a:pt x="270" y="257"/>
                  <a:pt x="270" y="252"/>
                </a:cubicBezTo>
                <a:cubicBezTo>
                  <a:pt x="270" y="248"/>
                  <a:pt x="266" y="244"/>
                  <a:pt x="262" y="244"/>
                </a:cubicBezTo>
                <a:cubicBezTo>
                  <a:pt x="83" y="244"/>
                  <a:pt x="83" y="244"/>
                  <a:pt x="83" y="244"/>
                </a:cubicBezTo>
                <a:cubicBezTo>
                  <a:pt x="100" y="227"/>
                  <a:pt x="100" y="227"/>
                  <a:pt x="100" y="227"/>
                </a:cubicBezTo>
                <a:cubicBezTo>
                  <a:pt x="104" y="223"/>
                  <a:pt x="104" y="218"/>
                  <a:pt x="100" y="2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sv-SE" sz="700" b="0" i="0" u="none" strike="noStrike" kern="1200" cap="none" spc="0" normalizeH="0" baseline="0" noProof="0">
              <a:ln>
                <a:noFill/>
              </a:ln>
              <a:solidFill>
                <a:srgbClr val="575A5B"/>
              </a:solidFill>
              <a:effectLst/>
              <a:uLnTx/>
              <a:uFillTx/>
              <a:ea typeface="+mn-ea"/>
              <a:cs typeface="+mn-cs"/>
            </a:endParaRPr>
          </a:p>
        </p:txBody>
      </p:sp>
      <p:sp>
        <p:nvSpPr>
          <p:cNvPr id="162" name="Text Box 5"/>
          <p:cNvSpPr txBox="1">
            <a:spLocks noChangeAspect="1" noChangeArrowheads="1"/>
          </p:cNvSpPr>
          <p:nvPr/>
        </p:nvSpPr>
        <p:spPr bwMode="auto">
          <a:xfrm>
            <a:off x="1888316" y="3084543"/>
            <a:ext cx="238836" cy="36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50000"/>
              </a:spcBef>
              <a:spcAft>
                <a:spcPct val="0"/>
              </a:spcAft>
              <a:defRPr sz="2000">
                <a:solidFill>
                  <a:schemeClr val="tx1"/>
                </a:solidFill>
                <a:latin typeface="Arial" pitchFamily="34" charset="0"/>
              </a:defRPr>
            </a:lvl6pPr>
            <a:lvl7pPr marL="2971800" indent="-228600" eaLnBrk="0" fontAlgn="base" hangingPunct="0">
              <a:spcBef>
                <a:spcPct val="50000"/>
              </a:spcBef>
              <a:spcAft>
                <a:spcPct val="0"/>
              </a:spcAft>
              <a:defRPr sz="2000">
                <a:solidFill>
                  <a:schemeClr val="tx1"/>
                </a:solidFill>
                <a:latin typeface="Arial" pitchFamily="34" charset="0"/>
              </a:defRPr>
            </a:lvl7pPr>
            <a:lvl8pPr marL="3429000" indent="-228600" eaLnBrk="0" fontAlgn="base" hangingPunct="0">
              <a:spcBef>
                <a:spcPct val="50000"/>
              </a:spcBef>
              <a:spcAft>
                <a:spcPct val="0"/>
              </a:spcAft>
              <a:defRPr sz="2000">
                <a:solidFill>
                  <a:schemeClr val="tx1"/>
                </a:solidFill>
                <a:latin typeface="Arial" pitchFamily="34" charset="0"/>
              </a:defRPr>
            </a:lvl8pPr>
            <a:lvl9pPr marL="3886200" indent="-228600" eaLnBrk="0" fontAlgn="base" hangingPunct="0">
              <a:spcBef>
                <a:spcPct val="50000"/>
              </a:spcBef>
              <a:spcAft>
                <a:spcPct val="0"/>
              </a:spcAft>
              <a:defRPr sz="2000">
                <a:solidFill>
                  <a:schemeClr val="tx1"/>
                </a:solidFill>
                <a:latin typeface="Arial" pitchFamily="34" charset="0"/>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altLang="sv-SE" sz="300" b="0" i="0" u="none" strike="noStrike" kern="1200" cap="none" spc="0" normalizeH="0" baseline="0" noProof="0">
                <a:ln>
                  <a:noFill/>
                </a:ln>
                <a:solidFill>
                  <a:srgbClr val="575A5B"/>
                </a:solidFill>
                <a:effectLst/>
                <a:uLnTx/>
                <a:uFillTx/>
                <a:latin typeface="+mn-lt"/>
                <a:ea typeface="MS PGothic" pitchFamily="34" charset="-128"/>
                <a:cs typeface="+mn-cs"/>
              </a:rPr>
              <a:t>C-SGN</a:t>
            </a:r>
            <a:endParaRPr kumimoji="0" lang="sv-SE" altLang="sv-SE" sz="300" b="0" i="0" u="none" strike="noStrike" kern="1200" cap="none" spc="0" normalizeH="0" baseline="0" noProof="0">
              <a:ln>
                <a:noFill/>
              </a:ln>
              <a:solidFill>
                <a:srgbClr val="575A5B"/>
              </a:solidFill>
              <a:effectLst/>
              <a:uLnTx/>
              <a:uFillTx/>
              <a:latin typeface="+mn-lt"/>
              <a:ea typeface="MS PGothic" pitchFamily="34" charset="-128"/>
              <a:cs typeface="+mn-cs"/>
            </a:endParaRPr>
          </a:p>
        </p:txBody>
      </p:sp>
      <p:sp>
        <p:nvSpPr>
          <p:cNvPr id="159" name="AutoShape 343"/>
          <p:cNvSpPr>
            <a:spLocks noChangeAspect="1" noChangeArrowheads="1"/>
          </p:cNvSpPr>
          <p:nvPr/>
        </p:nvSpPr>
        <p:spPr bwMode="auto">
          <a:xfrm>
            <a:off x="1867345" y="2795712"/>
            <a:ext cx="280778" cy="382194"/>
          </a:xfrm>
          <a:prstGeom prst="roundRect">
            <a:avLst>
              <a:gd name="adj" fmla="val 9542"/>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round/>
                <a:headEnd/>
                <a:tailEnd/>
              </a14:hiddenLine>
            </a:ext>
          </a:extLst>
        </p:spPr>
        <p:txBody>
          <a:bodyPr wrap="none" lIns="0" rIns="0"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50000"/>
              </a:spcBef>
              <a:spcAft>
                <a:spcPct val="0"/>
              </a:spcAft>
              <a:defRPr sz="2000">
                <a:solidFill>
                  <a:schemeClr val="tx1"/>
                </a:solidFill>
                <a:latin typeface="Arial" pitchFamily="34" charset="0"/>
              </a:defRPr>
            </a:lvl6pPr>
            <a:lvl7pPr marL="2971800" indent="-228600" eaLnBrk="0" fontAlgn="base" hangingPunct="0">
              <a:spcBef>
                <a:spcPct val="50000"/>
              </a:spcBef>
              <a:spcAft>
                <a:spcPct val="0"/>
              </a:spcAft>
              <a:defRPr sz="2000">
                <a:solidFill>
                  <a:schemeClr val="tx1"/>
                </a:solidFill>
                <a:latin typeface="Arial" pitchFamily="34" charset="0"/>
              </a:defRPr>
            </a:lvl7pPr>
            <a:lvl8pPr marL="3429000" indent="-228600" eaLnBrk="0" fontAlgn="base" hangingPunct="0">
              <a:spcBef>
                <a:spcPct val="50000"/>
              </a:spcBef>
              <a:spcAft>
                <a:spcPct val="0"/>
              </a:spcAft>
              <a:defRPr sz="2000">
                <a:solidFill>
                  <a:schemeClr val="tx1"/>
                </a:solidFill>
                <a:latin typeface="Arial" pitchFamily="34" charset="0"/>
              </a:defRPr>
            </a:lvl8pPr>
            <a:lvl9pPr marL="3886200" indent="-228600" eaLnBrk="0" fontAlgn="base" hangingPunct="0">
              <a:spcBef>
                <a:spcPct val="50000"/>
              </a:spcBef>
              <a:spcAft>
                <a:spcPct val="0"/>
              </a:spcAft>
              <a:defRPr sz="2000">
                <a:solidFill>
                  <a:schemeClr val="tx1"/>
                </a:solidFill>
                <a:latin typeface="Arial"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sv-SE" altLang="sv-SE" sz="100" b="0" i="0" u="none" strike="noStrike" kern="1200" cap="none" spc="0" normalizeH="0" baseline="0" noProof="0">
              <a:ln>
                <a:noFill/>
              </a:ln>
              <a:solidFill>
                <a:srgbClr val="575A5B"/>
              </a:solidFill>
              <a:effectLst/>
              <a:uLnTx/>
              <a:uFillTx/>
              <a:latin typeface="+mn-lt"/>
              <a:ea typeface="MS PGothic" pitchFamily="34" charset="-128"/>
              <a:cs typeface="+mn-cs"/>
            </a:endParaRPr>
          </a:p>
        </p:txBody>
      </p:sp>
      <p:sp>
        <p:nvSpPr>
          <p:cNvPr id="134" name="Cloud 129"/>
          <p:cNvSpPr/>
          <p:nvPr/>
        </p:nvSpPr>
        <p:spPr bwMode="auto">
          <a:xfrm>
            <a:off x="171941" y="2250913"/>
            <a:ext cx="997490" cy="749693"/>
          </a:xfrm>
          <a:prstGeom prst="cloud">
            <a:avLst/>
          </a:prstGeom>
          <a:solidFill>
            <a:schemeClr val="bg1"/>
          </a:solidFill>
          <a:ln w="15875" cap="flat" cmpd="sng" algn="ctr">
            <a:solidFill>
              <a:schemeClr val="accent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sv-SE" sz="1600" b="0" i="0" u="none" strike="noStrike" kern="1200" cap="none" spc="0" normalizeH="0" baseline="0" noProof="0">
              <a:ln>
                <a:noFill/>
              </a:ln>
              <a:solidFill>
                <a:srgbClr val="575A5B"/>
              </a:solidFill>
              <a:effectLst/>
              <a:uLnTx/>
              <a:uFillTx/>
              <a:ea typeface="+mn-ea"/>
              <a:cs typeface="+mn-cs"/>
            </a:endParaRPr>
          </a:p>
        </p:txBody>
      </p:sp>
      <p:sp>
        <p:nvSpPr>
          <p:cNvPr id="165" name="AutoShape 340"/>
          <p:cNvSpPr>
            <a:spLocks noChangeAspect="1" noChangeArrowheads="1"/>
          </p:cNvSpPr>
          <p:nvPr/>
        </p:nvSpPr>
        <p:spPr bwMode="auto">
          <a:xfrm>
            <a:off x="412861" y="2818799"/>
            <a:ext cx="270584" cy="372557"/>
          </a:xfrm>
          <a:prstGeom prst="roundRect">
            <a:avLst>
              <a:gd name="adj" fmla="val 7889"/>
            </a:avLst>
          </a:prstGeom>
          <a:solidFill>
            <a:srgbClr val="FFFFFF"/>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0" rIns="0"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50000"/>
              </a:spcBef>
              <a:spcAft>
                <a:spcPct val="0"/>
              </a:spcAft>
              <a:defRPr sz="2000">
                <a:solidFill>
                  <a:schemeClr val="tx1"/>
                </a:solidFill>
                <a:latin typeface="Arial" pitchFamily="34" charset="0"/>
              </a:defRPr>
            </a:lvl6pPr>
            <a:lvl7pPr marL="2971800" indent="-228600" eaLnBrk="0" fontAlgn="base" hangingPunct="0">
              <a:spcBef>
                <a:spcPct val="50000"/>
              </a:spcBef>
              <a:spcAft>
                <a:spcPct val="0"/>
              </a:spcAft>
              <a:defRPr sz="2000">
                <a:solidFill>
                  <a:schemeClr val="tx1"/>
                </a:solidFill>
                <a:latin typeface="Arial" pitchFamily="34" charset="0"/>
              </a:defRPr>
            </a:lvl7pPr>
            <a:lvl8pPr marL="3429000" indent="-228600" eaLnBrk="0" fontAlgn="base" hangingPunct="0">
              <a:spcBef>
                <a:spcPct val="50000"/>
              </a:spcBef>
              <a:spcAft>
                <a:spcPct val="0"/>
              </a:spcAft>
              <a:defRPr sz="2000">
                <a:solidFill>
                  <a:schemeClr val="tx1"/>
                </a:solidFill>
                <a:latin typeface="Arial" pitchFamily="34" charset="0"/>
              </a:defRPr>
            </a:lvl8pPr>
            <a:lvl9pPr marL="3886200" indent="-228600" eaLnBrk="0" fontAlgn="base" hangingPunct="0">
              <a:spcBef>
                <a:spcPct val="50000"/>
              </a:spcBef>
              <a:spcAft>
                <a:spcPct val="0"/>
              </a:spcAft>
              <a:defRPr sz="2000">
                <a:solidFill>
                  <a:schemeClr val="tx1"/>
                </a:solidFill>
                <a:latin typeface="Arial"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sv-SE" altLang="sv-SE" sz="100" b="0" i="0" u="none" strike="noStrike" kern="1200" cap="none" spc="0" normalizeH="0" baseline="0" noProof="0">
              <a:ln>
                <a:noFill/>
              </a:ln>
              <a:solidFill>
                <a:srgbClr val="575A5B"/>
              </a:solidFill>
              <a:effectLst/>
              <a:uLnTx/>
              <a:uFillTx/>
              <a:latin typeface="+mn-lt"/>
              <a:ea typeface="MS PGothic" pitchFamily="34" charset="-128"/>
              <a:cs typeface="+mn-cs"/>
            </a:endParaRPr>
          </a:p>
        </p:txBody>
      </p:sp>
      <p:sp>
        <p:nvSpPr>
          <p:cNvPr id="166" name="Freeform 341"/>
          <p:cNvSpPr>
            <a:spLocks noChangeAspect="1" noEditPoints="1"/>
          </p:cNvSpPr>
          <p:nvPr/>
        </p:nvSpPr>
        <p:spPr bwMode="auto">
          <a:xfrm>
            <a:off x="407327" y="2813567"/>
            <a:ext cx="281361" cy="383020"/>
          </a:xfrm>
          <a:custGeom>
            <a:avLst/>
            <a:gdLst>
              <a:gd name="T0" fmla="*/ 966 w 409"/>
              <a:gd name="T1" fmla="*/ 94 h 589"/>
              <a:gd name="T2" fmla="*/ 0 w 409"/>
              <a:gd name="T3" fmla="*/ 94 h 589"/>
              <a:gd name="T4" fmla="*/ 872 w 409"/>
              <a:gd name="T5" fmla="*/ 1391 h 589"/>
              <a:gd name="T6" fmla="*/ 947 w 409"/>
              <a:gd name="T7" fmla="*/ 196 h 589"/>
              <a:gd name="T8" fmla="*/ 872 w 409"/>
              <a:gd name="T9" fmla="*/ 1353 h 589"/>
              <a:gd name="T10" fmla="*/ 38 w 409"/>
              <a:gd name="T11" fmla="*/ 94 h 589"/>
              <a:gd name="T12" fmla="*/ 928 w 409"/>
              <a:gd name="T13" fmla="*/ 94 h 589"/>
              <a:gd name="T14" fmla="*/ 350 w 409"/>
              <a:gd name="T15" fmla="*/ 404 h 589"/>
              <a:gd name="T16" fmla="*/ 635 w 409"/>
              <a:gd name="T17" fmla="*/ 378 h 589"/>
              <a:gd name="T18" fmla="*/ 468 w 409"/>
              <a:gd name="T19" fmla="*/ 109 h 589"/>
              <a:gd name="T20" fmla="*/ 350 w 409"/>
              <a:gd name="T21" fmla="*/ 404 h 589"/>
              <a:gd name="T22" fmla="*/ 380 w 409"/>
              <a:gd name="T23" fmla="*/ 366 h 589"/>
              <a:gd name="T24" fmla="*/ 744 w 409"/>
              <a:gd name="T25" fmla="*/ 791 h 589"/>
              <a:gd name="T26" fmla="*/ 831 w 409"/>
              <a:gd name="T27" fmla="*/ 711 h 589"/>
              <a:gd name="T28" fmla="*/ 834 w 409"/>
              <a:gd name="T29" fmla="*/ 706 h 589"/>
              <a:gd name="T30" fmla="*/ 836 w 409"/>
              <a:gd name="T31" fmla="*/ 699 h 589"/>
              <a:gd name="T32" fmla="*/ 836 w 409"/>
              <a:gd name="T33" fmla="*/ 694 h 589"/>
              <a:gd name="T34" fmla="*/ 834 w 409"/>
              <a:gd name="T35" fmla="*/ 690 h 589"/>
              <a:gd name="T36" fmla="*/ 756 w 409"/>
              <a:gd name="T37" fmla="*/ 612 h 589"/>
              <a:gd name="T38" fmla="*/ 772 w 409"/>
              <a:gd name="T39" fmla="*/ 680 h 589"/>
              <a:gd name="T40" fmla="*/ 350 w 409"/>
              <a:gd name="T41" fmla="*/ 718 h 589"/>
              <a:gd name="T42" fmla="*/ 730 w 409"/>
              <a:gd name="T43" fmla="*/ 786 h 589"/>
              <a:gd name="T44" fmla="*/ 836 w 409"/>
              <a:gd name="T45" fmla="*/ 486 h 589"/>
              <a:gd name="T46" fmla="*/ 834 w 409"/>
              <a:gd name="T47" fmla="*/ 482 h 589"/>
              <a:gd name="T48" fmla="*/ 730 w 409"/>
              <a:gd name="T49" fmla="*/ 406 h 589"/>
              <a:gd name="T50" fmla="*/ 350 w 409"/>
              <a:gd name="T51" fmla="*/ 475 h 589"/>
              <a:gd name="T52" fmla="*/ 772 w 409"/>
              <a:gd name="T53" fmla="*/ 512 h 589"/>
              <a:gd name="T54" fmla="*/ 730 w 409"/>
              <a:gd name="T55" fmla="*/ 579 h 589"/>
              <a:gd name="T56" fmla="*/ 831 w 409"/>
              <a:gd name="T57" fmla="*/ 505 h 589"/>
              <a:gd name="T58" fmla="*/ 834 w 409"/>
              <a:gd name="T59" fmla="*/ 501 h 589"/>
              <a:gd name="T60" fmla="*/ 836 w 409"/>
              <a:gd name="T61" fmla="*/ 494 h 589"/>
              <a:gd name="T62" fmla="*/ 638 w 409"/>
              <a:gd name="T63" fmla="*/ 803 h 589"/>
              <a:gd name="T64" fmla="*/ 236 w 409"/>
              <a:gd name="T65" fmla="*/ 742 h 589"/>
              <a:gd name="T66" fmla="*/ 137 w 409"/>
              <a:gd name="T67" fmla="*/ 789 h 589"/>
              <a:gd name="T68" fmla="*/ 132 w 409"/>
              <a:gd name="T69" fmla="*/ 796 h 589"/>
              <a:gd name="T70" fmla="*/ 132 w 409"/>
              <a:gd name="T71" fmla="*/ 801 h 589"/>
              <a:gd name="T72" fmla="*/ 132 w 409"/>
              <a:gd name="T73" fmla="*/ 805 h 589"/>
              <a:gd name="T74" fmla="*/ 135 w 409"/>
              <a:gd name="T75" fmla="*/ 810 h 589"/>
              <a:gd name="T76" fmla="*/ 137 w 409"/>
              <a:gd name="T77" fmla="*/ 815 h 589"/>
              <a:gd name="T78" fmla="*/ 236 w 409"/>
              <a:gd name="T79" fmla="*/ 890 h 589"/>
              <a:gd name="T80" fmla="*/ 619 w 409"/>
              <a:gd name="T81" fmla="*/ 822 h 589"/>
              <a:gd name="T82" fmla="*/ 210 w 409"/>
              <a:gd name="T83" fmla="*/ 508 h 589"/>
              <a:gd name="T84" fmla="*/ 135 w 409"/>
              <a:gd name="T85" fmla="*/ 586 h 589"/>
              <a:gd name="T86" fmla="*/ 132 w 409"/>
              <a:gd name="T87" fmla="*/ 593 h 589"/>
              <a:gd name="T88" fmla="*/ 132 w 409"/>
              <a:gd name="T89" fmla="*/ 597 h 589"/>
              <a:gd name="T90" fmla="*/ 132 w 409"/>
              <a:gd name="T91" fmla="*/ 602 h 589"/>
              <a:gd name="T92" fmla="*/ 137 w 409"/>
              <a:gd name="T93" fmla="*/ 609 h 589"/>
              <a:gd name="T94" fmla="*/ 236 w 409"/>
              <a:gd name="T95" fmla="*/ 683 h 589"/>
              <a:gd name="T96" fmla="*/ 196 w 409"/>
              <a:gd name="T97" fmla="*/ 614 h 589"/>
              <a:gd name="T98" fmla="*/ 619 w 409"/>
              <a:gd name="T99" fmla="*/ 576 h 589"/>
              <a:gd name="T100" fmla="*/ 236 w 409"/>
              <a:gd name="T101" fmla="*/ 508 h 58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9"/>
              <a:gd name="T154" fmla="*/ 0 h 589"/>
              <a:gd name="T155" fmla="*/ 409 w 409"/>
              <a:gd name="T156" fmla="*/ 589 h 58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9" h="589">
                <a:moveTo>
                  <a:pt x="401" y="67"/>
                </a:moveTo>
                <a:cubicBezTo>
                  <a:pt x="406" y="67"/>
                  <a:pt x="409" y="64"/>
                  <a:pt x="409" y="59"/>
                </a:cubicBezTo>
                <a:cubicBezTo>
                  <a:pt x="409" y="40"/>
                  <a:pt x="409" y="40"/>
                  <a:pt x="409" y="40"/>
                </a:cubicBezTo>
                <a:cubicBezTo>
                  <a:pt x="409" y="18"/>
                  <a:pt x="392" y="0"/>
                  <a:pt x="369" y="0"/>
                </a:cubicBezTo>
                <a:cubicBezTo>
                  <a:pt x="40" y="0"/>
                  <a:pt x="40" y="0"/>
                  <a:pt x="40" y="0"/>
                </a:cubicBezTo>
                <a:cubicBezTo>
                  <a:pt x="18" y="0"/>
                  <a:pt x="0" y="18"/>
                  <a:pt x="0" y="40"/>
                </a:cubicBezTo>
                <a:cubicBezTo>
                  <a:pt x="0" y="549"/>
                  <a:pt x="0" y="549"/>
                  <a:pt x="0" y="549"/>
                </a:cubicBezTo>
                <a:cubicBezTo>
                  <a:pt x="0" y="571"/>
                  <a:pt x="18" y="589"/>
                  <a:pt x="40" y="589"/>
                </a:cubicBezTo>
                <a:cubicBezTo>
                  <a:pt x="369" y="589"/>
                  <a:pt x="369" y="589"/>
                  <a:pt x="369" y="589"/>
                </a:cubicBezTo>
                <a:cubicBezTo>
                  <a:pt x="392" y="589"/>
                  <a:pt x="409" y="571"/>
                  <a:pt x="409" y="549"/>
                </a:cubicBezTo>
                <a:cubicBezTo>
                  <a:pt x="409" y="91"/>
                  <a:pt x="409" y="91"/>
                  <a:pt x="409" y="91"/>
                </a:cubicBezTo>
                <a:cubicBezTo>
                  <a:pt x="409" y="87"/>
                  <a:pt x="406" y="83"/>
                  <a:pt x="401" y="83"/>
                </a:cubicBezTo>
                <a:cubicBezTo>
                  <a:pt x="397" y="83"/>
                  <a:pt x="393" y="87"/>
                  <a:pt x="393" y="91"/>
                </a:cubicBezTo>
                <a:cubicBezTo>
                  <a:pt x="393" y="549"/>
                  <a:pt x="393" y="549"/>
                  <a:pt x="393" y="549"/>
                </a:cubicBezTo>
                <a:cubicBezTo>
                  <a:pt x="393" y="562"/>
                  <a:pt x="383" y="573"/>
                  <a:pt x="369" y="573"/>
                </a:cubicBezTo>
                <a:cubicBezTo>
                  <a:pt x="40" y="573"/>
                  <a:pt x="40" y="573"/>
                  <a:pt x="40" y="573"/>
                </a:cubicBezTo>
                <a:cubicBezTo>
                  <a:pt x="27" y="573"/>
                  <a:pt x="16" y="562"/>
                  <a:pt x="16" y="549"/>
                </a:cubicBezTo>
                <a:cubicBezTo>
                  <a:pt x="16" y="40"/>
                  <a:pt x="16" y="40"/>
                  <a:pt x="16" y="40"/>
                </a:cubicBezTo>
                <a:cubicBezTo>
                  <a:pt x="16" y="27"/>
                  <a:pt x="27" y="16"/>
                  <a:pt x="40" y="16"/>
                </a:cubicBezTo>
                <a:cubicBezTo>
                  <a:pt x="369" y="16"/>
                  <a:pt x="369" y="16"/>
                  <a:pt x="369" y="16"/>
                </a:cubicBezTo>
                <a:cubicBezTo>
                  <a:pt x="383" y="16"/>
                  <a:pt x="393" y="27"/>
                  <a:pt x="393" y="40"/>
                </a:cubicBezTo>
                <a:cubicBezTo>
                  <a:pt x="393" y="59"/>
                  <a:pt x="393" y="59"/>
                  <a:pt x="393" y="59"/>
                </a:cubicBezTo>
                <a:cubicBezTo>
                  <a:pt x="393" y="64"/>
                  <a:pt x="397" y="67"/>
                  <a:pt x="401" y="67"/>
                </a:cubicBezTo>
                <a:close/>
                <a:moveTo>
                  <a:pt x="148" y="171"/>
                </a:moveTo>
                <a:cubicBezTo>
                  <a:pt x="262" y="171"/>
                  <a:pt x="262" y="171"/>
                  <a:pt x="262" y="171"/>
                </a:cubicBezTo>
                <a:cubicBezTo>
                  <a:pt x="265" y="171"/>
                  <a:pt x="267" y="170"/>
                  <a:pt x="269" y="167"/>
                </a:cubicBezTo>
                <a:cubicBezTo>
                  <a:pt x="270" y="165"/>
                  <a:pt x="270" y="162"/>
                  <a:pt x="269" y="160"/>
                </a:cubicBezTo>
                <a:cubicBezTo>
                  <a:pt x="212" y="46"/>
                  <a:pt x="212" y="46"/>
                  <a:pt x="212" y="46"/>
                </a:cubicBezTo>
                <a:cubicBezTo>
                  <a:pt x="211" y="43"/>
                  <a:pt x="208" y="41"/>
                  <a:pt x="205" y="41"/>
                </a:cubicBezTo>
                <a:cubicBezTo>
                  <a:pt x="202" y="41"/>
                  <a:pt x="199" y="43"/>
                  <a:pt x="198" y="46"/>
                </a:cubicBezTo>
                <a:cubicBezTo>
                  <a:pt x="141" y="160"/>
                  <a:pt x="141" y="160"/>
                  <a:pt x="141" y="160"/>
                </a:cubicBezTo>
                <a:cubicBezTo>
                  <a:pt x="139" y="162"/>
                  <a:pt x="140" y="165"/>
                  <a:pt x="141" y="167"/>
                </a:cubicBezTo>
                <a:cubicBezTo>
                  <a:pt x="142" y="170"/>
                  <a:pt x="145" y="171"/>
                  <a:pt x="148" y="171"/>
                </a:cubicBezTo>
                <a:close/>
                <a:moveTo>
                  <a:pt x="205" y="67"/>
                </a:moveTo>
                <a:cubicBezTo>
                  <a:pt x="249" y="155"/>
                  <a:pt x="249" y="155"/>
                  <a:pt x="249" y="155"/>
                </a:cubicBezTo>
                <a:cubicBezTo>
                  <a:pt x="161" y="155"/>
                  <a:pt x="161" y="155"/>
                  <a:pt x="161" y="155"/>
                </a:cubicBezTo>
                <a:lnTo>
                  <a:pt x="205" y="67"/>
                </a:lnTo>
                <a:close/>
                <a:moveTo>
                  <a:pt x="309" y="333"/>
                </a:moveTo>
                <a:cubicBezTo>
                  <a:pt x="311" y="334"/>
                  <a:pt x="313" y="335"/>
                  <a:pt x="315" y="335"/>
                </a:cubicBezTo>
                <a:cubicBezTo>
                  <a:pt x="317" y="335"/>
                  <a:pt x="319" y="334"/>
                  <a:pt x="320" y="333"/>
                </a:cubicBezTo>
                <a:cubicBezTo>
                  <a:pt x="352" y="302"/>
                  <a:pt x="352" y="302"/>
                  <a:pt x="352" y="302"/>
                </a:cubicBezTo>
                <a:cubicBezTo>
                  <a:pt x="352" y="302"/>
                  <a:pt x="352" y="301"/>
                  <a:pt x="352" y="301"/>
                </a:cubicBezTo>
                <a:cubicBezTo>
                  <a:pt x="352" y="301"/>
                  <a:pt x="352" y="301"/>
                  <a:pt x="353" y="300"/>
                </a:cubicBezTo>
                <a:cubicBezTo>
                  <a:pt x="353" y="300"/>
                  <a:pt x="353" y="300"/>
                  <a:pt x="353" y="300"/>
                </a:cubicBezTo>
                <a:cubicBezTo>
                  <a:pt x="353" y="300"/>
                  <a:pt x="353" y="299"/>
                  <a:pt x="353" y="299"/>
                </a:cubicBezTo>
                <a:cubicBezTo>
                  <a:pt x="354" y="299"/>
                  <a:pt x="354" y="298"/>
                  <a:pt x="354" y="298"/>
                </a:cubicBezTo>
                <a:cubicBezTo>
                  <a:pt x="354" y="298"/>
                  <a:pt x="354" y="298"/>
                  <a:pt x="354" y="297"/>
                </a:cubicBezTo>
                <a:cubicBezTo>
                  <a:pt x="354" y="297"/>
                  <a:pt x="354" y="297"/>
                  <a:pt x="354" y="296"/>
                </a:cubicBezTo>
                <a:cubicBezTo>
                  <a:pt x="354" y="296"/>
                  <a:pt x="354" y="296"/>
                  <a:pt x="354" y="296"/>
                </a:cubicBezTo>
                <a:cubicBezTo>
                  <a:pt x="354" y="296"/>
                  <a:pt x="354" y="296"/>
                  <a:pt x="354" y="296"/>
                </a:cubicBezTo>
                <a:cubicBezTo>
                  <a:pt x="354" y="295"/>
                  <a:pt x="354" y="295"/>
                  <a:pt x="354" y="294"/>
                </a:cubicBezTo>
                <a:cubicBezTo>
                  <a:pt x="354" y="294"/>
                  <a:pt x="354" y="294"/>
                  <a:pt x="354" y="294"/>
                </a:cubicBezTo>
                <a:cubicBezTo>
                  <a:pt x="354" y="293"/>
                  <a:pt x="354" y="293"/>
                  <a:pt x="353" y="293"/>
                </a:cubicBezTo>
                <a:cubicBezTo>
                  <a:pt x="353" y="293"/>
                  <a:pt x="353" y="292"/>
                  <a:pt x="353" y="292"/>
                </a:cubicBezTo>
                <a:cubicBezTo>
                  <a:pt x="353" y="292"/>
                  <a:pt x="353" y="292"/>
                  <a:pt x="353" y="291"/>
                </a:cubicBezTo>
                <a:cubicBezTo>
                  <a:pt x="352" y="291"/>
                  <a:pt x="352" y="291"/>
                  <a:pt x="352" y="290"/>
                </a:cubicBezTo>
                <a:cubicBezTo>
                  <a:pt x="320" y="259"/>
                  <a:pt x="320" y="259"/>
                  <a:pt x="320" y="259"/>
                </a:cubicBezTo>
                <a:cubicBezTo>
                  <a:pt x="317" y="256"/>
                  <a:pt x="312" y="256"/>
                  <a:pt x="309" y="259"/>
                </a:cubicBezTo>
                <a:cubicBezTo>
                  <a:pt x="306" y="262"/>
                  <a:pt x="306" y="267"/>
                  <a:pt x="309" y="270"/>
                </a:cubicBezTo>
                <a:cubicBezTo>
                  <a:pt x="327" y="288"/>
                  <a:pt x="327" y="288"/>
                  <a:pt x="327" y="288"/>
                </a:cubicBezTo>
                <a:cubicBezTo>
                  <a:pt x="148" y="288"/>
                  <a:pt x="148" y="288"/>
                  <a:pt x="148" y="288"/>
                </a:cubicBezTo>
                <a:cubicBezTo>
                  <a:pt x="143" y="288"/>
                  <a:pt x="140" y="291"/>
                  <a:pt x="140" y="296"/>
                </a:cubicBezTo>
                <a:cubicBezTo>
                  <a:pt x="140" y="300"/>
                  <a:pt x="143" y="304"/>
                  <a:pt x="148" y="304"/>
                </a:cubicBezTo>
                <a:cubicBezTo>
                  <a:pt x="327" y="304"/>
                  <a:pt x="327" y="304"/>
                  <a:pt x="327" y="304"/>
                </a:cubicBezTo>
                <a:cubicBezTo>
                  <a:pt x="309" y="322"/>
                  <a:pt x="309" y="322"/>
                  <a:pt x="309" y="322"/>
                </a:cubicBezTo>
                <a:cubicBezTo>
                  <a:pt x="306" y="325"/>
                  <a:pt x="306" y="330"/>
                  <a:pt x="309" y="333"/>
                </a:cubicBezTo>
                <a:close/>
                <a:moveTo>
                  <a:pt x="354" y="208"/>
                </a:moveTo>
                <a:cubicBezTo>
                  <a:pt x="354" y="208"/>
                  <a:pt x="354" y="207"/>
                  <a:pt x="354" y="207"/>
                </a:cubicBezTo>
                <a:cubicBezTo>
                  <a:pt x="354" y="207"/>
                  <a:pt x="354" y="206"/>
                  <a:pt x="354" y="206"/>
                </a:cubicBezTo>
                <a:cubicBezTo>
                  <a:pt x="354" y="206"/>
                  <a:pt x="354" y="206"/>
                  <a:pt x="353" y="205"/>
                </a:cubicBezTo>
                <a:cubicBezTo>
                  <a:pt x="353" y="205"/>
                  <a:pt x="353" y="205"/>
                  <a:pt x="353" y="204"/>
                </a:cubicBezTo>
                <a:cubicBezTo>
                  <a:pt x="353" y="204"/>
                  <a:pt x="353" y="204"/>
                  <a:pt x="353" y="204"/>
                </a:cubicBezTo>
                <a:cubicBezTo>
                  <a:pt x="352" y="204"/>
                  <a:pt x="352" y="203"/>
                  <a:pt x="352" y="203"/>
                </a:cubicBezTo>
                <a:cubicBezTo>
                  <a:pt x="320" y="172"/>
                  <a:pt x="320" y="172"/>
                  <a:pt x="320" y="172"/>
                </a:cubicBezTo>
                <a:cubicBezTo>
                  <a:pt x="317" y="168"/>
                  <a:pt x="312" y="168"/>
                  <a:pt x="309" y="172"/>
                </a:cubicBezTo>
                <a:cubicBezTo>
                  <a:pt x="306" y="175"/>
                  <a:pt x="306" y="180"/>
                  <a:pt x="309" y="183"/>
                </a:cubicBezTo>
                <a:cubicBezTo>
                  <a:pt x="327" y="201"/>
                  <a:pt x="327" y="201"/>
                  <a:pt x="327" y="201"/>
                </a:cubicBezTo>
                <a:cubicBezTo>
                  <a:pt x="148" y="201"/>
                  <a:pt x="148" y="201"/>
                  <a:pt x="148" y="201"/>
                </a:cubicBezTo>
                <a:cubicBezTo>
                  <a:pt x="143" y="201"/>
                  <a:pt x="140" y="204"/>
                  <a:pt x="140" y="209"/>
                </a:cubicBezTo>
                <a:cubicBezTo>
                  <a:pt x="140" y="213"/>
                  <a:pt x="143" y="217"/>
                  <a:pt x="148" y="217"/>
                </a:cubicBezTo>
                <a:cubicBezTo>
                  <a:pt x="327" y="217"/>
                  <a:pt x="327" y="217"/>
                  <a:pt x="327" y="217"/>
                </a:cubicBezTo>
                <a:cubicBezTo>
                  <a:pt x="309" y="234"/>
                  <a:pt x="309" y="234"/>
                  <a:pt x="309" y="234"/>
                </a:cubicBezTo>
                <a:cubicBezTo>
                  <a:pt x="309" y="234"/>
                  <a:pt x="309" y="234"/>
                  <a:pt x="309" y="234"/>
                </a:cubicBezTo>
                <a:cubicBezTo>
                  <a:pt x="306" y="237"/>
                  <a:pt x="306" y="242"/>
                  <a:pt x="309" y="245"/>
                </a:cubicBezTo>
                <a:cubicBezTo>
                  <a:pt x="311" y="247"/>
                  <a:pt x="313" y="248"/>
                  <a:pt x="315" y="248"/>
                </a:cubicBezTo>
                <a:cubicBezTo>
                  <a:pt x="317" y="248"/>
                  <a:pt x="319" y="247"/>
                  <a:pt x="320" y="245"/>
                </a:cubicBezTo>
                <a:cubicBezTo>
                  <a:pt x="352" y="214"/>
                  <a:pt x="352" y="214"/>
                  <a:pt x="352" y="214"/>
                </a:cubicBezTo>
                <a:cubicBezTo>
                  <a:pt x="352" y="214"/>
                  <a:pt x="352" y="213"/>
                  <a:pt x="353" y="213"/>
                </a:cubicBezTo>
                <a:cubicBezTo>
                  <a:pt x="353" y="213"/>
                  <a:pt x="353" y="213"/>
                  <a:pt x="353" y="213"/>
                </a:cubicBezTo>
                <a:cubicBezTo>
                  <a:pt x="353" y="212"/>
                  <a:pt x="353" y="212"/>
                  <a:pt x="353" y="212"/>
                </a:cubicBezTo>
                <a:cubicBezTo>
                  <a:pt x="354" y="211"/>
                  <a:pt x="354" y="211"/>
                  <a:pt x="354" y="211"/>
                </a:cubicBezTo>
                <a:cubicBezTo>
                  <a:pt x="354" y="211"/>
                  <a:pt x="354" y="210"/>
                  <a:pt x="354" y="210"/>
                </a:cubicBezTo>
                <a:cubicBezTo>
                  <a:pt x="354" y="210"/>
                  <a:pt x="354" y="209"/>
                  <a:pt x="354" y="209"/>
                </a:cubicBezTo>
                <a:cubicBezTo>
                  <a:pt x="354" y="209"/>
                  <a:pt x="354" y="209"/>
                  <a:pt x="354" y="209"/>
                </a:cubicBezTo>
                <a:cubicBezTo>
                  <a:pt x="354" y="208"/>
                  <a:pt x="354" y="208"/>
                  <a:pt x="354" y="208"/>
                </a:cubicBezTo>
                <a:close/>
                <a:moveTo>
                  <a:pt x="270" y="340"/>
                </a:moveTo>
                <a:cubicBezTo>
                  <a:pt x="270" y="335"/>
                  <a:pt x="266" y="332"/>
                  <a:pt x="262" y="332"/>
                </a:cubicBezTo>
                <a:cubicBezTo>
                  <a:pt x="83" y="332"/>
                  <a:pt x="83" y="332"/>
                  <a:pt x="83" y="332"/>
                </a:cubicBezTo>
                <a:cubicBezTo>
                  <a:pt x="100" y="314"/>
                  <a:pt x="100" y="314"/>
                  <a:pt x="100" y="314"/>
                </a:cubicBezTo>
                <a:cubicBezTo>
                  <a:pt x="104" y="311"/>
                  <a:pt x="104" y="306"/>
                  <a:pt x="100" y="303"/>
                </a:cubicBezTo>
                <a:cubicBezTo>
                  <a:pt x="97" y="300"/>
                  <a:pt x="92" y="300"/>
                  <a:pt x="89" y="303"/>
                </a:cubicBezTo>
                <a:cubicBezTo>
                  <a:pt x="58" y="334"/>
                  <a:pt x="58" y="334"/>
                  <a:pt x="58" y="334"/>
                </a:cubicBezTo>
                <a:cubicBezTo>
                  <a:pt x="57" y="334"/>
                  <a:pt x="57" y="335"/>
                  <a:pt x="57" y="335"/>
                </a:cubicBezTo>
                <a:cubicBezTo>
                  <a:pt x="57" y="335"/>
                  <a:pt x="57" y="336"/>
                  <a:pt x="57" y="336"/>
                </a:cubicBezTo>
                <a:cubicBezTo>
                  <a:pt x="56" y="336"/>
                  <a:pt x="56" y="336"/>
                  <a:pt x="56" y="337"/>
                </a:cubicBezTo>
                <a:cubicBezTo>
                  <a:pt x="56" y="337"/>
                  <a:pt x="56" y="337"/>
                  <a:pt x="56" y="337"/>
                </a:cubicBezTo>
                <a:cubicBezTo>
                  <a:pt x="56" y="338"/>
                  <a:pt x="56" y="338"/>
                  <a:pt x="56" y="338"/>
                </a:cubicBezTo>
                <a:cubicBezTo>
                  <a:pt x="56" y="339"/>
                  <a:pt x="56" y="339"/>
                  <a:pt x="56" y="339"/>
                </a:cubicBezTo>
                <a:cubicBezTo>
                  <a:pt x="56" y="339"/>
                  <a:pt x="55" y="340"/>
                  <a:pt x="55" y="340"/>
                </a:cubicBezTo>
                <a:cubicBezTo>
                  <a:pt x="55" y="340"/>
                  <a:pt x="56" y="340"/>
                  <a:pt x="56" y="340"/>
                </a:cubicBezTo>
                <a:cubicBezTo>
                  <a:pt x="56" y="340"/>
                  <a:pt x="56" y="341"/>
                  <a:pt x="56" y="341"/>
                </a:cubicBezTo>
                <a:cubicBezTo>
                  <a:pt x="56" y="341"/>
                  <a:pt x="56" y="342"/>
                  <a:pt x="56" y="342"/>
                </a:cubicBezTo>
                <a:cubicBezTo>
                  <a:pt x="56" y="342"/>
                  <a:pt x="56" y="342"/>
                  <a:pt x="56" y="343"/>
                </a:cubicBezTo>
                <a:cubicBezTo>
                  <a:pt x="56" y="343"/>
                  <a:pt x="56" y="343"/>
                  <a:pt x="57" y="343"/>
                </a:cubicBezTo>
                <a:cubicBezTo>
                  <a:pt x="57" y="344"/>
                  <a:pt x="57" y="344"/>
                  <a:pt x="57" y="344"/>
                </a:cubicBezTo>
                <a:cubicBezTo>
                  <a:pt x="57" y="344"/>
                  <a:pt x="57" y="345"/>
                  <a:pt x="58" y="345"/>
                </a:cubicBezTo>
                <a:cubicBezTo>
                  <a:pt x="58" y="345"/>
                  <a:pt x="58" y="345"/>
                  <a:pt x="58" y="345"/>
                </a:cubicBezTo>
                <a:cubicBezTo>
                  <a:pt x="89" y="377"/>
                  <a:pt x="89" y="377"/>
                  <a:pt x="89" y="377"/>
                </a:cubicBezTo>
                <a:cubicBezTo>
                  <a:pt x="91" y="378"/>
                  <a:pt x="93" y="379"/>
                  <a:pt x="95" y="379"/>
                </a:cubicBezTo>
                <a:cubicBezTo>
                  <a:pt x="97" y="379"/>
                  <a:pt x="99" y="378"/>
                  <a:pt x="100" y="377"/>
                </a:cubicBezTo>
                <a:cubicBezTo>
                  <a:pt x="104" y="373"/>
                  <a:pt x="104" y="368"/>
                  <a:pt x="100" y="365"/>
                </a:cubicBezTo>
                <a:cubicBezTo>
                  <a:pt x="83" y="348"/>
                  <a:pt x="83" y="348"/>
                  <a:pt x="83" y="348"/>
                </a:cubicBezTo>
                <a:cubicBezTo>
                  <a:pt x="262" y="348"/>
                  <a:pt x="262" y="348"/>
                  <a:pt x="262" y="348"/>
                </a:cubicBezTo>
                <a:cubicBezTo>
                  <a:pt x="266" y="348"/>
                  <a:pt x="270" y="344"/>
                  <a:pt x="270" y="340"/>
                </a:cubicBezTo>
                <a:close/>
                <a:moveTo>
                  <a:pt x="100" y="215"/>
                </a:moveTo>
                <a:cubicBezTo>
                  <a:pt x="97" y="212"/>
                  <a:pt x="92" y="212"/>
                  <a:pt x="89" y="215"/>
                </a:cubicBezTo>
                <a:cubicBezTo>
                  <a:pt x="58" y="246"/>
                  <a:pt x="58" y="246"/>
                  <a:pt x="58" y="246"/>
                </a:cubicBezTo>
                <a:cubicBezTo>
                  <a:pt x="57" y="247"/>
                  <a:pt x="57" y="247"/>
                  <a:pt x="57" y="248"/>
                </a:cubicBezTo>
                <a:cubicBezTo>
                  <a:pt x="57" y="248"/>
                  <a:pt x="57" y="248"/>
                  <a:pt x="57" y="248"/>
                </a:cubicBezTo>
                <a:cubicBezTo>
                  <a:pt x="56" y="248"/>
                  <a:pt x="56" y="249"/>
                  <a:pt x="56" y="249"/>
                </a:cubicBezTo>
                <a:cubicBezTo>
                  <a:pt x="56" y="249"/>
                  <a:pt x="56" y="249"/>
                  <a:pt x="56" y="250"/>
                </a:cubicBezTo>
                <a:cubicBezTo>
                  <a:pt x="56" y="250"/>
                  <a:pt x="56" y="250"/>
                  <a:pt x="56" y="251"/>
                </a:cubicBezTo>
                <a:cubicBezTo>
                  <a:pt x="56" y="251"/>
                  <a:pt x="56" y="251"/>
                  <a:pt x="56" y="252"/>
                </a:cubicBezTo>
                <a:cubicBezTo>
                  <a:pt x="56" y="252"/>
                  <a:pt x="55" y="252"/>
                  <a:pt x="55" y="252"/>
                </a:cubicBezTo>
                <a:cubicBezTo>
                  <a:pt x="55" y="252"/>
                  <a:pt x="56" y="253"/>
                  <a:pt x="56" y="253"/>
                </a:cubicBezTo>
                <a:cubicBezTo>
                  <a:pt x="56" y="253"/>
                  <a:pt x="56" y="253"/>
                  <a:pt x="56" y="254"/>
                </a:cubicBezTo>
                <a:cubicBezTo>
                  <a:pt x="56" y="254"/>
                  <a:pt x="56" y="254"/>
                  <a:pt x="56" y="255"/>
                </a:cubicBezTo>
                <a:cubicBezTo>
                  <a:pt x="56" y="255"/>
                  <a:pt x="56" y="255"/>
                  <a:pt x="56" y="255"/>
                </a:cubicBezTo>
                <a:cubicBezTo>
                  <a:pt x="56" y="256"/>
                  <a:pt x="56" y="256"/>
                  <a:pt x="57" y="256"/>
                </a:cubicBezTo>
                <a:cubicBezTo>
                  <a:pt x="57" y="256"/>
                  <a:pt x="57" y="257"/>
                  <a:pt x="57" y="257"/>
                </a:cubicBezTo>
                <a:cubicBezTo>
                  <a:pt x="57" y="257"/>
                  <a:pt x="57" y="258"/>
                  <a:pt x="58" y="258"/>
                </a:cubicBezTo>
                <a:cubicBezTo>
                  <a:pt x="89" y="289"/>
                  <a:pt x="89" y="289"/>
                  <a:pt x="89" y="289"/>
                </a:cubicBezTo>
                <a:cubicBezTo>
                  <a:pt x="91" y="291"/>
                  <a:pt x="93" y="291"/>
                  <a:pt x="95" y="291"/>
                </a:cubicBezTo>
                <a:cubicBezTo>
                  <a:pt x="97" y="291"/>
                  <a:pt x="99" y="291"/>
                  <a:pt x="100" y="289"/>
                </a:cubicBezTo>
                <a:cubicBezTo>
                  <a:pt x="104" y="286"/>
                  <a:pt x="104" y="281"/>
                  <a:pt x="100" y="278"/>
                </a:cubicBezTo>
                <a:cubicBezTo>
                  <a:pt x="100" y="278"/>
                  <a:pt x="100" y="278"/>
                  <a:pt x="100" y="278"/>
                </a:cubicBezTo>
                <a:cubicBezTo>
                  <a:pt x="83" y="260"/>
                  <a:pt x="83" y="260"/>
                  <a:pt x="83" y="260"/>
                </a:cubicBezTo>
                <a:cubicBezTo>
                  <a:pt x="262" y="260"/>
                  <a:pt x="262" y="260"/>
                  <a:pt x="262" y="260"/>
                </a:cubicBezTo>
                <a:cubicBezTo>
                  <a:pt x="266" y="260"/>
                  <a:pt x="270" y="257"/>
                  <a:pt x="270" y="252"/>
                </a:cubicBezTo>
                <a:cubicBezTo>
                  <a:pt x="270" y="248"/>
                  <a:pt x="266" y="244"/>
                  <a:pt x="262" y="244"/>
                </a:cubicBezTo>
                <a:cubicBezTo>
                  <a:pt x="83" y="244"/>
                  <a:pt x="83" y="244"/>
                  <a:pt x="83" y="244"/>
                </a:cubicBezTo>
                <a:cubicBezTo>
                  <a:pt x="100" y="227"/>
                  <a:pt x="100" y="227"/>
                  <a:pt x="100" y="227"/>
                </a:cubicBezTo>
                <a:cubicBezTo>
                  <a:pt x="104" y="223"/>
                  <a:pt x="104" y="218"/>
                  <a:pt x="100" y="2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sv-SE" sz="700" b="0" i="0" u="none" strike="noStrike" kern="1200" cap="none" spc="0" normalizeH="0" baseline="0" noProof="0">
              <a:ln>
                <a:noFill/>
              </a:ln>
              <a:solidFill>
                <a:srgbClr val="575A5B"/>
              </a:solidFill>
              <a:effectLst/>
              <a:uLnTx/>
              <a:uFillTx/>
              <a:ea typeface="+mn-ea"/>
              <a:cs typeface="+mn-cs"/>
            </a:endParaRPr>
          </a:p>
        </p:txBody>
      </p:sp>
      <p:sp>
        <p:nvSpPr>
          <p:cNvPr id="167" name="Text Box 5"/>
          <p:cNvSpPr txBox="1">
            <a:spLocks noChangeAspect="1" noChangeArrowheads="1"/>
          </p:cNvSpPr>
          <p:nvPr/>
        </p:nvSpPr>
        <p:spPr bwMode="auto">
          <a:xfrm>
            <a:off x="428589" y="3102397"/>
            <a:ext cx="238836" cy="36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50000"/>
              </a:spcBef>
              <a:spcAft>
                <a:spcPct val="0"/>
              </a:spcAft>
              <a:defRPr sz="2000">
                <a:solidFill>
                  <a:schemeClr val="tx1"/>
                </a:solidFill>
                <a:latin typeface="Arial" pitchFamily="34" charset="0"/>
              </a:defRPr>
            </a:lvl6pPr>
            <a:lvl7pPr marL="2971800" indent="-228600" eaLnBrk="0" fontAlgn="base" hangingPunct="0">
              <a:spcBef>
                <a:spcPct val="50000"/>
              </a:spcBef>
              <a:spcAft>
                <a:spcPct val="0"/>
              </a:spcAft>
              <a:defRPr sz="2000">
                <a:solidFill>
                  <a:schemeClr val="tx1"/>
                </a:solidFill>
                <a:latin typeface="Arial" pitchFamily="34" charset="0"/>
              </a:defRPr>
            </a:lvl7pPr>
            <a:lvl8pPr marL="3429000" indent="-228600" eaLnBrk="0" fontAlgn="base" hangingPunct="0">
              <a:spcBef>
                <a:spcPct val="50000"/>
              </a:spcBef>
              <a:spcAft>
                <a:spcPct val="0"/>
              </a:spcAft>
              <a:defRPr sz="2000">
                <a:solidFill>
                  <a:schemeClr val="tx1"/>
                </a:solidFill>
                <a:latin typeface="Arial" pitchFamily="34" charset="0"/>
              </a:defRPr>
            </a:lvl8pPr>
            <a:lvl9pPr marL="3886200" indent="-228600" eaLnBrk="0" fontAlgn="base" hangingPunct="0">
              <a:spcBef>
                <a:spcPct val="50000"/>
              </a:spcBef>
              <a:spcAft>
                <a:spcPct val="0"/>
              </a:spcAft>
              <a:defRPr sz="2000">
                <a:solidFill>
                  <a:schemeClr val="tx1"/>
                </a:solidFill>
                <a:latin typeface="Arial" pitchFamily="34" charset="0"/>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altLang="sv-SE" sz="300" b="0" i="0" u="none" strike="noStrike" kern="1200" cap="none" spc="0" normalizeH="0" baseline="0" noProof="0">
                <a:ln>
                  <a:noFill/>
                </a:ln>
                <a:solidFill>
                  <a:srgbClr val="575A5B"/>
                </a:solidFill>
                <a:effectLst/>
                <a:uLnTx/>
                <a:uFillTx/>
                <a:latin typeface="+mn-lt"/>
                <a:ea typeface="MS PGothic" pitchFamily="34" charset="-128"/>
                <a:cs typeface="+mn-cs"/>
              </a:rPr>
              <a:t>MME</a:t>
            </a:r>
            <a:endParaRPr kumimoji="0" lang="sv-SE" altLang="sv-SE" sz="300" b="0" i="0" u="none" strike="noStrike" kern="1200" cap="none" spc="0" normalizeH="0" baseline="0" noProof="0">
              <a:ln>
                <a:noFill/>
              </a:ln>
              <a:solidFill>
                <a:srgbClr val="575A5B"/>
              </a:solidFill>
              <a:effectLst/>
              <a:uLnTx/>
              <a:uFillTx/>
              <a:latin typeface="+mn-lt"/>
              <a:ea typeface="MS PGothic" pitchFamily="34" charset="-128"/>
              <a:cs typeface="+mn-cs"/>
            </a:endParaRPr>
          </a:p>
        </p:txBody>
      </p:sp>
      <p:sp>
        <p:nvSpPr>
          <p:cNvPr id="164" name="AutoShape 343"/>
          <p:cNvSpPr>
            <a:spLocks noChangeAspect="1" noChangeArrowheads="1"/>
          </p:cNvSpPr>
          <p:nvPr/>
        </p:nvSpPr>
        <p:spPr bwMode="auto">
          <a:xfrm>
            <a:off x="407618" y="2813567"/>
            <a:ext cx="280778" cy="382194"/>
          </a:xfrm>
          <a:prstGeom prst="roundRect">
            <a:avLst>
              <a:gd name="adj" fmla="val 9542"/>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round/>
                <a:headEnd/>
                <a:tailEnd/>
              </a14:hiddenLine>
            </a:ext>
          </a:extLst>
        </p:spPr>
        <p:txBody>
          <a:bodyPr wrap="none" lIns="0" rIns="0"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50000"/>
              </a:spcBef>
              <a:spcAft>
                <a:spcPct val="0"/>
              </a:spcAft>
              <a:defRPr sz="2000">
                <a:solidFill>
                  <a:schemeClr val="tx1"/>
                </a:solidFill>
                <a:latin typeface="Arial" pitchFamily="34" charset="0"/>
              </a:defRPr>
            </a:lvl6pPr>
            <a:lvl7pPr marL="2971800" indent="-228600" eaLnBrk="0" fontAlgn="base" hangingPunct="0">
              <a:spcBef>
                <a:spcPct val="50000"/>
              </a:spcBef>
              <a:spcAft>
                <a:spcPct val="0"/>
              </a:spcAft>
              <a:defRPr sz="2000">
                <a:solidFill>
                  <a:schemeClr val="tx1"/>
                </a:solidFill>
                <a:latin typeface="Arial" pitchFamily="34" charset="0"/>
              </a:defRPr>
            </a:lvl7pPr>
            <a:lvl8pPr marL="3429000" indent="-228600" eaLnBrk="0" fontAlgn="base" hangingPunct="0">
              <a:spcBef>
                <a:spcPct val="50000"/>
              </a:spcBef>
              <a:spcAft>
                <a:spcPct val="0"/>
              </a:spcAft>
              <a:defRPr sz="2000">
                <a:solidFill>
                  <a:schemeClr val="tx1"/>
                </a:solidFill>
                <a:latin typeface="Arial" pitchFamily="34" charset="0"/>
              </a:defRPr>
            </a:lvl8pPr>
            <a:lvl9pPr marL="3886200" indent="-228600" eaLnBrk="0" fontAlgn="base" hangingPunct="0">
              <a:spcBef>
                <a:spcPct val="50000"/>
              </a:spcBef>
              <a:spcAft>
                <a:spcPct val="0"/>
              </a:spcAft>
              <a:defRPr sz="2000">
                <a:solidFill>
                  <a:schemeClr val="tx1"/>
                </a:solidFill>
                <a:latin typeface="Arial"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sv-SE" altLang="sv-SE" sz="100" b="0" i="0" u="none" strike="noStrike" kern="1200" cap="none" spc="0" normalizeH="0" baseline="0" noProof="0">
              <a:ln>
                <a:noFill/>
              </a:ln>
              <a:solidFill>
                <a:srgbClr val="575A5B"/>
              </a:solidFill>
              <a:effectLst/>
              <a:uLnTx/>
              <a:uFillTx/>
              <a:latin typeface="+mn-lt"/>
              <a:ea typeface="MS PGothic" pitchFamily="34" charset="-128"/>
              <a:cs typeface="+mn-cs"/>
            </a:endParaRPr>
          </a:p>
        </p:txBody>
      </p:sp>
      <p:sp>
        <p:nvSpPr>
          <p:cNvPr id="156" name="Sexhörning 63"/>
          <p:cNvSpPr/>
          <p:nvPr/>
        </p:nvSpPr>
        <p:spPr bwMode="auto">
          <a:xfrm>
            <a:off x="578139" y="4008061"/>
            <a:ext cx="572943" cy="443110"/>
          </a:xfrm>
          <a:prstGeom prst="hexagon">
            <a:avLst/>
          </a:prstGeom>
          <a:solidFill>
            <a:schemeClr val="bg1">
              <a:alpha val="11000"/>
            </a:schemeClr>
          </a:solidFill>
          <a:ln w="6350" cap="flat" cmpd="sng" algn="ctr">
            <a:solidFill>
              <a:schemeClr val="tx2"/>
            </a:solidFill>
            <a:prstDash val="solid"/>
            <a:round/>
            <a:headEnd type="none" w="med" len="med"/>
            <a:tailEnd type="none" w="med" len="med"/>
          </a:ln>
          <a:effectLst/>
        </p:spPr>
        <p:txBody>
          <a:bodyPr vert="horz" wrap="none" lIns="71988" tIns="45718" rIns="71988" bIns="45718" numCol="1" rtlCol="0" anchor="t" anchorCtr="0" compatLnSpc="1">
            <a:prstTxWarp prst="textNoShape">
              <a:avLst/>
            </a:prstTxWarp>
          </a:bodyPr>
          <a:lstStyle/>
          <a:p>
            <a:pPr marL="0" marR="0" lvl="0" indent="0" algn="l" defTabSz="914196" rtl="0" eaLnBrk="1" fontAlgn="base" latinLnBrk="0" hangingPunct="1">
              <a:lnSpc>
                <a:spcPct val="100000"/>
              </a:lnSpc>
              <a:spcBef>
                <a:spcPct val="50000"/>
              </a:spcBef>
              <a:spcAft>
                <a:spcPct val="0"/>
              </a:spcAft>
              <a:buClrTx/>
              <a:buSzTx/>
              <a:buFontTx/>
              <a:buNone/>
              <a:tabLst/>
              <a:defRPr/>
            </a:pPr>
            <a:endParaRPr kumimoji="0" lang="sv-SE" sz="1400" b="0" i="0" u="none" strike="noStrike" kern="1200" cap="none" spc="0" normalizeH="0" baseline="0" noProof="0">
              <a:ln>
                <a:noFill/>
              </a:ln>
              <a:solidFill>
                <a:srgbClr val="575A5B"/>
              </a:solidFill>
              <a:effectLst/>
              <a:uLnTx/>
              <a:uFillTx/>
              <a:ea typeface="+mn-ea"/>
              <a:cs typeface="+mn-cs"/>
            </a:endParaRPr>
          </a:p>
        </p:txBody>
      </p:sp>
      <p:sp>
        <p:nvSpPr>
          <p:cNvPr id="157" name="Freeform 61"/>
          <p:cNvSpPr>
            <a:spLocks noChangeAspect="1" noEditPoints="1"/>
          </p:cNvSpPr>
          <p:nvPr/>
        </p:nvSpPr>
        <p:spPr bwMode="auto">
          <a:xfrm>
            <a:off x="732475" y="4050524"/>
            <a:ext cx="241831" cy="346934"/>
          </a:xfrm>
          <a:custGeom>
            <a:avLst/>
            <a:gdLst>
              <a:gd name="T0" fmla="*/ 350 w 292"/>
              <a:gd name="T1" fmla="*/ 484 h 444"/>
              <a:gd name="T2" fmla="*/ 16 w 292"/>
              <a:gd name="T3" fmla="*/ 484 h 444"/>
              <a:gd name="T4" fmla="*/ 16 w 292"/>
              <a:gd name="T5" fmla="*/ 101 h 444"/>
              <a:gd name="T6" fmla="*/ 350 w 292"/>
              <a:gd name="T7" fmla="*/ 101 h 444"/>
              <a:gd name="T8" fmla="*/ 370 w 292"/>
              <a:gd name="T9" fmla="*/ 142 h 444"/>
              <a:gd name="T10" fmla="*/ 338 w 292"/>
              <a:gd name="T11" fmla="*/ 16 h 444"/>
              <a:gd name="T12" fmla="*/ 261 w 292"/>
              <a:gd name="T13" fmla="*/ 16 h 444"/>
              <a:gd name="T14" fmla="*/ 0 w 292"/>
              <a:gd name="T15" fmla="*/ 101 h 444"/>
              <a:gd name="T16" fmla="*/ 0 w 292"/>
              <a:gd name="T17" fmla="*/ 484 h 444"/>
              <a:gd name="T18" fmla="*/ 370 w 292"/>
              <a:gd name="T19" fmla="*/ 484 h 444"/>
              <a:gd name="T20" fmla="*/ 335 w 292"/>
              <a:gd name="T21" fmla="*/ 239 h 444"/>
              <a:gd name="T22" fmla="*/ 296 w 292"/>
              <a:gd name="T23" fmla="*/ 68 h 444"/>
              <a:gd name="T24" fmla="*/ 37 w 292"/>
              <a:gd name="T25" fmla="*/ 110 h 444"/>
              <a:gd name="T26" fmla="*/ 77 w 292"/>
              <a:gd name="T27" fmla="*/ 279 h 444"/>
              <a:gd name="T28" fmla="*/ 335 w 292"/>
              <a:gd name="T29" fmla="*/ 239 h 444"/>
              <a:gd name="T30" fmla="*/ 296 w 292"/>
              <a:gd name="T31" fmla="*/ 259 h 444"/>
              <a:gd name="T32" fmla="*/ 53 w 292"/>
              <a:gd name="T33" fmla="*/ 239 h 444"/>
              <a:gd name="T34" fmla="*/ 77 w 292"/>
              <a:gd name="T35" fmla="*/ 94 h 444"/>
              <a:gd name="T36" fmla="*/ 315 w 292"/>
              <a:gd name="T37" fmla="*/ 110 h 444"/>
              <a:gd name="T38" fmla="*/ 151 w 292"/>
              <a:gd name="T39" fmla="*/ 511 h 444"/>
              <a:gd name="T40" fmla="*/ 143 w 292"/>
              <a:gd name="T41" fmla="*/ 502 h 444"/>
              <a:gd name="T42" fmla="*/ 195 w 292"/>
              <a:gd name="T43" fmla="*/ 502 h 444"/>
              <a:gd name="T44" fmla="*/ 219 w 292"/>
              <a:gd name="T45" fmla="*/ 511 h 444"/>
              <a:gd name="T46" fmla="*/ 209 w 292"/>
              <a:gd name="T47" fmla="*/ 502 h 444"/>
              <a:gd name="T48" fmla="*/ 104 w 292"/>
              <a:gd name="T49" fmla="*/ 299 h 444"/>
              <a:gd name="T50" fmla="*/ 51 w 292"/>
              <a:gd name="T51" fmla="*/ 330 h 444"/>
              <a:gd name="T52" fmla="*/ 127 w 292"/>
              <a:gd name="T53" fmla="*/ 330 h 444"/>
              <a:gd name="T54" fmla="*/ 204 w 292"/>
              <a:gd name="T55" fmla="*/ 350 h 444"/>
              <a:gd name="T56" fmla="*/ 204 w 292"/>
              <a:gd name="T57" fmla="*/ 299 h 444"/>
              <a:gd name="T58" fmla="*/ 147 w 292"/>
              <a:gd name="T59" fmla="*/ 330 h 444"/>
              <a:gd name="T60" fmla="*/ 302 w 292"/>
              <a:gd name="T61" fmla="*/ 299 h 444"/>
              <a:gd name="T62" fmla="*/ 246 w 292"/>
              <a:gd name="T63" fmla="*/ 330 h 444"/>
              <a:gd name="T64" fmla="*/ 322 w 292"/>
              <a:gd name="T65" fmla="*/ 330 h 444"/>
              <a:gd name="T66" fmla="*/ 104 w 292"/>
              <a:gd name="T67" fmla="*/ 363 h 444"/>
              <a:gd name="T68" fmla="*/ 51 w 292"/>
              <a:gd name="T69" fmla="*/ 395 h 444"/>
              <a:gd name="T70" fmla="*/ 127 w 292"/>
              <a:gd name="T71" fmla="*/ 395 h 444"/>
              <a:gd name="T72" fmla="*/ 168 w 292"/>
              <a:gd name="T73" fmla="*/ 413 h 444"/>
              <a:gd name="T74" fmla="*/ 224 w 292"/>
              <a:gd name="T75" fmla="*/ 382 h 444"/>
              <a:gd name="T76" fmla="*/ 147 w 292"/>
              <a:gd name="T77" fmla="*/ 382 h 444"/>
              <a:gd name="T78" fmla="*/ 302 w 292"/>
              <a:gd name="T79" fmla="*/ 363 h 444"/>
              <a:gd name="T80" fmla="*/ 246 w 292"/>
              <a:gd name="T81" fmla="*/ 395 h 444"/>
              <a:gd name="T82" fmla="*/ 322 w 292"/>
              <a:gd name="T83" fmla="*/ 395 h 444"/>
              <a:gd name="T84" fmla="*/ 71 w 292"/>
              <a:gd name="T85" fmla="*/ 426 h 444"/>
              <a:gd name="T86" fmla="*/ 71 w 292"/>
              <a:gd name="T87" fmla="*/ 476 h 444"/>
              <a:gd name="T88" fmla="*/ 127 w 292"/>
              <a:gd name="T89" fmla="*/ 447 h 444"/>
              <a:gd name="T90" fmla="*/ 224 w 292"/>
              <a:gd name="T91" fmla="*/ 447 h 444"/>
              <a:gd name="T92" fmla="*/ 147 w 292"/>
              <a:gd name="T93" fmla="*/ 447 h 444"/>
              <a:gd name="T94" fmla="*/ 204 w 292"/>
              <a:gd name="T95" fmla="*/ 476 h 444"/>
              <a:gd name="T96" fmla="*/ 266 w 292"/>
              <a:gd name="T97" fmla="*/ 426 h 444"/>
              <a:gd name="T98" fmla="*/ 266 w 292"/>
              <a:gd name="T99" fmla="*/ 476 h 444"/>
              <a:gd name="T100" fmla="*/ 322 w 292"/>
              <a:gd name="T101" fmla="*/ 447 h 44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92"/>
              <a:gd name="T154" fmla="*/ 0 h 444"/>
              <a:gd name="T155" fmla="*/ 292 w 292"/>
              <a:gd name="T156" fmla="*/ 444 h 44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92" h="444">
                <a:moveTo>
                  <a:pt x="284" y="141"/>
                </a:moveTo>
                <a:cubicBezTo>
                  <a:pt x="280" y="141"/>
                  <a:pt x="276" y="144"/>
                  <a:pt x="276" y="149"/>
                </a:cubicBezTo>
                <a:cubicBezTo>
                  <a:pt x="276" y="396"/>
                  <a:pt x="276" y="396"/>
                  <a:pt x="276" y="396"/>
                </a:cubicBezTo>
                <a:cubicBezTo>
                  <a:pt x="276" y="414"/>
                  <a:pt x="262" y="428"/>
                  <a:pt x="244" y="428"/>
                </a:cubicBezTo>
                <a:cubicBezTo>
                  <a:pt x="49" y="428"/>
                  <a:pt x="49" y="428"/>
                  <a:pt x="49" y="428"/>
                </a:cubicBezTo>
                <a:cubicBezTo>
                  <a:pt x="31" y="428"/>
                  <a:pt x="16" y="414"/>
                  <a:pt x="16" y="396"/>
                </a:cubicBezTo>
                <a:cubicBezTo>
                  <a:pt x="16" y="333"/>
                  <a:pt x="16" y="333"/>
                  <a:pt x="16" y="333"/>
                </a:cubicBezTo>
                <a:cubicBezTo>
                  <a:pt x="16" y="311"/>
                  <a:pt x="16" y="311"/>
                  <a:pt x="16" y="311"/>
                </a:cubicBezTo>
                <a:cubicBezTo>
                  <a:pt x="16" y="81"/>
                  <a:pt x="16" y="81"/>
                  <a:pt x="16" y="81"/>
                </a:cubicBezTo>
                <a:cubicBezTo>
                  <a:pt x="16" y="63"/>
                  <a:pt x="31" y="49"/>
                  <a:pt x="49" y="49"/>
                </a:cubicBezTo>
                <a:cubicBezTo>
                  <a:pt x="244" y="49"/>
                  <a:pt x="244" y="49"/>
                  <a:pt x="244" y="49"/>
                </a:cubicBezTo>
                <a:cubicBezTo>
                  <a:pt x="262" y="49"/>
                  <a:pt x="276" y="63"/>
                  <a:pt x="276" y="81"/>
                </a:cubicBezTo>
                <a:cubicBezTo>
                  <a:pt x="276" y="116"/>
                  <a:pt x="276" y="116"/>
                  <a:pt x="276" y="116"/>
                </a:cubicBezTo>
                <a:cubicBezTo>
                  <a:pt x="276" y="121"/>
                  <a:pt x="280" y="124"/>
                  <a:pt x="284" y="124"/>
                </a:cubicBezTo>
                <a:cubicBezTo>
                  <a:pt x="289" y="124"/>
                  <a:pt x="292" y="121"/>
                  <a:pt x="292" y="116"/>
                </a:cubicBezTo>
                <a:cubicBezTo>
                  <a:pt x="292" y="81"/>
                  <a:pt x="292" y="81"/>
                  <a:pt x="292" y="81"/>
                </a:cubicBezTo>
                <a:cubicBezTo>
                  <a:pt x="292" y="62"/>
                  <a:pt x="282" y="46"/>
                  <a:pt x="266" y="38"/>
                </a:cubicBezTo>
                <a:cubicBezTo>
                  <a:pt x="266" y="16"/>
                  <a:pt x="266" y="16"/>
                  <a:pt x="266" y="16"/>
                </a:cubicBezTo>
                <a:cubicBezTo>
                  <a:pt x="266" y="7"/>
                  <a:pt x="259" y="0"/>
                  <a:pt x="250" y="0"/>
                </a:cubicBezTo>
                <a:cubicBezTo>
                  <a:pt x="222" y="0"/>
                  <a:pt x="222" y="0"/>
                  <a:pt x="222" y="0"/>
                </a:cubicBezTo>
                <a:cubicBezTo>
                  <a:pt x="213" y="0"/>
                  <a:pt x="206" y="7"/>
                  <a:pt x="206" y="16"/>
                </a:cubicBezTo>
                <a:cubicBezTo>
                  <a:pt x="206" y="33"/>
                  <a:pt x="206" y="33"/>
                  <a:pt x="206" y="33"/>
                </a:cubicBezTo>
                <a:cubicBezTo>
                  <a:pt x="49" y="33"/>
                  <a:pt x="49" y="33"/>
                  <a:pt x="49" y="33"/>
                </a:cubicBezTo>
                <a:cubicBezTo>
                  <a:pt x="22" y="33"/>
                  <a:pt x="0" y="55"/>
                  <a:pt x="0" y="81"/>
                </a:cubicBezTo>
                <a:cubicBezTo>
                  <a:pt x="0" y="311"/>
                  <a:pt x="0" y="311"/>
                  <a:pt x="0" y="311"/>
                </a:cubicBezTo>
                <a:cubicBezTo>
                  <a:pt x="0" y="333"/>
                  <a:pt x="0" y="333"/>
                  <a:pt x="0" y="333"/>
                </a:cubicBezTo>
                <a:cubicBezTo>
                  <a:pt x="0" y="396"/>
                  <a:pt x="0" y="396"/>
                  <a:pt x="0" y="396"/>
                </a:cubicBezTo>
                <a:cubicBezTo>
                  <a:pt x="0" y="423"/>
                  <a:pt x="22" y="444"/>
                  <a:pt x="49" y="444"/>
                </a:cubicBezTo>
                <a:cubicBezTo>
                  <a:pt x="244" y="444"/>
                  <a:pt x="244" y="444"/>
                  <a:pt x="244" y="444"/>
                </a:cubicBezTo>
                <a:cubicBezTo>
                  <a:pt x="271" y="444"/>
                  <a:pt x="292" y="423"/>
                  <a:pt x="292" y="396"/>
                </a:cubicBezTo>
                <a:cubicBezTo>
                  <a:pt x="292" y="149"/>
                  <a:pt x="292" y="149"/>
                  <a:pt x="292" y="149"/>
                </a:cubicBezTo>
                <a:cubicBezTo>
                  <a:pt x="292" y="144"/>
                  <a:pt x="289" y="141"/>
                  <a:pt x="284" y="141"/>
                </a:cubicBezTo>
                <a:close/>
                <a:moveTo>
                  <a:pt x="265" y="196"/>
                </a:moveTo>
                <a:cubicBezTo>
                  <a:pt x="265" y="90"/>
                  <a:pt x="265" y="90"/>
                  <a:pt x="265" y="90"/>
                </a:cubicBezTo>
                <a:cubicBezTo>
                  <a:pt x="265" y="81"/>
                  <a:pt x="264" y="72"/>
                  <a:pt x="257" y="66"/>
                </a:cubicBezTo>
                <a:cubicBezTo>
                  <a:pt x="251" y="60"/>
                  <a:pt x="243" y="58"/>
                  <a:pt x="233" y="58"/>
                </a:cubicBezTo>
                <a:cubicBezTo>
                  <a:pt x="60" y="58"/>
                  <a:pt x="60" y="58"/>
                  <a:pt x="60" y="58"/>
                </a:cubicBezTo>
                <a:cubicBezTo>
                  <a:pt x="50" y="58"/>
                  <a:pt x="42" y="60"/>
                  <a:pt x="35" y="66"/>
                </a:cubicBezTo>
                <a:cubicBezTo>
                  <a:pt x="29" y="72"/>
                  <a:pt x="27" y="81"/>
                  <a:pt x="27" y="90"/>
                </a:cubicBezTo>
                <a:cubicBezTo>
                  <a:pt x="27" y="196"/>
                  <a:pt x="27" y="196"/>
                  <a:pt x="27" y="196"/>
                </a:cubicBezTo>
                <a:cubicBezTo>
                  <a:pt x="27" y="206"/>
                  <a:pt x="29" y="214"/>
                  <a:pt x="35" y="221"/>
                </a:cubicBezTo>
                <a:cubicBezTo>
                  <a:pt x="42" y="227"/>
                  <a:pt x="50" y="228"/>
                  <a:pt x="60" y="228"/>
                </a:cubicBezTo>
                <a:cubicBezTo>
                  <a:pt x="233" y="228"/>
                  <a:pt x="233" y="228"/>
                  <a:pt x="233" y="228"/>
                </a:cubicBezTo>
                <a:cubicBezTo>
                  <a:pt x="243" y="228"/>
                  <a:pt x="251" y="227"/>
                  <a:pt x="257" y="221"/>
                </a:cubicBezTo>
                <a:cubicBezTo>
                  <a:pt x="264" y="214"/>
                  <a:pt x="265" y="206"/>
                  <a:pt x="265" y="196"/>
                </a:cubicBezTo>
                <a:close/>
                <a:moveTo>
                  <a:pt x="249" y="196"/>
                </a:moveTo>
                <a:cubicBezTo>
                  <a:pt x="249" y="204"/>
                  <a:pt x="248" y="208"/>
                  <a:pt x="246" y="209"/>
                </a:cubicBezTo>
                <a:cubicBezTo>
                  <a:pt x="245" y="211"/>
                  <a:pt x="241" y="212"/>
                  <a:pt x="233" y="212"/>
                </a:cubicBezTo>
                <a:cubicBezTo>
                  <a:pt x="60" y="212"/>
                  <a:pt x="60" y="212"/>
                  <a:pt x="60" y="212"/>
                </a:cubicBezTo>
                <a:cubicBezTo>
                  <a:pt x="52" y="212"/>
                  <a:pt x="48" y="211"/>
                  <a:pt x="47" y="209"/>
                </a:cubicBezTo>
                <a:cubicBezTo>
                  <a:pt x="45" y="208"/>
                  <a:pt x="43" y="204"/>
                  <a:pt x="43" y="196"/>
                </a:cubicBezTo>
                <a:cubicBezTo>
                  <a:pt x="43" y="90"/>
                  <a:pt x="43" y="90"/>
                  <a:pt x="43" y="90"/>
                </a:cubicBezTo>
                <a:cubicBezTo>
                  <a:pt x="43" y="82"/>
                  <a:pt x="45" y="79"/>
                  <a:pt x="47" y="77"/>
                </a:cubicBezTo>
                <a:cubicBezTo>
                  <a:pt x="48" y="76"/>
                  <a:pt x="52" y="74"/>
                  <a:pt x="60" y="74"/>
                </a:cubicBezTo>
                <a:cubicBezTo>
                  <a:pt x="233" y="74"/>
                  <a:pt x="233" y="74"/>
                  <a:pt x="233" y="74"/>
                </a:cubicBezTo>
                <a:cubicBezTo>
                  <a:pt x="241" y="74"/>
                  <a:pt x="245" y="76"/>
                  <a:pt x="246" y="77"/>
                </a:cubicBezTo>
                <a:cubicBezTo>
                  <a:pt x="248" y="79"/>
                  <a:pt x="249" y="82"/>
                  <a:pt x="249" y="90"/>
                </a:cubicBezTo>
                <a:lnTo>
                  <a:pt x="249" y="196"/>
                </a:lnTo>
                <a:close/>
                <a:moveTo>
                  <a:pt x="113" y="411"/>
                </a:moveTo>
                <a:cubicBezTo>
                  <a:pt x="113" y="415"/>
                  <a:pt x="116" y="418"/>
                  <a:pt x="120" y="418"/>
                </a:cubicBezTo>
                <a:cubicBezTo>
                  <a:pt x="124" y="418"/>
                  <a:pt x="127" y="415"/>
                  <a:pt x="127" y="411"/>
                </a:cubicBezTo>
                <a:cubicBezTo>
                  <a:pt x="127" y="407"/>
                  <a:pt x="124" y="404"/>
                  <a:pt x="120" y="404"/>
                </a:cubicBezTo>
                <a:cubicBezTo>
                  <a:pt x="116" y="404"/>
                  <a:pt x="113" y="407"/>
                  <a:pt x="113" y="411"/>
                </a:cubicBezTo>
                <a:close/>
                <a:moveTo>
                  <a:pt x="139" y="411"/>
                </a:moveTo>
                <a:cubicBezTo>
                  <a:pt x="139" y="415"/>
                  <a:pt x="142" y="418"/>
                  <a:pt x="146" y="418"/>
                </a:cubicBezTo>
                <a:cubicBezTo>
                  <a:pt x="150" y="418"/>
                  <a:pt x="154" y="415"/>
                  <a:pt x="154" y="411"/>
                </a:cubicBezTo>
                <a:cubicBezTo>
                  <a:pt x="154" y="407"/>
                  <a:pt x="150" y="404"/>
                  <a:pt x="146" y="404"/>
                </a:cubicBezTo>
                <a:cubicBezTo>
                  <a:pt x="142" y="404"/>
                  <a:pt x="139" y="407"/>
                  <a:pt x="139" y="411"/>
                </a:cubicBezTo>
                <a:close/>
                <a:moveTo>
                  <a:pt x="173" y="418"/>
                </a:moveTo>
                <a:cubicBezTo>
                  <a:pt x="177" y="418"/>
                  <a:pt x="180" y="415"/>
                  <a:pt x="180" y="411"/>
                </a:cubicBezTo>
                <a:cubicBezTo>
                  <a:pt x="180" y="407"/>
                  <a:pt x="177" y="404"/>
                  <a:pt x="173" y="404"/>
                </a:cubicBezTo>
                <a:cubicBezTo>
                  <a:pt x="169" y="404"/>
                  <a:pt x="165" y="407"/>
                  <a:pt x="165" y="411"/>
                </a:cubicBezTo>
                <a:cubicBezTo>
                  <a:pt x="165" y="415"/>
                  <a:pt x="169" y="418"/>
                  <a:pt x="173" y="418"/>
                </a:cubicBezTo>
                <a:close/>
                <a:moveTo>
                  <a:pt x="100" y="261"/>
                </a:moveTo>
                <a:cubicBezTo>
                  <a:pt x="100" y="252"/>
                  <a:pt x="93" y="245"/>
                  <a:pt x="84" y="245"/>
                </a:cubicBezTo>
                <a:cubicBezTo>
                  <a:pt x="57" y="245"/>
                  <a:pt x="57" y="245"/>
                  <a:pt x="57" y="245"/>
                </a:cubicBezTo>
                <a:cubicBezTo>
                  <a:pt x="48" y="245"/>
                  <a:pt x="41" y="252"/>
                  <a:pt x="41" y="261"/>
                </a:cubicBezTo>
                <a:cubicBezTo>
                  <a:pt x="41" y="270"/>
                  <a:pt x="41" y="270"/>
                  <a:pt x="41" y="270"/>
                </a:cubicBezTo>
                <a:cubicBezTo>
                  <a:pt x="41" y="279"/>
                  <a:pt x="48" y="286"/>
                  <a:pt x="57" y="286"/>
                </a:cubicBezTo>
                <a:cubicBezTo>
                  <a:pt x="84" y="286"/>
                  <a:pt x="84" y="286"/>
                  <a:pt x="84" y="286"/>
                </a:cubicBezTo>
                <a:cubicBezTo>
                  <a:pt x="93" y="286"/>
                  <a:pt x="100" y="279"/>
                  <a:pt x="100" y="270"/>
                </a:cubicBezTo>
                <a:lnTo>
                  <a:pt x="100" y="261"/>
                </a:lnTo>
                <a:close/>
                <a:moveTo>
                  <a:pt x="133" y="286"/>
                </a:moveTo>
                <a:cubicBezTo>
                  <a:pt x="161" y="286"/>
                  <a:pt x="161" y="286"/>
                  <a:pt x="161" y="286"/>
                </a:cubicBezTo>
                <a:cubicBezTo>
                  <a:pt x="170" y="286"/>
                  <a:pt x="177" y="279"/>
                  <a:pt x="177" y="270"/>
                </a:cubicBezTo>
                <a:cubicBezTo>
                  <a:pt x="177" y="261"/>
                  <a:pt x="177" y="261"/>
                  <a:pt x="177" y="261"/>
                </a:cubicBezTo>
                <a:cubicBezTo>
                  <a:pt x="177" y="252"/>
                  <a:pt x="170" y="245"/>
                  <a:pt x="161" y="245"/>
                </a:cubicBezTo>
                <a:cubicBezTo>
                  <a:pt x="133" y="245"/>
                  <a:pt x="133" y="245"/>
                  <a:pt x="133" y="245"/>
                </a:cubicBezTo>
                <a:cubicBezTo>
                  <a:pt x="125" y="245"/>
                  <a:pt x="117" y="252"/>
                  <a:pt x="117" y="261"/>
                </a:cubicBezTo>
                <a:cubicBezTo>
                  <a:pt x="117" y="270"/>
                  <a:pt x="117" y="270"/>
                  <a:pt x="117" y="270"/>
                </a:cubicBezTo>
                <a:cubicBezTo>
                  <a:pt x="117" y="279"/>
                  <a:pt x="125" y="286"/>
                  <a:pt x="133" y="286"/>
                </a:cubicBezTo>
                <a:close/>
                <a:moveTo>
                  <a:pt x="254" y="261"/>
                </a:moveTo>
                <a:cubicBezTo>
                  <a:pt x="254" y="252"/>
                  <a:pt x="247" y="245"/>
                  <a:pt x="238" y="245"/>
                </a:cubicBezTo>
                <a:cubicBezTo>
                  <a:pt x="210" y="245"/>
                  <a:pt x="210" y="245"/>
                  <a:pt x="210" y="245"/>
                </a:cubicBezTo>
                <a:cubicBezTo>
                  <a:pt x="201" y="245"/>
                  <a:pt x="194" y="252"/>
                  <a:pt x="194" y="261"/>
                </a:cubicBezTo>
                <a:cubicBezTo>
                  <a:pt x="194" y="270"/>
                  <a:pt x="194" y="270"/>
                  <a:pt x="194" y="270"/>
                </a:cubicBezTo>
                <a:cubicBezTo>
                  <a:pt x="194" y="279"/>
                  <a:pt x="201" y="286"/>
                  <a:pt x="210" y="286"/>
                </a:cubicBezTo>
                <a:cubicBezTo>
                  <a:pt x="238" y="286"/>
                  <a:pt x="238" y="286"/>
                  <a:pt x="238" y="286"/>
                </a:cubicBezTo>
                <a:cubicBezTo>
                  <a:pt x="247" y="286"/>
                  <a:pt x="254" y="279"/>
                  <a:pt x="254" y="270"/>
                </a:cubicBezTo>
                <a:lnTo>
                  <a:pt x="254" y="261"/>
                </a:lnTo>
                <a:close/>
                <a:moveTo>
                  <a:pt x="100" y="313"/>
                </a:moveTo>
                <a:cubicBezTo>
                  <a:pt x="100" y="304"/>
                  <a:pt x="93" y="297"/>
                  <a:pt x="84" y="297"/>
                </a:cubicBezTo>
                <a:cubicBezTo>
                  <a:pt x="57" y="297"/>
                  <a:pt x="57" y="297"/>
                  <a:pt x="57" y="297"/>
                </a:cubicBezTo>
                <a:cubicBezTo>
                  <a:pt x="48" y="297"/>
                  <a:pt x="41" y="304"/>
                  <a:pt x="41" y="313"/>
                </a:cubicBezTo>
                <a:cubicBezTo>
                  <a:pt x="41" y="322"/>
                  <a:pt x="41" y="322"/>
                  <a:pt x="41" y="322"/>
                </a:cubicBezTo>
                <a:cubicBezTo>
                  <a:pt x="41" y="331"/>
                  <a:pt x="48" y="338"/>
                  <a:pt x="57" y="338"/>
                </a:cubicBezTo>
                <a:cubicBezTo>
                  <a:pt x="84" y="338"/>
                  <a:pt x="84" y="338"/>
                  <a:pt x="84" y="338"/>
                </a:cubicBezTo>
                <a:cubicBezTo>
                  <a:pt x="93" y="338"/>
                  <a:pt x="100" y="331"/>
                  <a:pt x="100" y="322"/>
                </a:cubicBezTo>
                <a:lnTo>
                  <a:pt x="100" y="313"/>
                </a:lnTo>
                <a:close/>
                <a:moveTo>
                  <a:pt x="117" y="322"/>
                </a:moveTo>
                <a:cubicBezTo>
                  <a:pt x="117" y="331"/>
                  <a:pt x="125" y="338"/>
                  <a:pt x="133" y="338"/>
                </a:cubicBezTo>
                <a:cubicBezTo>
                  <a:pt x="161" y="338"/>
                  <a:pt x="161" y="338"/>
                  <a:pt x="161" y="338"/>
                </a:cubicBezTo>
                <a:cubicBezTo>
                  <a:pt x="170" y="338"/>
                  <a:pt x="177" y="331"/>
                  <a:pt x="177" y="322"/>
                </a:cubicBezTo>
                <a:cubicBezTo>
                  <a:pt x="177" y="313"/>
                  <a:pt x="177" y="313"/>
                  <a:pt x="177" y="313"/>
                </a:cubicBezTo>
                <a:cubicBezTo>
                  <a:pt x="177" y="304"/>
                  <a:pt x="170" y="297"/>
                  <a:pt x="161" y="297"/>
                </a:cubicBezTo>
                <a:cubicBezTo>
                  <a:pt x="133" y="297"/>
                  <a:pt x="133" y="297"/>
                  <a:pt x="133" y="297"/>
                </a:cubicBezTo>
                <a:cubicBezTo>
                  <a:pt x="125" y="297"/>
                  <a:pt x="117" y="304"/>
                  <a:pt x="117" y="313"/>
                </a:cubicBezTo>
                <a:lnTo>
                  <a:pt x="117" y="322"/>
                </a:lnTo>
                <a:close/>
                <a:moveTo>
                  <a:pt x="254" y="313"/>
                </a:moveTo>
                <a:cubicBezTo>
                  <a:pt x="254" y="304"/>
                  <a:pt x="247" y="297"/>
                  <a:pt x="238" y="297"/>
                </a:cubicBezTo>
                <a:cubicBezTo>
                  <a:pt x="210" y="297"/>
                  <a:pt x="210" y="297"/>
                  <a:pt x="210" y="297"/>
                </a:cubicBezTo>
                <a:cubicBezTo>
                  <a:pt x="201" y="297"/>
                  <a:pt x="194" y="304"/>
                  <a:pt x="194" y="313"/>
                </a:cubicBezTo>
                <a:cubicBezTo>
                  <a:pt x="194" y="322"/>
                  <a:pt x="194" y="322"/>
                  <a:pt x="194" y="322"/>
                </a:cubicBezTo>
                <a:cubicBezTo>
                  <a:pt x="194" y="331"/>
                  <a:pt x="201" y="338"/>
                  <a:pt x="210" y="338"/>
                </a:cubicBezTo>
                <a:cubicBezTo>
                  <a:pt x="238" y="338"/>
                  <a:pt x="238" y="338"/>
                  <a:pt x="238" y="338"/>
                </a:cubicBezTo>
                <a:cubicBezTo>
                  <a:pt x="247" y="338"/>
                  <a:pt x="254" y="331"/>
                  <a:pt x="254" y="322"/>
                </a:cubicBezTo>
                <a:lnTo>
                  <a:pt x="254" y="313"/>
                </a:lnTo>
                <a:close/>
                <a:moveTo>
                  <a:pt x="84" y="349"/>
                </a:moveTo>
                <a:cubicBezTo>
                  <a:pt x="57" y="349"/>
                  <a:pt x="57" y="349"/>
                  <a:pt x="57" y="349"/>
                </a:cubicBezTo>
                <a:cubicBezTo>
                  <a:pt x="48" y="349"/>
                  <a:pt x="41" y="356"/>
                  <a:pt x="41" y="365"/>
                </a:cubicBezTo>
                <a:cubicBezTo>
                  <a:pt x="41" y="374"/>
                  <a:pt x="41" y="374"/>
                  <a:pt x="41" y="374"/>
                </a:cubicBezTo>
                <a:cubicBezTo>
                  <a:pt x="41" y="383"/>
                  <a:pt x="48" y="390"/>
                  <a:pt x="57" y="390"/>
                </a:cubicBezTo>
                <a:cubicBezTo>
                  <a:pt x="84" y="390"/>
                  <a:pt x="84" y="390"/>
                  <a:pt x="84" y="390"/>
                </a:cubicBezTo>
                <a:cubicBezTo>
                  <a:pt x="93" y="390"/>
                  <a:pt x="100" y="383"/>
                  <a:pt x="100" y="374"/>
                </a:cubicBezTo>
                <a:cubicBezTo>
                  <a:pt x="100" y="365"/>
                  <a:pt x="100" y="365"/>
                  <a:pt x="100" y="365"/>
                </a:cubicBezTo>
                <a:cubicBezTo>
                  <a:pt x="100" y="356"/>
                  <a:pt x="93" y="349"/>
                  <a:pt x="84" y="349"/>
                </a:cubicBezTo>
                <a:close/>
                <a:moveTo>
                  <a:pt x="177" y="374"/>
                </a:moveTo>
                <a:cubicBezTo>
                  <a:pt x="177" y="365"/>
                  <a:pt x="177" y="365"/>
                  <a:pt x="177" y="365"/>
                </a:cubicBezTo>
                <a:cubicBezTo>
                  <a:pt x="177" y="356"/>
                  <a:pt x="170" y="349"/>
                  <a:pt x="161" y="349"/>
                </a:cubicBezTo>
                <a:cubicBezTo>
                  <a:pt x="133" y="349"/>
                  <a:pt x="133" y="349"/>
                  <a:pt x="133" y="349"/>
                </a:cubicBezTo>
                <a:cubicBezTo>
                  <a:pt x="125" y="349"/>
                  <a:pt x="117" y="356"/>
                  <a:pt x="117" y="365"/>
                </a:cubicBezTo>
                <a:cubicBezTo>
                  <a:pt x="117" y="374"/>
                  <a:pt x="117" y="374"/>
                  <a:pt x="117" y="374"/>
                </a:cubicBezTo>
                <a:cubicBezTo>
                  <a:pt x="117" y="383"/>
                  <a:pt x="125" y="390"/>
                  <a:pt x="133" y="390"/>
                </a:cubicBezTo>
                <a:cubicBezTo>
                  <a:pt x="161" y="390"/>
                  <a:pt x="161" y="390"/>
                  <a:pt x="161" y="390"/>
                </a:cubicBezTo>
                <a:cubicBezTo>
                  <a:pt x="170" y="390"/>
                  <a:pt x="177" y="383"/>
                  <a:pt x="177" y="374"/>
                </a:cubicBezTo>
                <a:close/>
                <a:moveTo>
                  <a:pt x="238" y="349"/>
                </a:moveTo>
                <a:cubicBezTo>
                  <a:pt x="210" y="349"/>
                  <a:pt x="210" y="349"/>
                  <a:pt x="210" y="349"/>
                </a:cubicBezTo>
                <a:cubicBezTo>
                  <a:pt x="201" y="349"/>
                  <a:pt x="194" y="356"/>
                  <a:pt x="194" y="365"/>
                </a:cubicBezTo>
                <a:cubicBezTo>
                  <a:pt x="194" y="374"/>
                  <a:pt x="194" y="374"/>
                  <a:pt x="194" y="374"/>
                </a:cubicBezTo>
                <a:cubicBezTo>
                  <a:pt x="194" y="383"/>
                  <a:pt x="201" y="390"/>
                  <a:pt x="210" y="390"/>
                </a:cubicBezTo>
                <a:cubicBezTo>
                  <a:pt x="238" y="390"/>
                  <a:pt x="238" y="390"/>
                  <a:pt x="238" y="390"/>
                </a:cubicBezTo>
                <a:cubicBezTo>
                  <a:pt x="247" y="390"/>
                  <a:pt x="254" y="383"/>
                  <a:pt x="254" y="374"/>
                </a:cubicBezTo>
                <a:cubicBezTo>
                  <a:pt x="254" y="365"/>
                  <a:pt x="254" y="365"/>
                  <a:pt x="254" y="365"/>
                </a:cubicBezTo>
                <a:cubicBezTo>
                  <a:pt x="254" y="356"/>
                  <a:pt x="247" y="349"/>
                  <a:pt x="238" y="349"/>
                </a:cubicBezTo>
                <a:close/>
              </a:path>
            </a:pathLst>
          </a:custGeom>
          <a:solidFill>
            <a:schemeClr val="tx2"/>
          </a:solidFill>
          <a:ln w="6350">
            <a:noFill/>
            <a:round/>
            <a:headEnd/>
            <a:tailEnd/>
          </a:ln>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sv-SE" sz="1400" b="0" i="0" u="none" strike="noStrike" kern="1200" cap="none" spc="0" normalizeH="0" baseline="0" noProof="0">
              <a:ln>
                <a:noFill/>
              </a:ln>
              <a:solidFill>
                <a:srgbClr val="575A5B"/>
              </a:solidFill>
              <a:effectLst/>
              <a:uLnTx/>
              <a:uFillTx/>
              <a:ea typeface="+mn-ea"/>
              <a:cs typeface="+mn-cs"/>
            </a:endParaRPr>
          </a:p>
        </p:txBody>
      </p:sp>
      <p:sp>
        <p:nvSpPr>
          <p:cNvPr id="154" name="Freeform 3"/>
          <p:cNvSpPr>
            <a:spLocks noChangeAspect="1" noEditPoints="1"/>
          </p:cNvSpPr>
          <p:nvPr/>
        </p:nvSpPr>
        <p:spPr bwMode="auto">
          <a:xfrm>
            <a:off x="1357108" y="4139429"/>
            <a:ext cx="450822" cy="197959"/>
          </a:xfrm>
          <a:custGeom>
            <a:avLst/>
            <a:gdLst>
              <a:gd name="T0" fmla="*/ 2147483647 w 448"/>
              <a:gd name="T1" fmla="*/ 2147483647 h 208"/>
              <a:gd name="T2" fmla="*/ 2147483647 w 448"/>
              <a:gd name="T3" fmla="*/ 2147483647 h 208"/>
              <a:gd name="T4" fmla="*/ 2147483647 w 448"/>
              <a:gd name="T5" fmla="*/ 2147483647 h 208"/>
              <a:gd name="T6" fmla="*/ 2147483647 w 448"/>
              <a:gd name="T7" fmla="*/ 2147483647 h 208"/>
              <a:gd name="T8" fmla="*/ 2147483647 w 448"/>
              <a:gd name="T9" fmla="*/ 2147483647 h 208"/>
              <a:gd name="T10" fmla="*/ 2147483647 w 448"/>
              <a:gd name="T11" fmla="*/ 2147483647 h 208"/>
              <a:gd name="T12" fmla="*/ 2147483647 w 448"/>
              <a:gd name="T13" fmla="*/ 2147483647 h 208"/>
              <a:gd name="T14" fmla="*/ 2147483647 w 448"/>
              <a:gd name="T15" fmla="*/ 2147483647 h 208"/>
              <a:gd name="T16" fmla="*/ 2147483647 w 448"/>
              <a:gd name="T17" fmla="*/ 2147483647 h 208"/>
              <a:gd name="T18" fmla="*/ 2147483647 w 448"/>
              <a:gd name="T19" fmla="*/ 2147483647 h 208"/>
              <a:gd name="T20" fmla="*/ 2147483647 w 448"/>
              <a:gd name="T21" fmla="*/ 2147483647 h 208"/>
              <a:gd name="T22" fmla="*/ 2147483647 w 448"/>
              <a:gd name="T23" fmla="*/ 2147483647 h 208"/>
              <a:gd name="T24" fmla="*/ 2147483647 w 448"/>
              <a:gd name="T25" fmla="*/ 2147483647 h 208"/>
              <a:gd name="T26" fmla="*/ 2147483647 w 448"/>
              <a:gd name="T27" fmla="*/ 2147483647 h 208"/>
              <a:gd name="T28" fmla="*/ 2147483647 w 448"/>
              <a:gd name="T29" fmla="*/ 2147483647 h 208"/>
              <a:gd name="T30" fmla="*/ 2147483647 w 448"/>
              <a:gd name="T31" fmla="*/ 2147483647 h 208"/>
              <a:gd name="T32" fmla="*/ 2147483647 w 448"/>
              <a:gd name="T33" fmla="*/ 2147483647 h 208"/>
              <a:gd name="T34" fmla="*/ 2147483647 w 448"/>
              <a:gd name="T35" fmla="*/ 2147483647 h 208"/>
              <a:gd name="T36" fmla="*/ 2147483647 w 448"/>
              <a:gd name="T37" fmla="*/ 2147483647 h 208"/>
              <a:gd name="T38" fmla="*/ 2147483647 w 448"/>
              <a:gd name="T39" fmla="*/ 2147483647 h 208"/>
              <a:gd name="T40" fmla="*/ 2147483647 w 448"/>
              <a:gd name="T41" fmla="*/ 2147483647 h 208"/>
              <a:gd name="T42" fmla="*/ 2147483647 w 448"/>
              <a:gd name="T43" fmla="*/ 2147483647 h 208"/>
              <a:gd name="T44" fmla="*/ 2147483647 w 448"/>
              <a:gd name="T45" fmla="*/ 2147483647 h 208"/>
              <a:gd name="T46" fmla="*/ 2147483647 w 448"/>
              <a:gd name="T47" fmla="*/ 2147483647 h 208"/>
              <a:gd name="T48" fmla="*/ 2147483647 w 448"/>
              <a:gd name="T49" fmla="*/ 2147483647 h 208"/>
              <a:gd name="T50" fmla="*/ 2147483647 w 448"/>
              <a:gd name="T51" fmla="*/ 2147483647 h 208"/>
              <a:gd name="T52" fmla="*/ 2147483647 w 448"/>
              <a:gd name="T53" fmla="*/ 2147483647 h 208"/>
              <a:gd name="T54" fmla="*/ 2147483647 w 448"/>
              <a:gd name="T55" fmla="*/ 2147483647 h 208"/>
              <a:gd name="T56" fmla="*/ 2147483647 w 448"/>
              <a:gd name="T57" fmla="*/ 2147483647 h 208"/>
              <a:gd name="T58" fmla="*/ 2147483647 w 448"/>
              <a:gd name="T59" fmla="*/ 2147483647 h 208"/>
              <a:gd name="T60" fmla="*/ 2147483647 w 448"/>
              <a:gd name="T61" fmla="*/ 2147483647 h 208"/>
              <a:gd name="T62" fmla="*/ 2147483647 w 448"/>
              <a:gd name="T63" fmla="*/ 2147483647 h 208"/>
              <a:gd name="T64" fmla="*/ 2147483647 w 448"/>
              <a:gd name="T65" fmla="*/ 2147483647 h 20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48" h="208">
                <a:moveTo>
                  <a:pt x="447" y="114"/>
                </a:moveTo>
                <a:cubicBezTo>
                  <a:pt x="446" y="110"/>
                  <a:pt x="442" y="107"/>
                  <a:pt x="438" y="108"/>
                </a:cubicBezTo>
                <a:cubicBezTo>
                  <a:pt x="433" y="109"/>
                  <a:pt x="431" y="114"/>
                  <a:pt x="432" y="118"/>
                </a:cubicBezTo>
                <a:cubicBezTo>
                  <a:pt x="432" y="120"/>
                  <a:pt x="432" y="122"/>
                  <a:pt x="432" y="125"/>
                </a:cubicBezTo>
                <a:cubicBezTo>
                  <a:pt x="432" y="142"/>
                  <a:pt x="428" y="154"/>
                  <a:pt x="423" y="161"/>
                </a:cubicBezTo>
                <a:cubicBezTo>
                  <a:pt x="420" y="164"/>
                  <a:pt x="418" y="167"/>
                  <a:pt x="417" y="169"/>
                </a:cubicBezTo>
                <a:cubicBezTo>
                  <a:pt x="416" y="169"/>
                  <a:pt x="416" y="169"/>
                  <a:pt x="416" y="169"/>
                </a:cubicBezTo>
                <a:cubicBezTo>
                  <a:pt x="408" y="169"/>
                  <a:pt x="408" y="169"/>
                  <a:pt x="408" y="169"/>
                </a:cubicBezTo>
                <a:cubicBezTo>
                  <a:pt x="408" y="167"/>
                  <a:pt x="408" y="165"/>
                  <a:pt x="408" y="163"/>
                </a:cubicBezTo>
                <a:cubicBezTo>
                  <a:pt x="408" y="139"/>
                  <a:pt x="388" y="119"/>
                  <a:pt x="363" y="119"/>
                </a:cubicBezTo>
                <a:cubicBezTo>
                  <a:pt x="339" y="119"/>
                  <a:pt x="319" y="139"/>
                  <a:pt x="319" y="163"/>
                </a:cubicBezTo>
                <a:cubicBezTo>
                  <a:pt x="319" y="165"/>
                  <a:pt x="319" y="167"/>
                  <a:pt x="319" y="169"/>
                </a:cubicBezTo>
                <a:cubicBezTo>
                  <a:pt x="141" y="169"/>
                  <a:pt x="141" y="169"/>
                  <a:pt x="141" y="169"/>
                </a:cubicBezTo>
                <a:cubicBezTo>
                  <a:pt x="141" y="167"/>
                  <a:pt x="141" y="165"/>
                  <a:pt x="141" y="163"/>
                </a:cubicBezTo>
                <a:cubicBezTo>
                  <a:pt x="141" y="139"/>
                  <a:pt x="121" y="119"/>
                  <a:pt x="96" y="119"/>
                </a:cubicBezTo>
                <a:cubicBezTo>
                  <a:pt x="72" y="119"/>
                  <a:pt x="52" y="139"/>
                  <a:pt x="52" y="163"/>
                </a:cubicBezTo>
                <a:cubicBezTo>
                  <a:pt x="52" y="165"/>
                  <a:pt x="52" y="167"/>
                  <a:pt x="52" y="169"/>
                </a:cubicBezTo>
                <a:cubicBezTo>
                  <a:pt x="29" y="169"/>
                  <a:pt x="29" y="169"/>
                  <a:pt x="29" y="169"/>
                </a:cubicBezTo>
                <a:cubicBezTo>
                  <a:pt x="23" y="169"/>
                  <a:pt x="22" y="167"/>
                  <a:pt x="19" y="163"/>
                </a:cubicBezTo>
                <a:cubicBezTo>
                  <a:pt x="17" y="159"/>
                  <a:pt x="16" y="152"/>
                  <a:pt x="16" y="147"/>
                </a:cubicBezTo>
                <a:cubicBezTo>
                  <a:pt x="16" y="136"/>
                  <a:pt x="21" y="126"/>
                  <a:pt x="31" y="118"/>
                </a:cubicBezTo>
                <a:cubicBezTo>
                  <a:pt x="44" y="105"/>
                  <a:pt x="67" y="96"/>
                  <a:pt x="86" y="90"/>
                </a:cubicBezTo>
                <a:cubicBezTo>
                  <a:pt x="95" y="87"/>
                  <a:pt x="103" y="85"/>
                  <a:pt x="110" y="84"/>
                </a:cubicBezTo>
                <a:cubicBezTo>
                  <a:pt x="114" y="83"/>
                  <a:pt x="117" y="82"/>
                  <a:pt x="119" y="82"/>
                </a:cubicBezTo>
                <a:cubicBezTo>
                  <a:pt x="384" y="82"/>
                  <a:pt x="384" y="82"/>
                  <a:pt x="384" y="82"/>
                </a:cubicBezTo>
                <a:cubicBezTo>
                  <a:pt x="385" y="82"/>
                  <a:pt x="386" y="82"/>
                  <a:pt x="387" y="83"/>
                </a:cubicBezTo>
                <a:cubicBezTo>
                  <a:pt x="392" y="84"/>
                  <a:pt x="406" y="89"/>
                  <a:pt x="417" y="97"/>
                </a:cubicBezTo>
                <a:cubicBezTo>
                  <a:pt x="420" y="100"/>
                  <a:pt x="425" y="99"/>
                  <a:pt x="428" y="95"/>
                </a:cubicBezTo>
                <a:cubicBezTo>
                  <a:pt x="431" y="92"/>
                  <a:pt x="430" y="87"/>
                  <a:pt x="426" y="84"/>
                </a:cubicBezTo>
                <a:cubicBezTo>
                  <a:pt x="412" y="74"/>
                  <a:pt x="397" y="69"/>
                  <a:pt x="390" y="67"/>
                </a:cubicBezTo>
                <a:cubicBezTo>
                  <a:pt x="381" y="55"/>
                  <a:pt x="333" y="0"/>
                  <a:pt x="248" y="0"/>
                </a:cubicBezTo>
                <a:cubicBezTo>
                  <a:pt x="165" y="0"/>
                  <a:pt x="123" y="53"/>
                  <a:pt x="113" y="67"/>
                </a:cubicBezTo>
                <a:cubicBezTo>
                  <a:pt x="105" y="68"/>
                  <a:pt x="83" y="73"/>
                  <a:pt x="60" y="82"/>
                </a:cubicBezTo>
                <a:cubicBezTo>
                  <a:pt x="46" y="88"/>
                  <a:pt x="31" y="96"/>
                  <a:pt x="20" y="106"/>
                </a:cubicBezTo>
                <a:cubicBezTo>
                  <a:pt x="8" y="116"/>
                  <a:pt x="0" y="130"/>
                  <a:pt x="0" y="147"/>
                </a:cubicBezTo>
                <a:cubicBezTo>
                  <a:pt x="0" y="153"/>
                  <a:pt x="1" y="162"/>
                  <a:pt x="5" y="170"/>
                </a:cubicBezTo>
                <a:cubicBezTo>
                  <a:pt x="8" y="178"/>
                  <a:pt x="17" y="185"/>
                  <a:pt x="29" y="185"/>
                </a:cubicBezTo>
                <a:cubicBezTo>
                  <a:pt x="57" y="185"/>
                  <a:pt x="57" y="185"/>
                  <a:pt x="57" y="185"/>
                </a:cubicBezTo>
                <a:cubicBezTo>
                  <a:pt x="65" y="199"/>
                  <a:pt x="80" y="208"/>
                  <a:pt x="96" y="208"/>
                </a:cubicBezTo>
                <a:cubicBezTo>
                  <a:pt x="113" y="208"/>
                  <a:pt x="128" y="199"/>
                  <a:pt x="135" y="185"/>
                </a:cubicBezTo>
                <a:cubicBezTo>
                  <a:pt x="324" y="185"/>
                  <a:pt x="324" y="185"/>
                  <a:pt x="324" y="185"/>
                </a:cubicBezTo>
                <a:cubicBezTo>
                  <a:pt x="332" y="199"/>
                  <a:pt x="347" y="208"/>
                  <a:pt x="363" y="208"/>
                </a:cubicBezTo>
                <a:cubicBezTo>
                  <a:pt x="380" y="208"/>
                  <a:pt x="395" y="199"/>
                  <a:pt x="402" y="185"/>
                </a:cubicBezTo>
                <a:cubicBezTo>
                  <a:pt x="402" y="185"/>
                  <a:pt x="402" y="185"/>
                  <a:pt x="402" y="185"/>
                </a:cubicBezTo>
                <a:cubicBezTo>
                  <a:pt x="419" y="185"/>
                  <a:pt x="419" y="185"/>
                  <a:pt x="419" y="185"/>
                </a:cubicBezTo>
                <a:cubicBezTo>
                  <a:pt x="420" y="185"/>
                  <a:pt x="422" y="185"/>
                  <a:pt x="423" y="184"/>
                </a:cubicBezTo>
                <a:cubicBezTo>
                  <a:pt x="424" y="183"/>
                  <a:pt x="448" y="166"/>
                  <a:pt x="448" y="125"/>
                </a:cubicBezTo>
                <a:cubicBezTo>
                  <a:pt x="448" y="121"/>
                  <a:pt x="448" y="117"/>
                  <a:pt x="447" y="114"/>
                </a:cubicBezTo>
                <a:close/>
                <a:moveTo>
                  <a:pt x="256" y="16"/>
                </a:moveTo>
                <a:cubicBezTo>
                  <a:pt x="296" y="18"/>
                  <a:pt x="326" y="32"/>
                  <a:pt x="346" y="47"/>
                </a:cubicBezTo>
                <a:cubicBezTo>
                  <a:pt x="356" y="54"/>
                  <a:pt x="363" y="60"/>
                  <a:pt x="368" y="66"/>
                </a:cubicBezTo>
                <a:cubicBezTo>
                  <a:pt x="256" y="66"/>
                  <a:pt x="256" y="66"/>
                  <a:pt x="256" y="66"/>
                </a:cubicBezTo>
                <a:lnTo>
                  <a:pt x="256" y="16"/>
                </a:lnTo>
                <a:close/>
                <a:moveTo>
                  <a:pt x="240" y="16"/>
                </a:moveTo>
                <a:cubicBezTo>
                  <a:pt x="240" y="66"/>
                  <a:pt x="240" y="66"/>
                  <a:pt x="240" y="66"/>
                </a:cubicBezTo>
                <a:cubicBezTo>
                  <a:pt x="134" y="66"/>
                  <a:pt x="134" y="66"/>
                  <a:pt x="134" y="66"/>
                </a:cubicBezTo>
                <a:cubicBezTo>
                  <a:pt x="149" y="49"/>
                  <a:pt x="183" y="18"/>
                  <a:pt x="240" y="16"/>
                </a:cubicBezTo>
                <a:close/>
                <a:moveTo>
                  <a:pt x="96" y="192"/>
                </a:moveTo>
                <a:cubicBezTo>
                  <a:pt x="80" y="192"/>
                  <a:pt x="68" y="179"/>
                  <a:pt x="68" y="163"/>
                </a:cubicBezTo>
                <a:cubicBezTo>
                  <a:pt x="68" y="148"/>
                  <a:pt x="80" y="135"/>
                  <a:pt x="96" y="135"/>
                </a:cubicBezTo>
                <a:cubicBezTo>
                  <a:pt x="112" y="135"/>
                  <a:pt x="125" y="148"/>
                  <a:pt x="125" y="163"/>
                </a:cubicBezTo>
                <a:cubicBezTo>
                  <a:pt x="125" y="179"/>
                  <a:pt x="112" y="192"/>
                  <a:pt x="96" y="192"/>
                </a:cubicBezTo>
                <a:close/>
                <a:moveTo>
                  <a:pt x="363" y="192"/>
                </a:moveTo>
                <a:cubicBezTo>
                  <a:pt x="348" y="192"/>
                  <a:pt x="335" y="179"/>
                  <a:pt x="335" y="163"/>
                </a:cubicBezTo>
                <a:cubicBezTo>
                  <a:pt x="335" y="148"/>
                  <a:pt x="348" y="135"/>
                  <a:pt x="363" y="135"/>
                </a:cubicBezTo>
                <a:cubicBezTo>
                  <a:pt x="379" y="135"/>
                  <a:pt x="392" y="148"/>
                  <a:pt x="392" y="163"/>
                </a:cubicBezTo>
                <a:cubicBezTo>
                  <a:pt x="392" y="179"/>
                  <a:pt x="379" y="192"/>
                  <a:pt x="363" y="192"/>
                </a:cubicBezTo>
                <a:close/>
              </a:path>
            </a:pathLst>
          </a:custGeom>
          <a:solidFill>
            <a:schemeClr val="tx2"/>
          </a:solidFill>
          <a:ln w="12700">
            <a:noFill/>
          </a:ln>
        </p:spPr>
        <p:txBody>
          <a:bodyPr lIns="91422" tIns="45718" rIns="91422" bIns="45718"/>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400" b="0" i="0" u="none" strike="noStrike" kern="1200" cap="none" spc="0" normalizeH="0" baseline="0" noProof="0">
              <a:ln>
                <a:noFill/>
              </a:ln>
              <a:solidFill>
                <a:srgbClr val="575A5B"/>
              </a:solidFill>
              <a:effectLst/>
              <a:uLnTx/>
              <a:uFillTx/>
              <a:ea typeface="+mn-ea"/>
              <a:cs typeface="+mn-cs"/>
            </a:endParaRPr>
          </a:p>
        </p:txBody>
      </p:sp>
      <p:sp>
        <p:nvSpPr>
          <p:cNvPr id="155" name="Sexhörning 63"/>
          <p:cNvSpPr/>
          <p:nvPr/>
        </p:nvSpPr>
        <p:spPr bwMode="auto">
          <a:xfrm>
            <a:off x="1296351" y="4041532"/>
            <a:ext cx="572943" cy="443110"/>
          </a:xfrm>
          <a:prstGeom prst="hexagon">
            <a:avLst/>
          </a:prstGeom>
          <a:solidFill>
            <a:schemeClr val="bg1">
              <a:alpha val="11000"/>
            </a:schemeClr>
          </a:solidFill>
          <a:ln w="6350" cap="flat" cmpd="sng" algn="ctr">
            <a:solidFill>
              <a:schemeClr val="tx2"/>
            </a:solidFill>
            <a:prstDash val="solid"/>
            <a:round/>
            <a:headEnd type="none" w="med" len="med"/>
            <a:tailEnd type="none" w="med" len="med"/>
          </a:ln>
          <a:effectLst/>
        </p:spPr>
        <p:txBody>
          <a:bodyPr vert="horz" wrap="none" lIns="71988" tIns="45718" rIns="71988" bIns="45718" numCol="1" rtlCol="0" anchor="t" anchorCtr="0" compatLnSpc="1">
            <a:prstTxWarp prst="textNoShape">
              <a:avLst/>
            </a:prstTxWarp>
          </a:bodyPr>
          <a:lstStyle/>
          <a:p>
            <a:pPr marL="0" marR="0" lvl="0" indent="0" algn="l" defTabSz="914196" rtl="0" eaLnBrk="1" fontAlgn="base" latinLnBrk="0" hangingPunct="1">
              <a:lnSpc>
                <a:spcPct val="100000"/>
              </a:lnSpc>
              <a:spcBef>
                <a:spcPct val="50000"/>
              </a:spcBef>
              <a:spcAft>
                <a:spcPct val="0"/>
              </a:spcAft>
              <a:buClrTx/>
              <a:buSzTx/>
              <a:buFontTx/>
              <a:buNone/>
              <a:tabLst/>
              <a:defRPr/>
            </a:pPr>
            <a:endParaRPr kumimoji="0" lang="sv-SE" sz="1400" b="0" i="0" u="none" strike="noStrike" kern="1200" cap="none" spc="0" normalizeH="0" baseline="0" noProof="0">
              <a:ln>
                <a:noFill/>
              </a:ln>
              <a:solidFill>
                <a:srgbClr val="575A5B"/>
              </a:solidFill>
              <a:effectLst/>
              <a:uLnTx/>
              <a:uFillTx/>
              <a:ea typeface="+mn-ea"/>
              <a:cs typeface="+mn-cs"/>
            </a:endParaRPr>
          </a:p>
        </p:txBody>
      </p:sp>
      <p:sp>
        <p:nvSpPr>
          <p:cNvPr id="152" name="Freeform 3"/>
          <p:cNvSpPr>
            <a:spLocks noChangeAspect="1" noEditPoints="1"/>
          </p:cNvSpPr>
          <p:nvPr/>
        </p:nvSpPr>
        <p:spPr bwMode="auto">
          <a:xfrm>
            <a:off x="1396055" y="4568547"/>
            <a:ext cx="365234" cy="360671"/>
          </a:xfrm>
          <a:custGeom>
            <a:avLst/>
            <a:gdLst>
              <a:gd name="T0" fmla="*/ 2147483647 w 378"/>
              <a:gd name="T1" fmla="*/ 2147483647 h 395"/>
              <a:gd name="T2" fmla="*/ 2147483647 w 378"/>
              <a:gd name="T3" fmla="*/ 2147483647 h 395"/>
              <a:gd name="T4" fmla="*/ 2147483647 w 378"/>
              <a:gd name="T5" fmla="*/ 2147483647 h 395"/>
              <a:gd name="T6" fmla="*/ 2147483647 w 378"/>
              <a:gd name="T7" fmla="*/ 2147483647 h 395"/>
              <a:gd name="T8" fmla="*/ 2147483647 w 378"/>
              <a:gd name="T9" fmla="*/ 2147483647 h 395"/>
              <a:gd name="T10" fmla="*/ 2147483647 w 378"/>
              <a:gd name="T11" fmla="*/ 2147483647 h 395"/>
              <a:gd name="T12" fmla="*/ 2147483647 w 378"/>
              <a:gd name="T13" fmla="*/ 2147483647 h 395"/>
              <a:gd name="T14" fmla="*/ 2147483647 w 378"/>
              <a:gd name="T15" fmla="*/ 2147483647 h 395"/>
              <a:gd name="T16" fmla="*/ 2147483647 w 378"/>
              <a:gd name="T17" fmla="*/ 2147483647 h 395"/>
              <a:gd name="T18" fmla="*/ 2147483647 w 378"/>
              <a:gd name="T19" fmla="*/ 2147483647 h 395"/>
              <a:gd name="T20" fmla="*/ 2147483647 w 378"/>
              <a:gd name="T21" fmla="*/ 2147483647 h 395"/>
              <a:gd name="T22" fmla="*/ 2147483647 w 378"/>
              <a:gd name="T23" fmla="*/ 2147483647 h 395"/>
              <a:gd name="T24" fmla="*/ 2147483647 w 378"/>
              <a:gd name="T25" fmla="*/ 2147483647 h 395"/>
              <a:gd name="T26" fmla="*/ 2147483647 w 378"/>
              <a:gd name="T27" fmla="*/ 2147483647 h 395"/>
              <a:gd name="T28" fmla="*/ 2147483647 w 378"/>
              <a:gd name="T29" fmla="*/ 2147483647 h 395"/>
              <a:gd name="T30" fmla="*/ 2147483647 w 378"/>
              <a:gd name="T31" fmla="*/ 2147483647 h 395"/>
              <a:gd name="T32" fmla="*/ 2147483647 w 378"/>
              <a:gd name="T33" fmla="*/ 2147483647 h 395"/>
              <a:gd name="T34" fmla="*/ 2147483647 w 378"/>
              <a:gd name="T35" fmla="*/ 2147483647 h 395"/>
              <a:gd name="T36" fmla="*/ 2147483647 w 378"/>
              <a:gd name="T37" fmla="*/ 2147483647 h 395"/>
              <a:gd name="T38" fmla="*/ 2147483647 w 378"/>
              <a:gd name="T39" fmla="*/ 2147483647 h 395"/>
              <a:gd name="T40" fmla="*/ 2147483647 w 378"/>
              <a:gd name="T41" fmla="*/ 2147483647 h 395"/>
              <a:gd name="T42" fmla="*/ 2147483647 w 378"/>
              <a:gd name="T43" fmla="*/ 2147483647 h 395"/>
              <a:gd name="T44" fmla="*/ 2147483647 w 378"/>
              <a:gd name="T45" fmla="*/ 2147483647 h 395"/>
              <a:gd name="T46" fmla="*/ 2147483647 w 378"/>
              <a:gd name="T47" fmla="*/ 2147483647 h 395"/>
              <a:gd name="T48" fmla="*/ 2147483647 w 378"/>
              <a:gd name="T49" fmla="*/ 2147483647 h 395"/>
              <a:gd name="T50" fmla="*/ 2147483647 w 378"/>
              <a:gd name="T51" fmla="*/ 2147483647 h 395"/>
              <a:gd name="T52" fmla="*/ 2147483647 w 378"/>
              <a:gd name="T53" fmla="*/ 2147483647 h 395"/>
              <a:gd name="T54" fmla="*/ 2147483647 w 378"/>
              <a:gd name="T55" fmla="*/ 2147483647 h 395"/>
              <a:gd name="T56" fmla="*/ 2147483647 w 378"/>
              <a:gd name="T57" fmla="*/ 2147483647 h 395"/>
              <a:gd name="T58" fmla="*/ 2147483647 w 378"/>
              <a:gd name="T59" fmla="*/ 2147483647 h 395"/>
              <a:gd name="T60" fmla="*/ 2147483647 w 378"/>
              <a:gd name="T61" fmla="*/ 2147483647 h 395"/>
              <a:gd name="T62" fmla="*/ 2147483647 w 378"/>
              <a:gd name="T63" fmla="*/ 2147483647 h 395"/>
              <a:gd name="T64" fmla="*/ 2147483647 w 378"/>
              <a:gd name="T65" fmla="*/ 2147483647 h 395"/>
              <a:gd name="T66" fmla="*/ 2147483647 w 378"/>
              <a:gd name="T67" fmla="*/ 2147483647 h 395"/>
              <a:gd name="T68" fmla="*/ 2147483647 w 378"/>
              <a:gd name="T69" fmla="*/ 2147483647 h 395"/>
              <a:gd name="T70" fmla="*/ 2147483647 w 378"/>
              <a:gd name="T71" fmla="*/ 2147483647 h 395"/>
              <a:gd name="T72" fmla="*/ 2147483647 w 378"/>
              <a:gd name="T73" fmla="*/ 2147483647 h 395"/>
              <a:gd name="T74" fmla="*/ 2147483647 w 378"/>
              <a:gd name="T75" fmla="*/ 2147483647 h 395"/>
              <a:gd name="T76" fmla="*/ 2147483647 w 378"/>
              <a:gd name="T77" fmla="*/ 2147483647 h 395"/>
              <a:gd name="T78" fmla="*/ 2147483647 w 378"/>
              <a:gd name="T79" fmla="*/ 2147483647 h 395"/>
              <a:gd name="T80" fmla="*/ 2147483647 w 378"/>
              <a:gd name="T81" fmla="*/ 2147483647 h 395"/>
              <a:gd name="T82" fmla="*/ 2147483647 w 378"/>
              <a:gd name="T83" fmla="*/ 2147483647 h 395"/>
              <a:gd name="T84" fmla="*/ 2147483647 w 378"/>
              <a:gd name="T85" fmla="*/ 2147483647 h 395"/>
              <a:gd name="T86" fmla="*/ 2147483647 w 378"/>
              <a:gd name="T87" fmla="*/ 2147483647 h 395"/>
              <a:gd name="T88" fmla="*/ 2147483647 w 378"/>
              <a:gd name="T89" fmla="*/ 2147483647 h 395"/>
              <a:gd name="T90" fmla="*/ 2147483647 w 378"/>
              <a:gd name="T91" fmla="*/ 2147483647 h 395"/>
              <a:gd name="T92" fmla="*/ 2147483647 w 378"/>
              <a:gd name="T93" fmla="*/ 2147483647 h 395"/>
              <a:gd name="T94" fmla="*/ 2147483647 w 378"/>
              <a:gd name="T95" fmla="*/ 2147483647 h 395"/>
              <a:gd name="T96" fmla="*/ 2147483647 w 378"/>
              <a:gd name="T97" fmla="*/ 2147483647 h 395"/>
              <a:gd name="T98" fmla="*/ 2147483647 w 378"/>
              <a:gd name="T99" fmla="*/ 2147483647 h 395"/>
              <a:gd name="T100" fmla="*/ 2147483647 w 378"/>
              <a:gd name="T101" fmla="*/ 2147483647 h 395"/>
              <a:gd name="T102" fmla="*/ 2147483647 w 378"/>
              <a:gd name="T103" fmla="*/ 2147483647 h 395"/>
              <a:gd name="T104" fmla="*/ 2147483647 w 378"/>
              <a:gd name="T105" fmla="*/ 2147483647 h 39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78" h="395">
                <a:moveTo>
                  <a:pt x="370" y="90"/>
                </a:moveTo>
                <a:cubicBezTo>
                  <a:pt x="368" y="86"/>
                  <a:pt x="363" y="84"/>
                  <a:pt x="359" y="86"/>
                </a:cubicBezTo>
                <a:cubicBezTo>
                  <a:pt x="355" y="88"/>
                  <a:pt x="354" y="93"/>
                  <a:pt x="356" y="97"/>
                </a:cubicBezTo>
                <a:cubicBezTo>
                  <a:pt x="360" y="105"/>
                  <a:pt x="361" y="114"/>
                  <a:pt x="359" y="123"/>
                </a:cubicBezTo>
                <a:cubicBezTo>
                  <a:pt x="354" y="145"/>
                  <a:pt x="332" y="159"/>
                  <a:pt x="310" y="154"/>
                </a:cubicBezTo>
                <a:cubicBezTo>
                  <a:pt x="299" y="152"/>
                  <a:pt x="289" y="146"/>
                  <a:pt x="283" y="137"/>
                </a:cubicBezTo>
                <a:cubicBezTo>
                  <a:pt x="277" y="128"/>
                  <a:pt x="275" y="117"/>
                  <a:pt x="278" y="107"/>
                </a:cubicBezTo>
                <a:cubicBezTo>
                  <a:pt x="282" y="85"/>
                  <a:pt x="304" y="71"/>
                  <a:pt x="327" y="76"/>
                </a:cubicBezTo>
                <a:cubicBezTo>
                  <a:pt x="330" y="76"/>
                  <a:pt x="333" y="77"/>
                  <a:pt x="336" y="79"/>
                </a:cubicBezTo>
                <a:cubicBezTo>
                  <a:pt x="340" y="80"/>
                  <a:pt x="345" y="79"/>
                  <a:pt x="347" y="75"/>
                </a:cubicBezTo>
                <a:cubicBezTo>
                  <a:pt x="349" y="71"/>
                  <a:pt x="347" y="66"/>
                  <a:pt x="343" y="64"/>
                </a:cubicBezTo>
                <a:cubicBezTo>
                  <a:pt x="339" y="62"/>
                  <a:pt x="335" y="61"/>
                  <a:pt x="330" y="60"/>
                </a:cubicBezTo>
                <a:cubicBezTo>
                  <a:pt x="314" y="57"/>
                  <a:pt x="299" y="60"/>
                  <a:pt x="286" y="68"/>
                </a:cubicBezTo>
                <a:cubicBezTo>
                  <a:pt x="201" y="42"/>
                  <a:pt x="201" y="42"/>
                  <a:pt x="201" y="42"/>
                </a:cubicBezTo>
                <a:cubicBezTo>
                  <a:pt x="199" y="35"/>
                  <a:pt x="195" y="28"/>
                  <a:pt x="190" y="22"/>
                </a:cubicBezTo>
                <a:cubicBezTo>
                  <a:pt x="181" y="10"/>
                  <a:pt x="167" y="3"/>
                  <a:pt x="151" y="2"/>
                </a:cubicBezTo>
                <a:cubicBezTo>
                  <a:pt x="136" y="0"/>
                  <a:pt x="122" y="5"/>
                  <a:pt x="111" y="13"/>
                </a:cubicBezTo>
                <a:cubicBezTo>
                  <a:pt x="103" y="9"/>
                  <a:pt x="91" y="5"/>
                  <a:pt x="70" y="4"/>
                </a:cubicBezTo>
                <a:cubicBezTo>
                  <a:pt x="21" y="3"/>
                  <a:pt x="3" y="40"/>
                  <a:pt x="2" y="42"/>
                </a:cubicBezTo>
                <a:cubicBezTo>
                  <a:pt x="0" y="45"/>
                  <a:pt x="1" y="48"/>
                  <a:pt x="3" y="51"/>
                </a:cubicBezTo>
                <a:cubicBezTo>
                  <a:pt x="16" y="64"/>
                  <a:pt x="16" y="64"/>
                  <a:pt x="16" y="64"/>
                </a:cubicBezTo>
                <a:cubicBezTo>
                  <a:pt x="19" y="67"/>
                  <a:pt x="24" y="67"/>
                  <a:pt x="27" y="64"/>
                </a:cubicBezTo>
                <a:cubicBezTo>
                  <a:pt x="27" y="64"/>
                  <a:pt x="47" y="47"/>
                  <a:pt x="69" y="47"/>
                </a:cubicBezTo>
                <a:cubicBezTo>
                  <a:pt x="70" y="47"/>
                  <a:pt x="70" y="47"/>
                  <a:pt x="70" y="47"/>
                </a:cubicBezTo>
                <a:cubicBezTo>
                  <a:pt x="77" y="47"/>
                  <a:pt x="84" y="49"/>
                  <a:pt x="90" y="53"/>
                </a:cubicBezTo>
                <a:cubicBezTo>
                  <a:pt x="89" y="63"/>
                  <a:pt x="91" y="74"/>
                  <a:pt x="96" y="83"/>
                </a:cubicBezTo>
                <a:cubicBezTo>
                  <a:pt x="92" y="88"/>
                  <a:pt x="86" y="93"/>
                  <a:pt x="79" y="96"/>
                </a:cubicBezTo>
                <a:cubicBezTo>
                  <a:pt x="74" y="98"/>
                  <a:pt x="67" y="99"/>
                  <a:pt x="60" y="99"/>
                </a:cubicBezTo>
                <a:cubicBezTo>
                  <a:pt x="46" y="99"/>
                  <a:pt x="33" y="95"/>
                  <a:pt x="33" y="95"/>
                </a:cubicBezTo>
                <a:cubicBezTo>
                  <a:pt x="29" y="93"/>
                  <a:pt x="25" y="95"/>
                  <a:pt x="23" y="99"/>
                </a:cubicBezTo>
                <a:cubicBezTo>
                  <a:pt x="16" y="116"/>
                  <a:pt x="16" y="116"/>
                  <a:pt x="16" y="116"/>
                </a:cubicBezTo>
                <a:cubicBezTo>
                  <a:pt x="15" y="119"/>
                  <a:pt x="15" y="123"/>
                  <a:pt x="18" y="125"/>
                </a:cubicBezTo>
                <a:cubicBezTo>
                  <a:pt x="19" y="126"/>
                  <a:pt x="36" y="142"/>
                  <a:pt x="65" y="142"/>
                </a:cubicBezTo>
                <a:cubicBezTo>
                  <a:pt x="75" y="142"/>
                  <a:pt x="85" y="140"/>
                  <a:pt x="95" y="136"/>
                </a:cubicBezTo>
                <a:cubicBezTo>
                  <a:pt x="116" y="127"/>
                  <a:pt x="127" y="118"/>
                  <a:pt x="132" y="111"/>
                </a:cubicBezTo>
                <a:cubicBezTo>
                  <a:pt x="135" y="111"/>
                  <a:pt x="138" y="112"/>
                  <a:pt x="141" y="112"/>
                </a:cubicBezTo>
                <a:cubicBezTo>
                  <a:pt x="143" y="112"/>
                  <a:pt x="144" y="113"/>
                  <a:pt x="146" y="113"/>
                </a:cubicBezTo>
                <a:cubicBezTo>
                  <a:pt x="146" y="113"/>
                  <a:pt x="146" y="113"/>
                  <a:pt x="146" y="113"/>
                </a:cubicBezTo>
                <a:cubicBezTo>
                  <a:pt x="157" y="113"/>
                  <a:pt x="167" y="110"/>
                  <a:pt x="176" y="104"/>
                </a:cubicBezTo>
                <a:cubicBezTo>
                  <a:pt x="264" y="132"/>
                  <a:pt x="264" y="132"/>
                  <a:pt x="264" y="132"/>
                </a:cubicBezTo>
                <a:cubicBezTo>
                  <a:pt x="264" y="134"/>
                  <a:pt x="264" y="135"/>
                  <a:pt x="265" y="136"/>
                </a:cubicBezTo>
                <a:cubicBezTo>
                  <a:pt x="213" y="207"/>
                  <a:pt x="213" y="207"/>
                  <a:pt x="213" y="207"/>
                </a:cubicBezTo>
                <a:cubicBezTo>
                  <a:pt x="182" y="208"/>
                  <a:pt x="157" y="233"/>
                  <a:pt x="157" y="263"/>
                </a:cubicBezTo>
                <a:cubicBezTo>
                  <a:pt x="157" y="270"/>
                  <a:pt x="158" y="276"/>
                  <a:pt x="161" y="282"/>
                </a:cubicBezTo>
                <a:cubicBezTo>
                  <a:pt x="95" y="364"/>
                  <a:pt x="95" y="364"/>
                  <a:pt x="95" y="364"/>
                </a:cubicBezTo>
                <a:cubicBezTo>
                  <a:pt x="90" y="370"/>
                  <a:pt x="89" y="379"/>
                  <a:pt x="92" y="386"/>
                </a:cubicBezTo>
                <a:cubicBezTo>
                  <a:pt x="94" y="391"/>
                  <a:pt x="100" y="395"/>
                  <a:pt x="106" y="395"/>
                </a:cubicBezTo>
                <a:cubicBezTo>
                  <a:pt x="324" y="395"/>
                  <a:pt x="324" y="395"/>
                  <a:pt x="324" y="395"/>
                </a:cubicBezTo>
                <a:cubicBezTo>
                  <a:pt x="330" y="395"/>
                  <a:pt x="335" y="391"/>
                  <a:pt x="338" y="386"/>
                </a:cubicBezTo>
                <a:cubicBezTo>
                  <a:pt x="341" y="379"/>
                  <a:pt x="340" y="370"/>
                  <a:pt x="335" y="364"/>
                </a:cubicBezTo>
                <a:cubicBezTo>
                  <a:pt x="269" y="282"/>
                  <a:pt x="269" y="282"/>
                  <a:pt x="269" y="282"/>
                </a:cubicBezTo>
                <a:cubicBezTo>
                  <a:pt x="271" y="276"/>
                  <a:pt x="273" y="270"/>
                  <a:pt x="273" y="263"/>
                </a:cubicBezTo>
                <a:cubicBezTo>
                  <a:pt x="273" y="257"/>
                  <a:pt x="272" y="251"/>
                  <a:pt x="270" y="246"/>
                </a:cubicBezTo>
                <a:cubicBezTo>
                  <a:pt x="324" y="171"/>
                  <a:pt x="324" y="171"/>
                  <a:pt x="324" y="171"/>
                </a:cubicBezTo>
                <a:cubicBezTo>
                  <a:pt x="348" y="169"/>
                  <a:pt x="369" y="151"/>
                  <a:pt x="375" y="127"/>
                </a:cubicBezTo>
                <a:cubicBezTo>
                  <a:pt x="378" y="114"/>
                  <a:pt x="376" y="101"/>
                  <a:pt x="370" y="90"/>
                </a:cubicBezTo>
                <a:close/>
                <a:moveTo>
                  <a:pt x="93" y="37"/>
                </a:moveTo>
                <a:cubicBezTo>
                  <a:pt x="87" y="33"/>
                  <a:pt x="79" y="31"/>
                  <a:pt x="70" y="31"/>
                </a:cubicBezTo>
                <a:cubicBezTo>
                  <a:pt x="69" y="31"/>
                  <a:pt x="69" y="31"/>
                  <a:pt x="69" y="31"/>
                </a:cubicBezTo>
                <a:cubicBezTo>
                  <a:pt x="49" y="31"/>
                  <a:pt x="31" y="41"/>
                  <a:pt x="23" y="47"/>
                </a:cubicBezTo>
                <a:cubicBezTo>
                  <a:pt x="19" y="44"/>
                  <a:pt x="19" y="44"/>
                  <a:pt x="19" y="44"/>
                </a:cubicBezTo>
                <a:cubicBezTo>
                  <a:pt x="25" y="36"/>
                  <a:pt x="40" y="20"/>
                  <a:pt x="70" y="20"/>
                </a:cubicBezTo>
                <a:cubicBezTo>
                  <a:pt x="84" y="21"/>
                  <a:pt x="93" y="23"/>
                  <a:pt x="100" y="25"/>
                </a:cubicBezTo>
                <a:cubicBezTo>
                  <a:pt x="97" y="29"/>
                  <a:pt x="95" y="32"/>
                  <a:pt x="93" y="37"/>
                </a:cubicBezTo>
                <a:close/>
                <a:moveTo>
                  <a:pt x="89" y="121"/>
                </a:moveTo>
                <a:cubicBezTo>
                  <a:pt x="81" y="124"/>
                  <a:pt x="73" y="126"/>
                  <a:pt x="65" y="126"/>
                </a:cubicBezTo>
                <a:cubicBezTo>
                  <a:pt x="50" y="126"/>
                  <a:pt x="39" y="120"/>
                  <a:pt x="33" y="116"/>
                </a:cubicBezTo>
                <a:cubicBezTo>
                  <a:pt x="35" y="112"/>
                  <a:pt x="35" y="112"/>
                  <a:pt x="35" y="112"/>
                </a:cubicBezTo>
                <a:cubicBezTo>
                  <a:pt x="41" y="114"/>
                  <a:pt x="50" y="115"/>
                  <a:pt x="60" y="115"/>
                </a:cubicBezTo>
                <a:cubicBezTo>
                  <a:pt x="69" y="115"/>
                  <a:pt x="78" y="114"/>
                  <a:pt x="85" y="111"/>
                </a:cubicBezTo>
                <a:cubicBezTo>
                  <a:pt x="94" y="107"/>
                  <a:pt x="101" y="102"/>
                  <a:pt x="106" y="96"/>
                </a:cubicBezTo>
                <a:cubicBezTo>
                  <a:pt x="109" y="99"/>
                  <a:pt x="113" y="102"/>
                  <a:pt x="117" y="104"/>
                </a:cubicBezTo>
                <a:cubicBezTo>
                  <a:pt x="112" y="109"/>
                  <a:pt x="104" y="115"/>
                  <a:pt x="89" y="121"/>
                </a:cubicBezTo>
                <a:close/>
                <a:moveTo>
                  <a:pt x="187" y="61"/>
                </a:moveTo>
                <a:cubicBezTo>
                  <a:pt x="185" y="82"/>
                  <a:pt x="165" y="98"/>
                  <a:pt x="142" y="96"/>
                </a:cubicBezTo>
                <a:cubicBezTo>
                  <a:pt x="131" y="95"/>
                  <a:pt x="121" y="90"/>
                  <a:pt x="114" y="82"/>
                </a:cubicBezTo>
                <a:cubicBezTo>
                  <a:pt x="108" y="74"/>
                  <a:pt x="105" y="64"/>
                  <a:pt x="106" y="53"/>
                </a:cubicBezTo>
                <a:cubicBezTo>
                  <a:pt x="107" y="33"/>
                  <a:pt x="125" y="18"/>
                  <a:pt x="146" y="18"/>
                </a:cubicBezTo>
                <a:cubicBezTo>
                  <a:pt x="147" y="18"/>
                  <a:pt x="149" y="18"/>
                  <a:pt x="150" y="18"/>
                </a:cubicBezTo>
                <a:cubicBezTo>
                  <a:pt x="161" y="19"/>
                  <a:pt x="171" y="24"/>
                  <a:pt x="178" y="32"/>
                </a:cubicBezTo>
                <a:cubicBezTo>
                  <a:pt x="185" y="40"/>
                  <a:pt x="188" y="50"/>
                  <a:pt x="187" y="61"/>
                </a:cubicBezTo>
                <a:close/>
                <a:moveTo>
                  <a:pt x="262" y="103"/>
                </a:moveTo>
                <a:cubicBezTo>
                  <a:pt x="261" y="107"/>
                  <a:pt x="261" y="111"/>
                  <a:pt x="261" y="115"/>
                </a:cubicBezTo>
                <a:cubicBezTo>
                  <a:pt x="190" y="92"/>
                  <a:pt x="190" y="92"/>
                  <a:pt x="190" y="92"/>
                </a:cubicBezTo>
                <a:cubicBezTo>
                  <a:pt x="197" y="84"/>
                  <a:pt x="202" y="74"/>
                  <a:pt x="203" y="62"/>
                </a:cubicBezTo>
                <a:cubicBezTo>
                  <a:pt x="203" y="61"/>
                  <a:pt x="203" y="60"/>
                  <a:pt x="203" y="59"/>
                </a:cubicBezTo>
                <a:cubicBezTo>
                  <a:pt x="273" y="81"/>
                  <a:pt x="273" y="81"/>
                  <a:pt x="273" y="81"/>
                </a:cubicBezTo>
                <a:cubicBezTo>
                  <a:pt x="268" y="87"/>
                  <a:pt x="264" y="95"/>
                  <a:pt x="262" y="103"/>
                </a:cubicBezTo>
                <a:close/>
                <a:moveTo>
                  <a:pt x="215" y="223"/>
                </a:moveTo>
                <a:cubicBezTo>
                  <a:pt x="238" y="223"/>
                  <a:pt x="257" y="241"/>
                  <a:pt x="257" y="263"/>
                </a:cubicBezTo>
                <a:cubicBezTo>
                  <a:pt x="257" y="286"/>
                  <a:pt x="238" y="304"/>
                  <a:pt x="215" y="304"/>
                </a:cubicBezTo>
                <a:cubicBezTo>
                  <a:pt x="192" y="304"/>
                  <a:pt x="173" y="286"/>
                  <a:pt x="173" y="263"/>
                </a:cubicBezTo>
                <a:cubicBezTo>
                  <a:pt x="173" y="241"/>
                  <a:pt x="192" y="223"/>
                  <a:pt x="215" y="223"/>
                </a:cubicBezTo>
                <a:close/>
                <a:moveTo>
                  <a:pt x="323" y="374"/>
                </a:moveTo>
                <a:cubicBezTo>
                  <a:pt x="324" y="376"/>
                  <a:pt x="324" y="378"/>
                  <a:pt x="324" y="379"/>
                </a:cubicBezTo>
                <a:cubicBezTo>
                  <a:pt x="106" y="379"/>
                  <a:pt x="106" y="379"/>
                  <a:pt x="106" y="379"/>
                </a:cubicBezTo>
                <a:cubicBezTo>
                  <a:pt x="106" y="378"/>
                  <a:pt x="106" y="376"/>
                  <a:pt x="107" y="374"/>
                </a:cubicBezTo>
                <a:cubicBezTo>
                  <a:pt x="169" y="297"/>
                  <a:pt x="169" y="297"/>
                  <a:pt x="169" y="297"/>
                </a:cubicBezTo>
                <a:cubicBezTo>
                  <a:pt x="179" y="311"/>
                  <a:pt x="196" y="320"/>
                  <a:pt x="215" y="320"/>
                </a:cubicBezTo>
                <a:cubicBezTo>
                  <a:pt x="234" y="320"/>
                  <a:pt x="250" y="311"/>
                  <a:pt x="261" y="297"/>
                </a:cubicBezTo>
                <a:lnTo>
                  <a:pt x="323" y="374"/>
                </a:lnTo>
                <a:close/>
                <a:moveTo>
                  <a:pt x="261" y="230"/>
                </a:moveTo>
                <a:cubicBezTo>
                  <a:pt x="254" y="220"/>
                  <a:pt x="244" y="213"/>
                  <a:pt x="232" y="210"/>
                </a:cubicBezTo>
                <a:cubicBezTo>
                  <a:pt x="274" y="151"/>
                  <a:pt x="274" y="151"/>
                  <a:pt x="274" y="151"/>
                </a:cubicBezTo>
                <a:cubicBezTo>
                  <a:pt x="282" y="160"/>
                  <a:pt x="293" y="167"/>
                  <a:pt x="305" y="170"/>
                </a:cubicBezTo>
                <a:lnTo>
                  <a:pt x="261" y="230"/>
                </a:lnTo>
                <a:close/>
              </a:path>
            </a:pathLst>
          </a:custGeom>
          <a:solidFill>
            <a:schemeClr val="tx2"/>
          </a:solidFill>
          <a:ln w="12700">
            <a:noFill/>
          </a:ln>
        </p:spPr>
        <p:txBody>
          <a:bodyPr lIns="91422" tIns="45718" rIns="91422" bIns="45718"/>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400" b="0" i="0" u="none" strike="noStrike" kern="1200" cap="none" spc="0" normalizeH="0" baseline="0" noProof="0">
              <a:ln>
                <a:noFill/>
              </a:ln>
              <a:solidFill>
                <a:srgbClr val="575A5B"/>
              </a:solidFill>
              <a:effectLst/>
              <a:uLnTx/>
              <a:uFillTx/>
              <a:ea typeface="+mn-ea"/>
              <a:cs typeface="+mn-cs"/>
            </a:endParaRPr>
          </a:p>
        </p:txBody>
      </p:sp>
      <p:sp>
        <p:nvSpPr>
          <p:cNvPr id="153" name="Sexhörning 63"/>
          <p:cNvSpPr/>
          <p:nvPr/>
        </p:nvSpPr>
        <p:spPr bwMode="auto">
          <a:xfrm>
            <a:off x="1292201" y="4509436"/>
            <a:ext cx="572943" cy="443110"/>
          </a:xfrm>
          <a:prstGeom prst="hexagon">
            <a:avLst/>
          </a:prstGeom>
          <a:solidFill>
            <a:schemeClr val="bg1">
              <a:alpha val="11000"/>
            </a:schemeClr>
          </a:solidFill>
          <a:ln w="6350" cap="flat" cmpd="sng" algn="ctr">
            <a:solidFill>
              <a:schemeClr val="tx2"/>
            </a:solidFill>
            <a:prstDash val="solid"/>
            <a:round/>
            <a:headEnd type="none" w="med" len="med"/>
            <a:tailEnd type="none" w="med" len="med"/>
          </a:ln>
          <a:effectLst/>
        </p:spPr>
        <p:txBody>
          <a:bodyPr vert="horz" wrap="none" lIns="71988" tIns="45718" rIns="71988" bIns="45718" numCol="1" rtlCol="0" anchor="t" anchorCtr="0" compatLnSpc="1">
            <a:prstTxWarp prst="textNoShape">
              <a:avLst/>
            </a:prstTxWarp>
          </a:bodyPr>
          <a:lstStyle/>
          <a:p>
            <a:pPr marL="0" marR="0" lvl="0" indent="0" algn="l" defTabSz="914196" rtl="0" eaLnBrk="1" fontAlgn="base" latinLnBrk="0" hangingPunct="1">
              <a:lnSpc>
                <a:spcPct val="100000"/>
              </a:lnSpc>
              <a:spcBef>
                <a:spcPct val="50000"/>
              </a:spcBef>
              <a:spcAft>
                <a:spcPct val="0"/>
              </a:spcAft>
              <a:buClrTx/>
              <a:buSzTx/>
              <a:buFontTx/>
              <a:buNone/>
              <a:tabLst/>
              <a:defRPr/>
            </a:pPr>
            <a:endParaRPr kumimoji="0" lang="sv-SE" sz="1400" b="0" i="0" u="none" strike="noStrike" kern="1200" cap="none" spc="0" normalizeH="0" baseline="0" noProof="0">
              <a:ln>
                <a:noFill/>
              </a:ln>
              <a:solidFill>
                <a:srgbClr val="575A5B"/>
              </a:solidFill>
              <a:effectLst/>
              <a:uLnTx/>
              <a:uFillTx/>
              <a:ea typeface="+mn-ea"/>
              <a:cs typeface="+mn-cs"/>
            </a:endParaRPr>
          </a:p>
        </p:txBody>
      </p:sp>
      <p:sp>
        <p:nvSpPr>
          <p:cNvPr id="150" name="Freeform 6"/>
          <p:cNvSpPr>
            <a:spLocks noChangeAspect="1" noEditPoints="1"/>
          </p:cNvSpPr>
          <p:nvPr/>
        </p:nvSpPr>
        <p:spPr bwMode="auto">
          <a:xfrm>
            <a:off x="1859653" y="4307818"/>
            <a:ext cx="381715" cy="361559"/>
          </a:xfrm>
          <a:custGeom>
            <a:avLst/>
            <a:gdLst>
              <a:gd name="T0" fmla="*/ 2147483647 w 394"/>
              <a:gd name="T1" fmla="*/ 2147483647 h 395"/>
              <a:gd name="T2" fmla="*/ 2147483647 w 394"/>
              <a:gd name="T3" fmla="*/ 2147483647 h 395"/>
              <a:gd name="T4" fmla="*/ 2147483647 w 394"/>
              <a:gd name="T5" fmla="*/ 2147483647 h 395"/>
              <a:gd name="T6" fmla="*/ 2147483647 w 394"/>
              <a:gd name="T7" fmla="*/ 2147483647 h 395"/>
              <a:gd name="T8" fmla="*/ 2147483647 w 394"/>
              <a:gd name="T9" fmla="*/ 0 h 395"/>
              <a:gd name="T10" fmla="*/ 2147483647 w 394"/>
              <a:gd name="T11" fmla="*/ 2147483647 h 395"/>
              <a:gd name="T12" fmla="*/ 2147483647 w 394"/>
              <a:gd name="T13" fmla="*/ 2147483647 h 395"/>
              <a:gd name="T14" fmla="*/ 2147483647 w 394"/>
              <a:gd name="T15" fmla="*/ 2147483647 h 395"/>
              <a:gd name="T16" fmla="*/ 2147483647 w 394"/>
              <a:gd name="T17" fmla="*/ 2147483647 h 395"/>
              <a:gd name="T18" fmla="*/ 2147483647 w 394"/>
              <a:gd name="T19" fmla="*/ 2147483647 h 395"/>
              <a:gd name="T20" fmla="*/ 2147483647 w 394"/>
              <a:gd name="T21" fmla="*/ 2147483647 h 395"/>
              <a:gd name="T22" fmla="*/ 2147483647 w 394"/>
              <a:gd name="T23" fmla="*/ 2147483647 h 395"/>
              <a:gd name="T24" fmla="*/ 2147483647 w 394"/>
              <a:gd name="T25" fmla="*/ 2147483647 h 395"/>
              <a:gd name="T26" fmla="*/ 2147483647 w 394"/>
              <a:gd name="T27" fmla="*/ 2147483647 h 395"/>
              <a:gd name="T28" fmla="*/ 2147483647 w 394"/>
              <a:gd name="T29" fmla="*/ 2147483647 h 395"/>
              <a:gd name="T30" fmla="*/ 2147483647 w 394"/>
              <a:gd name="T31" fmla="*/ 2147483647 h 395"/>
              <a:gd name="T32" fmla="*/ 2147483647 w 394"/>
              <a:gd name="T33" fmla="*/ 2147483647 h 395"/>
              <a:gd name="T34" fmla="*/ 2147483647 w 394"/>
              <a:gd name="T35" fmla="*/ 2147483647 h 395"/>
              <a:gd name="T36" fmla="*/ 2147483647 w 394"/>
              <a:gd name="T37" fmla="*/ 2147483647 h 395"/>
              <a:gd name="T38" fmla="*/ 2147483647 w 394"/>
              <a:gd name="T39" fmla="*/ 2147483647 h 395"/>
              <a:gd name="T40" fmla="*/ 2147483647 w 394"/>
              <a:gd name="T41" fmla="*/ 2147483647 h 395"/>
              <a:gd name="T42" fmla="*/ 2147483647 w 394"/>
              <a:gd name="T43" fmla="*/ 2147483647 h 395"/>
              <a:gd name="T44" fmla="*/ 2147483647 w 394"/>
              <a:gd name="T45" fmla="*/ 2147483647 h 395"/>
              <a:gd name="T46" fmla="*/ 2147483647 w 394"/>
              <a:gd name="T47" fmla="*/ 2147483647 h 395"/>
              <a:gd name="T48" fmla="*/ 2147483647 w 394"/>
              <a:gd name="T49" fmla="*/ 2147483647 h 395"/>
              <a:gd name="T50" fmla="*/ 2147483647 w 394"/>
              <a:gd name="T51" fmla="*/ 2147483647 h 395"/>
              <a:gd name="T52" fmla="*/ 2147483647 w 394"/>
              <a:gd name="T53" fmla="*/ 2147483647 h 395"/>
              <a:gd name="T54" fmla="*/ 2147483647 w 394"/>
              <a:gd name="T55" fmla="*/ 2147483647 h 395"/>
              <a:gd name="T56" fmla="*/ 2147483647 w 394"/>
              <a:gd name="T57" fmla="*/ 2147483647 h 395"/>
              <a:gd name="T58" fmla="*/ 2147483647 w 394"/>
              <a:gd name="T59" fmla="*/ 2147483647 h 395"/>
              <a:gd name="T60" fmla="*/ 2147483647 w 394"/>
              <a:gd name="T61" fmla="*/ 2147483647 h 395"/>
              <a:gd name="T62" fmla="*/ 2147483647 w 394"/>
              <a:gd name="T63" fmla="*/ 2147483647 h 395"/>
              <a:gd name="T64" fmla="*/ 2147483647 w 394"/>
              <a:gd name="T65" fmla="*/ 2147483647 h 395"/>
              <a:gd name="T66" fmla="*/ 2147483647 w 394"/>
              <a:gd name="T67" fmla="*/ 2147483647 h 395"/>
              <a:gd name="T68" fmla="*/ 2147483647 w 394"/>
              <a:gd name="T69" fmla="*/ 2147483647 h 395"/>
              <a:gd name="T70" fmla="*/ 2147483647 w 394"/>
              <a:gd name="T71" fmla="*/ 2147483647 h 395"/>
              <a:gd name="T72" fmla="*/ 2147483647 w 394"/>
              <a:gd name="T73" fmla="*/ 2147483647 h 395"/>
              <a:gd name="T74" fmla="*/ 2147483647 w 394"/>
              <a:gd name="T75" fmla="*/ 2147483647 h 395"/>
              <a:gd name="T76" fmla="*/ 2147483647 w 394"/>
              <a:gd name="T77" fmla="*/ 2147483647 h 395"/>
              <a:gd name="T78" fmla="*/ 2147483647 w 394"/>
              <a:gd name="T79" fmla="*/ 2147483647 h 395"/>
              <a:gd name="T80" fmla="*/ 2147483647 w 394"/>
              <a:gd name="T81" fmla="*/ 2147483647 h 395"/>
              <a:gd name="T82" fmla="*/ 2147483647 w 394"/>
              <a:gd name="T83" fmla="*/ 2147483647 h 395"/>
              <a:gd name="T84" fmla="*/ 2147483647 w 394"/>
              <a:gd name="T85" fmla="*/ 2147483647 h 395"/>
              <a:gd name="T86" fmla="*/ 2147483647 w 394"/>
              <a:gd name="T87" fmla="*/ 2147483647 h 395"/>
              <a:gd name="T88" fmla="*/ 2147483647 w 394"/>
              <a:gd name="T89" fmla="*/ 2147483647 h 395"/>
              <a:gd name="T90" fmla="*/ 2147483647 w 394"/>
              <a:gd name="T91" fmla="*/ 2147483647 h 395"/>
              <a:gd name="T92" fmla="*/ 2147483647 w 394"/>
              <a:gd name="T93" fmla="*/ 2147483647 h 395"/>
              <a:gd name="T94" fmla="*/ 2147483647 w 394"/>
              <a:gd name="T95" fmla="*/ 2147483647 h 395"/>
              <a:gd name="T96" fmla="*/ 2147483647 w 394"/>
              <a:gd name="T97" fmla="*/ 2147483647 h 395"/>
              <a:gd name="T98" fmla="*/ 2147483647 w 394"/>
              <a:gd name="T99" fmla="*/ 2147483647 h 395"/>
              <a:gd name="T100" fmla="*/ 2147483647 w 394"/>
              <a:gd name="T101" fmla="*/ 2147483647 h 395"/>
              <a:gd name="T102" fmla="*/ 2147483647 w 394"/>
              <a:gd name="T103" fmla="*/ 2147483647 h 395"/>
              <a:gd name="T104" fmla="*/ 2147483647 w 394"/>
              <a:gd name="T105" fmla="*/ 2147483647 h 395"/>
              <a:gd name="T106" fmla="*/ 2147483647 w 394"/>
              <a:gd name="T107" fmla="*/ 2147483647 h 395"/>
              <a:gd name="T108" fmla="*/ 2147483647 w 394"/>
              <a:gd name="T109" fmla="*/ 2147483647 h 395"/>
              <a:gd name="T110" fmla="*/ 2147483647 w 394"/>
              <a:gd name="T111" fmla="*/ 2147483647 h 395"/>
              <a:gd name="T112" fmla="*/ 2147483647 w 394"/>
              <a:gd name="T113" fmla="*/ 2147483647 h 395"/>
              <a:gd name="T114" fmla="*/ 2147483647 w 394"/>
              <a:gd name="T115" fmla="*/ 2147483647 h 395"/>
              <a:gd name="T116" fmla="*/ 2147483647 w 394"/>
              <a:gd name="T117" fmla="*/ 2147483647 h 39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94" h="395">
                <a:moveTo>
                  <a:pt x="348" y="70"/>
                </a:moveTo>
                <a:cubicBezTo>
                  <a:pt x="345" y="67"/>
                  <a:pt x="340" y="66"/>
                  <a:pt x="337" y="69"/>
                </a:cubicBezTo>
                <a:cubicBezTo>
                  <a:pt x="333" y="72"/>
                  <a:pt x="333" y="77"/>
                  <a:pt x="336" y="81"/>
                </a:cubicBezTo>
                <a:cubicBezTo>
                  <a:pt x="362" y="112"/>
                  <a:pt x="378" y="153"/>
                  <a:pt x="378" y="198"/>
                </a:cubicBezTo>
                <a:cubicBezTo>
                  <a:pt x="378" y="248"/>
                  <a:pt x="358" y="293"/>
                  <a:pt x="325" y="326"/>
                </a:cubicBezTo>
                <a:cubicBezTo>
                  <a:pt x="292" y="359"/>
                  <a:pt x="247" y="379"/>
                  <a:pt x="197" y="379"/>
                </a:cubicBezTo>
                <a:cubicBezTo>
                  <a:pt x="147" y="379"/>
                  <a:pt x="102" y="359"/>
                  <a:pt x="69" y="326"/>
                </a:cubicBezTo>
                <a:cubicBezTo>
                  <a:pt x="36" y="293"/>
                  <a:pt x="16" y="248"/>
                  <a:pt x="16" y="198"/>
                </a:cubicBezTo>
                <a:cubicBezTo>
                  <a:pt x="16" y="147"/>
                  <a:pt x="36" y="102"/>
                  <a:pt x="69" y="69"/>
                </a:cubicBezTo>
                <a:cubicBezTo>
                  <a:pt x="102" y="37"/>
                  <a:pt x="147" y="16"/>
                  <a:pt x="197" y="16"/>
                </a:cubicBezTo>
                <a:cubicBezTo>
                  <a:pt x="242" y="16"/>
                  <a:pt x="282" y="32"/>
                  <a:pt x="314" y="59"/>
                </a:cubicBezTo>
                <a:cubicBezTo>
                  <a:pt x="317" y="62"/>
                  <a:pt x="322" y="61"/>
                  <a:pt x="325" y="58"/>
                </a:cubicBezTo>
                <a:cubicBezTo>
                  <a:pt x="328" y="55"/>
                  <a:pt x="328" y="50"/>
                  <a:pt x="324" y="47"/>
                </a:cubicBezTo>
                <a:cubicBezTo>
                  <a:pt x="324" y="47"/>
                  <a:pt x="324" y="47"/>
                  <a:pt x="324" y="47"/>
                </a:cubicBezTo>
                <a:cubicBezTo>
                  <a:pt x="290" y="18"/>
                  <a:pt x="245" y="0"/>
                  <a:pt x="197" y="0"/>
                </a:cubicBezTo>
                <a:cubicBezTo>
                  <a:pt x="88" y="0"/>
                  <a:pt x="0" y="89"/>
                  <a:pt x="0" y="198"/>
                </a:cubicBezTo>
                <a:cubicBezTo>
                  <a:pt x="0" y="307"/>
                  <a:pt x="88" y="395"/>
                  <a:pt x="197" y="395"/>
                </a:cubicBezTo>
                <a:cubicBezTo>
                  <a:pt x="306" y="395"/>
                  <a:pt x="394" y="307"/>
                  <a:pt x="394" y="198"/>
                </a:cubicBezTo>
                <a:cubicBezTo>
                  <a:pt x="394" y="149"/>
                  <a:pt x="377" y="105"/>
                  <a:pt x="348" y="70"/>
                </a:cubicBezTo>
                <a:close/>
                <a:moveTo>
                  <a:pt x="327" y="103"/>
                </a:moveTo>
                <a:cubicBezTo>
                  <a:pt x="327" y="99"/>
                  <a:pt x="323" y="95"/>
                  <a:pt x="319" y="95"/>
                </a:cubicBezTo>
                <a:cubicBezTo>
                  <a:pt x="74" y="95"/>
                  <a:pt x="74" y="95"/>
                  <a:pt x="74" y="95"/>
                </a:cubicBezTo>
                <a:cubicBezTo>
                  <a:pt x="70" y="95"/>
                  <a:pt x="66" y="99"/>
                  <a:pt x="66" y="103"/>
                </a:cubicBezTo>
                <a:cubicBezTo>
                  <a:pt x="66" y="107"/>
                  <a:pt x="70" y="111"/>
                  <a:pt x="74" y="111"/>
                </a:cubicBezTo>
                <a:cubicBezTo>
                  <a:pt x="319" y="111"/>
                  <a:pt x="319" y="111"/>
                  <a:pt x="319" y="111"/>
                </a:cubicBezTo>
                <a:cubicBezTo>
                  <a:pt x="323" y="111"/>
                  <a:pt x="327" y="107"/>
                  <a:pt x="327" y="103"/>
                </a:cubicBezTo>
                <a:close/>
                <a:moveTo>
                  <a:pt x="245" y="149"/>
                </a:moveTo>
                <a:cubicBezTo>
                  <a:pt x="239" y="149"/>
                  <a:pt x="234" y="154"/>
                  <a:pt x="234" y="159"/>
                </a:cubicBezTo>
                <a:cubicBezTo>
                  <a:pt x="234" y="236"/>
                  <a:pt x="234" y="236"/>
                  <a:pt x="234" y="236"/>
                </a:cubicBezTo>
                <a:cubicBezTo>
                  <a:pt x="234" y="242"/>
                  <a:pt x="239" y="246"/>
                  <a:pt x="245" y="246"/>
                </a:cubicBezTo>
                <a:cubicBezTo>
                  <a:pt x="282" y="246"/>
                  <a:pt x="282" y="246"/>
                  <a:pt x="282" y="246"/>
                </a:cubicBezTo>
                <a:cubicBezTo>
                  <a:pt x="288" y="246"/>
                  <a:pt x="292" y="242"/>
                  <a:pt x="292" y="236"/>
                </a:cubicBezTo>
                <a:cubicBezTo>
                  <a:pt x="292" y="159"/>
                  <a:pt x="292" y="159"/>
                  <a:pt x="292" y="159"/>
                </a:cubicBezTo>
                <a:cubicBezTo>
                  <a:pt x="292" y="154"/>
                  <a:pt x="288" y="149"/>
                  <a:pt x="282" y="149"/>
                </a:cubicBezTo>
                <a:lnTo>
                  <a:pt x="245" y="149"/>
                </a:lnTo>
                <a:close/>
                <a:moveTo>
                  <a:pt x="284" y="210"/>
                </a:moveTo>
                <a:cubicBezTo>
                  <a:pt x="284" y="219"/>
                  <a:pt x="277" y="224"/>
                  <a:pt x="269" y="226"/>
                </a:cubicBezTo>
                <a:cubicBezTo>
                  <a:pt x="268" y="226"/>
                  <a:pt x="267" y="226"/>
                  <a:pt x="267" y="226"/>
                </a:cubicBezTo>
                <a:cubicBezTo>
                  <a:pt x="266" y="226"/>
                  <a:pt x="264" y="225"/>
                  <a:pt x="264" y="223"/>
                </a:cubicBezTo>
                <a:cubicBezTo>
                  <a:pt x="264" y="222"/>
                  <a:pt x="265" y="221"/>
                  <a:pt x="267" y="221"/>
                </a:cubicBezTo>
                <a:cubicBezTo>
                  <a:pt x="273" y="220"/>
                  <a:pt x="278" y="216"/>
                  <a:pt x="278" y="210"/>
                </a:cubicBezTo>
                <a:cubicBezTo>
                  <a:pt x="278" y="204"/>
                  <a:pt x="273" y="199"/>
                  <a:pt x="262" y="199"/>
                </a:cubicBezTo>
                <a:cubicBezTo>
                  <a:pt x="253" y="199"/>
                  <a:pt x="248" y="204"/>
                  <a:pt x="248" y="210"/>
                </a:cubicBezTo>
                <a:cubicBezTo>
                  <a:pt x="248" y="217"/>
                  <a:pt x="253" y="220"/>
                  <a:pt x="260" y="221"/>
                </a:cubicBezTo>
                <a:cubicBezTo>
                  <a:pt x="261" y="221"/>
                  <a:pt x="262" y="222"/>
                  <a:pt x="262" y="223"/>
                </a:cubicBezTo>
                <a:cubicBezTo>
                  <a:pt x="262" y="225"/>
                  <a:pt x="261" y="226"/>
                  <a:pt x="259" y="226"/>
                </a:cubicBezTo>
                <a:cubicBezTo>
                  <a:pt x="259" y="226"/>
                  <a:pt x="258" y="226"/>
                  <a:pt x="258" y="226"/>
                </a:cubicBezTo>
                <a:cubicBezTo>
                  <a:pt x="249" y="224"/>
                  <a:pt x="242" y="219"/>
                  <a:pt x="242" y="210"/>
                </a:cubicBezTo>
                <a:cubicBezTo>
                  <a:pt x="242" y="203"/>
                  <a:pt x="247" y="198"/>
                  <a:pt x="253" y="196"/>
                </a:cubicBezTo>
                <a:cubicBezTo>
                  <a:pt x="253" y="196"/>
                  <a:pt x="253" y="196"/>
                  <a:pt x="253" y="196"/>
                </a:cubicBezTo>
                <a:cubicBezTo>
                  <a:pt x="247" y="195"/>
                  <a:pt x="244" y="191"/>
                  <a:pt x="244" y="184"/>
                </a:cubicBezTo>
                <a:cubicBezTo>
                  <a:pt x="244" y="176"/>
                  <a:pt x="248" y="171"/>
                  <a:pt x="258" y="169"/>
                </a:cubicBezTo>
                <a:cubicBezTo>
                  <a:pt x="258" y="169"/>
                  <a:pt x="259" y="169"/>
                  <a:pt x="259" y="169"/>
                </a:cubicBezTo>
                <a:cubicBezTo>
                  <a:pt x="261" y="169"/>
                  <a:pt x="262" y="170"/>
                  <a:pt x="262" y="172"/>
                </a:cubicBezTo>
                <a:cubicBezTo>
                  <a:pt x="262" y="173"/>
                  <a:pt x="261" y="174"/>
                  <a:pt x="260" y="174"/>
                </a:cubicBezTo>
                <a:cubicBezTo>
                  <a:pt x="253" y="175"/>
                  <a:pt x="249" y="178"/>
                  <a:pt x="249" y="184"/>
                </a:cubicBezTo>
                <a:cubicBezTo>
                  <a:pt x="249" y="190"/>
                  <a:pt x="254" y="194"/>
                  <a:pt x="264" y="194"/>
                </a:cubicBezTo>
                <a:cubicBezTo>
                  <a:pt x="271" y="194"/>
                  <a:pt x="277" y="190"/>
                  <a:pt x="277" y="184"/>
                </a:cubicBezTo>
                <a:cubicBezTo>
                  <a:pt x="277" y="178"/>
                  <a:pt x="273" y="175"/>
                  <a:pt x="267" y="174"/>
                </a:cubicBezTo>
                <a:cubicBezTo>
                  <a:pt x="265" y="174"/>
                  <a:pt x="264" y="173"/>
                  <a:pt x="264" y="172"/>
                </a:cubicBezTo>
                <a:cubicBezTo>
                  <a:pt x="264" y="170"/>
                  <a:pt x="266" y="169"/>
                  <a:pt x="267" y="169"/>
                </a:cubicBezTo>
                <a:cubicBezTo>
                  <a:pt x="267" y="169"/>
                  <a:pt x="268" y="169"/>
                  <a:pt x="269" y="169"/>
                </a:cubicBezTo>
                <a:cubicBezTo>
                  <a:pt x="278" y="171"/>
                  <a:pt x="282" y="177"/>
                  <a:pt x="282" y="184"/>
                </a:cubicBezTo>
                <a:cubicBezTo>
                  <a:pt x="282" y="190"/>
                  <a:pt x="279" y="194"/>
                  <a:pt x="274" y="196"/>
                </a:cubicBezTo>
                <a:cubicBezTo>
                  <a:pt x="274" y="196"/>
                  <a:pt x="274" y="196"/>
                  <a:pt x="274" y="196"/>
                </a:cubicBezTo>
                <a:cubicBezTo>
                  <a:pt x="279" y="198"/>
                  <a:pt x="283" y="203"/>
                  <a:pt x="284" y="210"/>
                </a:cubicBezTo>
                <a:close/>
                <a:moveTo>
                  <a:pt x="113" y="149"/>
                </a:moveTo>
                <a:cubicBezTo>
                  <a:pt x="107" y="149"/>
                  <a:pt x="102" y="154"/>
                  <a:pt x="102" y="159"/>
                </a:cubicBezTo>
                <a:cubicBezTo>
                  <a:pt x="102" y="236"/>
                  <a:pt x="102" y="236"/>
                  <a:pt x="102" y="236"/>
                </a:cubicBezTo>
                <a:cubicBezTo>
                  <a:pt x="102" y="242"/>
                  <a:pt x="107" y="246"/>
                  <a:pt x="113" y="246"/>
                </a:cubicBezTo>
                <a:cubicBezTo>
                  <a:pt x="150" y="246"/>
                  <a:pt x="150" y="246"/>
                  <a:pt x="150" y="246"/>
                </a:cubicBezTo>
                <a:cubicBezTo>
                  <a:pt x="156" y="246"/>
                  <a:pt x="161" y="242"/>
                  <a:pt x="161" y="236"/>
                </a:cubicBezTo>
                <a:cubicBezTo>
                  <a:pt x="161" y="159"/>
                  <a:pt x="161" y="159"/>
                  <a:pt x="161" y="159"/>
                </a:cubicBezTo>
                <a:cubicBezTo>
                  <a:pt x="161" y="154"/>
                  <a:pt x="156" y="149"/>
                  <a:pt x="150" y="149"/>
                </a:cubicBezTo>
                <a:lnTo>
                  <a:pt x="113" y="149"/>
                </a:lnTo>
                <a:close/>
                <a:moveTo>
                  <a:pt x="116" y="226"/>
                </a:moveTo>
                <a:cubicBezTo>
                  <a:pt x="114" y="226"/>
                  <a:pt x="113" y="225"/>
                  <a:pt x="113" y="223"/>
                </a:cubicBezTo>
                <a:cubicBezTo>
                  <a:pt x="113" y="222"/>
                  <a:pt x="114" y="220"/>
                  <a:pt x="116" y="220"/>
                </a:cubicBezTo>
                <a:cubicBezTo>
                  <a:pt x="133" y="221"/>
                  <a:pt x="144" y="215"/>
                  <a:pt x="144" y="204"/>
                </a:cubicBezTo>
                <a:cubicBezTo>
                  <a:pt x="144" y="198"/>
                  <a:pt x="140" y="194"/>
                  <a:pt x="133" y="194"/>
                </a:cubicBezTo>
                <a:cubicBezTo>
                  <a:pt x="126" y="194"/>
                  <a:pt x="122" y="196"/>
                  <a:pt x="120" y="198"/>
                </a:cubicBezTo>
                <a:cubicBezTo>
                  <a:pt x="116" y="199"/>
                  <a:pt x="115" y="197"/>
                  <a:pt x="115" y="195"/>
                </a:cubicBezTo>
                <a:cubicBezTo>
                  <a:pt x="115" y="174"/>
                  <a:pt x="115" y="174"/>
                  <a:pt x="115" y="174"/>
                </a:cubicBezTo>
                <a:cubicBezTo>
                  <a:pt x="115" y="171"/>
                  <a:pt x="117" y="170"/>
                  <a:pt x="120" y="170"/>
                </a:cubicBezTo>
                <a:cubicBezTo>
                  <a:pt x="144" y="169"/>
                  <a:pt x="144" y="169"/>
                  <a:pt x="144" y="169"/>
                </a:cubicBezTo>
                <a:cubicBezTo>
                  <a:pt x="145" y="169"/>
                  <a:pt x="147" y="171"/>
                  <a:pt x="147" y="172"/>
                </a:cubicBezTo>
                <a:cubicBezTo>
                  <a:pt x="147" y="174"/>
                  <a:pt x="145" y="175"/>
                  <a:pt x="144" y="175"/>
                </a:cubicBezTo>
                <a:cubicBezTo>
                  <a:pt x="120" y="175"/>
                  <a:pt x="120" y="175"/>
                  <a:pt x="120" y="175"/>
                </a:cubicBezTo>
                <a:cubicBezTo>
                  <a:pt x="120" y="192"/>
                  <a:pt x="120" y="192"/>
                  <a:pt x="120" y="192"/>
                </a:cubicBezTo>
                <a:cubicBezTo>
                  <a:pt x="123" y="190"/>
                  <a:pt x="127" y="189"/>
                  <a:pt x="133" y="189"/>
                </a:cubicBezTo>
                <a:cubicBezTo>
                  <a:pt x="143" y="189"/>
                  <a:pt x="150" y="195"/>
                  <a:pt x="150" y="204"/>
                </a:cubicBezTo>
                <a:cubicBezTo>
                  <a:pt x="150" y="218"/>
                  <a:pt x="137" y="227"/>
                  <a:pt x="116" y="226"/>
                </a:cubicBezTo>
                <a:close/>
                <a:moveTo>
                  <a:pt x="74" y="300"/>
                </a:moveTo>
                <a:cubicBezTo>
                  <a:pt x="319" y="300"/>
                  <a:pt x="319" y="300"/>
                  <a:pt x="319" y="300"/>
                </a:cubicBezTo>
                <a:cubicBezTo>
                  <a:pt x="323" y="300"/>
                  <a:pt x="327" y="297"/>
                  <a:pt x="327" y="292"/>
                </a:cubicBezTo>
                <a:cubicBezTo>
                  <a:pt x="327" y="288"/>
                  <a:pt x="323" y="284"/>
                  <a:pt x="319" y="284"/>
                </a:cubicBezTo>
                <a:cubicBezTo>
                  <a:pt x="74" y="284"/>
                  <a:pt x="74" y="284"/>
                  <a:pt x="74" y="284"/>
                </a:cubicBezTo>
                <a:cubicBezTo>
                  <a:pt x="70" y="284"/>
                  <a:pt x="66" y="288"/>
                  <a:pt x="66" y="292"/>
                </a:cubicBezTo>
                <a:cubicBezTo>
                  <a:pt x="66" y="297"/>
                  <a:pt x="70" y="300"/>
                  <a:pt x="74" y="300"/>
                </a:cubicBezTo>
                <a:close/>
                <a:moveTo>
                  <a:pt x="37" y="159"/>
                </a:moveTo>
                <a:cubicBezTo>
                  <a:pt x="37" y="236"/>
                  <a:pt x="37" y="236"/>
                  <a:pt x="37" y="236"/>
                </a:cubicBezTo>
                <a:cubicBezTo>
                  <a:pt x="37" y="242"/>
                  <a:pt x="41" y="246"/>
                  <a:pt x="47" y="246"/>
                </a:cubicBezTo>
                <a:cubicBezTo>
                  <a:pt x="84" y="246"/>
                  <a:pt x="84" y="246"/>
                  <a:pt x="84" y="246"/>
                </a:cubicBezTo>
                <a:cubicBezTo>
                  <a:pt x="90" y="246"/>
                  <a:pt x="95" y="242"/>
                  <a:pt x="95" y="236"/>
                </a:cubicBezTo>
                <a:cubicBezTo>
                  <a:pt x="95" y="159"/>
                  <a:pt x="95" y="159"/>
                  <a:pt x="95" y="159"/>
                </a:cubicBezTo>
                <a:cubicBezTo>
                  <a:pt x="95" y="154"/>
                  <a:pt x="90" y="149"/>
                  <a:pt x="84" y="149"/>
                </a:cubicBezTo>
                <a:cubicBezTo>
                  <a:pt x="47" y="149"/>
                  <a:pt x="47" y="149"/>
                  <a:pt x="47" y="149"/>
                </a:cubicBezTo>
                <a:cubicBezTo>
                  <a:pt x="41" y="149"/>
                  <a:pt x="37" y="154"/>
                  <a:pt x="37" y="159"/>
                </a:cubicBezTo>
                <a:close/>
                <a:moveTo>
                  <a:pt x="65" y="175"/>
                </a:moveTo>
                <a:cubicBezTo>
                  <a:pt x="59" y="175"/>
                  <a:pt x="55" y="177"/>
                  <a:pt x="53" y="181"/>
                </a:cubicBezTo>
                <a:cubicBezTo>
                  <a:pt x="53" y="181"/>
                  <a:pt x="52" y="182"/>
                  <a:pt x="51" y="182"/>
                </a:cubicBezTo>
                <a:cubicBezTo>
                  <a:pt x="50" y="182"/>
                  <a:pt x="48" y="181"/>
                  <a:pt x="48" y="180"/>
                </a:cubicBezTo>
                <a:cubicBezTo>
                  <a:pt x="47" y="179"/>
                  <a:pt x="48" y="178"/>
                  <a:pt x="48" y="178"/>
                </a:cubicBezTo>
                <a:cubicBezTo>
                  <a:pt x="51" y="174"/>
                  <a:pt x="56" y="169"/>
                  <a:pt x="65" y="169"/>
                </a:cubicBezTo>
                <a:cubicBezTo>
                  <a:pt x="77" y="169"/>
                  <a:pt x="83" y="176"/>
                  <a:pt x="83" y="184"/>
                </a:cubicBezTo>
                <a:cubicBezTo>
                  <a:pt x="83" y="193"/>
                  <a:pt x="78" y="197"/>
                  <a:pt x="65" y="206"/>
                </a:cubicBezTo>
                <a:cubicBezTo>
                  <a:pt x="57" y="212"/>
                  <a:pt x="53" y="216"/>
                  <a:pt x="53" y="220"/>
                </a:cubicBezTo>
                <a:cubicBezTo>
                  <a:pt x="81" y="220"/>
                  <a:pt x="81" y="220"/>
                  <a:pt x="81" y="220"/>
                </a:cubicBezTo>
                <a:cubicBezTo>
                  <a:pt x="83" y="220"/>
                  <a:pt x="84" y="222"/>
                  <a:pt x="84" y="223"/>
                </a:cubicBezTo>
                <a:cubicBezTo>
                  <a:pt x="84" y="225"/>
                  <a:pt x="83" y="226"/>
                  <a:pt x="81" y="226"/>
                </a:cubicBezTo>
                <a:cubicBezTo>
                  <a:pt x="52" y="226"/>
                  <a:pt x="52" y="226"/>
                  <a:pt x="52" y="226"/>
                </a:cubicBezTo>
                <a:cubicBezTo>
                  <a:pt x="49" y="226"/>
                  <a:pt x="48" y="224"/>
                  <a:pt x="48" y="222"/>
                </a:cubicBezTo>
                <a:cubicBezTo>
                  <a:pt x="48" y="215"/>
                  <a:pt x="51" y="209"/>
                  <a:pt x="60" y="203"/>
                </a:cubicBezTo>
                <a:cubicBezTo>
                  <a:pt x="73" y="194"/>
                  <a:pt x="77" y="191"/>
                  <a:pt x="77" y="184"/>
                </a:cubicBezTo>
                <a:cubicBezTo>
                  <a:pt x="77" y="180"/>
                  <a:pt x="74" y="175"/>
                  <a:pt x="65" y="175"/>
                </a:cubicBezTo>
                <a:close/>
                <a:moveTo>
                  <a:pt x="179" y="149"/>
                </a:moveTo>
                <a:cubicBezTo>
                  <a:pt x="173" y="149"/>
                  <a:pt x="168" y="154"/>
                  <a:pt x="168" y="159"/>
                </a:cubicBezTo>
                <a:cubicBezTo>
                  <a:pt x="168" y="236"/>
                  <a:pt x="168" y="236"/>
                  <a:pt x="168" y="236"/>
                </a:cubicBezTo>
                <a:cubicBezTo>
                  <a:pt x="168" y="242"/>
                  <a:pt x="173" y="246"/>
                  <a:pt x="179" y="246"/>
                </a:cubicBezTo>
                <a:cubicBezTo>
                  <a:pt x="216" y="246"/>
                  <a:pt x="216" y="246"/>
                  <a:pt x="216" y="246"/>
                </a:cubicBezTo>
                <a:cubicBezTo>
                  <a:pt x="222" y="246"/>
                  <a:pt x="226" y="242"/>
                  <a:pt x="226" y="236"/>
                </a:cubicBezTo>
                <a:cubicBezTo>
                  <a:pt x="226" y="159"/>
                  <a:pt x="226" y="159"/>
                  <a:pt x="226" y="159"/>
                </a:cubicBezTo>
                <a:cubicBezTo>
                  <a:pt x="226" y="154"/>
                  <a:pt x="222" y="149"/>
                  <a:pt x="216" y="149"/>
                </a:cubicBezTo>
                <a:lnTo>
                  <a:pt x="179" y="149"/>
                </a:lnTo>
                <a:close/>
                <a:moveTo>
                  <a:pt x="182" y="226"/>
                </a:moveTo>
                <a:cubicBezTo>
                  <a:pt x="180" y="226"/>
                  <a:pt x="179" y="225"/>
                  <a:pt x="179" y="223"/>
                </a:cubicBezTo>
                <a:cubicBezTo>
                  <a:pt x="179" y="221"/>
                  <a:pt x="180" y="220"/>
                  <a:pt x="182" y="220"/>
                </a:cubicBezTo>
                <a:cubicBezTo>
                  <a:pt x="199" y="221"/>
                  <a:pt x="210" y="216"/>
                  <a:pt x="210" y="205"/>
                </a:cubicBezTo>
                <a:cubicBezTo>
                  <a:pt x="210" y="199"/>
                  <a:pt x="205" y="195"/>
                  <a:pt x="198" y="195"/>
                </a:cubicBezTo>
                <a:cubicBezTo>
                  <a:pt x="195" y="195"/>
                  <a:pt x="194" y="196"/>
                  <a:pt x="193" y="196"/>
                </a:cubicBezTo>
                <a:cubicBezTo>
                  <a:pt x="191" y="196"/>
                  <a:pt x="190" y="194"/>
                  <a:pt x="190" y="193"/>
                </a:cubicBezTo>
                <a:cubicBezTo>
                  <a:pt x="190" y="192"/>
                  <a:pt x="190" y="192"/>
                  <a:pt x="191" y="191"/>
                </a:cubicBezTo>
                <a:cubicBezTo>
                  <a:pt x="205" y="175"/>
                  <a:pt x="205" y="175"/>
                  <a:pt x="205" y="175"/>
                </a:cubicBezTo>
                <a:cubicBezTo>
                  <a:pt x="182" y="175"/>
                  <a:pt x="182" y="175"/>
                  <a:pt x="182" y="175"/>
                </a:cubicBezTo>
                <a:cubicBezTo>
                  <a:pt x="180" y="175"/>
                  <a:pt x="179" y="174"/>
                  <a:pt x="179" y="172"/>
                </a:cubicBezTo>
                <a:cubicBezTo>
                  <a:pt x="179" y="171"/>
                  <a:pt x="180" y="169"/>
                  <a:pt x="182" y="169"/>
                </a:cubicBezTo>
                <a:cubicBezTo>
                  <a:pt x="208" y="169"/>
                  <a:pt x="208" y="169"/>
                  <a:pt x="208" y="169"/>
                </a:cubicBezTo>
                <a:cubicBezTo>
                  <a:pt x="210" y="169"/>
                  <a:pt x="212" y="171"/>
                  <a:pt x="212" y="174"/>
                </a:cubicBezTo>
                <a:cubicBezTo>
                  <a:pt x="212" y="174"/>
                  <a:pt x="212" y="175"/>
                  <a:pt x="211" y="176"/>
                </a:cubicBezTo>
                <a:cubicBezTo>
                  <a:pt x="199" y="190"/>
                  <a:pt x="199" y="190"/>
                  <a:pt x="199" y="190"/>
                </a:cubicBezTo>
                <a:cubicBezTo>
                  <a:pt x="208" y="190"/>
                  <a:pt x="216" y="196"/>
                  <a:pt x="216" y="205"/>
                </a:cubicBezTo>
                <a:cubicBezTo>
                  <a:pt x="216" y="219"/>
                  <a:pt x="203" y="227"/>
                  <a:pt x="182" y="226"/>
                </a:cubicBezTo>
                <a:close/>
                <a:moveTo>
                  <a:pt x="358" y="236"/>
                </a:moveTo>
                <a:cubicBezTo>
                  <a:pt x="358" y="159"/>
                  <a:pt x="358" y="159"/>
                  <a:pt x="358" y="159"/>
                </a:cubicBezTo>
                <a:cubicBezTo>
                  <a:pt x="358" y="154"/>
                  <a:pt x="353" y="149"/>
                  <a:pt x="348" y="149"/>
                </a:cubicBezTo>
                <a:cubicBezTo>
                  <a:pt x="310" y="149"/>
                  <a:pt x="310" y="149"/>
                  <a:pt x="310" y="149"/>
                </a:cubicBezTo>
                <a:cubicBezTo>
                  <a:pt x="305" y="149"/>
                  <a:pt x="300" y="154"/>
                  <a:pt x="300" y="159"/>
                </a:cubicBezTo>
                <a:cubicBezTo>
                  <a:pt x="300" y="236"/>
                  <a:pt x="300" y="236"/>
                  <a:pt x="300" y="236"/>
                </a:cubicBezTo>
                <a:cubicBezTo>
                  <a:pt x="300" y="242"/>
                  <a:pt x="305" y="246"/>
                  <a:pt x="310" y="246"/>
                </a:cubicBezTo>
                <a:cubicBezTo>
                  <a:pt x="348" y="246"/>
                  <a:pt x="348" y="246"/>
                  <a:pt x="348" y="246"/>
                </a:cubicBezTo>
                <a:cubicBezTo>
                  <a:pt x="353" y="246"/>
                  <a:pt x="358" y="242"/>
                  <a:pt x="358" y="236"/>
                </a:cubicBezTo>
                <a:close/>
                <a:moveTo>
                  <a:pt x="315" y="226"/>
                </a:moveTo>
                <a:cubicBezTo>
                  <a:pt x="314" y="226"/>
                  <a:pt x="313" y="225"/>
                  <a:pt x="312" y="224"/>
                </a:cubicBezTo>
                <a:cubicBezTo>
                  <a:pt x="312" y="222"/>
                  <a:pt x="314" y="221"/>
                  <a:pt x="315" y="221"/>
                </a:cubicBezTo>
                <a:cubicBezTo>
                  <a:pt x="334" y="221"/>
                  <a:pt x="343" y="216"/>
                  <a:pt x="343" y="197"/>
                </a:cubicBezTo>
                <a:cubicBezTo>
                  <a:pt x="343" y="194"/>
                  <a:pt x="343" y="191"/>
                  <a:pt x="343" y="189"/>
                </a:cubicBezTo>
                <a:cubicBezTo>
                  <a:pt x="342" y="179"/>
                  <a:pt x="338" y="174"/>
                  <a:pt x="328" y="174"/>
                </a:cubicBezTo>
                <a:cubicBezTo>
                  <a:pt x="319" y="174"/>
                  <a:pt x="315" y="179"/>
                  <a:pt x="315" y="187"/>
                </a:cubicBezTo>
                <a:cubicBezTo>
                  <a:pt x="315" y="196"/>
                  <a:pt x="318" y="200"/>
                  <a:pt x="328" y="200"/>
                </a:cubicBezTo>
                <a:cubicBezTo>
                  <a:pt x="330" y="200"/>
                  <a:pt x="332" y="199"/>
                  <a:pt x="336" y="198"/>
                </a:cubicBezTo>
                <a:cubicBezTo>
                  <a:pt x="338" y="198"/>
                  <a:pt x="339" y="199"/>
                  <a:pt x="339" y="200"/>
                </a:cubicBezTo>
                <a:cubicBezTo>
                  <a:pt x="340" y="202"/>
                  <a:pt x="339" y="203"/>
                  <a:pt x="337" y="204"/>
                </a:cubicBezTo>
                <a:cubicBezTo>
                  <a:pt x="334" y="204"/>
                  <a:pt x="332" y="205"/>
                  <a:pt x="328" y="205"/>
                </a:cubicBezTo>
                <a:cubicBezTo>
                  <a:pt x="316" y="205"/>
                  <a:pt x="309" y="199"/>
                  <a:pt x="309" y="188"/>
                </a:cubicBezTo>
                <a:cubicBezTo>
                  <a:pt x="309" y="178"/>
                  <a:pt x="316" y="169"/>
                  <a:pt x="328" y="169"/>
                </a:cubicBezTo>
                <a:cubicBezTo>
                  <a:pt x="341" y="169"/>
                  <a:pt x="348" y="176"/>
                  <a:pt x="349" y="189"/>
                </a:cubicBezTo>
                <a:cubicBezTo>
                  <a:pt x="349" y="191"/>
                  <a:pt x="349" y="193"/>
                  <a:pt x="349" y="197"/>
                </a:cubicBezTo>
                <a:cubicBezTo>
                  <a:pt x="348" y="219"/>
                  <a:pt x="337" y="226"/>
                  <a:pt x="315" y="226"/>
                </a:cubicBezTo>
                <a:close/>
              </a:path>
            </a:pathLst>
          </a:custGeom>
          <a:solidFill>
            <a:schemeClr val="tx2"/>
          </a:solidFill>
          <a:ln w="12700">
            <a:noFill/>
          </a:ln>
        </p:spPr>
        <p:txBody>
          <a:bodyPr lIns="91422" tIns="45718" rIns="91422" bIns="45718"/>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400" b="0" i="0" u="none" strike="noStrike" kern="1200" cap="none" spc="0" normalizeH="0" baseline="0" noProof="0">
              <a:ln>
                <a:noFill/>
              </a:ln>
              <a:solidFill>
                <a:srgbClr val="575A5B"/>
              </a:solidFill>
              <a:effectLst/>
              <a:uLnTx/>
              <a:uFillTx/>
              <a:ea typeface="+mn-ea"/>
              <a:cs typeface="+mn-cs"/>
            </a:endParaRPr>
          </a:p>
        </p:txBody>
      </p:sp>
      <p:sp>
        <p:nvSpPr>
          <p:cNvPr id="151" name="Sexhörning 63"/>
          <p:cNvSpPr/>
          <p:nvPr/>
        </p:nvSpPr>
        <p:spPr bwMode="auto">
          <a:xfrm>
            <a:off x="1767298" y="4278540"/>
            <a:ext cx="572943" cy="443110"/>
          </a:xfrm>
          <a:prstGeom prst="hexagon">
            <a:avLst/>
          </a:prstGeom>
          <a:solidFill>
            <a:schemeClr val="bg1">
              <a:alpha val="11000"/>
            </a:schemeClr>
          </a:solidFill>
          <a:ln w="6350" cap="flat" cmpd="sng" algn="ctr">
            <a:solidFill>
              <a:schemeClr val="tx2"/>
            </a:solidFill>
            <a:prstDash val="solid"/>
            <a:round/>
            <a:headEnd type="none" w="med" len="med"/>
            <a:tailEnd type="none" w="med" len="med"/>
          </a:ln>
          <a:effectLst/>
        </p:spPr>
        <p:txBody>
          <a:bodyPr vert="horz" wrap="none" lIns="71988" tIns="45718" rIns="71988" bIns="45718" numCol="1" rtlCol="0" anchor="t" anchorCtr="0" compatLnSpc="1">
            <a:prstTxWarp prst="textNoShape">
              <a:avLst/>
            </a:prstTxWarp>
          </a:bodyPr>
          <a:lstStyle/>
          <a:p>
            <a:pPr marL="0" marR="0" lvl="0" indent="0" algn="l" defTabSz="914196" rtl="0" eaLnBrk="1" fontAlgn="base" latinLnBrk="0" hangingPunct="1">
              <a:lnSpc>
                <a:spcPct val="100000"/>
              </a:lnSpc>
              <a:spcBef>
                <a:spcPct val="50000"/>
              </a:spcBef>
              <a:spcAft>
                <a:spcPct val="0"/>
              </a:spcAft>
              <a:buClrTx/>
              <a:buSzTx/>
              <a:buFontTx/>
              <a:buNone/>
              <a:tabLst/>
              <a:defRPr/>
            </a:pPr>
            <a:endParaRPr kumimoji="0" lang="sv-SE" sz="1400" b="0" i="0" u="none" strike="noStrike" kern="1200" cap="none" spc="0" normalizeH="0" baseline="0" noProof="0">
              <a:ln>
                <a:noFill/>
              </a:ln>
              <a:solidFill>
                <a:srgbClr val="575A5B"/>
              </a:solidFill>
              <a:effectLst/>
              <a:uLnTx/>
              <a:uFillTx/>
              <a:ea typeface="+mn-ea"/>
              <a:cs typeface="+mn-cs"/>
            </a:endParaRPr>
          </a:p>
        </p:txBody>
      </p:sp>
      <p:sp>
        <p:nvSpPr>
          <p:cNvPr id="135" name="Rectangle 255"/>
          <p:cNvSpPr>
            <a:spLocks noChangeArrowheads="1"/>
          </p:cNvSpPr>
          <p:nvPr/>
        </p:nvSpPr>
        <p:spPr bwMode="auto">
          <a:xfrm>
            <a:off x="230027" y="2351666"/>
            <a:ext cx="875033"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72000" rIns="72000">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50000"/>
              </a:spcBef>
              <a:spcAft>
                <a:spcPct val="0"/>
              </a:spcAft>
              <a:defRPr sz="2000">
                <a:solidFill>
                  <a:schemeClr val="tx1"/>
                </a:solidFill>
                <a:latin typeface="Arial" pitchFamily="34" charset="0"/>
              </a:defRPr>
            </a:lvl6pPr>
            <a:lvl7pPr marL="2971800" indent="-228600" eaLnBrk="0" fontAlgn="base" hangingPunct="0">
              <a:spcBef>
                <a:spcPct val="50000"/>
              </a:spcBef>
              <a:spcAft>
                <a:spcPct val="0"/>
              </a:spcAft>
              <a:defRPr sz="2000">
                <a:solidFill>
                  <a:schemeClr val="tx1"/>
                </a:solidFill>
                <a:latin typeface="Arial" pitchFamily="34" charset="0"/>
              </a:defRPr>
            </a:lvl7pPr>
            <a:lvl8pPr marL="3429000" indent="-228600" eaLnBrk="0" fontAlgn="base" hangingPunct="0">
              <a:spcBef>
                <a:spcPct val="50000"/>
              </a:spcBef>
              <a:spcAft>
                <a:spcPct val="0"/>
              </a:spcAft>
              <a:defRPr sz="2000">
                <a:solidFill>
                  <a:schemeClr val="tx1"/>
                </a:solidFill>
                <a:latin typeface="Arial" pitchFamily="34" charset="0"/>
              </a:defRPr>
            </a:lvl8pPr>
            <a:lvl9pPr marL="3886200" indent="-228600" eaLnBrk="0" fontAlgn="base" hangingPunct="0">
              <a:spcBef>
                <a:spcPct val="50000"/>
              </a:spcBef>
              <a:spcAft>
                <a:spcPct val="0"/>
              </a:spcAft>
              <a:defRPr sz="2000">
                <a:solidFill>
                  <a:schemeClr val="tx1"/>
                </a:solidFill>
                <a:latin typeface="Arial"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sv-SE" altLang="sv-SE" sz="1000" b="0" i="0" u="none" strike="noStrike" kern="1200" cap="none" spc="0" normalizeH="0" baseline="0" noProof="0">
                <a:ln>
                  <a:noFill/>
                </a:ln>
                <a:solidFill>
                  <a:srgbClr val="575A5B"/>
                </a:solidFill>
                <a:effectLst/>
                <a:uLnTx/>
                <a:uFillTx/>
                <a:latin typeface="+mn-lt"/>
                <a:ea typeface="+mn-ea"/>
                <a:cs typeface="+mn-cs"/>
              </a:rPr>
              <a:t>CN #1: MBB</a:t>
            </a:r>
          </a:p>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sv-SE" altLang="sv-SE" sz="1000" b="0" i="0" u="none" strike="noStrike" kern="1200" cap="none" spc="0" normalizeH="0" baseline="0" noProof="0">
                <a:ln>
                  <a:noFill/>
                </a:ln>
                <a:solidFill>
                  <a:srgbClr val="575A5B"/>
                </a:solidFill>
                <a:effectLst/>
                <a:uLnTx/>
                <a:uFillTx/>
                <a:latin typeface="+mn-lt"/>
                <a:ea typeface="+mn-ea"/>
                <a:cs typeface="+mn-cs"/>
              </a:rPr>
              <a:t>PLMN #1</a:t>
            </a:r>
            <a:endParaRPr kumimoji="0" lang="en-US" altLang="sv-SE" sz="1000" b="0" i="0" u="none" strike="noStrike" kern="1200" cap="none" spc="0" normalizeH="0" baseline="0" noProof="0">
              <a:ln>
                <a:noFill/>
              </a:ln>
              <a:solidFill>
                <a:srgbClr val="575A5B"/>
              </a:solidFill>
              <a:effectLst/>
              <a:uLnTx/>
              <a:uFillTx/>
              <a:latin typeface="+mn-lt"/>
              <a:ea typeface="+mn-ea"/>
              <a:cs typeface="+mn-cs"/>
            </a:endParaRPr>
          </a:p>
        </p:txBody>
      </p:sp>
      <p:sp>
        <p:nvSpPr>
          <p:cNvPr id="138" name="Rectangle 255"/>
          <p:cNvSpPr>
            <a:spLocks noChangeArrowheads="1"/>
          </p:cNvSpPr>
          <p:nvPr/>
        </p:nvSpPr>
        <p:spPr bwMode="auto">
          <a:xfrm>
            <a:off x="1477515" y="2313730"/>
            <a:ext cx="849507"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72000" rIns="72000">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50000"/>
              </a:spcBef>
              <a:spcAft>
                <a:spcPct val="0"/>
              </a:spcAft>
              <a:defRPr sz="2000">
                <a:solidFill>
                  <a:schemeClr val="tx1"/>
                </a:solidFill>
                <a:latin typeface="Arial" pitchFamily="34" charset="0"/>
              </a:defRPr>
            </a:lvl6pPr>
            <a:lvl7pPr marL="2971800" indent="-228600" eaLnBrk="0" fontAlgn="base" hangingPunct="0">
              <a:spcBef>
                <a:spcPct val="50000"/>
              </a:spcBef>
              <a:spcAft>
                <a:spcPct val="0"/>
              </a:spcAft>
              <a:defRPr sz="2000">
                <a:solidFill>
                  <a:schemeClr val="tx1"/>
                </a:solidFill>
                <a:latin typeface="Arial" pitchFamily="34" charset="0"/>
              </a:defRPr>
            </a:lvl7pPr>
            <a:lvl8pPr marL="3429000" indent="-228600" eaLnBrk="0" fontAlgn="base" hangingPunct="0">
              <a:spcBef>
                <a:spcPct val="50000"/>
              </a:spcBef>
              <a:spcAft>
                <a:spcPct val="0"/>
              </a:spcAft>
              <a:defRPr sz="2000">
                <a:solidFill>
                  <a:schemeClr val="tx1"/>
                </a:solidFill>
                <a:latin typeface="Arial" pitchFamily="34" charset="0"/>
              </a:defRPr>
            </a:lvl8pPr>
            <a:lvl9pPr marL="3886200" indent="-228600" eaLnBrk="0" fontAlgn="base" hangingPunct="0">
              <a:spcBef>
                <a:spcPct val="50000"/>
              </a:spcBef>
              <a:spcAft>
                <a:spcPct val="0"/>
              </a:spcAft>
              <a:defRPr sz="2000">
                <a:solidFill>
                  <a:schemeClr val="tx1"/>
                </a:solidFill>
                <a:latin typeface="Arial"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sv-SE" altLang="sv-SE" sz="1000" b="0" i="0" u="none" strike="noStrike" kern="1200" cap="none" spc="0" normalizeH="0" baseline="0" noProof="0">
                <a:ln>
                  <a:noFill/>
                </a:ln>
                <a:solidFill>
                  <a:srgbClr val="575A5B"/>
                </a:solidFill>
                <a:effectLst/>
                <a:uLnTx/>
                <a:uFillTx/>
                <a:latin typeface="+mn-lt"/>
                <a:ea typeface="+mn-ea"/>
                <a:cs typeface="+mn-cs"/>
              </a:rPr>
              <a:t>CN #2: </a:t>
            </a:r>
            <a:r>
              <a:rPr kumimoji="0" lang="sv-SE" altLang="sv-SE" sz="1000" b="0" i="0" u="none" strike="noStrike" kern="1200" cap="none" spc="0" normalizeH="0" baseline="0" noProof="0" err="1">
                <a:ln>
                  <a:noFill/>
                </a:ln>
                <a:solidFill>
                  <a:srgbClr val="575A5B"/>
                </a:solidFill>
                <a:effectLst/>
                <a:uLnTx/>
                <a:uFillTx/>
                <a:latin typeface="+mn-lt"/>
                <a:ea typeface="+mn-ea"/>
                <a:cs typeface="+mn-cs"/>
              </a:rPr>
              <a:t>IoT</a:t>
            </a:r>
            <a:endParaRPr kumimoji="0" lang="sv-SE" altLang="sv-SE" sz="1000" b="0" i="0" u="none" strike="noStrike" kern="1200" cap="none" spc="0" normalizeH="0" baseline="0" noProof="0">
              <a:ln>
                <a:noFill/>
              </a:ln>
              <a:solidFill>
                <a:srgbClr val="575A5B"/>
              </a:solidFill>
              <a:effectLst/>
              <a:uLnTx/>
              <a:uFillTx/>
              <a:latin typeface="+mn-lt"/>
              <a:ea typeface="+mn-ea"/>
              <a:cs typeface="+mn-cs"/>
            </a:endParaRPr>
          </a:p>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sv-SE" altLang="sv-SE" sz="1000" b="0" i="0" u="none" strike="noStrike" kern="1200" cap="none" spc="0" normalizeH="0" baseline="0" noProof="0">
                <a:ln>
                  <a:noFill/>
                </a:ln>
                <a:solidFill>
                  <a:srgbClr val="575A5B"/>
                </a:solidFill>
                <a:effectLst/>
                <a:uLnTx/>
                <a:uFillTx/>
                <a:latin typeface="+mn-lt"/>
                <a:ea typeface="+mn-ea"/>
                <a:cs typeface="+mn-cs"/>
              </a:rPr>
              <a:t>PLMN #2</a:t>
            </a:r>
            <a:endParaRPr kumimoji="0" lang="en-US" altLang="sv-SE" sz="1000" b="0" i="0" u="none" strike="noStrike" kern="1200" cap="none" spc="0" normalizeH="0" baseline="0" noProof="0">
              <a:ln>
                <a:noFill/>
              </a:ln>
              <a:solidFill>
                <a:srgbClr val="575A5B"/>
              </a:solidFill>
              <a:effectLst/>
              <a:uLnTx/>
              <a:uFillTx/>
              <a:latin typeface="+mn-lt"/>
              <a:ea typeface="+mn-ea"/>
              <a:cs typeface="+mn-cs"/>
            </a:endParaRPr>
          </a:p>
        </p:txBody>
      </p:sp>
      <p:sp>
        <p:nvSpPr>
          <p:cNvPr id="141" name="Oval 140"/>
          <p:cNvSpPr/>
          <p:nvPr/>
        </p:nvSpPr>
        <p:spPr bwMode="auto">
          <a:xfrm>
            <a:off x="383910" y="3474360"/>
            <a:ext cx="1885889" cy="346421"/>
          </a:xfrm>
          <a:prstGeom prst="ellipse">
            <a:avLst/>
          </a:prstGeom>
          <a:solidFill>
            <a:schemeClr val="tx1">
              <a:lumMod val="20000"/>
              <a:lumOff val="80000"/>
            </a:schemeClr>
          </a:solidFill>
          <a:ln>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lIns="72000" rIns="7200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sv-SE" sz="900" b="0" i="0" u="none" strike="noStrike" kern="1200" cap="none" spc="0" normalizeH="0" baseline="0" noProof="0">
                <a:ln>
                  <a:noFill/>
                </a:ln>
                <a:solidFill>
                  <a:srgbClr val="575A5B"/>
                </a:solidFill>
                <a:effectLst/>
                <a:uLnTx/>
                <a:uFillTx/>
                <a:ea typeface="+mn-ea"/>
                <a:cs typeface="+mn-cs"/>
              </a:rPr>
              <a:t>3GPP Access</a:t>
            </a:r>
          </a:p>
        </p:txBody>
      </p:sp>
      <p:sp>
        <p:nvSpPr>
          <p:cNvPr id="145" name="Freeform 144"/>
          <p:cNvSpPr/>
          <p:nvPr/>
        </p:nvSpPr>
        <p:spPr bwMode="auto">
          <a:xfrm>
            <a:off x="1492008" y="3241580"/>
            <a:ext cx="314117" cy="729613"/>
          </a:xfrm>
          <a:custGeom>
            <a:avLst/>
            <a:gdLst>
              <a:gd name="connsiteX0" fmla="*/ 369102 w 369102"/>
              <a:gd name="connsiteY0" fmla="*/ 0 h 906088"/>
              <a:gd name="connsiteX1" fmla="*/ 3342 w 369102"/>
              <a:gd name="connsiteY1" fmla="*/ 274320 h 906088"/>
              <a:gd name="connsiteX2" fmla="*/ 177909 w 369102"/>
              <a:gd name="connsiteY2" fmla="*/ 906088 h 906088"/>
              <a:gd name="connsiteX3" fmla="*/ 177909 w 369102"/>
              <a:gd name="connsiteY3" fmla="*/ 906088 h 906088"/>
            </a:gdLst>
            <a:ahLst/>
            <a:cxnLst>
              <a:cxn ang="0">
                <a:pos x="connsiteX0" y="connsiteY0"/>
              </a:cxn>
              <a:cxn ang="0">
                <a:pos x="connsiteX1" y="connsiteY1"/>
              </a:cxn>
              <a:cxn ang="0">
                <a:pos x="connsiteX2" y="connsiteY2"/>
              </a:cxn>
              <a:cxn ang="0">
                <a:pos x="connsiteX3" y="connsiteY3"/>
              </a:cxn>
            </a:cxnLst>
            <a:rect l="l" t="t" r="r" b="b"/>
            <a:pathLst>
              <a:path w="369102" h="906088">
                <a:moveTo>
                  <a:pt x="369102" y="0"/>
                </a:moveTo>
                <a:cubicBezTo>
                  <a:pt x="202154" y="61652"/>
                  <a:pt x="35207" y="123305"/>
                  <a:pt x="3342" y="274320"/>
                </a:cubicBezTo>
                <a:cubicBezTo>
                  <a:pt x="-28523" y="425335"/>
                  <a:pt x="177909" y="906088"/>
                  <a:pt x="177909" y="906088"/>
                </a:cubicBezTo>
                <a:lnTo>
                  <a:pt x="177909" y="906088"/>
                </a:lnTo>
              </a:path>
            </a:pathLst>
          </a:custGeom>
          <a:noFill/>
          <a:ln w="12700" cap="flat" cmpd="sng" algn="ctr">
            <a:solidFill>
              <a:schemeClr val="tx2"/>
            </a:solidFill>
            <a:prstDash val="solid"/>
            <a:round/>
            <a:headEnd type="stealth" w="lg" len="lg"/>
            <a:tailEnd type="stealth" w="lg" len="lg"/>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sv-SE" sz="1400" b="0" i="0" u="none" strike="noStrike" kern="1200" cap="none" spc="0" normalizeH="0" baseline="0" noProof="0">
              <a:ln>
                <a:noFill/>
              </a:ln>
              <a:solidFill>
                <a:srgbClr val="575A5B"/>
              </a:solidFill>
              <a:effectLst/>
              <a:uLnTx/>
              <a:uFillTx/>
              <a:ea typeface="+mn-ea"/>
              <a:cs typeface="+mn-cs"/>
            </a:endParaRPr>
          </a:p>
        </p:txBody>
      </p:sp>
      <p:sp>
        <p:nvSpPr>
          <p:cNvPr id="146" name="Freeform 145"/>
          <p:cNvSpPr/>
          <p:nvPr/>
        </p:nvSpPr>
        <p:spPr bwMode="auto">
          <a:xfrm flipH="1">
            <a:off x="684744" y="3250501"/>
            <a:ext cx="314394" cy="729613"/>
          </a:xfrm>
          <a:custGeom>
            <a:avLst/>
            <a:gdLst>
              <a:gd name="connsiteX0" fmla="*/ 369102 w 369102"/>
              <a:gd name="connsiteY0" fmla="*/ 0 h 906088"/>
              <a:gd name="connsiteX1" fmla="*/ 3342 w 369102"/>
              <a:gd name="connsiteY1" fmla="*/ 274320 h 906088"/>
              <a:gd name="connsiteX2" fmla="*/ 177909 w 369102"/>
              <a:gd name="connsiteY2" fmla="*/ 906088 h 906088"/>
              <a:gd name="connsiteX3" fmla="*/ 177909 w 369102"/>
              <a:gd name="connsiteY3" fmla="*/ 906088 h 906088"/>
            </a:gdLst>
            <a:ahLst/>
            <a:cxnLst>
              <a:cxn ang="0">
                <a:pos x="connsiteX0" y="connsiteY0"/>
              </a:cxn>
              <a:cxn ang="0">
                <a:pos x="connsiteX1" y="connsiteY1"/>
              </a:cxn>
              <a:cxn ang="0">
                <a:pos x="connsiteX2" y="connsiteY2"/>
              </a:cxn>
              <a:cxn ang="0">
                <a:pos x="connsiteX3" y="connsiteY3"/>
              </a:cxn>
            </a:cxnLst>
            <a:rect l="l" t="t" r="r" b="b"/>
            <a:pathLst>
              <a:path w="369102" h="906088">
                <a:moveTo>
                  <a:pt x="369102" y="0"/>
                </a:moveTo>
                <a:cubicBezTo>
                  <a:pt x="202154" y="61652"/>
                  <a:pt x="35207" y="123305"/>
                  <a:pt x="3342" y="274320"/>
                </a:cubicBezTo>
                <a:cubicBezTo>
                  <a:pt x="-28523" y="425335"/>
                  <a:pt x="177909" y="906088"/>
                  <a:pt x="177909" y="906088"/>
                </a:cubicBezTo>
                <a:lnTo>
                  <a:pt x="177909" y="906088"/>
                </a:lnTo>
              </a:path>
            </a:pathLst>
          </a:custGeom>
          <a:noFill/>
          <a:ln w="12700" cap="flat" cmpd="sng" algn="ctr">
            <a:solidFill>
              <a:schemeClr val="tx2"/>
            </a:solidFill>
            <a:prstDash val="solid"/>
            <a:round/>
            <a:headEnd type="stealth" w="lg" len="lg"/>
            <a:tailEnd type="stealth" w="lg" len="lg"/>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sv-SE" sz="1400" b="0" i="0" u="none" strike="noStrike" kern="1200" cap="none" spc="0" normalizeH="0" baseline="0" noProof="0">
              <a:ln>
                <a:noFill/>
              </a:ln>
              <a:solidFill>
                <a:srgbClr val="575A5B"/>
              </a:solidFill>
              <a:effectLst/>
              <a:uLnTx/>
              <a:uFillTx/>
              <a:ea typeface="+mn-ea"/>
              <a:cs typeface="+mn-cs"/>
            </a:endParaRPr>
          </a:p>
        </p:txBody>
      </p:sp>
      <p:sp>
        <p:nvSpPr>
          <p:cNvPr id="148" name="Freeform 147"/>
          <p:cNvSpPr>
            <a:spLocks noChangeAspect="1" noEditPoints="1"/>
          </p:cNvSpPr>
          <p:nvPr/>
        </p:nvSpPr>
        <p:spPr bwMode="auto">
          <a:xfrm>
            <a:off x="1126150" y="2839192"/>
            <a:ext cx="255898" cy="347451"/>
          </a:xfrm>
          <a:custGeom>
            <a:avLst/>
            <a:gdLst>
              <a:gd name="T0" fmla="*/ 30066 w 409"/>
              <a:gd name="T1" fmla="*/ 4322 h 589"/>
              <a:gd name="T2" fmla="*/ 27138 w 409"/>
              <a:gd name="T3" fmla="*/ 0 h 589"/>
              <a:gd name="T4" fmla="*/ 0 w 409"/>
              <a:gd name="T5" fmla="*/ 2921 h 589"/>
              <a:gd name="T6" fmla="*/ 2924 w 409"/>
              <a:gd name="T7" fmla="*/ 43270 h 589"/>
              <a:gd name="T8" fmla="*/ 30066 w 409"/>
              <a:gd name="T9" fmla="*/ 40346 h 589"/>
              <a:gd name="T10" fmla="*/ 29471 w 409"/>
              <a:gd name="T11" fmla="*/ 6095 h 589"/>
              <a:gd name="T12" fmla="*/ 28878 w 409"/>
              <a:gd name="T13" fmla="*/ 40346 h 589"/>
              <a:gd name="T14" fmla="*/ 2924 w 409"/>
              <a:gd name="T15" fmla="*/ 42080 h 589"/>
              <a:gd name="T16" fmla="*/ 1188 w 409"/>
              <a:gd name="T17" fmla="*/ 2921 h 589"/>
              <a:gd name="T18" fmla="*/ 27138 w 409"/>
              <a:gd name="T19" fmla="*/ 1188 h 589"/>
              <a:gd name="T20" fmla="*/ 28878 w 409"/>
              <a:gd name="T21" fmla="*/ 4322 h 589"/>
              <a:gd name="T22" fmla="*/ 10806 w 409"/>
              <a:gd name="T23" fmla="*/ 15119 h 589"/>
              <a:gd name="T24" fmla="*/ 19698 w 409"/>
              <a:gd name="T25" fmla="*/ 14831 h 589"/>
              <a:gd name="T26" fmla="*/ 15496 w 409"/>
              <a:gd name="T27" fmla="*/ 5873 h 589"/>
              <a:gd name="T28" fmla="*/ 14464 w 409"/>
              <a:gd name="T29" fmla="*/ 5873 h 589"/>
              <a:gd name="T30" fmla="*/ 10302 w 409"/>
              <a:gd name="T31" fmla="*/ 14831 h 589"/>
              <a:gd name="T32" fmla="*/ 14995 w 409"/>
              <a:gd name="T33" fmla="*/ 7496 h 589"/>
              <a:gd name="T34" fmla="*/ 11764 w 409"/>
              <a:gd name="T35" fmla="*/ 13960 h 589"/>
              <a:gd name="T36" fmla="*/ 6627 w 409"/>
              <a:gd name="T37" fmla="*/ 17859 h 589"/>
              <a:gd name="T38" fmla="*/ 5505 w 409"/>
              <a:gd name="T39" fmla="*/ 18940 h 589"/>
              <a:gd name="T40" fmla="*/ 5874 w 409"/>
              <a:gd name="T41" fmla="*/ 23302 h 589"/>
              <a:gd name="T42" fmla="*/ 14995 w 409"/>
              <a:gd name="T43" fmla="*/ 24608 h 589"/>
              <a:gd name="T44" fmla="*/ 23423 w 409"/>
              <a:gd name="T45" fmla="*/ 23642 h 589"/>
              <a:gd name="T46" fmla="*/ 24561 w 409"/>
              <a:gd name="T47" fmla="*/ 22549 h 589"/>
              <a:gd name="T48" fmla="*/ 24110 w 409"/>
              <a:gd name="T49" fmla="*/ 18227 h 589"/>
              <a:gd name="T50" fmla="*/ 14995 w 409"/>
              <a:gd name="T51" fmla="*/ 16888 h 589"/>
              <a:gd name="T52" fmla="*/ 6627 w 409"/>
              <a:gd name="T53" fmla="*/ 17859 h 589"/>
              <a:gd name="T54" fmla="*/ 22504 w 409"/>
              <a:gd name="T55" fmla="*/ 22773 h 589"/>
              <a:gd name="T56" fmla="*/ 8803 w 409"/>
              <a:gd name="T57" fmla="*/ 22983 h 589"/>
              <a:gd name="T58" fmla="*/ 6694 w 409"/>
              <a:gd name="T59" fmla="*/ 22393 h 589"/>
              <a:gd name="T60" fmla="*/ 7197 w 409"/>
              <a:gd name="T61" fmla="*/ 20353 h 589"/>
              <a:gd name="T62" fmla="*/ 21476 w 409"/>
              <a:gd name="T63" fmla="*/ 20652 h 589"/>
              <a:gd name="T64" fmla="*/ 23373 w 409"/>
              <a:gd name="T65" fmla="*/ 22393 h 589"/>
              <a:gd name="T66" fmla="*/ 22988 w 409"/>
              <a:gd name="T67" fmla="*/ 18940 h 589"/>
              <a:gd name="T68" fmla="*/ 22504 w 409"/>
              <a:gd name="T69" fmla="*/ 19165 h 589"/>
              <a:gd name="T70" fmla="*/ 8803 w 409"/>
              <a:gd name="T71" fmla="*/ 19465 h 589"/>
              <a:gd name="T72" fmla="*/ 6906 w 409"/>
              <a:gd name="T73" fmla="*/ 18940 h 589"/>
              <a:gd name="T74" fmla="*/ 14995 w 409"/>
              <a:gd name="T75" fmla="*/ 18071 h 58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09"/>
              <a:gd name="T115" fmla="*/ 0 h 589"/>
              <a:gd name="T116" fmla="*/ 409 w 409"/>
              <a:gd name="T117" fmla="*/ 589 h 58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09" h="589">
                <a:moveTo>
                  <a:pt x="401" y="67"/>
                </a:moveTo>
                <a:cubicBezTo>
                  <a:pt x="405" y="67"/>
                  <a:pt x="409" y="64"/>
                  <a:pt x="409" y="59"/>
                </a:cubicBezTo>
                <a:cubicBezTo>
                  <a:pt x="409" y="40"/>
                  <a:pt x="409" y="40"/>
                  <a:pt x="409" y="40"/>
                </a:cubicBezTo>
                <a:cubicBezTo>
                  <a:pt x="409" y="18"/>
                  <a:pt x="391" y="0"/>
                  <a:pt x="369" y="0"/>
                </a:cubicBezTo>
                <a:cubicBezTo>
                  <a:pt x="40" y="0"/>
                  <a:pt x="40" y="0"/>
                  <a:pt x="40" y="0"/>
                </a:cubicBezTo>
                <a:cubicBezTo>
                  <a:pt x="18" y="0"/>
                  <a:pt x="0" y="18"/>
                  <a:pt x="0" y="40"/>
                </a:cubicBezTo>
                <a:cubicBezTo>
                  <a:pt x="0" y="549"/>
                  <a:pt x="0" y="549"/>
                  <a:pt x="0" y="549"/>
                </a:cubicBezTo>
                <a:cubicBezTo>
                  <a:pt x="0" y="571"/>
                  <a:pt x="18" y="589"/>
                  <a:pt x="40" y="589"/>
                </a:cubicBezTo>
                <a:cubicBezTo>
                  <a:pt x="369" y="589"/>
                  <a:pt x="369" y="589"/>
                  <a:pt x="369" y="589"/>
                </a:cubicBezTo>
                <a:cubicBezTo>
                  <a:pt x="391" y="589"/>
                  <a:pt x="409" y="571"/>
                  <a:pt x="409" y="549"/>
                </a:cubicBezTo>
                <a:cubicBezTo>
                  <a:pt x="409" y="91"/>
                  <a:pt x="409" y="91"/>
                  <a:pt x="409" y="91"/>
                </a:cubicBezTo>
                <a:cubicBezTo>
                  <a:pt x="409" y="87"/>
                  <a:pt x="405" y="83"/>
                  <a:pt x="401" y="83"/>
                </a:cubicBezTo>
                <a:cubicBezTo>
                  <a:pt x="397" y="83"/>
                  <a:pt x="393" y="87"/>
                  <a:pt x="393" y="91"/>
                </a:cubicBezTo>
                <a:cubicBezTo>
                  <a:pt x="393" y="549"/>
                  <a:pt x="393" y="549"/>
                  <a:pt x="393" y="549"/>
                </a:cubicBezTo>
                <a:cubicBezTo>
                  <a:pt x="393" y="562"/>
                  <a:pt x="382" y="573"/>
                  <a:pt x="369" y="573"/>
                </a:cubicBezTo>
                <a:cubicBezTo>
                  <a:pt x="40" y="573"/>
                  <a:pt x="40" y="573"/>
                  <a:pt x="40" y="573"/>
                </a:cubicBezTo>
                <a:cubicBezTo>
                  <a:pt x="26" y="573"/>
                  <a:pt x="16" y="562"/>
                  <a:pt x="16" y="549"/>
                </a:cubicBezTo>
                <a:cubicBezTo>
                  <a:pt x="16" y="40"/>
                  <a:pt x="16" y="40"/>
                  <a:pt x="16" y="40"/>
                </a:cubicBezTo>
                <a:cubicBezTo>
                  <a:pt x="16" y="27"/>
                  <a:pt x="26" y="16"/>
                  <a:pt x="40" y="16"/>
                </a:cubicBezTo>
                <a:cubicBezTo>
                  <a:pt x="369" y="16"/>
                  <a:pt x="369" y="16"/>
                  <a:pt x="369" y="16"/>
                </a:cubicBezTo>
                <a:cubicBezTo>
                  <a:pt x="382" y="16"/>
                  <a:pt x="393" y="27"/>
                  <a:pt x="393" y="40"/>
                </a:cubicBezTo>
                <a:cubicBezTo>
                  <a:pt x="393" y="59"/>
                  <a:pt x="393" y="59"/>
                  <a:pt x="393" y="59"/>
                </a:cubicBezTo>
                <a:cubicBezTo>
                  <a:pt x="393" y="64"/>
                  <a:pt x="397" y="67"/>
                  <a:pt x="401" y="67"/>
                </a:cubicBezTo>
                <a:close/>
                <a:moveTo>
                  <a:pt x="147" y="206"/>
                </a:moveTo>
                <a:cubicBezTo>
                  <a:pt x="261" y="206"/>
                  <a:pt x="261" y="206"/>
                  <a:pt x="261" y="206"/>
                </a:cubicBezTo>
                <a:cubicBezTo>
                  <a:pt x="264" y="206"/>
                  <a:pt x="266" y="204"/>
                  <a:pt x="268" y="202"/>
                </a:cubicBezTo>
                <a:cubicBezTo>
                  <a:pt x="269" y="200"/>
                  <a:pt x="269" y="197"/>
                  <a:pt x="268" y="194"/>
                </a:cubicBezTo>
                <a:cubicBezTo>
                  <a:pt x="211" y="80"/>
                  <a:pt x="211" y="80"/>
                  <a:pt x="211" y="80"/>
                </a:cubicBezTo>
                <a:cubicBezTo>
                  <a:pt x="210" y="78"/>
                  <a:pt x="207" y="76"/>
                  <a:pt x="204" y="76"/>
                </a:cubicBezTo>
                <a:cubicBezTo>
                  <a:pt x="201" y="76"/>
                  <a:pt x="198" y="78"/>
                  <a:pt x="197" y="80"/>
                </a:cubicBezTo>
                <a:cubicBezTo>
                  <a:pt x="140" y="194"/>
                  <a:pt x="140" y="194"/>
                  <a:pt x="140" y="194"/>
                </a:cubicBezTo>
                <a:cubicBezTo>
                  <a:pt x="139" y="197"/>
                  <a:pt x="139" y="200"/>
                  <a:pt x="140" y="202"/>
                </a:cubicBezTo>
                <a:cubicBezTo>
                  <a:pt x="142" y="204"/>
                  <a:pt x="144" y="206"/>
                  <a:pt x="147" y="206"/>
                </a:cubicBezTo>
                <a:close/>
                <a:moveTo>
                  <a:pt x="204" y="102"/>
                </a:moveTo>
                <a:cubicBezTo>
                  <a:pt x="248" y="190"/>
                  <a:pt x="248" y="190"/>
                  <a:pt x="248" y="190"/>
                </a:cubicBezTo>
                <a:cubicBezTo>
                  <a:pt x="160" y="190"/>
                  <a:pt x="160" y="190"/>
                  <a:pt x="160" y="190"/>
                </a:cubicBezTo>
                <a:lnTo>
                  <a:pt x="204" y="102"/>
                </a:lnTo>
                <a:close/>
                <a:moveTo>
                  <a:pt x="90" y="243"/>
                </a:moveTo>
                <a:cubicBezTo>
                  <a:pt x="86" y="244"/>
                  <a:pt x="83" y="246"/>
                  <a:pt x="80" y="248"/>
                </a:cubicBezTo>
                <a:cubicBezTo>
                  <a:pt x="78" y="250"/>
                  <a:pt x="75" y="254"/>
                  <a:pt x="75" y="258"/>
                </a:cubicBezTo>
                <a:cubicBezTo>
                  <a:pt x="75" y="307"/>
                  <a:pt x="75" y="307"/>
                  <a:pt x="75" y="307"/>
                </a:cubicBezTo>
                <a:cubicBezTo>
                  <a:pt x="75" y="311"/>
                  <a:pt x="78" y="315"/>
                  <a:pt x="80" y="317"/>
                </a:cubicBezTo>
                <a:cubicBezTo>
                  <a:pt x="85" y="321"/>
                  <a:pt x="91" y="323"/>
                  <a:pt x="98" y="325"/>
                </a:cubicBezTo>
                <a:cubicBezTo>
                  <a:pt x="121" y="331"/>
                  <a:pt x="160" y="335"/>
                  <a:pt x="204" y="335"/>
                </a:cubicBezTo>
                <a:cubicBezTo>
                  <a:pt x="238" y="335"/>
                  <a:pt x="269" y="333"/>
                  <a:pt x="292" y="329"/>
                </a:cubicBezTo>
                <a:cubicBezTo>
                  <a:pt x="303" y="327"/>
                  <a:pt x="312" y="325"/>
                  <a:pt x="319" y="322"/>
                </a:cubicBezTo>
                <a:cubicBezTo>
                  <a:pt x="323" y="321"/>
                  <a:pt x="326" y="319"/>
                  <a:pt x="328" y="317"/>
                </a:cubicBezTo>
                <a:cubicBezTo>
                  <a:pt x="331" y="315"/>
                  <a:pt x="334" y="311"/>
                  <a:pt x="334" y="307"/>
                </a:cubicBezTo>
                <a:cubicBezTo>
                  <a:pt x="334" y="258"/>
                  <a:pt x="334" y="258"/>
                  <a:pt x="334" y="258"/>
                </a:cubicBezTo>
                <a:cubicBezTo>
                  <a:pt x="334" y="254"/>
                  <a:pt x="331" y="250"/>
                  <a:pt x="328" y="248"/>
                </a:cubicBezTo>
                <a:cubicBezTo>
                  <a:pt x="324" y="244"/>
                  <a:pt x="318" y="242"/>
                  <a:pt x="310" y="240"/>
                </a:cubicBezTo>
                <a:cubicBezTo>
                  <a:pt x="288" y="234"/>
                  <a:pt x="249" y="230"/>
                  <a:pt x="204" y="230"/>
                </a:cubicBezTo>
                <a:cubicBezTo>
                  <a:pt x="171" y="230"/>
                  <a:pt x="140" y="232"/>
                  <a:pt x="117" y="236"/>
                </a:cubicBezTo>
                <a:cubicBezTo>
                  <a:pt x="106" y="238"/>
                  <a:pt x="97" y="240"/>
                  <a:pt x="90" y="243"/>
                </a:cubicBezTo>
                <a:close/>
                <a:moveTo>
                  <a:pt x="318" y="305"/>
                </a:moveTo>
                <a:cubicBezTo>
                  <a:pt x="316" y="306"/>
                  <a:pt x="312" y="308"/>
                  <a:pt x="306" y="310"/>
                </a:cubicBezTo>
                <a:cubicBezTo>
                  <a:pt x="286" y="315"/>
                  <a:pt x="248" y="319"/>
                  <a:pt x="204" y="319"/>
                </a:cubicBezTo>
                <a:cubicBezTo>
                  <a:pt x="171" y="319"/>
                  <a:pt x="141" y="317"/>
                  <a:pt x="120" y="313"/>
                </a:cubicBezTo>
                <a:cubicBezTo>
                  <a:pt x="109" y="312"/>
                  <a:pt x="101" y="309"/>
                  <a:pt x="96" y="307"/>
                </a:cubicBezTo>
                <a:cubicBezTo>
                  <a:pt x="93" y="306"/>
                  <a:pt x="92" y="306"/>
                  <a:pt x="91" y="305"/>
                </a:cubicBezTo>
                <a:cubicBezTo>
                  <a:pt x="91" y="274"/>
                  <a:pt x="91" y="274"/>
                  <a:pt x="91" y="274"/>
                </a:cubicBezTo>
                <a:cubicBezTo>
                  <a:pt x="93" y="275"/>
                  <a:pt x="96" y="276"/>
                  <a:pt x="98" y="277"/>
                </a:cubicBezTo>
                <a:cubicBezTo>
                  <a:pt x="121" y="283"/>
                  <a:pt x="160" y="287"/>
                  <a:pt x="204" y="287"/>
                </a:cubicBezTo>
                <a:cubicBezTo>
                  <a:pt x="238" y="287"/>
                  <a:pt x="269" y="285"/>
                  <a:pt x="292" y="281"/>
                </a:cubicBezTo>
                <a:cubicBezTo>
                  <a:pt x="302" y="279"/>
                  <a:pt x="311" y="277"/>
                  <a:pt x="318" y="274"/>
                </a:cubicBezTo>
                <a:lnTo>
                  <a:pt x="318" y="305"/>
                </a:lnTo>
                <a:close/>
                <a:moveTo>
                  <a:pt x="289" y="252"/>
                </a:moveTo>
                <a:cubicBezTo>
                  <a:pt x="299" y="253"/>
                  <a:pt x="308" y="256"/>
                  <a:pt x="313" y="258"/>
                </a:cubicBezTo>
                <a:cubicBezTo>
                  <a:pt x="314" y="258"/>
                  <a:pt x="314" y="258"/>
                  <a:pt x="315" y="258"/>
                </a:cubicBezTo>
                <a:cubicBezTo>
                  <a:pt x="313" y="259"/>
                  <a:pt x="310" y="260"/>
                  <a:pt x="306" y="261"/>
                </a:cubicBezTo>
                <a:cubicBezTo>
                  <a:pt x="286" y="267"/>
                  <a:pt x="248" y="271"/>
                  <a:pt x="204" y="271"/>
                </a:cubicBezTo>
                <a:cubicBezTo>
                  <a:pt x="171" y="271"/>
                  <a:pt x="141" y="269"/>
                  <a:pt x="120" y="265"/>
                </a:cubicBezTo>
                <a:cubicBezTo>
                  <a:pt x="109" y="263"/>
                  <a:pt x="101" y="261"/>
                  <a:pt x="96" y="259"/>
                </a:cubicBezTo>
                <a:cubicBezTo>
                  <a:pt x="95" y="259"/>
                  <a:pt x="95" y="259"/>
                  <a:pt x="94" y="258"/>
                </a:cubicBezTo>
                <a:cubicBezTo>
                  <a:pt x="96" y="257"/>
                  <a:pt x="99" y="256"/>
                  <a:pt x="103" y="255"/>
                </a:cubicBezTo>
                <a:cubicBezTo>
                  <a:pt x="122" y="250"/>
                  <a:pt x="161" y="246"/>
                  <a:pt x="204" y="246"/>
                </a:cubicBezTo>
                <a:cubicBezTo>
                  <a:pt x="238" y="246"/>
                  <a:pt x="268" y="248"/>
                  <a:pt x="289" y="252"/>
                </a:cubicBezTo>
                <a:close/>
              </a:path>
            </a:pathLst>
          </a:custGeom>
          <a:solidFill>
            <a:schemeClr val="tx2"/>
          </a:solidFill>
          <a:ln w="9525">
            <a:noFill/>
            <a:round/>
            <a:headEnd/>
            <a:tailEnd/>
          </a:ln>
        </p:spPr>
        <p:txBody>
          <a:bodyPr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sv-SE" sz="1400" b="0" i="0" u="none" strike="noStrike" kern="1200" cap="none" spc="0" normalizeH="0" baseline="0" noProof="0">
              <a:ln>
                <a:noFill/>
              </a:ln>
              <a:solidFill>
                <a:srgbClr val="575A5B"/>
              </a:solidFill>
              <a:effectLst/>
              <a:uLnTx/>
              <a:uFillTx/>
              <a:ea typeface="+mn-ea"/>
              <a:cs typeface="+mn-cs"/>
            </a:endParaRPr>
          </a:p>
        </p:txBody>
      </p:sp>
      <p:sp>
        <p:nvSpPr>
          <p:cNvPr id="149" name="Text Box 22"/>
          <p:cNvSpPr txBox="1">
            <a:spLocks noChangeAspect="1" noChangeArrowheads="1"/>
          </p:cNvSpPr>
          <p:nvPr/>
        </p:nvSpPr>
        <p:spPr bwMode="auto">
          <a:xfrm>
            <a:off x="1143633" y="3091830"/>
            <a:ext cx="216692" cy="49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50000"/>
              </a:spcBef>
              <a:spcAft>
                <a:spcPct val="0"/>
              </a:spcAft>
              <a:defRPr sz="2000">
                <a:solidFill>
                  <a:schemeClr val="tx1"/>
                </a:solidFill>
                <a:latin typeface="Arial" pitchFamily="34" charset="0"/>
              </a:defRPr>
            </a:lvl6pPr>
            <a:lvl7pPr marL="2971800" indent="-228600" eaLnBrk="0" fontAlgn="base" hangingPunct="0">
              <a:spcBef>
                <a:spcPct val="50000"/>
              </a:spcBef>
              <a:spcAft>
                <a:spcPct val="0"/>
              </a:spcAft>
              <a:defRPr sz="2000">
                <a:solidFill>
                  <a:schemeClr val="tx1"/>
                </a:solidFill>
                <a:latin typeface="Arial" pitchFamily="34" charset="0"/>
              </a:defRPr>
            </a:lvl7pPr>
            <a:lvl8pPr marL="3429000" indent="-228600" eaLnBrk="0" fontAlgn="base" hangingPunct="0">
              <a:spcBef>
                <a:spcPct val="50000"/>
              </a:spcBef>
              <a:spcAft>
                <a:spcPct val="0"/>
              </a:spcAft>
              <a:defRPr sz="2000">
                <a:solidFill>
                  <a:schemeClr val="tx1"/>
                </a:solidFill>
                <a:latin typeface="Arial" pitchFamily="34" charset="0"/>
              </a:defRPr>
            </a:lvl8pPr>
            <a:lvl9pPr marL="3886200" indent="-228600" eaLnBrk="0" fontAlgn="base" hangingPunct="0">
              <a:spcBef>
                <a:spcPct val="50000"/>
              </a:spcBef>
              <a:spcAft>
                <a:spcPct val="0"/>
              </a:spcAft>
              <a:defRPr sz="2000">
                <a:solidFill>
                  <a:schemeClr val="tx1"/>
                </a:solidFill>
                <a:latin typeface="Arial" pitchFamily="34" charset="0"/>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altLang="sv-SE" sz="400" b="0" i="0" u="none" strike="noStrike" kern="1200" cap="none" spc="0" normalizeH="0" baseline="0" noProof="0">
                <a:ln>
                  <a:noFill/>
                </a:ln>
                <a:solidFill>
                  <a:srgbClr val="575A5B"/>
                </a:solidFill>
                <a:effectLst/>
                <a:uLnTx/>
                <a:uFillTx/>
                <a:latin typeface="+mn-lt"/>
                <a:ea typeface="+mn-ea"/>
                <a:cs typeface="+mn-cs"/>
              </a:rPr>
              <a:t>HSS</a:t>
            </a:r>
            <a:endParaRPr kumimoji="0" lang="sv-SE" altLang="sv-SE" sz="400" b="0" i="0" u="none" strike="noStrike" kern="1200" cap="none" spc="0" normalizeH="0" baseline="0" noProof="0">
              <a:ln>
                <a:noFill/>
              </a:ln>
              <a:solidFill>
                <a:srgbClr val="575A5B"/>
              </a:solidFill>
              <a:effectLst/>
              <a:uLnTx/>
              <a:uFillTx/>
              <a:latin typeface="+mn-lt"/>
              <a:ea typeface="+mn-ea"/>
              <a:cs typeface="+mn-cs"/>
            </a:endParaRPr>
          </a:p>
        </p:txBody>
      </p:sp>
      <p:sp>
        <p:nvSpPr>
          <p:cNvPr id="168" name="Left-Right Arrow 167"/>
          <p:cNvSpPr/>
          <p:nvPr/>
        </p:nvSpPr>
        <p:spPr bwMode="auto">
          <a:xfrm>
            <a:off x="792508" y="3007258"/>
            <a:ext cx="229804" cy="132026"/>
          </a:xfrm>
          <a:prstGeom prst="leftRightArrow">
            <a:avLst/>
          </a:prstGeom>
          <a:noFill/>
          <a:ln w="12700" cap="flat" cmpd="sng" algn="ctr">
            <a:solidFill>
              <a:srgbClr val="002060"/>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sv-SE" sz="1400" b="0" i="0" u="none" strike="noStrike" kern="1200" cap="none" spc="0" normalizeH="0" baseline="0" noProof="0">
              <a:ln>
                <a:noFill/>
              </a:ln>
              <a:solidFill>
                <a:srgbClr val="575A5B"/>
              </a:solidFill>
              <a:effectLst/>
              <a:uLnTx/>
              <a:uFillTx/>
              <a:ea typeface="+mn-ea"/>
              <a:cs typeface="+mn-cs"/>
            </a:endParaRPr>
          </a:p>
        </p:txBody>
      </p:sp>
      <p:sp>
        <p:nvSpPr>
          <p:cNvPr id="169" name="Left-Right Arrow 168"/>
          <p:cNvSpPr/>
          <p:nvPr/>
        </p:nvSpPr>
        <p:spPr bwMode="auto">
          <a:xfrm>
            <a:off x="1492008" y="2984426"/>
            <a:ext cx="229804" cy="132026"/>
          </a:xfrm>
          <a:prstGeom prst="leftRightArrow">
            <a:avLst/>
          </a:prstGeom>
          <a:noFill/>
          <a:ln w="12700" cap="flat" cmpd="sng" algn="ctr">
            <a:solidFill>
              <a:srgbClr val="002060"/>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sv-SE" sz="1400" b="0" i="0" u="none" strike="noStrike" kern="1200" cap="none" spc="0" normalizeH="0" baseline="0" noProof="0">
              <a:ln>
                <a:noFill/>
              </a:ln>
              <a:solidFill>
                <a:srgbClr val="575A5B"/>
              </a:solidFill>
              <a:effectLst/>
              <a:uLnTx/>
              <a:uFillTx/>
              <a:ea typeface="+mn-ea"/>
              <a:cs typeface="+mn-cs"/>
            </a:endParaRPr>
          </a:p>
        </p:txBody>
      </p:sp>
      <p:cxnSp>
        <p:nvCxnSpPr>
          <p:cNvPr id="44" name="Straight Connector 43"/>
          <p:cNvCxnSpPr/>
          <p:nvPr/>
        </p:nvCxnSpPr>
        <p:spPr bwMode="auto">
          <a:xfrm>
            <a:off x="2467429" y="1489652"/>
            <a:ext cx="0" cy="4529944"/>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15" name="TextBox 114"/>
          <p:cNvSpPr txBox="1"/>
          <p:nvPr/>
        </p:nvSpPr>
        <p:spPr>
          <a:xfrm>
            <a:off x="2715622" y="1723173"/>
            <a:ext cx="1911712" cy="340519"/>
          </a:xfrm>
          <a:prstGeom prst="roundRect">
            <a:avLst/>
          </a:prstGeom>
          <a:solidFill>
            <a:schemeClr val="tx2"/>
          </a:solidFill>
        </p:spPr>
        <p:txBody>
          <a:bodyPr wrap="square" rtlCol="0">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sv-SE" sz="1400" b="0" i="0" u="none" strike="noStrike" kern="1200" cap="none" spc="0" normalizeH="0" baseline="0" noProof="0">
                <a:ln>
                  <a:noFill/>
                </a:ln>
                <a:solidFill>
                  <a:srgbClr val="FFFFFF"/>
                </a:solidFill>
                <a:effectLst/>
                <a:uLnTx/>
                <a:uFillTx/>
                <a:ea typeface="+mn-ea"/>
                <a:cs typeface="+mn-cs"/>
              </a:rPr>
              <a:t>DNN/APN</a:t>
            </a:r>
          </a:p>
        </p:txBody>
      </p:sp>
      <p:sp>
        <p:nvSpPr>
          <p:cNvPr id="117" name="Cloud 129"/>
          <p:cNvSpPr/>
          <p:nvPr/>
        </p:nvSpPr>
        <p:spPr bwMode="auto">
          <a:xfrm>
            <a:off x="3796490" y="2258171"/>
            <a:ext cx="997489" cy="749693"/>
          </a:xfrm>
          <a:prstGeom prst="cloud">
            <a:avLst/>
          </a:prstGeom>
          <a:solidFill>
            <a:schemeClr val="bg1"/>
          </a:solidFill>
          <a:ln w="15875" cap="flat" cmpd="sng" algn="ctr">
            <a:solidFill>
              <a:schemeClr val="tx2"/>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sv-SE" sz="1600" b="0" i="0" u="none" strike="noStrike" kern="1200" cap="none" spc="0" normalizeH="0" baseline="0" noProof="0">
              <a:ln>
                <a:noFill/>
              </a:ln>
              <a:solidFill>
                <a:srgbClr val="575A5B"/>
              </a:solidFill>
              <a:effectLst/>
              <a:uLnTx/>
              <a:uFillTx/>
              <a:ea typeface="+mn-ea"/>
              <a:cs typeface="+mn-cs"/>
            </a:endParaRPr>
          </a:p>
        </p:txBody>
      </p:sp>
      <p:sp>
        <p:nvSpPr>
          <p:cNvPr id="118" name="AutoShape 340"/>
          <p:cNvSpPr>
            <a:spLocks noChangeAspect="1" noChangeArrowheads="1"/>
          </p:cNvSpPr>
          <p:nvPr/>
        </p:nvSpPr>
        <p:spPr bwMode="auto">
          <a:xfrm>
            <a:off x="4235500" y="2846139"/>
            <a:ext cx="270584" cy="372557"/>
          </a:xfrm>
          <a:prstGeom prst="roundRect">
            <a:avLst>
              <a:gd name="adj" fmla="val 7889"/>
            </a:avLst>
          </a:prstGeom>
          <a:solidFill>
            <a:srgbClr val="FFFFFF"/>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0" rIns="0"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50000"/>
              </a:spcBef>
              <a:spcAft>
                <a:spcPct val="0"/>
              </a:spcAft>
              <a:defRPr sz="2000">
                <a:solidFill>
                  <a:schemeClr val="tx1"/>
                </a:solidFill>
                <a:latin typeface="Arial" pitchFamily="34" charset="0"/>
              </a:defRPr>
            </a:lvl6pPr>
            <a:lvl7pPr marL="2971800" indent="-228600" eaLnBrk="0" fontAlgn="base" hangingPunct="0">
              <a:spcBef>
                <a:spcPct val="50000"/>
              </a:spcBef>
              <a:spcAft>
                <a:spcPct val="0"/>
              </a:spcAft>
              <a:defRPr sz="2000">
                <a:solidFill>
                  <a:schemeClr val="tx1"/>
                </a:solidFill>
                <a:latin typeface="Arial" pitchFamily="34" charset="0"/>
              </a:defRPr>
            </a:lvl7pPr>
            <a:lvl8pPr marL="3429000" indent="-228600" eaLnBrk="0" fontAlgn="base" hangingPunct="0">
              <a:spcBef>
                <a:spcPct val="50000"/>
              </a:spcBef>
              <a:spcAft>
                <a:spcPct val="0"/>
              </a:spcAft>
              <a:defRPr sz="2000">
                <a:solidFill>
                  <a:schemeClr val="tx1"/>
                </a:solidFill>
                <a:latin typeface="Arial" pitchFamily="34" charset="0"/>
              </a:defRPr>
            </a:lvl8pPr>
            <a:lvl9pPr marL="3886200" indent="-228600" eaLnBrk="0" fontAlgn="base" hangingPunct="0">
              <a:spcBef>
                <a:spcPct val="50000"/>
              </a:spcBef>
              <a:spcAft>
                <a:spcPct val="0"/>
              </a:spcAft>
              <a:defRPr sz="2000">
                <a:solidFill>
                  <a:schemeClr val="tx1"/>
                </a:solidFill>
                <a:latin typeface="Arial"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sv-SE" altLang="sv-SE" sz="100" b="0" i="0" u="none" strike="noStrike" kern="1200" cap="none" spc="0" normalizeH="0" baseline="0" noProof="0">
              <a:ln>
                <a:noFill/>
              </a:ln>
              <a:solidFill>
                <a:srgbClr val="575A5B"/>
              </a:solidFill>
              <a:effectLst/>
              <a:uLnTx/>
              <a:uFillTx/>
              <a:latin typeface="+mn-lt"/>
              <a:ea typeface="MS PGothic" pitchFamily="34" charset="-128"/>
              <a:cs typeface="+mn-cs"/>
            </a:endParaRPr>
          </a:p>
        </p:txBody>
      </p:sp>
      <p:sp>
        <p:nvSpPr>
          <p:cNvPr id="119" name="Freeform 341"/>
          <p:cNvSpPr>
            <a:spLocks noChangeAspect="1" noEditPoints="1"/>
          </p:cNvSpPr>
          <p:nvPr/>
        </p:nvSpPr>
        <p:spPr bwMode="auto">
          <a:xfrm>
            <a:off x="4229965" y="2840907"/>
            <a:ext cx="281361" cy="383020"/>
          </a:xfrm>
          <a:custGeom>
            <a:avLst/>
            <a:gdLst>
              <a:gd name="T0" fmla="*/ 966 w 409"/>
              <a:gd name="T1" fmla="*/ 94 h 589"/>
              <a:gd name="T2" fmla="*/ 0 w 409"/>
              <a:gd name="T3" fmla="*/ 94 h 589"/>
              <a:gd name="T4" fmla="*/ 872 w 409"/>
              <a:gd name="T5" fmla="*/ 1391 h 589"/>
              <a:gd name="T6" fmla="*/ 947 w 409"/>
              <a:gd name="T7" fmla="*/ 196 h 589"/>
              <a:gd name="T8" fmla="*/ 872 w 409"/>
              <a:gd name="T9" fmla="*/ 1353 h 589"/>
              <a:gd name="T10" fmla="*/ 38 w 409"/>
              <a:gd name="T11" fmla="*/ 94 h 589"/>
              <a:gd name="T12" fmla="*/ 928 w 409"/>
              <a:gd name="T13" fmla="*/ 94 h 589"/>
              <a:gd name="T14" fmla="*/ 350 w 409"/>
              <a:gd name="T15" fmla="*/ 404 h 589"/>
              <a:gd name="T16" fmla="*/ 635 w 409"/>
              <a:gd name="T17" fmla="*/ 378 h 589"/>
              <a:gd name="T18" fmla="*/ 468 w 409"/>
              <a:gd name="T19" fmla="*/ 109 h 589"/>
              <a:gd name="T20" fmla="*/ 350 w 409"/>
              <a:gd name="T21" fmla="*/ 404 h 589"/>
              <a:gd name="T22" fmla="*/ 380 w 409"/>
              <a:gd name="T23" fmla="*/ 366 h 589"/>
              <a:gd name="T24" fmla="*/ 744 w 409"/>
              <a:gd name="T25" fmla="*/ 791 h 589"/>
              <a:gd name="T26" fmla="*/ 831 w 409"/>
              <a:gd name="T27" fmla="*/ 711 h 589"/>
              <a:gd name="T28" fmla="*/ 834 w 409"/>
              <a:gd name="T29" fmla="*/ 706 h 589"/>
              <a:gd name="T30" fmla="*/ 836 w 409"/>
              <a:gd name="T31" fmla="*/ 699 h 589"/>
              <a:gd name="T32" fmla="*/ 836 w 409"/>
              <a:gd name="T33" fmla="*/ 694 h 589"/>
              <a:gd name="T34" fmla="*/ 834 w 409"/>
              <a:gd name="T35" fmla="*/ 690 h 589"/>
              <a:gd name="T36" fmla="*/ 756 w 409"/>
              <a:gd name="T37" fmla="*/ 612 h 589"/>
              <a:gd name="T38" fmla="*/ 772 w 409"/>
              <a:gd name="T39" fmla="*/ 680 h 589"/>
              <a:gd name="T40" fmla="*/ 350 w 409"/>
              <a:gd name="T41" fmla="*/ 718 h 589"/>
              <a:gd name="T42" fmla="*/ 730 w 409"/>
              <a:gd name="T43" fmla="*/ 786 h 589"/>
              <a:gd name="T44" fmla="*/ 836 w 409"/>
              <a:gd name="T45" fmla="*/ 486 h 589"/>
              <a:gd name="T46" fmla="*/ 834 w 409"/>
              <a:gd name="T47" fmla="*/ 482 h 589"/>
              <a:gd name="T48" fmla="*/ 730 w 409"/>
              <a:gd name="T49" fmla="*/ 406 h 589"/>
              <a:gd name="T50" fmla="*/ 350 w 409"/>
              <a:gd name="T51" fmla="*/ 475 h 589"/>
              <a:gd name="T52" fmla="*/ 772 w 409"/>
              <a:gd name="T53" fmla="*/ 512 h 589"/>
              <a:gd name="T54" fmla="*/ 730 w 409"/>
              <a:gd name="T55" fmla="*/ 579 h 589"/>
              <a:gd name="T56" fmla="*/ 831 w 409"/>
              <a:gd name="T57" fmla="*/ 505 h 589"/>
              <a:gd name="T58" fmla="*/ 834 w 409"/>
              <a:gd name="T59" fmla="*/ 501 h 589"/>
              <a:gd name="T60" fmla="*/ 836 w 409"/>
              <a:gd name="T61" fmla="*/ 494 h 589"/>
              <a:gd name="T62" fmla="*/ 638 w 409"/>
              <a:gd name="T63" fmla="*/ 803 h 589"/>
              <a:gd name="T64" fmla="*/ 236 w 409"/>
              <a:gd name="T65" fmla="*/ 742 h 589"/>
              <a:gd name="T66" fmla="*/ 137 w 409"/>
              <a:gd name="T67" fmla="*/ 789 h 589"/>
              <a:gd name="T68" fmla="*/ 132 w 409"/>
              <a:gd name="T69" fmla="*/ 796 h 589"/>
              <a:gd name="T70" fmla="*/ 132 w 409"/>
              <a:gd name="T71" fmla="*/ 801 h 589"/>
              <a:gd name="T72" fmla="*/ 132 w 409"/>
              <a:gd name="T73" fmla="*/ 805 h 589"/>
              <a:gd name="T74" fmla="*/ 135 w 409"/>
              <a:gd name="T75" fmla="*/ 810 h 589"/>
              <a:gd name="T76" fmla="*/ 137 w 409"/>
              <a:gd name="T77" fmla="*/ 815 h 589"/>
              <a:gd name="T78" fmla="*/ 236 w 409"/>
              <a:gd name="T79" fmla="*/ 890 h 589"/>
              <a:gd name="T80" fmla="*/ 619 w 409"/>
              <a:gd name="T81" fmla="*/ 822 h 589"/>
              <a:gd name="T82" fmla="*/ 210 w 409"/>
              <a:gd name="T83" fmla="*/ 508 h 589"/>
              <a:gd name="T84" fmla="*/ 135 w 409"/>
              <a:gd name="T85" fmla="*/ 586 h 589"/>
              <a:gd name="T86" fmla="*/ 132 w 409"/>
              <a:gd name="T87" fmla="*/ 593 h 589"/>
              <a:gd name="T88" fmla="*/ 132 w 409"/>
              <a:gd name="T89" fmla="*/ 597 h 589"/>
              <a:gd name="T90" fmla="*/ 132 w 409"/>
              <a:gd name="T91" fmla="*/ 602 h 589"/>
              <a:gd name="T92" fmla="*/ 137 w 409"/>
              <a:gd name="T93" fmla="*/ 609 h 589"/>
              <a:gd name="T94" fmla="*/ 236 w 409"/>
              <a:gd name="T95" fmla="*/ 683 h 589"/>
              <a:gd name="T96" fmla="*/ 196 w 409"/>
              <a:gd name="T97" fmla="*/ 614 h 589"/>
              <a:gd name="T98" fmla="*/ 619 w 409"/>
              <a:gd name="T99" fmla="*/ 576 h 589"/>
              <a:gd name="T100" fmla="*/ 236 w 409"/>
              <a:gd name="T101" fmla="*/ 508 h 58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9"/>
              <a:gd name="T154" fmla="*/ 0 h 589"/>
              <a:gd name="T155" fmla="*/ 409 w 409"/>
              <a:gd name="T156" fmla="*/ 589 h 58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9" h="589">
                <a:moveTo>
                  <a:pt x="401" y="67"/>
                </a:moveTo>
                <a:cubicBezTo>
                  <a:pt x="406" y="67"/>
                  <a:pt x="409" y="64"/>
                  <a:pt x="409" y="59"/>
                </a:cubicBezTo>
                <a:cubicBezTo>
                  <a:pt x="409" y="40"/>
                  <a:pt x="409" y="40"/>
                  <a:pt x="409" y="40"/>
                </a:cubicBezTo>
                <a:cubicBezTo>
                  <a:pt x="409" y="18"/>
                  <a:pt x="392" y="0"/>
                  <a:pt x="369" y="0"/>
                </a:cubicBezTo>
                <a:cubicBezTo>
                  <a:pt x="40" y="0"/>
                  <a:pt x="40" y="0"/>
                  <a:pt x="40" y="0"/>
                </a:cubicBezTo>
                <a:cubicBezTo>
                  <a:pt x="18" y="0"/>
                  <a:pt x="0" y="18"/>
                  <a:pt x="0" y="40"/>
                </a:cubicBezTo>
                <a:cubicBezTo>
                  <a:pt x="0" y="549"/>
                  <a:pt x="0" y="549"/>
                  <a:pt x="0" y="549"/>
                </a:cubicBezTo>
                <a:cubicBezTo>
                  <a:pt x="0" y="571"/>
                  <a:pt x="18" y="589"/>
                  <a:pt x="40" y="589"/>
                </a:cubicBezTo>
                <a:cubicBezTo>
                  <a:pt x="369" y="589"/>
                  <a:pt x="369" y="589"/>
                  <a:pt x="369" y="589"/>
                </a:cubicBezTo>
                <a:cubicBezTo>
                  <a:pt x="392" y="589"/>
                  <a:pt x="409" y="571"/>
                  <a:pt x="409" y="549"/>
                </a:cubicBezTo>
                <a:cubicBezTo>
                  <a:pt x="409" y="91"/>
                  <a:pt x="409" y="91"/>
                  <a:pt x="409" y="91"/>
                </a:cubicBezTo>
                <a:cubicBezTo>
                  <a:pt x="409" y="87"/>
                  <a:pt x="406" y="83"/>
                  <a:pt x="401" y="83"/>
                </a:cubicBezTo>
                <a:cubicBezTo>
                  <a:pt x="397" y="83"/>
                  <a:pt x="393" y="87"/>
                  <a:pt x="393" y="91"/>
                </a:cubicBezTo>
                <a:cubicBezTo>
                  <a:pt x="393" y="549"/>
                  <a:pt x="393" y="549"/>
                  <a:pt x="393" y="549"/>
                </a:cubicBezTo>
                <a:cubicBezTo>
                  <a:pt x="393" y="562"/>
                  <a:pt x="383" y="573"/>
                  <a:pt x="369" y="573"/>
                </a:cubicBezTo>
                <a:cubicBezTo>
                  <a:pt x="40" y="573"/>
                  <a:pt x="40" y="573"/>
                  <a:pt x="40" y="573"/>
                </a:cubicBezTo>
                <a:cubicBezTo>
                  <a:pt x="27" y="573"/>
                  <a:pt x="16" y="562"/>
                  <a:pt x="16" y="549"/>
                </a:cubicBezTo>
                <a:cubicBezTo>
                  <a:pt x="16" y="40"/>
                  <a:pt x="16" y="40"/>
                  <a:pt x="16" y="40"/>
                </a:cubicBezTo>
                <a:cubicBezTo>
                  <a:pt x="16" y="27"/>
                  <a:pt x="27" y="16"/>
                  <a:pt x="40" y="16"/>
                </a:cubicBezTo>
                <a:cubicBezTo>
                  <a:pt x="369" y="16"/>
                  <a:pt x="369" y="16"/>
                  <a:pt x="369" y="16"/>
                </a:cubicBezTo>
                <a:cubicBezTo>
                  <a:pt x="383" y="16"/>
                  <a:pt x="393" y="27"/>
                  <a:pt x="393" y="40"/>
                </a:cubicBezTo>
                <a:cubicBezTo>
                  <a:pt x="393" y="59"/>
                  <a:pt x="393" y="59"/>
                  <a:pt x="393" y="59"/>
                </a:cubicBezTo>
                <a:cubicBezTo>
                  <a:pt x="393" y="64"/>
                  <a:pt x="397" y="67"/>
                  <a:pt x="401" y="67"/>
                </a:cubicBezTo>
                <a:close/>
                <a:moveTo>
                  <a:pt x="148" y="171"/>
                </a:moveTo>
                <a:cubicBezTo>
                  <a:pt x="262" y="171"/>
                  <a:pt x="262" y="171"/>
                  <a:pt x="262" y="171"/>
                </a:cubicBezTo>
                <a:cubicBezTo>
                  <a:pt x="265" y="171"/>
                  <a:pt x="267" y="170"/>
                  <a:pt x="269" y="167"/>
                </a:cubicBezTo>
                <a:cubicBezTo>
                  <a:pt x="270" y="165"/>
                  <a:pt x="270" y="162"/>
                  <a:pt x="269" y="160"/>
                </a:cubicBezTo>
                <a:cubicBezTo>
                  <a:pt x="212" y="46"/>
                  <a:pt x="212" y="46"/>
                  <a:pt x="212" y="46"/>
                </a:cubicBezTo>
                <a:cubicBezTo>
                  <a:pt x="211" y="43"/>
                  <a:pt x="208" y="41"/>
                  <a:pt x="205" y="41"/>
                </a:cubicBezTo>
                <a:cubicBezTo>
                  <a:pt x="202" y="41"/>
                  <a:pt x="199" y="43"/>
                  <a:pt x="198" y="46"/>
                </a:cubicBezTo>
                <a:cubicBezTo>
                  <a:pt x="141" y="160"/>
                  <a:pt x="141" y="160"/>
                  <a:pt x="141" y="160"/>
                </a:cubicBezTo>
                <a:cubicBezTo>
                  <a:pt x="139" y="162"/>
                  <a:pt x="140" y="165"/>
                  <a:pt x="141" y="167"/>
                </a:cubicBezTo>
                <a:cubicBezTo>
                  <a:pt x="142" y="170"/>
                  <a:pt x="145" y="171"/>
                  <a:pt x="148" y="171"/>
                </a:cubicBezTo>
                <a:close/>
                <a:moveTo>
                  <a:pt x="205" y="67"/>
                </a:moveTo>
                <a:cubicBezTo>
                  <a:pt x="249" y="155"/>
                  <a:pt x="249" y="155"/>
                  <a:pt x="249" y="155"/>
                </a:cubicBezTo>
                <a:cubicBezTo>
                  <a:pt x="161" y="155"/>
                  <a:pt x="161" y="155"/>
                  <a:pt x="161" y="155"/>
                </a:cubicBezTo>
                <a:lnTo>
                  <a:pt x="205" y="67"/>
                </a:lnTo>
                <a:close/>
                <a:moveTo>
                  <a:pt x="309" y="333"/>
                </a:moveTo>
                <a:cubicBezTo>
                  <a:pt x="311" y="334"/>
                  <a:pt x="313" y="335"/>
                  <a:pt x="315" y="335"/>
                </a:cubicBezTo>
                <a:cubicBezTo>
                  <a:pt x="317" y="335"/>
                  <a:pt x="319" y="334"/>
                  <a:pt x="320" y="333"/>
                </a:cubicBezTo>
                <a:cubicBezTo>
                  <a:pt x="352" y="302"/>
                  <a:pt x="352" y="302"/>
                  <a:pt x="352" y="302"/>
                </a:cubicBezTo>
                <a:cubicBezTo>
                  <a:pt x="352" y="302"/>
                  <a:pt x="352" y="301"/>
                  <a:pt x="352" y="301"/>
                </a:cubicBezTo>
                <a:cubicBezTo>
                  <a:pt x="352" y="301"/>
                  <a:pt x="352" y="301"/>
                  <a:pt x="353" y="300"/>
                </a:cubicBezTo>
                <a:cubicBezTo>
                  <a:pt x="353" y="300"/>
                  <a:pt x="353" y="300"/>
                  <a:pt x="353" y="300"/>
                </a:cubicBezTo>
                <a:cubicBezTo>
                  <a:pt x="353" y="300"/>
                  <a:pt x="353" y="299"/>
                  <a:pt x="353" y="299"/>
                </a:cubicBezTo>
                <a:cubicBezTo>
                  <a:pt x="354" y="299"/>
                  <a:pt x="354" y="298"/>
                  <a:pt x="354" y="298"/>
                </a:cubicBezTo>
                <a:cubicBezTo>
                  <a:pt x="354" y="298"/>
                  <a:pt x="354" y="298"/>
                  <a:pt x="354" y="297"/>
                </a:cubicBezTo>
                <a:cubicBezTo>
                  <a:pt x="354" y="297"/>
                  <a:pt x="354" y="297"/>
                  <a:pt x="354" y="296"/>
                </a:cubicBezTo>
                <a:cubicBezTo>
                  <a:pt x="354" y="296"/>
                  <a:pt x="354" y="296"/>
                  <a:pt x="354" y="296"/>
                </a:cubicBezTo>
                <a:cubicBezTo>
                  <a:pt x="354" y="296"/>
                  <a:pt x="354" y="296"/>
                  <a:pt x="354" y="296"/>
                </a:cubicBezTo>
                <a:cubicBezTo>
                  <a:pt x="354" y="295"/>
                  <a:pt x="354" y="295"/>
                  <a:pt x="354" y="294"/>
                </a:cubicBezTo>
                <a:cubicBezTo>
                  <a:pt x="354" y="294"/>
                  <a:pt x="354" y="294"/>
                  <a:pt x="354" y="294"/>
                </a:cubicBezTo>
                <a:cubicBezTo>
                  <a:pt x="354" y="293"/>
                  <a:pt x="354" y="293"/>
                  <a:pt x="353" y="293"/>
                </a:cubicBezTo>
                <a:cubicBezTo>
                  <a:pt x="353" y="293"/>
                  <a:pt x="353" y="292"/>
                  <a:pt x="353" y="292"/>
                </a:cubicBezTo>
                <a:cubicBezTo>
                  <a:pt x="353" y="292"/>
                  <a:pt x="353" y="292"/>
                  <a:pt x="353" y="291"/>
                </a:cubicBezTo>
                <a:cubicBezTo>
                  <a:pt x="352" y="291"/>
                  <a:pt x="352" y="291"/>
                  <a:pt x="352" y="290"/>
                </a:cubicBezTo>
                <a:cubicBezTo>
                  <a:pt x="320" y="259"/>
                  <a:pt x="320" y="259"/>
                  <a:pt x="320" y="259"/>
                </a:cubicBezTo>
                <a:cubicBezTo>
                  <a:pt x="317" y="256"/>
                  <a:pt x="312" y="256"/>
                  <a:pt x="309" y="259"/>
                </a:cubicBezTo>
                <a:cubicBezTo>
                  <a:pt x="306" y="262"/>
                  <a:pt x="306" y="267"/>
                  <a:pt x="309" y="270"/>
                </a:cubicBezTo>
                <a:cubicBezTo>
                  <a:pt x="327" y="288"/>
                  <a:pt x="327" y="288"/>
                  <a:pt x="327" y="288"/>
                </a:cubicBezTo>
                <a:cubicBezTo>
                  <a:pt x="148" y="288"/>
                  <a:pt x="148" y="288"/>
                  <a:pt x="148" y="288"/>
                </a:cubicBezTo>
                <a:cubicBezTo>
                  <a:pt x="143" y="288"/>
                  <a:pt x="140" y="291"/>
                  <a:pt x="140" y="296"/>
                </a:cubicBezTo>
                <a:cubicBezTo>
                  <a:pt x="140" y="300"/>
                  <a:pt x="143" y="304"/>
                  <a:pt x="148" y="304"/>
                </a:cubicBezTo>
                <a:cubicBezTo>
                  <a:pt x="327" y="304"/>
                  <a:pt x="327" y="304"/>
                  <a:pt x="327" y="304"/>
                </a:cubicBezTo>
                <a:cubicBezTo>
                  <a:pt x="309" y="322"/>
                  <a:pt x="309" y="322"/>
                  <a:pt x="309" y="322"/>
                </a:cubicBezTo>
                <a:cubicBezTo>
                  <a:pt x="306" y="325"/>
                  <a:pt x="306" y="330"/>
                  <a:pt x="309" y="333"/>
                </a:cubicBezTo>
                <a:close/>
                <a:moveTo>
                  <a:pt x="354" y="208"/>
                </a:moveTo>
                <a:cubicBezTo>
                  <a:pt x="354" y="208"/>
                  <a:pt x="354" y="207"/>
                  <a:pt x="354" y="207"/>
                </a:cubicBezTo>
                <a:cubicBezTo>
                  <a:pt x="354" y="207"/>
                  <a:pt x="354" y="206"/>
                  <a:pt x="354" y="206"/>
                </a:cubicBezTo>
                <a:cubicBezTo>
                  <a:pt x="354" y="206"/>
                  <a:pt x="354" y="206"/>
                  <a:pt x="353" y="205"/>
                </a:cubicBezTo>
                <a:cubicBezTo>
                  <a:pt x="353" y="205"/>
                  <a:pt x="353" y="205"/>
                  <a:pt x="353" y="204"/>
                </a:cubicBezTo>
                <a:cubicBezTo>
                  <a:pt x="353" y="204"/>
                  <a:pt x="353" y="204"/>
                  <a:pt x="353" y="204"/>
                </a:cubicBezTo>
                <a:cubicBezTo>
                  <a:pt x="352" y="204"/>
                  <a:pt x="352" y="203"/>
                  <a:pt x="352" y="203"/>
                </a:cubicBezTo>
                <a:cubicBezTo>
                  <a:pt x="320" y="172"/>
                  <a:pt x="320" y="172"/>
                  <a:pt x="320" y="172"/>
                </a:cubicBezTo>
                <a:cubicBezTo>
                  <a:pt x="317" y="168"/>
                  <a:pt x="312" y="168"/>
                  <a:pt x="309" y="172"/>
                </a:cubicBezTo>
                <a:cubicBezTo>
                  <a:pt x="306" y="175"/>
                  <a:pt x="306" y="180"/>
                  <a:pt x="309" y="183"/>
                </a:cubicBezTo>
                <a:cubicBezTo>
                  <a:pt x="327" y="201"/>
                  <a:pt x="327" y="201"/>
                  <a:pt x="327" y="201"/>
                </a:cubicBezTo>
                <a:cubicBezTo>
                  <a:pt x="148" y="201"/>
                  <a:pt x="148" y="201"/>
                  <a:pt x="148" y="201"/>
                </a:cubicBezTo>
                <a:cubicBezTo>
                  <a:pt x="143" y="201"/>
                  <a:pt x="140" y="204"/>
                  <a:pt x="140" y="209"/>
                </a:cubicBezTo>
                <a:cubicBezTo>
                  <a:pt x="140" y="213"/>
                  <a:pt x="143" y="217"/>
                  <a:pt x="148" y="217"/>
                </a:cubicBezTo>
                <a:cubicBezTo>
                  <a:pt x="327" y="217"/>
                  <a:pt x="327" y="217"/>
                  <a:pt x="327" y="217"/>
                </a:cubicBezTo>
                <a:cubicBezTo>
                  <a:pt x="309" y="234"/>
                  <a:pt x="309" y="234"/>
                  <a:pt x="309" y="234"/>
                </a:cubicBezTo>
                <a:cubicBezTo>
                  <a:pt x="309" y="234"/>
                  <a:pt x="309" y="234"/>
                  <a:pt x="309" y="234"/>
                </a:cubicBezTo>
                <a:cubicBezTo>
                  <a:pt x="306" y="237"/>
                  <a:pt x="306" y="242"/>
                  <a:pt x="309" y="245"/>
                </a:cubicBezTo>
                <a:cubicBezTo>
                  <a:pt x="311" y="247"/>
                  <a:pt x="313" y="248"/>
                  <a:pt x="315" y="248"/>
                </a:cubicBezTo>
                <a:cubicBezTo>
                  <a:pt x="317" y="248"/>
                  <a:pt x="319" y="247"/>
                  <a:pt x="320" y="245"/>
                </a:cubicBezTo>
                <a:cubicBezTo>
                  <a:pt x="352" y="214"/>
                  <a:pt x="352" y="214"/>
                  <a:pt x="352" y="214"/>
                </a:cubicBezTo>
                <a:cubicBezTo>
                  <a:pt x="352" y="214"/>
                  <a:pt x="352" y="213"/>
                  <a:pt x="353" y="213"/>
                </a:cubicBezTo>
                <a:cubicBezTo>
                  <a:pt x="353" y="213"/>
                  <a:pt x="353" y="213"/>
                  <a:pt x="353" y="213"/>
                </a:cubicBezTo>
                <a:cubicBezTo>
                  <a:pt x="353" y="212"/>
                  <a:pt x="353" y="212"/>
                  <a:pt x="353" y="212"/>
                </a:cubicBezTo>
                <a:cubicBezTo>
                  <a:pt x="354" y="211"/>
                  <a:pt x="354" y="211"/>
                  <a:pt x="354" y="211"/>
                </a:cubicBezTo>
                <a:cubicBezTo>
                  <a:pt x="354" y="211"/>
                  <a:pt x="354" y="210"/>
                  <a:pt x="354" y="210"/>
                </a:cubicBezTo>
                <a:cubicBezTo>
                  <a:pt x="354" y="210"/>
                  <a:pt x="354" y="209"/>
                  <a:pt x="354" y="209"/>
                </a:cubicBezTo>
                <a:cubicBezTo>
                  <a:pt x="354" y="209"/>
                  <a:pt x="354" y="209"/>
                  <a:pt x="354" y="209"/>
                </a:cubicBezTo>
                <a:cubicBezTo>
                  <a:pt x="354" y="208"/>
                  <a:pt x="354" y="208"/>
                  <a:pt x="354" y="208"/>
                </a:cubicBezTo>
                <a:close/>
                <a:moveTo>
                  <a:pt x="270" y="340"/>
                </a:moveTo>
                <a:cubicBezTo>
                  <a:pt x="270" y="335"/>
                  <a:pt x="266" y="332"/>
                  <a:pt x="262" y="332"/>
                </a:cubicBezTo>
                <a:cubicBezTo>
                  <a:pt x="83" y="332"/>
                  <a:pt x="83" y="332"/>
                  <a:pt x="83" y="332"/>
                </a:cubicBezTo>
                <a:cubicBezTo>
                  <a:pt x="100" y="314"/>
                  <a:pt x="100" y="314"/>
                  <a:pt x="100" y="314"/>
                </a:cubicBezTo>
                <a:cubicBezTo>
                  <a:pt x="104" y="311"/>
                  <a:pt x="104" y="306"/>
                  <a:pt x="100" y="303"/>
                </a:cubicBezTo>
                <a:cubicBezTo>
                  <a:pt x="97" y="300"/>
                  <a:pt x="92" y="300"/>
                  <a:pt x="89" y="303"/>
                </a:cubicBezTo>
                <a:cubicBezTo>
                  <a:pt x="58" y="334"/>
                  <a:pt x="58" y="334"/>
                  <a:pt x="58" y="334"/>
                </a:cubicBezTo>
                <a:cubicBezTo>
                  <a:pt x="57" y="334"/>
                  <a:pt x="57" y="335"/>
                  <a:pt x="57" y="335"/>
                </a:cubicBezTo>
                <a:cubicBezTo>
                  <a:pt x="57" y="335"/>
                  <a:pt x="57" y="336"/>
                  <a:pt x="57" y="336"/>
                </a:cubicBezTo>
                <a:cubicBezTo>
                  <a:pt x="56" y="336"/>
                  <a:pt x="56" y="336"/>
                  <a:pt x="56" y="337"/>
                </a:cubicBezTo>
                <a:cubicBezTo>
                  <a:pt x="56" y="337"/>
                  <a:pt x="56" y="337"/>
                  <a:pt x="56" y="337"/>
                </a:cubicBezTo>
                <a:cubicBezTo>
                  <a:pt x="56" y="338"/>
                  <a:pt x="56" y="338"/>
                  <a:pt x="56" y="338"/>
                </a:cubicBezTo>
                <a:cubicBezTo>
                  <a:pt x="56" y="339"/>
                  <a:pt x="56" y="339"/>
                  <a:pt x="56" y="339"/>
                </a:cubicBezTo>
                <a:cubicBezTo>
                  <a:pt x="56" y="339"/>
                  <a:pt x="55" y="340"/>
                  <a:pt x="55" y="340"/>
                </a:cubicBezTo>
                <a:cubicBezTo>
                  <a:pt x="55" y="340"/>
                  <a:pt x="56" y="340"/>
                  <a:pt x="56" y="340"/>
                </a:cubicBezTo>
                <a:cubicBezTo>
                  <a:pt x="56" y="340"/>
                  <a:pt x="56" y="341"/>
                  <a:pt x="56" y="341"/>
                </a:cubicBezTo>
                <a:cubicBezTo>
                  <a:pt x="56" y="341"/>
                  <a:pt x="56" y="342"/>
                  <a:pt x="56" y="342"/>
                </a:cubicBezTo>
                <a:cubicBezTo>
                  <a:pt x="56" y="342"/>
                  <a:pt x="56" y="342"/>
                  <a:pt x="56" y="343"/>
                </a:cubicBezTo>
                <a:cubicBezTo>
                  <a:pt x="56" y="343"/>
                  <a:pt x="56" y="343"/>
                  <a:pt x="57" y="343"/>
                </a:cubicBezTo>
                <a:cubicBezTo>
                  <a:pt x="57" y="344"/>
                  <a:pt x="57" y="344"/>
                  <a:pt x="57" y="344"/>
                </a:cubicBezTo>
                <a:cubicBezTo>
                  <a:pt x="57" y="344"/>
                  <a:pt x="57" y="345"/>
                  <a:pt x="58" y="345"/>
                </a:cubicBezTo>
                <a:cubicBezTo>
                  <a:pt x="58" y="345"/>
                  <a:pt x="58" y="345"/>
                  <a:pt x="58" y="345"/>
                </a:cubicBezTo>
                <a:cubicBezTo>
                  <a:pt x="89" y="377"/>
                  <a:pt x="89" y="377"/>
                  <a:pt x="89" y="377"/>
                </a:cubicBezTo>
                <a:cubicBezTo>
                  <a:pt x="91" y="378"/>
                  <a:pt x="93" y="379"/>
                  <a:pt x="95" y="379"/>
                </a:cubicBezTo>
                <a:cubicBezTo>
                  <a:pt x="97" y="379"/>
                  <a:pt x="99" y="378"/>
                  <a:pt x="100" y="377"/>
                </a:cubicBezTo>
                <a:cubicBezTo>
                  <a:pt x="104" y="373"/>
                  <a:pt x="104" y="368"/>
                  <a:pt x="100" y="365"/>
                </a:cubicBezTo>
                <a:cubicBezTo>
                  <a:pt x="83" y="348"/>
                  <a:pt x="83" y="348"/>
                  <a:pt x="83" y="348"/>
                </a:cubicBezTo>
                <a:cubicBezTo>
                  <a:pt x="262" y="348"/>
                  <a:pt x="262" y="348"/>
                  <a:pt x="262" y="348"/>
                </a:cubicBezTo>
                <a:cubicBezTo>
                  <a:pt x="266" y="348"/>
                  <a:pt x="270" y="344"/>
                  <a:pt x="270" y="340"/>
                </a:cubicBezTo>
                <a:close/>
                <a:moveTo>
                  <a:pt x="100" y="215"/>
                </a:moveTo>
                <a:cubicBezTo>
                  <a:pt x="97" y="212"/>
                  <a:pt x="92" y="212"/>
                  <a:pt x="89" y="215"/>
                </a:cubicBezTo>
                <a:cubicBezTo>
                  <a:pt x="58" y="246"/>
                  <a:pt x="58" y="246"/>
                  <a:pt x="58" y="246"/>
                </a:cubicBezTo>
                <a:cubicBezTo>
                  <a:pt x="57" y="247"/>
                  <a:pt x="57" y="247"/>
                  <a:pt x="57" y="248"/>
                </a:cubicBezTo>
                <a:cubicBezTo>
                  <a:pt x="57" y="248"/>
                  <a:pt x="57" y="248"/>
                  <a:pt x="57" y="248"/>
                </a:cubicBezTo>
                <a:cubicBezTo>
                  <a:pt x="56" y="248"/>
                  <a:pt x="56" y="249"/>
                  <a:pt x="56" y="249"/>
                </a:cubicBezTo>
                <a:cubicBezTo>
                  <a:pt x="56" y="249"/>
                  <a:pt x="56" y="249"/>
                  <a:pt x="56" y="250"/>
                </a:cubicBezTo>
                <a:cubicBezTo>
                  <a:pt x="56" y="250"/>
                  <a:pt x="56" y="250"/>
                  <a:pt x="56" y="251"/>
                </a:cubicBezTo>
                <a:cubicBezTo>
                  <a:pt x="56" y="251"/>
                  <a:pt x="56" y="251"/>
                  <a:pt x="56" y="252"/>
                </a:cubicBezTo>
                <a:cubicBezTo>
                  <a:pt x="56" y="252"/>
                  <a:pt x="55" y="252"/>
                  <a:pt x="55" y="252"/>
                </a:cubicBezTo>
                <a:cubicBezTo>
                  <a:pt x="55" y="252"/>
                  <a:pt x="56" y="253"/>
                  <a:pt x="56" y="253"/>
                </a:cubicBezTo>
                <a:cubicBezTo>
                  <a:pt x="56" y="253"/>
                  <a:pt x="56" y="253"/>
                  <a:pt x="56" y="254"/>
                </a:cubicBezTo>
                <a:cubicBezTo>
                  <a:pt x="56" y="254"/>
                  <a:pt x="56" y="254"/>
                  <a:pt x="56" y="255"/>
                </a:cubicBezTo>
                <a:cubicBezTo>
                  <a:pt x="56" y="255"/>
                  <a:pt x="56" y="255"/>
                  <a:pt x="56" y="255"/>
                </a:cubicBezTo>
                <a:cubicBezTo>
                  <a:pt x="56" y="256"/>
                  <a:pt x="56" y="256"/>
                  <a:pt x="57" y="256"/>
                </a:cubicBezTo>
                <a:cubicBezTo>
                  <a:pt x="57" y="256"/>
                  <a:pt x="57" y="257"/>
                  <a:pt x="57" y="257"/>
                </a:cubicBezTo>
                <a:cubicBezTo>
                  <a:pt x="57" y="257"/>
                  <a:pt x="57" y="258"/>
                  <a:pt x="58" y="258"/>
                </a:cubicBezTo>
                <a:cubicBezTo>
                  <a:pt x="89" y="289"/>
                  <a:pt x="89" y="289"/>
                  <a:pt x="89" y="289"/>
                </a:cubicBezTo>
                <a:cubicBezTo>
                  <a:pt x="91" y="291"/>
                  <a:pt x="93" y="291"/>
                  <a:pt x="95" y="291"/>
                </a:cubicBezTo>
                <a:cubicBezTo>
                  <a:pt x="97" y="291"/>
                  <a:pt x="99" y="291"/>
                  <a:pt x="100" y="289"/>
                </a:cubicBezTo>
                <a:cubicBezTo>
                  <a:pt x="104" y="286"/>
                  <a:pt x="104" y="281"/>
                  <a:pt x="100" y="278"/>
                </a:cubicBezTo>
                <a:cubicBezTo>
                  <a:pt x="100" y="278"/>
                  <a:pt x="100" y="278"/>
                  <a:pt x="100" y="278"/>
                </a:cubicBezTo>
                <a:cubicBezTo>
                  <a:pt x="83" y="260"/>
                  <a:pt x="83" y="260"/>
                  <a:pt x="83" y="260"/>
                </a:cubicBezTo>
                <a:cubicBezTo>
                  <a:pt x="262" y="260"/>
                  <a:pt x="262" y="260"/>
                  <a:pt x="262" y="260"/>
                </a:cubicBezTo>
                <a:cubicBezTo>
                  <a:pt x="266" y="260"/>
                  <a:pt x="270" y="257"/>
                  <a:pt x="270" y="252"/>
                </a:cubicBezTo>
                <a:cubicBezTo>
                  <a:pt x="270" y="248"/>
                  <a:pt x="266" y="244"/>
                  <a:pt x="262" y="244"/>
                </a:cubicBezTo>
                <a:cubicBezTo>
                  <a:pt x="83" y="244"/>
                  <a:pt x="83" y="244"/>
                  <a:pt x="83" y="244"/>
                </a:cubicBezTo>
                <a:cubicBezTo>
                  <a:pt x="100" y="227"/>
                  <a:pt x="100" y="227"/>
                  <a:pt x="100" y="227"/>
                </a:cubicBezTo>
                <a:cubicBezTo>
                  <a:pt x="104" y="223"/>
                  <a:pt x="104" y="218"/>
                  <a:pt x="100" y="2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sv-SE" sz="700" b="0" i="0" u="none" strike="noStrike" kern="1200" cap="none" spc="0" normalizeH="0" baseline="0" noProof="0">
              <a:ln>
                <a:noFill/>
              </a:ln>
              <a:solidFill>
                <a:srgbClr val="575A5B"/>
              </a:solidFill>
              <a:effectLst/>
              <a:uLnTx/>
              <a:uFillTx/>
              <a:ea typeface="+mn-ea"/>
              <a:cs typeface="+mn-cs"/>
            </a:endParaRPr>
          </a:p>
        </p:txBody>
      </p:sp>
      <p:sp>
        <p:nvSpPr>
          <p:cNvPr id="120" name="Text Box 5"/>
          <p:cNvSpPr txBox="1">
            <a:spLocks noChangeAspect="1" noChangeArrowheads="1"/>
          </p:cNvSpPr>
          <p:nvPr/>
        </p:nvSpPr>
        <p:spPr bwMode="auto">
          <a:xfrm>
            <a:off x="4251227" y="3129737"/>
            <a:ext cx="238836" cy="36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50000"/>
              </a:spcBef>
              <a:spcAft>
                <a:spcPct val="0"/>
              </a:spcAft>
              <a:defRPr sz="2000">
                <a:solidFill>
                  <a:schemeClr val="tx1"/>
                </a:solidFill>
                <a:latin typeface="Arial" pitchFamily="34" charset="0"/>
              </a:defRPr>
            </a:lvl6pPr>
            <a:lvl7pPr marL="2971800" indent="-228600" eaLnBrk="0" fontAlgn="base" hangingPunct="0">
              <a:spcBef>
                <a:spcPct val="50000"/>
              </a:spcBef>
              <a:spcAft>
                <a:spcPct val="0"/>
              </a:spcAft>
              <a:defRPr sz="2000">
                <a:solidFill>
                  <a:schemeClr val="tx1"/>
                </a:solidFill>
                <a:latin typeface="Arial" pitchFamily="34" charset="0"/>
              </a:defRPr>
            </a:lvl7pPr>
            <a:lvl8pPr marL="3429000" indent="-228600" eaLnBrk="0" fontAlgn="base" hangingPunct="0">
              <a:spcBef>
                <a:spcPct val="50000"/>
              </a:spcBef>
              <a:spcAft>
                <a:spcPct val="0"/>
              </a:spcAft>
              <a:defRPr sz="2000">
                <a:solidFill>
                  <a:schemeClr val="tx1"/>
                </a:solidFill>
                <a:latin typeface="Arial" pitchFamily="34" charset="0"/>
              </a:defRPr>
            </a:lvl8pPr>
            <a:lvl9pPr marL="3886200" indent="-228600" eaLnBrk="0" fontAlgn="base" hangingPunct="0">
              <a:spcBef>
                <a:spcPct val="50000"/>
              </a:spcBef>
              <a:spcAft>
                <a:spcPct val="0"/>
              </a:spcAft>
              <a:defRPr sz="2000">
                <a:solidFill>
                  <a:schemeClr val="tx1"/>
                </a:solidFill>
                <a:latin typeface="Arial" pitchFamily="34" charset="0"/>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altLang="sv-SE" sz="300" b="0" i="0" u="none" strike="noStrike" kern="1200" cap="none" spc="0" normalizeH="0" baseline="0" noProof="0">
                <a:ln>
                  <a:noFill/>
                </a:ln>
                <a:solidFill>
                  <a:srgbClr val="575A5B"/>
                </a:solidFill>
                <a:effectLst/>
                <a:uLnTx/>
                <a:uFillTx/>
                <a:latin typeface="+mn-lt"/>
                <a:ea typeface="MS PGothic" pitchFamily="34" charset="-128"/>
                <a:cs typeface="+mn-cs"/>
              </a:rPr>
              <a:t>APN 2</a:t>
            </a:r>
            <a:endParaRPr kumimoji="0" lang="sv-SE" altLang="sv-SE" sz="300" b="0" i="0" u="none" strike="noStrike" kern="1200" cap="none" spc="0" normalizeH="0" baseline="0" noProof="0">
              <a:ln>
                <a:noFill/>
              </a:ln>
              <a:solidFill>
                <a:srgbClr val="575A5B"/>
              </a:solidFill>
              <a:effectLst/>
              <a:uLnTx/>
              <a:uFillTx/>
              <a:latin typeface="+mn-lt"/>
              <a:ea typeface="MS PGothic" pitchFamily="34" charset="-128"/>
              <a:cs typeface="+mn-cs"/>
            </a:endParaRPr>
          </a:p>
        </p:txBody>
      </p:sp>
      <p:sp>
        <p:nvSpPr>
          <p:cNvPr id="121" name="AutoShape 343"/>
          <p:cNvSpPr>
            <a:spLocks noChangeAspect="1" noChangeArrowheads="1"/>
          </p:cNvSpPr>
          <p:nvPr/>
        </p:nvSpPr>
        <p:spPr bwMode="auto">
          <a:xfrm>
            <a:off x="4230257" y="2840907"/>
            <a:ext cx="280778" cy="382194"/>
          </a:xfrm>
          <a:prstGeom prst="roundRect">
            <a:avLst>
              <a:gd name="adj" fmla="val 9542"/>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round/>
                <a:headEnd/>
                <a:tailEnd/>
              </a14:hiddenLine>
            </a:ext>
          </a:extLst>
        </p:spPr>
        <p:txBody>
          <a:bodyPr wrap="none" lIns="0" rIns="0"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50000"/>
              </a:spcBef>
              <a:spcAft>
                <a:spcPct val="0"/>
              </a:spcAft>
              <a:defRPr sz="2000">
                <a:solidFill>
                  <a:schemeClr val="tx1"/>
                </a:solidFill>
                <a:latin typeface="Arial" pitchFamily="34" charset="0"/>
              </a:defRPr>
            </a:lvl6pPr>
            <a:lvl7pPr marL="2971800" indent="-228600" eaLnBrk="0" fontAlgn="base" hangingPunct="0">
              <a:spcBef>
                <a:spcPct val="50000"/>
              </a:spcBef>
              <a:spcAft>
                <a:spcPct val="0"/>
              </a:spcAft>
              <a:defRPr sz="2000">
                <a:solidFill>
                  <a:schemeClr val="tx1"/>
                </a:solidFill>
                <a:latin typeface="Arial" pitchFamily="34" charset="0"/>
              </a:defRPr>
            </a:lvl7pPr>
            <a:lvl8pPr marL="3429000" indent="-228600" eaLnBrk="0" fontAlgn="base" hangingPunct="0">
              <a:spcBef>
                <a:spcPct val="50000"/>
              </a:spcBef>
              <a:spcAft>
                <a:spcPct val="0"/>
              </a:spcAft>
              <a:defRPr sz="2000">
                <a:solidFill>
                  <a:schemeClr val="tx1"/>
                </a:solidFill>
                <a:latin typeface="Arial" pitchFamily="34" charset="0"/>
              </a:defRPr>
            </a:lvl8pPr>
            <a:lvl9pPr marL="3886200" indent="-228600" eaLnBrk="0" fontAlgn="base" hangingPunct="0">
              <a:spcBef>
                <a:spcPct val="50000"/>
              </a:spcBef>
              <a:spcAft>
                <a:spcPct val="0"/>
              </a:spcAft>
              <a:defRPr sz="2000">
                <a:solidFill>
                  <a:schemeClr val="tx1"/>
                </a:solidFill>
                <a:latin typeface="Arial"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sv-SE" altLang="sv-SE" sz="100" b="0" i="0" u="none" strike="noStrike" kern="1200" cap="none" spc="0" normalizeH="0" baseline="0" noProof="0">
              <a:ln>
                <a:noFill/>
              </a:ln>
              <a:solidFill>
                <a:srgbClr val="575A5B"/>
              </a:solidFill>
              <a:effectLst/>
              <a:uLnTx/>
              <a:uFillTx/>
              <a:latin typeface="+mn-lt"/>
              <a:ea typeface="MS PGothic" pitchFamily="34" charset="-128"/>
              <a:cs typeface="+mn-cs"/>
            </a:endParaRPr>
          </a:p>
        </p:txBody>
      </p:sp>
      <p:sp>
        <p:nvSpPr>
          <p:cNvPr id="122" name="Cloud 129"/>
          <p:cNvSpPr/>
          <p:nvPr/>
        </p:nvSpPr>
        <p:spPr bwMode="auto">
          <a:xfrm>
            <a:off x="2534853" y="2296107"/>
            <a:ext cx="997489" cy="749693"/>
          </a:xfrm>
          <a:prstGeom prst="cloud">
            <a:avLst/>
          </a:prstGeom>
          <a:solidFill>
            <a:schemeClr val="bg1"/>
          </a:solidFill>
          <a:ln w="15875" cap="flat" cmpd="sng" algn="ctr">
            <a:solidFill>
              <a:schemeClr val="accent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sv-SE" sz="1600" b="0" i="0" u="none" strike="noStrike" kern="1200" cap="none" spc="0" normalizeH="0" baseline="0" noProof="0">
              <a:ln>
                <a:noFill/>
              </a:ln>
              <a:solidFill>
                <a:srgbClr val="575A5B"/>
              </a:solidFill>
              <a:effectLst/>
              <a:uLnTx/>
              <a:uFillTx/>
              <a:ea typeface="+mn-ea"/>
              <a:cs typeface="+mn-cs"/>
            </a:endParaRPr>
          </a:p>
        </p:txBody>
      </p:sp>
      <p:sp>
        <p:nvSpPr>
          <p:cNvPr id="123" name="AutoShape 340"/>
          <p:cNvSpPr>
            <a:spLocks noChangeAspect="1" noChangeArrowheads="1"/>
          </p:cNvSpPr>
          <p:nvPr/>
        </p:nvSpPr>
        <p:spPr bwMode="auto">
          <a:xfrm>
            <a:off x="2775773" y="2863993"/>
            <a:ext cx="270584" cy="372557"/>
          </a:xfrm>
          <a:prstGeom prst="roundRect">
            <a:avLst>
              <a:gd name="adj" fmla="val 7889"/>
            </a:avLst>
          </a:prstGeom>
          <a:solidFill>
            <a:srgbClr val="FFFFFF"/>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0" rIns="0"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50000"/>
              </a:spcBef>
              <a:spcAft>
                <a:spcPct val="0"/>
              </a:spcAft>
              <a:defRPr sz="2000">
                <a:solidFill>
                  <a:schemeClr val="tx1"/>
                </a:solidFill>
                <a:latin typeface="Arial" pitchFamily="34" charset="0"/>
              </a:defRPr>
            </a:lvl6pPr>
            <a:lvl7pPr marL="2971800" indent="-228600" eaLnBrk="0" fontAlgn="base" hangingPunct="0">
              <a:spcBef>
                <a:spcPct val="50000"/>
              </a:spcBef>
              <a:spcAft>
                <a:spcPct val="0"/>
              </a:spcAft>
              <a:defRPr sz="2000">
                <a:solidFill>
                  <a:schemeClr val="tx1"/>
                </a:solidFill>
                <a:latin typeface="Arial" pitchFamily="34" charset="0"/>
              </a:defRPr>
            </a:lvl7pPr>
            <a:lvl8pPr marL="3429000" indent="-228600" eaLnBrk="0" fontAlgn="base" hangingPunct="0">
              <a:spcBef>
                <a:spcPct val="50000"/>
              </a:spcBef>
              <a:spcAft>
                <a:spcPct val="0"/>
              </a:spcAft>
              <a:defRPr sz="2000">
                <a:solidFill>
                  <a:schemeClr val="tx1"/>
                </a:solidFill>
                <a:latin typeface="Arial" pitchFamily="34" charset="0"/>
              </a:defRPr>
            </a:lvl8pPr>
            <a:lvl9pPr marL="3886200" indent="-228600" eaLnBrk="0" fontAlgn="base" hangingPunct="0">
              <a:spcBef>
                <a:spcPct val="50000"/>
              </a:spcBef>
              <a:spcAft>
                <a:spcPct val="0"/>
              </a:spcAft>
              <a:defRPr sz="2000">
                <a:solidFill>
                  <a:schemeClr val="tx1"/>
                </a:solidFill>
                <a:latin typeface="Arial"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sv-SE" altLang="sv-SE" sz="100" b="0" i="0" u="none" strike="noStrike" kern="1200" cap="none" spc="0" normalizeH="0" baseline="0" noProof="0">
              <a:ln>
                <a:noFill/>
              </a:ln>
              <a:solidFill>
                <a:srgbClr val="575A5B"/>
              </a:solidFill>
              <a:effectLst/>
              <a:uLnTx/>
              <a:uFillTx/>
              <a:latin typeface="+mn-lt"/>
              <a:ea typeface="MS PGothic" pitchFamily="34" charset="-128"/>
              <a:cs typeface="+mn-cs"/>
            </a:endParaRPr>
          </a:p>
        </p:txBody>
      </p:sp>
      <p:sp>
        <p:nvSpPr>
          <p:cNvPr id="124" name="Freeform 341"/>
          <p:cNvSpPr>
            <a:spLocks noChangeAspect="1" noEditPoints="1"/>
          </p:cNvSpPr>
          <p:nvPr/>
        </p:nvSpPr>
        <p:spPr bwMode="auto">
          <a:xfrm>
            <a:off x="2770239" y="2858761"/>
            <a:ext cx="281361" cy="383020"/>
          </a:xfrm>
          <a:custGeom>
            <a:avLst/>
            <a:gdLst>
              <a:gd name="T0" fmla="*/ 966 w 409"/>
              <a:gd name="T1" fmla="*/ 94 h 589"/>
              <a:gd name="T2" fmla="*/ 0 w 409"/>
              <a:gd name="T3" fmla="*/ 94 h 589"/>
              <a:gd name="T4" fmla="*/ 872 w 409"/>
              <a:gd name="T5" fmla="*/ 1391 h 589"/>
              <a:gd name="T6" fmla="*/ 947 w 409"/>
              <a:gd name="T7" fmla="*/ 196 h 589"/>
              <a:gd name="T8" fmla="*/ 872 w 409"/>
              <a:gd name="T9" fmla="*/ 1353 h 589"/>
              <a:gd name="T10" fmla="*/ 38 w 409"/>
              <a:gd name="T11" fmla="*/ 94 h 589"/>
              <a:gd name="T12" fmla="*/ 928 w 409"/>
              <a:gd name="T13" fmla="*/ 94 h 589"/>
              <a:gd name="T14" fmla="*/ 350 w 409"/>
              <a:gd name="T15" fmla="*/ 404 h 589"/>
              <a:gd name="T16" fmla="*/ 635 w 409"/>
              <a:gd name="T17" fmla="*/ 378 h 589"/>
              <a:gd name="T18" fmla="*/ 468 w 409"/>
              <a:gd name="T19" fmla="*/ 109 h 589"/>
              <a:gd name="T20" fmla="*/ 350 w 409"/>
              <a:gd name="T21" fmla="*/ 404 h 589"/>
              <a:gd name="T22" fmla="*/ 380 w 409"/>
              <a:gd name="T23" fmla="*/ 366 h 589"/>
              <a:gd name="T24" fmla="*/ 744 w 409"/>
              <a:gd name="T25" fmla="*/ 791 h 589"/>
              <a:gd name="T26" fmla="*/ 831 w 409"/>
              <a:gd name="T27" fmla="*/ 711 h 589"/>
              <a:gd name="T28" fmla="*/ 834 w 409"/>
              <a:gd name="T29" fmla="*/ 706 h 589"/>
              <a:gd name="T30" fmla="*/ 836 w 409"/>
              <a:gd name="T31" fmla="*/ 699 h 589"/>
              <a:gd name="T32" fmla="*/ 836 w 409"/>
              <a:gd name="T33" fmla="*/ 694 h 589"/>
              <a:gd name="T34" fmla="*/ 834 w 409"/>
              <a:gd name="T35" fmla="*/ 690 h 589"/>
              <a:gd name="T36" fmla="*/ 756 w 409"/>
              <a:gd name="T37" fmla="*/ 612 h 589"/>
              <a:gd name="T38" fmla="*/ 772 w 409"/>
              <a:gd name="T39" fmla="*/ 680 h 589"/>
              <a:gd name="T40" fmla="*/ 350 w 409"/>
              <a:gd name="T41" fmla="*/ 718 h 589"/>
              <a:gd name="T42" fmla="*/ 730 w 409"/>
              <a:gd name="T43" fmla="*/ 786 h 589"/>
              <a:gd name="T44" fmla="*/ 836 w 409"/>
              <a:gd name="T45" fmla="*/ 486 h 589"/>
              <a:gd name="T46" fmla="*/ 834 w 409"/>
              <a:gd name="T47" fmla="*/ 482 h 589"/>
              <a:gd name="T48" fmla="*/ 730 w 409"/>
              <a:gd name="T49" fmla="*/ 406 h 589"/>
              <a:gd name="T50" fmla="*/ 350 w 409"/>
              <a:gd name="T51" fmla="*/ 475 h 589"/>
              <a:gd name="T52" fmla="*/ 772 w 409"/>
              <a:gd name="T53" fmla="*/ 512 h 589"/>
              <a:gd name="T54" fmla="*/ 730 w 409"/>
              <a:gd name="T55" fmla="*/ 579 h 589"/>
              <a:gd name="T56" fmla="*/ 831 w 409"/>
              <a:gd name="T57" fmla="*/ 505 h 589"/>
              <a:gd name="T58" fmla="*/ 834 w 409"/>
              <a:gd name="T59" fmla="*/ 501 h 589"/>
              <a:gd name="T60" fmla="*/ 836 w 409"/>
              <a:gd name="T61" fmla="*/ 494 h 589"/>
              <a:gd name="T62" fmla="*/ 638 w 409"/>
              <a:gd name="T63" fmla="*/ 803 h 589"/>
              <a:gd name="T64" fmla="*/ 236 w 409"/>
              <a:gd name="T65" fmla="*/ 742 h 589"/>
              <a:gd name="T66" fmla="*/ 137 w 409"/>
              <a:gd name="T67" fmla="*/ 789 h 589"/>
              <a:gd name="T68" fmla="*/ 132 w 409"/>
              <a:gd name="T69" fmla="*/ 796 h 589"/>
              <a:gd name="T70" fmla="*/ 132 w 409"/>
              <a:gd name="T71" fmla="*/ 801 h 589"/>
              <a:gd name="T72" fmla="*/ 132 w 409"/>
              <a:gd name="T73" fmla="*/ 805 h 589"/>
              <a:gd name="T74" fmla="*/ 135 w 409"/>
              <a:gd name="T75" fmla="*/ 810 h 589"/>
              <a:gd name="T76" fmla="*/ 137 w 409"/>
              <a:gd name="T77" fmla="*/ 815 h 589"/>
              <a:gd name="T78" fmla="*/ 236 w 409"/>
              <a:gd name="T79" fmla="*/ 890 h 589"/>
              <a:gd name="T80" fmla="*/ 619 w 409"/>
              <a:gd name="T81" fmla="*/ 822 h 589"/>
              <a:gd name="T82" fmla="*/ 210 w 409"/>
              <a:gd name="T83" fmla="*/ 508 h 589"/>
              <a:gd name="T84" fmla="*/ 135 w 409"/>
              <a:gd name="T85" fmla="*/ 586 h 589"/>
              <a:gd name="T86" fmla="*/ 132 w 409"/>
              <a:gd name="T87" fmla="*/ 593 h 589"/>
              <a:gd name="T88" fmla="*/ 132 w 409"/>
              <a:gd name="T89" fmla="*/ 597 h 589"/>
              <a:gd name="T90" fmla="*/ 132 w 409"/>
              <a:gd name="T91" fmla="*/ 602 h 589"/>
              <a:gd name="T92" fmla="*/ 137 w 409"/>
              <a:gd name="T93" fmla="*/ 609 h 589"/>
              <a:gd name="T94" fmla="*/ 236 w 409"/>
              <a:gd name="T95" fmla="*/ 683 h 589"/>
              <a:gd name="T96" fmla="*/ 196 w 409"/>
              <a:gd name="T97" fmla="*/ 614 h 589"/>
              <a:gd name="T98" fmla="*/ 619 w 409"/>
              <a:gd name="T99" fmla="*/ 576 h 589"/>
              <a:gd name="T100" fmla="*/ 236 w 409"/>
              <a:gd name="T101" fmla="*/ 508 h 58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9"/>
              <a:gd name="T154" fmla="*/ 0 h 589"/>
              <a:gd name="T155" fmla="*/ 409 w 409"/>
              <a:gd name="T156" fmla="*/ 589 h 58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9" h="589">
                <a:moveTo>
                  <a:pt x="401" y="67"/>
                </a:moveTo>
                <a:cubicBezTo>
                  <a:pt x="406" y="67"/>
                  <a:pt x="409" y="64"/>
                  <a:pt x="409" y="59"/>
                </a:cubicBezTo>
                <a:cubicBezTo>
                  <a:pt x="409" y="40"/>
                  <a:pt x="409" y="40"/>
                  <a:pt x="409" y="40"/>
                </a:cubicBezTo>
                <a:cubicBezTo>
                  <a:pt x="409" y="18"/>
                  <a:pt x="392" y="0"/>
                  <a:pt x="369" y="0"/>
                </a:cubicBezTo>
                <a:cubicBezTo>
                  <a:pt x="40" y="0"/>
                  <a:pt x="40" y="0"/>
                  <a:pt x="40" y="0"/>
                </a:cubicBezTo>
                <a:cubicBezTo>
                  <a:pt x="18" y="0"/>
                  <a:pt x="0" y="18"/>
                  <a:pt x="0" y="40"/>
                </a:cubicBezTo>
                <a:cubicBezTo>
                  <a:pt x="0" y="549"/>
                  <a:pt x="0" y="549"/>
                  <a:pt x="0" y="549"/>
                </a:cubicBezTo>
                <a:cubicBezTo>
                  <a:pt x="0" y="571"/>
                  <a:pt x="18" y="589"/>
                  <a:pt x="40" y="589"/>
                </a:cubicBezTo>
                <a:cubicBezTo>
                  <a:pt x="369" y="589"/>
                  <a:pt x="369" y="589"/>
                  <a:pt x="369" y="589"/>
                </a:cubicBezTo>
                <a:cubicBezTo>
                  <a:pt x="392" y="589"/>
                  <a:pt x="409" y="571"/>
                  <a:pt x="409" y="549"/>
                </a:cubicBezTo>
                <a:cubicBezTo>
                  <a:pt x="409" y="91"/>
                  <a:pt x="409" y="91"/>
                  <a:pt x="409" y="91"/>
                </a:cubicBezTo>
                <a:cubicBezTo>
                  <a:pt x="409" y="87"/>
                  <a:pt x="406" y="83"/>
                  <a:pt x="401" y="83"/>
                </a:cubicBezTo>
                <a:cubicBezTo>
                  <a:pt x="397" y="83"/>
                  <a:pt x="393" y="87"/>
                  <a:pt x="393" y="91"/>
                </a:cubicBezTo>
                <a:cubicBezTo>
                  <a:pt x="393" y="549"/>
                  <a:pt x="393" y="549"/>
                  <a:pt x="393" y="549"/>
                </a:cubicBezTo>
                <a:cubicBezTo>
                  <a:pt x="393" y="562"/>
                  <a:pt x="383" y="573"/>
                  <a:pt x="369" y="573"/>
                </a:cubicBezTo>
                <a:cubicBezTo>
                  <a:pt x="40" y="573"/>
                  <a:pt x="40" y="573"/>
                  <a:pt x="40" y="573"/>
                </a:cubicBezTo>
                <a:cubicBezTo>
                  <a:pt x="27" y="573"/>
                  <a:pt x="16" y="562"/>
                  <a:pt x="16" y="549"/>
                </a:cubicBezTo>
                <a:cubicBezTo>
                  <a:pt x="16" y="40"/>
                  <a:pt x="16" y="40"/>
                  <a:pt x="16" y="40"/>
                </a:cubicBezTo>
                <a:cubicBezTo>
                  <a:pt x="16" y="27"/>
                  <a:pt x="27" y="16"/>
                  <a:pt x="40" y="16"/>
                </a:cubicBezTo>
                <a:cubicBezTo>
                  <a:pt x="369" y="16"/>
                  <a:pt x="369" y="16"/>
                  <a:pt x="369" y="16"/>
                </a:cubicBezTo>
                <a:cubicBezTo>
                  <a:pt x="383" y="16"/>
                  <a:pt x="393" y="27"/>
                  <a:pt x="393" y="40"/>
                </a:cubicBezTo>
                <a:cubicBezTo>
                  <a:pt x="393" y="59"/>
                  <a:pt x="393" y="59"/>
                  <a:pt x="393" y="59"/>
                </a:cubicBezTo>
                <a:cubicBezTo>
                  <a:pt x="393" y="64"/>
                  <a:pt x="397" y="67"/>
                  <a:pt x="401" y="67"/>
                </a:cubicBezTo>
                <a:close/>
                <a:moveTo>
                  <a:pt x="148" y="171"/>
                </a:moveTo>
                <a:cubicBezTo>
                  <a:pt x="262" y="171"/>
                  <a:pt x="262" y="171"/>
                  <a:pt x="262" y="171"/>
                </a:cubicBezTo>
                <a:cubicBezTo>
                  <a:pt x="265" y="171"/>
                  <a:pt x="267" y="170"/>
                  <a:pt x="269" y="167"/>
                </a:cubicBezTo>
                <a:cubicBezTo>
                  <a:pt x="270" y="165"/>
                  <a:pt x="270" y="162"/>
                  <a:pt x="269" y="160"/>
                </a:cubicBezTo>
                <a:cubicBezTo>
                  <a:pt x="212" y="46"/>
                  <a:pt x="212" y="46"/>
                  <a:pt x="212" y="46"/>
                </a:cubicBezTo>
                <a:cubicBezTo>
                  <a:pt x="211" y="43"/>
                  <a:pt x="208" y="41"/>
                  <a:pt x="205" y="41"/>
                </a:cubicBezTo>
                <a:cubicBezTo>
                  <a:pt x="202" y="41"/>
                  <a:pt x="199" y="43"/>
                  <a:pt x="198" y="46"/>
                </a:cubicBezTo>
                <a:cubicBezTo>
                  <a:pt x="141" y="160"/>
                  <a:pt x="141" y="160"/>
                  <a:pt x="141" y="160"/>
                </a:cubicBezTo>
                <a:cubicBezTo>
                  <a:pt x="139" y="162"/>
                  <a:pt x="140" y="165"/>
                  <a:pt x="141" y="167"/>
                </a:cubicBezTo>
                <a:cubicBezTo>
                  <a:pt x="142" y="170"/>
                  <a:pt x="145" y="171"/>
                  <a:pt x="148" y="171"/>
                </a:cubicBezTo>
                <a:close/>
                <a:moveTo>
                  <a:pt x="205" y="67"/>
                </a:moveTo>
                <a:cubicBezTo>
                  <a:pt x="249" y="155"/>
                  <a:pt x="249" y="155"/>
                  <a:pt x="249" y="155"/>
                </a:cubicBezTo>
                <a:cubicBezTo>
                  <a:pt x="161" y="155"/>
                  <a:pt x="161" y="155"/>
                  <a:pt x="161" y="155"/>
                </a:cubicBezTo>
                <a:lnTo>
                  <a:pt x="205" y="67"/>
                </a:lnTo>
                <a:close/>
                <a:moveTo>
                  <a:pt x="309" y="333"/>
                </a:moveTo>
                <a:cubicBezTo>
                  <a:pt x="311" y="334"/>
                  <a:pt x="313" y="335"/>
                  <a:pt x="315" y="335"/>
                </a:cubicBezTo>
                <a:cubicBezTo>
                  <a:pt x="317" y="335"/>
                  <a:pt x="319" y="334"/>
                  <a:pt x="320" y="333"/>
                </a:cubicBezTo>
                <a:cubicBezTo>
                  <a:pt x="352" y="302"/>
                  <a:pt x="352" y="302"/>
                  <a:pt x="352" y="302"/>
                </a:cubicBezTo>
                <a:cubicBezTo>
                  <a:pt x="352" y="302"/>
                  <a:pt x="352" y="301"/>
                  <a:pt x="352" y="301"/>
                </a:cubicBezTo>
                <a:cubicBezTo>
                  <a:pt x="352" y="301"/>
                  <a:pt x="352" y="301"/>
                  <a:pt x="353" y="300"/>
                </a:cubicBezTo>
                <a:cubicBezTo>
                  <a:pt x="353" y="300"/>
                  <a:pt x="353" y="300"/>
                  <a:pt x="353" y="300"/>
                </a:cubicBezTo>
                <a:cubicBezTo>
                  <a:pt x="353" y="300"/>
                  <a:pt x="353" y="299"/>
                  <a:pt x="353" y="299"/>
                </a:cubicBezTo>
                <a:cubicBezTo>
                  <a:pt x="354" y="299"/>
                  <a:pt x="354" y="298"/>
                  <a:pt x="354" y="298"/>
                </a:cubicBezTo>
                <a:cubicBezTo>
                  <a:pt x="354" y="298"/>
                  <a:pt x="354" y="298"/>
                  <a:pt x="354" y="297"/>
                </a:cubicBezTo>
                <a:cubicBezTo>
                  <a:pt x="354" y="297"/>
                  <a:pt x="354" y="297"/>
                  <a:pt x="354" y="296"/>
                </a:cubicBezTo>
                <a:cubicBezTo>
                  <a:pt x="354" y="296"/>
                  <a:pt x="354" y="296"/>
                  <a:pt x="354" y="296"/>
                </a:cubicBezTo>
                <a:cubicBezTo>
                  <a:pt x="354" y="296"/>
                  <a:pt x="354" y="296"/>
                  <a:pt x="354" y="296"/>
                </a:cubicBezTo>
                <a:cubicBezTo>
                  <a:pt x="354" y="295"/>
                  <a:pt x="354" y="295"/>
                  <a:pt x="354" y="294"/>
                </a:cubicBezTo>
                <a:cubicBezTo>
                  <a:pt x="354" y="294"/>
                  <a:pt x="354" y="294"/>
                  <a:pt x="354" y="294"/>
                </a:cubicBezTo>
                <a:cubicBezTo>
                  <a:pt x="354" y="293"/>
                  <a:pt x="354" y="293"/>
                  <a:pt x="353" y="293"/>
                </a:cubicBezTo>
                <a:cubicBezTo>
                  <a:pt x="353" y="293"/>
                  <a:pt x="353" y="292"/>
                  <a:pt x="353" y="292"/>
                </a:cubicBezTo>
                <a:cubicBezTo>
                  <a:pt x="353" y="292"/>
                  <a:pt x="353" y="292"/>
                  <a:pt x="353" y="291"/>
                </a:cubicBezTo>
                <a:cubicBezTo>
                  <a:pt x="352" y="291"/>
                  <a:pt x="352" y="291"/>
                  <a:pt x="352" y="290"/>
                </a:cubicBezTo>
                <a:cubicBezTo>
                  <a:pt x="320" y="259"/>
                  <a:pt x="320" y="259"/>
                  <a:pt x="320" y="259"/>
                </a:cubicBezTo>
                <a:cubicBezTo>
                  <a:pt x="317" y="256"/>
                  <a:pt x="312" y="256"/>
                  <a:pt x="309" y="259"/>
                </a:cubicBezTo>
                <a:cubicBezTo>
                  <a:pt x="306" y="262"/>
                  <a:pt x="306" y="267"/>
                  <a:pt x="309" y="270"/>
                </a:cubicBezTo>
                <a:cubicBezTo>
                  <a:pt x="327" y="288"/>
                  <a:pt x="327" y="288"/>
                  <a:pt x="327" y="288"/>
                </a:cubicBezTo>
                <a:cubicBezTo>
                  <a:pt x="148" y="288"/>
                  <a:pt x="148" y="288"/>
                  <a:pt x="148" y="288"/>
                </a:cubicBezTo>
                <a:cubicBezTo>
                  <a:pt x="143" y="288"/>
                  <a:pt x="140" y="291"/>
                  <a:pt x="140" y="296"/>
                </a:cubicBezTo>
                <a:cubicBezTo>
                  <a:pt x="140" y="300"/>
                  <a:pt x="143" y="304"/>
                  <a:pt x="148" y="304"/>
                </a:cubicBezTo>
                <a:cubicBezTo>
                  <a:pt x="327" y="304"/>
                  <a:pt x="327" y="304"/>
                  <a:pt x="327" y="304"/>
                </a:cubicBezTo>
                <a:cubicBezTo>
                  <a:pt x="309" y="322"/>
                  <a:pt x="309" y="322"/>
                  <a:pt x="309" y="322"/>
                </a:cubicBezTo>
                <a:cubicBezTo>
                  <a:pt x="306" y="325"/>
                  <a:pt x="306" y="330"/>
                  <a:pt x="309" y="333"/>
                </a:cubicBezTo>
                <a:close/>
                <a:moveTo>
                  <a:pt x="354" y="208"/>
                </a:moveTo>
                <a:cubicBezTo>
                  <a:pt x="354" y="208"/>
                  <a:pt x="354" y="207"/>
                  <a:pt x="354" y="207"/>
                </a:cubicBezTo>
                <a:cubicBezTo>
                  <a:pt x="354" y="207"/>
                  <a:pt x="354" y="206"/>
                  <a:pt x="354" y="206"/>
                </a:cubicBezTo>
                <a:cubicBezTo>
                  <a:pt x="354" y="206"/>
                  <a:pt x="354" y="206"/>
                  <a:pt x="353" y="205"/>
                </a:cubicBezTo>
                <a:cubicBezTo>
                  <a:pt x="353" y="205"/>
                  <a:pt x="353" y="205"/>
                  <a:pt x="353" y="204"/>
                </a:cubicBezTo>
                <a:cubicBezTo>
                  <a:pt x="353" y="204"/>
                  <a:pt x="353" y="204"/>
                  <a:pt x="353" y="204"/>
                </a:cubicBezTo>
                <a:cubicBezTo>
                  <a:pt x="352" y="204"/>
                  <a:pt x="352" y="203"/>
                  <a:pt x="352" y="203"/>
                </a:cubicBezTo>
                <a:cubicBezTo>
                  <a:pt x="320" y="172"/>
                  <a:pt x="320" y="172"/>
                  <a:pt x="320" y="172"/>
                </a:cubicBezTo>
                <a:cubicBezTo>
                  <a:pt x="317" y="168"/>
                  <a:pt x="312" y="168"/>
                  <a:pt x="309" y="172"/>
                </a:cubicBezTo>
                <a:cubicBezTo>
                  <a:pt x="306" y="175"/>
                  <a:pt x="306" y="180"/>
                  <a:pt x="309" y="183"/>
                </a:cubicBezTo>
                <a:cubicBezTo>
                  <a:pt x="327" y="201"/>
                  <a:pt x="327" y="201"/>
                  <a:pt x="327" y="201"/>
                </a:cubicBezTo>
                <a:cubicBezTo>
                  <a:pt x="148" y="201"/>
                  <a:pt x="148" y="201"/>
                  <a:pt x="148" y="201"/>
                </a:cubicBezTo>
                <a:cubicBezTo>
                  <a:pt x="143" y="201"/>
                  <a:pt x="140" y="204"/>
                  <a:pt x="140" y="209"/>
                </a:cubicBezTo>
                <a:cubicBezTo>
                  <a:pt x="140" y="213"/>
                  <a:pt x="143" y="217"/>
                  <a:pt x="148" y="217"/>
                </a:cubicBezTo>
                <a:cubicBezTo>
                  <a:pt x="327" y="217"/>
                  <a:pt x="327" y="217"/>
                  <a:pt x="327" y="217"/>
                </a:cubicBezTo>
                <a:cubicBezTo>
                  <a:pt x="309" y="234"/>
                  <a:pt x="309" y="234"/>
                  <a:pt x="309" y="234"/>
                </a:cubicBezTo>
                <a:cubicBezTo>
                  <a:pt x="309" y="234"/>
                  <a:pt x="309" y="234"/>
                  <a:pt x="309" y="234"/>
                </a:cubicBezTo>
                <a:cubicBezTo>
                  <a:pt x="306" y="237"/>
                  <a:pt x="306" y="242"/>
                  <a:pt x="309" y="245"/>
                </a:cubicBezTo>
                <a:cubicBezTo>
                  <a:pt x="311" y="247"/>
                  <a:pt x="313" y="248"/>
                  <a:pt x="315" y="248"/>
                </a:cubicBezTo>
                <a:cubicBezTo>
                  <a:pt x="317" y="248"/>
                  <a:pt x="319" y="247"/>
                  <a:pt x="320" y="245"/>
                </a:cubicBezTo>
                <a:cubicBezTo>
                  <a:pt x="352" y="214"/>
                  <a:pt x="352" y="214"/>
                  <a:pt x="352" y="214"/>
                </a:cubicBezTo>
                <a:cubicBezTo>
                  <a:pt x="352" y="214"/>
                  <a:pt x="352" y="213"/>
                  <a:pt x="353" y="213"/>
                </a:cubicBezTo>
                <a:cubicBezTo>
                  <a:pt x="353" y="213"/>
                  <a:pt x="353" y="213"/>
                  <a:pt x="353" y="213"/>
                </a:cubicBezTo>
                <a:cubicBezTo>
                  <a:pt x="353" y="212"/>
                  <a:pt x="353" y="212"/>
                  <a:pt x="353" y="212"/>
                </a:cubicBezTo>
                <a:cubicBezTo>
                  <a:pt x="354" y="211"/>
                  <a:pt x="354" y="211"/>
                  <a:pt x="354" y="211"/>
                </a:cubicBezTo>
                <a:cubicBezTo>
                  <a:pt x="354" y="211"/>
                  <a:pt x="354" y="210"/>
                  <a:pt x="354" y="210"/>
                </a:cubicBezTo>
                <a:cubicBezTo>
                  <a:pt x="354" y="210"/>
                  <a:pt x="354" y="209"/>
                  <a:pt x="354" y="209"/>
                </a:cubicBezTo>
                <a:cubicBezTo>
                  <a:pt x="354" y="209"/>
                  <a:pt x="354" y="209"/>
                  <a:pt x="354" y="209"/>
                </a:cubicBezTo>
                <a:cubicBezTo>
                  <a:pt x="354" y="208"/>
                  <a:pt x="354" y="208"/>
                  <a:pt x="354" y="208"/>
                </a:cubicBezTo>
                <a:close/>
                <a:moveTo>
                  <a:pt x="270" y="340"/>
                </a:moveTo>
                <a:cubicBezTo>
                  <a:pt x="270" y="335"/>
                  <a:pt x="266" y="332"/>
                  <a:pt x="262" y="332"/>
                </a:cubicBezTo>
                <a:cubicBezTo>
                  <a:pt x="83" y="332"/>
                  <a:pt x="83" y="332"/>
                  <a:pt x="83" y="332"/>
                </a:cubicBezTo>
                <a:cubicBezTo>
                  <a:pt x="100" y="314"/>
                  <a:pt x="100" y="314"/>
                  <a:pt x="100" y="314"/>
                </a:cubicBezTo>
                <a:cubicBezTo>
                  <a:pt x="104" y="311"/>
                  <a:pt x="104" y="306"/>
                  <a:pt x="100" y="303"/>
                </a:cubicBezTo>
                <a:cubicBezTo>
                  <a:pt x="97" y="300"/>
                  <a:pt x="92" y="300"/>
                  <a:pt x="89" y="303"/>
                </a:cubicBezTo>
                <a:cubicBezTo>
                  <a:pt x="58" y="334"/>
                  <a:pt x="58" y="334"/>
                  <a:pt x="58" y="334"/>
                </a:cubicBezTo>
                <a:cubicBezTo>
                  <a:pt x="57" y="334"/>
                  <a:pt x="57" y="335"/>
                  <a:pt x="57" y="335"/>
                </a:cubicBezTo>
                <a:cubicBezTo>
                  <a:pt x="57" y="335"/>
                  <a:pt x="57" y="336"/>
                  <a:pt x="57" y="336"/>
                </a:cubicBezTo>
                <a:cubicBezTo>
                  <a:pt x="56" y="336"/>
                  <a:pt x="56" y="336"/>
                  <a:pt x="56" y="337"/>
                </a:cubicBezTo>
                <a:cubicBezTo>
                  <a:pt x="56" y="337"/>
                  <a:pt x="56" y="337"/>
                  <a:pt x="56" y="337"/>
                </a:cubicBezTo>
                <a:cubicBezTo>
                  <a:pt x="56" y="338"/>
                  <a:pt x="56" y="338"/>
                  <a:pt x="56" y="338"/>
                </a:cubicBezTo>
                <a:cubicBezTo>
                  <a:pt x="56" y="339"/>
                  <a:pt x="56" y="339"/>
                  <a:pt x="56" y="339"/>
                </a:cubicBezTo>
                <a:cubicBezTo>
                  <a:pt x="56" y="339"/>
                  <a:pt x="55" y="340"/>
                  <a:pt x="55" y="340"/>
                </a:cubicBezTo>
                <a:cubicBezTo>
                  <a:pt x="55" y="340"/>
                  <a:pt x="56" y="340"/>
                  <a:pt x="56" y="340"/>
                </a:cubicBezTo>
                <a:cubicBezTo>
                  <a:pt x="56" y="340"/>
                  <a:pt x="56" y="341"/>
                  <a:pt x="56" y="341"/>
                </a:cubicBezTo>
                <a:cubicBezTo>
                  <a:pt x="56" y="341"/>
                  <a:pt x="56" y="342"/>
                  <a:pt x="56" y="342"/>
                </a:cubicBezTo>
                <a:cubicBezTo>
                  <a:pt x="56" y="342"/>
                  <a:pt x="56" y="342"/>
                  <a:pt x="56" y="343"/>
                </a:cubicBezTo>
                <a:cubicBezTo>
                  <a:pt x="56" y="343"/>
                  <a:pt x="56" y="343"/>
                  <a:pt x="57" y="343"/>
                </a:cubicBezTo>
                <a:cubicBezTo>
                  <a:pt x="57" y="344"/>
                  <a:pt x="57" y="344"/>
                  <a:pt x="57" y="344"/>
                </a:cubicBezTo>
                <a:cubicBezTo>
                  <a:pt x="57" y="344"/>
                  <a:pt x="57" y="345"/>
                  <a:pt x="58" y="345"/>
                </a:cubicBezTo>
                <a:cubicBezTo>
                  <a:pt x="58" y="345"/>
                  <a:pt x="58" y="345"/>
                  <a:pt x="58" y="345"/>
                </a:cubicBezTo>
                <a:cubicBezTo>
                  <a:pt x="89" y="377"/>
                  <a:pt x="89" y="377"/>
                  <a:pt x="89" y="377"/>
                </a:cubicBezTo>
                <a:cubicBezTo>
                  <a:pt x="91" y="378"/>
                  <a:pt x="93" y="379"/>
                  <a:pt x="95" y="379"/>
                </a:cubicBezTo>
                <a:cubicBezTo>
                  <a:pt x="97" y="379"/>
                  <a:pt x="99" y="378"/>
                  <a:pt x="100" y="377"/>
                </a:cubicBezTo>
                <a:cubicBezTo>
                  <a:pt x="104" y="373"/>
                  <a:pt x="104" y="368"/>
                  <a:pt x="100" y="365"/>
                </a:cubicBezTo>
                <a:cubicBezTo>
                  <a:pt x="83" y="348"/>
                  <a:pt x="83" y="348"/>
                  <a:pt x="83" y="348"/>
                </a:cubicBezTo>
                <a:cubicBezTo>
                  <a:pt x="262" y="348"/>
                  <a:pt x="262" y="348"/>
                  <a:pt x="262" y="348"/>
                </a:cubicBezTo>
                <a:cubicBezTo>
                  <a:pt x="266" y="348"/>
                  <a:pt x="270" y="344"/>
                  <a:pt x="270" y="340"/>
                </a:cubicBezTo>
                <a:close/>
                <a:moveTo>
                  <a:pt x="100" y="215"/>
                </a:moveTo>
                <a:cubicBezTo>
                  <a:pt x="97" y="212"/>
                  <a:pt x="92" y="212"/>
                  <a:pt x="89" y="215"/>
                </a:cubicBezTo>
                <a:cubicBezTo>
                  <a:pt x="58" y="246"/>
                  <a:pt x="58" y="246"/>
                  <a:pt x="58" y="246"/>
                </a:cubicBezTo>
                <a:cubicBezTo>
                  <a:pt x="57" y="247"/>
                  <a:pt x="57" y="247"/>
                  <a:pt x="57" y="248"/>
                </a:cubicBezTo>
                <a:cubicBezTo>
                  <a:pt x="57" y="248"/>
                  <a:pt x="57" y="248"/>
                  <a:pt x="57" y="248"/>
                </a:cubicBezTo>
                <a:cubicBezTo>
                  <a:pt x="56" y="248"/>
                  <a:pt x="56" y="249"/>
                  <a:pt x="56" y="249"/>
                </a:cubicBezTo>
                <a:cubicBezTo>
                  <a:pt x="56" y="249"/>
                  <a:pt x="56" y="249"/>
                  <a:pt x="56" y="250"/>
                </a:cubicBezTo>
                <a:cubicBezTo>
                  <a:pt x="56" y="250"/>
                  <a:pt x="56" y="250"/>
                  <a:pt x="56" y="251"/>
                </a:cubicBezTo>
                <a:cubicBezTo>
                  <a:pt x="56" y="251"/>
                  <a:pt x="56" y="251"/>
                  <a:pt x="56" y="252"/>
                </a:cubicBezTo>
                <a:cubicBezTo>
                  <a:pt x="56" y="252"/>
                  <a:pt x="55" y="252"/>
                  <a:pt x="55" y="252"/>
                </a:cubicBezTo>
                <a:cubicBezTo>
                  <a:pt x="55" y="252"/>
                  <a:pt x="56" y="253"/>
                  <a:pt x="56" y="253"/>
                </a:cubicBezTo>
                <a:cubicBezTo>
                  <a:pt x="56" y="253"/>
                  <a:pt x="56" y="253"/>
                  <a:pt x="56" y="254"/>
                </a:cubicBezTo>
                <a:cubicBezTo>
                  <a:pt x="56" y="254"/>
                  <a:pt x="56" y="254"/>
                  <a:pt x="56" y="255"/>
                </a:cubicBezTo>
                <a:cubicBezTo>
                  <a:pt x="56" y="255"/>
                  <a:pt x="56" y="255"/>
                  <a:pt x="56" y="255"/>
                </a:cubicBezTo>
                <a:cubicBezTo>
                  <a:pt x="56" y="256"/>
                  <a:pt x="56" y="256"/>
                  <a:pt x="57" y="256"/>
                </a:cubicBezTo>
                <a:cubicBezTo>
                  <a:pt x="57" y="256"/>
                  <a:pt x="57" y="257"/>
                  <a:pt x="57" y="257"/>
                </a:cubicBezTo>
                <a:cubicBezTo>
                  <a:pt x="57" y="257"/>
                  <a:pt x="57" y="258"/>
                  <a:pt x="58" y="258"/>
                </a:cubicBezTo>
                <a:cubicBezTo>
                  <a:pt x="89" y="289"/>
                  <a:pt x="89" y="289"/>
                  <a:pt x="89" y="289"/>
                </a:cubicBezTo>
                <a:cubicBezTo>
                  <a:pt x="91" y="291"/>
                  <a:pt x="93" y="291"/>
                  <a:pt x="95" y="291"/>
                </a:cubicBezTo>
                <a:cubicBezTo>
                  <a:pt x="97" y="291"/>
                  <a:pt x="99" y="291"/>
                  <a:pt x="100" y="289"/>
                </a:cubicBezTo>
                <a:cubicBezTo>
                  <a:pt x="104" y="286"/>
                  <a:pt x="104" y="281"/>
                  <a:pt x="100" y="278"/>
                </a:cubicBezTo>
                <a:cubicBezTo>
                  <a:pt x="100" y="278"/>
                  <a:pt x="100" y="278"/>
                  <a:pt x="100" y="278"/>
                </a:cubicBezTo>
                <a:cubicBezTo>
                  <a:pt x="83" y="260"/>
                  <a:pt x="83" y="260"/>
                  <a:pt x="83" y="260"/>
                </a:cubicBezTo>
                <a:cubicBezTo>
                  <a:pt x="262" y="260"/>
                  <a:pt x="262" y="260"/>
                  <a:pt x="262" y="260"/>
                </a:cubicBezTo>
                <a:cubicBezTo>
                  <a:pt x="266" y="260"/>
                  <a:pt x="270" y="257"/>
                  <a:pt x="270" y="252"/>
                </a:cubicBezTo>
                <a:cubicBezTo>
                  <a:pt x="270" y="248"/>
                  <a:pt x="266" y="244"/>
                  <a:pt x="262" y="244"/>
                </a:cubicBezTo>
                <a:cubicBezTo>
                  <a:pt x="83" y="244"/>
                  <a:pt x="83" y="244"/>
                  <a:pt x="83" y="244"/>
                </a:cubicBezTo>
                <a:cubicBezTo>
                  <a:pt x="100" y="227"/>
                  <a:pt x="100" y="227"/>
                  <a:pt x="100" y="227"/>
                </a:cubicBezTo>
                <a:cubicBezTo>
                  <a:pt x="104" y="223"/>
                  <a:pt x="104" y="218"/>
                  <a:pt x="100" y="2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sv-SE" sz="700" b="0" i="0" u="none" strike="noStrike" kern="1200" cap="none" spc="0" normalizeH="0" baseline="0" noProof="0">
              <a:ln>
                <a:noFill/>
              </a:ln>
              <a:solidFill>
                <a:srgbClr val="575A5B"/>
              </a:solidFill>
              <a:effectLst/>
              <a:uLnTx/>
              <a:uFillTx/>
              <a:ea typeface="+mn-ea"/>
              <a:cs typeface="+mn-cs"/>
            </a:endParaRPr>
          </a:p>
        </p:txBody>
      </p:sp>
      <p:sp>
        <p:nvSpPr>
          <p:cNvPr id="125" name="Text Box 5"/>
          <p:cNvSpPr txBox="1">
            <a:spLocks noChangeAspect="1" noChangeArrowheads="1"/>
          </p:cNvSpPr>
          <p:nvPr/>
        </p:nvSpPr>
        <p:spPr bwMode="auto">
          <a:xfrm>
            <a:off x="2791501" y="3147592"/>
            <a:ext cx="238836" cy="36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50000"/>
              </a:spcBef>
              <a:spcAft>
                <a:spcPct val="0"/>
              </a:spcAft>
              <a:defRPr sz="2000">
                <a:solidFill>
                  <a:schemeClr val="tx1"/>
                </a:solidFill>
                <a:latin typeface="Arial" pitchFamily="34" charset="0"/>
              </a:defRPr>
            </a:lvl6pPr>
            <a:lvl7pPr marL="2971800" indent="-228600" eaLnBrk="0" fontAlgn="base" hangingPunct="0">
              <a:spcBef>
                <a:spcPct val="50000"/>
              </a:spcBef>
              <a:spcAft>
                <a:spcPct val="0"/>
              </a:spcAft>
              <a:defRPr sz="2000">
                <a:solidFill>
                  <a:schemeClr val="tx1"/>
                </a:solidFill>
                <a:latin typeface="Arial" pitchFamily="34" charset="0"/>
              </a:defRPr>
            </a:lvl7pPr>
            <a:lvl8pPr marL="3429000" indent="-228600" eaLnBrk="0" fontAlgn="base" hangingPunct="0">
              <a:spcBef>
                <a:spcPct val="50000"/>
              </a:spcBef>
              <a:spcAft>
                <a:spcPct val="0"/>
              </a:spcAft>
              <a:defRPr sz="2000">
                <a:solidFill>
                  <a:schemeClr val="tx1"/>
                </a:solidFill>
                <a:latin typeface="Arial" pitchFamily="34" charset="0"/>
              </a:defRPr>
            </a:lvl8pPr>
            <a:lvl9pPr marL="3886200" indent="-228600" eaLnBrk="0" fontAlgn="base" hangingPunct="0">
              <a:spcBef>
                <a:spcPct val="50000"/>
              </a:spcBef>
              <a:spcAft>
                <a:spcPct val="0"/>
              </a:spcAft>
              <a:defRPr sz="2000">
                <a:solidFill>
                  <a:schemeClr val="tx1"/>
                </a:solidFill>
                <a:latin typeface="Arial" pitchFamily="34" charset="0"/>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altLang="sv-SE" sz="300" b="0" i="0" u="none" strike="noStrike" kern="1200" cap="none" spc="0" normalizeH="0" baseline="0" noProof="0">
                <a:ln>
                  <a:noFill/>
                </a:ln>
                <a:solidFill>
                  <a:srgbClr val="575A5B"/>
                </a:solidFill>
                <a:effectLst/>
                <a:uLnTx/>
                <a:uFillTx/>
                <a:latin typeface="+mn-lt"/>
                <a:ea typeface="MS PGothic" pitchFamily="34" charset="-128"/>
                <a:cs typeface="+mn-cs"/>
              </a:rPr>
              <a:t>APN 1</a:t>
            </a:r>
            <a:endParaRPr kumimoji="0" lang="sv-SE" altLang="sv-SE" sz="300" b="0" i="0" u="none" strike="noStrike" kern="1200" cap="none" spc="0" normalizeH="0" baseline="0" noProof="0">
              <a:ln>
                <a:noFill/>
              </a:ln>
              <a:solidFill>
                <a:srgbClr val="575A5B"/>
              </a:solidFill>
              <a:effectLst/>
              <a:uLnTx/>
              <a:uFillTx/>
              <a:latin typeface="+mn-lt"/>
              <a:ea typeface="MS PGothic" pitchFamily="34" charset="-128"/>
              <a:cs typeface="+mn-cs"/>
            </a:endParaRPr>
          </a:p>
        </p:txBody>
      </p:sp>
      <p:sp>
        <p:nvSpPr>
          <p:cNvPr id="126" name="AutoShape 343"/>
          <p:cNvSpPr>
            <a:spLocks noChangeAspect="1" noChangeArrowheads="1"/>
          </p:cNvSpPr>
          <p:nvPr/>
        </p:nvSpPr>
        <p:spPr bwMode="auto">
          <a:xfrm>
            <a:off x="2770530" y="2858761"/>
            <a:ext cx="280778" cy="382194"/>
          </a:xfrm>
          <a:prstGeom prst="roundRect">
            <a:avLst>
              <a:gd name="adj" fmla="val 9542"/>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round/>
                <a:headEnd/>
                <a:tailEnd/>
              </a14:hiddenLine>
            </a:ext>
          </a:extLst>
        </p:spPr>
        <p:txBody>
          <a:bodyPr wrap="none" lIns="0" rIns="0"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50000"/>
              </a:spcBef>
              <a:spcAft>
                <a:spcPct val="0"/>
              </a:spcAft>
              <a:defRPr sz="2000">
                <a:solidFill>
                  <a:schemeClr val="tx1"/>
                </a:solidFill>
                <a:latin typeface="Arial" pitchFamily="34" charset="0"/>
              </a:defRPr>
            </a:lvl6pPr>
            <a:lvl7pPr marL="2971800" indent="-228600" eaLnBrk="0" fontAlgn="base" hangingPunct="0">
              <a:spcBef>
                <a:spcPct val="50000"/>
              </a:spcBef>
              <a:spcAft>
                <a:spcPct val="0"/>
              </a:spcAft>
              <a:defRPr sz="2000">
                <a:solidFill>
                  <a:schemeClr val="tx1"/>
                </a:solidFill>
                <a:latin typeface="Arial" pitchFamily="34" charset="0"/>
              </a:defRPr>
            </a:lvl7pPr>
            <a:lvl8pPr marL="3429000" indent="-228600" eaLnBrk="0" fontAlgn="base" hangingPunct="0">
              <a:spcBef>
                <a:spcPct val="50000"/>
              </a:spcBef>
              <a:spcAft>
                <a:spcPct val="0"/>
              </a:spcAft>
              <a:defRPr sz="2000">
                <a:solidFill>
                  <a:schemeClr val="tx1"/>
                </a:solidFill>
                <a:latin typeface="Arial" pitchFamily="34" charset="0"/>
              </a:defRPr>
            </a:lvl8pPr>
            <a:lvl9pPr marL="3886200" indent="-228600" eaLnBrk="0" fontAlgn="base" hangingPunct="0">
              <a:spcBef>
                <a:spcPct val="50000"/>
              </a:spcBef>
              <a:spcAft>
                <a:spcPct val="0"/>
              </a:spcAft>
              <a:defRPr sz="2000">
                <a:solidFill>
                  <a:schemeClr val="tx1"/>
                </a:solidFill>
                <a:latin typeface="Arial"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sv-SE" altLang="sv-SE" sz="100" b="0" i="0" u="none" strike="noStrike" kern="1200" cap="none" spc="0" normalizeH="0" baseline="0" noProof="0">
              <a:ln>
                <a:noFill/>
              </a:ln>
              <a:solidFill>
                <a:srgbClr val="575A5B"/>
              </a:solidFill>
              <a:effectLst/>
              <a:uLnTx/>
              <a:uFillTx/>
              <a:latin typeface="+mn-lt"/>
              <a:ea typeface="MS PGothic" pitchFamily="34" charset="-128"/>
              <a:cs typeface="+mn-cs"/>
            </a:endParaRPr>
          </a:p>
        </p:txBody>
      </p:sp>
      <p:sp>
        <p:nvSpPr>
          <p:cNvPr id="127" name="Sexhörning 63"/>
          <p:cNvSpPr/>
          <p:nvPr/>
        </p:nvSpPr>
        <p:spPr bwMode="auto">
          <a:xfrm>
            <a:off x="2941052" y="4053255"/>
            <a:ext cx="572942" cy="443110"/>
          </a:xfrm>
          <a:prstGeom prst="hexagon">
            <a:avLst/>
          </a:prstGeom>
          <a:solidFill>
            <a:schemeClr val="bg1">
              <a:alpha val="11000"/>
            </a:schemeClr>
          </a:solidFill>
          <a:ln w="6350" cap="flat" cmpd="sng" algn="ctr">
            <a:solidFill>
              <a:schemeClr val="tx2"/>
            </a:solidFill>
            <a:prstDash val="solid"/>
            <a:round/>
            <a:headEnd type="none" w="med" len="med"/>
            <a:tailEnd type="none" w="med" len="med"/>
          </a:ln>
          <a:effectLst/>
        </p:spPr>
        <p:txBody>
          <a:bodyPr vert="horz" wrap="none" lIns="71988" tIns="45718" rIns="71988" bIns="45718" numCol="1" rtlCol="0" anchor="t" anchorCtr="0" compatLnSpc="1">
            <a:prstTxWarp prst="textNoShape">
              <a:avLst/>
            </a:prstTxWarp>
          </a:bodyPr>
          <a:lstStyle/>
          <a:p>
            <a:pPr marL="0" marR="0" lvl="0" indent="0" algn="l" defTabSz="914196" rtl="0" eaLnBrk="1" fontAlgn="base" latinLnBrk="0" hangingPunct="1">
              <a:lnSpc>
                <a:spcPct val="100000"/>
              </a:lnSpc>
              <a:spcBef>
                <a:spcPct val="50000"/>
              </a:spcBef>
              <a:spcAft>
                <a:spcPct val="0"/>
              </a:spcAft>
              <a:buClrTx/>
              <a:buSzTx/>
              <a:buFontTx/>
              <a:buNone/>
              <a:tabLst/>
              <a:defRPr/>
            </a:pPr>
            <a:endParaRPr kumimoji="0" lang="sv-SE" sz="1400" b="0" i="0" u="none" strike="noStrike" kern="1200" cap="none" spc="0" normalizeH="0" baseline="0" noProof="0">
              <a:ln>
                <a:noFill/>
              </a:ln>
              <a:solidFill>
                <a:srgbClr val="575A5B"/>
              </a:solidFill>
              <a:effectLst/>
              <a:uLnTx/>
              <a:uFillTx/>
              <a:ea typeface="+mn-ea"/>
              <a:cs typeface="+mn-cs"/>
            </a:endParaRPr>
          </a:p>
        </p:txBody>
      </p:sp>
      <p:sp>
        <p:nvSpPr>
          <p:cNvPr id="128" name="Freeform 61"/>
          <p:cNvSpPr>
            <a:spLocks noChangeAspect="1" noEditPoints="1"/>
          </p:cNvSpPr>
          <p:nvPr/>
        </p:nvSpPr>
        <p:spPr bwMode="auto">
          <a:xfrm>
            <a:off x="3095387" y="4095717"/>
            <a:ext cx="241831" cy="346934"/>
          </a:xfrm>
          <a:custGeom>
            <a:avLst/>
            <a:gdLst>
              <a:gd name="T0" fmla="*/ 350 w 292"/>
              <a:gd name="T1" fmla="*/ 484 h 444"/>
              <a:gd name="T2" fmla="*/ 16 w 292"/>
              <a:gd name="T3" fmla="*/ 484 h 444"/>
              <a:gd name="T4" fmla="*/ 16 w 292"/>
              <a:gd name="T5" fmla="*/ 101 h 444"/>
              <a:gd name="T6" fmla="*/ 350 w 292"/>
              <a:gd name="T7" fmla="*/ 101 h 444"/>
              <a:gd name="T8" fmla="*/ 370 w 292"/>
              <a:gd name="T9" fmla="*/ 142 h 444"/>
              <a:gd name="T10" fmla="*/ 338 w 292"/>
              <a:gd name="T11" fmla="*/ 16 h 444"/>
              <a:gd name="T12" fmla="*/ 261 w 292"/>
              <a:gd name="T13" fmla="*/ 16 h 444"/>
              <a:gd name="T14" fmla="*/ 0 w 292"/>
              <a:gd name="T15" fmla="*/ 101 h 444"/>
              <a:gd name="T16" fmla="*/ 0 w 292"/>
              <a:gd name="T17" fmla="*/ 484 h 444"/>
              <a:gd name="T18" fmla="*/ 370 w 292"/>
              <a:gd name="T19" fmla="*/ 484 h 444"/>
              <a:gd name="T20" fmla="*/ 335 w 292"/>
              <a:gd name="T21" fmla="*/ 239 h 444"/>
              <a:gd name="T22" fmla="*/ 296 w 292"/>
              <a:gd name="T23" fmla="*/ 68 h 444"/>
              <a:gd name="T24" fmla="*/ 37 w 292"/>
              <a:gd name="T25" fmla="*/ 110 h 444"/>
              <a:gd name="T26" fmla="*/ 77 w 292"/>
              <a:gd name="T27" fmla="*/ 279 h 444"/>
              <a:gd name="T28" fmla="*/ 335 w 292"/>
              <a:gd name="T29" fmla="*/ 239 h 444"/>
              <a:gd name="T30" fmla="*/ 296 w 292"/>
              <a:gd name="T31" fmla="*/ 259 h 444"/>
              <a:gd name="T32" fmla="*/ 53 w 292"/>
              <a:gd name="T33" fmla="*/ 239 h 444"/>
              <a:gd name="T34" fmla="*/ 77 w 292"/>
              <a:gd name="T35" fmla="*/ 94 h 444"/>
              <a:gd name="T36" fmla="*/ 315 w 292"/>
              <a:gd name="T37" fmla="*/ 110 h 444"/>
              <a:gd name="T38" fmla="*/ 151 w 292"/>
              <a:gd name="T39" fmla="*/ 511 h 444"/>
              <a:gd name="T40" fmla="*/ 143 w 292"/>
              <a:gd name="T41" fmla="*/ 502 h 444"/>
              <a:gd name="T42" fmla="*/ 195 w 292"/>
              <a:gd name="T43" fmla="*/ 502 h 444"/>
              <a:gd name="T44" fmla="*/ 219 w 292"/>
              <a:gd name="T45" fmla="*/ 511 h 444"/>
              <a:gd name="T46" fmla="*/ 209 w 292"/>
              <a:gd name="T47" fmla="*/ 502 h 444"/>
              <a:gd name="T48" fmla="*/ 104 w 292"/>
              <a:gd name="T49" fmla="*/ 299 h 444"/>
              <a:gd name="T50" fmla="*/ 51 w 292"/>
              <a:gd name="T51" fmla="*/ 330 h 444"/>
              <a:gd name="T52" fmla="*/ 127 w 292"/>
              <a:gd name="T53" fmla="*/ 330 h 444"/>
              <a:gd name="T54" fmla="*/ 204 w 292"/>
              <a:gd name="T55" fmla="*/ 350 h 444"/>
              <a:gd name="T56" fmla="*/ 204 w 292"/>
              <a:gd name="T57" fmla="*/ 299 h 444"/>
              <a:gd name="T58" fmla="*/ 147 w 292"/>
              <a:gd name="T59" fmla="*/ 330 h 444"/>
              <a:gd name="T60" fmla="*/ 302 w 292"/>
              <a:gd name="T61" fmla="*/ 299 h 444"/>
              <a:gd name="T62" fmla="*/ 246 w 292"/>
              <a:gd name="T63" fmla="*/ 330 h 444"/>
              <a:gd name="T64" fmla="*/ 322 w 292"/>
              <a:gd name="T65" fmla="*/ 330 h 444"/>
              <a:gd name="T66" fmla="*/ 104 w 292"/>
              <a:gd name="T67" fmla="*/ 363 h 444"/>
              <a:gd name="T68" fmla="*/ 51 w 292"/>
              <a:gd name="T69" fmla="*/ 395 h 444"/>
              <a:gd name="T70" fmla="*/ 127 w 292"/>
              <a:gd name="T71" fmla="*/ 395 h 444"/>
              <a:gd name="T72" fmla="*/ 168 w 292"/>
              <a:gd name="T73" fmla="*/ 413 h 444"/>
              <a:gd name="T74" fmla="*/ 224 w 292"/>
              <a:gd name="T75" fmla="*/ 382 h 444"/>
              <a:gd name="T76" fmla="*/ 147 w 292"/>
              <a:gd name="T77" fmla="*/ 382 h 444"/>
              <a:gd name="T78" fmla="*/ 302 w 292"/>
              <a:gd name="T79" fmla="*/ 363 h 444"/>
              <a:gd name="T80" fmla="*/ 246 w 292"/>
              <a:gd name="T81" fmla="*/ 395 h 444"/>
              <a:gd name="T82" fmla="*/ 322 w 292"/>
              <a:gd name="T83" fmla="*/ 395 h 444"/>
              <a:gd name="T84" fmla="*/ 71 w 292"/>
              <a:gd name="T85" fmla="*/ 426 h 444"/>
              <a:gd name="T86" fmla="*/ 71 w 292"/>
              <a:gd name="T87" fmla="*/ 476 h 444"/>
              <a:gd name="T88" fmla="*/ 127 w 292"/>
              <a:gd name="T89" fmla="*/ 447 h 444"/>
              <a:gd name="T90" fmla="*/ 224 w 292"/>
              <a:gd name="T91" fmla="*/ 447 h 444"/>
              <a:gd name="T92" fmla="*/ 147 w 292"/>
              <a:gd name="T93" fmla="*/ 447 h 444"/>
              <a:gd name="T94" fmla="*/ 204 w 292"/>
              <a:gd name="T95" fmla="*/ 476 h 444"/>
              <a:gd name="T96" fmla="*/ 266 w 292"/>
              <a:gd name="T97" fmla="*/ 426 h 444"/>
              <a:gd name="T98" fmla="*/ 266 w 292"/>
              <a:gd name="T99" fmla="*/ 476 h 444"/>
              <a:gd name="T100" fmla="*/ 322 w 292"/>
              <a:gd name="T101" fmla="*/ 447 h 44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92"/>
              <a:gd name="T154" fmla="*/ 0 h 444"/>
              <a:gd name="T155" fmla="*/ 292 w 292"/>
              <a:gd name="T156" fmla="*/ 444 h 44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92" h="444">
                <a:moveTo>
                  <a:pt x="284" y="141"/>
                </a:moveTo>
                <a:cubicBezTo>
                  <a:pt x="280" y="141"/>
                  <a:pt x="276" y="144"/>
                  <a:pt x="276" y="149"/>
                </a:cubicBezTo>
                <a:cubicBezTo>
                  <a:pt x="276" y="396"/>
                  <a:pt x="276" y="396"/>
                  <a:pt x="276" y="396"/>
                </a:cubicBezTo>
                <a:cubicBezTo>
                  <a:pt x="276" y="414"/>
                  <a:pt x="262" y="428"/>
                  <a:pt x="244" y="428"/>
                </a:cubicBezTo>
                <a:cubicBezTo>
                  <a:pt x="49" y="428"/>
                  <a:pt x="49" y="428"/>
                  <a:pt x="49" y="428"/>
                </a:cubicBezTo>
                <a:cubicBezTo>
                  <a:pt x="31" y="428"/>
                  <a:pt x="16" y="414"/>
                  <a:pt x="16" y="396"/>
                </a:cubicBezTo>
                <a:cubicBezTo>
                  <a:pt x="16" y="333"/>
                  <a:pt x="16" y="333"/>
                  <a:pt x="16" y="333"/>
                </a:cubicBezTo>
                <a:cubicBezTo>
                  <a:pt x="16" y="311"/>
                  <a:pt x="16" y="311"/>
                  <a:pt x="16" y="311"/>
                </a:cubicBezTo>
                <a:cubicBezTo>
                  <a:pt x="16" y="81"/>
                  <a:pt x="16" y="81"/>
                  <a:pt x="16" y="81"/>
                </a:cubicBezTo>
                <a:cubicBezTo>
                  <a:pt x="16" y="63"/>
                  <a:pt x="31" y="49"/>
                  <a:pt x="49" y="49"/>
                </a:cubicBezTo>
                <a:cubicBezTo>
                  <a:pt x="244" y="49"/>
                  <a:pt x="244" y="49"/>
                  <a:pt x="244" y="49"/>
                </a:cubicBezTo>
                <a:cubicBezTo>
                  <a:pt x="262" y="49"/>
                  <a:pt x="276" y="63"/>
                  <a:pt x="276" y="81"/>
                </a:cubicBezTo>
                <a:cubicBezTo>
                  <a:pt x="276" y="116"/>
                  <a:pt x="276" y="116"/>
                  <a:pt x="276" y="116"/>
                </a:cubicBezTo>
                <a:cubicBezTo>
                  <a:pt x="276" y="121"/>
                  <a:pt x="280" y="124"/>
                  <a:pt x="284" y="124"/>
                </a:cubicBezTo>
                <a:cubicBezTo>
                  <a:pt x="289" y="124"/>
                  <a:pt x="292" y="121"/>
                  <a:pt x="292" y="116"/>
                </a:cubicBezTo>
                <a:cubicBezTo>
                  <a:pt x="292" y="81"/>
                  <a:pt x="292" y="81"/>
                  <a:pt x="292" y="81"/>
                </a:cubicBezTo>
                <a:cubicBezTo>
                  <a:pt x="292" y="62"/>
                  <a:pt x="282" y="46"/>
                  <a:pt x="266" y="38"/>
                </a:cubicBezTo>
                <a:cubicBezTo>
                  <a:pt x="266" y="16"/>
                  <a:pt x="266" y="16"/>
                  <a:pt x="266" y="16"/>
                </a:cubicBezTo>
                <a:cubicBezTo>
                  <a:pt x="266" y="7"/>
                  <a:pt x="259" y="0"/>
                  <a:pt x="250" y="0"/>
                </a:cubicBezTo>
                <a:cubicBezTo>
                  <a:pt x="222" y="0"/>
                  <a:pt x="222" y="0"/>
                  <a:pt x="222" y="0"/>
                </a:cubicBezTo>
                <a:cubicBezTo>
                  <a:pt x="213" y="0"/>
                  <a:pt x="206" y="7"/>
                  <a:pt x="206" y="16"/>
                </a:cubicBezTo>
                <a:cubicBezTo>
                  <a:pt x="206" y="33"/>
                  <a:pt x="206" y="33"/>
                  <a:pt x="206" y="33"/>
                </a:cubicBezTo>
                <a:cubicBezTo>
                  <a:pt x="49" y="33"/>
                  <a:pt x="49" y="33"/>
                  <a:pt x="49" y="33"/>
                </a:cubicBezTo>
                <a:cubicBezTo>
                  <a:pt x="22" y="33"/>
                  <a:pt x="0" y="55"/>
                  <a:pt x="0" y="81"/>
                </a:cubicBezTo>
                <a:cubicBezTo>
                  <a:pt x="0" y="311"/>
                  <a:pt x="0" y="311"/>
                  <a:pt x="0" y="311"/>
                </a:cubicBezTo>
                <a:cubicBezTo>
                  <a:pt x="0" y="333"/>
                  <a:pt x="0" y="333"/>
                  <a:pt x="0" y="333"/>
                </a:cubicBezTo>
                <a:cubicBezTo>
                  <a:pt x="0" y="396"/>
                  <a:pt x="0" y="396"/>
                  <a:pt x="0" y="396"/>
                </a:cubicBezTo>
                <a:cubicBezTo>
                  <a:pt x="0" y="423"/>
                  <a:pt x="22" y="444"/>
                  <a:pt x="49" y="444"/>
                </a:cubicBezTo>
                <a:cubicBezTo>
                  <a:pt x="244" y="444"/>
                  <a:pt x="244" y="444"/>
                  <a:pt x="244" y="444"/>
                </a:cubicBezTo>
                <a:cubicBezTo>
                  <a:pt x="271" y="444"/>
                  <a:pt x="292" y="423"/>
                  <a:pt x="292" y="396"/>
                </a:cubicBezTo>
                <a:cubicBezTo>
                  <a:pt x="292" y="149"/>
                  <a:pt x="292" y="149"/>
                  <a:pt x="292" y="149"/>
                </a:cubicBezTo>
                <a:cubicBezTo>
                  <a:pt x="292" y="144"/>
                  <a:pt x="289" y="141"/>
                  <a:pt x="284" y="141"/>
                </a:cubicBezTo>
                <a:close/>
                <a:moveTo>
                  <a:pt x="265" y="196"/>
                </a:moveTo>
                <a:cubicBezTo>
                  <a:pt x="265" y="90"/>
                  <a:pt x="265" y="90"/>
                  <a:pt x="265" y="90"/>
                </a:cubicBezTo>
                <a:cubicBezTo>
                  <a:pt x="265" y="81"/>
                  <a:pt x="264" y="72"/>
                  <a:pt x="257" y="66"/>
                </a:cubicBezTo>
                <a:cubicBezTo>
                  <a:pt x="251" y="60"/>
                  <a:pt x="243" y="58"/>
                  <a:pt x="233" y="58"/>
                </a:cubicBezTo>
                <a:cubicBezTo>
                  <a:pt x="60" y="58"/>
                  <a:pt x="60" y="58"/>
                  <a:pt x="60" y="58"/>
                </a:cubicBezTo>
                <a:cubicBezTo>
                  <a:pt x="50" y="58"/>
                  <a:pt x="42" y="60"/>
                  <a:pt x="35" y="66"/>
                </a:cubicBezTo>
                <a:cubicBezTo>
                  <a:pt x="29" y="72"/>
                  <a:pt x="27" y="81"/>
                  <a:pt x="27" y="90"/>
                </a:cubicBezTo>
                <a:cubicBezTo>
                  <a:pt x="27" y="196"/>
                  <a:pt x="27" y="196"/>
                  <a:pt x="27" y="196"/>
                </a:cubicBezTo>
                <a:cubicBezTo>
                  <a:pt x="27" y="206"/>
                  <a:pt x="29" y="214"/>
                  <a:pt x="35" y="221"/>
                </a:cubicBezTo>
                <a:cubicBezTo>
                  <a:pt x="42" y="227"/>
                  <a:pt x="50" y="228"/>
                  <a:pt x="60" y="228"/>
                </a:cubicBezTo>
                <a:cubicBezTo>
                  <a:pt x="233" y="228"/>
                  <a:pt x="233" y="228"/>
                  <a:pt x="233" y="228"/>
                </a:cubicBezTo>
                <a:cubicBezTo>
                  <a:pt x="243" y="228"/>
                  <a:pt x="251" y="227"/>
                  <a:pt x="257" y="221"/>
                </a:cubicBezTo>
                <a:cubicBezTo>
                  <a:pt x="264" y="214"/>
                  <a:pt x="265" y="206"/>
                  <a:pt x="265" y="196"/>
                </a:cubicBezTo>
                <a:close/>
                <a:moveTo>
                  <a:pt x="249" y="196"/>
                </a:moveTo>
                <a:cubicBezTo>
                  <a:pt x="249" y="204"/>
                  <a:pt x="248" y="208"/>
                  <a:pt x="246" y="209"/>
                </a:cubicBezTo>
                <a:cubicBezTo>
                  <a:pt x="245" y="211"/>
                  <a:pt x="241" y="212"/>
                  <a:pt x="233" y="212"/>
                </a:cubicBezTo>
                <a:cubicBezTo>
                  <a:pt x="60" y="212"/>
                  <a:pt x="60" y="212"/>
                  <a:pt x="60" y="212"/>
                </a:cubicBezTo>
                <a:cubicBezTo>
                  <a:pt x="52" y="212"/>
                  <a:pt x="48" y="211"/>
                  <a:pt x="47" y="209"/>
                </a:cubicBezTo>
                <a:cubicBezTo>
                  <a:pt x="45" y="208"/>
                  <a:pt x="43" y="204"/>
                  <a:pt x="43" y="196"/>
                </a:cubicBezTo>
                <a:cubicBezTo>
                  <a:pt x="43" y="90"/>
                  <a:pt x="43" y="90"/>
                  <a:pt x="43" y="90"/>
                </a:cubicBezTo>
                <a:cubicBezTo>
                  <a:pt x="43" y="82"/>
                  <a:pt x="45" y="79"/>
                  <a:pt x="47" y="77"/>
                </a:cubicBezTo>
                <a:cubicBezTo>
                  <a:pt x="48" y="76"/>
                  <a:pt x="52" y="74"/>
                  <a:pt x="60" y="74"/>
                </a:cubicBezTo>
                <a:cubicBezTo>
                  <a:pt x="233" y="74"/>
                  <a:pt x="233" y="74"/>
                  <a:pt x="233" y="74"/>
                </a:cubicBezTo>
                <a:cubicBezTo>
                  <a:pt x="241" y="74"/>
                  <a:pt x="245" y="76"/>
                  <a:pt x="246" y="77"/>
                </a:cubicBezTo>
                <a:cubicBezTo>
                  <a:pt x="248" y="79"/>
                  <a:pt x="249" y="82"/>
                  <a:pt x="249" y="90"/>
                </a:cubicBezTo>
                <a:lnTo>
                  <a:pt x="249" y="196"/>
                </a:lnTo>
                <a:close/>
                <a:moveTo>
                  <a:pt x="113" y="411"/>
                </a:moveTo>
                <a:cubicBezTo>
                  <a:pt x="113" y="415"/>
                  <a:pt x="116" y="418"/>
                  <a:pt x="120" y="418"/>
                </a:cubicBezTo>
                <a:cubicBezTo>
                  <a:pt x="124" y="418"/>
                  <a:pt x="127" y="415"/>
                  <a:pt x="127" y="411"/>
                </a:cubicBezTo>
                <a:cubicBezTo>
                  <a:pt x="127" y="407"/>
                  <a:pt x="124" y="404"/>
                  <a:pt x="120" y="404"/>
                </a:cubicBezTo>
                <a:cubicBezTo>
                  <a:pt x="116" y="404"/>
                  <a:pt x="113" y="407"/>
                  <a:pt x="113" y="411"/>
                </a:cubicBezTo>
                <a:close/>
                <a:moveTo>
                  <a:pt x="139" y="411"/>
                </a:moveTo>
                <a:cubicBezTo>
                  <a:pt x="139" y="415"/>
                  <a:pt x="142" y="418"/>
                  <a:pt x="146" y="418"/>
                </a:cubicBezTo>
                <a:cubicBezTo>
                  <a:pt x="150" y="418"/>
                  <a:pt x="154" y="415"/>
                  <a:pt x="154" y="411"/>
                </a:cubicBezTo>
                <a:cubicBezTo>
                  <a:pt x="154" y="407"/>
                  <a:pt x="150" y="404"/>
                  <a:pt x="146" y="404"/>
                </a:cubicBezTo>
                <a:cubicBezTo>
                  <a:pt x="142" y="404"/>
                  <a:pt x="139" y="407"/>
                  <a:pt x="139" y="411"/>
                </a:cubicBezTo>
                <a:close/>
                <a:moveTo>
                  <a:pt x="173" y="418"/>
                </a:moveTo>
                <a:cubicBezTo>
                  <a:pt x="177" y="418"/>
                  <a:pt x="180" y="415"/>
                  <a:pt x="180" y="411"/>
                </a:cubicBezTo>
                <a:cubicBezTo>
                  <a:pt x="180" y="407"/>
                  <a:pt x="177" y="404"/>
                  <a:pt x="173" y="404"/>
                </a:cubicBezTo>
                <a:cubicBezTo>
                  <a:pt x="169" y="404"/>
                  <a:pt x="165" y="407"/>
                  <a:pt x="165" y="411"/>
                </a:cubicBezTo>
                <a:cubicBezTo>
                  <a:pt x="165" y="415"/>
                  <a:pt x="169" y="418"/>
                  <a:pt x="173" y="418"/>
                </a:cubicBezTo>
                <a:close/>
                <a:moveTo>
                  <a:pt x="100" y="261"/>
                </a:moveTo>
                <a:cubicBezTo>
                  <a:pt x="100" y="252"/>
                  <a:pt x="93" y="245"/>
                  <a:pt x="84" y="245"/>
                </a:cubicBezTo>
                <a:cubicBezTo>
                  <a:pt x="57" y="245"/>
                  <a:pt x="57" y="245"/>
                  <a:pt x="57" y="245"/>
                </a:cubicBezTo>
                <a:cubicBezTo>
                  <a:pt x="48" y="245"/>
                  <a:pt x="41" y="252"/>
                  <a:pt x="41" y="261"/>
                </a:cubicBezTo>
                <a:cubicBezTo>
                  <a:pt x="41" y="270"/>
                  <a:pt x="41" y="270"/>
                  <a:pt x="41" y="270"/>
                </a:cubicBezTo>
                <a:cubicBezTo>
                  <a:pt x="41" y="279"/>
                  <a:pt x="48" y="286"/>
                  <a:pt x="57" y="286"/>
                </a:cubicBezTo>
                <a:cubicBezTo>
                  <a:pt x="84" y="286"/>
                  <a:pt x="84" y="286"/>
                  <a:pt x="84" y="286"/>
                </a:cubicBezTo>
                <a:cubicBezTo>
                  <a:pt x="93" y="286"/>
                  <a:pt x="100" y="279"/>
                  <a:pt x="100" y="270"/>
                </a:cubicBezTo>
                <a:lnTo>
                  <a:pt x="100" y="261"/>
                </a:lnTo>
                <a:close/>
                <a:moveTo>
                  <a:pt x="133" y="286"/>
                </a:moveTo>
                <a:cubicBezTo>
                  <a:pt x="161" y="286"/>
                  <a:pt x="161" y="286"/>
                  <a:pt x="161" y="286"/>
                </a:cubicBezTo>
                <a:cubicBezTo>
                  <a:pt x="170" y="286"/>
                  <a:pt x="177" y="279"/>
                  <a:pt x="177" y="270"/>
                </a:cubicBezTo>
                <a:cubicBezTo>
                  <a:pt x="177" y="261"/>
                  <a:pt x="177" y="261"/>
                  <a:pt x="177" y="261"/>
                </a:cubicBezTo>
                <a:cubicBezTo>
                  <a:pt x="177" y="252"/>
                  <a:pt x="170" y="245"/>
                  <a:pt x="161" y="245"/>
                </a:cubicBezTo>
                <a:cubicBezTo>
                  <a:pt x="133" y="245"/>
                  <a:pt x="133" y="245"/>
                  <a:pt x="133" y="245"/>
                </a:cubicBezTo>
                <a:cubicBezTo>
                  <a:pt x="125" y="245"/>
                  <a:pt x="117" y="252"/>
                  <a:pt x="117" y="261"/>
                </a:cubicBezTo>
                <a:cubicBezTo>
                  <a:pt x="117" y="270"/>
                  <a:pt x="117" y="270"/>
                  <a:pt x="117" y="270"/>
                </a:cubicBezTo>
                <a:cubicBezTo>
                  <a:pt x="117" y="279"/>
                  <a:pt x="125" y="286"/>
                  <a:pt x="133" y="286"/>
                </a:cubicBezTo>
                <a:close/>
                <a:moveTo>
                  <a:pt x="254" y="261"/>
                </a:moveTo>
                <a:cubicBezTo>
                  <a:pt x="254" y="252"/>
                  <a:pt x="247" y="245"/>
                  <a:pt x="238" y="245"/>
                </a:cubicBezTo>
                <a:cubicBezTo>
                  <a:pt x="210" y="245"/>
                  <a:pt x="210" y="245"/>
                  <a:pt x="210" y="245"/>
                </a:cubicBezTo>
                <a:cubicBezTo>
                  <a:pt x="201" y="245"/>
                  <a:pt x="194" y="252"/>
                  <a:pt x="194" y="261"/>
                </a:cubicBezTo>
                <a:cubicBezTo>
                  <a:pt x="194" y="270"/>
                  <a:pt x="194" y="270"/>
                  <a:pt x="194" y="270"/>
                </a:cubicBezTo>
                <a:cubicBezTo>
                  <a:pt x="194" y="279"/>
                  <a:pt x="201" y="286"/>
                  <a:pt x="210" y="286"/>
                </a:cubicBezTo>
                <a:cubicBezTo>
                  <a:pt x="238" y="286"/>
                  <a:pt x="238" y="286"/>
                  <a:pt x="238" y="286"/>
                </a:cubicBezTo>
                <a:cubicBezTo>
                  <a:pt x="247" y="286"/>
                  <a:pt x="254" y="279"/>
                  <a:pt x="254" y="270"/>
                </a:cubicBezTo>
                <a:lnTo>
                  <a:pt x="254" y="261"/>
                </a:lnTo>
                <a:close/>
                <a:moveTo>
                  <a:pt x="100" y="313"/>
                </a:moveTo>
                <a:cubicBezTo>
                  <a:pt x="100" y="304"/>
                  <a:pt x="93" y="297"/>
                  <a:pt x="84" y="297"/>
                </a:cubicBezTo>
                <a:cubicBezTo>
                  <a:pt x="57" y="297"/>
                  <a:pt x="57" y="297"/>
                  <a:pt x="57" y="297"/>
                </a:cubicBezTo>
                <a:cubicBezTo>
                  <a:pt x="48" y="297"/>
                  <a:pt x="41" y="304"/>
                  <a:pt x="41" y="313"/>
                </a:cubicBezTo>
                <a:cubicBezTo>
                  <a:pt x="41" y="322"/>
                  <a:pt x="41" y="322"/>
                  <a:pt x="41" y="322"/>
                </a:cubicBezTo>
                <a:cubicBezTo>
                  <a:pt x="41" y="331"/>
                  <a:pt x="48" y="338"/>
                  <a:pt x="57" y="338"/>
                </a:cubicBezTo>
                <a:cubicBezTo>
                  <a:pt x="84" y="338"/>
                  <a:pt x="84" y="338"/>
                  <a:pt x="84" y="338"/>
                </a:cubicBezTo>
                <a:cubicBezTo>
                  <a:pt x="93" y="338"/>
                  <a:pt x="100" y="331"/>
                  <a:pt x="100" y="322"/>
                </a:cubicBezTo>
                <a:lnTo>
                  <a:pt x="100" y="313"/>
                </a:lnTo>
                <a:close/>
                <a:moveTo>
                  <a:pt x="117" y="322"/>
                </a:moveTo>
                <a:cubicBezTo>
                  <a:pt x="117" y="331"/>
                  <a:pt x="125" y="338"/>
                  <a:pt x="133" y="338"/>
                </a:cubicBezTo>
                <a:cubicBezTo>
                  <a:pt x="161" y="338"/>
                  <a:pt x="161" y="338"/>
                  <a:pt x="161" y="338"/>
                </a:cubicBezTo>
                <a:cubicBezTo>
                  <a:pt x="170" y="338"/>
                  <a:pt x="177" y="331"/>
                  <a:pt x="177" y="322"/>
                </a:cubicBezTo>
                <a:cubicBezTo>
                  <a:pt x="177" y="313"/>
                  <a:pt x="177" y="313"/>
                  <a:pt x="177" y="313"/>
                </a:cubicBezTo>
                <a:cubicBezTo>
                  <a:pt x="177" y="304"/>
                  <a:pt x="170" y="297"/>
                  <a:pt x="161" y="297"/>
                </a:cubicBezTo>
                <a:cubicBezTo>
                  <a:pt x="133" y="297"/>
                  <a:pt x="133" y="297"/>
                  <a:pt x="133" y="297"/>
                </a:cubicBezTo>
                <a:cubicBezTo>
                  <a:pt x="125" y="297"/>
                  <a:pt x="117" y="304"/>
                  <a:pt x="117" y="313"/>
                </a:cubicBezTo>
                <a:lnTo>
                  <a:pt x="117" y="322"/>
                </a:lnTo>
                <a:close/>
                <a:moveTo>
                  <a:pt x="254" y="313"/>
                </a:moveTo>
                <a:cubicBezTo>
                  <a:pt x="254" y="304"/>
                  <a:pt x="247" y="297"/>
                  <a:pt x="238" y="297"/>
                </a:cubicBezTo>
                <a:cubicBezTo>
                  <a:pt x="210" y="297"/>
                  <a:pt x="210" y="297"/>
                  <a:pt x="210" y="297"/>
                </a:cubicBezTo>
                <a:cubicBezTo>
                  <a:pt x="201" y="297"/>
                  <a:pt x="194" y="304"/>
                  <a:pt x="194" y="313"/>
                </a:cubicBezTo>
                <a:cubicBezTo>
                  <a:pt x="194" y="322"/>
                  <a:pt x="194" y="322"/>
                  <a:pt x="194" y="322"/>
                </a:cubicBezTo>
                <a:cubicBezTo>
                  <a:pt x="194" y="331"/>
                  <a:pt x="201" y="338"/>
                  <a:pt x="210" y="338"/>
                </a:cubicBezTo>
                <a:cubicBezTo>
                  <a:pt x="238" y="338"/>
                  <a:pt x="238" y="338"/>
                  <a:pt x="238" y="338"/>
                </a:cubicBezTo>
                <a:cubicBezTo>
                  <a:pt x="247" y="338"/>
                  <a:pt x="254" y="331"/>
                  <a:pt x="254" y="322"/>
                </a:cubicBezTo>
                <a:lnTo>
                  <a:pt x="254" y="313"/>
                </a:lnTo>
                <a:close/>
                <a:moveTo>
                  <a:pt x="84" y="349"/>
                </a:moveTo>
                <a:cubicBezTo>
                  <a:pt x="57" y="349"/>
                  <a:pt x="57" y="349"/>
                  <a:pt x="57" y="349"/>
                </a:cubicBezTo>
                <a:cubicBezTo>
                  <a:pt x="48" y="349"/>
                  <a:pt x="41" y="356"/>
                  <a:pt x="41" y="365"/>
                </a:cubicBezTo>
                <a:cubicBezTo>
                  <a:pt x="41" y="374"/>
                  <a:pt x="41" y="374"/>
                  <a:pt x="41" y="374"/>
                </a:cubicBezTo>
                <a:cubicBezTo>
                  <a:pt x="41" y="383"/>
                  <a:pt x="48" y="390"/>
                  <a:pt x="57" y="390"/>
                </a:cubicBezTo>
                <a:cubicBezTo>
                  <a:pt x="84" y="390"/>
                  <a:pt x="84" y="390"/>
                  <a:pt x="84" y="390"/>
                </a:cubicBezTo>
                <a:cubicBezTo>
                  <a:pt x="93" y="390"/>
                  <a:pt x="100" y="383"/>
                  <a:pt x="100" y="374"/>
                </a:cubicBezTo>
                <a:cubicBezTo>
                  <a:pt x="100" y="365"/>
                  <a:pt x="100" y="365"/>
                  <a:pt x="100" y="365"/>
                </a:cubicBezTo>
                <a:cubicBezTo>
                  <a:pt x="100" y="356"/>
                  <a:pt x="93" y="349"/>
                  <a:pt x="84" y="349"/>
                </a:cubicBezTo>
                <a:close/>
                <a:moveTo>
                  <a:pt x="177" y="374"/>
                </a:moveTo>
                <a:cubicBezTo>
                  <a:pt x="177" y="365"/>
                  <a:pt x="177" y="365"/>
                  <a:pt x="177" y="365"/>
                </a:cubicBezTo>
                <a:cubicBezTo>
                  <a:pt x="177" y="356"/>
                  <a:pt x="170" y="349"/>
                  <a:pt x="161" y="349"/>
                </a:cubicBezTo>
                <a:cubicBezTo>
                  <a:pt x="133" y="349"/>
                  <a:pt x="133" y="349"/>
                  <a:pt x="133" y="349"/>
                </a:cubicBezTo>
                <a:cubicBezTo>
                  <a:pt x="125" y="349"/>
                  <a:pt x="117" y="356"/>
                  <a:pt x="117" y="365"/>
                </a:cubicBezTo>
                <a:cubicBezTo>
                  <a:pt x="117" y="374"/>
                  <a:pt x="117" y="374"/>
                  <a:pt x="117" y="374"/>
                </a:cubicBezTo>
                <a:cubicBezTo>
                  <a:pt x="117" y="383"/>
                  <a:pt x="125" y="390"/>
                  <a:pt x="133" y="390"/>
                </a:cubicBezTo>
                <a:cubicBezTo>
                  <a:pt x="161" y="390"/>
                  <a:pt x="161" y="390"/>
                  <a:pt x="161" y="390"/>
                </a:cubicBezTo>
                <a:cubicBezTo>
                  <a:pt x="170" y="390"/>
                  <a:pt x="177" y="383"/>
                  <a:pt x="177" y="374"/>
                </a:cubicBezTo>
                <a:close/>
                <a:moveTo>
                  <a:pt x="238" y="349"/>
                </a:moveTo>
                <a:cubicBezTo>
                  <a:pt x="210" y="349"/>
                  <a:pt x="210" y="349"/>
                  <a:pt x="210" y="349"/>
                </a:cubicBezTo>
                <a:cubicBezTo>
                  <a:pt x="201" y="349"/>
                  <a:pt x="194" y="356"/>
                  <a:pt x="194" y="365"/>
                </a:cubicBezTo>
                <a:cubicBezTo>
                  <a:pt x="194" y="374"/>
                  <a:pt x="194" y="374"/>
                  <a:pt x="194" y="374"/>
                </a:cubicBezTo>
                <a:cubicBezTo>
                  <a:pt x="194" y="383"/>
                  <a:pt x="201" y="390"/>
                  <a:pt x="210" y="390"/>
                </a:cubicBezTo>
                <a:cubicBezTo>
                  <a:pt x="238" y="390"/>
                  <a:pt x="238" y="390"/>
                  <a:pt x="238" y="390"/>
                </a:cubicBezTo>
                <a:cubicBezTo>
                  <a:pt x="247" y="390"/>
                  <a:pt x="254" y="383"/>
                  <a:pt x="254" y="374"/>
                </a:cubicBezTo>
                <a:cubicBezTo>
                  <a:pt x="254" y="365"/>
                  <a:pt x="254" y="365"/>
                  <a:pt x="254" y="365"/>
                </a:cubicBezTo>
                <a:cubicBezTo>
                  <a:pt x="254" y="356"/>
                  <a:pt x="247" y="349"/>
                  <a:pt x="238" y="349"/>
                </a:cubicBezTo>
                <a:close/>
              </a:path>
            </a:pathLst>
          </a:custGeom>
          <a:solidFill>
            <a:schemeClr val="tx2"/>
          </a:solidFill>
          <a:ln w="6350">
            <a:noFill/>
            <a:round/>
            <a:headEnd/>
            <a:tailEnd/>
          </a:ln>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sv-SE" sz="1400" b="0" i="0" u="none" strike="noStrike" kern="1200" cap="none" spc="0" normalizeH="0" baseline="0" noProof="0">
              <a:ln>
                <a:noFill/>
              </a:ln>
              <a:solidFill>
                <a:srgbClr val="575A5B"/>
              </a:solidFill>
              <a:effectLst/>
              <a:uLnTx/>
              <a:uFillTx/>
              <a:ea typeface="+mn-ea"/>
              <a:cs typeface="+mn-cs"/>
            </a:endParaRPr>
          </a:p>
        </p:txBody>
      </p:sp>
      <p:sp>
        <p:nvSpPr>
          <p:cNvPr id="129" name="Freeform 3"/>
          <p:cNvSpPr>
            <a:spLocks noChangeAspect="1" noEditPoints="1"/>
          </p:cNvSpPr>
          <p:nvPr/>
        </p:nvSpPr>
        <p:spPr bwMode="auto">
          <a:xfrm>
            <a:off x="3720020" y="4184623"/>
            <a:ext cx="450821" cy="197959"/>
          </a:xfrm>
          <a:custGeom>
            <a:avLst/>
            <a:gdLst>
              <a:gd name="T0" fmla="*/ 2147483647 w 448"/>
              <a:gd name="T1" fmla="*/ 2147483647 h 208"/>
              <a:gd name="T2" fmla="*/ 2147483647 w 448"/>
              <a:gd name="T3" fmla="*/ 2147483647 h 208"/>
              <a:gd name="T4" fmla="*/ 2147483647 w 448"/>
              <a:gd name="T5" fmla="*/ 2147483647 h 208"/>
              <a:gd name="T6" fmla="*/ 2147483647 w 448"/>
              <a:gd name="T7" fmla="*/ 2147483647 h 208"/>
              <a:gd name="T8" fmla="*/ 2147483647 w 448"/>
              <a:gd name="T9" fmla="*/ 2147483647 h 208"/>
              <a:gd name="T10" fmla="*/ 2147483647 w 448"/>
              <a:gd name="T11" fmla="*/ 2147483647 h 208"/>
              <a:gd name="T12" fmla="*/ 2147483647 w 448"/>
              <a:gd name="T13" fmla="*/ 2147483647 h 208"/>
              <a:gd name="T14" fmla="*/ 2147483647 w 448"/>
              <a:gd name="T15" fmla="*/ 2147483647 h 208"/>
              <a:gd name="T16" fmla="*/ 2147483647 w 448"/>
              <a:gd name="T17" fmla="*/ 2147483647 h 208"/>
              <a:gd name="T18" fmla="*/ 2147483647 w 448"/>
              <a:gd name="T19" fmla="*/ 2147483647 h 208"/>
              <a:gd name="T20" fmla="*/ 2147483647 w 448"/>
              <a:gd name="T21" fmla="*/ 2147483647 h 208"/>
              <a:gd name="T22" fmla="*/ 2147483647 w 448"/>
              <a:gd name="T23" fmla="*/ 2147483647 h 208"/>
              <a:gd name="T24" fmla="*/ 2147483647 w 448"/>
              <a:gd name="T25" fmla="*/ 2147483647 h 208"/>
              <a:gd name="T26" fmla="*/ 2147483647 w 448"/>
              <a:gd name="T27" fmla="*/ 2147483647 h 208"/>
              <a:gd name="T28" fmla="*/ 2147483647 w 448"/>
              <a:gd name="T29" fmla="*/ 2147483647 h 208"/>
              <a:gd name="T30" fmla="*/ 2147483647 w 448"/>
              <a:gd name="T31" fmla="*/ 2147483647 h 208"/>
              <a:gd name="T32" fmla="*/ 2147483647 w 448"/>
              <a:gd name="T33" fmla="*/ 2147483647 h 208"/>
              <a:gd name="T34" fmla="*/ 2147483647 w 448"/>
              <a:gd name="T35" fmla="*/ 2147483647 h 208"/>
              <a:gd name="T36" fmla="*/ 2147483647 w 448"/>
              <a:gd name="T37" fmla="*/ 2147483647 h 208"/>
              <a:gd name="T38" fmla="*/ 2147483647 w 448"/>
              <a:gd name="T39" fmla="*/ 2147483647 h 208"/>
              <a:gd name="T40" fmla="*/ 2147483647 w 448"/>
              <a:gd name="T41" fmla="*/ 2147483647 h 208"/>
              <a:gd name="T42" fmla="*/ 2147483647 w 448"/>
              <a:gd name="T43" fmla="*/ 2147483647 h 208"/>
              <a:gd name="T44" fmla="*/ 2147483647 w 448"/>
              <a:gd name="T45" fmla="*/ 2147483647 h 208"/>
              <a:gd name="T46" fmla="*/ 2147483647 w 448"/>
              <a:gd name="T47" fmla="*/ 2147483647 h 208"/>
              <a:gd name="T48" fmla="*/ 2147483647 w 448"/>
              <a:gd name="T49" fmla="*/ 2147483647 h 208"/>
              <a:gd name="T50" fmla="*/ 2147483647 w 448"/>
              <a:gd name="T51" fmla="*/ 2147483647 h 208"/>
              <a:gd name="T52" fmla="*/ 2147483647 w 448"/>
              <a:gd name="T53" fmla="*/ 2147483647 h 208"/>
              <a:gd name="T54" fmla="*/ 2147483647 w 448"/>
              <a:gd name="T55" fmla="*/ 2147483647 h 208"/>
              <a:gd name="T56" fmla="*/ 2147483647 w 448"/>
              <a:gd name="T57" fmla="*/ 2147483647 h 208"/>
              <a:gd name="T58" fmla="*/ 2147483647 w 448"/>
              <a:gd name="T59" fmla="*/ 2147483647 h 208"/>
              <a:gd name="T60" fmla="*/ 2147483647 w 448"/>
              <a:gd name="T61" fmla="*/ 2147483647 h 208"/>
              <a:gd name="T62" fmla="*/ 2147483647 w 448"/>
              <a:gd name="T63" fmla="*/ 2147483647 h 208"/>
              <a:gd name="T64" fmla="*/ 2147483647 w 448"/>
              <a:gd name="T65" fmla="*/ 2147483647 h 20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48" h="208">
                <a:moveTo>
                  <a:pt x="447" y="114"/>
                </a:moveTo>
                <a:cubicBezTo>
                  <a:pt x="446" y="110"/>
                  <a:pt x="442" y="107"/>
                  <a:pt x="438" y="108"/>
                </a:cubicBezTo>
                <a:cubicBezTo>
                  <a:pt x="433" y="109"/>
                  <a:pt x="431" y="114"/>
                  <a:pt x="432" y="118"/>
                </a:cubicBezTo>
                <a:cubicBezTo>
                  <a:pt x="432" y="120"/>
                  <a:pt x="432" y="122"/>
                  <a:pt x="432" y="125"/>
                </a:cubicBezTo>
                <a:cubicBezTo>
                  <a:pt x="432" y="142"/>
                  <a:pt x="428" y="154"/>
                  <a:pt x="423" y="161"/>
                </a:cubicBezTo>
                <a:cubicBezTo>
                  <a:pt x="420" y="164"/>
                  <a:pt x="418" y="167"/>
                  <a:pt x="417" y="169"/>
                </a:cubicBezTo>
                <a:cubicBezTo>
                  <a:pt x="416" y="169"/>
                  <a:pt x="416" y="169"/>
                  <a:pt x="416" y="169"/>
                </a:cubicBezTo>
                <a:cubicBezTo>
                  <a:pt x="408" y="169"/>
                  <a:pt x="408" y="169"/>
                  <a:pt x="408" y="169"/>
                </a:cubicBezTo>
                <a:cubicBezTo>
                  <a:pt x="408" y="167"/>
                  <a:pt x="408" y="165"/>
                  <a:pt x="408" y="163"/>
                </a:cubicBezTo>
                <a:cubicBezTo>
                  <a:pt x="408" y="139"/>
                  <a:pt x="388" y="119"/>
                  <a:pt x="363" y="119"/>
                </a:cubicBezTo>
                <a:cubicBezTo>
                  <a:pt x="339" y="119"/>
                  <a:pt x="319" y="139"/>
                  <a:pt x="319" y="163"/>
                </a:cubicBezTo>
                <a:cubicBezTo>
                  <a:pt x="319" y="165"/>
                  <a:pt x="319" y="167"/>
                  <a:pt x="319" y="169"/>
                </a:cubicBezTo>
                <a:cubicBezTo>
                  <a:pt x="141" y="169"/>
                  <a:pt x="141" y="169"/>
                  <a:pt x="141" y="169"/>
                </a:cubicBezTo>
                <a:cubicBezTo>
                  <a:pt x="141" y="167"/>
                  <a:pt x="141" y="165"/>
                  <a:pt x="141" y="163"/>
                </a:cubicBezTo>
                <a:cubicBezTo>
                  <a:pt x="141" y="139"/>
                  <a:pt x="121" y="119"/>
                  <a:pt x="96" y="119"/>
                </a:cubicBezTo>
                <a:cubicBezTo>
                  <a:pt x="72" y="119"/>
                  <a:pt x="52" y="139"/>
                  <a:pt x="52" y="163"/>
                </a:cubicBezTo>
                <a:cubicBezTo>
                  <a:pt x="52" y="165"/>
                  <a:pt x="52" y="167"/>
                  <a:pt x="52" y="169"/>
                </a:cubicBezTo>
                <a:cubicBezTo>
                  <a:pt x="29" y="169"/>
                  <a:pt x="29" y="169"/>
                  <a:pt x="29" y="169"/>
                </a:cubicBezTo>
                <a:cubicBezTo>
                  <a:pt x="23" y="169"/>
                  <a:pt x="22" y="167"/>
                  <a:pt x="19" y="163"/>
                </a:cubicBezTo>
                <a:cubicBezTo>
                  <a:pt x="17" y="159"/>
                  <a:pt x="16" y="152"/>
                  <a:pt x="16" y="147"/>
                </a:cubicBezTo>
                <a:cubicBezTo>
                  <a:pt x="16" y="136"/>
                  <a:pt x="21" y="126"/>
                  <a:pt x="31" y="118"/>
                </a:cubicBezTo>
                <a:cubicBezTo>
                  <a:pt x="44" y="105"/>
                  <a:pt x="67" y="96"/>
                  <a:pt x="86" y="90"/>
                </a:cubicBezTo>
                <a:cubicBezTo>
                  <a:pt x="95" y="87"/>
                  <a:pt x="103" y="85"/>
                  <a:pt x="110" y="84"/>
                </a:cubicBezTo>
                <a:cubicBezTo>
                  <a:pt x="114" y="83"/>
                  <a:pt x="117" y="82"/>
                  <a:pt x="119" y="82"/>
                </a:cubicBezTo>
                <a:cubicBezTo>
                  <a:pt x="384" y="82"/>
                  <a:pt x="384" y="82"/>
                  <a:pt x="384" y="82"/>
                </a:cubicBezTo>
                <a:cubicBezTo>
                  <a:pt x="385" y="82"/>
                  <a:pt x="386" y="82"/>
                  <a:pt x="387" y="83"/>
                </a:cubicBezTo>
                <a:cubicBezTo>
                  <a:pt x="392" y="84"/>
                  <a:pt x="406" y="89"/>
                  <a:pt x="417" y="97"/>
                </a:cubicBezTo>
                <a:cubicBezTo>
                  <a:pt x="420" y="100"/>
                  <a:pt x="425" y="99"/>
                  <a:pt x="428" y="95"/>
                </a:cubicBezTo>
                <a:cubicBezTo>
                  <a:pt x="431" y="92"/>
                  <a:pt x="430" y="87"/>
                  <a:pt x="426" y="84"/>
                </a:cubicBezTo>
                <a:cubicBezTo>
                  <a:pt x="412" y="74"/>
                  <a:pt x="397" y="69"/>
                  <a:pt x="390" y="67"/>
                </a:cubicBezTo>
                <a:cubicBezTo>
                  <a:pt x="381" y="55"/>
                  <a:pt x="333" y="0"/>
                  <a:pt x="248" y="0"/>
                </a:cubicBezTo>
                <a:cubicBezTo>
                  <a:pt x="165" y="0"/>
                  <a:pt x="123" y="53"/>
                  <a:pt x="113" y="67"/>
                </a:cubicBezTo>
                <a:cubicBezTo>
                  <a:pt x="105" y="68"/>
                  <a:pt x="83" y="73"/>
                  <a:pt x="60" y="82"/>
                </a:cubicBezTo>
                <a:cubicBezTo>
                  <a:pt x="46" y="88"/>
                  <a:pt x="31" y="96"/>
                  <a:pt x="20" y="106"/>
                </a:cubicBezTo>
                <a:cubicBezTo>
                  <a:pt x="8" y="116"/>
                  <a:pt x="0" y="130"/>
                  <a:pt x="0" y="147"/>
                </a:cubicBezTo>
                <a:cubicBezTo>
                  <a:pt x="0" y="153"/>
                  <a:pt x="1" y="162"/>
                  <a:pt x="5" y="170"/>
                </a:cubicBezTo>
                <a:cubicBezTo>
                  <a:pt x="8" y="178"/>
                  <a:pt x="17" y="185"/>
                  <a:pt x="29" y="185"/>
                </a:cubicBezTo>
                <a:cubicBezTo>
                  <a:pt x="57" y="185"/>
                  <a:pt x="57" y="185"/>
                  <a:pt x="57" y="185"/>
                </a:cubicBezTo>
                <a:cubicBezTo>
                  <a:pt x="65" y="199"/>
                  <a:pt x="80" y="208"/>
                  <a:pt x="96" y="208"/>
                </a:cubicBezTo>
                <a:cubicBezTo>
                  <a:pt x="113" y="208"/>
                  <a:pt x="128" y="199"/>
                  <a:pt x="135" y="185"/>
                </a:cubicBezTo>
                <a:cubicBezTo>
                  <a:pt x="324" y="185"/>
                  <a:pt x="324" y="185"/>
                  <a:pt x="324" y="185"/>
                </a:cubicBezTo>
                <a:cubicBezTo>
                  <a:pt x="332" y="199"/>
                  <a:pt x="347" y="208"/>
                  <a:pt x="363" y="208"/>
                </a:cubicBezTo>
                <a:cubicBezTo>
                  <a:pt x="380" y="208"/>
                  <a:pt x="395" y="199"/>
                  <a:pt x="402" y="185"/>
                </a:cubicBezTo>
                <a:cubicBezTo>
                  <a:pt x="402" y="185"/>
                  <a:pt x="402" y="185"/>
                  <a:pt x="402" y="185"/>
                </a:cubicBezTo>
                <a:cubicBezTo>
                  <a:pt x="419" y="185"/>
                  <a:pt x="419" y="185"/>
                  <a:pt x="419" y="185"/>
                </a:cubicBezTo>
                <a:cubicBezTo>
                  <a:pt x="420" y="185"/>
                  <a:pt x="422" y="185"/>
                  <a:pt x="423" y="184"/>
                </a:cubicBezTo>
                <a:cubicBezTo>
                  <a:pt x="424" y="183"/>
                  <a:pt x="448" y="166"/>
                  <a:pt x="448" y="125"/>
                </a:cubicBezTo>
                <a:cubicBezTo>
                  <a:pt x="448" y="121"/>
                  <a:pt x="448" y="117"/>
                  <a:pt x="447" y="114"/>
                </a:cubicBezTo>
                <a:close/>
                <a:moveTo>
                  <a:pt x="256" y="16"/>
                </a:moveTo>
                <a:cubicBezTo>
                  <a:pt x="296" y="18"/>
                  <a:pt x="326" y="32"/>
                  <a:pt x="346" y="47"/>
                </a:cubicBezTo>
                <a:cubicBezTo>
                  <a:pt x="356" y="54"/>
                  <a:pt x="363" y="60"/>
                  <a:pt x="368" y="66"/>
                </a:cubicBezTo>
                <a:cubicBezTo>
                  <a:pt x="256" y="66"/>
                  <a:pt x="256" y="66"/>
                  <a:pt x="256" y="66"/>
                </a:cubicBezTo>
                <a:lnTo>
                  <a:pt x="256" y="16"/>
                </a:lnTo>
                <a:close/>
                <a:moveTo>
                  <a:pt x="240" y="16"/>
                </a:moveTo>
                <a:cubicBezTo>
                  <a:pt x="240" y="66"/>
                  <a:pt x="240" y="66"/>
                  <a:pt x="240" y="66"/>
                </a:cubicBezTo>
                <a:cubicBezTo>
                  <a:pt x="134" y="66"/>
                  <a:pt x="134" y="66"/>
                  <a:pt x="134" y="66"/>
                </a:cubicBezTo>
                <a:cubicBezTo>
                  <a:pt x="149" y="49"/>
                  <a:pt x="183" y="18"/>
                  <a:pt x="240" y="16"/>
                </a:cubicBezTo>
                <a:close/>
                <a:moveTo>
                  <a:pt x="96" y="192"/>
                </a:moveTo>
                <a:cubicBezTo>
                  <a:pt x="80" y="192"/>
                  <a:pt x="68" y="179"/>
                  <a:pt x="68" y="163"/>
                </a:cubicBezTo>
                <a:cubicBezTo>
                  <a:pt x="68" y="148"/>
                  <a:pt x="80" y="135"/>
                  <a:pt x="96" y="135"/>
                </a:cubicBezTo>
                <a:cubicBezTo>
                  <a:pt x="112" y="135"/>
                  <a:pt x="125" y="148"/>
                  <a:pt x="125" y="163"/>
                </a:cubicBezTo>
                <a:cubicBezTo>
                  <a:pt x="125" y="179"/>
                  <a:pt x="112" y="192"/>
                  <a:pt x="96" y="192"/>
                </a:cubicBezTo>
                <a:close/>
                <a:moveTo>
                  <a:pt x="363" y="192"/>
                </a:moveTo>
                <a:cubicBezTo>
                  <a:pt x="348" y="192"/>
                  <a:pt x="335" y="179"/>
                  <a:pt x="335" y="163"/>
                </a:cubicBezTo>
                <a:cubicBezTo>
                  <a:pt x="335" y="148"/>
                  <a:pt x="348" y="135"/>
                  <a:pt x="363" y="135"/>
                </a:cubicBezTo>
                <a:cubicBezTo>
                  <a:pt x="379" y="135"/>
                  <a:pt x="392" y="148"/>
                  <a:pt x="392" y="163"/>
                </a:cubicBezTo>
                <a:cubicBezTo>
                  <a:pt x="392" y="179"/>
                  <a:pt x="379" y="192"/>
                  <a:pt x="363" y="192"/>
                </a:cubicBezTo>
                <a:close/>
              </a:path>
            </a:pathLst>
          </a:custGeom>
          <a:solidFill>
            <a:schemeClr val="tx2"/>
          </a:solidFill>
          <a:ln w="12700">
            <a:noFill/>
          </a:ln>
        </p:spPr>
        <p:txBody>
          <a:bodyPr lIns="91422" tIns="45718" rIns="91422" bIns="45718"/>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400" b="0" i="0" u="none" strike="noStrike" kern="1200" cap="none" spc="0" normalizeH="0" baseline="0" noProof="0">
              <a:ln>
                <a:noFill/>
              </a:ln>
              <a:solidFill>
                <a:srgbClr val="575A5B"/>
              </a:solidFill>
              <a:effectLst/>
              <a:uLnTx/>
              <a:uFillTx/>
              <a:ea typeface="+mn-ea"/>
              <a:cs typeface="+mn-cs"/>
            </a:endParaRPr>
          </a:p>
        </p:txBody>
      </p:sp>
      <p:sp>
        <p:nvSpPr>
          <p:cNvPr id="130" name="Sexhörning 63"/>
          <p:cNvSpPr/>
          <p:nvPr/>
        </p:nvSpPr>
        <p:spPr bwMode="auto">
          <a:xfrm>
            <a:off x="3659263" y="4086726"/>
            <a:ext cx="572942" cy="443110"/>
          </a:xfrm>
          <a:prstGeom prst="hexagon">
            <a:avLst/>
          </a:prstGeom>
          <a:solidFill>
            <a:schemeClr val="bg1">
              <a:alpha val="11000"/>
            </a:schemeClr>
          </a:solidFill>
          <a:ln w="6350" cap="flat" cmpd="sng" algn="ctr">
            <a:solidFill>
              <a:schemeClr val="tx2"/>
            </a:solidFill>
            <a:prstDash val="solid"/>
            <a:round/>
            <a:headEnd type="none" w="med" len="med"/>
            <a:tailEnd type="none" w="med" len="med"/>
          </a:ln>
          <a:effectLst/>
        </p:spPr>
        <p:txBody>
          <a:bodyPr vert="horz" wrap="none" lIns="71988" tIns="45718" rIns="71988" bIns="45718" numCol="1" rtlCol="0" anchor="t" anchorCtr="0" compatLnSpc="1">
            <a:prstTxWarp prst="textNoShape">
              <a:avLst/>
            </a:prstTxWarp>
          </a:bodyPr>
          <a:lstStyle/>
          <a:p>
            <a:pPr marL="0" marR="0" lvl="0" indent="0" algn="l" defTabSz="914196" rtl="0" eaLnBrk="1" fontAlgn="base" latinLnBrk="0" hangingPunct="1">
              <a:lnSpc>
                <a:spcPct val="100000"/>
              </a:lnSpc>
              <a:spcBef>
                <a:spcPct val="50000"/>
              </a:spcBef>
              <a:spcAft>
                <a:spcPct val="0"/>
              </a:spcAft>
              <a:buClrTx/>
              <a:buSzTx/>
              <a:buFontTx/>
              <a:buNone/>
              <a:tabLst/>
              <a:defRPr/>
            </a:pPr>
            <a:endParaRPr kumimoji="0" lang="sv-SE" sz="1400" b="0" i="0" u="none" strike="noStrike" kern="1200" cap="none" spc="0" normalizeH="0" baseline="0" noProof="0">
              <a:ln>
                <a:noFill/>
              </a:ln>
              <a:solidFill>
                <a:srgbClr val="575A5B"/>
              </a:solidFill>
              <a:effectLst/>
              <a:uLnTx/>
              <a:uFillTx/>
              <a:ea typeface="+mn-ea"/>
              <a:cs typeface="+mn-cs"/>
            </a:endParaRPr>
          </a:p>
        </p:txBody>
      </p:sp>
      <p:sp>
        <p:nvSpPr>
          <p:cNvPr id="133" name="Freeform 3"/>
          <p:cNvSpPr>
            <a:spLocks noChangeAspect="1" noEditPoints="1"/>
          </p:cNvSpPr>
          <p:nvPr/>
        </p:nvSpPr>
        <p:spPr bwMode="auto">
          <a:xfrm>
            <a:off x="3758967" y="4620889"/>
            <a:ext cx="365234" cy="360671"/>
          </a:xfrm>
          <a:custGeom>
            <a:avLst/>
            <a:gdLst>
              <a:gd name="T0" fmla="*/ 2147483647 w 378"/>
              <a:gd name="T1" fmla="*/ 2147483647 h 395"/>
              <a:gd name="T2" fmla="*/ 2147483647 w 378"/>
              <a:gd name="T3" fmla="*/ 2147483647 h 395"/>
              <a:gd name="T4" fmla="*/ 2147483647 w 378"/>
              <a:gd name="T5" fmla="*/ 2147483647 h 395"/>
              <a:gd name="T6" fmla="*/ 2147483647 w 378"/>
              <a:gd name="T7" fmla="*/ 2147483647 h 395"/>
              <a:gd name="T8" fmla="*/ 2147483647 w 378"/>
              <a:gd name="T9" fmla="*/ 2147483647 h 395"/>
              <a:gd name="T10" fmla="*/ 2147483647 w 378"/>
              <a:gd name="T11" fmla="*/ 2147483647 h 395"/>
              <a:gd name="T12" fmla="*/ 2147483647 w 378"/>
              <a:gd name="T13" fmla="*/ 2147483647 h 395"/>
              <a:gd name="T14" fmla="*/ 2147483647 w 378"/>
              <a:gd name="T15" fmla="*/ 2147483647 h 395"/>
              <a:gd name="T16" fmla="*/ 2147483647 w 378"/>
              <a:gd name="T17" fmla="*/ 2147483647 h 395"/>
              <a:gd name="T18" fmla="*/ 2147483647 w 378"/>
              <a:gd name="T19" fmla="*/ 2147483647 h 395"/>
              <a:gd name="T20" fmla="*/ 2147483647 w 378"/>
              <a:gd name="T21" fmla="*/ 2147483647 h 395"/>
              <a:gd name="T22" fmla="*/ 2147483647 w 378"/>
              <a:gd name="T23" fmla="*/ 2147483647 h 395"/>
              <a:gd name="T24" fmla="*/ 2147483647 w 378"/>
              <a:gd name="T25" fmla="*/ 2147483647 h 395"/>
              <a:gd name="T26" fmla="*/ 2147483647 w 378"/>
              <a:gd name="T27" fmla="*/ 2147483647 h 395"/>
              <a:gd name="T28" fmla="*/ 2147483647 w 378"/>
              <a:gd name="T29" fmla="*/ 2147483647 h 395"/>
              <a:gd name="T30" fmla="*/ 2147483647 w 378"/>
              <a:gd name="T31" fmla="*/ 2147483647 h 395"/>
              <a:gd name="T32" fmla="*/ 2147483647 w 378"/>
              <a:gd name="T33" fmla="*/ 2147483647 h 395"/>
              <a:gd name="T34" fmla="*/ 2147483647 w 378"/>
              <a:gd name="T35" fmla="*/ 2147483647 h 395"/>
              <a:gd name="T36" fmla="*/ 2147483647 w 378"/>
              <a:gd name="T37" fmla="*/ 2147483647 h 395"/>
              <a:gd name="T38" fmla="*/ 2147483647 w 378"/>
              <a:gd name="T39" fmla="*/ 2147483647 h 395"/>
              <a:gd name="T40" fmla="*/ 2147483647 w 378"/>
              <a:gd name="T41" fmla="*/ 2147483647 h 395"/>
              <a:gd name="T42" fmla="*/ 2147483647 w 378"/>
              <a:gd name="T43" fmla="*/ 2147483647 h 395"/>
              <a:gd name="T44" fmla="*/ 2147483647 w 378"/>
              <a:gd name="T45" fmla="*/ 2147483647 h 395"/>
              <a:gd name="T46" fmla="*/ 2147483647 w 378"/>
              <a:gd name="T47" fmla="*/ 2147483647 h 395"/>
              <a:gd name="T48" fmla="*/ 2147483647 w 378"/>
              <a:gd name="T49" fmla="*/ 2147483647 h 395"/>
              <a:gd name="T50" fmla="*/ 2147483647 w 378"/>
              <a:gd name="T51" fmla="*/ 2147483647 h 395"/>
              <a:gd name="T52" fmla="*/ 2147483647 w 378"/>
              <a:gd name="T53" fmla="*/ 2147483647 h 395"/>
              <a:gd name="T54" fmla="*/ 2147483647 w 378"/>
              <a:gd name="T55" fmla="*/ 2147483647 h 395"/>
              <a:gd name="T56" fmla="*/ 2147483647 w 378"/>
              <a:gd name="T57" fmla="*/ 2147483647 h 395"/>
              <a:gd name="T58" fmla="*/ 2147483647 w 378"/>
              <a:gd name="T59" fmla="*/ 2147483647 h 395"/>
              <a:gd name="T60" fmla="*/ 2147483647 w 378"/>
              <a:gd name="T61" fmla="*/ 2147483647 h 395"/>
              <a:gd name="T62" fmla="*/ 2147483647 w 378"/>
              <a:gd name="T63" fmla="*/ 2147483647 h 395"/>
              <a:gd name="T64" fmla="*/ 2147483647 w 378"/>
              <a:gd name="T65" fmla="*/ 2147483647 h 395"/>
              <a:gd name="T66" fmla="*/ 2147483647 w 378"/>
              <a:gd name="T67" fmla="*/ 2147483647 h 395"/>
              <a:gd name="T68" fmla="*/ 2147483647 w 378"/>
              <a:gd name="T69" fmla="*/ 2147483647 h 395"/>
              <a:gd name="T70" fmla="*/ 2147483647 w 378"/>
              <a:gd name="T71" fmla="*/ 2147483647 h 395"/>
              <a:gd name="T72" fmla="*/ 2147483647 w 378"/>
              <a:gd name="T73" fmla="*/ 2147483647 h 395"/>
              <a:gd name="T74" fmla="*/ 2147483647 w 378"/>
              <a:gd name="T75" fmla="*/ 2147483647 h 395"/>
              <a:gd name="T76" fmla="*/ 2147483647 w 378"/>
              <a:gd name="T77" fmla="*/ 2147483647 h 395"/>
              <a:gd name="T78" fmla="*/ 2147483647 w 378"/>
              <a:gd name="T79" fmla="*/ 2147483647 h 395"/>
              <a:gd name="T80" fmla="*/ 2147483647 w 378"/>
              <a:gd name="T81" fmla="*/ 2147483647 h 395"/>
              <a:gd name="T82" fmla="*/ 2147483647 w 378"/>
              <a:gd name="T83" fmla="*/ 2147483647 h 395"/>
              <a:gd name="T84" fmla="*/ 2147483647 w 378"/>
              <a:gd name="T85" fmla="*/ 2147483647 h 395"/>
              <a:gd name="T86" fmla="*/ 2147483647 w 378"/>
              <a:gd name="T87" fmla="*/ 2147483647 h 395"/>
              <a:gd name="T88" fmla="*/ 2147483647 w 378"/>
              <a:gd name="T89" fmla="*/ 2147483647 h 395"/>
              <a:gd name="T90" fmla="*/ 2147483647 w 378"/>
              <a:gd name="T91" fmla="*/ 2147483647 h 395"/>
              <a:gd name="T92" fmla="*/ 2147483647 w 378"/>
              <a:gd name="T93" fmla="*/ 2147483647 h 395"/>
              <a:gd name="T94" fmla="*/ 2147483647 w 378"/>
              <a:gd name="T95" fmla="*/ 2147483647 h 395"/>
              <a:gd name="T96" fmla="*/ 2147483647 w 378"/>
              <a:gd name="T97" fmla="*/ 2147483647 h 395"/>
              <a:gd name="T98" fmla="*/ 2147483647 w 378"/>
              <a:gd name="T99" fmla="*/ 2147483647 h 395"/>
              <a:gd name="T100" fmla="*/ 2147483647 w 378"/>
              <a:gd name="T101" fmla="*/ 2147483647 h 395"/>
              <a:gd name="T102" fmla="*/ 2147483647 w 378"/>
              <a:gd name="T103" fmla="*/ 2147483647 h 395"/>
              <a:gd name="T104" fmla="*/ 2147483647 w 378"/>
              <a:gd name="T105" fmla="*/ 2147483647 h 39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78" h="395">
                <a:moveTo>
                  <a:pt x="370" y="90"/>
                </a:moveTo>
                <a:cubicBezTo>
                  <a:pt x="368" y="86"/>
                  <a:pt x="363" y="84"/>
                  <a:pt x="359" y="86"/>
                </a:cubicBezTo>
                <a:cubicBezTo>
                  <a:pt x="355" y="88"/>
                  <a:pt x="354" y="93"/>
                  <a:pt x="356" y="97"/>
                </a:cubicBezTo>
                <a:cubicBezTo>
                  <a:pt x="360" y="105"/>
                  <a:pt x="361" y="114"/>
                  <a:pt x="359" y="123"/>
                </a:cubicBezTo>
                <a:cubicBezTo>
                  <a:pt x="354" y="145"/>
                  <a:pt x="332" y="159"/>
                  <a:pt x="310" y="154"/>
                </a:cubicBezTo>
                <a:cubicBezTo>
                  <a:pt x="299" y="152"/>
                  <a:pt x="289" y="146"/>
                  <a:pt x="283" y="137"/>
                </a:cubicBezTo>
                <a:cubicBezTo>
                  <a:pt x="277" y="128"/>
                  <a:pt x="275" y="117"/>
                  <a:pt x="278" y="107"/>
                </a:cubicBezTo>
                <a:cubicBezTo>
                  <a:pt x="282" y="85"/>
                  <a:pt x="304" y="71"/>
                  <a:pt x="327" y="76"/>
                </a:cubicBezTo>
                <a:cubicBezTo>
                  <a:pt x="330" y="76"/>
                  <a:pt x="333" y="77"/>
                  <a:pt x="336" y="79"/>
                </a:cubicBezTo>
                <a:cubicBezTo>
                  <a:pt x="340" y="80"/>
                  <a:pt x="345" y="79"/>
                  <a:pt x="347" y="75"/>
                </a:cubicBezTo>
                <a:cubicBezTo>
                  <a:pt x="349" y="71"/>
                  <a:pt x="347" y="66"/>
                  <a:pt x="343" y="64"/>
                </a:cubicBezTo>
                <a:cubicBezTo>
                  <a:pt x="339" y="62"/>
                  <a:pt x="335" y="61"/>
                  <a:pt x="330" y="60"/>
                </a:cubicBezTo>
                <a:cubicBezTo>
                  <a:pt x="314" y="57"/>
                  <a:pt x="299" y="60"/>
                  <a:pt x="286" y="68"/>
                </a:cubicBezTo>
                <a:cubicBezTo>
                  <a:pt x="201" y="42"/>
                  <a:pt x="201" y="42"/>
                  <a:pt x="201" y="42"/>
                </a:cubicBezTo>
                <a:cubicBezTo>
                  <a:pt x="199" y="35"/>
                  <a:pt x="195" y="28"/>
                  <a:pt x="190" y="22"/>
                </a:cubicBezTo>
                <a:cubicBezTo>
                  <a:pt x="181" y="10"/>
                  <a:pt x="167" y="3"/>
                  <a:pt x="151" y="2"/>
                </a:cubicBezTo>
                <a:cubicBezTo>
                  <a:pt x="136" y="0"/>
                  <a:pt x="122" y="5"/>
                  <a:pt x="111" y="13"/>
                </a:cubicBezTo>
                <a:cubicBezTo>
                  <a:pt x="103" y="9"/>
                  <a:pt x="91" y="5"/>
                  <a:pt x="70" y="4"/>
                </a:cubicBezTo>
                <a:cubicBezTo>
                  <a:pt x="21" y="3"/>
                  <a:pt x="3" y="40"/>
                  <a:pt x="2" y="42"/>
                </a:cubicBezTo>
                <a:cubicBezTo>
                  <a:pt x="0" y="45"/>
                  <a:pt x="1" y="48"/>
                  <a:pt x="3" y="51"/>
                </a:cubicBezTo>
                <a:cubicBezTo>
                  <a:pt x="16" y="64"/>
                  <a:pt x="16" y="64"/>
                  <a:pt x="16" y="64"/>
                </a:cubicBezTo>
                <a:cubicBezTo>
                  <a:pt x="19" y="67"/>
                  <a:pt x="24" y="67"/>
                  <a:pt x="27" y="64"/>
                </a:cubicBezTo>
                <a:cubicBezTo>
                  <a:pt x="27" y="64"/>
                  <a:pt x="47" y="47"/>
                  <a:pt x="69" y="47"/>
                </a:cubicBezTo>
                <a:cubicBezTo>
                  <a:pt x="70" y="47"/>
                  <a:pt x="70" y="47"/>
                  <a:pt x="70" y="47"/>
                </a:cubicBezTo>
                <a:cubicBezTo>
                  <a:pt x="77" y="47"/>
                  <a:pt x="84" y="49"/>
                  <a:pt x="90" y="53"/>
                </a:cubicBezTo>
                <a:cubicBezTo>
                  <a:pt x="89" y="63"/>
                  <a:pt x="91" y="74"/>
                  <a:pt x="96" y="83"/>
                </a:cubicBezTo>
                <a:cubicBezTo>
                  <a:pt x="92" y="88"/>
                  <a:pt x="86" y="93"/>
                  <a:pt x="79" y="96"/>
                </a:cubicBezTo>
                <a:cubicBezTo>
                  <a:pt x="74" y="98"/>
                  <a:pt x="67" y="99"/>
                  <a:pt x="60" y="99"/>
                </a:cubicBezTo>
                <a:cubicBezTo>
                  <a:pt x="46" y="99"/>
                  <a:pt x="33" y="95"/>
                  <a:pt x="33" y="95"/>
                </a:cubicBezTo>
                <a:cubicBezTo>
                  <a:pt x="29" y="93"/>
                  <a:pt x="25" y="95"/>
                  <a:pt x="23" y="99"/>
                </a:cubicBezTo>
                <a:cubicBezTo>
                  <a:pt x="16" y="116"/>
                  <a:pt x="16" y="116"/>
                  <a:pt x="16" y="116"/>
                </a:cubicBezTo>
                <a:cubicBezTo>
                  <a:pt x="15" y="119"/>
                  <a:pt x="15" y="123"/>
                  <a:pt x="18" y="125"/>
                </a:cubicBezTo>
                <a:cubicBezTo>
                  <a:pt x="19" y="126"/>
                  <a:pt x="36" y="142"/>
                  <a:pt x="65" y="142"/>
                </a:cubicBezTo>
                <a:cubicBezTo>
                  <a:pt x="75" y="142"/>
                  <a:pt x="85" y="140"/>
                  <a:pt x="95" y="136"/>
                </a:cubicBezTo>
                <a:cubicBezTo>
                  <a:pt x="116" y="127"/>
                  <a:pt x="127" y="118"/>
                  <a:pt x="132" y="111"/>
                </a:cubicBezTo>
                <a:cubicBezTo>
                  <a:pt x="135" y="111"/>
                  <a:pt x="138" y="112"/>
                  <a:pt x="141" y="112"/>
                </a:cubicBezTo>
                <a:cubicBezTo>
                  <a:pt x="143" y="112"/>
                  <a:pt x="144" y="113"/>
                  <a:pt x="146" y="113"/>
                </a:cubicBezTo>
                <a:cubicBezTo>
                  <a:pt x="146" y="113"/>
                  <a:pt x="146" y="113"/>
                  <a:pt x="146" y="113"/>
                </a:cubicBezTo>
                <a:cubicBezTo>
                  <a:pt x="157" y="113"/>
                  <a:pt x="167" y="110"/>
                  <a:pt x="176" y="104"/>
                </a:cubicBezTo>
                <a:cubicBezTo>
                  <a:pt x="264" y="132"/>
                  <a:pt x="264" y="132"/>
                  <a:pt x="264" y="132"/>
                </a:cubicBezTo>
                <a:cubicBezTo>
                  <a:pt x="264" y="134"/>
                  <a:pt x="264" y="135"/>
                  <a:pt x="265" y="136"/>
                </a:cubicBezTo>
                <a:cubicBezTo>
                  <a:pt x="213" y="207"/>
                  <a:pt x="213" y="207"/>
                  <a:pt x="213" y="207"/>
                </a:cubicBezTo>
                <a:cubicBezTo>
                  <a:pt x="182" y="208"/>
                  <a:pt x="157" y="233"/>
                  <a:pt x="157" y="263"/>
                </a:cubicBezTo>
                <a:cubicBezTo>
                  <a:pt x="157" y="270"/>
                  <a:pt x="158" y="276"/>
                  <a:pt x="161" y="282"/>
                </a:cubicBezTo>
                <a:cubicBezTo>
                  <a:pt x="95" y="364"/>
                  <a:pt x="95" y="364"/>
                  <a:pt x="95" y="364"/>
                </a:cubicBezTo>
                <a:cubicBezTo>
                  <a:pt x="90" y="370"/>
                  <a:pt x="89" y="379"/>
                  <a:pt x="92" y="386"/>
                </a:cubicBezTo>
                <a:cubicBezTo>
                  <a:pt x="94" y="391"/>
                  <a:pt x="100" y="395"/>
                  <a:pt x="106" y="395"/>
                </a:cubicBezTo>
                <a:cubicBezTo>
                  <a:pt x="324" y="395"/>
                  <a:pt x="324" y="395"/>
                  <a:pt x="324" y="395"/>
                </a:cubicBezTo>
                <a:cubicBezTo>
                  <a:pt x="330" y="395"/>
                  <a:pt x="335" y="391"/>
                  <a:pt x="338" y="386"/>
                </a:cubicBezTo>
                <a:cubicBezTo>
                  <a:pt x="341" y="379"/>
                  <a:pt x="340" y="370"/>
                  <a:pt x="335" y="364"/>
                </a:cubicBezTo>
                <a:cubicBezTo>
                  <a:pt x="269" y="282"/>
                  <a:pt x="269" y="282"/>
                  <a:pt x="269" y="282"/>
                </a:cubicBezTo>
                <a:cubicBezTo>
                  <a:pt x="271" y="276"/>
                  <a:pt x="273" y="270"/>
                  <a:pt x="273" y="263"/>
                </a:cubicBezTo>
                <a:cubicBezTo>
                  <a:pt x="273" y="257"/>
                  <a:pt x="272" y="251"/>
                  <a:pt x="270" y="246"/>
                </a:cubicBezTo>
                <a:cubicBezTo>
                  <a:pt x="324" y="171"/>
                  <a:pt x="324" y="171"/>
                  <a:pt x="324" y="171"/>
                </a:cubicBezTo>
                <a:cubicBezTo>
                  <a:pt x="348" y="169"/>
                  <a:pt x="369" y="151"/>
                  <a:pt x="375" y="127"/>
                </a:cubicBezTo>
                <a:cubicBezTo>
                  <a:pt x="378" y="114"/>
                  <a:pt x="376" y="101"/>
                  <a:pt x="370" y="90"/>
                </a:cubicBezTo>
                <a:close/>
                <a:moveTo>
                  <a:pt x="93" y="37"/>
                </a:moveTo>
                <a:cubicBezTo>
                  <a:pt x="87" y="33"/>
                  <a:pt x="79" y="31"/>
                  <a:pt x="70" y="31"/>
                </a:cubicBezTo>
                <a:cubicBezTo>
                  <a:pt x="69" y="31"/>
                  <a:pt x="69" y="31"/>
                  <a:pt x="69" y="31"/>
                </a:cubicBezTo>
                <a:cubicBezTo>
                  <a:pt x="49" y="31"/>
                  <a:pt x="31" y="41"/>
                  <a:pt x="23" y="47"/>
                </a:cubicBezTo>
                <a:cubicBezTo>
                  <a:pt x="19" y="44"/>
                  <a:pt x="19" y="44"/>
                  <a:pt x="19" y="44"/>
                </a:cubicBezTo>
                <a:cubicBezTo>
                  <a:pt x="25" y="36"/>
                  <a:pt x="40" y="20"/>
                  <a:pt x="70" y="20"/>
                </a:cubicBezTo>
                <a:cubicBezTo>
                  <a:pt x="84" y="21"/>
                  <a:pt x="93" y="23"/>
                  <a:pt x="100" y="25"/>
                </a:cubicBezTo>
                <a:cubicBezTo>
                  <a:pt x="97" y="29"/>
                  <a:pt x="95" y="32"/>
                  <a:pt x="93" y="37"/>
                </a:cubicBezTo>
                <a:close/>
                <a:moveTo>
                  <a:pt x="89" y="121"/>
                </a:moveTo>
                <a:cubicBezTo>
                  <a:pt x="81" y="124"/>
                  <a:pt x="73" y="126"/>
                  <a:pt x="65" y="126"/>
                </a:cubicBezTo>
                <a:cubicBezTo>
                  <a:pt x="50" y="126"/>
                  <a:pt x="39" y="120"/>
                  <a:pt x="33" y="116"/>
                </a:cubicBezTo>
                <a:cubicBezTo>
                  <a:pt x="35" y="112"/>
                  <a:pt x="35" y="112"/>
                  <a:pt x="35" y="112"/>
                </a:cubicBezTo>
                <a:cubicBezTo>
                  <a:pt x="41" y="114"/>
                  <a:pt x="50" y="115"/>
                  <a:pt x="60" y="115"/>
                </a:cubicBezTo>
                <a:cubicBezTo>
                  <a:pt x="69" y="115"/>
                  <a:pt x="78" y="114"/>
                  <a:pt x="85" y="111"/>
                </a:cubicBezTo>
                <a:cubicBezTo>
                  <a:pt x="94" y="107"/>
                  <a:pt x="101" y="102"/>
                  <a:pt x="106" y="96"/>
                </a:cubicBezTo>
                <a:cubicBezTo>
                  <a:pt x="109" y="99"/>
                  <a:pt x="113" y="102"/>
                  <a:pt x="117" y="104"/>
                </a:cubicBezTo>
                <a:cubicBezTo>
                  <a:pt x="112" y="109"/>
                  <a:pt x="104" y="115"/>
                  <a:pt x="89" y="121"/>
                </a:cubicBezTo>
                <a:close/>
                <a:moveTo>
                  <a:pt x="187" y="61"/>
                </a:moveTo>
                <a:cubicBezTo>
                  <a:pt x="185" y="82"/>
                  <a:pt x="165" y="98"/>
                  <a:pt x="142" y="96"/>
                </a:cubicBezTo>
                <a:cubicBezTo>
                  <a:pt x="131" y="95"/>
                  <a:pt x="121" y="90"/>
                  <a:pt x="114" y="82"/>
                </a:cubicBezTo>
                <a:cubicBezTo>
                  <a:pt x="108" y="74"/>
                  <a:pt x="105" y="64"/>
                  <a:pt x="106" y="53"/>
                </a:cubicBezTo>
                <a:cubicBezTo>
                  <a:pt x="107" y="33"/>
                  <a:pt x="125" y="18"/>
                  <a:pt x="146" y="18"/>
                </a:cubicBezTo>
                <a:cubicBezTo>
                  <a:pt x="147" y="18"/>
                  <a:pt x="149" y="18"/>
                  <a:pt x="150" y="18"/>
                </a:cubicBezTo>
                <a:cubicBezTo>
                  <a:pt x="161" y="19"/>
                  <a:pt x="171" y="24"/>
                  <a:pt x="178" y="32"/>
                </a:cubicBezTo>
                <a:cubicBezTo>
                  <a:pt x="185" y="40"/>
                  <a:pt x="188" y="50"/>
                  <a:pt x="187" y="61"/>
                </a:cubicBezTo>
                <a:close/>
                <a:moveTo>
                  <a:pt x="262" y="103"/>
                </a:moveTo>
                <a:cubicBezTo>
                  <a:pt x="261" y="107"/>
                  <a:pt x="261" y="111"/>
                  <a:pt x="261" y="115"/>
                </a:cubicBezTo>
                <a:cubicBezTo>
                  <a:pt x="190" y="92"/>
                  <a:pt x="190" y="92"/>
                  <a:pt x="190" y="92"/>
                </a:cubicBezTo>
                <a:cubicBezTo>
                  <a:pt x="197" y="84"/>
                  <a:pt x="202" y="74"/>
                  <a:pt x="203" y="62"/>
                </a:cubicBezTo>
                <a:cubicBezTo>
                  <a:pt x="203" y="61"/>
                  <a:pt x="203" y="60"/>
                  <a:pt x="203" y="59"/>
                </a:cubicBezTo>
                <a:cubicBezTo>
                  <a:pt x="273" y="81"/>
                  <a:pt x="273" y="81"/>
                  <a:pt x="273" y="81"/>
                </a:cubicBezTo>
                <a:cubicBezTo>
                  <a:pt x="268" y="87"/>
                  <a:pt x="264" y="95"/>
                  <a:pt x="262" y="103"/>
                </a:cubicBezTo>
                <a:close/>
                <a:moveTo>
                  <a:pt x="215" y="223"/>
                </a:moveTo>
                <a:cubicBezTo>
                  <a:pt x="238" y="223"/>
                  <a:pt x="257" y="241"/>
                  <a:pt x="257" y="263"/>
                </a:cubicBezTo>
                <a:cubicBezTo>
                  <a:pt x="257" y="286"/>
                  <a:pt x="238" y="304"/>
                  <a:pt x="215" y="304"/>
                </a:cubicBezTo>
                <a:cubicBezTo>
                  <a:pt x="192" y="304"/>
                  <a:pt x="173" y="286"/>
                  <a:pt x="173" y="263"/>
                </a:cubicBezTo>
                <a:cubicBezTo>
                  <a:pt x="173" y="241"/>
                  <a:pt x="192" y="223"/>
                  <a:pt x="215" y="223"/>
                </a:cubicBezTo>
                <a:close/>
                <a:moveTo>
                  <a:pt x="323" y="374"/>
                </a:moveTo>
                <a:cubicBezTo>
                  <a:pt x="324" y="376"/>
                  <a:pt x="324" y="378"/>
                  <a:pt x="324" y="379"/>
                </a:cubicBezTo>
                <a:cubicBezTo>
                  <a:pt x="106" y="379"/>
                  <a:pt x="106" y="379"/>
                  <a:pt x="106" y="379"/>
                </a:cubicBezTo>
                <a:cubicBezTo>
                  <a:pt x="106" y="378"/>
                  <a:pt x="106" y="376"/>
                  <a:pt x="107" y="374"/>
                </a:cubicBezTo>
                <a:cubicBezTo>
                  <a:pt x="169" y="297"/>
                  <a:pt x="169" y="297"/>
                  <a:pt x="169" y="297"/>
                </a:cubicBezTo>
                <a:cubicBezTo>
                  <a:pt x="179" y="311"/>
                  <a:pt x="196" y="320"/>
                  <a:pt x="215" y="320"/>
                </a:cubicBezTo>
                <a:cubicBezTo>
                  <a:pt x="234" y="320"/>
                  <a:pt x="250" y="311"/>
                  <a:pt x="261" y="297"/>
                </a:cubicBezTo>
                <a:lnTo>
                  <a:pt x="323" y="374"/>
                </a:lnTo>
                <a:close/>
                <a:moveTo>
                  <a:pt x="261" y="230"/>
                </a:moveTo>
                <a:cubicBezTo>
                  <a:pt x="254" y="220"/>
                  <a:pt x="244" y="213"/>
                  <a:pt x="232" y="210"/>
                </a:cubicBezTo>
                <a:cubicBezTo>
                  <a:pt x="274" y="151"/>
                  <a:pt x="274" y="151"/>
                  <a:pt x="274" y="151"/>
                </a:cubicBezTo>
                <a:cubicBezTo>
                  <a:pt x="282" y="160"/>
                  <a:pt x="293" y="167"/>
                  <a:pt x="305" y="170"/>
                </a:cubicBezTo>
                <a:lnTo>
                  <a:pt x="261" y="230"/>
                </a:lnTo>
                <a:close/>
              </a:path>
            </a:pathLst>
          </a:custGeom>
          <a:solidFill>
            <a:schemeClr val="tx2"/>
          </a:solidFill>
          <a:ln w="12700">
            <a:noFill/>
          </a:ln>
        </p:spPr>
        <p:txBody>
          <a:bodyPr lIns="91422" tIns="45718" rIns="91422" bIns="45718"/>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400" b="0" i="0" u="none" strike="noStrike" kern="1200" cap="none" spc="0" normalizeH="0" baseline="0" noProof="0">
              <a:ln>
                <a:noFill/>
              </a:ln>
              <a:solidFill>
                <a:srgbClr val="575A5B"/>
              </a:solidFill>
              <a:effectLst/>
              <a:uLnTx/>
              <a:uFillTx/>
              <a:ea typeface="+mn-ea"/>
              <a:cs typeface="+mn-cs"/>
            </a:endParaRPr>
          </a:p>
        </p:txBody>
      </p:sp>
      <p:sp>
        <p:nvSpPr>
          <p:cNvPr id="136" name="Sexhörning 63"/>
          <p:cNvSpPr/>
          <p:nvPr/>
        </p:nvSpPr>
        <p:spPr bwMode="auto">
          <a:xfrm>
            <a:off x="3655112" y="4561778"/>
            <a:ext cx="572942" cy="443110"/>
          </a:xfrm>
          <a:prstGeom prst="hexagon">
            <a:avLst/>
          </a:prstGeom>
          <a:solidFill>
            <a:schemeClr val="bg1">
              <a:alpha val="11000"/>
            </a:schemeClr>
          </a:solidFill>
          <a:ln w="6350" cap="flat" cmpd="sng" algn="ctr">
            <a:solidFill>
              <a:schemeClr val="tx2"/>
            </a:solidFill>
            <a:prstDash val="solid"/>
            <a:round/>
            <a:headEnd type="none" w="med" len="med"/>
            <a:tailEnd type="none" w="med" len="med"/>
          </a:ln>
          <a:effectLst/>
        </p:spPr>
        <p:txBody>
          <a:bodyPr vert="horz" wrap="none" lIns="71988" tIns="45718" rIns="71988" bIns="45718" numCol="1" rtlCol="0" anchor="t" anchorCtr="0" compatLnSpc="1">
            <a:prstTxWarp prst="textNoShape">
              <a:avLst/>
            </a:prstTxWarp>
          </a:bodyPr>
          <a:lstStyle/>
          <a:p>
            <a:pPr marL="0" marR="0" lvl="0" indent="0" algn="l" defTabSz="914196" rtl="0" eaLnBrk="1" fontAlgn="base" latinLnBrk="0" hangingPunct="1">
              <a:lnSpc>
                <a:spcPct val="100000"/>
              </a:lnSpc>
              <a:spcBef>
                <a:spcPct val="50000"/>
              </a:spcBef>
              <a:spcAft>
                <a:spcPct val="0"/>
              </a:spcAft>
              <a:buClrTx/>
              <a:buSzTx/>
              <a:buFontTx/>
              <a:buNone/>
              <a:tabLst/>
              <a:defRPr/>
            </a:pPr>
            <a:endParaRPr kumimoji="0" lang="sv-SE" sz="1400" b="0" i="0" u="none" strike="noStrike" kern="1200" cap="none" spc="0" normalizeH="0" baseline="0" noProof="0">
              <a:ln>
                <a:noFill/>
              </a:ln>
              <a:solidFill>
                <a:srgbClr val="575A5B"/>
              </a:solidFill>
              <a:effectLst/>
              <a:uLnTx/>
              <a:uFillTx/>
              <a:ea typeface="+mn-ea"/>
              <a:cs typeface="+mn-cs"/>
            </a:endParaRPr>
          </a:p>
        </p:txBody>
      </p:sp>
      <p:sp>
        <p:nvSpPr>
          <p:cNvPr id="139" name="Freeform 6"/>
          <p:cNvSpPr>
            <a:spLocks noChangeAspect="1" noEditPoints="1"/>
          </p:cNvSpPr>
          <p:nvPr/>
        </p:nvSpPr>
        <p:spPr bwMode="auto">
          <a:xfrm>
            <a:off x="4222565" y="4353012"/>
            <a:ext cx="381714" cy="361559"/>
          </a:xfrm>
          <a:custGeom>
            <a:avLst/>
            <a:gdLst>
              <a:gd name="T0" fmla="*/ 2147483647 w 394"/>
              <a:gd name="T1" fmla="*/ 2147483647 h 395"/>
              <a:gd name="T2" fmla="*/ 2147483647 w 394"/>
              <a:gd name="T3" fmla="*/ 2147483647 h 395"/>
              <a:gd name="T4" fmla="*/ 2147483647 w 394"/>
              <a:gd name="T5" fmla="*/ 2147483647 h 395"/>
              <a:gd name="T6" fmla="*/ 2147483647 w 394"/>
              <a:gd name="T7" fmla="*/ 2147483647 h 395"/>
              <a:gd name="T8" fmla="*/ 2147483647 w 394"/>
              <a:gd name="T9" fmla="*/ 0 h 395"/>
              <a:gd name="T10" fmla="*/ 2147483647 w 394"/>
              <a:gd name="T11" fmla="*/ 2147483647 h 395"/>
              <a:gd name="T12" fmla="*/ 2147483647 w 394"/>
              <a:gd name="T13" fmla="*/ 2147483647 h 395"/>
              <a:gd name="T14" fmla="*/ 2147483647 w 394"/>
              <a:gd name="T15" fmla="*/ 2147483647 h 395"/>
              <a:gd name="T16" fmla="*/ 2147483647 w 394"/>
              <a:gd name="T17" fmla="*/ 2147483647 h 395"/>
              <a:gd name="T18" fmla="*/ 2147483647 w 394"/>
              <a:gd name="T19" fmla="*/ 2147483647 h 395"/>
              <a:gd name="T20" fmla="*/ 2147483647 w 394"/>
              <a:gd name="T21" fmla="*/ 2147483647 h 395"/>
              <a:gd name="T22" fmla="*/ 2147483647 w 394"/>
              <a:gd name="T23" fmla="*/ 2147483647 h 395"/>
              <a:gd name="T24" fmla="*/ 2147483647 w 394"/>
              <a:gd name="T25" fmla="*/ 2147483647 h 395"/>
              <a:gd name="T26" fmla="*/ 2147483647 w 394"/>
              <a:gd name="T27" fmla="*/ 2147483647 h 395"/>
              <a:gd name="T28" fmla="*/ 2147483647 w 394"/>
              <a:gd name="T29" fmla="*/ 2147483647 h 395"/>
              <a:gd name="T30" fmla="*/ 2147483647 w 394"/>
              <a:gd name="T31" fmla="*/ 2147483647 h 395"/>
              <a:gd name="T32" fmla="*/ 2147483647 w 394"/>
              <a:gd name="T33" fmla="*/ 2147483647 h 395"/>
              <a:gd name="T34" fmla="*/ 2147483647 w 394"/>
              <a:gd name="T35" fmla="*/ 2147483647 h 395"/>
              <a:gd name="T36" fmla="*/ 2147483647 w 394"/>
              <a:gd name="T37" fmla="*/ 2147483647 h 395"/>
              <a:gd name="T38" fmla="*/ 2147483647 w 394"/>
              <a:gd name="T39" fmla="*/ 2147483647 h 395"/>
              <a:gd name="T40" fmla="*/ 2147483647 w 394"/>
              <a:gd name="T41" fmla="*/ 2147483647 h 395"/>
              <a:gd name="T42" fmla="*/ 2147483647 w 394"/>
              <a:gd name="T43" fmla="*/ 2147483647 h 395"/>
              <a:gd name="T44" fmla="*/ 2147483647 w 394"/>
              <a:gd name="T45" fmla="*/ 2147483647 h 395"/>
              <a:gd name="T46" fmla="*/ 2147483647 w 394"/>
              <a:gd name="T47" fmla="*/ 2147483647 h 395"/>
              <a:gd name="T48" fmla="*/ 2147483647 w 394"/>
              <a:gd name="T49" fmla="*/ 2147483647 h 395"/>
              <a:gd name="T50" fmla="*/ 2147483647 w 394"/>
              <a:gd name="T51" fmla="*/ 2147483647 h 395"/>
              <a:gd name="T52" fmla="*/ 2147483647 w 394"/>
              <a:gd name="T53" fmla="*/ 2147483647 h 395"/>
              <a:gd name="T54" fmla="*/ 2147483647 w 394"/>
              <a:gd name="T55" fmla="*/ 2147483647 h 395"/>
              <a:gd name="T56" fmla="*/ 2147483647 w 394"/>
              <a:gd name="T57" fmla="*/ 2147483647 h 395"/>
              <a:gd name="T58" fmla="*/ 2147483647 w 394"/>
              <a:gd name="T59" fmla="*/ 2147483647 h 395"/>
              <a:gd name="T60" fmla="*/ 2147483647 w 394"/>
              <a:gd name="T61" fmla="*/ 2147483647 h 395"/>
              <a:gd name="T62" fmla="*/ 2147483647 w 394"/>
              <a:gd name="T63" fmla="*/ 2147483647 h 395"/>
              <a:gd name="T64" fmla="*/ 2147483647 w 394"/>
              <a:gd name="T65" fmla="*/ 2147483647 h 395"/>
              <a:gd name="T66" fmla="*/ 2147483647 w 394"/>
              <a:gd name="T67" fmla="*/ 2147483647 h 395"/>
              <a:gd name="T68" fmla="*/ 2147483647 w 394"/>
              <a:gd name="T69" fmla="*/ 2147483647 h 395"/>
              <a:gd name="T70" fmla="*/ 2147483647 w 394"/>
              <a:gd name="T71" fmla="*/ 2147483647 h 395"/>
              <a:gd name="T72" fmla="*/ 2147483647 w 394"/>
              <a:gd name="T73" fmla="*/ 2147483647 h 395"/>
              <a:gd name="T74" fmla="*/ 2147483647 w 394"/>
              <a:gd name="T75" fmla="*/ 2147483647 h 395"/>
              <a:gd name="T76" fmla="*/ 2147483647 w 394"/>
              <a:gd name="T77" fmla="*/ 2147483647 h 395"/>
              <a:gd name="T78" fmla="*/ 2147483647 w 394"/>
              <a:gd name="T79" fmla="*/ 2147483647 h 395"/>
              <a:gd name="T80" fmla="*/ 2147483647 w 394"/>
              <a:gd name="T81" fmla="*/ 2147483647 h 395"/>
              <a:gd name="T82" fmla="*/ 2147483647 w 394"/>
              <a:gd name="T83" fmla="*/ 2147483647 h 395"/>
              <a:gd name="T84" fmla="*/ 2147483647 w 394"/>
              <a:gd name="T85" fmla="*/ 2147483647 h 395"/>
              <a:gd name="T86" fmla="*/ 2147483647 w 394"/>
              <a:gd name="T87" fmla="*/ 2147483647 h 395"/>
              <a:gd name="T88" fmla="*/ 2147483647 w 394"/>
              <a:gd name="T89" fmla="*/ 2147483647 h 395"/>
              <a:gd name="T90" fmla="*/ 2147483647 w 394"/>
              <a:gd name="T91" fmla="*/ 2147483647 h 395"/>
              <a:gd name="T92" fmla="*/ 2147483647 w 394"/>
              <a:gd name="T93" fmla="*/ 2147483647 h 395"/>
              <a:gd name="T94" fmla="*/ 2147483647 w 394"/>
              <a:gd name="T95" fmla="*/ 2147483647 h 395"/>
              <a:gd name="T96" fmla="*/ 2147483647 w 394"/>
              <a:gd name="T97" fmla="*/ 2147483647 h 395"/>
              <a:gd name="T98" fmla="*/ 2147483647 w 394"/>
              <a:gd name="T99" fmla="*/ 2147483647 h 395"/>
              <a:gd name="T100" fmla="*/ 2147483647 w 394"/>
              <a:gd name="T101" fmla="*/ 2147483647 h 395"/>
              <a:gd name="T102" fmla="*/ 2147483647 w 394"/>
              <a:gd name="T103" fmla="*/ 2147483647 h 395"/>
              <a:gd name="T104" fmla="*/ 2147483647 w 394"/>
              <a:gd name="T105" fmla="*/ 2147483647 h 395"/>
              <a:gd name="T106" fmla="*/ 2147483647 w 394"/>
              <a:gd name="T107" fmla="*/ 2147483647 h 395"/>
              <a:gd name="T108" fmla="*/ 2147483647 w 394"/>
              <a:gd name="T109" fmla="*/ 2147483647 h 395"/>
              <a:gd name="T110" fmla="*/ 2147483647 w 394"/>
              <a:gd name="T111" fmla="*/ 2147483647 h 395"/>
              <a:gd name="T112" fmla="*/ 2147483647 w 394"/>
              <a:gd name="T113" fmla="*/ 2147483647 h 395"/>
              <a:gd name="T114" fmla="*/ 2147483647 w 394"/>
              <a:gd name="T115" fmla="*/ 2147483647 h 395"/>
              <a:gd name="T116" fmla="*/ 2147483647 w 394"/>
              <a:gd name="T117" fmla="*/ 2147483647 h 39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94" h="395">
                <a:moveTo>
                  <a:pt x="348" y="70"/>
                </a:moveTo>
                <a:cubicBezTo>
                  <a:pt x="345" y="67"/>
                  <a:pt x="340" y="66"/>
                  <a:pt x="337" y="69"/>
                </a:cubicBezTo>
                <a:cubicBezTo>
                  <a:pt x="333" y="72"/>
                  <a:pt x="333" y="77"/>
                  <a:pt x="336" y="81"/>
                </a:cubicBezTo>
                <a:cubicBezTo>
                  <a:pt x="362" y="112"/>
                  <a:pt x="378" y="153"/>
                  <a:pt x="378" y="198"/>
                </a:cubicBezTo>
                <a:cubicBezTo>
                  <a:pt x="378" y="248"/>
                  <a:pt x="358" y="293"/>
                  <a:pt x="325" y="326"/>
                </a:cubicBezTo>
                <a:cubicBezTo>
                  <a:pt x="292" y="359"/>
                  <a:pt x="247" y="379"/>
                  <a:pt x="197" y="379"/>
                </a:cubicBezTo>
                <a:cubicBezTo>
                  <a:pt x="147" y="379"/>
                  <a:pt x="102" y="359"/>
                  <a:pt x="69" y="326"/>
                </a:cubicBezTo>
                <a:cubicBezTo>
                  <a:pt x="36" y="293"/>
                  <a:pt x="16" y="248"/>
                  <a:pt x="16" y="198"/>
                </a:cubicBezTo>
                <a:cubicBezTo>
                  <a:pt x="16" y="147"/>
                  <a:pt x="36" y="102"/>
                  <a:pt x="69" y="69"/>
                </a:cubicBezTo>
                <a:cubicBezTo>
                  <a:pt x="102" y="37"/>
                  <a:pt x="147" y="16"/>
                  <a:pt x="197" y="16"/>
                </a:cubicBezTo>
                <a:cubicBezTo>
                  <a:pt x="242" y="16"/>
                  <a:pt x="282" y="32"/>
                  <a:pt x="314" y="59"/>
                </a:cubicBezTo>
                <a:cubicBezTo>
                  <a:pt x="317" y="62"/>
                  <a:pt x="322" y="61"/>
                  <a:pt x="325" y="58"/>
                </a:cubicBezTo>
                <a:cubicBezTo>
                  <a:pt x="328" y="55"/>
                  <a:pt x="328" y="50"/>
                  <a:pt x="324" y="47"/>
                </a:cubicBezTo>
                <a:cubicBezTo>
                  <a:pt x="324" y="47"/>
                  <a:pt x="324" y="47"/>
                  <a:pt x="324" y="47"/>
                </a:cubicBezTo>
                <a:cubicBezTo>
                  <a:pt x="290" y="18"/>
                  <a:pt x="245" y="0"/>
                  <a:pt x="197" y="0"/>
                </a:cubicBezTo>
                <a:cubicBezTo>
                  <a:pt x="88" y="0"/>
                  <a:pt x="0" y="89"/>
                  <a:pt x="0" y="198"/>
                </a:cubicBezTo>
                <a:cubicBezTo>
                  <a:pt x="0" y="307"/>
                  <a:pt x="88" y="395"/>
                  <a:pt x="197" y="395"/>
                </a:cubicBezTo>
                <a:cubicBezTo>
                  <a:pt x="306" y="395"/>
                  <a:pt x="394" y="307"/>
                  <a:pt x="394" y="198"/>
                </a:cubicBezTo>
                <a:cubicBezTo>
                  <a:pt x="394" y="149"/>
                  <a:pt x="377" y="105"/>
                  <a:pt x="348" y="70"/>
                </a:cubicBezTo>
                <a:close/>
                <a:moveTo>
                  <a:pt x="327" y="103"/>
                </a:moveTo>
                <a:cubicBezTo>
                  <a:pt x="327" y="99"/>
                  <a:pt x="323" y="95"/>
                  <a:pt x="319" y="95"/>
                </a:cubicBezTo>
                <a:cubicBezTo>
                  <a:pt x="74" y="95"/>
                  <a:pt x="74" y="95"/>
                  <a:pt x="74" y="95"/>
                </a:cubicBezTo>
                <a:cubicBezTo>
                  <a:pt x="70" y="95"/>
                  <a:pt x="66" y="99"/>
                  <a:pt x="66" y="103"/>
                </a:cubicBezTo>
                <a:cubicBezTo>
                  <a:pt x="66" y="107"/>
                  <a:pt x="70" y="111"/>
                  <a:pt x="74" y="111"/>
                </a:cubicBezTo>
                <a:cubicBezTo>
                  <a:pt x="319" y="111"/>
                  <a:pt x="319" y="111"/>
                  <a:pt x="319" y="111"/>
                </a:cubicBezTo>
                <a:cubicBezTo>
                  <a:pt x="323" y="111"/>
                  <a:pt x="327" y="107"/>
                  <a:pt x="327" y="103"/>
                </a:cubicBezTo>
                <a:close/>
                <a:moveTo>
                  <a:pt x="245" y="149"/>
                </a:moveTo>
                <a:cubicBezTo>
                  <a:pt x="239" y="149"/>
                  <a:pt x="234" y="154"/>
                  <a:pt x="234" y="159"/>
                </a:cubicBezTo>
                <a:cubicBezTo>
                  <a:pt x="234" y="236"/>
                  <a:pt x="234" y="236"/>
                  <a:pt x="234" y="236"/>
                </a:cubicBezTo>
                <a:cubicBezTo>
                  <a:pt x="234" y="242"/>
                  <a:pt x="239" y="246"/>
                  <a:pt x="245" y="246"/>
                </a:cubicBezTo>
                <a:cubicBezTo>
                  <a:pt x="282" y="246"/>
                  <a:pt x="282" y="246"/>
                  <a:pt x="282" y="246"/>
                </a:cubicBezTo>
                <a:cubicBezTo>
                  <a:pt x="288" y="246"/>
                  <a:pt x="292" y="242"/>
                  <a:pt x="292" y="236"/>
                </a:cubicBezTo>
                <a:cubicBezTo>
                  <a:pt x="292" y="159"/>
                  <a:pt x="292" y="159"/>
                  <a:pt x="292" y="159"/>
                </a:cubicBezTo>
                <a:cubicBezTo>
                  <a:pt x="292" y="154"/>
                  <a:pt x="288" y="149"/>
                  <a:pt x="282" y="149"/>
                </a:cubicBezTo>
                <a:lnTo>
                  <a:pt x="245" y="149"/>
                </a:lnTo>
                <a:close/>
                <a:moveTo>
                  <a:pt x="284" y="210"/>
                </a:moveTo>
                <a:cubicBezTo>
                  <a:pt x="284" y="219"/>
                  <a:pt x="277" y="224"/>
                  <a:pt x="269" y="226"/>
                </a:cubicBezTo>
                <a:cubicBezTo>
                  <a:pt x="268" y="226"/>
                  <a:pt x="267" y="226"/>
                  <a:pt x="267" y="226"/>
                </a:cubicBezTo>
                <a:cubicBezTo>
                  <a:pt x="266" y="226"/>
                  <a:pt x="264" y="225"/>
                  <a:pt x="264" y="223"/>
                </a:cubicBezTo>
                <a:cubicBezTo>
                  <a:pt x="264" y="222"/>
                  <a:pt x="265" y="221"/>
                  <a:pt x="267" y="221"/>
                </a:cubicBezTo>
                <a:cubicBezTo>
                  <a:pt x="273" y="220"/>
                  <a:pt x="278" y="216"/>
                  <a:pt x="278" y="210"/>
                </a:cubicBezTo>
                <a:cubicBezTo>
                  <a:pt x="278" y="204"/>
                  <a:pt x="273" y="199"/>
                  <a:pt x="262" y="199"/>
                </a:cubicBezTo>
                <a:cubicBezTo>
                  <a:pt x="253" y="199"/>
                  <a:pt x="248" y="204"/>
                  <a:pt x="248" y="210"/>
                </a:cubicBezTo>
                <a:cubicBezTo>
                  <a:pt x="248" y="217"/>
                  <a:pt x="253" y="220"/>
                  <a:pt x="260" y="221"/>
                </a:cubicBezTo>
                <a:cubicBezTo>
                  <a:pt x="261" y="221"/>
                  <a:pt x="262" y="222"/>
                  <a:pt x="262" y="223"/>
                </a:cubicBezTo>
                <a:cubicBezTo>
                  <a:pt x="262" y="225"/>
                  <a:pt x="261" y="226"/>
                  <a:pt x="259" y="226"/>
                </a:cubicBezTo>
                <a:cubicBezTo>
                  <a:pt x="259" y="226"/>
                  <a:pt x="258" y="226"/>
                  <a:pt x="258" y="226"/>
                </a:cubicBezTo>
                <a:cubicBezTo>
                  <a:pt x="249" y="224"/>
                  <a:pt x="242" y="219"/>
                  <a:pt x="242" y="210"/>
                </a:cubicBezTo>
                <a:cubicBezTo>
                  <a:pt x="242" y="203"/>
                  <a:pt x="247" y="198"/>
                  <a:pt x="253" y="196"/>
                </a:cubicBezTo>
                <a:cubicBezTo>
                  <a:pt x="253" y="196"/>
                  <a:pt x="253" y="196"/>
                  <a:pt x="253" y="196"/>
                </a:cubicBezTo>
                <a:cubicBezTo>
                  <a:pt x="247" y="195"/>
                  <a:pt x="244" y="191"/>
                  <a:pt x="244" y="184"/>
                </a:cubicBezTo>
                <a:cubicBezTo>
                  <a:pt x="244" y="176"/>
                  <a:pt x="248" y="171"/>
                  <a:pt x="258" y="169"/>
                </a:cubicBezTo>
                <a:cubicBezTo>
                  <a:pt x="258" y="169"/>
                  <a:pt x="259" y="169"/>
                  <a:pt x="259" y="169"/>
                </a:cubicBezTo>
                <a:cubicBezTo>
                  <a:pt x="261" y="169"/>
                  <a:pt x="262" y="170"/>
                  <a:pt x="262" y="172"/>
                </a:cubicBezTo>
                <a:cubicBezTo>
                  <a:pt x="262" y="173"/>
                  <a:pt x="261" y="174"/>
                  <a:pt x="260" y="174"/>
                </a:cubicBezTo>
                <a:cubicBezTo>
                  <a:pt x="253" y="175"/>
                  <a:pt x="249" y="178"/>
                  <a:pt x="249" y="184"/>
                </a:cubicBezTo>
                <a:cubicBezTo>
                  <a:pt x="249" y="190"/>
                  <a:pt x="254" y="194"/>
                  <a:pt x="264" y="194"/>
                </a:cubicBezTo>
                <a:cubicBezTo>
                  <a:pt x="271" y="194"/>
                  <a:pt x="277" y="190"/>
                  <a:pt x="277" y="184"/>
                </a:cubicBezTo>
                <a:cubicBezTo>
                  <a:pt x="277" y="178"/>
                  <a:pt x="273" y="175"/>
                  <a:pt x="267" y="174"/>
                </a:cubicBezTo>
                <a:cubicBezTo>
                  <a:pt x="265" y="174"/>
                  <a:pt x="264" y="173"/>
                  <a:pt x="264" y="172"/>
                </a:cubicBezTo>
                <a:cubicBezTo>
                  <a:pt x="264" y="170"/>
                  <a:pt x="266" y="169"/>
                  <a:pt x="267" y="169"/>
                </a:cubicBezTo>
                <a:cubicBezTo>
                  <a:pt x="267" y="169"/>
                  <a:pt x="268" y="169"/>
                  <a:pt x="269" y="169"/>
                </a:cubicBezTo>
                <a:cubicBezTo>
                  <a:pt x="278" y="171"/>
                  <a:pt x="282" y="177"/>
                  <a:pt x="282" y="184"/>
                </a:cubicBezTo>
                <a:cubicBezTo>
                  <a:pt x="282" y="190"/>
                  <a:pt x="279" y="194"/>
                  <a:pt x="274" y="196"/>
                </a:cubicBezTo>
                <a:cubicBezTo>
                  <a:pt x="274" y="196"/>
                  <a:pt x="274" y="196"/>
                  <a:pt x="274" y="196"/>
                </a:cubicBezTo>
                <a:cubicBezTo>
                  <a:pt x="279" y="198"/>
                  <a:pt x="283" y="203"/>
                  <a:pt x="284" y="210"/>
                </a:cubicBezTo>
                <a:close/>
                <a:moveTo>
                  <a:pt x="113" y="149"/>
                </a:moveTo>
                <a:cubicBezTo>
                  <a:pt x="107" y="149"/>
                  <a:pt x="102" y="154"/>
                  <a:pt x="102" y="159"/>
                </a:cubicBezTo>
                <a:cubicBezTo>
                  <a:pt x="102" y="236"/>
                  <a:pt x="102" y="236"/>
                  <a:pt x="102" y="236"/>
                </a:cubicBezTo>
                <a:cubicBezTo>
                  <a:pt x="102" y="242"/>
                  <a:pt x="107" y="246"/>
                  <a:pt x="113" y="246"/>
                </a:cubicBezTo>
                <a:cubicBezTo>
                  <a:pt x="150" y="246"/>
                  <a:pt x="150" y="246"/>
                  <a:pt x="150" y="246"/>
                </a:cubicBezTo>
                <a:cubicBezTo>
                  <a:pt x="156" y="246"/>
                  <a:pt x="161" y="242"/>
                  <a:pt x="161" y="236"/>
                </a:cubicBezTo>
                <a:cubicBezTo>
                  <a:pt x="161" y="159"/>
                  <a:pt x="161" y="159"/>
                  <a:pt x="161" y="159"/>
                </a:cubicBezTo>
                <a:cubicBezTo>
                  <a:pt x="161" y="154"/>
                  <a:pt x="156" y="149"/>
                  <a:pt x="150" y="149"/>
                </a:cubicBezTo>
                <a:lnTo>
                  <a:pt x="113" y="149"/>
                </a:lnTo>
                <a:close/>
                <a:moveTo>
                  <a:pt x="116" y="226"/>
                </a:moveTo>
                <a:cubicBezTo>
                  <a:pt x="114" y="226"/>
                  <a:pt x="113" y="225"/>
                  <a:pt x="113" y="223"/>
                </a:cubicBezTo>
                <a:cubicBezTo>
                  <a:pt x="113" y="222"/>
                  <a:pt x="114" y="220"/>
                  <a:pt x="116" y="220"/>
                </a:cubicBezTo>
                <a:cubicBezTo>
                  <a:pt x="133" y="221"/>
                  <a:pt x="144" y="215"/>
                  <a:pt x="144" y="204"/>
                </a:cubicBezTo>
                <a:cubicBezTo>
                  <a:pt x="144" y="198"/>
                  <a:pt x="140" y="194"/>
                  <a:pt x="133" y="194"/>
                </a:cubicBezTo>
                <a:cubicBezTo>
                  <a:pt x="126" y="194"/>
                  <a:pt x="122" y="196"/>
                  <a:pt x="120" y="198"/>
                </a:cubicBezTo>
                <a:cubicBezTo>
                  <a:pt x="116" y="199"/>
                  <a:pt x="115" y="197"/>
                  <a:pt x="115" y="195"/>
                </a:cubicBezTo>
                <a:cubicBezTo>
                  <a:pt x="115" y="174"/>
                  <a:pt x="115" y="174"/>
                  <a:pt x="115" y="174"/>
                </a:cubicBezTo>
                <a:cubicBezTo>
                  <a:pt x="115" y="171"/>
                  <a:pt x="117" y="170"/>
                  <a:pt x="120" y="170"/>
                </a:cubicBezTo>
                <a:cubicBezTo>
                  <a:pt x="144" y="169"/>
                  <a:pt x="144" y="169"/>
                  <a:pt x="144" y="169"/>
                </a:cubicBezTo>
                <a:cubicBezTo>
                  <a:pt x="145" y="169"/>
                  <a:pt x="147" y="171"/>
                  <a:pt x="147" y="172"/>
                </a:cubicBezTo>
                <a:cubicBezTo>
                  <a:pt x="147" y="174"/>
                  <a:pt x="145" y="175"/>
                  <a:pt x="144" y="175"/>
                </a:cubicBezTo>
                <a:cubicBezTo>
                  <a:pt x="120" y="175"/>
                  <a:pt x="120" y="175"/>
                  <a:pt x="120" y="175"/>
                </a:cubicBezTo>
                <a:cubicBezTo>
                  <a:pt x="120" y="192"/>
                  <a:pt x="120" y="192"/>
                  <a:pt x="120" y="192"/>
                </a:cubicBezTo>
                <a:cubicBezTo>
                  <a:pt x="123" y="190"/>
                  <a:pt x="127" y="189"/>
                  <a:pt x="133" y="189"/>
                </a:cubicBezTo>
                <a:cubicBezTo>
                  <a:pt x="143" y="189"/>
                  <a:pt x="150" y="195"/>
                  <a:pt x="150" y="204"/>
                </a:cubicBezTo>
                <a:cubicBezTo>
                  <a:pt x="150" y="218"/>
                  <a:pt x="137" y="227"/>
                  <a:pt x="116" y="226"/>
                </a:cubicBezTo>
                <a:close/>
                <a:moveTo>
                  <a:pt x="74" y="300"/>
                </a:moveTo>
                <a:cubicBezTo>
                  <a:pt x="319" y="300"/>
                  <a:pt x="319" y="300"/>
                  <a:pt x="319" y="300"/>
                </a:cubicBezTo>
                <a:cubicBezTo>
                  <a:pt x="323" y="300"/>
                  <a:pt x="327" y="297"/>
                  <a:pt x="327" y="292"/>
                </a:cubicBezTo>
                <a:cubicBezTo>
                  <a:pt x="327" y="288"/>
                  <a:pt x="323" y="284"/>
                  <a:pt x="319" y="284"/>
                </a:cubicBezTo>
                <a:cubicBezTo>
                  <a:pt x="74" y="284"/>
                  <a:pt x="74" y="284"/>
                  <a:pt x="74" y="284"/>
                </a:cubicBezTo>
                <a:cubicBezTo>
                  <a:pt x="70" y="284"/>
                  <a:pt x="66" y="288"/>
                  <a:pt x="66" y="292"/>
                </a:cubicBezTo>
                <a:cubicBezTo>
                  <a:pt x="66" y="297"/>
                  <a:pt x="70" y="300"/>
                  <a:pt x="74" y="300"/>
                </a:cubicBezTo>
                <a:close/>
                <a:moveTo>
                  <a:pt x="37" y="159"/>
                </a:moveTo>
                <a:cubicBezTo>
                  <a:pt x="37" y="236"/>
                  <a:pt x="37" y="236"/>
                  <a:pt x="37" y="236"/>
                </a:cubicBezTo>
                <a:cubicBezTo>
                  <a:pt x="37" y="242"/>
                  <a:pt x="41" y="246"/>
                  <a:pt x="47" y="246"/>
                </a:cubicBezTo>
                <a:cubicBezTo>
                  <a:pt x="84" y="246"/>
                  <a:pt x="84" y="246"/>
                  <a:pt x="84" y="246"/>
                </a:cubicBezTo>
                <a:cubicBezTo>
                  <a:pt x="90" y="246"/>
                  <a:pt x="95" y="242"/>
                  <a:pt x="95" y="236"/>
                </a:cubicBezTo>
                <a:cubicBezTo>
                  <a:pt x="95" y="159"/>
                  <a:pt x="95" y="159"/>
                  <a:pt x="95" y="159"/>
                </a:cubicBezTo>
                <a:cubicBezTo>
                  <a:pt x="95" y="154"/>
                  <a:pt x="90" y="149"/>
                  <a:pt x="84" y="149"/>
                </a:cubicBezTo>
                <a:cubicBezTo>
                  <a:pt x="47" y="149"/>
                  <a:pt x="47" y="149"/>
                  <a:pt x="47" y="149"/>
                </a:cubicBezTo>
                <a:cubicBezTo>
                  <a:pt x="41" y="149"/>
                  <a:pt x="37" y="154"/>
                  <a:pt x="37" y="159"/>
                </a:cubicBezTo>
                <a:close/>
                <a:moveTo>
                  <a:pt x="65" y="175"/>
                </a:moveTo>
                <a:cubicBezTo>
                  <a:pt x="59" y="175"/>
                  <a:pt x="55" y="177"/>
                  <a:pt x="53" y="181"/>
                </a:cubicBezTo>
                <a:cubicBezTo>
                  <a:pt x="53" y="181"/>
                  <a:pt x="52" y="182"/>
                  <a:pt x="51" y="182"/>
                </a:cubicBezTo>
                <a:cubicBezTo>
                  <a:pt x="50" y="182"/>
                  <a:pt x="48" y="181"/>
                  <a:pt x="48" y="180"/>
                </a:cubicBezTo>
                <a:cubicBezTo>
                  <a:pt x="47" y="179"/>
                  <a:pt x="48" y="178"/>
                  <a:pt x="48" y="178"/>
                </a:cubicBezTo>
                <a:cubicBezTo>
                  <a:pt x="51" y="174"/>
                  <a:pt x="56" y="169"/>
                  <a:pt x="65" y="169"/>
                </a:cubicBezTo>
                <a:cubicBezTo>
                  <a:pt x="77" y="169"/>
                  <a:pt x="83" y="176"/>
                  <a:pt x="83" y="184"/>
                </a:cubicBezTo>
                <a:cubicBezTo>
                  <a:pt x="83" y="193"/>
                  <a:pt x="78" y="197"/>
                  <a:pt x="65" y="206"/>
                </a:cubicBezTo>
                <a:cubicBezTo>
                  <a:pt x="57" y="212"/>
                  <a:pt x="53" y="216"/>
                  <a:pt x="53" y="220"/>
                </a:cubicBezTo>
                <a:cubicBezTo>
                  <a:pt x="81" y="220"/>
                  <a:pt x="81" y="220"/>
                  <a:pt x="81" y="220"/>
                </a:cubicBezTo>
                <a:cubicBezTo>
                  <a:pt x="83" y="220"/>
                  <a:pt x="84" y="222"/>
                  <a:pt x="84" y="223"/>
                </a:cubicBezTo>
                <a:cubicBezTo>
                  <a:pt x="84" y="225"/>
                  <a:pt x="83" y="226"/>
                  <a:pt x="81" y="226"/>
                </a:cubicBezTo>
                <a:cubicBezTo>
                  <a:pt x="52" y="226"/>
                  <a:pt x="52" y="226"/>
                  <a:pt x="52" y="226"/>
                </a:cubicBezTo>
                <a:cubicBezTo>
                  <a:pt x="49" y="226"/>
                  <a:pt x="48" y="224"/>
                  <a:pt x="48" y="222"/>
                </a:cubicBezTo>
                <a:cubicBezTo>
                  <a:pt x="48" y="215"/>
                  <a:pt x="51" y="209"/>
                  <a:pt x="60" y="203"/>
                </a:cubicBezTo>
                <a:cubicBezTo>
                  <a:pt x="73" y="194"/>
                  <a:pt x="77" y="191"/>
                  <a:pt x="77" y="184"/>
                </a:cubicBezTo>
                <a:cubicBezTo>
                  <a:pt x="77" y="180"/>
                  <a:pt x="74" y="175"/>
                  <a:pt x="65" y="175"/>
                </a:cubicBezTo>
                <a:close/>
                <a:moveTo>
                  <a:pt x="179" y="149"/>
                </a:moveTo>
                <a:cubicBezTo>
                  <a:pt x="173" y="149"/>
                  <a:pt x="168" y="154"/>
                  <a:pt x="168" y="159"/>
                </a:cubicBezTo>
                <a:cubicBezTo>
                  <a:pt x="168" y="236"/>
                  <a:pt x="168" y="236"/>
                  <a:pt x="168" y="236"/>
                </a:cubicBezTo>
                <a:cubicBezTo>
                  <a:pt x="168" y="242"/>
                  <a:pt x="173" y="246"/>
                  <a:pt x="179" y="246"/>
                </a:cubicBezTo>
                <a:cubicBezTo>
                  <a:pt x="216" y="246"/>
                  <a:pt x="216" y="246"/>
                  <a:pt x="216" y="246"/>
                </a:cubicBezTo>
                <a:cubicBezTo>
                  <a:pt x="222" y="246"/>
                  <a:pt x="226" y="242"/>
                  <a:pt x="226" y="236"/>
                </a:cubicBezTo>
                <a:cubicBezTo>
                  <a:pt x="226" y="159"/>
                  <a:pt x="226" y="159"/>
                  <a:pt x="226" y="159"/>
                </a:cubicBezTo>
                <a:cubicBezTo>
                  <a:pt x="226" y="154"/>
                  <a:pt x="222" y="149"/>
                  <a:pt x="216" y="149"/>
                </a:cubicBezTo>
                <a:lnTo>
                  <a:pt x="179" y="149"/>
                </a:lnTo>
                <a:close/>
                <a:moveTo>
                  <a:pt x="182" y="226"/>
                </a:moveTo>
                <a:cubicBezTo>
                  <a:pt x="180" y="226"/>
                  <a:pt x="179" y="225"/>
                  <a:pt x="179" y="223"/>
                </a:cubicBezTo>
                <a:cubicBezTo>
                  <a:pt x="179" y="221"/>
                  <a:pt x="180" y="220"/>
                  <a:pt x="182" y="220"/>
                </a:cubicBezTo>
                <a:cubicBezTo>
                  <a:pt x="199" y="221"/>
                  <a:pt x="210" y="216"/>
                  <a:pt x="210" y="205"/>
                </a:cubicBezTo>
                <a:cubicBezTo>
                  <a:pt x="210" y="199"/>
                  <a:pt x="205" y="195"/>
                  <a:pt x="198" y="195"/>
                </a:cubicBezTo>
                <a:cubicBezTo>
                  <a:pt x="195" y="195"/>
                  <a:pt x="194" y="196"/>
                  <a:pt x="193" y="196"/>
                </a:cubicBezTo>
                <a:cubicBezTo>
                  <a:pt x="191" y="196"/>
                  <a:pt x="190" y="194"/>
                  <a:pt x="190" y="193"/>
                </a:cubicBezTo>
                <a:cubicBezTo>
                  <a:pt x="190" y="192"/>
                  <a:pt x="190" y="192"/>
                  <a:pt x="191" y="191"/>
                </a:cubicBezTo>
                <a:cubicBezTo>
                  <a:pt x="205" y="175"/>
                  <a:pt x="205" y="175"/>
                  <a:pt x="205" y="175"/>
                </a:cubicBezTo>
                <a:cubicBezTo>
                  <a:pt x="182" y="175"/>
                  <a:pt x="182" y="175"/>
                  <a:pt x="182" y="175"/>
                </a:cubicBezTo>
                <a:cubicBezTo>
                  <a:pt x="180" y="175"/>
                  <a:pt x="179" y="174"/>
                  <a:pt x="179" y="172"/>
                </a:cubicBezTo>
                <a:cubicBezTo>
                  <a:pt x="179" y="171"/>
                  <a:pt x="180" y="169"/>
                  <a:pt x="182" y="169"/>
                </a:cubicBezTo>
                <a:cubicBezTo>
                  <a:pt x="208" y="169"/>
                  <a:pt x="208" y="169"/>
                  <a:pt x="208" y="169"/>
                </a:cubicBezTo>
                <a:cubicBezTo>
                  <a:pt x="210" y="169"/>
                  <a:pt x="212" y="171"/>
                  <a:pt x="212" y="174"/>
                </a:cubicBezTo>
                <a:cubicBezTo>
                  <a:pt x="212" y="174"/>
                  <a:pt x="212" y="175"/>
                  <a:pt x="211" y="176"/>
                </a:cubicBezTo>
                <a:cubicBezTo>
                  <a:pt x="199" y="190"/>
                  <a:pt x="199" y="190"/>
                  <a:pt x="199" y="190"/>
                </a:cubicBezTo>
                <a:cubicBezTo>
                  <a:pt x="208" y="190"/>
                  <a:pt x="216" y="196"/>
                  <a:pt x="216" y="205"/>
                </a:cubicBezTo>
                <a:cubicBezTo>
                  <a:pt x="216" y="219"/>
                  <a:pt x="203" y="227"/>
                  <a:pt x="182" y="226"/>
                </a:cubicBezTo>
                <a:close/>
                <a:moveTo>
                  <a:pt x="358" y="236"/>
                </a:moveTo>
                <a:cubicBezTo>
                  <a:pt x="358" y="159"/>
                  <a:pt x="358" y="159"/>
                  <a:pt x="358" y="159"/>
                </a:cubicBezTo>
                <a:cubicBezTo>
                  <a:pt x="358" y="154"/>
                  <a:pt x="353" y="149"/>
                  <a:pt x="348" y="149"/>
                </a:cubicBezTo>
                <a:cubicBezTo>
                  <a:pt x="310" y="149"/>
                  <a:pt x="310" y="149"/>
                  <a:pt x="310" y="149"/>
                </a:cubicBezTo>
                <a:cubicBezTo>
                  <a:pt x="305" y="149"/>
                  <a:pt x="300" y="154"/>
                  <a:pt x="300" y="159"/>
                </a:cubicBezTo>
                <a:cubicBezTo>
                  <a:pt x="300" y="236"/>
                  <a:pt x="300" y="236"/>
                  <a:pt x="300" y="236"/>
                </a:cubicBezTo>
                <a:cubicBezTo>
                  <a:pt x="300" y="242"/>
                  <a:pt x="305" y="246"/>
                  <a:pt x="310" y="246"/>
                </a:cubicBezTo>
                <a:cubicBezTo>
                  <a:pt x="348" y="246"/>
                  <a:pt x="348" y="246"/>
                  <a:pt x="348" y="246"/>
                </a:cubicBezTo>
                <a:cubicBezTo>
                  <a:pt x="353" y="246"/>
                  <a:pt x="358" y="242"/>
                  <a:pt x="358" y="236"/>
                </a:cubicBezTo>
                <a:close/>
                <a:moveTo>
                  <a:pt x="315" y="226"/>
                </a:moveTo>
                <a:cubicBezTo>
                  <a:pt x="314" y="226"/>
                  <a:pt x="313" y="225"/>
                  <a:pt x="312" y="224"/>
                </a:cubicBezTo>
                <a:cubicBezTo>
                  <a:pt x="312" y="222"/>
                  <a:pt x="314" y="221"/>
                  <a:pt x="315" y="221"/>
                </a:cubicBezTo>
                <a:cubicBezTo>
                  <a:pt x="334" y="221"/>
                  <a:pt x="343" y="216"/>
                  <a:pt x="343" y="197"/>
                </a:cubicBezTo>
                <a:cubicBezTo>
                  <a:pt x="343" y="194"/>
                  <a:pt x="343" y="191"/>
                  <a:pt x="343" y="189"/>
                </a:cubicBezTo>
                <a:cubicBezTo>
                  <a:pt x="342" y="179"/>
                  <a:pt x="338" y="174"/>
                  <a:pt x="328" y="174"/>
                </a:cubicBezTo>
                <a:cubicBezTo>
                  <a:pt x="319" y="174"/>
                  <a:pt x="315" y="179"/>
                  <a:pt x="315" y="187"/>
                </a:cubicBezTo>
                <a:cubicBezTo>
                  <a:pt x="315" y="196"/>
                  <a:pt x="318" y="200"/>
                  <a:pt x="328" y="200"/>
                </a:cubicBezTo>
                <a:cubicBezTo>
                  <a:pt x="330" y="200"/>
                  <a:pt x="332" y="199"/>
                  <a:pt x="336" y="198"/>
                </a:cubicBezTo>
                <a:cubicBezTo>
                  <a:pt x="338" y="198"/>
                  <a:pt x="339" y="199"/>
                  <a:pt x="339" y="200"/>
                </a:cubicBezTo>
                <a:cubicBezTo>
                  <a:pt x="340" y="202"/>
                  <a:pt x="339" y="203"/>
                  <a:pt x="337" y="204"/>
                </a:cubicBezTo>
                <a:cubicBezTo>
                  <a:pt x="334" y="204"/>
                  <a:pt x="332" y="205"/>
                  <a:pt x="328" y="205"/>
                </a:cubicBezTo>
                <a:cubicBezTo>
                  <a:pt x="316" y="205"/>
                  <a:pt x="309" y="199"/>
                  <a:pt x="309" y="188"/>
                </a:cubicBezTo>
                <a:cubicBezTo>
                  <a:pt x="309" y="178"/>
                  <a:pt x="316" y="169"/>
                  <a:pt x="328" y="169"/>
                </a:cubicBezTo>
                <a:cubicBezTo>
                  <a:pt x="341" y="169"/>
                  <a:pt x="348" y="176"/>
                  <a:pt x="349" y="189"/>
                </a:cubicBezTo>
                <a:cubicBezTo>
                  <a:pt x="349" y="191"/>
                  <a:pt x="349" y="193"/>
                  <a:pt x="349" y="197"/>
                </a:cubicBezTo>
                <a:cubicBezTo>
                  <a:pt x="348" y="219"/>
                  <a:pt x="337" y="226"/>
                  <a:pt x="315" y="226"/>
                </a:cubicBezTo>
                <a:close/>
              </a:path>
            </a:pathLst>
          </a:custGeom>
          <a:solidFill>
            <a:schemeClr val="tx2"/>
          </a:solidFill>
          <a:ln w="12700">
            <a:noFill/>
          </a:ln>
        </p:spPr>
        <p:txBody>
          <a:bodyPr lIns="91422" tIns="45718" rIns="91422" bIns="45718"/>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400" b="0" i="0" u="none" strike="noStrike" kern="1200" cap="none" spc="0" normalizeH="0" baseline="0" noProof="0">
              <a:ln>
                <a:noFill/>
              </a:ln>
              <a:solidFill>
                <a:srgbClr val="575A5B"/>
              </a:solidFill>
              <a:effectLst/>
              <a:uLnTx/>
              <a:uFillTx/>
              <a:ea typeface="+mn-ea"/>
              <a:cs typeface="+mn-cs"/>
            </a:endParaRPr>
          </a:p>
        </p:txBody>
      </p:sp>
      <p:sp>
        <p:nvSpPr>
          <p:cNvPr id="140" name="Sexhörning 63"/>
          <p:cNvSpPr/>
          <p:nvPr/>
        </p:nvSpPr>
        <p:spPr bwMode="auto">
          <a:xfrm>
            <a:off x="4130210" y="4323735"/>
            <a:ext cx="572942" cy="443110"/>
          </a:xfrm>
          <a:prstGeom prst="hexagon">
            <a:avLst/>
          </a:prstGeom>
          <a:solidFill>
            <a:schemeClr val="bg1">
              <a:alpha val="11000"/>
            </a:schemeClr>
          </a:solidFill>
          <a:ln w="6350" cap="flat" cmpd="sng" algn="ctr">
            <a:solidFill>
              <a:schemeClr val="tx2"/>
            </a:solidFill>
            <a:prstDash val="solid"/>
            <a:round/>
            <a:headEnd type="none" w="med" len="med"/>
            <a:tailEnd type="none" w="med" len="med"/>
          </a:ln>
          <a:effectLst/>
        </p:spPr>
        <p:txBody>
          <a:bodyPr vert="horz" wrap="none" lIns="71988" tIns="45718" rIns="71988" bIns="45718" numCol="1" rtlCol="0" anchor="t" anchorCtr="0" compatLnSpc="1">
            <a:prstTxWarp prst="textNoShape">
              <a:avLst/>
            </a:prstTxWarp>
          </a:bodyPr>
          <a:lstStyle/>
          <a:p>
            <a:pPr marL="0" marR="0" lvl="0" indent="0" algn="l" defTabSz="914196" rtl="0" eaLnBrk="1" fontAlgn="base" latinLnBrk="0" hangingPunct="1">
              <a:lnSpc>
                <a:spcPct val="100000"/>
              </a:lnSpc>
              <a:spcBef>
                <a:spcPct val="50000"/>
              </a:spcBef>
              <a:spcAft>
                <a:spcPct val="0"/>
              </a:spcAft>
              <a:buClrTx/>
              <a:buSzTx/>
              <a:buFontTx/>
              <a:buNone/>
              <a:tabLst/>
              <a:defRPr/>
            </a:pPr>
            <a:endParaRPr kumimoji="0" lang="sv-SE" sz="1400" b="0" i="0" u="none" strike="noStrike" kern="1200" cap="none" spc="0" normalizeH="0" baseline="0" noProof="0">
              <a:ln>
                <a:noFill/>
              </a:ln>
              <a:solidFill>
                <a:srgbClr val="575A5B"/>
              </a:solidFill>
              <a:effectLst/>
              <a:uLnTx/>
              <a:uFillTx/>
              <a:ea typeface="+mn-ea"/>
              <a:cs typeface="+mn-cs"/>
            </a:endParaRPr>
          </a:p>
        </p:txBody>
      </p:sp>
      <p:sp>
        <p:nvSpPr>
          <p:cNvPr id="142" name="Rectangle 255"/>
          <p:cNvSpPr>
            <a:spLocks noChangeArrowheads="1"/>
          </p:cNvSpPr>
          <p:nvPr/>
        </p:nvSpPr>
        <p:spPr bwMode="auto">
          <a:xfrm>
            <a:off x="2592939" y="2396861"/>
            <a:ext cx="861662"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72000" rIns="72000">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50000"/>
              </a:spcBef>
              <a:spcAft>
                <a:spcPct val="0"/>
              </a:spcAft>
              <a:defRPr sz="2000">
                <a:solidFill>
                  <a:schemeClr val="tx1"/>
                </a:solidFill>
                <a:latin typeface="Arial" pitchFamily="34" charset="0"/>
              </a:defRPr>
            </a:lvl6pPr>
            <a:lvl7pPr marL="2971800" indent="-228600" eaLnBrk="0" fontAlgn="base" hangingPunct="0">
              <a:spcBef>
                <a:spcPct val="50000"/>
              </a:spcBef>
              <a:spcAft>
                <a:spcPct val="0"/>
              </a:spcAft>
              <a:defRPr sz="2000">
                <a:solidFill>
                  <a:schemeClr val="tx1"/>
                </a:solidFill>
                <a:latin typeface="Arial" pitchFamily="34" charset="0"/>
              </a:defRPr>
            </a:lvl7pPr>
            <a:lvl8pPr marL="3429000" indent="-228600" eaLnBrk="0" fontAlgn="base" hangingPunct="0">
              <a:spcBef>
                <a:spcPct val="50000"/>
              </a:spcBef>
              <a:spcAft>
                <a:spcPct val="0"/>
              </a:spcAft>
              <a:defRPr sz="2000">
                <a:solidFill>
                  <a:schemeClr val="tx1"/>
                </a:solidFill>
                <a:latin typeface="Arial" pitchFamily="34" charset="0"/>
              </a:defRPr>
            </a:lvl8pPr>
            <a:lvl9pPr marL="3886200" indent="-228600" eaLnBrk="0" fontAlgn="base" hangingPunct="0">
              <a:spcBef>
                <a:spcPct val="50000"/>
              </a:spcBef>
              <a:spcAft>
                <a:spcPct val="0"/>
              </a:spcAft>
              <a:defRPr sz="2000">
                <a:solidFill>
                  <a:schemeClr val="tx1"/>
                </a:solidFill>
                <a:latin typeface="Arial"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sv-SE" altLang="sv-SE" sz="1000" b="0" i="0" u="none" strike="noStrike" kern="1200" cap="none" spc="0" normalizeH="0" baseline="0" noProof="0">
                <a:ln>
                  <a:noFill/>
                </a:ln>
                <a:solidFill>
                  <a:srgbClr val="575A5B"/>
                </a:solidFill>
                <a:effectLst/>
                <a:uLnTx/>
                <a:uFillTx/>
                <a:latin typeface="+mn-lt"/>
                <a:ea typeface="+mn-ea"/>
                <a:cs typeface="+mn-cs"/>
              </a:rPr>
              <a:t>CN #1: MBB</a:t>
            </a:r>
          </a:p>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sv-SE" altLang="sv-SE" sz="1000" b="0" i="0" u="none" strike="noStrike" kern="1200" cap="none" spc="0" normalizeH="0" baseline="0" noProof="0">
                <a:ln>
                  <a:noFill/>
                </a:ln>
                <a:solidFill>
                  <a:srgbClr val="575A5B"/>
                </a:solidFill>
                <a:effectLst/>
                <a:uLnTx/>
                <a:uFillTx/>
                <a:latin typeface="+mn-lt"/>
                <a:ea typeface="+mn-ea"/>
                <a:cs typeface="+mn-cs"/>
              </a:rPr>
              <a:t>APN 1</a:t>
            </a:r>
            <a:endParaRPr kumimoji="0" lang="en-US" altLang="sv-SE" sz="1000" b="0" i="0" u="none" strike="noStrike" kern="1200" cap="none" spc="0" normalizeH="0" baseline="0" noProof="0">
              <a:ln>
                <a:noFill/>
              </a:ln>
              <a:solidFill>
                <a:srgbClr val="575A5B"/>
              </a:solidFill>
              <a:effectLst/>
              <a:uLnTx/>
              <a:uFillTx/>
              <a:latin typeface="+mn-lt"/>
              <a:ea typeface="+mn-ea"/>
              <a:cs typeface="+mn-cs"/>
            </a:endParaRPr>
          </a:p>
        </p:txBody>
      </p:sp>
      <p:sp>
        <p:nvSpPr>
          <p:cNvPr id="143" name="Rectangle 255"/>
          <p:cNvSpPr>
            <a:spLocks noChangeArrowheads="1"/>
          </p:cNvSpPr>
          <p:nvPr/>
        </p:nvSpPr>
        <p:spPr bwMode="auto">
          <a:xfrm>
            <a:off x="3909180" y="2358925"/>
            <a:ext cx="763767"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72000" rIns="72000">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50000"/>
              </a:spcBef>
              <a:spcAft>
                <a:spcPct val="0"/>
              </a:spcAft>
              <a:defRPr sz="2000">
                <a:solidFill>
                  <a:schemeClr val="tx1"/>
                </a:solidFill>
                <a:latin typeface="Arial" pitchFamily="34" charset="0"/>
              </a:defRPr>
            </a:lvl6pPr>
            <a:lvl7pPr marL="2971800" indent="-228600" eaLnBrk="0" fontAlgn="base" hangingPunct="0">
              <a:spcBef>
                <a:spcPct val="50000"/>
              </a:spcBef>
              <a:spcAft>
                <a:spcPct val="0"/>
              </a:spcAft>
              <a:defRPr sz="2000">
                <a:solidFill>
                  <a:schemeClr val="tx1"/>
                </a:solidFill>
                <a:latin typeface="Arial" pitchFamily="34" charset="0"/>
              </a:defRPr>
            </a:lvl7pPr>
            <a:lvl8pPr marL="3429000" indent="-228600" eaLnBrk="0" fontAlgn="base" hangingPunct="0">
              <a:spcBef>
                <a:spcPct val="50000"/>
              </a:spcBef>
              <a:spcAft>
                <a:spcPct val="0"/>
              </a:spcAft>
              <a:defRPr sz="2000">
                <a:solidFill>
                  <a:schemeClr val="tx1"/>
                </a:solidFill>
                <a:latin typeface="Arial" pitchFamily="34" charset="0"/>
              </a:defRPr>
            </a:lvl8pPr>
            <a:lvl9pPr marL="3886200" indent="-228600" eaLnBrk="0" fontAlgn="base" hangingPunct="0">
              <a:spcBef>
                <a:spcPct val="50000"/>
              </a:spcBef>
              <a:spcAft>
                <a:spcPct val="0"/>
              </a:spcAft>
              <a:defRPr sz="2000">
                <a:solidFill>
                  <a:schemeClr val="tx1"/>
                </a:solidFill>
                <a:latin typeface="Arial"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sv-SE" altLang="sv-SE" sz="1000" b="0" i="0" u="none" strike="noStrike" kern="1200" cap="none" spc="0" normalizeH="0" baseline="0" noProof="0">
                <a:ln>
                  <a:noFill/>
                </a:ln>
                <a:solidFill>
                  <a:srgbClr val="575A5B"/>
                </a:solidFill>
                <a:effectLst/>
                <a:uLnTx/>
                <a:uFillTx/>
                <a:latin typeface="+mn-lt"/>
                <a:ea typeface="+mn-ea"/>
                <a:cs typeface="+mn-cs"/>
              </a:rPr>
              <a:t>CN #2: </a:t>
            </a:r>
            <a:r>
              <a:rPr kumimoji="0" lang="sv-SE" altLang="sv-SE" sz="1000" b="0" i="0" u="none" strike="noStrike" kern="1200" cap="none" spc="0" normalizeH="0" baseline="0" noProof="0" err="1">
                <a:ln>
                  <a:noFill/>
                </a:ln>
                <a:solidFill>
                  <a:srgbClr val="575A5B"/>
                </a:solidFill>
                <a:effectLst/>
                <a:uLnTx/>
                <a:uFillTx/>
                <a:latin typeface="+mn-lt"/>
                <a:ea typeface="+mn-ea"/>
                <a:cs typeface="+mn-cs"/>
              </a:rPr>
              <a:t>IoT</a:t>
            </a:r>
            <a:endParaRPr kumimoji="0" lang="sv-SE" altLang="sv-SE" sz="1000" b="0" i="0" u="none" strike="noStrike" kern="1200" cap="none" spc="0" normalizeH="0" baseline="0" noProof="0">
              <a:ln>
                <a:noFill/>
              </a:ln>
              <a:solidFill>
                <a:srgbClr val="575A5B"/>
              </a:solidFill>
              <a:effectLst/>
              <a:uLnTx/>
              <a:uFillTx/>
              <a:latin typeface="+mn-lt"/>
              <a:ea typeface="+mn-ea"/>
              <a:cs typeface="+mn-cs"/>
            </a:endParaRPr>
          </a:p>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sv-SE" altLang="sv-SE" sz="1000" b="0" i="0" u="none" strike="noStrike" kern="1200" cap="none" spc="0" normalizeH="0" baseline="0" noProof="0">
                <a:ln>
                  <a:noFill/>
                </a:ln>
                <a:solidFill>
                  <a:srgbClr val="575A5B"/>
                </a:solidFill>
                <a:effectLst/>
                <a:uLnTx/>
                <a:uFillTx/>
                <a:latin typeface="+mn-lt"/>
                <a:ea typeface="+mn-ea"/>
                <a:cs typeface="+mn-cs"/>
              </a:rPr>
              <a:t>APN 2</a:t>
            </a:r>
            <a:endParaRPr kumimoji="0" lang="en-US" altLang="sv-SE" sz="1000" b="0" i="0" u="none" strike="noStrike" kern="1200" cap="none" spc="0" normalizeH="0" baseline="0" noProof="0">
              <a:ln>
                <a:noFill/>
              </a:ln>
              <a:solidFill>
                <a:srgbClr val="575A5B"/>
              </a:solidFill>
              <a:effectLst/>
              <a:uLnTx/>
              <a:uFillTx/>
              <a:latin typeface="+mn-lt"/>
              <a:ea typeface="+mn-ea"/>
              <a:cs typeface="+mn-cs"/>
            </a:endParaRPr>
          </a:p>
        </p:txBody>
      </p:sp>
      <p:sp>
        <p:nvSpPr>
          <p:cNvPr id="144" name="Oval 143"/>
          <p:cNvSpPr/>
          <p:nvPr/>
        </p:nvSpPr>
        <p:spPr bwMode="auto">
          <a:xfrm>
            <a:off x="2746822" y="3519555"/>
            <a:ext cx="1885889" cy="346421"/>
          </a:xfrm>
          <a:prstGeom prst="ellipse">
            <a:avLst/>
          </a:prstGeom>
          <a:solidFill>
            <a:schemeClr val="tx1">
              <a:lumMod val="20000"/>
              <a:lumOff val="80000"/>
            </a:schemeClr>
          </a:solidFill>
          <a:ln>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lIns="72000" rIns="7200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sv-SE" sz="900" b="0" i="0" u="none" strike="noStrike" kern="1200" cap="none" spc="0" normalizeH="0" baseline="0" noProof="0">
                <a:ln>
                  <a:noFill/>
                </a:ln>
                <a:solidFill>
                  <a:srgbClr val="575A5B"/>
                </a:solidFill>
                <a:effectLst/>
                <a:uLnTx/>
                <a:uFillTx/>
                <a:ea typeface="+mn-ea"/>
                <a:cs typeface="+mn-cs"/>
              </a:rPr>
              <a:t>3GPP Access</a:t>
            </a:r>
          </a:p>
        </p:txBody>
      </p:sp>
      <p:sp>
        <p:nvSpPr>
          <p:cNvPr id="147" name="Freeform 146"/>
          <p:cNvSpPr/>
          <p:nvPr/>
        </p:nvSpPr>
        <p:spPr bwMode="auto">
          <a:xfrm>
            <a:off x="3854920" y="3286774"/>
            <a:ext cx="314117" cy="729613"/>
          </a:xfrm>
          <a:custGeom>
            <a:avLst/>
            <a:gdLst>
              <a:gd name="connsiteX0" fmla="*/ 369102 w 369102"/>
              <a:gd name="connsiteY0" fmla="*/ 0 h 906088"/>
              <a:gd name="connsiteX1" fmla="*/ 3342 w 369102"/>
              <a:gd name="connsiteY1" fmla="*/ 274320 h 906088"/>
              <a:gd name="connsiteX2" fmla="*/ 177909 w 369102"/>
              <a:gd name="connsiteY2" fmla="*/ 906088 h 906088"/>
              <a:gd name="connsiteX3" fmla="*/ 177909 w 369102"/>
              <a:gd name="connsiteY3" fmla="*/ 906088 h 906088"/>
            </a:gdLst>
            <a:ahLst/>
            <a:cxnLst>
              <a:cxn ang="0">
                <a:pos x="connsiteX0" y="connsiteY0"/>
              </a:cxn>
              <a:cxn ang="0">
                <a:pos x="connsiteX1" y="connsiteY1"/>
              </a:cxn>
              <a:cxn ang="0">
                <a:pos x="connsiteX2" y="connsiteY2"/>
              </a:cxn>
              <a:cxn ang="0">
                <a:pos x="connsiteX3" y="connsiteY3"/>
              </a:cxn>
            </a:cxnLst>
            <a:rect l="l" t="t" r="r" b="b"/>
            <a:pathLst>
              <a:path w="369102" h="906088">
                <a:moveTo>
                  <a:pt x="369102" y="0"/>
                </a:moveTo>
                <a:cubicBezTo>
                  <a:pt x="202154" y="61652"/>
                  <a:pt x="35207" y="123305"/>
                  <a:pt x="3342" y="274320"/>
                </a:cubicBezTo>
                <a:cubicBezTo>
                  <a:pt x="-28523" y="425335"/>
                  <a:pt x="177909" y="906088"/>
                  <a:pt x="177909" y="906088"/>
                </a:cubicBezTo>
                <a:lnTo>
                  <a:pt x="177909" y="906088"/>
                </a:lnTo>
              </a:path>
            </a:pathLst>
          </a:custGeom>
          <a:noFill/>
          <a:ln w="12700" cap="flat" cmpd="sng" algn="ctr">
            <a:solidFill>
              <a:schemeClr val="tx2"/>
            </a:solidFill>
            <a:prstDash val="solid"/>
            <a:round/>
            <a:headEnd type="stealth" w="lg" len="lg"/>
            <a:tailEnd type="stealth" w="lg" len="lg"/>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sv-SE" sz="1400" b="0" i="0" u="none" strike="noStrike" kern="1200" cap="none" spc="0" normalizeH="0" baseline="0" noProof="0">
              <a:ln>
                <a:noFill/>
              </a:ln>
              <a:solidFill>
                <a:srgbClr val="575A5B"/>
              </a:solidFill>
              <a:effectLst/>
              <a:uLnTx/>
              <a:uFillTx/>
              <a:ea typeface="+mn-ea"/>
              <a:cs typeface="+mn-cs"/>
            </a:endParaRPr>
          </a:p>
        </p:txBody>
      </p:sp>
      <p:sp>
        <p:nvSpPr>
          <p:cNvPr id="158" name="Freeform 157"/>
          <p:cNvSpPr/>
          <p:nvPr/>
        </p:nvSpPr>
        <p:spPr bwMode="auto">
          <a:xfrm flipH="1">
            <a:off x="3047657" y="3295695"/>
            <a:ext cx="314394" cy="729613"/>
          </a:xfrm>
          <a:custGeom>
            <a:avLst/>
            <a:gdLst>
              <a:gd name="connsiteX0" fmla="*/ 369102 w 369102"/>
              <a:gd name="connsiteY0" fmla="*/ 0 h 906088"/>
              <a:gd name="connsiteX1" fmla="*/ 3342 w 369102"/>
              <a:gd name="connsiteY1" fmla="*/ 274320 h 906088"/>
              <a:gd name="connsiteX2" fmla="*/ 177909 w 369102"/>
              <a:gd name="connsiteY2" fmla="*/ 906088 h 906088"/>
              <a:gd name="connsiteX3" fmla="*/ 177909 w 369102"/>
              <a:gd name="connsiteY3" fmla="*/ 906088 h 906088"/>
            </a:gdLst>
            <a:ahLst/>
            <a:cxnLst>
              <a:cxn ang="0">
                <a:pos x="connsiteX0" y="connsiteY0"/>
              </a:cxn>
              <a:cxn ang="0">
                <a:pos x="connsiteX1" y="connsiteY1"/>
              </a:cxn>
              <a:cxn ang="0">
                <a:pos x="connsiteX2" y="connsiteY2"/>
              </a:cxn>
              <a:cxn ang="0">
                <a:pos x="connsiteX3" y="connsiteY3"/>
              </a:cxn>
            </a:cxnLst>
            <a:rect l="l" t="t" r="r" b="b"/>
            <a:pathLst>
              <a:path w="369102" h="906088">
                <a:moveTo>
                  <a:pt x="369102" y="0"/>
                </a:moveTo>
                <a:cubicBezTo>
                  <a:pt x="202154" y="61652"/>
                  <a:pt x="35207" y="123305"/>
                  <a:pt x="3342" y="274320"/>
                </a:cubicBezTo>
                <a:cubicBezTo>
                  <a:pt x="-28523" y="425335"/>
                  <a:pt x="177909" y="906088"/>
                  <a:pt x="177909" y="906088"/>
                </a:cubicBezTo>
                <a:lnTo>
                  <a:pt x="177909" y="906088"/>
                </a:lnTo>
              </a:path>
            </a:pathLst>
          </a:custGeom>
          <a:noFill/>
          <a:ln w="12700" cap="flat" cmpd="sng" algn="ctr">
            <a:solidFill>
              <a:schemeClr val="tx2"/>
            </a:solidFill>
            <a:prstDash val="solid"/>
            <a:round/>
            <a:headEnd type="stealth" w="lg" len="lg"/>
            <a:tailEnd type="stealth" w="lg" len="lg"/>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sv-SE" sz="1400" b="0" i="0" u="none" strike="noStrike" kern="1200" cap="none" spc="0" normalizeH="0" baseline="0" noProof="0">
              <a:ln>
                <a:noFill/>
              </a:ln>
              <a:solidFill>
                <a:srgbClr val="575A5B"/>
              </a:solidFill>
              <a:effectLst/>
              <a:uLnTx/>
              <a:uFillTx/>
              <a:ea typeface="+mn-ea"/>
              <a:cs typeface="+mn-cs"/>
            </a:endParaRPr>
          </a:p>
        </p:txBody>
      </p:sp>
      <p:sp>
        <p:nvSpPr>
          <p:cNvPr id="163" name="Freeform 162"/>
          <p:cNvSpPr>
            <a:spLocks noChangeAspect="1" noEditPoints="1"/>
          </p:cNvSpPr>
          <p:nvPr/>
        </p:nvSpPr>
        <p:spPr bwMode="auto">
          <a:xfrm>
            <a:off x="3489062" y="2884386"/>
            <a:ext cx="255898" cy="347451"/>
          </a:xfrm>
          <a:custGeom>
            <a:avLst/>
            <a:gdLst>
              <a:gd name="T0" fmla="*/ 30066 w 409"/>
              <a:gd name="T1" fmla="*/ 4322 h 589"/>
              <a:gd name="T2" fmla="*/ 27138 w 409"/>
              <a:gd name="T3" fmla="*/ 0 h 589"/>
              <a:gd name="T4" fmla="*/ 0 w 409"/>
              <a:gd name="T5" fmla="*/ 2921 h 589"/>
              <a:gd name="T6" fmla="*/ 2924 w 409"/>
              <a:gd name="T7" fmla="*/ 43270 h 589"/>
              <a:gd name="T8" fmla="*/ 30066 w 409"/>
              <a:gd name="T9" fmla="*/ 40346 h 589"/>
              <a:gd name="T10" fmla="*/ 29471 w 409"/>
              <a:gd name="T11" fmla="*/ 6095 h 589"/>
              <a:gd name="T12" fmla="*/ 28878 w 409"/>
              <a:gd name="T13" fmla="*/ 40346 h 589"/>
              <a:gd name="T14" fmla="*/ 2924 w 409"/>
              <a:gd name="T15" fmla="*/ 42080 h 589"/>
              <a:gd name="T16" fmla="*/ 1188 w 409"/>
              <a:gd name="T17" fmla="*/ 2921 h 589"/>
              <a:gd name="T18" fmla="*/ 27138 w 409"/>
              <a:gd name="T19" fmla="*/ 1188 h 589"/>
              <a:gd name="T20" fmla="*/ 28878 w 409"/>
              <a:gd name="T21" fmla="*/ 4322 h 589"/>
              <a:gd name="T22" fmla="*/ 10806 w 409"/>
              <a:gd name="T23" fmla="*/ 15119 h 589"/>
              <a:gd name="T24" fmla="*/ 19698 w 409"/>
              <a:gd name="T25" fmla="*/ 14831 h 589"/>
              <a:gd name="T26" fmla="*/ 15496 w 409"/>
              <a:gd name="T27" fmla="*/ 5873 h 589"/>
              <a:gd name="T28" fmla="*/ 14464 w 409"/>
              <a:gd name="T29" fmla="*/ 5873 h 589"/>
              <a:gd name="T30" fmla="*/ 10302 w 409"/>
              <a:gd name="T31" fmla="*/ 14831 h 589"/>
              <a:gd name="T32" fmla="*/ 14995 w 409"/>
              <a:gd name="T33" fmla="*/ 7496 h 589"/>
              <a:gd name="T34" fmla="*/ 11764 w 409"/>
              <a:gd name="T35" fmla="*/ 13960 h 589"/>
              <a:gd name="T36" fmla="*/ 6627 w 409"/>
              <a:gd name="T37" fmla="*/ 17859 h 589"/>
              <a:gd name="T38" fmla="*/ 5505 w 409"/>
              <a:gd name="T39" fmla="*/ 18940 h 589"/>
              <a:gd name="T40" fmla="*/ 5874 w 409"/>
              <a:gd name="T41" fmla="*/ 23302 h 589"/>
              <a:gd name="T42" fmla="*/ 14995 w 409"/>
              <a:gd name="T43" fmla="*/ 24608 h 589"/>
              <a:gd name="T44" fmla="*/ 23423 w 409"/>
              <a:gd name="T45" fmla="*/ 23642 h 589"/>
              <a:gd name="T46" fmla="*/ 24561 w 409"/>
              <a:gd name="T47" fmla="*/ 22549 h 589"/>
              <a:gd name="T48" fmla="*/ 24110 w 409"/>
              <a:gd name="T49" fmla="*/ 18227 h 589"/>
              <a:gd name="T50" fmla="*/ 14995 w 409"/>
              <a:gd name="T51" fmla="*/ 16888 h 589"/>
              <a:gd name="T52" fmla="*/ 6627 w 409"/>
              <a:gd name="T53" fmla="*/ 17859 h 589"/>
              <a:gd name="T54" fmla="*/ 22504 w 409"/>
              <a:gd name="T55" fmla="*/ 22773 h 589"/>
              <a:gd name="T56" fmla="*/ 8803 w 409"/>
              <a:gd name="T57" fmla="*/ 22983 h 589"/>
              <a:gd name="T58" fmla="*/ 6694 w 409"/>
              <a:gd name="T59" fmla="*/ 22393 h 589"/>
              <a:gd name="T60" fmla="*/ 7197 w 409"/>
              <a:gd name="T61" fmla="*/ 20353 h 589"/>
              <a:gd name="T62" fmla="*/ 21476 w 409"/>
              <a:gd name="T63" fmla="*/ 20652 h 589"/>
              <a:gd name="T64" fmla="*/ 23373 w 409"/>
              <a:gd name="T65" fmla="*/ 22393 h 589"/>
              <a:gd name="T66" fmla="*/ 22988 w 409"/>
              <a:gd name="T67" fmla="*/ 18940 h 589"/>
              <a:gd name="T68" fmla="*/ 22504 w 409"/>
              <a:gd name="T69" fmla="*/ 19165 h 589"/>
              <a:gd name="T70" fmla="*/ 8803 w 409"/>
              <a:gd name="T71" fmla="*/ 19465 h 589"/>
              <a:gd name="T72" fmla="*/ 6906 w 409"/>
              <a:gd name="T73" fmla="*/ 18940 h 589"/>
              <a:gd name="T74" fmla="*/ 14995 w 409"/>
              <a:gd name="T75" fmla="*/ 18071 h 58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09"/>
              <a:gd name="T115" fmla="*/ 0 h 589"/>
              <a:gd name="T116" fmla="*/ 409 w 409"/>
              <a:gd name="T117" fmla="*/ 589 h 58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09" h="589">
                <a:moveTo>
                  <a:pt x="401" y="67"/>
                </a:moveTo>
                <a:cubicBezTo>
                  <a:pt x="405" y="67"/>
                  <a:pt x="409" y="64"/>
                  <a:pt x="409" y="59"/>
                </a:cubicBezTo>
                <a:cubicBezTo>
                  <a:pt x="409" y="40"/>
                  <a:pt x="409" y="40"/>
                  <a:pt x="409" y="40"/>
                </a:cubicBezTo>
                <a:cubicBezTo>
                  <a:pt x="409" y="18"/>
                  <a:pt x="391" y="0"/>
                  <a:pt x="369" y="0"/>
                </a:cubicBezTo>
                <a:cubicBezTo>
                  <a:pt x="40" y="0"/>
                  <a:pt x="40" y="0"/>
                  <a:pt x="40" y="0"/>
                </a:cubicBezTo>
                <a:cubicBezTo>
                  <a:pt x="18" y="0"/>
                  <a:pt x="0" y="18"/>
                  <a:pt x="0" y="40"/>
                </a:cubicBezTo>
                <a:cubicBezTo>
                  <a:pt x="0" y="549"/>
                  <a:pt x="0" y="549"/>
                  <a:pt x="0" y="549"/>
                </a:cubicBezTo>
                <a:cubicBezTo>
                  <a:pt x="0" y="571"/>
                  <a:pt x="18" y="589"/>
                  <a:pt x="40" y="589"/>
                </a:cubicBezTo>
                <a:cubicBezTo>
                  <a:pt x="369" y="589"/>
                  <a:pt x="369" y="589"/>
                  <a:pt x="369" y="589"/>
                </a:cubicBezTo>
                <a:cubicBezTo>
                  <a:pt x="391" y="589"/>
                  <a:pt x="409" y="571"/>
                  <a:pt x="409" y="549"/>
                </a:cubicBezTo>
                <a:cubicBezTo>
                  <a:pt x="409" y="91"/>
                  <a:pt x="409" y="91"/>
                  <a:pt x="409" y="91"/>
                </a:cubicBezTo>
                <a:cubicBezTo>
                  <a:pt x="409" y="87"/>
                  <a:pt x="405" y="83"/>
                  <a:pt x="401" y="83"/>
                </a:cubicBezTo>
                <a:cubicBezTo>
                  <a:pt x="397" y="83"/>
                  <a:pt x="393" y="87"/>
                  <a:pt x="393" y="91"/>
                </a:cubicBezTo>
                <a:cubicBezTo>
                  <a:pt x="393" y="549"/>
                  <a:pt x="393" y="549"/>
                  <a:pt x="393" y="549"/>
                </a:cubicBezTo>
                <a:cubicBezTo>
                  <a:pt x="393" y="562"/>
                  <a:pt x="382" y="573"/>
                  <a:pt x="369" y="573"/>
                </a:cubicBezTo>
                <a:cubicBezTo>
                  <a:pt x="40" y="573"/>
                  <a:pt x="40" y="573"/>
                  <a:pt x="40" y="573"/>
                </a:cubicBezTo>
                <a:cubicBezTo>
                  <a:pt x="26" y="573"/>
                  <a:pt x="16" y="562"/>
                  <a:pt x="16" y="549"/>
                </a:cubicBezTo>
                <a:cubicBezTo>
                  <a:pt x="16" y="40"/>
                  <a:pt x="16" y="40"/>
                  <a:pt x="16" y="40"/>
                </a:cubicBezTo>
                <a:cubicBezTo>
                  <a:pt x="16" y="27"/>
                  <a:pt x="26" y="16"/>
                  <a:pt x="40" y="16"/>
                </a:cubicBezTo>
                <a:cubicBezTo>
                  <a:pt x="369" y="16"/>
                  <a:pt x="369" y="16"/>
                  <a:pt x="369" y="16"/>
                </a:cubicBezTo>
                <a:cubicBezTo>
                  <a:pt x="382" y="16"/>
                  <a:pt x="393" y="27"/>
                  <a:pt x="393" y="40"/>
                </a:cubicBezTo>
                <a:cubicBezTo>
                  <a:pt x="393" y="59"/>
                  <a:pt x="393" y="59"/>
                  <a:pt x="393" y="59"/>
                </a:cubicBezTo>
                <a:cubicBezTo>
                  <a:pt x="393" y="64"/>
                  <a:pt x="397" y="67"/>
                  <a:pt x="401" y="67"/>
                </a:cubicBezTo>
                <a:close/>
                <a:moveTo>
                  <a:pt x="147" y="206"/>
                </a:moveTo>
                <a:cubicBezTo>
                  <a:pt x="261" y="206"/>
                  <a:pt x="261" y="206"/>
                  <a:pt x="261" y="206"/>
                </a:cubicBezTo>
                <a:cubicBezTo>
                  <a:pt x="264" y="206"/>
                  <a:pt x="266" y="204"/>
                  <a:pt x="268" y="202"/>
                </a:cubicBezTo>
                <a:cubicBezTo>
                  <a:pt x="269" y="200"/>
                  <a:pt x="269" y="197"/>
                  <a:pt x="268" y="194"/>
                </a:cubicBezTo>
                <a:cubicBezTo>
                  <a:pt x="211" y="80"/>
                  <a:pt x="211" y="80"/>
                  <a:pt x="211" y="80"/>
                </a:cubicBezTo>
                <a:cubicBezTo>
                  <a:pt x="210" y="78"/>
                  <a:pt x="207" y="76"/>
                  <a:pt x="204" y="76"/>
                </a:cubicBezTo>
                <a:cubicBezTo>
                  <a:pt x="201" y="76"/>
                  <a:pt x="198" y="78"/>
                  <a:pt x="197" y="80"/>
                </a:cubicBezTo>
                <a:cubicBezTo>
                  <a:pt x="140" y="194"/>
                  <a:pt x="140" y="194"/>
                  <a:pt x="140" y="194"/>
                </a:cubicBezTo>
                <a:cubicBezTo>
                  <a:pt x="139" y="197"/>
                  <a:pt x="139" y="200"/>
                  <a:pt x="140" y="202"/>
                </a:cubicBezTo>
                <a:cubicBezTo>
                  <a:pt x="142" y="204"/>
                  <a:pt x="144" y="206"/>
                  <a:pt x="147" y="206"/>
                </a:cubicBezTo>
                <a:close/>
                <a:moveTo>
                  <a:pt x="204" y="102"/>
                </a:moveTo>
                <a:cubicBezTo>
                  <a:pt x="248" y="190"/>
                  <a:pt x="248" y="190"/>
                  <a:pt x="248" y="190"/>
                </a:cubicBezTo>
                <a:cubicBezTo>
                  <a:pt x="160" y="190"/>
                  <a:pt x="160" y="190"/>
                  <a:pt x="160" y="190"/>
                </a:cubicBezTo>
                <a:lnTo>
                  <a:pt x="204" y="102"/>
                </a:lnTo>
                <a:close/>
                <a:moveTo>
                  <a:pt x="90" y="243"/>
                </a:moveTo>
                <a:cubicBezTo>
                  <a:pt x="86" y="244"/>
                  <a:pt x="83" y="246"/>
                  <a:pt x="80" y="248"/>
                </a:cubicBezTo>
                <a:cubicBezTo>
                  <a:pt x="78" y="250"/>
                  <a:pt x="75" y="254"/>
                  <a:pt x="75" y="258"/>
                </a:cubicBezTo>
                <a:cubicBezTo>
                  <a:pt x="75" y="307"/>
                  <a:pt x="75" y="307"/>
                  <a:pt x="75" y="307"/>
                </a:cubicBezTo>
                <a:cubicBezTo>
                  <a:pt x="75" y="311"/>
                  <a:pt x="78" y="315"/>
                  <a:pt x="80" y="317"/>
                </a:cubicBezTo>
                <a:cubicBezTo>
                  <a:pt x="85" y="321"/>
                  <a:pt x="91" y="323"/>
                  <a:pt x="98" y="325"/>
                </a:cubicBezTo>
                <a:cubicBezTo>
                  <a:pt x="121" y="331"/>
                  <a:pt x="160" y="335"/>
                  <a:pt x="204" y="335"/>
                </a:cubicBezTo>
                <a:cubicBezTo>
                  <a:pt x="238" y="335"/>
                  <a:pt x="269" y="333"/>
                  <a:pt x="292" y="329"/>
                </a:cubicBezTo>
                <a:cubicBezTo>
                  <a:pt x="303" y="327"/>
                  <a:pt x="312" y="325"/>
                  <a:pt x="319" y="322"/>
                </a:cubicBezTo>
                <a:cubicBezTo>
                  <a:pt x="323" y="321"/>
                  <a:pt x="326" y="319"/>
                  <a:pt x="328" y="317"/>
                </a:cubicBezTo>
                <a:cubicBezTo>
                  <a:pt x="331" y="315"/>
                  <a:pt x="334" y="311"/>
                  <a:pt x="334" y="307"/>
                </a:cubicBezTo>
                <a:cubicBezTo>
                  <a:pt x="334" y="258"/>
                  <a:pt x="334" y="258"/>
                  <a:pt x="334" y="258"/>
                </a:cubicBezTo>
                <a:cubicBezTo>
                  <a:pt x="334" y="254"/>
                  <a:pt x="331" y="250"/>
                  <a:pt x="328" y="248"/>
                </a:cubicBezTo>
                <a:cubicBezTo>
                  <a:pt x="324" y="244"/>
                  <a:pt x="318" y="242"/>
                  <a:pt x="310" y="240"/>
                </a:cubicBezTo>
                <a:cubicBezTo>
                  <a:pt x="288" y="234"/>
                  <a:pt x="249" y="230"/>
                  <a:pt x="204" y="230"/>
                </a:cubicBezTo>
                <a:cubicBezTo>
                  <a:pt x="171" y="230"/>
                  <a:pt x="140" y="232"/>
                  <a:pt x="117" y="236"/>
                </a:cubicBezTo>
                <a:cubicBezTo>
                  <a:pt x="106" y="238"/>
                  <a:pt x="97" y="240"/>
                  <a:pt x="90" y="243"/>
                </a:cubicBezTo>
                <a:close/>
                <a:moveTo>
                  <a:pt x="318" y="305"/>
                </a:moveTo>
                <a:cubicBezTo>
                  <a:pt x="316" y="306"/>
                  <a:pt x="312" y="308"/>
                  <a:pt x="306" y="310"/>
                </a:cubicBezTo>
                <a:cubicBezTo>
                  <a:pt x="286" y="315"/>
                  <a:pt x="248" y="319"/>
                  <a:pt x="204" y="319"/>
                </a:cubicBezTo>
                <a:cubicBezTo>
                  <a:pt x="171" y="319"/>
                  <a:pt x="141" y="317"/>
                  <a:pt x="120" y="313"/>
                </a:cubicBezTo>
                <a:cubicBezTo>
                  <a:pt x="109" y="312"/>
                  <a:pt x="101" y="309"/>
                  <a:pt x="96" y="307"/>
                </a:cubicBezTo>
                <a:cubicBezTo>
                  <a:pt x="93" y="306"/>
                  <a:pt x="92" y="306"/>
                  <a:pt x="91" y="305"/>
                </a:cubicBezTo>
                <a:cubicBezTo>
                  <a:pt x="91" y="274"/>
                  <a:pt x="91" y="274"/>
                  <a:pt x="91" y="274"/>
                </a:cubicBezTo>
                <a:cubicBezTo>
                  <a:pt x="93" y="275"/>
                  <a:pt x="96" y="276"/>
                  <a:pt x="98" y="277"/>
                </a:cubicBezTo>
                <a:cubicBezTo>
                  <a:pt x="121" y="283"/>
                  <a:pt x="160" y="287"/>
                  <a:pt x="204" y="287"/>
                </a:cubicBezTo>
                <a:cubicBezTo>
                  <a:pt x="238" y="287"/>
                  <a:pt x="269" y="285"/>
                  <a:pt x="292" y="281"/>
                </a:cubicBezTo>
                <a:cubicBezTo>
                  <a:pt x="302" y="279"/>
                  <a:pt x="311" y="277"/>
                  <a:pt x="318" y="274"/>
                </a:cubicBezTo>
                <a:lnTo>
                  <a:pt x="318" y="305"/>
                </a:lnTo>
                <a:close/>
                <a:moveTo>
                  <a:pt x="289" y="252"/>
                </a:moveTo>
                <a:cubicBezTo>
                  <a:pt x="299" y="253"/>
                  <a:pt x="308" y="256"/>
                  <a:pt x="313" y="258"/>
                </a:cubicBezTo>
                <a:cubicBezTo>
                  <a:pt x="314" y="258"/>
                  <a:pt x="314" y="258"/>
                  <a:pt x="315" y="258"/>
                </a:cubicBezTo>
                <a:cubicBezTo>
                  <a:pt x="313" y="259"/>
                  <a:pt x="310" y="260"/>
                  <a:pt x="306" y="261"/>
                </a:cubicBezTo>
                <a:cubicBezTo>
                  <a:pt x="286" y="267"/>
                  <a:pt x="248" y="271"/>
                  <a:pt x="204" y="271"/>
                </a:cubicBezTo>
                <a:cubicBezTo>
                  <a:pt x="171" y="271"/>
                  <a:pt x="141" y="269"/>
                  <a:pt x="120" y="265"/>
                </a:cubicBezTo>
                <a:cubicBezTo>
                  <a:pt x="109" y="263"/>
                  <a:pt x="101" y="261"/>
                  <a:pt x="96" y="259"/>
                </a:cubicBezTo>
                <a:cubicBezTo>
                  <a:pt x="95" y="259"/>
                  <a:pt x="95" y="259"/>
                  <a:pt x="94" y="258"/>
                </a:cubicBezTo>
                <a:cubicBezTo>
                  <a:pt x="96" y="257"/>
                  <a:pt x="99" y="256"/>
                  <a:pt x="103" y="255"/>
                </a:cubicBezTo>
                <a:cubicBezTo>
                  <a:pt x="122" y="250"/>
                  <a:pt x="161" y="246"/>
                  <a:pt x="204" y="246"/>
                </a:cubicBezTo>
                <a:cubicBezTo>
                  <a:pt x="238" y="246"/>
                  <a:pt x="268" y="248"/>
                  <a:pt x="289" y="252"/>
                </a:cubicBezTo>
                <a:close/>
              </a:path>
            </a:pathLst>
          </a:custGeom>
          <a:solidFill>
            <a:schemeClr val="tx2"/>
          </a:solidFill>
          <a:ln w="9525">
            <a:noFill/>
            <a:round/>
            <a:headEnd/>
            <a:tailEnd/>
          </a:ln>
        </p:spPr>
        <p:txBody>
          <a:bodyPr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sv-SE" sz="1400" b="0" i="0" u="none" strike="noStrike" kern="1200" cap="none" spc="0" normalizeH="0" baseline="0" noProof="0">
              <a:ln>
                <a:noFill/>
              </a:ln>
              <a:solidFill>
                <a:srgbClr val="575A5B"/>
              </a:solidFill>
              <a:effectLst/>
              <a:uLnTx/>
              <a:uFillTx/>
              <a:ea typeface="+mn-ea"/>
              <a:cs typeface="+mn-cs"/>
            </a:endParaRPr>
          </a:p>
        </p:txBody>
      </p:sp>
      <p:sp>
        <p:nvSpPr>
          <p:cNvPr id="170" name="Text Box 22"/>
          <p:cNvSpPr txBox="1">
            <a:spLocks noChangeAspect="1" noChangeArrowheads="1"/>
          </p:cNvSpPr>
          <p:nvPr/>
        </p:nvSpPr>
        <p:spPr bwMode="auto">
          <a:xfrm>
            <a:off x="3506544" y="3137023"/>
            <a:ext cx="216692" cy="49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50000"/>
              </a:spcBef>
              <a:spcAft>
                <a:spcPct val="0"/>
              </a:spcAft>
              <a:defRPr sz="2000">
                <a:solidFill>
                  <a:schemeClr val="tx1"/>
                </a:solidFill>
                <a:latin typeface="Arial" pitchFamily="34" charset="0"/>
              </a:defRPr>
            </a:lvl6pPr>
            <a:lvl7pPr marL="2971800" indent="-228600" eaLnBrk="0" fontAlgn="base" hangingPunct="0">
              <a:spcBef>
                <a:spcPct val="50000"/>
              </a:spcBef>
              <a:spcAft>
                <a:spcPct val="0"/>
              </a:spcAft>
              <a:defRPr sz="2000">
                <a:solidFill>
                  <a:schemeClr val="tx1"/>
                </a:solidFill>
                <a:latin typeface="Arial" pitchFamily="34" charset="0"/>
              </a:defRPr>
            </a:lvl7pPr>
            <a:lvl8pPr marL="3429000" indent="-228600" eaLnBrk="0" fontAlgn="base" hangingPunct="0">
              <a:spcBef>
                <a:spcPct val="50000"/>
              </a:spcBef>
              <a:spcAft>
                <a:spcPct val="0"/>
              </a:spcAft>
              <a:defRPr sz="2000">
                <a:solidFill>
                  <a:schemeClr val="tx1"/>
                </a:solidFill>
                <a:latin typeface="Arial" pitchFamily="34" charset="0"/>
              </a:defRPr>
            </a:lvl8pPr>
            <a:lvl9pPr marL="3886200" indent="-228600" eaLnBrk="0" fontAlgn="base" hangingPunct="0">
              <a:spcBef>
                <a:spcPct val="50000"/>
              </a:spcBef>
              <a:spcAft>
                <a:spcPct val="0"/>
              </a:spcAft>
              <a:defRPr sz="2000">
                <a:solidFill>
                  <a:schemeClr val="tx1"/>
                </a:solidFill>
                <a:latin typeface="Arial" pitchFamily="34" charset="0"/>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altLang="sv-SE" sz="400" b="0" i="0" u="none" strike="noStrike" kern="1200" cap="none" spc="0" normalizeH="0" baseline="0" noProof="0">
                <a:ln>
                  <a:noFill/>
                </a:ln>
                <a:solidFill>
                  <a:srgbClr val="575A5B"/>
                </a:solidFill>
                <a:effectLst/>
                <a:uLnTx/>
                <a:uFillTx/>
                <a:latin typeface="+mn-lt"/>
                <a:ea typeface="+mn-ea"/>
                <a:cs typeface="+mn-cs"/>
              </a:rPr>
              <a:t>HSS</a:t>
            </a:r>
            <a:endParaRPr kumimoji="0" lang="sv-SE" altLang="sv-SE" sz="400" b="0" i="0" u="none" strike="noStrike" kern="1200" cap="none" spc="0" normalizeH="0" baseline="0" noProof="0">
              <a:ln>
                <a:noFill/>
              </a:ln>
              <a:solidFill>
                <a:srgbClr val="575A5B"/>
              </a:solidFill>
              <a:effectLst/>
              <a:uLnTx/>
              <a:uFillTx/>
              <a:latin typeface="+mn-lt"/>
              <a:ea typeface="+mn-ea"/>
              <a:cs typeface="+mn-cs"/>
            </a:endParaRPr>
          </a:p>
        </p:txBody>
      </p:sp>
      <p:sp>
        <p:nvSpPr>
          <p:cNvPr id="171" name="Left-Right Arrow 170"/>
          <p:cNvSpPr/>
          <p:nvPr/>
        </p:nvSpPr>
        <p:spPr bwMode="auto">
          <a:xfrm>
            <a:off x="3155419" y="3052452"/>
            <a:ext cx="229804" cy="132026"/>
          </a:xfrm>
          <a:prstGeom prst="leftRightArrow">
            <a:avLst/>
          </a:prstGeom>
          <a:noFill/>
          <a:ln w="12700" cap="flat" cmpd="sng" algn="ctr">
            <a:solidFill>
              <a:srgbClr val="002060"/>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sv-SE" sz="1400" b="0" i="0" u="none" strike="noStrike" kern="1200" cap="none" spc="0" normalizeH="0" baseline="0" noProof="0">
              <a:ln>
                <a:noFill/>
              </a:ln>
              <a:solidFill>
                <a:srgbClr val="575A5B"/>
              </a:solidFill>
              <a:effectLst/>
              <a:uLnTx/>
              <a:uFillTx/>
              <a:ea typeface="+mn-ea"/>
              <a:cs typeface="+mn-cs"/>
            </a:endParaRPr>
          </a:p>
        </p:txBody>
      </p:sp>
      <p:sp>
        <p:nvSpPr>
          <p:cNvPr id="172" name="Left-Right Arrow 171"/>
          <p:cNvSpPr/>
          <p:nvPr/>
        </p:nvSpPr>
        <p:spPr bwMode="auto">
          <a:xfrm>
            <a:off x="3854920" y="3029621"/>
            <a:ext cx="229804" cy="132026"/>
          </a:xfrm>
          <a:prstGeom prst="leftRightArrow">
            <a:avLst/>
          </a:prstGeom>
          <a:noFill/>
          <a:ln w="12700" cap="flat" cmpd="sng" algn="ctr">
            <a:solidFill>
              <a:srgbClr val="002060"/>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sv-SE" sz="1400" b="0" i="0" u="none" strike="noStrike" kern="1200" cap="none" spc="0" normalizeH="0" baseline="0" noProof="0">
              <a:ln>
                <a:noFill/>
              </a:ln>
              <a:solidFill>
                <a:srgbClr val="575A5B"/>
              </a:solidFill>
              <a:effectLst/>
              <a:uLnTx/>
              <a:uFillTx/>
              <a:ea typeface="+mn-ea"/>
              <a:cs typeface="+mn-cs"/>
            </a:endParaRPr>
          </a:p>
        </p:txBody>
      </p:sp>
      <p:sp>
        <p:nvSpPr>
          <p:cNvPr id="45" name="Oval 44"/>
          <p:cNvSpPr/>
          <p:nvPr/>
        </p:nvSpPr>
        <p:spPr bwMode="auto">
          <a:xfrm>
            <a:off x="4027273" y="4053255"/>
            <a:ext cx="114902" cy="108719"/>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400" b="0" i="0" u="none" strike="noStrike" kern="1200" cap="none" spc="0" normalizeH="0" baseline="0" noProof="0">
              <a:ln>
                <a:noFill/>
              </a:ln>
              <a:solidFill>
                <a:srgbClr val="575A5B"/>
              </a:solidFill>
              <a:effectLst/>
              <a:uLnTx/>
              <a:uFillTx/>
              <a:ea typeface="+mn-ea"/>
              <a:cs typeface="+mn-cs"/>
            </a:endParaRPr>
          </a:p>
        </p:txBody>
      </p:sp>
      <p:sp>
        <p:nvSpPr>
          <p:cNvPr id="173" name="Oval 172"/>
          <p:cNvSpPr/>
          <p:nvPr/>
        </p:nvSpPr>
        <p:spPr bwMode="auto">
          <a:xfrm>
            <a:off x="4526487" y="4258155"/>
            <a:ext cx="114902" cy="108719"/>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400" b="0" i="0" u="none" strike="noStrike" kern="1200" cap="none" spc="0" normalizeH="0" baseline="0" noProof="0">
              <a:ln>
                <a:noFill/>
              </a:ln>
              <a:solidFill>
                <a:srgbClr val="575A5B"/>
              </a:solidFill>
              <a:effectLst/>
              <a:uLnTx/>
              <a:uFillTx/>
              <a:ea typeface="+mn-ea"/>
              <a:cs typeface="+mn-cs"/>
            </a:endParaRPr>
          </a:p>
        </p:txBody>
      </p:sp>
      <p:sp>
        <p:nvSpPr>
          <p:cNvPr id="174" name="Oval 173"/>
          <p:cNvSpPr/>
          <p:nvPr/>
        </p:nvSpPr>
        <p:spPr bwMode="auto">
          <a:xfrm>
            <a:off x="4013469" y="4533774"/>
            <a:ext cx="114902" cy="108719"/>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400" b="0" i="0" u="none" strike="noStrike" kern="1200" cap="none" spc="0" normalizeH="0" baseline="0" noProof="0">
              <a:ln>
                <a:noFill/>
              </a:ln>
              <a:solidFill>
                <a:srgbClr val="575A5B"/>
              </a:solidFill>
              <a:effectLst/>
              <a:uLnTx/>
              <a:uFillTx/>
              <a:ea typeface="+mn-ea"/>
              <a:cs typeface="+mn-cs"/>
            </a:endParaRPr>
          </a:p>
        </p:txBody>
      </p:sp>
      <p:sp>
        <p:nvSpPr>
          <p:cNvPr id="175" name="Oval 174"/>
          <p:cNvSpPr/>
          <p:nvPr/>
        </p:nvSpPr>
        <p:spPr bwMode="auto">
          <a:xfrm>
            <a:off x="4181782" y="3192911"/>
            <a:ext cx="114902" cy="108719"/>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400" b="0" i="0" u="none" strike="noStrike" kern="1200" cap="none" spc="0" normalizeH="0" baseline="0" noProof="0">
              <a:ln>
                <a:noFill/>
              </a:ln>
              <a:solidFill>
                <a:srgbClr val="575A5B"/>
              </a:solidFill>
              <a:effectLst/>
              <a:uLnTx/>
              <a:uFillTx/>
              <a:ea typeface="+mn-ea"/>
              <a:cs typeface="+mn-cs"/>
            </a:endParaRPr>
          </a:p>
        </p:txBody>
      </p:sp>
      <p:cxnSp>
        <p:nvCxnSpPr>
          <p:cNvPr id="215" name="Straight Connector 214"/>
          <p:cNvCxnSpPr/>
          <p:nvPr/>
        </p:nvCxnSpPr>
        <p:spPr bwMode="auto">
          <a:xfrm>
            <a:off x="9640013" y="1379227"/>
            <a:ext cx="0" cy="4529944"/>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8" name="Cloud 129"/>
          <p:cNvSpPr/>
          <p:nvPr/>
        </p:nvSpPr>
        <p:spPr bwMode="auto">
          <a:xfrm>
            <a:off x="7280872" y="2279806"/>
            <a:ext cx="997489" cy="749693"/>
          </a:xfrm>
          <a:prstGeom prst="cloud">
            <a:avLst/>
          </a:prstGeom>
          <a:solidFill>
            <a:schemeClr val="bg1"/>
          </a:solidFill>
          <a:ln w="15875" cap="flat" cmpd="sng" algn="ctr">
            <a:solidFill>
              <a:schemeClr val="accent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sv-SE" sz="1600" b="0" i="0" u="none" strike="noStrike" kern="1200" cap="none" spc="0" normalizeH="0" baseline="0" noProof="0">
              <a:ln>
                <a:noFill/>
              </a:ln>
              <a:solidFill>
                <a:srgbClr val="575A5B"/>
              </a:solidFill>
              <a:effectLst/>
              <a:uLnTx/>
              <a:uFillTx/>
              <a:ea typeface="+mn-ea"/>
              <a:cs typeface="+mn-cs"/>
            </a:endParaRPr>
          </a:p>
        </p:txBody>
      </p:sp>
      <p:sp>
        <p:nvSpPr>
          <p:cNvPr id="39" name="AutoShape 340"/>
          <p:cNvSpPr>
            <a:spLocks noChangeAspect="1" noChangeArrowheads="1"/>
          </p:cNvSpPr>
          <p:nvPr/>
        </p:nvSpPr>
        <p:spPr bwMode="auto">
          <a:xfrm>
            <a:off x="7521791" y="2847691"/>
            <a:ext cx="270584" cy="372557"/>
          </a:xfrm>
          <a:prstGeom prst="roundRect">
            <a:avLst>
              <a:gd name="adj" fmla="val 7889"/>
            </a:avLst>
          </a:prstGeom>
          <a:solidFill>
            <a:srgbClr val="FFFFFF"/>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0" rIns="0"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50000"/>
              </a:spcBef>
              <a:spcAft>
                <a:spcPct val="0"/>
              </a:spcAft>
              <a:defRPr sz="2000">
                <a:solidFill>
                  <a:schemeClr val="tx1"/>
                </a:solidFill>
                <a:latin typeface="Arial" pitchFamily="34" charset="0"/>
              </a:defRPr>
            </a:lvl6pPr>
            <a:lvl7pPr marL="2971800" indent="-228600" eaLnBrk="0" fontAlgn="base" hangingPunct="0">
              <a:spcBef>
                <a:spcPct val="50000"/>
              </a:spcBef>
              <a:spcAft>
                <a:spcPct val="0"/>
              </a:spcAft>
              <a:defRPr sz="2000">
                <a:solidFill>
                  <a:schemeClr val="tx1"/>
                </a:solidFill>
                <a:latin typeface="Arial" pitchFamily="34" charset="0"/>
              </a:defRPr>
            </a:lvl7pPr>
            <a:lvl8pPr marL="3429000" indent="-228600" eaLnBrk="0" fontAlgn="base" hangingPunct="0">
              <a:spcBef>
                <a:spcPct val="50000"/>
              </a:spcBef>
              <a:spcAft>
                <a:spcPct val="0"/>
              </a:spcAft>
              <a:defRPr sz="2000">
                <a:solidFill>
                  <a:schemeClr val="tx1"/>
                </a:solidFill>
                <a:latin typeface="Arial" pitchFamily="34" charset="0"/>
              </a:defRPr>
            </a:lvl8pPr>
            <a:lvl9pPr marL="3886200" indent="-228600" eaLnBrk="0" fontAlgn="base" hangingPunct="0">
              <a:spcBef>
                <a:spcPct val="50000"/>
              </a:spcBef>
              <a:spcAft>
                <a:spcPct val="0"/>
              </a:spcAft>
              <a:defRPr sz="2000">
                <a:solidFill>
                  <a:schemeClr val="tx1"/>
                </a:solidFill>
                <a:latin typeface="Arial"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sv-SE" altLang="sv-SE" sz="100" b="0" i="0" u="none" strike="noStrike" kern="1200" cap="none" spc="0" normalizeH="0" baseline="0" noProof="0">
              <a:ln>
                <a:noFill/>
              </a:ln>
              <a:solidFill>
                <a:srgbClr val="575A5B"/>
              </a:solidFill>
              <a:effectLst/>
              <a:uLnTx/>
              <a:uFillTx/>
              <a:latin typeface="+mn-lt"/>
              <a:ea typeface="MS PGothic" pitchFamily="34" charset="-128"/>
              <a:cs typeface="+mn-cs"/>
            </a:endParaRPr>
          </a:p>
        </p:txBody>
      </p:sp>
      <p:sp>
        <p:nvSpPr>
          <p:cNvPr id="40" name="Freeform 341"/>
          <p:cNvSpPr>
            <a:spLocks noChangeAspect="1" noEditPoints="1"/>
          </p:cNvSpPr>
          <p:nvPr/>
        </p:nvSpPr>
        <p:spPr bwMode="auto">
          <a:xfrm>
            <a:off x="7516257" y="2842460"/>
            <a:ext cx="281361" cy="383020"/>
          </a:xfrm>
          <a:custGeom>
            <a:avLst/>
            <a:gdLst>
              <a:gd name="T0" fmla="*/ 966 w 409"/>
              <a:gd name="T1" fmla="*/ 94 h 589"/>
              <a:gd name="T2" fmla="*/ 0 w 409"/>
              <a:gd name="T3" fmla="*/ 94 h 589"/>
              <a:gd name="T4" fmla="*/ 872 w 409"/>
              <a:gd name="T5" fmla="*/ 1391 h 589"/>
              <a:gd name="T6" fmla="*/ 947 w 409"/>
              <a:gd name="T7" fmla="*/ 196 h 589"/>
              <a:gd name="T8" fmla="*/ 872 w 409"/>
              <a:gd name="T9" fmla="*/ 1353 h 589"/>
              <a:gd name="T10" fmla="*/ 38 w 409"/>
              <a:gd name="T11" fmla="*/ 94 h 589"/>
              <a:gd name="T12" fmla="*/ 928 w 409"/>
              <a:gd name="T13" fmla="*/ 94 h 589"/>
              <a:gd name="T14" fmla="*/ 350 w 409"/>
              <a:gd name="T15" fmla="*/ 404 h 589"/>
              <a:gd name="T16" fmla="*/ 635 w 409"/>
              <a:gd name="T17" fmla="*/ 378 h 589"/>
              <a:gd name="T18" fmla="*/ 468 w 409"/>
              <a:gd name="T19" fmla="*/ 109 h 589"/>
              <a:gd name="T20" fmla="*/ 350 w 409"/>
              <a:gd name="T21" fmla="*/ 404 h 589"/>
              <a:gd name="T22" fmla="*/ 380 w 409"/>
              <a:gd name="T23" fmla="*/ 366 h 589"/>
              <a:gd name="T24" fmla="*/ 744 w 409"/>
              <a:gd name="T25" fmla="*/ 791 h 589"/>
              <a:gd name="T26" fmla="*/ 831 w 409"/>
              <a:gd name="T27" fmla="*/ 711 h 589"/>
              <a:gd name="T28" fmla="*/ 834 w 409"/>
              <a:gd name="T29" fmla="*/ 706 h 589"/>
              <a:gd name="T30" fmla="*/ 836 w 409"/>
              <a:gd name="T31" fmla="*/ 699 h 589"/>
              <a:gd name="T32" fmla="*/ 836 w 409"/>
              <a:gd name="T33" fmla="*/ 694 h 589"/>
              <a:gd name="T34" fmla="*/ 834 w 409"/>
              <a:gd name="T35" fmla="*/ 690 h 589"/>
              <a:gd name="T36" fmla="*/ 756 w 409"/>
              <a:gd name="T37" fmla="*/ 612 h 589"/>
              <a:gd name="T38" fmla="*/ 772 w 409"/>
              <a:gd name="T39" fmla="*/ 680 h 589"/>
              <a:gd name="T40" fmla="*/ 350 w 409"/>
              <a:gd name="T41" fmla="*/ 718 h 589"/>
              <a:gd name="T42" fmla="*/ 730 w 409"/>
              <a:gd name="T43" fmla="*/ 786 h 589"/>
              <a:gd name="T44" fmla="*/ 836 w 409"/>
              <a:gd name="T45" fmla="*/ 486 h 589"/>
              <a:gd name="T46" fmla="*/ 834 w 409"/>
              <a:gd name="T47" fmla="*/ 482 h 589"/>
              <a:gd name="T48" fmla="*/ 730 w 409"/>
              <a:gd name="T49" fmla="*/ 406 h 589"/>
              <a:gd name="T50" fmla="*/ 350 w 409"/>
              <a:gd name="T51" fmla="*/ 475 h 589"/>
              <a:gd name="T52" fmla="*/ 772 w 409"/>
              <a:gd name="T53" fmla="*/ 512 h 589"/>
              <a:gd name="T54" fmla="*/ 730 w 409"/>
              <a:gd name="T55" fmla="*/ 579 h 589"/>
              <a:gd name="T56" fmla="*/ 831 w 409"/>
              <a:gd name="T57" fmla="*/ 505 h 589"/>
              <a:gd name="T58" fmla="*/ 834 w 409"/>
              <a:gd name="T59" fmla="*/ 501 h 589"/>
              <a:gd name="T60" fmla="*/ 836 w 409"/>
              <a:gd name="T61" fmla="*/ 494 h 589"/>
              <a:gd name="T62" fmla="*/ 638 w 409"/>
              <a:gd name="T63" fmla="*/ 803 h 589"/>
              <a:gd name="T64" fmla="*/ 236 w 409"/>
              <a:gd name="T65" fmla="*/ 742 h 589"/>
              <a:gd name="T66" fmla="*/ 137 w 409"/>
              <a:gd name="T67" fmla="*/ 789 h 589"/>
              <a:gd name="T68" fmla="*/ 132 w 409"/>
              <a:gd name="T69" fmla="*/ 796 h 589"/>
              <a:gd name="T70" fmla="*/ 132 w 409"/>
              <a:gd name="T71" fmla="*/ 801 h 589"/>
              <a:gd name="T72" fmla="*/ 132 w 409"/>
              <a:gd name="T73" fmla="*/ 805 h 589"/>
              <a:gd name="T74" fmla="*/ 135 w 409"/>
              <a:gd name="T75" fmla="*/ 810 h 589"/>
              <a:gd name="T76" fmla="*/ 137 w 409"/>
              <a:gd name="T77" fmla="*/ 815 h 589"/>
              <a:gd name="T78" fmla="*/ 236 w 409"/>
              <a:gd name="T79" fmla="*/ 890 h 589"/>
              <a:gd name="T80" fmla="*/ 619 w 409"/>
              <a:gd name="T81" fmla="*/ 822 h 589"/>
              <a:gd name="T82" fmla="*/ 210 w 409"/>
              <a:gd name="T83" fmla="*/ 508 h 589"/>
              <a:gd name="T84" fmla="*/ 135 w 409"/>
              <a:gd name="T85" fmla="*/ 586 h 589"/>
              <a:gd name="T86" fmla="*/ 132 w 409"/>
              <a:gd name="T87" fmla="*/ 593 h 589"/>
              <a:gd name="T88" fmla="*/ 132 w 409"/>
              <a:gd name="T89" fmla="*/ 597 h 589"/>
              <a:gd name="T90" fmla="*/ 132 w 409"/>
              <a:gd name="T91" fmla="*/ 602 h 589"/>
              <a:gd name="T92" fmla="*/ 137 w 409"/>
              <a:gd name="T93" fmla="*/ 609 h 589"/>
              <a:gd name="T94" fmla="*/ 236 w 409"/>
              <a:gd name="T95" fmla="*/ 683 h 589"/>
              <a:gd name="T96" fmla="*/ 196 w 409"/>
              <a:gd name="T97" fmla="*/ 614 h 589"/>
              <a:gd name="T98" fmla="*/ 619 w 409"/>
              <a:gd name="T99" fmla="*/ 576 h 589"/>
              <a:gd name="T100" fmla="*/ 236 w 409"/>
              <a:gd name="T101" fmla="*/ 508 h 58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9"/>
              <a:gd name="T154" fmla="*/ 0 h 589"/>
              <a:gd name="T155" fmla="*/ 409 w 409"/>
              <a:gd name="T156" fmla="*/ 589 h 58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9" h="589">
                <a:moveTo>
                  <a:pt x="401" y="67"/>
                </a:moveTo>
                <a:cubicBezTo>
                  <a:pt x="406" y="67"/>
                  <a:pt x="409" y="64"/>
                  <a:pt x="409" y="59"/>
                </a:cubicBezTo>
                <a:cubicBezTo>
                  <a:pt x="409" y="40"/>
                  <a:pt x="409" y="40"/>
                  <a:pt x="409" y="40"/>
                </a:cubicBezTo>
                <a:cubicBezTo>
                  <a:pt x="409" y="18"/>
                  <a:pt x="392" y="0"/>
                  <a:pt x="369" y="0"/>
                </a:cubicBezTo>
                <a:cubicBezTo>
                  <a:pt x="40" y="0"/>
                  <a:pt x="40" y="0"/>
                  <a:pt x="40" y="0"/>
                </a:cubicBezTo>
                <a:cubicBezTo>
                  <a:pt x="18" y="0"/>
                  <a:pt x="0" y="18"/>
                  <a:pt x="0" y="40"/>
                </a:cubicBezTo>
                <a:cubicBezTo>
                  <a:pt x="0" y="549"/>
                  <a:pt x="0" y="549"/>
                  <a:pt x="0" y="549"/>
                </a:cubicBezTo>
                <a:cubicBezTo>
                  <a:pt x="0" y="571"/>
                  <a:pt x="18" y="589"/>
                  <a:pt x="40" y="589"/>
                </a:cubicBezTo>
                <a:cubicBezTo>
                  <a:pt x="369" y="589"/>
                  <a:pt x="369" y="589"/>
                  <a:pt x="369" y="589"/>
                </a:cubicBezTo>
                <a:cubicBezTo>
                  <a:pt x="392" y="589"/>
                  <a:pt x="409" y="571"/>
                  <a:pt x="409" y="549"/>
                </a:cubicBezTo>
                <a:cubicBezTo>
                  <a:pt x="409" y="91"/>
                  <a:pt x="409" y="91"/>
                  <a:pt x="409" y="91"/>
                </a:cubicBezTo>
                <a:cubicBezTo>
                  <a:pt x="409" y="87"/>
                  <a:pt x="406" y="83"/>
                  <a:pt x="401" y="83"/>
                </a:cubicBezTo>
                <a:cubicBezTo>
                  <a:pt x="397" y="83"/>
                  <a:pt x="393" y="87"/>
                  <a:pt x="393" y="91"/>
                </a:cubicBezTo>
                <a:cubicBezTo>
                  <a:pt x="393" y="549"/>
                  <a:pt x="393" y="549"/>
                  <a:pt x="393" y="549"/>
                </a:cubicBezTo>
                <a:cubicBezTo>
                  <a:pt x="393" y="562"/>
                  <a:pt x="383" y="573"/>
                  <a:pt x="369" y="573"/>
                </a:cubicBezTo>
                <a:cubicBezTo>
                  <a:pt x="40" y="573"/>
                  <a:pt x="40" y="573"/>
                  <a:pt x="40" y="573"/>
                </a:cubicBezTo>
                <a:cubicBezTo>
                  <a:pt x="27" y="573"/>
                  <a:pt x="16" y="562"/>
                  <a:pt x="16" y="549"/>
                </a:cubicBezTo>
                <a:cubicBezTo>
                  <a:pt x="16" y="40"/>
                  <a:pt x="16" y="40"/>
                  <a:pt x="16" y="40"/>
                </a:cubicBezTo>
                <a:cubicBezTo>
                  <a:pt x="16" y="27"/>
                  <a:pt x="27" y="16"/>
                  <a:pt x="40" y="16"/>
                </a:cubicBezTo>
                <a:cubicBezTo>
                  <a:pt x="369" y="16"/>
                  <a:pt x="369" y="16"/>
                  <a:pt x="369" y="16"/>
                </a:cubicBezTo>
                <a:cubicBezTo>
                  <a:pt x="383" y="16"/>
                  <a:pt x="393" y="27"/>
                  <a:pt x="393" y="40"/>
                </a:cubicBezTo>
                <a:cubicBezTo>
                  <a:pt x="393" y="59"/>
                  <a:pt x="393" y="59"/>
                  <a:pt x="393" y="59"/>
                </a:cubicBezTo>
                <a:cubicBezTo>
                  <a:pt x="393" y="64"/>
                  <a:pt x="397" y="67"/>
                  <a:pt x="401" y="67"/>
                </a:cubicBezTo>
                <a:close/>
                <a:moveTo>
                  <a:pt x="148" y="171"/>
                </a:moveTo>
                <a:cubicBezTo>
                  <a:pt x="262" y="171"/>
                  <a:pt x="262" y="171"/>
                  <a:pt x="262" y="171"/>
                </a:cubicBezTo>
                <a:cubicBezTo>
                  <a:pt x="265" y="171"/>
                  <a:pt x="267" y="170"/>
                  <a:pt x="269" y="167"/>
                </a:cubicBezTo>
                <a:cubicBezTo>
                  <a:pt x="270" y="165"/>
                  <a:pt x="270" y="162"/>
                  <a:pt x="269" y="160"/>
                </a:cubicBezTo>
                <a:cubicBezTo>
                  <a:pt x="212" y="46"/>
                  <a:pt x="212" y="46"/>
                  <a:pt x="212" y="46"/>
                </a:cubicBezTo>
                <a:cubicBezTo>
                  <a:pt x="211" y="43"/>
                  <a:pt x="208" y="41"/>
                  <a:pt x="205" y="41"/>
                </a:cubicBezTo>
                <a:cubicBezTo>
                  <a:pt x="202" y="41"/>
                  <a:pt x="199" y="43"/>
                  <a:pt x="198" y="46"/>
                </a:cubicBezTo>
                <a:cubicBezTo>
                  <a:pt x="141" y="160"/>
                  <a:pt x="141" y="160"/>
                  <a:pt x="141" y="160"/>
                </a:cubicBezTo>
                <a:cubicBezTo>
                  <a:pt x="139" y="162"/>
                  <a:pt x="140" y="165"/>
                  <a:pt x="141" y="167"/>
                </a:cubicBezTo>
                <a:cubicBezTo>
                  <a:pt x="142" y="170"/>
                  <a:pt x="145" y="171"/>
                  <a:pt x="148" y="171"/>
                </a:cubicBezTo>
                <a:close/>
                <a:moveTo>
                  <a:pt x="205" y="67"/>
                </a:moveTo>
                <a:cubicBezTo>
                  <a:pt x="249" y="155"/>
                  <a:pt x="249" y="155"/>
                  <a:pt x="249" y="155"/>
                </a:cubicBezTo>
                <a:cubicBezTo>
                  <a:pt x="161" y="155"/>
                  <a:pt x="161" y="155"/>
                  <a:pt x="161" y="155"/>
                </a:cubicBezTo>
                <a:lnTo>
                  <a:pt x="205" y="67"/>
                </a:lnTo>
                <a:close/>
                <a:moveTo>
                  <a:pt x="309" y="333"/>
                </a:moveTo>
                <a:cubicBezTo>
                  <a:pt x="311" y="334"/>
                  <a:pt x="313" y="335"/>
                  <a:pt x="315" y="335"/>
                </a:cubicBezTo>
                <a:cubicBezTo>
                  <a:pt x="317" y="335"/>
                  <a:pt x="319" y="334"/>
                  <a:pt x="320" y="333"/>
                </a:cubicBezTo>
                <a:cubicBezTo>
                  <a:pt x="352" y="302"/>
                  <a:pt x="352" y="302"/>
                  <a:pt x="352" y="302"/>
                </a:cubicBezTo>
                <a:cubicBezTo>
                  <a:pt x="352" y="302"/>
                  <a:pt x="352" y="301"/>
                  <a:pt x="352" y="301"/>
                </a:cubicBezTo>
                <a:cubicBezTo>
                  <a:pt x="352" y="301"/>
                  <a:pt x="352" y="301"/>
                  <a:pt x="353" y="300"/>
                </a:cubicBezTo>
                <a:cubicBezTo>
                  <a:pt x="353" y="300"/>
                  <a:pt x="353" y="300"/>
                  <a:pt x="353" y="300"/>
                </a:cubicBezTo>
                <a:cubicBezTo>
                  <a:pt x="353" y="300"/>
                  <a:pt x="353" y="299"/>
                  <a:pt x="353" y="299"/>
                </a:cubicBezTo>
                <a:cubicBezTo>
                  <a:pt x="354" y="299"/>
                  <a:pt x="354" y="298"/>
                  <a:pt x="354" y="298"/>
                </a:cubicBezTo>
                <a:cubicBezTo>
                  <a:pt x="354" y="298"/>
                  <a:pt x="354" y="298"/>
                  <a:pt x="354" y="297"/>
                </a:cubicBezTo>
                <a:cubicBezTo>
                  <a:pt x="354" y="297"/>
                  <a:pt x="354" y="297"/>
                  <a:pt x="354" y="296"/>
                </a:cubicBezTo>
                <a:cubicBezTo>
                  <a:pt x="354" y="296"/>
                  <a:pt x="354" y="296"/>
                  <a:pt x="354" y="296"/>
                </a:cubicBezTo>
                <a:cubicBezTo>
                  <a:pt x="354" y="296"/>
                  <a:pt x="354" y="296"/>
                  <a:pt x="354" y="296"/>
                </a:cubicBezTo>
                <a:cubicBezTo>
                  <a:pt x="354" y="295"/>
                  <a:pt x="354" y="295"/>
                  <a:pt x="354" y="294"/>
                </a:cubicBezTo>
                <a:cubicBezTo>
                  <a:pt x="354" y="294"/>
                  <a:pt x="354" y="294"/>
                  <a:pt x="354" y="294"/>
                </a:cubicBezTo>
                <a:cubicBezTo>
                  <a:pt x="354" y="293"/>
                  <a:pt x="354" y="293"/>
                  <a:pt x="353" y="293"/>
                </a:cubicBezTo>
                <a:cubicBezTo>
                  <a:pt x="353" y="293"/>
                  <a:pt x="353" y="292"/>
                  <a:pt x="353" y="292"/>
                </a:cubicBezTo>
                <a:cubicBezTo>
                  <a:pt x="353" y="292"/>
                  <a:pt x="353" y="292"/>
                  <a:pt x="353" y="291"/>
                </a:cubicBezTo>
                <a:cubicBezTo>
                  <a:pt x="352" y="291"/>
                  <a:pt x="352" y="291"/>
                  <a:pt x="352" y="290"/>
                </a:cubicBezTo>
                <a:cubicBezTo>
                  <a:pt x="320" y="259"/>
                  <a:pt x="320" y="259"/>
                  <a:pt x="320" y="259"/>
                </a:cubicBezTo>
                <a:cubicBezTo>
                  <a:pt x="317" y="256"/>
                  <a:pt x="312" y="256"/>
                  <a:pt x="309" y="259"/>
                </a:cubicBezTo>
                <a:cubicBezTo>
                  <a:pt x="306" y="262"/>
                  <a:pt x="306" y="267"/>
                  <a:pt x="309" y="270"/>
                </a:cubicBezTo>
                <a:cubicBezTo>
                  <a:pt x="327" y="288"/>
                  <a:pt x="327" y="288"/>
                  <a:pt x="327" y="288"/>
                </a:cubicBezTo>
                <a:cubicBezTo>
                  <a:pt x="148" y="288"/>
                  <a:pt x="148" y="288"/>
                  <a:pt x="148" y="288"/>
                </a:cubicBezTo>
                <a:cubicBezTo>
                  <a:pt x="143" y="288"/>
                  <a:pt x="140" y="291"/>
                  <a:pt x="140" y="296"/>
                </a:cubicBezTo>
                <a:cubicBezTo>
                  <a:pt x="140" y="300"/>
                  <a:pt x="143" y="304"/>
                  <a:pt x="148" y="304"/>
                </a:cubicBezTo>
                <a:cubicBezTo>
                  <a:pt x="327" y="304"/>
                  <a:pt x="327" y="304"/>
                  <a:pt x="327" y="304"/>
                </a:cubicBezTo>
                <a:cubicBezTo>
                  <a:pt x="309" y="322"/>
                  <a:pt x="309" y="322"/>
                  <a:pt x="309" y="322"/>
                </a:cubicBezTo>
                <a:cubicBezTo>
                  <a:pt x="306" y="325"/>
                  <a:pt x="306" y="330"/>
                  <a:pt x="309" y="333"/>
                </a:cubicBezTo>
                <a:close/>
                <a:moveTo>
                  <a:pt x="354" y="208"/>
                </a:moveTo>
                <a:cubicBezTo>
                  <a:pt x="354" y="208"/>
                  <a:pt x="354" y="207"/>
                  <a:pt x="354" y="207"/>
                </a:cubicBezTo>
                <a:cubicBezTo>
                  <a:pt x="354" y="207"/>
                  <a:pt x="354" y="206"/>
                  <a:pt x="354" y="206"/>
                </a:cubicBezTo>
                <a:cubicBezTo>
                  <a:pt x="354" y="206"/>
                  <a:pt x="354" y="206"/>
                  <a:pt x="353" y="205"/>
                </a:cubicBezTo>
                <a:cubicBezTo>
                  <a:pt x="353" y="205"/>
                  <a:pt x="353" y="205"/>
                  <a:pt x="353" y="204"/>
                </a:cubicBezTo>
                <a:cubicBezTo>
                  <a:pt x="353" y="204"/>
                  <a:pt x="353" y="204"/>
                  <a:pt x="353" y="204"/>
                </a:cubicBezTo>
                <a:cubicBezTo>
                  <a:pt x="352" y="204"/>
                  <a:pt x="352" y="203"/>
                  <a:pt x="352" y="203"/>
                </a:cubicBezTo>
                <a:cubicBezTo>
                  <a:pt x="320" y="172"/>
                  <a:pt x="320" y="172"/>
                  <a:pt x="320" y="172"/>
                </a:cubicBezTo>
                <a:cubicBezTo>
                  <a:pt x="317" y="168"/>
                  <a:pt x="312" y="168"/>
                  <a:pt x="309" y="172"/>
                </a:cubicBezTo>
                <a:cubicBezTo>
                  <a:pt x="306" y="175"/>
                  <a:pt x="306" y="180"/>
                  <a:pt x="309" y="183"/>
                </a:cubicBezTo>
                <a:cubicBezTo>
                  <a:pt x="327" y="201"/>
                  <a:pt x="327" y="201"/>
                  <a:pt x="327" y="201"/>
                </a:cubicBezTo>
                <a:cubicBezTo>
                  <a:pt x="148" y="201"/>
                  <a:pt x="148" y="201"/>
                  <a:pt x="148" y="201"/>
                </a:cubicBezTo>
                <a:cubicBezTo>
                  <a:pt x="143" y="201"/>
                  <a:pt x="140" y="204"/>
                  <a:pt x="140" y="209"/>
                </a:cubicBezTo>
                <a:cubicBezTo>
                  <a:pt x="140" y="213"/>
                  <a:pt x="143" y="217"/>
                  <a:pt x="148" y="217"/>
                </a:cubicBezTo>
                <a:cubicBezTo>
                  <a:pt x="327" y="217"/>
                  <a:pt x="327" y="217"/>
                  <a:pt x="327" y="217"/>
                </a:cubicBezTo>
                <a:cubicBezTo>
                  <a:pt x="309" y="234"/>
                  <a:pt x="309" y="234"/>
                  <a:pt x="309" y="234"/>
                </a:cubicBezTo>
                <a:cubicBezTo>
                  <a:pt x="309" y="234"/>
                  <a:pt x="309" y="234"/>
                  <a:pt x="309" y="234"/>
                </a:cubicBezTo>
                <a:cubicBezTo>
                  <a:pt x="306" y="237"/>
                  <a:pt x="306" y="242"/>
                  <a:pt x="309" y="245"/>
                </a:cubicBezTo>
                <a:cubicBezTo>
                  <a:pt x="311" y="247"/>
                  <a:pt x="313" y="248"/>
                  <a:pt x="315" y="248"/>
                </a:cubicBezTo>
                <a:cubicBezTo>
                  <a:pt x="317" y="248"/>
                  <a:pt x="319" y="247"/>
                  <a:pt x="320" y="245"/>
                </a:cubicBezTo>
                <a:cubicBezTo>
                  <a:pt x="352" y="214"/>
                  <a:pt x="352" y="214"/>
                  <a:pt x="352" y="214"/>
                </a:cubicBezTo>
                <a:cubicBezTo>
                  <a:pt x="352" y="214"/>
                  <a:pt x="352" y="213"/>
                  <a:pt x="353" y="213"/>
                </a:cubicBezTo>
                <a:cubicBezTo>
                  <a:pt x="353" y="213"/>
                  <a:pt x="353" y="213"/>
                  <a:pt x="353" y="213"/>
                </a:cubicBezTo>
                <a:cubicBezTo>
                  <a:pt x="353" y="212"/>
                  <a:pt x="353" y="212"/>
                  <a:pt x="353" y="212"/>
                </a:cubicBezTo>
                <a:cubicBezTo>
                  <a:pt x="354" y="211"/>
                  <a:pt x="354" y="211"/>
                  <a:pt x="354" y="211"/>
                </a:cubicBezTo>
                <a:cubicBezTo>
                  <a:pt x="354" y="211"/>
                  <a:pt x="354" y="210"/>
                  <a:pt x="354" y="210"/>
                </a:cubicBezTo>
                <a:cubicBezTo>
                  <a:pt x="354" y="210"/>
                  <a:pt x="354" y="209"/>
                  <a:pt x="354" y="209"/>
                </a:cubicBezTo>
                <a:cubicBezTo>
                  <a:pt x="354" y="209"/>
                  <a:pt x="354" y="209"/>
                  <a:pt x="354" y="209"/>
                </a:cubicBezTo>
                <a:cubicBezTo>
                  <a:pt x="354" y="208"/>
                  <a:pt x="354" y="208"/>
                  <a:pt x="354" y="208"/>
                </a:cubicBezTo>
                <a:close/>
                <a:moveTo>
                  <a:pt x="270" y="340"/>
                </a:moveTo>
                <a:cubicBezTo>
                  <a:pt x="270" y="335"/>
                  <a:pt x="266" y="332"/>
                  <a:pt x="262" y="332"/>
                </a:cubicBezTo>
                <a:cubicBezTo>
                  <a:pt x="83" y="332"/>
                  <a:pt x="83" y="332"/>
                  <a:pt x="83" y="332"/>
                </a:cubicBezTo>
                <a:cubicBezTo>
                  <a:pt x="100" y="314"/>
                  <a:pt x="100" y="314"/>
                  <a:pt x="100" y="314"/>
                </a:cubicBezTo>
                <a:cubicBezTo>
                  <a:pt x="104" y="311"/>
                  <a:pt x="104" y="306"/>
                  <a:pt x="100" y="303"/>
                </a:cubicBezTo>
                <a:cubicBezTo>
                  <a:pt x="97" y="300"/>
                  <a:pt x="92" y="300"/>
                  <a:pt x="89" y="303"/>
                </a:cubicBezTo>
                <a:cubicBezTo>
                  <a:pt x="58" y="334"/>
                  <a:pt x="58" y="334"/>
                  <a:pt x="58" y="334"/>
                </a:cubicBezTo>
                <a:cubicBezTo>
                  <a:pt x="57" y="334"/>
                  <a:pt x="57" y="335"/>
                  <a:pt x="57" y="335"/>
                </a:cubicBezTo>
                <a:cubicBezTo>
                  <a:pt x="57" y="335"/>
                  <a:pt x="57" y="336"/>
                  <a:pt x="57" y="336"/>
                </a:cubicBezTo>
                <a:cubicBezTo>
                  <a:pt x="56" y="336"/>
                  <a:pt x="56" y="336"/>
                  <a:pt x="56" y="337"/>
                </a:cubicBezTo>
                <a:cubicBezTo>
                  <a:pt x="56" y="337"/>
                  <a:pt x="56" y="337"/>
                  <a:pt x="56" y="337"/>
                </a:cubicBezTo>
                <a:cubicBezTo>
                  <a:pt x="56" y="338"/>
                  <a:pt x="56" y="338"/>
                  <a:pt x="56" y="338"/>
                </a:cubicBezTo>
                <a:cubicBezTo>
                  <a:pt x="56" y="339"/>
                  <a:pt x="56" y="339"/>
                  <a:pt x="56" y="339"/>
                </a:cubicBezTo>
                <a:cubicBezTo>
                  <a:pt x="56" y="339"/>
                  <a:pt x="55" y="340"/>
                  <a:pt x="55" y="340"/>
                </a:cubicBezTo>
                <a:cubicBezTo>
                  <a:pt x="55" y="340"/>
                  <a:pt x="56" y="340"/>
                  <a:pt x="56" y="340"/>
                </a:cubicBezTo>
                <a:cubicBezTo>
                  <a:pt x="56" y="340"/>
                  <a:pt x="56" y="341"/>
                  <a:pt x="56" y="341"/>
                </a:cubicBezTo>
                <a:cubicBezTo>
                  <a:pt x="56" y="341"/>
                  <a:pt x="56" y="342"/>
                  <a:pt x="56" y="342"/>
                </a:cubicBezTo>
                <a:cubicBezTo>
                  <a:pt x="56" y="342"/>
                  <a:pt x="56" y="342"/>
                  <a:pt x="56" y="343"/>
                </a:cubicBezTo>
                <a:cubicBezTo>
                  <a:pt x="56" y="343"/>
                  <a:pt x="56" y="343"/>
                  <a:pt x="57" y="343"/>
                </a:cubicBezTo>
                <a:cubicBezTo>
                  <a:pt x="57" y="344"/>
                  <a:pt x="57" y="344"/>
                  <a:pt x="57" y="344"/>
                </a:cubicBezTo>
                <a:cubicBezTo>
                  <a:pt x="57" y="344"/>
                  <a:pt x="57" y="345"/>
                  <a:pt x="58" y="345"/>
                </a:cubicBezTo>
                <a:cubicBezTo>
                  <a:pt x="58" y="345"/>
                  <a:pt x="58" y="345"/>
                  <a:pt x="58" y="345"/>
                </a:cubicBezTo>
                <a:cubicBezTo>
                  <a:pt x="89" y="377"/>
                  <a:pt x="89" y="377"/>
                  <a:pt x="89" y="377"/>
                </a:cubicBezTo>
                <a:cubicBezTo>
                  <a:pt x="91" y="378"/>
                  <a:pt x="93" y="379"/>
                  <a:pt x="95" y="379"/>
                </a:cubicBezTo>
                <a:cubicBezTo>
                  <a:pt x="97" y="379"/>
                  <a:pt x="99" y="378"/>
                  <a:pt x="100" y="377"/>
                </a:cubicBezTo>
                <a:cubicBezTo>
                  <a:pt x="104" y="373"/>
                  <a:pt x="104" y="368"/>
                  <a:pt x="100" y="365"/>
                </a:cubicBezTo>
                <a:cubicBezTo>
                  <a:pt x="83" y="348"/>
                  <a:pt x="83" y="348"/>
                  <a:pt x="83" y="348"/>
                </a:cubicBezTo>
                <a:cubicBezTo>
                  <a:pt x="262" y="348"/>
                  <a:pt x="262" y="348"/>
                  <a:pt x="262" y="348"/>
                </a:cubicBezTo>
                <a:cubicBezTo>
                  <a:pt x="266" y="348"/>
                  <a:pt x="270" y="344"/>
                  <a:pt x="270" y="340"/>
                </a:cubicBezTo>
                <a:close/>
                <a:moveTo>
                  <a:pt x="100" y="215"/>
                </a:moveTo>
                <a:cubicBezTo>
                  <a:pt x="97" y="212"/>
                  <a:pt x="92" y="212"/>
                  <a:pt x="89" y="215"/>
                </a:cubicBezTo>
                <a:cubicBezTo>
                  <a:pt x="58" y="246"/>
                  <a:pt x="58" y="246"/>
                  <a:pt x="58" y="246"/>
                </a:cubicBezTo>
                <a:cubicBezTo>
                  <a:pt x="57" y="247"/>
                  <a:pt x="57" y="247"/>
                  <a:pt x="57" y="248"/>
                </a:cubicBezTo>
                <a:cubicBezTo>
                  <a:pt x="57" y="248"/>
                  <a:pt x="57" y="248"/>
                  <a:pt x="57" y="248"/>
                </a:cubicBezTo>
                <a:cubicBezTo>
                  <a:pt x="56" y="248"/>
                  <a:pt x="56" y="249"/>
                  <a:pt x="56" y="249"/>
                </a:cubicBezTo>
                <a:cubicBezTo>
                  <a:pt x="56" y="249"/>
                  <a:pt x="56" y="249"/>
                  <a:pt x="56" y="250"/>
                </a:cubicBezTo>
                <a:cubicBezTo>
                  <a:pt x="56" y="250"/>
                  <a:pt x="56" y="250"/>
                  <a:pt x="56" y="251"/>
                </a:cubicBezTo>
                <a:cubicBezTo>
                  <a:pt x="56" y="251"/>
                  <a:pt x="56" y="251"/>
                  <a:pt x="56" y="252"/>
                </a:cubicBezTo>
                <a:cubicBezTo>
                  <a:pt x="56" y="252"/>
                  <a:pt x="55" y="252"/>
                  <a:pt x="55" y="252"/>
                </a:cubicBezTo>
                <a:cubicBezTo>
                  <a:pt x="55" y="252"/>
                  <a:pt x="56" y="253"/>
                  <a:pt x="56" y="253"/>
                </a:cubicBezTo>
                <a:cubicBezTo>
                  <a:pt x="56" y="253"/>
                  <a:pt x="56" y="253"/>
                  <a:pt x="56" y="254"/>
                </a:cubicBezTo>
                <a:cubicBezTo>
                  <a:pt x="56" y="254"/>
                  <a:pt x="56" y="254"/>
                  <a:pt x="56" y="255"/>
                </a:cubicBezTo>
                <a:cubicBezTo>
                  <a:pt x="56" y="255"/>
                  <a:pt x="56" y="255"/>
                  <a:pt x="56" y="255"/>
                </a:cubicBezTo>
                <a:cubicBezTo>
                  <a:pt x="56" y="256"/>
                  <a:pt x="56" y="256"/>
                  <a:pt x="57" y="256"/>
                </a:cubicBezTo>
                <a:cubicBezTo>
                  <a:pt x="57" y="256"/>
                  <a:pt x="57" y="257"/>
                  <a:pt x="57" y="257"/>
                </a:cubicBezTo>
                <a:cubicBezTo>
                  <a:pt x="57" y="257"/>
                  <a:pt x="57" y="258"/>
                  <a:pt x="58" y="258"/>
                </a:cubicBezTo>
                <a:cubicBezTo>
                  <a:pt x="89" y="289"/>
                  <a:pt x="89" y="289"/>
                  <a:pt x="89" y="289"/>
                </a:cubicBezTo>
                <a:cubicBezTo>
                  <a:pt x="91" y="291"/>
                  <a:pt x="93" y="291"/>
                  <a:pt x="95" y="291"/>
                </a:cubicBezTo>
                <a:cubicBezTo>
                  <a:pt x="97" y="291"/>
                  <a:pt x="99" y="291"/>
                  <a:pt x="100" y="289"/>
                </a:cubicBezTo>
                <a:cubicBezTo>
                  <a:pt x="104" y="286"/>
                  <a:pt x="104" y="281"/>
                  <a:pt x="100" y="278"/>
                </a:cubicBezTo>
                <a:cubicBezTo>
                  <a:pt x="100" y="278"/>
                  <a:pt x="100" y="278"/>
                  <a:pt x="100" y="278"/>
                </a:cubicBezTo>
                <a:cubicBezTo>
                  <a:pt x="83" y="260"/>
                  <a:pt x="83" y="260"/>
                  <a:pt x="83" y="260"/>
                </a:cubicBezTo>
                <a:cubicBezTo>
                  <a:pt x="262" y="260"/>
                  <a:pt x="262" y="260"/>
                  <a:pt x="262" y="260"/>
                </a:cubicBezTo>
                <a:cubicBezTo>
                  <a:pt x="266" y="260"/>
                  <a:pt x="270" y="257"/>
                  <a:pt x="270" y="252"/>
                </a:cubicBezTo>
                <a:cubicBezTo>
                  <a:pt x="270" y="248"/>
                  <a:pt x="266" y="244"/>
                  <a:pt x="262" y="244"/>
                </a:cubicBezTo>
                <a:cubicBezTo>
                  <a:pt x="83" y="244"/>
                  <a:pt x="83" y="244"/>
                  <a:pt x="83" y="244"/>
                </a:cubicBezTo>
                <a:cubicBezTo>
                  <a:pt x="100" y="227"/>
                  <a:pt x="100" y="227"/>
                  <a:pt x="100" y="227"/>
                </a:cubicBezTo>
                <a:cubicBezTo>
                  <a:pt x="104" y="223"/>
                  <a:pt x="104" y="218"/>
                  <a:pt x="100" y="2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sv-SE" sz="700" b="0" i="0" u="none" strike="noStrike" kern="1200" cap="none" spc="0" normalizeH="0" baseline="0" noProof="0">
              <a:ln>
                <a:noFill/>
              </a:ln>
              <a:solidFill>
                <a:srgbClr val="575A5B"/>
              </a:solidFill>
              <a:effectLst/>
              <a:uLnTx/>
              <a:uFillTx/>
              <a:ea typeface="+mn-ea"/>
              <a:cs typeface="+mn-cs"/>
            </a:endParaRPr>
          </a:p>
        </p:txBody>
      </p:sp>
      <p:sp>
        <p:nvSpPr>
          <p:cNvPr id="41" name="Text Box 5"/>
          <p:cNvSpPr txBox="1">
            <a:spLocks noChangeAspect="1" noChangeArrowheads="1"/>
          </p:cNvSpPr>
          <p:nvPr/>
        </p:nvSpPr>
        <p:spPr bwMode="auto">
          <a:xfrm>
            <a:off x="7537519" y="3131290"/>
            <a:ext cx="238836" cy="36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50000"/>
              </a:spcBef>
              <a:spcAft>
                <a:spcPct val="0"/>
              </a:spcAft>
              <a:defRPr sz="2000">
                <a:solidFill>
                  <a:schemeClr val="tx1"/>
                </a:solidFill>
                <a:latin typeface="Arial" pitchFamily="34" charset="0"/>
              </a:defRPr>
            </a:lvl6pPr>
            <a:lvl7pPr marL="2971800" indent="-228600" eaLnBrk="0" fontAlgn="base" hangingPunct="0">
              <a:spcBef>
                <a:spcPct val="50000"/>
              </a:spcBef>
              <a:spcAft>
                <a:spcPct val="0"/>
              </a:spcAft>
              <a:defRPr sz="2000">
                <a:solidFill>
                  <a:schemeClr val="tx1"/>
                </a:solidFill>
                <a:latin typeface="Arial" pitchFamily="34" charset="0"/>
              </a:defRPr>
            </a:lvl7pPr>
            <a:lvl8pPr marL="3429000" indent="-228600" eaLnBrk="0" fontAlgn="base" hangingPunct="0">
              <a:spcBef>
                <a:spcPct val="50000"/>
              </a:spcBef>
              <a:spcAft>
                <a:spcPct val="0"/>
              </a:spcAft>
              <a:defRPr sz="2000">
                <a:solidFill>
                  <a:schemeClr val="tx1"/>
                </a:solidFill>
                <a:latin typeface="Arial" pitchFamily="34" charset="0"/>
              </a:defRPr>
            </a:lvl8pPr>
            <a:lvl9pPr marL="3886200" indent="-228600" eaLnBrk="0" fontAlgn="base" hangingPunct="0">
              <a:spcBef>
                <a:spcPct val="50000"/>
              </a:spcBef>
              <a:spcAft>
                <a:spcPct val="0"/>
              </a:spcAft>
              <a:defRPr sz="2000">
                <a:solidFill>
                  <a:schemeClr val="tx1"/>
                </a:solidFill>
                <a:latin typeface="Arial" pitchFamily="34" charset="0"/>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altLang="sv-SE" sz="300" b="0" i="0" u="none" strike="noStrike" kern="1200" cap="none" spc="0" normalizeH="0" baseline="0" noProof="0">
                <a:ln>
                  <a:noFill/>
                </a:ln>
                <a:solidFill>
                  <a:srgbClr val="575A5B"/>
                </a:solidFill>
                <a:effectLst/>
                <a:uLnTx/>
                <a:uFillTx/>
                <a:latin typeface="+mn-lt"/>
                <a:ea typeface="MS PGothic" pitchFamily="34" charset="-128"/>
                <a:cs typeface="+mn-cs"/>
              </a:rPr>
              <a:t>MME</a:t>
            </a:r>
            <a:endParaRPr kumimoji="0" lang="sv-SE" altLang="sv-SE" sz="300" b="0" i="0" u="none" strike="noStrike" kern="1200" cap="none" spc="0" normalizeH="0" baseline="0" noProof="0">
              <a:ln>
                <a:noFill/>
              </a:ln>
              <a:solidFill>
                <a:srgbClr val="575A5B"/>
              </a:solidFill>
              <a:effectLst/>
              <a:uLnTx/>
              <a:uFillTx/>
              <a:latin typeface="+mn-lt"/>
              <a:ea typeface="MS PGothic" pitchFamily="34" charset="-128"/>
              <a:cs typeface="+mn-cs"/>
            </a:endParaRPr>
          </a:p>
        </p:txBody>
      </p:sp>
      <p:sp>
        <p:nvSpPr>
          <p:cNvPr id="38" name="AutoShape 343"/>
          <p:cNvSpPr>
            <a:spLocks noChangeAspect="1" noChangeArrowheads="1"/>
          </p:cNvSpPr>
          <p:nvPr/>
        </p:nvSpPr>
        <p:spPr bwMode="auto">
          <a:xfrm>
            <a:off x="7516549" y="2842460"/>
            <a:ext cx="280778" cy="382194"/>
          </a:xfrm>
          <a:prstGeom prst="roundRect">
            <a:avLst>
              <a:gd name="adj" fmla="val 9542"/>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round/>
                <a:headEnd/>
                <a:tailEnd/>
              </a14:hiddenLine>
            </a:ext>
          </a:extLst>
        </p:spPr>
        <p:txBody>
          <a:bodyPr wrap="none" lIns="0" rIns="0"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50000"/>
              </a:spcBef>
              <a:spcAft>
                <a:spcPct val="0"/>
              </a:spcAft>
              <a:defRPr sz="2000">
                <a:solidFill>
                  <a:schemeClr val="tx1"/>
                </a:solidFill>
                <a:latin typeface="Arial" pitchFamily="34" charset="0"/>
              </a:defRPr>
            </a:lvl6pPr>
            <a:lvl7pPr marL="2971800" indent="-228600" eaLnBrk="0" fontAlgn="base" hangingPunct="0">
              <a:spcBef>
                <a:spcPct val="50000"/>
              </a:spcBef>
              <a:spcAft>
                <a:spcPct val="0"/>
              </a:spcAft>
              <a:defRPr sz="2000">
                <a:solidFill>
                  <a:schemeClr val="tx1"/>
                </a:solidFill>
                <a:latin typeface="Arial" pitchFamily="34" charset="0"/>
              </a:defRPr>
            </a:lvl7pPr>
            <a:lvl8pPr marL="3429000" indent="-228600" eaLnBrk="0" fontAlgn="base" hangingPunct="0">
              <a:spcBef>
                <a:spcPct val="50000"/>
              </a:spcBef>
              <a:spcAft>
                <a:spcPct val="0"/>
              </a:spcAft>
              <a:defRPr sz="2000">
                <a:solidFill>
                  <a:schemeClr val="tx1"/>
                </a:solidFill>
                <a:latin typeface="Arial" pitchFamily="34" charset="0"/>
              </a:defRPr>
            </a:lvl8pPr>
            <a:lvl9pPr marL="3886200" indent="-228600" eaLnBrk="0" fontAlgn="base" hangingPunct="0">
              <a:spcBef>
                <a:spcPct val="50000"/>
              </a:spcBef>
              <a:spcAft>
                <a:spcPct val="0"/>
              </a:spcAft>
              <a:defRPr sz="2000">
                <a:solidFill>
                  <a:schemeClr val="tx1"/>
                </a:solidFill>
                <a:latin typeface="Arial"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sv-SE" altLang="sv-SE" sz="100" b="0" i="0" u="none" strike="noStrike" kern="1200" cap="none" spc="0" normalizeH="0" baseline="0" noProof="0">
              <a:ln>
                <a:noFill/>
              </a:ln>
              <a:solidFill>
                <a:srgbClr val="575A5B"/>
              </a:solidFill>
              <a:effectLst/>
              <a:uLnTx/>
              <a:uFillTx/>
              <a:latin typeface="+mn-lt"/>
              <a:ea typeface="MS PGothic" pitchFamily="34" charset="-128"/>
              <a:cs typeface="+mn-cs"/>
            </a:endParaRPr>
          </a:p>
        </p:txBody>
      </p:sp>
      <p:sp>
        <p:nvSpPr>
          <p:cNvPr id="11" name="Cloud 129"/>
          <p:cNvSpPr/>
          <p:nvPr/>
        </p:nvSpPr>
        <p:spPr bwMode="auto">
          <a:xfrm>
            <a:off x="8542509" y="2241869"/>
            <a:ext cx="997489" cy="749693"/>
          </a:xfrm>
          <a:prstGeom prst="cloud">
            <a:avLst/>
          </a:prstGeom>
          <a:solidFill>
            <a:schemeClr val="bg1"/>
          </a:solidFill>
          <a:ln w="15875" cap="flat" cmpd="sng" algn="ctr">
            <a:solidFill>
              <a:schemeClr val="tx2"/>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sv-SE" sz="1600" b="0" i="0" u="none" strike="noStrike" kern="1200" cap="none" spc="0" normalizeH="0" baseline="0" noProof="0">
              <a:ln>
                <a:noFill/>
              </a:ln>
              <a:solidFill>
                <a:srgbClr val="575A5B"/>
              </a:solidFill>
              <a:effectLst/>
              <a:uLnTx/>
              <a:uFillTx/>
              <a:ea typeface="+mn-ea"/>
              <a:cs typeface="+mn-cs"/>
            </a:endParaRPr>
          </a:p>
        </p:txBody>
      </p:sp>
      <p:sp>
        <p:nvSpPr>
          <p:cNvPr id="34" name="AutoShape 340"/>
          <p:cNvSpPr>
            <a:spLocks noChangeAspect="1" noChangeArrowheads="1"/>
          </p:cNvSpPr>
          <p:nvPr/>
        </p:nvSpPr>
        <p:spPr bwMode="auto">
          <a:xfrm>
            <a:off x="8981517" y="2829837"/>
            <a:ext cx="270584" cy="372557"/>
          </a:xfrm>
          <a:prstGeom prst="roundRect">
            <a:avLst>
              <a:gd name="adj" fmla="val 7889"/>
            </a:avLst>
          </a:prstGeom>
          <a:solidFill>
            <a:srgbClr val="FFFFFF"/>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0" rIns="0"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50000"/>
              </a:spcBef>
              <a:spcAft>
                <a:spcPct val="0"/>
              </a:spcAft>
              <a:defRPr sz="2000">
                <a:solidFill>
                  <a:schemeClr val="tx1"/>
                </a:solidFill>
                <a:latin typeface="Arial" pitchFamily="34" charset="0"/>
              </a:defRPr>
            </a:lvl6pPr>
            <a:lvl7pPr marL="2971800" indent="-228600" eaLnBrk="0" fontAlgn="base" hangingPunct="0">
              <a:spcBef>
                <a:spcPct val="50000"/>
              </a:spcBef>
              <a:spcAft>
                <a:spcPct val="0"/>
              </a:spcAft>
              <a:defRPr sz="2000">
                <a:solidFill>
                  <a:schemeClr val="tx1"/>
                </a:solidFill>
                <a:latin typeface="Arial" pitchFamily="34" charset="0"/>
              </a:defRPr>
            </a:lvl7pPr>
            <a:lvl8pPr marL="3429000" indent="-228600" eaLnBrk="0" fontAlgn="base" hangingPunct="0">
              <a:spcBef>
                <a:spcPct val="50000"/>
              </a:spcBef>
              <a:spcAft>
                <a:spcPct val="0"/>
              </a:spcAft>
              <a:defRPr sz="2000">
                <a:solidFill>
                  <a:schemeClr val="tx1"/>
                </a:solidFill>
                <a:latin typeface="Arial" pitchFamily="34" charset="0"/>
              </a:defRPr>
            </a:lvl8pPr>
            <a:lvl9pPr marL="3886200" indent="-228600" eaLnBrk="0" fontAlgn="base" hangingPunct="0">
              <a:spcBef>
                <a:spcPct val="50000"/>
              </a:spcBef>
              <a:spcAft>
                <a:spcPct val="0"/>
              </a:spcAft>
              <a:defRPr sz="2000">
                <a:solidFill>
                  <a:schemeClr val="tx1"/>
                </a:solidFill>
                <a:latin typeface="Arial"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sv-SE" altLang="sv-SE" sz="100" b="0" i="0" u="none" strike="noStrike" kern="1200" cap="none" spc="0" normalizeH="0" baseline="0" noProof="0">
              <a:ln>
                <a:noFill/>
              </a:ln>
              <a:solidFill>
                <a:srgbClr val="575A5B"/>
              </a:solidFill>
              <a:effectLst/>
              <a:uLnTx/>
              <a:uFillTx/>
              <a:latin typeface="+mn-lt"/>
              <a:ea typeface="MS PGothic" pitchFamily="34" charset="-128"/>
              <a:cs typeface="+mn-cs"/>
            </a:endParaRPr>
          </a:p>
        </p:txBody>
      </p:sp>
      <p:sp>
        <p:nvSpPr>
          <p:cNvPr id="35" name="Freeform 341"/>
          <p:cNvSpPr>
            <a:spLocks noChangeAspect="1" noEditPoints="1"/>
          </p:cNvSpPr>
          <p:nvPr/>
        </p:nvSpPr>
        <p:spPr bwMode="auto">
          <a:xfrm>
            <a:off x="8975984" y="2824606"/>
            <a:ext cx="281361" cy="383020"/>
          </a:xfrm>
          <a:custGeom>
            <a:avLst/>
            <a:gdLst>
              <a:gd name="T0" fmla="*/ 966 w 409"/>
              <a:gd name="T1" fmla="*/ 94 h 589"/>
              <a:gd name="T2" fmla="*/ 0 w 409"/>
              <a:gd name="T3" fmla="*/ 94 h 589"/>
              <a:gd name="T4" fmla="*/ 872 w 409"/>
              <a:gd name="T5" fmla="*/ 1391 h 589"/>
              <a:gd name="T6" fmla="*/ 947 w 409"/>
              <a:gd name="T7" fmla="*/ 196 h 589"/>
              <a:gd name="T8" fmla="*/ 872 w 409"/>
              <a:gd name="T9" fmla="*/ 1353 h 589"/>
              <a:gd name="T10" fmla="*/ 38 w 409"/>
              <a:gd name="T11" fmla="*/ 94 h 589"/>
              <a:gd name="T12" fmla="*/ 928 w 409"/>
              <a:gd name="T13" fmla="*/ 94 h 589"/>
              <a:gd name="T14" fmla="*/ 350 w 409"/>
              <a:gd name="T15" fmla="*/ 404 h 589"/>
              <a:gd name="T16" fmla="*/ 635 w 409"/>
              <a:gd name="T17" fmla="*/ 378 h 589"/>
              <a:gd name="T18" fmla="*/ 468 w 409"/>
              <a:gd name="T19" fmla="*/ 109 h 589"/>
              <a:gd name="T20" fmla="*/ 350 w 409"/>
              <a:gd name="T21" fmla="*/ 404 h 589"/>
              <a:gd name="T22" fmla="*/ 380 w 409"/>
              <a:gd name="T23" fmla="*/ 366 h 589"/>
              <a:gd name="T24" fmla="*/ 744 w 409"/>
              <a:gd name="T25" fmla="*/ 791 h 589"/>
              <a:gd name="T26" fmla="*/ 831 w 409"/>
              <a:gd name="T27" fmla="*/ 711 h 589"/>
              <a:gd name="T28" fmla="*/ 834 w 409"/>
              <a:gd name="T29" fmla="*/ 706 h 589"/>
              <a:gd name="T30" fmla="*/ 836 w 409"/>
              <a:gd name="T31" fmla="*/ 699 h 589"/>
              <a:gd name="T32" fmla="*/ 836 w 409"/>
              <a:gd name="T33" fmla="*/ 694 h 589"/>
              <a:gd name="T34" fmla="*/ 834 w 409"/>
              <a:gd name="T35" fmla="*/ 690 h 589"/>
              <a:gd name="T36" fmla="*/ 756 w 409"/>
              <a:gd name="T37" fmla="*/ 612 h 589"/>
              <a:gd name="T38" fmla="*/ 772 w 409"/>
              <a:gd name="T39" fmla="*/ 680 h 589"/>
              <a:gd name="T40" fmla="*/ 350 w 409"/>
              <a:gd name="T41" fmla="*/ 718 h 589"/>
              <a:gd name="T42" fmla="*/ 730 w 409"/>
              <a:gd name="T43" fmla="*/ 786 h 589"/>
              <a:gd name="T44" fmla="*/ 836 w 409"/>
              <a:gd name="T45" fmla="*/ 486 h 589"/>
              <a:gd name="T46" fmla="*/ 834 w 409"/>
              <a:gd name="T47" fmla="*/ 482 h 589"/>
              <a:gd name="T48" fmla="*/ 730 w 409"/>
              <a:gd name="T49" fmla="*/ 406 h 589"/>
              <a:gd name="T50" fmla="*/ 350 w 409"/>
              <a:gd name="T51" fmla="*/ 475 h 589"/>
              <a:gd name="T52" fmla="*/ 772 w 409"/>
              <a:gd name="T53" fmla="*/ 512 h 589"/>
              <a:gd name="T54" fmla="*/ 730 w 409"/>
              <a:gd name="T55" fmla="*/ 579 h 589"/>
              <a:gd name="T56" fmla="*/ 831 w 409"/>
              <a:gd name="T57" fmla="*/ 505 h 589"/>
              <a:gd name="T58" fmla="*/ 834 w 409"/>
              <a:gd name="T59" fmla="*/ 501 h 589"/>
              <a:gd name="T60" fmla="*/ 836 w 409"/>
              <a:gd name="T61" fmla="*/ 494 h 589"/>
              <a:gd name="T62" fmla="*/ 638 w 409"/>
              <a:gd name="T63" fmla="*/ 803 h 589"/>
              <a:gd name="T64" fmla="*/ 236 w 409"/>
              <a:gd name="T65" fmla="*/ 742 h 589"/>
              <a:gd name="T66" fmla="*/ 137 w 409"/>
              <a:gd name="T67" fmla="*/ 789 h 589"/>
              <a:gd name="T68" fmla="*/ 132 w 409"/>
              <a:gd name="T69" fmla="*/ 796 h 589"/>
              <a:gd name="T70" fmla="*/ 132 w 409"/>
              <a:gd name="T71" fmla="*/ 801 h 589"/>
              <a:gd name="T72" fmla="*/ 132 w 409"/>
              <a:gd name="T73" fmla="*/ 805 h 589"/>
              <a:gd name="T74" fmla="*/ 135 w 409"/>
              <a:gd name="T75" fmla="*/ 810 h 589"/>
              <a:gd name="T76" fmla="*/ 137 w 409"/>
              <a:gd name="T77" fmla="*/ 815 h 589"/>
              <a:gd name="T78" fmla="*/ 236 w 409"/>
              <a:gd name="T79" fmla="*/ 890 h 589"/>
              <a:gd name="T80" fmla="*/ 619 w 409"/>
              <a:gd name="T81" fmla="*/ 822 h 589"/>
              <a:gd name="T82" fmla="*/ 210 w 409"/>
              <a:gd name="T83" fmla="*/ 508 h 589"/>
              <a:gd name="T84" fmla="*/ 135 w 409"/>
              <a:gd name="T85" fmla="*/ 586 h 589"/>
              <a:gd name="T86" fmla="*/ 132 w 409"/>
              <a:gd name="T87" fmla="*/ 593 h 589"/>
              <a:gd name="T88" fmla="*/ 132 w 409"/>
              <a:gd name="T89" fmla="*/ 597 h 589"/>
              <a:gd name="T90" fmla="*/ 132 w 409"/>
              <a:gd name="T91" fmla="*/ 602 h 589"/>
              <a:gd name="T92" fmla="*/ 137 w 409"/>
              <a:gd name="T93" fmla="*/ 609 h 589"/>
              <a:gd name="T94" fmla="*/ 236 w 409"/>
              <a:gd name="T95" fmla="*/ 683 h 589"/>
              <a:gd name="T96" fmla="*/ 196 w 409"/>
              <a:gd name="T97" fmla="*/ 614 h 589"/>
              <a:gd name="T98" fmla="*/ 619 w 409"/>
              <a:gd name="T99" fmla="*/ 576 h 589"/>
              <a:gd name="T100" fmla="*/ 236 w 409"/>
              <a:gd name="T101" fmla="*/ 508 h 58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9"/>
              <a:gd name="T154" fmla="*/ 0 h 589"/>
              <a:gd name="T155" fmla="*/ 409 w 409"/>
              <a:gd name="T156" fmla="*/ 589 h 58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9" h="589">
                <a:moveTo>
                  <a:pt x="401" y="67"/>
                </a:moveTo>
                <a:cubicBezTo>
                  <a:pt x="406" y="67"/>
                  <a:pt x="409" y="64"/>
                  <a:pt x="409" y="59"/>
                </a:cubicBezTo>
                <a:cubicBezTo>
                  <a:pt x="409" y="40"/>
                  <a:pt x="409" y="40"/>
                  <a:pt x="409" y="40"/>
                </a:cubicBezTo>
                <a:cubicBezTo>
                  <a:pt x="409" y="18"/>
                  <a:pt x="392" y="0"/>
                  <a:pt x="369" y="0"/>
                </a:cubicBezTo>
                <a:cubicBezTo>
                  <a:pt x="40" y="0"/>
                  <a:pt x="40" y="0"/>
                  <a:pt x="40" y="0"/>
                </a:cubicBezTo>
                <a:cubicBezTo>
                  <a:pt x="18" y="0"/>
                  <a:pt x="0" y="18"/>
                  <a:pt x="0" y="40"/>
                </a:cubicBezTo>
                <a:cubicBezTo>
                  <a:pt x="0" y="549"/>
                  <a:pt x="0" y="549"/>
                  <a:pt x="0" y="549"/>
                </a:cubicBezTo>
                <a:cubicBezTo>
                  <a:pt x="0" y="571"/>
                  <a:pt x="18" y="589"/>
                  <a:pt x="40" y="589"/>
                </a:cubicBezTo>
                <a:cubicBezTo>
                  <a:pt x="369" y="589"/>
                  <a:pt x="369" y="589"/>
                  <a:pt x="369" y="589"/>
                </a:cubicBezTo>
                <a:cubicBezTo>
                  <a:pt x="392" y="589"/>
                  <a:pt x="409" y="571"/>
                  <a:pt x="409" y="549"/>
                </a:cubicBezTo>
                <a:cubicBezTo>
                  <a:pt x="409" y="91"/>
                  <a:pt x="409" y="91"/>
                  <a:pt x="409" y="91"/>
                </a:cubicBezTo>
                <a:cubicBezTo>
                  <a:pt x="409" y="87"/>
                  <a:pt x="406" y="83"/>
                  <a:pt x="401" y="83"/>
                </a:cubicBezTo>
                <a:cubicBezTo>
                  <a:pt x="397" y="83"/>
                  <a:pt x="393" y="87"/>
                  <a:pt x="393" y="91"/>
                </a:cubicBezTo>
                <a:cubicBezTo>
                  <a:pt x="393" y="549"/>
                  <a:pt x="393" y="549"/>
                  <a:pt x="393" y="549"/>
                </a:cubicBezTo>
                <a:cubicBezTo>
                  <a:pt x="393" y="562"/>
                  <a:pt x="383" y="573"/>
                  <a:pt x="369" y="573"/>
                </a:cubicBezTo>
                <a:cubicBezTo>
                  <a:pt x="40" y="573"/>
                  <a:pt x="40" y="573"/>
                  <a:pt x="40" y="573"/>
                </a:cubicBezTo>
                <a:cubicBezTo>
                  <a:pt x="27" y="573"/>
                  <a:pt x="16" y="562"/>
                  <a:pt x="16" y="549"/>
                </a:cubicBezTo>
                <a:cubicBezTo>
                  <a:pt x="16" y="40"/>
                  <a:pt x="16" y="40"/>
                  <a:pt x="16" y="40"/>
                </a:cubicBezTo>
                <a:cubicBezTo>
                  <a:pt x="16" y="27"/>
                  <a:pt x="27" y="16"/>
                  <a:pt x="40" y="16"/>
                </a:cubicBezTo>
                <a:cubicBezTo>
                  <a:pt x="369" y="16"/>
                  <a:pt x="369" y="16"/>
                  <a:pt x="369" y="16"/>
                </a:cubicBezTo>
                <a:cubicBezTo>
                  <a:pt x="383" y="16"/>
                  <a:pt x="393" y="27"/>
                  <a:pt x="393" y="40"/>
                </a:cubicBezTo>
                <a:cubicBezTo>
                  <a:pt x="393" y="59"/>
                  <a:pt x="393" y="59"/>
                  <a:pt x="393" y="59"/>
                </a:cubicBezTo>
                <a:cubicBezTo>
                  <a:pt x="393" y="64"/>
                  <a:pt x="397" y="67"/>
                  <a:pt x="401" y="67"/>
                </a:cubicBezTo>
                <a:close/>
                <a:moveTo>
                  <a:pt x="148" y="171"/>
                </a:moveTo>
                <a:cubicBezTo>
                  <a:pt x="262" y="171"/>
                  <a:pt x="262" y="171"/>
                  <a:pt x="262" y="171"/>
                </a:cubicBezTo>
                <a:cubicBezTo>
                  <a:pt x="265" y="171"/>
                  <a:pt x="267" y="170"/>
                  <a:pt x="269" y="167"/>
                </a:cubicBezTo>
                <a:cubicBezTo>
                  <a:pt x="270" y="165"/>
                  <a:pt x="270" y="162"/>
                  <a:pt x="269" y="160"/>
                </a:cubicBezTo>
                <a:cubicBezTo>
                  <a:pt x="212" y="46"/>
                  <a:pt x="212" y="46"/>
                  <a:pt x="212" y="46"/>
                </a:cubicBezTo>
                <a:cubicBezTo>
                  <a:pt x="211" y="43"/>
                  <a:pt x="208" y="41"/>
                  <a:pt x="205" y="41"/>
                </a:cubicBezTo>
                <a:cubicBezTo>
                  <a:pt x="202" y="41"/>
                  <a:pt x="199" y="43"/>
                  <a:pt x="198" y="46"/>
                </a:cubicBezTo>
                <a:cubicBezTo>
                  <a:pt x="141" y="160"/>
                  <a:pt x="141" y="160"/>
                  <a:pt x="141" y="160"/>
                </a:cubicBezTo>
                <a:cubicBezTo>
                  <a:pt x="139" y="162"/>
                  <a:pt x="140" y="165"/>
                  <a:pt x="141" y="167"/>
                </a:cubicBezTo>
                <a:cubicBezTo>
                  <a:pt x="142" y="170"/>
                  <a:pt x="145" y="171"/>
                  <a:pt x="148" y="171"/>
                </a:cubicBezTo>
                <a:close/>
                <a:moveTo>
                  <a:pt x="205" y="67"/>
                </a:moveTo>
                <a:cubicBezTo>
                  <a:pt x="249" y="155"/>
                  <a:pt x="249" y="155"/>
                  <a:pt x="249" y="155"/>
                </a:cubicBezTo>
                <a:cubicBezTo>
                  <a:pt x="161" y="155"/>
                  <a:pt x="161" y="155"/>
                  <a:pt x="161" y="155"/>
                </a:cubicBezTo>
                <a:lnTo>
                  <a:pt x="205" y="67"/>
                </a:lnTo>
                <a:close/>
                <a:moveTo>
                  <a:pt x="309" y="333"/>
                </a:moveTo>
                <a:cubicBezTo>
                  <a:pt x="311" y="334"/>
                  <a:pt x="313" y="335"/>
                  <a:pt x="315" y="335"/>
                </a:cubicBezTo>
                <a:cubicBezTo>
                  <a:pt x="317" y="335"/>
                  <a:pt x="319" y="334"/>
                  <a:pt x="320" y="333"/>
                </a:cubicBezTo>
                <a:cubicBezTo>
                  <a:pt x="352" y="302"/>
                  <a:pt x="352" y="302"/>
                  <a:pt x="352" y="302"/>
                </a:cubicBezTo>
                <a:cubicBezTo>
                  <a:pt x="352" y="302"/>
                  <a:pt x="352" y="301"/>
                  <a:pt x="352" y="301"/>
                </a:cubicBezTo>
                <a:cubicBezTo>
                  <a:pt x="352" y="301"/>
                  <a:pt x="352" y="301"/>
                  <a:pt x="353" y="300"/>
                </a:cubicBezTo>
                <a:cubicBezTo>
                  <a:pt x="353" y="300"/>
                  <a:pt x="353" y="300"/>
                  <a:pt x="353" y="300"/>
                </a:cubicBezTo>
                <a:cubicBezTo>
                  <a:pt x="353" y="300"/>
                  <a:pt x="353" y="299"/>
                  <a:pt x="353" y="299"/>
                </a:cubicBezTo>
                <a:cubicBezTo>
                  <a:pt x="354" y="299"/>
                  <a:pt x="354" y="298"/>
                  <a:pt x="354" y="298"/>
                </a:cubicBezTo>
                <a:cubicBezTo>
                  <a:pt x="354" y="298"/>
                  <a:pt x="354" y="298"/>
                  <a:pt x="354" y="297"/>
                </a:cubicBezTo>
                <a:cubicBezTo>
                  <a:pt x="354" y="297"/>
                  <a:pt x="354" y="297"/>
                  <a:pt x="354" y="296"/>
                </a:cubicBezTo>
                <a:cubicBezTo>
                  <a:pt x="354" y="296"/>
                  <a:pt x="354" y="296"/>
                  <a:pt x="354" y="296"/>
                </a:cubicBezTo>
                <a:cubicBezTo>
                  <a:pt x="354" y="296"/>
                  <a:pt x="354" y="296"/>
                  <a:pt x="354" y="296"/>
                </a:cubicBezTo>
                <a:cubicBezTo>
                  <a:pt x="354" y="295"/>
                  <a:pt x="354" y="295"/>
                  <a:pt x="354" y="294"/>
                </a:cubicBezTo>
                <a:cubicBezTo>
                  <a:pt x="354" y="294"/>
                  <a:pt x="354" y="294"/>
                  <a:pt x="354" y="294"/>
                </a:cubicBezTo>
                <a:cubicBezTo>
                  <a:pt x="354" y="293"/>
                  <a:pt x="354" y="293"/>
                  <a:pt x="353" y="293"/>
                </a:cubicBezTo>
                <a:cubicBezTo>
                  <a:pt x="353" y="293"/>
                  <a:pt x="353" y="292"/>
                  <a:pt x="353" y="292"/>
                </a:cubicBezTo>
                <a:cubicBezTo>
                  <a:pt x="353" y="292"/>
                  <a:pt x="353" y="292"/>
                  <a:pt x="353" y="291"/>
                </a:cubicBezTo>
                <a:cubicBezTo>
                  <a:pt x="352" y="291"/>
                  <a:pt x="352" y="291"/>
                  <a:pt x="352" y="290"/>
                </a:cubicBezTo>
                <a:cubicBezTo>
                  <a:pt x="320" y="259"/>
                  <a:pt x="320" y="259"/>
                  <a:pt x="320" y="259"/>
                </a:cubicBezTo>
                <a:cubicBezTo>
                  <a:pt x="317" y="256"/>
                  <a:pt x="312" y="256"/>
                  <a:pt x="309" y="259"/>
                </a:cubicBezTo>
                <a:cubicBezTo>
                  <a:pt x="306" y="262"/>
                  <a:pt x="306" y="267"/>
                  <a:pt x="309" y="270"/>
                </a:cubicBezTo>
                <a:cubicBezTo>
                  <a:pt x="327" y="288"/>
                  <a:pt x="327" y="288"/>
                  <a:pt x="327" y="288"/>
                </a:cubicBezTo>
                <a:cubicBezTo>
                  <a:pt x="148" y="288"/>
                  <a:pt x="148" y="288"/>
                  <a:pt x="148" y="288"/>
                </a:cubicBezTo>
                <a:cubicBezTo>
                  <a:pt x="143" y="288"/>
                  <a:pt x="140" y="291"/>
                  <a:pt x="140" y="296"/>
                </a:cubicBezTo>
                <a:cubicBezTo>
                  <a:pt x="140" y="300"/>
                  <a:pt x="143" y="304"/>
                  <a:pt x="148" y="304"/>
                </a:cubicBezTo>
                <a:cubicBezTo>
                  <a:pt x="327" y="304"/>
                  <a:pt x="327" y="304"/>
                  <a:pt x="327" y="304"/>
                </a:cubicBezTo>
                <a:cubicBezTo>
                  <a:pt x="309" y="322"/>
                  <a:pt x="309" y="322"/>
                  <a:pt x="309" y="322"/>
                </a:cubicBezTo>
                <a:cubicBezTo>
                  <a:pt x="306" y="325"/>
                  <a:pt x="306" y="330"/>
                  <a:pt x="309" y="333"/>
                </a:cubicBezTo>
                <a:close/>
                <a:moveTo>
                  <a:pt x="354" y="208"/>
                </a:moveTo>
                <a:cubicBezTo>
                  <a:pt x="354" y="208"/>
                  <a:pt x="354" y="207"/>
                  <a:pt x="354" y="207"/>
                </a:cubicBezTo>
                <a:cubicBezTo>
                  <a:pt x="354" y="207"/>
                  <a:pt x="354" y="206"/>
                  <a:pt x="354" y="206"/>
                </a:cubicBezTo>
                <a:cubicBezTo>
                  <a:pt x="354" y="206"/>
                  <a:pt x="354" y="206"/>
                  <a:pt x="353" y="205"/>
                </a:cubicBezTo>
                <a:cubicBezTo>
                  <a:pt x="353" y="205"/>
                  <a:pt x="353" y="205"/>
                  <a:pt x="353" y="204"/>
                </a:cubicBezTo>
                <a:cubicBezTo>
                  <a:pt x="353" y="204"/>
                  <a:pt x="353" y="204"/>
                  <a:pt x="353" y="204"/>
                </a:cubicBezTo>
                <a:cubicBezTo>
                  <a:pt x="352" y="204"/>
                  <a:pt x="352" y="203"/>
                  <a:pt x="352" y="203"/>
                </a:cubicBezTo>
                <a:cubicBezTo>
                  <a:pt x="320" y="172"/>
                  <a:pt x="320" y="172"/>
                  <a:pt x="320" y="172"/>
                </a:cubicBezTo>
                <a:cubicBezTo>
                  <a:pt x="317" y="168"/>
                  <a:pt x="312" y="168"/>
                  <a:pt x="309" y="172"/>
                </a:cubicBezTo>
                <a:cubicBezTo>
                  <a:pt x="306" y="175"/>
                  <a:pt x="306" y="180"/>
                  <a:pt x="309" y="183"/>
                </a:cubicBezTo>
                <a:cubicBezTo>
                  <a:pt x="327" y="201"/>
                  <a:pt x="327" y="201"/>
                  <a:pt x="327" y="201"/>
                </a:cubicBezTo>
                <a:cubicBezTo>
                  <a:pt x="148" y="201"/>
                  <a:pt x="148" y="201"/>
                  <a:pt x="148" y="201"/>
                </a:cubicBezTo>
                <a:cubicBezTo>
                  <a:pt x="143" y="201"/>
                  <a:pt x="140" y="204"/>
                  <a:pt x="140" y="209"/>
                </a:cubicBezTo>
                <a:cubicBezTo>
                  <a:pt x="140" y="213"/>
                  <a:pt x="143" y="217"/>
                  <a:pt x="148" y="217"/>
                </a:cubicBezTo>
                <a:cubicBezTo>
                  <a:pt x="327" y="217"/>
                  <a:pt x="327" y="217"/>
                  <a:pt x="327" y="217"/>
                </a:cubicBezTo>
                <a:cubicBezTo>
                  <a:pt x="309" y="234"/>
                  <a:pt x="309" y="234"/>
                  <a:pt x="309" y="234"/>
                </a:cubicBezTo>
                <a:cubicBezTo>
                  <a:pt x="309" y="234"/>
                  <a:pt x="309" y="234"/>
                  <a:pt x="309" y="234"/>
                </a:cubicBezTo>
                <a:cubicBezTo>
                  <a:pt x="306" y="237"/>
                  <a:pt x="306" y="242"/>
                  <a:pt x="309" y="245"/>
                </a:cubicBezTo>
                <a:cubicBezTo>
                  <a:pt x="311" y="247"/>
                  <a:pt x="313" y="248"/>
                  <a:pt x="315" y="248"/>
                </a:cubicBezTo>
                <a:cubicBezTo>
                  <a:pt x="317" y="248"/>
                  <a:pt x="319" y="247"/>
                  <a:pt x="320" y="245"/>
                </a:cubicBezTo>
                <a:cubicBezTo>
                  <a:pt x="352" y="214"/>
                  <a:pt x="352" y="214"/>
                  <a:pt x="352" y="214"/>
                </a:cubicBezTo>
                <a:cubicBezTo>
                  <a:pt x="352" y="214"/>
                  <a:pt x="352" y="213"/>
                  <a:pt x="353" y="213"/>
                </a:cubicBezTo>
                <a:cubicBezTo>
                  <a:pt x="353" y="213"/>
                  <a:pt x="353" y="213"/>
                  <a:pt x="353" y="213"/>
                </a:cubicBezTo>
                <a:cubicBezTo>
                  <a:pt x="353" y="212"/>
                  <a:pt x="353" y="212"/>
                  <a:pt x="353" y="212"/>
                </a:cubicBezTo>
                <a:cubicBezTo>
                  <a:pt x="354" y="211"/>
                  <a:pt x="354" y="211"/>
                  <a:pt x="354" y="211"/>
                </a:cubicBezTo>
                <a:cubicBezTo>
                  <a:pt x="354" y="211"/>
                  <a:pt x="354" y="210"/>
                  <a:pt x="354" y="210"/>
                </a:cubicBezTo>
                <a:cubicBezTo>
                  <a:pt x="354" y="210"/>
                  <a:pt x="354" y="209"/>
                  <a:pt x="354" y="209"/>
                </a:cubicBezTo>
                <a:cubicBezTo>
                  <a:pt x="354" y="209"/>
                  <a:pt x="354" y="209"/>
                  <a:pt x="354" y="209"/>
                </a:cubicBezTo>
                <a:cubicBezTo>
                  <a:pt x="354" y="208"/>
                  <a:pt x="354" y="208"/>
                  <a:pt x="354" y="208"/>
                </a:cubicBezTo>
                <a:close/>
                <a:moveTo>
                  <a:pt x="270" y="340"/>
                </a:moveTo>
                <a:cubicBezTo>
                  <a:pt x="270" y="335"/>
                  <a:pt x="266" y="332"/>
                  <a:pt x="262" y="332"/>
                </a:cubicBezTo>
                <a:cubicBezTo>
                  <a:pt x="83" y="332"/>
                  <a:pt x="83" y="332"/>
                  <a:pt x="83" y="332"/>
                </a:cubicBezTo>
                <a:cubicBezTo>
                  <a:pt x="100" y="314"/>
                  <a:pt x="100" y="314"/>
                  <a:pt x="100" y="314"/>
                </a:cubicBezTo>
                <a:cubicBezTo>
                  <a:pt x="104" y="311"/>
                  <a:pt x="104" y="306"/>
                  <a:pt x="100" y="303"/>
                </a:cubicBezTo>
                <a:cubicBezTo>
                  <a:pt x="97" y="300"/>
                  <a:pt x="92" y="300"/>
                  <a:pt x="89" y="303"/>
                </a:cubicBezTo>
                <a:cubicBezTo>
                  <a:pt x="58" y="334"/>
                  <a:pt x="58" y="334"/>
                  <a:pt x="58" y="334"/>
                </a:cubicBezTo>
                <a:cubicBezTo>
                  <a:pt x="57" y="334"/>
                  <a:pt x="57" y="335"/>
                  <a:pt x="57" y="335"/>
                </a:cubicBezTo>
                <a:cubicBezTo>
                  <a:pt x="57" y="335"/>
                  <a:pt x="57" y="336"/>
                  <a:pt x="57" y="336"/>
                </a:cubicBezTo>
                <a:cubicBezTo>
                  <a:pt x="56" y="336"/>
                  <a:pt x="56" y="336"/>
                  <a:pt x="56" y="337"/>
                </a:cubicBezTo>
                <a:cubicBezTo>
                  <a:pt x="56" y="337"/>
                  <a:pt x="56" y="337"/>
                  <a:pt x="56" y="337"/>
                </a:cubicBezTo>
                <a:cubicBezTo>
                  <a:pt x="56" y="338"/>
                  <a:pt x="56" y="338"/>
                  <a:pt x="56" y="338"/>
                </a:cubicBezTo>
                <a:cubicBezTo>
                  <a:pt x="56" y="339"/>
                  <a:pt x="56" y="339"/>
                  <a:pt x="56" y="339"/>
                </a:cubicBezTo>
                <a:cubicBezTo>
                  <a:pt x="56" y="339"/>
                  <a:pt x="55" y="340"/>
                  <a:pt x="55" y="340"/>
                </a:cubicBezTo>
                <a:cubicBezTo>
                  <a:pt x="55" y="340"/>
                  <a:pt x="56" y="340"/>
                  <a:pt x="56" y="340"/>
                </a:cubicBezTo>
                <a:cubicBezTo>
                  <a:pt x="56" y="340"/>
                  <a:pt x="56" y="341"/>
                  <a:pt x="56" y="341"/>
                </a:cubicBezTo>
                <a:cubicBezTo>
                  <a:pt x="56" y="341"/>
                  <a:pt x="56" y="342"/>
                  <a:pt x="56" y="342"/>
                </a:cubicBezTo>
                <a:cubicBezTo>
                  <a:pt x="56" y="342"/>
                  <a:pt x="56" y="342"/>
                  <a:pt x="56" y="343"/>
                </a:cubicBezTo>
                <a:cubicBezTo>
                  <a:pt x="56" y="343"/>
                  <a:pt x="56" y="343"/>
                  <a:pt x="57" y="343"/>
                </a:cubicBezTo>
                <a:cubicBezTo>
                  <a:pt x="57" y="344"/>
                  <a:pt x="57" y="344"/>
                  <a:pt x="57" y="344"/>
                </a:cubicBezTo>
                <a:cubicBezTo>
                  <a:pt x="57" y="344"/>
                  <a:pt x="57" y="345"/>
                  <a:pt x="58" y="345"/>
                </a:cubicBezTo>
                <a:cubicBezTo>
                  <a:pt x="58" y="345"/>
                  <a:pt x="58" y="345"/>
                  <a:pt x="58" y="345"/>
                </a:cubicBezTo>
                <a:cubicBezTo>
                  <a:pt x="89" y="377"/>
                  <a:pt x="89" y="377"/>
                  <a:pt x="89" y="377"/>
                </a:cubicBezTo>
                <a:cubicBezTo>
                  <a:pt x="91" y="378"/>
                  <a:pt x="93" y="379"/>
                  <a:pt x="95" y="379"/>
                </a:cubicBezTo>
                <a:cubicBezTo>
                  <a:pt x="97" y="379"/>
                  <a:pt x="99" y="378"/>
                  <a:pt x="100" y="377"/>
                </a:cubicBezTo>
                <a:cubicBezTo>
                  <a:pt x="104" y="373"/>
                  <a:pt x="104" y="368"/>
                  <a:pt x="100" y="365"/>
                </a:cubicBezTo>
                <a:cubicBezTo>
                  <a:pt x="83" y="348"/>
                  <a:pt x="83" y="348"/>
                  <a:pt x="83" y="348"/>
                </a:cubicBezTo>
                <a:cubicBezTo>
                  <a:pt x="262" y="348"/>
                  <a:pt x="262" y="348"/>
                  <a:pt x="262" y="348"/>
                </a:cubicBezTo>
                <a:cubicBezTo>
                  <a:pt x="266" y="348"/>
                  <a:pt x="270" y="344"/>
                  <a:pt x="270" y="340"/>
                </a:cubicBezTo>
                <a:close/>
                <a:moveTo>
                  <a:pt x="100" y="215"/>
                </a:moveTo>
                <a:cubicBezTo>
                  <a:pt x="97" y="212"/>
                  <a:pt x="92" y="212"/>
                  <a:pt x="89" y="215"/>
                </a:cubicBezTo>
                <a:cubicBezTo>
                  <a:pt x="58" y="246"/>
                  <a:pt x="58" y="246"/>
                  <a:pt x="58" y="246"/>
                </a:cubicBezTo>
                <a:cubicBezTo>
                  <a:pt x="57" y="247"/>
                  <a:pt x="57" y="247"/>
                  <a:pt x="57" y="248"/>
                </a:cubicBezTo>
                <a:cubicBezTo>
                  <a:pt x="57" y="248"/>
                  <a:pt x="57" y="248"/>
                  <a:pt x="57" y="248"/>
                </a:cubicBezTo>
                <a:cubicBezTo>
                  <a:pt x="56" y="248"/>
                  <a:pt x="56" y="249"/>
                  <a:pt x="56" y="249"/>
                </a:cubicBezTo>
                <a:cubicBezTo>
                  <a:pt x="56" y="249"/>
                  <a:pt x="56" y="249"/>
                  <a:pt x="56" y="250"/>
                </a:cubicBezTo>
                <a:cubicBezTo>
                  <a:pt x="56" y="250"/>
                  <a:pt x="56" y="250"/>
                  <a:pt x="56" y="251"/>
                </a:cubicBezTo>
                <a:cubicBezTo>
                  <a:pt x="56" y="251"/>
                  <a:pt x="56" y="251"/>
                  <a:pt x="56" y="252"/>
                </a:cubicBezTo>
                <a:cubicBezTo>
                  <a:pt x="56" y="252"/>
                  <a:pt x="55" y="252"/>
                  <a:pt x="55" y="252"/>
                </a:cubicBezTo>
                <a:cubicBezTo>
                  <a:pt x="55" y="252"/>
                  <a:pt x="56" y="253"/>
                  <a:pt x="56" y="253"/>
                </a:cubicBezTo>
                <a:cubicBezTo>
                  <a:pt x="56" y="253"/>
                  <a:pt x="56" y="253"/>
                  <a:pt x="56" y="254"/>
                </a:cubicBezTo>
                <a:cubicBezTo>
                  <a:pt x="56" y="254"/>
                  <a:pt x="56" y="254"/>
                  <a:pt x="56" y="255"/>
                </a:cubicBezTo>
                <a:cubicBezTo>
                  <a:pt x="56" y="255"/>
                  <a:pt x="56" y="255"/>
                  <a:pt x="56" y="255"/>
                </a:cubicBezTo>
                <a:cubicBezTo>
                  <a:pt x="56" y="256"/>
                  <a:pt x="56" y="256"/>
                  <a:pt x="57" y="256"/>
                </a:cubicBezTo>
                <a:cubicBezTo>
                  <a:pt x="57" y="256"/>
                  <a:pt x="57" y="257"/>
                  <a:pt x="57" y="257"/>
                </a:cubicBezTo>
                <a:cubicBezTo>
                  <a:pt x="57" y="257"/>
                  <a:pt x="57" y="258"/>
                  <a:pt x="58" y="258"/>
                </a:cubicBezTo>
                <a:cubicBezTo>
                  <a:pt x="89" y="289"/>
                  <a:pt x="89" y="289"/>
                  <a:pt x="89" y="289"/>
                </a:cubicBezTo>
                <a:cubicBezTo>
                  <a:pt x="91" y="291"/>
                  <a:pt x="93" y="291"/>
                  <a:pt x="95" y="291"/>
                </a:cubicBezTo>
                <a:cubicBezTo>
                  <a:pt x="97" y="291"/>
                  <a:pt x="99" y="291"/>
                  <a:pt x="100" y="289"/>
                </a:cubicBezTo>
                <a:cubicBezTo>
                  <a:pt x="104" y="286"/>
                  <a:pt x="104" y="281"/>
                  <a:pt x="100" y="278"/>
                </a:cubicBezTo>
                <a:cubicBezTo>
                  <a:pt x="100" y="278"/>
                  <a:pt x="100" y="278"/>
                  <a:pt x="100" y="278"/>
                </a:cubicBezTo>
                <a:cubicBezTo>
                  <a:pt x="83" y="260"/>
                  <a:pt x="83" y="260"/>
                  <a:pt x="83" y="260"/>
                </a:cubicBezTo>
                <a:cubicBezTo>
                  <a:pt x="262" y="260"/>
                  <a:pt x="262" y="260"/>
                  <a:pt x="262" y="260"/>
                </a:cubicBezTo>
                <a:cubicBezTo>
                  <a:pt x="266" y="260"/>
                  <a:pt x="270" y="257"/>
                  <a:pt x="270" y="252"/>
                </a:cubicBezTo>
                <a:cubicBezTo>
                  <a:pt x="270" y="248"/>
                  <a:pt x="266" y="244"/>
                  <a:pt x="262" y="244"/>
                </a:cubicBezTo>
                <a:cubicBezTo>
                  <a:pt x="83" y="244"/>
                  <a:pt x="83" y="244"/>
                  <a:pt x="83" y="244"/>
                </a:cubicBezTo>
                <a:cubicBezTo>
                  <a:pt x="100" y="227"/>
                  <a:pt x="100" y="227"/>
                  <a:pt x="100" y="227"/>
                </a:cubicBezTo>
                <a:cubicBezTo>
                  <a:pt x="104" y="223"/>
                  <a:pt x="104" y="218"/>
                  <a:pt x="100" y="2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sv-SE" sz="700" b="0" i="0" u="none" strike="noStrike" kern="1200" cap="none" spc="0" normalizeH="0" baseline="0" noProof="0">
              <a:ln>
                <a:noFill/>
              </a:ln>
              <a:solidFill>
                <a:srgbClr val="575A5B"/>
              </a:solidFill>
              <a:effectLst/>
              <a:uLnTx/>
              <a:uFillTx/>
              <a:ea typeface="+mn-ea"/>
              <a:cs typeface="+mn-cs"/>
            </a:endParaRPr>
          </a:p>
        </p:txBody>
      </p:sp>
      <p:sp>
        <p:nvSpPr>
          <p:cNvPr id="36" name="Text Box 5"/>
          <p:cNvSpPr txBox="1">
            <a:spLocks noChangeAspect="1" noChangeArrowheads="1"/>
          </p:cNvSpPr>
          <p:nvPr/>
        </p:nvSpPr>
        <p:spPr bwMode="auto">
          <a:xfrm>
            <a:off x="8997246" y="3113436"/>
            <a:ext cx="238836" cy="36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50000"/>
              </a:spcBef>
              <a:spcAft>
                <a:spcPct val="0"/>
              </a:spcAft>
              <a:defRPr sz="2000">
                <a:solidFill>
                  <a:schemeClr val="tx1"/>
                </a:solidFill>
                <a:latin typeface="Arial" pitchFamily="34" charset="0"/>
              </a:defRPr>
            </a:lvl6pPr>
            <a:lvl7pPr marL="2971800" indent="-228600" eaLnBrk="0" fontAlgn="base" hangingPunct="0">
              <a:spcBef>
                <a:spcPct val="50000"/>
              </a:spcBef>
              <a:spcAft>
                <a:spcPct val="0"/>
              </a:spcAft>
              <a:defRPr sz="2000">
                <a:solidFill>
                  <a:schemeClr val="tx1"/>
                </a:solidFill>
                <a:latin typeface="Arial" pitchFamily="34" charset="0"/>
              </a:defRPr>
            </a:lvl7pPr>
            <a:lvl8pPr marL="3429000" indent="-228600" eaLnBrk="0" fontAlgn="base" hangingPunct="0">
              <a:spcBef>
                <a:spcPct val="50000"/>
              </a:spcBef>
              <a:spcAft>
                <a:spcPct val="0"/>
              </a:spcAft>
              <a:defRPr sz="2000">
                <a:solidFill>
                  <a:schemeClr val="tx1"/>
                </a:solidFill>
                <a:latin typeface="Arial" pitchFamily="34" charset="0"/>
              </a:defRPr>
            </a:lvl8pPr>
            <a:lvl9pPr marL="3886200" indent="-228600" eaLnBrk="0" fontAlgn="base" hangingPunct="0">
              <a:spcBef>
                <a:spcPct val="50000"/>
              </a:spcBef>
              <a:spcAft>
                <a:spcPct val="0"/>
              </a:spcAft>
              <a:defRPr sz="2000">
                <a:solidFill>
                  <a:schemeClr val="tx1"/>
                </a:solidFill>
                <a:latin typeface="Arial" pitchFamily="34" charset="0"/>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altLang="sv-SE" sz="300" b="0" i="0" u="none" strike="noStrike" kern="1200" cap="none" spc="0" normalizeH="0" baseline="0" noProof="0">
                <a:ln>
                  <a:noFill/>
                </a:ln>
                <a:solidFill>
                  <a:srgbClr val="575A5B"/>
                </a:solidFill>
                <a:effectLst/>
                <a:uLnTx/>
                <a:uFillTx/>
                <a:latin typeface="+mn-lt"/>
                <a:ea typeface="MS PGothic" pitchFamily="34" charset="-128"/>
                <a:cs typeface="+mn-cs"/>
              </a:rPr>
              <a:t>C-SGN</a:t>
            </a:r>
            <a:endParaRPr kumimoji="0" lang="sv-SE" altLang="sv-SE" sz="300" b="0" i="0" u="none" strike="noStrike" kern="1200" cap="none" spc="0" normalizeH="0" baseline="0" noProof="0">
              <a:ln>
                <a:noFill/>
              </a:ln>
              <a:solidFill>
                <a:srgbClr val="575A5B"/>
              </a:solidFill>
              <a:effectLst/>
              <a:uLnTx/>
              <a:uFillTx/>
              <a:latin typeface="+mn-lt"/>
              <a:ea typeface="MS PGothic" pitchFamily="34" charset="-128"/>
              <a:cs typeface="+mn-cs"/>
            </a:endParaRPr>
          </a:p>
        </p:txBody>
      </p:sp>
      <p:sp>
        <p:nvSpPr>
          <p:cNvPr id="33" name="AutoShape 343"/>
          <p:cNvSpPr>
            <a:spLocks noChangeAspect="1" noChangeArrowheads="1"/>
          </p:cNvSpPr>
          <p:nvPr/>
        </p:nvSpPr>
        <p:spPr bwMode="auto">
          <a:xfrm>
            <a:off x="8976275" y="2824606"/>
            <a:ext cx="280778" cy="382194"/>
          </a:xfrm>
          <a:prstGeom prst="roundRect">
            <a:avLst>
              <a:gd name="adj" fmla="val 9542"/>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round/>
                <a:headEnd/>
                <a:tailEnd/>
              </a14:hiddenLine>
            </a:ext>
          </a:extLst>
        </p:spPr>
        <p:txBody>
          <a:bodyPr wrap="none" lIns="0" rIns="0"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50000"/>
              </a:spcBef>
              <a:spcAft>
                <a:spcPct val="0"/>
              </a:spcAft>
              <a:defRPr sz="2000">
                <a:solidFill>
                  <a:schemeClr val="tx1"/>
                </a:solidFill>
                <a:latin typeface="Arial" pitchFamily="34" charset="0"/>
              </a:defRPr>
            </a:lvl6pPr>
            <a:lvl7pPr marL="2971800" indent="-228600" eaLnBrk="0" fontAlgn="base" hangingPunct="0">
              <a:spcBef>
                <a:spcPct val="50000"/>
              </a:spcBef>
              <a:spcAft>
                <a:spcPct val="0"/>
              </a:spcAft>
              <a:defRPr sz="2000">
                <a:solidFill>
                  <a:schemeClr val="tx1"/>
                </a:solidFill>
                <a:latin typeface="Arial" pitchFamily="34" charset="0"/>
              </a:defRPr>
            </a:lvl7pPr>
            <a:lvl8pPr marL="3429000" indent="-228600" eaLnBrk="0" fontAlgn="base" hangingPunct="0">
              <a:spcBef>
                <a:spcPct val="50000"/>
              </a:spcBef>
              <a:spcAft>
                <a:spcPct val="0"/>
              </a:spcAft>
              <a:defRPr sz="2000">
                <a:solidFill>
                  <a:schemeClr val="tx1"/>
                </a:solidFill>
                <a:latin typeface="Arial" pitchFamily="34" charset="0"/>
              </a:defRPr>
            </a:lvl8pPr>
            <a:lvl9pPr marL="3886200" indent="-228600" eaLnBrk="0" fontAlgn="base" hangingPunct="0">
              <a:spcBef>
                <a:spcPct val="50000"/>
              </a:spcBef>
              <a:spcAft>
                <a:spcPct val="0"/>
              </a:spcAft>
              <a:defRPr sz="2000">
                <a:solidFill>
                  <a:schemeClr val="tx1"/>
                </a:solidFill>
                <a:latin typeface="Arial"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sv-SE" altLang="sv-SE" sz="100" b="0" i="0" u="none" strike="noStrike" kern="1200" cap="none" spc="0" normalizeH="0" baseline="0" noProof="0">
              <a:ln>
                <a:noFill/>
              </a:ln>
              <a:solidFill>
                <a:srgbClr val="575A5B"/>
              </a:solidFill>
              <a:effectLst/>
              <a:uLnTx/>
              <a:uFillTx/>
              <a:latin typeface="+mn-lt"/>
              <a:ea typeface="MS PGothic" pitchFamily="34" charset="-128"/>
              <a:cs typeface="+mn-cs"/>
            </a:endParaRPr>
          </a:p>
        </p:txBody>
      </p:sp>
      <p:sp>
        <p:nvSpPr>
          <p:cNvPr id="30" name="Sexhörning 63"/>
          <p:cNvSpPr/>
          <p:nvPr/>
        </p:nvSpPr>
        <p:spPr bwMode="auto">
          <a:xfrm>
            <a:off x="7687070" y="4036954"/>
            <a:ext cx="572942" cy="443110"/>
          </a:xfrm>
          <a:prstGeom prst="hexagon">
            <a:avLst/>
          </a:prstGeom>
          <a:solidFill>
            <a:schemeClr val="bg1">
              <a:alpha val="11000"/>
            </a:schemeClr>
          </a:solidFill>
          <a:ln w="6350" cap="flat" cmpd="sng" algn="ctr">
            <a:solidFill>
              <a:schemeClr val="tx2"/>
            </a:solidFill>
            <a:prstDash val="solid"/>
            <a:round/>
            <a:headEnd type="none" w="med" len="med"/>
            <a:tailEnd type="none" w="med" len="med"/>
          </a:ln>
          <a:effectLst/>
        </p:spPr>
        <p:txBody>
          <a:bodyPr vert="horz" wrap="none" lIns="71988" tIns="45718" rIns="71988" bIns="45718" numCol="1" rtlCol="0" anchor="t" anchorCtr="0" compatLnSpc="1">
            <a:prstTxWarp prst="textNoShape">
              <a:avLst/>
            </a:prstTxWarp>
          </a:bodyPr>
          <a:lstStyle/>
          <a:p>
            <a:pPr marL="0" marR="0" lvl="0" indent="0" algn="l" defTabSz="914196" rtl="0" eaLnBrk="1" fontAlgn="base" latinLnBrk="0" hangingPunct="1">
              <a:lnSpc>
                <a:spcPct val="100000"/>
              </a:lnSpc>
              <a:spcBef>
                <a:spcPct val="50000"/>
              </a:spcBef>
              <a:spcAft>
                <a:spcPct val="0"/>
              </a:spcAft>
              <a:buClrTx/>
              <a:buSzTx/>
              <a:buFontTx/>
              <a:buNone/>
              <a:tabLst/>
              <a:defRPr/>
            </a:pPr>
            <a:endParaRPr kumimoji="0" lang="sv-SE" sz="1400" b="0" i="0" u="none" strike="noStrike" kern="1200" cap="none" spc="0" normalizeH="0" baseline="0" noProof="0">
              <a:ln>
                <a:noFill/>
              </a:ln>
              <a:solidFill>
                <a:srgbClr val="575A5B"/>
              </a:solidFill>
              <a:effectLst/>
              <a:uLnTx/>
              <a:uFillTx/>
              <a:ea typeface="+mn-ea"/>
              <a:cs typeface="+mn-cs"/>
            </a:endParaRPr>
          </a:p>
        </p:txBody>
      </p:sp>
      <p:sp>
        <p:nvSpPr>
          <p:cNvPr id="31" name="Freeform 61"/>
          <p:cNvSpPr>
            <a:spLocks noChangeAspect="1" noEditPoints="1"/>
          </p:cNvSpPr>
          <p:nvPr/>
        </p:nvSpPr>
        <p:spPr bwMode="auto">
          <a:xfrm>
            <a:off x="7841406" y="4079415"/>
            <a:ext cx="241831" cy="346934"/>
          </a:xfrm>
          <a:custGeom>
            <a:avLst/>
            <a:gdLst>
              <a:gd name="T0" fmla="*/ 350 w 292"/>
              <a:gd name="T1" fmla="*/ 484 h 444"/>
              <a:gd name="T2" fmla="*/ 16 w 292"/>
              <a:gd name="T3" fmla="*/ 484 h 444"/>
              <a:gd name="T4" fmla="*/ 16 w 292"/>
              <a:gd name="T5" fmla="*/ 101 h 444"/>
              <a:gd name="T6" fmla="*/ 350 w 292"/>
              <a:gd name="T7" fmla="*/ 101 h 444"/>
              <a:gd name="T8" fmla="*/ 370 w 292"/>
              <a:gd name="T9" fmla="*/ 142 h 444"/>
              <a:gd name="T10" fmla="*/ 338 w 292"/>
              <a:gd name="T11" fmla="*/ 16 h 444"/>
              <a:gd name="T12" fmla="*/ 261 w 292"/>
              <a:gd name="T13" fmla="*/ 16 h 444"/>
              <a:gd name="T14" fmla="*/ 0 w 292"/>
              <a:gd name="T15" fmla="*/ 101 h 444"/>
              <a:gd name="T16" fmla="*/ 0 w 292"/>
              <a:gd name="T17" fmla="*/ 484 h 444"/>
              <a:gd name="T18" fmla="*/ 370 w 292"/>
              <a:gd name="T19" fmla="*/ 484 h 444"/>
              <a:gd name="T20" fmla="*/ 335 w 292"/>
              <a:gd name="T21" fmla="*/ 239 h 444"/>
              <a:gd name="T22" fmla="*/ 296 w 292"/>
              <a:gd name="T23" fmla="*/ 68 h 444"/>
              <a:gd name="T24" fmla="*/ 37 w 292"/>
              <a:gd name="T25" fmla="*/ 110 h 444"/>
              <a:gd name="T26" fmla="*/ 77 w 292"/>
              <a:gd name="T27" fmla="*/ 279 h 444"/>
              <a:gd name="T28" fmla="*/ 335 w 292"/>
              <a:gd name="T29" fmla="*/ 239 h 444"/>
              <a:gd name="T30" fmla="*/ 296 w 292"/>
              <a:gd name="T31" fmla="*/ 259 h 444"/>
              <a:gd name="T32" fmla="*/ 53 w 292"/>
              <a:gd name="T33" fmla="*/ 239 h 444"/>
              <a:gd name="T34" fmla="*/ 77 w 292"/>
              <a:gd name="T35" fmla="*/ 94 h 444"/>
              <a:gd name="T36" fmla="*/ 315 w 292"/>
              <a:gd name="T37" fmla="*/ 110 h 444"/>
              <a:gd name="T38" fmla="*/ 151 w 292"/>
              <a:gd name="T39" fmla="*/ 511 h 444"/>
              <a:gd name="T40" fmla="*/ 143 w 292"/>
              <a:gd name="T41" fmla="*/ 502 h 444"/>
              <a:gd name="T42" fmla="*/ 195 w 292"/>
              <a:gd name="T43" fmla="*/ 502 h 444"/>
              <a:gd name="T44" fmla="*/ 219 w 292"/>
              <a:gd name="T45" fmla="*/ 511 h 444"/>
              <a:gd name="T46" fmla="*/ 209 w 292"/>
              <a:gd name="T47" fmla="*/ 502 h 444"/>
              <a:gd name="T48" fmla="*/ 104 w 292"/>
              <a:gd name="T49" fmla="*/ 299 h 444"/>
              <a:gd name="T50" fmla="*/ 51 w 292"/>
              <a:gd name="T51" fmla="*/ 330 h 444"/>
              <a:gd name="T52" fmla="*/ 127 w 292"/>
              <a:gd name="T53" fmla="*/ 330 h 444"/>
              <a:gd name="T54" fmla="*/ 204 w 292"/>
              <a:gd name="T55" fmla="*/ 350 h 444"/>
              <a:gd name="T56" fmla="*/ 204 w 292"/>
              <a:gd name="T57" fmla="*/ 299 h 444"/>
              <a:gd name="T58" fmla="*/ 147 w 292"/>
              <a:gd name="T59" fmla="*/ 330 h 444"/>
              <a:gd name="T60" fmla="*/ 302 w 292"/>
              <a:gd name="T61" fmla="*/ 299 h 444"/>
              <a:gd name="T62" fmla="*/ 246 w 292"/>
              <a:gd name="T63" fmla="*/ 330 h 444"/>
              <a:gd name="T64" fmla="*/ 322 w 292"/>
              <a:gd name="T65" fmla="*/ 330 h 444"/>
              <a:gd name="T66" fmla="*/ 104 w 292"/>
              <a:gd name="T67" fmla="*/ 363 h 444"/>
              <a:gd name="T68" fmla="*/ 51 w 292"/>
              <a:gd name="T69" fmla="*/ 395 h 444"/>
              <a:gd name="T70" fmla="*/ 127 w 292"/>
              <a:gd name="T71" fmla="*/ 395 h 444"/>
              <a:gd name="T72" fmla="*/ 168 w 292"/>
              <a:gd name="T73" fmla="*/ 413 h 444"/>
              <a:gd name="T74" fmla="*/ 224 w 292"/>
              <a:gd name="T75" fmla="*/ 382 h 444"/>
              <a:gd name="T76" fmla="*/ 147 w 292"/>
              <a:gd name="T77" fmla="*/ 382 h 444"/>
              <a:gd name="T78" fmla="*/ 302 w 292"/>
              <a:gd name="T79" fmla="*/ 363 h 444"/>
              <a:gd name="T80" fmla="*/ 246 w 292"/>
              <a:gd name="T81" fmla="*/ 395 h 444"/>
              <a:gd name="T82" fmla="*/ 322 w 292"/>
              <a:gd name="T83" fmla="*/ 395 h 444"/>
              <a:gd name="T84" fmla="*/ 71 w 292"/>
              <a:gd name="T85" fmla="*/ 426 h 444"/>
              <a:gd name="T86" fmla="*/ 71 w 292"/>
              <a:gd name="T87" fmla="*/ 476 h 444"/>
              <a:gd name="T88" fmla="*/ 127 w 292"/>
              <a:gd name="T89" fmla="*/ 447 h 444"/>
              <a:gd name="T90" fmla="*/ 224 w 292"/>
              <a:gd name="T91" fmla="*/ 447 h 444"/>
              <a:gd name="T92" fmla="*/ 147 w 292"/>
              <a:gd name="T93" fmla="*/ 447 h 444"/>
              <a:gd name="T94" fmla="*/ 204 w 292"/>
              <a:gd name="T95" fmla="*/ 476 h 444"/>
              <a:gd name="T96" fmla="*/ 266 w 292"/>
              <a:gd name="T97" fmla="*/ 426 h 444"/>
              <a:gd name="T98" fmla="*/ 266 w 292"/>
              <a:gd name="T99" fmla="*/ 476 h 444"/>
              <a:gd name="T100" fmla="*/ 322 w 292"/>
              <a:gd name="T101" fmla="*/ 447 h 44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92"/>
              <a:gd name="T154" fmla="*/ 0 h 444"/>
              <a:gd name="T155" fmla="*/ 292 w 292"/>
              <a:gd name="T156" fmla="*/ 444 h 44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92" h="444">
                <a:moveTo>
                  <a:pt x="284" y="141"/>
                </a:moveTo>
                <a:cubicBezTo>
                  <a:pt x="280" y="141"/>
                  <a:pt x="276" y="144"/>
                  <a:pt x="276" y="149"/>
                </a:cubicBezTo>
                <a:cubicBezTo>
                  <a:pt x="276" y="396"/>
                  <a:pt x="276" y="396"/>
                  <a:pt x="276" y="396"/>
                </a:cubicBezTo>
                <a:cubicBezTo>
                  <a:pt x="276" y="414"/>
                  <a:pt x="262" y="428"/>
                  <a:pt x="244" y="428"/>
                </a:cubicBezTo>
                <a:cubicBezTo>
                  <a:pt x="49" y="428"/>
                  <a:pt x="49" y="428"/>
                  <a:pt x="49" y="428"/>
                </a:cubicBezTo>
                <a:cubicBezTo>
                  <a:pt x="31" y="428"/>
                  <a:pt x="16" y="414"/>
                  <a:pt x="16" y="396"/>
                </a:cubicBezTo>
                <a:cubicBezTo>
                  <a:pt x="16" y="333"/>
                  <a:pt x="16" y="333"/>
                  <a:pt x="16" y="333"/>
                </a:cubicBezTo>
                <a:cubicBezTo>
                  <a:pt x="16" y="311"/>
                  <a:pt x="16" y="311"/>
                  <a:pt x="16" y="311"/>
                </a:cubicBezTo>
                <a:cubicBezTo>
                  <a:pt x="16" y="81"/>
                  <a:pt x="16" y="81"/>
                  <a:pt x="16" y="81"/>
                </a:cubicBezTo>
                <a:cubicBezTo>
                  <a:pt x="16" y="63"/>
                  <a:pt x="31" y="49"/>
                  <a:pt x="49" y="49"/>
                </a:cubicBezTo>
                <a:cubicBezTo>
                  <a:pt x="244" y="49"/>
                  <a:pt x="244" y="49"/>
                  <a:pt x="244" y="49"/>
                </a:cubicBezTo>
                <a:cubicBezTo>
                  <a:pt x="262" y="49"/>
                  <a:pt x="276" y="63"/>
                  <a:pt x="276" y="81"/>
                </a:cubicBezTo>
                <a:cubicBezTo>
                  <a:pt x="276" y="116"/>
                  <a:pt x="276" y="116"/>
                  <a:pt x="276" y="116"/>
                </a:cubicBezTo>
                <a:cubicBezTo>
                  <a:pt x="276" y="121"/>
                  <a:pt x="280" y="124"/>
                  <a:pt x="284" y="124"/>
                </a:cubicBezTo>
                <a:cubicBezTo>
                  <a:pt x="289" y="124"/>
                  <a:pt x="292" y="121"/>
                  <a:pt x="292" y="116"/>
                </a:cubicBezTo>
                <a:cubicBezTo>
                  <a:pt x="292" y="81"/>
                  <a:pt x="292" y="81"/>
                  <a:pt x="292" y="81"/>
                </a:cubicBezTo>
                <a:cubicBezTo>
                  <a:pt x="292" y="62"/>
                  <a:pt x="282" y="46"/>
                  <a:pt x="266" y="38"/>
                </a:cubicBezTo>
                <a:cubicBezTo>
                  <a:pt x="266" y="16"/>
                  <a:pt x="266" y="16"/>
                  <a:pt x="266" y="16"/>
                </a:cubicBezTo>
                <a:cubicBezTo>
                  <a:pt x="266" y="7"/>
                  <a:pt x="259" y="0"/>
                  <a:pt x="250" y="0"/>
                </a:cubicBezTo>
                <a:cubicBezTo>
                  <a:pt x="222" y="0"/>
                  <a:pt x="222" y="0"/>
                  <a:pt x="222" y="0"/>
                </a:cubicBezTo>
                <a:cubicBezTo>
                  <a:pt x="213" y="0"/>
                  <a:pt x="206" y="7"/>
                  <a:pt x="206" y="16"/>
                </a:cubicBezTo>
                <a:cubicBezTo>
                  <a:pt x="206" y="33"/>
                  <a:pt x="206" y="33"/>
                  <a:pt x="206" y="33"/>
                </a:cubicBezTo>
                <a:cubicBezTo>
                  <a:pt x="49" y="33"/>
                  <a:pt x="49" y="33"/>
                  <a:pt x="49" y="33"/>
                </a:cubicBezTo>
                <a:cubicBezTo>
                  <a:pt x="22" y="33"/>
                  <a:pt x="0" y="55"/>
                  <a:pt x="0" y="81"/>
                </a:cubicBezTo>
                <a:cubicBezTo>
                  <a:pt x="0" y="311"/>
                  <a:pt x="0" y="311"/>
                  <a:pt x="0" y="311"/>
                </a:cubicBezTo>
                <a:cubicBezTo>
                  <a:pt x="0" y="333"/>
                  <a:pt x="0" y="333"/>
                  <a:pt x="0" y="333"/>
                </a:cubicBezTo>
                <a:cubicBezTo>
                  <a:pt x="0" y="396"/>
                  <a:pt x="0" y="396"/>
                  <a:pt x="0" y="396"/>
                </a:cubicBezTo>
                <a:cubicBezTo>
                  <a:pt x="0" y="423"/>
                  <a:pt x="22" y="444"/>
                  <a:pt x="49" y="444"/>
                </a:cubicBezTo>
                <a:cubicBezTo>
                  <a:pt x="244" y="444"/>
                  <a:pt x="244" y="444"/>
                  <a:pt x="244" y="444"/>
                </a:cubicBezTo>
                <a:cubicBezTo>
                  <a:pt x="271" y="444"/>
                  <a:pt x="292" y="423"/>
                  <a:pt x="292" y="396"/>
                </a:cubicBezTo>
                <a:cubicBezTo>
                  <a:pt x="292" y="149"/>
                  <a:pt x="292" y="149"/>
                  <a:pt x="292" y="149"/>
                </a:cubicBezTo>
                <a:cubicBezTo>
                  <a:pt x="292" y="144"/>
                  <a:pt x="289" y="141"/>
                  <a:pt x="284" y="141"/>
                </a:cubicBezTo>
                <a:close/>
                <a:moveTo>
                  <a:pt x="265" y="196"/>
                </a:moveTo>
                <a:cubicBezTo>
                  <a:pt x="265" y="90"/>
                  <a:pt x="265" y="90"/>
                  <a:pt x="265" y="90"/>
                </a:cubicBezTo>
                <a:cubicBezTo>
                  <a:pt x="265" y="81"/>
                  <a:pt x="264" y="72"/>
                  <a:pt x="257" y="66"/>
                </a:cubicBezTo>
                <a:cubicBezTo>
                  <a:pt x="251" y="60"/>
                  <a:pt x="243" y="58"/>
                  <a:pt x="233" y="58"/>
                </a:cubicBezTo>
                <a:cubicBezTo>
                  <a:pt x="60" y="58"/>
                  <a:pt x="60" y="58"/>
                  <a:pt x="60" y="58"/>
                </a:cubicBezTo>
                <a:cubicBezTo>
                  <a:pt x="50" y="58"/>
                  <a:pt x="42" y="60"/>
                  <a:pt x="35" y="66"/>
                </a:cubicBezTo>
                <a:cubicBezTo>
                  <a:pt x="29" y="72"/>
                  <a:pt x="27" y="81"/>
                  <a:pt x="27" y="90"/>
                </a:cubicBezTo>
                <a:cubicBezTo>
                  <a:pt x="27" y="196"/>
                  <a:pt x="27" y="196"/>
                  <a:pt x="27" y="196"/>
                </a:cubicBezTo>
                <a:cubicBezTo>
                  <a:pt x="27" y="206"/>
                  <a:pt x="29" y="214"/>
                  <a:pt x="35" y="221"/>
                </a:cubicBezTo>
                <a:cubicBezTo>
                  <a:pt x="42" y="227"/>
                  <a:pt x="50" y="228"/>
                  <a:pt x="60" y="228"/>
                </a:cubicBezTo>
                <a:cubicBezTo>
                  <a:pt x="233" y="228"/>
                  <a:pt x="233" y="228"/>
                  <a:pt x="233" y="228"/>
                </a:cubicBezTo>
                <a:cubicBezTo>
                  <a:pt x="243" y="228"/>
                  <a:pt x="251" y="227"/>
                  <a:pt x="257" y="221"/>
                </a:cubicBezTo>
                <a:cubicBezTo>
                  <a:pt x="264" y="214"/>
                  <a:pt x="265" y="206"/>
                  <a:pt x="265" y="196"/>
                </a:cubicBezTo>
                <a:close/>
                <a:moveTo>
                  <a:pt x="249" y="196"/>
                </a:moveTo>
                <a:cubicBezTo>
                  <a:pt x="249" y="204"/>
                  <a:pt x="248" y="208"/>
                  <a:pt x="246" y="209"/>
                </a:cubicBezTo>
                <a:cubicBezTo>
                  <a:pt x="245" y="211"/>
                  <a:pt x="241" y="212"/>
                  <a:pt x="233" y="212"/>
                </a:cubicBezTo>
                <a:cubicBezTo>
                  <a:pt x="60" y="212"/>
                  <a:pt x="60" y="212"/>
                  <a:pt x="60" y="212"/>
                </a:cubicBezTo>
                <a:cubicBezTo>
                  <a:pt x="52" y="212"/>
                  <a:pt x="48" y="211"/>
                  <a:pt x="47" y="209"/>
                </a:cubicBezTo>
                <a:cubicBezTo>
                  <a:pt x="45" y="208"/>
                  <a:pt x="43" y="204"/>
                  <a:pt x="43" y="196"/>
                </a:cubicBezTo>
                <a:cubicBezTo>
                  <a:pt x="43" y="90"/>
                  <a:pt x="43" y="90"/>
                  <a:pt x="43" y="90"/>
                </a:cubicBezTo>
                <a:cubicBezTo>
                  <a:pt x="43" y="82"/>
                  <a:pt x="45" y="79"/>
                  <a:pt x="47" y="77"/>
                </a:cubicBezTo>
                <a:cubicBezTo>
                  <a:pt x="48" y="76"/>
                  <a:pt x="52" y="74"/>
                  <a:pt x="60" y="74"/>
                </a:cubicBezTo>
                <a:cubicBezTo>
                  <a:pt x="233" y="74"/>
                  <a:pt x="233" y="74"/>
                  <a:pt x="233" y="74"/>
                </a:cubicBezTo>
                <a:cubicBezTo>
                  <a:pt x="241" y="74"/>
                  <a:pt x="245" y="76"/>
                  <a:pt x="246" y="77"/>
                </a:cubicBezTo>
                <a:cubicBezTo>
                  <a:pt x="248" y="79"/>
                  <a:pt x="249" y="82"/>
                  <a:pt x="249" y="90"/>
                </a:cubicBezTo>
                <a:lnTo>
                  <a:pt x="249" y="196"/>
                </a:lnTo>
                <a:close/>
                <a:moveTo>
                  <a:pt x="113" y="411"/>
                </a:moveTo>
                <a:cubicBezTo>
                  <a:pt x="113" y="415"/>
                  <a:pt x="116" y="418"/>
                  <a:pt x="120" y="418"/>
                </a:cubicBezTo>
                <a:cubicBezTo>
                  <a:pt x="124" y="418"/>
                  <a:pt x="127" y="415"/>
                  <a:pt x="127" y="411"/>
                </a:cubicBezTo>
                <a:cubicBezTo>
                  <a:pt x="127" y="407"/>
                  <a:pt x="124" y="404"/>
                  <a:pt x="120" y="404"/>
                </a:cubicBezTo>
                <a:cubicBezTo>
                  <a:pt x="116" y="404"/>
                  <a:pt x="113" y="407"/>
                  <a:pt x="113" y="411"/>
                </a:cubicBezTo>
                <a:close/>
                <a:moveTo>
                  <a:pt x="139" y="411"/>
                </a:moveTo>
                <a:cubicBezTo>
                  <a:pt x="139" y="415"/>
                  <a:pt x="142" y="418"/>
                  <a:pt x="146" y="418"/>
                </a:cubicBezTo>
                <a:cubicBezTo>
                  <a:pt x="150" y="418"/>
                  <a:pt x="154" y="415"/>
                  <a:pt x="154" y="411"/>
                </a:cubicBezTo>
                <a:cubicBezTo>
                  <a:pt x="154" y="407"/>
                  <a:pt x="150" y="404"/>
                  <a:pt x="146" y="404"/>
                </a:cubicBezTo>
                <a:cubicBezTo>
                  <a:pt x="142" y="404"/>
                  <a:pt x="139" y="407"/>
                  <a:pt x="139" y="411"/>
                </a:cubicBezTo>
                <a:close/>
                <a:moveTo>
                  <a:pt x="173" y="418"/>
                </a:moveTo>
                <a:cubicBezTo>
                  <a:pt x="177" y="418"/>
                  <a:pt x="180" y="415"/>
                  <a:pt x="180" y="411"/>
                </a:cubicBezTo>
                <a:cubicBezTo>
                  <a:pt x="180" y="407"/>
                  <a:pt x="177" y="404"/>
                  <a:pt x="173" y="404"/>
                </a:cubicBezTo>
                <a:cubicBezTo>
                  <a:pt x="169" y="404"/>
                  <a:pt x="165" y="407"/>
                  <a:pt x="165" y="411"/>
                </a:cubicBezTo>
                <a:cubicBezTo>
                  <a:pt x="165" y="415"/>
                  <a:pt x="169" y="418"/>
                  <a:pt x="173" y="418"/>
                </a:cubicBezTo>
                <a:close/>
                <a:moveTo>
                  <a:pt x="100" y="261"/>
                </a:moveTo>
                <a:cubicBezTo>
                  <a:pt x="100" y="252"/>
                  <a:pt x="93" y="245"/>
                  <a:pt x="84" y="245"/>
                </a:cubicBezTo>
                <a:cubicBezTo>
                  <a:pt x="57" y="245"/>
                  <a:pt x="57" y="245"/>
                  <a:pt x="57" y="245"/>
                </a:cubicBezTo>
                <a:cubicBezTo>
                  <a:pt x="48" y="245"/>
                  <a:pt x="41" y="252"/>
                  <a:pt x="41" y="261"/>
                </a:cubicBezTo>
                <a:cubicBezTo>
                  <a:pt x="41" y="270"/>
                  <a:pt x="41" y="270"/>
                  <a:pt x="41" y="270"/>
                </a:cubicBezTo>
                <a:cubicBezTo>
                  <a:pt x="41" y="279"/>
                  <a:pt x="48" y="286"/>
                  <a:pt x="57" y="286"/>
                </a:cubicBezTo>
                <a:cubicBezTo>
                  <a:pt x="84" y="286"/>
                  <a:pt x="84" y="286"/>
                  <a:pt x="84" y="286"/>
                </a:cubicBezTo>
                <a:cubicBezTo>
                  <a:pt x="93" y="286"/>
                  <a:pt x="100" y="279"/>
                  <a:pt x="100" y="270"/>
                </a:cubicBezTo>
                <a:lnTo>
                  <a:pt x="100" y="261"/>
                </a:lnTo>
                <a:close/>
                <a:moveTo>
                  <a:pt x="133" y="286"/>
                </a:moveTo>
                <a:cubicBezTo>
                  <a:pt x="161" y="286"/>
                  <a:pt x="161" y="286"/>
                  <a:pt x="161" y="286"/>
                </a:cubicBezTo>
                <a:cubicBezTo>
                  <a:pt x="170" y="286"/>
                  <a:pt x="177" y="279"/>
                  <a:pt x="177" y="270"/>
                </a:cubicBezTo>
                <a:cubicBezTo>
                  <a:pt x="177" y="261"/>
                  <a:pt x="177" y="261"/>
                  <a:pt x="177" y="261"/>
                </a:cubicBezTo>
                <a:cubicBezTo>
                  <a:pt x="177" y="252"/>
                  <a:pt x="170" y="245"/>
                  <a:pt x="161" y="245"/>
                </a:cubicBezTo>
                <a:cubicBezTo>
                  <a:pt x="133" y="245"/>
                  <a:pt x="133" y="245"/>
                  <a:pt x="133" y="245"/>
                </a:cubicBezTo>
                <a:cubicBezTo>
                  <a:pt x="125" y="245"/>
                  <a:pt x="117" y="252"/>
                  <a:pt x="117" y="261"/>
                </a:cubicBezTo>
                <a:cubicBezTo>
                  <a:pt x="117" y="270"/>
                  <a:pt x="117" y="270"/>
                  <a:pt x="117" y="270"/>
                </a:cubicBezTo>
                <a:cubicBezTo>
                  <a:pt x="117" y="279"/>
                  <a:pt x="125" y="286"/>
                  <a:pt x="133" y="286"/>
                </a:cubicBezTo>
                <a:close/>
                <a:moveTo>
                  <a:pt x="254" y="261"/>
                </a:moveTo>
                <a:cubicBezTo>
                  <a:pt x="254" y="252"/>
                  <a:pt x="247" y="245"/>
                  <a:pt x="238" y="245"/>
                </a:cubicBezTo>
                <a:cubicBezTo>
                  <a:pt x="210" y="245"/>
                  <a:pt x="210" y="245"/>
                  <a:pt x="210" y="245"/>
                </a:cubicBezTo>
                <a:cubicBezTo>
                  <a:pt x="201" y="245"/>
                  <a:pt x="194" y="252"/>
                  <a:pt x="194" y="261"/>
                </a:cubicBezTo>
                <a:cubicBezTo>
                  <a:pt x="194" y="270"/>
                  <a:pt x="194" y="270"/>
                  <a:pt x="194" y="270"/>
                </a:cubicBezTo>
                <a:cubicBezTo>
                  <a:pt x="194" y="279"/>
                  <a:pt x="201" y="286"/>
                  <a:pt x="210" y="286"/>
                </a:cubicBezTo>
                <a:cubicBezTo>
                  <a:pt x="238" y="286"/>
                  <a:pt x="238" y="286"/>
                  <a:pt x="238" y="286"/>
                </a:cubicBezTo>
                <a:cubicBezTo>
                  <a:pt x="247" y="286"/>
                  <a:pt x="254" y="279"/>
                  <a:pt x="254" y="270"/>
                </a:cubicBezTo>
                <a:lnTo>
                  <a:pt x="254" y="261"/>
                </a:lnTo>
                <a:close/>
                <a:moveTo>
                  <a:pt x="100" y="313"/>
                </a:moveTo>
                <a:cubicBezTo>
                  <a:pt x="100" y="304"/>
                  <a:pt x="93" y="297"/>
                  <a:pt x="84" y="297"/>
                </a:cubicBezTo>
                <a:cubicBezTo>
                  <a:pt x="57" y="297"/>
                  <a:pt x="57" y="297"/>
                  <a:pt x="57" y="297"/>
                </a:cubicBezTo>
                <a:cubicBezTo>
                  <a:pt x="48" y="297"/>
                  <a:pt x="41" y="304"/>
                  <a:pt x="41" y="313"/>
                </a:cubicBezTo>
                <a:cubicBezTo>
                  <a:pt x="41" y="322"/>
                  <a:pt x="41" y="322"/>
                  <a:pt x="41" y="322"/>
                </a:cubicBezTo>
                <a:cubicBezTo>
                  <a:pt x="41" y="331"/>
                  <a:pt x="48" y="338"/>
                  <a:pt x="57" y="338"/>
                </a:cubicBezTo>
                <a:cubicBezTo>
                  <a:pt x="84" y="338"/>
                  <a:pt x="84" y="338"/>
                  <a:pt x="84" y="338"/>
                </a:cubicBezTo>
                <a:cubicBezTo>
                  <a:pt x="93" y="338"/>
                  <a:pt x="100" y="331"/>
                  <a:pt x="100" y="322"/>
                </a:cubicBezTo>
                <a:lnTo>
                  <a:pt x="100" y="313"/>
                </a:lnTo>
                <a:close/>
                <a:moveTo>
                  <a:pt x="117" y="322"/>
                </a:moveTo>
                <a:cubicBezTo>
                  <a:pt x="117" y="331"/>
                  <a:pt x="125" y="338"/>
                  <a:pt x="133" y="338"/>
                </a:cubicBezTo>
                <a:cubicBezTo>
                  <a:pt x="161" y="338"/>
                  <a:pt x="161" y="338"/>
                  <a:pt x="161" y="338"/>
                </a:cubicBezTo>
                <a:cubicBezTo>
                  <a:pt x="170" y="338"/>
                  <a:pt x="177" y="331"/>
                  <a:pt x="177" y="322"/>
                </a:cubicBezTo>
                <a:cubicBezTo>
                  <a:pt x="177" y="313"/>
                  <a:pt x="177" y="313"/>
                  <a:pt x="177" y="313"/>
                </a:cubicBezTo>
                <a:cubicBezTo>
                  <a:pt x="177" y="304"/>
                  <a:pt x="170" y="297"/>
                  <a:pt x="161" y="297"/>
                </a:cubicBezTo>
                <a:cubicBezTo>
                  <a:pt x="133" y="297"/>
                  <a:pt x="133" y="297"/>
                  <a:pt x="133" y="297"/>
                </a:cubicBezTo>
                <a:cubicBezTo>
                  <a:pt x="125" y="297"/>
                  <a:pt x="117" y="304"/>
                  <a:pt x="117" y="313"/>
                </a:cubicBezTo>
                <a:lnTo>
                  <a:pt x="117" y="322"/>
                </a:lnTo>
                <a:close/>
                <a:moveTo>
                  <a:pt x="254" y="313"/>
                </a:moveTo>
                <a:cubicBezTo>
                  <a:pt x="254" y="304"/>
                  <a:pt x="247" y="297"/>
                  <a:pt x="238" y="297"/>
                </a:cubicBezTo>
                <a:cubicBezTo>
                  <a:pt x="210" y="297"/>
                  <a:pt x="210" y="297"/>
                  <a:pt x="210" y="297"/>
                </a:cubicBezTo>
                <a:cubicBezTo>
                  <a:pt x="201" y="297"/>
                  <a:pt x="194" y="304"/>
                  <a:pt x="194" y="313"/>
                </a:cubicBezTo>
                <a:cubicBezTo>
                  <a:pt x="194" y="322"/>
                  <a:pt x="194" y="322"/>
                  <a:pt x="194" y="322"/>
                </a:cubicBezTo>
                <a:cubicBezTo>
                  <a:pt x="194" y="331"/>
                  <a:pt x="201" y="338"/>
                  <a:pt x="210" y="338"/>
                </a:cubicBezTo>
                <a:cubicBezTo>
                  <a:pt x="238" y="338"/>
                  <a:pt x="238" y="338"/>
                  <a:pt x="238" y="338"/>
                </a:cubicBezTo>
                <a:cubicBezTo>
                  <a:pt x="247" y="338"/>
                  <a:pt x="254" y="331"/>
                  <a:pt x="254" y="322"/>
                </a:cubicBezTo>
                <a:lnTo>
                  <a:pt x="254" y="313"/>
                </a:lnTo>
                <a:close/>
                <a:moveTo>
                  <a:pt x="84" y="349"/>
                </a:moveTo>
                <a:cubicBezTo>
                  <a:pt x="57" y="349"/>
                  <a:pt x="57" y="349"/>
                  <a:pt x="57" y="349"/>
                </a:cubicBezTo>
                <a:cubicBezTo>
                  <a:pt x="48" y="349"/>
                  <a:pt x="41" y="356"/>
                  <a:pt x="41" y="365"/>
                </a:cubicBezTo>
                <a:cubicBezTo>
                  <a:pt x="41" y="374"/>
                  <a:pt x="41" y="374"/>
                  <a:pt x="41" y="374"/>
                </a:cubicBezTo>
                <a:cubicBezTo>
                  <a:pt x="41" y="383"/>
                  <a:pt x="48" y="390"/>
                  <a:pt x="57" y="390"/>
                </a:cubicBezTo>
                <a:cubicBezTo>
                  <a:pt x="84" y="390"/>
                  <a:pt x="84" y="390"/>
                  <a:pt x="84" y="390"/>
                </a:cubicBezTo>
                <a:cubicBezTo>
                  <a:pt x="93" y="390"/>
                  <a:pt x="100" y="383"/>
                  <a:pt x="100" y="374"/>
                </a:cubicBezTo>
                <a:cubicBezTo>
                  <a:pt x="100" y="365"/>
                  <a:pt x="100" y="365"/>
                  <a:pt x="100" y="365"/>
                </a:cubicBezTo>
                <a:cubicBezTo>
                  <a:pt x="100" y="356"/>
                  <a:pt x="93" y="349"/>
                  <a:pt x="84" y="349"/>
                </a:cubicBezTo>
                <a:close/>
                <a:moveTo>
                  <a:pt x="177" y="374"/>
                </a:moveTo>
                <a:cubicBezTo>
                  <a:pt x="177" y="365"/>
                  <a:pt x="177" y="365"/>
                  <a:pt x="177" y="365"/>
                </a:cubicBezTo>
                <a:cubicBezTo>
                  <a:pt x="177" y="356"/>
                  <a:pt x="170" y="349"/>
                  <a:pt x="161" y="349"/>
                </a:cubicBezTo>
                <a:cubicBezTo>
                  <a:pt x="133" y="349"/>
                  <a:pt x="133" y="349"/>
                  <a:pt x="133" y="349"/>
                </a:cubicBezTo>
                <a:cubicBezTo>
                  <a:pt x="125" y="349"/>
                  <a:pt x="117" y="356"/>
                  <a:pt x="117" y="365"/>
                </a:cubicBezTo>
                <a:cubicBezTo>
                  <a:pt x="117" y="374"/>
                  <a:pt x="117" y="374"/>
                  <a:pt x="117" y="374"/>
                </a:cubicBezTo>
                <a:cubicBezTo>
                  <a:pt x="117" y="383"/>
                  <a:pt x="125" y="390"/>
                  <a:pt x="133" y="390"/>
                </a:cubicBezTo>
                <a:cubicBezTo>
                  <a:pt x="161" y="390"/>
                  <a:pt x="161" y="390"/>
                  <a:pt x="161" y="390"/>
                </a:cubicBezTo>
                <a:cubicBezTo>
                  <a:pt x="170" y="390"/>
                  <a:pt x="177" y="383"/>
                  <a:pt x="177" y="374"/>
                </a:cubicBezTo>
                <a:close/>
                <a:moveTo>
                  <a:pt x="238" y="349"/>
                </a:moveTo>
                <a:cubicBezTo>
                  <a:pt x="210" y="349"/>
                  <a:pt x="210" y="349"/>
                  <a:pt x="210" y="349"/>
                </a:cubicBezTo>
                <a:cubicBezTo>
                  <a:pt x="201" y="349"/>
                  <a:pt x="194" y="356"/>
                  <a:pt x="194" y="365"/>
                </a:cubicBezTo>
                <a:cubicBezTo>
                  <a:pt x="194" y="374"/>
                  <a:pt x="194" y="374"/>
                  <a:pt x="194" y="374"/>
                </a:cubicBezTo>
                <a:cubicBezTo>
                  <a:pt x="194" y="383"/>
                  <a:pt x="201" y="390"/>
                  <a:pt x="210" y="390"/>
                </a:cubicBezTo>
                <a:cubicBezTo>
                  <a:pt x="238" y="390"/>
                  <a:pt x="238" y="390"/>
                  <a:pt x="238" y="390"/>
                </a:cubicBezTo>
                <a:cubicBezTo>
                  <a:pt x="247" y="390"/>
                  <a:pt x="254" y="383"/>
                  <a:pt x="254" y="374"/>
                </a:cubicBezTo>
                <a:cubicBezTo>
                  <a:pt x="254" y="365"/>
                  <a:pt x="254" y="365"/>
                  <a:pt x="254" y="365"/>
                </a:cubicBezTo>
                <a:cubicBezTo>
                  <a:pt x="254" y="356"/>
                  <a:pt x="247" y="349"/>
                  <a:pt x="238" y="349"/>
                </a:cubicBezTo>
                <a:close/>
              </a:path>
            </a:pathLst>
          </a:custGeom>
          <a:solidFill>
            <a:schemeClr val="tx2"/>
          </a:solidFill>
          <a:ln w="6350">
            <a:noFill/>
            <a:round/>
            <a:headEnd/>
            <a:tailEnd/>
          </a:ln>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sv-SE" sz="1400" b="0" i="0" u="none" strike="noStrike" kern="1200" cap="none" spc="0" normalizeH="0" baseline="0" noProof="0">
              <a:ln>
                <a:noFill/>
              </a:ln>
              <a:solidFill>
                <a:srgbClr val="575A5B"/>
              </a:solidFill>
              <a:effectLst/>
              <a:uLnTx/>
              <a:uFillTx/>
              <a:ea typeface="+mn-ea"/>
              <a:cs typeface="+mn-cs"/>
            </a:endParaRPr>
          </a:p>
        </p:txBody>
      </p:sp>
      <p:sp>
        <p:nvSpPr>
          <p:cNvPr id="15" name="Oval 14"/>
          <p:cNvSpPr/>
          <p:nvPr/>
        </p:nvSpPr>
        <p:spPr bwMode="auto">
          <a:xfrm>
            <a:off x="7492840" y="3503253"/>
            <a:ext cx="1885889" cy="346421"/>
          </a:xfrm>
          <a:prstGeom prst="ellipse">
            <a:avLst/>
          </a:prstGeom>
          <a:solidFill>
            <a:schemeClr val="tx1">
              <a:lumMod val="20000"/>
              <a:lumOff val="80000"/>
            </a:schemeClr>
          </a:solidFill>
          <a:ln>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lIns="72000" rIns="7200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sv-SE" sz="900" b="0" i="0" u="none" strike="noStrike" kern="1200" cap="none" spc="0" normalizeH="0" baseline="0" noProof="0">
                <a:ln>
                  <a:noFill/>
                </a:ln>
                <a:solidFill>
                  <a:srgbClr val="575A5B"/>
                </a:solidFill>
                <a:effectLst/>
                <a:uLnTx/>
                <a:uFillTx/>
                <a:ea typeface="+mn-ea"/>
                <a:cs typeface="+mn-cs"/>
              </a:rPr>
              <a:t>Common LTE Access</a:t>
            </a:r>
          </a:p>
        </p:txBody>
      </p:sp>
      <p:sp>
        <p:nvSpPr>
          <p:cNvPr id="28" name="Freeform 3"/>
          <p:cNvSpPr>
            <a:spLocks noChangeAspect="1" noEditPoints="1"/>
          </p:cNvSpPr>
          <p:nvPr/>
        </p:nvSpPr>
        <p:spPr bwMode="auto">
          <a:xfrm>
            <a:off x="8466038" y="4168321"/>
            <a:ext cx="450821" cy="197959"/>
          </a:xfrm>
          <a:custGeom>
            <a:avLst/>
            <a:gdLst>
              <a:gd name="T0" fmla="*/ 2147483647 w 448"/>
              <a:gd name="T1" fmla="*/ 2147483647 h 208"/>
              <a:gd name="T2" fmla="*/ 2147483647 w 448"/>
              <a:gd name="T3" fmla="*/ 2147483647 h 208"/>
              <a:gd name="T4" fmla="*/ 2147483647 w 448"/>
              <a:gd name="T5" fmla="*/ 2147483647 h 208"/>
              <a:gd name="T6" fmla="*/ 2147483647 w 448"/>
              <a:gd name="T7" fmla="*/ 2147483647 h 208"/>
              <a:gd name="T8" fmla="*/ 2147483647 w 448"/>
              <a:gd name="T9" fmla="*/ 2147483647 h 208"/>
              <a:gd name="T10" fmla="*/ 2147483647 w 448"/>
              <a:gd name="T11" fmla="*/ 2147483647 h 208"/>
              <a:gd name="T12" fmla="*/ 2147483647 w 448"/>
              <a:gd name="T13" fmla="*/ 2147483647 h 208"/>
              <a:gd name="T14" fmla="*/ 2147483647 w 448"/>
              <a:gd name="T15" fmla="*/ 2147483647 h 208"/>
              <a:gd name="T16" fmla="*/ 2147483647 w 448"/>
              <a:gd name="T17" fmla="*/ 2147483647 h 208"/>
              <a:gd name="T18" fmla="*/ 2147483647 w 448"/>
              <a:gd name="T19" fmla="*/ 2147483647 h 208"/>
              <a:gd name="T20" fmla="*/ 2147483647 w 448"/>
              <a:gd name="T21" fmla="*/ 2147483647 h 208"/>
              <a:gd name="T22" fmla="*/ 2147483647 w 448"/>
              <a:gd name="T23" fmla="*/ 2147483647 h 208"/>
              <a:gd name="T24" fmla="*/ 2147483647 w 448"/>
              <a:gd name="T25" fmla="*/ 2147483647 h 208"/>
              <a:gd name="T26" fmla="*/ 2147483647 w 448"/>
              <a:gd name="T27" fmla="*/ 2147483647 h 208"/>
              <a:gd name="T28" fmla="*/ 2147483647 w 448"/>
              <a:gd name="T29" fmla="*/ 2147483647 h 208"/>
              <a:gd name="T30" fmla="*/ 2147483647 w 448"/>
              <a:gd name="T31" fmla="*/ 2147483647 h 208"/>
              <a:gd name="T32" fmla="*/ 2147483647 w 448"/>
              <a:gd name="T33" fmla="*/ 2147483647 h 208"/>
              <a:gd name="T34" fmla="*/ 2147483647 w 448"/>
              <a:gd name="T35" fmla="*/ 2147483647 h 208"/>
              <a:gd name="T36" fmla="*/ 2147483647 w 448"/>
              <a:gd name="T37" fmla="*/ 2147483647 h 208"/>
              <a:gd name="T38" fmla="*/ 2147483647 w 448"/>
              <a:gd name="T39" fmla="*/ 2147483647 h 208"/>
              <a:gd name="T40" fmla="*/ 2147483647 w 448"/>
              <a:gd name="T41" fmla="*/ 2147483647 h 208"/>
              <a:gd name="T42" fmla="*/ 2147483647 w 448"/>
              <a:gd name="T43" fmla="*/ 2147483647 h 208"/>
              <a:gd name="T44" fmla="*/ 2147483647 w 448"/>
              <a:gd name="T45" fmla="*/ 2147483647 h 208"/>
              <a:gd name="T46" fmla="*/ 2147483647 w 448"/>
              <a:gd name="T47" fmla="*/ 2147483647 h 208"/>
              <a:gd name="T48" fmla="*/ 2147483647 w 448"/>
              <a:gd name="T49" fmla="*/ 2147483647 h 208"/>
              <a:gd name="T50" fmla="*/ 2147483647 w 448"/>
              <a:gd name="T51" fmla="*/ 2147483647 h 208"/>
              <a:gd name="T52" fmla="*/ 2147483647 w 448"/>
              <a:gd name="T53" fmla="*/ 2147483647 h 208"/>
              <a:gd name="T54" fmla="*/ 2147483647 w 448"/>
              <a:gd name="T55" fmla="*/ 2147483647 h 208"/>
              <a:gd name="T56" fmla="*/ 2147483647 w 448"/>
              <a:gd name="T57" fmla="*/ 2147483647 h 208"/>
              <a:gd name="T58" fmla="*/ 2147483647 w 448"/>
              <a:gd name="T59" fmla="*/ 2147483647 h 208"/>
              <a:gd name="T60" fmla="*/ 2147483647 w 448"/>
              <a:gd name="T61" fmla="*/ 2147483647 h 208"/>
              <a:gd name="T62" fmla="*/ 2147483647 w 448"/>
              <a:gd name="T63" fmla="*/ 2147483647 h 208"/>
              <a:gd name="T64" fmla="*/ 2147483647 w 448"/>
              <a:gd name="T65" fmla="*/ 2147483647 h 20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48" h="208">
                <a:moveTo>
                  <a:pt x="447" y="114"/>
                </a:moveTo>
                <a:cubicBezTo>
                  <a:pt x="446" y="110"/>
                  <a:pt x="442" y="107"/>
                  <a:pt x="438" y="108"/>
                </a:cubicBezTo>
                <a:cubicBezTo>
                  <a:pt x="433" y="109"/>
                  <a:pt x="431" y="114"/>
                  <a:pt x="432" y="118"/>
                </a:cubicBezTo>
                <a:cubicBezTo>
                  <a:pt x="432" y="120"/>
                  <a:pt x="432" y="122"/>
                  <a:pt x="432" y="125"/>
                </a:cubicBezTo>
                <a:cubicBezTo>
                  <a:pt x="432" y="142"/>
                  <a:pt x="428" y="154"/>
                  <a:pt x="423" y="161"/>
                </a:cubicBezTo>
                <a:cubicBezTo>
                  <a:pt x="420" y="164"/>
                  <a:pt x="418" y="167"/>
                  <a:pt x="417" y="169"/>
                </a:cubicBezTo>
                <a:cubicBezTo>
                  <a:pt x="416" y="169"/>
                  <a:pt x="416" y="169"/>
                  <a:pt x="416" y="169"/>
                </a:cubicBezTo>
                <a:cubicBezTo>
                  <a:pt x="408" y="169"/>
                  <a:pt x="408" y="169"/>
                  <a:pt x="408" y="169"/>
                </a:cubicBezTo>
                <a:cubicBezTo>
                  <a:pt x="408" y="167"/>
                  <a:pt x="408" y="165"/>
                  <a:pt x="408" y="163"/>
                </a:cubicBezTo>
                <a:cubicBezTo>
                  <a:pt x="408" y="139"/>
                  <a:pt x="388" y="119"/>
                  <a:pt x="363" y="119"/>
                </a:cubicBezTo>
                <a:cubicBezTo>
                  <a:pt x="339" y="119"/>
                  <a:pt x="319" y="139"/>
                  <a:pt x="319" y="163"/>
                </a:cubicBezTo>
                <a:cubicBezTo>
                  <a:pt x="319" y="165"/>
                  <a:pt x="319" y="167"/>
                  <a:pt x="319" y="169"/>
                </a:cubicBezTo>
                <a:cubicBezTo>
                  <a:pt x="141" y="169"/>
                  <a:pt x="141" y="169"/>
                  <a:pt x="141" y="169"/>
                </a:cubicBezTo>
                <a:cubicBezTo>
                  <a:pt x="141" y="167"/>
                  <a:pt x="141" y="165"/>
                  <a:pt x="141" y="163"/>
                </a:cubicBezTo>
                <a:cubicBezTo>
                  <a:pt x="141" y="139"/>
                  <a:pt x="121" y="119"/>
                  <a:pt x="96" y="119"/>
                </a:cubicBezTo>
                <a:cubicBezTo>
                  <a:pt x="72" y="119"/>
                  <a:pt x="52" y="139"/>
                  <a:pt x="52" y="163"/>
                </a:cubicBezTo>
                <a:cubicBezTo>
                  <a:pt x="52" y="165"/>
                  <a:pt x="52" y="167"/>
                  <a:pt x="52" y="169"/>
                </a:cubicBezTo>
                <a:cubicBezTo>
                  <a:pt x="29" y="169"/>
                  <a:pt x="29" y="169"/>
                  <a:pt x="29" y="169"/>
                </a:cubicBezTo>
                <a:cubicBezTo>
                  <a:pt x="23" y="169"/>
                  <a:pt x="22" y="167"/>
                  <a:pt x="19" y="163"/>
                </a:cubicBezTo>
                <a:cubicBezTo>
                  <a:pt x="17" y="159"/>
                  <a:pt x="16" y="152"/>
                  <a:pt x="16" y="147"/>
                </a:cubicBezTo>
                <a:cubicBezTo>
                  <a:pt x="16" y="136"/>
                  <a:pt x="21" y="126"/>
                  <a:pt x="31" y="118"/>
                </a:cubicBezTo>
                <a:cubicBezTo>
                  <a:pt x="44" y="105"/>
                  <a:pt x="67" y="96"/>
                  <a:pt x="86" y="90"/>
                </a:cubicBezTo>
                <a:cubicBezTo>
                  <a:pt x="95" y="87"/>
                  <a:pt x="103" y="85"/>
                  <a:pt x="110" y="84"/>
                </a:cubicBezTo>
                <a:cubicBezTo>
                  <a:pt x="114" y="83"/>
                  <a:pt x="117" y="82"/>
                  <a:pt x="119" y="82"/>
                </a:cubicBezTo>
                <a:cubicBezTo>
                  <a:pt x="384" y="82"/>
                  <a:pt x="384" y="82"/>
                  <a:pt x="384" y="82"/>
                </a:cubicBezTo>
                <a:cubicBezTo>
                  <a:pt x="385" y="82"/>
                  <a:pt x="386" y="82"/>
                  <a:pt x="387" y="83"/>
                </a:cubicBezTo>
                <a:cubicBezTo>
                  <a:pt x="392" y="84"/>
                  <a:pt x="406" y="89"/>
                  <a:pt x="417" y="97"/>
                </a:cubicBezTo>
                <a:cubicBezTo>
                  <a:pt x="420" y="100"/>
                  <a:pt x="425" y="99"/>
                  <a:pt x="428" y="95"/>
                </a:cubicBezTo>
                <a:cubicBezTo>
                  <a:pt x="431" y="92"/>
                  <a:pt x="430" y="87"/>
                  <a:pt x="426" y="84"/>
                </a:cubicBezTo>
                <a:cubicBezTo>
                  <a:pt x="412" y="74"/>
                  <a:pt x="397" y="69"/>
                  <a:pt x="390" y="67"/>
                </a:cubicBezTo>
                <a:cubicBezTo>
                  <a:pt x="381" y="55"/>
                  <a:pt x="333" y="0"/>
                  <a:pt x="248" y="0"/>
                </a:cubicBezTo>
                <a:cubicBezTo>
                  <a:pt x="165" y="0"/>
                  <a:pt x="123" y="53"/>
                  <a:pt x="113" y="67"/>
                </a:cubicBezTo>
                <a:cubicBezTo>
                  <a:pt x="105" y="68"/>
                  <a:pt x="83" y="73"/>
                  <a:pt x="60" y="82"/>
                </a:cubicBezTo>
                <a:cubicBezTo>
                  <a:pt x="46" y="88"/>
                  <a:pt x="31" y="96"/>
                  <a:pt x="20" y="106"/>
                </a:cubicBezTo>
                <a:cubicBezTo>
                  <a:pt x="8" y="116"/>
                  <a:pt x="0" y="130"/>
                  <a:pt x="0" y="147"/>
                </a:cubicBezTo>
                <a:cubicBezTo>
                  <a:pt x="0" y="153"/>
                  <a:pt x="1" y="162"/>
                  <a:pt x="5" y="170"/>
                </a:cubicBezTo>
                <a:cubicBezTo>
                  <a:pt x="8" y="178"/>
                  <a:pt x="17" y="185"/>
                  <a:pt x="29" y="185"/>
                </a:cubicBezTo>
                <a:cubicBezTo>
                  <a:pt x="57" y="185"/>
                  <a:pt x="57" y="185"/>
                  <a:pt x="57" y="185"/>
                </a:cubicBezTo>
                <a:cubicBezTo>
                  <a:pt x="65" y="199"/>
                  <a:pt x="80" y="208"/>
                  <a:pt x="96" y="208"/>
                </a:cubicBezTo>
                <a:cubicBezTo>
                  <a:pt x="113" y="208"/>
                  <a:pt x="128" y="199"/>
                  <a:pt x="135" y="185"/>
                </a:cubicBezTo>
                <a:cubicBezTo>
                  <a:pt x="324" y="185"/>
                  <a:pt x="324" y="185"/>
                  <a:pt x="324" y="185"/>
                </a:cubicBezTo>
                <a:cubicBezTo>
                  <a:pt x="332" y="199"/>
                  <a:pt x="347" y="208"/>
                  <a:pt x="363" y="208"/>
                </a:cubicBezTo>
                <a:cubicBezTo>
                  <a:pt x="380" y="208"/>
                  <a:pt x="395" y="199"/>
                  <a:pt x="402" y="185"/>
                </a:cubicBezTo>
                <a:cubicBezTo>
                  <a:pt x="402" y="185"/>
                  <a:pt x="402" y="185"/>
                  <a:pt x="402" y="185"/>
                </a:cubicBezTo>
                <a:cubicBezTo>
                  <a:pt x="419" y="185"/>
                  <a:pt x="419" y="185"/>
                  <a:pt x="419" y="185"/>
                </a:cubicBezTo>
                <a:cubicBezTo>
                  <a:pt x="420" y="185"/>
                  <a:pt x="422" y="185"/>
                  <a:pt x="423" y="184"/>
                </a:cubicBezTo>
                <a:cubicBezTo>
                  <a:pt x="424" y="183"/>
                  <a:pt x="448" y="166"/>
                  <a:pt x="448" y="125"/>
                </a:cubicBezTo>
                <a:cubicBezTo>
                  <a:pt x="448" y="121"/>
                  <a:pt x="448" y="117"/>
                  <a:pt x="447" y="114"/>
                </a:cubicBezTo>
                <a:close/>
                <a:moveTo>
                  <a:pt x="256" y="16"/>
                </a:moveTo>
                <a:cubicBezTo>
                  <a:pt x="296" y="18"/>
                  <a:pt x="326" y="32"/>
                  <a:pt x="346" y="47"/>
                </a:cubicBezTo>
                <a:cubicBezTo>
                  <a:pt x="356" y="54"/>
                  <a:pt x="363" y="60"/>
                  <a:pt x="368" y="66"/>
                </a:cubicBezTo>
                <a:cubicBezTo>
                  <a:pt x="256" y="66"/>
                  <a:pt x="256" y="66"/>
                  <a:pt x="256" y="66"/>
                </a:cubicBezTo>
                <a:lnTo>
                  <a:pt x="256" y="16"/>
                </a:lnTo>
                <a:close/>
                <a:moveTo>
                  <a:pt x="240" y="16"/>
                </a:moveTo>
                <a:cubicBezTo>
                  <a:pt x="240" y="66"/>
                  <a:pt x="240" y="66"/>
                  <a:pt x="240" y="66"/>
                </a:cubicBezTo>
                <a:cubicBezTo>
                  <a:pt x="134" y="66"/>
                  <a:pt x="134" y="66"/>
                  <a:pt x="134" y="66"/>
                </a:cubicBezTo>
                <a:cubicBezTo>
                  <a:pt x="149" y="49"/>
                  <a:pt x="183" y="18"/>
                  <a:pt x="240" y="16"/>
                </a:cubicBezTo>
                <a:close/>
                <a:moveTo>
                  <a:pt x="96" y="192"/>
                </a:moveTo>
                <a:cubicBezTo>
                  <a:pt x="80" y="192"/>
                  <a:pt x="68" y="179"/>
                  <a:pt x="68" y="163"/>
                </a:cubicBezTo>
                <a:cubicBezTo>
                  <a:pt x="68" y="148"/>
                  <a:pt x="80" y="135"/>
                  <a:pt x="96" y="135"/>
                </a:cubicBezTo>
                <a:cubicBezTo>
                  <a:pt x="112" y="135"/>
                  <a:pt x="125" y="148"/>
                  <a:pt x="125" y="163"/>
                </a:cubicBezTo>
                <a:cubicBezTo>
                  <a:pt x="125" y="179"/>
                  <a:pt x="112" y="192"/>
                  <a:pt x="96" y="192"/>
                </a:cubicBezTo>
                <a:close/>
                <a:moveTo>
                  <a:pt x="363" y="192"/>
                </a:moveTo>
                <a:cubicBezTo>
                  <a:pt x="348" y="192"/>
                  <a:pt x="335" y="179"/>
                  <a:pt x="335" y="163"/>
                </a:cubicBezTo>
                <a:cubicBezTo>
                  <a:pt x="335" y="148"/>
                  <a:pt x="348" y="135"/>
                  <a:pt x="363" y="135"/>
                </a:cubicBezTo>
                <a:cubicBezTo>
                  <a:pt x="379" y="135"/>
                  <a:pt x="392" y="148"/>
                  <a:pt x="392" y="163"/>
                </a:cubicBezTo>
                <a:cubicBezTo>
                  <a:pt x="392" y="179"/>
                  <a:pt x="379" y="192"/>
                  <a:pt x="363" y="192"/>
                </a:cubicBezTo>
                <a:close/>
              </a:path>
            </a:pathLst>
          </a:custGeom>
          <a:solidFill>
            <a:schemeClr val="tx2"/>
          </a:solidFill>
          <a:ln w="12700">
            <a:noFill/>
          </a:ln>
        </p:spPr>
        <p:txBody>
          <a:bodyPr lIns="91422" tIns="45718" rIns="91422" bIns="45718"/>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400" b="0" i="0" u="none" strike="noStrike" kern="1200" cap="none" spc="0" normalizeH="0" baseline="0" noProof="0">
              <a:ln>
                <a:noFill/>
              </a:ln>
              <a:solidFill>
                <a:srgbClr val="575A5B"/>
              </a:solidFill>
              <a:effectLst/>
              <a:uLnTx/>
              <a:uFillTx/>
              <a:ea typeface="+mn-ea"/>
              <a:cs typeface="+mn-cs"/>
            </a:endParaRPr>
          </a:p>
        </p:txBody>
      </p:sp>
      <p:sp>
        <p:nvSpPr>
          <p:cNvPr id="29" name="Sexhörning 63"/>
          <p:cNvSpPr/>
          <p:nvPr/>
        </p:nvSpPr>
        <p:spPr bwMode="auto">
          <a:xfrm>
            <a:off x="8405281" y="4070424"/>
            <a:ext cx="572942" cy="443110"/>
          </a:xfrm>
          <a:prstGeom prst="hexagon">
            <a:avLst/>
          </a:prstGeom>
          <a:solidFill>
            <a:schemeClr val="bg1">
              <a:alpha val="11000"/>
            </a:schemeClr>
          </a:solidFill>
          <a:ln w="6350" cap="flat" cmpd="sng" algn="ctr">
            <a:solidFill>
              <a:schemeClr val="tx2"/>
            </a:solidFill>
            <a:prstDash val="solid"/>
            <a:round/>
            <a:headEnd type="none" w="med" len="med"/>
            <a:tailEnd type="none" w="med" len="med"/>
          </a:ln>
          <a:effectLst/>
        </p:spPr>
        <p:txBody>
          <a:bodyPr vert="horz" wrap="none" lIns="71988" tIns="45718" rIns="71988" bIns="45718" numCol="1" rtlCol="0" anchor="t" anchorCtr="0" compatLnSpc="1">
            <a:prstTxWarp prst="textNoShape">
              <a:avLst/>
            </a:prstTxWarp>
          </a:bodyPr>
          <a:lstStyle/>
          <a:p>
            <a:pPr marL="0" marR="0" lvl="0" indent="0" algn="l" defTabSz="914196" rtl="0" eaLnBrk="1" fontAlgn="base" latinLnBrk="0" hangingPunct="1">
              <a:lnSpc>
                <a:spcPct val="100000"/>
              </a:lnSpc>
              <a:spcBef>
                <a:spcPct val="50000"/>
              </a:spcBef>
              <a:spcAft>
                <a:spcPct val="0"/>
              </a:spcAft>
              <a:buClrTx/>
              <a:buSzTx/>
              <a:buFontTx/>
              <a:buNone/>
              <a:tabLst/>
              <a:defRPr/>
            </a:pPr>
            <a:endParaRPr kumimoji="0" lang="sv-SE" sz="1400" b="0" i="0" u="none" strike="noStrike" kern="1200" cap="none" spc="0" normalizeH="0" baseline="0" noProof="0">
              <a:ln>
                <a:noFill/>
              </a:ln>
              <a:solidFill>
                <a:srgbClr val="575A5B"/>
              </a:solidFill>
              <a:effectLst/>
              <a:uLnTx/>
              <a:uFillTx/>
              <a:ea typeface="+mn-ea"/>
              <a:cs typeface="+mn-cs"/>
            </a:endParaRPr>
          </a:p>
        </p:txBody>
      </p:sp>
      <p:sp>
        <p:nvSpPr>
          <p:cNvPr id="26" name="Freeform 3"/>
          <p:cNvSpPr>
            <a:spLocks noChangeAspect="1" noEditPoints="1"/>
          </p:cNvSpPr>
          <p:nvPr/>
        </p:nvSpPr>
        <p:spPr bwMode="auto">
          <a:xfrm>
            <a:off x="8504985" y="4597439"/>
            <a:ext cx="365234" cy="360671"/>
          </a:xfrm>
          <a:custGeom>
            <a:avLst/>
            <a:gdLst>
              <a:gd name="T0" fmla="*/ 2147483647 w 378"/>
              <a:gd name="T1" fmla="*/ 2147483647 h 395"/>
              <a:gd name="T2" fmla="*/ 2147483647 w 378"/>
              <a:gd name="T3" fmla="*/ 2147483647 h 395"/>
              <a:gd name="T4" fmla="*/ 2147483647 w 378"/>
              <a:gd name="T5" fmla="*/ 2147483647 h 395"/>
              <a:gd name="T6" fmla="*/ 2147483647 w 378"/>
              <a:gd name="T7" fmla="*/ 2147483647 h 395"/>
              <a:gd name="T8" fmla="*/ 2147483647 w 378"/>
              <a:gd name="T9" fmla="*/ 2147483647 h 395"/>
              <a:gd name="T10" fmla="*/ 2147483647 w 378"/>
              <a:gd name="T11" fmla="*/ 2147483647 h 395"/>
              <a:gd name="T12" fmla="*/ 2147483647 w 378"/>
              <a:gd name="T13" fmla="*/ 2147483647 h 395"/>
              <a:gd name="T14" fmla="*/ 2147483647 w 378"/>
              <a:gd name="T15" fmla="*/ 2147483647 h 395"/>
              <a:gd name="T16" fmla="*/ 2147483647 w 378"/>
              <a:gd name="T17" fmla="*/ 2147483647 h 395"/>
              <a:gd name="T18" fmla="*/ 2147483647 w 378"/>
              <a:gd name="T19" fmla="*/ 2147483647 h 395"/>
              <a:gd name="T20" fmla="*/ 2147483647 w 378"/>
              <a:gd name="T21" fmla="*/ 2147483647 h 395"/>
              <a:gd name="T22" fmla="*/ 2147483647 w 378"/>
              <a:gd name="T23" fmla="*/ 2147483647 h 395"/>
              <a:gd name="T24" fmla="*/ 2147483647 w 378"/>
              <a:gd name="T25" fmla="*/ 2147483647 h 395"/>
              <a:gd name="T26" fmla="*/ 2147483647 w 378"/>
              <a:gd name="T27" fmla="*/ 2147483647 h 395"/>
              <a:gd name="T28" fmla="*/ 2147483647 w 378"/>
              <a:gd name="T29" fmla="*/ 2147483647 h 395"/>
              <a:gd name="T30" fmla="*/ 2147483647 w 378"/>
              <a:gd name="T31" fmla="*/ 2147483647 h 395"/>
              <a:gd name="T32" fmla="*/ 2147483647 w 378"/>
              <a:gd name="T33" fmla="*/ 2147483647 h 395"/>
              <a:gd name="T34" fmla="*/ 2147483647 w 378"/>
              <a:gd name="T35" fmla="*/ 2147483647 h 395"/>
              <a:gd name="T36" fmla="*/ 2147483647 w 378"/>
              <a:gd name="T37" fmla="*/ 2147483647 h 395"/>
              <a:gd name="T38" fmla="*/ 2147483647 w 378"/>
              <a:gd name="T39" fmla="*/ 2147483647 h 395"/>
              <a:gd name="T40" fmla="*/ 2147483647 w 378"/>
              <a:gd name="T41" fmla="*/ 2147483647 h 395"/>
              <a:gd name="T42" fmla="*/ 2147483647 w 378"/>
              <a:gd name="T43" fmla="*/ 2147483647 h 395"/>
              <a:gd name="T44" fmla="*/ 2147483647 w 378"/>
              <a:gd name="T45" fmla="*/ 2147483647 h 395"/>
              <a:gd name="T46" fmla="*/ 2147483647 w 378"/>
              <a:gd name="T47" fmla="*/ 2147483647 h 395"/>
              <a:gd name="T48" fmla="*/ 2147483647 w 378"/>
              <a:gd name="T49" fmla="*/ 2147483647 h 395"/>
              <a:gd name="T50" fmla="*/ 2147483647 w 378"/>
              <a:gd name="T51" fmla="*/ 2147483647 h 395"/>
              <a:gd name="T52" fmla="*/ 2147483647 w 378"/>
              <a:gd name="T53" fmla="*/ 2147483647 h 395"/>
              <a:gd name="T54" fmla="*/ 2147483647 w 378"/>
              <a:gd name="T55" fmla="*/ 2147483647 h 395"/>
              <a:gd name="T56" fmla="*/ 2147483647 w 378"/>
              <a:gd name="T57" fmla="*/ 2147483647 h 395"/>
              <a:gd name="T58" fmla="*/ 2147483647 w 378"/>
              <a:gd name="T59" fmla="*/ 2147483647 h 395"/>
              <a:gd name="T60" fmla="*/ 2147483647 w 378"/>
              <a:gd name="T61" fmla="*/ 2147483647 h 395"/>
              <a:gd name="T62" fmla="*/ 2147483647 w 378"/>
              <a:gd name="T63" fmla="*/ 2147483647 h 395"/>
              <a:gd name="T64" fmla="*/ 2147483647 w 378"/>
              <a:gd name="T65" fmla="*/ 2147483647 h 395"/>
              <a:gd name="T66" fmla="*/ 2147483647 w 378"/>
              <a:gd name="T67" fmla="*/ 2147483647 h 395"/>
              <a:gd name="T68" fmla="*/ 2147483647 w 378"/>
              <a:gd name="T69" fmla="*/ 2147483647 h 395"/>
              <a:gd name="T70" fmla="*/ 2147483647 w 378"/>
              <a:gd name="T71" fmla="*/ 2147483647 h 395"/>
              <a:gd name="T72" fmla="*/ 2147483647 w 378"/>
              <a:gd name="T73" fmla="*/ 2147483647 h 395"/>
              <a:gd name="T74" fmla="*/ 2147483647 w 378"/>
              <a:gd name="T75" fmla="*/ 2147483647 h 395"/>
              <a:gd name="T76" fmla="*/ 2147483647 w 378"/>
              <a:gd name="T77" fmla="*/ 2147483647 h 395"/>
              <a:gd name="T78" fmla="*/ 2147483647 w 378"/>
              <a:gd name="T79" fmla="*/ 2147483647 h 395"/>
              <a:gd name="T80" fmla="*/ 2147483647 w 378"/>
              <a:gd name="T81" fmla="*/ 2147483647 h 395"/>
              <a:gd name="T82" fmla="*/ 2147483647 w 378"/>
              <a:gd name="T83" fmla="*/ 2147483647 h 395"/>
              <a:gd name="T84" fmla="*/ 2147483647 w 378"/>
              <a:gd name="T85" fmla="*/ 2147483647 h 395"/>
              <a:gd name="T86" fmla="*/ 2147483647 w 378"/>
              <a:gd name="T87" fmla="*/ 2147483647 h 395"/>
              <a:gd name="T88" fmla="*/ 2147483647 w 378"/>
              <a:gd name="T89" fmla="*/ 2147483647 h 395"/>
              <a:gd name="T90" fmla="*/ 2147483647 w 378"/>
              <a:gd name="T91" fmla="*/ 2147483647 h 395"/>
              <a:gd name="T92" fmla="*/ 2147483647 w 378"/>
              <a:gd name="T93" fmla="*/ 2147483647 h 395"/>
              <a:gd name="T94" fmla="*/ 2147483647 w 378"/>
              <a:gd name="T95" fmla="*/ 2147483647 h 395"/>
              <a:gd name="T96" fmla="*/ 2147483647 w 378"/>
              <a:gd name="T97" fmla="*/ 2147483647 h 395"/>
              <a:gd name="T98" fmla="*/ 2147483647 w 378"/>
              <a:gd name="T99" fmla="*/ 2147483647 h 395"/>
              <a:gd name="T100" fmla="*/ 2147483647 w 378"/>
              <a:gd name="T101" fmla="*/ 2147483647 h 395"/>
              <a:gd name="T102" fmla="*/ 2147483647 w 378"/>
              <a:gd name="T103" fmla="*/ 2147483647 h 395"/>
              <a:gd name="T104" fmla="*/ 2147483647 w 378"/>
              <a:gd name="T105" fmla="*/ 2147483647 h 39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78" h="395">
                <a:moveTo>
                  <a:pt x="370" y="90"/>
                </a:moveTo>
                <a:cubicBezTo>
                  <a:pt x="368" y="86"/>
                  <a:pt x="363" y="84"/>
                  <a:pt x="359" y="86"/>
                </a:cubicBezTo>
                <a:cubicBezTo>
                  <a:pt x="355" y="88"/>
                  <a:pt x="354" y="93"/>
                  <a:pt x="356" y="97"/>
                </a:cubicBezTo>
                <a:cubicBezTo>
                  <a:pt x="360" y="105"/>
                  <a:pt x="361" y="114"/>
                  <a:pt x="359" y="123"/>
                </a:cubicBezTo>
                <a:cubicBezTo>
                  <a:pt x="354" y="145"/>
                  <a:pt x="332" y="159"/>
                  <a:pt x="310" y="154"/>
                </a:cubicBezTo>
                <a:cubicBezTo>
                  <a:pt x="299" y="152"/>
                  <a:pt x="289" y="146"/>
                  <a:pt x="283" y="137"/>
                </a:cubicBezTo>
                <a:cubicBezTo>
                  <a:pt x="277" y="128"/>
                  <a:pt x="275" y="117"/>
                  <a:pt x="278" y="107"/>
                </a:cubicBezTo>
                <a:cubicBezTo>
                  <a:pt x="282" y="85"/>
                  <a:pt x="304" y="71"/>
                  <a:pt x="327" y="76"/>
                </a:cubicBezTo>
                <a:cubicBezTo>
                  <a:pt x="330" y="76"/>
                  <a:pt x="333" y="77"/>
                  <a:pt x="336" y="79"/>
                </a:cubicBezTo>
                <a:cubicBezTo>
                  <a:pt x="340" y="80"/>
                  <a:pt x="345" y="79"/>
                  <a:pt x="347" y="75"/>
                </a:cubicBezTo>
                <a:cubicBezTo>
                  <a:pt x="349" y="71"/>
                  <a:pt x="347" y="66"/>
                  <a:pt x="343" y="64"/>
                </a:cubicBezTo>
                <a:cubicBezTo>
                  <a:pt x="339" y="62"/>
                  <a:pt x="335" y="61"/>
                  <a:pt x="330" y="60"/>
                </a:cubicBezTo>
                <a:cubicBezTo>
                  <a:pt x="314" y="57"/>
                  <a:pt x="299" y="60"/>
                  <a:pt x="286" y="68"/>
                </a:cubicBezTo>
                <a:cubicBezTo>
                  <a:pt x="201" y="42"/>
                  <a:pt x="201" y="42"/>
                  <a:pt x="201" y="42"/>
                </a:cubicBezTo>
                <a:cubicBezTo>
                  <a:pt x="199" y="35"/>
                  <a:pt x="195" y="28"/>
                  <a:pt x="190" y="22"/>
                </a:cubicBezTo>
                <a:cubicBezTo>
                  <a:pt x="181" y="10"/>
                  <a:pt x="167" y="3"/>
                  <a:pt x="151" y="2"/>
                </a:cubicBezTo>
                <a:cubicBezTo>
                  <a:pt x="136" y="0"/>
                  <a:pt x="122" y="5"/>
                  <a:pt x="111" y="13"/>
                </a:cubicBezTo>
                <a:cubicBezTo>
                  <a:pt x="103" y="9"/>
                  <a:pt x="91" y="5"/>
                  <a:pt x="70" y="4"/>
                </a:cubicBezTo>
                <a:cubicBezTo>
                  <a:pt x="21" y="3"/>
                  <a:pt x="3" y="40"/>
                  <a:pt x="2" y="42"/>
                </a:cubicBezTo>
                <a:cubicBezTo>
                  <a:pt x="0" y="45"/>
                  <a:pt x="1" y="48"/>
                  <a:pt x="3" y="51"/>
                </a:cubicBezTo>
                <a:cubicBezTo>
                  <a:pt x="16" y="64"/>
                  <a:pt x="16" y="64"/>
                  <a:pt x="16" y="64"/>
                </a:cubicBezTo>
                <a:cubicBezTo>
                  <a:pt x="19" y="67"/>
                  <a:pt x="24" y="67"/>
                  <a:pt x="27" y="64"/>
                </a:cubicBezTo>
                <a:cubicBezTo>
                  <a:pt x="27" y="64"/>
                  <a:pt x="47" y="47"/>
                  <a:pt x="69" y="47"/>
                </a:cubicBezTo>
                <a:cubicBezTo>
                  <a:pt x="70" y="47"/>
                  <a:pt x="70" y="47"/>
                  <a:pt x="70" y="47"/>
                </a:cubicBezTo>
                <a:cubicBezTo>
                  <a:pt x="77" y="47"/>
                  <a:pt x="84" y="49"/>
                  <a:pt x="90" y="53"/>
                </a:cubicBezTo>
                <a:cubicBezTo>
                  <a:pt x="89" y="63"/>
                  <a:pt x="91" y="74"/>
                  <a:pt x="96" y="83"/>
                </a:cubicBezTo>
                <a:cubicBezTo>
                  <a:pt x="92" y="88"/>
                  <a:pt x="86" y="93"/>
                  <a:pt x="79" y="96"/>
                </a:cubicBezTo>
                <a:cubicBezTo>
                  <a:pt x="74" y="98"/>
                  <a:pt x="67" y="99"/>
                  <a:pt x="60" y="99"/>
                </a:cubicBezTo>
                <a:cubicBezTo>
                  <a:pt x="46" y="99"/>
                  <a:pt x="33" y="95"/>
                  <a:pt x="33" y="95"/>
                </a:cubicBezTo>
                <a:cubicBezTo>
                  <a:pt x="29" y="93"/>
                  <a:pt x="25" y="95"/>
                  <a:pt x="23" y="99"/>
                </a:cubicBezTo>
                <a:cubicBezTo>
                  <a:pt x="16" y="116"/>
                  <a:pt x="16" y="116"/>
                  <a:pt x="16" y="116"/>
                </a:cubicBezTo>
                <a:cubicBezTo>
                  <a:pt x="15" y="119"/>
                  <a:pt x="15" y="123"/>
                  <a:pt x="18" y="125"/>
                </a:cubicBezTo>
                <a:cubicBezTo>
                  <a:pt x="19" y="126"/>
                  <a:pt x="36" y="142"/>
                  <a:pt x="65" y="142"/>
                </a:cubicBezTo>
                <a:cubicBezTo>
                  <a:pt x="75" y="142"/>
                  <a:pt x="85" y="140"/>
                  <a:pt x="95" y="136"/>
                </a:cubicBezTo>
                <a:cubicBezTo>
                  <a:pt x="116" y="127"/>
                  <a:pt x="127" y="118"/>
                  <a:pt x="132" y="111"/>
                </a:cubicBezTo>
                <a:cubicBezTo>
                  <a:pt x="135" y="111"/>
                  <a:pt x="138" y="112"/>
                  <a:pt x="141" y="112"/>
                </a:cubicBezTo>
                <a:cubicBezTo>
                  <a:pt x="143" y="112"/>
                  <a:pt x="144" y="113"/>
                  <a:pt x="146" y="113"/>
                </a:cubicBezTo>
                <a:cubicBezTo>
                  <a:pt x="146" y="113"/>
                  <a:pt x="146" y="113"/>
                  <a:pt x="146" y="113"/>
                </a:cubicBezTo>
                <a:cubicBezTo>
                  <a:pt x="157" y="113"/>
                  <a:pt x="167" y="110"/>
                  <a:pt x="176" y="104"/>
                </a:cubicBezTo>
                <a:cubicBezTo>
                  <a:pt x="264" y="132"/>
                  <a:pt x="264" y="132"/>
                  <a:pt x="264" y="132"/>
                </a:cubicBezTo>
                <a:cubicBezTo>
                  <a:pt x="264" y="134"/>
                  <a:pt x="264" y="135"/>
                  <a:pt x="265" y="136"/>
                </a:cubicBezTo>
                <a:cubicBezTo>
                  <a:pt x="213" y="207"/>
                  <a:pt x="213" y="207"/>
                  <a:pt x="213" y="207"/>
                </a:cubicBezTo>
                <a:cubicBezTo>
                  <a:pt x="182" y="208"/>
                  <a:pt x="157" y="233"/>
                  <a:pt x="157" y="263"/>
                </a:cubicBezTo>
                <a:cubicBezTo>
                  <a:pt x="157" y="270"/>
                  <a:pt x="158" y="276"/>
                  <a:pt x="161" y="282"/>
                </a:cubicBezTo>
                <a:cubicBezTo>
                  <a:pt x="95" y="364"/>
                  <a:pt x="95" y="364"/>
                  <a:pt x="95" y="364"/>
                </a:cubicBezTo>
                <a:cubicBezTo>
                  <a:pt x="90" y="370"/>
                  <a:pt x="89" y="379"/>
                  <a:pt x="92" y="386"/>
                </a:cubicBezTo>
                <a:cubicBezTo>
                  <a:pt x="94" y="391"/>
                  <a:pt x="100" y="395"/>
                  <a:pt x="106" y="395"/>
                </a:cubicBezTo>
                <a:cubicBezTo>
                  <a:pt x="324" y="395"/>
                  <a:pt x="324" y="395"/>
                  <a:pt x="324" y="395"/>
                </a:cubicBezTo>
                <a:cubicBezTo>
                  <a:pt x="330" y="395"/>
                  <a:pt x="335" y="391"/>
                  <a:pt x="338" y="386"/>
                </a:cubicBezTo>
                <a:cubicBezTo>
                  <a:pt x="341" y="379"/>
                  <a:pt x="340" y="370"/>
                  <a:pt x="335" y="364"/>
                </a:cubicBezTo>
                <a:cubicBezTo>
                  <a:pt x="269" y="282"/>
                  <a:pt x="269" y="282"/>
                  <a:pt x="269" y="282"/>
                </a:cubicBezTo>
                <a:cubicBezTo>
                  <a:pt x="271" y="276"/>
                  <a:pt x="273" y="270"/>
                  <a:pt x="273" y="263"/>
                </a:cubicBezTo>
                <a:cubicBezTo>
                  <a:pt x="273" y="257"/>
                  <a:pt x="272" y="251"/>
                  <a:pt x="270" y="246"/>
                </a:cubicBezTo>
                <a:cubicBezTo>
                  <a:pt x="324" y="171"/>
                  <a:pt x="324" y="171"/>
                  <a:pt x="324" y="171"/>
                </a:cubicBezTo>
                <a:cubicBezTo>
                  <a:pt x="348" y="169"/>
                  <a:pt x="369" y="151"/>
                  <a:pt x="375" y="127"/>
                </a:cubicBezTo>
                <a:cubicBezTo>
                  <a:pt x="378" y="114"/>
                  <a:pt x="376" y="101"/>
                  <a:pt x="370" y="90"/>
                </a:cubicBezTo>
                <a:close/>
                <a:moveTo>
                  <a:pt x="93" y="37"/>
                </a:moveTo>
                <a:cubicBezTo>
                  <a:pt x="87" y="33"/>
                  <a:pt x="79" y="31"/>
                  <a:pt x="70" y="31"/>
                </a:cubicBezTo>
                <a:cubicBezTo>
                  <a:pt x="69" y="31"/>
                  <a:pt x="69" y="31"/>
                  <a:pt x="69" y="31"/>
                </a:cubicBezTo>
                <a:cubicBezTo>
                  <a:pt x="49" y="31"/>
                  <a:pt x="31" y="41"/>
                  <a:pt x="23" y="47"/>
                </a:cubicBezTo>
                <a:cubicBezTo>
                  <a:pt x="19" y="44"/>
                  <a:pt x="19" y="44"/>
                  <a:pt x="19" y="44"/>
                </a:cubicBezTo>
                <a:cubicBezTo>
                  <a:pt x="25" y="36"/>
                  <a:pt x="40" y="20"/>
                  <a:pt x="70" y="20"/>
                </a:cubicBezTo>
                <a:cubicBezTo>
                  <a:pt x="84" y="21"/>
                  <a:pt x="93" y="23"/>
                  <a:pt x="100" y="25"/>
                </a:cubicBezTo>
                <a:cubicBezTo>
                  <a:pt x="97" y="29"/>
                  <a:pt x="95" y="32"/>
                  <a:pt x="93" y="37"/>
                </a:cubicBezTo>
                <a:close/>
                <a:moveTo>
                  <a:pt x="89" y="121"/>
                </a:moveTo>
                <a:cubicBezTo>
                  <a:pt x="81" y="124"/>
                  <a:pt x="73" y="126"/>
                  <a:pt x="65" y="126"/>
                </a:cubicBezTo>
                <a:cubicBezTo>
                  <a:pt x="50" y="126"/>
                  <a:pt x="39" y="120"/>
                  <a:pt x="33" y="116"/>
                </a:cubicBezTo>
                <a:cubicBezTo>
                  <a:pt x="35" y="112"/>
                  <a:pt x="35" y="112"/>
                  <a:pt x="35" y="112"/>
                </a:cubicBezTo>
                <a:cubicBezTo>
                  <a:pt x="41" y="114"/>
                  <a:pt x="50" y="115"/>
                  <a:pt x="60" y="115"/>
                </a:cubicBezTo>
                <a:cubicBezTo>
                  <a:pt x="69" y="115"/>
                  <a:pt x="78" y="114"/>
                  <a:pt x="85" y="111"/>
                </a:cubicBezTo>
                <a:cubicBezTo>
                  <a:pt x="94" y="107"/>
                  <a:pt x="101" y="102"/>
                  <a:pt x="106" y="96"/>
                </a:cubicBezTo>
                <a:cubicBezTo>
                  <a:pt x="109" y="99"/>
                  <a:pt x="113" y="102"/>
                  <a:pt x="117" y="104"/>
                </a:cubicBezTo>
                <a:cubicBezTo>
                  <a:pt x="112" y="109"/>
                  <a:pt x="104" y="115"/>
                  <a:pt x="89" y="121"/>
                </a:cubicBezTo>
                <a:close/>
                <a:moveTo>
                  <a:pt x="187" y="61"/>
                </a:moveTo>
                <a:cubicBezTo>
                  <a:pt x="185" y="82"/>
                  <a:pt x="165" y="98"/>
                  <a:pt x="142" y="96"/>
                </a:cubicBezTo>
                <a:cubicBezTo>
                  <a:pt x="131" y="95"/>
                  <a:pt x="121" y="90"/>
                  <a:pt x="114" y="82"/>
                </a:cubicBezTo>
                <a:cubicBezTo>
                  <a:pt x="108" y="74"/>
                  <a:pt x="105" y="64"/>
                  <a:pt x="106" y="53"/>
                </a:cubicBezTo>
                <a:cubicBezTo>
                  <a:pt x="107" y="33"/>
                  <a:pt x="125" y="18"/>
                  <a:pt x="146" y="18"/>
                </a:cubicBezTo>
                <a:cubicBezTo>
                  <a:pt x="147" y="18"/>
                  <a:pt x="149" y="18"/>
                  <a:pt x="150" y="18"/>
                </a:cubicBezTo>
                <a:cubicBezTo>
                  <a:pt x="161" y="19"/>
                  <a:pt x="171" y="24"/>
                  <a:pt x="178" y="32"/>
                </a:cubicBezTo>
                <a:cubicBezTo>
                  <a:pt x="185" y="40"/>
                  <a:pt x="188" y="50"/>
                  <a:pt x="187" y="61"/>
                </a:cubicBezTo>
                <a:close/>
                <a:moveTo>
                  <a:pt x="262" y="103"/>
                </a:moveTo>
                <a:cubicBezTo>
                  <a:pt x="261" y="107"/>
                  <a:pt x="261" y="111"/>
                  <a:pt x="261" y="115"/>
                </a:cubicBezTo>
                <a:cubicBezTo>
                  <a:pt x="190" y="92"/>
                  <a:pt x="190" y="92"/>
                  <a:pt x="190" y="92"/>
                </a:cubicBezTo>
                <a:cubicBezTo>
                  <a:pt x="197" y="84"/>
                  <a:pt x="202" y="74"/>
                  <a:pt x="203" y="62"/>
                </a:cubicBezTo>
                <a:cubicBezTo>
                  <a:pt x="203" y="61"/>
                  <a:pt x="203" y="60"/>
                  <a:pt x="203" y="59"/>
                </a:cubicBezTo>
                <a:cubicBezTo>
                  <a:pt x="273" y="81"/>
                  <a:pt x="273" y="81"/>
                  <a:pt x="273" y="81"/>
                </a:cubicBezTo>
                <a:cubicBezTo>
                  <a:pt x="268" y="87"/>
                  <a:pt x="264" y="95"/>
                  <a:pt x="262" y="103"/>
                </a:cubicBezTo>
                <a:close/>
                <a:moveTo>
                  <a:pt x="215" y="223"/>
                </a:moveTo>
                <a:cubicBezTo>
                  <a:pt x="238" y="223"/>
                  <a:pt x="257" y="241"/>
                  <a:pt x="257" y="263"/>
                </a:cubicBezTo>
                <a:cubicBezTo>
                  <a:pt x="257" y="286"/>
                  <a:pt x="238" y="304"/>
                  <a:pt x="215" y="304"/>
                </a:cubicBezTo>
                <a:cubicBezTo>
                  <a:pt x="192" y="304"/>
                  <a:pt x="173" y="286"/>
                  <a:pt x="173" y="263"/>
                </a:cubicBezTo>
                <a:cubicBezTo>
                  <a:pt x="173" y="241"/>
                  <a:pt x="192" y="223"/>
                  <a:pt x="215" y="223"/>
                </a:cubicBezTo>
                <a:close/>
                <a:moveTo>
                  <a:pt x="323" y="374"/>
                </a:moveTo>
                <a:cubicBezTo>
                  <a:pt x="324" y="376"/>
                  <a:pt x="324" y="378"/>
                  <a:pt x="324" y="379"/>
                </a:cubicBezTo>
                <a:cubicBezTo>
                  <a:pt x="106" y="379"/>
                  <a:pt x="106" y="379"/>
                  <a:pt x="106" y="379"/>
                </a:cubicBezTo>
                <a:cubicBezTo>
                  <a:pt x="106" y="378"/>
                  <a:pt x="106" y="376"/>
                  <a:pt x="107" y="374"/>
                </a:cubicBezTo>
                <a:cubicBezTo>
                  <a:pt x="169" y="297"/>
                  <a:pt x="169" y="297"/>
                  <a:pt x="169" y="297"/>
                </a:cubicBezTo>
                <a:cubicBezTo>
                  <a:pt x="179" y="311"/>
                  <a:pt x="196" y="320"/>
                  <a:pt x="215" y="320"/>
                </a:cubicBezTo>
                <a:cubicBezTo>
                  <a:pt x="234" y="320"/>
                  <a:pt x="250" y="311"/>
                  <a:pt x="261" y="297"/>
                </a:cubicBezTo>
                <a:lnTo>
                  <a:pt x="323" y="374"/>
                </a:lnTo>
                <a:close/>
                <a:moveTo>
                  <a:pt x="261" y="230"/>
                </a:moveTo>
                <a:cubicBezTo>
                  <a:pt x="254" y="220"/>
                  <a:pt x="244" y="213"/>
                  <a:pt x="232" y="210"/>
                </a:cubicBezTo>
                <a:cubicBezTo>
                  <a:pt x="274" y="151"/>
                  <a:pt x="274" y="151"/>
                  <a:pt x="274" y="151"/>
                </a:cubicBezTo>
                <a:cubicBezTo>
                  <a:pt x="282" y="160"/>
                  <a:pt x="293" y="167"/>
                  <a:pt x="305" y="170"/>
                </a:cubicBezTo>
                <a:lnTo>
                  <a:pt x="261" y="230"/>
                </a:lnTo>
                <a:close/>
              </a:path>
            </a:pathLst>
          </a:custGeom>
          <a:solidFill>
            <a:schemeClr val="tx2"/>
          </a:solidFill>
          <a:ln w="12700">
            <a:noFill/>
          </a:ln>
        </p:spPr>
        <p:txBody>
          <a:bodyPr lIns="91422" tIns="45718" rIns="91422" bIns="45718"/>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400" b="0" i="0" u="none" strike="noStrike" kern="1200" cap="none" spc="0" normalizeH="0" baseline="0" noProof="0">
              <a:ln>
                <a:noFill/>
              </a:ln>
              <a:solidFill>
                <a:srgbClr val="575A5B"/>
              </a:solidFill>
              <a:effectLst/>
              <a:uLnTx/>
              <a:uFillTx/>
              <a:ea typeface="+mn-ea"/>
              <a:cs typeface="+mn-cs"/>
            </a:endParaRPr>
          </a:p>
        </p:txBody>
      </p:sp>
      <p:sp>
        <p:nvSpPr>
          <p:cNvPr id="27" name="Sexhörning 63"/>
          <p:cNvSpPr/>
          <p:nvPr/>
        </p:nvSpPr>
        <p:spPr bwMode="auto">
          <a:xfrm>
            <a:off x="8401130" y="4538328"/>
            <a:ext cx="572942" cy="443110"/>
          </a:xfrm>
          <a:prstGeom prst="hexagon">
            <a:avLst/>
          </a:prstGeom>
          <a:solidFill>
            <a:schemeClr val="bg1">
              <a:alpha val="11000"/>
            </a:schemeClr>
          </a:solidFill>
          <a:ln w="6350" cap="flat" cmpd="sng" algn="ctr">
            <a:solidFill>
              <a:schemeClr val="tx2"/>
            </a:solidFill>
            <a:prstDash val="solid"/>
            <a:round/>
            <a:headEnd type="none" w="med" len="med"/>
            <a:tailEnd type="none" w="med" len="med"/>
          </a:ln>
          <a:effectLst/>
        </p:spPr>
        <p:txBody>
          <a:bodyPr vert="horz" wrap="none" lIns="71988" tIns="45718" rIns="71988" bIns="45718" numCol="1" rtlCol="0" anchor="t" anchorCtr="0" compatLnSpc="1">
            <a:prstTxWarp prst="textNoShape">
              <a:avLst/>
            </a:prstTxWarp>
          </a:bodyPr>
          <a:lstStyle/>
          <a:p>
            <a:pPr marL="0" marR="0" lvl="0" indent="0" algn="l" defTabSz="914196" rtl="0" eaLnBrk="1" fontAlgn="base" latinLnBrk="0" hangingPunct="1">
              <a:lnSpc>
                <a:spcPct val="100000"/>
              </a:lnSpc>
              <a:spcBef>
                <a:spcPct val="50000"/>
              </a:spcBef>
              <a:spcAft>
                <a:spcPct val="0"/>
              </a:spcAft>
              <a:buClrTx/>
              <a:buSzTx/>
              <a:buFontTx/>
              <a:buNone/>
              <a:tabLst/>
              <a:defRPr/>
            </a:pPr>
            <a:endParaRPr kumimoji="0" lang="sv-SE" sz="1400" b="0" i="0" u="none" strike="noStrike" kern="1200" cap="none" spc="0" normalizeH="0" baseline="0" noProof="0">
              <a:ln>
                <a:noFill/>
              </a:ln>
              <a:solidFill>
                <a:srgbClr val="575A5B"/>
              </a:solidFill>
              <a:effectLst/>
              <a:uLnTx/>
              <a:uFillTx/>
              <a:ea typeface="+mn-ea"/>
              <a:cs typeface="+mn-cs"/>
            </a:endParaRPr>
          </a:p>
        </p:txBody>
      </p:sp>
      <p:sp>
        <p:nvSpPr>
          <p:cNvPr id="24" name="Freeform 6"/>
          <p:cNvSpPr>
            <a:spLocks noChangeAspect="1" noEditPoints="1"/>
          </p:cNvSpPr>
          <p:nvPr/>
        </p:nvSpPr>
        <p:spPr bwMode="auto">
          <a:xfrm>
            <a:off x="8968583" y="4336710"/>
            <a:ext cx="381714" cy="361559"/>
          </a:xfrm>
          <a:custGeom>
            <a:avLst/>
            <a:gdLst>
              <a:gd name="T0" fmla="*/ 2147483647 w 394"/>
              <a:gd name="T1" fmla="*/ 2147483647 h 395"/>
              <a:gd name="T2" fmla="*/ 2147483647 w 394"/>
              <a:gd name="T3" fmla="*/ 2147483647 h 395"/>
              <a:gd name="T4" fmla="*/ 2147483647 w 394"/>
              <a:gd name="T5" fmla="*/ 2147483647 h 395"/>
              <a:gd name="T6" fmla="*/ 2147483647 w 394"/>
              <a:gd name="T7" fmla="*/ 2147483647 h 395"/>
              <a:gd name="T8" fmla="*/ 2147483647 w 394"/>
              <a:gd name="T9" fmla="*/ 0 h 395"/>
              <a:gd name="T10" fmla="*/ 2147483647 w 394"/>
              <a:gd name="T11" fmla="*/ 2147483647 h 395"/>
              <a:gd name="T12" fmla="*/ 2147483647 w 394"/>
              <a:gd name="T13" fmla="*/ 2147483647 h 395"/>
              <a:gd name="T14" fmla="*/ 2147483647 w 394"/>
              <a:gd name="T15" fmla="*/ 2147483647 h 395"/>
              <a:gd name="T16" fmla="*/ 2147483647 w 394"/>
              <a:gd name="T17" fmla="*/ 2147483647 h 395"/>
              <a:gd name="T18" fmla="*/ 2147483647 w 394"/>
              <a:gd name="T19" fmla="*/ 2147483647 h 395"/>
              <a:gd name="T20" fmla="*/ 2147483647 w 394"/>
              <a:gd name="T21" fmla="*/ 2147483647 h 395"/>
              <a:gd name="T22" fmla="*/ 2147483647 w 394"/>
              <a:gd name="T23" fmla="*/ 2147483647 h 395"/>
              <a:gd name="T24" fmla="*/ 2147483647 w 394"/>
              <a:gd name="T25" fmla="*/ 2147483647 h 395"/>
              <a:gd name="T26" fmla="*/ 2147483647 w 394"/>
              <a:gd name="T27" fmla="*/ 2147483647 h 395"/>
              <a:gd name="T28" fmla="*/ 2147483647 w 394"/>
              <a:gd name="T29" fmla="*/ 2147483647 h 395"/>
              <a:gd name="T30" fmla="*/ 2147483647 w 394"/>
              <a:gd name="T31" fmla="*/ 2147483647 h 395"/>
              <a:gd name="T32" fmla="*/ 2147483647 w 394"/>
              <a:gd name="T33" fmla="*/ 2147483647 h 395"/>
              <a:gd name="T34" fmla="*/ 2147483647 w 394"/>
              <a:gd name="T35" fmla="*/ 2147483647 h 395"/>
              <a:gd name="T36" fmla="*/ 2147483647 w 394"/>
              <a:gd name="T37" fmla="*/ 2147483647 h 395"/>
              <a:gd name="T38" fmla="*/ 2147483647 w 394"/>
              <a:gd name="T39" fmla="*/ 2147483647 h 395"/>
              <a:gd name="T40" fmla="*/ 2147483647 w 394"/>
              <a:gd name="T41" fmla="*/ 2147483647 h 395"/>
              <a:gd name="T42" fmla="*/ 2147483647 w 394"/>
              <a:gd name="T43" fmla="*/ 2147483647 h 395"/>
              <a:gd name="T44" fmla="*/ 2147483647 w 394"/>
              <a:gd name="T45" fmla="*/ 2147483647 h 395"/>
              <a:gd name="T46" fmla="*/ 2147483647 w 394"/>
              <a:gd name="T47" fmla="*/ 2147483647 h 395"/>
              <a:gd name="T48" fmla="*/ 2147483647 w 394"/>
              <a:gd name="T49" fmla="*/ 2147483647 h 395"/>
              <a:gd name="T50" fmla="*/ 2147483647 w 394"/>
              <a:gd name="T51" fmla="*/ 2147483647 h 395"/>
              <a:gd name="T52" fmla="*/ 2147483647 w 394"/>
              <a:gd name="T53" fmla="*/ 2147483647 h 395"/>
              <a:gd name="T54" fmla="*/ 2147483647 w 394"/>
              <a:gd name="T55" fmla="*/ 2147483647 h 395"/>
              <a:gd name="T56" fmla="*/ 2147483647 w 394"/>
              <a:gd name="T57" fmla="*/ 2147483647 h 395"/>
              <a:gd name="T58" fmla="*/ 2147483647 w 394"/>
              <a:gd name="T59" fmla="*/ 2147483647 h 395"/>
              <a:gd name="T60" fmla="*/ 2147483647 w 394"/>
              <a:gd name="T61" fmla="*/ 2147483647 h 395"/>
              <a:gd name="T62" fmla="*/ 2147483647 w 394"/>
              <a:gd name="T63" fmla="*/ 2147483647 h 395"/>
              <a:gd name="T64" fmla="*/ 2147483647 w 394"/>
              <a:gd name="T65" fmla="*/ 2147483647 h 395"/>
              <a:gd name="T66" fmla="*/ 2147483647 w 394"/>
              <a:gd name="T67" fmla="*/ 2147483647 h 395"/>
              <a:gd name="T68" fmla="*/ 2147483647 w 394"/>
              <a:gd name="T69" fmla="*/ 2147483647 h 395"/>
              <a:gd name="T70" fmla="*/ 2147483647 w 394"/>
              <a:gd name="T71" fmla="*/ 2147483647 h 395"/>
              <a:gd name="T72" fmla="*/ 2147483647 w 394"/>
              <a:gd name="T73" fmla="*/ 2147483647 h 395"/>
              <a:gd name="T74" fmla="*/ 2147483647 w 394"/>
              <a:gd name="T75" fmla="*/ 2147483647 h 395"/>
              <a:gd name="T76" fmla="*/ 2147483647 w 394"/>
              <a:gd name="T77" fmla="*/ 2147483647 h 395"/>
              <a:gd name="T78" fmla="*/ 2147483647 w 394"/>
              <a:gd name="T79" fmla="*/ 2147483647 h 395"/>
              <a:gd name="T80" fmla="*/ 2147483647 w 394"/>
              <a:gd name="T81" fmla="*/ 2147483647 h 395"/>
              <a:gd name="T82" fmla="*/ 2147483647 w 394"/>
              <a:gd name="T83" fmla="*/ 2147483647 h 395"/>
              <a:gd name="T84" fmla="*/ 2147483647 w 394"/>
              <a:gd name="T85" fmla="*/ 2147483647 h 395"/>
              <a:gd name="T86" fmla="*/ 2147483647 w 394"/>
              <a:gd name="T87" fmla="*/ 2147483647 h 395"/>
              <a:gd name="T88" fmla="*/ 2147483647 w 394"/>
              <a:gd name="T89" fmla="*/ 2147483647 h 395"/>
              <a:gd name="T90" fmla="*/ 2147483647 w 394"/>
              <a:gd name="T91" fmla="*/ 2147483647 h 395"/>
              <a:gd name="T92" fmla="*/ 2147483647 w 394"/>
              <a:gd name="T93" fmla="*/ 2147483647 h 395"/>
              <a:gd name="T94" fmla="*/ 2147483647 w 394"/>
              <a:gd name="T95" fmla="*/ 2147483647 h 395"/>
              <a:gd name="T96" fmla="*/ 2147483647 w 394"/>
              <a:gd name="T97" fmla="*/ 2147483647 h 395"/>
              <a:gd name="T98" fmla="*/ 2147483647 w 394"/>
              <a:gd name="T99" fmla="*/ 2147483647 h 395"/>
              <a:gd name="T100" fmla="*/ 2147483647 w 394"/>
              <a:gd name="T101" fmla="*/ 2147483647 h 395"/>
              <a:gd name="T102" fmla="*/ 2147483647 w 394"/>
              <a:gd name="T103" fmla="*/ 2147483647 h 395"/>
              <a:gd name="T104" fmla="*/ 2147483647 w 394"/>
              <a:gd name="T105" fmla="*/ 2147483647 h 395"/>
              <a:gd name="T106" fmla="*/ 2147483647 w 394"/>
              <a:gd name="T107" fmla="*/ 2147483647 h 395"/>
              <a:gd name="T108" fmla="*/ 2147483647 w 394"/>
              <a:gd name="T109" fmla="*/ 2147483647 h 395"/>
              <a:gd name="T110" fmla="*/ 2147483647 w 394"/>
              <a:gd name="T111" fmla="*/ 2147483647 h 395"/>
              <a:gd name="T112" fmla="*/ 2147483647 w 394"/>
              <a:gd name="T113" fmla="*/ 2147483647 h 395"/>
              <a:gd name="T114" fmla="*/ 2147483647 w 394"/>
              <a:gd name="T115" fmla="*/ 2147483647 h 395"/>
              <a:gd name="T116" fmla="*/ 2147483647 w 394"/>
              <a:gd name="T117" fmla="*/ 2147483647 h 39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94" h="395">
                <a:moveTo>
                  <a:pt x="348" y="70"/>
                </a:moveTo>
                <a:cubicBezTo>
                  <a:pt x="345" y="67"/>
                  <a:pt x="340" y="66"/>
                  <a:pt x="337" y="69"/>
                </a:cubicBezTo>
                <a:cubicBezTo>
                  <a:pt x="333" y="72"/>
                  <a:pt x="333" y="77"/>
                  <a:pt x="336" y="81"/>
                </a:cubicBezTo>
                <a:cubicBezTo>
                  <a:pt x="362" y="112"/>
                  <a:pt x="378" y="153"/>
                  <a:pt x="378" y="198"/>
                </a:cubicBezTo>
                <a:cubicBezTo>
                  <a:pt x="378" y="248"/>
                  <a:pt x="358" y="293"/>
                  <a:pt x="325" y="326"/>
                </a:cubicBezTo>
                <a:cubicBezTo>
                  <a:pt x="292" y="359"/>
                  <a:pt x="247" y="379"/>
                  <a:pt x="197" y="379"/>
                </a:cubicBezTo>
                <a:cubicBezTo>
                  <a:pt x="147" y="379"/>
                  <a:pt x="102" y="359"/>
                  <a:pt x="69" y="326"/>
                </a:cubicBezTo>
                <a:cubicBezTo>
                  <a:pt x="36" y="293"/>
                  <a:pt x="16" y="248"/>
                  <a:pt x="16" y="198"/>
                </a:cubicBezTo>
                <a:cubicBezTo>
                  <a:pt x="16" y="147"/>
                  <a:pt x="36" y="102"/>
                  <a:pt x="69" y="69"/>
                </a:cubicBezTo>
                <a:cubicBezTo>
                  <a:pt x="102" y="37"/>
                  <a:pt x="147" y="16"/>
                  <a:pt x="197" y="16"/>
                </a:cubicBezTo>
                <a:cubicBezTo>
                  <a:pt x="242" y="16"/>
                  <a:pt x="282" y="32"/>
                  <a:pt x="314" y="59"/>
                </a:cubicBezTo>
                <a:cubicBezTo>
                  <a:pt x="317" y="62"/>
                  <a:pt x="322" y="61"/>
                  <a:pt x="325" y="58"/>
                </a:cubicBezTo>
                <a:cubicBezTo>
                  <a:pt x="328" y="55"/>
                  <a:pt x="328" y="50"/>
                  <a:pt x="324" y="47"/>
                </a:cubicBezTo>
                <a:cubicBezTo>
                  <a:pt x="324" y="47"/>
                  <a:pt x="324" y="47"/>
                  <a:pt x="324" y="47"/>
                </a:cubicBezTo>
                <a:cubicBezTo>
                  <a:pt x="290" y="18"/>
                  <a:pt x="245" y="0"/>
                  <a:pt x="197" y="0"/>
                </a:cubicBezTo>
                <a:cubicBezTo>
                  <a:pt x="88" y="0"/>
                  <a:pt x="0" y="89"/>
                  <a:pt x="0" y="198"/>
                </a:cubicBezTo>
                <a:cubicBezTo>
                  <a:pt x="0" y="307"/>
                  <a:pt x="88" y="395"/>
                  <a:pt x="197" y="395"/>
                </a:cubicBezTo>
                <a:cubicBezTo>
                  <a:pt x="306" y="395"/>
                  <a:pt x="394" y="307"/>
                  <a:pt x="394" y="198"/>
                </a:cubicBezTo>
                <a:cubicBezTo>
                  <a:pt x="394" y="149"/>
                  <a:pt x="377" y="105"/>
                  <a:pt x="348" y="70"/>
                </a:cubicBezTo>
                <a:close/>
                <a:moveTo>
                  <a:pt x="327" y="103"/>
                </a:moveTo>
                <a:cubicBezTo>
                  <a:pt x="327" y="99"/>
                  <a:pt x="323" y="95"/>
                  <a:pt x="319" y="95"/>
                </a:cubicBezTo>
                <a:cubicBezTo>
                  <a:pt x="74" y="95"/>
                  <a:pt x="74" y="95"/>
                  <a:pt x="74" y="95"/>
                </a:cubicBezTo>
                <a:cubicBezTo>
                  <a:pt x="70" y="95"/>
                  <a:pt x="66" y="99"/>
                  <a:pt x="66" y="103"/>
                </a:cubicBezTo>
                <a:cubicBezTo>
                  <a:pt x="66" y="107"/>
                  <a:pt x="70" y="111"/>
                  <a:pt x="74" y="111"/>
                </a:cubicBezTo>
                <a:cubicBezTo>
                  <a:pt x="319" y="111"/>
                  <a:pt x="319" y="111"/>
                  <a:pt x="319" y="111"/>
                </a:cubicBezTo>
                <a:cubicBezTo>
                  <a:pt x="323" y="111"/>
                  <a:pt x="327" y="107"/>
                  <a:pt x="327" y="103"/>
                </a:cubicBezTo>
                <a:close/>
                <a:moveTo>
                  <a:pt x="245" y="149"/>
                </a:moveTo>
                <a:cubicBezTo>
                  <a:pt x="239" y="149"/>
                  <a:pt x="234" y="154"/>
                  <a:pt x="234" y="159"/>
                </a:cubicBezTo>
                <a:cubicBezTo>
                  <a:pt x="234" y="236"/>
                  <a:pt x="234" y="236"/>
                  <a:pt x="234" y="236"/>
                </a:cubicBezTo>
                <a:cubicBezTo>
                  <a:pt x="234" y="242"/>
                  <a:pt x="239" y="246"/>
                  <a:pt x="245" y="246"/>
                </a:cubicBezTo>
                <a:cubicBezTo>
                  <a:pt x="282" y="246"/>
                  <a:pt x="282" y="246"/>
                  <a:pt x="282" y="246"/>
                </a:cubicBezTo>
                <a:cubicBezTo>
                  <a:pt x="288" y="246"/>
                  <a:pt x="292" y="242"/>
                  <a:pt x="292" y="236"/>
                </a:cubicBezTo>
                <a:cubicBezTo>
                  <a:pt x="292" y="159"/>
                  <a:pt x="292" y="159"/>
                  <a:pt x="292" y="159"/>
                </a:cubicBezTo>
                <a:cubicBezTo>
                  <a:pt x="292" y="154"/>
                  <a:pt x="288" y="149"/>
                  <a:pt x="282" y="149"/>
                </a:cubicBezTo>
                <a:lnTo>
                  <a:pt x="245" y="149"/>
                </a:lnTo>
                <a:close/>
                <a:moveTo>
                  <a:pt x="284" y="210"/>
                </a:moveTo>
                <a:cubicBezTo>
                  <a:pt x="284" y="219"/>
                  <a:pt x="277" y="224"/>
                  <a:pt x="269" y="226"/>
                </a:cubicBezTo>
                <a:cubicBezTo>
                  <a:pt x="268" y="226"/>
                  <a:pt x="267" y="226"/>
                  <a:pt x="267" y="226"/>
                </a:cubicBezTo>
                <a:cubicBezTo>
                  <a:pt x="266" y="226"/>
                  <a:pt x="264" y="225"/>
                  <a:pt x="264" y="223"/>
                </a:cubicBezTo>
                <a:cubicBezTo>
                  <a:pt x="264" y="222"/>
                  <a:pt x="265" y="221"/>
                  <a:pt x="267" y="221"/>
                </a:cubicBezTo>
                <a:cubicBezTo>
                  <a:pt x="273" y="220"/>
                  <a:pt x="278" y="216"/>
                  <a:pt x="278" y="210"/>
                </a:cubicBezTo>
                <a:cubicBezTo>
                  <a:pt x="278" y="204"/>
                  <a:pt x="273" y="199"/>
                  <a:pt x="262" y="199"/>
                </a:cubicBezTo>
                <a:cubicBezTo>
                  <a:pt x="253" y="199"/>
                  <a:pt x="248" y="204"/>
                  <a:pt x="248" y="210"/>
                </a:cubicBezTo>
                <a:cubicBezTo>
                  <a:pt x="248" y="217"/>
                  <a:pt x="253" y="220"/>
                  <a:pt x="260" y="221"/>
                </a:cubicBezTo>
                <a:cubicBezTo>
                  <a:pt x="261" y="221"/>
                  <a:pt x="262" y="222"/>
                  <a:pt x="262" y="223"/>
                </a:cubicBezTo>
                <a:cubicBezTo>
                  <a:pt x="262" y="225"/>
                  <a:pt x="261" y="226"/>
                  <a:pt x="259" y="226"/>
                </a:cubicBezTo>
                <a:cubicBezTo>
                  <a:pt x="259" y="226"/>
                  <a:pt x="258" y="226"/>
                  <a:pt x="258" y="226"/>
                </a:cubicBezTo>
                <a:cubicBezTo>
                  <a:pt x="249" y="224"/>
                  <a:pt x="242" y="219"/>
                  <a:pt x="242" y="210"/>
                </a:cubicBezTo>
                <a:cubicBezTo>
                  <a:pt x="242" y="203"/>
                  <a:pt x="247" y="198"/>
                  <a:pt x="253" y="196"/>
                </a:cubicBezTo>
                <a:cubicBezTo>
                  <a:pt x="253" y="196"/>
                  <a:pt x="253" y="196"/>
                  <a:pt x="253" y="196"/>
                </a:cubicBezTo>
                <a:cubicBezTo>
                  <a:pt x="247" y="195"/>
                  <a:pt x="244" y="191"/>
                  <a:pt x="244" y="184"/>
                </a:cubicBezTo>
                <a:cubicBezTo>
                  <a:pt x="244" y="176"/>
                  <a:pt x="248" y="171"/>
                  <a:pt x="258" y="169"/>
                </a:cubicBezTo>
                <a:cubicBezTo>
                  <a:pt x="258" y="169"/>
                  <a:pt x="259" y="169"/>
                  <a:pt x="259" y="169"/>
                </a:cubicBezTo>
                <a:cubicBezTo>
                  <a:pt x="261" y="169"/>
                  <a:pt x="262" y="170"/>
                  <a:pt x="262" y="172"/>
                </a:cubicBezTo>
                <a:cubicBezTo>
                  <a:pt x="262" y="173"/>
                  <a:pt x="261" y="174"/>
                  <a:pt x="260" y="174"/>
                </a:cubicBezTo>
                <a:cubicBezTo>
                  <a:pt x="253" y="175"/>
                  <a:pt x="249" y="178"/>
                  <a:pt x="249" y="184"/>
                </a:cubicBezTo>
                <a:cubicBezTo>
                  <a:pt x="249" y="190"/>
                  <a:pt x="254" y="194"/>
                  <a:pt x="264" y="194"/>
                </a:cubicBezTo>
                <a:cubicBezTo>
                  <a:pt x="271" y="194"/>
                  <a:pt x="277" y="190"/>
                  <a:pt x="277" y="184"/>
                </a:cubicBezTo>
                <a:cubicBezTo>
                  <a:pt x="277" y="178"/>
                  <a:pt x="273" y="175"/>
                  <a:pt x="267" y="174"/>
                </a:cubicBezTo>
                <a:cubicBezTo>
                  <a:pt x="265" y="174"/>
                  <a:pt x="264" y="173"/>
                  <a:pt x="264" y="172"/>
                </a:cubicBezTo>
                <a:cubicBezTo>
                  <a:pt x="264" y="170"/>
                  <a:pt x="266" y="169"/>
                  <a:pt x="267" y="169"/>
                </a:cubicBezTo>
                <a:cubicBezTo>
                  <a:pt x="267" y="169"/>
                  <a:pt x="268" y="169"/>
                  <a:pt x="269" y="169"/>
                </a:cubicBezTo>
                <a:cubicBezTo>
                  <a:pt x="278" y="171"/>
                  <a:pt x="282" y="177"/>
                  <a:pt x="282" y="184"/>
                </a:cubicBezTo>
                <a:cubicBezTo>
                  <a:pt x="282" y="190"/>
                  <a:pt x="279" y="194"/>
                  <a:pt x="274" y="196"/>
                </a:cubicBezTo>
                <a:cubicBezTo>
                  <a:pt x="274" y="196"/>
                  <a:pt x="274" y="196"/>
                  <a:pt x="274" y="196"/>
                </a:cubicBezTo>
                <a:cubicBezTo>
                  <a:pt x="279" y="198"/>
                  <a:pt x="283" y="203"/>
                  <a:pt x="284" y="210"/>
                </a:cubicBezTo>
                <a:close/>
                <a:moveTo>
                  <a:pt x="113" y="149"/>
                </a:moveTo>
                <a:cubicBezTo>
                  <a:pt x="107" y="149"/>
                  <a:pt x="102" y="154"/>
                  <a:pt x="102" y="159"/>
                </a:cubicBezTo>
                <a:cubicBezTo>
                  <a:pt x="102" y="236"/>
                  <a:pt x="102" y="236"/>
                  <a:pt x="102" y="236"/>
                </a:cubicBezTo>
                <a:cubicBezTo>
                  <a:pt x="102" y="242"/>
                  <a:pt x="107" y="246"/>
                  <a:pt x="113" y="246"/>
                </a:cubicBezTo>
                <a:cubicBezTo>
                  <a:pt x="150" y="246"/>
                  <a:pt x="150" y="246"/>
                  <a:pt x="150" y="246"/>
                </a:cubicBezTo>
                <a:cubicBezTo>
                  <a:pt x="156" y="246"/>
                  <a:pt x="161" y="242"/>
                  <a:pt x="161" y="236"/>
                </a:cubicBezTo>
                <a:cubicBezTo>
                  <a:pt x="161" y="159"/>
                  <a:pt x="161" y="159"/>
                  <a:pt x="161" y="159"/>
                </a:cubicBezTo>
                <a:cubicBezTo>
                  <a:pt x="161" y="154"/>
                  <a:pt x="156" y="149"/>
                  <a:pt x="150" y="149"/>
                </a:cubicBezTo>
                <a:lnTo>
                  <a:pt x="113" y="149"/>
                </a:lnTo>
                <a:close/>
                <a:moveTo>
                  <a:pt x="116" y="226"/>
                </a:moveTo>
                <a:cubicBezTo>
                  <a:pt x="114" y="226"/>
                  <a:pt x="113" y="225"/>
                  <a:pt x="113" y="223"/>
                </a:cubicBezTo>
                <a:cubicBezTo>
                  <a:pt x="113" y="222"/>
                  <a:pt x="114" y="220"/>
                  <a:pt x="116" y="220"/>
                </a:cubicBezTo>
                <a:cubicBezTo>
                  <a:pt x="133" y="221"/>
                  <a:pt x="144" y="215"/>
                  <a:pt x="144" y="204"/>
                </a:cubicBezTo>
                <a:cubicBezTo>
                  <a:pt x="144" y="198"/>
                  <a:pt x="140" y="194"/>
                  <a:pt x="133" y="194"/>
                </a:cubicBezTo>
                <a:cubicBezTo>
                  <a:pt x="126" y="194"/>
                  <a:pt x="122" y="196"/>
                  <a:pt x="120" y="198"/>
                </a:cubicBezTo>
                <a:cubicBezTo>
                  <a:pt x="116" y="199"/>
                  <a:pt x="115" y="197"/>
                  <a:pt x="115" y="195"/>
                </a:cubicBezTo>
                <a:cubicBezTo>
                  <a:pt x="115" y="174"/>
                  <a:pt x="115" y="174"/>
                  <a:pt x="115" y="174"/>
                </a:cubicBezTo>
                <a:cubicBezTo>
                  <a:pt x="115" y="171"/>
                  <a:pt x="117" y="170"/>
                  <a:pt x="120" y="170"/>
                </a:cubicBezTo>
                <a:cubicBezTo>
                  <a:pt x="144" y="169"/>
                  <a:pt x="144" y="169"/>
                  <a:pt x="144" y="169"/>
                </a:cubicBezTo>
                <a:cubicBezTo>
                  <a:pt x="145" y="169"/>
                  <a:pt x="147" y="171"/>
                  <a:pt x="147" y="172"/>
                </a:cubicBezTo>
                <a:cubicBezTo>
                  <a:pt x="147" y="174"/>
                  <a:pt x="145" y="175"/>
                  <a:pt x="144" y="175"/>
                </a:cubicBezTo>
                <a:cubicBezTo>
                  <a:pt x="120" y="175"/>
                  <a:pt x="120" y="175"/>
                  <a:pt x="120" y="175"/>
                </a:cubicBezTo>
                <a:cubicBezTo>
                  <a:pt x="120" y="192"/>
                  <a:pt x="120" y="192"/>
                  <a:pt x="120" y="192"/>
                </a:cubicBezTo>
                <a:cubicBezTo>
                  <a:pt x="123" y="190"/>
                  <a:pt x="127" y="189"/>
                  <a:pt x="133" y="189"/>
                </a:cubicBezTo>
                <a:cubicBezTo>
                  <a:pt x="143" y="189"/>
                  <a:pt x="150" y="195"/>
                  <a:pt x="150" y="204"/>
                </a:cubicBezTo>
                <a:cubicBezTo>
                  <a:pt x="150" y="218"/>
                  <a:pt x="137" y="227"/>
                  <a:pt x="116" y="226"/>
                </a:cubicBezTo>
                <a:close/>
                <a:moveTo>
                  <a:pt x="74" y="300"/>
                </a:moveTo>
                <a:cubicBezTo>
                  <a:pt x="319" y="300"/>
                  <a:pt x="319" y="300"/>
                  <a:pt x="319" y="300"/>
                </a:cubicBezTo>
                <a:cubicBezTo>
                  <a:pt x="323" y="300"/>
                  <a:pt x="327" y="297"/>
                  <a:pt x="327" y="292"/>
                </a:cubicBezTo>
                <a:cubicBezTo>
                  <a:pt x="327" y="288"/>
                  <a:pt x="323" y="284"/>
                  <a:pt x="319" y="284"/>
                </a:cubicBezTo>
                <a:cubicBezTo>
                  <a:pt x="74" y="284"/>
                  <a:pt x="74" y="284"/>
                  <a:pt x="74" y="284"/>
                </a:cubicBezTo>
                <a:cubicBezTo>
                  <a:pt x="70" y="284"/>
                  <a:pt x="66" y="288"/>
                  <a:pt x="66" y="292"/>
                </a:cubicBezTo>
                <a:cubicBezTo>
                  <a:pt x="66" y="297"/>
                  <a:pt x="70" y="300"/>
                  <a:pt x="74" y="300"/>
                </a:cubicBezTo>
                <a:close/>
                <a:moveTo>
                  <a:pt x="37" y="159"/>
                </a:moveTo>
                <a:cubicBezTo>
                  <a:pt x="37" y="236"/>
                  <a:pt x="37" y="236"/>
                  <a:pt x="37" y="236"/>
                </a:cubicBezTo>
                <a:cubicBezTo>
                  <a:pt x="37" y="242"/>
                  <a:pt x="41" y="246"/>
                  <a:pt x="47" y="246"/>
                </a:cubicBezTo>
                <a:cubicBezTo>
                  <a:pt x="84" y="246"/>
                  <a:pt x="84" y="246"/>
                  <a:pt x="84" y="246"/>
                </a:cubicBezTo>
                <a:cubicBezTo>
                  <a:pt x="90" y="246"/>
                  <a:pt x="95" y="242"/>
                  <a:pt x="95" y="236"/>
                </a:cubicBezTo>
                <a:cubicBezTo>
                  <a:pt x="95" y="159"/>
                  <a:pt x="95" y="159"/>
                  <a:pt x="95" y="159"/>
                </a:cubicBezTo>
                <a:cubicBezTo>
                  <a:pt x="95" y="154"/>
                  <a:pt x="90" y="149"/>
                  <a:pt x="84" y="149"/>
                </a:cubicBezTo>
                <a:cubicBezTo>
                  <a:pt x="47" y="149"/>
                  <a:pt x="47" y="149"/>
                  <a:pt x="47" y="149"/>
                </a:cubicBezTo>
                <a:cubicBezTo>
                  <a:pt x="41" y="149"/>
                  <a:pt x="37" y="154"/>
                  <a:pt x="37" y="159"/>
                </a:cubicBezTo>
                <a:close/>
                <a:moveTo>
                  <a:pt x="65" y="175"/>
                </a:moveTo>
                <a:cubicBezTo>
                  <a:pt x="59" y="175"/>
                  <a:pt x="55" y="177"/>
                  <a:pt x="53" y="181"/>
                </a:cubicBezTo>
                <a:cubicBezTo>
                  <a:pt x="53" y="181"/>
                  <a:pt x="52" y="182"/>
                  <a:pt x="51" y="182"/>
                </a:cubicBezTo>
                <a:cubicBezTo>
                  <a:pt x="50" y="182"/>
                  <a:pt x="48" y="181"/>
                  <a:pt x="48" y="180"/>
                </a:cubicBezTo>
                <a:cubicBezTo>
                  <a:pt x="47" y="179"/>
                  <a:pt x="48" y="178"/>
                  <a:pt x="48" y="178"/>
                </a:cubicBezTo>
                <a:cubicBezTo>
                  <a:pt x="51" y="174"/>
                  <a:pt x="56" y="169"/>
                  <a:pt x="65" y="169"/>
                </a:cubicBezTo>
                <a:cubicBezTo>
                  <a:pt x="77" y="169"/>
                  <a:pt x="83" y="176"/>
                  <a:pt x="83" y="184"/>
                </a:cubicBezTo>
                <a:cubicBezTo>
                  <a:pt x="83" y="193"/>
                  <a:pt x="78" y="197"/>
                  <a:pt x="65" y="206"/>
                </a:cubicBezTo>
                <a:cubicBezTo>
                  <a:pt x="57" y="212"/>
                  <a:pt x="53" y="216"/>
                  <a:pt x="53" y="220"/>
                </a:cubicBezTo>
                <a:cubicBezTo>
                  <a:pt x="81" y="220"/>
                  <a:pt x="81" y="220"/>
                  <a:pt x="81" y="220"/>
                </a:cubicBezTo>
                <a:cubicBezTo>
                  <a:pt x="83" y="220"/>
                  <a:pt x="84" y="222"/>
                  <a:pt x="84" y="223"/>
                </a:cubicBezTo>
                <a:cubicBezTo>
                  <a:pt x="84" y="225"/>
                  <a:pt x="83" y="226"/>
                  <a:pt x="81" y="226"/>
                </a:cubicBezTo>
                <a:cubicBezTo>
                  <a:pt x="52" y="226"/>
                  <a:pt x="52" y="226"/>
                  <a:pt x="52" y="226"/>
                </a:cubicBezTo>
                <a:cubicBezTo>
                  <a:pt x="49" y="226"/>
                  <a:pt x="48" y="224"/>
                  <a:pt x="48" y="222"/>
                </a:cubicBezTo>
                <a:cubicBezTo>
                  <a:pt x="48" y="215"/>
                  <a:pt x="51" y="209"/>
                  <a:pt x="60" y="203"/>
                </a:cubicBezTo>
                <a:cubicBezTo>
                  <a:pt x="73" y="194"/>
                  <a:pt x="77" y="191"/>
                  <a:pt x="77" y="184"/>
                </a:cubicBezTo>
                <a:cubicBezTo>
                  <a:pt x="77" y="180"/>
                  <a:pt x="74" y="175"/>
                  <a:pt x="65" y="175"/>
                </a:cubicBezTo>
                <a:close/>
                <a:moveTo>
                  <a:pt x="179" y="149"/>
                </a:moveTo>
                <a:cubicBezTo>
                  <a:pt x="173" y="149"/>
                  <a:pt x="168" y="154"/>
                  <a:pt x="168" y="159"/>
                </a:cubicBezTo>
                <a:cubicBezTo>
                  <a:pt x="168" y="236"/>
                  <a:pt x="168" y="236"/>
                  <a:pt x="168" y="236"/>
                </a:cubicBezTo>
                <a:cubicBezTo>
                  <a:pt x="168" y="242"/>
                  <a:pt x="173" y="246"/>
                  <a:pt x="179" y="246"/>
                </a:cubicBezTo>
                <a:cubicBezTo>
                  <a:pt x="216" y="246"/>
                  <a:pt x="216" y="246"/>
                  <a:pt x="216" y="246"/>
                </a:cubicBezTo>
                <a:cubicBezTo>
                  <a:pt x="222" y="246"/>
                  <a:pt x="226" y="242"/>
                  <a:pt x="226" y="236"/>
                </a:cubicBezTo>
                <a:cubicBezTo>
                  <a:pt x="226" y="159"/>
                  <a:pt x="226" y="159"/>
                  <a:pt x="226" y="159"/>
                </a:cubicBezTo>
                <a:cubicBezTo>
                  <a:pt x="226" y="154"/>
                  <a:pt x="222" y="149"/>
                  <a:pt x="216" y="149"/>
                </a:cubicBezTo>
                <a:lnTo>
                  <a:pt x="179" y="149"/>
                </a:lnTo>
                <a:close/>
                <a:moveTo>
                  <a:pt x="182" y="226"/>
                </a:moveTo>
                <a:cubicBezTo>
                  <a:pt x="180" y="226"/>
                  <a:pt x="179" y="225"/>
                  <a:pt x="179" y="223"/>
                </a:cubicBezTo>
                <a:cubicBezTo>
                  <a:pt x="179" y="221"/>
                  <a:pt x="180" y="220"/>
                  <a:pt x="182" y="220"/>
                </a:cubicBezTo>
                <a:cubicBezTo>
                  <a:pt x="199" y="221"/>
                  <a:pt x="210" y="216"/>
                  <a:pt x="210" y="205"/>
                </a:cubicBezTo>
                <a:cubicBezTo>
                  <a:pt x="210" y="199"/>
                  <a:pt x="205" y="195"/>
                  <a:pt x="198" y="195"/>
                </a:cubicBezTo>
                <a:cubicBezTo>
                  <a:pt x="195" y="195"/>
                  <a:pt x="194" y="196"/>
                  <a:pt x="193" y="196"/>
                </a:cubicBezTo>
                <a:cubicBezTo>
                  <a:pt x="191" y="196"/>
                  <a:pt x="190" y="194"/>
                  <a:pt x="190" y="193"/>
                </a:cubicBezTo>
                <a:cubicBezTo>
                  <a:pt x="190" y="192"/>
                  <a:pt x="190" y="192"/>
                  <a:pt x="191" y="191"/>
                </a:cubicBezTo>
                <a:cubicBezTo>
                  <a:pt x="205" y="175"/>
                  <a:pt x="205" y="175"/>
                  <a:pt x="205" y="175"/>
                </a:cubicBezTo>
                <a:cubicBezTo>
                  <a:pt x="182" y="175"/>
                  <a:pt x="182" y="175"/>
                  <a:pt x="182" y="175"/>
                </a:cubicBezTo>
                <a:cubicBezTo>
                  <a:pt x="180" y="175"/>
                  <a:pt x="179" y="174"/>
                  <a:pt x="179" y="172"/>
                </a:cubicBezTo>
                <a:cubicBezTo>
                  <a:pt x="179" y="171"/>
                  <a:pt x="180" y="169"/>
                  <a:pt x="182" y="169"/>
                </a:cubicBezTo>
                <a:cubicBezTo>
                  <a:pt x="208" y="169"/>
                  <a:pt x="208" y="169"/>
                  <a:pt x="208" y="169"/>
                </a:cubicBezTo>
                <a:cubicBezTo>
                  <a:pt x="210" y="169"/>
                  <a:pt x="212" y="171"/>
                  <a:pt x="212" y="174"/>
                </a:cubicBezTo>
                <a:cubicBezTo>
                  <a:pt x="212" y="174"/>
                  <a:pt x="212" y="175"/>
                  <a:pt x="211" y="176"/>
                </a:cubicBezTo>
                <a:cubicBezTo>
                  <a:pt x="199" y="190"/>
                  <a:pt x="199" y="190"/>
                  <a:pt x="199" y="190"/>
                </a:cubicBezTo>
                <a:cubicBezTo>
                  <a:pt x="208" y="190"/>
                  <a:pt x="216" y="196"/>
                  <a:pt x="216" y="205"/>
                </a:cubicBezTo>
                <a:cubicBezTo>
                  <a:pt x="216" y="219"/>
                  <a:pt x="203" y="227"/>
                  <a:pt x="182" y="226"/>
                </a:cubicBezTo>
                <a:close/>
                <a:moveTo>
                  <a:pt x="358" y="236"/>
                </a:moveTo>
                <a:cubicBezTo>
                  <a:pt x="358" y="159"/>
                  <a:pt x="358" y="159"/>
                  <a:pt x="358" y="159"/>
                </a:cubicBezTo>
                <a:cubicBezTo>
                  <a:pt x="358" y="154"/>
                  <a:pt x="353" y="149"/>
                  <a:pt x="348" y="149"/>
                </a:cubicBezTo>
                <a:cubicBezTo>
                  <a:pt x="310" y="149"/>
                  <a:pt x="310" y="149"/>
                  <a:pt x="310" y="149"/>
                </a:cubicBezTo>
                <a:cubicBezTo>
                  <a:pt x="305" y="149"/>
                  <a:pt x="300" y="154"/>
                  <a:pt x="300" y="159"/>
                </a:cubicBezTo>
                <a:cubicBezTo>
                  <a:pt x="300" y="236"/>
                  <a:pt x="300" y="236"/>
                  <a:pt x="300" y="236"/>
                </a:cubicBezTo>
                <a:cubicBezTo>
                  <a:pt x="300" y="242"/>
                  <a:pt x="305" y="246"/>
                  <a:pt x="310" y="246"/>
                </a:cubicBezTo>
                <a:cubicBezTo>
                  <a:pt x="348" y="246"/>
                  <a:pt x="348" y="246"/>
                  <a:pt x="348" y="246"/>
                </a:cubicBezTo>
                <a:cubicBezTo>
                  <a:pt x="353" y="246"/>
                  <a:pt x="358" y="242"/>
                  <a:pt x="358" y="236"/>
                </a:cubicBezTo>
                <a:close/>
                <a:moveTo>
                  <a:pt x="315" y="226"/>
                </a:moveTo>
                <a:cubicBezTo>
                  <a:pt x="314" y="226"/>
                  <a:pt x="313" y="225"/>
                  <a:pt x="312" y="224"/>
                </a:cubicBezTo>
                <a:cubicBezTo>
                  <a:pt x="312" y="222"/>
                  <a:pt x="314" y="221"/>
                  <a:pt x="315" y="221"/>
                </a:cubicBezTo>
                <a:cubicBezTo>
                  <a:pt x="334" y="221"/>
                  <a:pt x="343" y="216"/>
                  <a:pt x="343" y="197"/>
                </a:cubicBezTo>
                <a:cubicBezTo>
                  <a:pt x="343" y="194"/>
                  <a:pt x="343" y="191"/>
                  <a:pt x="343" y="189"/>
                </a:cubicBezTo>
                <a:cubicBezTo>
                  <a:pt x="342" y="179"/>
                  <a:pt x="338" y="174"/>
                  <a:pt x="328" y="174"/>
                </a:cubicBezTo>
                <a:cubicBezTo>
                  <a:pt x="319" y="174"/>
                  <a:pt x="315" y="179"/>
                  <a:pt x="315" y="187"/>
                </a:cubicBezTo>
                <a:cubicBezTo>
                  <a:pt x="315" y="196"/>
                  <a:pt x="318" y="200"/>
                  <a:pt x="328" y="200"/>
                </a:cubicBezTo>
                <a:cubicBezTo>
                  <a:pt x="330" y="200"/>
                  <a:pt x="332" y="199"/>
                  <a:pt x="336" y="198"/>
                </a:cubicBezTo>
                <a:cubicBezTo>
                  <a:pt x="338" y="198"/>
                  <a:pt x="339" y="199"/>
                  <a:pt x="339" y="200"/>
                </a:cubicBezTo>
                <a:cubicBezTo>
                  <a:pt x="340" y="202"/>
                  <a:pt x="339" y="203"/>
                  <a:pt x="337" y="204"/>
                </a:cubicBezTo>
                <a:cubicBezTo>
                  <a:pt x="334" y="204"/>
                  <a:pt x="332" y="205"/>
                  <a:pt x="328" y="205"/>
                </a:cubicBezTo>
                <a:cubicBezTo>
                  <a:pt x="316" y="205"/>
                  <a:pt x="309" y="199"/>
                  <a:pt x="309" y="188"/>
                </a:cubicBezTo>
                <a:cubicBezTo>
                  <a:pt x="309" y="178"/>
                  <a:pt x="316" y="169"/>
                  <a:pt x="328" y="169"/>
                </a:cubicBezTo>
                <a:cubicBezTo>
                  <a:pt x="341" y="169"/>
                  <a:pt x="348" y="176"/>
                  <a:pt x="349" y="189"/>
                </a:cubicBezTo>
                <a:cubicBezTo>
                  <a:pt x="349" y="191"/>
                  <a:pt x="349" y="193"/>
                  <a:pt x="349" y="197"/>
                </a:cubicBezTo>
                <a:cubicBezTo>
                  <a:pt x="348" y="219"/>
                  <a:pt x="337" y="226"/>
                  <a:pt x="315" y="226"/>
                </a:cubicBezTo>
                <a:close/>
              </a:path>
            </a:pathLst>
          </a:custGeom>
          <a:solidFill>
            <a:schemeClr val="tx2"/>
          </a:solidFill>
          <a:ln w="12700">
            <a:noFill/>
          </a:ln>
        </p:spPr>
        <p:txBody>
          <a:bodyPr lIns="91422" tIns="45718" rIns="91422" bIns="45718"/>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400" b="0" i="0" u="none" strike="noStrike" kern="1200" cap="none" spc="0" normalizeH="0" baseline="0" noProof="0">
              <a:ln>
                <a:noFill/>
              </a:ln>
              <a:solidFill>
                <a:srgbClr val="575A5B"/>
              </a:solidFill>
              <a:effectLst/>
              <a:uLnTx/>
              <a:uFillTx/>
              <a:ea typeface="+mn-ea"/>
              <a:cs typeface="+mn-cs"/>
            </a:endParaRPr>
          </a:p>
        </p:txBody>
      </p:sp>
      <p:sp>
        <p:nvSpPr>
          <p:cNvPr id="25" name="Sexhörning 63"/>
          <p:cNvSpPr/>
          <p:nvPr/>
        </p:nvSpPr>
        <p:spPr bwMode="auto">
          <a:xfrm>
            <a:off x="8876229" y="4307433"/>
            <a:ext cx="572942" cy="443110"/>
          </a:xfrm>
          <a:prstGeom prst="hexagon">
            <a:avLst/>
          </a:prstGeom>
          <a:solidFill>
            <a:schemeClr val="bg1">
              <a:alpha val="11000"/>
            </a:schemeClr>
          </a:solidFill>
          <a:ln w="6350" cap="flat" cmpd="sng" algn="ctr">
            <a:solidFill>
              <a:schemeClr val="tx2"/>
            </a:solidFill>
            <a:prstDash val="solid"/>
            <a:round/>
            <a:headEnd type="none" w="med" len="med"/>
            <a:tailEnd type="none" w="med" len="med"/>
          </a:ln>
          <a:effectLst/>
        </p:spPr>
        <p:txBody>
          <a:bodyPr vert="horz" wrap="none" lIns="71988" tIns="45718" rIns="71988" bIns="45718" numCol="1" rtlCol="0" anchor="t" anchorCtr="0" compatLnSpc="1">
            <a:prstTxWarp prst="textNoShape">
              <a:avLst/>
            </a:prstTxWarp>
          </a:bodyPr>
          <a:lstStyle/>
          <a:p>
            <a:pPr marL="0" marR="0" lvl="0" indent="0" algn="l" defTabSz="914196" rtl="0" eaLnBrk="1" fontAlgn="base" latinLnBrk="0" hangingPunct="1">
              <a:lnSpc>
                <a:spcPct val="100000"/>
              </a:lnSpc>
              <a:spcBef>
                <a:spcPct val="50000"/>
              </a:spcBef>
              <a:spcAft>
                <a:spcPct val="0"/>
              </a:spcAft>
              <a:buClrTx/>
              <a:buSzTx/>
              <a:buFontTx/>
              <a:buNone/>
              <a:tabLst/>
              <a:defRPr/>
            </a:pPr>
            <a:endParaRPr kumimoji="0" lang="sv-SE" sz="1400" b="0" i="0" u="none" strike="noStrike" kern="1200" cap="none" spc="0" normalizeH="0" baseline="0" noProof="0">
              <a:ln>
                <a:noFill/>
              </a:ln>
              <a:solidFill>
                <a:srgbClr val="575A5B"/>
              </a:solidFill>
              <a:effectLst/>
              <a:uLnTx/>
              <a:uFillTx/>
              <a:ea typeface="+mn-ea"/>
              <a:cs typeface="+mn-cs"/>
            </a:endParaRPr>
          </a:p>
        </p:txBody>
      </p:sp>
      <p:sp>
        <p:nvSpPr>
          <p:cNvPr id="19" name="Freeform 18"/>
          <p:cNvSpPr/>
          <p:nvPr/>
        </p:nvSpPr>
        <p:spPr bwMode="auto">
          <a:xfrm>
            <a:off x="8600938" y="3270472"/>
            <a:ext cx="314117" cy="729613"/>
          </a:xfrm>
          <a:custGeom>
            <a:avLst/>
            <a:gdLst>
              <a:gd name="connsiteX0" fmla="*/ 369102 w 369102"/>
              <a:gd name="connsiteY0" fmla="*/ 0 h 906088"/>
              <a:gd name="connsiteX1" fmla="*/ 3342 w 369102"/>
              <a:gd name="connsiteY1" fmla="*/ 274320 h 906088"/>
              <a:gd name="connsiteX2" fmla="*/ 177909 w 369102"/>
              <a:gd name="connsiteY2" fmla="*/ 906088 h 906088"/>
              <a:gd name="connsiteX3" fmla="*/ 177909 w 369102"/>
              <a:gd name="connsiteY3" fmla="*/ 906088 h 906088"/>
            </a:gdLst>
            <a:ahLst/>
            <a:cxnLst>
              <a:cxn ang="0">
                <a:pos x="connsiteX0" y="connsiteY0"/>
              </a:cxn>
              <a:cxn ang="0">
                <a:pos x="connsiteX1" y="connsiteY1"/>
              </a:cxn>
              <a:cxn ang="0">
                <a:pos x="connsiteX2" y="connsiteY2"/>
              </a:cxn>
              <a:cxn ang="0">
                <a:pos x="connsiteX3" y="connsiteY3"/>
              </a:cxn>
            </a:cxnLst>
            <a:rect l="l" t="t" r="r" b="b"/>
            <a:pathLst>
              <a:path w="369102" h="906088">
                <a:moveTo>
                  <a:pt x="369102" y="0"/>
                </a:moveTo>
                <a:cubicBezTo>
                  <a:pt x="202154" y="61652"/>
                  <a:pt x="35207" y="123305"/>
                  <a:pt x="3342" y="274320"/>
                </a:cubicBezTo>
                <a:cubicBezTo>
                  <a:pt x="-28523" y="425335"/>
                  <a:pt x="177909" y="906088"/>
                  <a:pt x="177909" y="906088"/>
                </a:cubicBezTo>
                <a:lnTo>
                  <a:pt x="177909" y="906088"/>
                </a:lnTo>
              </a:path>
            </a:pathLst>
          </a:custGeom>
          <a:noFill/>
          <a:ln w="12700" cap="flat" cmpd="sng" algn="ctr">
            <a:solidFill>
              <a:schemeClr val="tx2"/>
            </a:solidFill>
            <a:prstDash val="solid"/>
            <a:round/>
            <a:headEnd type="stealth" w="lg" len="lg"/>
            <a:tailEnd type="stealth" w="lg" len="lg"/>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sv-SE" sz="1400" b="0" i="0" u="none" strike="noStrike" kern="1200" cap="none" spc="0" normalizeH="0" baseline="0" noProof="0">
              <a:ln>
                <a:noFill/>
              </a:ln>
              <a:solidFill>
                <a:srgbClr val="575A5B"/>
              </a:solidFill>
              <a:effectLst/>
              <a:uLnTx/>
              <a:uFillTx/>
              <a:ea typeface="+mn-ea"/>
              <a:cs typeface="+mn-cs"/>
            </a:endParaRPr>
          </a:p>
        </p:txBody>
      </p:sp>
      <p:sp>
        <p:nvSpPr>
          <p:cNvPr id="20" name="Freeform 19"/>
          <p:cNvSpPr/>
          <p:nvPr/>
        </p:nvSpPr>
        <p:spPr bwMode="auto">
          <a:xfrm flipH="1">
            <a:off x="7793675" y="3279393"/>
            <a:ext cx="314394" cy="729613"/>
          </a:xfrm>
          <a:custGeom>
            <a:avLst/>
            <a:gdLst>
              <a:gd name="connsiteX0" fmla="*/ 369102 w 369102"/>
              <a:gd name="connsiteY0" fmla="*/ 0 h 906088"/>
              <a:gd name="connsiteX1" fmla="*/ 3342 w 369102"/>
              <a:gd name="connsiteY1" fmla="*/ 274320 h 906088"/>
              <a:gd name="connsiteX2" fmla="*/ 177909 w 369102"/>
              <a:gd name="connsiteY2" fmla="*/ 906088 h 906088"/>
              <a:gd name="connsiteX3" fmla="*/ 177909 w 369102"/>
              <a:gd name="connsiteY3" fmla="*/ 906088 h 906088"/>
            </a:gdLst>
            <a:ahLst/>
            <a:cxnLst>
              <a:cxn ang="0">
                <a:pos x="connsiteX0" y="connsiteY0"/>
              </a:cxn>
              <a:cxn ang="0">
                <a:pos x="connsiteX1" y="connsiteY1"/>
              </a:cxn>
              <a:cxn ang="0">
                <a:pos x="connsiteX2" y="connsiteY2"/>
              </a:cxn>
              <a:cxn ang="0">
                <a:pos x="connsiteX3" y="connsiteY3"/>
              </a:cxn>
            </a:cxnLst>
            <a:rect l="l" t="t" r="r" b="b"/>
            <a:pathLst>
              <a:path w="369102" h="906088">
                <a:moveTo>
                  <a:pt x="369102" y="0"/>
                </a:moveTo>
                <a:cubicBezTo>
                  <a:pt x="202154" y="61652"/>
                  <a:pt x="35207" y="123305"/>
                  <a:pt x="3342" y="274320"/>
                </a:cubicBezTo>
                <a:cubicBezTo>
                  <a:pt x="-28523" y="425335"/>
                  <a:pt x="177909" y="906088"/>
                  <a:pt x="177909" y="906088"/>
                </a:cubicBezTo>
                <a:lnTo>
                  <a:pt x="177909" y="906088"/>
                </a:lnTo>
              </a:path>
            </a:pathLst>
          </a:custGeom>
          <a:noFill/>
          <a:ln w="12700" cap="flat" cmpd="sng" algn="ctr">
            <a:solidFill>
              <a:schemeClr val="tx2"/>
            </a:solidFill>
            <a:prstDash val="solid"/>
            <a:round/>
            <a:headEnd type="stealth" w="lg" len="lg"/>
            <a:tailEnd type="stealth" w="lg" len="lg"/>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sv-SE" sz="1400" b="0" i="0" u="none" strike="noStrike" kern="1200" cap="none" spc="0" normalizeH="0" baseline="0" noProof="0">
              <a:ln>
                <a:noFill/>
              </a:ln>
              <a:solidFill>
                <a:srgbClr val="575A5B"/>
              </a:solidFill>
              <a:effectLst/>
              <a:uLnTx/>
              <a:uFillTx/>
              <a:ea typeface="+mn-ea"/>
              <a:cs typeface="+mn-cs"/>
            </a:endParaRPr>
          </a:p>
        </p:txBody>
      </p:sp>
      <p:sp>
        <p:nvSpPr>
          <p:cNvPr id="22" name="Freeform 21"/>
          <p:cNvSpPr>
            <a:spLocks noChangeAspect="1" noEditPoints="1"/>
          </p:cNvSpPr>
          <p:nvPr/>
        </p:nvSpPr>
        <p:spPr bwMode="auto">
          <a:xfrm>
            <a:off x="8235080" y="2868084"/>
            <a:ext cx="255898" cy="347451"/>
          </a:xfrm>
          <a:custGeom>
            <a:avLst/>
            <a:gdLst>
              <a:gd name="T0" fmla="*/ 30066 w 409"/>
              <a:gd name="T1" fmla="*/ 4322 h 589"/>
              <a:gd name="T2" fmla="*/ 27138 w 409"/>
              <a:gd name="T3" fmla="*/ 0 h 589"/>
              <a:gd name="T4" fmla="*/ 0 w 409"/>
              <a:gd name="T5" fmla="*/ 2921 h 589"/>
              <a:gd name="T6" fmla="*/ 2924 w 409"/>
              <a:gd name="T7" fmla="*/ 43270 h 589"/>
              <a:gd name="T8" fmla="*/ 30066 w 409"/>
              <a:gd name="T9" fmla="*/ 40346 h 589"/>
              <a:gd name="T10" fmla="*/ 29471 w 409"/>
              <a:gd name="T11" fmla="*/ 6095 h 589"/>
              <a:gd name="T12" fmla="*/ 28878 w 409"/>
              <a:gd name="T13" fmla="*/ 40346 h 589"/>
              <a:gd name="T14" fmla="*/ 2924 w 409"/>
              <a:gd name="T15" fmla="*/ 42080 h 589"/>
              <a:gd name="T16" fmla="*/ 1188 w 409"/>
              <a:gd name="T17" fmla="*/ 2921 h 589"/>
              <a:gd name="T18" fmla="*/ 27138 w 409"/>
              <a:gd name="T19" fmla="*/ 1188 h 589"/>
              <a:gd name="T20" fmla="*/ 28878 w 409"/>
              <a:gd name="T21" fmla="*/ 4322 h 589"/>
              <a:gd name="T22" fmla="*/ 10806 w 409"/>
              <a:gd name="T23" fmla="*/ 15119 h 589"/>
              <a:gd name="T24" fmla="*/ 19698 w 409"/>
              <a:gd name="T25" fmla="*/ 14831 h 589"/>
              <a:gd name="T26" fmla="*/ 15496 w 409"/>
              <a:gd name="T27" fmla="*/ 5873 h 589"/>
              <a:gd name="T28" fmla="*/ 14464 w 409"/>
              <a:gd name="T29" fmla="*/ 5873 h 589"/>
              <a:gd name="T30" fmla="*/ 10302 w 409"/>
              <a:gd name="T31" fmla="*/ 14831 h 589"/>
              <a:gd name="T32" fmla="*/ 14995 w 409"/>
              <a:gd name="T33" fmla="*/ 7496 h 589"/>
              <a:gd name="T34" fmla="*/ 11764 w 409"/>
              <a:gd name="T35" fmla="*/ 13960 h 589"/>
              <a:gd name="T36" fmla="*/ 6627 w 409"/>
              <a:gd name="T37" fmla="*/ 17859 h 589"/>
              <a:gd name="T38" fmla="*/ 5505 w 409"/>
              <a:gd name="T39" fmla="*/ 18940 h 589"/>
              <a:gd name="T40" fmla="*/ 5874 w 409"/>
              <a:gd name="T41" fmla="*/ 23302 h 589"/>
              <a:gd name="T42" fmla="*/ 14995 w 409"/>
              <a:gd name="T43" fmla="*/ 24608 h 589"/>
              <a:gd name="T44" fmla="*/ 23423 w 409"/>
              <a:gd name="T45" fmla="*/ 23642 h 589"/>
              <a:gd name="T46" fmla="*/ 24561 w 409"/>
              <a:gd name="T47" fmla="*/ 22549 h 589"/>
              <a:gd name="T48" fmla="*/ 24110 w 409"/>
              <a:gd name="T49" fmla="*/ 18227 h 589"/>
              <a:gd name="T50" fmla="*/ 14995 w 409"/>
              <a:gd name="T51" fmla="*/ 16888 h 589"/>
              <a:gd name="T52" fmla="*/ 6627 w 409"/>
              <a:gd name="T53" fmla="*/ 17859 h 589"/>
              <a:gd name="T54" fmla="*/ 22504 w 409"/>
              <a:gd name="T55" fmla="*/ 22773 h 589"/>
              <a:gd name="T56" fmla="*/ 8803 w 409"/>
              <a:gd name="T57" fmla="*/ 22983 h 589"/>
              <a:gd name="T58" fmla="*/ 6694 w 409"/>
              <a:gd name="T59" fmla="*/ 22393 h 589"/>
              <a:gd name="T60" fmla="*/ 7197 w 409"/>
              <a:gd name="T61" fmla="*/ 20353 h 589"/>
              <a:gd name="T62" fmla="*/ 21476 w 409"/>
              <a:gd name="T63" fmla="*/ 20652 h 589"/>
              <a:gd name="T64" fmla="*/ 23373 w 409"/>
              <a:gd name="T65" fmla="*/ 22393 h 589"/>
              <a:gd name="T66" fmla="*/ 22988 w 409"/>
              <a:gd name="T67" fmla="*/ 18940 h 589"/>
              <a:gd name="T68" fmla="*/ 22504 w 409"/>
              <a:gd name="T69" fmla="*/ 19165 h 589"/>
              <a:gd name="T70" fmla="*/ 8803 w 409"/>
              <a:gd name="T71" fmla="*/ 19465 h 589"/>
              <a:gd name="T72" fmla="*/ 6906 w 409"/>
              <a:gd name="T73" fmla="*/ 18940 h 589"/>
              <a:gd name="T74" fmla="*/ 14995 w 409"/>
              <a:gd name="T75" fmla="*/ 18071 h 58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09"/>
              <a:gd name="T115" fmla="*/ 0 h 589"/>
              <a:gd name="T116" fmla="*/ 409 w 409"/>
              <a:gd name="T117" fmla="*/ 589 h 58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09" h="589">
                <a:moveTo>
                  <a:pt x="401" y="67"/>
                </a:moveTo>
                <a:cubicBezTo>
                  <a:pt x="405" y="67"/>
                  <a:pt x="409" y="64"/>
                  <a:pt x="409" y="59"/>
                </a:cubicBezTo>
                <a:cubicBezTo>
                  <a:pt x="409" y="40"/>
                  <a:pt x="409" y="40"/>
                  <a:pt x="409" y="40"/>
                </a:cubicBezTo>
                <a:cubicBezTo>
                  <a:pt x="409" y="18"/>
                  <a:pt x="391" y="0"/>
                  <a:pt x="369" y="0"/>
                </a:cubicBezTo>
                <a:cubicBezTo>
                  <a:pt x="40" y="0"/>
                  <a:pt x="40" y="0"/>
                  <a:pt x="40" y="0"/>
                </a:cubicBezTo>
                <a:cubicBezTo>
                  <a:pt x="18" y="0"/>
                  <a:pt x="0" y="18"/>
                  <a:pt x="0" y="40"/>
                </a:cubicBezTo>
                <a:cubicBezTo>
                  <a:pt x="0" y="549"/>
                  <a:pt x="0" y="549"/>
                  <a:pt x="0" y="549"/>
                </a:cubicBezTo>
                <a:cubicBezTo>
                  <a:pt x="0" y="571"/>
                  <a:pt x="18" y="589"/>
                  <a:pt x="40" y="589"/>
                </a:cubicBezTo>
                <a:cubicBezTo>
                  <a:pt x="369" y="589"/>
                  <a:pt x="369" y="589"/>
                  <a:pt x="369" y="589"/>
                </a:cubicBezTo>
                <a:cubicBezTo>
                  <a:pt x="391" y="589"/>
                  <a:pt x="409" y="571"/>
                  <a:pt x="409" y="549"/>
                </a:cubicBezTo>
                <a:cubicBezTo>
                  <a:pt x="409" y="91"/>
                  <a:pt x="409" y="91"/>
                  <a:pt x="409" y="91"/>
                </a:cubicBezTo>
                <a:cubicBezTo>
                  <a:pt x="409" y="87"/>
                  <a:pt x="405" y="83"/>
                  <a:pt x="401" y="83"/>
                </a:cubicBezTo>
                <a:cubicBezTo>
                  <a:pt x="397" y="83"/>
                  <a:pt x="393" y="87"/>
                  <a:pt x="393" y="91"/>
                </a:cubicBezTo>
                <a:cubicBezTo>
                  <a:pt x="393" y="549"/>
                  <a:pt x="393" y="549"/>
                  <a:pt x="393" y="549"/>
                </a:cubicBezTo>
                <a:cubicBezTo>
                  <a:pt x="393" y="562"/>
                  <a:pt x="382" y="573"/>
                  <a:pt x="369" y="573"/>
                </a:cubicBezTo>
                <a:cubicBezTo>
                  <a:pt x="40" y="573"/>
                  <a:pt x="40" y="573"/>
                  <a:pt x="40" y="573"/>
                </a:cubicBezTo>
                <a:cubicBezTo>
                  <a:pt x="26" y="573"/>
                  <a:pt x="16" y="562"/>
                  <a:pt x="16" y="549"/>
                </a:cubicBezTo>
                <a:cubicBezTo>
                  <a:pt x="16" y="40"/>
                  <a:pt x="16" y="40"/>
                  <a:pt x="16" y="40"/>
                </a:cubicBezTo>
                <a:cubicBezTo>
                  <a:pt x="16" y="27"/>
                  <a:pt x="26" y="16"/>
                  <a:pt x="40" y="16"/>
                </a:cubicBezTo>
                <a:cubicBezTo>
                  <a:pt x="369" y="16"/>
                  <a:pt x="369" y="16"/>
                  <a:pt x="369" y="16"/>
                </a:cubicBezTo>
                <a:cubicBezTo>
                  <a:pt x="382" y="16"/>
                  <a:pt x="393" y="27"/>
                  <a:pt x="393" y="40"/>
                </a:cubicBezTo>
                <a:cubicBezTo>
                  <a:pt x="393" y="59"/>
                  <a:pt x="393" y="59"/>
                  <a:pt x="393" y="59"/>
                </a:cubicBezTo>
                <a:cubicBezTo>
                  <a:pt x="393" y="64"/>
                  <a:pt x="397" y="67"/>
                  <a:pt x="401" y="67"/>
                </a:cubicBezTo>
                <a:close/>
                <a:moveTo>
                  <a:pt x="147" y="206"/>
                </a:moveTo>
                <a:cubicBezTo>
                  <a:pt x="261" y="206"/>
                  <a:pt x="261" y="206"/>
                  <a:pt x="261" y="206"/>
                </a:cubicBezTo>
                <a:cubicBezTo>
                  <a:pt x="264" y="206"/>
                  <a:pt x="266" y="204"/>
                  <a:pt x="268" y="202"/>
                </a:cubicBezTo>
                <a:cubicBezTo>
                  <a:pt x="269" y="200"/>
                  <a:pt x="269" y="197"/>
                  <a:pt x="268" y="194"/>
                </a:cubicBezTo>
                <a:cubicBezTo>
                  <a:pt x="211" y="80"/>
                  <a:pt x="211" y="80"/>
                  <a:pt x="211" y="80"/>
                </a:cubicBezTo>
                <a:cubicBezTo>
                  <a:pt x="210" y="78"/>
                  <a:pt x="207" y="76"/>
                  <a:pt x="204" y="76"/>
                </a:cubicBezTo>
                <a:cubicBezTo>
                  <a:pt x="201" y="76"/>
                  <a:pt x="198" y="78"/>
                  <a:pt x="197" y="80"/>
                </a:cubicBezTo>
                <a:cubicBezTo>
                  <a:pt x="140" y="194"/>
                  <a:pt x="140" y="194"/>
                  <a:pt x="140" y="194"/>
                </a:cubicBezTo>
                <a:cubicBezTo>
                  <a:pt x="139" y="197"/>
                  <a:pt x="139" y="200"/>
                  <a:pt x="140" y="202"/>
                </a:cubicBezTo>
                <a:cubicBezTo>
                  <a:pt x="142" y="204"/>
                  <a:pt x="144" y="206"/>
                  <a:pt x="147" y="206"/>
                </a:cubicBezTo>
                <a:close/>
                <a:moveTo>
                  <a:pt x="204" y="102"/>
                </a:moveTo>
                <a:cubicBezTo>
                  <a:pt x="248" y="190"/>
                  <a:pt x="248" y="190"/>
                  <a:pt x="248" y="190"/>
                </a:cubicBezTo>
                <a:cubicBezTo>
                  <a:pt x="160" y="190"/>
                  <a:pt x="160" y="190"/>
                  <a:pt x="160" y="190"/>
                </a:cubicBezTo>
                <a:lnTo>
                  <a:pt x="204" y="102"/>
                </a:lnTo>
                <a:close/>
                <a:moveTo>
                  <a:pt x="90" y="243"/>
                </a:moveTo>
                <a:cubicBezTo>
                  <a:pt x="86" y="244"/>
                  <a:pt x="83" y="246"/>
                  <a:pt x="80" y="248"/>
                </a:cubicBezTo>
                <a:cubicBezTo>
                  <a:pt x="78" y="250"/>
                  <a:pt x="75" y="254"/>
                  <a:pt x="75" y="258"/>
                </a:cubicBezTo>
                <a:cubicBezTo>
                  <a:pt x="75" y="307"/>
                  <a:pt x="75" y="307"/>
                  <a:pt x="75" y="307"/>
                </a:cubicBezTo>
                <a:cubicBezTo>
                  <a:pt x="75" y="311"/>
                  <a:pt x="78" y="315"/>
                  <a:pt x="80" y="317"/>
                </a:cubicBezTo>
                <a:cubicBezTo>
                  <a:pt x="85" y="321"/>
                  <a:pt x="91" y="323"/>
                  <a:pt x="98" y="325"/>
                </a:cubicBezTo>
                <a:cubicBezTo>
                  <a:pt x="121" y="331"/>
                  <a:pt x="160" y="335"/>
                  <a:pt x="204" y="335"/>
                </a:cubicBezTo>
                <a:cubicBezTo>
                  <a:pt x="238" y="335"/>
                  <a:pt x="269" y="333"/>
                  <a:pt x="292" y="329"/>
                </a:cubicBezTo>
                <a:cubicBezTo>
                  <a:pt x="303" y="327"/>
                  <a:pt x="312" y="325"/>
                  <a:pt x="319" y="322"/>
                </a:cubicBezTo>
                <a:cubicBezTo>
                  <a:pt x="323" y="321"/>
                  <a:pt x="326" y="319"/>
                  <a:pt x="328" y="317"/>
                </a:cubicBezTo>
                <a:cubicBezTo>
                  <a:pt x="331" y="315"/>
                  <a:pt x="334" y="311"/>
                  <a:pt x="334" y="307"/>
                </a:cubicBezTo>
                <a:cubicBezTo>
                  <a:pt x="334" y="258"/>
                  <a:pt x="334" y="258"/>
                  <a:pt x="334" y="258"/>
                </a:cubicBezTo>
                <a:cubicBezTo>
                  <a:pt x="334" y="254"/>
                  <a:pt x="331" y="250"/>
                  <a:pt x="328" y="248"/>
                </a:cubicBezTo>
                <a:cubicBezTo>
                  <a:pt x="324" y="244"/>
                  <a:pt x="318" y="242"/>
                  <a:pt x="310" y="240"/>
                </a:cubicBezTo>
                <a:cubicBezTo>
                  <a:pt x="288" y="234"/>
                  <a:pt x="249" y="230"/>
                  <a:pt x="204" y="230"/>
                </a:cubicBezTo>
                <a:cubicBezTo>
                  <a:pt x="171" y="230"/>
                  <a:pt x="140" y="232"/>
                  <a:pt x="117" y="236"/>
                </a:cubicBezTo>
                <a:cubicBezTo>
                  <a:pt x="106" y="238"/>
                  <a:pt x="97" y="240"/>
                  <a:pt x="90" y="243"/>
                </a:cubicBezTo>
                <a:close/>
                <a:moveTo>
                  <a:pt x="318" y="305"/>
                </a:moveTo>
                <a:cubicBezTo>
                  <a:pt x="316" y="306"/>
                  <a:pt x="312" y="308"/>
                  <a:pt x="306" y="310"/>
                </a:cubicBezTo>
                <a:cubicBezTo>
                  <a:pt x="286" y="315"/>
                  <a:pt x="248" y="319"/>
                  <a:pt x="204" y="319"/>
                </a:cubicBezTo>
                <a:cubicBezTo>
                  <a:pt x="171" y="319"/>
                  <a:pt x="141" y="317"/>
                  <a:pt x="120" y="313"/>
                </a:cubicBezTo>
                <a:cubicBezTo>
                  <a:pt x="109" y="312"/>
                  <a:pt x="101" y="309"/>
                  <a:pt x="96" y="307"/>
                </a:cubicBezTo>
                <a:cubicBezTo>
                  <a:pt x="93" y="306"/>
                  <a:pt x="92" y="306"/>
                  <a:pt x="91" y="305"/>
                </a:cubicBezTo>
                <a:cubicBezTo>
                  <a:pt x="91" y="274"/>
                  <a:pt x="91" y="274"/>
                  <a:pt x="91" y="274"/>
                </a:cubicBezTo>
                <a:cubicBezTo>
                  <a:pt x="93" y="275"/>
                  <a:pt x="96" y="276"/>
                  <a:pt x="98" y="277"/>
                </a:cubicBezTo>
                <a:cubicBezTo>
                  <a:pt x="121" y="283"/>
                  <a:pt x="160" y="287"/>
                  <a:pt x="204" y="287"/>
                </a:cubicBezTo>
                <a:cubicBezTo>
                  <a:pt x="238" y="287"/>
                  <a:pt x="269" y="285"/>
                  <a:pt x="292" y="281"/>
                </a:cubicBezTo>
                <a:cubicBezTo>
                  <a:pt x="302" y="279"/>
                  <a:pt x="311" y="277"/>
                  <a:pt x="318" y="274"/>
                </a:cubicBezTo>
                <a:lnTo>
                  <a:pt x="318" y="305"/>
                </a:lnTo>
                <a:close/>
                <a:moveTo>
                  <a:pt x="289" y="252"/>
                </a:moveTo>
                <a:cubicBezTo>
                  <a:pt x="299" y="253"/>
                  <a:pt x="308" y="256"/>
                  <a:pt x="313" y="258"/>
                </a:cubicBezTo>
                <a:cubicBezTo>
                  <a:pt x="314" y="258"/>
                  <a:pt x="314" y="258"/>
                  <a:pt x="315" y="258"/>
                </a:cubicBezTo>
                <a:cubicBezTo>
                  <a:pt x="313" y="259"/>
                  <a:pt x="310" y="260"/>
                  <a:pt x="306" y="261"/>
                </a:cubicBezTo>
                <a:cubicBezTo>
                  <a:pt x="286" y="267"/>
                  <a:pt x="248" y="271"/>
                  <a:pt x="204" y="271"/>
                </a:cubicBezTo>
                <a:cubicBezTo>
                  <a:pt x="171" y="271"/>
                  <a:pt x="141" y="269"/>
                  <a:pt x="120" y="265"/>
                </a:cubicBezTo>
                <a:cubicBezTo>
                  <a:pt x="109" y="263"/>
                  <a:pt x="101" y="261"/>
                  <a:pt x="96" y="259"/>
                </a:cubicBezTo>
                <a:cubicBezTo>
                  <a:pt x="95" y="259"/>
                  <a:pt x="95" y="259"/>
                  <a:pt x="94" y="258"/>
                </a:cubicBezTo>
                <a:cubicBezTo>
                  <a:pt x="96" y="257"/>
                  <a:pt x="99" y="256"/>
                  <a:pt x="103" y="255"/>
                </a:cubicBezTo>
                <a:cubicBezTo>
                  <a:pt x="122" y="250"/>
                  <a:pt x="161" y="246"/>
                  <a:pt x="204" y="246"/>
                </a:cubicBezTo>
                <a:cubicBezTo>
                  <a:pt x="238" y="246"/>
                  <a:pt x="268" y="248"/>
                  <a:pt x="289" y="252"/>
                </a:cubicBezTo>
                <a:close/>
              </a:path>
            </a:pathLst>
          </a:custGeom>
          <a:solidFill>
            <a:schemeClr val="tx2"/>
          </a:solidFill>
          <a:ln w="9525">
            <a:noFill/>
            <a:round/>
            <a:headEnd/>
            <a:tailEnd/>
          </a:ln>
        </p:spPr>
        <p:txBody>
          <a:bodyPr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sv-SE" sz="1400" b="0" i="0" u="none" strike="noStrike" kern="1200" cap="none" spc="0" normalizeH="0" baseline="0" noProof="0">
              <a:ln>
                <a:noFill/>
              </a:ln>
              <a:solidFill>
                <a:srgbClr val="575A5B"/>
              </a:solidFill>
              <a:effectLst/>
              <a:uLnTx/>
              <a:uFillTx/>
              <a:ea typeface="+mn-ea"/>
              <a:cs typeface="+mn-cs"/>
            </a:endParaRPr>
          </a:p>
        </p:txBody>
      </p:sp>
      <p:sp>
        <p:nvSpPr>
          <p:cNvPr id="23" name="Text Box 22"/>
          <p:cNvSpPr txBox="1">
            <a:spLocks noChangeAspect="1" noChangeArrowheads="1"/>
          </p:cNvSpPr>
          <p:nvPr/>
        </p:nvSpPr>
        <p:spPr bwMode="auto">
          <a:xfrm>
            <a:off x="8252563" y="3120723"/>
            <a:ext cx="216692" cy="49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50000"/>
              </a:spcBef>
              <a:spcAft>
                <a:spcPct val="0"/>
              </a:spcAft>
              <a:defRPr sz="2000">
                <a:solidFill>
                  <a:schemeClr val="tx1"/>
                </a:solidFill>
                <a:latin typeface="Arial" pitchFamily="34" charset="0"/>
              </a:defRPr>
            </a:lvl6pPr>
            <a:lvl7pPr marL="2971800" indent="-228600" eaLnBrk="0" fontAlgn="base" hangingPunct="0">
              <a:spcBef>
                <a:spcPct val="50000"/>
              </a:spcBef>
              <a:spcAft>
                <a:spcPct val="0"/>
              </a:spcAft>
              <a:defRPr sz="2000">
                <a:solidFill>
                  <a:schemeClr val="tx1"/>
                </a:solidFill>
                <a:latin typeface="Arial" pitchFamily="34" charset="0"/>
              </a:defRPr>
            </a:lvl7pPr>
            <a:lvl8pPr marL="3429000" indent="-228600" eaLnBrk="0" fontAlgn="base" hangingPunct="0">
              <a:spcBef>
                <a:spcPct val="50000"/>
              </a:spcBef>
              <a:spcAft>
                <a:spcPct val="0"/>
              </a:spcAft>
              <a:defRPr sz="2000">
                <a:solidFill>
                  <a:schemeClr val="tx1"/>
                </a:solidFill>
                <a:latin typeface="Arial" pitchFamily="34" charset="0"/>
              </a:defRPr>
            </a:lvl8pPr>
            <a:lvl9pPr marL="3886200" indent="-228600" eaLnBrk="0" fontAlgn="base" hangingPunct="0">
              <a:spcBef>
                <a:spcPct val="50000"/>
              </a:spcBef>
              <a:spcAft>
                <a:spcPct val="0"/>
              </a:spcAft>
              <a:defRPr sz="2000">
                <a:solidFill>
                  <a:schemeClr val="tx1"/>
                </a:solidFill>
                <a:latin typeface="Arial" pitchFamily="34" charset="0"/>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altLang="sv-SE" sz="400" b="0" i="0" u="none" strike="noStrike" kern="1200" cap="none" spc="0" normalizeH="0" baseline="0" noProof="0">
                <a:ln>
                  <a:noFill/>
                </a:ln>
                <a:solidFill>
                  <a:srgbClr val="575A5B"/>
                </a:solidFill>
                <a:effectLst/>
                <a:uLnTx/>
                <a:uFillTx/>
                <a:latin typeface="+mn-lt"/>
                <a:ea typeface="+mn-ea"/>
                <a:cs typeface="+mn-cs"/>
              </a:rPr>
              <a:t>HSS</a:t>
            </a:r>
            <a:endParaRPr kumimoji="0" lang="sv-SE" altLang="sv-SE" sz="400" b="0" i="0" u="none" strike="noStrike" kern="1200" cap="none" spc="0" normalizeH="0" baseline="0" noProof="0">
              <a:ln>
                <a:noFill/>
              </a:ln>
              <a:solidFill>
                <a:srgbClr val="575A5B"/>
              </a:solidFill>
              <a:effectLst/>
              <a:uLnTx/>
              <a:uFillTx/>
              <a:latin typeface="+mn-lt"/>
              <a:ea typeface="+mn-ea"/>
              <a:cs typeface="+mn-cs"/>
            </a:endParaRPr>
          </a:p>
        </p:txBody>
      </p:sp>
      <p:sp>
        <p:nvSpPr>
          <p:cNvPr id="42" name="Left-Right Arrow 41"/>
          <p:cNvSpPr/>
          <p:nvPr/>
        </p:nvSpPr>
        <p:spPr bwMode="auto">
          <a:xfrm>
            <a:off x="7901437" y="3036150"/>
            <a:ext cx="229804" cy="132026"/>
          </a:xfrm>
          <a:prstGeom prst="leftRightArrow">
            <a:avLst/>
          </a:prstGeom>
          <a:noFill/>
          <a:ln w="12700" cap="flat" cmpd="sng" algn="ctr">
            <a:solidFill>
              <a:srgbClr val="002060"/>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sv-SE" sz="1400" b="0" i="0" u="none" strike="noStrike" kern="1200" cap="none" spc="0" normalizeH="0" baseline="0" noProof="0">
              <a:ln>
                <a:noFill/>
              </a:ln>
              <a:solidFill>
                <a:srgbClr val="575A5B"/>
              </a:solidFill>
              <a:effectLst/>
              <a:uLnTx/>
              <a:uFillTx/>
              <a:ea typeface="+mn-ea"/>
              <a:cs typeface="+mn-cs"/>
            </a:endParaRPr>
          </a:p>
        </p:txBody>
      </p:sp>
      <p:sp>
        <p:nvSpPr>
          <p:cNvPr id="43" name="Left-Right Arrow 42"/>
          <p:cNvSpPr/>
          <p:nvPr/>
        </p:nvSpPr>
        <p:spPr bwMode="auto">
          <a:xfrm>
            <a:off x="8600938" y="3013319"/>
            <a:ext cx="229804" cy="132026"/>
          </a:xfrm>
          <a:prstGeom prst="leftRightArrow">
            <a:avLst/>
          </a:prstGeom>
          <a:noFill/>
          <a:ln w="12700" cap="flat" cmpd="sng" algn="ctr">
            <a:solidFill>
              <a:srgbClr val="002060"/>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sv-SE" sz="1400" b="0" i="0" u="none" strike="noStrike" kern="1200" cap="none" spc="0" normalizeH="0" baseline="0" noProof="0">
              <a:ln>
                <a:noFill/>
              </a:ln>
              <a:solidFill>
                <a:srgbClr val="575A5B"/>
              </a:solidFill>
              <a:effectLst/>
              <a:uLnTx/>
              <a:uFillTx/>
              <a:ea typeface="+mn-ea"/>
              <a:cs typeface="+mn-cs"/>
            </a:endParaRPr>
          </a:p>
        </p:txBody>
      </p:sp>
      <p:sp>
        <p:nvSpPr>
          <p:cNvPr id="222" name="Oval 221"/>
          <p:cNvSpPr/>
          <p:nvPr/>
        </p:nvSpPr>
        <p:spPr bwMode="auto">
          <a:xfrm>
            <a:off x="7484195" y="3176609"/>
            <a:ext cx="114902" cy="108719"/>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400" b="0" i="0" u="none" strike="noStrike" kern="1200" cap="none" spc="0" normalizeH="0" baseline="0" noProof="0">
              <a:ln>
                <a:noFill/>
              </a:ln>
              <a:solidFill>
                <a:srgbClr val="575A5B"/>
              </a:solidFill>
              <a:effectLst/>
              <a:uLnTx/>
              <a:uFillTx/>
              <a:ea typeface="+mn-ea"/>
              <a:cs typeface="+mn-cs"/>
            </a:endParaRPr>
          </a:p>
        </p:txBody>
      </p:sp>
      <p:sp>
        <p:nvSpPr>
          <p:cNvPr id="224" name="Oval 223"/>
          <p:cNvSpPr/>
          <p:nvPr/>
        </p:nvSpPr>
        <p:spPr bwMode="auto">
          <a:xfrm>
            <a:off x="8939620" y="3140370"/>
            <a:ext cx="114902" cy="108719"/>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400" b="0" i="0" u="none" strike="noStrike" kern="1200" cap="none" spc="0" normalizeH="0" baseline="0" noProof="0">
              <a:ln>
                <a:noFill/>
              </a:ln>
              <a:solidFill>
                <a:srgbClr val="575A5B"/>
              </a:solidFill>
              <a:effectLst/>
              <a:uLnTx/>
              <a:uFillTx/>
              <a:ea typeface="+mn-ea"/>
              <a:cs typeface="+mn-cs"/>
            </a:endParaRPr>
          </a:p>
        </p:txBody>
      </p:sp>
      <p:sp>
        <p:nvSpPr>
          <p:cNvPr id="228" name="Oval 227"/>
          <p:cNvSpPr/>
          <p:nvPr/>
        </p:nvSpPr>
        <p:spPr bwMode="auto">
          <a:xfrm>
            <a:off x="8250208" y="3176609"/>
            <a:ext cx="114902" cy="108719"/>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400" b="0" i="0" u="none" strike="noStrike" kern="1200" cap="none" spc="0" normalizeH="0" baseline="0" noProof="0">
              <a:ln>
                <a:noFill/>
              </a:ln>
              <a:solidFill>
                <a:srgbClr val="575A5B"/>
              </a:solidFill>
              <a:effectLst/>
              <a:uLnTx/>
              <a:uFillTx/>
              <a:ea typeface="+mn-ea"/>
              <a:cs typeface="+mn-cs"/>
            </a:endParaRPr>
          </a:p>
        </p:txBody>
      </p:sp>
      <p:sp>
        <p:nvSpPr>
          <p:cNvPr id="229" name="Oval 228"/>
          <p:cNvSpPr/>
          <p:nvPr/>
        </p:nvSpPr>
        <p:spPr bwMode="auto">
          <a:xfrm>
            <a:off x="8365110" y="3176609"/>
            <a:ext cx="114902" cy="108719"/>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400" b="0" i="0" u="none" strike="noStrike" kern="1200" cap="none" spc="0" normalizeH="0" baseline="0" noProof="0">
              <a:ln>
                <a:noFill/>
              </a:ln>
              <a:solidFill>
                <a:srgbClr val="575A5B"/>
              </a:solidFill>
              <a:effectLst/>
              <a:uLnTx/>
              <a:uFillTx/>
              <a:ea typeface="+mn-ea"/>
              <a:cs typeface="+mn-cs"/>
            </a:endParaRPr>
          </a:p>
        </p:txBody>
      </p:sp>
      <p:sp>
        <p:nvSpPr>
          <p:cNvPr id="223" name="Rectangle 255">
            <a:extLst>
              <a:ext uri="{FF2B5EF4-FFF2-40B4-BE49-F238E27FC236}">
                <a16:creationId xmlns:a16="http://schemas.microsoft.com/office/drawing/2014/main" id="{7F637803-0FC4-4422-9CB9-BE323923EE5C}"/>
              </a:ext>
            </a:extLst>
          </p:cNvPr>
          <p:cNvSpPr>
            <a:spLocks noChangeArrowheads="1"/>
          </p:cNvSpPr>
          <p:nvPr/>
        </p:nvSpPr>
        <p:spPr bwMode="auto">
          <a:xfrm>
            <a:off x="7323881" y="2385379"/>
            <a:ext cx="8616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72000" rIns="72000">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50000"/>
              </a:spcBef>
              <a:spcAft>
                <a:spcPct val="0"/>
              </a:spcAft>
              <a:defRPr sz="2000">
                <a:solidFill>
                  <a:schemeClr val="tx1"/>
                </a:solidFill>
                <a:latin typeface="Arial" pitchFamily="34" charset="0"/>
              </a:defRPr>
            </a:lvl6pPr>
            <a:lvl7pPr marL="2971800" indent="-228600" eaLnBrk="0" fontAlgn="base" hangingPunct="0">
              <a:spcBef>
                <a:spcPct val="50000"/>
              </a:spcBef>
              <a:spcAft>
                <a:spcPct val="0"/>
              </a:spcAft>
              <a:defRPr sz="2000">
                <a:solidFill>
                  <a:schemeClr val="tx1"/>
                </a:solidFill>
                <a:latin typeface="Arial" pitchFamily="34" charset="0"/>
              </a:defRPr>
            </a:lvl7pPr>
            <a:lvl8pPr marL="3429000" indent="-228600" eaLnBrk="0" fontAlgn="base" hangingPunct="0">
              <a:spcBef>
                <a:spcPct val="50000"/>
              </a:spcBef>
              <a:spcAft>
                <a:spcPct val="0"/>
              </a:spcAft>
              <a:defRPr sz="2000">
                <a:solidFill>
                  <a:schemeClr val="tx1"/>
                </a:solidFill>
                <a:latin typeface="Arial" pitchFamily="34" charset="0"/>
              </a:defRPr>
            </a:lvl8pPr>
            <a:lvl9pPr marL="3886200" indent="-228600" eaLnBrk="0" fontAlgn="base" hangingPunct="0">
              <a:spcBef>
                <a:spcPct val="50000"/>
              </a:spcBef>
              <a:spcAft>
                <a:spcPct val="0"/>
              </a:spcAft>
              <a:defRPr sz="2000">
                <a:solidFill>
                  <a:schemeClr val="tx1"/>
                </a:solidFill>
                <a:latin typeface="Arial"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sv-SE" altLang="sv-SE" sz="1000" b="0" i="0" u="none" strike="noStrike" kern="1200" cap="none" spc="0" normalizeH="0" baseline="0" noProof="0">
                <a:ln>
                  <a:noFill/>
                </a:ln>
                <a:solidFill>
                  <a:srgbClr val="575A5B"/>
                </a:solidFill>
                <a:effectLst/>
                <a:uLnTx/>
                <a:uFillTx/>
                <a:latin typeface="+mn-lt"/>
                <a:ea typeface="+mn-ea"/>
                <a:cs typeface="+mn-cs"/>
              </a:rPr>
              <a:t>CN #1: MBB</a:t>
            </a:r>
            <a:endParaRPr kumimoji="0" lang="en-US" altLang="sv-SE" sz="1000" b="0" i="0" u="none" strike="noStrike" kern="1200" cap="none" spc="0" normalizeH="0" baseline="0" noProof="0">
              <a:ln>
                <a:noFill/>
              </a:ln>
              <a:solidFill>
                <a:srgbClr val="575A5B"/>
              </a:solidFill>
              <a:effectLst/>
              <a:uLnTx/>
              <a:uFillTx/>
              <a:latin typeface="+mn-lt"/>
              <a:ea typeface="+mn-ea"/>
              <a:cs typeface="+mn-cs"/>
            </a:endParaRPr>
          </a:p>
        </p:txBody>
      </p:sp>
      <p:sp>
        <p:nvSpPr>
          <p:cNvPr id="225" name="Rectangle 255">
            <a:extLst>
              <a:ext uri="{FF2B5EF4-FFF2-40B4-BE49-F238E27FC236}">
                <a16:creationId xmlns:a16="http://schemas.microsoft.com/office/drawing/2014/main" id="{785EACFF-C501-41CC-9C5A-517DB8AE7597}"/>
              </a:ext>
            </a:extLst>
          </p:cNvPr>
          <p:cNvSpPr>
            <a:spLocks noChangeArrowheads="1"/>
          </p:cNvSpPr>
          <p:nvPr/>
        </p:nvSpPr>
        <p:spPr bwMode="auto">
          <a:xfrm>
            <a:off x="8715331" y="2342906"/>
            <a:ext cx="76376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72000" rIns="72000">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50000"/>
              </a:spcBef>
              <a:spcAft>
                <a:spcPct val="0"/>
              </a:spcAft>
              <a:defRPr sz="2000">
                <a:solidFill>
                  <a:schemeClr val="tx1"/>
                </a:solidFill>
                <a:latin typeface="Arial" pitchFamily="34" charset="0"/>
              </a:defRPr>
            </a:lvl6pPr>
            <a:lvl7pPr marL="2971800" indent="-228600" eaLnBrk="0" fontAlgn="base" hangingPunct="0">
              <a:spcBef>
                <a:spcPct val="50000"/>
              </a:spcBef>
              <a:spcAft>
                <a:spcPct val="0"/>
              </a:spcAft>
              <a:defRPr sz="2000">
                <a:solidFill>
                  <a:schemeClr val="tx1"/>
                </a:solidFill>
                <a:latin typeface="Arial" pitchFamily="34" charset="0"/>
              </a:defRPr>
            </a:lvl7pPr>
            <a:lvl8pPr marL="3429000" indent="-228600" eaLnBrk="0" fontAlgn="base" hangingPunct="0">
              <a:spcBef>
                <a:spcPct val="50000"/>
              </a:spcBef>
              <a:spcAft>
                <a:spcPct val="0"/>
              </a:spcAft>
              <a:defRPr sz="2000">
                <a:solidFill>
                  <a:schemeClr val="tx1"/>
                </a:solidFill>
                <a:latin typeface="Arial" pitchFamily="34" charset="0"/>
              </a:defRPr>
            </a:lvl8pPr>
            <a:lvl9pPr marL="3886200" indent="-228600" eaLnBrk="0" fontAlgn="base" hangingPunct="0">
              <a:spcBef>
                <a:spcPct val="50000"/>
              </a:spcBef>
              <a:spcAft>
                <a:spcPct val="0"/>
              </a:spcAft>
              <a:defRPr sz="2000">
                <a:solidFill>
                  <a:schemeClr val="tx1"/>
                </a:solidFill>
                <a:latin typeface="Arial"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sv-SE" altLang="sv-SE" sz="1000" b="0" i="0" u="none" strike="noStrike" kern="1200" cap="none" spc="0" normalizeH="0" baseline="0" noProof="0">
                <a:ln>
                  <a:noFill/>
                </a:ln>
                <a:solidFill>
                  <a:srgbClr val="575A5B"/>
                </a:solidFill>
                <a:effectLst/>
                <a:uLnTx/>
                <a:uFillTx/>
                <a:latin typeface="+mn-lt"/>
                <a:ea typeface="+mn-ea"/>
                <a:cs typeface="+mn-cs"/>
              </a:rPr>
              <a:t>CN #2: IoT</a:t>
            </a:r>
            <a:endParaRPr kumimoji="0" lang="en-US" altLang="sv-SE" sz="1000" b="0" i="0" u="none" strike="noStrike" kern="1200" cap="none" spc="0" normalizeH="0" baseline="0" noProof="0">
              <a:ln>
                <a:noFill/>
              </a:ln>
              <a:solidFill>
                <a:srgbClr val="575A5B"/>
              </a:solidFill>
              <a:effectLst/>
              <a:uLnTx/>
              <a:uFillTx/>
              <a:latin typeface="+mn-lt"/>
              <a:ea typeface="+mn-ea"/>
              <a:cs typeface="+mn-cs"/>
            </a:endParaRPr>
          </a:p>
        </p:txBody>
      </p:sp>
      <p:sp>
        <p:nvSpPr>
          <p:cNvPr id="180" name="Content Placeholder 45">
            <a:extLst>
              <a:ext uri="{FF2B5EF4-FFF2-40B4-BE49-F238E27FC236}">
                <a16:creationId xmlns:a16="http://schemas.microsoft.com/office/drawing/2014/main" id="{1F0E4272-3096-4140-A1F8-4B6967119779}"/>
              </a:ext>
            </a:extLst>
          </p:cNvPr>
          <p:cNvSpPr txBox="1">
            <a:spLocks/>
          </p:cNvSpPr>
          <p:nvPr/>
        </p:nvSpPr>
        <p:spPr bwMode="auto">
          <a:xfrm>
            <a:off x="9790586" y="5236982"/>
            <a:ext cx="2210274" cy="1661993"/>
          </a:xfrm>
          <a:prstGeom prst="rect">
            <a:avLst/>
          </a:prstGeom>
          <a:noFill/>
          <a:ln w="9525">
            <a:noFill/>
            <a:miter lim="800000"/>
            <a:headEnd/>
            <a:tailEnd/>
          </a:ln>
        </p:spPr>
        <p:txBody>
          <a:bodyPr vert="horz" wrap="square" lIns="72000" tIns="0" rIns="72000" bIns="0" numCol="1" anchor="t" anchorCtr="0" compatLnSpc="1">
            <a:prstTxWarp prst="textNoShape">
              <a:avLst/>
            </a:prstTxWarp>
            <a:spAutoFit/>
          </a:bodyPr>
          <a:lstStyle>
            <a:lvl1pPr marL="176213" indent="-176213" algn="l" rtl="0" eaLnBrk="1" fontAlgn="base" hangingPunct="1">
              <a:spcBef>
                <a:spcPct val="20000"/>
              </a:spcBef>
              <a:spcAft>
                <a:spcPct val="0"/>
              </a:spcAft>
              <a:buClr>
                <a:srgbClr val="00A9D4"/>
              </a:buClr>
              <a:buFont typeface="Arial" charset="0"/>
              <a:buChar char="›"/>
              <a:defRPr sz="2400">
                <a:solidFill>
                  <a:schemeClr val="tx1"/>
                </a:solidFill>
                <a:latin typeface="+mn-lt"/>
                <a:ea typeface="+mn-ea"/>
                <a:cs typeface="+mn-cs"/>
              </a:defRPr>
            </a:lvl1pPr>
            <a:lvl2pPr marL="533400" indent="-177800"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2pPr>
            <a:lvl3pPr marL="892175" indent="-179388" algn="l" rtl="0" eaLnBrk="1" fontAlgn="base" hangingPunct="1">
              <a:spcBef>
                <a:spcPct val="20000"/>
              </a:spcBef>
              <a:spcAft>
                <a:spcPct val="0"/>
              </a:spcAft>
              <a:buClr>
                <a:srgbClr val="92CCE5"/>
              </a:buClr>
              <a:buFont typeface="Ericsson Capital TT" pitchFamily="2" charset="0"/>
              <a:buChar char="›"/>
              <a:defRPr sz="2000">
                <a:solidFill>
                  <a:schemeClr val="tx1"/>
                </a:solidFill>
                <a:latin typeface="+mn-lt"/>
              </a:defRPr>
            </a:lvl3pPr>
            <a:lvl4pPr marL="125253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4pPr>
            <a:lvl5pPr marL="16144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5pPr>
            <a:lvl6pPr marL="20716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9pPr>
          </a:lstStyle>
          <a:p>
            <a:pPr marL="176213" marR="0" lvl="0" indent="-176213" algn="l" defTabSz="914400" rtl="0" eaLnBrk="1" fontAlgn="base" latinLnBrk="0" hangingPunct="1">
              <a:lnSpc>
                <a:spcPct val="100000"/>
              </a:lnSpc>
              <a:spcBef>
                <a:spcPts val="600"/>
              </a:spcBef>
              <a:spcAft>
                <a:spcPct val="0"/>
              </a:spcAft>
              <a:buClr>
                <a:srgbClr val="00A9D4"/>
              </a:buClr>
              <a:buSzTx/>
              <a:buFont typeface="Arial" charset="0"/>
              <a:buChar char="›"/>
              <a:tabLst/>
              <a:defRPr/>
            </a:pPr>
            <a:r>
              <a:rPr kumimoji="0" lang="en-US" sz="1100" b="0" i="0" u="none" strike="noStrike" kern="0" cap="none" spc="0" normalizeH="0" baseline="0" noProof="0">
                <a:ln>
                  <a:noFill/>
                </a:ln>
                <a:effectLst/>
                <a:uLnTx/>
                <a:uFillTx/>
                <a:ea typeface="+mn-ea"/>
                <a:cs typeface="+mn-cs"/>
              </a:rPr>
              <a:t>Slice selection based on S-NSSAI</a:t>
            </a:r>
          </a:p>
          <a:p>
            <a:pPr marL="176213" marR="0" lvl="0" indent="-176213" algn="l" defTabSz="914400" rtl="0" eaLnBrk="1" fontAlgn="base" latinLnBrk="0" hangingPunct="1">
              <a:lnSpc>
                <a:spcPct val="100000"/>
              </a:lnSpc>
              <a:spcBef>
                <a:spcPts val="600"/>
              </a:spcBef>
              <a:spcAft>
                <a:spcPct val="0"/>
              </a:spcAft>
              <a:buClr>
                <a:srgbClr val="00A9D4"/>
              </a:buClr>
              <a:buSzTx/>
              <a:buFont typeface="Arial" charset="0"/>
              <a:buChar char="›"/>
              <a:tabLst/>
              <a:defRPr/>
            </a:pPr>
            <a:r>
              <a:rPr lang="en-US" sz="1100" kern="0"/>
              <a:t>Requires UE, CN and RAN support</a:t>
            </a:r>
          </a:p>
          <a:p>
            <a:pPr marL="176213" marR="0" lvl="0" indent="-176213" algn="l" defTabSz="914400" rtl="0" eaLnBrk="1" fontAlgn="base" latinLnBrk="0" hangingPunct="1">
              <a:lnSpc>
                <a:spcPct val="100000"/>
              </a:lnSpc>
              <a:spcBef>
                <a:spcPts val="600"/>
              </a:spcBef>
              <a:spcAft>
                <a:spcPct val="0"/>
              </a:spcAft>
              <a:buClr>
                <a:srgbClr val="00A9D4"/>
              </a:buClr>
              <a:buSzTx/>
              <a:buFont typeface="Arial" charset="0"/>
              <a:buChar char="›"/>
              <a:tabLst/>
              <a:defRPr/>
            </a:pPr>
            <a:r>
              <a:rPr lang="en-US" sz="1100" kern="0"/>
              <a:t>E2E slicing (RAN slice aware)</a:t>
            </a:r>
          </a:p>
          <a:p>
            <a:pPr marL="176213" marR="0" lvl="0" indent="-176213" algn="l" defTabSz="914400" rtl="0" eaLnBrk="1" fontAlgn="base" latinLnBrk="0" hangingPunct="1">
              <a:lnSpc>
                <a:spcPct val="100000"/>
              </a:lnSpc>
              <a:spcBef>
                <a:spcPts val="600"/>
              </a:spcBef>
              <a:spcAft>
                <a:spcPct val="0"/>
              </a:spcAft>
              <a:buClr>
                <a:srgbClr val="00A9D4"/>
              </a:buClr>
              <a:buSzTx/>
              <a:buFont typeface="Arial" charset="0"/>
              <a:buChar char="›"/>
              <a:tabLst/>
              <a:defRPr/>
            </a:pPr>
            <a:r>
              <a:rPr lang="en-US" sz="1100" kern="0"/>
              <a:t>Connectivity to multiple slices simultaneously</a:t>
            </a:r>
          </a:p>
          <a:p>
            <a:pPr marL="176213" marR="0" lvl="0" indent="-176213" algn="l" defTabSz="914400" rtl="0" eaLnBrk="1" fontAlgn="base" latinLnBrk="0" hangingPunct="1">
              <a:lnSpc>
                <a:spcPct val="100000"/>
              </a:lnSpc>
              <a:spcBef>
                <a:spcPts val="600"/>
              </a:spcBef>
              <a:spcAft>
                <a:spcPct val="0"/>
              </a:spcAft>
              <a:buClr>
                <a:srgbClr val="00A9D4"/>
              </a:buClr>
              <a:buSzTx/>
              <a:buFont typeface="Arial" charset="0"/>
              <a:buChar char="›"/>
              <a:tabLst/>
              <a:defRPr/>
            </a:pPr>
            <a:endParaRPr kumimoji="0" lang="en-US" sz="1100" b="0" i="0" u="none" strike="noStrike" kern="0" cap="none" spc="0" normalizeH="0" baseline="0" noProof="0">
              <a:ln>
                <a:noFill/>
              </a:ln>
              <a:solidFill>
                <a:srgbClr val="58585A"/>
              </a:solidFill>
              <a:effectLst/>
              <a:uLnTx/>
              <a:uFillTx/>
              <a:ea typeface="+mn-ea"/>
              <a:cs typeface="+mn-cs"/>
            </a:endParaRPr>
          </a:p>
        </p:txBody>
      </p:sp>
      <p:sp>
        <p:nvSpPr>
          <p:cNvPr id="286" name="TextBox 285">
            <a:extLst>
              <a:ext uri="{FF2B5EF4-FFF2-40B4-BE49-F238E27FC236}">
                <a16:creationId xmlns:a16="http://schemas.microsoft.com/office/drawing/2014/main" id="{23DF8562-2EFA-49D1-9CED-61EFD401B85E}"/>
              </a:ext>
            </a:extLst>
          </p:cNvPr>
          <p:cNvSpPr txBox="1"/>
          <p:nvPr/>
        </p:nvSpPr>
        <p:spPr>
          <a:xfrm>
            <a:off x="9908541" y="1719769"/>
            <a:ext cx="1911712" cy="340519"/>
          </a:xfrm>
          <a:prstGeom prst="roundRect">
            <a:avLst/>
          </a:prstGeom>
          <a:solidFill>
            <a:schemeClr val="tx2"/>
          </a:solidFill>
        </p:spPr>
        <p:txBody>
          <a:bodyPr wrap="square" rtlCol="0">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sv-SE" sz="1400" b="0" i="0" u="none" strike="noStrike" kern="1200" cap="none" spc="0" normalizeH="0" baseline="0" noProof="0">
                <a:ln>
                  <a:noFill/>
                </a:ln>
                <a:solidFill>
                  <a:srgbClr val="FFFFFF"/>
                </a:solidFill>
                <a:effectLst/>
                <a:uLnTx/>
                <a:uFillTx/>
                <a:ea typeface="+mn-ea"/>
                <a:cs typeface="+mn-cs"/>
              </a:rPr>
              <a:t>5GS Slicing</a:t>
            </a:r>
          </a:p>
        </p:txBody>
      </p:sp>
      <p:sp>
        <p:nvSpPr>
          <p:cNvPr id="270" name="Cloud 129">
            <a:extLst>
              <a:ext uri="{FF2B5EF4-FFF2-40B4-BE49-F238E27FC236}">
                <a16:creationId xmlns:a16="http://schemas.microsoft.com/office/drawing/2014/main" id="{8DE75CA5-98C6-4926-B20B-8FED42025354}"/>
              </a:ext>
            </a:extLst>
          </p:cNvPr>
          <p:cNvSpPr/>
          <p:nvPr/>
        </p:nvSpPr>
        <p:spPr bwMode="auto">
          <a:xfrm>
            <a:off x="11068375" y="2166100"/>
            <a:ext cx="997489" cy="757190"/>
          </a:xfrm>
          <a:prstGeom prst="cloud">
            <a:avLst/>
          </a:prstGeom>
          <a:solidFill>
            <a:schemeClr val="bg1"/>
          </a:solidFill>
          <a:ln w="15875" cap="flat" cmpd="sng" algn="ctr">
            <a:solidFill>
              <a:schemeClr val="tx2"/>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sv-SE" sz="1600" b="0" i="0" u="none" strike="noStrike" kern="1200" cap="none" spc="0" normalizeH="0" baseline="0" noProof="0">
              <a:ln>
                <a:noFill/>
              </a:ln>
              <a:solidFill>
                <a:srgbClr val="575A5B"/>
              </a:solidFill>
              <a:effectLst/>
              <a:uLnTx/>
              <a:uFillTx/>
              <a:ea typeface="+mn-ea"/>
              <a:cs typeface="+mn-cs"/>
            </a:endParaRPr>
          </a:p>
        </p:txBody>
      </p:sp>
      <p:grpSp>
        <p:nvGrpSpPr>
          <p:cNvPr id="271" name="Group 270">
            <a:extLst>
              <a:ext uri="{FF2B5EF4-FFF2-40B4-BE49-F238E27FC236}">
                <a16:creationId xmlns:a16="http://schemas.microsoft.com/office/drawing/2014/main" id="{23E0A33F-21D9-4F1D-AB41-35CC5120612D}"/>
              </a:ext>
            </a:extLst>
          </p:cNvPr>
          <p:cNvGrpSpPr/>
          <p:nvPr/>
        </p:nvGrpSpPr>
        <p:grpSpPr>
          <a:xfrm>
            <a:off x="11501850" y="2750670"/>
            <a:ext cx="281361" cy="386850"/>
            <a:chOff x="11366722" y="2736710"/>
            <a:chExt cx="281361" cy="383020"/>
          </a:xfrm>
        </p:grpSpPr>
        <p:sp>
          <p:nvSpPr>
            <p:cNvPr id="272" name="AutoShape 340">
              <a:extLst>
                <a:ext uri="{FF2B5EF4-FFF2-40B4-BE49-F238E27FC236}">
                  <a16:creationId xmlns:a16="http://schemas.microsoft.com/office/drawing/2014/main" id="{F35F4997-48E3-41A0-816A-5079F560B046}"/>
                </a:ext>
              </a:extLst>
            </p:cNvPr>
            <p:cNvSpPr>
              <a:spLocks noChangeAspect="1" noChangeArrowheads="1"/>
            </p:cNvSpPr>
            <p:nvPr/>
          </p:nvSpPr>
          <p:spPr bwMode="auto">
            <a:xfrm>
              <a:off x="11372255" y="2741942"/>
              <a:ext cx="270584" cy="372557"/>
            </a:xfrm>
            <a:prstGeom prst="roundRect">
              <a:avLst>
                <a:gd name="adj" fmla="val 7889"/>
              </a:avLst>
            </a:prstGeom>
            <a:solidFill>
              <a:srgbClr val="FFFFFF"/>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0" rIns="0"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50000"/>
                </a:spcBef>
                <a:spcAft>
                  <a:spcPct val="0"/>
                </a:spcAft>
                <a:defRPr sz="2000">
                  <a:solidFill>
                    <a:schemeClr val="tx1"/>
                  </a:solidFill>
                  <a:latin typeface="Arial" pitchFamily="34" charset="0"/>
                </a:defRPr>
              </a:lvl6pPr>
              <a:lvl7pPr marL="2971800" indent="-228600" eaLnBrk="0" fontAlgn="base" hangingPunct="0">
                <a:spcBef>
                  <a:spcPct val="50000"/>
                </a:spcBef>
                <a:spcAft>
                  <a:spcPct val="0"/>
                </a:spcAft>
                <a:defRPr sz="2000">
                  <a:solidFill>
                    <a:schemeClr val="tx1"/>
                  </a:solidFill>
                  <a:latin typeface="Arial" pitchFamily="34" charset="0"/>
                </a:defRPr>
              </a:lvl7pPr>
              <a:lvl8pPr marL="3429000" indent="-228600" eaLnBrk="0" fontAlgn="base" hangingPunct="0">
                <a:spcBef>
                  <a:spcPct val="50000"/>
                </a:spcBef>
                <a:spcAft>
                  <a:spcPct val="0"/>
                </a:spcAft>
                <a:defRPr sz="2000">
                  <a:solidFill>
                    <a:schemeClr val="tx1"/>
                  </a:solidFill>
                  <a:latin typeface="Arial" pitchFamily="34" charset="0"/>
                </a:defRPr>
              </a:lvl8pPr>
              <a:lvl9pPr marL="3886200" indent="-228600" eaLnBrk="0" fontAlgn="base" hangingPunct="0">
                <a:spcBef>
                  <a:spcPct val="50000"/>
                </a:spcBef>
                <a:spcAft>
                  <a:spcPct val="0"/>
                </a:spcAft>
                <a:defRPr sz="2000">
                  <a:solidFill>
                    <a:schemeClr val="tx1"/>
                  </a:solidFill>
                  <a:latin typeface="Arial"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sv-SE" altLang="sv-SE" sz="100" b="0" i="0" u="none" strike="noStrike" kern="1200" cap="none" spc="0" normalizeH="0" baseline="0" noProof="0">
                <a:ln>
                  <a:noFill/>
                </a:ln>
                <a:solidFill>
                  <a:srgbClr val="575A5B"/>
                </a:solidFill>
                <a:effectLst/>
                <a:uLnTx/>
                <a:uFillTx/>
                <a:latin typeface="+mn-lt"/>
                <a:ea typeface="MS PGothic" pitchFamily="34" charset="-128"/>
                <a:cs typeface="+mn-cs"/>
              </a:endParaRPr>
            </a:p>
          </p:txBody>
        </p:sp>
        <p:sp>
          <p:nvSpPr>
            <p:cNvPr id="273" name="Freeform 341">
              <a:extLst>
                <a:ext uri="{FF2B5EF4-FFF2-40B4-BE49-F238E27FC236}">
                  <a16:creationId xmlns:a16="http://schemas.microsoft.com/office/drawing/2014/main" id="{BF792D01-EC72-4FA8-BC20-47035E7535D5}"/>
                </a:ext>
              </a:extLst>
            </p:cNvPr>
            <p:cNvSpPr>
              <a:spLocks noChangeAspect="1" noEditPoints="1"/>
            </p:cNvSpPr>
            <p:nvPr/>
          </p:nvSpPr>
          <p:spPr bwMode="auto">
            <a:xfrm>
              <a:off x="11366722" y="2736710"/>
              <a:ext cx="281361" cy="383020"/>
            </a:xfrm>
            <a:custGeom>
              <a:avLst/>
              <a:gdLst>
                <a:gd name="T0" fmla="*/ 966 w 409"/>
                <a:gd name="T1" fmla="*/ 94 h 589"/>
                <a:gd name="T2" fmla="*/ 0 w 409"/>
                <a:gd name="T3" fmla="*/ 94 h 589"/>
                <a:gd name="T4" fmla="*/ 872 w 409"/>
                <a:gd name="T5" fmla="*/ 1391 h 589"/>
                <a:gd name="T6" fmla="*/ 947 w 409"/>
                <a:gd name="T7" fmla="*/ 196 h 589"/>
                <a:gd name="T8" fmla="*/ 872 w 409"/>
                <a:gd name="T9" fmla="*/ 1353 h 589"/>
                <a:gd name="T10" fmla="*/ 38 w 409"/>
                <a:gd name="T11" fmla="*/ 94 h 589"/>
                <a:gd name="T12" fmla="*/ 928 w 409"/>
                <a:gd name="T13" fmla="*/ 94 h 589"/>
                <a:gd name="T14" fmla="*/ 350 w 409"/>
                <a:gd name="T15" fmla="*/ 404 h 589"/>
                <a:gd name="T16" fmla="*/ 635 w 409"/>
                <a:gd name="T17" fmla="*/ 378 h 589"/>
                <a:gd name="T18" fmla="*/ 468 w 409"/>
                <a:gd name="T19" fmla="*/ 109 h 589"/>
                <a:gd name="T20" fmla="*/ 350 w 409"/>
                <a:gd name="T21" fmla="*/ 404 h 589"/>
                <a:gd name="T22" fmla="*/ 380 w 409"/>
                <a:gd name="T23" fmla="*/ 366 h 589"/>
                <a:gd name="T24" fmla="*/ 744 w 409"/>
                <a:gd name="T25" fmla="*/ 791 h 589"/>
                <a:gd name="T26" fmla="*/ 831 w 409"/>
                <a:gd name="T27" fmla="*/ 711 h 589"/>
                <a:gd name="T28" fmla="*/ 834 w 409"/>
                <a:gd name="T29" fmla="*/ 706 h 589"/>
                <a:gd name="T30" fmla="*/ 836 w 409"/>
                <a:gd name="T31" fmla="*/ 699 h 589"/>
                <a:gd name="T32" fmla="*/ 836 w 409"/>
                <a:gd name="T33" fmla="*/ 694 h 589"/>
                <a:gd name="T34" fmla="*/ 834 w 409"/>
                <a:gd name="T35" fmla="*/ 690 h 589"/>
                <a:gd name="T36" fmla="*/ 756 w 409"/>
                <a:gd name="T37" fmla="*/ 612 h 589"/>
                <a:gd name="T38" fmla="*/ 772 w 409"/>
                <a:gd name="T39" fmla="*/ 680 h 589"/>
                <a:gd name="T40" fmla="*/ 350 w 409"/>
                <a:gd name="T41" fmla="*/ 718 h 589"/>
                <a:gd name="T42" fmla="*/ 730 w 409"/>
                <a:gd name="T43" fmla="*/ 786 h 589"/>
                <a:gd name="T44" fmla="*/ 836 w 409"/>
                <a:gd name="T45" fmla="*/ 486 h 589"/>
                <a:gd name="T46" fmla="*/ 834 w 409"/>
                <a:gd name="T47" fmla="*/ 482 h 589"/>
                <a:gd name="T48" fmla="*/ 730 w 409"/>
                <a:gd name="T49" fmla="*/ 406 h 589"/>
                <a:gd name="T50" fmla="*/ 350 w 409"/>
                <a:gd name="T51" fmla="*/ 475 h 589"/>
                <a:gd name="T52" fmla="*/ 772 w 409"/>
                <a:gd name="T53" fmla="*/ 512 h 589"/>
                <a:gd name="T54" fmla="*/ 730 w 409"/>
                <a:gd name="T55" fmla="*/ 579 h 589"/>
                <a:gd name="T56" fmla="*/ 831 w 409"/>
                <a:gd name="T57" fmla="*/ 505 h 589"/>
                <a:gd name="T58" fmla="*/ 834 w 409"/>
                <a:gd name="T59" fmla="*/ 501 h 589"/>
                <a:gd name="T60" fmla="*/ 836 w 409"/>
                <a:gd name="T61" fmla="*/ 494 h 589"/>
                <a:gd name="T62" fmla="*/ 638 w 409"/>
                <a:gd name="T63" fmla="*/ 803 h 589"/>
                <a:gd name="T64" fmla="*/ 236 w 409"/>
                <a:gd name="T65" fmla="*/ 742 h 589"/>
                <a:gd name="T66" fmla="*/ 137 w 409"/>
                <a:gd name="T67" fmla="*/ 789 h 589"/>
                <a:gd name="T68" fmla="*/ 132 w 409"/>
                <a:gd name="T69" fmla="*/ 796 h 589"/>
                <a:gd name="T70" fmla="*/ 132 w 409"/>
                <a:gd name="T71" fmla="*/ 801 h 589"/>
                <a:gd name="T72" fmla="*/ 132 w 409"/>
                <a:gd name="T73" fmla="*/ 805 h 589"/>
                <a:gd name="T74" fmla="*/ 135 w 409"/>
                <a:gd name="T75" fmla="*/ 810 h 589"/>
                <a:gd name="T76" fmla="*/ 137 w 409"/>
                <a:gd name="T77" fmla="*/ 815 h 589"/>
                <a:gd name="T78" fmla="*/ 236 w 409"/>
                <a:gd name="T79" fmla="*/ 890 h 589"/>
                <a:gd name="T80" fmla="*/ 619 w 409"/>
                <a:gd name="T81" fmla="*/ 822 h 589"/>
                <a:gd name="T82" fmla="*/ 210 w 409"/>
                <a:gd name="T83" fmla="*/ 508 h 589"/>
                <a:gd name="T84" fmla="*/ 135 w 409"/>
                <a:gd name="T85" fmla="*/ 586 h 589"/>
                <a:gd name="T86" fmla="*/ 132 w 409"/>
                <a:gd name="T87" fmla="*/ 593 h 589"/>
                <a:gd name="T88" fmla="*/ 132 w 409"/>
                <a:gd name="T89" fmla="*/ 597 h 589"/>
                <a:gd name="T90" fmla="*/ 132 w 409"/>
                <a:gd name="T91" fmla="*/ 602 h 589"/>
                <a:gd name="T92" fmla="*/ 137 w 409"/>
                <a:gd name="T93" fmla="*/ 609 h 589"/>
                <a:gd name="T94" fmla="*/ 236 w 409"/>
                <a:gd name="T95" fmla="*/ 683 h 589"/>
                <a:gd name="T96" fmla="*/ 196 w 409"/>
                <a:gd name="T97" fmla="*/ 614 h 589"/>
                <a:gd name="T98" fmla="*/ 619 w 409"/>
                <a:gd name="T99" fmla="*/ 576 h 589"/>
                <a:gd name="T100" fmla="*/ 236 w 409"/>
                <a:gd name="T101" fmla="*/ 508 h 58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9"/>
                <a:gd name="T154" fmla="*/ 0 h 589"/>
                <a:gd name="T155" fmla="*/ 409 w 409"/>
                <a:gd name="T156" fmla="*/ 589 h 58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9" h="589">
                  <a:moveTo>
                    <a:pt x="401" y="67"/>
                  </a:moveTo>
                  <a:cubicBezTo>
                    <a:pt x="406" y="67"/>
                    <a:pt x="409" y="64"/>
                    <a:pt x="409" y="59"/>
                  </a:cubicBezTo>
                  <a:cubicBezTo>
                    <a:pt x="409" y="40"/>
                    <a:pt x="409" y="40"/>
                    <a:pt x="409" y="40"/>
                  </a:cubicBezTo>
                  <a:cubicBezTo>
                    <a:pt x="409" y="18"/>
                    <a:pt x="392" y="0"/>
                    <a:pt x="369" y="0"/>
                  </a:cubicBezTo>
                  <a:cubicBezTo>
                    <a:pt x="40" y="0"/>
                    <a:pt x="40" y="0"/>
                    <a:pt x="40" y="0"/>
                  </a:cubicBezTo>
                  <a:cubicBezTo>
                    <a:pt x="18" y="0"/>
                    <a:pt x="0" y="18"/>
                    <a:pt x="0" y="40"/>
                  </a:cubicBezTo>
                  <a:cubicBezTo>
                    <a:pt x="0" y="549"/>
                    <a:pt x="0" y="549"/>
                    <a:pt x="0" y="549"/>
                  </a:cubicBezTo>
                  <a:cubicBezTo>
                    <a:pt x="0" y="571"/>
                    <a:pt x="18" y="589"/>
                    <a:pt x="40" y="589"/>
                  </a:cubicBezTo>
                  <a:cubicBezTo>
                    <a:pt x="369" y="589"/>
                    <a:pt x="369" y="589"/>
                    <a:pt x="369" y="589"/>
                  </a:cubicBezTo>
                  <a:cubicBezTo>
                    <a:pt x="392" y="589"/>
                    <a:pt x="409" y="571"/>
                    <a:pt x="409" y="549"/>
                  </a:cubicBezTo>
                  <a:cubicBezTo>
                    <a:pt x="409" y="91"/>
                    <a:pt x="409" y="91"/>
                    <a:pt x="409" y="91"/>
                  </a:cubicBezTo>
                  <a:cubicBezTo>
                    <a:pt x="409" y="87"/>
                    <a:pt x="406" y="83"/>
                    <a:pt x="401" y="83"/>
                  </a:cubicBezTo>
                  <a:cubicBezTo>
                    <a:pt x="397" y="83"/>
                    <a:pt x="393" y="87"/>
                    <a:pt x="393" y="91"/>
                  </a:cubicBezTo>
                  <a:cubicBezTo>
                    <a:pt x="393" y="549"/>
                    <a:pt x="393" y="549"/>
                    <a:pt x="393" y="549"/>
                  </a:cubicBezTo>
                  <a:cubicBezTo>
                    <a:pt x="393" y="562"/>
                    <a:pt x="383" y="573"/>
                    <a:pt x="369" y="573"/>
                  </a:cubicBezTo>
                  <a:cubicBezTo>
                    <a:pt x="40" y="573"/>
                    <a:pt x="40" y="573"/>
                    <a:pt x="40" y="573"/>
                  </a:cubicBezTo>
                  <a:cubicBezTo>
                    <a:pt x="27" y="573"/>
                    <a:pt x="16" y="562"/>
                    <a:pt x="16" y="549"/>
                  </a:cubicBezTo>
                  <a:cubicBezTo>
                    <a:pt x="16" y="40"/>
                    <a:pt x="16" y="40"/>
                    <a:pt x="16" y="40"/>
                  </a:cubicBezTo>
                  <a:cubicBezTo>
                    <a:pt x="16" y="27"/>
                    <a:pt x="27" y="16"/>
                    <a:pt x="40" y="16"/>
                  </a:cubicBezTo>
                  <a:cubicBezTo>
                    <a:pt x="369" y="16"/>
                    <a:pt x="369" y="16"/>
                    <a:pt x="369" y="16"/>
                  </a:cubicBezTo>
                  <a:cubicBezTo>
                    <a:pt x="383" y="16"/>
                    <a:pt x="393" y="27"/>
                    <a:pt x="393" y="40"/>
                  </a:cubicBezTo>
                  <a:cubicBezTo>
                    <a:pt x="393" y="59"/>
                    <a:pt x="393" y="59"/>
                    <a:pt x="393" y="59"/>
                  </a:cubicBezTo>
                  <a:cubicBezTo>
                    <a:pt x="393" y="64"/>
                    <a:pt x="397" y="67"/>
                    <a:pt x="401" y="67"/>
                  </a:cubicBezTo>
                  <a:close/>
                  <a:moveTo>
                    <a:pt x="148" y="171"/>
                  </a:moveTo>
                  <a:cubicBezTo>
                    <a:pt x="262" y="171"/>
                    <a:pt x="262" y="171"/>
                    <a:pt x="262" y="171"/>
                  </a:cubicBezTo>
                  <a:cubicBezTo>
                    <a:pt x="265" y="171"/>
                    <a:pt x="267" y="170"/>
                    <a:pt x="269" y="167"/>
                  </a:cubicBezTo>
                  <a:cubicBezTo>
                    <a:pt x="270" y="165"/>
                    <a:pt x="270" y="162"/>
                    <a:pt x="269" y="160"/>
                  </a:cubicBezTo>
                  <a:cubicBezTo>
                    <a:pt x="212" y="46"/>
                    <a:pt x="212" y="46"/>
                    <a:pt x="212" y="46"/>
                  </a:cubicBezTo>
                  <a:cubicBezTo>
                    <a:pt x="211" y="43"/>
                    <a:pt x="208" y="41"/>
                    <a:pt x="205" y="41"/>
                  </a:cubicBezTo>
                  <a:cubicBezTo>
                    <a:pt x="202" y="41"/>
                    <a:pt x="199" y="43"/>
                    <a:pt x="198" y="46"/>
                  </a:cubicBezTo>
                  <a:cubicBezTo>
                    <a:pt x="141" y="160"/>
                    <a:pt x="141" y="160"/>
                    <a:pt x="141" y="160"/>
                  </a:cubicBezTo>
                  <a:cubicBezTo>
                    <a:pt x="139" y="162"/>
                    <a:pt x="140" y="165"/>
                    <a:pt x="141" y="167"/>
                  </a:cubicBezTo>
                  <a:cubicBezTo>
                    <a:pt x="142" y="170"/>
                    <a:pt x="145" y="171"/>
                    <a:pt x="148" y="171"/>
                  </a:cubicBezTo>
                  <a:close/>
                  <a:moveTo>
                    <a:pt x="205" y="67"/>
                  </a:moveTo>
                  <a:cubicBezTo>
                    <a:pt x="249" y="155"/>
                    <a:pt x="249" y="155"/>
                    <a:pt x="249" y="155"/>
                  </a:cubicBezTo>
                  <a:cubicBezTo>
                    <a:pt x="161" y="155"/>
                    <a:pt x="161" y="155"/>
                    <a:pt x="161" y="155"/>
                  </a:cubicBezTo>
                  <a:lnTo>
                    <a:pt x="205" y="67"/>
                  </a:lnTo>
                  <a:close/>
                  <a:moveTo>
                    <a:pt x="309" y="333"/>
                  </a:moveTo>
                  <a:cubicBezTo>
                    <a:pt x="311" y="334"/>
                    <a:pt x="313" y="335"/>
                    <a:pt x="315" y="335"/>
                  </a:cubicBezTo>
                  <a:cubicBezTo>
                    <a:pt x="317" y="335"/>
                    <a:pt x="319" y="334"/>
                    <a:pt x="320" y="333"/>
                  </a:cubicBezTo>
                  <a:cubicBezTo>
                    <a:pt x="352" y="302"/>
                    <a:pt x="352" y="302"/>
                    <a:pt x="352" y="302"/>
                  </a:cubicBezTo>
                  <a:cubicBezTo>
                    <a:pt x="352" y="302"/>
                    <a:pt x="352" y="301"/>
                    <a:pt x="352" y="301"/>
                  </a:cubicBezTo>
                  <a:cubicBezTo>
                    <a:pt x="352" y="301"/>
                    <a:pt x="352" y="301"/>
                    <a:pt x="353" y="300"/>
                  </a:cubicBezTo>
                  <a:cubicBezTo>
                    <a:pt x="353" y="300"/>
                    <a:pt x="353" y="300"/>
                    <a:pt x="353" y="300"/>
                  </a:cubicBezTo>
                  <a:cubicBezTo>
                    <a:pt x="353" y="300"/>
                    <a:pt x="353" y="299"/>
                    <a:pt x="353" y="299"/>
                  </a:cubicBezTo>
                  <a:cubicBezTo>
                    <a:pt x="354" y="299"/>
                    <a:pt x="354" y="298"/>
                    <a:pt x="354" y="298"/>
                  </a:cubicBezTo>
                  <a:cubicBezTo>
                    <a:pt x="354" y="298"/>
                    <a:pt x="354" y="298"/>
                    <a:pt x="354" y="297"/>
                  </a:cubicBezTo>
                  <a:cubicBezTo>
                    <a:pt x="354" y="297"/>
                    <a:pt x="354" y="297"/>
                    <a:pt x="354" y="296"/>
                  </a:cubicBezTo>
                  <a:cubicBezTo>
                    <a:pt x="354" y="296"/>
                    <a:pt x="354" y="296"/>
                    <a:pt x="354" y="296"/>
                  </a:cubicBezTo>
                  <a:cubicBezTo>
                    <a:pt x="354" y="296"/>
                    <a:pt x="354" y="296"/>
                    <a:pt x="354" y="296"/>
                  </a:cubicBezTo>
                  <a:cubicBezTo>
                    <a:pt x="354" y="295"/>
                    <a:pt x="354" y="295"/>
                    <a:pt x="354" y="294"/>
                  </a:cubicBezTo>
                  <a:cubicBezTo>
                    <a:pt x="354" y="294"/>
                    <a:pt x="354" y="294"/>
                    <a:pt x="354" y="294"/>
                  </a:cubicBezTo>
                  <a:cubicBezTo>
                    <a:pt x="354" y="293"/>
                    <a:pt x="354" y="293"/>
                    <a:pt x="353" y="293"/>
                  </a:cubicBezTo>
                  <a:cubicBezTo>
                    <a:pt x="353" y="293"/>
                    <a:pt x="353" y="292"/>
                    <a:pt x="353" y="292"/>
                  </a:cubicBezTo>
                  <a:cubicBezTo>
                    <a:pt x="353" y="292"/>
                    <a:pt x="353" y="292"/>
                    <a:pt x="353" y="291"/>
                  </a:cubicBezTo>
                  <a:cubicBezTo>
                    <a:pt x="352" y="291"/>
                    <a:pt x="352" y="291"/>
                    <a:pt x="352" y="290"/>
                  </a:cubicBezTo>
                  <a:cubicBezTo>
                    <a:pt x="320" y="259"/>
                    <a:pt x="320" y="259"/>
                    <a:pt x="320" y="259"/>
                  </a:cubicBezTo>
                  <a:cubicBezTo>
                    <a:pt x="317" y="256"/>
                    <a:pt x="312" y="256"/>
                    <a:pt x="309" y="259"/>
                  </a:cubicBezTo>
                  <a:cubicBezTo>
                    <a:pt x="306" y="262"/>
                    <a:pt x="306" y="267"/>
                    <a:pt x="309" y="270"/>
                  </a:cubicBezTo>
                  <a:cubicBezTo>
                    <a:pt x="327" y="288"/>
                    <a:pt x="327" y="288"/>
                    <a:pt x="327" y="288"/>
                  </a:cubicBezTo>
                  <a:cubicBezTo>
                    <a:pt x="148" y="288"/>
                    <a:pt x="148" y="288"/>
                    <a:pt x="148" y="288"/>
                  </a:cubicBezTo>
                  <a:cubicBezTo>
                    <a:pt x="143" y="288"/>
                    <a:pt x="140" y="291"/>
                    <a:pt x="140" y="296"/>
                  </a:cubicBezTo>
                  <a:cubicBezTo>
                    <a:pt x="140" y="300"/>
                    <a:pt x="143" y="304"/>
                    <a:pt x="148" y="304"/>
                  </a:cubicBezTo>
                  <a:cubicBezTo>
                    <a:pt x="327" y="304"/>
                    <a:pt x="327" y="304"/>
                    <a:pt x="327" y="304"/>
                  </a:cubicBezTo>
                  <a:cubicBezTo>
                    <a:pt x="309" y="322"/>
                    <a:pt x="309" y="322"/>
                    <a:pt x="309" y="322"/>
                  </a:cubicBezTo>
                  <a:cubicBezTo>
                    <a:pt x="306" y="325"/>
                    <a:pt x="306" y="330"/>
                    <a:pt x="309" y="333"/>
                  </a:cubicBezTo>
                  <a:close/>
                  <a:moveTo>
                    <a:pt x="354" y="208"/>
                  </a:moveTo>
                  <a:cubicBezTo>
                    <a:pt x="354" y="208"/>
                    <a:pt x="354" y="207"/>
                    <a:pt x="354" y="207"/>
                  </a:cubicBezTo>
                  <a:cubicBezTo>
                    <a:pt x="354" y="207"/>
                    <a:pt x="354" y="206"/>
                    <a:pt x="354" y="206"/>
                  </a:cubicBezTo>
                  <a:cubicBezTo>
                    <a:pt x="354" y="206"/>
                    <a:pt x="354" y="206"/>
                    <a:pt x="353" y="205"/>
                  </a:cubicBezTo>
                  <a:cubicBezTo>
                    <a:pt x="353" y="205"/>
                    <a:pt x="353" y="205"/>
                    <a:pt x="353" y="204"/>
                  </a:cubicBezTo>
                  <a:cubicBezTo>
                    <a:pt x="353" y="204"/>
                    <a:pt x="353" y="204"/>
                    <a:pt x="353" y="204"/>
                  </a:cubicBezTo>
                  <a:cubicBezTo>
                    <a:pt x="352" y="204"/>
                    <a:pt x="352" y="203"/>
                    <a:pt x="352" y="203"/>
                  </a:cubicBezTo>
                  <a:cubicBezTo>
                    <a:pt x="320" y="172"/>
                    <a:pt x="320" y="172"/>
                    <a:pt x="320" y="172"/>
                  </a:cubicBezTo>
                  <a:cubicBezTo>
                    <a:pt x="317" y="168"/>
                    <a:pt x="312" y="168"/>
                    <a:pt x="309" y="172"/>
                  </a:cubicBezTo>
                  <a:cubicBezTo>
                    <a:pt x="306" y="175"/>
                    <a:pt x="306" y="180"/>
                    <a:pt x="309" y="183"/>
                  </a:cubicBezTo>
                  <a:cubicBezTo>
                    <a:pt x="327" y="201"/>
                    <a:pt x="327" y="201"/>
                    <a:pt x="327" y="201"/>
                  </a:cubicBezTo>
                  <a:cubicBezTo>
                    <a:pt x="148" y="201"/>
                    <a:pt x="148" y="201"/>
                    <a:pt x="148" y="201"/>
                  </a:cubicBezTo>
                  <a:cubicBezTo>
                    <a:pt x="143" y="201"/>
                    <a:pt x="140" y="204"/>
                    <a:pt x="140" y="209"/>
                  </a:cubicBezTo>
                  <a:cubicBezTo>
                    <a:pt x="140" y="213"/>
                    <a:pt x="143" y="217"/>
                    <a:pt x="148" y="217"/>
                  </a:cubicBezTo>
                  <a:cubicBezTo>
                    <a:pt x="327" y="217"/>
                    <a:pt x="327" y="217"/>
                    <a:pt x="327" y="217"/>
                  </a:cubicBezTo>
                  <a:cubicBezTo>
                    <a:pt x="309" y="234"/>
                    <a:pt x="309" y="234"/>
                    <a:pt x="309" y="234"/>
                  </a:cubicBezTo>
                  <a:cubicBezTo>
                    <a:pt x="309" y="234"/>
                    <a:pt x="309" y="234"/>
                    <a:pt x="309" y="234"/>
                  </a:cubicBezTo>
                  <a:cubicBezTo>
                    <a:pt x="306" y="237"/>
                    <a:pt x="306" y="242"/>
                    <a:pt x="309" y="245"/>
                  </a:cubicBezTo>
                  <a:cubicBezTo>
                    <a:pt x="311" y="247"/>
                    <a:pt x="313" y="248"/>
                    <a:pt x="315" y="248"/>
                  </a:cubicBezTo>
                  <a:cubicBezTo>
                    <a:pt x="317" y="248"/>
                    <a:pt x="319" y="247"/>
                    <a:pt x="320" y="245"/>
                  </a:cubicBezTo>
                  <a:cubicBezTo>
                    <a:pt x="352" y="214"/>
                    <a:pt x="352" y="214"/>
                    <a:pt x="352" y="214"/>
                  </a:cubicBezTo>
                  <a:cubicBezTo>
                    <a:pt x="352" y="214"/>
                    <a:pt x="352" y="213"/>
                    <a:pt x="353" y="213"/>
                  </a:cubicBezTo>
                  <a:cubicBezTo>
                    <a:pt x="353" y="213"/>
                    <a:pt x="353" y="213"/>
                    <a:pt x="353" y="213"/>
                  </a:cubicBezTo>
                  <a:cubicBezTo>
                    <a:pt x="353" y="212"/>
                    <a:pt x="353" y="212"/>
                    <a:pt x="353" y="212"/>
                  </a:cubicBezTo>
                  <a:cubicBezTo>
                    <a:pt x="354" y="211"/>
                    <a:pt x="354" y="211"/>
                    <a:pt x="354" y="211"/>
                  </a:cubicBezTo>
                  <a:cubicBezTo>
                    <a:pt x="354" y="211"/>
                    <a:pt x="354" y="210"/>
                    <a:pt x="354" y="210"/>
                  </a:cubicBezTo>
                  <a:cubicBezTo>
                    <a:pt x="354" y="210"/>
                    <a:pt x="354" y="209"/>
                    <a:pt x="354" y="209"/>
                  </a:cubicBezTo>
                  <a:cubicBezTo>
                    <a:pt x="354" y="209"/>
                    <a:pt x="354" y="209"/>
                    <a:pt x="354" y="209"/>
                  </a:cubicBezTo>
                  <a:cubicBezTo>
                    <a:pt x="354" y="208"/>
                    <a:pt x="354" y="208"/>
                    <a:pt x="354" y="208"/>
                  </a:cubicBezTo>
                  <a:close/>
                  <a:moveTo>
                    <a:pt x="270" y="340"/>
                  </a:moveTo>
                  <a:cubicBezTo>
                    <a:pt x="270" y="335"/>
                    <a:pt x="266" y="332"/>
                    <a:pt x="262" y="332"/>
                  </a:cubicBezTo>
                  <a:cubicBezTo>
                    <a:pt x="83" y="332"/>
                    <a:pt x="83" y="332"/>
                    <a:pt x="83" y="332"/>
                  </a:cubicBezTo>
                  <a:cubicBezTo>
                    <a:pt x="100" y="314"/>
                    <a:pt x="100" y="314"/>
                    <a:pt x="100" y="314"/>
                  </a:cubicBezTo>
                  <a:cubicBezTo>
                    <a:pt x="104" y="311"/>
                    <a:pt x="104" y="306"/>
                    <a:pt x="100" y="303"/>
                  </a:cubicBezTo>
                  <a:cubicBezTo>
                    <a:pt x="97" y="300"/>
                    <a:pt x="92" y="300"/>
                    <a:pt x="89" y="303"/>
                  </a:cubicBezTo>
                  <a:cubicBezTo>
                    <a:pt x="58" y="334"/>
                    <a:pt x="58" y="334"/>
                    <a:pt x="58" y="334"/>
                  </a:cubicBezTo>
                  <a:cubicBezTo>
                    <a:pt x="57" y="334"/>
                    <a:pt x="57" y="335"/>
                    <a:pt x="57" y="335"/>
                  </a:cubicBezTo>
                  <a:cubicBezTo>
                    <a:pt x="57" y="335"/>
                    <a:pt x="57" y="336"/>
                    <a:pt x="57" y="336"/>
                  </a:cubicBezTo>
                  <a:cubicBezTo>
                    <a:pt x="56" y="336"/>
                    <a:pt x="56" y="336"/>
                    <a:pt x="56" y="337"/>
                  </a:cubicBezTo>
                  <a:cubicBezTo>
                    <a:pt x="56" y="337"/>
                    <a:pt x="56" y="337"/>
                    <a:pt x="56" y="337"/>
                  </a:cubicBezTo>
                  <a:cubicBezTo>
                    <a:pt x="56" y="338"/>
                    <a:pt x="56" y="338"/>
                    <a:pt x="56" y="338"/>
                  </a:cubicBezTo>
                  <a:cubicBezTo>
                    <a:pt x="56" y="339"/>
                    <a:pt x="56" y="339"/>
                    <a:pt x="56" y="339"/>
                  </a:cubicBezTo>
                  <a:cubicBezTo>
                    <a:pt x="56" y="339"/>
                    <a:pt x="55" y="340"/>
                    <a:pt x="55" y="340"/>
                  </a:cubicBezTo>
                  <a:cubicBezTo>
                    <a:pt x="55" y="340"/>
                    <a:pt x="56" y="340"/>
                    <a:pt x="56" y="340"/>
                  </a:cubicBezTo>
                  <a:cubicBezTo>
                    <a:pt x="56" y="340"/>
                    <a:pt x="56" y="341"/>
                    <a:pt x="56" y="341"/>
                  </a:cubicBezTo>
                  <a:cubicBezTo>
                    <a:pt x="56" y="341"/>
                    <a:pt x="56" y="342"/>
                    <a:pt x="56" y="342"/>
                  </a:cubicBezTo>
                  <a:cubicBezTo>
                    <a:pt x="56" y="342"/>
                    <a:pt x="56" y="342"/>
                    <a:pt x="56" y="343"/>
                  </a:cubicBezTo>
                  <a:cubicBezTo>
                    <a:pt x="56" y="343"/>
                    <a:pt x="56" y="343"/>
                    <a:pt x="57" y="343"/>
                  </a:cubicBezTo>
                  <a:cubicBezTo>
                    <a:pt x="57" y="344"/>
                    <a:pt x="57" y="344"/>
                    <a:pt x="57" y="344"/>
                  </a:cubicBezTo>
                  <a:cubicBezTo>
                    <a:pt x="57" y="344"/>
                    <a:pt x="57" y="345"/>
                    <a:pt x="58" y="345"/>
                  </a:cubicBezTo>
                  <a:cubicBezTo>
                    <a:pt x="58" y="345"/>
                    <a:pt x="58" y="345"/>
                    <a:pt x="58" y="345"/>
                  </a:cubicBezTo>
                  <a:cubicBezTo>
                    <a:pt x="89" y="377"/>
                    <a:pt x="89" y="377"/>
                    <a:pt x="89" y="377"/>
                  </a:cubicBezTo>
                  <a:cubicBezTo>
                    <a:pt x="91" y="378"/>
                    <a:pt x="93" y="379"/>
                    <a:pt x="95" y="379"/>
                  </a:cubicBezTo>
                  <a:cubicBezTo>
                    <a:pt x="97" y="379"/>
                    <a:pt x="99" y="378"/>
                    <a:pt x="100" y="377"/>
                  </a:cubicBezTo>
                  <a:cubicBezTo>
                    <a:pt x="104" y="373"/>
                    <a:pt x="104" y="368"/>
                    <a:pt x="100" y="365"/>
                  </a:cubicBezTo>
                  <a:cubicBezTo>
                    <a:pt x="83" y="348"/>
                    <a:pt x="83" y="348"/>
                    <a:pt x="83" y="348"/>
                  </a:cubicBezTo>
                  <a:cubicBezTo>
                    <a:pt x="262" y="348"/>
                    <a:pt x="262" y="348"/>
                    <a:pt x="262" y="348"/>
                  </a:cubicBezTo>
                  <a:cubicBezTo>
                    <a:pt x="266" y="348"/>
                    <a:pt x="270" y="344"/>
                    <a:pt x="270" y="340"/>
                  </a:cubicBezTo>
                  <a:close/>
                  <a:moveTo>
                    <a:pt x="100" y="215"/>
                  </a:moveTo>
                  <a:cubicBezTo>
                    <a:pt x="97" y="212"/>
                    <a:pt x="92" y="212"/>
                    <a:pt x="89" y="215"/>
                  </a:cubicBezTo>
                  <a:cubicBezTo>
                    <a:pt x="58" y="246"/>
                    <a:pt x="58" y="246"/>
                    <a:pt x="58" y="246"/>
                  </a:cubicBezTo>
                  <a:cubicBezTo>
                    <a:pt x="57" y="247"/>
                    <a:pt x="57" y="247"/>
                    <a:pt x="57" y="248"/>
                  </a:cubicBezTo>
                  <a:cubicBezTo>
                    <a:pt x="57" y="248"/>
                    <a:pt x="57" y="248"/>
                    <a:pt x="57" y="248"/>
                  </a:cubicBezTo>
                  <a:cubicBezTo>
                    <a:pt x="56" y="248"/>
                    <a:pt x="56" y="249"/>
                    <a:pt x="56" y="249"/>
                  </a:cubicBezTo>
                  <a:cubicBezTo>
                    <a:pt x="56" y="249"/>
                    <a:pt x="56" y="249"/>
                    <a:pt x="56" y="250"/>
                  </a:cubicBezTo>
                  <a:cubicBezTo>
                    <a:pt x="56" y="250"/>
                    <a:pt x="56" y="250"/>
                    <a:pt x="56" y="251"/>
                  </a:cubicBezTo>
                  <a:cubicBezTo>
                    <a:pt x="56" y="251"/>
                    <a:pt x="56" y="251"/>
                    <a:pt x="56" y="252"/>
                  </a:cubicBezTo>
                  <a:cubicBezTo>
                    <a:pt x="56" y="252"/>
                    <a:pt x="55" y="252"/>
                    <a:pt x="55" y="252"/>
                  </a:cubicBezTo>
                  <a:cubicBezTo>
                    <a:pt x="55" y="252"/>
                    <a:pt x="56" y="253"/>
                    <a:pt x="56" y="253"/>
                  </a:cubicBezTo>
                  <a:cubicBezTo>
                    <a:pt x="56" y="253"/>
                    <a:pt x="56" y="253"/>
                    <a:pt x="56" y="254"/>
                  </a:cubicBezTo>
                  <a:cubicBezTo>
                    <a:pt x="56" y="254"/>
                    <a:pt x="56" y="254"/>
                    <a:pt x="56" y="255"/>
                  </a:cubicBezTo>
                  <a:cubicBezTo>
                    <a:pt x="56" y="255"/>
                    <a:pt x="56" y="255"/>
                    <a:pt x="56" y="255"/>
                  </a:cubicBezTo>
                  <a:cubicBezTo>
                    <a:pt x="56" y="256"/>
                    <a:pt x="56" y="256"/>
                    <a:pt x="57" y="256"/>
                  </a:cubicBezTo>
                  <a:cubicBezTo>
                    <a:pt x="57" y="256"/>
                    <a:pt x="57" y="257"/>
                    <a:pt x="57" y="257"/>
                  </a:cubicBezTo>
                  <a:cubicBezTo>
                    <a:pt x="57" y="257"/>
                    <a:pt x="57" y="258"/>
                    <a:pt x="58" y="258"/>
                  </a:cubicBezTo>
                  <a:cubicBezTo>
                    <a:pt x="89" y="289"/>
                    <a:pt x="89" y="289"/>
                    <a:pt x="89" y="289"/>
                  </a:cubicBezTo>
                  <a:cubicBezTo>
                    <a:pt x="91" y="291"/>
                    <a:pt x="93" y="291"/>
                    <a:pt x="95" y="291"/>
                  </a:cubicBezTo>
                  <a:cubicBezTo>
                    <a:pt x="97" y="291"/>
                    <a:pt x="99" y="291"/>
                    <a:pt x="100" y="289"/>
                  </a:cubicBezTo>
                  <a:cubicBezTo>
                    <a:pt x="104" y="286"/>
                    <a:pt x="104" y="281"/>
                    <a:pt x="100" y="278"/>
                  </a:cubicBezTo>
                  <a:cubicBezTo>
                    <a:pt x="100" y="278"/>
                    <a:pt x="100" y="278"/>
                    <a:pt x="100" y="278"/>
                  </a:cubicBezTo>
                  <a:cubicBezTo>
                    <a:pt x="83" y="260"/>
                    <a:pt x="83" y="260"/>
                    <a:pt x="83" y="260"/>
                  </a:cubicBezTo>
                  <a:cubicBezTo>
                    <a:pt x="262" y="260"/>
                    <a:pt x="262" y="260"/>
                    <a:pt x="262" y="260"/>
                  </a:cubicBezTo>
                  <a:cubicBezTo>
                    <a:pt x="266" y="260"/>
                    <a:pt x="270" y="257"/>
                    <a:pt x="270" y="252"/>
                  </a:cubicBezTo>
                  <a:cubicBezTo>
                    <a:pt x="270" y="248"/>
                    <a:pt x="266" y="244"/>
                    <a:pt x="262" y="244"/>
                  </a:cubicBezTo>
                  <a:cubicBezTo>
                    <a:pt x="83" y="244"/>
                    <a:pt x="83" y="244"/>
                    <a:pt x="83" y="244"/>
                  </a:cubicBezTo>
                  <a:cubicBezTo>
                    <a:pt x="100" y="227"/>
                    <a:pt x="100" y="227"/>
                    <a:pt x="100" y="227"/>
                  </a:cubicBezTo>
                  <a:cubicBezTo>
                    <a:pt x="104" y="223"/>
                    <a:pt x="104" y="218"/>
                    <a:pt x="100" y="2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sv-SE" sz="700" b="0" i="0" u="none" strike="noStrike" kern="1200" cap="none" spc="0" normalizeH="0" baseline="0" noProof="0">
                <a:ln>
                  <a:noFill/>
                </a:ln>
                <a:solidFill>
                  <a:srgbClr val="575A5B"/>
                </a:solidFill>
                <a:effectLst/>
                <a:uLnTx/>
                <a:uFillTx/>
                <a:ea typeface="+mn-ea"/>
                <a:cs typeface="+mn-cs"/>
              </a:endParaRPr>
            </a:p>
          </p:txBody>
        </p:sp>
        <p:sp>
          <p:nvSpPr>
            <p:cNvPr id="274" name="Text Box 5">
              <a:extLst>
                <a:ext uri="{FF2B5EF4-FFF2-40B4-BE49-F238E27FC236}">
                  <a16:creationId xmlns:a16="http://schemas.microsoft.com/office/drawing/2014/main" id="{B5159FB7-D884-42FB-B841-FE48F8234F97}"/>
                </a:ext>
              </a:extLst>
            </p:cNvPr>
            <p:cNvSpPr txBox="1">
              <a:spLocks noChangeAspect="1" noChangeArrowheads="1"/>
            </p:cNvSpPr>
            <p:nvPr/>
          </p:nvSpPr>
          <p:spPr bwMode="auto">
            <a:xfrm>
              <a:off x="11387984" y="3025541"/>
              <a:ext cx="238836" cy="36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50000"/>
                </a:spcBef>
                <a:spcAft>
                  <a:spcPct val="0"/>
                </a:spcAft>
                <a:defRPr sz="2000">
                  <a:solidFill>
                    <a:schemeClr val="tx1"/>
                  </a:solidFill>
                  <a:latin typeface="Arial" pitchFamily="34" charset="0"/>
                </a:defRPr>
              </a:lvl6pPr>
              <a:lvl7pPr marL="2971800" indent="-228600" eaLnBrk="0" fontAlgn="base" hangingPunct="0">
                <a:spcBef>
                  <a:spcPct val="50000"/>
                </a:spcBef>
                <a:spcAft>
                  <a:spcPct val="0"/>
                </a:spcAft>
                <a:defRPr sz="2000">
                  <a:solidFill>
                    <a:schemeClr val="tx1"/>
                  </a:solidFill>
                  <a:latin typeface="Arial" pitchFamily="34" charset="0"/>
                </a:defRPr>
              </a:lvl7pPr>
              <a:lvl8pPr marL="3429000" indent="-228600" eaLnBrk="0" fontAlgn="base" hangingPunct="0">
                <a:spcBef>
                  <a:spcPct val="50000"/>
                </a:spcBef>
                <a:spcAft>
                  <a:spcPct val="0"/>
                </a:spcAft>
                <a:defRPr sz="2000">
                  <a:solidFill>
                    <a:schemeClr val="tx1"/>
                  </a:solidFill>
                  <a:latin typeface="Arial" pitchFamily="34" charset="0"/>
                </a:defRPr>
              </a:lvl8pPr>
              <a:lvl9pPr marL="3886200" indent="-228600" eaLnBrk="0" fontAlgn="base" hangingPunct="0">
                <a:spcBef>
                  <a:spcPct val="50000"/>
                </a:spcBef>
                <a:spcAft>
                  <a:spcPct val="0"/>
                </a:spcAft>
                <a:defRPr sz="2000">
                  <a:solidFill>
                    <a:schemeClr val="tx1"/>
                  </a:solidFill>
                  <a:latin typeface="Arial" pitchFamily="34" charset="0"/>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sv-SE" altLang="sv-SE" sz="300" b="0" i="0" u="none" strike="noStrike" kern="1200" cap="none" spc="0" normalizeH="0" baseline="0" noProof="0">
                  <a:ln>
                    <a:noFill/>
                  </a:ln>
                  <a:solidFill>
                    <a:srgbClr val="575A5B"/>
                  </a:solidFill>
                  <a:effectLst/>
                  <a:uLnTx/>
                  <a:uFillTx/>
                  <a:latin typeface="+mn-lt"/>
                  <a:ea typeface="MS PGothic" pitchFamily="34" charset="-128"/>
                  <a:cs typeface="+mn-cs"/>
                </a:rPr>
                <a:t>S</a:t>
              </a:r>
              <a:r>
                <a:rPr kumimoji="0" lang="en-US" altLang="sv-SE" sz="300" b="0" i="0" u="none" strike="noStrike" kern="1200" cap="none" spc="0" normalizeH="0" baseline="0" noProof="0">
                  <a:ln>
                    <a:noFill/>
                  </a:ln>
                  <a:solidFill>
                    <a:srgbClr val="575A5B"/>
                  </a:solidFill>
                  <a:effectLst/>
                  <a:uLnTx/>
                  <a:uFillTx/>
                  <a:latin typeface="+mn-lt"/>
                  <a:ea typeface="MS PGothic" pitchFamily="34" charset="-128"/>
                  <a:cs typeface="+mn-cs"/>
                </a:rPr>
                <a:t>MF/UPF3</a:t>
              </a:r>
              <a:endParaRPr kumimoji="0" lang="sv-SE" altLang="sv-SE" sz="300" b="0" i="0" u="none" strike="noStrike" kern="1200" cap="none" spc="0" normalizeH="0" baseline="0" noProof="0">
                <a:ln>
                  <a:noFill/>
                </a:ln>
                <a:solidFill>
                  <a:srgbClr val="575A5B"/>
                </a:solidFill>
                <a:effectLst/>
                <a:uLnTx/>
                <a:uFillTx/>
                <a:latin typeface="+mn-lt"/>
                <a:ea typeface="MS PGothic" pitchFamily="34" charset="-128"/>
                <a:cs typeface="+mn-cs"/>
              </a:endParaRPr>
            </a:p>
          </p:txBody>
        </p:sp>
        <p:sp>
          <p:nvSpPr>
            <p:cNvPr id="275" name="AutoShape 343">
              <a:extLst>
                <a:ext uri="{FF2B5EF4-FFF2-40B4-BE49-F238E27FC236}">
                  <a16:creationId xmlns:a16="http://schemas.microsoft.com/office/drawing/2014/main" id="{7687ADE4-4142-4B24-AD91-B5F40DA9D118}"/>
                </a:ext>
              </a:extLst>
            </p:cNvPr>
            <p:cNvSpPr>
              <a:spLocks noChangeAspect="1" noChangeArrowheads="1"/>
            </p:cNvSpPr>
            <p:nvPr/>
          </p:nvSpPr>
          <p:spPr bwMode="auto">
            <a:xfrm>
              <a:off x="11367013" y="2736710"/>
              <a:ext cx="280778" cy="382194"/>
            </a:xfrm>
            <a:prstGeom prst="roundRect">
              <a:avLst>
                <a:gd name="adj" fmla="val 9542"/>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round/>
                  <a:headEnd/>
                  <a:tailEnd/>
                </a14:hiddenLine>
              </a:ext>
            </a:extLst>
          </p:spPr>
          <p:txBody>
            <a:bodyPr wrap="none" lIns="0" rIns="0"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50000"/>
                </a:spcBef>
                <a:spcAft>
                  <a:spcPct val="0"/>
                </a:spcAft>
                <a:defRPr sz="2000">
                  <a:solidFill>
                    <a:schemeClr val="tx1"/>
                  </a:solidFill>
                  <a:latin typeface="Arial" pitchFamily="34" charset="0"/>
                </a:defRPr>
              </a:lvl6pPr>
              <a:lvl7pPr marL="2971800" indent="-228600" eaLnBrk="0" fontAlgn="base" hangingPunct="0">
                <a:spcBef>
                  <a:spcPct val="50000"/>
                </a:spcBef>
                <a:spcAft>
                  <a:spcPct val="0"/>
                </a:spcAft>
                <a:defRPr sz="2000">
                  <a:solidFill>
                    <a:schemeClr val="tx1"/>
                  </a:solidFill>
                  <a:latin typeface="Arial" pitchFamily="34" charset="0"/>
                </a:defRPr>
              </a:lvl7pPr>
              <a:lvl8pPr marL="3429000" indent="-228600" eaLnBrk="0" fontAlgn="base" hangingPunct="0">
                <a:spcBef>
                  <a:spcPct val="50000"/>
                </a:spcBef>
                <a:spcAft>
                  <a:spcPct val="0"/>
                </a:spcAft>
                <a:defRPr sz="2000">
                  <a:solidFill>
                    <a:schemeClr val="tx1"/>
                  </a:solidFill>
                  <a:latin typeface="Arial" pitchFamily="34" charset="0"/>
                </a:defRPr>
              </a:lvl8pPr>
              <a:lvl9pPr marL="3886200" indent="-228600" eaLnBrk="0" fontAlgn="base" hangingPunct="0">
                <a:spcBef>
                  <a:spcPct val="50000"/>
                </a:spcBef>
                <a:spcAft>
                  <a:spcPct val="0"/>
                </a:spcAft>
                <a:defRPr sz="2000">
                  <a:solidFill>
                    <a:schemeClr val="tx1"/>
                  </a:solidFill>
                  <a:latin typeface="Arial"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sv-SE" altLang="sv-SE" sz="100" b="0" i="0" u="none" strike="noStrike" kern="1200" cap="none" spc="0" normalizeH="0" baseline="0" noProof="0">
                <a:ln>
                  <a:noFill/>
                </a:ln>
                <a:solidFill>
                  <a:srgbClr val="575A5B"/>
                </a:solidFill>
                <a:effectLst/>
                <a:uLnTx/>
                <a:uFillTx/>
                <a:latin typeface="+mn-lt"/>
                <a:ea typeface="MS PGothic" pitchFamily="34" charset="-128"/>
                <a:cs typeface="+mn-cs"/>
              </a:endParaRPr>
            </a:p>
          </p:txBody>
        </p:sp>
      </p:grpSp>
      <p:grpSp>
        <p:nvGrpSpPr>
          <p:cNvPr id="265" name="Group 264">
            <a:extLst>
              <a:ext uri="{FF2B5EF4-FFF2-40B4-BE49-F238E27FC236}">
                <a16:creationId xmlns:a16="http://schemas.microsoft.com/office/drawing/2014/main" id="{9C662B9D-2898-464D-BB3A-96D8F3F96676}"/>
              </a:ext>
            </a:extLst>
          </p:cNvPr>
          <p:cNvGrpSpPr/>
          <p:nvPr/>
        </p:nvGrpSpPr>
        <p:grpSpPr>
          <a:xfrm>
            <a:off x="10654822" y="3159965"/>
            <a:ext cx="205808" cy="280169"/>
            <a:chOff x="11366722" y="2736710"/>
            <a:chExt cx="281361" cy="383020"/>
          </a:xfrm>
        </p:grpSpPr>
        <p:sp>
          <p:nvSpPr>
            <p:cNvPr id="266" name="AutoShape 340">
              <a:extLst>
                <a:ext uri="{FF2B5EF4-FFF2-40B4-BE49-F238E27FC236}">
                  <a16:creationId xmlns:a16="http://schemas.microsoft.com/office/drawing/2014/main" id="{E0D1AD36-3B3F-4842-9321-3D34D8ED32CB}"/>
                </a:ext>
              </a:extLst>
            </p:cNvPr>
            <p:cNvSpPr>
              <a:spLocks noChangeAspect="1" noChangeArrowheads="1"/>
            </p:cNvSpPr>
            <p:nvPr/>
          </p:nvSpPr>
          <p:spPr bwMode="auto">
            <a:xfrm>
              <a:off x="11372255" y="2741942"/>
              <a:ext cx="270584" cy="372557"/>
            </a:xfrm>
            <a:prstGeom prst="roundRect">
              <a:avLst>
                <a:gd name="adj" fmla="val 7889"/>
              </a:avLst>
            </a:prstGeom>
            <a:solidFill>
              <a:srgbClr val="FFFFFF"/>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0" rIns="0"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50000"/>
                </a:spcBef>
                <a:spcAft>
                  <a:spcPct val="0"/>
                </a:spcAft>
                <a:defRPr sz="2000">
                  <a:solidFill>
                    <a:schemeClr val="tx1"/>
                  </a:solidFill>
                  <a:latin typeface="Arial" pitchFamily="34" charset="0"/>
                </a:defRPr>
              </a:lvl6pPr>
              <a:lvl7pPr marL="2971800" indent="-228600" eaLnBrk="0" fontAlgn="base" hangingPunct="0">
                <a:spcBef>
                  <a:spcPct val="50000"/>
                </a:spcBef>
                <a:spcAft>
                  <a:spcPct val="0"/>
                </a:spcAft>
                <a:defRPr sz="2000">
                  <a:solidFill>
                    <a:schemeClr val="tx1"/>
                  </a:solidFill>
                  <a:latin typeface="Arial" pitchFamily="34" charset="0"/>
                </a:defRPr>
              </a:lvl7pPr>
              <a:lvl8pPr marL="3429000" indent="-228600" eaLnBrk="0" fontAlgn="base" hangingPunct="0">
                <a:spcBef>
                  <a:spcPct val="50000"/>
                </a:spcBef>
                <a:spcAft>
                  <a:spcPct val="0"/>
                </a:spcAft>
                <a:defRPr sz="2000">
                  <a:solidFill>
                    <a:schemeClr val="tx1"/>
                  </a:solidFill>
                  <a:latin typeface="Arial" pitchFamily="34" charset="0"/>
                </a:defRPr>
              </a:lvl8pPr>
              <a:lvl9pPr marL="3886200" indent="-228600" eaLnBrk="0" fontAlgn="base" hangingPunct="0">
                <a:spcBef>
                  <a:spcPct val="50000"/>
                </a:spcBef>
                <a:spcAft>
                  <a:spcPct val="0"/>
                </a:spcAft>
                <a:defRPr sz="2000">
                  <a:solidFill>
                    <a:schemeClr val="tx1"/>
                  </a:solidFill>
                  <a:latin typeface="Arial"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sv-SE" altLang="sv-SE" sz="100" b="0" i="0" u="none" strike="noStrike" kern="1200" cap="none" spc="0" normalizeH="0" baseline="0" noProof="0">
                <a:ln>
                  <a:noFill/>
                </a:ln>
                <a:solidFill>
                  <a:srgbClr val="575A5B"/>
                </a:solidFill>
                <a:effectLst/>
                <a:uLnTx/>
                <a:uFillTx/>
                <a:latin typeface="+mn-lt"/>
                <a:ea typeface="MS PGothic" pitchFamily="34" charset="-128"/>
                <a:cs typeface="+mn-cs"/>
              </a:endParaRPr>
            </a:p>
          </p:txBody>
        </p:sp>
        <p:sp>
          <p:nvSpPr>
            <p:cNvPr id="267" name="Freeform 341">
              <a:extLst>
                <a:ext uri="{FF2B5EF4-FFF2-40B4-BE49-F238E27FC236}">
                  <a16:creationId xmlns:a16="http://schemas.microsoft.com/office/drawing/2014/main" id="{5F991F59-202D-4199-AD78-10DC9F1B405A}"/>
                </a:ext>
              </a:extLst>
            </p:cNvPr>
            <p:cNvSpPr>
              <a:spLocks noChangeAspect="1" noEditPoints="1"/>
            </p:cNvSpPr>
            <p:nvPr/>
          </p:nvSpPr>
          <p:spPr bwMode="auto">
            <a:xfrm>
              <a:off x="11366722" y="2736710"/>
              <a:ext cx="281361" cy="383020"/>
            </a:xfrm>
            <a:custGeom>
              <a:avLst/>
              <a:gdLst>
                <a:gd name="T0" fmla="*/ 966 w 409"/>
                <a:gd name="T1" fmla="*/ 94 h 589"/>
                <a:gd name="T2" fmla="*/ 0 w 409"/>
                <a:gd name="T3" fmla="*/ 94 h 589"/>
                <a:gd name="T4" fmla="*/ 872 w 409"/>
                <a:gd name="T5" fmla="*/ 1391 h 589"/>
                <a:gd name="T6" fmla="*/ 947 w 409"/>
                <a:gd name="T7" fmla="*/ 196 h 589"/>
                <a:gd name="T8" fmla="*/ 872 w 409"/>
                <a:gd name="T9" fmla="*/ 1353 h 589"/>
                <a:gd name="T10" fmla="*/ 38 w 409"/>
                <a:gd name="T11" fmla="*/ 94 h 589"/>
                <a:gd name="T12" fmla="*/ 928 w 409"/>
                <a:gd name="T13" fmla="*/ 94 h 589"/>
                <a:gd name="T14" fmla="*/ 350 w 409"/>
                <a:gd name="T15" fmla="*/ 404 h 589"/>
                <a:gd name="T16" fmla="*/ 635 w 409"/>
                <a:gd name="T17" fmla="*/ 378 h 589"/>
                <a:gd name="T18" fmla="*/ 468 w 409"/>
                <a:gd name="T19" fmla="*/ 109 h 589"/>
                <a:gd name="T20" fmla="*/ 350 w 409"/>
                <a:gd name="T21" fmla="*/ 404 h 589"/>
                <a:gd name="T22" fmla="*/ 380 w 409"/>
                <a:gd name="T23" fmla="*/ 366 h 589"/>
                <a:gd name="T24" fmla="*/ 744 w 409"/>
                <a:gd name="T25" fmla="*/ 791 h 589"/>
                <a:gd name="T26" fmla="*/ 831 w 409"/>
                <a:gd name="T27" fmla="*/ 711 h 589"/>
                <a:gd name="T28" fmla="*/ 834 w 409"/>
                <a:gd name="T29" fmla="*/ 706 h 589"/>
                <a:gd name="T30" fmla="*/ 836 w 409"/>
                <a:gd name="T31" fmla="*/ 699 h 589"/>
                <a:gd name="T32" fmla="*/ 836 w 409"/>
                <a:gd name="T33" fmla="*/ 694 h 589"/>
                <a:gd name="T34" fmla="*/ 834 w 409"/>
                <a:gd name="T35" fmla="*/ 690 h 589"/>
                <a:gd name="T36" fmla="*/ 756 w 409"/>
                <a:gd name="T37" fmla="*/ 612 h 589"/>
                <a:gd name="T38" fmla="*/ 772 w 409"/>
                <a:gd name="T39" fmla="*/ 680 h 589"/>
                <a:gd name="T40" fmla="*/ 350 w 409"/>
                <a:gd name="T41" fmla="*/ 718 h 589"/>
                <a:gd name="T42" fmla="*/ 730 w 409"/>
                <a:gd name="T43" fmla="*/ 786 h 589"/>
                <a:gd name="T44" fmla="*/ 836 w 409"/>
                <a:gd name="T45" fmla="*/ 486 h 589"/>
                <a:gd name="T46" fmla="*/ 834 w 409"/>
                <a:gd name="T47" fmla="*/ 482 h 589"/>
                <a:gd name="T48" fmla="*/ 730 w 409"/>
                <a:gd name="T49" fmla="*/ 406 h 589"/>
                <a:gd name="T50" fmla="*/ 350 w 409"/>
                <a:gd name="T51" fmla="*/ 475 h 589"/>
                <a:gd name="T52" fmla="*/ 772 w 409"/>
                <a:gd name="T53" fmla="*/ 512 h 589"/>
                <a:gd name="T54" fmla="*/ 730 w 409"/>
                <a:gd name="T55" fmla="*/ 579 h 589"/>
                <a:gd name="T56" fmla="*/ 831 w 409"/>
                <a:gd name="T57" fmla="*/ 505 h 589"/>
                <a:gd name="T58" fmla="*/ 834 w 409"/>
                <a:gd name="T59" fmla="*/ 501 h 589"/>
                <a:gd name="T60" fmla="*/ 836 w 409"/>
                <a:gd name="T61" fmla="*/ 494 h 589"/>
                <a:gd name="T62" fmla="*/ 638 w 409"/>
                <a:gd name="T63" fmla="*/ 803 h 589"/>
                <a:gd name="T64" fmla="*/ 236 w 409"/>
                <a:gd name="T65" fmla="*/ 742 h 589"/>
                <a:gd name="T66" fmla="*/ 137 w 409"/>
                <a:gd name="T67" fmla="*/ 789 h 589"/>
                <a:gd name="T68" fmla="*/ 132 w 409"/>
                <a:gd name="T69" fmla="*/ 796 h 589"/>
                <a:gd name="T70" fmla="*/ 132 w 409"/>
                <a:gd name="T71" fmla="*/ 801 h 589"/>
                <a:gd name="T72" fmla="*/ 132 w 409"/>
                <a:gd name="T73" fmla="*/ 805 h 589"/>
                <a:gd name="T74" fmla="*/ 135 w 409"/>
                <a:gd name="T75" fmla="*/ 810 h 589"/>
                <a:gd name="T76" fmla="*/ 137 w 409"/>
                <a:gd name="T77" fmla="*/ 815 h 589"/>
                <a:gd name="T78" fmla="*/ 236 w 409"/>
                <a:gd name="T79" fmla="*/ 890 h 589"/>
                <a:gd name="T80" fmla="*/ 619 w 409"/>
                <a:gd name="T81" fmla="*/ 822 h 589"/>
                <a:gd name="T82" fmla="*/ 210 w 409"/>
                <a:gd name="T83" fmla="*/ 508 h 589"/>
                <a:gd name="T84" fmla="*/ 135 w 409"/>
                <a:gd name="T85" fmla="*/ 586 h 589"/>
                <a:gd name="T86" fmla="*/ 132 w 409"/>
                <a:gd name="T87" fmla="*/ 593 h 589"/>
                <a:gd name="T88" fmla="*/ 132 w 409"/>
                <a:gd name="T89" fmla="*/ 597 h 589"/>
                <a:gd name="T90" fmla="*/ 132 w 409"/>
                <a:gd name="T91" fmla="*/ 602 h 589"/>
                <a:gd name="T92" fmla="*/ 137 w 409"/>
                <a:gd name="T93" fmla="*/ 609 h 589"/>
                <a:gd name="T94" fmla="*/ 236 w 409"/>
                <a:gd name="T95" fmla="*/ 683 h 589"/>
                <a:gd name="T96" fmla="*/ 196 w 409"/>
                <a:gd name="T97" fmla="*/ 614 h 589"/>
                <a:gd name="T98" fmla="*/ 619 w 409"/>
                <a:gd name="T99" fmla="*/ 576 h 589"/>
                <a:gd name="T100" fmla="*/ 236 w 409"/>
                <a:gd name="T101" fmla="*/ 508 h 58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9"/>
                <a:gd name="T154" fmla="*/ 0 h 589"/>
                <a:gd name="T155" fmla="*/ 409 w 409"/>
                <a:gd name="T156" fmla="*/ 589 h 58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9" h="589">
                  <a:moveTo>
                    <a:pt x="401" y="67"/>
                  </a:moveTo>
                  <a:cubicBezTo>
                    <a:pt x="406" y="67"/>
                    <a:pt x="409" y="64"/>
                    <a:pt x="409" y="59"/>
                  </a:cubicBezTo>
                  <a:cubicBezTo>
                    <a:pt x="409" y="40"/>
                    <a:pt x="409" y="40"/>
                    <a:pt x="409" y="40"/>
                  </a:cubicBezTo>
                  <a:cubicBezTo>
                    <a:pt x="409" y="18"/>
                    <a:pt x="392" y="0"/>
                    <a:pt x="369" y="0"/>
                  </a:cubicBezTo>
                  <a:cubicBezTo>
                    <a:pt x="40" y="0"/>
                    <a:pt x="40" y="0"/>
                    <a:pt x="40" y="0"/>
                  </a:cubicBezTo>
                  <a:cubicBezTo>
                    <a:pt x="18" y="0"/>
                    <a:pt x="0" y="18"/>
                    <a:pt x="0" y="40"/>
                  </a:cubicBezTo>
                  <a:cubicBezTo>
                    <a:pt x="0" y="549"/>
                    <a:pt x="0" y="549"/>
                    <a:pt x="0" y="549"/>
                  </a:cubicBezTo>
                  <a:cubicBezTo>
                    <a:pt x="0" y="571"/>
                    <a:pt x="18" y="589"/>
                    <a:pt x="40" y="589"/>
                  </a:cubicBezTo>
                  <a:cubicBezTo>
                    <a:pt x="369" y="589"/>
                    <a:pt x="369" y="589"/>
                    <a:pt x="369" y="589"/>
                  </a:cubicBezTo>
                  <a:cubicBezTo>
                    <a:pt x="392" y="589"/>
                    <a:pt x="409" y="571"/>
                    <a:pt x="409" y="549"/>
                  </a:cubicBezTo>
                  <a:cubicBezTo>
                    <a:pt x="409" y="91"/>
                    <a:pt x="409" y="91"/>
                    <a:pt x="409" y="91"/>
                  </a:cubicBezTo>
                  <a:cubicBezTo>
                    <a:pt x="409" y="87"/>
                    <a:pt x="406" y="83"/>
                    <a:pt x="401" y="83"/>
                  </a:cubicBezTo>
                  <a:cubicBezTo>
                    <a:pt x="397" y="83"/>
                    <a:pt x="393" y="87"/>
                    <a:pt x="393" y="91"/>
                  </a:cubicBezTo>
                  <a:cubicBezTo>
                    <a:pt x="393" y="549"/>
                    <a:pt x="393" y="549"/>
                    <a:pt x="393" y="549"/>
                  </a:cubicBezTo>
                  <a:cubicBezTo>
                    <a:pt x="393" y="562"/>
                    <a:pt x="383" y="573"/>
                    <a:pt x="369" y="573"/>
                  </a:cubicBezTo>
                  <a:cubicBezTo>
                    <a:pt x="40" y="573"/>
                    <a:pt x="40" y="573"/>
                    <a:pt x="40" y="573"/>
                  </a:cubicBezTo>
                  <a:cubicBezTo>
                    <a:pt x="27" y="573"/>
                    <a:pt x="16" y="562"/>
                    <a:pt x="16" y="549"/>
                  </a:cubicBezTo>
                  <a:cubicBezTo>
                    <a:pt x="16" y="40"/>
                    <a:pt x="16" y="40"/>
                    <a:pt x="16" y="40"/>
                  </a:cubicBezTo>
                  <a:cubicBezTo>
                    <a:pt x="16" y="27"/>
                    <a:pt x="27" y="16"/>
                    <a:pt x="40" y="16"/>
                  </a:cubicBezTo>
                  <a:cubicBezTo>
                    <a:pt x="369" y="16"/>
                    <a:pt x="369" y="16"/>
                    <a:pt x="369" y="16"/>
                  </a:cubicBezTo>
                  <a:cubicBezTo>
                    <a:pt x="383" y="16"/>
                    <a:pt x="393" y="27"/>
                    <a:pt x="393" y="40"/>
                  </a:cubicBezTo>
                  <a:cubicBezTo>
                    <a:pt x="393" y="59"/>
                    <a:pt x="393" y="59"/>
                    <a:pt x="393" y="59"/>
                  </a:cubicBezTo>
                  <a:cubicBezTo>
                    <a:pt x="393" y="64"/>
                    <a:pt x="397" y="67"/>
                    <a:pt x="401" y="67"/>
                  </a:cubicBezTo>
                  <a:close/>
                  <a:moveTo>
                    <a:pt x="148" y="171"/>
                  </a:moveTo>
                  <a:cubicBezTo>
                    <a:pt x="262" y="171"/>
                    <a:pt x="262" y="171"/>
                    <a:pt x="262" y="171"/>
                  </a:cubicBezTo>
                  <a:cubicBezTo>
                    <a:pt x="265" y="171"/>
                    <a:pt x="267" y="170"/>
                    <a:pt x="269" y="167"/>
                  </a:cubicBezTo>
                  <a:cubicBezTo>
                    <a:pt x="270" y="165"/>
                    <a:pt x="270" y="162"/>
                    <a:pt x="269" y="160"/>
                  </a:cubicBezTo>
                  <a:cubicBezTo>
                    <a:pt x="212" y="46"/>
                    <a:pt x="212" y="46"/>
                    <a:pt x="212" y="46"/>
                  </a:cubicBezTo>
                  <a:cubicBezTo>
                    <a:pt x="211" y="43"/>
                    <a:pt x="208" y="41"/>
                    <a:pt x="205" y="41"/>
                  </a:cubicBezTo>
                  <a:cubicBezTo>
                    <a:pt x="202" y="41"/>
                    <a:pt x="199" y="43"/>
                    <a:pt x="198" y="46"/>
                  </a:cubicBezTo>
                  <a:cubicBezTo>
                    <a:pt x="141" y="160"/>
                    <a:pt x="141" y="160"/>
                    <a:pt x="141" y="160"/>
                  </a:cubicBezTo>
                  <a:cubicBezTo>
                    <a:pt x="139" y="162"/>
                    <a:pt x="140" y="165"/>
                    <a:pt x="141" y="167"/>
                  </a:cubicBezTo>
                  <a:cubicBezTo>
                    <a:pt x="142" y="170"/>
                    <a:pt x="145" y="171"/>
                    <a:pt x="148" y="171"/>
                  </a:cubicBezTo>
                  <a:close/>
                  <a:moveTo>
                    <a:pt x="205" y="67"/>
                  </a:moveTo>
                  <a:cubicBezTo>
                    <a:pt x="249" y="155"/>
                    <a:pt x="249" y="155"/>
                    <a:pt x="249" y="155"/>
                  </a:cubicBezTo>
                  <a:cubicBezTo>
                    <a:pt x="161" y="155"/>
                    <a:pt x="161" y="155"/>
                    <a:pt x="161" y="155"/>
                  </a:cubicBezTo>
                  <a:lnTo>
                    <a:pt x="205" y="67"/>
                  </a:lnTo>
                  <a:close/>
                  <a:moveTo>
                    <a:pt x="309" y="333"/>
                  </a:moveTo>
                  <a:cubicBezTo>
                    <a:pt x="311" y="334"/>
                    <a:pt x="313" y="335"/>
                    <a:pt x="315" y="335"/>
                  </a:cubicBezTo>
                  <a:cubicBezTo>
                    <a:pt x="317" y="335"/>
                    <a:pt x="319" y="334"/>
                    <a:pt x="320" y="333"/>
                  </a:cubicBezTo>
                  <a:cubicBezTo>
                    <a:pt x="352" y="302"/>
                    <a:pt x="352" y="302"/>
                    <a:pt x="352" y="302"/>
                  </a:cubicBezTo>
                  <a:cubicBezTo>
                    <a:pt x="352" y="302"/>
                    <a:pt x="352" y="301"/>
                    <a:pt x="352" y="301"/>
                  </a:cubicBezTo>
                  <a:cubicBezTo>
                    <a:pt x="352" y="301"/>
                    <a:pt x="352" y="301"/>
                    <a:pt x="353" y="300"/>
                  </a:cubicBezTo>
                  <a:cubicBezTo>
                    <a:pt x="353" y="300"/>
                    <a:pt x="353" y="300"/>
                    <a:pt x="353" y="300"/>
                  </a:cubicBezTo>
                  <a:cubicBezTo>
                    <a:pt x="353" y="300"/>
                    <a:pt x="353" y="299"/>
                    <a:pt x="353" y="299"/>
                  </a:cubicBezTo>
                  <a:cubicBezTo>
                    <a:pt x="354" y="299"/>
                    <a:pt x="354" y="298"/>
                    <a:pt x="354" y="298"/>
                  </a:cubicBezTo>
                  <a:cubicBezTo>
                    <a:pt x="354" y="298"/>
                    <a:pt x="354" y="298"/>
                    <a:pt x="354" y="297"/>
                  </a:cubicBezTo>
                  <a:cubicBezTo>
                    <a:pt x="354" y="297"/>
                    <a:pt x="354" y="297"/>
                    <a:pt x="354" y="296"/>
                  </a:cubicBezTo>
                  <a:cubicBezTo>
                    <a:pt x="354" y="296"/>
                    <a:pt x="354" y="296"/>
                    <a:pt x="354" y="296"/>
                  </a:cubicBezTo>
                  <a:cubicBezTo>
                    <a:pt x="354" y="296"/>
                    <a:pt x="354" y="296"/>
                    <a:pt x="354" y="296"/>
                  </a:cubicBezTo>
                  <a:cubicBezTo>
                    <a:pt x="354" y="295"/>
                    <a:pt x="354" y="295"/>
                    <a:pt x="354" y="294"/>
                  </a:cubicBezTo>
                  <a:cubicBezTo>
                    <a:pt x="354" y="294"/>
                    <a:pt x="354" y="294"/>
                    <a:pt x="354" y="294"/>
                  </a:cubicBezTo>
                  <a:cubicBezTo>
                    <a:pt x="354" y="293"/>
                    <a:pt x="354" y="293"/>
                    <a:pt x="353" y="293"/>
                  </a:cubicBezTo>
                  <a:cubicBezTo>
                    <a:pt x="353" y="293"/>
                    <a:pt x="353" y="292"/>
                    <a:pt x="353" y="292"/>
                  </a:cubicBezTo>
                  <a:cubicBezTo>
                    <a:pt x="353" y="292"/>
                    <a:pt x="353" y="292"/>
                    <a:pt x="353" y="291"/>
                  </a:cubicBezTo>
                  <a:cubicBezTo>
                    <a:pt x="352" y="291"/>
                    <a:pt x="352" y="291"/>
                    <a:pt x="352" y="290"/>
                  </a:cubicBezTo>
                  <a:cubicBezTo>
                    <a:pt x="320" y="259"/>
                    <a:pt x="320" y="259"/>
                    <a:pt x="320" y="259"/>
                  </a:cubicBezTo>
                  <a:cubicBezTo>
                    <a:pt x="317" y="256"/>
                    <a:pt x="312" y="256"/>
                    <a:pt x="309" y="259"/>
                  </a:cubicBezTo>
                  <a:cubicBezTo>
                    <a:pt x="306" y="262"/>
                    <a:pt x="306" y="267"/>
                    <a:pt x="309" y="270"/>
                  </a:cubicBezTo>
                  <a:cubicBezTo>
                    <a:pt x="327" y="288"/>
                    <a:pt x="327" y="288"/>
                    <a:pt x="327" y="288"/>
                  </a:cubicBezTo>
                  <a:cubicBezTo>
                    <a:pt x="148" y="288"/>
                    <a:pt x="148" y="288"/>
                    <a:pt x="148" y="288"/>
                  </a:cubicBezTo>
                  <a:cubicBezTo>
                    <a:pt x="143" y="288"/>
                    <a:pt x="140" y="291"/>
                    <a:pt x="140" y="296"/>
                  </a:cubicBezTo>
                  <a:cubicBezTo>
                    <a:pt x="140" y="300"/>
                    <a:pt x="143" y="304"/>
                    <a:pt x="148" y="304"/>
                  </a:cubicBezTo>
                  <a:cubicBezTo>
                    <a:pt x="327" y="304"/>
                    <a:pt x="327" y="304"/>
                    <a:pt x="327" y="304"/>
                  </a:cubicBezTo>
                  <a:cubicBezTo>
                    <a:pt x="309" y="322"/>
                    <a:pt x="309" y="322"/>
                    <a:pt x="309" y="322"/>
                  </a:cubicBezTo>
                  <a:cubicBezTo>
                    <a:pt x="306" y="325"/>
                    <a:pt x="306" y="330"/>
                    <a:pt x="309" y="333"/>
                  </a:cubicBezTo>
                  <a:close/>
                  <a:moveTo>
                    <a:pt x="354" y="208"/>
                  </a:moveTo>
                  <a:cubicBezTo>
                    <a:pt x="354" y="208"/>
                    <a:pt x="354" y="207"/>
                    <a:pt x="354" y="207"/>
                  </a:cubicBezTo>
                  <a:cubicBezTo>
                    <a:pt x="354" y="207"/>
                    <a:pt x="354" y="206"/>
                    <a:pt x="354" y="206"/>
                  </a:cubicBezTo>
                  <a:cubicBezTo>
                    <a:pt x="354" y="206"/>
                    <a:pt x="354" y="206"/>
                    <a:pt x="353" y="205"/>
                  </a:cubicBezTo>
                  <a:cubicBezTo>
                    <a:pt x="353" y="205"/>
                    <a:pt x="353" y="205"/>
                    <a:pt x="353" y="204"/>
                  </a:cubicBezTo>
                  <a:cubicBezTo>
                    <a:pt x="353" y="204"/>
                    <a:pt x="353" y="204"/>
                    <a:pt x="353" y="204"/>
                  </a:cubicBezTo>
                  <a:cubicBezTo>
                    <a:pt x="352" y="204"/>
                    <a:pt x="352" y="203"/>
                    <a:pt x="352" y="203"/>
                  </a:cubicBezTo>
                  <a:cubicBezTo>
                    <a:pt x="320" y="172"/>
                    <a:pt x="320" y="172"/>
                    <a:pt x="320" y="172"/>
                  </a:cubicBezTo>
                  <a:cubicBezTo>
                    <a:pt x="317" y="168"/>
                    <a:pt x="312" y="168"/>
                    <a:pt x="309" y="172"/>
                  </a:cubicBezTo>
                  <a:cubicBezTo>
                    <a:pt x="306" y="175"/>
                    <a:pt x="306" y="180"/>
                    <a:pt x="309" y="183"/>
                  </a:cubicBezTo>
                  <a:cubicBezTo>
                    <a:pt x="327" y="201"/>
                    <a:pt x="327" y="201"/>
                    <a:pt x="327" y="201"/>
                  </a:cubicBezTo>
                  <a:cubicBezTo>
                    <a:pt x="148" y="201"/>
                    <a:pt x="148" y="201"/>
                    <a:pt x="148" y="201"/>
                  </a:cubicBezTo>
                  <a:cubicBezTo>
                    <a:pt x="143" y="201"/>
                    <a:pt x="140" y="204"/>
                    <a:pt x="140" y="209"/>
                  </a:cubicBezTo>
                  <a:cubicBezTo>
                    <a:pt x="140" y="213"/>
                    <a:pt x="143" y="217"/>
                    <a:pt x="148" y="217"/>
                  </a:cubicBezTo>
                  <a:cubicBezTo>
                    <a:pt x="327" y="217"/>
                    <a:pt x="327" y="217"/>
                    <a:pt x="327" y="217"/>
                  </a:cubicBezTo>
                  <a:cubicBezTo>
                    <a:pt x="309" y="234"/>
                    <a:pt x="309" y="234"/>
                    <a:pt x="309" y="234"/>
                  </a:cubicBezTo>
                  <a:cubicBezTo>
                    <a:pt x="309" y="234"/>
                    <a:pt x="309" y="234"/>
                    <a:pt x="309" y="234"/>
                  </a:cubicBezTo>
                  <a:cubicBezTo>
                    <a:pt x="306" y="237"/>
                    <a:pt x="306" y="242"/>
                    <a:pt x="309" y="245"/>
                  </a:cubicBezTo>
                  <a:cubicBezTo>
                    <a:pt x="311" y="247"/>
                    <a:pt x="313" y="248"/>
                    <a:pt x="315" y="248"/>
                  </a:cubicBezTo>
                  <a:cubicBezTo>
                    <a:pt x="317" y="248"/>
                    <a:pt x="319" y="247"/>
                    <a:pt x="320" y="245"/>
                  </a:cubicBezTo>
                  <a:cubicBezTo>
                    <a:pt x="352" y="214"/>
                    <a:pt x="352" y="214"/>
                    <a:pt x="352" y="214"/>
                  </a:cubicBezTo>
                  <a:cubicBezTo>
                    <a:pt x="352" y="214"/>
                    <a:pt x="352" y="213"/>
                    <a:pt x="353" y="213"/>
                  </a:cubicBezTo>
                  <a:cubicBezTo>
                    <a:pt x="353" y="213"/>
                    <a:pt x="353" y="213"/>
                    <a:pt x="353" y="213"/>
                  </a:cubicBezTo>
                  <a:cubicBezTo>
                    <a:pt x="353" y="212"/>
                    <a:pt x="353" y="212"/>
                    <a:pt x="353" y="212"/>
                  </a:cubicBezTo>
                  <a:cubicBezTo>
                    <a:pt x="354" y="211"/>
                    <a:pt x="354" y="211"/>
                    <a:pt x="354" y="211"/>
                  </a:cubicBezTo>
                  <a:cubicBezTo>
                    <a:pt x="354" y="211"/>
                    <a:pt x="354" y="210"/>
                    <a:pt x="354" y="210"/>
                  </a:cubicBezTo>
                  <a:cubicBezTo>
                    <a:pt x="354" y="210"/>
                    <a:pt x="354" y="209"/>
                    <a:pt x="354" y="209"/>
                  </a:cubicBezTo>
                  <a:cubicBezTo>
                    <a:pt x="354" y="209"/>
                    <a:pt x="354" y="209"/>
                    <a:pt x="354" y="209"/>
                  </a:cubicBezTo>
                  <a:cubicBezTo>
                    <a:pt x="354" y="208"/>
                    <a:pt x="354" y="208"/>
                    <a:pt x="354" y="208"/>
                  </a:cubicBezTo>
                  <a:close/>
                  <a:moveTo>
                    <a:pt x="270" y="340"/>
                  </a:moveTo>
                  <a:cubicBezTo>
                    <a:pt x="270" y="335"/>
                    <a:pt x="266" y="332"/>
                    <a:pt x="262" y="332"/>
                  </a:cubicBezTo>
                  <a:cubicBezTo>
                    <a:pt x="83" y="332"/>
                    <a:pt x="83" y="332"/>
                    <a:pt x="83" y="332"/>
                  </a:cubicBezTo>
                  <a:cubicBezTo>
                    <a:pt x="100" y="314"/>
                    <a:pt x="100" y="314"/>
                    <a:pt x="100" y="314"/>
                  </a:cubicBezTo>
                  <a:cubicBezTo>
                    <a:pt x="104" y="311"/>
                    <a:pt x="104" y="306"/>
                    <a:pt x="100" y="303"/>
                  </a:cubicBezTo>
                  <a:cubicBezTo>
                    <a:pt x="97" y="300"/>
                    <a:pt x="92" y="300"/>
                    <a:pt x="89" y="303"/>
                  </a:cubicBezTo>
                  <a:cubicBezTo>
                    <a:pt x="58" y="334"/>
                    <a:pt x="58" y="334"/>
                    <a:pt x="58" y="334"/>
                  </a:cubicBezTo>
                  <a:cubicBezTo>
                    <a:pt x="57" y="334"/>
                    <a:pt x="57" y="335"/>
                    <a:pt x="57" y="335"/>
                  </a:cubicBezTo>
                  <a:cubicBezTo>
                    <a:pt x="57" y="335"/>
                    <a:pt x="57" y="336"/>
                    <a:pt x="57" y="336"/>
                  </a:cubicBezTo>
                  <a:cubicBezTo>
                    <a:pt x="56" y="336"/>
                    <a:pt x="56" y="336"/>
                    <a:pt x="56" y="337"/>
                  </a:cubicBezTo>
                  <a:cubicBezTo>
                    <a:pt x="56" y="337"/>
                    <a:pt x="56" y="337"/>
                    <a:pt x="56" y="337"/>
                  </a:cubicBezTo>
                  <a:cubicBezTo>
                    <a:pt x="56" y="338"/>
                    <a:pt x="56" y="338"/>
                    <a:pt x="56" y="338"/>
                  </a:cubicBezTo>
                  <a:cubicBezTo>
                    <a:pt x="56" y="339"/>
                    <a:pt x="56" y="339"/>
                    <a:pt x="56" y="339"/>
                  </a:cubicBezTo>
                  <a:cubicBezTo>
                    <a:pt x="56" y="339"/>
                    <a:pt x="55" y="340"/>
                    <a:pt x="55" y="340"/>
                  </a:cubicBezTo>
                  <a:cubicBezTo>
                    <a:pt x="55" y="340"/>
                    <a:pt x="56" y="340"/>
                    <a:pt x="56" y="340"/>
                  </a:cubicBezTo>
                  <a:cubicBezTo>
                    <a:pt x="56" y="340"/>
                    <a:pt x="56" y="341"/>
                    <a:pt x="56" y="341"/>
                  </a:cubicBezTo>
                  <a:cubicBezTo>
                    <a:pt x="56" y="341"/>
                    <a:pt x="56" y="342"/>
                    <a:pt x="56" y="342"/>
                  </a:cubicBezTo>
                  <a:cubicBezTo>
                    <a:pt x="56" y="342"/>
                    <a:pt x="56" y="342"/>
                    <a:pt x="56" y="343"/>
                  </a:cubicBezTo>
                  <a:cubicBezTo>
                    <a:pt x="56" y="343"/>
                    <a:pt x="56" y="343"/>
                    <a:pt x="57" y="343"/>
                  </a:cubicBezTo>
                  <a:cubicBezTo>
                    <a:pt x="57" y="344"/>
                    <a:pt x="57" y="344"/>
                    <a:pt x="57" y="344"/>
                  </a:cubicBezTo>
                  <a:cubicBezTo>
                    <a:pt x="57" y="344"/>
                    <a:pt x="57" y="345"/>
                    <a:pt x="58" y="345"/>
                  </a:cubicBezTo>
                  <a:cubicBezTo>
                    <a:pt x="58" y="345"/>
                    <a:pt x="58" y="345"/>
                    <a:pt x="58" y="345"/>
                  </a:cubicBezTo>
                  <a:cubicBezTo>
                    <a:pt x="89" y="377"/>
                    <a:pt x="89" y="377"/>
                    <a:pt x="89" y="377"/>
                  </a:cubicBezTo>
                  <a:cubicBezTo>
                    <a:pt x="91" y="378"/>
                    <a:pt x="93" y="379"/>
                    <a:pt x="95" y="379"/>
                  </a:cubicBezTo>
                  <a:cubicBezTo>
                    <a:pt x="97" y="379"/>
                    <a:pt x="99" y="378"/>
                    <a:pt x="100" y="377"/>
                  </a:cubicBezTo>
                  <a:cubicBezTo>
                    <a:pt x="104" y="373"/>
                    <a:pt x="104" y="368"/>
                    <a:pt x="100" y="365"/>
                  </a:cubicBezTo>
                  <a:cubicBezTo>
                    <a:pt x="83" y="348"/>
                    <a:pt x="83" y="348"/>
                    <a:pt x="83" y="348"/>
                  </a:cubicBezTo>
                  <a:cubicBezTo>
                    <a:pt x="262" y="348"/>
                    <a:pt x="262" y="348"/>
                    <a:pt x="262" y="348"/>
                  </a:cubicBezTo>
                  <a:cubicBezTo>
                    <a:pt x="266" y="348"/>
                    <a:pt x="270" y="344"/>
                    <a:pt x="270" y="340"/>
                  </a:cubicBezTo>
                  <a:close/>
                  <a:moveTo>
                    <a:pt x="100" y="215"/>
                  </a:moveTo>
                  <a:cubicBezTo>
                    <a:pt x="97" y="212"/>
                    <a:pt x="92" y="212"/>
                    <a:pt x="89" y="215"/>
                  </a:cubicBezTo>
                  <a:cubicBezTo>
                    <a:pt x="58" y="246"/>
                    <a:pt x="58" y="246"/>
                    <a:pt x="58" y="246"/>
                  </a:cubicBezTo>
                  <a:cubicBezTo>
                    <a:pt x="57" y="247"/>
                    <a:pt x="57" y="247"/>
                    <a:pt x="57" y="248"/>
                  </a:cubicBezTo>
                  <a:cubicBezTo>
                    <a:pt x="57" y="248"/>
                    <a:pt x="57" y="248"/>
                    <a:pt x="57" y="248"/>
                  </a:cubicBezTo>
                  <a:cubicBezTo>
                    <a:pt x="56" y="248"/>
                    <a:pt x="56" y="249"/>
                    <a:pt x="56" y="249"/>
                  </a:cubicBezTo>
                  <a:cubicBezTo>
                    <a:pt x="56" y="249"/>
                    <a:pt x="56" y="249"/>
                    <a:pt x="56" y="250"/>
                  </a:cubicBezTo>
                  <a:cubicBezTo>
                    <a:pt x="56" y="250"/>
                    <a:pt x="56" y="250"/>
                    <a:pt x="56" y="251"/>
                  </a:cubicBezTo>
                  <a:cubicBezTo>
                    <a:pt x="56" y="251"/>
                    <a:pt x="56" y="251"/>
                    <a:pt x="56" y="252"/>
                  </a:cubicBezTo>
                  <a:cubicBezTo>
                    <a:pt x="56" y="252"/>
                    <a:pt x="55" y="252"/>
                    <a:pt x="55" y="252"/>
                  </a:cubicBezTo>
                  <a:cubicBezTo>
                    <a:pt x="55" y="252"/>
                    <a:pt x="56" y="253"/>
                    <a:pt x="56" y="253"/>
                  </a:cubicBezTo>
                  <a:cubicBezTo>
                    <a:pt x="56" y="253"/>
                    <a:pt x="56" y="253"/>
                    <a:pt x="56" y="254"/>
                  </a:cubicBezTo>
                  <a:cubicBezTo>
                    <a:pt x="56" y="254"/>
                    <a:pt x="56" y="254"/>
                    <a:pt x="56" y="255"/>
                  </a:cubicBezTo>
                  <a:cubicBezTo>
                    <a:pt x="56" y="255"/>
                    <a:pt x="56" y="255"/>
                    <a:pt x="56" y="255"/>
                  </a:cubicBezTo>
                  <a:cubicBezTo>
                    <a:pt x="56" y="256"/>
                    <a:pt x="56" y="256"/>
                    <a:pt x="57" y="256"/>
                  </a:cubicBezTo>
                  <a:cubicBezTo>
                    <a:pt x="57" y="256"/>
                    <a:pt x="57" y="257"/>
                    <a:pt x="57" y="257"/>
                  </a:cubicBezTo>
                  <a:cubicBezTo>
                    <a:pt x="57" y="257"/>
                    <a:pt x="57" y="258"/>
                    <a:pt x="58" y="258"/>
                  </a:cubicBezTo>
                  <a:cubicBezTo>
                    <a:pt x="89" y="289"/>
                    <a:pt x="89" y="289"/>
                    <a:pt x="89" y="289"/>
                  </a:cubicBezTo>
                  <a:cubicBezTo>
                    <a:pt x="91" y="291"/>
                    <a:pt x="93" y="291"/>
                    <a:pt x="95" y="291"/>
                  </a:cubicBezTo>
                  <a:cubicBezTo>
                    <a:pt x="97" y="291"/>
                    <a:pt x="99" y="291"/>
                    <a:pt x="100" y="289"/>
                  </a:cubicBezTo>
                  <a:cubicBezTo>
                    <a:pt x="104" y="286"/>
                    <a:pt x="104" y="281"/>
                    <a:pt x="100" y="278"/>
                  </a:cubicBezTo>
                  <a:cubicBezTo>
                    <a:pt x="100" y="278"/>
                    <a:pt x="100" y="278"/>
                    <a:pt x="100" y="278"/>
                  </a:cubicBezTo>
                  <a:cubicBezTo>
                    <a:pt x="83" y="260"/>
                    <a:pt x="83" y="260"/>
                    <a:pt x="83" y="260"/>
                  </a:cubicBezTo>
                  <a:cubicBezTo>
                    <a:pt x="262" y="260"/>
                    <a:pt x="262" y="260"/>
                    <a:pt x="262" y="260"/>
                  </a:cubicBezTo>
                  <a:cubicBezTo>
                    <a:pt x="266" y="260"/>
                    <a:pt x="270" y="257"/>
                    <a:pt x="270" y="252"/>
                  </a:cubicBezTo>
                  <a:cubicBezTo>
                    <a:pt x="270" y="248"/>
                    <a:pt x="266" y="244"/>
                    <a:pt x="262" y="244"/>
                  </a:cubicBezTo>
                  <a:cubicBezTo>
                    <a:pt x="83" y="244"/>
                    <a:pt x="83" y="244"/>
                    <a:pt x="83" y="244"/>
                  </a:cubicBezTo>
                  <a:cubicBezTo>
                    <a:pt x="100" y="227"/>
                    <a:pt x="100" y="227"/>
                    <a:pt x="100" y="227"/>
                  </a:cubicBezTo>
                  <a:cubicBezTo>
                    <a:pt x="104" y="223"/>
                    <a:pt x="104" y="218"/>
                    <a:pt x="100" y="2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sv-SE" sz="700" b="0" i="0" u="none" strike="noStrike" kern="1200" cap="none" spc="0" normalizeH="0" baseline="0" noProof="0">
                <a:ln>
                  <a:noFill/>
                </a:ln>
                <a:solidFill>
                  <a:srgbClr val="575A5B"/>
                </a:solidFill>
                <a:effectLst/>
                <a:uLnTx/>
                <a:uFillTx/>
                <a:ea typeface="+mn-ea"/>
                <a:cs typeface="+mn-cs"/>
              </a:endParaRPr>
            </a:p>
          </p:txBody>
        </p:sp>
        <p:sp>
          <p:nvSpPr>
            <p:cNvPr id="268" name="Text Box 5">
              <a:extLst>
                <a:ext uri="{FF2B5EF4-FFF2-40B4-BE49-F238E27FC236}">
                  <a16:creationId xmlns:a16="http://schemas.microsoft.com/office/drawing/2014/main" id="{683FA435-A66F-4DA9-809A-B4009C1C02FE}"/>
                </a:ext>
              </a:extLst>
            </p:cNvPr>
            <p:cNvSpPr txBox="1">
              <a:spLocks noChangeAspect="1" noChangeArrowheads="1"/>
            </p:cNvSpPr>
            <p:nvPr/>
          </p:nvSpPr>
          <p:spPr bwMode="auto">
            <a:xfrm>
              <a:off x="11387985" y="3018763"/>
              <a:ext cx="238836" cy="50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50000"/>
                </a:spcBef>
                <a:spcAft>
                  <a:spcPct val="0"/>
                </a:spcAft>
                <a:defRPr sz="2000">
                  <a:solidFill>
                    <a:schemeClr val="tx1"/>
                  </a:solidFill>
                  <a:latin typeface="Arial" pitchFamily="34" charset="0"/>
                </a:defRPr>
              </a:lvl6pPr>
              <a:lvl7pPr marL="2971800" indent="-228600" eaLnBrk="0" fontAlgn="base" hangingPunct="0">
                <a:spcBef>
                  <a:spcPct val="50000"/>
                </a:spcBef>
                <a:spcAft>
                  <a:spcPct val="0"/>
                </a:spcAft>
                <a:defRPr sz="2000">
                  <a:solidFill>
                    <a:schemeClr val="tx1"/>
                  </a:solidFill>
                  <a:latin typeface="Arial" pitchFamily="34" charset="0"/>
                </a:defRPr>
              </a:lvl7pPr>
              <a:lvl8pPr marL="3429000" indent="-228600" eaLnBrk="0" fontAlgn="base" hangingPunct="0">
                <a:spcBef>
                  <a:spcPct val="50000"/>
                </a:spcBef>
                <a:spcAft>
                  <a:spcPct val="0"/>
                </a:spcAft>
                <a:defRPr sz="2000">
                  <a:solidFill>
                    <a:schemeClr val="tx1"/>
                  </a:solidFill>
                  <a:latin typeface="Arial" pitchFamily="34" charset="0"/>
                </a:defRPr>
              </a:lvl8pPr>
              <a:lvl9pPr marL="3886200" indent="-228600" eaLnBrk="0" fontAlgn="base" hangingPunct="0">
                <a:spcBef>
                  <a:spcPct val="50000"/>
                </a:spcBef>
                <a:spcAft>
                  <a:spcPct val="0"/>
                </a:spcAft>
                <a:defRPr sz="2000">
                  <a:solidFill>
                    <a:schemeClr val="tx1"/>
                  </a:solidFill>
                  <a:latin typeface="Arial" pitchFamily="34" charset="0"/>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sv-SE" altLang="sv-SE" sz="300" b="0" i="0" u="none" strike="noStrike" kern="1200" cap="none" spc="0" normalizeH="0" baseline="0" noProof="0">
                  <a:ln>
                    <a:noFill/>
                  </a:ln>
                  <a:solidFill>
                    <a:srgbClr val="575A5B"/>
                  </a:solidFill>
                  <a:effectLst/>
                  <a:uLnTx/>
                  <a:uFillTx/>
                  <a:latin typeface="+mn-lt"/>
                  <a:ea typeface="MS PGothic" pitchFamily="34" charset="-128"/>
                  <a:cs typeface="+mn-cs"/>
                </a:rPr>
                <a:t>A</a:t>
              </a:r>
              <a:r>
                <a:rPr kumimoji="0" lang="en-US" altLang="sv-SE" sz="300" b="0" i="0" u="none" strike="noStrike" kern="1200" cap="none" spc="0" normalizeH="0" baseline="0" noProof="0">
                  <a:ln>
                    <a:noFill/>
                  </a:ln>
                  <a:solidFill>
                    <a:srgbClr val="575A5B"/>
                  </a:solidFill>
                  <a:effectLst/>
                  <a:uLnTx/>
                  <a:uFillTx/>
                  <a:latin typeface="+mn-lt"/>
                  <a:ea typeface="MS PGothic" pitchFamily="34" charset="-128"/>
                  <a:cs typeface="+mn-cs"/>
                </a:rPr>
                <a:t>MF</a:t>
              </a:r>
              <a:endParaRPr kumimoji="0" lang="sv-SE" altLang="sv-SE" sz="300" b="0" i="0" u="none" strike="noStrike" kern="1200" cap="none" spc="0" normalizeH="0" baseline="0" noProof="0">
                <a:ln>
                  <a:noFill/>
                </a:ln>
                <a:solidFill>
                  <a:srgbClr val="575A5B"/>
                </a:solidFill>
                <a:effectLst/>
                <a:uLnTx/>
                <a:uFillTx/>
                <a:latin typeface="+mn-lt"/>
                <a:ea typeface="MS PGothic" pitchFamily="34" charset="-128"/>
                <a:cs typeface="+mn-cs"/>
              </a:endParaRPr>
            </a:p>
          </p:txBody>
        </p:sp>
        <p:sp>
          <p:nvSpPr>
            <p:cNvPr id="269" name="AutoShape 343">
              <a:extLst>
                <a:ext uri="{FF2B5EF4-FFF2-40B4-BE49-F238E27FC236}">
                  <a16:creationId xmlns:a16="http://schemas.microsoft.com/office/drawing/2014/main" id="{1BDFB8EF-8C79-4D3E-BA80-87CF5E2E2ADA}"/>
                </a:ext>
              </a:extLst>
            </p:cNvPr>
            <p:cNvSpPr>
              <a:spLocks noChangeAspect="1" noChangeArrowheads="1"/>
            </p:cNvSpPr>
            <p:nvPr/>
          </p:nvSpPr>
          <p:spPr bwMode="auto">
            <a:xfrm>
              <a:off x="11367013" y="2736710"/>
              <a:ext cx="280778" cy="382194"/>
            </a:xfrm>
            <a:prstGeom prst="roundRect">
              <a:avLst>
                <a:gd name="adj" fmla="val 9542"/>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round/>
                  <a:headEnd/>
                  <a:tailEnd/>
                </a14:hiddenLine>
              </a:ext>
            </a:extLst>
          </p:spPr>
          <p:txBody>
            <a:bodyPr wrap="none" lIns="0" rIns="0"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50000"/>
                </a:spcBef>
                <a:spcAft>
                  <a:spcPct val="0"/>
                </a:spcAft>
                <a:defRPr sz="2000">
                  <a:solidFill>
                    <a:schemeClr val="tx1"/>
                  </a:solidFill>
                  <a:latin typeface="Arial" pitchFamily="34" charset="0"/>
                </a:defRPr>
              </a:lvl6pPr>
              <a:lvl7pPr marL="2971800" indent="-228600" eaLnBrk="0" fontAlgn="base" hangingPunct="0">
                <a:spcBef>
                  <a:spcPct val="50000"/>
                </a:spcBef>
                <a:spcAft>
                  <a:spcPct val="0"/>
                </a:spcAft>
                <a:defRPr sz="2000">
                  <a:solidFill>
                    <a:schemeClr val="tx1"/>
                  </a:solidFill>
                  <a:latin typeface="Arial" pitchFamily="34" charset="0"/>
                </a:defRPr>
              </a:lvl7pPr>
              <a:lvl8pPr marL="3429000" indent="-228600" eaLnBrk="0" fontAlgn="base" hangingPunct="0">
                <a:spcBef>
                  <a:spcPct val="50000"/>
                </a:spcBef>
                <a:spcAft>
                  <a:spcPct val="0"/>
                </a:spcAft>
                <a:defRPr sz="2000">
                  <a:solidFill>
                    <a:schemeClr val="tx1"/>
                  </a:solidFill>
                  <a:latin typeface="Arial" pitchFamily="34" charset="0"/>
                </a:defRPr>
              </a:lvl8pPr>
              <a:lvl9pPr marL="3886200" indent="-228600" eaLnBrk="0" fontAlgn="base" hangingPunct="0">
                <a:spcBef>
                  <a:spcPct val="50000"/>
                </a:spcBef>
                <a:spcAft>
                  <a:spcPct val="0"/>
                </a:spcAft>
                <a:defRPr sz="2000">
                  <a:solidFill>
                    <a:schemeClr val="tx1"/>
                  </a:solidFill>
                  <a:latin typeface="Arial"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sv-SE" altLang="sv-SE" sz="100" b="0" i="0" u="none" strike="noStrike" kern="1200" cap="none" spc="0" normalizeH="0" baseline="0" noProof="0">
                <a:ln>
                  <a:noFill/>
                </a:ln>
                <a:solidFill>
                  <a:srgbClr val="575A5B"/>
                </a:solidFill>
                <a:effectLst/>
                <a:uLnTx/>
                <a:uFillTx/>
                <a:latin typeface="+mn-lt"/>
                <a:ea typeface="MS PGothic" pitchFamily="34" charset="-128"/>
                <a:cs typeface="+mn-cs"/>
              </a:endParaRPr>
            </a:p>
          </p:txBody>
        </p:sp>
      </p:grpSp>
      <p:sp>
        <p:nvSpPr>
          <p:cNvPr id="230" name="Cloud 129">
            <a:extLst>
              <a:ext uri="{FF2B5EF4-FFF2-40B4-BE49-F238E27FC236}">
                <a16:creationId xmlns:a16="http://schemas.microsoft.com/office/drawing/2014/main" id="{8BD56B9D-0B90-4B8E-878C-A8A699BEEE6D}"/>
              </a:ext>
            </a:extLst>
          </p:cNvPr>
          <p:cNvSpPr/>
          <p:nvPr/>
        </p:nvSpPr>
        <p:spPr bwMode="auto">
          <a:xfrm>
            <a:off x="9671610" y="2255411"/>
            <a:ext cx="997489" cy="749693"/>
          </a:xfrm>
          <a:prstGeom prst="cloud">
            <a:avLst/>
          </a:prstGeom>
          <a:solidFill>
            <a:schemeClr val="bg1"/>
          </a:solidFill>
          <a:ln w="15875" cap="flat" cmpd="sng" algn="ctr">
            <a:solidFill>
              <a:schemeClr val="accent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sv-SE" sz="1600" b="0" i="0" u="none" strike="noStrike" kern="1200" cap="none" spc="0" normalizeH="0" baseline="0" noProof="0">
              <a:ln>
                <a:noFill/>
              </a:ln>
              <a:solidFill>
                <a:srgbClr val="575A5B"/>
              </a:solidFill>
              <a:effectLst/>
              <a:uLnTx/>
              <a:uFillTx/>
              <a:ea typeface="+mn-ea"/>
              <a:cs typeface="+mn-cs"/>
            </a:endParaRPr>
          </a:p>
        </p:txBody>
      </p:sp>
      <p:sp>
        <p:nvSpPr>
          <p:cNvPr id="231" name="AutoShape 340">
            <a:extLst>
              <a:ext uri="{FF2B5EF4-FFF2-40B4-BE49-F238E27FC236}">
                <a16:creationId xmlns:a16="http://schemas.microsoft.com/office/drawing/2014/main" id="{C874AD82-EE83-458D-A9E2-D46EA8E5CE76}"/>
              </a:ext>
            </a:extLst>
          </p:cNvPr>
          <p:cNvSpPr>
            <a:spLocks noChangeAspect="1" noChangeArrowheads="1"/>
          </p:cNvSpPr>
          <p:nvPr/>
        </p:nvSpPr>
        <p:spPr bwMode="auto">
          <a:xfrm>
            <a:off x="9912529" y="2823296"/>
            <a:ext cx="270584" cy="372557"/>
          </a:xfrm>
          <a:prstGeom prst="roundRect">
            <a:avLst>
              <a:gd name="adj" fmla="val 7889"/>
            </a:avLst>
          </a:prstGeom>
          <a:solidFill>
            <a:srgbClr val="FFFFFF"/>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0" rIns="0"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50000"/>
              </a:spcBef>
              <a:spcAft>
                <a:spcPct val="0"/>
              </a:spcAft>
              <a:defRPr sz="2000">
                <a:solidFill>
                  <a:schemeClr val="tx1"/>
                </a:solidFill>
                <a:latin typeface="Arial" pitchFamily="34" charset="0"/>
              </a:defRPr>
            </a:lvl6pPr>
            <a:lvl7pPr marL="2971800" indent="-228600" eaLnBrk="0" fontAlgn="base" hangingPunct="0">
              <a:spcBef>
                <a:spcPct val="50000"/>
              </a:spcBef>
              <a:spcAft>
                <a:spcPct val="0"/>
              </a:spcAft>
              <a:defRPr sz="2000">
                <a:solidFill>
                  <a:schemeClr val="tx1"/>
                </a:solidFill>
                <a:latin typeface="Arial" pitchFamily="34" charset="0"/>
              </a:defRPr>
            </a:lvl7pPr>
            <a:lvl8pPr marL="3429000" indent="-228600" eaLnBrk="0" fontAlgn="base" hangingPunct="0">
              <a:spcBef>
                <a:spcPct val="50000"/>
              </a:spcBef>
              <a:spcAft>
                <a:spcPct val="0"/>
              </a:spcAft>
              <a:defRPr sz="2000">
                <a:solidFill>
                  <a:schemeClr val="tx1"/>
                </a:solidFill>
                <a:latin typeface="Arial" pitchFamily="34" charset="0"/>
              </a:defRPr>
            </a:lvl8pPr>
            <a:lvl9pPr marL="3886200" indent="-228600" eaLnBrk="0" fontAlgn="base" hangingPunct="0">
              <a:spcBef>
                <a:spcPct val="50000"/>
              </a:spcBef>
              <a:spcAft>
                <a:spcPct val="0"/>
              </a:spcAft>
              <a:defRPr sz="2000">
                <a:solidFill>
                  <a:schemeClr val="tx1"/>
                </a:solidFill>
                <a:latin typeface="Arial"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sv-SE" altLang="sv-SE" sz="100" b="0" i="0" u="none" strike="noStrike" kern="1200" cap="none" spc="0" normalizeH="0" baseline="0" noProof="0">
              <a:ln>
                <a:noFill/>
              </a:ln>
              <a:solidFill>
                <a:srgbClr val="575A5B"/>
              </a:solidFill>
              <a:effectLst/>
              <a:uLnTx/>
              <a:uFillTx/>
              <a:latin typeface="+mn-lt"/>
              <a:ea typeface="MS PGothic" pitchFamily="34" charset="-128"/>
              <a:cs typeface="+mn-cs"/>
            </a:endParaRPr>
          </a:p>
        </p:txBody>
      </p:sp>
      <p:sp>
        <p:nvSpPr>
          <p:cNvPr id="232" name="Freeform 341">
            <a:extLst>
              <a:ext uri="{FF2B5EF4-FFF2-40B4-BE49-F238E27FC236}">
                <a16:creationId xmlns:a16="http://schemas.microsoft.com/office/drawing/2014/main" id="{AA74D6C4-F19F-4DD6-A268-63C79DF57EBC}"/>
              </a:ext>
            </a:extLst>
          </p:cNvPr>
          <p:cNvSpPr>
            <a:spLocks noChangeAspect="1" noEditPoints="1"/>
          </p:cNvSpPr>
          <p:nvPr/>
        </p:nvSpPr>
        <p:spPr bwMode="auto">
          <a:xfrm>
            <a:off x="9906995" y="2818064"/>
            <a:ext cx="281361" cy="383020"/>
          </a:xfrm>
          <a:custGeom>
            <a:avLst/>
            <a:gdLst>
              <a:gd name="T0" fmla="*/ 966 w 409"/>
              <a:gd name="T1" fmla="*/ 94 h 589"/>
              <a:gd name="T2" fmla="*/ 0 w 409"/>
              <a:gd name="T3" fmla="*/ 94 h 589"/>
              <a:gd name="T4" fmla="*/ 872 w 409"/>
              <a:gd name="T5" fmla="*/ 1391 h 589"/>
              <a:gd name="T6" fmla="*/ 947 w 409"/>
              <a:gd name="T7" fmla="*/ 196 h 589"/>
              <a:gd name="T8" fmla="*/ 872 w 409"/>
              <a:gd name="T9" fmla="*/ 1353 h 589"/>
              <a:gd name="T10" fmla="*/ 38 w 409"/>
              <a:gd name="T11" fmla="*/ 94 h 589"/>
              <a:gd name="T12" fmla="*/ 928 w 409"/>
              <a:gd name="T13" fmla="*/ 94 h 589"/>
              <a:gd name="T14" fmla="*/ 350 w 409"/>
              <a:gd name="T15" fmla="*/ 404 h 589"/>
              <a:gd name="T16" fmla="*/ 635 w 409"/>
              <a:gd name="T17" fmla="*/ 378 h 589"/>
              <a:gd name="T18" fmla="*/ 468 w 409"/>
              <a:gd name="T19" fmla="*/ 109 h 589"/>
              <a:gd name="T20" fmla="*/ 350 w 409"/>
              <a:gd name="T21" fmla="*/ 404 h 589"/>
              <a:gd name="T22" fmla="*/ 380 w 409"/>
              <a:gd name="T23" fmla="*/ 366 h 589"/>
              <a:gd name="T24" fmla="*/ 744 w 409"/>
              <a:gd name="T25" fmla="*/ 791 h 589"/>
              <a:gd name="T26" fmla="*/ 831 w 409"/>
              <a:gd name="T27" fmla="*/ 711 h 589"/>
              <a:gd name="T28" fmla="*/ 834 w 409"/>
              <a:gd name="T29" fmla="*/ 706 h 589"/>
              <a:gd name="T30" fmla="*/ 836 w 409"/>
              <a:gd name="T31" fmla="*/ 699 h 589"/>
              <a:gd name="T32" fmla="*/ 836 w 409"/>
              <a:gd name="T33" fmla="*/ 694 h 589"/>
              <a:gd name="T34" fmla="*/ 834 w 409"/>
              <a:gd name="T35" fmla="*/ 690 h 589"/>
              <a:gd name="T36" fmla="*/ 756 w 409"/>
              <a:gd name="T37" fmla="*/ 612 h 589"/>
              <a:gd name="T38" fmla="*/ 772 w 409"/>
              <a:gd name="T39" fmla="*/ 680 h 589"/>
              <a:gd name="T40" fmla="*/ 350 w 409"/>
              <a:gd name="T41" fmla="*/ 718 h 589"/>
              <a:gd name="T42" fmla="*/ 730 w 409"/>
              <a:gd name="T43" fmla="*/ 786 h 589"/>
              <a:gd name="T44" fmla="*/ 836 w 409"/>
              <a:gd name="T45" fmla="*/ 486 h 589"/>
              <a:gd name="T46" fmla="*/ 834 w 409"/>
              <a:gd name="T47" fmla="*/ 482 h 589"/>
              <a:gd name="T48" fmla="*/ 730 w 409"/>
              <a:gd name="T49" fmla="*/ 406 h 589"/>
              <a:gd name="T50" fmla="*/ 350 w 409"/>
              <a:gd name="T51" fmla="*/ 475 h 589"/>
              <a:gd name="T52" fmla="*/ 772 w 409"/>
              <a:gd name="T53" fmla="*/ 512 h 589"/>
              <a:gd name="T54" fmla="*/ 730 w 409"/>
              <a:gd name="T55" fmla="*/ 579 h 589"/>
              <a:gd name="T56" fmla="*/ 831 w 409"/>
              <a:gd name="T57" fmla="*/ 505 h 589"/>
              <a:gd name="T58" fmla="*/ 834 w 409"/>
              <a:gd name="T59" fmla="*/ 501 h 589"/>
              <a:gd name="T60" fmla="*/ 836 w 409"/>
              <a:gd name="T61" fmla="*/ 494 h 589"/>
              <a:gd name="T62" fmla="*/ 638 w 409"/>
              <a:gd name="T63" fmla="*/ 803 h 589"/>
              <a:gd name="T64" fmla="*/ 236 w 409"/>
              <a:gd name="T65" fmla="*/ 742 h 589"/>
              <a:gd name="T66" fmla="*/ 137 w 409"/>
              <a:gd name="T67" fmla="*/ 789 h 589"/>
              <a:gd name="T68" fmla="*/ 132 w 409"/>
              <a:gd name="T69" fmla="*/ 796 h 589"/>
              <a:gd name="T70" fmla="*/ 132 w 409"/>
              <a:gd name="T71" fmla="*/ 801 h 589"/>
              <a:gd name="T72" fmla="*/ 132 w 409"/>
              <a:gd name="T73" fmla="*/ 805 h 589"/>
              <a:gd name="T74" fmla="*/ 135 w 409"/>
              <a:gd name="T75" fmla="*/ 810 h 589"/>
              <a:gd name="T76" fmla="*/ 137 w 409"/>
              <a:gd name="T77" fmla="*/ 815 h 589"/>
              <a:gd name="T78" fmla="*/ 236 w 409"/>
              <a:gd name="T79" fmla="*/ 890 h 589"/>
              <a:gd name="T80" fmla="*/ 619 w 409"/>
              <a:gd name="T81" fmla="*/ 822 h 589"/>
              <a:gd name="T82" fmla="*/ 210 w 409"/>
              <a:gd name="T83" fmla="*/ 508 h 589"/>
              <a:gd name="T84" fmla="*/ 135 w 409"/>
              <a:gd name="T85" fmla="*/ 586 h 589"/>
              <a:gd name="T86" fmla="*/ 132 w 409"/>
              <a:gd name="T87" fmla="*/ 593 h 589"/>
              <a:gd name="T88" fmla="*/ 132 w 409"/>
              <a:gd name="T89" fmla="*/ 597 h 589"/>
              <a:gd name="T90" fmla="*/ 132 w 409"/>
              <a:gd name="T91" fmla="*/ 602 h 589"/>
              <a:gd name="T92" fmla="*/ 137 w 409"/>
              <a:gd name="T93" fmla="*/ 609 h 589"/>
              <a:gd name="T94" fmla="*/ 236 w 409"/>
              <a:gd name="T95" fmla="*/ 683 h 589"/>
              <a:gd name="T96" fmla="*/ 196 w 409"/>
              <a:gd name="T97" fmla="*/ 614 h 589"/>
              <a:gd name="T98" fmla="*/ 619 w 409"/>
              <a:gd name="T99" fmla="*/ 576 h 589"/>
              <a:gd name="T100" fmla="*/ 236 w 409"/>
              <a:gd name="T101" fmla="*/ 508 h 58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9"/>
              <a:gd name="T154" fmla="*/ 0 h 589"/>
              <a:gd name="T155" fmla="*/ 409 w 409"/>
              <a:gd name="T156" fmla="*/ 589 h 58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9" h="589">
                <a:moveTo>
                  <a:pt x="401" y="67"/>
                </a:moveTo>
                <a:cubicBezTo>
                  <a:pt x="406" y="67"/>
                  <a:pt x="409" y="64"/>
                  <a:pt x="409" y="59"/>
                </a:cubicBezTo>
                <a:cubicBezTo>
                  <a:pt x="409" y="40"/>
                  <a:pt x="409" y="40"/>
                  <a:pt x="409" y="40"/>
                </a:cubicBezTo>
                <a:cubicBezTo>
                  <a:pt x="409" y="18"/>
                  <a:pt x="392" y="0"/>
                  <a:pt x="369" y="0"/>
                </a:cubicBezTo>
                <a:cubicBezTo>
                  <a:pt x="40" y="0"/>
                  <a:pt x="40" y="0"/>
                  <a:pt x="40" y="0"/>
                </a:cubicBezTo>
                <a:cubicBezTo>
                  <a:pt x="18" y="0"/>
                  <a:pt x="0" y="18"/>
                  <a:pt x="0" y="40"/>
                </a:cubicBezTo>
                <a:cubicBezTo>
                  <a:pt x="0" y="549"/>
                  <a:pt x="0" y="549"/>
                  <a:pt x="0" y="549"/>
                </a:cubicBezTo>
                <a:cubicBezTo>
                  <a:pt x="0" y="571"/>
                  <a:pt x="18" y="589"/>
                  <a:pt x="40" y="589"/>
                </a:cubicBezTo>
                <a:cubicBezTo>
                  <a:pt x="369" y="589"/>
                  <a:pt x="369" y="589"/>
                  <a:pt x="369" y="589"/>
                </a:cubicBezTo>
                <a:cubicBezTo>
                  <a:pt x="392" y="589"/>
                  <a:pt x="409" y="571"/>
                  <a:pt x="409" y="549"/>
                </a:cubicBezTo>
                <a:cubicBezTo>
                  <a:pt x="409" y="91"/>
                  <a:pt x="409" y="91"/>
                  <a:pt x="409" y="91"/>
                </a:cubicBezTo>
                <a:cubicBezTo>
                  <a:pt x="409" y="87"/>
                  <a:pt x="406" y="83"/>
                  <a:pt x="401" y="83"/>
                </a:cubicBezTo>
                <a:cubicBezTo>
                  <a:pt x="397" y="83"/>
                  <a:pt x="393" y="87"/>
                  <a:pt x="393" y="91"/>
                </a:cubicBezTo>
                <a:cubicBezTo>
                  <a:pt x="393" y="549"/>
                  <a:pt x="393" y="549"/>
                  <a:pt x="393" y="549"/>
                </a:cubicBezTo>
                <a:cubicBezTo>
                  <a:pt x="393" y="562"/>
                  <a:pt x="383" y="573"/>
                  <a:pt x="369" y="573"/>
                </a:cubicBezTo>
                <a:cubicBezTo>
                  <a:pt x="40" y="573"/>
                  <a:pt x="40" y="573"/>
                  <a:pt x="40" y="573"/>
                </a:cubicBezTo>
                <a:cubicBezTo>
                  <a:pt x="27" y="573"/>
                  <a:pt x="16" y="562"/>
                  <a:pt x="16" y="549"/>
                </a:cubicBezTo>
                <a:cubicBezTo>
                  <a:pt x="16" y="40"/>
                  <a:pt x="16" y="40"/>
                  <a:pt x="16" y="40"/>
                </a:cubicBezTo>
                <a:cubicBezTo>
                  <a:pt x="16" y="27"/>
                  <a:pt x="27" y="16"/>
                  <a:pt x="40" y="16"/>
                </a:cubicBezTo>
                <a:cubicBezTo>
                  <a:pt x="369" y="16"/>
                  <a:pt x="369" y="16"/>
                  <a:pt x="369" y="16"/>
                </a:cubicBezTo>
                <a:cubicBezTo>
                  <a:pt x="383" y="16"/>
                  <a:pt x="393" y="27"/>
                  <a:pt x="393" y="40"/>
                </a:cubicBezTo>
                <a:cubicBezTo>
                  <a:pt x="393" y="59"/>
                  <a:pt x="393" y="59"/>
                  <a:pt x="393" y="59"/>
                </a:cubicBezTo>
                <a:cubicBezTo>
                  <a:pt x="393" y="64"/>
                  <a:pt x="397" y="67"/>
                  <a:pt x="401" y="67"/>
                </a:cubicBezTo>
                <a:close/>
                <a:moveTo>
                  <a:pt x="148" y="171"/>
                </a:moveTo>
                <a:cubicBezTo>
                  <a:pt x="262" y="171"/>
                  <a:pt x="262" y="171"/>
                  <a:pt x="262" y="171"/>
                </a:cubicBezTo>
                <a:cubicBezTo>
                  <a:pt x="265" y="171"/>
                  <a:pt x="267" y="170"/>
                  <a:pt x="269" y="167"/>
                </a:cubicBezTo>
                <a:cubicBezTo>
                  <a:pt x="270" y="165"/>
                  <a:pt x="270" y="162"/>
                  <a:pt x="269" y="160"/>
                </a:cubicBezTo>
                <a:cubicBezTo>
                  <a:pt x="212" y="46"/>
                  <a:pt x="212" y="46"/>
                  <a:pt x="212" y="46"/>
                </a:cubicBezTo>
                <a:cubicBezTo>
                  <a:pt x="211" y="43"/>
                  <a:pt x="208" y="41"/>
                  <a:pt x="205" y="41"/>
                </a:cubicBezTo>
                <a:cubicBezTo>
                  <a:pt x="202" y="41"/>
                  <a:pt x="199" y="43"/>
                  <a:pt x="198" y="46"/>
                </a:cubicBezTo>
                <a:cubicBezTo>
                  <a:pt x="141" y="160"/>
                  <a:pt x="141" y="160"/>
                  <a:pt x="141" y="160"/>
                </a:cubicBezTo>
                <a:cubicBezTo>
                  <a:pt x="139" y="162"/>
                  <a:pt x="140" y="165"/>
                  <a:pt x="141" y="167"/>
                </a:cubicBezTo>
                <a:cubicBezTo>
                  <a:pt x="142" y="170"/>
                  <a:pt x="145" y="171"/>
                  <a:pt x="148" y="171"/>
                </a:cubicBezTo>
                <a:close/>
                <a:moveTo>
                  <a:pt x="205" y="67"/>
                </a:moveTo>
                <a:cubicBezTo>
                  <a:pt x="249" y="155"/>
                  <a:pt x="249" y="155"/>
                  <a:pt x="249" y="155"/>
                </a:cubicBezTo>
                <a:cubicBezTo>
                  <a:pt x="161" y="155"/>
                  <a:pt x="161" y="155"/>
                  <a:pt x="161" y="155"/>
                </a:cubicBezTo>
                <a:lnTo>
                  <a:pt x="205" y="67"/>
                </a:lnTo>
                <a:close/>
                <a:moveTo>
                  <a:pt x="309" y="333"/>
                </a:moveTo>
                <a:cubicBezTo>
                  <a:pt x="311" y="334"/>
                  <a:pt x="313" y="335"/>
                  <a:pt x="315" y="335"/>
                </a:cubicBezTo>
                <a:cubicBezTo>
                  <a:pt x="317" y="335"/>
                  <a:pt x="319" y="334"/>
                  <a:pt x="320" y="333"/>
                </a:cubicBezTo>
                <a:cubicBezTo>
                  <a:pt x="352" y="302"/>
                  <a:pt x="352" y="302"/>
                  <a:pt x="352" y="302"/>
                </a:cubicBezTo>
                <a:cubicBezTo>
                  <a:pt x="352" y="302"/>
                  <a:pt x="352" y="301"/>
                  <a:pt x="352" y="301"/>
                </a:cubicBezTo>
                <a:cubicBezTo>
                  <a:pt x="352" y="301"/>
                  <a:pt x="352" y="301"/>
                  <a:pt x="353" y="300"/>
                </a:cubicBezTo>
                <a:cubicBezTo>
                  <a:pt x="353" y="300"/>
                  <a:pt x="353" y="300"/>
                  <a:pt x="353" y="300"/>
                </a:cubicBezTo>
                <a:cubicBezTo>
                  <a:pt x="353" y="300"/>
                  <a:pt x="353" y="299"/>
                  <a:pt x="353" y="299"/>
                </a:cubicBezTo>
                <a:cubicBezTo>
                  <a:pt x="354" y="299"/>
                  <a:pt x="354" y="298"/>
                  <a:pt x="354" y="298"/>
                </a:cubicBezTo>
                <a:cubicBezTo>
                  <a:pt x="354" y="298"/>
                  <a:pt x="354" y="298"/>
                  <a:pt x="354" y="297"/>
                </a:cubicBezTo>
                <a:cubicBezTo>
                  <a:pt x="354" y="297"/>
                  <a:pt x="354" y="297"/>
                  <a:pt x="354" y="296"/>
                </a:cubicBezTo>
                <a:cubicBezTo>
                  <a:pt x="354" y="296"/>
                  <a:pt x="354" y="296"/>
                  <a:pt x="354" y="296"/>
                </a:cubicBezTo>
                <a:cubicBezTo>
                  <a:pt x="354" y="296"/>
                  <a:pt x="354" y="296"/>
                  <a:pt x="354" y="296"/>
                </a:cubicBezTo>
                <a:cubicBezTo>
                  <a:pt x="354" y="295"/>
                  <a:pt x="354" y="295"/>
                  <a:pt x="354" y="294"/>
                </a:cubicBezTo>
                <a:cubicBezTo>
                  <a:pt x="354" y="294"/>
                  <a:pt x="354" y="294"/>
                  <a:pt x="354" y="294"/>
                </a:cubicBezTo>
                <a:cubicBezTo>
                  <a:pt x="354" y="293"/>
                  <a:pt x="354" y="293"/>
                  <a:pt x="353" y="293"/>
                </a:cubicBezTo>
                <a:cubicBezTo>
                  <a:pt x="353" y="293"/>
                  <a:pt x="353" y="292"/>
                  <a:pt x="353" y="292"/>
                </a:cubicBezTo>
                <a:cubicBezTo>
                  <a:pt x="353" y="292"/>
                  <a:pt x="353" y="292"/>
                  <a:pt x="353" y="291"/>
                </a:cubicBezTo>
                <a:cubicBezTo>
                  <a:pt x="352" y="291"/>
                  <a:pt x="352" y="291"/>
                  <a:pt x="352" y="290"/>
                </a:cubicBezTo>
                <a:cubicBezTo>
                  <a:pt x="320" y="259"/>
                  <a:pt x="320" y="259"/>
                  <a:pt x="320" y="259"/>
                </a:cubicBezTo>
                <a:cubicBezTo>
                  <a:pt x="317" y="256"/>
                  <a:pt x="312" y="256"/>
                  <a:pt x="309" y="259"/>
                </a:cubicBezTo>
                <a:cubicBezTo>
                  <a:pt x="306" y="262"/>
                  <a:pt x="306" y="267"/>
                  <a:pt x="309" y="270"/>
                </a:cubicBezTo>
                <a:cubicBezTo>
                  <a:pt x="327" y="288"/>
                  <a:pt x="327" y="288"/>
                  <a:pt x="327" y="288"/>
                </a:cubicBezTo>
                <a:cubicBezTo>
                  <a:pt x="148" y="288"/>
                  <a:pt x="148" y="288"/>
                  <a:pt x="148" y="288"/>
                </a:cubicBezTo>
                <a:cubicBezTo>
                  <a:pt x="143" y="288"/>
                  <a:pt x="140" y="291"/>
                  <a:pt x="140" y="296"/>
                </a:cubicBezTo>
                <a:cubicBezTo>
                  <a:pt x="140" y="300"/>
                  <a:pt x="143" y="304"/>
                  <a:pt x="148" y="304"/>
                </a:cubicBezTo>
                <a:cubicBezTo>
                  <a:pt x="327" y="304"/>
                  <a:pt x="327" y="304"/>
                  <a:pt x="327" y="304"/>
                </a:cubicBezTo>
                <a:cubicBezTo>
                  <a:pt x="309" y="322"/>
                  <a:pt x="309" y="322"/>
                  <a:pt x="309" y="322"/>
                </a:cubicBezTo>
                <a:cubicBezTo>
                  <a:pt x="306" y="325"/>
                  <a:pt x="306" y="330"/>
                  <a:pt x="309" y="333"/>
                </a:cubicBezTo>
                <a:close/>
                <a:moveTo>
                  <a:pt x="354" y="208"/>
                </a:moveTo>
                <a:cubicBezTo>
                  <a:pt x="354" y="208"/>
                  <a:pt x="354" y="207"/>
                  <a:pt x="354" y="207"/>
                </a:cubicBezTo>
                <a:cubicBezTo>
                  <a:pt x="354" y="207"/>
                  <a:pt x="354" y="206"/>
                  <a:pt x="354" y="206"/>
                </a:cubicBezTo>
                <a:cubicBezTo>
                  <a:pt x="354" y="206"/>
                  <a:pt x="354" y="206"/>
                  <a:pt x="353" y="205"/>
                </a:cubicBezTo>
                <a:cubicBezTo>
                  <a:pt x="353" y="205"/>
                  <a:pt x="353" y="205"/>
                  <a:pt x="353" y="204"/>
                </a:cubicBezTo>
                <a:cubicBezTo>
                  <a:pt x="353" y="204"/>
                  <a:pt x="353" y="204"/>
                  <a:pt x="353" y="204"/>
                </a:cubicBezTo>
                <a:cubicBezTo>
                  <a:pt x="352" y="204"/>
                  <a:pt x="352" y="203"/>
                  <a:pt x="352" y="203"/>
                </a:cubicBezTo>
                <a:cubicBezTo>
                  <a:pt x="320" y="172"/>
                  <a:pt x="320" y="172"/>
                  <a:pt x="320" y="172"/>
                </a:cubicBezTo>
                <a:cubicBezTo>
                  <a:pt x="317" y="168"/>
                  <a:pt x="312" y="168"/>
                  <a:pt x="309" y="172"/>
                </a:cubicBezTo>
                <a:cubicBezTo>
                  <a:pt x="306" y="175"/>
                  <a:pt x="306" y="180"/>
                  <a:pt x="309" y="183"/>
                </a:cubicBezTo>
                <a:cubicBezTo>
                  <a:pt x="327" y="201"/>
                  <a:pt x="327" y="201"/>
                  <a:pt x="327" y="201"/>
                </a:cubicBezTo>
                <a:cubicBezTo>
                  <a:pt x="148" y="201"/>
                  <a:pt x="148" y="201"/>
                  <a:pt x="148" y="201"/>
                </a:cubicBezTo>
                <a:cubicBezTo>
                  <a:pt x="143" y="201"/>
                  <a:pt x="140" y="204"/>
                  <a:pt x="140" y="209"/>
                </a:cubicBezTo>
                <a:cubicBezTo>
                  <a:pt x="140" y="213"/>
                  <a:pt x="143" y="217"/>
                  <a:pt x="148" y="217"/>
                </a:cubicBezTo>
                <a:cubicBezTo>
                  <a:pt x="327" y="217"/>
                  <a:pt x="327" y="217"/>
                  <a:pt x="327" y="217"/>
                </a:cubicBezTo>
                <a:cubicBezTo>
                  <a:pt x="309" y="234"/>
                  <a:pt x="309" y="234"/>
                  <a:pt x="309" y="234"/>
                </a:cubicBezTo>
                <a:cubicBezTo>
                  <a:pt x="309" y="234"/>
                  <a:pt x="309" y="234"/>
                  <a:pt x="309" y="234"/>
                </a:cubicBezTo>
                <a:cubicBezTo>
                  <a:pt x="306" y="237"/>
                  <a:pt x="306" y="242"/>
                  <a:pt x="309" y="245"/>
                </a:cubicBezTo>
                <a:cubicBezTo>
                  <a:pt x="311" y="247"/>
                  <a:pt x="313" y="248"/>
                  <a:pt x="315" y="248"/>
                </a:cubicBezTo>
                <a:cubicBezTo>
                  <a:pt x="317" y="248"/>
                  <a:pt x="319" y="247"/>
                  <a:pt x="320" y="245"/>
                </a:cubicBezTo>
                <a:cubicBezTo>
                  <a:pt x="352" y="214"/>
                  <a:pt x="352" y="214"/>
                  <a:pt x="352" y="214"/>
                </a:cubicBezTo>
                <a:cubicBezTo>
                  <a:pt x="352" y="214"/>
                  <a:pt x="352" y="213"/>
                  <a:pt x="353" y="213"/>
                </a:cubicBezTo>
                <a:cubicBezTo>
                  <a:pt x="353" y="213"/>
                  <a:pt x="353" y="213"/>
                  <a:pt x="353" y="213"/>
                </a:cubicBezTo>
                <a:cubicBezTo>
                  <a:pt x="353" y="212"/>
                  <a:pt x="353" y="212"/>
                  <a:pt x="353" y="212"/>
                </a:cubicBezTo>
                <a:cubicBezTo>
                  <a:pt x="354" y="211"/>
                  <a:pt x="354" y="211"/>
                  <a:pt x="354" y="211"/>
                </a:cubicBezTo>
                <a:cubicBezTo>
                  <a:pt x="354" y="211"/>
                  <a:pt x="354" y="210"/>
                  <a:pt x="354" y="210"/>
                </a:cubicBezTo>
                <a:cubicBezTo>
                  <a:pt x="354" y="210"/>
                  <a:pt x="354" y="209"/>
                  <a:pt x="354" y="209"/>
                </a:cubicBezTo>
                <a:cubicBezTo>
                  <a:pt x="354" y="209"/>
                  <a:pt x="354" y="209"/>
                  <a:pt x="354" y="209"/>
                </a:cubicBezTo>
                <a:cubicBezTo>
                  <a:pt x="354" y="208"/>
                  <a:pt x="354" y="208"/>
                  <a:pt x="354" y="208"/>
                </a:cubicBezTo>
                <a:close/>
                <a:moveTo>
                  <a:pt x="270" y="340"/>
                </a:moveTo>
                <a:cubicBezTo>
                  <a:pt x="270" y="335"/>
                  <a:pt x="266" y="332"/>
                  <a:pt x="262" y="332"/>
                </a:cubicBezTo>
                <a:cubicBezTo>
                  <a:pt x="83" y="332"/>
                  <a:pt x="83" y="332"/>
                  <a:pt x="83" y="332"/>
                </a:cubicBezTo>
                <a:cubicBezTo>
                  <a:pt x="100" y="314"/>
                  <a:pt x="100" y="314"/>
                  <a:pt x="100" y="314"/>
                </a:cubicBezTo>
                <a:cubicBezTo>
                  <a:pt x="104" y="311"/>
                  <a:pt x="104" y="306"/>
                  <a:pt x="100" y="303"/>
                </a:cubicBezTo>
                <a:cubicBezTo>
                  <a:pt x="97" y="300"/>
                  <a:pt x="92" y="300"/>
                  <a:pt x="89" y="303"/>
                </a:cubicBezTo>
                <a:cubicBezTo>
                  <a:pt x="58" y="334"/>
                  <a:pt x="58" y="334"/>
                  <a:pt x="58" y="334"/>
                </a:cubicBezTo>
                <a:cubicBezTo>
                  <a:pt x="57" y="334"/>
                  <a:pt x="57" y="335"/>
                  <a:pt x="57" y="335"/>
                </a:cubicBezTo>
                <a:cubicBezTo>
                  <a:pt x="57" y="335"/>
                  <a:pt x="57" y="336"/>
                  <a:pt x="57" y="336"/>
                </a:cubicBezTo>
                <a:cubicBezTo>
                  <a:pt x="56" y="336"/>
                  <a:pt x="56" y="336"/>
                  <a:pt x="56" y="337"/>
                </a:cubicBezTo>
                <a:cubicBezTo>
                  <a:pt x="56" y="337"/>
                  <a:pt x="56" y="337"/>
                  <a:pt x="56" y="337"/>
                </a:cubicBezTo>
                <a:cubicBezTo>
                  <a:pt x="56" y="338"/>
                  <a:pt x="56" y="338"/>
                  <a:pt x="56" y="338"/>
                </a:cubicBezTo>
                <a:cubicBezTo>
                  <a:pt x="56" y="339"/>
                  <a:pt x="56" y="339"/>
                  <a:pt x="56" y="339"/>
                </a:cubicBezTo>
                <a:cubicBezTo>
                  <a:pt x="56" y="339"/>
                  <a:pt x="55" y="340"/>
                  <a:pt x="55" y="340"/>
                </a:cubicBezTo>
                <a:cubicBezTo>
                  <a:pt x="55" y="340"/>
                  <a:pt x="56" y="340"/>
                  <a:pt x="56" y="340"/>
                </a:cubicBezTo>
                <a:cubicBezTo>
                  <a:pt x="56" y="340"/>
                  <a:pt x="56" y="341"/>
                  <a:pt x="56" y="341"/>
                </a:cubicBezTo>
                <a:cubicBezTo>
                  <a:pt x="56" y="341"/>
                  <a:pt x="56" y="342"/>
                  <a:pt x="56" y="342"/>
                </a:cubicBezTo>
                <a:cubicBezTo>
                  <a:pt x="56" y="342"/>
                  <a:pt x="56" y="342"/>
                  <a:pt x="56" y="343"/>
                </a:cubicBezTo>
                <a:cubicBezTo>
                  <a:pt x="56" y="343"/>
                  <a:pt x="56" y="343"/>
                  <a:pt x="57" y="343"/>
                </a:cubicBezTo>
                <a:cubicBezTo>
                  <a:pt x="57" y="344"/>
                  <a:pt x="57" y="344"/>
                  <a:pt x="57" y="344"/>
                </a:cubicBezTo>
                <a:cubicBezTo>
                  <a:pt x="57" y="344"/>
                  <a:pt x="57" y="345"/>
                  <a:pt x="58" y="345"/>
                </a:cubicBezTo>
                <a:cubicBezTo>
                  <a:pt x="58" y="345"/>
                  <a:pt x="58" y="345"/>
                  <a:pt x="58" y="345"/>
                </a:cubicBezTo>
                <a:cubicBezTo>
                  <a:pt x="89" y="377"/>
                  <a:pt x="89" y="377"/>
                  <a:pt x="89" y="377"/>
                </a:cubicBezTo>
                <a:cubicBezTo>
                  <a:pt x="91" y="378"/>
                  <a:pt x="93" y="379"/>
                  <a:pt x="95" y="379"/>
                </a:cubicBezTo>
                <a:cubicBezTo>
                  <a:pt x="97" y="379"/>
                  <a:pt x="99" y="378"/>
                  <a:pt x="100" y="377"/>
                </a:cubicBezTo>
                <a:cubicBezTo>
                  <a:pt x="104" y="373"/>
                  <a:pt x="104" y="368"/>
                  <a:pt x="100" y="365"/>
                </a:cubicBezTo>
                <a:cubicBezTo>
                  <a:pt x="83" y="348"/>
                  <a:pt x="83" y="348"/>
                  <a:pt x="83" y="348"/>
                </a:cubicBezTo>
                <a:cubicBezTo>
                  <a:pt x="262" y="348"/>
                  <a:pt x="262" y="348"/>
                  <a:pt x="262" y="348"/>
                </a:cubicBezTo>
                <a:cubicBezTo>
                  <a:pt x="266" y="348"/>
                  <a:pt x="270" y="344"/>
                  <a:pt x="270" y="340"/>
                </a:cubicBezTo>
                <a:close/>
                <a:moveTo>
                  <a:pt x="100" y="215"/>
                </a:moveTo>
                <a:cubicBezTo>
                  <a:pt x="97" y="212"/>
                  <a:pt x="92" y="212"/>
                  <a:pt x="89" y="215"/>
                </a:cubicBezTo>
                <a:cubicBezTo>
                  <a:pt x="58" y="246"/>
                  <a:pt x="58" y="246"/>
                  <a:pt x="58" y="246"/>
                </a:cubicBezTo>
                <a:cubicBezTo>
                  <a:pt x="57" y="247"/>
                  <a:pt x="57" y="247"/>
                  <a:pt x="57" y="248"/>
                </a:cubicBezTo>
                <a:cubicBezTo>
                  <a:pt x="57" y="248"/>
                  <a:pt x="57" y="248"/>
                  <a:pt x="57" y="248"/>
                </a:cubicBezTo>
                <a:cubicBezTo>
                  <a:pt x="56" y="248"/>
                  <a:pt x="56" y="249"/>
                  <a:pt x="56" y="249"/>
                </a:cubicBezTo>
                <a:cubicBezTo>
                  <a:pt x="56" y="249"/>
                  <a:pt x="56" y="249"/>
                  <a:pt x="56" y="250"/>
                </a:cubicBezTo>
                <a:cubicBezTo>
                  <a:pt x="56" y="250"/>
                  <a:pt x="56" y="250"/>
                  <a:pt x="56" y="251"/>
                </a:cubicBezTo>
                <a:cubicBezTo>
                  <a:pt x="56" y="251"/>
                  <a:pt x="56" y="251"/>
                  <a:pt x="56" y="252"/>
                </a:cubicBezTo>
                <a:cubicBezTo>
                  <a:pt x="56" y="252"/>
                  <a:pt x="55" y="252"/>
                  <a:pt x="55" y="252"/>
                </a:cubicBezTo>
                <a:cubicBezTo>
                  <a:pt x="55" y="252"/>
                  <a:pt x="56" y="253"/>
                  <a:pt x="56" y="253"/>
                </a:cubicBezTo>
                <a:cubicBezTo>
                  <a:pt x="56" y="253"/>
                  <a:pt x="56" y="253"/>
                  <a:pt x="56" y="254"/>
                </a:cubicBezTo>
                <a:cubicBezTo>
                  <a:pt x="56" y="254"/>
                  <a:pt x="56" y="254"/>
                  <a:pt x="56" y="255"/>
                </a:cubicBezTo>
                <a:cubicBezTo>
                  <a:pt x="56" y="255"/>
                  <a:pt x="56" y="255"/>
                  <a:pt x="56" y="255"/>
                </a:cubicBezTo>
                <a:cubicBezTo>
                  <a:pt x="56" y="256"/>
                  <a:pt x="56" y="256"/>
                  <a:pt x="57" y="256"/>
                </a:cubicBezTo>
                <a:cubicBezTo>
                  <a:pt x="57" y="256"/>
                  <a:pt x="57" y="257"/>
                  <a:pt x="57" y="257"/>
                </a:cubicBezTo>
                <a:cubicBezTo>
                  <a:pt x="57" y="257"/>
                  <a:pt x="57" y="258"/>
                  <a:pt x="58" y="258"/>
                </a:cubicBezTo>
                <a:cubicBezTo>
                  <a:pt x="89" y="289"/>
                  <a:pt x="89" y="289"/>
                  <a:pt x="89" y="289"/>
                </a:cubicBezTo>
                <a:cubicBezTo>
                  <a:pt x="91" y="291"/>
                  <a:pt x="93" y="291"/>
                  <a:pt x="95" y="291"/>
                </a:cubicBezTo>
                <a:cubicBezTo>
                  <a:pt x="97" y="291"/>
                  <a:pt x="99" y="291"/>
                  <a:pt x="100" y="289"/>
                </a:cubicBezTo>
                <a:cubicBezTo>
                  <a:pt x="104" y="286"/>
                  <a:pt x="104" y="281"/>
                  <a:pt x="100" y="278"/>
                </a:cubicBezTo>
                <a:cubicBezTo>
                  <a:pt x="100" y="278"/>
                  <a:pt x="100" y="278"/>
                  <a:pt x="100" y="278"/>
                </a:cubicBezTo>
                <a:cubicBezTo>
                  <a:pt x="83" y="260"/>
                  <a:pt x="83" y="260"/>
                  <a:pt x="83" y="260"/>
                </a:cubicBezTo>
                <a:cubicBezTo>
                  <a:pt x="262" y="260"/>
                  <a:pt x="262" y="260"/>
                  <a:pt x="262" y="260"/>
                </a:cubicBezTo>
                <a:cubicBezTo>
                  <a:pt x="266" y="260"/>
                  <a:pt x="270" y="257"/>
                  <a:pt x="270" y="252"/>
                </a:cubicBezTo>
                <a:cubicBezTo>
                  <a:pt x="270" y="248"/>
                  <a:pt x="266" y="244"/>
                  <a:pt x="262" y="244"/>
                </a:cubicBezTo>
                <a:cubicBezTo>
                  <a:pt x="83" y="244"/>
                  <a:pt x="83" y="244"/>
                  <a:pt x="83" y="244"/>
                </a:cubicBezTo>
                <a:cubicBezTo>
                  <a:pt x="100" y="227"/>
                  <a:pt x="100" y="227"/>
                  <a:pt x="100" y="227"/>
                </a:cubicBezTo>
                <a:cubicBezTo>
                  <a:pt x="104" y="223"/>
                  <a:pt x="104" y="218"/>
                  <a:pt x="100" y="2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sv-SE" sz="700" b="0" i="0" u="none" strike="noStrike" kern="1200" cap="none" spc="0" normalizeH="0" baseline="0" noProof="0">
              <a:ln>
                <a:noFill/>
              </a:ln>
              <a:solidFill>
                <a:srgbClr val="575A5B"/>
              </a:solidFill>
              <a:effectLst/>
              <a:uLnTx/>
              <a:uFillTx/>
              <a:ea typeface="+mn-ea"/>
              <a:cs typeface="+mn-cs"/>
            </a:endParaRPr>
          </a:p>
        </p:txBody>
      </p:sp>
      <p:sp>
        <p:nvSpPr>
          <p:cNvPr id="233" name="Text Box 5">
            <a:extLst>
              <a:ext uri="{FF2B5EF4-FFF2-40B4-BE49-F238E27FC236}">
                <a16:creationId xmlns:a16="http://schemas.microsoft.com/office/drawing/2014/main" id="{04F570AC-01E2-42E0-AA2C-03B6043AAED5}"/>
              </a:ext>
            </a:extLst>
          </p:cNvPr>
          <p:cNvSpPr txBox="1">
            <a:spLocks noChangeAspect="1" noChangeArrowheads="1"/>
          </p:cNvSpPr>
          <p:nvPr/>
        </p:nvSpPr>
        <p:spPr bwMode="auto">
          <a:xfrm>
            <a:off x="9928257" y="3106895"/>
            <a:ext cx="238836" cy="36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50000"/>
              </a:spcBef>
              <a:spcAft>
                <a:spcPct val="0"/>
              </a:spcAft>
              <a:defRPr sz="2000">
                <a:solidFill>
                  <a:schemeClr val="tx1"/>
                </a:solidFill>
                <a:latin typeface="Arial" pitchFamily="34" charset="0"/>
              </a:defRPr>
            </a:lvl6pPr>
            <a:lvl7pPr marL="2971800" indent="-228600" eaLnBrk="0" fontAlgn="base" hangingPunct="0">
              <a:spcBef>
                <a:spcPct val="50000"/>
              </a:spcBef>
              <a:spcAft>
                <a:spcPct val="0"/>
              </a:spcAft>
              <a:defRPr sz="2000">
                <a:solidFill>
                  <a:schemeClr val="tx1"/>
                </a:solidFill>
                <a:latin typeface="Arial" pitchFamily="34" charset="0"/>
              </a:defRPr>
            </a:lvl7pPr>
            <a:lvl8pPr marL="3429000" indent="-228600" eaLnBrk="0" fontAlgn="base" hangingPunct="0">
              <a:spcBef>
                <a:spcPct val="50000"/>
              </a:spcBef>
              <a:spcAft>
                <a:spcPct val="0"/>
              </a:spcAft>
              <a:defRPr sz="2000">
                <a:solidFill>
                  <a:schemeClr val="tx1"/>
                </a:solidFill>
                <a:latin typeface="Arial" pitchFamily="34" charset="0"/>
              </a:defRPr>
            </a:lvl8pPr>
            <a:lvl9pPr marL="3886200" indent="-228600" eaLnBrk="0" fontAlgn="base" hangingPunct="0">
              <a:spcBef>
                <a:spcPct val="50000"/>
              </a:spcBef>
              <a:spcAft>
                <a:spcPct val="0"/>
              </a:spcAft>
              <a:defRPr sz="2000">
                <a:solidFill>
                  <a:schemeClr val="tx1"/>
                </a:solidFill>
                <a:latin typeface="Arial" pitchFamily="34" charset="0"/>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sv-SE" altLang="sv-SE" sz="300" b="0" i="0" u="none" strike="noStrike" kern="1200" cap="none" spc="0" normalizeH="0" baseline="0" noProof="0">
                <a:ln>
                  <a:noFill/>
                </a:ln>
                <a:solidFill>
                  <a:srgbClr val="575A5B"/>
                </a:solidFill>
                <a:effectLst/>
                <a:uLnTx/>
                <a:uFillTx/>
                <a:latin typeface="+mn-lt"/>
                <a:ea typeface="MS PGothic" pitchFamily="34" charset="-128"/>
                <a:cs typeface="+mn-cs"/>
              </a:rPr>
              <a:t>S</a:t>
            </a:r>
            <a:r>
              <a:rPr kumimoji="0" lang="en-US" altLang="sv-SE" sz="300" b="0" i="0" u="none" strike="noStrike" kern="1200" cap="none" spc="0" normalizeH="0" baseline="0" noProof="0">
                <a:ln>
                  <a:noFill/>
                </a:ln>
                <a:solidFill>
                  <a:srgbClr val="575A5B"/>
                </a:solidFill>
                <a:effectLst/>
                <a:uLnTx/>
                <a:uFillTx/>
                <a:latin typeface="+mn-lt"/>
                <a:ea typeface="MS PGothic" pitchFamily="34" charset="-128"/>
                <a:cs typeface="+mn-cs"/>
              </a:rPr>
              <a:t>MF1/UPF1</a:t>
            </a:r>
            <a:endParaRPr kumimoji="0" lang="sv-SE" altLang="sv-SE" sz="300" b="0" i="0" u="none" strike="noStrike" kern="1200" cap="none" spc="0" normalizeH="0" baseline="0" noProof="0">
              <a:ln>
                <a:noFill/>
              </a:ln>
              <a:solidFill>
                <a:srgbClr val="575A5B"/>
              </a:solidFill>
              <a:effectLst/>
              <a:uLnTx/>
              <a:uFillTx/>
              <a:latin typeface="+mn-lt"/>
              <a:ea typeface="MS PGothic" pitchFamily="34" charset="-128"/>
              <a:cs typeface="+mn-cs"/>
            </a:endParaRPr>
          </a:p>
        </p:txBody>
      </p:sp>
      <p:sp>
        <p:nvSpPr>
          <p:cNvPr id="234" name="AutoShape 343">
            <a:extLst>
              <a:ext uri="{FF2B5EF4-FFF2-40B4-BE49-F238E27FC236}">
                <a16:creationId xmlns:a16="http://schemas.microsoft.com/office/drawing/2014/main" id="{B4E48E65-61CB-403E-AE9A-837B1A29D9A8}"/>
              </a:ext>
            </a:extLst>
          </p:cNvPr>
          <p:cNvSpPr>
            <a:spLocks noChangeAspect="1" noChangeArrowheads="1"/>
          </p:cNvSpPr>
          <p:nvPr/>
        </p:nvSpPr>
        <p:spPr bwMode="auto">
          <a:xfrm>
            <a:off x="9907287" y="2818064"/>
            <a:ext cx="280778" cy="382194"/>
          </a:xfrm>
          <a:prstGeom prst="roundRect">
            <a:avLst>
              <a:gd name="adj" fmla="val 9542"/>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round/>
                <a:headEnd/>
                <a:tailEnd/>
              </a14:hiddenLine>
            </a:ext>
          </a:extLst>
        </p:spPr>
        <p:txBody>
          <a:bodyPr wrap="none" lIns="0" rIns="0"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50000"/>
              </a:spcBef>
              <a:spcAft>
                <a:spcPct val="0"/>
              </a:spcAft>
              <a:defRPr sz="2000">
                <a:solidFill>
                  <a:schemeClr val="tx1"/>
                </a:solidFill>
                <a:latin typeface="Arial" pitchFamily="34" charset="0"/>
              </a:defRPr>
            </a:lvl6pPr>
            <a:lvl7pPr marL="2971800" indent="-228600" eaLnBrk="0" fontAlgn="base" hangingPunct="0">
              <a:spcBef>
                <a:spcPct val="50000"/>
              </a:spcBef>
              <a:spcAft>
                <a:spcPct val="0"/>
              </a:spcAft>
              <a:defRPr sz="2000">
                <a:solidFill>
                  <a:schemeClr val="tx1"/>
                </a:solidFill>
                <a:latin typeface="Arial" pitchFamily="34" charset="0"/>
              </a:defRPr>
            </a:lvl7pPr>
            <a:lvl8pPr marL="3429000" indent="-228600" eaLnBrk="0" fontAlgn="base" hangingPunct="0">
              <a:spcBef>
                <a:spcPct val="50000"/>
              </a:spcBef>
              <a:spcAft>
                <a:spcPct val="0"/>
              </a:spcAft>
              <a:defRPr sz="2000">
                <a:solidFill>
                  <a:schemeClr val="tx1"/>
                </a:solidFill>
                <a:latin typeface="Arial" pitchFamily="34" charset="0"/>
              </a:defRPr>
            </a:lvl8pPr>
            <a:lvl9pPr marL="3886200" indent="-228600" eaLnBrk="0" fontAlgn="base" hangingPunct="0">
              <a:spcBef>
                <a:spcPct val="50000"/>
              </a:spcBef>
              <a:spcAft>
                <a:spcPct val="0"/>
              </a:spcAft>
              <a:defRPr sz="2000">
                <a:solidFill>
                  <a:schemeClr val="tx1"/>
                </a:solidFill>
                <a:latin typeface="Arial"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sv-SE" altLang="sv-SE" sz="100" b="0" i="0" u="none" strike="noStrike" kern="1200" cap="none" spc="0" normalizeH="0" baseline="0" noProof="0">
              <a:ln>
                <a:noFill/>
              </a:ln>
              <a:solidFill>
                <a:srgbClr val="575A5B"/>
              </a:solidFill>
              <a:effectLst/>
              <a:uLnTx/>
              <a:uFillTx/>
              <a:latin typeface="+mn-lt"/>
              <a:ea typeface="MS PGothic" pitchFamily="34" charset="-128"/>
              <a:cs typeface="+mn-cs"/>
            </a:endParaRPr>
          </a:p>
        </p:txBody>
      </p:sp>
      <p:sp>
        <p:nvSpPr>
          <p:cNvPr id="235" name="Cloud 129">
            <a:extLst>
              <a:ext uri="{FF2B5EF4-FFF2-40B4-BE49-F238E27FC236}">
                <a16:creationId xmlns:a16="http://schemas.microsoft.com/office/drawing/2014/main" id="{049FD8EE-D806-4A15-BB65-5BF9C6B24A2B}"/>
              </a:ext>
            </a:extLst>
          </p:cNvPr>
          <p:cNvSpPr/>
          <p:nvPr/>
        </p:nvSpPr>
        <p:spPr bwMode="auto">
          <a:xfrm>
            <a:off x="10933247" y="2217474"/>
            <a:ext cx="997489" cy="749693"/>
          </a:xfrm>
          <a:prstGeom prst="cloud">
            <a:avLst/>
          </a:prstGeom>
          <a:solidFill>
            <a:schemeClr val="bg1"/>
          </a:solidFill>
          <a:ln w="15875" cap="flat" cmpd="sng" algn="ctr">
            <a:solidFill>
              <a:schemeClr val="tx2"/>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sv-SE" sz="1600" b="0" i="0" u="none" strike="noStrike" kern="1200" cap="none" spc="0" normalizeH="0" baseline="0" noProof="0">
              <a:ln>
                <a:noFill/>
              </a:ln>
              <a:solidFill>
                <a:srgbClr val="575A5B"/>
              </a:solidFill>
              <a:effectLst/>
              <a:uLnTx/>
              <a:uFillTx/>
              <a:ea typeface="+mn-ea"/>
              <a:cs typeface="+mn-cs"/>
            </a:endParaRPr>
          </a:p>
        </p:txBody>
      </p:sp>
      <p:grpSp>
        <p:nvGrpSpPr>
          <p:cNvPr id="5" name="Group 4">
            <a:extLst>
              <a:ext uri="{FF2B5EF4-FFF2-40B4-BE49-F238E27FC236}">
                <a16:creationId xmlns:a16="http://schemas.microsoft.com/office/drawing/2014/main" id="{2F96F19B-222E-4015-B009-ABADA6329CC2}"/>
              </a:ext>
            </a:extLst>
          </p:cNvPr>
          <p:cNvGrpSpPr/>
          <p:nvPr/>
        </p:nvGrpSpPr>
        <p:grpSpPr>
          <a:xfrm>
            <a:off x="11366722" y="2800210"/>
            <a:ext cx="281361" cy="383020"/>
            <a:chOff x="11366722" y="2736710"/>
            <a:chExt cx="281361" cy="383020"/>
          </a:xfrm>
        </p:grpSpPr>
        <p:sp>
          <p:nvSpPr>
            <p:cNvPr id="236" name="AutoShape 340">
              <a:extLst>
                <a:ext uri="{FF2B5EF4-FFF2-40B4-BE49-F238E27FC236}">
                  <a16:creationId xmlns:a16="http://schemas.microsoft.com/office/drawing/2014/main" id="{1A89AF75-7EFA-437C-9FE2-D3610A2F44EE}"/>
                </a:ext>
              </a:extLst>
            </p:cNvPr>
            <p:cNvSpPr>
              <a:spLocks noChangeAspect="1" noChangeArrowheads="1"/>
            </p:cNvSpPr>
            <p:nvPr/>
          </p:nvSpPr>
          <p:spPr bwMode="auto">
            <a:xfrm>
              <a:off x="11372255" y="2741942"/>
              <a:ext cx="270584" cy="372557"/>
            </a:xfrm>
            <a:prstGeom prst="roundRect">
              <a:avLst>
                <a:gd name="adj" fmla="val 7889"/>
              </a:avLst>
            </a:prstGeom>
            <a:solidFill>
              <a:srgbClr val="FFFFFF"/>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0" rIns="0"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50000"/>
                </a:spcBef>
                <a:spcAft>
                  <a:spcPct val="0"/>
                </a:spcAft>
                <a:defRPr sz="2000">
                  <a:solidFill>
                    <a:schemeClr val="tx1"/>
                  </a:solidFill>
                  <a:latin typeface="Arial" pitchFamily="34" charset="0"/>
                </a:defRPr>
              </a:lvl6pPr>
              <a:lvl7pPr marL="2971800" indent="-228600" eaLnBrk="0" fontAlgn="base" hangingPunct="0">
                <a:spcBef>
                  <a:spcPct val="50000"/>
                </a:spcBef>
                <a:spcAft>
                  <a:spcPct val="0"/>
                </a:spcAft>
                <a:defRPr sz="2000">
                  <a:solidFill>
                    <a:schemeClr val="tx1"/>
                  </a:solidFill>
                  <a:latin typeface="Arial" pitchFamily="34" charset="0"/>
                </a:defRPr>
              </a:lvl7pPr>
              <a:lvl8pPr marL="3429000" indent="-228600" eaLnBrk="0" fontAlgn="base" hangingPunct="0">
                <a:spcBef>
                  <a:spcPct val="50000"/>
                </a:spcBef>
                <a:spcAft>
                  <a:spcPct val="0"/>
                </a:spcAft>
                <a:defRPr sz="2000">
                  <a:solidFill>
                    <a:schemeClr val="tx1"/>
                  </a:solidFill>
                  <a:latin typeface="Arial" pitchFamily="34" charset="0"/>
                </a:defRPr>
              </a:lvl8pPr>
              <a:lvl9pPr marL="3886200" indent="-228600" eaLnBrk="0" fontAlgn="base" hangingPunct="0">
                <a:spcBef>
                  <a:spcPct val="50000"/>
                </a:spcBef>
                <a:spcAft>
                  <a:spcPct val="0"/>
                </a:spcAft>
                <a:defRPr sz="2000">
                  <a:solidFill>
                    <a:schemeClr val="tx1"/>
                  </a:solidFill>
                  <a:latin typeface="Arial"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sv-SE" altLang="sv-SE" sz="100" b="0" i="0" u="none" strike="noStrike" kern="1200" cap="none" spc="0" normalizeH="0" baseline="0" noProof="0">
                <a:ln>
                  <a:noFill/>
                </a:ln>
                <a:solidFill>
                  <a:srgbClr val="575A5B"/>
                </a:solidFill>
                <a:effectLst/>
                <a:uLnTx/>
                <a:uFillTx/>
                <a:latin typeface="+mn-lt"/>
                <a:ea typeface="MS PGothic" pitchFamily="34" charset="-128"/>
                <a:cs typeface="+mn-cs"/>
              </a:endParaRPr>
            </a:p>
          </p:txBody>
        </p:sp>
        <p:sp>
          <p:nvSpPr>
            <p:cNvPr id="237" name="Freeform 341">
              <a:extLst>
                <a:ext uri="{FF2B5EF4-FFF2-40B4-BE49-F238E27FC236}">
                  <a16:creationId xmlns:a16="http://schemas.microsoft.com/office/drawing/2014/main" id="{AF888488-FCB2-44DA-9359-D5E5FB417876}"/>
                </a:ext>
              </a:extLst>
            </p:cNvPr>
            <p:cNvSpPr>
              <a:spLocks noChangeAspect="1" noEditPoints="1"/>
            </p:cNvSpPr>
            <p:nvPr/>
          </p:nvSpPr>
          <p:spPr bwMode="auto">
            <a:xfrm>
              <a:off x="11366722" y="2736710"/>
              <a:ext cx="281361" cy="383020"/>
            </a:xfrm>
            <a:custGeom>
              <a:avLst/>
              <a:gdLst>
                <a:gd name="T0" fmla="*/ 966 w 409"/>
                <a:gd name="T1" fmla="*/ 94 h 589"/>
                <a:gd name="T2" fmla="*/ 0 w 409"/>
                <a:gd name="T3" fmla="*/ 94 h 589"/>
                <a:gd name="T4" fmla="*/ 872 w 409"/>
                <a:gd name="T5" fmla="*/ 1391 h 589"/>
                <a:gd name="T6" fmla="*/ 947 w 409"/>
                <a:gd name="T7" fmla="*/ 196 h 589"/>
                <a:gd name="T8" fmla="*/ 872 w 409"/>
                <a:gd name="T9" fmla="*/ 1353 h 589"/>
                <a:gd name="T10" fmla="*/ 38 w 409"/>
                <a:gd name="T11" fmla="*/ 94 h 589"/>
                <a:gd name="T12" fmla="*/ 928 w 409"/>
                <a:gd name="T13" fmla="*/ 94 h 589"/>
                <a:gd name="T14" fmla="*/ 350 w 409"/>
                <a:gd name="T15" fmla="*/ 404 h 589"/>
                <a:gd name="T16" fmla="*/ 635 w 409"/>
                <a:gd name="T17" fmla="*/ 378 h 589"/>
                <a:gd name="T18" fmla="*/ 468 w 409"/>
                <a:gd name="T19" fmla="*/ 109 h 589"/>
                <a:gd name="T20" fmla="*/ 350 w 409"/>
                <a:gd name="T21" fmla="*/ 404 h 589"/>
                <a:gd name="T22" fmla="*/ 380 w 409"/>
                <a:gd name="T23" fmla="*/ 366 h 589"/>
                <a:gd name="T24" fmla="*/ 744 w 409"/>
                <a:gd name="T25" fmla="*/ 791 h 589"/>
                <a:gd name="T26" fmla="*/ 831 w 409"/>
                <a:gd name="T27" fmla="*/ 711 h 589"/>
                <a:gd name="T28" fmla="*/ 834 w 409"/>
                <a:gd name="T29" fmla="*/ 706 h 589"/>
                <a:gd name="T30" fmla="*/ 836 w 409"/>
                <a:gd name="T31" fmla="*/ 699 h 589"/>
                <a:gd name="T32" fmla="*/ 836 w 409"/>
                <a:gd name="T33" fmla="*/ 694 h 589"/>
                <a:gd name="T34" fmla="*/ 834 w 409"/>
                <a:gd name="T35" fmla="*/ 690 h 589"/>
                <a:gd name="T36" fmla="*/ 756 w 409"/>
                <a:gd name="T37" fmla="*/ 612 h 589"/>
                <a:gd name="T38" fmla="*/ 772 w 409"/>
                <a:gd name="T39" fmla="*/ 680 h 589"/>
                <a:gd name="T40" fmla="*/ 350 w 409"/>
                <a:gd name="T41" fmla="*/ 718 h 589"/>
                <a:gd name="T42" fmla="*/ 730 w 409"/>
                <a:gd name="T43" fmla="*/ 786 h 589"/>
                <a:gd name="T44" fmla="*/ 836 w 409"/>
                <a:gd name="T45" fmla="*/ 486 h 589"/>
                <a:gd name="T46" fmla="*/ 834 w 409"/>
                <a:gd name="T47" fmla="*/ 482 h 589"/>
                <a:gd name="T48" fmla="*/ 730 w 409"/>
                <a:gd name="T49" fmla="*/ 406 h 589"/>
                <a:gd name="T50" fmla="*/ 350 w 409"/>
                <a:gd name="T51" fmla="*/ 475 h 589"/>
                <a:gd name="T52" fmla="*/ 772 w 409"/>
                <a:gd name="T53" fmla="*/ 512 h 589"/>
                <a:gd name="T54" fmla="*/ 730 w 409"/>
                <a:gd name="T55" fmla="*/ 579 h 589"/>
                <a:gd name="T56" fmla="*/ 831 w 409"/>
                <a:gd name="T57" fmla="*/ 505 h 589"/>
                <a:gd name="T58" fmla="*/ 834 w 409"/>
                <a:gd name="T59" fmla="*/ 501 h 589"/>
                <a:gd name="T60" fmla="*/ 836 w 409"/>
                <a:gd name="T61" fmla="*/ 494 h 589"/>
                <a:gd name="T62" fmla="*/ 638 w 409"/>
                <a:gd name="T63" fmla="*/ 803 h 589"/>
                <a:gd name="T64" fmla="*/ 236 w 409"/>
                <a:gd name="T65" fmla="*/ 742 h 589"/>
                <a:gd name="T66" fmla="*/ 137 w 409"/>
                <a:gd name="T67" fmla="*/ 789 h 589"/>
                <a:gd name="T68" fmla="*/ 132 w 409"/>
                <a:gd name="T69" fmla="*/ 796 h 589"/>
                <a:gd name="T70" fmla="*/ 132 w 409"/>
                <a:gd name="T71" fmla="*/ 801 h 589"/>
                <a:gd name="T72" fmla="*/ 132 w 409"/>
                <a:gd name="T73" fmla="*/ 805 h 589"/>
                <a:gd name="T74" fmla="*/ 135 w 409"/>
                <a:gd name="T75" fmla="*/ 810 h 589"/>
                <a:gd name="T76" fmla="*/ 137 w 409"/>
                <a:gd name="T77" fmla="*/ 815 h 589"/>
                <a:gd name="T78" fmla="*/ 236 w 409"/>
                <a:gd name="T79" fmla="*/ 890 h 589"/>
                <a:gd name="T80" fmla="*/ 619 w 409"/>
                <a:gd name="T81" fmla="*/ 822 h 589"/>
                <a:gd name="T82" fmla="*/ 210 w 409"/>
                <a:gd name="T83" fmla="*/ 508 h 589"/>
                <a:gd name="T84" fmla="*/ 135 w 409"/>
                <a:gd name="T85" fmla="*/ 586 h 589"/>
                <a:gd name="T86" fmla="*/ 132 w 409"/>
                <a:gd name="T87" fmla="*/ 593 h 589"/>
                <a:gd name="T88" fmla="*/ 132 w 409"/>
                <a:gd name="T89" fmla="*/ 597 h 589"/>
                <a:gd name="T90" fmla="*/ 132 w 409"/>
                <a:gd name="T91" fmla="*/ 602 h 589"/>
                <a:gd name="T92" fmla="*/ 137 w 409"/>
                <a:gd name="T93" fmla="*/ 609 h 589"/>
                <a:gd name="T94" fmla="*/ 236 w 409"/>
                <a:gd name="T95" fmla="*/ 683 h 589"/>
                <a:gd name="T96" fmla="*/ 196 w 409"/>
                <a:gd name="T97" fmla="*/ 614 h 589"/>
                <a:gd name="T98" fmla="*/ 619 w 409"/>
                <a:gd name="T99" fmla="*/ 576 h 589"/>
                <a:gd name="T100" fmla="*/ 236 w 409"/>
                <a:gd name="T101" fmla="*/ 508 h 58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09"/>
                <a:gd name="T154" fmla="*/ 0 h 589"/>
                <a:gd name="T155" fmla="*/ 409 w 409"/>
                <a:gd name="T156" fmla="*/ 589 h 58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09" h="589">
                  <a:moveTo>
                    <a:pt x="401" y="67"/>
                  </a:moveTo>
                  <a:cubicBezTo>
                    <a:pt x="406" y="67"/>
                    <a:pt x="409" y="64"/>
                    <a:pt x="409" y="59"/>
                  </a:cubicBezTo>
                  <a:cubicBezTo>
                    <a:pt x="409" y="40"/>
                    <a:pt x="409" y="40"/>
                    <a:pt x="409" y="40"/>
                  </a:cubicBezTo>
                  <a:cubicBezTo>
                    <a:pt x="409" y="18"/>
                    <a:pt x="392" y="0"/>
                    <a:pt x="369" y="0"/>
                  </a:cubicBezTo>
                  <a:cubicBezTo>
                    <a:pt x="40" y="0"/>
                    <a:pt x="40" y="0"/>
                    <a:pt x="40" y="0"/>
                  </a:cubicBezTo>
                  <a:cubicBezTo>
                    <a:pt x="18" y="0"/>
                    <a:pt x="0" y="18"/>
                    <a:pt x="0" y="40"/>
                  </a:cubicBezTo>
                  <a:cubicBezTo>
                    <a:pt x="0" y="549"/>
                    <a:pt x="0" y="549"/>
                    <a:pt x="0" y="549"/>
                  </a:cubicBezTo>
                  <a:cubicBezTo>
                    <a:pt x="0" y="571"/>
                    <a:pt x="18" y="589"/>
                    <a:pt x="40" y="589"/>
                  </a:cubicBezTo>
                  <a:cubicBezTo>
                    <a:pt x="369" y="589"/>
                    <a:pt x="369" y="589"/>
                    <a:pt x="369" y="589"/>
                  </a:cubicBezTo>
                  <a:cubicBezTo>
                    <a:pt x="392" y="589"/>
                    <a:pt x="409" y="571"/>
                    <a:pt x="409" y="549"/>
                  </a:cubicBezTo>
                  <a:cubicBezTo>
                    <a:pt x="409" y="91"/>
                    <a:pt x="409" y="91"/>
                    <a:pt x="409" y="91"/>
                  </a:cubicBezTo>
                  <a:cubicBezTo>
                    <a:pt x="409" y="87"/>
                    <a:pt x="406" y="83"/>
                    <a:pt x="401" y="83"/>
                  </a:cubicBezTo>
                  <a:cubicBezTo>
                    <a:pt x="397" y="83"/>
                    <a:pt x="393" y="87"/>
                    <a:pt x="393" y="91"/>
                  </a:cubicBezTo>
                  <a:cubicBezTo>
                    <a:pt x="393" y="549"/>
                    <a:pt x="393" y="549"/>
                    <a:pt x="393" y="549"/>
                  </a:cubicBezTo>
                  <a:cubicBezTo>
                    <a:pt x="393" y="562"/>
                    <a:pt x="383" y="573"/>
                    <a:pt x="369" y="573"/>
                  </a:cubicBezTo>
                  <a:cubicBezTo>
                    <a:pt x="40" y="573"/>
                    <a:pt x="40" y="573"/>
                    <a:pt x="40" y="573"/>
                  </a:cubicBezTo>
                  <a:cubicBezTo>
                    <a:pt x="27" y="573"/>
                    <a:pt x="16" y="562"/>
                    <a:pt x="16" y="549"/>
                  </a:cubicBezTo>
                  <a:cubicBezTo>
                    <a:pt x="16" y="40"/>
                    <a:pt x="16" y="40"/>
                    <a:pt x="16" y="40"/>
                  </a:cubicBezTo>
                  <a:cubicBezTo>
                    <a:pt x="16" y="27"/>
                    <a:pt x="27" y="16"/>
                    <a:pt x="40" y="16"/>
                  </a:cubicBezTo>
                  <a:cubicBezTo>
                    <a:pt x="369" y="16"/>
                    <a:pt x="369" y="16"/>
                    <a:pt x="369" y="16"/>
                  </a:cubicBezTo>
                  <a:cubicBezTo>
                    <a:pt x="383" y="16"/>
                    <a:pt x="393" y="27"/>
                    <a:pt x="393" y="40"/>
                  </a:cubicBezTo>
                  <a:cubicBezTo>
                    <a:pt x="393" y="59"/>
                    <a:pt x="393" y="59"/>
                    <a:pt x="393" y="59"/>
                  </a:cubicBezTo>
                  <a:cubicBezTo>
                    <a:pt x="393" y="64"/>
                    <a:pt x="397" y="67"/>
                    <a:pt x="401" y="67"/>
                  </a:cubicBezTo>
                  <a:close/>
                  <a:moveTo>
                    <a:pt x="148" y="171"/>
                  </a:moveTo>
                  <a:cubicBezTo>
                    <a:pt x="262" y="171"/>
                    <a:pt x="262" y="171"/>
                    <a:pt x="262" y="171"/>
                  </a:cubicBezTo>
                  <a:cubicBezTo>
                    <a:pt x="265" y="171"/>
                    <a:pt x="267" y="170"/>
                    <a:pt x="269" y="167"/>
                  </a:cubicBezTo>
                  <a:cubicBezTo>
                    <a:pt x="270" y="165"/>
                    <a:pt x="270" y="162"/>
                    <a:pt x="269" y="160"/>
                  </a:cubicBezTo>
                  <a:cubicBezTo>
                    <a:pt x="212" y="46"/>
                    <a:pt x="212" y="46"/>
                    <a:pt x="212" y="46"/>
                  </a:cubicBezTo>
                  <a:cubicBezTo>
                    <a:pt x="211" y="43"/>
                    <a:pt x="208" y="41"/>
                    <a:pt x="205" y="41"/>
                  </a:cubicBezTo>
                  <a:cubicBezTo>
                    <a:pt x="202" y="41"/>
                    <a:pt x="199" y="43"/>
                    <a:pt x="198" y="46"/>
                  </a:cubicBezTo>
                  <a:cubicBezTo>
                    <a:pt x="141" y="160"/>
                    <a:pt x="141" y="160"/>
                    <a:pt x="141" y="160"/>
                  </a:cubicBezTo>
                  <a:cubicBezTo>
                    <a:pt x="139" y="162"/>
                    <a:pt x="140" y="165"/>
                    <a:pt x="141" y="167"/>
                  </a:cubicBezTo>
                  <a:cubicBezTo>
                    <a:pt x="142" y="170"/>
                    <a:pt x="145" y="171"/>
                    <a:pt x="148" y="171"/>
                  </a:cubicBezTo>
                  <a:close/>
                  <a:moveTo>
                    <a:pt x="205" y="67"/>
                  </a:moveTo>
                  <a:cubicBezTo>
                    <a:pt x="249" y="155"/>
                    <a:pt x="249" y="155"/>
                    <a:pt x="249" y="155"/>
                  </a:cubicBezTo>
                  <a:cubicBezTo>
                    <a:pt x="161" y="155"/>
                    <a:pt x="161" y="155"/>
                    <a:pt x="161" y="155"/>
                  </a:cubicBezTo>
                  <a:lnTo>
                    <a:pt x="205" y="67"/>
                  </a:lnTo>
                  <a:close/>
                  <a:moveTo>
                    <a:pt x="309" y="333"/>
                  </a:moveTo>
                  <a:cubicBezTo>
                    <a:pt x="311" y="334"/>
                    <a:pt x="313" y="335"/>
                    <a:pt x="315" y="335"/>
                  </a:cubicBezTo>
                  <a:cubicBezTo>
                    <a:pt x="317" y="335"/>
                    <a:pt x="319" y="334"/>
                    <a:pt x="320" y="333"/>
                  </a:cubicBezTo>
                  <a:cubicBezTo>
                    <a:pt x="352" y="302"/>
                    <a:pt x="352" y="302"/>
                    <a:pt x="352" y="302"/>
                  </a:cubicBezTo>
                  <a:cubicBezTo>
                    <a:pt x="352" y="302"/>
                    <a:pt x="352" y="301"/>
                    <a:pt x="352" y="301"/>
                  </a:cubicBezTo>
                  <a:cubicBezTo>
                    <a:pt x="352" y="301"/>
                    <a:pt x="352" y="301"/>
                    <a:pt x="353" y="300"/>
                  </a:cubicBezTo>
                  <a:cubicBezTo>
                    <a:pt x="353" y="300"/>
                    <a:pt x="353" y="300"/>
                    <a:pt x="353" y="300"/>
                  </a:cubicBezTo>
                  <a:cubicBezTo>
                    <a:pt x="353" y="300"/>
                    <a:pt x="353" y="299"/>
                    <a:pt x="353" y="299"/>
                  </a:cubicBezTo>
                  <a:cubicBezTo>
                    <a:pt x="354" y="299"/>
                    <a:pt x="354" y="298"/>
                    <a:pt x="354" y="298"/>
                  </a:cubicBezTo>
                  <a:cubicBezTo>
                    <a:pt x="354" y="298"/>
                    <a:pt x="354" y="298"/>
                    <a:pt x="354" y="297"/>
                  </a:cubicBezTo>
                  <a:cubicBezTo>
                    <a:pt x="354" y="297"/>
                    <a:pt x="354" y="297"/>
                    <a:pt x="354" y="296"/>
                  </a:cubicBezTo>
                  <a:cubicBezTo>
                    <a:pt x="354" y="296"/>
                    <a:pt x="354" y="296"/>
                    <a:pt x="354" y="296"/>
                  </a:cubicBezTo>
                  <a:cubicBezTo>
                    <a:pt x="354" y="296"/>
                    <a:pt x="354" y="296"/>
                    <a:pt x="354" y="296"/>
                  </a:cubicBezTo>
                  <a:cubicBezTo>
                    <a:pt x="354" y="295"/>
                    <a:pt x="354" y="295"/>
                    <a:pt x="354" y="294"/>
                  </a:cubicBezTo>
                  <a:cubicBezTo>
                    <a:pt x="354" y="294"/>
                    <a:pt x="354" y="294"/>
                    <a:pt x="354" y="294"/>
                  </a:cubicBezTo>
                  <a:cubicBezTo>
                    <a:pt x="354" y="293"/>
                    <a:pt x="354" y="293"/>
                    <a:pt x="353" y="293"/>
                  </a:cubicBezTo>
                  <a:cubicBezTo>
                    <a:pt x="353" y="293"/>
                    <a:pt x="353" y="292"/>
                    <a:pt x="353" y="292"/>
                  </a:cubicBezTo>
                  <a:cubicBezTo>
                    <a:pt x="353" y="292"/>
                    <a:pt x="353" y="292"/>
                    <a:pt x="353" y="291"/>
                  </a:cubicBezTo>
                  <a:cubicBezTo>
                    <a:pt x="352" y="291"/>
                    <a:pt x="352" y="291"/>
                    <a:pt x="352" y="290"/>
                  </a:cubicBezTo>
                  <a:cubicBezTo>
                    <a:pt x="320" y="259"/>
                    <a:pt x="320" y="259"/>
                    <a:pt x="320" y="259"/>
                  </a:cubicBezTo>
                  <a:cubicBezTo>
                    <a:pt x="317" y="256"/>
                    <a:pt x="312" y="256"/>
                    <a:pt x="309" y="259"/>
                  </a:cubicBezTo>
                  <a:cubicBezTo>
                    <a:pt x="306" y="262"/>
                    <a:pt x="306" y="267"/>
                    <a:pt x="309" y="270"/>
                  </a:cubicBezTo>
                  <a:cubicBezTo>
                    <a:pt x="327" y="288"/>
                    <a:pt x="327" y="288"/>
                    <a:pt x="327" y="288"/>
                  </a:cubicBezTo>
                  <a:cubicBezTo>
                    <a:pt x="148" y="288"/>
                    <a:pt x="148" y="288"/>
                    <a:pt x="148" y="288"/>
                  </a:cubicBezTo>
                  <a:cubicBezTo>
                    <a:pt x="143" y="288"/>
                    <a:pt x="140" y="291"/>
                    <a:pt x="140" y="296"/>
                  </a:cubicBezTo>
                  <a:cubicBezTo>
                    <a:pt x="140" y="300"/>
                    <a:pt x="143" y="304"/>
                    <a:pt x="148" y="304"/>
                  </a:cubicBezTo>
                  <a:cubicBezTo>
                    <a:pt x="327" y="304"/>
                    <a:pt x="327" y="304"/>
                    <a:pt x="327" y="304"/>
                  </a:cubicBezTo>
                  <a:cubicBezTo>
                    <a:pt x="309" y="322"/>
                    <a:pt x="309" y="322"/>
                    <a:pt x="309" y="322"/>
                  </a:cubicBezTo>
                  <a:cubicBezTo>
                    <a:pt x="306" y="325"/>
                    <a:pt x="306" y="330"/>
                    <a:pt x="309" y="333"/>
                  </a:cubicBezTo>
                  <a:close/>
                  <a:moveTo>
                    <a:pt x="354" y="208"/>
                  </a:moveTo>
                  <a:cubicBezTo>
                    <a:pt x="354" y="208"/>
                    <a:pt x="354" y="207"/>
                    <a:pt x="354" y="207"/>
                  </a:cubicBezTo>
                  <a:cubicBezTo>
                    <a:pt x="354" y="207"/>
                    <a:pt x="354" y="206"/>
                    <a:pt x="354" y="206"/>
                  </a:cubicBezTo>
                  <a:cubicBezTo>
                    <a:pt x="354" y="206"/>
                    <a:pt x="354" y="206"/>
                    <a:pt x="353" y="205"/>
                  </a:cubicBezTo>
                  <a:cubicBezTo>
                    <a:pt x="353" y="205"/>
                    <a:pt x="353" y="205"/>
                    <a:pt x="353" y="204"/>
                  </a:cubicBezTo>
                  <a:cubicBezTo>
                    <a:pt x="353" y="204"/>
                    <a:pt x="353" y="204"/>
                    <a:pt x="353" y="204"/>
                  </a:cubicBezTo>
                  <a:cubicBezTo>
                    <a:pt x="352" y="204"/>
                    <a:pt x="352" y="203"/>
                    <a:pt x="352" y="203"/>
                  </a:cubicBezTo>
                  <a:cubicBezTo>
                    <a:pt x="320" y="172"/>
                    <a:pt x="320" y="172"/>
                    <a:pt x="320" y="172"/>
                  </a:cubicBezTo>
                  <a:cubicBezTo>
                    <a:pt x="317" y="168"/>
                    <a:pt x="312" y="168"/>
                    <a:pt x="309" y="172"/>
                  </a:cubicBezTo>
                  <a:cubicBezTo>
                    <a:pt x="306" y="175"/>
                    <a:pt x="306" y="180"/>
                    <a:pt x="309" y="183"/>
                  </a:cubicBezTo>
                  <a:cubicBezTo>
                    <a:pt x="327" y="201"/>
                    <a:pt x="327" y="201"/>
                    <a:pt x="327" y="201"/>
                  </a:cubicBezTo>
                  <a:cubicBezTo>
                    <a:pt x="148" y="201"/>
                    <a:pt x="148" y="201"/>
                    <a:pt x="148" y="201"/>
                  </a:cubicBezTo>
                  <a:cubicBezTo>
                    <a:pt x="143" y="201"/>
                    <a:pt x="140" y="204"/>
                    <a:pt x="140" y="209"/>
                  </a:cubicBezTo>
                  <a:cubicBezTo>
                    <a:pt x="140" y="213"/>
                    <a:pt x="143" y="217"/>
                    <a:pt x="148" y="217"/>
                  </a:cubicBezTo>
                  <a:cubicBezTo>
                    <a:pt x="327" y="217"/>
                    <a:pt x="327" y="217"/>
                    <a:pt x="327" y="217"/>
                  </a:cubicBezTo>
                  <a:cubicBezTo>
                    <a:pt x="309" y="234"/>
                    <a:pt x="309" y="234"/>
                    <a:pt x="309" y="234"/>
                  </a:cubicBezTo>
                  <a:cubicBezTo>
                    <a:pt x="309" y="234"/>
                    <a:pt x="309" y="234"/>
                    <a:pt x="309" y="234"/>
                  </a:cubicBezTo>
                  <a:cubicBezTo>
                    <a:pt x="306" y="237"/>
                    <a:pt x="306" y="242"/>
                    <a:pt x="309" y="245"/>
                  </a:cubicBezTo>
                  <a:cubicBezTo>
                    <a:pt x="311" y="247"/>
                    <a:pt x="313" y="248"/>
                    <a:pt x="315" y="248"/>
                  </a:cubicBezTo>
                  <a:cubicBezTo>
                    <a:pt x="317" y="248"/>
                    <a:pt x="319" y="247"/>
                    <a:pt x="320" y="245"/>
                  </a:cubicBezTo>
                  <a:cubicBezTo>
                    <a:pt x="352" y="214"/>
                    <a:pt x="352" y="214"/>
                    <a:pt x="352" y="214"/>
                  </a:cubicBezTo>
                  <a:cubicBezTo>
                    <a:pt x="352" y="214"/>
                    <a:pt x="352" y="213"/>
                    <a:pt x="353" y="213"/>
                  </a:cubicBezTo>
                  <a:cubicBezTo>
                    <a:pt x="353" y="213"/>
                    <a:pt x="353" y="213"/>
                    <a:pt x="353" y="213"/>
                  </a:cubicBezTo>
                  <a:cubicBezTo>
                    <a:pt x="353" y="212"/>
                    <a:pt x="353" y="212"/>
                    <a:pt x="353" y="212"/>
                  </a:cubicBezTo>
                  <a:cubicBezTo>
                    <a:pt x="354" y="211"/>
                    <a:pt x="354" y="211"/>
                    <a:pt x="354" y="211"/>
                  </a:cubicBezTo>
                  <a:cubicBezTo>
                    <a:pt x="354" y="211"/>
                    <a:pt x="354" y="210"/>
                    <a:pt x="354" y="210"/>
                  </a:cubicBezTo>
                  <a:cubicBezTo>
                    <a:pt x="354" y="210"/>
                    <a:pt x="354" y="209"/>
                    <a:pt x="354" y="209"/>
                  </a:cubicBezTo>
                  <a:cubicBezTo>
                    <a:pt x="354" y="209"/>
                    <a:pt x="354" y="209"/>
                    <a:pt x="354" y="209"/>
                  </a:cubicBezTo>
                  <a:cubicBezTo>
                    <a:pt x="354" y="208"/>
                    <a:pt x="354" y="208"/>
                    <a:pt x="354" y="208"/>
                  </a:cubicBezTo>
                  <a:close/>
                  <a:moveTo>
                    <a:pt x="270" y="340"/>
                  </a:moveTo>
                  <a:cubicBezTo>
                    <a:pt x="270" y="335"/>
                    <a:pt x="266" y="332"/>
                    <a:pt x="262" y="332"/>
                  </a:cubicBezTo>
                  <a:cubicBezTo>
                    <a:pt x="83" y="332"/>
                    <a:pt x="83" y="332"/>
                    <a:pt x="83" y="332"/>
                  </a:cubicBezTo>
                  <a:cubicBezTo>
                    <a:pt x="100" y="314"/>
                    <a:pt x="100" y="314"/>
                    <a:pt x="100" y="314"/>
                  </a:cubicBezTo>
                  <a:cubicBezTo>
                    <a:pt x="104" y="311"/>
                    <a:pt x="104" y="306"/>
                    <a:pt x="100" y="303"/>
                  </a:cubicBezTo>
                  <a:cubicBezTo>
                    <a:pt x="97" y="300"/>
                    <a:pt x="92" y="300"/>
                    <a:pt x="89" y="303"/>
                  </a:cubicBezTo>
                  <a:cubicBezTo>
                    <a:pt x="58" y="334"/>
                    <a:pt x="58" y="334"/>
                    <a:pt x="58" y="334"/>
                  </a:cubicBezTo>
                  <a:cubicBezTo>
                    <a:pt x="57" y="334"/>
                    <a:pt x="57" y="335"/>
                    <a:pt x="57" y="335"/>
                  </a:cubicBezTo>
                  <a:cubicBezTo>
                    <a:pt x="57" y="335"/>
                    <a:pt x="57" y="336"/>
                    <a:pt x="57" y="336"/>
                  </a:cubicBezTo>
                  <a:cubicBezTo>
                    <a:pt x="56" y="336"/>
                    <a:pt x="56" y="336"/>
                    <a:pt x="56" y="337"/>
                  </a:cubicBezTo>
                  <a:cubicBezTo>
                    <a:pt x="56" y="337"/>
                    <a:pt x="56" y="337"/>
                    <a:pt x="56" y="337"/>
                  </a:cubicBezTo>
                  <a:cubicBezTo>
                    <a:pt x="56" y="338"/>
                    <a:pt x="56" y="338"/>
                    <a:pt x="56" y="338"/>
                  </a:cubicBezTo>
                  <a:cubicBezTo>
                    <a:pt x="56" y="339"/>
                    <a:pt x="56" y="339"/>
                    <a:pt x="56" y="339"/>
                  </a:cubicBezTo>
                  <a:cubicBezTo>
                    <a:pt x="56" y="339"/>
                    <a:pt x="55" y="340"/>
                    <a:pt x="55" y="340"/>
                  </a:cubicBezTo>
                  <a:cubicBezTo>
                    <a:pt x="55" y="340"/>
                    <a:pt x="56" y="340"/>
                    <a:pt x="56" y="340"/>
                  </a:cubicBezTo>
                  <a:cubicBezTo>
                    <a:pt x="56" y="340"/>
                    <a:pt x="56" y="341"/>
                    <a:pt x="56" y="341"/>
                  </a:cubicBezTo>
                  <a:cubicBezTo>
                    <a:pt x="56" y="341"/>
                    <a:pt x="56" y="342"/>
                    <a:pt x="56" y="342"/>
                  </a:cubicBezTo>
                  <a:cubicBezTo>
                    <a:pt x="56" y="342"/>
                    <a:pt x="56" y="342"/>
                    <a:pt x="56" y="343"/>
                  </a:cubicBezTo>
                  <a:cubicBezTo>
                    <a:pt x="56" y="343"/>
                    <a:pt x="56" y="343"/>
                    <a:pt x="57" y="343"/>
                  </a:cubicBezTo>
                  <a:cubicBezTo>
                    <a:pt x="57" y="344"/>
                    <a:pt x="57" y="344"/>
                    <a:pt x="57" y="344"/>
                  </a:cubicBezTo>
                  <a:cubicBezTo>
                    <a:pt x="57" y="344"/>
                    <a:pt x="57" y="345"/>
                    <a:pt x="58" y="345"/>
                  </a:cubicBezTo>
                  <a:cubicBezTo>
                    <a:pt x="58" y="345"/>
                    <a:pt x="58" y="345"/>
                    <a:pt x="58" y="345"/>
                  </a:cubicBezTo>
                  <a:cubicBezTo>
                    <a:pt x="89" y="377"/>
                    <a:pt x="89" y="377"/>
                    <a:pt x="89" y="377"/>
                  </a:cubicBezTo>
                  <a:cubicBezTo>
                    <a:pt x="91" y="378"/>
                    <a:pt x="93" y="379"/>
                    <a:pt x="95" y="379"/>
                  </a:cubicBezTo>
                  <a:cubicBezTo>
                    <a:pt x="97" y="379"/>
                    <a:pt x="99" y="378"/>
                    <a:pt x="100" y="377"/>
                  </a:cubicBezTo>
                  <a:cubicBezTo>
                    <a:pt x="104" y="373"/>
                    <a:pt x="104" y="368"/>
                    <a:pt x="100" y="365"/>
                  </a:cubicBezTo>
                  <a:cubicBezTo>
                    <a:pt x="83" y="348"/>
                    <a:pt x="83" y="348"/>
                    <a:pt x="83" y="348"/>
                  </a:cubicBezTo>
                  <a:cubicBezTo>
                    <a:pt x="262" y="348"/>
                    <a:pt x="262" y="348"/>
                    <a:pt x="262" y="348"/>
                  </a:cubicBezTo>
                  <a:cubicBezTo>
                    <a:pt x="266" y="348"/>
                    <a:pt x="270" y="344"/>
                    <a:pt x="270" y="340"/>
                  </a:cubicBezTo>
                  <a:close/>
                  <a:moveTo>
                    <a:pt x="100" y="215"/>
                  </a:moveTo>
                  <a:cubicBezTo>
                    <a:pt x="97" y="212"/>
                    <a:pt x="92" y="212"/>
                    <a:pt x="89" y="215"/>
                  </a:cubicBezTo>
                  <a:cubicBezTo>
                    <a:pt x="58" y="246"/>
                    <a:pt x="58" y="246"/>
                    <a:pt x="58" y="246"/>
                  </a:cubicBezTo>
                  <a:cubicBezTo>
                    <a:pt x="57" y="247"/>
                    <a:pt x="57" y="247"/>
                    <a:pt x="57" y="248"/>
                  </a:cubicBezTo>
                  <a:cubicBezTo>
                    <a:pt x="57" y="248"/>
                    <a:pt x="57" y="248"/>
                    <a:pt x="57" y="248"/>
                  </a:cubicBezTo>
                  <a:cubicBezTo>
                    <a:pt x="56" y="248"/>
                    <a:pt x="56" y="249"/>
                    <a:pt x="56" y="249"/>
                  </a:cubicBezTo>
                  <a:cubicBezTo>
                    <a:pt x="56" y="249"/>
                    <a:pt x="56" y="249"/>
                    <a:pt x="56" y="250"/>
                  </a:cubicBezTo>
                  <a:cubicBezTo>
                    <a:pt x="56" y="250"/>
                    <a:pt x="56" y="250"/>
                    <a:pt x="56" y="251"/>
                  </a:cubicBezTo>
                  <a:cubicBezTo>
                    <a:pt x="56" y="251"/>
                    <a:pt x="56" y="251"/>
                    <a:pt x="56" y="252"/>
                  </a:cubicBezTo>
                  <a:cubicBezTo>
                    <a:pt x="56" y="252"/>
                    <a:pt x="55" y="252"/>
                    <a:pt x="55" y="252"/>
                  </a:cubicBezTo>
                  <a:cubicBezTo>
                    <a:pt x="55" y="252"/>
                    <a:pt x="56" y="253"/>
                    <a:pt x="56" y="253"/>
                  </a:cubicBezTo>
                  <a:cubicBezTo>
                    <a:pt x="56" y="253"/>
                    <a:pt x="56" y="253"/>
                    <a:pt x="56" y="254"/>
                  </a:cubicBezTo>
                  <a:cubicBezTo>
                    <a:pt x="56" y="254"/>
                    <a:pt x="56" y="254"/>
                    <a:pt x="56" y="255"/>
                  </a:cubicBezTo>
                  <a:cubicBezTo>
                    <a:pt x="56" y="255"/>
                    <a:pt x="56" y="255"/>
                    <a:pt x="56" y="255"/>
                  </a:cubicBezTo>
                  <a:cubicBezTo>
                    <a:pt x="56" y="256"/>
                    <a:pt x="56" y="256"/>
                    <a:pt x="57" y="256"/>
                  </a:cubicBezTo>
                  <a:cubicBezTo>
                    <a:pt x="57" y="256"/>
                    <a:pt x="57" y="257"/>
                    <a:pt x="57" y="257"/>
                  </a:cubicBezTo>
                  <a:cubicBezTo>
                    <a:pt x="57" y="257"/>
                    <a:pt x="57" y="258"/>
                    <a:pt x="58" y="258"/>
                  </a:cubicBezTo>
                  <a:cubicBezTo>
                    <a:pt x="89" y="289"/>
                    <a:pt x="89" y="289"/>
                    <a:pt x="89" y="289"/>
                  </a:cubicBezTo>
                  <a:cubicBezTo>
                    <a:pt x="91" y="291"/>
                    <a:pt x="93" y="291"/>
                    <a:pt x="95" y="291"/>
                  </a:cubicBezTo>
                  <a:cubicBezTo>
                    <a:pt x="97" y="291"/>
                    <a:pt x="99" y="291"/>
                    <a:pt x="100" y="289"/>
                  </a:cubicBezTo>
                  <a:cubicBezTo>
                    <a:pt x="104" y="286"/>
                    <a:pt x="104" y="281"/>
                    <a:pt x="100" y="278"/>
                  </a:cubicBezTo>
                  <a:cubicBezTo>
                    <a:pt x="100" y="278"/>
                    <a:pt x="100" y="278"/>
                    <a:pt x="100" y="278"/>
                  </a:cubicBezTo>
                  <a:cubicBezTo>
                    <a:pt x="83" y="260"/>
                    <a:pt x="83" y="260"/>
                    <a:pt x="83" y="260"/>
                  </a:cubicBezTo>
                  <a:cubicBezTo>
                    <a:pt x="262" y="260"/>
                    <a:pt x="262" y="260"/>
                    <a:pt x="262" y="260"/>
                  </a:cubicBezTo>
                  <a:cubicBezTo>
                    <a:pt x="266" y="260"/>
                    <a:pt x="270" y="257"/>
                    <a:pt x="270" y="252"/>
                  </a:cubicBezTo>
                  <a:cubicBezTo>
                    <a:pt x="270" y="248"/>
                    <a:pt x="266" y="244"/>
                    <a:pt x="262" y="244"/>
                  </a:cubicBezTo>
                  <a:cubicBezTo>
                    <a:pt x="83" y="244"/>
                    <a:pt x="83" y="244"/>
                    <a:pt x="83" y="244"/>
                  </a:cubicBezTo>
                  <a:cubicBezTo>
                    <a:pt x="100" y="227"/>
                    <a:pt x="100" y="227"/>
                    <a:pt x="100" y="227"/>
                  </a:cubicBezTo>
                  <a:cubicBezTo>
                    <a:pt x="104" y="223"/>
                    <a:pt x="104" y="218"/>
                    <a:pt x="100" y="2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sv-SE" sz="700" b="0" i="0" u="none" strike="noStrike" kern="1200" cap="none" spc="0" normalizeH="0" baseline="0" noProof="0">
                <a:ln>
                  <a:noFill/>
                </a:ln>
                <a:solidFill>
                  <a:srgbClr val="575A5B"/>
                </a:solidFill>
                <a:effectLst/>
                <a:uLnTx/>
                <a:uFillTx/>
                <a:ea typeface="+mn-ea"/>
                <a:cs typeface="+mn-cs"/>
              </a:endParaRPr>
            </a:p>
          </p:txBody>
        </p:sp>
        <p:sp>
          <p:nvSpPr>
            <p:cNvPr id="238" name="Text Box 5">
              <a:extLst>
                <a:ext uri="{FF2B5EF4-FFF2-40B4-BE49-F238E27FC236}">
                  <a16:creationId xmlns:a16="http://schemas.microsoft.com/office/drawing/2014/main" id="{A107C009-7EC1-40E3-83A7-8D8FF20FB85E}"/>
                </a:ext>
              </a:extLst>
            </p:cNvPr>
            <p:cNvSpPr txBox="1">
              <a:spLocks noChangeAspect="1" noChangeArrowheads="1"/>
            </p:cNvSpPr>
            <p:nvPr/>
          </p:nvSpPr>
          <p:spPr bwMode="auto">
            <a:xfrm>
              <a:off x="11387984" y="3025541"/>
              <a:ext cx="238836" cy="36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50000"/>
                </a:spcBef>
                <a:spcAft>
                  <a:spcPct val="0"/>
                </a:spcAft>
                <a:defRPr sz="2000">
                  <a:solidFill>
                    <a:schemeClr val="tx1"/>
                  </a:solidFill>
                  <a:latin typeface="Arial" pitchFamily="34" charset="0"/>
                </a:defRPr>
              </a:lvl6pPr>
              <a:lvl7pPr marL="2971800" indent="-228600" eaLnBrk="0" fontAlgn="base" hangingPunct="0">
                <a:spcBef>
                  <a:spcPct val="50000"/>
                </a:spcBef>
                <a:spcAft>
                  <a:spcPct val="0"/>
                </a:spcAft>
                <a:defRPr sz="2000">
                  <a:solidFill>
                    <a:schemeClr val="tx1"/>
                  </a:solidFill>
                  <a:latin typeface="Arial" pitchFamily="34" charset="0"/>
                </a:defRPr>
              </a:lvl7pPr>
              <a:lvl8pPr marL="3429000" indent="-228600" eaLnBrk="0" fontAlgn="base" hangingPunct="0">
                <a:spcBef>
                  <a:spcPct val="50000"/>
                </a:spcBef>
                <a:spcAft>
                  <a:spcPct val="0"/>
                </a:spcAft>
                <a:defRPr sz="2000">
                  <a:solidFill>
                    <a:schemeClr val="tx1"/>
                  </a:solidFill>
                  <a:latin typeface="Arial" pitchFamily="34" charset="0"/>
                </a:defRPr>
              </a:lvl8pPr>
              <a:lvl9pPr marL="3886200" indent="-228600" eaLnBrk="0" fontAlgn="base" hangingPunct="0">
                <a:spcBef>
                  <a:spcPct val="50000"/>
                </a:spcBef>
                <a:spcAft>
                  <a:spcPct val="0"/>
                </a:spcAft>
                <a:defRPr sz="2000">
                  <a:solidFill>
                    <a:schemeClr val="tx1"/>
                  </a:solidFill>
                  <a:latin typeface="Arial" pitchFamily="34" charset="0"/>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sv-SE" altLang="sv-SE" sz="300" b="0" i="0" u="none" strike="noStrike" kern="1200" cap="none" spc="0" normalizeH="0" baseline="0" noProof="0">
                  <a:ln>
                    <a:noFill/>
                  </a:ln>
                  <a:solidFill>
                    <a:srgbClr val="575A5B"/>
                  </a:solidFill>
                  <a:effectLst/>
                  <a:uLnTx/>
                  <a:uFillTx/>
                  <a:latin typeface="+mn-lt"/>
                  <a:ea typeface="MS PGothic" pitchFamily="34" charset="-128"/>
                  <a:cs typeface="+mn-cs"/>
                </a:rPr>
                <a:t>S</a:t>
              </a:r>
              <a:r>
                <a:rPr kumimoji="0" lang="en-US" altLang="sv-SE" sz="300" b="0" i="0" u="none" strike="noStrike" kern="1200" cap="none" spc="0" normalizeH="0" baseline="0" noProof="0">
                  <a:ln>
                    <a:noFill/>
                  </a:ln>
                  <a:solidFill>
                    <a:srgbClr val="575A5B"/>
                  </a:solidFill>
                  <a:effectLst/>
                  <a:uLnTx/>
                  <a:uFillTx/>
                  <a:latin typeface="+mn-lt"/>
                  <a:ea typeface="MS PGothic" pitchFamily="34" charset="-128"/>
                  <a:cs typeface="+mn-cs"/>
                </a:rPr>
                <a:t>MF2/UPF2</a:t>
              </a:r>
              <a:endParaRPr kumimoji="0" lang="sv-SE" altLang="sv-SE" sz="300" b="0" i="0" u="none" strike="noStrike" kern="1200" cap="none" spc="0" normalizeH="0" baseline="0" noProof="0">
                <a:ln>
                  <a:noFill/>
                </a:ln>
                <a:solidFill>
                  <a:srgbClr val="575A5B"/>
                </a:solidFill>
                <a:effectLst/>
                <a:uLnTx/>
                <a:uFillTx/>
                <a:latin typeface="+mn-lt"/>
                <a:ea typeface="MS PGothic" pitchFamily="34" charset="-128"/>
                <a:cs typeface="+mn-cs"/>
              </a:endParaRPr>
            </a:p>
          </p:txBody>
        </p:sp>
        <p:sp>
          <p:nvSpPr>
            <p:cNvPr id="239" name="AutoShape 343">
              <a:extLst>
                <a:ext uri="{FF2B5EF4-FFF2-40B4-BE49-F238E27FC236}">
                  <a16:creationId xmlns:a16="http://schemas.microsoft.com/office/drawing/2014/main" id="{F61199B7-278D-4F44-89F5-C28FA5F95DBD}"/>
                </a:ext>
              </a:extLst>
            </p:cNvPr>
            <p:cNvSpPr>
              <a:spLocks noChangeAspect="1" noChangeArrowheads="1"/>
            </p:cNvSpPr>
            <p:nvPr/>
          </p:nvSpPr>
          <p:spPr bwMode="auto">
            <a:xfrm>
              <a:off x="11367013" y="2736710"/>
              <a:ext cx="280778" cy="382194"/>
            </a:xfrm>
            <a:prstGeom prst="roundRect">
              <a:avLst>
                <a:gd name="adj" fmla="val 9542"/>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round/>
                  <a:headEnd/>
                  <a:tailEnd/>
                </a14:hiddenLine>
              </a:ext>
            </a:extLst>
          </p:spPr>
          <p:txBody>
            <a:bodyPr wrap="none" lIns="0" rIns="0"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50000"/>
                </a:spcBef>
                <a:spcAft>
                  <a:spcPct val="0"/>
                </a:spcAft>
                <a:defRPr sz="2000">
                  <a:solidFill>
                    <a:schemeClr val="tx1"/>
                  </a:solidFill>
                  <a:latin typeface="Arial" pitchFamily="34" charset="0"/>
                </a:defRPr>
              </a:lvl6pPr>
              <a:lvl7pPr marL="2971800" indent="-228600" eaLnBrk="0" fontAlgn="base" hangingPunct="0">
                <a:spcBef>
                  <a:spcPct val="50000"/>
                </a:spcBef>
                <a:spcAft>
                  <a:spcPct val="0"/>
                </a:spcAft>
                <a:defRPr sz="2000">
                  <a:solidFill>
                    <a:schemeClr val="tx1"/>
                  </a:solidFill>
                  <a:latin typeface="Arial" pitchFamily="34" charset="0"/>
                </a:defRPr>
              </a:lvl7pPr>
              <a:lvl8pPr marL="3429000" indent="-228600" eaLnBrk="0" fontAlgn="base" hangingPunct="0">
                <a:spcBef>
                  <a:spcPct val="50000"/>
                </a:spcBef>
                <a:spcAft>
                  <a:spcPct val="0"/>
                </a:spcAft>
                <a:defRPr sz="2000">
                  <a:solidFill>
                    <a:schemeClr val="tx1"/>
                  </a:solidFill>
                  <a:latin typeface="Arial" pitchFamily="34" charset="0"/>
                </a:defRPr>
              </a:lvl8pPr>
              <a:lvl9pPr marL="3886200" indent="-228600" eaLnBrk="0" fontAlgn="base" hangingPunct="0">
                <a:spcBef>
                  <a:spcPct val="50000"/>
                </a:spcBef>
                <a:spcAft>
                  <a:spcPct val="0"/>
                </a:spcAft>
                <a:defRPr sz="2000">
                  <a:solidFill>
                    <a:schemeClr val="tx1"/>
                  </a:solidFill>
                  <a:latin typeface="Arial"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sv-SE" altLang="sv-SE" sz="100" b="0" i="0" u="none" strike="noStrike" kern="1200" cap="none" spc="0" normalizeH="0" baseline="0" noProof="0">
                <a:ln>
                  <a:noFill/>
                </a:ln>
                <a:solidFill>
                  <a:srgbClr val="575A5B"/>
                </a:solidFill>
                <a:effectLst/>
                <a:uLnTx/>
                <a:uFillTx/>
                <a:latin typeface="+mn-lt"/>
                <a:ea typeface="MS PGothic" pitchFamily="34" charset="-128"/>
                <a:cs typeface="+mn-cs"/>
              </a:endParaRPr>
            </a:p>
          </p:txBody>
        </p:sp>
      </p:grpSp>
      <p:sp>
        <p:nvSpPr>
          <p:cNvPr id="240" name="Sexhörning 63">
            <a:extLst>
              <a:ext uri="{FF2B5EF4-FFF2-40B4-BE49-F238E27FC236}">
                <a16:creationId xmlns:a16="http://schemas.microsoft.com/office/drawing/2014/main" id="{4D8418E8-C213-47E3-9B97-97F806B99269}"/>
              </a:ext>
            </a:extLst>
          </p:cNvPr>
          <p:cNvSpPr/>
          <p:nvPr/>
        </p:nvSpPr>
        <p:spPr bwMode="auto">
          <a:xfrm>
            <a:off x="10077808" y="4012558"/>
            <a:ext cx="572942" cy="443110"/>
          </a:xfrm>
          <a:prstGeom prst="hexagon">
            <a:avLst/>
          </a:prstGeom>
          <a:solidFill>
            <a:schemeClr val="bg1">
              <a:alpha val="11000"/>
            </a:schemeClr>
          </a:solidFill>
          <a:ln w="6350" cap="flat" cmpd="sng" algn="ctr">
            <a:solidFill>
              <a:schemeClr val="tx2"/>
            </a:solidFill>
            <a:prstDash val="solid"/>
            <a:round/>
            <a:headEnd type="none" w="med" len="med"/>
            <a:tailEnd type="none" w="med" len="med"/>
          </a:ln>
          <a:effectLst/>
        </p:spPr>
        <p:txBody>
          <a:bodyPr vert="horz" wrap="none" lIns="71988" tIns="45718" rIns="71988" bIns="45718" numCol="1" rtlCol="0" anchor="t" anchorCtr="0" compatLnSpc="1">
            <a:prstTxWarp prst="textNoShape">
              <a:avLst/>
            </a:prstTxWarp>
          </a:bodyPr>
          <a:lstStyle/>
          <a:p>
            <a:pPr marL="0" marR="0" lvl="0" indent="0" algn="l" defTabSz="914196" rtl="0" eaLnBrk="1" fontAlgn="base" latinLnBrk="0" hangingPunct="1">
              <a:lnSpc>
                <a:spcPct val="100000"/>
              </a:lnSpc>
              <a:spcBef>
                <a:spcPct val="50000"/>
              </a:spcBef>
              <a:spcAft>
                <a:spcPct val="0"/>
              </a:spcAft>
              <a:buClrTx/>
              <a:buSzTx/>
              <a:buFontTx/>
              <a:buNone/>
              <a:tabLst/>
              <a:defRPr/>
            </a:pPr>
            <a:endParaRPr kumimoji="0" lang="sv-SE" sz="1400" b="0" i="0" u="none" strike="noStrike" kern="1200" cap="none" spc="0" normalizeH="0" baseline="0" noProof="0">
              <a:ln>
                <a:noFill/>
              </a:ln>
              <a:solidFill>
                <a:srgbClr val="575A5B"/>
              </a:solidFill>
              <a:effectLst/>
              <a:uLnTx/>
              <a:uFillTx/>
              <a:ea typeface="+mn-ea"/>
              <a:cs typeface="+mn-cs"/>
            </a:endParaRPr>
          </a:p>
        </p:txBody>
      </p:sp>
      <p:sp>
        <p:nvSpPr>
          <p:cNvPr id="241" name="Freeform 61">
            <a:extLst>
              <a:ext uri="{FF2B5EF4-FFF2-40B4-BE49-F238E27FC236}">
                <a16:creationId xmlns:a16="http://schemas.microsoft.com/office/drawing/2014/main" id="{CC331FDE-8047-448B-A5F8-CD82B279D712}"/>
              </a:ext>
            </a:extLst>
          </p:cNvPr>
          <p:cNvSpPr>
            <a:spLocks noChangeAspect="1" noEditPoints="1"/>
          </p:cNvSpPr>
          <p:nvPr/>
        </p:nvSpPr>
        <p:spPr bwMode="auto">
          <a:xfrm>
            <a:off x="10232144" y="4055020"/>
            <a:ext cx="241831" cy="346934"/>
          </a:xfrm>
          <a:custGeom>
            <a:avLst/>
            <a:gdLst>
              <a:gd name="T0" fmla="*/ 350 w 292"/>
              <a:gd name="T1" fmla="*/ 484 h 444"/>
              <a:gd name="T2" fmla="*/ 16 w 292"/>
              <a:gd name="T3" fmla="*/ 484 h 444"/>
              <a:gd name="T4" fmla="*/ 16 w 292"/>
              <a:gd name="T5" fmla="*/ 101 h 444"/>
              <a:gd name="T6" fmla="*/ 350 w 292"/>
              <a:gd name="T7" fmla="*/ 101 h 444"/>
              <a:gd name="T8" fmla="*/ 370 w 292"/>
              <a:gd name="T9" fmla="*/ 142 h 444"/>
              <a:gd name="T10" fmla="*/ 338 w 292"/>
              <a:gd name="T11" fmla="*/ 16 h 444"/>
              <a:gd name="T12" fmla="*/ 261 w 292"/>
              <a:gd name="T13" fmla="*/ 16 h 444"/>
              <a:gd name="T14" fmla="*/ 0 w 292"/>
              <a:gd name="T15" fmla="*/ 101 h 444"/>
              <a:gd name="T16" fmla="*/ 0 w 292"/>
              <a:gd name="T17" fmla="*/ 484 h 444"/>
              <a:gd name="T18" fmla="*/ 370 w 292"/>
              <a:gd name="T19" fmla="*/ 484 h 444"/>
              <a:gd name="T20" fmla="*/ 335 w 292"/>
              <a:gd name="T21" fmla="*/ 239 h 444"/>
              <a:gd name="T22" fmla="*/ 296 w 292"/>
              <a:gd name="T23" fmla="*/ 68 h 444"/>
              <a:gd name="T24" fmla="*/ 37 w 292"/>
              <a:gd name="T25" fmla="*/ 110 h 444"/>
              <a:gd name="T26" fmla="*/ 77 w 292"/>
              <a:gd name="T27" fmla="*/ 279 h 444"/>
              <a:gd name="T28" fmla="*/ 335 w 292"/>
              <a:gd name="T29" fmla="*/ 239 h 444"/>
              <a:gd name="T30" fmla="*/ 296 w 292"/>
              <a:gd name="T31" fmla="*/ 259 h 444"/>
              <a:gd name="T32" fmla="*/ 53 w 292"/>
              <a:gd name="T33" fmla="*/ 239 h 444"/>
              <a:gd name="T34" fmla="*/ 77 w 292"/>
              <a:gd name="T35" fmla="*/ 94 h 444"/>
              <a:gd name="T36" fmla="*/ 315 w 292"/>
              <a:gd name="T37" fmla="*/ 110 h 444"/>
              <a:gd name="T38" fmla="*/ 151 w 292"/>
              <a:gd name="T39" fmla="*/ 511 h 444"/>
              <a:gd name="T40" fmla="*/ 143 w 292"/>
              <a:gd name="T41" fmla="*/ 502 h 444"/>
              <a:gd name="T42" fmla="*/ 195 w 292"/>
              <a:gd name="T43" fmla="*/ 502 h 444"/>
              <a:gd name="T44" fmla="*/ 219 w 292"/>
              <a:gd name="T45" fmla="*/ 511 h 444"/>
              <a:gd name="T46" fmla="*/ 209 w 292"/>
              <a:gd name="T47" fmla="*/ 502 h 444"/>
              <a:gd name="T48" fmla="*/ 104 w 292"/>
              <a:gd name="T49" fmla="*/ 299 h 444"/>
              <a:gd name="T50" fmla="*/ 51 w 292"/>
              <a:gd name="T51" fmla="*/ 330 h 444"/>
              <a:gd name="T52" fmla="*/ 127 w 292"/>
              <a:gd name="T53" fmla="*/ 330 h 444"/>
              <a:gd name="T54" fmla="*/ 204 w 292"/>
              <a:gd name="T55" fmla="*/ 350 h 444"/>
              <a:gd name="T56" fmla="*/ 204 w 292"/>
              <a:gd name="T57" fmla="*/ 299 h 444"/>
              <a:gd name="T58" fmla="*/ 147 w 292"/>
              <a:gd name="T59" fmla="*/ 330 h 444"/>
              <a:gd name="T60" fmla="*/ 302 w 292"/>
              <a:gd name="T61" fmla="*/ 299 h 444"/>
              <a:gd name="T62" fmla="*/ 246 w 292"/>
              <a:gd name="T63" fmla="*/ 330 h 444"/>
              <a:gd name="T64" fmla="*/ 322 w 292"/>
              <a:gd name="T65" fmla="*/ 330 h 444"/>
              <a:gd name="T66" fmla="*/ 104 w 292"/>
              <a:gd name="T67" fmla="*/ 363 h 444"/>
              <a:gd name="T68" fmla="*/ 51 w 292"/>
              <a:gd name="T69" fmla="*/ 395 h 444"/>
              <a:gd name="T70" fmla="*/ 127 w 292"/>
              <a:gd name="T71" fmla="*/ 395 h 444"/>
              <a:gd name="T72" fmla="*/ 168 w 292"/>
              <a:gd name="T73" fmla="*/ 413 h 444"/>
              <a:gd name="T74" fmla="*/ 224 w 292"/>
              <a:gd name="T75" fmla="*/ 382 h 444"/>
              <a:gd name="T76" fmla="*/ 147 w 292"/>
              <a:gd name="T77" fmla="*/ 382 h 444"/>
              <a:gd name="T78" fmla="*/ 302 w 292"/>
              <a:gd name="T79" fmla="*/ 363 h 444"/>
              <a:gd name="T80" fmla="*/ 246 w 292"/>
              <a:gd name="T81" fmla="*/ 395 h 444"/>
              <a:gd name="T82" fmla="*/ 322 w 292"/>
              <a:gd name="T83" fmla="*/ 395 h 444"/>
              <a:gd name="T84" fmla="*/ 71 w 292"/>
              <a:gd name="T85" fmla="*/ 426 h 444"/>
              <a:gd name="T86" fmla="*/ 71 w 292"/>
              <a:gd name="T87" fmla="*/ 476 h 444"/>
              <a:gd name="T88" fmla="*/ 127 w 292"/>
              <a:gd name="T89" fmla="*/ 447 h 444"/>
              <a:gd name="T90" fmla="*/ 224 w 292"/>
              <a:gd name="T91" fmla="*/ 447 h 444"/>
              <a:gd name="T92" fmla="*/ 147 w 292"/>
              <a:gd name="T93" fmla="*/ 447 h 444"/>
              <a:gd name="T94" fmla="*/ 204 w 292"/>
              <a:gd name="T95" fmla="*/ 476 h 444"/>
              <a:gd name="T96" fmla="*/ 266 w 292"/>
              <a:gd name="T97" fmla="*/ 426 h 444"/>
              <a:gd name="T98" fmla="*/ 266 w 292"/>
              <a:gd name="T99" fmla="*/ 476 h 444"/>
              <a:gd name="T100" fmla="*/ 322 w 292"/>
              <a:gd name="T101" fmla="*/ 447 h 44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92"/>
              <a:gd name="T154" fmla="*/ 0 h 444"/>
              <a:gd name="T155" fmla="*/ 292 w 292"/>
              <a:gd name="T156" fmla="*/ 444 h 44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92" h="444">
                <a:moveTo>
                  <a:pt x="284" y="141"/>
                </a:moveTo>
                <a:cubicBezTo>
                  <a:pt x="280" y="141"/>
                  <a:pt x="276" y="144"/>
                  <a:pt x="276" y="149"/>
                </a:cubicBezTo>
                <a:cubicBezTo>
                  <a:pt x="276" y="396"/>
                  <a:pt x="276" y="396"/>
                  <a:pt x="276" y="396"/>
                </a:cubicBezTo>
                <a:cubicBezTo>
                  <a:pt x="276" y="414"/>
                  <a:pt x="262" y="428"/>
                  <a:pt x="244" y="428"/>
                </a:cubicBezTo>
                <a:cubicBezTo>
                  <a:pt x="49" y="428"/>
                  <a:pt x="49" y="428"/>
                  <a:pt x="49" y="428"/>
                </a:cubicBezTo>
                <a:cubicBezTo>
                  <a:pt x="31" y="428"/>
                  <a:pt x="16" y="414"/>
                  <a:pt x="16" y="396"/>
                </a:cubicBezTo>
                <a:cubicBezTo>
                  <a:pt x="16" y="333"/>
                  <a:pt x="16" y="333"/>
                  <a:pt x="16" y="333"/>
                </a:cubicBezTo>
                <a:cubicBezTo>
                  <a:pt x="16" y="311"/>
                  <a:pt x="16" y="311"/>
                  <a:pt x="16" y="311"/>
                </a:cubicBezTo>
                <a:cubicBezTo>
                  <a:pt x="16" y="81"/>
                  <a:pt x="16" y="81"/>
                  <a:pt x="16" y="81"/>
                </a:cubicBezTo>
                <a:cubicBezTo>
                  <a:pt x="16" y="63"/>
                  <a:pt x="31" y="49"/>
                  <a:pt x="49" y="49"/>
                </a:cubicBezTo>
                <a:cubicBezTo>
                  <a:pt x="244" y="49"/>
                  <a:pt x="244" y="49"/>
                  <a:pt x="244" y="49"/>
                </a:cubicBezTo>
                <a:cubicBezTo>
                  <a:pt x="262" y="49"/>
                  <a:pt x="276" y="63"/>
                  <a:pt x="276" y="81"/>
                </a:cubicBezTo>
                <a:cubicBezTo>
                  <a:pt x="276" y="116"/>
                  <a:pt x="276" y="116"/>
                  <a:pt x="276" y="116"/>
                </a:cubicBezTo>
                <a:cubicBezTo>
                  <a:pt x="276" y="121"/>
                  <a:pt x="280" y="124"/>
                  <a:pt x="284" y="124"/>
                </a:cubicBezTo>
                <a:cubicBezTo>
                  <a:pt x="289" y="124"/>
                  <a:pt x="292" y="121"/>
                  <a:pt x="292" y="116"/>
                </a:cubicBezTo>
                <a:cubicBezTo>
                  <a:pt x="292" y="81"/>
                  <a:pt x="292" y="81"/>
                  <a:pt x="292" y="81"/>
                </a:cubicBezTo>
                <a:cubicBezTo>
                  <a:pt x="292" y="62"/>
                  <a:pt x="282" y="46"/>
                  <a:pt x="266" y="38"/>
                </a:cubicBezTo>
                <a:cubicBezTo>
                  <a:pt x="266" y="16"/>
                  <a:pt x="266" y="16"/>
                  <a:pt x="266" y="16"/>
                </a:cubicBezTo>
                <a:cubicBezTo>
                  <a:pt x="266" y="7"/>
                  <a:pt x="259" y="0"/>
                  <a:pt x="250" y="0"/>
                </a:cubicBezTo>
                <a:cubicBezTo>
                  <a:pt x="222" y="0"/>
                  <a:pt x="222" y="0"/>
                  <a:pt x="222" y="0"/>
                </a:cubicBezTo>
                <a:cubicBezTo>
                  <a:pt x="213" y="0"/>
                  <a:pt x="206" y="7"/>
                  <a:pt x="206" y="16"/>
                </a:cubicBezTo>
                <a:cubicBezTo>
                  <a:pt x="206" y="33"/>
                  <a:pt x="206" y="33"/>
                  <a:pt x="206" y="33"/>
                </a:cubicBezTo>
                <a:cubicBezTo>
                  <a:pt x="49" y="33"/>
                  <a:pt x="49" y="33"/>
                  <a:pt x="49" y="33"/>
                </a:cubicBezTo>
                <a:cubicBezTo>
                  <a:pt x="22" y="33"/>
                  <a:pt x="0" y="55"/>
                  <a:pt x="0" y="81"/>
                </a:cubicBezTo>
                <a:cubicBezTo>
                  <a:pt x="0" y="311"/>
                  <a:pt x="0" y="311"/>
                  <a:pt x="0" y="311"/>
                </a:cubicBezTo>
                <a:cubicBezTo>
                  <a:pt x="0" y="333"/>
                  <a:pt x="0" y="333"/>
                  <a:pt x="0" y="333"/>
                </a:cubicBezTo>
                <a:cubicBezTo>
                  <a:pt x="0" y="396"/>
                  <a:pt x="0" y="396"/>
                  <a:pt x="0" y="396"/>
                </a:cubicBezTo>
                <a:cubicBezTo>
                  <a:pt x="0" y="423"/>
                  <a:pt x="22" y="444"/>
                  <a:pt x="49" y="444"/>
                </a:cubicBezTo>
                <a:cubicBezTo>
                  <a:pt x="244" y="444"/>
                  <a:pt x="244" y="444"/>
                  <a:pt x="244" y="444"/>
                </a:cubicBezTo>
                <a:cubicBezTo>
                  <a:pt x="271" y="444"/>
                  <a:pt x="292" y="423"/>
                  <a:pt x="292" y="396"/>
                </a:cubicBezTo>
                <a:cubicBezTo>
                  <a:pt x="292" y="149"/>
                  <a:pt x="292" y="149"/>
                  <a:pt x="292" y="149"/>
                </a:cubicBezTo>
                <a:cubicBezTo>
                  <a:pt x="292" y="144"/>
                  <a:pt x="289" y="141"/>
                  <a:pt x="284" y="141"/>
                </a:cubicBezTo>
                <a:close/>
                <a:moveTo>
                  <a:pt x="265" y="196"/>
                </a:moveTo>
                <a:cubicBezTo>
                  <a:pt x="265" y="90"/>
                  <a:pt x="265" y="90"/>
                  <a:pt x="265" y="90"/>
                </a:cubicBezTo>
                <a:cubicBezTo>
                  <a:pt x="265" y="81"/>
                  <a:pt x="264" y="72"/>
                  <a:pt x="257" y="66"/>
                </a:cubicBezTo>
                <a:cubicBezTo>
                  <a:pt x="251" y="60"/>
                  <a:pt x="243" y="58"/>
                  <a:pt x="233" y="58"/>
                </a:cubicBezTo>
                <a:cubicBezTo>
                  <a:pt x="60" y="58"/>
                  <a:pt x="60" y="58"/>
                  <a:pt x="60" y="58"/>
                </a:cubicBezTo>
                <a:cubicBezTo>
                  <a:pt x="50" y="58"/>
                  <a:pt x="42" y="60"/>
                  <a:pt x="35" y="66"/>
                </a:cubicBezTo>
                <a:cubicBezTo>
                  <a:pt x="29" y="72"/>
                  <a:pt x="27" y="81"/>
                  <a:pt x="27" y="90"/>
                </a:cubicBezTo>
                <a:cubicBezTo>
                  <a:pt x="27" y="196"/>
                  <a:pt x="27" y="196"/>
                  <a:pt x="27" y="196"/>
                </a:cubicBezTo>
                <a:cubicBezTo>
                  <a:pt x="27" y="206"/>
                  <a:pt x="29" y="214"/>
                  <a:pt x="35" y="221"/>
                </a:cubicBezTo>
                <a:cubicBezTo>
                  <a:pt x="42" y="227"/>
                  <a:pt x="50" y="228"/>
                  <a:pt x="60" y="228"/>
                </a:cubicBezTo>
                <a:cubicBezTo>
                  <a:pt x="233" y="228"/>
                  <a:pt x="233" y="228"/>
                  <a:pt x="233" y="228"/>
                </a:cubicBezTo>
                <a:cubicBezTo>
                  <a:pt x="243" y="228"/>
                  <a:pt x="251" y="227"/>
                  <a:pt x="257" y="221"/>
                </a:cubicBezTo>
                <a:cubicBezTo>
                  <a:pt x="264" y="214"/>
                  <a:pt x="265" y="206"/>
                  <a:pt x="265" y="196"/>
                </a:cubicBezTo>
                <a:close/>
                <a:moveTo>
                  <a:pt x="249" y="196"/>
                </a:moveTo>
                <a:cubicBezTo>
                  <a:pt x="249" y="204"/>
                  <a:pt x="248" y="208"/>
                  <a:pt x="246" y="209"/>
                </a:cubicBezTo>
                <a:cubicBezTo>
                  <a:pt x="245" y="211"/>
                  <a:pt x="241" y="212"/>
                  <a:pt x="233" y="212"/>
                </a:cubicBezTo>
                <a:cubicBezTo>
                  <a:pt x="60" y="212"/>
                  <a:pt x="60" y="212"/>
                  <a:pt x="60" y="212"/>
                </a:cubicBezTo>
                <a:cubicBezTo>
                  <a:pt x="52" y="212"/>
                  <a:pt x="48" y="211"/>
                  <a:pt x="47" y="209"/>
                </a:cubicBezTo>
                <a:cubicBezTo>
                  <a:pt x="45" y="208"/>
                  <a:pt x="43" y="204"/>
                  <a:pt x="43" y="196"/>
                </a:cubicBezTo>
                <a:cubicBezTo>
                  <a:pt x="43" y="90"/>
                  <a:pt x="43" y="90"/>
                  <a:pt x="43" y="90"/>
                </a:cubicBezTo>
                <a:cubicBezTo>
                  <a:pt x="43" y="82"/>
                  <a:pt x="45" y="79"/>
                  <a:pt x="47" y="77"/>
                </a:cubicBezTo>
                <a:cubicBezTo>
                  <a:pt x="48" y="76"/>
                  <a:pt x="52" y="74"/>
                  <a:pt x="60" y="74"/>
                </a:cubicBezTo>
                <a:cubicBezTo>
                  <a:pt x="233" y="74"/>
                  <a:pt x="233" y="74"/>
                  <a:pt x="233" y="74"/>
                </a:cubicBezTo>
                <a:cubicBezTo>
                  <a:pt x="241" y="74"/>
                  <a:pt x="245" y="76"/>
                  <a:pt x="246" y="77"/>
                </a:cubicBezTo>
                <a:cubicBezTo>
                  <a:pt x="248" y="79"/>
                  <a:pt x="249" y="82"/>
                  <a:pt x="249" y="90"/>
                </a:cubicBezTo>
                <a:lnTo>
                  <a:pt x="249" y="196"/>
                </a:lnTo>
                <a:close/>
                <a:moveTo>
                  <a:pt x="113" y="411"/>
                </a:moveTo>
                <a:cubicBezTo>
                  <a:pt x="113" y="415"/>
                  <a:pt x="116" y="418"/>
                  <a:pt x="120" y="418"/>
                </a:cubicBezTo>
                <a:cubicBezTo>
                  <a:pt x="124" y="418"/>
                  <a:pt x="127" y="415"/>
                  <a:pt x="127" y="411"/>
                </a:cubicBezTo>
                <a:cubicBezTo>
                  <a:pt x="127" y="407"/>
                  <a:pt x="124" y="404"/>
                  <a:pt x="120" y="404"/>
                </a:cubicBezTo>
                <a:cubicBezTo>
                  <a:pt x="116" y="404"/>
                  <a:pt x="113" y="407"/>
                  <a:pt x="113" y="411"/>
                </a:cubicBezTo>
                <a:close/>
                <a:moveTo>
                  <a:pt x="139" y="411"/>
                </a:moveTo>
                <a:cubicBezTo>
                  <a:pt x="139" y="415"/>
                  <a:pt x="142" y="418"/>
                  <a:pt x="146" y="418"/>
                </a:cubicBezTo>
                <a:cubicBezTo>
                  <a:pt x="150" y="418"/>
                  <a:pt x="154" y="415"/>
                  <a:pt x="154" y="411"/>
                </a:cubicBezTo>
                <a:cubicBezTo>
                  <a:pt x="154" y="407"/>
                  <a:pt x="150" y="404"/>
                  <a:pt x="146" y="404"/>
                </a:cubicBezTo>
                <a:cubicBezTo>
                  <a:pt x="142" y="404"/>
                  <a:pt x="139" y="407"/>
                  <a:pt x="139" y="411"/>
                </a:cubicBezTo>
                <a:close/>
                <a:moveTo>
                  <a:pt x="173" y="418"/>
                </a:moveTo>
                <a:cubicBezTo>
                  <a:pt x="177" y="418"/>
                  <a:pt x="180" y="415"/>
                  <a:pt x="180" y="411"/>
                </a:cubicBezTo>
                <a:cubicBezTo>
                  <a:pt x="180" y="407"/>
                  <a:pt x="177" y="404"/>
                  <a:pt x="173" y="404"/>
                </a:cubicBezTo>
                <a:cubicBezTo>
                  <a:pt x="169" y="404"/>
                  <a:pt x="165" y="407"/>
                  <a:pt x="165" y="411"/>
                </a:cubicBezTo>
                <a:cubicBezTo>
                  <a:pt x="165" y="415"/>
                  <a:pt x="169" y="418"/>
                  <a:pt x="173" y="418"/>
                </a:cubicBezTo>
                <a:close/>
                <a:moveTo>
                  <a:pt x="100" y="261"/>
                </a:moveTo>
                <a:cubicBezTo>
                  <a:pt x="100" y="252"/>
                  <a:pt x="93" y="245"/>
                  <a:pt x="84" y="245"/>
                </a:cubicBezTo>
                <a:cubicBezTo>
                  <a:pt x="57" y="245"/>
                  <a:pt x="57" y="245"/>
                  <a:pt x="57" y="245"/>
                </a:cubicBezTo>
                <a:cubicBezTo>
                  <a:pt x="48" y="245"/>
                  <a:pt x="41" y="252"/>
                  <a:pt x="41" y="261"/>
                </a:cubicBezTo>
                <a:cubicBezTo>
                  <a:pt x="41" y="270"/>
                  <a:pt x="41" y="270"/>
                  <a:pt x="41" y="270"/>
                </a:cubicBezTo>
                <a:cubicBezTo>
                  <a:pt x="41" y="279"/>
                  <a:pt x="48" y="286"/>
                  <a:pt x="57" y="286"/>
                </a:cubicBezTo>
                <a:cubicBezTo>
                  <a:pt x="84" y="286"/>
                  <a:pt x="84" y="286"/>
                  <a:pt x="84" y="286"/>
                </a:cubicBezTo>
                <a:cubicBezTo>
                  <a:pt x="93" y="286"/>
                  <a:pt x="100" y="279"/>
                  <a:pt x="100" y="270"/>
                </a:cubicBezTo>
                <a:lnTo>
                  <a:pt x="100" y="261"/>
                </a:lnTo>
                <a:close/>
                <a:moveTo>
                  <a:pt x="133" y="286"/>
                </a:moveTo>
                <a:cubicBezTo>
                  <a:pt x="161" y="286"/>
                  <a:pt x="161" y="286"/>
                  <a:pt x="161" y="286"/>
                </a:cubicBezTo>
                <a:cubicBezTo>
                  <a:pt x="170" y="286"/>
                  <a:pt x="177" y="279"/>
                  <a:pt x="177" y="270"/>
                </a:cubicBezTo>
                <a:cubicBezTo>
                  <a:pt x="177" y="261"/>
                  <a:pt x="177" y="261"/>
                  <a:pt x="177" y="261"/>
                </a:cubicBezTo>
                <a:cubicBezTo>
                  <a:pt x="177" y="252"/>
                  <a:pt x="170" y="245"/>
                  <a:pt x="161" y="245"/>
                </a:cubicBezTo>
                <a:cubicBezTo>
                  <a:pt x="133" y="245"/>
                  <a:pt x="133" y="245"/>
                  <a:pt x="133" y="245"/>
                </a:cubicBezTo>
                <a:cubicBezTo>
                  <a:pt x="125" y="245"/>
                  <a:pt x="117" y="252"/>
                  <a:pt x="117" y="261"/>
                </a:cubicBezTo>
                <a:cubicBezTo>
                  <a:pt x="117" y="270"/>
                  <a:pt x="117" y="270"/>
                  <a:pt x="117" y="270"/>
                </a:cubicBezTo>
                <a:cubicBezTo>
                  <a:pt x="117" y="279"/>
                  <a:pt x="125" y="286"/>
                  <a:pt x="133" y="286"/>
                </a:cubicBezTo>
                <a:close/>
                <a:moveTo>
                  <a:pt x="254" y="261"/>
                </a:moveTo>
                <a:cubicBezTo>
                  <a:pt x="254" y="252"/>
                  <a:pt x="247" y="245"/>
                  <a:pt x="238" y="245"/>
                </a:cubicBezTo>
                <a:cubicBezTo>
                  <a:pt x="210" y="245"/>
                  <a:pt x="210" y="245"/>
                  <a:pt x="210" y="245"/>
                </a:cubicBezTo>
                <a:cubicBezTo>
                  <a:pt x="201" y="245"/>
                  <a:pt x="194" y="252"/>
                  <a:pt x="194" y="261"/>
                </a:cubicBezTo>
                <a:cubicBezTo>
                  <a:pt x="194" y="270"/>
                  <a:pt x="194" y="270"/>
                  <a:pt x="194" y="270"/>
                </a:cubicBezTo>
                <a:cubicBezTo>
                  <a:pt x="194" y="279"/>
                  <a:pt x="201" y="286"/>
                  <a:pt x="210" y="286"/>
                </a:cubicBezTo>
                <a:cubicBezTo>
                  <a:pt x="238" y="286"/>
                  <a:pt x="238" y="286"/>
                  <a:pt x="238" y="286"/>
                </a:cubicBezTo>
                <a:cubicBezTo>
                  <a:pt x="247" y="286"/>
                  <a:pt x="254" y="279"/>
                  <a:pt x="254" y="270"/>
                </a:cubicBezTo>
                <a:lnTo>
                  <a:pt x="254" y="261"/>
                </a:lnTo>
                <a:close/>
                <a:moveTo>
                  <a:pt x="100" y="313"/>
                </a:moveTo>
                <a:cubicBezTo>
                  <a:pt x="100" y="304"/>
                  <a:pt x="93" y="297"/>
                  <a:pt x="84" y="297"/>
                </a:cubicBezTo>
                <a:cubicBezTo>
                  <a:pt x="57" y="297"/>
                  <a:pt x="57" y="297"/>
                  <a:pt x="57" y="297"/>
                </a:cubicBezTo>
                <a:cubicBezTo>
                  <a:pt x="48" y="297"/>
                  <a:pt x="41" y="304"/>
                  <a:pt x="41" y="313"/>
                </a:cubicBezTo>
                <a:cubicBezTo>
                  <a:pt x="41" y="322"/>
                  <a:pt x="41" y="322"/>
                  <a:pt x="41" y="322"/>
                </a:cubicBezTo>
                <a:cubicBezTo>
                  <a:pt x="41" y="331"/>
                  <a:pt x="48" y="338"/>
                  <a:pt x="57" y="338"/>
                </a:cubicBezTo>
                <a:cubicBezTo>
                  <a:pt x="84" y="338"/>
                  <a:pt x="84" y="338"/>
                  <a:pt x="84" y="338"/>
                </a:cubicBezTo>
                <a:cubicBezTo>
                  <a:pt x="93" y="338"/>
                  <a:pt x="100" y="331"/>
                  <a:pt x="100" y="322"/>
                </a:cubicBezTo>
                <a:lnTo>
                  <a:pt x="100" y="313"/>
                </a:lnTo>
                <a:close/>
                <a:moveTo>
                  <a:pt x="117" y="322"/>
                </a:moveTo>
                <a:cubicBezTo>
                  <a:pt x="117" y="331"/>
                  <a:pt x="125" y="338"/>
                  <a:pt x="133" y="338"/>
                </a:cubicBezTo>
                <a:cubicBezTo>
                  <a:pt x="161" y="338"/>
                  <a:pt x="161" y="338"/>
                  <a:pt x="161" y="338"/>
                </a:cubicBezTo>
                <a:cubicBezTo>
                  <a:pt x="170" y="338"/>
                  <a:pt x="177" y="331"/>
                  <a:pt x="177" y="322"/>
                </a:cubicBezTo>
                <a:cubicBezTo>
                  <a:pt x="177" y="313"/>
                  <a:pt x="177" y="313"/>
                  <a:pt x="177" y="313"/>
                </a:cubicBezTo>
                <a:cubicBezTo>
                  <a:pt x="177" y="304"/>
                  <a:pt x="170" y="297"/>
                  <a:pt x="161" y="297"/>
                </a:cubicBezTo>
                <a:cubicBezTo>
                  <a:pt x="133" y="297"/>
                  <a:pt x="133" y="297"/>
                  <a:pt x="133" y="297"/>
                </a:cubicBezTo>
                <a:cubicBezTo>
                  <a:pt x="125" y="297"/>
                  <a:pt x="117" y="304"/>
                  <a:pt x="117" y="313"/>
                </a:cubicBezTo>
                <a:lnTo>
                  <a:pt x="117" y="322"/>
                </a:lnTo>
                <a:close/>
                <a:moveTo>
                  <a:pt x="254" y="313"/>
                </a:moveTo>
                <a:cubicBezTo>
                  <a:pt x="254" y="304"/>
                  <a:pt x="247" y="297"/>
                  <a:pt x="238" y="297"/>
                </a:cubicBezTo>
                <a:cubicBezTo>
                  <a:pt x="210" y="297"/>
                  <a:pt x="210" y="297"/>
                  <a:pt x="210" y="297"/>
                </a:cubicBezTo>
                <a:cubicBezTo>
                  <a:pt x="201" y="297"/>
                  <a:pt x="194" y="304"/>
                  <a:pt x="194" y="313"/>
                </a:cubicBezTo>
                <a:cubicBezTo>
                  <a:pt x="194" y="322"/>
                  <a:pt x="194" y="322"/>
                  <a:pt x="194" y="322"/>
                </a:cubicBezTo>
                <a:cubicBezTo>
                  <a:pt x="194" y="331"/>
                  <a:pt x="201" y="338"/>
                  <a:pt x="210" y="338"/>
                </a:cubicBezTo>
                <a:cubicBezTo>
                  <a:pt x="238" y="338"/>
                  <a:pt x="238" y="338"/>
                  <a:pt x="238" y="338"/>
                </a:cubicBezTo>
                <a:cubicBezTo>
                  <a:pt x="247" y="338"/>
                  <a:pt x="254" y="331"/>
                  <a:pt x="254" y="322"/>
                </a:cubicBezTo>
                <a:lnTo>
                  <a:pt x="254" y="313"/>
                </a:lnTo>
                <a:close/>
                <a:moveTo>
                  <a:pt x="84" y="349"/>
                </a:moveTo>
                <a:cubicBezTo>
                  <a:pt x="57" y="349"/>
                  <a:pt x="57" y="349"/>
                  <a:pt x="57" y="349"/>
                </a:cubicBezTo>
                <a:cubicBezTo>
                  <a:pt x="48" y="349"/>
                  <a:pt x="41" y="356"/>
                  <a:pt x="41" y="365"/>
                </a:cubicBezTo>
                <a:cubicBezTo>
                  <a:pt x="41" y="374"/>
                  <a:pt x="41" y="374"/>
                  <a:pt x="41" y="374"/>
                </a:cubicBezTo>
                <a:cubicBezTo>
                  <a:pt x="41" y="383"/>
                  <a:pt x="48" y="390"/>
                  <a:pt x="57" y="390"/>
                </a:cubicBezTo>
                <a:cubicBezTo>
                  <a:pt x="84" y="390"/>
                  <a:pt x="84" y="390"/>
                  <a:pt x="84" y="390"/>
                </a:cubicBezTo>
                <a:cubicBezTo>
                  <a:pt x="93" y="390"/>
                  <a:pt x="100" y="383"/>
                  <a:pt x="100" y="374"/>
                </a:cubicBezTo>
                <a:cubicBezTo>
                  <a:pt x="100" y="365"/>
                  <a:pt x="100" y="365"/>
                  <a:pt x="100" y="365"/>
                </a:cubicBezTo>
                <a:cubicBezTo>
                  <a:pt x="100" y="356"/>
                  <a:pt x="93" y="349"/>
                  <a:pt x="84" y="349"/>
                </a:cubicBezTo>
                <a:close/>
                <a:moveTo>
                  <a:pt x="177" y="374"/>
                </a:moveTo>
                <a:cubicBezTo>
                  <a:pt x="177" y="365"/>
                  <a:pt x="177" y="365"/>
                  <a:pt x="177" y="365"/>
                </a:cubicBezTo>
                <a:cubicBezTo>
                  <a:pt x="177" y="356"/>
                  <a:pt x="170" y="349"/>
                  <a:pt x="161" y="349"/>
                </a:cubicBezTo>
                <a:cubicBezTo>
                  <a:pt x="133" y="349"/>
                  <a:pt x="133" y="349"/>
                  <a:pt x="133" y="349"/>
                </a:cubicBezTo>
                <a:cubicBezTo>
                  <a:pt x="125" y="349"/>
                  <a:pt x="117" y="356"/>
                  <a:pt x="117" y="365"/>
                </a:cubicBezTo>
                <a:cubicBezTo>
                  <a:pt x="117" y="374"/>
                  <a:pt x="117" y="374"/>
                  <a:pt x="117" y="374"/>
                </a:cubicBezTo>
                <a:cubicBezTo>
                  <a:pt x="117" y="383"/>
                  <a:pt x="125" y="390"/>
                  <a:pt x="133" y="390"/>
                </a:cubicBezTo>
                <a:cubicBezTo>
                  <a:pt x="161" y="390"/>
                  <a:pt x="161" y="390"/>
                  <a:pt x="161" y="390"/>
                </a:cubicBezTo>
                <a:cubicBezTo>
                  <a:pt x="170" y="390"/>
                  <a:pt x="177" y="383"/>
                  <a:pt x="177" y="374"/>
                </a:cubicBezTo>
                <a:close/>
                <a:moveTo>
                  <a:pt x="238" y="349"/>
                </a:moveTo>
                <a:cubicBezTo>
                  <a:pt x="210" y="349"/>
                  <a:pt x="210" y="349"/>
                  <a:pt x="210" y="349"/>
                </a:cubicBezTo>
                <a:cubicBezTo>
                  <a:pt x="201" y="349"/>
                  <a:pt x="194" y="356"/>
                  <a:pt x="194" y="365"/>
                </a:cubicBezTo>
                <a:cubicBezTo>
                  <a:pt x="194" y="374"/>
                  <a:pt x="194" y="374"/>
                  <a:pt x="194" y="374"/>
                </a:cubicBezTo>
                <a:cubicBezTo>
                  <a:pt x="194" y="383"/>
                  <a:pt x="201" y="390"/>
                  <a:pt x="210" y="390"/>
                </a:cubicBezTo>
                <a:cubicBezTo>
                  <a:pt x="238" y="390"/>
                  <a:pt x="238" y="390"/>
                  <a:pt x="238" y="390"/>
                </a:cubicBezTo>
                <a:cubicBezTo>
                  <a:pt x="247" y="390"/>
                  <a:pt x="254" y="383"/>
                  <a:pt x="254" y="374"/>
                </a:cubicBezTo>
                <a:cubicBezTo>
                  <a:pt x="254" y="365"/>
                  <a:pt x="254" y="365"/>
                  <a:pt x="254" y="365"/>
                </a:cubicBezTo>
                <a:cubicBezTo>
                  <a:pt x="254" y="356"/>
                  <a:pt x="247" y="349"/>
                  <a:pt x="238" y="349"/>
                </a:cubicBezTo>
                <a:close/>
              </a:path>
            </a:pathLst>
          </a:custGeom>
          <a:solidFill>
            <a:schemeClr val="tx2"/>
          </a:solidFill>
          <a:ln w="6350">
            <a:noFill/>
            <a:round/>
            <a:headEnd/>
            <a:tailEnd/>
          </a:ln>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sv-SE" sz="1400" b="0" i="0" u="none" strike="noStrike" kern="1200" cap="none" spc="0" normalizeH="0" baseline="0" noProof="0">
              <a:ln>
                <a:noFill/>
              </a:ln>
              <a:solidFill>
                <a:srgbClr val="575A5B"/>
              </a:solidFill>
              <a:effectLst/>
              <a:uLnTx/>
              <a:uFillTx/>
              <a:ea typeface="+mn-ea"/>
              <a:cs typeface="+mn-cs"/>
            </a:endParaRPr>
          </a:p>
        </p:txBody>
      </p:sp>
      <p:sp>
        <p:nvSpPr>
          <p:cNvPr id="242" name="Oval 241">
            <a:extLst>
              <a:ext uri="{FF2B5EF4-FFF2-40B4-BE49-F238E27FC236}">
                <a16:creationId xmlns:a16="http://schemas.microsoft.com/office/drawing/2014/main" id="{D6513C4B-EF51-41E1-8207-C4E560315C50}"/>
              </a:ext>
            </a:extLst>
          </p:cNvPr>
          <p:cNvSpPr/>
          <p:nvPr/>
        </p:nvSpPr>
        <p:spPr bwMode="auto">
          <a:xfrm>
            <a:off x="9883578" y="3478858"/>
            <a:ext cx="1885889" cy="346421"/>
          </a:xfrm>
          <a:prstGeom prst="ellipse">
            <a:avLst/>
          </a:prstGeom>
          <a:solidFill>
            <a:schemeClr val="tx1">
              <a:lumMod val="20000"/>
              <a:lumOff val="80000"/>
            </a:schemeClr>
          </a:solidFill>
          <a:ln>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lIns="72000" rIns="7200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sv-SE" sz="900" b="0" i="0" u="none" strike="noStrike" kern="1200" cap="none" spc="0" normalizeH="0" baseline="0" noProof="0">
                <a:ln>
                  <a:noFill/>
                </a:ln>
                <a:solidFill>
                  <a:srgbClr val="575A5B"/>
                </a:solidFill>
                <a:effectLst/>
                <a:uLnTx/>
                <a:uFillTx/>
                <a:ea typeface="+mn-ea"/>
                <a:cs typeface="+mn-cs"/>
              </a:rPr>
              <a:t>5G Access</a:t>
            </a:r>
          </a:p>
        </p:txBody>
      </p:sp>
      <p:sp>
        <p:nvSpPr>
          <p:cNvPr id="243" name="Freeform 3">
            <a:extLst>
              <a:ext uri="{FF2B5EF4-FFF2-40B4-BE49-F238E27FC236}">
                <a16:creationId xmlns:a16="http://schemas.microsoft.com/office/drawing/2014/main" id="{F6D1E621-BE92-4F75-AFC3-55AF45706BD5}"/>
              </a:ext>
            </a:extLst>
          </p:cNvPr>
          <p:cNvSpPr>
            <a:spLocks noChangeAspect="1" noEditPoints="1"/>
          </p:cNvSpPr>
          <p:nvPr/>
        </p:nvSpPr>
        <p:spPr bwMode="auto">
          <a:xfrm>
            <a:off x="10856776" y="4143926"/>
            <a:ext cx="450821" cy="197959"/>
          </a:xfrm>
          <a:custGeom>
            <a:avLst/>
            <a:gdLst>
              <a:gd name="T0" fmla="*/ 2147483647 w 448"/>
              <a:gd name="T1" fmla="*/ 2147483647 h 208"/>
              <a:gd name="T2" fmla="*/ 2147483647 w 448"/>
              <a:gd name="T3" fmla="*/ 2147483647 h 208"/>
              <a:gd name="T4" fmla="*/ 2147483647 w 448"/>
              <a:gd name="T5" fmla="*/ 2147483647 h 208"/>
              <a:gd name="T6" fmla="*/ 2147483647 w 448"/>
              <a:gd name="T7" fmla="*/ 2147483647 h 208"/>
              <a:gd name="T8" fmla="*/ 2147483647 w 448"/>
              <a:gd name="T9" fmla="*/ 2147483647 h 208"/>
              <a:gd name="T10" fmla="*/ 2147483647 w 448"/>
              <a:gd name="T11" fmla="*/ 2147483647 h 208"/>
              <a:gd name="T12" fmla="*/ 2147483647 w 448"/>
              <a:gd name="T13" fmla="*/ 2147483647 h 208"/>
              <a:gd name="T14" fmla="*/ 2147483647 w 448"/>
              <a:gd name="T15" fmla="*/ 2147483647 h 208"/>
              <a:gd name="T16" fmla="*/ 2147483647 w 448"/>
              <a:gd name="T17" fmla="*/ 2147483647 h 208"/>
              <a:gd name="T18" fmla="*/ 2147483647 w 448"/>
              <a:gd name="T19" fmla="*/ 2147483647 h 208"/>
              <a:gd name="T20" fmla="*/ 2147483647 w 448"/>
              <a:gd name="T21" fmla="*/ 2147483647 h 208"/>
              <a:gd name="T22" fmla="*/ 2147483647 w 448"/>
              <a:gd name="T23" fmla="*/ 2147483647 h 208"/>
              <a:gd name="T24" fmla="*/ 2147483647 w 448"/>
              <a:gd name="T25" fmla="*/ 2147483647 h 208"/>
              <a:gd name="T26" fmla="*/ 2147483647 w 448"/>
              <a:gd name="T27" fmla="*/ 2147483647 h 208"/>
              <a:gd name="T28" fmla="*/ 2147483647 w 448"/>
              <a:gd name="T29" fmla="*/ 2147483647 h 208"/>
              <a:gd name="T30" fmla="*/ 2147483647 w 448"/>
              <a:gd name="T31" fmla="*/ 2147483647 h 208"/>
              <a:gd name="T32" fmla="*/ 2147483647 w 448"/>
              <a:gd name="T33" fmla="*/ 2147483647 h 208"/>
              <a:gd name="T34" fmla="*/ 2147483647 w 448"/>
              <a:gd name="T35" fmla="*/ 2147483647 h 208"/>
              <a:gd name="T36" fmla="*/ 2147483647 w 448"/>
              <a:gd name="T37" fmla="*/ 2147483647 h 208"/>
              <a:gd name="T38" fmla="*/ 2147483647 w 448"/>
              <a:gd name="T39" fmla="*/ 2147483647 h 208"/>
              <a:gd name="T40" fmla="*/ 2147483647 w 448"/>
              <a:gd name="T41" fmla="*/ 2147483647 h 208"/>
              <a:gd name="T42" fmla="*/ 2147483647 w 448"/>
              <a:gd name="T43" fmla="*/ 2147483647 h 208"/>
              <a:gd name="T44" fmla="*/ 2147483647 w 448"/>
              <a:gd name="T45" fmla="*/ 2147483647 h 208"/>
              <a:gd name="T46" fmla="*/ 2147483647 w 448"/>
              <a:gd name="T47" fmla="*/ 2147483647 h 208"/>
              <a:gd name="T48" fmla="*/ 2147483647 w 448"/>
              <a:gd name="T49" fmla="*/ 2147483647 h 208"/>
              <a:gd name="T50" fmla="*/ 2147483647 w 448"/>
              <a:gd name="T51" fmla="*/ 2147483647 h 208"/>
              <a:gd name="T52" fmla="*/ 2147483647 w 448"/>
              <a:gd name="T53" fmla="*/ 2147483647 h 208"/>
              <a:gd name="T54" fmla="*/ 2147483647 w 448"/>
              <a:gd name="T55" fmla="*/ 2147483647 h 208"/>
              <a:gd name="T56" fmla="*/ 2147483647 w 448"/>
              <a:gd name="T57" fmla="*/ 2147483647 h 208"/>
              <a:gd name="T58" fmla="*/ 2147483647 w 448"/>
              <a:gd name="T59" fmla="*/ 2147483647 h 208"/>
              <a:gd name="T60" fmla="*/ 2147483647 w 448"/>
              <a:gd name="T61" fmla="*/ 2147483647 h 208"/>
              <a:gd name="T62" fmla="*/ 2147483647 w 448"/>
              <a:gd name="T63" fmla="*/ 2147483647 h 208"/>
              <a:gd name="T64" fmla="*/ 2147483647 w 448"/>
              <a:gd name="T65" fmla="*/ 2147483647 h 20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48" h="208">
                <a:moveTo>
                  <a:pt x="447" y="114"/>
                </a:moveTo>
                <a:cubicBezTo>
                  <a:pt x="446" y="110"/>
                  <a:pt x="442" y="107"/>
                  <a:pt x="438" y="108"/>
                </a:cubicBezTo>
                <a:cubicBezTo>
                  <a:pt x="433" y="109"/>
                  <a:pt x="431" y="114"/>
                  <a:pt x="432" y="118"/>
                </a:cubicBezTo>
                <a:cubicBezTo>
                  <a:pt x="432" y="120"/>
                  <a:pt x="432" y="122"/>
                  <a:pt x="432" y="125"/>
                </a:cubicBezTo>
                <a:cubicBezTo>
                  <a:pt x="432" y="142"/>
                  <a:pt x="428" y="154"/>
                  <a:pt x="423" y="161"/>
                </a:cubicBezTo>
                <a:cubicBezTo>
                  <a:pt x="420" y="164"/>
                  <a:pt x="418" y="167"/>
                  <a:pt x="417" y="169"/>
                </a:cubicBezTo>
                <a:cubicBezTo>
                  <a:pt x="416" y="169"/>
                  <a:pt x="416" y="169"/>
                  <a:pt x="416" y="169"/>
                </a:cubicBezTo>
                <a:cubicBezTo>
                  <a:pt x="408" y="169"/>
                  <a:pt x="408" y="169"/>
                  <a:pt x="408" y="169"/>
                </a:cubicBezTo>
                <a:cubicBezTo>
                  <a:pt x="408" y="167"/>
                  <a:pt x="408" y="165"/>
                  <a:pt x="408" y="163"/>
                </a:cubicBezTo>
                <a:cubicBezTo>
                  <a:pt x="408" y="139"/>
                  <a:pt x="388" y="119"/>
                  <a:pt x="363" y="119"/>
                </a:cubicBezTo>
                <a:cubicBezTo>
                  <a:pt x="339" y="119"/>
                  <a:pt x="319" y="139"/>
                  <a:pt x="319" y="163"/>
                </a:cubicBezTo>
                <a:cubicBezTo>
                  <a:pt x="319" y="165"/>
                  <a:pt x="319" y="167"/>
                  <a:pt x="319" y="169"/>
                </a:cubicBezTo>
                <a:cubicBezTo>
                  <a:pt x="141" y="169"/>
                  <a:pt x="141" y="169"/>
                  <a:pt x="141" y="169"/>
                </a:cubicBezTo>
                <a:cubicBezTo>
                  <a:pt x="141" y="167"/>
                  <a:pt x="141" y="165"/>
                  <a:pt x="141" y="163"/>
                </a:cubicBezTo>
                <a:cubicBezTo>
                  <a:pt x="141" y="139"/>
                  <a:pt x="121" y="119"/>
                  <a:pt x="96" y="119"/>
                </a:cubicBezTo>
                <a:cubicBezTo>
                  <a:pt x="72" y="119"/>
                  <a:pt x="52" y="139"/>
                  <a:pt x="52" y="163"/>
                </a:cubicBezTo>
                <a:cubicBezTo>
                  <a:pt x="52" y="165"/>
                  <a:pt x="52" y="167"/>
                  <a:pt x="52" y="169"/>
                </a:cubicBezTo>
                <a:cubicBezTo>
                  <a:pt x="29" y="169"/>
                  <a:pt x="29" y="169"/>
                  <a:pt x="29" y="169"/>
                </a:cubicBezTo>
                <a:cubicBezTo>
                  <a:pt x="23" y="169"/>
                  <a:pt x="22" y="167"/>
                  <a:pt x="19" y="163"/>
                </a:cubicBezTo>
                <a:cubicBezTo>
                  <a:pt x="17" y="159"/>
                  <a:pt x="16" y="152"/>
                  <a:pt x="16" y="147"/>
                </a:cubicBezTo>
                <a:cubicBezTo>
                  <a:pt x="16" y="136"/>
                  <a:pt x="21" y="126"/>
                  <a:pt x="31" y="118"/>
                </a:cubicBezTo>
                <a:cubicBezTo>
                  <a:pt x="44" y="105"/>
                  <a:pt x="67" y="96"/>
                  <a:pt x="86" y="90"/>
                </a:cubicBezTo>
                <a:cubicBezTo>
                  <a:pt x="95" y="87"/>
                  <a:pt x="103" y="85"/>
                  <a:pt x="110" y="84"/>
                </a:cubicBezTo>
                <a:cubicBezTo>
                  <a:pt x="114" y="83"/>
                  <a:pt x="117" y="82"/>
                  <a:pt x="119" y="82"/>
                </a:cubicBezTo>
                <a:cubicBezTo>
                  <a:pt x="384" y="82"/>
                  <a:pt x="384" y="82"/>
                  <a:pt x="384" y="82"/>
                </a:cubicBezTo>
                <a:cubicBezTo>
                  <a:pt x="385" y="82"/>
                  <a:pt x="386" y="82"/>
                  <a:pt x="387" y="83"/>
                </a:cubicBezTo>
                <a:cubicBezTo>
                  <a:pt x="392" y="84"/>
                  <a:pt x="406" y="89"/>
                  <a:pt x="417" y="97"/>
                </a:cubicBezTo>
                <a:cubicBezTo>
                  <a:pt x="420" y="100"/>
                  <a:pt x="425" y="99"/>
                  <a:pt x="428" y="95"/>
                </a:cubicBezTo>
                <a:cubicBezTo>
                  <a:pt x="431" y="92"/>
                  <a:pt x="430" y="87"/>
                  <a:pt x="426" y="84"/>
                </a:cubicBezTo>
                <a:cubicBezTo>
                  <a:pt x="412" y="74"/>
                  <a:pt x="397" y="69"/>
                  <a:pt x="390" y="67"/>
                </a:cubicBezTo>
                <a:cubicBezTo>
                  <a:pt x="381" y="55"/>
                  <a:pt x="333" y="0"/>
                  <a:pt x="248" y="0"/>
                </a:cubicBezTo>
                <a:cubicBezTo>
                  <a:pt x="165" y="0"/>
                  <a:pt x="123" y="53"/>
                  <a:pt x="113" y="67"/>
                </a:cubicBezTo>
                <a:cubicBezTo>
                  <a:pt x="105" y="68"/>
                  <a:pt x="83" y="73"/>
                  <a:pt x="60" y="82"/>
                </a:cubicBezTo>
                <a:cubicBezTo>
                  <a:pt x="46" y="88"/>
                  <a:pt x="31" y="96"/>
                  <a:pt x="20" y="106"/>
                </a:cubicBezTo>
                <a:cubicBezTo>
                  <a:pt x="8" y="116"/>
                  <a:pt x="0" y="130"/>
                  <a:pt x="0" y="147"/>
                </a:cubicBezTo>
                <a:cubicBezTo>
                  <a:pt x="0" y="153"/>
                  <a:pt x="1" y="162"/>
                  <a:pt x="5" y="170"/>
                </a:cubicBezTo>
                <a:cubicBezTo>
                  <a:pt x="8" y="178"/>
                  <a:pt x="17" y="185"/>
                  <a:pt x="29" y="185"/>
                </a:cubicBezTo>
                <a:cubicBezTo>
                  <a:pt x="57" y="185"/>
                  <a:pt x="57" y="185"/>
                  <a:pt x="57" y="185"/>
                </a:cubicBezTo>
                <a:cubicBezTo>
                  <a:pt x="65" y="199"/>
                  <a:pt x="80" y="208"/>
                  <a:pt x="96" y="208"/>
                </a:cubicBezTo>
                <a:cubicBezTo>
                  <a:pt x="113" y="208"/>
                  <a:pt x="128" y="199"/>
                  <a:pt x="135" y="185"/>
                </a:cubicBezTo>
                <a:cubicBezTo>
                  <a:pt x="324" y="185"/>
                  <a:pt x="324" y="185"/>
                  <a:pt x="324" y="185"/>
                </a:cubicBezTo>
                <a:cubicBezTo>
                  <a:pt x="332" y="199"/>
                  <a:pt x="347" y="208"/>
                  <a:pt x="363" y="208"/>
                </a:cubicBezTo>
                <a:cubicBezTo>
                  <a:pt x="380" y="208"/>
                  <a:pt x="395" y="199"/>
                  <a:pt x="402" y="185"/>
                </a:cubicBezTo>
                <a:cubicBezTo>
                  <a:pt x="402" y="185"/>
                  <a:pt x="402" y="185"/>
                  <a:pt x="402" y="185"/>
                </a:cubicBezTo>
                <a:cubicBezTo>
                  <a:pt x="419" y="185"/>
                  <a:pt x="419" y="185"/>
                  <a:pt x="419" y="185"/>
                </a:cubicBezTo>
                <a:cubicBezTo>
                  <a:pt x="420" y="185"/>
                  <a:pt x="422" y="185"/>
                  <a:pt x="423" y="184"/>
                </a:cubicBezTo>
                <a:cubicBezTo>
                  <a:pt x="424" y="183"/>
                  <a:pt x="448" y="166"/>
                  <a:pt x="448" y="125"/>
                </a:cubicBezTo>
                <a:cubicBezTo>
                  <a:pt x="448" y="121"/>
                  <a:pt x="448" y="117"/>
                  <a:pt x="447" y="114"/>
                </a:cubicBezTo>
                <a:close/>
                <a:moveTo>
                  <a:pt x="256" y="16"/>
                </a:moveTo>
                <a:cubicBezTo>
                  <a:pt x="296" y="18"/>
                  <a:pt x="326" y="32"/>
                  <a:pt x="346" y="47"/>
                </a:cubicBezTo>
                <a:cubicBezTo>
                  <a:pt x="356" y="54"/>
                  <a:pt x="363" y="60"/>
                  <a:pt x="368" y="66"/>
                </a:cubicBezTo>
                <a:cubicBezTo>
                  <a:pt x="256" y="66"/>
                  <a:pt x="256" y="66"/>
                  <a:pt x="256" y="66"/>
                </a:cubicBezTo>
                <a:lnTo>
                  <a:pt x="256" y="16"/>
                </a:lnTo>
                <a:close/>
                <a:moveTo>
                  <a:pt x="240" y="16"/>
                </a:moveTo>
                <a:cubicBezTo>
                  <a:pt x="240" y="66"/>
                  <a:pt x="240" y="66"/>
                  <a:pt x="240" y="66"/>
                </a:cubicBezTo>
                <a:cubicBezTo>
                  <a:pt x="134" y="66"/>
                  <a:pt x="134" y="66"/>
                  <a:pt x="134" y="66"/>
                </a:cubicBezTo>
                <a:cubicBezTo>
                  <a:pt x="149" y="49"/>
                  <a:pt x="183" y="18"/>
                  <a:pt x="240" y="16"/>
                </a:cubicBezTo>
                <a:close/>
                <a:moveTo>
                  <a:pt x="96" y="192"/>
                </a:moveTo>
                <a:cubicBezTo>
                  <a:pt x="80" y="192"/>
                  <a:pt x="68" y="179"/>
                  <a:pt x="68" y="163"/>
                </a:cubicBezTo>
                <a:cubicBezTo>
                  <a:pt x="68" y="148"/>
                  <a:pt x="80" y="135"/>
                  <a:pt x="96" y="135"/>
                </a:cubicBezTo>
                <a:cubicBezTo>
                  <a:pt x="112" y="135"/>
                  <a:pt x="125" y="148"/>
                  <a:pt x="125" y="163"/>
                </a:cubicBezTo>
                <a:cubicBezTo>
                  <a:pt x="125" y="179"/>
                  <a:pt x="112" y="192"/>
                  <a:pt x="96" y="192"/>
                </a:cubicBezTo>
                <a:close/>
                <a:moveTo>
                  <a:pt x="363" y="192"/>
                </a:moveTo>
                <a:cubicBezTo>
                  <a:pt x="348" y="192"/>
                  <a:pt x="335" y="179"/>
                  <a:pt x="335" y="163"/>
                </a:cubicBezTo>
                <a:cubicBezTo>
                  <a:pt x="335" y="148"/>
                  <a:pt x="348" y="135"/>
                  <a:pt x="363" y="135"/>
                </a:cubicBezTo>
                <a:cubicBezTo>
                  <a:pt x="379" y="135"/>
                  <a:pt x="392" y="148"/>
                  <a:pt x="392" y="163"/>
                </a:cubicBezTo>
                <a:cubicBezTo>
                  <a:pt x="392" y="179"/>
                  <a:pt x="379" y="192"/>
                  <a:pt x="363" y="192"/>
                </a:cubicBezTo>
                <a:close/>
              </a:path>
            </a:pathLst>
          </a:custGeom>
          <a:solidFill>
            <a:schemeClr val="tx2"/>
          </a:solidFill>
          <a:ln w="12700">
            <a:noFill/>
          </a:ln>
        </p:spPr>
        <p:txBody>
          <a:bodyPr lIns="91422" tIns="45718" rIns="91422" bIns="45718"/>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400" b="0" i="0" u="none" strike="noStrike" kern="1200" cap="none" spc="0" normalizeH="0" baseline="0" noProof="0">
              <a:ln>
                <a:noFill/>
              </a:ln>
              <a:solidFill>
                <a:srgbClr val="575A5B"/>
              </a:solidFill>
              <a:effectLst/>
              <a:uLnTx/>
              <a:uFillTx/>
              <a:ea typeface="+mn-ea"/>
              <a:cs typeface="+mn-cs"/>
            </a:endParaRPr>
          </a:p>
        </p:txBody>
      </p:sp>
      <p:sp>
        <p:nvSpPr>
          <p:cNvPr id="244" name="Sexhörning 63">
            <a:extLst>
              <a:ext uri="{FF2B5EF4-FFF2-40B4-BE49-F238E27FC236}">
                <a16:creationId xmlns:a16="http://schemas.microsoft.com/office/drawing/2014/main" id="{96D3AA11-5B5E-4AEA-BDC1-2AEDF7CBD30D}"/>
              </a:ext>
            </a:extLst>
          </p:cNvPr>
          <p:cNvSpPr/>
          <p:nvPr/>
        </p:nvSpPr>
        <p:spPr bwMode="auto">
          <a:xfrm>
            <a:off x="10796019" y="4046029"/>
            <a:ext cx="572942" cy="443110"/>
          </a:xfrm>
          <a:prstGeom prst="hexagon">
            <a:avLst/>
          </a:prstGeom>
          <a:solidFill>
            <a:schemeClr val="bg1">
              <a:alpha val="11000"/>
            </a:schemeClr>
          </a:solidFill>
          <a:ln w="6350" cap="flat" cmpd="sng" algn="ctr">
            <a:solidFill>
              <a:schemeClr val="tx2"/>
            </a:solidFill>
            <a:prstDash val="solid"/>
            <a:round/>
            <a:headEnd type="none" w="med" len="med"/>
            <a:tailEnd type="none" w="med" len="med"/>
          </a:ln>
          <a:effectLst/>
        </p:spPr>
        <p:txBody>
          <a:bodyPr vert="horz" wrap="none" lIns="71988" tIns="45718" rIns="71988" bIns="45718" numCol="1" rtlCol="0" anchor="t" anchorCtr="0" compatLnSpc="1">
            <a:prstTxWarp prst="textNoShape">
              <a:avLst/>
            </a:prstTxWarp>
          </a:bodyPr>
          <a:lstStyle/>
          <a:p>
            <a:pPr marL="0" marR="0" lvl="0" indent="0" algn="l" defTabSz="914196" rtl="0" eaLnBrk="1" fontAlgn="base" latinLnBrk="0" hangingPunct="1">
              <a:lnSpc>
                <a:spcPct val="100000"/>
              </a:lnSpc>
              <a:spcBef>
                <a:spcPct val="50000"/>
              </a:spcBef>
              <a:spcAft>
                <a:spcPct val="0"/>
              </a:spcAft>
              <a:buClrTx/>
              <a:buSzTx/>
              <a:buFontTx/>
              <a:buNone/>
              <a:tabLst/>
              <a:defRPr/>
            </a:pPr>
            <a:endParaRPr kumimoji="0" lang="sv-SE" sz="1400" b="0" i="0" u="none" strike="noStrike" kern="1200" cap="none" spc="0" normalizeH="0" baseline="0" noProof="0">
              <a:ln>
                <a:noFill/>
              </a:ln>
              <a:solidFill>
                <a:srgbClr val="575A5B"/>
              </a:solidFill>
              <a:effectLst/>
              <a:uLnTx/>
              <a:uFillTx/>
              <a:ea typeface="+mn-ea"/>
              <a:cs typeface="+mn-cs"/>
            </a:endParaRPr>
          </a:p>
        </p:txBody>
      </p:sp>
      <p:sp>
        <p:nvSpPr>
          <p:cNvPr id="245" name="Freeform 3">
            <a:extLst>
              <a:ext uri="{FF2B5EF4-FFF2-40B4-BE49-F238E27FC236}">
                <a16:creationId xmlns:a16="http://schemas.microsoft.com/office/drawing/2014/main" id="{49E97315-BCE3-46E1-850D-94197C6E9487}"/>
              </a:ext>
            </a:extLst>
          </p:cNvPr>
          <p:cNvSpPr>
            <a:spLocks noChangeAspect="1" noEditPoints="1"/>
          </p:cNvSpPr>
          <p:nvPr/>
        </p:nvSpPr>
        <p:spPr bwMode="auto">
          <a:xfrm>
            <a:off x="10895723" y="4573044"/>
            <a:ext cx="365234" cy="360671"/>
          </a:xfrm>
          <a:custGeom>
            <a:avLst/>
            <a:gdLst>
              <a:gd name="T0" fmla="*/ 2147483647 w 378"/>
              <a:gd name="T1" fmla="*/ 2147483647 h 395"/>
              <a:gd name="T2" fmla="*/ 2147483647 w 378"/>
              <a:gd name="T3" fmla="*/ 2147483647 h 395"/>
              <a:gd name="T4" fmla="*/ 2147483647 w 378"/>
              <a:gd name="T5" fmla="*/ 2147483647 h 395"/>
              <a:gd name="T6" fmla="*/ 2147483647 w 378"/>
              <a:gd name="T7" fmla="*/ 2147483647 h 395"/>
              <a:gd name="T8" fmla="*/ 2147483647 w 378"/>
              <a:gd name="T9" fmla="*/ 2147483647 h 395"/>
              <a:gd name="T10" fmla="*/ 2147483647 w 378"/>
              <a:gd name="T11" fmla="*/ 2147483647 h 395"/>
              <a:gd name="T12" fmla="*/ 2147483647 w 378"/>
              <a:gd name="T13" fmla="*/ 2147483647 h 395"/>
              <a:gd name="T14" fmla="*/ 2147483647 w 378"/>
              <a:gd name="T15" fmla="*/ 2147483647 h 395"/>
              <a:gd name="T16" fmla="*/ 2147483647 w 378"/>
              <a:gd name="T17" fmla="*/ 2147483647 h 395"/>
              <a:gd name="T18" fmla="*/ 2147483647 w 378"/>
              <a:gd name="T19" fmla="*/ 2147483647 h 395"/>
              <a:gd name="T20" fmla="*/ 2147483647 w 378"/>
              <a:gd name="T21" fmla="*/ 2147483647 h 395"/>
              <a:gd name="T22" fmla="*/ 2147483647 w 378"/>
              <a:gd name="T23" fmla="*/ 2147483647 h 395"/>
              <a:gd name="T24" fmla="*/ 2147483647 w 378"/>
              <a:gd name="T25" fmla="*/ 2147483647 h 395"/>
              <a:gd name="T26" fmla="*/ 2147483647 w 378"/>
              <a:gd name="T27" fmla="*/ 2147483647 h 395"/>
              <a:gd name="T28" fmla="*/ 2147483647 w 378"/>
              <a:gd name="T29" fmla="*/ 2147483647 h 395"/>
              <a:gd name="T30" fmla="*/ 2147483647 w 378"/>
              <a:gd name="T31" fmla="*/ 2147483647 h 395"/>
              <a:gd name="T32" fmla="*/ 2147483647 w 378"/>
              <a:gd name="T33" fmla="*/ 2147483647 h 395"/>
              <a:gd name="T34" fmla="*/ 2147483647 w 378"/>
              <a:gd name="T35" fmla="*/ 2147483647 h 395"/>
              <a:gd name="T36" fmla="*/ 2147483647 w 378"/>
              <a:gd name="T37" fmla="*/ 2147483647 h 395"/>
              <a:gd name="T38" fmla="*/ 2147483647 w 378"/>
              <a:gd name="T39" fmla="*/ 2147483647 h 395"/>
              <a:gd name="T40" fmla="*/ 2147483647 w 378"/>
              <a:gd name="T41" fmla="*/ 2147483647 h 395"/>
              <a:gd name="T42" fmla="*/ 2147483647 w 378"/>
              <a:gd name="T43" fmla="*/ 2147483647 h 395"/>
              <a:gd name="T44" fmla="*/ 2147483647 w 378"/>
              <a:gd name="T45" fmla="*/ 2147483647 h 395"/>
              <a:gd name="T46" fmla="*/ 2147483647 w 378"/>
              <a:gd name="T47" fmla="*/ 2147483647 h 395"/>
              <a:gd name="T48" fmla="*/ 2147483647 w 378"/>
              <a:gd name="T49" fmla="*/ 2147483647 h 395"/>
              <a:gd name="T50" fmla="*/ 2147483647 w 378"/>
              <a:gd name="T51" fmla="*/ 2147483647 h 395"/>
              <a:gd name="T52" fmla="*/ 2147483647 w 378"/>
              <a:gd name="T53" fmla="*/ 2147483647 h 395"/>
              <a:gd name="T54" fmla="*/ 2147483647 w 378"/>
              <a:gd name="T55" fmla="*/ 2147483647 h 395"/>
              <a:gd name="T56" fmla="*/ 2147483647 w 378"/>
              <a:gd name="T57" fmla="*/ 2147483647 h 395"/>
              <a:gd name="T58" fmla="*/ 2147483647 w 378"/>
              <a:gd name="T59" fmla="*/ 2147483647 h 395"/>
              <a:gd name="T60" fmla="*/ 2147483647 w 378"/>
              <a:gd name="T61" fmla="*/ 2147483647 h 395"/>
              <a:gd name="T62" fmla="*/ 2147483647 w 378"/>
              <a:gd name="T63" fmla="*/ 2147483647 h 395"/>
              <a:gd name="T64" fmla="*/ 2147483647 w 378"/>
              <a:gd name="T65" fmla="*/ 2147483647 h 395"/>
              <a:gd name="T66" fmla="*/ 2147483647 w 378"/>
              <a:gd name="T67" fmla="*/ 2147483647 h 395"/>
              <a:gd name="T68" fmla="*/ 2147483647 w 378"/>
              <a:gd name="T69" fmla="*/ 2147483647 h 395"/>
              <a:gd name="T70" fmla="*/ 2147483647 w 378"/>
              <a:gd name="T71" fmla="*/ 2147483647 h 395"/>
              <a:gd name="T72" fmla="*/ 2147483647 w 378"/>
              <a:gd name="T73" fmla="*/ 2147483647 h 395"/>
              <a:gd name="T74" fmla="*/ 2147483647 w 378"/>
              <a:gd name="T75" fmla="*/ 2147483647 h 395"/>
              <a:gd name="T76" fmla="*/ 2147483647 w 378"/>
              <a:gd name="T77" fmla="*/ 2147483647 h 395"/>
              <a:gd name="T78" fmla="*/ 2147483647 w 378"/>
              <a:gd name="T79" fmla="*/ 2147483647 h 395"/>
              <a:gd name="T80" fmla="*/ 2147483647 w 378"/>
              <a:gd name="T81" fmla="*/ 2147483647 h 395"/>
              <a:gd name="T82" fmla="*/ 2147483647 w 378"/>
              <a:gd name="T83" fmla="*/ 2147483647 h 395"/>
              <a:gd name="T84" fmla="*/ 2147483647 w 378"/>
              <a:gd name="T85" fmla="*/ 2147483647 h 395"/>
              <a:gd name="T86" fmla="*/ 2147483647 w 378"/>
              <a:gd name="T87" fmla="*/ 2147483647 h 395"/>
              <a:gd name="T88" fmla="*/ 2147483647 w 378"/>
              <a:gd name="T89" fmla="*/ 2147483647 h 395"/>
              <a:gd name="T90" fmla="*/ 2147483647 w 378"/>
              <a:gd name="T91" fmla="*/ 2147483647 h 395"/>
              <a:gd name="T92" fmla="*/ 2147483647 w 378"/>
              <a:gd name="T93" fmla="*/ 2147483647 h 395"/>
              <a:gd name="T94" fmla="*/ 2147483647 w 378"/>
              <a:gd name="T95" fmla="*/ 2147483647 h 395"/>
              <a:gd name="T96" fmla="*/ 2147483647 w 378"/>
              <a:gd name="T97" fmla="*/ 2147483647 h 395"/>
              <a:gd name="T98" fmla="*/ 2147483647 w 378"/>
              <a:gd name="T99" fmla="*/ 2147483647 h 395"/>
              <a:gd name="T100" fmla="*/ 2147483647 w 378"/>
              <a:gd name="T101" fmla="*/ 2147483647 h 395"/>
              <a:gd name="T102" fmla="*/ 2147483647 w 378"/>
              <a:gd name="T103" fmla="*/ 2147483647 h 395"/>
              <a:gd name="T104" fmla="*/ 2147483647 w 378"/>
              <a:gd name="T105" fmla="*/ 2147483647 h 39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78" h="395">
                <a:moveTo>
                  <a:pt x="370" y="90"/>
                </a:moveTo>
                <a:cubicBezTo>
                  <a:pt x="368" y="86"/>
                  <a:pt x="363" y="84"/>
                  <a:pt x="359" y="86"/>
                </a:cubicBezTo>
                <a:cubicBezTo>
                  <a:pt x="355" y="88"/>
                  <a:pt x="354" y="93"/>
                  <a:pt x="356" y="97"/>
                </a:cubicBezTo>
                <a:cubicBezTo>
                  <a:pt x="360" y="105"/>
                  <a:pt x="361" y="114"/>
                  <a:pt x="359" y="123"/>
                </a:cubicBezTo>
                <a:cubicBezTo>
                  <a:pt x="354" y="145"/>
                  <a:pt x="332" y="159"/>
                  <a:pt x="310" y="154"/>
                </a:cubicBezTo>
                <a:cubicBezTo>
                  <a:pt x="299" y="152"/>
                  <a:pt x="289" y="146"/>
                  <a:pt x="283" y="137"/>
                </a:cubicBezTo>
                <a:cubicBezTo>
                  <a:pt x="277" y="128"/>
                  <a:pt x="275" y="117"/>
                  <a:pt x="278" y="107"/>
                </a:cubicBezTo>
                <a:cubicBezTo>
                  <a:pt x="282" y="85"/>
                  <a:pt x="304" y="71"/>
                  <a:pt x="327" y="76"/>
                </a:cubicBezTo>
                <a:cubicBezTo>
                  <a:pt x="330" y="76"/>
                  <a:pt x="333" y="77"/>
                  <a:pt x="336" y="79"/>
                </a:cubicBezTo>
                <a:cubicBezTo>
                  <a:pt x="340" y="80"/>
                  <a:pt x="345" y="79"/>
                  <a:pt x="347" y="75"/>
                </a:cubicBezTo>
                <a:cubicBezTo>
                  <a:pt x="349" y="71"/>
                  <a:pt x="347" y="66"/>
                  <a:pt x="343" y="64"/>
                </a:cubicBezTo>
                <a:cubicBezTo>
                  <a:pt x="339" y="62"/>
                  <a:pt x="335" y="61"/>
                  <a:pt x="330" y="60"/>
                </a:cubicBezTo>
                <a:cubicBezTo>
                  <a:pt x="314" y="57"/>
                  <a:pt x="299" y="60"/>
                  <a:pt x="286" y="68"/>
                </a:cubicBezTo>
                <a:cubicBezTo>
                  <a:pt x="201" y="42"/>
                  <a:pt x="201" y="42"/>
                  <a:pt x="201" y="42"/>
                </a:cubicBezTo>
                <a:cubicBezTo>
                  <a:pt x="199" y="35"/>
                  <a:pt x="195" y="28"/>
                  <a:pt x="190" y="22"/>
                </a:cubicBezTo>
                <a:cubicBezTo>
                  <a:pt x="181" y="10"/>
                  <a:pt x="167" y="3"/>
                  <a:pt x="151" y="2"/>
                </a:cubicBezTo>
                <a:cubicBezTo>
                  <a:pt x="136" y="0"/>
                  <a:pt x="122" y="5"/>
                  <a:pt x="111" y="13"/>
                </a:cubicBezTo>
                <a:cubicBezTo>
                  <a:pt x="103" y="9"/>
                  <a:pt x="91" y="5"/>
                  <a:pt x="70" y="4"/>
                </a:cubicBezTo>
                <a:cubicBezTo>
                  <a:pt x="21" y="3"/>
                  <a:pt x="3" y="40"/>
                  <a:pt x="2" y="42"/>
                </a:cubicBezTo>
                <a:cubicBezTo>
                  <a:pt x="0" y="45"/>
                  <a:pt x="1" y="48"/>
                  <a:pt x="3" y="51"/>
                </a:cubicBezTo>
                <a:cubicBezTo>
                  <a:pt x="16" y="64"/>
                  <a:pt x="16" y="64"/>
                  <a:pt x="16" y="64"/>
                </a:cubicBezTo>
                <a:cubicBezTo>
                  <a:pt x="19" y="67"/>
                  <a:pt x="24" y="67"/>
                  <a:pt x="27" y="64"/>
                </a:cubicBezTo>
                <a:cubicBezTo>
                  <a:pt x="27" y="64"/>
                  <a:pt x="47" y="47"/>
                  <a:pt x="69" y="47"/>
                </a:cubicBezTo>
                <a:cubicBezTo>
                  <a:pt x="70" y="47"/>
                  <a:pt x="70" y="47"/>
                  <a:pt x="70" y="47"/>
                </a:cubicBezTo>
                <a:cubicBezTo>
                  <a:pt x="77" y="47"/>
                  <a:pt x="84" y="49"/>
                  <a:pt x="90" y="53"/>
                </a:cubicBezTo>
                <a:cubicBezTo>
                  <a:pt x="89" y="63"/>
                  <a:pt x="91" y="74"/>
                  <a:pt x="96" y="83"/>
                </a:cubicBezTo>
                <a:cubicBezTo>
                  <a:pt x="92" y="88"/>
                  <a:pt x="86" y="93"/>
                  <a:pt x="79" y="96"/>
                </a:cubicBezTo>
                <a:cubicBezTo>
                  <a:pt x="74" y="98"/>
                  <a:pt x="67" y="99"/>
                  <a:pt x="60" y="99"/>
                </a:cubicBezTo>
                <a:cubicBezTo>
                  <a:pt x="46" y="99"/>
                  <a:pt x="33" y="95"/>
                  <a:pt x="33" y="95"/>
                </a:cubicBezTo>
                <a:cubicBezTo>
                  <a:pt x="29" y="93"/>
                  <a:pt x="25" y="95"/>
                  <a:pt x="23" y="99"/>
                </a:cubicBezTo>
                <a:cubicBezTo>
                  <a:pt x="16" y="116"/>
                  <a:pt x="16" y="116"/>
                  <a:pt x="16" y="116"/>
                </a:cubicBezTo>
                <a:cubicBezTo>
                  <a:pt x="15" y="119"/>
                  <a:pt x="15" y="123"/>
                  <a:pt x="18" y="125"/>
                </a:cubicBezTo>
                <a:cubicBezTo>
                  <a:pt x="19" y="126"/>
                  <a:pt x="36" y="142"/>
                  <a:pt x="65" y="142"/>
                </a:cubicBezTo>
                <a:cubicBezTo>
                  <a:pt x="75" y="142"/>
                  <a:pt x="85" y="140"/>
                  <a:pt x="95" y="136"/>
                </a:cubicBezTo>
                <a:cubicBezTo>
                  <a:pt x="116" y="127"/>
                  <a:pt x="127" y="118"/>
                  <a:pt x="132" y="111"/>
                </a:cubicBezTo>
                <a:cubicBezTo>
                  <a:pt x="135" y="111"/>
                  <a:pt x="138" y="112"/>
                  <a:pt x="141" y="112"/>
                </a:cubicBezTo>
                <a:cubicBezTo>
                  <a:pt x="143" y="112"/>
                  <a:pt x="144" y="113"/>
                  <a:pt x="146" y="113"/>
                </a:cubicBezTo>
                <a:cubicBezTo>
                  <a:pt x="146" y="113"/>
                  <a:pt x="146" y="113"/>
                  <a:pt x="146" y="113"/>
                </a:cubicBezTo>
                <a:cubicBezTo>
                  <a:pt x="157" y="113"/>
                  <a:pt x="167" y="110"/>
                  <a:pt x="176" y="104"/>
                </a:cubicBezTo>
                <a:cubicBezTo>
                  <a:pt x="264" y="132"/>
                  <a:pt x="264" y="132"/>
                  <a:pt x="264" y="132"/>
                </a:cubicBezTo>
                <a:cubicBezTo>
                  <a:pt x="264" y="134"/>
                  <a:pt x="264" y="135"/>
                  <a:pt x="265" y="136"/>
                </a:cubicBezTo>
                <a:cubicBezTo>
                  <a:pt x="213" y="207"/>
                  <a:pt x="213" y="207"/>
                  <a:pt x="213" y="207"/>
                </a:cubicBezTo>
                <a:cubicBezTo>
                  <a:pt x="182" y="208"/>
                  <a:pt x="157" y="233"/>
                  <a:pt x="157" y="263"/>
                </a:cubicBezTo>
                <a:cubicBezTo>
                  <a:pt x="157" y="270"/>
                  <a:pt x="158" y="276"/>
                  <a:pt x="161" y="282"/>
                </a:cubicBezTo>
                <a:cubicBezTo>
                  <a:pt x="95" y="364"/>
                  <a:pt x="95" y="364"/>
                  <a:pt x="95" y="364"/>
                </a:cubicBezTo>
                <a:cubicBezTo>
                  <a:pt x="90" y="370"/>
                  <a:pt x="89" y="379"/>
                  <a:pt x="92" y="386"/>
                </a:cubicBezTo>
                <a:cubicBezTo>
                  <a:pt x="94" y="391"/>
                  <a:pt x="100" y="395"/>
                  <a:pt x="106" y="395"/>
                </a:cubicBezTo>
                <a:cubicBezTo>
                  <a:pt x="324" y="395"/>
                  <a:pt x="324" y="395"/>
                  <a:pt x="324" y="395"/>
                </a:cubicBezTo>
                <a:cubicBezTo>
                  <a:pt x="330" y="395"/>
                  <a:pt x="335" y="391"/>
                  <a:pt x="338" y="386"/>
                </a:cubicBezTo>
                <a:cubicBezTo>
                  <a:pt x="341" y="379"/>
                  <a:pt x="340" y="370"/>
                  <a:pt x="335" y="364"/>
                </a:cubicBezTo>
                <a:cubicBezTo>
                  <a:pt x="269" y="282"/>
                  <a:pt x="269" y="282"/>
                  <a:pt x="269" y="282"/>
                </a:cubicBezTo>
                <a:cubicBezTo>
                  <a:pt x="271" y="276"/>
                  <a:pt x="273" y="270"/>
                  <a:pt x="273" y="263"/>
                </a:cubicBezTo>
                <a:cubicBezTo>
                  <a:pt x="273" y="257"/>
                  <a:pt x="272" y="251"/>
                  <a:pt x="270" y="246"/>
                </a:cubicBezTo>
                <a:cubicBezTo>
                  <a:pt x="324" y="171"/>
                  <a:pt x="324" y="171"/>
                  <a:pt x="324" y="171"/>
                </a:cubicBezTo>
                <a:cubicBezTo>
                  <a:pt x="348" y="169"/>
                  <a:pt x="369" y="151"/>
                  <a:pt x="375" y="127"/>
                </a:cubicBezTo>
                <a:cubicBezTo>
                  <a:pt x="378" y="114"/>
                  <a:pt x="376" y="101"/>
                  <a:pt x="370" y="90"/>
                </a:cubicBezTo>
                <a:close/>
                <a:moveTo>
                  <a:pt x="93" y="37"/>
                </a:moveTo>
                <a:cubicBezTo>
                  <a:pt x="87" y="33"/>
                  <a:pt x="79" y="31"/>
                  <a:pt x="70" y="31"/>
                </a:cubicBezTo>
                <a:cubicBezTo>
                  <a:pt x="69" y="31"/>
                  <a:pt x="69" y="31"/>
                  <a:pt x="69" y="31"/>
                </a:cubicBezTo>
                <a:cubicBezTo>
                  <a:pt x="49" y="31"/>
                  <a:pt x="31" y="41"/>
                  <a:pt x="23" y="47"/>
                </a:cubicBezTo>
                <a:cubicBezTo>
                  <a:pt x="19" y="44"/>
                  <a:pt x="19" y="44"/>
                  <a:pt x="19" y="44"/>
                </a:cubicBezTo>
                <a:cubicBezTo>
                  <a:pt x="25" y="36"/>
                  <a:pt x="40" y="20"/>
                  <a:pt x="70" y="20"/>
                </a:cubicBezTo>
                <a:cubicBezTo>
                  <a:pt x="84" y="21"/>
                  <a:pt x="93" y="23"/>
                  <a:pt x="100" y="25"/>
                </a:cubicBezTo>
                <a:cubicBezTo>
                  <a:pt x="97" y="29"/>
                  <a:pt x="95" y="32"/>
                  <a:pt x="93" y="37"/>
                </a:cubicBezTo>
                <a:close/>
                <a:moveTo>
                  <a:pt x="89" y="121"/>
                </a:moveTo>
                <a:cubicBezTo>
                  <a:pt x="81" y="124"/>
                  <a:pt x="73" y="126"/>
                  <a:pt x="65" y="126"/>
                </a:cubicBezTo>
                <a:cubicBezTo>
                  <a:pt x="50" y="126"/>
                  <a:pt x="39" y="120"/>
                  <a:pt x="33" y="116"/>
                </a:cubicBezTo>
                <a:cubicBezTo>
                  <a:pt x="35" y="112"/>
                  <a:pt x="35" y="112"/>
                  <a:pt x="35" y="112"/>
                </a:cubicBezTo>
                <a:cubicBezTo>
                  <a:pt x="41" y="114"/>
                  <a:pt x="50" y="115"/>
                  <a:pt x="60" y="115"/>
                </a:cubicBezTo>
                <a:cubicBezTo>
                  <a:pt x="69" y="115"/>
                  <a:pt x="78" y="114"/>
                  <a:pt x="85" y="111"/>
                </a:cubicBezTo>
                <a:cubicBezTo>
                  <a:pt x="94" y="107"/>
                  <a:pt x="101" y="102"/>
                  <a:pt x="106" y="96"/>
                </a:cubicBezTo>
                <a:cubicBezTo>
                  <a:pt x="109" y="99"/>
                  <a:pt x="113" y="102"/>
                  <a:pt x="117" y="104"/>
                </a:cubicBezTo>
                <a:cubicBezTo>
                  <a:pt x="112" y="109"/>
                  <a:pt x="104" y="115"/>
                  <a:pt x="89" y="121"/>
                </a:cubicBezTo>
                <a:close/>
                <a:moveTo>
                  <a:pt x="187" y="61"/>
                </a:moveTo>
                <a:cubicBezTo>
                  <a:pt x="185" y="82"/>
                  <a:pt x="165" y="98"/>
                  <a:pt x="142" y="96"/>
                </a:cubicBezTo>
                <a:cubicBezTo>
                  <a:pt x="131" y="95"/>
                  <a:pt x="121" y="90"/>
                  <a:pt x="114" y="82"/>
                </a:cubicBezTo>
                <a:cubicBezTo>
                  <a:pt x="108" y="74"/>
                  <a:pt x="105" y="64"/>
                  <a:pt x="106" y="53"/>
                </a:cubicBezTo>
                <a:cubicBezTo>
                  <a:pt x="107" y="33"/>
                  <a:pt x="125" y="18"/>
                  <a:pt x="146" y="18"/>
                </a:cubicBezTo>
                <a:cubicBezTo>
                  <a:pt x="147" y="18"/>
                  <a:pt x="149" y="18"/>
                  <a:pt x="150" y="18"/>
                </a:cubicBezTo>
                <a:cubicBezTo>
                  <a:pt x="161" y="19"/>
                  <a:pt x="171" y="24"/>
                  <a:pt x="178" y="32"/>
                </a:cubicBezTo>
                <a:cubicBezTo>
                  <a:pt x="185" y="40"/>
                  <a:pt x="188" y="50"/>
                  <a:pt x="187" y="61"/>
                </a:cubicBezTo>
                <a:close/>
                <a:moveTo>
                  <a:pt x="262" y="103"/>
                </a:moveTo>
                <a:cubicBezTo>
                  <a:pt x="261" y="107"/>
                  <a:pt x="261" y="111"/>
                  <a:pt x="261" y="115"/>
                </a:cubicBezTo>
                <a:cubicBezTo>
                  <a:pt x="190" y="92"/>
                  <a:pt x="190" y="92"/>
                  <a:pt x="190" y="92"/>
                </a:cubicBezTo>
                <a:cubicBezTo>
                  <a:pt x="197" y="84"/>
                  <a:pt x="202" y="74"/>
                  <a:pt x="203" y="62"/>
                </a:cubicBezTo>
                <a:cubicBezTo>
                  <a:pt x="203" y="61"/>
                  <a:pt x="203" y="60"/>
                  <a:pt x="203" y="59"/>
                </a:cubicBezTo>
                <a:cubicBezTo>
                  <a:pt x="273" y="81"/>
                  <a:pt x="273" y="81"/>
                  <a:pt x="273" y="81"/>
                </a:cubicBezTo>
                <a:cubicBezTo>
                  <a:pt x="268" y="87"/>
                  <a:pt x="264" y="95"/>
                  <a:pt x="262" y="103"/>
                </a:cubicBezTo>
                <a:close/>
                <a:moveTo>
                  <a:pt x="215" y="223"/>
                </a:moveTo>
                <a:cubicBezTo>
                  <a:pt x="238" y="223"/>
                  <a:pt x="257" y="241"/>
                  <a:pt x="257" y="263"/>
                </a:cubicBezTo>
                <a:cubicBezTo>
                  <a:pt x="257" y="286"/>
                  <a:pt x="238" y="304"/>
                  <a:pt x="215" y="304"/>
                </a:cubicBezTo>
                <a:cubicBezTo>
                  <a:pt x="192" y="304"/>
                  <a:pt x="173" y="286"/>
                  <a:pt x="173" y="263"/>
                </a:cubicBezTo>
                <a:cubicBezTo>
                  <a:pt x="173" y="241"/>
                  <a:pt x="192" y="223"/>
                  <a:pt x="215" y="223"/>
                </a:cubicBezTo>
                <a:close/>
                <a:moveTo>
                  <a:pt x="323" y="374"/>
                </a:moveTo>
                <a:cubicBezTo>
                  <a:pt x="324" y="376"/>
                  <a:pt x="324" y="378"/>
                  <a:pt x="324" y="379"/>
                </a:cubicBezTo>
                <a:cubicBezTo>
                  <a:pt x="106" y="379"/>
                  <a:pt x="106" y="379"/>
                  <a:pt x="106" y="379"/>
                </a:cubicBezTo>
                <a:cubicBezTo>
                  <a:pt x="106" y="378"/>
                  <a:pt x="106" y="376"/>
                  <a:pt x="107" y="374"/>
                </a:cubicBezTo>
                <a:cubicBezTo>
                  <a:pt x="169" y="297"/>
                  <a:pt x="169" y="297"/>
                  <a:pt x="169" y="297"/>
                </a:cubicBezTo>
                <a:cubicBezTo>
                  <a:pt x="179" y="311"/>
                  <a:pt x="196" y="320"/>
                  <a:pt x="215" y="320"/>
                </a:cubicBezTo>
                <a:cubicBezTo>
                  <a:pt x="234" y="320"/>
                  <a:pt x="250" y="311"/>
                  <a:pt x="261" y="297"/>
                </a:cubicBezTo>
                <a:lnTo>
                  <a:pt x="323" y="374"/>
                </a:lnTo>
                <a:close/>
                <a:moveTo>
                  <a:pt x="261" y="230"/>
                </a:moveTo>
                <a:cubicBezTo>
                  <a:pt x="254" y="220"/>
                  <a:pt x="244" y="213"/>
                  <a:pt x="232" y="210"/>
                </a:cubicBezTo>
                <a:cubicBezTo>
                  <a:pt x="274" y="151"/>
                  <a:pt x="274" y="151"/>
                  <a:pt x="274" y="151"/>
                </a:cubicBezTo>
                <a:cubicBezTo>
                  <a:pt x="282" y="160"/>
                  <a:pt x="293" y="167"/>
                  <a:pt x="305" y="170"/>
                </a:cubicBezTo>
                <a:lnTo>
                  <a:pt x="261" y="230"/>
                </a:lnTo>
                <a:close/>
              </a:path>
            </a:pathLst>
          </a:custGeom>
          <a:solidFill>
            <a:schemeClr val="tx2"/>
          </a:solidFill>
          <a:ln w="12700">
            <a:noFill/>
          </a:ln>
        </p:spPr>
        <p:txBody>
          <a:bodyPr lIns="91422" tIns="45718" rIns="91422" bIns="45718"/>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400" b="0" i="0" u="none" strike="noStrike" kern="1200" cap="none" spc="0" normalizeH="0" baseline="0" noProof="0">
              <a:ln>
                <a:noFill/>
              </a:ln>
              <a:solidFill>
                <a:srgbClr val="575A5B"/>
              </a:solidFill>
              <a:effectLst/>
              <a:uLnTx/>
              <a:uFillTx/>
              <a:ea typeface="+mn-ea"/>
              <a:cs typeface="+mn-cs"/>
            </a:endParaRPr>
          </a:p>
        </p:txBody>
      </p:sp>
      <p:sp>
        <p:nvSpPr>
          <p:cNvPr id="246" name="Sexhörning 63">
            <a:extLst>
              <a:ext uri="{FF2B5EF4-FFF2-40B4-BE49-F238E27FC236}">
                <a16:creationId xmlns:a16="http://schemas.microsoft.com/office/drawing/2014/main" id="{4C4618DA-9DFF-4698-8D8C-D0DF645B54B0}"/>
              </a:ext>
            </a:extLst>
          </p:cNvPr>
          <p:cNvSpPr/>
          <p:nvPr/>
        </p:nvSpPr>
        <p:spPr bwMode="auto">
          <a:xfrm>
            <a:off x="10791868" y="4513933"/>
            <a:ext cx="572942" cy="443110"/>
          </a:xfrm>
          <a:prstGeom prst="hexagon">
            <a:avLst/>
          </a:prstGeom>
          <a:solidFill>
            <a:schemeClr val="bg1">
              <a:alpha val="11000"/>
            </a:schemeClr>
          </a:solidFill>
          <a:ln w="6350" cap="flat" cmpd="sng" algn="ctr">
            <a:solidFill>
              <a:schemeClr val="tx2"/>
            </a:solidFill>
            <a:prstDash val="solid"/>
            <a:round/>
            <a:headEnd type="none" w="med" len="med"/>
            <a:tailEnd type="none" w="med" len="med"/>
          </a:ln>
          <a:effectLst/>
        </p:spPr>
        <p:txBody>
          <a:bodyPr vert="horz" wrap="none" lIns="71988" tIns="45718" rIns="71988" bIns="45718" numCol="1" rtlCol="0" anchor="t" anchorCtr="0" compatLnSpc="1">
            <a:prstTxWarp prst="textNoShape">
              <a:avLst/>
            </a:prstTxWarp>
          </a:bodyPr>
          <a:lstStyle/>
          <a:p>
            <a:pPr marL="0" marR="0" lvl="0" indent="0" algn="l" defTabSz="914196" rtl="0" eaLnBrk="1" fontAlgn="base" latinLnBrk="0" hangingPunct="1">
              <a:lnSpc>
                <a:spcPct val="100000"/>
              </a:lnSpc>
              <a:spcBef>
                <a:spcPct val="50000"/>
              </a:spcBef>
              <a:spcAft>
                <a:spcPct val="0"/>
              </a:spcAft>
              <a:buClrTx/>
              <a:buSzTx/>
              <a:buFontTx/>
              <a:buNone/>
              <a:tabLst/>
              <a:defRPr/>
            </a:pPr>
            <a:endParaRPr kumimoji="0" lang="sv-SE" sz="1400" b="0" i="0" u="none" strike="noStrike" kern="1200" cap="none" spc="0" normalizeH="0" baseline="0" noProof="0">
              <a:ln>
                <a:noFill/>
              </a:ln>
              <a:solidFill>
                <a:srgbClr val="575A5B"/>
              </a:solidFill>
              <a:effectLst/>
              <a:uLnTx/>
              <a:uFillTx/>
              <a:ea typeface="+mn-ea"/>
              <a:cs typeface="+mn-cs"/>
            </a:endParaRPr>
          </a:p>
        </p:txBody>
      </p:sp>
      <p:sp>
        <p:nvSpPr>
          <p:cNvPr id="247" name="Freeform 6">
            <a:extLst>
              <a:ext uri="{FF2B5EF4-FFF2-40B4-BE49-F238E27FC236}">
                <a16:creationId xmlns:a16="http://schemas.microsoft.com/office/drawing/2014/main" id="{E33F46F9-5D65-484A-B92E-6A60ED23B5AF}"/>
              </a:ext>
            </a:extLst>
          </p:cNvPr>
          <p:cNvSpPr>
            <a:spLocks noChangeAspect="1" noEditPoints="1"/>
          </p:cNvSpPr>
          <p:nvPr/>
        </p:nvSpPr>
        <p:spPr bwMode="auto">
          <a:xfrm>
            <a:off x="11359321" y="4312315"/>
            <a:ext cx="381714" cy="361559"/>
          </a:xfrm>
          <a:custGeom>
            <a:avLst/>
            <a:gdLst>
              <a:gd name="T0" fmla="*/ 2147483647 w 394"/>
              <a:gd name="T1" fmla="*/ 2147483647 h 395"/>
              <a:gd name="T2" fmla="*/ 2147483647 w 394"/>
              <a:gd name="T3" fmla="*/ 2147483647 h 395"/>
              <a:gd name="T4" fmla="*/ 2147483647 w 394"/>
              <a:gd name="T5" fmla="*/ 2147483647 h 395"/>
              <a:gd name="T6" fmla="*/ 2147483647 w 394"/>
              <a:gd name="T7" fmla="*/ 2147483647 h 395"/>
              <a:gd name="T8" fmla="*/ 2147483647 w 394"/>
              <a:gd name="T9" fmla="*/ 0 h 395"/>
              <a:gd name="T10" fmla="*/ 2147483647 w 394"/>
              <a:gd name="T11" fmla="*/ 2147483647 h 395"/>
              <a:gd name="T12" fmla="*/ 2147483647 w 394"/>
              <a:gd name="T13" fmla="*/ 2147483647 h 395"/>
              <a:gd name="T14" fmla="*/ 2147483647 w 394"/>
              <a:gd name="T15" fmla="*/ 2147483647 h 395"/>
              <a:gd name="T16" fmla="*/ 2147483647 w 394"/>
              <a:gd name="T17" fmla="*/ 2147483647 h 395"/>
              <a:gd name="T18" fmla="*/ 2147483647 w 394"/>
              <a:gd name="T19" fmla="*/ 2147483647 h 395"/>
              <a:gd name="T20" fmla="*/ 2147483647 w 394"/>
              <a:gd name="T21" fmla="*/ 2147483647 h 395"/>
              <a:gd name="T22" fmla="*/ 2147483647 w 394"/>
              <a:gd name="T23" fmla="*/ 2147483647 h 395"/>
              <a:gd name="T24" fmla="*/ 2147483647 w 394"/>
              <a:gd name="T25" fmla="*/ 2147483647 h 395"/>
              <a:gd name="T26" fmla="*/ 2147483647 w 394"/>
              <a:gd name="T27" fmla="*/ 2147483647 h 395"/>
              <a:gd name="T28" fmla="*/ 2147483647 w 394"/>
              <a:gd name="T29" fmla="*/ 2147483647 h 395"/>
              <a:gd name="T30" fmla="*/ 2147483647 w 394"/>
              <a:gd name="T31" fmla="*/ 2147483647 h 395"/>
              <a:gd name="T32" fmla="*/ 2147483647 w 394"/>
              <a:gd name="T33" fmla="*/ 2147483647 h 395"/>
              <a:gd name="T34" fmla="*/ 2147483647 w 394"/>
              <a:gd name="T35" fmla="*/ 2147483647 h 395"/>
              <a:gd name="T36" fmla="*/ 2147483647 w 394"/>
              <a:gd name="T37" fmla="*/ 2147483647 h 395"/>
              <a:gd name="T38" fmla="*/ 2147483647 w 394"/>
              <a:gd name="T39" fmla="*/ 2147483647 h 395"/>
              <a:gd name="T40" fmla="*/ 2147483647 w 394"/>
              <a:gd name="T41" fmla="*/ 2147483647 h 395"/>
              <a:gd name="T42" fmla="*/ 2147483647 w 394"/>
              <a:gd name="T43" fmla="*/ 2147483647 h 395"/>
              <a:gd name="T44" fmla="*/ 2147483647 w 394"/>
              <a:gd name="T45" fmla="*/ 2147483647 h 395"/>
              <a:gd name="T46" fmla="*/ 2147483647 w 394"/>
              <a:gd name="T47" fmla="*/ 2147483647 h 395"/>
              <a:gd name="T48" fmla="*/ 2147483647 w 394"/>
              <a:gd name="T49" fmla="*/ 2147483647 h 395"/>
              <a:gd name="T50" fmla="*/ 2147483647 w 394"/>
              <a:gd name="T51" fmla="*/ 2147483647 h 395"/>
              <a:gd name="T52" fmla="*/ 2147483647 w 394"/>
              <a:gd name="T53" fmla="*/ 2147483647 h 395"/>
              <a:gd name="T54" fmla="*/ 2147483647 w 394"/>
              <a:gd name="T55" fmla="*/ 2147483647 h 395"/>
              <a:gd name="T56" fmla="*/ 2147483647 w 394"/>
              <a:gd name="T57" fmla="*/ 2147483647 h 395"/>
              <a:gd name="T58" fmla="*/ 2147483647 w 394"/>
              <a:gd name="T59" fmla="*/ 2147483647 h 395"/>
              <a:gd name="T60" fmla="*/ 2147483647 w 394"/>
              <a:gd name="T61" fmla="*/ 2147483647 h 395"/>
              <a:gd name="T62" fmla="*/ 2147483647 w 394"/>
              <a:gd name="T63" fmla="*/ 2147483647 h 395"/>
              <a:gd name="T64" fmla="*/ 2147483647 w 394"/>
              <a:gd name="T65" fmla="*/ 2147483647 h 395"/>
              <a:gd name="T66" fmla="*/ 2147483647 w 394"/>
              <a:gd name="T67" fmla="*/ 2147483647 h 395"/>
              <a:gd name="T68" fmla="*/ 2147483647 w 394"/>
              <a:gd name="T69" fmla="*/ 2147483647 h 395"/>
              <a:gd name="T70" fmla="*/ 2147483647 w 394"/>
              <a:gd name="T71" fmla="*/ 2147483647 h 395"/>
              <a:gd name="T72" fmla="*/ 2147483647 w 394"/>
              <a:gd name="T73" fmla="*/ 2147483647 h 395"/>
              <a:gd name="T74" fmla="*/ 2147483647 w 394"/>
              <a:gd name="T75" fmla="*/ 2147483647 h 395"/>
              <a:gd name="T76" fmla="*/ 2147483647 w 394"/>
              <a:gd name="T77" fmla="*/ 2147483647 h 395"/>
              <a:gd name="T78" fmla="*/ 2147483647 w 394"/>
              <a:gd name="T79" fmla="*/ 2147483647 h 395"/>
              <a:gd name="T80" fmla="*/ 2147483647 w 394"/>
              <a:gd name="T81" fmla="*/ 2147483647 h 395"/>
              <a:gd name="T82" fmla="*/ 2147483647 w 394"/>
              <a:gd name="T83" fmla="*/ 2147483647 h 395"/>
              <a:gd name="T84" fmla="*/ 2147483647 w 394"/>
              <a:gd name="T85" fmla="*/ 2147483647 h 395"/>
              <a:gd name="T86" fmla="*/ 2147483647 w 394"/>
              <a:gd name="T87" fmla="*/ 2147483647 h 395"/>
              <a:gd name="T88" fmla="*/ 2147483647 w 394"/>
              <a:gd name="T89" fmla="*/ 2147483647 h 395"/>
              <a:gd name="T90" fmla="*/ 2147483647 w 394"/>
              <a:gd name="T91" fmla="*/ 2147483647 h 395"/>
              <a:gd name="T92" fmla="*/ 2147483647 w 394"/>
              <a:gd name="T93" fmla="*/ 2147483647 h 395"/>
              <a:gd name="T94" fmla="*/ 2147483647 w 394"/>
              <a:gd name="T95" fmla="*/ 2147483647 h 395"/>
              <a:gd name="T96" fmla="*/ 2147483647 w 394"/>
              <a:gd name="T97" fmla="*/ 2147483647 h 395"/>
              <a:gd name="T98" fmla="*/ 2147483647 w 394"/>
              <a:gd name="T99" fmla="*/ 2147483647 h 395"/>
              <a:gd name="T100" fmla="*/ 2147483647 w 394"/>
              <a:gd name="T101" fmla="*/ 2147483647 h 395"/>
              <a:gd name="T102" fmla="*/ 2147483647 w 394"/>
              <a:gd name="T103" fmla="*/ 2147483647 h 395"/>
              <a:gd name="T104" fmla="*/ 2147483647 w 394"/>
              <a:gd name="T105" fmla="*/ 2147483647 h 395"/>
              <a:gd name="T106" fmla="*/ 2147483647 w 394"/>
              <a:gd name="T107" fmla="*/ 2147483647 h 395"/>
              <a:gd name="T108" fmla="*/ 2147483647 w 394"/>
              <a:gd name="T109" fmla="*/ 2147483647 h 395"/>
              <a:gd name="T110" fmla="*/ 2147483647 w 394"/>
              <a:gd name="T111" fmla="*/ 2147483647 h 395"/>
              <a:gd name="T112" fmla="*/ 2147483647 w 394"/>
              <a:gd name="T113" fmla="*/ 2147483647 h 395"/>
              <a:gd name="T114" fmla="*/ 2147483647 w 394"/>
              <a:gd name="T115" fmla="*/ 2147483647 h 395"/>
              <a:gd name="T116" fmla="*/ 2147483647 w 394"/>
              <a:gd name="T117" fmla="*/ 2147483647 h 39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94" h="395">
                <a:moveTo>
                  <a:pt x="348" y="70"/>
                </a:moveTo>
                <a:cubicBezTo>
                  <a:pt x="345" y="67"/>
                  <a:pt x="340" y="66"/>
                  <a:pt x="337" y="69"/>
                </a:cubicBezTo>
                <a:cubicBezTo>
                  <a:pt x="333" y="72"/>
                  <a:pt x="333" y="77"/>
                  <a:pt x="336" y="81"/>
                </a:cubicBezTo>
                <a:cubicBezTo>
                  <a:pt x="362" y="112"/>
                  <a:pt x="378" y="153"/>
                  <a:pt x="378" y="198"/>
                </a:cubicBezTo>
                <a:cubicBezTo>
                  <a:pt x="378" y="248"/>
                  <a:pt x="358" y="293"/>
                  <a:pt x="325" y="326"/>
                </a:cubicBezTo>
                <a:cubicBezTo>
                  <a:pt x="292" y="359"/>
                  <a:pt x="247" y="379"/>
                  <a:pt x="197" y="379"/>
                </a:cubicBezTo>
                <a:cubicBezTo>
                  <a:pt x="147" y="379"/>
                  <a:pt x="102" y="359"/>
                  <a:pt x="69" y="326"/>
                </a:cubicBezTo>
                <a:cubicBezTo>
                  <a:pt x="36" y="293"/>
                  <a:pt x="16" y="248"/>
                  <a:pt x="16" y="198"/>
                </a:cubicBezTo>
                <a:cubicBezTo>
                  <a:pt x="16" y="147"/>
                  <a:pt x="36" y="102"/>
                  <a:pt x="69" y="69"/>
                </a:cubicBezTo>
                <a:cubicBezTo>
                  <a:pt x="102" y="37"/>
                  <a:pt x="147" y="16"/>
                  <a:pt x="197" y="16"/>
                </a:cubicBezTo>
                <a:cubicBezTo>
                  <a:pt x="242" y="16"/>
                  <a:pt x="282" y="32"/>
                  <a:pt x="314" y="59"/>
                </a:cubicBezTo>
                <a:cubicBezTo>
                  <a:pt x="317" y="62"/>
                  <a:pt x="322" y="61"/>
                  <a:pt x="325" y="58"/>
                </a:cubicBezTo>
                <a:cubicBezTo>
                  <a:pt x="328" y="55"/>
                  <a:pt x="328" y="50"/>
                  <a:pt x="324" y="47"/>
                </a:cubicBezTo>
                <a:cubicBezTo>
                  <a:pt x="324" y="47"/>
                  <a:pt x="324" y="47"/>
                  <a:pt x="324" y="47"/>
                </a:cubicBezTo>
                <a:cubicBezTo>
                  <a:pt x="290" y="18"/>
                  <a:pt x="245" y="0"/>
                  <a:pt x="197" y="0"/>
                </a:cubicBezTo>
                <a:cubicBezTo>
                  <a:pt x="88" y="0"/>
                  <a:pt x="0" y="89"/>
                  <a:pt x="0" y="198"/>
                </a:cubicBezTo>
                <a:cubicBezTo>
                  <a:pt x="0" y="307"/>
                  <a:pt x="88" y="395"/>
                  <a:pt x="197" y="395"/>
                </a:cubicBezTo>
                <a:cubicBezTo>
                  <a:pt x="306" y="395"/>
                  <a:pt x="394" y="307"/>
                  <a:pt x="394" y="198"/>
                </a:cubicBezTo>
                <a:cubicBezTo>
                  <a:pt x="394" y="149"/>
                  <a:pt x="377" y="105"/>
                  <a:pt x="348" y="70"/>
                </a:cubicBezTo>
                <a:close/>
                <a:moveTo>
                  <a:pt x="327" y="103"/>
                </a:moveTo>
                <a:cubicBezTo>
                  <a:pt x="327" y="99"/>
                  <a:pt x="323" y="95"/>
                  <a:pt x="319" y="95"/>
                </a:cubicBezTo>
                <a:cubicBezTo>
                  <a:pt x="74" y="95"/>
                  <a:pt x="74" y="95"/>
                  <a:pt x="74" y="95"/>
                </a:cubicBezTo>
                <a:cubicBezTo>
                  <a:pt x="70" y="95"/>
                  <a:pt x="66" y="99"/>
                  <a:pt x="66" y="103"/>
                </a:cubicBezTo>
                <a:cubicBezTo>
                  <a:pt x="66" y="107"/>
                  <a:pt x="70" y="111"/>
                  <a:pt x="74" y="111"/>
                </a:cubicBezTo>
                <a:cubicBezTo>
                  <a:pt x="319" y="111"/>
                  <a:pt x="319" y="111"/>
                  <a:pt x="319" y="111"/>
                </a:cubicBezTo>
                <a:cubicBezTo>
                  <a:pt x="323" y="111"/>
                  <a:pt x="327" y="107"/>
                  <a:pt x="327" y="103"/>
                </a:cubicBezTo>
                <a:close/>
                <a:moveTo>
                  <a:pt x="245" y="149"/>
                </a:moveTo>
                <a:cubicBezTo>
                  <a:pt x="239" y="149"/>
                  <a:pt x="234" y="154"/>
                  <a:pt x="234" y="159"/>
                </a:cubicBezTo>
                <a:cubicBezTo>
                  <a:pt x="234" y="236"/>
                  <a:pt x="234" y="236"/>
                  <a:pt x="234" y="236"/>
                </a:cubicBezTo>
                <a:cubicBezTo>
                  <a:pt x="234" y="242"/>
                  <a:pt x="239" y="246"/>
                  <a:pt x="245" y="246"/>
                </a:cubicBezTo>
                <a:cubicBezTo>
                  <a:pt x="282" y="246"/>
                  <a:pt x="282" y="246"/>
                  <a:pt x="282" y="246"/>
                </a:cubicBezTo>
                <a:cubicBezTo>
                  <a:pt x="288" y="246"/>
                  <a:pt x="292" y="242"/>
                  <a:pt x="292" y="236"/>
                </a:cubicBezTo>
                <a:cubicBezTo>
                  <a:pt x="292" y="159"/>
                  <a:pt x="292" y="159"/>
                  <a:pt x="292" y="159"/>
                </a:cubicBezTo>
                <a:cubicBezTo>
                  <a:pt x="292" y="154"/>
                  <a:pt x="288" y="149"/>
                  <a:pt x="282" y="149"/>
                </a:cubicBezTo>
                <a:lnTo>
                  <a:pt x="245" y="149"/>
                </a:lnTo>
                <a:close/>
                <a:moveTo>
                  <a:pt x="284" y="210"/>
                </a:moveTo>
                <a:cubicBezTo>
                  <a:pt x="284" y="219"/>
                  <a:pt x="277" y="224"/>
                  <a:pt x="269" y="226"/>
                </a:cubicBezTo>
                <a:cubicBezTo>
                  <a:pt x="268" y="226"/>
                  <a:pt x="267" y="226"/>
                  <a:pt x="267" y="226"/>
                </a:cubicBezTo>
                <a:cubicBezTo>
                  <a:pt x="266" y="226"/>
                  <a:pt x="264" y="225"/>
                  <a:pt x="264" y="223"/>
                </a:cubicBezTo>
                <a:cubicBezTo>
                  <a:pt x="264" y="222"/>
                  <a:pt x="265" y="221"/>
                  <a:pt x="267" y="221"/>
                </a:cubicBezTo>
                <a:cubicBezTo>
                  <a:pt x="273" y="220"/>
                  <a:pt x="278" y="216"/>
                  <a:pt x="278" y="210"/>
                </a:cubicBezTo>
                <a:cubicBezTo>
                  <a:pt x="278" y="204"/>
                  <a:pt x="273" y="199"/>
                  <a:pt x="262" y="199"/>
                </a:cubicBezTo>
                <a:cubicBezTo>
                  <a:pt x="253" y="199"/>
                  <a:pt x="248" y="204"/>
                  <a:pt x="248" y="210"/>
                </a:cubicBezTo>
                <a:cubicBezTo>
                  <a:pt x="248" y="217"/>
                  <a:pt x="253" y="220"/>
                  <a:pt x="260" y="221"/>
                </a:cubicBezTo>
                <a:cubicBezTo>
                  <a:pt x="261" y="221"/>
                  <a:pt x="262" y="222"/>
                  <a:pt x="262" y="223"/>
                </a:cubicBezTo>
                <a:cubicBezTo>
                  <a:pt x="262" y="225"/>
                  <a:pt x="261" y="226"/>
                  <a:pt x="259" y="226"/>
                </a:cubicBezTo>
                <a:cubicBezTo>
                  <a:pt x="259" y="226"/>
                  <a:pt x="258" y="226"/>
                  <a:pt x="258" y="226"/>
                </a:cubicBezTo>
                <a:cubicBezTo>
                  <a:pt x="249" y="224"/>
                  <a:pt x="242" y="219"/>
                  <a:pt x="242" y="210"/>
                </a:cubicBezTo>
                <a:cubicBezTo>
                  <a:pt x="242" y="203"/>
                  <a:pt x="247" y="198"/>
                  <a:pt x="253" y="196"/>
                </a:cubicBezTo>
                <a:cubicBezTo>
                  <a:pt x="253" y="196"/>
                  <a:pt x="253" y="196"/>
                  <a:pt x="253" y="196"/>
                </a:cubicBezTo>
                <a:cubicBezTo>
                  <a:pt x="247" y="195"/>
                  <a:pt x="244" y="191"/>
                  <a:pt x="244" y="184"/>
                </a:cubicBezTo>
                <a:cubicBezTo>
                  <a:pt x="244" y="176"/>
                  <a:pt x="248" y="171"/>
                  <a:pt x="258" y="169"/>
                </a:cubicBezTo>
                <a:cubicBezTo>
                  <a:pt x="258" y="169"/>
                  <a:pt x="259" y="169"/>
                  <a:pt x="259" y="169"/>
                </a:cubicBezTo>
                <a:cubicBezTo>
                  <a:pt x="261" y="169"/>
                  <a:pt x="262" y="170"/>
                  <a:pt x="262" y="172"/>
                </a:cubicBezTo>
                <a:cubicBezTo>
                  <a:pt x="262" y="173"/>
                  <a:pt x="261" y="174"/>
                  <a:pt x="260" y="174"/>
                </a:cubicBezTo>
                <a:cubicBezTo>
                  <a:pt x="253" y="175"/>
                  <a:pt x="249" y="178"/>
                  <a:pt x="249" y="184"/>
                </a:cubicBezTo>
                <a:cubicBezTo>
                  <a:pt x="249" y="190"/>
                  <a:pt x="254" y="194"/>
                  <a:pt x="264" y="194"/>
                </a:cubicBezTo>
                <a:cubicBezTo>
                  <a:pt x="271" y="194"/>
                  <a:pt x="277" y="190"/>
                  <a:pt x="277" y="184"/>
                </a:cubicBezTo>
                <a:cubicBezTo>
                  <a:pt x="277" y="178"/>
                  <a:pt x="273" y="175"/>
                  <a:pt x="267" y="174"/>
                </a:cubicBezTo>
                <a:cubicBezTo>
                  <a:pt x="265" y="174"/>
                  <a:pt x="264" y="173"/>
                  <a:pt x="264" y="172"/>
                </a:cubicBezTo>
                <a:cubicBezTo>
                  <a:pt x="264" y="170"/>
                  <a:pt x="266" y="169"/>
                  <a:pt x="267" y="169"/>
                </a:cubicBezTo>
                <a:cubicBezTo>
                  <a:pt x="267" y="169"/>
                  <a:pt x="268" y="169"/>
                  <a:pt x="269" y="169"/>
                </a:cubicBezTo>
                <a:cubicBezTo>
                  <a:pt x="278" y="171"/>
                  <a:pt x="282" y="177"/>
                  <a:pt x="282" y="184"/>
                </a:cubicBezTo>
                <a:cubicBezTo>
                  <a:pt x="282" y="190"/>
                  <a:pt x="279" y="194"/>
                  <a:pt x="274" y="196"/>
                </a:cubicBezTo>
                <a:cubicBezTo>
                  <a:pt x="274" y="196"/>
                  <a:pt x="274" y="196"/>
                  <a:pt x="274" y="196"/>
                </a:cubicBezTo>
                <a:cubicBezTo>
                  <a:pt x="279" y="198"/>
                  <a:pt x="283" y="203"/>
                  <a:pt x="284" y="210"/>
                </a:cubicBezTo>
                <a:close/>
                <a:moveTo>
                  <a:pt x="113" y="149"/>
                </a:moveTo>
                <a:cubicBezTo>
                  <a:pt x="107" y="149"/>
                  <a:pt x="102" y="154"/>
                  <a:pt x="102" y="159"/>
                </a:cubicBezTo>
                <a:cubicBezTo>
                  <a:pt x="102" y="236"/>
                  <a:pt x="102" y="236"/>
                  <a:pt x="102" y="236"/>
                </a:cubicBezTo>
                <a:cubicBezTo>
                  <a:pt x="102" y="242"/>
                  <a:pt x="107" y="246"/>
                  <a:pt x="113" y="246"/>
                </a:cubicBezTo>
                <a:cubicBezTo>
                  <a:pt x="150" y="246"/>
                  <a:pt x="150" y="246"/>
                  <a:pt x="150" y="246"/>
                </a:cubicBezTo>
                <a:cubicBezTo>
                  <a:pt x="156" y="246"/>
                  <a:pt x="161" y="242"/>
                  <a:pt x="161" y="236"/>
                </a:cubicBezTo>
                <a:cubicBezTo>
                  <a:pt x="161" y="159"/>
                  <a:pt x="161" y="159"/>
                  <a:pt x="161" y="159"/>
                </a:cubicBezTo>
                <a:cubicBezTo>
                  <a:pt x="161" y="154"/>
                  <a:pt x="156" y="149"/>
                  <a:pt x="150" y="149"/>
                </a:cubicBezTo>
                <a:lnTo>
                  <a:pt x="113" y="149"/>
                </a:lnTo>
                <a:close/>
                <a:moveTo>
                  <a:pt x="116" y="226"/>
                </a:moveTo>
                <a:cubicBezTo>
                  <a:pt x="114" y="226"/>
                  <a:pt x="113" y="225"/>
                  <a:pt x="113" y="223"/>
                </a:cubicBezTo>
                <a:cubicBezTo>
                  <a:pt x="113" y="222"/>
                  <a:pt x="114" y="220"/>
                  <a:pt x="116" y="220"/>
                </a:cubicBezTo>
                <a:cubicBezTo>
                  <a:pt x="133" y="221"/>
                  <a:pt x="144" y="215"/>
                  <a:pt x="144" y="204"/>
                </a:cubicBezTo>
                <a:cubicBezTo>
                  <a:pt x="144" y="198"/>
                  <a:pt x="140" y="194"/>
                  <a:pt x="133" y="194"/>
                </a:cubicBezTo>
                <a:cubicBezTo>
                  <a:pt x="126" y="194"/>
                  <a:pt x="122" y="196"/>
                  <a:pt x="120" y="198"/>
                </a:cubicBezTo>
                <a:cubicBezTo>
                  <a:pt x="116" y="199"/>
                  <a:pt x="115" y="197"/>
                  <a:pt x="115" y="195"/>
                </a:cubicBezTo>
                <a:cubicBezTo>
                  <a:pt x="115" y="174"/>
                  <a:pt x="115" y="174"/>
                  <a:pt x="115" y="174"/>
                </a:cubicBezTo>
                <a:cubicBezTo>
                  <a:pt x="115" y="171"/>
                  <a:pt x="117" y="170"/>
                  <a:pt x="120" y="170"/>
                </a:cubicBezTo>
                <a:cubicBezTo>
                  <a:pt x="144" y="169"/>
                  <a:pt x="144" y="169"/>
                  <a:pt x="144" y="169"/>
                </a:cubicBezTo>
                <a:cubicBezTo>
                  <a:pt x="145" y="169"/>
                  <a:pt x="147" y="171"/>
                  <a:pt x="147" y="172"/>
                </a:cubicBezTo>
                <a:cubicBezTo>
                  <a:pt x="147" y="174"/>
                  <a:pt x="145" y="175"/>
                  <a:pt x="144" y="175"/>
                </a:cubicBezTo>
                <a:cubicBezTo>
                  <a:pt x="120" y="175"/>
                  <a:pt x="120" y="175"/>
                  <a:pt x="120" y="175"/>
                </a:cubicBezTo>
                <a:cubicBezTo>
                  <a:pt x="120" y="192"/>
                  <a:pt x="120" y="192"/>
                  <a:pt x="120" y="192"/>
                </a:cubicBezTo>
                <a:cubicBezTo>
                  <a:pt x="123" y="190"/>
                  <a:pt x="127" y="189"/>
                  <a:pt x="133" y="189"/>
                </a:cubicBezTo>
                <a:cubicBezTo>
                  <a:pt x="143" y="189"/>
                  <a:pt x="150" y="195"/>
                  <a:pt x="150" y="204"/>
                </a:cubicBezTo>
                <a:cubicBezTo>
                  <a:pt x="150" y="218"/>
                  <a:pt x="137" y="227"/>
                  <a:pt x="116" y="226"/>
                </a:cubicBezTo>
                <a:close/>
                <a:moveTo>
                  <a:pt x="74" y="300"/>
                </a:moveTo>
                <a:cubicBezTo>
                  <a:pt x="319" y="300"/>
                  <a:pt x="319" y="300"/>
                  <a:pt x="319" y="300"/>
                </a:cubicBezTo>
                <a:cubicBezTo>
                  <a:pt x="323" y="300"/>
                  <a:pt x="327" y="297"/>
                  <a:pt x="327" y="292"/>
                </a:cubicBezTo>
                <a:cubicBezTo>
                  <a:pt x="327" y="288"/>
                  <a:pt x="323" y="284"/>
                  <a:pt x="319" y="284"/>
                </a:cubicBezTo>
                <a:cubicBezTo>
                  <a:pt x="74" y="284"/>
                  <a:pt x="74" y="284"/>
                  <a:pt x="74" y="284"/>
                </a:cubicBezTo>
                <a:cubicBezTo>
                  <a:pt x="70" y="284"/>
                  <a:pt x="66" y="288"/>
                  <a:pt x="66" y="292"/>
                </a:cubicBezTo>
                <a:cubicBezTo>
                  <a:pt x="66" y="297"/>
                  <a:pt x="70" y="300"/>
                  <a:pt x="74" y="300"/>
                </a:cubicBezTo>
                <a:close/>
                <a:moveTo>
                  <a:pt x="37" y="159"/>
                </a:moveTo>
                <a:cubicBezTo>
                  <a:pt x="37" y="236"/>
                  <a:pt x="37" y="236"/>
                  <a:pt x="37" y="236"/>
                </a:cubicBezTo>
                <a:cubicBezTo>
                  <a:pt x="37" y="242"/>
                  <a:pt x="41" y="246"/>
                  <a:pt x="47" y="246"/>
                </a:cubicBezTo>
                <a:cubicBezTo>
                  <a:pt x="84" y="246"/>
                  <a:pt x="84" y="246"/>
                  <a:pt x="84" y="246"/>
                </a:cubicBezTo>
                <a:cubicBezTo>
                  <a:pt x="90" y="246"/>
                  <a:pt x="95" y="242"/>
                  <a:pt x="95" y="236"/>
                </a:cubicBezTo>
                <a:cubicBezTo>
                  <a:pt x="95" y="159"/>
                  <a:pt x="95" y="159"/>
                  <a:pt x="95" y="159"/>
                </a:cubicBezTo>
                <a:cubicBezTo>
                  <a:pt x="95" y="154"/>
                  <a:pt x="90" y="149"/>
                  <a:pt x="84" y="149"/>
                </a:cubicBezTo>
                <a:cubicBezTo>
                  <a:pt x="47" y="149"/>
                  <a:pt x="47" y="149"/>
                  <a:pt x="47" y="149"/>
                </a:cubicBezTo>
                <a:cubicBezTo>
                  <a:pt x="41" y="149"/>
                  <a:pt x="37" y="154"/>
                  <a:pt x="37" y="159"/>
                </a:cubicBezTo>
                <a:close/>
                <a:moveTo>
                  <a:pt x="65" y="175"/>
                </a:moveTo>
                <a:cubicBezTo>
                  <a:pt x="59" y="175"/>
                  <a:pt x="55" y="177"/>
                  <a:pt x="53" y="181"/>
                </a:cubicBezTo>
                <a:cubicBezTo>
                  <a:pt x="53" y="181"/>
                  <a:pt x="52" y="182"/>
                  <a:pt x="51" y="182"/>
                </a:cubicBezTo>
                <a:cubicBezTo>
                  <a:pt x="50" y="182"/>
                  <a:pt x="48" y="181"/>
                  <a:pt x="48" y="180"/>
                </a:cubicBezTo>
                <a:cubicBezTo>
                  <a:pt x="47" y="179"/>
                  <a:pt x="48" y="178"/>
                  <a:pt x="48" y="178"/>
                </a:cubicBezTo>
                <a:cubicBezTo>
                  <a:pt x="51" y="174"/>
                  <a:pt x="56" y="169"/>
                  <a:pt x="65" y="169"/>
                </a:cubicBezTo>
                <a:cubicBezTo>
                  <a:pt x="77" y="169"/>
                  <a:pt x="83" y="176"/>
                  <a:pt x="83" y="184"/>
                </a:cubicBezTo>
                <a:cubicBezTo>
                  <a:pt x="83" y="193"/>
                  <a:pt x="78" y="197"/>
                  <a:pt x="65" y="206"/>
                </a:cubicBezTo>
                <a:cubicBezTo>
                  <a:pt x="57" y="212"/>
                  <a:pt x="53" y="216"/>
                  <a:pt x="53" y="220"/>
                </a:cubicBezTo>
                <a:cubicBezTo>
                  <a:pt x="81" y="220"/>
                  <a:pt x="81" y="220"/>
                  <a:pt x="81" y="220"/>
                </a:cubicBezTo>
                <a:cubicBezTo>
                  <a:pt x="83" y="220"/>
                  <a:pt x="84" y="222"/>
                  <a:pt x="84" y="223"/>
                </a:cubicBezTo>
                <a:cubicBezTo>
                  <a:pt x="84" y="225"/>
                  <a:pt x="83" y="226"/>
                  <a:pt x="81" y="226"/>
                </a:cubicBezTo>
                <a:cubicBezTo>
                  <a:pt x="52" y="226"/>
                  <a:pt x="52" y="226"/>
                  <a:pt x="52" y="226"/>
                </a:cubicBezTo>
                <a:cubicBezTo>
                  <a:pt x="49" y="226"/>
                  <a:pt x="48" y="224"/>
                  <a:pt x="48" y="222"/>
                </a:cubicBezTo>
                <a:cubicBezTo>
                  <a:pt x="48" y="215"/>
                  <a:pt x="51" y="209"/>
                  <a:pt x="60" y="203"/>
                </a:cubicBezTo>
                <a:cubicBezTo>
                  <a:pt x="73" y="194"/>
                  <a:pt x="77" y="191"/>
                  <a:pt x="77" y="184"/>
                </a:cubicBezTo>
                <a:cubicBezTo>
                  <a:pt x="77" y="180"/>
                  <a:pt x="74" y="175"/>
                  <a:pt x="65" y="175"/>
                </a:cubicBezTo>
                <a:close/>
                <a:moveTo>
                  <a:pt x="179" y="149"/>
                </a:moveTo>
                <a:cubicBezTo>
                  <a:pt x="173" y="149"/>
                  <a:pt x="168" y="154"/>
                  <a:pt x="168" y="159"/>
                </a:cubicBezTo>
                <a:cubicBezTo>
                  <a:pt x="168" y="236"/>
                  <a:pt x="168" y="236"/>
                  <a:pt x="168" y="236"/>
                </a:cubicBezTo>
                <a:cubicBezTo>
                  <a:pt x="168" y="242"/>
                  <a:pt x="173" y="246"/>
                  <a:pt x="179" y="246"/>
                </a:cubicBezTo>
                <a:cubicBezTo>
                  <a:pt x="216" y="246"/>
                  <a:pt x="216" y="246"/>
                  <a:pt x="216" y="246"/>
                </a:cubicBezTo>
                <a:cubicBezTo>
                  <a:pt x="222" y="246"/>
                  <a:pt x="226" y="242"/>
                  <a:pt x="226" y="236"/>
                </a:cubicBezTo>
                <a:cubicBezTo>
                  <a:pt x="226" y="159"/>
                  <a:pt x="226" y="159"/>
                  <a:pt x="226" y="159"/>
                </a:cubicBezTo>
                <a:cubicBezTo>
                  <a:pt x="226" y="154"/>
                  <a:pt x="222" y="149"/>
                  <a:pt x="216" y="149"/>
                </a:cubicBezTo>
                <a:lnTo>
                  <a:pt x="179" y="149"/>
                </a:lnTo>
                <a:close/>
                <a:moveTo>
                  <a:pt x="182" y="226"/>
                </a:moveTo>
                <a:cubicBezTo>
                  <a:pt x="180" y="226"/>
                  <a:pt x="179" y="225"/>
                  <a:pt x="179" y="223"/>
                </a:cubicBezTo>
                <a:cubicBezTo>
                  <a:pt x="179" y="221"/>
                  <a:pt x="180" y="220"/>
                  <a:pt x="182" y="220"/>
                </a:cubicBezTo>
                <a:cubicBezTo>
                  <a:pt x="199" y="221"/>
                  <a:pt x="210" y="216"/>
                  <a:pt x="210" y="205"/>
                </a:cubicBezTo>
                <a:cubicBezTo>
                  <a:pt x="210" y="199"/>
                  <a:pt x="205" y="195"/>
                  <a:pt x="198" y="195"/>
                </a:cubicBezTo>
                <a:cubicBezTo>
                  <a:pt x="195" y="195"/>
                  <a:pt x="194" y="196"/>
                  <a:pt x="193" y="196"/>
                </a:cubicBezTo>
                <a:cubicBezTo>
                  <a:pt x="191" y="196"/>
                  <a:pt x="190" y="194"/>
                  <a:pt x="190" y="193"/>
                </a:cubicBezTo>
                <a:cubicBezTo>
                  <a:pt x="190" y="192"/>
                  <a:pt x="190" y="192"/>
                  <a:pt x="191" y="191"/>
                </a:cubicBezTo>
                <a:cubicBezTo>
                  <a:pt x="205" y="175"/>
                  <a:pt x="205" y="175"/>
                  <a:pt x="205" y="175"/>
                </a:cubicBezTo>
                <a:cubicBezTo>
                  <a:pt x="182" y="175"/>
                  <a:pt x="182" y="175"/>
                  <a:pt x="182" y="175"/>
                </a:cubicBezTo>
                <a:cubicBezTo>
                  <a:pt x="180" y="175"/>
                  <a:pt x="179" y="174"/>
                  <a:pt x="179" y="172"/>
                </a:cubicBezTo>
                <a:cubicBezTo>
                  <a:pt x="179" y="171"/>
                  <a:pt x="180" y="169"/>
                  <a:pt x="182" y="169"/>
                </a:cubicBezTo>
                <a:cubicBezTo>
                  <a:pt x="208" y="169"/>
                  <a:pt x="208" y="169"/>
                  <a:pt x="208" y="169"/>
                </a:cubicBezTo>
                <a:cubicBezTo>
                  <a:pt x="210" y="169"/>
                  <a:pt x="212" y="171"/>
                  <a:pt x="212" y="174"/>
                </a:cubicBezTo>
                <a:cubicBezTo>
                  <a:pt x="212" y="174"/>
                  <a:pt x="212" y="175"/>
                  <a:pt x="211" y="176"/>
                </a:cubicBezTo>
                <a:cubicBezTo>
                  <a:pt x="199" y="190"/>
                  <a:pt x="199" y="190"/>
                  <a:pt x="199" y="190"/>
                </a:cubicBezTo>
                <a:cubicBezTo>
                  <a:pt x="208" y="190"/>
                  <a:pt x="216" y="196"/>
                  <a:pt x="216" y="205"/>
                </a:cubicBezTo>
                <a:cubicBezTo>
                  <a:pt x="216" y="219"/>
                  <a:pt x="203" y="227"/>
                  <a:pt x="182" y="226"/>
                </a:cubicBezTo>
                <a:close/>
                <a:moveTo>
                  <a:pt x="358" y="236"/>
                </a:moveTo>
                <a:cubicBezTo>
                  <a:pt x="358" y="159"/>
                  <a:pt x="358" y="159"/>
                  <a:pt x="358" y="159"/>
                </a:cubicBezTo>
                <a:cubicBezTo>
                  <a:pt x="358" y="154"/>
                  <a:pt x="353" y="149"/>
                  <a:pt x="348" y="149"/>
                </a:cubicBezTo>
                <a:cubicBezTo>
                  <a:pt x="310" y="149"/>
                  <a:pt x="310" y="149"/>
                  <a:pt x="310" y="149"/>
                </a:cubicBezTo>
                <a:cubicBezTo>
                  <a:pt x="305" y="149"/>
                  <a:pt x="300" y="154"/>
                  <a:pt x="300" y="159"/>
                </a:cubicBezTo>
                <a:cubicBezTo>
                  <a:pt x="300" y="236"/>
                  <a:pt x="300" y="236"/>
                  <a:pt x="300" y="236"/>
                </a:cubicBezTo>
                <a:cubicBezTo>
                  <a:pt x="300" y="242"/>
                  <a:pt x="305" y="246"/>
                  <a:pt x="310" y="246"/>
                </a:cubicBezTo>
                <a:cubicBezTo>
                  <a:pt x="348" y="246"/>
                  <a:pt x="348" y="246"/>
                  <a:pt x="348" y="246"/>
                </a:cubicBezTo>
                <a:cubicBezTo>
                  <a:pt x="353" y="246"/>
                  <a:pt x="358" y="242"/>
                  <a:pt x="358" y="236"/>
                </a:cubicBezTo>
                <a:close/>
                <a:moveTo>
                  <a:pt x="315" y="226"/>
                </a:moveTo>
                <a:cubicBezTo>
                  <a:pt x="314" y="226"/>
                  <a:pt x="313" y="225"/>
                  <a:pt x="312" y="224"/>
                </a:cubicBezTo>
                <a:cubicBezTo>
                  <a:pt x="312" y="222"/>
                  <a:pt x="314" y="221"/>
                  <a:pt x="315" y="221"/>
                </a:cubicBezTo>
                <a:cubicBezTo>
                  <a:pt x="334" y="221"/>
                  <a:pt x="343" y="216"/>
                  <a:pt x="343" y="197"/>
                </a:cubicBezTo>
                <a:cubicBezTo>
                  <a:pt x="343" y="194"/>
                  <a:pt x="343" y="191"/>
                  <a:pt x="343" y="189"/>
                </a:cubicBezTo>
                <a:cubicBezTo>
                  <a:pt x="342" y="179"/>
                  <a:pt x="338" y="174"/>
                  <a:pt x="328" y="174"/>
                </a:cubicBezTo>
                <a:cubicBezTo>
                  <a:pt x="319" y="174"/>
                  <a:pt x="315" y="179"/>
                  <a:pt x="315" y="187"/>
                </a:cubicBezTo>
                <a:cubicBezTo>
                  <a:pt x="315" y="196"/>
                  <a:pt x="318" y="200"/>
                  <a:pt x="328" y="200"/>
                </a:cubicBezTo>
                <a:cubicBezTo>
                  <a:pt x="330" y="200"/>
                  <a:pt x="332" y="199"/>
                  <a:pt x="336" y="198"/>
                </a:cubicBezTo>
                <a:cubicBezTo>
                  <a:pt x="338" y="198"/>
                  <a:pt x="339" y="199"/>
                  <a:pt x="339" y="200"/>
                </a:cubicBezTo>
                <a:cubicBezTo>
                  <a:pt x="340" y="202"/>
                  <a:pt x="339" y="203"/>
                  <a:pt x="337" y="204"/>
                </a:cubicBezTo>
                <a:cubicBezTo>
                  <a:pt x="334" y="204"/>
                  <a:pt x="332" y="205"/>
                  <a:pt x="328" y="205"/>
                </a:cubicBezTo>
                <a:cubicBezTo>
                  <a:pt x="316" y="205"/>
                  <a:pt x="309" y="199"/>
                  <a:pt x="309" y="188"/>
                </a:cubicBezTo>
                <a:cubicBezTo>
                  <a:pt x="309" y="178"/>
                  <a:pt x="316" y="169"/>
                  <a:pt x="328" y="169"/>
                </a:cubicBezTo>
                <a:cubicBezTo>
                  <a:pt x="341" y="169"/>
                  <a:pt x="348" y="176"/>
                  <a:pt x="349" y="189"/>
                </a:cubicBezTo>
                <a:cubicBezTo>
                  <a:pt x="349" y="191"/>
                  <a:pt x="349" y="193"/>
                  <a:pt x="349" y="197"/>
                </a:cubicBezTo>
                <a:cubicBezTo>
                  <a:pt x="348" y="219"/>
                  <a:pt x="337" y="226"/>
                  <a:pt x="315" y="226"/>
                </a:cubicBezTo>
                <a:close/>
              </a:path>
            </a:pathLst>
          </a:custGeom>
          <a:solidFill>
            <a:schemeClr val="tx2"/>
          </a:solidFill>
          <a:ln w="12700">
            <a:noFill/>
          </a:ln>
        </p:spPr>
        <p:txBody>
          <a:bodyPr lIns="91422" tIns="45718" rIns="91422" bIns="45718"/>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400" b="0" i="0" u="none" strike="noStrike" kern="1200" cap="none" spc="0" normalizeH="0" baseline="0" noProof="0">
              <a:ln>
                <a:noFill/>
              </a:ln>
              <a:solidFill>
                <a:srgbClr val="575A5B"/>
              </a:solidFill>
              <a:effectLst/>
              <a:uLnTx/>
              <a:uFillTx/>
              <a:ea typeface="+mn-ea"/>
              <a:cs typeface="+mn-cs"/>
            </a:endParaRPr>
          </a:p>
        </p:txBody>
      </p:sp>
      <p:sp>
        <p:nvSpPr>
          <p:cNvPr id="248" name="Sexhörning 63">
            <a:extLst>
              <a:ext uri="{FF2B5EF4-FFF2-40B4-BE49-F238E27FC236}">
                <a16:creationId xmlns:a16="http://schemas.microsoft.com/office/drawing/2014/main" id="{A422F504-5A15-4491-8BE3-4008FEBEDEE8}"/>
              </a:ext>
            </a:extLst>
          </p:cNvPr>
          <p:cNvSpPr/>
          <p:nvPr/>
        </p:nvSpPr>
        <p:spPr bwMode="auto">
          <a:xfrm>
            <a:off x="11266967" y="4283038"/>
            <a:ext cx="572942" cy="443110"/>
          </a:xfrm>
          <a:prstGeom prst="hexagon">
            <a:avLst/>
          </a:prstGeom>
          <a:solidFill>
            <a:schemeClr val="bg1">
              <a:alpha val="11000"/>
            </a:schemeClr>
          </a:solidFill>
          <a:ln w="6350" cap="flat" cmpd="sng" algn="ctr">
            <a:solidFill>
              <a:schemeClr val="tx2"/>
            </a:solidFill>
            <a:prstDash val="solid"/>
            <a:round/>
            <a:headEnd type="none" w="med" len="med"/>
            <a:tailEnd type="none" w="med" len="med"/>
          </a:ln>
          <a:effectLst/>
        </p:spPr>
        <p:txBody>
          <a:bodyPr vert="horz" wrap="none" lIns="71988" tIns="45718" rIns="71988" bIns="45718" numCol="1" rtlCol="0" anchor="t" anchorCtr="0" compatLnSpc="1">
            <a:prstTxWarp prst="textNoShape">
              <a:avLst/>
            </a:prstTxWarp>
          </a:bodyPr>
          <a:lstStyle/>
          <a:p>
            <a:pPr marL="0" marR="0" lvl="0" indent="0" algn="l" defTabSz="914196" rtl="0" eaLnBrk="1" fontAlgn="base" latinLnBrk="0" hangingPunct="1">
              <a:lnSpc>
                <a:spcPct val="100000"/>
              </a:lnSpc>
              <a:spcBef>
                <a:spcPct val="50000"/>
              </a:spcBef>
              <a:spcAft>
                <a:spcPct val="0"/>
              </a:spcAft>
              <a:buClrTx/>
              <a:buSzTx/>
              <a:buFontTx/>
              <a:buNone/>
              <a:tabLst/>
              <a:defRPr/>
            </a:pPr>
            <a:endParaRPr kumimoji="0" lang="sv-SE" sz="1400" b="0" i="0" u="none" strike="noStrike" kern="1200" cap="none" spc="0" normalizeH="0" baseline="0" noProof="0">
              <a:ln>
                <a:noFill/>
              </a:ln>
              <a:solidFill>
                <a:srgbClr val="575A5B"/>
              </a:solidFill>
              <a:effectLst/>
              <a:uLnTx/>
              <a:uFillTx/>
              <a:ea typeface="+mn-ea"/>
              <a:cs typeface="+mn-cs"/>
            </a:endParaRPr>
          </a:p>
        </p:txBody>
      </p:sp>
      <p:sp>
        <p:nvSpPr>
          <p:cNvPr id="249" name="Freeform 207">
            <a:extLst>
              <a:ext uri="{FF2B5EF4-FFF2-40B4-BE49-F238E27FC236}">
                <a16:creationId xmlns:a16="http://schemas.microsoft.com/office/drawing/2014/main" id="{A8631049-1809-4EB4-BCBF-C1E10F43BA52}"/>
              </a:ext>
            </a:extLst>
          </p:cNvPr>
          <p:cNvSpPr/>
          <p:nvPr/>
        </p:nvSpPr>
        <p:spPr bwMode="auto">
          <a:xfrm>
            <a:off x="10991676" y="3246077"/>
            <a:ext cx="314117" cy="729613"/>
          </a:xfrm>
          <a:custGeom>
            <a:avLst/>
            <a:gdLst>
              <a:gd name="connsiteX0" fmla="*/ 369102 w 369102"/>
              <a:gd name="connsiteY0" fmla="*/ 0 h 906088"/>
              <a:gd name="connsiteX1" fmla="*/ 3342 w 369102"/>
              <a:gd name="connsiteY1" fmla="*/ 274320 h 906088"/>
              <a:gd name="connsiteX2" fmla="*/ 177909 w 369102"/>
              <a:gd name="connsiteY2" fmla="*/ 906088 h 906088"/>
              <a:gd name="connsiteX3" fmla="*/ 177909 w 369102"/>
              <a:gd name="connsiteY3" fmla="*/ 906088 h 906088"/>
            </a:gdLst>
            <a:ahLst/>
            <a:cxnLst>
              <a:cxn ang="0">
                <a:pos x="connsiteX0" y="connsiteY0"/>
              </a:cxn>
              <a:cxn ang="0">
                <a:pos x="connsiteX1" y="connsiteY1"/>
              </a:cxn>
              <a:cxn ang="0">
                <a:pos x="connsiteX2" y="connsiteY2"/>
              </a:cxn>
              <a:cxn ang="0">
                <a:pos x="connsiteX3" y="connsiteY3"/>
              </a:cxn>
            </a:cxnLst>
            <a:rect l="l" t="t" r="r" b="b"/>
            <a:pathLst>
              <a:path w="369102" h="906088">
                <a:moveTo>
                  <a:pt x="369102" y="0"/>
                </a:moveTo>
                <a:cubicBezTo>
                  <a:pt x="202154" y="61652"/>
                  <a:pt x="35207" y="123305"/>
                  <a:pt x="3342" y="274320"/>
                </a:cubicBezTo>
                <a:cubicBezTo>
                  <a:pt x="-28523" y="425335"/>
                  <a:pt x="177909" y="906088"/>
                  <a:pt x="177909" y="906088"/>
                </a:cubicBezTo>
                <a:lnTo>
                  <a:pt x="177909" y="906088"/>
                </a:lnTo>
              </a:path>
            </a:pathLst>
          </a:custGeom>
          <a:noFill/>
          <a:ln w="12700" cap="flat" cmpd="sng" algn="ctr">
            <a:solidFill>
              <a:schemeClr val="tx2"/>
            </a:solidFill>
            <a:prstDash val="solid"/>
            <a:round/>
            <a:headEnd type="stealth" w="lg" len="lg"/>
            <a:tailEnd type="stealth" w="lg" len="lg"/>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sv-SE" sz="1400" b="0" i="0" u="none" strike="noStrike" kern="1200" cap="none" spc="0" normalizeH="0" baseline="0" noProof="0">
              <a:ln>
                <a:noFill/>
              </a:ln>
              <a:solidFill>
                <a:srgbClr val="575A5B"/>
              </a:solidFill>
              <a:effectLst/>
              <a:uLnTx/>
              <a:uFillTx/>
              <a:ea typeface="+mn-ea"/>
              <a:cs typeface="+mn-cs"/>
            </a:endParaRPr>
          </a:p>
        </p:txBody>
      </p:sp>
      <p:sp>
        <p:nvSpPr>
          <p:cNvPr id="250" name="Freeform 208">
            <a:extLst>
              <a:ext uri="{FF2B5EF4-FFF2-40B4-BE49-F238E27FC236}">
                <a16:creationId xmlns:a16="http://schemas.microsoft.com/office/drawing/2014/main" id="{F1933D94-384C-42E2-9FF6-C1843496C6FF}"/>
              </a:ext>
            </a:extLst>
          </p:cNvPr>
          <p:cNvSpPr/>
          <p:nvPr/>
        </p:nvSpPr>
        <p:spPr bwMode="auto">
          <a:xfrm flipH="1">
            <a:off x="10184413" y="3254998"/>
            <a:ext cx="314394" cy="729613"/>
          </a:xfrm>
          <a:custGeom>
            <a:avLst/>
            <a:gdLst>
              <a:gd name="connsiteX0" fmla="*/ 369102 w 369102"/>
              <a:gd name="connsiteY0" fmla="*/ 0 h 906088"/>
              <a:gd name="connsiteX1" fmla="*/ 3342 w 369102"/>
              <a:gd name="connsiteY1" fmla="*/ 274320 h 906088"/>
              <a:gd name="connsiteX2" fmla="*/ 177909 w 369102"/>
              <a:gd name="connsiteY2" fmla="*/ 906088 h 906088"/>
              <a:gd name="connsiteX3" fmla="*/ 177909 w 369102"/>
              <a:gd name="connsiteY3" fmla="*/ 906088 h 906088"/>
            </a:gdLst>
            <a:ahLst/>
            <a:cxnLst>
              <a:cxn ang="0">
                <a:pos x="connsiteX0" y="connsiteY0"/>
              </a:cxn>
              <a:cxn ang="0">
                <a:pos x="connsiteX1" y="connsiteY1"/>
              </a:cxn>
              <a:cxn ang="0">
                <a:pos x="connsiteX2" y="connsiteY2"/>
              </a:cxn>
              <a:cxn ang="0">
                <a:pos x="connsiteX3" y="connsiteY3"/>
              </a:cxn>
            </a:cxnLst>
            <a:rect l="l" t="t" r="r" b="b"/>
            <a:pathLst>
              <a:path w="369102" h="906088">
                <a:moveTo>
                  <a:pt x="369102" y="0"/>
                </a:moveTo>
                <a:cubicBezTo>
                  <a:pt x="202154" y="61652"/>
                  <a:pt x="35207" y="123305"/>
                  <a:pt x="3342" y="274320"/>
                </a:cubicBezTo>
                <a:cubicBezTo>
                  <a:pt x="-28523" y="425335"/>
                  <a:pt x="177909" y="906088"/>
                  <a:pt x="177909" y="906088"/>
                </a:cubicBezTo>
                <a:lnTo>
                  <a:pt x="177909" y="906088"/>
                </a:lnTo>
              </a:path>
            </a:pathLst>
          </a:custGeom>
          <a:noFill/>
          <a:ln w="12700" cap="flat" cmpd="sng" algn="ctr">
            <a:solidFill>
              <a:schemeClr val="tx2"/>
            </a:solidFill>
            <a:prstDash val="solid"/>
            <a:round/>
            <a:headEnd type="stealth" w="lg" len="lg"/>
            <a:tailEnd type="stealth" w="lg" len="lg"/>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sv-SE" sz="1400" b="0" i="0" u="none" strike="noStrike" kern="1200" cap="none" spc="0" normalizeH="0" baseline="0" noProof="0">
              <a:ln>
                <a:noFill/>
              </a:ln>
              <a:solidFill>
                <a:srgbClr val="575A5B"/>
              </a:solidFill>
              <a:effectLst/>
              <a:uLnTx/>
              <a:uFillTx/>
              <a:ea typeface="+mn-ea"/>
              <a:cs typeface="+mn-cs"/>
            </a:endParaRPr>
          </a:p>
        </p:txBody>
      </p:sp>
      <p:grpSp>
        <p:nvGrpSpPr>
          <p:cNvPr id="7" name="Group 6">
            <a:extLst>
              <a:ext uri="{FF2B5EF4-FFF2-40B4-BE49-F238E27FC236}">
                <a16:creationId xmlns:a16="http://schemas.microsoft.com/office/drawing/2014/main" id="{A794FB42-8F2C-4E30-A415-976C7817B56E}"/>
              </a:ext>
            </a:extLst>
          </p:cNvPr>
          <p:cNvGrpSpPr/>
          <p:nvPr/>
        </p:nvGrpSpPr>
        <p:grpSpPr>
          <a:xfrm>
            <a:off x="10648297" y="2827900"/>
            <a:ext cx="208251" cy="283837"/>
            <a:chOff x="10625818" y="2780189"/>
            <a:chExt cx="255898" cy="347451"/>
          </a:xfrm>
        </p:grpSpPr>
        <p:sp>
          <p:nvSpPr>
            <p:cNvPr id="251" name="Freeform 210">
              <a:extLst>
                <a:ext uri="{FF2B5EF4-FFF2-40B4-BE49-F238E27FC236}">
                  <a16:creationId xmlns:a16="http://schemas.microsoft.com/office/drawing/2014/main" id="{7E216A46-D8CE-4855-9810-6CCDFC4BC730}"/>
                </a:ext>
              </a:extLst>
            </p:cNvPr>
            <p:cNvSpPr>
              <a:spLocks noChangeAspect="1" noEditPoints="1"/>
            </p:cNvSpPr>
            <p:nvPr/>
          </p:nvSpPr>
          <p:spPr bwMode="auto">
            <a:xfrm>
              <a:off x="10625818" y="2780189"/>
              <a:ext cx="255898" cy="347451"/>
            </a:xfrm>
            <a:custGeom>
              <a:avLst/>
              <a:gdLst>
                <a:gd name="T0" fmla="*/ 30066 w 409"/>
                <a:gd name="T1" fmla="*/ 4322 h 589"/>
                <a:gd name="T2" fmla="*/ 27138 w 409"/>
                <a:gd name="T3" fmla="*/ 0 h 589"/>
                <a:gd name="T4" fmla="*/ 0 w 409"/>
                <a:gd name="T5" fmla="*/ 2921 h 589"/>
                <a:gd name="T6" fmla="*/ 2924 w 409"/>
                <a:gd name="T7" fmla="*/ 43270 h 589"/>
                <a:gd name="T8" fmla="*/ 30066 w 409"/>
                <a:gd name="T9" fmla="*/ 40346 h 589"/>
                <a:gd name="T10" fmla="*/ 29471 w 409"/>
                <a:gd name="T11" fmla="*/ 6095 h 589"/>
                <a:gd name="T12" fmla="*/ 28878 w 409"/>
                <a:gd name="T13" fmla="*/ 40346 h 589"/>
                <a:gd name="T14" fmla="*/ 2924 w 409"/>
                <a:gd name="T15" fmla="*/ 42080 h 589"/>
                <a:gd name="T16" fmla="*/ 1188 w 409"/>
                <a:gd name="T17" fmla="*/ 2921 h 589"/>
                <a:gd name="T18" fmla="*/ 27138 w 409"/>
                <a:gd name="T19" fmla="*/ 1188 h 589"/>
                <a:gd name="T20" fmla="*/ 28878 w 409"/>
                <a:gd name="T21" fmla="*/ 4322 h 589"/>
                <a:gd name="T22" fmla="*/ 10806 w 409"/>
                <a:gd name="T23" fmla="*/ 15119 h 589"/>
                <a:gd name="T24" fmla="*/ 19698 w 409"/>
                <a:gd name="T25" fmla="*/ 14831 h 589"/>
                <a:gd name="T26" fmla="*/ 15496 w 409"/>
                <a:gd name="T27" fmla="*/ 5873 h 589"/>
                <a:gd name="T28" fmla="*/ 14464 w 409"/>
                <a:gd name="T29" fmla="*/ 5873 h 589"/>
                <a:gd name="T30" fmla="*/ 10302 w 409"/>
                <a:gd name="T31" fmla="*/ 14831 h 589"/>
                <a:gd name="T32" fmla="*/ 14995 w 409"/>
                <a:gd name="T33" fmla="*/ 7496 h 589"/>
                <a:gd name="T34" fmla="*/ 11764 w 409"/>
                <a:gd name="T35" fmla="*/ 13960 h 589"/>
                <a:gd name="T36" fmla="*/ 6627 w 409"/>
                <a:gd name="T37" fmla="*/ 17859 h 589"/>
                <a:gd name="T38" fmla="*/ 5505 w 409"/>
                <a:gd name="T39" fmla="*/ 18940 h 589"/>
                <a:gd name="T40" fmla="*/ 5874 w 409"/>
                <a:gd name="T41" fmla="*/ 23302 h 589"/>
                <a:gd name="T42" fmla="*/ 14995 w 409"/>
                <a:gd name="T43" fmla="*/ 24608 h 589"/>
                <a:gd name="T44" fmla="*/ 23423 w 409"/>
                <a:gd name="T45" fmla="*/ 23642 h 589"/>
                <a:gd name="T46" fmla="*/ 24561 w 409"/>
                <a:gd name="T47" fmla="*/ 22549 h 589"/>
                <a:gd name="T48" fmla="*/ 24110 w 409"/>
                <a:gd name="T49" fmla="*/ 18227 h 589"/>
                <a:gd name="T50" fmla="*/ 14995 w 409"/>
                <a:gd name="T51" fmla="*/ 16888 h 589"/>
                <a:gd name="T52" fmla="*/ 6627 w 409"/>
                <a:gd name="T53" fmla="*/ 17859 h 589"/>
                <a:gd name="T54" fmla="*/ 22504 w 409"/>
                <a:gd name="T55" fmla="*/ 22773 h 589"/>
                <a:gd name="T56" fmla="*/ 8803 w 409"/>
                <a:gd name="T57" fmla="*/ 22983 h 589"/>
                <a:gd name="T58" fmla="*/ 6694 w 409"/>
                <a:gd name="T59" fmla="*/ 22393 h 589"/>
                <a:gd name="T60" fmla="*/ 7197 w 409"/>
                <a:gd name="T61" fmla="*/ 20353 h 589"/>
                <a:gd name="T62" fmla="*/ 21476 w 409"/>
                <a:gd name="T63" fmla="*/ 20652 h 589"/>
                <a:gd name="T64" fmla="*/ 23373 w 409"/>
                <a:gd name="T65" fmla="*/ 22393 h 589"/>
                <a:gd name="T66" fmla="*/ 22988 w 409"/>
                <a:gd name="T67" fmla="*/ 18940 h 589"/>
                <a:gd name="T68" fmla="*/ 22504 w 409"/>
                <a:gd name="T69" fmla="*/ 19165 h 589"/>
                <a:gd name="T70" fmla="*/ 8803 w 409"/>
                <a:gd name="T71" fmla="*/ 19465 h 589"/>
                <a:gd name="T72" fmla="*/ 6906 w 409"/>
                <a:gd name="T73" fmla="*/ 18940 h 589"/>
                <a:gd name="T74" fmla="*/ 14995 w 409"/>
                <a:gd name="T75" fmla="*/ 18071 h 58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09"/>
                <a:gd name="T115" fmla="*/ 0 h 589"/>
                <a:gd name="T116" fmla="*/ 409 w 409"/>
                <a:gd name="T117" fmla="*/ 589 h 58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09" h="589">
                  <a:moveTo>
                    <a:pt x="401" y="67"/>
                  </a:moveTo>
                  <a:cubicBezTo>
                    <a:pt x="405" y="67"/>
                    <a:pt x="409" y="64"/>
                    <a:pt x="409" y="59"/>
                  </a:cubicBezTo>
                  <a:cubicBezTo>
                    <a:pt x="409" y="40"/>
                    <a:pt x="409" y="40"/>
                    <a:pt x="409" y="40"/>
                  </a:cubicBezTo>
                  <a:cubicBezTo>
                    <a:pt x="409" y="18"/>
                    <a:pt x="391" y="0"/>
                    <a:pt x="369" y="0"/>
                  </a:cubicBezTo>
                  <a:cubicBezTo>
                    <a:pt x="40" y="0"/>
                    <a:pt x="40" y="0"/>
                    <a:pt x="40" y="0"/>
                  </a:cubicBezTo>
                  <a:cubicBezTo>
                    <a:pt x="18" y="0"/>
                    <a:pt x="0" y="18"/>
                    <a:pt x="0" y="40"/>
                  </a:cubicBezTo>
                  <a:cubicBezTo>
                    <a:pt x="0" y="549"/>
                    <a:pt x="0" y="549"/>
                    <a:pt x="0" y="549"/>
                  </a:cubicBezTo>
                  <a:cubicBezTo>
                    <a:pt x="0" y="571"/>
                    <a:pt x="18" y="589"/>
                    <a:pt x="40" y="589"/>
                  </a:cubicBezTo>
                  <a:cubicBezTo>
                    <a:pt x="369" y="589"/>
                    <a:pt x="369" y="589"/>
                    <a:pt x="369" y="589"/>
                  </a:cubicBezTo>
                  <a:cubicBezTo>
                    <a:pt x="391" y="589"/>
                    <a:pt x="409" y="571"/>
                    <a:pt x="409" y="549"/>
                  </a:cubicBezTo>
                  <a:cubicBezTo>
                    <a:pt x="409" y="91"/>
                    <a:pt x="409" y="91"/>
                    <a:pt x="409" y="91"/>
                  </a:cubicBezTo>
                  <a:cubicBezTo>
                    <a:pt x="409" y="87"/>
                    <a:pt x="405" y="83"/>
                    <a:pt x="401" y="83"/>
                  </a:cubicBezTo>
                  <a:cubicBezTo>
                    <a:pt x="397" y="83"/>
                    <a:pt x="393" y="87"/>
                    <a:pt x="393" y="91"/>
                  </a:cubicBezTo>
                  <a:cubicBezTo>
                    <a:pt x="393" y="549"/>
                    <a:pt x="393" y="549"/>
                    <a:pt x="393" y="549"/>
                  </a:cubicBezTo>
                  <a:cubicBezTo>
                    <a:pt x="393" y="562"/>
                    <a:pt x="382" y="573"/>
                    <a:pt x="369" y="573"/>
                  </a:cubicBezTo>
                  <a:cubicBezTo>
                    <a:pt x="40" y="573"/>
                    <a:pt x="40" y="573"/>
                    <a:pt x="40" y="573"/>
                  </a:cubicBezTo>
                  <a:cubicBezTo>
                    <a:pt x="26" y="573"/>
                    <a:pt x="16" y="562"/>
                    <a:pt x="16" y="549"/>
                  </a:cubicBezTo>
                  <a:cubicBezTo>
                    <a:pt x="16" y="40"/>
                    <a:pt x="16" y="40"/>
                    <a:pt x="16" y="40"/>
                  </a:cubicBezTo>
                  <a:cubicBezTo>
                    <a:pt x="16" y="27"/>
                    <a:pt x="26" y="16"/>
                    <a:pt x="40" y="16"/>
                  </a:cubicBezTo>
                  <a:cubicBezTo>
                    <a:pt x="369" y="16"/>
                    <a:pt x="369" y="16"/>
                    <a:pt x="369" y="16"/>
                  </a:cubicBezTo>
                  <a:cubicBezTo>
                    <a:pt x="382" y="16"/>
                    <a:pt x="393" y="27"/>
                    <a:pt x="393" y="40"/>
                  </a:cubicBezTo>
                  <a:cubicBezTo>
                    <a:pt x="393" y="59"/>
                    <a:pt x="393" y="59"/>
                    <a:pt x="393" y="59"/>
                  </a:cubicBezTo>
                  <a:cubicBezTo>
                    <a:pt x="393" y="64"/>
                    <a:pt x="397" y="67"/>
                    <a:pt x="401" y="67"/>
                  </a:cubicBezTo>
                  <a:close/>
                  <a:moveTo>
                    <a:pt x="147" y="206"/>
                  </a:moveTo>
                  <a:cubicBezTo>
                    <a:pt x="261" y="206"/>
                    <a:pt x="261" y="206"/>
                    <a:pt x="261" y="206"/>
                  </a:cubicBezTo>
                  <a:cubicBezTo>
                    <a:pt x="264" y="206"/>
                    <a:pt x="266" y="204"/>
                    <a:pt x="268" y="202"/>
                  </a:cubicBezTo>
                  <a:cubicBezTo>
                    <a:pt x="269" y="200"/>
                    <a:pt x="269" y="197"/>
                    <a:pt x="268" y="194"/>
                  </a:cubicBezTo>
                  <a:cubicBezTo>
                    <a:pt x="211" y="80"/>
                    <a:pt x="211" y="80"/>
                    <a:pt x="211" y="80"/>
                  </a:cubicBezTo>
                  <a:cubicBezTo>
                    <a:pt x="210" y="78"/>
                    <a:pt x="207" y="76"/>
                    <a:pt x="204" y="76"/>
                  </a:cubicBezTo>
                  <a:cubicBezTo>
                    <a:pt x="201" y="76"/>
                    <a:pt x="198" y="78"/>
                    <a:pt x="197" y="80"/>
                  </a:cubicBezTo>
                  <a:cubicBezTo>
                    <a:pt x="140" y="194"/>
                    <a:pt x="140" y="194"/>
                    <a:pt x="140" y="194"/>
                  </a:cubicBezTo>
                  <a:cubicBezTo>
                    <a:pt x="139" y="197"/>
                    <a:pt x="139" y="200"/>
                    <a:pt x="140" y="202"/>
                  </a:cubicBezTo>
                  <a:cubicBezTo>
                    <a:pt x="142" y="204"/>
                    <a:pt x="144" y="206"/>
                    <a:pt x="147" y="206"/>
                  </a:cubicBezTo>
                  <a:close/>
                  <a:moveTo>
                    <a:pt x="204" y="102"/>
                  </a:moveTo>
                  <a:cubicBezTo>
                    <a:pt x="248" y="190"/>
                    <a:pt x="248" y="190"/>
                    <a:pt x="248" y="190"/>
                  </a:cubicBezTo>
                  <a:cubicBezTo>
                    <a:pt x="160" y="190"/>
                    <a:pt x="160" y="190"/>
                    <a:pt x="160" y="190"/>
                  </a:cubicBezTo>
                  <a:lnTo>
                    <a:pt x="204" y="102"/>
                  </a:lnTo>
                  <a:close/>
                  <a:moveTo>
                    <a:pt x="90" y="243"/>
                  </a:moveTo>
                  <a:cubicBezTo>
                    <a:pt x="86" y="244"/>
                    <a:pt x="83" y="246"/>
                    <a:pt x="80" y="248"/>
                  </a:cubicBezTo>
                  <a:cubicBezTo>
                    <a:pt x="78" y="250"/>
                    <a:pt x="75" y="254"/>
                    <a:pt x="75" y="258"/>
                  </a:cubicBezTo>
                  <a:cubicBezTo>
                    <a:pt x="75" y="307"/>
                    <a:pt x="75" y="307"/>
                    <a:pt x="75" y="307"/>
                  </a:cubicBezTo>
                  <a:cubicBezTo>
                    <a:pt x="75" y="311"/>
                    <a:pt x="78" y="315"/>
                    <a:pt x="80" y="317"/>
                  </a:cubicBezTo>
                  <a:cubicBezTo>
                    <a:pt x="85" y="321"/>
                    <a:pt x="91" y="323"/>
                    <a:pt x="98" y="325"/>
                  </a:cubicBezTo>
                  <a:cubicBezTo>
                    <a:pt x="121" y="331"/>
                    <a:pt x="160" y="335"/>
                    <a:pt x="204" y="335"/>
                  </a:cubicBezTo>
                  <a:cubicBezTo>
                    <a:pt x="238" y="335"/>
                    <a:pt x="269" y="333"/>
                    <a:pt x="292" y="329"/>
                  </a:cubicBezTo>
                  <a:cubicBezTo>
                    <a:pt x="303" y="327"/>
                    <a:pt x="312" y="325"/>
                    <a:pt x="319" y="322"/>
                  </a:cubicBezTo>
                  <a:cubicBezTo>
                    <a:pt x="323" y="321"/>
                    <a:pt x="326" y="319"/>
                    <a:pt x="328" y="317"/>
                  </a:cubicBezTo>
                  <a:cubicBezTo>
                    <a:pt x="331" y="315"/>
                    <a:pt x="334" y="311"/>
                    <a:pt x="334" y="307"/>
                  </a:cubicBezTo>
                  <a:cubicBezTo>
                    <a:pt x="334" y="258"/>
                    <a:pt x="334" y="258"/>
                    <a:pt x="334" y="258"/>
                  </a:cubicBezTo>
                  <a:cubicBezTo>
                    <a:pt x="334" y="254"/>
                    <a:pt x="331" y="250"/>
                    <a:pt x="328" y="248"/>
                  </a:cubicBezTo>
                  <a:cubicBezTo>
                    <a:pt x="324" y="244"/>
                    <a:pt x="318" y="242"/>
                    <a:pt x="310" y="240"/>
                  </a:cubicBezTo>
                  <a:cubicBezTo>
                    <a:pt x="288" y="234"/>
                    <a:pt x="249" y="230"/>
                    <a:pt x="204" y="230"/>
                  </a:cubicBezTo>
                  <a:cubicBezTo>
                    <a:pt x="171" y="230"/>
                    <a:pt x="140" y="232"/>
                    <a:pt x="117" y="236"/>
                  </a:cubicBezTo>
                  <a:cubicBezTo>
                    <a:pt x="106" y="238"/>
                    <a:pt x="97" y="240"/>
                    <a:pt x="90" y="243"/>
                  </a:cubicBezTo>
                  <a:close/>
                  <a:moveTo>
                    <a:pt x="318" y="305"/>
                  </a:moveTo>
                  <a:cubicBezTo>
                    <a:pt x="316" y="306"/>
                    <a:pt x="312" y="308"/>
                    <a:pt x="306" y="310"/>
                  </a:cubicBezTo>
                  <a:cubicBezTo>
                    <a:pt x="286" y="315"/>
                    <a:pt x="248" y="319"/>
                    <a:pt x="204" y="319"/>
                  </a:cubicBezTo>
                  <a:cubicBezTo>
                    <a:pt x="171" y="319"/>
                    <a:pt x="141" y="317"/>
                    <a:pt x="120" y="313"/>
                  </a:cubicBezTo>
                  <a:cubicBezTo>
                    <a:pt x="109" y="312"/>
                    <a:pt x="101" y="309"/>
                    <a:pt x="96" y="307"/>
                  </a:cubicBezTo>
                  <a:cubicBezTo>
                    <a:pt x="93" y="306"/>
                    <a:pt x="92" y="306"/>
                    <a:pt x="91" y="305"/>
                  </a:cubicBezTo>
                  <a:cubicBezTo>
                    <a:pt x="91" y="274"/>
                    <a:pt x="91" y="274"/>
                    <a:pt x="91" y="274"/>
                  </a:cubicBezTo>
                  <a:cubicBezTo>
                    <a:pt x="93" y="275"/>
                    <a:pt x="96" y="276"/>
                    <a:pt x="98" y="277"/>
                  </a:cubicBezTo>
                  <a:cubicBezTo>
                    <a:pt x="121" y="283"/>
                    <a:pt x="160" y="287"/>
                    <a:pt x="204" y="287"/>
                  </a:cubicBezTo>
                  <a:cubicBezTo>
                    <a:pt x="238" y="287"/>
                    <a:pt x="269" y="285"/>
                    <a:pt x="292" y="281"/>
                  </a:cubicBezTo>
                  <a:cubicBezTo>
                    <a:pt x="302" y="279"/>
                    <a:pt x="311" y="277"/>
                    <a:pt x="318" y="274"/>
                  </a:cubicBezTo>
                  <a:lnTo>
                    <a:pt x="318" y="305"/>
                  </a:lnTo>
                  <a:close/>
                  <a:moveTo>
                    <a:pt x="289" y="252"/>
                  </a:moveTo>
                  <a:cubicBezTo>
                    <a:pt x="299" y="253"/>
                    <a:pt x="308" y="256"/>
                    <a:pt x="313" y="258"/>
                  </a:cubicBezTo>
                  <a:cubicBezTo>
                    <a:pt x="314" y="258"/>
                    <a:pt x="314" y="258"/>
                    <a:pt x="315" y="258"/>
                  </a:cubicBezTo>
                  <a:cubicBezTo>
                    <a:pt x="313" y="259"/>
                    <a:pt x="310" y="260"/>
                    <a:pt x="306" y="261"/>
                  </a:cubicBezTo>
                  <a:cubicBezTo>
                    <a:pt x="286" y="267"/>
                    <a:pt x="248" y="271"/>
                    <a:pt x="204" y="271"/>
                  </a:cubicBezTo>
                  <a:cubicBezTo>
                    <a:pt x="171" y="271"/>
                    <a:pt x="141" y="269"/>
                    <a:pt x="120" y="265"/>
                  </a:cubicBezTo>
                  <a:cubicBezTo>
                    <a:pt x="109" y="263"/>
                    <a:pt x="101" y="261"/>
                    <a:pt x="96" y="259"/>
                  </a:cubicBezTo>
                  <a:cubicBezTo>
                    <a:pt x="95" y="259"/>
                    <a:pt x="95" y="259"/>
                    <a:pt x="94" y="258"/>
                  </a:cubicBezTo>
                  <a:cubicBezTo>
                    <a:pt x="96" y="257"/>
                    <a:pt x="99" y="256"/>
                    <a:pt x="103" y="255"/>
                  </a:cubicBezTo>
                  <a:cubicBezTo>
                    <a:pt x="122" y="250"/>
                    <a:pt x="161" y="246"/>
                    <a:pt x="204" y="246"/>
                  </a:cubicBezTo>
                  <a:cubicBezTo>
                    <a:pt x="238" y="246"/>
                    <a:pt x="268" y="248"/>
                    <a:pt x="289" y="252"/>
                  </a:cubicBezTo>
                  <a:close/>
                </a:path>
              </a:pathLst>
            </a:custGeom>
            <a:solidFill>
              <a:schemeClr val="tx2"/>
            </a:solidFill>
            <a:ln w="9525">
              <a:noFill/>
              <a:round/>
              <a:headEnd/>
              <a:tailEnd/>
            </a:ln>
          </p:spPr>
          <p:txBody>
            <a:bodyPr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sv-SE" sz="1400" b="0" i="0" u="none" strike="noStrike" kern="1200" cap="none" spc="0" normalizeH="0" baseline="0" noProof="0">
                <a:ln>
                  <a:noFill/>
                </a:ln>
                <a:solidFill>
                  <a:srgbClr val="575A5B"/>
                </a:solidFill>
                <a:effectLst/>
                <a:uLnTx/>
                <a:uFillTx/>
                <a:ea typeface="+mn-ea"/>
                <a:cs typeface="+mn-cs"/>
              </a:endParaRPr>
            </a:p>
          </p:txBody>
        </p:sp>
        <p:sp>
          <p:nvSpPr>
            <p:cNvPr id="252" name="Text Box 22">
              <a:extLst>
                <a:ext uri="{FF2B5EF4-FFF2-40B4-BE49-F238E27FC236}">
                  <a16:creationId xmlns:a16="http://schemas.microsoft.com/office/drawing/2014/main" id="{44192061-9807-4788-A816-60BC6630872F}"/>
                </a:ext>
              </a:extLst>
            </p:cNvPr>
            <p:cNvSpPr txBox="1">
              <a:spLocks noChangeAspect="1" noChangeArrowheads="1"/>
            </p:cNvSpPr>
            <p:nvPr/>
          </p:nvSpPr>
          <p:spPr bwMode="auto">
            <a:xfrm>
              <a:off x="10643301" y="3027310"/>
              <a:ext cx="216692" cy="60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50000"/>
                </a:spcBef>
                <a:spcAft>
                  <a:spcPct val="0"/>
                </a:spcAft>
                <a:defRPr sz="2000">
                  <a:solidFill>
                    <a:schemeClr val="tx1"/>
                  </a:solidFill>
                  <a:latin typeface="Arial" pitchFamily="34" charset="0"/>
                </a:defRPr>
              </a:lvl6pPr>
              <a:lvl7pPr marL="2971800" indent="-228600" eaLnBrk="0" fontAlgn="base" hangingPunct="0">
                <a:spcBef>
                  <a:spcPct val="50000"/>
                </a:spcBef>
                <a:spcAft>
                  <a:spcPct val="0"/>
                </a:spcAft>
                <a:defRPr sz="2000">
                  <a:solidFill>
                    <a:schemeClr val="tx1"/>
                  </a:solidFill>
                  <a:latin typeface="Arial" pitchFamily="34" charset="0"/>
                </a:defRPr>
              </a:lvl7pPr>
              <a:lvl8pPr marL="3429000" indent="-228600" eaLnBrk="0" fontAlgn="base" hangingPunct="0">
                <a:spcBef>
                  <a:spcPct val="50000"/>
                </a:spcBef>
                <a:spcAft>
                  <a:spcPct val="0"/>
                </a:spcAft>
                <a:defRPr sz="2000">
                  <a:solidFill>
                    <a:schemeClr val="tx1"/>
                  </a:solidFill>
                  <a:latin typeface="Arial" pitchFamily="34" charset="0"/>
                </a:defRPr>
              </a:lvl8pPr>
              <a:lvl9pPr marL="3886200" indent="-228600" eaLnBrk="0" fontAlgn="base" hangingPunct="0">
                <a:spcBef>
                  <a:spcPct val="50000"/>
                </a:spcBef>
                <a:spcAft>
                  <a:spcPct val="0"/>
                </a:spcAft>
                <a:defRPr sz="2000">
                  <a:solidFill>
                    <a:schemeClr val="tx1"/>
                  </a:solidFill>
                  <a:latin typeface="Arial" pitchFamily="34" charset="0"/>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altLang="sv-SE" sz="400" b="0" i="0" u="none" strike="noStrike" kern="1200" cap="none" spc="0" normalizeH="0" baseline="0" noProof="0">
                  <a:ln>
                    <a:noFill/>
                  </a:ln>
                  <a:solidFill>
                    <a:srgbClr val="575A5B"/>
                  </a:solidFill>
                  <a:effectLst/>
                  <a:uLnTx/>
                  <a:uFillTx/>
                  <a:latin typeface="+mn-lt"/>
                  <a:ea typeface="+mn-ea"/>
                  <a:cs typeface="+mn-cs"/>
                </a:rPr>
                <a:t>UDM</a:t>
              </a:r>
              <a:endParaRPr kumimoji="0" lang="sv-SE" altLang="sv-SE" sz="400" b="0" i="0" u="none" strike="noStrike" kern="1200" cap="none" spc="0" normalizeH="0" baseline="0" noProof="0">
                <a:ln>
                  <a:noFill/>
                </a:ln>
                <a:solidFill>
                  <a:srgbClr val="575A5B"/>
                </a:solidFill>
                <a:effectLst/>
                <a:uLnTx/>
                <a:uFillTx/>
                <a:latin typeface="+mn-lt"/>
                <a:ea typeface="+mn-ea"/>
                <a:cs typeface="+mn-cs"/>
              </a:endParaRPr>
            </a:p>
          </p:txBody>
        </p:sp>
      </p:grpSp>
      <p:sp>
        <p:nvSpPr>
          <p:cNvPr id="253" name="Left-Right Arrow 212">
            <a:extLst>
              <a:ext uri="{FF2B5EF4-FFF2-40B4-BE49-F238E27FC236}">
                <a16:creationId xmlns:a16="http://schemas.microsoft.com/office/drawing/2014/main" id="{F7AFA203-C085-4FEC-8B14-ACA936B99B8C}"/>
              </a:ext>
            </a:extLst>
          </p:cNvPr>
          <p:cNvSpPr/>
          <p:nvPr/>
        </p:nvSpPr>
        <p:spPr bwMode="auto">
          <a:xfrm>
            <a:off x="10292175" y="3011755"/>
            <a:ext cx="229804" cy="132026"/>
          </a:xfrm>
          <a:prstGeom prst="leftRightArrow">
            <a:avLst/>
          </a:prstGeom>
          <a:noFill/>
          <a:ln w="12700" cap="flat" cmpd="sng" algn="ctr">
            <a:solidFill>
              <a:srgbClr val="002060"/>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sv-SE" sz="1400" b="0" i="0" u="none" strike="noStrike" kern="1200" cap="none" spc="0" normalizeH="0" baseline="0" noProof="0">
              <a:ln>
                <a:noFill/>
              </a:ln>
              <a:solidFill>
                <a:srgbClr val="575A5B"/>
              </a:solidFill>
              <a:effectLst/>
              <a:uLnTx/>
              <a:uFillTx/>
              <a:ea typeface="+mn-ea"/>
              <a:cs typeface="+mn-cs"/>
            </a:endParaRPr>
          </a:p>
        </p:txBody>
      </p:sp>
      <p:sp>
        <p:nvSpPr>
          <p:cNvPr id="254" name="Left-Right Arrow 213">
            <a:extLst>
              <a:ext uri="{FF2B5EF4-FFF2-40B4-BE49-F238E27FC236}">
                <a16:creationId xmlns:a16="http://schemas.microsoft.com/office/drawing/2014/main" id="{9DB6CE96-8EDB-4039-A815-C972FD05C9E5}"/>
              </a:ext>
            </a:extLst>
          </p:cNvPr>
          <p:cNvSpPr/>
          <p:nvPr/>
        </p:nvSpPr>
        <p:spPr bwMode="auto">
          <a:xfrm>
            <a:off x="10991676" y="2988924"/>
            <a:ext cx="229804" cy="132026"/>
          </a:xfrm>
          <a:prstGeom prst="leftRightArrow">
            <a:avLst/>
          </a:prstGeom>
          <a:noFill/>
          <a:ln w="12700" cap="flat" cmpd="sng" algn="ctr">
            <a:solidFill>
              <a:srgbClr val="002060"/>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sv-SE" sz="1400" b="0" i="0" u="none" strike="noStrike" kern="1200" cap="none" spc="0" normalizeH="0" baseline="0" noProof="0">
              <a:ln>
                <a:noFill/>
              </a:ln>
              <a:solidFill>
                <a:srgbClr val="575A5B"/>
              </a:solidFill>
              <a:effectLst/>
              <a:uLnTx/>
              <a:uFillTx/>
              <a:ea typeface="+mn-ea"/>
              <a:cs typeface="+mn-cs"/>
            </a:endParaRPr>
          </a:p>
        </p:txBody>
      </p:sp>
      <p:sp>
        <p:nvSpPr>
          <p:cNvPr id="256" name="Oval 255">
            <a:extLst>
              <a:ext uri="{FF2B5EF4-FFF2-40B4-BE49-F238E27FC236}">
                <a16:creationId xmlns:a16="http://schemas.microsoft.com/office/drawing/2014/main" id="{2D04FEE4-6969-4174-B555-8DCD6CDA0FB1}"/>
              </a:ext>
            </a:extLst>
          </p:cNvPr>
          <p:cNvSpPr/>
          <p:nvPr/>
        </p:nvSpPr>
        <p:spPr bwMode="auto">
          <a:xfrm>
            <a:off x="11198395" y="4012558"/>
            <a:ext cx="114902" cy="108719"/>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400" b="0" i="0" u="none" strike="noStrike" kern="1200" cap="none" spc="0" normalizeH="0" baseline="0" noProof="0">
              <a:ln>
                <a:noFill/>
              </a:ln>
              <a:solidFill>
                <a:srgbClr val="575A5B"/>
              </a:solidFill>
              <a:effectLst/>
              <a:uLnTx/>
              <a:uFillTx/>
              <a:ea typeface="+mn-ea"/>
              <a:cs typeface="+mn-cs"/>
            </a:endParaRPr>
          </a:p>
        </p:txBody>
      </p:sp>
      <p:sp>
        <p:nvSpPr>
          <p:cNvPr id="257" name="Oval 256">
            <a:extLst>
              <a:ext uri="{FF2B5EF4-FFF2-40B4-BE49-F238E27FC236}">
                <a16:creationId xmlns:a16="http://schemas.microsoft.com/office/drawing/2014/main" id="{5E01A809-70F0-478E-8FB2-92F9627E0ACB}"/>
              </a:ext>
            </a:extLst>
          </p:cNvPr>
          <p:cNvSpPr/>
          <p:nvPr/>
        </p:nvSpPr>
        <p:spPr bwMode="auto">
          <a:xfrm>
            <a:off x="11697609" y="4217459"/>
            <a:ext cx="114902" cy="108719"/>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400" b="0" i="0" u="none" strike="noStrike" kern="1200" cap="none" spc="0" normalizeH="0" baseline="0" noProof="0">
              <a:ln>
                <a:noFill/>
              </a:ln>
              <a:solidFill>
                <a:srgbClr val="575A5B"/>
              </a:solidFill>
              <a:effectLst/>
              <a:uLnTx/>
              <a:uFillTx/>
              <a:ea typeface="+mn-ea"/>
              <a:cs typeface="+mn-cs"/>
            </a:endParaRPr>
          </a:p>
        </p:txBody>
      </p:sp>
      <p:sp>
        <p:nvSpPr>
          <p:cNvPr id="258" name="Oval 257">
            <a:extLst>
              <a:ext uri="{FF2B5EF4-FFF2-40B4-BE49-F238E27FC236}">
                <a16:creationId xmlns:a16="http://schemas.microsoft.com/office/drawing/2014/main" id="{CFD494ED-1F43-44B6-84CE-C1F7CAA9E2A3}"/>
              </a:ext>
            </a:extLst>
          </p:cNvPr>
          <p:cNvSpPr/>
          <p:nvPr/>
        </p:nvSpPr>
        <p:spPr bwMode="auto">
          <a:xfrm>
            <a:off x="11184590" y="4493078"/>
            <a:ext cx="114902" cy="108719"/>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400" b="0" i="0" u="none" strike="noStrike" kern="1200" cap="none" spc="0" normalizeH="0" baseline="0" noProof="0">
              <a:ln>
                <a:noFill/>
              </a:ln>
              <a:solidFill>
                <a:srgbClr val="575A5B"/>
              </a:solidFill>
              <a:effectLst/>
              <a:uLnTx/>
              <a:uFillTx/>
              <a:ea typeface="+mn-ea"/>
              <a:cs typeface="+mn-cs"/>
            </a:endParaRPr>
          </a:p>
        </p:txBody>
      </p:sp>
      <p:sp>
        <p:nvSpPr>
          <p:cNvPr id="259" name="Oval 258">
            <a:extLst>
              <a:ext uri="{FF2B5EF4-FFF2-40B4-BE49-F238E27FC236}">
                <a16:creationId xmlns:a16="http://schemas.microsoft.com/office/drawing/2014/main" id="{3421162D-4DAB-4A56-97D1-5BD01FF0F14B}"/>
              </a:ext>
            </a:extLst>
          </p:cNvPr>
          <p:cNvSpPr/>
          <p:nvPr/>
        </p:nvSpPr>
        <p:spPr bwMode="auto">
          <a:xfrm>
            <a:off x="11352904" y="3152214"/>
            <a:ext cx="114902" cy="108719"/>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400" b="0" i="0" u="none" strike="noStrike" kern="1200" cap="none" spc="0" normalizeH="0" baseline="0" noProof="0">
              <a:ln>
                <a:noFill/>
              </a:ln>
              <a:solidFill>
                <a:srgbClr val="575A5B"/>
              </a:solidFill>
              <a:effectLst/>
              <a:uLnTx/>
              <a:uFillTx/>
              <a:ea typeface="+mn-ea"/>
              <a:cs typeface="+mn-cs"/>
            </a:endParaRPr>
          </a:p>
        </p:txBody>
      </p:sp>
      <p:sp>
        <p:nvSpPr>
          <p:cNvPr id="260" name="Oval 259">
            <a:extLst>
              <a:ext uri="{FF2B5EF4-FFF2-40B4-BE49-F238E27FC236}">
                <a16:creationId xmlns:a16="http://schemas.microsoft.com/office/drawing/2014/main" id="{0616D89C-0840-4F98-8A4D-F89735EFB678}"/>
              </a:ext>
            </a:extLst>
          </p:cNvPr>
          <p:cNvSpPr/>
          <p:nvPr/>
        </p:nvSpPr>
        <p:spPr bwMode="auto">
          <a:xfrm>
            <a:off x="10177935" y="3985723"/>
            <a:ext cx="114902" cy="108719"/>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400" b="0" i="0" u="none" strike="noStrike" kern="1200" cap="none" spc="0" normalizeH="0" baseline="0" noProof="0">
              <a:ln>
                <a:noFill/>
              </a:ln>
              <a:solidFill>
                <a:srgbClr val="575A5B"/>
              </a:solidFill>
              <a:effectLst/>
              <a:uLnTx/>
              <a:uFillTx/>
              <a:ea typeface="+mn-ea"/>
              <a:cs typeface="+mn-cs"/>
            </a:endParaRPr>
          </a:p>
        </p:txBody>
      </p:sp>
      <p:sp>
        <p:nvSpPr>
          <p:cNvPr id="261" name="Oval 260">
            <a:extLst>
              <a:ext uri="{FF2B5EF4-FFF2-40B4-BE49-F238E27FC236}">
                <a16:creationId xmlns:a16="http://schemas.microsoft.com/office/drawing/2014/main" id="{32A31FF7-E0B6-4C70-8621-58F39AFD195F}"/>
              </a:ext>
            </a:extLst>
          </p:cNvPr>
          <p:cNvSpPr/>
          <p:nvPr/>
        </p:nvSpPr>
        <p:spPr bwMode="auto">
          <a:xfrm>
            <a:off x="9871530" y="3115974"/>
            <a:ext cx="114902" cy="108719"/>
          </a:xfrm>
          <a:prstGeom prst="ellipse">
            <a:avLst/>
          </a:prstGeom>
          <a:solidFill>
            <a:schemeClr val="accent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400" b="0" i="0" u="none" strike="noStrike" kern="1200" cap="none" spc="0" normalizeH="0" baseline="0" noProof="0">
              <a:ln>
                <a:noFill/>
              </a:ln>
              <a:solidFill>
                <a:srgbClr val="575A5B"/>
              </a:solidFill>
              <a:effectLst/>
              <a:uLnTx/>
              <a:uFillTx/>
              <a:ea typeface="+mn-ea"/>
              <a:cs typeface="+mn-cs"/>
            </a:endParaRPr>
          </a:p>
        </p:txBody>
      </p:sp>
      <p:sp>
        <p:nvSpPr>
          <p:cNvPr id="262" name="Rectangle 255">
            <a:extLst>
              <a:ext uri="{FF2B5EF4-FFF2-40B4-BE49-F238E27FC236}">
                <a16:creationId xmlns:a16="http://schemas.microsoft.com/office/drawing/2014/main" id="{D3EAE714-C513-448D-A9A2-44AC72654058}"/>
              </a:ext>
            </a:extLst>
          </p:cNvPr>
          <p:cNvSpPr>
            <a:spLocks noChangeArrowheads="1"/>
          </p:cNvSpPr>
          <p:nvPr/>
        </p:nvSpPr>
        <p:spPr bwMode="auto">
          <a:xfrm>
            <a:off x="9691373" y="2369472"/>
            <a:ext cx="8616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72000" rIns="72000">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50000"/>
              </a:spcBef>
              <a:spcAft>
                <a:spcPct val="0"/>
              </a:spcAft>
              <a:defRPr sz="2000">
                <a:solidFill>
                  <a:schemeClr val="tx1"/>
                </a:solidFill>
                <a:latin typeface="Arial" pitchFamily="34" charset="0"/>
              </a:defRPr>
            </a:lvl6pPr>
            <a:lvl7pPr marL="2971800" indent="-228600" eaLnBrk="0" fontAlgn="base" hangingPunct="0">
              <a:spcBef>
                <a:spcPct val="50000"/>
              </a:spcBef>
              <a:spcAft>
                <a:spcPct val="0"/>
              </a:spcAft>
              <a:defRPr sz="2000">
                <a:solidFill>
                  <a:schemeClr val="tx1"/>
                </a:solidFill>
                <a:latin typeface="Arial" pitchFamily="34" charset="0"/>
              </a:defRPr>
            </a:lvl7pPr>
            <a:lvl8pPr marL="3429000" indent="-228600" eaLnBrk="0" fontAlgn="base" hangingPunct="0">
              <a:spcBef>
                <a:spcPct val="50000"/>
              </a:spcBef>
              <a:spcAft>
                <a:spcPct val="0"/>
              </a:spcAft>
              <a:defRPr sz="2000">
                <a:solidFill>
                  <a:schemeClr val="tx1"/>
                </a:solidFill>
                <a:latin typeface="Arial" pitchFamily="34" charset="0"/>
              </a:defRPr>
            </a:lvl8pPr>
            <a:lvl9pPr marL="3886200" indent="-228600" eaLnBrk="0" fontAlgn="base" hangingPunct="0">
              <a:spcBef>
                <a:spcPct val="50000"/>
              </a:spcBef>
              <a:spcAft>
                <a:spcPct val="0"/>
              </a:spcAft>
              <a:defRPr sz="2000">
                <a:solidFill>
                  <a:schemeClr val="tx1"/>
                </a:solidFill>
                <a:latin typeface="Arial"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sv-SE" altLang="sv-SE" sz="1000" b="0" i="0" u="none" strike="noStrike" kern="1200" cap="none" spc="0" normalizeH="0" baseline="0" noProof="0">
                <a:ln>
                  <a:noFill/>
                </a:ln>
                <a:solidFill>
                  <a:srgbClr val="575A5B"/>
                </a:solidFill>
                <a:effectLst/>
                <a:uLnTx/>
                <a:uFillTx/>
                <a:latin typeface="+mn-lt"/>
                <a:ea typeface="+mn-ea"/>
                <a:cs typeface="+mn-cs"/>
              </a:rPr>
              <a:t>CN #1: MBB</a:t>
            </a:r>
            <a:br>
              <a:rPr kumimoji="0" lang="sv-SE" altLang="sv-SE" sz="1000" b="0" i="0" u="none" strike="noStrike" kern="1200" cap="none" spc="0" normalizeH="0" baseline="0" noProof="0">
                <a:ln>
                  <a:noFill/>
                </a:ln>
                <a:solidFill>
                  <a:srgbClr val="575A5B"/>
                </a:solidFill>
                <a:effectLst/>
                <a:uLnTx/>
                <a:uFillTx/>
                <a:latin typeface="+mn-lt"/>
                <a:ea typeface="+mn-ea"/>
                <a:cs typeface="+mn-cs"/>
              </a:rPr>
            </a:br>
            <a:r>
              <a:rPr kumimoji="0" lang="sv-SE" altLang="sv-SE" sz="1000" b="0" i="0" u="none" strike="noStrike" kern="1200" cap="none" spc="0" normalizeH="0" baseline="0" noProof="0">
                <a:ln>
                  <a:noFill/>
                </a:ln>
                <a:solidFill>
                  <a:srgbClr val="575A5B"/>
                </a:solidFill>
                <a:effectLst/>
                <a:uLnTx/>
                <a:uFillTx/>
                <a:latin typeface="+mn-lt"/>
                <a:ea typeface="+mn-ea"/>
                <a:cs typeface="+mn-cs"/>
              </a:rPr>
              <a:t>S-NSSAI #1</a:t>
            </a:r>
            <a:endParaRPr kumimoji="0" lang="en-US" altLang="sv-SE" sz="1000" b="0" i="0" u="none" strike="noStrike" kern="1200" cap="none" spc="0" normalizeH="0" baseline="0" noProof="0">
              <a:ln>
                <a:noFill/>
              </a:ln>
              <a:solidFill>
                <a:srgbClr val="575A5B"/>
              </a:solidFill>
              <a:effectLst/>
              <a:uLnTx/>
              <a:uFillTx/>
              <a:latin typeface="+mn-lt"/>
              <a:ea typeface="+mn-ea"/>
              <a:cs typeface="+mn-cs"/>
            </a:endParaRPr>
          </a:p>
        </p:txBody>
      </p:sp>
      <p:sp>
        <p:nvSpPr>
          <p:cNvPr id="263" name="Rectangle 255">
            <a:extLst>
              <a:ext uri="{FF2B5EF4-FFF2-40B4-BE49-F238E27FC236}">
                <a16:creationId xmlns:a16="http://schemas.microsoft.com/office/drawing/2014/main" id="{35E8EC13-2DCD-4144-8E2A-6CA53EF7A1B7}"/>
              </a:ext>
            </a:extLst>
          </p:cNvPr>
          <p:cNvSpPr>
            <a:spLocks noChangeArrowheads="1"/>
          </p:cNvSpPr>
          <p:nvPr/>
        </p:nvSpPr>
        <p:spPr bwMode="auto">
          <a:xfrm>
            <a:off x="10968041" y="2343306"/>
            <a:ext cx="8330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72000" rIns="72000">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50000"/>
              </a:spcBef>
              <a:spcAft>
                <a:spcPct val="0"/>
              </a:spcAft>
              <a:defRPr sz="2000">
                <a:solidFill>
                  <a:schemeClr val="tx1"/>
                </a:solidFill>
                <a:latin typeface="Arial" pitchFamily="34" charset="0"/>
              </a:defRPr>
            </a:lvl6pPr>
            <a:lvl7pPr marL="2971800" indent="-228600" eaLnBrk="0" fontAlgn="base" hangingPunct="0">
              <a:spcBef>
                <a:spcPct val="50000"/>
              </a:spcBef>
              <a:spcAft>
                <a:spcPct val="0"/>
              </a:spcAft>
              <a:defRPr sz="2000">
                <a:solidFill>
                  <a:schemeClr val="tx1"/>
                </a:solidFill>
                <a:latin typeface="Arial" pitchFamily="34" charset="0"/>
              </a:defRPr>
            </a:lvl7pPr>
            <a:lvl8pPr marL="3429000" indent="-228600" eaLnBrk="0" fontAlgn="base" hangingPunct="0">
              <a:spcBef>
                <a:spcPct val="50000"/>
              </a:spcBef>
              <a:spcAft>
                <a:spcPct val="0"/>
              </a:spcAft>
              <a:defRPr sz="2000">
                <a:solidFill>
                  <a:schemeClr val="tx1"/>
                </a:solidFill>
                <a:latin typeface="Arial" pitchFamily="34" charset="0"/>
              </a:defRPr>
            </a:lvl8pPr>
            <a:lvl9pPr marL="3886200" indent="-228600" eaLnBrk="0" fontAlgn="base" hangingPunct="0">
              <a:spcBef>
                <a:spcPct val="50000"/>
              </a:spcBef>
              <a:spcAft>
                <a:spcPct val="0"/>
              </a:spcAft>
              <a:defRPr sz="2000">
                <a:solidFill>
                  <a:schemeClr val="tx1"/>
                </a:solidFill>
                <a:latin typeface="Arial"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sv-SE" altLang="sv-SE" sz="1000" b="0" i="0" u="none" strike="noStrike" kern="1200" cap="none" spc="0" normalizeH="0" baseline="0" noProof="0">
                <a:ln>
                  <a:noFill/>
                </a:ln>
                <a:solidFill>
                  <a:srgbClr val="575A5B"/>
                </a:solidFill>
                <a:effectLst/>
                <a:uLnTx/>
                <a:uFillTx/>
                <a:latin typeface="+mn-lt"/>
                <a:ea typeface="+mn-ea"/>
                <a:cs typeface="+mn-cs"/>
              </a:rPr>
              <a:t>CN #2: </a:t>
            </a:r>
            <a:r>
              <a:rPr kumimoji="0" lang="sv-SE" altLang="sv-SE" sz="1000" b="0" i="0" u="none" strike="noStrike" kern="1200" cap="none" spc="0" normalizeH="0" baseline="0" noProof="0" err="1">
                <a:ln>
                  <a:noFill/>
                </a:ln>
                <a:solidFill>
                  <a:srgbClr val="575A5B"/>
                </a:solidFill>
                <a:effectLst/>
                <a:uLnTx/>
                <a:uFillTx/>
                <a:latin typeface="+mn-lt"/>
                <a:ea typeface="+mn-ea"/>
                <a:cs typeface="+mn-cs"/>
              </a:rPr>
              <a:t>IoT</a:t>
            </a:r>
            <a:br>
              <a:rPr kumimoji="0" lang="sv-SE" altLang="sv-SE" sz="1000" b="0" i="0" u="none" strike="noStrike" kern="1200" cap="none" spc="0" normalizeH="0" baseline="0" noProof="0">
                <a:ln>
                  <a:noFill/>
                </a:ln>
                <a:solidFill>
                  <a:srgbClr val="575A5B"/>
                </a:solidFill>
                <a:effectLst/>
                <a:uLnTx/>
                <a:uFillTx/>
                <a:latin typeface="+mn-lt"/>
                <a:ea typeface="+mn-ea"/>
                <a:cs typeface="+mn-cs"/>
              </a:rPr>
            </a:br>
            <a:r>
              <a:rPr kumimoji="0" lang="sv-SE" altLang="sv-SE" sz="1000" b="0" i="0" u="none" strike="noStrike" kern="1200" cap="none" spc="0" normalizeH="0" baseline="0" noProof="0">
                <a:ln>
                  <a:noFill/>
                </a:ln>
                <a:solidFill>
                  <a:srgbClr val="575A5B"/>
                </a:solidFill>
                <a:effectLst/>
                <a:uLnTx/>
                <a:uFillTx/>
                <a:latin typeface="+mn-lt"/>
                <a:ea typeface="+mn-ea"/>
                <a:cs typeface="+mn-cs"/>
              </a:rPr>
              <a:t>S-NSSAI #2</a:t>
            </a:r>
            <a:endParaRPr kumimoji="0" lang="en-US" altLang="sv-SE" sz="1000" b="0" i="0" u="none" strike="noStrike" kern="1200" cap="none" spc="0" normalizeH="0" baseline="0" noProof="0">
              <a:ln>
                <a:noFill/>
              </a:ln>
              <a:solidFill>
                <a:srgbClr val="575A5B"/>
              </a:solidFill>
              <a:effectLst/>
              <a:uLnTx/>
              <a:uFillTx/>
              <a:latin typeface="+mn-lt"/>
              <a:ea typeface="+mn-ea"/>
              <a:cs typeface="+mn-cs"/>
            </a:endParaRPr>
          </a:p>
        </p:txBody>
      </p:sp>
      <p:sp>
        <p:nvSpPr>
          <p:cNvPr id="282" name="Oval 281">
            <a:extLst>
              <a:ext uri="{FF2B5EF4-FFF2-40B4-BE49-F238E27FC236}">
                <a16:creationId xmlns:a16="http://schemas.microsoft.com/office/drawing/2014/main" id="{F8C21DD9-1745-4640-9675-6D09450A1E16}"/>
              </a:ext>
            </a:extLst>
          </p:cNvPr>
          <p:cNvSpPr/>
          <p:nvPr/>
        </p:nvSpPr>
        <p:spPr bwMode="auto">
          <a:xfrm>
            <a:off x="11078339" y="4016512"/>
            <a:ext cx="114902" cy="108719"/>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400" b="0" i="0" u="none" strike="noStrike" kern="1200" cap="none" spc="0" normalizeH="0" baseline="0" noProof="0">
              <a:ln>
                <a:noFill/>
              </a:ln>
              <a:solidFill>
                <a:srgbClr val="575A5B"/>
              </a:solidFill>
              <a:effectLst/>
              <a:uLnTx/>
              <a:uFillTx/>
              <a:ea typeface="+mn-ea"/>
              <a:cs typeface="+mn-cs"/>
            </a:endParaRPr>
          </a:p>
        </p:txBody>
      </p:sp>
      <p:sp>
        <p:nvSpPr>
          <p:cNvPr id="283" name="Oval 282">
            <a:extLst>
              <a:ext uri="{FF2B5EF4-FFF2-40B4-BE49-F238E27FC236}">
                <a16:creationId xmlns:a16="http://schemas.microsoft.com/office/drawing/2014/main" id="{92CA331D-0DCE-46EE-8DC6-B1404197C548}"/>
              </a:ext>
            </a:extLst>
          </p:cNvPr>
          <p:cNvSpPr/>
          <p:nvPr/>
        </p:nvSpPr>
        <p:spPr bwMode="auto">
          <a:xfrm>
            <a:off x="11662484" y="3095696"/>
            <a:ext cx="114902" cy="108719"/>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400" b="0" i="0" u="none" strike="noStrike" kern="1200" cap="none" spc="0" normalizeH="0" baseline="0" noProof="0">
              <a:ln>
                <a:noFill/>
              </a:ln>
              <a:solidFill>
                <a:srgbClr val="575A5B"/>
              </a:solidFill>
              <a:effectLst/>
              <a:uLnTx/>
              <a:uFillTx/>
              <a:ea typeface="+mn-ea"/>
              <a:cs typeface="+mn-cs"/>
            </a:endParaRPr>
          </a:p>
        </p:txBody>
      </p:sp>
      <p:sp>
        <p:nvSpPr>
          <p:cNvPr id="188" name="Rectangle 255">
            <a:extLst>
              <a:ext uri="{FF2B5EF4-FFF2-40B4-BE49-F238E27FC236}">
                <a16:creationId xmlns:a16="http://schemas.microsoft.com/office/drawing/2014/main" id="{DBA33034-8458-4CDD-9FB3-139AA9AF83C9}"/>
              </a:ext>
            </a:extLst>
          </p:cNvPr>
          <p:cNvSpPr>
            <a:spLocks noChangeArrowheads="1"/>
          </p:cNvSpPr>
          <p:nvPr/>
        </p:nvSpPr>
        <p:spPr bwMode="auto">
          <a:xfrm>
            <a:off x="7973031" y="3225480"/>
            <a:ext cx="76376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72000" rIns="72000">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50000"/>
              </a:spcBef>
              <a:spcAft>
                <a:spcPct val="0"/>
              </a:spcAft>
              <a:defRPr sz="2000">
                <a:solidFill>
                  <a:schemeClr val="tx1"/>
                </a:solidFill>
                <a:latin typeface="Arial" pitchFamily="34" charset="0"/>
              </a:defRPr>
            </a:lvl6pPr>
            <a:lvl7pPr marL="2971800" indent="-228600" eaLnBrk="0" fontAlgn="base" hangingPunct="0">
              <a:spcBef>
                <a:spcPct val="50000"/>
              </a:spcBef>
              <a:spcAft>
                <a:spcPct val="0"/>
              </a:spcAft>
              <a:defRPr sz="2000">
                <a:solidFill>
                  <a:schemeClr val="tx1"/>
                </a:solidFill>
                <a:latin typeface="Arial" pitchFamily="34" charset="0"/>
              </a:defRPr>
            </a:lvl7pPr>
            <a:lvl8pPr marL="3429000" indent="-228600" eaLnBrk="0" fontAlgn="base" hangingPunct="0">
              <a:spcBef>
                <a:spcPct val="50000"/>
              </a:spcBef>
              <a:spcAft>
                <a:spcPct val="0"/>
              </a:spcAft>
              <a:defRPr sz="2000">
                <a:solidFill>
                  <a:schemeClr val="tx1"/>
                </a:solidFill>
                <a:latin typeface="Arial" pitchFamily="34" charset="0"/>
              </a:defRPr>
            </a:lvl8pPr>
            <a:lvl9pPr marL="3886200" indent="-228600" eaLnBrk="0" fontAlgn="base" hangingPunct="0">
              <a:spcBef>
                <a:spcPct val="50000"/>
              </a:spcBef>
              <a:spcAft>
                <a:spcPct val="0"/>
              </a:spcAft>
              <a:defRPr sz="2000">
                <a:solidFill>
                  <a:schemeClr val="tx1"/>
                </a:solidFill>
                <a:latin typeface="Arial"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sv-SE" sz="700" b="0" i="0" u="none" strike="noStrike" kern="1200" cap="none" spc="0" normalizeH="0" baseline="0" noProof="0">
                <a:ln>
                  <a:noFill/>
                </a:ln>
                <a:solidFill>
                  <a:srgbClr val="575A5B"/>
                </a:solidFill>
                <a:effectLst/>
                <a:uLnTx/>
                <a:uFillTx/>
                <a:latin typeface="+mn-lt"/>
                <a:ea typeface="+mn-ea"/>
                <a:cs typeface="+mn-cs"/>
              </a:rPr>
              <a:t>UE Usage Type 1 &amp; 2</a:t>
            </a:r>
          </a:p>
        </p:txBody>
      </p:sp>
      <p:sp>
        <p:nvSpPr>
          <p:cNvPr id="13" name="Title 12">
            <a:extLst>
              <a:ext uri="{FF2B5EF4-FFF2-40B4-BE49-F238E27FC236}">
                <a16:creationId xmlns:a16="http://schemas.microsoft.com/office/drawing/2014/main" id="{F91FC416-FA07-4E3D-A45A-9A2F1A9B0679}"/>
              </a:ext>
            </a:extLst>
          </p:cNvPr>
          <p:cNvSpPr>
            <a:spLocks noGrp="1"/>
          </p:cNvSpPr>
          <p:nvPr>
            <p:ph type="title"/>
          </p:nvPr>
        </p:nvSpPr>
        <p:spPr>
          <a:xfrm>
            <a:off x="479425" y="476250"/>
            <a:ext cx="10189674" cy="1081088"/>
          </a:xfrm>
        </p:spPr>
        <p:txBody>
          <a:bodyPr/>
          <a:lstStyle/>
          <a:p>
            <a:r>
              <a:rPr lang="en-US"/>
              <a:t>Basic mechanism for steering traffic in the network </a:t>
            </a:r>
          </a:p>
        </p:txBody>
      </p:sp>
      <p:grpSp>
        <p:nvGrpSpPr>
          <p:cNvPr id="4" name="Group 3">
            <a:extLst>
              <a:ext uri="{FF2B5EF4-FFF2-40B4-BE49-F238E27FC236}">
                <a16:creationId xmlns:a16="http://schemas.microsoft.com/office/drawing/2014/main" id="{C7E5D48E-E5D6-45BE-8491-67CFEF7EF710}"/>
              </a:ext>
            </a:extLst>
          </p:cNvPr>
          <p:cNvGrpSpPr/>
          <p:nvPr/>
        </p:nvGrpSpPr>
        <p:grpSpPr>
          <a:xfrm>
            <a:off x="601471" y="1326949"/>
            <a:ext cx="10068904" cy="371611"/>
            <a:chOff x="610497" y="1308967"/>
            <a:chExt cx="10068904" cy="371611"/>
          </a:xfrm>
        </p:grpSpPr>
        <p:sp>
          <p:nvSpPr>
            <p:cNvPr id="2" name="Oval 1">
              <a:extLst>
                <a:ext uri="{FF2B5EF4-FFF2-40B4-BE49-F238E27FC236}">
                  <a16:creationId xmlns:a16="http://schemas.microsoft.com/office/drawing/2014/main" id="{E3BA73F1-4D19-4A4D-94E7-3E6C3255C2A6}"/>
                </a:ext>
              </a:extLst>
            </p:cNvPr>
            <p:cNvSpPr/>
            <p:nvPr/>
          </p:nvSpPr>
          <p:spPr bwMode="auto">
            <a:xfrm>
              <a:off x="610497" y="1310186"/>
              <a:ext cx="428609" cy="334314"/>
            </a:xfrm>
            <a:prstGeom prst="ellipse">
              <a:avLst/>
            </a:prstGeom>
            <a:solidFill>
              <a:schemeClr val="accent1"/>
            </a:solidFill>
            <a:ln w="3175"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algn="ctr" defTabSz="914400" rtl="0" eaLnBrk="1" fontAlgn="base" latinLnBrk="0" hangingPunct="1">
                <a:lnSpc>
                  <a:spcPct val="100000"/>
                </a:lnSpc>
                <a:spcBef>
                  <a:spcPts val="300"/>
                </a:spcBef>
                <a:spcAft>
                  <a:spcPct val="0"/>
                </a:spcAft>
                <a:buClrTx/>
                <a:buSzTx/>
                <a:tabLst/>
              </a:pPr>
              <a:r>
                <a:rPr kumimoji="0" lang="en-US" sz="1000" b="0" i="0" u="none" strike="noStrike" cap="none" normalizeH="0" baseline="0">
                  <a:ln>
                    <a:noFill/>
                  </a:ln>
                  <a:solidFill>
                    <a:schemeClr val="bg1"/>
                  </a:solidFill>
                  <a:effectLst/>
                  <a:latin typeface="+mn-lt"/>
                </a:rPr>
                <a:t>5GS</a:t>
              </a:r>
              <a:endParaRPr kumimoji="0" lang="en-150" sz="1000" b="0" i="0" u="none" strike="noStrike" cap="none" normalizeH="0" baseline="0" err="1">
                <a:ln>
                  <a:noFill/>
                </a:ln>
                <a:solidFill>
                  <a:schemeClr val="bg1"/>
                </a:solidFill>
                <a:effectLst/>
                <a:latin typeface="+mn-lt"/>
              </a:endParaRPr>
            </a:p>
          </p:txBody>
        </p:sp>
        <p:sp>
          <p:nvSpPr>
            <p:cNvPr id="190" name="Oval 189">
              <a:extLst>
                <a:ext uri="{FF2B5EF4-FFF2-40B4-BE49-F238E27FC236}">
                  <a16:creationId xmlns:a16="http://schemas.microsoft.com/office/drawing/2014/main" id="{412825EB-A893-485F-81F8-0A114DDFD8BE}"/>
                </a:ext>
              </a:extLst>
            </p:cNvPr>
            <p:cNvSpPr/>
            <p:nvPr/>
          </p:nvSpPr>
          <p:spPr bwMode="auto">
            <a:xfrm>
              <a:off x="1318498" y="1308967"/>
              <a:ext cx="428609" cy="334314"/>
            </a:xfrm>
            <a:prstGeom prst="ellipse">
              <a:avLst/>
            </a:prstGeom>
            <a:solidFill>
              <a:schemeClr val="accent2"/>
            </a:solidFill>
            <a:ln w="3175"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algn="ctr" defTabSz="914400" rtl="0" eaLnBrk="1" fontAlgn="base" latinLnBrk="0" hangingPunct="1">
                <a:lnSpc>
                  <a:spcPct val="100000"/>
                </a:lnSpc>
                <a:spcBef>
                  <a:spcPts val="300"/>
                </a:spcBef>
                <a:spcAft>
                  <a:spcPct val="0"/>
                </a:spcAft>
                <a:buClrTx/>
                <a:buSzTx/>
                <a:tabLst/>
              </a:pPr>
              <a:r>
                <a:rPr kumimoji="0" lang="en-US" sz="1000" b="0" i="0" u="none" strike="noStrike" cap="none" normalizeH="0" baseline="0">
                  <a:ln>
                    <a:noFill/>
                  </a:ln>
                  <a:solidFill>
                    <a:schemeClr val="bg1"/>
                  </a:solidFill>
                  <a:effectLst/>
                  <a:latin typeface="+mn-lt"/>
                </a:rPr>
                <a:t>EPS</a:t>
              </a:r>
              <a:endParaRPr kumimoji="0" lang="en-150" sz="1400" b="0" i="0" u="none" strike="noStrike" cap="none" normalizeH="0" baseline="0" err="1">
                <a:ln>
                  <a:noFill/>
                </a:ln>
                <a:solidFill>
                  <a:schemeClr val="bg1"/>
                </a:solidFill>
                <a:effectLst/>
                <a:latin typeface="+mn-lt"/>
              </a:endParaRPr>
            </a:p>
          </p:txBody>
        </p:sp>
        <p:sp>
          <p:nvSpPr>
            <p:cNvPr id="195" name="Oval 194">
              <a:extLst>
                <a:ext uri="{FF2B5EF4-FFF2-40B4-BE49-F238E27FC236}">
                  <a16:creationId xmlns:a16="http://schemas.microsoft.com/office/drawing/2014/main" id="{D9887BD9-790B-49A7-A8CB-FCB1F32FDE40}"/>
                </a:ext>
              </a:extLst>
            </p:cNvPr>
            <p:cNvSpPr/>
            <p:nvPr/>
          </p:nvSpPr>
          <p:spPr bwMode="auto">
            <a:xfrm>
              <a:off x="3063454" y="1328809"/>
              <a:ext cx="428609" cy="334314"/>
            </a:xfrm>
            <a:prstGeom prst="ellipse">
              <a:avLst/>
            </a:prstGeom>
            <a:solidFill>
              <a:schemeClr val="accent1"/>
            </a:solidFill>
            <a:ln w="3175"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ts val="300"/>
                </a:spcBef>
                <a:spcAft>
                  <a:spcPct val="0"/>
                </a:spcAft>
              </a:pPr>
              <a:r>
                <a:rPr lang="en-US" sz="1000">
                  <a:solidFill>
                    <a:schemeClr val="bg1"/>
                  </a:solidFill>
                </a:rPr>
                <a:t>5GS</a:t>
              </a:r>
              <a:endParaRPr lang="en-150" sz="1000" err="1">
                <a:solidFill>
                  <a:schemeClr val="bg1"/>
                </a:solidFill>
              </a:endParaRPr>
            </a:p>
          </p:txBody>
        </p:sp>
        <p:sp>
          <p:nvSpPr>
            <p:cNvPr id="199" name="Oval 198">
              <a:extLst>
                <a:ext uri="{FF2B5EF4-FFF2-40B4-BE49-F238E27FC236}">
                  <a16:creationId xmlns:a16="http://schemas.microsoft.com/office/drawing/2014/main" id="{808189D6-E4B2-4FDA-8BB1-1651D1F59D22}"/>
                </a:ext>
              </a:extLst>
            </p:cNvPr>
            <p:cNvSpPr/>
            <p:nvPr/>
          </p:nvSpPr>
          <p:spPr bwMode="auto">
            <a:xfrm>
              <a:off x="3771455" y="1327590"/>
              <a:ext cx="428609" cy="334314"/>
            </a:xfrm>
            <a:prstGeom prst="ellipse">
              <a:avLst/>
            </a:prstGeom>
            <a:solidFill>
              <a:schemeClr val="accent2"/>
            </a:solidFill>
            <a:ln w="3175"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ts val="300"/>
                </a:spcBef>
                <a:spcAft>
                  <a:spcPct val="0"/>
                </a:spcAft>
              </a:pPr>
              <a:r>
                <a:rPr lang="en-US" sz="1000">
                  <a:solidFill>
                    <a:schemeClr val="bg1"/>
                  </a:solidFill>
                </a:rPr>
                <a:t>EPS</a:t>
              </a:r>
              <a:endParaRPr lang="en-150" sz="1400" err="1">
                <a:solidFill>
                  <a:schemeClr val="bg1"/>
                </a:solidFill>
              </a:endParaRPr>
            </a:p>
          </p:txBody>
        </p:sp>
        <p:sp>
          <p:nvSpPr>
            <p:cNvPr id="202" name="Oval 201">
              <a:extLst>
                <a:ext uri="{FF2B5EF4-FFF2-40B4-BE49-F238E27FC236}">
                  <a16:creationId xmlns:a16="http://schemas.microsoft.com/office/drawing/2014/main" id="{FC49BBC9-6390-4B8B-8E49-599CF5E2D966}"/>
                </a:ext>
              </a:extLst>
            </p:cNvPr>
            <p:cNvSpPr/>
            <p:nvPr/>
          </p:nvSpPr>
          <p:spPr bwMode="auto">
            <a:xfrm>
              <a:off x="10250792" y="1346264"/>
              <a:ext cx="428609" cy="334314"/>
            </a:xfrm>
            <a:prstGeom prst="ellipse">
              <a:avLst/>
            </a:prstGeom>
            <a:solidFill>
              <a:schemeClr val="accent1"/>
            </a:solidFill>
            <a:ln w="3175"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ts val="300"/>
                </a:spcBef>
                <a:spcAft>
                  <a:spcPct val="0"/>
                </a:spcAft>
              </a:pPr>
              <a:r>
                <a:rPr lang="en-US" sz="1000">
                  <a:solidFill>
                    <a:schemeClr val="bg1"/>
                  </a:solidFill>
                </a:rPr>
                <a:t>5GS</a:t>
              </a:r>
              <a:endParaRPr lang="en-150" sz="1000" err="1">
                <a:solidFill>
                  <a:schemeClr val="bg1"/>
                </a:solidFill>
              </a:endParaRPr>
            </a:p>
          </p:txBody>
        </p:sp>
        <p:sp>
          <p:nvSpPr>
            <p:cNvPr id="210" name="Oval 209">
              <a:extLst>
                <a:ext uri="{FF2B5EF4-FFF2-40B4-BE49-F238E27FC236}">
                  <a16:creationId xmlns:a16="http://schemas.microsoft.com/office/drawing/2014/main" id="{9C824BA5-C7B5-4198-92B2-15DB244768D6}"/>
                </a:ext>
              </a:extLst>
            </p:cNvPr>
            <p:cNvSpPr/>
            <p:nvPr/>
          </p:nvSpPr>
          <p:spPr bwMode="auto">
            <a:xfrm>
              <a:off x="8369266" y="1320430"/>
              <a:ext cx="428609" cy="334314"/>
            </a:xfrm>
            <a:prstGeom prst="ellipse">
              <a:avLst/>
            </a:prstGeom>
            <a:solidFill>
              <a:schemeClr val="accent2"/>
            </a:solidFill>
            <a:ln w="3175" cap="flat" cmpd="sng" algn="ctr">
              <a:no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ts val="300"/>
                </a:spcBef>
                <a:spcAft>
                  <a:spcPct val="0"/>
                </a:spcAft>
              </a:pPr>
              <a:r>
                <a:rPr lang="en-US" sz="1000">
                  <a:solidFill>
                    <a:schemeClr val="bg1"/>
                  </a:solidFill>
                </a:rPr>
                <a:t>EPS</a:t>
              </a:r>
              <a:endParaRPr lang="en-150" sz="1400" err="1">
                <a:solidFill>
                  <a:schemeClr val="bg1"/>
                </a:solidFill>
              </a:endParaRPr>
            </a:p>
          </p:txBody>
        </p:sp>
      </p:grpSp>
      <p:sp>
        <p:nvSpPr>
          <p:cNvPr id="178" name="Arrow: Left-Right 177">
            <a:extLst>
              <a:ext uri="{FF2B5EF4-FFF2-40B4-BE49-F238E27FC236}">
                <a16:creationId xmlns:a16="http://schemas.microsoft.com/office/drawing/2014/main" id="{E4F7CE90-48D2-47EF-8A76-715C87F9FC1F}"/>
              </a:ext>
            </a:extLst>
          </p:cNvPr>
          <p:cNvSpPr/>
          <p:nvPr/>
        </p:nvSpPr>
        <p:spPr bwMode="auto">
          <a:xfrm>
            <a:off x="4956529" y="2988924"/>
            <a:ext cx="2094750" cy="879826"/>
          </a:xfrm>
          <a:prstGeom prst="leftRightArrow">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R="0" algn="ctr" defTabSz="914400" rtl="0" eaLnBrk="1" fontAlgn="base" latinLnBrk="0" hangingPunct="1">
              <a:lnSpc>
                <a:spcPct val="100000"/>
              </a:lnSpc>
              <a:spcBef>
                <a:spcPts val="300"/>
              </a:spcBef>
              <a:spcAft>
                <a:spcPct val="0"/>
              </a:spcAft>
              <a:buClrTx/>
              <a:buSzTx/>
              <a:tabLst/>
            </a:pPr>
            <a:r>
              <a:rPr kumimoji="0" lang="en-US" sz="2000" b="0" i="0" u="none" strike="noStrike" cap="none" normalizeH="0" baseline="0">
                <a:ln>
                  <a:noFill/>
                </a:ln>
                <a:solidFill>
                  <a:schemeClr val="bg1"/>
                </a:solidFill>
                <a:effectLst/>
                <a:latin typeface="+mn-lt"/>
              </a:rPr>
              <a:t>Combinations</a:t>
            </a:r>
            <a:endParaRPr kumimoji="0" lang="en-150" sz="2000" b="0" i="0" u="none" strike="noStrike" cap="none" normalizeH="0" baseline="0" err="1">
              <a:ln>
                <a:noFill/>
              </a:ln>
              <a:solidFill>
                <a:schemeClr val="bg1"/>
              </a:solidFill>
              <a:effectLst/>
              <a:latin typeface="+mn-lt"/>
            </a:endParaRPr>
          </a:p>
        </p:txBody>
      </p:sp>
      <p:sp>
        <p:nvSpPr>
          <p:cNvPr id="179" name="TextBox 178">
            <a:extLst>
              <a:ext uri="{FF2B5EF4-FFF2-40B4-BE49-F238E27FC236}">
                <a16:creationId xmlns:a16="http://schemas.microsoft.com/office/drawing/2014/main" id="{4A84ED48-24BB-41C8-A426-429DCEE173CC}"/>
              </a:ext>
            </a:extLst>
          </p:cNvPr>
          <p:cNvSpPr txBox="1"/>
          <p:nvPr/>
        </p:nvSpPr>
        <p:spPr bwMode="auto">
          <a:xfrm>
            <a:off x="4938980" y="3974182"/>
            <a:ext cx="2392886" cy="2311497"/>
          </a:xfrm>
          <a:prstGeom prst="rect">
            <a:avLst/>
          </a:prstGeom>
          <a:noFill/>
          <a:ln w="12700">
            <a:noFill/>
            <a:miter lim="800000"/>
            <a:headEnd/>
            <a:tailEnd/>
          </a:ln>
        </p:spPr>
        <p:txBody>
          <a:bodyPr vert="horz" wrap="square" lIns="72000" tIns="36000" rIns="73152" bIns="36576" numCol="1" rtlCol="0" anchor="t" anchorCtr="0" compatLnSpc="1">
            <a:prstTxWarp prst="textNoShape">
              <a:avLst/>
            </a:prstTxWarp>
            <a:noAutofit/>
          </a:bodyPr>
          <a:lstStyle/>
          <a:p>
            <a:pPr lvl="0"/>
            <a:r>
              <a:rPr lang="en-US" sz="1200"/>
              <a:t>UE on EPS: PLMN + UE Usage Type (if available) + all PDN connections to APNs are established on the same core network.</a:t>
            </a:r>
          </a:p>
          <a:p>
            <a:pPr lvl="0"/>
            <a:r>
              <a:rPr lang="en-US" sz="1200"/>
              <a:t>UE on 5GS: PLMN + S-NSSAI + DNN to select the network resources for each PDU session.</a:t>
            </a:r>
            <a:endParaRPr lang="en-150" sz="1200"/>
          </a:p>
        </p:txBody>
      </p:sp>
    </p:spTree>
    <p:extLst>
      <p:ext uri="{BB962C8B-B14F-4D97-AF65-F5344CB8AC3E}">
        <p14:creationId xmlns:p14="http://schemas.microsoft.com/office/powerpoint/2010/main" val="2206062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6" name="Title 3"/>
          <p:cNvSpPr>
            <a:spLocks noGrp="1"/>
          </p:cNvSpPr>
          <p:nvPr>
            <p:ph type="title"/>
          </p:nvPr>
        </p:nvSpPr>
        <p:spPr>
          <a:xfrm>
            <a:off x="479424" y="476250"/>
            <a:ext cx="9213057" cy="1081088"/>
          </a:xfrm>
        </p:spPr>
        <p:txBody>
          <a:bodyPr>
            <a:noAutofit/>
          </a:bodyPr>
          <a:lstStyle/>
          <a:p>
            <a:r>
              <a:rPr lang="sv-SE"/>
              <a:t>Traffic steering mechanisms in EPS and 5GS</a:t>
            </a:r>
            <a:endParaRPr lang="en-US" altLang="en-US" sz="3200">
              <a:latin typeface="+mn-lt"/>
            </a:endParaRPr>
          </a:p>
        </p:txBody>
      </p:sp>
      <p:sp>
        <p:nvSpPr>
          <p:cNvPr id="3" name="Content Placeholder 2"/>
          <p:cNvSpPr>
            <a:spLocks noGrp="1"/>
          </p:cNvSpPr>
          <p:nvPr>
            <p:ph sz="quarter" idx="4294967295"/>
          </p:nvPr>
        </p:nvSpPr>
        <p:spPr>
          <a:xfrm>
            <a:off x="6290843" y="1776240"/>
            <a:ext cx="5467350" cy="1768475"/>
          </a:xfrm>
        </p:spPr>
        <p:txBody>
          <a:bodyPr/>
          <a:lstStyle/>
          <a:p>
            <a:r>
              <a:rPr lang="en-US" sz="1800"/>
              <a:t>Network slicing for 5GS can be seen as an evolution of </a:t>
            </a:r>
            <a:r>
              <a:rPr lang="en-US" sz="1800" err="1"/>
              <a:t>eDECOR</a:t>
            </a:r>
            <a:r>
              <a:rPr lang="en-US" sz="1800"/>
              <a:t> including:</a:t>
            </a:r>
          </a:p>
          <a:p>
            <a:pPr lvl="1"/>
            <a:r>
              <a:rPr lang="en-US" sz="1600"/>
              <a:t>Simultaneous connectivity to network slices per UE </a:t>
            </a:r>
          </a:p>
          <a:p>
            <a:pPr lvl="1"/>
            <a:r>
              <a:rPr lang="en-US" sz="1600"/>
              <a:t>Different level of isolation between network slices</a:t>
            </a:r>
          </a:p>
          <a:p>
            <a:pPr lvl="1"/>
            <a:r>
              <a:rPr lang="en-US" sz="1600"/>
              <a:t>RAN slice awareness</a:t>
            </a:r>
          </a:p>
          <a:p>
            <a:pPr lvl="1"/>
            <a:endParaRPr lang="en-US" sz="1400"/>
          </a:p>
        </p:txBody>
      </p:sp>
      <p:sp>
        <p:nvSpPr>
          <p:cNvPr id="2" name="Content Placeholder 1"/>
          <p:cNvSpPr>
            <a:spLocks noGrp="1"/>
          </p:cNvSpPr>
          <p:nvPr>
            <p:ph sz="half" idx="4294967295"/>
          </p:nvPr>
        </p:nvSpPr>
        <p:spPr>
          <a:xfrm>
            <a:off x="325187" y="1781068"/>
            <a:ext cx="5464175" cy="4615011"/>
          </a:xfrm>
        </p:spPr>
        <p:txBody>
          <a:bodyPr/>
          <a:lstStyle/>
          <a:p>
            <a:r>
              <a:rPr lang="en-US" altLang="en-US" sz="1800">
                <a:ea typeface="Segoe UI" panose="020B0502040204020203" pitchFamily="34" charset="0"/>
                <a:cs typeface="Segoe UI" panose="020B0502040204020203" pitchFamily="34" charset="0"/>
              </a:rPr>
              <a:t>New network slicing and slice selection mechanisms for 5GS standardized in 3GPP Rel-15</a:t>
            </a:r>
          </a:p>
          <a:p>
            <a:pPr lvl="1"/>
            <a:endParaRPr lang="en-US" altLang="en-US" sz="1000">
              <a:ea typeface="Segoe UI" panose="020B0502040204020203" pitchFamily="34" charset="0"/>
              <a:cs typeface="Segoe UI" panose="020B0502040204020203" pitchFamily="34" charset="0"/>
            </a:endParaRPr>
          </a:p>
          <a:p>
            <a:pPr marL="0" indent="0">
              <a:buNone/>
            </a:pPr>
            <a:r>
              <a:rPr lang="en-US" sz="1800"/>
              <a:t>Examples of legacy mechanisms for partitioning the network : </a:t>
            </a:r>
          </a:p>
          <a:p>
            <a:pPr marL="698500" lvl="1" indent="-342900">
              <a:buFont typeface="+mj-lt"/>
              <a:buAutoNum type="alphaLcParenR"/>
            </a:pPr>
            <a:r>
              <a:rPr lang="en-US" sz="1600"/>
              <a:t>Partitioning based on PLMN-ID</a:t>
            </a:r>
          </a:p>
          <a:p>
            <a:pPr lvl="2"/>
            <a:r>
              <a:rPr lang="en-US" sz="1400"/>
              <a:t>Network sharing, e.g. MOCN</a:t>
            </a:r>
          </a:p>
          <a:p>
            <a:pPr lvl="2"/>
            <a:r>
              <a:rPr lang="en-US" sz="1400"/>
              <a:t>Radio resource partitioning in Ericsson RAN also through RFSP/SPID</a:t>
            </a:r>
          </a:p>
          <a:p>
            <a:pPr marL="698500" lvl="1" indent="-342900">
              <a:buFont typeface="+mj-lt"/>
              <a:buAutoNum type="alphaLcParenR"/>
            </a:pPr>
            <a:r>
              <a:rPr lang="en-US" sz="1600"/>
              <a:t>Partitioning based on APN/DNN</a:t>
            </a:r>
          </a:p>
          <a:p>
            <a:pPr lvl="2"/>
            <a:r>
              <a:rPr lang="en-US" sz="1400"/>
              <a:t>MBB uses one APN/DNN</a:t>
            </a:r>
          </a:p>
          <a:p>
            <a:pPr lvl="2"/>
            <a:r>
              <a:rPr lang="en-US" sz="1400"/>
              <a:t>VoLTE uses a separate dedicated APN/DNN</a:t>
            </a:r>
          </a:p>
          <a:p>
            <a:pPr marL="355600" lvl="1" indent="0">
              <a:buNone/>
            </a:pPr>
            <a:r>
              <a:rPr lang="en-US" sz="1600"/>
              <a:t>c) </a:t>
            </a:r>
            <a:r>
              <a:rPr lang="en-US" sz="1600">
                <a:hlinkClick r:id="rId3" action="ppaction://hlinksldjump"/>
              </a:rPr>
              <a:t>Dedicated Core Networks</a:t>
            </a:r>
            <a:r>
              <a:rPr lang="en-US" sz="1600"/>
              <a:t> (DECOR in 3GPP Rel-13 EPS)</a:t>
            </a:r>
          </a:p>
          <a:p>
            <a:pPr lvl="2"/>
            <a:r>
              <a:rPr lang="en-US" sz="1600"/>
              <a:t>Targeting e.g. MTC </a:t>
            </a:r>
          </a:p>
          <a:p>
            <a:pPr lvl="2"/>
            <a:r>
              <a:rPr lang="en-US" sz="1600"/>
              <a:t>New HSS parameter  “UE Usage Type” used to select dedicated CN</a:t>
            </a:r>
          </a:p>
          <a:p>
            <a:pPr marL="355600" lvl="1" indent="0">
              <a:buNone/>
            </a:pPr>
            <a:r>
              <a:rPr lang="en-US" altLang="en-US" sz="1600">
                <a:ea typeface="Segoe UI" panose="020B0502040204020203" pitchFamily="34" charset="0"/>
                <a:cs typeface="Segoe UI" panose="020B0502040204020203" pitchFamily="34" charset="0"/>
              </a:rPr>
              <a:t>d) </a:t>
            </a:r>
            <a:r>
              <a:rPr lang="en-US" altLang="en-US" sz="1600">
                <a:ea typeface="Segoe UI" panose="020B0502040204020203" pitchFamily="34" charset="0"/>
                <a:cs typeface="Segoe UI" panose="020B0502040204020203" pitchFamily="34" charset="0"/>
                <a:hlinkClick r:id="rId4" action="ppaction://hlinksldjump"/>
              </a:rPr>
              <a:t>Evolved DECOR </a:t>
            </a:r>
            <a:r>
              <a:rPr lang="en-US" altLang="en-US" sz="1600">
                <a:ea typeface="Segoe UI" panose="020B0502040204020203" pitchFamily="34" charset="0"/>
                <a:cs typeface="Segoe UI" panose="020B0502040204020203" pitchFamily="34" charset="0"/>
              </a:rPr>
              <a:t>(</a:t>
            </a:r>
            <a:r>
              <a:rPr lang="en-US" altLang="en-US" sz="1600" err="1">
                <a:ea typeface="Segoe UI" panose="020B0502040204020203" pitchFamily="34" charset="0"/>
                <a:cs typeface="Segoe UI" panose="020B0502040204020203" pitchFamily="34" charset="0"/>
              </a:rPr>
              <a:t>eDECOR</a:t>
            </a:r>
            <a:r>
              <a:rPr lang="en-US" altLang="en-US" sz="1600">
                <a:ea typeface="Segoe UI" panose="020B0502040204020203" pitchFamily="34" charset="0"/>
                <a:cs typeface="Segoe UI" panose="020B0502040204020203" pitchFamily="34" charset="0"/>
              </a:rPr>
              <a:t> in 3GPP Rel-14 EPS)</a:t>
            </a:r>
          </a:p>
          <a:p>
            <a:pPr lvl="2"/>
            <a:endParaRPr lang="en-US" sz="1600"/>
          </a:p>
          <a:p>
            <a:endParaRPr lang="en-US" sz="2000"/>
          </a:p>
          <a:p>
            <a:endParaRPr lang="en-US" altLang="en-US" sz="1800" b="1">
              <a:latin typeface="Segoe UI" panose="020B0502040204020203" pitchFamily="34" charset="0"/>
              <a:ea typeface="Segoe UI" panose="020B0502040204020203" pitchFamily="34" charset="0"/>
              <a:cs typeface="Segoe UI" panose="020B0502040204020203" pitchFamily="34" charset="0"/>
            </a:endParaRPr>
          </a:p>
          <a:p>
            <a:endParaRPr lang="en-US" altLang="en-US" sz="1800">
              <a:ea typeface="Segoe UI" panose="020B0502040204020203" pitchFamily="34" charset="0"/>
              <a:cs typeface="Segoe UI" panose="020B0502040204020203" pitchFamily="34" charset="0"/>
            </a:endParaRPr>
          </a:p>
          <a:p>
            <a:endParaRPr lang="en-US" altLang="en-US" sz="1800">
              <a:ea typeface="Segoe UI" panose="020B0502040204020203" pitchFamily="34" charset="0"/>
              <a:cs typeface="Segoe UI" panose="020B0502040204020203" pitchFamily="34" charset="0"/>
            </a:endParaRPr>
          </a:p>
          <a:p>
            <a:endParaRPr lang="en-US"/>
          </a:p>
        </p:txBody>
      </p:sp>
      <p:pic>
        <p:nvPicPr>
          <p:cNvPr id="4" name="Picture 3">
            <a:extLst>
              <a:ext uri="{FF2B5EF4-FFF2-40B4-BE49-F238E27FC236}">
                <a16:creationId xmlns:a16="http://schemas.microsoft.com/office/drawing/2014/main" id="{B6CB9210-013E-4F4B-A2F7-331A262E8275}"/>
              </a:ext>
            </a:extLst>
          </p:cNvPr>
          <p:cNvPicPr>
            <a:picLocks noChangeAspect="1"/>
          </p:cNvPicPr>
          <p:nvPr/>
        </p:nvPicPr>
        <p:blipFill>
          <a:blip r:embed="rId5"/>
          <a:stretch>
            <a:fillRect/>
          </a:stretch>
        </p:blipFill>
        <p:spPr>
          <a:xfrm>
            <a:off x="5789362" y="3196080"/>
            <a:ext cx="6402638" cy="3365689"/>
          </a:xfrm>
          <a:prstGeom prst="rect">
            <a:avLst/>
          </a:prstGeom>
        </p:spPr>
      </p:pic>
    </p:spTree>
    <p:extLst>
      <p:ext uri="{BB962C8B-B14F-4D97-AF65-F5344CB8AC3E}">
        <p14:creationId xmlns:p14="http://schemas.microsoft.com/office/powerpoint/2010/main" val="3591054076"/>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1D79C2A7-3ED9-4E78-84CC-35996912E4F0}"/>
              </a:ext>
            </a:extLst>
          </p:cNvPr>
          <p:cNvSpPr/>
          <p:nvPr/>
        </p:nvSpPr>
        <p:spPr bwMode="auto">
          <a:xfrm>
            <a:off x="5213082" y="1797737"/>
            <a:ext cx="2120506" cy="800749"/>
          </a:xfrm>
          <a:prstGeom prst="rect">
            <a:avLst/>
          </a:prstGeom>
          <a:solidFill>
            <a:schemeClr val="bg1">
              <a:lumMod val="75000"/>
            </a:schemeClr>
          </a:solidFill>
          <a:ln w="12700" cap="flat" cmpd="sng" algn="ctr">
            <a:noFill/>
            <a:prstDash val="solid"/>
            <a:round/>
            <a:headEnd type="none" w="med" len="med"/>
            <a:tailEnd type="none" w="med" len="med"/>
          </a:ln>
          <a:effectLst/>
        </p:spPr>
        <p:txBody>
          <a:bodyPr vert="horz" wrap="square" lIns="36000" tIns="18000" rIns="18000" bIns="18000" numCol="1" rtlCol="0" anchor="t" anchorCtr="0" compatLnSpc="1">
            <a:prstTxWarp prst="textNoShape">
              <a:avLst/>
            </a:prstTxWarp>
          </a:body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sv-SE" sz="1100" b="0" i="0" u="none" strike="noStrike" kern="0" cap="none" spc="0" normalizeH="0" baseline="0" noProof="0">
                <a:ln>
                  <a:noFill/>
                </a:ln>
                <a:effectLst/>
                <a:uLnTx/>
                <a:uFillTx/>
                <a:latin typeface="+mn-lt"/>
              </a:rPr>
              <a:t>NFs shared across nw slices </a:t>
            </a:r>
            <a:endParaRPr kumimoji="0" lang="en-US" sz="1100" b="0" i="0" u="none" strike="noStrike" kern="0" cap="none" spc="0" normalizeH="0" baseline="0" noProof="0">
              <a:ln>
                <a:noFill/>
              </a:ln>
              <a:effectLst/>
              <a:uLnTx/>
              <a:uFillTx/>
              <a:latin typeface="+mn-lt"/>
            </a:endParaRPr>
          </a:p>
        </p:txBody>
      </p:sp>
      <p:sp>
        <p:nvSpPr>
          <p:cNvPr id="2" name="Title 1"/>
          <p:cNvSpPr>
            <a:spLocks noGrp="1"/>
          </p:cNvSpPr>
          <p:nvPr>
            <p:ph type="title"/>
          </p:nvPr>
        </p:nvSpPr>
        <p:spPr>
          <a:xfrm>
            <a:off x="479424" y="476250"/>
            <a:ext cx="8353425" cy="1081088"/>
          </a:xfrm>
        </p:spPr>
        <p:txBody>
          <a:bodyPr>
            <a:normAutofit/>
          </a:bodyPr>
          <a:lstStyle/>
          <a:p>
            <a:r>
              <a:rPr lang="en-US"/>
              <a:t>5GS Network slicing introduction</a:t>
            </a:r>
            <a:endParaRPr lang="es-ES_tradnl"/>
          </a:p>
        </p:txBody>
      </p:sp>
      <p:sp>
        <p:nvSpPr>
          <p:cNvPr id="3" name="Rectangle 2"/>
          <p:cNvSpPr/>
          <p:nvPr/>
        </p:nvSpPr>
        <p:spPr bwMode="auto">
          <a:xfrm>
            <a:off x="4261449" y="4123009"/>
            <a:ext cx="5003619" cy="897536"/>
          </a:xfrm>
          <a:prstGeom prst="rect">
            <a:avLst/>
          </a:prstGeom>
          <a:solidFill>
            <a:schemeClr val="bg1">
              <a:lumMod val="75000"/>
            </a:schemeClr>
          </a:solidFill>
          <a:ln w="12700" cap="flat" cmpd="sng" algn="ctr">
            <a:noFill/>
            <a:prstDash val="solid"/>
            <a:round/>
            <a:headEnd type="none" w="med" len="med"/>
            <a:tailEnd type="none" w="med" len="med"/>
          </a:ln>
          <a:effectLst/>
        </p:spPr>
        <p:txBody>
          <a:bodyPr vert="horz" wrap="square" lIns="36000" tIns="18000" rIns="18000" bIns="18000" numCol="1" rtlCol="0" anchor="t" anchorCtr="0" compatLnSpc="1">
            <a:prstTxWarp prst="textNoShape">
              <a:avLst/>
            </a:prstTxWarp>
          </a:body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sz="1100" b="0" i="0" u="none" strike="noStrike" kern="0" cap="none" spc="0" normalizeH="0" baseline="0" noProof="0">
                <a:ln>
                  <a:noFill/>
                </a:ln>
                <a:solidFill>
                  <a:schemeClr val="tx1"/>
                </a:solidFill>
                <a:effectLst/>
                <a:uLnTx/>
                <a:uFillTx/>
                <a:latin typeface="+mn-lt"/>
              </a:rPr>
              <a:t>NSI #1</a:t>
            </a:r>
          </a:p>
        </p:txBody>
      </p:sp>
      <p:sp>
        <p:nvSpPr>
          <p:cNvPr id="4" name="Rectangle 3"/>
          <p:cNvSpPr/>
          <p:nvPr/>
        </p:nvSpPr>
        <p:spPr bwMode="auto">
          <a:xfrm>
            <a:off x="4261450" y="5053522"/>
            <a:ext cx="5003618" cy="868495"/>
          </a:xfrm>
          <a:prstGeom prst="rect">
            <a:avLst/>
          </a:prstGeom>
          <a:solidFill>
            <a:schemeClr val="bg1">
              <a:lumMod val="75000"/>
            </a:schemeClr>
          </a:solidFill>
          <a:ln w="12700" cap="flat" cmpd="sng" algn="ctr">
            <a:noFill/>
            <a:prstDash val="solid"/>
            <a:round/>
            <a:headEnd type="none" w="med" len="med"/>
            <a:tailEnd type="none" w="med" len="med"/>
          </a:ln>
          <a:effectLst/>
        </p:spPr>
        <p:txBody>
          <a:bodyPr vert="horz" wrap="square" lIns="36000" tIns="18000" rIns="18000" bIns="18000" numCol="1" rtlCol="0" anchor="t" anchorCtr="0" compatLnSpc="1">
            <a:prstTxWarp prst="textNoShape">
              <a:avLst/>
            </a:prstTxWarp>
          </a:body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sz="1100" b="0" i="0" u="none" strike="noStrike" kern="0" cap="none" spc="0" normalizeH="0" baseline="0" noProof="0">
                <a:ln>
                  <a:noFill/>
                </a:ln>
                <a:solidFill>
                  <a:schemeClr val="tx1"/>
                </a:solidFill>
                <a:effectLst/>
                <a:uLnTx/>
                <a:uFillTx/>
                <a:latin typeface="+mn-lt"/>
              </a:rPr>
              <a:t>NSI #2</a:t>
            </a:r>
          </a:p>
        </p:txBody>
      </p:sp>
      <p:sp>
        <p:nvSpPr>
          <p:cNvPr id="6" name="Rectangle 5"/>
          <p:cNvSpPr/>
          <p:nvPr/>
        </p:nvSpPr>
        <p:spPr bwMode="auto">
          <a:xfrm>
            <a:off x="4261450" y="2660264"/>
            <a:ext cx="5003618" cy="1431346"/>
          </a:xfrm>
          <a:prstGeom prst="rect">
            <a:avLst/>
          </a:prstGeom>
          <a:solidFill>
            <a:schemeClr val="bg1">
              <a:lumMod val="75000"/>
            </a:schemeClr>
          </a:solidFill>
          <a:ln w="12700" cap="flat" cmpd="sng" algn="ctr">
            <a:noFill/>
            <a:prstDash val="solid"/>
            <a:round/>
            <a:headEnd type="none" w="med" len="med"/>
            <a:tailEnd type="none" w="med" len="med"/>
          </a:ln>
          <a:effectLst/>
        </p:spPr>
        <p:txBody>
          <a:bodyPr vert="horz" wrap="square" lIns="36000" tIns="18000" rIns="18000" bIns="18000" numCol="1" rtlCol="0" anchor="t" anchorCtr="0" compatLnSpc="1">
            <a:prstTxWarp prst="textNoShape">
              <a:avLst/>
            </a:prstTxWarp>
          </a:body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sz="1100" b="0" i="0" u="none" strike="noStrike" kern="0" cap="none" spc="0" normalizeH="0" baseline="0" noProof="0">
                <a:ln>
                  <a:noFill/>
                </a:ln>
                <a:effectLst/>
                <a:uLnTx/>
                <a:uFillTx/>
                <a:latin typeface="+mn-lt"/>
              </a:rPr>
              <a:t>NSI # 0</a:t>
            </a:r>
          </a:p>
        </p:txBody>
      </p:sp>
      <p:sp>
        <p:nvSpPr>
          <p:cNvPr id="8" name="Freeform 3"/>
          <p:cNvSpPr>
            <a:spLocks noChangeAspect="1"/>
          </p:cNvSpPr>
          <p:nvPr/>
        </p:nvSpPr>
        <p:spPr bwMode="auto">
          <a:xfrm>
            <a:off x="9891227" y="3677919"/>
            <a:ext cx="635817" cy="403476"/>
          </a:xfrm>
          <a:custGeom>
            <a:avLst/>
            <a:gdLst>
              <a:gd name="T0" fmla="*/ 2147483647 w 462"/>
              <a:gd name="T1" fmla="*/ 2147483647 h 293"/>
              <a:gd name="T2" fmla="*/ 2147483647 w 462"/>
              <a:gd name="T3" fmla="*/ 2147483647 h 293"/>
              <a:gd name="T4" fmla="*/ 2147483647 w 462"/>
              <a:gd name="T5" fmla="*/ 2147483647 h 293"/>
              <a:gd name="T6" fmla="*/ 2147483647 w 462"/>
              <a:gd name="T7" fmla="*/ 2147483647 h 293"/>
              <a:gd name="T8" fmla="*/ 2147483647 w 462"/>
              <a:gd name="T9" fmla="*/ 2147483647 h 293"/>
              <a:gd name="T10" fmla="*/ 2147483647 w 462"/>
              <a:gd name="T11" fmla="*/ 2147483647 h 293"/>
              <a:gd name="T12" fmla="*/ 2147483647 w 462"/>
              <a:gd name="T13" fmla="*/ 2147483647 h 293"/>
              <a:gd name="T14" fmla="*/ 2147483647 w 462"/>
              <a:gd name="T15" fmla="*/ 2147483647 h 293"/>
              <a:gd name="T16" fmla="*/ 2147483647 w 462"/>
              <a:gd name="T17" fmla="*/ 2147483647 h 293"/>
              <a:gd name="T18" fmla="*/ 2147483647 w 462"/>
              <a:gd name="T19" fmla="*/ 2147483647 h 293"/>
              <a:gd name="T20" fmla="*/ 2147483647 w 462"/>
              <a:gd name="T21" fmla="*/ 2147483647 h 293"/>
              <a:gd name="T22" fmla="*/ 2147483647 w 462"/>
              <a:gd name="T23" fmla="*/ 2147483647 h 293"/>
              <a:gd name="T24" fmla="*/ 2147483647 w 462"/>
              <a:gd name="T25" fmla="*/ 2147483647 h 293"/>
              <a:gd name="T26" fmla="*/ 2147483647 w 462"/>
              <a:gd name="T27" fmla="*/ 2147483647 h 293"/>
              <a:gd name="T28" fmla="*/ 2147483647 w 462"/>
              <a:gd name="T29" fmla="*/ 2147483647 h 293"/>
              <a:gd name="T30" fmla="*/ 2147483647 w 462"/>
              <a:gd name="T31" fmla="*/ 2147483647 h 293"/>
              <a:gd name="T32" fmla="*/ 2147483647 w 462"/>
              <a:gd name="T33" fmla="*/ 2147483647 h 293"/>
              <a:gd name="T34" fmla="*/ 2147483647 w 462"/>
              <a:gd name="T35" fmla="*/ 2147483647 h 293"/>
              <a:gd name="T36" fmla="*/ 2147483647 w 462"/>
              <a:gd name="T37" fmla="*/ 2147483647 h 293"/>
              <a:gd name="T38" fmla="*/ 2147483647 w 462"/>
              <a:gd name="T39" fmla="*/ 2147483647 h 293"/>
              <a:gd name="T40" fmla="*/ 2147483647 w 462"/>
              <a:gd name="T41" fmla="*/ 2147483647 h 293"/>
              <a:gd name="T42" fmla="*/ 2147483647 w 462"/>
              <a:gd name="T43" fmla="*/ 2147483647 h 293"/>
              <a:gd name="T44" fmla="*/ 2147483647 w 462"/>
              <a:gd name="T45" fmla="*/ 2147483647 h 293"/>
              <a:gd name="T46" fmla="*/ 2147483647 w 462"/>
              <a:gd name="T47" fmla="*/ 2147483647 h 293"/>
              <a:gd name="T48" fmla="*/ 2147483647 w 462"/>
              <a:gd name="T49" fmla="*/ 2147483647 h 293"/>
              <a:gd name="T50" fmla="*/ 2147483647 w 462"/>
              <a:gd name="T51" fmla="*/ 2147483647 h 293"/>
              <a:gd name="T52" fmla="*/ 2147483647 w 462"/>
              <a:gd name="T53" fmla="*/ 0 h 293"/>
              <a:gd name="T54" fmla="*/ 2147483647 w 462"/>
              <a:gd name="T55" fmla="*/ 2147483647 h 293"/>
              <a:gd name="T56" fmla="*/ 0 w 462"/>
              <a:gd name="T57" fmla="*/ 2147483647 h 293"/>
              <a:gd name="T58" fmla="*/ 2147483647 w 462"/>
              <a:gd name="T59" fmla="*/ 2147483647 h 293"/>
              <a:gd name="T60" fmla="*/ 2147483647 w 462"/>
              <a:gd name="T61" fmla="*/ 2147483647 h 293"/>
              <a:gd name="T62" fmla="*/ 2147483647 w 462"/>
              <a:gd name="T63" fmla="*/ 2147483647 h 293"/>
              <a:gd name="T64" fmla="*/ 2147483647 w 462"/>
              <a:gd name="T65" fmla="*/ 2147483647 h 29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62" h="293">
                <a:moveTo>
                  <a:pt x="435" y="148"/>
                </a:moveTo>
                <a:cubicBezTo>
                  <a:pt x="437" y="140"/>
                  <a:pt x="439" y="132"/>
                  <a:pt x="439" y="123"/>
                </a:cubicBezTo>
                <a:cubicBezTo>
                  <a:pt x="439" y="104"/>
                  <a:pt x="433" y="86"/>
                  <a:pt x="422" y="70"/>
                </a:cubicBezTo>
                <a:cubicBezTo>
                  <a:pt x="420" y="67"/>
                  <a:pt x="415" y="66"/>
                  <a:pt x="411" y="68"/>
                </a:cubicBezTo>
                <a:cubicBezTo>
                  <a:pt x="407" y="71"/>
                  <a:pt x="406" y="76"/>
                  <a:pt x="409" y="79"/>
                </a:cubicBezTo>
                <a:cubicBezTo>
                  <a:pt x="418" y="92"/>
                  <a:pt x="423" y="108"/>
                  <a:pt x="423" y="123"/>
                </a:cubicBezTo>
                <a:cubicBezTo>
                  <a:pt x="423" y="132"/>
                  <a:pt x="421" y="140"/>
                  <a:pt x="419" y="148"/>
                </a:cubicBezTo>
                <a:cubicBezTo>
                  <a:pt x="418" y="151"/>
                  <a:pt x="419" y="154"/>
                  <a:pt x="421" y="156"/>
                </a:cubicBezTo>
                <a:cubicBezTo>
                  <a:pt x="437" y="170"/>
                  <a:pt x="446" y="189"/>
                  <a:pt x="446" y="209"/>
                </a:cubicBezTo>
                <a:cubicBezTo>
                  <a:pt x="446" y="247"/>
                  <a:pt x="415" y="277"/>
                  <a:pt x="378" y="277"/>
                </a:cubicBezTo>
                <a:cubicBezTo>
                  <a:pt x="88" y="277"/>
                  <a:pt x="88" y="277"/>
                  <a:pt x="88" y="277"/>
                </a:cubicBezTo>
                <a:cubicBezTo>
                  <a:pt x="48" y="277"/>
                  <a:pt x="16" y="245"/>
                  <a:pt x="16" y="206"/>
                </a:cubicBezTo>
                <a:cubicBezTo>
                  <a:pt x="16" y="178"/>
                  <a:pt x="31" y="154"/>
                  <a:pt x="56" y="141"/>
                </a:cubicBezTo>
                <a:cubicBezTo>
                  <a:pt x="59" y="140"/>
                  <a:pt x="60" y="137"/>
                  <a:pt x="60" y="134"/>
                </a:cubicBezTo>
                <a:cubicBezTo>
                  <a:pt x="60" y="134"/>
                  <a:pt x="60" y="133"/>
                  <a:pt x="60" y="133"/>
                </a:cubicBezTo>
                <a:cubicBezTo>
                  <a:pt x="60" y="69"/>
                  <a:pt x="113" y="16"/>
                  <a:pt x="178" y="16"/>
                </a:cubicBezTo>
                <a:cubicBezTo>
                  <a:pt x="217" y="16"/>
                  <a:pt x="254" y="36"/>
                  <a:pt x="276" y="68"/>
                </a:cubicBezTo>
                <a:cubicBezTo>
                  <a:pt x="277" y="70"/>
                  <a:pt x="279" y="72"/>
                  <a:pt x="282" y="72"/>
                </a:cubicBezTo>
                <a:cubicBezTo>
                  <a:pt x="284" y="72"/>
                  <a:pt x="287" y="71"/>
                  <a:pt x="288" y="70"/>
                </a:cubicBezTo>
                <a:cubicBezTo>
                  <a:pt x="288" y="70"/>
                  <a:pt x="289" y="69"/>
                  <a:pt x="289" y="69"/>
                </a:cubicBezTo>
                <a:cubicBezTo>
                  <a:pt x="290" y="68"/>
                  <a:pt x="309" y="45"/>
                  <a:pt x="344" y="45"/>
                </a:cubicBezTo>
                <a:cubicBezTo>
                  <a:pt x="360" y="45"/>
                  <a:pt x="375" y="50"/>
                  <a:pt x="388" y="59"/>
                </a:cubicBezTo>
                <a:cubicBezTo>
                  <a:pt x="392" y="61"/>
                  <a:pt x="397" y="60"/>
                  <a:pt x="399" y="56"/>
                </a:cubicBezTo>
                <a:cubicBezTo>
                  <a:pt x="402" y="53"/>
                  <a:pt x="401" y="48"/>
                  <a:pt x="397" y="45"/>
                </a:cubicBezTo>
                <a:cubicBezTo>
                  <a:pt x="381" y="35"/>
                  <a:pt x="363" y="29"/>
                  <a:pt x="344" y="29"/>
                </a:cubicBezTo>
                <a:cubicBezTo>
                  <a:pt x="314" y="29"/>
                  <a:pt x="294" y="43"/>
                  <a:pt x="284" y="52"/>
                </a:cubicBezTo>
                <a:cubicBezTo>
                  <a:pt x="258" y="19"/>
                  <a:pt x="220" y="0"/>
                  <a:pt x="178" y="0"/>
                </a:cubicBezTo>
                <a:cubicBezTo>
                  <a:pt x="106" y="0"/>
                  <a:pt x="47" y="58"/>
                  <a:pt x="44" y="129"/>
                </a:cubicBezTo>
                <a:cubicBezTo>
                  <a:pt x="17" y="145"/>
                  <a:pt x="0" y="174"/>
                  <a:pt x="0" y="206"/>
                </a:cubicBezTo>
                <a:cubicBezTo>
                  <a:pt x="0" y="254"/>
                  <a:pt x="39" y="293"/>
                  <a:pt x="88" y="293"/>
                </a:cubicBezTo>
                <a:cubicBezTo>
                  <a:pt x="378" y="293"/>
                  <a:pt x="378" y="293"/>
                  <a:pt x="378" y="293"/>
                </a:cubicBezTo>
                <a:cubicBezTo>
                  <a:pt x="424" y="293"/>
                  <a:pt x="462" y="256"/>
                  <a:pt x="462" y="209"/>
                </a:cubicBezTo>
                <a:cubicBezTo>
                  <a:pt x="462" y="186"/>
                  <a:pt x="452" y="164"/>
                  <a:pt x="435" y="148"/>
                </a:cubicBezTo>
                <a:close/>
              </a:path>
            </a:pathLst>
          </a:custGeom>
          <a:solidFill>
            <a:srgbClr val="00285F"/>
          </a:solidFill>
          <a:ln w="9525" cap="flat" cmpd="sng" algn="ctr">
            <a:noFill/>
            <a:prstDash val="solid"/>
            <a:roun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285F"/>
              </a:solidFill>
              <a:effectLst/>
              <a:uLnTx/>
              <a:uFillTx/>
              <a:latin typeface="+mn-lt"/>
            </a:endParaRPr>
          </a:p>
        </p:txBody>
      </p:sp>
      <p:sp>
        <p:nvSpPr>
          <p:cNvPr id="9" name="Rectangle 44"/>
          <p:cNvSpPr>
            <a:spLocks noChangeArrowheads="1"/>
          </p:cNvSpPr>
          <p:nvPr/>
        </p:nvSpPr>
        <p:spPr bwMode="auto">
          <a:xfrm flipV="1">
            <a:off x="2699572" y="4493984"/>
            <a:ext cx="862203" cy="968263"/>
          </a:xfrm>
          <a:prstGeom prst="rect">
            <a:avLst/>
          </a:prstGeom>
          <a:solidFill>
            <a:schemeClr val="bg1">
              <a:lumMod val="85000"/>
            </a:schemeClr>
          </a:solidFill>
          <a:ln w="12700" algn="ctr">
            <a:noFill/>
            <a:miter lim="800000"/>
            <a:headEnd/>
            <a:tailEnd/>
          </a:ln>
        </p:spPr>
        <p:txBody>
          <a:bodyPr rot="10800000" wrap="square" lIns="18000" tIns="18000" rIns="18000" bIns="1800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800" b="1" i="0" u="none" strike="noStrike" kern="0" cap="none" spc="0" normalizeH="0" baseline="0" noProof="0">
                <a:ln>
                  <a:noFill/>
                </a:ln>
                <a:solidFill>
                  <a:srgbClr val="58585A"/>
                </a:solidFill>
                <a:effectLst/>
                <a:uLnTx/>
                <a:uFillTx/>
                <a:latin typeface="+mn-lt"/>
              </a:rPr>
              <a:t>Device #1</a:t>
            </a:r>
            <a:endParaRPr kumimoji="0" lang="sv-SE" sz="800" b="1" i="0" u="none" strike="sngStrike" kern="0" cap="none" spc="0" normalizeH="0" baseline="0" noProof="0">
              <a:ln>
                <a:noFill/>
              </a:ln>
              <a:solidFill>
                <a:srgbClr val="58585A"/>
              </a:solidFill>
              <a:effectLst/>
              <a:uLnTx/>
              <a:uFillTx/>
              <a:latin typeface="+mn-lt"/>
            </a:endParaRPr>
          </a:p>
        </p:txBody>
      </p:sp>
      <p:sp>
        <p:nvSpPr>
          <p:cNvPr id="13" name="Text Box 804"/>
          <p:cNvSpPr txBox="1">
            <a:spLocks noChangeArrowheads="1"/>
          </p:cNvSpPr>
          <p:nvPr/>
        </p:nvSpPr>
        <p:spPr bwMode="auto">
          <a:xfrm>
            <a:off x="2968234" y="4859858"/>
            <a:ext cx="329747" cy="226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800" b="0" i="0" u="none" strike="noStrike" kern="0" cap="none" spc="0" normalizeH="0" baseline="0" noProof="0">
                <a:ln>
                  <a:noFill/>
                </a:ln>
                <a:solidFill>
                  <a:srgbClr val="58585A"/>
                </a:solidFill>
                <a:effectLst/>
                <a:uLnTx/>
                <a:uFillTx/>
                <a:latin typeface="+mn-lt"/>
                <a:ea typeface="ＭＳ Ｐゴシック" pitchFamily="34" charset="-128"/>
                <a:cs typeface="Arial" charset="0"/>
              </a:rPr>
              <a:t>Device</a:t>
            </a:r>
          </a:p>
        </p:txBody>
      </p:sp>
      <p:sp>
        <p:nvSpPr>
          <p:cNvPr id="14" name="Rectangle 805"/>
          <p:cNvSpPr>
            <a:spLocks noChangeArrowheads="1"/>
          </p:cNvSpPr>
          <p:nvPr/>
        </p:nvSpPr>
        <p:spPr bwMode="auto">
          <a:xfrm>
            <a:off x="2947649" y="4588853"/>
            <a:ext cx="366049" cy="524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rIns="720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8585A"/>
              </a:solidFill>
              <a:effectLst/>
              <a:uLnTx/>
              <a:uFillTx/>
              <a:latin typeface="+mn-lt"/>
            </a:endParaRPr>
          </a:p>
        </p:txBody>
      </p:sp>
      <p:cxnSp>
        <p:nvCxnSpPr>
          <p:cNvPr id="16" name="Straight Connector 248"/>
          <p:cNvCxnSpPr>
            <a:cxnSpLocks noChangeShapeType="1"/>
            <a:stCxn id="21" idx="3"/>
            <a:endCxn id="264" idx="1"/>
          </p:cNvCxnSpPr>
          <p:nvPr/>
        </p:nvCxnSpPr>
        <p:spPr bwMode="auto">
          <a:xfrm>
            <a:off x="2439055" y="4605834"/>
            <a:ext cx="477052" cy="34738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17" name="Straight Connector 248"/>
          <p:cNvCxnSpPr>
            <a:cxnSpLocks noChangeShapeType="1"/>
            <a:stCxn id="286" idx="3"/>
            <a:endCxn id="264" idx="1"/>
          </p:cNvCxnSpPr>
          <p:nvPr/>
        </p:nvCxnSpPr>
        <p:spPr bwMode="auto">
          <a:xfrm flipV="1">
            <a:off x="2486038" y="4953215"/>
            <a:ext cx="430069" cy="32303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sp>
        <p:nvSpPr>
          <p:cNvPr id="19" name="AutoShape 802"/>
          <p:cNvSpPr>
            <a:spLocks noChangeArrowheads="1"/>
          </p:cNvSpPr>
          <p:nvPr/>
        </p:nvSpPr>
        <p:spPr bwMode="auto">
          <a:xfrm>
            <a:off x="2165501" y="3654971"/>
            <a:ext cx="352940" cy="368853"/>
          </a:xfrm>
          <a:prstGeom prst="roundRect">
            <a:avLst>
              <a:gd name="adj" fmla="val 9356"/>
            </a:avLst>
          </a:prstGeom>
          <a:solidFill>
            <a:schemeClr val="bg1"/>
          </a:solidFill>
          <a:ln w="12700" algn="ctr">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8585A"/>
              </a:solidFill>
              <a:effectLst/>
              <a:uLnTx/>
              <a:uFillTx/>
              <a:latin typeface="+mn-lt"/>
            </a:endParaRPr>
          </a:p>
        </p:txBody>
      </p:sp>
      <p:sp>
        <p:nvSpPr>
          <p:cNvPr id="20" name="Oval 803"/>
          <p:cNvSpPr>
            <a:spLocks noChangeArrowheads="1"/>
          </p:cNvSpPr>
          <p:nvPr/>
        </p:nvSpPr>
        <p:spPr bwMode="auto">
          <a:xfrm>
            <a:off x="2163484" y="3512871"/>
            <a:ext cx="354957" cy="357767"/>
          </a:xfrm>
          <a:prstGeom prst="ellipse">
            <a:avLst/>
          </a:prstGeom>
          <a:solidFill>
            <a:schemeClr val="bg1"/>
          </a:solidFill>
          <a:ln w="12700" algn="ctr">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8585A"/>
              </a:solidFill>
              <a:effectLst/>
              <a:uLnTx/>
              <a:uFillTx/>
              <a:latin typeface="+mn-lt"/>
            </a:endParaRPr>
          </a:p>
        </p:txBody>
      </p:sp>
      <p:sp>
        <p:nvSpPr>
          <p:cNvPr id="22" name="Rectangle 805"/>
          <p:cNvSpPr>
            <a:spLocks noChangeArrowheads="1"/>
          </p:cNvSpPr>
          <p:nvPr/>
        </p:nvSpPr>
        <p:spPr bwMode="auto">
          <a:xfrm>
            <a:off x="2158442" y="3505817"/>
            <a:ext cx="366049" cy="524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rIns="720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8585A"/>
              </a:solidFill>
              <a:effectLst/>
              <a:uLnTx/>
              <a:uFillTx/>
              <a:latin typeface="+mn-lt"/>
            </a:endParaRPr>
          </a:p>
        </p:txBody>
      </p:sp>
      <p:sp>
        <p:nvSpPr>
          <p:cNvPr id="30" name="Freeform 3"/>
          <p:cNvSpPr>
            <a:spLocks noChangeAspect="1"/>
          </p:cNvSpPr>
          <p:nvPr/>
        </p:nvSpPr>
        <p:spPr bwMode="auto">
          <a:xfrm>
            <a:off x="9895580" y="5457452"/>
            <a:ext cx="635817" cy="403476"/>
          </a:xfrm>
          <a:custGeom>
            <a:avLst/>
            <a:gdLst>
              <a:gd name="T0" fmla="*/ 2147483647 w 462"/>
              <a:gd name="T1" fmla="*/ 2147483647 h 293"/>
              <a:gd name="T2" fmla="*/ 2147483647 w 462"/>
              <a:gd name="T3" fmla="*/ 2147483647 h 293"/>
              <a:gd name="T4" fmla="*/ 2147483647 w 462"/>
              <a:gd name="T5" fmla="*/ 2147483647 h 293"/>
              <a:gd name="T6" fmla="*/ 2147483647 w 462"/>
              <a:gd name="T7" fmla="*/ 2147483647 h 293"/>
              <a:gd name="T8" fmla="*/ 2147483647 w 462"/>
              <a:gd name="T9" fmla="*/ 2147483647 h 293"/>
              <a:gd name="T10" fmla="*/ 2147483647 w 462"/>
              <a:gd name="T11" fmla="*/ 2147483647 h 293"/>
              <a:gd name="T12" fmla="*/ 2147483647 w 462"/>
              <a:gd name="T13" fmla="*/ 2147483647 h 293"/>
              <a:gd name="T14" fmla="*/ 2147483647 w 462"/>
              <a:gd name="T15" fmla="*/ 2147483647 h 293"/>
              <a:gd name="T16" fmla="*/ 2147483647 w 462"/>
              <a:gd name="T17" fmla="*/ 2147483647 h 293"/>
              <a:gd name="T18" fmla="*/ 2147483647 w 462"/>
              <a:gd name="T19" fmla="*/ 2147483647 h 293"/>
              <a:gd name="T20" fmla="*/ 2147483647 w 462"/>
              <a:gd name="T21" fmla="*/ 2147483647 h 293"/>
              <a:gd name="T22" fmla="*/ 2147483647 w 462"/>
              <a:gd name="T23" fmla="*/ 2147483647 h 293"/>
              <a:gd name="T24" fmla="*/ 2147483647 w 462"/>
              <a:gd name="T25" fmla="*/ 2147483647 h 293"/>
              <a:gd name="T26" fmla="*/ 2147483647 w 462"/>
              <a:gd name="T27" fmla="*/ 2147483647 h 293"/>
              <a:gd name="T28" fmla="*/ 2147483647 w 462"/>
              <a:gd name="T29" fmla="*/ 2147483647 h 293"/>
              <a:gd name="T30" fmla="*/ 2147483647 w 462"/>
              <a:gd name="T31" fmla="*/ 2147483647 h 293"/>
              <a:gd name="T32" fmla="*/ 2147483647 w 462"/>
              <a:gd name="T33" fmla="*/ 2147483647 h 293"/>
              <a:gd name="T34" fmla="*/ 2147483647 w 462"/>
              <a:gd name="T35" fmla="*/ 2147483647 h 293"/>
              <a:gd name="T36" fmla="*/ 2147483647 w 462"/>
              <a:gd name="T37" fmla="*/ 2147483647 h 293"/>
              <a:gd name="T38" fmla="*/ 2147483647 w 462"/>
              <a:gd name="T39" fmla="*/ 2147483647 h 293"/>
              <a:gd name="T40" fmla="*/ 2147483647 w 462"/>
              <a:gd name="T41" fmla="*/ 2147483647 h 293"/>
              <a:gd name="T42" fmla="*/ 2147483647 w 462"/>
              <a:gd name="T43" fmla="*/ 2147483647 h 293"/>
              <a:gd name="T44" fmla="*/ 2147483647 w 462"/>
              <a:gd name="T45" fmla="*/ 2147483647 h 293"/>
              <a:gd name="T46" fmla="*/ 2147483647 w 462"/>
              <a:gd name="T47" fmla="*/ 2147483647 h 293"/>
              <a:gd name="T48" fmla="*/ 2147483647 w 462"/>
              <a:gd name="T49" fmla="*/ 2147483647 h 293"/>
              <a:gd name="T50" fmla="*/ 2147483647 w 462"/>
              <a:gd name="T51" fmla="*/ 2147483647 h 293"/>
              <a:gd name="T52" fmla="*/ 2147483647 w 462"/>
              <a:gd name="T53" fmla="*/ 0 h 293"/>
              <a:gd name="T54" fmla="*/ 2147483647 w 462"/>
              <a:gd name="T55" fmla="*/ 2147483647 h 293"/>
              <a:gd name="T56" fmla="*/ 0 w 462"/>
              <a:gd name="T57" fmla="*/ 2147483647 h 293"/>
              <a:gd name="T58" fmla="*/ 2147483647 w 462"/>
              <a:gd name="T59" fmla="*/ 2147483647 h 293"/>
              <a:gd name="T60" fmla="*/ 2147483647 w 462"/>
              <a:gd name="T61" fmla="*/ 2147483647 h 293"/>
              <a:gd name="T62" fmla="*/ 2147483647 w 462"/>
              <a:gd name="T63" fmla="*/ 2147483647 h 293"/>
              <a:gd name="T64" fmla="*/ 2147483647 w 462"/>
              <a:gd name="T65" fmla="*/ 2147483647 h 29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62" h="293">
                <a:moveTo>
                  <a:pt x="435" y="148"/>
                </a:moveTo>
                <a:cubicBezTo>
                  <a:pt x="437" y="140"/>
                  <a:pt x="439" y="132"/>
                  <a:pt x="439" y="123"/>
                </a:cubicBezTo>
                <a:cubicBezTo>
                  <a:pt x="439" y="104"/>
                  <a:pt x="433" y="86"/>
                  <a:pt x="422" y="70"/>
                </a:cubicBezTo>
                <a:cubicBezTo>
                  <a:pt x="420" y="67"/>
                  <a:pt x="415" y="66"/>
                  <a:pt x="411" y="68"/>
                </a:cubicBezTo>
                <a:cubicBezTo>
                  <a:pt x="407" y="71"/>
                  <a:pt x="406" y="76"/>
                  <a:pt x="409" y="79"/>
                </a:cubicBezTo>
                <a:cubicBezTo>
                  <a:pt x="418" y="92"/>
                  <a:pt x="423" y="108"/>
                  <a:pt x="423" y="123"/>
                </a:cubicBezTo>
                <a:cubicBezTo>
                  <a:pt x="423" y="132"/>
                  <a:pt x="421" y="140"/>
                  <a:pt x="419" y="148"/>
                </a:cubicBezTo>
                <a:cubicBezTo>
                  <a:pt x="418" y="151"/>
                  <a:pt x="419" y="154"/>
                  <a:pt x="421" y="156"/>
                </a:cubicBezTo>
                <a:cubicBezTo>
                  <a:pt x="437" y="170"/>
                  <a:pt x="446" y="189"/>
                  <a:pt x="446" y="209"/>
                </a:cubicBezTo>
                <a:cubicBezTo>
                  <a:pt x="446" y="247"/>
                  <a:pt x="415" y="277"/>
                  <a:pt x="378" y="277"/>
                </a:cubicBezTo>
                <a:cubicBezTo>
                  <a:pt x="88" y="277"/>
                  <a:pt x="88" y="277"/>
                  <a:pt x="88" y="277"/>
                </a:cubicBezTo>
                <a:cubicBezTo>
                  <a:pt x="48" y="277"/>
                  <a:pt x="16" y="245"/>
                  <a:pt x="16" y="206"/>
                </a:cubicBezTo>
                <a:cubicBezTo>
                  <a:pt x="16" y="178"/>
                  <a:pt x="31" y="154"/>
                  <a:pt x="56" y="141"/>
                </a:cubicBezTo>
                <a:cubicBezTo>
                  <a:pt x="59" y="140"/>
                  <a:pt x="60" y="137"/>
                  <a:pt x="60" y="134"/>
                </a:cubicBezTo>
                <a:cubicBezTo>
                  <a:pt x="60" y="134"/>
                  <a:pt x="60" y="133"/>
                  <a:pt x="60" y="133"/>
                </a:cubicBezTo>
                <a:cubicBezTo>
                  <a:pt x="60" y="69"/>
                  <a:pt x="113" y="16"/>
                  <a:pt x="178" y="16"/>
                </a:cubicBezTo>
                <a:cubicBezTo>
                  <a:pt x="217" y="16"/>
                  <a:pt x="254" y="36"/>
                  <a:pt x="276" y="68"/>
                </a:cubicBezTo>
                <a:cubicBezTo>
                  <a:pt x="277" y="70"/>
                  <a:pt x="279" y="72"/>
                  <a:pt x="282" y="72"/>
                </a:cubicBezTo>
                <a:cubicBezTo>
                  <a:pt x="284" y="72"/>
                  <a:pt x="287" y="71"/>
                  <a:pt x="288" y="70"/>
                </a:cubicBezTo>
                <a:cubicBezTo>
                  <a:pt x="288" y="70"/>
                  <a:pt x="289" y="69"/>
                  <a:pt x="289" y="69"/>
                </a:cubicBezTo>
                <a:cubicBezTo>
                  <a:pt x="290" y="68"/>
                  <a:pt x="309" y="45"/>
                  <a:pt x="344" y="45"/>
                </a:cubicBezTo>
                <a:cubicBezTo>
                  <a:pt x="360" y="45"/>
                  <a:pt x="375" y="50"/>
                  <a:pt x="388" y="59"/>
                </a:cubicBezTo>
                <a:cubicBezTo>
                  <a:pt x="392" y="61"/>
                  <a:pt x="397" y="60"/>
                  <a:pt x="399" y="56"/>
                </a:cubicBezTo>
                <a:cubicBezTo>
                  <a:pt x="402" y="53"/>
                  <a:pt x="401" y="48"/>
                  <a:pt x="397" y="45"/>
                </a:cubicBezTo>
                <a:cubicBezTo>
                  <a:pt x="381" y="35"/>
                  <a:pt x="363" y="29"/>
                  <a:pt x="344" y="29"/>
                </a:cubicBezTo>
                <a:cubicBezTo>
                  <a:pt x="314" y="29"/>
                  <a:pt x="294" y="43"/>
                  <a:pt x="284" y="52"/>
                </a:cubicBezTo>
                <a:cubicBezTo>
                  <a:pt x="258" y="19"/>
                  <a:pt x="220" y="0"/>
                  <a:pt x="178" y="0"/>
                </a:cubicBezTo>
                <a:cubicBezTo>
                  <a:pt x="106" y="0"/>
                  <a:pt x="47" y="58"/>
                  <a:pt x="44" y="129"/>
                </a:cubicBezTo>
                <a:cubicBezTo>
                  <a:pt x="17" y="145"/>
                  <a:pt x="0" y="174"/>
                  <a:pt x="0" y="206"/>
                </a:cubicBezTo>
                <a:cubicBezTo>
                  <a:pt x="0" y="254"/>
                  <a:pt x="39" y="293"/>
                  <a:pt x="88" y="293"/>
                </a:cubicBezTo>
                <a:cubicBezTo>
                  <a:pt x="378" y="293"/>
                  <a:pt x="378" y="293"/>
                  <a:pt x="378" y="293"/>
                </a:cubicBezTo>
                <a:cubicBezTo>
                  <a:pt x="424" y="293"/>
                  <a:pt x="462" y="256"/>
                  <a:pt x="462" y="209"/>
                </a:cubicBezTo>
                <a:cubicBezTo>
                  <a:pt x="462" y="186"/>
                  <a:pt x="452" y="164"/>
                  <a:pt x="435" y="148"/>
                </a:cubicBezTo>
                <a:close/>
              </a:path>
            </a:pathLst>
          </a:custGeom>
          <a:solidFill>
            <a:srgbClr val="00A9D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8585A"/>
              </a:solidFill>
              <a:effectLst/>
              <a:uLnTx/>
              <a:uFillTx/>
              <a:latin typeface="+mn-lt"/>
            </a:endParaRPr>
          </a:p>
        </p:txBody>
      </p:sp>
      <p:cxnSp>
        <p:nvCxnSpPr>
          <p:cNvPr id="31" name="Straight Connector 248"/>
          <p:cNvCxnSpPr>
            <a:cxnSpLocks noChangeShapeType="1"/>
          </p:cNvCxnSpPr>
          <p:nvPr/>
        </p:nvCxnSpPr>
        <p:spPr bwMode="auto">
          <a:xfrm flipV="1">
            <a:off x="3326723" y="4853688"/>
            <a:ext cx="1162368" cy="9286"/>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Lst>
        </p:spPr>
      </p:cxnSp>
      <p:cxnSp>
        <p:nvCxnSpPr>
          <p:cNvPr id="32" name="Elbow Connector 21"/>
          <p:cNvCxnSpPr>
            <a:cxnSpLocks/>
          </p:cNvCxnSpPr>
          <p:nvPr/>
        </p:nvCxnSpPr>
        <p:spPr bwMode="auto">
          <a:xfrm flipV="1">
            <a:off x="4878628" y="3952252"/>
            <a:ext cx="5003618" cy="665489"/>
          </a:xfrm>
          <a:prstGeom prst="bentConnector3">
            <a:avLst>
              <a:gd name="adj1" fmla="val -103"/>
            </a:avLst>
          </a:prstGeom>
          <a:solidFill>
            <a:schemeClr val="accent1"/>
          </a:solidFill>
          <a:ln w="12700" cap="flat" cmpd="sng" algn="ctr">
            <a:solidFill>
              <a:schemeClr val="tx1"/>
            </a:solidFill>
            <a:prstDash val="solid"/>
            <a:round/>
            <a:headEnd type="none" w="med" len="med"/>
            <a:tailEnd type="none" w="med" len="med"/>
          </a:ln>
          <a:effectLst/>
        </p:spPr>
      </p:cxnSp>
      <p:cxnSp>
        <p:nvCxnSpPr>
          <p:cNvPr id="34" name="Straight Connector 248"/>
          <p:cNvCxnSpPr>
            <a:cxnSpLocks noChangeShapeType="1"/>
          </p:cNvCxnSpPr>
          <p:nvPr/>
        </p:nvCxnSpPr>
        <p:spPr bwMode="auto">
          <a:xfrm>
            <a:off x="3335751" y="5020543"/>
            <a:ext cx="1138933" cy="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Lst>
        </p:spPr>
      </p:cxnSp>
      <p:cxnSp>
        <p:nvCxnSpPr>
          <p:cNvPr id="35" name="Straight Connector 248"/>
          <p:cNvCxnSpPr>
            <a:cxnSpLocks noChangeShapeType="1"/>
          </p:cNvCxnSpPr>
          <p:nvPr/>
        </p:nvCxnSpPr>
        <p:spPr bwMode="auto">
          <a:xfrm>
            <a:off x="3335751" y="4902618"/>
            <a:ext cx="113893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Lst>
        </p:spPr>
      </p:cxnSp>
      <p:cxnSp>
        <p:nvCxnSpPr>
          <p:cNvPr id="45" name="Straight Connector 169"/>
          <p:cNvCxnSpPr>
            <a:cxnSpLocks/>
          </p:cNvCxnSpPr>
          <p:nvPr/>
        </p:nvCxnSpPr>
        <p:spPr bwMode="auto">
          <a:xfrm flipV="1">
            <a:off x="4922524" y="4840148"/>
            <a:ext cx="4987153" cy="1"/>
          </a:xfrm>
          <a:prstGeom prst="bentConnector3">
            <a:avLst>
              <a:gd name="adj1" fmla="val 50000"/>
            </a:avLst>
          </a:prstGeom>
          <a:solidFill>
            <a:schemeClr val="accent1"/>
          </a:solidFill>
          <a:ln w="12700" cap="flat" cmpd="sng" algn="ctr">
            <a:solidFill>
              <a:schemeClr val="tx1"/>
            </a:solidFill>
            <a:prstDash val="solid"/>
            <a:round/>
            <a:headEnd type="none" w="med" len="med"/>
            <a:tailEnd type="none" w="med" len="med"/>
          </a:ln>
          <a:effectLst/>
        </p:spPr>
      </p:cxnSp>
      <p:cxnSp>
        <p:nvCxnSpPr>
          <p:cNvPr id="46" name="Straight Connector 203"/>
          <p:cNvCxnSpPr>
            <a:cxnSpLocks noChangeShapeType="1"/>
            <a:stCxn id="249" idx="1"/>
            <a:endCxn id="232" idx="0"/>
          </p:cNvCxnSpPr>
          <p:nvPr/>
        </p:nvCxnSpPr>
        <p:spPr bwMode="auto">
          <a:xfrm rot="10800000" flipV="1">
            <a:off x="5683641" y="4503905"/>
            <a:ext cx="185469" cy="382850"/>
          </a:xfrm>
          <a:prstGeom prst="bentConnector2">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61" name="Straight Connector 203"/>
          <p:cNvCxnSpPr>
            <a:cxnSpLocks noChangeShapeType="1"/>
          </p:cNvCxnSpPr>
          <p:nvPr/>
        </p:nvCxnSpPr>
        <p:spPr bwMode="auto">
          <a:xfrm>
            <a:off x="6921462" y="3693892"/>
            <a:ext cx="1399473" cy="173436"/>
          </a:xfrm>
          <a:prstGeom prst="bentConnector3">
            <a:avLst>
              <a:gd name="adj1" fmla="val 50000"/>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68" name="Straight Connector 203"/>
          <p:cNvCxnSpPr>
            <a:cxnSpLocks noChangeShapeType="1"/>
          </p:cNvCxnSpPr>
          <p:nvPr/>
        </p:nvCxnSpPr>
        <p:spPr bwMode="auto">
          <a:xfrm rot="10800000" flipV="1">
            <a:off x="5625250" y="2889119"/>
            <a:ext cx="372770" cy="450545"/>
          </a:xfrm>
          <a:prstGeom prst="bentConnector2">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69" name="Straight Connector 169"/>
          <p:cNvCxnSpPr>
            <a:cxnSpLocks/>
          </p:cNvCxnSpPr>
          <p:nvPr/>
        </p:nvCxnSpPr>
        <p:spPr bwMode="auto">
          <a:xfrm rot="5400000" flipH="1" flipV="1">
            <a:off x="4662765" y="3887178"/>
            <a:ext cx="858240" cy="606745"/>
          </a:xfrm>
          <a:prstGeom prst="bentConnector2">
            <a:avLst/>
          </a:prstGeom>
          <a:solidFill>
            <a:schemeClr val="accent1"/>
          </a:solidFill>
          <a:ln w="12700" cap="flat" cmpd="sng" algn="ctr">
            <a:solidFill>
              <a:schemeClr val="tx1"/>
            </a:solidFill>
            <a:prstDash val="dash"/>
            <a:round/>
            <a:headEnd type="none" w="med" len="med"/>
            <a:tailEnd type="none" w="med" len="med"/>
          </a:ln>
          <a:effectLst/>
        </p:spPr>
      </p:cxnSp>
      <p:sp>
        <p:nvSpPr>
          <p:cNvPr id="76" name="Freeform 3"/>
          <p:cNvSpPr>
            <a:spLocks noChangeAspect="1"/>
          </p:cNvSpPr>
          <p:nvPr/>
        </p:nvSpPr>
        <p:spPr bwMode="auto">
          <a:xfrm>
            <a:off x="9888507" y="4517593"/>
            <a:ext cx="635817" cy="403476"/>
          </a:xfrm>
          <a:custGeom>
            <a:avLst/>
            <a:gdLst>
              <a:gd name="T0" fmla="*/ 2147483647 w 462"/>
              <a:gd name="T1" fmla="*/ 2147483647 h 293"/>
              <a:gd name="T2" fmla="*/ 2147483647 w 462"/>
              <a:gd name="T3" fmla="*/ 2147483647 h 293"/>
              <a:gd name="T4" fmla="*/ 2147483647 w 462"/>
              <a:gd name="T5" fmla="*/ 2147483647 h 293"/>
              <a:gd name="T6" fmla="*/ 2147483647 w 462"/>
              <a:gd name="T7" fmla="*/ 2147483647 h 293"/>
              <a:gd name="T8" fmla="*/ 2147483647 w 462"/>
              <a:gd name="T9" fmla="*/ 2147483647 h 293"/>
              <a:gd name="T10" fmla="*/ 2147483647 w 462"/>
              <a:gd name="T11" fmla="*/ 2147483647 h 293"/>
              <a:gd name="T12" fmla="*/ 2147483647 w 462"/>
              <a:gd name="T13" fmla="*/ 2147483647 h 293"/>
              <a:gd name="T14" fmla="*/ 2147483647 w 462"/>
              <a:gd name="T15" fmla="*/ 2147483647 h 293"/>
              <a:gd name="T16" fmla="*/ 2147483647 w 462"/>
              <a:gd name="T17" fmla="*/ 2147483647 h 293"/>
              <a:gd name="T18" fmla="*/ 2147483647 w 462"/>
              <a:gd name="T19" fmla="*/ 2147483647 h 293"/>
              <a:gd name="T20" fmla="*/ 2147483647 w 462"/>
              <a:gd name="T21" fmla="*/ 2147483647 h 293"/>
              <a:gd name="T22" fmla="*/ 2147483647 w 462"/>
              <a:gd name="T23" fmla="*/ 2147483647 h 293"/>
              <a:gd name="T24" fmla="*/ 2147483647 w 462"/>
              <a:gd name="T25" fmla="*/ 2147483647 h 293"/>
              <a:gd name="T26" fmla="*/ 2147483647 w 462"/>
              <a:gd name="T27" fmla="*/ 2147483647 h 293"/>
              <a:gd name="T28" fmla="*/ 2147483647 w 462"/>
              <a:gd name="T29" fmla="*/ 2147483647 h 293"/>
              <a:gd name="T30" fmla="*/ 2147483647 w 462"/>
              <a:gd name="T31" fmla="*/ 2147483647 h 293"/>
              <a:gd name="T32" fmla="*/ 2147483647 w 462"/>
              <a:gd name="T33" fmla="*/ 2147483647 h 293"/>
              <a:gd name="T34" fmla="*/ 2147483647 w 462"/>
              <a:gd name="T35" fmla="*/ 2147483647 h 293"/>
              <a:gd name="T36" fmla="*/ 2147483647 w 462"/>
              <a:gd name="T37" fmla="*/ 2147483647 h 293"/>
              <a:gd name="T38" fmla="*/ 2147483647 w 462"/>
              <a:gd name="T39" fmla="*/ 2147483647 h 293"/>
              <a:gd name="T40" fmla="*/ 2147483647 w 462"/>
              <a:gd name="T41" fmla="*/ 2147483647 h 293"/>
              <a:gd name="T42" fmla="*/ 2147483647 w 462"/>
              <a:gd name="T43" fmla="*/ 2147483647 h 293"/>
              <a:gd name="T44" fmla="*/ 2147483647 w 462"/>
              <a:gd name="T45" fmla="*/ 2147483647 h 293"/>
              <a:gd name="T46" fmla="*/ 2147483647 w 462"/>
              <a:gd name="T47" fmla="*/ 2147483647 h 293"/>
              <a:gd name="T48" fmla="*/ 2147483647 w 462"/>
              <a:gd name="T49" fmla="*/ 2147483647 h 293"/>
              <a:gd name="T50" fmla="*/ 2147483647 w 462"/>
              <a:gd name="T51" fmla="*/ 2147483647 h 293"/>
              <a:gd name="T52" fmla="*/ 2147483647 w 462"/>
              <a:gd name="T53" fmla="*/ 0 h 293"/>
              <a:gd name="T54" fmla="*/ 2147483647 w 462"/>
              <a:gd name="T55" fmla="*/ 2147483647 h 293"/>
              <a:gd name="T56" fmla="*/ 0 w 462"/>
              <a:gd name="T57" fmla="*/ 2147483647 h 293"/>
              <a:gd name="T58" fmla="*/ 2147483647 w 462"/>
              <a:gd name="T59" fmla="*/ 2147483647 h 293"/>
              <a:gd name="T60" fmla="*/ 2147483647 w 462"/>
              <a:gd name="T61" fmla="*/ 2147483647 h 293"/>
              <a:gd name="T62" fmla="*/ 2147483647 w 462"/>
              <a:gd name="T63" fmla="*/ 2147483647 h 293"/>
              <a:gd name="T64" fmla="*/ 2147483647 w 462"/>
              <a:gd name="T65" fmla="*/ 2147483647 h 29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62" h="293">
                <a:moveTo>
                  <a:pt x="435" y="148"/>
                </a:moveTo>
                <a:cubicBezTo>
                  <a:pt x="437" y="140"/>
                  <a:pt x="439" y="132"/>
                  <a:pt x="439" y="123"/>
                </a:cubicBezTo>
                <a:cubicBezTo>
                  <a:pt x="439" y="104"/>
                  <a:pt x="433" y="86"/>
                  <a:pt x="422" y="70"/>
                </a:cubicBezTo>
                <a:cubicBezTo>
                  <a:pt x="420" y="67"/>
                  <a:pt x="415" y="66"/>
                  <a:pt x="411" y="68"/>
                </a:cubicBezTo>
                <a:cubicBezTo>
                  <a:pt x="407" y="71"/>
                  <a:pt x="406" y="76"/>
                  <a:pt x="409" y="79"/>
                </a:cubicBezTo>
                <a:cubicBezTo>
                  <a:pt x="418" y="92"/>
                  <a:pt x="423" y="108"/>
                  <a:pt x="423" y="123"/>
                </a:cubicBezTo>
                <a:cubicBezTo>
                  <a:pt x="423" y="132"/>
                  <a:pt x="421" y="140"/>
                  <a:pt x="419" y="148"/>
                </a:cubicBezTo>
                <a:cubicBezTo>
                  <a:pt x="418" y="151"/>
                  <a:pt x="419" y="154"/>
                  <a:pt x="421" y="156"/>
                </a:cubicBezTo>
                <a:cubicBezTo>
                  <a:pt x="437" y="170"/>
                  <a:pt x="446" y="189"/>
                  <a:pt x="446" y="209"/>
                </a:cubicBezTo>
                <a:cubicBezTo>
                  <a:pt x="446" y="247"/>
                  <a:pt x="415" y="277"/>
                  <a:pt x="378" y="277"/>
                </a:cubicBezTo>
                <a:cubicBezTo>
                  <a:pt x="88" y="277"/>
                  <a:pt x="88" y="277"/>
                  <a:pt x="88" y="277"/>
                </a:cubicBezTo>
                <a:cubicBezTo>
                  <a:pt x="48" y="277"/>
                  <a:pt x="16" y="245"/>
                  <a:pt x="16" y="206"/>
                </a:cubicBezTo>
                <a:cubicBezTo>
                  <a:pt x="16" y="178"/>
                  <a:pt x="31" y="154"/>
                  <a:pt x="56" y="141"/>
                </a:cubicBezTo>
                <a:cubicBezTo>
                  <a:pt x="59" y="140"/>
                  <a:pt x="60" y="137"/>
                  <a:pt x="60" y="134"/>
                </a:cubicBezTo>
                <a:cubicBezTo>
                  <a:pt x="60" y="134"/>
                  <a:pt x="60" y="133"/>
                  <a:pt x="60" y="133"/>
                </a:cubicBezTo>
                <a:cubicBezTo>
                  <a:pt x="60" y="69"/>
                  <a:pt x="113" y="16"/>
                  <a:pt x="178" y="16"/>
                </a:cubicBezTo>
                <a:cubicBezTo>
                  <a:pt x="217" y="16"/>
                  <a:pt x="254" y="36"/>
                  <a:pt x="276" y="68"/>
                </a:cubicBezTo>
                <a:cubicBezTo>
                  <a:pt x="277" y="70"/>
                  <a:pt x="279" y="72"/>
                  <a:pt x="282" y="72"/>
                </a:cubicBezTo>
                <a:cubicBezTo>
                  <a:pt x="284" y="72"/>
                  <a:pt x="287" y="71"/>
                  <a:pt x="288" y="70"/>
                </a:cubicBezTo>
                <a:cubicBezTo>
                  <a:pt x="288" y="70"/>
                  <a:pt x="289" y="69"/>
                  <a:pt x="289" y="69"/>
                </a:cubicBezTo>
                <a:cubicBezTo>
                  <a:pt x="290" y="68"/>
                  <a:pt x="309" y="45"/>
                  <a:pt x="344" y="45"/>
                </a:cubicBezTo>
                <a:cubicBezTo>
                  <a:pt x="360" y="45"/>
                  <a:pt x="375" y="50"/>
                  <a:pt x="388" y="59"/>
                </a:cubicBezTo>
                <a:cubicBezTo>
                  <a:pt x="392" y="61"/>
                  <a:pt x="397" y="60"/>
                  <a:pt x="399" y="56"/>
                </a:cubicBezTo>
                <a:cubicBezTo>
                  <a:pt x="402" y="53"/>
                  <a:pt x="401" y="48"/>
                  <a:pt x="397" y="45"/>
                </a:cubicBezTo>
                <a:cubicBezTo>
                  <a:pt x="381" y="35"/>
                  <a:pt x="363" y="29"/>
                  <a:pt x="344" y="29"/>
                </a:cubicBezTo>
                <a:cubicBezTo>
                  <a:pt x="314" y="29"/>
                  <a:pt x="294" y="43"/>
                  <a:pt x="284" y="52"/>
                </a:cubicBezTo>
                <a:cubicBezTo>
                  <a:pt x="258" y="19"/>
                  <a:pt x="220" y="0"/>
                  <a:pt x="178" y="0"/>
                </a:cubicBezTo>
                <a:cubicBezTo>
                  <a:pt x="106" y="0"/>
                  <a:pt x="47" y="58"/>
                  <a:pt x="44" y="129"/>
                </a:cubicBezTo>
                <a:cubicBezTo>
                  <a:pt x="17" y="145"/>
                  <a:pt x="0" y="174"/>
                  <a:pt x="0" y="206"/>
                </a:cubicBezTo>
                <a:cubicBezTo>
                  <a:pt x="0" y="254"/>
                  <a:pt x="39" y="293"/>
                  <a:pt x="88" y="293"/>
                </a:cubicBezTo>
                <a:cubicBezTo>
                  <a:pt x="378" y="293"/>
                  <a:pt x="378" y="293"/>
                  <a:pt x="378" y="293"/>
                </a:cubicBezTo>
                <a:cubicBezTo>
                  <a:pt x="424" y="293"/>
                  <a:pt x="462" y="256"/>
                  <a:pt x="462" y="209"/>
                </a:cubicBezTo>
                <a:cubicBezTo>
                  <a:pt x="462" y="186"/>
                  <a:pt x="452" y="164"/>
                  <a:pt x="435" y="148"/>
                </a:cubicBezTo>
                <a:close/>
              </a:path>
            </a:pathLst>
          </a:custGeom>
          <a:solidFill>
            <a:srgbClr val="FFC000"/>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8585A"/>
              </a:solidFill>
              <a:effectLst/>
              <a:uLnTx/>
              <a:uFillTx/>
              <a:latin typeface="+mn-lt"/>
            </a:endParaRPr>
          </a:p>
        </p:txBody>
      </p:sp>
      <p:cxnSp>
        <p:nvCxnSpPr>
          <p:cNvPr id="77" name="Straight Connector 169"/>
          <p:cNvCxnSpPr>
            <a:cxnSpLocks/>
          </p:cNvCxnSpPr>
          <p:nvPr/>
        </p:nvCxnSpPr>
        <p:spPr bwMode="auto">
          <a:xfrm>
            <a:off x="4685374" y="5086612"/>
            <a:ext cx="5196872" cy="696562"/>
          </a:xfrm>
          <a:prstGeom prst="bentConnector3">
            <a:avLst>
              <a:gd name="adj1" fmla="val 147"/>
            </a:avLst>
          </a:prstGeom>
          <a:solidFill>
            <a:schemeClr val="accent1"/>
          </a:solidFill>
          <a:ln w="12700" cap="flat" cmpd="sng" algn="ctr">
            <a:solidFill>
              <a:schemeClr val="tx1"/>
            </a:solidFill>
            <a:prstDash val="solid"/>
            <a:round/>
            <a:headEnd type="none" w="med" len="med"/>
            <a:tailEnd type="none" w="med" len="med"/>
          </a:ln>
          <a:effectLst/>
        </p:spPr>
      </p:cxnSp>
      <p:cxnSp>
        <p:nvCxnSpPr>
          <p:cNvPr id="84" name="Straight Connector 169"/>
          <p:cNvCxnSpPr>
            <a:cxnSpLocks/>
            <a:endCxn id="247" idx="1"/>
          </p:cNvCxnSpPr>
          <p:nvPr/>
        </p:nvCxnSpPr>
        <p:spPr bwMode="auto">
          <a:xfrm>
            <a:off x="7869015" y="5530607"/>
            <a:ext cx="329875" cy="39389"/>
          </a:xfrm>
          <a:prstGeom prst="bentConnector3">
            <a:avLst>
              <a:gd name="adj1" fmla="val 50000"/>
            </a:avLst>
          </a:prstGeom>
          <a:solidFill>
            <a:schemeClr val="accent1"/>
          </a:solidFill>
          <a:ln w="12700" cap="flat" cmpd="sng" algn="ctr">
            <a:solidFill>
              <a:schemeClr val="tx1"/>
            </a:solidFill>
            <a:prstDash val="dash"/>
            <a:round/>
            <a:headEnd type="none" w="med" len="med"/>
            <a:tailEnd type="none" w="med" len="med"/>
          </a:ln>
          <a:effectLst/>
        </p:spPr>
      </p:cxnSp>
      <p:cxnSp>
        <p:nvCxnSpPr>
          <p:cNvPr id="85" name="Straight Connector 203"/>
          <p:cNvCxnSpPr>
            <a:cxnSpLocks noChangeShapeType="1"/>
            <a:stCxn id="232" idx="1"/>
          </p:cNvCxnSpPr>
          <p:nvPr/>
        </p:nvCxnSpPr>
        <p:spPr bwMode="auto">
          <a:xfrm rot="10800000">
            <a:off x="4922526" y="5024670"/>
            <a:ext cx="581114" cy="149832"/>
          </a:xfrm>
          <a:prstGeom prst="bentConnector3">
            <a:avLst>
              <a:gd name="adj1" fmla="val 36887"/>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sp>
        <p:nvSpPr>
          <p:cNvPr id="86" name="Rectangle 44"/>
          <p:cNvSpPr>
            <a:spLocks noChangeArrowheads="1"/>
          </p:cNvSpPr>
          <p:nvPr/>
        </p:nvSpPr>
        <p:spPr bwMode="auto">
          <a:xfrm flipV="1">
            <a:off x="2699572" y="3472744"/>
            <a:ext cx="862203" cy="839076"/>
          </a:xfrm>
          <a:prstGeom prst="rect">
            <a:avLst/>
          </a:prstGeom>
          <a:solidFill>
            <a:schemeClr val="bg1">
              <a:lumMod val="85000"/>
            </a:schemeClr>
          </a:solidFill>
          <a:ln w="12700" algn="ctr">
            <a:noFill/>
            <a:miter lim="800000"/>
            <a:headEnd/>
            <a:tailEnd/>
          </a:ln>
        </p:spPr>
        <p:txBody>
          <a:bodyPr rot="10800000" wrap="square" lIns="18000" tIns="18000" rIns="18000" bIns="1800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800" b="1" i="0" u="none" strike="noStrike" kern="0" cap="none" spc="0" normalizeH="0" baseline="0" noProof="0">
                <a:ln>
                  <a:noFill/>
                </a:ln>
                <a:solidFill>
                  <a:srgbClr val="58585A"/>
                </a:solidFill>
                <a:effectLst/>
                <a:uLnTx/>
                <a:uFillTx/>
                <a:latin typeface="+mn-lt"/>
              </a:rPr>
              <a:t>Device #0</a:t>
            </a:r>
          </a:p>
        </p:txBody>
      </p:sp>
      <p:sp>
        <p:nvSpPr>
          <p:cNvPr id="90" name="Text Box 804"/>
          <p:cNvSpPr txBox="1">
            <a:spLocks noChangeArrowheads="1"/>
          </p:cNvSpPr>
          <p:nvPr/>
        </p:nvSpPr>
        <p:spPr bwMode="auto">
          <a:xfrm>
            <a:off x="2950989" y="3770186"/>
            <a:ext cx="329747" cy="226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800" b="0" i="0" u="none" strike="noStrike" kern="0" cap="none" spc="0" normalizeH="0" baseline="0" noProof="0">
                <a:ln>
                  <a:noFill/>
                </a:ln>
                <a:solidFill>
                  <a:srgbClr val="58585A"/>
                </a:solidFill>
                <a:effectLst/>
                <a:uLnTx/>
                <a:uFillTx/>
                <a:latin typeface="+mn-lt"/>
                <a:ea typeface="ＭＳ Ｐゴシック" pitchFamily="34" charset="-128"/>
                <a:cs typeface="Arial" charset="0"/>
              </a:rPr>
              <a:t>Device</a:t>
            </a:r>
          </a:p>
        </p:txBody>
      </p:sp>
      <p:sp>
        <p:nvSpPr>
          <p:cNvPr id="91" name="Rectangle 805"/>
          <p:cNvSpPr>
            <a:spLocks noChangeArrowheads="1"/>
          </p:cNvSpPr>
          <p:nvPr/>
        </p:nvSpPr>
        <p:spPr bwMode="auto">
          <a:xfrm>
            <a:off x="2944210" y="3594451"/>
            <a:ext cx="366049" cy="524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rIns="720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8585A"/>
              </a:solidFill>
              <a:effectLst/>
              <a:uLnTx/>
              <a:uFillTx/>
              <a:latin typeface="+mn-lt"/>
            </a:endParaRPr>
          </a:p>
        </p:txBody>
      </p:sp>
      <p:cxnSp>
        <p:nvCxnSpPr>
          <p:cNvPr id="93" name="Straight Connector 248"/>
          <p:cNvCxnSpPr>
            <a:cxnSpLocks noChangeShapeType="1"/>
            <a:stCxn id="272" idx="3"/>
          </p:cNvCxnSpPr>
          <p:nvPr/>
        </p:nvCxnSpPr>
        <p:spPr bwMode="auto">
          <a:xfrm>
            <a:off x="3326723" y="3854273"/>
            <a:ext cx="1259625" cy="821924"/>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Lst>
        </p:spPr>
      </p:cxnSp>
      <p:cxnSp>
        <p:nvCxnSpPr>
          <p:cNvPr id="119" name="Straight Connector 248"/>
          <p:cNvCxnSpPr>
            <a:cxnSpLocks noChangeShapeType="1"/>
          </p:cNvCxnSpPr>
          <p:nvPr/>
        </p:nvCxnSpPr>
        <p:spPr bwMode="auto">
          <a:xfrm>
            <a:off x="3305024" y="4043056"/>
            <a:ext cx="1172061" cy="75809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Lst>
        </p:spPr>
      </p:cxnSp>
      <p:cxnSp>
        <p:nvCxnSpPr>
          <p:cNvPr id="154" name="Straight Connector 204"/>
          <p:cNvCxnSpPr>
            <a:cxnSpLocks/>
            <a:stCxn id="254" idx="1"/>
            <a:endCxn id="249" idx="3"/>
          </p:cNvCxnSpPr>
          <p:nvPr/>
        </p:nvCxnSpPr>
        <p:spPr bwMode="auto">
          <a:xfrm rot="10800000">
            <a:off x="6300969" y="4503905"/>
            <a:ext cx="1199670" cy="878"/>
          </a:xfrm>
          <a:prstGeom prst="bentConnector3">
            <a:avLst>
              <a:gd name="adj1" fmla="val 50000"/>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sp>
        <p:nvSpPr>
          <p:cNvPr id="167" name="Rectangle 166"/>
          <p:cNvSpPr/>
          <p:nvPr/>
        </p:nvSpPr>
        <p:spPr bwMode="auto">
          <a:xfrm>
            <a:off x="4343171" y="1994962"/>
            <a:ext cx="712602" cy="4035302"/>
          </a:xfrm>
          <a:prstGeom prst="rect">
            <a:avLst/>
          </a:prstGeom>
          <a:noFill/>
          <a:ln w="28575" cap="flat" cmpd="sng" algn="ctr">
            <a:solidFill>
              <a:schemeClr val="accent1"/>
            </a:solidFill>
            <a:prstDash val="sysDot"/>
            <a:round/>
            <a:headEnd type="none" w="med" len="med"/>
            <a:tailEnd type="none" w="med" len="med"/>
          </a:ln>
          <a:effectLst>
            <a:glow rad="63500">
              <a:schemeClr val="bg1">
                <a:alpha val="40000"/>
              </a:schemeClr>
            </a:glow>
          </a:effectLst>
        </p:spPr>
        <p:txBody>
          <a:bodyPr vert="horz" wrap="square" lIns="18000" tIns="18000" rIns="18000" bIns="18000" numCol="1" rtlCol="0" anchor="t" anchorCtr="0" compatLnSpc="1">
            <a:prstTxWarp prst="textNoShape">
              <a:avLst/>
            </a:prstTxWarp>
          </a:bodyPr>
          <a:lstStyle/>
          <a:p>
            <a:pPr lvl="0" algn="ctr">
              <a:defRPr/>
            </a:pPr>
            <a:r>
              <a:rPr kumimoji="0" lang="en-US" sz="1100" b="0" i="0" u="none" strike="noStrike" kern="0" cap="none" spc="0" normalizeH="0" baseline="0" noProof="0">
                <a:ln>
                  <a:noFill/>
                </a:ln>
                <a:solidFill>
                  <a:schemeClr val="tx1"/>
                </a:solidFill>
                <a:effectLst/>
                <a:uLnTx/>
                <a:uFillTx/>
                <a:latin typeface="+mn-lt"/>
              </a:rPr>
              <a:t>RAN</a:t>
            </a:r>
            <a:br>
              <a:rPr kumimoji="0" lang="en-US" sz="1100" b="0" i="0" u="none" strike="noStrike" kern="0" cap="none" spc="0" normalizeH="0" baseline="0" noProof="0">
                <a:ln>
                  <a:noFill/>
                </a:ln>
                <a:solidFill>
                  <a:schemeClr val="tx1"/>
                </a:solidFill>
                <a:effectLst/>
                <a:uLnTx/>
                <a:uFillTx/>
                <a:latin typeface="+mn-lt"/>
              </a:rPr>
            </a:br>
            <a:r>
              <a:rPr lang="en-US" sz="900" kern="0">
                <a:latin typeface="+mn-lt"/>
              </a:rPr>
              <a:t>(Shared resource in </a:t>
            </a:r>
            <a:r>
              <a:rPr lang="en-US" sz="900" kern="0" err="1">
                <a:latin typeface="+mn-lt"/>
              </a:rPr>
              <a:t>gNB</a:t>
            </a:r>
            <a:r>
              <a:rPr kumimoji="0" lang="en-US" sz="900" b="0" i="0" u="none" strike="noStrike" kern="0" cap="none" spc="0" normalizeH="0" baseline="0" noProof="0">
                <a:ln>
                  <a:noFill/>
                </a:ln>
                <a:solidFill>
                  <a:schemeClr val="tx1"/>
                </a:solidFill>
                <a:effectLst/>
                <a:uLnTx/>
                <a:uFillTx/>
                <a:latin typeface="+mn-lt"/>
              </a:rPr>
              <a:t>)</a:t>
            </a:r>
            <a:endParaRPr kumimoji="0" lang="en-US" sz="1100" b="0" i="0" u="none" strike="noStrike" kern="0" cap="none" spc="0" normalizeH="0" baseline="0" noProof="0">
              <a:ln>
                <a:noFill/>
              </a:ln>
              <a:solidFill>
                <a:schemeClr val="tx1"/>
              </a:solidFill>
              <a:effectLst/>
              <a:uLnTx/>
              <a:uFillTx/>
              <a:latin typeface="+mn-lt"/>
            </a:endParaRPr>
          </a:p>
        </p:txBody>
      </p:sp>
      <p:sp>
        <p:nvSpPr>
          <p:cNvPr id="168" name="Rectangle 167"/>
          <p:cNvSpPr/>
          <p:nvPr/>
        </p:nvSpPr>
        <p:spPr bwMode="auto">
          <a:xfrm>
            <a:off x="5199809" y="4177963"/>
            <a:ext cx="2030398" cy="1679779"/>
          </a:xfrm>
          <a:prstGeom prst="rect">
            <a:avLst/>
          </a:prstGeom>
          <a:noFill/>
          <a:ln w="28575" cap="flat" cmpd="sng" algn="ctr">
            <a:solidFill>
              <a:schemeClr val="accent1"/>
            </a:solidFill>
            <a:prstDash val="sysDot"/>
            <a:round/>
            <a:headEnd type="none" w="med" len="med"/>
            <a:tailEnd type="none" w="med" len="med"/>
          </a:ln>
          <a:effectLst>
            <a:glow rad="63500">
              <a:schemeClr val="bg1">
                <a:alpha val="40000"/>
              </a:schemeClr>
            </a:glow>
          </a:effectLst>
        </p:spPr>
        <p:txBody>
          <a:bodyPr vert="horz" wrap="square" lIns="18000" tIns="18000" rIns="18000" bIns="18000" numCol="1" rtlCol="0" anchor="b" anchorCtr="0" compatLnSpc="1">
            <a:prstTxWarp prst="textNoShape">
              <a:avLst/>
            </a:prstTxWarp>
          </a:bodyPr>
          <a:lstStyle/>
          <a:p>
            <a:pPr marL="0" marR="0" lvl="0" indent="0" defTabSz="914400" rtl="0" eaLnBrk="1" fontAlgn="base" latinLnBrk="0" hangingPunct="1">
              <a:spcBef>
                <a:spcPts val="0"/>
              </a:spcBef>
              <a:spcAft>
                <a:spcPts val="0"/>
              </a:spcAft>
              <a:buClrTx/>
              <a:buSzTx/>
              <a:buFontTx/>
              <a:buNone/>
              <a:tabLst/>
              <a:defRPr/>
            </a:pPr>
            <a:r>
              <a:rPr lang="en-US" sz="1100" kern="0">
                <a:latin typeface="+mn-lt"/>
              </a:rPr>
              <a:t> Shared NFs</a:t>
            </a:r>
          </a:p>
          <a:p>
            <a:pPr marL="0" marR="0" lvl="0" indent="0" defTabSz="914400" rtl="0" eaLnBrk="1" fontAlgn="base" latinLnBrk="0" hangingPunct="1">
              <a:spcBef>
                <a:spcPts val="0"/>
              </a:spcBef>
              <a:spcAft>
                <a:spcPts val="0"/>
              </a:spcAft>
              <a:buClrTx/>
              <a:buSzTx/>
              <a:buFontTx/>
              <a:buNone/>
              <a:tabLst/>
              <a:defRPr/>
            </a:pPr>
            <a:r>
              <a:rPr lang="sv-SE" sz="700" kern="0">
                <a:latin typeface="+mn-lt"/>
              </a:rPr>
              <a:t> </a:t>
            </a:r>
            <a:endParaRPr lang="en-US" sz="700" kern="0">
              <a:latin typeface="+mn-lt"/>
            </a:endParaRPr>
          </a:p>
        </p:txBody>
      </p:sp>
      <p:cxnSp>
        <p:nvCxnSpPr>
          <p:cNvPr id="193" name="Straight Connector 192"/>
          <p:cNvCxnSpPr>
            <a:cxnSpLocks/>
          </p:cNvCxnSpPr>
          <p:nvPr/>
        </p:nvCxnSpPr>
        <p:spPr bwMode="auto">
          <a:xfrm flipH="1" flipV="1">
            <a:off x="5800826" y="3761430"/>
            <a:ext cx="754406" cy="2485"/>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94" name="Connector: Elbow 193"/>
          <p:cNvCxnSpPr/>
          <p:nvPr/>
        </p:nvCxnSpPr>
        <p:spPr bwMode="auto">
          <a:xfrm rot="16200000" flipH="1">
            <a:off x="6341570" y="2949249"/>
            <a:ext cx="386917" cy="342852"/>
          </a:xfrm>
          <a:prstGeom prst="bentConnector3">
            <a:avLst>
              <a:gd name="adj1" fmla="val -2518"/>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202" name="Connector: Elbow 201"/>
          <p:cNvCxnSpPr>
            <a:cxnSpLocks/>
          </p:cNvCxnSpPr>
          <p:nvPr/>
        </p:nvCxnSpPr>
        <p:spPr bwMode="auto">
          <a:xfrm>
            <a:off x="5853619" y="5369180"/>
            <a:ext cx="1626758" cy="181575"/>
          </a:xfrm>
          <a:prstGeom prst="bentConnector3">
            <a:avLst>
              <a:gd name="adj1" fmla="val 29560"/>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sp>
        <p:nvSpPr>
          <p:cNvPr id="230" name="TextBox 229">
            <a:extLst>
              <a:ext uri="{FF2B5EF4-FFF2-40B4-BE49-F238E27FC236}">
                <a16:creationId xmlns:a16="http://schemas.microsoft.com/office/drawing/2014/main" id="{B383EC68-C4B5-4F43-A12B-8929A9FB209C}"/>
              </a:ext>
            </a:extLst>
          </p:cNvPr>
          <p:cNvSpPr txBox="1"/>
          <p:nvPr/>
        </p:nvSpPr>
        <p:spPr bwMode="auto">
          <a:xfrm>
            <a:off x="4466896" y="4471016"/>
            <a:ext cx="500126" cy="726198"/>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lvl="0" algn="ctr" fontAlgn="auto">
              <a:spcBef>
                <a:spcPts val="0"/>
              </a:spcBef>
              <a:spcAft>
                <a:spcPts val="0"/>
              </a:spcAft>
              <a:buClr>
                <a:srgbClr val="181818"/>
              </a:buClr>
              <a:defRPr/>
            </a:pPr>
            <a:r>
              <a:rPr lang="en-US" sz="1800">
                <a:solidFill>
                  <a:srgbClr val="181818"/>
                </a:solidFill>
                <a:latin typeface="Ericsson Technical Icons" panose="00000500000000000000" pitchFamily="2" charset="0"/>
              </a:rPr>
              <a:t>B</a:t>
            </a:r>
            <a:endParaRPr lang="en-US" sz="1800">
              <a:solidFill>
                <a:srgbClr val="181818"/>
              </a:solidFill>
              <a:latin typeface="Ericsson Hilda"/>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err="1">
                <a:ln>
                  <a:noFill/>
                </a:ln>
                <a:solidFill>
                  <a:srgbClr val="181818"/>
                </a:solidFill>
                <a:effectLst/>
                <a:uLnTx/>
                <a:uFillTx/>
                <a:latin typeface="Ericsson Hilda"/>
                <a:ea typeface="+mn-ea"/>
                <a:cs typeface="+mn-cs"/>
              </a:rPr>
              <a:t>gNB</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32" name="TextBox 231">
            <a:extLst>
              <a:ext uri="{FF2B5EF4-FFF2-40B4-BE49-F238E27FC236}">
                <a16:creationId xmlns:a16="http://schemas.microsoft.com/office/drawing/2014/main" id="{2C55F219-2D3C-46F0-82F5-1ECFF7846736}"/>
              </a:ext>
            </a:extLst>
          </p:cNvPr>
          <p:cNvSpPr txBox="1"/>
          <p:nvPr/>
        </p:nvSpPr>
        <p:spPr bwMode="auto">
          <a:xfrm>
            <a:off x="5503640" y="4886755"/>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AMF</a:t>
            </a:r>
          </a:p>
        </p:txBody>
      </p:sp>
      <p:sp>
        <p:nvSpPr>
          <p:cNvPr id="233" name="TextBox 232">
            <a:extLst>
              <a:ext uri="{FF2B5EF4-FFF2-40B4-BE49-F238E27FC236}">
                <a16:creationId xmlns:a16="http://schemas.microsoft.com/office/drawing/2014/main" id="{558BD8B2-0CE2-4FB6-BEC4-485A66717196}"/>
              </a:ext>
            </a:extLst>
          </p:cNvPr>
          <p:cNvSpPr txBox="1"/>
          <p:nvPr/>
        </p:nvSpPr>
        <p:spPr bwMode="auto">
          <a:xfrm>
            <a:off x="6562801" y="3318254"/>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SMF</a:t>
            </a:r>
          </a:p>
        </p:txBody>
      </p:sp>
      <p:sp>
        <p:nvSpPr>
          <p:cNvPr id="235" name="TextBox 234">
            <a:extLst>
              <a:ext uri="{FF2B5EF4-FFF2-40B4-BE49-F238E27FC236}">
                <a16:creationId xmlns:a16="http://schemas.microsoft.com/office/drawing/2014/main" id="{352E32D6-C414-4A1C-9DF3-4E1FB9805C22}"/>
              </a:ext>
            </a:extLst>
          </p:cNvPr>
          <p:cNvSpPr txBox="1"/>
          <p:nvPr/>
        </p:nvSpPr>
        <p:spPr bwMode="auto">
          <a:xfrm>
            <a:off x="5405057" y="3315649"/>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AMF</a:t>
            </a:r>
          </a:p>
        </p:txBody>
      </p:sp>
      <p:sp>
        <p:nvSpPr>
          <p:cNvPr id="244" name="TextBox 243">
            <a:extLst>
              <a:ext uri="{FF2B5EF4-FFF2-40B4-BE49-F238E27FC236}">
                <a16:creationId xmlns:a16="http://schemas.microsoft.com/office/drawing/2014/main" id="{C094AEDB-75B1-4AB2-A907-074E52D565E0}"/>
              </a:ext>
            </a:extLst>
          </p:cNvPr>
          <p:cNvSpPr txBox="1"/>
          <p:nvPr/>
        </p:nvSpPr>
        <p:spPr bwMode="auto">
          <a:xfrm>
            <a:off x="5928275" y="2730288"/>
            <a:ext cx="43186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7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7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d</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UDM</a:t>
            </a:r>
          </a:p>
        </p:txBody>
      </p:sp>
      <p:sp>
        <p:nvSpPr>
          <p:cNvPr id="245" name="TextBox 244">
            <a:extLst>
              <a:ext uri="{FF2B5EF4-FFF2-40B4-BE49-F238E27FC236}">
                <a16:creationId xmlns:a16="http://schemas.microsoft.com/office/drawing/2014/main" id="{E48F76F2-C55D-4301-8074-6C9170D1F410}"/>
              </a:ext>
            </a:extLst>
          </p:cNvPr>
          <p:cNvSpPr txBox="1"/>
          <p:nvPr/>
        </p:nvSpPr>
        <p:spPr bwMode="auto">
          <a:xfrm>
            <a:off x="7678899" y="2737705"/>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NRF</a:t>
            </a:r>
          </a:p>
        </p:txBody>
      </p:sp>
      <p:sp>
        <p:nvSpPr>
          <p:cNvPr id="246" name="TextBox 245">
            <a:extLst>
              <a:ext uri="{FF2B5EF4-FFF2-40B4-BE49-F238E27FC236}">
                <a16:creationId xmlns:a16="http://schemas.microsoft.com/office/drawing/2014/main" id="{65574DEE-5D40-4A48-8F7B-5199C514AAEF}"/>
              </a:ext>
            </a:extLst>
          </p:cNvPr>
          <p:cNvSpPr txBox="1"/>
          <p:nvPr/>
        </p:nvSpPr>
        <p:spPr bwMode="auto">
          <a:xfrm>
            <a:off x="8198890" y="3472744"/>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G</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UPF</a:t>
            </a:r>
          </a:p>
        </p:txBody>
      </p:sp>
      <p:sp>
        <p:nvSpPr>
          <p:cNvPr id="247" name="TextBox 246">
            <a:extLst>
              <a:ext uri="{FF2B5EF4-FFF2-40B4-BE49-F238E27FC236}">
                <a16:creationId xmlns:a16="http://schemas.microsoft.com/office/drawing/2014/main" id="{1FAA00D7-8F38-4492-99E6-C02D098F9C80}"/>
              </a:ext>
            </a:extLst>
          </p:cNvPr>
          <p:cNvSpPr txBox="1"/>
          <p:nvPr/>
        </p:nvSpPr>
        <p:spPr bwMode="auto">
          <a:xfrm>
            <a:off x="8198890" y="5282249"/>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G</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UPF</a:t>
            </a:r>
          </a:p>
        </p:txBody>
      </p:sp>
      <p:sp>
        <p:nvSpPr>
          <p:cNvPr id="248" name="TextBox 247">
            <a:extLst>
              <a:ext uri="{FF2B5EF4-FFF2-40B4-BE49-F238E27FC236}">
                <a16:creationId xmlns:a16="http://schemas.microsoft.com/office/drawing/2014/main" id="{D32846B1-377A-408A-B30F-73C03A89303E}"/>
              </a:ext>
            </a:extLst>
          </p:cNvPr>
          <p:cNvSpPr txBox="1"/>
          <p:nvPr/>
        </p:nvSpPr>
        <p:spPr bwMode="auto">
          <a:xfrm>
            <a:off x="8207749" y="4378181"/>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G</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UPF</a:t>
            </a:r>
          </a:p>
        </p:txBody>
      </p:sp>
      <p:sp>
        <p:nvSpPr>
          <p:cNvPr id="249" name="TextBox 248">
            <a:extLst>
              <a:ext uri="{FF2B5EF4-FFF2-40B4-BE49-F238E27FC236}">
                <a16:creationId xmlns:a16="http://schemas.microsoft.com/office/drawing/2014/main" id="{51E83D8A-EB46-43F1-93EB-F9DA9850DAA3}"/>
              </a:ext>
            </a:extLst>
          </p:cNvPr>
          <p:cNvSpPr txBox="1"/>
          <p:nvPr/>
        </p:nvSpPr>
        <p:spPr bwMode="auto">
          <a:xfrm>
            <a:off x="5869109" y="4216158"/>
            <a:ext cx="43186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7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7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d</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UDM</a:t>
            </a:r>
          </a:p>
        </p:txBody>
      </p:sp>
      <p:sp>
        <p:nvSpPr>
          <p:cNvPr id="254" name="TextBox 253">
            <a:extLst>
              <a:ext uri="{FF2B5EF4-FFF2-40B4-BE49-F238E27FC236}">
                <a16:creationId xmlns:a16="http://schemas.microsoft.com/office/drawing/2014/main" id="{A417C9F2-0FE0-4E0C-B6A7-2B340EAC5DBD}"/>
              </a:ext>
            </a:extLst>
          </p:cNvPr>
          <p:cNvSpPr txBox="1"/>
          <p:nvPr/>
        </p:nvSpPr>
        <p:spPr bwMode="auto">
          <a:xfrm>
            <a:off x="7500639" y="4217036"/>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SMF</a:t>
            </a:r>
          </a:p>
        </p:txBody>
      </p:sp>
      <p:cxnSp>
        <p:nvCxnSpPr>
          <p:cNvPr id="256" name="Straight Connector 169">
            <a:extLst>
              <a:ext uri="{FF2B5EF4-FFF2-40B4-BE49-F238E27FC236}">
                <a16:creationId xmlns:a16="http://schemas.microsoft.com/office/drawing/2014/main" id="{49BD021D-3B0A-433F-BC66-162420934862}"/>
              </a:ext>
            </a:extLst>
          </p:cNvPr>
          <p:cNvCxnSpPr>
            <a:cxnSpLocks/>
            <a:stCxn id="254" idx="3"/>
            <a:endCxn id="248" idx="1"/>
          </p:cNvCxnSpPr>
          <p:nvPr/>
        </p:nvCxnSpPr>
        <p:spPr bwMode="auto">
          <a:xfrm>
            <a:off x="7860639" y="4504783"/>
            <a:ext cx="347110" cy="161145"/>
          </a:xfrm>
          <a:prstGeom prst="bentConnector3">
            <a:avLst>
              <a:gd name="adj1" fmla="val 50000"/>
            </a:avLst>
          </a:prstGeom>
          <a:solidFill>
            <a:schemeClr val="accent1"/>
          </a:solidFill>
          <a:ln w="12700" cap="flat" cmpd="sng" algn="ctr">
            <a:solidFill>
              <a:schemeClr val="tx1"/>
            </a:solidFill>
            <a:prstDash val="dash"/>
            <a:round/>
            <a:headEnd type="none" w="med" len="med"/>
            <a:tailEnd type="none" w="med" len="med"/>
          </a:ln>
          <a:effectLst/>
        </p:spPr>
      </p:cxnSp>
      <p:sp>
        <p:nvSpPr>
          <p:cNvPr id="257" name="TextBox 256">
            <a:extLst>
              <a:ext uri="{FF2B5EF4-FFF2-40B4-BE49-F238E27FC236}">
                <a16:creationId xmlns:a16="http://schemas.microsoft.com/office/drawing/2014/main" id="{D3249AB1-BCE6-4023-95A3-70D3D7D0E10C}"/>
              </a:ext>
            </a:extLst>
          </p:cNvPr>
          <p:cNvSpPr txBox="1"/>
          <p:nvPr/>
        </p:nvSpPr>
        <p:spPr bwMode="auto">
          <a:xfrm>
            <a:off x="6581441" y="4902618"/>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NRF</a:t>
            </a:r>
          </a:p>
        </p:txBody>
      </p:sp>
      <p:sp>
        <p:nvSpPr>
          <p:cNvPr id="258" name="TextBox 257">
            <a:extLst>
              <a:ext uri="{FF2B5EF4-FFF2-40B4-BE49-F238E27FC236}">
                <a16:creationId xmlns:a16="http://schemas.microsoft.com/office/drawing/2014/main" id="{2E376BE7-D1C7-4108-8FE7-742D8BCF152B}"/>
              </a:ext>
            </a:extLst>
          </p:cNvPr>
          <p:cNvSpPr txBox="1"/>
          <p:nvPr/>
        </p:nvSpPr>
        <p:spPr bwMode="auto">
          <a:xfrm>
            <a:off x="7493461" y="5147082"/>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SMF</a:t>
            </a:r>
          </a:p>
        </p:txBody>
      </p:sp>
      <p:pic>
        <p:nvPicPr>
          <p:cNvPr id="264" name="Graphic 263">
            <a:extLst>
              <a:ext uri="{FF2B5EF4-FFF2-40B4-BE49-F238E27FC236}">
                <a16:creationId xmlns:a16="http://schemas.microsoft.com/office/drawing/2014/main" id="{A6EFB43D-9285-46A5-A617-EADE52C2D61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16107" y="4659464"/>
            <a:ext cx="419644" cy="587501"/>
          </a:xfrm>
          <a:prstGeom prst="rect">
            <a:avLst/>
          </a:prstGeom>
        </p:spPr>
      </p:pic>
      <p:grpSp>
        <p:nvGrpSpPr>
          <p:cNvPr id="279" name="Group 278">
            <a:extLst>
              <a:ext uri="{FF2B5EF4-FFF2-40B4-BE49-F238E27FC236}">
                <a16:creationId xmlns:a16="http://schemas.microsoft.com/office/drawing/2014/main" id="{A7276C6E-F06F-4688-8847-D9FA9B9B3C61}"/>
              </a:ext>
            </a:extLst>
          </p:cNvPr>
          <p:cNvGrpSpPr/>
          <p:nvPr/>
        </p:nvGrpSpPr>
        <p:grpSpPr>
          <a:xfrm>
            <a:off x="2066992" y="4299254"/>
            <a:ext cx="419644" cy="587501"/>
            <a:chOff x="255550" y="4445955"/>
            <a:chExt cx="419644" cy="587501"/>
          </a:xfrm>
        </p:grpSpPr>
        <p:grpSp>
          <p:nvGrpSpPr>
            <p:cNvPr id="259" name="Group 258">
              <a:extLst>
                <a:ext uri="{FF2B5EF4-FFF2-40B4-BE49-F238E27FC236}">
                  <a16:creationId xmlns:a16="http://schemas.microsoft.com/office/drawing/2014/main" id="{DC04107E-6380-48A0-B658-AE6476A01136}"/>
                </a:ext>
              </a:extLst>
            </p:cNvPr>
            <p:cNvGrpSpPr>
              <a:grpSpLocks noChangeAspect="1"/>
            </p:cNvGrpSpPr>
            <p:nvPr/>
          </p:nvGrpSpPr>
          <p:grpSpPr>
            <a:xfrm>
              <a:off x="255550" y="4445955"/>
              <a:ext cx="419644" cy="587501"/>
              <a:chOff x="10129764" y="745508"/>
              <a:chExt cx="221963" cy="310748"/>
            </a:xfrm>
          </p:grpSpPr>
          <p:grpSp>
            <p:nvGrpSpPr>
              <p:cNvPr id="260" name="Group 259">
                <a:extLst>
                  <a:ext uri="{FF2B5EF4-FFF2-40B4-BE49-F238E27FC236}">
                    <a16:creationId xmlns:a16="http://schemas.microsoft.com/office/drawing/2014/main" id="{9D5D76D0-BA06-4982-84F1-9B5758771AAC}"/>
                  </a:ext>
                </a:extLst>
              </p:cNvPr>
              <p:cNvGrpSpPr>
                <a:grpSpLocks noChangeAspect="1"/>
              </p:cNvGrpSpPr>
              <p:nvPr/>
            </p:nvGrpSpPr>
            <p:grpSpPr>
              <a:xfrm>
                <a:off x="10129764" y="745508"/>
                <a:ext cx="221963" cy="310748"/>
                <a:chOff x="1373325" y="5272742"/>
                <a:chExt cx="428625" cy="600075"/>
              </a:xfrm>
            </p:grpSpPr>
            <p:sp>
              <p:nvSpPr>
                <p:cNvPr id="262" name="Rectangle 261">
                  <a:extLst>
                    <a:ext uri="{FF2B5EF4-FFF2-40B4-BE49-F238E27FC236}">
                      <a16:creationId xmlns:a16="http://schemas.microsoft.com/office/drawing/2014/main" id="{48A71C2F-92C1-4ABF-B547-85746F1BBDBA}"/>
                    </a:ext>
                  </a:extLst>
                </p:cNvPr>
                <p:cNvSpPr/>
                <p:nvPr/>
              </p:nvSpPr>
              <p:spPr bwMode="auto">
                <a:xfrm>
                  <a:off x="1373325" y="5276465"/>
                  <a:ext cx="428625" cy="596352"/>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pic>
              <p:nvPicPr>
                <p:cNvPr id="263" name="Graphic 262">
                  <a:extLst>
                    <a:ext uri="{FF2B5EF4-FFF2-40B4-BE49-F238E27FC236}">
                      <a16:creationId xmlns:a16="http://schemas.microsoft.com/office/drawing/2014/main" id="{1E00C24B-DE2A-4459-92B9-D1B6A1695F2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3325" y="5272742"/>
                  <a:ext cx="428625" cy="600075"/>
                </a:xfrm>
                <a:prstGeom prst="rect">
                  <a:avLst/>
                </a:prstGeom>
              </p:spPr>
            </p:pic>
          </p:grpSp>
          <p:sp>
            <p:nvSpPr>
              <p:cNvPr id="261" name="TextBox 260">
                <a:extLst>
                  <a:ext uri="{FF2B5EF4-FFF2-40B4-BE49-F238E27FC236}">
                    <a16:creationId xmlns:a16="http://schemas.microsoft.com/office/drawing/2014/main" id="{826BECD0-0143-4A31-A74D-0480F2380004}"/>
                  </a:ext>
                </a:extLst>
              </p:cNvPr>
              <p:cNvSpPr txBox="1"/>
              <p:nvPr/>
            </p:nvSpPr>
            <p:spPr bwMode="auto">
              <a:xfrm>
                <a:off x="10129764" y="760261"/>
                <a:ext cx="72768" cy="221018"/>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endParaRPr kumimoji="0" lang="en-US" sz="1200" b="1" i="0" u="none" strike="noStrike" kern="1200" cap="none" spc="0" normalizeH="0" baseline="0" noProof="0">
                  <a:ln>
                    <a:noFill/>
                  </a:ln>
                  <a:solidFill>
                    <a:srgbClr val="181818"/>
                  </a:solidFill>
                  <a:effectLst/>
                  <a:uLnTx/>
                  <a:uFillTx/>
                  <a:latin typeface="Ericsson Hilda"/>
                  <a:ea typeface="+mn-ea"/>
                  <a:cs typeface="+mn-cs"/>
                </a:endParaRPr>
              </a:p>
            </p:txBody>
          </p:sp>
        </p:grpSp>
        <p:sp>
          <p:nvSpPr>
            <p:cNvPr id="21" name="Text Box 804"/>
            <p:cNvSpPr txBox="1">
              <a:spLocks noChangeArrowheads="1"/>
            </p:cNvSpPr>
            <p:nvPr/>
          </p:nvSpPr>
          <p:spPr bwMode="auto">
            <a:xfrm>
              <a:off x="297866" y="4639158"/>
              <a:ext cx="329747" cy="226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700" b="0" i="0" u="none" strike="noStrike" kern="0" cap="none" spc="0" normalizeH="0" baseline="0" noProof="0">
                  <a:ln>
                    <a:noFill/>
                  </a:ln>
                  <a:solidFill>
                    <a:srgbClr val="FFC000"/>
                  </a:solidFill>
                  <a:effectLst/>
                  <a:uLnTx/>
                  <a:uFillTx/>
                  <a:latin typeface="+mn-lt"/>
                  <a:ea typeface="ＭＳ Ｐゴシック" pitchFamily="34" charset="-128"/>
                  <a:cs typeface="Arial" charset="0"/>
                </a:rPr>
                <a:t>Virtual Device #1</a:t>
              </a:r>
            </a:p>
          </p:txBody>
        </p:sp>
      </p:grpSp>
      <p:pic>
        <p:nvPicPr>
          <p:cNvPr id="272" name="Graphic 271">
            <a:extLst>
              <a:ext uri="{FF2B5EF4-FFF2-40B4-BE49-F238E27FC236}">
                <a16:creationId xmlns:a16="http://schemas.microsoft.com/office/drawing/2014/main" id="{08E6D611-EB97-4A7A-9F24-544C2F58E39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07079" y="3560522"/>
            <a:ext cx="419644" cy="587501"/>
          </a:xfrm>
          <a:prstGeom prst="rect">
            <a:avLst/>
          </a:prstGeom>
        </p:spPr>
      </p:pic>
      <p:grpSp>
        <p:nvGrpSpPr>
          <p:cNvPr id="280" name="Group 279">
            <a:extLst>
              <a:ext uri="{FF2B5EF4-FFF2-40B4-BE49-F238E27FC236}">
                <a16:creationId xmlns:a16="http://schemas.microsoft.com/office/drawing/2014/main" id="{1BFF4060-CCFC-4F49-826C-1537C6401E1A}"/>
              </a:ext>
            </a:extLst>
          </p:cNvPr>
          <p:cNvGrpSpPr/>
          <p:nvPr/>
        </p:nvGrpSpPr>
        <p:grpSpPr>
          <a:xfrm>
            <a:off x="2066394" y="4982494"/>
            <a:ext cx="419644" cy="587501"/>
            <a:chOff x="255550" y="4445955"/>
            <a:chExt cx="419644" cy="587501"/>
          </a:xfrm>
        </p:grpSpPr>
        <p:grpSp>
          <p:nvGrpSpPr>
            <p:cNvPr id="281" name="Group 280">
              <a:extLst>
                <a:ext uri="{FF2B5EF4-FFF2-40B4-BE49-F238E27FC236}">
                  <a16:creationId xmlns:a16="http://schemas.microsoft.com/office/drawing/2014/main" id="{2E2553E6-BDE9-4E25-B5E7-88278B633E29}"/>
                </a:ext>
              </a:extLst>
            </p:cNvPr>
            <p:cNvGrpSpPr>
              <a:grpSpLocks noChangeAspect="1"/>
            </p:cNvGrpSpPr>
            <p:nvPr/>
          </p:nvGrpSpPr>
          <p:grpSpPr>
            <a:xfrm>
              <a:off x="255550" y="4445955"/>
              <a:ext cx="419644" cy="587501"/>
              <a:chOff x="10129764" y="745508"/>
              <a:chExt cx="221963" cy="310748"/>
            </a:xfrm>
          </p:grpSpPr>
          <p:grpSp>
            <p:nvGrpSpPr>
              <p:cNvPr id="283" name="Group 282">
                <a:extLst>
                  <a:ext uri="{FF2B5EF4-FFF2-40B4-BE49-F238E27FC236}">
                    <a16:creationId xmlns:a16="http://schemas.microsoft.com/office/drawing/2014/main" id="{EC3BED04-DD09-411C-8D44-4737CA50CBFC}"/>
                  </a:ext>
                </a:extLst>
              </p:cNvPr>
              <p:cNvGrpSpPr>
                <a:grpSpLocks noChangeAspect="1"/>
              </p:cNvGrpSpPr>
              <p:nvPr/>
            </p:nvGrpSpPr>
            <p:grpSpPr>
              <a:xfrm>
                <a:off x="10129764" y="745508"/>
                <a:ext cx="221963" cy="310748"/>
                <a:chOff x="1373325" y="5272742"/>
                <a:chExt cx="428625" cy="600075"/>
              </a:xfrm>
            </p:grpSpPr>
            <p:sp>
              <p:nvSpPr>
                <p:cNvPr id="285" name="Rectangle 284">
                  <a:extLst>
                    <a:ext uri="{FF2B5EF4-FFF2-40B4-BE49-F238E27FC236}">
                      <a16:creationId xmlns:a16="http://schemas.microsoft.com/office/drawing/2014/main" id="{815DB2EC-E4E6-4C80-BB63-EF6B9130D3B3}"/>
                    </a:ext>
                  </a:extLst>
                </p:cNvPr>
                <p:cNvSpPr/>
                <p:nvPr/>
              </p:nvSpPr>
              <p:spPr bwMode="auto">
                <a:xfrm>
                  <a:off x="1373325" y="5276465"/>
                  <a:ext cx="428625" cy="596352"/>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pic>
              <p:nvPicPr>
                <p:cNvPr id="286" name="Graphic 285">
                  <a:extLst>
                    <a:ext uri="{FF2B5EF4-FFF2-40B4-BE49-F238E27FC236}">
                      <a16:creationId xmlns:a16="http://schemas.microsoft.com/office/drawing/2014/main" id="{B30151D5-6620-4C7A-8F44-E1A3FB88D38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73325" y="5272742"/>
                  <a:ext cx="428625" cy="600075"/>
                </a:xfrm>
                <a:prstGeom prst="rect">
                  <a:avLst/>
                </a:prstGeom>
              </p:spPr>
            </p:pic>
          </p:grpSp>
          <p:sp>
            <p:nvSpPr>
              <p:cNvPr id="284" name="TextBox 283">
                <a:extLst>
                  <a:ext uri="{FF2B5EF4-FFF2-40B4-BE49-F238E27FC236}">
                    <a16:creationId xmlns:a16="http://schemas.microsoft.com/office/drawing/2014/main" id="{21F442E3-8D5A-4E70-B171-33667B3992D0}"/>
                  </a:ext>
                </a:extLst>
              </p:cNvPr>
              <p:cNvSpPr txBox="1"/>
              <p:nvPr/>
            </p:nvSpPr>
            <p:spPr bwMode="auto">
              <a:xfrm>
                <a:off x="10129764" y="760261"/>
                <a:ext cx="72768" cy="221018"/>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endParaRPr kumimoji="0" lang="en-US" sz="1200" b="1" i="0" u="none" strike="noStrike" kern="1200" cap="none" spc="0" normalizeH="0" baseline="0" noProof="0">
                  <a:ln>
                    <a:noFill/>
                  </a:ln>
                  <a:solidFill>
                    <a:srgbClr val="181818"/>
                  </a:solidFill>
                  <a:effectLst/>
                  <a:uLnTx/>
                  <a:uFillTx/>
                  <a:latin typeface="Ericsson Hilda"/>
                  <a:ea typeface="+mn-ea"/>
                  <a:cs typeface="+mn-cs"/>
                </a:endParaRPr>
              </a:p>
            </p:txBody>
          </p:sp>
        </p:grpSp>
        <p:sp>
          <p:nvSpPr>
            <p:cNvPr id="282" name="Text Box 804">
              <a:extLst>
                <a:ext uri="{FF2B5EF4-FFF2-40B4-BE49-F238E27FC236}">
                  <a16:creationId xmlns:a16="http://schemas.microsoft.com/office/drawing/2014/main" id="{9549D0C7-F0B7-474E-80A6-E00AE1966D1B}"/>
                </a:ext>
              </a:extLst>
            </p:cNvPr>
            <p:cNvSpPr txBox="1">
              <a:spLocks noChangeArrowheads="1"/>
            </p:cNvSpPr>
            <p:nvPr/>
          </p:nvSpPr>
          <p:spPr bwMode="auto">
            <a:xfrm>
              <a:off x="297866" y="4639158"/>
              <a:ext cx="329747" cy="226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700" b="0" i="0" u="none" strike="noStrike" kern="0" cap="none" spc="0" normalizeH="0" baseline="0" noProof="0">
                  <a:ln>
                    <a:noFill/>
                  </a:ln>
                  <a:solidFill>
                    <a:srgbClr val="00A9D4"/>
                  </a:solidFill>
                  <a:effectLst/>
                  <a:uLnTx/>
                  <a:uFillTx/>
                  <a:latin typeface="+mn-lt"/>
                  <a:ea typeface="ＭＳ Ｐゴシック" pitchFamily="34" charset="-128"/>
                  <a:cs typeface="Arial" charset="0"/>
                </a:rPr>
                <a:t>Virtual Device #2</a:t>
              </a:r>
            </a:p>
          </p:txBody>
        </p:sp>
      </p:grpSp>
      <p:sp>
        <p:nvSpPr>
          <p:cNvPr id="70" name="TextBox 69">
            <a:extLst>
              <a:ext uri="{FF2B5EF4-FFF2-40B4-BE49-F238E27FC236}">
                <a16:creationId xmlns:a16="http://schemas.microsoft.com/office/drawing/2014/main" id="{3D25D698-3E27-413B-9889-FD0322131679}"/>
              </a:ext>
            </a:extLst>
          </p:cNvPr>
          <p:cNvSpPr txBox="1"/>
          <p:nvPr/>
        </p:nvSpPr>
        <p:spPr bwMode="auto">
          <a:xfrm>
            <a:off x="6581441" y="1972346"/>
            <a:ext cx="43186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7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7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d</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UDM</a:t>
            </a:r>
          </a:p>
        </p:txBody>
      </p:sp>
      <p:sp>
        <p:nvSpPr>
          <p:cNvPr id="71" name="TextBox 70">
            <a:extLst>
              <a:ext uri="{FF2B5EF4-FFF2-40B4-BE49-F238E27FC236}">
                <a16:creationId xmlns:a16="http://schemas.microsoft.com/office/drawing/2014/main" id="{B5995E1F-60E1-431F-9153-C9E9944A3E87}"/>
              </a:ext>
            </a:extLst>
          </p:cNvPr>
          <p:cNvSpPr txBox="1"/>
          <p:nvPr/>
        </p:nvSpPr>
        <p:spPr bwMode="auto">
          <a:xfrm>
            <a:off x="6144205" y="1976101"/>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NRF</a:t>
            </a:r>
          </a:p>
        </p:txBody>
      </p:sp>
      <p:sp>
        <p:nvSpPr>
          <p:cNvPr id="72" name="TextBox 71">
            <a:extLst>
              <a:ext uri="{FF2B5EF4-FFF2-40B4-BE49-F238E27FC236}">
                <a16:creationId xmlns:a16="http://schemas.microsoft.com/office/drawing/2014/main" id="{46B717E8-D239-4F2E-8E30-98BCABB2E6BC}"/>
              </a:ext>
            </a:extLst>
          </p:cNvPr>
          <p:cNvSpPr txBox="1"/>
          <p:nvPr/>
        </p:nvSpPr>
        <p:spPr bwMode="auto">
          <a:xfrm>
            <a:off x="5657169" y="1982794"/>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NSSF</a:t>
            </a:r>
          </a:p>
        </p:txBody>
      </p:sp>
    </p:spTree>
    <p:extLst>
      <p:ext uri="{BB962C8B-B14F-4D97-AF65-F5344CB8AC3E}">
        <p14:creationId xmlns:p14="http://schemas.microsoft.com/office/powerpoint/2010/main" val="30602903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1D79C2A7-3ED9-4E78-84CC-35996912E4F0}"/>
              </a:ext>
            </a:extLst>
          </p:cNvPr>
          <p:cNvSpPr/>
          <p:nvPr/>
        </p:nvSpPr>
        <p:spPr bwMode="auto">
          <a:xfrm>
            <a:off x="5213082" y="1797737"/>
            <a:ext cx="2120506" cy="800749"/>
          </a:xfrm>
          <a:prstGeom prst="rect">
            <a:avLst/>
          </a:prstGeom>
          <a:solidFill>
            <a:schemeClr val="bg1">
              <a:lumMod val="75000"/>
            </a:schemeClr>
          </a:solidFill>
          <a:ln w="12700" cap="flat" cmpd="sng" algn="ctr">
            <a:noFill/>
            <a:prstDash val="solid"/>
            <a:round/>
            <a:headEnd type="none" w="med" len="med"/>
            <a:tailEnd type="none" w="med" len="med"/>
          </a:ln>
          <a:effectLst/>
        </p:spPr>
        <p:txBody>
          <a:bodyPr vert="horz" wrap="square" lIns="36000" tIns="18000" rIns="18000" bIns="18000" numCol="1" rtlCol="0" anchor="t" anchorCtr="0" compatLnSpc="1">
            <a:prstTxWarp prst="textNoShape">
              <a:avLst/>
            </a:prstTxWarp>
          </a:body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sv-SE" sz="1100" b="0" i="0" u="none" strike="noStrike" kern="0" cap="none" spc="0" normalizeH="0" baseline="0" noProof="0">
                <a:ln>
                  <a:noFill/>
                </a:ln>
                <a:effectLst/>
                <a:uLnTx/>
                <a:uFillTx/>
                <a:latin typeface="+mn-lt"/>
              </a:rPr>
              <a:t>NFs shared across nw slices </a:t>
            </a:r>
            <a:endParaRPr kumimoji="0" lang="en-US" sz="1100" b="0" i="0" u="none" strike="noStrike" kern="0" cap="none" spc="0" normalizeH="0" baseline="0" noProof="0">
              <a:ln>
                <a:noFill/>
              </a:ln>
              <a:effectLst/>
              <a:uLnTx/>
              <a:uFillTx/>
              <a:latin typeface="+mn-lt"/>
            </a:endParaRPr>
          </a:p>
        </p:txBody>
      </p:sp>
      <p:sp>
        <p:nvSpPr>
          <p:cNvPr id="2" name="Title 1"/>
          <p:cNvSpPr>
            <a:spLocks noGrp="1"/>
          </p:cNvSpPr>
          <p:nvPr>
            <p:ph type="title"/>
          </p:nvPr>
        </p:nvSpPr>
        <p:spPr>
          <a:xfrm>
            <a:off x="479424" y="476250"/>
            <a:ext cx="8353425" cy="1081088"/>
          </a:xfrm>
        </p:spPr>
        <p:txBody>
          <a:bodyPr>
            <a:normAutofit/>
          </a:bodyPr>
          <a:lstStyle/>
          <a:p>
            <a:r>
              <a:rPr lang="en-US"/>
              <a:t>5GS Network slicing introduction</a:t>
            </a:r>
            <a:endParaRPr lang="es-ES_tradnl"/>
          </a:p>
        </p:txBody>
      </p:sp>
      <p:sp>
        <p:nvSpPr>
          <p:cNvPr id="3" name="Rectangle 2"/>
          <p:cNvSpPr/>
          <p:nvPr/>
        </p:nvSpPr>
        <p:spPr bwMode="auto">
          <a:xfrm>
            <a:off x="4261449" y="4123009"/>
            <a:ext cx="5003619" cy="897536"/>
          </a:xfrm>
          <a:prstGeom prst="rect">
            <a:avLst/>
          </a:prstGeom>
          <a:solidFill>
            <a:schemeClr val="bg1">
              <a:lumMod val="75000"/>
            </a:schemeClr>
          </a:solidFill>
          <a:ln w="12700" cap="flat" cmpd="sng" algn="ctr">
            <a:noFill/>
            <a:prstDash val="solid"/>
            <a:round/>
            <a:headEnd type="none" w="med" len="med"/>
            <a:tailEnd type="none" w="med" len="med"/>
          </a:ln>
          <a:effectLst/>
        </p:spPr>
        <p:txBody>
          <a:bodyPr vert="horz" wrap="square" lIns="36000" tIns="18000" rIns="18000" bIns="18000" numCol="1" rtlCol="0" anchor="t" anchorCtr="0" compatLnSpc="1">
            <a:prstTxWarp prst="textNoShape">
              <a:avLst/>
            </a:prstTxWarp>
          </a:body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sz="1100" b="0" i="0" u="none" strike="noStrike" kern="0" cap="none" spc="0" normalizeH="0" baseline="0" noProof="0">
                <a:ln>
                  <a:noFill/>
                </a:ln>
                <a:solidFill>
                  <a:schemeClr val="tx1"/>
                </a:solidFill>
                <a:effectLst/>
                <a:uLnTx/>
                <a:uFillTx/>
                <a:latin typeface="+mn-lt"/>
              </a:rPr>
              <a:t>NSI #1</a:t>
            </a:r>
          </a:p>
        </p:txBody>
      </p:sp>
      <p:sp>
        <p:nvSpPr>
          <p:cNvPr id="4" name="Rectangle 3"/>
          <p:cNvSpPr/>
          <p:nvPr/>
        </p:nvSpPr>
        <p:spPr bwMode="auto">
          <a:xfrm>
            <a:off x="4261450" y="5053522"/>
            <a:ext cx="5003618" cy="868495"/>
          </a:xfrm>
          <a:prstGeom prst="rect">
            <a:avLst/>
          </a:prstGeom>
          <a:solidFill>
            <a:schemeClr val="bg1">
              <a:lumMod val="75000"/>
            </a:schemeClr>
          </a:solidFill>
          <a:ln w="12700" cap="flat" cmpd="sng" algn="ctr">
            <a:noFill/>
            <a:prstDash val="solid"/>
            <a:round/>
            <a:headEnd type="none" w="med" len="med"/>
            <a:tailEnd type="none" w="med" len="med"/>
          </a:ln>
          <a:effectLst/>
        </p:spPr>
        <p:txBody>
          <a:bodyPr vert="horz" wrap="square" lIns="36000" tIns="18000" rIns="18000" bIns="18000" numCol="1" rtlCol="0" anchor="t" anchorCtr="0" compatLnSpc="1">
            <a:prstTxWarp prst="textNoShape">
              <a:avLst/>
            </a:prstTxWarp>
          </a:body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sz="1100" b="0" i="0" u="none" strike="noStrike" kern="0" cap="none" spc="0" normalizeH="0" baseline="0" noProof="0">
                <a:ln>
                  <a:noFill/>
                </a:ln>
                <a:solidFill>
                  <a:schemeClr val="tx1"/>
                </a:solidFill>
                <a:effectLst/>
                <a:uLnTx/>
                <a:uFillTx/>
                <a:latin typeface="+mn-lt"/>
              </a:rPr>
              <a:t>NSI #2</a:t>
            </a:r>
          </a:p>
        </p:txBody>
      </p:sp>
      <p:sp>
        <p:nvSpPr>
          <p:cNvPr id="6" name="Rectangle 5"/>
          <p:cNvSpPr/>
          <p:nvPr/>
        </p:nvSpPr>
        <p:spPr bwMode="auto">
          <a:xfrm>
            <a:off x="4261450" y="2660264"/>
            <a:ext cx="5003618" cy="1431346"/>
          </a:xfrm>
          <a:prstGeom prst="rect">
            <a:avLst/>
          </a:prstGeom>
          <a:solidFill>
            <a:schemeClr val="bg1">
              <a:lumMod val="75000"/>
            </a:schemeClr>
          </a:solidFill>
          <a:ln w="12700" cap="flat" cmpd="sng" algn="ctr">
            <a:noFill/>
            <a:prstDash val="solid"/>
            <a:round/>
            <a:headEnd type="none" w="med" len="med"/>
            <a:tailEnd type="none" w="med" len="med"/>
          </a:ln>
          <a:effectLst/>
        </p:spPr>
        <p:txBody>
          <a:bodyPr vert="horz" wrap="square" lIns="36000" tIns="18000" rIns="18000" bIns="18000" numCol="1" rtlCol="0" anchor="t" anchorCtr="0" compatLnSpc="1">
            <a:prstTxWarp prst="textNoShape">
              <a:avLst/>
            </a:prstTxWarp>
          </a:body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sz="1100" b="0" i="0" u="none" strike="noStrike" kern="0" cap="none" spc="0" normalizeH="0" baseline="0" noProof="0">
                <a:ln>
                  <a:noFill/>
                </a:ln>
                <a:effectLst/>
                <a:uLnTx/>
                <a:uFillTx/>
                <a:latin typeface="+mn-lt"/>
              </a:rPr>
              <a:t>NSI # 0</a:t>
            </a:r>
          </a:p>
        </p:txBody>
      </p:sp>
      <p:sp>
        <p:nvSpPr>
          <p:cNvPr id="8" name="Freeform 3"/>
          <p:cNvSpPr>
            <a:spLocks noChangeAspect="1"/>
          </p:cNvSpPr>
          <p:nvPr/>
        </p:nvSpPr>
        <p:spPr bwMode="auto">
          <a:xfrm>
            <a:off x="9891227" y="3677919"/>
            <a:ext cx="635817" cy="403476"/>
          </a:xfrm>
          <a:custGeom>
            <a:avLst/>
            <a:gdLst>
              <a:gd name="T0" fmla="*/ 2147483647 w 462"/>
              <a:gd name="T1" fmla="*/ 2147483647 h 293"/>
              <a:gd name="T2" fmla="*/ 2147483647 w 462"/>
              <a:gd name="T3" fmla="*/ 2147483647 h 293"/>
              <a:gd name="T4" fmla="*/ 2147483647 w 462"/>
              <a:gd name="T5" fmla="*/ 2147483647 h 293"/>
              <a:gd name="T6" fmla="*/ 2147483647 w 462"/>
              <a:gd name="T7" fmla="*/ 2147483647 h 293"/>
              <a:gd name="T8" fmla="*/ 2147483647 w 462"/>
              <a:gd name="T9" fmla="*/ 2147483647 h 293"/>
              <a:gd name="T10" fmla="*/ 2147483647 w 462"/>
              <a:gd name="T11" fmla="*/ 2147483647 h 293"/>
              <a:gd name="T12" fmla="*/ 2147483647 w 462"/>
              <a:gd name="T13" fmla="*/ 2147483647 h 293"/>
              <a:gd name="T14" fmla="*/ 2147483647 w 462"/>
              <a:gd name="T15" fmla="*/ 2147483647 h 293"/>
              <a:gd name="T16" fmla="*/ 2147483647 w 462"/>
              <a:gd name="T17" fmla="*/ 2147483647 h 293"/>
              <a:gd name="T18" fmla="*/ 2147483647 w 462"/>
              <a:gd name="T19" fmla="*/ 2147483647 h 293"/>
              <a:gd name="T20" fmla="*/ 2147483647 w 462"/>
              <a:gd name="T21" fmla="*/ 2147483647 h 293"/>
              <a:gd name="T22" fmla="*/ 2147483647 w 462"/>
              <a:gd name="T23" fmla="*/ 2147483647 h 293"/>
              <a:gd name="T24" fmla="*/ 2147483647 w 462"/>
              <a:gd name="T25" fmla="*/ 2147483647 h 293"/>
              <a:gd name="T26" fmla="*/ 2147483647 w 462"/>
              <a:gd name="T27" fmla="*/ 2147483647 h 293"/>
              <a:gd name="T28" fmla="*/ 2147483647 w 462"/>
              <a:gd name="T29" fmla="*/ 2147483647 h 293"/>
              <a:gd name="T30" fmla="*/ 2147483647 w 462"/>
              <a:gd name="T31" fmla="*/ 2147483647 h 293"/>
              <a:gd name="T32" fmla="*/ 2147483647 w 462"/>
              <a:gd name="T33" fmla="*/ 2147483647 h 293"/>
              <a:gd name="T34" fmla="*/ 2147483647 w 462"/>
              <a:gd name="T35" fmla="*/ 2147483647 h 293"/>
              <a:gd name="T36" fmla="*/ 2147483647 w 462"/>
              <a:gd name="T37" fmla="*/ 2147483647 h 293"/>
              <a:gd name="T38" fmla="*/ 2147483647 w 462"/>
              <a:gd name="T39" fmla="*/ 2147483647 h 293"/>
              <a:gd name="T40" fmla="*/ 2147483647 w 462"/>
              <a:gd name="T41" fmla="*/ 2147483647 h 293"/>
              <a:gd name="T42" fmla="*/ 2147483647 w 462"/>
              <a:gd name="T43" fmla="*/ 2147483647 h 293"/>
              <a:gd name="T44" fmla="*/ 2147483647 w 462"/>
              <a:gd name="T45" fmla="*/ 2147483647 h 293"/>
              <a:gd name="T46" fmla="*/ 2147483647 w 462"/>
              <a:gd name="T47" fmla="*/ 2147483647 h 293"/>
              <a:gd name="T48" fmla="*/ 2147483647 w 462"/>
              <a:gd name="T49" fmla="*/ 2147483647 h 293"/>
              <a:gd name="T50" fmla="*/ 2147483647 w 462"/>
              <a:gd name="T51" fmla="*/ 2147483647 h 293"/>
              <a:gd name="T52" fmla="*/ 2147483647 w 462"/>
              <a:gd name="T53" fmla="*/ 0 h 293"/>
              <a:gd name="T54" fmla="*/ 2147483647 w 462"/>
              <a:gd name="T55" fmla="*/ 2147483647 h 293"/>
              <a:gd name="T56" fmla="*/ 0 w 462"/>
              <a:gd name="T57" fmla="*/ 2147483647 h 293"/>
              <a:gd name="T58" fmla="*/ 2147483647 w 462"/>
              <a:gd name="T59" fmla="*/ 2147483647 h 293"/>
              <a:gd name="T60" fmla="*/ 2147483647 w 462"/>
              <a:gd name="T61" fmla="*/ 2147483647 h 293"/>
              <a:gd name="T62" fmla="*/ 2147483647 w 462"/>
              <a:gd name="T63" fmla="*/ 2147483647 h 293"/>
              <a:gd name="T64" fmla="*/ 2147483647 w 462"/>
              <a:gd name="T65" fmla="*/ 2147483647 h 29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62" h="293">
                <a:moveTo>
                  <a:pt x="435" y="148"/>
                </a:moveTo>
                <a:cubicBezTo>
                  <a:pt x="437" y="140"/>
                  <a:pt x="439" y="132"/>
                  <a:pt x="439" y="123"/>
                </a:cubicBezTo>
                <a:cubicBezTo>
                  <a:pt x="439" y="104"/>
                  <a:pt x="433" y="86"/>
                  <a:pt x="422" y="70"/>
                </a:cubicBezTo>
                <a:cubicBezTo>
                  <a:pt x="420" y="67"/>
                  <a:pt x="415" y="66"/>
                  <a:pt x="411" y="68"/>
                </a:cubicBezTo>
                <a:cubicBezTo>
                  <a:pt x="407" y="71"/>
                  <a:pt x="406" y="76"/>
                  <a:pt x="409" y="79"/>
                </a:cubicBezTo>
                <a:cubicBezTo>
                  <a:pt x="418" y="92"/>
                  <a:pt x="423" y="108"/>
                  <a:pt x="423" y="123"/>
                </a:cubicBezTo>
                <a:cubicBezTo>
                  <a:pt x="423" y="132"/>
                  <a:pt x="421" y="140"/>
                  <a:pt x="419" y="148"/>
                </a:cubicBezTo>
                <a:cubicBezTo>
                  <a:pt x="418" y="151"/>
                  <a:pt x="419" y="154"/>
                  <a:pt x="421" y="156"/>
                </a:cubicBezTo>
                <a:cubicBezTo>
                  <a:pt x="437" y="170"/>
                  <a:pt x="446" y="189"/>
                  <a:pt x="446" y="209"/>
                </a:cubicBezTo>
                <a:cubicBezTo>
                  <a:pt x="446" y="247"/>
                  <a:pt x="415" y="277"/>
                  <a:pt x="378" y="277"/>
                </a:cubicBezTo>
                <a:cubicBezTo>
                  <a:pt x="88" y="277"/>
                  <a:pt x="88" y="277"/>
                  <a:pt x="88" y="277"/>
                </a:cubicBezTo>
                <a:cubicBezTo>
                  <a:pt x="48" y="277"/>
                  <a:pt x="16" y="245"/>
                  <a:pt x="16" y="206"/>
                </a:cubicBezTo>
                <a:cubicBezTo>
                  <a:pt x="16" y="178"/>
                  <a:pt x="31" y="154"/>
                  <a:pt x="56" y="141"/>
                </a:cubicBezTo>
                <a:cubicBezTo>
                  <a:pt x="59" y="140"/>
                  <a:pt x="60" y="137"/>
                  <a:pt x="60" y="134"/>
                </a:cubicBezTo>
                <a:cubicBezTo>
                  <a:pt x="60" y="134"/>
                  <a:pt x="60" y="133"/>
                  <a:pt x="60" y="133"/>
                </a:cubicBezTo>
                <a:cubicBezTo>
                  <a:pt x="60" y="69"/>
                  <a:pt x="113" y="16"/>
                  <a:pt x="178" y="16"/>
                </a:cubicBezTo>
                <a:cubicBezTo>
                  <a:pt x="217" y="16"/>
                  <a:pt x="254" y="36"/>
                  <a:pt x="276" y="68"/>
                </a:cubicBezTo>
                <a:cubicBezTo>
                  <a:pt x="277" y="70"/>
                  <a:pt x="279" y="72"/>
                  <a:pt x="282" y="72"/>
                </a:cubicBezTo>
                <a:cubicBezTo>
                  <a:pt x="284" y="72"/>
                  <a:pt x="287" y="71"/>
                  <a:pt x="288" y="70"/>
                </a:cubicBezTo>
                <a:cubicBezTo>
                  <a:pt x="288" y="70"/>
                  <a:pt x="289" y="69"/>
                  <a:pt x="289" y="69"/>
                </a:cubicBezTo>
                <a:cubicBezTo>
                  <a:pt x="290" y="68"/>
                  <a:pt x="309" y="45"/>
                  <a:pt x="344" y="45"/>
                </a:cubicBezTo>
                <a:cubicBezTo>
                  <a:pt x="360" y="45"/>
                  <a:pt x="375" y="50"/>
                  <a:pt x="388" y="59"/>
                </a:cubicBezTo>
                <a:cubicBezTo>
                  <a:pt x="392" y="61"/>
                  <a:pt x="397" y="60"/>
                  <a:pt x="399" y="56"/>
                </a:cubicBezTo>
                <a:cubicBezTo>
                  <a:pt x="402" y="53"/>
                  <a:pt x="401" y="48"/>
                  <a:pt x="397" y="45"/>
                </a:cubicBezTo>
                <a:cubicBezTo>
                  <a:pt x="381" y="35"/>
                  <a:pt x="363" y="29"/>
                  <a:pt x="344" y="29"/>
                </a:cubicBezTo>
                <a:cubicBezTo>
                  <a:pt x="314" y="29"/>
                  <a:pt x="294" y="43"/>
                  <a:pt x="284" y="52"/>
                </a:cubicBezTo>
                <a:cubicBezTo>
                  <a:pt x="258" y="19"/>
                  <a:pt x="220" y="0"/>
                  <a:pt x="178" y="0"/>
                </a:cubicBezTo>
                <a:cubicBezTo>
                  <a:pt x="106" y="0"/>
                  <a:pt x="47" y="58"/>
                  <a:pt x="44" y="129"/>
                </a:cubicBezTo>
                <a:cubicBezTo>
                  <a:pt x="17" y="145"/>
                  <a:pt x="0" y="174"/>
                  <a:pt x="0" y="206"/>
                </a:cubicBezTo>
                <a:cubicBezTo>
                  <a:pt x="0" y="254"/>
                  <a:pt x="39" y="293"/>
                  <a:pt x="88" y="293"/>
                </a:cubicBezTo>
                <a:cubicBezTo>
                  <a:pt x="378" y="293"/>
                  <a:pt x="378" y="293"/>
                  <a:pt x="378" y="293"/>
                </a:cubicBezTo>
                <a:cubicBezTo>
                  <a:pt x="424" y="293"/>
                  <a:pt x="462" y="256"/>
                  <a:pt x="462" y="209"/>
                </a:cubicBezTo>
                <a:cubicBezTo>
                  <a:pt x="462" y="186"/>
                  <a:pt x="452" y="164"/>
                  <a:pt x="435" y="148"/>
                </a:cubicBezTo>
                <a:close/>
              </a:path>
            </a:pathLst>
          </a:custGeom>
          <a:solidFill>
            <a:srgbClr val="00285F"/>
          </a:solidFill>
          <a:ln w="9525" cap="flat" cmpd="sng" algn="ctr">
            <a:noFill/>
            <a:prstDash val="solid"/>
            <a:roun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285F"/>
              </a:solidFill>
              <a:effectLst/>
              <a:uLnTx/>
              <a:uFillTx/>
              <a:latin typeface="+mn-lt"/>
            </a:endParaRPr>
          </a:p>
        </p:txBody>
      </p:sp>
      <p:sp>
        <p:nvSpPr>
          <p:cNvPr id="9" name="Rectangle 44"/>
          <p:cNvSpPr>
            <a:spLocks noChangeArrowheads="1"/>
          </p:cNvSpPr>
          <p:nvPr/>
        </p:nvSpPr>
        <p:spPr bwMode="auto">
          <a:xfrm flipV="1">
            <a:off x="2699572" y="4493984"/>
            <a:ext cx="862203" cy="968263"/>
          </a:xfrm>
          <a:prstGeom prst="rect">
            <a:avLst/>
          </a:prstGeom>
          <a:solidFill>
            <a:schemeClr val="bg1">
              <a:lumMod val="85000"/>
            </a:schemeClr>
          </a:solidFill>
          <a:ln w="12700" algn="ctr">
            <a:noFill/>
            <a:miter lim="800000"/>
            <a:headEnd/>
            <a:tailEnd/>
          </a:ln>
        </p:spPr>
        <p:txBody>
          <a:bodyPr rot="10800000" wrap="square" lIns="18000" tIns="18000" rIns="18000" bIns="1800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800" b="1" i="0" u="none" strike="noStrike" kern="0" cap="none" spc="0" normalizeH="0" baseline="0" noProof="0">
                <a:ln>
                  <a:noFill/>
                </a:ln>
                <a:solidFill>
                  <a:srgbClr val="58585A"/>
                </a:solidFill>
                <a:effectLst/>
                <a:uLnTx/>
                <a:uFillTx/>
                <a:latin typeface="+mn-lt"/>
              </a:rPr>
              <a:t>Device #1</a:t>
            </a:r>
            <a:endParaRPr kumimoji="0" lang="sv-SE" sz="800" b="1" i="0" u="none" strike="sngStrike" kern="0" cap="none" spc="0" normalizeH="0" baseline="0" noProof="0">
              <a:ln>
                <a:noFill/>
              </a:ln>
              <a:solidFill>
                <a:srgbClr val="58585A"/>
              </a:solidFill>
              <a:effectLst/>
              <a:uLnTx/>
              <a:uFillTx/>
              <a:latin typeface="+mn-lt"/>
            </a:endParaRPr>
          </a:p>
        </p:txBody>
      </p:sp>
      <p:sp>
        <p:nvSpPr>
          <p:cNvPr id="13" name="Text Box 804"/>
          <p:cNvSpPr txBox="1">
            <a:spLocks noChangeArrowheads="1"/>
          </p:cNvSpPr>
          <p:nvPr/>
        </p:nvSpPr>
        <p:spPr bwMode="auto">
          <a:xfrm>
            <a:off x="2968234" y="4859858"/>
            <a:ext cx="329747" cy="226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800" b="0" i="0" u="none" strike="noStrike" kern="0" cap="none" spc="0" normalizeH="0" baseline="0" noProof="0">
                <a:ln>
                  <a:noFill/>
                </a:ln>
                <a:solidFill>
                  <a:srgbClr val="58585A"/>
                </a:solidFill>
                <a:effectLst/>
                <a:uLnTx/>
                <a:uFillTx/>
                <a:latin typeface="+mn-lt"/>
                <a:ea typeface="ＭＳ Ｐゴシック" pitchFamily="34" charset="-128"/>
                <a:cs typeface="Arial" charset="0"/>
              </a:rPr>
              <a:t>Device</a:t>
            </a:r>
          </a:p>
        </p:txBody>
      </p:sp>
      <p:sp>
        <p:nvSpPr>
          <p:cNvPr id="14" name="Rectangle 805"/>
          <p:cNvSpPr>
            <a:spLocks noChangeArrowheads="1"/>
          </p:cNvSpPr>
          <p:nvPr/>
        </p:nvSpPr>
        <p:spPr bwMode="auto">
          <a:xfrm>
            <a:off x="2947649" y="4588853"/>
            <a:ext cx="366049" cy="524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rIns="720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8585A"/>
              </a:solidFill>
              <a:effectLst/>
              <a:uLnTx/>
              <a:uFillTx/>
              <a:latin typeface="+mn-lt"/>
            </a:endParaRPr>
          </a:p>
        </p:txBody>
      </p:sp>
      <p:cxnSp>
        <p:nvCxnSpPr>
          <p:cNvPr id="16" name="Straight Connector 248"/>
          <p:cNvCxnSpPr>
            <a:cxnSpLocks noChangeShapeType="1"/>
            <a:stCxn id="21" idx="3"/>
            <a:endCxn id="264" idx="1"/>
          </p:cNvCxnSpPr>
          <p:nvPr/>
        </p:nvCxnSpPr>
        <p:spPr bwMode="auto">
          <a:xfrm>
            <a:off x="2439055" y="4605834"/>
            <a:ext cx="477052" cy="34738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17" name="Straight Connector 248"/>
          <p:cNvCxnSpPr>
            <a:cxnSpLocks noChangeShapeType="1"/>
            <a:stCxn id="286" idx="3"/>
            <a:endCxn id="264" idx="1"/>
          </p:cNvCxnSpPr>
          <p:nvPr/>
        </p:nvCxnSpPr>
        <p:spPr bwMode="auto">
          <a:xfrm flipV="1">
            <a:off x="2486038" y="4953215"/>
            <a:ext cx="430069" cy="32303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sp>
        <p:nvSpPr>
          <p:cNvPr id="19" name="AutoShape 802"/>
          <p:cNvSpPr>
            <a:spLocks noChangeArrowheads="1"/>
          </p:cNvSpPr>
          <p:nvPr/>
        </p:nvSpPr>
        <p:spPr bwMode="auto">
          <a:xfrm>
            <a:off x="2165501" y="3654971"/>
            <a:ext cx="352940" cy="368853"/>
          </a:xfrm>
          <a:prstGeom prst="roundRect">
            <a:avLst>
              <a:gd name="adj" fmla="val 9356"/>
            </a:avLst>
          </a:prstGeom>
          <a:solidFill>
            <a:schemeClr val="bg1"/>
          </a:solidFill>
          <a:ln w="12700" algn="ctr">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8585A"/>
              </a:solidFill>
              <a:effectLst/>
              <a:uLnTx/>
              <a:uFillTx/>
              <a:latin typeface="+mn-lt"/>
            </a:endParaRPr>
          </a:p>
        </p:txBody>
      </p:sp>
      <p:sp>
        <p:nvSpPr>
          <p:cNvPr id="20" name="Oval 803"/>
          <p:cNvSpPr>
            <a:spLocks noChangeArrowheads="1"/>
          </p:cNvSpPr>
          <p:nvPr/>
        </p:nvSpPr>
        <p:spPr bwMode="auto">
          <a:xfrm>
            <a:off x="2163484" y="3512871"/>
            <a:ext cx="354957" cy="357767"/>
          </a:xfrm>
          <a:prstGeom prst="ellipse">
            <a:avLst/>
          </a:prstGeom>
          <a:solidFill>
            <a:schemeClr val="bg1"/>
          </a:solidFill>
          <a:ln w="12700" algn="ctr">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8585A"/>
              </a:solidFill>
              <a:effectLst/>
              <a:uLnTx/>
              <a:uFillTx/>
              <a:latin typeface="+mn-lt"/>
            </a:endParaRPr>
          </a:p>
        </p:txBody>
      </p:sp>
      <p:sp>
        <p:nvSpPr>
          <p:cNvPr id="22" name="Rectangle 805"/>
          <p:cNvSpPr>
            <a:spLocks noChangeArrowheads="1"/>
          </p:cNvSpPr>
          <p:nvPr/>
        </p:nvSpPr>
        <p:spPr bwMode="auto">
          <a:xfrm>
            <a:off x="2158442" y="3505817"/>
            <a:ext cx="366049" cy="524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rIns="720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8585A"/>
              </a:solidFill>
              <a:effectLst/>
              <a:uLnTx/>
              <a:uFillTx/>
              <a:latin typeface="+mn-lt"/>
            </a:endParaRPr>
          </a:p>
        </p:txBody>
      </p:sp>
      <p:sp>
        <p:nvSpPr>
          <p:cNvPr id="30" name="Freeform 3"/>
          <p:cNvSpPr>
            <a:spLocks noChangeAspect="1"/>
          </p:cNvSpPr>
          <p:nvPr/>
        </p:nvSpPr>
        <p:spPr bwMode="auto">
          <a:xfrm>
            <a:off x="9895580" y="5457452"/>
            <a:ext cx="635817" cy="403476"/>
          </a:xfrm>
          <a:custGeom>
            <a:avLst/>
            <a:gdLst>
              <a:gd name="T0" fmla="*/ 2147483647 w 462"/>
              <a:gd name="T1" fmla="*/ 2147483647 h 293"/>
              <a:gd name="T2" fmla="*/ 2147483647 w 462"/>
              <a:gd name="T3" fmla="*/ 2147483647 h 293"/>
              <a:gd name="T4" fmla="*/ 2147483647 w 462"/>
              <a:gd name="T5" fmla="*/ 2147483647 h 293"/>
              <a:gd name="T6" fmla="*/ 2147483647 w 462"/>
              <a:gd name="T7" fmla="*/ 2147483647 h 293"/>
              <a:gd name="T8" fmla="*/ 2147483647 w 462"/>
              <a:gd name="T9" fmla="*/ 2147483647 h 293"/>
              <a:gd name="T10" fmla="*/ 2147483647 w 462"/>
              <a:gd name="T11" fmla="*/ 2147483647 h 293"/>
              <a:gd name="T12" fmla="*/ 2147483647 w 462"/>
              <a:gd name="T13" fmla="*/ 2147483647 h 293"/>
              <a:gd name="T14" fmla="*/ 2147483647 w 462"/>
              <a:gd name="T15" fmla="*/ 2147483647 h 293"/>
              <a:gd name="T16" fmla="*/ 2147483647 w 462"/>
              <a:gd name="T17" fmla="*/ 2147483647 h 293"/>
              <a:gd name="T18" fmla="*/ 2147483647 w 462"/>
              <a:gd name="T19" fmla="*/ 2147483647 h 293"/>
              <a:gd name="T20" fmla="*/ 2147483647 w 462"/>
              <a:gd name="T21" fmla="*/ 2147483647 h 293"/>
              <a:gd name="T22" fmla="*/ 2147483647 w 462"/>
              <a:gd name="T23" fmla="*/ 2147483647 h 293"/>
              <a:gd name="T24" fmla="*/ 2147483647 w 462"/>
              <a:gd name="T25" fmla="*/ 2147483647 h 293"/>
              <a:gd name="T26" fmla="*/ 2147483647 w 462"/>
              <a:gd name="T27" fmla="*/ 2147483647 h 293"/>
              <a:gd name="T28" fmla="*/ 2147483647 w 462"/>
              <a:gd name="T29" fmla="*/ 2147483647 h 293"/>
              <a:gd name="T30" fmla="*/ 2147483647 w 462"/>
              <a:gd name="T31" fmla="*/ 2147483647 h 293"/>
              <a:gd name="T32" fmla="*/ 2147483647 w 462"/>
              <a:gd name="T33" fmla="*/ 2147483647 h 293"/>
              <a:gd name="T34" fmla="*/ 2147483647 w 462"/>
              <a:gd name="T35" fmla="*/ 2147483647 h 293"/>
              <a:gd name="T36" fmla="*/ 2147483647 w 462"/>
              <a:gd name="T37" fmla="*/ 2147483647 h 293"/>
              <a:gd name="T38" fmla="*/ 2147483647 w 462"/>
              <a:gd name="T39" fmla="*/ 2147483647 h 293"/>
              <a:gd name="T40" fmla="*/ 2147483647 w 462"/>
              <a:gd name="T41" fmla="*/ 2147483647 h 293"/>
              <a:gd name="T42" fmla="*/ 2147483647 w 462"/>
              <a:gd name="T43" fmla="*/ 2147483647 h 293"/>
              <a:gd name="T44" fmla="*/ 2147483647 w 462"/>
              <a:gd name="T45" fmla="*/ 2147483647 h 293"/>
              <a:gd name="T46" fmla="*/ 2147483647 w 462"/>
              <a:gd name="T47" fmla="*/ 2147483647 h 293"/>
              <a:gd name="T48" fmla="*/ 2147483647 w 462"/>
              <a:gd name="T49" fmla="*/ 2147483647 h 293"/>
              <a:gd name="T50" fmla="*/ 2147483647 w 462"/>
              <a:gd name="T51" fmla="*/ 2147483647 h 293"/>
              <a:gd name="T52" fmla="*/ 2147483647 w 462"/>
              <a:gd name="T53" fmla="*/ 0 h 293"/>
              <a:gd name="T54" fmla="*/ 2147483647 w 462"/>
              <a:gd name="T55" fmla="*/ 2147483647 h 293"/>
              <a:gd name="T56" fmla="*/ 0 w 462"/>
              <a:gd name="T57" fmla="*/ 2147483647 h 293"/>
              <a:gd name="T58" fmla="*/ 2147483647 w 462"/>
              <a:gd name="T59" fmla="*/ 2147483647 h 293"/>
              <a:gd name="T60" fmla="*/ 2147483647 w 462"/>
              <a:gd name="T61" fmla="*/ 2147483647 h 293"/>
              <a:gd name="T62" fmla="*/ 2147483647 w 462"/>
              <a:gd name="T63" fmla="*/ 2147483647 h 293"/>
              <a:gd name="T64" fmla="*/ 2147483647 w 462"/>
              <a:gd name="T65" fmla="*/ 2147483647 h 29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62" h="293">
                <a:moveTo>
                  <a:pt x="435" y="148"/>
                </a:moveTo>
                <a:cubicBezTo>
                  <a:pt x="437" y="140"/>
                  <a:pt x="439" y="132"/>
                  <a:pt x="439" y="123"/>
                </a:cubicBezTo>
                <a:cubicBezTo>
                  <a:pt x="439" y="104"/>
                  <a:pt x="433" y="86"/>
                  <a:pt x="422" y="70"/>
                </a:cubicBezTo>
                <a:cubicBezTo>
                  <a:pt x="420" y="67"/>
                  <a:pt x="415" y="66"/>
                  <a:pt x="411" y="68"/>
                </a:cubicBezTo>
                <a:cubicBezTo>
                  <a:pt x="407" y="71"/>
                  <a:pt x="406" y="76"/>
                  <a:pt x="409" y="79"/>
                </a:cubicBezTo>
                <a:cubicBezTo>
                  <a:pt x="418" y="92"/>
                  <a:pt x="423" y="108"/>
                  <a:pt x="423" y="123"/>
                </a:cubicBezTo>
                <a:cubicBezTo>
                  <a:pt x="423" y="132"/>
                  <a:pt x="421" y="140"/>
                  <a:pt x="419" y="148"/>
                </a:cubicBezTo>
                <a:cubicBezTo>
                  <a:pt x="418" y="151"/>
                  <a:pt x="419" y="154"/>
                  <a:pt x="421" y="156"/>
                </a:cubicBezTo>
                <a:cubicBezTo>
                  <a:pt x="437" y="170"/>
                  <a:pt x="446" y="189"/>
                  <a:pt x="446" y="209"/>
                </a:cubicBezTo>
                <a:cubicBezTo>
                  <a:pt x="446" y="247"/>
                  <a:pt x="415" y="277"/>
                  <a:pt x="378" y="277"/>
                </a:cubicBezTo>
                <a:cubicBezTo>
                  <a:pt x="88" y="277"/>
                  <a:pt x="88" y="277"/>
                  <a:pt x="88" y="277"/>
                </a:cubicBezTo>
                <a:cubicBezTo>
                  <a:pt x="48" y="277"/>
                  <a:pt x="16" y="245"/>
                  <a:pt x="16" y="206"/>
                </a:cubicBezTo>
                <a:cubicBezTo>
                  <a:pt x="16" y="178"/>
                  <a:pt x="31" y="154"/>
                  <a:pt x="56" y="141"/>
                </a:cubicBezTo>
                <a:cubicBezTo>
                  <a:pt x="59" y="140"/>
                  <a:pt x="60" y="137"/>
                  <a:pt x="60" y="134"/>
                </a:cubicBezTo>
                <a:cubicBezTo>
                  <a:pt x="60" y="134"/>
                  <a:pt x="60" y="133"/>
                  <a:pt x="60" y="133"/>
                </a:cubicBezTo>
                <a:cubicBezTo>
                  <a:pt x="60" y="69"/>
                  <a:pt x="113" y="16"/>
                  <a:pt x="178" y="16"/>
                </a:cubicBezTo>
                <a:cubicBezTo>
                  <a:pt x="217" y="16"/>
                  <a:pt x="254" y="36"/>
                  <a:pt x="276" y="68"/>
                </a:cubicBezTo>
                <a:cubicBezTo>
                  <a:pt x="277" y="70"/>
                  <a:pt x="279" y="72"/>
                  <a:pt x="282" y="72"/>
                </a:cubicBezTo>
                <a:cubicBezTo>
                  <a:pt x="284" y="72"/>
                  <a:pt x="287" y="71"/>
                  <a:pt x="288" y="70"/>
                </a:cubicBezTo>
                <a:cubicBezTo>
                  <a:pt x="288" y="70"/>
                  <a:pt x="289" y="69"/>
                  <a:pt x="289" y="69"/>
                </a:cubicBezTo>
                <a:cubicBezTo>
                  <a:pt x="290" y="68"/>
                  <a:pt x="309" y="45"/>
                  <a:pt x="344" y="45"/>
                </a:cubicBezTo>
                <a:cubicBezTo>
                  <a:pt x="360" y="45"/>
                  <a:pt x="375" y="50"/>
                  <a:pt x="388" y="59"/>
                </a:cubicBezTo>
                <a:cubicBezTo>
                  <a:pt x="392" y="61"/>
                  <a:pt x="397" y="60"/>
                  <a:pt x="399" y="56"/>
                </a:cubicBezTo>
                <a:cubicBezTo>
                  <a:pt x="402" y="53"/>
                  <a:pt x="401" y="48"/>
                  <a:pt x="397" y="45"/>
                </a:cubicBezTo>
                <a:cubicBezTo>
                  <a:pt x="381" y="35"/>
                  <a:pt x="363" y="29"/>
                  <a:pt x="344" y="29"/>
                </a:cubicBezTo>
                <a:cubicBezTo>
                  <a:pt x="314" y="29"/>
                  <a:pt x="294" y="43"/>
                  <a:pt x="284" y="52"/>
                </a:cubicBezTo>
                <a:cubicBezTo>
                  <a:pt x="258" y="19"/>
                  <a:pt x="220" y="0"/>
                  <a:pt x="178" y="0"/>
                </a:cubicBezTo>
                <a:cubicBezTo>
                  <a:pt x="106" y="0"/>
                  <a:pt x="47" y="58"/>
                  <a:pt x="44" y="129"/>
                </a:cubicBezTo>
                <a:cubicBezTo>
                  <a:pt x="17" y="145"/>
                  <a:pt x="0" y="174"/>
                  <a:pt x="0" y="206"/>
                </a:cubicBezTo>
                <a:cubicBezTo>
                  <a:pt x="0" y="254"/>
                  <a:pt x="39" y="293"/>
                  <a:pt x="88" y="293"/>
                </a:cubicBezTo>
                <a:cubicBezTo>
                  <a:pt x="378" y="293"/>
                  <a:pt x="378" y="293"/>
                  <a:pt x="378" y="293"/>
                </a:cubicBezTo>
                <a:cubicBezTo>
                  <a:pt x="424" y="293"/>
                  <a:pt x="462" y="256"/>
                  <a:pt x="462" y="209"/>
                </a:cubicBezTo>
                <a:cubicBezTo>
                  <a:pt x="462" y="186"/>
                  <a:pt x="452" y="164"/>
                  <a:pt x="435" y="148"/>
                </a:cubicBezTo>
                <a:close/>
              </a:path>
            </a:pathLst>
          </a:custGeom>
          <a:solidFill>
            <a:srgbClr val="00A9D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8585A"/>
              </a:solidFill>
              <a:effectLst/>
              <a:uLnTx/>
              <a:uFillTx/>
              <a:latin typeface="+mn-lt"/>
            </a:endParaRPr>
          </a:p>
        </p:txBody>
      </p:sp>
      <p:cxnSp>
        <p:nvCxnSpPr>
          <p:cNvPr id="31" name="Straight Connector 248"/>
          <p:cNvCxnSpPr>
            <a:cxnSpLocks noChangeShapeType="1"/>
          </p:cNvCxnSpPr>
          <p:nvPr/>
        </p:nvCxnSpPr>
        <p:spPr bwMode="auto">
          <a:xfrm flipV="1">
            <a:off x="3326723" y="4853688"/>
            <a:ext cx="1162368" cy="9286"/>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Lst>
        </p:spPr>
      </p:cxnSp>
      <p:cxnSp>
        <p:nvCxnSpPr>
          <p:cNvPr id="32" name="Elbow Connector 21"/>
          <p:cNvCxnSpPr>
            <a:cxnSpLocks/>
          </p:cNvCxnSpPr>
          <p:nvPr/>
        </p:nvCxnSpPr>
        <p:spPr bwMode="auto">
          <a:xfrm flipV="1">
            <a:off x="4878628" y="3952252"/>
            <a:ext cx="5003618" cy="665489"/>
          </a:xfrm>
          <a:prstGeom prst="bentConnector3">
            <a:avLst>
              <a:gd name="adj1" fmla="val -103"/>
            </a:avLst>
          </a:prstGeom>
          <a:solidFill>
            <a:schemeClr val="accent1"/>
          </a:solidFill>
          <a:ln w="12700" cap="flat" cmpd="sng" algn="ctr">
            <a:solidFill>
              <a:schemeClr val="tx1"/>
            </a:solidFill>
            <a:prstDash val="solid"/>
            <a:round/>
            <a:headEnd type="none" w="med" len="med"/>
            <a:tailEnd type="none" w="med" len="med"/>
          </a:ln>
          <a:effectLst/>
        </p:spPr>
      </p:cxnSp>
      <p:cxnSp>
        <p:nvCxnSpPr>
          <p:cNvPr id="34" name="Straight Connector 248"/>
          <p:cNvCxnSpPr>
            <a:cxnSpLocks noChangeShapeType="1"/>
          </p:cNvCxnSpPr>
          <p:nvPr/>
        </p:nvCxnSpPr>
        <p:spPr bwMode="auto">
          <a:xfrm>
            <a:off x="3335751" y="5020543"/>
            <a:ext cx="1138933" cy="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Lst>
        </p:spPr>
      </p:cxnSp>
      <p:cxnSp>
        <p:nvCxnSpPr>
          <p:cNvPr id="35" name="Straight Connector 248"/>
          <p:cNvCxnSpPr>
            <a:cxnSpLocks noChangeShapeType="1"/>
          </p:cNvCxnSpPr>
          <p:nvPr/>
        </p:nvCxnSpPr>
        <p:spPr bwMode="auto">
          <a:xfrm>
            <a:off x="3335751" y="4902618"/>
            <a:ext cx="113893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Lst>
        </p:spPr>
      </p:cxnSp>
      <p:cxnSp>
        <p:nvCxnSpPr>
          <p:cNvPr id="45" name="Straight Connector 169"/>
          <p:cNvCxnSpPr>
            <a:cxnSpLocks/>
          </p:cNvCxnSpPr>
          <p:nvPr/>
        </p:nvCxnSpPr>
        <p:spPr bwMode="auto">
          <a:xfrm flipV="1">
            <a:off x="4922524" y="4840148"/>
            <a:ext cx="4987153" cy="1"/>
          </a:xfrm>
          <a:prstGeom prst="bentConnector3">
            <a:avLst>
              <a:gd name="adj1" fmla="val 50000"/>
            </a:avLst>
          </a:prstGeom>
          <a:solidFill>
            <a:schemeClr val="accent1"/>
          </a:solidFill>
          <a:ln w="12700" cap="flat" cmpd="sng" algn="ctr">
            <a:solidFill>
              <a:schemeClr val="tx1"/>
            </a:solidFill>
            <a:prstDash val="solid"/>
            <a:round/>
            <a:headEnd type="none" w="med" len="med"/>
            <a:tailEnd type="none" w="med" len="med"/>
          </a:ln>
          <a:effectLst/>
        </p:spPr>
      </p:cxnSp>
      <p:cxnSp>
        <p:nvCxnSpPr>
          <p:cNvPr id="46" name="Straight Connector 203"/>
          <p:cNvCxnSpPr>
            <a:cxnSpLocks noChangeShapeType="1"/>
            <a:stCxn id="249" idx="1"/>
            <a:endCxn id="232" idx="0"/>
          </p:cNvCxnSpPr>
          <p:nvPr/>
        </p:nvCxnSpPr>
        <p:spPr bwMode="auto">
          <a:xfrm rot="10800000" flipV="1">
            <a:off x="5683641" y="4503905"/>
            <a:ext cx="185469" cy="382850"/>
          </a:xfrm>
          <a:prstGeom prst="bentConnector2">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61" name="Straight Connector 203"/>
          <p:cNvCxnSpPr>
            <a:cxnSpLocks noChangeShapeType="1"/>
          </p:cNvCxnSpPr>
          <p:nvPr/>
        </p:nvCxnSpPr>
        <p:spPr bwMode="auto">
          <a:xfrm>
            <a:off x="6921462" y="3693892"/>
            <a:ext cx="1399473" cy="173436"/>
          </a:xfrm>
          <a:prstGeom prst="bentConnector3">
            <a:avLst>
              <a:gd name="adj1" fmla="val 50000"/>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68" name="Straight Connector 203"/>
          <p:cNvCxnSpPr>
            <a:cxnSpLocks noChangeShapeType="1"/>
          </p:cNvCxnSpPr>
          <p:nvPr/>
        </p:nvCxnSpPr>
        <p:spPr bwMode="auto">
          <a:xfrm rot="10800000" flipV="1">
            <a:off x="5625250" y="2889119"/>
            <a:ext cx="372770" cy="450545"/>
          </a:xfrm>
          <a:prstGeom prst="bentConnector2">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69" name="Straight Connector 169"/>
          <p:cNvCxnSpPr>
            <a:cxnSpLocks/>
          </p:cNvCxnSpPr>
          <p:nvPr/>
        </p:nvCxnSpPr>
        <p:spPr bwMode="auto">
          <a:xfrm rot="5400000" flipH="1" flipV="1">
            <a:off x="4662765" y="3887178"/>
            <a:ext cx="858240" cy="606745"/>
          </a:xfrm>
          <a:prstGeom prst="bentConnector2">
            <a:avLst/>
          </a:prstGeom>
          <a:solidFill>
            <a:schemeClr val="accent1"/>
          </a:solidFill>
          <a:ln w="12700" cap="flat" cmpd="sng" algn="ctr">
            <a:solidFill>
              <a:schemeClr val="tx1"/>
            </a:solidFill>
            <a:prstDash val="dash"/>
            <a:round/>
            <a:headEnd type="none" w="med" len="med"/>
            <a:tailEnd type="none" w="med" len="med"/>
          </a:ln>
          <a:effectLst/>
        </p:spPr>
      </p:cxnSp>
      <p:sp>
        <p:nvSpPr>
          <p:cNvPr id="76" name="Freeform 3"/>
          <p:cNvSpPr>
            <a:spLocks noChangeAspect="1"/>
          </p:cNvSpPr>
          <p:nvPr/>
        </p:nvSpPr>
        <p:spPr bwMode="auto">
          <a:xfrm>
            <a:off x="9888507" y="4517593"/>
            <a:ext cx="635817" cy="403476"/>
          </a:xfrm>
          <a:custGeom>
            <a:avLst/>
            <a:gdLst>
              <a:gd name="T0" fmla="*/ 2147483647 w 462"/>
              <a:gd name="T1" fmla="*/ 2147483647 h 293"/>
              <a:gd name="T2" fmla="*/ 2147483647 w 462"/>
              <a:gd name="T3" fmla="*/ 2147483647 h 293"/>
              <a:gd name="T4" fmla="*/ 2147483647 w 462"/>
              <a:gd name="T5" fmla="*/ 2147483647 h 293"/>
              <a:gd name="T6" fmla="*/ 2147483647 w 462"/>
              <a:gd name="T7" fmla="*/ 2147483647 h 293"/>
              <a:gd name="T8" fmla="*/ 2147483647 w 462"/>
              <a:gd name="T9" fmla="*/ 2147483647 h 293"/>
              <a:gd name="T10" fmla="*/ 2147483647 w 462"/>
              <a:gd name="T11" fmla="*/ 2147483647 h 293"/>
              <a:gd name="T12" fmla="*/ 2147483647 w 462"/>
              <a:gd name="T13" fmla="*/ 2147483647 h 293"/>
              <a:gd name="T14" fmla="*/ 2147483647 w 462"/>
              <a:gd name="T15" fmla="*/ 2147483647 h 293"/>
              <a:gd name="T16" fmla="*/ 2147483647 w 462"/>
              <a:gd name="T17" fmla="*/ 2147483647 h 293"/>
              <a:gd name="T18" fmla="*/ 2147483647 w 462"/>
              <a:gd name="T19" fmla="*/ 2147483647 h 293"/>
              <a:gd name="T20" fmla="*/ 2147483647 w 462"/>
              <a:gd name="T21" fmla="*/ 2147483647 h 293"/>
              <a:gd name="T22" fmla="*/ 2147483647 w 462"/>
              <a:gd name="T23" fmla="*/ 2147483647 h 293"/>
              <a:gd name="T24" fmla="*/ 2147483647 w 462"/>
              <a:gd name="T25" fmla="*/ 2147483647 h 293"/>
              <a:gd name="T26" fmla="*/ 2147483647 w 462"/>
              <a:gd name="T27" fmla="*/ 2147483647 h 293"/>
              <a:gd name="T28" fmla="*/ 2147483647 w 462"/>
              <a:gd name="T29" fmla="*/ 2147483647 h 293"/>
              <a:gd name="T30" fmla="*/ 2147483647 w 462"/>
              <a:gd name="T31" fmla="*/ 2147483647 h 293"/>
              <a:gd name="T32" fmla="*/ 2147483647 w 462"/>
              <a:gd name="T33" fmla="*/ 2147483647 h 293"/>
              <a:gd name="T34" fmla="*/ 2147483647 w 462"/>
              <a:gd name="T35" fmla="*/ 2147483647 h 293"/>
              <a:gd name="T36" fmla="*/ 2147483647 w 462"/>
              <a:gd name="T37" fmla="*/ 2147483647 h 293"/>
              <a:gd name="T38" fmla="*/ 2147483647 w 462"/>
              <a:gd name="T39" fmla="*/ 2147483647 h 293"/>
              <a:gd name="T40" fmla="*/ 2147483647 w 462"/>
              <a:gd name="T41" fmla="*/ 2147483647 h 293"/>
              <a:gd name="T42" fmla="*/ 2147483647 w 462"/>
              <a:gd name="T43" fmla="*/ 2147483647 h 293"/>
              <a:gd name="T44" fmla="*/ 2147483647 w 462"/>
              <a:gd name="T45" fmla="*/ 2147483647 h 293"/>
              <a:gd name="T46" fmla="*/ 2147483647 w 462"/>
              <a:gd name="T47" fmla="*/ 2147483647 h 293"/>
              <a:gd name="T48" fmla="*/ 2147483647 w 462"/>
              <a:gd name="T49" fmla="*/ 2147483647 h 293"/>
              <a:gd name="T50" fmla="*/ 2147483647 w 462"/>
              <a:gd name="T51" fmla="*/ 2147483647 h 293"/>
              <a:gd name="T52" fmla="*/ 2147483647 w 462"/>
              <a:gd name="T53" fmla="*/ 0 h 293"/>
              <a:gd name="T54" fmla="*/ 2147483647 w 462"/>
              <a:gd name="T55" fmla="*/ 2147483647 h 293"/>
              <a:gd name="T56" fmla="*/ 0 w 462"/>
              <a:gd name="T57" fmla="*/ 2147483647 h 293"/>
              <a:gd name="T58" fmla="*/ 2147483647 w 462"/>
              <a:gd name="T59" fmla="*/ 2147483647 h 293"/>
              <a:gd name="T60" fmla="*/ 2147483647 w 462"/>
              <a:gd name="T61" fmla="*/ 2147483647 h 293"/>
              <a:gd name="T62" fmla="*/ 2147483647 w 462"/>
              <a:gd name="T63" fmla="*/ 2147483647 h 293"/>
              <a:gd name="T64" fmla="*/ 2147483647 w 462"/>
              <a:gd name="T65" fmla="*/ 2147483647 h 29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62" h="293">
                <a:moveTo>
                  <a:pt x="435" y="148"/>
                </a:moveTo>
                <a:cubicBezTo>
                  <a:pt x="437" y="140"/>
                  <a:pt x="439" y="132"/>
                  <a:pt x="439" y="123"/>
                </a:cubicBezTo>
                <a:cubicBezTo>
                  <a:pt x="439" y="104"/>
                  <a:pt x="433" y="86"/>
                  <a:pt x="422" y="70"/>
                </a:cubicBezTo>
                <a:cubicBezTo>
                  <a:pt x="420" y="67"/>
                  <a:pt x="415" y="66"/>
                  <a:pt x="411" y="68"/>
                </a:cubicBezTo>
                <a:cubicBezTo>
                  <a:pt x="407" y="71"/>
                  <a:pt x="406" y="76"/>
                  <a:pt x="409" y="79"/>
                </a:cubicBezTo>
                <a:cubicBezTo>
                  <a:pt x="418" y="92"/>
                  <a:pt x="423" y="108"/>
                  <a:pt x="423" y="123"/>
                </a:cubicBezTo>
                <a:cubicBezTo>
                  <a:pt x="423" y="132"/>
                  <a:pt x="421" y="140"/>
                  <a:pt x="419" y="148"/>
                </a:cubicBezTo>
                <a:cubicBezTo>
                  <a:pt x="418" y="151"/>
                  <a:pt x="419" y="154"/>
                  <a:pt x="421" y="156"/>
                </a:cubicBezTo>
                <a:cubicBezTo>
                  <a:pt x="437" y="170"/>
                  <a:pt x="446" y="189"/>
                  <a:pt x="446" y="209"/>
                </a:cubicBezTo>
                <a:cubicBezTo>
                  <a:pt x="446" y="247"/>
                  <a:pt x="415" y="277"/>
                  <a:pt x="378" y="277"/>
                </a:cubicBezTo>
                <a:cubicBezTo>
                  <a:pt x="88" y="277"/>
                  <a:pt x="88" y="277"/>
                  <a:pt x="88" y="277"/>
                </a:cubicBezTo>
                <a:cubicBezTo>
                  <a:pt x="48" y="277"/>
                  <a:pt x="16" y="245"/>
                  <a:pt x="16" y="206"/>
                </a:cubicBezTo>
                <a:cubicBezTo>
                  <a:pt x="16" y="178"/>
                  <a:pt x="31" y="154"/>
                  <a:pt x="56" y="141"/>
                </a:cubicBezTo>
                <a:cubicBezTo>
                  <a:pt x="59" y="140"/>
                  <a:pt x="60" y="137"/>
                  <a:pt x="60" y="134"/>
                </a:cubicBezTo>
                <a:cubicBezTo>
                  <a:pt x="60" y="134"/>
                  <a:pt x="60" y="133"/>
                  <a:pt x="60" y="133"/>
                </a:cubicBezTo>
                <a:cubicBezTo>
                  <a:pt x="60" y="69"/>
                  <a:pt x="113" y="16"/>
                  <a:pt x="178" y="16"/>
                </a:cubicBezTo>
                <a:cubicBezTo>
                  <a:pt x="217" y="16"/>
                  <a:pt x="254" y="36"/>
                  <a:pt x="276" y="68"/>
                </a:cubicBezTo>
                <a:cubicBezTo>
                  <a:pt x="277" y="70"/>
                  <a:pt x="279" y="72"/>
                  <a:pt x="282" y="72"/>
                </a:cubicBezTo>
                <a:cubicBezTo>
                  <a:pt x="284" y="72"/>
                  <a:pt x="287" y="71"/>
                  <a:pt x="288" y="70"/>
                </a:cubicBezTo>
                <a:cubicBezTo>
                  <a:pt x="288" y="70"/>
                  <a:pt x="289" y="69"/>
                  <a:pt x="289" y="69"/>
                </a:cubicBezTo>
                <a:cubicBezTo>
                  <a:pt x="290" y="68"/>
                  <a:pt x="309" y="45"/>
                  <a:pt x="344" y="45"/>
                </a:cubicBezTo>
                <a:cubicBezTo>
                  <a:pt x="360" y="45"/>
                  <a:pt x="375" y="50"/>
                  <a:pt x="388" y="59"/>
                </a:cubicBezTo>
                <a:cubicBezTo>
                  <a:pt x="392" y="61"/>
                  <a:pt x="397" y="60"/>
                  <a:pt x="399" y="56"/>
                </a:cubicBezTo>
                <a:cubicBezTo>
                  <a:pt x="402" y="53"/>
                  <a:pt x="401" y="48"/>
                  <a:pt x="397" y="45"/>
                </a:cubicBezTo>
                <a:cubicBezTo>
                  <a:pt x="381" y="35"/>
                  <a:pt x="363" y="29"/>
                  <a:pt x="344" y="29"/>
                </a:cubicBezTo>
                <a:cubicBezTo>
                  <a:pt x="314" y="29"/>
                  <a:pt x="294" y="43"/>
                  <a:pt x="284" y="52"/>
                </a:cubicBezTo>
                <a:cubicBezTo>
                  <a:pt x="258" y="19"/>
                  <a:pt x="220" y="0"/>
                  <a:pt x="178" y="0"/>
                </a:cubicBezTo>
                <a:cubicBezTo>
                  <a:pt x="106" y="0"/>
                  <a:pt x="47" y="58"/>
                  <a:pt x="44" y="129"/>
                </a:cubicBezTo>
                <a:cubicBezTo>
                  <a:pt x="17" y="145"/>
                  <a:pt x="0" y="174"/>
                  <a:pt x="0" y="206"/>
                </a:cubicBezTo>
                <a:cubicBezTo>
                  <a:pt x="0" y="254"/>
                  <a:pt x="39" y="293"/>
                  <a:pt x="88" y="293"/>
                </a:cubicBezTo>
                <a:cubicBezTo>
                  <a:pt x="378" y="293"/>
                  <a:pt x="378" y="293"/>
                  <a:pt x="378" y="293"/>
                </a:cubicBezTo>
                <a:cubicBezTo>
                  <a:pt x="424" y="293"/>
                  <a:pt x="462" y="256"/>
                  <a:pt x="462" y="209"/>
                </a:cubicBezTo>
                <a:cubicBezTo>
                  <a:pt x="462" y="186"/>
                  <a:pt x="452" y="164"/>
                  <a:pt x="435" y="148"/>
                </a:cubicBezTo>
                <a:close/>
              </a:path>
            </a:pathLst>
          </a:custGeom>
          <a:solidFill>
            <a:srgbClr val="FFC000"/>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8585A"/>
              </a:solidFill>
              <a:effectLst/>
              <a:uLnTx/>
              <a:uFillTx/>
              <a:latin typeface="+mn-lt"/>
            </a:endParaRPr>
          </a:p>
        </p:txBody>
      </p:sp>
      <p:cxnSp>
        <p:nvCxnSpPr>
          <p:cNvPr id="77" name="Straight Connector 169"/>
          <p:cNvCxnSpPr>
            <a:cxnSpLocks/>
          </p:cNvCxnSpPr>
          <p:nvPr/>
        </p:nvCxnSpPr>
        <p:spPr bwMode="auto">
          <a:xfrm>
            <a:off x="4685374" y="5086612"/>
            <a:ext cx="5196872" cy="696562"/>
          </a:xfrm>
          <a:prstGeom prst="bentConnector3">
            <a:avLst>
              <a:gd name="adj1" fmla="val 147"/>
            </a:avLst>
          </a:prstGeom>
          <a:solidFill>
            <a:schemeClr val="accent1"/>
          </a:solidFill>
          <a:ln w="12700" cap="flat" cmpd="sng" algn="ctr">
            <a:solidFill>
              <a:schemeClr val="tx1"/>
            </a:solidFill>
            <a:prstDash val="solid"/>
            <a:round/>
            <a:headEnd type="none" w="med" len="med"/>
            <a:tailEnd type="none" w="med" len="med"/>
          </a:ln>
          <a:effectLst/>
        </p:spPr>
      </p:cxnSp>
      <p:cxnSp>
        <p:nvCxnSpPr>
          <p:cNvPr id="84" name="Straight Connector 169"/>
          <p:cNvCxnSpPr>
            <a:cxnSpLocks/>
            <a:endCxn id="247" idx="1"/>
          </p:cNvCxnSpPr>
          <p:nvPr/>
        </p:nvCxnSpPr>
        <p:spPr bwMode="auto">
          <a:xfrm>
            <a:off x="7869015" y="5530607"/>
            <a:ext cx="329875" cy="39389"/>
          </a:xfrm>
          <a:prstGeom prst="bentConnector3">
            <a:avLst>
              <a:gd name="adj1" fmla="val 50000"/>
            </a:avLst>
          </a:prstGeom>
          <a:solidFill>
            <a:schemeClr val="accent1"/>
          </a:solidFill>
          <a:ln w="12700" cap="flat" cmpd="sng" algn="ctr">
            <a:solidFill>
              <a:schemeClr val="tx1"/>
            </a:solidFill>
            <a:prstDash val="dash"/>
            <a:round/>
            <a:headEnd type="none" w="med" len="med"/>
            <a:tailEnd type="none" w="med" len="med"/>
          </a:ln>
          <a:effectLst/>
        </p:spPr>
      </p:cxnSp>
      <p:cxnSp>
        <p:nvCxnSpPr>
          <p:cNvPr id="85" name="Straight Connector 203"/>
          <p:cNvCxnSpPr>
            <a:cxnSpLocks noChangeShapeType="1"/>
            <a:stCxn id="232" idx="1"/>
          </p:cNvCxnSpPr>
          <p:nvPr/>
        </p:nvCxnSpPr>
        <p:spPr bwMode="auto">
          <a:xfrm rot="10800000">
            <a:off x="4922526" y="5024670"/>
            <a:ext cx="581114" cy="149832"/>
          </a:xfrm>
          <a:prstGeom prst="bentConnector3">
            <a:avLst>
              <a:gd name="adj1" fmla="val 36887"/>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sp>
        <p:nvSpPr>
          <p:cNvPr id="86" name="Rectangle 44"/>
          <p:cNvSpPr>
            <a:spLocks noChangeArrowheads="1"/>
          </p:cNvSpPr>
          <p:nvPr/>
        </p:nvSpPr>
        <p:spPr bwMode="auto">
          <a:xfrm flipV="1">
            <a:off x="2699572" y="3472744"/>
            <a:ext cx="862203" cy="839076"/>
          </a:xfrm>
          <a:prstGeom prst="rect">
            <a:avLst/>
          </a:prstGeom>
          <a:solidFill>
            <a:schemeClr val="bg1">
              <a:lumMod val="85000"/>
            </a:schemeClr>
          </a:solidFill>
          <a:ln w="12700" algn="ctr">
            <a:noFill/>
            <a:miter lim="800000"/>
            <a:headEnd/>
            <a:tailEnd/>
          </a:ln>
        </p:spPr>
        <p:txBody>
          <a:bodyPr rot="10800000" wrap="square" lIns="18000" tIns="18000" rIns="18000" bIns="1800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800" b="1" i="0" u="none" strike="noStrike" kern="0" cap="none" spc="0" normalizeH="0" baseline="0" noProof="0">
                <a:ln>
                  <a:noFill/>
                </a:ln>
                <a:solidFill>
                  <a:srgbClr val="58585A"/>
                </a:solidFill>
                <a:effectLst/>
                <a:uLnTx/>
                <a:uFillTx/>
                <a:latin typeface="+mn-lt"/>
              </a:rPr>
              <a:t>Device #0</a:t>
            </a:r>
          </a:p>
        </p:txBody>
      </p:sp>
      <p:sp>
        <p:nvSpPr>
          <p:cNvPr id="90" name="Text Box 804"/>
          <p:cNvSpPr txBox="1">
            <a:spLocks noChangeArrowheads="1"/>
          </p:cNvSpPr>
          <p:nvPr/>
        </p:nvSpPr>
        <p:spPr bwMode="auto">
          <a:xfrm>
            <a:off x="2950989" y="3770186"/>
            <a:ext cx="329747" cy="226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800" b="0" i="0" u="none" strike="noStrike" kern="0" cap="none" spc="0" normalizeH="0" baseline="0" noProof="0">
                <a:ln>
                  <a:noFill/>
                </a:ln>
                <a:solidFill>
                  <a:srgbClr val="58585A"/>
                </a:solidFill>
                <a:effectLst/>
                <a:uLnTx/>
                <a:uFillTx/>
                <a:latin typeface="+mn-lt"/>
                <a:ea typeface="ＭＳ Ｐゴシック" pitchFamily="34" charset="-128"/>
                <a:cs typeface="Arial" charset="0"/>
              </a:rPr>
              <a:t>Device</a:t>
            </a:r>
          </a:p>
        </p:txBody>
      </p:sp>
      <p:sp>
        <p:nvSpPr>
          <p:cNvPr id="91" name="Rectangle 805"/>
          <p:cNvSpPr>
            <a:spLocks noChangeArrowheads="1"/>
          </p:cNvSpPr>
          <p:nvPr/>
        </p:nvSpPr>
        <p:spPr bwMode="auto">
          <a:xfrm>
            <a:off x="2944210" y="3594451"/>
            <a:ext cx="366049" cy="524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rIns="720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8585A"/>
              </a:solidFill>
              <a:effectLst/>
              <a:uLnTx/>
              <a:uFillTx/>
              <a:latin typeface="+mn-lt"/>
            </a:endParaRPr>
          </a:p>
        </p:txBody>
      </p:sp>
      <p:cxnSp>
        <p:nvCxnSpPr>
          <p:cNvPr id="93" name="Straight Connector 248"/>
          <p:cNvCxnSpPr>
            <a:cxnSpLocks noChangeShapeType="1"/>
            <a:stCxn id="272" idx="3"/>
          </p:cNvCxnSpPr>
          <p:nvPr/>
        </p:nvCxnSpPr>
        <p:spPr bwMode="auto">
          <a:xfrm>
            <a:off x="3326723" y="3854273"/>
            <a:ext cx="1259625" cy="821924"/>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Lst>
        </p:spPr>
      </p:cxnSp>
      <p:cxnSp>
        <p:nvCxnSpPr>
          <p:cNvPr id="119" name="Straight Connector 248"/>
          <p:cNvCxnSpPr>
            <a:cxnSpLocks noChangeShapeType="1"/>
          </p:cNvCxnSpPr>
          <p:nvPr/>
        </p:nvCxnSpPr>
        <p:spPr bwMode="auto">
          <a:xfrm>
            <a:off x="3305024" y="4043056"/>
            <a:ext cx="1172061" cy="75809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Lst>
        </p:spPr>
      </p:cxnSp>
      <p:cxnSp>
        <p:nvCxnSpPr>
          <p:cNvPr id="154" name="Straight Connector 204"/>
          <p:cNvCxnSpPr>
            <a:cxnSpLocks/>
            <a:stCxn id="254" idx="1"/>
            <a:endCxn id="249" idx="3"/>
          </p:cNvCxnSpPr>
          <p:nvPr/>
        </p:nvCxnSpPr>
        <p:spPr bwMode="auto">
          <a:xfrm rot="10800000">
            <a:off x="6300969" y="4503905"/>
            <a:ext cx="1199670" cy="878"/>
          </a:xfrm>
          <a:prstGeom prst="bentConnector3">
            <a:avLst>
              <a:gd name="adj1" fmla="val 50000"/>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sp>
        <p:nvSpPr>
          <p:cNvPr id="167" name="Rectangle 166"/>
          <p:cNvSpPr/>
          <p:nvPr/>
        </p:nvSpPr>
        <p:spPr bwMode="auto">
          <a:xfrm>
            <a:off x="4343171" y="1994962"/>
            <a:ext cx="712602" cy="4035302"/>
          </a:xfrm>
          <a:prstGeom prst="rect">
            <a:avLst/>
          </a:prstGeom>
          <a:noFill/>
          <a:ln w="28575" cap="flat" cmpd="sng" algn="ctr">
            <a:solidFill>
              <a:schemeClr val="accent1"/>
            </a:solidFill>
            <a:prstDash val="sysDot"/>
            <a:round/>
            <a:headEnd type="none" w="med" len="med"/>
            <a:tailEnd type="none" w="med" len="med"/>
          </a:ln>
          <a:effectLst>
            <a:glow rad="63500">
              <a:schemeClr val="bg1">
                <a:alpha val="40000"/>
              </a:schemeClr>
            </a:glow>
          </a:effectLst>
        </p:spPr>
        <p:txBody>
          <a:bodyPr vert="horz" wrap="square" lIns="18000" tIns="18000" rIns="18000" bIns="18000" numCol="1" rtlCol="0" anchor="t" anchorCtr="0" compatLnSpc="1">
            <a:prstTxWarp prst="textNoShape">
              <a:avLst/>
            </a:prstTxWarp>
          </a:bodyPr>
          <a:lstStyle/>
          <a:p>
            <a:pPr lvl="0" algn="ctr">
              <a:defRPr/>
            </a:pPr>
            <a:r>
              <a:rPr kumimoji="0" lang="en-US" sz="1100" b="0" i="0" u="none" strike="noStrike" kern="0" cap="none" spc="0" normalizeH="0" baseline="0" noProof="0">
                <a:ln>
                  <a:noFill/>
                </a:ln>
                <a:solidFill>
                  <a:schemeClr val="tx1"/>
                </a:solidFill>
                <a:effectLst/>
                <a:uLnTx/>
                <a:uFillTx/>
                <a:latin typeface="+mn-lt"/>
              </a:rPr>
              <a:t>RAN</a:t>
            </a:r>
            <a:br>
              <a:rPr kumimoji="0" lang="en-US" sz="1100" b="0" i="0" u="none" strike="noStrike" kern="0" cap="none" spc="0" normalizeH="0" baseline="0" noProof="0">
                <a:ln>
                  <a:noFill/>
                </a:ln>
                <a:solidFill>
                  <a:schemeClr val="tx1"/>
                </a:solidFill>
                <a:effectLst/>
                <a:uLnTx/>
                <a:uFillTx/>
                <a:latin typeface="+mn-lt"/>
              </a:rPr>
            </a:br>
            <a:r>
              <a:rPr lang="en-US" sz="900" kern="0">
                <a:latin typeface="+mn-lt"/>
              </a:rPr>
              <a:t>(Shared resource in </a:t>
            </a:r>
            <a:r>
              <a:rPr lang="en-US" sz="900" kern="0" err="1">
                <a:latin typeface="+mn-lt"/>
              </a:rPr>
              <a:t>gNB</a:t>
            </a:r>
            <a:r>
              <a:rPr kumimoji="0" lang="en-US" sz="900" b="0" i="0" u="none" strike="noStrike" kern="0" cap="none" spc="0" normalizeH="0" baseline="0" noProof="0">
                <a:ln>
                  <a:noFill/>
                </a:ln>
                <a:solidFill>
                  <a:schemeClr val="tx1"/>
                </a:solidFill>
                <a:effectLst/>
                <a:uLnTx/>
                <a:uFillTx/>
                <a:latin typeface="+mn-lt"/>
              </a:rPr>
              <a:t>)</a:t>
            </a:r>
            <a:endParaRPr kumimoji="0" lang="en-US" sz="1100" b="0" i="0" u="none" strike="noStrike" kern="0" cap="none" spc="0" normalizeH="0" baseline="0" noProof="0">
              <a:ln>
                <a:noFill/>
              </a:ln>
              <a:solidFill>
                <a:schemeClr val="tx1"/>
              </a:solidFill>
              <a:effectLst/>
              <a:uLnTx/>
              <a:uFillTx/>
              <a:latin typeface="+mn-lt"/>
            </a:endParaRPr>
          </a:p>
        </p:txBody>
      </p:sp>
      <p:sp>
        <p:nvSpPr>
          <p:cNvPr id="168" name="Rectangle 167"/>
          <p:cNvSpPr/>
          <p:nvPr/>
        </p:nvSpPr>
        <p:spPr bwMode="auto">
          <a:xfrm>
            <a:off x="5199809" y="4177963"/>
            <a:ext cx="2030398" cy="1679779"/>
          </a:xfrm>
          <a:prstGeom prst="rect">
            <a:avLst/>
          </a:prstGeom>
          <a:noFill/>
          <a:ln w="28575" cap="flat" cmpd="sng" algn="ctr">
            <a:solidFill>
              <a:schemeClr val="accent1"/>
            </a:solidFill>
            <a:prstDash val="sysDot"/>
            <a:round/>
            <a:headEnd type="none" w="med" len="med"/>
            <a:tailEnd type="none" w="med" len="med"/>
          </a:ln>
          <a:effectLst>
            <a:glow rad="63500">
              <a:schemeClr val="bg1">
                <a:alpha val="40000"/>
              </a:schemeClr>
            </a:glow>
          </a:effectLst>
        </p:spPr>
        <p:txBody>
          <a:bodyPr vert="horz" wrap="square" lIns="18000" tIns="18000" rIns="18000" bIns="18000" numCol="1" rtlCol="0" anchor="b" anchorCtr="0" compatLnSpc="1">
            <a:prstTxWarp prst="textNoShape">
              <a:avLst/>
            </a:prstTxWarp>
          </a:bodyPr>
          <a:lstStyle/>
          <a:p>
            <a:pPr marL="0" marR="0" lvl="0" indent="0" defTabSz="914400" rtl="0" eaLnBrk="1" fontAlgn="base" latinLnBrk="0" hangingPunct="1">
              <a:spcBef>
                <a:spcPts val="0"/>
              </a:spcBef>
              <a:spcAft>
                <a:spcPts val="0"/>
              </a:spcAft>
              <a:buClrTx/>
              <a:buSzTx/>
              <a:buFontTx/>
              <a:buNone/>
              <a:tabLst/>
              <a:defRPr/>
            </a:pPr>
            <a:r>
              <a:rPr lang="en-US" sz="1100" kern="0">
                <a:latin typeface="+mn-lt"/>
              </a:rPr>
              <a:t> Shared NFs</a:t>
            </a:r>
          </a:p>
          <a:p>
            <a:pPr marL="0" marR="0" lvl="0" indent="0" defTabSz="914400" rtl="0" eaLnBrk="1" fontAlgn="base" latinLnBrk="0" hangingPunct="1">
              <a:spcBef>
                <a:spcPts val="0"/>
              </a:spcBef>
              <a:spcAft>
                <a:spcPts val="0"/>
              </a:spcAft>
              <a:buClrTx/>
              <a:buSzTx/>
              <a:buFontTx/>
              <a:buNone/>
              <a:tabLst/>
              <a:defRPr/>
            </a:pPr>
            <a:r>
              <a:rPr lang="sv-SE" sz="700" kern="0">
                <a:latin typeface="+mn-lt"/>
              </a:rPr>
              <a:t> </a:t>
            </a:r>
            <a:endParaRPr lang="en-US" sz="700" kern="0">
              <a:latin typeface="+mn-lt"/>
            </a:endParaRPr>
          </a:p>
        </p:txBody>
      </p:sp>
      <p:cxnSp>
        <p:nvCxnSpPr>
          <p:cNvPr id="193" name="Straight Connector 192"/>
          <p:cNvCxnSpPr>
            <a:cxnSpLocks/>
          </p:cNvCxnSpPr>
          <p:nvPr/>
        </p:nvCxnSpPr>
        <p:spPr bwMode="auto">
          <a:xfrm flipH="1" flipV="1">
            <a:off x="5800826" y="3761430"/>
            <a:ext cx="754406" cy="2485"/>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94" name="Connector: Elbow 193"/>
          <p:cNvCxnSpPr/>
          <p:nvPr/>
        </p:nvCxnSpPr>
        <p:spPr bwMode="auto">
          <a:xfrm rot="16200000" flipH="1">
            <a:off x="6341570" y="2949249"/>
            <a:ext cx="386917" cy="342852"/>
          </a:xfrm>
          <a:prstGeom prst="bentConnector3">
            <a:avLst>
              <a:gd name="adj1" fmla="val -2518"/>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202" name="Connector: Elbow 201"/>
          <p:cNvCxnSpPr>
            <a:cxnSpLocks/>
          </p:cNvCxnSpPr>
          <p:nvPr/>
        </p:nvCxnSpPr>
        <p:spPr bwMode="auto">
          <a:xfrm>
            <a:off x="5853619" y="5369180"/>
            <a:ext cx="1626758" cy="181575"/>
          </a:xfrm>
          <a:prstGeom prst="bentConnector3">
            <a:avLst>
              <a:gd name="adj1" fmla="val 29560"/>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sp>
        <p:nvSpPr>
          <p:cNvPr id="230" name="TextBox 229">
            <a:extLst>
              <a:ext uri="{FF2B5EF4-FFF2-40B4-BE49-F238E27FC236}">
                <a16:creationId xmlns:a16="http://schemas.microsoft.com/office/drawing/2014/main" id="{B383EC68-C4B5-4F43-A12B-8929A9FB209C}"/>
              </a:ext>
            </a:extLst>
          </p:cNvPr>
          <p:cNvSpPr txBox="1"/>
          <p:nvPr/>
        </p:nvSpPr>
        <p:spPr bwMode="auto">
          <a:xfrm>
            <a:off x="4466896" y="4471016"/>
            <a:ext cx="500126" cy="726198"/>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lvl="0" algn="ctr" fontAlgn="auto">
              <a:spcBef>
                <a:spcPts val="0"/>
              </a:spcBef>
              <a:spcAft>
                <a:spcPts val="0"/>
              </a:spcAft>
              <a:buClr>
                <a:srgbClr val="181818"/>
              </a:buClr>
              <a:defRPr/>
            </a:pPr>
            <a:r>
              <a:rPr lang="en-US" sz="1800">
                <a:solidFill>
                  <a:srgbClr val="181818"/>
                </a:solidFill>
                <a:latin typeface="Ericsson Technical Icons" panose="00000500000000000000" pitchFamily="2" charset="0"/>
              </a:rPr>
              <a:t>B</a:t>
            </a:r>
            <a:endParaRPr lang="en-US" sz="1800">
              <a:solidFill>
                <a:srgbClr val="181818"/>
              </a:solidFill>
              <a:latin typeface="Ericsson Hilda"/>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err="1">
                <a:ln>
                  <a:noFill/>
                </a:ln>
                <a:solidFill>
                  <a:srgbClr val="181818"/>
                </a:solidFill>
                <a:effectLst/>
                <a:uLnTx/>
                <a:uFillTx/>
                <a:latin typeface="Ericsson Hilda"/>
                <a:ea typeface="+mn-ea"/>
                <a:cs typeface="+mn-cs"/>
              </a:rPr>
              <a:t>gNB</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32" name="TextBox 231">
            <a:extLst>
              <a:ext uri="{FF2B5EF4-FFF2-40B4-BE49-F238E27FC236}">
                <a16:creationId xmlns:a16="http://schemas.microsoft.com/office/drawing/2014/main" id="{2C55F219-2D3C-46F0-82F5-1ECFF7846736}"/>
              </a:ext>
            </a:extLst>
          </p:cNvPr>
          <p:cNvSpPr txBox="1"/>
          <p:nvPr/>
        </p:nvSpPr>
        <p:spPr bwMode="auto">
          <a:xfrm>
            <a:off x="5503640" y="4886755"/>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AMF</a:t>
            </a:r>
          </a:p>
        </p:txBody>
      </p:sp>
      <p:sp>
        <p:nvSpPr>
          <p:cNvPr id="233" name="TextBox 232">
            <a:extLst>
              <a:ext uri="{FF2B5EF4-FFF2-40B4-BE49-F238E27FC236}">
                <a16:creationId xmlns:a16="http://schemas.microsoft.com/office/drawing/2014/main" id="{558BD8B2-0CE2-4FB6-BEC4-485A66717196}"/>
              </a:ext>
            </a:extLst>
          </p:cNvPr>
          <p:cNvSpPr txBox="1"/>
          <p:nvPr/>
        </p:nvSpPr>
        <p:spPr bwMode="auto">
          <a:xfrm>
            <a:off x="6562801" y="3318254"/>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SMF</a:t>
            </a:r>
          </a:p>
        </p:txBody>
      </p:sp>
      <p:sp>
        <p:nvSpPr>
          <p:cNvPr id="235" name="TextBox 234">
            <a:extLst>
              <a:ext uri="{FF2B5EF4-FFF2-40B4-BE49-F238E27FC236}">
                <a16:creationId xmlns:a16="http://schemas.microsoft.com/office/drawing/2014/main" id="{352E32D6-C414-4A1C-9DF3-4E1FB9805C22}"/>
              </a:ext>
            </a:extLst>
          </p:cNvPr>
          <p:cNvSpPr txBox="1"/>
          <p:nvPr/>
        </p:nvSpPr>
        <p:spPr bwMode="auto">
          <a:xfrm>
            <a:off x="5405057" y="3315649"/>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AMF</a:t>
            </a:r>
          </a:p>
        </p:txBody>
      </p:sp>
      <p:sp>
        <p:nvSpPr>
          <p:cNvPr id="244" name="TextBox 243">
            <a:extLst>
              <a:ext uri="{FF2B5EF4-FFF2-40B4-BE49-F238E27FC236}">
                <a16:creationId xmlns:a16="http://schemas.microsoft.com/office/drawing/2014/main" id="{C094AEDB-75B1-4AB2-A907-074E52D565E0}"/>
              </a:ext>
            </a:extLst>
          </p:cNvPr>
          <p:cNvSpPr txBox="1"/>
          <p:nvPr/>
        </p:nvSpPr>
        <p:spPr bwMode="auto">
          <a:xfrm>
            <a:off x="5928275" y="2730288"/>
            <a:ext cx="43186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7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7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d</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UDM</a:t>
            </a:r>
          </a:p>
        </p:txBody>
      </p:sp>
      <p:sp>
        <p:nvSpPr>
          <p:cNvPr id="245" name="TextBox 244">
            <a:extLst>
              <a:ext uri="{FF2B5EF4-FFF2-40B4-BE49-F238E27FC236}">
                <a16:creationId xmlns:a16="http://schemas.microsoft.com/office/drawing/2014/main" id="{E48F76F2-C55D-4301-8074-6C9170D1F410}"/>
              </a:ext>
            </a:extLst>
          </p:cNvPr>
          <p:cNvSpPr txBox="1"/>
          <p:nvPr/>
        </p:nvSpPr>
        <p:spPr bwMode="auto">
          <a:xfrm>
            <a:off x="7678899" y="2737705"/>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NRF</a:t>
            </a:r>
          </a:p>
        </p:txBody>
      </p:sp>
      <p:sp>
        <p:nvSpPr>
          <p:cNvPr id="246" name="TextBox 245">
            <a:extLst>
              <a:ext uri="{FF2B5EF4-FFF2-40B4-BE49-F238E27FC236}">
                <a16:creationId xmlns:a16="http://schemas.microsoft.com/office/drawing/2014/main" id="{65574DEE-5D40-4A48-8F7B-5199C514AAEF}"/>
              </a:ext>
            </a:extLst>
          </p:cNvPr>
          <p:cNvSpPr txBox="1"/>
          <p:nvPr/>
        </p:nvSpPr>
        <p:spPr bwMode="auto">
          <a:xfrm>
            <a:off x="8198890" y="3472744"/>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G</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UPF</a:t>
            </a:r>
          </a:p>
        </p:txBody>
      </p:sp>
      <p:sp>
        <p:nvSpPr>
          <p:cNvPr id="247" name="TextBox 246">
            <a:extLst>
              <a:ext uri="{FF2B5EF4-FFF2-40B4-BE49-F238E27FC236}">
                <a16:creationId xmlns:a16="http://schemas.microsoft.com/office/drawing/2014/main" id="{1FAA00D7-8F38-4492-99E6-C02D098F9C80}"/>
              </a:ext>
            </a:extLst>
          </p:cNvPr>
          <p:cNvSpPr txBox="1"/>
          <p:nvPr/>
        </p:nvSpPr>
        <p:spPr bwMode="auto">
          <a:xfrm>
            <a:off x="8198890" y="5282249"/>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G</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UPF</a:t>
            </a:r>
          </a:p>
        </p:txBody>
      </p:sp>
      <p:sp>
        <p:nvSpPr>
          <p:cNvPr id="248" name="TextBox 247">
            <a:extLst>
              <a:ext uri="{FF2B5EF4-FFF2-40B4-BE49-F238E27FC236}">
                <a16:creationId xmlns:a16="http://schemas.microsoft.com/office/drawing/2014/main" id="{D32846B1-377A-408A-B30F-73C03A89303E}"/>
              </a:ext>
            </a:extLst>
          </p:cNvPr>
          <p:cNvSpPr txBox="1"/>
          <p:nvPr/>
        </p:nvSpPr>
        <p:spPr bwMode="auto">
          <a:xfrm>
            <a:off x="8207749" y="4378181"/>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G</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UPF</a:t>
            </a:r>
          </a:p>
        </p:txBody>
      </p:sp>
      <p:sp>
        <p:nvSpPr>
          <p:cNvPr id="249" name="TextBox 248">
            <a:extLst>
              <a:ext uri="{FF2B5EF4-FFF2-40B4-BE49-F238E27FC236}">
                <a16:creationId xmlns:a16="http://schemas.microsoft.com/office/drawing/2014/main" id="{51E83D8A-EB46-43F1-93EB-F9DA9850DAA3}"/>
              </a:ext>
            </a:extLst>
          </p:cNvPr>
          <p:cNvSpPr txBox="1"/>
          <p:nvPr/>
        </p:nvSpPr>
        <p:spPr bwMode="auto">
          <a:xfrm>
            <a:off x="5869109" y="4216158"/>
            <a:ext cx="43186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7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7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d</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UDM</a:t>
            </a:r>
          </a:p>
        </p:txBody>
      </p:sp>
      <p:sp>
        <p:nvSpPr>
          <p:cNvPr id="254" name="TextBox 253">
            <a:extLst>
              <a:ext uri="{FF2B5EF4-FFF2-40B4-BE49-F238E27FC236}">
                <a16:creationId xmlns:a16="http://schemas.microsoft.com/office/drawing/2014/main" id="{A417C9F2-0FE0-4E0C-B6A7-2B340EAC5DBD}"/>
              </a:ext>
            </a:extLst>
          </p:cNvPr>
          <p:cNvSpPr txBox="1"/>
          <p:nvPr/>
        </p:nvSpPr>
        <p:spPr bwMode="auto">
          <a:xfrm>
            <a:off x="7500639" y="4217036"/>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SMF</a:t>
            </a:r>
          </a:p>
        </p:txBody>
      </p:sp>
      <p:cxnSp>
        <p:nvCxnSpPr>
          <p:cNvPr id="256" name="Straight Connector 169">
            <a:extLst>
              <a:ext uri="{FF2B5EF4-FFF2-40B4-BE49-F238E27FC236}">
                <a16:creationId xmlns:a16="http://schemas.microsoft.com/office/drawing/2014/main" id="{49BD021D-3B0A-433F-BC66-162420934862}"/>
              </a:ext>
            </a:extLst>
          </p:cNvPr>
          <p:cNvCxnSpPr>
            <a:cxnSpLocks/>
            <a:stCxn id="254" idx="3"/>
            <a:endCxn id="248" idx="1"/>
          </p:cNvCxnSpPr>
          <p:nvPr/>
        </p:nvCxnSpPr>
        <p:spPr bwMode="auto">
          <a:xfrm>
            <a:off x="7860639" y="4504783"/>
            <a:ext cx="347110" cy="161145"/>
          </a:xfrm>
          <a:prstGeom prst="bentConnector3">
            <a:avLst>
              <a:gd name="adj1" fmla="val 50000"/>
            </a:avLst>
          </a:prstGeom>
          <a:solidFill>
            <a:schemeClr val="accent1"/>
          </a:solidFill>
          <a:ln w="12700" cap="flat" cmpd="sng" algn="ctr">
            <a:solidFill>
              <a:schemeClr val="tx1"/>
            </a:solidFill>
            <a:prstDash val="dash"/>
            <a:round/>
            <a:headEnd type="none" w="med" len="med"/>
            <a:tailEnd type="none" w="med" len="med"/>
          </a:ln>
          <a:effectLst/>
        </p:spPr>
      </p:cxnSp>
      <p:sp>
        <p:nvSpPr>
          <p:cNvPr id="257" name="TextBox 256">
            <a:extLst>
              <a:ext uri="{FF2B5EF4-FFF2-40B4-BE49-F238E27FC236}">
                <a16:creationId xmlns:a16="http://schemas.microsoft.com/office/drawing/2014/main" id="{D3249AB1-BCE6-4023-95A3-70D3D7D0E10C}"/>
              </a:ext>
            </a:extLst>
          </p:cNvPr>
          <p:cNvSpPr txBox="1"/>
          <p:nvPr/>
        </p:nvSpPr>
        <p:spPr bwMode="auto">
          <a:xfrm>
            <a:off x="6581441" y="4902618"/>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NRF</a:t>
            </a:r>
          </a:p>
        </p:txBody>
      </p:sp>
      <p:sp>
        <p:nvSpPr>
          <p:cNvPr id="258" name="TextBox 257">
            <a:extLst>
              <a:ext uri="{FF2B5EF4-FFF2-40B4-BE49-F238E27FC236}">
                <a16:creationId xmlns:a16="http://schemas.microsoft.com/office/drawing/2014/main" id="{2E376BE7-D1C7-4108-8FE7-742D8BCF152B}"/>
              </a:ext>
            </a:extLst>
          </p:cNvPr>
          <p:cNvSpPr txBox="1"/>
          <p:nvPr/>
        </p:nvSpPr>
        <p:spPr bwMode="auto">
          <a:xfrm>
            <a:off x="7493461" y="5147082"/>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SMF</a:t>
            </a:r>
          </a:p>
        </p:txBody>
      </p:sp>
      <p:pic>
        <p:nvPicPr>
          <p:cNvPr id="264" name="Graphic 263">
            <a:extLst>
              <a:ext uri="{FF2B5EF4-FFF2-40B4-BE49-F238E27FC236}">
                <a16:creationId xmlns:a16="http://schemas.microsoft.com/office/drawing/2014/main" id="{A6EFB43D-9285-46A5-A617-EADE52C2D61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16107" y="4659464"/>
            <a:ext cx="419644" cy="587501"/>
          </a:xfrm>
          <a:prstGeom prst="rect">
            <a:avLst/>
          </a:prstGeom>
        </p:spPr>
      </p:pic>
      <p:grpSp>
        <p:nvGrpSpPr>
          <p:cNvPr id="279" name="Group 278">
            <a:extLst>
              <a:ext uri="{FF2B5EF4-FFF2-40B4-BE49-F238E27FC236}">
                <a16:creationId xmlns:a16="http://schemas.microsoft.com/office/drawing/2014/main" id="{A7276C6E-F06F-4688-8847-D9FA9B9B3C61}"/>
              </a:ext>
            </a:extLst>
          </p:cNvPr>
          <p:cNvGrpSpPr/>
          <p:nvPr/>
        </p:nvGrpSpPr>
        <p:grpSpPr>
          <a:xfrm>
            <a:off x="2066992" y="4299254"/>
            <a:ext cx="419644" cy="587501"/>
            <a:chOff x="255550" y="4445955"/>
            <a:chExt cx="419644" cy="587501"/>
          </a:xfrm>
        </p:grpSpPr>
        <p:grpSp>
          <p:nvGrpSpPr>
            <p:cNvPr id="259" name="Group 258">
              <a:extLst>
                <a:ext uri="{FF2B5EF4-FFF2-40B4-BE49-F238E27FC236}">
                  <a16:creationId xmlns:a16="http://schemas.microsoft.com/office/drawing/2014/main" id="{DC04107E-6380-48A0-B658-AE6476A01136}"/>
                </a:ext>
              </a:extLst>
            </p:cNvPr>
            <p:cNvGrpSpPr>
              <a:grpSpLocks noChangeAspect="1"/>
            </p:cNvGrpSpPr>
            <p:nvPr/>
          </p:nvGrpSpPr>
          <p:grpSpPr>
            <a:xfrm>
              <a:off x="255550" y="4445955"/>
              <a:ext cx="419644" cy="587501"/>
              <a:chOff x="10129764" y="745508"/>
              <a:chExt cx="221963" cy="310748"/>
            </a:xfrm>
          </p:grpSpPr>
          <p:grpSp>
            <p:nvGrpSpPr>
              <p:cNvPr id="260" name="Group 259">
                <a:extLst>
                  <a:ext uri="{FF2B5EF4-FFF2-40B4-BE49-F238E27FC236}">
                    <a16:creationId xmlns:a16="http://schemas.microsoft.com/office/drawing/2014/main" id="{9D5D76D0-BA06-4982-84F1-9B5758771AAC}"/>
                  </a:ext>
                </a:extLst>
              </p:cNvPr>
              <p:cNvGrpSpPr>
                <a:grpSpLocks noChangeAspect="1"/>
              </p:cNvGrpSpPr>
              <p:nvPr/>
            </p:nvGrpSpPr>
            <p:grpSpPr>
              <a:xfrm>
                <a:off x="10129764" y="745508"/>
                <a:ext cx="221963" cy="310748"/>
                <a:chOff x="1373325" y="5272742"/>
                <a:chExt cx="428625" cy="600075"/>
              </a:xfrm>
            </p:grpSpPr>
            <p:sp>
              <p:nvSpPr>
                <p:cNvPr id="262" name="Rectangle 261">
                  <a:extLst>
                    <a:ext uri="{FF2B5EF4-FFF2-40B4-BE49-F238E27FC236}">
                      <a16:creationId xmlns:a16="http://schemas.microsoft.com/office/drawing/2014/main" id="{48A71C2F-92C1-4ABF-B547-85746F1BBDBA}"/>
                    </a:ext>
                  </a:extLst>
                </p:cNvPr>
                <p:cNvSpPr/>
                <p:nvPr/>
              </p:nvSpPr>
              <p:spPr bwMode="auto">
                <a:xfrm>
                  <a:off x="1373325" y="5276465"/>
                  <a:ext cx="428625" cy="596352"/>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pic>
              <p:nvPicPr>
                <p:cNvPr id="263" name="Graphic 262">
                  <a:extLst>
                    <a:ext uri="{FF2B5EF4-FFF2-40B4-BE49-F238E27FC236}">
                      <a16:creationId xmlns:a16="http://schemas.microsoft.com/office/drawing/2014/main" id="{1E00C24B-DE2A-4459-92B9-D1B6A1695F2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3325" y="5272742"/>
                  <a:ext cx="428625" cy="600075"/>
                </a:xfrm>
                <a:prstGeom prst="rect">
                  <a:avLst/>
                </a:prstGeom>
              </p:spPr>
            </p:pic>
          </p:grpSp>
          <p:sp>
            <p:nvSpPr>
              <p:cNvPr id="261" name="TextBox 260">
                <a:extLst>
                  <a:ext uri="{FF2B5EF4-FFF2-40B4-BE49-F238E27FC236}">
                    <a16:creationId xmlns:a16="http://schemas.microsoft.com/office/drawing/2014/main" id="{826BECD0-0143-4A31-A74D-0480F2380004}"/>
                  </a:ext>
                </a:extLst>
              </p:cNvPr>
              <p:cNvSpPr txBox="1"/>
              <p:nvPr/>
            </p:nvSpPr>
            <p:spPr bwMode="auto">
              <a:xfrm>
                <a:off x="10129764" y="760261"/>
                <a:ext cx="72768" cy="221018"/>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endParaRPr kumimoji="0" lang="en-US" sz="1200" b="1" i="0" u="none" strike="noStrike" kern="1200" cap="none" spc="0" normalizeH="0" baseline="0" noProof="0">
                  <a:ln>
                    <a:noFill/>
                  </a:ln>
                  <a:solidFill>
                    <a:srgbClr val="181818"/>
                  </a:solidFill>
                  <a:effectLst/>
                  <a:uLnTx/>
                  <a:uFillTx/>
                  <a:latin typeface="Ericsson Hilda"/>
                  <a:ea typeface="+mn-ea"/>
                  <a:cs typeface="+mn-cs"/>
                </a:endParaRPr>
              </a:p>
            </p:txBody>
          </p:sp>
        </p:grpSp>
        <p:sp>
          <p:nvSpPr>
            <p:cNvPr id="21" name="Text Box 804"/>
            <p:cNvSpPr txBox="1">
              <a:spLocks noChangeArrowheads="1"/>
            </p:cNvSpPr>
            <p:nvPr/>
          </p:nvSpPr>
          <p:spPr bwMode="auto">
            <a:xfrm>
              <a:off x="297866" y="4639158"/>
              <a:ext cx="329747" cy="226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700" b="0" i="0" u="none" strike="noStrike" kern="0" cap="none" spc="0" normalizeH="0" baseline="0" noProof="0">
                  <a:ln>
                    <a:noFill/>
                  </a:ln>
                  <a:solidFill>
                    <a:srgbClr val="FFC000"/>
                  </a:solidFill>
                  <a:effectLst/>
                  <a:uLnTx/>
                  <a:uFillTx/>
                  <a:latin typeface="+mn-lt"/>
                  <a:ea typeface="ＭＳ Ｐゴシック" pitchFamily="34" charset="-128"/>
                  <a:cs typeface="Arial" charset="0"/>
                </a:rPr>
                <a:t>Virtual Device #1</a:t>
              </a:r>
            </a:p>
          </p:txBody>
        </p:sp>
      </p:grpSp>
      <p:pic>
        <p:nvPicPr>
          <p:cNvPr id="272" name="Graphic 271">
            <a:extLst>
              <a:ext uri="{FF2B5EF4-FFF2-40B4-BE49-F238E27FC236}">
                <a16:creationId xmlns:a16="http://schemas.microsoft.com/office/drawing/2014/main" id="{08E6D611-EB97-4A7A-9F24-544C2F58E39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07079" y="3560522"/>
            <a:ext cx="419644" cy="587501"/>
          </a:xfrm>
          <a:prstGeom prst="rect">
            <a:avLst/>
          </a:prstGeom>
        </p:spPr>
      </p:pic>
      <p:grpSp>
        <p:nvGrpSpPr>
          <p:cNvPr id="280" name="Group 279">
            <a:extLst>
              <a:ext uri="{FF2B5EF4-FFF2-40B4-BE49-F238E27FC236}">
                <a16:creationId xmlns:a16="http://schemas.microsoft.com/office/drawing/2014/main" id="{1BFF4060-CCFC-4F49-826C-1537C6401E1A}"/>
              </a:ext>
            </a:extLst>
          </p:cNvPr>
          <p:cNvGrpSpPr/>
          <p:nvPr/>
        </p:nvGrpSpPr>
        <p:grpSpPr>
          <a:xfrm>
            <a:off x="2066394" y="4982494"/>
            <a:ext cx="419644" cy="587501"/>
            <a:chOff x="255550" y="4445955"/>
            <a:chExt cx="419644" cy="587501"/>
          </a:xfrm>
        </p:grpSpPr>
        <p:grpSp>
          <p:nvGrpSpPr>
            <p:cNvPr id="281" name="Group 280">
              <a:extLst>
                <a:ext uri="{FF2B5EF4-FFF2-40B4-BE49-F238E27FC236}">
                  <a16:creationId xmlns:a16="http://schemas.microsoft.com/office/drawing/2014/main" id="{2E2553E6-BDE9-4E25-B5E7-88278B633E29}"/>
                </a:ext>
              </a:extLst>
            </p:cNvPr>
            <p:cNvGrpSpPr>
              <a:grpSpLocks noChangeAspect="1"/>
            </p:cNvGrpSpPr>
            <p:nvPr/>
          </p:nvGrpSpPr>
          <p:grpSpPr>
            <a:xfrm>
              <a:off x="255550" y="4445955"/>
              <a:ext cx="419644" cy="587501"/>
              <a:chOff x="10129764" y="745508"/>
              <a:chExt cx="221963" cy="310748"/>
            </a:xfrm>
          </p:grpSpPr>
          <p:grpSp>
            <p:nvGrpSpPr>
              <p:cNvPr id="283" name="Group 282">
                <a:extLst>
                  <a:ext uri="{FF2B5EF4-FFF2-40B4-BE49-F238E27FC236}">
                    <a16:creationId xmlns:a16="http://schemas.microsoft.com/office/drawing/2014/main" id="{EC3BED04-DD09-411C-8D44-4737CA50CBFC}"/>
                  </a:ext>
                </a:extLst>
              </p:cNvPr>
              <p:cNvGrpSpPr>
                <a:grpSpLocks noChangeAspect="1"/>
              </p:cNvGrpSpPr>
              <p:nvPr/>
            </p:nvGrpSpPr>
            <p:grpSpPr>
              <a:xfrm>
                <a:off x="10129764" y="745508"/>
                <a:ext cx="221963" cy="310748"/>
                <a:chOff x="1373325" y="5272742"/>
                <a:chExt cx="428625" cy="600075"/>
              </a:xfrm>
            </p:grpSpPr>
            <p:sp>
              <p:nvSpPr>
                <p:cNvPr id="285" name="Rectangle 284">
                  <a:extLst>
                    <a:ext uri="{FF2B5EF4-FFF2-40B4-BE49-F238E27FC236}">
                      <a16:creationId xmlns:a16="http://schemas.microsoft.com/office/drawing/2014/main" id="{815DB2EC-E4E6-4C80-BB63-EF6B9130D3B3}"/>
                    </a:ext>
                  </a:extLst>
                </p:cNvPr>
                <p:cNvSpPr/>
                <p:nvPr/>
              </p:nvSpPr>
              <p:spPr bwMode="auto">
                <a:xfrm>
                  <a:off x="1373325" y="5276465"/>
                  <a:ext cx="428625" cy="596352"/>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pic>
              <p:nvPicPr>
                <p:cNvPr id="286" name="Graphic 285">
                  <a:extLst>
                    <a:ext uri="{FF2B5EF4-FFF2-40B4-BE49-F238E27FC236}">
                      <a16:creationId xmlns:a16="http://schemas.microsoft.com/office/drawing/2014/main" id="{B30151D5-6620-4C7A-8F44-E1A3FB88D38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73325" y="5272742"/>
                  <a:ext cx="428625" cy="600075"/>
                </a:xfrm>
                <a:prstGeom prst="rect">
                  <a:avLst/>
                </a:prstGeom>
              </p:spPr>
            </p:pic>
          </p:grpSp>
          <p:sp>
            <p:nvSpPr>
              <p:cNvPr id="284" name="TextBox 283">
                <a:extLst>
                  <a:ext uri="{FF2B5EF4-FFF2-40B4-BE49-F238E27FC236}">
                    <a16:creationId xmlns:a16="http://schemas.microsoft.com/office/drawing/2014/main" id="{21F442E3-8D5A-4E70-B171-33667B3992D0}"/>
                  </a:ext>
                </a:extLst>
              </p:cNvPr>
              <p:cNvSpPr txBox="1"/>
              <p:nvPr/>
            </p:nvSpPr>
            <p:spPr bwMode="auto">
              <a:xfrm>
                <a:off x="10129764" y="760261"/>
                <a:ext cx="72768" cy="221018"/>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endParaRPr kumimoji="0" lang="en-US" sz="1200" b="1" i="0" u="none" strike="noStrike" kern="1200" cap="none" spc="0" normalizeH="0" baseline="0" noProof="0">
                  <a:ln>
                    <a:noFill/>
                  </a:ln>
                  <a:solidFill>
                    <a:srgbClr val="181818"/>
                  </a:solidFill>
                  <a:effectLst/>
                  <a:uLnTx/>
                  <a:uFillTx/>
                  <a:latin typeface="Ericsson Hilda"/>
                  <a:ea typeface="+mn-ea"/>
                  <a:cs typeface="+mn-cs"/>
                </a:endParaRPr>
              </a:p>
            </p:txBody>
          </p:sp>
        </p:grpSp>
        <p:sp>
          <p:nvSpPr>
            <p:cNvPr id="282" name="Text Box 804">
              <a:extLst>
                <a:ext uri="{FF2B5EF4-FFF2-40B4-BE49-F238E27FC236}">
                  <a16:creationId xmlns:a16="http://schemas.microsoft.com/office/drawing/2014/main" id="{9549D0C7-F0B7-474E-80A6-E00AE1966D1B}"/>
                </a:ext>
              </a:extLst>
            </p:cNvPr>
            <p:cNvSpPr txBox="1">
              <a:spLocks noChangeArrowheads="1"/>
            </p:cNvSpPr>
            <p:nvPr/>
          </p:nvSpPr>
          <p:spPr bwMode="auto">
            <a:xfrm>
              <a:off x="297866" y="4639158"/>
              <a:ext cx="329747" cy="226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700" b="0" i="0" u="none" strike="noStrike" kern="0" cap="none" spc="0" normalizeH="0" baseline="0" noProof="0">
                  <a:ln>
                    <a:noFill/>
                  </a:ln>
                  <a:solidFill>
                    <a:srgbClr val="00A9D4"/>
                  </a:solidFill>
                  <a:effectLst/>
                  <a:uLnTx/>
                  <a:uFillTx/>
                  <a:latin typeface="+mn-lt"/>
                  <a:ea typeface="ＭＳ Ｐゴシック" pitchFamily="34" charset="-128"/>
                  <a:cs typeface="Arial" charset="0"/>
                </a:rPr>
                <a:t>Virtual Device #2</a:t>
              </a:r>
            </a:p>
          </p:txBody>
        </p:sp>
      </p:grpSp>
      <p:sp>
        <p:nvSpPr>
          <p:cNvPr id="70" name="TextBox 69">
            <a:extLst>
              <a:ext uri="{FF2B5EF4-FFF2-40B4-BE49-F238E27FC236}">
                <a16:creationId xmlns:a16="http://schemas.microsoft.com/office/drawing/2014/main" id="{3D25D698-3E27-413B-9889-FD0322131679}"/>
              </a:ext>
            </a:extLst>
          </p:cNvPr>
          <p:cNvSpPr txBox="1"/>
          <p:nvPr/>
        </p:nvSpPr>
        <p:spPr bwMode="auto">
          <a:xfrm>
            <a:off x="6581441" y="1972346"/>
            <a:ext cx="43186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7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7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d</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UDM</a:t>
            </a:r>
          </a:p>
        </p:txBody>
      </p:sp>
      <p:sp>
        <p:nvSpPr>
          <p:cNvPr id="71" name="TextBox 70">
            <a:extLst>
              <a:ext uri="{FF2B5EF4-FFF2-40B4-BE49-F238E27FC236}">
                <a16:creationId xmlns:a16="http://schemas.microsoft.com/office/drawing/2014/main" id="{B5995E1F-60E1-431F-9153-C9E9944A3E87}"/>
              </a:ext>
            </a:extLst>
          </p:cNvPr>
          <p:cNvSpPr txBox="1"/>
          <p:nvPr/>
        </p:nvSpPr>
        <p:spPr bwMode="auto">
          <a:xfrm>
            <a:off x="6144205" y="1976101"/>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NRF</a:t>
            </a:r>
          </a:p>
        </p:txBody>
      </p:sp>
      <p:sp>
        <p:nvSpPr>
          <p:cNvPr id="72" name="TextBox 71">
            <a:extLst>
              <a:ext uri="{FF2B5EF4-FFF2-40B4-BE49-F238E27FC236}">
                <a16:creationId xmlns:a16="http://schemas.microsoft.com/office/drawing/2014/main" id="{46B717E8-D239-4F2E-8E30-98BCABB2E6BC}"/>
              </a:ext>
            </a:extLst>
          </p:cNvPr>
          <p:cNvSpPr txBox="1"/>
          <p:nvPr/>
        </p:nvSpPr>
        <p:spPr bwMode="auto">
          <a:xfrm>
            <a:off x="5657169" y="1982794"/>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NSSF</a:t>
            </a:r>
          </a:p>
        </p:txBody>
      </p:sp>
      <p:sp>
        <p:nvSpPr>
          <p:cNvPr id="74" name="AutoShape 10" descr="bpct-blend3">
            <a:extLst>
              <a:ext uri="{FF2B5EF4-FFF2-40B4-BE49-F238E27FC236}">
                <a16:creationId xmlns:a16="http://schemas.microsoft.com/office/drawing/2014/main" id="{DAECBFDC-5E1A-4BC9-AA9E-1706F37205A5}"/>
              </a:ext>
            </a:extLst>
          </p:cNvPr>
          <p:cNvSpPr>
            <a:spLocks noChangeAspect="1" noChangeArrowheads="1"/>
          </p:cNvSpPr>
          <p:nvPr/>
        </p:nvSpPr>
        <p:spPr bwMode="auto">
          <a:xfrm>
            <a:off x="8175692" y="2524284"/>
            <a:ext cx="3821245" cy="1472804"/>
          </a:xfrm>
          <a:prstGeom prst="roundRect">
            <a:avLst>
              <a:gd name="adj" fmla="val 5958"/>
            </a:avLst>
          </a:prstGeom>
          <a:blipFill dpi="0" rotWithShape="0">
            <a:blip r:embed="rId9"/>
            <a:srcRect/>
            <a:stretch>
              <a:fillRect/>
            </a:stretch>
          </a:blipFill>
          <a:ln>
            <a:noFill/>
          </a:ln>
          <a:extLst>
            <a:ext uri="{91240B29-F687-4F45-9708-019B960494DF}">
              <a14:hiddenLine xmlns:a14="http://schemas.microsoft.com/office/drawing/2010/main" w="12700" algn="ctr">
                <a:solidFill>
                  <a:srgbClr val="000000"/>
                </a:solidFill>
                <a:round/>
                <a:headEnd/>
                <a:tailEnd/>
              </a14:hiddenLine>
            </a:ext>
          </a:extLst>
        </p:spPr>
        <p:txBody>
          <a:bodyPr wrap="square" lIns="18000" tIns="18000" rIns="18000" bIns="18000" anchor="ct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1400" b="1" i="0" u="none" strike="noStrike" kern="1200" cap="none" spc="0" normalizeH="0" baseline="0" noProof="0">
                <a:ln>
                  <a:noFill/>
                </a:ln>
                <a:solidFill>
                  <a:srgbClr val="FFFFFF"/>
                </a:solidFill>
                <a:effectLst/>
                <a:uLnTx/>
                <a:uFillTx/>
                <a:latin typeface="+mn-lt"/>
                <a:ea typeface="Segoe UI" panose="020B0502040204020203" pitchFamily="34" charset="0"/>
                <a:cs typeface="Segoe UI" panose="020B0502040204020203" pitchFamily="34" charset="0"/>
              </a:rPr>
              <a:t>The Core Network part of the Network Slice  contains different sets of functionality. </a:t>
            </a:r>
            <a:br>
              <a:rPr kumimoji="0" lang="en-US" altLang="en-US" sz="1400" b="1" i="0" u="none" strike="noStrike" kern="1200" cap="none" spc="0" normalizeH="0" baseline="0" noProof="0">
                <a:ln>
                  <a:noFill/>
                </a:ln>
                <a:solidFill>
                  <a:srgbClr val="FFFFFF"/>
                </a:solidFill>
                <a:effectLst/>
                <a:uLnTx/>
                <a:uFillTx/>
                <a:latin typeface="+mn-lt"/>
                <a:ea typeface="Segoe UI" panose="020B0502040204020203" pitchFamily="34" charset="0"/>
                <a:cs typeface="Segoe UI" panose="020B0502040204020203" pitchFamily="34" charset="0"/>
              </a:rPr>
            </a:br>
            <a:r>
              <a:rPr kumimoji="0" lang="en-US" altLang="en-US" sz="1400" b="1" i="0" u="none" strike="noStrike" kern="1200" cap="none" spc="0" normalizeH="0" baseline="0" noProof="0">
                <a:ln>
                  <a:noFill/>
                </a:ln>
                <a:solidFill>
                  <a:srgbClr val="FFFFFF"/>
                </a:solidFill>
                <a:effectLst/>
                <a:uLnTx/>
                <a:uFillTx/>
                <a:latin typeface="+mn-lt"/>
                <a:ea typeface="Segoe UI" panose="020B0502040204020203" pitchFamily="34" charset="0"/>
                <a:cs typeface="Segoe UI" panose="020B0502040204020203" pitchFamily="34" charset="0"/>
              </a:rPr>
              <a:t>The Core Network part may be also</a:t>
            </a:r>
            <a:br>
              <a:rPr kumimoji="0" lang="en-US" altLang="en-US" sz="1400" b="1" i="0" u="none" strike="noStrike" kern="1200" cap="none" spc="0" normalizeH="0" baseline="0" noProof="0">
                <a:ln>
                  <a:noFill/>
                </a:ln>
                <a:solidFill>
                  <a:srgbClr val="FFFFFF"/>
                </a:solidFill>
                <a:effectLst/>
                <a:uLnTx/>
                <a:uFillTx/>
                <a:latin typeface="+mn-lt"/>
                <a:ea typeface="Segoe UI" panose="020B0502040204020203" pitchFamily="34" charset="0"/>
                <a:cs typeface="Segoe UI" panose="020B0502040204020203" pitchFamily="34" charset="0"/>
              </a:rPr>
            </a:br>
            <a:r>
              <a:rPr kumimoji="0" lang="en-US" altLang="en-US" sz="1400" b="1" i="0" u="none" strike="noStrike" kern="1200" cap="none" spc="0" normalizeH="0" baseline="0" noProof="0">
                <a:ln>
                  <a:noFill/>
                </a:ln>
                <a:solidFill>
                  <a:srgbClr val="FFFFFF"/>
                </a:solidFill>
                <a:effectLst/>
                <a:uLnTx/>
                <a:uFillTx/>
                <a:latin typeface="+mn-lt"/>
                <a:ea typeface="Segoe UI" panose="020B0502040204020203" pitchFamily="34" charset="0"/>
                <a:cs typeface="Segoe UI" panose="020B0502040204020203" pitchFamily="34" charset="0"/>
              </a:rPr>
              <a:t>divided into Common (shared NFs across NSs) and Slice specific parts.</a:t>
            </a:r>
          </a:p>
        </p:txBody>
      </p:sp>
      <p:sp>
        <p:nvSpPr>
          <p:cNvPr id="75" name="AutoShape 10" descr="bpct-blend3">
            <a:extLst>
              <a:ext uri="{FF2B5EF4-FFF2-40B4-BE49-F238E27FC236}">
                <a16:creationId xmlns:a16="http://schemas.microsoft.com/office/drawing/2014/main" id="{C5600F8C-2875-4196-B1AE-1E17A36F3244}"/>
              </a:ext>
            </a:extLst>
          </p:cNvPr>
          <p:cNvSpPr>
            <a:spLocks noChangeAspect="1" noChangeArrowheads="1"/>
          </p:cNvSpPr>
          <p:nvPr/>
        </p:nvSpPr>
        <p:spPr bwMode="auto">
          <a:xfrm>
            <a:off x="1376561" y="2240087"/>
            <a:ext cx="2489897" cy="790877"/>
          </a:xfrm>
          <a:prstGeom prst="roundRect">
            <a:avLst>
              <a:gd name="adj" fmla="val 5958"/>
            </a:avLst>
          </a:prstGeom>
          <a:blipFill dpi="0" rotWithShape="0">
            <a:blip r:embed="rId9"/>
            <a:srcRect/>
            <a:stretch>
              <a:fillRect/>
            </a:stretch>
          </a:blipFill>
          <a:ln>
            <a:noFill/>
          </a:ln>
          <a:extLst>
            <a:ext uri="{91240B29-F687-4F45-9708-019B960494DF}">
              <a14:hiddenLine xmlns:a14="http://schemas.microsoft.com/office/drawing/2010/main" w="12700" algn="ctr">
                <a:solidFill>
                  <a:srgbClr val="000000"/>
                </a:solidFill>
                <a:round/>
                <a:headEnd/>
                <a:tailEnd/>
              </a14:hiddenLine>
            </a:ext>
          </a:extLst>
        </p:spPr>
        <p:txBody>
          <a:bodyPr wrap="square" lIns="18000" tIns="18000" rIns="18000" bIns="18000" anchor="ct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50000"/>
              </a:spcBef>
              <a:spcAft>
                <a:spcPct val="0"/>
              </a:spcAft>
              <a:buClr>
                <a:srgbClr val="00B0F0"/>
              </a:buClr>
              <a:buSzTx/>
              <a:buFontTx/>
              <a:buNone/>
              <a:tabLst/>
              <a:defRPr/>
            </a:pPr>
            <a:r>
              <a:rPr kumimoji="0" lang="en-US" altLang="en-US" sz="1400" b="1" i="0" u="none" strike="noStrike" kern="1200" cap="none" spc="0" normalizeH="0" baseline="0" noProof="0">
                <a:ln>
                  <a:noFill/>
                </a:ln>
                <a:solidFill>
                  <a:srgbClr val="FFFFFF"/>
                </a:solidFill>
                <a:effectLst/>
                <a:uLnTx/>
                <a:uFillTx/>
                <a:latin typeface="+mn-lt"/>
                <a:ea typeface="Segoe UI" panose="020B0502040204020203" pitchFamily="34" charset="0"/>
                <a:cs typeface="Segoe UI" panose="020B0502040204020203" pitchFamily="34" charset="0"/>
              </a:rPr>
              <a:t>RAN is typically shared between different Network Slices</a:t>
            </a:r>
          </a:p>
        </p:txBody>
      </p:sp>
      <p:sp>
        <p:nvSpPr>
          <p:cNvPr id="78" name="AutoShape 10" descr="bpct-blend3">
            <a:extLst>
              <a:ext uri="{FF2B5EF4-FFF2-40B4-BE49-F238E27FC236}">
                <a16:creationId xmlns:a16="http://schemas.microsoft.com/office/drawing/2014/main" id="{EBE9F9EF-0D97-48E9-9608-29FF1A524F36}"/>
              </a:ext>
            </a:extLst>
          </p:cNvPr>
          <p:cNvSpPr>
            <a:spLocks noChangeAspect="1" noChangeArrowheads="1"/>
          </p:cNvSpPr>
          <p:nvPr/>
        </p:nvSpPr>
        <p:spPr bwMode="auto">
          <a:xfrm>
            <a:off x="1373317" y="5583868"/>
            <a:ext cx="2473463" cy="975309"/>
          </a:xfrm>
          <a:prstGeom prst="roundRect">
            <a:avLst>
              <a:gd name="adj" fmla="val 5958"/>
            </a:avLst>
          </a:prstGeom>
          <a:blipFill dpi="0" rotWithShape="0">
            <a:blip r:embed="rId9"/>
            <a:srcRect/>
            <a:stretch>
              <a:fillRect/>
            </a:stretch>
          </a:blipFill>
          <a:ln>
            <a:noFill/>
          </a:ln>
          <a:extLst>
            <a:ext uri="{91240B29-F687-4F45-9708-019B960494DF}">
              <a14:hiddenLine xmlns:a14="http://schemas.microsoft.com/office/drawing/2010/main" w="12700" algn="ctr">
                <a:solidFill>
                  <a:srgbClr val="000000"/>
                </a:solidFill>
                <a:round/>
                <a:headEnd/>
                <a:tailEnd/>
              </a14:hiddenLine>
            </a:ext>
          </a:extLst>
        </p:spPr>
        <p:txBody>
          <a:bodyPr wrap="square" lIns="18000" tIns="18000" rIns="18000" bIns="18000" anchor="ct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50000"/>
              </a:spcBef>
              <a:spcAft>
                <a:spcPct val="0"/>
              </a:spcAft>
              <a:buClr>
                <a:srgbClr val="00B0F0"/>
              </a:buClr>
              <a:buSzTx/>
              <a:buFontTx/>
              <a:buNone/>
              <a:tabLst/>
              <a:defRPr/>
            </a:pPr>
            <a:r>
              <a:rPr kumimoji="0" lang="en-US" altLang="en-US" sz="1400" b="1" i="0" u="none" strike="noStrike" kern="1200" cap="none" spc="0" normalizeH="0" baseline="0" noProof="0">
                <a:ln>
                  <a:noFill/>
                </a:ln>
                <a:solidFill>
                  <a:srgbClr val="FFFFFF"/>
                </a:solidFill>
                <a:effectLst/>
                <a:uLnTx/>
                <a:uFillTx/>
                <a:latin typeface="+mn-lt"/>
                <a:ea typeface="Segoe UI" panose="020B0502040204020203" pitchFamily="34" charset="0"/>
                <a:cs typeface="Segoe UI" panose="020B0502040204020203" pitchFamily="34" charset="0"/>
              </a:rPr>
              <a:t>Network Slice selection is typically performed seldom, for example at initial Registration </a:t>
            </a:r>
          </a:p>
        </p:txBody>
      </p:sp>
      <p:sp>
        <p:nvSpPr>
          <p:cNvPr id="79" name="AutoShape 10" descr="bpct-blend3">
            <a:extLst>
              <a:ext uri="{FF2B5EF4-FFF2-40B4-BE49-F238E27FC236}">
                <a16:creationId xmlns:a16="http://schemas.microsoft.com/office/drawing/2014/main" id="{3D181F46-3CBF-4D13-8691-3CA259BE65D3}"/>
              </a:ext>
            </a:extLst>
          </p:cNvPr>
          <p:cNvSpPr>
            <a:spLocks noChangeAspect="1" noChangeArrowheads="1"/>
          </p:cNvSpPr>
          <p:nvPr/>
        </p:nvSpPr>
        <p:spPr bwMode="auto">
          <a:xfrm>
            <a:off x="1373317" y="3216732"/>
            <a:ext cx="2473463" cy="1534445"/>
          </a:xfrm>
          <a:prstGeom prst="roundRect">
            <a:avLst>
              <a:gd name="adj" fmla="val 5958"/>
            </a:avLst>
          </a:prstGeom>
          <a:blipFill dpi="0" rotWithShape="0">
            <a:blip r:embed="rId9"/>
            <a:srcRect/>
            <a:stretch>
              <a:fillRect/>
            </a:stretch>
          </a:blipFill>
          <a:ln>
            <a:noFill/>
          </a:ln>
          <a:extLst>
            <a:ext uri="{91240B29-F687-4F45-9708-019B960494DF}">
              <a14:hiddenLine xmlns:a14="http://schemas.microsoft.com/office/drawing/2010/main" w="12700" algn="ctr">
                <a:solidFill>
                  <a:srgbClr val="000000"/>
                </a:solidFill>
                <a:round/>
                <a:headEnd/>
                <a:tailEnd/>
              </a14:hiddenLine>
            </a:ext>
          </a:extLst>
        </p:spPr>
        <p:txBody>
          <a:bodyPr wrap="square" lIns="18000" tIns="18000" rIns="18000" bIns="18000" anchor="ct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50000"/>
              </a:spcBef>
              <a:spcAft>
                <a:spcPct val="0"/>
              </a:spcAft>
              <a:buClr>
                <a:srgbClr val="00B0F0"/>
              </a:buClr>
              <a:buSzTx/>
              <a:buFontTx/>
              <a:buNone/>
              <a:tabLst/>
              <a:defRPr/>
            </a:pPr>
            <a:r>
              <a:rPr kumimoji="0" lang="en-US" altLang="en-US" sz="1400" b="1" i="0" u="none" strike="noStrike" kern="1200" cap="none" spc="0" normalizeH="0" baseline="0" noProof="0">
                <a:ln>
                  <a:noFill/>
                </a:ln>
                <a:solidFill>
                  <a:srgbClr val="FFFFFF"/>
                </a:solidFill>
                <a:effectLst/>
                <a:uLnTx/>
                <a:uFillTx/>
                <a:latin typeface="+mn-lt"/>
                <a:ea typeface="Segoe UI" panose="020B0502040204020203" pitchFamily="34" charset="0"/>
                <a:cs typeface="Segoe UI" panose="020B0502040204020203" pitchFamily="34" charset="0"/>
              </a:rPr>
              <a:t>A device is typically connected to a single Network Slice. But also possible for a device simultaneously connected to multiple Network Slices.</a:t>
            </a:r>
          </a:p>
        </p:txBody>
      </p:sp>
      <p:grpSp>
        <p:nvGrpSpPr>
          <p:cNvPr id="80" name="Group 79">
            <a:extLst>
              <a:ext uri="{FF2B5EF4-FFF2-40B4-BE49-F238E27FC236}">
                <a16:creationId xmlns:a16="http://schemas.microsoft.com/office/drawing/2014/main" id="{254EDD85-7AA2-49B2-B420-32A6CA210CF2}"/>
              </a:ext>
            </a:extLst>
          </p:cNvPr>
          <p:cNvGrpSpPr/>
          <p:nvPr/>
        </p:nvGrpSpPr>
        <p:grpSpPr>
          <a:xfrm>
            <a:off x="6300969" y="1307228"/>
            <a:ext cx="5835501" cy="3196677"/>
            <a:chOff x="6128695" y="1176552"/>
            <a:chExt cx="5835501" cy="3196677"/>
          </a:xfrm>
        </p:grpSpPr>
        <p:sp>
          <p:nvSpPr>
            <p:cNvPr id="81" name="AutoShape 10" descr="bpct-blend3">
              <a:extLst>
                <a:ext uri="{FF2B5EF4-FFF2-40B4-BE49-F238E27FC236}">
                  <a16:creationId xmlns:a16="http://schemas.microsoft.com/office/drawing/2014/main" id="{8F78A78D-5F78-459E-9C37-09E189748ECA}"/>
                </a:ext>
              </a:extLst>
            </p:cNvPr>
            <p:cNvSpPr>
              <a:spLocks noChangeAspect="1" noChangeArrowheads="1"/>
            </p:cNvSpPr>
            <p:nvPr/>
          </p:nvSpPr>
          <p:spPr bwMode="auto">
            <a:xfrm>
              <a:off x="8175692" y="1176552"/>
              <a:ext cx="3788504" cy="723123"/>
            </a:xfrm>
            <a:prstGeom prst="roundRect">
              <a:avLst>
                <a:gd name="adj" fmla="val 5958"/>
              </a:avLst>
            </a:prstGeom>
            <a:blipFill dpi="0" rotWithShape="0">
              <a:blip r:embed="rId9"/>
              <a:srcRect/>
              <a:stretch>
                <a:fillRect/>
              </a:stretch>
            </a:blipFill>
            <a:ln>
              <a:noFill/>
            </a:ln>
            <a:extLst>
              <a:ext uri="{91240B29-F687-4F45-9708-019B960494DF}">
                <a14:hiddenLine xmlns:a14="http://schemas.microsoft.com/office/drawing/2010/main" w="12700" algn="ctr">
                  <a:solidFill>
                    <a:srgbClr val="000000"/>
                  </a:solidFill>
                  <a:round/>
                  <a:headEnd/>
                  <a:tailEnd/>
                </a14:hiddenLine>
              </a:ext>
            </a:extLst>
          </p:spPr>
          <p:txBody>
            <a:bodyPr wrap="square" lIns="18000" tIns="18000" rIns="18000" bIns="18000" anchor="ct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50000"/>
                </a:spcBef>
                <a:spcAft>
                  <a:spcPct val="0"/>
                </a:spcAft>
                <a:buClr>
                  <a:srgbClr val="00B0F0"/>
                </a:buClr>
                <a:buSzTx/>
                <a:buFontTx/>
                <a:buNone/>
                <a:tabLst/>
                <a:defRPr/>
              </a:pPr>
              <a:r>
                <a:rPr kumimoji="0" lang="en-US" altLang="en-US" sz="1400" b="1" i="0" u="none" strike="noStrike" kern="1200" cap="none" spc="0" normalizeH="0" baseline="0" noProof="0">
                  <a:ln>
                    <a:noFill/>
                  </a:ln>
                  <a:solidFill>
                    <a:srgbClr val="FFFFFF"/>
                  </a:solidFill>
                  <a:effectLst/>
                  <a:uLnTx/>
                  <a:uFillTx/>
                  <a:latin typeface="+mn-lt"/>
                  <a:ea typeface="Segoe UI" panose="020B0502040204020203" pitchFamily="34" charset="0"/>
                  <a:cs typeface="Segoe UI" panose="020B0502040204020203" pitchFamily="34" charset="0"/>
                </a:rPr>
                <a:t>It shall be possible to verify the Network Slice selection based on e.g. subscription data.</a:t>
              </a:r>
            </a:p>
          </p:txBody>
        </p:sp>
        <p:cxnSp>
          <p:nvCxnSpPr>
            <p:cNvPr id="82" name="Straight Arrow Connector 81">
              <a:extLst>
                <a:ext uri="{FF2B5EF4-FFF2-40B4-BE49-F238E27FC236}">
                  <a16:creationId xmlns:a16="http://schemas.microsoft.com/office/drawing/2014/main" id="{E548D43E-E05D-4477-A88F-631E139B9D2B}"/>
                </a:ext>
              </a:extLst>
            </p:cNvPr>
            <p:cNvCxnSpPr>
              <a:cxnSpLocks/>
              <a:endCxn id="70" idx="3"/>
            </p:cNvCxnSpPr>
            <p:nvPr/>
          </p:nvCxnSpPr>
          <p:spPr bwMode="auto">
            <a:xfrm flipH="1">
              <a:off x="6841027" y="1571783"/>
              <a:ext cx="1462386" cy="557634"/>
            </a:xfrm>
            <a:prstGeom prst="straightConnector1">
              <a:avLst/>
            </a:prstGeom>
            <a:solidFill>
              <a:schemeClr val="accent1"/>
            </a:solidFill>
            <a:ln w="31750" cap="flat" cmpd="sng" algn="ctr">
              <a:solidFill>
                <a:srgbClr val="00285F"/>
              </a:solidFill>
              <a:prstDash val="solid"/>
              <a:round/>
              <a:headEnd type="none" w="med" len="med"/>
              <a:tailEnd type="arrow" w="med" len="med"/>
            </a:ln>
            <a:effectLst/>
          </p:spPr>
        </p:cxnSp>
        <p:cxnSp>
          <p:nvCxnSpPr>
            <p:cNvPr id="83" name="Straight Arrow Connector 82">
              <a:extLst>
                <a:ext uri="{FF2B5EF4-FFF2-40B4-BE49-F238E27FC236}">
                  <a16:creationId xmlns:a16="http://schemas.microsoft.com/office/drawing/2014/main" id="{A132DB82-3374-4D17-A256-10106B487811}"/>
                </a:ext>
              </a:extLst>
            </p:cNvPr>
            <p:cNvCxnSpPr>
              <a:cxnSpLocks/>
              <a:endCxn id="244" idx="3"/>
            </p:cNvCxnSpPr>
            <p:nvPr/>
          </p:nvCxnSpPr>
          <p:spPr bwMode="auto">
            <a:xfrm flipH="1">
              <a:off x="6187861" y="1695134"/>
              <a:ext cx="2115554" cy="1192225"/>
            </a:xfrm>
            <a:prstGeom prst="straightConnector1">
              <a:avLst/>
            </a:prstGeom>
            <a:solidFill>
              <a:schemeClr val="accent1"/>
            </a:solidFill>
            <a:ln w="31750" cap="flat" cmpd="sng" algn="ctr">
              <a:solidFill>
                <a:srgbClr val="00285F"/>
              </a:solidFill>
              <a:prstDash val="solid"/>
              <a:round/>
              <a:headEnd type="none" w="med" len="med"/>
              <a:tailEnd type="arrow" w="med" len="med"/>
            </a:ln>
            <a:effectLst/>
          </p:spPr>
        </p:cxnSp>
        <p:cxnSp>
          <p:nvCxnSpPr>
            <p:cNvPr id="87" name="Straight Arrow Connector 86">
              <a:extLst>
                <a:ext uri="{FF2B5EF4-FFF2-40B4-BE49-F238E27FC236}">
                  <a16:creationId xmlns:a16="http://schemas.microsoft.com/office/drawing/2014/main" id="{32D9A87A-E1C6-405C-B242-7CE0DF417C57}"/>
                </a:ext>
              </a:extLst>
            </p:cNvPr>
            <p:cNvCxnSpPr>
              <a:cxnSpLocks/>
              <a:endCxn id="249" idx="3"/>
            </p:cNvCxnSpPr>
            <p:nvPr/>
          </p:nvCxnSpPr>
          <p:spPr bwMode="auto">
            <a:xfrm flipH="1">
              <a:off x="6128695" y="1845954"/>
              <a:ext cx="2174720" cy="2527275"/>
            </a:xfrm>
            <a:prstGeom prst="straightConnector1">
              <a:avLst/>
            </a:prstGeom>
            <a:solidFill>
              <a:schemeClr val="accent1"/>
            </a:solidFill>
            <a:ln w="31750" cap="flat" cmpd="sng" algn="ctr">
              <a:solidFill>
                <a:srgbClr val="00285F"/>
              </a:solidFill>
              <a:prstDash val="solid"/>
              <a:round/>
              <a:headEnd type="none" w="med" len="med"/>
              <a:tailEnd type="arrow" w="med" len="med"/>
            </a:ln>
            <a:effectLst/>
          </p:spPr>
        </p:cxnSp>
      </p:grpSp>
    </p:spTree>
    <p:extLst>
      <p:ext uri="{BB962C8B-B14F-4D97-AF65-F5344CB8AC3E}">
        <p14:creationId xmlns:p14="http://schemas.microsoft.com/office/powerpoint/2010/main" val="652567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P spid="78" grpId="0" animBg="1"/>
      <p:bldP spid="7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1D79C2A7-3ED9-4E78-84CC-35996912E4F0}"/>
              </a:ext>
            </a:extLst>
          </p:cNvPr>
          <p:cNvSpPr/>
          <p:nvPr/>
        </p:nvSpPr>
        <p:spPr bwMode="auto">
          <a:xfrm>
            <a:off x="5213082" y="1797737"/>
            <a:ext cx="2120506" cy="800749"/>
          </a:xfrm>
          <a:prstGeom prst="rect">
            <a:avLst/>
          </a:prstGeom>
          <a:solidFill>
            <a:schemeClr val="bg1">
              <a:lumMod val="75000"/>
            </a:schemeClr>
          </a:solidFill>
          <a:ln w="12700" cap="flat" cmpd="sng" algn="ctr">
            <a:noFill/>
            <a:prstDash val="solid"/>
            <a:round/>
            <a:headEnd type="none" w="med" len="med"/>
            <a:tailEnd type="none" w="med" len="med"/>
          </a:ln>
          <a:effectLst/>
        </p:spPr>
        <p:txBody>
          <a:bodyPr vert="horz" wrap="square" lIns="36000" tIns="18000" rIns="18000" bIns="18000" numCol="1" rtlCol="0" anchor="t" anchorCtr="0" compatLnSpc="1">
            <a:prstTxWarp prst="textNoShape">
              <a:avLst/>
            </a:prstTxWarp>
          </a:body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sv-SE" sz="1100" b="0" i="0" u="none" strike="noStrike" kern="0" cap="none" spc="0" normalizeH="0" baseline="0" noProof="0">
                <a:ln>
                  <a:noFill/>
                </a:ln>
                <a:effectLst/>
                <a:uLnTx/>
                <a:uFillTx/>
                <a:latin typeface="+mn-lt"/>
              </a:rPr>
              <a:t>NFs shared across nw slices </a:t>
            </a:r>
            <a:endParaRPr kumimoji="0" lang="en-US" sz="1100" b="0" i="0" u="none" strike="noStrike" kern="0" cap="none" spc="0" normalizeH="0" baseline="0" noProof="0">
              <a:ln>
                <a:noFill/>
              </a:ln>
              <a:effectLst/>
              <a:uLnTx/>
              <a:uFillTx/>
              <a:latin typeface="+mn-lt"/>
            </a:endParaRPr>
          </a:p>
        </p:txBody>
      </p:sp>
      <p:sp>
        <p:nvSpPr>
          <p:cNvPr id="2" name="Title 1"/>
          <p:cNvSpPr>
            <a:spLocks noGrp="1"/>
          </p:cNvSpPr>
          <p:nvPr>
            <p:ph type="title"/>
          </p:nvPr>
        </p:nvSpPr>
        <p:spPr>
          <a:xfrm>
            <a:off x="479424" y="476250"/>
            <a:ext cx="8353425" cy="1081088"/>
          </a:xfrm>
        </p:spPr>
        <p:txBody>
          <a:bodyPr>
            <a:normAutofit/>
          </a:bodyPr>
          <a:lstStyle/>
          <a:p>
            <a:r>
              <a:rPr lang="en-US"/>
              <a:t>Network Slice selection in 5GS</a:t>
            </a:r>
            <a:endParaRPr lang="es-ES_tradnl"/>
          </a:p>
        </p:txBody>
      </p:sp>
      <p:sp>
        <p:nvSpPr>
          <p:cNvPr id="3" name="Rectangle 2"/>
          <p:cNvSpPr/>
          <p:nvPr/>
        </p:nvSpPr>
        <p:spPr bwMode="auto">
          <a:xfrm>
            <a:off x="4261449" y="4123009"/>
            <a:ext cx="5003619" cy="897536"/>
          </a:xfrm>
          <a:prstGeom prst="rect">
            <a:avLst/>
          </a:prstGeom>
          <a:solidFill>
            <a:schemeClr val="bg1">
              <a:lumMod val="75000"/>
            </a:schemeClr>
          </a:solidFill>
          <a:ln w="12700" cap="flat" cmpd="sng" algn="ctr">
            <a:noFill/>
            <a:prstDash val="solid"/>
            <a:round/>
            <a:headEnd type="none" w="med" len="med"/>
            <a:tailEnd type="none" w="med" len="med"/>
          </a:ln>
          <a:effectLst/>
        </p:spPr>
        <p:txBody>
          <a:bodyPr vert="horz" wrap="square" lIns="36000" tIns="18000" rIns="18000" bIns="18000" numCol="1" rtlCol="0" anchor="t" anchorCtr="0" compatLnSpc="1">
            <a:prstTxWarp prst="textNoShape">
              <a:avLst/>
            </a:prstTxWarp>
          </a:body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sz="1100" b="0" i="0" u="none" strike="noStrike" kern="0" cap="none" spc="0" normalizeH="0" baseline="0" noProof="0">
                <a:ln>
                  <a:noFill/>
                </a:ln>
                <a:solidFill>
                  <a:schemeClr val="tx1"/>
                </a:solidFill>
                <a:effectLst/>
                <a:uLnTx/>
                <a:uFillTx/>
                <a:latin typeface="+mn-lt"/>
              </a:rPr>
              <a:t>NSI #1</a:t>
            </a:r>
          </a:p>
        </p:txBody>
      </p:sp>
      <p:sp>
        <p:nvSpPr>
          <p:cNvPr id="4" name="Rectangle 3"/>
          <p:cNvSpPr/>
          <p:nvPr/>
        </p:nvSpPr>
        <p:spPr bwMode="auto">
          <a:xfrm>
            <a:off x="4261450" y="5053522"/>
            <a:ext cx="5003618" cy="868495"/>
          </a:xfrm>
          <a:prstGeom prst="rect">
            <a:avLst/>
          </a:prstGeom>
          <a:solidFill>
            <a:schemeClr val="bg1">
              <a:lumMod val="75000"/>
            </a:schemeClr>
          </a:solidFill>
          <a:ln w="12700" cap="flat" cmpd="sng" algn="ctr">
            <a:noFill/>
            <a:prstDash val="solid"/>
            <a:round/>
            <a:headEnd type="none" w="med" len="med"/>
            <a:tailEnd type="none" w="med" len="med"/>
          </a:ln>
          <a:effectLst/>
        </p:spPr>
        <p:txBody>
          <a:bodyPr vert="horz" wrap="square" lIns="36000" tIns="18000" rIns="18000" bIns="18000" numCol="1" rtlCol="0" anchor="t" anchorCtr="0" compatLnSpc="1">
            <a:prstTxWarp prst="textNoShape">
              <a:avLst/>
            </a:prstTxWarp>
          </a:body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sz="1100" b="0" i="0" u="none" strike="noStrike" kern="0" cap="none" spc="0" normalizeH="0" baseline="0" noProof="0">
                <a:ln>
                  <a:noFill/>
                </a:ln>
                <a:solidFill>
                  <a:schemeClr val="tx1"/>
                </a:solidFill>
                <a:effectLst/>
                <a:uLnTx/>
                <a:uFillTx/>
                <a:latin typeface="+mn-lt"/>
              </a:rPr>
              <a:t>NSI #2</a:t>
            </a:r>
          </a:p>
        </p:txBody>
      </p:sp>
      <p:sp>
        <p:nvSpPr>
          <p:cNvPr id="6" name="Rectangle 5"/>
          <p:cNvSpPr/>
          <p:nvPr/>
        </p:nvSpPr>
        <p:spPr bwMode="auto">
          <a:xfrm>
            <a:off x="4261450" y="2660264"/>
            <a:ext cx="5003618" cy="1431346"/>
          </a:xfrm>
          <a:prstGeom prst="rect">
            <a:avLst/>
          </a:prstGeom>
          <a:solidFill>
            <a:schemeClr val="bg1">
              <a:lumMod val="75000"/>
            </a:schemeClr>
          </a:solidFill>
          <a:ln w="12700" cap="flat" cmpd="sng" algn="ctr">
            <a:noFill/>
            <a:prstDash val="solid"/>
            <a:round/>
            <a:headEnd type="none" w="med" len="med"/>
            <a:tailEnd type="none" w="med" len="med"/>
          </a:ln>
          <a:effectLst/>
        </p:spPr>
        <p:txBody>
          <a:bodyPr vert="horz" wrap="square" lIns="36000" tIns="18000" rIns="18000" bIns="18000" numCol="1" rtlCol="0" anchor="t" anchorCtr="0" compatLnSpc="1">
            <a:prstTxWarp prst="textNoShape">
              <a:avLst/>
            </a:prstTxWarp>
          </a:body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sz="1100" b="0" i="0" u="none" strike="noStrike" kern="0" cap="none" spc="0" normalizeH="0" baseline="0" noProof="0">
                <a:ln>
                  <a:noFill/>
                </a:ln>
                <a:effectLst/>
                <a:uLnTx/>
                <a:uFillTx/>
                <a:latin typeface="+mn-lt"/>
              </a:rPr>
              <a:t>NSI # 0</a:t>
            </a:r>
          </a:p>
        </p:txBody>
      </p:sp>
      <p:sp>
        <p:nvSpPr>
          <p:cNvPr id="8" name="Freeform 3"/>
          <p:cNvSpPr>
            <a:spLocks noChangeAspect="1"/>
          </p:cNvSpPr>
          <p:nvPr/>
        </p:nvSpPr>
        <p:spPr bwMode="auto">
          <a:xfrm>
            <a:off x="9891227" y="3677919"/>
            <a:ext cx="635817" cy="403476"/>
          </a:xfrm>
          <a:custGeom>
            <a:avLst/>
            <a:gdLst>
              <a:gd name="T0" fmla="*/ 2147483647 w 462"/>
              <a:gd name="T1" fmla="*/ 2147483647 h 293"/>
              <a:gd name="T2" fmla="*/ 2147483647 w 462"/>
              <a:gd name="T3" fmla="*/ 2147483647 h 293"/>
              <a:gd name="T4" fmla="*/ 2147483647 w 462"/>
              <a:gd name="T5" fmla="*/ 2147483647 h 293"/>
              <a:gd name="T6" fmla="*/ 2147483647 w 462"/>
              <a:gd name="T7" fmla="*/ 2147483647 h 293"/>
              <a:gd name="T8" fmla="*/ 2147483647 w 462"/>
              <a:gd name="T9" fmla="*/ 2147483647 h 293"/>
              <a:gd name="T10" fmla="*/ 2147483647 w 462"/>
              <a:gd name="T11" fmla="*/ 2147483647 h 293"/>
              <a:gd name="T12" fmla="*/ 2147483647 w 462"/>
              <a:gd name="T13" fmla="*/ 2147483647 h 293"/>
              <a:gd name="T14" fmla="*/ 2147483647 w 462"/>
              <a:gd name="T15" fmla="*/ 2147483647 h 293"/>
              <a:gd name="T16" fmla="*/ 2147483647 w 462"/>
              <a:gd name="T17" fmla="*/ 2147483647 h 293"/>
              <a:gd name="T18" fmla="*/ 2147483647 w 462"/>
              <a:gd name="T19" fmla="*/ 2147483647 h 293"/>
              <a:gd name="T20" fmla="*/ 2147483647 w 462"/>
              <a:gd name="T21" fmla="*/ 2147483647 h 293"/>
              <a:gd name="T22" fmla="*/ 2147483647 w 462"/>
              <a:gd name="T23" fmla="*/ 2147483647 h 293"/>
              <a:gd name="T24" fmla="*/ 2147483647 w 462"/>
              <a:gd name="T25" fmla="*/ 2147483647 h 293"/>
              <a:gd name="T26" fmla="*/ 2147483647 w 462"/>
              <a:gd name="T27" fmla="*/ 2147483647 h 293"/>
              <a:gd name="T28" fmla="*/ 2147483647 w 462"/>
              <a:gd name="T29" fmla="*/ 2147483647 h 293"/>
              <a:gd name="T30" fmla="*/ 2147483647 w 462"/>
              <a:gd name="T31" fmla="*/ 2147483647 h 293"/>
              <a:gd name="T32" fmla="*/ 2147483647 w 462"/>
              <a:gd name="T33" fmla="*/ 2147483647 h 293"/>
              <a:gd name="T34" fmla="*/ 2147483647 w 462"/>
              <a:gd name="T35" fmla="*/ 2147483647 h 293"/>
              <a:gd name="T36" fmla="*/ 2147483647 w 462"/>
              <a:gd name="T37" fmla="*/ 2147483647 h 293"/>
              <a:gd name="T38" fmla="*/ 2147483647 w 462"/>
              <a:gd name="T39" fmla="*/ 2147483647 h 293"/>
              <a:gd name="T40" fmla="*/ 2147483647 w 462"/>
              <a:gd name="T41" fmla="*/ 2147483647 h 293"/>
              <a:gd name="T42" fmla="*/ 2147483647 w 462"/>
              <a:gd name="T43" fmla="*/ 2147483647 h 293"/>
              <a:gd name="T44" fmla="*/ 2147483647 w 462"/>
              <a:gd name="T45" fmla="*/ 2147483647 h 293"/>
              <a:gd name="T46" fmla="*/ 2147483647 w 462"/>
              <a:gd name="T47" fmla="*/ 2147483647 h 293"/>
              <a:gd name="T48" fmla="*/ 2147483647 w 462"/>
              <a:gd name="T49" fmla="*/ 2147483647 h 293"/>
              <a:gd name="T50" fmla="*/ 2147483647 w 462"/>
              <a:gd name="T51" fmla="*/ 2147483647 h 293"/>
              <a:gd name="T52" fmla="*/ 2147483647 w 462"/>
              <a:gd name="T53" fmla="*/ 0 h 293"/>
              <a:gd name="T54" fmla="*/ 2147483647 w 462"/>
              <a:gd name="T55" fmla="*/ 2147483647 h 293"/>
              <a:gd name="T56" fmla="*/ 0 w 462"/>
              <a:gd name="T57" fmla="*/ 2147483647 h 293"/>
              <a:gd name="T58" fmla="*/ 2147483647 w 462"/>
              <a:gd name="T59" fmla="*/ 2147483647 h 293"/>
              <a:gd name="T60" fmla="*/ 2147483647 w 462"/>
              <a:gd name="T61" fmla="*/ 2147483647 h 293"/>
              <a:gd name="T62" fmla="*/ 2147483647 w 462"/>
              <a:gd name="T63" fmla="*/ 2147483647 h 293"/>
              <a:gd name="T64" fmla="*/ 2147483647 w 462"/>
              <a:gd name="T65" fmla="*/ 2147483647 h 29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62" h="293">
                <a:moveTo>
                  <a:pt x="435" y="148"/>
                </a:moveTo>
                <a:cubicBezTo>
                  <a:pt x="437" y="140"/>
                  <a:pt x="439" y="132"/>
                  <a:pt x="439" y="123"/>
                </a:cubicBezTo>
                <a:cubicBezTo>
                  <a:pt x="439" y="104"/>
                  <a:pt x="433" y="86"/>
                  <a:pt x="422" y="70"/>
                </a:cubicBezTo>
                <a:cubicBezTo>
                  <a:pt x="420" y="67"/>
                  <a:pt x="415" y="66"/>
                  <a:pt x="411" y="68"/>
                </a:cubicBezTo>
                <a:cubicBezTo>
                  <a:pt x="407" y="71"/>
                  <a:pt x="406" y="76"/>
                  <a:pt x="409" y="79"/>
                </a:cubicBezTo>
                <a:cubicBezTo>
                  <a:pt x="418" y="92"/>
                  <a:pt x="423" y="108"/>
                  <a:pt x="423" y="123"/>
                </a:cubicBezTo>
                <a:cubicBezTo>
                  <a:pt x="423" y="132"/>
                  <a:pt x="421" y="140"/>
                  <a:pt x="419" y="148"/>
                </a:cubicBezTo>
                <a:cubicBezTo>
                  <a:pt x="418" y="151"/>
                  <a:pt x="419" y="154"/>
                  <a:pt x="421" y="156"/>
                </a:cubicBezTo>
                <a:cubicBezTo>
                  <a:pt x="437" y="170"/>
                  <a:pt x="446" y="189"/>
                  <a:pt x="446" y="209"/>
                </a:cubicBezTo>
                <a:cubicBezTo>
                  <a:pt x="446" y="247"/>
                  <a:pt x="415" y="277"/>
                  <a:pt x="378" y="277"/>
                </a:cubicBezTo>
                <a:cubicBezTo>
                  <a:pt x="88" y="277"/>
                  <a:pt x="88" y="277"/>
                  <a:pt x="88" y="277"/>
                </a:cubicBezTo>
                <a:cubicBezTo>
                  <a:pt x="48" y="277"/>
                  <a:pt x="16" y="245"/>
                  <a:pt x="16" y="206"/>
                </a:cubicBezTo>
                <a:cubicBezTo>
                  <a:pt x="16" y="178"/>
                  <a:pt x="31" y="154"/>
                  <a:pt x="56" y="141"/>
                </a:cubicBezTo>
                <a:cubicBezTo>
                  <a:pt x="59" y="140"/>
                  <a:pt x="60" y="137"/>
                  <a:pt x="60" y="134"/>
                </a:cubicBezTo>
                <a:cubicBezTo>
                  <a:pt x="60" y="134"/>
                  <a:pt x="60" y="133"/>
                  <a:pt x="60" y="133"/>
                </a:cubicBezTo>
                <a:cubicBezTo>
                  <a:pt x="60" y="69"/>
                  <a:pt x="113" y="16"/>
                  <a:pt x="178" y="16"/>
                </a:cubicBezTo>
                <a:cubicBezTo>
                  <a:pt x="217" y="16"/>
                  <a:pt x="254" y="36"/>
                  <a:pt x="276" y="68"/>
                </a:cubicBezTo>
                <a:cubicBezTo>
                  <a:pt x="277" y="70"/>
                  <a:pt x="279" y="72"/>
                  <a:pt x="282" y="72"/>
                </a:cubicBezTo>
                <a:cubicBezTo>
                  <a:pt x="284" y="72"/>
                  <a:pt x="287" y="71"/>
                  <a:pt x="288" y="70"/>
                </a:cubicBezTo>
                <a:cubicBezTo>
                  <a:pt x="288" y="70"/>
                  <a:pt x="289" y="69"/>
                  <a:pt x="289" y="69"/>
                </a:cubicBezTo>
                <a:cubicBezTo>
                  <a:pt x="290" y="68"/>
                  <a:pt x="309" y="45"/>
                  <a:pt x="344" y="45"/>
                </a:cubicBezTo>
                <a:cubicBezTo>
                  <a:pt x="360" y="45"/>
                  <a:pt x="375" y="50"/>
                  <a:pt x="388" y="59"/>
                </a:cubicBezTo>
                <a:cubicBezTo>
                  <a:pt x="392" y="61"/>
                  <a:pt x="397" y="60"/>
                  <a:pt x="399" y="56"/>
                </a:cubicBezTo>
                <a:cubicBezTo>
                  <a:pt x="402" y="53"/>
                  <a:pt x="401" y="48"/>
                  <a:pt x="397" y="45"/>
                </a:cubicBezTo>
                <a:cubicBezTo>
                  <a:pt x="381" y="35"/>
                  <a:pt x="363" y="29"/>
                  <a:pt x="344" y="29"/>
                </a:cubicBezTo>
                <a:cubicBezTo>
                  <a:pt x="314" y="29"/>
                  <a:pt x="294" y="43"/>
                  <a:pt x="284" y="52"/>
                </a:cubicBezTo>
                <a:cubicBezTo>
                  <a:pt x="258" y="19"/>
                  <a:pt x="220" y="0"/>
                  <a:pt x="178" y="0"/>
                </a:cubicBezTo>
                <a:cubicBezTo>
                  <a:pt x="106" y="0"/>
                  <a:pt x="47" y="58"/>
                  <a:pt x="44" y="129"/>
                </a:cubicBezTo>
                <a:cubicBezTo>
                  <a:pt x="17" y="145"/>
                  <a:pt x="0" y="174"/>
                  <a:pt x="0" y="206"/>
                </a:cubicBezTo>
                <a:cubicBezTo>
                  <a:pt x="0" y="254"/>
                  <a:pt x="39" y="293"/>
                  <a:pt x="88" y="293"/>
                </a:cubicBezTo>
                <a:cubicBezTo>
                  <a:pt x="378" y="293"/>
                  <a:pt x="378" y="293"/>
                  <a:pt x="378" y="293"/>
                </a:cubicBezTo>
                <a:cubicBezTo>
                  <a:pt x="424" y="293"/>
                  <a:pt x="462" y="256"/>
                  <a:pt x="462" y="209"/>
                </a:cubicBezTo>
                <a:cubicBezTo>
                  <a:pt x="462" y="186"/>
                  <a:pt x="452" y="164"/>
                  <a:pt x="435" y="148"/>
                </a:cubicBezTo>
                <a:close/>
              </a:path>
            </a:pathLst>
          </a:custGeom>
          <a:solidFill>
            <a:srgbClr val="00285F"/>
          </a:solidFill>
          <a:ln w="9525" cap="flat" cmpd="sng" algn="ctr">
            <a:noFill/>
            <a:prstDash val="solid"/>
            <a:roun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285F"/>
              </a:solidFill>
              <a:effectLst/>
              <a:uLnTx/>
              <a:uFillTx/>
              <a:latin typeface="+mn-lt"/>
            </a:endParaRPr>
          </a:p>
        </p:txBody>
      </p:sp>
      <p:sp>
        <p:nvSpPr>
          <p:cNvPr id="9" name="Rectangle 44"/>
          <p:cNvSpPr>
            <a:spLocks noChangeArrowheads="1"/>
          </p:cNvSpPr>
          <p:nvPr/>
        </p:nvSpPr>
        <p:spPr bwMode="auto">
          <a:xfrm flipV="1">
            <a:off x="2699572" y="4493984"/>
            <a:ext cx="862203" cy="968263"/>
          </a:xfrm>
          <a:prstGeom prst="rect">
            <a:avLst/>
          </a:prstGeom>
          <a:solidFill>
            <a:schemeClr val="bg1">
              <a:lumMod val="85000"/>
            </a:schemeClr>
          </a:solidFill>
          <a:ln w="12700" algn="ctr">
            <a:noFill/>
            <a:miter lim="800000"/>
            <a:headEnd/>
            <a:tailEnd/>
          </a:ln>
        </p:spPr>
        <p:txBody>
          <a:bodyPr rot="10800000" wrap="square" lIns="18000" tIns="18000" rIns="18000" bIns="1800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800" b="1" i="0" u="none" strike="noStrike" kern="0" cap="none" spc="0" normalizeH="0" baseline="0" noProof="0">
                <a:ln>
                  <a:noFill/>
                </a:ln>
                <a:solidFill>
                  <a:srgbClr val="58585A"/>
                </a:solidFill>
                <a:effectLst/>
                <a:uLnTx/>
                <a:uFillTx/>
                <a:latin typeface="+mn-lt"/>
              </a:rPr>
              <a:t>Device #1</a:t>
            </a:r>
            <a:endParaRPr kumimoji="0" lang="sv-SE" sz="800" b="1" i="0" u="none" strike="sngStrike" kern="0" cap="none" spc="0" normalizeH="0" baseline="0" noProof="0">
              <a:ln>
                <a:noFill/>
              </a:ln>
              <a:solidFill>
                <a:srgbClr val="58585A"/>
              </a:solidFill>
              <a:effectLst/>
              <a:uLnTx/>
              <a:uFillTx/>
              <a:latin typeface="+mn-lt"/>
            </a:endParaRPr>
          </a:p>
        </p:txBody>
      </p:sp>
      <p:sp>
        <p:nvSpPr>
          <p:cNvPr id="13" name="Text Box 804"/>
          <p:cNvSpPr txBox="1">
            <a:spLocks noChangeArrowheads="1"/>
          </p:cNvSpPr>
          <p:nvPr/>
        </p:nvSpPr>
        <p:spPr bwMode="auto">
          <a:xfrm>
            <a:off x="2968234" y="4859858"/>
            <a:ext cx="329747" cy="226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800" b="0" i="0" u="none" strike="noStrike" kern="0" cap="none" spc="0" normalizeH="0" baseline="0" noProof="0">
                <a:ln>
                  <a:noFill/>
                </a:ln>
                <a:solidFill>
                  <a:srgbClr val="58585A"/>
                </a:solidFill>
                <a:effectLst/>
                <a:uLnTx/>
                <a:uFillTx/>
                <a:latin typeface="+mn-lt"/>
                <a:ea typeface="ＭＳ Ｐゴシック" pitchFamily="34" charset="-128"/>
                <a:cs typeface="Arial" charset="0"/>
              </a:rPr>
              <a:t>Device</a:t>
            </a:r>
          </a:p>
        </p:txBody>
      </p:sp>
      <p:sp>
        <p:nvSpPr>
          <p:cNvPr id="14" name="Rectangle 805"/>
          <p:cNvSpPr>
            <a:spLocks noChangeArrowheads="1"/>
          </p:cNvSpPr>
          <p:nvPr/>
        </p:nvSpPr>
        <p:spPr bwMode="auto">
          <a:xfrm>
            <a:off x="2947649" y="4588853"/>
            <a:ext cx="366049" cy="524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rIns="720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8585A"/>
              </a:solidFill>
              <a:effectLst/>
              <a:uLnTx/>
              <a:uFillTx/>
              <a:latin typeface="+mn-lt"/>
            </a:endParaRPr>
          </a:p>
        </p:txBody>
      </p:sp>
      <p:cxnSp>
        <p:nvCxnSpPr>
          <p:cNvPr id="16" name="Straight Connector 248"/>
          <p:cNvCxnSpPr>
            <a:cxnSpLocks noChangeShapeType="1"/>
            <a:stCxn id="21" idx="3"/>
            <a:endCxn id="264" idx="1"/>
          </p:cNvCxnSpPr>
          <p:nvPr/>
        </p:nvCxnSpPr>
        <p:spPr bwMode="auto">
          <a:xfrm>
            <a:off x="2439055" y="4605834"/>
            <a:ext cx="477052" cy="34738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17" name="Straight Connector 248"/>
          <p:cNvCxnSpPr>
            <a:cxnSpLocks noChangeShapeType="1"/>
            <a:stCxn id="286" idx="3"/>
            <a:endCxn id="264" idx="1"/>
          </p:cNvCxnSpPr>
          <p:nvPr/>
        </p:nvCxnSpPr>
        <p:spPr bwMode="auto">
          <a:xfrm flipV="1">
            <a:off x="2486038" y="4953215"/>
            <a:ext cx="430069" cy="32303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sp>
        <p:nvSpPr>
          <p:cNvPr id="19" name="AutoShape 802"/>
          <p:cNvSpPr>
            <a:spLocks noChangeArrowheads="1"/>
          </p:cNvSpPr>
          <p:nvPr/>
        </p:nvSpPr>
        <p:spPr bwMode="auto">
          <a:xfrm>
            <a:off x="2165501" y="3654971"/>
            <a:ext cx="352940" cy="368853"/>
          </a:xfrm>
          <a:prstGeom prst="roundRect">
            <a:avLst>
              <a:gd name="adj" fmla="val 9356"/>
            </a:avLst>
          </a:prstGeom>
          <a:solidFill>
            <a:schemeClr val="bg1"/>
          </a:solidFill>
          <a:ln w="12700" algn="ctr">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8585A"/>
              </a:solidFill>
              <a:effectLst/>
              <a:uLnTx/>
              <a:uFillTx/>
              <a:latin typeface="+mn-lt"/>
            </a:endParaRPr>
          </a:p>
        </p:txBody>
      </p:sp>
      <p:sp>
        <p:nvSpPr>
          <p:cNvPr id="20" name="Oval 803"/>
          <p:cNvSpPr>
            <a:spLocks noChangeArrowheads="1"/>
          </p:cNvSpPr>
          <p:nvPr/>
        </p:nvSpPr>
        <p:spPr bwMode="auto">
          <a:xfrm>
            <a:off x="2163484" y="3512871"/>
            <a:ext cx="354957" cy="357767"/>
          </a:xfrm>
          <a:prstGeom prst="ellipse">
            <a:avLst/>
          </a:prstGeom>
          <a:solidFill>
            <a:schemeClr val="bg1"/>
          </a:solidFill>
          <a:ln w="12700" algn="ctr">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8585A"/>
              </a:solidFill>
              <a:effectLst/>
              <a:uLnTx/>
              <a:uFillTx/>
              <a:latin typeface="+mn-lt"/>
            </a:endParaRPr>
          </a:p>
        </p:txBody>
      </p:sp>
      <p:sp>
        <p:nvSpPr>
          <p:cNvPr id="22" name="Rectangle 805"/>
          <p:cNvSpPr>
            <a:spLocks noChangeArrowheads="1"/>
          </p:cNvSpPr>
          <p:nvPr/>
        </p:nvSpPr>
        <p:spPr bwMode="auto">
          <a:xfrm>
            <a:off x="2158442" y="3505817"/>
            <a:ext cx="366049" cy="524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rIns="720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8585A"/>
              </a:solidFill>
              <a:effectLst/>
              <a:uLnTx/>
              <a:uFillTx/>
              <a:latin typeface="+mn-lt"/>
            </a:endParaRPr>
          </a:p>
        </p:txBody>
      </p:sp>
      <p:sp>
        <p:nvSpPr>
          <p:cNvPr id="30" name="Freeform 3"/>
          <p:cNvSpPr>
            <a:spLocks noChangeAspect="1"/>
          </p:cNvSpPr>
          <p:nvPr/>
        </p:nvSpPr>
        <p:spPr bwMode="auto">
          <a:xfrm>
            <a:off x="9895580" y="5457452"/>
            <a:ext cx="635817" cy="403476"/>
          </a:xfrm>
          <a:custGeom>
            <a:avLst/>
            <a:gdLst>
              <a:gd name="T0" fmla="*/ 2147483647 w 462"/>
              <a:gd name="T1" fmla="*/ 2147483647 h 293"/>
              <a:gd name="T2" fmla="*/ 2147483647 w 462"/>
              <a:gd name="T3" fmla="*/ 2147483647 h 293"/>
              <a:gd name="T4" fmla="*/ 2147483647 w 462"/>
              <a:gd name="T5" fmla="*/ 2147483647 h 293"/>
              <a:gd name="T6" fmla="*/ 2147483647 w 462"/>
              <a:gd name="T7" fmla="*/ 2147483647 h 293"/>
              <a:gd name="T8" fmla="*/ 2147483647 w 462"/>
              <a:gd name="T9" fmla="*/ 2147483647 h 293"/>
              <a:gd name="T10" fmla="*/ 2147483647 w 462"/>
              <a:gd name="T11" fmla="*/ 2147483647 h 293"/>
              <a:gd name="T12" fmla="*/ 2147483647 w 462"/>
              <a:gd name="T13" fmla="*/ 2147483647 h 293"/>
              <a:gd name="T14" fmla="*/ 2147483647 w 462"/>
              <a:gd name="T15" fmla="*/ 2147483647 h 293"/>
              <a:gd name="T16" fmla="*/ 2147483647 w 462"/>
              <a:gd name="T17" fmla="*/ 2147483647 h 293"/>
              <a:gd name="T18" fmla="*/ 2147483647 w 462"/>
              <a:gd name="T19" fmla="*/ 2147483647 h 293"/>
              <a:gd name="T20" fmla="*/ 2147483647 w 462"/>
              <a:gd name="T21" fmla="*/ 2147483647 h 293"/>
              <a:gd name="T22" fmla="*/ 2147483647 w 462"/>
              <a:gd name="T23" fmla="*/ 2147483647 h 293"/>
              <a:gd name="T24" fmla="*/ 2147483647 w 462"/>
              <a:gd name="T25" fmla="*/ 2147483647 h 293"/>
              <a:gd name="T26" fmla="*/ 2147483647 w 462"/>
              <a:gd name="T27" fmla="*/ 2147483647 h 293"/>
              <a:gd name="T28" fmla="*/ 2147483647 w 462"/>
              <a:gd name="T29" fmla="*/ 2147483647 h 293"/>
              <a:gd name="T30" fmla="*/ 2147483647 w 462"/>
              <a:gd name="T31" fmla="*/ 2147483647 h 293"/>
              <a:gd name="T32" fmla="*/ 2147483647 w 462"/>
              <a:gd name="T33" fmla="*/ 2147483647 h 293"/>
              <a:gd name="T34" fmla="*/ 2147483647 w 462"/>
              <a:gd name="T35" fmla="*/ 2147483647 h 293"/>
              <a:gd name="T36" fmla="*/ 2147483647 w 462"/>
              <a:gd name="T37" fmla="*/ 2147483647 h 293"/>
              <a:gd name="T38" fmla="*/ 2147483647 w 462"/>
              <a:gd name="T39" fmla="*/ 2147483647 h 293"/>
              <a:gd name="T40" fmla="*/ 2147483647 w 462"/>
              <a:gd name="T41" fmla="*/ 2147483647 h 293"/>
              <a:gd name="T42" fmla="*/ 2147483647 w 462"/>
              <a:gd name="T43" fmla="*/ 2147483647 h 293"/>
              <a:gd name="T44" fmla="*/ 2147483647 w 462"/>
              <a:gd name="T45" fmla="*/ 2147483647 h 293"/>
              <a:gd name="T46" fmla="*/ 2147483647 w 462"/>
              <a:gd name="T47" fmla="*/ 2147483647 h 293"/>
              <a:gd name="T48" fmla="*/ 2147483647 w 462"/>
              <a:gd name="T49" fmla="*/ 2147483647 h 293"/>
              <a:gd name="T50" fmla="*/ 2147483647 w 462"/>
              <a:gd name="T51" fmla="*/ 2147483647 h 293"/>
              <a:gd name="T52" fmla="*/ 2147483647 w 462"/>
              <a:gd name="T53" fmla="*/ 0 h 293"/>
              <a:gd name="T54" fmla="*/ 2147483647 w 462"/>
              <a:gd name="T55" fmla="*/ 2147483647 h 293"/>
              <a:gd name="T56" fmla="*/ 0 w 462"/>
              <a:gd name="T57" fmla="*/ 2147483647 h 293"/>
              <a:gd name="T58" fmla="*/ 2147483647 w 462"/>
              <a:gd name="T59" fmla="*/ 2147483647 h 293"/>
              <a:gd name="T60" fmla="*/ 2147483647 w 462"/>
              <a:gd name="T61" fmla="*/ 2147483647 h 293"/>
              <a:gd name="T62" fmla="*/ 2147483647 w 462"/>
              <a:gd name="T63" fmla="*/ 2147483647 h 293"/>
              <a:gd name="T64" fmla="*/ 2147483647 w 462"/>
              <a:gd name="T65" fmla="*/ 2147483647 h 29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62" h="293">
                <a:moveTo>
                  <a:pt x="435" y="148"/>
                </a:moveTo>
                <a:cubicBezTo>
                  <a:pt x="437" y="140"/>
                  <a:pt x="439" y="132"/>
                  <a:pt x="439" y="123"/>
                </a:cubicBezTo>
                <a:cubicBezTo>
                  <a:pt x="439" y="104"/>
                  <a:pt x="433" y="86"/>
                  <a:pt x="422" y="70"/>
                </a:cubicBezTo>
                <a:cubicBezTo>
                  <a:pt x="420" y="67"/>
                  <a:pt x="415" y="66"/>
                  <a:pt x="411" y="68"/>
                </a:cubicBezTo>
                <a:cubicBezTo>
                  <a:pt x="407" y="71"/>
                  <a:pt x="406" y="76"/>
                  <a:pt x="409" y="79"/>
                </a:cubicBezTo>
                <a:cubicBezTo>
                  <a:pt x="418" y="92"/>
                  <a:pt x="423" y="108"/>
                  <a:pt x="423" y="123"/>
                </a:cubicBezTo>
                <a:cubicBezTo>
                  <a:pt x="423" y="132"/>
                  <a:pt x="421" y="140"/>
                  <a:pt x="419" y="148"/>
                </a:cubicBezTo>
                <a:cubicBezTo>
                  <a:pt x="418" y="151"/>
                  <a:pt x="419" y="154"/>
                  <a:pt x="421" y="156"/>
                </a:cubicBezTo>
                <a:cubicBezTo>
                  <a:pt x="437" y="170"/>
                  <a:pt x="446" y="189"/>
                  <a:pt x="446" y="209"/>
                </a:cubicBezTo>
                <a:cubicBezTo>
                  <a:pt x="446" y="247"/>
                  <a:pt x="415" y="277"/>
                  <a:pt x="378" y="277"/>
                </a:cubicBezTo>
                <a:cubicBezTo>
                  <a:pt x="88" y="277"/>
                  <a:pt x="88" y="277"/>
                  <a:pt x="88" y="277"/>
                </a:cubicBezTo>
                <a:cubicBezTo>
                  <a:pt x="48" y="277"/>
                  <a:pt x="16" y="245"/>
                  <a:pt x="16" y="206"/>
                </a:cubicBezTo>
                <a:cubicBezTo>
                  <a:pt x="16" y="178"/>
                  <a:pt x="31" y="154"/>
                  <a:pt x="56" y="141"/>
                </a:cubicBezTo>
                <a:cubicBezTo>
                  <a:pt x="59" y="140"/>
                  <a:pt x="60" y="137"/>
                  <a:pt x="60" y="134"/>
                </a:cubicBezTo>
                <a:cubicBezTo>
                  <a:pt x="60" y="134"/>
                  <a:pt x="60" y="133"/>
                  <a:pt x="60" y="133"/>
                </a:cubicBezTo>
                <a:cubicBezTo>
                  <a:pt x="60" y="69"/>
                  <a:pt x="113" y="16"/>
                  <a:pt x="178" y="16"/>
                </a:cubicBezTo>
                <a:cubicBezTo>
                  <a:pt x="217" y="16"/>
                  <a:pt x="254" y="36"/>
                  <a:pt x="276" y="68"/>
                </a:cubicBezTo>
                <a:cubicBezTo>
                  <a:pt x="277" y="70"/>
                  <a:pt x="279" y="72"/>
                  <a:pt x="282" y="72"/>
                </a:cubicBezTo>
                <a:cubicBezTo>
                  <a:pt x="284" y="72"/>
                  <a:pt x="287" y="71"/>
                  <a:pt x="288" y="70"/>
                </a:cubicBezTo>
                <a:cubicBezTo>
                  <a:pt x="288" y="70"/>
                  <a:pt x="289" y="69"/>
                  <a:pt x="289" y="69"/>
                </a:cubicBezTo>
                <a:cubicBezTo>
                  <a:pt x="290" y="68"/>
                  <a:pt x="309" y="45"/>
                  <a:pt x="344" y="45"/>
                </a:cubicBezTo>
                <a:cubicBezTo>
                  <a:pt x="360" y="45"/>
                  <a:pt x="375" y="50"/>
                  <a:pt x="388" y="59"/>
                </a:cubicBezTo>
                <a:cubicBezTo>
                  <a:pt x="392" y="61"/>
                  <a:pt x="397" y="60"/>
                  <a:pt x="399" y="56"/>
                </a:cubicBezTo>
                <a:cubicBezTo>
                  <a:pt x="402" y="53"/>
                  <a:pt x="401" y="48"/>
                  <a:pt x="397" y="45"/>
                </a:cubicBezTo>
                <a:cubicBezTo>
                  <a:pt x="381" y="35"/>
                  <a:pt x="363" y="29"/>
                  <a:pt x="344" y="29"/>
                </a:cubicBezTo>
                <a:cubicBezTo>
                  <a:pt x="314" y="29"/>
                  <a:pt x="294" y="43"/>
                  <a:pt x="284" y="52"/>
                </a:cubicBezTo>
                <a:cubicBezTo>
                  <a:pt x="258" y="19"/>
                  <a:pt x="220" y="0"/>
                  <a:pt x="178" y="0"/>
                </a:cubicBezTo>
                <a:cubicBezTo>
                  <a:pt x="106" y="0"/>
                  <a:pt x="47" y="58"/>
                  <a:pt x="44" y="129"/>
                </a:cubicBezTo>
                <a:cubicBezTo>
                  <a:pt x="17" y="145"/>
                  <a:pt x="0" y="174"/>
                  <a:pt x="0" y="206"/>
                </a:cubicBezTo>
                <a:cubicBezTo>
                  <a:pt x="0" y="254"/>
                  <a:pt x="39" y="293"/>
                  <a:pt x="88" y="293"/>
                </a:cubicBezTo>
                <a:cubicBezTo>
                  <a:pt x="378" y="293"/>
                  <a:pt x="378" y="293"/>
                  <a:pt x="378" y="293"/>
                </a:cubicBezTo>
                <a:cubicBezTo>
                  <a:pt x="424" y="293"/>
                  <a:pt x="462" y="256"/>
                  <a:pt x="462" y="209"/>
                </a:cubicBezTo>
                <a:cubicBezTo>
                  <a:pt x="462" y="186"/>
                  <a:pt x="452" y="164"/>
                  <a:pt x="435" y="148"/>
                </a:cubicBezTo>
                <a:close/>
              </a:path>
            </a:pathLst>
          </a:custGeom>
          <a:solidFill>
            <a:srgbClr val="00A9D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8585A"/>
              </a:solidFill>
              <a:effectLst/>
              <a:uLnTx/>
              <a:uFillTx/>
              <a:latin typeface="+mn-lt"/>
            </a:endParaRPr>
          </a:p>
        </p:txBody>
      </p:sp>
      <p:cxnSp>
        <p:nvCxnSpPr>
          <p:cNvPr id="31" name="Straight Connector 248"/>
          <p:cNvCxnSpPr>
            <a:cxnSpLocks noChangeShapeType="1"/>
          </p:cNvCxnSpPr>
          <p:nvPr/>
        </p:nvCxnSpPr>
        <p:spPr bwMode="auto">
          <a:xfrm flipV="1">
            <a:off x="3326723" y="4853688"/>
            <a:ext cx="1162368" cy="9286"/>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Lst>
        </p:spPr>
      </p:cxnSp>
      <p:cxnSp>
        <p:nvCxnSpPr>
          <p:cNvPr id="32" name="Elbow Connector 21"/>
          <p:cNvCxnSpPr>
            <a:cxnSpLocks/>
          </p:cNvCxnSpPr>
          <p:nvPr/>
        </p:nvCxnSpPr>
        <p:spPr bwMode="auto">
          <a:xfrm flipV="1">
            <a:off x="4878628" y="3952252"/>
            <a:ext cx="5003618" cy="665489"/>
          </a:xfrm>
          <a:prstGeom prst="bentConnector3">
            <a:avLst>
              <a:gd name="adj1" fmla="val -103"/>
            </a:avLst>
          </a:prstGeom>
          <a:solidFill>
            <a:schemeClr val="accent1"/>
          </a:solidFill>
          <a:ln w="12700" cap="flat" cmpd="sng" algn="ctr">
            <a:solidFill>
              <a:schemeClr val="tx1"/>
            </a:solidFill>
            <a:prstDash val="solid"/>
            <a:round/>
            <a:headEnd type="none" w="med" len="med"/>
            <a:tailEnd type="none" w="med" len="med"/>
          </a:ln>
          <a:effectLst/>
        </p:spPr>
      </p:cxnSp>
      <p:cxnSp>
        <p:nvCxnSpPr>
          <p:cNvPr id="34" name="Straight Connector 248"/>
          <p:cNvCxnSpPr>
            <a:cxnSpLocks noChangeShapeType="1"/>
          </p:cNvCxnSpPr>
          <p:nvPr/>
        </p:nvCxnSpPr>
        <p:spPr bwMode="auto">
          <a:xfrm>
            <a:off x="3335751" y="5020543"/>
            <a:ext cx="1138933" cy="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Lst>
        </p:spPr>
      </p:cxnSp>
      <p:cxnSp>
        <p:nvCxnSpPr>
          <p:cNvPr id="35" name="Straight Connector 248"/>
          <p:cNvCxnSpPr>
            <a:cxnSpLocks noChangeShapeType="1"/>
          </p:cNvCxnSpPr>
          <p:nvPr/>
        </p:nvCxnSpPr>
        <p:spPr bwMode="auto">
          <a:xfrm>
            <a:off x="3335751" y="4902618"/>
            <a:ext cx="113893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Lst>
        </p:spPr>
      </p:cxnSp>
      <p:cxnSp>
        <p:nvCxnSpPr>
          <p:cNvPr id="45" name="Straight Connector 169"/>
          <p:cNvCxnSpPr>
            <a:cxnSpLocks/>
          </p:cNvCxnSpPr>
          <p:nvPr/>
        </p:nvCxnSpPr>
        <p:spPr bwMode="auto">
          <a:xfrm flipV="1">
            <a:off x="4922524" y="4840148"/>
            <a:ext cx="4987153" cy="1"/>
          </a:xfrm>
          <a:prstGeom prst="bentConnector3">
            <a:avLst>
              <a:gd name="adj1" fmla="val 50000"/>
            </a:avLst>
          </a:prstGeom>
          <a:solidFill>
            <a:schemeClr val="accent1"/>
          </a:solidFill>
          <a:ln w="12700" cap="flat" cmpd="sng" algn="ctr">
            <a:solidFill>
              <a:schemeClr val="tx1"/>
            </a:solidFill>
            <a:prstDash val="solid"/>
            <a:round/>
            <a:headEnd type="none" w="med" len="med"/>
            <a:tailEnd type="none" w="med" len="med"/>
          </a:ln>
          <a:effectLst/>
        </p:spPr>
      </p:cxnSp>
      <p:cxnSp>
        <p:nvCxnSpPr>
          <p:cNvPr id="46" name="Straight Connector 203"/>
          <p:cNvCxnSpPr>
            <a:cxnSpLocks noChangeShapeType="1"/>
            <a:stCxn id="249" idx="1"/>
            <a:endCxn id="232" idx="0"/>
          </p:cNvCxnSpPr>
          <p:nvPr/>
        </p:nvCxnSpPr>
        <p:spPr bwMode="auto">
          <a:xfrm rot="10800000" flipV="1">
            <a:off x="5683641" y="4503905"/>
            <a:ext cx="185469" cy="382850"/>
          </a:xfrm>
          <a:prstGeom prst="bentConnector2">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61" name="Straight Connector 203"/>
          <p:cNvCxnSpPr>
            <a:cxnSpLocks noChangeShapeType="1"/>
          </p:cNvCxnSpPr>
          <p:nvPr/>
        </p:nvCxnSpPr>
        <p:spPr bwMode="auto">
          <a:xfrm>
            <a:off x="6921462" y="3693892"/>
            <a:ext cx="1399473" cy="173436"/>
          </a:xfrm>
          <a:prstGeom prst="bentConnector3">
            <a:avLst>
              <a:gd name="adj1" fmla="val 50000"/>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68" name="Straight Connector 203"/>
          <p:cNvCxnSpPr>
            <a:cxnSpLocks noChangeShapeType="1"/>
          </p:cNvCxnSpPr>
          <p:nvPr/>
        </p:nvCxnSpPr>
        <p:spPr bwMode="auto">
          <a:xfrm rot="10800000" flipV="1">
            <a:off x="5625250" y="2889119"/>
            <a:ext cx="372770" cy="450545"/>
          </a:xfrm>
          <a:prstGeom prst="bentConnector2">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69" name="Straight Connector 169"/>
          <p:cNvCxnSpPr>
            <a:cxnSpLocks/>
          </p:cNvCxnSpPr>
          <p:nvPr/>
        </p:nvCxnSpPr>
        <p:spPr bwMode="auto">
          <a:xfrm rot="5400000" flipH="1" flipV="1">
            <a:off x="4662765" y="3887178"/>
            <a:ext cx="858240" cy="606745"/>
          </a:xfrm>
          <a:prstGeom prst="bentConnector2">
            <a:avLst/>
          </a:prstGeom>
          <a:solidFill>
            <a:schemeClr val="accent1"/>
          </a:solidFill>
          <a:ln w="12700" cap="flat" cmpd="sng" algn="ctr">
            <a:solidFill>
              <a:schemeClr val="tx1"/>
            </a:solidFill>
            <a:prstDash val="dash"/>
            <a:round/>
            <a:headEnd type="none" w="med" len="med"/>
            <a:tailEnd type="none" w="med" len="med"/>
          </a:ln>
          <a:effectLst/>
        </p:spPr>
      </p:cxnSp>
      <p:sp>
        <p:nvSpPr>
          <p:cNvPr id="76" name="Freeform 3"/>
          <p:cNvSpPr>
            <a:spLocks noChangeAspect="1"/>
          </p:cNvSpPr>
          <p:nvPr/>
        </p:nvSpPr>
        <p:spPr bwMode="auto">
          <a:xfrm>
            <a:off x="9888507" y="4517593"/>
            <a:ext cx="635817" cy="403476"/>
          </a:xfrm>
          <a:custGeom>
            <a:avLst/>
            <a:gdLst>
              <a:gd name="T0" fmla="*/ 2147483647 w 462"/>
              <a:gd name="T1" fmla="*/ 2147483647 h 293"/>
              <a:gd name="T2" fmla="*/ 2147483647 w 462"/>
              <a:gd name="T3" fmla="*/ 2147483647 h 293"/>
              <a:gd name="T4" fmla="*/ 2147483647 w 462"/>
              <a:gd name="T5" fmla="*/ 2147483647 h 293"/>
              <a:gd name="T6" fmla="*/ 2147483647 w 462"/>
              <a:gd name="T7" fmla="*/ 2147483647 h 293"/>
              <a:gd name="T8" fmla="*/ 2147483647 w 462"/>
              <a:gd name="T9" fmla="*/ 2147483647 h 293"/>
              <a:gd name="T10" fmla="*/ 2147483647 w 462"/>
              <a:gd name="T11" fmla="*/ 2147483647 h 293"/>
              <a:gd name="T12" fmla="*/ 2147483647 w 462"/>
              <a:gd name="T13" fmla="*/ 2147483647 h 293"/>
              <a:gd name="T14" fmla="*/ 2147483647 w 462"/>
              <a:gd name="T15" fmla="*/ 2147483647 h 293"/>
              <a:gd name="T16" fmla="*/ 2147483647 w 462"/>
              <a:gd name="T17" fmla="*/ 2147483647 h 293"/>
              <a:gd name="T18" fmla="*/ 2147483647 w 462"/>
              <a:gd name="T19" fmla="*/ 2147483647 h 293"/>
              <a:gd name="T20" fmla="*/ 2147483647 w 462"/>
              <a:gd name="T21" fmla="*/ 2147483647 h 293"/>
              <a:gd name="T22" fmla="*/ 2147483647 w 462"/>
              <a:gd name="T23" fmla="*/ 2147483647 h 293"/>
              <a:gd name="T24" fmla="*/ 2147483647 w 462"/>
              <a:gd name="T25" fmla="*/ 2147483647 h 293"/>
              <a:gd name="T26" fmla="*/ 2147483647 w 462"/>
              <a:gd name="T27" fmla="*/ 2147483647 h 293"/>
              <a:gd name="T28" fmla="*/ 2147483647 w 462"/>
              <a:gd name="T29" fmla="*/ 2147483647 h 293"/>
              <a:gd name="T30" fmla="*/ 2147483647 w 462"/>
              <a:gd name="T31" fmla="*/ 2147483647 h 293"/>
              <a:gd name="T32" fmla="*/ 2147483647 w 462"/>
              <a:gd name="T33" fmla="*/ 2147483647 h 293"/>
              <a:gd name="T34" fmla="*/ 2147483647 w 462"/>
              <a:gd name="T35" fmla="*/ 2147483647 h 293"/>
              <a:gd name="T36" fmla="*/ 2147483647 w 462"/>
              <a:gd name="T37" fmla="*/ 2147483647 h 293"/>
              <a:gd name="T38" fmla="*/ 2147483647 w 462"/>
              <a:gd name="T39" fmla="*/ 2147483647 h 293"/>
              <a:gd name="T40" fmla="*/ 2147483647 w 462"/>
              <a:gd name="T41" fmla="*/ 2147483647 h 293"/>
              <a:gd name="T42" fmla="*/ 2147483647 w 462"/>
              <a:gd name="T43" fmla="*/ 2147483647 h 293"/>
              <a:gd name="T44" fmla="*/ 2147483647 w 462"/>
              <a:gd name="T45" fmla="*/ 2147483647 h 293"/>
              <a:gd name="T46" fmla="*/ 2147483647 w 462"/>
              <a:gd name="T47" fmla="*/ 2147483647 h 293"/>
              <a:gd name="T48" fmla="*/ 2147483647 w 462"/>
              <a:gd name="T49" fmla="*/ 2147483647 h 293"/>
              <a:gd name="T50" fmla="*/ 2147483647 w 462"/>
              <a:gd name="T51" fmla="*/ 2147483647 h 293"/>
              <a:gd name="T52" fmla="*/ 2147483647 w 462"/>
              <a:gd name="T53" fmla="*/ 0 h 293"/>
              <a:gd name="T54" fmla="*/ 2147483647 w 462"/>
              <a:gd name="T55" fmla="*/ 2147483647 h 293"/>
              <a:gd name="T56" fmla="*/ 0 w 462"/>
              <a:gd name="T57" fmla="*/ 2147483647 h 293"/>
              <a:gd name="T58" fmla="*/ 2147483647 w 462"/>
              <a:gd name="T59" fmla="*/ 2147483647 h 293"/>
              <a:gd name="T60" fmla="*/ 2147483647 w 462"/>
              <a:gd name="T61" fmla="*/ 2147483647 h 293"/>
              <a:gd name="T62" fmla="*/ 2147483647 w 462"/>
              <a:gd name="T63" fmla="*/ 2147483647 h 293"/>
              <a:gd name="T64" fmla="*/ 2147483647 w 462"/>
              <a:gd name="T65" fmla="*/ 2147483647 h 29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62" h="293">
                <a:moveTo>
                  <a:pt x="435" y="148"/>
                </a:moveTo>
                <a:cubicBezTo>
                  <a:pt x="437" y="140"/>
                  <a:pt x="439" y="132"/>
                  <a:pt x="439" y="123"/>
                </a:cubicBezTo>
                <a:cubicBezTo>
                  <a:pt x="439" y="104"/>
                  <a:pt x="433" y="86"/>
                  <a:pt x="422" y="70"/>
                </a:cubicBezTo>
                <a:cubicBezTo>
                  <a:pt x="420" y="67"/>
                  <a:pt x="415" y="66"/>
                  <a:pt x="411" y="68"/>
                </a:cubicBezTo>
                <a:cubicBezTo>
                  <a:pt x="407" y="71"/>
                  <a:pt x="406" y="76"/>
                  <a:pt x="409" y="79"/>
                </a:cubicBezTo>
                <a:cubicBezTo>
                  <a:pt x="418" y="92"/>
                  <a:pt x="423" y="108"/>
                  <a:pt x="423" y="123"/>
                </a:cubicBezTo>
                <a:cubicBezTo>
                  <a:pt x="423" y="132"/>
                  <a:pt x="421" y="140"/>
                  <a:pt x="419" y="148"/>
                </a:cubicBezTo>
                <a:cubicBezTo>
                  <a:pt x="418" y="151"/>
                  <a:pt x="419" y="154"/>
                  <a:pt x="421" y="156"/>
                </a:cubicBezTo>
                <a:cubicBezTo>
                  <a:pt x="437" y="170"/>
                  <a:pt x="446" y="189"/>
                  <a:pt x="446" y="209"/>
                </a:cubicBezTo>
                <a:cubicBezTo>
                  <a:pt x="446" y="247"/>
                  <a:pt x="415" y="277"/>
                  <a:pt x="378" y="277"/>
                </a:cubicBezTo>
                <a:cubicBezTo>
                  <a:pt x="88" y="277"/>
                  <a:pt x="88" y="277"/>
                  <a:pt x="88" y="277"/>
                </a:cubicBezTo>
                <a:cubicBezTo>
                  <a:pt x="48" y="277"/>
                  <a:pt x="16" y="245"/>
                  <a:pt x="16" y="206"/>
                </a:cubicBezTo>
                <a:cubicBezTo>
                  <a:pt x="16" y="178"/>
                  <a:pt x="31" y="154"/>
                  <a:pt x="56" y="141"/>
                </a:cubicBezTo>
                <a:cubicBezTo>
                  <a:pt x="59" y="140"/>
                  <a:pt x="60" y="137"/>
                  <a:pt x="60" y="134"/>
                </a:cubicBezTo>
                <a:cubicBezTo>
                  <a:pt x="60" y="134"/>
                  <a:pt x="60" y="133"/>
                  <a:pt x="60" y="133"/>
                </a:cubicBezTo>
                <a:cubicBezTo>
                  <a:pt x="60" y="69"/>
                  <a:pt x="113" y="16"/>
                  <a:pt x="178" y="16"/>
                </a:cubicBezTo>
                <a:cubicBezTo>
                  <a:pt x="217" y="16"/>
                  <a:pt x="254" y="36"/>
                  <a:pt x="276" y="68"/>
                </a:cubicBezTo>
                <a:cubicBezTo>
                  <a:pt x="277" y="70"/>
                  <a:pt x="279" y="72"/>
                  <a:pt x="282" y="72"/>
                </a:cubicBezTo>
                <a:cubicBezTo>
                  <a:pt x="284" y="72"/>
                  <a:pt x="287" y="71"/>
                  <a:pt x="288" y="70"/>
                </a:cubicBezTo>
                <a:cubicBezTo>
                  <a:pt x="288" y="70"/>
                  <a:pt x="289" y="69"/>
                  <a:pt x="289" y="69"/>
                </a:cubicBezTo>
                <a:cubicBezTo>
                  <a:pt x="290" y="68"/>
                  <a:pt x="309" y="45"/>
                  <a:pt x="344" y="45"/>
                </a:cubicBezTo>
                <a:cubicBezTo>
                  <a:pt x="360" y="45"/>
                  <a:pt x="375" y="50"/>
                  <a:pt x="388" y="59"/>
                </a:cubicBezTo>
                <a:cubicBezTo>
                  <a:pt x="392" y="61"/>
                  <a:pt x="397" y="60"/>
                  <a:pt x="399" y="56"/>
                </a:cubicBezTo>
                <a:cubicBezTo>
                  <a:pt x="402" y="53"/>
                  <a:pt x="401" y="48"/>
                  <a:pt x="397" y="45"/>
                </a:cubicBezTo>
                <a:cubicBezTo>
                  <a:pt x="381" y="35"/>
                  <a:pt x="363" y="29"/>
                  <a:pt x="344" y="29"/>
                </a:cubicBezTo>
                <a:cubicBezTo>
                  <a:pt x="314" y="29"/>
                  <a:pt x="294" y="43"/>
                  <a:pt x="284" y="52"/>
                </a:cubicBezTo>
                <a:cubicBezTo>
                  <a:pt x="258" y="19"/>
                  <a:pt x="220" y="0"/>
                  <a:pt x="178" y="0"/>
                </a:cubicBezTo>
                <a:cubicBezTo>
                  <a:pt x="106" y="0"/>
                  <a:pt x="47" y="58"/>
                  <a:pt x="44" y="129"/>
                </a:cubicBezTo>
                <a:cubicBezTo>
                  <a:pt x="17" y="145"/>
                  <a:pt x="0" y="174"/>
                  <a:pt x="0" y="206"/>
                </a:cubicBezTo>
                <a:cubicBezTo>
                  <a:pt x="0" y="254"/>
                  <a:pt x="39" y="293"/>
                  <a:pt x="88" y="293"/>
                </a:cubicBezTo>
                <a:cubicBezTo>
                  <a:pt x="378" y="293"/>
                  <a:pt x="378" y="293"/>
                  <a:pt x="378" y="293"/>
                </a:cubicBezTo>
                <a:cubicBezTo>
                  <a:pt x="424" y="293"/>
                  <a:pt x="462" y="256"/>
                  <a:pt x="462" y="209"/>
                </a:cubicBezTo>
                <a:cubicBezTo>
                  <a:pt x="462" y="186"/>
                  <a:pt x="452" y="164"/>
                  <a:pt x="435" y="148"/>
                </a:cubicBezTo>
                <a:close/>
              </a:path>
            </a:pathLst>
          </a:custGeom>
          <a:solidFill>
            <a:srgbClr val="FFC000"/>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8585A"/>
              </a:solidFill>
              <a:effectLst/>
              <a:uLnTx/>
              <a:uFillTx/>
              <a:latin typeface="+mn-lt"/>
            </a:endParaRPr>
          </a:p>
        </p:txBody>
      </p:sp>
      <p:cxnSp>
        <p:nvCxnSpPr>
          <p:cNvPr id="77" name="Straight Connector 169"/>
          <p:cNvCxnSpPr>
            <a:cxnSpLocks/>
          </p:cNvCxnSpPr>
          <p:nvPr/>
        </p:nvCxnSpPr>
        <p:spPr bwMode="auto">
          <a:xfrm>
            <a:off x="4685374" y="5086612"/>
            <a:ext cx="5196872" cy="696562"/>
          </a:xfrm>
          <a:prstGeom prst="bentConnector3">
            <a:avLst>
              <a:gd name="adj1" fmla="val 147"/>
            </a:avLst>
          </a:prstGeom>
          <a:solidFill>
            <a:schemeClr val="accent1"/>
          </a:solidFill>
          <a:ln w="12700" cap="flat" cmpd="sng" algn="ctr">
            <a:solidFill>
              <a:schemeClr val="tx1"/>
            </a:solidFill>
            <a:prstDash val="solid"/>
            <a:round/>
            <a:headEnd type="none" w="med" len="med"/>
            <a:tailEnd type="none" w="med" len="med"/>
          </a:ln>
          <a:effectLst/>
        </p:spPr>
      </p:cxnSp>
      <p:cxnSp>
        <p:nvCxnSpPr>
          <p:cNvPr id="84" name="Straight Connector 169"/>
          <p:cNvCxnSpPr>
            <a:cxnSpLocks/>
            <a:endCxn id="247" idx="1"/>
          </p:cNvCxnSpPr>
          <p:nvPr/>
        </p:nvCxnSpPr>
        <p:spPr bwMode="auto">
          <a:xfrm>
            <a:off x="7869015" y="5530607"/>
            <a:ext cx="329875" cy="39389"/>
          </a:xfrm>
          <a:prstGeom prst="bentConnector3">
            <a:avLst>
              <a:gd name="adj1" fmla="val 50000"/>
            </a:avLst>
          </a:prstGeom>
          <a:solidFill>
            <a:schemeClr val="accent1"/>
          </a:solidFill>
          <a:ln w="12700" cap="flat" cmpd="sng" algn="ctr">
            <a:solidFill>
              <a:schemeClr val="tx1"/>
            </a:solidFill>
            <a:prstDash val="dash"/>
            <a:round/>
            <a:headEnd type="none" w="med" len="med"/>
            <a:tailEnd type="none" w="med" len="med"/>
          </a:ln>
          <a:effectLst/>
        </p:spPr>
      </p:cxnSp>
      <p:cxnSp>
        <p:nvCxnSpPr>
          <p:cNvPr id="85" name="Straight Connector 203"/>
          <p:cNvCxnSpPr>
            <a:cxnSpLocks noChangeShapeType="1"/>
            <a:stCxn id="232" idx="1"/>
          </p:cNvCxnSpPr>
          <p:nvPr/>
        </p:nvCxnSpPr>
        <p:spPr bwMode="auto">
          <a:xfrm rot="10800000">
            <a:off x="4922526" y="5024670"/>
            <a:ext cx="581114" cy="149832"/>
          </a:xfrm>
          <a:prstGeom prst="bentConnector3">
            <a:avLst>
              <a:gd name="adj1" fmla="val 36887"/>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sp>
        <p:nvSpPr>
          <p:cNvPr id="86" name="Rectangle 44"/>
          <p:cNvSpPr>
            <a:spLocks noChangeArrowheads="1"/>
          </p:cNvSpPr>
          <p:nvPr/>
        </p:nvSpPr>
        <p:spPr bwMode="auto">
          <a:xfrm flipV="1">
            <a:off x="2699572" y="3472744"/>
            <a:ext cx="862203" cy="839076"/>
          </a:xfrm>
          <a:prstGeom prst="rect">
            <a:avLst/>
          </a:prstGeom>
          <a:solidFill>
            <a:schemeClr val="bg1">
              <a:lumMod val="85000"/>
            </a:schemeClr>
          </a:solidFill>
          <a:ln w="12700" algn="ctr">
            <a:noFill/>
            <a:miter lim="800000"/>
            <a:headEnd/>
            <a:tailEnd/>
          </a:ln>
        </p:spPr>
        <p:txBody>
          <a:bodyPr rot="10800000" wrap="square" lIns="18000" tIns="18000" rIns="18000" bIns="1800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800" b="1" i="0" u="none" strike="noStrike" kern="0" cap="none" spc="0" normalizeH="0" baseline="0" noProof="0">
                <a:ln>
                  <a:noFill/>
                </a:ln>
                <a:solidFill>
                  <a:srgbClr val="58585A"/>
                </a:solidFill>
                <a:effectLst/>
                <a:uLnTx/>
                <a:uFillTx/>
                <a:latin typeface="+mn-lt"/>
              </a:rPr>
              <a:t>Device #0</a:t>
            </a:r>
          </a:p>
        </p:txBody>
      </p:sp>
      <p:sp>
        <p:nvSpPr>
          <p:cNvPr id="90" name="Text Box 804"/>
          <p:cNvSpPr txBox="1">
            <a:spLocks noChangeArrowheads="1"/>
          </p:cNvSpPr>
          <p:nvPr/>
        </p:nvSpPr>
        <p:spPr bwMode="auto">
          <a:xfrm>
            <a:off x="2950989" y="3770186"/>
            <a:ext cx="329747" cy="226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800" b="0" i="0" u="none" strike="noStrike" kern="0" cap="none" spc="0" normalizeH="0" baseline="0" noProof="0">
                <a:ln>
                  <a:noFill/>
                </a:ln>
                <a:solidFill>
                  <a:srgbClr val="58585A"/>
                </a:solidFill>
                <a:effectLst/>
                <a:uLnTx/>
                <a:uFillTx/>
                <a:latin typeface="+mn-lt"/>
                <a:ea typeface="ＭＳ Ｐゴシック" pitchFamily="34" charset="-128"/>
                <a:cs typeface="Arial" charset="0"/>
              </a:rPr>
              <a:t>Device</a:t>
            </a:r>
          </a:p>
        </p:txBody>
      </p:sp>
      <p:sp>
        <p:nvSpPr>
          <p:cNvPr id="91" name="Rectangle 805"/>
          <p:cNvSpPr>
            <a:spLocks noChangeArrowheads="1"/>
          </p:cNvSpPr>
          <p:nvPr/>
        </p:nvSpPr>
        <p:spPr bwMode="auto">
          <a:xfrm>
            <a:off x="2944210" y="3594451"/>
            <a:ext cx="366049" cy="524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rIns="720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8585A"/>
              </a:solidFill>
              <a:effectLst/>
              <a:uLnTx/>
              <a:uFillTx/>
              <a:latin typeface="+mn-lt"/>
            </a:endParaRPr>
          </a:p>
        </p:txBody>
      </p:sp>
      <p:cxnSp>
        <p:nvCxnSpPr>
          <p:cNvPr id="93" name="Straight Connector 248"/>
          <p:cNvCxnSpPr>
            <a:cxnSpLocks noChangeShapeType="1"/>
            <a:stCxn id="272" idx="3"/>
          </p:cNvCxnSpPr>
          <p:nvPr/>
        </p:nvCxnSpPr>
        <p:spPr bwMode="auto">
          <a:xfrm>
            <a:off x="3326723" y="3854273"/>
            <a:ext cx="1259625" cy="821924"/>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Lst>
        </p:spPr>
      </p:cxnSp>
      <p:cxnSp>
        <p:nvCxnSpPr>
          <p:cNvPr id="119" name="Straight Connector 248"/>
          <p:cNvCxnSpPr>
            <a:cxnSpLocks noChangeShapeType="1"/>
          </p:cNvCxnSpPr>
          <p:nvPr/>
        </p:nvCxnSpPr>
        <p:spPr bwMode="auto">
          <a:xfrm>
            <a:off x="3305024" y="4043056"/>
            <a:ext cx="1172061" cy="75809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Lst>
        </p:spPr>
      </p:cxnSp>
      <p:cxnSp>
        <p:nvCxnSpPr>
          <p:cNvPr id="154" name="Straight Connector 204"/>
          <p:cNvCxnSpPr>
            <a:cxnSpLocks/>
            <a:stCxn id="254" idx="1"/>
            <a:endCxn id="249" idx="3"/>
          </p:cNvCxnSpPr>
          <p:nvPr/>
        </p:nvCxnSpPr>
        <p:spPr bwMode="auto">
          <a:xfrm rot="10800000">
            <a:off x="6300969" y="4503905"/>
            <a:ext cx="1199670" cy="878"/>
          </a:xfrm>
          <a:prstGeom prst="bentConnector3">
            <a:avLst>
              <a:gd name="adj1" fmla="val 50000"/>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sp>
        <p:nvSpPr>
          <p:cNvPr id="167" name="Rectangle 166"/>
          <p:cNvSpPr/>
          <p:nvPr/>
        </p:nvSpPr>
        <p:spPr bwMode="auto">
          <a:xfrm>
            <a:off x="4343171" y="1994962"/>
            <a:ext cx="712602" cy="4035302"/>
          </a:xfrm>
          <a:prstGeom prst="rect">
            <a:avLst/>
          </a:prstGeom>
          <a:noFill/>
          <a:ln w="28575" cap="flat" cmpd="sng" algn="ctr">
            <a:solidFill>
              <a:schemeClr val="accent1"/>
            </a:solidFill>
            <a:prstDash val="sysDot"/>
            <a:round/>
            <a:headEnd type="none" w="med" len="med"/>
            <a:tailEnd type="none" w="med" len="med"/>
          </a:ln>
          <a:effectLst>
            <a:glow rad="63500">
              <a:schemeClr val="bg1">
                <a:alpha val="40000"/>
              </a:schemeClr>
            </a:glow>
          </a:effectLst>
        </p:spPr>
        <p:txBody>
          <a:bodyPr vert="horz" wrap="square" lIns="18000" tIns="18000" rIns="18000" bIns="18000" numCol="1" rtlCol="0" anchor="t" anchorCtr="0" compatLnSpc="1">
            <a:prstTxWarp prst="textNoShape">
              <a:avLst/>
            </a:prstTxWarp>
          </a:bodyPr>
          <a:lstStyle/>
          <a:p>
            <a:pPr lvl="0" algn="ctr">
              <a:defRPr/>
            </a:pPr>
            <a:r>
              <a:rPr kumimoji="0" lang="en-US" sz="1100" b="0" i="0" u="none" strike="noStrike" kern="0" cap="none" spc="0" normalizeH="0" baseline="0" noProof="0">
                <a:ln>
                  <a:noFill/>
                </a:ln>
                <a:solidFill>
                  <a:schemeClr val="tx1"/>
                </a:solidFill>
                <a:effectLst/>
                <a:uLnTx/>
                <a:uFillTx/>
                <a:latin typeface="+mn-lt"/>
              </a:rPr>
              <a:t>RAN</a:t>
            </a:r>
            <a:br>
              <a:rPr kumimoji="0" lang="en-US" sz="1100" b="0" i="0" u="none" strike="noStrike" kern="0" cap="none" spc="0" normalizeH="0" baseline="0" noProof="0">
                <a:ln>
                  <a:noFill/>
                </a:ln>
                <a:solidFill>
                  <a:schemeClr val="tx1"/>
                </a:solidFill>
                <a:effectLst/>
                <a:uLnTx/>
                <a:uFillTx/>
                <a:latin typeface="+mn-lt"/>
              </a:rPr>
            </a:br>
            <a:r>
              <a:rPr lang="en-US" sz="900" kern="0">
                <a:latin typeface="+mn-lt"/>
              </a:rPr>
              <a:t>(Shared resource in </a:t>
            </a:r>
            <a:r>
              <a:rPr lang="en-US" sz="900" kern="0" err="1">
                <a:latin typeface="+mn-lt"/>
              </a:rPr>
              <a:t>gNB</a:t>
            </a:r>
            <a:r>
              <a:rPr kumimoji="0" lang="en-US" sz="900" b="0" i="0" u="none" strike="noStrike" kern="0" cap="none" spc="0" normalizeH="0" baseline="0" noProof="0">
                <a:ln>
                  <a:noFill/>
                </a:ln>
                <a:solidFill>
                  <a:schemeClr val="tx1"/>
                </a:solidFill>
                <a:effectLst/>
                <a:uLnTx/>
                <a:uFillTx/>
                <a:latin typeface="+mn-lt"/>
              </a:rPr>
              <a:t>)</a:t>
            </a:r>
            <a:endParaRPr kumimoji="0" lang="en-US" sz="1100" b="0" i="0" u="none" strike="noStrike" kern="0" cap="none" spc="0" normalizeH="0" baseline="0" noProof="0">
              <a:ln>
                <a:noFill/>
              </a:ln>
              <a:solidFill>
                <a:schemeClr val="tx1"/>
              </a:solidFill>
              <a:effectLst/>
              <a:uLnTx/>
              <a:uFillTx/>
              <a:latin typeface="+mn-lt"/>
            </a:endParaRPr>
          </a:p>
        </p:txBody>
      </p:sp>
      <p:sp>
        <p:nvSpPr>
          <p:cNvPr id="168" name="Rectangle 167"/>
          <p:cNvSpPr/>
          <p:nvPr/>
        </p:nvSpPr>
        <p:spPr bwMode="auto">
          <a:xfrm>
            <a:off x="5199809" y="4177963"/>
            <a:ext cx="2030398" cy="1679779"/>
          </a:xfrm>
          <a:prstGeom prst="rect">
            <a:avLst/>
          </a:prstGeom>
          <a:noFill/>
          <a:ln w="28575" cap="flat" cmpd="sng" algn="ctr">
            <a:solidFill>
              <a:schemeClr val="accent1"/>
            </a:solidFill>
            <a:prstDash val="sysDot"/>
            <a:round/>
            <a:headEnd type="none" w="med" len="med"/>
            <a:tailEnd type="none" w="med" len="med"/>
          </a:ln>
          <a:effectLst>
            <a:glow rad="63500">
              <a:schemeClr val="bg1">
                <a:alpha val="40000"/>
              </a:schemeClr>
            </a:glow>
          </a:effectLst>
        </p:spPr>
        <p:txBody>
          <a:bodyPr vert="horz" wrap="square" lIns="18000" tIns="18000" rIns="18000" bIns="18000" numCol="1" rtlCol="0" anchor="b" anchorCtr="0" compatLnSpc="1">
            <a:prstTxWarp prst="textNoShape">
              <a:avLst/>
            </a:prstTxWarp>
          </a:bodyPr>
          <a:lstStyle/>
          <a:p>
            <a:pPr marL="0" marR="0" lvl="0" indent="0" defTabSz="914400" rtl="0" eaLnBrk="1" fontAlgn="base" latinLnBrk="0" hangingPunct="1">
              <a:spcBef>
                <a:spcPts val="0"/>
              </a:spcBef>
              <a:spcAft>
                <a:spcPts val="0"/>
              </a:spcAft>
              <a:buClrTx/>
              <a:buSzTx/>
              <a:buFontTx/>
              <a:buNone/>
              <a:tabLst/>
              <a:defRPr/>
            </a:pPr>
            <a:r>
              <a:rPr lang="en-US" sz="1100" kern="0">
                <a:latin typeface="+mn-lt"/>
              </a:rPr>
              <a:t> Shared NFs</a:t>
            </a:r>
          </a:p>
          <a:p>
            <a:pPr marL="0" marR="0" lvl="0" indent="0" defTabSz="914400" rtl="0" eaLnBrk="1" fontAlgn="base" latinLnBrk="0" hangingPunct="1">
              <a:spcBef>
                <a:spcPts val="0"/>
              </a:spcBef>
              <a:spcAft>
                <a:spcPts val="0"/>
              </a:spcAft>
              <a:buClrTx/>
              <a:buSzTx/>
              <a:buFontTx/>
              <a:buNone/>
              <a:tabLst/>
              <a:defRPr/>
            </a:pPr>
            <a:r>
              <a:rPr lang="sv-SE" sz="700" kern="0">
                <a:latin typeface="+mn-lt"/>
              </a:rPr>
              <a:t> </a:t>
            </a:r>
            <a:endParaRPr lang="en-US" sz="700" kern="0">
              <a:latin typeface="+mn-lt"/>
            </a:endParaRPr>
          </a:p>
        </p:txBody>
      </p:sp>
      <p:cxnSp>
        <p:nvCxnSpPr>
          <p:cNvPr id="193" name="Straight Connector 192"/>
          <p:cNvCxnSpPr>
            <a:cxnSpLocks/>
          </p:cNvCxnSpPr>
          <p:nvPr/>
        </p:nvCxnSpPr>
        <p:spPr bwMode="auto">
          <a:xfrm flipH="1" flipV="1">
            <a:off x="5800826" y="3761430"/>
            <a:ext cx="754406" cy="2485"/>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94" name="Connector: Elbow 193"/>
          <p:cNvCxnSpPr/>
          <p:nvPr/>
        </p:nvCxnSpPr>
        <p:spPr bwMode="auto">
          <a:xfrm rot="16200000" flipH="1">
            <a:off x="6341570" y="2949249"/>
            <a:ext cx="386917" cy="342852"/>
          </a:xfrm>
          <a:prstGeom prst="bentConnector3">
            <a:avLst>
              <a:gd name="adj1" fmla="val -2518"/>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202" name="Connector: Elbow 201"/>
          <p:cNvCxnSpPr>
            <a:cxnSpLocks/>
          </p:cNvCxnSpPr>
          <p:nvPr/>
        </p:nvCxnSpPr>
        <p:spPr bwMode="auto">
          <a:xfrm>
            <a:off x="5853619" y="5369180"/>
            <a:ext cx="1626758" cy="181575"/>
          </a:xfrm>
          <a:prstGeom prst="bentConnector3">
            <a:avLst>
              <a:gd name="adj1" fmla="val 29560"/>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sp>
        <p:nvSpPr>
          <p:cNvPr id="230" name="TextBox 229">
            <a:extLst>
              <a:ext uri="{FF2B5EF4-FFF2-40B4-BE49-F238E27FC236}">
                <a16:creationId xmlns:a16="http://schemas.microsoft.com/office/drawing/2014/main" id="{B383EC68-C4B5-4F43-A12B-8929A9FB209C}"/>
              </a:ext>
            </a:extLst>
          </p:cNvPr>
          <p:cNvSpPr txBox="1"/>
          <p:nvPr/>
        </p:nvSpPr>
        <p:spPr bwMode="auto">
          <a:xfrm>
            <a:off x="4466896" y="4471016"/>
            <a:ext cx="500126" cy="726198"/>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lvl="0" algn="ctr" fontAlgn="auto">
              <a:spcBef>
                <a:spcPts val="0"/>
              </a:spcBef>
              <a:spcAft>
                <a:spcPts val="0"/>
              </a:spcAft>
              <a:buClr>
                <a:srgbClr val="181818"/>
              </a:buClr>
              <a:defRPr/>
            </a:pPr>
            <a:r>
              <a:rPr lang="en-US" sz="1800">
                <a:solidFill>
                  <a:srgbClr val="181818"/>
                </a:solidFill>
                <a:latin typeface="Ericsson Technical Icons" panose="00000500000000000000" pitchFamily="2" charset="0"/>
              </a:rPr>
              <a:t>B</a:t>
            </a:r>
            <a:endParaRPr lang="en-US" sz="1800">
              <a:solidFill>
                <a:srgbClr val="181818"/>
              </a:solidFill>
              <a:latin typeface="Ericsson Hilda"/>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err="1">
                <a:ln>
                  <a:noFill/>
                </a:ln>
                <a:solidFill>
                  <a:srgbClr val="181818"/>
                </a:solidFill>
                <a:effectLst/>
                <a:uLnTx/>
                <a:uFillTx/>
                <a:latin typeface="Ericsson Hilda"/>
                <a:ea typeface="+mn-ea"/>
                <a:cs typeface="+mn-cs"/>
              </a:rPr>
              <a:t>gNB</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32" name="TextBox 231">
            <a:extLst>
              <a:ext uri="{FF2B5EF4-FFF2-40B4-BE49-F238E27FC236}">
                <a16:creationId xmlns:a16="http://schemas.microsoft.com/office/drawing/2014/main" id="{2C55F219-2D3C-46F0-82F5-1ECFF7846736}"/>
              </a:ext>
            </a:extLst>
          </p:cNvPr>
          <p:cNvSpPr txBox="1"/>
          <p:nvPr/>
        </p:nvSpPr>
        <p:spPr bwMode="auto">
          <a:xfrm>
            <a:off x="5503640" y="4886755"/>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AMF</a:t>
            </a:r>
          </a:p>
        </p:txBody>
      </p:sp>
      <p:sp>
        <p:nvSpPr>
          <p:cNvPr id="233" name="TextBox 232">
            <a:extLst>
              <a:ext uri="{FF2B5EF4-FFF2-40B4-BE49-F238E27FC236}">
                <a16:creationId xmlns:a16="http://schemas.microsoft.com/office/drawing/2014/main" id="{558BD8B2-0CE2-4FB6-BEC4-485A66717196}"/>
              </a:ext>
            </a:extLst>
          </p:cNvPr>
          <p:cNvSpPr txBox="1"/>
          <p:nvPr/>
        </p:nvSpPr>
        <p:spPr bwMode="auto">
          <a:xfrm>
            <a:off x="6562801" y="3318254"/>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SMF</a:t>
            </a:r>
          </a:p>
        </p:txBody>
      </p:sp>
      <p:sp>
        <p:nvSpPr>
          <p:cNvPr id="235" name="TextBox 234">
            <a:extLst>
              <a:ext uri="{FF2B5EF4-FFF2-40B4-BE49-F238E27FC236}">
                <a16:creationId xmlns:a16="http://schemas.microsoft.com/office/drawing/2014/main" id="{352E32D6-C414-4A1C-9DF3-4E1FB9805C22}"/>
              </a:ext>
            </a:extLst>
          </p:cNvPr>
          <p:cNvSpPr txBox="1"/>
          <p:nvPr/>
        </p:nvSpPr>
        <p:spPr bwMode="auto">
          <a:xfrm>
            <a:off x="5405057" y="3315649"/>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AMF</a:t>
            </a:r>
          </a:p>
        </p:txBody>
      </p:sp>
      <p:sp>
        <p:nvSpPr>
          <p:cNvPr id="244" name="TextBox 243">
            <a:extLst>
              <a:ext uri="{FF2B5EF4-FFF2-40B4-BE49-F238E27FC236}">
                <a16:creationId xmlns:a16="http://schemas.microsoft.com/office/drawing/2014/main" id="{C094AEDB-75B1-4AB2-A907-074E52D565E0}"/>
              </a:ext>
            </a:extLst>
          </p:cNvPr>
          <p:cNvSpPr txBox="1"/>
          <p:nvPr/>
        </p:nvSpPr>
        <p:spPr bwMode="auto">
          <a:xfrm>
            <a:off x="5928275" y="2730288"/>
            <a:ext cx="43186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7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7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d</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UDM</a:t>
            </a:r>
          </a:p>
        </p:txBody>
      </p:sp>
      <p:sp>
        <p:nvSpPr>
          <p:cNvPr id="245" name="TextBox 244">
            <a:extLst>
              <a:ext uri="{FF2B5EF4-FFF2-40B4-BE49-F238E27FC236}">
                <a16:creationId xmlns:a16="http://schemas.microsoft.com/office/drawing/2014/main" id="{E48F76F2-C55D-4301-8074-6C9170D1F410}"/>
              </a:ext>
            </a:extLst>
          </p:cNvPr>
          <p:cNvSpPr txBox="1"/>
          <p:nvPr/>
        </p:nvSpPr>
        <p:spPr bwMode="auto">
          <a:xfrm>
            <a:off x="7678899" y="2737705"/>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NRF</a:t>
            </a:r>
          </a:p>
        </p:txBody>
      </p:sp>
      <p:sp>
        <p:nvSpPr>
          <p:cNvPr id="246" name="TextBox 245">
            <a:extLst>
              <a:ext uri="{FF2B5EF4-FFF2-40B4-BE49-F238E27FC236}">
                <a16:creationId xmlns:a16="http://schemas.microsoft.com/office/drawing/2014/main" id="{65574DEE-5D40-4A48-8F7B-5199C514AAEF}"/>
              </a:ext>
            </a:extLst>
          </p:cNvPr>
          <p:cNvSpPr txBox="1"/>
          <p:nvPr/>
        </p:nvSpPr>
        <p:spPr bwMode="auto">
          <a:xfrm>
            <a:off x="8198890" y="3472744"/>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G</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UPF</a:t>
            </a:r>
          </a:p>
        </p:txBody>
      </p:sp>
      <p:sp>
        <p:nvSpPr>
          <p:cNvPr id="247" name="TextBox 246">
            <a:extLst>
              <a:ext uri="{FF2B5EF4-FFF2-40B4-BE49-F238E27FC236}">
                <a16:creationId xmlns:a16="http://schemas.microsoft.com/office/drawing/2014/main" id="{1FAA00D7-8F38-4492-99E6-C02D098F9C80}"/>
              </a:ext>
            </a:extLst>
          </p:cNvPr>
          <p:cNvSpPr txBox="1"/>
          <p:nvPr/>
        </p:nvSpPr>
        <p:spPr bwMode="auto">
          <a:xfrm>
            <a:off x="8198890" y="5282249"/>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G</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UPF</a:t>
            </a:r>
          </a:p>
        </p:txBody>
      </p:sp>
      <p:sp>
        <p:nvSpPr>
          <p:cNvPr id="248" name="TextBox 247">
            <a:extLst>
              <a:ext uri="{FF2B5EF4-FFF2-40B4-BE49-F238E27FC236}">
                <a16:creationId xmlns:a16="http://schemas.microsoft.com/office/drawing/2014/main" id="{D32846B1-377A-408A-B30F-73C03A89303E}"/>
              </a:ext>
            </a:extLst>
          </p:cNvPr>
          <p:cNvSpPr txBox="1"/>
          <p:nvPr/>
        </p:nvSpPr>
        <p:spPr bwMode="auto">
          <a:xfrm>
            <a:off x="8207749" y="4378181"/>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G</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UPF</a:t>
            </a:r>
          </a:p>
        </p:txBody>
      </p:sp>
      <p:sp>
        <p:nvSpPr>
          <p:cNvPr id="249" name="TextBox 248">
            <a:extLst>
              <a:ext uri="{FF2B5EF4-FFF2-40B4-BE49-F238E27FC236}">
                <a16:creationId xmlns:a16="http://schemas.microsoft.com/office/drawing/2014/main" id="{51E83D8A-EB46-43F1-93EB-F9DA9850DAA3}"/>
              </a:ext>
            </a:extLst>
          </p:cNvPr>
          <p:cNvSpPr txBox="1"/>
          <p:nvPr/>
        </p:nvSpPr>
        <p:spPr bwMode="auto">
          <a:xfrm>
            <a:off x="5869109" y="4216158"/>
            <a:ext cx="43186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7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7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d</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UDM</a:t>
            </a:r>
          </a:p>
        </p:txBody>
      </p:sp>
      <p:sp>
        <p:nvSpPr>
          <p:cNvPr id="254" name="TextBox 253">
            <a:extLst>
              <a:ext uri="{FF2B5EF4-FFF2-40B4-BE49-F238E27FC236}">
                <a16:creationId xmlns:a16="http://schemas.microsoft.com/office/drawing/2014/main" id="{A417C9F2-0FE0-4E0C-B6A7-2B340EAC5DBD}"/>
              </a:ext>
            </a:extLst>
          </p:cNvPr>
          <p:cNvSpPr txBox="1"/>
          <p:nvPr/>
        </p:nvSpPr>
        <p:spPr bwMode="auto">
          <a:xfrm>
            <a:off x="7500639" y="4217036"/>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SMF</a:t>
            </a:r>
          </a:p>
        </p:txBody>
      </p:sp>
      <p:cxnSp>
        <p:nvCxnSpPr>
          <p:cNvPr id="256" name="Straight Connector 169">
            <a:extLst>
              <a:ext uri="{FF2B5EF4-FFF2-40B4-BE49-F238E27FC236}">
                <a16:creationId xmlns:a16="http://schemas.microsoft.com/office/drawing/2014/main" id="{49BD021D-3B0A-433F-BC66-162420934862}"/>
              </a:ext>
            </a:extLst>
          </p:cNvPr>
          <p:cNvCxnSpPr>
            <a:cxnSpLocks/>
            <a:stCxn id="254" idx="3"/>
            <a:endCxn id="248" idx="1"/>
          </p:cNvCxnSpPr>
          <p:nvPr/>
        </p:nvCxnSpPr>
        <p:spPr bwMode="auto">
          <a:xfrm>
            <a:off x="7860639" y="4504783"/>
            <a:ext cx="347110" cy="161145"/>
          </a:xfrm>
          <a:prstGeom prst="bentConnector3">
            <a:avLst>
              <a:gd name="adj1" fmla="val 50000"/>
            </a:avLst>
          </a:prstGeom>
          <a:solidFill>
            <a:schemeClr val="accent1"/>
          </a:solidFill>
          <a:ln w="12700" cap="flat" cmpd="sng" algn="ctr">
            <a:solidFill>
              <a:schemeClr val="tx1"/>
            </a:solidFill>
            <a:prstDash val="dash"/>
            <a:round/>
            <a:headEnd type="none" w="med" len="med"/>
            <a:tailEnd type="none" w="med" len="med"/>
          </a:ln>
          <a:effectLst/>
        </p:spPr>
      </p:cxnSp>
      <p:sp>
        <p:nvSpPr>
          <p:cNvPr id="257" name="TextBox 256">
            <a:extLst>
              <a:ext uri="{FF2B5EF4-FFF2-40B4-BE49-F238E27FC236}">
                <a16:creationId xmlns:a16="http://schemas.microsoft.com/office/drawing/2014/main" id="{D3249AB1-BCE6-4023-95A3-70D3D7D0E10C}"/>
              </a:ext>
            </a:extLst>
          </p:cNvPr>
          <p:cNvSpPr txBox="1"/>
          <p:nvPr/>
        </p:nvSpPr>
        <p:spPr bwMode="auto">
          <a:xfrm>
            <a:off x="6581441" y="4902618"/>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NRF</a:t>
            </a:r>
          </a:p>
        </p:txBody>
      </p:sp>
      <p:sp>
        <p:nvSpPr>
          <p:cNvPr id="258" name="TextBox 257">
            <a:extLst>
              <a:ext uri="{FF2B5EF4-FFF2-40B4-BE49-F238E27FC236}">
                <a16:creationId xmlns:a16="http://schemas.microsoft.com/office/drawing/2014/main" id="{2E376BE7-D1C7-4108-8FE7-742D8BCF152B}"/>
              </a:ext>
            </a:extLst>
          </p:cNvPr>
          <p:cNvSpPr txBox="1"/>
          <p:nvPr/>
        </p:nvSpPr>
        <p:spPr bwMode="auto">
          <a:xfrm>
            <a:off x="7493461" y="5147082"/>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SMF</a:t>
            </a:r>
          </a:p>
        </p:txBody>
      </p:sp>
      <p:pic>
        <p:nvPicPr>
          <p:cNvPr id="264" name="Graphic 263">
            <a:extLst>
              <a:ext uri="{FF2B5EF4-FFF2-40B4-BE49-F238E27FC236}">
                <a16:creationId xmlns:a16="http://schemas.microsoft.com/office/drawing/2014/main" id="{A6EFB43D-9285-46A5-A617-EADE52C2D61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16107" y="4659464"/>
            <a:ext cx="419644" cy="587501"/>
          </a:xfrm>
          <a:prstGeom prst="rect">
            <a:avLst/>
          </a:prstGeom>
        </p:spPr>
      </p:pic>
      <p:grpSp>
        <p:nvGrpSpPr>
          <p:cNvPr id="279" name="Group 278">
            <a:extLst>
              <a:ext uri="{FF2B5EF4-FFF2-40B4-BE49-F238E27FC236}">
                <a16:creationId xmlns:a16="http://schemas.microsoft.com/office/drawing/2014/main" id="{A7276C6E-F06F-4688-8847-D9FA9B9B3C61}"/>
              </a:ext>
            </a:extLst>
          </p:cNvPr>
          <p:cNvGrpSpPr/>
          <p:nvPr/>
        </p:nvGrpSpPr>
        <p:grpSpPr>
          <a:xfrm>
            <a:off x="2066992" y="4299254"/>
            <a:ext cx="419644" cy="587501"/>
            <a:chOff x="255550" y="4445955"/>
            <a:chExt cx="419644" cy="587501"/>
          </a:xfrm>
        </p:grpSpPr>
        <p:grpSp>
          <p:nvGrpSpPr>
            <p:cNvPr id="259" name="Group 258">
              <a:extLst>
                <a:ext uri="{FF2B5EF4-FFF2-40B4-BE49-F238E27FC236}">
                  <a16:creationId xmlns:a16="http://schemas.microsoft.com/office/drawing/2014/main" id="{DC04107E-6380-48A0-B658-AE6476A01136}"/>
                </a:ext>
              </a:extLst>
            </p:cNvPr>
            <p:cNvGrpSpPr>
              <a:grpSpLocks noChangeAspect="1"/>
            </p:cNvGrpSpPr>
            <p:nvPr/>
          </p:nvGrpSpPr>
          <p:grpSpPr>
            <a:xfrm>
              <a:off x="255550" y="4445955"/>
              <a:ext cx="419644" cy="587501"/>
              <a:chOff x="10129764" y="745508"/>
              <a:chExt cx="221963" cy="310748"/>
            </a:xfrm>
          </p:grpSpPr>
          <p:grpSp>
            <p:nvGrpSpPr>
              <p:cNvPr id="260" name="Group 259">
                <a:extLst>
                  <a:ext uri="{FF2B5EF4-FFF2-40B4-BE49-F238E27FC236}">
                    <a16:creationId xmlns:a16="http://schemas.microsoft.com/office/drawing/2014/main" id="{9D5D76D0-BA06-4982-84F1-9B5758771AAC}"/>
                  </a:ext>
                </a:extLst>
              </p:cNvPr>
              <p:cNvGrpSpPr>
                <a:grpSpLocks noChangeAspect="1"/>
              </p:cNvGrpSpPr>
              <p:nvPr/>
            </p:nvGrpSpPr>
            <p:grpSpPr>
              <a:xfrm>
                <a:off x="10129764" y="745508"/>
                <a:ext cx="221963" cy="310748"/>
                <a:chOff x="1373325" y="5272742"/>
                <a:chExt cx="428625" cy="600075"/>
              </a:xfrm>
            </p:grpSpPr>
            <p:sp>
              <p:nvSpPr>
                <p:cNvPr id="262" name="Rectangle 261">
                  <a:extLst>
                    <a:ext uri="{FF2B5EF4-FFF2-40B4-BE49-F238E27FC236}">
                      <a16:creationId xmlns:a16="http://schemas.microsoft.com/office/drawing/2014/main" id="{48A71C2F-92C1-4ABF-B547-85746F1BBDBA}"/>
                    </a:ext>
                  </a:extLst>
                </p:cNvPr>
                <p:cNvSpPr/>
                <p:nvPr/>
              </p:nvSpPr>
              <p:spPr bwMode="auto">
                <a:xfrm>
                  <a:off x="1373325" y="5276465"/>
                  <a:ext cx="428625" cy="596352"/>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pic>
              <p:nvPicPr>
                <p:cNvPr id="263" name="Graphic 262">
                  <a:extLst>
                    <a:ext uri="{FF2B5EF4-FFF2-40B4-BE49-F238E27FC236}">
                      <a16:creationId xmlns:a16="http://schemas.microsoft.com/office/drawing/2014/main" id="{1E00C24B-DE2A-4459-92B9-D1B6A1695F2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3325" y="5272742"/>
                  <a:ext cx="428625" cy="600075"/>
                </a:xfrm>
                <a:prstGeom prst="rect">
                  <a:avLst/>
                </a:prstGeom>
              </p:spPr>
            </p:pic>
          </p:grpSp>
          <p:sp>
            <p:nvSpPr>
              <p:cNvPr id="261" name="TextBox 260">
                <a:extLst>
                  <a:ext uri="{FF2B5EF4-FFF2-40B4-BE49-F238E27FC236}">
                    <a16:creationId xmlns:a16="http://schemas.microsoft.com/office/drawing/2014/main" id="{826BECD0-0143-4A31-A74D-0480F2380004}"/>
                  </a:ext>
                </a:extLst>
              </p:cNvPr>
              <p:cNvSpPr txBox="1"/>
              <p:nvPr/>
            </p:nvSpPr>
            <p:spPr bwMode="auto">
              <a:xfrm>
                <a:off x="10129764" y="760261"/>
                <a:ext cx="72768" cy="221018"/>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endParaRPr kumimoji="0" lang="en-US" sz="1200" b="1" i="0" u="none" strike="noStrike" kern="1200" cap="none" spc="0" normalizeH="0" baseline="0" noProof="0">
                  <a:ln>
                    <a:noFill/>
                  </a:ln>
                  <a:solidFill>
                    <a:srgbClr val="181818"/>
                  </a:solidFill>
                  <a:effectLst/>
                  <a:uLnTx/>
                  <a:uFillTx/>
                  <a:latin typeface="Ericsson Hilda"/>
                  <a:ea typeface="+mn-ea"/>
                  <a:cs typeface="+mn-cs"/>
                </a:endParaRPr>
              </a:p>
            </p:txBody>
          </p:sp>
        </p:grpSp>
        <p:sp>
          <p:nvSpPr>
            <p:cNvPr id="21" name="Text Box 804"/>
            <p:cNvSpPr txBox="1">
              <a:spLocks noChangeArrowheads="1"/>
            </p:cNvSpPr>
            <p:nvPr/>
          </p:nvSpPr>
          <p:spPr bwMode="auto">
            <a:xfrm>
              <a:off x="297866" y="4639158"/>
              <a:ext cx="329747" cy="226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700" b="0" i="0" u="none" strike="noStrike" kern="0" cap="none" spc="0" normalizeH="0" baseline="0" noProof="0">
                  <a:ln>
                    <a:noFill/>
                  </a:ln>
                  <a:solidFill>
                    <a:srgbClr val="FFC000"/>
                  </a:solidFill>
                  <a:effectLst/>
                  <a:uLnTx/>
                  <a:uFillTx/>
                  <a:latin typeface="+mn-lt"/>
                  <a:ea typeface="ＭＳ Ｐゴシック" pitchFamily="34" charset="-128"/>
                  <a:cs typeface="Arial" charset="0"/>
                </a:rPr>
                <a:t>Virtual Device #1</a:t>
              </a:r>
            </a:p>
          </p:txBody>
        </p:sp>
      </p:grpSp>
      <p:pic>
        <p:nvPicPr>
          <p:cNvPr id="272" name="Graphic 271">
            <a:extLst>
              <a:ext uri="{FF2B5EF4-FFF2-40B4-BE49-F238E27FC236}">
                <a16:creationId xmlns:a16="http://schemas.microsoft.com/office/drawing/2014/main" id="{08E6D611-EB97-4A7A-9F24-544C2F58E39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07079" y="3560522"/>
            <a:ext cx="419644" cy="587501"/>
          </a:xfrm>
          <a:prstGeom prst="rect">
            <a:avLst/>
          </a:prstGeom>
        </p:spPr>
      </p:pic>
      <p:grpSp>
        <p:nvGrpSpPr>
          <p:cNvPr id="280" name="Group 279">
            <a:extLst>
              <a:ext uri="{FF2B5EF4-FFF2-40B4-BE49-F238E27FC236}">
                <a16:creationId xmlns:a16="http://schemas.microsoft.com/office/drawing/2014/main" id="{1BFF4060-CCFC-4F49-826C-1537C6401E1A}"/>
              </a:ext>
            </a:extLst>
          </p:cNvPr>
          <p:cNvGrpSpPr/>
          <p:nvPr/>
        </p:nvGrpSpPr>
        <p:grpSpPr>
          <a:xfrm>
            <a:off x="2066394" y="4982494"/>
            <a:ext cx="419644" cy="587501"/>
            <a:chOff x="255550" y="4445955"/>
            <a:chExt cx="419644" cy="587501"/>
          </a:xfrm>
        </p:grpSpPr>
        <p:grpSp>
          <p:nvGrpSpPr>
            <p:cNvPr id="281" name="Group 280">
              <a:extLst>
                <a:ext uri="{FF2B5EF4-FFF2-40B4-BE49-F238E27FC236}">
                  <a16:creationId xmlns:a16="http://schemas.microsoft.com/office/drawing/2014/main" id="{2E2553E6-BDE9-4E25-B5E7-88278B633E29}"/>
                </a:ext>
              </a:extLst>
            </p:cNvPr>
            <p:cNvGrpSpPr>
              <a:grpSpLocks noChangeAspect="1"/>
            </p:cNvGrpSpPr>
            <p:nvPr/>
          </p:nvGrpSpPr>
          <p:grpSpPr>
            <a:xfrm>
              <a:off x="255550" y="4445955"/>
              <a:ext cx="419644" cy="587501"/>
              <a:chOff x="10129764" y="745508"/>
              <a:chExt cx="221963" cy="310748"/>
            </a:xfrm>
          </p:grpSpPr>
          <p:grpSp>
            <p:nvGrpSpPr>
              <p:cNvPr id="283" name="Group 282">
                <a:extLst>
                  <a:ext uri="{FF2B5EF4-FFF2-40B4-BE49-F238E27FC236}">
                    <a16:creationId xmlns:a16="http://schemas.microsoft.com/office/drawing/2014/main" id="{EC3BED04-DD09-411C-8D44-4737CA50CBFC}"/>
                  </a:ext>
                </a:extLst>
              </p:cNvPr>
              <p:cNvGrpSpPr>
                <a:grpSpLocks noChangeAspect="1"/>
              </p:cNvGrpSpPr>
              <p:nvPr/>
            </p:nvGrpSpPr>
            <p:grpSpPr>
              <a:xfrm>
                <a:off x="10129764" y="745508"/>
                <a:ext cx="221963" cy="310748"/>
                <a:chOff x="1373325" y="5272742"/>
                <a:chExt cx="428625" cy="600075"/>
              </a:xfrm>
            </p:grpSpPr>
            <p:sp>
              <p:nvSpPr>
                <p:cNvPr id="285" name="Rectangle 284">
                  <a:extLst>
                    <a:ext uri="{FF2B5EF4-FFF2-40B4-BE49-F238E27FC236}">
                      <a16:creationId xmlns:a16="http://schemas.microsoft.com/office/drawing/2014/main" id="{815DB2EC-E4E6-4C80-BB63-EF6B9130D3B3}"/>
                    </a:ext>
                  </a:extLst>
                </p:cNvPr>
                <p:cNvSpPr/>
                <p:nvPr/>
              </p:nvSpPr>
              <p:spPr bwMode="auto">
                <a:xfrm>
                  <a:off x="1373325" y="5276465"/>
                  <a:ext cx="428625" cy="596352"/>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pic>
              <p:nvPicPr>
                <p:cNvPr id="286" name="Graphic 285">
                  <a:extLst>
                    <a:ext uri="{FF2B5EF4-FFF2-40B4-BE49-F238E27FC236}">
                      <a16:creationId xmlns:a16="http://schemas.microsoft.com/office/drawing/2014/main" id="{B30151D5-6620-4C7A-8F44-E1A3FB88D38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73325" y="5272742"/>
                  <a:ext cx="428625" cy="600075"/>
                </a:xfrm>
                <a:prstGeom prst="rect">
                  <a:avLst/>
                </a:prstGeom>
              </p:spPr>
            </p:pic>
          </p:grpSp>
          <p:sp>
            <p:nvSpPr>
              <p:cNvPr id="284" name="TextBox 283">
                <a:extLst>
                  <a:ext uri="{FF2B5EF4-FFF2-40B4-BE49-F238E27FC236}">
                    <a16:creationId xmlns:a16="http://schemas.microsoft.com/office/drawing/2014/main" id="{21F442E3-8D5A-4E70-B171-33667B3992D0}"/>
                  </a:ext>
                </a:extLst>
              </p:cNvPr>
              <p:cNvSpPr txBox="1"/>
              <p:nvPr/>
            </p:nvSpPr>
            <p:spPr bwMode="auto">
              <a:xfrm>
                <a:off x="10129764" y="760261"/>
                <a:ext cx="72768" cy="221018"/>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endParaRPr kumimoji="0" lang="en-US" sz="1200" b="1" i="0" u="none" strike="noStrike" kern="1200" cap="none" spc="0" normalizeH="0" baseline="0" noProof="0">
                  <a:ln>
                    <a:noFill/>
                  </a:ln>
                  <a:solidFill>
                    <a:srgbClr val="181818"/>
                  </a:solidFill>
                  <a:effectLst/>
                  <a:uLnTx/>
                  <a:uFillTx/>
                  <a:latin typeface="Ericsson Hilda"/>
                  <a:ea typeface="+mn-ea"/>
                  <a:cs typeface="+mn-cs"/>
                </a:endParaRPr>
              </a:p>
            </p:txBody>
          </p:sp>
        </p:grpSp>
        <p:sp>
          <p:nvSpPr>
            <p:cNvPr id="282" name="Text Box 804">
              <a:extLst>
                <a:ext uri="{FF2B5EF4-FFF2-40B4-BE49-F238E27FC236}">
                  <a16:creationId xmlns:a16="http://schemas.microsoft.com/office/drawing/2014/main" id="{9549D0C7-F0B7-474E-80A6-E00AE1966D1B}"/>
                </a:ext>
              </a:extLst>
            </p:cNvPr>
            <p:cNvSpPr txBox="1">
              <a:spLocks noChangeArrowheads="1"/>
            </p:cNvSpPr>
            <p:nvPr/>
          </p:nvSpPr>
          <p:spPr bwMode="auto">
            <a:xfrm>
              <a:off x="297866" y="4639158"/>
              <a:ext cx="329747" cy="226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700" b="0" i="0" u="none" strike="noStrike" kern="0" cap="none" spc="0" normalizeH="0" baseline="0" noProof="0">
                  <a:ln>
                    <a:noFill/>
                  </a:ln>
                  <a:solidFill>
                    <a:srgbClr val="00A9D4"/>
                  </a:solidFill>
                  <a:effectLst/>
                  <a:uLnTx/>
                  <a:uFillTx/>
                  <a:latin typeface="+mn-lt"/>
                  <a:ea typeface="ＭＳ Ｐゴシック" pitchFamily="34" charset="-128"/>
                  <a:cs typeface="Arial" charset="0"/>
                </a:rPr>
                <a:t>Virtual Device #2</a:t>
              </a:r>
            </a:p>
          </p:txBody>
        </p:sp>
      </p:grpSp>
      <p:sp>
        <p:nvSpPr>
          <p:cNvPr id="70" name="TextBox 69">
            <a:extLst>
              <a:ext uri="{FF2B5EF4-FFF2-40B4-BE49-F238E27FC236}">
                <a16:creationId xmlns:a16="http://schemas.microsoft.com/office/drawing/2014/main" id="{3D25D698-3E27-413B-9889-FD0322131679}"/>
              </a:ext>
            </a:extLst>
          </p:cNvPr>
          <p:cNvSpPr txBox="1"/>
          <p:nvPr/>
        </p:nvSpPr>
        <p:spPr bwMode="auto">
          <a:xfrm>
            <a:off x="6581441" y="1972346"/>
            <a:ext cx="43186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7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7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d</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UDM</a:t>
            </a:r>
          </a:p>
        </p:txBody>
      </p:sp>
      <p:sp>
        <p:nvSpPr>
          <p:cNvPr id="71" name="TextBox 70">
            <a:extLst>
              <a:ext uri="{FF2B5EF4-FFF2-40B4-BE49-F238E27FC236}">
                <a16:creationId xmlns:a16="http://schemas.microsoft.com/office/drawing/2014/main" id="{B5995E1F-60E1-431F-9153-C9E9944A3E87}"/>
              </a:ext>
            </a:extLst>
          </p:cNvPr>
          <p:cNvSpPr txBox="1"/>
          <p:nvPr/>
        </p:nvSpPr>
        <p:spPr bwMode="auto">
          <a:xfrm>
            <a:off x="6144205" y="1976101"/>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NRF</a:t>
            </a:r>
          </a:p>
        </p:txBody>
      </p:sp>
      <p:sp>
        <p:nvSpPr>
          <p:cNvPr id="72" name="TextBox 71">
            <a:extLst>
              <a:ext uri="{FF2B5EF4-FFF2-40B4-BE49-F238E27FC236}">
                <a16:creationId xmlns:a16="http://schemas.microsoft.com/office/drawing/2014/main" id="{46B717E8-D239-4F2E-8E30-98BCABB2E6BC}"/>
              </a:ext>
            </a:extLst>
          </p:cNvPr>
          <p:cNvSpPr txBox="1"/>
          <p:nvPr/>
        </p:nvSpPr>
        <p:spPr bwMode="auto">
          <a:xfrm>
            <a:off x="5657169" y="1982794"/>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NSSF</a:t>
            </a:r>
          </a:p>
        </p:txBody>
      </p:sp>
      <p:sp>
        <p:nvSpPr>
          <p:cNvPr id="74" name="AutoShape 10" descr="bpct-blend3">
            <a:extLst>
              <a:ext uri="{FF2B5EF4-FFF2-40B4-BE49-F238E27FC236}">
                <a16:creationId xmlns:a16="http://schemas.microsoft.com/office/drawing/2014/main" id="{9D710FB3-298F-4311-B277-BA672D9E6AFA}"/>
              </a:ext>
            </a:extLst>
          </p:cNvPr>
          <p:cNvSpPr>
            <a:spLocks noChangeAspect="1" noChangeArrowheads="1"/>
          </p:cNvSpPr>
          <p:nvPr/>
        </p:nvSpPr>
        <p:spPr bwMode="auto">
          <a:xfrm>
            <a:off x="8027791" y="869984"/>
            <a:ext cx="4009893" cy="1402403"/>
          </a:xfrm>
          <a:prstGeom prst="roundRect">
            <a:avLst>
              <a:gd name="adj" fmla="val 5958"/>
            </a:avLst>
          </a:prstGeom>
          <a:blipFill dpi="0" rotWithShape="0">
            <a:blip r:embed="rId9"/>
            <a:srcRect/>
            <a:stretch>
              <a:fillRect/>
            </a:stretch>
          </a:blipFill>
          <a:ln>
            <a:noFill/>
          </a:ln>
          <a:extLst>
            <a:ext uri="{91240B29-F687-4F45-9708-019B960494DF}">
              <a14:hiddenLine xmlns:a14="http://schemas.microsoft.com/office/drawing/2010/main" w="12700" algn="ctr">
                <a:solidFill>
                  <a:srgbClr val="000000"/>
                </a:solidFill>
                <a:round/>
                <a:headEnd/>
                <a:tailEnd/>
              </a14:hiddenLine>
            </a:ext>
          </a:extLst>
        </p:spPr>
        <p:txBody>
          <a:bodyPr wrap="square" lIns="18000" tIns="18000" rIns="18000" bIns="18000" anchor="ct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50000"/>
              </a:spcBef>
              <a:spcAft>
                <a:spcPct val="0"/>
              </a:spcAft>
              <a:buClr>
                <a:srgbClr val="00B0F0"/>
              </a:buClr>
              <a:buSzTx/>
              <a:buFontTx/>
              <a:buNone/>
              <a:tabLst/>
              <a:defRPr/>
            </a:pPr>
            <a:r>
              <a:rPr kumimoji="0" lang="en-US" altLang="en-US" sz="1600" b="1" i="0" u="none" strike="noStrike" kern="1200" cap="none" spc="0" normalizeH="0" baseline="0" noProof="0">
                <a:ln>
                  <a:noFill/>
                </a:ln>
                <a:solidFill>
                  <a:srgbClr val="FFFFFF"/>
                </a:solidFill>
                <a:effectLst/>
                <a:uLnTx/>
                <a:uFillTx/>
                <a:latin typeface="Ericsson Hilda"/>
                <a:ea typeface="Segoe UI" panose="020B0502040204020203" pitchFamily="34" charset="0"/>
                <a:cs typeface="Segoe UI" panose="020B0502040204020203" pitchFamily="34" charset="0"/>
              </a:rPr>
              <a:t>1) Information about supported Network Slices per TA is built up exchanging info between RAN, AMF and NSSF</a:t>
            </a:r>
          </a:p>
        </p:txBody>
      </p:sp>
      <p:sp>
        <p:nvSpPr>
          <p:cNvPr id="78" name="Oval 33">
            <a:extLst>
              <a:ext uri="{FF2B5EF4-FFF2-40B4-BE49-F238E27FC236}">
                <a16:creationId xmlns:a16="http://schemas.microsoft.com/office/drawing/2014/main" id="{FECF8815-4201-4D82-95B1-F9FE5D62F405}"/>
              </a:ext>
            </a:extLst>
          </p:cNvPr>
          <p:cNvSpPr>
            <a:spLocks noChangeArrowheads="1"/>
          </p:cNvSpPr>
          <p:nvPr/>
        </p:nvSpPr>
        <p:spPr bwMode="auto">
          <a:xfrm>
            <a:off x="4967022" y="5039244"/>
            <a:ext cx="390525" cy="293688"/>
          </a:xfrm>
          <a:prstGeom prst="ellipse">
            <a:avLst/>
          </a:prstGeom>
          <a:solidFill>
            <a:srgbClr val="8F3F7B"/>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0" tIns="0" rIns="0" b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1400" b="1" i="0" u="none" strike="noStrike" kern="1200" cap="none" spc="0" normalizeH="0" baseline="0" noProof="0">
                <a:ln>
                  <a:noFill/>
                </a:ln>
                <a:solidFill>
                  <a:srgbClr val="FFFFFF"/>
                </a:solidFill>
                <a:effectLst/>
                <a:uLnTx/>
                <a:uFillTx/>
                <a:latin typeface="Ericsson Hilda"/>
                <a:ea typeface="+mn-ea"/>
                <a:cs typeface="+mn-cs"/>
              </a:rPr>
              <a:t>1</a:t>
            </a:r>
            <a:endParaRPr kumimoji="0" lang="en-US" altLang="en-US" sz="2000" b="1" i="0" u="none" strike="noStrike" kern="1200" cap="none" spc="0" normalizeH="0" baseline="0" noProof="0">
              <a:ln>
                <a:noFill/>
              </a:ln>
              <a:solidFill>
                <a:srgbClr val="FFFFFF"/>
              </a:solidFill>
              <a:effectLst/>
              <a:uLnTx/>
              <a:uFillTx/>
              <a:latin typeface="Ericsson Hilda"/>
              <a:ea typeface="+mn-ea"/>
              <a:cs typeface="+mn-cs"/>
            </a:endParaRPr>
          </a:p>
        </p:txBody>
      </p:sp>
      <p:sp>
        <p:nvSpPr>
          <p:cNvPr id="79" name="Oval 33">
            <a:extLst>
              <a:ext uri="{FF2B5EF4-FFF2-40B4-BE49-F238E27FC236}">
                <a16:creationId xmlns:a16="http://schemas.microsoft.com/office/drawing/2014/main" id="{237480B5-9140-4B10-871B-DC3BAA3DCE5B}"/>
              </a:ext>
            </a:extLst>
          </p:cNvPr>
          <p:cNvSpPr>
            <a:spLocks noChangeArrowheads="1"/>
          </p:cNvSpPr>
          <p:nvPr/>
        </p:nvSpPr>
        <p:spPr bwMode="auto">
          <a:xfrm>
            <a:off x="4965577" y="3559246"/>
            <a:ext cx="390525" cy="293688"/>
          </a:xfrm>
          <a:prstGeom prst="ellipse">
            <a:avLst/>
          </a:prstGeom>
          <a:solidFill>
            <a:srgbClr val="8F3F7B"/>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0" tIns="0" rIns="0" b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1400" b="1" i="0" u="none" strike="noStrike" kern="1200" cap="none" spc="0" normalizeH="0" baseline="0" noProof="0">
                <a:ln>
                  <a:noFill/>
                </a:ln>
                <a:solidFill>
                  <a:srgbClr val="FFFFFF"/>
                </a:solidFill>
                <a:effectLst/>
                <a:uLnTx/>
                <a:uFillTx/>
                <a:latin typeface="Ericsson Hilda"/>
                <a:ea typeface="+mn-ea"/>
                <a:cs typeface="+mn-cs"/>
              </a:rPr>
              <a:t>1</a:t>
            </a:r>
            <a:endParaRPr kumimoji="0" lang="en-US" altLang="en-US" sz="2000" b="1" i="0" u="none" strike="noStrike" kern="1200" cap="none" spc="0" normalizeH="0" baseline="0" noProof="0">
              <a:ln>
                <a:noFill/>
              </a:ln>
              <a:solidFill>
                <a:srgbClr val="FFFFFF"/>
              </a:solidFill>
              <a:effectLst/>
              <a:uLnTx/>
              <a:uFillTx/>
              <a:latin typeface="Ericsson Hilda"/>
              <a:ea typeface="+mn-ea"/>
              <a:cs typeface="+mn-cs"/>
            </a:endParaRPr>
          </a:p>
        </p:txBody>
      </p:sp>
      <p:sp>
        <p:nvSpPr>
          <p:cNvPr id="80" name="AutoShape 10" descr="bpct-blend3">
            <a:extLst>
              <a:ext uri="{FF2B5EF4-FFF2-40B4-BE49-F238E27FC236}">
                <a16:creationId xmlns:a16="http://schemas.microsoft.com/office/drawing/2014/main" id="{90B498BA-827C-487E-A4C8-C3EE98B2868B}"/>
              </a:ext>
            </a:extLst>
          </p:cNvPr>
          <p:cNvSpPr>
            <a:spLocks noChangeAspect="1" noChangeArrowheads="1"/>
          </p:cNvSpPr>
          <p:nvPr/>
        </p:nvSpPr>
        <p:spPr bwMode="auto">
          <a:xfrm>
            <a:off x="1361131" y="1369096"/>
            <a:ext cx="2782746" cy="1928092"/>
          </a:xfrm>
          <a:prstGeom prst="roundRect">
            <a:avLst>
              <a:gd name="adj" fmla="val 5958"/>
            </a:avLst>
          </a:prstGeom>
          <a:blipFill dpi="0" rotWithShape="0">
            <a:blip r:embed="rId9"/>
            <a:srcRect/>
            <a:stretch>
              <a:fillRect/>
            </a:stretch>
          </a:blipFill>
          <a:ln>
            <a:noFill/>
          </a:ln>
          <a:extLst>
            <a:ext uri="{91240B29-F687-4F45-9708-019B960494DF}">
              <a14:hiddenLine xmlns:a14="http://schemas.microsoft.com/office/drawing/2010/main" w="12700" algn="ctr">
                <a:solidFill>
                  <a:srgbClr val="000000"/>
                </a:solidFill>
                <a:round/>
                <a:headEnd/>
                <a:tailEnd/>
              </a14:hiddenLine>
            </a:ext>
          </a:extLst>
        </p:spPr>
        <p:txBody>
          <a:bodyPr wrap="square" lIns="18000" tIns="18000" rIns="18000" bIns="18000" anchor="ct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50000"/>
              </a:spcBef>
              <a:spcAft>
                <a:spcPct val="0"/>
              </a:spcAft>
              <a:buClr>
                <a:srgbClr val="00B0F0"/>
              </a:buClr>
              <a:buSzTx/>
              <a:buFontTx/>
              <a:buNone/>
              <a:tabLst/>
              <a:defRPr/>
            </a:pPr>
            <a:r>
              <a:rPr kumimoji="0" lang="en-US" altLang="en-US" sz="1600" b="1" i="0" u="none" strike="noStrike" kern="1200" cap="none" spc="0" normalizeH="0" baseline="0" noProof="0">
                <a:ln>
                  <a:noFill/>
                </a:ln>
                <a:solidFill>
                  <a:srgbClr val="FFFFFF"/>
                </a:solidFill>
                <a:effectLst/>
                <a:uLnTx/>
                <a:uFillTx/>
                <a:latin typeface="Ericsson Hilda"/>
                <a:ea typeface="Segoe UI" panose="020B0502040204020203" pitchFamily="34" charset="0"/>
                <a:cs typeface="Segoe UI" panose="020B0502040204020203" pitchFamily="34" charset="0"/>
              </a:rPr>
              <a:t>2b) AMF selection in RAN is  based on Network Slice Selection Assistance Information (NSSAI) and other information available to RAN like 5G-GUTI  from UE </a:t>
            </a:r>
          </a:p>
        </p:txBody>
      </p:sp>
      <p:sp>
        <p:nvSpPr>
          <p:cNvPr id="81" name="Oval 33">
            <a:extLst>
              <a:ext uri="{FF2B5EF4-FFF2-40B4-BE49-F238E27FC236}">
                <a16:creationId xmlns:a16="http://schemas.microsoft.com/office/drawing/2014/main" id="{9026DC91-881F-4D94-B580-80D3B4890E74}"/>
              </a:ext>
            </a:extLst>
          </p:cNvPr>
          <p:cNvSpPr>
            <a:spLocks noChangeArrowheads="1"/>
          </p:cNvSpPr>
          <p:nvPr/>
        </p:nvSpPr>
        <p:spPr bwMode="auto">
          <a:xfrm>
            <a:off x="4530458" y="5169465"/>
            <a:ext cx="390525" cy="293688"/>
          </a:xfrm>
          <a:prstGeom prst="ellipse">
            <a:avLst/>
          </a:prstGeom>
          <a:solidFill>
            <a:srgbClr val="8F3F7B"/>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0" tIns="0" rIns="0" b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1400" b="1" i="0" u="none" strike="noStrike" kern="1200" cap="none" spc="0" normalizeH="0" baseline="0" noProof="0">
                <a:ln>
                  <a:noFill/>
                </a:ln>
                <a:solidFill>
                  <a:srgbClr val="FFFFFF"/>
                </a:solidFill>
                <a:effectLst/>
                <a:uLnTx/>
                <a:uFillTx/>
                <a:latin typeface="Ericsson Hilda"/>
                <a:ea typeface="+mn-ea"/>
                <a:cs typeface="+mn-cs"/>
              </a:rPr>
              <a:t>2</a:t>
            </a:r>
            <a:endParaRPr kumimoji="0" lang="en-US" altLang="en-US" sz="2000" b="1" i="0" u="none" strike="noStrike" kern="1200" cap="none" spc="0" normalizeH="0" baseline="0" noProof="0">
              <a:ln>
                <a:noFill/>
              </a:ln>
              <a:solidFill>
                <a:srgbClr val="FFFFFF"/>
              </a:solidFill>
              <a:effectLst/>
              <a:uLnTx/>
              <a:uFillTx/>
              <a:latin typeface="Ericsson Hilda"/>
              <a:ea typeface="+mn-ea"/>
              <a:cs typeface="+mn-cs"/>
            </a:endParaRPr>
          </a:p>
        </p:txBody>
      </p:sp>
      <p:cxnSp>
        <p:nvCxnSpPr>
          <p:cNvPr id="82" name="Straight Arrow Connector 81">
            <a:extLst>
              <a:ext uri="{FF2B5EF4-FFF2-40B4-BE49-F238E27FC236}">
                <a16:creationId xmlns:a16="http://schemas.microsoft.com/office/drawing/2014/main" id="{496CD644-089A-4D4E-AE59-77BFA40BF24D}"/>
              </a:ext>
            </a:extLst>
          </p:cNvPr>
          <p:cNvCxnSpPr>
            <a:cxnSpLocks/>
          </p:cNvCxnSpPr>
          <p:nvPr/>
        </p:nvCxnSpPr>
        <p:spPr bwMode="auto">
          <a:xfrm flipV="1">
            <a:off x="3335751" y="5169246"/>
            <a:ext cx="1193002" cy="130"/>
          </a:xfrm>
          <a:prstGeom prst="straightConnector1">
            <a:avLst/>
          </a:prstGeom>
          <a:solidFill>
            <a:schemeClr val="accent1"/>
          </a:solidFill>
          <a:ln w="38100" cap="flat" cmpd="sng" algn="ctr">
            <a:solidFill>
              <a:srgbClr val="00285F"/>
            </a:solidFill>
            <a:prstDash val="solid"/>
            <a:round/>
            <a:headEnd type="none" w="med" len="med"/>
            <a:tailEnd type="triangle" w="med" len="med"/>
          </a:ln>
          <a:effectLst/>
        </p:spPr>
      </p:cxnSp>
      <p:sp>
        <p:nvSpPr>
          <p:cNvPr id="83" name="AutoShape 10" descr="bpct-blend3">
            <a:extLst>
              <a:ext uri="{FF2B5EF4-FFF2-40B4-BE49-F238E27FC236}">
                <a16:creationId xmlns:a16="http://schemas.microsoft.com/office/drawing/2014/main" id="{14D2F588-80F5-432A-9C09-86A9017D066E}"/>
              </a:ext>
            </a:extLst>
          </p:cNvPr>
          <p:cNvSpPr>
            <a:spLocks noChangeAspect="1" noChangeArrowheads="1"/>
          </p:cNvSpPr>
          <p:nvPr/>
        </p:nvSpPr>
        <p:spPr bwMode="auto">
          <a:xfrm>
            <a:off x="3108999" y="4255659"/>
            <a:ext cx="1432065" cy="689616"/>
          </a:xfrm>
          <a:prstGeom prst="roundRect">
            <a:avLst>
              <a:gd name="adj" fmla="val 5958"/>
            </a:avLst>
          </a:prstGeom>
          <a:blipFill dpi="0" rotWithShape="0">
            <a:blip r:embed="rId9"/>
            <a:srcRect/>
            <a:stretch>
              <a:fillRect/>
            </a:stretch>
          </a:blipFill>
          <a:ln>
            <a:noFill/>
          </a:ln>
          <a:extLst>
            <a:ext uri="{91240B29-F687-4F45-9708-019B960494DF}">
              <a14:hiddenLine xmlns:a14="http://schemas.microsoft.com/office/drawing/2010/main" w="12700" algn="ctr">
                <a:solidFill>
                  <a:srgbClr val="000000"/>
                </a:solidFill>
                <a:round/>
                <a:headEnd/>
                <a:tailEnd/>
              </a14:hiddenLine>
            </a:ext>
          </a:extLst>
        </p:spPr>
        <p:txBody>
          <a:bodyPr wrap="square" lIns="18000" tIns="18000" rIns="18000" bIns="18000" anchor="ct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Ericsson Hilda"/>
                <a:ea typeface="Segoe UI" panose="020B0502040204020203" pitchFamily="34" charset="0"/>
                <a:cs typeface="Segoe UI" panose="020B0502040204020203" pitchFamily="34" charset="0"/>
              </a:rPr>
              <a:t>2a) NS selection</a:t>
            </a:r>
            <a:br>
              <a:rPr kumimoji="0" lang="en-US" sz="1400" b="1" i="0" u="none" strike="noStrike" kern="1200" cap="none" spc="0" normalizeH="0" baseline="0" noProof="0">
                <a:ln>
                  <a:noFill/>
                </a:ln>
                <a:solidFill>
                  <a:srgbClr val="FFFFFF"/>
                </a:solidFill>
                <a:effectLst/>
                <a:uLnTx/>
                <a:uFillTx/>
                <a:latin typeface="Ericsson Hilda"/>
                <a:ea typeface="Segoe UI" panose="020B0502040204020203" pitchFamily="34" charset="0"/>
                <a:cs typeface="Segoe UI" panose="020B0502040204020203" pitchFamily="34" charset="0"/>
              </a:rPr>
            </a:br>
            <a:r>
              <a:rPr kumimoji="0" lang="en-US" sz="1400" b="1" i="0" u="none" strike="noStrike" kern="1200" cap="none" spc="0" normalizeH="0" baseline="0" noProof="0">
                <a:ln>
                  <a:noFill/>
                </a:ln>
                <a:solidFill>
                  <a:srgbClr val="FFFFFF"/>
                </a:solidFill>
                <a:effectLst/>
                <a:uLnTx/>
                <a:uFillTx/>
                <a:latin typeface="Ericsson Hilda"/>
                <a:ea typeface="Segoe UI" panose="020B0502040204020203" pitchFamily="34" charset="0"/>
                <a:cs typeface="Segoe UI" panose="020B0502040204020203" pitchFamily="34" charset="0"/>
              </a:rPr>
              <a:t>assistance</a:t>
            </a:r>
            <a:br>
              <a:rPr kumimoji="0" lang="en-US" sz="1400" b="1" i="0" u="none" strike="noStrike" kern="1200" cap="none" spc="0" normalizeH="0" baseline="0" noProof="0">
                <a:ln>
                  <a:noFill/>
                </a:ln>
                <a:solidFill>
                  <a:srgbClr val="FFFFFF"/>
                </a:solidFill>
                <a:effectLst/>
                <a:uLnTx/>
                <a:uFillTx/>
                <a:latin typeface="Ericsson Hilda"/>
                <a:ea typeface="Segoe UI" panose="020B0502040204020203" pitchFamily="34" charset="0"/>
                <a:cs typeface="Segoe UI" panose="020B0502040204020203" pitchFamily="34" charset="0"/>
              </a:rPr>
            </a:br>
            <a:r>
              <a:rPr kumimoji="0" lang="en-US" sz="1400" b="1" i="0" u="none" strike="noStrike" kern="1200" cap="none" spc="0" normalizeH="0" baseline="0" noProof="0">
                <a:ln>
                  <a:noFill/>
                </a:ln>
                <a:solidFill>
                  <a:srgbClr val="FFFFFF"/>
                </a:solidFill>
                <a:effectLst/>
                <a:uLnTx/>
                <a:uFillTx/>
                <a:latin typeface="Ericsson Hilda"/>
                <a:ea typeface="Segoe UI" panose="020B0502040204020203" pitchFamily="34" charset="0"/>
                <a:cs typeface="Segoe UI" panose="020B0502040204020203" pitchFamily="34" charset="0"/>
              </a:rPr>
              <a:t>Information </a:t>
            </a:r>
            <a:endParaRPr kumimoji="0" lang="en-US" sz="1400" b="0" i="0" u="none" strike="noStrike" kern="1200" cap="none" spc="0" normalizeH="0" baseline="0" noProof="0">
              <a:ln>
                <a:noFill/>
              </a:ln>
              <a:solidFill>
                <a:srgbClr val="FFFFFF"/>
              </a:solidFill>
              <a:effectLst/>
              <a:uLnTx/>
              <a:uFillTx/>
              <a:latin typeface="Ericsson Hilda"/>
              <a:ea typeface="Segoe UI" panose="020B0502040204020203" pitchFamily="34" charset="0"/>
              <a:cs typeface="Segoe UI" panose="020B0502040204020203" pitchFamily="34" charset="0"/>
            </a:endParaRPr>
          </a:p>
        </p:txBody>
      </p:sp>
      <p:sp>
        <p:nvSpPr>
          <p:cNvPr id="87" name="AutoShape 10" descr="bpct-blend3">
            <a:extLst>
              <a:ext uri="{FF2B5EF4-FFF2-40B4-BE49-F238E27FC236}">
                <a16:creationId xmlns:a16="http://schemas.microsoft.com/office/drawing/2014/main" id="{727717D1-C28C-4E58-AC09-2652E763DDC8}"/>
              </a:ext>
            </a:extLst>
          </p:cNvPr>
          <p:cNvSpPr>
            <a:spLocks noChangeAspect="1" noChangeArrowheads="1"/>
          </p:cNvSpPr>
          <p:nvPr/>
        </p:nvSpPr>
        <p:spPr bwMode="auto">
          <a:xfrm>
            <a:off x="8039524" y="5936295"/>
            <a:ext cx="3986950" cy="813145"/>
          </a:xfrm>
          <a:prstGeom prst="roundRect">
            <a:avLst>
              <a:gd name="adj" fmla="val 5958"/>
            </a:avLst>
          </a:prstGeom>
          <a:blipFill dpi="0" rotWithShape="0">
            <a:blip r:embed="rId9"/>
            <a:srcRect/>
            <a:stretch>
              <a:fillRect/>
            </a:stretch>
          </a:blipFill>
          <a:ln>
            <a:noFill/>
          </a:ln>
          <a:extLst>
            <a:ext uri="{91240B29-F687-4F45-9708-019B960494DF}">
              <a14:hiddenLine xmlns:a14="http://schemas.microsoft.com/office/drawing/2010/main" w="12700" algn="ctr">
                <a:solidFill>
                  <a:srgbClr val="000000"/>
                </a:solidFill>
                <a:round/>
                <a:headEnd/>
                <a:tailEnd/>
              </a14:hiddenLine>
            </a:ext>
          </a:extLst>
        </p:spPr>
        <p:txBody>
          <a:bodyPr wrap="square" lIns="18000" tIns="18000" rIns="18000" bIns="18000" anchor="ct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50000"/>
              </a:spcBef>
              <a:spcAft>
                <a:spcPct val="0"/>
              </a:spcAft>
              <a:buClr>
                <a:srgbClr val="00B0F0"/>
              </a:buClr>
              <a:buSzTx/>
              <a:buFontTx/>
              <a:buNone/>
              <a:tabLst/>
              <a:defRPr/>
            </a:pPr>
            <a:r>
              <a:rPr kumimoji="0" lang="en-US" altLang="en-US" sz="1600" b="1" i="0" u="none" strike="noStrike" kern="1200" cap="none" spc="0" normalizeH="0" baseline="0" noProof="0">
                <a:ln>
                  <a:noFill/>
                </a:ln>
                <a:solidFill>
                  <a:srgbClr val="FFFFFF"/>
                </a:solidFill>
                <a:effectLst/>
                <a:uLnTx/>
                <a:uFillTx/>
                <a:latin typeface="Ericsson Hilda"/>
                <a:ea typeface="Segoe UI" panose="020B0502040204020203" pitchFamily="34" charset="0"/>
                <a:cs typeface="Segoe UI" panose="020B0502040204020203" pitchFamily="34" charset="0"/>
              </a:rPr>
              <a:t>5) The SMF may select a UPF based on e.g. DNN, UE location, policies</a:t>
            </a:r>
          </a:p>
        </p:txBody>
      </p:sp>
      <p:sp>
        <p:nvSpPr>
          <p:cNvPr id="88" name="AutoShape 10" descr="bpct-blend3">
            <a:extLst>
              <a:ext uri="{FF2B5EF4-FFF2-40B4-BE49-F238E27FC236}">
                <a16:creationId xmlns:a16="http://schemas.microsoft.com/office/drawing/2014/main" id="{762CAE3C-AF45-49E1-A9CF-CA247B288FFB}"/>
              </a:ext>
            </a:extLst>
          </p:cNvPr>
          <p:cNvSpPr>
            <a:spLocks noChangeAspect="1" noChangeArrowheads="1"/>
          </p:cNvSpPr>
          <p:nvPr/>
        </p:nvSpPr>
        <p:spPr bwMode="auto">
          <a:xfrm>
            <a:off x="8027791" y="3952296"/>
            <a:ext cx="4013943" cy="1288979"/>
          </a:xfrm>
          <a:prstGeom prst="roundRect">
            <a:avLst>
              <a:gd name="adj" fmla="val 5958"/>
            </a:avLst>
          </a:prstGeom>
          <a:blipFill dpi="0" rotWithShape="0">
            <a:blip r:embed="rId9"/>
            <a:srcRect/>
            <a:stretch>
              <a:fillRect/>
            </a:stretch>
          </a:blipFill>
          <a:ln>
            <a:noFill/>
          </a:ln>
          <a:extLst>
            <a:ext uri="{91240B29-F687-4F45-9708-019B960494DF}">
              <a14:hiddenLine xmlns:a14="http://schemas.microsoft.com/office/drawing/2010/main" w="12700" algn="ctr">
                <a:solidFill>
                  <a:srgbClr val="000000"/>
                </a:solidFill>
                <a:round/>
                <a:headEnd/>
                <a:tailEnd/>
              </a14:hiddenLine>
            </a:ext>
          </a:extLst>
        </p:spPr>
        <p:txBody>
          <a:bodyPr wrap="square" lIns="18000" tIns="18000" rIns="18000" bIns="18000" anchor="ct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50000"/>
              </a:spcBef>
              <a:spcAft>
                <a:spcPct val="0"/>
              </a:spcAft>
              <a:buClr>
                <a:srgbClr val="00B0F0"/>
              </a:buClr>
              <a:buSzTx/>
              <a:buFontTx/>
              <a:buNone/>
              <a:tabLst/>
              <a:defRPr/>
            </a:pPr>
            <a:r>
              <a:rPr kumimoji="0" lang="en-US" altLang="en-US" sz="1600" b="1" i="0" u="none" strike="noStrike" kern="1200" cap="none" spc="0" normalizeH="0" baseline="0" noProof="0">
                <a:ln>
                  <a:noFill/>
                </a:ln>
                <a:solidFill>
                  <a:srgbClr val="FFFFFF"/>
                </a:solidFill>
                <a:effectLst/>
                <a:uLnTx/>
                <a:uFillTx/>
                <a:latin typeface="Ericsson Hilda"/>
                <a:ea typeface="Segoe UI" panose="020B0502040204020203" pitchFamily="34" charset="0"/>
                <a:cs typeface="Segoe UI" panose="020B0502040204020203" pitchFamily="34" charset="0"/>
              </a:rPr>
              <a:t>4) The AMF selects  the SMF taking into account, NS selection information, DNN, subscription data and/or other policies</a:t>
            </a:r>
          </a:p>
        </p:txBody>
      </p:sp>
      <p:sp>
        <p:nvSpPr>
          <p:cNvPr id="89" name="AutoShape 10" descr="bpct-blend3">
            <a:extLst>
              <a:ext uri="{FF2B5EF4-FFF2-40B4-BE49-F238E27FC236}">
                <a16:creationId xmlns:a16="http://schemas.microsoft.com/office/drawing/2014/main" id="{30EF89F5-DA6D-450E-AEE8-40E1A7B82A06}"/>
              </a:ext>
            </a:extLst>
          </p:cNvPr>
          <p:cNvSpPr>
            <a:spLocks noChangeAspect="1" noChangeArrowheads="1"/>
          </p:cNvSpPr>
          <p:nvPr/>
        </p:nvSpPr>
        <p:spPr bwMode="auto">
          <a:xfrm>
            <a:off x="8023741" y="2336288"/>
            <a:ext cx="4013943" cy="1546091"/>
          </a:xfrm>
          <a:prstGeom prst="roundRect">
            <a:avLst>
              <a:gd name="adj" fmla="val 5958"/>
            </a:avLst>
          </a:prstGeom>
          <a:blipFill dpi="0" rotWithShape="0">
            <a:blip r:embed="rId9"/>
            <a:srcRect/>
            <a:stretch>
              <a:fillRect/>
            </a:stretch>
          </a:blipFill>
          <a:ln>
            <a:noFill/>
          </a:ln>
          <a:extLst>
            <a:ext uri="{91240B29-F687-4F45-9708-019B960494DF}">
              <a14:hiddenLine xmlns:a14="http://schemas.microsoft.com/office/drawing/2010/main" w="12700" algn="ctr">
                <a:solidFill>
                  <a:srgbClr val="000000"/>
                </a:solidFill>
                <a:round/>
                <a:headEnd/>
                <a:tailEnd/>
              </a14:hiddenLine>
            </a:ext>
          </a:extLst>
        </p:spPr>
        <p:txBody>
          <a:bodyPr wrap="square" lIns="18000" tIns="18000" rIns="18000" bIns="18000" anchor="ct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50000"/>
              </a:spcBef>
              <a:spcAft>
                <a:spcPct val="0"/>
              </a:spcAft>
              <a:buClr>
                <a:srgbClr val="00B0F0"/>
              </a:buClr>
              <a:buSzTx/>
              <a:buFontTx/>
              <a:buNone/>
              <a:tabLst/>
              <a:defRPr/>
            </a:pPr>
            <a:r>
              <a:rPr kumimoji="0" lang="en-US" altLang="en-US" sz="1600" b="1" i="0" u="none" strike="noStrike" kern="1200" cap="none" spc="0" normalizeH="0" baseline="0" noProof="0">
                <a:ln>
                  <a:noFill/>
                </a:ln>
                <a:solidFill>
                  <a:srgbClr val="FFFFFF"/>
                </a:solidFill>
                <a:effectLst/>
                <a:uLnTx/>
                <a:uFillTx/>
                <a:latin typeface="Ericsson Hilda"/>
                <a:ea typeface="Segoe UI" panose="020B0502040204020203" pitchFamily="34" charset="0"/>
                <a:cs typeface="Segoe UI" panose="020B0502040204020203" pitchFamily="34" charset="0"/>
              </a:rPr>
              <a:t>3b) NSSF performs slice selection on request from AMF. The AMF can reroute to a different AMF if it does not serve the selected NSs. Selection is based e.g. on NSSAI, Subscription, Location and selection logic in NSSF</a:t>
            </a:r>
          </a:p>
        </p:txBody>
      </p:sp>
      <p:cxnSp>
        <p:nvCxnSpPr>
          <p:cNvPr id="92" name="Straight Arrow Connector 91">
            <a:extLst>
              <a:ext uri="{FF2B5EF4-FFF2-40B4-BE49-F238E27FC236}">
                <a16:creationId xmlns:a16="http://schemas.microsoft.com/office/drawing/2014/main" id="{4A537A17-1700-4906-802C-5984615FE4E2}"/>
              </a:ext>
            </a:extLst>
          </p:cNvPr>
          <p:cNvCxnSpPr>
            <a:cxnSpLocks/>
            <a:stCxn id="232" idx="0"/>
            <a:endCxn id="72" idx="2"/>
          </p:cNvCxnSpPr>
          <p:nvPr/>
        </p:nvCxnSpPr>
        <p:spPr bwMode="auto">
          <a:xfrm flipV="1">
            <a:off x="5683640" y="2558287"/>
            <a:ext cx="153529" cy="2328468"/>
          </a:xfrm>
          <a:prstGeom prst="straightConnector1">
            <a:avLst/>
          </a:prstGeom>
          <a:solidFill>
            <a:schemeClr val="accent1"/>
          </a:solidFill>
          <a:ln w="38100" cap="flat" cmpd="sng" algn="ctr">
            <a:solidFill>
              <a:srgbClr val="00285F"/>
            </a:solidFill>
            <a:prstDash val="solid"/>
            <a:round/>
            <a:headEnd type="none" w="med" len="lg"/>
            <a:tailEnd type="triangle" w="med" len="lg"/>
          </a:ln>
          <a:effectLst/>
        </p:spPr>
      </p:cxnSp>
      <p:sp>
        <p:nvSpPr>
          <p:cNvPr id="94" name="Oval 33">
            <a:extLst>
              <a:ext uri="{FF2B5EF4-FFF2-40B4-BE49-F238E27FC236}">
                <a16:creationId xmlns:a16="http://schemas.microsoft.com/office/drawing/2014/main" id="{A66A7136-1236-4DB9-8BA1-32FE12B98D2E}"/>
              </a:ext>
            </a:extLst>
          </p:cNvPr>
          <p:cNvSpPr>
            <a:spLocks noChangeArrowheads="1"/>
          </p:cNvSpPr>
          <p:nvPr/>
        </p:nvSpPr>
        <p:spPr bwMode="auto">
          <a:xfrm>
            <a:off x="5657169" y="5267008"/>
            <a:ext cx="390525" cy="293688"/>
          </a:xfrm>
          <a:prstGeom prst="ellipse">
            <a:avLst/>
          </a:prstGeom>
          <a:solidFill>
            <a:srgbClr val="8F3F7B"/>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0" tIns="0" rIns="0" b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1400" b="1" i="0" u="none" strike="noStrike" kern="1200" cap="none" spc="0" normalizeH="0" baseline="0" noProof="0">
                <a:ln>
                  <a:noFill/>
                </a:ln>
                <a:solidFill>
                  <a:srgbClr val="FFFFFF"/>
                </a:solidFill>
                <a:effectLst/>
                <a:uLnTx/>
                <a:uFillTx/>
                <a:latin typeface="Ericsson Hilda"/>
                <a:ea typeface="+mn-ea"/>
                <a:cs typeface="+mn-cs"/>
              </a:rPr>
              <a:t>4</a:t>
            </a:r>
            <a:endParaRPr kumimoji="0" lang="en-US" altLang="en-US" sz="2000" b="1" i="0" u="none" strike="noStrike" kern="1200" cap="none" spc="0" normalizeH="0" baseline="0" noProof="0">
              <a:ln>
                <a:noFill/>
              </a:ln>
              <a:solidFill>
                <a:srgbClr val="FFFFFF"/>
              </a:solidFill>
              <a:effectLst/>
              <a:uLnTx/>
              <a:uFillTx/>
              <a:latin typeface="Ericsson Hilda"/>
              <a:ea typeface="+mn-ea"/>
              <a:cs typeface="+mn-cs"/>
            </a:endParaRPr>
          </a:p>
        </p:txBody>
      </p:sp>
      <p:sp>
        <p:nvSpPr>
          <p:cNvPr id="95" name="Oval 33">
            <a:extLst>
              <a:ext uri="{FF2B5EF4-FFF2-40B4-BE49-F238E27FC236}">
                <a16:creationId xmlns:a16="http://schemas.microsoft.com/office/drawing/2014/main" id="{CD21445F-05E3-479F-9E22-79A69CAB7692}"/>
              </a:ext>
            </a:extLst>
          </p:cNvPr>
          <p:cNvSpPr>
            <a:spLocks noChangeArrowheads="1"/>
          </p:cNvSpPr>
          <p:nvPr/>
        </p:nvSpPr>
        <p:spPr bwMode="auto">
          <a:xfrm>
            <a:off x="7576262" y="5487769"/>
            <a:ext cx="390525" cy="293688"/>
          </a:xfrm>
          <a:prstGeom prst="ellipse">
            <a:avLst/>
          </a:prstGeom>
          <a:solidFill>
            <a:srgbClr val="8F3F7B"/>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0" tIns="0" rIns="0" b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1400" b="1" i="0" u="none" strike="noStrike" kern="1200" cap="none" spc="0" normalizeH="0" baseline="0" noProof="0">
                <a:ln>
                  <a:noFill/>
                </a:ln>
                <a:solidFill>
                  <a:srgbClr val="FFFFFF"/>
                </a:solidFill>
                <a:effectLst/>
                <a:uLnTx/>
                <a:uFillTx/>
                <a:latin typeface="Ericsson Hilda"/>
                <a:ea typeface="+mn-ea"/>
                <a:cs typeface="+mn-cs"/>
              </a:rPr>
              <a:t>5</a:t>
            </a:r>
          </a:p>
        </p:txBody>
      </p:sp>
      <p:sp>
        <p:nvSpPr>
          <p:cNvPr id="96" name="AutoShape 10" descr="bpct-blend3">
            <a:extLst>
              <a:ext uri="{FF2B5EF4-FFF2-40B4-BE49-F238E27FC236}">
                <a16:creationId xmlns:a16="http://schemas.microsoft.com/office/drawing/2014/main" id="{F2479C7E-57CA-426E-8000-EECF533CC91B}"/>
              </a:ext>
            </a:extLst>
          </p:cNvPr>
          <p:cNvSpPr>
            <a:spLocks noChangeAspect="1" noChangeArrowheads="1"/>
          </p:cNvSpPr>
          <p:nvPr/>
        </p:nvSpPr>
        <p:spPr bwMode="auto">
          <a:xfrm>
            <a:off x="5039712" y="3953358"/>
            <a:ext cx="1380692" cy="689616"/>
          </a:xfrm>
          <a:prstGeom prst="roundRect">
            <a:avLst>
              <a:gd name="adj" fmla="val 5958"/>
            </a:avLst>
          </a:prstGeom>
          <a:blipFill dpi="0" rotWithShape="0">
            <a:blip r:embed="rId9"/>
            <a:srcRect/>
            <a:stretch>
              <a:fillRect/>
            </a:stretch>
          </a:blipFill>
          <a:ln>
            <a:noFill/>
          </a:ln>
          <a:extLst>
            <a:ext uri="{91240B29-F687-4F45-9708-019B960494DF}">
              <a14:hiddenLine xmlns:a14="http://schemas.microsoft.com/office/drawing/2010/main" w="12700" algn="ctr">
                <a:solidFill>
                  <a:srgbClr val="000000"/>
                </a:solidFill>
                <a:round/>
                <a:headEnd/>
                <a:tailEnd/>
              </a14:hiddenLine>
            </a:ext>
          </a:extLst>
        </p:spPr>
        <p:txBody>
          <a:bodyPr wrap="square" lIns="18000" tIns="18000" rIns="18000" bIns="18000" anchor="ct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Ericsson Hilda"/>
                <a:ea typeface="Segoe UI" panose="020B0502040204020203" pitchFamily="34" charset="0"/>
                <a:cs typeface="Segoe UI" panose="020B0502040204020203" pitchFamily="34" charset="0"/>
              </a:rPr>
              <a:t>3a) Slice Selection Request</a:t>
            </a:r>
            <a:endParaRPr kumimoji="0" lang="en-US" sz="1400" b="0" i="0" u="none" strike="noStrike" kern="1200" cap="none" spc="0" normalizeH="0" baseline="0" noProof="0">
              <a:ln>
                <a:noFill/>
              </a:ln>
              <a:solidFill>
                <a:srgbClr val="FFFFFF"/>
              </a:solidFill>
              <a:effectLst/>
              <a:uLnTx/>
              <a:uFillTx/>
              <a:latin typeface="Ericsson Hilda"/>
              <a:ea typeface="Segoe UI" panose="020B0502040204020203" pitchFamily="34" charset="0"/>
              <a:cs typeface="Segoe UI" panose="020B0502040204020203" pitchFamily="34" charset="0"/>
            </a:endParaRPr>
          </a:p>
        </p:txBody>
      </p:sp>
      <p:sp>
        <p:nvSpPr>
          <p:cNvPr id="97" name="Oval 33">
            <a:extLst>
              <a:ext uri="{FF2B5EF4-FFF2-40B4-BE49-F238E27FC236}">
                <a16:creationId xmlns:a16="http://schemas.microsoft.com/office/drawing/2014/main" id="{7DFBA8F6-B569-4BA7-91E9-73AE325B49D8}"/>
              </a:ext>
            </a:extLst>
          </p:cNvPr>
          <p:cNvSpPr>
            <a:spLocks noChangeArrowheads="1"/>
          </p:cNvSpPr>
          <p:nvPr/>
        </p:nvSpPr>
        <p:spPr bwMode="auto">
          <a:xfrm>
            <a:off x="5359228" y="2331494"/>
            <a:ext cx="390525" cy="293688"/>
          </a:xfrm>
          <a:prstGeom prst="ellipse">
            <a:avLst/>
          </a:prstGeom>
          <a:solidFill>
            <a:srgbClr val="8F3F7B"/>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0" tIns="0" rIns="0" b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altLang="en-US" sz="1400" b="1" i="0" u="none" strike="noStrike" kern="1200" cap="none" spc="0" normalizeH="0" baseline="0" noProof="0">
                <a:ln>
                  <a:noFill/>
                </a:ln>
                <a:solidFill>
                  <a:srgbClr val="FFFFFF"/>
                </a:solidFill>
                <a:effectLst/>
                <a:uLnTx/>
                <a:uFillTx/>
                <a:latin typeface="Ericsson Hilda"/>
                <a:ea typeface="+mn-ea"/>
                <a:cs typeface="+mn-cs"/>
              </a:rPr>
              <a:t>3b</a:t>
            </a:r>
            <a:endParaRPr kumimoji="0" lang="en-US" altLang="en-US" sz="2000" b="1" i="0" u="none" strike="noStrike" kern="1200" cap="none" spc="0" normalizeH="0" baseline="0" noProof="0">
              <a:ln>
                <a:noFill/>
              </a:ln>
              <a:solidFill>
                <a:srgbClr val="FFFFFF"/>
              </a:solidFill>
              <a:effectLst/>
              <a:uLnTx/>
              <a:uFillTx/>
              <a:latin typeface="Ericsson Hilda"/>
              <a:ea typeface="+mn-ea"/>
              <a:cs typeface="+mn-cs"/>
            </a:endParaRPr>
          </a:p>
        </p:txBody>
      </p:sp>
    </p:spTree>
    <p:extLst>
      <p:ext uri="{BB962C8B-B14F-4D97-AF65-F5344CB8AC3E}">
        <p14:creationId xmlns:p14="http://schemas.microsoft.com/office/powerpoint/2010/main" val="73241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8" grpId="0" animBg="1"/>
      <p:bldP spid="79" grpId="0" animBg="1"/>
      <p:bldP spid="80" grpId="0" animBg="1"/>
      <p:bldP spid="81" grpId="0" animBg="1"/>
      <p:bldP spid="83" grpId="0" animBg="1"/>
      <p:bldP spid="87" grpId="0" animBg="1"/>
      <p:bldP spid="88" grpId="0" animBg="1"/>
      <p:bldP spid="89" grpId="0" animBg="1"/>
      <p:bldP spid="94" grpId="0" animBg="1"/>
      <p:bldP spid="95" grpId="0" animBg="1"/>
      <p:bldP spid="96" grpId="0" animBg="1"/>
      <p:bldP spid="9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1D79C2A7-3ED9-4E78-84CC-35996912E4F0}"/>
              </a:ext>
            </a:extLst>
          </p:cNvPr>
          <p:cNvSpPr/>
          <p:nvPr/>
        </p:nvSpPr>
        <p:spPr bwMode="auto">
          <a:xfrm>
            <a:off x="5213082" y="1797737"/>
            <a:ext cx="2120506" cy="800749"/>
          </a:xfrm>
          <a:prstGeom prst="rect">
            <a:avLst/>
          </a:prstGeom>
          <a:solidFill>
            <a:schemeClr val="bg1">
              <a:lumMod val="75000"/>
            </a:schemeClr>
          </a:solidFill>
          <a:ln w="12700" cap="flat" cmpd="sng" algn="ctr">
            <a:noFill/>
            <a:prstDash val="solid"/>
            <a:round/>
            <a:headEnd type="none" w="med" len="med"/>
            <a:tailEnd type="none" w="med" len="med"/>
          </a:ln>
          <a:effectLst/>
        </p:spPr>
        <p:txBody>
          <a:bodyPr vert="horz" wrap="square" lIns="36000" tIns="18000" rIns="18000" bIns="18000" numCol="1" rtlCol="0" anchor="t" anchorCtr="0" compatLnSpc="1">
            <a:prstTxWarp prst="textNoShape">
              <a:avLst/>
            </a:prstTxWarp>
          </a:body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sv-SE" sz="1100" b="0" i="0" u="none" strike="noStrike" kern="0" cap="none" spc="0" normalizeH="0" baseline="0" noProof="0">
                <a:ln>
                  <a:noFill/>
                </a:ln>
                <a:effectLst/>
                <a:uLnTx/>
                <a:uFillTx/>
                <a:latin typeface="+mn-lt"/>
              </a:rPr>
              <a:t>NFs shared across nw slices </a:t>
            </a:r>
            <a:endParaRPr kumimoji="0" lang="en-US" sz="1100" b="0" i="0" u="none" strike="noStrike" kern="0" cap="none" spc="0" normalizeH="0" baseline="0" noProof="0">
              <a:ln>
                <a:noFill/>
              </a:ln>
              <a:effectLst/>
              <a:uLnTx/>
              <a:uFillTx/>
              <a:latin typeface="+mn-lt"/>
            </a:endParaRPr>
          </a:p>
        </p:txBody>
      </p:sp>
      <p:sp>
        <p:nvSpPr>
          <p:cNvPr id="2" name="Title 1"/>
          <p:cNvSpPr>
            <a:spLocks noGrp="1"/>
          </p:cNvSpPr>
          <p:nvPr>
            <p:ph type="title"/>
          </p:nvPr>
        </p:nvSpPr>
        <p:spPr>
          <a:xfrm>
            <a:off x="479424" y="476250"/>
            <a:ext cx="8353425" cy="1081088"/>
          </a:xfrm>
        </p:spPr>
        <p:txBody>
          <a:bodyPr>
            <a:normAutofit/>
          </a:bodyPr>
          <a:lstStyle/>
          <a:p>
            <a:r>
              <a:rPr lang="sv-SE"/>
              <a:t>Network Slice selection in 5GS</a:t>
            </a:r>
            <a:endParaRPr lang="es-ES_tradnl"/>
          </a:p>
        </p:txBody>
      </p:sp>
      <p:sp>
        <p:nvSpPr>
          <p:cNvPr id="3" name="Rectangle 2"/>
          <p:cNvSpPr/>
          <p:nvPr/>
        </p:nvSpPr>
        <p:spPr bwMode="auto">
          <a:xfrm>
            <a:off x="4261449" y="4123009"/>
            <a:ext cx="5003619" cy="897536"/>
          </a:xfrm>
          <a:prstGeom prst="rect">
            <a:avLst/>
          </a:prstGeom>
          <a:solidFill>
            <a:schemeClr val="bg1">
              <a:lumMod val="75000"/>
            </a:schemeClr>
          </a:solidFill>
          <a:ln w="12700" cap="flat" cmpd="sng" algn="ctr">
            <a:noFill/>
            <a:prstDash val="solid"/>
            <a:round/>
            <a:headEnd type="none" w="med" len="med"/>
            <a:tailEnd type="none" w="med" len="med"/>
          </a:ln>
          <a:effectLst/>
        </p:spPr>
        <p:txBody>
          <a:bodyPr vert="horz" wrap="square" lIns="36000" tIns="18000" rIns="18000" bIns="18000" numCol="1" rtlCol="0" anchor="t" anchorCtr="0" compatLnSpc="1">
            <a:prstTxWarp prst="textNoShape">
              <a:avLst/>
            </a:prstTxWarp>
          </a:body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sz="1100" b="0" i="0" u="none" strike="noStrike" kern="0" cap="none" spc="0" normalizeH="0" baseline="0" noProof="0">
                <a:ln>
                  <a:noFill/>
                </a:ln>
                <a:solidFill>
                  <a:schemeClr val="tx1"/>
                </a:solidFill>
                <a:effectLst/>
                <a:uLnTx/>
                <a:uFillTx/>
                <a:latin typeface="+mn-lt"/>
              </a:rPr>
              <a:t>NSI #1</a:t>
            </a:r>
          </a:p>
        </p:txBody>
      </p:sp>
      <p:sp>
        <p:nvSpPr>
          <p:cNvPr id="4" name="Rectangle 3"/>
          <p:cNvSpPr/>
          <p:nvPr/>
        </p:nvSpPr>
        <p:spPr bwMode="auto">
          <a:xfrm>
            <a:off x="4261450" y="5053522"/>
            <a:ext cx="5003618" cy="868495"/>
          </a:xfrm>
          <a:prstGeom prst="rect">
            <a:avLst/>
          </a:prstGeom>
          <a:solidFill>
            <a:schemeClr val="bg1">
              <a:lumMod val="75000"/>
            </a:schemeClr>
          </a:solidFill>
          <a:ln w="12700" cap="flat" cmpd="sng" algn="ctr">
            <a:noFill/>
            <a:prstDash val="solid"/>
            <a:round/>
            <a:headEnd type="none" w="med" len="med"/>
            <a:tailEnd type="none" w="med" len="med"/>
          </a:ln>
          <a:effectLst/>
        </p:spPr>
        <p:txBody>
          <a:bodyPr vert="horz" wrap="square" lIns="36000" tIns="18000" rIns="18000" bIns="18000" numCol="1" rtlCol="0" anchor="t" anchorCtr="0" compatLnSpc="1">
            <a:prstTxWarp prst="textNoShape">
              <a:avLst/>
            </a:prstTxWarp>
          </a:body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sz="1100" b="0" i="0" u="none" strike="noStrike" kern="0" cap="none" spc="0" normalizeH="0" baseline="0" noProof="0">
                <a:ln>
                  <a:noFill/>
                </a:ln>
                <a:solidFill>
                  <a:schemeClr val="tx1"/>
                </a:solidFill>
                <a:effectLst/>
                <a:uLnTx/>
                <a:uFillTx/>
                <a:latin typeface="+mn-lt"/>
              </a:rPr>
              <a:t>NSI #2</a:t>
            </a:r>
          </a:p>
        </p:txBody>
      </p:sp>
      <p:sp>
        <p:nvSpPr>
          <p:cNvPr id="6" name="Rectangle 5"/>
          <p:cNvSpPr/>
          <p:nvPr/>
        </p:nvSpPr>
        <p:spPr bwMode="auto">
          <a:xfrm>
            <a:off x="4261450" y="2660264"/>
            <a:ext cx="5003618" cy="1431346"/>
          </a:xfrm>
          <a:prstGeom prst="rect">
            <a:avLst/>
          </a:prstGeom>
          <a:solidFill>
            <a:schemeClr val="bg1">
              <a:lumMod val="75000"/>
            </a:schemeClr>
          </a:solidFill>
          <a:ln w="12700" cap="flat" cmpd="sng" algn="ctr">
            <a:noFill/>
            <a:prstDash val="solid"/>
            <a:round/>
            <a:headEnd type="none" w="med" len="med"/>
            <a:tailEnd type="none" w="med" len="med"/>
          </a:ln>
          <a:effectLst/>
        </p:spPr>
        <p:txBody>
          <a:bodyPr vert="horz" wrap="square" lIns="36000" tIns="18000" rIns="18000" bIns="18000" numCol="1" rtlCol="0" anchor="t" anchorCtr="0" compatLnSpc="1">
            <a:prstTxWarp prst="textNoShape">
              <a:avLst/>
            </a:prstTxWarp>
          </a:body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sz="1100" b="0" i="0" u="none" strike="noStrike" kern="0" cap="none" spc="0" normalizeH="0" baseline="0" noProof="0">
                <a:ln>
                  <a:noFill/>
                </a:ln>
                <a:effectLst/>
                <a:uLnTx/>
                <a:uFillTx/>
                <a:latin typeface="+mn-lt"/>
              </a:rPr>
              <a:t>NSI # 0</a:t>
            </a:r>
          </a:p>
        </p:txBody>
      </p:sp>
      <p:sp>
        <p:nvSpPr>
          <p:cNvPr id="8" name="Freeform 3"/>
          <p:cNvSpPr>
            <a:spLocks noChangeAspect="1"/>
          </p:cNvSpPr>
          <p:nvPr/>
        </p:nvSpPr>
        <p:spPr bwMode="auto">
          <a:xfrm>
            <a:off x="9891227" y="3677919"/>
            <a:ext cx="635817" cy="403476"/>
          </a:xfrm>
          <a:custGeom>
            <a:avLst/>
            <a:gdLst>
              <a:gd name="T0" fmla="*/ 2147483647 w 462"/>
              <a:gd name="T1" fmla="*/ 2147483647 h 293"/>
              <a:gd name="T2" fmla="*/ 2147483647 w 462"/>
              <a:gd name="T3" fmla="*/ 2147483647 h 293"/>
              <a:gd name="T4" fmla="*/ 2147483647 w 462"/>
              <a:gd name="T5" fmla="*/ 2147483647 h 293"/>
              <a:gd name="T6" fmla="*/ 2147483647 w 462"/>
              <a:gd name="T7" fmla="*/ 2147483647 h 293"/>
              <a:gd name="T8" fmla="*/ 2147483647 w 462"/>
              <a:gd name="T9" fmla="*/ 2147483647 h 293"/>
              <a:gd name="T10" fmla="*/ 2147483647 w 462"/>
              <a:gd name="T11" fmla="*/ 2147483647 h 293"/>
              <a:gd name="T12" fmla="*/ 2147483647 w 462"/>
              <a:gd name="T13" fmla="*/ 2147483647 h 293"/>
              <a:gd name="T14" fmla="*/ 2147483647 w 462"/>
              <a:gd name="T15" fmla="*/ 2147483647 h 293"/>
              <a:gd name="T16" fmla="*/ 2147483647 w 462"/>
              <a:gd name="T17" fmla="*/ 2147483647 h 293"/>
              <a:gd name="T18" fmla="*/ 2147483647 w 462"/>
              <a:gd name="T19" fmla="*/ 2147483647 h 293"/>
              <a:gd name="T20" fmla="*/ 2147483647 w 462"/>
              <a:gd name="T21" fmla="*/ 2147483647 h 293"/>
              <a:gd name="T22" fmla="*/ 2147483647 w 462"/>
              <a:gd name="T23" fmla="*/ 2147483647 h 293"/>
              <a:gd name="T24" fmla="*/ 2147483647 w 462"/>
              <a:gd name="T25" fmla="*/ 2147483647 h 293"/>
              <a:gd name="T26" fmla="*/ 2147483647 w 462"/>
              <a:gd name="T27" fmla="*/ 2147483647 h 293"/>
              <a:gd name="T28" fmla="*/ 2147483647 w 462"/>
              <a:gd name="T29" fmla="*/ 2147483647 h 293"/>
              <a:gd name="T30" fmla="*/ 2147483647 w 462"/>
              <a:gd name="T31" fmla="*/ 2147483647 h 293"/>
              <a:gd name="T32" fmla="*/ 2147483647 w 462"/>
              <a:gd name="T33" fmla="*/ 2147483647 h 293"/>
              <a:gd name="T34" fmla="*/ 2147483647 w 462"/>
              <a:gd name="T35" fmla="*/ 2147483647 h 293"/>
              <a:gd name="T36" fmla="*/ 2147483647 w 462"/>
              <a:gd name="T37" fmla="*/ 2147483647 h 293"/>
              <a:gd name="T38" fmla="*/ 2147483647 w 462"/>
              <a:gd name="T39" fmla="*/ 2147483647 h 293"/>
              <a:gd name="T40" fmla="*/ 2147483647 w 462"/>
              <a:gd name="T41" fmla="*/ 2147483647 h 293"/>
              <a:gd name="T42" fmla="*/ 2147483647 w 462"/>
              <a:gd name="T43" fmla="*/ 2147483647 h 293"/>
              <a:gd name="T44" fmla="*/ 2147483647 w 462"/>
              <a:gd name="T45" fmla="*/ 2147483647 h 293"/>
              <a:gd name="T46" fmla="*/ 2147483647 w 462"/>
              <a:gd name="T47" fmla="*/ 2147483647 h 293"/>
              <a:gd name="T48" fmla="*/ 2147483647 w 462"/>
              <a:gd name="T49" fmla="*/ 2147483647 h 293"/>
              <a:gd name="T50" fmla="*/ 2147483647 w 462"/>
              <a:gd name="T51" fmla="*/ 2147483647 h 293"/>
              <a:gd name="T52" fmla="*/ 2147483647 w 462"/>
              <a:gd name="T53" fmla="*/ 0 h 293"/>
              <a:gd name="T54" fmla="*/ 2147483647 w 462"/>
              <a:gd name="T55" fmla="*/ 2147483647 h 293"/>
              <a:gd name="T56" fmla="*/ 0 w 462"/>
              <a:gd name="T57" fmla="*/ 2147483647 h 293"/>
              <a:gd name="T58" fmla="*/ 2147483647 w 462"/>
              <a:gd name="T59" fmla="*/ 2147483647 h 293"/>
              <a:gd name="T60" fmla="*/ 2147483647 w 462"/>
              <a:gd name="T61" fmla="*/ 2147483647 h 293"/>
              <a:gd name="T62" fmla="*/ 2147483647 w 462"/>
              <a:gd name="T63" fmla="*/ 2147483647 h 293"/>
              <a:gd name="T64" fmla="*/ 2147483647 w 462"/>
              <a:gd name="T65" fmla="*/ 2147483647 h 29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62" h="293">
                <a:moveTo>
                  <a:pt x="435" y="148"/>
                </a:moveTo>
                <a:cubicBezTo>
                  <a:pt x="437" y="140"/>
                  <a:pt x="439" y="132"/>
                  <a:pt x="439" y="123"/>
                </a:cubicBezTo>
                <a:cubicBezTo>
                  <a:pt x="439" y="104"/>
                  <a:pt x="433" y="86"/>
                  <a:pt x="422" y="70"/>
                </a:cubicBezTo>
                <a:cubicBezTo>
                  <a:pt x="420" y="67"/>
                  <a:pt x="415" y="66"/>
                  <a:pt x="411" y="68"/>
                </a:cubicBezTo>
                <a:cubicBezTo>
                  <a:pt x="407" y="71"/>
                  <a:pt x="406" y="76"/>
                  <a:pt x="409" y="79"/>
                </a:cubicBezTo>
                <a:cubicBezTo>
                  <a:pt x="418" y="92"/>
                  <a:pt x="423" y="108"/>
                  <a:pt x="423" y="123"/>
                </a:cubicBezTo>
                <a:cubicBezTo>
                  <a:pt x="423" y="132"/>
                  <a:pt x="421" y="140"/>
                  <a:pt x="419" y="148"/>
                </a:cubicBezTo>
                <a:cubicBezTo>
                  <a:pt x="418" y="151"/>
                  <a:pt x="419" y="154"/>
                  <a:pt x="421" y="156"/>
                </a:cubicBezTo>
                <a:cubicBezTo>
                  <a:pt x="437" y="170"/>
                  <a:pt x="446" y="189"/>
                  <a:pt x="446" y="209"/>
                </a:cubicBezTo>
                <a:cubicBezTo>
                  <a:pt x="446" y="247"/>
                  <a:pt x="415" y="277"/>
                  <a:pt x="378" y="277"/>
                </a:cubicBezTo>
                <a:cubicBezTo>
                  <a:pt x="88" y="277"/>
                  <a:pt x="88" y="277"/>
                  <a:pt x="88" y="277"/>
                </a:cubicBezTo>
                <a:cubicBezTo>
                  <a:pt x="48" y="277"/>
                  <a:pt x="16" y="245"/>
                  <a:pt x="16" y="206"/>
                </a:cubicBezTo>
                <a:cubicBezTo>
                  <a:pt x="16" y="178"/>
                  <a:pt x="31" y="154"/>
                  <a:pt x="56" y="141"/>
                </a:cubicBezTo>
                <a:cubicBezTo>
                  <a:pt x="59" y="140"/>
                  <a:pt x="60" y="137"/>
                  <a:pt x="60" y="134"/>
                </a:cubicBezTo>
                <a:cubicBezTo>
                  <a:pt x="60" y="134"/>
                  <a:pt x="60" y="133"/>
                  <a:pt x="60" y="133"/>
                </a:cubicBezTo>
                <a:cubicBezTo>
                  <a:pt x="60" y="69"/>
                  <a:pt x="113" y="16"/>
                  <a:pt x="178" y="16"/>
                </a:cubicBezTo>
                <a:cubicBezTo>
                  <a:pt x="217" y="16"/>
                  <a:pt x="254" y="36"/>
                  <a:pt x="276" y="68"/>
                </a:cubicBezTo>
                <a:cubicBezTo>
                  <a:pt x="277" y="70"/>
                  <a:pt x="279" y="72"/>
                  <a:pt x="282" y="72"/>
                </a:cubicBezTo>
                <a:cubicBezTo>
                  <a:pt x="284" y="72"/>
                  <a:pt x="287" y="71"/>
                  <a:pt x="288" y="70"/>
                </a:cubicBezTo>
                <a:cubicBezTo>
                  <a:pt x="288" y="70"/>
                  <a:pt x="289" y="69"/>
                  <a:pt x="289" y="69"/>
                </a:cubicBezTo>
                <a:cubicBezTo>
                  <a:pt x="290" y="68"/>
                  <a:pt x="309" y="45"/>
                  <a:pt x="344" y="45"/>
                </a:cubicBezTo>
                <a:cubicBezTo>
                  <a:pt x="360" y="45"/>
                  <a:pt x="375" y="50"/>
                  <a:pt x="388" y="59"/>
                </a:cubicBezTo>
                <a:cubicBezTo>
                  <a:pt x="392" y="61"/>
                  <a:pt x="397" y="60"/>
                  <a:pt x="399" y="56"/>
                </a:cubicBezTo>
                <a:cubicBezTo>
                  <a:pt x="402" y="53"/>
                  <a:pt x="401" y="48"/>
                  <a:pt x="397" y="45"/>
                </a:cubicBezTo>
                <a:cubicBezTo>
                  <a:pt x="381" y="35"/>
                  <a:pt x="363" y="29"/>
                  <a:pt x="344" y="29"/>
                </a:cubicBezTo>
                <a:cubicBezTo>
                  <a:pt x="314" y="29"/>
                  <a:pt x="294" y="43"/>
                  <a:pt x="284" y="52"/>
                </a:cubicBezTo>
                <a:cubicBezTo>
                  <a:pt x="258" y="19"/>
                  <a:pt x="220" y="0"/>
                  <a:pt x="178" y="0"/>
                </a:cubicBezTo>
                <a:cubicBezTo>
                  <a:pt x="106" y="0"/>
                  <a:pt x="47" y="58"/>
                  <a:pt x="44" y="129"/>
                </a:cubicBezTo>
                <a:cubicBezTo>
                  <a:pt x="17" y="145"/>
                  <a:pt x="0" y="174"/>
                  <a:pt x="0" y="206"/>
                </a:cubicBezTo>
                <a:cubicBezTo>
                  <a:pt x="0" y="254"/>
                  <a:pt x="39" y="293"/>
                  <a:pt x="88" y="293"/>
                </a:cubicBezTo>
                <a:cubicBezTo>
                  <a:pt x="378" y="293"/>
                  <a:pt x="378" y="293"/>
                  <a:pt x="378" y="293"/>
                </a:cubicBezTo>
                <a:cubicBezTo>
                  <a:pt x="424" y="293"/>
                  <a:pt x="462" y="256"/>
                  <a:pt x="462" y="209"/>
                </a:cubicBezTo>
                <a:cubicBezTo>
                  <a:pt x="462" y="186"/>
                  <a:pt x="452" y="164"/>
                  <a:pt x="435" y="148"/>
                </a:cubicBezTo>
                <a:close/>
              </a:path>
            </a:pathLst>
          </a:custGeom>
          <a:solidFill>
            <a:srgbClr val="00285F"/>
          </a:solidFill>
          <a:ln w="9525" cap="flat" cmpd="sng" algn="ctr">
            <a:noFill/>
            <a:prstDash val="solid"/>
            <a:roun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285F"/>
              </a:solidFill>
              <a:effectLst/>
              <a:uLnTx/>
              <a:uFillTx/>
              <a:latin typeface="+mn-lt"/>
            </a:endParaRPr>
          </a:p>
        </p:txBody>
      </p:sp>
      <p:sp>
        <p:nvSpPr>
          <p:cNvPr id="9" name="Rectangle 44"/>
          <p:cNvSpPr>
            <a:spLocks noChangeArrowheads="1"/>
          </p:cNvSpPr>
          <p:nvPr/>
        </p:nvSpPr>
        <p:spPr bwMode="auto">
          <a:xfrm flipV="1">
            <a:off x="2699572" y="4493984"/>
            <a:ext cx="862203" cy="968263"/>
          </a:xfrm>
          <a:prstGeom prst="rect">
            <a:avLst/>
          </a:prstGeom>
          <a:solidFill>
            <a:schemeClr val="bg1">
              <a:lumMod val="85000"/>
            </a:schemeClr>
          </a:solidFill>
          <a:ln w="12700" algn="ctr">
            <a:noFill/>
            <a:miter lim="800000"/>
            <a:headEnd/>
            <a:tailEnd/>
          </a:ln>
        </p:spPr>
        <p:txBody>
          <a:bodyPr rot="10800000" wrap="square" lIns="18000" tIns="18000" rIns="18000" bIns="1800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800" b="1" i="0" u="none" strike="noStrike" kern="0" cap="none" spc="0" normalizeH="0" baseline="0" noProof="0">
                <a:ln>
                  <a:noFill/>
                </a:ln>
                <a:solidFill>
                  <a:srgbClr val="58585A"/>
                </a:solidFill>
                <a:effectLst/>
                <a:uLnTx/>
                <a:uFillTx/>
                <a:latin typeface="+mn-lt"/>
              </a:rPr>
              <a:t>Device #1</a:t>
            </a:r>
            <a:endParaRPr kumimoji="0" lang="sv-SE" sz="800" b="1" i="0" u="none" strike="sngStrike" kern="0" cap="none" spc="0" normalizeH="0" baseline="0" noProof="0">
              <a:ln>
                <a:noFill/>
              </a:ln>
              <a:solidFill>
                <a:srgbClr val="58585A"/>
              </a:solidFill>
              <a:effectLst/>
              <a:uLnTx/>
              <a:uFillTx/>
              <a:latin typeface="+mn-lt"/>
            </a:endParaRPr>
          </a:p>
        </p:txBody>
      </p:sp>
      <p:sp>
        <p:nvSpPr>
          <p:cNvPr id="13" name="Text Box 804"/>
          <p:cNvSpPr txBox="1">
            <a:spLocks noChangeArrowheads="1"/>
          </p:cNvSpPr>
          <p:nvPr/>
        </p:nvSpPr>
        <p:spPr bwMode="auto">
          <a:xfrm>
            <a:off x="2968234" y="4859858"/>
            <a:ext cx="329747" cy="226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800" b="0" i="0" u="none" strike="noStrike" kern="0" cap="none" spc="0" normalizeH="0" baseline="0" noProof="0">
                <a:ln>
                  <a:noFill/>
                </a:ln>
                <a:solidFill>
                  <a:srgbClr val="58585A"/>
                </a:solidFill>
                <a:effectLst/>
                <a:uLnTx/>
                <a:uFillTx/>
                <a:latin typeface="+mn-lt"/>
                <a:ea typeface="ＭＳ Ｐゴシック" pitchFamily="34" charset="-128"/>
                <a:cs typeface="Arial" charset="0"/>
              </a:rPr>
              <a:t>Device</a:t>
            </a:r>
          </a:p>
        </p:txBody>
      </p:sp>
      <p:sp>
        <p:nvSpPr>
          <p:cNvPr id="14" name="Rectangle 805"/>
          <p:cNvSpPr>
            <a:spLocks noChangeArrowheads="1"/>
          </p:cNvSpPr>
          <p:nvPr/>
        </p:nvSpPr>
        <p:spPr bwMode="auto">
          <a:xfrm>
            <a:off x="2947649" y="4588853"/>
            <a:ext cx="366049" cy="524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rIns="720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8585A"/>
              </a:solidFill>
              <a:effectLst/>
              <a:uLnTx/>
              <a:uFillTx/>
              <a:latin typeface="+mn-lt"/>
            </a:endParaRPr>
          </a:p>
        </p:txBody>
      </p:sp>
      <p:cxnSp>
        <p:nvCxnSpPr>
          <p:cNvPr id="16" name="Straight Connector 248"/>
          <p:cNvCxnSpPr>
            <a:cxnSpLocks noChangeShapeType="1"/>
            <a:stCxn id="21" idx="3"/>
            <a:endCxn id="264" idx="1"/>
          </p:cNvCxnSpPr>
          <p:nvPr/>
        </p:nvCxnSpPr>
        <p:spPr bwMode="auto">
          <a:xfrm>
            <a:off x="2439055" y="4605834"/>
            <a:ext cx="477052" cy="34738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17" name="Straight Connector 248"/>
          <p:cNvCxnSpPr>
            <a:cxnSpLocks noChangeShapeType="1"/>
            <a:stCxn id="286" idx="3"/>
            <a:endCxn id="264" idx="1"/>
          </p:cNvCxnSpPr>
          <p:nvPr/>
        </p:nvCxnSpPr>
        <p:spPr bwMode="auto">
          <a:xfrm flipV="1">
            <a:off x="2486038" y="4953215"/>
            <a:ext cx="430069" cy="32303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sp>
        <p:nvSpPr>
          <p:cNvPr id="19" name="AutoShape 802"/>
          <p:cNvSpPr>
            <a:spLocks noChangeArrowheads="1"/>
          </p:cNvSpPr>
          <p:nvPr/>
        </p:nvSpPr>
        <p:spPr bwMode="auto">
          <a:xfrm>
            <a:off x="2165501" y="3654971"/>
            <a:ext cx="352940" cy="368853"/>
          </a:xfrm>
          <a:prstGeom prst="roundRect">
            <a:avLst>
              <a:gd name="adj" fmla="val 9356"/>
            </a:avLst>
          </a:prstGeom>
          <a:solidFill>
            <a:schemeClr val="bg1"/>
          </a:solidFill>
          <a:ln w="12700" algn="ctr">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8585A"/>
              </a:solidFill>
              <a:effectLst/>
              <a:uLnTx/>
              <a:uFillTx/>
              <a:latin typeface="+mn-lt"/>
            </a:endParaRPr>
          </a:p>
        </p:txBody>
      </p:sp>
      <p:sp>
        <p:nvSpPr>
          <p:cNvPr id="20" name="Oval 803"/>
          <p:cNvSpPr>
            <a:spLocks noChangeArrowheads="1"/>
          </p:cNvSpPr>
          <p:nvPr/>
        </p:nvSpPr>
        <p:spPr bwMode="auto">
          <a:xfrm>
            <a:off x="2163484" y="3512871"/>
            <a:ext cx="354957" cy="357767"/>
          </a:xfrm>
          <a:prstGeom prst="ellipse">
            <a:avLst/>
          </a:prstGeom>
          <a:solidFill>
            <a:schemeClr val="bg1"/>
          </a:solidFill>
          <a:ln w="12700" algn="ctr">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8585A"/>
              </a:solidFill>
              <a:effectLst/>
              <a:uLnTx/>
              <a:uFillTx/>
              <a:latin typeface="+mn-lt"/>
            </a:endParaRPr>
          </a:p>
        </p:txBody>
      </p:sp>
      <p:sp>
        <p:nvSpPr>
          <p:cNvPr id="22" name="Rectangle 805"/>
          <p:cNvSpPr>
            <a:spLocks noChangeArrowheads="1"/>
          </p:cNvSpPr>
          <p:nvPr/>
        </p:nvSpPr>
        <p:spPr bwMode="auto">
          <a:xfrm>
            <a:off x="2158442" y="3505817"/>
            <a:ext cx="366049" cy="524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rIns="720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8585A"/>
              </a:solidFill>
              <a:effectLst/>
              <a:uLnTx/>
              <a:uFillTx/>
              <a:latin typeface="+mn-lt"/>
            </a:endParaRPr>
          </a:p>
        </p:txBody>
      </p:sp>
      <p:sp>
        <p:nvSpPr>
          <p:cNvPr id="30" name="Freeform 3"/>
          <p:cNvSpPr>
            <a:spLocks noChangeAspect="1"/>
          </p:cNvSpPr>
          <p:nvPr/>
        </p:nvSpPr>
        <p:spPr bwMode="auto">
          <a:xfrm>
            <a:off x="9895580" y="5457452"/>
            <a:ext cx="635817" cy="403476"/>
          </a:xfrm>
          <a:custGeom>
            <a:avLst/>
            <a:gdLst>
              <a:gd name="T0" fmla="*/ 2147483647 w 462"/>
              <a:gd name="T1" fmla="*/ 2147483647 h 293"/>
              <a:gd name="T2" fmla="*/ 2147483647 w 462"/>
              <a:gd name="T3" fmla="*/ 2147483647 h 293"/>
              <a:gd name="T4" fmla="*/ 2147483647 w 462"/>
              <a:gd name="T5" fmla="*/ 2147483647 h 293"/>
              <a:gd name="T6" fmla="*/ 2147483647 w 462"/>
              <a:gd name="T7" fmla="*/ 2147483647 h 293"/>
              <a:gd name="T8" fmla="*/ 2147483647 w 462"/>
              <a:gd name="T9" fmla="*/ 2147483647 h 293"/>
              <a:gd name="T10" fmla="*/ 2147483647 w 462"/>
              <a:gd name="T11" fmla="*/ 2147483647 h 293"/>
              <a:gd name="T12" fmla="*/ 2147483647 w 462"/>
              <a:gd name="T13" fmla="*/ 2147483647 h 293"/>
              <a:gd name="T14" fmla="*/ 2147483647 w 462"/>
              <a:gd name="T15" fmla="*/ 2147483647 h 293"/>
              <a:gd name="T16" fmla="*/ 2147483647 w 462"/>
              <a:gd name="T17" fmla="*/ 2147483647 h 293"/>
              <a:gd name="T18" fmla="*/ 2147483647 w 462"/>
              <a:gd name="T19" fmla="*/ 2147483647 h 293"/>
              <a:gd name="T20" fmla="*/ 2147483647 w 462"/>
              <a:gd name="T21" fmla="*/ 2147483647 h 293"/>
              <a:gd name="T22" fmla="*/ 2147483647 w 462"/>
              <a:gd name="T23" fmla="*/ 2147483647 h 293"/>
              <a:gd name="T24" fmla="*/ 2147483647 w 462"/>
              <a:gd name="T25" fmla="*/ 2147483647 h 293"/>
              <a:gd name="T26" fmla="*/ 2147483647 w 462"/>
              <a:gd name="T27" fmla="*/ 2147483647 h 293"/>
              <a:gd name="T28" fmla="*/ 2147483647 w 462"/>
              <a:gd name="T29" fmla="*/ 2147483647 h 293"/>
              <a:gd name="T30" fmla="*/ 2147483647 w 462"/>
              <a:gd name="T31" fmla="*/ 2147483647 h 293"/>
              <a:gd name="T32" fmla="*/ 2147483647 w 462"/>
              <a:gd name="T33" fmla="*/ 2147483647 h 293"/>
              <a:gd name="T34" fmla="*/ 2147483647 w 462"/>
              <a:gd name="T35" fmla="*/ 2147483647 h 293"/>
              <a:gd name="T36" fmla="*/ 2147483647 w 462"/>
              <a:gd name="T37" fmla="*/ 2147483647 h 293"/>
              <a:gd name="T38" fmla="*/ 2147483647 w 462"/>
              <a:gd name="T39" fmla="*/ 2147483647 h 293"/>
              <a:gd name="T40" fmla="*/ 2147483647 w 462"/>
              <a:gd name="T41" fmla="*/ 2147483647 h 293"/>
              <a:gd name="T42" fmla="*/ 2147483647 w 462"/>
              <a:gd name="T43" fmla="*/ 2147483647 h 293"/>
              <a:gd name="T44" fmla="*/ 2147483647 w 462"/>
              <a:gd name="T45" fmla="*/ 2147483647 h 293"/>
              <a:gd name="T46" fmla="*/ 2147483647 w 462"/>
              <a:gd name="T47" fmla="*/ 2147483647 h 293"/>
              <a:gd name="T48" fmla="*/ 2147483647 w 462"/>
              <a:gd name="T49" fmla="*/ 2147483647 h 293"/>
              <a:gd name="T50" fmla="*/ 2147483647 w 462"/>
              <a:gd name="T51" fmla="*/ 2147483647 h 293"/>
              <a:gd name="T52" fmla="*/ 2147483647 w 462"/>
              <a:gd name="T53" fmla="*/ 0 h 293"/>
              <a:gd name="T54" fmla="*/ 2147483647 w 462"/>
              <a:gd name="T55" fmla="*/ 2147483647 h 293"/>
              <a:gd name="T56" fmla="*/ 0 w 462"/>
              <a:gd name="T57" fmla="*/ 2147483647 h 293"/>
              <a:gd name="T58" fmla="*/ 2147483647 w 462"/>
              <a:gd name="T59" fmla="*/ 2147483647 h 293"/>
              <a:gd name="T60" fmla="*/ 2147483647 w 462"/>
              <a:gd name="T61" fmla="*/ 2147483647 h 293"/>
              <a:gd name="T62" fmla="*/ 2147483647 w 462"/>
              <a:gd name="T63" fmla="*/ 2147483647 h 293"/>
              <a:gd name="T64" fmla="*/ 2147483647 w 462"/>
              <a:gd name="T65" fmla="*/ 2147483647 h 29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62" h="293">
                <a:moveTo>
                  <a:pt x="435" y="148"/>
                </a:moveTo>
                <a:cubicBezTo>
                  <a:pt x="437" y="140"/>
                  <a:pt x="439" y="132"/>
                  <a:pt x="439" y="123"/>
                </a:cubicBezTo>
                <a:cubicBezTo>
                  <a:pt x="439" y="104"/>
                  <a:pt x="433" y="86"/>
                  <a:pt x="422" y="70"/>
                </a:cubicBezTo>
                <a:cubicBezTo>
                  <a:pt x="420" y="67"/>
                  <a:pt x="415" y="66"/>
                  <a:pt x="411" y="68"/>
                </a:cubicBezTo>
                <a:cubicBezTo>
                  <a:pt x="407" y="71"/>
                  <a:pt x="406" y="76"/>
                  <a:pt x="409" y="79"/>
                </a:cubicBezTo>
                <a:cubicBezTo>
                  <a:pt x="418" y="92"/>
                  <a:pt x="423" y="108"/>
                  <a:pt x="423" y="123"/>
                </a:cubicBezTo>
                <a:cubicBezTo>
                  <a:pt x="423" y="132"/>
                  <a:pt x="421" y="140"/>
                  <a:pt x="419" y="148"/>
                </a:cubicBezTo>
                <a:cubicBezTo>
                  <a:pt x="418" y="151"/>
                  <a:pt x="419" y="154"/>
                  <a:pt x="421" y="156"/>
                </a:cubicBezTo>
                <a:cubicBezTo>
                  <a:pt x="437" y="170"/>
                  <a:pt x="446" y="189"/>
                  <a:pt x="446" y="209"/>
                </a:cubicBezTo>
                <a:cubicBezTo>
                  <a:pt x="446" y="247"/>
                  <a:pt x="415" y="277"/>
                  <a:pt x="378" y="277"/>
                </a:cubicBezTo>
                <a:cubicBezTo>
                  <a:pt x="88" y="277"/>
                  <a:pt x="88" y="277"/>
                  <a:pt x="88" y="277"/>
                </a:cubicBezTo>
                <a:cubicBezTo>
                  <a:pt x="48" y="277"/>
                  <a:pt x="16" y="245"/>
                  <a:pt x="16" y="206"/>
                </a:cubicBezTo>
                <a:cubicBezTo>
                  <a:pt x="16" y="178"/>
                  <a:pt x="31" y="154"/>
                  <a:pt x="56" y="141"/>
                </a:cubicBezTo>
                <a:cubicBezTo>
                  <a:pt x="59" y="140"/>
                  <a:pt x="60" y="137"/>
                  <a:pt x="60" y="134"/>
                </a:cubicBezTo>
                <a:cubicBezTo>
                  <a:pt x="60" y="134"/>
                  <a:pt x="60" y="133"/>
                  <a:pt x="60" y="133"/>
                </a:cubicBezTo>
                <a:cubicBezTo>
                  <a:pt x="60" y="69"/>
                  <a:pt x="113" y="16"/>
                  <a:pt x="178" y="16"/>
                </a:cubicBezTo>
                <a:cubicBezTo>
                  <a:pt x="217" y="16"/>
                  <a:pt x="254" y="36"/>
                  <a:pt x="276" y="68"/>
                </a:cubicBezTo>
                <a:cubicBezTo>
                  <a:pt x="277" y="70"/>
                  <a:pt x="279" y="72"/>
                  <a:pt x="282" y="72"/>
                </a:cubicBezTo>
                <a:cubicBezTo>
                  <a:pt x="284" y="72"/>
                  <a:pt x="287" y="71"/>
                  <a:pt x="288" y="70"/>
                </a:cubicBezTo>
                <a:cubicBezTo>
                  <a:pt x="288" y="70"/>
                  <a:pt x="289" y="69"/>
                  <a:pt x="289" y="69"/>
                </a:cubicBezTo>
                <a:cubicBezTo>
                  <a:pt x="290" y="68"/>
                  <a:pt x="309" y="45"/>
                  <a:pt x="344" y="45"/>
                </a:cubicBezTo>
                <a:cubicBezTo>
                  <a:pt x="360" y="45"/>
                  <a:pt x="375" y="50"/>
                  <a:pt x="388" y="59"/>
                </a:cubicBezTo>
                <a:cubicBezTo>
                  <a:pt x="392" y="61"/>
                  <a:pt x="397" y="60"/>
                  <a:pt x="399" y="56"/>
                </a:cubicBezTo>
                <a:cubicBezTo>
                  <a:pt x="402" y="53"/>
                  <a:pt x="401" y="48"/>
                  <a:pt x="397" y="45"/>
                </a:cubicBezTo>
                <a:cubicBezTo>
                  <a:pt x="381" y="35"/>
                  <a:pt x="363" y="29"/>
                  <a:pt x="344" y="29"/>
                </a:cubicBezTo>
                <a:cubicBezTo>
                  <a:pt x="314" y="29"/>
                  <a:pt x="294" y="43"/>
                  <a:pt x="284" y="52"/>
                </a:cubicBezTo>
                <a:cubicBezTo>
                  <a:pt x="258" y="19"/>
                  <a:pt x="220" y="0"/>
                  <a:pt x="178" y="0"/>
                </a:cubicBezTo>
                <a:cubicBezTo>
                  <a:pt x="106" y="0"/>
                  <a:pt x="47" y="58"/>
                  <a:pt x="44" y="129"/>
                </a:cubicBezTo>
                <a:cubicBezTo>
                  <a:pt x="17" y="145"/>
                  <a:pt x="0" y="174"/>
                  <a:pt x="0" y="206"/>
                </a:cubicBezTo>
                <a:cubicBezTo>
                  <a:pt x="0" y="254"/>
                  <a:pt x="39" y="293"/>
                  <a:pt x="88" y="293"/>
                </a:cubicBezTo>
                <a:cubicBezTo>
                  <a:pt x="378" y="293"/>
                  <a:pt x="378" y="293"/>
                  <a:pt x="378" y="293"/>
                </a:cubicBezTo>
                <a:cubicBezTo>
                  <a:pt x="424" y="293"/>
                  <a:pt x="462" y="256"/>
                  <a:pt x="462" y="209"/>
                </a:cubicBezTo>
                <a:cubicBezTo>
                  <a:pt x="462" y="186"/>
                  <a:pt x="452" y="164"/>
                  <a:pt x="435" y="148"/>
                </a:cubicBezTo>
                <a:close/>
              </a:path>
            </a:pathLst>
          </a:custGeom>
          <a:solidFill>
            <a:srgbClr val="00A9D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8585A"/>
              </a:solidFill>
              <a:effectLst/>
              <a:uLnTx/>
              <a:uFillTx/>
              <a:latin typeface="+mn-lt"/>
            </a:endParaRPr>
          </a:p>
        </p:txBody>
      </p:sp>
      <p:cxnSp>
        <p:nvCxnSpPr>
          <p:cNvPr id="31" name="Straight Connector 248"/>
          <p:cNvCxnSpPr>
            <a:cxnSpLocks noChangeShapeType="1"/>
          </p:cNvCxnSpPr>
          <p:nvPr/>
        </p:nvCxnSpPr>
        <p:spPr bwMode="auto">
          <a:xfrm flipV="1">
            <a:off x="3326723" y="4853688"/>
            <a:ext cx="1162368" cy="9286"/>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Lst>
        </p:spPr>
      </p:cxnSp>
      <p:cxnSp>
        <p:nvCxnSpPr>
          <p:cNvPr id="32" name="Elbow Connector 21"/>
          <p:cNvCxnSpPr>
            <a:cxnSpLocks/>
          </p:cNvCxnSpPr>
          <p:nvPr/>
        </p:nvCxnSpPr>
        <p:spPr bwMode="auto">
          <a:xfrm flipV="1">
            <a:off x="4878628" y="3952252"/>
            <a:ext cx="5003618" cy="665489"/>
          </a:xfrm>
          <a:prstGeom prst="bentConnector3">
            <a:avLst>
              <a:gd name="adj1" fmla="val -103"/>
            </a:avLst>
          </a:prstGeom>
          <a:solidFill>
            <a:schemeClr val="accent1"/>
          </a:solidFill>
          <a:ln w="12700" cap="flat" cmpd="sng" algn="ctr">
            <a:solidFill>
              <a:schemeClr val="tx1"/>
            </a:solidFill>
            <a:prstDash val="solid"/>
            <a:round/>
            <a:headEnd type="none" w="med" len="med"/>
            <a:tailEnd type="none" w="med" len="med"/>
          </a:ln>
          <a:effectLst/>
        </p:spPr>
      </p:cxnSp>
      <p:cxnSp>
        <p:nvCxnSpPr>
          <p:cNvPr id="34" name="Straight Connector 248"/>
          <p:cNvCxnSpPr>
            <a:cxnSpLocks noChangeShapeType="1"/>
          </p:cNvCxnSpPr>
          <p:nvPr/>
        </p:nvCxnSpPr>
        <p:spPr bwMode="auto">
          <a:xfrm>
            <a:off x="3335751" y="5020543"/>
            <a:ext cx="1138933" cy="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Lst>
        </p:spPr>
      </p:cxnSp>
      <p:cxnSp>
        <p:nvCxnSpPr>
          <p:cNvPr id="35" name="Straight Connector 248"/>
          <p:cNvCxnSpPr>
            <a:cxnSpLocks noChangeShapeType="1"/>
          </p:cNvCxnSpPr>
          <p:nvPr/>
        </p:nvCxnSpPr>
        <p:spPr bwMode="auto">
          <a:xfrm>
            <a:off x="3335751" y="4902618"/>
            <a:ext cx="113893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Lst>
        </p:spPr>
      </p:cxnSp>
      <p:cxnSp>
        <p:nvCxnSpPr>
          <p:cNvPr id="45" name="Straight Connector 169"/>
          <p:cNvCxnSpPr>
            <a:cxnSpLocks/>
          </p:cNvCxnSpPr>
          <p:nvPr/>
        </p:nvCxnSpPr>
        <p:spPr bwMode="auto">
          <a:xfrm flipV="1">
            <a:off x="4922524" y="4840148"/>
            <a:ext cx="4987153" cy="1"/>
          </a:xfrm>
          <a:prstGeom prst="bentConnector3">
            <a:avLst>
              <a:gd name="adj1" fmla="val 50000"/>
            </a:avLst>
          </a:prstGeom>
          <a:solidFill>
            <a:schemeClr val="accent1"/>
          </a:solidFill>
          <a:ln w="12700" cap="flat" cmpd="sng" algn="ctr">
            <a:solidFill>
              <a:schemeClr val="tx1"/>
            </a:solidFill>
            <a:prstDash val="solid"/>
            <a:round/>
            <a:headEnd type="none" w="med" len="med"/>
            <a:tailEnd type="none" w="med" len="med"/>
          </a:ln>
          <a:effectLst/>
        </p:spPr>
      </p:cxnSp>
      <p:cxnSp>
        <p:nvCxnSpPr>
          <p:cNvPr id="46" name="Straight Connector 203"/>
          <p:cNvCxnSpPr>
            <a:cxnSpLocks noChangeShapeType="1"/>
            <a:stCxn id="249" idx="1"/>
            <a:endCxn id="232" idx="0"/>
          </p:cNvCxnSpPr>
          <p:nvPr/>
        </p:nvCxnSpPr>
        <p:spPr bwMode="auto">
          <a:xfrm rot="10800000" flipV="1">
            <a:off x="5683641" y="4503905"/>
            <a:ext cx="185469" cy="382850"/>
          </a:xfrm>
          <a:prstGeom prst="bentConnector2">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61" name="Straight Connector 203"/>
          <p:cNvCxnSpPr>
            <a:cxnSpLocks noChangeShapeType="1"/>
          </p:cNvCxnSpPr>
          <p:nvPr/>
        </p:nvCxnSpPr>
        <p:spPr bwMode="auto">
          <a:xfrm>
            <a:off x="6921462" y="3693892"/>
            <a:ext cx="1399473" cy="173436"/>
          </a:xfrm>
          <a:prstGeom prst="bentConnector3">
            <a:avLst>
              <a:gd name="adj1" fmla="val 50000"/>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68" name="Straight Connector 203"/>
          <p:cNvCxnSpPr>
            <a:cxnSpLocks noChangeShapeType="1"/>
          </p:cNvCxnSpPr>
          <p:nvPr/>
        </p:nvCxnSpPr>
        <p:spPr bwMode="auto">
          <a:xfrm rot="10800000" flipV="1">
            <a:off x="5625250" y="2889119"/>
            <a:ext cx="372770" cy="450545"/>
          </a:xfrm>
          <a:prstGeom prst="bentConnector2">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69" name="Straight Connector 169"/>
          <p:cNvCxnSpPr>
            <a:cxnSpLocks/>
          </p:cNvCxnSpPr>
          <p:nvPr/>
        </p:nvCxnSpPr>
        <p:spPr bwMode="auto">
          <a:xfrm rot="5400000" flipH="1" flipV="1">
            <a:off x="4662765" y="3887178"/>
            <a:ext cx="858240" cy="606745"/>
          </a:xfrm>
          <a:prstGeom prst="bentConnector2">
            <a:avLst/>
          </a:prstGeom>
          <a:solidFill>
            <a:schemeClr val="accent1"/>
          </a:solidFill>
          <a:ln w="12700" cap="flat" cmpd="sng" algn="ctr">
            <a:solidFill>
              <a:schemeClr val="tx1"/>
            </a:solidFill>
            <a:prstDash val="dash"/>
            <a:round/>
            <a:headEnd type="none" w="med" len="med"/>
            <a:tailEnd type="none" w="med" len="med"/>
          </a:ln>
          <a:effectLst/>
        </p:spPr>
      </p:cxnSp>
      <p:sp>
        <p:nvSpPr>
          <p:cNvPr id="76" name="Freeform 3"/>
          <p:cNvSpPr>
            <a:spLocks noChangeAspect="1"/>
          </p:cNvSpPr>
          <p:nvPr/>
        </p:nvSpPr>
        <p:spPr bwMode="auto">
          <a:xfrm>
            <a:off x="9888507" y="4517593"/>
            <a:ext cx="635817" cy="403476"/>
          </a:xfrm>
          <a:custGeom>
            <a:avLst/>
            <a:gdLst>
              <a:gd name="T0" fmla="*/ 2147483647 w 462"/>
              <a:gd name="T1" fmla="*/ 2147483647 h 293"/>
              <a:gd name="T2" fmla="*/ 2147483647 w 462"/>
              <a:gd name="T3" fmla="*/ 2147483647 h 293"/>
              <a:gd name="T4" fmla="*/ 2147483647 w 462"/>
              <a:gd name="T5" fmla="*/ 2147483647 h 293"/>
              <a:gd name="T6" fmla="*/ 2147483647 w 462"/>
              <a:gd name="T7" fmla="*/ 2147483647 h 293"/>
              <a:gd name="T8" fmla="*/ 2147483647 w 462"/>
              <a:gd name="T9" fmla="*/ 2147483647 h 293"/>
              <a:gd name="T10" fmla="*/ 2147483647 w 462"/>
              <a:gd name="T11" fmla="*/ 2147483647 h 293"/>
              <a:gd name="T12" fmla="*/ 2147483647 w 462"/>
              <a:gd name="T13" fmla="*/ 2147483647 h 293"/>
              <a:gd name="T14" fmla="*/ 2147483647 w 462"/>
              <a:gd name="T15" fmla="*/ 2147483647 h 293"/>
              <a:gd name="T16" fmla="*/ 2147483647 w 462"/>
              <a:gd name="T17" fmla="*/ 2147483647 h 293"/>
              <a:gd name="T18" fmla="*/ 2147483647 w 462"/>
              <a:gd name="T19" fmla="*/ 2147483647 h 293"/>
              <a:gd name="T20" fmla="*/ 2147483647 w 462"/>
              <a:gd name="T21" fmla="*/ 2147483647 h 293"/>
              <a:gd name="T22" fmla="*/ 2147483647 w 462"/>
              <a:gd name="T23" fmla="*/ 2147483647 h 293"/>
              <a:gd name="T24" fmla="*/ 2147483647 w 462"/>
              <a:gd name="T25" fmla="*/ 2147483647 h 293"/>
              <a:gd name="T26" fmla="*/ 2147483647 w 462"/>
              <a:gd name="T27" fmla="*/ 2147483647 h 293"/>
              <a:gd name="T28" fmla="*/ 2147483647 w 462"/>
              <a:gd name="T29" fmla="*/ 2147483647 h 293"/>
              <a:gd name="T30" fmla="*/ 2147483647 w 462"/>
              <a:gd name="T31" fmla="*/ 2147483647 h 293"/>
              <a:gd name="T32" fmla="*/ 2147483647 w 462"/>
              <a:gd name="T33" fmla="*/ 2147483647 h 293"/>
              <a:gd name="T34" fmla="*/ 2147483647 w 462"/>
              <a:gd name="T35" fmla="*/ 2147483647 h 293"/>
              <a:gd name="T36" fmla="*/ 2147483647 w 462"/>
              <a:gd name="T37" fmla="*/ 2147483647 h 293"/>
              <a:gd name="T38" fmla="*/ 2147483647 w 462"/>
              <a:gd name="T39" fmla="*/ 2147483647 h 293"/>
              <a:gd name="T40" fmla="*/ 2147483647 w 462"/>
              <a:gd name="T41" fmla="*/ 2147483647 h 293"/>
              <a:gd name="T42" fmla="*/ 2147483647 w 462"/>
              <a:gd name="T43" fmla="*/ 2147483647 h 293"/>
              <a:gd name="T44" fmla="*/ 2147483647 w 462"/>
              <a:gd name="T45" fmla="*/ 2147483647 h 293"/>
              <a:gd name="T46" fmla="*/ 2147483647 w 462"/>
              <a:gd name="T47" fmla="*/ 2147483647 h 293"/>
              <a:gd name="T48" fmla="*/ 2147483647 w 462"/>
              <a:gd name="T49" fmla="*/ 2147483647 h 293"/>
              <a:gd name="T50" fmla="*/ 2147483647 w 462"/>
              <a:gd name="T51" fmla="*/ 2147483647 h 293"/>
              <a:gd name="T52" fmla="*/ 2147483647 w 462"/>
              <a:gd name="T53" fmla="*/ 0 h 293"/>
              <a:gd name="T54" fmla="*/ 2147483647 w 462"/>
              <a:gd name="T55" fmla="*/ 2147483647 h 293"/>
              <a:gd name="T56" fmla="*/ 0 w 462"/>
              <a:gd name="T57" fmla="*/ 2147483647 h 293"/>
              <a:gd name="T58" fmla="*/ 2147483647 w 462"/>
              <a:gd name="T59" fmla="*/ 2147483647 h 293"/>
              <a:gd name="T60" fmla="*/ 2147483647 w 462"/>
              <a:gd name="T61" fmla="*/ 2147483647 h 293"/>
              <a:gd name="T62" fmla="*/ 2147483647 w 462"/>
              <a:gd name="T63" fmla="*/ 2147483647 h 293"/>
              <a:gd name="T64" fmla="*/ 2147483647 w 462"/>
              <a:gd name="T65" fmla="*/ 2147483647 h 29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62" h="293">
                <a:moveTo>
                  <a:pt x="435" y="148"/>
                </a:moveTo>
                <a:cubicBezTo>
                  <a:pt x="437" y="140"/>
                  <a:pt x="439" y="132"/>
                  <a:pt x="439" y="123"/>
                </a:cubicBezTo>
                <a:cubicBezTo>
                  <a:pt x="439" y="104"/>
                  <a:pt x="433" y="86"/>
                  <a:pt x="422" y="70"/>
                </a:cubicBezTo>
                <a:cubicBezTo>
                  <a:pt x="420" y="67"/>
                  <a:pt x="415" y="66"/>
                  <a:pt x="411" y="68"/>
                </a:cubicBezTo>
                <a:cubicBezTo>
                  <a:pt x="407" y="71"/>
                  <a:pt x="406" y="76"/>
                  <a:pt x="409" y="79"/>
                </a:cubicBezTo>
                <a:cubicBezTo>
                  <a:pt x="418" y="92"/>
                  <a:pt x="423" y="108"/>
                  <a:pt x="423" y="123"/>
                </a:cubicBezTo>
                <a:cubicBezTo>
                  <a:pt x="423" y="132"/>
                  <a:pt x="421" y="140"/>
                  <a:pt x="419" y="148"/>
                </a:cubicBezTo>
                <a:cubicBezTo>
                  <a:pt x="418" y="151"/>
                  <a:pt x="419" y="154"/>
                  <a:pt x="421" y="156"/>
                </a:cubicBezTo>
                <a:cubicBezTo>
                  <a:pt x="437" y="170"/>
                  <a:pt x="446" y="189"/>
                  <a:pt x="446" y="209"/>
                </a:cubicBezTo>
                <a:cubicBezTo>
                  <a:pt x="446" y="247"/>
                  <a:pt x="415" y="277"/>
                  <a:pt x="378" y="277"/>
                </a:cubicBezTo>
                <a:cubicBezTo>
                  <a:pt x="88" y="277"/>
                  <a:pt x="88" y="277"/>
                  <a:pt x="88" y="277"/>
                </a:cubicBezTo>
                <a:cubicBezTo>
                  <a:pt x="48" y="277"/>
                  <a:pt x="16" y="245"/>
                  <a:pt x="16" y="206"/>
                </a:cubicBezTo>
                <a:cubicBezTo>
                  <a:pt x="16" y="178"/>
                  <a:pt x="31" y="154"/>
                  <a:pt x="56" y="141"/>
                </a:cubicBezTo>
                <a:cubicBezTo>
                  <a:pt x="59" y="140"/>
                  <a:pt x="60" y="137"/>
                  <a:pt x="60" y="134"/>
                </a:cubicBezTo>
                <a:cubicBezTo>
                  <a:pt x="60" y="134"/>
                  <a:pt x="60" y="133"/>
                  <a:pt x="60" y="133"/>
                </a:cubicBezTo>
                <a:cubicBezTo>
                  <a:pt x="60" y="69"/>
                  <a:pt x="113" y="16"/>
                  <a:pt x="178" y="16"/>
                </a:cubicBezTo>
                <a:cubicBezTo>
                  <a:pt x="217" y="16"/>
                  <a:pt x="254" y="36"/>
                  <a:pt x="276" y="68"/>
                </a:cubicBezTo>
                <a:cubicBezTo>
                  <a:pt x="277" y="70"/>
                  <a:pt x="279" y="72"/>
                  <a:pt x="282" y="72"/>
                </a:cubicBezTo>
                <a:cubicBezTo>
                  <a:pt x="284" y="72"/>
                  <a:pt x="287" y="71"/>
                  <a:pt x="288" y="70"/>
                </a:cubicBezTo>
                <a:cubicBezTo>
                  <a:pt x="288" y="70"/>
                  <a:pt x="289" y="69"/>
                  <a:pt x="289" y="69"/>
                </a:cubicBezTo>
                <a:cubicBezTo>
                  <a:pt x="290" y="68"/>
                  <a:pt x="309" y="45"/>
                  <a:pt x="344" y="45"/>
                </a:cubicBezTo>
                <a:cubicBezTo>
                  <a:pt x="360" y="45"/>
                  <a:pt x="375" y="50"/>
                  <a:pt x="388" y="59"/>
                </a:cubicBezTo>
                <a:cubicBezTo>
                  <a:pt x="392" y="61"/>
                  <a:pt x="397" y="60"/>
                  <a:pt x="399" y="56"/>
                </a:cubicBezTo>
                <a:cubicBezTo>
                  <a:pt x="402" y="53"/>
                  <a:pt x="401" y="48"/>
                  <a:pt x="397" y="45"/>
                </a:cubicBezTo>
                <a:cubicBezTo>
                  <a:pt x="381" y="35"/>
                  <a:pt x="363" y="29"/>
                  <a:pt x="344" y="29"/>
                </a:cubicBezTo>
                <a:cubicBezTo>
                  <a:pt x="314" y="29"/>
                  <a:pt x="294" y="43"/>
                  <a:pt x="284" y="52"/>
                </a:cubicBezTo>
                <a:cubicBezTo>
                  <a:pt x="258" y="19"/>
                  <a:pt x="220" y="0"/>
                  <a:pt x="178" y="0"/>
                </a:cubicBezTo>
                <a:cubicBezTo>
                  <a:pt x="106" y="0"/>
                  <a:pt x="47" y="58"/>
                  <a:pt x="44" y="129"/>
                </a:cubicBezTo>
                <a:cubicBezTo>
                  <a:pt x="17" y="145"/>
                  <a:pt x="0" y="174"/>
                  <a:pt x="0" y="206"/>
                </a:cubicBezTo>
                <a:cubicBezTo>
                  <a:pt x="0" y="254"/>
                  <a:pt x="39" y="293"/>
                  <a:pt x="88" y="293"/>
                </a:cubicBezTo>
                <a:cubicBezTo>
                  <a:pt x="378" y="293"/>
                  <a:pt x="378" y="293"/>
                  <a:pt x="378" y="293"/>
                </a:cubicBezTo>
                <a:cubicBezTo>
                  <a:pt x="424" y="293"/>
                  <a:pt x="462" y="256"/>
                  <a:pt x="462" y="209"/>
                </a:cubicBezTo>
                <a:cubicBezTo>
                  <a:pt x="462" y="186"/>
                  <a:pt x="452" y="164"/>
                  <a:pt x="435" y="148"/>
                </a:cubicBezTo>
                <a:close/>
              </a:path>
            </a:pathLst>
          </a:custGeom>
          <a:solidFill>
            <a:srgbClr val="FFC000"/>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8585A"/>
              </a:solidFill>
              <a:effectLst/>
              <a:uLnTx/>
              <a:uFillTx/>
              <a:latin typeface="+mn-lt"/>
            </a:endParaRPr>
          </a:p>
        </p:txBody>
      </p:sp>
      <p:cxnSp>
        <p:nvCxnSpPr>
          <p:cNvPr id="77" name="Straight Connector 169"/>
          <p:cNvCxnSpPr>
            <a:cxnSpLocks/>
          </p:cNvCxnSpPr>
          <p:nvPr/>
        </p:nvCxnSpPr>
        <p:spPr bwMode="auto">
          <a:xfrm>
            <a:off x="4685374" y="5086612"/>
            <a:ext cx="5196872" cy="696562"/>
          </a:xfrm>
          <a:prstGeom prst="bentConnector3">
            <a:avLst>
              <a:gd name="adj1" fmla="val 147"/>
            </a:avLst>
          </a:prstGeom>
          <a:solidFill>
            <a:schemeClr val="accent1"/>
          </a:solidFill>
          <a:ln w="12700" cap="flat" cmpd="sng" algn="ctr">
            <a:solidFill>
              <a:schemeClr val="tx1"/>
            </a:solidFill>
            <a:prstDash val="solid"/>
            <a:round/>
            <a:headEnd type="none" w="med" len="med"/>
            <a:tailEnd type="none" w="med" len="med"/>
          </a:ln>
          <a:effectLst/>
        </p:spPr>
      </p:cxnSp>
      <p:cxnSp>
        <p:nvCxnSpPr>
          <p:cNvPr id="84" name="Straight Connector 169"/>
          <p:cNvCxnSpPr>
            <a:cxnSpLocks/>
            <a:endCxn id="247" idx="1"/>
          </p:cNvCxnSpPr>
          <p:nvPr/>
        </p:nvCxnSpPr>
        <p:spPr bwMode="auto">
          <a:xfrm>
            <a:off x="7869015" y="5530607"/>
            <a:ext cx="329875" cy="39389"/>
          </a:xfrm>
          <a:prstGeom prst="bentConnector3">
            <a:avLst>
              <a:gd name="adj1" fmla="val 50000"/>
            </a:avLst>
          </a:prstGeom>
          <a:solidFill>
            <a:schemeClr val="accent1"/>
          </a:solidFill>
          <a:ln w="12700" cap="flat" cmpd="sng" algn="ctr">
            <a:solidFill>
              <a:schemeClr val="tx1"/>
            </a:solidFill>
            <a:prstDash val="dash"/>
            <a:round/>
            <a:headEnd type="none" w="med" len="med"/>
            <a:tailEnd type="none" w="med" len="med"/>
          </a:ln>
          <a:effectLst/>
        </p:spPr>
      </p:cxnSp>
      <p:cxnSp>
        <p:nvCxnSpPr>
          <p:cNvPr id="85" name="Straight Connector 203"/>
          <p:cNvCxnSpPr>
            <a:cxnSpLocks noChangeShapeType="1"/>
            <a:stCxn id="232" idx="1"/>
          </p:cNvCxnSpPr>
          <p:nvPr/>
        </p:nvCxnSpPr>
        <p:spPr bwMode="auto">
          <a:xfrm rot="10800000">
            <a:off x="4922526" y="5024670"/>
            <a:ext cx="581114" cy="149832"/>
          </a:xfrm>
          <a:prstGeom prst="bentConnector3">
            <a:avLst>
              <a:gd name="adj1" fmla="val 36887"/>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sp>
        <p:nvSpPr>
          <p:cNvPr id="86" name="Rectangle 44"/>
          <p:cNvSpPr>
            <a:spLocks noChangeArrowheads="1"/>
          </p:cNvSpPr>
          <p:nvPr/>
        </p:nvSpPr>
        <p:spPr bwMode="auto">
          <a:xfrm flipV="1">
            <a:off x="2699572" y="3472744"/>
            <a:ext cx="862203" cy="839076"/>
          </a:xfrm>
          <a:prstGeom prst="rect">
            <a:avLst/>
          </a:prstGeom>
          <a:solidFill>
            <a:schemeClr val="bg1">
              <a:lumMod val="85000"/>
            </a:schemeClr>
          </a:solidFill>
          <a:ln w="12700" algn="ctr">
            <a:noFill/>
            <a:miter lim="800000"/>
            <a:headEnd/>
            <a:tailEnd/>
          </a:ln>
        </p:spPr>
        <p:txBody>
          <a:bodyPr rot="10800000" wrap="square" lIns="18000" tIns="18000" rIns="18000" bIns="1800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800" b="1" i="0" u="none" strike="noStrike" kern="0" cap="none" spc="0" normalizeH="0" baseline="0" noProof="0">
                <a:ln>
                  <a:noFill/>
                </a:ln>
                <a:solidFill>
                  <a:srgbClr val="58585A"/>
                </a:solidFill>
                <a:effectLst/>
                <a:uLnTx/>
                <a:uFillTx/>
                <a:latin typeface="+mn-lt"/>
              </a:rPr>
              <a:t>Device #0</a:t>
            </a:r>
          </a:p>
        </p:txBody>
      </p:sp>
      <p:sp>
        <p:nvSpPr>
          <p:cNvPr id="90" name="Text Box 804"/>
          <p:cNvSpPr txBox="1">
            <a:spLocks noChangeArrowheads="1"/>
          </p:cNvSpPr>
          <p:nvPr/>
        </p:nvSpPr>
        <p:spPr bwMode="auto">
          <a:xfrm>
            <a:off x="2950989" y="3770186"/>
            <a:ext cx="329747" cy="226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800" b="0" i="0" u="none" strike="noStrike" kern="0" cap="none" spc="0" normalizeH="0" baseline="0" noProof="0">
                <a:ln>
                  <a:noFill/>
                </a:ln>
                <a:solidFill>
                  <a:srgbClr val="58585A"/>
                </a:solidFill>
                <a:effectLst/>
                <a:uLnTx/>
                <a:uFillTx/>
                <a:latin typeface="+mn-lt"/>
                <a:ea typeface="ＭＳ Ｐゴシック" pitchFamily="34" charset="-128"/>
                <a:cs typeface="Arial" charset="0"/>
              </a:rPr>
              <a:t>Device</a:t>
            </a:r>
          </a:p>
        </p:txBody>
      </p:sp>
      <p:sp>
        <p:nvSpPr>
          <p:cNvPr id="91" name="Rectangle 805"/>
          <p:cNvSpPr>
            <a:spLocks noChangeArrowheads="1"/>
          </p:cNvSpPr>
          <p:nvPr/>
        </p:nvSpPr>
        <p:spPr bwMode="auto">
          <a:xfrm>
            <a:off x="2944210" y="3594451"/>
            <a:ext cx="366049" cy="524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rIns="720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8585A"/>
              </a:solidFill>
              <a:effectLst/>
              <a:uLnTx/>
              <a:uFillTx/>
              <a:latin typeface="+mn-lt"/>
            </a:endParaRPr>
          </a:p>
        </p:txBody>
      </p:sp>
      <p:cxnSp>
        <p:nvCxnSpPr>
          <p:cNvPr id="93" name="Straight Connector 248"/>
          <p:cNvCxnSpPr>
            <a:cxnSpLocks noChangeShapeType="1"/>
            <a:stCxn id="272" idx="3"/>
          </p:cNvCxnSpPr>
          <p:nvPr/>
        </p:nvCxnSpPr>
        <p:spPr bwMode="auto">
          <a:xfrm>
            <a:off x="3326723" y="3854273"/>
            <a:ext cx="1259625" cy="821924"/>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Lst>
        </p:spPr>
      </p:cxnSp>
      <p:cxnSp>
        <p:nvCxnSpPr>
          <p:cNvPr id="119" name="Straight Connector 248"/>
          <p:cNvCxnSpPr>
            <a:cxnSpLocks noChangeShapeType="1"/>
          </p:cNvCxnSpPr>
          <p:nvPr/>
        </p:nvCxnSpPr>
        <p:spPr bwMode="auto">
          <a:xfrm>
            <a:off x="3305024" y="4043056"/>
            <a:ext cx="1172061" cy="75809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Lst>
        </p:spPr>
      </p:cxnSp>
      <p:cxnSp>
        <p:nvCxnSpPr>
          <p:cNvPr id="154" name="Straight Connector 204"/>
          <p:cNvCxnSpPr>
            <a:cxnSpLocks/>
            <a:stCxn id="254" idx="1"/>
            <a:endCxn id="249" idx="3"/>
          </p:cNvCxnSpPr>
          <p:nvPr/>
        </p:nvCxnSpPr>
        <p:spPr bwMode="auto">
          <a:xfrm rot="10800000">
            <a:off x="6300969" y="4503905"/>
            <a:ext cx="1199670" cy="878"/>
          </a:xfrm>
          <a:prstGeom prst="bentConnector3">
            <a:avLst>
              <a:gd name="adj1" fmla="val 50000"/>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sp>
        <p:nvSpPr>
          <p:cNvPr id="167" name="Rectangle 166"/>
          <p:cNvSpPr/>
          <p:nvPr/>
        </p:nvSpPr>
        <p:spPr bwMode="auto">
          <a:xfrm>
            <a:off x="4343171" y="1994962"/>
            <a:ext cx="712602" cy="4035302"/>
          </a:xfrm>
          <a:prstGeom prst="rect">
            <a:avLst/>
          </a:prstGeom>
          <a:noFill/>
          <a:ln w="28575" cap="flat" cmpd="sng" algn="ctr">
            <a:solidFill>
              <a:schemeClr val="accent1"/>
            </a:solidFill>
            <a:prstDash val="sysDot"/>
            <a:round/>
            <a:headEnd type="none" w="med" len="med"/>
            <a:tailEnd type="none" w="med" len="med"/>
          </a:ln>
          <a:effectLst>
            <a:glow rad="63500">
              <a:schemeClr val="bg1">
                <a:alpha val="40000"/>
              </a:schemeClr>
            </a:glow>
          </a:effectLst>
        </p:spPr>
        <p:txBody>
          <a:bodyPr vert="horz" wrap="square" lIns="18000" tIns="18000" rIns="18000" bIns="18000" numCol="1" rtlCol="0" anchor="t" anchorCtr="0" compatLnSpc="1">
            <a:prstTxWarp prst="textNoShape">
              <a:avLst/>
            </a:prstTxWarp>
          </a:bodyPr>
          <a:lstStyle/>
          <a:p>
            <a:pPr lvl="0" algn="ctr">
              <a:defRPr/>
            </a:pPr>
            <a:r>
              <a:rPr kumimoji="0" lang="en-US" sz="1100" b="0" i="0" u="none" strike="noStrike" kern="0" cap="none" spc="0" normalizeH="0" baseline="0" noProof="0">
                <a:ln>
                  <a:noFill/>
                </a:ln>
                <a:solidFill>
                  <a:schemeClr val="tx1"/>
                </a:solidFill>
                <a:effectLst/>
                <a:uLnTx/>
                <a:uFillTx/>
                <a:latin typeface="+mn-lt"/>
              </a:rPr>
              <a:t>RAN</a:t>
            </a:r>
            <a:br>
              <a:rPr kumimoji="0" lang="en-US" sz="1100" b="0" i="0" u="none" strike="noStrike" kern="0" cap="none" spc="0" normalizeH="0" baseline="0" noProof="0">
                <a:ln>
                  <a:noFill/>
                </a:ln>
                <a:solidFill>
                  <a:schemeClr val="tx1"/>
                </a:solidFill>
                <a:effectLst/>
                <a:uLnTx/>
                <a:uFillTx/>
                <a:latin typeface="+mn-lt"/>
              </a:rPr>
            </a:br>
            <a:r>
              <a:rPr lang="en-US" sz="900" kern="0">
                <a:latin typeface="+mn-lt"/>
              </a:rPr>
              <a:t>(Shared resource in </a:t>
            </a:r>
            <a:r>
              <a:rPr lang="en-US" sz="900" kern="0" err="1">
                <a:latin typeface="+mn-lt"/>
              </a:rPr>
              <a:t>gNB</a:t>
            </a:r>
            <a:r>
              <a:rPr kumimoji="0" lang="en-US" sz="900" b="0" i="0" u="none" strike="noStrike" kern="0" cap="none" spc="0" normalizeH="0" baseline="0" noProof="0">
                <a:ln>
                  <a:noFill/>
                </a:ln>
                <a:solidFill>
                  <a:schemeClr val="tx1"/>
                </a:solidFill>
                <a:effectLst/>
                <a:uLnTx/>
                <a:uFillTx/>
                <a:latin typeface="+mn-lt"/>
              </a:rPr>
              <a:t>)</a:t>
            </a:r>
            <a:endParaRPr kumimoji="0" lang="en-US" sz="1100" b="0" i="0" u="none" strike="noStrike" kern="0" cap="none" spc="0" normalizeH="0" baseline="0" noProof="0">
              <a:ln>
                <a:noFill/>
              </a:ln>
              <a:solidFill>
                <a:schemeClr val="tx1"/>
              </a:solidFill>
              <a:effectLst/>
              <a:uLnTx/>
              <a:uFillTx/>
              <a:latin typeface="+mn-lt"/>
            </a:endParaRPr>
          </a:p>
        </p:txBody>
      </p:sp>
      <p:sp>
        <p:nvSpPr>
          <p:cNvPr id="168" name="Rectangle 167"/>
          <p:cNvSpPr/>
          <p:nvPr/>
        </p:nvSpPr>
        <p:spPr bwMode="auto">
          <a:xfrm>
            <a:off x="5199809" y="4177963"/>
            <a:ext cx="2030398" cy="1679779"/>
          </a:xfrm>
          <a:prstGeom prst="rect">
            <a:avLst/>
          </a:prstGeom>
          <a:noFill/>
          <a:ln w="28575" cap="flat" cmpd="sng" algn="ctr">
            <a:solidFill>
              <a:schemeClr val="accent1"/>
            </a:solidFill>
            <a:prstDash val="sysDot"/>
            <a:round/>
            <a:headEnd type="none" w="med" len="med"/>
            <a:tailEnd type="none" w="med" len="med"/>
          </a:ln>
          <a:effectLst>
            <a:glow rad="63500">
              <a:schemeClr val="bg1">
                <a:alpha val="40000"/>
              </a:schemeClr>
            </a:glow>
          </a:effectLst>
        </p:spPr>
        <p:txBody>
          <a:bodyPr vert="horz" wrap="square" lIns="18000" tIns="18000" rIns="18000" bIns="18000" numCol="1" rtlCol="0" anchor="b" anchorCtr="0" compatLnSpc="1">
            <a:prstTxWarp prst="textNoShape">
              <a:avLst/>
            </a:prstTxWarp>
          </a:bodyPr>
          <a:lstStyle/>
          <a:p>
            <a:pPr marL="0" marR="0" lvl="0" indent="0" defTabSz="914400" rtl="0" eaLnBrk="1" fontAlgn="base" latinLnBrk="0" hangingPunct="1">
              <a:spcBef>
                <a:spcPts val="0"/>
              </a:spcBef>
              <a:spcAft>
                <a:spcPts val="0"/>
              </a:spcAft>
              <a:buClrTx/>
              <a:buSzTx/>
              <a:buFontTx/>
              <a:buNone/>
              <a:tabLst/>
              <a:defRPr/>
            </a:pPr>
            <a:r>
              <a:rPr lang="en-US" sz="1100" kern="0">
                <a:latin typeface="+mn-lt"/>
              </a:rPr>
              <a:t> Shared NFs</a:t>
            </a:r>
          </a:p>
          <a:p>
            <a:pPr marL="0" marR="0" lvl="0" indent="0" defTabSz="914400" rtl="0" eaLnBrk="1" fontAlgn="base" latinLnBrk="0" hangingPunct="1">
              <a:spcBef>
                <a:spcPts val="0"/>
              </a:spcBef>
              <a:spcAft>
                <a:spcPts val="0"/>
              </a:spcAft>
              <a:buClrTx/>
              <a:buSzTx/>
              <a:buFontTx/>
              <a:buNone/>
              <a:tabLst/>
              <a:defRPr/>
            </a:pPr>
            <a:r>
              <a:rPr lang="sv-SE" sz="700" kern="0">
                <a:latin typeface="+mn-lt"/>
              </a:rPr>
              <a:t> </a:t>
            </a:r>
            <a:endParaRPr lang="en-US" sz="700" kern="0">
              <a:latin typeface="+mn-lt"/>
            </a:endParaRPr>
          </a:p>
        </p:txBody>
      </p:sp>
      <p:cxnSp>
        <p:nvCxnSpPr>
          <p:cNvPr id="193" name="Straight Connector 192"/>
          <p:cNvCxnSpPr>
            <a:cxnSpLocks/>
          </p:cNvCxnSpPr>
          <p:nvPr/>
        </p:nvCxnSpPr>
        <p:spPr bwMode="auto">
          <a:xfrm flipH="1" flipV="1">
            <a:off x="5800826" y="3761430"/>
            <a:ext cx="754406" cy="2485"/>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94" name="Connector: Elbow 193"/>
          <p:cNvCxnSpPr/>
          <p:nvPr/>
        </p:nvCxnSpPr>
        <p:spPr bwMode="auto">
          <a:xfrm rot="16200000" flipH="1">
            <a:off x="6341570" y="2949249"/>
            <a:ext cx="386917" cy="342852"/>
          </a:xfrm>
          <a:prstGeom prst="bentConnector3">
            <a:avLst>
              <a:gd name="adj1" fmla="val -2518"/>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202" name="Connector: Elbow 201"/>
          <p:cNvCxnSpPr>
            <a:cxnSpLocks/>
          </p:cNvCxnSpPr>
          <p:nvPr/>
        </p:nvCxnSpPr>
        <p:spPr bwMode="auto">
          <a:xfrm>
            <a:off x="5853619" y="5369180"/>
            <a:ext cx="1626758" cy="181575"/>
          </a:xfrm>
          <a:prstGeom prst="bentConnector3">
            <a:avLst>
              <a:gd name="adj1" fmla="val 29560"/>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sp>
        <p:nvSpPr>
          <p:cNvPr id="230" name="TextBox 229">
            <a:extLst>
              <a:ext uri="{FF2B5EF4-FFF2-40B4-BE49-F238E27FC236}">
                <a16:creationId xmlns:a16="http://schemas.microsoft.com/office/drawing/2014/main" id="{B383EC68-C4B5-4F43-A12B-8929A9FB209C}"/>
              </a:ext>
            </a:extLst>
          </p:cNvPr>
          <p:cNvSpPr txBox="1"/>
          <p:nvPr/>
        </p:nvSpPr>
        <p:spPr bwMode="auto">
          <a:xfrm>
            <a:off x="4466896" y="4471016"/>
            <a:ext cx="500126" cy="726198"/>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lvl="0" algn="ctr" fontAlgn="auto">
              <a:spcBef>
                <a:spcPts val="0"/>
              </a:spcBef>
              <a:spcAft>
                <a:spcPts val="0"/>
              </a:spcAft>
              <a:buClr>
                <a:srgbClr val="181818"/>
              </a:buClr>
              <a:defRPr/>
            </a:pPr>
            <a:r>
              <a:rPr lang="en-US" sz="1800">
                <a:solidFill>
                  <a:srgbClr val="181818"/>
                </a:solidFill>
                <a:latin typeface="Ericsson Technical Icons" panose="00000500000000000000" pitchFamily="2" charset="0"/>
              </a:rPr>
              <a:t>B</a:t>
            </a:r>
            <a:endParaRPr lang="en-US" sz="1800">
              <a:solidFill>
                <a:srgbClr val="181818"/>
              </a:solidFill>
              <a:latin typeface="Ericsson Hilda"/>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err="1">
                <a:ln>
                  <a:noFill/>
                </a:ln>
                <a:solidFill>
                  <a:srgbClr val="181818"/>
                </a:solidFill>
                <a:effectLst/>
                <a:uLnTx/>
                <a:uFillTx/>
                <a:latin typeface="Ericsson Hilda"/>
                <a:ea typeface="+mn-ea"/>
                <a:cs typeface="+mn-cs"/>
              </a:rPr>
              <a:t>gNB</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32" name="TextBox 231">
            <a:extLst>
              <a:ext uri="{FF2B5EF4-FFF2-40B4-BE49-F238E27FC236}">
                <a16:creationId xmlns:a16="http://schemas.microsoft.com/office/drawing/2014/main" id="{2C55F219-2D3C-46F0-82F5-1ECFF7846736}"/>
              </a:ext>
            </a:extLst>
          </p:cNvPr>
          <p:cNvSpPr txBox="1"/>
          <p:nvPr/>
        </p:nvSpPr>
        <p:spPr bwMode="auto">
          <a:xfrm>
            <a:off x="5503640" y="4886755"/>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AMF</a:t>
            </a:r>
          </a:p>
        </p:txBody>
      </p:sp>
      <p:sp>
        <p:nvSpPr>
          <p:cNvPr id="233" name="TextBox 232">
            <a:extLst>
              <a:ext uri="{FF2B5EF4-FFF2-40B4-BE49-F238E27FC236}">
                <a16:creationId xmlns:a16="http://schemas.microsoft.com/office/drawing/2014/main" id="{558BD8B2-0CE2-4FB6-BEC4-485A66717196}"/>
              </a:ext>
            </a:extLst>
          </p:cNvPr>
          <p:cNvSpPr txBox="1"/>
          <p:nvPr/>
        </p:nvSpPr>
        <p:spPr bwMode="auto">
          <a:xfrm>
            <a:off x="6562801" y="3318254"/>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SMF</a:t>
            </a:r>
          </a:p>
        </p:txBody>
      </p:sp>
      <p:sp>
        <p:nvSpPr>
          <p:cNvPr id="235" name="TextBox 234">
            <a:extLst>
              <a:ext uri="{FF2B5EF4-FFF2-40B4-BE49-F238E27FC236}">
                <a16:creationId xmlns:a16="http://schemas.microsoft.com/office/drawing/2014/main" id="{352E32D6-C414-4A1C-9DF3-4E1FB9805C22}"/>
              </a:ext>
            </a:extLst>
          </p:cNvPr>
          <p:cNvSpPr txBox="1"/>
          <p:nvPr/>
        </p:nvSpPr>
        <p:spPr bwMode="auto">
          <a:xfrm>
            <a:off x="5405057" y="3315649"/>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AMF</a:t>
            </a:r>
          </a:p>
        </p:txBody>
      </p:sp>
      <p:sp>
        <p:nvSpPr>
          <p:cNvPr id="244" name="TextBox 243">
            <a:extLst>
              <a:ext uri="{FF2B5EF4-FFF2-40B4-BE49-F238E27FC236}">
                <a16:creationId xmlns:a16="http://schemas.microsoft.com/office/drawing/2014/main" id="{C094AEDB-75B1-4AB2-A907-074E52D565E0}"/>
              </a:ext>
            </a:extLst>
          </p:cNvPr>
          <p:cNvSpPr txBox="1"/>
          <p:nvPr/>
        </p:nvSpPr>
        <p:spPr bwMode="auto">
          <a:xfrm>
            <a:off x="5928275" y="2730288"/>
            <a:ext cx="43186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7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7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d</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UDM</a:t>
            </a:r>
          </a:p>
        </p:txBody>
      </p:sp>
      <p:sp>
        <p:nvSpPr>
          <p:cNvPr id="245" name="TextBox 244">
            <a:extLst>
              <a:ext uri="{FF2B5EF4-FFF2-40B4-BE49-F238E27FC236}">
                <a16:creationId xmlns:a16="http://schemas.microsoft.com/office/drawing/2014/main" id="{E48F76F2-C55D-4301-8074-6C9170D1F410}"/>
              </a:ext>
            </a:extLst>
          </p:cNvPr>
          <p:cNvSpPr txBox="1"/>
          <p:nvPr/>
        </p:nvSpPr>
        <p:spPr bwMode="auto">
          <a:xfrm>
            <a:off x="7678899" y="2737705"/>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NRF</a:t>
            </a:r>
          </a:p>
        </p:txBody>
      </p:sp>
      <p:sp>
        <p:nvSpPr>
          <p:cNvPr id="246" name="TextBox 245">
            <a:extLst>
              <a:ext uri="{FF2B5EF4-FFF2-40B4-BE49-F238E27FC236}">
                <a16:creationId xmlns:a16="http://schemas.microsoft.com/office/drawing/2014/main" id="{65574DEE-5D40-4A48-8F7B-5199C514AAEF}"/>
              </a:ext>
            </a:extLst>
          </p:cNvPr>
          <p:cNvSpPr txBox="1"/>
          <p:nvPr/>
        </p:nvSpPr>
        <p:spPr bwMode="auto">
          <a:xfrm>
            <a:off x="8198890" y="3472744"/>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G</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UPF</a:t>
            </a:r>
          </a:p>
        </p:txBody>
      </p:sp>
      <p:sp>
        <p:nvSpPr>
          <p:cNvPr id="247" name="TextBox 246">
            <a:extLst>
              <a:ext uri="{FF2B5EF4-FFF2-40B4-BE49-F238E27FC236}">
                <a16:creationId xmlns:a16="http://schemas.microsoft.com/office/drawing/2014/main" id="{1FAA00D7-8F38-4492-99E6-C02D098F9C80}"/>
              </a:ext>
            </a:extLst>
          </p:cNvPr>
          <p:cNvSpPr txBox="1"/>
          <p:nvPr/>
        </p:nvSpPr>
        <p:spPr bwMode="auto">
          <a:xfrm>
            <a:off x="8198890" y="5282249"/>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G</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UPF</a:t>
            </a:r>
          </a:p>
        </p:txBody>
      </p:sp>
      <p:sp>
        <p:nvSpPr>
          <p:cNvPr id="248" name="TextBox 247">
            <a:extLst>
              <a:ext uri="{FF2B5EF4-FFF2-40B4-BE49-F238E27FC236}">
                <a16:creationId xmlns:a16="http://schemas.microsoft.com/office/drawing/2014/main" id="{D32846B1-377A-408A-B30F-73C03A89303E}"/>
              </a:ext>
            </a:extLst>
          </p:cNvPr>
          <p:cNvSpPr txBox="1"/>
          <p:nvPr/>
        </p:nvSpPr>
        <p:spPr bwMode="auto">
          <a:xfrm>
            <a:off x="8207749" y="4378181"/>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G</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UPF</a:t>
            </a:r>
          </a:p>
        </p:txBody>
      </p:sp>
      <p:sp>
        <p:nvSpPr>
          <p:cNvPr id="249" name="TextBox 248">
            <a:extLst>
              <a:ext uri="{FF2B5EF4-FFF2-40B4-BE49-F238E27FC236}">
                <a16:creationId xmlns:a16="http://schemas.microsoft.com/office/drawing/2014/main" id="{51E83D8A-EB46-43F1-93EB-F9DA9850DAA3}"/>
              </a:ext>
            </a:extLst>
          </p:cNvPr>
          <p:cNvSpPr txBox="1"/>
          <p:nvPr/>
        </p:nvSpPr>
        <p:spPr bwMode="auto">
          <a:xfrm>
            <a:off x="5869109" y="4216158"/>
            <a:ext cx="43186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7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7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d</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UDM</a:t>
            </a:r>
          </a:p>
        </p:txBody>
      </p:sp>
      <p:sp>
        <p:nvSpPr>
          <p:cNvPr id="254" name="TextBox 253">
            <a:extLst>
              <a:ext uri="{FF2B5EF4-FFF2-40B4-BE49-F238E27FC236}">
                <a16:creationId xmlns:a16="http://schemas.microsoft.com/office/drawing/2014/main" id="{A417C9F2-0FE0-4E0C-B6A7-2B340EAC5DBD}"/>
              </a:ext>
            </a:extLst>
          </p:cNvPr>
          <p:cNvSpPr txBox="1"/>
          <p:nvPr/>
        </p:nvSpPr>
        <p:spPr bwMode="auto">
          <a:xfrm>
            <a:off x="7500639" y="4217036"/>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SMF</a:t>
            </a:r>
          </a:p>
        </p:txBody>
      </p:sp>
      <p:cxnSp>
        <p:nvCxnSpPr>
          <p:cNvPr id="256" name="Straight Connector 169">
            <a:extLst>
              <a:ext uri="{FF2B5EF4-FFF2-40B4-BE49-F238E27FC236}">
                <a16:creationId xmlns:a16="http://schemas.microsoft.com/office/drawing/2014/main" id="{49BD021D-3B0A-433F-BC66-162420934862}"/>
              </a:ext>
            </a:extLst>
          </p:cNvPr>
          <p:cNvCxnSpPr>
            <a:cxnSpLocks/>
            <a:stCxn id="254" idx="3"/>
            <a:endCxn id="248" idx="1"/>
          </p:cNvCxnSpPr>
          <p:nvPr/>
        </p:nvCxnSpPr>
        <p:spPr bwMode="auto">
          <a:xfrm>
            <a:off x="7860639" y="4504783"/>
            <a:ext cx="347110" cy="161145"/>
          </a:xfrm>
          <a:prstGeom prst="bentConnector3">
            <a:avLst>
              <a:gd name="adj1" fmla="val 50000"/>
            </a:avLst>
          </a:prstGeom>
          <a:solidFill>
            <a:schemeClr val="accent1"/>
          </a:solidFill>
          <a:ln w="12700" cap="flat" cmpd="sng" algn="ctr">
            <a:solidFill>
              <a:schemeClr val="tx1"/>
            </a:solidFill>
            <a:prstDash val="dash"/>
            <a:round/>
            <a:headEnd type="none" w="med" len="med"/>
            <a:tailEnd type="none" w="med" len="med"/>
          </a:ln>
          <a:effectLst/>
        </p:spPr>
      </p:cxnSp>
      <p:sp>
        <p:nvSpPr>
          <p:cNvPr id="257" name="TextBox 256">
            <a:extLst>
              <a:ext uri="{FF2B5EF4-FFF2-40B4-BE49-F238E27FC236}">
                <a16:creationId xmlns:a16="http://schemas.microsoft.com/office/drawing/2014/main" id="{D3249AB1-BCE6-4023-95A3-70D3D7D0E10C}"/>
              </a:ext>
            </a:extLst>
          </p:cNvPr>
          <p:cNvSpPr txBox="1"/>
          <p:nvPr/>
        </p:nvSpPr>
        <p:spPr bwMode="auto">
          <a:xfrm>
            <a:off x="6581441" y="4902618"/>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NRF</a:t>
            </a:r>
          </a:p>
        </p:txBody>
      </p:sp>
      <p:sp>
        <p:nvSpPr>
          <p:cNvPr id="258" name="TextBox 257">
            <a:extLst>
              <a:ext uri="{FF2B5EF4-FFF2-40B4-BE49-F238E27FC236}">
                <a16:creationId xmlns:a16="http://schemas.microsoft.com/office/drawing/2014/main" id="{2E376BE7-D1C7-4108-8FE7-742D8BCF152B}"/>
              </a:ext>
            </a:extLst>
          </p:cNvPr>
          <p:cNvSpPr txBox="1"/>
          <p:nvPr/>
        </p:nvSpPr>
        <p:spPr bwMode="auto">
          <a:xfrm>
            <a:off x="7493461" y="5147082"/>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SMF</a:t>
            </a:r>
          </a:p>
        </p:txBody>
      </p:sp>
      <p:pic>
        <p:nvPicPr>
          <p:cNvPr id="264" name="Graphic 263">
            <a:extLst>
              <a:ext uri="{FF2B5EF4-FFF2-40B4-BE49-F238E27FC236}">
                <a16:creationId xmlns:a16="http://schemas.microsoft.com/office/drawing/2014/main" id="{A6EFB43D-9285-46A5-A617-EADE52C2D61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16107" y="4659464"/>
            <a:ext cx="419644" cy="587501"/>
          </a:xfrm>
          <a:prstGeom prst="rect">
            <a:avLst/>
          </a:prstGeom>
        </p:spPr>
      </p:pic>
      <p:grpSp>
        <p:nvGrpSpPr>
          <p:cNvPr id="279" name="Group 278">
            <a:extLst>
              <a:ext uri="{FF2B5EF4-FFF2-40B4-BE49-F238E27FC236}">
                <a16:creationId xmlns:a16="http://schemas.microsoft.com/office/drawing/2014/main" id="{A7276C6E-F06F-4688-8847-D9FA9B9B3C61}"/>
              </a:ext>
            </a:extLst>
          </p:cNvPr>
          <p:cNvGrpSpPr/>
          <p:nvPr/>
        </p:nvGrpSpPr>
        <p:grpSpPr>
          <a:xfrm>
            <a:off x="2066992" y="4299254"/>
            <a:ext cx="419644" cy="587501"/>
            <a:chOff x="255550" y="4445955"/>
            <a:chExt cx="419644" cy="587501"/>
          </a:xfrm>
        </p:grpSpPr>
        <p:grpSp>
          <p:nvGrpSpPr>
            <p:cNvPr id="259" name="Group 258">
              <a:extLst>
                <a:ext uri="{FF2B5EF4-FFF2-40B4-BE49-F238E27FC236}">
                  <a16:creationId xmlns:a16="http://schemas.microsoft.com/office/drawing/2014/main" id="{DC04107E-6380-48A0-B658-AE6476A01136}"/>
                </a:ext>
              </a:extLst>
            </p:cNvPr>
            <p:cNvGrpSpPr>
              <a:grpSpLocks noChangeAspect="1"/>
            </p:cNvGrpSpPr>
            <p:nvPr/>
          </p:nvGrpSpPr>
          <p:grpSpPr>
            <a:xfrm>
              <a:off x="255550" y="4445955"/>
              <a:ext cx="419644" cy="587501"/>
              <a:chOff x="10129764" y="745508"/>
              <a:chExt cx="221963" cy="310748"/>
            </a:xfrm>
          </p:grpSpPr>
          <p:grpSp>
            <p:nvGrpSpPr>
              <p:cNvPr id="260" name="Group 259">
                <a:extLst>
                  <a:ext uri="{FF2B5EF4-FFF2-40B4-BE49-F238E27FC236}">
                    <a16:creationId xmlns:a16="http://schemas.microsoft.com/office/drawing/2014/main" id="{9D5D76D0-BA06-4982-84F1-9B5758771AAC}"/>
                  </a:ext>
                </a:extLst>
              </p:cNvPr>
              <p:cNvGrpSpPr>
                <a:grpSpLocks noChangeAspect="1"/>
              </p:cNvGrpSpPr>
              <p:nvPr/>
            </p:nvGrpSpPr>
            <p:grpSpPr>
              <a:xfrm>
                <a:off x="10129764" y="745508"/>
                <a:ext cx="221963" cy="310748"/>
                <a:chOff x="1373325" y="5272742"/>
                <a:chExt cx="428625" cy="600075"/>
              </a:xfrm>
            </p:grpSpPr>
            <p:sp>
              <p:nvSpPr>
                <p:cNvPr id="262" name="Rectangle 261">
                  <a:extLst>
                    <a:ext uri="{FF2B5EF4-FFF2-40B4-BE49-F238E27FC236}">
                      <a16:creationId xmlns:a16="http://schemas.microsoft.com/office/drawing/2014/main" id="{48A71C2F-92C1-4ABF-B547-85746F1BBDBA}"/>
                    </a:ext>
                  </a:extLst>
                </p:cNvPr>
                <p:cNvSpPr/>
                <p:nvPr/>
              </p:nvSpPr>
              <p:spPr bwMode="auto">
                <a:xfrm>
                  <a:off x="1373325" y="5276465"/>
                  <a:ext cx="428625" cy="596352"/>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pic>
              <p:nvPicPr>
                <p:cNvPr id="263" name="Graphic 262">
                  <a:extLst>
                    <a:ext uri="{FF2B5EF4-FFF2-40B4-BE49-F238E27FC236}">
                      <a16:creationId xmlns:a16="http://schemas.microsoft.com/office/drawing/2014/main" id="{1E00C24B-DE2A-4459-92B9-D1B6A1695F2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3325" y="5272742"/>
                  <a:ext cx="428625" cy="600075"/>
                </a:xfrm>
                <a:prstGeom prst="rect">
                  <a:avLst/>
                </a:prstGeom>
              </p:spPr>
            </p:pic>
          </p:grpSp>
          <p:sp>
            <p:nvSpPr>
              <p:cNvPr id="261" name="TextBox 260">
                <a:extLst>
                  <a:ext uri="{FF2B5EF4-FFF2-40B4-BE49-F238E27FC236}">
                    <a16:creationId xmlns:a16="http://schemas.microsoft.com/office/drawing/2014/main" id="{826BECD0-0143-4A31-A74D-0480F2380004}"/>
                  </a:ext>
                </a:extLst>
              </p:cNvPr>
              <p:cNvSpPr txBox="1"/>
              <p:nvPr/>
            </p:nvSpPr>
            <p:spPr bwMode="auto">
              <a:xfrm>
                <a:off x="10129764" y="760261"/>
                <a:ext cx="72768" cy="221018"/>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endParaRPr kumimoji="0" lang="en-US" sz="1200" b="1" i="0" u="none" strike="noStrike" kern="1200" cap="none" spc="0" normalizeH="0" baseline="0" noProof="0">
                  <a:ln>
                    <a:noFill/>
                  </a:ln>
                  <a:solidFill>
                    <a:srgbClr val="181818"/>
                  </a:solidFill>
                  <a:effectLst/>
                  <a:uLnTx/>
                  <a:uFillTx/>
                  <a:latin typeface="Ericsson Hilda"/>
                  <a:ea typeface="+mn-ea"/>
                  <a:cs typeface="+mn-cs"/>
                </a:endParaRPr>
              </a:p>
            </p:txBody>
          </p:sp>
        </p:grpSp>
        <p:sp>
          <p:nvSpPr>
            <p:cNvPr id="21" name="Text Box 804"/>
            <p:cNvSpPr txBox="1">
              <a:spLocks noChangeArrowheads="1"/>
            </p:cNvSpPr>
            <p:nvPr/>
          </p:nvSpPr>
          <p:spPr bwMode="auto">
            <a:xfrm>
              <a:off x="297866" y="4639158"/>
              <a:ext cx="329747" cy="226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700" b="0" i="0" u="none" strike="noStrike" kern="0" cap="none" spc="0" normalizeH="0" baseline="0" noProof="0">
                  <a:ln>
                    <a:noFill/>
                  </a:ln>
                  <a:solidFill>
                    <a:srgbClr val="FFC000"/>
                  </a:solidFill>
                  <a:effectLst/>
                  <a:uLnTx/>
                  <a:uFillTx/>
                  <a:latin typeface="+mn-lt"/>
                  <a:ea typeface="ＭＳ Ｐゴシック" pitchFamily="34" charset="-128"/>
                  <a:cs typeface="Arial" charset="0"/>
                </a:rPr>
                <a:t>Virtual Device #1</a:t>
              </a:r>
            </a:p>
          </p:txBody>
        </p:sp>
      </p:grpSp>
      <p:pic>
        <p:nvPicPr>
          <p:cNvPr id="272" name="Graphic 271">
            <a:extLst>
              <a:ext uri="{FF2B5EF4-FFF2-40B4-BE49-F238E27FC236}">
                <a16:creationId xmlns:a16="http://schemas.microsoft.com/office/drawing/2014/main" id="{08E6D611-EB97-4A7A-9F24-544C2F58E39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07079" y="3560522"/>
            <a:ext cx="419644" cy="587501"/>
          </a:xfrm>
          <a:prstGeom prst="rect">
            <a:avLst/>
          </a:prstGeom>
        </p:spPr>
      </p:pic>
      <p:grpSp>
        <p:nvGrpSpPr>
          <p:cNvPr id="280" name="Group 279">
            <a:extLst>
              <a:ext uri="{FF2B5EF4-FFF2-40B4-BE49-F238E27FC236}">
                <a16:creationId xmlns:a16="http://schemas.microsoft.com/office/drawing/2014/main" id="{1BFF4060-CCFC-4F49-826C-1537C6401E1A}"/>
              </a:ext>
            </a:extLst>
          </p:cNvPr>
          <p:cNvGrpSpPr/>
          <p:nvPr/>
        </p:nvGrpSpPr>
        <p:grpSpPr>
          <a:xfrm>
            <a:off x="2066394" y="4982494"/>
            <a:ext cx="419644" cy="587501"/>
            <a:chOff x="255550" y="4445955"/>
            <a:chExt cx="419644" cy="587501"/>
          </a:xfrm>
        </p:grpSpPr>
        <p:grpSp>
          <p:nvGrpSpPr>
            <p:cNvPr id="281" name="Group 280">
              <a:extLst>
                <a:ext uri="{FF2B5EF4-FFF2-40B4-BE49-F238E27FC236}">
                  <a16:creationId xmlns:a16="http://schemas.microsoft.com/office/drawing/2014/main" id="{2E2553E6-BDE9-4E25-B5E7-88278B633E29}"/>
                </a:ext>
              </a:extLst>
            </p:cNvPr>
            <p:cNvGrpSpPr>
              <a:grpSpLocks noChangeAspect="1"/>
            </p:cNvGrpSpPr>
            <p:nvPr/>
          </p:nvGrpSpPr>
          <p:grpSpPr>
            <a:xfrm>
              <a:off x="255550" y="4445955"/>
              <a:ext cx="419644" cy="587501"/>
              <a:chOff x="10129764" y="745508"/>
              <a:chExt cx="221963" cy="310748"/>
            </a:xfrm>
          </p:grpSpPr>
          <p:grpSp>
            <p:nvGrpSpPr>
              <p:cNvPr id="283" name="Group 282">
                <a:extLst>
                  <a:ext uri="{FF2B5EF4-FFF2-40B4-BE49-F238E27FC236}">
                    <a16:creationId xmlns:a16="http://schemas.microsoft.com/office/drawing/2014/main" id="{EC3BED04-DD09-411C-8D44-4737CA50CBFC}"/>
                  </a:ext>
                </a:extLst>
              </p:cNvPr>
              <p:cNvGrpSpPr>
                <a:grpSpLocks noChangeAspect="1"/>
              </p:cNvGrpSpPr>
              <p:nvPr/>
            </p:nvGrpSpPr>
            <p:grpSpPr>
              <a:xfrm>
                <a:off x="10129764" y="745508"/>
                <a:ext cx="221963" cy="310748"/>
                <a:chOff x="1373325" y="5272742"/>
                <a:chExt cx="428625" cy="600075"/>
              </a:xfrm>
            </p:grpSpPr>
            <p:sp>
              <p:nvSpPr>
                <p:cNvPr id="285" name="Rectangle 284">
                  <a:extLst>
                    <a:ext uri="{FF2B5EF4-FFF2-40B4-BE49-F238E27FC236}">
                      <a16:creationId xmlns:a16="http://schemas.microsoft.com/office/drawing/2014/main" id="{815DB2EC-E4E6-4C80-BB63-EF6B9130D3B3}"/>
                    </a:ext>
                  </a:extLst>
                </p:cNvPr>
                <p:cNvSpPr/>
                <p:nvPr/>
              </p:nvSpPr>
              <p:spPr bwMode="auto">
                <a:xfrm>
                  <a:off x="1373325" y="5276465"/>
                  <a:ext cx="428625" cy="596352"/>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pic>
              <p:nvPicPr>
                <p:cNvPr id="286" name="Graphic 285">
                  <a:extLst>
                    <a:ext uri="{FF2B5EF4-FFF2-40B4-BE49-F238E27FC236}">
                      <a16:creationId xmlns:a16="http://schemas.microsoft.com/office/drawing/2014/main" id="{B30151D5-6620-4C7A-8F44-E1A3FB88D38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73325" y="5272742"/>
                  <a:ext cx="428625" cy="600075"/>
                </a:xfrm>
                <a:prstGeom prst="rect">
                  <a:avLst/>
                </a:prstGeom>
              </p:spPr>
            </p:pic>
          </p:grpSp>
          <p:sp>
            <p:nvSpPr>
              <p:cNvPr id="284" name="TextBox 283">
                <a:extLst>
                  <a:ext uri="{FF2B5EF4-FFF2-40B4-BE49-F238E27FC236}">
                    <a16:creationId xmlns:a16="http://schemas.microsoft.com/office/drawing/2014/main" id="{21F442E3-8D5A-4E70-B171-33667B3992D0}"/>
                  </a:ext>
                </a:extLst>
              </p:cNvPr>
              <p:cNvSpPr txBox="1"/>
              <p:nvPr/>
            </p:nvSpPr>
            <p:spPr bwMode="auto">
              <a:xfrm>
                <a:off x="10129764" y="760261"/>
                <a:ext cx="72768" cy="221018"/>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endParaRPr kumimoji="0" lang="en-US" sz="1200" b="1" i="0" u="none" strike="noStrike" kern="1200" cap="none" spc="0" normalizeH="0" baseline="0" noProof="0">
                  <a:ln>
                    <a:noFill/>
                  </a:ln>
                  <a:solidFill>
                    <a:srgbClr val="181818"/>
                  </a:solidFill>
                  <a:effectLst/>
                  <a:uLnTx/>
                  <a:uFillTx/>
                  <a:latin typeface="Ericsson Hilda"/>
                  <a:ea typeface="+mn-ea"/>
                  <a:cs typeface="+mn-cs"/>
                </a:endParaRPr>
              </a:p>
            </p:txBody>
          </p:sp>
        </p:grpSp>
        <p:sp>
          <p:nvSpPr>
            <p:cNvPr id="282" name="Text Box 804">
              <a:extLst>
                <a:ext uri="{FF2B5EF4-FFF2-40B4-BE49-F238E27FC236}">
                  <a16:creationId xmlns:a16="http://schemas.microsoft.com/office/drawing/2014/main" id="{9549D0C7-F0B7-474E-80A6-E00AE1966D1B}"/>
                </a:ext>
              </a:extLst>
            </p:cNvPr>
            <p:cNvSpPr txBox="1">
              <a:spLocks noChangeArrowheads="1"/>
            </p:cNvSpPr>
            <p:nvPr/>
          </p:nvSpPr>
          <p:spPr bwMode="auto">
            <a:xfrm>
              <a:off x="297866" y="4639158"/>
              <a:ext cx="329747" cy="226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700" b="0" i="0" u="none" strike="noStrike" kern="0" cap="none" spc="0" normalizeH="0" baseline="0" noProof="0">
                  <a:ln>
                    <a:noFill/>
                  </a:ln>
                  <a:solidFill>
                    <a:srgbClr val="00A9D4"/>
                  </a:solidFill>
                  <a:effectLst/>
                  <a:uLnTx/>
                  <a:uFillTx/>
                  <a:latin typeface="+mn-lt"/>
                  <a:ea typeface="ＭＳ Ｐゴシック" pitchFamily="34" charset="-128"/>
                  <a:cs typeface="Arial" charset="0"/>
                </a:rPr>
                <a:t>Virtual Device #2</a:t>
              </a:r>
            </a:p>
          </p:txBody>
        </p:sp>
      </p:grpSp>
      <p:sp>
        <p:nvSpPr>
          <p:cNvPr id="70" name="TextBox 69">
            <a:extLst>
              <a:ext uri="{FF2B5EF4-FFF2-40B4-BE49-F238E27FC236}">
                <a16:creationId xmlns:a16="http://schemas.microsoft.com/office/drawing/2014/main" id="{3D25D698-3E27-413B-9889-FD0322131679}"/>
              </a:ext>
            </a:extLst>
          </p:cNvPr>
          <p:cNvSpPr txBox="1"/>
          <p:nvPr/>
        </p:nvSpPr>
        <p:spPr bwMode="auto">
          <a:xfrm>
            <a:off x="6581441" y="1972346"/>
            <a:ext cx="43186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7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7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d</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UDM</a:t>
            </a:r>
          </a:p>
        </p:txBody>
      </p:sp>
      <p:sp>
        <p:nvSpPr>
          <p:cNvPr id="71" name="TextBox 70">
            <a:extLst>
              <a:ext uri="{FF2B5EF4-FFF2-40B4-BE49-F238E27FC236}">
                <a16:creationId xmlns:a16="http://schemas.microsoft.com/office/drawing/2014/main" id="{B5995E1F-60E1-431F-9153-C9E9944A3E87}"/>
              </a:ext>
            </a:extLst>
          </p:cNvPr>
          <p:cNvSpPr txBox="1"/>
          <p:nvPr/>
        </p:nvSpPr>
        <p:spPr bwMode="auto">
          <a:xfrm>
            <a:off x="6144205" y="1976101"/>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NRF</a:t>
            </a:r>
          </a:p>
        </p:txBody>
      </p:sp>
      <p:sp>
        <p:nvSpPr>
          <p:cNvPr id="72" name="TextBox 71">
            <a:extLst>
              <a:ext uri="{FF2B5EF4-FFF2-40B4-BE49-F238E27FC236}">
                <a16:creationId xmlns:a16="http://schemas.microsoft.com/office/drawing/2014/main" id="{46B717E8-D239-4F2E-8E30-98BCABB2E6BC}"/>
              </a:ext>
            </a:extLst>
          </p:cNvPr>
          <p:cNvSpPr txBox="1"/>
          <p:nvPr/>
        </p:nvSpPr>
        <p:spPr bwMode="auto">
          <a:xfrm>
            <a:off x="5657169" y="1982794"/>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NSSF</a:t>
            </a:r>
          </a:p>
        </p:txBody>
      </p:sp>
      <p:sp>
        <p:nvSpPr>
          <p:cNvPr id="74" name="Oval 33">
            <a:extLst>
              <a:ext uri="{FF2B5EF4-FFF2-40B4-BE49-F238E27FC236}">
                <a16:creationId xmlns:a16="http://schemas.microsoft.com/office/drawing/2014/main" id="{56F7A253-A01A-4FE7-856E-89C12246A4E9}"/>
              </a:ext>
            </a:extLst>
          </p:cNvPr>
          <p:cNvSpPr>
            <a:spLocks noChangeArrowheads="1"/>
          </p:cNvSpPr>
          <p:nvPr/>
        </p:nvSpPr>
        <p:spPr bwMode="auto">
          <a:xfrm>
            <a:off x="4883379" y="4988561"/>
            <a:ext cx="390525" cy="293688"/>
          </a:xfrm>
          <a:prstGeom prst="ellipse">
            <a:avLst/>
          </a:prstGeom>
          <a:solidFill>
            <a:srgbClr val="8F3F7B"/>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0" tIns="0" rIns="0" b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algn="ctr" eaLnBrk="1" hangingPunct="1">
              <a:spcBef>
                <a:spcPct val="50000"/>
              </a:spcBef>
              <a:buClrTx/>
              <a:buFontTx/>
              <a:buNone/>
            </a:pPr>
            <a:r>
              <a:rPr lang="en-US" altLang="en-US" sz="1400" b="1">
                <a:solidFill>
                  <a:srgbClr val="FFFFFF"/>
                </a:solidFill>
                <a:latin typeface="+mn-lt"/>
              </a:rPr>
              <a:t>1</a:t>
            </a:r>
            <a:endParaRPr lang="en-US" altLang="en-US" sz="2000" b="1">
              <a:solidFill>
                <a:srgbClr val="FFFFFF"/>
              </a:solidFill>
              <a:latin typeface="+mn-lt"/>
            </a:endParaRPr>
          </a:p>
        </p:txBody>
      </p:sp>
      <p:sp>
        <p:nvSpPr>
          <p:cNvPr id="79" name="Oval 33">
            <a:extLst>
              <a:ext uri="{FF2B5EF4-FFF2-40B4-BE49-F238E27FC236}">
                <a16:creationId xmlns:a16="http://schemas.microsoft.com/office/drawing/2014/main" id="{7D7730A6-3C4A-497B-A68C-07AF0D8A2943}"/>
              </a:ext>
            </a:extLst>
          </p:cNvPr>
          <p:cNvSpPr>
            <a:spLocks noChangeArrowheads="1"/>
          </p:cNvSpPr>
          <p:nvPr/>
        </p:nvSpPr>
        <p:spPr bwMode="auto">
          <a:xfrm>
            <a:off x="4367062" y="5135405"/>
            <a:ext cx="390525" cy="293688"/>
          </a:xfrm>
          <a:prstGeom prst="ellipse">
            <a:avLst/>
          </a:prstGeom>
          <a:solidFill>
            <a:srgbClr val="8F3F7B"/>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0" tIns="0" rIns="0" b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algn="ctr" eaLnBrk="1" hangingPunct="1">
              <a:spcBef>
                <a:spcPct val="50000"/>
              </a:spcBef>
              <a:buClrTx/>
              <a:buFontTx/>
              <a:buNone/>
            </a:pPr>
            <a:r>
              <a:rPr lang="en-US" altLang="en-US" sz="1400" b="1">
                <a:solidFill>
                  <a:srgbClr val="FFFFFF"/>
                </a:solidFill>
                <a:latin typeface="+mn-lt"/>
              </a:rPr>
              <a:t>2</a:t>
            </a:r>
            <a:endParaRPr lang="en-US" altLang="en-US" sz="2000" b="1">
              <a:solidFill>
                <a:srgbClr val="FFFFFF"/>
              </a:solidFill>
              <a:latin typeface="+mn-lt"/>
            </a:endParaRPr>
          </a:p>
        </p:txBody>
      </p:sp>
      <p:cxnSp>
        <p:nvCxnSpPr>
          <p:cNvPr id="80" name="Straight Arrow Connector 79">
            <a:extLst>
              <a:ext uri="{FF2B5EF4-FFF2-40B4-BE49-F238E27FC236}">
                <a16:creationId xmlns:a16="http://schemas.microsoft.com/office/drawing/2014/main" id="{BCD33BA3-289D-4228-AD92-F4C8B6CCD6E2}"/>
              </a:ext>
            </a:extLst>
          </p:cNvPr>
          <p:cNvCxnSpPr>
            <a:cxnSpLocks/>
          </p:cNvCxnSpPr>
          <p:nvPr/>
        </p:nvCxnSpPr>
        <p:spPr bwMode="auto">
          <a:xfrm>
            <a:off x="3324802" y="5111914"/>
            <a:ext cx="1216536" cy="0"/>
          </a:xfrm>
          <a:prstGeom prst="straightConnector1">
            <a:avLst/>
          </a:prstGeom>
          <a:solidFill>
            <a:schemeClr val="accent1"/>
          </a:solidFill>
          <a:ln w="38100" cap="flat" cmpd="sng" algn="ctr">
            <a:solidFill>
              <a:srgbClr val="00285F"/>
            </a:solidFill>
            <a:prstDash val="solid"/>
            <a:round/>
            <a:headEnd type="none" w="med" len="med"/>
            <a:tailEnd type="triangle" w="med" len="med"/>
          </a:ln>
          <a:effectLst/>
        </p:spPr>
      </p:cxnSp>
      <p:sp>
        <p:nvSpPr>
          <p:cNvPr id="81" name="AutoShape 10" descr="bpct-blend3">
            <a:extLst>
              <a:ext uri="{FF2B5EF4-FFF2-40B4-BE49-F238E27FC236}">
                <a16:creationId xmlns:a16="http://schemas.microsoft.com/office/drawing/2014/main" id="{C1A2C164-B48E-46CD-84A4-EFA9D7458E8C}"/>
              </a:ext>
            </a:extLst>
          </p:cNvPr>
          <p:cNvSpPr>
            <a:spLocks noChangeAspect="1" noChangeArrowheads="1"/>
          </p:cNvSpPr>
          <p:nvPr/>
        </p:nvSpPr>
        <p:spPr bwMode="auto">
          <a:xfrm>
            <a:off x="3048579" y="4183507"/>
            <a:ext cx="1380692" cy="689616"/>
          </a:xfrm>
          <a:prstGeom prst="roundRect">
            <a:avLst>
              <a:gd name="adj" fmla="val 5958"/>
            </a:avLst>
          </a:prstGeom>
          <a:blipFill dpi="0" rotWithShape="0">
            <a:blip r:embed="rId9"/>
            <a:srcRect/>
            <a:stretch>
              <a:fillRect/>
            </a:stretch>
          </a:blipFill>
          <a:ln>
            <a:noFill/>
          </a:ln>
          <a:extLst>
            <a:ext uri="{91240B29-F687-4F45-9708-019B960494DF}">
              <a14:hiddenLine xmlns:a14="http://schemas.microsoft.com/office/drawing/2010/main" w="12700" algn="ctr">
                <a:solidFill>
                  <a:srgbClr val="000000"/>
                </a:solidFill>
                <a:round/>
                <a:headEnd/>
                <a:tailEnd/>
              </a14:hiddenLine>
            </a:ext>
          </a:extLst>
        </p:spPr>
        <p:txBody>
          <a:bodyPr wrap="square" lIns="18000" tIns="18000" rIns="18000" bIns="18000" anchor="ct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algn="ctr"/>
            <a:r>
              <a:rPr lang="en-US" sz="1400" b="1">
                <a:solidFill>
                  <a:schemeClr val="bg1"/>
                </a:solidFill>
                <a:latin typeface="+mn-lt"/>
                <a:ea typeface="Segoe UI" panose="020B0502040204020203" pitchFamily="34" charset="0"/>
                <a:cs typeface="Segoe UI" panose="020B0502040204020203" pitchFamily="34" charset="0"/>
              </a:rPr>
              <a:t>2) NS selection</a:t>
            </a:r>
            <a:br>
              <a:rPr lang="en-US" sz="1400" b="1">
                <a:solidFill>
                  <a:schemeClr val="bg1"/>
                </a:solidFill>
                <a:latin typeface="+mn-lt"/>
                <a:ea typeface="Segoe UI" panose="020B0502040204020203" pitchFamily="34" charset="0"/>
                <a:cs typeface="Segoe UI" panose="020B0502040204020203" pitchFamily="34" charset="0"/>
              </a:rPr>
            </a:br>
            <a:r>
              <a:rPr lang="en-US" sz="1400" b="1">
                <a:solidFill>
                  <a:schemeClr val="bg1"/>
                </a:solidFill>
                <a:latin typeface="+mn-lt"/>
                <a:ea typeface="Segoe UI" panose="020B0502040204020203" pitchFamily="34" charset="0"/>
                <a:cs typeface="Segoe UI" panose="020B0502040204020203" pitchFamily="34" charset="0"/>
              </a:rPr>
              <a:t>assistance</a:t>
            </a:r>
            <a:br>
              <a:rPr lang="en-US" sz="1400" b="1">
                <a:solidFill>
                  <a:schemeClr val="bg1"/>
                </a:solidFill>
                <a:latin typeface="+mn-lt"/>
                <a:ea typeface="Segoe UI" panose="020B0502040204020203" pitchFamily="34" charset="0"/>
                <a:cs typeface="Segoe UI" panose="020B0502040204020203" pitchFamily="34" charset="0"/>
              </a:rPr>
            </a:br>
            <a:r>
              <a:rPr lang="en-US" sz="1400" b="1">
                <a:solidFill>
                  <a:schemeClr val="bg1"/>
                </a:solidFill>
                <a:latin typeface="+mn-lt"/>
                <a:ea typeface="Segoe UI" panose="020B0502040204020203" pitchFamily="34" charset="0"/>
                <a:cs typeface="Segoe UI" panose="020B0502040204020203" pitchFamily="34" charset="0"/>
              </a:rPr>
              <a:t>Information </a:t>
            </a:r>
            <a:endParaRPr lang="en-US" sz="1400">
              <a:solidFill>
                <a:schemeClr val="bg1"/>
              </a:solidFill>
              <a:latin typeface="+mn-lt"/>
              <a:ea typeface="Segoe UI" panose="020B0502040204020203" pitchFamily="34" charset="0"/>
              <a:cs typeface="Segoe UI" panose="020B0502040204020203" pitchFamily="34" charset="0"/>
            </a:endParaRPr>
          </a:p>
        </p:txBody>
      </p:sp>
      <p:cxnSp>
        <p:nvCxnSpPr>
          <p:cNvPr id="82" name="Straight Arrow Connector 81">
            <a:extLst>
              <a:ext uri="{FF2B5EF4-FFF2-40B4-BE49-F238E27FC236}">
                <a16:creationId xmlns:a16="http://schemas.microsoft.com/office/drawing/2014/main" id="{18F046DE-B726-48EC-A5E2-D99366B2A835}"/>
              </a:ext>
            </a:extLst>
          </p:cNvPr>
          <p:cNvCxnSpPr>
            <a:cxnSpLocks/>
            <a:stCxn id="232" idx="0"/>
            <a:endCxn id="72" idx="2"/>
          </p:cNvCxnSpPr>
          <p:nvPr/>
        </p:nvCxnSpPr>
        <p:spPr bwMode="auto">
          <a:xfrm flipV="1">
            <a:off x="5683640" y="2558287"/>
            <a:ext cx="153529" cy="2328468"/>
          </a:xfrm>
          <a:prstGeom prst="straightConnector1">
            <a:avLst/>
          </a:prstGeom>
          <a:solidFill>
            <a:schemeClr val="accent1"/>
          </a:solidFill>
          <a:ln w="38100" cap="flat" cmpd="sng" algn="ctr">
            <a:solidFill>
              <a:srgbClr val="00285F"/>
            </a:solidFill>
            <a:prstDash val="solid"/>
            <a:round/>
            <a:headEnd type="none" w="med" len="lg"/>
            <a:tailEnd type="triangle" w="med" len="lg"/>
          </a:ln>
          <a:effectLst/>
        </p:spPr>
      </p:cxnSp>
      <p:sp>
        <p:nvSpPr>
          <p:cNvPr id="83" name="Oval 33">
            <a:extLst>
              <a:ext uri="{FF2B5EF4-FFF2-40B4-BE49-F238E27FC236}">
                <a16:creationId xmlns:a16="http://schemas.microsoft.com/office/drawing/2014/main" id="{CF3652F4-3A29-4EAF-B4AF-F37B50DDCB80}"/>
              </a:ext>
            </a:extLst>
          </p:cNvPr>
          <p:cNvSpPr>
            <a:spLocks noChangeArrowheads="1"/>
          </p:cNvSpPr>
          <p:nvPr/>
        </p:nvSpPr>
        <p:spPr bwMode="auto">
          <a:xfrm>
            <a:off x="5519787" y="5287984"/>
            <a:ext cx="390525" cy="293688"/>
          </a:xfrm>
          <a:prstGeom prst="ellipse">
            <a:avLst/>
          </a:prstGeom>
          <a:solidFill>
            <a:srgbClr val="8F3F7B"/>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0" tIns="0" rIns="0" b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algn="ctr" eaLnBrk="1" hangingPunct="1">
              <a:spcBef>
                <a:spcPct val="50000"/>
              </a:spcBef>
              <a:buClrTx/>
              <a:buFontTx/>
              <a:buNone/>
            </a:pPr>
            <a:r>
              <a:rPr lang="en-US" altLang="en-US" sz="1400" b="1">
                <a:solidFill>
                  <a:srgbClr val="FFFFFF"/>
                </a:solidFill>
                <a:latin typeface="+mn-lt"/>
              </a:rPr>
              <a:t>4</a:t>
            </a:r>
            <a:endParaRPr lang="en-US" altLang="en-US" sz="2000" b="1">
              <a:solidFill>
                <a:srgbClr val="FFFFFF"/>
              </a:solidFill>
              <a:latin typeface="+mn-lt"/>
            </a:endParaRPr>
          </a:p>
        </p:txBody>
      </p:sp>
      <p:sp>
        <p:nvSpPr>
          <p:cNvPr id="87" name="Oval 33">
            <a:extLst>
              <a:ext uri="{FF2B5EF4-FFF2-40B4-BE49-F238E27FC236}">
                <a16:creationId xmlns:a16="http://schemas.microsoft.com/office/drawing/2014/main" id="{DFA6D29D-638B-47B3-8C04-B861A3670963}"/>
              </a:ext>
            </a:extLst>
          </p:cNvPr>
          <p:cNvSpPr>
            <a:spLocks noChangeArrowheads="1"/>
          </p:cNvSpPr>
          <p:nvPr/>
        </p:nvSpPr>
        <p:spPr bwMode="auto">
          <a:xfrm>
            <a:off x="7480377" y="5550907"/>
            <a:ext cx="390525" cy="293688"/>
          </a:xfrm>
          <a:prstGeom prst="ellipse">
            <a:avLst/>
          </a:prstGeom>
          <a:solidFill>
            <a:srgbClr val="8F3F7B"/>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0" tIns="0" rIns="0" b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algn="ctr" eaLnBrk="1" hangingPunct="1">
              <a:spcBef>
                <a:spcPct val="50000"/>
              </a:spcBef>
              <a:buClrTx/>
              <a:buFontTx/>
              <a:buNone/>
            </a:pPr>
            <a:r>
              <a:rPr lang="en-US" altLang="en-US" sz="1400" b="1">
                <a:solidFill>
                  <a:srgbClr val="FFFFFF"/>
                </a:solidFill>
                <a:latin typeface="+mn-lt"/>
              </a:rPr>
              <a:t>5</a:t>
            </a:r>
          </a:p>
        </p:txBody>
      </p:sp>
      <p:sp>
        <p:nvSpPr>
          <p:cNvPr id="89" name="AutoShape 10" descr="bpct-blend3">
            <a:extLst>
              <a:ext uri="{FF2B5EF4-FFF2-40B4-BE49-F238E27FC236}">
                <a16:creationId xmlns:a16="http://schemas.microsoft.com/office/drawing/2014/main" id="{58F88BCA-5563-4C7E-9057-1EB2612A81B6}"/>
              </a:ext>
            </a:extLst>
          </p:cNvPr>
          <p:cNvSpPr>
            <a:spLocks noChangeAspect="1" noChangeArrowheads="1"/>
          </p:cNvSpPr>
          <p:nvPr/>
        </p:nvSpPr>
        <p:spPr bwMode="auto">
          <a:xfrm>
            <a:off x="5502770" y="5795502"/>
            <a:ext cx="1021646" cy="689616"/>
          </a:xfrm>
          <a:prstGeom prst="roundRect">
            <a:avLst>
              <a:gd name="adj" fmla="val 5958"/>
            </a:avLst>
          </a:prstGeom>
          <a:blipFill dpi="0" rotWithShape="0">
            <a:blip r:embed="rId9"/>
            <a:srcRect/>
            <a:stretch>
              <a:fillRect/>
            </a:stretch>
          </a:blipFill>
          <a:ln>
            <a:noFill/>
          </a:ln>
          <a:extLst>
            <a:ext uri="{91240B29-F687-4F45-9708-019B960494DF}">
              <a14:hiddenLine xmlns:a14="http://schemas.microsoft.com/office/drawing/2010/main" w="12700" algn="ctr">
                <a:solidFill>
                  <a:srgbClr val="000000"/>
                </a:solidFill>
                <a:round/>
                <a:headEnd/>
                <a:tailEnd/>
              </a14:hiddenLine>
            </a:ext>
          </a:extLst>
        </p:spPr>
        <p:txBody>
          <a:bodyPr wrap="square" lIns="18000" tIns="18000" rIns="18000" bIns="18000" anchor="ct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algn="ctr"/>
            <a:r>
              <a:rPr lang="en-US" sz="1400" b="1">
                <a:solidFill>
                  <a:schemeClr val="bg1"/>
                </a:solidFill>
                <a:latin typeface="+mn-lt"/>
                <a:ea typeface="Segoe UI" panose="020B0502040204020203" pitchFamily="34" charset="0"/>
                <a:cs typeface="Segoe UI" panose="020B0502040204020203" pitchFamily="34" charset="0"/>
              </a:rPr>
              <a:t>4) SMF Selection Request</a:t>
            </a:r>
            <a:endParaRPr lang="en-US" sz="1400">
              <a:solidFill>
                <a:schemeClr val="bg1"/>
              </a:solidFill>
              <a:latin typeface="+mn-lt"/>
              <a:ea typeface="Segoe UI" panose="020B0502040204020203" pitchFamily="34" charset="0"/>
              <a:cs typeface="Segoe UI" panose="020B0502040204020203" pitchFamily="34" charset="0"/>
            </a:endParaRPr>
          </a:p>
        </p:txBody>
      </p:sp>
      <p:sp>
        <p:nvSpPr>
          <p:cNvPr id="92" name="AutoShape 10" descr="bpct-blend3">
            <a:extLst>
              <a:ext uri="{FF2B5EF4-FFF2-40B4-BE49-F238E27FC236}">
                <a16:creationId xmlns:a16="http://schemas.microsoft.com/office/drawing/2014/main" id="{C7EA1A40-981B-44B8-B4DA-95E5EC4EA030}"/>
              </a:ext>
            </a:extLst>
          </p:cNvPr>
          <p:cNvSpPr>
            <a:spLocks noChangeAspect="1" noChangeArrowheads="1"/>
          </p:cNvSpPr>
          <p:nvPr/>
        </p:nvSpPr>
        <p:spPr bwMode="auto">
          <a:xfrm>
            <a:off x="3579884" y="2775797"/>
            <a:ext cx="1289875" cy="689616"/>
          </a:xfrm>
          <a:prstGeom prst="roundRect">
            <a:avLst>
              <a:gd name="adj" fmla="val 5958"/>
            </a:avLst>
          </a:prstGeom>
          <a:blipFill dpi="0" rotWithShape="0">
            <a:blip r:embed="rId9"/>
            <a:srcRect/>
            <a:stretch>
              <a:fillRect/>
            </a:stretch>
          </a:blipFill>
          <a:ln>
            <a:noFill/>
          </a:ln>
          <a:extLst>
            <a:ext uri="{91240B29-F687-4F45-9708-019B960494DF}">
              <a14:hiddenLine xmlns:a14="http://schemas.microsoft.com/office/drawing/2010/main" w="12700" algn="ctr">
                <a:solidFill>
                  <a:srgbClr val="000000"/>
                </a:solidFill>
                <a:round/>
                <a:headEnd/>
                <a:tailEnd/>
              </a14:hiddenLine>
            </a:ext>
          </a:extLst>
        </p:spPr>
        <p:txBody>
          <a:bodyPr wrap="square" lIns="18000" tIns="18000" rIns="18000" bIns="18000" anchor="ct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algn="ctr"/>
            <a:r>
              <a:rPr lang="en-US" sz="1400" b="1">
                <a:solidFill>
                  <a:schemeClr val="bg1"/>
                </a:solidFill>
                <a:latin typeface="+mn-lt"/>
                <a:ea typeface="Segoe UI" panose="020B0502040204020203" pitchFamily="34" charset="0"/>
                <a:cs typeface="Segoe UI" panose="020B0502040204020203" pitchFamily="34" charset="0"/>
              </a:rPr>
              <a:t>1) Supported Slices</a:t>
            </a:r>
            <a:endParaRPr lang="en-US" sz="1400">
              <a:solidFill>
                <a:schemeClr val="bg1"/>
              </a:solidFill>
              <a:latin typeface="+mn-lt"/>
              <a:ea typeface="Segoe UI" panose="020B0502040204020203" pitchFamily="34" charset="0"/>
              <a:cs typeface="Segoe UI" panose="020B0502040204020203" pitchFamily="34" charset="0"/>
            </a:endParaRPr>
          </a:p>
        </p:txBody>
      </p:sp>
      <p:cxnSp>
        <p:nvCxnSpPr>
          <p:cNvPr id="94" name="Straight Arrow Connector 93">
            <a:extLst>
              <a:ext uri="{FF2B5EF4-FFF2-40B4-BE49-F238E27FC236}">
                <a16:creationId xmlns:a16="http://schemas.microsoft.com/office/drawing/2014/main" id="{29BD6F72-C2D0-4878-BC17-6AF52DCBF022}"/>
              </a:ext>
            </a:extLst>
          </p:cNvPr>
          <p:cNvCxnSpPr>
            <a:cxnSpLocks/>
          </p:cNvCxnSpPr>
          <p:nvPr/>
        </p:nvCxnSpPr>
        <p:spPr bwMode="auto">
          <a:xfrm flipH="1" flipV="1">
            <a:off x="4762041" y="3854272"/>
            <a:ext cx="568994" cy="4242"/>
          </a:xfrm>
          <a:prstGeom prst="straightConnector1">
            <a:avLst/>
          </a:prstGeom>
          <a:solidFill>
            <a:schemeClr val="accent1"/>
          </a:solidFill>
          <a:ln w="38100" cap="flat" cmpd="sng" algn="ctr">
            <a:solidFill>
              <a:srgbClr val="00285F"/>
            </a:solidFill>
            <a:prstDash val="solid"/>
            <a:round/>
            <a:headEnd type="none" w="med" len="med"/>
            <a:tailEnd type="triangle" w="med" len="med"/>
          </a:ln>
          <a:effectLst/>
        </p:spPr>
      </p:cxnSp>
      <p:sp>
        <p:nvSpPr>
          <p:cNvPr id="95" name="Oval 33">
            <a:extLst>
              <a:ext uri="{FF2B5EF4-FFF2-40B4-BE49-F238E27FC236}">
                <a16:creationId xmlns:a16="http://schemas.microsoft.com/office/drawing/2014/main" id="{C0C8C728-F40A-4DE1-AF1C-1D8C558749F0}"/>
              </a:ext>
            </a:extLst>
          </p:cNvPr>
          <p:cNvSpPr>
            <a:spLocks noChangeArrowheads="1"/>
          </p:cNvSpPr>
          <p:nvPr/>
        </p:nvSpPr>
        <p:spPr bwMode="auto">
          <a:xfrm>
            <a:off x="5434370" y="2376982"/>
            <a:ext cx="390525" cy="293688"/>
          </a:xfrm>
          <a:prstGeom prst="ellipse">
            <a:avLst/>
          </a:prstGeom>
          <a:solidFill>
            <a:srgbClr val="8F3F7B"/>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0" tIns="0" rIns="0" b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algn="ctr" eaLnBrk="1" hangingPunct="1">
              <a:spcBef>
                <a:spcPct val="50000"/>
              </a:spcBef>
              <a:buClrTx/>
              <a:buFontTx/>
              <a:buNone/>
            </a:pPr>
            <a:r>
              <a:rPr lang="en-US" altLang="en-US" sz="1400" b="1">
                <a:solidFill>
                  <a:srgbClr val="FFFFFF"/>
                </a:solidFill>
                <a:latin typeface="+mn-lt"/>
              </a:rPr>
              <a:t>3</a:t>
            </a:r>
            <a:endParaRPr lang="en-US" altLang="en-US" sz="2000" b="1">
              <a:solidFill>
                <a:srgbClr val="FFFFFF"/>
              </a:solidFill>
              <a:latin typeface="+mn-lt"/>
            </a:endParaRPr>
          </a:p>
        </p:txBody>
      </p:sp>
      <p:sp>
        <p:nvSpPr>
          <p:cNvPr id="96" name="AutoShape 10" descr="bpct-blend3">
            <a:extLst>
              <a:ext uri="{FF2B5EF4-FFF2-40B4-BE49-F238E27FC236}">
                <a16:creationId xmlns:a16="http://schemas.microsoft.com/office/drawing/2014/main" id="{23B5E05E-5229-4A90-B004-A53F18E231DE}"/>
              </a:ext>
            </a:extLst>
          </p:cNvPr>
          <p:cNvSpPr>
            <a:spLocks noChangeAspect="1" noChangeArrowheads="1"/>
          </p:cNvSpPr>
          <p:nvPr/>
        </p:nvSpPr>
        <p:spPr bwMode="auto">
          <a:xfrm>
            <a:off x="7333588" y="5995190"/>
            <a:ext cx="915349" cy="590012"/>
          </a:xfrm>
          <a:prstGeom prst="roundRect">
            <a:avLst>
              <a:gd name="adj" fmla="val 5958"/>
            </a:avLst>
          </a:prstGeom>
          <a:blipFill dpi="0" rotWithShape="0">
            <a:blip r:embed="rId9"/>
            <a:srcRect/>
            <a:stretch>
              <a:fillRect/>
            </a:stretch>
          </a:blipFill>
          <a:ln>
            <a:noFill/>
          </a:ln>
          <a:extLst>
            <a:ext uri="{91240B29-F687-4F45-9708-019B960494DF}">
              <a14:hiddenLine xmlns:a14="http://schemas.microsoft.com/office/drawing/2010/main" w="12700" algn="ctr">
                <a:solidFill>
                  <a:srgbClr val="000000"/>
                </a:solidFill>
                <a:round/>
                <a:headEnd/>
                <a:tailEnd/>
              </a14:hiddenLine>
            </a:ext>
          </a:extLst>
        </p:spPr>
        <p:txBody>
          <a:bodyPr wrap="square" lIns="18000" tIns="18000" rIns="18000" bIns="18000" anchor="ct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algn="ctr"/>
            <a:r>
              <a:rPr lang="en-US" sz="1400" b="1">
                <a:solidFill>
                  <a:schemeClr val="bg1"/>
                </a:solidFill>
                <a:latin typeface="+mn-lt"/>
                <a:ea typeface="Segoe UI" panose="020B0502040204020203" pitchFamily="34" charset="0"/>
                <a:cs typeface="Segoe UI" panose="020B0502040204020203" pitchFamily="34" charset="0"/>
              </a:rPr>
              <a:t>5) </a:t>
            </a:r>
            <a:r>
              <a:rPr lang="en-US" altLang="en-US" sz="1400" b="1">
                <a:solidFill>
                  <a:schemeClr val="bg1"/>
                </a:solidFill>
                <a:latin typeface="+mn-lt"/>
                <a:ea typeface="Segoe UI" panose="020B0502040204020203" pitchFamily="34" charset="0"/>
                <a:cs typeface="Segoe UI" panose="020B0502040204020203" pitchFamily="34" charset="0"/>
              </a:rPr>
              <a:t>SMF select UPF</a:t>
            </a:r>
            <a:endParaRPr lang="en-US" sz="1400" b="1">
              <a:solidFill>
                <a:schemeClr val="bg1"/>
              </a:solidFill>
              <a:latin typeface="+mn-lt"/>
              <a:ea typeface="Segoe UI" panose="020B0502040204020203" pitchFamily="34" charset="0"/>
              <a:cs typeface="Segoe UI" panose="020B0502040204020203" pitchFamily="34" charset="0"/>
            </a:endParaRPr>
          </a:p>
        </p:txBody>
      </p:sp>
      <p:sp>
        <p:nvSpPr>
          <p:cNvPr id="78" name="Oval 33">
            <a:extLst>
              <a:ext uri="{FF2B5EF4-FFF2-40B4-BE49-F238E27FC236}">
                <a16:creationId xmlns:a16="http://schemas.microsoft.com/office/drawing/2014/main" id="{A0E20730-0B1F-4FF3-B26D-30C5B9EA879E}"/>
              </a:ext>
            </a:extLst>
          </p:cNvPr>
          <p:cNvSpPr>
            <a:spLocks noChangeArrowheads="1"/>
          </p:cNvSpPr>
          <p:nvPr/>
        </p:nvSpPr>
        <p:spPr bwMode="auto">
          <a:xfrm>
            <a:off x="4884259" y="3607179"/>
            <a:ext cx="390525" cy="293688"/>
          </a:xfrm>
          <a:prstGeom prst="ellipse">
            <a:avLst/>
          </a:prstGeom>
          <a:solidFill>
            <a:srgbClr val="8F3F7B"/>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0" tIns="0" rIns="0" b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algn="ctr" eaLnBrk="1" hangingPunct="1">
              <a:spcBef>
                <a:spcPct val="50000"/>
              </a:spcBef>
              <a:buClrTx/>
              <a:buFontTx/>
              <a:buNone/>
            </a:pPr>
            <a:r>
              <a:rPr lang="en-US" altLang="en-US" sz="1400" b="1">
                <a:solidFill>
                  <a:srgbClr val="FFFFFF"/>
                </a:solidFill>
                <a:latin typeface="+mn-lt"/>
              </a:rPr>
              <a:t>1</a:t>
            </a:r>
            <a:endParaRPr lang="en-US" altLang="en-US" sz="2000" b="1">
              <a:solidFill>
                <a:srgbClr val="FFFFFF"/>
              </a:solidFill>
              <a:latin typeface="+mn-lt"/>
            </a:endParaRPr>
          </a:p>
        </p:txBody>
      </p:sp>
      <p:sp>
        <p:nvSpPr>
          <p:cNvPr id="88" name="AutoShape 10" descr="bpct-blend3">
            <a:extLst>
              <a:ext uri="{FF2B5EF4-FFF2-40B4-BE49-F238E27FC236}">
                <a16:creationId xmlns:a16="http://schemas.microsoft.com/office/drawing/2014/main" id="{7E015CBF-7F98-4594-BCE5-DB90B5FBEF85}"/>
              </a:ext>
            </a:extLst>
          </p:cNvPr>
          <p:cNvSpPr>
            <a:spLocks noChangeAspect="1" noChangeArrowheads="1"/>
          </p:cNvSpPr>
          <p:nvPr/>
        </p:nvSpPr>
        <p:spPr bwMode="auto">
          <a:xfrm>
            <a:off x="5278567" y="3762152"/>
            <a:ext cx="1020980" cy="689616"/>
          </a:xfrm>
          <a:prstGeom prst="roundRect">
            <a:avLst>
              <a:gd name="adj" fmla="val 5958"/>
            </a:avLst>
          </a:prstGeom>
          <a:blipFill dpi="0" rotWithShape="0">
            <a:blip r:embed="rId9"/>
            <a:srcRect/>
            <a:stretch>
              <a:fillRect/>
            </a:stretch>
          </a:blipFill>
          <a:ln>
            <a:noFill/>
          </a:ln>
          <a:extLst>
            <a:ext uri="{91240B29-F687-4F45-9708-019B960494DF}">
              <a14:hiddenLine xmlns:a14="http://schemas.microsoft.com/office/drawing/2010/main" w="12700" algn="ctr">
                <a:solidFill>
                  <a:srgbClr val="000000"/>
                </a:solidFill>
                <a:round/>
                <a:headEnd/>
                <a:tailEnd/>
              </a14:hiddenLine>
            </a:ext>
          </a:extLst>
        </p:spPr>
        <p:txBody>
          <a:bodyPr wrap="square" lIns="18000" tIns="18000" rIns="18000" bIns="18000" anchor="ct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algn="ctr"/>
            <a:r>
              <a:rPr lang="en-US" sz="1400" b="1">
                <a:solidFill>
                  <a:schemeClr val="bg1"/>
                </a:solidFill>
                <a:latin typeface="+mn-lt"/>
                <a:ea typeface="Segoe UI" panose="020B0502040204020203" pitchFamily="34" charset="0"/>
                <a:cs typeface="Segoe UI" panose="020B0502040204020203" pitchFamily="34" charset="0"/>
              </a:rPr>
              <a:t>3) Slice Selection Request</a:t>
            </a:r>
            <a:endParaRPr lang="en-US" sz="1400">
              <a:solidFill>
                <a:schemeClr val="bg1"/>
              </a:solidFill>
              <a:latin typeface="+mn-lt"/>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91670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9" grpId="0" animBg="1"/>
      <p:bldP spid="81" grpId="0" animBg="1"/>
      <p:bldP spid="83" grpId="0" animBg="1"/>
      <p:bldP spid="87" grpId="0" animBg="1"/>
      <p:bldP spid="89" grpId="0" animBg="1"/>
      <p:bldP spid="92" grpId="0" animBg="1"/>
      <p:bldP spid="95" grpId="0" animBg="1"/>
      <p:bldP spid="96" grpId="0" animBg="1"/>
      <p:bldP spid="78" grpId="0" animBg="1"/>
      <p:bldP spid="8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1D79C2A7-3ED9-4E78-84CC-35996912E4F0}"/>
              </a:ext>
            </a:extLst>
          </p:cNvPr>
          <p:cNvSpPr/>
          <p:nvPr/>
        </p:nvSpPr>
        <p:spPr bwMode="auto">
          <a:xfrm>
            <a:off x="5213082" y="1797737"/>
            <a:ext cx="2120506" cy="800749"/>
          </a:xfrm>
          <a:prstGeom prst="rect">
            <a:avLst/>
          </a:prstGeom>
          <a:solidFill>
            <a:schemeClr val="bg1">
              <a:lumMod val="75000"/>
            </a:schemeClr>
          </a:solidFill>
          <a:ln w="12700" cap="flat" cmpd="sng" algn="ctr">
            <a:noFill/>
            <a:prstDash val="solid"/>
            <a:round/>
            <a:headEnd type="none" w="med" len="med"/>
            <a:tailEnd type="none" w="med" len="med"/>
          </a:ln>
          <a:effectLst/>
        </p:spPr>
        <p:txBody>
          <a:bodyPr vert="horz" wrap="square" lIns="36000" tIns="18000" rIns="18000" bIns="18000" numCol="1" rtlCol="0" anchor="t" anchorCtr="0" compatLnSpc="1">
            <a:prstTxWarp prst="textNoShape">
              <a:avLst/>
            </a:prstTxWarp>
          </a:body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sv-SE" sz="1100" b="0" i="0" u="none" strike="noStrike" kern="0" cap="none" spc="0" normalizeH="0" baseline="0" noProof="0">
                <a:ln>
                  <a:noFill/>
                </a:ln>
                <a:effectLst/>
                <a:uLnTx/>
                <a:uFillTx/>
                <a:latin typeface="+mn-lt"/>
              </a:rPr>
              <a:t>NFs shared across nw slices </a:t>
            </a:r>
            <a:endParaRPr kumimoji="0" lang="en-US" sz="1100" b="0" i="0" u="none" strike="noStrike" kern="0" cap="none" spc="0" normalizeH="0" baseline="0" noProof="0">
              <a:ln>
                <a:noFill/>
              </a:ln>
              <a:effectLst/>
              <a:uLnTx/>
              <a:uFillTx/>
              <a:latin typeface="+mn-lt"/>
            </a:endParaRPr>
          </a:p>
        </p:txBody>
      </p:sp>
      <p:sp>
        <p:nvSpPr>
          <p:cNvPr id="2" name="Title 1"/>
          <p:cNvSpPr>
            <a:spLocks noGrp="1"/>
          </p:cNvSpPr>
          <p:nvPr>
            <p:ph type="title"/>
          </p:nvPr>
        </p:nvSpPr>
        <p:spPr>
          <a:xfrm>
            <a:off x="479424" y="476250"/>
            <a:ext cx="10647755" cy="1081088"/>
          </a:xfrm>
        </p:spPr>
        <p:txBody>
          <a:bodyPr>
            <a:normAutofit/>
          </a:bodyPr>
          <a:lstStyle/>
          <a:p>
            <a:r>
              <a:rPr lang="sv-SE"/>
              <a:t>Network Slicing in 5G – a UE connected to multiple Network Slices</a:t>
            </a:r>
            <a:endParaRPr lang="es-ES_tradnl"/>
          </a:p>
        </p:txBody>
      </p:sp>
      <p:sp>
        <p:nvSpPr>
          <p:cNvPr id="3" name="Rectangle 2"/>
          <p:cNvSpPr/>
          <p:nvPr/>
        </p:nvSpPr>
        <p:spPr bwMode="auto">
          <a:xfrm>
            <a:off x="4261449" y="4123009"/>
            <a:ext cx="5003619" cy="897536"/>
          </a:xfrm>
          <a:prstGeom prst="rect">
            <a:avLst/>
          </a:prstGeom>
          <a:solidFill>
            <a:schemeClr val="bg1">
              <a:lumMod val="75000"/>
            </a:schemeClr>
          </a:solidFill>
          <a:ln w="12700" cap="flat" cmpd="sng" algn="ctr">
            <a:noFill/>
            <a:prstDash val="solid"/>
            <a:round/>
            <a:headEnd type="none" w="med" len="med"/>
            <a:tailEnd type="none" w="med" len="med"/>
          </a:ln>
          <a:effectLst/>
        </p:spPr>
        <p:txBody>
          <a:bodyPr vert="horz" wrap="square" lIns="36000" tIns="18000" rIns="18000" bIns="18000" numCol="1" rtlCol="0" anchor="t" anchorCtr="0" compatLnSpc="1">
            <a:prstTxWarp prst="textNoShape">
              <a:avLst/>
            </a:prstTxWarp>
          </a:body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sz="1100" b="0" i="0" u="none" strike="noStrike" kern="0" cap="none" spc="0" normalizeH="0" baseline="0" noProof="0">
                <a:ln>
                  <a:noFill/>
                </a:ln>
                <a:solidFill>
                  <a:schemeClr val="tx1"/>
                </a:solidFill>
                <a:effectLst/>
                <a:uLnTx/>
                <a:uFillTx/>
                <a:latin typeface="+mn-lt"/>
              </a:rPr>
              <a:t>NSI #1</a:t>
            </a:r>
          </a:p>
        </p:txBody>
      </p:sp>
      <p:sp>
        <p:nvSpPr>
          <p:cNvPr id="4" name="Rectangle 3"/>
          <p:cNvSpPr/>
          <p:nvPr/>
        </p:nvSpPr>
        <p:spPr bwMode="auto">
          <a:xfrm>
            <a:off x="4261450" y="5053522"/>
            <a:ext cx="5003618" cy="868495"/>
          </a:xfrm>
          <a:prstGeom prst="rect">
            <a:avLst/>
          </a:prstGeom>
          <a:solidFill>
            <a:schemeClr val="bg1">
              <a:lumMod val="75000"/>
            </a:schemeClr>
          </a:solidFill>
          <a:ln w="12700" cap="flat" cmpd="sng" algn="ctr">
            <a:noFill/>
            <a:prstDash val="solid"/>
            <a:round/>
            <a:headEnd type="none" w="med" len="med"/>
            <a:tailEnd type="none" w="med" len="med"/>
          </a:ln>
          <a:effectLst/>
        </p:spPr>
        <p:txBody>
          <a:bodyPr vert="horz" wrap="square" lIns="36000" tIns="18000" rIns="18000" bIns="18000" numCol="1" rtlCol="0" anchor="t" anchorCtr="0" compatLnSpc="1">
            <a:prstTxWarp prst="textNoShape">
              <a:avLst/>
            </a:prstTxWarp>
          </a:body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sz="1100" b="0" i="0" u="none" strike="noStrike" kern="0" cap="none" spc="0" normalizeH="0" baseline="0" noProof="0">
                <a:ln>
                  <a:noFill/>
                </a:ln>
                <a:solidFill>
                  <a:schemeClr val="tx1"/>
                </a:solidFill>
                <a:effectLst/>
                <a:uLnTx/>
                <a:uFillTx/>
                <a:latin typeface="+mn-lt"/>
              </a:rPr>
              <a:t>NSI #2</a:t>
            </a:r>
          </a:p>
        </p:txBody>
      </p:sp>
      <p:sp>
        <p:nvSpPr>
          <p:cNvPr id="6" name="Rectangle 5"/>
          <p:cNvSpPr/>
          <p:nvPr/>
        </p:nvSpPr>
        <p:spPr bwMode="auto">
          <a:xfrm>
            <a:off x="4261450" y="2660264"/>
            <a:ext cx="5003618" cy="1431346"/>
          </a:xfrm>
          <a:prstGeom prst="rect">
            <a:avLst/>
          </a:prstGeom>
          <a:solidFill>
            <a:schemeClr val="bg1">
              <a:lumMod val="75000"/>
            </a:schemeClr>
          </a:solidFill>
          <a:ln w="12700" cap="flat" cmpd="sng" algn="ctr">
            <a:noFill/>
            <a:prstDash val="solid"/>
            <a:round/>
            <a:headEnd type="none" w="med" len="med"/>
            <a:tailEnd type="none" w="med" len="med"/>
          </a:ln>
          <a:effectLst/>
        </p:spPr>
        <p:txBody>
          <a:bodyPr vert="horz" wrap="square" lIns="36000" tIns="18000" rIns="18000" bIns="18000" numCol="1" rtlCol="0" anchor="t" anchorCtr="0" compatLnSpc="1">
            <a:prstTxWarp prst="textNoShape">
              <a:avLst/>
            </a:prstTxWarp>
          </a:bodyPr>
          <a:lstStyle/>
          <a:p>
            <a:pPr marL="0" marR="0" lvl="0" indent="0" algn="r" defTabSz="914400" rtl="0" eaLnBrk="1" fontAlgn="base" latinLnBrk="0" hangingPunct="1">
              <a:lnSpc>
                <a:spcPct val="100000"/>
              </a:lnSpc>
              <a:spcBef>
                <a:spcPct val="50000"/>
              </a:spcBef>
              <a:spcAft>
                <a:spcPct val="0"/>
              </a:spcAft>
              <a:buClrTx/>
              <a:buSzTx/>
              <a:buFontTx/>
              <a:buNone/>
              <a:tabLst/>
              <a:defRPr/>
            </a:pPr>
            <a:r>
              <a:rPr kumimoji="0" lang="en-US" sz="1100" b="0" i="0" u="none" strike="noStrike" kern="0" cap="none" spc="0" normalizeH="0" baseline="0" noProof="0">
                <a:ln>
                  <a:noFill/>
                </a:ln>
                <a:effectLst/>
                <a:uLnTx/>
                <a:uFillTx/>
                <a:latin typeface="+mn-lt"/>
              </a:rPr>
              <a:t>NSI # 0</a:t>
            </a:r>
          </a:p>
        </p:txBody>
      </p:sp>
      <p:sp>
        <p:nvSpPr>
          <p:cNvPr id="8" name="Freeform 3"/>
          <p:cNvSpPr>
            <a:spLocks noChangeAspect="1"/>
          </p:cNvSpPr>
          <p:nvPr/>
        </p:nvSpPr>
        <p:spPr bwMode="auto">
          <a:xfrm>
            <a:off x="9891227" y="3677919"/>
            <a:ext cx="635817" cy="403476"/>
          </a:xfrm>
          <a:custGeom>
            <a:avLst/>
            <a:gdLst>
              <a:gd name="T0" fmla="*/ 2147483647 w 462"/>
              <a:gd name="T1" fmla="*/ 2147483647 h 293"/>
              <a:gd name="T2" fmla="*/ 2147483647 w 462"/>
              <a:gd name="T3" fmla="*/ 2147483647 h 293"/>
              <a:gd name="T4" fmla="*/ 2147483647 w 462"/>
              <a:gd name="T5" fmla="*/ 2147483647 h 293"/>
              <a:gd name="T6" fmla="*/ 2147483647 w 462"/>
              <a:gd name="T7" fmla="*/ 2147483647 h 293"/>
              <a:gd name="T8" fmla="*/ 2147483647 w 462"/>
              <a:gd name="T9" fmla="*/ 2147483647 h 293"/>
              <a:gd name="T10" fmla="*/ 2147483647 w 462"/>
              <a:gd name="T11" fmla="*/ 2147483647 h 293"/>
              <a:gd name="T12" fmla="*/ 2147483647 w 462"/>
              <a:gd name="T13" fmla="*/ 2147483647 h 293"/>
              <a:gd name="T14" fmla="*/ 2147483647 w 462"/>
              <a:gd name="T15" fmla="*/ 2147483647 h 293"/>
              <a:gd name="T16" fmla="*/ 2147483647 w 462"/>
              <a:gd name="T17" fmla="*/ 2147483647 h 293"/>
              <a:gd name="T18" fmla="*/ 2147483647 w 462"/>
              <a:gd name="T19" fmla="*/ 2147483647 h 293"/>
              <a:gd name="T20" fmla="*/ 2147483647 w 462"/>
              <a:gd name="T21" fmla="*/ 2147483647 h 293"/>
              <a:gd name="T22" fmla="*/ 2147483647 w 462"/>
              <a:gd name="T23" fmla="*/ 2147483647 h 293"/>
              <a:gd name="T24" fmla="*/ 2147483647 w 462"/>
              <a:gd name="T25" fmla="*/ 2147483647 h 293"/>
              <a:gd name="T26" fmla="*/ 2147483647 w 462"/>
              <a:gd name="T27" fmla="*/ 2147483647 h 293"/>
              <a:gd name="T28" fmla="*/ 2147483647 w 462"/>
              <a:gd name="T29" fmla="*/ 2147483647 h 293"/>
              <a:gd name="T30" fmla="*/ 2147483647 w 462"/>
              <a:gd name="T31" fmla="*/ 2147483647 h 293"/>
              <a:gd name="T32" fmla="*/ 2147483647 w 462"/>
              <a:gd name="T33" fmla="*/ 2147483647 h 293"/>
              <a:gd name="T34" fmla="*/ 2147483647 w 462"/>
              <a:gd name="T35" fmla="*/ 2147483647 h 293"/>
              <a:gd name="T36" fmla="*/ 2147483647 w 462"/>
              <a:gd name="T37" fmla="*/ 2147483647 h 293"/>
              <a:gd name="T38" fmla="*/ 2147483647 w 462"/>
              <a:gd name="T39" fmla="*/ 2147483647 h 293"/>
              <a:gd name="T40" fmla="*/ 2147483647 w 462"/>
              <a:gd name="T41" fmla="*/ 2147483647 h 293"/>
              <a:gd name="T42" fmla="*/ 2147483647 w 462"/>
              <a:gd name="T43" fmla="*/ 2147483647 h 293"/>
              <a:gd name="T44" fmla="*/ 2147483647 w 462"/>
              <a:gd name="T45" fmla="*/ 2147483647 h 293"/>
              <a:gd name="T46" fmla="*/ 2147483647 w 462"/>
              <a:gd name="T47" fmla="*/ 2147483647 h 293"/>
              <a:gd name="T48" fmla="*/ 2147483647 w 462"/>
              <a:gd name="T49" fmla="*/ 2147483647 h 293"/>
              <a:gd name="T50" fmla="*/ 2147483647 w 462"/>
              <a:gd name="T51" fmla="*/ 2147483647 h 293"/>
              <a:gd name="T52" fmla="*/ 2147483647 w 462"/>
              <a:gd name="T53" fmla="*/ 0 h 293"/>
              <a:gd name="T54" fmla="*/ 2147483647 w 462"/>
              <a:gd name="T55" fmla="*/ 2147483647 h 293"/>
              <a:gd name="T56" fmla="*/ 0 w 462"/>
              <a:gd name="T57" fmla="*/ 2147483647 h 293"/>
              <a:gd name="T58" fmla="*/ 2147483647 w 462"/>
              <a:gd name="T59" fmla="*/ 2147483647 h 293"/>
              <a:gd name="T60" fmla="*/ 2147483647 w 462"/>
              <a:gd name="T61" fmla="*/ 2147483647 h 293"/>
              <a:gd name="T62" fmla="*/ 2147483647 w 462"/>
              <a:gd name="T63" fmla="*/ 2147483647 h 293"/>
              <a:gd name="T64" fmla="*/ 2147483647 w 462"/>
              <a:gd name="T65" fmla="*/ 2147483647 h 29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62" h="293">
                <a:moveTo>
                  <a:pt x="435" y="148"/>
                </a:moveTo>
                <a:cubicBezTo>
                  <a:pt x="437" y="140"/>
                  <a:pt x="439" y="132"/>
                  <a:pt x="439" y="123"/>
                </a:cubicBezTo>
                <a:cubicBezTo>
                  <a:pt x="439" y="104"/>
                  <a:pt x="433" y="86"/>
                  <a:pt x="422" y="70"/>
                </a:cubicBezTo>
                <a:cubicBezTo>
                  <a:pt x="420" y="67"/>
                  <a:pt x="415" y="66"/>
                  <a:pt x="411" y="68"/>
                </a:cubicBezTo>
                <a:cubicBezTo>
                  <a:pt x="407" y="71"/>
                  <a:pt x="406" y="76"/>
                  <a:pt x="409" y="79"/>
                </a:cubicBezTo>
                <a:cubicBezTo>
                  <a:pt x="418" y="92"/>
                  <a:pt x="423" y="108"/>
                  <a:pt x="423" y="123"/>
                </a:cubicBezTo>
                <a:cubicBezTo>
                  <a:pt x="423" y="132"/>
                  <a:pt x="421" y="140"/>
                  <a:pt x="419" y="148"/>
                </a:cubicBezTo>
                <a:cubicBezTo>
                  <a:pt x="418" y="151"/>
                  <a:pt x="419" y="154"/>
                  <a:pt x="421" y="156"/>
                </a:cubicBezTo>
                <a:cubicBezTo>
                  <a:pt x="437" y="170"/>
                  <a:pt x="446" y="189"/>
                  <a:pt x="446" y="209"/>
                </a:cubicBezTo>
                <a:cubicBezTo>
                  <a:pt x="446" y="247"/>
                  <a:pt x="415" y="277"/>
                  <a:pt x="378" y="277"/>
                </a:cubicBezTo>
                <a:cubicBezTo>
                  <a:pt x="88" y="277"/>
                  <a:pt x="88" y="277"/>
                  <a:pt x="88" y="277"/>
                </a:cubicBezTo>
                <a:cubicBezTo>
                  <a:pt x="48" y="277"/>
                  <a:pt x="16" y="245"/>
                  <a:pt x="16" y="206"/>
                </a:cubicBezTo>
                <a:cubicBezTo>
                  <a:pt x="16" y="178"/>
                  <a:pt x="31" y="154"/>
                  <a:pt x="56" y="141"/>
                </a:cubicBezTo>
                <a:cubicBezTo>
                  <a:pt x="59" y="140"/>
                  <a:pt x="60" y="137"/>
                  <a:pt x="60" y="134"/>
                </a:cubicBezTo>
                <a:cubicBezTo>
                  <a:pt x="60" y="134"/>
                  <a:pt x="60" y="133"/>
                  <a:pt x="60" y="133"/>
                </a:cubicBezTo>
                <a:cubicBezTo>
                  <a:pt x="60" y="69"/>
                  <a:pt x="113" y="16"/>
                  <a:pt x="178" y="16"/>
                </a:cubicBezTo>
                <a:cubicBezTo>
                  <a:pt x="217" y="16"/>
                  <a:pt x="254" y="36"/>
                  <a:pt x="276" y="68"/>
                </a:cubicBezTo>
                <a:cubicBezTo>
                  <a:pt x="277" y="70"/>
                  <a:pt x="279" y="72"/>
                  <a:pt x="282" y="72"/>
                </a:cubicBezTo>
                <a:cubicBezTo>
                  <a:pt x="284" y="72"/>
                  <a:pt x="287" y="71"/>
                  <a:pt x="288" y="70"/>
                </a:cubicBezTo>
                <a:cubicBezTo>
                  <a:pt x="288" y="70"/>
                  <a:pt x="289" y="69"/>
                  <a:pt x="289" y="69"/>
                </a:cubicBezTo>
                <a:cubicBezTo>
                  <a:pt x="290" y="68"/>
                  <a:pt x="309" y="45"/>
                  <a:pt x="344" y="45"/>
                </a:cubicBezTo>
                <a:cubicBezTo>
                  <a:pt x="360" y="45"/>
                  <a:pt x="375" y="50"/>
                  <a:pt x="388" y="59"/>
                </a:cubicBezTo>
                <a:cubicBezTo>
                  <a:pt x="392" y="61"/>
                  <a:pt x="397" y="60"/>
                  <a:pt x="399" y="56"/>
                </a:cubicBezTo>
                <a:cubicBezTo>
                  <a:pt x="402" y="53"/>
                  <a:pt x="401" y="48"/>
                  <a:pt x="397" y="45"/>
                </a:cubicBezTo>
                <a:cubicBezTo>
                  <a:pt x="381" y="35"/>
                  <a:pt x="363" y="29"/>
                  <a:pt x="344" y="29"/>
                </a:cubicBezTo>
                <a:cubicBezTo>
                  <a:pt x="314" y="29"/>
                  <a:pt x="294" y="43"/>
                  <a:pt x="284" y="52"/>
                </a:cubicBezTo>
                <a:cubicBezTo>
                  <a:pt x="258" y="19"/>
                  <a:pt x="220" y="0"/>
                  <a:pt x="178" y="0"/>
                </a:cubicBezTo>
                <a:cubicBezTo>
                  <a:pt x="106" y="0"/>
                  <a:pt x="47" y="58"/>
                  <a:pt x="44" y="129"/>
                </a:cubicBezTo>
                <a:cubicBezTo>
                  <a:pt x="17" y="145"/>
                  <a:pt x="0" y="174"/>
                  <a:pt x="0" y="206"/>
                </a:cubicBezTo>
                <a:cubicBezTo>
                  <a:pt x="0" y="254"/>
                  <a:pt x="39" y="293"/>
                  <a:pt x="88" y="293"/>
                </a:cubicBezTo>
                <a:cubicBezTo>
                  <a:pt x="378" y="293"/>
                  <a:pt x="378" y="293"/>
                  <a:pt x="378" y="293"/>
                </a:cubicBezTo>
                <a:cubicBezTo>
                  <a:pt x="424" y="293"/>
                  <a:pt x="462" y="256"/>
                  <a:pt x="462" y="209"/>
                </a:cubicBezTo>
                <a:cubicBezTo>
                  <a:pt x="462" y="186"/>
                  <a:pt x="452" y="164"/>
                  <a:pt x="435" y="148"/>
                </a:cubicBezTo>
                <a:close/>
              </a:path>
            </a:pathLst>
          </a:custGeom>
          <a:solidFill>
            <a:srgbClr val="00285F"/>
          </a:solidFill>
          <a:ln w="9525" cap="flat" cmpd="sng" algn="ctr">
            <a:noFill/>
            <a:prstDash val="solid"/>
            <a:roun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285F"/>
              </a:solidFill>
              <a:effectLst/>
              <a:uLnTx/>
              <a:uFillTx/>
              <a:latin typeface="+mn-lt"/>
            </a:endParaRPr>
          </a:p>
        </p:txBody>
      </p:sp>
      <p:sp>
        <p:nvSpPr>
          <p:cNvPr id="9" name="Rectangle 44"/>
          <p:cNvSpPr>
            <a:spLocks noChangeArrowheads="1"/>
          </p:cNvSpPr>
          <p:nvPr/>
        </p:nvSpPr>
        <p:spPr bwMode="auto">
          <a:xfrm flipV="1">
            <a:off x="2699572" y="4493984"/>
            <a:ext cx="862203" cy="968263"/>
          </a:xfrm>
          <a:prstGeom prst="rect">
            <a:avLst/>
          </a:prstGeom>
          <a:solidFill>
            <a:schemeClr val="bg1">
              <a:lumMod val="85000"/>
            </a:schemeClr>
          </a:solidFill>
          <a:ln w="12700" algn="ctr">
            <a:noFill/>
            <a:miter lim="800000"/>
            <a:headEnd/>
            <a:tailEnd/>
          </a:ln>
        </p:spPr>
        <p:txBody>
          <a:bodyPr rot="10800000" wrap="square" lIns="18000" tIns="18000" rIns="18000" bIns="1800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800" b="1" i="0" u="none" strike="noStrike" kern="0" cap="none" spc="0" normalizeH="0" baseline="0" noProof="0">
                <a:ln>
                  <a:noFill/>
                </a:ln>
                <a:solidFill>
                  <a:srgbClr val="58585A"/>
                </a:solidFill>
                <a:effectLst/>
                <a:uLnTx/>
                <a:uFillTx/>
                <a:latin typeface="+mn-lt"/>
              </a:rPr>
              <a:t>Device #1</a:t>
            </a:r>
            <a:endParaRPr kumimoji="0" lang="sv-SE" sz="800" b="1" i="0" u="none" strike="sngStrike" kern="0" cap="none" spc="0" normalizeH="0" baseline="0" noProof="0">
              <a:ln>
                <a:noFill/>
              </a:ln>
              <a:solidFill>
                <a:srgbClr val="58585A"/>
              </a:solidFill>
              <a:effectLst/>
              <a:uLnTx/>
              <a:uFillTx/>
              <a:latin typeface="+mn-lt"/>
            </a:endParaRPr>
          </a:p>
        </p:txBody>
      </p:sp>
      <p:sp>
        <p:nvSpPr>
          <p:cNvPr id="13" name="Text Box 804"/>
          <p:cNvSpPr txBox="1">
            <a:spLocks noChangeArrowheads="1"/>
          </p:cNvSpPr>
          <p:nvPr/>
        </p:nvSpPr>
        <p:spPr bwMode="auto">
          <a:xfrm>
            <a:off x="2968234" y="4859858"/>
            <a:ext cx="329747" cy="226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800" b="0" i="0" u="none" strike="noStrike" kern="0" cap="none" spc="0" normalizeH="0" baseline="0" noProof="0">
                <a:ln>
                  <a:noFill/>
                </a:ln>
                <a:solidFill>
                  <a:srgbClr val="58585A"/>
                </a:solidFill>
                <a:effectLst/>
                <a:uLnTx/>
                <a:uFillTx/>
                <a:latin typeface="+mn-lt"/>
                <a:ea typeface="ＭＳ Ｐゴシック" pitchFamily="34" charset="-128"/>
                <a:cs typeface="Arial" charset="0"/>
              </a:rPr>
              <a:t>Device</a:t>
            </a:r>
          </a:p>
        </p:txBody>
      </p:sp>
      <p:sp>
        <p:nvSpPr>
          <p:cNvPr id="14" name="Rectangle 805"/>
          <p:cNvSpPr>
            <a:spLocks noChangeArrowheads="1"/>
          </p:cNvSpPr>
          <p:nvPr/>
        </p:nvSpPr>
        <p:spPr bwMode="auto">
          <a:xfrm>
            <a:off x="2947649" y="4588853"/>
            <a:ext cx="366049" cy="524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rIns="720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8585A"/>
              </a:solidFill>
              <a:effectLst/>
              <a:uLnTx/>
              <a:uFillTx/>
              <a:latin typeface="+mn-lt"/>
            </a:endParaRPr>
          </a:p>
        </p:txBody>
      </p:sp>
      <p:cxnSp>
        <p:nvCxnSpPr>
          <p:cNvPr id="16" name="Straight Connector 248"/>
          <p:cNvCxnSpPr>
            <a:cxnSpLocks noChangeShapeType="1"/>
            <a:stCxn id="21" idx="3"/>
            <a:endCxn id="264" idx="1"/>
          </p:cNvCxnSpPr>
          <p:nvPr/>
        </p:nvCxnSpPr>
        <p:spPr bwMode="auto">
          <a:xfrm>
            <a:off x="2439055" y="4605834"/>
            <a:ext cx="477052" cy="34738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17" name="Straight Connector 248"/>
          <p:cNvCxnSpPr>
            <a:cxnSpLocks noChangeShapeType="1"/>
            <a:stCxn id="286" idx="3"/>
            <a:endCxn id="264" idx="1"/>
          </p:cNvCxnSpPr>
          <p:nvPr/>
        </p:nvCxnSpPr>
        <p:spPr bwMode="auto">
          <a:xfrm flipV="1">
            <a:off x="2486038" y="4953215"/>
            <a:ext cx="430069" cy="32303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sp>
        <p:nvSpPr>
          <p:cNvPr id="19" name="AutoShape 802"/>
          <p:cNvSpPr>
            <a:spLocks noChangeArrowheads="1"/>
          </p:cNvSpPr>
          <p:nvPr/>
        </p:nvSpPr>
        <p:spPr bwMode="auto">
          <a:xfrm>
            <a:off x="2165501" y="3654971"/>
            <a:ext cx="352940" cy="368853"/>
          </a:xfrm>
          <a:prstGeom prst="roundRect">
            <a:avLst>
              <a:gd name="adj" fmla="val 9356"/>
            </a:avLst>
          </a:prstGeom>
          <a:solidFill>
            <a:schemeClr val="bg1"/>
          </a:solidFill>
          <a:ln w="12700" algn="ctr">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8585A"/>
              </a:solidFill>
              <a:effectLst/>
              <a:uLnTx/>
              <a:uFillTx/>
              <a:latin typeface="+mn-lt"/>
            </a:endParaRPr>
          </a:p>
        </p:txBody>
      </p:sp>
      <p:sp>
        <p:nvSpPr>
          <p:cNvPr id="20" name="Oval 803"/>
          <p:cNvSpPr>
            <a:spLocks noChangeArrowheads="1"/>
          </p:cNvSpPr>
          <p:nvPr/>
        </p:nvSpPr>
        <p:spPr bwMode="auto">
          <a:xfrm>
            <a:off x="2163484" y="3512871"/>
            <a:ext cx="354957" cy="357767"/>
          </a:xfrm>
          <a:prstGeom prst="ellipse">
            <a:avLst/>
          </a:prstGeom>
          <a:solidFill>
            <a:schemeClr val="bg1"/>
          </a:solidFill>
          <a:ln w="12700" algn="ctr">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8585A"/>
              </a:solidFill>
              <a:effectLst/>
              <a:uLnTx/>
              <a:uFillTx/>
              <a:latin typeface="+mn-lt"/>
            </a:endParaRPr>
          </a:p>
        </p:txBody>
      </p:sp>
      <p:sp>
        <p:nvSpPr>
          <p:cNvPr id="22" name="Rectangle 805"/>
          <p:cNvSpPr>
            <a:spLocks noChangeArrowheads="1"/>
          </p:cNvSpPr>
          <p:nvPr/>
        </p:nvSpPr>
        <p:spPr bwMode="auto">
          <a:xfrm>
            <a:off x="2158442" y="3505817"/>
            <a:ext cx="366049" cy="524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rIns="720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8585A"/>
              </a:solidFill>
              <a:effectLst/>
              <a:uLnTx/>
              <a:uFillTx/>
              <a:latin typeface="+mn-lt"/>
            </a:endParaRPr>
          </a:p>
        </p:txBody>
      </p:sp>
      <p:sp>
        <p:nvSpPr>
          <p:cNvPr id="30" name="Freeform 3"/>
          <p:cNvSpPr>
            <a:spLocks noChangeAspect="1"/>
          </p:cNvSpPr>
          <p:nvPr/>
        </p:nvSpPr>
        <p:spPr bwMode="auto">
          <a:xfrm>
            <a:off x="9895580" y="5457452"/>
            <a:ext cx="635817" cy="403476"/>
          </a:xfrm>
          <a:custGeom>
            <a:avLst/>
            <a:gdLst>
              <a:gd name="T0" fmla="*/ 2147483647 w 462"/>
              <a:gd name="T1" fmla="*/ 2147483647 h 293"/>
              <a:gd name="T2" fmla="*/ 2147483647 w 462"/>
              <a:gd name="T3" fmla="*/ 2147483647 h 293"/>
              <a:gd name="T4" fmla="*/ 2147483647 w 462"/>
              <a:gd name="T5" fmla="*/ 2147483647 h 293"/>
              <a:gd name="T6" fmla="*/ 2147483647 w 462"/>
              <a:gd name="T7" fmla="*/ 2147483647 h 293"/>
              <a:gd name="T8" fmla="*/ 2147483647 w 462"/>
              <a:gd name="T9" fmla="*/ 2147483647 h 293"/>
              <a:gd name="T10" fmla="*/ 2147483647 w 462"/>
              <a:gd name="T11" fmla="*/ 2147483647 h 293"/>
              <a:gd name="T12" fmla="*/ 2147483647 w 462"/>
              <a:gd name="T13" fmla="*/ 2147483647 h 293"/>
              <a:gd name="T14" fmla="*/ 2147483647 w 462"/>
              <a:gd name="T15" fmla="*/ 2147483647 h 293"/>
              <a:gd name="T16" fmla="*/ 2147483647 w 462"/>
              <a:gd name="T17" fmla="*/ 2147483647 h 293"/>
              <a:gd name="T18" fmla="*/ 2147483647 w 462"/>
              <a:gd name="T19" fmla="*/ 2147483647 h 293"/>
              <a:gd name="T20" fmla="*/ 2147483647 w 462"/>
              <a:gd name="T21" fmla="*/ 2147483647 h 293"/>
              <a:gd name="T22" fmla="*/ 2147483647 w 462"/>
              <a:gd name="T23" fmla="*/ 2147483647 h 293"/>
              <a:gd name="T24" fmla="*/ 2147483647 w 462"/>
              <a:gd name="T25" fmla="*/ 2147483647 h 293"/>
              <a:gd name="T26" fmla="*/ 2147483647 w 462"/>
              <a:gd name="T27" fmla="*/ 2147483647 h 293"/>
              <a:gd name="T28" fmla="*/ 2147483647 w 462"/>
              <a:gd name="T29" fmla="*/ 2147483647 h 293"/>
              <a:gd name="T30" fmla="*/ 2147483647 w 462"/>
              <a:gd name="T31" fmla="*/ 2147483647 h 293"/>
              <a:gd name="T32" fmla="*/ 2147483647 w 462"/>
              <a:gd name="T33" fmla="*/ 2147483647 h 293"/>
              <a:gd name="T34" fmla="*/ 2147483647 w 462"/>
              <a:gd name="T35" fmla="*/ 2147483647 h 293"/>
              <a:gd name="T36" fmla="*/ 2147483647 w 462"/>
              <a:gd name="T37" fmla="*/ 2147483647 h 293"/>
              <a:gd name="T38" fmla="*/ 2147483647 w 462"/>
              <a:gd name="T39" fmla="*/ 2147483647 h 293"/>
              <a:gd name="T40" fmla="*/ 2147483647 w 462"/>
              <a:gd name="T41" fmla="*/ 2147483647 h 293"/>
              <a:gd name="T42" fmla="*/ 2147483647 w 462"/>
              <a:gd name="T43" fmla="*/ 2147483647 h 293"/>
              <a:gd name="T44" fmla="*/ 2147483647 w 462"/>
              <a:gd name="T45" fmla="*/ 2147483647 h 293"/>
              <a:gd name="T46" fmla="*/ 2147483647 w 462"/>
              <a:gd name="T47" fmla="*/ 2147483647 h 293"/>
              <a:gd name="T48" fmla="*/ 2147483647 w 462"/>
              <a:gd name="T49" fmla="*/ 2147483647 h 293"/>
              <a:gd name="T50" fmla="*/ 2147483647 w 462"/>
              <a:gd name="T51" fmla="*/ 2147483647 h 293"/>
              <a:gd name="T52" fmla="*/ 2147483647 w 462"/>
              <a:gd name="T53" fmla="*/ 0 h 293"/>
              <a:gd name="T54" fmla="*/ 2147483647 w 462"/>
              <a:gd name="T55" fmla="*/ 2147483647 h 293"/>
              <a:gd name="T56" fmla="*/ 0 w 462"/>
              <a:gd name="T57" fmla="*/ 2147483647 h 293"/>
              <a:gd name="T58" fmla="*/ 2147483647 w 462"/>
              <a:gd name="T59" fmla="*/ 2147483647 h 293"/>
              <a:gd name="T60" fmla="*/ 2147483647 w 462"/>
              <a:gd name="T61" fmla="*/ 2147483647 h 293"/>
              <a:gd name="T62" fmla="*/ 2147483647 w 462"/>
              <a:gd name="T63" fmla="*/ 2147483647 h 293"/>
              <a:gd name="T64" fmla="*/ 2147483647 w 462"/>
              <a:gd name="T65" fmla="*/ 2147483647 h 29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62" h="293">
                <a:moveTo>
                  <a:pt x="435" y="148"/>
                </a:moveTo>
                <a:cubicBezTo>
                  <a:pt x="437" y="140"/>
                  <a:pt x="439" y="132"/>
                  <a:pt x="439" y="123"/>
                </a:cubicBezTo>
                <a:cubicBezTo>
                  <a:pt x="439" y="104"/>
                  <a:pt x="433" y="86"/>
                  <a:pt x="422" y="70"/>
                </a:cubicBezTo>
                <a:cubicBezTo>
                  <a:pt x="420" y="67"/>
                  <a:pt x="415" y="66"/>
                  <a:pt x="411" y="68"/>
                </a:cubicBezTo>
                <a:cubicBezTo>
                  <a:pt x="407" y="71"/>
                  <a:pt x="406" y="76"/>
                  <a:pt x="409" y="79"/>
                </a:cubicBezTo>
                <a:cubicBezTo>
                  <a:pt x="418" y="92"/>
                  <a:pt x="423" y="108"/>
                  <a:pt x="423" y="123"/>
                </a:cubicBezTo>
                <a:cubicBezTo>
                  <a:pt x="423" y="132"/>
                  <a:pt x="421" y="140"/>
                  <a:pt x="419" y="148"/>
                </a:cubicBezTo>
                <a:cubicBezTo>
                  <a:pt x="418" y="151"/>
                  <a:pt x="419" y="154"/>
                  <a:pt x="421" y="156"/>
                </a:cubicBezTo>
                <a:cubicBezTo>
                  <a:pt x="437" y="170"/>
                  <a:pt x="446" y="189"/>
                  <a:pt x="446" y="209"/>
                </a:cubicBezTo>
                <a:cubicBezTo>
                  <a:pt x="446" y="247"/>
                  <a:pt x="415" y="277"/>
                  <a:pt x="378" y="277"/>
                </a:cubicBezTo>
                <a:cubicBezTo>
                  <a:pt x="88" y="277"/>
                  <a:pt x="88" y="277"/>
                  <a:pt x="88" y="277"/>
                </a:cubicBezTo>
                <a:cubicBezTo>
                  <a:pt x="48" y="277"/>
                  <a:pt x="16" y="245"/>
                  <a:pt x="16" y="206"/>
                </a:cubicBezTo>
                <a:cubicBezTo>
                  <a:pt x="16" y="178"/>
                  <a:pt x="31" y="154"/>
                  <a:pt x="56" y="141"/>
                </a:cubicBezTo>
                <a:cubicBezTo>
                  <a:pt x="59" y="140"/>
                  <a:pt x="60" y="137"/>
                  <a:pt x="60" y="134"/>
                </a:cubicBezTo>
                <a:cubicBezTo>
                  <a:pt x="60" y="134"/>
                  <a:pt x="60" y="133"/>
                  <a:pt x="60" y="133"/>
                </a:cubicBezTo>
                <a:cubicBezTo>
                  <a:pt x="60" y="69"/>
                  <a:pt x="113" y="16"/>
                  <a:pt x="178" y="16"/>
                </a:cubicBezTo>
                <a:cubicBezTo>
                  <a:pt x="217" y="16"/>
                  <a:pt x="254" y="36"/>
                  <a:pt x="276" y="68"/>
                </a:cubicBezTo>
                <a:cubicBezTo>
                  <a:pt x="277" y="70"/>
                  <a:pt x="279" y="72"/>
                  <a:pt x="282" y="72"/>
                </a:cubicBezTo>
                <a:cubicBezTo>
                  <a:pt x="284" y="72"/>
                  <a:pt x="287" y="71"/>
                  <a:pt x="288" y="70"/>
                </a:cubicBezTo>
                <a:cubicBezTo>
                  <a:pt x="288" y="70"/>
                  <a:pt x="289" y="69"/>
                  <a:pt x="289" y="69"/>
                </a:cubicBezTo>
                <a:cubicBezTo>
                  <a:pt x="290" y="68"/>
                  <a:pt x="309" y="45"/>
                  <a:pt x="344" y="45"/>
                </a:cubicBezTo>
                <a:cubicBezTo>
                  <a:pt x="360" y="45"/>
                  <a:pt x="375" y="50"/>
                  <a:pt x="388" y="59"/>
                </a:cubicBezTo>
                <a:cubicBezTo>
                  <a:pt x="392" y="61"/>
                  <a:pt x="397" y="60"/>
                  <a:pt x="399" y="56"/>
                </a:cubicBezTo>
                <a:cubicBezTo>
                  <a:pt x="402" y="53"/>
                  <a:pt x="401" y="48"/>
                  <a:pt x="397" y="45"/>
                </a:cubicBezTo>
                <a:cubicBezTo>
                  <a:pt x="381" y="35"/>
                  <a:pt x="363" y="29"/>
                  <a:pt x="344" y="29"/>
                </a:cubicBezTo>
                <a:cubicBezTo>
                  <a:pt x="314" y="29"/>
                  <a:pt x="294" y="43"/>
                  <a:pt x="284" y="52"/>
                </a:cubicBezTo>
                <a:cubicBezTo>
                  <a:pt x="258" y="19"/>
                  <a:pt x="220" y="0"/>
                  <a:pt x="178" y="0"/>
                </a:cubicBezTo>
                <a:cubicBezTo>
                  <a:pt x="106" y="0"/>
                  <a:pt x="47" y="58"/>
                  <a:pt x="44" y="129"/>
                </a:cubicBezTo>
                <a:cubicBezTo>
                  <a:pt x="17" y="145"/>
                  <a:pt x="0" y="174"/>
                  <a:pt x="0" y="206"/>
                </a:cubicBezTo>
                <a:cubicBezTo>
                  <a:pt x="0" y="254"/>
                  <a:pt x="39" y="293"/>
                  <a:pt x="88" y="293"/>
                </a:cubicBezTo>
                <a:cubicBezTo>
                  <a:pt x="378" y="293"/>
                  <a:pt x="378" y="293"/>
                  <a:pt x="378" y="293"/>
                </a:cubicBezTo>
                <a:cubicBezTo>
                  <a:pt x="424" y="293"/>
                  <a:pt x="462" y="256"/>
                  <a:pt x="462" y="209"/>
                </a:cubicBezTo>
                <a:cubicBezTo>
                  <a:pt x="462" y="186"/>
                  <a:pt x="452" y="164"/>
                  <a:pt x="435" y="148"/>
                </a:cubicBezTo>
                <a:close/>
              </a:path>
            </a:pathLst>
          </a:custGeom>
          <a:solidFill>
            <a:srgbClr val="00A9D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8585A"/>
              </a:solidFill>
              <a:effectLst/>
              <a:uLnTx/>
              <a:uFillTx/>
              <a:latin typeface="+mn-lt"/>
            </a:endParaRPr>
          </a:p>
        </p:txBody>
      </p:sp>
      <p:cxnSp>
        <p:nvCxnSpPr>
          <p:cNvPr id="31" name="Straight Connector 248"/>
          <p:cNvCxnSpPr>
            <a:cxnSpLocks noChangeShapeType="1"/>
          </p:cNvCxnSpPr>
          <p:nvPr/>
        </p:nvCxnSpPr>
        <p:spPr bwMode="auto">
          <a:xfrm flipV="1">
            <a:off x="3326723" y="4853688"/>
            <a:ext cx="1162368" cy="9286"/>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Lst>
        </p:spPr>
      </p:cxnSp>
      <p:cxnSp>
        <p:nvCxnSpPr>
          <p:cNvPr id="32" name="Elbow Connector 21"/>
          <p:cNvCxnSpPr>
            <a:cxnSpLocks/>
          </p:cNvCxnSpPr>
          <p:nvPr/>
        </p:nvCxnSpPr>
        <p:spPr bwMode="auto">
          <a:xfrm flipV="1">
            <a:off x="4878628" y="3952252"/>
            <a:ext cx="5003618" cy="665489"/>
          </a:xfrm>
          <a:prstGeom prst="bentConnector3">
            <a:avLst>
              <a:gd name="adj1" fmla="val -103"/>
            </a:avLst>
          </a:prstGeom>
          <a:solidFill>
            <a:schemeClr val="accent1"/>
          </a:solidFill>
          <a:ln w="12700" cap="flat" cmpd="sng" algn="ctr">
            <a:solidFill>
              <a:schemeClr val="tx1"/>
            </a:solidFill>
            <a:prstDash val="solid"/>
            <a:round/>
            <a:headEnd type="none" w="med" len="med"/>
            <a:tailEnd type="none" w="med" len="med"/>
          </a:ln>
          <a:effectLst/>
        </p:spPr>
      </p:cxnSp>
      <p:cxnSp>
        <p:nvCxnSpPr>
          <p:cNvPr id="34" name="Straight Connector 248"/>
          <p:cNvCxnSpPr>
            <a:cxnSpLocks noChangeShapeType="1"/>
          </p:cNvCxnSpPr>
          <p:nvPr/>
        </p:nvCxnSpPr>
        <p:spPr bwMode="auto">
          <a:xfrm>
            <a:off x="3335751" y="5020543"/>
            <a:ext cx="1138933" cy="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Lst>
        </p:spPr>
      </p:cxnSp>
      <p:cxnSp>
        <p:nvCxnSpPr>
          <p:cNvPr id="35" name="Straight Connector 248"/>
          <p:cNvCxnSpPr>
            <a:cxnSpLocks noChangeShapeType="1"/>
          </p:cNvCxnSpPr>
          <p:nvPr/>
        </p:nvCxnSpPr>
        <p:spPr bwMode="auto">
          <a:xfrm>
            <a:off x="3335751" y="4902618"/>
            <a:ext cx="113893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Lst>
        </p:spPr>
      </p:cxnSp>
      <p:cxnSp>
        <p:nvCxnSpPr>
          <p:cNvPr id="45" name="Straight Connector 169"/>
          <p:cNvCxnSpPr>
            <a:cxnSpLocks/>
          </p:cNvCxnSpPr>
          <p:nvPr/>
        </p:nvCxnSpPr>
        <p:spPr bwMode="auto">
          <a:xfrm flipV="1">
            <a:off x="4922524" y="4840148"/>
            <a:ext cx="4987153" cy="1"/>
          </a:xfrm>
          <a:prstGeom prst="bentConnector3">
            <a:avLst>
              <a:gd name="adj1" fmla="val 50000"/>
            </a:avLst>
          </a:prstGeom>
          <a:solidFill>
            <a:schemeClr val="accent1"/>
          </a:solidFill>
          <a:ln w="12700" cap="flat" cmpd="sng" algn="ctr">
            <a:solidFill>
              <a:schemeClr val="tx1"/>
            </a:solidFill>
            <a:prstDash val="solid"/>
            <a:round/>
            <a:headEnd type="none" w="med" len="med"/>
            <a:tailEnd type="none" w="med" len="med"/>
          </a:ln>
          <a:effectLst/>
        </p:spPr>
      </p:cxnSp>
      <p:cxnSp>
        <p:nvCxnSpPr>
          <p:cNvPr id="46" name="Straight Connector 203"/>
          <p:cNvCxnSpPr>
            <a:cxnSpLocks noChangeShapeType="1"/>
            <a:stCxn id="249" idx="1"/>
            <a:endCxn id="232" idx="0"/>
          </p:cNvCxnSpPr>
          <p:nvPr/>
        </p:nvCxnSpPr>
        <p:spPr bwMode="auto">
          <a:xfrm rot="10800000" flipV="1">
            <a:off x="5683641" y="4503905"/>
            <a:ext cx="185469" cy="382850"/>
          </a:xfrm>
          <a:prstGeom prst="bentConnector2">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61" name="Straight Connector 203"/>
          <p:cNvCxnSpPr>
            <a:cxnSpLocks noChangeShapeType="1"/>
          </p:cNvCxnSpPr>
          <p:nvPr/>
        </p:nvCxnSpPr>
        <p:spPr bwMode="auto">
          <a:xfrm>
            <a:off x="6921462" y="3693892"/>
            <a:ext cx="1399473" cy="173436"/>
          </a:xfrm>
          <a:prstGeom prst="bentConnector3">
            <a:avLst>
              <a:gd name="adj1" fmla="val 50000"/>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68" name="Straight Connector 203"/>
          <p:cNvCxnSpPr>
            <a:cxnSpLocks noChangeShapeType="1"/>
          </p:cNvCxnSpPr>
          <p:nvPr/>
        </p:nvCxnSpPr>
        <p:spPr bwMode="auto">
          <a:xfrm rot="10800000" flipV="1">
            <a:off x="5625250" y="2889119"/>
            <a:ext cx="372770" cy="450545"/>
          </a:xfrm>
          <a:prstGeom prst="bentConnector2">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69" name="Straight Connector 169"/>
          <p:cNvCxnSpPr>
            <a:cxnSpLocks/>
          </p:cNvCxnSpPr>
          <p:nvPr/>
        </p:nvCxnSpPr>
        <p:spPr bwMode="auto">
          <a:xfrm rot="5400000" flipH="1" flipV="1">
            <a:off x="4662765" y="3887178"/>
            <a:ext cx="858240" cy="606745"/>
          </a:xfrm>
          <a:prstGeom prst="bentConnector2">
            <a:avLst/>
          </a:prstGeom>
          <a:solidFill>
            <a:schemeClr val="accent1"/>
          </a:solidFill>
          <a:ln w="12700" cap="flat" cmpd="sng" algn="ctr">
            <a:solidFill>
              <a:schemeClr val="tx1"/>
            </a:solidFill>
            <a:prstDash val="dash"/>
            <a:round/>
            <a:headEnd type="none" w="med" len="med"/>
            <a:tailEnd type="none" w="med" len="med"/>
          </a:ln>
          <a:effectLst/>
        </p:spPr>
      </p:cxnSp>
      <p:sp>
        <p:nvSpPr>
          <p:cNvPr id="76" name="Freeform 3"/>
          <p:cNvSpPr>
            <a:spLocks noChangeAspect="1"/>
          </p:cNvSpPr>
          <p:nvPr/>
        </p:nvSpPr>
        <p:spPr bwMode="auto">
          <a:xfrm>
            <a:off x="9888507" y="4517593"/>
            <a:ext cx="635817" cy="403476"/>
          </a:xfrm>
          <a:custGeom>
            <a:avLst/>
            <a:gdLst>
              <a:gd name="T0" fmla="*/ 2147483647 w 462"/>
              <a:gd name="T1" fmla="*/ 2147483647 h 293"/>
              <a:gd name="T2" fmla="*/ 2147483647 w 462"/>
              <a:gd name="T3" fmla="*/ 2147483647 h 293"/>
              <a:gd name="T4" fmla="*/ 2147483647 w 462"/>
              <a:gd name="T5" fmla="*/ 2147483647 h 293"/>
              <a:gd name="T6" fmla="*/ 2147483647 w 462"/>
              <a:gd name="T7" fmla="*/ 2147483647 h 293"/>
              <a:gd name="T8" fmla="*/ 2147483647 w 462"/>
              <a:gd name="T9" fmla="*/ 2147483647 h 293"/>
              <a:gd name="T10" fmla="*/ 2147483647 w 462"/>
              <a:gd name="T11" fmla="*/ 2147483647 h 293"/>
              <a:gd name="T12" fmla="*/ 2147483647 w 462"/>
              <a:gd name="T13" fmla="*/ 2147483647 h 293"/>
              <a:gd name="T14" fmla="*/ 2147483647 w 462"/>
              <a:gd name="T15" fmla="*/ 2147483647 h 293"/>
              <a:gd name="T16" fmla="*/ 2147483647 w 462"/>
              <a:gd name="T17" fmla="*/ 2147483647 h 293"/>
              <a:gd name="T18" fmla="*/ 2147483647 w 462"/>
              <a:gd name="T19" fmla="*/ 2147483647 h 293"/>
              <a:gd name="T20" fmla="*/ 2147483647 w 462"/>
              <a:gd name="T21" fmla="*/ 2147483647 h 293"/>
              <a:gd name="T22" fmla="*/ 2147483647 w 462"/>
              <a:gd name="T23" fmla="*/ 2147483647 h 293"/>
              <a:gd name="T24" fmla="*/ 2147483647 w 462"/>
              <a:gd name="T25" fmla="*/ 2147483647 h 293"/>
              <a:gd name="T26" fmla="*/ 2147483647 w 462"/>
              <a:gd name="T27" fmla="*/ 2147483647 h 293"/>
              <a:gd name="T28" fmla="*/ 2147483647 w 462"/>
              <a:gd name="T29" fmla="*/ 2147483647 h 293"/>
              <a:gd name="T30" fmla="*/ 2147483647 w 462"/>
              <a:gd name="T31" fmla="*/ 2147483647 h 293"/>
              <a:gd name="T32" fmla="*/ 2147483647 w 462"/>
              <a:gd name="T33" fmla="*/ 2147483647 h 293"/>
              <a:gd name="T34" fmla="*/ 2147483647 w 462"/>
              <a:gd name="T35" fmla="*/ 2147483647 h 293"/>
              <a:gd name="T36" fmla="*/ 2147483647 w 462"/>
              <a:gd name="T37" fmla="*/ 2147483647 h 293"/>
              <a:gd name="T38" fmla="*/ 2147483647 w 462"/>
              <a:gd name="T39" fmla="*/ 2147483647 h 293"/>
              <a:gd name="T40" fmla="*/ 2147483647 w 462"/>
              <a:gd name="T41" fmla="*/ 2147483647 h 293"/>
              <a:gd name="T42" fmla="*/ 2147483647 w 462"/>
              <a:gd name="T43" fmla="*/ 2147483647 h 293"/>
              <a:gd name="T44" fmla="*/ 2147483647 w 462"/>
              <a:gd name="T45" fmla="*/ 2147483647 h 293"/>
              <a:gd name="T46" fmla="*/ 2147483647 w 462"/>
              <a:gd name="T47" fmla="*/ 2147483647 h 293"/>
              <a:gd name="T48" fmla="*/ 2147483647 w 462"/>
              <a:gd name="T49" fmla="*/ 2147483647 h 293"/>
              <a:gd name="T50" fmla="*/ 2147483647 w 462"/>
              <a:gd name="T51" fmla="*/ 2147483647 h 293"/>
              <a:gd name="T52" fmla="*/ 2147483647 w 462"/>
              <a:gd name="T53" fmla="*/ 0 h 293"/>
              <a:gd name="T54" fmla="*/ 2147483647 w 462"/>
              <a:gd name="T55" fmla="*/ 2147483647 h 293"/>
              <a:gd name="T56" fmla="*/ 0 w 462"/>
              <a:gd name="T57" fmla="*/ 2147483647 h 293"/>
              <a:gd name="T58" fmla="*/ 2147483647 w 462"/>
              <a:gd name="T59" fmla="*/ 2147483647 h 293"/>
              <a:gd name="T60" fmla="*/ 2147483647 w 462"/>
              <a:gd name="T61" fmla="*/ 2147483647 h 293"/>
              <a:gd name="T62" fmla="*/ 2147483647 w 462"/>
              <a:gd name="T63" fmla="*/ 2147483647 h 293"/>
              <a:gd name="T64" fmla="*/ 2147483647 w 462"/>
              <a:gd name="T65" fmla="*/ 2147483647 h 29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62" h="293">
                <a:moveTo>
                  <a:pt x="435" y="148"/>
                </a:moveTo>
                <a:cubicBezTo>
                  <a:pt x="437" y="140"/>
                  <a:pt x="439" y="132"/>
                  <a:pt x="439" y="123"/>
                </a:cubicBezTo>
                <a:cubicBezTo>
                  <a:pt x="439" y="104"/>
                  <a:pt x="433" y="86"/>
                  <a:pt x="422" y="70"/>
                </a:cubicBezTo>
                <a:cubicBezTo>
                  <a:pt x="420" y="67"/>
                  <a:pt x="415" y="66"/>
                  <a:pt x="411" y="68"/>
                </a:cubicBezTo>
                <a:cubicBezTo>
                  <a:pt x="407" y="71"/>
                  <a:pt x="406" y="76"/>
                  <a:pt x="409" y="79"/>
                </a:cubicBezTo>
                <a:cubicBezTo>
                  <a:pt x="418" y="92"/>
                  <a:pt x="423" y="108"/>
                  <a:pt x="423" y="123"/>
                </a:cubicBezTo>
                <a:cubicBezTo>
                  <a:pt x="423" y="132"/>
                  <a:pt x="421" y="140"/>
                  <a:pt x="419" y="148"/>
                </a:cubicBezTo>
                <a:cubicBezTo>
                  <a:pt x="418" y="151"/>
                  <a:pt x="419" y="154"/>
                  <a:pt x="421" y="156"/>
                </a:cubicBezTo>
                <a:cubicBezTo>
                  <a:pt x="437" y="170"/>
                  <a:pt x="446" y="189"/>
                  <a:pt x="446" y="209"/>
                </a:cubicBezTo>
                <a:cubicBezTo>
                  <a:pt x="446" y="247"/>
                  <a:pt x="415" y="277"/>
                  <a:pt x="378" y="277"/>
                </a:cubicBezTo>
                <a:cubicBezTo>
                  <a:pt x="88" y="277"/>
                  <a:pt x="88" y="277"/>
                  <a:pt x="88" y="277"/>
                </a:cubicBezTo>
                <a:cubicBezTo>
                  <a:pt x="48" y="277"/>
                  <a:pt x="16" y="245"/>
                  <a:pt x="16" y="206"/>
                </a:cubicBezTo>
                <a:cubicBezTo>
                  <a:pt x="16" y="178"/>
                  <a:pt x="31" y="154"/>
                  <a:pt x="56" y="141"/>
                </a:cubicBezTo>
                <a:cubicBezTo>
                  <a:pt x="59" y="140"/>
                  <a:pt x="60" y="137"/>
                  <a:pt x="60" y="134"/>
                </a:cubicBezTo>
                <a:cubicBezTo>
                  <a:pt x="60" y="134"/>
                  <a:pt x="60" y="133"/>
                  <a:pt x="60" y="133"/>
                </a:cubicBezTo>
                <a:cubicBezTo>
                  <a:pt x="60" y="69"/>
                  <a:pt x="113" y="16"/>
                  <a:pt x="178" y="16"/>
                </a:cubicBezTo>
                <a:cubicBezTo>
                  <a:pt x="217" y="16"/>
                  <a:pt x="254" y="36"/>
                  <a:pt x="276" y="68"/>
                </a:cubicBezTo>
                <a:cubicBezTo>
                  <a:pt x="277" y="70"/>
                  <a:pt x="279" y="72"/>
                  <a:pt x="282" y="72"/>
                </a:cubicBezTo>
                <a:cubicBezTo>
                  <a:pt x="284" y="72"/>
                  <a:pt x="287" y="71"/>
                  <a:pt x="288" y="70"/>
                </a:cubicBezTo>
                <a:cubicBezTo>
                  <a:pt x="288" y="70"/>
                  <a:pt x="289" y="69"/>
                  <a:pt x="289" y="69"/>
                </a:cubicBezTo>
                <a:cubicBezTo>
                  <a:pt x="290" y="68"/>
                  <a:pt x="309" y="45"/>
                  <a:pt x="344" y="45"/>
                </a:cubicBezTo>
                <a:cubicBezTo>
                  <a:pt x="360" y="45"/>
                  <a:pt x="375" y="50"/>
                  <a:pt x="388" y="59"/>
                </a:cubicBezTo>
                <a:cubicBezTo>
                  <a:pt x="392" y="61"/>
                  <a:pt x="397" y="60"/>
                  <a:pt x="399" y="56"/>
                </a:cubicBezTo>
                <a:cubicBezTo>
                  <a:pt x="402" y="53"/>
                  <a:pt x="401" y="48"/>
                  <a:pt x="397" y="45"/>
                </a:cubicBezTo>
                <a:cubicBezTo>
                  <a:pt x="381" y="35"/>
                  <a:pt x="363" y="29"/>
                  <a:pt x="344" y="29"/>
                </a:cubicBezTo>
                <a:cubicBezTo>
                  <a:pt x="314" y="29"/>
                  <a:pt x="294" y="43"/>
                  <a:pt x="284" y="52"/>
                </a:cubicBezTo>
                <a:cubicBezTo>
                  <a:pt x="258" y="19"/>
                  <a:pt x="220" y="0"/>
                  <a:pt x="178" y="0"/>
                </a:cubicBezTo>
                <a:cubicBezTo>
                  <a:pt x="106" y="0"/>
                  <a:pt x="47" y="58"/>
                  <a:pt x="44" y="129"/>
                </a:cubicBezTo>
                <a:cubicBezTo>
                  <a:pt x="17" y="145"/>
                  <a:pt x="0" y="174"/>
                  <a:pt x="0" y="206"/>
                </a:cubicBezTo>
                <a:cubicBezTo>
                  <a:pt x="0" y="254"/>
                  <a:pt x="39" y="293"/>
                  <a:pt x="88" y="293"/>
                </a:cubicBezTo>
                <a:cubicBezTo>
                  <a:pt x="378" y="293"/>
                  <a:pt x="378" y="293"/>
                  <a:pt x="378" y="293"/>
                </a:cubicBezTo>
                <a:cubicBezTo>
                  <a:pt x="424" y="293"/>
                  <a:pt x="462" y="256"/>
                  <a:pt x="462" y="209"/>
                </a:cubicBezTo>
                <a:cubicBezTo>
                  <a:pt x="462" y="186"/>
                  <a:pt x="452" y="164"/>
                  <a:pt x="435" y="148"/>
                </a:cubicBezTo>
                <a:close/>
              </a:path>
            </a:pathLst>
          </a:custGeom>
          <a:solidFill>
            <a:srgbClr val="FFC000"/>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8585A"/>
              </a:solidFill>
              <a:effectLst/>
              <a:uLnTx/>
              <a:uFillTx/>
              <a:latin typeface="+mn-lt"/>
            </a:endParaRPr>
          </a:p>
        </p:txBody>
      </p:sp>
      <p:cxnSp>
        <p:nvCxnSpPr>
          <p:cNvPr id="77" name="Straight Connector 169"/>
          <p:cNvCxnSpPr>
            <a:cxnSpLocks/>
          </p:cNvCxnSpPr>
          <p:nvPr/>
        </p:nvCxnSpPr>
        <p:spPr bwMode="auto">
          <a:xfrm>
            <a:off x="4685374" y="5086612"/>
            <a:ext cx="5196872" cy="696562"/>
          </a:xfrm>
          <a:prstGeom prst="bentConnector3">
            <a:avLst>
              <a:gd name="adj1" fmla="val 147"/>
            </a:avLst>
          </a:prstGeom>
          <a:solidFill>
            <a:schemeClr val="accent1"/>
          </a:solidFill>
          <a:ln w="12700" cap="flat" cmpd="sng" algn="ctr">
            <a:solidFill>
              <a:schemeClr val="tx1"/>
            </a:solidFill>
            <a:prstDash val="solid"/>
            <a:round/>
            <a:headEnd type="none" w="med" len="med"/>
            <a:tailEnd type="none" w="med" len="med"/>
          </a:ln>
          <a:effectLst/>
        </p:spPr>
      </p:cxnSp>
      <p:cxnSp>
        <p:nvCxnSpPr>
          <p:cNvPr id="84" name="Straight Connector 169"/>
          <p:cNvCxnSpPr>
            <a:cxnSpLocks/>
            <a:endCxn id="247" idx="1"/>
          </p:cNvCxnSpPr>
          <p:nvPr/>
        </p:nvCxnSpPr>
        <p:spPr bwMode="auto">
          <a:xfrm>
            <a:off x="7869015" y="5530607"/>
            <a:ext cx="329875" cy="39389"/>
          </a:xfrm>
          <a:prstGeom prst="bentConnector3">
            <a:avLst>
              <a:gd name="adj1" fmla="val 50000"/>
            </a:avLst>
          </a:prstGeom>
          <a:solidFill>
            <a:schemeClr val="accent1"/>
          </a:solidFill>
          <a:ln w="12700" cap="flat" cmpd="sng" algn="ctr">
            <a:solidFill>
              <a:schemeClr val="tx1"/>
            </a:solidFill>
            <a:prstDash val="dash"/>
            <a:round/>
            <a:headEnd type="none" w="med" len="med"/>
            <a:tailEnd type="none" w="med" len="med"/>
          </a:ln>
          <a:effectLst/>
        </p:spPr>
      </p:cxnSp>
      <p:cxnSp>
        <p:nvCxnSpPr>
          <p:cNvPr id="85" name="Straight Connector 203"/>
          <p:cNvCxnSpPr>
            <a:cxnSpLocks noChangeShapeType="1"/>
            <a:stCxn id="232" idx="1"/>
          </p:cNvCxnSpPr>
          <p:nvPr/>
        </p:nvCxnSpPr>
        <p:spPr bwMode="auto">
          <a:xfrm rot="10800000">
            <a:off x="4922526" y="5024670"/>
            <a:ext cx="581114" cy="149832"/>
          </a:xfrm>
          <a:prstGeom prst="bentConnector3">
            <a:avLst>
              <a:gd name="adj1" fmla="val 36887"/>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sp>
        <p:nvSpPr>
          <p:cNvPr id="86" name="Rectangle 44"/>
          <p:cNvSpPr>
            <a:spLocks noChangeArrowheads="1"/>
          </p:cNvSpPr>
          <p:nvPr/>
        </p:nvSpPr>
        <p:spPr bwMode="auto">
          <a:xfrm flipV="1">
            <a:off x="2699572" y="3472744"/>
            <a:ext cx="862203" cy="839076"/>
          </a:xfrm>
          <a:prstGeom prst="rect">
            <a:avLst/>
          </a:prstGeom>
          <a:solidFill>
            <a:schemeClr val="bg1">
              <a:lumMod val="85000"/>
            </a:schemeClr>
          </a:solidFill>
          <a:ln w="12700" algn="ctr">
            <a:noFill/>
            <a:miter lim="800000"/>
            <a:headEnd/>
            <a:tailEnd/>
          </a:ln>
        </p:spPr>
        <p:txBody>
          <a:bodyPr rot="10800000" wrap="square" lIns="18000" tIns="18000" rIns="18000" bIns="1800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800" b="1" i="0" u="none" strike="noStrike" kern="0" cap="none" spc="0" normalizeH="0" baseline="0" noProof="0">
                <a:ln>
                  <a:noFill/>
                </a:ln>
                <a:solidFill>
                  <a:srgbClr val="58585A"/>
                </a:solidFill>
                <a:effectLst/>
                <a:uLnTx/>
                <a:uFillTx/>
                <a:latin typeface="+mn-lt"/>
              </a:rPr>
              <a:t>Device #0</a:t>
            </a:r>
          </a:p>
        </p:txBody>
      </p:sp>
      <p:sp>
        <p:nvSpPr>
          <p:cNvPr id="90" name="Text Box 804"/>
          <p:cNvSpPr txBox="1">
            <a:spLocks noChangeArrowheads="1"/>
          </p:cNvSpPr>
          <p:nvPr/>
        </p:nvSpPr>
        <p:spPr bwMode="auto">
          <a:xfrm>
            <a:off x="2950989" y="3770186"/>
            <a:ext cx="329747" cy="226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800" b="0" i="0" u="none" strike="noStrike" kern="0" cap="none" spc="0" normalizeH="0" baseline="0" noProof="0">
                <a:ln>
                  <a:noFill/>
                </a:ln>
                <a:solidFill>
                  <a:srgbClr val="58585A"/>
                </a:solidFill>
                <a:effectLst/>
                <a:uLnTx/>
                <a:uFillTx/>
                <a:latin typeface="+mn-lt"/>
                <a:ea typeface="ＭＳ Ｐゴシック" pitchFamily="34" charset="-128"/>
                <a:cs typeface="Arial" charset="0"/>
              </a:rPr>
              <a:t>Device</a:t>
            </a:r>
          </a:p>
        </p:txBody>
      </p:sp>
      <p:sp>
        <p:nvSpPr>
          <p:cNvPr id="91" name="Rectangle 805"/>
          <p:cNvSpPr>
            <a:spLocks noChangeArrowheads="1"/>
          </p:cNvSpPr>
          <p:nvPr/>
        </p:nvSpPr>
        <p:spPr bwMode="auto">
          <a:xfrm>
            <a:off x="2944210" y="3594451"/>
            <a:ext cx="366049" cy="524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rIns="720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8585A"/>
              </a:solidFill>
              <a:effectLst/>
              <a:uLnTx/>
              <a:uFillTx/>
              <a:latin typeface="+mn-lt"/>
            </a:endParaRPr>
          </a:p>
        </p:txBody>
      </p:sp>
      <p:cxnSp>
        <p:nvCxnSpPr>
          <p:cNvPr id="93" name="Straight Connector 248"/>
          <p:cNvCxnSpPr>
            <a:cxnSpLocks noChangeShapeType="1"/>
            <a:stCxn id="272" idx="3"/>
          </p:cNvCxnSpPr>
          <p:nvPr/>
        </p:nvCxnSpPr>
        <p:spPr bwMode="auto">
          <a:xfrm>
            <a:off x="3326723" y="3854273"/>
            <a:ext cx="1259625" cy="821924"/>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Lst>
        </p:spPr>
      </p:cxnSp>
      <p:cxnSp>
        <p:nvCxnSpPr>
          <p:cNvPr id="119" name="Straight Connector 248"/>
          <p:cNvCxnSpPr>
            <a:cxnSpLocks noChangeShapeType="1"/>
          </p:cNvCxnSpPr>
          <p:nvPr/>
        </p:nvCxnSpPr>
        <p:spPr bwMode="auto">
          <a:xfrm>
            <a:off x="3305024" y="4043056"/>
            <a:ext cx="1172061" cy="75809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Lst>
        </p:spPr>
      </p:cxnSp>
      <p:cxnSp>
        <p:nvCxnSpPr>
          <p:cNvPr id="154" name="Straight Connector 204"/>
          <p:cNvCxnSpPr>
            <a:cxnSpLocks/>
            <a:stCxn id="254" idx="1"/>
            <a:endCxn id="249" idx="3"/>
          </p:cNvCxnSpPr>
          <p:nvPr/>
        </p:nvCxnSpPr>
        <p:spPr bwMode="auto">
          <a:xfrm rot="10800000">
            <a:off x="6300969" y="4503905"/>
            <a:ext cx="1199670" cy="878"/>
          </a:xfrm>
          <a:prstGeom prst="bentConnector3">
            <a:avLst>
              <a:gd name="adj1" fmla="val 50000"/>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sp>
        <p:nvSpPr>
          <p:cNvPr id="167" name="Rectangle 166"/>
          <p:cNvSpPr/>
          <p:nvPr/>
        </p:nvSpPr>
        <p:spPr bwMode="auto">
          <a:xfrm>
            <a:off x="4343171" y="1994962"/>
            <a:ext cx="712602" cy="4035302"/>
          </a:xfrm>
          <a:prstGeom prst="rect">
            <a:avLst/>
          </a:prstGeom>
          <a:noFill/>
          <a:ln w="28575" cap="flat" cmpd="sng" algn="ctr">
            <a:solidFill>
              <a:schemeClr val="accent1"/>
            </a:solidFill>
            <a:prstDash val="sysDot"/>
            <a:round/>
            <a:headEnd type="none" w="med" len="med"/>
            <a:tailEnd type="none" w="med" len="med"/>
          </a:ln>
          <a:effectLst>
            <a:glow rad="63500">
              <a:schemeClr val="bg1">
                <a:alpha val="40000"/>
              </a:schemeClr>
            </a:glow>
          </a:effectLst>
        </p:spPr>
        <p:txBody>
          <a:bodyPr vert="horz" wrap="square" lIns="18000" tIns="18000" rIns="18000" bIns="18000" numCol="1" rtlCol="0" anchor="t" anchorCtr="0" compatLnSpc="1">
            <a:prstTxWarp prst="textNoShape">
              <a:avLst/>
            </a:prstTxWarp>
          </a:bodyPr>
          <a:lstStyle/>
          <a:p>
            <a:pPr lvl="0" algn="ctr">
              <a:defRPr/>
            </a:pPr>
            <a:r>
              <a:rPr kumimoji="0" lang="en-US" sz="1100" b="0" i="0" u="none" strike="noStrike" kern="0" cap="none" spc="0" normalizeH="0" baseline="0" noProof="0">
                <a:ln>
                  <a:noFill/>
                </a:ln>
                <a:solidFill>
                  <a:schemeClr val="tx1"/>
                </a:solidFill>
                <a:effectLst/>
                <a:uLnTx/>
                <a:uFillTx/>
                <a:latin typeface="+mn-lt"/>
              </a:rPr>
              <a:t>RAN</a:t>
            </a:r>
            <a:br>
              <a:rPr kumimoji="0" lang="en-US" sz="1100" b="0" i="0" u="none" strike="noStrike" kern="0" cap="none" spc="0" normalizeH="0" baseline="0" noProof="0">
                <a:ln>
                  <a:noFill/>
                </a:ln>
                <a:solidFill>
                  <a:schemeClr val="tx1"/>
                </a:solidFill>
                <a:effectLst/>
                <a:uLnTx/>
                <a:uFillTx/>
                <a:latin typeface="+mn-lt"/>
              </a:rPr>
            </a:br>
            <a:r>
              <a:rPr lang="en-US" sz="900" kern="0">
                <a:latin typeface="+mn-lt"/>
              </a:rPr>
              <a:t>(Shared resource in </a:t>
            </a:r>
            <a:r>
              <a:rPr lang="en-US" sz="900" kern="0" err="1">
                <a:latin typeface="+mn-lt"/>
              </a:rPr>
              <a:t>gNB</a:t>
            </a:r>
            <a:r>
              <a:rPr kumimoji="0" lang="en-US" sz="900" b="0" i="0" u="none" strike="noStrike" kern="0" cap="none" spc="0" normalizeH="0" baseline="0" noProof="0">
                <a:ln>
                  <a:noFill/>
                </a:ln>
                <a:solidFill>
                  <a:schemeClr val="tx1"/>
                </a:solidFill>
                <a:effectLst/>
                <a:uLnTx/>
                <a:uFillTx/>
                <a:latin typeface="+mn-lt"/>
              </a:rPr>
              <a:t>)</a:t>
            </a:r>
            <a:endParaRPr kumimoji="0" lang="en-US" sz="1100" b="0" i="0" u="none" strike="noStrike" kern="0" cap="none" spc="0" normalizeH="0" baseline="0" noProof="0">
              <a:ln>
                <a:noFill/>
              </a:ln>
              <a:solidFill>
                <a:schemeClr val="tx1"/>
              </a:solidFill>
              <a:effectLst/>
              <a:uLnTx/>
              <a:uFillTx/>
              <a:latin typeface="+mn-lt"/>
            </a:endParaRPr>
          </a:p>
        </p:txBody>
      </p:sp>
      <p:sp>
        <p:nvSpPr>
          <p:cNvPr id="168" name="Rectangle 167"/>
          <p:cNvSpPr/>
          <p:nvPr/>
        </p:nvSpPr>
        <p:spPr bwMode="auto">
          <a:xfrm>
            <a:off x="5199809" y="4177963"/>
            <a:ext cx="2030398" cy="1679779"/>
          </a:xfrm>
          <a:prstGeom prst="rect">
            <a:avLst/>
          </a:prstGeom>
          <a:noFill/>
          <a:ln w="28575" cap="flat" cmpd="sng" algn="ctr">
            <a:solidFill>
              <a:schemeClr val="accent1"/>
            </a:solidFill>
            <a:prstDash val="sysDot"/>
            <a:round/>
            <a:headEnd type="none" w="med" len="med"/>
            <a:tailEnd type="none" w="med" len="med"/>
          </a:ln>
          <a:effectLst>
            <a:glow rad="63500">
              <a:schemeClr val="bg1">
                <a:alpha val="40000"/>
              </a:schemeClr>
            </a:glow>
          </a:effectLst>
        </p:spPr>
        <p:txBody>
          <a:bodyPr vert="horz" wrap="square" lIns="18000" tIns="18000" rIns="18000" bIns="18000" numCol="1" rtlCol="0" anchor="b" anchorCtr="0" compatLnSpc="1">
            <a:prstTxWarp prst="textNoShape">
              <a:avLst/>
            </a:prstTxWarp>
          </a:bodyPr>
          <a:lstStyle/>
          <a:p>
            <a:pPr marL="0" marR="0" lvl="0" indent="0" defTabSz="914400" rtl="0" eaLnBrk="1" fontAlgn="base" latinLnBrk="0" hangingPunct="1">
              <a:spcBef>
                <a:spcPts val="0"/>
              </a:spcBef>
              <a:spcAft>
                <a:spcPts val="0"/>
              </a:spcAft>
              <a:buClrTx/>
              <a:buSzTx/>
              <a:buFontTx/>
              <a:buNone/>
              <a:tabLst/>
              <a:defRPr/>
            </a:pPr>
            <a:r>
              <a:rPr lang="en-US" sz="1100" kern="0">
                <a:latin typeface="+mn-lt"/>
              </a:rPr>
              <a:t> Shared NFs</a:t>
            </a:r>
          </a:p>
          <a:p>
            <a:pPr marL="0" marR="0" lvl="0" indent="0" defTabSz="914400" rtl="0" eaLnBrk="1" fontAlgn="base" latinLnBrk="0" hangingPunct="1">
              <a:spcBef>
                <a:spcPts val="0"/>
              </a:spcBef>
              <a:spcAft>
                <a:spcPts val="0"/>
              </a:spcAft>
              <a:buClrTx/>
              <a:buSzTx/>
              <a:buFontTx/>
              <a:buNone/>
              <a:tabLst/>
              <a:defRPr/>
            </a:pPr>
            <a:r>
              <a:rPr lang="sv-SE" sz="700" kern="0">
                <a:latin typeface="+mn-lt"/>
              </a:rPr>
              <a:t> </a:t>
            </a:r>
            <a:endParaRPr lang="en-US" sz="700" kern="0">
              <a:latin typeface="+mn-lt"/>
            </a:endParaRPr>
          </a:p>
        </p:txBody>
      </p:sp>
      <p:cxnSp>
        <p:nvCxnSpPr>
          <p:cNvPr id="193" name="Straight Connector 192"/>
          <p:cNvCxnSpPr>
            <a:cxnSpLocks/>
          </p:cNvCxnSpPr>
          <p:nvPr/>
        </p:nvCxnSpPr>
        <p:spPr bwMode="auto">
          <a:xfrm flipH="1" flipV="1">
            <a:off x="5800826" y="3761430"/>
            <a:ext cx="754406" cy="2485"/>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94" name="Connector: Elbow 193"/>
          <p:cNvCxnSpPr/>
          <p:nvPr/>
        </p:nvCxnSpPr>
        <p:spPr bwMode="auto">
          <a:xfrm rot="16200000" flipH="1">
            <a:off x="6341570" y="2949249"/>
            <a:ext cx="386917" cy="342852"/>
          </a:xfrm>
          <a:prstGeom prst="bentConnector3">
            <a:avLst>
              <a:gd name="adj1" fmla="val -2518"/>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202" name="Connector: Elbow 201"/>
          <p:cNvCxnSpPr>
            <a:cxnSpLocks/>
          </p:cNvCxnSpPr>
          <p:nvPr/>
        </p:nvCxnSpPr>
        <p:spPr bwMode="auto">
          <a:xfrm>
            <a:off x="5853619" y="5369180"/>
            <a:ext cx="1626758" cy="181575"/>
          </a:xfrm>
          <a:prstGeom prst="bentConnector3">
            <a:avLst>
              <a:gd name="adj1" fmla="val 29560"/>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sp>
        <p:nvSpPr>
          <p:cNvPr id="230" name="TextBox 229">
            <a:extLst>
              <a:ext uri="{FF2B5EF4-FFF2-40B4-BE49-F238E27FC236}">
                <a16:creationId xmlns:a16="http://schemas.microsoft.com/office/drawing/2014/main" id="{B383EC68-C4B5-4F43-A12B-8929A9FB209C}"/>
              </a:ext>
            </a:extLst>
          </p:cNvPr>
          <p:cNvSpPr txBox="1"/>
          <p:nvPr/>
        </p:nvSpPr>
        <p:spPr bwMode="auto">
          <a:xfrm>
            <a:off x="4466896" y="4471016"/>
            <a:ext cx="500126" cy="726198"/>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lvl="0" algn="ctr" fontAlgn="auto">
              <a:spcBef>
                <a:spcPts val="0"/>
              </a:spcBef>
              <a:spcAft>
                <a:spcPts val="0"/>
              </a:spcAft>
              <a:buClr>
                <a:srgbClr val="181818"/>
              </a:buClr>
              <a:defRPr/>
            </a:pPr>
            <a:r>
              <a:rPr lang="en-US" sz="1800">
                <a:solidFill>
                  <a:srgbClr val="181818"/>
                </a:solidFill>
                <a:latin typeface="Ericsson Technical Icons" panose="00000500000000000000" pitchFamily="2" charset="0"/>
              </a:rPr>
              <a:t>B</a:t>
            </a:r>
            <a:endParaRPr lang="en-US" sz="1800">
              <a:solidFill>
                <a:srgbClr val="181818"/>
              </a:solidFill>
              <a:latin typeface="Ericsson Hilda"/>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err="1">
                <a:ln>
                  <a:noFill/>
                </a:ln>
                <a:solidFill>
                  <a:srgbClr val="181818"/>
                </a:solidFill>
                <a:effectLst/>
                <a:uLnTx/>
                <a:uFillTx/>
                <a:latin typeface="Ericsson Hilda"/>
                <a:ea typeface="+mn-ea"/>
                <a:cs typeface="+mn-cs"/>
              </a:rPr>
              <a:t>gNB</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32" name="TextBox 231">
            <a:extLst>
              <a:ext uri="{FF2B5EF4-FFF2-40B4-BE49-F238E27FC236}">
                <a16:creationId xmlns:a16="http://schemas.microsoft.com/office/drawing/2014/main" id="{2C55F219-2D3C-46F0-82F5-1ECFF7846736}"/>
              </a:ext>
            </a:extLst>
          </p:cNvPr>
          <p:cNvSpPr txBox="1"/>
          <p:nvPr/>
        </p:nvSpPr>
        <p:spPr bwMode="auto">
          <a:xfrm>
            <a:off x="5503640" y="4886755"/>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AMF</a:t>
            </a:r>
          </a:p>
        </p:txBody>
      </p:sp>
      <p:sp>
        <p:nvSpPr>
          <p:cNvPr id="233" name="TextBox 232">
            <a:extLst>
              <a:ext uri="{FF2B5EF4-FFF2-40B4-BE49-F238E27FC236}">
                <a16:creationId xmlns:a16="http://schemas.microsoft.com/office/drawing/2014/main" id="{558BD8B2-0CE2-4FB6-BEC4-485A66717196}"/>
              </a:ext>
            </a:extLst>
          </p:cNvPr>
          <p:cNvSpPr txBox="1"/>
          <p:nvPr/>
        </p:nvSpPr>
        <p:spPr bwMode="auto">
          <a:xfrm>
            <a:off x="6562801" y="3318254"/>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SMF</a:t>
            </a:r>
          </a:p>
        </p:txBody>
      </p:sp>
      <p:sp>
        <p:nvSpPr>
          <p:cNvPr id="235" name="TextBox 234">
            <a:extLst>
              <a:ext uri="{FF2B5EF4-FFF2-40B4-BE49-F238E27FC236}">
                <a16:creationId xmlns:a16="http://schemas.microsoft.com/office/drawing/2014/main" id="{352E32D6-C414-4A1C-9DF3-4E1FB9805C22}"/>
              </a:ext>
            </a:extLst>
          </p:cNvPr>
          <p:cNvSpPr txBox="1"/>
          <p:nvPr/>
        </p:nvSpPr>
        <p:spPr bwMode="auto">
          <a:xfrm>
            <a:off x="5405057" y="3315649"/>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AMF</a:t>
            </a:r>
          </a:p>
        </p:txBody>
      </p:sp>
      <p:sp>
        <p:nvSpPr>
          <p:cNvPr id="244" name="TextBox 243">
            <a:extLst>
              <a:ext uri="{FF2B5EF4-FFF2-40B4-BE49-F238E27FC236}">
                <a16:creationId xmlns:a16="http://schemas.microsoft.com/office/drawing/2014/main" id="{C094AEDB-75B1-4AB2-A907-074E52D565E0}"/>
              </a:ext>
            </a:extLst>
          </p:cNvPr>
          <p:cNvSpPr txBox="1"/>
          <p:nvPr/>
        </p:nvSpPr>
        <p:spPr bwMode="auto">
          <a:xfrm>
            <a:off x="5928275" y="2730288"/>
            <a:ext cx="43186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7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7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d</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UDM</a:t>
            </a:r>
          </a:p>
        </p:txBody>
      </p:sp>
      <p:sp>
        <p:nvSpPr>
          <p:cNvPr id="245" name="TextBox 244">
            <a:extLst>
              <a:ext uri="{FF2B5EF4-FFF2-40B4-BE49-F238E27FC236}">
                <a16:creationId xmlns:a16="http://schemas.microsoft.com/office/drawing/2014/main" id="{E48F76F2-C55D-4301-8074-6C9170D1F410}"/>
              </a:ext>
            </a:extLst>
          </p:cNvPr>
          <p:cNvSpPr txBox="1"/>
          <p:nvPr/>
        </p:nvSpPr>
        <p:spPr bwMode="auto">
          <a:xfrm>
            <a:off x="7678899" y="2737705"/>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NRF</a:t>
            </a:r>
          </a:p>
        </p:txBody>
      </p:sp>
      <p:sp>
        <p:nvSpPr>
          <p:cNvPr id="246" name="TextBox 245">
            <a:extLst>
              <a:ext uri="{FF2B5EF4-FFF2-40B4-BE49-F238E27FC236}">
                <a16:creationId xmlns:a16="http://schemas.microsoft.com/office/drawing/2014/main" id="{65574DEE-5D40-4A48-8F7B-5199C514AAEF}"/>
              </a:ext>
            </a:extLst>
          </p:cNvPr>
          <p:cNvSpPr txBox="1"/>
          <p:nvPr/>
        </p:nvSpPr>
        <p:spPr bwMode="auto">
          <a:xfrm>
            <a:off x="8198890" y="3472744"/>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G</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UPF</a:t>
            </a:r>
          </a:p>
        </p:txBody>
      </p:sp>
      <p:sp>
        <p:nvSpPr>
          <p:cNvPr id="247" name="TextBox 246">
            <a:extLst>
              <a:ext uri="{FF2B5EF4-FFF2-40B4-BE49-F238E27FC236}">
                <a16:creationId xmlns:a16="http://schemas.microsoft.com/office/drawing/2014/main" id="{1FAA00D7-8F38-4492-99E6-C02D098F9C80}"/>
              </a:ext>
            </a:extLst>
          </p:cNvPr>
          <p:cNvSpPr txBox="1"/>
          <p:nvPr/>
        </p:nvSpPr>
        <p:spPr bwMode="auto">
          <a:xfrm>
            <a:off x="8198890" y="5282249"/>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G</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UPF</a:t>
            </a:r>
          </a:p>
        </p:txBody>
      </p:sp>
      <p:sp>
        <p:nvSpPr>
          <p:cNvPr id="248" name="TextBox 247">
            <a:extLst>
              <a:ext uri="{FF2B5EF4-FFF2-40B4-BE49-F238E27FC236}">
                <a16:creationId xmlns:a16="http://schemas.microsoft.com/office/drawing/2014/main" id="{D32846B1-377A-408A-B30F-73C03A89303E}"/>
              </a:ext>
            </a:extLst>
          </p:cNvPr>
          <p:cNvSpPr txBox="1"/>
          <p:nvPr/>
        </p:nvSpPr>
        <p:spPr bwMode="auto">
          <a:xfrm>
            <a:off x="8207749" y="4378181"/>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G</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UPF</a:t>
            </a:r>
          </a:p>
        </p:txBody>
      </p:sp>
      <p:sp>
        <p:nvSpPr>
          <p:cNvPr id="249" name="TextBox 248">
            <a:extLst>
              <a:ext uri="{FF2B5EF4-FFF2-40B4-BE49-F238E27FC236}">
                <a16:creationId xmlns:a16="http://schemas.microsoft.com/office/drawing/2014/main" id="{51E83D8A-EB46-43F1-93EB-F9DA9850DAA3}"/>
              </a:ext>
            </a:extLst>
          </p:cNvPr>
          <p:cNvSpPr txBox="1"/>
          <p:nvPr/>
        </p:nvSpPr>
        <p:spPr bwMode="auto">
          <a:xfrm>
            <a:off x="5869109" y="4216158"/>
            <a:ext cx="43186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7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7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d</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UDM</a:t>
            </a:r>
          </a:p>
        </p:txBody>
      </p:sp>
      <p:sp>
        <p:nvSpPr>
          <p:cNvPr id="254" name="TextBox 253">
            <a:extLst>
              <a:ext uri="{FF2B5EF4-FFF2-40B4-BE49-F238E27FC236}">
                <a16:creationId xmlns:a16="http://schemas.microsoft.com/office/drawing/2014/main" id="{A417C9F2-0FE0-4E0C-B6A7-2B340EAC5DBD}"/>
              </a:ext>
            </a:extLst>
          </p:cNvPr>
          <p:cNvSpPr txBox="1"/>
          <p:nvPr/>
        </p:nvSpPr>
        <p:spPr bwMode="auto">
          <a:xfrm>
            <a:off x="7500639" y="4217036"/>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SMF</a:t>
            </a:r>
          </a:p>
        </p:txBody>
      </p:sp>
      <p:cxnSp>
        <p:nvCxnSpPr>
          <p:cNvPr id="256" name="Straight Connector 169">
            <a:extLst>
              <a:ext uri="{FF2B5EF4-FFF2-40B4-BE49-F238E27FC236}">
                <a16:creationId xmlns:a16="http://schemas.microsoft.com/office/drawing/2014/main" id="{49BD021D-3B0A-433F-BC66-162420934862}"/>
              </a:ext>
            </a:extLst>
          </p:cNvPr>
          <p:cNvCxnSpPr>
            <a:cxnSpLocks/>
            <a:stCxn id="254" idx="3"/>
            <a:endCxn id="248" idx="1"/>
          </p:cNvCxnSpPr>
          <p:nvPr/>
        </p:nvCxnSpPr>
        <p:spPr bwMode="auto">
          <a:xfrm>
            <a:off x="7860639" y="4504783"/>
            <a:ext cx="347110" cy="161145"/>
          </a:xfrm>
          <a:prstGeom prst="bentConnector3">
            <a:avLst>
              <a:gd name="adj1" fmla="val 50000"/>
            </a:avLst>
          </a:prstGeom>
          <a:solidFill>
            <a:schemeClr val="accent1"/>
          </a:solidFill>
          <a:ln w="12700" cap="flat" cmpd="sng" algn="ctr">
            <a:solidFill>
              <a:schemeClr val="tx1"/>
            </a:solidFill>
            <a:prstDash val="dash"/>
            <a:round/>
            <a:headEnd type="none" w="med" len="med"/>
            <a:tailEnd type="none" w="med" len="med"/>
          </a:ln>
          <a:effectLst/>
        </p:spPr>
      </p:cxnSp>
      <p:sp>
        <p:nvSpPr>
          <p:cNvPr id="257" name="TextBox 256">
            <a:extLst>
              <a:ext uri="{FF2B5EF4-FFF2-40B4-BE49-F238E27FC236}">
                <a16:creationId xmlns:a16="http://schemas.microsoft.com/office/drawing/2014/main" id="{D3249AB1-BCE6-4023-95A3-70D3D7D0E10C}"/>
              </a:ext>
            </a:extLst>
          </p:cNvPr>
          <p:cNvSpPr txBox="1"/>
          <p:nvPr/>
        </p:nvSpPr>
        <p:spPr bwMode="auto">
          <a:xfrm>
            <a:off x="6581441" y="4902618"/>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NRF</a:t>
            </a:r>
          </a:p>
        </p:txBody>
      </p:sp>
      <p:sp>
        <p:nvSpPr>
          <p:cNvPr id="258" name="TextBox 257">
            <a:extLst>
              <a:ext uri="{FF2B5EF4-FFF2-40B4-BE49-F238E27FC236}">
                <a16:creationId xmlns:a16="http://schemas.microsoft.com/office/drawing/2014/main" id="{2E376BE7-D1C7-4108-8FE7-742D8BCF152B}"/>
              </a:ext>
            </a:extLst>
          </p:cNvPr>
          <p:cNvSpPr txBox="1"/>
          <p:nvPr/>
        </p:nvSpPr>
        <p:spPr bwMode="auto">
          <a:xfrm>
            <a:off x="7493461" y="5147082"/>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SMF</a:t>
            </a:r>
          </a:p>
        </p:txBody>
      </p:sp>
      <p:pic>
        <p:nvPicPr>
          <p:cNvPr id="264" name="Graphic 263">
            <a:extLst>
              <a:ext uri="{FF2B5EF4-FFF2-40B4-BE49-F238E27FC236}">
                <a16:creationId xmlns:a16="http://schemas.microsoft.com/office/drawing/2014/main" id="{A6EFB43D-9285-46A5-A617-EADE52C2D61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16107" y="4659464"/>
            <a:ext cx="419644" cy="587501"/>
          </a:xfrm>
          <a:prstGeom prst="rect">
            <a:avLst/>
          </a:prstGeom>
        </p:spPr>
      </p:pic>
      <p:grpSp>
        <p:nvGrpSpPr>
          <p:cNvPr id="279" name="Group 278">
            <a:extLst>
              <a:ext uri="{FF2B5EF4-FFF2-40B4-BE49-F238E27FC236}">
                <a16:creationId xmlns:a16="http://schemas.microsoft.com/office/drawing/2014/main" id="{A7276C6E-F06F-4688-8847-D9FA9B9B3C61}"/>
              </a:ext>
            </a:extLst>
          </p:cNvPr>
          <p:cNvGrpSpPr/>
          <p:nvPr/>
        </p:nvGrpSpPr>
        <p:grpSpPr>
          <a:xfrm>
            <a:off x="2066992" y="4299254"/>
            <a:ext cx="419644" cy="587501"/>
            <a:chOff x="255550" y="4445955"/>
            <a:chExt cx="419644" cy="587501"/>
          </a:xfrm>
        </p:grpSpPr>
        <p:grpSp>
          <p:nvGrpSpPr>
            <p:cNvPr id="259" name="Group 258">
              <a:extLst>
                <a:ext uri="{FF2B5EF4-FFF2-40B4-BE49-F238E27FC236}">
                  <a16:creationId xmlns:a16="http://schemas.microsoft.com/office/drawing/2014/main" id="{DC04107E-6380-48A0-B658-AE6476A01136}"/>
                </a:ext>
              </a:extLst>
            </p:cNvPr>
            <p:cNvGrpSpPr>
              <a:grpSpLocks noChangeAspect="1"/>
            </p:cNvGrpSpPr>
            <p:nvPr/>
          </p:nvGrpSpPr>
          <p:grpSpPr>
            <a:xfrm>
              <a:off x="255550" y="4445955"/>
              <a:ext cx="419644" cy="587501"/>
              <a:chOff x="10129764" y="745508"/>
              <a:chExt cx="221963" cy="310748"/>
            </a:xfrm>
          </p:grpSpPr>
          <p:grpSp>
            <p:nvGrpSpPr>
              <p:cNvPr id="260" name="Group 259">
                <a:extLst>
                  <a:ext uri="{FF2B5EF4-FFF2-40B4-BE49-F238E27FC236}">
                    <a16:creationId xmlns:a16="http://schemas.microsoft.com/office/drawing/2014/main" id="{9D5D76D0-BA06-4982-84F1-9B5758771AAC}"/>
                  </a:ext>
                </a:extLst>
              </p:cNvPr>
              <p:cNvGrpSpPr>
                <a:grpSpLocks noChangeAspect="1"/>
              </p:cNvGrpSpPr>
              <p:nvPr/>
            </p:nvGrpSpPr>
            <p:grpSpPr>
              <a:xfrm>
                <a:off x="10129764" y="745508"/>
                <a:ext cx="221963" cy="310748"/>
                <a:chOff x="1373325" y="5272742"/>
                <a:chExt cx="428625" cy="600075"/>
              </a:xfrm>
            </p:grpSpPr>
            <p:sp>
              <p:nvSpPr>
                <p:cNvPr id="262" name="Rectangle 261">
                  <a:extLst>
                    <a:ext uri="{FF2B5EF4-FFF2-40B4-BE49-F238E27FC236}">
                      <a16:creationId xmlns:a16="http://schemas.microsoft.com/office/drawing/2014/main" id="{48A71C2F-92C1-4ABF-B547-85746F1BBDBA}"/>
                    </a:ext>
                  </a:extLst>
                </p:cNvPr>
                <p:cNvSpPr/>
                <p:nvPr/>
              </p:nvSpPr>
              <p:spPr bwMode="auto">
                <a:xfrm>
                  <a:off x="1373325" y="5276465"/>
                  <a:ext cx="428625" cy="596352"/>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pic>
              <p:nvPicPr>
                <p:cNvPr id="263" name="Graphic 262">
                  <a:extLst>
                    <a:ext uri="{FF2B5EF4-FFF2-40B4-BE49-F238E27FC236}">
                      <a16:creationId xmlns:a16="http://schemas.microsoft.com/office/drawing/2014/main" id="{1E00C24B-DE2A-4459-92B9-D1B6A1695F2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3325" y="5272742"/>
                  <a:ext cx="428625" cy="600075"/>
                </a:xfrm>
                <a:prstGeom prst="rect">
                  <a:avLst/>
                </a:prstGeom>
              </p:spPr>
            </p:pic>
          </p:grpSp>
          <p:sp>
            <p:nvSpPr>
              <p:cNvPr id="261" name="TextBox 260">
                <a:extLst>
                  <a:ext uri="{FF2B5EF4-FFF2-40B4-BE49-F238E27FC236}">
                    <a16:creationId xmlns:a16="http://schemas.microsoft.com/office/drawing/2014/main" id="{826BECD0-0143-4A31-A74D-0480F2380004}"/>
                  </a:ext>
                </a:extLst>
              </p:cNvPr>
              <p:cNvSpPr txBox="1"/>
              <p:nvPr/>
            </p:nvSpPr>
            <p:spPr bwMode="auto">
              <a:xfrm>
                <a:off x="10129764" y="760261"/>
                <a:ext cx="72768" cy="221018"/>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endParaRPr kumimoji="0" lang="en-US" sz="1200" b="1" i="0" u="none" strike="noStrike" kern="1200" cap="none" spc="0" normalizeH="0" baseline="0" noProof="0">
                  <a:ln>
                    <a:noFill/>
                  </a:ln>
                  <a:solidFill>
                    <a:srgbClr val="181818"/>
                  </a:solidFill>
                  <a:effectLst/>
                  <a:uLnTx/>
                  <a:uFillTx/>
                  <a:latin typeface="Ericsson Hilda"/>
                  <a:ea typeface="+mn-ea"/>
                  <a:cs typeface="+mn-cs"/>
                </a:endParaRPr>
              </a:p>
            </p:txBody>
          </p:sp>
        </p:grpSp>
        <p:sp>
          <p:nvSpPr>
            <p:cNvPr id="21" name="Text Box 804"/>
            <p:cNvSpPr txBox="1">
              <a:spLocks noChangeArrowheads="1"/>
            </p:cNvSpPr>
            <p:nvPr/>
          </p:nvSpPr>
          <p:spPr bwMode="auto">
            <a:xfrm>
              <a:off x="297866" y="4639158"/>
              <a:ext cx="329747" cy="226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700" b="0" i="0" u="none" strike="noStrike" kern="0" cap="none" spc="0" normalizeH="0" baseline="0" noProof="0">
                  <a:ln>
                    <a:noFill/>
                  </a:ln>
                  <a:solidFill>
                    <a:srgbClr val="FFC000"/>
                  </a:solidFill>
                  <a:effectLst/>
                  <a:uLnTx/>
                  <a:uFillTx/>
                  <a:latin typeface="+mn-lt"/>
                  <a:ea typeface="ＭＳ Ｐゴシック" pitchFamily="34" charset="-128"/>
                  <a:cs typeface="Arial" charset="0"/>
                </a:rPr>
                <a:t>Virtual Device #1</a:t>
              </a:r>
            </a:p>
          </p:txBody>
        </p:sp>
      </p:grpSp>
      <p:pic>
        <p:nvPicPr>
          <p:cNvPr id="272" name="Graphic 271">
            <a:extLst>
              <a:ext uri="{FF2B5EF4-FFF2-40B4-BE49-F238E27FC236}">
                <a16:creationId xmlns:a16="http://schemas.microsoft.com/office/drawing/2014/main" id="{08E6D611-EB97-4A7A-9F24-544C2F58E39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07079" y="3560522"/>
            <a:ext cx="419644" cy="587501"/>
          </a:xfrm>
          <a:prstGeom prst="rect">
            <a:avLst/>
          </a:prstGeom>
        </p:spPr>
      </p:pic>
      <p:grpSp>
        <p:nvGrpSpPr>
          <p:cNvPr id="280" name="Group 279">
            <a:extLst>
              <a:ext uri="{FF2B5EF4-FFF2-40B4-BE49-F238E27FC236}">
                <a16:creationId xmlns:a16="http://schemas.microsoft.com/office/drawing/2014/main" id="{1BFF4060-CCFC-4F49-826C-1537C6401E1A}"/>
              </a:ext>
            </a:extLst>
          </p:cNvPr>
          <p:cNvGrpSpPr/>
          <p:nvPr/>
        </p:nvGrpSpPr>
        <p:grpSpPr>
          <a:xfrm>
            <a:off x="2066394" y="4982494"/>
            <a:ext cx="419644" cy="587501"/>
            <a:chOff x="255550" y="4445955"/>
            <a:chExt cx="419644" cy="587501"/>
          </a:xfrm>
        </p:grpSpPr>
        <p:grpSp>
          <p:nvGrpSpPr>
            <p:cNvPr id="281" name="Group 280">
              <a:extLst>
                <a:ext uri="{FF2B5EF4-FFF2-40B4-BE49-F238E27FC236}">
                  <a16:creationId xmlns:a16="http://schemas.microsoft.com/office/drawing/2014/main" id="{2E2553E6-BDE9-4E25-B5E7-88278B633E29}"/>
                </a:ext>
              </a:extLst>
            </p:cNvPr>
            <p:cNvGrpSpPr>
              <a:grpSpLocks noChangeAspect="1"/>
            </p:cNvGrpSpPr>
            <p:nvPr/>
          </p:nvGrpSpPr>
          <p:grpSpPr>
            <a:xfrm>
              <a:off x="255550" y="4445955"/>
              <a:ext cx="419644" cy="587501"/>
              <a:chOff x="10129764" y="745508"/>
              <a:chExt cx="221963" cy="310748"/>
            </a:xfrm>
          </p:grpSpPr>
          <p:grpSp>
            <p:nvGrpSpPr>
              <p:cNvPr id="283" name="Group 282">
                <a:extLst>
                  <a:ext uri="{FF2B5EF4-FFF2-40B4-BE49-F238E27FC236}">
                    <a16:creationId xmlns:a16="http://schemas.microsoft.com/office/drawing/2014/main" id="{EC3BED04-DD09-411C-8D44-4737CA50CBFC}"/>
                  </a:ext>
                </a:extLst>
              </p:cNvPr>
              <p:cNvGrpSpPr>
                <a:grpSpLocks noChangeAspect="1"/>
              </p:cNvGrpSpPr>
              <p:nvPr/>
            </p:nvGrpSpPr>
            <p:grpSpPr>
              <a:xfrm>
                <a:off x="10129764" y="745508"/>
                <a:ext cx="221963" cy="310748"/>
                <a:chOff x="1373325" y="5272742"/>
                <a:chExt cx="428625" cy="600075"/>
              </a:xfrm>
            </p:grpSpPr>
            <p:sp>
              <p:nvSpPr>
                <p:cNvPr id="285" name="Rectangle 284">
                  <a:extLst>
                    <a:ext uri="{FF2B5EF4-FFF2-40B4-BE49-F238E27FC236}">
                      <a16:creationId xmlns:a16="http://schemas.microsoft.com/office/drawing/2014/main" id="{815DB2EC-E4E6-4C80-BB63-EF6B9130D3B3}"/>
                    </a:ext>
                  </a:extLst>
                </p:cNvPr>
                <p:cNvSpPr/>
                <p:nvPr/>
              </p:nvSpPr>
              <p:spPr bwMode="auto">
                <a:xfrm>
                  <a:off x="1373325" y="5276465"/>
                  <a:ext cx="428625" cy="596352"/>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pic>
              <p:nvPicPr>
                <p:cNvPr id="286" name="Graphic 285">
                  <a:extLst>
                    <a:ext uri="{FF2B5EF4-FFF2-40B4-BE49-F238E27FC236}">
                      <a16:creationId xmlns:a16="http://schemas.microsoft.com/office/drawing/2014/main" id="{B30151D5-6620-4C7A-8F44-E1A3FB88D38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73325" y="5272742"/>
                  <a:ext cx="428625" cy="600075"/>
                </a:xfrm>
                <a:prstGeom prst="rect">
                  <a:avLst/>
                </a:prstGeom>
              </p:spPr>
            </p:pic>
          </p:grpSp>
          <p:sp>
            <p:nvSpPr>
              <p:cNvPr id="284" name="TextBox 283">
                <a:extLst>
                  <a:ext uri="{FF2B5EF4-FFF2-40B4-BE49-F238E27FC236}">
                    <a16:creationId xmlns:a16="http://schemas.microsoft.com/office/drawing/2014/main" id="{21F442E3-8D5A-4E70-B171-33667B3992D0}"/>
                  </a:ext>
                </a:extLst>
              </p:cNvPr>
              <p:cNvSpPr txBox="1"/>
              <p:nvPr/>
            </p:nvSpPr>
            <p:spPr bwMode="auto">
              <a:xfrm>
                <a:off x="10129764" y="760261"/>
                <a:ext cx="72768" cy="221018"/>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endParaRPr kumimoji="0" lang="en-US" sz="1200" b="1" i="0" u="none" strike="noStrike" kern="1200" cap="none" spc="0" normalizeH="0" baseline="0" noProof="0">
                  <a:ln>
                    <a:noFill/>
                  </a:ln>
                  <a:solidFill>
                    <a:srgbClr val="181818"/>
                  </a:solidFill>
                  <a:effectLst/>
                  <a:uLnTx/>
                  <a:uFillTx/>
                  <a:latin typeface="Ericsson Hilda"/>
                  <a:ea typeface="+mn-ea"/>
                  <a:cs typeface="+mn-cs"/>
                </a:endParaRPr>
              </a:p>
            </p:txBody>
          </p:sp>
        </p:grpSp>
        <p:sp>
          <p:nvSpPr>
            <p:cNvPr id="282" name="Text Box 804">
              <a:extLst>
                <a:ext uri="{FF2B5EF4-FFF2-40B4-BE49-F238E27FC236}">
                  <a16:creationId xmlns:a16="http://schemas.microsoft.com/office/drawing/2014/main" id="{9549D0C7-F0B7-474E-80A6-E00AE1966D1B}"/>
                </a:ext>
              </a:extLst>
            </p:cNvPr>
            <p:cNvSpPr txBox="1">
              <a:spLocks noChangeArrowheads="1"/>
            </p:cNvSpPr>
            <p:nvPr/>
          </p:nvSpPr>
          <p:spPr bwMode="auto">
            <a:xfrm>
              <a:off x="297866" y="4639158"/>
              <a:ext cx="329747" cy="226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700" b="0" i="0" u="none" strike="noStrike" kern="0" cap="none" spc="0" normalizeH="0" baseline="0" noProof="0">
                  <a:ln>
                    <a:noFill/>
                  </a:ln>
                  <a:solidFill>
                    <a:srgbClr val="00A9D4"/>
                  </a:solidFill>
                  <a:effectLst/>
                  <a:uLnTx/>
                  <a:uFillTx/>
                  <a:latin typeface="+mn-lt"/>
                  <a:ea typeface="ＭＳ Ｐゴシック" pitchFamily="34" charset="-128"/>
                  <a:cs typeface="Arial" charset="0"/>
                </a:rPr>
                <a:t>Virtual Device #2</a:t>
              </a:r>
            </a:p>
          </p:txBody>
        </p:sp>
      </p:grpSp>
      <p:sp>
        <p:nvSpPr>
          <p:cNvPr id="70" name="TextBox 69">
            <a:extLst>
              <a:ext uri="{FF2B5EF4-FFF2-40B4-BE49-F238E27FC236}">
                <a16:creationId xmlns:a16="http://schemas.microsoft.com/office/drawing/2014/main" id="{3D25D698-3E27-413B-9889-FD0322131679}"/>
              </a:ext>
            </a:extLst>
          </p:cNvPr>
          <p:cNvSpPr txBox="1"/>
          <p:nvPr/>
        </p:nvSpPr>
        <p:spPr bwMode="auto">
          <a:xfrm>
            <a:off x="6581441" y="1972346"/>
            <a:ext cx="43186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7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7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d</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UDM</a:t>
            </a:r>
          </a:p>
        </p:txBody>
      </p:sp>
      <p:sp>
        <p:nvSpPr>
          <p:cNvPr id="71" name="TextBox 70">
            <a:extLst>
              <a:ext uri="{FF2B5EF4-FFF2-40B4-BE49-F238E27FC236}">
                <a16:creationId xmlns:a16="http://schemas.microsoft.com/office/drawing/2014/main" id="{B5995E1F-60E1-431F-9153-C9E9944A3E87}"/>
              </a:ext>
            </a:extLst>
          </p:cNvPr>
          <p:cNvSpPr txBox="1"/>
          <p:nvPr/>
        </p:nvSpPr>
        <p:spPr bwMode="auto">
          <a:xfrm>
            <a:off x="6144205" y="1976101"/>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NRF</a:t>
            </a:r>
          </a:p>
        </p:txBody>
      </p:sp>
      <p:sp>
        <p:nvSpPr>
          <p:cNvPr id="72" name="TextBox 71">
            <a:extLst>
              <a:ext uri="{FF2B5EF4-FFF2-40B4-BE49-F238E27FC236}">
                <a16:creationId xmlns:a16="http://schemas.microsoft.com/office/drawing/2014/main" id="{46B717E8-D239-4F2E-8E30-98BCABB2E6BC}"/>
              </a:ext>
            </a:extLst>
          </p:cNvPr>
          <p:cNvSpPr txBox="1"/>
          <p:nvPr/>
        </p:nvSpPr>
        <p:spPr bwMode="auto">
          <a:xfrm>
            <a:off x="5657169" y="1982794"/>
            <a:ext cx="360000" cy="57549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rgbClr val="181818"/>
                </a:solidFill>
                <a:effectLst/>
                <a:uLnTx/>
                <a:uFillTx/>
                <a:latin typeface="Ericsson Hilda"/>
                <a:ea typeface="+mn-ea"/>
                <a:cs typeface="+mn-cs"/>
              </a:rPr>
              <a:t>NSSF</a:t>
            </a:r>
          </a:p>
        </p:txBody>
      </p:sp>
      <p:sp>
        <p:nvSpPr>
          <p:cNvPr id="342" name="Freeform: Shape 341">
            <a:extLst>
              <a:ext uri="{FF2B5EF4-FFF2-40B4-BE49-F238E27FC236}">
                <a16:creationId xmlns:a16="http://schemas.microsoft.com/office/drawing/2014/main" id="{B98CDCDB-003D-40AC-A771-1B0277FBEEF4}"/>
              </a:ext>
            </a:extLst>
          </p:cNvPr>
          <p:cNvSpPr/>
          <p:nvPr/>
        </p:nvSpPr>
        <p:spPr bwMode="auto">
          <a:xfrm>
            <a:off x="1881742" y="4081395"/>
            <a:ext cx="1901776" cy="1896534"/>
          </a:xfrm>
          <a:custGeom>
            <a:avLst/>
            <a:gdLst>
              <a:gd name="connsiteX0" fmla="*/ 43988 w 2436557"/>
              <a:gd name="connsiteY0" fmla="*/ 412700 h 2150622"/>
              <a:gd name="connsiteX1" fmla="*/ 1458 w 2436557"/>
              <a:gd name="connsiteY1" fmla="*/ 306374 h 2150622"/>
              <a:gd name="connsiteX2" fmla="*/ 97151 w 2436557"/>
              <a:gd name="connsiteY2" fmla="*/ 104355 h 2150622"/>
              <a:gd name="connsiteX3" fmla="*/ 362965 w 2436557"/>
              <a:gd name="connsiteY3" fmla="*/ 29928 h 2150622"/>
              <a:gd name="connsiteX4" fmla="*/ 724472 w 2436557"/>
              <a:gd name="connsiteY4" fmla="*/ 19295 h 2150622"/>
              <a:gd name="connsiteX5" fmla="*/ 947756 w 2436557"/>
              <a:gd name="connsiteY5" fmla="*/ 285109 h 2150622"/>
              <a:gd name="connsiteX6" fmla="*/ 1383690 w 2436557"/>
              <a:gd name="connsiteY6" fmla="*/ 306374 h 2150622"/>
              <a:gd name="connsiteX7" fmla="*/ 2266193 w 2436557"/>
              <a:gd name="connsiteY7" fmla="*/ 348904 h 2150622"/>
              <a:gd name="connsiteX8" fmla="*/ 2329988 w 2436557"/>
              <a:gd name="connsiteY8" fmla="*/ 710411 h 2150622"/>
              <a:gd name="connsiteX9" fmla="*/ 2436314 w 2436557"/>
              <a:gd name="connsiteY9" fmla="*/ 1475955 h 2150622"/>
              <a:gd name="connsiteX10" fmla="*/ 2298090 w 2436557"/>
              <a:gd name="connsiteY10" fmla="*/ 2092644 h 2150622"/>
              <a:gd name="connsiteX11" fmla="*/ 1808993 w 2436557"/>
              <a:gd name="connsiteY11" fmla="*/ 2124542 h 2150622"/>
              <a:gd name="connsiteX12" fmla="*/ 1107244 w 2436557"/>
              <a:gd name="connsiteY12" fmla="*/ 2092644 h 2150622"/>
              <a:gd name="connsiteX13" fmla="*/ 352332 w 2436557"/>
              <a:gd name="connsiteY13" fmla="*/ 2018216 h 2150622"/>
              <a:gd name="connsiteX14" fmla="*/ 171579 w 2436557"/>
              <a:gd name="connsiteY14" fmla="*/ 1752402 h 2150622"/>
              <a:gd name="connsiteX15" fmla="*/ 107783 w 2436557"/>
              <a:gd name="connsiteY15" fmla="*/ 1082551 h 2150622"/>
              <a:gd name="connsiteX16" fmla="*/ 43988 w 2436557"/>
              <a:gd name="connsiteY16" fmla="*/ 412700 h 2150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36557" h="2150622">
                <a:moveTo>
                  <a:pt x="43988" y="412700"/>
                </a:moveTo>
                <a:cubicBezTo>
                  <a:pt x="26267" y="283337"/>
                  <a:pt x="-7402" y="357765"/>
                  <a:pt x="1458" y="306374"/>
                </a:cubicBezTo>
                <a:cubicBezTo>
                  <a:pt x="10318" y="254983"/>
                  <a:pt x="36900" y="150429"/>
                  <a:pt x="97151" y="104355"/>
                </a:cubicBezTo>
                <a:cubicBezTo>
                  <a:pt x="157402" y="58281"/>
                  <a:pt x="258412" y="44105"/>
                  <a:pt x="362965" y="29928"/>
                </a:cubicBezTo>
                <a:cubicBezTo>
                  <a:pt x="467519" y="15751"/>
                  <a:pt x="627007" y="-23235"/>
                  <a:pt x="724472" y="19295"/>
                </a:cubicBezTo>
                <a:cubicBezTo>
                  <a:pt x="821937" y="61825"/>
                  <a:pt x="837886" y="237263"/>
                  <a:pt x="947756" y="285109"/>
                </a:cubicBezTo>
                <a:cubicBezTo>
                  <a:pt x="1057626" y="332955"/>
                  <a:pt x="1383690" y="306374"/>
                  <a:pt x="1383690" y="306374"/>
                </a:cubicBezTo>
                <a:cubicBezTo>
                  <a:pt x="1603429" y="317006"/>
                  <a:pt x="2108477" y="281565"/>
                  <a:pt x="2266193" y="348904"/>
                </a:cubicBezTo>
                <a:cubicBezTo>
                  <a:pt x="2423909" y="416243"/>
                  <a:pt x="2301635" y="522569"/>
                  <a:pt x="2329988" y="710411"/>
                </a:cubicBezTo>
                <a:cubicBezTo>
                  <a:pt x="2358341" y="898253"/>
                  <a:pt x="2441630" y="1245583"/>
                  <a:pt x="2436314" y="1475955"/>
                </a:cubicBezTo>
                <a:cubicBezTo>
                  <a:pt x="2430998" y="1706327"/>
                  <a:pt x="2402644" y="1984546"/>
                  <a:pt x="2298090" y="2092644"/>
                </a:cubicBezTo>
                <a:cubicBezTo>
                  <a:pt x="2193537" y="2200742"/>
                  <a:pt x="2007467" y="2124542"/>
                  <a:pt x="1808993" y="2124542"/>
                </a:cubicBezTo>
                <a:cubicBezTo>
                  <a:pt x="1610519" y="2124542"/>
                  <a:pt x="1350021" y="2110365"/>
                  <a:pt x="1107244" y="2092644"/>
                </a:cubicBezTo>
                <a:cubicBezTo>
                  <a:pt x="864467" y="2074923"/>
                  <a:pt x="508276" y="2074923"/>
                  <a:pt x="352332" y="2018216"/>
                </a:cubicBezTo>
                <a:cubicBezTo>
                  <a:pt x="196388" y="1961509"/>
                  <a:pt x="212337" y="1908346"/>
                  <a:pt x="171579" y="1752402"/>
                </a:cubicBezTo>
                <a:cubicBezTo>
                  <a:pt x="130821" y="1596458"/>
                  <a:pt x="134364" y="1311151"/>
                  <a:pt x="107783" y="1082551"/>
                </a:cubicBezTo>
                <a:cubicBezTo>
                  <a:pt x="81202" y="853951"/>
                  <a:pt x="61709" y="542063"/>
                  <a:pt x="43988" y="412700"/>
                </a:cubicBezTo>
                <a:close/>
              </a:path>
            </a:pathLst>
          </a:custGeom>
          <a:noFill/>
          <a:ln w="38100" cap="flat" cmpd="sng" algn="ctr">
            <a:solidFill>
              <a:srgbClr val="00285F"/>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58585A"/>
              </a:solidFill>
              <a:effectLst/>
              <a:uLnTx/>
              <a:uFillTx/>
              <a:latin typeface="+mn-lt"/>
              <a:ea typeface="+mn-ea"/>
              <a:cs typeface="+mn-cs"/>
            </a:endParaRPr>
          </a:p>
        </p:txBody>
      </p:sp>
      <p:cxnSp>
        <p:nvCxnSpPr>
          <p:cNvPr id="343" name="Straight Arrow Connector 342">
            <a:extLst>
              <a:ext uri="{FF2B5EF4-FFF2-40B4-BE49-F238E27FC236}">
                <a16:creationId xmlns:a16="http://schemas.microsoft.com/office/drawing/2014/main" id="{672762A1-6E72-4C00-8523-8F6FB025817C}"/>
              </a:ext>
            </a:extLst>
          </p:cNvPr>
          <p:cNvCxnSpPr>
            <a:cxnSpLocks/>
            <a:stCxn id="345" idx="2"/>
            <a:endCxn id="342" idx="3"/>
          </p:cNvCxnSpPr>
          <p:nvPr/>
        </p:nvCxnSpPr>
        <p:spPr bwMode="auto">
          <a:xfrm>
            <a:off x="2019082" y="3390143"/>
            <a:ext cx="145961" cy="717644"/>
          </a:xfrm>
          <a:prstGeom prst="straightConnector1">
            <a:avLst/>
          </a:prstGeom>
          <a:solidFill>
            <a:schemeClr val="accent1"/>
          </a:solidFill>
          <a:ln w="38100" cap="flat" cmpd="sng" algn="ctr">
            <a:solidFill>
              <a:srgbClr val="00285F"/>
            </a:solidFill>
            <a:prstDash val="solid"/>
            <a:round/>
            <a:headEnd type="none" w="med" len="med"/>
            <a:tailEnd type="triangle" w="med" len="med"/>
          </a:ln>
          <a:effectLst/>
        </p:spPr>
      </p:cxnSp>
      <p:sp>
        <p:nvSpPr>
          <p:cNvPr id="344" name="Rectangle: Rounded Corners 343">
            <a:extLst>
              <a:ext uri="{FF2B5EF4-FFF2-40B4-BE49-F238E27FC236}">
                <a16:creationId xmlns:a16="http://schemas.microsoft.com/office/drawing/2014/main" id="{7562F0AF-129D-4B62-92F8-FC86EEA3564A}"/>
              </a:ext>
            </a:extLst>
          </p:cNvPr>
          <p:cNvSpPr/>
          <p:nvPr/>
        </p:nvSpPr>
        <p:spPr bwMode="auto">
          <a:xfrm>
            <a:off x="7248490" y="5054371"/>
            <a:ext cx="2042604" cy="884073"/>
          </a:xfrm>
          <a:prstGeom prst="roundRect">
            <a:avLst/>
          </a:prstGeom>
          <a:noFill/>
          <a:ln w="38100" cap="flat" cmpd="sng" algn="ctr">
            <a:solidFill>
              <a:srgbClr val="00285F"/>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58585A"/>
              </a:solidFill>
              <a:effectLst/>
              <a:uLnTx/>
              <a:uFillTx/>
              <a:latin typeface="+mn-lt"/>
              <a:ea typeface="+mn-ea"/>
              <a:cs typeface="+mn-cs"/>
            </a:endParaRPr>
          </a:p>
        </p:txBody>
      </p:sp>
      <p:sp>
        <p:nvSpPr>
          <p:cNvPr id="345" name="AutoShape 10" descr="bpct-blend3">
            <a:extLst>
              <a:ext uri="{FF2B5EF4-FFF2-40B4-BE49-F238E27FC236}">
                <a16:creationId xmlns:a16="http://schemas.microsoft.com/office/drawing/2014/main" id="{973EACF4-4442-4B38-93FE-B44918688F14}"/>
              </a:ext>
            </a:extLst>
          </p:cNvPr>
          <p:cNvSpPr>
            <a:spLocks noChangeAspect="1" noChangeArrowheads="1"/>
          </p:cNvSpPr>
          <p:nvPr/>
        </p:nvSpPr>
        <p:spPr bwMode="auto">
          <a:xfrm>
            <a:off x="395977" y="1633934"/>
            <a:ext cx="3246210" cy="1756209"/>
          </a:xfrm>
          <a:prstGeom prst="roundRect">
            <a:avLst>
              <a:gd name="adj" fmla="val 5958"/>
            </a:avLst>
          </a:prstGeom>
          <a:blipFill dpi="0" rotWithShape="0">
            <a:blip r:embed="rId9"/>
            <a:srcRect/>
            <a:stretch>
              <a:fillRect/>
            </a:stretch>
          </a:blipFill>
          <a:ln>
            <a:noFill/>
          </a:ln>
          <a:extLst>
            <a:ext uri="{91240B29-F687-4F45-9708-019B960494DF}">
              <a14:hiddenLine xmlns:a14="http://schemas.microsoft.com/office/drawing/2010/main" w="12700" algn="ctr">
                <a:solidFill>
                  <a:srgbClr val="000000"/>
                </a:solidFill>
                <a:round/>
                <a:headEnd/>
                <a:tailEnd/>
              </a14:hiddenLine>
            </a:ext>
          </a:extLst>
        </p:spPr>
        <p:txBody>
          <a:bodyPr wrap="square" lIns="18000" tIns="18000" rIns="18000" bIns="18000" anchor="ct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50000"/>
              </a:spcBef>
              <a:spcAft>
                <a:spcPct val="0"/>
              </a:spcAft>
              <a:buClr>
                <a:srgbClr val="00B0F0"/>
              </a:buClr>
              <a:buSzTx/>
              <a:buFontTx/>
              <a:buNone/>
              <a:tabLst/>
              <a:defRPr/>
            </a:pPr>
            <a:r>
              <a:rPr kumimoji="0" lang="en-US" altLang="en-US" sz="1600" b="1" i="0" u="none" strike="noStrike" kern="1200" cap="none" spc="0" normalizeH="0" baseline="0" noProof="0">
                <a:ln>
                  <a:noFill/>
                </a:ln>
                <a:solidFill>
                  <a:srgbClr val="FFFFFF"/>
                </a:solidFill>
                <a:effectLst/>
                <a:uLnTx/>
                <a:uFillTx/>
                <a:latin typeface="+mn-lt"/>
                <a:ea typeface="Segoe UI" panose="020B0502040204020203" pitchFamily="34" charset="0"/>
                <a:cs typeface="Segoe UI" panose="020B0502040204020203" pitchFamily="34" charset="0"/>
              </a:rPr>
              <a:t>Most devices are typically connected to a single Network Slice instance. Some interest for devices simultaneously connected to multiple Network Slices.</a:t>
            </a:r>
          </a:p>
        </p:txBody>
      </p:sp>
      <p:sp>
        <p:nvSpPr>
          <p:cNvPr id="346" name="AutoShape 10" descr="bpct-blend3">
            <a:extLst>
              <a:ext uri="{FF2B5EF4-FFF2-40B4-BE49-F238E27FC236}">
                <a16:creationId xmlns:a16="http://schemas.microsoft.com/office/drawing/2014/main" id="{C809DB3D-13DA-4791-B28E-36E5BA64F00B}"/>
              </a:ext>
            </a:extLst>
          </p:cNvPr>
          <p:cNvSpPr>
            <a:spLocks noChangeAspect="1" noChangeArrowheads="1"/>
          </p:cNvSpPr>
          <p:nvPr/>
        </p:nvSpPr>
        <p:spPr bwMode="auto">
          <a:xfrm>
            <a:off x="8494145" y="1014769"/>
            <a:ext cx="3659073" cy="823616"/>
          </a:xfrm>
          <a:prstGeom prst="roundRect">
            <a:avLst>
              <a:gd name="adj" fmla="val 5958"/>
            </a:avLst>
          </a:prstGeom>
          <a:blipFill dpi="0" rotWithShape="0">
            <a:blip r:embed="rId9"/>
            <a:srcRect/>
            <a:stretch>
              <a:fillRect/>
            </a:stretch>
          </a:blipFill>
          <a:ln>
            <a:noFill/>
          </a:ln>
          <a:extLst>
            <a:ext uri="{91240B29-F687-4F45-9708-019B960494DF}">
              <a14:hiddenLine xmlns:a14="http://schemas.microsoft.com/office/drawing/2010/main" w="12700" algn="ctr">
                <a:solidFill>
                  <a:srgbClr val="000000"/>
                </a:solidFill>
                <a:round/>
                <a:headEnd/>
                <a:tailEnd/>
              </a14:hiddenLine>
            </a:ext>
          </a:extLst>
        </p:spPr>
        <p:txBody>
          <a:bodyPr wrap="square" lIns="18000" tIns="18000" rIns="18000" bIns="18000" anchor="ct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lvl="0" algn="ctr">
              <a:buClr>
                <a:srgbClr val="00B0F0"/>
              </a:buClr>
              <a:defRPr/>
            </a:pPr>
            <a:r>
              <a:rPr lang="en-US" altLang="en-US" sz="1600" b="1">
                <a:solidFill>
                  <a:srgbClr val="FFFFFF"/>
                </a:solidFill>
                <a:latin typeface="+mn-lt"/>
                <a:ea typeface="Segoe UI" panose="020B0502040204020203" pitchFamily="34" charset="0"/>
                <a:cs typeface="Segoe UI" panose="020B0502040204020203" pitchFamily="34" charset="0"/>
              </a:rPr>
              <a:t>A de</a:t>
            </a:r>
            <a:r>
              <a:rPr kumimoji="0" lang="en-US" altLang="en-US" sz="1600" b="1" i="0" u="none" strike="noStrike" kern="1200" cap="none" spc="0" normalizeH="0" baseline="0" noProof="0">
                <a:ln>
                  <a:noFill/>
                </a:ln>
                <a:solidFill>
                  <a:srgbClr val="FFFFFF"/>
                </a:solidFill>
                <a:effectLst/>
                <a:uLnTx/>
                <a:uFillTx/>
                <a:latin typeface="+mn-lt"/>
                <a:ea typeface="Segoe UI" panose="020B0502040204020203" pitchFamily="34" charset="0"/>
                <a:cs typeface="Segoe UI" panose="020B0502040204020203" pitchFamily="34" charset="0"/>
              </a:rPr>
              <a:t>vice connected  </a:t>
            </a:r>
            <a:r>
              <a:rPr lang="en-US" altLang="en-US" sz="1600" b="1">
                <a:solidFill>
                  <a:srgbClr val="FFFFFF"/>
                </a:solidFill>
                <a:latin typeface="+mn-lt"/>
                <a:ea typeface="Segoe UI" panose="020B0502040204020203" pitchFamily="34" charset="0"/>
                <a:cs typeface="Segoe UI" panose="020B0502040204020203" pitchFamily="34" charset="0"/>
              </a:rPr>
              <a:t>simultaneously to </a:t>
            </a:r>
            <a:r>
              <a:rPr kumimoji="0" lang="en-US" altLang="en-US" sz="1600" b="1" i="0" u="none" strike="noStrike" kern="1200" cap="none" spc="0" normalizeH="0" baseline="0" noProof="0">
                <a:ln>
                  <a:noFill/>
                </a:ln>
                <a:solidFill>
                  <a:srgbClr val="FFFFFF"/>
                </a:solidFill>
                <a:effectLst/>
                <a:uLnTx/>
                <a:uFillTx/>
                <a:latin typeface="+mn-lt"/>
                <a:ea typeface="Segoe UI" panose="020B0502040204020203" pitchFamily="34" charset="0"/>
                <a:cs typeface="Segoe UI" panose="020B0502040204020203" pitchFamily="34" charset="0"/>
              </a:rPr>
              <a:t>multiple Network Slices is served by a single AMF</a:t>
            </a:r>
          </a:p>
        </p:txBody>
      </p:sp>
      <p:sp>
        <p:nvSpPr>
          <p:cNvPr id="347" name="AutoShape 10" descr="bpct-blend3">
            <a:extLst>
              <a:ext uri="{FF2B5EF4-FFF2-40B4-BE49-F238E27FC236}">
                <a16:creationId xmlns:a16="http://schemas.microsoft.com/office/drawing/2014/main" id="{3A94EC03-8895-4F51-BE96-7ABA1BAA1C74}"/>
              </a:ext>
            </a:extLst>
          </p:cNvPr>
          <p:cNvSpPr>
            <a:spLocks noChangeAspect="1" noChangeArrowheads="1"/>
          </p:cNvSpPr>
          <p:nvPr/>
        </p:nvSpPr>
        <p:spPr bwMode="auto">
          <a:xfrm>
            <a:off x="8499386" y="2659223"/>
            <a:ext cx="3659073" cy="1164828"/>
          </a:xfrm>
          <a:prstGeom prst="roundRect">
            <a:avLst>
              <a:gd name="adj" fmla="val 5958"/>
            </a:avLst>
          </a:prstGeom>
          <a:blipFill dpi="0" rotWithShape="0">
            <a:blip r:embed="rId9"/>
            <a:srcRect/>
            <a:stretch>
              <a:fillRect/>
            </a:stretch>
          </a:blipFill>
          <a:ln>
            <a:noFill/>
          </a:ln>
          <a:extLst>
            <a:ext uri="{91240B29-F687-4F45-9708-019B960494DF}">
              <a14:hiddenLine xmlns:a14="http://schemas.microsoft.com/office/drawing/2010/main" w="12700" algn="ctr">
                <a:solidFill>
                  <a:srgbClr val="000000"/>
                </a:solidFill>
                <a:round/>
                <a:headEnd/>
                <a:tailEnd/>
              </a14:hiddenLine>
            </a:ext>
          </a:extLst>
        </p:spPr>
        <p:txBody>
          <a:bodyPr wrap="square" lIns="18000" tIns="18000" rIns="18000" bIns="18000" anchor="ct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50000"/>
              </a:spcBef>
              <a:spcAft>
                <a:spcPct val="0"/>
              </a:spcAft>
              <a:buClr>
                <a:srgbClr val="00B0F0"/>
              </a:buClr>
              <a:buSzTx/>
              <a:buFontTx/>
              <a:buNone/>
              <a:tabLst/>
              <a:defRPr/>
            </a:pPr>
            <a:r>
              <a:rPr kumimoji="0" lang="en-US" altLang="en-US" sz="1600" b="1" i="0" u="none" strike="noStrike" kern="1200" cap="none" spc="0" normalizeH="0" baseline="0" noProof="0">
                <a:ln>
                  <a:noFill/>
                </a:ln>
                <a:solidFill>
                  <a:srgbClr val="FFFFFF"/>
                </a:solidFill>
                <a:effectLst/>
                <a:uLnTx/>
                <a:uFillTx/>
                <a:latin typeface="+mn-lt"/>
                <a:ea typeface="Segoe UI" panose="020B0502040204020203" pitchFamily="34" charset="0"/>
                <a:cs typeface="Segoe UI" panose="020B0502040204020203" pitchFamily="34" charset="0"/>
              </a:rPr>
              <a:t>The Specific part of the NS CN  provides both isolation on different levels and different functionality in different Network Slices</a:t>
            </a:r>
          </a:p>
        </p:txBody>
      </p:sp>
      <p:cxnSp>
        <p:nvCxnSpPr>
          <p:cNvPr id="348" name="Straight Arrow Connector 347">
            <a:extLst>
              <a:ext uri="{FF2B5EF4-FFF2-40B4-BE49-F238E27FC236}">
                <a16:creationId xmlns:a16="http://schemas.microsoft.com/office/drawing/2014/main" id="{9C063193-232F-4999-AEBD-A4F23EF3A343}"/>
              </a:ext>
            </a:extLst>
          </p:cNvPr>
          <p:cNvCxnSpPr>
            <a:cxnSpLocks/>
            <a:stCxn id="347" idx="2"/>
            <a:endCxn id="344" idx="3"/>
          </p:cNvCxnSpPr>
          <p:nvPr/>
        </p:nvCxnSpPr>
        <p:spPr bwMode="auto">
          <a:xfrm flipH="1">
            <a:off x="9291094" y="3824051"/>
            <a:ext cx="1037829" cy="1672357"/>
          </a:xfrm>
          <a:prstGeom prst="straightConnector1">
            <a:avLst/>
          </a:prstGeom>
          <a:solidFill>
            <a:schemeClr val="accent1"/>
          </a:solidFill>
          <a:ln w="38100" cap="flat" cmpd="sng" algn="ctr">
            <a:solidFill>
              <a:srgbClr val="00285F"/>
            </a:solidFill>
            <a:prstDash val="solid"/>
            <a:round/>
            <a:headEnd type="none" w="med" len="med"/>
            <a:tailEnd type="triangle" w="med" len="med"/>
          </a:ln>
          <a:effectLst/>
        </p:spPr>
      </p:cxnSp>
      <p:sp>
        <p:nvSpPr>
          <p:cNvPr id="349" name="Rectangle: Rounded Corners 348">
            <a:extLst>
              <a:ext uri="{FF2B5EF4-FFF2-40B4-BE49-F238E27FC236}">
                <a16:creationId xmlns:a16="http://schemas.microsoft.com/office/drawing/2014/main" id="{87386F6A-7201-47AA-889F-FC6485BAA28D}"/>
              </a:ext>
            </a:extLst>
          </p:cNvPr>
          <p:cNvSpPr/>
          <p:nvPr/>
        </p:nvSpPr>
        <p:spPr bwMode="auto">
          <a:xfrm>
            <a:off x="5198993" y="4162221"/>
            <a:ext cx="1921228" cy="1635294"/>
          </a:xfrm>
          <a:prstGeom prst="roundRect">
            <a:avLst/>
          </a:prstGeom>
          <a:noFill/>
          <a:ln w="38100" cap="flat" cmpd="sng" algn="ctr">
            <a:solidFill>
              <a:srgbClr val="00285F"/>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58585A"/>
              </a:solidFill>
              <a:effectLst/>
              <a:uLnTx/>
              <a:uFillTx/>
              <a:latin typeface="+mn-lt"/>
              <a:ea typeface="+mn-ea"/>
              <a:cs typeface="+mn-cs"/>
            </a:endParaRPr>
          </a:p>
        </p:txBody>
      </p:sp>
      <p:sp>
        <p:nvSpPr>
          <p:cNvPr id="350" name="AutoShape 10" descr="bpct-blend3">
            <a:extLst>
              <a:ext uri="{FF2B5EF4-FFF2-40B4-BE49-F238E27FC236}">
                <a16:creationId xmlns:a16="http://schemas.microsoft.com/office/drawing/2014/main" id="{76C6775F-A056-403C-84E6-881BD66BE302}"/>
              </a:ext>
            </a:extLst>
          </p:cNvPr>
          <p:cNvSpPr>
            <a:spLocks noChangeAspect="1" noChangeArrowheads="1"/>
          </p:cNvSpPr>
          <p:nvPr/>
        </p:nvSpPr>
        <p:spPr bwMode="auto">
          <a:xfrm>
            <a:off x="5172968" y="5536302"/>
            <a:ext cx="1960493" cy="285462"/>
          </a:xfrm>
          <a:prstGeom prst="roundRect">
            <a:avLst>
              <a:gd name="adj" fmla="val 5958"/>
            </a:avLst>
          </a:prstGeom>
          <a:blipFill dpi="0" rotWithShape="0">
            <a:blip r:embed="rId9"/>
            <a:srcRect/>
            <a:stretch>
              <a:fillRect/>
            </a:stretch>
          </a:blipFill>
          <a:ln>
            <a:noFill/>
          </a:ln>
          <a:extLst>
            <a:ext uri="{91240B29-F687-4F45-9708-019B960494DF}">
              <a14:hiddenLine xmlns:a14="http://schemas.microsoft.com/office/drawing/2010/main" w="12700" algn="ctr">
                <a:solidFill>
                  <a:srgbClr val="000000"/>
                </a:solidFill>
                <a:round/>
                <a:headEnd/>
                <a:tailEnd/>
              </a14:hiddenLine>
            </a:ext>
          </a:extLst>
        </p:spPr>
        <p:txBody>
          <a:bodyPr wrap="square" lIns="18000" tIns="18000" rIns="18000" bIns="18000" anchor="ct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50000"/>
              </a:spcBef>
              <a:spcAft>
                <a:spcPct val="0"/>
              </a:spcAft>
              <a:buClr>
                <a:srgbClr val="00B0F0"/>
              </a:buClr>
              <a:buSzTx/>
              <a:buFontTx/>
              <a:buNone/>
              <a:tabLst/>
              <a:defRPr/>
            </a:pPr>
            <a:r>
              <a:rPr kumimoji="0" lang="en-US" altLang="en-US" sz="1600" b="1" i="0" u="none" strike="noStrike" kern="1200" cap="none" spc="0" normalizeH="0" baseline="0" noProof="0">
                <a:ln>
                  <a:noFill/>
                </a:ln>
                <a:solidFill>
                  <a:srgbClr val="FFFFFF"/>
                </a:solidFill>
                <a:effectLst/>
                <a:uLnTx/>
                <a:uFillTx/>
                <a:latin typeface="+mn-lt"/>
                <a:ea typeface="Segoe UI" panose="020B0502040204020203" pitchFamily="34" charset="0"/>
                <a:cs typeface="Segoe UI" panose="020B0502040204020203" pitchFamily="34" charset="0"/>
              </a:rPr>
              <a:t>NS CN Common part</a:t>
            </a:r>
          </a:p>
        </p:txBody>
      </p:sp>
      <p:sp>
        <p:nvSpPr>
          <p:cNvPr id="351" name="AutoShape 10" descr="bpct-blend3">
            <a:extLst>
              <a:ext uri="{FF2B5EF4-FFF2-40B4-BE49-F238E27FC236}">
                <a16:creationId xmlns:a16="http://schemas.microsoft.com/office/drawing/2014/main" id="{2702376E-6DF5-4F25-801B-094D868CBB8D}"/>
              </a:ext>
            </a:extLst>
          </p:cNvPr>
          <p:cNvSpPr>
            <a:spLocks noChangeAspect="1" noChangeArrowheads="1"/>
          </p:cNvSpPr>
          <p:nvPr/>
        </p:nvSpPr>
        <p:spPr bwMode="auto">
          <a:xfrm>
            <a:off x="7327094" y="5903712"/>
            <a:ext cx="2045499" cy="218068"/>
          </a:xfrm>
          <a:prstGeom prst="roundRect">
            <a:avLst>
              <a:gd name="adj" fmla="val 5958"/>
            </a:avLst>
          </a:prstGeom>
          <a:blipFill dpi="0" rotWithShape="0">
            <a:blip r:embed="rId9"/>
            <a:srcRect/>
            <a:stretch>
              <a:fillRect/>
            </a:stretch>
          </a:blipFill>
          <a:ln>
            <a:noFill/>
          </a:ln>
          <a:extLst>
            <a:ext uri="{91240B29-F687-4F45-9708-019B960494DF}">
              <a14:hiddenLine xmlns:a14="http://schemas.microsoft.com/office/drawing/2010/main" w="12700" algn="ctr">
                <a:solidFill>
                  <a:srgbClr val="000000"/>
                </a:solidFill>
                <a:round/>
                <a:headEnd/>
                <a:tailEnd/>
              </a14:hiddenLine>
            </a:ext>
          </a:extLst>
        </p:spPr>
        <p:txBody>
          <a:bodyPr wrap="square" lIns="18000" tIns="18000" rIns="18000" bIns="18000" anchor="ct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50000"/>
              </a:spcBef>
              <a:spcAft>
                <a:spcPct val="0"/>
              </a:spcAft>
              <a:buClr>
                <a:srgbClr val="00B0F0"/>
              </a:buClr>
              <a:buSzTx/>
              <a:buFontTx/>
              <a:buNone/>
              <a:tabLst/>
              <a:defRPr/>
            </a:pPr>
            <a:r>
              <a:rPr kumimoji="0" lang="en-US" altLang="en-US" sz="1600" b="1" i="0" u="none" strike="noStrike" kern="1200" cap="none" spc="0" normalizeH="0" baseline="0" noProof="0">
                <a:ln>
                  <a:noFill/>
                </a:ln>
                <a:solidFill>
                  <a:srgbClr val="FFFFFF"/>
                </a:solidFill>
                <a:effectLst/>
                <a:uLnTx/>
                <a:uFillTx/>
                <a:latin typeface="+mn-lt"/>
                <a:ea typeface="Segoe UI" panose="020B0502040204020203" pitchFamily="34" charset="0"/>
                <a:cs typeface="Segoe UI" panose="020B0502040204020203" pitchFamily="34" charset="0"/>
              </a:rPr>
              <a:t>NS CN Specific part</a:t>
            </a:r>
          </a:p>
        </p:txBody>
      </p:sp>
      <p:cxnSp>
        <p:nvCxnSpPr>
          <p:cNvPr id="352" name="Straight Arrow Connector 351">
            <a:extLst>
              <a:ext uri="{FF2B5EF4-FFF2-40B4-BE49-F238E27FC236}">
                <a16:creationId xmlns:a16="http://schemas.microsoft.com/office/drawing/2014/main" id="{471155E0-C365-4451-9B80-28738C7DD2C3}"/>
              </a:ext>
            </a:extLst>
          </p:cNvPr>
          <p:cNvCxnSpPr>
            <a:cxnSpLocks/>
            <a:stCxn id="347" idx="2"/>
            <a:endCxn id="353" idx="3"/>
          </p:cNvCxnSpPr>
          <p:nvPr/>
        </p:nvCxnSpPr>
        <p:spPr bwMode="auto">
          <a:xfrm flipH="1">
            <a:off x="9291909" y="3824051"/>
            <a:ext cx="1037014" cy="727925"/>
          </a:xfrm>
          <a:prstGeom prst="straightConnector1">
            <a:avLst/>
          </a:prstGeom>
          <a:solidFill>
            <a:schemeClr val="accent1"/>
          </a:solidFill>
          <a:ln w="38100" cap="flat" cmpd="sng" algn="ctr">
            <a:solidFill>
              <a:srgbClr val="00285F"/>
            </a:solidFill>
            <a:prstDash val="solid"/>
            <a:round/>
            <a:headEnd type="none" w="med" len="med"/>
            <a:tailEnd type="triangle" w="med" len="med"/>
          </a:ln>
          <a:effectLst/>
        </p:spPr>
      </p:cxnSp>
      <p:sp>
        <p:nvSpPr>
          <p:cNvPr id="353" name="Rectangle: Rounded Corners 352">
            <a:extLst>
              <a:ext uri="{FF2B5EF4-FFF2-40B4-BE49-F238E27FC236}">
                <a16:creationId xmlns:a16="http://schemas.microsoft.com/office/drawing/2014/main" id="{8AFE5E99-9677-4CFD-A5CF-E2C27D75B9C3}"/>
              </a:ext>
            </a:extLst>
          </p:cNvPr>
          <p:cNvSpPr/>
          <p:nvPr/>
        </p:nvSpPr>
        <p:spPr bwMode="auto">
          <a:xfrm>
            <a:off x="7272560" y="4106619"/>
            <a:ext cx="2019349" cy="890714"/>
          </a:xfrm>
          <a:prstGeom prst="roundRect">
            <a:avLst/>
          </a:prstGeom>
          <a:noFill/>
          <a:ln w="38100" cap="flat" cmpd="sng" algn="ctr">
            <a:solidFill>
              <a:srgbClr val="00285F"/>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58585A"/>
              </a:solidFill>
              <a:effectLst/>
              <a:uLnTx/>
              <a:uFillTx/>
              <a:latin typeface="+mn-lt"/>
              <a:ea typeface="+mn-ea"/>
              <a:cs typeface="+mn-cs"/>
            </a:endParaRPr>
          </a:p>
        </p:txBody>
      </p:sp>
      <p:sp>
        <p:nvSpPr>
          <p:cNvPr id="354" name="AutoShape 10" descr="bpct-blend3">
            <a:extLst>
              <a:ext uri="{FF2B5EF4-FFF2-40B4-BE49-F238E27FC236}">
                <a16:creationId xmlns:a16="http://schemas.microsoft.com/office/drawing/2014/main" id="{DE980FA7-7D34-45D3-977A-C8FDE0ADC102}"/>
              </a:ext>
            </a:extLst>
          </p:cNvPr>
          <p:cNvSpPr>
            <a:spLocks noChangeAspect="1" noChangeArrowheads="1"/>
          </p:cNvSpPr>
          <p:nvPr/>
        </p:nvSpPr>
        <p:spPr bwMode="auto">
          <a:xfrm>
            <a:off x="8494145" y="1894464"/>
            <a:ext cx="3669553" cy="687575"/>
          </a:xfrm>
          <a:prstGeom prst="roundRect">
            <a:avLst>
              <a:gd name="adj" fmla="val 5958"/>
            </a:avLst>
          </a:prstGeom>
          <a:blipFill dpi="0" rotWithShape="0">
            <a:blip r:embed="rId9"/>
            <a:srcRect/>
            <a:stretch>
              <a:fillRect/>
            </a:stretch>
          </a:blipFill>
          <a:ln>
            <a:noFill/>
          </a:ln>
          <a:extLst>
            <a:ext uri="{91240B29-F687-4F45-9708-019B960494DF}">
              <a14:hiddenLine xmlns:a14="http://schemas.microsoft.com/office/drawing/2010/main" w="12700" algn="ctr">
                <a:solidFill>
                  <a:srgbClr val="000000"/>
                </a:solidFill>
                <a:round/>
                <a:headEnd/>
                <a:tailEnd/>
              </a14:hiddenLine>
            </a:ext>
          </a:extLst>
        </p:spPr>
        <p:txBody>
          <a:bodyPr wrap="square" lIns="18000" tIns="18000" rIns="18000" bIns="18000" anchor="ctr"/>
          <a:lstStyle>
            <a:lvl1pPr eaLnBrk="0" hangingPunct="0">
              <a:defRPr sz="2000">
                <a:solidFill>
                  <a:schemeClr val="tx1"/>
                </a:solidFill>
                <a:latin typeface="Arial" panose="020B0604020202020204" pitchFamily="34" charset="0"/>
                <a:cs typeface="Arial" panose="020B0604020202020204" pitchFamily="34" charset="0"/>
              </a:defRPr>
            </a:lvl1pPr>
            <a:lvl2pPr marL="742950" indent="-285750" eaLnBrk="0" hangingPunct="0">
              <a:defRPr sz="2000">
                <a:solidFill>
                  <a:schemeClr val="tx1"/>
                </a:solidFill>
                <a:latin typeface="Arial" panose="020B0604020202020204" pitchFamily="34" charset="0"/>
                <a:cs typeface="Arial" panose="020B0604020202020204" pitchFamily="34" charset="0"/>
              </a:defRPr>
            </a:lvl2pPr>
            <a:lvl3pPr marL="1143000" indent="-228600" eaLnBrk="0" hangingPunct="0">
              <a:defRPr sz="2000">
                <a:solidFill>
                  <a:schemeClr val="tx1"/>
                </a:solidFill>
                <a:latin typeface="Arial" panose="020B0604020202020204" pitchFamily="34" charset="0"/>
                <a:cs typeface="Arial" panose="020B0604020202020204" pitchFamily="34" charset="0"/>
              </a:defRPr>
            </a:lvl3pPr>
            <a:lvl4pPr marL="1600200" indent="-228600" eaLnBrk="0" hangingPunct="0">
              <a:defRPr sz="2000">
                <a:solidFill>
                  <a:schemeClr val="tx1"/>
                </a:solidFill>
                <a:latin typeface="Arial" panose="020B0604020202020204" pitchFamily="34" charset="0"/>
                <a:cs typeface="Arial" panose="020B0604020202020204" pitchFamily="34" charset="0"/>
              </a:defRPr>
            </a:lvl4pPr>
            <a:lvl5pPr marL="2057400" indent="-228600" eaLnBrk="0" hangingPunct="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50000"/>
              </a:spcBef>
              <a:spcAft>
                <a:spcPct val="0"/>
              </a:spcAft>
              <a:buClr>
                <a:srgbClr val="00B0F0"/>
              </a:buClr>
              <a:buSzTx/>
              <a:buFontTx/>
              <a:buNone/>
              <a:tabLst/>
              <a:defRPr/>
            </a:pPr>
            <a:r>
              <a:rPr kumimoji="0" lang="en-US" altLang="en-US" sz="1600" b="1" i="0" u="none" strike="noStrike" kern="1200" cap="none" spc="0" normalizeH="0" baseline="0" noProof="0">
                <a:ln>
                  <a:noFill/>
                </a:ln>
                <a:solidFill>
                  <a:srgbClr val="FFFFFF"/>
                </a:solidFill>
                <a:effectLst/>
                <a:uLnTx/>
                <a:uFillTx/>
                <a:latin typeface="+mn-lt"/>
                <a:ea typeface="Segoe UI" panose="020B0502040204020203" pitchFamily="34" charset="0"/>
                <a:cs typeface="Segoe UI" panose="020B0502040204020203" pitchFamily="34" charset="0"/>
              </a:rPr>
              <a:t>The AMF is </a:t>
            </a:r>
            <a:r>
              <a:rPr lang="en-US" altLang="en-US" sz="1600" b="1">
                <a:solidFill>
                  <a:srgbClr val="FFFFFF"/>
                </a:solidFill>
                <a:latin typeface="+mn-lt"/>
                <a:ea typeface="Segoe UI" panose="020B0502040204020203" pitchFamily="34" charset="0"/>
                <a:cs typeface="Segoe UI" panose="020B0502040204020203" pitchFamily="34" charset="0"/>
              </a:rPr>
              <a:t>shared across the </a:t>
            </a:r>
            <a:r>
              <a:rPr kumimoji="0" lang="en-US" altLang="en-US" sz="1600" b="1" i="0" u="none" strike="noStrike" kern="1200" cap="none" spc="0" normalizeH="0" baseline="0" noProof="0">
                <a:ln>
                  <a:noFill/>
                </a:ln>
                <a:solidFill>
                  <a:srgbClr val="FFFFFF"/>
                </a:solidFill>
                <a:effectLst/>
                <a:uLnTx/>
                <a:uFillTx/>
                <a:latin typeface="+mn-lt"/>
                <a:ea typeface="Segoe UI" panose="020B0502040204020203" pitchFamily="34" charset="0"/>
                <a:cs typeface="Segoe UI" panose="020B0502040204020203" pitchFamily="34" charset="0"/>
              </a:rPr>
              <a:t>NSs</a:t>
            </a:r>
          </a:p>
        </p:txBody>
      </p:sp>
    </p:spTree>
    <p:extLst>
      <p:ext uri="{BB962C8B-B14F-4D97-AF65-F5344CB8AC3E}">
        <p14:creationId xmlns:p14="http://schemas.microsoft.com/office/powerpoint/2010/main" val="12554321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AD3EEA6E-A2EC-4B3E-A056-80C3C3DD9998}"/>
              </a:ext>
            </a:extLst>
          </p:cNvPr>
          <p:cNvSpPr/>
          <p:nvPr/>
        </p:nvSpPr>
        <p:spPr bwMode="auto">
          <a:xfrm>
            <a:off x="15744" y="5067076"/>
            <a:ext cx="11912096" cy="1790924"/>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err="1">
              <a:ln>
                <a:noFill/>
              </a:ln>
              <a:solidFill>
                <a:schemeClr val="bg1"/>
              </a:solidFill>
              <a:effectLst/>
              <a:latin typeface="+mn-lt"/>
            </a:endParaRPr>
          </a:p>
        </p:txBody>
      </p:sp>
      <p:sp>
        <p:nvSpPr>
          <p:cNvPr id="30" name="Rectangle 29">
            <a:extLst>
              <a:ext uri="{FF2B5EF4-FFF2-40B4-BE49-F238E27FC236}">
                <a16:creationId xmlns:a16="http://schemas.microsoft.com/office/drawing/2014/main" id="{2ADE38FC-3CA6-4085-88C1-C784599831A2}"/>
              </a:ext>
            </a:extLst>
          </p:cNvPr>
          <p:cNvSpPr/>
          <p:nvPr/>
        </p:nvSpPr>
        <p:spPr bwMode="auto">
          <a:xfrm>
            <a:off x="1935480" y="3459946"/>
            <a:ext cx="8321040" cy="147106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err="1">
              <a:ln>
                <a:noFill/>
              </a:ln>
              <a:solidFill>
                <a:schemeClr val="bg1"/>
              </a:solidFill>
              <a:effectLst/>
              <a:latin typeface="+mn-lt"/>
            </a:endParaRPr>
          </a:p>
        </p:txBody>
      </p:sp>
      <p:sp>
        <p:nvSpPr>
          <p:cNvPr id="3" name="Rectangle 2">
            <a:extLst>
              <a:ext uri="{FF2B5EF4-FFF2-40B4-BE49-F238E27FC236}">
                <a16:creationId xmlns:a16="http://schemas.microsoft.com/office/drawing/2014/main" id="{08097454-4A95-40AB-BF74-E1A9DDAF584C}"/>
              </a:ext>
            </a:extLst>
          </p:cNvPr>
          <p:cNvSpPr/>
          <p:nvPr/>
        </p:nvSpPr>
        <p:spPr bwMode="auto">
          <a:xfrm>
            <a:off x="1935480" y="1880575"/>
            <a:ext cx="8321040" cy="147106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err="1">
              <a:ln>
                <a:noFill/>
              </a:ln>
              <a:solidFill>
                <a:schemeClr val="bg1"/>
              </a:solidFill>
              <a:effectLst/>
              <a:latin typeface="+mn-lt"/>
            </a:endParaRPr>
          </a:p>
        </p:txBody>
      </p:sp>
      <p:sp>
        <p:nvSpPr>
          <p:cNvPr id="2" name="Title 1"/>
          <p:cNvSpPr>
            <a:spLocks noGrp="1"/>
          </p:cNvSpPr>
          <p:nvPr>
            <p:ph type="title"/>
          </p:nvPr>
        </p:nvSpPr>
        <p:spPr>
          <a:xfrm>
            <a:off x="448734" y="204613"/>
            <a:ext cx="10704343" cy="1085371"/>
          </a:xfrm>
        </p:spPr>
        <p:txBody>
          <a:bodyPr>
            <a:normAutofit/>
          </a:bodyPr>
          <a:lstStyle/>
          <a:p>
            <a:r>
              <a:rPr lang="en-US" noProof="0"/>
              <a:t>3GPP S-NSSAI Usage in Network Slicing</a:t>
            </a:r>
            <a:endParaRPr lang="en-US" sz="3200" noProof="0">
              <a:latin typeface="+mn-lt"/>
            </a:endParaRPr>
          </a:p>
        </p:txBody>
      </p:sp>
      <p:sp>
        <p:nvSpPr>
          <p:cNvPr id="59" name="Text Box 35"/>
          <p:cNvSpPr txBox="1">
            <a:spLocks noChangeAspect="1" noChangeArrowheads="1"/>
          </p:cNvSpPr>
          <p:nvPr/>
        </p:nvSpPr>
        <p:spPr bwMode="auto">
          <a:xfrm>
            <a:off x="9344791" y="5067075"/>
            <a:ext cx="1808286" cy="658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rIns="0" anchor="ctr">
            <a:spAutoFit/>
          </a:bodyPr>
          <a:lstStyle>
            <a:lvl1pPr algn="l" eaLnBrk="0" hangingPunct="0">
              <a:spcBef>
                <a:spcPct val="20000"/>
              </a:spcBef>
              <a:buClr>
                <a:srgbClr val="00A9D4"/>
              </a:buClr>
              <a:buFont typeface="Arial" charset="0"/>
              <a:buChar char="›"/>
              <a:defRPr sz="2400">
                <a:solidFill>
                  <a:schemeClr val="tx1"/>
                </a:solidFill>
                <a:latin typeface="Arial" charset="0"/>
              </a:defRPr>
            </a:lvl1pPr>
            <a:lvl2pPr marL="742950" indent="-285750" algn="l"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algn="l"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algn="l"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algn="l"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srgbClr val="181818"/>
                </a:solidFill>
                <a:effectLst/>
                <a:uLnTx/>
                <a:uFillTx/>
                <a:latin typeface="Ericsson Hilda" panose="00000500000000000000" pitchFamily="2" charset="0"/>
                <a:ea typeface="MS PGothic" pitchFamily="34" charset="-128"/>
                <a:cs typeface="+mn-cs"/>
              </a:rPr>
              <a:t>Data Network </a:t>
            </a:r>
            <a:endParaRPr kumimoji="0" lang="en-US" altLang="en-US" sz="2000" b="0" i="0" u="none" strike="noStrike" kern="1200" cap="none" spc="0" normalizeH="0" baseline="0" noProof="0">
              <a:ln>
                <a:noFill/>
              </a:ln>
              <a:solidFill>
                <a:srgbClr val="181818"/>
              </a:solidFill>
              <a:effectLst/>
              <a:uLnTx/>
              <a:uFillTx/>
              <a:latin typeface="Ericsson Hilda" panose="00000500000000000000" pitchFamily="2" charset="0"/>
              <a:ea typeface="MS PGothic" pitchFamily="34" charset="-128"/>
              <a:cs typeface="+mn-cs"/>
            </a:endParaRPr>
          </a:p>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181818"/>
                </a:solidFill>
                <a:effectLst/>
                <a:uLnTx/>
                <a:uFillTx/>
                <a:latin typeface="Ericsson Hilda" panose="00000500000000000000" pitchFamily="2" charset="0"/>
                <a:ea typeface="MS PGothic" pitchFamily="34" charset="-128"/>
                <a:cs typeface="+mn-cs"/>
              </a:rPr>
              <a:t>(e.g. operator </a:t>
            </a:r>
          </a:p>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181818"/>
                </a:solidFill>
                <a:effectLst/>
                <a:uLnTx/>
                <a:uFillTx/>
                <a:latin typeface="Ericsson Hilda" panose="00000500000000000000" pitchFamily="2" charset="0"/>
                <a:ea typeface="MS PGothic" pitchFamily="34" charset="-128"/>
                <a:cs typeface="+mn-cs"/>
              </a:rPr>
              <a:t>or Internet)</a:t>
            </a:r>
          </a:p>
        </p:txBody>
      </p:sp>
      <p:sp>
        <p:nvSpPr>
          <p:cNvPr id="114" name="Text Box 144"/>
          <p:cNvSpPr txBox="1">
            <a:spLocks noChangeAspect="1" noChangeArrowheads="1"/>
          </p:cNvSpPr>
          <p:nvPr/>
        </p:nvSpPr>
        <p:spPr bwMode="auto">
          <a:xfrm>
            <a:off x="15744" y="6293712"/>
            <a:ext cx="992350" cy="686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181818"/>
                </a:solidFill>
                <a:effectLst/>
                <a:uLnTx/>
                <a:uFillTx/>
                <a:latin typeface="Ericsson Hilda" panose="00000500000000000000" pitchFamily="2" charset="0"/>
                <a:ea typeface="MS PGothic" charset="-128"/>
                <a:cs typeface="+mn-cs"/>
              </a:rPr>
              <a:t>UE</a:t>
            </a:r>
          </a:p>
        </p:txBody>
      </p:sp>
      <p:sp>
        <p:nvSpPr>
          <p:cNvPr id="185" name="Rectangular Callout 104">
            <a:extLst>
              <a:ext uri="{FF2B5EF4-FFF2-40B4-BE49-F238E27FC236}">
                <a16:creationId xmlns:a16="http://schemas.microsoft.com/office/drawing/2014/main" id="{091616FC-6ADF-4326-A5B7-FADBF79323FE}"/>
              </a:ext>
            </a:extLst>
          </p:cNvPr>
          <p:cNvSpPr/>
          <p:nvPr/>
        </p:nvSpPr>
        <p:spPr bwMode="auto">
          <a:xfrm>
            <a:off x="1237281" y="5251912"/>
            <a:ext cx="1200301" cy="1107996"/>
          </a:xfrm>
          <a:prstGeom prst="wedgeRectCallout">
            <a:avLst>
              <a:gd name="adj1" fmla="val -98819"/>
              <a:gd name="adj2" fmla="val 32045"/>
            </a:avLst>
          </a:prstGeom>
          <a:solidFill>
            <a:schemeClr val="bg1"/>
          </a:solidFill>
          <a:ln w="19050" cap="flat" cmpd="sng" algn="ctr">
            <a:solidFill>
              <a:srgbClr val="E32119"/>
            </a:solidFill>
            <a:prstDash val="solid"/>
            <a:round/>
            <a:headEnd type="none" w="med" len="med"/>
            <a:tailEnd type="none" w="med" len="med"/>
          </a:ln>
          <a:effectLst/>
        </p:spPr>
        <p:txBody>
          <a:bodyPr vert="horz" wrap="square" lIns="72000" tIns="45720" rIns="72000" bIns="4572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285F"/>
                </a:solidFill>
                <a:effectLst/>
                <a:uLnTx/>
                <a:uFillTx/>
                <a:latin typeface="Ericsson Hilda"/>
                <a:ea typeface="+mn-ea"/>
                <a:cs typeface="+mn-cs"/>
              </a:rPr>
              <a:t>UE: </a:t>
            </a:r>
            <a:r>
              <a:rPr kumimoji="0" lang="en-US" sz="1100" b="0" i="0" u="none" strike="noStrike" kern="1200" cap="none" spc="0" normalizeH="0" baseline="0" noProof="0">
                <a:ln>
                  <a:noFill/>
                </a:ln>
                <a:solidFill>
                  <a:srgbClr val="00285F"/>
                </a:solidFill>
                <a:effectLst/>
                <a:uLnTx/>
                <a:uFillTx/>
                <a:latin typeface="Ericsson Hilda"/>
                <a:ea typeface="+mn-ea"/>
                <a:cs typeface="+mn-cs"/>
              </a:rPr>
              <a:t>It provides the Requested </a:t>
            </a:r>
            <a:r>
              <a:rPr kumimoji="0" lang="en-US" sz="1100" b="0" i="0" u="none" strike="noStrike" kern="1200" cap="none" spc="0" normalizeH="0" baseline="0" noProof="0">
                <a:ln>
                  <a:noFill/>
                </a:ln>
                <a:solidFill>
                  <a:srgbClr val="00285F"/>
                </a:solidFill>
                <a:effectLst/>
                <a:highlight>
                  <a:srgbClr val="FFFF00"/>
                </a:highlight>
                <a:uLnTx/>
                <a:uFillTx/>
                <a:latin typeface="Ericsson Hilda"/>
                <a:ea typeface="+mn-ea"/>
                <a:cs typeface="+mn-cs"/>
              </a:rPr>
              <a:t>NSSAI</a:t>
            </a:r>
            <a:r>
              <a:rPr kumimoji="0" lang="en-US" sz="1100" b="0" i="0" u="none" strike="noStrike" kern="1200" cap="none" spc="0" normalizeH="0" baseline="0" noProof="0">
                <a:ln>
                  <a:noFill/>
                </a:ln>
                <a:solidFill>
                  <a:srgbClr val="00285F"/>
                </a:solidFill>
                <a:effectLst/>
                <a:uLnTx/>
                <a:uFillTx/>
                <a:latin typeface="Ericsson Hilda"/>
                <a:ea typeface="+mn-ea"/>
                <a:cs typeface="+mn-cs"/>
              </a:rPr>
              <a:t> to the network as input to Network Slice Selection.</a:t>
            </a:r>
          </a:p>
        </p:txBody>
      </p:sp>
      <p:sp>
        <p:nvSpPr>
          <p:cNvPr id="186" name="Rectangular Callout 104">
            <a:extLst>
              <a:ext uri="{FF2B5EF4-FFF2-40B4-BE49-F238E27FC236}">
                <a16:creationId xmlns:a16="http://schemas.microsoft.com/office/drawing/2014/main" id="{25DC57D1-00C8-4FD0-B6EA-A00895C4DE2C}"/>
              </a:ext>
            </a:extLst>
          </p:cNvPr>
          <p:cNvSpPr/>
          <p:nvPr/>
        </p:nvSpPr>
        <p:spPr bwMode="auto">
          <a:xfrm>
            <a:off x="4795267" y="5251912"/>
            <a:ext cx="2292827" cy="938719"/>
          </a:xfrm>
          <a:prstGeom prst="wedgeRectCallout">
            <a:avLst>
              <a:gd name="adj1" fmla="val -108952"/>
              <a:gd name="adj2" fmla="val 55520"/>
            </a:avLst>
          </a:prstGeom>
          <a:solidFill>
            <a:schemeClr val="bg1"/>
          </a:solidFill>
          <a:ln w="19050" cap="flat" cmpd="sng" algn="ctr">
            <a:solidFill>
              <a:srgbClr val="E32119"/>
            </a:solidFill>
            <a:prstDash val="solid"/>
            <a:round/>
            <a:headEnd type="none" w="med" len="med"/>
            <a:tailEnd type="none" w="med" len="med"/>
          </a:ln>
          <a:effectLst/>
        </p:spPr>
        <p:txBody>
          <a:bodyPr vert="horz" wrap="square" lIns="72000" tIns="45720" rIns="72000" bIns="4572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285F"/>
                </a:solidFill>
                <a:effectLst/>
                <a:uLnTx/>
                <a:uFillTx/>
                <a:latin typeface="Ericsson Hilda"/>
                <a:ea typeface="+mn-ea"/>
                <a:cs typeface="+mn-cs"/>
              </a:rPr>
              <a:t>RAN: </a:t>
            </a:r>
            <a:r>
              <a:rPr kumimoji="0" lang="en-US" sz="1100" b="0" i="0" u="none" strike="noStrike" kern="1200" cap="none" spc="0" normalizeH="0" baseline="0" noProof="0">
                <a:ln>
                  <a:noFill/>
                </a:ln>
                <a:solidFill>
                  <a:srgbClr val="00285F"/>
                </a:solidFill>
                <a:effectLst/>
                <a:uLnTx/>
                <a:uFillTx/>
                <a:latin typeface="Ericsson Hilda"/>
                <a:ea typeface="+mn-ea"/>
                <a:cs typeface="+mn-cs"/>
              </a:rPr>
              <a:t>It uses the </a:t>
            </a:r>
            <a:r>
              <a:rPr kumimoji="0" lang="en-US" sz="1100" b="0" i="0" u="none" strike="noStrike" kern="1200" cap="none" spc="0" normalizeH="0" baseline="0" noProof="0">
                <a:ln>
                  <a:noFill/>
                </a:ln>
                <a:solidFill>
                  <a:srgbClr val="00285F"/>
                </a:solidFill>
                <a:effectLst/>
                <a:highlight>
                  <a:srgbClr val="FFFF00"/>
                </a:highlight>
                <a:uLnTx/>
                <a:uFillTx/>
                <a:latin typeface="Ericsson Hilda"/>
                <a:ea typeface="+mn-ea"/>
                <a:cs typeface="+mn-cs"/>
              </a:rPr>
              <a:t>NSSAI</a:t>
            </a:r>
            <a:r>
              <a:rPr kumimoji="0" lang="en-US" sz="1100" b="0" i="0" u="none" strike="noStrike" kern="1200" cap="none" spc="0" normalizeH="0" baseline="0" noProof="0">
                <a:ln>
                  <a:noFill/>
                </a:ln>
                <a:solidFill>
                  <a:srgbClr val="00285F"/>
                </a:solidFill>
                <a:effectLst/>
                <a:uLnTx/>
                <a:uFillTx/>
                <a:latin typeface="Ericsson Hilda"/>
                <a:ea typeface="+mn-ea"/>
                <a:cs typeface="+mn-cs"/>
              </a:rPr>
              <a:t> to select a suitable AMF for further slice and AMF selection handling. NG RAN may make use of </a:t>
            </a:r>
            <a:r>
              <a:rPr kumimoji="0" lang="en-US" sz="1100" b="0" i="0" u="none" strike="noStrike" kern="1200" cap="none" spc="0" normalizeH="0" baseline="0" noProof="0">
                <a:ln>
                  <a:noFill/>
                </a:ln>
                <a:solidFill>
                  <a:srgbClr val="00285F"/>
                </a:solidFill>
                <a:effectLst/>
                <a:highlight>
                  <a:srgbClr val="FFFF00"/>
                </a:highlight>
                <a:uLnTx/>
                <a:uFillTx/>
                <a:latin typeface="Ericsson Hilda"/>
                <a:ea typeface="+mn-ea"/>
                <a:cs typeface="+mn-cs"/>
              </a:rPr>
              <a:t>NSSAI</a:t>
            </a:r>
            <a:r>
              <a:rPr kumimoji="0" lang="en-US" sz="1100" b="0" i="0" u="none" strike="noStrike" kern="1200" cap="none" spc="0" normalizeH="0" baseline="0" noProof="0">
                <a:ln>
                  <a:noFill/>
                </a:ln>
                <a:solidFill>
                  <a:srgbClr val="00285F"/>
                </a:solidFill>
                <a:effectLst/>
                <a:uLnTx/>
                <a:uFillTx/>
                <a:latin typeface="Ericsson Hilda"/>
                <a:ea typeface="+mn-ea"/>
                <a:cs typeface="+mn-cs"/>
              </a:rPr>
              <a:t> for resource allocation.</a:t>
            </a:r>
          </a:p>
        </p:txBody>
      </p:sp>
      <p:sp>
        <p:nvSpPr>
          <p:cNvPr id="193" name="Rectangular Callout 104">
            <a:extLst>
              <a:ext uri="{FF2B5EF4-FFF2-40B4-BE49-F238E27FC236}">
                <a16:creationId xmlns:a16="http://schemas.microsoft.com/office/drawing/2014/main" id="{62941510-3C0B-431F-BE23-B69C885F9E4F}"/>
              </a:ext>
            </a:extLst>
          </p:cNvPr>
          <p:cNvSpPr/>
          <p:nvPr/>
        </p:nvSpPr>
        <p:spPr bwMode="auto">
          <a:xfrm>
            <a:off x="2048126" y="3568025"/>
            <a:ext cx="3255394" cy="1277273"/>
          </a:xfrm>
          <a:prstGeom prst="wedgeRectCallout">
            <a:avLst>
              <a:gd name="adj1" fmla="val 85598"/>
              <a:gd name="adj2" fmla="val 10578"/>
            </a:avLst>
          </a:prstGeom>
          <a:solidFill>
            <a:schemeClr val="bg1"/>
          </a:solidFill>
          <a:ln w="19050" cap="flat" cmpd="sng" algn="ctr">
            <a:solidFill>
              <a:srgbClr val="E32119"/>
            </a:solidFill>
            <a:prstDash val="solid"/>
            <a:round/>
            <a:headEnd type="none" w="med" len="med"/>
            <a:tailEnd type="none" w="med" len="med"/>
          </a:ln>
          <a:effectLst/>
        </p:spPr>
        <p:txBody>
          <a:bodyPr vert="horz" wrap="square" lIns="72000" tIns="45720" rIns="72000" bIns="4572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285F"/>
                </a:solidFill>
                <a:effectLst/>
                <a:uLnTx/>
                <a:uFillTx/>
                <a:latin typeface="Ericsson Hilda"/>
                <a:ea typeface="+mn-ea"/>
                <a:cs typeface="+mn-cs"/>
              </a:rPr>
              <a:t>AMF: </a:t>
            </a:r>
            <a:r>
              <a:rPr kumimoji="0" lang="en-US" sz="1100" b="0" i="0" u="none" strike="noStrike" kern="1200" cap="none" spc="0" normalizeH="0" baseline="0" noProof="0">
                <a:ln>
                  <a:noFill/>
                </a:ln>
                <a:solidFill>
                  <a:srgbClr val="00285F"/>
                </a:solidFill>
                <a:effectLst/>
                <a:uLnTx/>
                <a:uFillTx/>
                <a:latin typeface="Ericsson Hilda"/>
                <a:ea typeface="+mn-ea"/>
                <a:cs typeface="+mn-cs"/>
              </a:rPr>
              <a:t>Whenever possible, based on the UE Requested </a:t>
            </a:r>
            <a:r>
              <a:rPr kumimoji="0" lang="en-US" sz="1100" b="0" i="0" u="none" strike="noStrike" kern="1200" cap="none" spc="0" normalizeH="0" baseline="0" noProof="0">
                <a:ln>
                  <a:noFill/>
                </a:ln>
                <a:solidFill>
                  <a:srgbClr val="00285F"/>
                </a:solidFill>
                <a:effectLst/>
                <a:highlight>
                  <a:srgbClr val="FFFF00"/>
                </a:highlight>
                <a:uLnTx/>
                <a:uFillTx/>
                <a:latin typeface="Ericsson Hilda"/>
                <a:ea typeface="+mn-ea"/>
                <a:cs typeface="+mn-cs"/>
              </a:rPr>
              <a:t>NSSAI</a:t>
            </a:r>
            <a:r>
              <a:rPr kumimoji="0" lang="en-US" sz="1100" b="0" i="0" u="none" strike="noStrike" kern="1200" cap="none" spc="0" normalizeH="0" baseline="0" noProof="0">
                <a:ln>
                  <a:noFill/>
                </a:ln>
                <a:solidFill>
                  <a:srgbClr val="00285F"/>
                </a:solidFill>
                <a:effectLst/>
                <a:uLnTx/>
                <a:uFillTx/>
                <a:latin typeface="Ericsson Hilda"/>
                <a:ea typeface="+mn-ea"/>
                <a:cs typeface="+mn-cs"/>
              </a:rPr>
              <a:t>, it provides the UE with the Allowed </a:t>
            </a:r>
            <a:r>
              <a:rPr kumimoji="0" lang="en-US" sz="1100" b="0" i="0" u="none" strike="noStrike" kern="1200" cap="none" spc="0" normalizeH="0" baseline="0" noProof="0">
                <a:ln>
                  <a:noFill/>
                </a:ln>
                <a:solidFill>
                  <a:srgbClr val="00285F"/>
                </a:solidFill>
                <a:effectLst/>
                <a:highlight>
                  <a:srgbClr val="FFFF00"/>
                </a:highlight>
                <a:uLnTx/>
                <a:uFillTx/>
                <a:latin typeface="Ericsson Hilda"/>
                <a:ea typeface="+mn-ea"/>
                <a:cs typeface="+mn-cs"/>
              </a:rPr>
              <a:t>NSSAI</a:t>
            </a:r>
            <a:r>
              <a:rPr kumimoji="0" lang="en-US" sz="1100" b="0" i="0" u="none" strike="noStrike" kern="1200" cap="none" spc="0" normalizeH="0" baseline="0" noProof="0">
                <a:ln>
                  <a:noFill/>
                </a:ln>
                <a:solidFill>
                  <a:srgbClr val="00285F"/>
                </a:solidFill>
                <a:effectLst/>
                <a:uLnTx/>
                <a:uFillTx/>
                <a:latin typeface="Ericsson Hilda"/>
                <a:ea typeface="+mn-ea"/>
                <a:cs typeface="+mn-cs"/>
              </a:rPr>
              <a:t>. If necessary, it requests re-allocation of AMF via R(AN) or directly to target AMF. AMFs are shared across slices that are supported simultaneously, or may be dedicated to a slice. AMF selects SMF based on S-</a:t>
            </a:r>
            <a:r>
              <a:rPr kumimoji="0" lang="en-US" sz="1100" b="0" i="0" u="none" strike="noStrike" kern="1200" cap="none" spc="0" normalizeH="0" baseline="0" noProof="0">
                <a:ln>
                  <a:noFill/>
                </a:ln>
                <a:solidFill>
                  <a:srgbClr val="00285F"/>
                </a:solidFill>
                <a:effectLst/>
                <a:highlight>
                  <a:srgbClr val="FFFF00"/>
                </a:highlight>
                <a:uLnTx/>
                <a:uFillTx/>
                <a:latin typeface="Ericsson Hilda"/>
                <a:ea typeface="+mn-ea"/>
                <a:cs typeface="+mn-cs"/>
              </a:rPr>
              <a:t>NSSAI</a:t>
            </a:r>
            <a:r>
              <a:rPr kumimoji="0" lang="en-US" sz="1100" b="0" i="0" u="none" strike="noStrike" kern="1200" cap="none" spc="0" normalizeH="0" baseline="0" noProof="0">
                <a:ln>
                  <a:noFill/>
                </a:ln>
                <a:solidFill>
                  <a:srgbClr val="00285F"/>
                </a:solidFill>
                <a:effectLst/>
                <a:uLnTx/>
                <a:uFillTx/>
                <a:latin typeface="Ericsson Hilda"/>
                <a:ea typeface="+mn-ea"/>
                <a:cs typeface="+mn-cs"/>
              </a:rPr>
              <a:t>.</a:t>
            </a:r>
          </a:p>
        </p:txBody>
      </p:sp>
      <p:sp>
        <p:nvSpPr>
          <p:cNvPr id="194" name="Rectangular Callout 104">
            <a:extLst>
              <a:ext uri="{FF2B5EF4-FFF2-40B4-BE49-F238E27FC236}">
                <a16:creationId xmlns:a16="http://schemas.microsoft.com/office/drawing/2014/main" id="{29C61128-815E-4DE9-98ED-A4A4A2F03C25}"/>
              </a:ext>
            </a:extLst>
          </p:cNvPr>
          <p:cNvSpPr/>
          <p:nvPr/>
        </p:nvSpPr>
        <p:spPr bwMode="auto">
          <a:xfrm>
            <a:off x="122694" y="2215748"/>
            <a:ext cx="1382480" cy="2800767"/>
          </a:xfrm>
          <a:prstGeom prst="wedgeRectCallout">
            <a:avLst>
              <a:gd name="adj1" fmla="val 120209"/>
              <a:gd name="adj2" fmla="val -30783"/>
            </a:avLst>
          </a:prstGeom>
          <a:solidFill>
            <a:schemeClr val="bg1"/>
          </a:solidFill>
          <a:ln w="19050" cap="flat" cmpd="sng" algn="ctr">
            <a:solidFill>
              <a:srgbClr val="E32119"/>
            </a:solidFill>
            <a:prstDash val="solid"/>
            <a:round/>
            <a:headEnd type="none" w="med" len="med"/>
            <a:tailEnd type="none" w="med" len="med"/>
          </a:ln>
          <a:effectLst/>
        </p:spPr>
        <p:txBody>
          <a:bodyPr vert="horz" wrap="square" lIns="72000" tIns="45720" rIns="72000" bIns="4572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285F"/>
                </a:solidFill>
                <a:effectLst/>
                <a:uLnTx/>
                <a:uFillTx/>
                <a:latin typeface="Ericsson Hilda"/>
                <a:ea typeface="+mn-ea"/>
                <a:cs typeface="+mn-cs"/>
              </a:rPr>
              <a:t>NSSF</a:t>
            </a:r>
            <a:r>
              <a:rPr kumimoji="0" lang="en-US" sz="1100" b="0" i="0" u="none" strike="noStrike" kern="1200" cap="none" spc="0" normalizeH="0" baseline="0" noProof="0">
                <a:ln>
                  <a:noFill/>
                </a:ln>
                <a:solidFill>
                  <a:srgbClr val="00285F"/>
                </a:solidFill>
                <a:effectLst/>
                <a:uLnTx/>
                <a:uFillTx/>
                <a:latin typeface="Ericsson Hilda"/>
                <a:ea typeface="+mn-ea"/>
                <a:cs typeface="+mn-cs"/>
              </a:rPr>
              <a:t>: It selects the set of Network Slices granted to the UE, when AMF is unable by itself. It determines the Allowed S-</a:t>
            </a:r>
            <a:r>
              <a:rPr kumimoji="0" lang="en-US" sz="1100" b="0" i="0" u="none" strike="noStrike" kern="1200" cap="none" spc="0" normalizeH="0" baseline="0" noProof="0">
                <a:ln>
                  <a:noFill/>
                </a:ln>
                <a:solidFill>
                  <a:srgbClr val="00285F"/>
                </a:solidFill>
                <a:effectLst/>
                <a:highlight>
                  <a:srgbClr val="FFFF00"/>
                </a:highlight>
                <a:uLnTx/>
                <a:uFillTx/>
                <a:latin typeface="Ericsson Hilda"/>
                <a:ea typeface="+mn-ea"/>
                <a:cs typeface="+mn-cs"/>
              </a:rPr>
              <a:t>NSSAI</a:t>
            </a:r>
            <a:r>
              <a:rPr kumimoji="0" lang="en-US" sz="1100" b="0" i="0" u="none" strike="noStrike" kern="1200" cap="none" spc="0" normalizeH="0" baseline="0" noProof="0">
                <a:ln>
                  <a:noFill/>
                </a:ln>
                <a:solidFill>
                  <a:srgbClr val="00285F"/>
                </a:solidFill>
                <a:effectLst/>
                <a:uLnTx/>
                <a:uFillTx/>
                <a:latin typeface="Ericsson Hilda"/>
                <a:ea typeface="+mn-ea"/>
                <a:cs typeface="+mn-cs"/>
              </a:rPr>
              <a:t>s, further determines the AMF, possibly by querying the NRF. The NSSF is an optional network function, on PLMN level, external to, but accessible from, multiple slices. </a:t>
            </a:r>
            <a:endParaRPr kumimoji="0" lang="en-US" sz="1800" b="0" i="0" u="none" strike="noStrike" kern="1200" cap="none" spc="0" normalizeH="0" baseline="0" noProof="0">
              <a:ln>
                <a:noFill/>
              </a:ln>
              <a:solidFill>
                <a:srgbClr val="00285F"/>
              </a:solidFill>
              <a:effectLst/>
              <a:uLnTx/>
              <a:uFillTx/>
              <a:latin typeface="Ericsson Hilda"/>
              <a:ea typeface="+mn-ea"/>
              <a:cs typeface="+mn-cs"/>
            </a:endParaRPr>
          </a:p>
        </p:txBody>
      </p:sp>
      <p:sp>
        <p:nvSpPr>
          <p:cNvPr id="196" name="Rectangular Callout 104">
            <a:extLst>
              <a:ext uri="{FF2B5EF4-FFF2-40B4-BE49-F238E27FC236}">
                <a16:creationId xmlns:a16="http://schemas.microsoft.com/office/drawing/2014/main" id="{1B360875-3F7D-4610-A9EA-DC5F84E3BA46}"/>
              </a:ext>
            </a:extLst>
          </p:cNvPr>
          <p:cNvSpPr/>
          <p:nvPr/>
        </p:nvSpPr>
        <p:spPr bwMode="auto">
          <a:xfrm>
            <a:off x="5468892" y="772579"/>
            <a:ext cx="2352371" cy="1107996"/>
          </a:xfrm>
          <a:prstGeom prst="wedgeRectCallout">
            <a:avLst>
              <a:gd name="adj1" fmla="val 16776"/>
              <a:gd name="adj2" fmla="val 73926"/>
            </a:avLst>
          </a:prstGeom>
          <a:solidFill>
            <a:schemeClr val="bg1"/>
          </a:solidFill>
          <a:ln w="19050" cap="flat" cmpd="sng" algn="ctr">
            <a:solidFill>
              <a:srgbClr val="E32119"/>
            </a:solidFill>
            <a:prstDash val="solid"/>
            <a:round/>
            <a:headEnd type="none" w="med" len="med"/>
            <a:tailEnd type="none" w="med" len="med"/>
          </a:ln>
          <a:effectLst/>
        </p:spPr>
        <p:txBody>
          <a:bodyPr vert="horz" wrap="square" lIns="72000" tIns="45720" rIns="72000" bIns="4572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285F"/>
                </a:solidFill>
                <a:effectLst/>
                <a:uLnTx/>
                <a:uFillTx/>
                <a:latin typeface="Ericsson Hilda"/>
                <a:ea typeface="+mn-ea"/>
                <a:cs typeface="+mn-cs"/>
              </a:rPr>
              <a:t>UDM: </a:t>
            </a:r>
            <a:r>
              <a:rPr kumimoji="0" lang="en-US" sz="1100" b="0" i="0" u="none" strike="noStrike" kern="1200" cap="none" spc="0" normalizeH="0" baseline="0" noProof="0">
                <a:ln>
                  <a:noFill/>
                </a:ln>
                <a:solidFill>
                  <a:srgbClr val="00285F"/>
                </a:solidFill>
                <a:effectLst/>
                <a:uLnTx/>
                <a:uFillTx/>
                <a:latin typeface="Ericsson Hilda"/>
                <a:ea typeface="+mn-ea"/>
                <a:cs typeface="+mn-cs"/>
              </a:rPr>
              <a:t>It is used for administration of slicing information for the subscriber, such as Subscribed </a:t>
            </a:r>
            <a:r>
              <a:rPr kumimoji="0" lang="en-US" sz="1100" b="0" i="0" u="none" strike="noStrike" kern="1200" cap="none" spc="0" normalizeH="0" baseline="0" noProof="0">
                <a:ln>
                  <a:noFill/>
                </a:ln>
                <a:solidFill>
                  <a:srgbClr val="00285F"/>
                </a:solidFill>
                <a:effectLst/>
                <a:highlight>
                  <a:srgbClr val="FFFF00"/>
                </a:highlight>
                <a:uLnTx/>
                <a:uFillTx/>
                <a:latin typeface="Ericsson Hilda"/>
                <a:ea typeface="+mn-ea"/>
                <a:cs typeface="+mn-cs"/>
              </a:rPr>
              <a:t>S-NSSAI(s)</a:t>
            </a:r>
            <a:r>
              <a:rPr kumimoji="0" lang="en-US" sz="1100" b="0" i="0" u="none" strike="noStrike" kern="1200" cap="none" spc="0" normalizeH="0" baseline="0" noProof="0">
                <a:ln>
                  <a:noFill/>
                </a:ln>
                <a:solidFill>
                  <a:srgbClr val="00285F"/>
                </a:solidFill>
                <a:effectLst/>
                <a:uLnTx/>
                <a:uFillTx/>
                <a:latin typeface="Ericsson Hilda"/>
                <a:ea typeface="+mn-ea"/>
                <a:cs typeface="+mn-cs"/>
              </a:rPr>
              <a:t>, Default S-</a:t>
            </a:r>
            <a:r>
              <a:rPr kumimoji="0" lang="en-US" sz="1100" b="0" i="0" u="none" strike="noStrike" kern="1200" cap="none" spc="0" normalizeH="0" baseline="0" noProof="0">
                <a:ln>
                  <a:noFill/>
                </a:ln>
                <a:solidFill>
                  <a:srgbClr val="00285F"/>
                </a:solidFill>
                <a:effectLst/>
                <a:highlight>
                  <a:srgbClr val="FFFF00"/>
                </a:highlight>
                <a:uLnTx/>
                <a:uFillTx/>
                <a:latin typeface="Ericsson Hilda"/>
                <a:ea typeface="+mn-ea"/>
                <a:cs typeface="+mn-cs"/>
              </a:rPr>
              <a:t>NSSAI</a:t>
            </a:r>
            <a:r>
              <a:rPr kumimoji="0" lang="en-US" sz="1100" b="0" i="0" u="none" strike="noStrike" kern="1200" cap="none" spc="0" normalizeH="0" baseline="0" noProof="0">
                <a:ln>
                  <a:noFill/>
                </a:ln>
                <a:solidFill>
                  <a:srgbClr val="00285F"/>
                </a:solidFill>
                <a:effectLst/>
                <a:uLnTx/>
                <a:uFillTx/>
                <a:latin typeface="Ericsson Hilda"/>
                <a:ea typeface="+mn-ea"/>
                <a:cs typeface="+mn-cs"/>
              </a:rPr>
              <a:t>(s) and Default DNN per Subscribed </a:t>
            </a:r>
            <a:r>
              <a:rPr kumimoji="0" lang="en-US" sz="1100" b="0" i="0" u="none" strike="noStrike" kern="1200" cap="none" spc="0" normalizeH="0" baseline="0" noProof="0">
                <a:ln>
                  <a:noFill/>
                </a:ln>
                <a:solidFill>
                  <a:srgbClr val="00285F"/>
                </a:solidFill>
                <a:effectLst/>
                <a:highlight>
                  <a:srgbClr val="FFFF00"/>
                </a:highlight>
                <a:uLnTx/>
                <a:uFillTx/>
                <a:latin typeface="Ericsson Hilda"/>
                <a:ea typeface="+mn-ea"/>
                <a:cs typeface="+mn-cs"/>
              </a:rPr>
              <a:t>S-NSSAI</a:t>
            </a:r>
            <a:r>
              <a:rPr kumimoji="0" lang="en-US" sz="1100" b="0" i="0" u="none" strike="noStrike" kern="1200" cap="none" spc="0" normalizeH="0" baseline="0" noProof="0">
                <a:ln>
                  <a:noFill/>
                </a:ln>
                <a:solidFill>
                  <a:srgbClr val="00285F"/>
                </a:solidFill>
                <a:effectLst/>
                <a:uLnTx/>
                <a:uFillTx/>
                <a:latin typeface="Ericsson Hilda"/>
                <a:ea typeface="+mn-ea"/>
                <a:cs typeface="+mn-cs"/>
              </a:rPr>
              <a:t>.</a:t>
            </a:r>
          </a:p>
        </p:txBody>
      </p:sp>
      <p:sp>
        <p:nvSpPr>
          <p:cNvPr id="201" name="Rectangular Callout 104">
            <a:extLst>
              <a:ext uri="{FF2B5EF4-FFF2-40B4-BE49-F238E27FC236}">
                <a16:creationId xmlns:a16="http://schemas.microsoft.com/office/drawing/2014/main" id="{62E79366-5521-4AC9-94DC-C16A2E7B33C0}"/>
              </a:ext>
            </a:extLst>
          </p:cNvPr>
          <p:cNvSpPr/>
          <p:nvPr/>
        </p:nvSpPr>
        <p:spPr bwMode="auto">
          <a:xfrm>
            <a:off x="10897664" y="2028997"/>
            <a:ext cx="1176491" cy="2970044"/>
          </a:xfrm>
          <a:prstGeom prst="wedgeRectCallout">
            <a:avLst>
              <a:gd name="adj1" fmla="val -154120"/>
              <a:gd name="adj2" fmla="val -28123"/>
            </a:avLst>
          </a:prstGeom>
          <a:solidFill>
            <a:schemeClr val="bg1"/>
          </a:solidFill>
          <a:ln w="19050" cap="flat" cmpd="sng" algn="ctr">
            <a:solidFill>
              <a:srgbClr val="E32119"/>
            </a:solidFill>
            <a:prstDash val="solid"/>
            <a:round/>
            <a:headEnd type="none" w="med" len="med"/>
            <a:tailEnd type="none" w="med" len="med"/>
          </a:ln>
          <a:effectLst/>
        </p:spPr>
        <p:txBody>
          <a:bodyPr vert="horz" wrap="square" lIns="72000" tIns="45720" rIns="72000" bIns="4572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285F"/>
                </a:solidFill>
                <a:effectLst/>
                <a:uLnTx/>
                <a:uFillTx/>
                <a:latin typeface="Ericsson Hilda"/>
                <a:ea typeface="+mn-ea"/>
                <a:cs typeface="+mn-cs"/>
              </a:rPr>
              <a:t>NRF: </a:t>
            </a:r>
            <a:r>
              <a:rPr kumimoji="0" lang="en-US" sz="1100" b="0" i="0" u="none" strike="noStrike" kern="1200" cap="none" spc="0" normalizeH="0" baseline="0" noProof="0">
                <a:ln>
                  <a:noFill/>
                </a:ln>
                <a:solidFill>
                  <a:srgbClr val="00285F"/>
                </a:solidFill>
                <a:effectLst/>
                <a:uLnTx/>
                <a:uFillTx/>
                <a:latin typeface="Ericsson Hilda"/>
                <a:ea typeface="+mn-ea"/>
                <a:cs typeface="+mn-cs"/>
              </a:rPr>
              <a:t>It is used for Service discovery, and provides a NF instance to the requester. Stores </a:t>
            </a:r>
            <a:r>
              <a:rPr kumimoji="0" lang="en-US" sz="1100" b="0" i="0" u="none" strike="noStrike" kern="1200" cap="none" spc="0" normalizeH="0" baseline="0" noProof="0">
                <a:ln>
                  <a:noFill/>
                </a:ln>
                <a:solidFill>
                  <a:srgbClr val="00285F"/>
                </a:solidFill>
                <a:effectLst/>
                <a:highlight>
                  <a:srgbClr val="FFFF00"/>
                </a:highlight>
                <a:uLnTx/>
                <a:uFillTx/>
                <a:latin typeface="Ericsson Hilda"/>
                <a:ea typeface="+mn-ea"/>
                <a:cs typeface="+mn-cs"/>
              </a:rPr>
              <a:t>S-NSSAI</a:t>
            </a:r>
            <a:endParaRPr kumimoji="0" lang="en-US" sz="1100" b="0" i="0" u="none" strike="noStrike" kern="1200" cap="none" spc="0" normalizeH="0" baseline="0" noProof="0">
              <a:ln>
                <a:noFill/>
              </a:ln>
              <a:solidFill>
                <a:srgbClr val="00285F"/>
              </a:solidFill>
              <a:effectLst/>
              <a:highlight>
                <a:srgbClr val="00FF00"/>
              </a:highlight>
              <a:uLnTx/>
              <a:uFillTx/>
              <a:latin typeface="Ericsson Hild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285F"/>
                </a:solidFill>
                <a:effectLst/>
                <a:uLnTx/>
                <a:uFillTx/>
                <a:latin typeface="Ericsson Hilda"/>
                <a:ea typeface="+mn-ea"/>
                <a:cs typeface="+mn-cs"/>
              </a:rPr>
              <a:t>- Takes </a:t>
            </a:r>
            <a:r>
              <a:rPr kumimoji="0" lang="en-US" sz="1100" b="0" i="0" u="none" strike="noStrike" kern="1200" cap="none" spc="0" normalizeH="0" baseline="0" noProof="0">
                <a:ln>
                  <a:noFill/>
                </a:ln>
                <a:solidFill>
                  <a:srgbClr val="00285F"/>
                </a:solidFill>
                <a:effectLst/>
                <a:highlight>
                  <a:srgbClr val="FFFF00"/>
                </a:highlight>
                <a:uLnTx/>
                <a:uFillTx/>
                <a:latin typeface="Ericsson Hilda"/>
                <a:ea typeface="+mn-ea"/>
                <a:cs typeface="+mn-cs"/>
              </a:rPr>
              <a:t>S-NSSAI</a:t>
            </a:r>
            <a:r>
              <a:rPr kumimoji="0" lang="en-US" sz="1100" b="0" i="0" u="none" strike="noStrike" kern="1200" cap="none" spc="0" normalizeH="0" baseline="0" noProof="0">
                <a:ln>
                  <a:noFill/>
                </a:ln>
                <a:solidFill>
                  <a:srgbClr val="00285F"/>
                </a:solidFill>
                <a:effectLst/>
                <a:uLnTx/>
                <a:uFillTx/>
                <a:latin typeface="Ericsson Hilda"/>
                <a:ea typeface="+mn-ea"/>
                <a:cs typeface="+mn-cs"/>
              </a:rPr>
              <a:t> as input @ service discovery and service  notification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285F"/>
                </a:solidFill>
                <a:effectLst/>
                <a:uLnTx/>
                <a:uFillTx/>
                <a:latin typeface="Ericsson Hilda"/>
                <a:ea typeface="+mn-ea"/>
                <a:cs typeface="+mn-cs"/>
              </a:rPr>
              <a:t>- Outputs </a:t>
            </a:r>
            <a:r>
              <a:rPr kumimoji="0" lang="en-US" sz="1100" b="0" i="0" u="none" strike="noStrike" kern="1200" cap="none" spc="0" normalizeH="0" baseline="0" noProof="0">
                <a:ln>
                  <a:noFill/>
                </a:ln>
                <a:solidFill>
                  <a:srgbClr val="00285F"/>
                </a:solidFill>
                <a:effectLst/>
                <a:highlight>
                  <a:srgbClr val="FFFF00"/>
                </a:highlight>
                <a:uLnTx/>
                <a:uFillTx/>
                <a:latin typeface="Ericsson Hilda"/>
                <a:ea typeface="+mn-ea"/>
                <a:cs typeface="+mn-cs"/>
              </a:rPr>
              <a:t>S-NSSAI</a:t>
            </a:r>
            <a:r>
              <a:rPr kumimoji="0" lang="en-US" sz="1100" b="0" i="0" u="none" strike="noStrike" kern="1200" cap="none" spc="0" normalizeH="0" baseline="0" noProof="0">
                <a:ln>
                  <a:noFill/>
                </a:ln>
                <a:solidFill>
                  <a:srgbClr val="00285F"/>
                </a:solidFill>
                <a:effectLst/>
                <a:uLnTx/>
                <a:uFillTx/>
                <a:latin typeface="Ericsson Hilda"/>
                <a:ea typeface="+mn-ea"/>
                <a:cs typeface="+mn-cs"/>
              </a:rPr>
              <a:t> @ Discovery Service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285F"/>
              </a:solidFill>
              <a:effectLst/>
              <a:uLnTx/>
              <a:uFillTx/>
              <a:latin typeface="Ericsson Hilda"/>
              <a:ea typeface="+mn-ea"/>
              <a:cs typeface="+mn-cs"/>
            </a:endParaRPr>
          </a:p>
        </p:txBody>
      </p:sp>
      <p:sp>
        <p:nvSpPr>
          <p:cNvPr id="197" name="Rectangular Callout 104">
            <a:extLst>
              <a:ext uri="{FF2B5EF4-FFF2-40B4-BE49-F238E27FC236}">
                <a16:creationId xmlns:a16="http://schemas.microsoft.com/office/drawing/2014/main" id="{9759DC02-109E-4F6F-A293-272A86CE540F}"/>
              </a:ext>
            </a:extLst>
          </p:cNvPr>
          <p:cNvSpPr/>
          <p:nvPr/>
        </p:nvSpPr>
        <p:spPr bwMode="auto">
          <a:xfrm>
            <a:off x="8219711" y="781932"/>
            <a:ext cx="3044123" cy="1107996"/>
          </a:xfrm>
          <a:prstGeom prst="wedgeRectCallout">
            <a:avLst>
              <a:gd name="adj1" fmla="val -44721"/>
              <a:gd name="adj2" fmla="val 75156"/>
            </a:avLst>
          </a:prstGeom>
          <a:solidFill>
            <a:schemeClr val="bg1"/>
          </a:solidFill>
          <a:ln w="19050" cap="flat" cmpd="sng" algn="ctr">
            <a:solidFill>
              <a:srgbClr val="E32119"/>
            </a:solidFill>
            <a:prstDash val="solid"/>
            <a:round/>
            <a:headEnd type="none" w="med" len="med"/>
            <a:tailEnd type="none" w="med" len="med"/>
          </a:ln>
          <a:effectLst/>
        </p:spPr>
        <p:txBody>
          <a:bodyPr vert="horz" wrap="square" lIns="72000" tIns="45720" rIns="72000" bIns="4572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285F"/>
                </a:solidFill>
                <a:effectLst/>
                <a:uLnTx/>
                <a:uFillTx/>
                <a:latin typeface="Ericsson Hilda"/>
                <a:ea typeface="+mn-ea"/>
                <a:cs typeface="+mn-cs"/>
              </a:rPr>
              <a:t>PCF:</a:t>
            </a:r>
            <a:r>
              <a:rPr kumimoji="0" lang="en-US" sz="1100" b="0" i="0" u="none" strike="noStrike" kern="1200" cap="none" spc="0" normalizeH="0" baseline="0" noProof="0">
                <a:ln>
                  <a:noFill/>
                </a:ln>
                <a:solidFill>
                  <a:srgbClr val="00285F"/>
                </a:solidFill>
                <a:effectLst/>
                <a:uLnTx/>
                <a:uFillTx/>
                <a:latin typeface="Ericsson Hilda"/>
                <a:ea typeface="+mn-ea"/>
                <a:cs typeface="+mn-cs"/>
              </a:rPr>
              <a:t> It is used for policy-based slice decisions. It uses the UE Route Selection Policy (URSP), which includes Network Slice Selection Policy (NSSP). Operator specific policies, e.g. time dependent, can be used to associate UE applications with </a:t>
            </a:r>
            <a:r>
              <a:rPr kumimoji="0" lang="en-US" sz="1100" b="0" i="0" u="none" strike="noStrike" kern="1200" cap="none" spc="0" normalizeH="0" baseline="0" noProof="0">
                <a:ln>
                  <a:noFill/>
                </a:ln>
                <a:solidFill>
                  <a:srgbClr val="00285F"/>
                </a:solidFill>
                <a:effectLst/>
                <a:highlight>
                  <a:srgbClr val="FFFF00"/>
                </a:highlight>
                <a:uLnTx/>
                <a:uFillTx/>
                <a:latin typeface="Ericsson Hilda"/>
                <a:ea typeface="+mn-ea"/>
                <a:cs typeface="+mn-cs"/>
              </a:rPr>
              <a:t>S-NSSAI. </a:t>
            </a:r>
          </a:p>
        </p:txBody>
      </p:sp>
      <p:sp>
        <p:nvSpPr>
          <p:cNvPr id="91" name="Rectangular Callout 104">
            <a:extLst>
              <a:ext uri="{FF2B5EF4-FFF2-40B4-BE49-F238E27FC236}">
                <a16:creationId xmlns:a16="http://schemas.microsoft.com/office/drawing/2014/main" id="{63EDC375-20F0-431B-88FC-55A8B6BC928D}"/>
              </a:ext>
            </a:extLst>
          </p:cNvPr>
          <p:cNvSpPr/>
          <p:nvPr/>
        </p:nvSpPr>
        <p:spPr bwMode="auto">
          <a:xfrm>
            <a:off x="9354950" y="3568025"/>
            <a:ext cx="773647" cy="1107996"/>
          </a:xfrm>
          <a:prstGeom prst="wedgeRectCallout">
            <a:avLst>
              <a:gd name="adj1" fmla="val -172578"/>
              <a:gd name="adj2" fmla="val 22335"/>
            </a:avLst>
          </a:prstGeom>
          <a:solidFill>
            <a:schemeClr val="bg1"/>
          </a:solidFill>
          <a:ln w="19050" cap="flat" cmpd="sng" algn="ctr">
            <a:solidFill>
              <a:srgbClr val="E32119"/>
            </a:solidFill>
            <a:prstDash val="solid"/>
            <a:round/>
            <a:headEnd type="none" w="med" len="med"/>
            <a:tailEnd type="none" w="med" len="med"/>
          </a:ln>
          <a:effectLst/>
        </p:spPr>
        <p:txBody>
          <a:bodyPr vert="horz" wrap="square" lIns="72000" tIns="45720" rIns="72000" bIns="4572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285F"/>
                </a:solidFill>
                <a:effectLst/>
                <a:uLnTx/>
                <a:uFillTx/>
                <a:latin typeface="Ericsson Hilda"/>
                <a:ea typeface="+mn-ea"/>
                <a:cs typeface="+mn-cs"/>
              </a:rPr>
              <a:t>SMF: </a:t>
            </a:r>
            <a:r>
              <a:rPr kumimoji="0" lang="en-US" sz="1100" b="0" i="0" u="none" strike="noStrike" kern="1200" cap="none" spc="0" normalizeH="0" baseline="0" noProof="0">
                <a:ln>
                  <a:noFill/>
                </a:ln>
                <a:solidFill>
                  <a:srgbClr val="00285F"/>
                </a:solidFill>
                <a:effectLst/>
                <a:uLnTx/>
                <a:uFillTx/>
                <a:latin typeface="Ericsson Hilda"/>
                <a:ea typeface="+mn-ea"/>
                <a:cs typeface="+mn-cs"/>
              </a:rPr>
              <a:t>It</a:t>
            </a:r>
            <a:r>
              <a:rPr kumimoji="0" lang="en-US" sz="1100" b="1" i="0" u="none" strike="noStrike" kern="1200" cap="none" spc="0" normalizeH="0" baseline="0" noProof="0">
                <a:ln>
                  <a:noFill/>
                </a:ln>
                <a:solidFill>
                  <a:srgbClr val="00285F"/>
                </a:solidFill>
                <a:effectLst/>
                <a:uLnTx/>
                <a:uFillTx/>
                <a:latin typeface="Ericsson Hilda"/>
                <a:ea typeface="+mn-ea"/>
                <a:cs typeface="+mn-cs"/>
              </a:rPr>
              <a:t> </a:t>
            </a:r>
            <a:r>
              <a:rPr kumimoji="0" lang="en-US" sz="1100" b="0" i="0" u="none" strike="noStrike" kern="1200" cap="none" spc="0" normalizeH="0" baseline="0" noProof="0">
                <a:ln>
                  <a:noFill/>
                </a:ln>
                <a:solidFill>
                  <a:srgbClr val="00285F"/>
                </a:solidFill>
                <a:effectLst/>
                <a:uLnTx/>
                <a:uFillTx/>
                <a:latin typeface="Ericsson Hilda"/>
                <a:ea typeface="+mn-ea"/>
                <a:cs typeface="+mn-cs"/>
              </a:rPr>
              <a:t>may select UPF based on S-</a:t>
            </a:r>
            <a:r>
              <a:rPr kumimoji="0" lang="en-US" sz="1100" b="0" i="0" u="none" strike="noStrike" kern="1200" cap="none" spc="0" normalizeH="0" baseline="0" noProof="0">
                <a:ln>
                  <a:noFill/>
                </a:ln>
                <a:solidFill>
                  <a:srgbClr val="00285F"/>
                </a:solidFill>
                <a:effectLst/>
                <a:highlight>
                  <a:srgbClr val="FFFF00"/>
                </a:highlight>
                <a:uLnTx/>
                <a:uFillTx/>
                <a:latin typeface="Ericsson Hilda"/>
                <a:ea typeface="+mn-ea"/>
                <a:cs typeface="+mn-cs"/>
              </a:rPr>
              <a:t>NSSAI</a:t>
            </a:r>
            <a:r>
              <a:rPr kumimoji="0" lang="en-US" sz="1100" b="0" i="0" u="none" strike="noStrike" kern="1200" cap="none" spc="0" normalizeH="0" baseline="0" noProof="0">
                <a:ln>
                  <a:noFill/>
                </a:ln>
                <a:solidFill>
                  <a:srgbClr val="00285F"/>
                </a:solidFill>
                <a:effectLst/>
                <a:uLnTx/>
                <a:uFillTx/>
                <a:latin typeface="Ericsson Hilda"/>
                <a:ea typeface="+mn-ea"/>
                <a:cs typeface="+mn-cs"/>
              </a:rPr>
              <a:t>.</a:t>
            </a:r>
          </a:p>
        </p:txBody>
      </p:sp>
      <p:sp>
        <p:nvSpPr>
          <p:cNvPr id="116" name="Rectangular Callout 104">
            <a:extLst>
              <a:ext uri="{FF2B5EF4-FFF2-40B4-BE49-F238E27FC236}">
                <a16:creationId xmlns:a16="http://schemas.microsoft.com/office/drawing/2014/main" id="{A510768A-04EC-41BE-8274-15776B497A97}"/>
              </a:ext>
            </a:extLst>
          </p:cNvPr>
          <p:cNvSpPr/>
          <p:nvPr/>
        </p:nvSpPr>
        <p:spPr bwMode="auto">
          <a:xfrm>
            <a:off x="154935" y="772579"/>
            <a:ext cx="2164692" cy="1277273"/>
          </a:xfrm>
          <a:prstGeom prst="wedgeRectCallout">
            <a:avLst>
              <a:gd name="adj1" fmla="val 119689"/>
              <a:gd name="adj2" fmla="val 59042"/>
            </a:avLst>
          </a:prstGeom>
          <a:solidFill>
            <a:schemeClr val="bg1"/>
          </a:solidFill>
          <a:ln w="19050" cap="flat" cmpd="sng" algn="ctr">
            <a:solidFill>
              <a:srgbClr val="E32119"/>
            </a:solidFill>
            <a:prstDash val="solid"/>
            <a:round/>
            <a:headEnd type="none" w="med" len="med"/>
            <a:tailEnd type="none" w="med" len="med"/>
          </a:ln>
          <a:effectLst/>
        </p:spPr>
        <p:txBody>
          <a:bodyPr vert="horz" wrap="square" lIns="72000" tIns="45720" rIns="72000" bIns="4572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285F"/>
                </a:solidFill>
                <a:effectLst/>
                <a:uLnTx/>
                <a:uFillTx/>
                <a:latin typeface="Ericsson Hilda"/>
                <a:ea typeface="+mn-ea"/>
                <a:cs typeface="+mn-cs"/>
              </a:rPr>
              <a:t>NWDAF: </a:t>
            </a:r>
            <a:r>
              <a:rPr kumimoji="0" lang="en-US" sz="1100" b="0" i="0" u="none" strike="noStrike" kern="1200" cap="none" spc="0" normalizeH="0" baseline="0" noProof="0">
                <a:ln>
                  <a:noFill/>
                </a:ln>
                <a:solidFill>
                  <a:srgbClr val="00285F"/>
                </a:solidFill>
                <a:effectLst/>
                <a:uLnTx/>
                <a:uFillTx/>
                <a:latin typeface="Ericsson Hilda"/>
                <a:ea typeface="+mn-ea"/>
                <a:cs typeface="+mn-cs"/>
              </a:rPr>
              <a:t>It provides slice specific network data analytics to a NF (e.g. PCF).</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100" b="0" i="0" u="none" strike="noStrike" kern="1200" cap="none" spc="0" normalizeH="0" baseline="0" noProof="0">
                <a:ln>
                  <a:noFill/>
                </a:ln>
                <a:solidFill>
                  <a:srgbClr val="00285F"/>
                </a:solidFill>
                <a:effectLst/>
                <a:uLnTx/>
                <a:uFillTx/>
                <a:latin typeface="Ericsson Hilda"/>
                <a:ea typeface="+mn-ea"/>
                <a:cs typeface="+mn-cs"/>
              </a:rPr>
              <a:t>Input @Subscription (S-NSSAI)</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100" b="0" i="0" u="none" strike="noStrike" kern="1200" cap="none" spc="0" normalizeH="0" baseline="0" noProof="0">
                <a:ln>
                  <a:noFill/>
                </a:ln>
                <a:solidFill>
                  <a:srgbClr val="00285F"/>
                </a:solidFill>
                <a:effectLst/>
                <a:uLnTx/>
                <a:uFillTx/>
                <a:latin typeface="Ericsson Hilda"/>
                <a:ea typeface="+mn-ea"/>
                <a:cs typeface="+mn-cs"/>
              </a:rPr>
              <a:t>Output: Slice performance data </a:t>
            </a:r>
            <a:r>
              <a:rPr kumimoji="0" lang="en-US" sz="1100" b="0" i="0" u="none" strike="noStrike" kern="1200" cap="none" spc="0" normalizeH="0" baseline="0" noProof="0">
                <a:ln>
                  <a:noFill/>
                </a:ln>
                <a:solidFill>
                  <a:srgbClr val="00285F"/>
                </a:solidFill>
                <a:effectLst/>
                <a:highlight>
                  <a:srgbClr val="FFFF00"/>
                </a:highlight>
                <a:uLnTx/>
                <a:uFillTx/>
                <a:latin typeface="Ericsson Hilda"/>
                <a:ea typeface="+mn-ea"/>
                <a:cs typeface="+mn-cs"/>
              </a:rPr>
              <a:t>S-NSSAI</a:t>
            </a:r>
            <a:endParaRPr kumimoji="0" lang="en-US" sz="1100" b="0" i="0" u="none" strike="noStrike" kern="1200" cap="none" spc="0" normalizeH="0" baseline="0" noProof="0">
              <a:ln>
                <a:noFill/>
              </a:ln>
              <a:solidFill>
                <a:srgbClr val="00285F"/>
              </a:solidFill>
              <a:effectLst/>
              <a:highlight>
                <a:srgbClr val="00FF00"/>
              </a:highlight>
              <a:uLnTx/>
              <a:uFillTx/>
              <a:latin typeface="Ericsson Hilda"/>
              <a:ea typeface="+mn-ea"/>
              <a:cs typeface="+mn-cs"/>
            </a:endParaRPr>
          </a:p>
        </p:txBody>
      </p:sp>
      <p:sp>
        <p:nvSpPr>
          <p:cNvPr id="120" name="TextBox 119">
            <a:extLst>
              <a:ext uri="{FF2B5EF4-FFF2-40B4-BE49-F238E27FC236}">
                <a16:creationId xmlns:a16="http://schemas.microsoft.com/office/drawing/2014/main" id="{C3D73DB3-6DFA-41A4-AE23-0F3F4C2AB5EB}"/>
              </a:ext>
            </a:extLst>
          </p:cNvPr>
          <p:cNvSpPr txBox="1"/>
          <p:nvPr/>
        </p:nvSpPr>
        <p:spPr bwMode="auto">
          <a:xfrm>
            <a:off x="2511133" y="2158714"/>
            <a:ext cx="576000" cy="936000"/>
          </a:xfrm>
          <a:prstGeom prst="rect">
            <a:avLst/>
          </a:prstGeom>
          <a:solidFill>
            <a:schemeClr val="bg1"/>
          </a:solidFill>
          <a:ln w="1905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2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2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12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200" b="0" i="0" u="none" strike="noStrike" kern="1200" cap="none" spc="0" normalizeH="0" baseline="0" noProof="0">
                <a:ln>
                  <a:noFill/>
                </a:ln>
                <a:solidFill>
                  <a:srgbClr val="181818"/>
                </a:solidFill>
                <a:effectLst/>
                <a:uLnTx/>
                <a:uFillTx/>
                <a:latin typeface="Ericsson Hilda"/>
                <a:ea typeface="+mn-ea"/>
                <a:cs typeface="+mn-cs"/>
              </a:rPr>
              <a:t>NSSF</a:t>
            </a:r>
            <a:br>
              <a:rPr kumimoji="0" lang="en-US" sz="1200" b="0" i="0" u="none" strike="noStrike" kern="1200" cap="none" spc="0" normalizeH="0" baseline="0" noProof="0">
                <a:ln>
                  <a:noFill/>
                </a:ln>
                <a:solidFill>
                  <a:srgbClr val="181818"/>
                </a:solidFill>
                <a:effectLst/>
                <a:uLnTx/>
                <a:uFillTx/>
                <a:latin typeface="Ericsson Hilda"/>
                <a:ea typeface="+mn-ea"/>
                <a:cs typeface="+mn-cs"/>
              </a:rPr>
            </a:br>
            <a:br>
              <a:rPr kumimoji="0" lang="en-US" sz="1200" b="0" i="0" u="none" strike="noStrike" kern="1200" cap="none" spc="0" normalizeH="0" baseline="0" noProof="0">
                <a:ln>
                  <a:noFill/>
                </a:ln>
                <a:solidFill>
                  <a:srgbClr val="181818"/>
                </a:solidFill>
                <a:effectLst/>
                <a:uLnTx/>
                <a:uFillTx/>
                <a:latin typeface="Ericsson Hilda"/>
                <a:ea typeface="+mn-ea"/>
                <a:cs typeface="+mn-cs"/>
              </a:rPr>
            </a:br>
            <a:endParaRPr kumimoji="0" lang="en-US" sz="12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25" name="TextBox 124">
            <a:extLst>
              <a:ext uri="{FF2B5EF4-FFF2-40B4-BE49-F238E27FC236}">
                <a16:creationId xmlns:a16="http://schemas.microsoft.com/office/drawing/2014/main" id="{C879B926-135B-4E51-9573-ECF5E8EC5F6E}"/>
              </a:ext>
            </a:extLst>
          </p:cNvPr>
          <p:cNvSpPr txBox="1"/>
          <p:nvPr/>
        </p:nvSpPr>
        <p:spPr bwMode="auto">
          <a:xfrm>
            <a:off x="3831672" y="2158714"/>
            <a:ext cx="576000" cy="936000"/>
          </a:xfrm>
          <a:prstGeom prst="rect">
            <a:avLst/>
          </a:prstGeom>
          <a:solidFill>
            <a:schemeClr val="bg1"/>
          </a:solidFill>
          <a:ln w="1905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2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2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12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200" b="0" i="0" u="none" strike="noStrike" kern="1200" cap="none" spc="0" normalizeH="0" baseline="0" noProof="0">
                <a:ln>
                  <a:noFill/>
                </a:ln>
                <a:solidFill>
                  <a:srgbClr val="181818"/>
                </a:solidFill>
                <a:effectLst/>
                <a:uLnTx/>
                <a:uFillTx/>
                <a:latin typeface="Ericsson Hilda"/>
                <a:ea typeface="+mn-ea"/>
                <a:cs typeface="+mn-cs"/>
              </a:rPr>
              <a:t>NWDAF</a:t>
            </a:r>
            <a:br>
              <a:rPr kumimoji="0" lang="en-US" sz="1200" b="0" i="0" u="none" strike="noStrike" kern="1200" cap="none" spc="0" normalizeH="0" baseline="0" noProof="0">
                <a:ln>
                  <a:noFill/>
                </a:ln>
                <a:solidFill>
                  <a:srgbClr val="181818"/>
                </a:solidFill>
                <a:effectLst/>
                <a:uLnTx/>
                <a:uFillTx/>
                <a:latin typeface="Ericsson Hilda"/>
                <a:ea typeface="+mn-ea"/>
                <a:cs typeface="+mn-cs"/>
              </a:rPr>
            </a:br>
            <a:br>
              <a:rPr kumimoji="0" lang="en-US" sz="1200" b="0" i="0" u="none" strike="noStrike" kern="1200" cap="none" spc="0" normalizeH="0" baseline="0" noProof="0">
                <a:ln>
                  <a:noFill/>
                </a:ln>
                <a:solidFill>
                  <a:srgbClr val="181818"/>
                </a:solidFill>
                <a:effectLst/>
                <a:uLnTx/>
                <a:uFillTx/>
                <a:latin typeface="Ericsson Hilda"/>
                <a:ea typeface="+mn-ea"/>
                <a:cs typeface="+mn-cs"/>
              </a:rPr>
            </a:br>
            <a:endParaRPr kumimoji="0" lang="en-US" sz="12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31" name="TextBox 130">
            <a:extLst>
              <a:ext uri="{FF2B5EF4-FFF2-40B4-BE49-F238E27FC236}">
                <a16:creationId xmlns:a16="http://schemas.microsoft.com/office/drawing/2014/main" id="{D590FD95-BD36-470D-A25F-544AAD800692}"/>
              </a:ext>
            </a:extLst>
          </p:cNvPr>
          <p:cNvSpPr txBox="1"/>
          <p:nvPr/>
        </p:nvSpPr>
        <p:spPr bwMode="auto">
          <a:xfrm>
            <a:off x="6472750" y="3799497"/>
            <a:ext cx="576000" cy="936000"/>
          </a:xfrm>
          <a:prstGeom prst="rect">
            <a:avLst/>
          </a:prstGeom>
          <a:solidFill>
            <a:schemeClr val="bg1"/>
          </a:solidFill>
          <a:ln w="1905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2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2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12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200" b="0" i="0" u="none" strike="noStrike" kern="1200" cap="none" spc="0" normalizeH="0" baseline="0" noProof="0">
                <a:ln>
                  <a:noFill/>
                </a:ln>
                <a:solidFill>
                  <a:srgbClr val="181818"/>
                </a:solidFill>
                <a:effectLst/>
                <a:uLnTx/>
                <a:uFillTx/>
                <a:latin typeface="Ericsson Hilda"/>
                <a:ea typeface="+mn-ea"/>
                <a:cs typeface="+mn-cs"/>
              </a:rPr>
              <a:t>AMF</a:t>
            </a:r>
            <a:br>
              <a:rPr kumimoji="0" lang="en-US" sz="1200" b="0" i="0" u="none" strike="noStrike" kern="1200" cap="none" spc="0" normalizeH="0" baseline="0" noProof="0">
                <a:ln>
                  <a:noFill/>
                </a:ln>
                <a:solidFill>
                  <a:srgbClr val="181818"/>
                </a:solidFill>
                <a:effectLst/>
                <a:uLnTx/>
                <a:uFillTx/>
                <a:latin typeface="Ericsson Hilda"/>
                <a:ea typeface="+mn-ea"/>
                <a:cs typeface="+mn-cs"/>
              </a:rPr>
            </a:br>
            <a:br>
              <a:rPr kumimoji="0" lang="en-US" sz="1200" b="0" i="0" u="none" strike="noStrike" kern="1200" cap="none" spc="0" normalizeH="0" baseline="0" noProof="0">
                <a:ln>
                  <a:noFill/>
                </a:ln>
                <a:solidFill>
                  <a:srgbClr val="181818"/>
                </a:solidFill>
                <a:effectLst/>
                <a:uLnTx/>
                <a:uFillTx/>
                <a:latin typeface="Ericsson Hilda"/>
                <a:ea typeface="+mn-ea"/>
                <a:cs typeface="+mn-cs"/>
              </a:rPr>
            </a:br>
            <a:endParaRPr kumimoji="0" lang="en-US" sz="12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32" name="TextBox 131">
            <a:extLst>
              <a:ext uri="{FF2B5EF4-FFF2-40B4-BE49-F238E27FC236}">
                <a16:creationId xmlns:a16="http://schemas.microsoft.com/office/drawing/2014/main" id="{27C681FF-38C9-46BE-8A28-2FDC211DE7E9}"/>
              </a:ext>
            </a:extLst>
          </p:cNvPr>
          <p:cNvSpPr txBox="1"/>
          <p:nvPr/>
        </p:nvSpPr>
        <p:spPr bwMode="auto">
          <a:xfrm>
            <a:off x="7793289" y="3799497"/>
            <a:ext cx="576000" cy="936000"/>
          </a:xfrm>
          <a:prstGeom prst="rect">
            <a:avLst/>
          </a:prstGeom>
          <a:solidFill>
            <a:schemeClr val="bg1"/>
          </a:solidFill>
          <a:ln w="1905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2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2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12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200" b="0" i="0" u="none" strike="noStrike" kern="1200" cap="none" spc="0" normalizeH="0" baseline="0" noProof="0">
                <a:ln>
                  <a:noFill/>
                </a:ln>
                <a:solidFill>
                  <a:srgbClr val="181818"/>
                </a:solidFill>
                <a:effectLst/>
                <a:uLnTx/>
                <a:uFillTx/>
                <a:latin typeface="Ericsson Hilda"/>
                <a:ea typeface="+mn-ea"/>
                <a:cs typeface="+mn-cs"/>
              </a:rPr>
              <a:t>SMF</a:t>
            </a:r>
            <a:br>
              <a:rPr kumimoji="0" lang="en-US" sz="1200" b="0" i="0" u="none" strike="noStrike" kern="1200" cap="none" spc="0" normalizeH="0" baseline="0" noProof="0">
                <a:ln>
                  <a:noFill/>
                </a:ln>
                <a:solidFill>
                  <a:srgbClr val="181818"/>
                </a:solidFill>
                <a:effectLst/>
                <a:uLnTx/>
                <a:uFillTx/>
                <a:latin typeface="Ericsson Hilda"/>
                <a:ea typeface="+mn-ea"/>
                <a:cs typeface="+mn-cs"/>
              </a:rPr>
            </a:br>
            <a:br>
              <a:rPr kumimoji="0" lang="en-US" sz="1200" b="0" i="0" u="none" strike="noStrike" kern="1200" cap="none" spc="0" normalizeH="0" baseline="0" noProof="0">
                <a:ln>
                  <a:noFill/>
                </a:ln>
                <a:solidFill>
                  <a:srgbClr val="181818"/>
                </a:solidFill>
                <a:effectLst/>
                <a:uLnTx/>
                <a:uFillTx/>
                <a:latin typeface="Ericsson Hilda"/>
                <a:ea typeface="+mn-ea"/>
                <a:cs typeface="+mn-cs"/>
              </a:rPr>
            </a:br>
            <a:endParaRPr kumimoji="0" lang="en-US" sz="12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51" name="TextBox 150">
            <a:extLst>
              <a:ext uri="{FF2B5EF4-FFF2-40B4-BE49-F238E27FC236}">
                <a16:creationId xmlns:a16="http://schemas.microsoft.com/office/drawing/2014/main" id="{BF857A45-6D4C-410F-8195-99DBB7161B92}"/>
              </a:ext>
            </a:extLst>
          </p:cNvPr>
          <p:cNvSpPr txBox="1"/>
          <p:nvPr/>
        </p:nvSpPr>
        <p:spPr bwMode="auto">
          <a:xfrm>
            <a:off x="11197910" y="5825712"/>
            <a:ext cx="576000" cy="936000"/>
          </a:xfrm>
          <a:prstGeom prst="rect">
            <a:avLst/>
          </a:prstGeom>
          <a:solidFill>
            <a:schemeClr val="bg1"/>
          </a:solidFill>
          <a:ln w="1905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2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2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12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200" b="0" i="0" u="none" strike="noStrike" kern="1200" cap="none" spc="0" normalizeH="0" baseline="0" noProof="0">
                <a:ln>
                  <a:noFill/>
                </a:ln>
                <a:solidFill>
                  <a:srgbClr val="181818"/>
                </a:solidFill>
                <a:effectLst/>
                <a:uLnTx/>
                <a:uFillTx/>
                <a:latin typeface="Ericsson Hilda"/>
                <a:ea typeface="+mn-ea"/>
                <a:cs typeface="+mn-cs"/>
              </a:rPr>
              <a:t>AF</a:t>
            </a:r>
            <a:br>
              <a:rPr kumimoji="0" lang="en-US" sz="1200" b="0" i="0" u="none" strike="noStrike" kern="1200" cap="none" spc="0" normalizeH="0" baseline="0" noProof="0">
                <a:ln>
                  <a:noFill/>
                </a:ln>
                <a:solidFill>
                  <a:srgbClr val="181818"/>
                </a:solidFill>
                <a:effectLst/>
                <a:uLnTx/>
                <a:uFillTx/>
                <a:latin typeface="Ericsson Hilda"/>
                <a:ea typeface="+mn-ea"/>
                <a:cs typeface="+mn-cs"/>
              </a:rPr>
            </a:br>
            <a:br>
              <a:rPr kumimoji="0" lang="en-US" sz="1200" b="0" i="0" u="none" strike="noStrike" kern="1200" cap="none" spc="0" normalizeH="0" baseline="0" noProof="0">
                <a:ln>
                  <a:noFill/>
                </a:ln>
                <a:solidFill>
                  <a:srgbClr val="181818"/>
                </a:solidFill>
                <a:effectLst/>
                <a:uLnTx/>
                <a:uFillTx/>
                <a:latin typeface="Ericsson Hilda"/>
                <a:ea typeface="+mn-ea"/>
                <a:cs typeface="+mn-cs"/>
              </a:rPr>
            </a:br>
            <a:endParaRPr kumimoji="0" lang="en-US" sz="12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55" name="TextBox 154">
            <a:extLst>
              <a:ext uri="{FF2B5EF4-FFF2-40B4-BE49-F238E27FC236}">
                <a16:creationId xmlns:a16="http://schemas.microsoft.com/office/drawing/2014/main" id="{D41F4477-99F0-4AD1-A844-7BF7E1BAC929}"/>
              </a:ext>
            </a:extLst>
          </p:cNvPr>
          <p:cNvSpPr txBox="1"/>
          <p:nvPr/>
        </p:nvSpPr>
        <p:spPr bwMode="auto">
          <a:xfrm>
            <a:off x="7793289" y="5805910"/>
            <a:ext cx="576000" cy="936000"/>
          </a:xfrm>
          <a:prstGeom prst="rect">
            <a:avLst/>
          </a:prstGeom>
          <a:solidFill>
            <a:schemeClr val="bg1"/>
          </a:solidFill>
          <a:ln w="1905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2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G</a:t>
            </a:r>
            <a:endParaRPr kumimoji="0" lang="en-US" sz="2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200" b="0" i="0" u="none" strike="noStrike" kern="1200" cap="none" spc="0" normalizeH="0" baseline="0" noProof="0">
                <a:ln>
                  <a:noFill/>
                </a:ln>
                <a:solidFill>
                  <a:srgbClr val="181818"/>
                </a:solidFill>
                <a:effectLst/>
                <a:uLnTx/>
                <a:uFillTx/>
                <a:latin typeface="Ericsson Hilda"/>
                <a:ea typeface="+mn-ea"/>
                <a:cs typeface="+mn-cs"/>
              </a:rPr>
              <a:t>UPF</a:t>
            </a:r>
          </a:p>
        </p:txBody>
      </p:sp>
      <p:sp>
        <p:nvSpPr>
          <p:cNvPr id="156" name="TextBox 155">
            <a:extLst>
              <a:ext uri="{FF2B5EF4-FFF2-40B4-BE49-F238E27FC236}">
                <a16:creationId xmlns:a16="http://schemas.microsoft.com/office/drawing/2014/main" id="{49A6FAA4-61A7-4AA2-A20B-7272DC006347}"/>
              </a:ext>
            </a:extLst>
          </p:cNvPr>
          <p:cNvSpPr txBox="1"/>
          <p:nvPr/>
        </p:nvSpPr>
        <p:spPr bwMode="auto">
          <a:xfrm>
            <a:off x="2819473" y="5805910"/>
            <a:ext cx="576000" cy="936000"/>
          </a:xfrm>
          <a:prstGeom prst="rect">
            <a:avLst/>
          </a:prstGeom>
          <a:solidFill>
            <a:schemeClr val="bg1"/>
          </a:solidFill>
          <a:ln w="1905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2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B</a:t>
            </a:r>
            <a:endParaRPr kumimoji="0" lang="en-US" sz="2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12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200" b="0" i="0" u="none" strike="noStrike" kern="1200" cap="none" spc="0" normalizeH="0" baseline="0" noProof="0">
                <a:ln>
                  <a:noFill/>
                </a:ln>
                <a:solidFill>
                  <a:srgbClr val="181818"/>
                </a:solidFill>
                <a:effectLst/>
                <a:uLnTx/>
                <a:uFillTx/>
                <a:latin typeface="Ericsson Hilda"/>
                <a:ea typeface="+mn-ea"/>
                <a:cs typeface="+mn-cs"/>
              </a:rPr>
              <a:t>NG-RAN</a:t>
            </a:r>
          </a:p>
        </p:txBody>
      </p:sp>
      <p:pic>
        <p:nvPicPr>
          <p:cNvPr id="157" name="Picture Placeholder 51">
            <a:extLst>
              <a:ext uri="{FF2B5EF4-FFF2-40B4-BE49-F238E27FC236}">
                <a16:creationId xmlns:a16="http://schemas.microsoft.com/office/drawing/2014/main" id="{8E9CFD99-29D2-40F0-B372-D8A200BD83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73" b="73"/>
          <a:stretch>
            <a:fillRect/>
          </a:stretch>
        </p:blipFill>
        <p:spPr>
          <a:xfrm>
            <a:off x="168448" y="5822919"/>
            <a:ext cx="686942" cy="686942"/>
          </a:xfrm>
          <a:prstGeom prst="rect">
            <a:avLst/>
          </a:prstGeom>
        </p:spPr>
      </p:pic>
      <p:pic>
        <p:nvPicPr>
          <p:cNvPr id="160" name="Picture Placeholder 27">
            <a:extLst>
              <a:ext uri="{FF2B5EF4-FFF2-40B4-BE49-F238E27FC236}">
                <a16:creationId xmlns:a16="http://schemas.microsoft.com/office/drawing/2014/main" id="{6EADE978-2B38-49C6-84F8-D9805362C3A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708359" y="5704161"/>
            <a:ext cx="1081151" cy="1081151"/>
          </a:xfrm>
          <a:prstGeom prst="rect">
            <a:avLst/>
          </a:prstGeom>
        </p:spPr>
      </p:pic>
      <p:sp>
        <p:nvSpPr>
          <p:cNvPr id="28" name="TextBox 27">
            <a:extLst>
              <a:ext uri="{FF2B5EF4-FFF2-40B4-BE49-F238E27FC236}">
                <a16:creationId xmlns:a16="http://schemas.microsoft.com/office/drawing/2014/main" id="{03C0E274-9C5E-48D2-91F0-0AD25FD395C6}"/>
              </a:ext>
            </a:extLst>
          </p:cNvPr>
          <p:cNvSpPr txBox="1"/>
          <p:nvPr/>
        </p:nvSpPr>
        <p:spPr bwMode="auto">
          <a:xfrm>
            <a:off x="5058170" y="2153225"/>
            <a:ext cx="576000" cy="936000"/>
          </a:xfrm>
          <a:prstGeom prst="rect">
            <a:avLst/>
          </a:prstGeom>
          <a:solidFill>
            <a:schemeClr val="bg1"/>
          </a:solidFill>
          <a:ln w="1905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br>
              <a:rPr kumimoji="0" lang="en-US" sz="12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br>
            <a:r>
              <a:rPr kumimoji="0" lang="en-US" sz="12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d</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12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200" b="0" i="0" u="none" strike="noStrike" kern="1200" cap="none" spc="0" normalizeH="0" baseline="0" noProof="0">
                <a:ln>
                  <a:noFill/>
                </a:ln>
                <a:solidFill>
                  <a:srgbClr val="181818"/>
                </a:solidFill>
                <a:effectLst/>
                <a:uLnTx/>
                <a:uFillTx/>
                <a:latin typeface="Ericsson Hilda"/>
                <a:ea typeface="+mn-ea"/>
                <a:cs typeface="+mn-cs"/>
              </a:rPr>
              <a:t>UDR</a:t>
            </a:r>
            <a:br>
              <a:rPr kumimoji="0" lang="en-US" sz="1200" b="0" i="0" u="none" strike="noStrike" kern="1200" cap="none" spc="0" normalizeH="0" baseline="0" noProof="0">
                <a:ln>
                  <a:noFill/>
                </a:ln>
                <a:solidFill>
                  <a:srgbClr val="181818"/>
                </a:solidFill>
                <a:effectLst/>
                <a:uLnTx/>
                <a:uFillTx/>
                <a:latin typeface="Ericsson Hilda"/>
                <a:ea typeface="+mn-ea"/>
                <a:cs typeface="+mn-cs"/>
              </a:rPr>
            </a:br>
            <a:endParaRPr kumimoji="0" lang="en-US" sz="12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9" name="Rectangular Callout 104">
            <a:extLst>
              <a:ext uri="{FF2B5EF4-FFF2-40B4-BE49-F238E27FC236}">
                <a16:creationId xmlns:a16="http://schemas.microsoft.com/office/drawing/2014/main" id="{CE932F38-A6A1-4B8B-9E2E-A5B6A6128784}"/>
              </a:ext>
            </a:extLst>
          </p:cNvPr>
          <p:cNvSpPr/>
          <p:nvPr/>
        </p:nvSpPr>
        <p:spPr bwMode="auto">
          <a:xfrm>
            <a:off x="2718074" y="772579"/>
            <a:ext cx="2352371" cy="938719"/>
          </a:xfrm>
          <a:prstGeom prst="wedgeRectCallout">
            <a:avLst>
              <a:gd name="adj1" fmla="val 49580"/>
              <a:gd name="adj2" fmla="val 98728"/>
            </a:avLst>
          </a:prstGeom>
          <a:solidFill>
            <a:schemeClr val="bg1"/>
          </a:solidFill>
          <a:ln w="19050" cap="flat" cmpd="sng" algn="ctr">
            <a:solidFill>
              <a:srgbClr val="E32119"/>
            </a:solidFill>
            <a:prstDash val="solid"/>
            <a:round/>
            <a:headEnd type="none" w="med" len="med"/>
            <a:tailEnd type="none" w="med" len="med"/>
          </a:ln>
          <a:effectLst/>
        </p:spPr>
        <p:txBody>
          <a:bodyPr vert="horz" wrap="square" lIns="72000" tIns="45720" rIns="72000" bIns="4572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285F"/>
                </a:solidFill>
                <a:effectLst/>
                <a:uLnTx/>
                <a:uFillTx/>
                <a:latin typeface="Ericsson Hilda"/>
                <a:ea typeface="+mn-ea"/>
                <a:cs typeface="+mn-cs"/>
              </a:rPr>
              <a:t>UDR:  </a:t>
            </a:r>
            <a:r>
              <a:rPr lang="en-US" sz="1100">
                <a:solidFill>
                  <a:srgbClr val="00285F"/>
                </a:solidFill>
                <a:latin typeface="Ericsson Hilda"/>
              </a:rPr>
              <a:t>It stores </a:t>
            </a:r>
            <a:r>
              <a:rPr kumimoji="0" lang="en-US" sz="1100" i="0" u="none" strike="noStrike" kern="1200" cap="none" spc="0" normalizeH="0" baseline="0" noProof="0">
                <a:ln>
                  <a:noFill/>
                </a:ln>
                <a:solidFill>
                  <a:srgbClr val="00285F"/>
                </a:solidFill>
                <a:effectLst/>
                <a:uLnTx/>
                <a:uFillTx/>
                <a:latin typeface="Ericsson Hilda"/>
              </a:rPr>
              <a:t> </a:t>
            </a:r>
            <a:r>
              <a:rPr kumimoji="0" lang="en-US" sz="1100" b="0" i="0" u="none" strike="noStrike" kern="1200" cap="none" spc="0" normalizeH="0" baseline="0" noProof="0">
                <a:ln>
                  <a:noFill/>
                </a:ln>
                <a:solidFill>
                  <a:srgbClr val="00285F"/>
                </a:solidFill>
                <a:effectLst/>
                <a:uLnTx/>
                <a:uFillTx/>
                <a:latin typeface="Ericsson Hilda"/>
                <a:ea typeface="+mn-ea"/>
                <a:cs typeface="+mn-cs"/>
              </a:rPr>
              <a:t>subscription data including slicing information, such as Subscribed </a:t>
            </a:r>
            <a:r>
              <a:rPr kumimoji="0" lang="en-US" sz="1100" b="0" i="0" u="none" strike="noStrike" kern="1200" cap="none" spc="0" normalizeH="0" baseline="0" noProof="0">
                <a:ln>
                  <a:noFill/>
                </a:ln>
                <a:solidFill>
                  <a:srgbClr val="00285F"/>
                </a:solidFill>
                <a:effectLst/>
                <a:highlight>
                  <a:srgbClr val="FFFF00"/>
                </a:highlight>
                <a:uLnTx/>
                <a:uFillTx/>
                <a:latin typeface="Ericsson Hilda"/>
                <a:ea typeface="+mn-ea"/>
                <a:cs typeface="+mn-cs"/>
              </a:rPr>
              <a:t>S-NSSAI(s)</a:t>
            </a:r>
            <a:r>
              <a:rPr kumimoji="0" lang="en-US" sz="1100" b="0" i="0" u="none" strike="noStrike" kern="1200" cap="none" spc="0" normalizeH="0" baseline="0" noProof="0">
                <a:ln>
                  <a:noFill/>
                </a:ln>
                <a:solidFill>
                  <a:srgbClr val="00285F"/>
                </a:solidFill>
                <a:effectLst/>
                <a:uLnTx/>
                <a:uFillTx/>
                <a:latin typeface="Ericsson Hilda"/>
                <a:ea typeface="+mn-ea"/>
                <a:cs typeface="+mn-cs"/>
              </a:rPr>
              <a:t>, Default S-</a:t>
            </a:r>
            <a:r>
              <a:rPr kumimoji="0" lang="en-US" sz="1100" b="0" i="0" u="none" strike="noStrike" kern="1200" cap="none" spc="0" normalizeH="0" baseline="0" noProof="0">
                <a:ln>
                  <a:noFill/>
                </a:ln>
                <a:solidFill>
                  <a:srgbClr val="00285F"/>
                </a:solidFill>
                <a:effectLst/>
                <a:highlight>
                  <a:srgbClr val="FFFF00"/>
                </a:highlight>
                <a:uLnTx/>
                <a:uFillTx/>
                <a:latin typeface="Ericsson Hilda"/>
                <a:ea typeface="+mn-ea"/>
                <a:cs typeface="+mn-cs"/>
              </a:rPr>
              <a:t>NSSAI</a:t>
            </a:r>
            <a:r>
              <a:rPr kumimoji="0" lang="en-US" sz="1100" b="0" i="0" u="none" strike="noStrike" kern="1200" cap="none" spc="0" normalizeH="0" baseline="0" noProof="0">
                <a:ln>
                  <a:noFill/>
                </a:ln>
                <a:solidFill>
                  <a:srgbClr val="00285F"/>
                </a:solidFill>
                <a:effectLst/>
                <a:uLnTx/>
                <a:uFillTx/>
                <a:latin typeface="Ericsson Hilda"/>
                <a:ea typeface="+mn-ea"/>
                <a:cs typeface="+mn-cs"/>
              </a:rPr>
              <a:t>(s) and Default DNN per Subscribed </a:t>
            </a:r>
            <a:r>
              <a:rPr kumimoji="0" lang="en-US" sz="1100" b="0" i="0" u="none" strike="noStrike" kern="1200" cap="none" spc="0" normalizeH="0" baseline="0" noProof="0">
                <a:ln>
                  <a:noFill/>
                </a:ln>
                <a:solidFill>
                  <a:srgbClr val="00285F"/>
                </a:solidFill>
                <a:effectLst/>
                <a:highlight>
                  <a:srgbClr val="FFFF00"/>
                </a:highlight>
                <a:uLnTx/>
                <a:uFillTx/>
                <a:latin typeface="Ericsson Hilda"/>
                <a:ea typeface="+mn-ea"/>
                <a:cs typeface="+mn-cs"/>
              </a:rPr>
              <a:t>S-NSSAI</a:t>
            </a:r>
            <a:r>
              <a:rPr kumimoji="0" lang="en-US" sz="1100" b="0" i="0" u="none" strike="noStrike" kern="1200" cap="none" spc="0" normalizeH="0" baseline="0" noProof="0">
                <a:ln>
                  <a:noFill/>
                </a:ln>
                <a:solidFill>
                  <a:srgbClr val="00285F"/>
                </a:solidFill>
                <a:effectLst/>
                <a:uLnTx/>
                <a:uFillTx/>
                <a:latin typeface="Ericsson Hilda"/>
                <a:ea typeface="+mn-ea"/>
                <a:cs typeface="+mn-cs"/>
              </a:rPr>
              <a:t>.</a:t>
            </a:r>
          </a:p>
        </p:txBody>
      </p:sp>
      <p:sp>
        <p:nvSpPr>
          <p:cNvPr id="32" name="TextBox 31">
            <a:extLst>
              <a:ext uri="{FF2B5EF4-FFF2-40B4-BE49-F238E27FC236}">
                <a16:creationId xmlns:a16="http://schemas.microsoft.com/office/drawing/2014/main" id="{7BC4C5EC-D5E2-472E-A116-7395AE5A0630}"/>
              </a:ext>
            </a:extLst>
          </p:cNvPr>
          <p:cNvSpPr txBox="1"/>
          <p:nvPr/>
        </p:nvSpPr>
        <p:spPr bwMode="auto">
          <a:xfrm>
            <a:off x="6472750" y="2158714"/>
            <a:ext cx="576000" cy="936000"/>
          </a:xfrm>
          <a:prstGeom prst="rect">
            <a:avLst/>
          </a:prstGeom>
          <a:solidFill>
            <a:schemeClr val="bg1"/>
          </a:solidFill>
          <a:ln w="1905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2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2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12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200" b="0" i="0" u="none" strike="noStrike" kern="1200" cap="none" spc="0" normalizeH="0" baseline="0" noProof="0">
                <a:ln>
                  <a:noFill/>
                </a:ln>
                <a:solidFill>
                  <a:srgbClr val="181818"/>
                </a:solidFill>
                <a:effectLst/>
                <a:uLnTx/>
                <a:uFillTx/>
                <a:latin typeface="Ericsson Hilda"/>
                <a:ea typeface="+mn-ea"/>
                <a:cs typeface="+mn-cs"/>
              </a:rPr>
              <a:t>UDM</a:t>
            </a:r>
            <a:br>
              <a:rPr kumimoji="0" lang="en-US" sz="1200" b="0" i="0" u="none" strike="noStrike" kern="1200" cap="none" spc="0" normalizeH="0" baseline="0" noProof="0">
                <a:ln>
                  <a:noFill/>
                </a:ln>
                <a:solidFill>
                  <a:srgbClr val="181818"/>
                </a:solidFill>
                <a:effectLst/>
                <a:uLnTx/>
                <a:uFillTx/>
                <a:latin typeface="Ericsson Hilda"/>
                <a:ea typeface="+mn-ea"/>
                <a:cs typeface="+mn-cs"/>
              </a:rPr>
            </a:br>
            <a:br>
              <a:rPr kumimoji="0" lang="en-US" sz="1200" b="0" i="0" u="none" strike="noStrike" kern="1200" cap="none" spc="0" normalizeH="0" baseline="0" noProof="0">
                <a:ln>
                  <a:noFill/>
                </a:ln>
                <a:solidFill>
                  <a:srgbClr val="181818"/>
                </a:solidFill>
                <a:effectLst/>
                <a:uLnTx/>
                <a:uFillTx/>
                <a:latin typeface="Ericsson Hilda"/>
                <a:ea typeface="+mn-ea"/>
                <a:cs typeface="+mn-cs"/>
              </a:rPr>
            </a:br>
            <a:endParaRPr kumimoji="0" lang="en-US" sz="1200" b="0" i="0" u="none" strike="noStrike" kern="1200" cap="none" spc="0" normalizeH="0" baseline="0" noProof="0">
              <a:ln>
                <a:noFill/>
              </a:ln>
              <a:solidFill>
                <a:srgbClr val="181818"/>
              </a:solidFill>
              <a:effectLst/>
              <a:uLnTx/>
              <a:uFillTx/>
              <a:latin typeface="Ericsson Hilda"/>
              <a:ea typeface="+mn-ea"/>
              <a:cs typeface="+mn-cs"/>
            </a:endParaRPr>
          </a:p>
        </p:txBody>
      </p:sp>
      <p:sp>
        <p:nvSpPr>
          <p:cNvPr id="33" name="TextBox 32">
            <a:extLst>
              <a:ext uri="{FF2B5EF4-FFF2-40B4-BE49-F238E27FC236}">
                <a16:creationId xmlns:a16="http://schemas.microsoft.com/office/drawing/2014/main" id="{81255F13-E572-489B-A797-B4F00B576EAE}"/>
              </a:ext>
            </a:extLst>
          </p:cNvPr>
          <p:cNvSpPr txBox="1"/>
          <p:nvPr/>
        </p:nvSpPr>
        <p:spPr bwMode="auto">
          <a:xfrm>
            <a:off x="7798830" y="2159829"/>
            <a:ext cx="576000" cy="936000"/>
          </a:xfrm>
          <a:prstGeom prst="rect">
            <a:avLst/>
          </a:prstGeom>
          <a:solidFill>
            <a:schemeClr val="bg1"/>
          </a:solidFill>
          <a:ln w="1905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2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2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12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200" b="0" i="0" u="none" strike="noStrike" kern="1200" cap="none" spc="0" normalizeH="0" baseline="0" noProof="0">
                <a:ln>
                  <a:noFill/>
                </a:ln>
                <a:solidFill>
                  <a:srgbClr val="181818"/>
                </a:solidFill>
                <a:effectLst/>
                <a:uLnTx/>
                <a:uFillTx/>
                <a:latin typeface="Ericsson Hilda"/>
                <a:ea typeface="+mn-ea"/>
                <a:cs typeface="+mn-cs"/>
              </a:rPr>
              <a:t>PCF</a:t>
            </a:r>
            <a:br>
              <a:rPr kumimoji="0" lang="en-US" sz="1200" b="0" i="0" u="none" strike="noStrike" kern="1200" cap="none" spc="0" normalizeH="0" baseline="0" noProof="0">
                <a:ln>
                  <a:noFill/>
                </a:ln>
                <a:solidFill>
                  <a:srgbClr val="181818"/>
                </a:solidFill>
                <a:effectLst/>
                <a:uLnTx/>
                <a:uFillTx/>
                <a:latin typeface="Ericsson Hilda"/>
                <a:ea typeface="+mn-ea"/>
                <a:cs typeface="+mn-cs"/>
              </a:rPr>
            </a:br>
            <a:br>
              <a:rPr kumimoji="0" lang="en-US" sz="1200" b="0" i="0" u="none" strike="noStrike" kern="1200" cap="none" spc="0" normalizeH="0" baseline="0" noProof="0">
                <a:ln>
                  <a:noFill/>
                </a:ln>
                <a:solidFill>
                  <a:srgbClr val="181818"/>
                </a:solidFill>
                <a:effectLst/>
                <a:uLnTx/>
                <a:uFillTx/>
                <a:latin typeface="Ericsson Hilda"/>
                <a:ea typeface="+mn-ea"/>
                <a:cs typeface="+mn-cs"/>
              </a:rPr>
            </a:br>
            <a:endParaRPr kumimoji="0" lang="en-US" sz="1200" b="0" i="0" u="none" strike="noStrike" kern="1200" cap="none" spc="0" normalizeH="0" baseline="0" noProof="0">
              <a:ln>
                <a:noFill/>
              </a:ln>
              <a:solidFill>
                <a:srgbClr val="181818"/>
              </a:solidFill>
              <a:effectLst/>
              <a:uLnTx/>
              <a:uFillTx/>
              <a:latin typeface="Ericsson Hilda"/>
              <a:ea typeface="+mn-ea"/>
              <a:cs typeface="+mn-cs"/>
            </a:endParaRPr>
          </a:p>
        </p:txBody>
      </p:sp>
      <p:sp>
        <p:nvSpPr>
          <p:cNvPr id="34" name="TextBox 33">
            <a:extLst>
              <a:ext uri="{FF2B5EF4-FFF2-40B4-BE49-F238E27FC236}">
                <a16:creationId xmlns:a16="http://schemas.microsoft.com/office/drawing/2014/main" id="{232C49F1-B27A-4088-90A9-D96D015CB73A}"/>
              </a:ext>
            </a:extLst>
          </p:cNvPr>
          <p:cNvSpPr txBox="1"/>
          <p:nvPr/>
        </p:nvSpPr>
        <p:spPr bwMode="auto">
          <a:xfrm>
            <a:off x="9110440" y="2158715"/>
            <a:ext cx="576000" cy="936000"/>
          </a:xfrm>
          <a:prstGeom prst="rect">
            <a:avLst/>
          </a:prstGeom>
          <a:solidFill>
            <a:schemeClr val="bg1"/>
          </a:solidFill>
          <a:ln w="1905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2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24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1200" b="0" i="0" u="none" strike="noStrike" kern="1200" cap="none" spc="0" normalizeH="0" baseline="0" noProof="0">
              <a:ln>
                <a:noFill/>
              </a:ln>
              <a:solidFill>
                <a:srgbClr val="181818"/>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200" b="0" i="0" u="none" strike="noStrike" kern="1200" cap="none" spc="0" normalizeH="0" baseline="0" noProof="0">
                <a:ln>
                  <a:noFill/>
                </a:ln>
                <a:solidFill>
                  <a:srgbClr val="181818"/>
                </a:solidFill>
                <a:effectLst/>
                <a:uLnTx/>
                <a:uFillTx/>
                <a:latin typeface="Ericsson Hilda"/>
                <a:ea typeface="+mn-ea"/>
                <a:cs typeface="+mn-cs"/>
              </a:rPr>
              <a:t>NRF</a:t>
            </a:r>
            <a:br>
              <a:rPr kumimoji="0" lang="en-US" sz="1200" b="0" i="0" u="none" strike="noStrike" kern="1200" cap="none" spc="0" normalizeH="0" baseline="0" noProof="0">
                <a:ln>
                  <a:noFill/>
                </a:ln>
                <a:solidFill>
                  <a:srgbClr val="181818"/>
                </a:solidFill>
                <a:effectLst/>
                <a:uLnTx/>
                <a:uFillTx/>
                <a:latin typeface="Ericsson Hilda"/>
                <a:ea typeface="+mn-ea"/>
                <a:cs typeface="+mn-cs"/>
              </a:rPr>
            </a:br>
            <a:br>
              <a:rPr kumimoji="0" lang="en-US" sz="1200" b="0" i="0" u="none" strike="noStrike" kern="1200" cap="none" spc="0" normalizeH="0" baseline="0" noProof="0">
                <a:ln>
                  <a:noFill/>
                </a:ln>
                <a:solidFill>
                  <a:srgbClr val="181818"/>
                </a:solidFill>
                <a:effectLst/>
                <a:uLnTx/>
                <a:uFillTx/>
                <a:latin typeface="Ericsson Hilda"/>
                <a:ea typeface="+mn-ea"/>
                <a:cs typeface="+mn-cs"/>
              </a:rPr>
            </a:br>
            <a:endParaRPr kumimoji="0" lang="en-US" sz="1200" b="0" i="0" u="none" strike="noStrike" kern="1200" cap="none" spc="0" normalizeH="0" baseline="0" noProof="0">
              <a:ln>
                <a:noFill/>
              </a:ln>
              <a:solidFill>
                <a:srgbClr val="181818"/>
              </a:solidFill>
              <a:effectLst/>
              <a:uLnTx/>
              <a:uFillTx/>
              <a:latin typeface="Ericsson Hilda"/>
              <a:ea typeface="+mn-ea"/>
              <a:cs typeface="+mn-cs"/>
            </a:endParaRPr>
          </a:p>
        </p:txBody>
      </p:sp>
    </p:spTree>
    <p:extLst>
      <p:ext uri="{BB962C8B-B14F-4D97-AF65-F5344CB8AC3E}">
        <p14:creationId xmlns:p14="http://schemas.microsoft.com/office/powerpoint/2010/main" val="242849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5"/>
                                        </p:tgtEl>
                                        <p:attrNameLst>
                                          <p:attrName>style.visibility</p:attrName>
                                        </p:attrNameLst>
                                      </p:cBhvr>
                                      <p:to>
                                        <p:strVal val="visible"/>
                                      </p:to>
                                    </p:set>
                                    <p:animEffect transition="in" filter="fade">
                                      <p:cBhvr>
                                        <p:cTn id="7" dur="500"/>
                                        <p:tgtEl>
                                          <p:spTgt spid="1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6"/>
                                        </p:tgtEl>
                                        <p:attrNameLst>
                                          <p:attrName>style.visibility</p:attrName>
                                        </p:attrNameLst>
                                      </p:cBhvr>
                                      <p:to>
                                        <p:strVal val="visible"/>
                                      </p:to>
                                    </p:set>
                                    <p:animEffect transition="in" filter="fade">
                                      <p:cBhvr>
                                        <p:cTn id="12" dur="500"/>
                                        <p:tgtEl>
                                          <p:spTgt spid="18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3"/>
                                        </p:tgtEl>
                                        <p:attrNameLst>
                                          <p:attrName>style.visibility</p:attrName>
                                        </p:attrNameLst>
                                      </p:cBhvr>
                                      <p:to>
                                        <p:strVal val="visible"/>
                                      </p:to>
                                    </p:set>
                                    <p:animEffect transition="in" filter="fade">
                                      <p:cBhvr>
                                        <p:cTn id="17" dur="500"/>
                                        <p:tgtEl>
                                          <p:spTgt spid="19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4"/>
                                        </p:tgtEl>
                                        <p:attrNameLst>
                                          <p:attrName>style.visibility</p:attrName>
                                        </p:attrNameLst>
                                      </p:cBhvr>
                                      <p:to>
                                        <p:strVal val="visible"/>
                                      </p:to>
                                    </p:set>
                                    <p:animEffect transition="in" filter="fade">
                                      <p:cBhvr>
                                        <p:cTn id="22" dur="500"/>
                                        <p:tgtEl>
                                          <p:spTgt spid="19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6"/>
                                        </p:tgtEl>
                                        <p:attrNameLst>
                                          <p:attrName>style.visibility</p:attrName>
                                        </p:attrNameLst>
                                      </p:cBhvr>
                                      <p:to>
                                        <p:strVal val="visible"/>
                                      </p:to>
                                    </p:set>
                                    <p:animEffect transition="in" filter="fade">
                                      <p:cBhvr>
                                        <p:cTn id="27" dur="500"/>
                                        <p:tgtEl>
                                          <p:spTgt spid="19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97"/>
                                        </p:tgtEl>
                                        <p:attrNameLst>
                                          <p:attrName>style.visibility</p:attrName>
                                        </p:attrNameLst>
                                      </p:cBhvr>
                                      <p:to>
                                        <p:strVal val="visible"/>
                                      </p:to>
                                    </p:set>
                                    <p:animEffect transition="in" filter="fade">
                                      <p:cBhvr>
                                        <p:cTn id="32" dur="500"/>
                                        <p:tgtEl>
                                          <p:spTgt spid="19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01"/>
                                        </p:tgtEl>
                                        <p:attrNameLst>
                                          <p:attrName>style.visibility</p:attrName>
                                        </p:attrNameLst>
                                      </p:cBhvr>
                                      <p:to>
                                        <p:strVal val="visible"/>
                                      </p:to>
                                    </p:set>
                                    <p:animEffect transition="in" filter="fade">
                                      <p:cBhvr>
                                        <p:cTn id="37" dur="500"/>
                                        <p:tgtEl>
                                          <p:spTgt spid="20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1"/>
                                        </p:tgtEl>
                                        <p:attrNameLst>
                                          <p:attrName>style.visibility</p:attrName>
                                        </p:attrNameLst>
                                      </p:cBhvr>
                                      <p:to>
                                        <p:strVal val="visible"/>
                                      </p:to>
                                    </p:set>
                                    <p:animEffect transition="in" filter="fade">
                                      <p:cBhvr>
                                        <p:cTn id="42" dur="500"/>
                                        <p:tgtEl>
                                          <p:spTgt spid="9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6"/>
                                        </p:tgtEl>
                                        <p:attrNameLst>
                                          <p:attrName>style.visibility</p:attrName>
                                        </p:attrNameLst>
                                      </p:cBhvr>
                                      <p:to>
                                        <p:strVal val="visible"/>
                                      </p:to>
                                    </p:set>
                                    <p:animEffect transition="in" filter="fade">
                                      <p:cBhvr>
                                        <p:cTn id="47" dur="500"/>
                                        <p:tgtEl>
                                          <p:spTgt spid="11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animBg="1"/>
      <p:bldP spid="186" grpId="0" animBg="1"/>
      <p:bldP spid="193" grpId="0" animBg="1"/>
      <p:bldP spid="194" grpId="0" animBg="1"/>
      <p:bldP spid="196" grpId="0" animBg="1"/>
      <p:bldP spid="201" grpId="0" animBg="1"/>
      <p:bldP spid="197" grpId="0" animBg="1"/>
      <p:bldP spid="91" grpId="0" animBg="1"/>
      <p:bldP spid="116" grpId="0" animBg="1"/>
      <p:bldP spid="2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26F0F097-0E84-46C3-9B49-5D0FF226382C}"/>
              </a:ext>
            </a:extLst>
          </p:cNvPr>
          <p:cNvSpPr txBox="1"/>
          <p:nvPr/>
        </p:nvSpPr>
        <p:spPr bwMode="auto">
          <a:xfrm>
            <a:off x="2285801" y="4661469"/>
            <a:ext cx="670610" cy="1071094"/>
          </a:xfrm>
          <a:prstGeom prst="rect">
            <a:avLst/>
          </a:prstGeom>
          <a:solidFill>
            <a:schemeClr val="bg1"/>
          </a:solidFill>
          <a:ln w="19050">
            <a:solidFill>
              <a:schemeClr val="accent1"/>
            </a:solidFill>
            <a:prstDash val="solid"/>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2800" b="0" i="0" u="none" strike="noStrike" kern="1200" cap="none" spc="0" normalizeH="0" baseline="0" noProof="0">
                <a:ln>
                  <a:noFill/>
                </a:ln>
                <a:solidFill>
                  <a:srgbClr val="0082F0"/>
                </a:solidFill>
                <a:effectLst/>
                <a:uLnTx/>
                <a:uFillTx/>
                <a:latin typeface="Ericsson Technical Icons" panose="00000500000000000000" pitchFamily="2" charset="0"/>
                <a:ea typeface="+mn-ea"/>
                <a:cs typeface="+mn-cs"/>
              </a:rPr>
              <a:t>B</a:t>
            </a:r>
            <a:endParaRPr kumimoji="0" lang="en-US" sz="2800" b="0" i="0" u="none" strike="noStrike" kern="1200" cap="none" spc="0" normalizeH="0" baseline="0" noProof="0">
              <a:ln>
                <a:noFill/>
              </a:ln>
              <a:solidFill>
                <a:srgbClr val="0082F0"/>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0082F0"/>
                </a:solidFill>
                <a:effectLst/>
                <a:uLnTx/>
                <a:uFillTx/>
                <a:latin typeface="Ericsson Hilda"/>
                <a:ea typeface="+mn-ea"/>
                <a:cs typeface="+mn-cs"/>
              </a:rPr>
              <a:t>NG-</a:t>
            </a:r>
            <a:br>
              <a:rPr kumimoji="0" lang="en-US" sz="1400" b="0" i="0" u="none" strike="noStrike" kern="1200" cap="none" spc="0" normalizeH="0" baseline="0" noProof="0">
                <a:ln>
                  <a:noFill/>
                </a:ln>
                <a:solidFill>
                  <a:srgbClr val="0082F0"/>
                </a:solidFill>
                <a:effectLst/>
                <a:uLnTx/>
                <a:uFillTx/>
                <a:latin typeface="Ericsson Hilda"/>
                <a:ea typeface="+mn-ea"/>
                <a:cs typeface="+mn-cs"/>
              </a:rPr>
            </a:br>
            <a:r>
              <a:rPr kumimoji="0" lang="en-US" sz="1400" b="0" i="0" u="none" strike="noStrike" kern="1200" cap="none" spc="0" normalizeH="0" baseline="0" noProof="0">
                <a:ln>
                  <a:noFill/>
                </a:ln>
                <a:solidFill>
                  <a:srgbClr val="0082F0"/>
                </a:solidFill>
                <a:effectLst/>
                <a:uLnTx/>
                <a:uFillTx/>
                <a:latin typeface="Ericsson Hilda"/>
                <a:ea typeface="+mn-ea"/>
                <a:cs typeface="+mn-cs"/>
              </a:rPr>
              <a:t>RAN</a:t>
            </a:r>
          </a:p>
        </p:txBody>
      </p:sp>
      <p:sp>
        <p:nvSpPr>
          <p:cNvPr id="68" name="TextBox 67">
            <a:extLst>
              <a:ext uri="{FF2B5EF4-FFF2-40B4-BE49-F238E27FC236}">
                <a16:creationId xmlns:a16="http://schemas.microsoft.com/office/drawing/2014/main" id="{3D242B9A-0B60-4DE1-8172-E9712E0F6964}"/>
              </a:ext>
            </a:extLst>
          </p:cNvPr>
          <p:cNvSpPr txBox="1"/>
          <p:nvPr/>
        </p:nvSpPr>
        <p:spPr bwMode="auto">
          <a:xfrm>
            <a:off x="5335790" y="3786259"/>
            <a:ext cx="670610" cy="1068865"/>
          </a:xfrm>
          <a:prstGeom prst="rect">
            <a:avLst/>
          </a:prstGeom>
          <a:solidFill>
            <a:schemeClr val="bg1"/>
          </a:solidFill>
          <a:ln w="19050">
            <a:solidFill>
              <a:schemeClr val="accent1"/>
            </a:solidFill>
            <a:prstDash val="solid"/>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
                <a:srgbClr val="181818"/>
              </a:buClr>
              <a:buSzTx/>
              <a:buFontTx/>
              <a:buNone/>
              <a:tabLst/>
              <a:defRPr/>
            </a:pPr>
            <a:r>
              <a:rPr kumimoji="0" lang="en-US" sz="2400" b="0" i="0" u="none" strike="noStrike" kern="1200" cap="none" spc="0" normalizeH="0" baseline="0" noProof="0">
                <a:ln>
                  <a:noFill/>
                </a:ln>
                <a:solidFill>
                  <a:srgbClr val="0082F0"/>
                </a:solidFill>
                <a:effectLst/>
                <a:uLnTx/>
                <a:uFillTx/>
                <a:latin typeface="Ericsson Technical Icons" panose="00000500000000000000" pitchFamily="2" charset="0"/>
                <a:ea typeface="+mn-ea"/>
                <a:cs typeface="+mn-cs"/>
              </a:rPr>
              <a:t>s</a:t>
            </a:r>
          </a:p>
          <a:p>
            <a:pPr marL="0" marR="0" lvl="0" indent="0" algn="ctr" defTabSz="914400" rtl="0" eaLnBrk="1" fontAlgn="auto" latinLnBrk="0" hangingPunct="1">
              <a:lnSpc>
                <a:spcPct val="90000"/>
              </a:lnSpc>
              <a:spcBef>
                <a:spcPts val="0"/>
              </a:spcBef>
              <a:spcAft>
                <a:spcPts val="0"/>
              </a:spcAft>
              <a:buClr>
                <a:srgbClr val="181818"/>
              </a:buClr>
              <a:buSzTx/>
              <a:buFontTx/>
              <a:buNone/>
              <a:tabLst/>
              <a:defRPr/>
            </a:pPr>
            <a:endParaRPr kumimoji="0" lang="en-US" sz="1600" b="0" i="0" u="none" strike="noStrike" kern="1200" cap="none" spc="0" normalizeH="0" baseline="0" noProof="0">
              <a:ln>
                <a:noFill/>
              </a:ln>
              <a:solidFill>
                <a:srgbClr val="0082F0"/>
              </a:solidFill>
              <a:effectLst/>
              <a:uLnTx/>
              <a:uFillTx/>
              <a:latin typeface="Ericsson Hilda"/>
              <a:ea typeface="+mn-ea"/>
              <a:cs typeface="+mn-cs"/>
            </a:endParaRPr>
          </a:p>
          <a:p>
            <a:pPr marL="0" marR="0" lvl="0" indent="0" algn="ctr" defTabSz="914400" rtl="0" eaLnBrk="1" fontAlgn="auto" latinLnBrk="0" hangingPunct="1">
              <a:lnSpc>
                <a:spcPct val="90000"/>
              </a:lnSpc>
              <a:spcBef>
                <a:spcPts val="0"/>
              </a:spcBef>
              <a:spcAft>
                <a:spcPts val="0"/>
              </a:spcAft>
              <a:buClr>
                <a:srgbClr val="181818"/>
              </a:buClr>
              <a:buSzTx/>
              <a:buFontTx/>
              <a:buNone/>
              <a:tabLst/>
              <a:defRPr/>
            </a:pPr>
            <a:r>
              <a:rPr kumimoji="0" lang="en-US" sz="1600" b="0" i="0" u="none" strike="noStrike" kern="1200" cap="none" spc="0" normalizeH="0" baseline="0" noProof="0">
                <a:ln>
                  <a:noFill/>
                </a:ln>
                <a:solidFill>
                  <a:srgbClr val="0082F0"/>
                </a:solidFill>
                <a:effectLst/>
                <a:uLnTx/>
                <a:uFillTx/>
                <a:latin typeface="Ericsson Hilda"/>
                <a:ea typeface="+mn-ea"/>
                <a:cs typeface="+mn-cs"/>
              </a:rPr>
              <a:t>Initial</a:t>
            </a:r>
            <a:br>
              <a:rPr kumimoji="0" lang="en-US" sz="1600" b="0" i="0" u="none" strike="noStrike" kern="1200" cap="none" spc="0" normalizeH="0" baseline="0" noProof="0">
                <a:ln>
                  <a:noFill/>
                </a:ln>
                <a:solidFill>
                  <a:srgbClr val="0082F0"/>
                </a:solidFill>
                <a:effectLst/>
                <a:uLnTx/>
                <a:uFillTx/>
                <a:latin typeface="Ericsson Hilda"/>
                <a:ea typeface="+mn-ea"/>
                <a:cs typeface="+mn-cs"/>
              </a:rPr>
            </a:br>
            <a:r>
              <a:rPr kumimoji="0" lang="en-US" sz="1600" b="0" i="0" u="none" strike="noStrike" kern="1200" cap="none" spc="0" normalizeH="0" baseline="0" noProof="0">
                <a:ln>
                  <a:noFill/>
                </a:ln>
                <a:solidFill>
                  <a:srgbClr val="0082F0"/>
                </a:solidFill>
                <a:effectLst/>
                <a:uLnTx/>
                <a:uFillTx/>
                <a:latin typeface="Ericsson Hilda"/>
                <a:ea typeface="+mn-ea"/>
                <a:cs typeface="+mn-cs"/>
              </a:rPr>
              <a:t>AMF</a:t>
            </a:r>
            <a:br>
              <a:rPr kumimoji="0" lang="en-US" sz="1400" b="0" i="0" u="none" strike="noStrike" kern="1200" cap="none" spc="0" normalizeH="0" baseline="0" noProof="0">
                <a:ln>
                  <a:noFill/>
                </a:ln>
                <a:solidFill>
                  <a:srgbClr val="0082F0"/>
                </a:solidFill>
                <a:effectLst/>
                <a:uLnTx/>
                <a:uFillTx/>
                <a:latin typeface="Ericsson Hilda"/>
                <a:ea typeface="+mn-ea"/>
                <a:cs typeface="+mn-cs"/>
              </a:rPr>
            </a:br>
            <a:endParaRPr kumimoji="0" lang="en-US" sz="1400" b="0" i="0" u="none" strike="noStrike" kern="1200" cap="none" spc="0" normalizeH="0" baseline="0" noProof="0">
              <a:ln>
                <a:noFill/>
              </a:ln>
              <a:solidFill>
                <a:srgbClr val="0082F0"/>
              </a:solidFill>
              <a:effectLst/>
              <a:uLnTx/>
              <a:uFillTx/>
              <a:latin typeface="Ericsson Hilda"/>
              <a:ea typeface="+mn-ea"/>
              <a:cs typeface="+mn-cs"/>
            </a:endParaRPr>
          </a:p>
        </p:txBody>
      </p:sp>
      <p:sp>
        <p:nvSpPr>
          <p:cNvPr id="69" name="TextBox 68">
            <a:extLst>
              <a:ext uri="{FF2B5EF4-FFF2-40B4-BE49-F238E27FC236}">
                <a16:creationId xmlns:a16="http://schemas.microsoft.com/office/drawing/2014/main" id="{C1430FB5-5790-4F30-91A1-8BA3003F5E31}"/>
              </a:ext>
            </a:extLst>
          </p:cNvPr>
          <p:cNvSpPr txBox="1"/>
          <p:nvPr/>
        </p:nvSpPr>
        <p:spPr bwMode="auto">
          <a:xfrm>
            <a:off x="4098288" y="2265341"/>
            <a:ext cx="669383" cy="1069135"/>
          </a:xfrm>
          <a:prstGeom prst="rect">
            <a:avLst/>
          </a:prstGeom>
          <a:solidFill>
            <a:schemeClr val="bg1"/>
          </a:solidFill>
          <a:ln w="19050">
            <a:solidFill>
              <a:schemeClr val="accent1"/>
            </a:solidFill>
            <a:prstDash val="solid"/>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2800" b="0" i="0" u="none" strike="noStrike" kern="1200" cap="none" spc="0" normalizeH="0" baseline="0" noProof="0">
                <a:ln>
                  <a:noFill/>
                </a:ln>
                <a:solidFill>
                  <a:srgbClr val="0082F0"/>
                </a:solidFill>
                <a:effectLst/>
                <a:uLnTx/>
                <a:uFillTx/>
                <a:latin typeface="Ericsson Technical Icons" panose="00000500000000000000" pitchFamily="2" charset="0"/>
                <a:ea typeface="+mn-ea"/>
                <a:cs typeface="+mn-cs"/>
              </a:rPr>
              <a:t>D</a:t>
            </a:r>
            <a:endParaRPr kumimoji="0" lang="en-US" sz="2800" b="0" i="0" u="none" strike="noStrike" kern="1200" cap="none" spc="0" normalizeH="0" baseline="0" noProof="0">
              <a:ln>
                <a:noFill/>
              </a:ln>
              <a:solidFill>
                <a:srgbClr val="0082F0"/>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0082F0"/>
                </a:solidFill>
                <a:effectLst/>
                <a:uLnTx/>
                <a:uFillTx/>
                <a:latin typeface="Ericsson Hilda"/>
                <a:ea typeface="+mn-ea"/>
                <a:cs typeface="+mn-cs"/>
              </a:rPr>
              <a:t>UDM</a:t>
            </a:r>
          </a:p>
        </p:txBody>
      </p:sp>
      <p:sp>
        <p:nvSpPr>
          <p:cNvPr id="70" name="TextBox 69">
            <a:extLst>
              <a:ext uri="{FF2B5EF4-FFF2-40B4-BE49-F238E27FC236}">
                <a16:creationId xmlns:a16="http://schemas.microsoft.com/office/drawing/2014/main" id="{563D5821-87FD-4982-9C25-8D811A888DE3}"/>
              </a:ext>
            </a:extLst>
          </p:cNvPr>
          <p:cNvSpPr txBox="1"/>
          <p:nvPr/>
        </p:nvSpPr>
        <p:spPr bwMode="auto">
          <a:xfrm>
            <a:off x="6828346" y="2009919"/>
            <a:ext cx="670610" cy="1068865"/>
          </a:xfrm>
          <a:prstGeom prst="rect">
            <a:avLst/>
          </a:prstGeom>
          <a:solidFill>
            <a:schemeClr val="bg1"/>
          </a:solidFill>
          <a:ln w="19050">
            <a:solidFill>
              <a:schemeClr val="accent1"/>
            </a:solidFill>
            <a:prstDash val="solid"/>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
                <a:srgbClr val="181818"/>
              </a:buClr>
              <a:buSzTx/>
              <a:buFontTx/>
              <a:buNone/>
              <a:tabLst/>
              <a:defRPr/>
            </a:pPr>
            <a:r>
              <a:rPr kumimoji="0" lang="en-US" sz="2400" b="0" i="0" u="none" strike="noStrike" kern="1200" cap="none" spc="0" normalizeH="0" baseline="0" noProof="0">
                <a:ln>
                  <a:noFill/>
                </a:ln>
                <a:solidFill>
                  <a:srgbClr val="0082F0"/>
                </a:solidFill>
                <a:effectLst/>
                <a:uLnTx/>
                <a:uFillTx/>
                <a:latin typeface="Ericsson Technical Icons" panose="00000500000000000000" pitchFamily="2" charset="0"/>
                <a:ea typeface="+mn-ea"/>
                <a:cs typeface="+mn-cs"/>
              </a:rPr>
              <a:t>s</a:t>
            </a:r>
          </a:p>
          <a:p>
            <a:pPr marL="0" marR="0" lvl="0" indent="0" algn="ctr" defTabSz="914400" rtl="0" eaLnBrk="1" fontAlgn="auto" latinLnBrk="0" hangingPunct="1">
              <a:lnSpc>
                <a:spcPct val="90000"/>
              </a:lnSpc>
              <a:spcBef>
                <a:spcPts val="0"/>
              </a:spcBef>
              <a:spcAft>
                <a:spcPts val="0"/>
              </a:spcAft>
              <a:buClr>
                <a:srgbClr val="181818"/>
              </a:buClr>
              <a:buSzTx/>
              <a:buFontTx/>
              <a:buNone/>
              <a:tabLst/>
              <a:defRPr/>
            </a:pPr>
            <a:endParaRPr kumimoji="0" lang="en-US" sz="1600" b="0" i="0" u="none" strike="noStrike" kern="1200" cap="none" spc="0" normalizeH="0" baseline="0" noProof="0">
              <a:ln>
                <a:noFill/>
              </a:ln>
              <a:solidFill>
                <a:srgbClr val="0082F0"/>
              </a:solidFill>
              <a:effectLst/>
              <a:uLnTx/>
              <a:uFillTx/>
              <a:latin typeface="Ericsson Hilda"/>
              <a:ea typeface="+mn-ea"/>
              <a:cs typeface="+mn-cs"/>
            </a:endParaRPr>
          </a:p>
          <a:p>
            <a:pPr marL="0" marR="0" lvl="0" indent="0" algn="ctr" defTabSz="914400" rtl="0" eaLnBrk="1" fontAlgn="auto" latinLnBrk="0" hangingPunct="1">
              <a:lnSpc>
                <a:spcPct val="90000"/>
              </a:lnSpc>
              <a:spcBef>
                <a:spcPts val="0"/>
              </a:spcBef>
              <a:spcAft>
                <a:spcPts val="0"/>
              </a:spcAft>
              <a:buClr>
                <a:srgbClr val="181818"/>
              </a:buClr>
              <a:buSzTx/>
              <a:buFontTx/>
              <a:buNone/>
              <a:tabLst/>
              <a:defRPr/>
            </a:pPr>
            <a:r>
              <a:rPr kumimoji="0" lang="en-US" sz="1200" b="0" i="0" u="none" strike="noStrike" kern="1200" cap="none" spc="0" normalizeH="0" baseline="0" noProof="0">
                <a:ln>
                  <a:noFill/>
                </a:ln>
                <a:solidFill>
                  <a:srgbClr val="0082F0"/>
                </a:solidFill>
                <a:effectLst/>
                <a:uLnTx/>
                <a:uFillTx/>
                <a:latin typeface="Ericsson Hilda"/>
                <a:ea typeface="+mn-ea"/>
                <a:cs typeface="+mn-cs"/>
              </a:rPr>
              <a:t>NSSF</a:t>
            </a:r>
            <a:br>
              <a:rPr kumimoji="0" lang="en-US" sz="1400" b="0" i="0" u="none" strike="noStrike" kern="1200" cap="none" spc="0" normalizeH="0" baseline="0" noProof="0">
                <a:ln>
                  <a:noFill/>
                </a:ln>
                <a:solidFill>
                  <a:srgbClr val="0082F0"/>
                </a:solidFill>
                <a:effectLst/>
                <a:uLnTx/>
                <a:uFillTx/>
                <a:latin typeface="Ericsson Hilda"/>
                <a:ea typeface="+mn-ea"/>
                <a:cs typeface="+mn-cs"/>
              </a:rPr>
            </a:br>
            <a:endParaRPr kumimoji="0" lang="en-US" sz="1400" b="0" i="0" u="none" strike="noStrike" kern="1200" cap="none" spc="0" normalizeH="0" baseline="0" noProof="0">
              <a:ln>
                <a:noFill/>
              </a:ln>
              <a:solidFill>
                <a:srgbClr val="0082F0"/>
              </a:solidFill>
              <a:effectLst/>
              <a:uLnTx/>
              <a:uFillTx/>
              <a:latin typeface="Ericsson Hilda"/>
              <a:ea typeface="+mn-ea"/>
              <a:cs typeface="+mn-cs"/>
            </a:endParaRPr>
          </a:p>
        </p:txBody>
      </p:sp>
      <p:sp>
        <p:nvSpPr>
          <p:cNvPr id="72" name="TextBox 71">
            <a:extLst>
              <a:ext uri="{FF2B5EF4-FFF2-40B4-BE49-F238E27FC236}">
                <a16:creationId xmlns:a16="http://schemas.microsoft.com/office/drawing/2014/main" id="{1706AA88-AB6C-422A-B260-B7327C368D51}"/>
              </a:ext>
            </a:extLst>
          </p:cNvPr>
          <p:cNvSpPr txBox="1"/>
          <p:nvPr/>
        </p:nvSpPr>
        <p:spPr bwMode="auto">
          <a:xfrm>
            <a:off x="7644131" y="4431559"/>
            <a:ext cx="670610" cy="1068865"/>
          </a:xfrm>
          <a:prstGeom prst="rect">
            <a:avLst/>
          </a:prstGeom>
          <a:solidFill>
            <a:schemeClr val="bg1"/>
          </a:solidFill>
          <a:ln w="19050">
            <a:solidFill>
              <a:schemeClr val="accent1"/>
            </a:solidFill>
            <a:prstDash val="solid"/>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
                <a:srgbClr val="181818"/>
              </a:buClr>
              <a:buSzTx/>
              <a:buFontTx/>
              <a:buNone/>
              <a:tabLst/>
              <a:defRPr/>
            </a:pPr>
            <a:r>
              <a:rPr kumimoji="0" lang="en-US" sz="2400" b="0" i="0" u="none" strike="noStrike" kern="1200" cap="none" spc="0" normalizeH="0" baseline="0" noProof="0">
                <a:ln>
                  <a:noFill/>
                </a:ln>
                <a:solidFill>
                  <a:srgbClr val="0082F0"/>
                </a:solidFill>
                <a:effectLst/>
                <a:uLnTx/>
                <a:uFillTx/>
                <a:latin typeface="Ericsson Technical Icons" panose="00000500000000000000" pitchFamily="2" charset="0"/>
                <a:ea typeface="+mn-ea"/>
                <a:cs typeface="+mn-cs"/>
              </a:rPr>
              <a:t>s</a:t>
            </a:r>
          </a:p>
          <a:p>
            <a:pPr marL="0" marR="0" lvl="0" indent="0" algn="ctr" defTabSz="914400" rtl="0" eaLnBrk="1" fontAlgn="auto" latinLnBrk="0" hangingPunct="1">
              <a:lnSpc>
                <a:spcPct val="90000"/>
              </a:lnSpc>
              <a:spcBef>
                <a:spcPts val="0"/>
              </a:spcBef>
              <a:spcAft>
                <a:spcPts val="0"/>
              </a:spcAft>
              <a:buClr>
                <a:srgbClr val="181818"/>
              </a:buClr>
              <a:buSzTx/>
              <a:buFontTx/>
              <a:buNone/>
              <a:tabLst/>
              <a:defRPr/>
            </a:pPr>
            <a:endParaRPr kumimoji="0" lang="en-US" sz="1600" b="0" i="0" u="none" strike="noStrike" kern="1200" cap="none" spc="0" normalizeH="0" baseline="0" noProof="0">
              <a:ln>
                <a:noFill/>
              </a:ln>
              <a:solidFill>
                <a:srgbClr val="0082F0"/>
              </a:solidFill>
              <a:effectLst/>
              <a:uLnTx/>
              <a:uFillTx/>
              <a:latin typeface="Ericsson Hilda"/>
              <a:ea typeface="+mn-ea"/>
              <a:cs typeface="+mn-cs"/>
            </a:endParaRPr>
          </a:p>
          <a:p>
            <a:pPr marL="0" marR="0" lvl="0" indent="0" algn="ctr" defTabSz="914400" rtl="0" eaLnBrk="1" fontAlgn="auto" latinLnBrk="0" hangingPunct="1">
              <a:lnSpc>
                <a:spcPct val="90000"/>
              </a:lnSpc>
              <a:spcBef>
                <a:spcPts val="0"/>
              </a:spcBef>
              <a:spcAft>
                <a:spcPts val="0"/>
              </a:spcAft>
              <a:buClr>
                <a:srgbClr val="181818"/>
              </a:buClr>
              <a:buSzTx/>
              <a:buFontTx/>
              <a:buNone/>
              <a:tabLst/>
              <a:defRPr/>
            </a:pPr>
            <a:r>
              <a:rPr kumimoji="0" lang="en-US" sz="1600" b="0" i="0" u="none" strike="noStrike" kern="1200" cap="none" spc="0" normalizeH="0" baseline="0" noProof="0">
                <a:ln>
                  <a:noFill/>
                </a:ln>
                <a:solidFill>
                  <a:srgbClr val="0082F0"/>
                </a:solidFill>
                <a:effectLst/>
                <a:uLnTx/>
                <a:uFillTx/>
                <a:latin typeface="Ericsson Hilda"/>
                <a:ea typeface="+mn-ea"/>
                <a:cs typeface="+mn-cs"/>
              </a:rPr>
              <a:t>Serving</a:t>
            </a:r>
            <a:br>
              <a:rPr kumimoji="0" lang="en-US" sz="1600" b="0" i="0" u="none" strike="noStrike" kern="1200" cap="none" spc="0" normalizeH="0" baseline="0" noProof="0">
                <a:ln>
                  <a:noFill/>
                </a:ln>
                <a:solidFill>
                  <a:srgbClr val="0082F0"/>
                </a:solidFill>
                <a:effectLst/>
                <a:uLnTx/>
                <a:uFillTx/>
                <a:latin typeface="Ericsson Hilda"/>
                <a:ea typeface="+mn-ea"/>
                <a:cs typeface="+mn-cs"/>
              </a:rPr>
            </a:br>
            <a:r>
              <a:rPr kumimoji="0" lang="en-US" sz="1600" b="0" i="0" u="none" strike="noStrike" kern="1200" cap="none" spc="0" normalizeH="0" baseline="0" noProof="0">
                <a:ln>
                  <a:noFill/>
                </a:ln>
                <a:solidFill>
                  <a:srgbClr val="0082F0"/>
                </a:solidFill>
                <a:effectLst/>
                <a:uLnTx/>
                <a:uFillTx/>
                <a:latin typeface="Ericsson Hilda"/>
                <a:ea typeface="+mn-ea"/>
                <a:cs typeface="+mn-cs"/>
              </a:rPr>
              <a:t>AMF</a:t>
            </a:r>
            <a:br>
              <a:rPr kumimoji="0" lang="en-US" sz="1400" b="0" i="0" u="none" strike="noStrike" kern="1200" cap="none" spc="0" normalizeH="0" baseline="0" noProof="0">
                <a:ln>
                  <a:noFill/>
                </a:ln>
                <a:solidFill>
                  <a:srgbClr val="0082F0"/>
                </a:solidFill>
                <a:effectLst/>
                <a:uLnTx/>
                <a:uFillTx/>
                <a:latin typeface="Ericsson Hilda"/>
                <a:ea typeface="+mn-ea"/>
                <a:cs typeface="+mn-cs"/>
              </a:rPr>
            </a:br>
            <a:endParaRPr kumimoji="0" lang="en-US" sz="1400" b="0" i="0" u="none" strike="noStrike" kern="1200" cap="none" spc="0" normalizeH="0" baseline="0" noProof="0">
              <a:ln>
                <a:noFill/>
              </a:ln>
              <a:solidFill>
                <a:srgbClr val="0082F0"/>
              </a:solidFill>
              <a:effectLst/>
              <a:uLnTx/>
              <a:uFillTx/>
              <a:latin typeface="Ericsson Hilda"/>
              <a:ea typeface="+mn-ea"/>
              <a:cs typeface="+mn-cs"/>
            </a:endParaRPr>
          </a:p>
        </p:txBody>
      </p:sp>
      <p:sp>
        <p:nvSpPr>
          <p:cNvPr id="66" name="Title 65">
            <a:extLst>
              <a:ext uri="{FF2B5EF4-FFF2-40B4-BE49-F238E27FC236}">
                <a16:creationId xmlns:a16="http://schemas.microsoft.com/office/drawing/2014/main" id="{0EACBB2A-3AE0-4527-940D-1F94836C2863}"/>
              </a:ext>
            </a:extLst>
          </p:cNvPr>
          <p:cNvSpPr>
            <a:spLocks noGrp="1"/>
          </p:cNvSpPr>
          <p:nvPr>
            <p:ph type="title"/>
          </p:nvPr>
        </p:nvSpPr>
        <p:spPr>
          <a:xfrm>
            <a:off x="524935" y="239714"/>
            <a:ext cx="9992784" cy="1085371"/>
          </a:xfrm>
        </p:spPr>
        <p:txBody>
          <a:bodyPr>
            <a:normAutofit/>
          </a:bodyPr>
          <a:lstStyle/>
          <a:p>
            <a:r>
              <a:rPr lang="en-US"/>
              <a:t>AMF &amp; Slice Selection – with NSSF</a:t>
            </a:r>
            <a:br>
              <a:rPr lang="en-US"/>
            </a:br>
            <a:r>
              <a:rPr lang="en-US" sz="2400"/>
              <a:t>registration procedure interactions  - </a:t>
            </a:r>
            <a:r>
              <a:rPr lang="en-US" sz="2400">
                <a:solidFill>
                  <a:schemeClr val="tx2"/>
                </a:solidFill>
              </a:rPr>
              <a:t>non  roaming - redirect</a:t>
            </a:r>
            <a:endParaRPr lang="en-US">
              <a:solidFill>
                <a:schemeClr val="tx2"/>
              </a:solidFill>
            </a:endParaRPr>
          </a:p>
        </p:txBody>
      </p:sp>
      <p:grpSp>
        <p:nvGrpSpPr>
          <p:cNvPr id="49" name="Group 48">
            <a:extLst>
              <a:ext uri="{FF2B5EF4-FFF2-40B4-BE49-F238E27FC236}">
                <a16:creationId xmlns:a16="http://schemas.microsoft.com/office/drawing/2014/main" id="{6C2DA795-1229-4391-9E7C-24A4A8277196}"/>
              </a:ext>
            </a:extLst>
          </p:cNvPr>
          <p:cNvGrpSpPr/>
          <p:nvPr/>
        </p:nvGrpSpPr>
        <p:grpSpPr>
          <a:xfrm>
            <a:off x="314517" y="4984993"/>
            <a:ext cx="992350" cy="1351944"/>
            <a:chOff x="9538020" y="331410"/>
            <a:chExt cx="992350" cy="1351944"/>
          </a:xfrm>
        </p:grpSpPr>
        <p:sp>
          <p:nvSpPr>
            <p:cNvPr id="50" name="Freeform 4">
              <a:extLst>
                <a:ext uri="{FF2B5EF4-FFF2-40B4-BE49-F238E27FC236}">
                  <a16:creationId xmlns:a16="http://schemas.microsoft.com/office/drawing/2014/main" id="{1FA6F3E5-A3E3-42A1-BDC9-DCB7F017C48C}"/>
                </a:ext>
              </a:extLst>
            </p:cNvPr>
            <p:cNvSpPr>
              <a:spLocks noChangeAspect="1" noEditPoints="1"/>
            </p:cNvSpPr>
            <p:nvPr/>
          </p:nvSpPr>
          <p:spPr bwMode="auto">
            <a:xfrm>
              <a:off x="9780989" y="331410"/>
              <a:ext cx="506413" cy="693737"/>
            </a:xfrm>
            <a:custGeom>
              <a:avLst/>
              <a:gdLst>
                <a:gd name="T0" fmla="*/ 2147483647 w 241"/>
                <a:gd name="T1" fmla="*/ 2147483647 h 383"/>
                <a:gd name="T2" fmla="*/ 2147483647 w 241"/>
                <a:gd name="T3" fmla="*/ 2147483647 h 383"/>
                <a:gd name="T4" fmla="*/ 2147483647 w 241"/>
                <a:gd name="T5" fmla="*/ 2147483647 h 383"/>
                <a:gd name="T6" fmla="*/ 2147483647 w 241"/>
                <a:gd name="T7" fmla="*/ 2147483647 h 383"/>
                <a:gd name="T8" fmla="*/ 2147483647 w 241"/>
                <a:gd name="T9" fmla="*/ 2147483647 h 383"/>
                <a:gd name="T10" fmla="*/ 2147483647 w 241"/>
                <a:gd name="T11" fmla="*/ 2147483647 h 383"/>
                <a:gd name="T12" fmla="*/ 2147483647 w 241"/>
                <a:gd name="T13" fmla="*/ 2147483647 h 383"/>
                <a:gd name="T14" fmla="*/ 2147483647 w 241"/>
                <a:gd name="T15" fmla="*/ 2147483647 h 383"/>
                <a:gd name="T16" fmla="*/ 2147483647 w 241"/>
                <a:gd name="T17" fmla="*/ 0 h 383"/>
                <a:gd name="T18" fmla="*/ 2147483647 w 241"/>
                <a:gd name="T19" fmla="*/ 0 h 383"/>
                <a:gd name="T20" fmla="*/ 0 w 241"/>
                <a:gd name="T21" fmla="*/ 2147483647 h 383"/>
                <a:gd name="T22" fmla="*/ 0 w 241"/>
                <a:gd name="T23" fmla="*/ 2147483647 h 383"/>
                <a:gd name="T24" fmla="*/ 2147483647 w 241"/>
                <a:gd name="T25" fmla="*/ 2147483647 h 383"/>
                <a:gd name="T26" fmla="*/ 2147483647 w 241"/>
                <a:gd name="T27" fmla="*/ 2147483647 h 383"/>
                <a:gd name="T28" fmla="*/ 2147483647 w 241"/>
                <a:gd name="T29" fmla="*/ 2147483647 h 383"/>
                <a:gd name="T30" fmla="*/ 2147483647 w 241"/>
                <a:gd name="T31" fmla="*/ 2147483647 h 383"/>
                <a:gd name="T32" fmla="*/ 2147483647 w 241"/>
                <a:gd name="T33" fmla="*/ 2147483647 h 383"/>
                <a:gd name="T34" fmla="*/ 2147483647 w 241"/>
                <a:gd name="T35" fmla="*/ 2147483647 h 383"/>
                <a:gd name="T36" fmla="*/ 2147483647 w 241"/>
                <a:gd name="T37" fmla="*/ 2147483647 h 383"/>
                <a:gd name="T38" fmla="*/ 2147483647 w 241"/>
                <a:gd name="T39" fmla="*/ 2147483647 h 383"/>
                <a:gd name="T40" fmla="*/ 2147483647 w 241"/>
                <a:gd name="T41" fmla="*/ 2147483647 h 383"/>
                <a:gd name="T42" fmla="*/ 2147483647 w 241"/>
                <a:gd name="T43" fmla="*/ 2147483647 h 383"/>
                <a:gd name="T44" fmla="*/ 2147483647 w 241"/>
                <a:gd name="T45" fmla="*/ 2147483647 h 383"/>
                <a:gd name="T46" fmla="*/ 2147483647 w 241"/>
                <a:gd name="T47" fmla="*/ 2147483647 h 383"/>
                <a:gd name="T48" fmla="*/ 2147483647 w 241"/>
                <a:gd name="T49" fmla="*/ 2147483647 h 383"/>
                <a:gd name="T50" fmla="*/ 2147483647 w 241"/>
                <a:gd name="T51" fmla="*/ 2147483647 h 383"/>
                <a:gd name="T52" fmla="*/ 2147483647 w 241"/>
                <a:gd name="T53" fmla="*/ 2147483647 h 383"/>
                <a:gd name="T54" fmla="*/ 2147483647 w 241"/>
                <a:gd name="T55" fmla="*/ 2147483647 h 383"/>
                <a:gd name="T56" fmla="*/ 2147483647 w 241"/>
                <a:gd name="T57" fmla="*/ 2147483647 h 383"/>
                <a:gd name="T58" fmla="*/ 2147483647 w 241"/>
                <a:gd name="T59" fmla="*/ 2147483647 h 383"/>
                <a:gd name="T60" fmla="*/ 2147483647 w 241"/>
                <a:gd name="T61" fmla="*/ 2147483647 h 383"/>
                <a:gd name="T62" fmla="*/ 2147483647 w 241"/>
                <a:gd name="T63" fmla="*/ 2147483647 h 383"/>
                <a:gd name="T64" fmla="*/ 2147483647 w 241"/>
                <a:gd name="T65" fmla="*/ 2147483647 h 383"/>
                <a:gd name="T66" fmla="*/ 2147483647 w 241"/>
                <a:gd name="T67" fmla="*/ 2147483647 h 383"/>
                <a:gd name="T68" fmla="*/ 2147483647 w 241"/>
                <a:gd name="T69" fmla="*/ 2147483647 h 383"/>
                <a:gd name="T70" fmla="*/ 2147483647 w 241"/>
                <a:gd name="T71" fmla="*/ 2147483647 h 383"/>
                <a:gd name="T72" fmla="*/ 2147483647 w 241"/>
                <a:gd name="T73" fmla="*/ 2147483647 h 383"/>
                <a:gd name="T74" fmla="*/ 2147483647 w 241"/>
                <a:gd name="T75" fmla="*/ 2147483647 h 383"/>
                <a:gd name="T76" fmla="*/ 2147483647 w 241"/>
                <a:gd name="T77" fmla="*/ 2147483647 h 383"/>
                <a:gd name="T78" fmla="*/ 2147483647 w 241"/>
                <a:gd name="T79" fmla="*/ 2147483647 h 383"/>
                <a:gd name="T80" fmla="*/ 2147483647 w 241"/>
                <a:gd name="T81" fmla="*/ 2147483647 h 383"/>
                <a:gd name="T82" fmla="*/ 2147483647 w 241"/>
                <a:gd name="T83" fmla="*/ 2147483647 h 383"/>
                <a:gd name="T84" fmla="*/ 2147483647 w 241"/>
                <a:gd name="T85" fmla="*/ 2147483647 h 383"/>
                <a:gd name="T86" fmla="*/ 2147483647 w 241"/>
                <a:gd name="T87" fmla="*/ 2147483647 h 383"/>
                <a:gd name="T88" fmla="*/ 2147483647 w 241"/>
                <a:gd name="T89" fmla="*/ 2147483647 h 38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41" h="383">
                  <a:moveTo>
                    <a:pt x="117" y="356"/>
                  </a:moveTo>
                  <a:cubicBezTo>
                    <a:pt x="127" y="356"/>
                    <a:pt x="135" y="348"/>
                    <a:pt x="135" y="338"/>
                  </a:cubicBezTo>
                  <a:cubicBezTo>
                    <a:pt x="135" y="329"/>
                    <a:pt x="127" y="321"/>
                    <a:pt x="117" y="321"/>
                  </a:cubicBezTo>
                  <a:cubicBezTo>
                    <a:pt x="107" y="321"/>
                    <a:pt x="99" y="329"/>
                    <a:pt x="99" y="338"/>
                  </a:cubicBezTo>
                  <a:cubicBezTo>
                    <a:pt x="99" y="348"/>
                    <a:pt x="107" y="356"/>
                    <a:pt x="117" y="356"/>
                  </a:cubicBezTo>
                  <a:close/>
                  <a:moveTo>
                    <a:pt x="233" y="90"/>
                  </a:moveTo>
                  <a:cubicBezTo>
                    <a:pt x="237" y="90"/>
                    <a:pt x="241" y="87"/>
                    <a:pt x="241" y="82"/>
                  </a:cubicBezTo>
                  <a:cubicBezTo>
                    <a:pt x="241" y="19"/>
                    <a:pt x="241" y="19"/>
                    <a:pt x="241" y="19"/>
                  </a:cubicBezTo>
                  <a:cubicBezTo>
                    <a:pt x="241" y="8"/>
                    <a:pt x="232" y="0"/>
                    <a:pt x="221" y="0"/>
                  </a:cubicBezTo>
                  <a:cubicBezTo>
                    <a:pt x="19" y="0"/>
                    <a:pt x="19" y="0"/>
                    <a:pt x="19" y="0"/>
                  </a:cubicBezTo>
                  <a:cubicBezTo>
                    <a:pt x="8" y="0"/>
                    <a:pt x="0" y="8"/>
                    <a:pt x="0" y="19"/>
                  </a:cubicBezTo>
                  <a:cubicBezTo>
                    <a:pt x="0" y="364"/>
                    <a:pt x="0" y="364"/>
                    <a:pt x="0" y="364"/>
                  </a:cubicBezTo>
                  <a:cubicBezTo>
                    <a:pt x="0" y="375"/>
                    <a:pt x="8" y="383"/>
                    <a:pt x="19" y="383"/>
                  </a:cubicBezTo>
                  <a:cubicBezTo>
                    <a:pt x="221" y="383"/>
                    <a:pt x="221" y="383"/>
                    <a:pt x="221" y="383"/>
                  </a:cubicBezTo>
                  <a:cubicBezTo>
                    <a:pt x="232" y="383"/>
                    <a:pt x="241" y="375"/>
                    <a:pt x="241" y="364"/>
                  </a:cubicBezTo>
                  <a:cubicBezTo>
                    <a:pt x="241" y="114"/>
                    <a:pt x="241" y="114"/>
                    <a:pt x="241" y="114"/>
                  </a:cubicBezTo>
                  <a:cubicBezTo>
                    <a:pt x="241" y="110"/>
                    <a:pt x="237" y="106"/>
                    <a:pt x="233" y="106"/>
                  </a:cubicBezTo>
                  <a:cubicBezTo>
                    <a:pt x="228" y="106"/>
                    <a:pt x="225" y="110"/>
                    <a:pt x="225" y="114"/>
                  </a:cubicBezTo>
                  <a:cubicBezTo>
                    <a:pt x="225" y="295"/>
                    <a:pt x="225" y="295"/>
                    <a:pt x="225" y="295"/>
                  </a:cubicBezTo>
                  <a:cubicBezTo>
                    <a:pt x="16" y="295"/>
                    <a:pt x="16" y="295"/>
                    <a:pt x="16" y="295"/>
                  </a:cubicBezTo>
                  <a:cubicBezTo>
                    <a:pt x="16" y="69"/>
                    <a:pt x="16" y="69"/>
                    <a:pt x="16" y="69"/>
                  </a:cubicBezTo>
                  <a:cubicBezTo>
                    <a:pt x="225" y="69"/>
                    <a:pt x="225" y="69"/>
                    <a:pt x="225" y="69"/>
                  </a:cubicBezTo>
                  <a:cubicBezTo>
                    <a:pt x="225" y="82"/>
                    <a:pt x="225" y="82"/>
                    <a:pt x="225" y="82"/>
                  </a:cubicBezTo>
                  <a:cubicBezTo>
                    <a:pt x="225" y="87"/>
                    <a:pt x="228" y="90"/>
                    <a:pt x="233" y="90"/>
                  </a:cubicBezTo>
                  <a:close/>
                  <a:moveTo>
                    <a:pt x="225" y="311"/>
                  </a:moveTo>
                  <a:cubicBezTo>
                    <a:pt x="225" y="364"/>
                    <a:pt x="225" y="364"/>
                    <a:pt x="225" y="364"/>
                  </a:cubicBezTo>
                  <a:cubicBezTo>
                    <a:pt x="225" y="366"/>
                    <a:pt x="223" y="367"/>
                    <a:pt x="221" y="367"/>
                  </a:cubicBezTo>
                  <a:cubicBezTo>
                    <a:pt x="19" y="367"/>
                    <a:pt x="19" y="367"/>
                    <a:pt x="19" y="367"/>
                  </a:cubicBezTo>
                  <a:cubicBezTo>
                    <a:pt x="17" y="367"/>
                    <a:pt x="16" y="366"/>
                    <a:pt x="16" y="364"/>
                  </a:cubicBezTo>
                  <a:cubicBezTo>
                    <a:pt x="16" y="311"/>
                    <a:pt x="16" y="311"/>
                    <a:pt x="16" y="311"/>
                  </a:cubicBezTo>
                  <a:lnTo>
                    <a:pt x="225" y="311"/>
                  </a:lnTo>
                  <a:close/>
                  <a:moveTo>
                    <a:pt x="16" y="53"/>
                  </a:moveTo>
                  <a:cubicBezTo>
                    <a:pt x="16" y="19"/>
                    <a:pt x="16" y="19"/>
                    <a:pt x="16" y="19"/>
                  </a:cubicBezTo>
                  <a:cubicBezTo>
                    <a:pt x="16" y="17"/>
                    <a:pt x="17" y="16"/>
                    <a:pt x="19" y="16"/>
                  </a:cubicBezTo>
                  <a:cubicBezTo>
                    <a:pt x="221" y="16"/>
                    <a:pt x="221" y="16"/>
                    <a:pt x="221" y="16"/>
                  </a:cubicBezTo>
                  <a:cubicBezTo>
                    <a:pt x="223" y="16"/>
                    <a:pt x="225" y="17"/>
                    <a:pt x="225" y="19"/>
                  </a:cubicBezTo>
                  <a:cubicBezTo>
                    <a:pt x="225" y="53"/>
                    <a:pt x="225" y="53"/>
                    <a:pt x="225" y="53"/>
                  </a:cubicBezTo>
                  <a:lnTo>
                    <a:pt x="16" y="53"/>
                  </a:lnTo>
                  <a:close/>
                  <a:moveTo>
                    <a:pt x="135" y="26"/>
                  </a:moveTo>
                  <a:cubicBezTo>
                    <a:pt x="99" y="26"/>
                    <a:pt x="99" y="26"/>
                    <a:pt x="99" y="26"/>
                  </a:cubicBezTo>
                  <a:cubicBezTo>
                    <a:pt x="95" y="26"/>
                    <a:pt x="91" y="30"/>
                    <a:pt x="91" y="34"/>
                  </a:cubicBezTo>
                  <a:cubicBezTo>
                    <a:pt x="91" y="38"/>
                    <a:pt x="95" y="42"/>
                    <a:pt x="99" y="42"/>
                  </a:cubicBezTo>
                  <a:cubicBezTo>
                    <a:pt x="135" y="42"/>
                    <a:pt x="135" y="42"/>
                    <a:pt x="135" y="42"/>
                  </a:cubicBezTo>
                  <a:cubicBezTo>
                    <a:pt x="139" y="42"/>
                    <a:pt x="143" y="38"/>
                    <a:pt x="143" y="34"/>
                  </a:cubicBezTo>
                  <a:cubicBezTo>
                    <a:pt x="143" y="30"/>
                    <a:pt x="139" y="26"/>
                    <a:pt x="135" y="26"/>
                  </a:cubicBezTo>
                  <a:close/>
                </a:path>
              </a:pathLst>
            </a:custGeom>
            <a:solidFill>
              <a:srgbClr val="433D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58585A"/>
                </a:solidFill>
                <a:effectLst/>
                <a:uLnTx/>
                <a:uFillTx/>
                <a:latin typeface="Arial" charset="0"/>
                <a:ea typeface="+mn-ea"/>
                <a:cs typeface="+mn-cs"/>
              </a:endParaRPr>
            </a:p>
          </p:txBody>
        </p:sp>
        <p:sp>
          <p:nvSpPr>
            <p:cNvPr id="51" name="Text Box 144">
              <a:extLst>
                <a:ext uri="{FF2B5EF4-FFF2-40B4-BE49-F238E27FC236}">
                  <a16:creationId xmlns:a16="http://schemas.microsoft.com/office/drawing/2014/main" id="{F45418F4-99F4-48F5-8052-2805DCD1DA8E}"/>
                </a:ext>
              </a:extLst>
            </p:cNvPr>
            <p:cNvSpPr txBox="1">
              <a:spLocks noChangeAspect="1" noChangeArrowheads="1"/>
            </p:cNvSpPr>
            <p:nvPr/>
          </p:nvSpPr>
          <p:spPr bwMode="auto">
            <a:xfrm>
              <a:off x="9538020" y="996412"/>
              <a:ext cx="992350" cy="686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marL="0" marR="0" lvl="0" indent="0" algn="ctr" defTabSz="914400" rtl="0" eaLnBrk="1" fontAlgn="base" latinLnBrk="0" hangingPunct="1">
                <a:lnSpc>
                  <a:spcPct val="80000"/>
                </a:lnSpc>
                <a:spcBef>
                  <a:spcPct val="50000"/>
                </a:spcBef>
                <a:spcAft>
                  <a:spcPct val="0"/>
                </a:spcAft>
                <a:buClrTx/>
                <a:buSzTx/>
                <a:buFontTx/>
                <a:buNone/>
                <a:tabLst/>
                <a:defRPr/>
              </a:pPr>
              <a:endParaRPr kumimoji="0" lang="en-US" altLang="en-US" sz="1600" b="0" i="0" u="none" strike="noStrike" kern="1200" cap="none" spc="0" normalizeH="0" baseline="0" noProof="0">
                <a:ln>
                  <a:noFill/>
                </a:ln>
                <a:solidFill>
                  <a:srgbClr val="58585A"/>
                </a:solidFill>
                <a:effectLst/>
                <a:uLnTx/>
                <a:uFillTx/>
                <a:latin typeface="Arial" charset="0"/>
                <a:ea typeface="MS PGothic" charset="-128"/>
                <a:cs typeface="+mn-cs"/>
              </a:endParaRPr>
            </a:p>
          </p:txBody>
        </p:sp>
      </p:grpSp>
      <p:cxnSp>
        <p:nvCxnSpPr>
          <p:cNvPr id="62" name="Straight Arrow Connector 61">
            <a:extLst>
              <a:ext uri="{FF2B5EF4-FFF2-40B4-BE49-F238E27FC236}">
                <a16:creationId xmlns:a16="http://schemas.microsoft.com/office/drawing/2014/main" id="{AB2D154B-11DE-4C68-A682-0F9B82190DEA}"/>
              </a:ext>
            </a:extLst>
          </p:cNvPr>
          <p:cNvCxnSpPr>
            <a:cxnSpLocks/>
          </p:cNvCxnSpPr>
          <p:nvPr/>
        </p:nvCxnSpPr>
        <p:spPr bwMode="auto">
          <a:xfrm>
            <a:off x="4667470" y="3340752"/>
            <a:ext cx="610673" cy="543877"/>
          </a:xfrm>
          <a:prstGeom prst="straightConnector1">
            <a:avLst/>
          </a:prstGeom>
          <a:solidFill>
            <a:schemeClr val="accent1"/>
          </a:solidFill>
          <a:ln w="12700" cap="flat" cmpd="sng" algn="ctr">
            <a:solidFill>
              <a:schemeClr val="tx1"/>
            </a:solidFill>
            <a:prstDash val="dash"/>
            <a:round/>
            <a:headEnd type="triangle" w="med" len="med"/>
            <a:tailEnd type="triangle" w="med" len="med"/>
          </a:ln>
          <a:effectLst/>
        </p:spPr>
      </p:cxnSp>
      <p:cxnSp>
        <p:nvCxnSpPr>
          <p:cNvPr id="63" name="Straight Arrow Connector 62">
            <a:extLst>
              <a:ext uri="{FF2B5EF4-FFF2-40B4-BE49-F238E27FC236}">
                <a16:creationId xmlns:a16="http://schemas.microsoft.com/office/drawing/2014/main" id="{67DF1C5A-2D75-4CC5-A5A6-98695466EBF3}"/>
              </a:ext>
            </a:extLst>
          </p:cNvPr>
          <p:cNvCxnSpPr>
            <a:cxnSpLocks/>
          </p:cNvCxnSpPr>
          <p:nvPr/>
        </p:nvCxnSpPr>
        <p:spPr bwMode="auto">
          <a:xfrm flipH="1">
            <a:off x="6049675" y="3085060"/>
            <a:ext cx="1138751" cy="845495"/>
          </a:xfrm>
          <a:prstGeom prst="straightConnector1">
            <a:avLst/>
          </a:prstGeom>
          <a:solidFill>
            <a:schemeClr val="accent1"/>
          </a:solidFill>
          <a:ln w="12700" cap="flat" cmpd="sng" algn="ctr">
            <a:solidFill>
              <a:schemeClr val="tx1"/>
            </a:solidFill>
            <a:prstDash val="dash"/>
            <a:round/>
            <a:headEnd type="triangle" w="med" len="med"/>
            <a:tailEnd type="triangle" w="med" len="med"/>
          </a:ln>
          <a:effectLst/>
        </p:spPr>
      </p:cxnSp>
      <p:sp>
        <p:nvSpPr>
          <p:cNvPr id="71" name="Freeform: Shape 70">
            <a:extLst>
              <a:ext uri="{FF2B5EF4-FFF2-40B4-BE49-F238E27FC236}">
                <a16:creationId xmlns:a16="http://schemas.microsoft.com/office/drawing/2014/main" id="{6B74C197-38D5-4F41-9A29-6D220C563E9A}"/>
              </a:ext>
            </a:extLst>
          </p:cNvPr>
          <p:cNvSpPr/>
          <p:nvPr/>
        </p:nvSpPr>
        <p:spPr bwMode="auto">
          <a:xfrm>
            <a:off x="2897335" y="4446696"/>
            <a:ext cx="2422697" cy="494103"/>
          </a:xfrm>
          <a:custGeom>
            <a:avLst/>
            <a:gdLst>
              <a:gd name="connsiteX0" fmla="*/ 0 w 3918857"/>
              <a:gd name="connsiteY0" fmla="*/ 667657 h 731902"/>
              <a:gd name="connsiteX1" fmla="*/ 2177143 w 3918857"/>
              <a:gd name="connsiteY1" fmla="*/ 667657 h 731902"/>
              <a:gd name="connsiteX2" fmla="*/ 3918857 w 3918857"/>
              <a:gd name="connsiteY2" fmla="*/ 0 h 731902"/>
              <a:gd name="connsiteX0" fmla="*/ 0 w 3918857"/>
              <a:gd name="connsiteY0" fmla="*/ 667657 h 667656"/>
              <a:gd name="connsiteX1" fmla="*/ 3918857 w 3918857"/>
              <a:gd name="connsiteY1" fmla="*/ 0 h 667656"/>
              <a:gd name="connsiteX0" fmla="*/ 0 w 4062369"/>
              <a:gd name="connsiteY0" fmla="*/ 400382 h 400382"/>
              <a:gd name="connsiteX1" fmla="*/ 4062369 w 4062369"/>
              <a:gd name="connsiteY1" fmla="*/ 0 h 400382"/>
              <a:gd name="connsiteX0" fmla="*/ 0 w 4277637"/>
              <a:gd name="connsiteY0" fmla="*/ 749898 h 749898"/>
              <a:gd name="connsiteX1" fmla="*/ 4277637 w 4277637"/>
              <a:gd name="connsiteY1" fmla="*/ 0 h 749898"/>
            </a:gdLst>
            <a:ahLst/>
            <a:cxnLst>
              <a:cxn ang="0">
                <a:pos x="connsiteX0" y="connsiteY0"/>
              </a:cxn>
              <a:cxn ang="0">
                <a:pos x="connsiteX1" y="connsiteY1"/>
              </a:cxn>
            </a:cxnLst>
            <a:rect l="l" t="t" r="r" b="b"/>
            <a:pathLst>
              <a:path w="4277637" h="749898">
                <a:moveTo>
                  <a:pt x="0" y="749898"/>
                </a:moveTo>
                <a:lnTo>
                  <a:pt x="4277637" y="0"/>
                </a:lnTo>
              </a:path>
            </a:pathLst>
          </a:custGeom>
          <a:noFill/>
          <a:ln w="12700" cap="flat" cmpd="sng" algn="ctr">
            <a:solidFill>
              <a:schemeClr val="tx1"/>
            </a:solidFill>
            <a:prstDash val="solid"/>
            <a:round/>
            <a:headEnd type="none" w="med" len="med"/>
            <a:tailEnd type="triangl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58585A"/>
              </a:solidFill>
              <a:effectLst/>
              <a:uLnTx/>
              <a:uFillTx/>
              <a:latin typeface="Arial" charset="0"/>
              <a:ea typeface="+mn-ea"/>
              <a:cs typeface="+mn-cs"/>
            </a:endParaRPr>
          </a:p>
        </p:txBody>
      </p:sp>
      <p:cxnSp>
        <p:nvCxnSpPr>
          <p:cNvPr id="76" name="Straight Arrow Connector 75">
            <a:extLst>
              <a:ext uri="{FF2B5EF4-FFF2-40B4-BE49-F238E27FC236}">
                <a16:creationId xmlns:a16="http://schemas.microsoft.com/office/drawing/2014/main" id="{2B8045EE-FFC1-41E5-A43E-F28134B9D2DB}"/>
              </a:ext>
            </a:extLst>
          </p:cNvPr>
          <p:cNvCxnSpPr>
            <a:cxnSpLocks/>
          </p:cNvCxnSpPr>
          <p:nvPr/>
        </p:nvCxnSpPr>
        <p:spPr bwMode="auto">
          <a:xfrm flipH="1">
            <a:off x="1022593" y="5583867"/>
            <a:ext cx="6731721" cy="38668"/>
          </a:xfrm>
          <a:prstGeom prst="straightConnector1">
            <a:avLst/>
          </a:prstGeom>
          <a:noFill/>
          <a:ln w="12700" cap="flat" cmpd="sng" algn="ctr">
            <a:solidFill>
              <a:schemeClr val="tx1"/>
            </a:solidFill>
            <a:prstDash val="solid"/>
            <a:round/>
            <a:headEnd type="none" w="med" len="med"/>
            <a:tailEnd type="triangle" w="med" len="med"/>
          </a:ln>
          <a:effectLst/>
        </p:spPr>
      </p:cxnSp>
      <p:sp>
        <p:nvSpPr>
          <p:cNvPr id="81" name="Rectangular Callout 104">
            <a:extLst>
              <a:ext uri="{FF2B5EF4-FFF2-40B4-BE49-F238E27FC236}">
                <a16:creationId xmlns:a16="http://schemas.microsoft.com/office/drawing/2014/main" id="{EDAAEBDE-B7D3-4A20-B7FE-A39386C4F08B}"/>
              </a:ext>
            </a:extLst>
          </p:cNvPr>
          <p:cNvSpPr/>
          <p:nvPr/>
        </p:nvSpPr>
        <p:spPr bwMode="auto">
          <a:xfrm>
            <a:off x="1863711" y="3290057"/>
            <a:ext cx="2181906" cy="646331"/>
          </a:xfrm>
          <a:prstGeom prst="wedgeRectCallout">
            <a:avLst>
              <a:gd name="adj1" fmla="val 77192"/>
              <a:gd name="adj2" fmla="val 94503"/>
            </a:avLst>
          </a:prstGeom>
          <a:noFill/>
          <a:ln w="19050" cap="flat" cmpd="sng" algn="ctr">
            <a:solidFill>
              <a:srgbClr val="E32119"/>
            </a:solidFill>
            <a:prstDash val="solid"/>
            <a:round/>
            <a:headEnd type="none" w="med" len="med"/>
            <a:tailEnd type="none" w="med" len="med"/>
          </a:ln>
          <a:effectLst/>
        </p:spPr>
        <p:txBody>
          <a:bodyPr vert="horz" wrap="square" lIns="72000" tIns="45720" rIns="72000" bIns="45720" numCol="1" rtlCol="0" anchor="t" anchorCtr="0" compatLnSpc="1">
            <a:prstTxWarp prst="textNoShape">
              <a:avLst/>
            </a:prstTxWarp>
            <a:spAutoFit/>
          </a:body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sz="1200" b="1" i="0" u="none" strike="noStrike" kern="1200" cap="none" spc="0" normalizeH="0" baseline="0" noProof="0">
                <a:ln>
                  <a:noFill/>
                </a:ln>
                <a:effectLst/>
                <a:uLnTx/>
                <a:uFillTx/>
                <a:latin typeface="Arial" charset="0"/>
                <a:ea typeface="+mn-ea"/>
                <a:cs typeface="+mn-cs"/>
              </a:rPr>
              <a:t>AMF Receives a Registration Request:</a:t>
            </a:r>
          </a:p>
          <a:p>
            <a:pPr marL="171450" marR="0" lvl="0" indent="-17145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rial" charset="0"/>
                <a:ea typeface="+mn-ea"/>
                <a:cs typeface="+mn-cs"/>
              </a:rPr>
              <a:t>Requested NSSAI</a:t>
            </a:r>
          </a:p>
        </p:txBody>
      </p:sp>
      <p:sp>
        <p:nvSpPr>
          <p:cNvPr id="82" name="Rectangular Callout 104">
            <a:extLst>
              <a:ext uri="{FF2B5EF4-FFF2-40B4-BE49-F238E27FC236}">
                <a16:creationId xmlns:a16="http://schemas.microsoft.com/office/drawing/2014/main" id="{CFBF0D61-4D59-49CE-B912-F58101190331}"/>
              </a:ext>
            </a:extLst>
          </p:cNvPr>
          <p:cNvSpPr/>
          <p:nvPr/>
        </p:nvSpPr>
        <p:spPr bwMode="auto">
          <a:xfrm>
            <a:off x="4388454" y="1118690"/>
            <a:ext cx="2174192" cy="646331"/>
          </a:xfrm>
          <a:prstGeom prst="wedgeRectCallout">
            <a:avLst>
              <a:gd name="adj1" fmla="val -18115"/>
              <a:gd name="adj2" fmla="val 217976"/>
            </a:avLst>
          </a:prstGeom>
          <a:solidFill>
            <a:schemeClr val="bg1"/>
          </a:solidFill>
          <a:ln w="19050" cap="flat" cmpd="sng" algn="ctr">
            <a:solidFill>
              <a:srgbClr val="E32119"/>
            </a:solidFill>
            <a:prstDash val="solid"/>
            <a:round/>
            <a:headEnd type="none" w="med" len="med"/>
            <a:tailEnd type="none" w="med" len="med"/>
          </a:ln>
          <a:effectLst/>
        </p:spPr>
        <p:txBody>
          <a:bodyPr vert="horz" wrap="square" lIns="72000" tIns="45720" rIns="72000" bIns="45720" numCol="1" rtlCol="0" anchor="t" anchorCtr="0" compatLnSpc="1">
            <a:prstTxWarp prst="textNoShape">
              <a:avLst/>
            </a:prstTxWarp>
            <a:spAutoFit/>
          </a:body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sz="1200" b="1" i="0" u="none" strike="noStrike" kern="1200" cap="none" spc="0" normalizeH="0" baseline="0" noProof="0">
                <a:ln>
                  <a:noFill/>
                </a:ln>
                <a:effectLst/>
                <a:uLnTx/>
                <a:uFillTx/>
              </a:rPr>
              <a:t>AMF receives</a:t>
            </a:r>
            <a:r>
              <a:rPr kumimoji="0" lang="en-US" sz="1200" b="1" i="0" u="none" strike="noStrike" kern="1200" cap="none" spc="0" normalizeH="0" noProof="0">
                <a:ln>
                  <a:noFill/>
                </a:ln>
                <a:effectLst/>
                <a:uLnTx/>
                <a:uFillTx/>
              </a:rPr>
              <a:t> from UDM</a:t>
            </a:r>
          </a:p>
          <a:p>
            <a:pPr marL="285750" lvl="0" indent="-285750" fontAlgn="base">
              <a:spcBef>
                <a:spcPts val="0"/>
              </a:spcBef>
              <a:spcAft>
                <a:spcPct val="0"/>
              </a:spcAft>
              <a:buFont typeface="Arial" panose="020B0604020202020204" pitchFamily="34" charset="0"/>
              <a:buChar char="•"/>
              <a:defRPr/>
            </a:pPr>
            <a:r>
              <a:rPr lang="en-US" sz="1200"/>
              <a:t>Subscribed S-NSSAIs   </a:t>
            </a:r>
          </a:p>
          <a:p>
            <a:pPr marL="285750" lvl="0" indent="-285750" fontAlgn="base">
              <a:spcBef>
                <a:spcPts val="0"/>
              </a:spcBef>
              <a:spcAft>
                <a:spcPct val="0"/>
              </a:spcAft>
              <a:buFont typeface="Arial" panose="020B0604020202020204" pitchFamily="34" charset="0"/>
              <a:buChar char="•"/>
              <a:defRPr/>
            </a:pPr>
            <a:r>
              <a:rPr lang="en-US" sz="1200">
                <a:latin typeface="Arial" panose="020B0604020202020204" pitchFamily="34" charset="0"/>
                <a:cs typeface="Arial" panose="020B0604020202020204" pitchFamily="34" charset="0"/>
              </a:rPr>
              <a:t>UE Usage type (O)</a:t>
            </a:r>
            <a:endParaRPr lang="en-US" sz="1200"/>
          </a:p>
        </p:txBody>
      </p:sp>
      <p:sp>
        <p:nvSpPr>
          <p:cNvPr id="83" name="Rectangular Callout 104">
            <a:extLst>
              <a:ext uri="{FF2B5EF4-FFF2-40B4-BE49-F238E27FC236}">
                <a16:creationId xmlns:a16="http://schemas.microsoft.com/office/drawing/2014/main" id="{CB78F641-FD90-4CF0-B352-CCE9B8D0E9DD}"/>
              </a:ext>
            </a:extLst>
          </p:cNvPr>
          <p:cNvSpPr/>
          <p:nvPr/>
        </p:nvSpPr>
        <p:spPr bwMode="auto">
          <a:xfrm>
            <a:off x="8293721" y="403992"/>
            <a:ext cx="3188921" cy="1384995"/>
          </a:xfrm>
          <a:prstGeom prst="wedgeRectCallout">
            <a:avLst>
              <a:gd name="adj1" fmla="val -101424"/>
              <a:gd name="adj2" fmla="val 176931"/>
            </a:avLst>
          </a:prstGeom>
          <a:noFill/>
          <a:ln w="19050" cap="flat" cmpd="sng" algn="ctr">
            <a:solidFill>
              <a:srgbClr val="E32119"/>
            </a:solidFill>
            <a:prstDash val="solid"/>
            <a:round/>
            <a:headEnd type="none" w="med" len="med"/>
            <a:tailEnd type="none" w="med" len="med"/>
          </a:ln>
          <a:effectLst/>
        </p:spPr>
        <p:txBody>
          <a:bodyPr vert="horz" wrap="square" lIns="72000" tIns="45720" rIns="72000" bIns="45720" numCol="1" rtlCol="0" anchor="t" anchorCtr="0" compatLnSpc="1">
            <a:prstTxWarp prst="textNoShape">
              <a:avLst/>
            </a:prstTxWarp>
            <a:spAutoFit/>
          </a:body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sz="1200" b="1" i="0" u="none" strike="noStrike" kern="1200" cap="none" spc="0" normalizeH="0" baseline="0" noProof="0">
                <a:ln>
                  <a:noFill/>
                </a:ln>
                <a:effectLst/>
                <a:uLnTx/>
                <a:uFillTx/>
                <a:latin typeface="Arial" charset="0"/>
              </a:rPr>
              <a:t>AMF may interact</a:t>
            </a:r>
            <a:r>
              <a:rPr kumimoji="0" lang="en-US" sz="1200" b="1" i="0" u="none" strike="noStrike" kern="1200" cap="none" spc="0" normalizeH="0" noProof="0">
                <a:ln>
                  <a:noFill/>
                </a:ln>
                <a:effectLst/>
                <a:uLnTx/>
                <a:uFillTx/>
                <a:latin typeface="Arial" charset="0"/>
              </a:rPr>
              <a:t> with NSSF to determine</a:t>
            </a:r>
            <a:r>
              <a:rPr kumimoji="0" lang="en-US" sz="1200" b="1" i="0" u="none" strike="noStrike" kern="1200" cap="none" spc="0" normalizeH="0" baseline="0" noProof="0">
                <a:ln>
                  <a:noFill/>
                </a:ln>
                <a:effectLst/>
                <a:uLnTx/>
                <a:uFillTx/>
                <a:latin typeface="Arial" charset="0"/>
              </a:rPr>
              <a:t>:</a:t>
            </a:r>
          </a:p>
          <a:p>
            <a:pPr marL="171450" marR="0" lvl="0" indent="-17145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rial" charset="0"/>
              </a:rPr>
              <a:t>Allowed NSSAI</a:t>
            </a:r>
            <a:endParaRPr kumimoji="0" lang="en-US" sz="1200" b="0" i="0" u="none" strike="noStrike" kern="1200" cap="none" spc="0" normalizeH="0" baseline="0" noProof="0">
              <a:ln>
                <a:noFill/>
              </a:ln>
              <a:solidFill>
                <a:schemeClr val="accent1"/>
              </a:solidFill>
              <a:effectLst/>
              <a:uLnTx/>
              <a:uFillTx/>
              <a:latin typeface="Arial" charset="0"/>
            </a:endParaRPr>
          </a:p>
          <a:p>
            <a:pPr marL="171450" lvl="0" indent="-171450" fontAlgn="base">
              <a:spcBef>
                <a:spcPts val="0"/>
              </a:spcBef>
              <a:spcAft>
                <a:spcPct val="0"/>
              </a:spcAft>
              <a:buFont typeface="Arial" panose="020B0604020202020204" pitchFamily="34" charset="0"/>
              <a:buChar char="•"/>
              <a:defRPr/>
            </a:pPr>
            <a:r>
              <a:rPr lang="en-US" sz="1200">
                <a:latin typeface="Arial" charset="0"/>
              </a:rPr>
              <a:t>rejected S-NSSAI (O)</a:t>
            </a:r>
            <a:endParaRPr kumimoji="0" lang="en-US" sz="1200" b="0" i="0" u="none" strike="noStrike" kern="1200" cap="none" spc="0" normalizeH="0" baseline="0" noProof="0">
              <a:ln>
                <a:noFill/>
              </a:ln>
              <a:effectLst/>
              <a:uLnTx/>
              <a:uFillTx/>
              <a:latin typeface="Arial" charset="0"/>
            </a:endParaRPr>
          </a:p>
          <a:p>
            <a:pPr marL="171450" marR="0" lvl="0" indent="-17145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rial" charset="0"/>
              </a:rPr>
              <a:t>Target AMF Set or, based on configuration, the list of candidate AMF(s).</a:t>
            </a:r>
          </a:p>
          <a:p>
            <a:pPr marL="171450" indent="-171450" fontAlgn="base">
              <a:spcBef>
                <a:spcPts val="0"/>
              </a:spcBef>
              <a:spcAft>
                <a:spcPct val="0"/>
              </a:spcAft>
              <a:buFont typeface="Arial" panose="020B0604020202020204" pitchFamily="34" charset="0"/>
              <a:buChar char="•"/>
              <a:defRPr/>
            </a:pPr>
            <a:r>
              <a:rPr lang="en-US" sz="1200">
                <a:latin typeface="Arial" charset="0"/>
              </a:rPr>
              <a:t>NSI IDs for the UE (O)</a:t>
            </a:r>
            <a:endParaRPr lang="en-US" sz="1400">
              <a:latin typeface="Arial" charset="0"/>
            </a:endParaRPr>
          </a:p>
        </p:txBody>
      </p:sp>
      <p:sp>
        <p:nvSpPr>
          <p:cNvPr id="84" name="Rectangular Callout 104">
            <a:extLst>
              <a:ext uri="{FF2B5EF4-FFF2-40B4-BE49-F238E27FC236}">
                <a16:creationId xmlns:a16="http://schemas.microsoft.com/office/drawing/2014/main" id="{95BDEF4D-885F-4CFC-8C37-70AA486FB33A}"/>
              </a:ext>
            </a:extLst>
          </p:cNvPr>
          <p:cNvSpPr/>
          <p:nvPr/>
        </p:nvSpPr>
        <p:spPr bwMode="auto">
          <a:xfrm>
            <a:off x="8737425" y="2863611"/>
            <a:ext cx="2626941" cy="1107996"/>
          </a:xfrm>
          <a:prstGeom prst="wedgeRectCallout">
            <a:avLst>
              <a:gd name="adj1" fmla="val -188941"/>
              <a:gd name="adj2" fmla="val 77197"/>
            </a:avLst>
          </a:prstGeom>
          <a:noFill/>
          <a:ln w="19050" cap="flat" cmpd="sng" algn="ctr">
            <a:solidFill>
              <a:srgbClr val="E32119"/>
            </a:solidFill>
            <a:prstDash val="solid"/>
            <a:round/>
            <a:headEnd type="none" w="med" len="med"/>
            <a:tailEnd type="none" w="med" len="med"/>
          </a:ln>
          <a:effectLst/>
        </p:spPr>
        <p:txBody>
          <a:bodyPr vert="horz" wrap="square" lIns="72000" tIns="45720" rIns="72000" bIns="45720" numCol="1" rtlCol="0" anchor="t" anchorCtr="0" compatLnSpc="1">
            <a:prstTxWarp prst="textNoShape">
              <a:avLst/>
            </a:prstTxWarp>
            <a:spAutoFit/>
          </a:body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sz="1200" b="1" i="0" u="none" strike="noStrike" kern="1200" cap="none" spc="0" normalizeH="0" baseline="0" noProof="0">
                <a:ln>
                  <a:noFill/>
                </a:ln>
                <a:solidFill>
                  <a:srgbClr val="00285F"/>
                </a:solidFill>
                <a:effectLst/>
                <a:uLnTx/>
                <a:uFillTx/>
                <a:latin typeface="Arial" charset="0"/>
              </a:rPr>
              <a:t>AMF </a:t>
            </a:r>
            <a:r>
              <a:rPr kumimoji="0" lang="en-US" sz="1200" b="1" i="0" u="none" strike="noStrike" kern="1200" cap="none" spc="0" normalizeH="0" baseline="0" noProof="0">
                <a:ln>
                  <a:noFill/>
                </a:ln>
                <a:effectLst/>
                <a:uLnTx/>
                <a:uFillTx/>
                <a:latin typeface="Arial" charset="0"/>
              </a:rPr>
              <a:t>redirects</a:t>
            </a:r>
            <a:r>
              <a:rPr kumimoji="0" lang="en-US" sz="1200" b="1" i="0" u="none" strike="noStrike" kern="1200" cap="none" spc="0" normalizeH="0" baseline="0" noProof="0">
                <a:ln>
                  <a:noFill/>
                </a:ln>
                <a:solidFill>
                  <a:srgbClr val="00285F"/>
                </a:solidFill>
                <a:effectLst/>
                <a:uLnTx/>
                <a:uFillTx/>
                <a:latin typeface="Arial" charset="0"/>
              </a:rPr>
              <a:t> the NAS message:</a:t>
            </a:r>
          </a:p>
          <a:p>
            <a:pPr marL="171450" marR="0" lvl="0" indent="-17145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285F"/>
                </a:solidFill>
                <a:effectLst/>
                <a:uLnTx/>
                <a:uFillTx/>
                <a:latin typeface="Arial" charset="0"/>
              </a:rPr>
              <a:t>Registration Request</a:t>
            </a:r>
          </a:p>
          <a:p>
            <a:pPr marL="171450" lvl="0" indent="-171450" fontAlgn="base">
              <a:spcAft>
                <a:spcPct val="0"/>
              </a:spcAft>
              <a:buFont typeface="Arial" panose="020B0604020202020204" pitchFamily="34" charset="0"/>
              <a:buChar char="•"/>
              <a:defRPr/>
            </a:pPr>
            <a:r>
              <a:rPr lang="en-US" sz="1200">
                <a:solidFill>
                  <a:srgbClr val="00285F"/>
                </a:solidFill>
                <a:latin typeface="Arial" charset="0"/>
              </a:rPr>
              <a:t>Target AMF (not to AMF set)</a:t>
            </a:r>
            <a:endParaRPr lang="en-US" sz="1200">
              <a:solidFill>
                <a:srgbClr val="00285F"/>
              </a:solidFill>
              <a:highlight>
                <a:srgbClr val="FFFF00"/>
              </a:highlight>
              <a:latin typeface="Arial" charset="0"/>
            </a:endParaRPr>
          </a:p>
          <a:p>
            <a:pPr marL="171450" marR="0" lvl="0" indent="-17145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285F"/>
                </a:solidFill>
                <a:effectLst/>
                <a:uLnTx/>
                <a:uFillTx/>
                <a:latin typeface="Arial" charset="0"/>
              </a:rPr>
              <a:t>Slicing information for UE Context (from NSSF)</a:t>
            </a:r>
          </a:p>
        </p:txBody>
      </p:sp>
      <p:sp>
        <p:nvSpPr>
          <p:cNvPr id="88" name="Oval 87">
            <a:extLst>
              <a:ext uri="{FF2B5EF4-FFF2-40B4-BE49-F238E27FC236}">
                <a16:creationId xmlns:a16="http://schemas.microsoft.com/office/drawing/2014/main" id="{B3761750-3E2D-4D1E-8A86-956F27E50790}"/>
              </a:ext>
            </a:extLst>
          </p:cNvPr>
          <p:cNvSpPr/>
          <p:nvPr/>
        </p:nvSpPr>
        <p:spPr bwMode="auto">
          <a:xfrm rot="1263626">
            <a:off x="4753853" y="3815183"/>
            <a:ext cx="4148987" cy="1850388"/>
          </a:xfrm>
          <a:prstGeom prst="ellipse">
            <a:avLst/>
          </a:prstGeom>
          <a:noFill/>
          <a:ln w="12700" cap="flat" cmpd="sng" algn="ctr">
            <a:solidFill>
              <a:schemeClr val="tx1"/>
            </a:solidFill>
            <a:prstDash val="sysDot"/>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58585A"/>
              </a:solidFill>
              <a:effectLst/>
              <a:uLnTx/>
              <a:uFillTx/>
              <a:latin typeface="Arial" charset="0"/>
              <a:ea typeface="+mn-ea"/>
              <a:cs typeface="+mn-cs"/>
            </a:endParaRPr>
          </a:p>
        </p:txBody>
      </p:sp>
      <p:sp>
        <p:nvSpPr>
          <p:cNvPr id="91" name="TextBox 90">
            <a:extLst>
              <a:ext uri="{FF2B5EF4-FFF2-40B4-BE49-F238E27FC236}">
                <a16:creationId xmlns:a16="http://schemas.microsoft.com/office/drawing/2014/main" id="{8B5D0688-F850-4D64-A2EF-5B4A60EC7CDB}"/>
              </a:ext>
            </a:extLst>
          </p:cNvPr>
          <p:cNvSpPr txBox="1"/>
          <p:nvPr/>
        </p:nvSpPr>
        <p:spPr>
          <a:xfrm>
            <a:off x="6996462" y="5898602"/>
            <a:ext cx="1567738" cy="64633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58585A"/>
                </a:solidFill>
                <a:effectLst/>
                <a:uLnTx/>
                <a:uFillTx/>
                <a:latin typeface="Arial" charset="0"/>
                <a:ea typeface="+mn-ea"/>
                <a:cs typeface="+mn-cs"/>
              </a:rPr>
              <a:t>Holds the UE Context (including slicing information)</a:t>
            </a:r>
          </a:p>
        </p:txBody>
      </p:sp>
      <p:sp>
        <p:nvSpPr>
          <p:cNvPr id="92" name="Oval 91">
            <a:extLst>
              <a:ext uri="{FF2B5EF4-FFF2-40B4-BE49-F238E27FC236}">
                <a16:creationId xmlns:a16="http://schemas.microsoft.com/office/drawing/2014/main" id="{2CFBA9A4-CE20-4B8B-8566-8E2FA3B09FF3}"/>
              </a:ext>
            </a:extLst>
          </p:cNvPr>
          <p:cNvSpPr/>
          <p:nvPr/>
        </p:nvSpPr>
        <p:spPr bwMode="auto">
          <a:xfrm>
            <a:off x="4671398" y="4115675"/>
            <a:ext cx="367995" cy="391886"/>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2000" b="0" i="0" u="none" strike="noStrike" kern="1200" cap="none" spc="0" normalizeH="0" baseline="0" noProof="0">
                <a:ln>
                  <a:noFill/>
                </a:ln>
                <a:solidFill>
                  <a:srgbClr val="00285E"/>
                </a:solidFill>
                <a:effectLst/>
                <a:uLnTx/>
                <a:uFillTx/>
                <a:latin typeface="Arial" charset="0"/>
                <a:ea typeface="+mn-ea"/>
                <a:cs typeface="+mn-cs"/>
              </a:rPr>
              <a:t>2</a:t>
            </a:r>
          </a:p>
        </p:txBody>
      </p:sp>
      <p:sp>
        <p:nvSpPr>
          <p:cNvPr id="93" name="Oval 92">
            <a:extLst>
              <a:ext uri="{FF2B5EF4-FFF2-40B4-BE49-F238E27FC236}">
                <a16:creationId xmlns:a16="http://schemas.microsoft.com/office/drawing/2014/main" id="{E7A662BD-C2CF-421F-986D-90CC844555A3}"/>
              </a:ext>
            </a:extLst>
          </p:cNvPr>
          <p:cNvSpPr/>
          <p:nvPr/>
        </p:nvSpPr>
        <p:spPr bwMode="auto">
          <a:xfrm>
            <a:off x="4870758" y="3412962"/>
            <a:ext cx="367995" cy="391886"/>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2000" b="0" i="0" u="none" strike="noStrike" kern="1200" cap="none" spc="0" normalizeH="0" baseline="0" noProof="0">
                <a:ln>
                  <a:noFill/>
                </a:ln>
                <a:solidFill>
                  <a:srgbClr val="00285E"/>
                </a:solidFill>
                <a:effectLst/>
                <a:uLnTx/>
                <a:uFillTx/>
                <a:latin typeface="Arial" charset="0"/>
                <a:ea typeface="+mn-ea"/>
                <a:cs typeface="+mn-cs"/>
              </a:rPr>
              <a:t>3</a:t>
            </a:r>
          </a:p>
        </p:txBody>
      </p:sp>
      <p:sp>
        <p:nvSpPr>
          <p:cNvPr id="95" name="Oval 94">
            <a:extLst>
              <a:ext uri="{FF2B5EF4-FFF2-40B4-BE49-F238E27FC236}">
                <a16:creationId xmlns:a16="http://schemas.microsoft.com/office/drawing/2014/main" id="{01D23C6F-59D6-4A38-8BD6-A7BB0D9B93BE}"/>
              </a:ext>
            </a:extLst>
          </p:cNvPr>
          <p:cNvSpPr/>
          <p:nvPr/>
        </p:nvSpPr>
        <p:spPr bwMode="auto">
          <a:xfrm>
            <a:off x="4686760" y="4613868"/>
            <a:ext cx="367995" cy="391886"/>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2000" b="0" i="0" u="none" strike="noStrike" kern="1200" cap="none" spc="0" normalizeH="0" baseline="0" noProof="0">
                <a:ln>
                  <a:noFill/>
                </a:ln>
                <a:solidFill>
                  <a:srgbClr val="00285E"/>
                </a:solidFill>
                <a:effectLst/>
                <a:uLnTx/>
                <a:uFillTx/>
                <a:latin typeface="Arial" charset="0"/>
                <a:ea typeface="+mn-ea"/>
                <a:cs typeface="+mn-cs"/>
              </a:rPr>
              <a:t>5</a:t>
            </a:r>
          </a:p>
        </p:txBody>
      </p:sp>
      <p:sp>
        <p:nvSpPr>
          <p:cNvPr id="96" name="Oval 95">
            <a:extLst>
              <a:ext uri="{FF2B5EF4-FFF2-40B4-BE49-F238E27FC236}">
                <a16:creationId xmlns:a16="http://schemas.microsoft.com/office/drawing/2014/main" id="{7ED7B94A-9414-4BD2-9DDC-05B7AB67526A}"/>
              </a:ext>
            </a:extLst>
          </p:cNvPr>
          <p:cNvSpPr/>
          <p:nvPr/>
        </p:nvSpPr>
        <p:spPr bwMode="auto">
          <a:xfrm>
            <a:off x="7412336" y="5480568"/>
            <a:ext cx="367995" cy="391886"/>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lang="en-US" sz="2000">
                <a:solidFill>
                  <a:srgbClr val="00285E"/>
                </a:solidFill>
                <a:latin typeface="Arial" charset="0"/>
              </a:rPr>
              <a:t>7</a:t>
            </a:r>
            <a:endParaRPr kumimoji="0" lang="en-US" sz="2000" b="0" i="0" u="none" strike="noStrike" kern="1200" cap="none" spc="0" normalizeH="0" baseline="0" noProof="0">
              <a:ln>
                <a:noFill/>
              </a:ln>
              <a:solidFill>
                <a:srgbClr val="00285E"/>
              </a:solidFill>
              <a:effectLst/>
              <a:uLnTx/>
              <a:uFillTx/>
              <a:latin typeface="Arial" charset="0"/>
              <a:ea typeface="+mn-ea"/>
              <a:cs typeface="+mn-cs"/>
            </a:endParaRPr>
          </a:p>
        </p:txBody>
      </p:sp>
      <p:sp>
        <p:nvSpPr>
          <p:cNvPr id="94" name="Oval 93">
            <a:extLst>
              <a:ext uri="{FF2B5EF4-FFF2-40B4-BE49-F238E27FC236}">
                <a16:creationId xmlns:a16="http://schemas.microsoft.com/office/drawing/2014/main" id="{C6A832A1-78AD-43B1-BACB-588B69D7E72F}"/>
              </a:ext>
            </a:extLst>
          </p:cNvPr>
          <p:cNvSpPr/>
          <p:nvPr/>
        </p:nvSpPr>
        <p:spPr bwMode="auto">
          <a:xfrm>
            <a:off x="6194650" y="3445645"/>
            <a:ext cx="367995" cy="391886"/>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lang="en-US" sz="2000">
                <a:solidFill>
                  <a:srgbClr val="00285E"/>
                </a:solidFill>
                <a:latin typeface="Arial" charset="0"/>
              </a:rPr>
              <a:t>4</a:t>
            </a:r>
            <a:endParaRPr kumimoji="0" lang="en-US" sz="2000" b="0" i="0" u="none" strike="noStrike" kern="1200" cap="none" spc="0" normalizeH="0" baseline="0" noProof="0">
              <a:ln>
                <a:noFill/>
              </a:ln>
              <a:solidFill>
                <a:srgbClr val="00285E"/>
              </a:solidFill>
              <a:effectLst/>
              <a:uLnTx/>
              <a:uFillTx/>
              <a:latin typeface="Arial" charset="0"/>
              <a:ea typeface="+mn-ea"/>
              <a:cs typeface="+mn-cs"/>
            </a:endParaRPr>
          </a:p>
        </p:txBody>
      </p:sp>
      <p:sp>
        <p:nvSpPr>
          <p:cNvPr id="73" name="Rectangular Callout 104">
            <a:extLst>
              <a:ext uri="{FF2B5EF4-FFF2-40B4-BE49-F238E27FC236}">
                <a16:creationId xmlns:a16="http://schemas.microsoft.com/office/drawing/2014/main" id="{90375843-8618-4CB2-917E-FB2BBEF22FD4}"/>
              </a:ext>
            </a:extLst>
          </p:cNvPr>
          <p:cNvSpPr/>
          <p:nvPr/>
        </p:nvSpPr>
        <p:spPr bwMode="auto">
          <a:xfrm>
            <a:off x="222957" y="1166193"/>
            <a:ext cx="2571626" cy="1200329"/>
          </a:xfrm>
          <a:prstGeom prst="wedgeRectCallout">
            <a:avLst>
              <a:gd name="adj1" fmla="val -28129"/>
              <a:gd name="adj2" fmla="val 247861"/>
            </a:avLst>
          </a:prstGeom>
          <a:noFill/>
          <a:ln w="19050" cap="flat" cmpd="sng" algn="ctr">
            <a:solidFill>
              <a:srgbClr val="E32119"/>
            </a:solidFill>
            <a:prstDash val="solid"/>
            <a:round/>
            <a:headEnd type="none" w="med" len="med"/>
            <a:tailEnd type="none" w="med" len="med"/>
          </a:ln>
          <a:effectLst/>
        </p:spPr>
        <p:txBody>
          <a:bodyPr vert="horz" wrap="square" lIns="72000" tIns="45720" rIns="72000" bIns="45720" numCol="1" rtlCol="0" anchor="t" anchorCtr="0" compatLnSpc="1">
            <a:prstTxWarp prst="textNoShape">
              <a:avLst/>
            </a:prstTxWarp>
            <a:spAutoFit/>
          </a:body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sz="1200" b="1" i="0" u="none" strike="noStrike" kern="1200" cap="none" spc="0" normalizeH="0" baseline="0" noProof="0">
                <a:ln>
                  <a:noFill/>
                </a:ln>
                <a:effectLst/>
                <a:uLnTx/>
                <a:uFillTx/>
                <a:latin typeface="Arial" charset="0"/>
              </a:rPr>
              <a:t>UE provides</a:t>
            </a:r>
            <a:r>
              <a:rPr kumimoji="0" lang="en-US" sz="1200" b="1" i="0" u="none" strike="noStrike" kern="1200" cap="none" spc="0" normalizeH="0" noProof="0">
                <a:ln>
                  <a:noFill/>
                </a:ln>
                <a:effectLst/>
                <a:uLnTx/>
                <a:uFillTx/>
                <a:latin typeface="Arial" charset="0"/>
              </a:rPr>
              <a:t> Requested NSSAI based on</a:t>
            </a:r>
            <a:r>
              <a:rPr kumimoji="0" lang="en-US" sz="1200" b="1" i="0" u="none" strike="noStrike" kern="1200" cap="none" spc="0" normalizeH="0" baseline="0" noProof="0">
                <a:ln>
                  <a:noFill/>
                </a:ln>
                <a:effectLst/>
                <a:uLnTx/>
                <a:uFillTx/>
                <a:latin typeface="Arial" charset="0"/>
              </a:rPr>
              <a:t>:</a:t>
            </a:r>
          </a:p>
          <a:p>
            <a:pPr marL="171450" indent="-171450" fontAlgn="base">
              <a:spcBef>
                <a:spcPts val="0"/>
              </a:spcBef>
              <a:spcAft>
                <a:spcPct val="0"/>
              </a:spcAft>
              <a:buFont typeface="Arial" panose="020B0604020202020204" pitchFamily="34" charset="0"/>
              <a:buChar char="•"/>
              <a:defRPr/>
            </a:pPr>
            <a:r>
              <a:rPr lang="en-US" sz="1200">
                <a:latin typeface="Arial" charset="0"/>
              </a:rPr>
              <a:t>Allowed NSSAI</a:t>
            </a:r>
          </a:p>
          <a:p>
            <a:pPr marL="171450" indent="-171450" fontAlgn="base">
              <a:spcBef>
                <a:spcPts val="0"/>
              </a:spcBef>
              <a:spcAft>
                <a:spcPct val="0"/>
              </a:spcAft>
              <a:buFont typeface="Arial" panose="020B0604020202020204" pitchFamily="34" charset="0"/>
              <a:buChar char="•"/>
              <a:defRPr/>
            </a:pPr>
            <a:r>
              <a:rPr lang="en-US" sz="1200">
                <a:latin typeface="Arial" charset="0"/>
              </a:rPr>
              <a:t>Default Configured NSSAI </a:t>
            </a:r>
            <a:endParaRPr lang="en-US" sz="1200"/>
          </a:p>
          <a:p>
            <a:pPr marL="171450" indent="-171450" fontAlgn="base">
              <a:spcBef>
                <a:spcPts val="0"/>
              </a:spcBef>
              <a:spcAft>
                <a:spcPct val="0"/>
              </a:spcAft>
              <a:buFont typeface="Arial" panose="020B0604020202020204" pitchFamily="34" charset="0"/>
              <a:buChar char="•"/>
              <a:defRPr/>
            </a:pPr>
            <a:r>
              <a:rPr kumimoji="0" lang="en-US" sz="1200" b="0" i="0" u="none" strike="noStrike" kern="1200" cap="none" spc="0" normalizeH="0" baseline="0" noProof="0">
                <a:ln>
                  <a:noFill/>
                </a:ln>
                <a:effectLst/>
                <a:uLnTx/>
                <a:uFillTx/>
                <a:latin typeface="Arial" charset="0"/>
              </a:rPr>
              <a:t>S-NSSAIs for established PDN connections</a:t>
            </a:r>
          </a:p>
        </p:txBody>
      </p:sp>
      <p:sp>
        <p:nvSpPr>
          <p:cNvPr id="75" name="Freeform: Shape 74">
            <a:extLst>
              <a:ext uri="{FF2B5EF4-FFF2-40B4-BE49-F238E27FC236}">
                <a16:creationId xmlns:a16="http://schemas.microsoft.com/office/drawing/2014/main" id="{7493FDD8-E5A7-4CD4-8E74-7BDECB20EE45}"/>
              </a:ext>
            </a:extLst>
          </p:cNvPr>
          <p:cNvSpPr/>
          <p:nvPr/>
        </p:nvSpPr>
        <p:spPr bwMode="auto">
          <a:xfrm>
            <a:off x="1050406" y="4963545"/>
            <a:ext cx="1233823" cy="265227"/>
          </a:xfrm>
          <a:custGeom>
            <a:avLst/>
            <a:gdLst>
              <a:gd name="connsiteX0" fmla="*/ 0 w 3918857"/>
              <a:gd name="connsiteY0" fmla="*/ 667657 h 731902"/>
              <a:gd name="connsiteX1" fmla="*/ 2177143 w 3918857"/>
              <a:gd name="connsiteY1" fmla="*/ 667657 h 731902"/>
              <a:gd name="connsiteX2" fmla="*/ 3918857 w 3918857"/>
              <a:gd name="connsiteY2" fmla="*/ 0 h 731902"/>
              <a:gd name="connsiteX0" fmla="*/ 0 w 3230901"/>
              <a:gd name="connsiteY0" fmla="*/ 4354368 h 4354992"/>
              <a:gd name="connsiteX1" fmla="*/ 1489187 w 3230901"/>
              <a:gd name="connsiteY1" fmla="*/ 667657 h 4354992"/>
              <a:gd name="connsiteX2" fmla="*/ 3230901 w 3230901"/>
              <a:gd name="connsiteY2" fmla="*/ 0 h 4354992"/>
              <a:gd name="connsiteX0" fmla="*/ 0 w 3230901"/>
              <a:gd name="connsiteY0" fmla="*/ 4354368 h 4354368"/>
              <a:gd name="connsiteX1" fmla="*/ 3230901 w 3230901"/>
              <a:gd name="connsiteY1" fmla="*/ 0 h 4354368"/>
              <a:gd name="connsiteX0" fmla="*/ 0 w 3213262"/>
              <a:gd name="connsiteY0" fmla="*/ 4245941 h 4245941"/>
              <a:gd name="connsiteX1" fmla="*/ 3213262 w 3213262"/>
              <a:gd name="connsiteY1" fmla="*/ 0 h 4245941"/>
            </a:gdLst>
            <a:ahLst/>
            <a:cxnLst>
              <a:cxn ang="0">
                <a:pos x="connsiteX0" y="connsiteY0"/>
              </a:cxn>
              <a:cxn ang="0">
                <a:pos x="connsiteX1" y="connsiteY1"/>
              </a:cxn>
            </a:cxnLst>
            <a:rect l="l" t="t" r="r" b="b"/>
            <a:pathLst>
              <a:path w="3213262" h="4245941">
                <a:moveTo>
                  <a:pt x="0" y="4245941"/>
                </a:moveTo>
                <a:lnTo>
                  <a:pt x="3213262" y="0"/>
                </a:lnTo>
              </a:path>
            </a:pathLst>
          </a:custGeom>
          <a:noFill/>
          <a:ln w="12700" cap="flat" cmpd="sng" algn="ctr">
            <a:solidFill>
              <a:schemeClr val="tx1"/>
            </a:solidFill>
            <a:prstDash val="solid"/>
            <a:round/>
            <a:headEnd type="none" w="med" len="med"/>
            <a:tailEnd type="triangl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58585A"/>
              </a:solidFill>
              <a:effectLst/>
              <a:uLnTx/>
              <a:uFillTx/>
              <a:latin typeface="Arial" charset="0"/>
              <a:ea typeface="+mn-ea"/>
              <a:cs typeface="+mn-cs"/>
            </a:endParaRPr>
          </a:p>
        </p:txBody>
      </p:sp>
      <p:sp>
        <p:nvSpPr>
          <p:cNvPr id="77" name="Oval 76">
            <a:extLst>
              <a:ext uri="{FF2B5EF4-FFF2-40B4-BE49-F238E27FC236}">
                <a16:creationId xmlns:a16="http://schemas.microsoft.com/office/drawing/2014/main" id="{16EE690D-6F01-4239-8CDD-10D91D97AB13}"/>
              </a:ext>
            </a:extLst>
          </p:cNvPr>
          <p:cNvSpPr/>
          <p:nvPr/>
        </p:nvSpPr>
        <p:spPr bwMode="auto">
          <a:xfrm>
            <a:off x="1939299" y="4529390"/>
            <a:ext cx="367995" cy="391886"/>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2000" b="0" i="0" u="none" strike="noStrike" kern="1200" cap="none" spc="0" normalizeH="0" baseline="0" noProof="0">
                <a:ln>
                  <a:noFill/>
                </a:ln>
                <a:solidFill>
                  <a:srgbClr val="00285E"/>
                </a:solidFill>
                <a:effectLst/>
                <a:uLnTx/>
                <a:uFillTx/>
                <a:latin typeface="Arial" charset="0"/>
                <a:ea typeface="+mn-ea"/>
                <a:cs typeface="+mn-cs"/>
              </a:rPr>
              <a:t>1</a:t>
            </a:r>
          </a:p>
        </p:txBody>
      </p:sp>
      <p:sp>
        <p:nvSpPr>
          <p:cNvPr id="78" name="Rectangular Callout 104">
            <a:extLst>
              <a:ext uri="{FF2B5EF4-FFF2-40B4-BE49-F238E27FC236}">
                <a16:creationId xmlns:a16="http://schemas.microsoft.com/office/drawing/2014/main" id="{9098DB44-BCAF-4A9C-907A-B3AB5E5FB5BF}"/>
              </a:ext>
            </a:extLst>
          </p:cNvPr>
          <p:cNvSpPr/>
          <p:nvPr/>
        </p:nvSpPr>
        <p:spPr bwMode="auto">
          <a:xfrm>
            <a:off x="612677" y="5777937"/>
            <a:ext cx="2181906" cy="738664"/>
          </a:xfrm>
          <a:prstGeom prst="wedgeRectCallout">
            <a:avLst>
              <a:gd name="adj1" fmla="val 16629"/>
              <a:gd name="adj2" fmla="val -163132"/>
            </a:avLst>
          </a:prstGeom>
          <a:noFill/>
          <a:ln w="19050" cap="flat" cmpd="sng" algn="ctr">
            <a:solidFill>
              <a:srgbClr val="E32119"/>
            </a:solidFill>
            <a:prstDash val="solid"/>
            <a:round/>
            <a:headEnd type="none" w="med" len="med"/>
            <a:tailEnd type="none" w="med" len="med"/>
          </a:ln>
          <a:effectLst/>
        </p:spPr>
        <p:txBody>
          <a:bodyPr vert="horz" wrap="square" lIns="72000" tIns="45720" rIns="72000" bIns="45720" numCol="1" rtlCol="0" anchor="t" anchorCtr="0" compatLnSpc="1">
            <a:prstTxWarp prst="textNoShape">
              <a:avLst/>
            </a:prstTxWarp>
            <a:spAutoFit/>
          </a:body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sz="1200" b="1" i="0" u="none" strike="noStrike" kern="1200" cap="none" spc="0" normalizeH="0" baseline="0" noProof="0">
                <a:ln>
                  <a:noFill/>
                </a:ln>
                <a:effectLst/>
                <a:uLnTx/>
                <a:uFillTx/>
                <a:latin typeface="Arial" charset="0"/>
              </a:rPr>
              <a:t>NG-RAN</a:t>
            </a:r>
            <a:r>
              <a:rPr kumimoji="0" lang="en-US" sz="1200" b="1" i="0" u="none" strike="noStrike" kern="1200" cap="none" spc="0" normalizeH="0" noProof="0">
                <a:ln>
                  <a:noFill/>
                </a:ln>
                <a:effectLst/>
                <a:uLnTx/>
                <a:uFillTx/>
                <a:latin typeface="Arial" charset="0"/>
              </a:rPr>
              <a:t> selects AMF taking into account</a:t>
            </a:r>
            <a:endParaRPr kumimoji="0" lang="en-US" sz="1200" b="1" i="0" u="none" strike="noStrike" kern="1200" cap="none" spc="0" normalizeH="0" baseline="0" noProof="0">
              <a:ln>
                <a:noFill/>
              </a:ln>
              <a:effectLst/>
              <a:uLnTx/>
              <a:uFillTx/>
              <a:latin typeface="Arial" charset="0"/>
            </a:endParaRPr>
          </a:p>
          <a:p>
            <a:pPr marL="171450" lvl="0" indent="-171450" fontAlgn="base">
              <a:spcAft>
                <a:spcPct val="0"/>
              </a:spcAft>
              <a:buFont typeface="Arial" panose="020B0604020202020204" pitchFamily="34" charset="0"/>
              <a:buChar char="•"/>
              <a:defRPr/>
            </a:pPr>
            <a:r>
              <a:rPr lang="en-US" sz="1200">
                <a:latin typeface="Arial" charset="0"/>
              </a:rPr>
              <a:t>Requested </a:t>
            </a:r>
            <a:r>
              <a:rPr kumimoji="0" lang="en-US" sz="1200" b="0" i="0" u="none" strike="noStrike" kern="1200" cap="none" spc="0" normalizeH="0" baseline="0" noProof="0">
                <a:ln>
                  <a:noFill/>
                </a:ln>
                <a:effectLst/>
                <a:uLnTx/>
                <a:uFillTx/>
                <a:latin typeface="Arial" charset="0"/>
              </a:rPr>
              <a:t>NSSAI</a:t>
            </a:r>
            <a:endParaRPr kumimoji="0" lang="en-US" sz="1400" b="0" i="0" u="none" strike="noStrike" kern="1200" cap="none" spc="0" normalizeH="0" baseline="0" noProof="0">
              <a:ln>
                <a:noFill/>
              </a:ln>
              <a:effectLst/>
              <a:uLnTx/>
              <a:uFillTx/>
              <a:latin typeface="Arial" charset="0"/>
            </a:endParaRPr>
          </a:p>
        </p:txBody>
      </p:sp>
      <p:sp>
        <p:nvSpPr>
          <p:cNvPr id="79" name="Rectangular Callout 104">
            <a:extLst>
              <a:ext uri="{FF2B5EF4-FFF2-40B4-BE49-F238E27FC236}">
                <a16:creationId xmlns:a16="http://schemas.microsoft.com/office/drawing/2014/main" id="{9233D61D-952C-411A-86F5-1146A1647AAA}"/>
              </a:ext>
            </a:extLst>
          </p:cNvPr>
          <p:cNvSpPr/>
          <p:nvPr/>
        </p:nvSpPr>
        <p:spPr bwMode="auto">
          <a:xfrm>
            <a:off x="8546536" y="4558583"/>
            <a:ext cx="3645464" cy="1200329"/>
          </a:xfrm>
          <a:prstGeom prst="wedgeRectCallout">
            <a:avLst>
              <a:gd name="adj1" fmla="val -68722"/>
              <a:gd name="adj2" fmla="val 46230"/>
            </a:avLst>
          </a:prstGeom>
          <a:noFill/>
          <a:ln w="19050" cap="flat" cmpd="sng" algn="ctr">
            <a:solidFill>
              <a:srgbClr val="E32119"/>
            </a:solidFill>
            <a:prstDash val="solid"/>
            <a:round/>
            <a:headEnd type="none" w="med" len="med"/>
            <a:tailEnd type="none" w="med" len="med"/>
          </a:ln>
          <a:effectLst/>
        </p:spPr>
        <p:txBody>
          <a:bodyPr vert="horz" wrap="square" lIns="72000" tIns="45720" rIns="72000" bIns="45720" numCol="1" rtlCol="0" anchor="t" anchorCtr="0" compatLnSpc="1">
            <a:prstTxWarp prst="textNoShape">
              <a:avLst/>
            </a:prstTxWarp>
            <a:spAutoFit/>
          </a:body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sz="1200" b="1" i="0" u="none" strike="noStrike" kern="1200" cap="none" spc="0" normalizeH="0" baseline="0" noProof="0">
                <a:ln>
                  <a:noFill/>
                </a:ln>
                <a:solidFill>
                  <a:srgbClr val="00285F"/>
                </a:solidFill>
                <a:effectLst/>
                <a:uLnTx/>
                <a:uFillTx/>
                <a:latin typeface="Arial" charset="0"/>
              </a:rPr>
              <a:t>AMF sends the Registration response to the UE:</a:t>
            </a:r>
          </a:p>
          <a:p>
            <a:pPr marL="171450" marR="0" lvl="0" indent="-17145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285F"/>
                </a:solidFill>
                <a:effectLst/>
                <a:uLnTx/>
                <a:uFillTx/>
                <a:latin typeface="Arial" charset="0"/>
              </a:rPr>
              <a:t>Allowed NSSAI</a:t>
            </a:r>
            <a:endParaRPr lang="en-US" sz="1200">
              <a:solidFill>
                <a:srgbClr val="00285F"/>
              </a:solidFill>
              <a:latin typeface="Arial" charset="0"/>
            </a:endParaRPr>
          </a:p>
          <a:p>
            <a:pPr marL="171450" lvl="0" indent="-171450" fontAlgn="base">
              <a:spcBef>
                <a:spcPts val="0"/>
              </a:spcBef>
              <a:spcAft>
                <a:spcPct val="0"/>
              </a:spcAft>
              <a:buFont typeface="Arial" panose="020B0604020202020204" pitchFamily="34" charset="0"/>
              <a:buChar char="•"/>
              <a:defRPr/>
            </a:pPr>
            <a:r>
              <a:rPr lang="en-US" sz="1200">
                <a:solidFill>
                  <a:srgbClr val="00285F"/>
                </a:solidFill>
                <a:latin typeface="Arial" charset="0"/>
              </a:rPr>
              <a:t>rejected S-NSSAIs</a:t>
            </a:r>
            <a:r>
              <a:rPr lang="en-US" sz="1200" b="1">
                <a:solidFill>
                  <a:srgbClr val="00285F"/>
                </a:solidFill>
                <a:latin typeface="Arial" charset="0"/>
              </a:rPr>
              <a:t> </a:t>
            </a:r>
            <a:r>
              <a:rPr lang="en-US" sz="1200">
                <a:solidFill>
                  <a:srgbClr val="00285F"/>
                </a:solidFill>
                <a:latin typeface="Arial" charset="0"/>
              </a:rPr>
              <a:t> (O)</a:t>
            </a:r>
          </a:p>
          <a:p>
            <a:pPr lvl="0" fontAlgn="base">
              <a:spcAft>
                <a:spcPct val="0"/>
              </a:spcAft>
              <a:defRPr/>
            </a:pPr>
            <a:r>
              <a:rPr lang="en-US" sz="1200" b="1">
                <a:latin typeface="Arial" charset="0"/>
              </a:rPr>
              <a:t>To NG-RAN</a:t>
            </a:r>
          </a:p>
          <a:p>
            <a:pPr marL="171450" indent="-171450" fontAlgn="base">
              <a:spcAft>
                <a:spcPct val="0"/>
              </a:spcAft>
              <a:buFont typeface="Arial" panose="020B0604020202020204" pitchFamily="34" charset="0"/>
              <a:buChar char="•"/>
              <a:defRPr/>
            </a:pPr>
            <a:r>
              <a:rPr lang="en-GB" sz="1200">
                <a:latin typeface="Arial" charset="0"/>
              </a:rPr>
              <a:t>The Allowed NSSAI for the Access Type</a:t>
            </a:r>
            <a:endParaRPr lang="en-US" sz="1200">
              <a:latin typeface="Arial" charset="0"/>
            </a:endParaRPr>
          </a:p>
        </p:txBody>
      </p:sp>
      <p:sp>
        <p:nvSpPr>
          <p:cNvPr id="34" name="Oval 33">
            <a:extLst>
              <a:ext uri="{FF2B5EF4-FFF2-40B4-BE49-F238E27FC236}">
                <a16:creationId xmlns:a16="http://schemas.microsoft.com/office/drawing/2014/main" id="{3906A96B-4C1E-4028-9563-B109F25D5186}"/>
              </a:ext>
            </a:extLst>
          </p:cNvPr>
          <p:cNvSpPr/>
          <p:nvPr/>
        </p:nvSpPr>
        <p:spPr bwMode="auto">
          <a:xfrm>
            <a:off x="6168353" y="4923535"/>
            <a:ext cx="367995" cy="391886"/>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2000" b="0" i="0" u="none" strike="noStrike" kern="1200" cap="none" spc="0" normalizeH="0" baseline="0" noProof="0">
                <a:ln>
                  <a:noFill/>
                </a:ln>
                <a:solidFill>
                  <a:srgbClr val="00285E"/>
                </a:solidFill>
                <a:effectLst/>
                <a:uLnTx/>
                <a:uFillTx/>
                <a:latin typeface="Arial" charset="0"/>
                <a:ea typeface="+mn-ea"/>
                <a:cs typeface="+mn-cs"/>
              </a:rPr>
              <a:t>6</a:t>
            </a:r>
          </a:p>
        </p:txBody>
      </p:sp>
      <p:sp>
        <p:nvSpPr>
          <p:cNvPr id="35" name="Freeform: Shape 34">
            <a:extLst>
              <a:ext uri="{FF2B5EF4-FFF2-40B4-BE49-F238E27FC236}">
                <a16:creationId xmlns:a16="http://schemas.microsoft.com/office/drawing/2014/main" id="{E9AAE9BE-3B29-4838-AF87-1A5780344DEC}"/>
              </a:ext>
            </a:extLst>
          </p:cNvPr>
          <p:cNvSpPr/>
          <p:nvPr/>
        </p:nvSpPr>
        <p:spPr bwMode="auto">
          <a:xfrm flipH="1" flipV="1">
            <a:off x="2963455" y="4791608"/>
            <a:ext cx="2356576" cy="396359"/>
          </a:xfrm>
          <a:custGeom>
            <a:avLst/>
            <a:gdLst>
              <a:gd name="connsiteX0" fmla="*/ 0 w 3918857"/>
              <a:gd name="connsiteY0" fmla="*/ 667657 h 731902"/>
              <a:gd name="connsiteX1" fmla="*/ 2177143 w 3918857"/>
              <a:gd name="connsiteY1" fmla="*/ 667657 h 731902"/>
              <a:gd name="connsiteX2" fmla="*/ 3918857 w 3918857"/>
              <a:gd name="connsiteY2" fmla="*/ 0 h 731902"/>
              <a:gd name="connsiteX0" fmla="*/ 0 w 3918857"/>
              <a:gd name="connsiteY0" fmla="*/ 667657 h 667656"/>
              <a:gd name="connsiteX1" fmla="*/ 3918857 w 3918857"/>
              <a:gd name="connsiteY1" fmla="*/ 0 h 667656"/>
              <a:gd name="connsiteX0" fmla="*/ 0 w 4062369"/>
              <a:gd name="connsiteY0" fmla="*/ 400382 h 400382"/>
              <a:gd name="connsiteX1" fmla="*/ 4062369 w 4062369"/>
              <a:gd name="connsiteY1" fmla="*/ 0 h 400382"/>
              <a:gd name="connsiteX0" fmla="*/ 0 w 4277637"/>
              <a:gd name="connsiteY0" fmla="*/ 749898 h 749898"/>
              <a:gd name="connsiteX1" fmla="*/ 4277637 w 4277637"/>
              <a:gd name="connsiteY1" fmla="*/ 0 h 749898"/>
            </a:gdLst>
            <a:ahLst/>
            <a:cxnLst>
              <a:cxn ang="0">
                <a:pos x="connsiteX0" y="connsiteY0"/>
              </a:cxn>
              <a:cxn ang="0">
                <a:pos x="connsiteX1" y="connsiteY1"/>
              </a:cxn>
            </a:cxnLst>
            <a:rect l="l" t="t" r="r" b="b"/>
            <a:pathLst>
              <a:path w="4277637" h="749898">
                <a:moveTo>
                  <a:pt x="0" y="749898"/>
                </a:moveTo>
                <a:lnTo>
                  <a:pt x="4277637" y="0"/>
                </a:lnTo>
              </a:path>
            </a:pathLst>
          </a:custGeom>
          <a:noFill/>
          <a:ln w="12700" cap="flat" cmpd="sng" algn="ctr">
            <a:solidFill>
              <a:schemeClr val="tx1"/>
            </a:solidFill>
            <a:prstDash val="dash"/>
            <a:round/>
            <a:headEnd type="none" w="med" len="med"/>
            <a:tailEnd type="triangl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58585A"/>
              </a:solidFill>
              <a:effectLst/>
              <a:uLnTx/>
              <a:uFillTx/>
              <a:latin typeface="Arial" charset="0"/>
              <a:ea typeface="+mn-ea"/>
              <a:cs typeface="+mn-cs"/>
            </a:endParaRPr>
          </a:p>
        </p:txBody>
      </p:sp>
      <p:sp>
        <p:nvSpPr>
          <p:cNvPr id="36" name="Freeform: Shape 35">
            <a:extLst>
              <a:ext uri="{FF2B5EF4-FFF2-40B4-BE49-F238E27FC236}">
                <a16:creationId xmlns:a16="http://schemas.microsoft.com/office/drawing/2014/main" id="{983FCCA5-4AAB-413B-A648-2DF1D42A5A05}"/>
              </a:ext>
            </a:extLst>
          </p:cNvPr>
          <p:cNvSpPr/>
          <p:nvPr/>
        </p:nvSpPr>
        <p:spPr bwMode="auto">
          <a:xfrm>
            <a:off x="2956411" y="5323447"/>
            <a:ext cx="4715648" cy="45719"/>
          </a:xfrm>
          <a:custGeom>
            <a:avLst/>
            <a:gdLst>
              <a:gd name="connsiteX0" fmla="*/ 0 w 3918857"/>
              <a:gd name="connsiteY0" fmla="*/ 667657 h 731902"/>
              <a:gd name="connsiteX1" fmla="*/ 2177143 w 3918857"/>
              <a:gd name="connsiteY1" fmla="*/ 667657 h 731902"/>
              <a:gd name="connsiteX2" fmla="*/ 3918857 w 3918857"/>
              <a:gd name="connsiteY2" fmla="*/ 0 h 731902"/>
              <a:gd name="connsiteX0" fmla="*/ 0 w 3918857"/>
              <a:gd name="connsiteY0" fmla="*/ 667657 h 667656"/>
              <a:gd name="connsiteX1" fmla="*/ 3918857 w 3918857"/>
              <a:gd name="connsiteY1" fmla="*/ 0 h 667656"/>
              <a:gd name="connsiteX0" fmla="*/ 0 w 4062369"/>
              <a:gd name="connsiteY0" fmla="*/ 400382 h 400382"/>
              <a:gd name="connsiteX1" fmla="*/ 4062369 w 4062369"/>
              <a:gd name="connsiteY1" fmla="*/ 0 h 400382"/>
              <a:gd name="connsiteX0" fmla="*/ 0 w 4277637"/>
              <a:gd name="connsiteY0" fmla="*/ 749898 h 749898"/>
              <a:gd name="connsiteX1" fmla="*/ 4277637 w 4277637"/>
              <a:gd name="connsiteY1" fmla="*/ 0 h 749898"/>
            </a:gdLst>
            <a:ahLst/>
            <a:cxnLst>
              <a:cxn ang="0">
                <a:pos x="connsiteX0" y="connsiteY0"/>
              </a:cxn>
              <a:cxn ang="0">
                <a:pos x="connsiteX1" y="connsiteY1"/>
              </a:cxn>
            </a:cxnLst>
            <a:rect l="l" t="t" r="r" b="b"/>
            <a:pathLst>
              <a:path w="4277637" h="749898">
                <a:moveTo>
                  <a:pt x="0" y="749898"/>
                </a:moveTo>
                <a:lnTo>
                  <a:pt x="4277637" y="0"/>
                </a:lnTo>
              </a:path>
            </a:pathLst>
          </a:custGeom>
          <a:noFill/>
          <a:ln w="12700" cap="flat" cmpd="sng" algn="ctr">
            <a:solidFill>
              <a:schemeClr val="tx1"/>
            </a:solidFill>
            <a:prstDash val="dash"/>
            <a:round/>
            <a:headEnd type="none" w="med" len="med"/>
            <a:tailEnd type="triangl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58585A"/>
              </a:solidFill>
              <a:effectLst/>
              <a:uLnTx/>
              <a:uFillTx/>
              <a:latin typeface="Arial" charset="0"/>
              <a:ea typeface="+mn-ea"/>
              <a:cs typeface="+mn-cs"/>
            </a:endParaRPr>
          </a:p>
        </p:txBody>
      </p:sp>
      <p:sp>
        <p:nvSpPr>
          <p:cNvPr id="37" name="Rectangular Callout 104">
            <a:extLst>
              <a:ext uri="{FF2B5EF4-FFF2-40B4-BE49-F238E27FC236}">
                <a16:creationId xmlns:a16="http://schemas.microsoft.com/office/drawing/2014/main" id="{D00975FC-4A13-47C5-A1B1-B83C4B8DA8A7}"/>
              </a:ext>
            </a:extLst>
          </p:cNvPr>
          <p:cNvSpPr/>
          <p:nvPr/>
        </p:nvSpPr>
        <p:spPr bwMode="auto">
          <a:xfrm>
            <a:off x="3704378" y="5703893"/>
            <a:ext cx="3145940" cy="830997"/>
          </a:xfrm>
          <a:prstGeom prst="wedgeRectCallout">
            <a:avLst>
              <a:gd name="adj1" fmla="val 29955"/>
              <a:gd name="adj2" fmla="val -92398"/>
            </a:avLst>
          </a:prstGeom>
          <a:noFill/>
          <a:ln w="19050" cap="flat" cmpd="sng" algn="ctr">
            <a:solidFill>
              <a:srgbClr val="E32119"/>
            </a:solidFill>
            <a:prstDash val="solid"/>
            <a:round/>
            <a:headEnd type="none" w="med" len="med"/>
            <a:tailEnd type="none" w="med" len="med"/>
          </a:ln>
          <a:effectLst/>
        </p:spPr>
        <p:txBody>
          <a:bodyPr vert="horz" wrap="square" lIns="72000" tIns="45720" rIns="72000" bIns="45720" numCol="1" rtlCol="0" anchor="t" anchorCtr="0" compatLnSpc="1">
            <a:prstTxWarp prst="textNoShape">
              <a:avLst/>
            </a:prstTxWarp>
            <a:spAutoFit/>
          </a:body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sz="1200" b="1" i="0" u="none" strike="noStrike" kern="1200" cap="none" spc="0" normalizeH="0" baseline="0" noProof="0">
                <a:ln>
                  <a:noFill/>
                </a:ln>
                <a:effectLst/>
                <a:uLnTx/>
                <a:uFillTx/>
                <a:latin typeface="Arial" charset="0"/>
              </a:rPr>
              <a:t>Serving AMF receives  Registration Request:</a:t>
            </a:r>
          </a:p>
          <a:p>
            <a:pPr marL="171450" marR="0" lvl="0" indent="-17145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rial" charset="0"/>
              </a:rPr>
              <a:t>Requested NSSAI</a:t>
            </a:r>
          </a:p>
          <a:p>
            <a:pPr marL="171450" lvl="0" indent="-171450" fontAlgn="base">
              <a:spcBef>
                <a:spcPts val="0"/>
              </a:spcBef>
              <a:spcAft>
                <a:spcPct val="0"/>
              </a:spcAft>
              <a:buFont typeface="Arial" panose="020B0604020202020204" pitchFamily="34" charset="0"/>
              <a:buChar char="•"/>
              <a:defRPr/>
            </a:pPr>
            <a:r>
              <a:rPr lang="en-US" sz="1200">
                <a:latin typeface="Arial" charset="0"/>
              </a:rPr>
              <a:t>Slicing information for UE Context</a:t>
            </a:r>
          </a:p>
        </p:txBody>
      </p:sp>
    </p:spTree>
    <p:extLst>
      <p:ext uri="{BB962C8B-B14F-4D97-AF65-F5344CB8AC3E}">
        <p14:creationId xmlns:p14="http://schemas.microsoft.com/office/powerpoint/2010/main" val="4234999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fade">
                                      <p:cBhvr>
                                        <p:cTn id="12" dur="500"/>
                                        <p:tgtEl>
                                          <p:spTgt spid="7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500"/>
                                        <p:tgtEl>
                                          <p:spTgt spid="8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fade">
                                      <p:cBhvr>
                                        <p:cTn id="22" dur="500"/>
                                        <p:tgtEl>
                                          <p:spTgt spid="8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500"/>
                                        <p:tgtEl>
                                          <p:spTgt spid="8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4"/>
                                        </p:tgtEl>
                                        <p:attrNameLst>
                                          <p:attrName>style.visibility</p:attrName>
                                        </p:attrNameLst>
                                      </p:cBhvr>
                                      <p:to>
                                        <p:strVal val="visible"/>
                                      </p:to>
                                    </p:set>
                                    <p:animEffect transition="in" filter="fade">
                                      <p:cBhvr>
                                        <p:cTn id="32" dur="500"/>
                                        <p:tgtEl>
                                          <p:spTgt spid="8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9"/>
                                        </p:tgtEl>
                                        <p:attrNameLst>
                                          <p:attrName>style.visibility</p:attrName>
                                        </p:attrNameLst>
                                      </p:cBhvr>
                                      <p:to>
                                        <p:strVal val="visible"/>
                                      </p:to>
                                    </p:set>
                                    <p:animEffect transition="in" filter="fade">
                                      <p:cBhvr>
                                        <p:cTn id="42"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2" grpId="0" animBg="1"/>
      <p:bldP spid="83" grpId="0" animBg="1"/>
      <p:bldP spid="84" grpId="0" animBg="1"/>
      <p:bldP spid="73" grpId="0" animBg="1"/>
      <p:bldP spid="78" grpId="0" animBg="1"/>
      <p:bldP spid="79" grpId="0" animBg="1"/>
      <p:bldP spid="3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solidFill>
                  <a:schemeClr val="bg1"/>
                </a:solidFill>
              </a:rPr>
              <a:t>5G core – key concepts</a:t>
            </a:r>
            <a:endParaRPr lang="en-US"/>
          </a:p>
        </p:txBody>
      </p:sp>
      <p:sp>
        <p:nvSpPr>
          <p:cNvPr id="15363" name="Rounded Rectangle 4"/>
          <p:cNvSpPr>
            <a:spLocks noChangeArrowheads="1"/>
          </p:cNvSpPr>
          <p:nvPr/>
        </p:nvSpPr>
        <p:spPr bwMode="auto">
          <a:xfrm>
            <a:off x="2508250" y="2413000"/>
            <a:ext cx="7440613" cy="1317625"/>
          </a:xfrm>
          <a:prstGeom prst="roundRect">
            <a:avLst>
              <a:gd name="adj" fmla="val 1491"/>
            </a:avLst>
          </a:prstGeom>
          <a:solidFill>
            <a:schemeClr val="accent1">
              <a:alpha val="50195"/>
            </a:schemeClr>
          </a:solidFill>
          <a:ln w="12700">
            <a:noFill/>
            <a:round/>
            <a:headEnd/>
            <a:tailEnd/>
          </a:ln>
        </p:spPr>
        <p:txBody>
          <a:bodyPr wrap="none" lIns="72000" rIns="72000"/>
          <a:lstStyle>
            <a:lvl1pPr>
              <a:defRPr sz="2000">
                <a:solidFill>
                  <a:schemeClr val="tx1"/>
                </a:solidFill>
                <a:latin typeface="Arial" panose="020B0604020202020204" pitchFamily="34" charset="0"/>
                <a:cs typeface="Arial" panose="020B0604020202020204" pitchFamily="34" charset="0"/>
              </a:defRPr>
            </a:lvl1pPr>
            <a:lvl2pPr marL="742950" indent="-285750">
              <a:defRPr sz="2000">
                <a:solidFill>
                  <a:schemeClr val="tx1"/>
                </a:solidFill>
                <a:latin typeface="Arial" panose="020B0604020202020204" pitchFamily="34" charset="0"/>
                <a:cs typeface="Arial" panose="020B0604020202020204" pitchFamily="34" charset="0"/>
              </a:defRPr>
            </a:lvl2pPr>
            <a:lvl3pPr marL="1143000" indent="-228600">
              <a:defRPr sz="2000">
                <a:solidFill>
                  <a:schemeClr val="tx1"/>
                </a:solidFill>
                <a:latin typeface="Arial" panose="020B0604020202020204" pitchFamily="34" charset="0"/>
                <a:cs typeface="Arial" panose="020B0604020202020204" pitchFamily="34" charset="0"/>
              </a:defRPr>
            </a:lvl3pPr>
            <a:lvl4pPr marL="1600200" indent="-228600">
              <a:defRPr sz="2000">
                <a:solidFill>
                  <a:schemeClr val="tx1"/>
                </a:solidFill>
                <a:latin typeface="Arial" panose="020B0604020202020204" pitchFamily="34" charset="0"/>
                <a:cs typeface="Arial" panose="020B0604020202020204" pitchFamily="34" charset="0"/>
              </a:defRPr>
            </a:lvl4pPr>
            <a:lvl5pPr marL="2057400" indent="-22860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sv-SE" sz="2000" b="0" i="0" u="none" strike="noStrike" kern="0" cap="none" spc="0" normalizeH="0" baseline="0" noProof="0">
              <a:ln>
                <a:noFill/>
              </a:ln>
              <a:solidFill>
                <a:srgbClr val="58585A"/>
              </a:solidFill>
              <a:effectLst/>
              <a:uLnTx/>
              <a:uFillTx/>
              <a:latin typeface="+mn-lt"/>
              <a:ea typeface="MS PGothic" panose="020B0600070205080204" pitchFamily="34" charset="-128"/>
              <a:cs typeface="Arial" panose="020B0604020202020204" pitchFamily="34" charset="0"/>
            </a:endParaRPr>
          </a:p>
        </p:txBody>
      </p:sp>
      <p:grpSp>
        <p:nvGrpSpPr>
          <p:cNvPr id="7" name="Group 7"/>
          <p:cNvGrpSpPr>
            <a:grpSpLocks/>
          </p:cNvGrpSpPr>
          <p:nvPr>
            <p:custDataLst>
              <p:tags r:id="rId1"/>
            </p:custDataLst>
          </p:nvPr>
        </p:nvGrpSpPr>
        <p:grpSpPr bwMode="auto">
          <a:xfrm>
            <a:off x="642950" y="4413051"/>
            <a:ext cx="785359" cy="548096"/>
            <a:chOff x="1554162" y="4567970"/>
            <a:chExt cx="760413" cy="549275"/>
          </a:xfrm>
          <a:solidFill>
            <a:srgbClr val="FFFFFF"/>
          </a:solidFill>
        </p:grpSpPr>
        <p:sp>
          <p:nvSpPr>
            <p:cNvPr id="8" name="Freeform 3"/>
            <p:cNvSpPr>
              <a:spLocks noChangeAspect="1" noEditPoints="1"/>
            </p:cNvSpPr>
            <p:nvPr/>
          </p:nvSpPr>
          <p:spPr bwMode="auto">
            <a:xfrm>
              <a:off x="1554162" y="4567970"/>
              <a:ext cx="760413" cy="549275"/>
            </a:xfrm>
            <a:custGeom>
              <a:avLst/>
              <a:gdLst>
                <a:gd name="T0" fmla="*/ 2147483647 w 368"/>
                <a:gd name="T1" fmla="*/ 0 h 296"/>
                <a:gd name="T2" fmla="*/ 2147483647 w 368"/>
                <a:gd name="T3" fmla="*/ 2147483647 h 296"/>
                <a:gd name="T4" fmla="*/ 2147483647 w 368"/>
                <a:gd name="T5" fmla="*/ 2147483647 h 296"/>
                <a:gd name="T6" fmla="*/ 2147483647 w 368"/>
                <a:gd name="T7" fmla="*/ 2147483647 h 296"/>
                <a:gd name="T8" fmla="*/ 2147483647 w 368"/>
                <a:gd name="T9" fmla="*/ 2147483647 h 296"/>
                <a:gd name="T10" fmla="*/ 2147483647 w 368"/>
                <a:gd name="T11" fmla="*/ 2147483647 h 296"/>
                <a:gd name="T12" fmla="*/ 2147483647 w 368"/>
                <a:gd name="T13" fmla="*/ 2147483647 h 296"/>
                <a:gd name="T14" fmla="*/ 2147483647 w 368"/>
                <a:gd name="T15" fmla="*/ 2147483647 h 296"/>
                <a:gd name="T16" fmla="*/ 2147483647 w 368"/>
                <a:gd name="T17" fmla="*/ 2147483647 h 296"/>
                <a:gd name="T18" fmla="*/ 2147483647 w 368"/>
                <a:gd name="T19" fmla="*/ 2147483647 h 296"/>
                <a:gd name="T20" fmla="*/ 2147483647 w 368"/>
                <a:gd name="T21" fmla="*/ 2147483647 h 296"/>
                <a:gd name="T22" fmla="*/ 2147483647 w 368"/>
                <a:gd name="T23" fmla="*/ 2147483647 h 296"/>
                <a:gd name="T24" fmla="*/ 2147483647 w 368"/>
                <a:gd name="T25" fmla="*/ 2147483647 h 296"/>
                <a:gd name="T26" fmla="*/ 2147483647 w 368"/>
                <a:gd name="T27" fmla="*/ 2147483647 h 296"/>
                <a:gd name="T28" fmla="*/ 2147483647 w 368"/>
                <a:gd name="T29" fmla="*/ 2147483647 h 296"/>
                <a:gd name="T30" fmla="*/ 2147483647 w 368"/>
                <a:gd name="T31" fmla="*/ 2147483647 h 296"/>
                <a:gd name="T32" fmla="*/ 2147483647 w 368"/>
                <a:gd name="T33" fmla="*/ 2147483647 h 296"/>
                <a:gd name="T34" fmla="*/ 2147483647 w 368"/>
                <a:gd name="T35" fmla="*/ 2147483647 h 296"/>
                <a:gd name="T36" fmla="*/ 2147483647 w 368"/>
                <a:gd name="T37" fmla="*/ 2147483647 h 296"/>
                <a:gd name="T38" fmla="*/ 2147483647 w 368"/>
                <a:gd name="T39" fmla="*/ 2147483647 h 296"/>
                <a:gd name="T40" fmla="*/ 2147483647 w 368"/>
                <a:gd name="T41" fmla="*/ 2147483647 h 296"/>
                <a:gd name="T42" fmla="*/ 2147483647 w 368"/>
                <a:gd name="T43" fmla="*/ 2147483647 h 296"/>
                <a:gd name="T44" fmla="*/ 2147483647 w 368"/>
                <a:gd name="T45" fmla="*/ 2147483647 h 296"/>
                <a:gd name="T46" fmla="*/ 2147483647 w 368"/>
                <a:gd name="T47" fmla="*/ 2147483647 h 296"/>
                <a:gd name="T48" fmla="*/ 2147483647 w 368"/>
                <a:gd name="T49" fmla="*/ 2147483647 h 296"/>
                <a:gd name="T50" fmla="*/ 2147483647 w 368"/>
                <a:gd name="T51" fmla="*/ 2147483647 h 296"/>
                <a:gd name="T52" fmla="*/ 2147483647 w 368"/>
                <a:gd name="T53" fmla="*/ 2147483647 h 296"/>
                <a:gd name="T54" fmla="*/ 2147483647 w 368"/>
                <a:gd name="T55" fmla="*/ 0 h 296"/>
                <a:gd name="T56" fmla="*/ 2147483647 w 368"/>
                <a:gd name="T57" fmla="*/ 2147483647 h 296"/>
                <a:gd name="T58" fmla="*/ 2147483647 w 368"/>
                <a:gd name="T59" fmla="*/ 2147483647 h 296"/>
                <a:gd name="T60" fmla="*/ 2147483647 w 368"/>
                <a:gd name="T61" fmla="*/ 2147483647 h 296"/>
                <a:gd name="T62" fmla="*/ 2147483647 w 368"/>
                <a:gd name="T63" fmla="*/ 2147483647 h 296"/>
                <a:gd name="T64" fmla="*/ 2147483647 w 368"/>
                <a:gd name="T65" fmla="*/ 2147483647 h 29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68"/>
                <a:gd name="T100" fmla="*/ 0 h 296"/>
                <a:gd name="T101" fmla="*/ 368 w 368"/>
                <a:gd name="T102" fmla="*/ 296 h 29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68" h="296">
                  <a:moveTo>
                    <a:pt x="344" y="0"/>
                  </a:moveTo>
                  <a:cubicBezTo>
                    <a:pt x="321" y="0"/>
                    <a:pt x="321" y="0"/>
                    <a:pt x="321" y="0"/>
                  </a:cubicBezTo>
                  <a:cubicBezTo>
                    <a:pt x="303" y="0"/>
                    <a:pt x="294" y="14"/>
                    <a:pt x="291" y="26"/>
                  </a:cubicBezTo>
                  <a:cubicBezTo>
                    <a:pt x="291" y="27"/>
                    <a:pt x="289" y="37"/>
                    <a:pt x="287" y="49"/>
                  </a:cubicBezTo>
                  <a:cubicBezTo>
                    <a:pt x="283" y="47"/>
                    <a:pt x="278" y="45"/>
                    <a:pt x="272" y="45"/>
                  </a:cubicBezTo>
                  <a:cubicBezTo>
                    <a:pt x="25" y="45"/>
                    <a:pt x="25" y="45"/>
                    <a:pt x="25" y="45"/>
                  </a:cubicBezTo>
                  <a:cubicBezTo>
                    <a:pt x="18" y="45"/>
                    <a:pt x="11" y="48"/>
                    <a:pt x="6" y="54"/>
                  </a:cubicBezTo>
                  <a:cubicBezTo>
                    <a:pt x="1" y="60"/>
                    <a:pt x="0" y="68"/>
                    <a:pt x="1" y="76"/>
                  </a:cubicBezTo>
                  <a:cubicBezTo>
                    <a:pt x="2" y="82"/>
                    <a:pt x="21" y="198"/>
                    <a:pt x="22" y="199"/>
                  </a:cubicBezTo>
                  <a:cubicBezTo>
                    <a:pt x="23" y="208"/>
                    <a:pt x="33" y="220"/>
                    <a:pt x="48" y="220"/>
                  </a:cubicBezTo>
                  <a:cubicBezTo>
                    <a:pt x="248" y="220"/>
                    <a:pt x="248" y="220"/>
                    <a:pt x="248" y="220"/>
                  </a:cubicBezTo>
                  <a:cubicBezTo>
                    <a:pt x="250" y="220"/>
                    <a:pt x="253" y="220"/>
                    <a:pt x="255" y="219"/>
                  </a:cubicBezTo>
                  <a:cubicBezTo>
                    <a:pt x="252" y="234"/>
                    <a:pt x="248" y="251"/>
                    <a:pt x="248" y="253"/>
                  </a:cubicBezTo>
                  <a:cubicBezTo>
                    <a:pt x="247" y="258"/>
                    <a:pt x="247" y="259"/>
                    <a:pt x="241" y="259"/>
                  </a:cubicBezTo>
                  <a:cubicBezTo>
                    <a:pt x="239" y="259"/>
                    <a:pt x="239" y="259"/>
                    <a:pt x="239" y="259"/>
                  </a:cubicBezTo>
                  <a:cubicBezTo>
                    <a:pt x="235" y="248"/>
                    <a:pt x="224" y="239"/>
                    <a:pt x="211" y="239"/>
                  </a:cubicBezTo>
                  <a:cubicBezTo>
                    <a:pt x="198" y="239"/>
                    <a:pt x="187" y="248"/>
                    <a:pt x="184" y="259"/>
                  </a:cubicBezTo>
                  <a:cubicBezTo>
                    <a:pt x="90" y="259"/>
                    <a:pt x="90" y="259"/>
                    <a:pt x="90" y="259"/>
                  </a:cubicBezTo>
                  <a:cubicBezTo>
                    <a:pt x="86" y="248"/>
                    <a:pt x="75" y="239"/>
                    <a:pt x="62" y="239"/>
                  </a:cubicBezTo>
                  <a:cubicBezTo>
                    <a:pt x="46" y="239"/>
                    <a:pt x="34" y="252"/>
                    <a:pt x="34" y="267"/>
                  </a:cubicBezTo>
                  <a:cubicBezTo>
                    <a:pt x="34" y="283"/>
                    <a:pt x="46" y="296"/>
                    <a:pt x="62" y="296"/>
                  </a:cubicBezTo>
                  <a:cubicBezTo>
                    <a:pt x="75" y="296"/>
                    <a:pt x="86" y="287"/>
                    <a:pt x="90" y="275"/>
                  </a:cubicBezTo>
                  <a:cubicBezTo>
                    <a:pt x="184" y="275"/>
                    <a:pt x="184" y="275"/>
                    <a:pt x="184" y="275"/>
                  </a:cubicBezTo>
                  <a:cubicBezTo>
                    <a:pt x="187" y="287"/>
                    <a:pt x="198" y="296"/>
                    <a:pt x="211" y="296"/>
                  </a:cubicBezTo>
                  <a:cubicBezTo>
                    <a:pt x="224" y="296"/>
                    <a:pt x="235" y="287"/>
                    <a:pt x="239" y="275"/>
                  </a:cubicBezTo>
                  <a:cubicBezTo>
                    <a:pt x="241" y="275"/>
                    <a:pt x="241" y="275"/>
                    <a:pt x="241" y="275"/>
                  </a:cubicBezTo>
                  <a:cubicBezTo>
                    <a:pt x="259" y="275"/>
                    <a:pt x="262" y="262"/>
                    <a:pt x="263" y="257"/>
                  </a:cubicBezTo>
                  <a:cubicBezTo>
                    <a:pt x="264" y="254"/>
                    <a:pt x="288" y="127"/>
                    <a:pt x="288" y="127"/>
                  </a:cubicBezTo>
                  <a:cubicBezTo>
                    <a:pt x="289" y="123"/>
                    <a:pt x="286" y="118"/>
                    <a:pt x="282" y="118"/>
                  </a:cubicBezTo>
                  <a:cubicBezTo>
                    <a:pt x="277" y="117"/>
                    <a:pt x="273" y="120"/>
                    <a:pt x="272" y="124"/>
                  </a:cubicBezTo>
                  <a:cubicBezTo>
                    <a:pt x="272" y="124"/>
                    <a:pt x="259" y="194"/>
                    <a:pt x="259" y="195"/>
                  </a:cubicBezTo>
                  <a:cubicBezTo>
                    <a:pt x="257" y="201"/>
                    <a:pt x="254" y="204"/>
                    <a:pt x="248" y="204"/>
                  </a:cubicBezTo>
                  <a:cubicBezTo>
                    <a:pt x="48" y="204"/>
                    <a:pt x="48" y="204"/>
                    <a:pt x="48" y="204"/>
                  </a:cubicBezTo>
                  <a:cubicBezTo>
                    <a:pt x="41" y="204"/>
                    <a:pt x="38" y="198"/>
                    <a:pt x="37" y="196"/>
                  </a:cubicBezTo>
                  <a:cubicBezTo>
                    <a:pt x="37" y="192"/>
                    <a:pt x="18" y="79"/>
                    <a:pt x="17" y="74"/>
                  </a:cubicBezTo>
                  <a:cubicBezTo>
                    <a:pt x="16" y="70"/>
                    <a:pt x="17" y="67"/>
                    <a:pt x="19" y="64"/>
                  </a:cubicBezTo>
                  <a:cubicBezTo>
                    <a:pt x="21" y="62"/>
                    <a:pt x="23" y="61"/>
                    <a:pt x="25" y="61"/>
                  </a:cubicBezTo>
                  <a:cubicBezTo>
                    <a:pt x="272" y="61"/>
                    <a:pt x="272" y="61"/>
                    <a:pt x="272" y="61"/>
                  </a:cubicBezTo>
                  <a:cubicBezTo>
                    <a:pt x="276" y="61"/>
                    <a:pt x="278" y="62"/>
                    <a:pt x="280" y="64"/>
                  </a:cubicBezTo>
                  <a:cubicBezTo>
                    <a:pt x="282" y="67"/>
                    <a:pt x="282" y="71"/>
                    <a:pt x="282" y="74"/>
                  </a:cubicBezTo>
                  <a:cubicBezTo>
                    <a:pt x="282" y="75"/>
                    <a:pt x="279" y="88"/>
                    <a:pt x="278" y="92"/>
                  </a:cubicBezTo>
                  <a:cubicBezTo>
                    <a:pt x="278" y="92"/>
                    <a:pt x="278" y="92"/>
                    <a:pt x="278" y="92"/>
                  </a:cubicBezTo>
                  <a:cubicBezTo>
                    <a:pt x="277" y="96"/>
                    <a:pt x="280" y="100"/>
                    <a:pt x="285" y="101"/>
                  </a:cubicBezTo>
                  <a:cubicBezTo>
                    <a:pt x="289" y="102"/>
                    <a:pt x="294" y="99"/>
                    <a:pt x="295" y="95"/>
                  </a:cubicBezTo>
                  <a:cubicBezTo>
                    <a:pt x="295" y="92"/>
                    <a:pt x="307" y="30"/>
                    <a:pt x="307" y="29"/>
                  </a:cubicBezTo>
                  <a:cubicBezTo>
                    <a:pt x="308" y="25"/>
                    <a:pt x="311" y="16"/>
                    <a:pt x="321" y="16"/>
                  </a:cubicBezTo>
                  <a:cubicBezTo>
                    <a:pt x="344" y="16"/>
                    <a:pt x="344" y="16"/>
                    <a:pt x="344" y="16"/>
                  </a:cubicBezTo>
                  <a:cubicBezTo>
                    <a:pt x="350" y="16"/>
                    <a:pt x="352" y="20"/>
                    <a:pt x="352" y="23"/>
                  </a:cubicBezTo>
                  <a:cubicBezTo>
                    <a:pt x="352" y="26"/>
                    <a:pt x="349" y="28"/>
                    <a:pt x="344" y="28"/>
                  </a:cubicBezTo>
                  <a:cubicBezTo>
                    <a:pt x="330" y="28"/>
                    <a:pt x="330" y="28"/>
                    <a:pt x="330" y="28"/>
                  </a:cubicBezTo>
                  <a:cubicBezTo>
                    <a:pt x="326" y="28"/>
                    <a:pt x="322" y="32"/>
                    <a:pt x="322" y="36"/>
                  </a:cubicBezTo>
                  <a:cubicBezTo>
                    <a:pt x="322" y="41"/>
                    <a:pt x="326" y="44"/>
                    <a:pt x="330" y="44"/>
                  </a:cubicBezTo>
                  <a:cubicBezTo>
                    <a:pt x="344" y="44"/>
                    <a:pt x="344" y="44"/>
                    <a:pt x="344" y="44"/>
                  </a:cubicBezTo>
                  <a:cubicBezTo>
                    <a:pt x="353" y="44"/>
                    <a:pt x="358" y="41"/>
                    <a:pt x="362" y="38"/>
                  </a:cubicBezTo>
                  <a:cubicBezTo>
                    <a:pt x="366" y="34"/>
                    <a:pt x="368" y="28"/>
                    <a:pt x="368" y="23"/>
                  </a:cubicBezTo>
                  <a:cubicBezTo>
                    <a:pt x="368" y="12"/>
                    <a:pt x="359" y="0"/>
                    <a:pt x="344" y="0"/>
                  </a:cubicBezTo>
                  <a:close/>
                  <a:moveTo>
                    <a:pt x="62" y="280"/>
                  </a:moveTo>
                  <a:cubicBezTo>
                    <a:pt x="55" y="280"/>
                    <a:pt x="50" y="274"/>
                    <a:pt x="50" y="267"/>
                  </a:cubicBezTo>
                  <a:cubicBezTo>
                    <a:pt x="50" y="260"/>
                    <a:pt x="55" y="255"/>
                    <a:pt x="62" y="255"/>
                  </a:cubicBezTo>
                  <a:cubicBezTo>
                    <a:pt x="69" y="255"/>
                    <a:pt x="75" y="260"/>
                    <a:pt x="75" y="267"/>
                  </a:cubicBezTo>
                  <a:cubicBezTo>
                    <a:pt x="75" y="274"/>
                    <a:pt x="69" y="280"/>
                    <a:pt x="62" y="280"/>
                  </a:cubicBezTo>
                  <a:close/>
                  <a:moveTo>
                    <a:pt x="211" y="280"/>
                  </a:moveTo>
                  <a:cubicBezTo>
                    <a:pt x="204" y="280"/>
                    <a:pt x="199" y="274"/>
                    <a:pt x="199" y="267"/>
                  </a:cubicBezTo>
                  <a:cubicBezTo>
                    <a:pt x="199" y="260"/>
                    <a:pt x="204" y="255"/>
                    <a:pt x="211" y="255"/>
                  </a:cubicBezTo>
                  <a:cubicBezTo>
                    <a:pt x="218" y="255"/>
                    <a:pt x="224" y="260"/>
                    <a:pt x="224" y="267"/>
                  </a:cubicBezTo>
                  <a:cubicBezTo>
                    <a:pt x="224" y="274"/>
                    <a:pt x="218" y="280"/>
                    <a:pt x="211" y="2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8585A"/>
                </a:solidFill>
                <a:effectLst/>
                <a:uLnTx/>
                <a:uFillTx/>
                <a:ea typeface="MS PGothic" pitchFamily="34" charset="-128"/>
                <a:cs typeface="Arial" charset="0"/>
              </a:endParaRPr>
            </a:p>
          </p:txBody>
        </p:sp>
        <p:sp>
          <p:nvSpPr>
            <p:cNvPr id="9" name="TextBox 8"/>
            <p:cNvSpPr txBox="1"/>
            <p:nvPr/>
          </p:nvSpPr>
          <p:spPr>
            <a:xfrm>
              <a:off x="1620246" y="4580898"/>
              <a:ext cx="247470" cy="416392"/>
            </a:xfrm>
            <a:prstGeom prst="rect">
              <a:avLst/>
            </a:prstGeom>
            <a:noFill/>
            <a:ln>
              <a:noFill/>
            </a:ln>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a:ln>
                    <a:noFill/>
                  </a:ln>
                  <a:solidFill>
                    <a:srgbClr val="FFFFFF"/>
                  </a:solidFill>
                  <a:effectLst/>
                  <a:uLnTx/>
                  <a:uFillTx/>
                  <a:latin typeface="Ericsson Capital TT"/>
                  <a:ea typeface="MS PGothic" pitchFamily="34" charset="-128"/>
                  <a:cs typeface="Arial" charset="0"/>
                </a:rPr>
                <a:t>@</a:t>
              </a:r>
            </a:p>
          </p:txBody>
        </p:sp>
      </p:grpSp>
      <p:sp>
        <p:nvSpPr>
          <p:cNvPr id="15365" name="Freeform 3"/>
          <p:cNvSpPr>
            <a:spLocks noChangeAspect="1" noEditPoints="1"/>
          </p:cNvSpPr>
          <p:nvPr>
            <p:custDataLst>
              <p:tags r:id="rId2"/>
            </p:custDataLst>
          </p:nvPr>
        </p:nvSpPr>
        <p:spPr bwMode="auto">
          <a:xfrm>
            <a:off x="560388" y="3100388"/>
            <a:ext cx="868362" cy="422275"/>
          </a:xfrm>
          <a:custGeom>
            <a:avLst/>
            <a:gdLst>
              <a:gd name="T0" fmla="*/ 2147483646 w 448"/>
              <a:gd name="T1" fmla="*/ 2147483646 h 208"/>
              <a:gd name="T2" fmla="*/ 2147483646 w 448"/>
              <a:gd name="T3" fmla="*/ 2147483646 h 208"/>
              <a:gd name="T4" fmla="*/ 2147483646 w 448"/>
              <a:gd name="T5" fmla="*/ 2147483646 h 208"/>
              <a:gd name="T6" fmla="*/ 2147483646 w 448"/>
              <a:gd name="T7" fmla="*/ 2147483646 h 208"/>
              <a:gd name="T8" fmla="*/ 2147483646 w 448"/>
              <a:gd name="T9" fmla="*/ 2147483646 h 208"/>
              <a:gd name="T10" fmla="*/ 2147483646 w 448"/>
              <a:gd name="T11" fmla="*/ 2147483646 h 208"/>
              <a:gd name="T12" fmla="*/ 2147483646 w 448"/>
              <a:gd name="T13" fmla="*/ 2147483646 h 208"/>
              <a:gd name="T14" fmla="*/ 2147483646 w 448"/>
              <a:gd name="T15" fmla="*/ 2147483646 h 208"/>
              <a:gd name="T16" fmla="*/ 2147483646 w 448"/>
              <a:gd name="T17" fmla="*/ 2147483646 h 208"/>
              <a:gd name="T18" fmla="*/ 2147483646 w 448"/>
              <a:gd name="T19" fmla="*/ 2147483646 h 208"/>
              <a:gd name="T20" fmla="*/ 2147483646 w 448"/>
              <a:gd name="T21" fmla="*/ 2147483646 h 208"/>
              <a:gd name="T22" fmla="*/ 2147483646 w 448"/>
              <a:gd name="T23" fmla="*/ 2147483646 h 208"/>
              <a:gd name="T24" fmla="*/ 2147483646 w 448"/>
              <a:gd name="T25" fmla="*/ 2147483646 h 208"/>
              <a:gd name="T26" fmla="*/ 2147483646 w 448"/>
              <a:gd name="T27" fmla="*/ 2147483646 h 208"/>
              <a:gd name="T28" fmla="*/ 2147483646 w 448"/>
              <a:gd name="T29" fmla="*/ 2147483646 h 208"/>
              <a:gd name="T30" fmla="*/ 2147483646 w 448"/>
              <a:gd name="T31" fmla="*/ 2147483646 h 208"/>
              <a:gd name="T32" fmla="*/ 2147483646 w 448"/>
              <a:gd name="T33" fmla="*/ 2147483646 h 208"/>
              <a:gd name="T34" fmla="*/ 2147483646 w 448"/>
              <a:gd name="T35" fmla="*/ 2147483646 h 208"/>
              <a:gd name="T36" fmla="*/ 2147483646 w 448"/>
              <a:gd name="T37" fmla="*/ 2147483646 h 208"/>
              <a:gd name="T38" fmla="*/ 2147483646 w 448"/>
              <a:gd name="T39" fmla="*/ 2147483646 h 208"/>
              <a:gd name="T40" fmla="*/ 2147483646 w 448"/>
              <a:gd name="T41" fmla="*/ 2147483646 h 208"/>
              <a:gd name="T42" fmla="*/ 2147483646 w 448"/>
              <a:gd name="T43" fmla="*/ 2147483646 h 208"/>
              <a:gd name="T44" fmla="*/ 2147483646 w 448"/>
              <a:gd name="T45" fmla="*/ 2147483646 h 208"/>
              <a:gd name="T46" fmla="*/ 2147483646 w 448"/>
              <a:gd name="T47" fmla="*/ 2147483646 h 208"/>
              <a:gd name="T48" fmla="*/ 2147483646 w 448"/>
              <a:gd name="T49" fmla="*/ 2147483646 h 208"/>
              <a:gd name="T50" fmla="*/ 2147483646 w 448"/>
              <a:gd name="T51" fmla="*/ 2147483646 h 208"/>
              <a:gd name="T52" fmla="*/ 2147483646 w 448"/>
              <a:gd name="T53" fmla="*/ 2147483646 h 208"/>
              <a:gd name="T54" fmla="*/ 2147483646 w 448"/>
              <a:gd name="T55" fmla="*/ 2147483646 h 208"/>
              <a:gd name="T56" fmla="*/ 2147483646 w 448"/>
              <a:gd name="T57" fmla="*/ 2147483646 h 208"/>
              <a:gd name="T58" fmla="*/ 2147483646 w 448"/>
              <a:gd name="T59" fmla="*/ 2147483646 h 208"/>
              <a:gd name="T60" fmla="*/ 2147483646 w 448"/>
              <a:gd name="T61" fmla="*/ 2147483646 h 208"/>
              <a:gd name="T62" fmla="*/ 2147483646 w 448"/>
              <a:gd name="T63" fmla="*/ 2147483646 h 208"/>
              <a:gd name="T64" fmla="*/ 2147483646 w 448"/>
              <a:gd name="T65" fmla="*/ 2147483646 h 208"/>
              <a:gd name="T66" fmla="*/ 2147483646 w 448"/>
              <a:gd name="T67" fmla="*/ 2147483646 h 20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48"/>
              <a:gd name="T103" fmla="*/ 0 h 208"/>
              <a:gd name="T104" fmla="*/ 448 w 448"/>
              <a:gd name="T105" fmla="*/ 208 h 20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48" h="208">
                <a:moveTo>
                  <a:pt x="447" y="114"/>
                </a:moveTo>
                <a:cubicBezTo>
                  <a:pt x="446" y="110"/>
                  <a:pt x="442" y="107"/>
                  <a:pt x="437" y="108"/>
                </a:cubicBezTo>
                <a:cubicBezTo>
                  <a:pt x="433" y="109"/>
                  <a:pt x="431" y="114"/>
                  <a:pt x="432" y="118"/>
                </a:cubicBezTo>
                <a:cubicBezTo>
                  <a:pt x="432" y="120"/>
                  <a:pt x="432" y="122"/>
                  <a:pt x="432" y="125"/>
                </a:cubicBezTo>
                <a:cubicBezTo>
                  <a:pt x="432" y="142"/>
                  <a:pt x="427" y="154"/>
                  <a:pt x="423" y="161"/>
                </a:cubicBezTo>
                <a:cubicBezTo>
                  <a:pt x="420" y="164"/>
                  <a:pt x="418" y="167"/>
                  <a:pt x="416" y="169"/>
                </a:cubicBezTo>
                <a:cubicBezTo>
                  <a:pt x="416" y="169"/>
                  <a:pt x="416" y="169"/>
                  <a:pt x="416" y="169"/>
                </a:cubicBezTo>
                <a:cubicBezTo>
                  <a:pt x="413" y="169"/>
                  <a:pt x="410" y="169"/>
                  <a:pt x="408" y="169"/>
                </a:cubicBezTo>
                <a:cubicBezTo>
                  <a:pt x="408" y="167"/>
                  <a:pt x="408" y="165"/>
                  <a:pt x="408" y="163"/>
                </a:cubicBezTo>
                <a:cubicBezTo>
                  <a:pt x="408" y="139"/>
                  <a:pt x="388" y="119"/>
                  <a:pt x="363" y="119"/>
                </a:cubicBezTo>
                <a:cubicBezTo>
                  <a:pt x="339" y="119"/>
                  <a:pt x="319" y="139"/>
                  <a:pt x="319" y="163"/>
                </a:cubicBezTo>
                <a:cubicBezTo>
                  <a:pt x="319" y="165"/>
                  <a:pt x="319" y="167"/>
                  <a:pt x="319" y="169"/>
                </a:cubicBezTo>
                <a:cubicBezTo>
                  <a:pt x="266" y="169"/>
                  <a:pt x="197" y="169"/>
                  <a:pt x="140" y="169"/>
                </a:cubicBezTo>
                <a:cubicBezTo>
                  <a:pt x="141" y="167"/>
                  <a:pt x="141" y="165"/>
                  <a:pt x="141" y="163"/>
                </a:cubicBezTo>
                <a:cubicBezTo>
                  <a:pt x="141" y="139"/>
                  <a:pt x="121" y="119"/>
                  <a:pt x="96" y="119"/>
                </a:cubicBezTo>
                <a:cubicBezTo>
                  <a:pt x="71" y="119"/>
                  <a:pt x="52" y="139"/>
                  <a:pt x="51" y="163"/>
                </a:cubicBezTo>
                <a:cubicBezTo>
                  <a:pt x="51" y="165"/>
                  <a:pt x="52" y="167"/>
                  <a:pt x="52" y="169"/>
                </a:cubicBezTo>
                <a:cubicBezTo>
                  <a:pt x="40" y="169"/>
                  <a:pt x="32" y="169"/>
                  <a:pt x="29" y="169"/>
                </a:cubicBezTo>
                <a:cubicBezTo>
                  <a:pt x="23" y="169"/>
                  <a:pt x="21" y="167"/>
                  <a:pt x="19" y="163"/>
                </a:cubicBezTo>
                <a:cubicBezTo>
                  <a:pt x="17" y="159"/>
                  <a:pt x="16" y="152"/>
                  <a:pt x="16" y="147"/>
                </a:cubicBezTo>
                <a:cubicBezTo>
                  <a:pt x="16" y="136"/>
                  <a:pt x="21" y="126"/>
                  <a:pt x="30" y="118"/>
                </a:cubicBezTo>
                <a:cubicBezTo>
                  <a:pt x="44" y="105"/>
                  <a:pt x="67" y="96"/>
                  <a:pt x="85" y="90"/>
                </a:cubicBezTo>
                <a:cubicBezTo>
                  <a:pt x="95" y="87"/>
                  <a:pt x="103" y="85"/>
                  <a:pt x="109" y="84"/>
                </a:cubicBezTo>
                <a:cubicBezTo>
                  <a:pt x="114" y="83"/>
                  <a:pt x="117" y="82"/>
                  <a:pt x="119" y="82"/>
                </a:cubicBezTo>
                <a:cubicBezTo>
                  <a:pt x="384" y="82"/>
                  <a:pt x="384" y="82"/>
                  <a:pt x="384" y="82"/>
                </a:cubicBezTo>
                <a:cubicBezTo>
                  <a:pt x="385" y="82"/>
                  <a:pt x="386" y="82"/>
                  <a:pt x="386" y="83"/>
                </a:cubicBezTo>
                <a:cubicBezTo>
                  <a:pt x="392" y="84"/>
                  <a:pt x="406" y="89"/>
                  <a:pt x="417" y="97"/>
                </a:cubicBezTo>
                <a:cubicBezTo>
                  <a:pt x="420" y="100"/>
                  <a:pt x="425" y="99"/>
                  <a:pt x="428" y="96"/>
                </a:cubicBezTo>
                <a:cubicBezTo>
                  <a:pt x="430" y="92"/>
                  <a:pt x="430" y="87"/>
                  <a:pt x="426" y="84"/>
                </a:cubicBezTo>
                <a:cubicBezTo>
                  <a:pt x="412" y="74"/>
                  <a:pt x="397" y="69"/>
                  <a:pt x="390" y="67"/>
                </a:cubicBezTo>
                <a:cubicBezTo>
                  <a:pt x="380" y="55"/>
                  <a:pt x="333" y="0"/>
                  <a:pt x="248" y="0"/>
                </a:cubicBezTo>
                <a:cubicBezTo>
                  <a:pt x="165" y="0"/>
                  <a:pt x="123" y="53"/>
                  <a:pt x="113" y="67"/>
                </a:cubicBezTo>
                <a:cubicBezTo>
                  <a:pt x="105" y="68"/>
                  <a:pt x="82" y="73"/>
                  <a:pt x="60" y="82"/>
                </a:cubicBezTo>
                <a:cubicBezTo>
                  <a:pt x="46" y="88"/>
                  <a:pt x="31" y="96"/>
                  <a:pt x="20" y="106"/>
                </a:cubicBezTo>
                <a:cubicBezTo>
                  <a:pt x="8" y="116"/>
                  <a:pt x="0" y="130"/>
                  <a:pt x="0" y="147"/>
                </a:cubicBezTo>
                <a:cubicBezTo>
                  <a:pt x="0" y="153"/>
                  <a:pt x="1" y="162"/>
                  <a:pt x="5" y="170"/>
                </a:cubicBezTo>
                <a:cubicBezTo>
                  <a:pt x="8" y="178"/>
                  <a:pt x="17" y="185"/>
                  <a:pt x="29" y="185"/>
                </a:cubicBezTo>
                <a:cubicBezTo>
                  <a:pt x="29" y="185"/>
                  <a:pt x="29" y="185"/>
                  <a:pt x="29" y="185"/>
                </a:cubicBezTo>
                <a:cubicBezTo>
                  <a:pt x="32" y="185"/>
                  <a:pt x="42" y="185"/>
                  <a:pt x="57" y="185"/>
                </a:cubicBezTo>
                <a:cubicBezTo>
                  <a:pt x="65" y="199"/>
                  <a:pt x="79" y="208"/>
                  <a:pt x="96" y="208"/>
                </a:cubicBezTo>
                <a:cubicBezTo>
                  <a:pt x="113" y="208"/>
                  <a:pt x="127" y="199"/>
                  <a:pt x="135" y="185"/>
                </a:cubicBezTo>
                <a:cubicBezTo>
                  <a:pt x="195" y="185"/>
                  <a:pt x="269" y="185"/>
                  <a:pt x="324" y="185"/>
                </a:cubicBezTo>
                <a:cubicBezTo>
                  <a:pt x="332" y="199"/>
                  <a:pt x="347" y="208"/>
                  <a:pt x="363" y="208"/>
                </a:cubicBezTo>
                <a:cubicBezTo>
                  <a:pt x="380" y="208"/>
                  <a:pt x="395" y="199"/>
                  <a:pt x="402" y="185"/>
                </a:cubicBezTo>
                <a:cubicBezTo>
                  <a:pt x="402" y="185"/>
                  <a:pt x="402" y="185"/>
                  <a:pt x="402" y="185"/>
                </a:cubicBezTo>
                <a:cubicBezTo>
                  <a:pt x="405" y="185"/>
                  <a:pt x="419" y="185"/>
                  <a:pt x="419" y="185"/>
                </a:cubicBezTo>
                <a:cubicBezTo>
                  <a:pt x="420" y="185"/>
                  <a:pt x="422" y="185"/>
                  <a:pt x="423" y="184"/>
                </a:cubicBezTo>
                <a:cubicBezTo>
                  <a:pt x="424" y="183"/>
                  <a:pt x="448" y="166"/>
                  <a:pt x="448" y="125"/>
                </a:cubicBezTo>
                <a:cubicBezTo>
                  <a:pt x="448" y="121"/>
                  <a:pt x="448" y="117"/>
                  <a:pt x="447" y="114"/>
                </a:cubicBezTo>
                <a:close/>
                <a:moveTo>
                  <a:pt x="368" y="66"/>
                </a:moveTo>
                <a:cubicBezTo>
                  <a:pt x="256" y="66"/>
                  <a:pt x="256" y="66"/>
                  <a:pt x="256" y="66"/>
                </a:cubicBezTo>
                <a:cubicBezTo>
                  <a:pt x="256" y="16"/>
                  <a:pt x="256" y="16"/>
                  <a:pt x="256" y="16"/>
                </a:cubicBezTo>
                <a:cubicBezTo>
                  <a:pt x="296" y="18"/>
                  <a:pt x="326" y="32"/>
                  <a:pt x="346" y="47"/>
                </a:cubicBezTo>
                <a:cubicBezTo>
                  <a:pt x="355" y="54"/>
                  <a:pt x="363" y="61"/>
                  <a:pt x="368" y="66"/>
                </a:cubicBezTo>
                <a:close/>
                <a:moveTo>
                  <a:pt x="240" y="16"/>
                </a:moveTo>
                <a:cubicBezTo>
                  <a:pt x="240" y="66"/>
                  <a:pt x="240" y="66"/>
                  <a:pt x="240" y="66"/>
                </a:cubicBezTo>
                <a:cubicBezTo>
                  <a:pt x="134" y="66"/>
                  <a:pt x="134" y="66"/>
                  <a:pt x="134" y="66"/>
                </a:cubicBezTo>
                <a:cubicBezTo>
                  <a:pt x="149" y="49"/>
                  <a:pt x="183" y="18"/>
                  <a:pt x="240" y="16"/>
                </a:cubicBezTo>
                <a:close/>
                <a:moveTo>
                  <a:pt x="96" y="192"/>
                </a:moveTo>
                <a:cubicBezTo>
                  <a:pt x="80" y="192"/>
                  <a:pt x="68" y="179"/>
                  <a:pt x="67" y="163"/>
                </a:cubicBezTo>
                <a:cubicBezTo>
                  <a:pt x="68" y="148"/>
                  <a:pt x="80" y="135"/>
                  <a:pt x="96" y="135"/>
                </a:cubicBezTo>
                <a:cubicBezTo>
                  <a:pt x="112" y="135"/>
                  <a:pt x="125" y="148"/>
                  <a:pt x="125" y="163"/>
                </a:cubicBezTo>
                <a:cubicBezTo>
                  <a:pt x="125" y="179"/>
                  <a:pt x="112" y="192"/>
                  <a:pt x="96" y="192"/>
                </a:cubicBezTo>
                <a:close/>
                <a:moveTo>
                  <a:pt x="363" y="192"/>
                </a:moveTo>
                <a:cubicBezTo>
                  <a:pt x="347" y="192"/>
                  <a:pt x="335" y="179"/>
                  <a:pt x="335" y="163"/>
                </a:cubicBezTo>
                <a:cubicBezTo>
                  <a:pt x="335" y="148"/>
                  <a:pt x="347" y="135"/>
                  <a:pt x="363" y="135"/>
                </a:cubicBezTo>
                <a:cubicBezTo>
                  <a:pt x="379" y="135"/>
                  <a:pt x="392" y="148"/>
                  <a:pt x="392" y="163"/>
                </a:cubicBezTo>
                <a:cubicBezTo>
                  <a:pt x="392" y="179"/>
                  <a:pt x="379" y="192"/>
                  <a:pt x="363" y="19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91377" tIns="45688" rIns="91377" bIns="45688"/>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ysClr val="windowText" lastClr="000000"/>
              </a:solidFill>
              <a:effectLst/>
              <a:uLnTx/>
              <a:uFillTx/>
            </a:endParaRPr>
          </a:p>
        </p:txBody>
      </p:sp>
      <p:sp>
        <p:nvSpPr>
          <p:cNvPr id="15366" name="Freeform 28"/>
          <p:cNvSpPr>
            <a:spLocks noChangeAspect="1" noEditPoints="1"/>
          </p:cNvSpPr>
          <p:nvPr>
            <p:custDataLst>
              <p:tags r:id="rId3"/>
            </p:custDataLst>
          </p:nvPr>
        </p:nvSpPr>
        <p:spPr bwMode="auto">
          <a:xfrm>
            <a:off x="736600" y="1274763"/>
            <a:ext cx="490538" cy="762000"/>
          </a:xfrm>
          <a:custGeom>
            <a:avLst/>
            <a:gdLst>
              <a:gd name="T0" fmla="*/ 2147483646 w 275"/>
              <a:gd name="T1" fmla="*/ 2147483646 h 503"/>
              <a:gd name="T2" fmla="*/ 2147483646 w 275"/>
              <a:gd name="T3" fmla="*/ 2147483646 h 503"/>
              <a:gd name="T4" fmla="*/ 2147483646 w 275"/>
              <a:gd name="T5" fmla="*/ 2147483646 h 503"/>
              <a:gd name="T6" fmla="*/ 2147483646 w 275"/>
              <a:gd name="T7" fmla="*/ 2147483646 h 503"/>
              <a:gd name="T8" fmla="*/ 2147483646 w 275"/>
              <a:gd name="T9" fmla="*/ 2147483646 h 503"/>
              <a:gd name="T10" fmla="*/ 2147483646 w 275"/>
              <a:gd name="T11" fmla="*/ 2147483646 h 503"/>
              <a:gd name="T12" fmla="*/ 2147483646 w 275"/>
              <a:gd name="T13" fmla="*/ 2147483646 h 503"/>
              <a:gd name="T14" fmla="*/ 2147483646 w 275"/>
              <a:gd name="T15" fmla="*/ 2147483646 h 503"/>
              <a:gd name="T16" fmla="*/ 2147483646 w 275"/>
              <a:gd name="T17" fmla="*/ 2147483646 h 503"/>
              <a:gd name="T18" fmla="*/ 2147483646 w 275"/>
              <a:gd name="T19" fmla="*/ 2147483646 h 503"/>
              <a:gd name="T20" fmla="*/ 2147483646 w 275"/>
              <a:gd name="T21" fmla="*/ 2147483646 h 503"/>
              <a:gd name="T22" fmla="*/ 2147483646 w 275"/>
              <a:gd name="T23" fmla="*/ 2147483646 h 503"/>
              <a:gd name="T24" fmla="*/ 2147483646 w 275"/>
              <a:gd name="T25" fmla="*/ 2147483646 h 503"/>
              <a:gd name="T26" fmla="*/ 2147483646 w 275"/>
              <a:gd name="T27" fmla="*/ 2147483646 h 503"/>
              <a:gd name="T28" fmla="*/ 2147483646 w 275"/>
              <a:gd name="T29" fmla="*/ 2147483646 h 503"/>
              <a:gd name="T30" fmla="*/ 2147483646 w 275"/>
              <a:gd name="T31" fmla="*/ 2147483646 h 503"/>
              <a:gd name="T32" fmla="*/ 2147483646 w 275"/>
              <a:gd name="T33" fmla="*/ 2147483646 h 503"/>
              <a:gd name="T34" fmla="*/ 2147483646 w 275"/>
              <a:gd name="T35" fmla="*/ 2147483646 h 503"/>
              <a:gd name="T36" fmla="*/ 2147483646 w 275"/>
              <a:gd name="T37" fmla="*/ 2147483646 h 503"/>
              <a:gd name="T38" fmla="*/ 2147483646 w 275"/>
              <a:gd name="T39" fmla="*/ 2147483646 h 503"/>
              <a:gd name="T40" fmla="*/ 2147483646 w 275"/>
              <a:gd name="T41" fmla="*/ 2147483646 h 503"/>
              <a:gd name="T42" fmla="*/ 2147483646 w 275"/>
              <a:gd name="T43" fmla="*/ 2147483646 h 503"/>
              <a:gd name="T44" fmla="*/ 2147483646 w 275"/>
              <a:gd name="T45" fmla="*/ 2147483646 h 503"/>
              <a:gd name="T46" fmla="*/ 2147483646 w 275"/>
              <a:gd name="T47" fmla="*/ 2147483646 h 503"/>
              <a:gd name="T48" fmla="*/ 2147483646 w 275"/>
              <a:gd name="T49" fmla="*/ 2147483646 h 503"/>
              <a:gd name="T50" fmla="*/ 2147483646 w 275"/>
              <a:gd name="T51" fmla="*/ 2147483646 h 503"/>
              <a:gd name="T52" fmla="*/ 2147483646 w 275"/>
              <a:gd name="T53" fmla="*/ 2147483646 h 503"/>
              <a:gd name="T54" fmla="*/ 2147483646 w 275"/>
              <a:gd name="T55" fmla="*/ 2147483646 h 503"/>
              <a:gd name="T56" fmla="*/ 2147483646 w 275"/>
              <a:gd name="T57" fmla="*/ 2147483646 h 503"/>
              <a:gd name="T58" fmla="*/ 2147483646 w 275"/>
              <a:gd name="T59" fmla="*/ 2147483646 h 503"/>
              <a:gd name="T60" fmla="*/ 2147483646 w 275"/>
              <a:gd name="T61" fmla="*/ 2147483646 h 503"/>
              <a:gd name="T62" fmla="*/ 2147483646 w 275"/>
              <a:gd name="T63" fmla="*/ 2147483646 h 503"/>
              <a:gd name="T64" fmla="*/ 2147483646 w 275"/>
              <a:gd name="T65" fmla="*/ 2147483646 h 503"/>
              <a:gd name="T66" fmla="*/ 2147483646 w 275"/>
              <a:gd name="T67" fmla="*/ 2147483646 h 503"/>
              <a:gd name="T68" fmla="*/ 2147483646 w 275"/>
              <a:gd name="T69" fmla="*/ 2147483646 h 503"/>
              <a:gd name="T70" fmla="*/ 2147483646 w 275"/>
              <a:gd name="T71" fmla="*/ 2147483646 h 503"/>
              <a:gd name="T72" fmla="*/ 2147483646 w 275"/>
              <a:gd name="T73" fmla="*/ 2147483646 h 503"/>
              <a:gd name="T74" fmla="*/ 2147483646 w 275"/>
              <a:gd name="T75" fmla="*/ 2147483646 h 503"/>
              <a:gd name="T76" fmla="*/ 2147483646 w 275"/>
              <a:gd name="T77" fmla="*/ 2147483646 h 503"/>
              <a:gd name="T78" fmla="*/ 2147483646 w 275"/>
              <a:gd name="T79" fmla="*/ 2147483646 h 503"/>
              <a:gd name="T80" fmla="*/ 2147483646 w 275"/>
              <a:gd name="T81" fmla="*/ 2147483646 h 503"/>
              <a:gd name="T82" fmla="*/ 2147483646 w 275"/>
              <a:gd name="T83" fmla="*/ 2147483646 h 503"/>
              <a:gd name="T84" fmla="*/ 2147483646 w 275"/>
              <a:gd name="T85" fmla="*/ 2147483646 h 503"/>
              <a:gd name="T86" fmla="*/ 2147483646 w 275"/>
              <a:gd name="T87" fmla="*/ 0 h 503"/>
              <a:gd name="T88" fmla="*/ 2147483646 w 275"/>
              <a:gd name="T89" fmla="*/ 2147483646 h 503"/>
              <a:gd name="T90" fmla="*/ 0 w 275"/>
              <a:gd name="T91" fmla="*/ 2147483646 h 503"/>
              <a:gd name="T92" fmla="*/ 2147483646 w 275"/>
              <a:gd name="T93" fmla="*/ 2147483646 h 503"/>
              <a:gd name="T94" fmla="*/ 2147483646 w 275"/>
              <a:gd name="T95" fmla="*/ 2147483646 h 503"/>
              <a:gd name="T96" fmla="*/ 2147483646 w 275"/>
              <a:gd name="T97" fmla="*/ 2147483646 h 503"/>
              <a:gd name="T98" fmla="*/ 2147483646 w 275"/>
              <a:gd name="T99" fmla="*/ 2147483646 h 503"/>
              <a:gd name="T100" fmla="*/ 2147483646 w 275"/>
              <a:gd name="T101" fmla="*/ 2147483646 h 503"/>
              <a:gd name="T102" fmla="*/ 2147483646 w 275"/>
              <a:gd name="T103" fmla="*/ 2147483646 h 503"/>
              <a:gd name="T104" fmla="*/ 2147483646 w 275"/>
              <a:gd name="T105" fmla="*/ 2147483646 h 50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75"/>
              <a:gd name="T160" fmla="*/ 0 h 503"/>
              <a:gd name="T161" fmla="*/ 275 w 275"/>
              <a:gd name="T162" fmla="*/ 503 h 50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75" h="503">
                <a:moveTo>
                  <a:pt x="244" y="77"/>
                </a:moveTo>
                <a:cubicBezTo>
                  <a:pt x="244" y="70"/>
                  <a:pt x="240" y="66"/>
                  <a:pt x="236" y="64"/>
                </a:cubicBezTo>
                <a:cubicBezTo>
                  <a:pt x="233" y="62"/>
                  <a:pt x="230" y="61"/>
                  <a:pt x="230" y="61"/>
                </a:cubicBezTo>
                <a:cubicBezTo>
                  <a:pt x="229" y="61"/>
                  <a:pt x="229" y="61"/>
                  <a:pt x="229" y="61"/>
                </a:cubicBezTo>
                <a:cubicBezTo>
                  <a:pt x="228" y="61"/>
                  <a:pt x="178" y="57"/>
                  <a:pt x="137" y="57"/>
                </a:cubicBezTo>
                <a:cubicBezTo>
                  <a:pt x="97" y="57"/>
                  <a:pt x="46" y="61"/>
                  <a:pt x="46" y="61"/>
                </a:cubicBezTo>
                <a:cubicBezTo>
                  <a:pt x="45" y="61"/>
                  <a:pt x="45" y="61"/>
                  <a:pt x="45" y="61"/>
                </a:cubicBezTo>
                <a:cubicBezTo>
                  <a:pt x="44" y="61"/>
                  <a:pt x="41" y="62"/>
                  <a:pt x="38" y="64"/>
                </a:cubicBezTo>
                <a:cubicBezTo>
                  <a:pt x="35" y="66"/>
                  <a:pt x="30" y="70"/>
                  <a:pt x="30" y="77"/>
                </a:cubicBezTo>
                <a:cubicBezTo>
                  <a:pt x="30" y="84"/>
                  <a:pt x="30" y="389"/>
                  <a:pt x="30" y="400"/>
                </a:cubicBezTo>
                <a:cubicBezTo>
                  <a:pt x="30" y="409"/>
                  <a:pt x="35" y="415"/>
                  <a:pt x="40" y="417"/>
                </a:cubicBezTo>
                <a:cubicBezTo>
                  <a:pt x="45" y="420"/>
                  <a:pt x="48" y="420"/>
                  <a:pt x="49" y="420"/>
                </a:cubicBezTo>
                <a:cubicBezTo>
                  <a:pt x="49" y="420"/>
                  <a:pt x="90" y="421"/>
                  <a:pt x="137" y="421"/>
                </a:cubicBezTo>
                <a:cubicBezTo>
                  <a:pt x="184" y="421"/>
                  <a:pt x="225" y="420"/>
                  <a:pt x="225" y="420"/>
                </a:cubicBezTo>
                <a:cubicBezTo>
                  <a:pt x="226" y="420"/>
                  <a:pt x="230" y="420"/>
                  <a:pt x="234" y="417"/>
                </a:cubicBezTo>
                <a:cubicBezTo>
                  <a:pt x="239" y="415"/>
                  <a:pt x="245" y="409"/>
                  <a:pt x="244" y="400"/>
                </a:cubicBezTo>
                <a:cubicBezTo>
                  <a:pt x="244" y="389"/>
                  <a:pt x="244" y="84"/>
                  <a:pt x="244" y="77"/>
                </a:cubicBezTo>
                <a:close/>
                <a:moveTo>
                  <a:pt x="228" y="400"/>
                </a:moveTo>
                <a:cubicBezTo>
                  <a:pt x="228" y="403"/>
                  <a:pt x="228" y="402"/>
                  <a:pt x="227" y="403"/>
                </a:cubicBezTo>
                <a:cubicBezTo>
                  <a:pt x="226" y="403"/>
                  <a:pt x="226" y="404"/>
                  <a:pt x="225" y="404"/>
                </a:cubicBezTo>
                <a:cubicBezTo>
                  <a:pt x="225" y="404"/>
                  <a:pt x="224" y="404"/>
                  <a:pt x="224" y="404"/>
                </a:cubicBezTo>
                <a:cubicBezTo>
                  <a:pt x="223" y="404"/>
                  <a:pt x="183" y="405"/>
                  <a:pt x="137" y="405"/>
                </a:cubicBezTo>
                <a:cubicBezTo>
                  <a:pt x="92" y="405"/>
                  <a:pt x="52" y="404"/>
                  <a:pt x="50" y="404"/>
                </a:cubicBezTo>
                <a:cubicBezTo>
                  <a:pt x="49" y="404"/>
                  <a:pt x="48" y="403"/>
                  <a:pt x="47" y="403"/>
                </a:cubicBezTo>
                <a:cubicBezTo>
                  <a:pt x="46" y="402"/>
                  <a:pt x="46" y="402"/>
                  <a:pt x="46" y="400"/>
                </a:cubicBezTo>
                <a:cubicBezTo>
                  <a:pt x="46" y="389"/>
                  <a:pt x="46" y="91"/>
                  <a:pt x="46" y="78"/>
                </a:cubicBezTo>
                <a:cubicBezTo>
                  <a:pt x="46" y="78"/>
                  <a:pt x="47" y="77"/>
                  <a:pt x="47" y="77"/>
                </a:cubicBezTo>
                <a:cubicBezTo>
                  <a:pt x="47" y="77"/>
                  <a:pt x="48" y="77"/>
                  <a:pt x="48" y="77"/>
                </a:cubicBezTo>
                <a:cubicBezTo>
                  <a:pt x="54" y="76"/>
                  <a:pt x="100" y="73"/>
                  <a:pt x="137" y="73"/>
                </a:cubicBezTo>
                <a:cubicBezTo>
                  <a:pt x="157" y="73"/>
                  <a:pt x="179" y="74"/>
                  <a:pt x="197" y="75"/>
                </a:cubicBezTo>
                <a:cubicBezTo>
                  <a:pt x="212" y="76"/>
                  <a:pt x="223" y="77"/>
                  <a:pt x="226" y="77"/>
                </a:cubicBezTo>
                <a:cubicBezTo>
                  <a:pt x="227" y="77"/>
                  <a:pt x="228" y="77"/>
                  <a:pt x="228" y="78"/>
                </a:cubicBezTo>
                <a:cubicBezTo>
                  <a:pt x="228" y="78"/>
                  <a:pt x="228" y="78"/>
                  <a:pt x="228" y="78"/>
                </a:cubicBezTo>
                <a:cubicBezTo>
                  <a:pt x="228" y="91"/>
                  <a:pt x="228" y="389"/>
                  <a:pt x="228" y="400"/>
                </a:cubicBezTo>
                <a:close/>
                <a:moveTo>
                  <a:pt x="111" y="457"/>
                </a:moveTo>
                <a:cubicBezTo>
                  <a:pt x="106" y="457"/>
                  <a:pt x="103" y="461"/>
                  <a:pt x="103" y="465"/>
                </a:cubicBezTo>
                <a:cubicBezTo>
                  <a:pt x="103" y="470"/>
                  <a:pt x="106" y="473"/>
                  <a:pt x="111" y="473"/>
                </a:cubicBezTo>
                <a:cubicBezTo>
                  <a:pt x="164" y="473"/>
                  <a:pt x="164" y="473"/>
                  <a:pt x="164" y="473"/>
                </a:cubicBezTo>
                <a:cubicBezTo>
                  <a:pt x="168" y="473"/>
                  <a:pt x="172" y="470"/>
                  <a:pt x="172" y="465"/>
                </a:cubicBezTo>
                <a:cubicBezTo>
                  <a:pt x="172" y="461"/>
                  <a:pt x="168" y="457"/>
                  <a:pt x="164" y="457"/>
                </a:cubicBezTo>
                <a:lnTo>
                  <a:pt x="111" y="457"/>
                </a:lnTo>
                <a:close/>
                <a:moveTo>
                  <a:pt x="235" y="448"/>
                </a:moveTo>
                <a:cubicBezTo>
                  <a:pt x="189" y="455"/>
                  <a:pt x="189" y="455"/>
                  <a:pt x="189" y="455"/>
                </a:cubicBezTo>
                <a:cubicBezTo>
                  <a:pt x="184" y="456"/>
                  <a:pt x="181" y="460"/>
                  <a:pt x="182" y="465"/>
                </a:cubicBezTo>
                <a:cubicBezTo>
                  <a:pt x="183" y="468"/>
                  <a:pt x="186" y="471"/>
                  <a:pt x="190" y="471"/>
                </a:cubicBezTo>
                <a:cubicBezTo>
                  <a:pt x="190" y="471"/>
                  <a:pt x="191" y="471"/>
                  <a:pt x="191" y="471"/>
                </a:cubicBezTo>
                <a:cubicBezTo>
                  <a:pt x="238" y="463"/>
                  <a:pt x="238" y="463"/>
                  <a:pt x="238" y="463"/>
                </a:cubicBezTo>
                <a:cubicBezTo>
                  <a:pt x="242" y="463"/>
                  <a:pt x="245" y="459"/>
                  <a:pt x="244" y="454"/>
                </a:cubicBezTo>
                <a:cubicBezTo>
                  <a:pt x="244" y="450"/>
                  <a:pt x="239" y="447"/>
                  <a:pt x="235" y="448"/>
                </a:cubicBezTo>
                <a:close/>
                <a:moveTo>
                  <a:pt x="39" y="448"/>
                </a:moveTo>
                <a:cubicBezTo>
                  <a:pt x="35" y="447"/>
                  <a:pt x="31" y="450"/>
                  <a:pt x="30" y="454"/>
                </a:cubicBezTo>
                <a:cubicBezTo>
                  <a:pt x="29" y="459"/>
                  <a:pt x="32" y="463"/>
                  <a:pt x="37" y="463"/>
                </a:cubicBezTo>
                <a:cubicBezTo>
                  <a:pt x="83" y="471"/>
                  <a:pt x="83" y="471"/>
                  <a:pt x="83" y="471"/>
                </a:cubicBezTo>
                <a:cubicBezTo>
                  <a:pt x="84" y="471"/>
                  <a:pt x="84" y="471"/>
                  <a:pt x="84" y="471"/>
                </a:cubicBezTo>
                <a:cubicBezTo>
                  <a:pt x="88" y="471"/>
                  <a:pt x="92" y="468"/>
                  <a:pt x="92" y="465"/>
                </a:cubicBezTo>
                <a:cubicBezTo>
                  <a:pt x="93" y="460"/>
                  <a:pt x="90" y="456"/>
                  <a:pt x="86" y="455"/>
                </a:cubicBezTo>
                <a:lnTo>
                  <a:pt x="39" y="448"/>
                </a:lnTo>
                <a:close/>
                <a:moveTo>
                  <a:pt x="266" y="99"/>
                </a:moveTo>
                <a:cubicBezTo>
                  <a:pt x="262" y="99"/>
                  <a:pt x="258" y="102"/>
                  <a:pt x="258" y="107"/>
                </a:cubicBezTo>
                <a:cubicBezTo>
                  <a:pt x="258" y="234"/>
                  <a:pt x="258" y="467"/>
                  <a:pt x="258" y="477"/>
                </a:cubicBezTo>
                <a:cubicBezTo>
                  <a:pt x="258" y="482"/>
                  <a:pt x="257" y="482"/>
                  <a:pt x="255" y="483"/>
                </a:cubicBezTo>
                <a:cubicBezTo>
                  <a:pt x="254" y="484"/>
                  <a:pt x="253" y="484"/>
                  <a:pt x="252" y="484"/>
                </a:cubicBezTo>
                <a:cubicBezTo>
                  <a:pt x="251" y="485"/>
                  <a:pt x="251" y="485"/>
                  <a:pt x="251" y="485"/>
                </a:cubicBezTo>
                <a:cubicBezTo>
                  <a:pt x="251" y="485"/>
                  <a:pt x="251" y="485"/>
                  <a:pt x="251" y="485"/>
                </a:cubicBezTo>
                <a:cubicBezTo>
                  <a:pt x="249" y="485"/>
                  <a:pt x="197" y="487"/>
                  <a:pt x="137" y="486"/>
                </a:cubicBezTo>
                <a:cubicBezTo>
                  <a:pt x="77" y="487"/>
                  <a:pt x="25" y="485"/>
                  <a:pt x="23" y="485"/>
                </a:cubicBezTo>
                <a:cubicBezTo>
                  <a:pt x="23" y="485"/>
                  <a:pt x="20" y="484"/>
                  <a:pt x="19" y="483"/>
                </a:cubicBezTo>
                <a:cubicBezTo>
                  <a:pt x="17" y="482"/>
                  <a:pt x="16" y="481"/>
                  <a:pt x="16" y="477"/>
                </a:cubicBezTo>
                <a:cubicBezTo>
                  <a:pt x="16" y="463"/>
                  <a:pt x="16" y="34"/>
                  <a:pt x="16" y="25"/>
                </a:cubicBezTo>
                <a:cubicBezTo>
                  <a:pt x="16" y="25"/>
                  <a:pt x="16" y="24"/>
                  <a:pt x="18" y="23"/>
                </a:cubicBezTo>
                <a:cubicBezTo>
                  <a:pt x="18" y="23"/>
                  <a:pt x="19" y="22"/>
                  <a:pt x="20" y="22"/>
                </a:cubicBezTo>
                <a:cubicBezTo>
                  <a:pt x="20" y="22"/>
                  <a:pt x="20" y="22"/>
                  <a:pt x="20" y="22"/>
                </a:cubicBezTo>
                <a:cubicBezTo>
                  <a:pt x="24" y="21"/>
                  <a:pt x="39" y="20"/>
                  <a:pt x="59" y="19"/>
                </a:cubicBezTo>
                <a:cubicBezTo>
                  <a:pt x="68" y="19"/>
                  <a:pt x="78" y="18"/>
                  <a:pt x="88" y="18"/>
                </a:cubicBezTo>
                <a:cubicBezTo>
                  <a:pt x="96" y="33"/>
                  <a:pt x="115" y="43"/>
                  <a:pt x="137" y="43"/>
                </a:cubicBezTo>
                <a:cubicBezTo>
                  <a:pt x="159" y="43"/>
                  <a:pt x="178" y="33"/>
                  <a:pt x="186" y="18"/>
                </a:cubicBezTo>
                <a:cubicBezTo>
                  <a:pt x="220" y="19"/>
                  <a:pt x="249" y="21"/>
                  <a:pt x="254" y="22"/>
                </a:cubicBezTo>
                <a:cubicBezTo>
                  <a:pt x="255" y="22"/>
                  <a:pt x="256" y="23"/>
                  <a:pt x="257" y="23"/>
                </a:cubicBezTo>
                <a:cubicBezTo>
                  <a:pt x="258" y="24"/>
                  <a:pt x="258" y="24"/>
                  <a:pt x="258" y="25"/>
                </a:cubicBezTo>
                <a:cubicBezTo>
                  <a:pt x="258" y="27"/>
                  <a:pt x="258" y="43"/>
                  <a:pt x="258" y="69"/>
                </a:cubicBezTo>
                <a:cubicBezTo>
                  <a:pt x="258" y="73"/>
                  <a:pt x="262" y="77"/>
                  <a:pt x="266" y="77"/>
                </a:cubicBezTo>
                <a:cubicBezTo>
                  <a:pt x="271" y="77"/>
                  <a:pt x="274" y="73"/>
                  <a:pt x="274" y="69"/>
                </a:cubicBezTo>
                <a:cubicBezTo>
                  <a:pt x="274" y="69"/>
                  <a:pt x="274" y="69"/>
                  <a:pt x="274" y="69"/>
                </a:cubicBezTo>
                <a:cubicBezTo>
                  <a:pt x="274" y="43"/>
                  <a:pt x="274" y="27"/>
                  <a:pt x="274" y="25"/>
                </a:cubicBezTo>
                <a:cubicBezTo>
                  <a:pt x="274" y="17"/>
                  <a:pt x="269" y="12"/>
                  <a:pt x="265" y="9"/>
                </a:cubicBezTo>
                <a:cubicBezTo>
                  <a:pt x="261" y="7"/>
                  <a:pt x="257" y="6"/>
                  <a:pt x="257" y="6"/>
                </a:cubicBezTo>
                <a:cubicBezTo>
                  <a:pt x="256" y="6"/>
                  <a:pt x="256" y="6"/>
                  <a:pt x="256" y="6"/>
                </a:cubicBezTo>
                <a:cubicBezTo>
                  <a:pt x="256" y="6"/>
                  <a:pt x="190" y="0"/>
                  <a:pt x="137" y="0"/>
                </a:cubicBezTo>
                <a:cubicBezTo>
                  <a:pt x="84" y="0"/>
                  <a:pt x="19" y="6"/>
                  <a:pt x="18" y="6"/>
                </a:cubicBezTo>
                <a:cubicBezTo>
                  <a:pt x="17" y="6"/>
                  <a:pt x="17" y="6"/>
                  <a:pt x="17" y="6"/>
                </a:cubicBezTo>
                <a:cubicBezTo>
                  <a:pt x="17" y="6"/>
                  <a:pt x="13" y="7"/>
                  <a:pt x="9" y="9"/>
                </a:cubicBezTo>
                <a:cubicBezTo>
                  <a:pt x="5" y="12"/>
                  <a:pt x="0" y="17"/>
                  <a:pt x="0" y="25"/>
                </a:cubicBezTo>
                <a:cubicBezTo>
                  <a:pt x="0" y="34"/>
                  <a:pt x="0" y="463"/>
                  <a:pt x="0" y="477"/>
                </a:cubicBezTo>
                <a:cubicBezTo>
                  <a:pt x="0" y="488"/>
                  <a:pt x="6" y="495"/>
                  <a:pt x="12" y="498"/>
                </a:cubicBezTo>
                <a:cubicBezTo>
                  <a:pt x="17" y="500"/>
                  <a:pt x="22" y="501"/>
                  <a:pt x="23" y="501"/>
                </a:cubicBezTo>
                <a:cubicBezTo>
                  <a:pt x="23" y="501"/>
                  <a:pt x="76" y="502"/>
                  <a:pt x="137" y="503"/>
                </a:cubicBezTo>
                <a:cubicBezTo>
                  <a:pt x="198" y="502"/>
                  <a:pt x="251" y="501"/>
                  <a:pt x="251" y="501"/>
                </a:cubicBezTo>
                <a:cubicBezTo>
                  <a:pt x="252" y="501"/>
                  <a:pt x="257" y="500"/>
                  <a:pt x="262" y="498"/>
                </a:cubicBezTo>
                <a:cubicBezTo>
                  <a:pt x="268" y="495"/>
                  <a:pt x="275" y="488"/>
                  <a:pt x="274" y="477"/>
                </a:cubicBezTo>
                <a:cubicBezTo>
                  <a:pt x="274" y="467"/>
                  <a:pt x="274" y="234"/>
                  <a:pt x="274" y="107"/>
                </a:cubicBezTo>
                <a:cubicBezTo>
                  <a:pt x="274" y="102"/>
                  <a:pt x="271" y="99"/>
                  <a:pt x="266" y="99"/>
                </a:cubicBezTo>
                <a:close/>
                <a:moveTo>
                  <a:pt x="137" y="16"/>
                </a:moveTo>
                <a:cubicBezTo>
                  <a:pt x="147" y="16"/>
                  <a:pt x="157" y="17"/>
                  <a:pt x="167" y="17"/>
                </a:cubicBezTo>
                <a:cubicBezTo>
                  <a:pt x="160" y="22"/>
                  <a:pt x="150" y="27"/>
                  <a:pt x="137" y="27"/>
                </a:cubicBezTo>
                <a:cubicBezTo>
                  <a:pt x="124" y="27"/>
                  <a:pt x="114" y="22"/>
                  <a:pt x="107" y="17"/>
                </a:cubicBezTo>
                <a:cubicBezTo>
                  <a:pt x="117" y="17"/>
                  <a:pt x="128" y="16"/>
                  <a:pt x="137"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91436" tIns="45718" rIns="91436" bIns="45718"/>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ysClr val="windowText" lastClr="000000"/>
              </a:solidFill>
              <a:effectLst/>
              <a:uLnTx/>
              <a:uFillTx/>
            </a:endParaRPr>
          </a:p>
        </p:txBody>
      </p:sp>
      <p:sp>
        <p:nvSpPr>
          <p:cNvPr id="15367" name="Freeform 3"/>
          <p:cNvSpPr>
            <a:spLocks noChangeAspect="1" noEditPoints="1"/>
          </p:cNvSpPr>
          <p:nvPr>
            <p:custDataLst>
              <p:tags r:id="rId4"/>
            </p:custDataLst>
          </p:nvPr>
        </p:nvSpPr>
        <p:spPr bwMode="auto">
          <a:xfrm>
            <a:off x="619125" y="2273300"/>
            <a:ext cx="711200" cy="520700"/>
          </a:xfrm>
          <a:custGeom>
            <a:avLst/>
            <a:gdLst>
              <a:gd name="T0" fmla="*/ 2147483646 w 418"/>
              <a:gd name="T1" fmla="*/ 2147483646 h 336"/>
              <a:gd name="T2" fmla="*/ 2147483646 w 418"/>
              <a:gd name="T3" fmla="*/ 2147483646 h 336"/>
              <a:gd name="T4" fmla="*/ 2147483646 w 418"/>
              <a:gd name="T5" fmla="*/ 2147483646 h 336"/>
              <a:gd name="T6" fmla="*/ 2147483646 w 418"/>
              <a:gd name="T7" fmla="*/ 2147483646 h 336"/>
              <a:gd name="T8" fmla="*/ 2147483646 w 418"/>
              <a:gd name="T9" fmla="*/ 2147483646 h 336"/>
              <a:gd name="T10" fmla="*/ 2147483646 w 418"/>
              <a:gd name="T11" fmla="*/ 2147483646 h 336"/>
              <a:gd name="T12" fmla="*/ 2147483646 w 418"/>
              <a:gd name="T13" fmla="*/ 2147483646 h 336"/>
              <a:gd name="T14" fmla="*/ 2147483646 w 418"/>
              <a:gd name="T15" fmla="*/ 2147483646 h 336"/>
              <a:gd name="T16" fmla="*/ 2147483646 w 418"/>
              <a:gd name="T17" fmla="*/ 2147483646 h 336"/>
              <a:gd name="T18" fmla="*/ 2147483646 w 418"/>
              <a:gd name="T19" fmla="*/ 2147483646 h 336"/>
              <a:gd name="T20" fmla="*/ 2147483646 w 418"/>
              <a:gd name="T21" fmla="*/ 2147483646 h 336"/>
              <a:gd name="T22" fmla="*/ 2147483646 w 418"/>
              <a:gd name="T23" fmla="*/ 2147483646 h 336"/>
              <a:gd name="T24" fmla="*/ 2147483646 w 418"/>
              <a:gd name="T25" fmla="*/ 2147483646 h 336"/>
              <a:gd name="T26" fmla="*/ 2147483646 w 418"/>
              <a:gd name="T27" fmla="*/ 2147483646 h 336"/>
              <a:gd name="T28" fmla="*/ 2147483646 w 418"/>
              <a:gd name="T29" fmla="*/ 2147483646 h 336"/>
              <a:gd name="T30" fmla="*/ 2147483646 w 418"/>
              <a:gd name="T31" fmla="*/ 2147483646 h 336"/>
              <a:gd name="T32" fmla="*/ 2147483646 w 418"/>
              <a:gd name="T33" fmla="*/ 2147483646 h 336"/>
              <a:gd name="T34" fmla="*/ 2147483646 w 418"/>
              <a:gd name="T35" fmla="*/ 2147483646 h 336"/>
              <a:gd name="T36" fmla="*/ 2147483646 w 418"/>
              <a:gd name="T37" fmla="*/ 2147483646 h 336"/>
              <a:gd name="T38" fmla="*/ 2147483646 w 418"/>
              <a:gd name="T39" fmla="*/ 2147483646 h 336"/>
              <a:gd name="T40" fmla="*/ 2147483646 w 418"/>
              <a:gd name="T41" fmla="*/ 2147483646 h 336"/>
              <a:gd name="T42" fmla="*/ 2147483646 w 418"/>
              <a:gd name="T43" fmla="*/ 2147483646 h 336"/>
              <a:gd name="T44" fmla="*/ 2147483646 w 418"/>
              <a:gd name="T45" fmla="*/ 2147483646 h 336"/>
              <a:gd name="T46" fmla="*/ 2147483646 w 418"/>
              <a:gd name="T47" fmla="*/ 2147483646 h 336"/>
              <a:gd name="T48" fmla="*/ 2147483646 w 418"/>
              <a:gd name="T49" fmla="*/ 2147483646 h 336"/>
              <a:gd name="T50" fmla="*/ 2147483646 w 418"/>
              <a:gd name="T51" fmla="*/ 2147483646 h 336"/>
              <a:gd name="T52" fmla="*/ 2147483646 w 418"/>
              <a:gd name="T53" fmla="*/ 2147483646 h 336"/>
              <a:gd name="T54" fmla="*/ 2147483646 w 418"/>
              <a:gd name="T55" fmla="*/ 2147483646 h 336"/>
              <a:gd name="T56" fmla="*/ 2147483646 w 418"/>
              <a:gd name="T57" fmla="*/ 2147483646 h 336"/>
              <a:gd name="T58" fmla="*/ 2147483646 w 418"/>
              <a:gd name="T59" fmla="*/ 2147483646 h 336"/>
              <a:gd name="T60" fmla="*/ 2147483646 w 418"/>
              <a:gd name="T61" fmla="*/ 2147483646 h 336"/>
              <a:gd name="T62" fmla="*/ 2147483646 w 418"/>
              <a:gd name="T63" fmla="*/ 2147483646 h 336"/>
              <a:gd name="T64" fmla="*/ 2147483646 w 418"/>
              <a:gd name="T65" fmla="*/ 2147483646 h 336"/>
              <a:gd name="T66" fmla="*/ 2147483646 w 418"/>
              <a:gd name="T67" fmla="*/ 2147483646 h 336"/>
              <a:gd name="T68" fmla="*/ 2147483646 w 418"/>
              <a:gd name="T69" fmla="*/ 2147483646 h 336"/>
              <a:gd name="T70" fmla="*/ 2147483646 w 418"/>
              <a:gd name="T71" fmla="*/ 2147483646 h 336"/>
              <a:gd name="T72" fmla="*/ 2147483646 w 418"/>
              <a:gd name="T73" fmla="*/ 2147483646 h 336"/>
              <a:gd name="T74" fmla="*/ 2147483646 w 418"/>
              <a:gd name="T75" fmla="*/ 2147483646 h 336"/>
              <a:gd name="T76" fmla="*/ 2147483646 w 418"/>
              <a:gd name="T77" fmla="*/ 2147483646 h 336"/>
              <a:gd name="T78" fmla="*/ 2147483646 w 418"/>
              <a:gd name="T79" fmla="*/ 2147483646 h 336"/>
              <a:gd name="T80" fmla="*/ 2147483646 w 418"/>
              <a:gd name="T81" fmla="*/ 2147483646 h 336"/>
              <a:gd name="T82" fmla="*/ 2147483646 w 418"/>
              <a:gd name="T83" fmla="*/ 2147483646 h 336"/>
              <a:gd name="T84" fmla="*/ 2147483646 w 418"/>
              <a:gd name="T85" fmla="*/ 2147483646 h 336"/>
              <a:gd name="T86" fmla="*/ 2147483646 w 418"/>
              <a:gd name="T87" fmla="*/ 2147483646 h 336"/>
              <a:gd name="T88" fmla="*/ 2147483646 w 418"/>
              <a:gd name="T89" fmla="*/ 0 h 336"/>
              <a:gd name="T90" fmla="*/ 2147483646 w 418"/>
              <a:gd name="T91" fmla="*/ 0 h 336"/>
              <a:gd name="T92" fmla="*/ 2147483646 w 418"/>
              <a:gd name="T93" fmla="*/ 2147483646 h 336"/>
              <a:gd name="T94" fmla="*/ 2147483646 w 418"/>
              <a:gd name="T95" fmla="*/ 2147483646 h 336"/>
              <a:gd name="T96" fmla="*/ 2147483646 w 418"/>
              <a:gd name="T97" fmla="*/ 2147483646 h 336"/>
              <a:gd name="T98" fmla="*/ 0 w 418"/>
              <a:gd name="T99" fmla="*/ 2147483646 h 336"/>
              <a:gd name="T100" fmla="*/ 0 w 418"/>
              <a:gd name="T101" fmla="*/ 2147483646 h 336"/>
              <a:gd name="T102" fmla="*/ 2147483646 w 418"/>
              <a:gd name="T103" fmla="*/ 2147483646 h 336"/>
              <a:gd name="T104" fmla="*/ 2147483646 w 418"/>
              <a:gd name="T105" fmla="*/ 2147483646 h 336"/>
              <a:gd name="T106" fmla="*/ 2147483646 w 418"/>
              <a:gd name="T107" fmla="*/ 2147483646 h 336"/>
              <a:gd name="T108" fmla="*/ 2147483646 w 418"/>
              <a:gd name="T109" fmla="*/ 2147483646 h 336"/>
              <a:gd name="T110" fmla="*/ 2147483646 w 418"/>
              <a:gd name="T111" fmla="*/ 2147483646 h 336"/>
              <a:gd name="T112" fmla="*/ 2147483646 w 418"/>
              <a:gd name="T113" fmla="*/ 2147483646 h 336"/>
              <a:gd name="T114" fmla="*/ 2147483646 w 418"/>
              <a:gd name="T115" fmla="*/ 2147483646 h 336"/>
              <a:gd name="T116" fmla="*/ 2147483646 w 418"/>
              <a:gd name="T117" fmla="*/ 2147483646 h 336"/>
              <a:gd name="T118" fmla="*/ 2147483646 w 418"/>
              <a:gd name="T119" fmla="*/ 2147483646 h 336"/>
              <a:gd name="T120" fmla="*/ 2147483646 w 418"/>
              <a:gd name="T121" fmla="*/ 2147483646 h 336"/>
              <a:gd name="T122" fmla="*/ 2147483646 w 418"/>
              <a:gd name="T123" fmla="*/ 2147483646 h 336"/>
              <a:gd name="T124" fmla="*/ 2147483646 w 418"/>
              <a:gd name="T125" fmla="*/ 2147483646 h 3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418"/>
              <a:gd name="T190" fmla="*/ 0 h 336"/>
              <a:gd name="T191" fmla="*/ 418 w 418"/>
              <a:gd name="T192" fmla="*/ 336 h 3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418" h="336">
                <a:moveTo>
                  <a:pt x="103" y="187"/>
                </a:moveTo>
                <a:cubicBezTo>
                  <a:pt x="103" y="246"/>
                  <a:pt x="150" y="293"/>
                  <a:pt x="209" y="293"/>
                </a:cubicBezTo>
                <a:cubicBezTo>
                  <a:pt x="267" y="293"/>
                  <a:pt x="315" y="246"/>
                  <a:pt x="315" y="187"/>
                </a:cubicBezTo>
                <a:cubicBezTo>
                  <a:pt x="315" y="129"/>
                  <a:pt x="267" y="82"/>
                  <a:pt x="209" y="82"/>
                </a:cubicBezTo>
                <a:cubicBezTo>
                  <a:pt x="150" y="82"/>
                  <a:pt x="103" y="129"/>
                  <a:pt x="103" y="187"/>
                </a:cubicBezTo>
                <a:close/>
                <a:moveTo>
                  <a:pt x="235" y="130"/>
                </a:moveTo>
                <a:cubicBezTo>
                  <a:pt x="235" y="161"/>
                  <a:pt x="235" y="161"/>
                  <a:pt x="235" y="161"/>
                </a:cubicBezTo>
                <a:cubicBezTo>
                  <a:pt x="266" y="161"/>
                  <a:pt x="266" y="161"/>
                  <a:pt x="266" y="161"/>
                </a:cubicBezTo>
                <a:cubicBezTo>
                  <a:pt x="275" y="161"/>
                  <a:pt x="282" y="168"/>
                  <a:pt x="282" y="177"/>
                </a:cubicBezTo>
                <a:cubicBezTo>
                  <a:pt x="282" y="198"/>
                  <a:pt x="282" y="198"/>
                  <a:pt x="282" y="198"/>
                </a:cubicBezTo>
                <a:cubicBezTo>
                  <a:pt x="282" y="207"/>
                  <a:pt x="275" y="214"/>
                  <a:pt x="266" y="214"/>
                </a:cubicBezTo>
                <a:cubicBezTo>
                  <a:pt x="235" y="214"/>
                  <a:pt x="235" y="214"/>
                  <a:pt x="235" y="214"/>
                </a:cubicBezTo>
                <a:cubicBezTo>
                  <a:pt x="235" y="245"/>
                  <a:pt x="235" y="245"/>
                  <a:pt x="235" y="245"/>
                </a:cubicBezTo>
                <a:cubicBezTo>
                  <a:pt x="235" y="254"/>
                  <a:pt x="228" y="261"/>
                  <a:pt x="219" y="261"/>
                </a:cubicBezTo>
                <a:cubicBezTo>
                  <a:pt x="198" y="261"/>
                  <a:pt x="198" y="261"/>
                  <a:pt x="198" y="261"/>
                </a:cubicBezTo>
                <a:cubicBezTo>
                  <a:pt x="189" y="261"/>
                  <a:pt x="182" y="254"/>
                  <a:pt x="182" y="245"/>
                </a:cubicBezTo>
                <a:cubicBezTo>
                  <a:pt x="182" y="214"/>
                  <a:pt x="182" y="214"/>
                  <a:pt x="182" y="214"/>
                </a:cubicBezTo>
                <a:cubicBezTo>
                  <a:pt x="152" y="214"/>
                  <a:pt x="152" y="214"/>
                  <a:pt x="152" y="214"/>
                </a:cubicBezTo>
                <a:cubicBezTo>
                  <a:pt x="143" y="214"/>
                  <a:pt x="136" y="207"/>
                  <a:pt x="136" y="198"/>
                </a:cubicBezTo>
                <a:cubicBezTo>
                  <a:pt x="136" y="177"/>
                  <a:pt x="136" y="177"/>
                  <a:pt x="136" y="177"/>
                </a:cubicBezTo>
                <a:cubicBezTo>
                  <a:pt x="136" y="168"/>
                  <a:pt x="143" y="161"/>
                  <a:pt x="152" y="161"/>
                </a:cubicBezTo>
                <a:cubicBezTo>
                  <a:pt x="182" y="161"/>
                  <a:pt x="182" y="161"/>
                  <a:pt x="182" y="161"/>
                </a:cubicBezTo>
                <a:cubicBezTo>
                  <a:pt x="182" y="130"/>
                  <a:pt x="182" y="130"/>
                  <a:pt x="182" y="130"/>
                </a:cubicBezTo>
                <a:cubicBezTo>
                  <a:pt x="182" y="121"/>
                  <a:pt x="189" y="114"/>
                  <a:pt x="198" y="114"/>
                </a:cubicBezTo>
                <a:cubicBezTo>
                  <a:pt x="219" y="114"/>
                  <a:pt x="219" y="114"/>
                  <a:pt x="219" y="114"/>
                </a:cubicBezTo>
                <a:cubicBezTo>
                  <a:pt x="228" y="114"/>
                  <a:pt x="235" y="121"/>
                  <a:pt x="235" y="130"/>
                </a:cubicBezTo>
                <a:close/>
                <a:moveTo>
                  <a:pt x="410" y="102"/>
                </a:moveTo>
                <a:cubicBezTo>
                  <a:pt x="405" y="102"/>
                  <a:pt x="402" y="106"/>
                  <a:pt x="402" y="110"/>
                </a:cubicBezTo>
                <a:cubicBezTo>
                  <a:pt x="402" y="110"/>
                  <a:pt x="402" y="110"/>
                  <a:pt x="402" y="110"/>
                </a:cubicBezTo>
                <a:cubicBezTo>
                  <a:pt x="402" y="311"/>
                  <a:pt x="402" y="311"/>
                  <a:pt x="402" y="311"/>
                </a:cubicBezTo>
                <a:cubicBezTo>
                  <a:pt x="402" y="316"/>
                  <a:pt x="397" y="320"/>
                  <a:pt x="392" y="320"/>
                </a:cubicBezTo>
                <a:cubicBezTo>
                  <a:pt x="25" y="320"/>
                  <a:pt x="25" y="320"/>
                  <a:pt x="25" y="320"/>
                </a:cubicBezTo>
                <a:cubicBezTo>
                  <a:pt x="20" y="320"/>
                  <a:pt x="16" y="316"/>
                  <a:pt x="16" y="311"/>
                </a:cubicBezTo>
                <a:cubicBezTo>
                  <a:pt x="16" y="64"/>
                  <a:pt x="16" y="64"/>
                  <a:pt x="16" y="64"/>
                </a:cubicBezTo>
                <a:cubicBezTo>
                  <a:pt x="16" y="59"/>
                  <a:pt x="20" y="55"/>
                  <a:pt x="25" y="55"/>
                </a:cubicBezTo>
                <a:cubicBezTo>
                  <a:pt x="392" y="55"/>
                  <a:pt x="392" y="55"/>
                  <a:pt x="392" y="55"/>
                </a:cubicBezTo>
                <a:cubicBezTo>
                  <a:pt x="397" y="55"/>
                  <a:pt x="402" y="59"/>
                  <a:pt x="402" y="64"/>
                </a:cubicBezTo>
                <a:cubicBezTo>
                  <a:pt x="402" y="78"/>
                  <a:pt x="402" y="78"/>
                  <a:pt x="402" y="78"/>
                </a:cubicBezTo>
                <a:cubicBezTo>
                  <a:pt x="402" y="82"/>
                  <a:pt x="405" y="86"/>
                  <a:pt x="410" y="86"/>
                </a:cubicBezTo>
                <a:cubicBezTo>
                  <a:pt x="414" y="86"/>
                  <a:pt x="418" y="82"/>
                  <a:pt x="418" y="78"/>
                </a:cubicBezTo>
                <a:cubicBezTo>
                  <a:pt x="418" y="64"/>
                  <a:pt x="418" y="64"/>
                  <a:pt x="418" y="64"/>
                </a:cubicBezTo>
                <a:cubicBezTo>
                  <a:pt x="418" y="50"/>
                  <a:pt x="406" y="39"/>
                  <a:pt x="392" y="39"/>
                </a:cubicBezTo>
                <a:cubicBezTo>
                  <a:pt x="286" y="39"/>
                  <a:pt x="286" y="39"/>
                  <a:pt x="286" y="39"/>
                </a:cubicBezTo>
                <a:cubicBezTo>
                  <a:pt x="286" y="24"/>
                  <a:pt x="286" y="24"/>
                  <a:pt x="286" y="24"/>
                </a:cubicBezTo>
                <a:cubicBezTo>
                  <a:pt x="286" y="11"/>
                  <a:pt x="275" y="0"/>
                  <a:pt x="262" y="0"/>
                </a:cubicBezTo>
                <a:cubicBezTo>
                  <a:pt x="156" y="0"/>
                  <a:pt x="156" y="0"/>
                  <a:pt x="156" y="0"/>
                </a:cubicBezTo>
                <a:cubicBezTo>
                  <a:pt x="143" y="0"/>
                  <a:pt x="132" y="11"/>
                  <a:pt x="132" y="24"/>
                </a:cubicBezTo>
                <a:cubicBezTo>
                  <a:pt x="132" y="39"/>
                  <a:pt x="132" y="39"/>
                  <a:pt x="132" y="39"/>
                </a:cubicBezTo>
                <a:cubicBezTo>
                  <a:pt x="25" y="39"/>
                  <a:pt x="25" y="39"/>
                  <a:pt x="25" y="39"/>
                </a:cubicBezTo>
                <a:cubicBezTo>
                  <a:pt x="11" y="39"/>
                  <a:pt x="0" y="50"/>
                  <a:pt x="0" y="64"/>
                </a:cubicBezTo>
                <a:cubicBezTo>
                  <a:pt x="0" y="311"/>
                  <a:pt x="0" y="311"/>
                  <a:pt x="0" y="311"/>
                </a:cubicBezTo>
                <a:cubicBezTo>
                  <a:pt x="0" y="325"/>
                  <a:pt x="11" y="336"/>
                  <a:pt x="25" y="336"/>
                </a:cubicBezTo>
                <a:cubicBezTo>
                  <a:pt x="392" y="336"/>
                  <a:pt x="392" y="336"/>
                  <a:pt x="392" y="336"/>
                </a:cubicBezTo>
                <a:cubicBezTo>
                  <a:pt x="406" y="336"/>
                  <a:pt x="418" y="325"/>
                  <a:pt x="418" y="311"/>
                </a:cubicBezTo>
                <a:cubicBezTo>
                  <a:pt x="418" y="110"/>
                  <a:pt x="418" y="110"/>
                  <a:pt x="418" y="110"/>
                </a:cubicBezTo>
                <a:cubicBezTo>
                  <a:pt x="418" y="106"/>
                  <a:pt x="414" y="102"/>
                  <a:pt x="410" y="102"/>
                </a:cubicBezTo>
                <a:close/>
                <a:moveTo>
                  <a:pt x="156" y="16"/>
                </a:moveTo>
                <a:cubicBezTo>
                  <a:pt x="262" y="16"/>
                  <a:pt x="262" y="16"/>
                  <a:pt x="262" y="16"/>
                </a:cubicBezTo>
                <a:cubicBezTo>
                  <a:pt x="266" y="16"/>
                  <a:pt x="270" y="19"/>
                  <a:pt x="270" y="24"/>
                </a:cubicBezTo>
                <a:cubicBezTo>
                  <a:pt x="270" y="39"/>
                  <a:pt x="270" y="39"/>
                  <a:pt x="270" y="39"/>
                </a:cubicBezTo>
                <a:cubicBezTo>
                  <a:pt x="148" y="39"/>
                  <a:pt x="148" y="39"/>
                  <a:pt x="148" y="39"/>
                </a:cubicBezTo>
                <a:cubicBezTo>
                  <a:pt x="148" y="24"/>
                  <a:pt x="148" y="24"/>
                  <a:pt x="148" y="24"/>
                </a:cubicBezTo>
                <a:cubicBezTo>
                  <a:pt x="148" y="19"/>
                  <a:pt x="151" y="16"/>
                  <a:pt x="156"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91436" tIns="45718" rIns="91436" bIns="45718"/>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ysClr val="windowText" lastClr="000000"/>
              </a:solidFill>
              <a:effectLst/>
              <a:uLnTx/>
              <a:uFillTx/>
            </a:endParaRPr>
          </a:p>
        </p:txBody>
      </p:sp>
      <p:sp>
        <p:nvSpPr>
          <p:cNvPr id="15368" name="Freeform 3"/>
          <p:cNvSpPr>
            <a:spLocks noChangeAspect="1" noEditPoints="1"/>
          </p:cNvSpPr>
          <p:nvPr>
            <p:custDataLst>
              <p:tags r:id="rId5"/>
            </p:custDataLst>
          </p:nvPr>
        </p:nvSpPr>
        <p:spPr bwMode="auto">
          <a:xfrm>
            <a:off x="676275" y="3738563"/>
            <a:ext cx="619125" cy="579437"/>
          </a:xfrm>
          <a:custGeom>
            <a:avLst/>
            <a:gdLst>
              <a:gd name="T0" fmla="*/ 2147483646 w 395"/>
              <a:gd name="T1" fmla="*/ 2147483646 h 395"/>
              <a:gd name="T2" fmla="*/ 2147483646 w 395"/>
              <a:gd name="T3" fmla="*/ 2147483646 h 395"/>
              <a:gd name="T4" fmla="*/ 2147483646 w 395"/>
              <a:gd name="T5" fmla="*/ 2147483646 h 395"/>
              <a:gd name="T6" fmla="*/ 2147483646 w 395"/>
              <a:gd name="T7" fmla="*/ 2147483646 h 395"/>
              <a:gd name="T8" fmla="*/ 2147483646 w 395"/>
              <a:gd name="T9" fmla="*/ 0 h 395"/>
              <a:gd name="T10" fmla="*/ 2147483646 w 395"/>
              <a:gd name="T11" fmla="*/ 2147483646 h 395"/>
              <a:gd name="T12" fmla="*/ 2147483646 w 395"/>
              <a:gd name="T13" fmla="*/ 2147483646 h 395"/>
              <a:gd name="T14" fmla="*/ 2147483646 w 395"/>
              <a:gd name="T15" fmla="*/ 2147483646 h 395"/>
              <a:gd name="T16" fmla="*/ 2147483646 w 395"/>
              <a:gd name="T17" fmla="*/ 2147483646 h 395"/>
              <a:gd name="T18" fmla="*/ 2147483646 w 395"/>
              <a:gd name="T19" fmla="*/ 2147483646 h 395"/>
              <a:gd name="T20" fmla="*/ 2147483646 w 395"/>
              <a:gd name="T21" fmla="*/ 2147483646 h 395"/>
              <a:gd name="T22" fmla="*/ 2147483646 w 395"/>
              <a:gd name="T23" fmla="*/ 2147483646 h 395"/>
              <a:gd name="T24" fmla="*/ 2147483646 w 395"/>
              <a:gd name="T25" fmla="*/ 2147483646 h 395"/>
              <a:gd name="T26" fmla="*/ 2147483646 w 395"/>
              <a:gd name="T27" fmla="*/ 2147483646 h 395"/>
              <a:gd name="T28" fmla="*/ 2147483646 w 395"/>
              <a:gd name="T29" fmla="*/ 2147483646 h 395"/>
              <a:gd name="T30" fmla="*/ 2147483646 w 395"/>
              <a:gd name="T31" fmla="*/ 2147483646 h 395"/>
              <a:gd name="T32" fmla="*/ 2147483646 w 395"/>
              <a:gd name="T33" fmla="*/ 2147483646 h 395"/>
              <a:gd name="T34" fmla="*/ 2147483646 w 395"/>
              <a:gd name="T35" fmla="*/ 2147483646 h 395"/>
              <a:gd name="T36" fmla="*/ 2147483646 w 395"/>
              <a:gd name="T37" fmla="*/ 2147483646 h 395"/>
              <a:gd name="T38" fmla="*/ 2147483646 w 395"/>
              <a:gd name="T39" fmla="*/ 2147483646 h 395"/>
              <a:gd name="T40" fmla="*/ 2147483646 w 395"/>
              <a:gd name="T41" fmla="*/ 2147483646 h 395"/>
              <a:gd name="T42" fmla="*/ 2147483646 w 395"/>
              <a:gd name="T43" fmla="*/ 2147483646 h 395"/>
              <a:gd name="T44" fmla="*/ 2147483646 w 395"/>
              <a:gd name="T45" fmla="*/ 2147483646 h 395"/>
              <a:gd name="T46" fmla="*/ 2147483646 w 395"/>
              <a:gd name="T47" fmla="*/ 2147483646 h 395"/>
              <a:gd name="T48" fmla="*/ 2147483646 w 395"/>
              <a:gd name="T49" fmla="*/ 2147483646 h 395"/>
              <a:gd name="T50" fmla="*/ 2147483646 w 395"/>
              <a:gd name="T51" fmla="*/ 2147483646 h 395"/>
              <a:gd name="T52" fmla="*/ 2147483646 w 395"/>
              <a:gd name="T53" fmla="*/ 2147483646 h 395"/>
              <a:gd name="T54" fmla="*/ 2147483646 w 395"/>
              <a:gd name="T55" fmla="*/ 2147483646 h 395"/>
              <a:gd name="T56" fmla="*/ 2147483646 w 395"/>
              <a:gd name="T57" fmla="*/ 2147483646 h 395"/>
              <a:gd name="T58" fmla="*/ 2147483646 w 395"/>
              <a:gd name="T59" fmla="*/ 2147483646 h 395"/>
              <a:gd name="T60" fmla="*/ 2147483646 w 395"/>
              <a:gd name="T61" fmla="*/ 2147483646 h 395"/>
              <a:gd name="T62" fmla="*/ 2147483646 w 395"/>
              <a:gd name="T63" fmla="*/ 2147483646 h 395"/>
              <a:gd name="T64" fmla="*/ 2147483646 w 395"/>
              <a:gd name="T65" fmla="*/ 2147483646 h 395"/>
              <a:gd name="T66" fmla="*/ 2147483646 w 395"/>
              <a:gd name="T67" fmla="*/ 2147483646 h 395"/>
              <a:gd name="T68" fmla="*/ 2147483646 w 395"/>
              <a:gd name="T69" fmla="*/ 2147483646 h 395"/>
              <a:gd name="T70" fmla="*/ 2147483646 w 395"/>
              <a:gd name="T71" fmla="*/ 2147483646 h 395"/>
              <a:gd name="T72" fmla="*/ 2147483646 w 395"/>
              <a:gd name="T73" fmla="*/ 2147483646 h 395"/>
              <a:gd name="T74" fmla="*/ 2147483646 w 395"/>
              <a:gd name="T75" fmla="*/ 2147483646 h 395"/>
              <a:gd name="T76" fmla="*/ 2147483646 w 395"/>
              <a:gd name="T77" fmla="*/ 2147483646 h 395"/>
              <a:gd name="T78" fmla="*/ 2147483646 w 395"/>
              <a:gd name="T79" fmla="*/ 2147483646 h 395"/>
              <a:gd name="T80" fmla="*/ 2147483646 w 395"/>
              <a:gd name="T81" fmla="*/ 2147483646 h 395"/>
              <a:gd name="T82" fmla="*/ 2147483646 w 395"/>
              <a:gd name="T83" fmla="*/ 2147483646 h 395"/>
              <a:gd name="T84" fmla="*/ 2147483646 w 395"/>
              <a:gd name="T85" fmla="*/ 2147483646 h 395"/>
              <a:gd name="T86" fmla="*/ 2147483646 w 395"/>
              <a:gd name="T87" fmla="*/ 2147483646 h 395"/>
              <a:gd name="T88" fmla="*/ 2147483646 w 395"/>
              <a:gd name="T89" fmla="*/ 2147483646 h 395"/>
              <a:gd name="T90" fmla="*/ 2147483646 w 395"/>
              <a:gd name="T91" fmla="*/ 2147483646 h 395"/>
              <a:gd name="T92" fmla="*/ 2147483646 w 395"/>
              <a:gd name="T93" fmla="*/ 2147483646 h 395"/>
              <a:gd name="T94" fmla="*/ 2147483646 w 395"/>
              <a:gd name="T95" fmla="*/ 2147483646 h 395"/>
              <a:gd name="T96" fmla="*/ 2147483646 w 395"/>
              <a:gd name="T97" fmla="*/ 2147483646 h 395"/>
              <a:gd name="T98" fmla="*/ 2147483646 w 395"/>
              <a:gd name="T99" fmla="*/ 2147483646 h 395"/>
              <a:gd name="T100" fmla="*/ 2147483646 w 395"/>
              <a:gd name="T101" fmla="*/ 2147483646 h 395"/>
              <a:gd name="T102" fmla="*/ 2147483646 w 395"/>
              <a:gd name="T103" fmla="*/ 2147483646 h 395"/>
              <a:gd name="T104" fmla="*/ 2147483646 w 395"/>
              <a:gd name="T105" fmla="*/ 2147483646 h 395"/>
              <a:gd name="T106" fmla="*/ 2147483646 w 395"/>
              <a:gd name="T107" fmla="*/ 2147483646 h 395"/>
              <a:gd name="T108" fmla="*/ 2147483646 w 395"/>
              <a:gd name="T109" fmla="*/ 2147483646 h 395"/>
              <a:gd name="T110" fmla="*/ 2147483646 w 395"/>
              <a:gd name="T111" fmla="*/ 2147483646 h 395"/>
              <a:gd name="T112" fmla="*/ 2147483646 w 395"/>
              <a:gd name="T113" fmla="*/ 2147483646 h 395"/>
              <a:gd name="T114" fmla="*/ 2147483646 w 395"/>
              <a:gd name="T115" fmla="*/ 2147483646 h 395"/>
              <a:gd name="T116" fmla="*/ 2147483646 w 395"/>
              <a:gd name="T117" fmla="*/ 2147483646 h 39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95"/>
              <a:gd name="T178" fmla="*/ 0 h 395"/>
              <a:gd name="T179" fmla="*/ 395 w 395"/>
              <a:gd name="T180" fmla="*/ 395 h 39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95" h="395">
                <a:moveTo>
                  <a:pt x="348" y="70"/>
                </a:moveTo>
                <a:cubicBezTo>
                  <a:pt x="346" y="67"/>
                  <a:pt x="341" y="66"/>
                  <a:pt x="337" y="69"/>
                </a:cubicBezTo>
                <a:cubicBezTo>
                  <a:pt x="334" y="72"/>
                  <a:pt x="333" y="77"/>
                  <a:pt x="336" y="80"/>
                </a:cubicBezTo>
                <a:cubicBezTo>
                  <a:pt x="363" y="112"/>
                  <a:pt x="379" y="153"/>
                  <a:pt x="379" y="197"/>
                </a:cubicBezTo>
                <a:cubicBezTo>
                  <a:pt x="379" y="247"/>
                  <a:pt x="359" y="293"/>
                  <a:pt x="326" y="325"/>
                </a:cubicBezTo>
                <a:cubicBezTo>
                  <a:pt x="293" y="358"/>
                  <a:pt x="248" y="379"/>
                  <a:pt x="198" y="379"/>
                </a:cubicBezTo>
                <a:cubicBezTo>
                  <a:pt x="148" y="379"/>
                  <a:pt x="102" y="358"/>
                  <a:pt x="69" y="325"/>
                </a:cubicBezTo>
                <a:cubicBezTo>
                  <a:pt x="37" y="293"/>
                  <a:pt x="16" y="247"/>
                  <a:pt x="16" y="197"/>
                </a:cubicBezTo>
                <a:cubicBezTo>
                  <a:pt x="16" y="147"/>
                  <a:pt x="37" y="102"/>
                  <a:pt x="69" y="69"/>
                </a:cubicBezTo>
                <a:cubicBezTo>
                  <a:pt x="102" y="36"/>
                  <a:pt x="148" y="16"/>
                  <a:pt x="198" y="16"/>
                </a:cubicBezTo>
                <a:cubicBezTo>
                  <a:pt x="242" y="16"/>
                  <a:pt x="283" y="32"/>
                  <a:pt x="315" y="59"/>
                </a:cubicBezTo>
                <a:cubicBezTo>
                  <a:pt x="318" y="62"/>
                  <a:pt x="323" y="61"/>
                  <a:pt x="326" y="58"/>
                </a:cubicBezTo>
                <a:cubicBezTo>
                  <a:pt x="329" y="54"/>
                  <a:pt x="328" y="49"/>
                  <a:pt x="325" y="46"/>
                </a:cubicBezTo>
                <a:cubicBezTo>
                  <a:pt x="325" y="46"/>
                  <a:pt x="325" y="46"/>
                  <a:pt x="325" y="46"/>
                </a:cubicBezTo>
                <a:cubicBezTo>
                  <a:pt x="291" y="17"/>
                  <a:pt x="246" y="0"/>
                  <a:pt x="198" y="0"/>
                </a:cubicBezTo>
                <a:cubicBezTo>
                  <a:pt x="89" y="0"/>
                  <a:pt x="0" y="88"/>
                  <a:pt x="0" y="197"/>
                </a:cubicBezTo>
                <a:cubicBezTo>
                  <a:pt x="0" y="306"/>
                  <a:pt x="89" y="395"/>
                  <a:pt x="198" y="395"/>
                </a:cubicBezTo>
                <a:cubicBezTo>
                  <a:pt x="307" y="395"/>
                  <a:pt x="395" y="306"/>
                  <a:pt x="395" y="197"/>
                </a:cubicBezTo>
                <a:cubicBezTo>
                  <a:pt x="395" y="149"/>
                  <a:pt x="378" y="104"/>
                  <a:pt x="348" y="70"/>
                </a:cubicBezTo>
                <a:close/>
                <a:moveTo>
                  <a:pt x="75" y="300"/>
                </a:moveTo>
                <a:cubicBezTo>
                  <a:pt x="320" y="300"/>
                  <a:pt x="320" y="300"/>
                  <a:pt x="320" y="300"/>
                </a:cubicBezTo>
                <a:cubicBezTo>
                  <a:pt x="324" y="300"/>
                  <a:pt x="328" y="296"/>
                  <a:pt x="328" y="292"/>
                </a:cubicBezTo>
                <a:cubicBezTo>
                  <a:pt x="328" y="287"/>
                  <a:pt x="324" y="284"/>
                  <a:pt x="320" y="284"/>
                </a:cubicBezTo>
                <a:cubicBezTo>
                  <a:pt x="75" y="284"/>
                  <a:pt x="75" y="284"/>
                  <a:pt x="75" y="284"/>
                </a:cubicBezTo>
                <a:cubicBezTo>
                  <a:pt x="71" y="284"/>
                  <a:pt x="67" y="287"/>
                  <a:pt x="67" y="292"/>
                </a:cubicBezTo>
                <a:cubicBezTo>
                  <a:pt x="67" y="296"/>
                  <a:pt x="71" y="300"/>
                  <a:pt x="75" y="300"/>
                </a:cubicBezTo>
                <a:close/>
                <a:moveTo>
                  <a:pt x="328" y="103"/>
                </a:moveTo>
                <a:cubicBezTo>
                  <a:pt x="328" y="98"/>
                  <a:pt x="324" y="95"/>
                  <a:pt x="320" y="95"/>
                </a:cubicBezTo>
                <a:cubicBezTo>
                  <a:pt x="75" y="95"/>
                  <a:pt x="75" y="95"/>
                  <a:pt x="75" y="95"/>
                </a:cubicBezTo>
                <a:cubicBezTo>
                  <a:pt x="71" y="95"/>
                  <a:pt x="67" y="98"/>
                  <a:pt x="67" y="103"/>
                </a:cubicBezTo>
                <a:cubicBezTo>
                  <a:pt x="67" y="107"/>
                  <a:pt x="71" y="111"/>
                  <a:pt x="75" y="111"/>
                </a:cubicBezTo>
                <a:cubicBezTo>
                  <a:pt x="320" y="111"/>
                  <a:pt x="320" y="111"/>
                  <a:pt x="320" y="111"/>
                </a:cubicBezTo>
                <a:cubicBezTo>
                  <a:pt x="324" y="111"/>
                  <a:pt x="328" y="107"/>
                  <a:pt x="328" y="103"/>
                </a:cubicBezTo>
                <a:close/>
                <a:moveTo>
                  <a:pt x="359" y="235"/>
                </a:moveTo>
                <a:cubicBezTo>
                  <a:pt x="359" y="159"/>
                  <a:pt x="359" y="159"/>
                  <a:pt x="359" y="159"/>
                </a:cubicBezTo>
                <a:cubicBezTo>
                  <a:pt x="359" y="153"/>
                  <a:pt x="354" y="149"/>
                  <a:pt x="348" y="149"/>
                </a:cubicBezTo>
                <a:cubicBezTo>
                  <a:pt x="311" y="149"/>
                  <a:pt x="311" y="149"/>
                  <a:pt x="311" y="149"/>
                </a:cubicBezTo>
                <a:cubicBezTo>
                  <a:pt x="305" y="149"/>
                  <a:pt x="301" y="153"/>
                  <a:pt x="301" y="159"/>
                </a:cubicBezTo>
                <a:cubicBezTo>
                  <a:pt x="301" y="235"/>
                  <a:pt x="301" y="235"/>
                  <a:pt x="301" y="235"/>
                </a:cubicBezTo>
                <a:cubicBezTo>
                  <a:pt x="301" y="241"/>
                  <a:pt x="305" y="246"/>
                  <a:pt x="311" y="246"/>
                </a:cubicBezTo>
                <a:cubicBezTo>
                  <a:pt x="348" y="246"/>
                  <a:pt x="348" y="246"/>
                  <a:pt x="348" y="246"/>
                </a:cubicBezTo>
                <a:cubicBezTo>
                  <a:pt x="354" y="246"/>
                  <a:pt x="359" y="241"/>
                  <a:pt x="359" y="235"/>
                </a:cubicBezTo>
                <a:close/>
                <a:moveTo>
                  <a:pt x="316" y="226"/>
                </a:moveTo>
                <a:cubicBezTo>
                  <a:pt x="315" y="226"/>
                  <a:pt x="313" y="225"/>
                  <a:pt x="313" y="223"/>
                </a:cubicBezTo>
                <a:cubicBezTo>
                  <a:pt x="313" y="222"/>
                  <a:pt x="314" y="220"/>
                  <a:pt x="316" y="220"/>
                </a:cubicBezTo>
                <a:cubicBezTo>
                  <a:pt x="334" y="220"/>
                  <a:pt x="343" y="215"/>
                  <a:pt x="344" y="196"/>
                </a:cubicBezTo>
                <a:cubicBezTo>
                  <a:pt x="344" y="193"/>
                  <a:pt x="344" y="191"/>
                  <a:pt x="344" y="188"/>
                </a:cubicBezTo>
                <a:cubicBezTo>
                  <a:pt x="343" y="179"/>
                  <a:pt x="338" y="174"/>
                  <a:pt x="329" y="174"/>
                </a:cubicBezTo>
                <a:cubicBezTo>
                  <a:pt x="320" y="174"/>
                  <a:pt x="315" y="179"/>
                  <a:pt x="315" y="187"/>
                </a:cubicBezTo>
                <a:cubicBezTo>
                  <a:pt x="315" y="195"/>
                  <a:pt x="319" y="199"/>
                  <a:pt x="329" y="199"/>
                </a:cubicBezTo>
                <a:cubicBezTo>
                  <a:pt x="331" y="199"/>
                  <a:pt x="333" y="199"/>
                  <a:pt x="337" y="198"/>
                </a:cubicBezTo>
                <a:cubicBezTo>
                  <a:pt x="338" y="198"/>
                  <a:pt x="340" y="199"/>
                  <a:pt x="340" y="200"/>
                </a:cubicBezTo>
                <a:cubicBezTo>
                  <a:pt x="340" y="202"/>
                  <a:pt x="339" y="203"/>
                  <a:pt x="338" y="203"/>
                </a:cubicBezTo>
                <a:cubicBezTo>
                  <a:pt x="335" y="204"/>
                  <a:pt x="333" y="205"/>
                  <a:pt x="329" y="205"/>
                </a:cubicBezTo>
                <a:cubicBezTo>
                  <a:pt x="316" y="205"/>
                  <a:pt x="310" y="199"/>
                  <a:pt x="310" y="188"/>
                </a:cubicBezTo>
                <a:cubicBezTo>
                  <a:pt x="310" y="177"/>
                  <a:pt x="317" y="169"/>
                  <a:pt x="329" y="169"/>
                </a:cubicBezTo>
                <a:cubicBezTo>
                  <a:pt x="342" y="169"/>
                  <a:pt x="349" y="176"/>
                  <a:pt x="350" y="188"/>
                </a:cubicBezTo>
                <a:cubicBezTo>
                  <a:pt x="350" y="191"/>
                  <a:pt x="350" y="193"/>
                  <a:pt x="350" y="196"/>
                </a:cubicBezTo>
                <a:cubicBezTo>
                  <a:pt x="349" y="218"/>
                  <a:pt x="338" y="226"/>
                  <a:pt x="316" y="226"/>
                </a:cubicBezTo>
                <a:close/>
                <a:moveTo>
                  <a:pt x="179" y="149"/>
                </a:moveTo>
                <a:cubicBezTo>
                  <a:pt x="174" y="149"/>
                  <a:pt x="169" y="153"/>
                  <a:pt x="169" y="159"/>
                </a:cubicBezTo>
                <a:cubicBezTo>
                  <a:pt x="169" y="235"/>
                  <a:pt x="169" y="235"/>
                  <a:pt x="169" y="235"/>
                </a:cubicBezTo>
                <a:cubicBezTo>
                  <a:pt x="169" y="241"/>
                  <a:pt x="174" y="246"/>
                  <a:pt x="179" y="246"/>
                </a:cubicBezTo>
                <a:cubicBezTo>
                  <a:pt x="217" y="246"/>
                  <a:pt x="217" y="246"/>
                  <a:pt x="217" y="246"/>
                </a:cubicBezTo>
                <a:cubicBezTo>
                  <a:pt x="222" y="246"/>
                  <a:pt x="227" y="241"/>
                  <a:pt x="227" y="235"/>
                </a:cubicBezTo>
                <a:cubicBezTo>
                  <a:pt x="227" y="159"/>
                  <a:pt x="227" y="159"/>
                  <a:pt x="227" y="159"/>
                </a:cubicBezTo>
                <a:cubicBezTo>
                  <a:pt x="227" y="153"/>
                  <a:pt x="222" y="149"/>
                  <a:pt x="217" y="149"/>
                </a:cubicBezTo>
                <a:lnTo>
                  <a:pt x="179" y="149"/>
                </a:lnTo>
                <a:close/>
                <a:moveTo>
                  <a:pt x="183" y="225"/>
                </a:moveTo>
                <a:cubicBezTo>
                  <a:pt x="181" y="225"/>
                  <a:pt x="180" y="224"/>
                  <a:pt x="180" y="223"/>
                </a:cubicBezTo>
                <a:cubicBezTo>
                  <a:pt x="180" y="221"/>
                  <a:pt x="181" y="220"/>
                  <a:pt x="183" y="220"/>
                </a:cubicBezTo>
                <a:cubicBezTo>
                  <a:pt x="199" y="221"/>
                  <a:pt x="211" y="216"/>
                  <a:pt x="211" y="205"/>
                </a:cubicBezTo>
                <a:cubicBezTo>
                  <a:pt x="211" y="199"/>
                  <a:pt x="206" y="195"/>
                  <a:pt x="199" y="195"/>
                </a:cubicBezTo>
                <a:cubicBezTo>
                  <a:pt x="196" y="195"/>
                  <a:pt x="195" y="195"/>
                  <a:pt x="194" y="195"/>
                </a:cubicBezTo>
                <a:cubicBezTo>
                  <a:pt x="192" y="195"/>
                  <a:pt x="191" y="194"/>
                  <a:pt x="191" y="193"/>
                </a:cubicBezTo>
                <a:cubicBezTo>
                  <a:pt x="191" y="192"/>
                  <a:pt x="191" y="191"/>
                  <a:pt x="192" y="191"/>
                </a:cubicBezTo>
                <a:cubicBezTo>
                  <a:pt x="206" y="175"/>
                  <a:pt x="206" y="175"/>
                  <a:pt x="206" y="175"/>
                </a:cubicBezTo>
                <a:cubicBezTo>
                  <a:pt x="183" y="175"/>
                  <a:pt x="183" y="175"/>
                  <a:pt x="183" y="175"/>
                </a:cubicBezTo>
                <a:cubicBezTo>
                  <a:pt x="181" y="175"/>
                  <a:pt x="180" y="173"/>
                  <a:pt x="180" y="172"/>
                </a:cubicBezTo>
                <a:cubicBezTo>
                  <a:pt x="180" y="170"/>
                  <a:pt x="181" y="169"/>
                  <a:pt x="183" y="169"/>
                </a:cubicBezTo>
                <a:cubicBezTo>
                  <a:pt x="209" y="169"/>
                  <a:pt x="209" y="169"/>
                  <a:pt x="209" y="169"/>
                </a:cubicBezTo>
                <a:cubicBezTo>
                  <a:pt x="211" y="169"/>
                  <a:pt x="213" y="171"/>
                  <a:pt x="213" y="173"/>
                </a:cubicBezTo>
                <a:cubicBezTo>
                  <a:pt x="213" y="174"/>
                  <a:pt x="213" y="175"/>
                  <a:pt x="212" y="176"/>
                </a:cubicBezTo>
                <a:cubicBezTo>
                  <a:pt x="199" y="190"/>
                  <a:pt x="199" y="190"/>
                  <a:pt x="199" y="190"/>
                </a:cubicBezTo>
                <a:cubicBezTo>
                  <a:pt x="209" y="189"/>
                  <a:pt x="216" y="196"/>
                  <a:pt x="216" y="205"/>
                </a:cubicBezTo>
                <a:cubicBezTo>
                  <a:pt x="216" y="219"/>
                  <a:pt x="204" y="226"/>
                  <a:pt x="183" y="225"/>
                </a:cubicBezTo>
                <a:close/>
                <a:moveTo>
                  <a:pt x="245" y="149"/>
                </a:moveTo>
                <a:cubicBezTo>
                  <a:pt x="240" y="149"/>
                  <a:pt x="235" y="153"/>
                  <a:pt x="235" y="159"/>
                </a:cubicBezTo>
                <a:cubicBezTo>
                  <a:pt x="235" y="235"/>
                  <a:pt x="235" y="235"/>
                  <a:pt x="235" y="235"/>
                </a:cubicBezTo>
                <a:cubicBezTo>
                  <a:pt x="235" y="241"/>
                  <a:pt x="240" y="246"/>
                  <a:pt x="245" y="246"/>
                </a:cubicBezTo>
                <a:cubicBezTo>
                  <a:pt x="282" y="246"/>
                  <a:pt x="282" y="246"/>
                  <a:pt x="282" y="246"/>
                </a:cubicBezTo>
                <a:cubicBezTo>
                  <a:pt x="288" y="246"/>
                  <a:pt x="293" y="241"/>
                  <a:pt x="293" y="235"/>
                </a:cubicBezTo>
                <a:cubicBezTo>
                  <a:pt x="293" y="159"/>
                  <a:pt x="293" y="159"/>
                  <a:pt x="293" y="159"/>
                </a:cubicBezTo>
                <a:cubicBezTo>
                  <a:pt x="293" y="153"/>
                  <a:pt x="288" y="149"/>
                  <a:pt x="282" y="149"/>
                </a:cubicBezTo>
                <a:lnTo>
                  <a:pt x="245" y="149"/>
                </a:lnTo>
                <a:close/>
                <a:moveTo>
                  <a:pt x="285" y="210"/>
                </a:moveTo>
                <a:cubicBezTo>
                  <a:pt x="285" y="219"/>
                  <a:pt x="278" y="224"/>
                  <a:pt x="269" y="225"/>
                </a:cubicBezTo>
                <a:cubicBezTo>
                  <a:pt x="269" y="226"/>
                  <a:pt x="268" y="226"/>
                  <a:pt x="268" y="226"/>
                </a:cubicBezTo>
                <a:cubicBezTo>
                  <a:pt x="266" y="226"/>
                  <a:pt x="265" y="224"/>
                  <a:pt x="265" y="223"/>
                </a:cubicBezTo>
                <a:cubicBezTo>
                  <a:pt x="265" y="222"/>
                  <a:pt x="266" y="220"/>
                  <a:pt x="267" y="220"/>
                </a:cubicBezTo>
                <a:cubicBezTo>
                  <a:pt x="274" y="219"/>
                  <a:pt x="279" y="216"/>
                  <a:pt x="279" y="210"/>
                </a:cubicBezTo>
                <a:cubicBezTo>
                  <a:pt x="279" y="203"/>
                  <a:pt x="273" y="199"/>
                  <a:pt x="263" y="199"/>
                </a:cubicBezTo>
                <a:cubicBezTo>
                  <a:pt x="254" y="199"/>
                  <a:pt x="249" y="203"/>
                  <a:pt x="249" y="210"/>
                </a:cubicBezTo>
                <a:cubicBezTo>
                  <a:pt x="249" y="216"/>
                  <a:pt x="254" y="219"/>
                  <a:pt x="260" y="220"/>
                </a:cubicBezTo>
                <a:cubicBezTo>
                  <a:pt x="262" y="221"/>
                  <a:pt x="263" y="222"/>
                  <a:pt x="263" y="223"/>
                </a:cubicBezTo>
                <a:cubicBezTo>
                  <a:pt x="263" y="224"/>
                  <a:pt x="261" y="226"/>
                  <a:pt x="260" y="226"/>
                </a:cubicBezTo>
                <a:cubicBezTo>
                  <a:pt x="260" y="226"/>
                  <a:pt x="259" y="226"/>
                  <a:pt x="258" y="225"/>
                </a:cubicBezTo>
                <a:cubicBezTo>
                  <a:pt x="250" y="224"/>
                  <a:pt x="243" y="219"/>
                  <a:pt x="243" y="210"/>
                </a:cubicBezTo>
                <a:cubicBezTo>
                  <a:pt x="243" y="202"/>
                  <a:pt x="248" y="198"/>
                  <a:pt x="253" y="196"/>
                </a:cubicBezTo>
                <a:cubicBezTo>
                  <a:pt x="253" y="196"/>
                  <a:pt x="253" y="196"/>
                  <a:pt x="253" y="196"/>
                </a:cubicBezTo>
                <a:cubicBezTo>
                  <a:pt x="248" y="194"/>
                  <a:pt x="245" y="191"/>
                  <a:pt x="245" y="183"/>
                </a:cubicBezTo>
                <a:cubicBezTo>
                  <a:pt x="245" y="176"/>
                  <a:pt x="249" y="171"/>
                  <a:pt x="258" y="169"/>
                </a:cubicBezTo>
                <a:cubicBezTo>
                  <a:pt x="259" y="169"/>
                  <a:pt x="260" y="169"/>
                  <a:pt x="260" y="169"/>
                </a:cubicBezTo>
                <a:cubicBezTo>
                  <a:pt x="261" y="169"/>
                  <a:pt x="263" y="170"/>
                  <a:pt x="263" y="171"/>
                </a:cubicBezTo>
                <a:cubicBezTo>
                  <a:pt x="263" y="173"/>
                  <a:pt x="262" y="174"/>
                  <a:pt x="260" y="174"/>
                </a:cubicBezTo>
                <a:cubicBezTo>
                  <a:pt x="254" y="175"/>
                  <a:pt x="250" y="178"/>
                  <a:pt x="250" y="183"/>
                </a:cubicBezTo>
                <a:cubicBezTo>
                  <a:pt x="250" y="190"/>
                  <a:pt x="255" y="193"/>
                  <a:pt x="264" y="193"/>
                </a:cubicBezTo>
                <a:cubicBezTo>
                  <a:pt x="272" y="193"/>
                  <a:pt x="277" y="189"/>
                  <a:pt x="277" y="183"/>
                </a:cubicBezTo>
                <a:cubicBezTo>
                  <a:pt x="277" y="178"/>
                  <a:pt x="274" y="175"/>
                  <a:pt x="267" y="174"/>
                </a:cubicBezTo>
                <a:cubicBezTo>
                  <a:pt x="266" y="174"/>
                  <a:pt x="265" y="173"/>
                  <a:pt x="265" y="171"/>
                </a:cubicBezTo>
                <a:cubicBezTo>
                  <a:pt x="265" y="170"/>
                  <a:pt x="266" y="169"/>
                  <a:pt x="268" y="169"/>
                </a:cubicBezTo>
                <a:cubicBezTo>
                  <a:pt x="268" y="169"/>
                  <a:pt x="269" y="169"/>
                  <a:pt x="269" y="169"/>
                </a:cubicBezTo>
                <a:cubicBezTo>
                  <a:pt x="278" y="171"/>
                  <a:pt x="283" y="176"/>
                  <a:pt x="283" y="183"/>
                </a:cubicBezTo>
                <a:cubicBezTo>
                  <a:pt x="283" y="190"/>
                  <a:pt x="279" y="194"/>
                  <a:pt x="275" y="196"/>
                </a:cubicBezTo>
                <a:cubicBezTo>
                  <a:pt x="275" y="196"/>
                  <a:pt x="275" y="196"/>
                  <a:pt x="275" y="196"/>
                </a:cubicBezTo>
                <a:cubicBezTo>
                  <a:pt x="280" y="197"/>
                  <a:pt x="284" y="202"/>
                  <a:pt x="285" y="210"/>
                </a:cubicBezTo>
                <a:close/>
                <a:moveTo>
                  <a:pt x="114" y="149"/>
                </a:moveTo>
                <a:cubicBezTo>
                  <a:pt x="108" y="149"/>
                  <a:pt x="103" y="153"/>
                  <a:pt x="103" y="159"/>
                </a:cubicBezTo>
                <a:cubicBezTo>
                  <a:pt x="103" y="235"/>
                  <a:pt x="103" y="235"/>
                  <a:pt x="103" y="235"/>
                </a:cubicBezTo>
                <a:cubicBezTo>
                  <a:pt x="103" y="241"/>
                  <a:pt x="108" y="246"/>
                  <a:pt x="114" y="246"/>
                </a:cubicBezTo>
                <a:cubicBezTo>
                  <a:pt x="151" y="246"/>
                  <a:pt x="151" y="246"/>
                  <a:pt x="151" y="246"/>
                </a:cubicBezTo>
                <a:cubicBezTo>
                  <a:pt x="157" y="246"/>
                  <a:pt x="161" y="241"/>
                  <a:pt x="161" y="235"/>
                </a:cubicBezTo>
                <a:cubicBezTo>
                  <a:pt x="161" y="159"/>
                  <a:pt x="161" y="159"/>
                  <a:pt x="161" y="159"/>
                </a:cubicBezTo>
                <a:cubicBezTo>
                  <a:pt x="161" y="153"/>
                  <a:pt x="157" y="149"/>
                  <a:pt x="151" y="149"/>
                </a:cubicBezTo>
                <a:lnTo>
                  <a:pt x="114" y="149"/>
                </a:lnTo>
                <a:close/>
                <a:moveTo>
                  <a:pt x="117" y="225"/>
                </a:moveTo>
                <a:cubicBezTo>
                  <a:pt x="115" y="225"/>
                  <a:pt x="114" y="224"/>
                  <a:pt x="114" y="223"/>
                </a:cubicBezTo>
                <a:cubicBezTo>
                  <a:pt x="114" y="221"/>
                  <a:pt x="115" y="220"/>
                  <a:pt x="117" y="220"/>
                </a:cubicBezTo>
                <a:cubicBezTo>
                  <a:pt x="133" y="221"/>
                  <a:pt x="145" y="215"/>
                  <a:pt x="145" y="204"/>
                </a:cubicBezTo>
                <a:cubicBezTo>
                  <a:pt x="145" y="198"/>
                  <a:pt x="140" y="194"/>
                  <a:pt x="134" y="194"/>
                </a:cubicBezTo>
                <a:cubicBezTo>
                  <a:pt x="127" y="194"/>
                  <a:pt x="123" y="196"/>
                  <a:pt x="120" y="197"/>
                </a:cubicBezTo>
                <a:cubicBezTo>
                  <a:pt x="117" y="199"/>
                  <a:pt x="115" y="197"/>
                  <a:pt x="115" y="195"/>
                </a:cubicBezTo>
                <a:cubicBezTo>
                  <a:pt x="115" y="174"/>
                  <a:pt x="115" y="174"/>
                  <a:pt x="115" y="174"/>
                </a:cubicBezTo>
                <a:cubicBezTo>
                  <a:pt x="115" y="170"/>
                  <a:pt x="118" y="169"/>
                  <a:pt x="120" y="169"/>
                </a:cubicBezTo>
                <a:cubicBezTo>
                  <a:pt x="144" y="169"/>
                  <a:pt x="144" y="169"/>
                  <a:pt x="144" y="169"/>
                </a:cubicBezTo>
                <a:cubicBezTo>
                  <a:pt x="146" y="169"/>
                  <a:pt x="147" y="170"/>
                  <a:pt x="147" y="172"/>
                </a:cubicBezTo>
                <a:cubicBezTo>
                  <a:pt x="147" y="173"/>
                  <a:pt x="146" y="175"/>
                  <a:pt x="144" y="175"/>
                </a:cubicBezTo>
                <a:cubicBezTo>
                  <a:pt x="121" y="175"/>
                  <a:pt x="121" y="175"/>
                  <a:pt x="121" y="175"/>
                </a:cubicBezTo>
                <a:cubicBezTo>
                  <a:pt x="121" y="192"/>
                  <a:pt x="121" y="192"/>
                  <a:pt x="121" y="192"/>
                </a:cubicBezTo>
                <a:cubicBezTo>
                  <a:pt x="124" y="190"/>
                  <a:pt x="128" y="188"/>
                  <a:pt x="134" y="188"/>
                </a:cubicBezTo>
                <a:cubicBezTo>
                  <a:pt x="144" y="188"/>
                  <a:pt x="151" y="195"/>
                  <a:pt x="151" y="204"/>
                </a:cubicBezTo>
                <a:cubicBezTo>
                  <a:pt x="151" y="218"/>
                  <a:pt x="137" y="226"/>
                  <a:pt x="117" y="225"/>
                </a:cubicBezTo>
                <a:close/>
                <a:moveTo>
                  <a:pt x="37" y="159"/>
                </a:moveTo>
                <a:cubicBezTo>
                  <a:pt x="37" y="235"/>
                  <a:pt x="37" y="235"/>
                  <a:pt x="37" y="235"/>
                </a:cubicBezTo>
                <a:cubicBezTo>
                  <a:pt x="37" y="241"/>
                  <a:pt x="42" y="246"/>
                  <a:pt x="48" y="246"/>
                </a:cubicBezTo>
                <a:cubicBezTo>
                  <a:pt x="85" y="246"/>
                  <a:pt x="85" y="246"/>
                  <a:pt x="85" y="246"/>
                </a:cubicBezTo>
                <a:cubicBezTo>
                  <a:pt x="91" y="246"/>
                  <a:pt x="95" y="241"/>
                  <a:pt x="95" y="235"/>
                </a:cubicBezTo>
                <a:cubicBezTo>
                  <a:pt x="95" y="159"/>
                  <a:pt x="95" y="159"/>
                  <a:pt x="95" y="159"/>
                </a:cubicBezTo>
                <a:cubicBezTo>
                  <a:pt x="95" y="153"/>
                  <a:pt x="91" y="149"/>
                  <a:pt x="85" y="149"/>
                </a:cubicBezTo>
                <a:cubicBezTo>
                  <a:pt x="48" y="149"/>
                  <a:pt x="48" y="149"/>
                  <a:pt x="48" y="149"/>
                </a:cubicBezTo>
                <a:cubicBezTo>
                  <a:pt x="42" y="149"/>
                  <a:pt x="37" y="153"/>
                  <a:pt x="37" y="159"/>
                </a:cubicBezTo>
                <a:close/>
                <a:moveTo>
                  <a:pt x="66" y="174"/>
                </a:moveTo>
                <a:cubicBezTo>
                  <a:pt x="60" y="174"/>
                  <a:pt x="56" y="177"/>
                  <a:pt x="54" y="180"/>
                </a:cubicBezTo>
                <a:cubicBezTo>
                  <a:pt x="53" y="181"/>
                  <a:pt x="53" y="181"/>
                  <a:pt x="52" y="181"/>
                </a:cubicBezTo>
                <a:cubicBezTo>
                  <a:pt x="50" y="182"/>
                  <a:pt x="49" y="181"/>
                  <a:pt x="48" y="180"/>
                </a:cubicBezTo>
                <a:cubicBezTo>
                  <a:pt x="48" y="179"/>
                  <a:pt x="48" y="178"/>
                  <a:pt x="49" y="177"/>
                </a:cubicBezTo>
                <a:cubicBezTo>
                  <a:pt x="52" y="173"/>
                  <a:pt x="57" y="169"/>
                  <a:pt x="66" y="169"/>
                </a:cubicBezTo>
                <a:cubicBezTo>
                  <a:pt x="77" y="169"/>
                  <a:pt x="83" y="176"/>
                  <a:pt x="83" y="184"/>
                </a:cubicBezTo>
                <a:cubicBezTo>
                  <a:pt x="83" y="193"/>
                  <a:pt x="78" y="197"/>
                  <a:pt x="66" y="206"/>
                </a:cubicBezTo>
                <a:cubicBezTo>
                  <a:pt x="57" y="212"/>
                  <a:pt x="54" y="215"/>
                  <a:pt x="54" y="220"/>
                </a:cubicBezTo>
                <a:cubicBezTo>
                  <a:pt x="82" y="220"/>
                  <a:pt x="82" y="220"/>
                  <a:pt x="82" y="220"/>
                </a:cubicBezTo>
                <a:cubicBezTo>
                  <a:pt x="83" y="220"/>
                  <a:pt x="85" y="221"/>
                  <a:pt x="85" y="223"/>
                </a:cubicBezTo>
                <a:cubicBezTo>
                  <a:pt x="85" y="224"/>
                  <a:pt x="83" y="226"/>
                  <a:pt x="82" y="226"/>
                </a:cubicBezTo>
                <a:cubicBezTo>
                  <a:pt x="53" y="226"/>
                  <a:pt x="53" y="226"/>
                  <a:pt x="53" y="226"/>
                </a:cubicBezTo>
                <a:cubicBezTo>
                  <a:pt x="50" y="226"/>
                  <a:pt x="48" y="224"/>
                  <a:pt x="48" y="221"/>
                </a:cubicBezTo>
                <a:cubicBezTo>
                  <a:pt x="48" y="214"/>
                  <a:pt x="52" y="209"/>
                  <a:pt x="61" y="203"/>
                </a:cubicBezTo>
                <a:cubicBezTo>
                  <a:pt x="74" y="193"/>
                  <a:pt x="78" y="191"/>
                  <a:pt x="78" y="184"/>
                </a:cubicBezTo>
                <a:cubicBezTo>
                  <a:pt x="78" y="180"/>
                  <a:pt x="74" y="174"/>
                  <a:pt x="66" y="1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91436" tIns="45718" rIns="91436" bIns="45718"/>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ysClr val="windowText" lastClr="000000"/>
              </a:solidFill>
              <a:effectLst/>
              <a:uLnTx/>
              <a:uFillTx/>
            </a:endParaRPr>
          </a:p>
        </p:txBody>
      </p:sp>
      <p:grpSp>
        <p:nvGrpSpPr>
          <p:cNvPr id="14" name="Group 6"/>
          <p:cNvGrpSpPr>
            <a:grpSpLocks/>
          </p:cNvGrpSpPr>
          <p:nvPr>
            <p:custDataLst>
              <p:tags r:id="rId6"/>
            </p:custDataLst>
          </p:nvPr>
        </p:nvGrpSpPr>
        <p:grpSpPr bwMode="auto">
          <a:xfrm>
            <a:off x="541340" y="5210858"/>
            <a:ext cx="840397" cy="689881"/>
            <a:chOff x="1250592" y="5365091"/>
            <a:chExt cx="1706563" cy="1566862"/>
          </a:xfrm>
          <a:solidFill>
            <a:srgbClr val="FFFFFF"/>
          </a:solidFill>
        </p:grpSpPr>
        <p:sp>
          <p:nvSpPr>
            <p:cNvPr id="15" name="Freeform 3"/>
            <p:cNvSpPr>
              <a:spLocks noChangeAspect="1" noEditPoints="1"/>
            </p:cNvSpPr>
            <p:nvPr/>
          </p:nvSpPr>
          <p:spPr bwMode="auto">
            <a:xfrm>
              <a:off x="1773747" y="5646014"/>
              <a:ext cx="635162" cy="579057"/>
            </a:xfrm>
            <a:custGeom>
              <a:avLst/>
              <a:gdLst>
                <a:gd name="T0" fmla="*/ 2147483647 w 418"/>
                <a:gd name="T1" fmla="*/ 2147483647 h 333"/>
                <a:gd name="T2" fmla="*/ 2147483647 w 418"/>
                <a:gd name="T3" fmla="*/ 2147483647 h 333"/>
                <a:gd name="T4" fmla="*/ 2147483647 w 418"/>
                <a:gd name="T5" fmla="*/ 2147483647 h 333"/>
                <a:gd name="T6" fmla="*/ 2147483647 w 418"/>
                <a:gd name="T7" fmla="*/ 2147483647 h 333"/>
                <a:gd name="T8" fmla="*/ 2147483647 w 418"/>
                <a:gd name="T9" fmla="*/ 0 h 333"/>
                <a:gd name="T10" fmla="*/ 0 w 418"/>
                <a:gd name="T11" fmla="*/ 2147483647 h 333"/>
                <a:gd name="T12" fmla="*/ 2147483647 w 418"/>
                <a:gd name="T13" fmla="*/ 2147483647 h 333"/>
                <a:gd name="T14" fmla="*/ 2147483647 w 418"/>
                <a:gd name="T15" fmla="*/ 2147483647 h 333"/>
                <a:gd name="T16" fmla="*/ 2147483647 w 418"/>
                <a:gd name="T17" fmla="*/ 2147483647 h 333"/>
                <a:gd name="T18" fmla="*/ 2147483647 w 418"/>
                <a:gd name="T19" fmla="*/ 2147483647 h 333"/>
                <a:gd name="T20" fmla="*/ 2147483647 w 418"/>
                <a:gd name="T21" fmla="*/ 2147483647 h 333"/>
                <a:gd name="T22" fmla="*/ 2147483647 w 418"/>
                <a:gd name="T23" fmla="*/ 2147483647 h 333"/>
                <a:gd name="T24" fmla="*/ 2147483647 w 418"/>
                <a:gd name="T25" fmla="*/ 2147483647 h 333"/>
                <a:gd name="T26" fmla="*/ 2147483647 w 418"/>
                <a:gd name="T27" fmla="*/ 2147483647 h 333"/>
                <a:gd name="T28" fmla="*/ 2147483647 w 418"/>
                <a:gd name="T29" fmla="*/ 2147483647 h 333"/>
                <a:gd name="T30" fmla="*/ 2147483647 w 418"/>
                <a:gd name="T31" fmla="*/ 2147483647 h 333"/>
                <a:gd name="T32" fmla="*/ 2147483647 w 418"/>
                <a:gd name="T33" fmla="*/ 2147483647 h 333"/>
                <a:gd name="T34" fmla="*/ 2147483647 w 418"/>
                <a:gd name="T35" fmla="*/ 2147483647 h 333"/>
                <a:gd name="T36" fmla="*/ 2147483647 w 418"/>
                <a:gd name="T37" fmla="*/ 2147483647 h 333"/>
                <a:gd name="T38" fmla="*/ 2147483647 w 418"/>
                <a:gd name="T39" fmla="*/ 2147483647 h 333"/>
                <a:gd name="T40" fmla="*/ 2147483647 w 418"/>
                <a:gd name="T41" fmla="*/ 2147483647 h 333"/>
                <a:gd name="T42" fmla="*/ 2147483647 w 418"/>
                <a:gd name="T43" fmla="*/ 2147483647 h 333"/>
                <a:gd name="T44" fmla="*/ 2147483647 w 418"/>
                <a:gd name="T45" fmla="*/ 2147483647 h 333"/>
                <a:gd name="T46" fmla="*/ 2147483647 w 418"/>
                <a:gd name="T47" fmla="*/ 2147483647 h 333"/>
                <a:gd name="T48" fmla="*/ 2147483647 w 418"/>
                <a:gd name="T49" fmla="*/ 2147483647 h 333"/>
                <a:gd name="T50" fmla="*/ 2147483647 w 418"/>
                <a:gd name="T51" fmla="*/ 2147483647 h 333"/>
                <a:gd name="T52" fmla="*/ 2147483647 w 418"/>
                <a:gd name="T53" fmla="*/ 2147483647 h 333"/>
                <a:gd name="T54" fmla="*/ 2147483647 w 418"/>
                <a:gd name="T55" fmla="*/ 2147483647 h 333"/>
                <a:gd name="T56" fmla="*/ 2147483647 w 418"/>
                <a:gd name="T57" fmla="*/ 2147483647 h 333"/>
                <a:gd name="T58" fmla="*/ 2147483647 w 418"/>
                <a:gd name="T59" fmla="*/ 2147483647 h 333"/>
                <a:gd name="T60" fmla="*/ 2147483647 w 418"/>
                <a:gd name="T61" fmla="*/ 2147483647 h 333"/>
                <a:gd name="T62" fmla="*/ 2147483647 w 418"/>
                <a:gd name="T63" fmla="*/ 2147483647 h 333"/>
                <a:gd name="T64" fmla="*/ 2147483647 w 418"/>
                <a:gd name="T65" fmla="*/ 2147483647 h 333"/>
                <a:gd name="T66" fmla="*/ 2147483647 w 418"/>
                <a:gd name="T67" fmla="*/ 2147483647 h 333"/>
                <a:gd name="T68" fmla="*/ 2147483647 w 418"/>
                <a:gd name="T69" fmla="*/ 2147483647 h 333"/>
                <a:gd name="T70" fmla="*/ 2147483647 w 418"/>
                <a:gd name="T71" fmla="*/ 2147483647 h 333"/>
                <a:gd name="T72" fmla="*/ 2147483647 w 418"/>
                <a:gd name="T73" fmla="*/ 2147483647 h 333"/>
                <a:gd name="T74" fmla="*/ 2147483647 w 418"/>
                <a:gd name="T75" fmla="*/ 2147483647 h 333"/>
                <a:gd name="T76" fmla="*/ 2147483647 w 418"/>
                <a:gd name="T77" fmla="*/ 2147483647 h 333"/>
                <a:gd name="T78" fmla="*/ 2147483647 w 418"/>
                <a:gd name="T79" fmla="*/ 2147483647 h 333"/>
                <a:gd name="T80" fmla="*/ 2147483647 w 418"/>
                <a:gd name="T81" fmla="*/ 2147483647 h 333"/>
                <a:gd name="T82" fmla="*/ 2147483647 w 418"/>
                <a:gd name="T83" fmla="*/ 2147483647 h 333"/>
                <a:gd name="T84" fmla="*/ 2147483647 w 418"/>
                <a:gd name="T85" fmla="*/ 2147483647 h 33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18"/>
                <a:gd name="T130" fmla="*/ 0 h 333"/>
                <a:gd name="T131" fmla="*/ 418 w 418"/>
                <a:gd name="T132" fmla="*/ 333 h 33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18" h="333">
                  <a:moveTo>
                    <a:pt x="410" y="124"/>
                  </a:moveTo>
                  <a:cubicBezTo>
                    <a:pt x="406" y="124"/>
                    <a:pt x="402" y="128"/>
                    <a:pt x="402" y="132"/>
                  </a:cubicBezTo>
                  <a:cubicBezTo>
                    <a:pt x="402" y="138"/>
                    <a:pt x="402" y="145"/>
                    <a:pt x="402" y="152"/>
                  </a:cubicBezTo>
                  <a:cubicBezTo>
                    <a:pt x="402" y="152"/>
                    <a:pt x="402" y="152"/>
                    <a:pt x="402" y="152"/>
                  </a:cubicBezTo>
                  <a:cubicBezTo>
                    <a:pt x="402" y="264"/>
                    <a:pt x="402" y="264"/>
                    <a:pt x="402" y="264"/>
                  </a:cubicBezTo>
                  <a:cubicBezTo>
                    <a:pt x="16" y="264"/>
                    <a:pt x="16" y="264"/>
                    <a:pt x="16" y="264"/>
                  </a:cubicBezTo>
                  <a:cubicBezTo>
                    <a:pt x="16" y="69"/>
                    <a:pt x="16" y="69"/>
                    <a:pt x="16" y="69"/>
                  </a:cubicBezTo>
                  <a:cubicBezTo>
                    <a:pt x="402" y="69"/>
                    <a:pt x="402" y="69"/>
                    <a:pt x="402" y="69"/>
                  </a:cubicBezTo>
                  <a:cubicBezTo>
                    <a:pt x="402" y="90"/>
                    <a:pt x="402" y="90"/>
                    <a:pt x="402" y="90"/>
                  </a:cubicBezTo>
                  <a:cubicBezTo>
                    <a:pt x="402" y="90"/>
                    <a:pt x="402" y="90"/>
                    <a:pt x="402" y="90"/>
                  </a:cubicBezTo>
                  <a:cubicBezTo>
                    <a:pt x="402" y="93"/>
                    <a:pt x="402" y="93"/>
                    <a:pt x="402" y="93"/>
                  </a:cubicBezTo>
                  <a:cubicBezTo>
                    <a:pt x="402" y="98"/>
                    <a:pt x="406" y="101"/>
                    <a:pt x="410" y="101"/>
                  </a:cubicBezTo>
                  <a:cubicBezTo>
                    <a:pt x="415" y="101"/>
                    <a:pt x="418" y="98"/>
                    <a:pt x="418" y="93"/>
                  </a:cubicBezTo>
                  <a:cubicBezTo>
                    <a:pt x="418" y="31"/>
                    <a:pt x="418" y="31"/>
                    <a:pt x="418" y="31"/>
                  </a:cubicBezTo>
                  <a:cubicBezTo>
                    <a:pt x="418" y="14"/>
                    <a:pt x="405" y="0"/>
                    <a:pt x="388" y="0"/>
                  </a:cubicBezTo>
                  <a:cubicBezTo>
                    <a:pt x="31" y="0"/>
                    <a:pt x="31" y="0"/>
                    <a:pt x="31" y="0"/>
                  </a:cubicBezTo>
                  <a:cubicBezTo>
                    <a:pt x="14" y="0"/>
                    <a:pt x="0" y="14"/>
                    <a:pt x="0" y="31"/>
                  </a:cubicBezTo>
                  <a:cubicBezTo>
                    <a:pt x="0" y="302"/>
                    <a:pt x="0" y="302"/>
                    <a:pt x="0" y="302"/>
                  </a:cubicBezTo>
                  <a:cubicBezTo>
                    <a:pt x="0" y="319"/>
                    <a:pt x="14" y="333"/>
                    <a:pt x="31" y="333"/>
                  </a:cubicBezTo>
                  <a:cubicBezTo>
                    <a:pt x="388" y="333"/>
                    <a:pt x="388" y="333"/>
                    <a:pt x="388" y="333"/>
                  </a:cubicBezTo>
                  <a:cubicBezTo>
                    <a:pt x="405" y="333"/>
                    <a:pt x="418" y="319"/>
                    <a:pt x="418" y="302"/>
                  </a:cubicBezTo>
                  <a:cubicBezTo>
                    <a:pt x="418" y="302"/>
                    <a:pt x="418" y="190"/>
                    <a:pt x="418" y="132"/>
                  </a:cubicBezTo>
                  <a:cubicBezTo>
                    <a:pt x="418" y="128"/>
                    <a:pt x="415" y="124"/>
                    <a:pt x="410" y="124"/>
                  </a:cubicBezTo>
                  <a:close/>
                  <a:moveTo>
                    <a:pt x="65" y="41"/>
                  </a:moveTo>
                  <a:cubicBezTo>
                    <a:pt x="65" y="47"/>
                    <a:pt x="60" y="53"/>
                    <a:pt x="54" y="53"/>
                  </a:cubicBezTo>
                  <a:cubicBezTo>
                    <a:pt x="28" y="53"/>
                    <a:pt x="28" y="53"/>
                    <a:pt x="28" y="53"/>
                  </a:cubicBezTo>
                  <a:cubicBezTo>
                    <a:pt x="22" y="53"/>
                    <a:pt x="16" y="47"/>
                    <a:pt x="16" y="41"/>
                  </a:cubicBezTo>
                  <a:cubicBezTo>
                    <a:pt x="16" y="28"/>
                    <a:pt x="16" y="28"/>
                    <a:pt x="16" y="28"/>
                  </a:cubicBezTo>
                  <a:cubicBezTo>
                    <a:pt x="16" y="21"/>
                    <a:pt x="22" y="16"/>
                    <a:pt x="28" y="16"/>
                  </a:cubicBezTo>
                  <a:cubicBezTo>
                    <a:pt x="54" y="16"/>
                    <a:pt x="54" y="16"/>
                    <a:pt x="54" y="16"/>
                  </a:cubicBezTo>
                  <a:cubicBezTo>
                    <a:pt x="60" y="16"/>
                    <a:pt x="65" y="21"/>
                    <a:pt x="65" y="28"/>
                  </a:cubicBezTo>
                  <a:lnTo>
                    <a:pt x="65" y="41"/>
                  </a:lnTo>
                  <a:close/>
                  <a:moveTo>
                    <a:pt x="133" y="41"/>
                  </a:moveTo>
                  <a:cubicBezTo>
                    <a:pt x="133" y="47"/>
                    <a:pt x="128" y="53"/>
                    <a:pt x="121" y="53"/>
                  </a:cubicBezTo>
                  <a:cubicBezTo>
                    <a:pt x="95" y="53"/>
                    <a:pt x="95" y="53"/>
                    <a:pt x="95" y="53"/>
                  </a:cubicBezTo>
                  <a:cubicBezTo>
                    <a:pt x="89" y="53"/>
                    <a:pt x="84" y="47"/>
                    <a:pt x="84" y="41"/>
                  </a:cubicBezTo>
                  <a:cubicBezTo>
                    <a:pt x="84" y="28"/>
                    <a:pt x="84" y="28"/>
                    <a:pt x="84" y="28"/>
                  </a:cubicBezTo>
                  <a:cubicBezTo>
                    <a:pt x="84" y="21"/>
                    <a:pt x="89" y="16"/>
                    <a:pt x="95" y="16"/>
                  </a:cubicBezTo>
                  <a:cubicBezTo>
                    <a:pt x="121" y="16"/>
                    <a:pt x="121" y="16"/>
                    <a:pt x="121" y="16"/>
                  </a:cubicBezTo>
                  <a:cubicBezTo>
                    <a:pt x="128" y="16"/>
                    <a:pt x="133" y="21"/>
                    <a:pt x="133" y="28"/>
                  </a:cubicBezTo>
                  <a:lnTo>
                    <a:pt x="133" y="41"/>
                  </a:lnTo>
                  <a:close/>
                  <a:moveTo>
                    <a:pt x="200" y="41"/>
                  </a:moveTo>
                  <a:cubicBezTo>
                    <a:pt x="200" y="47"/>
                    <a:pt x="195" y="53"/>
                    <a:pt x="188" y="53"/>
                  </a:cubicBezTo>
                  <a:cubicBezTo>
                    <a:pt x="162" y="53"/>
                    <a:pt x="162" y="53"/>
                    <a:pt x="162" y="53"/>
                  </a:cubicBezTo>
                  <a:cubicBezTo>
                    <a:pt x="156" y="53"/>
                    <a:pt x="151" y="47"/>
                    <a:pt x="151" y="41"/>
                  </a:cubicBezTo>
                  <a:cubicBezTo>
                    <a:pt x="151" y="28"/>
                    <a:pt x="151" y="28"/>
                    <a:pt x="151" y="28"/>
                  </a:cubicBezTo>
                  <a:cubicBezTo>
                    <a:pt x="151" y="21"/>
                    <a:pt x="156" y="16"/>
                    <a:pt x="162" y="16"/>
                  </a:cubicBezTo>
                  <a:cubicBezTo>
                    <a:pt x="188" y="16"/>
                    <a:pt x="188" y="16"/>
                    <a:pt x="188" y="16"/>
                  </a:cubicBezTo>
                  <a:cubicBezTo>
                    <a:pt x="195" y="16"/>
                    <a:pt x="200" y="21"/>
                    <a:pt x="200" y="28"/>
                  </a:cubicBezTo>
                  <a:lnTo>
                    <a:pt x="200" y="41"/>
                  </a:lnTo>
                  <a:close/>
                  <a:moveTo>
                    <a:pt x="267" y="41"/>
                  </a:moveTo>
                  <a:cubicBezTo>
                    <a:pt x="267" y="47"/>
                    <a:pt x="262" y="53"/>
                    <a:pt x="256" y="53"/>
                  </a:cubicBezTo>
                  <a:cubicBezTo>
                    <a:pt x="230" y="53"/>
                    <a:pt x="230" y="53"/>
                    <a:pt x="230" y="53"/>
                  </a:cubicBezTo>
                  <a:cubicBezTo>
                    <a:pt x="223" y="53"/>
                    <a:pt x="218" y="47"/>
                    <a:pt x="218" y="41"/>
                  </a:cubicBezTo>
                  <a:cubicBezTo>
                    <a:pt x="218" y="28"/>
                    <a:pt x="218" y="28"/>
                    <a:pt x="218" y="28"/>
                  </a:cubicBezTo>
                  <a:cubicBezTo>
                    <a:pt x="218" y="21"/>
                    <a:pt x="223" y="16"/>
                    <a:pt x="230" y="16"/>
                  </a:cubicBezTo>
                  <a:cubicBezTo>
                    <a:pt x="256" y="16"/>
                    <a:pt x="256" y="16"/>
                    <a:pt x="256" y="16"/>
                  </a:cubicBezTo>
                  <a:cubicBezTo>
                    <a:pt x="262" y="16"/>
                    <a:pt x="267" y="21"/>
                    <a:pt x="267" y="28"/>
                  </a:cubicBezTo>
                  <a:lnTo>
                    <a:pt x="267" y="41"/>
                  </a:lnTo>
                  <a:close/>
                  <a:moveTo>
                    <a:pt x="334" y="41"/>
                  </a:moveTo>
                  <a:cubicBezTo>
                    <a:pt x="334" y="47"/>
                    <a:pt x="329" y="53"/>
                    <a:pt x="323" y="53"/>
                  </a:cubicBezTo>
                  <a:cubicBezTo>
                    <a:pt x="297" y="53"/>
                    <a:pt x="297" y="53"/>
                    <a:pt x="297" y="53"/>
                  </a:cubicBezTo>
                  <a:cubicBezTo>
                    <a:pt x="291" y="53"/>
                    <a:pt x="285" y="47"/>
                    <a:pt x="285" y="41"/>
                  </a:cubicBezTo>
                  <a:cubicBezTo>
                    <a:pt x="285" y="28"/>
                    <a:pt x="285" y="28"/>
                    <a:pt x="285" y="28"/>
                  </a:cubicBezTo>
                  <a:cubicBezTo>
                    <a:pt x="285" y="21"/>
                    <a:pt x="291" y="16"/>
                    <a:pt x="297" y="16"/>
                  </a:cubicBezTo>
                  <a:cubicBezTo>
                    <a:pt x="323" y="16"/>
                    <a:pt x="323" y="16"/>
                    <a:pt x="323" y="16"/>
                  </a:cubicBezTo>
                  <a:cubicBezTo>
                    <a:pt x="329" y="16"/>
                    <a:pt x="334" y="21"/>
                    <a:pt x="334" y="28"/>
                  </a:cubicBezTo>
                  <a:lnTo>
                    <a:pt x="334" y="41"/>
                  </a:lnTo>
                  <a:close/>
                  <a:moveTo>
                    <a:pt x="402" y="41"/>
                  </a:moveTo>
                  <a:cubicBezTo>
                    <a:pt x="402" y="47"/>
                    <a:pt x="397" y="53"/>
                    <a:pt x="390" y="53"/>
                  </a:cubicBezTo>
                  <a:cubicBezTo>
                    <a:pt x="364" y="53"/>
                    <a:pt x="364" y="53"/>
                    <a:pt x="364" y="53"/>
                  </a:cubicBezTo>
                  <a:cubicBezTo>
                    <a:pt x="358" y="53"/>
                    <a:pt x="353" y="47"/>
                    <a:pt x="353" y="41"/>
                  </a:cubicBezTo>
                  <a:cubicBezTo>
                    <a:pt x="353" y="28"/>
                    <a:pt x="353" y="28"/>
                    <a:pt x="353" y="28"/>
                  </a:cubicBezTo>
                  <a:cubicBezTo>
                    <a:pt x="353" y="21"/>
                    <a:pt x="358" y="16"/>
                    <a:pt x="364" y="16"/>
                  </a:cubicBezTo>
                  <a:cubicBezTo>
                    <a:pt x="390" y="16"/>
                    <a:pt x="390" y="16"/>
                    <a:pt x="390" y="16"/>
                  </a:cubicBezTo>
                  <a:cubicBezTo>
                    <a:pt x="397" y="16"/>
                    <a:pt x="402" y="21"/>
                    <a:pt x="402" y="28"/>
                  </a:cubicBezTo>
                  <a:lnTo>
                    <a:pt x="402" y="41"/>
                  </a:lnTo>
                  <a:close/>
                  <a:moveTo>
                    <a:pt x="353" y="292"/>
                  </a:moveTo>
                  <a:cubicBezTo>
                    <a:pt x="353" y="285"/>
                    <a:pt x="358" y="280"/>
                    <a:pt x="365" y="280"/>
                  </a:cubicBezTo>
                  <a:cubicBezTo>
                    <a:pt x="390" y="280"/>
                    <a:pt x="390" y="280"/>
                    <a:pt x="390" y="280"/>
                  </a:cubicBezTo>
                  <a:cubicBezTo>
                    <a:pt x="397" y="280"/>
                    <a:pt x="402" y="285"/>
                    <a:pt x="402" y="292"/>
                  </a:cubicBezTo>
                  <a:cubicBezTo>
                    <a:pt x="402" y="305"/>
                    <a:pt x="402" y="305"/>
                    <a:pt x="402" y="305"/>
                  </a:cubicBezTo>
                  <a:cubicBezTo>
                    <a:pt x="402" y="311"/>
                    <a:pt x="397" y="316"/>
                    <a:pt x="390" y="316"/>
                  </a:cubicBezTo>
                  <a:cubicBezTo>
                    <a:pt x="365" y="316"/>
                    <a:pt x="365" y="316"/>
                    <a:pt x="365" y="316"/>
                  </a:cubicBezTo>
                  <a:cubicBezTo>
                    <a:pt x="358" y="316"/>
                    <a:pt x="353" y="311"/>
                    <a:pt x="353" y="305"/>
                  </a:cubicBezTo>
                  <a:lnTo>
                    <a:pt x="353" y="292"/>
                  </a:lnTo>
                  <a:close/>
                  <a:moveTo>
                    <a:pt x="286" y="292"/>
                  </a:moveTo>
                  <a:cubicBezTo>
                    <a:pt x="286" y="285"/>
                    <a:pt x="291" y="280"/>
                    <a:pt x="297" y="280"/>
                  </a:cubicBezTo>
                  <a:cubicBezTo>
                    <a:pt x="323" y="280"/>
                    <a:pt x="323" y="280"/>
                    <a:pt x="323" y="280"/>
                  </a:cubicBezTo>
                  <a:cubicBezTo>
                    <a:pt x="330" y="280"/>
                    <a:pt x="335" y="285"/>
                    <a:pt x="335" y="292"/>
                  </a:cubicBezTo>
                  <a:cubicBezTo>
                    <a:pt x="335" y="305"/>
                    <a:pt x="335" y="305"/>
                    <a:pt x="335" y="305"/>
                  </a:cubicBezTo>
                  <a:cubicBezTo>
                    <a:pt x="335" y="311"/>
                    <a:pt x="330" y="316"/>
                    <a:pt x="323" y="316"/>
                  </a:cubicBezTo>
                  <a:cubicBezTo>
                    <a:pt x="297" y="316"/>
                    <a:pt x="297" y="316"/>
                    <a:pt x="297" y="316"/>
                  </a:cubicBezTo>
                  <a:cubicBezTo>
                    <a:pt x="291" y="316"/>
                    <a:pt x="286" y="311"/>
                    <a:pt x="286" y="305"/>
                  </a:cubicBezTo>
                  <a:lnTo>
                    <a:pt x="286" y="292"/>
                  </a:lnTo>
                  <a:close/>
                  <a:moveTo>
                    <a:pt x="218" y="292"/>
                  </a:moveTo>
                  <a:cubicBezTo>
                    <a:pt x="218" y="285"/>
                    <a:pt x="224" y="280"/>
                    <a:pt x="230" y="280"/>
                  </a:cubicBezTo>
                  <a:cubicBezTo>
                    <a:pt x="256" y="280"/>
                    <a:pt x="256" y="280"/>
                    <a:pt x="256" y="280"/>
                  </a:cubicBezTo>
                  <a:cubicBezTo>
                    <a:pt x="262" y="280"/>
                    <a:pt x="268" y="285"/>
                    <a:pt x="268" y="292"/>
                  </a:cubicBezTo>
                  <a:cubicBezTo>
                    <a:pt x="268" y="305"/>
                    <a:pt x="268" y="305"/>
                    <a:pt x="268" y="305"/>
                  </a:cubicBezTo>
                  <a:cubicBezTo>
                    <a:pt x="268" y="311"/>
                    <a:pt x="262" y="316"/>
                    <a:pt x="256" y="316"/>
                  </a:cubicBezTo>
                  <a:cubicBezTo>
                    <a:pt x="230" y="316"/>
                    <a:pt x="230" y="316"/>
                    <a:pt x="230" y="316"/>
                  </a:cubicBezTo>
                  <a:cubicBezTo>
                    <a:pt x="224" y="316"/>
                    <a:pt x="218" y="311"/>
                    <a:pt x="218" y="305"/>
                  </a:cubicBezTo>
                  <a:lnTo>
                    <a:pt x="218" y="292"/>
                  </a:lnTo>
                  <a:close/>
                  <a:moveTo>
                    <a:pt x="151" y="292"/>
                  </a:moveTo>
                  <a:cubicBezTo>
                    <a:pt x="151" y="285"/>
                    <a:pt x="156" y="280"/>
                    <a:pt x="163" y="280"/>
                  </a:cubicBezTo>
                  <a:cubicBezTo>
                    <a:pt x="189" y="280"/>
                    <a:pt x="189" y="280"/>
                    <a:pt x="189" y="280"/>
                  </a:cubicBezTo>
                  <a:cubicBezTo>
                    <a:pt x="195" y="280"/>
                    <a:pt x="200" y="285"/>
                    <a:pt x="200" y="292"/>
                  </a:cubicBezTo>
                  <a:cubicBezTo>
                    <a:pt x="200" y="305"/>
                    <a:pt x="200" y="305"/>
                    <a:pt x="200" y="305"/>
                  </a:cubicBezTo>
                  <a:cubicBezTo>
                    <a:pt x="200" y="311"/>
                    <a:pt x="195" y="316"/>
                    <a:pt x="189" y="316"/>
                  </a:cubicBezTo>
                  <a:cubicBezTo>
                    <a:pt x="163" y="316"/>
                    <a:pt x="163" y="316"/>
                    <a:pt x="163" y="316"/>
                  </a:cubicBezTo>
                  <a:cubicBezTo>
                    <a:pt x="156" y="316"/>
                    <a:pt x="151" y="311"/>
                    <a:pt x="151" y="305"/>
                  </a:cubicBezTo>
                  <a:lnTo>
                    <a:pt x="151" y="292"/>
                  </a:lnTo>
                  <a:close/>
                  <a:moveTo>
                    <a:pt x="84" y="292"/>
                  </a:moveTo>
                  <a:cubicBezTo>
                    <a:pt x="84" y="285"/>
                    <a:pt x="89" y="280"/>
                    <a:pt x="95" y="280"/>
                  </a:cubicBezTo>
                  <a:cubicBezTo>
                    <a:pt x="121" y="280"/>
                    <a:pt x="121" y="280"/>
                    <a:pt x="121" y="280"/>
                  </a:cubicBezTo>
                  <a:cubicBezTo>
                    <a:pt x="128" y="280"/>
                    <a:pt x="133" y="285"/>
                    <a:pt x="133" y="292"/>
                  </a:cubicBezTo>
                  <a:cubicBezTo>
                    <a:pt x="133" y="305"/>
                    <a:pt x="133" y="305"/>
                    <a:pt x="133" y="305"/>
                  </a:cubicBezTo>
                  <a:cubicBezTo>
                    <a:pt x="133" y="311"/>
                    <a:pt x="128" y="316"/>
                    <a:pt x="121" y="316"/>
                  </a:cubicBezTo>
                  <a:cubicBezTo>
                    <a:pt x="95" y="316"/>
                    <a:pt x="95" y="316"/>
                    <a:pt x="95" y="316"/>
                  </a:cubicBezTo>
                  <a:cubicBezTo>
                    <a:pt x="89" y="316"/>
                    <a:pt x="84" y="311"/>
                    <a:pt x="84" y="305"/>
                  </a:cubicBezTo>
                  <a:lnTo>
                    <a:pt x="84" y="292"/>
                  </a:lnTo>
                  <a:close/>
                  <a:moveTo>
                    <a:pt x="17" y="292"/>
                  </a:moveTo>
                  <a:cubicBezTo>
                    <a:pt x="17" y="285"/>
                    <a:pt x="22" y="280"/>
                    <a:pt x="28" y="280"/>
                  </a:cubicBezTo>
                  <a:cubicBezTo>
                    <a:pt x="54" y="280"/>
                    <a:pt x="54" y="280"/>
                    <a:pt x="54" y="280"/>
                  </a:cubicBezTo>
                  <a:cubicBezTo>
                    <a:pt x="61" y="280"/>
                    <a:pt x="66" y="285"/>
                    <a:pt x="66" y="292"/>
                  </a:cubicBezTo>
                  <a:cubicBezTo>
                    <a:pt x="66" y="305"/>
                    <a:pt x="66" y="305"/>
                    <a:pt x="66" y="305"/>
                  </a:cubicBezTo>
                  <a:cubicBezTo>
                    <a:pt x="66" y="311"/>
                    <a:pt x="61" y="316"/>
                    <a:pt x="54" y="316"/>
                  </a:cubicBezTo>
                  <a:cubicBezTo>
                    <a:pt x="28" y="316"/>
                    <a:pt x="28" y="316"/>
                    <a:pt x="28" y="316"/>
                  </a:cubicBezTo>
                  <a:cubicBezTo>
                    <a:pt x="22" y="316"/>
                    <a:pt x="17" y="311"/>
                    <a:pt x="17" y="305"/>
                  </a:cubicBezTo>
                  <a:lnTo>
                    <a:pt x="17" y="2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8585A"/>
                </a:solidFill>
                <a:effectLst/>
                <a:uLnTx/>
                <a:uFillTx/>
                <a:ea typeface="MS PGothic" pitchFamily="34" charset="-128"/>
                <a:cs typeface="Arial" charset="0"/>
              </a:endParaRPr>
            </a:p>
          </p:txBody>
        </p:sp>
        <p:sp>
          <p:nvSpPr>
            <p:cNvPr id="16" name="Freeform 3"/>
            <p:cNvSpPr>
              <a:spLocks noChangeAspect="1" noEditPoints="1"/>
            </p:cNvSpPr>
            <p:nvPr/>
          </p:nvSpPr>
          <p:spPr bwMode="auto">
            <a:xfrm>
              <a:off x="1250592" y="5365091"/>
              <a:ext cx="1706563" cy="1566862"/>
            </a:xfrm>
            <a:custGeom>
              <a:avLst/>
              <a:gdLst>
                <a:gd name="T0" fmla="*/ 2147483647 w 455"/>
                <a:gd name="T1" fmla="*/ 2147483647 h 418"/>
                <a:gd name="T2" fmla="*/ 2147483647 w 455"/>
                <a:gd name="T3" fmla="*/ 2147483647 h 418"/>
                <a:gd name="T4" fmla="*/ 2147483647 w 455"/>
                <a:gd name="T5" fmla="*/ 2147483647 h 418"/>
                <a:gd name="T6" fmla="*/ 2147483647 w 455"/>
                <a:gd name="T7" fmla="*/ 2147483647 h 418"/>
                <a:gd name="T8" fmla="*/ 2147483647 w 455"/>
                <a:gd name="T9" fmla="*/ 2147483647 h 418"/>
                <a:gd name="T10" fmla="*/ 2147483647 w 455"/>
                <a:gd name="T11" fmla="*/ 2147483647 h 418"/>
                <a:gd name="T12" fmla="*/ 2147483647 w 455"/>
                <a:gd name="T13" fmla="*/ 2147483647 h 418"/>
                <a:gd name="T14" fmla="*/ 2147483647 w 455"/>
                <a:gd name="T15" fmla="*/ 2147483647 h 418"/>
                <a:gd name="T16" fmla="*/ 2147483647 w 455"/>
                <a:gd name="T17" fmla="*/ 2147483647 h 418"/>
                <a:gd name="T18" fmla="*/ 2147483647 w 455"/>
                <a:gd name="T19" fmla="*/ 2147483647 h 418"/>
                <a:gd name="T20" fmla="*/ 2147483647 w 455"/>
                <a:gd name="T21" fmla="*/ 2147483647 h 418"/>
                <a:gd name="T22" fmla="*/ 2147483647 w 455"/>
                <a:gd name="T23" fmla="*/ 2147483647 h 418"/>
                <a:gd name="T24" fmla="*/ 2147483647 w 455"/>
                <a:gd name="T25" fmla="*/ 0 h 418"/>
                <a:gd name="T26" fmla="*/ 0 w 455"/>
                <a:gd name="T27" fmla="*/ 2147483647 h 418"/>
                <a:gd name="T28" fmla="*/ 2147483647 w 455"/>
                <a:gd name="T29" fmla="*/ 2147483647 h 418"/>
                <a:gd name="T30" fmla="*/ 2147483647 w 455"/>
                <a:gd name="T31" fmla="*/ 2147483647 h 418"/>
                <a:gd name="T32" fmla="*/ 2147483647 w 455"/>
                <a:gd name="T33" fmla="*/ 2147483647 h 418"/>
                <a:gd name="T34" fmla="*/ 2147483647 w 455"/>
                <a:gd name="T35" fmla="*/ 2147483647 h 418"/>
                <a:gd name="T36" fmla="*/ 2147483647 w 455"/>
                <a:gd name="T37" fmla="*/ 2147483647 h 418"/>
                <a:gd name="T38" fmla="*/ 2147483647 w 455"/>
                <a:gd name="T39" fmla="*/ 2147483647 h 418"/>
                <a:gd name="T40" fmla="*/ 2147483647 w 455"/>
                <a:gd name="T41" fmla="*/ 2147483647 h 418"/>
                <a:gd name="T42" fmla="*/ 2147483647 w 455"/>
                <a:gd name="T43" fmla="*/ 2147483647 h 418"/>
                <a:gd name="T44" fmla="*/ 2147483647 w 455"/>
                <a:gd name="T45" fmla="*/ 2147483647 h 418"/>
                <a:gd name="T46" fmla="*/ 2147483647 w 455"/>
                <a:gd name="T47" fmla="*/ 2147483647 h 418"/>
                <a:gd name="T48" fmla="*/ 2147483647 w 455"/>
                <a:gd name="T49" fmla="*/ 2147483647 h 418"/>
                <a:gd name="T50" fmla="*/ 2147483647 w 455"/>
                <a:gd name="T51" fmla="*/ 2147483647 h 418"/>
                <a:gd name="T52" fmla="*/ 2147483647 w 455"/>
                <a:gd name="T53" fmla="*/ 2147483647 h 418"/>
                <a:gd name="T54" fmla="*/ 2147483647 w 455"/>
                <a:gd name="T55" fmla="*/ 2147483647 h 418"/>
                <a:gd name="T56" fmla="*/ 2147483647 w 455"/>
                <a:gd name="T57" fmla="*/ 2147483647 h 418"/>
                <a:gd name="T58" fmla="*/ 2147483647 w 455"/>
                <a:gd name="T59" fmla="*/ 2147483647 h 418"/>
                <a:gd name="T60" fmla="*/ 2147483647 w 455"/>
                <a:gd name="T61" fmla="*/ 2147483647 h 418"/>
                <a:gd name="T62" fmla="*/ 2147483647 w 455"/>
                <a:gd name="T63" fmla="*/ 2147483647 h 418"/>
                <a:gd name="T64" fmla="*/ 2147483647 w 455"/>
                <a:gd name="T65" fmla="*/ 2147483647 h 418"/>
                <a:gd name="T66" fmla="*/ 2147483647 w 455"/>
                <a:gd name="T67" fmla="*/ 2147483647 h 418"/>
                <a:gd name="T68" fmla="*/ 2147483647 w 455"/>
                <a:gd name="T69" fmla="*/ 2147483647 h 418"/>
                <a:gd name="T70" fmla="*/ 2147483647 w 455"/>
                <a:gd name="T71" fmla="*/ 2147483647 h 418"/>
                <a:gd name="T72" fmla="*/ 2147483647 w 455"/>
                <a:gd name="T73" fmla="*/ 2147483647 h 418"/>
                <a:gd name="T74" fmla="*/ 2147483647 w 455"/>
                <a:gd name="T75" fmla="*/ 2147483647 h 418"/>
                <a:gd name="T76" fmla="*/ 2147483647 w 455"/>
                <a:gd name="T77" fmla="*/ 2147483647 h 418"/>
                <a:gd name="T78" fmla="*/ 2147483647 w 455"/>
                <a:gd name="T79" fmla="*/ 2147483647 h 418"/>
                <a:gd name="T80" fmla="*/ 2147483647 w 455"/>
                <a:gd name="T81" fmla="*/ 2147483647 h 418"/>
                <a:gd name="T82" fmla="*/ 2147483647 w 455"/>
                <a:gd name="T83" fmla="*/ 2147483647 h 418"/>
                <a:gd name="T84" fmla="*/ 2147483647 w 455"/>
                <a:gd name="T85" fmla="*/ 2147483647 h 418"/>
                <a:gd name="T86" fmla="*/ 2147483647 w 455"/>
                <a:gd name="T87" fmla="*/ 2147483647 h 418"/>
                <a:gd name="T88" fmla="*/ 2147483647 w 455"/>
                <a:gd name="T89" fmla="*/ 2147483647 h 418"/>
                <a:gd name="T90" fmla="*/ 2147483647 w 455"/>
                <a:gd name="T91" fmla="*/ 2147483647 h 418"/>
                <a:gd name="T92" fmla="*/ 2147483647 w 455"/>
                <a:gd name="T93" fmla="*/ 2147483647 h 418"/>
                <a:gd name="T94" fmla="*/ 2147483647 w 455"/>
                <a:gd name="T95" fmla="*/ 2147483647 h 418"/>
                <a:gd name="T96" fmla="*/ 2147483647 w 455"/>
                <a:gd name="T97" fmla="*/ 2147483647 h 418"/>
                <a:gd name="T98" fmla="*/ 2147483647 w 455"/>
                <a:gd name="T99" fmla="*/ 2147483647 h 418"/>
                <a:gd name="T100" fmla="*/ 2147483647 w 455"/>
                <a:gd name="T101" fmla="*/ 2147483647 h 418"/>
                <a:gd name="T102" fmla="*/ 2147483647 w 455"/>
                <a:gd name="T103" fmla="*/ 2147483647 h 41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55"/>
                <a:gd name="T157" fmla="*/ 0 h 418"/>
                <a:gd name="T158" fmla="*/ 455 w 455"/>
                <a:gd name="T159" fmla="*/ 418 h 41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55" h="418">
                  <a:moveTo>
                    <a:pt x="385" y="294"/>
                  </a:moveTo>
                  <a:cubicBezTo>
                    <a:pt x="385" y="298"/>
                    <a:pt x="389" y="301"/>
                    <a:pt x="393" y="301"/>
                  </a:cubicBezTo>
                  <a:cubicBezTo>
                    <a:pt x="397" y="301"/>
                    <a:pt x="400" y="298"/>
                    <a:pt x="400" y="294"/>
                  </a:cubicBezTo>
                  <a:cubicBezTo>
                    <a:pt x="400" y="290"/>
                    <a:pt x="397" y="287"/>
                    <a:pt x="393" y="287"/>
                  </a:cubicBezTo>
                  <a:cubicBezTo>
                    <a:pt x="389" y="287"/>
                    <a:pt x="385" y="290"/>
                    <a:pt x="385" y="294"/>
                  </a:cubicBezTo>
                  <a:close/>
                  <a:moveTo>
                    <a:pt x="412" y="294"/>
                  </a:moveTo>
                  <a:cubicBezTo>
                    <a:pt x="412" y="298"/>
                    <a:pt x="415" y="301"/>
                    <a:pt x="419" y="301"/>
                  </a:cubicBezTo>
                  <a:cubicBezTo>
                    <a:pt x="423" y="301"/>
                    <a:pt x="426" y="298"/>
                    <a:pt x="426" y="294"/>
                  </a:cubicBezTo>
                  <a:cubicBezTo>
                    <a:pt x="426" y="290"/>
                    <a:pt x="423" y="287"/>
                    <a:pt x="419" y="287"/>
                  </a:cubicBezTo>
                  <a:cubicBezTo>
                    <a:pt x="415" y="287"/>
                    <a:pt x="412" y="290"/>
                    <a:pt x="412" y="294"/>
                  </a:cubicBezTo>
                  <a:close/>
                  <a:moveTo>
                    <a:pt x="447" y="61"/>
                  </a:moveTo>
                  <a:cubicBezTo>
                    <a:pt x="443" y="61"/>
                    <a:pt x="439" y="65"/>
                    <a:pt x="439" y="69"/>
                  </a:cubicBezTo>
                  <a:cubicBezTo>
                    <a:pt x="439" y="310"/>
                    <a:pt x="439" y="310"/>
                    <a:pt x="439" y="310"/>
                  </a:cubicBezTo>
                  <a:cubicBezTo>
                    <a:pt x="439" y="311"/>
                    <a:pt x="438" y="312"/>
                    <a:pt x="437" y="312"/>
                  </a:cubicBezTo>
                  <a:cubicBezTo>
                    <a:pt x="18" y="312"/>
                    <a:pt x="18" y="312"/>
                    <a:pt x="18" y="312"/>
                  </a:cubicBezTo>
                  <a:cubicBezTo>
                    <a:pt x="17" y="312"/>
                    <a:pt x="16" y="311"/>
                    <a:pt x="16" y="310"/>
                  </a:cubicBezTo>
                  <a:cubicBezTo>
                    <a:pt x="16" y="18"/>
                    <a:pt x="16" y="18"/>
                    <a:pt x="16" y="18"/>
                  </a:cubicBezTo>
                  <a:cubicBezTo>
                    <a:pt x="16" y="17"/>
                    <a:pt x="17" y="16"/>
                    <a:pt x="18" y="16"/>
                  </a:cubicBezTo>
                  <a:cubicBezTo>
                    <a:pt x="437" y="16"/>
                    <a:pt x="437" y="16"/>
                    <a:pt x="437" y="16"/>
                  </a:cubicBezTo>
                  <a:cubicBezTo>
                    <a:pt x="438" y="16"/>
                    <a:pt x="439" y="17"/>
                    <a:pt x="439" y="18"/>
                  </a:cubicBezTo>
                  <a:cubicBezTo>
                    <a:pt x="439" y="41"/>
                    <a:pt x="439" y="41"/>
                    <a:pt x="439" y="41"/>
                  </a:cubicBezTo>
                  <a:cubicBezTo>
                    <a:pt x="439" y="46"/>
                    <a:pt x="443" y="49"/>
                    <a:pt x="447" y="49"/>
                  </a:cubicBezTo>
                  <a:cubicBezTo>
                    <a:pt x="451" y="49"/>
                    <a:pt x="455" y="46"/>
                    <a:pt x="455" y="41"/>
                  </a:cubicBezTo>
                  <a:cubicBezTo>
                    <a:pt x="455" y="41"/>
                    <a:pt x="455" y="41"/>
                    <a:pt x="455" y="41"/>
                  </a:cubicBezTo>
                  <a:cubicBezTo>
                    <a:pt x="455" y="18"/>
                    <a:pt x="455" y="18"/>
                    <a:pt x="455" y="18"/>
                  </a:cubicBezTo>
                  <a:cubicBezTo>
                    <a:pt x="455" y="8"/>
                    <a:pt x="447" y="0"/>
                    <a:pt x="437" y="0"/>
                  </a:cubicBezTo>
                  <a:cubicBezTo>
                    <a:pt x="18" y="0"/>
                    <a:pt x="18" y="0"/>
                    <a:pt x="18" y="0"/>
                  </a:cubicBezTo>
                  <a:cubicBezTo>
                    <a:pt x="8" y="0"/>
                    <a:pt x="0" y="8"/>
                    <a:pt x="0" y="18"/>
                  </a:cubicBezTo>
                  <a:cubicBezTo>
                    <a:pt x="0" y="310"/>
                    <a:pt x="0" y="310"/>
                    <a:pt x="0" y="310"/>
                  </a:cubicBezTo>
                  <a:cubicBezTo>
                    <a:pt x="0" y="320"/>
                    <a:pt x="8" y="328"/>
                    <a:pt x="18" y="328"/>
                  </a:cubicBezTo>
                  <a:cubicBezTo>
                    <a:pt x="175" y="328"/>
                    <a:pt x="175" y="328"/>
                    <a:pt x="175" y="328"/>
                  </a:cubicBezTo>
                  <a:cubicBezTo>
                    <a:pt x="175" y="328"/>
                    <a:pt x="175" y="328"/>
                    <a:pt x="175" y="328"/>
                  </a:cubicBezTo>
                  <a:cubicBezTo>
                    <a:pt x="175" y="331"/>
                    <a:pt x="175" y="336"/>
                    <a:pt x="175" y="344"/>
                  </a:cubicBezTo>
                  <a:cubicBezTo>
                    <a:pt x="175" y="345"/>
                    <a:pt x="175" y="346"/>
                    <a:pt x="175" y="347"/>
                  </a:cubicBezTo>
                  <a:cubicBezTo>
                    <a:pt x="150" y="349"/>
                    <a:pt x="129" y="353"/>
                    <a:pt x="114" y="357"/>
                  </a:cubicBezTo>
                  <a:cubicBezTo>
                    <a:pt x="105" y="360"/>
                    <a:pt x="98" y="363"/>
                    <a:pt x="93" y="366"/>
                  </a:cubicBezTo>
                  <a:cubicBezTo>
                    <a:pt x="88" y="369"/>
                    <a:pt x="83" y="374"/>
                    <a:pt x="83" y="382"/>
                  </a:cubicBezTo>
                  <a:cubicBezTo>
                    <a:pt x="83" y="386"/>
                    <a:pt x="85" y="390"/>
                    <a:pt x="88" y="393"/>
                  </a:cubicBezTo>
                  <a:cubicBezTo>
                    <a:pt x="92" y="398"/>
                    <a:pt x="99" y="401"/>
                    <a:pt x="108" y="404"/>
                  </a:cubicBezTo>
                  <a:cubicBezTo>
                    <a:pt x="133" y="412"/>
                    <a:pt x="176" y="418"/>
                    <a:pt x="226" y="418"/>
                  </a:cubicBezTo>
                  <a:cubicBezTo>
                    <a:pt x="264" y="418"/>
                    <a:pt x="299" y="415"/>
                    <a:pt x="324" y="409"/>
                  </a:cubicBezTo>
                  <a:cubicBezTo>
                    <a:pt x="337" y="407"/>
                    <a:pt x="347" y="404"/>
                    <a:pt x="355" y="400"/>
                  </a:cubicBezTo>
                  <a:cubicBezTo>
                    <a:pt x="359" y="398"/>
                    <a:pt x="362" y="396"/>
                    <a:pt x="365" y="393"/>
                  </a:cubicBezTo>
                  <a:cubicBezTo>
                    <a:pt x="368" y="390"/>
                    <a:pt x="370" y="386"/>
                    <a:pt x="370" y="382"/>
                  </a:cubicBezTo>
                  <a:cubicBezTo>
                    <a:pt x="370" y="374"/>
                    <a:pt x="365" y="369"/>
                    <a:pt x="360" y="366"/>
                  </a:cubicBezTo>
                  <a:cubicBezTo>
                    <a:pt x="345" y="357"/>
                    <a:pt x="316" y="351"/>
                    <a:pt x="279" y="348"/>
                  </a:cubicBezTo>
                  <a:cubicBezTo>
                    <a:pt x="279" y="346"/>
                    <a:pt x="279" y="345"/>
                    <a:pt x="279" y="344"/>
                  </a:cubicBezTo>
                  <a:cubicBezTo>
                    <a:pt x="279" y="335"/>
                    <a:pt x="279" y="330"/>
                    <a:pt x="279" y="328"/>
                  </a:cubicBezTo>
                  <a:cubicBezTo>
                    <a:pt x="437" y="328"/>
                    <a:pt x="437" y="328"/>
                    <a:pt x="437" y="328"/>
                  </a:cubicBezTo>
                  <a:cubicBezTo>
                    <a:pt x="447" y="328"/>
                    <a:pt x="455" y="320"/>
                    <a:pt x="455" y="310"/>
                  </a:cubicBezTo>
                  <a:cubicBezTo>
                    <a:pt x="455" y="69"/>
                    <a:pt x="455" y="69"/>
                    <a:pt x="455" y="69"/>
                  </a:cubicBezTo>
                  <a:cubicBezTo>
                    <a:pt x="455" y="65"/>
                    <a:pt x="451" y="61"/>
                    <a:pt x="447" y="61"/>
                  </a:cubicBezTo>
                  <a:close/>
                  <a:moveTo>
                    <a:pt x="290" y="387"/>
                  </a:moveTo>
                  <a:cubicBezTo>
                    <a:pt x="291" y="388"/>
                    <a:pt x="292" y="388"/>
                    <a:pt x="293" y="388"/>
                  </a:cubicBezTo>
                  <a:cubicBezTo>
                    <a:pt x="296" y="388"/>
                    <a:pt x="299" y="386"/>
                    <a:pt x="301" y="383"/>
                  </a:cubicBezTo>
                  <a:cubicBezTo>
                    <a:pt x="302" y="379"/>
                    <a:pt x="300" y="374"/>
                    <a:pt x="296" y="373"/>
                  </a:cubicBezTo>
                  <a:cubicBezTo>
                    <a:pt x="296" y="373"/>
                    <a:pt x="296" y="373"/>
                    <a:pt x="296" y="372"/>
                  </a:cubicBezTo>
                  <a:cubicBezTo>
                    <a:pt x="294" y="372"/>
                    <a:pt x="290" y="369"/>
                    <a:pt x="286" y="365"/>
                  </a:cubicBezTo>
                  <a:cubicBezTo>
                    <a:pt x="286" y="365"/>
                    <a:pt x="286" y="364"/>
                    <a:pt x="286" y="364"/>
                  </a:cubicBezTo>
                  <a:cubicBezTo>
                    <a:pt x="306" y="366"/>
                    <a:pt x="323" y="369"/>
                    <a:pt x="335" y="373"/>
                  </a:cubicBezTo>
                  <a:cubicBezTo>
                    <a:pt x="342" y="375"/>
                    <a:pt x="348" y="378"/>
                    <a:pt x="351" y="380"/>
                  </a:cubicBezTo>
                  <a:cubicBezTo>
                    <a:pt x="352" y="380"/>
                    <a:pt x="353" y="381"/>
                    <a:pt x="354" y="382"/>
                  </a:cubicBezTo>
                  <a:cubicBezTo>
                    <a:pt x="353" y="382"/>
                    <a:pt x="353" y="382"/>
                    <a:pt x="352" y="383"/>
                  </a:cubicBezTo>
                  <a:cubicBezTo>
                    <a:pt x="346" y="387"/>
                    <a:pt x="329" y="393"/>
                    <a:pt x="307" y="396"/>
                  </a:cubicBezTo>
                  <a:cubicBezTo>
                    <a:pt x="285" y="400"/>
                    <a:pt x="257" y="402"/>
                    <a:pt x="226" y="402"/>
                  </a:cubicBezTo>
                  <a:cubicBezTo>
                    <a:pt x="189" y="402"/>
                    <a:pt x="156" y="399"/>
                    <a:pt x="132" y="394"/>
                  </a:cubicBezTo>
                  <a:cubicBezTo>
                    <a:pt x="120" y="391"/>
                    <a:pt x="111" y="388"/>
                    <a:pt x="105" y="385"/>
                  </a:cubicBezTo>
                  <a:cubicBezTo>
                    <a:pt x="102" y="384"/>
                    <a:pt x="100" y="382"/>
                    <a:pt x="99" y="382"/>
                  </a:cubicBezTo>
                  <a:cubicBezTo>
                    <a:pt x="99" y="382"/>
                    <a:pt x="99" y="382"/>
                    <a:pt x="99" y="382"/>
                  </a:cubicBezTo>
                  <a:cubicBezTo>
                    <a:pt x="101" y="379"/>
                    <a:pt x="110" y="374"/>
                    <a:pt x="124" y="371"/>
                  </a:cubicBezTo>
                  <a:cubicBezTo>
                    <a:pt x="136" y="368"/>
                    <a:pt x="151" y="366"/>
                    <a:pt x="168" y="364"/>
                  </a:cubicBezTo>
                  <a:cubicBezTo>
                    <a:pt x="168" y="365"/>
                    <a:pt x="167" y="366"/>
                    <a:pt x="166" y="366"/>
                  </a:cubicBezTo>
                  <a:cubicBezTo>
                    <a:pt x="164" y="369"/>
                    <a:pt x="162" y="370"/>
                    <a:pt x="160" y="371"/>
                  </a:cubicBezTo>
                  <a:cubicBezTo>
                    <a:pt x="159" y="372"/>
                    <a:pt x="159" y="372"/>
                    <a:pt x="158" y="372"/>
                  </a:cubicBezTo>
                  <a:cubicBezTo>
                    <a:pt x="158" y="372"/>
                    <a:pt x="158" y="372"/>
                    <a:pt x="158" y="373"/>
                  </a:cubicBezTo>
                  <a:cubicBezTo>
                    <a:pt x="154" y="374"/>
                    <a:pt x="152" y="379"/>
                    <a:pt x="153" y="383"/>
                  </a:cubicBezTo>
                  <a:cubicBezTo>
                    <a:pt x="155" y="386"/>
                    <a:pt x="158" y="388"/>
                    <a:pt x="161" y="388"/>
                  </a:cubicBezTo>
                  <a:cubicBezTo>
                    <a:pt x="162" y="388"/>
                    <a:pt x="163" y="388"/>
                    <a:pt x="164" y="387"/>
                  </a:cubicBezTo>
                  <a:cubicBezTo>
                    <a:pt x="164" y="387"/>
                    <a:pt x="171" y="384"/>
                    <a:pt x="177" y="378"/>
                  </a:cubicBezTo>
                  <a:cubicBezTo>
                    <a:pt x="184" y="371"/>
                    <a:pt x="191" y="360"/>
                    <a:pt x="191" y="344"/>
                  </a:cubicBezTo>
                  <a:cubicBezTo>
                    <a:pt x="191" y="335"/>
                    <a:pt x="191" y="330"/>
                    <a:pt x="191" y="328"/>
                  </a:cubicBezTo>
                  <a:cubicBezTo>
                    <a:pt x="263" y="328"/>
                    <a:pt x="263" y="328"/>
                    <a:pt x="263" y="328"/>
                  </a:cubicBezTo>
                  <a:cubicBezTo>
                    <a:pt x="263" y="328"/>
                    <a:pt x="263" y="328"/>
                    <a:pt x="263" y="328"/>
                  </a:cubicBezTo>
                  <a:cubicBezTo>
                    <a:pt x="263" y="331"/>
                    <a:pt x="263" y="336"/>
                    <a:pt x="263" y="344"/>
                  </a:cubicBezTo>
                  <a:cubicBezTo>
                    <a:pt x="263" y="360"/>
                    <a:pt x="270" y="371"/>
                    <a:pt x="276" y="378"/>
                  </a:cubicBezTo>
                  <a:cubicBezTo>
                    <a:pt x="283" y="384"/>
                    <a:pt x="290" y="387"/>
                    <a:pt x="290" y="387"/>
                  </a:cubicBezTo>
                  <a:close/>
                  <a:moveTo>
                    <a:pt x="427" y="46"/>
                  </a:moveTo>
                  <a:cubicBezTo>
                    <a:pt x="427" y="37"/>
                    <a:pt x="420" y="29"/>
                    <a:pt x="411" y="29"/>
                  </a:cubicBezTo>
                  <a:cubicBezTo>
                    <a:pt x="44" y="29"/>
                    <a:pt x="44" y="29"/>
                    <a:pt x="44" y="29"/>
                  </a:cubicBezTo>
                  <a:cubicBezTo>
                    <a:pt x="35" y="29"/>
                    <a:pt x="27" y="37"/>
                    <a:pt x="27" y="46"/>
                  </a:cubicBezTo>
                  <a:cubicBezTo>
                    <a:pt x="27" y="259"/>
                    <a:pt x="27" y="259"/>
                    <a:pt x="27" y="259"/>
                  </a:cubicBezTo>
                  <a:cubicBezTo>
                    <a:pt x="27" y="268"/>
                    <a:pt x="35" y="276"/>
                    <a:pt x="44" y="276"/>
                  </a:cubicBezTo>
                  <a:cubicBezTo>
                    <a:pt x="411" y="276"/>
                    <a:pt x="411" y="276"/>
                    <a:pt x="411" y="276"/>
                  </a:cubicBezTo>
                  <a:cubicBezTo>
                    <a:pt x="420" y="276"/>
                    <a:pt x="427" y="268"/>
                    <a:pt x="427" y="259"/>
                  </a:cubicBezTo>
                  <a:lnTo>
                    <a:pt x="427" y="46"/>
                  </a:lnTo>
                  <a:close/>
                  <a:moveTo>
                    <a:pt x="411" y="259"/>
                  </a:moveTo>
                  <a:cubicBezTo>
                    <a:pt x="411" y="260"/>
                    <a:pt x="411" y="260"/>
                    <a:pt x="411" y="260"/>
                  </a:cubicBezTo>
                  <a:cubicBezTo>
                    <a:pt x="44" y="260"/>
                    <a:pt x="44" y="260"/>
                    <a:pt x="44" y="260"/>
                  </a:cubicBezTo>
                  <a:cubicBezTo>
                    <a:pt x="44" y="260"/>
                    <a:pt x="43" y="260"/>
                    <a:pt x="43" y="259"/>
                  </a:cubicBezTo>
                  <a:cubicBezTo>
                    <a:pt x="43" y="46"/>
                    <a:pt x="43" y="46"/>
                    <a:pt x="43" y="46"/>
                  </a:cubicBezTo>
                  <a:cubicBezTo>
                    <a:pt x="43" y="46"/>
                    <a:pt x="44" y="45"/>
                    <a:pt x="44" y="45"/>
                  </a:cubicBezTo>
                  <a:cubicBezTo>
                    <a:pt x="411" y="45"/>
                    <a:pt x="411" y="45"/>
                    <a:pt x="411" y="45"/>
                  </a:cubicBezTo>
                  <a:cubicBezTo>
                    <a:pt x="411" y="45"/>
                    <a:pt x="411" y="46"/>
                    <a:pt x="411" y="46"/>
                  </a:cubicBezTo>
                  <a:lnTo>
                    <a:pt x="411" y="2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8585A"/>
                </a:solidFill>
                <a:effectLst/>
                <a:uLnTx/>
                <a:uFillTx/>
                <a:ea typeface="MS PGothic" pitchFamily="34" charset="-128"/>
                <a:cs typeface="Arial" charset="0"/>
              </a:endParaRPr>
            </a:p>
          </p:txBody>
        </p:sp>
      </p:grpSp>
      <p:cxnSp>
        <p:nvCxnSpPr>
          <p:cNvPr id="18" name="Straight Connector 19"/>
          <p:cNvCxnSpPr>
            <a:cxnSpLocks noChangeShapeType="1"/>
          </p:cNvCxnSpPr>
          <p:nvPr>
            <p:custDataLst>
              <p:tags r:id="rId7"/>
            </p:custDataLst>
          </p:nvPr>
        </p:nvCxnSpPr>
        <p:spPr bwMode="auto">
          <a:xfrm flipV="1">
            <a:off x="1536700" y="3662363"/>
            <a:ext cx="889000" cy="1684337"/>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cxnSp>
        <p:nvCxnSpPr>
          <p:cNvPr id="19" name="Straight Connector 37"/>
          <p:cNvCxnSpPr>
            <a:cxnSpLocks noChangeShapeType="1"/>
          </p:cNvCxnSpPr>
          <p:nvPr>
            <p:custDataLst>
              <p:tags r:id="rId8"/>
            </p:custDataLst>
          </p:nvPr>
        </p:nvCxnSpPr>
        <p:spPr bwMode="auto">
          <a:xfrm flipV="1">
            <a:off x="1525588" y="3582988"/>
            <a:ext cx="857250" cy="1020762"/>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cxnSp>
        <p:nvCxnSpPr>
          <p:cNvPr id="20" name="Straight Connector 39"/>
          <p:cNvCxnSpPr>
            <a:cxnSpLocks noChangeShapeType="1"/>
          </p:cNvCxnSpPr>
          <p:nvPr>
            <p:custDataLst>
              <p:tags r:id="rId9"/>
            </p:custDataLst>
          </p:nvPr>
        </p:nvCxnSpPr>
        <p:spPr bwMode="auto">
          <a:xfrm flipV="1">
            <a:off x="1536700" y="3509963"/>
            <a:ext cx="820738" cy="593725"/>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cxnSp>
        <p:nvCxnSpPr>
          <p:cNvPr id="21" name="Straight Connector 41"/>
          <p:cNvCxnSpPr>
            <a:cxnSpLocks noChangeShapeType="1"/>
          </p:cNvCxnSpPr>
          <p:nvPr>
            <p:custDataLst>
              <p:tags r:id="rId10"/>
            </p:custDataLst>
          </p:nvPr>
        </p:nvCxnSpPr>
        <p:spPr bwMode="auto">
          <a:xfrm>
            <a:off x="1590675" y="3382963"/>
            <a:ext cx="777875" cy="30162"/>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cxnSp>
        <p:nvCxnSpPr>
          <p:cNvPr id="22" name="Straight Connector 44"/>
          <p:cNvCxnSpPr>
            <a:cxnSpLocks noChangeShapeType="1"/>
          </p:cNvCxnSpPr>
          <p:nvPr>
            <p:custDataLst>
              <p:tags r:id="rId11"/>
            </p:custDataLst>
          </p:nvPr>
        </p:nvCxnSpPr>
        <p:spPr bwMode="auto">
          <a:xfrm>
            <a:off x="1563688" y="2546350"/>
            <a:ext cx="841375" cy="795338"/>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cxnSp>
        <p:nvCxnSpPr>
          <p:cNvPr id="23" name="Straight Connector 47"/>
          <p:cNvCxnSpPr>
            <a:cxnSpLocks noChangeShapeType="1"/>
          </p:cNvCxnSpPr>
          <p:nvPr>
            <p:custDataLst>
              <p:tags r:id="rId12"/>
            </p:custDataLst>
          </p:nvPr>
        </p:nvCxnSpPr>
        <p:spPr bwMode="auto">
          <a:xfrm>
            <a:off x="1536700" y="1617663"/>
            <a:ext cx="946150" cy="1655762"/>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cxnSp>
        <p:nvCxnSpPr>
          <p:cNvPr id="25" name="Straight Connector 51"/>
          <p:cNvCxnSpPr>
            <a:cxnSpLocks noChangeShapeType="1"/>
          </p:cNvCxnSpPr>
          <p:nvPr>
            <p:custDataLst>
              <p:tags r:id="rId13"/>
            </p:custDataLst>
          </p:nvPr>
        </p:nvCxnSpPr>
        <p:spPr bwMode="auto">
          <a:xfrm flipH="1" flipV="1">
            <a:off x="10075863" y="3640138"/>
            <a:ext cx="628650" cy="1693862"/>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cxnSp>
        <p:nvCxnSpPr>
          <p:cNvPr id="26" name="Straight Connector 52"/>
          <p:cNvCxnSpPr>
            <a:cxnSpLocks noChangeShapeType="1"/>
          </p:cNvCxnSpPr>
          <p:nvPr>
            <p:custDataLst>
              <p:tags r:id="rId14"/>
            </p:custDataLst>
          </p:nvPr>
        </p:nvCxnSpPr>
        <p:spPr bwMode="auto">
          <a:xfrm flipH="1" flipV="1">
            <a:off x="10075863" y="3538538"/>
            <a:ext cx="693737" cy="971550"/>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cxnSp>
        <p:nvCxnSpPr>
          <p:cNvPr id="27" name="Straight Connector 53"/>
          <p:cNvCxnSpPr>
            <a:cxnSpLocks noChangeShapeType="1"/>
          </p:cNvCxnSpPr>
          <p:nvPr>
            <p:custDataLst>
              <p:tags r:id="rId15"/>
            </p:custDataLst>
          </p:nvPr>
        </p:nvCxnSpPr>
        <p:spPr bwMode="auto">
          <a:xfrm flipH="1" flipV="1">
            <a:off x="10112375" y="3471863"/>
            <a:ext cx="657225" cy="319087"/>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cxnSp>
        <p:nvCxnSpPr>
          <p:cNvPr id="28" name="Straight Connector 54"/>
          <p:cNvCxnSpPr>
            <a:cxnSpLocks noChangeShapeType="1"/>
          </p:cNvCxnSpPr>
          <p:nvPr>
            <p:custDataLst>
              <p:tags r:id="rId16"/>
            </p:custDataLst>
          </p:nvPr>
        </p:nvCxnSpPr>
        <p:spPr bwMode="auto">
          <a:xfrm flipH="1">
            <a:off x="10112375" y="3168650"/>
            <a:ext cx="657225" cy="214313"/>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cxnSp>
        <p:nvCxnSpPr>
          <p:cNvPr id="29" name="Straight Connector 55"/>
          <p:cNvCxnSpPr>
            <a:cxnSpLocks noChangeShapeType="1"/>
          </p:cNvCxnSpPr>
          <p:nvPr>
            <p:custDataLst>
              <p:tags r:id="rId17"/>
            </p:custDataLst>
          </p:nvPr>
        </p:nvCxnSpPr>
        <p:spPr bwMode="auto">
          <a:xfrm flipH="1">
            <a:off x="10093325" y="2700338"/>
            <a:ext cx="676275" cy="611187"/>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cxnSp>
        <p:nvCxnSpPr>
          <p:cNvPr id="30" name="Straight Connector 56"/>
          <p:cNvCxnSpPr>
            <a:cxnSpLocks noChangeShapeType="1"/>
          </p:cNvCxnSpPr>
          <p:nvPr>
            <p:custDataLst>
              <p:tags r:id="rId18"/>
            </p:custDataLst>
          </p:nvPr>
        </p:nvCxnSpPr>
        <p:spPr bwMode="auto">
          <a:xfrm flipH="1">
            <a:off x="10058400" y="1962150"/>
            <a:ext cx="711200" cy="1274763"/>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cxnSp>
        <p:nvCxnSpPr>
          <p:cNvPr id="32" name="Straight Connector 50"/>
          <p:cNvCxnSpPr>
            <a:cxnSpLocks noChangeShapeType="1"/>
          </p:cNvCxnSpPr>
          <p:nvPr>
            <p:custDataLst>
              <p:tags r:id="rId19"/>
            </p:custDataLst>
          </p:nvPr>
        </p:nvCxnSpPr>
        <p:spPr bwMode="auto">
          <a:xfrm>
            <a:off x="2908300" y="5948363"/>
            <a:ext cx="6659563"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cxnSp>
        <p:nvCxnSpPr>
          <p:cNvPr id="34" name="Straight Connector 59"/>
          <p:cNvCxnSpPr>
            <a:cxnSpLocks noChangeShapeType="1"/>
          </p:cNvCxnSpPr>
          <p:nvPr>
            <p:custDataLst>
              <p:tags r:id="rId20"/>
            </p:custDataLst>
          </p:nvPr>
        </p:nvCxnSpPr>
        <p:spPr bwMode="auto">
          <a:xfrm>
            <a:off x="2551113" y="3298825"/>
            <a:ext cx="7415212" cy="0"/>
          </a:xfrm>
          <a:prstGeom prst="line">
            <a:avLst/>
          </a:prstGeom>
          <a:noFill/>
          <a:ln w="28575"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cxnSp>
        <p:nvCxnSpPr>
          <p:cNvPr id="35" name="Straight Connector 60"/>
          <p:cNvCxnSpPr>
            <a:cxnSpLocks noChangeShapeType="1"/>
          </p:cNvCxnSpPr>
          <p:nvPr>
            <p:custDataLst>
              <p:tags r:id="rId21"/>
            </p:custDataLst>
          </p:nvPr>
        </p:nvCxnSpPr>
        <p:spPr bwMode="auto">
          <a:xfrm>
            <a:off x="2551113" y="3392488"/>
            <a:ext cx="2794000" cy="4762"/>
          </a:xfrm>
          <a:prstGeom prst="line">
            <a:avLst/>
          </a:prstGeom>
          <a:noFill/>
          <a:ln w="28575"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cxnSp>
        <p:nvCxnSpPr>
          <p:cNvPr id="36" name="Straight Connector 61"/>
          <p:cNvCxnSpPr>
            <a:cxnSpLocks noChangeShapeType="1"/>
          </p:cNvCxnSpPr>
          <p:nvPr>
            <p:custDataLst>
              <p:tags r:id="rId22"/>
            </p:custDataLst>
          </p:nvPr>
        </p:nvCxnSpPr>
        <p:spPr bwMode="auto">
          <a:xfrm>
            <a:off x="2551113" y="3486150"/>
            <a:ext cx="2794000" cy="9525"/>
          </a:xfrm>
          <a:prstGeom prst="line">
            <a:avLst/>
          </a:prstGeom>
          <a:noFill/>
          <a:ln w="28575"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cxnSp>
        <p:nvCxnSpPr>
          <p:cNvPr id="37" name="Straight Connector 62"/>
          <p:cNvCxnSpPr>
            <a:cxnSpLocks noChangeShapeType="1"/>
          </p:cNvCxnSpPr>
          <p:nvPr>
            <p:custDataLst>
              <p:tags r:id="rId23"/>
            </p:custDataLst>
          </p:nvPr>
        </p:nvCxnSpPr>
        <p:spPr bwMode="auto">
          <a:xfrm>
            <a:off x="2551113" y="3579813"/>
            <a:ext cx="2794000" cy="0"/>
          </a:xfrm>
          <a:prstGeom prst="line">
            <a:avLst/>
          </a:prstGeom>
          <a:noFill/>
          <a:ln w="28575"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sp>
        <p:nvSpPr>
          <p:cNvPr id="15388" name="Freeform 7"/>
          <p:cNvSpPr>
            <a:spLocks noChangeAspect="1"/>
          </p:cNvSpPr>
          <p:nvPr/>
        </p:nvSpPr>
        <p:spPr bwMode="auto">
          <a:xfrm>
            <a:off x="2501900" y="2413000"/>
            <a:ext cx="7421563" cy="755650"/>
          </a:xfrm>
          <a:custGeom>
            <a:avLst/>
            <a:gdLst>
              <a:gd name="T0" fmla="*/ 2147483646 w 2234"/>
              <a:gd name="T1" fmla="*/ 2147483646 h 227"/>
              <a:gd name="T2" fmla="*/ 0 w 2234"/>
              <a:gd name="T3" fmla="*/ 2147483646 h 227"/>
              <a:gd name="T4" fmla="*/ 0 w 2234"/>
              <a:gd name="T5" fmla="*/ 2147483646 h 227"/>
              <a:gd name="T6" fmla="*/ 0 w 2234"/>
              <a:gd name="T7" fmla="*/ 2147483646 h 227"/>
              <a:gd name="T8" fmla="*/ 2147483646 w 2234"/>
              <a:gd name="T9" fmla="*/ 0 h 227"/>
              <a:gd name="T10" fmla="*/ 2147483646 w 2234"/>
              <a:gd name="T11" fmla="*/ 0 h 227"/>
              <a:gd name="T12" fmla="*/ 2147483646 w 2234"/>
              <a:gd name="T13" fmla="*/ 0 h 227"/>
              <a:gd name="T14" fmla="*/ 2147483646 w 2234"/>
              <a:gd name="T15" fmla="*/ 2147483646 h 227"/>
              <a:gd name="T16" fmla="*/ 2147483646 w 2234"/>
              <a:gd name="T17" fmla="*/ 2147483646 h 227"/>
              <a:gd name="T18" fmla="*/ 2147483646 w 2234"/>
              <a:gd name="T19" fmla="*/ 2147483646 h 227"/>
              <a:gd name="T20" fmla="*/ 2147483646 w 2234"/>
              <a:gd name="T21" fmla="*/ 2147483646 h 227"/>
              <a:gd name="T22" fmla="*/ 2147483646 w 2234"/>
              <a:gd name="T23" fmla="*/ 2147483646 h 227"/>
              <a:gd name="T24" fmla="*/ 2147483646 w 2234"/>
              <a:gd name="T25" fmla="*/ 2147483646 h 227"/>
              <a:gd name="T26" fmla="*/ 2147483646 w 2234"/>
              <a:gd name="T27" fmla="*/ 2147483646 h 227"/>
              <a:gd name="T28" fmla="*/ 2147483646 w 2234"/>
              <a:gd name="T29" fmla="*/ 2147483646 h 227"/>
              <a:gd name="T30" fmla="*/ 2147483646 w 2234"/>
              <a:gd name="T31" fmla="*/ 2147483646 h 227"/>
              <a:gd name="T32" fmla="*/ 2147483646 w 2234"/>
              <a:gd name="T33" fmla="*/ 2147483646 h 227"/>
              <a:gd name="T34" fmla="*/ 2147483646 w 2234"/>
              <a:gd name="T35" fmla="*/ 2147483646 h 227"/>
              <a:gd name="T36" fmla="*/ 2147483646 w 2234"/>
              <a:gd name="T37" fmla="*/ 2147483646 h 227"/>
              <a:gd name="T38" fmla="*/ 2147483646 w 2234"/>
              <a:gd name="T39" fmla="*/ 2147483646 h 227"/>
              <a:gd name="T40" fmla="*/ 2147483646 w 2234"/>
              <a:gd name="T41" fmla="*/ 2147483646 h 227"/>
              <a:gd name="T42" fmla="*/ 2147483646 w 2234"/>
              <a:gd name="T43" fmla="*/ 2147483646 h 227"/>
              <a:gd name="T44" fmla="*/ 2147483646 w 2234"/>
              <a:gd name="T45" fmla="*/ 2147483646 h 227"/>
              <a:gd name="T46" fmla="*/ 2147483646 w 2234"/>
              <a:gd name="T47" fmla="*/ 2147483646 h 227"/>
              <a:gd name="T48" fmla="*/ 2147483646 w 2234"/>
              <a:gd name="T49" fmla="*/ 2147483646 h 227"/>
              <a:gd name="T50" fmla="*/ 2147483646 w 2234"/>
              <a:gd name="T51" fmla="*/ 2147483646 h 227"/>
              <a:gd name="T52" fmla="*/ 2147483646 w 2234"/>
              <a:gd name="T53" fmla="*/ 2147483646 h 227"/>
              <a:gd name="T54" fmla="*/ 2147483646 w 2234"/>
              <a:gd name="T55" fmla="*/ 2147483646 h 227"/>
              <a:gd name="T56" fmla="*/ 2147483646 w 2234"/>
              <a:gd name="T57" fmla="*/ 2147483646 h 227"/>
              <a:gd name="T58" fmla="*/ 2147483646 w 2234"/>
              <a:gd name="T59" fmla="*/ 2147483646 h 227"/>
              <a:gd name="T60" fmla="*/ 2147483646 w 2234"/>
              <a:gd name="T61" fmla="*/ 2147483646 h 227"/>
              <a:gd name="T62" fmla="*/ 2147483646 w 2234"/>
              <a:gd name="T63" fmla="*/ 2147483646 h 227"/>
              <a:gd name="T64" fmla="*/ 2147483646 w 2234"/>
              <a:gd name="T65" fmla="*/ 2147483646 h 227"/>
              <a:gd name="T66" fmla="*/ 2147483646 w 2234"/>
              <a:gd name="T67" fmla="*/ 2147483646 h 227"/>
              <a:gd name="T68" fmla="*/ 2147483646 w 2234"/>
              <a:gd name="T69" fmla="*/ 2147483646 h 227"/>
              <a:gd name="T70" fmla="*/ 2147483646 w 2234"/>
              <a:gd name="T71" fmla="*/ 2147483646 h 22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234"/>
              <a:gd name="T109" fmla="*/ 0 h 227"/>
              <a:gd name="T110" fmla="*/ 2234 w 2234"/>
              <a:gd name="T111" fmla="*/ 227 h 22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234" h="227">
                <a:moveTo>
                  <a:pt x="31" y="227"/>
                </a:moveTo>
                <a:cubicBezTo>
                  <a:pt x="14" y="227"/>
                  <a:pt x="0" y="213"/>
                  <a:pt x="0" y="196"/>
                </a:cubicBezTo>
                <a:cubicBezTo>
                  <a:pt x="0" y="196"/>
                  <a:pt x="0" y="196"/>
                  <a:pt x="0" y="196"/>
                </a:cubicBezTo>
                <a:cubicBezTo>
                  <a:pt x="0" y="30"/>
                  <a:pt x="0" y="30"/>
                  <a:pt x="0" y="30"/>
                </a:cubicBezTo>
                <a:cubicBezTo>
                  <a:pt x="0" y="13"/>
                  <a:pt x="14" y="0"/>
                  <a:pt x="31" y="0"/>
                </a:cubicBezTo>
                <a:cubicBezTo>
                  <a:pt x="31" y="0"/>
                  <a:pt x="31" y="0"/>
                  <a:pt x="31" y="0"/>
                </a:cubicBezTo>
                <a:cubicBezTo>
                  <a:pt x="2203" y="0"/>
                  <a:pt x="2203" y="0"/>
                  <a:pt x="2203" y="0"/>
                </a:cubicBezTo>
                <a:cubicBezTo>
                  <a:pt x="2220" y="0"/>
                  <a:pt x="2234" y="13"/>
                  <a:pt x="2234" y="30"/>
                </a:cubicBezTo>
                <a:cubicBezTo>
                  <a:pt x="2234" y="30"/>
                  <a:pt x="2234" y="30"/>
                  <a:pt x="2234" y="30"/>
                </a:cubicBezTo>
                <a:cubicBezTo>
                  <a:pt x="2234" y="52"/>
                  <a:pt x="2234" y="52"/>
                  <a:pt x="2234" y="52"/>
                </a:cubicBezTo>
                <a:cubicBezTo>
                  <a:pt x="2234" y="57"/>
                  <a:pt x="2230" y="60"/>
                  <a:pt x="2226" y="60"/>
                </a:cubicBezTo>
                <a:cubicBezTo>
                  <a:pt x="2226" y="60"/>
                  <a:pt x="2226" y="60"/>
                  <a:pt x="2226" y="60"/>
                </a:cubicBezTo>
                <a:cubicBezTo>
                  <a:pt x="2221" y="60"/>
                  <a:pt x="2218" y="57"/>
                  <a:pt x="2218" y="52"/>
                </a:cubicBezTo>
                <a:cubicBezTo>
                  <a:pt x="2218" y="52"/>
                  <a:pt x="2218" y="52"/>
                  <a:pt x="2218" y="52"/>
                </a:cubicBezTo>
                <a:cubicBezTo>
                  <a:pt x="2218" y="30"/>
                  <a:pt x="2218" y="30"/>
                  <a:pt x="2218" y="30"/>
                </a:cubicBezTo>
                <a:cubicBezTo>
                  <a:pt x="2218" y="22"/>
                  <a:pt x="2211" y="16"/>
                  <a:pt x="2203" y="16"/>
                </a:cubicBezTo>
                <a:cubicBezTo>
                  <a:pt x="2203" y="16"/>
                  <a:pt x="2203" y="16"/>
                  <a:pt x="2203" y="16"/>
                </a:cubicBezTo>
                <a:cubicBezTo>
                  <a:pt x="31" y="16"/>
                  <a:pt x="31" y="16"/>
                  <a:pt x="31" y="16"/>
                </a:cubicBezTo>
                <a:cubicBezTo>
                  <a:pt x="23" y="16"/>
                  <a:pt x="16" y="22"/>
                  <a:pt x="16" y="30"/>
                </a:cubicBezTo>
                <a:cubicBezTo>
                  <a:pt x="16" y="30"/>
                  <a:pt x="16" y="30"/>
                  <a:pt x="16" y="30"/>
                </a:cubicBezTo>
                <a:cubicBezTo>
                  <a:pt x="16" y="196"/>
                  <a:pt x="16" y="196"/>
                  <a:pt x="16" y="196"/>
                </a:cubicBezTo>
                <a:cubicBezTo>
                  <a:pt x="16" y="204"/>
                  <a:pt x="23" y="211"/>
                  <a:pt x="31" y="211"/>
                </a:cubicBezTo>
                <a:cubicBezTo>
                  <a:pt x="31" y="211"/>
                  <a:pt x="31" y="211"/>
                  <a:pt x="31" y="211"/>
                </a:cubicBezTo>
                <a:cubicBezTo>
                  <a:pt x="2203" y="211"/>
                  <a:pt x="2203" y="211"/>
                  <a:pt x="2203" y="211"/>
                </a:cubicBezTo>
                <a:cubicBezTo>
                  <a:pt x="2211" y="211"/>
                  <a:pt x="2218" y="204"/>
                  <a:pt x="2218" y="196"/>
                </a:cubicBezTo>
                <a:cubicBezTo>
                  <a:pt x="2218" y="196"/>
                  <a:pt x="2218" y="196"/>
                  <a:pt x="2218" y="196"/>
                </a:cubicBezTo>
                <a:cubicBezTo>
                  <a:pt x="2218" y="82"/>
                  <a:pt x="2218" y="82"/>
                  <a:pt x="2218" y="82"/>
                </a:cubicBezTo>
                <a:cubicBezTo>
                  <a:pt x="2218" y="82"/>
                  <a:pt x="2218" y="82"/>
                  <a:pt x="2218" y="82"/>
                </a:cubicBezTo>
                <a:cubicBezTo>
                  <a:pt x="2218" y="78"/>
                  <a:pt x="2221" y="74"/>
                  <a:pt x="2226" y="74"/>
                </a:cubicBezTo>
                <a:cubicBezTo>
                  <a:pt x="2226" y="74"/>
                  <a:pt x="2226" y="74"/>
                  <a:pt x="2226" y="74"/>
                </a:cubicBezTo>
                <a:cubicBezTo>
                  <a:pt x="2230" y="74"/>
                  <a:pt x="2234" y="78"/>
                  <a:pt x="2234" y="82"/>
                </a:cubicBezTo>
                <a:cubicBezTo>
                  <a:pt x="2234" y="82"/>
                  <a:pt x="2234" y="82"/>
                  <a:pt x="2234" y="82"/>
                </a:cubicBezTo>
                <a:cubicBezTo>
                  <a:pt x="2234" y="196"/>
                  <a:pt x="2234" y="196"/>
                  <a:pt x="2234" y="196"/>
                </a:cubicBezTo>
                <a:cubicBezTo>
                  <a:pt x="2234" y="213"/>
                  <a:pt x="2220" y="227"/>
                  <a:pt x="2203" y="227"/>
                </a:cubicBezTo>
                <a:cubicBezTo>
                  <a:pt x="2203" y="227"/>
                  <a:pt x="2203" y="227"/>
                  <a:pt x="2203" y="227"/>
                </a:cubicBezTo>
                <a:cubicBezTo>
                  <a:pt x="31" y="227"/>
                  <a:pt x="31" y="227"/>
                  <a:pt x="31"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6000" tIns="82800" rIns="126000" anchor="ctr"/>
          <a:lstStyle>
            <a:lvl1pPr>
              <a:defRPr sz="2000">
                <a:solidFill>
                  <a:schemeClr val="tx1"/>
                </a:solidFill>
                <a:latin typeface="Arial" panose="020B0604020202020204" pitchFamily="34" charset="0"/>
                <a:cs typeface="Arial" panose="020B0604020202020204" pitchFamily="34" charset="0"/>
              </a:defRPr>
            </a:lvl1pPr>
            <a:lvl2pPr marL="742950" indent="-285750">
              <a:defRPr sz="2000">
                <a:solidFill>
                  <a:schemeClr val="tx1"/>
                </a:solidFill>
                <a:latin typeface="Arial" panose="020B0604020202020204" pitchFamily="34" charset="0"/>
                <a:cs typeface="Arial" panose="020B0604020202020204" pitchFamily="34" charset="0"/>
              </a:defRPr>
            </a:lvl2pPr>
            <a:lvl3pPr marL="1143000" indent="-228600">
              <a:defRPr sz="2000">
                <a:solidFill>
                  <a:schemeClr val="tx1"/>
                </a:solidFill>
                <a:latin typeface="Arial" panose="020B0604020202020204" pitchFamily="34" charset="0"/>
                <a:cs typeface="Arial" panose="020B0604020202020204" pitchFamily="34" charset="0"/>
              </a:defRPr>
            </a:lvl3pPr>
            <a:lvl4pPr marL="1600200" indent="-228600">
              <a:defRPr sz="2000">
                <a:solidFill>
                  <a:schemeClr val="tx1"/>
                </a:solidFill>
                <a:latin typeface="Arial" panose="020B0604020202020204" pitchFamily="34" charset="0"/>
                <a:cs typeface="Arial" panose="020B0604020202020204" pitchFamily="34" charset="0"/>
              </a:defRPr>
            </a:lvl4pPr>
            <a:lvl5pPr marL="2057400" indent="-22860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1600" b="0" i="0" u="none" strike="noStrike" kern="0" cap="none" spc="0" normalizeH="0" baseline="0" noProof="0">
                <a:ln>
                  <a:noFill/>
                </a:ln>
                <a:solidFill>
                  <a:srgbClr val="FFFFFF"/>
                </a:solidFill>
                <a:effectLst/>
                <a:uLnTx/>
                <a:uFillTx/>
                <a:latin typeface="+mn-lt"/>
                <a:ea typeface="MS PGothic" panose="020B0600070205080204" pitchFamily="34" charset="-128"/>
                <a:cs typeface="Arial" panose="020B0604020202020204" pitchFamily="34" charset="0"/>
              </a:rPr>
              <a:t>Management &amp; Orchestration, Analytics &amp; Exposure</a:t>
            </a:r>
          </a:p>
        </p:txBody>
      </p:sp>
      <p:grpSp>
        <p:nvGrpSpPr>
          <p:cNvPr id="15389" name="Group 26686"/>
          <p:cNvGrpSpPr>
            <a:grpSpLocks/>
          </p:cNvGrpSpPr>
          <p:nvPr/>
        </p:nvGrpSpPr>
        <p:grpSpPr bwMode="auto">
          <a:xfrm>
            <a:off x="4427538" y="3802063"/>
            <a:ext cx="1809750" cy="1512887"/>
            <a:chOff x="2524449" y="3827893"/>
            <a:chExt cx="1810186" cy="1511778"/>
          </a:xfrm>
        </p:grpSpPr>
        <p:grpSp>
          <p:nvGrpSpPr>
            <p:cNvPr id="15434" name="Group 38"/>
            <p:cNvGrpSpPr>
              <a:grpSpLocks noChangeAspect="1"/>
            </p:cNvGrpSpPr>
            <p:nvPr/>
          </p:nvGrpSpPr>
          <p:grpSpPr bwMode="auto">
            <a:xfrm>
              <a:off x="2763172" y="4168691"/>
              <a:ext cx="1356897" cy="956731"/>
              <a:chOff x="6578600" y="5335588"/>
              <a:chExt cx="1895475" cy="1336675"/>
            </a:xfrm>
          </p:grpSpPr>
          <p:sp>
            <p:nvSpPr>
              <p:cNvPr id="15436" name="Freeform 56"/>
              <p:cNvSpPr>
                <a:spLocks noChangeAspect="1" noEditPoints="1"/>
              </p:cNvSpPr>
              <p:nvPr/>
            </p:nvSpPr>
            <p:spPr bwMode="auto">
              <a:xfrm>
                <a:off x="8013455" y="5929955"/>
                <a:ext cx="461263" cy="743010"/>
              </a:xfrm>
              <a:custGeom>
                <a:avLst/>
                <a:gdLst>
                  <a:gd name="T0" fmla="*/ 2147483646 w 255"/>
                  <a:gd name="T1" fmla="*/ 2147483646 h 412"/>
                  <a:gd name="T2" fmla="*/ 2147483646 w 255"/>
                  <a:gd name="T3" fmla="*/ 2147483646 h 412"/>
                  <a:gd name="T4" fmla="*/ 2147483646 w 255"/>
                  <a:gd name="T5" fmla="*/ 2147483646 h 412"/>
                  <a:gd name="T6" fmla="*/ 2147483646 w 255"/>
                  <a:gd name="T7" fmla="*/ 2147483646 h 412"/>
                  <a:gd name="T8" fmla="*/ 2147483646 w 255"/>
                  <a:gd name="T9" fmla="*/ 2147483646 h 412"/>
                  <a:gd name="T10" fmla="*/ 2147483646 w 255"/>
                  <a:gd name="T11" fmla="*/ 2147483646 h 412"/>
                  <a:gd name="T12" fmla="*/ 2147483646 w 255"/>
                  <a:gd name="T13" fmla="*/ 2147483646 h 412"/>
                  <a:gd name="T14" fmla="*/ 2147483646 w 255"/>
                  <a:gd name="T15" fmla="*/ 2147483646 h 412"/>
                  <a:gd name="T16" fmla="*/ 2147483646 w 255"/>
                  <a:gd name="T17" fmla="*/ 2147483646 h 412"/>
                  <a:gd name="T18" fmla="*/ 2147483646 w 255"/>
                  <a:gd name="T19" fmla="*/ 2147483646 h 412"/>
                  <a:gd name="T20" fmla="*/ 2147483646 w 255"/>
                  <a:gd name="T21" fmla="*/ 2147483646 h 412"/>
                  <a:gd name="T22" fmla="*/ 2147483646 w 255"/>
                  <a:gd name="T23" fmla="*/ 2147483646 h 412"/>
                  <a:gd name="T24" fmla="*/ 2147483646 w 255"/>
                  <a:gd name="T25" fmla="*/ 2147483646 h 412"/>
                  <a:gd name="T26" fmla="*/ 2147483646 w 255"/>
                  <a:gd name="T27" fmla="*/ 2147483646 h 412"/>
                  <a:gd name="T28" fmla="*/ 2147483646 w 255"/>
                  <a:gd name="T29" fmla="*/ 2147483646 h 412"/>
                  <a:gd name="T30" fmla="*/ 2147483646 w 255"/>
                  <a:gd name="T31" fmla="*/ 2147483646 h 412"/>
                  <a:gd name="T32" fmla="*/ 2147483646 w 255"/>
                  <a:gd name="T33" fmla="*/ 2147483646 h 412"/>
                  <a:gd name="T34" fmla="*/ 2147483646 w 255"/>
                  <a:gd name="T35" fmla="*/ 2147483646 h 412"/>
                  <a:gd name="T36" fmla="*/ 2147483646 w 255"/>
                  <a:gd name="T37" fmla="*/ 2147483646 h 412"/>
                  <a:gd name="T38" fmla="*/ 2147483646 w 255"/>
                  <a:gd name="T39" fmla="*/ 2147483646 h 412"/>
                  <a:gd name="T40" fmla="*/ 2147483646 w 255"/>
                  <a:gd name="T41" fmla="*/ 2147483646 h 412"/>
                  <a:gd name="T42" fmla="*/ 2147483646 w 255"/>
                  <a:gd name="T43" fmla="*/ 2147483646 h 412"/>
                  <a:gd name="T44" fmla="*/ 2147483646 w 255"/>
                  <a:gd name="T45" fmla="*/ 2147483646 h 412"/>
                  <a:gd name="T46" fmla="*/ 2147483646 w 255"/>
                  <a:gd name="T47" fmla="*/ 2147483646 h 412"/>
                  <a:gd name="T48" fmla="*/ 2147483646 w 255"/>
                  <a:gd name="T49" fmla="*/ 2147483646 h 412"/>
                  <a:gd name="T50" fmla="*/ 2147483646 w 255"/>
                  <a:gd name="T51" fmla="*/ 2147483646 h 412"/>
                  <a:gd name="T52" fmla="*/ 2147483646 w 255"/>
                  <a:gd name="T53" fmla="*/ 2147483646 h 412"/>
                  <a:gd name="T54" fmla="*/ 2147483646 w 255"/>
                  <a:gd name="T55" fmla="*/ 2147483646 h 412"/>
                  <a:gd name="T56" fmla="*/ 2147483646 w 255"/>
                  <a:gd name="T57" fmla="*/ 2147483646 h 412"/>
                  <a:gd name="T58" fmla="*/ 2147483646 w 255"/>
                  <a:gd name="T59" fmla="*/ 2147483646 h 412"/>
                  <a:gd name="T60" fmla="*/ 2147483646 w 255"/>
                  <a:gd name="T61" fmla="*/ 2147483646 h 412"/>
                  <a:gd name="T62" fmla="*/ 2147483646 w 255"/>
                  <a:gd name="T63" fmla="*/ 2147483646 h 412"/>
                  <a:gd name="T64" fmla="*/ 2147483646 w 255"/>
                  <a:gd name="T65" fmla="*/ 2147483646 h 412"/>
                  <a:gd name="T66" fmla="*/ 2147483646 w 255"/>
                  <a:gd name="T67" fmla="*/ 2147483646 h 412"/>
                  <a:gd name="T68" fmla="*/ 2147483646 w 255"/>
                  <a:gd name="T69" fmla="*/ 2147483646 h 412"/>
                  <a:gd name="T70" fmla="*/ 2147483646 w 255"/>
                  <a:gd name="T71" fmla="*/ 2147483646 h 412"/>
                  <a:gd name="T72" fmla="*/ 2147483646 w 255"/>
                  <a:gd name="T73" fmla="*/ 2147483646 h 412"/>
                  <a:gd name="T74" fmla="*/ 2147483646 w 255"/>
                  <a:gd name="T75" fmla="*/ 2147483646 h 412"/>
                  <a:gd name="T76" fmla="*/ 2147483646 w 255"/>
                  <a:gd name="T77" fmla="*/ 2147483646 h 412"/>
                  <a:gd name="T78" fmla="*/ 2147483646 w 255"/>
                  <a:gd name="T79" fmla="*/ 2147483646 h 412"/>
                  <a:gd name="T80" fmla="*/ 2147483646 w 255"/>
                  <a:gd name="T81" fmla="*/ 2147483646 h 412"/>
                  <a:gd name="T82" fmla="*/ 2147483646 w 255"/>
                  <a:gd name="T83" fmla="*/ 2147483646 h 412"/>
                  <a:gd name="T84" fmla="*/ 2147483646 w 255"/>
                  <a:gd name="T85" fmla="*/ 2147483646 h 412"/>
                  <a:gd name="T86" fmla="*/ 2147483646 w 255"/>
                  <a:gd name="T87" fmla="*/ 2147483646 h 412"/>
                  <a:gd name="T88" fmla="*/ 2147483646 w 255"/>
                  <a:gd name="T89" fmla="*/ 2147483646 h 412"/>
                  <a:gd name="T90" fmla="*/ 2147483646 w 255"/>
                  <a:gd name="T91" fmla="*/ 2147483646 h 412"/>
                  <a:gd name="T92" fmla="*/ 2147483646 w 255"/>
                  <a:gd name="T93" fmla="*/ 2147483646 h 412"/>
                  <a:gd name="T94" fmla="*/ 2147483646 w 255"/>
                  <a:gd name="T95" fmla="*/ 2147483646 h 412"/>
                  <a:gd name="T96" fmla="*/ 2147483646 w 255"/>
                  <a:gd name="T97" fmla="*/ 2147483646 h 412"/>
                  <a:gd name="T98" fmla="*/ 2147483646 w 255"/>
                  <a:gd name="T99" fmla="*/ 2147483646 h 412"/>
                  <a:gd name="T100" fmla="*/ 0 w 255"/>
                  <a:gd name="T101" fmla="*/ 2147483646 h 412"/>
                  <a:gd name="T102" fmla="*/ 2147483646 w 255"/>
                  <a:gd name="T103" fmla="*/ 2147483646 h 412"/>
                  <a:gd name="T104" fmla="*/ 2147483646 w 255"/>
                  <a:gd name="T105" fmla="*/ 2147483646 h 412"/>
                  <a:gd name="T106" fmla="*/ 2147483646 w 255"/>
                  <a:gd name="T107" fmla="*/ 2147483646 h 412"/>
                  <a:gd name="T108" fmla="*/ 2147483646 w 255"/>
                  <a:gd name="T109" fmla="*/ 2147483646 h 412"/>
                  <a:gd name="T110" fmla="*/ 2147483646 w 255"/>
                  <a:gd name="T111" fmla="*/ 2147483646 h 41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55"/>
                  <a:gd name="T169" fmla="*/ 0 h 412"/>
                  <a:gd name="T170" fmla="*/ 255 w 255"/>
                  <a:gd name="T171" fmla="*/ 412 h 41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55" h="412">
                    <a:moveTo>
                      <a:pt x="169" y="344"/>
                    </a:moveTo>
                    <a:cubicBezTo>
                      <a:pt x="45" y="344"/>
                      <a:pt x="45" y="344"/>
                      <a:pt x="45" y="344"/>
                    </a:cubicBezTo>
                    <a:cubicBezTo>
                      <a:pt x="37" y="344"/>
                      <a:pt x="30" y="349"/>
                      <a:pt x="29" y="358"/>
                    </a:cubicBezTo>
                    <a:cubicBezTo>
                      <a:pt x="29" y="370"/>
                      <a:pt x="29" y="370"/>
                      <a:pt x="29" y="370"/>
                    </a:cubicBezTo>
                    <a:cubicBezTo>
                      <a:pt x="30" y="380"/>
                      <a:pt x="37" y="385"/>
                      <a:pt x="45" y="385"/>
                    </a:cubicBezTo>
                    <a:cubicBezTo>
                      <a:pt x="169" y="385"/>
                      <a:pt x="169" y="385"/>
                      <a:pt x="169" y="385"/>
                    </a:cubicBezTo>
                    <a:cubicBezTo>
                      <a:pt x="177" y="385"/>
                      <a:pt x="185" y="380"/>
                      <a:pt x="185" y="370"/>
                    </a:cubicBezTo>
                    <a:cubicBezTo>
                      <a:pt x="185" y="358"/>
                      <a:pt x="185" y="358"/>
                      <a:pt x="185" y="358"/>
                    </a:cubicBezTo>
                    <a:cubicBezTo>
                      <a:pt x="184" y="349"/>
                      <a:pt x="177" y="344"/>
                      <a:pt x="169" y="344"/>
                    </a:cubicBezTo>
                    <a:close/>
                    <a:moveTo>
                      <a:pt x="169" y="369"/>
                    </a:moveTo>
                    <a:cubicBezTo>
                      <a:pt x="45" y="369"/>
                      <a:pt x="45" y="369"/>
                      <a:pt x="45" y="369"/>
                    </a:cubicBezTo>
                    <a:cubicBezTo>
                      <a:pt x="45" y="369"/>
                      <a:pt x="45" y="369"/>
                      <a:pt x="45" y="369"/>
                    </a:cubicBezTo>
                    <a:cubicBezTo>
                      <a:pt x="45" y="360"/>
                      <a:pt x="45" y="360"/>
                      <a:pt x="45" y="360"/>
                    </a:cubicBezTo>
                    <a:cubicBezTo>
                      <a:pt x="45" y="360"/>
                      <a:pt x="45" y="360"/>
                      <a:pt x="45" y="360"/>
                    </a:cubicBezTo>
                    <a:cubicBezTo>
                      <a:pt x="169" y="360"/>
                      <a:pt x="169" y="360"/>
                      <a:pt x="169" y="360"/>
                    </a:cubicBezTo>
                    <a:lnTo>
                      <a:pt x="169" y="369"/>
                    </a:lnTo>
                    <a:close/>
                    <a:moveTo>
                      <a:pt x="185" y="306"/>
                    </a:moveTo>
                    <a:cubicBezTo>
                      <a:pt x="185" y="297"/>
                      <a:pt x="177" y="291"/>
                      <a:pt x="169" y="291"/>
                    </a:cubicBezTo>
                    <a:cubicBezTo>
                      <a:pt x="45" y="291"/>
                      <a:pt x="45" y="291"/>
                      <a:pt x="45" y="291"/>
                    </a:cubicBezTo>
                    <a:cubicBezTo>
                      <a:pt x="37" y="291"/>
                      <a:pt x="30" y="297"/>
                      <a:pt x="29" y="306"/>
                    </a:cubicBezTo>
                    <a:cubicBezTo>
                      <a:pt x="29" y="318"/>
                      <a:pt x="29" y="318"/>
                      <a:pt x="29" y="318"/>
                    </a:cubicBezTo>
                    <a:cubicBezTo>
                      <a:pt x="30" y="327"/>
                      <a:pt x="37" y="333"/>
                      <a:pt x="45" y="333"/>
                    </a:cubicBezTo>
                    <a:cubicBezTo>
                      <a:pt x="169" y="333"/>
                      <a:pt x="169" y="333"/>
                      <a:pt x="169" y="333"/>
                    </a:cubicBezTo>
                    <a:cubicBezTo>
                      <a:pt x="177" y="333"/>
                      <a:pt x="184" y="327"/>
                      <a:pt x="185" y="318"/>
                    </a:cubicBezTo>
                    <a:lnTo>
                      <a:pt x="185" y="306"/>
                    </a:lnTo>
                    <a:close/>
                    <a:moveTo>
                      <a:pt x="169" y="317"/>
                    </a:moveTo>
                    <a:cubicBezTo>
                      <a:pt x="45" y="317"/>
                      <a:pt x="45" y="317"/>
                      <a:pt x="45" y="317"/>
                    </a:cubicBezTo>
                    <a:cubicBezTo>
                      <a:pt x="45" y="317"/>
                      <a:pt x="45" y="317"/>
                      <a:pt x="45" y="317"/>
                    </a:cubicBezTo>
                    <a:cubicBezTo>
                      <a:pt x="45" y="307"/>
                      <a:pt x="45" y="307"/>
                      <a:pt x="45" y="307"/>
                    </a:cubicBezTo>
                    <a:cubicBezTo>
                      <a:pt x="45" y="307"/>
                      <a:pt x="45" y="307"/>
                      <a:pt x="45" y="307"/>
                    </a:cubicBezTo>
                    <a:cubicBezTo>
                      <a:pt x="169" y="307"/>
                      <a:pt x="169" y="307"/>
                      <a:pt x="169" y="307"/>
                    </a:cubicBezTo>
                    <a:lnTo>
                      <a:pt x="169" y="317"/>
                    </a:lnTo>
                    <a:close/>
                    <a:moveTo>
                      <a:pt x="185" y="253"/>
                    </a:moveTo>
                    <a:cubicBezTo>
                      <a:pt x="184" y="244"/>
                      <a:pt x="177" y="239"/>
                      <a:pt x="169" y="239"/>
                    </a:cubicBezTo>
                    <a:cubicBezTo>
                      <a:pt x="45" y="239"/>
                      <a:pt x="45" y="239"/>
                      <a:pt x="45" y="239"/>
                    </a:cubicBezTo>
                    <a:cubicBezTo>
                      <a:pt x="37" y="239"/>
                      <a:pt x="30" y="244"/>
                      <a:pt x="29" y="253"/>
                    </a:cubicBezTo>
                    <a:cubicBezTo>
                      <a:pt x="29" y="265"/>
                      <a:pt x="29" y="265"/>
                      <a:pt x="29" y="265"/>
                    </a:cubicBezTo>
                    <a:cubicBezTo>
                      <a:pt x="30" y="275"/>
                      <a:pt x="37" y="280"/>
                      <a:pt x="45" y="280"/>
                    </a:cubicBezTo>
                    <a:cubicBezTo>
                      <a:pt x="169" y="280"/>
                      <a:pt x="169" y="280"/>
                      <a:pt x="169" y="280"/>
                    </a:cubicBezTo>
                    <a:cubicBezTo>
                      <a:pt x="177" y="280"/>
                      <a:pt x="185" y="275"/>
                      <a:pt x="185" y="265"/>
                    </a:cubicBezTo>
                    <a:lnTo>
                      <a:pt x="185" y="253"/>
                    </a:lnTo>
                    <a:close/>
                    <a:moveTo>
                      <a:pt x="169" y="264"/>
                    </a:moveTo>
                    <a:cubicBezTo>
                      <a:pt x="45" y="264"/>
                      <a:pt x="45" y="264"/>
                      <a:pt x="45" y="264"/>
                    </a:cubicBezTo>
                    <a:cubicBezTo>
                      <a:pt x="45" y="264"/>
                      <a:pt x="45" y="264"/>
                      <a:pt x="45" y="264"/>
                    </a:cubicBezTo>
                    <a:cubicBezTo>
                      <a:pt x="45" y="255"/>
                      <a:pt x="45" y="255"/>
                      <a:pt x="45" y="255"/>
                    </a:cubicBezTo>
                    <a:cubicBezTo>
                      <a:pt x="45" y="255"/>
                      <a:pt x="45" y="255"/>
                      <a:pt x="45" y="255"/>
                    </a:cubicBezTo>
                    <a:cubicBezTo>
                      <a:pt x="169" y="255"/>
                      <a:pt x="169" y="255"/>
                      <a:pt x="169" y="255"/>
                    </a:cubicBezTo>
                    <a:lnTo>
                      <a:pt x="169" y="264"/>
                    </a:lnTo>
                    <a:close/>
                    <a:moveTo>
                      <a:pt x="185" y="201"/>
                    </a:moveTo>
                    <a:cubicBezTo>
                      <a:pt x="185" y="192"/>
                      <a:pt x="177" y="186"/>
                      <a:pt x="169" y="186"/>
                    </a:cubicBezTo>
                    <a:cubicBezTo>
                      <a:pt x="45" y="186"/>
                      <a:pt x="45" y="186"/>
                      <a:pt x="45" y="186"/>
                    </a:cubicBezTo>
                    <a:cubicBezTo>
                      <a:pt x="37" y="186"/>
                      <a:pt x="30" y="192"/>
                      <a:pt x="29" y="201"/>
                    </a:cubicBezTo>
                    <a:cubicBezTo>
                      <a:pt x="29" y="213"/>
                      <a:pt x="29" y="213"/>
                      <a:pt x="29" y="213"/>
                    </a:cubicBezTo>
                    <a:cubicBezTo>
                      <a:pt x="30" y="222"/>
                      <a:pt x="37" y="228"/>
                      <a:pt x="45" y="228"/>
                    </a:cubicBezTo>
                    <a:cubicBezTo>
                      <a:pt x="169" y="228"/>
                      <a:pt x="169" y="228"/>
                      <a:pt x="169" y="228"/>
                    </a:cubicBezTo>
                    <a:cubicBezTo>
                      <a:pt x="177" y="228"/>
                      <a:pt x="184" y="222"/>
                      <a:pt x="185" y="213"/>
                    </a:cubicBezTo>
                    <a:lnTo>
                      <a:pt x="185" y="201"/>
                    </a:lnTo>
                    <a:close/>
                    <a:moveTo>
                      <a:pt x="169" y="212"/>
                    </a:moveTo>
                    <a:cubicBezTo>
                      <a:pt x="45" y="212"/>
                      <a:pt x="45" y="212"/>
                      <a:pt x="45" y="212"/>
                    </a:cubicBezTo>
                    <a:cubicBezTo>
                      <a:pt x="45" y="212"/>
                      <a:pt x="45" y="212"/>
                      <a:pt x="45" y="212"/>
                    </a:cubicBezTo>
                    <a:cubicBezTo>
                      <a:pt x="45" y="202"/>
                      <a:pt x="45" y="202"/>
                      <a:pt x="45" y="202"/>
                    </a:cubicBezTo>
                    <a:cubicBezTo>
                      <a:pt x="45" y="202"/>
                      <a:pt x="45" y="202"/>
                      <a:pt x="45" y="202"/>
                    </a:cubicBezTo>
                    <a:cubicBezTo>
                      <a:pt x="169" y="202"/>
                      <a:pt x="169" y="202"/>
                      <a:pt x="169" y="202"/>
                    </a:cubicBezTo>
                    <a:lnTo>
                      <a:pt x="169" y="212"/>
                    </a:lnTo>
                    <a:close/>
                    <a:moveTo>
                      <a:pt x="185" y="148"/>
                    </a:moveTo>
                    <a:cubicBezTo>
                      <a:pt x="184" y="139"/>
                      <a:pt x="177" y="134"/>
                      <a:pt x="169" y="134"/>
                    </a:cubicBezTo>
                    <a:cubicBezTo>
                      <a:pt x="45" y="134"/>
                      <a:pt x="45" y="134"/>
                      <a:pt x="45" y="134"/>
                    </a:cubicBezTo>
                    <a:cubicBezTo>
                      <a:pt x="37" y="134"/>
                      <a:pt x="30" y="139"/>
                      <a:pt x="29" y="148"/>
                    </a:cubicBezTo>
                    <a:cubicBezTo>
                      <a:pt x="29" y="161"/>
                      <a:pt x="29" y="161"/>
                      <a:pt x="29" y="161"/>
                    </a:cubicBezTo>
                    <a:cubicBezTo>
                      <a:pt x="30" y="170"/>
                      <a:pt x="37" y="175"/>
                      <a:pt x="45" y="175"/>
                    </a:cubicBezTo>
                    <a:cubicBezTo>
                      <a:pt x="169" y="175"/>
                      <a:pt x="169" y="175"/>
                      <a:pt x="169" y="175"/>
                    </a:cubicBezTo>
                    <a:cubicBezTo>
                      <a:pt x="177" y="175"/>
                      <a:pt x="185" y="170"/>
                      <a:pt x="185" y="161"/>
                    </a:cubicBezTo>
                    <a:lnTo>
                      <a:pt x="185" y="148"/>
                    </a:lnTo>
                    <a:close/>
                    <a:moveTo>
                      <a:pt x="169" y="159"/>
                    </a:moveTo>
                    <a:cubicBezTo>
                      <a:pt x="45" y="159"/>
                      <a:pt x="45" y="159"/>
                      <a:pt x="45" y="159"/>
                    </a:cubicBezTo>
                    <a:cubicBezTo>
                      <a:pt x="45" y="159"/>
                      <a:pt x="45" y="159"/>
                      <a:pt x="45" y="159"/>
                    </a:cubicBezTo>
                    <a:cubicBezTo>
                      <a:pt x="45" y="150"/>
                      <a:pt x="45" y="150"/>
                      <a:pt x="45" y="150"/>
                    </a:cubicBezTo>
                    <a:cubicBezTo>
                      <a:pt x="45" y="150"/>
                      <a:pt x="45" y="150"/>
                      <a:pt x="45" y="150"/>
                    </a:cubicBezTo>
                    <a:cubicBezTo>
                      <a:pt x="169" y="150"/>
                      <a:pt x="169" y="150"/>
                      <a:pt x="169" y="150"/>
                    </a:cubicBezTo>
                    <a:lnTo>
                      <a:pt x="169" y="159"/>
                    </a:lnTo>
                    <a:close/>
                    <a:moveTo>
                      <a:pt x="185" y="96"/>
                    </a:moveTo>
                    <a:cubicBezTo>
                      <a:pt x="185" y="87"/>
                      <a:pt x="177" y="81"/>
                      <a:pt x="169" y="81"/>
                    </a:cubicBezTo>
                    <a:cubicBezTo>
                      <a:pt x="45" y="81"/>
                      <a:pt x="45" y="81"/>
                      <a:pt x="45" y="81"/>
                    </a:cubicBezTo>
                    <a:cubicBezTo>
                      <a:pt x="37" y="81"/>
                      <a:pt x="30" y="87"/>
                      <a:pt x="29" y="96"/>
                    </a:cubicBezTo>
                    <a:cubicBezTo>
                      <a:pt x="29" y="108"/>
                      <a:pt x="29" y="108"/>
                      <a:pt x="29" y="108"/>
                    </a:cubicBezTo>
                    <a:cubicBezTo>
                      <a:pt x="30" y="117"/>
                      <a:pt x="37" y="123"/>
                      <a:pt x="45" y="123"/>
                    </a:cubicBezTo>
                    <a:cubicBezTo>
                      <a:pt x="169" y="123"/>
                      <a:pt x="169" y="123"/>
                      <a:pt x="169" y="123"/>
                    </a:cubicBezTo>
                    <a:cubicBezTo>
                      <a:pt x="177" y="123"/>
                      <a:pt x="184" y="117"/>
                      <a:pt x="185" y="108"/>
                    </a:cubicBezTo>
                    <a:lnTo>
                      <a:pt x="185" y="96"/>
                    </a:lnTo>
                    <a:close/>
                    <a:moveTo>
                      <a:pt x="169" y="107"/>
                    </a:moveTo>
                    <a:cubicBezTo>
                      <a:pt x="45" y="107"/>
                      <a:pt x="45" y="107"/>
                      <a:pt x="45" y="107"/>
                    </a:cubicBezTo>
                    <a:cubicBezTo>
                      <a:pt x="45" y="107"/>
                      <a:pt x="45" y="107"/>
                      <a:pt x="45" y="107"/>
                    </a:cubicBezTo>
                    <a:cubicBezTo>
                      <a:pt x="45" y="97"/>
                      <a:pt x="45" y="97"/>
                      <a:pt x="45" y="97"/>
                    </a:cubicBezTo>
                    <a:cubicBezTo>
                      <a:pt x="45" y="97"/>
                      <a:pt x="45" y="97"/>
                      <a:pt x="45" y="97"/>
                    </a:cubicBezTo>
                    <a:cubicBezTo>
                      <a:pt x="169" y="97"/>
                      <a:pt x="169" y="97"/>
                      <a:pt x="169" y="97"/>
                    </a:cubicBezTo>
                    <a:lnTo>
                      <a:pt x="169" y="107"/>
                    </a:lnTo>
                    <a:close/>
                    <a:moveTo>
                      <a:pt x="185" y="44"/>
                    </a:moveTo>
                    <a:cubicBezTo>
                      <a:pt x="184" y="34"/>
                      <a:pt x="177" y="29"/>
                      <a:pt x="169" y="29"/>
                    </a:cubicBezTo>
                    <a:cubicBezTo>
                      <a:pt x="45" y="29"/>
                      <a:pt x="45" y="29"/>
                      <a:pt x="45" y="29"/>
                    </a:cubicBezTo>
                    <a:cubicBezTo>
                      <a:pt x="37" y="29"/>
                      <a:pt x="30" y="34"/>
                      <a:pt x="29" y="44"/>
                    </a:cubicBezTo>
                    <a:cubicBezTo>
                      <a:pt x="29" y="56"/>
                      <a:pt x="29" y="56"/>
                      <a:pt x="29" y="56"/>
                    </a:cubicBezTo>
                    <a:cubicBezTo>
                      <a:pt x="30" y="65"/>
                      <a:pt x="37" y="70"/>
                      <a:pt x="45" y="70"/>
                    </a:cubicBezTo>
                    <a:cubicBezTo>
                      <a:pt x="169" y="70"/>
                      <a:pt x="169" y="70"/>
                      <a:pt x="169" y="70"/>
                    </a:cubicBezTo>
                    <a:cubicBezTo>
                      <a:pt x="177" y="70"/>
                      <a:pt x="185" y="65"/>
                      <a:pt x="185" y="56"/>
                    </a:cubicBezTo>
                    <a:lnTo>
                      <a:pt x="185" y="44"/>
                    </a:lnTo>
                    <a:close/>
                    <a:moveTo>
                      <a:pt x="169" y="54"/>
                    </a:moveTo>
                    <a:cubicBezTo>
                      <a:pt x="45" y="54"/>
                      <a:pt x="45" y="54"/>
                      <a:pt x="45" y="54"/>
                    </a:cubicBezTo>
                    <a:cubicBezTo>
                      <a:pt x="45" y="54"/>
                      <a:pt x="45" y="54"/>
                      <a:pt x="45" y="54"/>
                    </a:cubicBezTo>
                    <a:cubicBezTo>
                      <a:pt x="45" y="45"/>
                      <a:pt x="45" y="45"/>
                      <a:pt x="45" y="45"/>
                    </a:cubicBezTo>
                    <a:cubicBezTo>
                      <a:pt x="45" y="45"/>
                      <a:pt x="45" y="45"/>
                      <a:pt x="45" y="45"/>
                    </a:cubicBezTo>
                    <a:cubicBezTo>
                      <a:pt x="169" y="45"/>
                      <a:pt x="169" y="45"/>
                      <a:pt x="169" y="45"/>
                    </a:cubicBezTo>
                    <a:lnTo>
                      <a:pt x="169" y="54"/>
                    </a:lnTo>
                    <a:close/>
                    <a:moveTo>
                      <a:pt x="212" y="88"/>
                    </a:moveTo>
                    <a:cubicBezTo>
                      <a:pt x="204" y="88"/>
                      <a:pt x="198" y="94"/>
                      <a:pt x="198" y="102"/>
                    </a:cubicBezTo>
                    <a:cubicBezTo>
                      <a:pt x="198" y="110"/>
                      <a:pt x="204" y="116"/>
                      <a:pt x="212" y="116"/>
                    </a:cubicBezTo>
                    <a:cubicBezTo>
                      <a:pt x="220" y="116"/>
                      <a:pt x="226" y="110"/>
                      <a:pt x="226" y="102"/>
                    </a:cubicBezTo>
                    <a:cubicBezTo>
                      <a:pt x="226" y="94"/>
                      <a:pt x="220" y="88"/>
                      <a:pt x="212" y="88"/>
                    </a:cubicBezTo>
                    <a:close/>
                    <a:moveTo>
                      <a:pt x="212" y="35"/>
                    </a:moveTo>
                    <a:cubicBezTo>
                      <a:pt x="204" y="35"/>
                      <a:pt x="198" y="42"/>
                      <a:pt x="198" y="50"/>
                    </a:cubicBezTo>
                    <a:cubicBezTo>
                      <a:pt x="198" y="57"/>
                      <a:pt x="204" y="64"/>
                      <a:pt x="212" y="64"/>
                    </a:cubicBezTo>
                    <a:cubicBezTo>
                      <a:pt x="220" y="64"/>
                      <a:pt x="226" y="57"/>
                      <a:pt x="226" y="50"/>
                    </a:cubicBezTo>
                    <a:cubicBezTo>
                      <a:pt x="226" y="42"/>
                      <a:pt x="220" y="35"/>
                      <a:pt x="212" y="35"/>
                    </a:cubicBezTo>
                    <a:close/>
                    <a:moveTo>
                      <a:pt x="212" y="140"/>
                    </a:moveTo>
                    <a:cubicBezTo>
                      <a:pt x="204" y="140"/>
                      <a:pt x="198" y="147"/>
                      <a:pt x="198" y="155"/>
                    </a:cubicBezTo>
                    <a:cubicBezTo>
                      <a:pt x="198" y="162"/>
                      <a:pt x="204" y="169"/>
                      <a:pt x="212" y="169"/>
                    </a:cubicBezTo>
                    <a:cubicBezTo>
                      <a:pt x="220" y="169"/>
                      <a:pt x="226" y="162"/>
                      <a:pt x="226" y="155"/>
                    </a:cubicBezTo>
                    <a:cubicBezTo>
                      <a:pt x="226" y="147"/>
                      <a:pt x="220" y="140"/>
                      <a:pt x="212" y="140"/>
                    </a:cubicBezTo>
                    <a:close/>
                    <a:moveTo>
                      <a:pt x="212" y="193"/>
                    </a:moveTo>
                    <a:cubicBezTo>
                      <a:pt x="204" y="193"/>
                      <a:pt x="198" y="199"/>
                      <a:pt x="198" y="207"/>
                    </a:cubicBezTo>
                    <a:cubicBezTo>
                      <a:pt x="198" y="215"/>
                      <a:pt x="204" y="221"/>
                      <a:pt x="212" y="221"/>
                    </a:cubicBezTo>
                    <a:cubicBezTo>
                      <a:pt x="220" y="221"/>
                      <a:pt x="226" y="215"/>
                      <a:pt x="226" y="207"/>
                    </a:cubicBezTo>
                    <a:cubicBezTo>
                      <a:pt x="226" y="199"/>
                      <a:pt x="220" y="193"/>
                      <a:pt x="212" y="193"/>
                    </a:cubicBezTo>
                    <a:close/>
                    <a:moveTo>
                      <a:pt x="212" y="245"/>
                    </a:moveTo>
                    <a:cubicBezTo>
                      <a:pt x="204" y="245"/>
                      <a:pt x="198" y="252"/>
                      <a:pt x="198" y="259"/>
                    </a:cubicBezTo>
                    <a:cubicBezTo>
                      <a:pt x="198" y="267"/>
                      <a:pt x="204" y="274"/>
                      <a:pt x="212" y="274"/>
                    </a:cubicBezTo>
                    <a:cubicBezTo>
                      <a:pt x="220" y="274"/>
                      <a:pt x="226" y="267"/>
                      <a:pt x="226" y="259"/>
                    </a:cubicBezTo>
                    <a:cubicBezTo>
                      <a:pt x="226" y="252"/>
                      <a:pt x="220" y="245"/>
                      <a:pt x="212" y="245"/>
                    </a:cubicBezTo>
                    <a:close/>
                    <a:moveTo>
                      <a:pt x="212" y="298"/>
                    </a:moveTo>
                    <a:cubicBezTo>
                      <a:pt x="204" y="298"/>
                      <a:pt x="198" y="304"/>
                      <a:pt x="198" y="312"/>
                    </a:cubicBezTo>
                    <a:cubicBezTo>
                      <a:pt x="198" y="320"/>
                      <a:pt x="204" y="326"/>
                      <a:pt x="212" y="326"/>
                    </a:cubicBezTo>
                    <a:cubicBezTo>
                      <a:pt x="220" y="326"/>
                      <a:pt x="226" y="320"/>
                      <a:pt x="226" y="312"/>
                    </a:cubicBezTo>
                    <a:cubicBezTo>
                      <a:pt x="226" y="304"/>
                      <a:pt x="220" y="298"/>
                      <a:pt x="212" y="298"/>
                    </a:cubicBezTo>
                    <a:close/>
                    <a:moveTo>
                      <a:pt x="212" y="350"/>
                    </a:moveTo>
                    <a:cubicBezTo>
                      <a:pt x="204" y="350"/>
                      <a:pt x="198" y="356"/>
                      <a:pt x="198" y="364"/>
                    </a:cubicBezTo>
                    <a:cubicBezTo>
                      <a:pt x="198" y="372"/>
                      <a:pt x="204" y="379"/>
                      <a:pt x="212" y="379"/>
                    </a:cubicBezTo>
                    <a:cubicBezTo>
                      <a:pt x="220" y="379"/>
                      <a:pt x="226" y="372"/>
                      <a:pt x="226" y="364"/>
                    </a:cubicBezTo>
                    <a:cubicBezTo>
                      <a:pt x="226" y="356"/>
                      <a:pt x="220" y="350"/>
                      <a:pt x="212" y="350"/>
                    </a:cubicBezTo>
                    <a:close/>
                    <a:moveTo>
                      <a:pt x="247" y="44"/>
                    </a:moveTo>
                    <a:cubicBezTo>
                      <a:pt x="251" y="44"/>
                      <a:pt x="255" y="41"/>
                      <a:pt x="255" y="36"/>
                    </a:cubicBezTo>
                    <a:cubicBezTo>
                      <a:pt x="255" y="16"/>
                      <a:pt x="255" y="16"/>
                      <a:pt x="255" y="16"/>
                    </a:cubicBezTo>
                    <a:cubicBezTo>
                      <a:pt x="255" y="7"/>
                      <a:pt x="248" y="0"/>
                      <a:pt x="239" y="0"/>
                    </a:cubicBezTo>
                    <a:cubicBezTo>
                      <a:pt x="16" y="0"/>
                      <a:pt x="16" y="0"/>
                      <a:pt x="16" y="0"/>
                    </a:cubicBezTo>
                    <a:cubicBezTo>
                      <a:pt x="7" y="0"/>
                      <a:pt x="0" y="7"/>
                      <a:pt x="0" y="16"/>
                    </a:cubicBezTo>
                    <a:cubicBezTo>
                      <a:pt x="0" y="396"/>
                      <a:pt x="0" y="396"/>
                      <a:pt x="0" y="396"/>
                    </a:cubicBezTo>
                    <a:cubicBezTo>
                      <a:pt x="0" y="405"/>
                      <a:pt x="7" y="412"/>
                      <a:pt x="16" y="412"/>
                    </a:cubicBezTo>
                    <a:cubicBezTo>
                      <a:pt x="239" y="412"/>
                      <a:pt x="239" y="412"/>
                      <a:pt x="239" y="412"/>
                    </a:cubicBezTo>
                    <a:cubicBezTo>
                      <a:pt x="248" y="412"/>
                      <a:pt x="255" y="405"/>
                      <a:pt x="255" y="396"/>
                    </a:cubicBezTo>
                    <a:cubicBezTo>
                      <a:pt x="255" y="60"/>
                      <a:pt x="255" y="60"/>
                      <a:pt x="255" y="60"/>
                    </a:cubicBezTo>
                    <a:cubicBezTo>
                      <a:pt x="255" y="56"/>
                      <a:pt x="251" y="52"/>
                      <a:pt x="247" y="52"/>
                    </a:cubicBezTo>
                    <a:cubicBezTo>
                      <a:pt x="242" y="52"/>
                      <a:pt x="239" y="56"/>
                      <a:pt x="239" y="60"/>
                    </a:cubicBezTo>
                    <a:cubicBezTo>
                      <a:pt x="239" y="396"/>
                      <a:pt x="239" y="396"/>
                      <a:pt x="239" y="396"/>
                    </a:cubicBezTo>
                    <a:cubicBezTo>
                      <a:pt x="16" y="396"/>
                      <a:pt x="16" y="396"/>
                      <a:pt x="16" y="396"/>
                    </a:cubicBezTo>
                    <a:cubicBezTo>
                      <a:pt x="16" y="396"/>
                      <a:pt x="16" y="396"/>
                      <a:pt x="16" y="396"/>
                    </a:cubicBezTo>
                    <a:cubicBezTo>
                      <a:pt x="16" y="16"/>
                      <a:pt x="16" y="16"/>
                      <a:pt x="16" y="16"/>
                    </a:cubicBezTo>
                    <a:cubicBezTo>
                      <a:pt x="16" y="16"/>
                      <a:pt x="16" y="16"/>
                      <a:pt x="16" y="16"/>
                    </a:cubicBezTo>
                    <a:cubicBezTo>
                      <a:pt x="239" y="16"/>
                      <a:pt x="239" y="16"/>
                      <a:pt x="239" y="16"/>
                    </a:cubicBezTo>
                    <a:cubicBezTo>
                      <a:pt x="239" y="36"/>
                      <a:pt x="239" y="36"/>
                      <a:pt x="239" y="36"/>
                    </a:cubicBezTo>
                    <a:cubicBezTo>
                      <a:pt x="239" y="41"/>
                      <a:pt x="242" y="44"/>
                      <a:pt x="247" y="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ysClr val="windowText" lastClr="000000"/>
                  </a:solidFill>
                  <a:effectLst/>
                  <a:uLnTx/>
                  <a:uFillTx/>
                  <a:latin typeface="+mn-lt"/>
                </a:endParaRPr>
              </a:p>
            </p:txBody>
          </p:sp>
          <p:sp>
            <p:nvSpPr>
              <p:cNvPr id="15437" name="Freeform 61"/>
              <p:cNvSpPr>
                <a:spLocks noChangeAspect="1" noEditPoints="1"/>
              </p:cNvSpPr>
              <p:nvPr/>
            </p:nvSpPr>
            <p:spPr bwMode="auto">
              <a:xfrm>
                <a:off x="7297168" y="5929955"/>
                <a:ext cx="459044" cy="743010"/>
              </a:xfrm>
              <a:custGeom>
                <a:avLst/>
                <a:gdLst>
                  <a:gd name="T0" fmla="*/ 2147483646 w 255"/>
                  <a:gd name="T1" fmla="*/ 2147483646 h 412"/>
                  <a:gd name="T2" fmla="*/ 2147483646 w 255"/>
                  <a:gd name="T3" fmla="*/ 2147483646 h 412"/>
                  <a:gd name="T4" fmla="*/ 2147483646 w 255"/>
                  <a:gd name="T5" fmla="*/ 2147483646 h 412"/>
                  <a:gd name="T6" fmla="*/ 2147483646 w 255"/>
                  <a:gd name="T7" fmla="*/ 2147483646 h 412"/>
                  <a:gd name="T8" fmla="*/ 2147483646 w 255"/>
                  <a:gd name="T9" fmla="*/ 2147483646 h 412"/>
                  <a:gd name="T10" fmla="*/ 2147483646 w 255"/>
                  <a:gd name="T11" fmla="*/ 2147483646 h 412"/>
                  <a:gd name="T12" fmla="*/ 2147483646 w 255"/>
                  <a:gd name="T13" fmla="*/ 2147483646 h 412"/>
                  <a:gd name="T14" fmla="*/ 2147483646 w 255"/>
                  <a:gd name="T15" fmla="*/ 2147483646 h 412"/>
                  <a:gd name="T16" fmla="*/ 2147483646 w 255"/>
                  <a:gd name="T17" fmla="*/ 2147483646 h 412"/>
                  <a:gd name="T18" fmla="*/ 2147483646 w 255"/>
                  <a:gd name="T19" fmla="*/ 2147483646 h 412"/>
                  <a:gd name="T20" fmla="*/ 2147483646 w 255"/>
                  <a:gd name="T21" fmla="*/ 2147483646 h 412"/>
                  <a:gd name="T22" fmla="*/ 2147483646 w 255"/>
                  <a:gd name="T23" fmla="*/ 2147483646 h 412"/>
                  <a:gd name="T24" fmla="*/ 2147483646 w 255"/>
                  <a:gd name="T25" fmla="*/ 2147483646 h 412"/>
                  <a:gd name="T26" fmla="*/ 2147483646 w 255"/>
                  <a:gd name="T27" fmla="*/ 2147483646 h 412"/>
                  <a:gd name="T28" fmla="*/ 2147483646 w 255"/>
                  <a:gd name="T29" fmla="*/ 2147483646 h 412"/>
                  <a:gd name="T30" fmla="*/ 2147483646 w 255"/>
                  <a:gd name="T31" fmla="*/ 2147483646 h 412"/>
                  <a:gd name="T32" fmla="*/ 2147483646 w 255"/>
                  <a:gd name="T33" fmla="*/ 2147483646 h 412"/>
                  <a:gd name="T34" fmla="*/ 2147483646 w 255"/>
                  <a:gd name="T35" fmla="*/ 2147483646 h 412"/>
                  <a:gd name="T36" fmla="*/ 2147483646 w 255"/>
                  <a:gd name="T37" fmla="*/ 2147483646 h 412"/>
                  <a:gd name="T38" fmla="*/ 2147483646 w 255"/>
                  <a:gd name="T39" fmla="*/ 2147483646 h 412"/>
                  <a:gd name="T40" fmla="*/ 2147483646 w 255"/>
                  <a:gd name="T41" fmla="*/ 2147483646 h 412"/>
                  <a:gd name="T42" fmla="*/ 2147483646 w 255"/>
                  <a:gd name="T43" fmla="*/ 2147483646 h 412"/>
                  <a:gd name="T44" fmla="*/ 2147483646 w 255"/>
                  <a:gd name="T45" fmla="*/ 2147483646 h 412"/>
                  <a:gd name="T46" fmla="*/ 2147483646 w 255"/>
                  <a:gd name="T47" fmla="*/ 2147483646 h 412"/>
                  <a:gd name="T48" fmla="*/ 2147483646 w 255"/>
                  <a:gd name="T49" fmla="*/ 2147483646 h 412"/>
                  <a:gd name="T50" fmla="*/ 2147483646 w 255"/>
                  <a:gd name="T51" fmla="*/ 2147483646 h 412"/>
                  <a:gd name="T52" fmla="*/ 2147483646 w 255"/>
                  <a:gd name="T53" fmla="*/ 2147483646 h 412"/>
                  <a:gd name="T54" fmla="*/ 2147483646 w 255"/>
                  <a:gd name="T55" fmla="*/ 2147483646 h 412"/>
                  <a:gd name="T56" fmla="*/ 2147483646 w 255"/>
                  <a:gd name="T57" fmla="*/ 2147483646 h 412"/>
                  <a:gd name="T58" fmla="*/ 2147483646 w 255"/>
                  <a:gd name="T59" fmla="*/ 2147483646 h 412"/>
                  <a:gd name="T60" fmla="*/ 2147483646 w 255"/>
                  <a:gd name="T61" fmla="*/ 2147483646 h 412"/>
                  <a:gd name="T62" fmla="*/ 2147483646 w 255"/>
                  <a:gd name="T63" fmla="*/ 2147483646 h 412"/>
                  <a:gd name="T64" fmla="*/ 2147483646 w 255"/>
                  <a:gd name="T65" fmla="*/ 2147483646 h 412"/>
                  <a:gd name="T66" fmla="*/ 2147483646 w 255"/>
                  <a:gd name="T67" fmla="*/ 2147483646 h 412"/>
                  <a:gd name="T68" fmla="*/ 2147483646 w 255"/>
                  <a:gd name="T69" fmla="*/ 2147483646 h 412"/>
                  <a:gd name="T70" fmla="*/ 2147483646 w 255"/>
                  <a:gd name="T71" fmla="*/ 2147483646 h 412"/>
                  <a:gd name="T72" fmla="*/ 2147483646 w 255"/>
                  <a:gd name="T73" fmla="*/ 2147483646 h 412"/>
                  <a:gd name="T74" fmla="*/ 2147483646 w 255"/>
                  <a:gd name="T75" fmla="*/ 2147483646 h 412"/>
                  <a:gd name="T76" fmla="*/ 2147483646 w 255"/>
                  <a:gd name="T77" fmla="*/ 2147483646 h 412"/>
                  <a:gd name="T78" fmla="*/ 2147483646 w 255"/>
                  <a:gd name="T79" fmla="*/ 2147483646 h 412"/>
                  <a:gd name="T80" fmla="*/ 2147483646 w 255"/>
                  <a:gd name="T81" fmla="*/ 2147483646 h 412"/>
                  <a:gd name="T82" fmla="*/ 2147483646 w 255"/>
                  <a:gd name="T83" fmla="*/ 2147483646 h 412"/>
                  <a:gd name="T84" fmla="*/ 2147483646 w 255"/>
                  <a:gd name="T85" fmla="*/ 2147483646 h 412"/>
                  <a:gd name="T86" fmla="*/ 2147483646 w 255"/>
                  <a:gd name="T87" fmla="*/ 2147483646 h 412"/>
                  <a:gd name="T88" fmla="*/ 2147483646 w 255"/>
                  <a:gd name="T89" fmla="*/ 2147483646 h 412"/>
                  <a:gd name="T90" fmla="*/ 2147483646 w 255"/>
                  <a:gd name="T91" fmla="*/ 2147483646 h 412"/>
                  <a:gd name="T92" fmla="*/ 2147483646 w 255"/>
                  <a:gd name="T93" fmla="*/ 2147483646 h 412"/>
                  <a:gd name="T94" fmla="*/ 2147483646 w 255"/>
                  <a:gd name="T95" fmla="*/ 2147483646 h 412"/>
                  <a:gd name="T96" fmla="*/ 2147483646 w 255"/>
                  <a:gd name="T97" fmla="*/ 2147483646 h 412"/>
                  <a:gd name="T98" fmla="*/ 2147483646 w 255"/>
                  <a:gd name="T99" fmla="*/ 2147483646 h 412"/>
                  <a:gd name="T100" fmla="*/ 0 w 255"/>
                  <a:gd name="T101" fmla="*/ 2147483646 h 412"/>
                  <a:gd name="T102" fmla="*/ 2147483646 w 255"/>
                  <a:gd name="T103" fmla="*/ 2147483646 h 412"/>
                  <a:gd name="T104" fmla="*/ 2147483646 w 255"/>
                  <a:gd name="T105" fmla="*/ 2147483646 h 412"/>
                  <a:gd name="T106" fmla="*/ 2147483646 w 255"/>
                  <a:gd name="T107" fmla="*/ 2147483646 h 412"/>
                  <a:gd name="T108" fmla="*/ 2147483646 w 255"/>
                  <a:gd name="T109" fmla="*/ 2147483646 h 412"/>
                  <a:gd name="T110" fmla="*/ 2147483646 w 255"/>
                  <a:gd name="T111" fmla="*/ 2147483646 h 41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55"/>
                  <a:gd name="T169" fmla="*/ 0 h 412"/>
                  <a:gd name="T170" fmla="*/ 255 w 255"/>
                  <a:gd name="T171" fmla="*/ 412 h 41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55" h="412">
                    <a:moveTo>
                      <a:pt x="169" y="344"/>
                    </a:moveTo>
                    <a:cubicBezTo>
                      <a:pt x="45" y="344"/>
                      <a:pt x="45" y="344"/>
                      <a:pt x="45" y="344"/>
                    </a:cubicBezTo>
                    <a:cubicBezTo>
                      <a:pt x="37" y="344"/>
                      <a:pt x="30" y="349"/>
                      <a:pt x="29" y="358"/>
                    </a:cubicBezTo>
                    <a:cubicBezTo>
                      <a:pt x="29" y="370"/>
                      <a:pt x="29" y="370"/>
                      <a:pt x="29" y="370"/>
                    </a:cubicBezTo>
                    <a:cubicBezTo>
                      <a:pt x="30" y="380"/>
                      <a:pt x="37" y="385"/>
                      <a:pt x="45" y="385"/>
                    </a:cubicBezTo>
                    <a:cubicBezTo>
                      <a:pt x="169" y="385"/>
                      <a:pt x="169" y="385"/>
                      <a:pt x="169" y="385"/>
                    </a:cubicBezTo>
                    <a:cubicBezTo>
                      <a:pt x="177" y="385"/>
                      <a:pt x="185" y="380"/>
                      <a:pt x="185" y="370"/>
                    </a:cubicBezTo>
                    <a:cubicBezTo>
                      <a:pt x="185" y="358"/>
                      <a:pt x="185" y="358"/>
                      <a:pt x="185" y="358"/>
                    </a:cubicBezTo>
                    <a:cubicBezTo>
                      <a:pt x="184" y="349"/>
                      <a:pt x="177" y="344"/>
                      <a:pt x="169" y="344"/>
                    </a:cubicBezTo>
                    <a:close/>
                    <a:moveTo>
                      <a:pt x="169" y="369"/>
                    </a:moveTo>
                    <a:cubicBezTo>
                      <a:pt x="45" y="369"/>
                      <a:pt x="45" y="369"/>
                      <a:pt x="45" y="369"/>
                    </a:cubicBezTo>
                    <a:cubicBezTo>
                      <a:pt x="45" y="369"/>
                      <a:pt x="45" y="369"/>
                      <a:pt x="45" y="369"/>
                    </a:cubicBezTo>
                    <a:cubicBezTo>
                      <a:pt x="45" y="360"/>
                      <a:pt x="45" y="360"/>
                      <a:pt x="45" y="360"/>
                    </a:cubicBezTo>
                    <a:cubicBezTo>
                      <a:pt x="45" y="360"/>
                      <a:pt x="45" y="360"/>
                      <a:pt x="45" y="360"/>
                    </a:cubicBezTo>
                    <a:cubicBezTo>
                      <a:pt x="169" y="360"/>
                      <a:pt x="169" y="360"/>
                      <a:pt x="169" y="360"/>
                    </a:cubicBezTo>
                    <a:lnTo>
                      <a:pt x="169" y="369"/>
                    </a:lnTo>
                    <a:close/>
                    <a:moveTo>
                      <a:pt x="185" y="306"/>
                    </a:moveTo>
                    <a:cubicBezTo>
                      <a:pt x="185" y="297"/>
                      <a:pt x="177" y="291"/>
                      <a:pt x="169" y="291"/>
                    </a:cubicBezTo>
                    <a:cubicBezTo>
                      <a:pt x="45" y="291"/>
                      <a:pt x="45" y="291"/>
                      <a:pt x="45" y="291"/>
                    </a:cubicBezTo>
                    <a:cubicBezTo>
                      <a:pt x="37" y="291"/>
                      <a:pt x="30" y="297"/>
                      <a:pt x="29" y="306"/>
                    </a:cubicBezTo>
                    <a:cubicBezTo>
                      <a:pt x="29" y="318"/>
                      <a:pt x="29" y="318"/>
                      <a:pt x="29" y="318"/>
                    </a:cubicBezTo>
                    <a:cubicBezTo>
                      <a:pt x="30" y="327"/>
                      <a:pt x="37" y="333"/>
                      <a:pt x="45" y="333"/>
                    </a:cubicBezTo>
                    <a:cubicBezTo>
                      <a:pt x="169" y="333"/>
                      <a:pt x="169" y="333"/>
                      <a:pt x="169" y="333"/>
                    </a:cubicBezTo>
                    <a:cubicBezTo>
                      <a:pt x="177" y="333"/>
                      <a:pt x="184" y="327"/>
                      <a:pt x="185" y="318"/>
                    </a:cubicBezTo>
                    <a:lnTo>
                      <a:pt x="185" y="306"/>
                    </a:lnTo>
                    <a:close/>
                    <a:moveTo>
                      <a:pt x="169" y="317"/>
                    </a:moveTo>
                    <a:cubicBezTo>
                      <a:pt x="45" y="317"/>
                      <a:pt x="45" y="317"/>
                      <a:pt x="45" y="317"/>
                    </a:cubicBezTo>
                    <a:cubicBezTo>
                      <a:pt x="45" y="317"/>
                      <a:pt x="45" y="317"/>
                      <a:pt x="45" y="317"/>
                    </a:cubicBezTo>
                    <a:cubicBezTo>
                      <a:pt x="45" y="307"/>
                      <a:pt x="45" y="307"/>
                      <a:pt x="45" y="307"/>
                    </a:cubicBezTo>
                    <a:cubicBezTo>
                      <a:pt x="45" y="307"/>
                      <a:pt x="45" y="307"/>
                      <a:pt x="45" y="307"/>
                    </a:cubicBezTo>
                    <a:cubicBezTo>
                      <a:pt x="169" y="307"/>
                      <a:pt x="169" y="307"/>
                      <a:pt x="169" y="307"/>
                    </a:cubicBezTo>
                    <a:lnTo>
                      <a:pt x="169" y="317"/>
                    </a:lnTo>
                    <a:close/>
                    <a:moveTo>
                      <a:pt x="185" y="253"/>
                    </a:moveTo>
                    <a:cubicBezTo>
                      <a:pt x="184" y="244"/>
                      <a:pt x="177" y="239"/>
                      <a:pt x="169" y="239"/>
                    </a:cubicBezTo>
                    <a:cubicBezTo>
                      <a:pt x="45" y="239"/>
                      <a:pt x="45" y="239"/>
                      <a:pt x="45" y="239"/>
                    </a:cubicBezTo>
                    <a:cubicBezTo>
                      <a:pt x="37" y="239"/>
                      <a:pt x="30" y="244"/>
                      <a:pt x="29" y="253"/>
                    </a:cubicBezTo>
                    <a:cubicBezTo>
                      <a:pt x="29" y="265"/>
                      <a:pt x="29" y="265"/>
                      <a:pt x="29" y="265"/>
                    </a:cubicBezTo>
                    <a:cubicBezTo>
                      <a:pt x="30" y="275"/>
                      <a:pt x="37" y="280"/>
                      <a:pt x="45" y="280"/>
                    </a:cubicBezTo>
                    <a:cubicBezTo>
                      <a:pt x="169" y="280"/>
                      <a:pt x="169" y="280"/>
                      <a:pt x="169" y="280"/>
                    </a:cubicBezTo>
                    <a:cubicBezTo>
                      <a:pt x="177" y="280"/>
                      <a:pt x="185" y="275"/>
                      <a:pt x="185" y="265"/>
                    </a:cubicBezTo>
                    <a:lnTo>
                      <a:pt x="185" y="253"/>
                    </a:lnTo>
                    <a:close/>
                    <a:moveTo>
                      <a:pt x="169" y="264"/>
                    </a:moveTo>
                    <a:cubicBezTo>
                      <a:pt x="45" y="264"/>
                      <a:pt x="45" y="264"/>
                      <a:pt x="45" y="264"/>
                    </a:cubicBezTo>
                    <a:cubicBezTo>
                      <a:pt x="45" y="264"/>
                      <a:pt x="45" y="264"/>
                      <a:pt x="45" y="264"/>
                    </a:cubicBezTo>
                    <a:cubicBezTo>
                      <a:pt x="45" y="255"/>
                      <a:pt x="45" y="255"/>
                      <a:pt x="45" y="255"/>
                    </a:cubicBezTo>
                    <a:cubicBezTo>
                      <a:pt x="45" y="255"/>
                      <a:pt x="45" y="255"/>
                      <a:pt x="45" y="255"/>
                    </a:cubicBezTo>
                    <a:cubicBezTo>
                      <a:pt x="169" y="255"/>
                      <a:pt x="169" y="255"/>
                      <a:pt x="169" y="255"/>
                    </a:cubicBezTo>
                    <a:lnTo>
                      <a:pt x="169" y="264"/>
                    </a:lnTo>
                    <a:close/>
                    <a:moveTo>
                      <a:pt x="185" y="201"/>
                    </a:moveTo>
                    <a:cubicBezTo>
                      <a:pt x="185" y="192"/>
                      <a:pt x="177" y="186"/>
                      <a:pt x="169" y="186"/>
                    </a:cubicBezTo>
                    <a:cubicBezTo>
                      <a:pt x="45" y="186"/>
                      <a:pt x="45" y="186"/>
                      <a:pt x="45" y="186"/>
                    </a:cubicBezTo>
                    <a:cubicBezTo>
                      <a:pt x="37" y="186"/>
                      <a:pt x="30" y="192"/>
                      <a:pt x="29" y="201"/>
                    </a:cubicBezTo>
                    <a:cubicBezTo>
                      <a:pt x="29" y="213"/>
                      <a:pt x="29" y="213"/>
                      <a:pt x="29" y="213"/>
                    </a:cubicBezTo>
                    <a:cubicBezTo>
                      <a:pt x="30" y="222"/>
                      <a:pt x="37" y="228"/>
                      <a:pt x="45" y="228"/>
                    </a:cubicBezTo>
                    <a:cubicBezTo>
                      <a:pt x="169" y="228"/>
                      <a:pt x="169" y="228"/>
                      <a:pt x="169" y="228"/>
                    </a:cubicBezTo>
                    <a:cubicBezTo>
                      <a:pt x="177" y="228"/>
                      <a:pt x="184" y="222"/>
                      <a:pt x="185" y="213"/>
                    </a:cubicBezTo>
                    <a:lnTo>
                      <a:pt x="185" y="201"/>
                    </a:lnTo>
                    <a:close/>
                    <a:moveTo>
                      <a:pt x="169" y="212"/>
                    </a:moveTo>
                    <a:cubicBezTo>
                      <a:pt x="45" y="212"/>
                      <a:pt x="45" y="212"/>
                      <a:pt x="45" y="212"/>
                    </a:cubicBezTo>
                    <a:cubicBezTo>
                      <a:pt x="45" y="212"/>
                      <a:pt x="45" y="212"/>
                      <a:pt x="45" y="212"/>
                    </a:cubicBezTo>
                    <a:cubicBezTo>
                      <a:pt x="45" y="202"/>
                      <a:pt x="45" y="202"/>
                      <a:pt x="45" y="202"/>
                    </a:cubicBezTo>
                    <a:cubicBezTo>
                      <a:pt x="45" y="202"/>
                      <a:pt x="45" y="202"/>
                      <a:pt x="45" y="202"/>
                    </a:cubicBezTo>
                    <a:cubicBezTo>
                      <a:pt x="169" y="202"/>
                      <a:pt x="169" y="202"/>
                      <a:pt x="169" y="202"/>
                    </a:cubicBezTo>
                    <a:lnTo>
                      <a:pt x="169" y="212"/>
                    </a:lnTo>
                    <a:close/>
                    <a:moveTo>
                      <a:pt x="185" y="148"/>
                    </a:moveTo>
                    <a:cubicBezTo>
                      <a:pt x="184" y="139"/>
                      <a:pt x="177" y="134"/>
                      <a:pt x="169" y="134"/>
                    </a:cubicBezTo>
                    <a:cubicBezTo>
                      <a:pt x="45" y="134"/>
                      <a:pt x="45" y="134"/>
                      <a:pt x="45" y="134"/>
                    </a:cubicBezTo>
                    <a:cubicBezTo>
                      <a:pt x="37" y="134"/>
                      <a:pt x="30" y="139"/>
                      <a:pt x="29" y="148"/>
                    </a:cubicBezTo>
                    <a:cubicBezTo>
                      <a:pt x="29" y="161"/>
                      <a:pt x="29" y="161"/>
                      <a:pt x="29" y="161"/>
                    </a:cubicBezTo>
                    <a:cubicBezTo>
                      <a:pt x="30" y="170"/>
                      <a:pt x="37" y="175"/>
                      <a:pt x="45" y="175"/>
                    </a:cubicBezTo>
                    <a:cubicBezTo>
                      <a:pt x="169" y="175"/>
                      <a:pt x="169" y="175"/>
                      <a:pt x="169" y="175"/>
                    </a:cubicBezTo>
                    <a:cubicBezTo>
                      <a:pt x="177" y="175"/>
                      <a:pt x="185" y="170"/>
                      <a:pt x="185" y="161"/>
                    </a:cubicBezTo>
                    <a:lnTo>
                      <a:pt x="185" y="148"/>
                    </a:lnTo>
                    <a:close/>
                    <a:moveTo>
                      <a:pt x="169" y="159"/>
                    </a:moveTo>
                    <a:cubicBezTo>
                      <a:pt x="45" y="159"/>
                      <a:pt x="45" y="159"/>
                      <a:pt x="45" y="159"/>
                    </a:cubicBezTo>
                    <a:cubicBezTo>
                      <a:pt x="45" y="159"/>
                      <a:pt x="45" y="159"/>
                      <a:pt x="45" y="159"/>
                    </a:cubicBezTo>
                    <a:cubicBezTo>
                      <a:pt x="45" y="150"/>
                      <a:pt x="45" y="150"/>
                      <a:pt x="45" y="150"/>
                    </a:cubicBezTo>
                    <a:cubicBezTo>
                      <a:pt x="45" y="150"/>
                      <a:pt x="45" y="150"/>
                      <a:pt x="45" y="150"/>
                    </a:cubicBezTo>
                    <a:cubicBezTo>
                      <a:pt x="169" y="150"/>
                      <a:pt x="169" y="150"/>
                      <a:pt x="169" y="150"/>
                    </a:cubicBezTo>
                    <a:lnTo>
                      <a:pt x="169" y="159"/>
                    </a:lnTo>
                    <a:close/>
                    <a:moveTo>
                      <a:pt x="185" y="96"/>
                    </a:moveTo>
                    <a:cubicBezTo>
                      <a:pt x="185" y="87"/>
                      <a:pt x="177" y="81"/>
                      <a:pt x="169" y="81"/>
                    </a:cubicBezTo>
                    <a:cubicBezTo>
                      <a:pt x="45" y="81"/>
                      <a:pt x="45" y="81"/>
                      <a:pt x="45" y="81"/>
                    </a:cubicBezTo>
                    <a:cubicBezTo>
                      <a:pt x="37" y="81"/>
                      <a:pt x="30" y="87"/>
                      <a:pt x="29" y="96"/>
                    </a:cubicBezTo>
                    <a:cubicBezTo>
                      <a:pt x="29" y="108"/>
                      <a:pt x="29" y="108"/>
                      <a:pt x="29" y="108"/>
                    </a:cubicBezTo>
                    <a:cubicBezTo>
                      <a:pt x="30" y="117"/>
                      <a:pt x="37" y="123"/>
                      <a:pt x="45" y="123"/>
                    </a:cubicBezTo>
                    <a:cubicBezTo>
                      <a:pt x="169" y="123"/>
                      <a:pt x="169" y="123"/>
                      <a:pt x="169" y="123"/>
                    </a:cubicBezTo>
                    <a:cubicBezTo>
                      <a:pt x="177" y="123"/>
                      <a:pt x="184" y="117"/>
                      <a:pt x="185" y="108"/>
                    </a:cubicBezTo>
                    <a:lnTo>
                      <a:pt x="185" y="96"/>
                    </a:lnTo>
                    <a:close/>
                    <a:moveTo>
                      <a:pt x="169" y="107"/>
                    </a:moveTo>
                    <a:cubicBezTo>
                      <a:pt x="45" y="107"/>
                      <a:pt x="45" y="107"/>
                      <a:pt x="45" y="107"/>
                    </a:cubicBezTo>
                    <a:cubicBezTo>
                      <a:pt x="45" y="107"/>
                      <a:pt x="45" y="107"/>
                      <a:pt x="45" y="107"/>
                    </a:cubicBezTo>
                    <a:cubicBezTo>
                      <a:pt x="45" y="97"/>
                      <a:pt x="45" y="97"/>
                      <a:pt x="45" y="97"/>
                    </a:cubicBezTo>
                    <a:cubicBezTo>
                      <a:pt x="45" y="97"/>
                      <a:pt x="45" y="97"/>
                      <a:pt x="45" y="97"/>
                    </a:cubicBezTo>
                    <a:cubicBezTo>
                      <a:pt x="169" y="97"/>
                      <a:pt x="169" y="97"/>
                      <a:pt x="169" y="97"/>
                    </a:cubicBezTo>
                    <a:lnTo>
                      <a:pt x="169" y="107"/>
                    </a:lnTo>
                    <a:close/>
                    <a:moveTo>
                      <a:pt x="185" y="44"/>
                    </a:moveTo>
                    <a:cubicBezTo>
                      <a:pt x="184" y="34"/>
                      <a:pt x="177" y="29"/>
                      <a:pt x="169" y="29"/>
                    </a:cubicBezTo>
                    <a:cubicBezTo>
                      <a:pt x="45" y="29"/>
                      <a:pt x="45" y="29"/>
                      <a:pt x="45" y="29"/>
                    </a:cubicBezTo>
                    <a:cubicBezTo>
                      <a:pt x="37" y="29"/>
                      <a:pt x="30" y="34"/>
                      <a:pt x="29" y="44"/>
                    </a:cubicBezTo>
                    <a:cubicBezTo>
                      <a:pt x="29" y="56"/>
                      <a:pt x="29" y="56"/>
                      <a:pt x="29" y="56"/>
                    </a:cubicBezTo>
                    <a:cubicBezTo>
                      <a:pt x="30" y="65"/>
                      <a:pt x="37" y="70"/>
                      <a:pt x="45" y="70"/>
                    </a:cubicBezTo>
                    <a:cubicBezTo>
                      <a:pt x="169" y="70"/>
                      <a:pt x="169" y="70"/>
                      <a:pt x="169" y="70"/>
                    </a:cubicBezTo>
                    <a:cubicBezTo>
                      <a:pt x="177" y="70"/>
                      <a:pt x="185" y="65"/>
                      <a:pt x="185" y="56"/>
                    </a:cubicBezTo>
                    <a:lnTo>
                      <a:pt x="185" y="44"/>
                    </a:lnTo>
                    <a:close/>
                    <a:moveTo>
                      <a:pt x="169" y="54"/>
                    </a:moveTo>
                    <a:cubicBezTo>
                      <a:pt x="45" y="54"/>
                      <a:pt x="45" y="54"/>
                      <a:pt x="45" y="54"/>
                    </a:cubicBezTo>
                    <a:cubicBezTo>
                      <a:pt x="45" y="54"/>
                      <a:pt x="45" y="54"/>
                      <a:pt x="45" y="54"/>
                    </a:cubicBezTo>
                    <a:cubicBezTo>
                      <a:pt x="45" y="45"/>
                      <a:pt x="45" y="45"/>
                      <a:pt x="45" y="45"/>
                    </a:cubicBezTo>
                    <a:cubicBezTo>
                      <a:pt x="45" y="45"/>
                      <a:pt x="45" y="45"/>
                      <a:pt x="45" y="45"/>
                    </a:cubicBezTo>
                    <a:cubicBezTo>
                      <a:pt x="169" y="45"/>
                      <a:pt x="169" y="45"/>
                      <a:pt x="169" y="45"/>
                    </a:cubicBezTo>
                    <a:lnTo>
                      <a:pt x="169" y="54"/>
                    </a:lnTo>
                    <a:close/>
                    <a:moveTo>
                      <a:pt x="212" y="88"/>
                    </a:moveTo>
                    <a:cubicBezTo>
                      <a:pt x="204" y="88"/>
                      <a:pt x="198" y="94"/>
                      <a:pt x="198" y="102"/>
                    </a:cubicBezTo>
                    <a:cubicBezTo>
                      <a:pt x="198" y="110"/>
                      <a:pt x="204" y="116"/>
                      <a:pt x="212" y="116"/>
                    </a:cubicBezTo>
                    <a:cubicBezTo>
                      <a:pt x="220" y="116"/>
                      <a:pt x="226" y="110"/>
                      <a:pt x="226" y="102"/>
                    </a:cubicBezTo>
                    <a:cubicBezTo>
                      <a:pt x="226" y="94"/>
                      <a:pt x="220" y="88"/>
                      <a:pt x="212" y="88"/>
                    </a:cubicBezTo>
                    <a:close/>
                    <a:moveTo>
                      <a:pt x="212" y="35"/>
                    </a:moveTo>
                    <a:cubicBezTo>
                      <a:pt x="204" y="35"/>
                      <a:pt x="198" y="42"/>
                      <a:pt x="198" y="50"/>
                    </a:cubicBezTo>
                    <a:cubicBezTo>
                      <a:pt x="198" y="57"/>
                      <a:pt x="204" y="64"/>
                      <a:pt x="212" y="64"/>
                    </a:cubicBezTo>
                    <a:cubicBezTo>
                      <a:pt x="220" y="64"/>
                      <a:pt x="226" y="57"/>
                      <a:pt x="226" y="50"/>
                    </a:cubicBezTo>
                    <a:cubicBezTo>
                      <a:pt x="226" y="42"/>
                      <a:pt x="220" y="35"/>
                      <a:pt x="212" y="35"/>
                    </a:cubicBezTo>
                    <a:close/>
                    <a:moveTo>
                      <a:pt x="212" y="140"/>
                    </a:moveTo>
                    <a:cubicBezTo>
                      <a:pt x="204" y="140"/>
                      <a:pt x="198" y="147"/>
                      <a:pt x="198" y="155"/>
                    </a:cubicBezTo>
                    <a:cubicBezTo>
                      <a:pt x="198" y="162"/>
                      <a:pt x="204" y="169"/>
                      <a:pt x="212" y="169"/>
                    </a:cubicBezTo>
                    <a:cubicBezTo>
                      <a:pt x="220" y="169"/>
                      <a:pt x="226" y="162"/>
                      <a:pt x="226" y="155"/>
                    </a:cubicBezTo>
                    <a:cubicBezTo>
                      <a:pt x="226" y="147"/>
                      <a:pt x="220" y="140"/>
                      <a:pt x="212" y="140"/>
                    </a:cubicBezTo>
                    <a:close/>
                    <a:moveTo>
                      <a:pt x="212" y="193"/>
                    </a:moveTo>
                    <a:cubicBezTo>
                      <a:pt x="204" y="193"/>
                      <a:pt x="198" y="199"/>
                      <a:pt x="198" y="207"/>
                    </a:cubicBezTo>
                    <a:cubicBezTo>
                      <a:pt x="198" y="215"/>
                      <a:pt x="204" y="221"/>
                      <a:pt x="212" y="221"/>
                    </a:cubicBezTo>
                    <a:cubicBezTo>
                      <a:pt x="220" y="221"/>
                      <a:pt x="226" y="215"/>
                      <a:pt x="226" y="207"/>
                    </a:cubicBezTo>
                    <a:cubicBezTo>
                      <a:pt x="226" y="199"/>
                      <a:pt x="220" y="193"/>
                      <a:pt x="212" y="193"/>
                    </a:cubicBezTo>
                    <a:close/>
                    <a:moveTo>
                      <a:pt x="212" y="245"/>
                    </a:moveTo>
                    <a:cubicBezTo>
                      <a:pt x="204" y="245"/>
                      <a:pt x="198" y="252"/>
                      <a:pt x="198" y="259"/>
                    </a:cubicBezTo>
                    <a:cubicBezTo>
                      <a:pt x="198" y="267"/>
                      <a:pt x="204" y="274"/>
                      <a:pt x="212" y="274"/>
                    </a:cubicBezTo>
                    <a:cubicBezTo>
                      <a:pt x="220" y="274"/>
                      <a:pt x="226" y="267"/>
                      <a:pt x="226" y="259"/>
                    </a:cubicBezTo>
                    <a:cubicBezTo>
                      <a:pt x="226" y="252"/>
                      <a:pt x="220" y="245"/>
                      <a:pt x="212" y="245"/>
                    </a:cubicBezTo>
                    <a:close/>
                    <a:moveTo>
                      <a:pt x="212" y="298"/>
                    </a:moveTo>
                    <a:cubicBezTo>
                      <a:pt x="204" y="298"/>
                      <a:pt x="198" y="304"/>
                      <a:pt x="198" y="312"/>
                    </a:cubicBezTo>
                    <a:cubicBezTo>
                      <a:pt x="198" y="320"/>
                      <a:pt x="204" y="326"/>
                      <a:pt x="212" y="326"/>
                    </a:cubicBezTo>
                    <a:cubicBezTo>
                      <a:pt x="220" y="326"/>
                      <a:pt x="226" y="320"/>
                      <a:pt x="226" y="312"/>
                    </a:cubicBezTo>
                    <a:cubicBezTo>
                      <a:pt x="226" y="304"/>
                      <a:pt x="220" y="298"/>
                      <a:pt x="212" y="298"/>
                    </a:cubicBezTo>
                    <a:close/>
                    <a:moveTo>
                      <a:pt x="212" y="350"/>
                    </a:moveTo>
                    <a:cubicBezTo>
                      <a:pt x="204" y="350"/>
                      <a:pt x="198" y="356"/>
                      <a:pt x="198" y="364"/>
                    </a:cubicBezTo>
                    <a:cubicBezTo>
                      <a:pt x="198" y="372"/>
                      <a:pt x="204" y="379"/>
                      <a:pt x="212" y="379"/>
                    </a:cubicBezTo>
                    <a:cubicBezTo>
                      <a:pt x="220" y="379"/>
                      <a:pt x="226" y="372"/>
                      <a:pt x="226" y="364"/>
                    </a:cubicBezTo>
                    <a:cubicBezTo>
                      <a:pt x="226" y="356"/>
                      <a:pt x="220" y="350"/>
                      <a:pt x="212" y="350"/>
                    </a:cubicBezTo>
                    <a:close/>
                    <a:moveTo>
                      <a:pt x="247" y="44"/>
                    </a:moveTo>
                    <a:cubicBezTo>
                      <a:pt x="251" y="44"/>
                      <a:pt x="255" y="41"/>
                      <a:pt x="255" y="36"/>
                    </a:cubicBezTo>
                    <a:cubicBezTo>
                      <a:pt x="255" y="16"/>
                      <a:pt x="255" y="16"/>
                      <a:pt x="255" y="16"/>
                    </a:cubicBezTo>
                    <a:cubicBezTo>
                      <a:pt x="255" y="7"/>
                      <a:pt x="248" y="0"/>
                      <a:pt x="239" y="0"/>
                    </a:cubicBezTo>
                    <a:cubicBezTo>
                      <a:pt x="16" y="0"/>
                      <a:pt x="16" y="0"/>
                      <a:pt x="16" y="0"/>
                    </a:cubicBezTo>
                    <a:cubicBezTo>
                      <a:pt x="7" y="0"/>
                      <a:pt x="0" y="7"/>
                      <a:pt x="0" y="16"/>
                    </a:cubicBezTo>
                    <a:cubicBezTo>
                      <a:pt x="0" y="396"/>
                      <a:pt x="0" y="396"/>
                      <a:pt x="0" y="396"/>
                    </a:cubicBezTo>
                    <a:cubicBezTo>
                      <a:pt x="0" y="405"/>
                      <a:pt x="7" y="412"/>
                      <a:pt x="16" y="412"/>
                    </a:cubicBezTo>
                    <a:cubicBezTo>
                      <a:pt x="239" y="412"/>
                      <a:pt x="239" y="412"/>
                      <a:pt x="239" y="412"/>
                    </a:cubicBezTo>
                    <a:cubicBezTo>
                      <a:pt x="248" y="412"/>
                      <a:pt x="255" y="405"/>
                      <a:pt x="255" y="396"/>
                    </a:cubicBezTo>
                    <a:cubicBezTo>
                      <a:pt x="255" y="60"/>
                      <a:pt x="255" y="60"/>
                      <a:pt x="255" y="60"/>
                    </a:cubicBezTo>
                    <a:cubicBezTo>
                      <a:pt x="255" y="56"/>
                      <a:pt x="251" y="52"/>
                      <a:pt x="247" y="52"/>
                    </a:cubicBezTo>
                    <a:cubicBezTo>
                      <a:pt x="242" y="52"/>
                      <a:pt x="239" y="56"/>
                      <a:pt x="239" y="60"/>
                    </a:cubicBezTo>
                    <a:cubicBezTo>
                      <a:pt x="239" y="396"/>
                      <a:pt x="239" y="396"/>
                      <a:pt x="239" y="396"/>
                    </a:cubicBezTo>
                    <a:cubicBezTo>
                      <a:pt x="16" y="396"/>
                      <a:pt x="16" y="396"/>
                      <a:pt x="16" y="396"/>
                    </a:cubicBezTo>
                    <a:cubicBezTo>
                      <a:pt x="16" y="396"/>
                      <a:pt x="16" y="396"/>
                      <a:pt x="16" y="396"/>
                    </a:cubicBezTo>
                    <a:cubicBezTo>
                      <a:pt x="16" y="16"/>
                      <a:pt x="16" y="16"/>
                      <a:pt x="16" y="16"/>
                    </a:cubicBezTo>
                    <a:cubicBezTo>
                      <a:pt x="16" y="16"/>
                      <a:pt x="16" y="16"/>
                      <a:pt x="16" y="16"/>
                    </a:cubicBezTo>
                    <a:cubicBezTo>
                      <a:pt x="239" y="16"/>
                      <a:pt x="239" y="16"/>
                      <a:pt x="239" y="16"/>
                    </a:cubicBezTo>
                    <a:cubicBezTo>
                      <a:pt x="239" y="36"/>
                      <a:pt x="239" y="36"/>
                      <a:pt x="239" y="36"/>
                    </a:cubicBezTo>
                    <a:cubicBezTo>
                      <a:pt x="239" y="41"/>
                      <a:pt x="242" y="44"/>
                      <a:pt x="247" y="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ysClr val="windowText" lastClr="000000"/>
                  </a:solidFill>
                  <a:effectLst/>
                  <a:uLnTx/>
                  <a:uFillTx/>
                  <a:latin typeface="+mn-lt"/>
                </a:endParaRPr>
              </a:p>
            </p:txBody>
          </p:sp>
          <p:sp>
            <p:nvSpPr>
              <p:cNvPr id="15438" name="Freeform 61"/>
              <p:cNvSpPr>
                <a:spLocks noChangeAspect="1" noEditPoints="1"/>
              </p:cNvSpPr>
              <p:nvPr/>
            </p:nvSpPr>
            <p:spPr bwMode="auto">
              <a:xfrm>
                <a:off x="6578663" y="5929955"/>
                <a:ext cx="459044" cy="743010"/>
              </a:xfrm>
              <a:custGeom>
                <a:avLst/>
                <a:gdLst>
                  <a:gd name="T0" fmla="*/ 2147483646 w 255"/>
                  <a:gd name="T1" fmla="*/ 2147483646 h 412"/>
                  <a:gd name="T2" fmla="*/ 2147483646 w 255"/>
                  <a:gd name="T3" fmla="*/ 2147483646 h 412"/>
                  <a:gd name="T4" fmla="*/ 2147483646 w 255"/>
                  <a:gd name="T5" fmla="*/ 2147483646 h 412"/>
                  <a:gd name="T6" fmla="*/ 2147483646 w 255"/>
                  <a:gd name="T7" fmla="*/ 2147483646 h 412"/>
                  <a:gd name="T8" fmla="*/ 2147483646 w 255"/>
                  <a:gd name="T9" fmla="*/ 2147483646 h 412"/>
                  <a:gd name="T10" fmla="*/ 2147483646 w 255"/>
                  <a:gd name="T11" fmla="*/ 2147483646 h 412"/>
                  <a:gd name="T12" fmla="*/ 2147483646 w 255"/>
                  <a:gd name="T13" fmla="*/ 2147483646 h 412"/>
                  <a:gd name="T14" fmla="*/ 2147483646 w 255"/>
                  <a:gd name="T15" fmla="*/ 2147483646 h 412"/>
                  <a:gd name="T16" fmla="*/ 2147483646 w 255"/>
                  <a:gd name="T17" fmla="*/ 2147483646 h 412"/>
                  <a:gd name="T18" fmla="*/ 2147483646 w 255"/>
                  <a:gd name="T19" fmla="*/ 2147483646 h 412"/>
                  <a:gd name="T20" fmla="*/ 2147483646 w 255"/>
                  <a:gd name="T21" fmla="*/ 2147483646 h 412"/>
                  <a:gd name="T22" fmla="*/ 2147483646 w 255"/>
                  <a:gd name="T23" fmla="*/ 2147483646 h 412"/>
                  <a:gd name="T24" fmla="*/ 2147483646 w 255"/>
                  <a:gd name="T25" fmla="*/ 2147483646 h 412"/>
                  <a:gd name="T26" fmla="*/ 2147483646 w 255"/>
                  <a:gd name="T27" fmla="*/ 2147483646 h 412"/>
                  <a:gd name="T28" fmla="*/ 2147483646 w 255"/>
                  <a:gd name="T29" fmla="*/ 2147483646 h 412"/>
                  <a:gd name="T30" fmla="*/ 2147483646 w 255"/>
                  <a:gd name="T31" fmla="*/ 2147483646 h 412"/>
                  <a:gd name="T32" fmla="*/ 2147483646 w 255"/>
                  <a:gd name="T33" fmla="*/ 2147483646 h 412"/>
                  <a:gd name="T34" fmla="*/ 2147483646 w 255"/>
                  <a:gd name="T35" fmla="*/ 2147483646 h 412"/>
                  <a:gd name="T36" fmla="*/ 2147483646 w 255"/>
                  <a:gd name="T37" fmla="*/ 2147483646 h 412"/>
                  <a:gd name="T38" fmla="*/ 2147483646 w 255"/>
                  <a:gd name="T39" fmla="*/ 2147483646 h 412"/>
                  <a:gd name="T40" fmla="*/ 2147483646 w 255"/>
                  <a:gd name="T41" fmla="*/ 2147483646 h 412"/>
                  <a:gd name="T42" fmla="*/ 2147483646 w 255"/>
                  <a:gd name="T43" fmla="*/ 2147483646 h 412"/>
                  <a:gd name="T44" fmla="*/ 2147483646 w 255"/>
                  <a:gd name="T45" fmla="*/ 2147483646 h 412"/>
                  <a:gd name="T46" fmla="*/ 2147483646 w 255"/>
                  <a:gd name="T47" fmla="*/ 2147483646 h 412"/>
                  <a:gd name="T48" fmla="*/ 2147483646 w 255"/>
                  <a:gd name="T49" fmla="*/ 2147483646 h 412"/>
                  <a:gd name="T50" fmla="*/ 2147483646 w 255"/>
                  <a:gd name="T51" fmla="*/ 2147483646 h 412"/>
                  <a:gd name="T52" fmla="*/ 2147483646 w 255"/>
                  <a:gd name="T53" fmla="*/ 2147483646 h 412"/>
                  <a:gd name="T54" fmla="*/ 2147483646 w 255"/>
                  <a:gd name="T55" fmla="*/ 2147483646 h 412"/>
                  <a:gd name="T56" fmla="*/ 2147483646 w 255"/>
                  <a:gd name="T57" fmla="*/ 2147483646 h 412"/>
                  <a:gd name="T58" fmla="*/ 2147483646 w 255"/>
                  <a:gd name="T59" fmla="*/ 2147483646 h 412"/>
                  <a:gd name="T60" fmla="*/ 2147483646 w 255"/>
                  <a:gd name="T61" fmla="*/ 2147483646 h 412"/>
                  <a:gd name="T62" fmla="*/ 2147483646 w 255"/>
                  <a:gd name="T63" fmla="*/ 2147483646 h 412"/>
                  <a:gd name="T64" fmla="*/ 2147483646 w 255"/>
                  <a:gd name="T65" fmla="*/ 2147483646 h 412"/>
                  <a:gd name="T66" fmla="*/ 2147483646 w 255"/>
                  <a:gd name="T67" fmla="*/ 2147483646 h 412"/>
                  <a:gd name="T68" fmla="*/ 2147483646 w 255"/>
                  <a:gd name="T69" fmla="*/ 2147483646 h 412"/>
                  <a:gd name="T70" fmla="*/ 2147483646 w 255"/>
                  <a:gd name="T71" fmla="*/ 2147483646 h 412"/>
                  <a:gd name="T72" fmla="*/ 2147483646 w 255"/>
                  <a:gd name="T73" fmla="*/ 2147483646 h 412"/>
                  <a:gd name="T74" fmla="*/ 2147483646 w 255"/>
                  <a:gd name="T75" fmla="*/ 2147483646 h 412"/>
                  <a:gd name="T76" fmla="*/ 2147483646 w 255"/>
                  <a:gd name="T77" fmla="*/ 2147483646 h 412"/>
                  <a:gd name="T78" fmla="*/ 2147483646 w 255"/>
                  <a:gd name="T79" fmla="*/ 2147483646 h 412"/>
                  <a:gd name="T80" fmla="*/ 2147483646 w 255"/>
                  <a:gd name="T81" fmla="*/ 2147483646 h 412"/>
                  <a:gd name="T82" fmla="*/ 2147483646 w 255"/>
                  <a:gd name="T83" fmla="*/ 2147483646 h 412"/>
                  <a:gd name="T84" fmla="*/ 2147483646 w 255"/>
                  <a:gd name="T85" fmla="*/ 2147483646 h 412"/>
                  <a:gd name="T86" fmla="*/ 2147483646 w 255"/>
                  <a:gd name="T87" fmla="*/ 2147483646 h 412"/>
                  <a:gd name="T88" fmla="*/ 2147483646 w 255"/>
                  <a:gd name="T89" fmla="*/ 2147483646 h 412"/>
                  <a:gd name="T90" fmla="*/ 2147483646 w 255"/>
                  <a:gd name="T91" fmla="*/ 2147483646 h 412"/>
                  <a:gd name="T92" fmla="*/ 2147483646 w 255"/>
                  <a:gd name="T93" fmla="*/ 2147483646 h 412"/>
                  <a:gd name="T94" fmla="*/ 2147483646 w 255"/>
                  <a:gd name="T95" fmla="*/ 2147483646 h 412"/>
                  <a:gd name="T96" fmla="*/ 2147483646 w 255"/>
                  <a:gd name="T97" fmla="*/ 2147483646 h 412"/>
                  <a:gd name="T98" fmla="*/ 2147483646 w 255"/>
                  <a:gd name="T99" fmla="*/ 2147483646 h 412"/>
                  <a:gd name="T100" fmla="*/ 0 w 255"/>
                  <a:gd name="T101" fmla="*/ 2147483646 h 412"/>
                  <a:gd name="T102" fmla="*/ 2147483646 w 255"/>
                  <a:gd name="T103" fmla="*/ 2147483646 h 412"/>
                  <a:gd name="T104" fmla="*/ 2147483646 w 255"/>
                  <a:gd name="T105" fmla="*/ 2147483646 h 412"/>
                  <a:gd name="T106" fmla="*/ 2147483646 w 255"/>
                  <a:gd name="T107" fmla="*/ 2147483646 h 412"/>
                  <a:gd name="T108" fmla="*/ 2147483646 w 255"/>
                  <a:gd name="T109" fmla="*/ 2147483646 h 412"/>
                  <a:gd name="T110" fmla="*/ 2147483646 w 255"/>
                  <a:gd name="T111" fmla="*/ 2147483646 h 41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55"/>
                  <a:gd name="T169" fmla="*/ 0 h 412"/>
                  <a:gd name="T170" fmla="*/ 255 w 255"/>
                  <a:gd name="T171" fmla="*/ 412 h 41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55" h="412">
                    <a:moveTo>
                      <a:pt x="169" y="344"/>
                    </a:moveTo>
                    <a:cubicBezTo>
                      <a:pt x="45" y="344"/>
                      <a:pt x="45" y="344"/>
                      <a:pt x="45" y="344"/>
                    </a:cubicBezTo>
                    <a:cubicBezTo>
                      <a:pt x="37" y="344"/>
                      <a:pt x="30" y="349"/>
                      <a:pt x="29" y="358"/>
                    </a:cubicBezTo>
                    <a:cubicBezTo>
                      <a:pt x="29" y="370"/>
                      <a:pt x="29" y="370"/>
                      <a:pt x="29" y="370"/>
                    </a:cubicBezTo>
                    <a:cubicBezTo>
                      <a:pt x="30" y="380"/>
                      <a:pt x="37" y="385"/>
                      <a:pt x="45" y="385"/>
                    </a:cubicBezTo>
                    <a:cubicBezTo>
                      <a:pt x="169" y="385"/>
                      <a:pt x="169" y="385"/>
                      <a:pt x="169" y="385"/>
                    </a:cubicBezTo>
                    <a:cubicBezTo>
                      <a:pt x="177" y="385"/>
                      <a:pt x="185" y="380"/>
                      <a:pt x="185" y="370"/>
                    </a:cubicBezTo>
                    <a:cubicBezTo>
                      <a:pt x="185" y="358"/>
                      <a:pt x="185" y="358"/>
                      <a:pt x="185" y="358"/>
                    </a:cubicBezTo>
                    <a:cubicBezTo>
                      <a:pt x="184" y="349"/>
                      <a:pt x="177" y="344"/>
                      <a:pt x="169" y="344"/>
                    </a:cubicBezTo>
                    <a:close/>
                    <a:moveTo>
                      <a:pt x="169" y="369"/>
                    </a:moveTo>
                    <a:cubicBezTo>
                      <a:pt x="45" y="369"/>
                      <a:pt x="45" y="369"/>
                      <a:pt x="45" y="369"/>
                    </a:cubicBezTo>
                    <a:cubicBezTo>
                      <a:pt x="45" y="369"/>
                      <a:pt x="45" y="369"/>
                      <a:pt x="45" y="369"/>
                    </a:cubicBezTo>
                    <a:cubicBezTo>
                      <a:pt x="45" y="360"/>
                      <a:pt x="45" y="360"/>
                      <a:pt x="45" y="360"/>
                    </a:cubicBezTo>
                    <a:cubicBezTo>
                      <a:pt x="45" y="360"/>
                      <a:pt x="45" y="360"/>
                      <a:pt x="45" y="360"/>
                    </a:cubicBezTo>
                    <a:cubicBezTo>
                      <a:pt x="169" y="360"/>
                      <a:pt x="169" y="360"/>
                      <a:pt x="169" y="360"/>
                    </a:cubicBezTo>
                    <a:lnTo>
                      <a:pt x="169" y="369"/>
                    </a:lnTo>
                    <a:close/>
                    <a:moveTo>
                      <a:pt x="185" y="306"/>
                    </a:moveTo>
                    <a:cubicBezTo>
                      <a:pt x="185" y="297"/>
                      <a:pt x="177" y="291"/>
                      <a:pt x="169" y="291"/>
                    </a:cubicBezTo>
                    <a:cubicBezTo>
                      <a:pt x="45" y="291"/>
                      <a:pt x="45" y="291"/>
                      <a:pt x="45" y="291"/>
                    </a:cubicBezTo>
                    <a:cubicBezTo>
                      <a:pt x="37" y="291"/>
                      <a:pt x="30" y="297"/>
                      <a:pt x="29" y="306"/>
                    </a:cubicBezTo>
                    <a:cubicBezTo>
                      <a:pt x="29" y="318"/>
                      <a:pt x="29" y="318"/>
                      <a:pt x="29" y="318"/>
                    </a:cubicBezTo>
                    <a:cubicBezTo>
                      <a:pt x="30" y="327"/>
                      <a:pt x="37" y="333"/>
                      <a:pt x="45" y="333"/>
                    </a:cubicBezTo>
                    <a:cubicBezTo>
                      <a:pt x="169" y="333"/>
                      <a:pt x="169" y="333"/>
                      <a:pt x="169" y="333"/>
                    </a:cubicBezTo>
                    <a:cubicBezTo>
                      <a:pt x="177" y="333"/>
                      <a:pt x="184" y="327"/>
                      <a:pt x="185" y="318"/>
                    </a:cubicBezTo>
                    <a:lnTo>
                      <a:pt x="185" y="306"/>
                    </a:lnTo>
                    <a:close/>
                    <a:moveTo>
                      <a:pt x="169" y="317"/>
                    </a:moveTo>
                    <a:cubicBezTo>
                      <a:pt x="45" y="317"/>
                      <a:pt x="45" y="317"/>
                      <a:pt x="45" y="317"/>
                    </a:cubicBezTo>
                    <a:cubicBezTo>
                      <a:pt x="45" y="317"/>
                      <a:pt x="45" y="317"/>
                      <a:pt x="45" y="317"/>
                    </a:cubicBezTo>
                    <a:cubicBezTo>
                      <a:pt x="45" y="307"/>
                      <a:pt x="45" y="307"/>
                      <a:pt x="45" y="307"/>
                    </a:cubicBezTo>
                    <a:cubicBezTo>
                      <a:pt x="45" y="307"/>
                      <a:pt x="45" y="307"/>
                      <a:pt x="45" y="307"/>
                    </a:cubicBezTo>
                    <a:cubicBezTo>
                      <a:pt x="169" y="307"/>
                      <a:pt x="169" y="307"/>
                      <a:pt x="169" y="307"/>
                    </a:cubicBezTo>
                    <a:lnTo>
                      <a:pt x="169" y="317"/>
                    </a:lnTo>
                    <a:close/>
                    <a:moveTo>
                      <a:pt x="185" y="253"/>
                    </a:moveTo>
                    <a:cubicBezTo>
                      <a:pt x="184" y="244"/>
                      <a:pt x="177" y="239"/>
                      <a:pt x="169" y="239"/>
                    </a:cubicBezTo>
                    <a:cubicBezTo>
                      <a:pt x="45" y="239"/>
                      <a:pt x="45" y="239"/>
                      <a:pt x="45" y="239"/>
                    </a:cubicBezTo>
                    <a:cubicBezTo>
                      <a:pt x="37" y="239"/>
                      <a:pt x="30" y="244"/>
                      <a:pt x="29" y="253"/>
                    </a:cubicBezTo>
                    <a:cubicBezTo>
                      <a:pt x="29" y="265"/>
                      <a:pt x="29" y="265"/>
                      <a:pt x="29" y="265"/>
                    </a:cubicBezTo>
                    <a:cubicBezTo>
                      <a:pt x="30" y="275"/>
                      <a:pt x="37" y="280"/>
                      <a:pt x="45" y="280"/>
                    </a:cubicBezTo>
                    <a:cubicBezTo>
                      <a:pt x="169" y="280"/>
                      <a:pt x="169" y="280"/>
                      <a:pt x="169" y="280"/>
                    </a:cubicBezTo>
                    <a:cubicBezTo>
                      <a:pt x="177" y="280"/>
                      <a:pt x="185" y="275"/>
                      <a:pt x="185" y="265"/>
                    </a:cubicBezTo>
                    <a:lnTo>
                      <a:pt x="185" y="253"/>
                    </a:lnTo>
                    <a:close/>
                    <a:moveTo>
                      <a:pt x="169" y="264"/>
                    </a:moveTo>
                    <a:cubicBezTo>
                      <a:pt x="45" y="264"/>
                      <a:pt x="45" y="264"/>
                      <a:pt x="45" y="264"/>
                    </a:cubicBezTo>
                    <a:cubicBezTo>
                      <a:pt x="45" y="264"/>
                      <a:pt x="45" y="264"/>
                      <a:pt x="45" y="264"/>
                    </a:cubicBezTo>
                    <a:cubicBezTo>
                      <a:pt x="45" y="255"/>
                      <a:pt x="45" y="255"/>
                      <a:pt x="45" y="255"/>
                    </a:cubicBezTo>
                    <a:cubicBezTo>
                      <a:pt x="45" y="255"/>
                      <a:pt x="45" y="255"/>
                      <a:pt x="45" y="255"/>
                    </a:cubicBezTo>
                    <a:cubicBezTo>
                      <a:pt x="169" y="255"/>
                      <a:pt x="169" y="255"/>
                      <a:pt x="169" y="255"/>
                    </a:cubicBezTo>
                    <a:lnTo>
                      <a:pt x="169" y="264"/>
                    </a:lnTo>
                    <a:close/>
                    <a:moveTo>
                      <a:pt x="185" y="201"/>
                    </a:moveTo>
                    <a:cubicBezTo>
                      <a:pt x="185" y="192"/>
                      <a:pt x="177" y="186"/>
                      <a:pt x="169" y="186"/>
                    </a:cubicBezTo>
                    <a:cubicBezTo>
                      <a:pt x="45" y="186"/>
                      <a:pt x="45" y="186"/>
                      <a:pt x="45" y="186"/>
                    </a:cubicBezTo>
                    <a:cubicBezTo>
                      <a:pt x="37" y="186"/>
                      <a:pt x="30" y="192"/>
                      <a:pt x="29" y="201"/>
                    </a:cubicBezTo>
                    <a:cubicBezTo>
                      <a:pt x="29" y="213"/>
                      <a:pt x="29" y="213"/>
                      <a:pt x="29" y="213"/>
                    </a:cubicBezTo>
                    <a:cubicBezTo>
                      <a:pt x="30" y="222"/>
                      <a:pt x="37" y="228"/>
                      <a:pt x="45" y="228"/>
                    </a:cubicBezTo>
                    <a:cubicBezTo>
                      <a:pt x="169" y="228"/>
                      <a:pt x="169" y="228"/>
                      <a:pt x="169" y="228"/>
                    </a:cubicBezTo>
                    <a:cubicBezTo>
                      <a:pt x="177" y="228"/>
                      <a:pt x="184" y="222"/>
                      <a:pt x="185" y="213"/>
                    </a:cubicBezTo>
                    <a:lnTo>
                      <a:pt x="185" y="201"/>
                    </a:lnTo>
                    <a:close/>
                    <a:moveTo>
                      <a:pt x="169" y="212"/>
                    </a:moveTo>
                    <a:cubicBezTo>
                      <a:pt x="45" y="212"/>
                      <a:pt x="45" y="212"/>
                      <a:pt x="45" y="212"/>
                    </a:cubicBezTo>
                    <a:cubicBezTo>
                      <a:pt x="45" y="212"/>
                      <a:pt x="45" y="212"/>
                      <a:pt x="45" y="212"/>
                    </a:cubicBezTo>
                    <a:cubicBezTo>
                      <a:pt x="45" y="202"/>
                      <a:pt x="45" y="202"/>
                      <a:pt x="45" y="202"/>
                    </a:cubicBezTo>
                    <a:cubicBezTo>
                      <a:pt x="45" y="202"/>
                      <a:pt x="45" y="202"/>
                      <a:pt x="45" y="202"/>
                    </a:cubicBezTo>
                    <a:cubicBezTo>
                      <a:pt x="169" y="202"/>
                      <a:pt x="169" y="202"/>
                      <a:pt x="169" y="202"/>
                    </a:cubicBezTo>
                    <a:lnTo>
                      <a:pt x="169" y="212"/>
                    </a:lnTo>
                    <a:close/>
                    <a:moveTo>
                      <a:pt x="185" y="148"/>
                    </a:moveTo>
                    <a:cubicBezTo>
                      <a:pt x="184" y="139"/>
                      <a:pt x="177" y="134"/>
                      <a:pt x="169" y="134"/>
                    </a:cubicBezTo>
                    <a:cubicBezTo>
                      <a:pt x="45" y="134"/>
                      <a:pt x="45" y="134"/>
                      <a:pt x="45" y="134"/>
                    </a:cubicBezTo>
                    <a:cubicBezTo>
                      <a:pt x="37" y="134"/>
                      <a:pt x="30" y="139"/>
                      <a:pt x="29" y="148"/>
                    </a:cubicBezTo>
                    <a:cubicBezTo>
                      <a:pt x="29" y="161"/>
                      <a:pt x="29" y="161"/>
                      <a:pt x="29" y="161"/>
                    </a:cubicBezTo>
                    <a:cubicBezTo>
                      <a:pt x="30" y="170"/>
                      <a:pt x="37" y="175"/>
                      <a:pt x="45" y="175"/>
                    </a:cubicBezTo>
                    <a:cubicBezTo>
                      <a:pt x="169" y="175"/>
                      <a:pt x="169" y="175"/>
                      <a:pt x="169" y="175"/>
                    </a:cubicBezTo>
                    <a:cubicBezTo>
                      <a:pt x="177" y="175"/>
                      <a:pt x="185" y="170"/>
                      <a:pt x="185" y="161"/>
                    </a:cubicBezTo>
                    <a:lnTo>
                      <a:pt x="185" y="148"/>
                    </a:lnTo>
                    <a:close/>
                    <a:moveTo>
                      <a:pt x="169" y="159"/>
                    </a:moveTo>
                    <a:cubicBezTo>
                      <a:pt x="45" y="159"/>
                      <a:pt x="45" y="159"/>
                      <a:pt x="45" y="159"/>
                    </a:cubicBezTo>
                    <a:cubicBezTo>
                      <a:pt x="45" y="159"/>
                      <a:pt x="45" y="159"/>
                      <a:pt x="45" y="159"/>
                    </a:cubicBezTo>
                    <a:cubicBezTo>
                      <a:pt x="45" y="150"/>
                      <a:pt x="45" y="150"/>
                      <a:pt x="45" y="150"/>
                    </a:cubicBezTo>
                    <a:cubicBezTo>
                      <a:pt x="45" y="150"/>
                      <a:pt x="45" y="150"/>
                      <a:pt x="45" y="150"/>
                    </a:cubicBezTo>
                    <a:cubicBezTo>
                      <a:pt x="169" y="150"/>
                      <a:pt x="169" y="150"/>
                      <a:pt x="169" y="150"/>
                    </a:cubicBezTo>
                    <a:lnTo>
                      <a:pt x="169" y="159"/>
                    </a:lnTo>
                    <a:close/>
                    <a:moveTo>
                      <a:pt x="185" y="96"/>
                    </a:moveTo>
                    <a:cubicBezTo>
                      <a:pt x="185" y="87"/>
                      <a:pt x="177" y="81"/>
                      <a:pt x="169" y="81"/>
                    </a:cubicBezTo>
                    <a:cubicBezTo>
                      <a:pt x="45" y="81"/>
                      <a:pt x="45" y="81"/>
                      <a:pt x="45" y="81"/>
                    </a:cubicBezTo>
                    <a:cubicBezTo>
                      <a:pt x="37" y="81"/>
                      <a:pt x="30" y="87"/>
                      <a:pt x="29" y="96"/>
                    </a:cubicBezTo>
                    <a:cubicBezTo>
                      <a:pt x="29" y="108"/>
                      <a:pt x="29" y="108"/>
                      <a:pt x="29" y="108"/>
                    </a:cubicBezTo>
                    <a:cubicBezTo>
                      <a:pt x="30" y="117"/>
                      <a:pt x="37" y="123"/>
                      <a:pt x="45" y="123"/>
                    </a:cubicBezTo>
                    <a:cubicBezTo>
                      <a:pt x="169" y="123"/>
                      <a:pt x="169" y="123"/>
                      <a:pt x="169" y="123"/>
                    </a:cubicBezTo>
                    <a:cubicBezTo>
                      <a:pt x="177" y="123"/>
                      <a:pt x="184" y="117"/>
                      <a:pt x="185" y="108"/>
                    </a:cubicBezTo>
                    <a:lnTo>
                      <a:pt x="185" y="96"/>
                    </a:lnTo>
                    <a:close/>
                    <a:moveTo>
                      <a:pt x="169" y="107"/>
                    </a:moveTo>
                    <a:cubicBezTo>
                      <a:pt x="45" y="107"/>
                      <a:pt x="45" y="107"/>
                      <a:pt x="45" y="107"/>
                    </a:cubicBezTo>
                    <a:cubicBezTo>
                      <a:pt x="45" y="107"/>
                      <a:pt x="45" y="107"/>
                      <a:pt x="45" y="107"/>
                    </a:cubicBezTo>
                    <a:cubicBezTo>
                      <a:pt x="45" y="97"/>
                      <a:pt x="45" y="97"/>
                      <a:pt x="45" y="97"/>
                    </a:cubicBezTo>
                    <a:cubicBezTo>
                      <a:pt x="45" y="97"/>
                      <a:pt x="45" y="97"/>
                      <a:pt x="45" y="97"/>
                    </a:cubicBezTo>
                    <a:cubicBezTo>
                      <a:pt x="169" y="97"/>
                      <a:pt x="169" y="97"/>
                      <a:pt x="169" y="97"/>
                    </a:cubicBezTo>
                    <a:lnTo>
                      <a:pt x="169" y="107"/>
                    </a:lnTo>
                    <a:close/>
                    <a:moveTo>
                      <a:pt x="185" y="44"/>
                    </a:moveTo>
                    <a:cubicBezTo>
                      <a:pt x="184" y="34"/>
                      <a:pt x="177" y="29"/>
                      <a:pt x="169" y="29"/>
                    </a:cubicBezTo>
                    <a:cubicBezTo>
                      <a:pt x="45" y="29"/>
                      <a:pt x="45" y="29"/>
                      <a:pt x="45" y="29"/>
                    </a:cubicBezTo>
                    <a:cubicBezTo>
                      <a:pt x="37" y="29"/>
                      <a:pt x="30" y="34"/>
                      <a:pt x="29" y="44"/>
                    </a:cubicBezTo>
                    <a:cubicBezTo>
                      <a:pt x="29" y="56"/>
                      <a:pt x="29" y="56"/>
                      <a:pt x="29" y="56"/>
                    </a:cubicBezTo>
                    <a:cubicBezTo>
                      <a:pt x="30" y="65"/>
                      <a:pt x="37" y="70"/>
                      <a:pt x="45" y="70"/>
                    </a:cubicBezTo>
                    <a:cubicBezTo>
                      <a:pt x="169" y="70"/>
                      <a:pt x="169" y="70"/>
                      <a:pt x="169" y="70"/>
                    </a:cubicBezTo>
                    <a:cubicBezTo>
                      <a:pt x="177" y="70"/>
                      <a:pt x="185" y="65"/>
                      <a:pt x="185" y="56"/>
                    </a:cubicBezTo>
                    <a:lnTo>
                      <a:pt x="185" y="44"/>
                    </a:lnTo>
                    <a:close/>
                    <a:moveTo>
                      <a:pt x="169" y="54"/>
                    </a:moveTo>
                    <a:cubicBezTo>
                      <a:pt x="45" y="54"/>
                      <a:pt x="45" y="54"/>
                      <a:pt x="45" y="54"/>
                    </a:cubicBezTo>
                    <a:cubicBezTo>
                      <a:pt x="45" y="54"/>
                      <a:pt x="45" y="54"/>
                      <a:pt x="45" y="54"/>
                    </a:cubicBezTo>
                    <a:cubicBezTo>
                      <a:pt x="45" y="45"/>
                      <a:pt x="45" y="45"/>
                      <a:pt x="45" y="45"/>
                    </a:cubicBezTo>
                    <a:cubicBezTo>
                      <a:pt x="45" y="45"/>
                      <a:pt x="45" y="45"/>
                      <a:pt x="45" y="45"/>
                    </a:cubicBezTo>
                    <a:cubicBezTo>
                      <a:pt x="169" y="45"/>
                      <a:pt x="169" y="45"/>
                      <a:pt x="169" y="45"/>
                    </a:cubicBezTo>
                    <a:lnTo>
                      <a:pt x="169" y="54"/>
                    </a:lnTo>
                    <a:close/>
                    <a:moveTo>
                      <a:pt x="212" y="88"/>
                    </a:moveTo>
                    <a:cubicBezTo>
                      <a:pt x="204" y="88"/>
                      <a:pt x="198" y="94"/>
                      <a:pt x="198" y="102"/>
                    </a:cubicBezTo>
                    <a:cubicBezTo>
                      <a:pt x="198" y="110"/>
                      <a:pt x="204" y="116"/>
                      <a:pt x="212" y="116"/>
                    </a:cubicBezTo>
                    <a:cubicBezTo>
                      <a:pt x="220" y="116"/>
                      <a:pt x="226" y="110"/>
                      <a:pt x="226" y="102"/>
                    </a:cubicBezTo>
                    <a:cubicBezTo>
                      <a:pt x="226" y="94"/>
                      <a:pt x="220" y="88"/>
                      <a:pt x="212" y="88"/>
                    </a:cubicBezTo>
                    <a:close/>
                    <a:moveTo>
                      <a:pt x="212" y="35"/>
                    </a:moveTo>
                    <a:cubicBezTo>
                      <a:pt x="204" y="35"/>
                      <a:pt x="198" y="42"/>
                      <a:pt x="198" y="50"/>
                    </a:cubicBezTo>
                    <a:cubicBezTo>
                      <a:pt x="198" y="57"/>
                      <a:pt x="204" y="64"/>
                      <a:pt x="212" y="64"/>
                    </a:cubicBezTo>
                    <a:cubicBezTo>
                      <a:pt x="220" y="64"/>
                      <a:pt x="226" y="57"/>
                      <a:pt x="226" y="50"/>
                    </a:cubicBezTo>
                    <a:cubicBezTo>
                      <a:pt x="226" y="42"/>
                      <a:pt x="220" y="35"/>
                      <a:pt x="212" y="35"/>
                    </a:cubicBezTo>
                    <a:close/>
                    <a:moveTo>
                      <a:pt x="212" y="140"/>
                    </a:moveTo>
                    <a:cubicBezTo>
                      <a:pt x="204" y="140"/>
                      <a:pt x="198" y="147"/>
                      <a:pt x="198" y="155"/>
                    </a:cubicBezTo>
                    <a:cubicBezTo>
                      <a:pt x="198" y="162"/>
                      <a:pt x="204" y="169"/>
                      <a:pt x="212" y="169"/>
                    </a:cubicBezTo>
                    <a:cubicBezTo>
                      <a:pt x="220" y="169"/>
                      <a:pt x="226" y="162"/>
                      <a:pt x="226" y="155"/>
                    </a:cubicBezTo>
                    <a:cubicBezTo>
                      <a:pt x="226" y="147"/>
                      <a:pt x="220" y="140"/>
                      <a:pt x="212" y="140"/>
                    </a:cubicBezTo>
                    <a:close/>
                    <a:moveTo>
                      <a:pt x="212" y="193"/>
                    </a:moveTo>
                    <a:cubicBezTo>
                      <a:pt x="204" y="193"/>
                      <a:pt x="198" y="199"/>
                      <a:pt x="198" y="207"/>
                    </a:cubicBezTo>
                    <a:cubicBezTo>
                      <a:pt x="198" y="215"/>
                      <a:pt x="204" y="221"/>
                      <a:pt x="212" y="221"/>
                    </a:cubicBezTo>
                    <a:cubicBezTo>
                      <a:pt x="220" y="221"/>
                      <a:pt x="226" y="215"/>
                      <a:pt x="226" y="207"/>
                    </a:cubicBezTo>
                    <a:cubicBezTo>
                      <a:pt x="226" y="199"/>
                      <a:pt x="220" y="193"/>
                      <a:pt x="212" y="193"/>
                    </a:cubicBezTo>
                    <a:close/>
                    <a:moveTo>
                      <a:pt x="212" y="245"/>
                    </a:moveTo>
                    <a:cubicBezTo>
                      <a:pt x="204" y="245"/>
                      <a:pt x="198" y="252"/>
                      <a:pt x="198" y="259"/>
                    </a:cubicBezTo>
                    <a:cubicBezTo>
                      <a:pt x="198" y="267"/>
                      <a:pt x="204" y="274"/>
                      <a:pt x="212" y="274"/>
                    </a:cubicBezTo>
                    <a:cubicBezTo>
                      <a:pt x="220" y="274"/>
                      <a:pt x="226" y="267"/>
                      <a:pt x="226" y="259"/>
                    </a:cubicBezTo>
                    <a:cubicBezTo>
                      <a:pt x="226" y="252"/>
                      <a:pt x="220" y="245"/>
                      <a:pt x="212" y="245"/>
                    </a:cubicBezTo>
                    <a:close/>
                    <a:moveTo>
                      <a:pt x="212" y="298"/>
                    </a:moveTo>
                    <a:cubicBezTo>
                      <a:pt x="204" y="298"/>
                      <a:pt x="198" y="304"/>
                      <a:pt x="198" y="312"/>
                    </a:cubicBezTo>
                    <a:cubicBezTo>
                      <a:pt x="198" y="320"/>
                      <a:pt x="204" y="326"/>
                      <a:pt x="212" y="326"/>
                    </a:cubicBezTo>
                    <a:cubicBezTo>
                      <a:pt x="220" y="326"/>
                      <a:pt x="226" y="320"/>
                      <a:pt x="226" y="312"/>
                    </a:cubicBezTo>
                    <a:cubicBezTo>
                      <a:pt x="226" y="304"/>
                      <a:pt x="220" y="298"/>
                      <a:pt x="212" y="298"/>
                    </a:cubicBezTo>
                    <a:close/>
                    <a:moveTo>
                      <a:pt x="212" y="350"/>
                    </a:moveTo>
                    <a:cubicBezTo>
                      <a:pt x="204" y="350"/>
                      <a:pt x="198" y="356"/>
                      <a:pt x="198" y="364"/>
                    </a:cubicBezTo>
                    <a:cubicBezTo>
                      <a:pt x="198" y="372"/>
                      <a:pt x="204" y="379"/>
                      <a:pt x="212" y="379"/>
                    </a:cubicBezTo>
                    <a:cubicBezTo>
                      <a:pt x="220" y="379"/>
                      <a:pt x="226" y="372"/>
                      <a:pt x="226" y="364"/>
                    </a:cubicBezTo>
                    <a:cubicBezTo>
                      <a:pt x="226" y="356"/>
                      <a:pt x="220" y="350"/>
                      <a:pt x="212" y="350"/>
                    </a:cubicBezTo>
                    <a:close/>
                    <a:moveTo>
                      <a:pt x="247" y="44"/>
                    </a:moveTo>
                    <a:cubicBezTo>
                      <a:pt x="251" y="44"/>
                      <a:pt x="255" y="41"/>
                      <a:pt x="255" y="36"/>
                    </a:cubicBezTo>
                    <a:cubicBezTo>
                      <a:pt x="255" y="16"/>
                      <a:pt x="255" y="16"/>
                      <a:pt x="255" y="16"/>
                    </a:cubicBezTo>
                    <a:cubicBezTo>
                      <a:pt x="255" y="7"/>
                      <a:pt x="248" y="0"/>
                      <a:pt x="239" y="0"/>
                    </a:cubicBezTo>
                    <a:cubicBezTo>
                      <a:pt x="16" y="0"/>
                      <a:pt x="16" y="0"/>
                      <a:pt x="16" y="0"/>
                    </a:cubicBezTo>
                    <a:cubicBezTo>
                      <a:pt x="7" y="0"/>
                      <a:pt x="0" y="7"/>
                      <a:pt x="0" y="16"/>
                    </a:cubicBezTo>
                    <a:cubicBezTo>
                      <a:pt x="0" y="396"/>
                      <a:pt x="0" y="396"/>
                      <a:pt x="0" y="396"/>
                    </a:cubicBezTo>
                    <a:cubicBezTo>
                      <a:pt x="0" y="405"/>
                      <a:pt x="7" y="412"/>
                      <a:pt x="16" y="412"/>
                    </a:cubicBezTo>
                    <a:cubicBezTo>
                      <a:pt x="239" y="412"/>
                      <a:pt x="239" y="412"/>
                      <a:pt x="239" y="412"/>
                    </a:cubicBezTo>
                    <a:cubicBezTo>
                      <a:pt x="248" y="412"/>
                      <a:pt x="255" y="405"/>
                      <a:pt x="255" y="396"/>
                    </a:cubicBezTo>
                    <a:cubicBezTo>
                      <a:pt x="255" y="60"/>
                      <a:pt x="255" y="60"/>
                      <a:pt x="255" y="60"/>
                    </a:cubicBezTo>
                    <a:cubicBezTo>
                      <a:pt x="255" y="56"/>
                      <a:pt x="251" y="52"/>
                      <a:pt x="247" y="52"/>
                    </a:cubicBezTo>
                    <a:cubicBezTo>
                      <a:pt x="242" y="52"/>
                      <a:pt x="239" y="56"/>
                      <a:pt x="239" y="60"/>
                    </a:cubicBezTo>
                    <a:cubicBezTo>
                      <a:pt x="239" y="396"/>
                      <a:pt x="239" y="396"/>
                      <a:pt x="239" y="396"/>
                    </a:cubicBezTo>
                    <a:cubicBezTo>
                      <a:pt x="16" y="396"/>
                      <a:pt x="16" y="396"/>
                      <a:pt x="16" y="396"/>
                    </a:cubicBezTo>
                    <a:cubicBezTo>
                      <a:pt x="16" y="396"/>
                      <a:pt x="16" y="396"/>
                      <a:pt x="16" y="396"/>
                    </a:cubicBezTo>
                    <a:cubicBezTo>
                      <a:pt x="16" y="16"/>
                      <a:pt x="16" y="16"/>
                      <a:pt x="16" y="16"/>
                    </a:cubicBezTo>
                    <a:cubicBezTo>
                      <a:pt x="16" y="16"/>
                      <a:pt x="16" y="16"/>
                      <a:pt x="16" y="16"/>
                    </a:cubicBezTo>
                    <a:cubicBezTo>
                      <a:pt x="239" y="16"/>
                      <a:pt x="239" y="16"/>
                      <a:pt x="239" y="16"/>
                    </a:cubicBezTo>
                    <a:cubicBezTo>
                      <a:pt x="239" y="36"/>
                      <a:pt x="239" y="36"/>
                      <a:pt x="239" y="36"/>
                    </a:cubicBezTo>
                    <a:cubicBezTo>
                      <a:pt x="239" y="41"/>
                      <a:pt x="242" y="44"/>
                      <a:pt x="247" y="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ysClr val="windowText" lastClr="000000"/>
                  </a:solidFill>
                  <a:effectLst/>
                  <a:uLnTx/>
                  <a:uFillTx/>
                  <a:latin typeface="+mn-lt"/>
                </a:endParaRPr>
              </a:p>
            </p:txBody>
          </p:sp>
          <p:sp>
            <p:nvSpPr>
              <p:cNvPr id="15439" name="Freeform 18"/>
              <p:cNvSpPr>
                <a:spLocks noChangeAspect="1"/>
              </p:cNvSpPr>
              <p:nvPr/>
            </p:nvSpPr>
            <p:spPr bwMode="auto">
              <a:xfrm>
                <a:off x="6693979" y="5335547"/>
                <a:ext cx="771728" cy="470203"/>
              </a:xfrm>
              <a:custGeom>
                <a:avLst/>
                <a:gdLst>
                  <a:gd name="T0" fmla="*/ 2147483646 w 733"/>
                  <a:gd name="T1" fmla="*/ 2147483646 h 447"/>
                  <a:gd name="T2" fmla="*/ 0 w 733"/>
                  <a:gd name="T3" fmla="*/ 2147483646 h 447"/>
                  <a:gd name="T4" fmla="*/ 0 w 733"/>
                  <a:gd name="T5" fmla="*/ 2147483646 h 447"/>
                  <a:gd name="T6" fmla="*/ 0 w 733"/>
                  <a:gd name="T7" fmla="*/ 2147483646 h 447"/>
                  <a:gd name="T8" fmla="*/ 2147483646 w 733"/>
                  <a:gd name="T9" fmla="*/ 0 h 447"/>
                  <a:gd name="T10" fmla="*/ 2147483646 w 733"/>
                  <a:gd name="T11" fmla="*/ 0 h 447"/>
                  <a:gd name="T12" fmla="*/ 2147483646 w 733"/>
                  <a:gd name="T13" fmla="*/ 0 h 447"/>
                  <a:gd name="T14" fmla="*/ 2147483646 w 733"/>
                  <a:gd name="T15" fmla="*/ 2147483646 h 447"/>
                  <a:gd name="T16" fmla="*/ 2147483646 w 733"/>
                  <a:gd name="T17" fmla="*/ 2147483646 h 447"/>
                  <a:gd name="T18" fmla="*/ 2147483646 w 733"/>
                  <a:gd name="T19" fmla="*/ 2147483646 h 447"/>
                  <a:gd name="T20" fmla="*/ 2147483646 w 733"/>
                  <a:gd name="T21" fmla="*/ 2147483646 h 447"/>
                  <a:gd name="T22" fmla="*/ 2147483646 w 733"/>
                  <a:gd name="T23" fmla="*/ 2147483646 h 447"/>
                  <a:gd name="T24" fmla="*/ 2147483646 w 733"/>
                  <a:gd name="T25" fmla="*/ 2147483646 h 447"/>
                  <a:gd name="T26" fmla="*/ 2147483646 w 733"/>
                  <a:gd name="T27" fmla="*/ 2147483646 h 447"/>
                  <a:gd name="T28" fmla="*/ 2147483646 w 733"/>
                  <a:gd name="T29" fmla="*/ 2147483646 h 447"/>
                  <a:gd name="T30" fmla="*/ 2147483646 w 733"/>
                  <a:gd name="T31" fmla="*/ 2147483646 h 447"/>
                  <a:gd name="T32" fmla="*/ 2147483646 w 733"/>
                  <a:gd name="T33" fmla="*/ 2147483646 h 447"/>
                  <a:gd name="T34" fmla="*/ 2147483646 w 733"/>
                  <a:gd name="T35" fmla="*/ 2147483646 h 447"/>
                  <a:gd name="T36" fmla="*/ 2147483646 w 733"/>
                  <a:gd name="T37" fmla="*/ 2147483646 h 447"/>
                  <a:gd name="T38" fmla="*/ 2147483646 w 733"/>
                  <a:gd name="T39" fmla="*/ 2147483646 h 447"/>
                  <a:gd name="T40" fmla="*/ 2147483646 w 733"/>
                  <a:gd name="T41" fmla="*/ 2147483646 h 447"/>
                  <a:gd name="T42" fmla="*/ 2147483646 w 733"/>
                  <a:gd name="T43" fmla="*/ 2147483646 h 447"/>
                  <a:gd name="T44" fmla="*/ 2147483646 w 733"/>
                  <a:gd name="T45" fmla="*/ 2147483646 h 447"/>
                  <a:gd name="T46" fmla="*/ 2147483646 w 733"/>
                  <a:gd name="T47" fmla="*/ 2147483646 h 447"/>
                  <a:gd name="T48" fmla="*/ 2147483646 w 733"/>
                  <a:gd name="T49" fmla="*/ 2147483646 h 447"/>
                  <a:gd name="T50" fmla="*/ 2147483646 w 733"/>
                  <a:gd name="T51" fmla="*/ 2147483646 h 447"/>
                  <a:gd name="T52" fmla="*/ 2147483646 w 733"/>
                  <a:gd name="T53" fmla="*/ 2147483646 h 447"/>
                  <a:gd name="T54" fmla="*/ 2147483646 w 733"/>
                  <a:gd name="T55" fmla="*/ 2147483646 h 447"/>
                  <a:gd name="T56" fmla="*/ 2147483646 w 733"/>
                  <a:gd name="T57" fmla="*/ 2147483646 h 447"/>
                  <a:gd name="T58" fmla="*/ 2147483646 w 733"/>
                  <a:gd name="T59" fmla="*/ 2147483646 h 447"/>
                  <a:gd name="T60" fmla="*/ 2147483646 w 733"/>
                  <a:gd name="T61" fmla="*/ 2147483646 h 447"/>
                  <a:gd name="T62" fmla="*/ 2147483646 w 733"/>
                  <a:gd name="T63" fmla="*/ 2147483646 h 447"/>
                  <a:gd name="T64" fmla="*/ 2147483646 w 733"/>
                  <a:gd name="T65" fmla="*/ 2147483646 h 447"/>
                  <a:gd name="T66" fmla="*/ 2147483646 w 733"/>
                  <a:gd name="T67" fmla="*/ 2147483646 h 447"/>
                  <a:gd name="T68" fmla="*/ 2147483646 w 733"/>
                  <a:gd name="T69" fmla="*/ 2147483646 h 447"/>
                  <a:gd name="T70" fmla="*/ 2147483646 w 733"/>
                  <a:gd name="T71" fmla="*/ 2147483646 h 44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33"/>
                  <a:gd name="T109" fmla="*/ 0 h 447"/>
                  <a:gd name="T110" fmla="*/ 733 w 733"/>
                  <a:gd name="T111" fmla="*/ 447 h 44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33" h="447">
                    <a:moveTo>
                      <a:pt x="31" y="447"/>
                    </a:moveTo>
                    <a:cubicBezTo>
                      <a:pt x="14" y="447"/>
                      <a:pt x="0" y="433"/>
                      <a:pt x="0" y="416"/>
                    </a:cubicBezTo>
                    <a:cubicBezTo>
                      <a:pt x="0" y="416"/>
                      <a:pt x="0" y="416"/>
                      <a:pt x="0" y="416"/>
                    </a:cubicBezTo>
                    <a:cubicBezTo>
                      <a:pt x="0" y="30"/>
                      <a:pt x="0" y="30"/>
                      <a:pt x="0" y="30"/>
                    </a:cubicBezTo>
                    <a:cubicBezTo>
                      <a:pt x="0" y="13"/>
                      <a:pt x="14" y="0"/>
                      <a:pt x="31" y="0"/>
                    </a:cubicBezTo>
                    <a:cubicBezTo>
                      <a:pt x="31" y="0"/>
                      <a:pt x="31" y="0"/>
                      <a:pt x="31" y="0"/>
                    </a:cubicBezTo>
                    <a:cubicBezTo>
                      <a:pt x="702" y="0"/>
                      <a:pt x="702" y="0"/>
                      <a:pt x="702" y="0"/>
                    </a:cubicBezTo>
                    <a:cubicBezTo>
                      <a:pt x="719" y="0"/>
                      <a:pt x="733" y="13"/>
                      <a:pt x="733" y="30"/>
                    </a:cubicBezTo>
                    <a:cubicBezTo>
                      <a:pt x="733" y="30"/>
                      <a:pt x="733" y="30"/>
                      <a:pt x="733" y="30"/>
                    </a:cubicBezTo>
                    <a:cubicBezTo>
                      <a:pt x="733" y="52"/>
                      <a:pt x="733" y="52"/>
                      <a:pt x="733" y="52"/>
                    </a:cubicBezTo>
                    <a:cubicBezTo>
                      <a:pt x="733" y="57"/>
                      <a:pt x="729" y="60"/>
                      <a:pt x="725" y="60"/>
                    </a:cubicBezTo>
                    <a:cubicBezTo>
                      <a:pt x="725" y="60"/>
                      <a:pt x="725" y="60"/>
                      <a:pt x="725" y="60"/>
                    </a:cubicBezTo>
                    <a:cubicBezTo>
                      <a:pt x="720" y="60"/>
                      <a:pt x="717" y="57"/>
                      <a:pt x="717" y="52"/>
                    </a:cubicBezTo>
                    <a:cubicBezTo>
                      <a:pt x="717" y="52"/>
                      <a:pt x="717" y="52"/>
                      <a:pt x="717" y="52"/>
                    </a:cubicBezTo>
                    <a:cubicBezTo>
                      <a:pt x="717" y="30"/>
                      <a:pt x="717" y="30"/>
                      <a:pt x="717" y="30"/>
                    </a:cubicBezTo>
                    <a:cubicBezTo>
                      <a:pt x="717" y="22"/>
                      <a:pt x="710" y="16"/>
                      <a:pt x="702" y="16"/>
                    </a:cubicBezTo>
                    <a:cubicBezTo>
                      <a:pt x="702" y="16"/>
                      <a:pt x="702" y="16"/>
                      <a:pt x="702" y="16"/>
                    </a:cubicBezTo>
                    <a:cubicBezTo>
                      <a:pt x="31" y="16"/>
                      <a:pt x="31" y="16"/>
                      <a:pt x="31" y="16"/>
                    </a:cubicBezTo>
                    <a:cubicBezTo>
                      <a:pt x="22" y="16"/>
                      <a:pt x="16" y="22"/>
                      <a:pt x="16" y="30"/>
                    </a:cubicBezTo>
                    <a:cubicBezTo>
                      <a:pt x="16" y="30"/>
                      <a:pt x="16" y="30"/>
                      <a:pt x="16" y="30"/>
                    </a:cubicBezTo>
                    <a:cubicBezTo>
                      <a:pt x="16" y="416"/>
                      <a:pt x="16" y="416"/>
                      <a:pt x="16" y="416"/>
                    </a:cubicBezTo>
                    <a:cubicBezTo>
                      <a:pt x="16" y="424"/>
                      <a:pt x="22" y="431"/>
                      <a:pt x="31" y="431"/>
                    </a:cubicBezTo>
                    <a:cubicBezTo>
                      <a:pt x="31" y="431"/>
                      <a:pt x="31" y="431"/>
                      <a:pt x="31" y="431"/>
                    </a:cubicBezTo>
                    <a:cubicBezTo>
                      <a:pt x="702" y="431"/>
                      <a:pt x="702" y="431"/>
                      <a:pt x="702" y="431"/>
                    </a:cubicBezTo>
                    <a:cubicBezTo>
                      <a:pt x="710" y="431"/>
                      <a:pt x="717" y="424"/>
                      <a:pt x="717" y="416"/>
                    </a:cubicBezTo>
                    <a:cubicBezTo>
                      <a:pt x="717" y="416"/>
                      <a:pt x="717" y="416"/>
                      <a:pt x="717" y="416"/>
                    </a:cubicBezTo>
                    <a:cubicBezTo>
                      <a:pt x="717" y="82"/>
                      <a:pt x="717" y="82"/>
                      <a:pt x="717" y="82"/>
                    </a:cubicBezTo>
                    <a:cubicBezTo>
                      <a:pt x="717" y="82"/>
                      <a:pt x="717" y="82"/>
                      <a:pt x="717" y="82"/>
                    </a:cubicBezTo>
                    <a:cubicBezTo>
                      <a:pt x="717" y="77"/>
                      <a:pt x="720" y="74"/>
                      <a:pt x="725" y="74"/>
                    </a:cubicBezTo>
                    <a:cubicBezTo>
                      <a:pt x="725" y="74"/>
                      <a:pt x="725" y="74"/>
                      <a:pt x="725" y="74"/>
                    </a:cubicBezTo>
                    <a:cubicBezTo>
                      <a:pt x="729" y="74"/>
                      <a:pt x="733" y="77"/>
                      <a:pt x="733" y="82"/>
                    </a:cubicBezTo>
                    <a:cubicBezTo>
                      <a:pt x="733" y="82"/>
                      <a:pt x="733" y="82"/>
                      <a:pt x="733" y="82"/>
                    </a:cubicBezTo>
                    <a:cubicBezTo>
                      <a:pt x="733" y="416"/>
                      <a:pt x="733" y="416"/>
                      <a:pt x="733" y="416"/>
                    </a:cubicBezTo>
                    <a:cubicBezTo>
                      <a:pt x="733" y="433"/>
                      <a:pt x="719" y="447"/>
                      <a:pt x="702" y="447"/>
                    </a:cubicBezTo>
                    <a:cubicBezTo>
                      <a:pt x="702" y="447"/>
                      <a:pt x="702" y="447"/>
                      <a:pt x="702" y="447"/>
                    </a:cubicBezTo>
                    <a:cubicBezTo>
                      <a:pt x="31" y="447"/>
                      <a:pt x="31" y="447"/>
                      <a:pt x="31" y="447"/>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6000" tIns="46800" rIns="126000" anchor="ctr"/>
              <a:lstStyle>
                <a:lvl1pPr>
                  <a:spcBef>
                    <a:spcPct val="20000"/>
                  </a:spcBef>
                  <a:buClr>
                    <a:srgbClr val="00A9D4"/>
                  </a:buClr>
                  <a:buFont typeface="Arial" panose="020B0604020202020204" pitchFamily="34" charset="0"/>
                  <a:buChar char="›"/>
                  <a:defRPr sz="20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sv-FI" sz="1100" b="0" i="0" u="none" strike="noStrike" kern="0" cap="none" spc="0" normalizeH="0" baseline="0" noProof="0">
                    <a:ln>
                      <a:noFill/>
                    </a:ln>
                    <a:solidFill>
                      <a:srgbClr val="FFFFFF"/>
                    </a:solidFill>
                    <a:effectLst/>
                    <a:uLnTx/>
                    <a:uFillTx/>
                    <a:latin typeface="+mn-lt"/>
                    <a:ea typeface="MS PGothic" panose="020B0600070205080204" pitchFamily="34" charset="-128"/>
                  </a:rPr>
                  <a:t>VNF</a:t>
                </a:r>
              </a:p>
            </p:txBody>
          </p:sp>
          <p:sp>
            <p:nvSpPr>
              <p:cNvPr id="15440" name="Freeform 18"/>
              <p:cNvSpPr>
                <a:spLocks noChangeAspect="1"/>
              </p:cNvSpPr>
              <p:nvPr/>
            </p:nvSpPr>
            <p:spPr bwMode="auto">
              <a:xfrm>
                <a:off x="7587674" y="5335547"/>
                <a:ext cx="769511" cy="470203"/>
              </a:xfrm>
              <a:custGeom>
                <a:avLst/>
                <a:gdLst>
                  <a:gd name="T0" fmla="*/ 2147483646 w 733"/>
                  <a:gd name="T1" fmla="*/ 2147483646 h 447"/>
                  <a:gd name="T2" fmla="*/ 0 w 733"/>
                  <a:gd name="T3" fmla="*/ 2147483646 h 447"/>
                  <a:gd name="T4" fmla="*/ 0 w 733"/>
                  <a:gd name="T5" fmla="*/ 2147483646 h 447"/>
                  <a:gd name="T6" fmla="*/ 0 w 733"/>
                  <a:gd name="T7" fmla="*/ 2147483646 h 447"/>
                  <a:gd name="T8" fmla="*/ 2147483646 w 733"/>
                  <a:gd name="T9" fmla="*/ 0 h 447"/>
                  <a:gd name="T10" fmla="*/ 2147483646 w 733"/>
                  <a:gd name="T11" fmla="*/ 0 h 447"/>
                  <a:gd name="T12" fmla="*/ 2147483646 w 733"/>
                  <a:gd name="T13" fmla="*/ 0 h 447"/>
                  <a:gd name="T14" fmla="*/ 2147483646 w 733"/>
                  <a:gd name="T15" fmla="*/ 2147483646 h 447"/>
                  <a:gd name="T16" fmla="*/ 2147483646 w 733"/>
                  <a:gd name="T17" fmla="*/ 2147483646 h 447"/>
                  <a:gd name="T18" fmla="*/ 2147483646 w 733"/>
                  <a:gd name="T19" fmla="*/ 2147483646 h 447"/>
                  <a:gd name="T20" fmla="*/ 2147483646 w 733"/>
                  <a:gd name="T21" fmla="*/ 2147483646 h 447"/>
                  <a:gd name="T22" fmla="*/ 2147483646 w 733"/>
                  <a:gd name="T23" fmla="*/ 2147483646 h 447"/>
                  <a:gd name="T24" fmla="*/ 2147483646 w 733"/>
                  <a:gd name="T25" fmla="*/ 2147483646 h 447"/>
                  <a:gd name="T26" fmla="*/ 2147483646 w 733"/>
                  <a:gd name="T27" fmla="*/ 2147483646 h 447"/>
                  <a:gd name="T28" fmla="*/ 2147483646 w 733"/>
                  <a:gd name="T29" fmla="*/ 2147483646 h 447"/>
                  <a:gd name="T30" fmla="*/ 2147483646 w 733"/>
                  <a:gd name="T31" fmla="*/ 2147483646 h 447"/>
                  <a:gd name="T32" fmla="*/ 2147483646 w 733"/>
                  <a:gd name="T33" fmla="*/ 2147483646 h 447"/>
                  <a:gd name="T34" fmla="*/ 2147483646 w 733"/>
                  <a:gd name="T35" fmla="*/ 2147483646 h 447"/>
                  <a:gd name="T36" fmla="*/ 2147483646 w 733"/>
                  <a:gd name="T37" fmla="*/ 2147483646 h 447"/>
                  <a:gd name="T38" fmla="*/ 2147483646 w 733"/>
                  <a:gd name="T39" fmla="*/ 2147483646 h 447"/>
                  <a:gd name="T40" fmla="*/ 2147483646 w 733"/>
                  <a:gd name="T41" fmla="*/ 2147483646 h 447"/>
                  <a:gd name="T42" fmla="*/ 2147483646 w 733"/>
                  <a:gd name="T43" fmla="*/ 2147483646 h 447"/>
                  <a:gd name="T44" fmla="*/ 2147483646 w 733"/>
                  <a:gd name="T45" fmla="*/ 2147483646 h 447"/>
                  <a:gd name="T46" fmla="*/ 2147483646 w 733"/>
                  <a:gd name="T47" fmla="*/ 2147483646 h 447"/>
                  <a:gd name="T48" fmla="*/ 2147483646 w 733"/>
                  <a:gd name="T49" fmla="*/ 2147483646 h 447"/>
                  <a:gd name="T50" fmla="*/ 2147483646 w 733"/>
                  <a:gd name="T51" fmla="*/ 2147483646 h 447"/>
                  <a:gd name="T52" fmla="*/ 2147483646 w 733"/>
                  <a:gd name="T53" fmla="*/ 2147483646 h 447"/>
                  <a:gd name="T54" fmla="*/ 2147483646 w 733"/>
                  <a:gd name="T55" fmla="*/ 2147483646 h 447"/>
                  <a:gd name="T56" fmla="*/ 2147483646 w 733"/>
                  <a:gd name="T57" fmla="*/ 2147483646 h 447"/>
                  <a:gd name="T58" fmla="*/ 2147483646 w 733"/>
                  <a:gd name="T59" fmla="*/ 2147483646 h 447"/>
                  <a:gd name="T60" fmla="*/ 2147483646 w 733"/>
                  <a:gd name="T61" fmla="*/ 2147483646 h 447"/>
                  <a:gd name="T62" fmla="*/ 2147483646 w 733"/>
                  <a:gd name="T63" fmla="*/ 2147483646 h 447"/>
                  <a:gd name="T64" fmla="*/ 2147483646 w 733"/>
                  <a:gd name="T65" fmla="*/ 2147483646 h 447"/>
                  <a:gd name="T66" fmla="*/ 2147483646 w 733"/>
                  <a:gd name="T67" fmla="*/ 2147483646 h 447"/>
                  <a:gd name="T68" fmla="*/ 2147483646 w 733"/>
                  <a:gd name="T69" fmla="*/ 2147483646 h 447"/>
                  <a:gd name="T70" fmla="*/ 2147483646 w 733"/>
                  <a:gd name="T71" fmla="*/ 2147483646 h 44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33"/>
                  <a:gd name="T109" fmla="*/ 0 h 447"/>
                  <a:gd name="T110" fmla="*/ 733 w 733"/>
                  <a:gd name="T111" fmla="*/ 447 h 44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33" h="447">
                    <a:moveTo>
                      <a:pt x="31" y="447"/>
                    </a:moveTo>
                    <a:cubicBezTo>
                      <a:pt x="14" y="447"/>
                      <a:pt x="0" y="433"/>
                      <a:pt x="0" y="416"/>
                    </a:cubicBezTo>
                    <a:cubicBezTo>
                      <a:pt x="0" y="416"/>
                      <a:pt x="0" y="416"/>
                      <a:pt x="0" y="416"/>
                    </a:cubicBezTo>
                    <a:cubicBezTo>
                      <a:pt x="0" y="30"/>
                      <a:pt x="0" y="30"/>
                      <a:pt x="0" y="30"/>
                    </a:cubicBezTo>
                    <a:cubicBezTo>
                      <a:pt x="0" y="13"/>
                      <a:pt x="14" y="0"/>
                      <a:pt x="31" y="0"/>
                    </a:cubicBezTo>
                    <a:cubicBezTo>
                      <a:pt x="31" y="0"/>
                      <a:pt x="31" y="0"/>
                      <a:pt x="31" y="0"/>
                    </a:cubicBezTo>
                    <a:cubicBezTo>
                      <a:pt x="702" y="0"/>
                      <a:pt x="702" y="0"/>
                      <a:pt x="702" y="0"/>
                    </a:cubicBezTo>
                    <a:cubicBezTo>
                      <a:pt x="719" y="0"/>
                      <a:pt x="733" y="13"/>
                      <a:pt x="733" y="30"/>
                    </a:cubicBezTo>
                    <a:cubicBezTo>
                      <a:pt x="733" y="30"/>
                      <a:pt x="733" y="30"/>
                      <a:pt x="733" y="30"/>
                    </a:cubicBezTo>
                    <a:cubicBezTo>
                      <a:pt x="733" y="52"/>
                      <a:pt x="733" y="52"/>
                      <a:pt x="733" y="52"/>
                    </a:cubicBezTo>
                    <a:cubicBezTo>
                      <a:pt x="733" y="57"/>
                      <a:pt x="729" y="60"/>
                      <a:pt x="725" y="60"/>
                    </a:cubicBezTo>
                    <a:cubicBezTo>
                      <a:pt x="725" y="60"/>
                      <a:pt x="725" y="60"/>
                      <a:pt x="725" y="60"/>
                    </a:cubicBezTo>
                    <a:cubicBezTo>
                      <a:pt x="720" y="60"/>
                      <a:pt x="717" y="57"/>
                      <a:pt x="717" y="52"/>
                    </a:cubicBezTo>
                    <a:cubicBezTo>
                      <a:pt x="717" y="52"/>
                      <a:pt x="717" y="52"/>
                      <a:pt x="717" y="52"/>
                    </a:cubicBezTo>
                    <a:cubicBezTo>
                      <a:pt x="717" y="30"/>
                      <a:pt x="717" y="30"/>
                      <a:pt x="717" y="30"/>
                    </a:cubicBezTo>
                    <a:cubicBezTo>
                      <a:pt x="717" y="22"/>
                      <a:pt x="710" y="16"/>
                      <a:pt x="702" y="16"/>
                    </a:cubicBezTo>
                    <a:cubicBezTo>
                      <a:pt x="702" y="16"/>
                      <a:pt x="702" y="16"/>
                      <a:pt x="702" y="16"/>
                    </a:cubicBezTo>
                    <a:cubicBezTo>
                      <a:pt x="31" y="16"/>
                      <a:pt x="31" y="16"/>
                      <a:pt x="31" y="16"/>
                    </a:cubicBezTo>
                    <a:cubicBezTo>
                      <a:pt x="22" y="16"/>
                      <a:pt x="16" y="22"/>
                      <a:pt x="16" y="30"/>
                    </a:cubicBezTo>
                    <a:cubicBezTo>
                      <a:pt x="16" y="30"/>
                      <a:pt x="16" y="30"/>
                      <a:pt x="16" y="30"/>
                    </a:cubicBezTo>
                    <a:cubicBezTo>
                      <a:pt x="16" y="416"/>
                      <a:pt x="16" y="416"/>
                      <a:pt x="16" y="416"/>
                    </a:cubicBezTo>
                    <a:cubicBezTo>
                      <a:pt x="16" y="424"/>
                      <a:pt x="22" y="431"/>
                      <a:pt x="31" y="431"/>
                    </a:cubicBezTo>
                    <a:cubicBezTo>
                      <a:pt x="31" y="431"/>
                      <a:pt x="31" y="431"/>
                      <a:pt x="31" y="431"/>
                    </a:cubicBezTo>
                    <a:cubicBezTo>
                      <a:pt x="702" y="431"/>
                      <a:pt x="702" y="431"/>
                      <a:pt x="702" y="431"/>
                    </a:cubicBezTo>
                    <a:cubicBezTo>
                      <a:pt x="710" y="431"/>
                      <a:pt x="717" y="424"/>
                      <a:pt x="717" y="416"/>
                    </a:cubicBezTo>
                    <a:cubicBezTo>
                      <a:pt x="717" y="416"/>
                      <a:pt x="717" y="416"/>
                      <a:pt x="717" y="416"/>
                    </a:cubicBezTo>
                    <a:cubicBezTo>
                      <a:pt x="717" y="82"/>
                      <a:pt x="717" y="82"/>
                      <a:pt x="717" y="82"/>
                    </a:cubicBezTo>
                    <a:cubicBezTo>
                      <a:pt x="717" y="82"/>
                      <a:pt x="717" y="82"/>
                      <a:pt x="717" y="82"/>
                    </a:cubicBezTo>
                    <a:cubicBezTo>
                      <a:pt x="717" y="77"/>
                      <a:pt x="720" y="74"/>
                      <a:pt x="725" y="74"/>
                    </a:cubicBezTo>
                    <a:cubicBezTo>
                      <a:pt x="725" y="74"/>
                      <a:pt x="725" y="74"/>
                      <a:pt x="725" y="74"/>
                    </a:cubicBezTo>
                    <a:cubicBezTo>
                      <a:pt x="729" y="74"/>
                      <a:pt x="733" y="77"/>
                      <a:pt x="733" y="82"/>
                    </a:cubicBezTo>
                    <a:cubicBezTo>
                      <a:pt x="733" y="82"/>
                      <a:pt x="733" y="82"/>
                      <a:pt x="733" y="82"/>
                    </a:cubicBezTo>
                    <a:cubicBezTo>
                      <a:pt x="733" y="416"/>
                      <a:pt x="733" y="416"/>
                      <a:pt x="733" y="416"/>
                    </a:cubicBezTo>
                    <a:cubicBezTo>
                      <a:pt x="733" y="433"/>
                      <a:pt x="719" y="447"/>
                      <a:pt x="702" y="447"/>
                    </a:cubicBezTo>
                    <a:cubicBezTo>
                      <a:pt x="702" y="447"/>
                      <a:pt x="702" y="447"/>
                      <a:pt x="702" y="447"/>
                    </a:cubicBezTo>
                    <a:cubicBezTo>
                      <a:pt x="31" y="447"/>
                      <a:pt x="31" y="447"/>
                      <a:pt x="31" y="447"/>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6000" tIns="46800" rIns="126000" anchor="ctr"/>
              <a:lstStyle>
                <a:lvl1pPr>
                  <a:spcBef>
                    <a:spcPct val="20000"/>
                  </a:spcBef>
                  <a:buClr>
                    <a:srgbClr val="00A9D4"/>
                  </a:buClr>
                  <a:buFont typeface="Arial" panose="020B0604020202020204" pitchFamily="34" charset="0"/>
                  <a:buChar char="›"/>
                  <a:defRPr sz="20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sv-FI" sz="1100" b="0" i="0" u="none" strike="noStrike" kern="0" cap="none" spc="0" normalizeH="0" baseline="0" noProof="0">
                    <a:ln>
                      <a:noFill/>
                    </a:ln>
                    <a:solidFill>
                      <a:srgbClr val="FFFFFF"/>
                    </a:solidFill>
                    <a:effectLst/>
                    <a:uLnTx/>
                    <a:uFillTx/>
                    <a:latin typeface="+mn-lt"/>
                    <a:ea typeface="MS PGothic" panose="020B0600070205080204" pitchFamily="34" charset="-128"/>
                  </a:rPr>
                  <a:t>VNF</a:t>
                </a:r>
              </a:p>
            </p:txBody>
          </p:sp>
        </p:grpSp>
        <p:sp>
          <p:nvSpPr>
            <p:cNvPr id="15435" name="Freeform 6"/>
            <p:cNvSpPr>
              <a:spLocks noChangeAspect="1"/>
            </p:cNvSpPr>
            <p:nvPr/>
          </p:nvSpPr>
          <p:spPr bwMode="auto">
            <a:xfrm>
              <a:off x="2524449" y="3827893"/>
              <a:ext cx="1810186" cy="1511778"/>
            </a:xfrm>
            <a:custGeom>
              <a:avLst/>
              <a:gdLst>
                <a:gd name="T0" fmla="*/ 2147483646 w 545"/>
                <a:gd name="T1" fmla="*/ 2147483646 h 455"/>
                <a:gd name="T2" fmla="*/ 0 w 545"/>
                <a:gd name="T3" fmla="*/ 2147483646 h 455"/>
                <a:gd name="T4" fmla="*/ 0 w 545"/>
                <a:gd name="T5" fmla="*/ 2147483646 h 455"/>
                <a:gd name="T6" fmla="*/ 0 w 545"/>
                <a:gd name="T7" fmla="*/ 2147483646 h 455"/>
                <a:gd name="T8" fmla="*/ 2147483646 w 545"/>
                <a:gd name="T9" fmla="*/ 0 h 455"/>
                <a:gd name="T10" fmla="*/ 2147483646 w 545"/>
                <a:gd name="T11" fmla="*/ 0 h 455"/>
                <a:gd name="T12" fmla="*/ 2147483646 w 545"/>
                <a:gd name="T13" fmla="*/ 0 h 455"/>
                <a:gd name="T14" fmla="*/ 2147483646 w 545"/>
                <a:gd name="T15" fmla="*/ 2147483646 h 455"/>
                <a:gd name="T16" fmla="*/ 2147483646 w 545"/>
                <a:gd name="T17" fmla="*/ 2147483646 h 455"/>
                <a:gd name="T18" fmla="*/ 2147483646 w 545"/>
                <a:gd name="T19" fmla="*/ 2147483646 h 455"/>
                <a:gd name="T20" fmla="*/ 2147483646 w 545"/>
                <a:gd name="T21" fmla="*/ 2147483646 h 455"/>
                <a:gd name="T22" fmla="*/ 2147483646 w 545"/>
                <a:gd name="T23" fmla="*/ 2147483646 h 455"/>
                <a:gd name="T24" fmla="*/ 2147483646 w 545"/>
                <a:gd name="T25" fmla="*/ 2147483646 h 455"/>
                <a:gd name="T26" fmla="*/ 2147483646 w 545"/>
                <a:gd name="T27" fmla="*/ 2147483646 h 455"/>
                <a:gd name="T28" fmla="*/ 2147483646 w 545"/>
                <a:gd name="T29" fmla="*/ 2147483646 h 455"/>
                <a:gd name="T30" fmla="*/ 2147483646 w 545"/>
                <a:gd name="T31" fmla="*/ 2147483646 h 455"/>
                <a:gd name="T32" fmla="*/ 2147483646 w 545"/>
                <a:gd name="T33" fmla="*/ 2147483646 h 455"/>
                <a:gd name="T34" fmla="*/ 2147483646 w 545"/>
                <a:gd name="T35" fmla="*/ 2147483646 h 455"/>
                <a:gd name="T36" fmla="*/ 2147483646 w 545"/>
                <a:gd name="T37" fmla="*/ 2147483646 h 455"/>
                <a:gd name="T38" fmla="*/ 2147483646 w 545"/>
                <a:gd name="T39" fmla="*/ 2147483646 h 455"/>
                <a:gd name="T40" fmla="*/ 2147483646 w 545"/>
                <a:gd name="T41" fmla="*/ 2147483646 h 455"/>
                <a:gd name="T42" fmla="*/ 2147483646 w 545"/>
                <a:gd name="T43" fmla="*/ 2147483646 h 455"/>
                <a:gd name="T44" fmla="*/ 2147483646 w 545"/>
                <a:gd name="T45" fmla="*/ 2147483646 h 455"/>
                <a:gd name="T46" fmla="*/ 2147483646 w 545"/>
                <a:gd name="T47" fmla="*/ 2147483646 h 455"/>
                <a:gd name="T48" fmla="*/ 2147483646 w 545"/>
                <a:gd name="T49" fmla="*/ 2147483646 h 455"/>
                <a:gd name="T50" fmla="*/ 2147483646 w 545"/>
                <a:gd name="T51" fmla="*/ 2147483646 h 455"/>
                <a:gd name="T52" fmla="*/ 2147483646 w 545"/>
                <a:gd name="T53" fmla="*/ 2147483646 h 455"/>
                <a:gd name="T54" fmla="*/ 2147483646 w 545"/>
                <a:gd name="T55" fmla="*/ 2147483646 h 455"/>
                <a:gd name="T56" fmla="*/ 2147483646 w 545"/>
                <a:gd name="T57" fmla="*/ 2147483646 h 455"/>
                <a:gd name="T58" fmla="*/ 2147483646 w 545"/>
                <a:gd name="T59" fmla="*/ 2147483646 h 455"/>
                <a:gd name="T60" fmla="*/ 2147483646 w 545"/>
                <a:gd name="T61" fmla="*/ 2147483646 h 455"/>
                <a:gd name="T62" fmla="*/ 2147483646 w 545"/>
                <a:gd name="T63" fmla="*/ 2147483646 h 455"/>
                <a:gd name="T64" fmla="*/ 2147483646 w 545"/>
                <a:gd name="T65" fmla="*/ 2147483646 h 455"/>
                <a:gd name="T66" fmla="*/ 2147483646 w 545"/>
                <a:gd name="T67" fmla="*/ 2147483646 h 455"/>
                <a:gd name="T68" fmla="*/ 2147483646 w 545"/>
                <a:gd name="T69" fmla="*/ 2147483646 h 45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45"/>
                <a:gd name="T106" fmla="*/ 0 h 455"/>
                <a:gd name="T107" fmla="*/ 545 w 545"/>
                <a:gd name="T108" fmla="*/ 455 h 45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45" h="455">
                  <a:moveTo>
                    <a:pt x="31" y="455"/>
                  </a:moveTo>
                  <a:cubicBezTo>
                    <a:pt x="14" y="455"/>
                    <a:pt x="0" y="441"/>
                    <a:pt x="0" y="424"/>
                  </a:cubicBezTo>
                  <a:cubicBezTo>
                    <a:pt x="0" y="424"/>
                    <a:pt x="0" y="424"/>
                    <a:pt x="0" y="424"/>
                  </a:cubicBezTo>
                  <a:cubicBezTo>
                    <a:pt x="0" y="30"/>
                    <a:pt x="0" y="30"/>
                    <a:pt x="0" y="30"/>
                  </a:cubicBezTo>
                  <a:cubicBezTo>
                    <a:pt x="0" y="13"/>
                    <a:pt x="14" y="0"/>
                    <a:pt x="31" y="0"/>
                  </a:cubicBezTo>
                  <a:cubicBezTo>
                    <a:pt x="31" y="0"/>
                    <a:pt x="31" y="0"/>
                    <a:pt x="31" y="0"/>
                  </a:cubicBezTo>
                  <a:cubicBezTo>
                    <a:pt x="515" y="0"/>
                    <a:pt x="515" y="0"/>
                    <a:pt x="515" y="0"/>
                  </a:cubicBezTo>
                  <a:cubicBezTo>
                    <a:pt x="532" y="0"/>
                    <a:pt x="545" y="13"/>
                    <a:pt x="545" y="30"/>
                  </a:cubicBezTo>
                  <a:cubicBezTo>
                    <a:pt x="545" y="30"/>
                    <a:pt x="545" y="30"/>
                    <a:pt x="545" y="30"/>
                  </a:cubicBezTo>
                  <a:cubicBezTo>
                    <a:pt x="545" y="52"/>
                    <a:pt x="545" y="52"/>
                    <a:pt x="545" y="52"/>
                  </a:cubicBezTo>
                  <a:cubicBezTo>
                    <a:pt x="545" y="57"/>
                    <a:pt x="542" y="60"/>
                    <a:pt x="537" y="60"/>
                  </a:cubicBezTo>
                  <a:cubicBezTo>
                    <a:pt x="537" y="60"/>
                    <a:pt x="537" y="60"/>
                    <a:pt x="537" y="60"/>
                  </a:cubicBezTo>
                  <a:cubicBezTo>
                    <a:pt x="533" y="60"/>
                    <a:pt x="529" y="57"/>
                    <a:pt x="529" y="52"/>
                  </a:cubicBezTo>
                  <a:cubicBezTo>
                    <a:pt x="529" y="52"/>
                    <a:pt x="529" y="52"/>
                    <a:pt x="529" y="52"/>
                  </a:cubicBezTo>
                  <a:cubicBezTo>
                    <a:pt x="529" y="30"/>
                    <a:pt x="529" y="30"/>
                    <a:pt x="529" y="30"/>
                  </a:cubicBezTo>
                  <a:cubicBezTo>
                    <a:pt x="529" y="22"/>
                    <a:pt x="523" y="16"/>
                    <a:pt x="515" y="16"/>
                  </a:cubicBezTo>
                  <a:cubicBezTo>
                    <a:pt x="515" y="16"/>
                    <a:pt x="515" y="16"/>
                    <a:pt x="515" y="16"/>
                  </a:cubicBezTo>
                  <a:cubicBezTo>
                    <a:pt x="31" y="16"/>
                    <a:pt x="31" y="16"/>
                    <a:pt x="31" y="16"/>
                  </a:cubicBezTo>
                  <a:cubicBezTo>
                    <a:pt x="23" y="16"/>
                    <a:pt x="16" y="22"/>
                    <a:pt x="16" y="30"/>
                  </a:cubicBezTo>
                  <a:cubicBezTo>
                    <a:pt x="16" y="30"/>
                    <a:pt x="16" y="30"/>
                    <a:pt x="16" y="30"/>
                  </a:cubicBezTo>
                  <a:cubicBezTo>
                    <a:pt x="16" y="424"/>
                    <a:pt x="16" y="424"/>
                    <a:pt x="16" y="424"/>
                  </a:cubicBezTo>
                  <a:cubicBezTo>
                    <a:pt x="16" y="432"/>
                    <a:pt x="23" y="439"/>
                    <a:pt x="31" y="439"/>
                  </a:cubicBezTo>
                  <a:cubicBezTo>
                    <a:pt x="31" y="439"/>
                    <a:pt x="31" y="439"/>
                    <a:pt x="31" y="439"/>
                  </a:cubicBezTo>
                  <a:cubicBezTo>
                    <a:pt x="515" y="439"/>
                    <a:pt x="515" y="439"/>
                    <a:pt x="515" y="439"/>
                  </a:cubicBezTo>
                  <a:cubicBezTo>
                    <a:pt x="523" y="439"/>
                    <a:pt x="529" y="432"/>
                    <a:pt x="529" y="424"/>
                  </a:cubicBezTo>
                  <a:cubicBezTo>
                    <a:pt x="529" y="424"/>
                    <a:pt x="529" y="424"/>
                    <a:pt x="529" y="424"/>
                  </a:cubicBezTo>
                  <a:cubicBezTo>
                    <a:pt x="529" y="82"/>
                    <a:pt x="529" y="82"/>
                    <a:pt x="529" y="82"/>
                  </a:cubicBezTo>
                  <a:cubicBezTo>
                    <a:pt x="529" y="77"/>
                    <a:pt x="533" y="74"/>
                    <a:pt x="537" y="74"/>
                  </a:cubicBezTo>
                  <a:cubicBezTo>
                    <a:pt x="537" y="74"/>
                    <a:pt x="537" y="74"/>
                    <a:pt x="537" y="74"/>
                  </a:cubicBezTo>
                  <a:cubicBezTo>
                    <a:pt x="542" y="74"/>
                    <a:pt x="545" y="77"/>
                    <a:pt x="545" y="82"/>
                  </a:cubicBezTo>
                  <a:cubicBezTo>
                    <a:pt x="545" y="82"/>
                    <a:pt x="545" y="82"/>
                    <a:pt x="545" y="82"/>
                  </a:cubicBezTo>
                  <a:cubicBezTo>
                    <a:pt x="545" y="424"/>
                    <a:pt x="545" y="424"/>
                    <a:pt x="545" y="424"/>
                  </a:cubicBezTo>
                  <a:cubicBezTo>
                    <a:pt x="545" y="441"/>
                    <a:pt x="532" y="455"/>
                    <a:pt x="515" y="455"/>
                  </a:cubicBezTo>
                  <a:cubicBezTo>
                    <a:pt x="515" y="455"/>
                    <a:pt x="515" y="455"/>
                    <a:pt x="515" y="455"/>
                  </a:cubicBezTo>
                  <a:cubicBezTo>
                    <a:pt x="31" y="455"/>
                    <a:pt x="31" y="455"/>
                    <a:pt x="31" y="4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6000" tIns="82800" rIns="126000"/>
            <a:lstStyle>
              <a:lvl1pPr>
                <a:defRPr sz="2000">
                  <a:solidFill>
                    <a:schemeClr val="tx1"/>
                  </a:solidFill>
                  <a:latin typeface="Arial" panose="020B0604020202020204" pitchFamily="34" charset="0"/>
                  <a:cs typeface="Arial" panose="020B0604020202020204" pitchFamily="34" charset="0"/>
                </a:defRPr>
              </a:lvl1pPr>
              <a:lvl2pPr marL="742950" indent="-285750">
                <a:defRPr sz="2000">
                  <a:solidFill>
                    <a:schemeClr val="tx1"/>
                  </a:solidFill>
                  <a:latin typeface="Arial" panose="020B0604020202020204" pitchFamily="34" charset="0"/>
                  <a:cs typeface="Arial" panose="020B0604020202020204" pitchFamily="34" charset="0"/>
                </a:defRPr>
              </a:lvl2pPr>
              <a:lvl3pPr marL="1143000" indent="-228600">
                <a:defRPr sz="2000">
                  <a:solidFill>
                    <a:schemeClr val="tx1"/>
                  </a:solidFill>
                  <a:latin typeface="Arial" panose="020B0604020202020204" pitchFamily="34" charset="0"/>
                  <a:cs typeface="Arial" panose="020B0604020202020204" pitchFamily="34" charset="0"/>
                </a:defRPr>
              </a:lvl3pPr>
              <a:lvl4pPr marL="1600200" indent="-228600">
                <a:defRPr sz="2000">
                  <a:solidFill>
                    <a:schemeClr val="tx1"/>
                  </a:solidFill>
                  <a:latin typeface="Arial" panose="020B0604020202020204" pitchFamily="34" charset="0"/>
                  <a:cs typeface="Arial" panose="020B0604020202020204" pitchFamily="34" charset="0"/>
                </a:defRPr>
              </a:lvl4pPr>
              <a:lvl5pPr marL="2057400" indent="-22860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1400" b="0" i="0" u="none" strike="noStrike" kern="0" cap="none" spc="0" normalizeH="0" baseline="0" noProof="0">
                  <a:ln>
                    <a:noFill/>
                  </a:ln>
                  <a:solidFill>
                    <a:srgbClr val="FFFFFF"/>
                  </a:solidFill>
                  <a:effectLst/>
                  <a:uLnTx/>
                  <a:uFillTx/>
                  <a:latin typeface="+mn-lt"/>
                  <a:ea typeface="MS PGothic" panose="020B0600070205080204" pitchFamily="34" charset="-128"/>
                  <a:cs typeface="Arial" panose="020B0604020202020204" pitchFamily="34" charset="0"/>
                </a:rPr>
                <a:t>Virtualization</a:t>
              </a:r>
            </a:p>
          </p:txBody>
        </p:sp>
      </p:grpSp>
      <p:grpSp>
        <p:nvGrpSpPr>
          <p:cNvPr id="15390" name="Group 26685"/>
          <p:cNvGrpSpPr>
            <a:grpSpLocks/>
          </p:cNvGrpSpPr>
          <p:nvPr/>
        </p:nvGrpSpPr>
        <p:grpSpPr bwMode="auto">
          <a:xfrm>
            <a:off x="6292850" y="3802063"/>
            <a:ext cx="1809750" cy="1512887"/>
            <a:chOff x="4389944" y="3827893"/>
            <a:chExt cx="1810186" cy="1511778"/>
          </a:xfrm>
        </p:grpSpPr>
        <p:sp>
          <p:nvSpPr>
            <p:cNvPr id="15428" name="Freeform 6"/>
            <p:cNvSpPr>
              <a:spLocks noChangeAspect="1"/>
            </p:cNvSpPr>
            <p:nvPr/>
          </p:nvSpPr>
          <p:spPr bwMode="auto">
            <a:xfrm>
              <a:off x="4389944" y="3827893"/>
              <a:ext cx="1810186" cy="1511778"/>
            </a:xfrm>
            <a:custGeom>
              <a:avLst/>
              <a:gdLst>
                <a:gd name="T0" fmla="*/ 2147483646 w 545"/>
                <a:gd name="T1" fmla="*/ 2147483646 h 455"/>
                <a:gd name="T2" fmla="*/ 0 w 545"/>
                <a:gd name="T3" fmla="*/ 2147483646 h 455"/>
                <a:gd name="T4" fmla="*/ 0 w 545"/>
                <a:gd name="T5" fmla="*/ 2147483646 h 455"/>
                <a:gd name="T6" fmla="*/ 0 w 545"/>
                <a:gd name="T7" fmla="*/ 2147483646 h 455"/>
                <a:gd name="T8" fmla="*/ 2147483646 w 545"/>
                <a:gd name="T9" fmla="*/ 0 h 455"/>
                <a:gd name="T10" fmla="*/ 2147483646 w 545"/>
                <a:gd name="T11" fmla="*/ 0 h 455"/>
                <a:gd name="T12" fmla="*/ 2147483646 w 545"/>
                <a:gd name="T13" fmla="*/ 0 h 455"/>
                <a:gd name="T14" fmla="*/ 2147483646 w 545"/>
                <a:gd name="T15" fmla="*/ 2147483646 h 455"/>
                <a:gd name="T16" fmla="*/ 2147483646 w 545"/>
                <a:gd name="T17" fmla="*/ 2147483646 h 455"/>
                <a:gd name="T18" fmla="*/ 2147483646 w 545"/>
                <a:gd name="T19" fmla="*/ 2147483646 h 455"/>
                <a:gd name="T20" fmla="*/ 2147483646 w 545"/>
                <a:gd name="T21" fmla="*/ 2147483646 h 455"/>
                <a:gd name="T22" fmla="*/ 2147483646 w 545"/>
                <a:gd name="T23" fmla="*/ 2147483646 h 455"/>
                <a:gd name="T24" fmla="*/ 2147483646 w 545"/>
                <a:gd name="T25" fmla="*/ 2147483646 h 455"/>
                <a:gd name="T26" fmla="*/ 2147483646 w 545"/>
                <a:gd name="T27" fmla="*/ 2147483646 h 455"/>
                <a:gd name="T28" fmla="*/ 2147483646 w 545"/>
                <a:gd name="T29" fmla="*/ 2147483646 h 455"/>
                <a:gd name="T30" fmla="*/ 2147483646 w 545"/>
                <a:gd name="T31" fmla="*/ 2147483646 h 455"/>
                <a:gd name="T32" fmla="*/ 2147483646 w 545"/>
                <a:gd name="T33" fmla="*/ 2147483646 h 455"/>
                <a:gd name="T34" fmla="*/ 2147483646 w 545"/>
                <a:gd name="T35" fmla="*/ 2147483646 h 455"/>
                <a:gd name="T36" fmla="*/ 2147483646 w 545"/>
                <a:gd name="T37" fmla="*/ 2147483646 h 455"/>
                <a:gd name="T38" fmla="*/ 2147483646 w 545"/>
                <a:gd name="T39" fmla="*/ 2147483646 h 455"/>
                <a:gd name="T40" fmla="*/ 2147483646 w 545"/>
                <a:gd name="T41" fmla="*/ 2147483646 h 455"/>
                <a:gd name="T42" fmla="*/ 2147483646 w 545"/>
                <a:gd name="T43" fmla="*/ 2147483646 h 455"/>
                <a:gd name="T44" fmla="*/ 2147483646 w 545"/>
                <a:gd name="T45" fmla="*/ 2147483646 h 455"/>
                <a:gd name="T46" fmla="*/ 2147483646 w 545"/>
                <a:gd name="T47" fmla="*/ 2147483646 h 455"/>
                <a:gd name="T48" fmla="*/ 2147483646 w 545"/>
                <a:gd name="T49" fmla="*/ 2147483646 h 455"/>
                <a:gd name="T50" fmla="*/ 2147483646 w 545"/>
                <a:gd name="T51" fmla="*/ 2147483646 h 455"/>
                <a:gd name="T52" fmla="*/ 2147483646 w 545"/>
                <a:gd name="T53" fmla="*/ 2147483646 h 455"/>
                <a:gd name="T54" fmla="*/ 2147483646 w 545"/>
                <a:gd name="T55" fmla="*/ 2147483646 h 455"/>
                <a:gd name="T56" fmla="*/ 2147483646 w 545"/>
                <a:gd name="T57" fmla="*/ 2147483646 h 455"/>
                <a:gd name="T58" fmla="*/ 2147483646 w 545"/>
                <a:gd name="T59" fmla="*/ 2147483646 h 455"/>
                <a:gd name="T60" fmla="*/ 2147483646 w 545"/>
                <a:gd name="T61" fmla="*/ 2147483646 h 455"/>
                <a:gd name="T62" fmla="*/ 2147483646 w 545"/>
                <a:gd name="T63" fmla="*/ 2147483646 h 455"/>
                <a:gd name="T64" fmla="*/ 2147483646 w 545"/>
                <a:gd name="T65" fmla="*/ 2147483646 h 455"/>
                <a:gd name="T66" fmla="*/ 2147483646 w 545"/>
                <a:gd name="T67" fmla="*/ 2147483646 h 455"/>
                <a:gd name="T68" fmla="*/ 2147483646 w 545"/>
                <a:gd name="T69" fmla="*/ 2147483646 h 45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45"/>
                <a:gd name="T106" fmla="*/ 0 h 455"/>
                <a:gd name="T107" fmla="*/ 545 w 545"/>
                <a:gd name="T108" fmla="*/ 455 h 45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45" h="455">
                  <a:moveTo>
                    <a:pt x="31" y="455"/>
                  </a:moveTo>
                  <a:cubicBezTo>
                    <a:pt x="14" y="455"/>
                    <a:pt x="0" y="441"/>
                    <a:pt x="0" y="424"/>
                  </a:cubicBezTo>
                  <a:cubicBezTo>
                    <a:pt x="0" y="424"/>
                    <a:pt x="0" y="424"/>
                    <a:pt x="0" y="424"/>
                  </a:cubicBezTo>
                  <a:cubicBezTo>
                    <a:pt x="0" y="30"/>
                    <a:pt x="0" y="30"/>
                    <a:pt x="0" y="30"/>
                  </a:cubicBezTo>
                  <a:cubicBezTo>
                    <a:pt x="0" y="13"/>
                    <a:pt x="14" y="0"/>
                    <a:pt x="31" y="0"/>
                  </a:cubicBezTo>
                  <a:cubicBezTo>
                    <a:pt x="31" y="0"/>
                    <a:pt x="31" y="0"/>
                    <a:pt x="31" y="0"/>
                  </a:cubicBezTo>
                  <a:cubicBezTo>
                    <a:pt x="515" y="0"/>
                    <a:pt x="515" y="0"/>
                    <a:pt x="515" y="0"/>
                  </a:cubicBezTo>
                  <a:cubicBezTo>
                    <a:pt x="532" y="0"/>
                    <a:pt x="545" y="13"/>
                    <a:pt x="545" y="30"/>
                  </a:cubicBezTo>
                  <a:cubicBezTo>
                    <a:pt x="545" y="30"/>
                    <a:pt x="545" y="30"/>
                    <a:pt x="545" y="30"/>
                  </a:cubicBezTo>
                  <a:cubicBezTo>
                    <a:pt x="545" y="52"/>
                    <a:pt x="545" y="52"/>
                    <a:pt x="545" y="52"/>
                  </a:cubicBezTo>
                  <a:cubicBezTo>
                    <a:pt x="545" y="57"/>
                    <a:pt x="542" y="60"/>
                    <a:pt x="537" y="60"/>
                  </a:cubicBezTo>
                  <a:cubicBezTo>
                    <a:pt x="537" y="60"/>
                    <a:pt x="537" y="60"/>
                    <a:pt x="537" y="60"/>
                  </a:cubicBezTo>
                  <a:cubicBezTo>
                    <a:pt x="533" y="60"/>
                    <a:pt x="529" y="57"/>
                    <a:pt x="529" y="52"/>
                  </a:cubicBezTo>
                  <a:cubicBezTo>
                    <a:pt x="529" y="52"/>
                    <a:pt x="529" y="52"/>
                    <a:pt x="529" y="52"/>
                  </a:cubicBezTo>
                  <a:cubicBezTo>
                    <a:pt x="529" y="30"/>
                    <a:pt x="529" y="30"/>
                    <a:pt x="529" y="30"/>
                  </a:cubicBezTo>
                  <a:cubicBezTo>
                    <a:pt x="529" y="22"/>
                    <a:pt x="523" y="16"/>
                    <a:pt x="515" y="16"/>
                  </a:cubicBezTo>
                  <a:cubicBezTo>
                    <a:pt x="515" y="16"/>
                    <a:pt x="515" y="16"/>
                    <a:pt x="515" y="16"/>
                  </a:cubicBezTo>
                  <a:cubicBezTo>
                    <a:pt x="31" y="16"/>
                    <a:pt x="31" y="16"/>
                    <a:pt x="31" y="16"/>
                  </a:cubicBezTo>
                  <a:cubicBezTo>
                    <a:pt x="23" y="16"/>
                    <a:pt x="16" y="22"/>
                    <a:pt x="16" y="30"/>
                  </a:cubicBezTo>
                  <a:cubicBezTo>
                    <a:pt x="16" y="30"/>
                    <a:pt x="16" y="30"/>
                    <a:pt x="16" y="30"/>
                  </a:cubicBezTo>
                  <a:cubicBezTo>
                    <a:pt x="16" y="424"/>
                    <a:pt x="16" y="424"/>
                    <a:pt x="16" y="424"/>
                  </a:cubicBezTo>
                  <a:cubicBezTo>
                    <a:pt x="16" y="432"/>
                    <a:pt x="23" y="439"/>
                    <a:pt x="31" y="439"/>
                  </a:cubicBezTo>
                  <a:cubicBezTo>
                    <a:pt x="31" y="439"/>
                    <a:pt x="31" y="439"/>
                    <a:pt x="31" y="439"/>
                  </a:cubicBezTo>
                  <a:cubicBezTo>
                    <a:pt x="515" y="439"/>
                    <a:pt x="515" y="439"/>
                    <a:pt x="515" y="439"/>
                  </a:cubicBezTo>
                  <a:cubicBezTo>
                    <a:pt x="523" y="439"/>
                    <a:pt x="529" y="432"/>
                    <a:pt x="529" y="424"/>
                  </a:cubicBezTo>
                  <a:cubicBezTo>
                    <a:pt x="529" y="424"/>
                    <a:pt x="529" y="424"/>
                    <a:pt x="529" y="424"/>
                  </a:cubicBezTo>
                  <a:cubicBezTo>
                    <a:pt x="529" y="82"/>
                    <a:pt x="529" y="82"/>
                    <a:pt x="529" y="82"/>
                  </a:cubicBezTo>
                  <a:cubicBezTo>
                    <a:pt x="529" y="77"/>
                    <a:pt x="533" y="74"/>
                    <a:pt x="537" y="74"/>
                  </a:cubicBezTo>
                  <a:cubicBezTo>
                    <a:pt x="537" y="74"/>
                    <a:pt x="537" y="74"/>
                    <a:pt x="537" y="74"/>
                  </a:cubicBezTo>
                  <a:cubicBezTo>
                    <a:pt x="542" y="74"/>
                    <a:pt x="545" y="77"/>
                    <a:pt x="545" y="82"/>
                  </a:cubicBezTo>
                  <a:cubicBezTo>
                    <a:pt x="545" y="82"/>
                    <a:pt x="545" y="82"/>
                    <a:pt x="545" y="82"/>
                  </a:cubicBezTo>
                  <a:cubicBezTo>
                    <a:pt x="545" y="424"/>
                    <a:pt x="545" y="424"/>
                    <a:pt x="545" y="424"/>
                  </a:cubicBezTo>
                  <a:cubicBezTo>
                    <a:pt x="545" y="441"/>
                    <a:pt x="532" y="455"/>
                    <a:pt x="515" y="455"/>
                  </a:cubicBezTo>
                  <a:cubicBezTo>
                    <a:pt x="515" y="455"/>
                    <a:pt x="515" y="455"/>
                    <a:pt x="515" y="455"/>
                  </a:cubicBezTo>
                  <a:cubicBezTo>
                    <a:pt x="31" y="455"/>
                    <a:pt x="31" y="455"/>
                    <a:pt x="31" y="4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6000" tIns="82800" rIns="126000"/>
            <a:lstStyle>
              <a:lvl1pPr>
                <a:defRPr sz="2000">
                  <a:solidFill>
                    <a:schemeClr val="tx1"/>
                  </a:solidFill>
                  <a:latin typeface="Arial" panose="020B0604020202020204" pitchFamily="34" charset="0"/>
                  <a:cs typeface="Arial" panose="020B0604020202020204" pitchFamily="34" charset="0"/>
                </a:defRPr>
              </a:lvl1pPr>
              <a:lvl2pPr marL="742950" indent="-285750">
                <a:defRPr sz="2000">
                  <a:solidFill>
                    <a:schemeClr val="tx1"/>
                  </a:solidFill>
                  <a:latin typeface="Arial" panose="020B0604020202020204" pitchFamily="34" charset="0"/>
                  <a:cs typeface="Arial" panose="020B0604020202020204" pitchFamily="34" charset="0"/>
                </a:defRPr>
              </a:lvl2pPr>
              <a:lvl3pPr marL="1143000" indent="-228600">
                <a:defRPr sz="2000">
                  <a:solidFill>
                    <a:schemeClr val="tx1"/>
                  </a:solidFill>
                  <a:latin typeface="Arial" panose="020B0604020202020204" pitchFamily="34" charset="0"/>
                  <a:cs typeface="Arial" panose="020B0604020202020204" pitchFamily="34" charset="0"/>
                </a:defRPr>
              </a:lvl3pPr>
              <a:lvl4pPr marL="1600200" indent="-228600">
                <a:defRPr sz="2000">
                  <a:solidFill>
                    <a:schemeClr val="tx1"/>
                  </a:solidFill>
                  <a:latin typeface="Arial" panose="020B0604020202020204" pitchFamily="34" charset="0"/>
                  <a:cs typeface="Arial" panose="020B0604020202020204" pitchFamily="34" charset="0"/>
                </a:defRPr>
              </a:lvl4pPr>
              <a:lvl5pPr marL="2057400" indent="-22860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1400" b="0" i="0" u="none" strike="noStrike" kern="0" cap="none" spc="0" normalizeH="0" baseline="0" noProof="0">
                  <a:ln>
                    <a:noFill/>
                  </a:ln>
                  <a:solidFill>
                    <a:srgbClr val="FFFFFF"/>
                  </a:solidFill>
                  <a:effectLst/>
                  <a:uLnTx/>
                  <a:uFillTx/>
                  <a:latin typeface="+mn-lt"/>
                  <a:ea typeface="MS PGothic" panose="020B0600070205080204" pitchFamily="34" charset="-128"/>
                  <a:cs typeface="Arial" panose="020B0604020202020204" pitchFamily="34" charset="0"/>
                </a:rPr>
                <a:t>Software Defined Networking (SDN)</a:t>
              </a:r>
            </a:p>
          </p:txBody>
        </p:sp>
        <p:grpSp>
          <p:nvGrpSpPr>
            <p:cNvPr id="15429" name="Group 50"/>
            <p:cNvGrpSpPr>
              <a:grpSpLocks noChangeAspect="1"/>
            </p:cNvGrpSpPr>
            <p:nvPr/>
          </p:nvGrpSpPr>
          <p:grpSpPr bwMode="auto">
            <a:xfrm>
              <a:off x="4548632" y="4440342"/>
              <a:ext cx="1492811" cy="725654"/>
              <a:chOff x="9544050" y="3587750"/>
              <a:chExt cx="2181225" cy="1060450"/>
            </a:xfrm>
          </p:grpSpPr>
          <p:sp>
            <p:nvSpPr>
              <p:cNvPr id="15430" name="Freeform 3"/>
              <p:cNvSpPr>
                <a:spLocks noChangeAspect="1" noEditPoints="1"/>
              </p:cNvSpPr>
              <p:nvPr/>
            </p:nvSpPr>
            <p:spPr bwMode="auto">
              <a:xfrm>
                <a:off x="9543401" y="3960113"/>
                <a:ext cx="1085563" cy="689018"/>
              </a:xfrm>
              <a:custGeom>
                <a:avLst/>
                <a:gdLst>
                  <a:gd name="T0" fmla="*/ 2147483646 w 462"/>
                  <a:gd name="T1" fmla="*/ 2147483646 h 293"/>
                  <a:gd name="T2" fmla="*/ 2147483646 w 462"/>
                  <a:gd name="T3" fmla="*/ 2147483646 h 293"/>
                  <a:gd name="T4" fmla="*/ 2147483646 w 462"/>
                  <a:gd name="T5" fmla="*/ 2147483646 h 293"/>
                  <a:gd name="T6" fmla="*/ 2147483646 w 462"/>
                  <a:gd name="T7" fmla="*/ 2147483646 h 293"/>
                  <a:gd name="T8" fmla="*/ 2147483646 w 462"/>
                  <a:gd name="T9" fmla="*/ 2147483646 h 293"/>
                  <a:gd name="T10" fmla="*/ 2147483646 w 462"/>
                  <a:gd name="T11" fmla="*/ 2147483646 h 293"/>
                  <a:gd name="T12" fmla="*/ 2147483646 w 462"/>
                  <a:gd name="T13" fmla="*/ 2147483646 h 293"/>
                  <a:gd name="T14" fmla="*/ 2147483646 w 462"/>
                  <a:gd name="T15" fmla="*/ 2147483646 h 293"/>
                  <a:gd name="T16" fmla="*/ 2147483646 w 462"/>
                  <a:gd name="T17" fmla="*/ 2147483646 h 293"/>
                  <a:gd name="T18" fmla="*/ 2147483646 w 462"/>
                  <a:gd name="T19" fmla="*/ 2147483646 h 293"/>
                  <a:gd name="T20" fmla="*/ 2147483646 w 462"/>
                  <a:gd name="T21" fmla="*/ 2147483646 h 293"/>
                  <a:gd name="T22" fmla="*/ 2147483646 w 462"/>
                  <a:gd name="T23" fmla="*/ 2147483646 h 293"/>
                  <a:gd name="T24" fmla="*/ 2147483646 w 462"/>
                  <a:gd name="T25" fmla="*/ 2147483646 h 293"/>
                  <a:gd name="T26" fmla="*/ 2147483646 w 462"/>
                  <a:gd name="T27" fmla="*/ 2147483646 h 293"/>
                  <a:gd name="T28" fmla="*/ 2147483646 w 462"/>
                  <a:gd name="T29" fmla="*/ 2147483646 h 293"/>
                  <a:gd name="T30" fmla="*/ 2147483646 w 462"/>
                  <a:gd name="T31" fmla="*/ 2147483646 h 293"/>
                  <a:gd name="T32" fmla="*/ 2147483646 w 462"/>
                  <a:gd name="T33" fmla="*/ 2147483646 h 293"/>
                  <a:gd name="T34" fmla="*/ 2147483646 w 462"/>
                  <a:gd name="T35" fmla="*/ 2147483646 h 293"/>
                  <a:gd name="T36" fmla="*/ 2147483646 w 462"/>
                  <a:gd name="T37" fmla="*/ 2147483646 h 293"/>
                  <a:gd name="T38" fmla="*/ 2147483646 w 462"/>
                  <a:gd name="T39" fmla="*/ 2147483646 h 293"/>
                  <a:gd name="T40" fmla="*/ 2147483646 w 462"/>
                  <a:gd name="T41" fmla="*/ 2147483646 h 293"/>
                  <a:gd name="T42" fmla="*/ 2147483646 w 462"/>
                  <a:gd name="T43" fmla="*/ 2147483646 h 293"/>
                  <a:gd name="T44" fmla="*/ 2147483646 w 462"/>
                  <a:gd name="T45" fmla="*/ 2147483646 h 293"/>
                  <a:gd name="T46" fmla="*/ 2147483646 w 462"/>
                  <a:gd name="T47" fmla="*/ 2147483646 h 293"/>
                  <a:gd name="T48" fmla="*/ 2147483646 w 462"/>
                  <a:gd name="T49" fmla="*/ 2147483646 h 293"/>
                  <a:gd name="T50" fmla="*/ 2147483646 w 462"/>
                  <a:gd name="T51" fmla="*/ 2147483646 h 293"/>
                  <a:gd name="T52" fmla="*/ 2147483646 w 462"/>
                  <a:gd name="T53" fmla="*/ 2147483646 h 293"/>
                  <a:gd name="T54" fmla="*/ 2147483646 w 462"/>
                  <a:gd name="T55" fmla="*/ 2147483646 h 293"/>
                  <a:gd name="T56" fmla="*/ 2147483646 w 462"/>
                  <a:gd name="T57" fmla="*/ 2147483646 h 293"/>
                  <a:gd name="T58" fmla="*/ 2147483646 w 462"/>
                  <a:gd name="T59" fmla="*/ 2147483646 h 293"/>
                  <a:gd name="T60" fmla="*/ 2147483646 w 462"/>
                  <a:gd name="T61" fmla="*/ 2147483646 h 293"/>
                  <a:gd name="T62" fmla="*/ 2147483646 w 462"/>
                  <a:gd name="T63" fmla="*/ 2147483646 h 293"/>
                  <a:gd name="T64" fmla="*/ 2147483646 w 462"/>
                  <a:gd name="T65" fmla="*/ 2147483646 h 293"/>
                  <a:gd name="T66" fmla="*/ 2147483646 w 462"/>
                  <a:gd name="T67" fmla="*/ 2147483646 h 293"/>
                  <a:gd name="T68" fmla="*/ 2147483646 w 462"/>
                  <a:gd name="T69" fmla="*/ 2147483646 h 293"/>
                  <a:gd name="T70" fmla="*/ 2147483646 w 462"/>
                  <a:gd name="T71" fmla="*/ 2147483646 h 293"/>
                  <a:gd name="T72" fmla="*/ 2147483646 w 462"/>
                  <a:gd name="T73" fmla="*/ 2147483646 h 293"/>
                  <a:gd name="T74" fmla="*/ 2147483646 w 462"/>
                  <a:gd name="T75" fmla="*/ 2147483646 h 293"/>
                  <a:gd name="T76" fmla="*/ 2147483646 w 462"/>
                  <a:gd name="T77" fmla="*/ 2147483646 h 293"/>
                  <a:gd name="T78" fmla="*/ 2147483646 w 462"/>
                  <a:gd name="T79" fmla="*/ 2147483646 h 293"/>
                  <a:gd name="T80" fmla="*/ 2147483646 w 462"/>
                  <a:gd name="T81" fmla="*/ 2147483646 h 293"/>
                  <a:gd name="T82" fmla="*/ 2147483646 w 462"/>
                  <a:gd name="T83" fmla="*/ 2147483646 h 293"/>
                  <a:gd name="T84" fmla="*/ 2147483646 w 462"/>
                  <a:gd name="T85" fmla="*/ 2147483646 h 293"/>
                  <a:gd name="T86" fmla="*/ 2147483646 w 462"/>
                  <a:gd name="T87" fmla="*/ 2147483646 h 293"/>
                  <a:gd name="T88" fmla="*/ 2147483646 w 462"/>
                  <a:gd name="T89" fmla="*/ 2147483646 h 293"/>
                  <a:gd name="T90" fmla="*/ 2147483646 w 462"/>
                  <a:gd name="T91" fmla="*/ 2147483646 h 293"/>
                  <a:gd name="T92" fmla="*/ 2147483646 w 462"/>
                  <a:gd name="T93" fmla="*/ 2147483646 h 293"/>
                  <a:gd name="T94" fmla="*/ 2147483646 w 462"/>
                  <a:gd name="T95" fmla="*/ 2147483646 h 293"/>
                  <a:gd name="T96" fmla="*/ 2147483646 w 462"/>
                  <a:gd name="T97" fmla="*/ 2147483646 h 293"/>
                  <a:gd name="T98" fmla="*/ 2147483646 w 462"/>
                  <a:gd name="T99" fmla="*/ 2147483646 h 29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62" h="293">
                    <a:moveTo>
                      <a:pt x="348" y="111"/>
                    </a:moveTo>
                    <a:cubicBezTo>
                      <a:pt x="348" y="96"/>
                      <a:pt x="337" y="85"/>
                      <a:pt x="322" y="85"/>
                    </a:cubicBezTo>
                    <a:cubicBezTo>
                      <a:pt x="313" y="85"/>
                      <a:pt x="304" y="90"/>
                      <a:pt x="300" y="98"/>
                    </a:cubicBezTo>
                    <a:cubicBezTo>
                      <a:pt x="238" y="86"/>
                      <a:pt x="238" y="86"/>
                      <a:pt x="238" y="86"/>
                    </a:cubicBezTo>
                    <a:cubicBezTo>
                      <a:pt x="236" y="73"/>
                      <a:pt x="226" y="63"/>
                      <a:pt x="212" y="63"/>
                    </a:cubicBezTo>
                    <a:cubicBezTo>
                      <a:pt x="198" y="63"/>
                      <a:pt x="186" y="74"/>
                      <a:pt x="186" y="89"/>
                    </a:cubicBezTo>
                    <a:cubicBezTo>
                      <a:pt x="186" y="90"/>
                      <a:pt x="187" y="91"/>
                      <a:pt x="187" y="92"/>
                    </a:cubicBezTo>
                    <a:cubicBezTo>
                      <a:pt x="160" y="105"/>
                      <a:pt x="160" y="105"/>
                      <a:pt x="160" y="105"/>
                    </a:cubicBezTo>
                    <a:cubicBezTo>
                      <a:pt x="155" y="100"/>
                      <a:pt x="148" y="97"/>
                      <a:pt x="141" y="97"/>
                    </a:cubicBezTo>
                    <a:cubicBezTo>
                      <a:pt x="127" y="97"/>
                      <a:pt x="115" y="108"/>
                      <a:pt x="115" y="122"/>
                    </a:cubicBezTo>
                    <a:cubicBezTo>
                      <a:pt x="115" y="134"/>
                      <a:pt x="123" y="144"/>
                      <a:pt x="133" y="147"/>
                    </a:cubicBezTo>
                    <a:cubicBezTo>
                      <a:pt x="133" y="193"/>
                      <a:pt x="133" y="193"/>
                      <a:pt x="133" y="193"/>
                    </a:cubicBezTo>
                    <a:cubicBezTo>
                      <a:pt x="123" y="196"/>
                      <a:pt x="115" y="206"/>
                      <a:pt x="115" y="217"/>
                    </a:cubicBezTo>
                    <a:cubicBezTo>
                      <a:pt x="115" y="232"/>
                      <a:pt x="127" y="243"/>
                      <a:pt x="141" y="243"/>
                    </a:cubicBezTo>
                    <a:cubicBezTo>
                      <a:pt x="151" y="243"/>
                      <a:pt x="159" y="238"/>
                      <a:pt x="163" y="230"/>
                    </a:cubicBezTo>
                    <a:cubicBezTo>
                      <a:pt x="225" y="242"/>
                      <a:pt x="225" y="242"/>
                      <a:pt x="225" y="242"/>
                    </a:cubicBezTo>
                    <a:cubicBezTo>
                      <a:pt x="227" y="255"/>
                      <a:pt x="238" y="265"/>
                      <a:pt x="251" y="265"/>
                    </a:cubicBezTo>
                    <a:cubicBezTo>
                      <a:pt x="265" y="265"/>
                      <a:pt x="277" y="253"/>
                      <a:pt x="277" y="239"/>
                    </a:cubicBezTo>
                    <a:cubicBezTo>
                      <a:pt x="277" y="238"/>
                      <a:pt x="277" y="237"/>
                      <a:pt x="277" y="236"/>
                    </a:cubicBezTo>
                    <a:cubicBezTo>
                      <a:pt x="304" y="224"/>
                      <a:pt x="304" y="224"/>
                      <a:pt x="304" y="224"/>
                    </a:cubicBezTo>
                    <a:cubicBezTo>
                      <a:pt x="308" y="229"/>
                      <a:pt x="315" y="232"/>
                      <a:pt x="322" y="232"/>
                    </a:cubicBezTo>
                    <a:cubicBezTo>
                      <a:pt x="337" y="232"/>
                      <a:pt x="348" y="220"/>
                      <a:pt x="348" y="206"/>
                    </a:cubicBezTo>
                    <a:cubicBezTo>
                      <a:pt x="348" y="195"/>
                      <a:pt x="341" y="185"/>
                      <a:pt x="330" y="181"/>
                    </a:cubicBezTo>
                    <a:cubicBezTo>
                      <a:pt x="330" y="135"/>
                      <a:pt x="330" y="135"/>
                      <a:pt x="330" y="135"/>
                    </a:cubicBezTo>
                    <a:cubicBezTo>
                      <a:pt x="341" y="132"/>
                      <a:pt x="348" y="122"/>
                      <a:pt x="348" y="111"/>
                    </a:cubicBezTo>
                    <a:close/>
                    <a:moveTo>
                      <a:pt x="235" y="101"/>
                    </a:moveTo>
                    <a:cubicBezTo>
                      <a:pt x="297" y="114"/>
                      <a:pt x="297" y="114"/>
                      <a:pt x="297" y="114"/>
                    </a:cubicBezTo>
                    <a:cubicBezTo>
                      <a:pt x="297" y="114"/>
                      <a:pt x="297" y="114"/>
                      <a:pt x="297" y="114"/>
                    </a:cubicBezTo>
                    <a:cubicBezTo>
                      <a:pt x="270" y="127"/>
                      <a:pt x="270" y="127"/>
                      <a:pt x="270" y="127"/>
                    </a:cubicBezTo>
                    <a:cubicBezTo>
                      <a:pt x="265" y="122"/>
                      <a:pt x="258" y="119"/>
                      <a:pt x="251" y="119"/>
                    </a:cubicBezTo>
                    <a:cubicBezTo>
                      <a:pt x="241" y="119"/>
                      <a:pt x="233" y="124"/>
                      <a:pt x="228" y="132"/>
                    </a:cubicBezTo>
                    <a:cubicBezTo>
                      <a:pt x="220" y="130"/>
                      <a:pt x="220" y="130"/>
                      <a:pt x="220" y="130"/>
                    </a:cubicBezTo>
                    <a:cubicBezTo>
                      <a:pt x="220" y="113"/>
                      <a:pt x="220" y="113"/>
                      <a:pt x="220" y="113"/>
                    </a:cubicBezTo>
                    <a:cubicBezTo>
                      <a:pt x="227" y="111"/>
                      <a:pt x="232" y="107"/>
                      <a:pt x="235" y="101"/>
                    </a:cubicBezTo>
                    <a:close/>
                    <a:moveTo>
                      <a:pt x="220" y="160"/>
                    </a:moveTo>
                    <a:cubicBezTo>
                      <a:pt x="220" y="147"/>
                      <a:pt x="220" y="147"/>
                      <a:pt x="220" y="147"/>
                    </a:cubicBezTo>
                    <a:cubicBezTo>
                      <a:pt x="225" y="148"/>
                      <a:pt x="225" y="148"/>
                      <a:pt x="225" y="148"/>
                    </a:cubicBezTo>
                    <a:cubicBezTo>
                      <a:pt x="227" y="158"/>
                      <a:pt x="234" y="166"/>
                      <a:pt x="243" y="169"/>
                    </a:cubicBezTo>
                    <a:cubicBezTo>
                      <a:pt x="243" y="182"/>
                      <a:pt x="243" y="182"/>
                      <a:pt x="243" y="182"/>
                    </a:cubicBezTo>
                    <a:cubicBezTo>
                      <a:pt x="238" y="181"/>
                      <a:pt x="238" y="181"/>
                      <a:pt x="238" y="181"/>
                    </a:cubicBezTo>
                    <a:cubicBezTo>
                      <a:pt x="237" y="171"/>
                      <a:pt x="230" y="163"/>
                      <a:pt x="220" y="160"/>
                    </a:cubicBezTo>
                    <a:close/>
                    <a:moveTo>
                      <a:pt x="222" y="184"/>
                    </a:moveTo>
                    <a:cubicBezTo>
                      <a:pt x="222" y="190"/>
                      <a:pt x="218" y="194"/>
                      <a:pt x="212" y="194"/>
                    </a:cubicBezTo>
                    <a:cubicBezTo>
                      <a:pt x="207" y="194"/>
                      <a:pt x="202" y="190"/>
                      <a:pt x="202" y="184"/>
                    </a:cubicBezTo>
                    <a:cubicBezTo>
                      <a:pt x="202" y="179"/>
                      <a:pt x="207" y="174"/>
                      <a:pt x="212" y="174"/>
                    </a:cubicBezTo>
                    <a:cubicBezTo>
                      <a:pt x="218" y="174"/>
                      <a:pt x="222" y="179"/>
                      <a:pt x="222" y="184"/>
                    </a:cubicBezTo>
                    <a:close/>
                    <a:moveTo>
                      <a:pt x="241" y="144"/>
                    </a:moveTo>
                    <a:cubicBezTo>
                      <a:pt x="241" y="139"/>
                      <a:pt x="246" y="135"/>
                      <a:pt x="251" y="135"/>
                    </a:cubicBezTo>
                    <a:cubicBezTo>
                      <a:pt x="256" y="135"/>
                      <a:pt x="261" y="139"/>
                      <a:pt x="261" y="144"/>
                    </a:cubicBezTo>
                    <a:cubicBezTo>
                      <a:pt x="261" y="150"/>
                      <a:pt x="256" y="154"/>
                      <a:pt x="251" y="154"/>
                    </a:cubicBezTo>
                    <a:cubicBezTo>
                      <a:pt x="246" y="154"/>
                      <a:pt x="241" y="150"/>
                      <a:pt x="241" y="144"/>
                    </a:cubicBezTo>
                    <a:close/>
                    <a:moveTo>
                      <a:pt x="212" y="79"/>
                    </a:moveTo>
                    <a:cubicBezTo>
                      <a:pt x="218" y="79"/>
                      <a:pt x="222" y="83"/>
                      <a:pt x="222" y="89"/>
                    </a:cubicBezTo>
                    <a:cubicBezTo>
                      <a:pt x="222" y="94"/>
                      <a:pt x="218" y="99"/>
                      <a:pt x="212" y="99"/>
                    </a:cubicBezTo>
                    <a:cubicBezTo>
                      <a:pt x="207" y="99"/>
                      <a:pt x="202" y="94"/>
                      <a:pt x="202" y="89"/>
                    </a:cubicBezTo>
                    <a:cubicBezTo>
                      <a:pt x="202" y="83"/>
                      <a:pt x="207" y="79"/>
                      <a:pt x="212" y="79"/>
                    </a:cubicBezTo>
                    <a:close/>
                    <a:moveTo>
                      <a:pt x="194" y="106"/>
                    </a:moveTo>
                    <a:cubicBezTo>
                      <a:pt x="197" y="110"/>
                      <a:pt x="200" y="112"/>
                      <a:pt x="204" y="113"/>
                    </a:cubicBezTo>
                    <a:cubicBezTo>
                      <a:pt x="204" y="127"/>
                      <a:pt x="204" y="127"/>
                      <a:pt x="204" y="127"/>
                    </a:cubicBezTo>
                    <a:cubicBezTo>
                      <a:pt x="167" y="120"/>
                      <a:pt x="167" y="120"/>
                      <a:pt x="167" y="120"/>
                    </a:cubicBezTo>
                    <a:cubicBezTo>
                      <a:pt x="167" y="120"/>
                      <a:pt x="167" y="119"/>
                      <a:pt x="167" y="119"/>
                    </a:cubicBezTo>
                    <a:lnTo>
                      <a:pt x="194" y="106"/>
                    </a:lnTo>
                    <a:close/>
                    <a:moveTo>
                      <a:pt x="131" y="122"/>
                    </a:moveTo>
                    <a:cubicBezTo>
                      <a:pt x="131" y="117"/>
                      <a:pt x="136" y="113"/>
                      <a:pt x="141" y="113"/>
                    </a:cubicBezTo>
                    <a:cubicBezTo>
                      <a:pt x="146" y="113"/>
                      <a:pt x="151" y="117"/>
                      <a:pt x="151" y="122"/>
                    </a:cubicBezTo>
                    <a:cubicBezTo>
                      <a:pt x="151" y="128"/>
                      <a:pt x="146" y="132"/>
                      <a:pt x="141" y="132"/>
                    </a:cubicBezTo>
                    <a:cubicBezTo>
                      <a:pt x="136" y="132"/>
                      <a:pt x="131" y="128"/>
                      <a:pt x="131" y="122"/>
                    </a:cubicBezTo>
                    <a:close/>
                    <a:moveTo>
                      <a:pt x="141" y="227"/>
                    </a:moveTo>
                    <a:cubicBezTo>
                      <a:pt x="136" y="227"/>
                      <a:pt x="131" y="223"/>
                      <a:pt x="131" y="217"/>
                    </a:cubicBezTo>
                    <a:cubicBezTo>
                      <a:pt x="131" y="212"/>
                      <a:pt x="136" y="207"/>
                      <a:pt x="141" y="207"/>
                    </a:cubicBezTo>
                    <a:cubicBezTo>
                      <a:pt x="146" y="207"/>
                      <a:pt x="151" y="212"/>
                      <a:pt x="151" y="217"/>
                    </a:cubicBezTo>
                    <a:cubicBezTo>
                      <a:pt x="151" y="223"/>
                      <a:pt x="146" y="227"/>
                      <a:pt x="141" y="227"/>
                    </a:cubicBezTo>
                    <a:close/>
                    <a:moveTo>
                      <a:pt x="160" y="200"/>
                    </a:moveTo>
                    <a:cubicBezTo>
                      <a:pt x="157" y="197"/>
                      <a:pt x="153" y="194"/>
                      <a:pt x="149" y="193"/>
                    </a:cubicBezTo>
                    <a:cubicBezTo>
                      <a:pt x="149" y="147"/>
                      <a:pt x="149" y="147"/>
                      <a:pt x="149" y="147"/>
                    </a:cubicBezTo>
                    <a:cubicBezTo>
                      <a:pt x="155" y="145"/>
                      <a:pt x="160" y="141"/>
                      <a:pt x="163" y="136"/>
                    </a:cubicBezTo>
                    <a:cubicBezTo>
                      <a:pt x="204" y="144"/>
                      <a:pt x="204" y="144"/>
                      <a:pt x="204" y="144"/>
                    </a:cubicBezTo>
                    <a:cubicBezTo>
                      <a:pt x="204" y="160"/>
                      <a:pt x="204" y="160"/>
                      <a:pt x="204" y="160"/>
                    </a:cubicBezTo>
                    <a:cubicBezTo>
                      <a:pt x="194" y="163"/>
                      <a:pt x="186" y="173"/>
                      <a:pt x="186" y="184"/>
                    </a:cubicBezTo>
                    <a:cubicBezTo>
                      <a:pt x="186" y="185"/>
                      <a:pt x="187" y="186"/>
                      <a:pt x="187" y="187"/>
                    </a:cubicBezTo>
                    <a:lnTo>
                      <a:pt x="160" y="200"/>
                    </a:lnTo>
                    <a:close/>
                    <a:moveTo>
                      <a:pt x="228" y="227"/>
                    </a:moveTo>
                    <a:cubicBezTo>
                      <a:pt x="167" y="214"/>
                      <a:pt x="167" y="214"/>
                      <a:pt x="167" y="214"/>
                    </a:cubicBezTo>
                    <a:cubicBezTo>
                      <a:pt x="194" y="202"/>
                      <a:pt x="194" y="202"/>
                      <a:pt x="194" y="202"/>
                    </a:cubicBezTo>
                    <a:cubicBezTo>
                      <a:pt x="198" y="207"/>
                      <a:pt x="205" y="210"/>
                      <a:pt x="212" y="210"/>
                    </a:cubicBezTo>
                    <a:cubicBezTo>
                      <a:pt x="222" y="210"/>
                      <a:pt x="230" y="205"/>
                      <a:pt x="235" y="197"/>
                    </a:cubicBezTo>
                    <a:cubicBezTo>
                      <a:pt x="243" y="198"/>
                      <a:pt x="243" y="198"/>
                      <a:pt x="243" y="198"/>
                    </a:cubicBezTo>
                    <a:cubicBezTo>
                      <a:pt x="243" y="215"/>
                      <a:pt x="243" y="215"/>
                      <a:pt x="243" y="215"/>
                    </a:cubicBezTo>
                    <a:cubicBezTo>
                      <a:pt x="237" y="217"/>
                      <a:pt x="232" y="221"/>
                      <a:pt x="228" y="227"/>
                    </a:cubicBezTo>
                    <a:close/>
                    <a:moveTo>
                      <a:pt x="251" y="249"/>
                    </a:moveTo>
                    <a:cubicBezTo>
                      <a:pt x="246" y="249"/>
                      <a:pt x="241" y="245"/>
                      <a:pt x="241" y="239"/>
                    </a:cubicBezTo>
                    <a:cubicBezTo>
                      <a:pt x="241" y="234"/>
                      <a:pt x="246" y="229"/>
                      <a:pt x="251" y="229"/>
                    </a:cubicBezTo>
                    <a:cubicBezTo>
                      <a:pt x="256" y="229"/>
                      <a:pt x="261" y="234"/>
                      <a:pt x="261" y="239"/>
                    </a:cubicBezTo>
                    <a:cubicBezTo>
                      <a:pt x="261" y="245"/>
                      <a:pt x="256" y="249"/>
                      <a:pt x="251" y="249"/>
                    </a:cubicBezTo>
                    <a:close/>
                    <a:moveTo>
                      <a:pt x="270" y="222"/>
                    </a:moveTo>
                    <a:cubicBezTo>
                      <a:pt x="267" y="219"/>
                      <a:pt x="263" y="216"/>
                      <a:pt x="259" y="215"/>
                    </a:cubicBezTo>
                    <a:cubicBezTo>
                      <a:pt x="259" y="202"/>
                      <a:pt x="259" y="202"/>
                      <a:pt x="259" y="202"/>
                    </a:cubicBezTo>
                    <a:cubicBezTo>
                      <a:pt x="297" y="209"/>
                      <a:pt x="297" y="209"/>
                      <a:pt x="297" y="209"/>
                    </a:cubicBezTo>
                    <a:cubicBezTo>
                      <a:pt x="297" y="209"/>
                      <a:pt x="297" y="209"/>
                      <a:pt x="297" y="209"/>
                    </a:cubicBezTo>
                    <a:lnTo>
                      <a:pt x="270" y="222"/>
                    </a:lnTo>
                    <a:close/>
                    <a:moveTo>
                      <a:pt x="300" y="193"/>
                    </a:moveTo>
                    <a:cubicBezTo>
                      <a:pt x="259" y="185"/>
                      <a:pt x="259" y="185"/>
                      <a:pt x="259" y="185"/>
                    </a:cubicBezTo>
                    <a:cubicBezTo>
                      <a:pt x="259" y="169"/>
                      <a:pt x="259" y="169"/>
                      <a:pt x="259" y="169"/>
                    </a:cubicBezTo>
                    <a:cubicBezTo>
                      <a:pt x="269" y="166"/>
                      <a:pt x="277" y="156"/>
                      <a:pt x="277" y="144"/>
                    </a:cubicBezTo>
                    <a:cubicBezTo>
                      <a:pt x="277" y="143"/>
                      <a:pt x="277" y="142"/>
                      <a:pt x="277" y="141"/>
                    </a:cubicBezTo>
                    <a:cubicBezTo>
                      <a:pt x="304" y="128"/>
                      <a:pt x="304" y="128"/>
                      <a:pt x="304" y="128"/>
                    </a:cubicBezTo>
                    <a:cubicBezTo>
                      <a:pt x="306" y="131"/>
                      <a:pt x="310" y="134"/>
                      <a:pt x="314" y="135"/>
                    </a:cubicBezTo>
                    <a:cubicBezTo>
                      <a:pt x="314" y="181"/>
                      <a:pt x="314" y="181"/>
                      <a:pt x="314" y="181"/>
                    </a:cubicBezTo>
                    <a:cubicBezTo>
                      <a:pt x="308" y="183"/>
                      <a:pt x="303" y="188"/>
                      <a:pt x="300" y="193"/>
                    </a:cubicBezTo>
                    <a:close/>
                    <a:moveTo>
                      <a:pt x="332" y="206"/>
                    </a:moveTo>
                    <a:cubicBezTo>
                      <a:pt x="332" y="211"/>
                      <a:pt x="328" y="216"/>
                      <a:pt x="322" y="216"/>
                    </a:cubicBezTo>
                    <a:cubicBezTo>
                      <a:pt x="317" y="216"/>
                      <a:pt x="312" y="211"/>
                      <a:pt x="312" y="206"/>
                    </a:cubicBezTo>
                    <a:cubicBezTo>
                      <a:pt x="312" y="201"/>
                      <a:pt x="317" y="196"/>
                      <a:pt x="322" y="196"/>
                    </a:cubicBezTo>
                    <a:cubicBezTo>
                      <a:pt x="328" y="196"/>
                      <a:pt x="332" y="201"/>
                      <a:pt x="332" y="206"/>
                    </a:cubicBezTo>
                    <a:close/>
                    <a:moveTo>
                      <a:pt x="322" y="120"/>
                    </a:moveTo>
                    <a:cubicBezTo>
                      <a:pt x="317" y="120"/>
                      <a:pt x="312" y="116"/>
                      <a:pt x="312" y="111"/>
                    </a:cubicBezTo>
                    <a:cubicBezTo>
                      <a:pt x="312" y="105"/>
                      <a:pt x="317" y="101"/>
                      <a:pt x="322" y="101"/>
                    </a:cubicBezTo>
                    <a:cubicBezTo>
                      <a:pt x="328" y="101"/>
                      <a:pt x="332" y="105"/>
                      <a:pt x="332" y="111"/>
                    </a:cubicBezTo>
                    <a:cubicBezTo>
                      <a:pt x="332" y="116"/>
                      <a:pt x="328" y="120"/>
                      <a:pt x="322" y="120"/>
                    </a:cubicBezTo>
                    <a:close/>
                    <a:moveTo>
                      <a:pt x="435" y="148"/>
                    </a:moveTo>
                    <a:cubicBezTo>
                      <a:pt x="437" y="140"/>
                      <a:pt x="439" y="132"/>
                      <a:pt x="439" y="123"/>
                    </a:cubicBezTo>
                    <a:cubicBezTo>
                      <a:pt x="439" y="104"/>
                      <a:pt x="433" y="86"/>
                      <a:pt x="422" y="70"/>
                    </a:cubicBezTo>
                    <a:cubicBezTo>
                      <a:pt x="420" y="67"/>
                      <a:pt x="415" y="66"/>
                      <a:pt x="411" y="68"/>
                    </a:cubicBezTo>
                    <a:cubicBezTo>
                      <a:pt x="407" y="71"/>
                      <a:pt x="406" y="76"/>
                      <a:pt x="409" y="79"/>
                    </a:cubicBezTo>
                    <a:cubicBezTo>
                      <a:pt x="418" y="92"/>
                      <a:pt x="423" y="108"/>
                      <a:pt x="423" y="123"/>
                    </a:cubicBezTo>
                    <a:cubicBezTo>
                      <a:pt x="423" y="132"/>
                      <a:pt x="421" y="140"/>
                      <a:pt x="419" y="148"/>
                    </a:cubicBezTo>
                    <a:cubicBezTo>
                      <a:pt x="418" y="151"/>
                      <a:pt x="419" y="154"/>
                      <a:pt x="421" y="156"/>
                    </a:cubicBezTo>
                    <a:cubicBezTo>
                      <a:pt x="437" y="170"/>
                      <a:pt x="446" y="189"/>
                      <a:pt x="446" y="209"/>
                    </a:cubicBezTo>
                    <a:cubicBezTo>
                      <a:pt x="446" y="247"/>
                      <a:pt x="415" y="277"/>
                      <a:pt x="378" y="277"/>
                    </a:cubicBezTo>
                    <a:cubicBezTo>
                      <a:pt x="88" y="277"/>
                      <a:pt x="88" y="277"/>
                      <a:pt x="88" y="277"/>
                    </a:cubicBezTo>
                    <a:cubicBezTo>
                      <a:pt x="48" y="277"/>
                      <a:pt x="16" y="245"/>
                      <a:pt x="16" y="206"/>
                    </a:cubicBezTo>
                    <a:cubicBezTo>
                      <a:pt x="16" y="178"/>
                      <a:pt x="31" y="154"/>
                      <a:pt x="56" y="141"/>
                    </a:cubicBezTo>
                    <a:cubicBezTo>
                      <a:pt x="59" y="140"/>
                      <a:pt x="60" y="137"/>
                      <a:pt x="60" y="134"/>
                    </a:cubicBezTo>
                    <a:cubicBezTo>
                      <a:pt x="60" y="134"/>
                      <a:pt x="60" y="133"/>
                      <a:pt x="60" y="133"/>
                    </a:cubicBezTo>
                    <a:cubicBezTo>
                      <a:pt x="60" y="69"/>
                      <a:pt x="113" y="16"/>
                      <a:pt x="178" y="16"/>
                    </a:cubicBezTo>
                    <a:cubicBezTo>
                      <a:pt x="217" y="16"/>
                      <a:pt x="254" y="36"/>
                      <a:pt x="276" y="68"/>
                    </a:cubicBezTo>
                    <a:cubicBezTo>
                      <a:pt x="277" y="70"/>
                      <a:pt x="279" y="72"/>
                      <a:pt x="282" y="72"/>
                    </a:cubicBezTo>
                    <a:cubicBezTo>
                      <a:pt x="284" y="72"/>
                      <a:pt x="287" y="71"/>
                      <a:pt x="288" y="70"/>
                    </a:cubicBezTo>
                    <a:cubicBezTo>
                      <a:pt x="288" y="70"/>
                      <a:pt x="289" y="69"/>
                      <a:pt x="289" y="69"/>
                    </a:cubicBezTo>
                    <a:cubicBezTo>
                      <a:pt x="290" y="68"/>
                      <a:pt x="309" y="45"/>
                      <a:pt x="344" y="45"/>
                    </a:cubicBezTo>
                    <a:cubicBezTo>
                      <a:pt x="360" y="45"/>
                      <a:pt x="375" y="50"/>
                      <a:pt x="388" y="59"/>
                    </a:cubicBezTo>
                    <a:cubicBezTo>
                      <a:pt x="392" y="61"/>
                      <a:pt x="397" y="60"/>
                      <a:pt x="399" y="56"/>
                    </a:cubicBezTo>
                    <a:cubicBezTo>
                      <a:pt x="402" y="53"/>
                      <a:pt x="401" y="48"/>
                      <a:pt x="397" y="45"/>
                    </a:cubicBezTo>
                    <a:cubicBezTo>
                      <a:pt x="381" y="35"/>
                      <a:pt x="363" y="29"/>
                      <a:pt x="344" y="29"/>
                    </a:cubicBezTo>
                    <a:cubicBezTo>
                      <a:pt x="314" y="29"/>
                      <a:pt x="294" y="43"/>
                      <a:pt x="284" y="52"/>
                    </a:cubicBezTo>
                    <a:cubicBezTo>
                      <a:pt x="258" y="19"/>
                      <a:pt x="220" y="0"/>
                      <a:pt x="178" y="0"/>
                    </a:cubicBezTo>
                    <a:cubicBezTo>
                      <a:pt x="106" y="0"/>
                      <a:pt x="47" y="58"/>
                      <a:pt x="44" y="129"/>
                    </a:cubicBezTo>
                    <a:cubicBezTo>
                      <a:pt x="17" y="145"/>
                      <a:pt x="0" y="174"/>
                      <a:pt x="0" y="206"/>
                    </a:cubicBezTo>
                    <a:cubicBezTo>
                      <a:pt x="0" y="254"/>
                      <a:pt x="39" y="293"/>
                      <a:pt x="88" y="293"/>
                    </a:cubicBezTo>
                    <a:cubicBezTo>
                      <a:pt x="378" y="293"/>
                      <a:pt x="378" y="293"/>
                      <a:pt x="378" y="293"/>
                    </a:cubicBezTo>
                    <a:cubicBezTo>
                      <a:pt x="424" y="293"/>
                      <a:pt x="462" y="256"/>
                      <a:pt x="462" y="209"/>
                    </a:cubicBezTo>
                    <a:cubicBezTo>
                      <a:pt x="462" y="186"/>
                      <a:pt x="452" y="164"/>
                      <a:pt x="435" y="1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ysClr val="windowText" lastClr="000000"/>
                  </a:solidFill>
                  <a:effectLst/>
                  <a:uLnTx/>
                  <a:uFillTx/>
                  <a:latin typeface="+mn-lt"/>
                </a:endParaRPr>
              </a:p>
            </p:txBody>
          </p:sp>
          <p:grpSp>
            <p:nvGrpSpPr>
              <p:cNvPr id="15431" name="Group 87"/>
              <p:cNvGrpSpPr>
                <a:grpSpLocks noChangeAspect="1"/>
              </p:cNvGrpSpPr>
              <p:nvPr/>
            </p:nvGrpSpPr>
            <p:grpSpPr bwMode="auto">
              <a:xfrm>
                <a:off x="10721975" y="3587750"/>
                <a:ext cx="1003300" cy="830263"/>
                <a:chOff x="7334636" y="4749611"/>
                <a:chExt cx="865787" cy="717047"/>
              </a:xfrm>
            </p:grpSpPr>
            <p:sp>
              <p:nvSpPr>
                <p:cNvPr id="15432" name="Freeform 6"/>
                <p:cNvSpPr>
                  <a:spLocks noChangeAspect="1" noEditPoints="1"/>
                </p:cNvSpPr>
                <p:nvPr/>
              </p:nvSpPr>
              <p:spPr bwMode="auto">
                <a:xfrm>
                  <a:off x="7334441" y="4748622"/>
                  <a:ext cx="866716" cy="721288"/>
                </a:xfrm>
                <a:custGeom>
                  <a:avLst/>
                  <a:gdLst>
                    <a:gd name="T0" fmla="*/ 2147483646 w 464"/>
                    <a:gd name="T1" fmla="*/ 2147483646 h 399"/>
                    <a:gd name="T2" fmla="*/ 2147483646 w 464"/>
                    <a:gd name="T3" fmla="*/ 2147483646 h 399"/>
                    <a:gd name="T4" fmla="*/ 2147483646 w 464"/>
                    <a:gd name="T5" fmla="*/ 2147483646 h 399"/>
                    <a:gd name="T6" fmla="*/ 2147483646 w 464"/>
                    <a:gd name="T7" fmla="*/ 0 h 399"/>
                    <a:gd name="T8" fmla="*/ 2147483646 w 464"/>
                    <a:gd name="T9" fmla="*/ 2147483646 h 399"/>
                    <a:gd name="T10" fmla="*/ 2147483646 w 464"/>
                    <a:gd name="T11" fmla="*/ 2147483646 h 399"/>
                    <a:gd name="T12" fmla="*/ 0 w 464"/>
                    <a:gd name="T13" fmla="*/ 2147483646 h 399"/>
                    <a:gd name="T14" fmla="*/ 2147483646 w 464"/>
                    <a:gd name="T15" fmla="*/ 2147483646 h 399"/>
                    <a:gd name="T16" fmla="*/ 2147483646 w 464"/>
                    <a:gd name="T17" fmla="*/ 2147483646 h 399"/>
                    <a:gd name="T18" fmla="*/ 2147483646 w 464"/>
                    <a:gd name="T19" fmla="*/ 2147483646 h 399"/>
                    <a:gd name="T20" fmla="*/ 2147483646 w 464"/>
                    <a:gd name="T21" fmla="*/ 2147483646 h 399"/>
                    <a:gd name="T22" fmla="*/ 2147483646 w 464"/>
                    <a:gd name="T23" fmla="*/ 2147483646 h 399"/>
                    <a:gd name="T24" fmla="*/ 2147483646 w 464"/>
                    <a:gd name="T25" fmla="*/ 2147483646 h 399"/>
                    <a:gd name="T26" fmla="*/ 2147483646 w 464"/>
                    <a:gd name="T27" fmla="*/ 2147483646 h 399"/>
                    <a:gd name="T28" fmla="*/ 2147483646 w 464"/>
                    <a:gd name="T29" fmla="*/ 2147483646 h 399"/>
                    <a:gd name="T30" fmla="*/ 2147483646 w 464"/>
                    <a:gd name="T31" fmla="*/ 2147483646 h 399"/>
                    <a:gd name="T32" fmla="*/ 2147483646 w 464"/>
                    <a:gd name="T33" fmla="*/ 2147483646 h 399"/>
                    <a:gd name="T34" fmla="*/ 2147483646 w 464"/>
                    <a:gd name="T35" fmla="*/ 0 h 399"/>
                    <a:gd name="T36" fmla="*/ 2147483646 w 464"/>
                    <a:gd name="T37" fmla="*/ 2147483646 h 399"/>
                    <a:gd name="T38" fmla="*/ 2147483646 w 464"/>
                    <a:gd name="T39" fmla="*/ 2147483646 h 399"/>
                    <a:gd name="T40" fmla="*/ 2147483646 w 464"/>
                    <a:gd name="T41" fmla="*/ 2147483646 h 399"/>
                    <a:gd name="T42" fmla="*/ 2147483646 w 464"/>
                    <a:gd name="T43" fmla="*/ 2147483646 h 399"/>
                    <a:gd name="T44" fmla="*/ 2147483646 w 464"/>
                    <a:gd name="T45" fmla="*/ 2147483646 h 399"/>
                    <a:gd name="T46" fmla="*/ 2147483646 w 464"/>
                    <a:gd name="T47" fmla="*/ 2147483646 h 399"/>
                    <a:gd name="T48" fmla="*/ 2147483646 w 464"/>
                    <a:gd name="T49" fmla="*/ 2147483646 h 399"/>
                    <a:gd name="T50" fmla="*/ 2147483646 w 464"/>
                    <a:gd name="T51" fmla="*/ 2147483646 h 399"/>
                    <a:gd name="T52" fmla="*/ 2147483646 w 464"/>
                    <a:gd name="T53" fmla="*/ 2147483646 h 399"/>
                    <a:gd name="T54" fmla="*/ 2147483646 w 464"/>
                    <a:gd name="T55" fmla="*/ 2147483646 h 399"/>
                    <a:gd name="T56" fmla="*/ 2147483646 w 464"/>
                    <a:gd name="T57" fmla="*/ 2147483646 h 399"/>
                    <a:gd name="T58" fmla="*/ 2147483646 w 464"/>
                    <a:gd name="T59" fmla="*/ 2147483646 h 399"/>
                    <a:gd name="T60" fmla="*/ 2147483646 w 464"/>
                    <a:gd name="T61" fmla="*/ 2147483646 h 399"/>
                    <a:gd name="T62" fmla="*/ 2147483646 w 464"/>
                    <a:gd name="T63" fmla="*/ 2147483646 h 399"/>
                    <a:gd name="T64" fmla="*/ 2147483646 w 464"/>
                    <a:gd name="T65" fmla="*/ 2147483646 h 399"/>
                    <a:gd name="T66" fmla="*/ 2147483646 w 464"/>
                    <a:gd name="T67" fmla="*/ 2147483646 h 399"/>
                    <a:gd name="T68" fmla="*/ 2147483646 w 464"/>
                    <a:gd name="T69" fmla="*/ 2147483646 h 399"/>
                    <a:gd name="T70" fmla="*/ 2147483646 w 464"/>
                    <a:gd name="T71" fmla="*/ 2147483646 h 399"/>
                    <a:gd name="T72" fmla="*/ 2147483646 w 464"/>
                    <a:gd name="T73" fmla="*/ 2147483646 h 399"/>
                    <a:gd name="T74" fmla="*/ 2147483646 w 464"/>
                    <a:gd name="T75" fmla="*/ 2147483646 h 399"/>
                    <a:gd name="T76" fmla="*/ 2147483646 w 464"/>
                    <a:gd name="T77" fmla="*/ 2147483646 h 399"/>
                    <a:gd name="T78" fmla="*/ 2147483646 w 464"/>
                    <a:gd name="T79" fmla="*/ 2147483646 h 39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464" h="399">
                      <a:moveTo>
                        <a:pt x="351" y="81"/>
                      </a:moveTo>
                      <a:cubicBezTo>
                        <a:pt x="426" y="81"/>
                        <a:pt x="426" y="81"/>
                        <a:pt x="426" y="81"/>
                      </a:cubicBezTo>
                      <a:cubicBezTo>
                        <a:pt x="430" y="81"/>
                        <a:pt x="434" y="77"/>
                        <a:pt x="434" y="73"/>
                      </a:cubicBezTo>
                      <a:cubicBezTo>
                        <a:pt x="434" y="68"/>
                        <a:pt x="430" y="65"/>
                        <a:pt x="426" y="65"/>
                      </a:cubicBezTo>
                      <a:cubicBezTo>
                        <a:pt x="351" y="65"/>
                        <a:pt x="351" y="65"/>
                        <a:pt x="351" y="65"/>
                      </a:cubicBezTo>
                      <a:cubicBezTo>
                        <a:pt x="346" y="65"/>
                        <a:pt x="343" y="68"/>
                        <a:pt x="343" y="73"/>
                      </a:cubicBezTo>
                      <a:cubicBezTo>
                        <a:pt x="343" y="77"/>
                        <a:pt x="346" y="81"/>
                        <a:pt x="351" y="81"/>
                      </a:cubicBezTo>
                      <a:close/>
                      <a:moveTo>
                        <a:pt x="450" y="0"/>
                      </a:moveTo>
                      <a:cubicBezTo>
                        <a:pt x="327" y="0"/>
                        <a:pt x="327" y="0"/>
                        <a:pt x="327" y="0"/>
                      </a:cubicBezTo>
                      <a:cubicBezTo>
                        <a:pt x="319" y="0"/>
                        <a:pt x="312" y="6"/>
                        <a:pt x="312" y="14"/>
                      </a:cubicBezTo>
                      <a:cubicBezTo>
                        <a:pt x="312" y="101"/>
                        <a:pt x="312" y="101"/>
                        <a:pt x="312" y="101"/>
                      </a:cubicBezTo>
                      <a:cubicBezTo>
                        <a:pt x="13" y="101"/>
                        <a:pt x="13" y="101"/>
                        <a:pt x="13" y="101"/>
                      </a:cubicBezTo>
                      <a:cubicBezTo>
                        <a:pt x="6" y="101"/>
                        <a:pt x="0" y="107"/>
                        <a:pt x="0" y="113"/>
                      </a:cubicBezTo>
                      <a:cubicBezTo>
                        <a:pt x="0" y="318"/>
                        <a:pt x="0" y="318"/>
                        <a:pt x="0" y="318"/>
                      </a:cubicBezTo>
                      <a:cubicBezTo>
                        <a:pt x="0" y="325"/>
                        <a:pt x="6" y="331"/>
                        <a:pt x="13" y="331"/>
                      </a:cubicBezTo>
                      <a:cubicBezTo>
                        <a:pt x="145" y="331"/>
                        <a:pt x="145" y="331"/>
                        <a:pt x="145" y="331"/>
                      </a:cubicBezTo>
                      <a:cubicBezTo>
                        <a:pt x="145" y="346"/>
                        <a:pt x="145" y="346"/>
                        <a:pt x="145" y="346"/>
                      </a:cubicBezTo>
                      <a:cubicBezTo>
                        <a:pt x="94" y="346"/>
                        <a:pt x="94" y="346"/>
                        <a:pt x="94" y="346"/>
                      </a:cubicBezTo>
                      <a:cubicBezTo>
                        <a:pt x="92" y="346"/>
                        <a:pt x="91" y="347"/>
                        <a:pt x="89" y="348"/>
                      </a:cubicBezTo>
                      <a:cubicBezTo>
                        <a:pt x="33" y="385"/>
                        <a:pt x="33" y="385"/>
                        <a:pt x="33" y="385"/>
                      </a:cubicBezTo>
                      <a:cubicBezTo>
                        <a:pt x="30" y="387"/>
                        <a:pt x="28" y="390"/>
                        <a:pt x="29" y="394"/>
                      </a:cubicBezTo>
                      <a:cubicBezTo>
                        <a:pt x="30" y="397"/>
                        <a:pt x="33" y="399"/>
                        <a:pt x="37" y="399"/>
                      </a:cubicBezTo>
                      <a:cubicBezTo>
                        <a:pt x="332" y="399"/>
                        <a:pt x="332" y="399"/>
                        <a:pt x="332" y="399"/>
                      </a:cubicBezTo>
                      <a:cubicBezTo>
                        <a:pt x="336" y="399"/>
                        <a:pt x="339" y="397"/>
                        <a:pt x="340" y="394"/>
                      </a:cubicBezTo>
                      <a:cubicBezTo>
                        <a:pt x="341" y="390"/>
                        <a:pt x="340" y="387"/>
                        <a:pt x="337" y="385"/>
                      </a:cubicBezTo>
                      <a:cubicBezTo>
                        <a:pt x="280" y="348"/>
                        <a:pt x="280" y="348"/>
                        <a:pt x="280" y="348"/>
                      </a:cubicBezTo>
                      <a:cubicBezTo>
                        <a:pt x="279" y="347"/>
                        <a:pt x="277" y="346"/>
                        <a:pt x="276" y="346"/>
                      </a:cubicBezTo>
                      <a:cubicBezTo>
                        <a:pt x="224" y="346"/>
                        <a:pt x="224" y="346"/>
                        <a:pt x="224" y="346"/>
                      </a:cubicBezTo>
                      <a:cubicBezTo>
                        <a:pt x="224" y="331"/>
                        <a:pt x="224" y="331"/>
                        <a:pt x="224" y="331"/>
                      </a:cubicBezTo>
                      <a:cubicBezTo>
                        <a:pt x="357" y="331"/>
                        <a:pt x="357" y="331"/>
                        <a:pt x="357" y="331"/>
                      </a:cubicBezTo>
                      <a:cubicBezTo>
                        <a:pt x="363" y="331"/>
                        <a:pt x="369" y="325"/>
                        <a:pt x="369" y="318"/>
                      </a:cubicBezTo>
                      <a:cubicBezTo>
                        <a:pt x="369" y="310"/>
                        <a:pt x="369" y="310"/>
                        <a:pt x="369" y="310"/>
                      </a:cubicBezTo>
                      <a:cubicBezTo>
                        <a:pt x="450" y="310"/>
                        <a:pt x="450" y="310"/>
                        <a:pt x="450" y="310"/>
                      </a:cubicBezTo>
                      <a:cubicBezTo>
                        <a:pt x="457" y="310"/>
                        <a:pt x="464" y="303"/>
                        <a:pt x="464" y="296"/>
                      </a:cubicBezTo>
                      <a:cubicBezTo>
                        <a:pt x="464" y="14"/>
                        <a:pt x="464" y="14"/>
                        <a:pt x="464" y="14"/>
                      </a:cubicBezTo>
                      <a:cubicBezTo>
                        <a:pt x="464" y="6"/>
                        <a:pt x="457" y="0"/>
                        <a:pt x="450" y="0"/>
                      </a:cubicBezTo>
                      <a:close/>
                      <a:moveTo>
                        <a:pt x="273" y="362"/>
                      </a:moveTo>
                      <a:cubicBezTo>
                        <a:pt x="305" y="383"/>
                        <a:pt x="305" y="383"/>
                        <a:pt x="305" y="383"/>
                      </a:cubicBezTo>
                      <a:cubicBezTo>
                        <a:pt x="64" y="383"/>
                        <a:pt x="64" y="383"/>
                        <a:pt x="64" y="383"/>
                      </a:cubicBezTo>
                      <a:cubicBezTo>
                        <a:pt x="96" y="362"/>
                        <a:pt x="96" y="362"/>
                        <a:pt x="96" y="362"/>
                      </a:cubicBezTo>
                      <a:lnTo>
                        <a:pt x="273" y="362"/>
                      </a:lnTo>
                      <a:close/>
                      <a:moveTo>
                        <a:pt x="161" y="346"/>
                      </a:moveTo>
                      <a:cubicBezTo>
                        <a:pt x="161" y="331"/>
                        <a:pt x="161" y="331"/>
                        <a:pt x="161" y="331"/>
                      </a:cubicBezTo>
                      <a:cubicBezTo>
                        <a:pt x="208" y="331"/>
                        <a:pt x="208" y="331"/>
                        <a:pt x="208" y="331"/>
                      </a:cubicBezTo>
                      <a:cubicBezTo>
                        <a:pt x="208" y="346"/>
                        <a:pt x="208" y="346"/>
                        <a:pt x="208" y="346"/>
                      </a:cubicBezTo>
                      <a:lnTo>
                        <a:pt x="161" y="346"/>
                      </a:lnTo>
                      <a:close/>
                      <a:moveTo>
                        <a:pt x="448" y="294"/>
                      </a:moveTo>
                      <a:cubicBezTo>
                        <a:pt x="369" y="294"/>
                        <a:pt x="369" y="294"/>
                        <a:pt x="369" y="294"/>
                      </a:cubicBezTo>
                      <a:cubicBezTo>
                        <a:pt x="369" y="161"/>
                        <a:pt x="369" y="161"/>
                        <a:pt x="369" y="161"/>
                      </a:cubicBezTo>
                      <a:cubicBezTo>
                        <a:pt x="369" y="157"/>
                        <a:pt x="365" y="153"/>
                        <a:pt x="361" y="153"/>
                      </a:cubicBezTo>
                      <a:cubicBezTo>
                        <a:pt x="357" y="153"/>
                        <a:pt x="353" y="157"/>
                        <a:pt x="353" y="161"/>
                      </a:cubicBezTo>
                      <a:cubicBezTo>
                        <a:pt x="353" y="315"/>
                        <a:pt x="353" y="315"/>
                        <a:pt x="353" y="315"/>
                      </a:cubicBezTo>
                      <a:cubicBezTo>
                        <a:pt x="16" y="315"/>
                        <a:pt x="16" y="315"/>
                        <a:pt x="16" y="315"/>
                      </a:cubicBezTo>
                      <a:cubicBezTo>
                        <a:pt x="16" y="117"/>
                        <a:pt x="16" y="117"/>
                        <a:pt x="16" y="117"/>
                      </a:cubicBezTo>
                      <a:cubicBezTo>
                        <a:pt x="353" y="117"/>
                        <a:pt x="353" y="117"/>
                        <a:pt x="353" y="117"/>
                      </a:cubicBezTo>
                      <a:cubicBezTo>
                        <a:pt x="353" y="129"/>
                        <a:pt x="353" y="129"/>
                        <a:pt x="353" y="129"/>
                      </a:cubicBezTo>
                      <a:cubicBezTo>
                        <a:pt x="353" y="134"/>
                        <a:pt x="357" y="137"/>
                        <a:pt x="361" y="137"/>
                      </a:cubicBezTo>
                      <a:cubicBezTo>
                        <a:pt x="365" y="137"/>
                        <a:pt x="369" y="134"/>
                        <a:pt x="369" y="129"/>
                      </a:cubicBezTo>
                      <a:cubicBezTo>
                        <a:pt x="369" y="113"/>
                        <a:pt x="369" y="113"/>
                        <a:pt x="369" y="113"/>
                      </a:cubicBezTo>
                      <a:cubicBezTo>
                        <a:pt x="369" y="107"/>
                        <a:pt x="363" y="101"/>
                        <a:pt x="357" y="101"/>
                      </a:cubicBezTo>
                      <a:cubicBezTo>
                        <a:pt x="328" y="101"/>
                        <a:pt x="328" y="101"/>
                        <a:pt x="328" y="101"/>
                      </a:cubicBezTo>
                      <a:cubicBezTo>
                        <a:pt x="328" y="16"/>
                        <a:pt x="328" y="16"/>
                        <a:pt x="328" y="16"/>
                      </a:cubicBezTo>
                      <a:cubicBezTo>
                        <a:pt x="448" y="16"/>
                        <a:pt x="448" y="16"/>
                        <a:pt x="448" y="16"/>
                      </a:cubicBezTo>
                      <a:lnTo>
                        <a:pt x="448" y="294"/>
                      </a:lnTo>
                      <a:close/>
                      <a:moveTo>
                        <a:pt x="428" y="117"/>
                      </a:moveTo>
                      <a:cubicBezTo>
                        <a:pt x="425" y="117"/>
                        <a:pt x="422" y="120"/>
                        <a:pt x="422" y="123"/>
                      </a:cubicBezTo>
                      <a:cubicBezTo>
                        <a:pt x="422" y="126"/>
                        <a:pt x="425" y="128"/>
                        <a:pt x="428" y="128"/>
                      </a:cubicBezTo>
                      <a:cubicBezTo>
                        <a:pt x="431" y="128"/>
                        <a:pt x="434" y="126"/>
                        <a:pt x="434" y="123"/>
                      </a:cubicBezTo>
                      <a:cubicBezTo>
                        <a:pt x="434" y="120"/>
                        <a:pt x="431" y="117"/>
                        <a:pt x="428" y="117"/>
                      </a:cubicBezTo>
                      <a:close/>
                      <a:moveTo>
                        <a:pt x="351" y="50"/>
                      </a:moveTo>
                      <a:cubicBezTo>
                        <a:pt x="426" y="50"/>
                        <a:pt x="426" y="50"/>
                        <a:pt x="426" y="50"/>
                      </a:cubicBezTo>
                      <a:cubicBezTo>
                        <a:pt x="430" y="50"/>
                        <a:pt x="434" y="46"/>
                        <a:pt x="434" y="42"/>
                      </a:cubicBezTo>
                      <a:cubicBezTo>
                        <a:pt x="434" y="38"/>
                        <a:pt x="430" y="34"/>
                        <a:pt x="426" y="34"/>
                      </a:cubicBezTo>
                      <a:cubicBezTo>
                        <a:pt x="351" y="34"/>
                        <a:pt x="351" y="34"/>
                        <a:pt x="351" y="34"/>
                      </a:cubicBezTo>
                      <a:cubicBezTo>
                        <a:pt x="346" y="34"/>
                        <a:pt x="343" y="38"/>
                        <a:pt x="343" y="42"/>
                      </a:cubicBezTo>
                      <a:cubicBezTo>
                        <a:pt x="343" y="46"/>
                        <a:pt x="346" y="50"/>
                        <a:pt x="351" y="50"/>
                      </a:cubicBezTo>
                      <a:close/>
                      <a:moveTo>
                        <a:pt x="428" y="95"/>
                      </a:moveTo>
                      <a:cubicBezTo>
                        <a:pt x="425" y="95"/>
                        <a:pt x="422" y="98"/>
                        <a:pt x="422" y="101"/>
                      </a:cubicBezTo>
                      <a:cubicBezTo>
                        <a:pt x="422" y="104"/>
                        <a:pt x="425" y="106"/>
                        <a:pt x="428" y="106"/>
                      </a:cubicBezTo>
                      <a:cubicBezTo>
                        <a:pt x="431" y="106"/>
                        <a:pt x="434" y="104"/>
                        <a:pt x="434" y="101"/>
                      </a:cubicBezTo>
                      <a:cubicBezTo>
                        <a:pt x="434" y="98"/>
                        <a:pt x="431" y="95"/>
                        <a:pt x="428"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ysClr val="windowText" lastClr="000000"/>
                    </a:solidFill>
                    <a:effectLst/>
                    <a:uLnTx/>
                    <a:uFillTx/>
                    <a:latin typeface="+mn-lt"/>
                  </a:endParaRPr>
                </a:p>
              </p:txBody>
            </p:sp>
            <p:sp>
              <p:nvSpPr>
                <p:cNvPr id="15433" name="Freeform 3"/>
                <p:cNvSpPr>
                  <a:spLocks noChangeAspect="1" noEditPoints="1"/>
                </p:cNvSpPr>
                <p:nvPr/>
              </p:nvSpPr>
              <p:spPr bwMode="auto">
                <a:xfrm>
                  <a:off x="7544614" y="5021108"/>
                  <a:ext cx="264219" cy="276494"/>
                </a:xfrm>
                <a:custGeom>
                  <a:avLst/>
                  <a:gdLst>
                    <a:gd name="T0" fmla="*/ 2147483646 w 382"/>
                    <a:gd name="T1" fmla="*/ 2147483646 h 405"/>
                    <a:gd name="T2" fmla="*/ 2147483646 w 382"/>
                    <a:gd name="T3" fmla="*/ 2147483646 h 405"/>
                    <a:gd name="T4" fmla="*/ 2147483646 w 382"/>
                    <a:gd name="T5" fmla="*/ 2147483646 h 405"/>
                    <a:gd name="T6" fmla="*/ 2147483646 w 382"/>
                    <a:gd name="T7" fmla="*/ 2147483646 h 405"/>
                    <a:gd name="T8" fmla="*/ 2147483646 w 382"/>
                    <a:gd name="T9" fmla="*/ 2147483646 h 405"/>
                    <a:gd name="T10" fmla="*/ 2147483646 w 382"/>
                    <a:gd name="T11" fmla="*/ 2147483646 h 405"/>
                    <a:gd name="T12" fmla="*/ 2147483646 w 382"/>
                    <a:gd name="T13" fmla="*/ 2147483646 h 405"/>
                    <a:gd name="T14" fmla="*/ 2147483646 w 382"/>
                    <a:gd name="T15" fmla="*/ 2147483646 h 405"/>
                    <a:gd name="T16" fmla="*/ 0 w 382"/>
                    <a:gd name="T17" fmla="*/ 2147483646 h 405"/>
                    <a:gd name="T18" fmla="*/ 2147483646 w 382"/>
                    <a:gd name="T19" fmla="*/ 2147483646 h 405"/>
                    <a:gd name="T20" fmla="*/ 2147483646 w 382"/>
                    <a:gd name="T21" fmla="*/ 2147483646 h 405"/>
                    <a:gd name="T22" fmla="*/ 2147483646 w 382"/>
                    <a:gd name="T23" fmla="*/ 2147483646 h 405"/>
                    <a:gd name="T24" fmla="*/ 2147483646 w 382"/>
                    <a:gd name="T25" fmla="*/ 2147483646 h 405"/>
                    <a:gd name="T26" fmla="*/ 2147483646 w 382"/>
                    <a:gd name="T27" fmla="*/ 2147483646 h 405"/>
                    <a:gd name="T28" fmla="*/ 2147483646 w 382"/>
                    <a:gd name="T29" fmla="*/ 2147483646 h 405"/>
                    <a:gd name="T30" fmla="*/ 2147483646 w 382"/>
                    <a:gd name="T31" fmla="*/ 2147483646 h 405"/>
                    <a:gd name="T32" fmla="*/ 2147483646 w 382"/>
                    <a:gd name="T33" fmla="*/ 2147483646 h 405"/>
                    <a:gd name="T34" fmla="*/ 2147483646 w 382"/>
                    <a:gd name="T35" fmla="*/ 2147483646 h 405"/>
                    <a:gd name="T36" fmla="*/ 2147483646 w 382"/>
                    <a:gd name="T37" fmla="*/ 2147483646 h 405"/>
                    <a:gd name="T38" fmla="*/ 2147483646 w 382"/>
                    <a:gd name="T39" fmla="*/ 2147483646 h 405"/>
                    <a:gd name="T40" fmla="*/ 2147483646 w 382"/>
                    <a:gd name="T41" fmla="*/ 2147483646 h 405"/>
                    <a:gd name="T42" fmla="*/ 2147483646 w 382"/>
                    <a:gd name="T43" fmla="*/ 2147483646 h 405"/>
                    <a:gd name="T44" fmla="*/ 2147483646 w 382"/>
                    <a:gd name="T45" fmla="*/ 2147483646 h 405"/>
                    <a:gd name="T46" fmla="*/ 2147483646 w 382"/>
                    <a:gd name="T47" fmla="*/ 2147483646 h 405"/>
                    <a:gd name="T48" fmla="*/ 2147483646 w 382"/>
                    <a:gd name="T49" fmla="*/ 2147483646 h 405"/>
                    <a:gd name="T50" fmla="*/ 2147483646 w 382"/>
                    <a:gd name="T51" fmla="*/ 2147483646 h 405"/>
                    <a:gd name="T52" fmla="*/ 2147483646 w 382"/>
                    <a:gd name="T53" fmla="*/ 2147483646 h 405"/>
                    <a:gd name="T54" fmla="*/ 2147483646 w 382"/>
                    <a:gd name="T55" fmla="*/ 2147483646 h 405"/>
                    <a:gd name="T56" fmla="*/ 2147483646 w 382"/>
                    <a:gd name="T57" fmla="*/ 2147483646 h 405"/>
                    <a:gd name="T58" fmla="*/ 2147483646 w 382"/>
                    <a:gd name="T59" fmla="*/ 2147483646 h 405"/>
                    <a:gd name="T60" fmla="*/ 2147483646 w 382"/>
                    <a:gd name="T61" fmla="*/ 2147483646 h 405"/>
                    <a:gd name="T62" fmla="*/ 2147483646 w 382"/>
                    <a:gd name="T63" fmla="*/ 2147483646 h 405"/>
                    <a:gd name="T64" fmla="*/ 2147483646 w 382"/>
                    <a:gd name="T65" fmla="*/ 2147483646 h 405"/>
                    <a:gd name="T66" fmla="*/ 2147483646 w 382"/>
                    <a:gd name="T67" fmla="*/ 2147483646 h 405"/>
                    <a:gd name="T68" fmla="*/ 2147483646 w 382"/>
                    <a:gd name="T69" fmla="*/ 2147483646 h 405"/>
                    <a:gd name="T70" fmla="*/ 2147483646 w 382"/>
                    <a:gd name="T71" fmla="*/ 2147483646 h 405"/>
                    <a:gd name="T72" fmla="*/ 2147483646 w 382"/>
                    <a:gd name="T73" fmla="*/ 2147483646 h 405"/>
                    <a:gd name="T74" fmla="*/ 2147483646 w 382"/>
                    <a:gd name="T75" fmla="*/ 2147483646 h 405"/>
                    <a:gd name="T76" fmla="*/ 2147483646 w 382"/>
                    <a:gd name="T77" fmla="*/ 2147483646 h 405"/>
                    <a:gd name="T78" fmla="*/ 2147483646 w 382"/>
                    <a:gd name="T79" fmla="*/ 2147483646 h 405"/>
                    <a:gd name="T80" fmla="*/ 2147483646 w 382"/>
                    <a:gd name="T81" fmla="*/ 2147483646 h 405"/>
                    <a:gd name="T82" fmla="*/ 2147483646 w 382"/>
                    <a:gd name="T83" fmla="*/ 2147483646 h 405"/>
                    <a:gd name="T84" fmla="*/ 2147483646 w 382"/>
                    <a:gd name="T85" fmla="*/ 2147483646 h 405"/>
                    <a:gd name="T86" fmla="*/ 2147483646 w 382"/>
                    <a:gd name="T87" fmla="*/ 2147483646 h 405"/>
                    <a:gd name="T88" fmla="*/ 2147483646 w 382"/>
                    <a:gd name="T89" fmla="*/ 2147483646 h 405"/>
                    <a:gd name="T90" fmla="*/ 2147483646 w 382"/>
                    <a:gd name="T91" fmla="*/ 2147483646 h 405"/>
                    <a:gd name="T92" fmla="*/ 2147483646 w 382"/>
                    <a:gd name="T93" fmla="*/ 2147483646 h 405"/>
                    <a:gd name="T94" fmla="*/ 2147483646 w 382"/>
                    <a:gd name="T95" fmla="*/ 2147483646 h 405"/>
                    <a:gd name="T96" fmla="*/ 2147483646 w 382"/>
                    <a:gd name="T97" fmla="*/ 2147483646 h 405"/>
                    <a:gd name="T98" fmla="*/ 2147483646 w 382"/>
                    <a:gd name="T99" fmla="*/ 2147483646 h 405"/>
                    <a:gd name="T100" fmla="*/ 2147483646 w 382"/>
                    <a:gd name="T101" fmla="*/ 2147483646 h 405"/>
                    <a:gd name="T102" fmla="*/ 2147483646 w 382"/>
                    <a:gd name="T103" fmla="*/ 2147483646 h 405"/>
                    <a:gd name="T104" fmla="*/ 2147483646 w 382"/>
                    <a:gd name="T105" fmla="*/ 2147483646 h 40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82" h="405">
                      <a:moveTo>
                        <a:pt x="347" y="257"/>
                      </a:moveTo>
                      <a:cubicBezTo>
                        <a:pt x="348" y="202"/>
                        <a:pt x="348" y="202"/>
                        <a:pt x="348" y="202"/>
                      </a:cubicBezTo>
                      <a:cubicBezTo>
                        <a:pt x="349" y="198"/>
                        <a:pt x="345" y="194"/>
                        <a:pt x="341" y="194"/>
                      </a:cubicBezTo>
                      <a:cubicBezTo>
                        <a:pt x="336" y="194"/>
                        <a:pt x="333" y="197"/>
                        <a:pt x="332" y="202"/>
                      </a:cubicBezTo>
                      <a:cubicBezTo>
                        <a:pt x="331" y="257"/>
                        <a:pt x="331" y="257"/>
                        <a:pt x="331" y="257"/>
                      </a:cubicBezTo>
                      <a:cubicBezTo>
                        <a:pt x="325" y="258"/>
                        <a:pt x="319" y="260"/>
                        <a:pt x="314" y="264"/>
                      </a:cubicBezTo>
                      <a:cubicBezTo>
                        <a:pt x="276" y="231"/>
                        <a:pt x="276" y="231"/>
                        <a:pt x="276" y="231"/>
                      </a:cubicBezTo>
                      <a:cubicBezTo>
                        <a:pt x="279" y="225"/>
                        <a:pt x="281" y="219"/>
                        <a:pt x="281" y="212"/>
                      </a:cubicBezTo>
                      <a:cubicBezTo>
                        <a:pt x="281" y="204"/>
                        <a:pt x="279" y="197"/>
                        <a:pt x="275" y="191"/>
                      </a:cubicBezTo>
                      <a:cubicBezTo>
                        <a:pt x="320" y="150"/>
                        <a:pt x="320" y="150"/>
                        <a:pt x="320" y="150"/>
                      </a:cubicBezTo>
                      <a:cubicBezTo>
                        <a:pt x="324" y="153"/>
                        <a:pt x="329" y="155"/>
                        <a:pt x="334" y="156"/>
                      </a:cubicBezTo>
                      <a:cubicBezTo>
                        <a:pt x="333" y="170"/>
                        <a:pt x="333" y="170"/>
                        <a:pt x="333" y="170"/>
                      </a:cubicBezTo>
                      <a:cubicBezTo>
                        <a:pt x="333" y="175"/>
                        <a:pt x="337" y="178"/>
                        <a:pt x="341" y="178"/>
                      </a:cubicBezTo>
                      <a:cubicBezTo>
                        <a:pt x="341" y="178"/>
                        <a:pt x="341" y="178"/>
                        <a:pt x="341" y="178"/>
                      </a:cubicBezTo>
                      <a:cubicBezTo>
                        <a:pt x="346" y="178"/>
                        <a:pt x="349" y="175"/>
                        <a:pt x="349" y="171"/>
                      </a:cubicBezTo>
                      <a:cubicBezTo>
                        <a:pt x="350" y="157"/>
                        <a:pt x="350" y="157"/>
                        <a:pt x="350" y="157"/>
                      </a:cubicBezTo>
                      <a:cubicBezTo>
                        <a:pt x="368" y="153"/>
                        <a:pt x="382" y="137"/>
                        <a:pt x="382" y="118"/>
                      </a:cubicBezTo>
                      <a:cubicBezTo>
                        <a:pt x="382" y="96"/>
                        <a:pt x="365" y="78"/>
                        <a:pt x="343" y="78"/>
                      </a:cubicBezTo>
                      <a:cubicBezTo>
                        <a:pt x="332" y="78"/>
                        <a:pt x="322" y="83"/>
                        <a:pt x="314" y="91"/>
                      </a:cubicBezTo>
                      <a:cubicBezTo>
                        <a:pt x="254" y="53"/>
                        <a:pt x="254" y="53"/>
                        <a:pt x="254" y="53"/>
                      </a:cubicBezTo>
                      <a:cubicBezTo>
                        <a:pt x="255" y="49"/>
                        <a:pt x="256" y="44"/>
                        <a:pt x="256" y="39"/>
                      </a:cubicBezTo>
                      <a:cubicBezTo>
                        <a:pt x="256" y="18"/>
                        <a:pt x="238" y="0"/>
                        <a:pt x="217" y="0"/>
                      </a:cubicBezTo>
                      <a:cubicBezTo>
                        <a:pt x="195" y="0"/>
                        <a:pt x="177" y="18"/>
                        <a:pt x="177" y="39"/>
                      </a:cubicBezTo>
                      <a:cubicBezTo>
                        <a:pt x="177" y="40"/>
                        <a:pt x="177" y="41"/>
                        <a:pt x="177" y="42"/>
                      </a:cubicBezTo>
                      <a:cubicBezTo>
                        <a:pt x="74" y="72"/>
                        <a:pt x="74" y="72"/>
                        <a:pt x="74" y="72"/>
                      </a:cubicBezTo>
                      <a:cubicBezTo>
                        <a:pt x="68" y="60"/>
                        <a:pt x="55" y="51"/>
                        <a:pt x="40" y="51"/>
                      </a:cubicBezTo>
                      <a:cubicBezTo>
                        <a:pt x="18" y="51"/>
                        <a:pt x="0" y="69"/>
                        <a:pt x="0" y="91"/>
                      </a:cubicBezTo>
                      <a:cubicBezTo>
                        <a:pt x="0" y="111"/>
                        <a:pt x="16" y="128"/>
                        <a:pt x="35" y="130"/>
                      </a:cubicBezTo>
                      <a:cubicBezTo>
                        <a:pt x="46" y="237"/>
                        <a:pt x="46" y="237"/>
                        <a:pt x="46" y="237"/>
                      </a:cubicBezTo>
                      <a:cubicBezTo>
                        <a:pt x="30" y="242"/>
                        <a:pt x="19" y="257"/>
                        <a:pt x="19" y="275"/>
                      </a:cubicBezTo>
                      <a:cubicBezTo>
                        <a:pt x="19" y="297"/>
                        <a:pt x="36" y="314"/>
                        <a:pt x="58" y="314"/>
                      </a:cubicBezTo>
                      <a:cubicBezTo>
                        <a:pt x="65" y="314"/>
                        <a:pt x="72" y="312"/>
                        <a:pt x="78" y="309"/>
                      </a:cubicBezTo>
                      <a:cubicBezTo>
                        <a:pt x="109" y="343"/>
                        <a:pt x="109" y="343"/>
                        <a:pt x="109" y="343"/>
                      </a:cubicBezTo>
                      <a:cubicBezTo>
                        <a:pt x="105" y="349"/>
                        <a:pt x="102" y="357"/>
                        <a:pt x="102" y="366"/>
                      </a:cubicBezTo>
                      <a:cubicBezTo>
                        <a:pt x="102" y="387"/>
                        <a:pt x="119" y="405"/>
                        <a:pt x="141" y="405"/>
                      </a:cubicBezTo>
                      <a:cubicBezTo>
                        <a:pt x="163" y="405"/>
                        <a:pt x="181" y="387"/>
                        <a:pt x="181" y="366"/>
                      </a:cubicBezTo>
                      <a:cubicBezTo>
                        <a:pt x="181" y="364"/>
                        <a:pt x="180" y="362"/>
                        <a:pt x="180" y="360"/>
                      </a:cubicBezTo>
                      <a:cubicBezTo>
                        <a:pt x="304" y="316"/>
                        <a:pt x="304" y="316"/>
                        <a:pt x="304" y="316"/>
                      </a:cubicBezTo>
                      <a:cubicBezTo>
                        <a:pt x="311" y="327"/>
                        <a:pt x="323" y="335"/>
                        <a:pt x="337" y="335"/>
                      </a:cubicBezTo>
                      <a:cubicBezTo>
                        <a:pt x="359" y="335"/>
                        <a:pt x="377" y="317"/>
                        <a:pt x="377" y="295"/>
                      </a:cubicBezTo>
                      <a:cubicBezTo>
                        <a:pt x="377" y="277"/>
                        <a:pt x="364" y="261"/>
                        <a:pt x="347" y="257"/>
                      </a:cubicBezTo>
                      <a:close/>
                      <a:moveTo>
                        <a:pt x="343" y="94"/>
                      </a:moveTo>
                      <a:cubicBezTo>
                        <a:pt x="356" y="94"/>
                        <a:pt x="366" y="105"/>
                        <a:pt x="366" y="118"/>
                      </a:cubicBezTo>
                      <a:cubicBezTo>
                        <a:pt x="366" y="131"/>
                        <a:pt x="356" y="141"/>
                        <a:pt x="343" y="141"/>
                      </a:cubicBezTo>
                      <a:cubicBezTo>
                        <a:pt x="330" y="141"/>
                        <a:pt x="320" y="131"/>
                        <a:pt x="320" y="118"/>
                      </a:cubicBezTo>
                      <a:cubicBezTo>
                        <a:pt x="320" y="105"/>
                        <a:pt x="330" y="94"/>
                        <a:pt x="343" y="94"/>
                      </a:cubicBezTo>
                      <a:close/>
                      <a:moveTo>
                        <a:pt x="309" y="138"/>
                      </a:moveTo>
                      <a:cubicBezTo>
                        <a:pt x="265" y="180"/>
                        <a:pt x="265" y="180"/>
                        <a:pt x="265" y="180"/>
                      </a:cubicBezTo>
                      <a:cubicBezTo>
                        <a:pt x="258" y="175"/>
                        <a:pt x="250" y="173"/>
                        <a:pt x="242" y="173"/>
                      </a:cubicBezTo>
                      <a:cubicBezTo>
                        <a:pt x="227" y="173"/>
                        <a:pt x="213" y="181"/>
                        <a:pt x="207" y="194"/>
                      </a:cubicBezTo>
                      <a:cubicBezTo>
                        <a:pt x="167" y="183"/>
                        <a:pt x="167" y="183"/>
                        <a:pt x="167" y="183"/>
                      </a:cubicBezTo>
                      <a:cubicBezTo>
                        <a:pt x="167" y="182"/>
                        <a:pt x="167" y="181"/>
                        <a:pt x="167" y="180"/>
                      </a:cubicBezTo>
                      <a:cubicBezTo>
                        <a:pt x="167" y="179"/>
                        <a:pt x="167" y="178"/>
                        <a:pt x="167" y="177"/>
                      </a:cubicBezTo>
                      <a:cubicBezTo>
                        <a:pt x="308" y="136"/>
                        <a:pt x="308" y="136"/>
                        <a:pt x="308" y="136"/>
                      </a:cubicBezTo>
                      <a:cubicBezTo>
                        <a:pt x="308" y="137"/>
                        <a:pt x="309" y="138"/>
                        <a:pt x="309" y="138"/>
                      </a:cubicBezTo>
                      <a:close/>
                      <a:moveTo>
                        <a:pt x="265" y="212"/>
                      </a:moveTo>
                      <a:cubicBezTo>
                        <a:pt x="265" y="225"/>
                        <a:pt x="255" y="235"/>
                        <a:pt x="242" y="235"/>
                      </a:cubicBezTo>
                      <a:cubicBezTo>
                        <a:pt x="229" y="235"/>
                        <a:pt x="218" y="225"/>
                        <a:pt x="218" y="212"/>
                      </a:cubicBezTo>
                      <a:cubicBezTo>
                        <a:pt x="218" y="199"/>
                        <a:pt x="229" y="189"/>
                        <a:pt x="242" y="189"/>
                      </a:cubicBezTo>
                      <a:cubicBezTo>
                        <a:pt x="255" y="189"/>
                        <a:pt x="265" y="199"/>
                        <a:pt x="265" y="212"/>
                      </a:cubicBezTo>
                      <a:close/>
                      <a:moveTo>
                        <a:pt x="143" y="273"/>
                      </a:moveTo>
                      <a:cubicBezTo>
                        <a:pt x="139" y="218"/>
                        <a:pt x="139" y="218"/>
                        <a:pt x="139" y="218"/>
                      </a:cubicBezTo>
                      <a:cubicBezTo>
                        <a:pt x="149" y="215"/>
                        <a:pt x="158" y="208"/>
                        <a:pt x="163" y="198"/>
                      </a:cubicBezTo>
                      <a:cubicBezTo>
                        <a:pt x="203" y="209"/>
                        <a:pt x="203" y="209"/>
                        <a:pt x="203" y="209"/>
                      </a:cubicBezTo>
                      <a:cubicBezTo>
                        <a:pt x="203" y="210"/>
                        <a:pt x="202" y="211"/>
                        <a:pt x="202" y="212"/>
                      </a:cubicBezTo>
                      <a:cubicBezTo>
                        <a:pt x="202" y="223"/>
                        <a:pt x="207" y="233"/>
                        <a:pt x="214" y="240"/>
                      </a:cubicBezTo>
                      <a:cubicBezTo>
                        <a:pt x="190" y="277"/>
                        <a:pt x="190" y="277"/>
                        <a:pt x="190" y="277"/>
                      </a:cubicBezTo>
                      <a:lnTo>
                        <a:pt x="143" y="273"/>
                      </a:lnTo>
                      <a:close/>
                      <a:moveTo>
                        <a:pt x="180" y="292"/>
                      </a:moveTo>
                      <a:cubicBezTo>
                        <a:pt x="156" y="329"/>
                        <a:pt x="156" y="329"/>
                        <a:pt x="156" y="329"/>
                      </a:cubicBezTo>
                      <a:cubicBezTo>
                        <a:pt x="153" y="328"/>
                        <a:pt x="150" y="327"/>
                        <a:pt x="146" y="327"/>
                      </a:cubicBezTo>
                      <a:cubicBezTo>
                        <a:pt x="144" y="289"/>
                        <a:pt x="144" y="289"/>
                        <a:pt x="144" y="289"/>
                      </a:cubicBezTo>
                      <a:lnTo>
                        <a:pt x="180" y="292"/>
                      </a:lnTo>
                      <a:close/>
                      <a:moveTo>
                        <a:pt x="128" y="204"/>
                      </a:moveTo>
                      <a:cubicBezTo>
                        <a:pt x="115" y="204"/>
                        <a:pt x="105" y="193"/>
                        <a:pt x="105" y="180"/>
                      </a:cubicBezTo>
                      <a:cubicBezTo>
                        <a:pt x="105" y="168"/>
                        <a:pt x="115" y="157"/>
                        <a:pt x="128" y="157"/>
                      </a:cubicBezTo>
                      <a:cubicBezTo>
                        <a:pt x="141" y="157"/>
                        <a:pt x="151" y="168"/>
                        <a:pt x="151" y="180"/>
                      </a:cubicBezTo>
                      <a:cubicBezTo>
                        <a:pt x="151" y="193"/>
                        <a:pt x="141" y="204"/>
                        <a:pt x="128" y="204"/>
                      </a:cubicBezTo>
                      <a:close/>
                      <a:moveTo>
                        <a:pt x="217" y="16"/>
                      </a:moveTo>
                      <a:cubicBezTo>
                        <a:pt x="230" y="16"/>
                        <a:pt x="240" y="27"/>
                        <a:pt x="240" y="39"/>
                      </a:cubicBezTo>
                      <a:cubicBezTo>
                        <a:pt x="240" y="52"/>
                        <a:pt x="230" y="63"/>
                        <a:pt x="217" y="63"/>
                      </a:cubicBezTo>
                      <a:cubicBezTo>
                        <a:pt x="204" y="63"/>
                        <a:pt x="193" y="52"/>
                        <a:pt x="193" y="39"/>
                      </a:cubicBezTo>
                      <a:cubicBezTo>
                        <a:pt x="193" y="27"/>
                        <a:pt x="204" y="16"/>
                        <a:pt x="217" y="16"/>
                      </a:cubicBezTo>
                      <a:close/>
                      <a:moveTo>
                        <a:pt x="202" y="76"/>
                      </a:moveTo>
                      <a:cubicBezTo>
                        <a:pt x="207" y="78"/>
                        <a:pt x="211" y="79"/>
                        <a:pt x="217" y="79"/>
                      </a:cubicBezTo>
                      <a:cubicBezTo>
                        <a:pt x="228" y="79"/>
                        <a:pt x="238" y="74"/>
                        <a:pt x="245" y="67"/>
                      </a:cubicBezTo>
                      <a:cubicBezTo>
                        <a:pt x="306" y="104"/>
                        <a:pt x="306" y="104"/>
                        <a:pt x="306" y="104"/>
                      </a:cubicBezTo>
                      <a:cubicBezTo>
                        <a:pt x="306" y="105"/>
                        <a:pt x="305" y="106"/>
                        <a:pt x="305" y="106"/>
                      </a:cubicBezTo>
                      <a:cubicBezTo>
                        <a:pt x="190" y="96"/>
                        <a:pt x="190" y="96"/>
                        <a:pt x="190" y="96"/>
                      </a:cubicBezTo>
                      <a:lnTo>
                        <a:pt x="202" y="76"/>
                      </a:lnTo>
                      <a:close/>
                      <a:moveTo>
                        <a:pt x="300" y="122"/>
                      </a:moveTo>
                      <a:cubicBezTo>
                        <a:pt x="163" y="162"/>
                        <a:pt x="163" y="162"/>
                        <a:pt x="163" y="162"/>
                      </a:cubicBezTo>
                      <a:cubicBezTo>
                        <a:pt x="161" y="158"/>
                        <a:pt x="158" y="155"/>
                        <a:pt x="155" y="152"/>
                      </a:cubicBezTo>
                      <a:cubicBezTo>
                        <a:pt x="180" y="111"/>
                        <a:pt x="180" y="111"/>
                        <a:pt x="180" y="111"/>
                      </a:cubicBezTo>
                      <a:lnTo>
                        <a:pt x="300" y="122"/>
                      </a:lnTo>
                      <a:close/>
                      <a:moveTo>
                        <a:pt x="182" y="58"/>
                      </a:moveTo>
                      <a:cubicBezTo>
                        <a:pt x="184" y="61"/>
                        <a:pt x="186" y="64"/>
                        <a:pt x="189" y="67"/>
                      </a:cubicBezTo>
                      <a:cubicBezTo>
                        <a:pt x="172" y="95"/>
                        <a:pt x="172" y="95"/>
                        <a:pt x="172" y="95"/>
                      </a:cubicBezTo>
                      <a:cubicBezTo>
                        <a:pt x="83" y="87"/>
                        <a:pt x="83" y="87"/>
                        <a:pt x="83" y="87"/>
                      </a:cubicBezTo>
                      <a:lnTo>
                        <a:pt x="182" y="58"/>
                      </a:lnTo>
                      <a:close/>
                      <a:moveTo>
                        <a:pt x="77" y="102"/>
                      </a:moveTo>
                      <a:cubicBezTo>
                        <a:pt x="162" y="110"/>
                        <a:pt x="162" y="110"/>
                        <a:pt x="162" y="110"/>
                      </a:cubicBezTo>
                      <a:cubicBezTo>
                        <a:pt x="141" y="144"/>
                        <a:pt x="141" y="144"/>
                        <a:pt x="141" y="144"/>
                      </a:cubicBezTo>
                      <a:cubicBezTo>
                        <a:pt x="137" y="142"/>
                        <a:pt x="133" y="141"/>
                        <a:pt x="128" y="141"/>
                      </a:cubicBezTo>
                      <a:cubicBezTo>
                        <a:pt x="120" y="141"/>
                        <a:pt x="113" y="143"/>
                        <a:pt x="107" y="147"/>
                      </a:cubicBezTo>
                      <a:cubicBezTo>
                        <a:pt x="72" y="113"/>
                        <a:pt x="72" y="113"/>
                        <a:pt x="72" y="113"/>
                      </a:cubicBezTo>
                      <a:cubicBezTo>
                        <a:pt x="74" y="109"/>
                        <a:pt x="76" y="106"/>
                        <a:pt x="77" y="102"/>
                      </a:cubicBezTo>
                      <a:close/>
                      <a:moveTo>
                        <a:pt x="95" y="159"/>
                      </a:moveTo>
                      <a:cubicBezTo>
                        <a:pt x="91" y="165"/>
                        <a:pt x="89" y="172"/>
                        <a:pt x="89" y="180"/>
                      </a:cubicBezTo>
                      <a:cubicBezTo>
                        <a:pt x="89" y="191"/>
                        <a:pt x="92" y="200"/>
                        <a:pt x="99" y="207"/>
                      </a:cubicBezTo>
                      <a:cubicBezTo>
                        <a:pt x="75" y="239"/>
                        <a:pt x="75" y="239"/>
                        <a:pt x="75" y="239"/>
                      </a:cubicBezTo>
                      <a:cubicBezTo>
                        <a:pt x="71" y="237"/>
                        <a:pt x="67" y="236"/>
                        <a:pt x="62" y="236"/>
                      </a:cubicBezTo>
                      <a:cubicBezTo>
                        <a:pt x="51" y="128"/>
                        <a:pt x="51" y="128"/>
                        <a:pt x="51" y="128"/>
                      </a:cubicBezTo>
                      <a:cubicBezTo>
                        <a:pt x="55" y="127"/>
                        <a:pt x="58" y="126"/>
                        <a:pt x="61" y="124"/>
                      </a:cubicBezTo>
                      <a:lnTo>
                        <a:pt x="95" y="159"/>
                      </a:lnTo>
                      <a:close/>
                      <a:moveTo>
                        <a:pt x="40" y="114"/>
                      </a:moveTo>
                      <a:cubicBezTo>
                        <a:pt x="27" y="114"/>
                        <a:pt x="16" y="104"/>
                        <a:pt x="16" y="91"/>
                      </a:cubicBezTo>
                      <a:cubicBezTo>
                        <a:pt x="16" y="78"/>
                        <a:pt x="27" y="67"/>
                        <a:pt x="40" y="67"/>
                      </a:cubicBezTo>
                      <a:cubicBezTo>
                        <a:pt x="52" y="67"/>
                        <a:pt x="63" y="78"/>
                        <a:pt x="63" y="91"/>
                      </a:cubicBezTo>
                      <a:cubicBezTo>
                        <a:pt x="63" y="104"/>
                        <a:pt x="52" y="114"/>
                        <a:pt x="40" y="114"/>
                      </a:cubicBezTo>
                      <a:close/>
                      <a:moveTo>
                        <a:pt x="58" y="298"/>
                      </a:moveTo>
                      <a:cubicBezTo>
                        <a:pt x="45" y="298"/>
                        <a:pt x="35" y="288"/>
                        <a:pt x="35" y="275"/>
                      </a:cubicBezTo>
                      <a:cubicBezTo>
                        <a:pt x="35" y="262"/>
                        <a:pt x="45" y="252"/>
                        <a:pt x="58" y="252"/>
                      </a:cubicBezTo>
                      <a:cubicBezTo>
                        <a:pt x="71" y="252"/>
                        <a:pt x="81" y="262"/>
                        <a:pt x="81" y="275"/>
                      </a:cubicBezTo>
                      <a:cubicBezTo>
                        <a:pt x="81" y="288"/>
                        <a:pt x="71" y="298"/>
                        <a:pt x="58" y="298"/>
                      </a:cubicBezTo>
                      <a:close/>
                      <a:moveTo>
                        <a:pt x="112" y="216"/>
                      </a:moveTo>
                      <a:cubicBezTo>
                        <a:pt x="115" y="218"/>
                        <a:pt x="119" y="219"/>
                        <a:pt x="123" y="219"/>
                      </a:cubicBezTo>
                      <a:cubicBezTo>
                        <a:pt x="126" y="272"/>
                        <a:pt x="126" y="272"/>
                        <a:pt x="126" y="272"/>
                      </a:cubicBezTo>
                      <a:cubicBezTo>
                        <a:pt x="97" y="270"/>
                        <a:pt x="97" y="270"/>
                        <a:pt x="97" y="270"/>
                      </a:cubicBezTo>
                      <a:cubicBezTo>
                        <a:pt x="96" y="262"/>
                        <a:pt x="93" y="255"/>
                        <a:pt x="87" y="249"/>
                      </a:cubicBezTo>
                      <a:lnTo>
                        <a:pt x="112" y="216"/>
                      </a:lnTo>
                      <a:close/>
                      <a:moveTo>
                        <a:pt x="90" y="298"/>
                      </a:moveTo>
                      <a:cubicBezTo>
                        <a:pt x="93" y="294"/>
                        <a:pt x="95" y="290"/>
                        <a:pt x="96" y="286"/>
                      </a:cubicBezTo>
                      <a:cubicBezTo>
                        <a:pt x="128" y="288"/>
                        <a:pt x="128" y="288"/>
                        <a:pt x="128" y="288"/>
                      </a:cubicBezTo>
                      <a:cubicBezTo>
                        <a:pt x="130" y="328"/>
                        <a:pt x="130" y="328"/>
                        <a:pt x="130" y="328"/>
                      </a:cubicBezTo>
                      <a:cubicBezTo>
                        <a:pt x="127" y="329"/>
                        <a:pt x="124" y="330"/>
                        <a:pt x="121" y="332"/>
                      </a:cubicBezTo>
                      <a:lnTo>
                        <a:pt x="90" y="298"/>
                      </a:lnTo>
                      <a:close/>
                      <a:moveTo>
                        <a:pt x="141" y="389"/>
                      </a:moveTo>
                      <a:cubicBezTo>
                        <a:pt x="128" y="389"/>
                        <a:pt x="118" y="379"/>
                        <a:pt x="118" y="366"/>
                      </a:cubicBezTo>
                      <a:cubicBezTo>
                        <a:pt x="118" y="353"/>
                        <a:pt x="128" y="342"/>
                        <a:pt x="141" y="342"/>
                      </a:cubicBezTo>
                      <a:cubicBezTo>
                        <a:pt x="154" y="342"/>
                        <a:pt x="165" y="353"/>
                        <a:pt x="165" y="366"/>
                      </a:cubicBezTo>
                      <a:cubicBezTo>
                        <a:pt x="165" y="379"/>
                        <a:pt x="154" y="389"/>
                        <a:pt x="141" y="389"/>
                      </a:cubicBezTo>
                      <a:close/>
                      <a:moveTo>
                        <a:pt x="175" y="345"/>
                      </a:moveTo>
                      <a:cubicBezTo>
                        <a:pt x="173" y="343"/>
                        <a:pt x="171" y="340"/>
                        <a:pt x="169" y="338"/>
                      </a:cubicBezTo>
                      <a:cubicBezTo>
                        <a:pt x="198" y="293"/>
                        <a:pt x="198" y="293"/>
                        <a:pt x="198" y="293"/>
                      </a:cubicBezTo>
                      <a:cubicBezTo>
                        <a:pt x="299" y="301"/>
                        <a:pt x="299" y="301"/>
                        <a:pt x="299" y="301"/>
                      </a:cubicBezTo>
                      <a:cubicBezTo>
                        <a:pt x="299" y="301"/>
                        <a:pt x="299" y="301"/>
                        <a:pt x="299" y="301"/>
                      </a:cubicBezTo>
                      <a:lnTo>
                        <a:pt x="175" y="345"/>
                      </a:lnTo>
                      <a:close/>
                      <a:moveTo>
                        <a:pt x="300" y="285"/>
                      </a:moveTo>
                      <a:cubicBezTo>
                        <a:pt x="208" y="278"/>
                        <a:pt x="208" y="278"/>
                        <a:pt x="208" y="278"/>
                      </a:cubicBezTo>
                      <a:cubicBezTo>
                        <a:pt x="227" y="248"/>
                        <a:pt x="227" y="248"/>
                        <a:pt x="227" y="248"/>
                      </a:cubicBezTo>
                      <a:cubicBezTo>
                        <a:pt x="232" y="250"/>
                        <a:pt x="237" y="251"/>
                        <a:pt x="242" y="251"/>
                      </a:cubicBezTo>
                      <a:cubicBezTo>
                        <a:pt x="251" y="251"/>
                        <a:pt x="259" y="248"/>
                        <a:pt x="266" y="243"/>
                      </a:cubicBezTo>
                      <a:cubicBezTo>
                        <a:pt x="303" y="276"/>
                        <a:pt x="303" y="276"/>
                        <a:pt x="303" y="276"/>
                      </a:cubicBezTo>
                      <a:cubicBezTo>
                        <a:pt x="302" y="279"/>
                        <a:pt x="301" y="282"/>
                        <a:pt x="300" y="285"/>
                      </a:cubicBezTo>
                      <a:close/>
                      <a:moveTo>
                        <a:pt x="337" y="319"/>
                      </a:moveTo>
                      <a:cubicBezTo>
                        <a:pt x="325" y="319"/>
                        <a:pt x="314" y="308"/>
                        <a:pt x="314" y="295"/>
                      </a:cubicBezTo>
                      <a:cubicBezTo>
                        <a:pt x="314" y="282"/>
                        <a:pt x="325" y="272"/>
                        <a:pt x="337" y="272"/>
                      </a:cubicBezTo>
                      <a:cubicBezTo>
                        <a:pt x="350" y="272"/>
                        <a:pt x="361" y="282"/>
                        <a:pt x="361" y="295"/>
                      </a:cubicBezTo>
                      <a:cubicBezTo>
                        <a:pt x="361" y="308"/>
                        <a:pt x="350" y="319"/>
                        <a:pt x="337" y="3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ysClr val="windowText" lastClr="000000"/>
                    </a:solidFill>
                    <a:effectLst/>
                    <a:uLnTx/>
                    <a:uFillTx/>
                    <a:latin typeface="+mn-lt"/>
                  </a:endParaRPr>
                </a:p>
              </p:txBody>
            </p:sp>
          </p:grpSp>
        </p:grpSp>
      </p:grpSp>
      <p:grpSp>
        <p:nvGrpSpPr>
          <p:cNvPr id="15391" name="Group 26684"/>
          <p:cNvGrpSpPr>
            <a:grpSpLocks/>
          </p:cNvGrpSpPr>
          <p:nvPr/>
        </p:nvGrpSpPr>
        <p:grpSpPr bwMode="auto">
          <a:xfrm>
            <a:off x="8169275" y="3802063"/>
            <a:ext cx="1809750" cy="1512887"/>
            <a:chOff x="6266691" y="3827893"/>
            <a:chExt cx="1810186" cy="1511778"/>
          </a:xfrm>
        </p:grpSpPr>
        <p:sp>
          <p:nvSpPr>
            <p:cNvPr id="15418" name="Freeform 56"/>
            <p:cNvSpPr>
              <a:spLocks noChangeAspect="1" noEditPoints="1"/>
            </p:cNvSpPr>
            <p:nvPr/>
          </p:nvSpPr>
          <p:spPr bwMode="auto">
            <a:xfrm>
              <a:off x="6592888" y="4874533"/>
              <a:ext cx="144462" cy="238125"/>
            </a:xfrm>
            <a:custGeom>
              <a:avLst/>
              <a:gdLst>
                <a:gd name="T0" fmla="*/ 2147483646 w 255"/>
                <a:gd name="T1" fmla="*/ 2147483646 h 412"/>
                <a:gd name="T2" fmla="*/ 2147483646 w 255"/>
                <a:gd name="T3" fmla="*/ 2147483646 h 412"/>
                <a:gd name="T4" fmla="*/ 2147483646 w 255"/>
                <a:gd name="T5" fmla="*/ 2147483646 h 412"/>
                <a:gd name="T6" fmla="*/ 2147483646 w 255"/>
                <a:gd name="T7" fmla="*/ 2147483646 h 412"/>
                <a:gd name="T8" fmla="*/ 2147483646 w 255"/>
                <a:gd name="T9" fmla="*/ 2147483646 h 412"/>
                <a:gd name="T10" fmla="*/ 2147483646 w 255"/>
                <a:gd name="T11" fmla="*/ 2147483646 h 412"/>
                <a:gd name="T12" fmla="*/ 2147483646 w 255"/>
                <a:gd name="T13" fmla="*/ 2147483646 h 412"/>
                <a:gd name="T14" fmla="*/ 2147483646 w 255"/>
                <a:gd name="T15" fmla="*/ 2147483646 h 412"/>
                <a:gd name="T16" fmla="*/ 2147483646 w 255"/>
                <a:gd name="T17" fmla="*/ 2147483646 h 412"/>
                <a:gd name="T18" fmla="*/ 2147483646 w 255"/>
                <a:gd name="T19" fmla="*/ 2147483646 h 412"/>
                <a:gd name="T20" fmla="*/ 2147483646 w 255"/>
                <a:gd name="T21" fmla="*/ 2147483646 h 412"/>
                <a:gd name="T22" fmla="*/ 2147483646 w 255"/>
                <a:gd name="T23" fmla="*/ 2147483646 h 412"/>
                <a:gd name="T24" fmla="*/ 2147483646 w 255"/>
                <a:gd name="T25" fmla="*/ 2147483646 h 412"/>
                <a:gd name="T26" fmla="*/ 2147483646 w 255"/>
                <a:gd name="T27" fmla="*/ 2147483646 h 412"/>
                <a:gd name="T28" fmla="*/ 2147483646 w 255"/>
                <a:gd name="T29" fmla="*/ 2147483646 h 412"/>
                <a:gd name="T30" fmla="*/ 2147483646 w 255"/>
                <a:gd name="T31" fmla="*/ 2147483646 h 412"/>
                <a:gd name="T32" fmla="*/ 2147483646 w 255"/>
                <a:gd name="T33" fmla="*/ 2147483646 h 412"/>
                <a:gd name="T34" fmla="*/ 2147483646 w 255"/>
                <a:gd name="T35" fmla="*/ 2147483646 h 412"/>
                <a:gd name="T36" fmla="*/ 2147483646 w 255"/>
                <a:gd name="T37" fmla="*/ 2147483646 h 412"/>
                <a:gd name="T38" fmla="*/ 2147483646 w 255"/>
                <a:gd name="T39" fmla="*/ 2147483646 h 412"/>
                <a:gd name="T40" fmla="*/ 2147483646 w 255"/>
                <a:gd name="T41" fmla="*/ 2147483646 h 412"/>
                <a:gd name="T42" fmla="*/ 2147483646 w 255"/>
                <a:gd name="T43" fmla="*/ 2147483646 h 412"/>
                <a:gd name="T44" fmla="*/ 2147483646 w 255"/>
                <a:gd name="T45" fmla="*/ 2147483646 h 412"/>
                <a:gd name="T46" fmla="*/ 2147483646 w 255"/>
                <a:gd name="T47" fmla="*/ 2147483646 h 412"/>
                <a:gd name="T48" fmla="*/ 2147483646 w 255"/>
                <a:gd name="T49" fmla="*/ 2147483646 h 412"/>
                <a:gd name="T50" fmla="*/ 2147483646 w 255"/>
                <a:gd name="T51" fmla="*/ 2147483646 h 412"/>
                <a:gd name="T52" fmla="*/ 2147483646 w 255"/>
                <a:gd name="T53" fmla="*/ 2147483646 h 412"/>
                <a:gd name="T54" fmla="*/ 2147483646 w 255"/>
                <a:gd name="T55" fmla="*/ 2147483646 h 412"/>
                <a:gd name="T56" fmla="*/ 2147483646 w 255"/>
                <a:gd name="T57" fmla="*/ 2147483646 h 412"/>
                <a:gd name="T58" fmla="*/ 2147483646 w 255"/>
                <a:gd name="T59" fmla="*/ 2147483646 h 412"/>
                <a:gd name="T60" fmla="*/ 2147483646 w 255"/>
                <a:gd name="T61" fmla="*/ 2147483646 h 412"/>
                <a:gd name="T62" fmla="*/ 2147483646 w 255"/>
                <a:gd name="T63" fmla="*/ 2147483646 h 412"/>
                <a:gd name="T64" fmla="*/ 2147483646 w 255"/>
                <a:gd name="T65" fmla="*/ 2147483646 h 412"/>
                <a:gd name="T66" fmla="*/ 2147483646 w 255"/>
                <a:gd name="T67" fmla="*/ 2147483646 h 412"/>
                <a:gd name="T68" fmla="*/ 2147483646 w 255"/>
                <a:gd name="T69" fmla="*/ 2147483646 h 412"/>
                <a:gd name="T70" fmla="*/ 2147483646 w 255"/>
                <a:gd name="T71" fmla="*/ 2147483646 h 412"/>
                <a:gd name="T72" fmla="*/ 2147483646 w 255"/>
                <a:gd name="T73" fmla="*/ 2147483646 h 412"/>
                <a:gd name="T74" fmla="*/ 2147483646 w 255"/>
                <a:gd name="T75" fmla="*/ 2147483646 h 412"/>
                <a:gd name="T76" fmla="*/ 2147483646 w 255"/>
                <a:gd name="T77" fmla="*/ 2147483646 h 412"/>
                <a:gd name="T78" fmla="*/ 2147483646 w 255"/>
                <a:gd name="T79" fmla="*/ 2147483646 h 412"/>
                <a:gd name="T80" fmla="*/ 2147483646 w 255"/>
                <a:gd name="T81" fmla="*/ 2147483646 h 412"/>
                <a:gd name="T82" fmla="*/ 2147483646 w 255"/>
                <a:gd name="T83" fmla="*/ 2147483646 h 412"/>
                <a:gd name="T84" fmla="*/ 2147483646 w 255"/>
                <a:gd name="T85" fmla="*/ 2147483646 h 412"/>
                <a:gd name="T86" fmla="*/ 2147483646 w 255"/>
                <a:gd name="T87" fmla="*/ 2147483646 h 412"/>
                <a:gd name="T88" fmla="*/ 2147483646 w 255"/>
                <a:gd name="T89" fmla="*/ 2147483646 h 412"/>
                <a:gd name="T90" fmla="*/ 2147483646 w 255"/>
                <a:gd name="T91" fmla="*/ 2147483646 h 412"/>
                <a:gd name="T92" fmla="*/ 2147483646 w 255"/>
                <a:gd name="T93" fmla="*/ 2147483646 h 412"/>
                <a:gd name="T94" fmla="*/ 2147483646 w 255"/>
                <a:gd name="T95" fmla="*/ 2147483646 h 412"/>
                <a:gd name="T96" fmla="*/ 2147483646 w 255"/>
                <a:gd name="T97" fmla="*/ 2147483646 h 412"/>
                <a:gd name="T98" fmla="*/ 2147483646 w 255"/>
                <a:gd name="T99" fmla="*/ 2147483646 h 412"/>
                <a:gd name="T100" fmla="*/ 0 w 255"/>
                <a:gd name="T101" fmla="*/ 2147483646 h 412"/>
                <a:gd name="T102" fmla="*/ 2147483646 w 255"/>
                <a:gd name="T103" fmla="*/ 2147483646 h 412"/>
                <a:gd name="T104" fmla="*/ 2147483646 w 255"/>
                <a:gd name="T105" fmla="*/ 2147483646 h 412"/>
                <a:gd name="T106" fmla="*/ 2147483646 w 255"/>
                <a:gd name="T107" fmla="*/ 2147483646 h 412"/>
                <a:gd name="T108" fmla="*/ 2147483646 w 255"/>
                <a:gd name="T109" fmla="*/ 2147483646 h 412"/>
                <a:gd name="T110" fmla="*/ 2147483646 w 255"/>
                <a:gd name="T111" fmla="*/ 2147483646 h 41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55"/>
                <a:gd name="T169" fmla="*/ 0 h 412"/>
                <a:gd name="T170" fmla="*/ 255 w 255"/>
                <a:gd name="T171" fmla="*/ 412 h 41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55" h="412">
                  <a:moveTo>
                    <a:pt x="169" y="344"/>
                  </a:moveTo>
                  <a:cubicBezTo>
                    <a:pt x="45" y="344"/>
                    <a:pt x="45" y="344"/>
                    <a:pt x="45" y="344"/>
                  </a:cubicBezTo>
                  <a:cubicBezTo>
                    <a:pt x="37" y="344"/>
                    <a:pt x="30" y="349"/>
                    <a:pt x="29" y="358"/>
                  </a:cubicBezTo>
                  <a:cubicBezTo>
                    <a:pt x="29" y="370"/>
                    <a:pt x="29" y="370"/>
                    <a:pt x="29" y="370"/>
                  </a:cubicBezTo>
                  <a:cubicBezTo>
                    <a:pt x="30" y="380"/>
                    <a:pt x="37" y="385"/>
                    <a:pt x="45" y="385"/>
                  </a:cubicBezTo>
                  <a:cubicBezTo>
                    <a:pt x="169" y="385"/>
                    <a:pt x="169" y="385"/>
                    <a:pt x="169" y="385"/>
                  </a:cubicBezTo>
                  <a:cubicBezTo>
                    <a:pt x="177" y="385"/>
                    <a:pt x="185" y="380"/>
                    <a:pt x="185" y="370"/>
                  </a:cubicBezTo>
                  <a:cubicBezTo>
                    <a:pt x="185" y="358"/>
                    <a:pt x="185" y="358"/>
                    <a:pt x="185" y="358"/>
                  </a:cubicBezTo>
                  <a:cubicBezTo>
                    <a:pt x="184" y="349"/>
                    <a:pt x="177" y="344"/>
                    <a:pt x="169" y="344"/>
                  </a:cubicBezTo>
                  <a:close/>
                  <a:moveTo>
                    <a:pt x="169" y="369"/>
                  </a:moveTo>
                  <a:cubicBezTo>
                    <a:pt x="45" y="369"/>
                    <a:pt x="45" y="369"/>
                    <a:pt x="45" y="369"/>
                  </a:cubicBezTo>
                  <a:cubicBezTo>
                    <a:pt x="45" y="369"/>
                    <a:pt x="45" y="369"/>
                    <a:pt x="45" y="369"/>
                  </a:cubicBezTo>
                  <a:cubicBezTo>
                    <a:pt x="45" y="360"/>
                    <a:pt x="45" y="360"/>
                    <a:pt x="45" y="360"/>
                  </a:cubicBezTo>
                  <a:cubicBezTo>
                    <a:pt x="45" y="360"/>
                    <a:pt x="45" y="360"/>
                    <a:pt x="45" y="360"/>
                  </a:cubicBezTo>
                  <a:cubicBezTo>
                    <a:pt x="169" y="360"/>
                    <a:pt x="169" y="360"/>
                    <a:pt x="169" y="360"/>
                  </a:cubicBezTo>
                  <a:lnTo>
                    <a:pt x="169" y="369"/>
                  </a:lnTo>
                  <a:close/>
                  <a:moveTo>
                    <a:pt x="185" y="306"/>
                  </a:moveTo>
                  <a:cubicBezTo>
                    <a:pt x="185" y="297"/>
                    <a:pt x="177" y="291"/>
                    <a:pt x="169" y="291"/>
                  </a:cubicBezTo>
                  <a:cubicBezTo>
                    <a:pt x="45" y="291"/>
                    <a:pt x="45" y="291"/>
                    <a:pt x="45" y="291"/>
                  </a:cubicBezTo>
                  <a:cubicBezTo>
                    <a:pt x="37" y="291"/>
                    <a:pt x="30" y="297"/>
                    <a:pt x="29" y="306"/>
                  </a:cubicBezTo>
                  <a:cubicBezTo>
                    <a:pt x="29" y="318"/>
                    <a:pt x="29" y="318"/>
                    <a:pt x="29" y="318"/>
                  </a:cubicBezTo>
                  <a:cubicBezTo>
                    <a:pt x="30" y="327"/>
                    <a:pt x="37" y="333"/>
                    <a:pt x="45" y="333"/>
                  </a:cubicBezTo>
                  <a:cubicBezTo>
                    <a:pt x="169" y="333"/>
                    <a:pt x="169" y="333"/>
                    <a:pt x="169" y="333"/>
                  </a:cubicBezTo>
                  <a:cubicBezTo>
                    <a:pt x="177" y="333"/>
                    <a:pt x="184" y="327"/>
                    <a:pt x="185" y="318"/>
                  </a:cubicBezTo>
                  <a:lnTo>
                    <a:pt x="185" y="306"/>
                  </a:lnTo>
                  <a:close/>
                  <a:moveTo>
                    <a:pt x="169" y="317"/>
                  </a:moveTo>
                  <a:cubicBezTo>
                    <a:pt x="45" y="317"/>
                    <a:pt x="45" y="317"/>
                    <a:pt x="45" y="317"/>
                  </a:cubicBezTo>
                  <a:cubicBezTo>
                    <a:pt x="45" y="317"/>
                    <a:pt x="45" y="317"/>
                    <a:pt x="45" y="317"/>
                  </a:cubicBezTo>
                  <a:cubicBezTo>
                    <a:pt x="45" y="307"/>
                    <a:pt x="45" y="307"/>
                    <a:pt x="45" y="307"/>
                  </a:cubicBezTo>
                  <a:cubicBezTo>
                    <a:pt x="45" y="307"/>
                    <a:pt x="45" y="307"/>
                    <a:pt x="45" y="307"/>
                  </a:cubicBezTo>
                  <a:cubicBezTo>
                    <a:pt x="169" y="307"/>
                    <a:pt x="169" y="307"/>
                    <a:pt x="169" y="307"/>
                  </a:cubicBezTo>
                  <a:lnTo>
                    <a:pt x="169" y="317"/>
                  </a:lnTo>
                  <a:close/>
                  <a:moveTo>
                    <a:pt x="185" y="253"/>
                  </a:moveTo>
                  <a:cubicBezTo>
                    <a:pt x="184" y="244"/>
                    <a:pt x="177" y="239"/>
                    <a:pt x="169" y="239"/>
                  </a:cubicBezTo>
                  <a:cubicBezTo>
                    <a:pt x="45" y="239"/>
                    <a:pt x="45" y="239"/>
                    <a:pt x="45" y="239"/>
                  </a:cubicBezTo>
                  <a:cubicBezTo>
                    <a:pt x="37" y="239"/>
                    <a:pt x="30" y="244"/>
                    <a:pt x="29" y="253"/>
                  </a:cubicBezTo>
                  <a:cubicBezTo>
                    <a:pt x="29" y="265"/>
                    <a:pt x="29" y="265"/>
                    <a:pt x="29" y="265"/>
                  </a:cubicBezTo>
                  <a:cubicBezTo>
                    <a:pt x="30" y="275"/>
                    <a:pt x="37" y="280"/>
                    <a:pt x="45" y="280"/>
                  </a:cubicBezTo>
                  <a:cubicBezTo>
                    <a:pt x="169" y="280"/>
                    <a:pt x="169" y="280"/>
                    <a:pt x="169" y="280"/>
                  </a:cubicBezTo>
                  <a:cubicBezTo>
                    <a:pt x="177" y="280"/>
                    <a:pt x="185" y="275"/>
                    <a:pt x="185" y="265"/>
                  </a:cubicBezTo>
                  <a:lnTo>
                    <a:pt x="185" y="253"/>
                  </a:lnTo>
                  <a:close/>
                  <a:moveTo>
                    <a:pt x="169" y="264"/>
                  </a:moveTo>
                  <a:cubicBezTo>
                    <a:pt x="45" y="264"/>
                    <a:pt x="45" y="264"/>
                    <a:pt x="45" y="264"/>
                  </a:cubicBezTo>
                  <a:cubicBezTo>
                    <a:pt x="45" y="264"/>
                    <a:pt x="45" y="264"/>
                    <a:pt x="45" y="264"/>
                  </a:cubicBezTo>
                  <a:cubicBezTo>
                    <a:pt x="45" y="255"/>
                    <a:pt x="45" y="255"/>
                    <a:pt x="45" y="255"/>
                  </a:cubicBezTo>
                  <a:cubicBezTo>
                    <a:pt x="45" y="255"/>
                    <a:pt x="45" y="255"/>
                    <a:pt x="45" y="255"/>
                  </a:cubicBezTo>
                  <a:cubicBezTo>
                    <a:pt x="169" y="255"/>
                    <a:pt x="169" y="255"/>
                    <a:pt x="169" y="255"/>
                  </a:cubicBezTo>
                  <a:lnTo>
                    <a:pt x="169" y="264"/>
                  </a:lnTo>
                  <a:close/>
                  <a:moveTo>
                    <a:pt x="185" y="201"/>
                  </a:moveTo>
                  <a:cubicBezTo>
                    <a:pt x="185" y="192"/>
                    <a:pt x="177" y="186"/>
                    <a:pt x="169" y="186"/>
                  </a:cubicBezTo>
                  <a:cubicBezTo>
                    <a:pt x="45" y="186"/>
                    <a:pt x="45" y="186"/>
                    <a:pt x="45" y="186"/>
                  </a:cubicBezTo>
                  <a:cubicBezTo>
                    <a:pt x="37" y="186"/>
                    <a:pt x="30" y="192"/>
                    <a:pt x="29" y="201"/>
                  </a:cubicBezTo>
                  <a:cubicBezTo>
                    <a:pt x="29" y="213"/>
                    <a:pt x="29" y="213"/>
                    <a:pt x="29" y="213"/>
                  </a:cubicBezTo>
                  <a:cubicBezTo>
                    <a:pt x="30" y="222"/>
                    <a:pt x="37" y="228"/>
                    <a:pt x="45" y="228"/>
                  </a:cubicBezTo>
                  <a:cubicBezTo>
                    <a:pt x="169" y="228"/>
                    <a:pt x="169" y="228"/>
                    <a:pt x="169" y="228"/>
                  </a:cubicBezTo>
                  <a:cubicBezTo>
                    <a:pt x="177" y="228"/>
                    <a:pt x="184" y="222"/>
                    <a:pt x="185" y="213"/>
                  </a:cubicBezTo>
                  <a:lnTo>
                    <a:pt x="185" y="201"/>
                  </a:lnTo>
                  <a:close/>
                  <a:moveTo>
                    <a:pt x="169" y="212"/>
                  </a:moveTo>
                  <a:cubicBezTo>
                    <a:pt x="45" y="212"/>
                    <a:pt x="45" y="212"/>
                    <a:pt x="45" y="212"/>
                  </a:cubicBezTo>
                  <a:cubicBezTo>
                    <a:pt x="45" y="212"/>
                    <a:pt x="45" y="212"/>
                    <a:pt x="45" y="212"/>
                  </a:cubicBezTo>
                  <a:cubicBezTo>
                    <a:pt x="45" y="202"/>
                    <a:pt x="45" y="202"/>
                    <a:pt x="45" y="202"/>
                  </a:cubicBezTo>
                  <a:cubicBezTo>
                    <a:pt x="45" y="202"/>
                    <a:pt x="45" y="202"/>
                    <a:pt x="45" y="202"/>
                  </a:cubicBezTo>
                  <a:cubicBezTo>
                    <a:pt x="169" y="202"/>
                    <a:pt x="169" y="202"/>
                    <a:pt x="169" y="202"/>
                  </a:cubicBezTo>
                  <a:lnTo>
                    <a:pt x="169" y="212"/>
                  </a:lnTo>
                  <a:close/>
                  <a:moveTo>
                    <a:pt x="185" y="148"/>
                  </a:moveTo>
                  <a:cubicBezTo>
                    <a:pt x="184" y="139"/>
                    <a:pt x="177" y="134"/>
                    <a:pt x="169" y="134"/>
                  </a:cubicBezTo>
                  <a:cubicBezTo>
                    <a:pt x="45" y="134"/>
                    <a:pt x="45" y="134"/>
                    <a:pt x="45" y="134"/>
                  </a:cubicBezTo>
                  <a:cubicBezTo>
                    <a:pt x="37" y="134"/>
                    <a:pt x="30" y="139"/>
                    <a:pt x="29" y="148"/>
                  </a:cubicBezTo>
                  <a:cubicBezTo>
                    <a:pt x="29" y="161"/>
                    <a:pt x="29" y="161"/>
                    <a:pt x="29" y="161"/>
                  </a:cubicBezTo>
                  <a:cubicBezTo>
                    <a:pt x="30" y="170"/>
                    <a:pt x="37" y="175"/>
                    <a:pt x="45" y="175"/>
                  </a:cubicBezTo>
                  <a:cubicBezTo>
                    <a:pt x="169" y="175"/>
                    <a:pt x="169" y="175"/>
                    <a:pt x="169" y="175"/>
                  </a:cubicBezTo>
                  <a:cubicBezTo>
                    <a:pt x="177" y="175"/>
                    <a:pt x="185" y="170"/>
                    <a:pt x="185" y="161"/>
                  </a:cubicBezTo>
                  <a:lnTo>
                    <a:pt x="185" y="148"/>
                  </a:lnTo>
                  <a:close/>
                  <a:moveTo>
                    <a:pt x="169" y="159"/>
                  </a:moveTo>
                  <a:cubicBezTo>
                    <a:pt x="45" y="159"/>
                    <a:pt x="45" y="159"/>
                    <a:pt x="45" y="159"/>
                  </a:cubicBezTo>
                  <a:cubicBezTo>
                    <a:pt x="45" y="159"/>
                    <a:pt x="45" y="159"/>
                    <a:pt x="45" y="159"/>
                  </a:cubicBezTo>
                  <a:cubicBezTo>
                    <a:pt x="45" y="150"/>
                    <a:pt x="45" y="150"/>
                    <a:pt x="45" y="150"/>
                  </a:cubicBezTo>
                  <a:cubicBezTo>
                    <a:pt x="45" y="150"/>
                    <a:pt x="45" y="150"/>
                    <a:pt x="45" y="150"/>
                  </a:cubicBezTo>
                  <a:cubicBezTo>
                    <a:pt x="169" y="150"/>
                    <a:pt x="169" y="150"/>
                    <a:pt x="169" y="150"/>
                  </a:cubicBezTo>
                  <a:lnTo>
                    <a:pt x="169" y="159"/>
                  </a:lnTo>
                  <a:close/>
                  <a:moveTo>
                    <a:pt x="185" y="96"/>
                  </a:moveTo>
                  <a:cubicBezTo>
                    <a:pt x="185" y="87"/>
                    <a:pt x="177" y="81"/>
                    <a:pt x="169" y="81"/>
                  </a:cubicBezTo>
                  <a:cubicBezTo>
                    <a:pt x="45" y="81"/>
                    <a:pt x="45" y="81"/>
                    <a:pt x="45" y="81"/>
                  </a:cubicBezTo>
                  <a:cubicBezTo>
                    <a:pt x="37" y="81"/>
                    <a:pt x="30" y="87"/>
                    <a:pt x="29" y="96"/>
                  </a:cubicBezTo>
                  <a:cubicBezTo>
                    <a:pt x="29" y="108"/>
                    <a:pt x="29" y="108"/>
                    <a:pt x="29" y="108"/>
                  </a:cubicBezTo>
                  <a:cubicBezTo>
                    <a:pt x="30" y="117"/>
                    <a:pt x="37" y="123"/>
                    <a:pt x="45" y="123"/>
                  </a:cubicBezTo>
                  <a:cubicBezTo>
                    <a:pt x="169" y="123"/>
                    <a:pt x="169" y="123"/>
                    <a:pt x="169" y="123"/>
                  </a:cubicBezTo>
                  <a:cubicBezTo>
                    <a:pt x="177" y="123"/>
                    <a:pt x="184" y="117"/>
                    <a:pt x="185" y="108"/>
                  </a:cubicBezTo>
                  <a:lnTo>
                    <a:pt x="185" y="96"/>
                  </a:lnTo>
                  <a:close/>
                  <a:moveTo>
                    <a:pt x="169" y="107"/>
                  </a:moveTo>
                  <a:cubicBezTo>
                    <a:pt x="45" y="107"/>
                    <a:pt x="45" y="107"/>
                    <a:pt x="45" y="107"/>
                  </a:cubicBezTo>
                  <a:cubicBezTo>
                    <a:pt x="45" y="107"/>
                    <a:pt x="45" y="107"/>
                    <a:pt x="45" y="107"/>
                  </a:cubicBezTo>
                  <a:cubicBezTo>
                    <a:pt x="45" y="97"/>
                    <a:pt x="45" y="97"/>
                    <a:pt x="45" y="97"/>
                  </a:cubicBezTo>
                  <a:cubicBezTo>
                    <a:pt x="45" y="97"/>
                    <a:pt x="45" y="97"/>
                    <a:pt x="45" y="97"/>
                  </a:cubicBezTo>
                  <a:cubicBezTo>
                    <a:pt x="169" y="97"/>
                    <a:pt x="169" y="97"/>
                    <a:pt x="169" y="97"/>
                  </a:cubicBezTo>
                  <a:lnTo>
                    <a:pt x="169" y="107"/>
                  </a:lnTo>
                  <a:close/>
                  <a:moveTo>
                    <a:pt x="185" y="44"/>
                  </a:moveTo>
                  <a:cubicBezTo>
                    <a:pt x="184" y="34"/>
                    <a:pt x="177" y="29"/>
                    <a:pt x="169" y="29"/>
                  </a:cubicBezTo>
                  <a:cubicBezTo>
                    <a:pt x="45" y="29"/>
                    <a:pt x="45" y="29"/>
                    <a:pt x="45" y="29"/>
                  </a:cubicBezTo>
                  <a:cubicBezTo>
                    <a:pt x="37" y="29"/>
                    <a:pt x="30" y="34"/>
                    <a:pt x="29" y="44"/>
                  </a:cubicBezTo>
                  <a:cubicBezTo>
                    <a:pt x="29" y="56"/>
                    <a:pt x="29" y="56"/>
                    <a:pt x="29" y="56"/>
                  </a:cubicBezTo>
                  <a:cubicBezTo>
                    <a:pt x="30" y="65"/>
                    <a:pt x="37" y="70"/>
                    <a:pt x="45" y="70"/>
                  </a:cubicBezTo>
                  <a:cubicBezTo>
                    <a:pt x="169" y="70"/>
                    <a:pt x="169" y="70"/>
                    <a:pt x="169" y="70"/>
                  </a:cubicBezTo>
                  <a:cubicBezTo>
                    <a:pt x="177" y="70"/>
                    <a:pt x="185" y="65"/>
                    <a:pt x="185" y="56"/>
                  </a:cubicBezTo>
                  <a:lnTo>
                    <a:pt x="185" y="44"/>
                  </a:lnTo>
                  <a:close/>
                  <a:moveTo>
                    <a:pt x="169" y="54"/>
                  </a:moveTo>
                  <a:cubicBezTo>
                    <a:pt x="45" y="54"/>
                    <a:pt x="45" y="54"/>
                    <a:pt x="45" y="54"/>
                  </a:cubicBezTo>
                  <a:cubicBezTo>
                    <a:pt x="45" y="54"/>
                    <a:pt x="45" y="54"/>
                    <a:pt x="45" y="54"/>
                  </a:cubicBezTo>
                  <a:cubicBezTo>
                    <a:pt x="45" y="45"/>
                    <a:pt x="45" y="45"/>
                    <a:pt x="45" y="45"/>
                  </a:cubicBezTo>
                  <a:cubicBezTo>
                    <a:pt x="45" y="45"/>
                    <a:pt x="45" y="45"/>
                    <a:pt x="45" y="45"/>
                  </a:cubicBezTo>
                  <a:cubicBezTo>
                    <a:pt x="169" y="45"/>
                    <a:pt x="169" y="45"/>
                    <a:pt x="169" y="45"/>
                  </a:cubicBezTo>
                  <a:lnTo>
                    <a:pt x="169" y="54"/>
                  </a:lnTo>
                  <a:close/>
                  <a:moveTo>
                    <a:pt x="212" y="88"/>
                  </a:moveTo>
                  <a:cubicBezTo>
                    <a:pt x="204" y="88"/>
                    <a:pt x="198" y="94"/>
                    <a:pt x="198" y="102"/>
                  </a:cubicBezTo>
                  <a:cubicBezTo>
                    <a:pt x="198" y="110"/>
                    <a:pt x="204" y="116"/>
                    <a:pt x="212" y="116"/>
                  </a:cubicBezTo>
                  <a:cubicBezTo>
                    <a:pt x="220" y="116"/>
                    <a:pt x="226" y="110"/>
                    <a:pt x="226" y="102"/>
                  </a:cubicBezTo>
                  <a:cubicBezTo>
                    <a:pt x="226" y="94"/>
                    <a:pt x="220" y="88"/>
                    <a:pt x="212" y="88"/>
                  </a:cubicBezTo>
                  <a:close/>
                  <a:moveTo>
                    <a:pt x="212" y="35"/>
                  </a:moveTo>
                  <a:cubicBezTo>
                    <a:pt x="204" y="35"/>
                    <a:pt x="198" y="42"/>
                    <a:pt x="198" y="50"/>
                  </a:cubicBezTo>
                  <a:cubicBezTo>
                    <a:pt x="198" y="57"/>
                    <a:pt x="204" y="64"/>
                    <a:pt x="212" y="64"/>
                  </a:cubicBezTo>
                  <a:cubicBezTo>
                    <a:pt x="220" y="64"/>
                    <a:pt x="226" y="57"/>
                    <a:pt x="226" y="50"/>
                  </a:cubicBezTo>
                  <a:cubicBezTo>
                    <a:pt x="226" y="42"/>
                    <a:pt x="220" y="35"/>
                    <a:pt x="212" y="35"/>
                  </a:cubicBezTo>
                  <a:close/>
                  <a:moveTo>
                    <a:pt x="212" y="140"/>
                  </a:moveTo>
                  <a:cubicBezTo>
                    <a:pt x="204" y="140"/>
                    <a:pt x="198" y="147"/>
                    <a:pt x="198" y="155"/>
                  </a:cubicBezTo>
                  <a:cubicBezTo>
                    <a:pt x="198" y="162"/>
                    <a:pt x="204" y="169"/>
                    <a:pt x="212" y="169"/>
                  </a:cubicBezTo>
                  <a:cubicBezTo>
                    <a:pt x="220" y="169"/>
                    <a:pt x="226" y="162"/>
                    <a:pt x="226" y="155"/>
                  </a:cubicBezTo>
                  <a:cubicBezTo>
                    <a:pt x="226" y="147"/>
                    <a:pt x="220" y="140"/>
                    <a:pt x="212" y="140"/>
                  </a:cubicBezTo>
                  <a:close/>
                  <a:moveTo>
                    <a:pt x="212" y="193"/>
                  </a:moveTo>
                  <a:cubicBezTo>
                    <a:pt x="204" y="193"/>
                    <a:pt x="198" y="199"/>
                    <a:pt x="198" y="207"/>
                  </a:cubicBezTo>
                  <a:cubicBezTo>
                    <a:pt x="198" y="215"/>
                    <a:pt x="204" y="221"/>
                    <a:pt x="212" y="221"/>
                  </a:cubicBezTo>
                  <a:cubicBezTo>
                    <a:pt x="220" y="221"/>
                    <a:pt x="226" y="215"/>
                    <a:pt x="226" y="207"/>
                  </a:cubicBezTo>
                  <a:cubicBezTo>
                    <a:pt x="226" y="199"/>
                    <a:pt x="220" y="193"/>
                    <a:pt x="212" y="193"/>
                  </a:cubicBezTo>
                  <a:close/>
                  <a:moveTo>
                    <a:pt x="212" y="245"/>
                  </a:moveTo>
                  <a:cubicBezTo>
                    <a:pt x="204" y="245"/>
                    <a:pt x="198" y="252"/>
                    <a:pt x="198" y="259"/>
                  </a:cubicBezTo>
                  <a:cubicBezTo>
                    <a:pt x="198" y="267"/>
                    <a:pt x="204" y="274"/>
                    <a:pt x="212" y="274"/>
                  </a:cubicBezTo>
                  <a:cubicBezTo>
                    <a:pt x="220" y="274"/>
                    <a:pt x="226" y="267"/>
                    <a:pt x="226" y="259"/>
                  </a:cubicBezTo>
                  <a:cubicBezTo>
                    <a:pt x="226" y="252"/>
                    <a:pt x="220" y="245"/>
                    <a:pt x="212" y="245"/>
                  </a:cubicBezTo>
                  <a:close/>
                  <a:moveTo>
                    <a:pt x="212" y="298"/>
                  </a:moveTo>
                  <a:cubicBezTo>
                    <a:pt x="204" y="298"/>
                    <a:pt x="198" y="304"/>
                    <a:pt x="198" y="312"/>
                  </a:cubicBezTo>
                  <a:cubicBezTo>
                    <a:pt x="198" y="320"/>
                    <a:pt x="204" y="326"/>
                    <a:pt x="212" y="326"/>
                  </a:cubicBezTo>
                  <a:cubicBezTo>
                    <a:pt x="220" y="326"/>
                    <a:pt x="226" y="320"/>
                    <a:pt x="226" y="312"/>
                  </a:cubicBezTo>
                  <a:cubicBezTo>
                    <a:pt x="226" y="304"/>
                    <a:pt x="220" y="298"/>
                    <a:pt x="212" y="298"/>
                  </a:cubicBezTo>
                  <a:close/>
                  <a:moveTo>
                    <a:pt x="212" y="350"/>
                  </a:moveTo>
                  <a:cubicBezTo>
                    <a:pt x="204" y="350"/>
                    <a:pt x="198" y="356"/>
                    <a:pt x="198" y="364"/>
                  </a:cubicBezTo>
                  <a:cubicBezTo>
                    <a:pt x="198" y="372"/>
                    <a:pt x="204" y="379"/>
                    <a:pt x="212" y="379"/>
                  </a:cubicBezTo>
                  <a:cubicBezTo>
                    <a:pt x="220" y="379"/>
                    <a:pt x="226" y="372"/>
                    <a:pt x="226" y="364"/>
                  </a:cubicBezTo>
                  <a:cubicBezTo>
                    <a:pt x="226" y="356"/>
                    <a:pt x="220" y="350"/>
                    <a:pt x="212" y="350"/>
                  </a:cubicBezTo>
                  <a:close/>
                  <a:moveTo>
                    <a:pt x="247" y="44"/>
                  </a:moveTo>
                  <a:cubicBezTo>
                    <a:pt x="251" y="44"/>
                    <a:pt x="255" y="41"/>
                    <a:pt x="255" y="36"/>
                  </a:cubicBezTo>
                  <a:cubicBezTo>
                    <a:pt x="255" y="16"/>
                    <a:pt x="255" y="16"/>
                    <a:pt x="255" y="16"/>
                  </a:cubicBezTo>
                  <a:cubicBezTo>
                    <a:pt x="255" y="7"/>
                    <a:pt x="248" y="0"/>
                    <a:pt x="239" y="0"/>
                  </a:cubicBezTo>
                  <a:cubicBezTo>
                    <a:pt x="16" y="0"/>
                    <a:pt x="16" y="0"/>
                    <a:pt x="16" y="0"/>
                  </a:cubicBezTo>
                  <a:cubicBezTo>
                    <a:pt x="7" y="0"/>
                    <a:pt x="0" y="7"/>
                    <a:pt x="0" y="16"/>
                  </a:cubicBezTo>
                  <a:cubicBezTo>
                    <a:pt x="0" y="396"/>
                    <a:pt x="0" y="396"/>
                    <a:pt x="0" y="396"/>
                  </a:cubicBezTo>
                  <a:cubicBezTo>
                    <a:pt x="0" y="405"/>
                    <a:pt x="7" y="412"/>
                    <a:pt x="16" y="412"/>
                  </a:cubicBezTo>
                  <a:cubicBezTo>
                    <a:pt x="239" y="412"/>
                    <a:pt x="239" y="412"/>
                    <a:pt x="239" y="412"/>
                  </a:cubicBezTo>
                  <a:cubicBezTo>
                    <a:pt x="248" y="412"/>
                    <a:pt x="255" y="405"/>
                    <a:pt x="255" y="396"/>
                  </a:cubicBezTo>
                  <a:cubicBezTo>
                    <a:pt x="255" y="60"/>
                    <a:pt x="255" y="60"/>
                    <a:pt x="255" y="60"/>
                  </a:cubicBezTo>
                  <a:cubicBezTo>
                    <a:pt x="255" y="56"/>
                    <a:pt x="251" y="52"/>
                    <a:pt x="247" y="52"/>
                  </a:cubicBezTo>
                  <a:cubicBezTo>
                    <a:pt x="242" y="52"/>
                    <a:pt x="239" y="56"/>
                    <a:pt x="239" y="60"/>
                  </a:cubicBezTo>
                  <a:cubicBezTo>
                    <a:pt x="239" y="396"/>
                    <a:pt x="239" y="396"/>
                    <a:pt x="239" y="396"/>
                  </a:cubicBezTo>
                  <a:cubicBezTo>
                    <a:pt x="16" y="396"/>
                    <a:pt x="16" y="396"/>
                    <a:pt x="16" y="396"/>
                  </a:cubicBezTo>
                  <a:cubicBezTo>
                    <a:pt x="16" y="396"/>
                    <a:pt x="16" y="396"/>
                    <a:pt x="16" y="396"/>
                  </a:cubicBezTo>
                  <a:cubicBezTo>
                    <a:pt x="16" y="16"/>
                    <a:pt x="16" y="16"/>
                    <a:pt x="16" y="16"/>
                  </a:cubicBezTo>
                  <a:cubicBezTo>
                    <a:pt x="16" y="16"/>
                    <a:pt x="16" y="16"/>
                    <a:pt x="16" y="16"/>
                  </a:cubicBezTo>
                  <a:cubicBezTo>
                    <a:pt x="239" y="16"/>
                    <a:pt x="239" y="16"/>
                    <a:pt x="239" y="16"/>
                  </a:cubicBezTo>
                  <a:cubicBezTo>
                    <a:pt x="239" y="36"/>
                    <a:pt x="239" y="36"/>
                    <a:pt x="239" y="36"/>
                  </a:cubicBezTo>
                  <a:cubicBezTo>
                    <a:pt x="239" y="41"/>
                    <a:pt x="242" y="44"/>
                    <a:pt x="247"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ysClr val="windowText" lastClr="000000"/>
                </a:solidFill>
                <a:effectLst/>
                <a:uLnTx/>
                <a:uFillTx/>
                <a:latin typeface="+mn-lt"/>
              </a:endParaRPr>
            </a:p>
          </p:txBody>
        </p:sp>
        <p:sp>
          <p:nvSpPr>
            <p:cNvPr id="15419" name="Freeform 61"/>
            <p:cNvSpPr>
              <a:spLocks noChangeAspect="1" noEditPoints="1"/>
            </p:cNvSpPr>
            <p:nvPr/>
          </p:nvSpPr>
          <p:spPr bwMode="auto">
            <a:xfrm>
              <a:off x="6410325" y="4874533"/>
              <a:ext cx="144463" cy="238125"/>
            </a:xfrm>
            <a:custGeom>
              <a:avLst/>
              <a:gdLst>
                <a:gd name="T0" fmla="*/ 2147483646 w 255"/>
                <a:gd name="T1" fmla="*/ 2147483646 h 412"/>
                <a:gd name="T2" fmla="*/ 2147483646 w 255"/>
                <a:gd name="T3" fmla="*/ 2147483646 h 412"/>
                <a:gd name="T4" fmla="*/ 2147483646 w 255"/>
                <a:gd name="T5" fmla="*/ 2147483646 h 412"/>
                <a:gd name="T6" fmla="*/ 2147483646 w 255"/>
                <a:gd name="T7" fmla="*/ 2147483646 h 412"/>
                <a:gd name="T8" fmla="*/ 2147483646 w 255"/>
                <a:gd name="T9" fmla="*/ 2147483646 h 412"/>
                <a:gd name="T10" fmla="*/ 2147483646 w 255"/>
                <a:gd name="T11" fmla="*/ 2147483646 h 412"/>
                <a:gd name="T12" fmla="*/ 2147483646 w 255"/>
                <a:gd name="T13" fmla="*/ 2147483646 h 412"/>
                <a:gd name="T14" fmla="*/ 2147483646 w 255"/>
                <a:gd name="T15" fmla="*/ 2147483646 h 412"/>
                <a:gd name="T16" fmla="*/ 2147483646 w 255"/>
                <a:gd name="T17" fmla="*/ 2147483646 h 412"/>
                <a:gd name="T18" fmla="*/ 2147483646 w 255"/>
                <a:gd name="T19" fmla="*/ 2147483646 h 412"/>
                <a:gd name="T20" fmla="*/ 2147483646 w 255"/>
                <a:gd name="T21" fmla="*/ 2147483646 h 412"/>
                <a:gd name="T22" fmla="*/ 2147483646 w 255"/>
                <a:gd name="T23" fmla="*/ 2147483646 h 412"/>
                <a:gd name="T24" fmla="*/ 2147483646 w 255"/>
                <a:gd name="T25" fmla="*/ 2147483646 h 412"/>
                <a:gd name="T26" fmla="*/ 2147483646 w 255"/>
                <a:gd name="T27" fmla="*/ 2147483646 h 412"/>
                <a:gd name="T28" fmla="*/ 2147483646 w 255"/>
                <a:gd name="T29" fmla="*/ 2147483646 h 412"/>
                <a:gd name="T30" fmla="*/ 2147483646 w 255"/>
                <a:gd name="T31" fmla="*/ 2147483646 h 412"/>
                <a:gd name="T32" fmla="*/ 2147483646 w 255"/>
                <a:gd name="T33" fmla="*/ 2147483646 h 412"/>
                <a:gd name="T34" fmla="*/ 2147483646 w 255"/>
                <a:gd name="T35" fmla="*/ 2147483646 h 412"/>
                <a:gd name="T36" fmla="*/ 2147483646 w 255"/>
                <a:gd name="T37" fmla="*/ 2147483646 h 412"/>
                <a:gd name="T38" fmla="*/ 2147483646 w 255"/>
                <a:gd name="T39" fmla="*/ 2147483646 h 412"/>
                <a:gd name="T40" fmla="*/ 2147483646 w 255"/>
                <a:gd name="T41" fmla="*/ 2147483646 h 412"/>
                <a:gd name="T42" fmla="*/ 2147483646 w 255"/>
                <a:gd name="T43" fmla="*/ 2147483646 h 412"/>
                <a:gd name="T44" fmla="*/ 2147483646 w 255"/>
                <a:gd name="T45" fmla="*/ 2147483646 h 412"/>
                <a:gd name="T46" fmla="*/ 2147483646 w 255"/>
                <a:gd name="T47" fmla="*/ 2147483646 h 412"/>
                <a:gd name="T48" fmla="*/ 2147483646 w 255"/>
                <a:gd name="T49" fmla="*/ 2147483646 h 412"/>
                <a:gd name="T50" fmla="*/ 2147483646 w 255"/>
                <a:gd name="T51" fmla="*/ 2147483646 h 412"/>
                <a:gd name="T52" fmla="*/ 2147483646 w 255"/>
                <a:gd name="T53" fmla="*/ 2147483646 h 412"/>
                <a:gd name="T54" fmla="*/ 2147483646 w 255"/>
                <a:gd name="T55" fmla="*/ 2147483646 h 412"/>
                <a:gd name="T56" fmla="*/ 2147483646 w 255"/>
                <a:gd name="T57" fmla="*/ 2147483646 h 412"/>
                <a:gd name="T58" fmla="*/ 2147483646 w 255"/>
                <a:gd name="T59" fmla="*/ 2147483646 h 412"/>
                <a:gd name="T60" fmla="*/ 2147483646 w 255"/>
                <a:gd name="T61" fmla="*/ 2147483646 h 412"/>
                <a:gd name="T62" fmla="*/ 2147483646 w 255"/>
                <a:gd name="T63" fmla="*/ 2147483646 h 412"/>
                <a:gd name="T64" fmla="*/ 2147483646 w 255"/>
                <a:gd name="T65" fmla="*/ 2147483646 h 412"/>
                <a:gd name="T66" fmla="*/ 2147483646 w 255"/>
                <a:gd name="T67" fmla="*/ 2147483646 h 412"/>
                <a:gd name="T68" fmla="*/ 2147483646 w 255"/>
                <a:gd name="T69" fmla="*/ 2147483646 h 412"/>
                <a:gd name="T70" fmla="*/ 2147483646 w 255"/>
                <a:gd name="T71" fmla="*/ 2147483646 h 412"/>
                <a:gd name="T72" fmla="*/ 2147483646 w 255"/>
                <a:gd name="T73" fmla="*/ 2147483646 h 412"/>
                <a:gd name="T74" fmla="*/ 2147483646 w 255"/>
                <a:gd name="T75" fmla="*/ 2147483646 h 412"/>
                <a:gd name="T76" fmla="*/ 2147483646 w 255"/>
                <a:gd name="T77" fmla="*/ 2147483646 h 412"/>
                <a:gd name="T78" fmla="*/ 2147483646 w 255"/>
                <a:gd name="T79" fmla="*/ 2147483646 h 412"/>
                <a:gd name="T80" fmla="*/ 2147483646 w 255"/>
                <a:gd name="T81" fmla="*/ 2147483646 h 412"/>
                <a:gd name="T82" fmla="*/ 2147483646 w 255"/>
                <a:gd name="T83" fmla="*/ 2147483646 h 412"/>
                <a:gd name="T84" fmla="*/ 2147483646 w 255"/>
                <a:gd name="T85" fmla="*/ 2147483646 h 412"/>
                <a:gd name="T86" fmla="*/ 2147483646 w 255"/>
                <a:gd name="T87" fmla="*/ 2147483646 h 412"/>
                <a:gd name="T88" fmla="*/ 2147483646 w 255"/>
                <a:gd name="T89" fmla="*/ 2147483646 h 412"/>
                <a:gd name="T90" fmla="*/ 2147483646 w 255"/>
                <a:gd name="T91" fmla="*/ 2147483646 h 412"/>
                <a:gd name="T92" fmla="*/ 2147483646 w 255"/>
                <a:gd name="T93" fmla="*/ 2147483646 h 412"/>
                <a:gd name="T94" fmla="*/ 2147483646 w 255"/>
                <a:gd name="T95" fmla="*/ 2147483646 h 412"/>
                <a:gd name="T96" fmla="*/ 2147483646 w 255"/>
                <a:gd name="T97" fmla="*/ 2147483646 h 412"/>
                <a:gd name="T98" fmla="*/ 2147483646 w 255"/>
                <a:gd name="T99" fmla="*/ 2147483646 h 412"/>
                <a:gd name="T100" fmla="*/ 0 w 255"/>
                <a:gd name="T101" fmla="*/ 2147483646 h 412"/>
                <a:gd name="T102" fmla="*/ 2147483646 w 255"/>
                <a:gd name="T103" fmla="*/ 2147483646 h 412"/>
                <a:gd name="T104" fmla="*/ 2147483646 w 255"/>
                <a:gd name="T105" fmla="*/ 2147483646 h 412"/>
                <a:gd name="T106" fmla="*/ 2147483646 w 255"/>
                <a:gd name="T107" fmla="*/ 2147483646 h 412"/>
                <a:gd name="T108" fmla="*/ 2147483646 w 255"/>
                <a:gd name="T109" fmla="*/ 2147483646 h 412"/>
                <a:gd name="T110" fmla="*/ 2147483646 w 255"/>
                <a:gd name="T111" fmla="*/ 2147483646 h 41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55"/>
                <a:gd name="T169" fmla="*/ 0 h 412"/>
                <a:gd name="T170" fmla="*/ 255 w 255"/>
                <a:gd name="T171" fmla="*/ 412 h 41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55" h="412">
                  <a:moveTo>
                    <a:pt x="169" y="344"/>
                  </a:moveTo>
                  <a:cubicBezTo>
                    <a:pt x="45" y="344"/>
                    <a:pt x="45" y="344"/>
                    <a:pt x="45" y="344"/>
                  </a:cubicBezTo>
                  <a:cubicBezTo>
                    <a:pt x="37" y="344"/>
                    <a:pt x="30" y="349"/>
                    <a:pt x="29" y="358"/>
                  </a:cubicBezTo>
                  <a:cubicBezTo>
                    <a:pt x="29" y="370"/>
                    <a:pt x="29" y="370"/>
                    <a:pt x="29" y="370"/>
                  </a:cubicBezTo>
                  <a:cubicBezTo>
                    <a:pt x="30" y="380"/>
                    <a:pt x="37" y="385"/>
                    <a:pt x="45" y="385"/>
                  </a:cubicBezTo>
                  <a:cubicBezTo>
                    <a:pt x="169" y="385"/>
                    <a:pt x="169" y="385"/>
                    <a:pt x="169" y="385"/>
                  </a:cubicBezTo>
                  <a:cubicBezTo>
                    <a:pt x="177" y="385"/>
                    <a:pt x="185" y="380"/>
                    <a:pt x="185" y="370"/>
                  </a:cubicBezTo>
                  <a:cubicBezTo>
                    <a:pt x="185" y="358"/>
                    <a:pt x="185" y="358"/>
                    <a:pt x="185" y="358"/>
                  </a:cubicBezTo>
                  <a:cubicBezTo>
                    <a:pt x="184" y="349"/>
                    <a:pt x="177" y="344"/>
                    <a:pt x="169" y="344"/>
                  </a:cubicBezTo>
                  <a:close/>
                  <a:moveTo>
                    <a:pt x="169" y="369"/>
                  </a:moveTo>
                  <a:cubicBezTo>
                    <a:pt x="45" y="369"/>
                    <a:pt x="45" y="369"/>
                    <a:pt x="45" y="369"/>
                  </a:cubicBezTo>
                  <a:cubicBezTo>
                    <a:pt x="45" y="369"/>
                    <a:pt x="45" y="369"/>
                    <a:pt x="45" y="369"/>
                  </a:cubicBezTo>
                  <a:cubicBezTo>
                    <a:pt x="45" y="360"/>
                    <a:pt x="45" y="360"/>
                    <a:pt x="45" y="360"/>
                  </a:cubicBezTo>
                  <a:cubicBezTo>
                    <a:pt x="45" y="360"/>
                    <a:pt x="45" y="360"/>
                    <a:pt x="45" y="360"/>
                  </a:cubicBezTo>
                  <a:cubicBezTo>
                    <a:pt x="169" y="360"/>
                    <a:pt x="169" y="360"/>
                    <a:pt x="169" y="360"/>
                  </a:cubicBezTo>
                  <a:lnTo>
                    <a:pt x="169" y="369"/>
                  </a:lnTo>
                  <a:close/>
                  <a:moveTo>
                    <a:pt x="185" y="306"/>
                  </a:moveTo>
                  <a:cubicBezTo>
                    <a:pt x="185" y="297"/>
                    <a:pt x="177" y="291"/>
                    <a:pt x="169" y="291"/>
                  </a:cubicBezTo>
                  <a:cubicBezTo>
                    <a:pt x="45" y="291"/>
                    <a:pt x="45" y="291"/>
                    <a:pt x="45" y="291"/>
                  </a:cubicBezTo>
                  <a:cubicBezTo>
                    <a:pt x="37" y="291"/>
                    <a:pt x="30" y="297"/>
                    <a:pt x="29" y="306"/>
                  </a:cubicBezTo>
                  <a:cubicBezTo>
                    <a:pt x="29" y="318"/>
                    <a:pt x="29" y="318"/>
                    <a:pt x="29" y="318"/>
                  </a:cubicBezTo>
                  <a:cubicBezTo>
                    <a:pt x="30" y="327"/>
                    <a:pt x="37" y="333"/>
                    <a:pt x="45" y="333"/>
                  </a:cubicBezTo>
                  <a:cubicBezTo>
                    <a:pt x="169" y="333"/>
                    <a:pt x="169" y="333"/>
                    <a:pt x="169" y="333"/>
                  </a:cubicBezTo>
                  <a:cubicBezTo>
                    <a:pt x="177" y="333"/>
                    <a:pt x="184" y="327"/>
                    <a:pt x="185" y="318"/>
                  </a:cubicBezTo>
                  <a:lnTo>
                    <a:pt x="185" y="306"/>
                  </a:lnTo>
                  <a:close/>
                  <a:moveTo>
                    <a:pt x="169" y="317"/>
                  </a:moveTo>
                  <a:cubicBezTo>
                    <a:pt x="45" y="317"/>
                    <a:pt x="45" y="317"/>
                    <a:pt x="45" y="317"/>
                  </a:cubicBezTo>
                  <a:cubicBezTo>
                    <a:pt x="45" y="317"/>
                    <a:pt x="45" y="317"/>
                    <a:pt x="45" y="317"/>
                  </a:cubicBezTo>
                  <a:cubicBezTo>
                    <a:pt x="45" y="307"/>
                    <a:pt x="45" y="307"/>
                    <a:pt x="45" y="307"/>
                  </a:cubicBezTo>
                  <a:cubicBezTo>
                    <a:pt x="45" y="307"/>
                    <a:pt x="45" y="307"/>
                    <a:pt x="45" y="307"/>
                  </a:cubicBezTo>
                  <a:cubicBezTo>
                    <a:pt x="169" y="307"/>
                    <a:pt x="169" y="307"/>
                    <a:pt x="169" y="307"/>
                  </a:cubicBezTo>
                  <a:lnTo>
                    <a:pt x="169" y="317"/>
                  </a:lnTo>
                  <a:close/>
                  <a:moveTo>
                    <a:pt x="185" y="253"/>
                  </a:moveTo>
                  <a:cubicBezTo>
                    <a:pt x="184" y="244"/>
                    <a:pt x="177" y="239"/>
                    <a:pt x="169" y="239"/>
                  </a:cubicBezTo>
                  <a:cubicBezTo>
                    <a:pt x="45" y="239"/>
                    <a:pt x="45" y="239"/>
                    <a:pt x="45" y="239"/>
                  </a:cubicBezTo>
                  <a:cubicBezTo>
                    <a:pt x="37" y="239"/>
                    <a:pt x="30" y="244"/>
                    <a:pt x="29" y="253"/>
                  </a:cubicBezTo>
                  <a:cubicBezTo>
                    <a:pt x="29" y="265"/>
                    <a:pt x="29" y="265"/>
                    <a:pt x="29" y="265"/>
                  </a:cubicBezTo>
                  <a:cubicBezTo>
                    <a:pt x="30" y="275"/>
                    <a:pt x="37" y="280"/>
                    <a:pt x="45" y="280"/>
                  </a:cubicBezTo>
                  <a:cubicBezTo>
                    <a:pt x="169" y="280"/>
                    <a:pt x="169" y="280"/>
                    <a:pt x="169" y="280"/>
                  </a:cubicBezTo>
                  <a:cubicBezTo>
                    <a:pt x="177" y="280"/>
                    <a:pt x="185" y="275"/>
                    <a:pt x="185" y="265"/>
                  </a:cubicBezTo>
                  <a:lnTo>
                    <a:pt x="185" y="253"/>
                  </a:lnTo>
                  <a:close/>
                  <a:moveTo>
                    <a:pt x="169" y="264"/>
                  </a:moveTo>
                  <a:cubicBezTo>
                    <a:pt x="45" y="264"/>
                    <a:pt x="45" y="264"/>
                    <a:pt x="45" y="264"/>
                  </a:cubicBezTo>
                  <a:cubicBezTo>
                    <a:pt x="45" y="264"/>
                    <a:pt x="45" y="264"/>
                    <a:pt x="45" y="264"/>
                  </a:cubicBezTo>
                  <a:cubicBezTo>
                    <a:pt x="45" y="255"/>
                    <a:pt x="45" y="255"/>
                    <a:pt x="45" y="255"/>
                  </a:cubicBezTo>
                  <a:cubicBezTo>
                    <a:pt x="45" y="255"/>
                    <a:pt x="45" y="255"/>
                    <a:pt x="45" y="255"/>
                  </a:cubicBezTo>
                  <a:cubicBezTo>
                    <a:pt x="169" y="255"/>
                    <a:pt x="169" y="255"/>
                    <a:pt x="169" y="255"/>
                  </a:cubicBezTo>
                  <a:lnTo>
                    <a:pt x="169" y="264"/>
                  </a:lnTo>
                  <a:close/>
                  <a:moveTo>
                    <a:pt x="185" y="201"/>
                  </a:moveTo>
                  <a:cubicBezTo>
                    <a:pt x="185" y="192"/>
                    <a:pt x="177" y="186"/>
                    <a:pt x="169" y="186"/>
                  </a:cubicBezTo>
                  <a:cubicBezTo>
                    <a:pt x="45" y="186"/>
                    <a:pt x="45" y="186"/>
                    <a:pt x="45" y="186"/>
                  </a:cubicBezTo>
                  <a:cubicBezTo>
                    <a:pt x="37" y="186"/>
                    <a:pt x="30" y="192"/>
                    <a:pt x="29" y="201"/>
                  </a:cubicBezTo>
                  <a:cubicBezTo>
                    <a:pt x="29" y="213"/>
                    <a:pt x="29" y="213"/>
                    <a:pt x="29" y="213"/>
                  </a:cubicBezTo>
                  <a:cubicBezTo>
                    <a:pt x="30" y="222"/>
                    <a:pt x="37" y="228"/>
                    <a:pt x="45" y="228"/>
                  </a:cubicBezTo>
                  <a:cubicBezTo>
                    <a:pt x="169" y="228"/>
                    <a:pt x="169" y="228"/>
                    <a:pt x="169" y="228"/>
                  </a:cubicBezTo>
                  <a:cubicBezTo>
                    <a:pt x="177" y="228"/>
                    <a:pt x="184" y="222"/>
                    <a:pt x="185" y="213"/>
                  </a:cubicBezTo>
                  <a:lnTo>
                    <a:pt x="185" y="201"/>
                  </a:lnTo>
                  <a:close/>
                  <a:moveTo>
                    <a:pt x="169" y="212"/>
                  </a:moveTo>
                  <a:cubicBezTo>
                    <a:pt x="45" y="212"/>
                    <a:pt x="45" y="212"/>
                    <a:pt x="45" y="212"/>
                  </a:cubicBezTo>
                  <a:cubicBezTo>
                    <a:pt x="45" y="212"/>
                    <a:pt x="45" y="212"/>
                    <a:pt x="45" y="212"/>
                  </a:cubicBezTo>
                  <a:cubicBezTo>
                    <a:pt x="45" y="202"/>
                    <a:pt x="45" y="202"/>
                    <a:pt x="45" y="202"/>
                  </a:cubicBezTo>
                  <a:cubicBezTo>
                    <a:pt x="45" y="202"/>
                    <a:pt x="45" y="202"/>
                    <a:pt x="45" y="202"/>
                  </a:cubicBezTo>
                  <a:cubicBezTo>
                    <a:pt x="169" y="202"/>
                    <a:pt x="169" y="202"/>
                    <a:pt x="169" y="202"/>
                  </a:cubicBezTo>
                  <a:lnTo>
                    <a:pt x="169" y="212"/>
                  </a:lnTo>
                  <a:close/>
                  <a:moveTo>
                    <a:pt x="185" y="148"/>
                  </a:moveTo>
                  <a:cubicBezTo>
                    <a:pt x="184" y="139"/>
                    <a:pt x="177" y="134"/>
                    <a:pt x="169" y="134"/>
                  </a:cubicBezTo>
                  <a:cubicBezTo>
                    <a:pt x="45" y="134"/>
                    <a:pt x="45" y="134"/>
                    <a:pt x="45" y="134"/>
                  </a:cubicBezTo>
                  <a:cubicBezTo>
                    <a:pt x="37" y="134"/>
                    <a:pt x="30" y="139"/>
                    <a:pt x="29" y="148"/>
                  </a:cubicBezTo>
                  <a:cubicBezTo>
                    <a:pt x="29" y="161"/>
                    <a:pt x="29" y="161"/>
                    <a:pt x="29" y="161"/>
                  </a:cubicBezTo>
                  <a:cubicBezTo>
                    <a:pt x="30" y="170"/>
                    <a:pt x="37" y="175"/>
                    <a:pt x="45" y="175"/>
                  </a:cubicBezTo>
                  <a:cubicBezTo>
                    <a:pt x="169" y="175"/>
                    <a:pt x="169" y="175"/>
                    <a:pt x="169" y="175"/>
                  </a:cubicBezTo>
                  <a:cubicBezTo>
                    <a:pt x="177" y="175"/>
                    <a:pt x="185" y="170"/>
                    <a:pt x="185" y="161"/>
                  </a:cubicBezTo>
                  <a:lnTo>
                    <a:pt x="185" y="148"/>
                  </a:lnTo>
                  <a:close/>
                  <a:moveTo>
                    <a:pt x="169" y="159"/>
                  </a:moveTo>
                  <a:cubicBezTo>
                    <a:pt x="45" y="159"/>
                    <a:pt x="45" y="159"/>
                    <a:pt x="45" y="159"/>
                  </a:cubicBezTo>
                  <a:cubicBezTo>
                    <a:pt x="45" y="159"/>
                    <a:pt x="45" y="159"/>
                    <a:pt x="45" y="159"/>
                  </a:cubicBezTo>
                  <a:cubicBezTo>
                    <a:pt x="45" y="150"/>
                    <a:pt x="45" y="150"/>
                    <a:pt x="45" y="150"/>
                  </a:cubicBezTo>
                  <a:cubicBezTo>
                    <a:pt x="45" y="150"/>
                    <a:pt x="45" y="150"/>
                    <a:pt x="45" y="150"/>
                  </a:cubicBezTo>
                  <a:cubicBezTo>
                    <a:pt x="169" y="150"/>
                    <a:pt x="169" y="150"/>
                    <a:pt x="169" y="150"/>
                  </a:cubicBezTo>
                  <a:lnTo>
                    <a:pt x="169" y="159"/>
                  </a:lnTo>
                  <a:close/>
                  <a:moveTo>
                    <a:pt x="185" y="96"/>
                  </a:moveTo>
                  <a:cubicBezTo>
                    <a:pt x="185" y="87"/>
                    <a:pt x="177" y="81"/>
                    <a:pt x="169" y="81"/>
                  </a:cubicBezTo>
                  <a:cubicBezTo>
                    <a:pt x="45" y="81"/>
                    <a:pt x="45" y="81"/>
                    <a:pt x="45" y="81"/>
                  </a:cubicBezTo>
                  <a:cubicBezTo>
                    <a:pt x="37" y="81"/>
                    <a:pt x="30" y="87"/>
                    <a:pt x="29" y="96"/>
                  </a:cubicBezTo>
                  <a:cubicBezTo>
                    <a:pt x="29" y="108"/>
                    <a:pt x="29" y="108"/>
                    <a:pt x="29" y="108"/>
                  </a:cubicBezTo>
                  <a:cubicBezTo>
                    <a:pt x="30" y="117"/>
                    <a:pt x="37" y="123"/>
                    <a:pt x="45" y="123"/>
                  </a:cubicBezTo>
                  <a:cubicBezTo>
                    <a:pt x="169" y="123"/>
                    <a:pt x="169" y="123"/>
                    <a:pt x="169" y="123"/>
                  </a:cubicBezTo>
                  <a:cubicBezTo>
                    <a:pt x="177" y="123"/>
                    <a:pt x="184" y="117"/>
                    <a:pt x="185" y="108"/>
                  </a:cubicBezTo>
                  <a:lnTo>
                    <a:pt x="185" y="96"/>
                  </a:lnTo>
                  <a:close/>
                  <a:moveTo>
                    <a:pt x="169" y="107"/>
                  </a:moveTo>
                  <a:cubicBezTo>
                    <a:pt x="45" y="107"/>
                    <a:pt x="45" y="107"/>
                    <a:pt x="45" y="107"/>
                  </a:cubicBezTo>
                  <a:cubicBezTo>
                    <a:pt x="45" y="107"/>
                    <a:pt x="45" y="107"/>
                    <a:pt x="45" y="107"/>
                  </a:cubicBezTo>
                  <a:cubicBezTo>
                    <a:pt x="45" y="97"/>
                    <a:pt x="45" y="97"/>
                    <a:pt x="45" y="97"/>
                  </a:cubicBezTo>
                  <a:cubicBezTo>
                    <a:pt x="45" y="97"/>
                    <a:pt x="45" y="97"/>
                    <a:pt x="45" y="97"/>
                  </a:cubicBezTo>
                  <a:cubicBezTo>
                    <a:pt x="169" y="97"/>
                    <a:pt x="169" y="97"/>
                    <a:pt x="169" y="97"/>
                  </a:cubicBezTo>
                  <a:lnTo>
                    <a:pt x="169" y="107"/>
                  </a:lnTo>
                  <a:close/>
                  <a:moveTo>
                    <a:pt x="185" y="44"/>
                  </a:moveTo>
                  <a:cubicBezTo>
                    <a:pt x="184" y="34"/>
                    <a:pt x="177" y="29"/>
                    <a:pt x="169" y="29"/>
                  </a:cubicBezTo>
                  <a:cubicBezTo>
                    <a:pt x="45" y="29"/>
                    <a:pt x="45" y="29"/>
                    <a:pt x="45" y="29"/>
                  </a:cubicBezTo>
                  <a:cubicBezTo>
                    <a:pt x="37" y="29"/>
                    <a:pt x="30" y="34"/>
                    <a:pt x="29" y="44"/>
                  </a:cubicBezTo>
                  <a:cubicBezTo>
                    <a:pt x="29" y="56"/>
                    <a:pt x="29" y="56"/>
                    <a:pt x="29" y="56"/>
                  </a:cubicBezTo>
                  <a:cubicBezTo>
                    <a:pt x="30" y="65"/>
                    <a:pt x="37" y="70"/>
                    <a:pt x="45" y="70"/>
                  </a:cubicBezTo>
                  <a:cubicBezTo>
                    <a:pt x="169" y="70"/>
                    <a:pt x="169" y="70"/>
                    <a:pt x="169" y="70"/>
                  </a:cubicBezTo>
                  <a:cubicBezTo>
                    <a:pt x="177" y="70"/>
                    <a:pt x="185" y="65"/>
                    <a:pt x="185" y="56"/>
                  </a:cubicBezTo>
                  <a:lnTo>
                    <a:pt x="185" y="44"/>
                  </a:lnTo>
                  <a:close/>
                  <a:moveTo>
                    <a:pt x="169" y="54"/>
                  </a:moveTo>
                  <a:cubicBezTo>
                    <a:pt x="45" y="54"/>
                    <a:pt x="45" y="54"/>
                    <a:pt x="45" y="54"/>
                  </a:cubicBezTo>
                  <a:cubicBezTo>
                    <a:pt x="45" y="54"/>
                    <a:pt x="45" y="54"/>
                    <a:pt x="45" y="54"/>
                  </a:cubicBezTo>
                  <a:cubicBezTo>
                    <a:pt x="45" y="45"/>
                    <a:pt x="45" y="45"/>
                    <a:pt x="45" y="45"/>
                  </a:cubicBezTo>
                  <a:cubicBezTo>
                    <a:pt x="45" y="45"/>
                    <a:pt x="45" y="45"/>
                    <a:pt x="45" y="45"/>
                  </a:cubicBezTo>
                  <a:cubicBezTo>
                    <a:pt x="169" y="45"/>
                    <a:pt x="169" y="45"/>
                    <a:pt x="169" y="45"/>
                  </a:cubicBezTo>
                  <a:lnTo>
                    <a:pt x="169" y="54"/>
                  </a:lnTo>
                  <a:close/>
                  <a:moveTo>
                    <a:pt x="212" y="88"/>
                  </a:moveTo>
                  <a:cubicBezTo>
                    <a:pt x="204" y="88"/>
                    <a:pt x="198" y="94"/>
                    <a:pt x="198" y="102"/>
                  </a:cubicBezTo>
                  <a:cubicBezTo>
                    <a:pt x="198" y="110"/>
                    <a:pt x="204" y="116"/>
                    <a:pt x="212" y="116"/>
                  </a:cubicBezTo>
                  <a:cubicBezTo>
                    <a:pt x="220" y="116"/>
                    <a:pt x="226" y="110"/>
                    <a:pt x="226" y="102"/>
                  </a:cubicBezTo>
                  <a:cubicBezTo>
                    <a:pt x="226" y="94"/>
                    <a:pt x="220" y="88"/>
                    <a:pt x="212" y="88"/>
                  </a:cubicBezTo>
                  <a:close/>
                  <a:moveTo>
                    <a:pt x="212" y="35"/>
                  </a:moveTo>
                  <a:cubicBezTo>
                    <a:pt x="204" y="35"/>
                    <a:pt x="198" y="42"/>
                    <a:pt x="198" y="50"/>
                  </a:cubicBezTo>
                  <a:cubicBezTo>
                    <a:pt x="198" y="57"/>
                    <a:pt x="204" y="64"/>
                    <a:pt x="212" y="64"/>
                  </a:cubicBezTo>
                  <a:cubicBezTo>
                    <a:pt x="220" y="64"/>
                    <a:pt x="226" y="57"/>
                    <a:pt x="226" y="50"/>
                  </a:cubicBezTo>
                  <a:cubicBezTo>
                    <a:pt x="226" y="42"/>
                    <a:pt x="220" y="35"/>
                    <a:pt x="212" y="35"/>
                  </a:cubicBezTo>
                  <a:close/>
                  <a:moveTo>
                    <a:pt x="212" y="140"/>
                  </a:moveTo>
                  <a:cubicBezTo>
                    <a:pt x="204" y="140"/>
                    <a:pt x="198" y="147"/>
                    <a:pt x="198" y="155"/>
                  </a:cubicBezTo>
                  <a:cubicBezTo>
                    <a:pt x="198" y="162"/>
                    <a:pt x="204" y="169"/>
                    <a:pt x="212" y="169"/>
                  </a:cubicBezTo>
                  <a:cubicBezTo>
                    <a:pt x="220" y="169"/>
                    <a:pt x="226" y="162"/>
                    <a:pt x="226" y="155"/>
                  </a:cubicBezTo>
                  <a:cubicBezTo>
                    <a:pt x="226" y="147"/>
                    <a:pt x="220" y="140"/>
                    <a:pt x="212" y="140"/>
                  </a:cubicBezTo>
                  <a:close/>
                  <a:moveTo>
                    <a:pt x="212" y="193"/>
                  </a:moveTo>
                  <a:cubicBezTo>
                    <a:pt x="204" y="193"/>
                    <a:pt x="198" y="199"/>
                    <a:pt x="198" y="207"/>
                  </a:cubicBezTo>
                  <a:cubicBezTo>
                    <a:pt x="198" y="215"/>
                    <a:pt x="204" y="221"/>
                    <a:pt x="212" y="221"/>
                  </a:cubicBezTo>
                  <a:cubicBezTo>
                    <a:pt x="220" y="221"/>
                    <a:pt x="226" y="215"/>
                    <a:pt x="226" y="207"/>
                  </a:cubicBezTo>
                  <a:cubicBezTo>
                    <a:pt x="226" y="199"/>
                    <a:pt x="220" y="193"/>
                    <a:pt x="212" y="193"/>
                  </a:cubicBezTo>
                  <a:close/>
                  <a:moveTo>
                    <a:pt x="212" y="245"/>
                  </a:moveTo>
                  <a:cubicBezTo>
                    <a:pt x="204" y="245"/>
                    <a:pt x="198" y="252"/>
                    <a:pt x="198" y="259"/>
                  </a:cubicBezTo>
                  <a:cubicBezTo>
                    <a:pt x="198" y="267"/>
                    <a:pt x="204" y="274"/>
                    <a:pt x="212" y="274"/>
                  </a:cubicBezTo>
                  <a:cubicBezTo>
                    <a:pt x="220" y="274"/>
                    <a:pt x="226" y="267"/>
                    <a:pt x="226" y="259"/>
                  </a:cubicBezTo>
                  <a:cubicBezTo>
                    <a:pt x="226" y="252"/>
                    <a:pt x="220" y="245"/>
                    <a:pt x="212" y="245"/>
                  </a:cubicBezTo>
                  <a:close/>
                  <a:moveTo>
                    <a:pt x="212" y="298"/>
                  </a:moveTo>
                  <a:cubicBezTo>
                    <a:pt x="204" y="298"/>
                    <a:pt x="198" y="304"/>
                    <a:pt x="198" y="312"/>
                  </a:cubicBezTo>
                  <a:cubicBezTo>
                    <a:pt x="198" y="320"/>
                    <a:pt x="204" y="326"/>
                    <a:pt x="212" y="326"/>
                  </a:cubicBezTo>
                  <a:cubicBezTo>
                    <a:pt x="220" y="326"/>
                    <a:pt x="226" y="320"/>
                    <a:pt x="226" y="312"/>
                  </a:cubicBezTo>
                  <a:cubicBezTo>
                    <a:pt x="226" y="304"/>
                    <a:pt x="220" y="298"/>
                    <a:pt x="212" y="298"/>
                  </a:cubicBezTo>
                  <a:close/>
                  <a:moveTo>
                    <a:pt x="212" y="350"/>
                  </a:moveTo>
                  <a:cubicBezTo>
                    <a:pt x="204" y="350"/>
                    <a:pt x="198" y="356"/>
                    <a:pt x="198" y="364"/>
                  </a:cubicBezTo>
                  <a:cubicBezTo>
                    <a:pt x="198" y="372"/>
                    <a:pt x="204" y="379"/>
                    <a:pt x="212" y="379"/>
                  </a:cubicBezTo>
                  <a:cubicBezTo>
                    <a:pt x="220" y="379"/>
                    <a:pt x="226" y="372"/>
                    <a:pt x="226" y="364"/>
                  </a:cubicBezTo>
                  <a:cubicBezTo>
                    <a:pt x="226" y="356"/>
                    <a:pt x="220" y="350"/>
                    <a:pt x="212" y="350"/>
                  </a:cubicBezTo>
                  <a:close/>
                  <a:moveTo>
                    <a:pt x="247" y="44"/>
                  </a:moveTo>
                  <a:cubicBezTo>
                    <a:pt x="251" y="44"/>
                    <a:pt x="255" y="41"/>
                    <a:pt x="255" y="36"/>
                  </a:cubicBezTo>
                  <a:cubicBezTo>
                    <a:pt x="255" y="16"/>
                    <a:pt x="255" y="16"/>
                    <a:pt x="255" y="16"/>
                  </a:cubicBezTo>
                  <a:cubicBezTo>
                    <a:pt x="255" y="7"/>
                    <a:pt x="248" y="0"/>
                    <a:pt x="239" y="0"/>
                  </a:cubicBezTo>
                  <a:cubicBezTo>
                    <a:pt x="16" y="0"/>
                    <a:pt x="16" y="0"/>
                    <a:pt x="16" y="0"/>
                  </a:cubicBezTo>
                  <a:cubicBezTo>
                    <a:pt x="7" y="0"/>
                    <a:pt x="0" y="7"/>
                    <a:pt x="0" y="16"/>
                  </a:cubicBezTo>
                  <a:cubicBezTo>
                    <a:pt x="0" y="396"/>
                    <a:pt x="0" y="396"/>
                    <a:pt x="0" y="396"/>
                  </a:cubicBezTo>
                  <a:cubicBezTo>
                    <a:pt x="0" y="405"/>
                    <a:pt x="7" y="412"/>
                    <a:pt x="16" y="412"/>
                  </a:cubicBezTo>
                  <a:cubicBezTo>
                    <a:pt x="239" y="412"/>
                    <a:pt x="239" y="412"/>
                    <a:pt x="239" y="412"/>
                  </a:cubicBezTo>
                  <a:cubicBezTo>
                    <a:pt x="248" y="412"/>
                    <a:pt x="255" y="405"/>
                    <a:pt x="255" y="396"/>
                  </a:cubicBezTo>
                  <a:cubicBezTo>
                    <a:pt x="255" y="60"/>
                    <a:pt x="255" y="60"/>
                    <a:pt x="255" y="60"/>
                  </a:cubicBezTo>
                  <a:cubicBezTo>
                    <a:pt x="255" y="56"/>
                    <a:pt x="251" y="52"/>
                    <a:pt x="247" y="52"/>
                  </a:cubicBezTo>
                  <a:cubicBezTo>
                    <a:pt x="242" y="52"/>
                    <a:pt x="239" y="56"/>
                    <a:pt x="239" y="60"/>
                  </a:cubicBezTo>
                  <a:cubicBezTo>
                    <a:pt x="239" y="396"/>
                    <a:pt x="239" y="396"/>
                    <a:pt x="239" y="396"/>
                  </a:cubicBezTo>
                  <a:cubicBezTo>
                    <a:pt x="16" y="396"/>
                    <a:pt x="16" y="396"/>
                    <a:pt x="16" y="396"/>
                  </a:cubicBezTo>
                  <a:cubicBezTo>
                    <a:pt x="16" y="396"/>
                    <a:pt x="16" y="396"/>
                    <a:pt x="16" y="396"/>
                  </a:cubicBezTo>
                  <a:cubicBezTo>
                    <a:pt x="16" y="16"/>
                    <a:pt x="16" y="16"/>
                    <a:pt x="16" y="16"/>
                  </a:cubicBezTo>
                  <a:cubicBezTo>
                    <a:pt x="16" y="16"/>
                    <a:pt x="16" y="16"/>
                    <a:pt x="16" y="16"/>
                  </a:cubicBezTo>
                  <a:cubicBezTo>
                    <a:pt x="239" y="16"/>
                    <a:pt x="239" y="16"/>
                    <a:pt x="239" y="16"/>
                  </a:cubicBezTo>
                  <a:cubicBezTo>
                    <a:pt x="239" y="36"/>
                    <a:pt x="239" y="36"/>
                    <a:pt x="239" y="36"/>
                  </a:cubicBezTo>
                  <a:cubicBezTo>
                    <a:pt x="239" y="41"/>
                    <a:pt x="242" y="44"/>
                    <a:pt x="247"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ysClr val="windowText" lastClr="000000"/>
                </a:solidFill>
                <a:effectLst/>
                <a:uLnTx/>
                <a:uFillTx/>
                <a:latin typeface="+mn-lt"/>
              </a:endParaRPr>
            </a:p>
          </p:txBody>
        </p:sp>
        <p:sp>
          <p:nvSpPr>
            <p:cNvPr id="15420" name="Freeform 3"/>
            <p:cNvSpPr>
              <a:spLocks noChangeAspect="1" noEditPoints="1"/>
            </p:cNvSpPr>
            <p:nvPr/>
          </p:nvSpPr>
          <p:spPr bwMode="auto">
            <a:xfrm>
              <a:off x="6943725" y="4899933"/>
              <a:ext cx="388938" cy="246063"/>
            </a:xfrm>
            <a:custGeom>
              <a:avLst/>
              <a:gdLst>
                <a:gd name="T0" fmla="*/ 2147483646 w 462"/>
                <a:gd name="T1" fmla="*/ 2147483646 h 293"/>
                <a:gd name="T2" fmla="*/ 2147483646 w 462"/>
                <a:gd name="T3" fmla="*/ 2147483646 h 293"/>
                <a:gd name="T4" fmla="*/ 2147483646 w 462"/>
                <a:gd name="T5" fmla="*/ 2147483646 h 293"/>
                <a:gd name="T6" fmla="*/ 2147483646 w 462"/>
                <a:gd name="T7" fmla="*/ 2147483646 h 293"/>
                <a:gd name="T8" fmla="*/ 2147483646 w 462"/>
                <a:gd name="T9" fmla="*/ 2147483646 h 293"/>
                <a:gd name="T10" fmla="*/ 2147483646 w 462"/>
                <a:gd name="T11" fmla="*/ 2147483646 h 293"/>
                <a:gd name="T12" fmla="*/ 2147483646 w 462"/>
                <a:gd name="T13" fmla="*/ 2147483646 h 293"/>
                <a:gd name="T14" fmla="*/ 2147483646 w 462"/>
                <a:gd name="T15" fmla="*/ 2147483646 h 293"/>
                <a:gd name="T16" fmla="*/ 2147483646 w 462"/>
                <a:gd name="T17" fmla="*/ 2147483646 h 293"/>
                <a:gd name="T18" fmla="*/ 2147483646 w 462"/>
                <a:gd name="T19" fmla="*/ 2147483646 h 293"/>
                <a:gd name="T20" fmla="*/ 2147483646 w 462"/>
                <a:gd name="T21" fmla="*/ 2147483646 h 293"/>
                <a:gd name="T22" fmla="*/ 2147483646 w 462"/>
                <a:gd name="T23" fmla="*/ 2147483646 h 293"/>
                <a:gd name="T24" fmla="*/ 2147483646 w 462"/>
                <a:gd name="T25" fmla="*/ 2147483646 h 293"/>
                <a:gd name="T26" fmla="*/ 2147483646 w 462"/>
                <a:gd name="T27" fmla="*/ 2147483646 h 293"/>
                <a:gd name="T28" fmla="*/ 2147483646 w 462"/>
                <a:gd name="T29" fmla="*/ 2147483646 h 293"/>
                <a:gd name="T30" fmla="*/ 2147483646 w 462"/>
                <a:gd name="T31" fmla="*/ 2147483646 h 293"/>
                <a:gd name="T32" fmla="*/ 2147483646 w 462"/>
                <a:gd name="T33" fmla="*/ 2147483646 h 293"/>
                <a:gd name="T34" fmla="*/ 2147483646 w 462"/>
                <a:gd name="T35" fmla="*/ 2147483646 h 293"/>
                <a:gd name="T36" fmla="*/ 2147483646 w 462"/>
                <a:gd name="T37" fmla="*/ 2147483646 h 293"/>
                <a:gd name="T38" fmla="*/ 2147483646 w 462"/>
                <a:gd name="T39" fmla="*/ 2147483646 h 293"/>
                <a:gd name="T40" fmla="*/ 2147483646 w 462"/>
                <a:gd name="T41" fmla="*/ 2147483646 h 293"/>
                <a:gd name="T42" fmla="*/ 2147483646 w 462"/>
                <a:gd name="T43" fmla="*/ 2147483646 h 293"/>
                <a:gd name="T44" fmla="*/ 2147483646 w 462"/>
                <a:gd name="T45" fmla="*/ 2147483646 h 293"/>
                <a:gd name="T46" fmla="*/ 2147483646 w 462"/>
                <a:gd name="T47" fmla="*/ 2147483646 h 293"/>
                <a:gd name="T48" fmla="*/ 2147483646 w 462"/>
                <a:gd name="T49" fmla="*/ 2147483646 h 293"/>
                <a:gd name="T50" fmla="*/ 2147483646 w 462"/>
                <a:gd name="T51" fmla="*/ 2147483646 h 293"/>
                <a:gd name="T52" fmla="*/ 2147483646 w 462"/>
                <a:gd name="T53" fmla="*/ 2147483646 h 293"/>
                <a:gd name="T54" fmla="*/ 2147483646 w 462"/>
                <a:gd name="T55" fmla="*/ 2147483646 h 293"/>
                <a:gd name="T56" fmla="*/ 2147483646 w 462"/>
                <a:gd name="T57" fmla="*/ 2147483646 h 293"/>
                <a:gd name="T58" fmla="*/ 2147483646 w 462"/>
                <a:gd name="T59" fmla="*/ 2147483646 h 293"/>
                <a:gd name="T60" fmla="*/ 2147483646 w 462"/>
                <a:gd name="T61" fmla="*/ 2147483646 h 293"/>
                <a:gd name="T62" fmla="*/ 2147483646 w 462"/>
                <a:gd name="T63" fmla="*/ 2147483646 h 293"/>
                <a:gd name="T64" fmla="*/ 2147483646 w 462"/>
                <a:gd name="T65" fmla="*/ 2147483646 h 293"/>
                <a:gd name="T66" fmla="*/ 2147483646 w 462"/>
                <a:gd name="T67" fmla="*/ 2147483646 h 293"/>
                <a:gd name="T68" fmla="*/ 2147483646 w 462"/>
                <a:gd name="T69" fmla="*/ 2147483646 h 293"/>
                <a:gd name="T70" fmla="*/ 2147483646 w 462"/>
                <a:gd name="T71" fmla="*/ 2147483646 h 293"/>
                <a:gd name="T72" fmla="*/ 2147483646 w 462"/>
                <a:gd name="T73" fmla="*/ 2147483646 h 293"/>
                <a:gd name="T74" fmla="*/ 2147483646 w 462"/>
                <a:gd name="T75" fmla="*/ 2147483646 h 293"/>
                <a:gd name="T76" fmla="*/ 2147483646 w 462"/>
                <a:gd name="T77" fmla="*/ 2147483646 h 293"/>
                <a:gd name="T78" fmla="*/ 2147483646 w 462"/>
                <a:gd name="T79" fmla="*/ 2147483646 h 293"/>
                <a:gd name="T80" fmla="*/ 2147483646 w 462"/>
                <a:gd name="T81" fmla="*/ 2147483646 h 293"/>
                <a:gd name="T82" fmla="*/ 2147483646 w 462"/>
                <a:gd name="T83" fmla="*/ 2147483646 h 293"/>
                <a:gd name="T84" fmla="*/ 2147483646 w 462"/>
                <a:gd name="T85" fmla="*/ 2147483646 h 293"/>
                <a:gd name="T86" fmla="*/ 2147483646 w 462"/>
                <a:gd name="T87" fmla="*/ 2147483646 h 293"/>
                <a:gd name="T88" fmla="*/ 2147483646 w 462"/>
                <a:gd name="T89" fmla="*/ 2147483646 h 293"/>
                <a:gd name="T90" fmla="*/ 2147483646 w 462"/>
                <a:gd name="T91" fmla="*/ 2147483646 h 293"/>
                <a:gd name="T92" fmla="*/ 2147483646 w 462"/>
                <a:gd name="T93" fmla="*/ 2147483646 h 293"/>
                <a:gd name="T94" fmla="*/ 2147483646 w 462"/>
                <a:gd name="T95" fmla="*/ 2147483646 h 293"/>
                <a:gd name="T96" fmla="*/ 2147483646 w 462"/>
                <a:gd name="T97" fmla="*/ 2147483646 h 293"/>
                <a:gd name="T98" fmla="*/ 2147483646 w 462"/>
                <a:gd name="T99" fmla="*/ 2147483646 h 29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62" h="293">
                  <a:moveTo>
                    <a:pt x="348" y="111"/>
                  </a:moveTo>
                  <a:cubicBezTo>
                    <a:pt x="348" y="96"/>
                    <a:pt x="337" y="85"/>
                    <a:pt x="322" y="85"/>
                  </a:cubicBezTo>
                  <a:cubicBezTo>
                    <a:pt x="313" y="85"/>
                    <a:pt x="304" y="90"/>
                    <a:pt x="300" y="98"/>
                  </a:cubicBezTo>
                  <a:cubicBezTo>
                    <a:pt x="238" y="86"/>
                    <a:pt x="238" y="86"/>
                    <a:pt x="238" y="86"/>
                  </a:cubicBezTo>
                  <a:cubicBezTo>
                    <a:pt x="236" y="73"/>
                    <a:pt x="226" y="63"/>
                    <a:pt x="212" y="63"/>
                  </a:cubicBezTo>
                  <a:cubicBezTo>
                    <a:pt x="198" y="63"/>
                    <a:pt x="186" y="74"/>
                    <a:pt x="186" y="89"/>
                  </a:cubicBezTo>
                  <a:cubicBezTo>
                    <a:pt x="186" y="90"/>
                    <a:pt x="187" y="91"/>
                    <a:pt x="187" y="92"/>
                  </a:cubicBezTo>
                  <a:cubicBezTo>
                    <a:pt x="160" y="105"/>
                    <a:pt x="160" y="105"/>
                    <a:pt x="160" y="105"/>
                  </a:cubicBezTo>
                  <a:cubicBezTo>
                    <a:pt x="155" y="100"/>
                    <a:pt x="148" y="97"/>
                    <a:pt x="141" y="97"/>
                  </a:cubicBezTo>
                  <a:cubicBezTo>
                    <a:pt x="127" y="97"/>
                    <a:pt x="115" y="108"/>
                    <a:pt x="115" y="122"/>
                  </a:cubicBezTo>
                  <a:cubicBezTo>
                    <a:pt x="115" y="134"/>
                    <a:pt x="123" y="144"/>
                    <a:pt x="133" y="147"/>
                  </a:cubicBezTo>
                  <a:cubicBezTo>
                    <a:pt x="133" y="193"/>
                    <a:pt x="133" y="193"/>
                    <a:pt x="133" y="193"/>
                  </a:cubicBezTo>
                  <a:cubicBezTo>
                    <a:pt x="123" y="196"/>
                    <a:pt x="115" y="206"/>
                    <a:pt x="115" y="217"/>
                  </a:cubicBezTo>
                  <a:cubicBezTo>
                    <a:pt x="115" y="232"/>
                    <a:pt x="127" y="243"/>
                    <a:pt x="141" y="243"/>
                  </a:cubicBezTo>
                  <a:cubicBezTo>
                    <a:pt x="151" y="243"/>
                    <a:pt x="159" y="238"/>
                    <a:pt x="163" y="230"/>
                  </a:cubicBezTo>
                  <a:cubicBezTo>
                    <a:pt x="225" y="242"/>
                    <a:pt x="225" y="242"/>
                    <a:pt x="225" y="242"/>
                  </a:cubicBezTo>
                  <a:cubicBezTo>
                    <a:pt x="227" y="255"/>
                    <a:pt x="238" y="265"/>
                    <a:pt x="251" y="265"/>
                  </a:cubicBezTo>
                  <a:cubicBezTo>
                    <a:pt x="265" y="265"/>
                    <a:pt x="277" y="253"/>
                    <a:pt x="277" y="239"/>
                  </a:cubicBezTo>
                  <a:cubicBezTo>
                    <a:pt x="277" y="238"/>
                    <a:pt x="277" y="237"/>
                    <a:pt x="277" y="236"/>
                  </a:cubicBezTo>
                  <a:cubicBezTo>
                    <a:pt x="304" y="224"/>
                    <a:pt x="304" y="224"/>
                    <a:pt x="304" y="224"/>
                  </a:cubicBezTo>
                  <a:cubicBezTo>
                    <a:pt x="308" y="229"/>
                    <a:pt x="315" y="232"/>
                    <a:pt x="322" y="232"/>
                  </a:cubicBezTo>
                  <a:cubicBezTo>
                    <a:pt x="337" y="232"/>
                    <a:pt x="348" y="220"/>
                    <a:pt x="348" y="206"/>
                  </a:cubicBezTo>
                  <a:cubicBezTo>
                    <a:pt x="348" y="195"/>
                    <a:pt x="341" y="185"/>
                    <a:pt x="330" y="181"/>
                  </a:cubicBezTo>
                  <a:cubicBezTo>
                    <a:pt x="330" y="135"/>
                    <a:pt x="330" y="135"/>
                    <a:pt x="330" y="135"/>
                  </a:cubicBezTo>
                  <a:cubicBezTo>
                    <a:pt x="341" y="132"/>
                    <a:pt x="348" y="122"/>
                    <a:pt x="348" y="111"/>
                  </a:cubicBezTo>
                  <a:close/>
                  <a:moveTo>
                    <a:pt x="235" y="101"/>
                  </a:moveTo>
                  <a:cubicBezTo>
                    <a:pt x="297" y="114"/>
                    <a:pt x="297" y="114"/>
                    <a:pt x="297" y="114"/>
                  </a:cubicBezTo>
                  <a:cubicBezTo>
                    <a:pt x="297" y="114"/>
                    <a:pt x="297" y="114"/>
                    <a:pt x="297" y="114"/>
                  </a:cubicBezTo>
                  <a:cubicBezTo>
                    <a:pt x="270" y="127"/>
                    <a:pt x="270" y="127"/>
                    <a:pt x="270" y="127"/>
                  </a:cubicBezTo>
                  <a:cubicBezTo>
                    <a:pt x="265" y="122"/>
                    <a:pt x="258" y="119"/>
                    <a:pt x="251" y="119"/>
                  </a:cubicBezTo>
                  <a:cubicBezTo>
                    <a:pt x="241" y="119"/>
                    <a:pt x="233" y="124"/>
                    <a:pt x="228" y="132"/>
                  </a:cubicBezTo>
                  <a:cubicBezTo>
                    <a:pt x="220" y="130"/>
                    <a:pt x="220" y="130"/>
                    <a:pt x="220" y="130"/>
                  </a:cubicBezTo>
                  <a:cubicBezTo>
                    <a:pt x="220" y="113"/>
                    <a:pt x="220" y="113"/>
                    <a:pt x="220" y="113"/>
                  </a:cubicBezTo>
                  <a:cubicBezTo>
                    <a:pt x="227" y="111"/>
                    <a:pt x="232" y="107"/>
                    <a:pt x="235" y="101"/>
                  </a:cubicBezTo>
                  <a:close/>
                  <a:moveTo>
                    <a:pt x="220" y="160"/>
                  </a:moveTo>
                  <a:cubicBezTo>
                    <a:pt x="220" y="147"/>
                    <a:pt x="220" y="147"/>
                    <a:pt x="220" y="147"/>
                  </a:cubicBezTo>
                  <a:cubicBezTo>
                    <a:pt x="225" y="148"/>
                    <a:pt x="225" y="148"/>
                    <a:pt x="225" y="148"/>
                  </a:cubicBezTo>
                  <a:cubicBezTo>
                    <a:pt x="227" y="158"/>
                    <a:pt x="234" y="166"/>
                    <a:pt x="243" y="169"/>
                  </a:cubicBezTo>
                  <a:cubicBezTo>
                    <a:pt x="243" y="182"/>
                    <a:pt x="243" y="182"/>
                    <a:pt x="243" y="182"/>
                  </a:cubicBezTo>
                  <a:cubicBezTo>
                    <a:pt x="238" y="181"/>
                    <a:pt x="238" y="181"/>
                    <a:pt x="238" y="181"/>
                  </a:cubicBezTo>
                  <a:cubicBezTo>
                    <a:pt x="237" y="171"/>
                    <a:pt x="230" y="163"/>
                    <a:pt x="220" y="160"/>
                  </a:cubicBezTo>
                  <a:close/>
                  <a:moveTo>
                    <a:pt x="222" y="184"/>
                  </a:moveTo>
                  <a:cubicBezTo>
                    <a:pt x="222" y="190"/>
                    <a:pt x="218" y="194"/>
                    <a:pt x="212" y="194"/>
                  </a:cubicBezTo>
                  <a:cubicBezTo>
                    <a:pt x="207" y="194"/>
                    <a:pt x="202" y="190"/>
                    <a:pt x="202" y="184"/>
                  </a:cubicBezTo>
                  <a:cubicBezTo>
                    <a:pt x="202" y="179"/>
                    <a:pt x="207" y="174"/>
                    <a:pt x="212" y="174"/>
                  </a:cubicBezTo>
                  <a:cubicBezTo>
                    <a:pt x="218" y="174"/>
                    <a:pt x="222" y="179"/>
                    <a:pt x="222" y="184"/>
                  </a:cubicBezTo>
                  <a:close/>
                  <a:moveTo>
                    <a:pt x="241" y="144"/>
                  </a:moveTo>
                  <a:cubicBezTo>
                    <a:pt x="241" y="139"/>
                    <a:pt x="246" y="135"/>
                    <a:pt x="251" y="135"/>
                  </a:cubicBezTo>
                  <a:cubicBezTo>
                    <a:pt x="256" y="135"/>
                    <a:pt x="261" y="139"/>
                    <a:pt x="261" y="144"/>
                  </a:cubicBezTo>
                  <a:cubicBezTo>
                    <a:pt x="261" y="150"/>
                    <a:pt x="256" y="154"/>
                    <a:pt x="251" y="154"/>
                  </a:cubicBezTo>
                  <a:cubicBezTo>
                    <a:pt x="246" y="154"/>
                    <a:pt x="241" y="150"/>
                    <a:pt x="241" y="144"/>
                  </a:cubicBezTo>
                  <a:close/>
                  <a:moveTo>
                    <a:pt x="212" y="79"/>
                  </a:moveTo>
                  <a:cubicBezTo>
                    <a:pt x="218" y="79"/>
                    <a:pt x="222" y="83"/>
                    <a:pt x="222" y="89"/>
                  </a:cubicBezTo>
                  <a:cubicBezTo>
                    <a:pt x="222" y="94"/>
                    <a:pt x="218" y="99"/>
                    <a:pt x="212" y="99"/>
                  </a:cubicBezTo>
                  <a:cubicBezTo>
                    <a:pt x="207" y="99"/>
                    <a:pt x="202" y="94"/>
                    <a:pt x="202" y="89"/>
                  </a:cubicBezTo>
                  <a:cubicBezTo>
                    <a:pt x="202" y="83"/>
                    <a:pt x="207" y="79"/>
                    <a:pt x="212" y="79"/>
                  </a:cubicBezTo>
                  <a:close/>
                  <a:moveTo>
                    <a:pt x="194" y="106"/>
                  </a:moveTo>
                  <a:cubicBezTo>
                    <a:pt x="197" y="110"/>
                    <a:pt x="200" y="112"/>
                    <a:pt x="204" y="113"/>
                  </a:cubicBezTo>
                  <a:cubicBezTo>
                    <a:pt x="204" y="127"/>
                    <a:pt x="204" y="127"/>
                    <a:pt x="204" y="127"/>
                  </a:cubicBezTo>
                  <a:cubicBezTo>
                    <a:pt x="167" y="120"/>
                    <a:pt x="167" y="120"/>
                    <a:pt x="167" y="120"/>
                  </a:cubicBezTo>
                  <a:cubicBezTo>
                    <a:pt x="167" y="120"/>
                    <a:pt x="167" y="119"/>
                    <a:pt x="167" y="119"/>
                  </a:cubicBezTo>
                  <a:lnTo>
                    <a:pt x="194" y="106"/>
                  </a:lnTo>
                  <a:close/>
                  <a:moveTo>
                    <a:pt x="131" y="122"/>
                  </a:moveTo>
                  <a:cubicBezTo>
                    <a:pt x="131" y="117"/>
                    <a:pt x="136" y="113"/>
                    <a:pt x="141" y="113"/>
                  </a:cubicBezTo>
                  <a:cubicBezTo>
                    <a:pt x="146" y="113"/>
                    <a:pt x="151" y="117"/>
                    <a:pt x="151" y="122"/>
                  </a:cubicBezTo>
                  <a:cubicBezTo>
                    <a:pt x="151" y="128"/>
                    <a:pt x="146" y="132"/>
                    <a:pt x="141" y="132"/>
                  </a:cubicBezTo>
                  <a:cubicBezTo>
                    <a:pt x="136" y="132"/>
                    <a:pt x="131" y="128"/>
                    <a:pt x="131" y="122"/>
                  </a:cubicBezTo>
                  <a:close/>
                  <a:moveTo>
                    <a:pt x="141" y="227"/>
                  </a:moveTo>
                  <a:cubicBezTo>
                    <a:pt x="136" y="227"/>
                    <a:pt x="131" y="223"/>
                    <a:pt x="131" y="217"/>
                  </a:cubicBezTo>
                  <a:cubicBezTo>
                    <a:pt x="131" y="212"/>
                    <a:pt x="136" y="207"/>
                    <a:pt x="141" y="207"/>
                  </a:cubicBezTo>
                  <a:cubicBezTo>
                    <a:pt x="146" y="207"/>
                    <a:pt x="151" y="212"/>
                    <a:pt x="151" y="217"/>
                  </a:cubicBezTo>
                  <a:cubicBezTo>
                    <a:pt x="151" y="223"/>
                    <a:pt x="146" y="227"/>
                    <a:pt x="141" y="227"/>
                  </a:cubicBezTo>
                  <a:close/>
                  <a:moveTo>
                    <a:pt x="160" y="200"/>
                  </a:moveTo>
                  <a:cubicBezTo>
                    <a:pt x="157" y="197"/>
                    <a:pt x="153" y="194"/>
                    <a:pt x="149" y="193"/>
                  </a:cubicBezTo>
                  <a:cubicBezTo>
                    <a:pt x="149" y="147"/>
                    <a:pt x="149" y="147"/>
                    <a:pt x="149" y="147"/>
                  </a:cubicBezTo>
                  <a:cubicBezTo>
                    <a:pt x="155" y="145"/>
                    <a:pt x="160" y="141"/>
                    <a:pt x="163" y="136"/>
                  </a:cubicBezTo>
                  <a:cubicBezTo>
                    <a:pt x="204" y="144"/>
                    <a:pt x="204" y="144"/>
                    <a:pt x="204" y="144"/>
                  </a:cubicBezTo>
                  <a:cubicBezTo>
                    <a:pt x="204" y="160"/>
                    <a:pt x="204" y="160"/>
                    <a:pt x="204" y="160"/>
                  </a:cubicBezTo>
                  <a:cubicBezTo>
                    <a:pt x="194" y="163"/>
                    <a:pt x="186" y="173"/>
                    <a:pt x="186" y="184"/>
                  </a:cubicBezTo>
                  <a:cubicBezTo>
                    <a:pt x="186" y="185"/>
                    <a:pt x="187" y="186"/>
                    <a:pt x="187" y="187"/>
                  </a:cubicBezTo>
                  <a:lnTo>
                    <a:pt x="160" y="200"/>
                  </a:lnTo>
                  <a:close/>
                  <a:moveTo>
                    <a:pt x="228" y="227"/>
                  </a:moveTo>
                  <a:cubicBezTo>
                    <a:pt x="167" y="214"/>
                    <a:pt x="167" y="214"/>
                    <a:pt x="167" y="214"/>
                  </a:cubicBezTo>
                  <a:cubicBezTo>
                    <a:pt x="194" y="202"/>
                    <a:pt x="194" y="202"/>
                    <a:pt x="194" y="202"/>
                  </a:cubicBezTo>
                  <a:cubicBezTo>
                    <a:pt x="198" y="207"/>
                    <a:pt x="205" y="210"/>
                    <a:pt x="212" y="210"/>
                  </a:cubicBezTo>
                  <a:cubicBezTo>
                    <a:pt x="222" y="210"/>
                    <a:pt x="230" y="205"/>
                    <a:pt x="235" y="197"/>
                  </a:cubicBezTo>
                  <a:cubicBezTo>
                    <a:pt x="243" y="198"/>
                    <a:pt x="243" y="198"/>
                    <a:pt x="243" y="198"/>
                  </a:cubicBezTo>
                  <a:cubicBezTo>
                    <a:pt x="243" y="215"/>
                    <a:pt x="243" y="215"/>
                    <a:pt x="243" y="215"/>
                  </a:cubicBezTo>
                  <a:cubicBezTo>
                    <a:pt x="237" y="217"/>
                    <a:pt x="232" y="221"/>
                    <a:pt x="228" y="227"/>
                  </a:cubicBezTo>
                  <a:close/>
                  <a:moveTo>
                    <a:pt x="251" y="249"/>
                  </a:moveTo>
                  <a:cubicBezTo>
                    <a:pt x="246" y="249"/>
                    <a:pt x="241" y="245"/>
                    <a:pt x="241" y="239"/>
                  </a:cubicBezTo>
                  <a:cubicBezTo>
                    <a:pt x="241" y="234"/>
                    <a:pt x="246" y="229"/>
                    <a:pt x="251" y="229"/>
                  </a:cubicBezTo>
                  <a:cubicBezTo>
                    <a:pt x="256" y="229"/>
                    <a:pt x="261" y="234"/>
                    <a:pt x="261" y="239"/>
                  </a:cubicBezTo>
                  <a:cubicBezTo>
                    <a:pt x="261" y="245"/>
                    <a:pt x="256" y="249"/>
                    <a:pt x="251" y="249"/>
                  </a:cubicBezTo>
                  <a:close/>
                  <a:moveTo>
                    <a:pt x="270" y="222"/>
                  </a:moveTo>
                  <a:cubicBezTo>
                    <a:pt x="267" y="219"/>
                    <a:pt x="263" y="216"/>
                    <a:pt x="259" y="215"/>
                  </a:cubicBezTo>
                  <a:cubicBezTo>
                    <a:pt x="259" y="202"/>
                    <a:pt x="259" y="202"/>
                    <a:pt x="259" y="202"/>
                  </a:cubicBezTo>
                  <a:cubicBezTo>
                    <a:pt x="297" y="209"/>
                    <a:pt x="297" y="209"/>
                    <a:pt x="297" y="209"/>
                  </a:cubicBezTo>
                  <a:cubicBezTo>
                    <a:pt x="297" y="209"/>
                    <a:pt x="297" y="209"/>
                    <a:pt x="297" y="209"/>
                  </a:cubicBezTo>
                  <a:lnTo>
                    <a:pt x="270" y="222"/>
                  </a:lnTo>
                  <a:close/>
                  <a:moveTo>
                    <a:pt x="300" y="193"/>
                  </a:moveTo>
                  <a:cubicBezTo>
                    <a:pt x="259" y="185"/>
                    <a:pt x="259" y="185"/>
                    <a:pt x="259" y="185"/>
                  </a:cubicBezTo>
                  <a:cubicBezTo>
                    <a:pt x="259" y="169"/>
                    <a:pt x="259" y="169"/>
                    <a:pt x="259" y="169"/>
                  </a:cubicBezTo>
                  <a:cubicBezTo>
                    <a:pt x="269" y="166"/>
                    <a:pt x="277" y="156"/>
                    <a:pt x="277" y="144"/>
                  </a:cubicBezTo>
                  <a:cubicBezTo>
                    <a:pt x="277" y="143"/>
                    <a:pt x="277" y="142"/>
                    <a:pt x="277" y="141"/>
                  </a:cubicBezTo>
                  <a:cubicBezTo>
                    <a:pt x="304" y="128"/>
                    <a:pt x="304" y="128"/>
                    <a:pt x="304" y="128"/>
                  </a:cubicBezTo>
                  <a:cubicBezTo>
                    <a:pt x="306" y="131"/>
                    <a:pt x="310" y="134"/>
                    <a:pt x="314" y="135"/>
                  </a:cubicBezTo>
                  <a:cubicBezTo>
                    <a:pt x="314" y="181"/>
                    <a:pt x="314" y="181"/>
                    <a:pt x="314" y="181"/>
                  </a:cubicBezTo>
                  <a:cubicBezTo>
                    <a:pt x="308" y="183"/>
                    <a:pt x="303" y="188"/>
                    <a:pt x="300" y="193"/>
                  </a:cubicBezTo>
                  <a:close/>
                  <a:moveTo>
                    <a:pt x="332" y="206"/>
                  </a:moveTo>
                  <a:cubicBezTo>
                    <a:pt x="332" y="211"/>
                    <a:pt x="328" y="216"/>
                    <a:pt x="322" y="216"/>
                  </a:cubicBezTo>
                  <a:cubicBezTo>
                    <a:pt x="317" y="216"/>
                    <a:pt x="312" y="211"/>
                    <a:pt x="312" y="206"/>
                  </a:cubicBezTo>
                  <a:cubicBezTo>
                    <a:pt x="312" y="201"/>
                    <a:pt x="317" y="196"/>
                    <a:pt x="322" y="196"/>
                  </a:cubicBezTo>
                  <a:cubicBezTo>
                    <a:pt x="328" y="196"/>
                    <a:pt x="332" y="201"/>
                    <a:pt x="332" y="206"/>
                  </a:cubicBezTo>
                  <a:close/>
                  <a:moveTo>
                    <a:pt x="322" y="120"/>
                  </a:moveTo>
                  <a:cubicBezTo>
                    <a:pt x="317" y="120"/>
                    <a:pt x="312" y="116"/>
                    <a:pt x="312" y="111"/>
                  </a:cubicBezTo>
                  <a:cubicBezTo>
                    <a:pt x="312" y="105"/>
                    <a:pt x="317" y="101"/>
                    <a:pt x="322" y="101"/>
                  </a:cubicBezTo>
                  <a:cubicBezTo>
                    <a:pt x="328" y="101"/>
                    <a:pt x="332" y="105"/>
                    <a:pt x="332" y="111"/>
                  </a:cubicBezTo>
                  <a:cubicBezTo>
                    <a:pt x="332" y="116"/>
                    <a:pt x="328" y="120"/>
                    <a:pt x="322" y="120"/>
                  </a:cubicBezTo>
                  <a:close/>
                  <a:moveTo>
                    <a:pt x="435" y="148"/>
                  </a:moveTo>
                  <a:cubicBezTo>
                    <a:pt x="437" y="140"/>
                    <a:pt x="439" y="132"/>
                    <a:pt x="439" y="123"/>
                  </a:cubicBezTo>
                  <a:cubicBezTo>
                    <a:pt x="439" y="104"/>
                    <a:pt x="433" y="86"/>
                    <a:pt x="422" y="70"/>
                  </a:cubicBezTo>
                  <a:cubicBezTo>
                    <a:pt x="420" y="67"/>
                    <a:pt x="415" y="66"/>
                    <a:pt x="411" y="68"/>
                  </a:cubicBezTo>
                  <a:cubicBezTo>
                    <a:pt x="407" y="71"/>
                    <a:pt x="406" y="76"/>
                    <a:pt x="409" y="79"/>
                  </a:cubicBezTo>
                  <a:cubicBezTo>
                    <a:pt x="418" y="92"/>
                    <a:pt x="423" y="108"/>
                    <a:pt x="423" y="123"/>
                  </a:cubicBezTo>
                  <a:cubicBezTo>
                    <a:pt x="423" y="132"/>
                    <a:pt x="421" y="140"/>
                    <a:pt x="419" y="148"/>
                  </a:cubicBezTo>
                  <a:cubicBezTo>
                    <a:pt x="418" y="151"/>
                    <a:pt x="419" y="154"/>
                    <a:pt x="421" y="156"/>
                  </a:cubicBezTo>
                  <a:cubicBezTo>
                    <a:pt x="437" y="170"/>
                    <a:pt x="446" y="189"/>
                    <a:pt x="446" y="209"/>
                  </a:cubicBezTo>
                  <a:cubicBezTo>
                    <a:pt x="446" y="247"/>
                    <a:pt x="415" y="277"/>
                    <a:pt x="378" y="277"/>
                  </a:cubicBezTo>
                  <a:cubicBezTo>
                    <a:pt x="88" y="277"/>
                    <a:pt x="88" y="277"/>
                    <a:pt x="88" y="277"/>
                  </a:cubicBezTo>
                  <a:cubicBezTo>
                    <a:pt x="48" y="277"/>
                    <a:pt x="16" y="245"/>
                    <a:pt x="16" y="206"/>
                  </a:cubicBezTo>
                  <a:cubicBezTo>
                    <a:pt x="16" y="178"/>
                    <a:pt x="31" y="154"/>
                    <a:pt x="56" y="141"/>
                  </a:cubicBezTo>
                  <a:cubicBezTo>
                    <a:pt x="59" y="140"/>
                    <a:pt x="60" y="137"/>
                    <a:pt x="60" y="134"/>
                  </a:cubicBezTo>
                  <a:cubicBezTo>
                    <a:pt x="60" y="134"/>
                    <a:pt x="60" y="133"/>
                    <a:pt x="60" y="133"/>
                  </a:cubicBezTo>
                  <a:cubicBezTo>
                    <a:pt x="60" y="69"/>
                    <a:pt x="113" y="16"/>
                    <a:pt x="178" y="16"/>
                  </a:cubicBezTo>
                  <a:cubicBezTo>
                    <a:pt x="217" y="16"/>
                    <a:pt x="254" y="36"/>
                    <a:pt x="276" y="68"/>
                  </a:cubicBezTo>
                  <a:cubicBezTo>
                    <a:pt x="277" y="70"/>
                    <a:pt x="279" y="72"/>
                    <a:pt x="282" y="72"/>
                  </a:cubicBezTo>
                  <a:cubicBezTo>
                    <a:pt x="284" y="72"/>
                    <a:pt x="287" y="71"/>
                    <a:pt x="288" y="70"/>
                  </a:cubicBezTo>
                  <a:cubicBezTo>
                    <a:pt x="288" y="70"/>
                    <a:pt x="289" y="69"/>
                    <a:pt x="289" y="69"/>
                  </a:cubicBezTo>
                  <a:cubicBezTo>
                    <a:pt x="290" y="68"/>
                    <a:pt x="309" y="45"/>
                    <a:pt x="344" y="45"/>
                  </a:cubicBezTo>
                  <a:cubicBezTo>
                    <a:pt x="360" y="45"/>
                    <a:pt x="375" y="50"/>
                    <a:pt x="388" y="59"/>
                  </a:cubicBezTo>
                  <a:cubicBezTo>
                    <a:pt x="392" y="61"/>
                    <a:pt x="397" y="60"/>
                    <a:pt x="399" y="56"/>
                  </a:cubicBezTo>
                  <a:cubicBezTo>
                    <a:pt x="402" y="53"/>
                    <a:pt x="401" y="48"/>
                    <a:pt x="397" y="45"/>
                  </a:cubicBezTo>
                  <a:cubicBezTo>
                    <a:pt x="381" y="35"/>
                    <a:pt x="363" y="29"/>
                    <a:pt x="344" y="29"/>
                  </a:cubicBezTo>
                  <a:cubicBezTo>
                    <a:pt x="314" y="29"/>
                    <a:pt x="294" y="43"/>
                    <a:pt x="284" y="52"/>
                  </a:cubicBezTo>
                  <a:cubicBezTo>
                    <a:pt x="258" y="19"/>
                    <a:pt x="220" y="0"/>
                    <a:pt x="178" y="0"/>
                  </a:cubicBezTo>
                  <a:cubicBezTo>
                    <a:pt x="106" y="0"/>
                    <a:pt x="47" y="58"/>
                    <a:pt x="44" y="129"/>
                  </a:cubicBezTo>
                  <a:cubicBezTo>
                    <a:pt x="17" y="145"/>
                    <a:pt x="0" y="174"/>
                    <a:pt x="0" y="206"/>
                  </a:cubicBezTo>
                  <a:cubicBezTo>
                    <a:pt x="0" y="254"/>
                    <a:pt x="39" y="293"/>
                    <a:pt x="88" y="293"/>
                  </a:cubicBezTo>
                  <a:cubicBezTo>
                    <a:pt x="378" y="293"/>
                    <a:pt x="378" y="293"/>
                    <a:pt x="378" y="293"/>
                  </a:cubicBezTo>
                  <a:cubicBezTo>
                    <a:pt x="424" y="293"/>
                    <a:pt x="462" y="256"/>
                    <a:pt x="462" y="209"/>
                  </a:cubicBezTo>
                  <a:cubicBezTo>
                    <a:pt x="462" y="186"/>
                    <a:pt x="452" y="164"/>
                    <a:pt x="435" y="1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ysClr val="windowText" lastClr="000000"/>
                </a:solidFill>
                <a:effectLst/>
                <a:uLnTx/>
                <a:uFillTx/>
                <a:latin typeface="+mn-lt"/>
              </a:endParaRPr>
            </a:p>
          </p:txBody>
        </p:sp>
        <p:cxnSp>
          <p:nvCxnSpPr>
            <p:cNvPr id="15421" name="Straight Connector 65"/>
            <p:cNvCxnSpPr>
              <a:cxnSpLocks noChangeShapeType="1"/>
            </p:cNvCxnSpPr>
            <p:nvPr/>
          </p:nvCxnSpPr>
          <p:spPr bwMode="auto">
            <a:xfrm flipH="1">
              <a:off x="6804609" y="5036605"/>
              <a:ext cx="137846" cy="0"/>
            </a:xfrm>
            <a:prstGeom prst="line">
              <a:avLst/>
            </a:prstGeom>
            <a:noFill/>
            <a:ln w="28575">
              <a:solidFill>
                <a:srgbClr val="FFFFFF"/>
              </a:solidFill>
              <a:round/>
              <a:headEnd type="triangle" w="med" len="sm"/>
              <a:tailEnd type="triangle" w="med" len="sm"/>
            </a:ln>
            <a:extLst>
              <a:ext uri="{909E8E84-426E-40DD-AFC4-6F175D3DCCD1}">
                <a14:hiddenFill xmlns:a14="http://schemas.microsoft.com/office/drawing/2010/main">
                  <a:noFill/>
                </a14:hiddenFill>
              </a:ext>
            </a:extLst>
          </p:spPr>
        </p:cxnSp>
        <p:cxnSp>
          <p:nvCxnSpPr>
            <p:cNvPr id="15422" name="Straight Connector 65"/>
            <p:cNvCxnSpPr>
              <a:cxnSpLocks noChangeShapeType="1"/>
            </p:cNvCxnSpPr>
            <p:nvPr/>
          </p:nvCxnSpPr>
          <p:spPr bwMode="auto">
            <a:xfrm flipH="1">
              <a:off x="7332080" y="5036605"/>
              <a:ext cx="137846" cy="0"/>
            </a:xfrm>
            <a:prstGeom prst="line">
              <a:avLst/>
            </a:prstGeom>
            <a:noFill/>
            <a:ln w="28575">
              <a:solidFill>
                <a:srgbClr val="FFFFFF"/>
              </a:solidFill>
              <a:round/>
              <a:headEnd type="triangle" w="med" len="sm"/>
              <a:tailEnd type="triangle" w="med" len="sm"/>
            </a:ln>
            <a:extLst>
              <a:ext uri="{909E8E84-426E-40DD-AFC4-6F175D3DCCD1}">
                <a14:hiddenFill xmlns:a14="http://schemas.microsoft.com/office/drawing/2010/main">
                  <a:noFill/>
                </a14:hiddenFill>
              </a:ext>
            </a:extLst>
          </p:spPr>
        </p:cxnSp>
        <p:sp>
          <p:nvSpPr>
            <p:cNvPr id="15423" name="Freeform 6"/>
            <p:cNvSpPr>
              <a:spLocks noChangeAspect="1"/>
            </p:cNvSpPr>
            <p:nvPr/>
          </p:nvSpPr>
          <p:spPr bwMode="auto">
            <a:xfrm>
              <a:off x="6266691" y="3827893"/>
              <a:ext cx="1810186" cy="1511778"/>
            </a:xfrm>
            <a:custGeom>
              <a:avLst/>
              <a:gdLst>
                <a:gd name="T0" fmla="*/ 2147483646 w 545"/>
                <a:gd name="T1" fmla="*/ 2147483646 h 455"/>
                <a:gd name="T2" fmla="*/ 0 w 545"/>
                <a:gd name="T3" fmla="*/ 2147483646 h 455"/>
                <a:gd name="T4" fmla="*/ 0 w 545"/>
                <a:gd name="T5" fmla="*/ 2147483646 h 455"/>
                <a:gd name="T6" fmla="*/ 0 w 545"/>
                <a:gd name="T7" fmla="*/ 2147483646 h 455"/>
                <a:gd name="T8" fmla="*/ 2147483646 w 545"/>
                <a:gd name="T9" fmla="*/ 0 h 455"/>
                <a:gd name="T10" fmla="*/ 2147483646 w 545"/>
                <a:gd name="T11" fmla="*/ 0 h 455"/>
                <a:gd name="T12" fmla="*/ 2147483646 w 545"/>
                <a:gd name="T13" fmla="*/ 0 h 455"/>
                <a:gd name="T14" fmla="*/ 2147483646 w 545"/>
                <a:gd name="T15" fmla="*/ 2147483646 h 455"/>
                <a:gd name="T16" fmla="*/ 2147483646 w 545"/>
                <a:gd name="T17" fmla="*/ 2147483646 h 455"/>
                <a:gd name="T18" fmla="*/ 2147483646 w 545"/>
                <a:gd name="T19" fmla="*/ 2147483646 h 455"/>
                <a:gd name="T20" fmla="*/ 2147483646 w 545"/>
                <a:gd name="T21" fmla="*/ 2147483646 h 455"/>
                <a:gd name="T22" fmla="*/ 2147483646 w 545"/>
                <a:gd name="T23" fmla="*/ 2147483646 h 455"/>
                <a:gd name="T24" fmla="*/ 2147483646 w 545"/>
                <a:gd name="T25" fmla="*/ 2147483646 h 455"/>
                <a:gd name="T26" fmla="*/ 2147483646 w 545"/>
                <a:gd name="T27" fmla="*/ 2147483646 h 455"/>
                <a:gd name="T28" fmla="*/ 2147483646 w 545"/>
                <a:gd name="T29" fmla="*/ 2147483646 h 455"/>
                <a:gd name="T30" fmla="*/ 2147483646 w 545"/>
                <a:gd name="T31" fmla="*/ 2147483646 h 455"/>
                <a:gd name="T32" fmla="*/ 2147483646 w 545"/>
                <a:gd name="T33" fmla="*/ 2147483646 h 455"/>
                <a:gd name="T34" fmla="*/ 2147483646 w 545"/>
                <a:gd name="T35" fmla="*/ 2147483646 h 455"/>
                <a:gd name="T36" fmla="*/ 2147483646 w 545"/>
                <a:gd name="T37" fmla="*/ 2147483646 h 455"/>
                <a:gd name="T38" fmla="*/ 2147483646 w 545"/>
                <a:gd name="T39" fmla="*/ 2147483646 h 455"/>
                <a:gd name="T40" fmla="*/ 2147483646 w 545"/>
                <a:gd name="T41" fmla="*/ 2147483646 h 455"/>
                <a:gd name="T42" fmla="*/ 2147483646 w 545"/>
                <a:gd name="T43" fmla="*/ 2147483646 h 455"/>
                <a:gd name="T44" fmla="*/ 2147483646 w 545"/>
                <a:gd name="T45" fmla="*/ 2147483646 h 455"/>
                <a:gd name="T46" fmla="*/ 2147483646 w 545"/>
                <a:gd name="T47" fmla="*/ 2147483646 h 455"/>
                <a:gd name="T48" fmla="*/ 2147483646 w 545"/>
                <a:gd name="T49" fmla="*/ 2147483646 h 455"/>
                <a:gd name="T50" fmla="*/ 2147483646 w 545"/>
                <a:gd name="T51" fmla="*/ 2147483646 h 455"/>
                <a:gd name="T52" fmla="*/ 2147483646 w 545"/>
                <a:gd name="T53" fmla="*/ 2147483646 h 455"/>
                <a:gd name="T54" fmla="*/ 2147483646 w 545"/>
                <a:gd name="T55" fmla="*/ 2147483646 h 455"/>
                <a:gd name="T56" fmla="*/ 2147483646 w 545"/>
                <a:gd name="T57" fmla="*/ 2147483646 h 455"/>
                <a:gd name="T58" fmla="*/ 2147483646 w 545"/>
                <a:gd name="T59" fmla="*/ 2147483646 h 455"/>
                <a:gd name="T60" fmla="*/ 2147483646 w 545"/>
                <a:gd name="T61" fmla="*/ 2147483646 h 455"/>
                <a:gd name="T62" fmla="*/ 2147483646 w 545"/>
                <a:gd name="T63" fmla="*/ 2147483646 h 455"/>
                <a:gd name="T64" fmla="*/ 2147483646 w 545"/>
                <a:gd name="T65" fmla="*/ 2147483646 h 455"/>
                <a:gd name="T66" fmla="*/ 2147483646 w 545"/>
                <a:gd name="T67" fmla="*/ 2147483646 h 455"/>
                <a:gd name="T68" fmla="*/ 2147483646 w 545"/>
                <a:gd name="T69" fmla="*/ 2147483646 h 45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45"/>
                <a:gd name="T106" fmla="*/ 0 h 455"/>
                <a:gd name="T107" fmla="*/ 545 w 545"/>
                <a:gd name="T108" fmla="*/ 455 h 45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45" h="455">
                  <a:moveTo>
                    <a:pt x="31" y="455"/>
                  </a:moveTo>
                  <a:cubicBezTo>
                    <a:pt x="14" y="455"/>
                    <a:pt x="0" y="441"/>
                    <a:pt x="0" y="424"/>
                  </a:cubicBezTo>
                  <a:cubicBezTo>
                    <a:pt x="0" y="424"/>
                    <a:pt x="0" y="424"/>
                    <a:pt x="0" y="424"/>
                  </a:cubicBezTo>
                  <a:cubicBezTo>
                    <a:pt x="0" y="30"/>
                    <a:pt x="0" y="30"/>
                    <a:pt x="0" y="30"/>
                  </a:cubicBezTo>
                  <a:cubicBezTo>
                    <a:pt x="0" y="13"/>
                    <a:pt x="14" y="0"/>
                    <a:pt x="31" y="0"/>
                  </a:cubicBezTo>
                  <a:cubicBezTo>
                    <a:pt x="31" y="0"/>
                    <a:pt x="31" y="0"/>
                    <a:pt x="31" y="0"/>
                  </a:cubicBezTo>
                  <a:cubicBezTo>
                    <a:pt x="515" y="0"/>
                    <a:pt x="515" y="0"/>
                    <a:pt x="515" y="0"/>
                  </a:cubicBezTo>
                  <a:cubicBezTo>
                    <a:pt x="532" y="0"/>
                    <a:pt x="545" y="13"/>
                    <a:pt x="545" y="30"/>
                  </a:cubicBezTo>
                  <a:cubicBezTo>
                    <a:pt x="545" y="30"/>
                    <a:pt x="545" y="30"/>
                    <a:pt x="545" y="30"/>
                  </a:cubicBezTo>
                  <a:cubicBezTo>
                    <a:pt x="545" y="52"/>
                    <a:pt x="545" y="52"/>
                    <a:pt x="545" y="52"/>
                  </a:cubicBezTo>
                  <a:cubicBezTo>
                    <a:pt x="545" y="57"/>
                    <a:pt x="542" y="60"/>
                    <a:pt x="537" y="60"/>
                  </a:cubicBezTo>
                  <a:cubicBezTo>
                    <a:pt x="537" y="60"/>
                    <a:pt x="537" y="60"/>
                    <a:pt x="537" y="60"/>
                  </a:cubicBezTo>
                  <a:cubicBezTo>
                    <a:pt x="533" y="60"/>
                    <a:pt x="529" y="57"/>
                    <a:pt x="529" y="52"/>
                  </a:cubicBezTo>
                  <a:cubicBezTo>
                    <a:pt x="529" y="52"/>
                    <a:pt x="529" y="52"/>
                    <a:pt x="529" y="52"/>
                  </a:cubicBezTo>
                  <a:cubicBezTo>
                    <a:pt x="529" y="30"/>
                    <a:pt x="529" y="30"/>
                    <a:pt x="529" y="30"/>
                  </a:cubicBezTo>
                  <a:cubicBezTo>
                    <a:pt x="529" y="22"/>
                    <a:pt x="523" y="16"/>
                    <a:pt x="515" y="16"/>
                  </a:cubicBezTo>
                  <a:cubicBezTo>
                    <a:pt x="515" y="16"/>
                    <a:pt x="515" y="16"/>
                    <a:pt x="515" y="16"/>
                  </a:cubicBezTo>
                  <a:cubicBezTo>
                    <a:pt x="31" y="16"/>
                    <a:pt x="31" y="16"/>
                    <a:pt x="31" y="16"/>
                  </a:cubicBezTo>
                  <a:cubicBezTo>
                    <a:pt x="23" y="16"/>
                    <a:pt x="16" y="22"/>
                    <a:pt x="16" y="30"/>
                  </a:cubicBezTo>
                  <a:cubicBezTo>
                    <a:pt x="16" y="30"/>
                    <a:pt x="16" y="30"/>
                    <a:pt x="16" y="30"/>
                  </a:cubicBezTo>
                  <a:cubicBezTo>
                    <a:pt x="16" y="424"/>
                    <a:pt x="16" y="424"/>
                    <a:pt x="16" y="424"/>
                  </a:cubicBezTo>
                  <a:cubicBezTo>
                    <a:pt x="16" y="432"/>
                    <a:pt x="23" y="439"/>
                    <a:pt x="31" y="439"/>
                  </a:cubicBezTo>
                  <a:cubicBezTo>
                    <a:pt x="31" y="439"/>
                    <a:pt x="31" y="439"/>
                    <a:pt x="31" y="439"/>
                  </a:cubicBezTo>
                  <a:cubicBezTo>
                    <a:pt x="515" y="439"/>
                    <a:pt x="515" y="439"/>
                    <a:pt x="515" y="439"/>
                  </a:cubicBezTo>
                  <a:cubicBezTo>
                    <a:pt x="523" y="439"/>
                    <a:pt x="529" y="432"/>
                    <a:pt x="529" y="424"/>
                  </a:cubicBezTo>
                  <a:cubicBezTo>
                    <a:pt x="529" y="424"/>
                    <a:pt x="529" y="424"/>
                    <a:pt x="529" y="424"/>
                  </a:cubicBezTo>
                  <a:cubicBezTo>
                    <a:pt x="529" y="82"/>
                    <a:pt x="529" y="82"/>
                    <a:pt x="529" y="82"/>
                  </a:cubicBezTo>
                  <a:cubicBezTo>
                    <a:pt x="529" y="77"/>
                    <a:pt x="533" y="74"/>
                    <a:pt x="537" y="74"/>
                  </a:cubicBezTo>
                  <a:cubicBezTo>
                    <a:pt x="537" y="74"/>
                    <a:pt x="537" y="74"/>
                    <a:pt x="537" y="74"/>
                  </a:cubicBezTo>
                  <a:cubicBezTo>
                    <a:pt x="542" y="74"/>
                    <a:pt x="545" y="77"/>
                    <a:pt x="545" y="82"/>
                  </a:cubicBezTo>
                  <a:cubicBezTo>
                    <a:pt x="545" y="82"/>
                    <a:pt x="545" y="82"/>
                    <a:pt x="545" y="82"/>
                  </a:cubicBezTo>
                  <a:cubicBezTo>
                    <a:pt x="545" y="424"/>
                    <a:pt x="545" y="424"/>
                    <a:pt x="545" y="424"/>
                  </a:cubicBezTo>
                  <a:cubicBezTo>
                    <a:pt x="545" y="441"/>
                    <a:pt x="532" y="455"/>
                    <a:pt x="515" y="455"/>
                  </a:cubicBezTo>
                  <a:cubicBezTo>
                    <a:pt x="515" y="455"/>
                    <a:pt x="515" y="455"/>
                    <a:pt x="515" y="455"/>
                  </a:cubicBezTo>
                  <a:cubicBezTo>
                    <a:pt x="31" y="455"/>
                    <a:pt x="31" y="455"/>
                    <a:pt x="31" y="4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6000" tIns="82800" rIns="126000"/>
            <a:lstStyle>
              <a:lvl1pPr>
                <a:defRPr sz="2000">
                  <a:solidFill>
                    <a:schemeClr val="tx1"/>
                  </a:solidFill>
                  <a:latin typeface="Arial" panose="020B0604020202020204" pitchFamily="34" charset="0"/>
                  <a:cs typeface="Arial" panose="020B0604020202020204" pitchFamily="34" charset="0"/>
                </a:defRPr>
              </a:lvl1pPr>
              <a:lvl2pPr marL="742950" indent="-285750">
                <a:defRPr sz="2000">
                  <a:solidFill>
                    <a:schemeClr val="tx1"/>
                  </a:solidFill>
                  <a:latin typeface="Arial" panose="020B0604020202020204" pitchFamily="34" charset="0"/>
                  <a:cs typeface="Arial" panose="020B0604020202020204" pitchFamily="34" charset="0"/>
                </a:defRPr>
              </a:lvl2pPr>
              <a:lvl3pPr marL="1143000" indent="-228600">
                <a:defRPr sz="2000">
                  <a:solidFill>
                    <a:schemeClr val="tx1"/>
                  </a:solidFill>
                  <a:latin typeface="Arial" panose="020B0604020202020204" pitchFamily="34" charset="0"/>
                  <a:cs typeface="Arial" panose="020B0604020202020204" pitchFamily="34" charset="0"/>
                </a:defRPr>
              </a:lvl3pPr>
              <a:lvl4pPr marL="1600200" indent="-228600">
                <a:defRPr sz="2000">
                  <a:solidFill>
                    <a:schemeClr val="tx1"/>
                  </a:solidFill>
                  <a:latin typeface="Arial" panose="020B0604020202020204" pitchFamily="34" charset="0"/>
                  <a:cs typeface="Arial" panose="020B0604020202020204" pitchFamily="34" charset="0"/>
                </a:defRPr>
              </a:lvl4pPr>
              <a:lvl5pPr marL="2057400" indent="-22860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1400" b="0" i="0" u="none" strike="noStrike" kern="0" cap="none" spc="0" normalizeH="0" baseline="0" noProof="0">
                  <a:ln>
                    <a:noFill/>
                  </a:ln>
                  <a:solidFill>
                    <a:srgbClr val="FFFFFF"/>
                  </a:solidFill>
                  <a:effectLst/>
                  <a:uLnTx/>
                  <a:uFillTx/>
                  <a:latin typeface="+mn-lt"/>
                  <a:ea typeface="MS PGothic" panose="020B0600070205080204" pitchFamily="34" charset="-128"/>
                  <a:cs typeface="Arial" panose="020B0604020202020204" pitchFamily="34" charset="0"/>
                </a:rPr>
                <a:t>Distributed Cloud</a:t>
              </a:r>
              <a:br>
                <a:rPr kumimoji="0" lang="en-US" altLang="en-US" sz="1400" b="0" i="0" u="none" strike="noStrike" kern="0" cap="none" spc="0" normalizeH="0" baseline="0" noProof="0">
                  <a:ln>
                    <a:noFill/>
                  </a:ln>
                  <a:solidFill>
                    <a:srgbClr val="FFFFFF"/>
                  </a:solidFill>
                  <a:effectLst/>
                  <a:uLnTx/>
                  <a:uFillTx/>
                  <a:latin typeface="+mn-lt"/>
                  <a:ea typeface="MS PGothic" panose="020B0600070205080204" pitchFamily="34" charset="-128"/>
                  <a:cs typeface="Arial" panose="020B0604020202020204" pitchFamily="34" charset="0"/>
                </a:rPr>
              </a:br>
              <a:r>
                <a:rPr kumimoji="0" lang="en-US" altLang="en-US" sz="1400" b="0" i="0" u="none" strike="noStrike" kern="0" cap="none" spc="0" normalizeH="0" baseline="0" noProof="0">
                  <a:ln>
                    <a:noFill/>
                  </a:ln>
                  <a:solidFill>
                    <a:srgbClr val="FFFFFF"/>
                  </a:solidFill>
                  <a:effectLst/>
                  <a:uLnTx/>
                  <a:uFillTx/>
                  <a:latin typeface="+mn-lt"/>
                  <a:ea typeface="MS PGothic" panose="020B0600070205080204" pitchFamily="34" charset="-128"/>
                  <a:cs typeface="Arial" panose="020B0604020202020204" pitchFamily="34" charset="0"/>
                </a:rPr>
                <a:t>CORE &amp; RAN</a:t>
              </a:r>
            </a:p>
          </p:txBody>
        </p:sp>
        <p:sp>
          <p:nvSpPr>
            <p:cNvPr id="15424" name="Freeform 61"/>
            <p:cNvSpPr>
              <a:spLocks noChangeAspect="1" noEditPoints="1"/>
            </p:cNvSpPr>
            <p:nvPr/>
          </p:nvSpPr>
          <p:spPr bwMode="auto">
            <a:xfrm>
              <a:off x="7743825" y="4826908"/>
              <a:ext cx="195263" cy="314325"/>
            </a:xfrm>
            <a:custGeom>
              <a:avLst/>
              <a:gdLst>
                <a:gd name="T0" fmla="*/ 2147483646 w 255"/>
                <a:gd name="T1" fmla="*/ 2147483646 h 412"/>
                <a:gd name="T2" fmla="*/ 2147483646 w 255"/>
                <a:gd name="T3" fmla="*/ 2147483646 h 412"/>
                <a:gd name="T4" fmla="*/ 2147483646 w 255"/>
                <a:gd name="T5" fmla="*/ 2147483646 h 412"/>
                <a:gd name="T6" fmla="*/ 2147483646 w 255"/>
                <a:gd name="T7" fmla="*/ 2147483646 h 412"/>
                <a:gd name="T8" fmla="*/ 2147483646 w 255"/>
                <a:gd name="T9" fmla="*/ 2147483646 h 412"/>
                <a:gd name="T10" fmla="*/ 2147483646 w 255"/>
                <a:gd name="T11" fmla="*/ 2147483646 h 412"/>
                <a:gd name="T12" fmla="*/ 2147483646 w 255"/>
                <a:gd name="T13" fmla="*/ 2147483646 h 412"/>
                <a:gd name="T14" fmla="*/ 2147483646 w 255"/>
                <a:gd name="T15" fmla="*/ 2147483646 h 412"/>
                <a:gd name="T16" fmla="*/ 2147483646 w 255"/>
                <a:gd name="T17" fmla="*/ 2147483646 h 412"/>
                <a:gd name="T18" fmla="*/ 2147483646 w 255"/>
                <a:gd name="T19" fmla="*/ 2147483646 h 412"/>
                <a:gd name="T20" fmla="*/ 2147483646 w 255"/>
                <a:gd name="T21" fmla="*/ 2147483646 h 412"/>
                <a:gd name="T22" fmla="*/ 2147483646 w 255"/>
                <a:gd name="T23" fmla="*/ 2147483646 h 412"/>
                <a:gd name="T24" fmla="*/ 2147483646 w 255"/>
                <a:gd name="T25" fmla="*/ 2147483646 h 412"/>
                <a:gd name="T26" fmla="*/ 2147483646 w 255"/>
                <a:gd name="T27" fmla="*/ 2147483646 h 412"/>
                <a:gd name="T28" fmla="*/ 2147483646 w 255"/>
                <a:gd name="T29" fmla="*/ 2147483646 h 412"/>
                <a:gd name="T30" fmla="*/ 2147483646 w 255"/>
                <a:gd name="T31" fmla="*/ 2147483646 h 412"/>
                <a:gd name="T32" fmla="*/ 2147483646 w 255"/>
                <a:gd name="T33" fmla="*/ 2147483646 h 412"/>
                <a:gd name="T34" fmla="*/ 2147483646 w 255"/>
                <a:gd name="T35" fmla="*/ 2147483646 h 412"/>
                <a:gd name="T36" fmla="*/ 2147483646 w 255"/>
                <a:gd name="T37" fmla="*/ 2147483646 h 412"/>
                <a:gd name="T38" fmla="*/ 2147483646 w 255"/>
                <a:gd name="T39" fmla="*/ 2147483646 h 412"/>
                <a:gd name="T40" fmla="*/ 2147483646 w 255"/>
                <a:gd name="T41" fmla="*/ 2147483646 h 412"/>
                <a:gd name="T42" fmla="*/ 2147483646 w 255"/>
                <a:gd name="T43" fmla="*/ 2147483646 h 412"/>
                <a:gd name="T44" fmla="*/ 2147483646 w 255"/>
                <a:gd name="T45" fmla="*/ 2147483646 h 412"/>
                <a:gd name="T46" fmla="*/ 2147483646 w 255"/>
                <a:gd name="T47" fmla="*/ 2147483646 h 412"/>
                <a:gd name="T48" fmla="*/ 2147483646 w 255"/>
                <a:gd name="T49" fmla="*/ 2147483646 h 412"/>
                <a:gd name="T50" fmla="*/ 2147483646 w 255"/>
                <a:gd name="T51" fmla="*/ 2147483646 h 412"/>
                <a:gd name="T52" fmla="*/ 2147483646 w 255"/>
                <a:gd name="T53" fmla="*/ 2147483646 h 412"/>
                <a:gd name="T54" fmla="*/ 2147483646 w 255"/>
                <a:gd name="T55" fmla="*/ 2147483646 h 412"/>
                <a:gd name="T56" fmla="*/ 2147483646 w 255"/>
                <a:gd name="T57" fmla="*/ 2147483646 h 412"/>
                <a:gd name="T58" fmla="*/ 2147483646 w 255"/>
                <a:gd name="T59" fmla="*/ 2147483646 h 412"/>
                <a:gd name="T60" fmla="*/ 2147483646 w 255"/>
                <a:gd name="T61" fmla="*/ 2147483646 h 412"/>
                <a:gd name="T62" fmla="*/ 2147483646 w 255"/>
                <a:gd name="T63" fmla="*/ 2147483646 h 412"/>
                <a:gd name="T64" fmla="*/ 2147483646 w 255"/>
                <a:gd name="T65" fmla="*/ 2147483646 h 412"/>
                <a:gd name="T66" fmla="*/ 2147483646 w 255"/>
                <a:gd name="T67" fmla="*/ 2147483646 h 412"/>
                <a:gd name="T68" fmla="*/ 2147483646 w 255"/>
                <a:gd name="T69" fmla="*/ 2147483646 h 412"/>
                <a:gd name="T70" fmla="*/ 2147483646 w 255"/>
                <a:gd name="T71" fmla="*/ 2147483646 h 412"/>
                <a:gd name="T72" fmla="*/ 2147483646 w 255"/>
                <a:gd name="T73" fmla="*/ 2147483646 h 412"/>
                <a:gd name="T74" fmla="*/ 2147483646 w 255"/>
                <a:gd name="T75" fmla="*/ 2147483646 h 412"/>
                <a:gd name="T76" fmla="*/ 2147483646 w 255"/>
                <a:gd name="T77" fmla="*/ 2147483646 h 412"/>
                <a:gd name="T78" fmla="*/ 2147483646 w 255"/>
                <a:gd name="T79" fmla="*/ 2147483646 h 412"/>
                <a:gd name="T80" fmla="*/ 2147483646 w 255"/>
                <a:gd name="T81" fmla="*/ 2147483646 h 412"/>
                <a:gd name="T82" fmla="*/ 2147483646 w 255"/>
                <a:gd name="T83" fmla="*/ 2147483646 h 412"/>
                <a:gd name="T84" fmla="*/ 2147483646 w 255"/>
                <a:gd name="T85" fmla="*/ 2147483646 h 412"/>
                <a:gd name="T86" fmla="*/ 2147483646 w 255"/>
                <a:gd name="T87" fmla="*/ 2147483646 h 412"/>
                <a:gd name="T88" fmla="*/ 2147483646 w 255"/>
                <a:gd name="T89" fmla="*/ 2147483646 h 412"/>
                <a:gd name="T90" fmla="*/ 2147483646 w 255"/>
                <a:gd name="T91" fmla="*/ 2147483646 h 412"/>
                <a:gd name="T92" fmla="*/ 2147483646 w 255"/>
                <a:gd name="T93" fmla="*/ 2147483646 h 412"/>
                <a:gd name="T94" fmla="*/ 2147483646 w 255"/>
                <a:gd name="T95" fmla="*/ 2147483646 h 412"/>
                <a:gd name="T96" fmla="*/ 2147483646 w 255"/>
                <a:gd name="T97" fmla="*/ 2147483646 h 412"/>
                <a:gd name="T98" fmla="*/ 2147483646 w 255"/>
                <a:gd name="T99" fmla="*/ 2147483646 h 412"/>
                <a:gd name="T100" fmla="*/ 0 w 255"/>
                <a:gd name="T101" fmla="*/ 2147483646 h 412"/>
                <a:gd name="T102" fmla="*/ 2147483646 w 255"/>
                <a:gd name="T103" fmla="*/ 2147483646 h 412"/>
                <a:gd name="T104" fmla="*/ 2147483646 w 255"/>
                <a:gd name="T105" fmla="*/ 2147483646 h 412"/>
                <a:gd name="T106" fmla="*/ 2147483646 w 255"/>
                <a:gd name="T107" fmla="*/ 2147483646 h 412"/>
                <a:gd name="T108" fmla="*/ 2147483646 w 255"/>
                <a:gd name="T109" fmla="*/ 2147483646 h 412"/>
                <a:gd name="T110" fmla="*/ 2147483646 w 255"/>
                <a:gd name="T111" fmla="*/ 2147483646 h 41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55"/>
                <a:gd name="T169" fmla="*/ 0 h 412"/>
                <a:gd name="T170" fmla="*/ 255 w 255"/>
                <a:gd name="T171" fmla="*/ 412 h 41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55" h="412">
                  <a:moveTo>
                    <a:pt x="169" y="344"/>
                  </a:moveTo>
                  <a:cubicBezTo>
                    <a:pt x="45" y="344"/>
                    <a:pt x="45" y="344"/>
                    <a:pt x="45" y="344"/>
                  </a:cubicBezTo>
                  <a:cubicBezTo>
                    <a:pt x="37" y="344"/>
                    <a:pt x="30" y="349"/>
                    <a:pt x="29" y="358"/>
                  </a:cubicBezTo>
                  <a:cubicBezTo>
                    <a:pt x="29" y="370"/>
                    <a:pt x="29" y="370"/>
                    <a:pt x="29" y="370"/>
                  </a:cubicBezTo>
                  <a:cubicBezTo>
                    <a:pt x="30" y="380"/>
                    <a:pt x="37" y="385"/>
                    <a:pt x="45" y="385"/>
                  </a:cubicBezTo>
                  <a:cubicBezTo>
                    <a:pt x="169" y="385"/>
                    <a:pt x="169" y="385"/>
                    <a:pt x="169" y="385"/>
                  </a:cubicBezTo>
                  <a:cubicBezTo>
                    <a:pt x="177" y="385"/>
                    <a:pt x="185" y="380"/>
                    <a:pt x="185" y="370"/>
                  </a:cubicBezTo>
                  <a:cubicBezTo>
                    <a:pt x="185" y="358"/>
                    <a:pt x="185" y="358"/>
                    <a:pt x="185" y="358"/>
                  </a:cubicBezTo>
                  <a:cubicBezTo>
                    <a:pt x="184" y="349"/>
                    <a:pt x="177" y="344"/>
                    <a:pt x="169" y="344"/>
                  </a:cubicBezTo>
                  <a:close/>
                  <a:moveTo>
                    <a:pt x="169" y="369"/>
                  </a:moveTo>
                  <a:cubicBezTo>
                    <a:pt x="45" y="369"/>
                    <a:pt x="45" y="369"/>
                    <a:pt x="45" y="369"/>
                  </a:cubicBezTo>
                  <a:cubicBezTo>
                    <a:pt x="45" y="369"/>
                    <a:pt x="45" y="369"/>
                    <a:pt x="45" y="369"/>
                  </a:cubicBezTo>
                  <a:cubicBezTo>
                    <a:pt x="45" y="360"/>
                    <a:pt x="45" y="360"/>
                    <a:pt x="45" y="360"/>
                  </a:cubicBezTo>
                  <a:cubicBezTo>
                    <a:pt x="45" y="360"/>
                    <a:pt x="45" y="360"/>
                    <a:pt x="45" y="360"/>
                  </a:cubicBezTo>
                  <a:cubicBezTo>
                    <a:pt x="169" y="360"/>
                    <a:pt x="169" y="360"/>
                    <a:pt x="169" y="360"/>
                  </a:cubicBezTo>
                  <a:lnTo>
                    <a:pt x="169" y="369"/>
                  </a:lnTo>
                  <a:close/>
                  <a:moveTo>
                    <a:pt x="185" y="306"/>
                  </a:moveTo>
                  <a:cubicBezTo>
                    <a:pt x="185" y="297"/>
                    <a:pt x="177" y="291"/>
                    <a:pt x="169" y="291"/>
                  </a:cubicBezTo>
                  <a:cubicBezTo>
                    <a:pt x="45" y="291"/>
                    <a:pt x="45" y="291"/>
                    <a:pt x="45" y="291"/>
                  </a:cubicBezTo>
                  <a:cubicBezTo>
                    <a:pt x="37" y="291"/>
                    <a:pt x="30" y="297"/>
                    <a:pt x="29" y="306"/>
                  </a:cubicBezTo>
                  <a:cubicBezTo>
                    <a:pt x="29" y="318"/>
                    <a:pt x="29" y="318"/>
                    <a:pt x="29" y="318"/>
                  </a:cubicBezTo>
                  <a:cubicBezTo>
                    <a:pt x="30" y="327"/>
                    <a:pt x="37" y="333"/>
                    <a:pt x="45" y="333"/>
                  </a:cubicBezTo>
                  <a:cubicBezTo>
                    <a:pt x="169" y="333"/>
                    <a:pt x="169" y="333"/>
                    <a:pt x="169" y="333"/>
                  </a:cubicBezTo>
                  <a:cubicBezTo>
                    <a:pt x="177" y="333"/>
                    <a:pt x="184" y="327"/>
                    <a:pt x="185" y="318"/>
                  </a:cubicBezTo>
                  <a:lnTo>
                    <a:pt x="185" y="306"/>
                  </a:lnTo>
                  <a:close/>
                  <a:moveTo>
                    <a:pt x="169" y="317"/>
                  </a:moveTo>
                  <a:cubicBezTo>
                    <a:pt x="45" y="317"/>
                    <a:pt x="45" y="317"/>
                    <a:pt x="45" y="317"/>
                  </a:cubicBezTo>
                  <a:cubicBezTo>
                    <a:pt x="45" y="317"/>
                    <a:pt x="45" y="317"/>
                    <a:pt x="45" y="317"/>
                  </a:cubicBezTo>
                  <a:cubicBezTo>
                    <a:pt x="45" y="307"/>
                    <a:pt x="45" y="307"/>
                    <a:pt x="45" y="307"/>
                  </a:cubicBezTo>
                  <a:cubicBezTo>
                    <a:pt x="45" y="307"/>
                    <a:pt x="45" y="307"/>
                    <a:pt x="45" y="307"/>
                  </a:cubicBezTo>
                  <a:cubicBezTo>
                    <a:pt x="169" y="307"/>
                    <a:pt x="169" y="307"/>
                    <a:pt x="169" y="307"/>
                  </a:cubicBezTo>
                  <a:lnTo>
                    <a:pt x="169" y="317"/>
                  </a:lnTo>
                  <a:close/>
                  <a:moveTo>
                    <a:pt x="185" y="253"/>
                  </a:moveTo>
                  <a:cubicBezTo>
                    <a:pt x="184" y="244"/>
                    <a:pt x="177" y="239"/>
                    <a:pt x="169" y="239"/>
                  </a:cubicBezTo>
                  <a:cubicBezTo>
                    <a:pt x="45" y="239"/>
                    <a:pt x="45" y="239"/>
                    <a:pt x="45" y="239"/>
                  </a:cubicBezTo>
                  <a:cubicBezTo>
                    <a:pt x="37" y="239"/>
                    <a:pt x="30" y="244"/>
                    <a:pt x="29" y="253"/>
                  </a:cubicBezTo>
                  <a:cubicBezTo>
                    <a:pt x="29" y="265"/>
                    <a:pt x="29" y="265"/>
                    <a:pt x="29" y="265"/>
                  </a:cubicBezTo>
                  <a:cubicBezTo>
                    <a:pt x="30" y="275"/>
                    <a:pt x="37" y="280"/>
                    <a:pt x="45" y="280"/>
                  </a:cubicBezTo>
                  <a:cubicBezTo>
                    <a:pt x="169" y="280"/>
                    <a:pt x="169" y="280"/>
                    <a:pt x="169" y="280"/>
                  </a:cubicBezTo>
                  <a:cubicBezTo>
                    <a:pt x="177" y="280"/>
                    <a:pt x="185" y="275"/>
                    <a:pt x="185" y="265"/>
                  </a:cubicBezTo>
                  <a:lnTo>
                    <a:pt x="185" y="253"/>
                  </a:lnTo>
                  <a:close/>
                  <a:moveTo>
                    <a:pt x="169" y="264"/>
                  </a:moveTo>
                  <a:cubicBezTo>
                    <a:pt x="45" y="264"/>
                    <a:pt x="45" y="264"/>
                    <a:pt x="45" y="264"/>
                  </a:cubicBezTo>
                  <a:cubicBezTo>
                    <a:pt x="45" y="264"/>
                    <a:pt x="45" y="264"/>
                    <a:pt x="45" y="264"/>
                  </a:cubicBezTo>
                  <a:cubicBezTo>
                    <a:pt x="45" y="255"/>
                    <a:pt x="45" y="255"/>
                    <a:pt x="45" y="255"/>
                  </a:cubicBezTo>
                  <a:cubicBezTo>
                    <a:pt x="45" y="255"/>
                    <a:pt x="45" y="255"/>
                    <a:pt x="45" y="255"/>
                  </a:cubicBezTo>
                  <a:cubicBezTo>
                    <a:pt x="169" y="255"/>
                    <a:pt x="169" y="255"/>
                    <a:pt x="169" y="255"/>
                  </a:cubicBezTo>
                  <a:lnTo>
                    <a:pt x="169" y="264"/>
                  </a:lnTo>
                  <a:close/>
                  <a:moveTo>
                    <a:pt x="185" y="201"/>
                  </a:moveTo>
                  <a:cubicBezTo>
                    <a:pt x="185" y="192"/>
                    <a:pt x="177" y="186"/>
                    <a:pt x="169" y="186"/>
                  </a:cubicBezTo>
                  <a:cubicBezTo>
                    <a:pt x="45" y="186"/>
                    <a:pt x="45" y="186"/>
                    <a:pt x="45" y="186"/>
                  </a:cubicBezTo>
                  <a:cubicBezTo>
                    <a:pt x="37" y="186"/>
                    <a:pt x="30" y="192"/>
                    <a:pt x="29" y="201"/>
                  </a:cubicBezTo>
                  <a:cubicBezTo>
                    <a:pt x="29" y="213"/>
                    <a:pt x="29" y="213"/>
                    <a:pt x="29" y="213"/>
                  </a:cubicBezTo>
                  <a:cubicBezTo>
                    <a:pt x="30" y="222"/>
                    <a:pt x="37" y="228"/>
                    <a:pt x="45" y="228"/>
                  </a:cubicBezTo>
                  <a:cubicBezTo>
                    <a:pt x="169" y="228"/>
                    <a:pt x="169" y="228"/>
                    <a:pt x="169" y="228"/>
                  </a:cubicBezTo>
                  <a:cubicBezTo>
                    <a:pt x="177" y="228"/>
                    <a:pt x="184" y="222"/>
                    <a:pt x="185" y="213"/>
                  </a:cubicBezTo>
                  <a:lnTo>
                    <a:pt x="185" y="201"/>
                  </a:lnTo>
                  <a:close/>
                  <a:moveTo>
                    <a:pt x="169" y="212"/>
                  </a:moveTo>
                  <a:cubicBezTo>
                    <a:pt x="45" y="212"/>
                    <a:pt x="45" y="212"/>
                    <a:pt x="45" y="212"/>
                  </a:cubicBezTo>
                  <a:cubicBezTo>
                    <a:pt x="45" y="212"/>
                    <a:pt x="45" y="212"/>
                    <a:pt x="45" y="212"/>
                  </a:cubicBezTo>
                  <a:cubicBezTo>
                    <a:pt x="45" y="202"/>
                    <a:pt x="45" y="202"/>
                    <a:pt x="45" y="202"/>
                  </a:cubicBezTo>
                  <a:cubicBezTo>
                    <a:pt x="45" y="202"/>
                    <a:pt x="45" y="202"/>
                    <a:pt x="45" y="202"/>
                  </a:cubicBezTo>
                  <a:cubicBezTo>
                    <a:pt x="169" y="202"/>
                    <a:pt x="169" y="202"/>
                    <a:pt x="169" y="202"/>
                  </a:cubicBezTo>
                  <a:lnTo>
                    <a:pt x="169" y="212"/>
                  </a:lnTo>
                  <a:close/>
                  <a:moveTo>
                    <a:pt x="185" y="148"/>
                  </a:moveTo>
                  <a:cubicBezTo>
                    <a:pt x="184" y="139"/>
                    <a:pt x="177" y="134"/>
                    <a:pt x="169" y="134"/>
                  </a:cubicBezTo>
                  <a:cubicBezTo>
                    <a:pt x="45" y="134"/>
                    <a:pt x="45" y="134"/>
                    <a:pt x="45" y="134"/>
                  </a:cubicBezTo>
                  <a:cubicBezTo>
                    <a:pt x="37" y="134"/>
                    <a:pt x="30" y="139"/>
                    <a:pt x="29" y="148"/>
                  </a:cubicBezTo>
                  <a:cubicBezTo>
                    <a:pt x="29" y="161"/>
                    <a:pt x="29" y="161"/>
                    <a:pt x="29" y="161"/>
                  </a:cubicBezTo>
                  <a:cubicBezTo>
                    <a:pt x="30" y="170"/>
                    <a:pt x="37" y="175"/>
                    <a:pt x="45" y="175"/>
                  </a:cubicBezTo>
                  <a:cubicBezTo>
                    <a:pt x="169" y="175"/>
                    <a:pt x="169" y="175"/>
                    <a:pt x="169" y="175"/>
                  </a:cubicBezTo>
                  <a:cubicBezTo>
                    <a:pt x="177" y="175"/>
                    <a:pt x="185" y="170"/>
                    <a:pt x="185" y="161"/>
                  </a:cubicBezTo>
                  <a:lnTo>
                    <a:pt x="185" y="148"/>
                  </a:lnTo>
                  <a:close/>
                  <a:moveTo>
                    <a:pt x="169" y="159"/>
                  </a:moveTo>
                  <a:cubicBezTo>
                    <a:pt x="45" y="159"/>
                    <a:pt x="45" y="159"/>
                    <a:pt x="45" y="159"/>
                  </a:cubicBezTo>
                  <a:cubicBezTo>
                    <a:pt x="45" y="159"/>
                    <a:pt x="45" y="159"/>
                    <a:pt x="45" y="159"/>
                  </a:cubicBezTo>
                  <a:cubicBezTo>
                    <a:pt x="45" y="150"/>
                    <a:pt x="45" y="150"/>
                    <a:pt x="45" y="150"/>
                  </a:cubicBezTo>
                  <a:cubicBezTo>
                    <a:pt x="45" y="150"/>
                    <a:pt x="45" y="150"/>
                    <a:pt x="45" y="150"/>
                  </a:cubicBezTo>
                  <a:cubicBezTo>
                    <a:pt x="169" y="150"/>
                    <a:pt x="169" y="150"/>
                    <a:pt x="169" y="150"/>
                  </a:cubicBezTo>
                  <a:lnTo>
                    <a:pt x="169" y="159"/>
                  </a:lnTo>
                  <a:close/>
                  <a:moveTo>
                    <a:pt x="185" y="96"/>
                  </a:moveTo>
                  <a:cubicBezTo>
                    <a:pt x="185" y="87"/>
                    <a:pt x="177" y="81"/>
                    <a:pt x="169" y="81"/>
                  </a:cubicBezTo>
                  <a:cubicBezTo>
                    <a:pt x="45" y="81"/>
                    <a:pt x="45" y="81"/>
                    <a:pt x="45" y="81"/>
                  </a:cubicBezTo>
                  <a:cubicBezTo>
                    <a:pt x="37" y="81"/>
                    <a:pt x="30" y="87"/>
                    <a:pt x="29" y="96"/>
                  </a:cubicBezTo>
                  <a:cubicBezTo>
                    <a:pt x="29" y="108"/>
                    <a:pt x="29" y="108"/>
                    <a:pt x="29" y="108"/>
                  </a:cubicBezTo>
                  <a:cubicBezTo>
                    <a:pt x="30" y="117"/>
                    <a:pt x="37" y="123"/>
                    <a:pt x="45" y="123"/>
                  </a:cubicBezTo>
                  <a:cubicBezTo>
                    <a:pt x="169" y="123"/>
                    <a:pt x="169" y="123"/>
                    <a:pt x="169" y="123"/>
                  </a:cubicBezTo>
                  <a:cubicBezTo>
                    <a:pt x="177" y="123"/>
                    <a:pt x="184" y="117"/>
                    <a:pt x="185" y="108"/>
                  </a:cubicBezTo>
                  <a:lnTo>
                    <a:pt x="185" y="96"/>
                  </a:lnTo>
                  <a:close/>
                  <a:moveTo>
                    <a:pt x="169" y="107"/>
                  </a:moveTo>
                  <a:cubicBezTo>
                    <a:pt x="45" y="107"/>
                    <a:pt x="45" y="107"/>
                    <a:pt x="45" y="107"/>
                  </a:cubicBezTo>
                  <a:cubicBezTo>
                    <a:pt x="45" y="107"/>
                    <a:pt x="45" y="107"/>
                    <a:pt x="45" y="107"/>
                  </a:cubicBezTo>
                  <a:cubicBezTo>
                    <a:pt x="45" y="97"/>
                    <a:pt x="45" y="97"/>
                    <a:pt x="45" y="97"/>
                  </a:cubicBezTo>
                  <a:cubicBezTo>
                    <a:pt x="45" y="97"/>
                    <a:pt x="45" y="97"/>
                    <a:pt x="45" y="97"/>
                  </a:cubicBezTo>
                  <a:cubicBezTo>
                    <a:pt x="169" y="97"/>
                    <a:pt x="169" y="97"/>
                    <a:pt x="169" y="97"/>
                  </a:cubicBezTo>
                  <a:lnTo>
                    <a:pt x="169" y="107"/>
                  </a:lnTo>
                  <a:close/>
                  <a:moveTo>
                    <a:pt x="185" y="44"/>
                  </a:moveTo>
                  <a:cubicBezTo>
                    <a:pt x="184" y="34"/>
                    <a:pt x="177" y="29"/>
                    <a:pt x="169" y="29"/>
                  </a:cubicBezTo>
                  <a:cubicBezTo>
                    <a:pt x="45" y="29"/>
                    <a:pt x="45" y="29"/>
                    <a:pt x="45" y="29"/>
                  </a:cubicBezTo>
                  <a:cubicBezTo>
                    <a:pt x="37" y="29"/>
                    <a:pt x="30" y="34"/>
                    <a:pt x="29" y="44"/>
                  </a:cubicBezTo>
                  <a:cubicBezTo>
                    <a:pt x="29" y="56"/>
                    <a:pt x="29" y="56"/>
                    <a:pt x="29" y="56"/>
                  </a:cubicBezTo>
                  <a:cubicBezTo>
                    <a:pt x="30" y="65"/>
                    <a:pt x="37" y="70"/>
                    <a:pt x="45" y="70"/>
                  </a:cubicBezTo>
                  <a:cubicBezTo>
                    <a:pt x="169" y="70"/>
                    <a:pt x="169" y="70"/>
                    <a:pt x="169" y="70"/>
                  </a:cubicBezTo>
                  <a:cubicBezTo>
                    <a:pt x="177" y="70"/>
                    <a:pt x="185" y="65"/>
                    <a:pt x="185" y="56"/>
                  </a:cubicBezTo>
                  <a:lnTo>
                    <a:pt x="185" y="44"/>
                  </a:lnTo>
                  <a:close/>
                  <a:moveTo>
                    <a:pt x="169" y="54"/>
                  </a:moveTo>
                  <a:cubicBezTo>
                    <a:pt x="45" y="54"/>
                    <a:pt x="45" y="54"/>
                    <a:pt x="45" y="54"/>
                  </a:cubicBezTo>
                  <a:cubicBezTo>
                    <a:pt x="45" y="54"/>
                    <a:pt x="45" y="54"/>
                    <a:pt x="45" y="54"/>
                  </a:cubicBezTo>
                  <a:cubicBezTo>
                    <a:pt x="45" y="45"/>
                    <a:pt x="45" y="45"/>
                    <a:pt x="45" y="45"/>
                  </a:cubicBezTo>
                  <a:cubicBezTo>
                    <a:pt x="45" y="45"/>
                    <a:pt x="45" y="45"/>
                    <a:pt x="45" y="45"/>
                  </a:cubicBezTo>
                  <a:cubicBezTo>
                    <a:pt x="169" y="45"/>
                    <a:pt x="169" y="45"/>
                    <a:pt x="169" y="45"/>
                  </a:cubicBezTo>
                  <a:lnTo>
                    <a:pt x="169" y="54"/>
                  </a:lnTo>
                  <a:close/>
                  <a:moveTo>
                    <a:pt x="212" y="88"/>
                  </a:moveTo>
                  <a:cubicBezTo>
                    <a:pt x="204" y="88"/>
                    <a:pt x="198" y="94"/>
                    <a:pt x="198" y="102"/>
                  </a:cubicBezTo>
                  <a:cubicBezTo>
                    <a:pt x="198" y="110"/>
                    <a:pt x="204" y="116"/>
                    <a:pt x="212" y="116"/>
                  </a:cubicBezTo>
                  <a:cubicBezTo>
                    <a:pt x="220" y="116"/>
                    <a:pt x="226" y="110"/>
                    <a:pt x="226" y="102"/>
                  </a:cubicBezTo>
                  <a:cubicBezTo>
                    <a:pt x="226" y="94"/>
                    <a:pt x="220" y="88"/>
                    <a:pt x="212" y="88"/>
                  </a:cubicBezTo>
                  <a:close/>
                  <a:moveTo>
                    <a:pt x="212" y="35"/>
                  </a:moveTo>
                  <a:cubicBezTo>
                    <a:pt x="204" y="35"/>
                    <a:pt x="198" y="42"/>
                    <a:pt x="198" y="50"/>
                  </a:cubicBezTo>
                  <a:cubicBezTo>
                    <a:pt x="198" y="57"/>
                    <a:pt x="204" y="64"/>
                    <a:pt x="212" y="64"/>
                  </a:cubicBezTo>
                  <a:cubicBezTo>
                    <a:pt x="220" y="64"/>
                    <a:pt x="226" y="57"/>
                    <a:pt x="226" y="50"/>
                  </a:cubicBezTo>
                  <a:cubicBezTo>
                    <a:pt x="226" y="42"/>
                    <a:pt x="220" y="35"/>
                    <a:pt x="212" y="35"/>
                  </a:cubicBezTo>
                  <a:close/>
                  <a:moveTo>
                    <a:pt x="212" y="140"/>
                  </a:moveTo>
                  <a:cubicBezTo>
                    <a:pt x="204" y="140"/>
                    <a:pt x="198" y="147"/>
                    <a:pt x="198" y="155"/>
                  </a:cubicBezTo>
                  <a:cubicBezTo>
                    <a:pt x="198" y="162"/>
                    <a:pt x="204" y="169"/>
                    <a:pt x="212" y="169"/>
                  </a:cubicBezTo>
                  <a:cubicBezTo>
                    <a:pt x="220" y="169"/>
                    <a:pt x="226" y="162"/>
                    <a:pt x="226" y="155"/>
                  </a:cubicBezTo>
                  <a:cubicBezTo>
                    <a:pt x="226" y="147"/>
                    <a:pt x="220" y="140"/>
                    <a:pt x="212" y="140"/>
                  </a:cubicBezTo>
                  <a:close/>
                  <a:moveTo>
                    <a:pt x="212" y="193"/>
                  </a:moveTo>
                  <a:cubicBezTo>
                    <a:pt x="204" y="193"/>
                    <a:pt x="198" y="199"/>
                    <a:pt x="198" y="207"/>
                  </a:cubicBezTo>
                  <a:cubicBezTo>
                    <a:pt x="198" y="215"/>
                    <a:pt x="204" y="221"/>
                    <a:pt x="212" y="221"/>
                  </a:cubicBezTo>
                  <a:cubicBezTo>
                    <a:pt x="220" y="221"/>
                    <a:pt x="226" y="215"/>
                    <a:pt x="226" y="207"/>
                  </a:cubicBezTo>
                  <a:cubicBezTo>
                    <a:pt x="226" y="199"/>
                    <a:pt x="220" y="193"/>
                    <a:pt x="212" y="193"/>
                  </a:cubicBezTo>
                  <a:close/>
                  <a:moveTo>
                    <a:pt x="212" y="245"/>
                  </a:moveTo>
                  <a:cubicBezTo>
                    <a:pt x="204" y="245"/>
                    <a:pt x="198" y="252"/>
                    <a:pt x="198" y="259"/>
                  </a:cubicBezTo>
                  <a:cubicBezTo>
                    <a:pt x="198" y="267"/>
                    <a:pt x="204" y="274"/>
                    <a:pt x="212" y="274"/>
                  </a:cubicBezTo>
                  <a:cubicBezTo>
                    <a:pt x="220" y="274"/>
                    <a:pt x="226" y="267"/>
                    <a:pt x="226" y="259"/>
                  </a:cubicBezTo>
                  <a:cubicBezTo>
                    <a:pt x="226" y="252"/>
                    <a:pt x="220" y="245"/>
                    <a:pt x="212" y="245"/>
                  </a:cubicBezTo>
                  <a:close/>
                  <a:moveTo>
                    <a:pt x="212" y="298"/>
                  </a:moveTo>
                  <a:cubicBezTo>
                    <a:pt x="204" y="298"/>
                    <a:pt x="198" y="304"/>
                    <a:pt x="198" y="312"/>
                  </a:cubicBezTo>
                  <a:cubicBezTo>
                    <a:pt x="198" y="320"/>
                    <a:pt x="204" y="326"/>
                    <a:pt x="212" y="326"/>
                  </a:cubicBezTo>
                  <a:cubicBezTo>
                    <a:pt x="220" y="326"/>
                    <a:pt x="226" y="320"/>
                    <a:pt x="226" y="312"/>
                  </a:cubicBezTo>
                  <a:cubicBezTo>
                    <a:pt x="226" y="304"/>
                    <a:pt x="220" y="298"/>
                    <a:pt x="212" y="298"/>
                  </a:cubicBezTo>
                  <a:close/>
                  <a:moveTo>
                    <a:pt x="212" y="350"/>
                  </a:moveTo>
                  <a:cubicBezTo>
                    <a:pt x="204" y="350"/>
                    <a:pt x="198" y="356"/>
                    <a:pt x="198" y="364"/>
                  </a:cubicBezTo>
                  <a:cubicBezTo>
                    <a:pt x="198" y="372"/>
                    <a:pt x="204" y="379"/>
                    <a:pt x="212" y="379"/>
                  </a:cubicBezTo>
                  <a:cubicBezTo>
                    <a:pt x="220" y="379"/>
                    <a:pt x="226" y="372"/>
                    <a:pt x="226" y="364"/>
                  </a:cubicBezTo>
                  <a:cubicBezTo>
                    <a:pt x="226" y="356"/>
                    <a:pt x="220" y="350"/>
                    <a:pt x="212" y="350"/>
                  </a:cubicBezTo>
                  <a:close/>
                  <a:moveTo>
                    <a:pt x="247" y="44"/>
                  </a:moveTo>
                  <a:cubicBezTo>
                    <a:pt x="251" y="44"/>
                    <a:pt x="255" y="41"/>
                    <a:pt x="255" y="36"/>
                  </a:cubicBezTo>
                  <a:cubicBezTo>
                    <a:pt x="255" y="16"/>
                    <a:pt x="255" y="16"/>
                    <a:pt x="255" y="16"/>
                  </a:cubicBezTo>
                  <a:cubicBezTo>
                    <a:pt x="255" y="7"/>
                    <a:pt x="248" y="0"/>
                    <a:pt x="239" y="0"/>
                  </a:cubicBezTo>
                  <a:cubicBezTo>
                    <a:pt x="16" y="0"/>
                    <a:pt x="16" y="0"/>
                    <a:pt x="16" y="0"/>
                  </a:cubicBezTo>
                  <a:cubicBezTo>
                    <a:pt x="7" y="0"/>
                    <a:pt x="0" y="7"/>
                    <a:pt x="0" y="16"/>
                  </a:cubicBezTo>
                  <a:cubicBezTo>
                    <a:pt x="0" y="396"/>
                    <a:pt x="0" y="396"/>
                    <a:pt x="0" y="396"/>
                  </a:cubicBezTo>
                  <a:cubicBezTo>
                    <a:pt x="0" y="405"/>
                    <a:pt x="7" y="412"/>
                    <a:pt x="16" y="412"/>
                  </a:cubicBezTo>
                  <a:cubicBezTo>
                    <a:pt x="239" y="412"/>
                    <a:pt x="239" y="412"/>
                    <a:pt x="239" y="412"/>
                  </a:cubicBezTo>
                  <a:cubicBezTo>
                    <a:pt x="248" y="412"/>
                    <a:pt x="255" y="405"/>
                    <a:pt x="255" y="396"/>
                  </a:cubicBezTo>
                  <a:cubicBezTo>
                    <a:pt x="255" y="60"/>
                    <a:pt x="255" y="60"/>
                    <a:pt x="255" y="60"/>
                  </a:cubicBezTo>
                  <a:cubicBezTo>
                    <a:pt x="255" y="56"/>
                    <a:pt x="251" y="52"/>
                    <a:pt x="247" y="52"/>
                  </a:cubicBezTo>
                  <a:cubicBezTo>
                    <a:pt x="242" y="52"/>
                    <a:pt x="239" y="56"/>
                    <a:pt x="239" y="60"/>
                  </a:cubicBezTo>
                  <a:cubicBezTo>
                    <a:pt x="239" y="396"/>
                    <a:pt x="239" y="396"/>
                    <a:pt x="239" y="396"/>
                  </a:cubicBezTo>
                  <a:cubicBezTo>
                    <a:pt x="16" y="396"/>
                    <a:pt x="16" y="396"/>
                    <a:pt x="16" y="396"/>
                  </a:cubicBezTo>
                  <a:cubicBezTo>
                    <a:pt x="16" y="396"/>
                    <a:pt x="16" y="396"/>
                    <a:pt x="16" y="396"/>
                  </a:cubicBezTo>
                  <a:cubicBezTo>
                    <a:pt x="16" y="16"/>
                    <a:pt x="16" y="16"/>
                    <a:pt x="16" y="16"/>
                  </a:cubicBezTo>
                  <a:cubicBezTo>
                    <a:pt x="16" y="16"/>
                    <a:pt x="16" y="16"/>
                    <a:pt x="16" y="16"/>
                  </a:cubicBezTo>
                  <a:cubicBezTo>
                    <a:pt x="239" y="16"/>
                    <a:pt x="239" y="16"/>
                    <a:pt x="239" y="16"/>
                  </a:cubicBezTo>
                  <a:cubicBezTo>
                    <a:pt x="239" y="36"/>
                    <a:pt x="239" y="36"/>
                    <a:pt x="239" y="36"/>
                  </a:cubicBezTo>
                  <a:cubicBezTo>
                    <a:pt x="239" y="41"/>
                    <a:pt x="242" y="44"/>
                    <a:pt x="247"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ysClr val="windowText" lastClr="000000"/>
                </a:solidFill>
                <a:effectLst/>
                <a:uLnTx/>
                <a:uFillTx/>
                <a:latin typeface="+mn-lt"/>
              </a:endParaRPr>
            </a:p>
          </p:txBody>
        </p:sp>
        <p:sp>
          <p:nvSpPr>
            <p:cNvPr id="15425" name="Freeform 61"/>
            <p:cNvSpPr>
              <a:spLocks noChangeAspect="1" noEditPoints="1"/>
            </p:cNvSpPr>
            <p:nvPr/>
          </p:nvSpPr>
          <p:spPr bwMode="auto">
            <a:xfrm>
              <a:off x="7507288" y="4826908"/>
              <a:ext cx="195262" cy="314325"/>
            </a:xfrm>
            <a:custGeom>
              <a:avLst/>
              <a:gdLst>
                <a:gd name="T0" fmla="*/ 2147483646 w 255"/>
                <a:gd name="T1" fmla="*/ 2147483646 h 412"/>
                <a:gd name="T2" fmla="*/ 2147483646 w 255"/>
                <a:gd name="T3" fmla="*/ 2147483646 h 412"/>
                <a:gd name="T4" fmla="*/ 2147483646 w 255"/>
                <a:gd name="T5" fmla="*/ 2147483646 h 412"/>
                <a:gd name="T6" fmla="*/ 2147483646 w 255"/>
                <a:gd name="T7" fmla="*/ 2147483646 h 412"/>
                <a:gd name="T8" fmla="*/ 2147483646 w 255"/>
                <a:gd name="T9" fmla="*/ 2147483646 h 412"/>
                <a:gd name="T10" fmla="*/ 2147483646 w 255"/>
                <a:gd name="T11" fmla="*/ 2147483646 h 412"/>
                <a:gd name="T12" fmla="*/ 2147483646 w 255"/>
                <a:gd name="T13" fmla="*/ 2147483646 h 412"/>
                <a:gd name="T14" fmla="*/ 2147483646 w 255"/>
                <a:gd name="T15" fmla="*/ 2147483646 h 412"/>
                <a:gd name="T16" fmla="*/ 2147483646 w 255"/>
                <a:gd name="T17" fmla="*/ 2147483646 h 412"/>
                <a:gd name="T18" fmla="*/ 2147483646 w 255"/>
                <a:gd name="T19" fmla="*/ 2147483646 h 412"/>
                <a:gd name="T20" fmla="*/ 2147483646 w 255"/>
                <a:gd name="T21" fmla="*/ 2147483646 h 412"/>
                <a:gd name="T22" fmla="*/ 2147483646 w 255"/>
                <a:gd name="T23" fmla="*/ 2147483646 h 412"/>
                <a:gd name="T24" fmla="*/ 2147483646 w 255"/>
                <a:gd name="T25" fmla="*/ 2147483646 h 412"/>
                <a:gd name="T26" fmla="*/ 2147483646 w 255"/>
                <a:gd name="T27" fmla="*/ 2147483646 h 412"/>
                <a:gd name="T28" fmla="*/ 2147483646 w 255"/>
                <a:gd name="T29" fmla="*/ 2147483646 h 412"/>
                <a:gd name="T30" fmla="*/ 2147483646 w 255"/>
                <a:gd name="T31" fmla="*/ 2147483646 h 412"/>
                <a:gd name="T32" fmla="*/ 2147483646 w 255"/>
                <a:gd name="T33" fmla="*/ 2147483646 h 412"/>
                <a:gd name="T34" fmla="*/ 2147483646 w 255"/>
                <a:gd name="T35" fmla="*/ 2147483646 h 412"/>
                <a:gd name="T36" fmla="*/ 2147483646 w 255"/>
                <a:gd name="T37" fmla="*/ 2147483646 h 412"/>
                <a:gd name="T38" fmla="*/ 2147483646 w 255"/>
                <a:gd name="T39" fmla="*/ 2147483646 h 412"/>
                <a:gd name="T40" fmla="*/ 2147483646 w 255"/>
                <a:gd name="T41" fmla="*/ 2147483646 h 412"/>
                <a:gd name="T42" fmla="*/ 2147483646 w 255"/>
                <a:gd name="T43" fmla="*/ 2147483646 h 412"/>
                <a:gd name="T44" fmla="*/ 2147483646 w 255"/>
                <a:gd name="T45" fmla="*/ 2147483646 h 412"/>
                <a:gd name="T46" fmla="*/ 2147483646 w 255"/>
                <a:gd name="T47" fmla="*/ 2147483646 h 412"/>
                <a:gd name="T48" fmla="*/ 2147483646 w 255"/>
                <a:gd name="T49" fmla="*/ 2147483646 h 412"/>
                <a:gd name="T50" fmla="*/ 2147483646 w 255"/>
                <a:gd name="T51" fmla="*/ 2147483646 h 412"/>
                <a:gd name="T52" fmla="*/ 2147483646 w 255"/>
                <a:gd name="T53" fmla="*/ 2147483646 h 412"/>
                <a:gd name="T54" fmla="*/ 2147483646 w 255"/>
                <a:gd name="T55" fmla="*/ 2147483646 h 412"/>
                <a:gd name="T56" fmla="*/ 2147483646 w 255"/>
                <a:gd name="T57" fmla="*/ 2147483646 h 412"/>
                <a:gd name="T58" fmla="*/ 2147483646 w 255"/>
                <a:gd name="T59" fmla="*/ 2147483646 h 412"/>
                <a:gd name="T60" fmla="*/ 2147483646 w 255"/>
                <a:gd name="T61" fmla="*/ 2147483646 h 412"/>
                <a:gd name="T62" fmla="*/ 2147483646 w 255"/>
                <a:gd name="T63" fmla="*/ 2147483646 h 412"/>
                <a:gd name="T64" fmla="*/ 2147483646 w 255"/>
                <a:gd name="T65" fmla="*/ 2147483646 h 412"/>
                <a:gd name="T66" fmla="*/ 2147483646 w 255"/>
                <a:gd name="T67" fmla="*/ 2147483646 h 412"/>
                <a:gd name="T68" fmla="*/ 2147483646 w 255"/>
                <a:gd name="T69" fmla="*/ 2147483646 h 412"/>
                <a:gd name="T70" fmla="*/ 2147483646 w 255"/>
                <a:gd name="T71" fmla="*/ 2147483646 h 412"/>
                <a:gd name="T72" fmla="*/ 2147483646 w 255"/>
                <a:gd name="T73" fmla="*/ 2147483646 h 412"/>
                <a:gd name="T74" fmla="*/ 2147483646 w 255"/>
                <a:gd name="T75" fmla="*/ 2147483646 h 412"/>
                <a:gd name="T76" fmla="*/ 2147483646 w 255"/>
                <a:gd name="T77" fmla="*/ 2147483646 h 412"/>
                <a:gd name="T78" fmla="*/ 2147483646 w 255"/>
                <a:gd name="T79" fmla="*/ 2147483646 h 412"/>
                <a:gd name="T80" fmla="*/ 2147483646 w 255"/>
                <a:gd name="T81" fmla="*/ 2147483646 h 412"/>
                <a:gd name="T82" fmla="*/ 2147483646 w 255"/>
                <a:gd name="T83" fmla="*/ 2147483646 h 412"/>
                <a:gd name="T84" fmla="*/ 2147483646 w 255"/>
                <a:gd name="T85" fmla="*/ 2147483646 h 412"/>
                <a:gd name="T86" fmla="*/ 2147483646 w 255"/>
                <a:gd name="T87" fmla="*/ 2147483646 h 412"/>
                <a:gd name="T88" fmla="*/ 2147483646 w 255"/>
                <a:gd name="T89" fmla="*/ 2147483646 h 412"/>
                <a:gd name="T90" fmla="*/ 2147483646 w 255"/>
                <a:gd name="T91" fmla="*/ 2147483646 h 412"/>
                <a:gd name="T92" fmla="*/ 2147483646 w 255"/>
                <a:gd name="T93" fmla="*/ 2147483646 h 412"/>
                <a:gd name="T94" fmla="*/ 2147483646 w 255"/>
                <a:gd name="T95" fmla="*/ 2147483646 h 412"/>
                <a:gd name="T96" fmla="*/ 2147483646 w 255"/>
                <a:gd name="T97" fmla="*/ 2147483646 h 412"/>
                <a:gd name="T98" fmla="*/ 2147483646 w 255"/>
                <a:gd name="T99" fmla="*/ 2147483646 h 412"/>
                <a:gd name="T100" fmla="*/ 0 w 255"/>
                <a:gd name="T101" fmla="*/ 2147483646 h 412"/>
                <a:gd name="T102" fmla="*/ 2147483646 w 255"/>
                <a:gd name="T103" fmla="*/ 2147483646 h 412"/>
                <a:gd name="T104" fmla="*/ 2147483646 w 255"/>
                <a:gd name="T105" fmla="*/ 2147483646 h 412"/>
                <a:gd name="T106" fmla="*/ 2147483646 w 255"/>
                <a:gd name="T107" fmla="*/ 2147483646 h 412"/>
                <a:gd name="T108" fmla="*/ 2147483646 w 255"/>
                <a:gd name="T109" fmla="*/ 2147483646 h 412"/>
                <a:gd name="T110" fmla="*/ 2147483646 w 255"/>
                <a:gd name="T111" fmla="*/ 2147483646 h 41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55"/>
                <a:gd name="T169" fmla="*/ 0 h 412"/>
                <a:gd name="T170" fmla="*/ 255 w 255"/>
                <a:gd name="T171" fmla="*/ 412 h 41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55" h="412">
                  <a:moveTo>
                    <a:pt x="169" y="344"/>
                  </a:moveTo>
                  <a:cubicBezTo>
                    <a:pt x="45" y="344"/>
                    <a:pt x="45" y="344"/>
                    <a:pt x="45" y="344"/>
                  </a:cubicBezTo>
                  <a:cubicBezTo>
                    <a:pt x="37" y="344"/>
                    <a:pt x="30" y="349"/>
                    <a:pt x="29" y="358"/>
                  </a:cubicBezTo>
                  <a:cubicBezTo>
                    <a:pt x="29" y="370"/>
                    <a:pt x="29" y="370"/>
                    <a:pt x="29" y="370"/>
                  </a:cubicBezTo>
                  <a:cubicBezTo>
                    <a:pt x="30" y="380"/>
                    <a:pt x="37" y="385"/>
                    <a:pt x="45" y="385"/>
                  </a:cubicBezTo>
                  <a:cubicBezTo>
                    <a:pt x="169" y="385"/>
                    <a:pt x="169" y="385"/>
                    <a:pt x="169" y="385"/>
                  </a:cubicBezTo>
                  <a:cubicBezTo>
                    <a:pt x="177" y="385"/>
                    <a:pt x="185" y="380"/>
                    <a:pt x="185" y="370"/>
                  </a:cubicBezTo>
                  <a:cubicBezTo>
                    <a:pt x="185" y="358"/>
                    <a:pt x="185" y="358"/>
                    <a:pt x="185" y="358"/>
                  </a:cubicBezTo>
                  <a:cubicBezTo>
                    <a:pt x="184" y="349"/>
                    <a:pt x="177" y="344"/>
                    <a:pt x="169" y="344"/>
                  </a:cubicBezTo>
                  <a:close/>
                  <a:moveTo>
                    <a:pt x="169" y="369"/>
                  </a:moveTo>
                  <a:cubicBezTo>
                    <a:pt x="45" y="369"/>
                    <a:pt x="45" y="369"/>
                    <a:pt x="45" y="369"/>
                  </a:cubicBezTo>
                  <a:cubicBezTo>
                    <a:pt x="45" y="369"/>
                    <a:pt x="45" y="369"/>
                    <a:pt x="45" y="369"/>
                  </a:cubicBezTo>
                  <a:cubicBezTo>
                    <a:pt x="45" y="360"/>
                    <a:pt x="45" y="360"/>
                    <a:pt x="45" y="360"/>
                  </a:cubicBezTo>
                  <a:cubicBezTo>
                    <a:pt x="45" y="360"/>
                    <a:pt x="45" y="360"/>
                    <a:pt x="45" y="360"/>
                  </a:cubicBezTo>
                  <a:cubicBezTo>
                    <a:pt x="169" y="360"/>
                    <a:pt x="169" y="360"/>
                    <a:pt x="169" y="360"/>
                  </a:cubicBezTo>
                  <a:lnTo>
                    <a:pt x="169" y="369"/>
                  </a:lnTo>
                  <a:close/>
                  <a:moveTo>
                    <a:pt x="185" y="306"/>
                  </a:moveTo>
                  <a:cubicBezTo>
                    <a:pt x="185" y="297"/>
                    <a:pt x="177" y="291"/>
                    <a:pt x="169" y="291"/>
                  </a:cubicBezTo>
                  <a:cubicBezTo>
                    <a:pt x="45" y="291"/>
                    <a:pt x="45" y="291"/>
                    <a:pt x="45" y="291"/>
                  </a:cubicBezTo>
                  <a:cubicBezTo>
                    <a:pt x="37" y="291"/>
                    <a:pt x="30" y="297"/>
                    <a:pt x="29" y="306"/>
                  </a:cubicBezTo>
                  <a:cubicBezTo>
                    <a:pt x="29" y="318"/>
                    <a:pt x="29" y="318"/>
                    <a:pt x="29" y="318"/>
                  </a:cubicBezTo>
                  <a:cubicBezTo>
                    <a:pt x="30" y="327"/>
                    <a:pt x="37" y="333"/>
                    <a:pt x="45" y="333"/>
                  </a:cubicBezTo>
                  <a:cubicBezTo>
                    <a:pt x="169" y="333"/>
                    <a:pt x="169" y="333"/>
                    <a:pt x="169" y="333"/>
                  </a:cubicBezTo>
                  <a:cubicBezTo>
                    <a:pt x="177" y="333"/>
                    <a:pt x="184" y="327"/>
                    <a:pt x="185" y="318"/>
                  </a:cubicBezTo>
                  <a:lnTo>
                    <a:pt x="185" y="306"/>
                  </a:lnTo>
                  <a:close/>
                  <a:moveTo>
                    <a:pt x="169" y="317"/>
                  </a:moveTo>
                  <a:cubicBezTo>
                    <a:pt x="45" y="317"/>
                    <a:pt x="45" y="317"/>
                    <a:pt x="45" y="317"/>
                  </a:cubicBezTo>
                  <a:cubicBezTo>
                    <a:pt x="45" y="317"/>
                    <a:pt x="45" y="317"/>
                    <a:pt x="45" y="317"/>
                  </a:cubicBezTo>
                  <a:cubicBezTo>
                    <a:pt x="45" y="307"/>
                    <a:pt x="45" y="307"/>
                    <a:pt x="45" y="307"/>
                  </a:cubicBezTo>
                  <a:cubicBezTo>
                    <a:pt x="45" y="307"/>
                    <a:pt x="45" y="307"/>
                    <a:pt x="45" y="307"/>
                  </a:cubicBezTo>
                  <a:cubicBezTo>
                    <a:pt x="169" y="307"/>
                    <a:pt x="169" y="307"/>
                    <a:pt x="169" y="307"/>
                  </a:cubicBezTo>
                  <a:lnTo>
                    <a:pt x="169" y="317"/>
                  </a:lnTo>
                  <a:close/>
                  <a:moveTo>
                    <a:pt x="185" y="253"/>
                  </a:moveTo>
                  <a:cubicBezTo>
                    <a:pt x="184" y="244"/>
                    <a:pt x="177" y="239"/>
                    <a:pt x="169" y="239"/>
                  </a:cubicBezTo>
                  <a:cubicBezTo>
                    <a:pt x="45" y="239"/>
                    <a:pt x="45" y="239"/>
                    <a:pt x="45" y="239"/>
                  </a:cubicBezTo>
                  <a:cubicBezTo>
                    <a:pt x="37" y="239"/>
                    <a:pt x="30" y="244"/>
                    <a:pt x="29" y="253"/>
                  </a:cubicBezTo>
                  <a:cubicBezTo>
                    <a:pt x="29" y="265"/>
                    <a:pt x="29" y="265"/>
                    <a:pt x="29" y="265"/>
                  </a:cubicBezTo>
                  <a:cubicBezTo>
                    <a:pt x="30" y="275"/>
                    <a:pt x="37" y="280"/>
                    <a:pt x="45" y="280"/>
                  </a:cubicBezTo>
                  <a:cubicBezTo>
                    <a:pt x="169" y="280"/>
                    <a:pt x="169" y="280"/>
                    <a:pt x="169" y="280"/>
                  </a:cubicBezTo>
                  <a:cubicBezTo>
                    <a:pt x="177" y="280"/>
                    <a:pt x="185" y="275"/>
                    <a:pt x="185" y="265"/>
                  </a:cubicBezTo>
                  <a:lnTo>
                    <a:pt x="185" y="253"/>
                  </a:lnTo>
                  <a:close/>
                  <a:moveTo>
                    <a:pt x="169" y="264"/>
                  </a:moveTo>
                  <a:cubicBezTo>
                    <a:pt x="45" y="264"/>
                    <a:pt x="45" y="264"/>
                    <a:pt x="45" y="264"/>
                  </a:cubicBezTo>
                  <a:cubicBezTo>
                    <a:pt x="45" y="264"/>
                    <a:pt x="45" y="264"/>
                    <a:pt x="45" y="264"/>
                  </a:cubicBezTo>
                  <a:cubicBezTo>
                    <a:pt x="45" y="255"/>
                    <a:pt x="45" y="255"/>
                    <a:pt x="45" y="255"/>
                  </a:cubicBezTo>
                  <a:cubicBezTo>
                    <a:pt x="45" y="255"/>
                    <a:pt x="45" y="255"/>
                    <a:pt x="45" y="255"/>
                  </a:cubicBezTo>
                  <a:cubicBezTo>
                    <a:pt x="169" y="255"/>
                    <a:pt x="169" y="255"/>
                    <a:pt x="169" y="255"/>
                  </a:cubicBezTo>
                  <a:lnTo>
                    <a:pt x="169" y="264"/>
                  </a:lnTo>
                  <a:close/>
                  <a:moveTo>
                    <a:pt x="185" y="201"/>
                  </a:moveTo>
                  <a:cubicBezTo>
                    <a:pt x="185" y="192"/>
                    <a:pt x="177" y="186"/>
                    <a:pt x="169" y="186"/>
                  </a:cubicBezTo>
                  <a:cubicBezTo>
                    <a:pt x="45" y="186"/>
                    <a:pt x="45" y="186"/>
                    <a:pt x="45" y="186"/>
                  </a:cubicBezTo>
                  <a:cubicBezTo>
                    <a:pt x="37" y="186"/>
                    <a:pt x="30" y="192"/>
                    <a:pt x="29" y="201"/>
                  </a:cubicBezTo>
                  <a:cubicBezTo>
                    <a:pt x="29" y="213"/>
                    <a:pt x="29" y="213"/>
                    <a:pt x="29" y="213"/>
                  </a:cubicBezTo>
                  <a:cubicBezTo>
                    <a:pt x="30" y="222"/>
                    <a:pt x="37" y="228"/>
                    <a:pt x="45" y="228"/>
                  </a:cubicBezTo>
                  <a:cubicBezTo>
                    <a:pt x="169" y="228"/>
                    <a:pt x="169" y="228"/>
                    <a:pt x="169" y="228"/>
                  </a:cubicBezTo>
                  <a:cubicBezTo>
                    <a:pt x="177" y="228"/>
                    <a:pt x="184" y="222"/>
                    <a:pt x="185" y="213"/>
                  </a:cubicBezTo>
                  <a:lnTo>
                    <a:pt x="185" y="201"/>
                  </a:lnTo>
                  <a:close/>
                  <a:moveTo>
                    <a:pt x="169" y="212"/>
                  </a:moveTo>
                  <a:cubicBezTo>
                    <a:pt x="45" y="212"/>
                    <a:pt x="45" y="212"/>
                    <a:pt x="45" y="212"/>
                  </a:cubicBezTo>
                  <a:cubicBezTo>
                    <a:pt x="45" y="212"/>
                    <a:pt x="45" y="212"/>
                    <a:pt x="45" y="212"/>
                  </a:cubicBezTo>
                  <a:cubicBezTo>
                    <a:pt x="45" y="202"/>
                    <a:pt x="45" y="202"/>
                    <a:pt x="45" y="202"/>
                  </a:cubicBezTo>
                  <a:cubicBezTo>
                    <a:pt x="45" y="202"/>
                    <a:pt x="45" y="202"/>
                    <a:pt x="45" y="202"/>
                  </a:cubicBezTo>
                  <a:cubicBezTo>
                    <a:pt x="169" y="202"/>
                    <a:pt x="169" y="202"/>
                    <a:pt x="169" y="202"/>
                  </a:cubicBezTo>
                  <a:lnTo>
                    <a:pt x="169" y="212"/>
                  </a:lnTo>
                  <a:close/>
                  <a:moveTo>
                    <a:pt x="185" y="148"/>
                  </a:moveTo>
                  <a:cubicBezTo>
                    <a:pt x="184" y="139"/>
                    <a:pt x="177" y="134"/>
                    <a:pt x="169" y="134"/>
                  </a:cubicBezTo>
                  <a:cubicBezTo>
                    <a:pt x="45" y="134"/>
                    <a:pt x="45" y="134"/>
                    <a:pt x="45" y="134"/>
                  </a:cubicBezTo>
                  <a:cubicBezTo>
                    <a:pt x="37" y="134"/>
                    <a:pt x="30" y="139"/>
                    <a:pt x="29" y="148"/>
                  </a:cubicBezTo>
                  <a:cubicBezTo>
                    <a:pt x="29" y="161"/>
                    <a:pt x="29" y="161"/>
                    <a:pt x="29" y="161"/>
                  </a:cubicBezTo>
                  <a:cubicBezTo>
                    <a:pt x="30" y="170"/>
                    <a:pt x="37" y="175"/>
                    <a:pt x="45" y="175"/>
                  </a:cubicBezTo>
                  <a:cubicBezTo>
                    <a:pt x="169" y="175"/>
                    <a:pt x="169" y="175"/>
                    <a:pt x="169" y="175"/>
                  </a:cubicBezTo>
                  <a:cubicBezTo>
                    <a:pt x="177" y="175"/>
                    <a:pt x="185" y="170"/>
                    <a:pt x="185" y="161"/>
                  </a:cubicBezTo>
                  <a:lnTo>
                    <a:pt x="185" y="148"/>
                  </a:lnTo>
                  <a:close/>
                  <a:moveTo>
                    <a:pt x="169" y="159"/>
                  </a:moveTo>
                  <a:cubicBezTo>
                    <a:pt x="45" y="159"/>
                    <a:pt x="45" y="159"/>
                    <a:pt x="45" y="159"/>
                  </a:cubicBezTo>
                  <a:cubicBezTo>
                    <a:pt x="45" y="159"/>
                    <a:pt x="45" y="159"/>
                    <a:pt x="45" y="159"/>
                  </a:cubicBezTo>
                  <a:cubicBezTo>
                    <a:pt x="45" y="150"/>
                    <a:pt x="45" y="150"/>
                    <a:pt x="45" y="150"/>
                  </a:cubicBezTo>
                  <a:cubicBezTo>
                    <a:pt x="45" y="150"/>
                    <a:pt x="45" y="150"/>
                    <a:pt x="45" y="150"/>
                  </a:cubicBezTo>
                  <a:cubicBezTo>
                    <a:pt x="169" y="150"/>
                    <a:pt x="169" y="150"/>
                    <a:pt x="169" y="150"/>
                  </a:cubicBezTo>
                  <a:lnTo>
                    <a:pt x="169" y="159"/>
                  </a:lnTo>
                  <a:close/>
                  <a:moveTo>
                    <a:pt x="185" y="96"/>
                  </a:moveTo>
                  <a:cubicBezTo>
                    <a:pt x="185" y="87"/>
                    <a:pt x="177" y="81"/>
                    <a:pt x="169" y="81"/>
                  </a:cubicBezTo>
                  <a:cubicBezTo>
                    <a:pt x="45" y="81"/>
                    <a:pt x="45" y="81"/>
                    <a:pt x="45" y="81"/>
                  </a:cubicBezTo>
                  <a:cubicBezTo>
                    <a:pt x="37" y="81"/>
                    <a:pt x="30" y="87"/>
                    <a:pt x="29" y="96"/>
                  </a:cubicBezTo>
                  <a:cubicBezTo>
                    <a:pt x="29" y="108"/>
                    <a:pt x="29" y="108"/>
                    <a:pt x="29" y="108"/>
                  </a:cubicBezTo>
                  <a:cubicBezTo>
                    <a:pt x="30" y="117"/>
                    <a:pt x="37" y="123"/>
                    <a:pt x="45" y="123"/>
                  </a:cubicBezTo>
                  <a:cubicBezTo>
                    <a:pt x="169" y="123"/>
                    <a:pt x="169" y="123"/>
                    <a:pt x="169" y="123"/>
                  </a:cubicBezTo>
                  <a:cubicBezTo>
                    <a:pt x="177" y="123"/>
                    <a:pt x="184" y="117"/>
                    <a:pt x="185" y="108"/>
                  </a:cubicBezTo>
                  <a:lnTo>
                    <a:pt x="185" y="96"/>
                  </a:lnTo>
                  <a:close/>
                  <a:moveTo>
                    <a:pt x="169" y="107"/>
                  </a:moveTo>
                  <a:cubicBezTo>
                    <a:pt x="45" y="107"/>
                    <a:pt x="45" y="107"/>
                    <a:pt x="45" y="107"/>
                  </a:cubicBezTo>
                  <a:cubicBezTo>
                    <a:pt x="45" y="107"/>
                    <a:pt x="45" y="107"/>
                    <a:pt x="45" y="107"/>
                  </a:cubicBezTo>
                  <a:cubicBezTo>
                    <a:pt x="45" y="97"/>
                    <a:pt x="45" y="97"/>
                    <a:pt x="45" y="97"/>
                  </a:cubicBezTo>
                  <a:cubicBezTo>
                    <a:pt x="45" y="97"/>
                    <a:pt x="45" y="97"/>
                    <a:pt x="45" y="97"/>
                  </a:cubicBezTo>
                  <a:cubicBezTo>
                    <a:pt x="169" y="97"/>
                    <a:pt x="169" y="97"/>
                    <a:pt x="169" y="97"/>
                  </a:cubicBezTo>
                  <a:lnTo>
                    <a:pt x="169" y="107"/>
                  </a:lnTo>
                  <a:close/>
                  <a:moveTo>
                    <a:pt x="185" y="44"/>
                  </a:moveTo>
                  <a:cubicBezTo>
                    <a:pt x="184" y="34"/>
                    <a:pt x="177" y="29"/>
                    <a:pt x="169" y="29"/>
                  </a:cubicBezTo>
                  <a:cubicBezTo>
                    <a:pt x="45" y="29"/>
                    <a:pt x="45" y="29"/>
                    <a:pt x="45" y="29"/>
                  </a:cubicBezTo>
                  <a:cubicBezTo>
                    <a:pt x="37" y="29"/>
                    <a:pt x="30" y="34"/>
                    <a:pt x="29" y="44"/>
                  </a:cubicBezTo>
                  <a:cubicBezTo>
                    <a:pt x="29" y="56"/>
                    <a:pt x="29" y="56"/>
                    <a:pt x="29" y="56"/>
                  </a:cubicBezTo>
                  <a:cubicBezTo>
                    <a:pt x="30" y="65"/>
                    <a:pt x="37" y="70"/>
                    <a:pt x="45" y="70"/>
                  </a:cubicBezTo>
                  <a:cubicBezTo>
                    <a:pt x="169" y="70"/>
                    <a:pt x="169" y="70"/>
                    <a:pt x="169" y="70"/>
                  </a:cubicBezTo>
                  <a:cubicBezTo>
                    <a:pt x="177" y="70"/>
                    <a:pt x="185" y="65"/>
                    <a:pt x="185" y="56"/>
                  </a:cubicBezTo>
                  <a:lnTo>
                    <a:pt x="185" y="44"/>
                  </a:lnTo>
                  <a:close/>
                  <a:moveTo>
                    <a:pt x="169" y="54"/>
                  </a:moveTo>
                  <a:cubicBezTo>
                    <a:pt x="45" y="54"/>
                    <a:pt x="45" y="54"/>
                    <a:pt x="45" y="54"/>
                  </a:cubicBezTo>
                  <a:cubicBezTo>
                    <a:pt x="45" y="54"/>
                    <a:pt x="45" y="54"/>
                    <a:pt x="45" y="54"/>
                  </a:cubicBezTo>
                  <a:cubicBezTo>
                    <a:pt x="45" y="45"/>
                    <a:pt x="45" y="45"/>
                    <a:pt x="45" y="45"/>
                  </a:cubicBezTo>
                  <a:cubicBezTo>
                    <a:pt x="45" y="45"/>
                    <a:pt x="45" y="45"/>
                    <a:pt x="45" y="45"/>
                  </a:cubicBezTo>
                  <a:cubicBezTo>
                    <a:pt x="169" y="45"/>
                    <a:pt x="169" y="45"/>
                    <a:pt x="169" y="45"/>
                  </a:cubicBezTo>
                  <a:lnTo>
                    <a:pt x="169" y="54"/>
                  </a:lnTo>
                  <a:close/>
                  <a:moveTo>
                    <a:pt x="212" y="88"/>
                  </a:moveTo>
                  <a:cubicBezTo>
                    <a:pt x="204" y="88"/>
                    <a:pt x="198" y="94"/>
                    <a:pt x="198" y="102"/>
                  </a:cubicBezTo>
                  <a:cubicBezTo>
                    <a:pt x="198" y="110"/>
                    <a:pt x="204" y="116"/>
                    <a:pt x="212" y="116"/>
                  </a:cubicBezTo>
                  <a:cubicBezTo>
                    <a:pt x="220" y="116"/>
                    <a:pt x="226" y="110"/>
                    <a:pt x="226" y="102"/>
                  </a:cubicBezTo>
                  <a:cubicBezTo>
                    <a:pt x="226" y="94"/>
                    <a:pt x="220" y="88"/>
                    <a:pt x="212" y="88"/>
                  </a:cubicBezTo>
                  <a:close/>
                  <a:moveTo>
                    <a:pt x="212" y="35"/>
                  </a:moveTo>
                  <a:cubicBezTo>
                    <a:pt x="204" y="35"/>
                    <a:pt x="198" y="42"/>
                    <a:pt x="198" y="50"/>
                  </a:cubicBezTo>
                  <a:cubicBezTo>
                    <a:pt x="198" y="57"/>
                    <a:pt x="204" y="64"/>
                    <a:pt x="212" y="64"/>
                  </a:cubicBezTo>
                  <a:cubicBezTo>
                    <a:pt x="220" y="64"/>
                    <a:pt x="226" y="57"/>
                    <a:pt x="226" y="50"/>
                  </a:cubicBezTo>
                  <a:cubicBezTo>
                    <a:pt x="226" y="42"/>
                    <a:pt x="220" y="35"/>
                    <a:pt x="212" y="35"/>
                  </a:cubicBezTo>
                  <a:close/>
                  <a:moveTo>
                    <a:pt x="212" y="140"/>
                  </a:moveTo>
                  <a:cubicBezTo>
                    <a:pt x="204" y="140"/>
                    <a:pt x="198" y="147"/>
                    <a:pt x="198" y="155"/>
                  </a:cubicBezTo>
                  <a:cubicBezTo>
                    <a:pt x="198" y="162"/>
                    <a:pt x="204" y="169"/>
                    <a:pt x="212" y="169"/>
                  </a:cubicBezTo>
                  <a:cubicBezTo>
                    <a:pt x="220" y="169"/>
                    <a:pt x="226" y="162"/>
                    <a:pt x="226" y="155"/>
                  </a:cubicBezTo>
                  <a:cubicBezTo>
                    <a:pt x="226" y="147"/>
                    <a:pt x="220" y="140"/>
                    <a:pt x="212" y="140"/>
                  </a:cubicBezTo>
                  <a:close/>
                  <a:moveTo>
                    <a:pt x="212" y="193"/>
                  </a:moveTo>
                  <a:cubicBezTo>
                    <a:pt x="204" y="193"/>
                    <a:pt x="198" y="199"/>
                    <a:pt x="198" y="207"/>
                  </a:cubicBezTo>
                  <a:cubicBezTo>
                    <a:pt x="198" y="215"/>
                    <a:pt x="204" y="221"/>
                    <a:pt x="212" y="221"/>
                  </a:cubicBezTo>
                  <a:cubicBezTo>
                    <a:pt x="220" y="221"/>
                    <a:pt x="226" y="215"/>
                    <a:pt x="226" y="207"/>
                  </a:cubicBezTo>
                  <a:cubicBezTo>
                    <a:pt x="226" y="199"/>
                    <a:pt x="220" y="193"/>
                    <a:pt x="212" y="193"/>
                  </a:cubicBezTo>
                  <a:close/>
                  <a:moveTo>
                    <a:pt x="212" y="245"/>
                  </a:moveTo>
                  <a:cubicBezTo>
                    <a:pt x="204" y="245"/>
                    <a:pt x="198" y="252"/>
                    <a:pt x="198" y="259"/>
                  </a:cubicBezTo>
                  <a:cubicBezTo>
                    <a:pt x="198" y="267"/>
                    <a:pt x="204" y="274"/>
                    <a:pt x="212" y="274"/>
                  </a:cubicBezTo>
                  <a:cubicBezTo>
                    <a:pt x="220" y="274"/>
                    <a:pt x="226" y="267"/>
                    <a:pt x="226" y="259"/>
                  </a:cubicBezTo>
                  <a:cubicBezTo>
                    <a:pt x="226" y="252"/>
                    <a:pt x="220" y="245"/>
                    <a:pt x="212" y="245"/>
                  </a:cubicBezTo>
                  <a:close/>
                  <a:moveTo>
                    <a:pt x="212" y="298"/>
                  </a:moveTo>
                  <a:cubicBezTo>
                    <a:pt x="204" y="298"/>
                    <a:pt x="198" y="304"/>
                    <a:pt x="198" y="312"/>
                  </a:cubicBezTo>
                  <a:cubicBezTo>
                    <a:pt x="198" y="320"/>
                    <a:pt x="204" y="326"/>
                    <a:pt x="212" y="326"/>
                  </a:cubicBezTo>
                  <a:cubicBezTo>
                    <a:pt x="220" y="326"/>
                    <a:pt x="226" y="320"/>
                    <a:pt x="226" y="312"/>
                  </a:cubicBezTo>
                  <a:cubicBezTo>
                    <a:pt x="226" y="304"/>
                    <a:pt x="220" y="298"/>
                    <a:pt x="212" y="298"/>
                  </a:cubicBezTo>
                  <a:close/>
                  <a:moveTo>
                    <a:pt x="212" y="350"/>
                  </a:moveTo>
                  <a:cubicBezTo>
                    <a:pt x="204" y="350"/>
                    <a:pt x="198" y="356"/>
                    <a:pt x="198" y="364"/>
                  </a:cubicBezTo>
                  <a:cubicBezTo>
                    <a:pt x="198" y="372"/>
                    <a:pt x="204" y="379"/>
                    <a:pt x="212" y="379"/>
                  </a:cubicBezTo>
                  <a:cubicBezTo>
                    <a:pt x="220" y="379"/>
                    <a:pt x="226" y="372"/>
                    <a:pt x="226" y="364"/>
                  </a:cubicBezTo>
                  <a:cubicBezTo>
                    <a:pt x="226" y="356"/>
                    <a:pt x="220" y="350"/>
                    <a:pt x="212" y="350"/>
                  </a:cubicBezTo>
                  <a:close/>
                  <a:moveTo>
                    <a:pt x="247" y="44"/>
                  </a:moveTo>
                  <a:cubicBezTo>
                    <a:pt x="251" y="44"/>
                    <a:pt x="255" y="41"/>
                    <a:pt x="255" y="36"/>
                  </a:cubicBezTo>
                  <a:cubicBezTo>
                    <a:pt x="255" y="16"/>
                    <a:pt x="255" y="16"/>
                    <a:pt x="255" y="16"/>
                  </a:cubicBezTo>
                  <a:cubicBezTo>
                    <a:pt x="255" y="7"/>
                    <a:pt x="248" y="0"/>
                    <a:pt x="239" y="0"/>
                  </a:cubicBezTo>
                  <a:cubicBezTo>
                    <a:pt x="16" y="0"/>
                    <a:pt x="16" y="0"/>
                    <a:pt x="16" y="0"/>
                  </a:cubicBezTo>
                  <a:cubicBezTo>
                    <a:pt x="7" y="0"/>
                    <a:pt x="0" y="7"/>
                    <a:pt x="0" y="16"/>
                  </a:cubicBezTo>
                  <a:cubicBezTo>
                    <a:pt x="0" y="396"/>
                    <a:pt x="0" y="396"/>
                    <a:pt x="0" y="396"/>
                  </a:cubicBezTo>
                  <a:cubicBezTo>
                    <a:pt x="0" y="405"/>
                    <a:pt x="7" y="412"/>
                    <a:pt x="16" y="412"/>
                  </a:cubicBezTo>
                  <a:cubicBezTo>
                    <a:pt x="239" y="412"/>
                    <a:pt x="239" y="412"/>
                    <a:pt x="239" y="412"/>
                  </a:cubicBezTo>
                  <a:cubicBezTo>
                    <a:pt x="248" y="412"/>
                    <a:pt x="255" y="405"/>
                    <a:pt x="255" y="396"/>
                  </a:cubicBezTo>
                  <a:cubicBezTo>
                    <a:pt x="255" y="60"/>
                    <a:pt x="255" y="60"/>
                    <a:pt x="255" y="60"/>
                  </a:cubicBezTo>
                  <a:cubicBezTo>
                    <a:pt x="255" y="56"/>
                    <a:pt x="251" y="52"/>
                    <a:pt x="247" y="52"/>
                  </a:cubicBezTo>
                  <a:cubicBezTo>
                    <a:pt x="242" y="52"/>
                    <a:pt x="239" y="56"/>
                    <a:pt x="239" y="60"/>
                  </a:cubicBezTo>
                  <a:cubicBezTo>
                    <a:pt x="239" y="396"/>
                    <a:pt x="239" y="396"/>
                    <a:pt x="239" y="396"/>
                  </a:cubicBezTo>
                  <a:cubicBezTo>
                    <a:pt x="16" y="396"/>
                    <a:pt x="16" y="396"/>
                    <a:pt x="16" y="396"/>
                  </a:cubicBezTo>
                  <a:cubicBezTo>
                    <a:pt x="16" y="396"/>
                    <a:pt x="16" y="396"/>
                    <a:pt x="16" y="396"/>
                  </a:cubicBezTo>
                  <a:cubicBezTo>
                    <a:pt x="16" y="16"/>
                    <a:pt x="16" y="16"/>
                    <a:pt x="16" y="16"/>
                  </a:cubicBezTo>
                  <a:cubicBezTo>
                    <a:pt x="16" y="16"/>
                    <a:pt x="16" y="16"/>
                    <a:pt x="16" y="16"/>
                  </a:cubicBezTo>
                  <a:cubicBezTo>
                    <a:pt x="239" y="16"/>
                    <a:pt x="239" y="16"/>
                    <a:pt x="239" y="16"/>
                  </a:cubicBezTo>
                  <a:cubicBezTo>
                    <a:pt x="239" y="36"/>
                    <a:pt x="239" y="36"/>
                    <a:pt x="239" y="36"/>
                  </a:cubicBezTo>
                  <a:cubicBezTo>
                    <a:pt x="239" y="41"/>
                    <a:pt x="242" y="44"/>
                    <a:pt x="247"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ysClr val="windowText" lastClr="000000"/>
                </a:solidFill>
                <a:effectLst/>
                <a:uLnTx/>
                <a:uFillTx/>
                <a:latin typeface="+mn-lt"/>
              </a:endParaRPr>
            </a:p>
          </p:txBody>
        </p:sp>
        <p:sp>
          <p:nvSpPr>
            <p:cNvPr id="15426" name="Freeform 61"/>
            <p:cNvSpPr>
              <a:spLocks noChangeAspect="1" noEditPoints="1"/>
            </p:cNvSpPr>
            <p:nvPr/>
          </p:nvSpPr>
          <p:spPr bwMode="auto">
            <a:xfrm>
              <a:off x="7743825" y="4482421"/>
              <a:ext cx="195263" cy="314325"/>
            </a:xfrm>
            <a:custGeom>
              <a:avLst/>
              <a:gdLst>
                <a:gd name="T0" fmla="*/ 2147483646 w 255"/>
                <a:gd name="T1" fmla="*/ 2147483646 h 412"/>
                <a:gd name="T2" fmla="*/ 2147483646 w 255"/>
                <a:gd name="T3" fmla="*/ 2147483646 h 412"/>
                <a:gd name="T4" fmla="*/ 2147483646 w 255"/>
                <a:gd name="T5" fmla="*/ 2147483646 h 412"/>
                <a:gd name="T6" fmla="*/ 2147483646 w 255"/>
                <a:gd name="T7" fmla="*/ 2147483646 h 412"/>
                <a:gd name="T8" fmla="*/ 2147483646 w 255"/>
                <a:gd name="T9" fmla="*/ 2147483646 h 412"/>
                <a:gd name="T10" fmla="*/ 2147483646 w 255"/>
                <a:gd name="T11" fmla="*/ 2147483646 h 412"/>
                <a:gd name="T12" fmla="*/ 2147483646 w 255"/>
                <a:gd name="T13" fmla="*/ 2147483646 h 412"/>
                <a:gd name="T14" fmla="*/ 2147483646 w 255"/>
                <a:gd name="T15" fmla="*/ 2147483646 h 412"/>
                <a:gd name="T16" fmla="*/ 2147483646 w 255"/>
                <a:gd name="T17" fmla="*/ 2147483646 h 412"/>
                <a:gd name="T18" fmla="*/ 2147483646 w 255"/>
                <a:gd name="T19" fmla="*/ 2147483646 h 412"/>
                <a:gd name="T20" fmla="*/ 2147483646 w 255"/>
                <a:gd name="T21" fmla="*/ 2147483646 h 412"/>
                <a:gd name="T22" fmla="*/ 2147483646 w 255"/>
                <a:gd name="T23" fmla="*/ 2147483646 h 412"/>
                <a:gd name="T24" fmla="*/ 2147483646 w 255"/>
                <a:gd name="T25" fmla="*/ 2147483646 h 412"/>
                <a:gd name="T26" fmla="*/ 2147483646 w 255"/>
                <a:gd name="T27" fmla="*/ 2147483646 h 412"/>
                <a:gd name="T28" fmla="*/ 2147483646 w 255"/>
                <a:gd name="T29" fmla="*/ 2147483646 h 412"/>
                <a:gd name="T30" fmla="*/ 2147483646 w 255"/>
                <a:gd name="T31" fmla="*/ 2147483646 h 412"/>
                <a:gd name="T32" fmla="*/ 2147483646 w 255"/>
                <a:gd name="T33" fmla="*/ 2147483646 h 412"/>
                <a:gd name="T34" fmla="*/ 2147483646 w 255"/>
                <a:gd name="T35" fmla="*/ 2147483646 h 412"/>
                <a:gd name="T36" fmla="*/ 2147483646 w 255"/>
                <a:gd name="T37" fmla="*/ 2147483646 h 412"/>
                <a:gd name="T38" fmla="*/ 2147483646 w 255"/>
                <a:gd name="T39" fmla="*/ 2147483646 h 412"/>
                <a:gd name="T40" fmla="*/ 2147483646 w 255"/>
                <a:gd name="T41" fmla="*/ 2147483646 h 412"/>
                <a:gd name="T42" fmla="*/ 2147483646 w 255"/>
                <a:gd name="T43" fmla="*/ 2147483646 h 412"/>
                <a:gd name="T44" fmla="*/ 2147483646 w 255"/>
                <a:gd name="T45" fmla="*/ 2147483646 h 412"/>
                <a:gd name="T46" fmla="*/ 2147483646 w 255"/>
                <a:gd name="T47" fmla="*/ 2147483646 h 412"/>
                <a:gd name="T48" fmla="*/ 2147483646 w 255"/>
                <a:gd name="T49" fmla="*/ 2147483646 h 412"/>
                <a:gd name="T50" fmla="*/ 2147483646 w 255"/>
                <a:gd name="T51" fmla="*/ 2147483646 h 412"/>
                <a:gd name="T52" fmla="*/ 2147483646 w 255"/>
                <a:gd name="T53" fmla="*/ 2147483646 h 412"/>
                <a:gd name="T54" fmla="*/ 2147483646 w 255"/>
                <a:gd name="T55" fmla="*/ 2147483646 h 412"/>
                <a:gd name="T56" fmla="*/ 2147483646 w 255"/>
                <a:gd name="T57" fmla="*/ 2147483646 h 412"/>
                <a:gd name="T58" fmla="*/ 2147483646 w 255"/>
                <a:gd name="T59" fmla="*/ 2147483646 h 412"/>
                <a:gd name="T60" fmla="*/ 2147483646 w 255"/>
                <a:gd name="T61" fmla="*/ 2147483646 h 412"/>
                <a:gd name="T62" fmla="*/ 2147483646 w 255"/>
                <a:gd name="T63" fmla="*/ 2147483646 h 412"/>
                <a:gd name="T64" fmla="*/ 2147483646 w 255"/>
                <a:gd name="T65" fmla="*/ 2147483646 h 412"/>
                <a:gd name="T66" fmla="*/ 2147483646 w 255"/>
                <a:gd name="T67" fmla="*/ 2147483646 h 412"/>
                <a:gd name="T68" fmla="*/ 2147483646 w 255"/>
                <a:gd name="T69" fmla="*/ 2147483646 h 412"/>
                <a:gd name="T70" fmla="*/ 2147483646 w 255"/>
                <a:gd name="T71" fmla="*/ 2147483646 h 412"/>
                <a:gd name="T72" fmla="*/ 2147483646 w 255"/>
                <a:gd name="T73" fmla="*/ 2147483646 h 412"/>
                <a:gd name="T74" fmla="*/ 2147483646 w 255"/>
                <a:gd name="T75" fmla="*/ 2147483646 h 412"/>
                <a:gd name="T76" fmla="*/ 2147483646 w 255"/>
                <a:gd name="T77" fmla="*/ 2147483646 h 412"/>
                <a:gd name="T78" fmla="*/ 2147483646 w 255"/>
                <a:gd name="T79" fmla="*/ 2147483646 h 412"/>
                <a:gd name="T80" fmla="*/ 2147483646 w 255"/>
                <a:gd name="T81" fmla="*/ 2147483646 h 412"/>
                <a:gd name="T82" fmla="*/ 2147483646 w 255"/>
                <a:gd name="T83" fmla="*/ 2147483646 h 412"/>
                <a:gd name="T84" fmla="*/ 2147483646 w 255"/>
                <a:gd name="T85" fmla="*/ 2147483646 h 412"/>
                <a:gd name="T86" fmla="*/ 2147483646 w 255"/>
                <a:gd name="T87" fmla="*/ 2147483646 h 412"/>
                <a:gd name="T88" fmla="*/ 2147483646 w 255"/>
                <a:gd name="T89" fmla="*/ 2147483646 h 412"/>
                <a:gd name="T90" fmla="*/ 2147483646 w 255"/>
                <a:gd name="T91" fmla="*/ 2147483646 h 412"/>
                <a:gd name="T92" fmla="*/ 2147483646 w 255"/>
                <a:gd name="T93" fmla="*/ 2147483646 h 412"/>
                <a:gd name="T94" fmla="*/ 2147483646 w 255"/>
                <a:gd name="T95" fmla="*/ 2147483646 h 412"/>
                <a:gd name="T96" fmla="*/ 2147483646 w 255"/>
                <a:gd name="T97" fmla="*/ 2147483646 h 412"/>
                <a:gd name="T98" fmla="*/ 2147483646 w 255"/>
                <a:gd name="T99" fmla="*/ 2147483646 h 412"/>
                <a:gd name="T100" fmla="*/ 0 w 255"/>
                <a:gd name="T101" fmla="*/ 2147483646 h 412"/>
                <a:gd name="T102" fmla="*/ 2147483646 w 255"/>
                <a:gd name="T103" fmla="*/ 2147483646 h 412"/>
                <a:gd name="T104" fmla="*/ 2147483646 w 255"/>
                <a:gd name="T105" fmla="*/ 2147483646 h 412"/>
                <a:gd name="T106" fmla="*/ 2147483646 w 255"/>
                <a:gd name="T107" fmla="*/ 2147483646 h 412"/>
                <a:gd name="T108" fmla="*/ 2147483646 w 255"/>
                <a:gd name="T109" fmla="*/ 2147483646 h 412"/>
                <a:gd name="T110" fmla="*/ 2147483646 w 255"/>
                <a:gd name="T111" fmla="*/ 2147483646 h 41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55"/>
                <a:gd name="T169" fmla="*/ 0 h 412"/>
                <a:gd name="T170" fmla="*/ 255 w 255"/>
                <a:gd name="T171" fmla="*/ 412 h 41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55" h="412">
                  <a:moveTo>
                    <a:pt x="169" y="344"/>
                  </a:moveTo>
                  <a:cubicBezTo>
                    <a:pt x="45" y="344"/>
                    <a:pt x="45" y="344"/>
                    <a:pt x="45" y="344"/>
                  </a:cubicBezTo>
                  <a:cubicBezTo>
                    <a:pt x="37" y="344"/>
                    <a:pt x="30" y="349"/>
                    <a:pt x="29" y="358"/>
                  </a:cubicBezTo>
                  <a:cubicBezTo>
                    <a:pt x="29" y="370"/>
                    <a:pt x="29" y="370"/>
                    <a:pt x="29" y="370"/>
                  </a:cubicBezTo>
                  <a:cubicBezTo>
                    <a:pt x="30" y="380"/>
                    <a:pt x="37" y="385"/>
                    <a:pt x="45" y="385"/>
                  </a:cubicBezTo>
                  <a:cubicBezTo>
                    <a:pt x="169" y="385"/>
                    <a:pt x="169" y="385"/>
                    <a:pt x="169" y="385"/>
                  </a:cubicBezTo>
                  <a:cubicBezTo>
                    <a:pt x="177" y="385"/>
                    <a:pt x="185" y="380"/>
                    <a:pt x="185" y="370"/>
                  </a:cubicBezTo>
                  <a:cubicBezTo>
                    <a:pt x="185" y="358"/>
                    <a:pt x="185" y="358"/>
                    <a:pt x="185" y="358"/>
                  </a:cubicBezTo>
                  <a:cubicBezTo>
                    <a:pt x="184" y="349"/>
                    <a:pt x="177" y="344"/>
                    <a:pt x="169" y="344"/>
                  </a:cubicBezTo>
                  <a:close/>
                  <a:moveTo>
                    <a:pt x="169" y="369"/>
                  </a:moveTo>
                  <a:cubicBezTo>
                    <a:pt x="45" y="369"/>
                    <a:pt x="45" y="369"/>
                    <a:pt x="45" y="369"/>
                  </a:cubicBezTo>
                  <a:cubicBezTo>
                    <a:pt x="45" y="369"/>
                    <a:pt x="45" y="369"/>
                    <a:pt x="45" y="369"/>
                  </a:cubicBezTo>
                  <a:cubicBezTo>
                    <a:pt x="45" y="360"/>
                    <a:pt x="45" y="360"/>
                    <a:pt x="45" y="360"/>
                  </a:cubicBezTo>
                  <a:cubicBezTo>
                    <a:pt x="45" y="360"/>
                    <a:pt x="45" y="360"/>
                    <a:pt x="45" y="360"/>
                  </a:cubicBezTo>
                  <a:cubicBezTo>
                    <a:pt x="169" y="360"/>
                    <a:pt x="169" y="360"/>
                    <a:pt x="169" y="360"/>
                  </a:cubicBezTo>
                  <a:lnTo>
                    <a:pt x="169" y="369"/>
                  </a:lnTo>
                  <a:close/>
                  <a:moveTo>
                    <a:pt x="185" y="306"/>
                  </a:moveTo>
                  <a:cubicBezTo>
                    <a:pt x="185" y="297"/>
                    <a:pt x="177" y="291"/>
                    <a:pt x="169" y="291"/>
                  </a:cubicBezTo>
                  <a:cubicBezTo>
                    <a:pt x="45" y="291"/>
                    <a:pt x="45" y="291"/>
                    <a:pt x="45" y="291"/>
                  </a:cubicBezTo>
                  <a:cubicBezTo>
                    <a:pt x="37" y="291"/>
                    <a:pt x="30" y="297"/>
                    <a:pt x="29" y="306"/>
                  </a:cubicBezTo>
                  <a:cubicBezTo>
                    <a:pt x="29" y="318"/>
                    <a:pt x="29" y="318"/>
                    <a:pt x="29" y="318"/>
                  </a:cubicBezTo>
                  <a:cubicBezTo>
                    <a:pt x="30" y="327"/>
                    <a:pt x="37" y="333"/>
                    <a:pt x="45" y="333"/>
                  </a:cubicBezTo>
                  <a:cubicBezTo>
                    <a:pt x="169" y="333"/>
                    <a:pt x="169" y="333"/>
                    <a:pt x="169" y="333"/>
                  </a:cubicBezTo>
                  <a:cubicBezTo>
                    <a:pt x="177" y="333"/>
                    <a:pt x="184" y="327"/>
                    <a:pt x="185" y="318"/>
                  </a:cubicBezTo>
                  <a:lnTo>
                    <a:pt x="185" y="306"/>
                  </a:lnTo>
                  <a:close/>
                  <a:moveTo>
                    <a:pt x="169" y="317"/>
                  </a:moveTo>
                  <a:cubicBezTo>
                    <a:pt x="45" y="317"/>
                    <a:pt x="45" y="317"/>
                    <a:pt x="45" y="317"/>
                  </a:cubicBezTo>
                  <a:cubicBezTo>
                    <a:pt x="45" y="317"/>
                    <a:pt x="45" y="317"/>
                    <a:pt x="45" y="317"/>
                  </a:cubicBezTo>
                  <a:cubicBezTo>
                    <a:pt x="45" y="307"/>
                    <a:pt x="45" y="307"/>
                    <a:pt x="45" y="307"/>
                  </a:cubicBezTo>
                  <a:cubicBezTo>
                    <a:pt x="45" y="307"/>
                    <a:pt x="45" y="307"/>
                    <a:pt x="45" y="307"/>
                  </a:cubicBezTo>
                  <a:cubicBezTo>
                    <a:pt x="169" y="307"/>
                    <a:pt x="169" y="307"/>
                    <a:pt x="169" y="307"/>
                  </a:cubicBezTo>
                  <a:lnTo>
                    <a:pt x="169" y="317"/>
                  </a:lnTo>
                  <a:close/>
                  <a:moveTo>
                    <a:pt x="185" y="253"/>
                  </a:moveTo>
                  <a:cubicBezTo>
                    <a:pt x="184" y="244"/>
                    <a:pt x="177" y="239"/>
                    <a:pt x="169" y="239"/>
                  </a:cubicBezTo>
                  <a:cubicBezTo>
                    <a:pt x="45" y="239"/>
                    <a:pt x="45" y="239"/>
                    <a:pt x="45" y="239"/>
                  </a:cubicBezTo>
                  <a:cubicBezTo>
                    <a:pt x="37" y="239"/>
                    <a:pt x="30" y="244"/>
                    <a:pt x="29" y="253"/>
                  </a:cubicBezTo>
                  <a:cubicBezTo>
                    <a:pt x="29" y="265"/>
                    <a:pt x="29" y="265"/>
                    <a:pt x="29" y="265"/>
                  </a:cubicBezTo>
                  <a:cubicBezTo>
                    <a:pt x="30" y="275"/>
                    <a:pt x="37" y="280"/>
                    <a:pt x="45" y="280"/>
                  </a:cubicBezTo>
                  <a:cubicBezTo>
                    <a:pt x="169" y="280"/>
                    <a:pt x="169" y="280"/>
                    <a:pt x="169" y="280"/>
                  </a:cubicBezTo>
                  <a:cubicBezTo>
                    <a:pt x="177" y="280"/>
                    <a:pt x="185" y="275"/>
                    <a:pt x="185" y="265"/>
                  </a:cubicBezTo>
                  <a:lnTo>
                    <a:pt x="185" y="253"/>
                  </a:lnTo>
                  <a:close/>
                  <a:moveTo>
                    <a:pt x="169" y="264"/>
                  </a:moveTo>
                  <a:cubicBezTo>
                    <a:pt x="45" y="264"/>
                    <a:pt x="45" y="264"/>
                    <a:pt x="45" y="264"/>
                  </a:cubicBezTo>
                  <a:cubicBezTo>
                    <a:pt x="45" y="264"/>
                    <a:pt x="45" y="264"/>
                    <a:pt x="45" y="264"/>
                  </a:cubicBezTo>
                  <a:cubicBezTo>
                    <a:pt x="45" y="255"/>
                    <a:pt x="45" y="255"/>
                    <a:pt x="45" y="255"/>
                  </a:cubicBezTo>
                  <a:cubicBezTo>
                    <a:pt x="45" y="255"/>
                    <a:pt x="45" y="255"/>
                    <a:pt x="45" y="255"/>
                  </a:cubicBezTo>
                  <a:cubicBezTo>
                    <a:pt x="169" y="255"/>
                    <a:pt x="169" y="255"/>
                    <a:pt x="169" y="255"/>
                  </a:cubicBezTo>
                  <a:lnTo>
                    <a:pt x="169" y="264"/>
                  </a:lnTo>
                  <a:close/>
                  <a:moveTo>
                    <a:pt x="185" y="201"/>
                  </a:moveTo>
                  <a:cubicBezTo>
                    <a:pt x="185" y="192"/>
                    <a:pt x="177" y="186"/>
                    <a:pt x="169" y="186"/>
                  </a:cubicBezTo>
                  <a:cubicBezTo>
                    <a:pt x="45" y="186"/>
                    <a:pt x="45" y="186"/>
                    <a:pt x="45" y="186"/>
                  </a:cubicBezTo>
                  <a:cubicBezTo>
                    <a:pt x="37" y="186"/>
                    <a:pt x="30" y="192"/>
                    <a:pt x="29" y="201"/>
                  </a:cubicBezTo>
                  <a:cubicBezTo>
                    <a:pt x="29" y="213"/>
                    <a:pt x="29" y="213"/>
                    <a:pt x="29" y="213"/>
                  </a:cubicBezTo>
                  <a:cubicBezTo>
                    <a:pt x="30" y="222"/>
                    <a:pt x="37" y="228"/>
                    <a:pt x="45" y="228"/>
                  </a:cubicBezTo>
                  <a:cubicBezTo>
                    <a:pt x="169" y="228"/>
                    <a:pt x="169" y="228"/>
                    <a:pt x="169" y="228"/>
                  </a:cubicBezTo>
                  <a:cubicBezTo>
                    <a:pt x="177" y="228"/>
                    <a:pt x="184" y="222"/>
                    <a:pt x="185" y="213"/>
                  </a:cubicBezTo>
                  <a:lnTo>
                    <a:pt x="185" y="201"/>
                  </a:lnTo>
                  <a:close/>
                  <a:moveTo>
                    <a:pt x="169" y="212"/>
                  </a:moveTo>
                  <a:cubicBezTo>
                    <a:pt x="45" y="212"/>
                    <a:pt x="45" y="212"/>
                    <a:pt x="45" y="212"/>
                  </a:cubicBezTo>
                  <a:cubicBezTo>
                    <a:pt x="45" y="212"/>
                    <a:pt x="45" y="212"/>
                    <a:pt x="45" y="212"/>
                  </a:cubicBezTo>
                  <a:cubicBezTo>
                    <a:pt x="45" y="202"/>
                    <a:pt x="45" y="202"/>
                    <a:pt x="45" y="202"/>
                  </a:cubicBezTo>
                  <a:cubicBezTo>
                    <a:pt x="45" y="202"/>
                    <a:pt x="45" y="202"/>
                    <a:pt x="45" y="202"/>
                  </a:cubicBezTo>
                  <a:cubicBezTo>
                    <a:pt x="169" y="202"/>
                    <a:pt x="169" y="202"/>
                    <a:pt x="169" y="202"/>
                  </a:cubicBezTo>
                  <a:lnTo>
                    <a:pt x="169" y="212"/>
                  </a:lnTo>
                  <a:close/>
                  <a:moveTo>
                    <a:pt x="185" y="148"/>
                  </a:moveTo>
                  <a:cubicBezTo>
                    <a:pt x="184" y="139"/>
                    <a:pt x="177" y="134"/>
                    <a:pt x="169" y="134"/>
                  </a:cubicBezTo>
                  <a:cubicBezTo>
                    <a:pt x="45" y="134"/>
                    <a:pt x="45" y="134"/>
                    <a:pt x="45" y="134"/>
                  </a:cubicBezTo>
                  <a:cubicBezTo>
                    <a:pt x="37" y="134"/>
                    <a:pt x="30" y="139"/>
                    <a:pt x="29" y="148"/>
                  </a:cubicBezTo>
                  <a:cubicBezTo>
                    <a:pt x="29" y="161"/>
                    <a:pt x="29" y="161"/>
                    <a:pt x="29" y="161"/>
                  </a:cubicBezTo>
                  <a:cubicBezTo>
                    <a:pt x="30" y="170"/>
                    <a:pt x="37" y="175"/>
                    <a:pt x="45" y="175"/>
                  </a:cubicBezTo>
                  <a:cubicBezTo>
                    <a:pt x="169" y="175"/>
                    <a:pt x="169" y="175"/>
                    <a:pt x="169" y="175"/>
                  </a:cubicBezTo>
                  <a:cubicBezTo>
                    <a:pt x="177" y="175"/>
                    <a:pt x="185" y="170"/>
                    <a:pt x="185" y="161"/>
                  </a:cubicBezTo>
                  <a:lnTo>
                    <a:pt x="185" y="148"/>
                  </a:lnTo>
                  <a:close/>
                  <a:moveTo>
                    <a:pt x="169" y="159"/>
                  </a:moveTo>
                  <a:cubicBezTo>
                    <a:pt x="45" y="159"/>
                    <a:pt x="45" y="159"/>
                    <a:pt x="45" y="159"/>
                  </a:cubicBezTo>
                  <a:cubicBezTo>
                    <a:pt x="45" y="159"/>
                    <a:pt x="45" y="159"/>
                    <a:pt x="45" y="159"/>
                  </a:cubicBezTo>
                  <a:cubicBezTo>
                    <a:pt x="45" y="150"/>
                    <a:pt x="45" y="150"/>
                    <a:pt x="45" y="150"/>
                  </a:cubicBezTo>
                  <a:cubicBezTo>
                    <a:pt x="45" y="150"/>
                    <a:pt x="45" y="150"/>
                    <a:pt x="45" y="150"/>
                  </a:cubicBezTo>
                  <a:cubicBezTo>
                    <a:pt x="169" y="150"/>
                    <a:pt x="169" y="150"/>
                    <a:pt x="169" y="150"/>
                  </a:cubicBezTo>
                  <a:lnTo>
                    <a:pt x="169" y="159"/>
                  </a:lnTo>
                  <a:close/>
                  <a:moveTo>
                    <a:pt x="185" y="96"/>
                  </a:moveTo>
                  <a:cubicBezTo>
                    <a:pt x="185" y="87"/>
                    <a:pt x="177" y="81"/>
                    <a:pt x="169" y="81"/>
                  </a:cubicBezTo>
                  <a:cubicBezTo>
                    <a:pt x="45" y="81"/>
                    <a:pt x="45" y="81"/>
                    <a:pt x="45" y="81"/>
                  </a:cubicBezTo>
                  <a:cubicBezTo>
                    <a:pt x="37" y="81"/>
                    <a:pt x="30" y="87"/>
                    <a:pt x="29" y="96"/>
                  </a:cubicBezTo>
                  <a:cubicBezTo>
                    <a:pt x="29" y="108"/>
                    <a:pt x="29" y="108"/>
                    <a:pt x="29" y="108"/>
                  </a:cubicBezTo>
                  <a:cubicBezTo>
                    <a:pt x="30" y="117"/>
                    <a:pt x="37" y="123"/>
                    <a:pt x="45" y="123"/>
                  </a:cubicBezTo>
                  <a:cubicBezTo>
                    <a:pt x="169" y="123"/>
                    <a:pt x="169" y="123"/>
                    <a:pt x="169" y="123"/>
                  </a:cubicBezTo>
                  <a:cubicBezTo>
                    <a:pt x="177" y="123"/>
                    <a:pt x="184" y="117"/>
                    <a:pt x="185" y="108"/>
                  </a:cubicBezTo>
                  <a:lnTo>
                    <a:pt x="185" y="96"/>
                  </a:lnTo>
                  <a:close/>
                  <a:moveTo>
                    <a:pt x="169" y="107"/>
                  </a:moveTo>
                  <a:cubicBezTo>
                    <a:pt x="45" y="107"/>
                    <a:pt x="45" y="107"/>
                    <a:pt x="45" y="107"/>
                  </a:cubicBezTo>
                  <a:cubicBezTo>
                    <a:pt x="45" y="107"/>
                    <a:pt x="45" y="107"/>
                    <a:pt x="45" y="107"/>
                  </a:cubicBezTo>
                  <a:cubicBezTo>
                    <a:pt x="45" y="97"/>
                    <a:pt x="45" y="97"/>
                    <a:pt x="45" y="97"/>
                  </a:cubicBezTo>
                  <a:cubicBezTo>
                    <a:pt x="45" y="97"/>
                    <a:pt x="45" y="97"/>
                    <a:pt x="45" y="97"/>
                  </a:cubicBezTo>
                  <a:cubicBezTo>
                    <a:pt x="169" y="97"/>
                    <a:pt x="169" y="97"/>
                    <a:pt x="169" y="97"/>
                  </a:cubicBezTo>
                  <a:lnTo>
                    <a:pt x="169" y="107"/>
                  </a:lnTo>
                  <a:close/>
                  <a:moveTo>
                    <a:pt x="185" y="44"/>
                  </a:moveTo>
                  <a:cubicBezTo>
                    <a:pt x="184" y="34"/>
                    <a:pt x="177" y="29"/>
                    <a:pt x="169" y="29"/>
                  </a:cubicBezTo>
                  <a:cubicBezTo>
                    <a:pt x="45" y="29"/>
                    <a:pt x="45" y="29"/>
                    <a:pt x="45" y="29"/>
                  </a:cubicBezTo>
                  <a:cubicBezTo>
                    <a:pt x="37" y="29"/>
                    <a:pt x="30" y="34"/>
                    <a:pt x="29" y="44"/>
                  </a:cubicBezTo>
                  <a:cubicBezTo>
                    <a:pt x="29" y="56"/>
                    <a:pt x="29" y="56"/>
                    <a:pt x="29" y="56"/>
                  </a:cubicBezTo>
                  <a:cubicBezTo>
                    <a:pt x="30" y="65"/>
                    <a:pt x="37" y="70"/>
                    <a:pt x="45" y="70"/>
                  </a:cubicBezTo>
                  <a:cubicBezTo>
                    <a:pt x="169" y="70"/>
                    <a:pt x="169" y="70"/>
                    <a:pt x="169" y="70"/>
                  </a:cubicBezTo>
                  <a:cubicBezTo>
                    <a:pt x="177" y="70"/>
                    <a:pt x="185" y="65"/>
                    <a:pt x="185" y="56"/>
                  </a:cubicBezTo>
                  <a:lnTo>
                    <a:pt x="185" y="44"/>
                  </a:lnTo>
                  <a:close/>
                  <a:moveTo>
                    <a:pt x="169" y="54"/>
                  </a:moveTo>
                  <a:cubicBezTo>
                    <a:pt x="45" y="54"/>
                    <a:pt x="45" y="54"/>
                    <a:pt x="45" y="54"/>
                  </a:cubicBezTo>
                  <a:cubicBezTo>
                    <a:pt x="45" y="54"/>
                    <a:pt x="45" y="54"/>
                    <a:pt x="45" y="54"/>
                  </a:cubicBezTo>
                  <a:cubicBezTo>
                    <a:pt x="45" y="45"/>
                    <a:pt x="45" y="45"/>
                    <a:pt x="45" y="45"/>
                  </a:cubicBezTo>
                  <a:cubicBezTo>
                    <a:pt x="45" y="45"/>
                    <a:pt x="45" y="45"/>
                    <a:pt x="45" y="45"/>
                  </a:cubicBezTo>
                  <a:cubicBezTo>
                    <a:pt x="169" y="45"/>
                    <a:pt x="169" y="45"/>
                    <a:pt x="169" y="45"/>
                  </a:cubicBezTo>
                  <a:lnTo>
                    <a:pt x="169" y="54"/>
                  </a:lnTo>
                  <a:close/>
                  <a:moveTo>
                    <a:pt x="212" y="88"/>
                  </a:moveTo>
                  <a:cubicBezTo>
                    <a:pt x="204" y="88"/>
                    <a:pt x="198" y="94"/>
                    <a:pt x="198" y="102"/>
                  </a:cubicBezTo>
                  <a:cubicBezTo>
                    <a:pt x="198" y="110"/>
                    <a:pt x="204" y="116"/>
                    <a:pt x="212" y="116"/>
                  </a:cubicBezTo>
                  <a:cubicBezTo>
                    <a:pt x="220" y="116"/>
                    <a:pt x="226" y="110"/>
                    <a:pt x="226" y="102"/>
                  </a:cubicBezTo>
                  <a:cubicBezTo>
                    <a:pt x="226" y="94"/>
                    <a:pt x="220" y="88"/>
                    <a:pt x="212" y="88"/>
                  </a:cubicBezTo>
                  <a:close/>
                  <a:moveTo>
                    <a:pt x="212" y="35"/>
                  </a:moveTo>
                  <a:cubicBezTo>
                    <a:pt x="204" y="35"/>
                    <a:pt x="198" y="42"/>
                    <a:pt x="198" y="50"/>
                  </a:cubicBezTo>
                  <a:cubicBezTo>
                    <a:pt x="198" y="57"/>
                    <a:pt x="204" y="64"/>
                    <a:pt x="212" y="64"/>
                  </a:cubicBezTo>
                  <a:cubicBezTo>
                    <a:pt x="220" y="64"/>
                    <a:pt x="226" y="57"/>
                    <a:pt x="226" y="50"/>
                  </a:cubicBezTo>
                  <a:cubicBezTo>
                    <a:pt x="226" y="42"/>
                    <a:pt x="220" y="35"/>
                    <a:pt x="212" y="35"/>
                  </a:cubicBezTo>
                  <a:close/>
                  <a:moveTo>
                    <a:pt x="212" y="140"/>
                  </a:moveTo>
                  <a:cubicBezTo>
                    <a:pt x="204" y="140"/>
                    <a:pt x="198" y="147"/>
                    <a:pt x="198" y="155"/>
                  </a:cubicBezTo>
                  <a:cubicBezTo>
                    <a:pt x="198" y="162"/>
                    <a:pt x="204" y="169"/>
                    <a:pt x="212" y="169"/>
                  </a:cubicBezTo>
                  <a:cubicBezTo>
                    <a:pt x="220" y="169"/>
                    <a:pt x="226" y="162"/>
                    <a:pt x="226" y="155"/>
                  </a:cubicBezTo>
                  <a:cubicBezTo>
                    <a:pt x="226" y="147"/>
                    <a:pt x="220" y="140"/>
                    <a:pt x="212" y="140"/>
                  </a:cubicBezTo>
                  <a:close/>
                  <a:moveTo>
                    <a:pt x="212" y="193"/>
                  </a:moveTo>
                  <a:cubicBezTo>
                    <a:pt x="204" y="193"/>
                    <a:pt x="198" y="199"/>
                    <a:pt x="198" y="207"/>
                  </a:cubicBezTo>
                  <a:cubicBezTo>
                    <a:pt x="198" y="215"/>
                    <a:pt x="204" y="221"/>
                    <a:pt x="212" y="221"/>
                  </a:cubicBezTo>
                  <a:cubicBezTo>
                    <a:pt x="220" y="221"/>
                    <a:pt x="226" y="215"/>
                    <a:pt x="226" y="207"/>
                  </a:cubicBezTo>
                  <a:cubicBezTo>
                    <a:pt x="226" y="199"/>
                    <a:pt x="220" y="193"/>
                    <a:pt x="212" y="193"/>
                  </a:cubicBezTo>
                  <a:close/>
                  <a:moveTo>
                    <a:pt x="212" y="245"/>
                  </a:moveTo>
                  <a:cubicBezTo>
                    <a:pt x="204" y="245"/>
                    <a:pt x="198" y="252"/>
                    <a:pt x="198" y="259"/>
                  </a:cubicBezTo>
                  <a:cubicBezTo>
                    <a:pt x="198" y="267"/>
                    <a:pt x="204" y="274"/>
                    <a:pt x="212" y="274"/>
                  </a:cubicBezTo>
                  <a:cubicBezTo>
                    <a:pt x="220" y="274"/>
                    <a:pt x="226" y="267"/>
                    <a:pt x="226" y="259"/>
                  </a:cubicBezTo>
                  <a:cubicBezTo>
                    <a:pt x="226" y="252"/>
                    <a:pt x="220" y="245"/>
                    <a:pt x="212" y="245"/>
                  </a:cubicBezTo>
                  <a:close/>
                  <a:moveTo>
                    <a:pt x="212" y="298"/>
                  </a:moveTo>
                  <a:cubicBezTo>
                    <a:pt x="204" y="298"/>
                    <a:pt x="198" y="304"/>
                    <a:pt x="198" y="312"/>
                  </a:cubicBezTo>
                  <a:cubicBezTo>
                    <a:pt x="198" y="320"/>
                    <a:pt x="204" y="326"/>
                    <a:pt x="212" y="326"/>
                  </a:cubicBezTo>
                  <a:cubicBezTo>
                    <a:pt x="220" y="326"/>
                    <a:pt x="226" y="320"/>
                    <a:pt x="226" y="312"/>
                  </a:cubicBezTo>
                  <a:cubicBezTo>
                    <a:pt x="226" y="304"/>
                    <a:pt x="220" y="298"/>
                    <a:pt x="212" y="298"/>
                  </a:cubicBezTo>
                  <a:close/>
                  <a:moveTo>
                    <a:pt x="212" y="350"/>
                  </a:moveTo>
                  <a:cubicBezTo>
                    <a:pt x="204" y="350"/>
                    <a:pt x="198" y="356"/>
                    <a:pt x="198" y="364"/>
                  </a:cubicBezTo>
                  <a:cubicBezTo>
                    <a:pt x="198" y="372"/>
                    <a:pt x="204" y="379"/>
                    <a:pt x="212" y="379"/>
                  </a:cubicBezTo>
                  <a:cubicBezTo>
                    <a:pt x="220" y="379"/>
                    <a:pt x="226" y="372"/>
                    <a:pt x="226" y="364"/>
                  </a:cubicBezTo>
                  <a:cubicBezTo>
                    <a:pt x="226" y="356"/>
                    <a:pt x="220" y="350"/>
                    <a:pt x="212" y="350"/>
                  </a:cubicBezTo>
                  <a:close/>
                  <a:moveTo>
                    <a:pt x="247" y="44"/>
                  </a:moveTo>
                  <a:cubicBezTo>
                    <a:pt x="251" y="44"/>
                    <a:pt x="255" y="41"/>
                    <a:pt x="255" y="36"/>
                  </a:cubicBezTo>
                  <a:cubicBezTo>
                    <a:pt x="255" y="16"/>
                    <a:pt x="255" y="16"/>
                    <a:pt x="255" y="16"/>
                  </a:cubicBezTo>
                  <a:cubicBezTo>
                    <a:pt x="255" y="7"/>
                    <a:pt x="248" y="0"/>
                    <a:pt x="239" y="0"/>
                  </a:cubicBezTo>
                  <a:cubicBezTo>
                    <a:pt x="16" y="0"/>
                    <a:pt x="16" y="0"/>
                    <a:pt x="16" y="0"/>
                  </a:cubicBezTo>
                  <a:cubicBezTo>
                    <a:pt x="7" y="0"/>
                    <a:pt x="0" y="7"/>
                    <a:pt x="0" y="16"/>
                  </a:cubicBezTo>
                  <a:cubicBezTo>
                    <a:pt x="0" y="396"/>
                    <a:pt x="0" y="396"/>
                    <a:pt x="0" y="396"/>
                  </a:cubicBezTo>
                  <a:cubicBezTo>
                    <a:pt x="0" y="405"/>
                    <a:pt x="7" y="412"/>
                    <a:pt x="16" y="412"/>
                  </a:cubicBezTo>
                  <a:cubicBezTo>
                    <a:pt x="239" y="412"/>
                    <a:pt x="239" y="412"/>
                    <a:pt x="239" y="412"/>
                  </a:cubicBezTo>
                  <a:cubicBezTo>
                    <a:pt x="248" y="412"/>
                    <a:pt x="255" y="405"/>
                    <a:pt x="255" y="396"/>
                  </a:cubicBezTo>
                  <a:cubicBezTo>
                    <a:pt x="255" y="60"/>
                    <a:pt x="255" y="60"/>
                    <a:pt x="255" y="60"/>
                  </a:cubicBezTo>
                  <a:cubicBezTo>
                    <a:pt x="255" y="56"/>
                    <a:pt x="251" y="52"/>
                    <a:pt x="247" y="52"/>
                  </a:cubicBezTo>
                  <a:cubicBezTo>
                    <a:pt x="242" y="52"/>
                    <a:pt x="239" y="56"/>
                    <a:pt x="239" y="60"/>
                  </a:cubicBezTo>
                  <a:cubicBezTo>
                    <a:pt x="239" y="396"/>
                    <a:pt x="239" y="396"/>
                    <a:pt x="239" y="396"/>
                  </a:cubicBezTo>
                  <a:cubicBezTo>
                    <a:pt x="16" y="396"/>
                    <a:pt x="16" y="396"/>
                    <a:pt x="16" y="396"/>
                  </a:cubicBezTo>
                  <a:cubicBezTo>
                    <a:pt x="16" y="396"/>
                    <a:pt x="16" y="396"/>
                    <a:pt x="16" y="396"/>
                  </a:cubicBezTo>
                  <a:cubicBezTo>
                    <a:pt x="16" y="16"/>
                    <a:pt x="16" y="16"/>
                    <a:pt x="16" y="16"/>
                  </a:cubicBezTo>
                  <a:cubicBezTo>
                    <a:pt x="16" y="16"/>
                    <a:pt x="16" y="16"/>
                    <a:pt x="16" y="16"/>
                  </a:cubicBezTo>
                  <a:cubicBezTo>
                    <a:pt x="239" y="16"/>
                    <a:pt x="239" y="16"/>
                    <a:pt x="239" y="16"/>
                  </a:cubicBezTo>
                  <a:cubicBezTo>
                    <a:pt x="239" y="36"/>
                    <a:pt x="239" y="36"/>
                    <a:pt x="239" y="36"/>
                  </a:cubicBezTo>
                  <a:cubicBezTo>
                    <a:pt x="239" y="41"/>
                    <a:pt x="242" y="44"/>
                    <a:pt x="247"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ysClr val="windowText" lastClr="000000"/>
                </a:solidFill>
                <a:effectLst/>
                <a:uLnTx/>
                <a:uFillTx/>
                <a:latin typeface="+mn-lt"/>
              </a:endParaRPr>
            </a:p>
          </p:txBody>
        </p:sp>
        <p:sp>
          <p:nvSpPr>
            <p:cNvPr id="15427" name="Freeform 61"/>
            <p:cNvSpPr>
              <a:spLocks noChangeAspect="1" noEditPoints="1"/>
            </p:cNvSpPr>
            <p:nvPr/>
          </p:nvSpPr>
          <p:spPr bwMode="auto">
            <a:xfrm>
              <a:off x="7507288" y="4482421"/>
              <a:ext cx="195262" cy="314325"/>
            </a:xfrm>
            <a:custGeom>
              <a:avLst/>
              <a:gdLst>
                <a:gd name="T0" fmla="*/ 2147483646 w 255"/>
                <a:gd name="T1" fmla="*/ 2147483646 h 412"/>
                <a:gd name="T2" fmla="*/ 2147483646 w 255"/>
                <a:gd name="T3" fmla="*/ 2147483646 h 412"/>
                <a:gd name="T4" fmla="*/ 2147483646 w 255"/>
                <a:gd name="T5" fmla="*/ 2147483646 h 412"/>
                <a:gd name="T6" fmla="*/ 2147483646 w 255"/>
                <a:gd name="T7" fmla="*/ 2147483646 h 412"/>
                <a:gd name="T8" fmla="*/ 2147483646 w 255"/>
                <a:gd name="T9" fmla="*/ 2147483646 h 412"/>
                <a:gd name="T10" fmla="*/ 2147483646 w 255"/>
                <a:gd name="T11" fmla="*/ 2147483646 h 412"/>
                <a:gd name="T12" fmla="*/ 2147483646 w 255"/>
                <a:gd name="T13" fmla="*/ 2147483646 h 412"/>
                <a:gd name="T14" fmla="*/ 2147483646 w 255"/>
                <a:gd name="T15" fmla="*/ 2147483646 h 412"/>
                <a:gd name="T16" fmla="*/ 2147483646 w 255"/>
                <a:gd name="T17" fmla="*/ 2147483646 h 412"/>
                <a:gd name="T18" fmla="*/ 2147483646 w 255"/>
                <a:gd name="T19" fmla="*/ 2147483646 h 412"/>
                <a:gd name="T20" fmla="*/ 2147483646 w 255"/>
                <a:gd name="T21" fmla="*/ 2147483646 h 412"/>
                <a:gd name="T22" fmla="*/ 2147483646 w 255"/>
                <a:gd name="T23" fmla="*/ 2147483646 h 412"/>
                <a:gd name="T24" fmla="*/ 2147483646 w 255"/>
                <a:gd name="T25" fmla="*/ 2147483646 h 412"/>
                <a:gd name="T26" fmla="*/ 2147483646 w 255"/>
                <a:gd name="T27" fmla="*/ 2147483646 h 412"/>
                <a:gd name="T28" fmla="*/ 2147483646 w 255"/>
                <a:gd name="T29" fmla="*/ 2147483646 h 412"/>
                <a:gd name="T30" fmla="*/ 2147483646 w 255"/>
                <a:gd name="T31" fmla="*/ 2147483646 h 412"/>
                <a:gd name="T32" fmla="*/ 2147483646 w 255"/>
                <a:gd name="T33" fmla="*/ 2147483646 h 412"/>
                <a:gd name="T34" fmla="*/ 2147483646 w 255"/>
                <a:gd name="T35" fmla="*/ 2147483646 h 412"/>
                <a:gd name="T36" fmla="*/ 2147483646 w 255"/>
                <a:gd name="T37" fmla="*/ 2147483646 h 412"/>
                <a:gd name="T38" fmla="*/ 2147483646 w 255"/>
                <a:gd name="T39" fmla="*/ 2147483646 h 412"/>
                <a:gd name="T40" fmla="*/ 2147483646 w 255"/>
                <a:gd name="T41" fmla="*/ 2147483646 h 412"/>
                <a:gd name="T42" fmla="*/ 2147483646 w 255"/>
                <a:gd name="T43" fmla="*/ 2147483646 h 412"/>
                <a:gd name="T44" fmla="*/ 2147483646 w 255"/>
                <a:gd name="T45" fmla="*/ 2147483646 h 412"/>
                <a:gd name="T46" fmla="*/ 2147483646 w 255"/>
                <a:gd name="T47" fmla="*/ 2147483646 h 412"/>
                <a:gd name="T48" fmla="*/ 2147483646 w 255"/>
                <a:gd name="T49" fmla="*/ 2147483646 h 412"/>
                <a:gd name="T50" fmla="*/ 2147483646 w 255"/>
                <a:gd name="T51" fmla="*/ 2147483646 h 412"/>
                <a:gd name="T52" fmla="*/ 2147483646 w 255"/>
                <a:gd name="T53" fmla="*/ 2147483646 h 412"/>
                <a:gd name="T54" fmla="*/ 2147483646 w 255"/>
                <a:gd name="T55" fmla="*/ 2147483646 h 412"/>
                <a:gd name="T56" fmla="*/ 2147483646 w 255"/>
                <a:gd name="T57" fmla="*/ 2147483646 h 412"/>
                <a:gd name="T58" fmla="*/ 2147483646 w 255"/>
                <a:gd name="T59" fmla="*/ 2147483646 h 412"/>
                <a:gd name="T60" fmla="*/ 2147483646 w 255"/>
                <a:gd name="T61" fmla="*/ 2147483646 h 412"/>
                <a:gd name="T62" fmla="*/ 2147483646 w 255"/>
                <a:gd name="T63" fmla="*/ 2147483646 h 412"/>
                <a:gd name="T64" fmla="*/ 2147483646 w 255"/>
                <a:gd name="T65" fmla="*/ 2147483646 h 412"/>
                <a:gd name="T66" fmla="*/ 2147483646 w 255"/>
                <a:gd name="T67" fmla="*/ 2147483646 h 412"/>
                <a:gd name="T68" fmla="*/ 2147483646 w 255"/>
                <a:gd name="T69" fmla="*/ 2147483646 h 412"/>
                <a:gd name="T70" fmla="*/ 2147483646 w 255"/>
                <a:gd name="T71" fmla="*/ 2147483646 h 412"/>
                <a:gd name="T72" fmla="*/ 2147483646 w 255"/>
                <a:gd name="T73" fmla="*/ 2147483646 h 412"/>
                <a:gd name="T74" fmla="*/ 2147483646 w 255"/>
                <a:gd name="T75" fmla="*/ 2147483646 h 412"/>
                <a:gd name="T76" fmla="*/ 2147483646 w 255"/>
                <a:gd name="T77" fmla="*/ 2147483646 h 412"/>
                <a:gd name="T78" fmla="*/ 2147483646 w 255"/>
                <a:gd name="T79" fmla="*/ 2147483646 h 412"/>
                <a:gd name="T80" fmla="*/ 2147483646 w 255"/>
                <a:gd name="T81" fmla="*/ 2147483646 h 412"/>
                <a:gd name="T82" fmla="*/ 2147483646 w 255"/>
                <a:gd name="T83" fmla="*/ 2147483646 h 412"/>
                <a:gd name="T84" fmla="*/ 2147483646 w 255"/>
                <a:gd name="T85" fmla="*/ 2147483646 h 412"/>
                <a:gd name="T86" fmla="*/ 2147483646 w 255"/>
                <a:gd name="T87" fmla="*/ 2147483646 h 412"/>
                <a:gd name="T88" fmla="*/ 2147483646 w 255"/>
                <a:gd name="T89" fmla="*/ 2147483646 h 412"/>
                <a:gd name="T90" fmla="*/ 2147483646 w 255"/>
                <a:gd name="T91" fmla="*/ 2147483646 h 412"/>
                <a:gd name="T92" fmla="*/ 2147483646 w 255"/>
                <a:gd name="T93" fmla="*/ 2147483646 h 412"/>
                <a:gd name="T94" fmla="*/ 2147483646 w 255"/>
                <a:gd name="T95" fmla="*/ 2147483646 h 412"/>
                <a:gd name="T96" fmla="*/ 2147483646 w 255"/>
                <a:gd name="T97" fmla="*/ 2147483646 h 412"/>
                <a:gd name="T98" fmla="*/ 2147483646 w 255"/>
                <a:gd name="T99" fmla="*/ 2147483646 h 412"/>
                <a:gd name="T100" fmla="*/ 0 w 255"/>
                <a:gd name="T101" fmla="*/ 2147483646 h 412"/>
                <a:gd name="T102" fmla="*/ 2147483646 w 255"/>
                <a:gd name="T103" fmla="*/ 2147483646 h 412"/>
                <a:gd name="T104" fmla="*/ 2147483646 w 255"/>
                <a:gd name="T105" fmla="*/ 2147483646 h 412"/>
                <a:gd name="T106" fmla="*/ 2147483646 w 255"/>
                <a:gd name="T107" fmla="*/ 2147483646 h 412"/>
                <a:gd name="T108" fmla="*/ 2147483646 w 255"/>
                <a:gd name="T109" fmla="*/ 2147483646 h 412"/>
                <a:gd name="T110" fmla="*/ 2147483646 w 255"/>
                <a:gd name="T111" fmla="*/ 2147483646 h 41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55"/>
                <a:gd name="T169" fmla="*/ 0 h 412"/>
                <a:gd name="T170" fmla="*/ 255 w 255"/>
                <a:gd name="T171" fmla="*/ 412 h 41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55" h="412">
                  <a:moveTo>
                    <a:pt x="169" y="344"/>
                  </a:moveTo>
                  <a:cubicBezTo>
                    <a:pt x="45" y="344"/>
                    <a:pt x="45" y="344"/>
                    <a:pt x="45" y="344"/>
                  </a:cubicBezTo>
                  <a:cubicBezTo>
                    <a:pt x="37" y="344"/>
                    <a:pt x="30" y="349"/>
                    <a:pt x="29" y="358"/>
                  </a:cubicBezTo>
                  <a:cubicBezTo>
                    <a:pt x="29" y="370"/>
                    <a:pt x="29" y="370"/>
                    <a:pt x="29" y="370"/>
                  </a:cubicBezTo>
                  <a:cubicBezTo>
                    <a:pt x="30" y="380"/>
                    <a:pt x="37" y="385"/>
                    <a:pt x="45" y="385"/>
                  </a:cubicBezTo>
                  <a:cubicBezTo>
                    <a:pt x="169" y="385"/>
                    <a:pt x="169" y="385"/>
                    <a:pt x="169" y="385"/>
                  </a:cubicBezTo>
                  <a:cubicBezTo>
                    <a:pt x="177" y="385"/>
                    <a:pt x="185" y="380"/>
                    <a:pt x="185" y="370"/>
                  </a:cubicBezTo>
                  <a:cubicBezTo>
                    <a:pt x="185" y="358"/>
                    <a:pt x="185" y="358"/>
                    <a:pt x="185" y="358"/>
                  </a:cubicBezTo>
                  <a:cubicBezTo>
                    <a:pt x="184" y="349"/>
                    <a:pt x="177" y="344"/>
                    <a:pt x="169" y="344"/>
                  </a:cubicBezTo>
                  <a:close/>
                  <a:moveTo>
                    <a:pt x="169" y="369"/>
                  </a:moveTo>
                  <a:cubicBezTo>
                    <a:pt x="45" y="369"/>
                    <a:pt x="45" y="369"/>
                    <a:pt x="45" y="369"/>
                  </a:cubicBezTo>
                  <a:cubicBezTo>
                    <a:pt x="45" y="369"/>
                    <a:pt x="45" y="369"/>
                    <a:pt x="45" y="369"/>
                  </a:cubicBezTo>
                  <a:cubicBezTo>
                    <a:pt x="45" y="360"/>
                    <a:pt x="45" y="360"/>
                    <a:pt x="45" y="360"/>
                  </a:cubicBezTo>
                  <a:cubicBezTo>
                    <a:pt x="45" y="360"/>
                    <a:pt x="45" y="360"/>
                    <a:pt x="45" y="360"/>
                  </a:cubicBezTo>
                  <a:cubicBezTo>
                    <a:pt x="169" y="360"/>
                    <a:pt x="169" y="360"/>
                    <a:pt x="169" y="360"/>
                  </a:cubicBezTo>
                  <a:lnTo>
                    <a:pt x="169" y="369"/>
                  </a:lnTo>
                  <a:close/>
                  <a:moveTo>
                    <a:pt x="185" y="306"/>
                  </a:moveTo>
                  <a:cubicBezTo>
                    <a:pt x="185" y="297"/>
                    <a:pt x="177" y="291"/>
                    <a:pt x="169" y="291"/>
                  </a:cubicBezTo>
                  <a:cubicBezTo>
                    <a:pt x="45" y="291"/>
                    <a:pt x="45" y="291"/>
                    <a:pt x="45" y="291"/>
                  </a:cubicBezTo>
                  <a:cubicBezTo>
                    <a:pt x="37" y="291"/>
                    <a:pt x="30" y="297"/>
                    <a:pt x="29" y="306"/>
                  </a:cubicBezTo>
                  <a:cubicBezTo>
                    <a:pt x="29" y="318"/>
                    <a:pt x="29" y="318"/>
                    <a:pt x="29" y="318"/>
                  </a:cubicBezTo>
                  <a:cubicBezTo>
                    <a:pt x="30" y="327"/>
                    <a:pt x="37" y="333"/>
                    <a:pt x="45" y="333"/>
                  </a:cubicBezTo>
                  <a:cubicBezTo>
                    <a:pt x="169" y="333"/>
                    <a:pt x="169" y="333"/>
                    <a:pt x="169" y="333"/>
                  </a:cubicBezTo>
                  <a:cubicBezTo>
                    <a:pt x="177" y="333"/>
                    <a:pt x="184" y="327"/>
                    <a:pt x="185" y="318"/>
                  </a:cubicBezTo>
                  <a:lnTo>
                    <a:pt x="185" y="306"/>
                  </a:lnTo>
                  <a:close/>
                  <a:moveTo>
                    <a:pt x="169" y="317"/>
                  </a:moveTo>
                  <a:cubicBezTo>
                    <a:pt x="45" y="317"/>
                    <a:pt x="45" y="317"/>
                    <a:pt x="45" y="317"/>
                  </a:cubicBezTo>
                  <a:cubicBezTo>
                    <a:pt x="45" y="317"/>
                    <a:pt x="45" y="317"/>
                    <a:pt x="45" y="317"/>
                  </a:cubicBezTo>
                  <a:cubicBezTo>
                    <a:pt x="45" y="307"/>
                    <a:pt x="45" y="307"/>
                    <a:pt x="45" y="307"/>
                  </a:cubicBezTo>
                  <a:cubicBezTo>
                    <a:pt x="45" y="307"/>
                    <a:pt x="45" y="307"/>
                    <a:pt x="45" y="307"/>
                  </a:cubicBezTo>
                  <a:cubicBezTo>
                    <a:pt x="169" y="307"/>
                    <a:pt x="169" y="307"/>
                    <a:pt x="169" y="307"/>
                  </a:cubicBezTo>
                  <a:lnTo>
                    <a:pt x="169" y="317"/>
                  </a:lnTo>
                  <a:close/>
                  <a:moveTo>
                    <a:pt x="185" y="253"/>
                  </a:moveTo>
                  <a:cubicBezTo>
                    <a:pt x="184" y="244"/>
                    <a:pt x="177" y="239"/>
                    <a:pt x="169" y="239"/>
                  </a:cubicBezTo>
                  <a:cubicBezTo>
                    <a:pt x="45" y="239"/>
                    <a:pt x="45" y="239"/>
                    <a:pt x="45" y="239"/>
                  </a:cubicBezTo>
                  <a:cubicBezTo>
                    <a:pt x="37" y="239"/>
                    <a:pt x="30" y="244"/>
                    <a:pt x="29" y="253"/>
                  </a:cubicBezTo>
                  <a:cubicBezTo>
                    <a:pt x="29" y="265"/>
                    <a:pt x="29" y="265"/>
                    <a:pt x="29" y="265"/>
                  </a:cubicBezTo>
                  <a:cubicBezTo>
                    <a:pt x="30" y="275"/>
                    <a:pt x="37" y="280"/>
                    <a:pt x="45" y="280"/>
                  </a:cubicBezTo>
                  <a:cubicBezTo>
                    <a:pt x="169" y="280"/>
                    <a:pt x="169" y="280"/>
                    <a:pt x="169" y="280"/>
                  </a:cubicBezTo>
                  <a:cubicBezTo>
                    <a:pt x="177" y="280"/>
                    <a:pt x="185" y="275"/>
                    <a:pt x="185" y="265"/>
                  </a:cubicBezTo>
                  <a:lnTo>
                    <a:pt x="185" y="253"/>
                  </a:lnTo>
                  <a:close/>
                  <a:moveTo>
                    <a:pt x="169" y="264"/>
                  </a:moveTo>
                  <a:cubicBezTo>
                    <a:pt x="45" y="264"/>
                    <a:pt x="45" y="264"/>
                    <a:pt x="45" y="264"/>
                  </a:cubicBezTo>
                  <a:cubicBezTo>
                    <a:pt x="45" y="264"/>
                    <a:pt x="45" y="264"/>
                    <a:pt x="45" y="264"/>
                  </a:cubicBezTo>
                  <a:cubicBezTo>
                    <a:pt x="45" y="255"/>
                    <a:pt x="45" y="255"/>
                    <a:pt x="45" y="255"/>
                  </a:cubicBezTo>
                  <a:cubicBezTo>
                    <a:pt x="45" y="255"/>
                    <a:pt x="45" y="255"/>
                    <a:pt x="45" y="255"/>
                  </a:cubicBezTo>
                  <a:cubicBezTo>
                    <a:pt x="169" y="255"/>
                    <a:pt x="169" y="255"/>
                    <a:pt x="169" y="255"/>
                  </a:cubicBezTo>
                  <a:lnTo>
                    <a:pt x="169" y="264"/>
                  </a:lnTo>
                  <a:close/>
                  <a:moveTo>
                    <a:pt x="185" y="201"/>
                  </a:moveTo>
                  <a:cubicBezTo>
                    <a:pt x="185" y="192"/>
                    <a:pt x="177" y="186"/>
                    <a:pt x="169" y="186"/>
                  </a:cubicBezTo>
                  <a:cubicBezTo>
                    <a:pt x="45" y="186"/>
                    <a:pt x="45" y="186"/>
                    <a:pt x="45" y="186"/>
                  </a:cubicBezTo>
                  <a:cubicBezTo>
                    <a:pt x="37" y="186"/>
                    <a:pt x="30" y="192"/>
                    <a:pt x="29" y="201"/>
                  </a:cubicBezTo>
                  <a:cubicBezTo>
                    <a:pt x="29" y="213"/>
                    <a:pt x="29" y="213"/>
                    <a:pt x="29" y="213"/>
                  </a:cubicBezTo>
                  <a:cubicBezTo>
                    <a:pt x="30" y="222"/>
                    <a:pt x="37" y="228"/>
                    <a:pt x="45" y="228"/>
                  </a:cubicBezTo>
                  <a:cubicBezTo>
                    <a:pt x="169" y="228"/>
                    <a:pt x="169" y="228"/>
                    <a:pt x="169" y="228"/>
                  </a:cubicBezTo>
                  <a:cubicBezTo>
                    <a:pt x="177" y="228"/>
                    <a:pt x="184" y="222"/>
                    <a:pt x="185" y="213"/>
                  </a:cubicBezTo>
                  <a:lnTo>
                    <a:pt x="185" y="201"/>
                  </a:lnTo>
                  <a:close/>
                  <a:moveTo>
                    <a:pt x="169" y="212"/>
                  </a:moveTo>
                  <a:cubicBezTo>
                    <a:pt x="45" y="212"/>
                    <a:pt x="45" y="212"/>
                    <a:pt x="45" y="212"/>
                  </a:cubicBezTo>
                  <a:cubicBezTo>
                    <a:pt x="45" y="212"/>
                    <a:pt x="45" y="212"/>
                    <a:pt x="45" y="212"/>
                  </a:cubicBezTo>
                  <a:cubicBezTo>
                    <a:pt x="45" y="202"/>
                    <a:pt x="45" y="202"/>
                    <a:pt x="45" y="202"/>
                  </a:cubicBezTo>
                  <a:cubicBezTo>
                    <a:pt x="45" y="202"/>
                    <a:pt x="45" y="202"/>
                    <a:pt x="45" y="202"/>
                  </a:cubicBezTo>
                  <a:cubicBezTo>
                    <a:pt x="169" y="202"/>
                    <a:pt x="169" y="202"/>
                    <a:pt x="169" y="202"/>
                  </a:cubicBezTo>
                  <a:lnTo>
                    <a:pt x="169" y="212"/>
                  </a:lnTo>
                  <a:close/>
                  <a:moveTo>
                    <a:pt x="185" y="148"/>
                  </a:moveTo>
                  <a:cubicBezTo>
                    <a:pt x="184" y="139"/>
                    <a:pt x="177" y="134"/>
                    <a:pt x="169" y="134"/>
                  </a:cubicBezTo>
                  <a:cubicBezTo>
                    <a:pt x="45" y="134"/>
                    <a:pt x="45" y="134"/>
                    <a:pt x="45" y="134"/>
                  </a:cubicBezTo>
                  <a:cubicBezTo>
                    <a:pt x="37" y="134"/>
                    <a:pt x="30" y="139"/>
                    <a:pt x="29" y="148"/>
                  </a:cubicBezTo>
                  <a:cubicBezTo>
                    <a:pt x="29" y="161"/>
                    <a:pt x="29" y="161"/>
                    <a:pt x="29" y="161"/>
                  </a:cubicBezTo>
                  <a:cubicBezTo>
                    <a:pt x="30" y="170"/>
                    <a:pt x="37" y="175"/>
                    <a:pt x="45" y="175"/>
                  </a:cubicBezTo>
                  <a:cubicBezTo>
                    <a:pt x="169" y="175"/>
                    <a:pt x="169" y="175"/>
                    <a:pt x="169" y="175"/>
                  </a:cubicBezTo>
                  <a:cubicBezTo>
                    <a:pt x="177" y="175"/>
                    <a:pt x="185" y="170"/>
                    <a:pt x="185" y="161"/>
                  </a:cubicBezTo>
                  <a:lnTo>
                    <a:pt x="185" y="148"/>
                  </a:lnTo>
                  <a:close/>
                  <a:moveTo>
                    <a:pt x="169" y="159"/>
                  </a:moveTo>
                  <a:cubicBezTo>
                    <a:pt x="45" y="159"/>
                    <a:pt x="45" y="159"/>
                    <a:pt x="45" y="159"/>
                  </a:cubicBezTo>
                  <a:cubicBezTo>
                    <a:pt x="45" y="159"/>
                    <a:pt x="45" y="159"/>
                    <a:pt x="45" y="159"/>
                  </a:cubicBezTo>
                  <a:cubicBezTo>
                    <a:pt x="45" y="150"/>
                    <a:pt x="45" y="150"/>
                    <a:pt x="45" y="150"/>
                  </a:cubicBezTo>
                  <a:cubicBezTo>
                    <a:pt x="45" y="150"/>
                    <a:pt x="45" y="150"/>
                    <a:pt x="45" y="150"/>
                  </a:cubicBezTo>
                  <a:cubicBezTo>
                    <a:pt x="169" y="150"/>
                    <a:pt x="169" y="150"/>
                    <a:pt x="169" y="150"/>
                  </a:cubicBezTo>
                  <a:lnTo>
                    <a:pt x="169" y="159"/>
                  </a:lnTo>
                  <a:close/>
                  <a:moveTo>
                    <a:pt x="185" y="96"/>
                  </a:moveTo>
                  <a:cubicBezTo>
                    <a:pt x="185" y="87"/>
                    <a:pt x="177" y="81"/>
                    <a:pt x="169" y="81"/>
                  </a:cubicBezTo>
                  <a:cubicBezTo>
                    <a:pt x="45" y="81"/>
                    <a:pt x="45" y="81"/>
                    <a:pt x="45" y="81"/>
                  </a:cubicBezTo>
                  <a:cubicBezTo>
                    <a:pt x="37" y="81"/>
                    <a:pt x="30" y="87"/>
                    <a:pt x="29" y="96"/>
                  </a:cubicBezTo>
                  <a:cubicBezTo>
                    <a:pt x="29" y="108"/>
                    <a:pt x="29" y="108"/>
                    <a:pt x="29" y="108"/>
                  </a:cubicBezTo>
                  <a:cubicBezTo>
                    <a:pt x="30" y="117"/>
                    <a:pt x="37" y="123"/>
                    <a:pt x="45" y="123"/>
                  </a:cubicBezTo>
                  <a:cubicBezTo>
                    <a:pt x="169" y="123"/>
                    <a:pt x="169" y="123"/>
                    <a:pt x="169" y="123"/>
                  </a:cubicBezTo>
                  <a:cubicBezTo>
                    <a:pt x="177" y="123"/>
                    <a:pt x="184" y="117"/>
                    <a:pt x="185" y="108"/>
                  </a:cubicBezTo>
                  <a:lnTo>
                    <a:pt x="185" y="96"/>
                  </a:lnTo>
                  <a:close/>
                  <a:moveTo>
                    <a:pt x="169" y="107"/>
                  </a:moveTo>
                  <a:cubicBezTo>
                    <a:pt x="45" y="107"/>
                    <a:pt x="45" y="107"/>
                    <a:pt x="45" y="107"/>
                  </a:cubicBezTo>
                  <a:cubicBezTo>
                    <a:pt x="45" y="107"/>
                    <a:pt x="45" y="107"/>
                    <a:pt x="45" y="107"/>
                  </a:cubicBezTo>
                  <a:cubicBezTo>
                    <a:pt x="45" y="97"/>
                    <a:pt x="45" y="97"/>
                    <a:pt x="45" y="97"/>
                  </a:cubicBezTo>
                  <a:cubicBezTo>
                    <a:pt x="45" y="97"/>
                    <a:pt x="45" y="97"/>
                    <a:pt x="45" y="97"/>
                  </a:cubicBezTo>
                  <a:cubicBezTo>
                    <a:pt x="169" y="97"/>
                    <a:pt x="169" y="97"/>
                    <a:pt x="169" y="97"/>
                  </a:cubicBezTo>
                  <a:lnTo>
                    <a:pt x="169" y="107"/>
                  </a:lnTo>
                  <a:close/>
                  <a:moveTo>
                    <a:pt x="185" y="44"/>
                  </a:moveTo>
                  <a:cubicBezTo>
                    <a:pt x="184" y="34"/>
                    <a:pt x="177" y="29"/>
                    <a:pt x="169" y="29"/>
                  </a:cubicBezTo>
                  <a:cubicBezTo>
                    <a:pt x="45" y="29"/>
                    <a:pt x="45" y="29"/>
                    <a:pt x="45" y="29"/>
                  </a:cubicBezTo>
                  <a:cubicBezTo>
                    <a:pt x="37" y="29"/>
                    <a:pt x="30" y="34"/>
                    <a:pt x="29" y="44"/>
                  </a:cubicBezTo>
                  <a:cubicBezTo>
                    <a:pt x="29" y="56"/>
                    <a:pt x="29" y="56"/>
                    <a:pt x="29" y="56"/>
                  </a:cubicBezTo>
                  <a:cubicBezTo>
                    <a:pt x="30" y="65"/>
                    <a:pt x="37" y="70"/>
                    <a:pt x="45" y="70"/>
                  </a:cubicBezTo>
                  <a:cubicBezTo>
                    <a:pt x="169" y="70"/>
                    <a:pt x="169" y="70"/>
                    <a:pt x="169" y="70"/>
                  </a:cubicBezTo>
                  <a:cubicBezTo>
                    <a:pt x="177" y="70"/>
                    <a:pt x="185" y="65"/>
                    <a:pt x="185" y="56"/>
                  </a:cubicBezTo>
                  <a:lnTo>
                    <a:pt x="185" y="44"/>
                  </a:lnTo>
                  <a:close/>
                  <a:moveTo>
                    <a:pt x="169" y="54"/>
                  </a:moveTo>
                  <a:cubicBezTo>
                    <a:pt x="45" y="54"/>
                    <a:pt x="45" y="54"/>
                    <a:pt x="45" y="54"/>
                  </a:cubicBezTo>
                  <a:cubicBezTo>
                    <a:pt x="45" y="54"/>
                    <a:pt x="45" y="54"/>
                    <a:pt x="45" y="54"/>
                  </a:cubicBezTo>
                  <a:cubicBezTo>
                    <a:pt x="45" y="45"/>
                    <a:pt x="45" y="45"/>
                    <a:pt x="45" y="45"/>
                  </a:cubicBezTo>
                  <a:cubicBezTo>
                    <a:pt x="45" y="45"/>
                    <a:pt x="45" y="45"/>
                    <a:pt x="45" y="45"/>
                  </a:cubicBezTo>
                  <a:cubicBezTo>
                    <a:pt x="169" y="45"/>
                    <a:pt x="169" y="45"/>
                    <a:pt x="169" y="45"/>
                  </a:cubicBezTo>
                  <a:lnTo>
                    <a:pt x="169" y="54"/>
                  </a:lnTo>
                  <a:close/>
                  <a:moveTo>
                    <a:pt x="212" y="88"/>
                  </a:moveTo>
                  <a:cubicBezTo>
                    <a:pt x="204" y="88"/>
                    <a:pt x="198" y="94"/>
                    <a:pt x="198" y="102"/>
                  </a:cubicBezTo>
                  <a:cubicBezTo>
                    <a:pt x="198" y="110"/>
                    <a:pt x="204" y="116"/>
                    <a:pt x="212" y="116"/>
                  </a:cubicBezTo>
                  <a:cubicBezTo>
                    <a:pt x="220" y="116"/>
                    <a:pt x="226" y="110"/>
                    <a:pt x="226" y="102"/>
                  </a:cubicBezTo>
                  <a:cubicBezTo>
                    <a:pt x="226" y="94"/>
                    <a:pt x="220" y="88"/>
                    <a:pt x="212" y="88"/>
                  </a:cubicBezTo>
                  <a:close/>
                  <a:moveTo>
                    <a:pt x="212" y="35"/>
                  </a:moveTo>
                  <a:cubicBezTo>
                    <a:pt x="204" y="35"/>
                    <a:pt x="198" y="42"/>
                    <a:pt x="198" y="50"/>
                  </a:cubicBezTo>
                  <a:cubicBezTo>
                    <a:pt x="198" y="57"/>
                    <a:pt x="204" y="64"/>
                    <a:pt x="212" y="64"/>
                  </a:cubicBezTo>
                  <a:cubicBezTo>
                    <a:pt x="220" y="64"/>
                    <a:pt x="226" y="57"/>
                    <a:pt x="226" y="50"/>
                  </a:cubicBezTo>
                  <a:cubicBezTo>
                    <a:pt x="226" y="42"/>
                    <a:pt x="220" y="35"/>
                    <a:pt x="212" y="35"/>
                  </a:cubicBezTo>
                  <a:close/>
                  <a:moveTo>
                    <a:pt x="212" y="140"/>
                  </a:moveTo>
                  <a:cubicBezTo>
                    <a:pt x="204" y="140"/>
                    <a:pt x="198" y="147"/>
                    <a:pt x="198" y="155"/>
                  </a:cubicBezTo>
                  <a:cubicBezTo>
                    <a:pt x="198" y="162"/>
                    <a:pt x="204" y="169"/>
                    <a:pt x="212" y="169"/>
                  </a:cubicBezTo>
                  <a:cubicBezTo>
                    <a:pt x="220" y="169"/>
                    <a:pt x="226" y="162"/>
                    <a:pt x="226" y="155"/>
                  </a:cubicBezTo>
                  <a:cubicBezTo>
                    <a:pt x="226" y="147"/>
                    <a:pt x="220" y="140"/>
                    <a:pt x="212" y="140"/>
                  </a:cubicBezTo>
                  <a:close/>
                  <a:moveTo>
                    <a:pt x="212" y="193"/>
                  </a:moveTo>
                  <a:cubicBezTo>
                    <a:pt x="204" y="193"/>
                    <a:pt x="198" y="199"/>
                    <a:pt x="198" y="207"/>
                  </a:cubicBezTo>
                  <a:cubicBezTo>
                    <a:pt x="198" y="215"/>
                    <a:pt x="204" y="221"/>
                    <a:pt x="212" y="221"/>
                  </a:cubicBezTo>
                  <a:cubicBezTo>
                    <a:pt x="220" y="221"/>
                    <a:pt x="226" y="215"/>
                    <a:pt x="226" y="207"/>
                  </a:cubicBezTo>
                  <a:cubicBezTo>
                    <a:pt x="226" y="199"/>
                    <a:pt x="220" y="193"/>
                    <a:pt x="212" y="193"/>
                  </a:cubicBezTo>
                  <a:close/>
                  <a:moveTo>
                    <a:pt x="212" y="245"/>
                  </a:moveTo>
                  <a:cubicBezTo>
                    <a:pt x="204" y="245"/>
                    <a:pt x="198" y="252"/>
                    <a:pt x="198" y="259"/>
                  </a:cubicBezTo>
                  <a:cubicBezTo>
                    <a:pt x="198" y="267"/>
                    <a:pt x="204" y="274"/>
                    <a:pt x="212" y="274"/>
                  </a:cubicBezTo>
                  <a:cubicBezTo>
                    <a:pt x="220" y="274"/>
                    <a:pt x="226" y="267"/>
                    <a:pt x="226" y="259"/>
                  </a:cubicBezTo>
                  <a:cubicBezTo>
                    <a:pt x="226" y="252"/>
                    <a:pt x="220" y="245"/>
                    <a:pt x="212" y="245"/>
                  </a:cubicBezTo>
                  <a:close/>
                  <a:moveTo>
                    <a:pt x="212" y="298"/>
                  </a:moveTo>
                  <a:cubicBezTo>
                    <a:pt x="204" y="298"/>
                    <a:pt x="198" y="304"/>
                    <a:pt x="198" y="312"/>
                  </a:cubicBezTo>
                  <a:cubicBezTo>
                    <a:pt x="198" y="320"/>
                    <a:pt x="204" y="326"/>
                    <a:pt x="212" y="326"/>
                  </a:cubicBezTo>
                  <a:cubicBezTo>
                    <a:pt x="220" y="326"/>
                    <a:pt x="226" y="320"/>
                    <a:pt x="226" y="312"/>
                  </a:cubicBezTo>
                  <a:cubicBezTo>
                    <a:pt x="226" y="304"/>
                    <a:pt x="220" y="298"/>
                    <a:pt x="212" y="298"/>
                  </a:cubicBezTo>
                  <a:close/>
                  <a:moveTo>
                    <a:pt x="212" y="350"/>
                  </a:moveTo>
                  <a:cubicBezTo>
                    <a:pt x="204" y="350"/>
                    <a:pt x="198" y="356"/>
                    <a:pt x="198" y="364"/>
                  </a:cubicBezTo>
                  <a:cubicBezTo>
                    <a:pt x="198" y="372"/>
                    <a:pt x="204" y="379"/>
                    <a:pt x="212" y="379"/>
                  </a:cubicBezTo>
                  <a:cubicBezTo>
                    <a:pt x="220" y="379"/>
                    <a:pt x="226" y="372"/>
                    <a:pt x="226" y="364"/>
                  </a:cubicBezTo>
                  <a:cubicBezTo>
                    <a:pt x="226" y="356"/>
                    <a:pt x="220" y="350"/>
                    <a:pt x="212" y="350"/>
                  </a:cubicBezTo>
                  <a:close/>
                  <a:moveTo>
                    <a:pt x="247" y="44"/>
                  </a:moveTo>
                  <a:cubicBezTo>
                    <a:pt x="251" y="44"/>
                    <a:pt x="255" y="41"/>
                    <a:pt x="255" y="36"/>
                  </a:cubicBezTo>
                  <a:cubicBezTo>
                    <a:pt x="255" y="16"/>
                    <a:pt x="255" y="16"/>
                    <a:pt x="255" y="16"/>
                  </a:cubicBezTo>
                  <a:cubicBezTo>
                    <a:pt x="255" y="7"/>
                    <a:pt x="248" y="0"/>
                    <a:pt x="239" y="0"/>
                  </a:cubicBezTo>
                  <a:cubicBezTo>
                    <a:pt x="16" y="0"/>
                    <a:pt x="16" y="0"/>
                    <a:pt x="16" y="0"/>
                  </a:cubicBezTo>
                  <a:cubicBezTo>
                    <a:pt x="7" y="0"/>
                    <a:pt x="0" y="7"/>
                    <a:pt x="0" y="16"/>
                  </a:cubicBezTo>
                  <a:cubicBezTo>
                    <a:pt x="0" y="396"/>
                    <a:pt x="0" y="396"/>
                    <a:pt x="0" y="396"/>
                  </a:cubicBezTo>
                  <a:cubicBezTo>
                    <a:pt x="0" y="405"/>
                    <a:pt x="7" y="412"/>
                    <a:pt x="16" y="412"/>
                  </a:cubicBezTo>
                  <a:cubicBezTo>
                    <a:pt x="239" y="412"/>
                    <a:pt x="239" y="412"/>
                    <a:pt x="239" y="412"/>
                  </a:cubicBezTo>
                  <a:cubicBezTo>
                    <a:pt x="248" y="412"/>
                    <a:pt x="255" y="405"/>
                    <a:pt x="255" y="396"/>
                  </a:cubicBezTo>
                  <a:cubicBezTo>
                    <a:pt x="255" y="60"/>
                    <a:pt x="255" y="60"/>
                    <a:pt x="255" y="60"/>
                  </a:cubicBezTo>
                  <a:cubicBezTo>
                    <a:pt x="255" y="56"/>
                    <a:pt x="251" y="52"/>
                    <a:pt x="247" y="52"/>
                  </a:cubicBezTo>
                  <a:cubicBezTo>
                    <a:pt x="242" y="52"/>
                    <a:pt x="239" y="56"/>
                    <a:pt x="239" y="60"/>
                  </a:cubicBezTo>
                  <a:cubicBezTo>
                    <a:pt x="239" y="396"/>
                    <a:pt x="239" y="396"/>
                    <a:pt x="239" y="396"/>
                  </a:cubicBezTo>
                  <a:cubicBezTo>
                    <a:pt x="16" y="396"/>
                    <a:pt x="16" y="396"/>
                    <a:pt x="16" y="396"/>
                  </a:cubicBezTo>
                  <a:cubicBezTo>
                    <a:pt x="16" y="396"/>
                    <a:pt x="16" y="396"/>
                    <a:pt x="16" y="396"/>
                  </a:cubicBezTo>
                  <a:cubicBezTo>
                    <a:pt x="16" y="16"/>
                    <a:pt x="16" y="16"/>
                    <a:pt x="16" y="16"/>
                  </a:cubicBezTo>
                  <a:cubicBezTo>
                    <a:pt x="16" y="16"/>
                    <a:pt x="16" y="16"/>
                    <a:pt x="16" y="16"/>
                  </a:cubicBezTo>
                  <a:cubicBezTo>
                    <a:pt x="239" y="16"/>
                    <a:pt x="239" y="16"/>
                    <a:pt x="239" y="16"/>
                  </a:cubicBezTo>
                  <a:cubicBezTo>
                    <a:pt x="239" y="36"/>
                    <a:pt x="239" y="36"/>
                    <a:pt x="239" y="36"/>
                  </a:cubicBezTo>
                  <a:cubicBezTo>
                    <a:pt x="239" y="41"/>
                    <a:pt x="242" y="44"/>
                    <a:pt x="247"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ysClr val="windowText" lastClr="000000"/>
                </a:solidFill>
                <a:effectLst/>
                <a:uLnTx/>
                <a:uFillTx/>
                <a:latin typeface="+mn-lt"/>
              </a:endParaRPr>
            </a:p>
          </p:txBody>
        </p:sp>
      </p:grpSp>
      <p:sp>
        <p:nvSpPr>
          <p:cNvPr id="15393" name="Freeform 9"/>
          <p:cNvSpPr>
            <a:spLocks noChangeAspect="1"/>
          </p:cNvSpPr>
          <p:nvPr/>
        </p:nvSpPr>
        <p:spPr bwMode="auto">
          <a:xfrm>
            <a:off x="10855325" y="1473200"/>
            <a:ext cx="820738" cy="488950"/>
          </a:xfrm>
          <a:custGeom>
            <a:avLst/>
            <a:gdLst>
              <a:gd name="T0" fmla="*/ 2147483646 w 474"/>
              <a:gd name="T1" fmla="*/ 2147483646 h 295"/>
              <a:gd name="T2" fmla="*/ 2147483646 w 474"/>
              <a:gd name="T3" fmla="*/ 2147483646 h 295"/>
              <a:gd name="T4" fmla="*/ 2147483646 w 474"/>
              <a:gd name="T5" fmla="*/ 2147483646 h 295"/>
              <a:gd name="T6" fmla="*/ 2147483646 w 474"/>
              <a:gd name="T7" fmla="*/ 2147483646 h 295"/>
              <a:gd name="T8" fmla="*/ 2147483646 w 474"/>
              <a:gd name="T9" fmla="*/ 2147483646 h 295"/>
              <a:gd name="T10" fmla="*/ 2147483646 w 474"/>
              <a:gd name="T11" fmla="*/ 2147483646 h 295"/>
              <a:gd name="T12" fmla="*/ 2147483646 w 474"/>
              <a:gd name="T13" fmla="*/ 2147483646 h 295"/>
              <a:gd name="T14" fmla="*/ 2147483646 w 474"/>
              <a:gd name="T15" fmla="*/ 2147483646 h 295"/>
              <a:gd name="T16" fmla="*/ 2147483646 w 474"/>
              <a:gd name="T17" fmla="*/ 2147483646 h 295"/>
              <a:gd name="T18" fmla="*/ 2147483646 w 474"/>
              <a:gd name="T19" fmla="*/ 2147483646 h 295"/>
              <a:gd name="T20" fmla="*/ 2147483646 w 474"/>
              <a:gd name="T21" fmla="*/ 2147483646 h 295"/>
              <a:gd name="T22" fmla="*/ 2147483646 w 474"/>
              <a:gd name="T23" fmla="*/ 2147483646 h 295"/>
              <a:gd name="T24" fmla="*/ 2147483646 w 474"/>
              <a:gd name="T25" fmla="*/ 2147483646 h 295"/>
              <a:gd name="T26" fmla="*/ 2147483646 w 474"/>
              <a:gd name="T27" fmla="*/ 2147483646 h 295"/>
              <a:gd name="T28" fmla="*/ 2147483646 w 474"/>
              <a:gd name="T29" fmla="*/ 2147483646 h 295"/>
              <a:gd name="T30" fmla="*/ 2147483646 w 474"/>
              <a:gd name="T31" fmla="*/ 2147483646 h 295"/>
              <a:gd name="T32" fmla="*/ 2147483646 w 474"/>
              <a:gd name="T33" fmla="*/ 2147483646 h 295"/>
              <a:gd name="T34" fmla="*/ 2147483646 w 474"/>
              <a:gd name="T35" fmla="*/ 2147483646 h 295"/>
              <a:gd name="T36" fmla="*/ 2147483646 w 474"/>
              <a:gd name="T37" fmla="*/ 2147483646 h 295"/>
              <a:gd name="T38" fmla="*/ 2147483646 w 474"/>
              <a:gd name="T39" fmla="*/ 2147483646 h 295"/>
              <a:gd name="T40" fmla="*/ 2147483646 w 474"/>
              <a:gd name="T41" fmla="*/ 2147483646 h 295"/>
              <a:gd name="T42" fmla="*/ 2147483646 w 474"/>
              <a:gd name="T43" fmla="*/ 2147483646 h 295"/>
              <a:gd name="T44" fmla="*/ 2147483646 w 474"/>
              <a:gd name="T45" fmla="*/ 2147483646 h 295"/>
              <a:gd name="T46" fmla="*/ 2147483646 w 474"/>
              <a:gd name="T47" fmla="*/ 2147483646 h 295"/>
              <a:gd name="T48" fmla="*/ 2147483646 w 474"/>
              <a:gd name="T49" fmla="*/ 2147483646 h 295"/>
              <a:gd name="T50" fmla="*/ 2147483646 w 474"/>
              <a:gd name="T51" fmla="*/ 2147483646 h 295"/>
              <a:gd name="T52" fmla="*/ 2147483646 w 474"/>
              <a:gd name="T53" fmla="*/ 2147483646 h 295"/>
              <a:gd name="T54" fmla="*/ 2147483646 w 474"/>
              <a:gd name="T55" fmla="*/ 2147483646 h 295"/>
              <a:gd name="T56" fmla="*/ 2147483646 w 474"/>
              <a:gd name="T57" fmla="*/ 2147483646 h 295"/>
              <a:gd name="T58" fmla="*/ 2147483646 w 474"/>
              <a:gd name="T59" fmla="*/ 0 h 295"/>
              <a:gd name="T60" fmla="*/ 2147483646 w 474"/>
              <a:gd name="T61" fmla="*/ 2147483646 h 295"/>
              <a:gd name="T62" fmla="*/ 0 w 474"/>
              <a:gd name="T63" fmla="*/ 2147483646 h 295"/>
              <a:gd name="T64" fmla="*/ 2147483646 w 474"/>
              <a:gd name="T65" fmla="*/ 2147483646 h 295"/>
              <a:gd name="T66" fmla="*/ 2147483646 w 474"/>
              <a:gd name="T67" fmla="*/ 2147483646 h 295"/>
              <a:gd name="T68" fmla="*/ 2147483646 w 474"/>
              <a:gd name="T69" fmla="*/ 2147483646 h 295"/>
              <a:gd name="T70" fmla="*/ 2147483646 w 474"/>
              <a:gd name="T71" fmla="*/ 2147483646 h 295"/>
              <a:gd name="T72" fmla="*/ 2147483646 w 474"/>
              <a:gd name="T73" fmla="*/ 2147483646 h 295"/>
              <a:gd name="T74" fmla="*/ 2147483646 w 474"/>
              <a:gd name="T75" fmla="*/ 2147483646 h 295"/>
              <a:gd name="T76" fmla="*/ 2147483646 w 474"/>
              <a:gd name="T77" fmla="*/ 2147483646 h 295"/>
              <a:gd name="T78" fmla="*/ 2147483646 w 474"/>
              <a:gd name="T79" fmla="*/ 2147483646 h 295"/>
              <a:gd name="T80" fmla="*/ 2147483646 w 474"/>
              <a:gd name="T81" fmla="*/ 2147483646 h 295"/>
              <a:gd name="T82" fmla="*/ 2147483646 w 474"/>
              <a:gd name="T83" fmla="*/ 2147483646 h 295"/>
              <a:gd name="T84" fmla="*/ 2147483646 w 474"/>
              <a:gd name="T85" fmla="*/ 2147483646 h 2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74" h="295">
                <a:moveTo>
                  <a:pt x="454" y="182"/>
                </a:moveTo>
                <a:cubicBezTo>
                  <a:pt x="461" y="168"/>
                  <a:pt x="466" y="153"/>
                  <a:pt x="466" y="136"/>
                </a:cubicBezTo>
                <a:cubicBezTo>
                  <a:pt x="466" y="106"/>
                  <a:pt x="452" y="80"/>
                  <a:pt x="432" y="61"/>
                </a:cubicBezTo>
                <a:cubicBezTo>
                  <a:pt x="428" y="58"/>
                  <a:pt x="423" y="59"/>
                  <a:pt x="420" y="63"/>
                </a:cubicBezTo>
                <a:cubicBezTo>
                  <a:pt x="418" y="66"/>
                  <a:pt x="418" y="71"/>
                  <a:pt x="422" y="74"/>
                </a:cubicBezTo>
                <a:cubicBezTo>
                  <a:pt x="422" y="74"/>
                  <a:pt x="422" y="74"/>
                  <a:pt x="422" y="74"/>
                </a:cubicBezTo>
                <a:cubicBezTo>
                  <a:pt x="439" y="90"/>
                  <a:pt x="450" y="112"/>
                  <a:pt x="450" y="136"/>
                </a:cubicBezTo>
                <a:cubicBezTo>
                  <a:pt x="450" y="152"/>
                  <a:pt x="445" y="167"/>
                  <a:pt x="437" y="179"/>
                </a:cubicBezTo>
                <a:cubicBezTo>
                  <a:pt x="435" y="183"/>
                  <a:pt x="436" y="187"/>
                  <a:pt x="439" y="189"/>
                </a:cubicBezTo>
                <a:cubicBezTo>
                  <a:pt x="450" y="200"/>
                  <a:pt x="458" y="214"/>
                  <a:pt x="458" y="230"/>
                </a:cubicBezTo>
                <a:cubicBezTo>
                  <a:pt x="458" y="240"/>
                  <a:pt x="453" y="253"/>
                  <a:pt x="445" y="262"/>
                </a:cubicBezTo>
                <a:cubicBezTo>
                  <a:pt x="436" y="272"/>
                  <a:pt x="424" y="279"/>
                  <a:pt x="410" y="279"/>
                </a:cubicBezTo>
                <a:cubicBezTo>
                  <a:pt x="350" y="279"/>
                  <a:pt x="350" y="279"/>
                  <a:pt x="350" y="279"/>
                </a:cubicBezTo>
                <a:cubicBezTo>
                  <a:pt x="74" y="279"/>
                  <a:pt x="74" y="279"/>
                  <a:pt x="74" y="279"/>
                </a:cubicBezTo>
                <a:cubicBezTo>
                  <a:pt x="58" y="279"/>
                  <a:pt x="44" y="270"/>
                  <a:pt x="33" y="256"/>
                </a:cubicBezTo>
                <a:cubicBezTo>
                  <a:pt x="22" y="243"/>
                  <a:pt x="16" y="225"/>
                  <a:pt x="16" y="209"/>
                </a:cubicBezTo>
                <a:cubicBezTo>
                  <a:pt x="16" y="172"/>
                  <a:pt x="42" y="141"/>
                  <a:pt x="77" y="134"/>
                </a:cubicBezTo>
                <a:cubicBezTo>
                  <a:pt x="81" y="133"/>
                  <a:pt x="83" y="130"/>
                  <a:pt x="84" y="127"/>
                </a:cubicBezTo>
                <a:cubicBezTo>
                  <a:pt x="90" y="65"/>
                  <a:pt x="142" y="16"/>
                  <a:pt x="206" y="16"/>
                </a:cubicBezTo>
                <a:cubicBezTo>
                  <a:pt x="247" y="16"/>
                  <a:pt x="282" y="36"/>
                  <a:pt x="305" y="66"/>
                </a:cubicBezTo>
                <a:cubicBezTo>
                  <a:pt x="308" y="70"/>
                  <a:pt x="313" y="70"/>
                  <a:pt x="316" y="68"/>
                </a:cubicBezTo>
                <a:cubicBezTo>
                  <a:pt x="330" y="58"/>
                  <a:pt x="347" y="52"/>
                  <a:pt x="365" y="52"/>
                </a:cubicBezTo>
                <a:cubicBezTo>
                  <a:pt x="376" y="52"/>
                  <a:pt x="386" y="54"/>
                  <a:pt x="395" y="57"/>
                </a:cubicBezTo>
                <a:cubicBezTo>
                  <a:pt x="395" y="57"/>
                  <a:pt x="396" y="58"/>
                  <a:pt x="396" y="58"/>
                </a:cubicBezTo>
                <a:cubicBezTo>
                  <a:pt x="400" y="59"/>
                  <a:pt x="405" y="58"/>
                  <a:pt x="406" y="54"/>
                </a:cubicBezTo>
                <a:cubicBezTo>
                  <a:pt x="407" y="52"/>
                  <a:pt x="407" y="51"/>
                  <a:pt x="407" y="49"/>
                </a:cubicBezTo>
                <a:cubicBezTo>
                  <a:pt x="407" y="47"/>
                  <a:pt x="405" y="44"/>
                  <a:pt x="403" y="43"/>
                </a:cubicBezTo>
                <a:cubicBezTo>
                  <a:pt x="391" y="38"/>
                  <a:pt x="378" y="36"/>
                  <a:pt x="365" y="36"/>
                </a:cubicBezTo>
                <a:cubicBezTo>
                  <a:pt x="346" y="36"/>
                  <a:pt x="328" y="41"/>
                  <a:pt x="313" y="51"/>
                </a:cubicBezTo>
                <a:cubicBezTo>
                  <a:pt x="288" y="20"/>
                  <a:pt x="249" y="0"/>
                  <a:pt x="206" y="0"/>
                </a:cubicBezTo>
                <a:cubicBezTo>
                  <a:pt x="136" y="0"/>
                  <a:pt x="78" y="52"/>
                  <a:pt x="68" y="120"/>
                </a:cubicBezTo>
                <a:cubicBezTo>
                  <a:pt x="29" y="130"/>
                  <a:pt x="0" y="166"/>
                  <a:pt x="0" y="209"/>
                </a:cubicBezTo>
                <a:cubicBezTo>
                  <a:pt x="0" y="229"/>
                  <a:pt x="7" y="250"/>
                  <a:pt x="20" y="266"/>
                </a:cubicBezTo>
                <a:cubicBezTo>
                  <a:pt x="33" y="283"/>
                  <a:pt x="52" y="295"/>
                  <a:pt x="74" y="295"/>
                </a:cubicBezTo>
                <a:cubicBezTo>
                  <a:pt x="350" y="295"/>
                  <a:pt x="350" y="295"/>
                  <a:pt x="350" y="295"/>
                </a:cubicBezTo>
                <a:cubicBezTo>
                  <a:pt x="350" y="295"/>
                  <a:pt x="351" y="295"/>
                  <a:pt x="351" y="295"/>
                </a:cubicBezTo>
                <a:cubicBezTo>
                  <a:pt x="382" y="295"/>
                  <a:pt x="382" y="295"/>
                  <a:pt x="382" y="295"/>
                </a:cubicBezTo>
                <a:cubicBezTo>
                  <a:pt x="382" y="295"/>
                  <a:pt x="382" y="295"/>
                  <a:pt x="382" y="295"/>
                </a:cubicBezTo>
                <a:cubicBezTo>
                  <a:pt x="382" y="295"/>
                  <a:pt x="382" y="295"/>
                  <a:pt x="382" y="295"/>
                </a:cubicBezTo>
                <a:cubicBezTo>
                  <a:pt x="410" y="295"/>
                  <a:pt x="410" y="295"/>
                  <a:pt x="410" y="295"/>
                </a:cubicBezTo>
                <a:cubicBezTo>
                  <a:pt x="430" y="295"/>
                  <a:pt x="446" y="286"/>
                  <a:pt x="457" y="273"/>
                </a:cubicBezTo>
                <a:cubicBezTo>
                  <a:pt x="468" y="260"/>
                  <a:pt x="474" y="244"/>
                  <a:pt x="474" y="230"/>
                </a:cubicBezTo>
                <a:cubicBezTo>
                  <a:pt x="474" y="211"/>
                  <a:pt x="466" y="194"/>
                  <a:pt x="454" y="1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91436" tIns="45718" rIns="91436" bIns="45718"/>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ysClr val="windowText" lastClr="000000"/>
              </a:solidFill>
              <a:effectLst/>
              <a:uLnTx/>
              <a:uFillTx/>
            </a:endParaRPr>
          </a:p>
        </p:txBody>
      </p:sp>
      <p:sp>
        <p:nvSpPr>
          <p:cNvPr id="15394" name="Freeform 9"/>
          <p:cNvSpPr>
            <a:spLocks noChangeAspect="1"/>
          </p:cNvSpPr>
          <p:nvPr/>
        </p:nvSpPr>
        <p:spPr bwMode="auto">
          <a:xfrm>
            <a:off x="10855325" y="2211388"/>
            <a:ext cx="820738" cy="488950"/>
          </a:xfrm>
          <a:custGeom>
            <a:avLst/>
            <a:gdLst>
              <a:gd name="T0" fmla="*/ 2147483646 w 474"/>
              <a:gd name="T1" fmla="*/ 2147483646 h 295"/>
              <a:gd name="T2" fmla="*/ 2147483646 w 474"/>
              <a:gd name="T3" fmla="*/ 2147483646 h 295"/>
              <a:gd name="T4" fmla="*/ 2147483646 w 474"/>
              <a:gd name="T5" fmla="*/ 2147483646 h 295"/>
              <a:gd name="T6" fmla="*/ 2147483646 w 474"/>
              <a:gd name="T7" fmla="*/ 2147483646 h 295"/>
              <a:gd name="T8" fmla="*/ 2147483646 w 474"/>
              <a:gd name="T9" fmla="*/ 2147483646 h 295"/>
              <a:gd name="T10" fmla="*/ 2147483646 w 474"/>
              <a:gd name="T11" fmla="*/ 2147483646 h 295"/>
              <a:gd name="T12" fmla="*/ 2147483646 w 474"/>
              <a:gd name="T13" fmla="*/ 2147483646 h 295"/>
              <a:gd name="T14" fmla="*/ 2147483646 w 474"/>
              <a:gd name="T15" fmla="*/ 2147483646 h 295"/>
              <a:gd name="T16" fmla="*/ 2147483646 w 474"/>
              <a:gd name="T17" fmla="*/ 2147483646 h 295"/>
              <a:gd name="T18" fmla="*/ 2147483646 w 474"/>
              <a:gd name="T19" fmla="*/ 2147483646 h 295"/>
              <a:gd name="T20" fmla="*/ 2147483646 w 474"/>
              <a:gd name="T21" fmla="*/ 2147483646 h 295"/>
              <a:gd name="T22" fmla="*/ 2147483646 w 474"/>
              <a:gd name="T23" fmla="*/ 2147483646 h 295"/>
              <a:gd name="T24" fmla="*/ 2147483646 w 474"/>
              <a:gd name="T25" fmla="*/ 2147483646 h 295"/>
              <a:gd name="T26" fmla="*/ 2147483646 w 474"/>
              <a:gd name="T27" fmla="*/ 2147483646 h 295"/>
              <a:gd name="T28" fmla="*/ 2147483646 w 474"/>
              <a:gd name="T29" fmla="*/ 2147483646 h 295"/>
              <a:gd name="T30" fmla="*/ 2147483646 w 474"/>
              <a:gd name="T31" fmla="*/ 2147483646 h 295"/>
              <a:gd name="T32" fmla="*/ 2147483646 w 474"/>
              <a:gd name="T33" fmla="*/ 2147483646 h 295"/>
              <a:gd name="T34" fmla="*/ 2147483646 w 474"/>
              <a:gd name="T35" fmla="*/ 2147483646 h 295"/>
              <a:gd name="T36" fmla="*/ 2147483646 w 474"/>
              <a:gd name="T37" fmla="*/ 2147483646 h 295"/>
              <a:gd name="T38" fmla="*/ 2147483646 w 474"/>
              <a:gd name="T39" fmla="*/ 2147483646 h 295"/>
              <a:gd name="T40" fmla="*/ 2147483646 w 474"/>
              <a:gd name="T41" fmla="*/ 2147483646 h 295"/>
              <a:gd name="T42" fmla="*/ 2147483646 w 474"/>
              <a:gd name="T43" fmla="*/ 2147483646 h 295"/>
              <a:gd name="T44" fmla="*/ 2147483646 w 474"/>
              <a:gd name="T45" fmla="*/ 2147483646 h 295"/>
              <a:gd name="T46" fmla="*/ 2147483646 w 474"/>
              <a:gd name="T47" fmla="*/ 2147483646 h 295"/>
              <a:gd name="T48" fmla="*/ 2147483646 w 474"/>
              <a:gd name="T49" fmla="*/ 2147483646 h 295"/>
              <a:gd name="T50" fmla="*/ 2147483646 w 474"/>
              <a:gd name="T51" fmla="*/ 2147483646 h 295"/>
              <a:gd name="T52" fmla="*/ 2147483646 w 474"/>
              <a:gd name="T53" fmla="*/ 2147483646 h 295"/>
              <a:gd name="T54" fmla="*/ 2147483646 w 474"/>
              <a:gd name="T55" fmla="*/ 2147483646 h 295"/>
              <a:gd name="T56" fmla="*/ 2147483646 w 474"/>
              <a:gd name="T57" fmla="*/ 2147483646 h 295"/>
              <a:gd name="T58" fmla="*/ 2147483646 w 474"/>
              <a:gd name="T59" fmla="*/ 0 h 295"/>
              <a:gd name="T60" fmla="*/ 2147483646 w 474"/>
              <a:gd name="T61" fmla="*/ 2147483646 h 295"/>
              <a:gd name="T62" fmla="*/ 0 w 474"/>
              <a:gd name="T63" fmla="*/ 2147483646 h 295"/>
              <a:gd name="T64" fmla="*/ 2147483646 w 474"/>
              <a:gd name="T65" fmla="*/ 2147483646 h 295"/>
              <a:gd name="T66" fmla="*/ 2147483646 w 474"/>
              <a:gd name="T67" fmla="*/ 2147483646 h 295"/>
              <a:gd name="T68" fmla="*/ 2147483646 w 474"/>
              <a:gd name="T69" fmla="*/ 2147483646 h 295"/>
              <a:gd name="T70" fmla="*/ 2147483646 w 474"/>
              <a:gd name="T71" fmla="*/ 2147483646 h 295"/>
              <a:gd name="T72" fmla="*/ 2147483646 w 474"/>
              <a:gd name="T73" fmla="*/ 2147483646 h 295"/>
              <a:gd name="T74" fmla="*/ 2147483646 w 474"/>
              <a:gd name="T75" fmla="*/ 2147483646 h 295"/>
              <a:gd name="T76" fmla="*/ 2147483646 w 474"/>
              <a:gd name="T77" fmla="*/ 2147483646 h 295"/>
              <a:gd name="T78" fmla="*/ 2147483646 w 474"/>
              <a:gd name="T79" fmla="*/ 2147483646 h 295"/>
              <a:gd name="T80" fmla="*/ 2147483646 w 474"/>
              <a:gd name="T81" fmla="*/ 2147483646 h 295"/>
              <a:gd name="T82" fmla="*/ 2147483646 w 474"/>
              <a:gd name="T83" fmla="*/ 2147483646 h 295"/>
              <a:gd name="T84" fmla="*/ 2147483646 w 474"/>
              <a:gd name="T85" fmla="*/ 2147483646 h 2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74" h="295">
                <a:moveTo>
                  <a:pt x="454" y="182"/>
                </a:moveTo>
                <a:cubicBezTo>
                  <a:pt x="461" y="168"/>
                  <a:pt x="466" y="153"/>
                  <a:pt x="466" y="136"/>
                </a:cubicBezTo>
                <a:cubicBezTo>
                  <a:pt x="466" y="106"/>
                  <a:pt x="452" y="80"/>
                  <a:pt x="432" y="61"/>
                </a:cubicBezTo>
                <a:cubicBezTo>
                  <a:pt x="428" y="58"/>
                  <a:pt x="423" y="59"/>
                  <a:pt x="420" y="63"/>
                </a:cubicBezTo>
                <a:cubicBezTo>
                  <a:pt x="418" y="66"/>
                  <a:pt x="418" y="71"/>
                  <a:pt x="422" y="74"/>
                </a:cubicBezTo>
                <a:cubicBezTo>
                  <a:pt x="422" y="74"/>
                  <a:pt x="422" y="74"/>
                  <a:pt x="422" y="74"/>
                </a:cubicBezTo>
                <a:cubicBezTo>
                  <a:pt x="439" y="90"/>
                  <a:pt x="450" y="112"/>
                  <a:pt x="450" y="136"/>
                </a:cubicBezTo>
                <a:cubicBezTo>
                  <a:pt x="450" y="152"/>
                  <a:pt x="445" y="167"/>
                  <a:pt x="437" y="179"/>
                </a:cubicBezTo>
                <a:cubicBezTo>
                  <a:pt x="435" y="183"/>
                  <a:pt x="436" y="187"/>
                  <a:pt x="439" y="189"/>
                </a:cubicBezTo>
                <a:cubicBezTo>
                  <a:pt x="450" y="200"/>
                  <a:pt x="458" y="214"/>
                  <a:pt x="458" y="230"/>
                </a:cubicBezTo>
                <a:cubicBezTo>
                  <a:pt x="458" y="240"/>
                  <a:pt x="453" y="253"/>
                  <a:pt x="445" y="262"/>
                </a:cubicBezTo>
                <a:cubicBezTo>
                  <a:pt x="436" y="272"/>
                  <a:pt x="424" y="279"/>
                  <a:pt x="410" y="279"/>
                </a:cubicBezTo>
                <a:cubicBezTo>
                  <a:pt x="350" y="279"/>
                  <a:pt x="350" y="279"/>
                  <a:pt x="350" y="279"/>
                </a:cubicBezTo>
                <a:cubicBezTo>
                  <a:pt x="74" y="279"/>
                  <a:pt x="74" y="279"/>
                  <a:pt x="74" y="279"/>
                </a:cubicBezTo>
                <a:cubicBezTo>
                  <a:pt x="58" y="279"/>
                  <a:pt x="44" y="270"/>
                  <a:pt x="33" y="256"/>
                </a:cubicBezTo>
                <a:cubicBezTo>
                  <a:pt x="22" y="243"/>
                  <a:pt x="16" y="225"/>
                  <a:pt x="16" y="209"/>
                </a:cubicBezTo>
                <a:cubicBezTo>
                  <a:pt x="16" y="172"/>
                  <a:pt x="42" y="141"/>
                  <a:pt x="77" y="134"/>
                </a:cubicBezTo>
                <a:cubicBezTo>
                  <a:pt x="81" y="133"/>
                  <a:pt x="83" y="130"/>
                  <a:pt x="84" y="127"/>
                </a:cubicBezTo>
                <a:cubicBezTo>
                  <a:pt x="90" y="65"/>
                  <a:pt x="142" y="16"/>
                  <a:pt x="206" y="16"/>
                </a:cubicBezTo>
                <a:cubicBezTo>
                  <a:pt x="247" y="16"/>
                  <a:pt x="282" y="36"/>
                  <a:pt x="305" y="66"/>
                </a:cubicBezTo>
                <a:cubicBezTo>
                  <a:pt x="308" y="70"/>
                  <a:pt x="313" y="70"/>
                  <a:pt x="316" y="68"/>
                </a:cubicBezTo>
                <a:cubicBezTo>
                  <a:pt x="330" y="58"/>
                  <a:pt x="347" y="52"/>
                  <a:pt x="365" y="52"/>
                </a:cubicBezTo>
                <a:cubicBezTo>
                  <a:pt x="376" y="52"/>
                  <a:pt x="386" y="54"/>
                  <a:pt x="395" y="57"/>
                </a:cubicBezTo>
                <a:cubicBezTo>
                  <a:pt x="395" y="57"/>
                  <a:pt x="396" y="58"/>
                  <a:pt x="396" y="58"/>
                </a:cubicBezTo>
                <a:cubicBezTo>
                  <a:pt x="400" y="59"/>
                  <a:pt x="405" y="58"/>
                  <a:pt x="406" y="54"/>
                </a:cubicBezTo>
                <a:cubicBezTo>
                  <a:pt x="407" y="52"/>
                  <a:pt x="407" y="51"/>
                  <a:pt x="407" y="49"/>
                </a:cubicBezTo>
                <a:cubicBezTo>
                  <a:pt x="407" y="47"/>
                  <a:pt x="405" y="44"/>
                  <a:pt x="403" y="43"/>
                </a:cubicBezTo>
                <a:cubicBezTo>
                  <a:pt x="391" y="38"/>
                  <a:pt x="378" y="36"/>
                  <a:pt x="365" y="36"/>
                </a:cubicBezTo>
                <a:cubicBezTo>
                  <a:pt x="346" y="36"/>
                  <a:pt x="328" y="41"/>
                  <a:pt x="313" y="51"/>
                </a:cubicBezTo>
                <a:cubicBezTo>
                  <a:pt x="288" y="20"/>
                  <a:pt x="249" y="0"/>
                  <a:pt x="206" y="0"/>
                </a:cubicBezTo>
                <a:cubicBezTo>
                  <a:pt x="136" y="0"/>
                  <a:pt x="78" y="52"/>
                  <a:pt x="68" y="120"/>
                </a:cubicBezTo>
                <a:cubicBezTo>
                  <a:pt x="29" y="130"/>
                  <a:pt x="0" y="166"/>
                  <a:pt x="0" y="209"/>
                </a:cubicBezTo>
                <a:cubicBezTo>
                  <a:pt x="0" y="229"/>
                  <a:pt x="7" y="250"/>
                  <a:pt x="20" y="266"/>
                </a:cubicBezTo>
                <a:cubicBezTo>
                  <a:pt x="33" y="283"/>
                  <a:pt x="52" y="295"/>
                  <a:pt x="74" y="295"/>
                </a:cubicBezTo>
                <a:cubicBezTo>
                  <a:pt x="350" y="295"/>
                  <a:pt x="350" y="295"/>
                  <a:pt x="350" y="295"/>
                </a:cubicBezTo>
                <a:cubicBezTo>
                  <a:pt x="350" y="295"/>
                  <a:pt x="351" y="295"/>
                  <a:pt x="351" y="295"/>
                </a:cubicBezTo>
                <a:cubicBezTo>
                  <a:pt x="382" y="295"/>
                  <a:pt x="382" y="295"/>
                  <a:pt x="382" y="295"/>
                </a:cubicBezTo>
                <a:cubicBezTo>
                  <a:pt x="382" y="295"/>
                  <a:pt x="382" y="295"/>
                  <a:pt x="382" y="295"/>
                </a:cubicBezTo>
                <a:cubicBezTo>
                  <a:pt x="382" y="295"/>
                  <a:pt x="382" y="295"/>
                  <a:pt x="382" y="295"/>
                </a:cubicBezTo>
                <a:cubicBezTo>
                  <a:pt x="410" y="295"/>
                  <a:pt x="410" y="295"/>
                  <a:pt x="410" y="295"/>
                </a:cubicBezTo>
                <a:cubicBezTo>
                  <a:pt x="430" y="295"/>
                  <a:pt x="446" y="286"/>
                  <a:pt x="457" y="273"/>
                </a:cubicBezTo>
                <a:cubicBezTo>
                  <a:pt x="468" y="260"/>
                  <a:pt x="474" y="244"/>
                  <a:pt x="474" y="230"/>
                </a:cubicBezTo>
                <a:cubicBezTo>
                  <a:pt x="474" y="211"/>
                  <a:pt x="466" y="194"/>
                  <a:pt x="454" y="1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91436" tIns="45718" rIns="91436" bIns="45718"/>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ysClr val="windowText" lastClr="000000"/>
              </a:solidFill>
              <a:effectLst/>
              <a:uLnTx/>
              <a:uFillTx/>
            </a:endParaRPr>
          </a:p>
        </p:txBody>
      </p:sp>
      <p:sp>
        <p:nvSpPr>
          <p:cNvPr id="15395" name="Freeform 9"/>
          <p:cNvSpPr>
            <a:spLocks noChangeAspect="1"/>
          </p:cNvSpPr>
          <p:nvPr/>
        </p:nvSpPr>
        <p:spPr bwMode="auto">
          <a:xfrm>
            <a:off x="10855325" y="2949575"/>
            <a:ext cx="820738" cy="488950"/>
          </a:xfrm>
          <a:custGeom>
            <a:avLst/>
            <a:gdLst>
              <a:gd name="T0" fmla="*/ 2147483646 w 474"/>
              <a:gd name="T1" fmla="*/ 2147483646 h 295"/>
              <a:gd name="T2" fmla="*/ 2147483646 w 474"/>
              <a:gd name="T3" fmla="*/ 2147483646 h 295"/>
              <a:gd name="T4" fmla="*/ 2147483646 w 474"/>
              <a:gd name="T5" fmla="*/ 2147483646 h 295"/>
              <a:gd name="T6" fmla="*/ 2147483646 w 474"/>
              <a:gd name="T7" fmla="*/ 2147483646 h 295"/>
              <a:gd name="T8" fmla="*/ 2147483646 w 474"/>
              <a:gd name="T9" fmla="*/ 2147483646 h 295"/>
              <a:gd name="T10" fmla="*/ 2147483646 w 474"/>
              <a:gd name="T11" fmla="*/ 2147483646 h 295"/>
              <a:gd name="T12" fmla="*/ 2147483646 w 474"/>
              <a:gd name="T13" fmla="*/ 2147483646 h 295"/>
              <a:gd name="T14" fmla="*/ 2147483646 w 474"/>
              <a:gd name="T15" fmla="*/ 2147483646 h 295"/>
              <a:gd name="T16" fmla="*/ 2147483646 w 474"/>
              <a:gd name="T17" fmla="*/ 2147483646 h 295"/>
              <a:gd name="T18" fmla="*/ 2147483646 w 474"/>
              <a:gd name="T19" fmla="*/ 2147483646 h 295"/>
              <a:gd name="T20" fmla="*/ 2147483646 w 474"/>
              <a:gd name="T21" fmla="*/ 2147483646 h 295"/>
              <a:gd name="T22" fmla="*/ 2147483646 w 474"/>
              <a:gd name="T23" fmla="*/ 2147483646 h 295"/>
              <a:gd name="T24" fmla="*/ 2147483646 w 474"/>
              <a:gd name="T25" fmla="*/ 2147483646 h 295"/>
              <a:gd name="T26" fmla="*/ 2147483646 w 474"/>
              <a:gd name="T27" fmla="*/ 2147483646 h 295"/>
              <a:gd name="T28" fmla="*/ 2147483646 w 474"/>
              <a:gd name="T29" fmla="*/ 2147483646 h 295"/>
              <a:gd name="T30" fmla="*/ 2147483646 w 474"/>
              <a:gd name="T31" fmla="*/ 2147483646 h 295"/>
              <a:gd name="T32" fmla="*/ 2147483646 w 474"/>
              <a:gd name="T33" fmla="*/ 2147483646 h 295"/>
              <a:gd name="T34" fmla="*/ 2147483646 w 474"/>
              <a:gd name="T35" fmla="*/ 2147483646 h 295"/>
              <a:gd name="T36" fmla="*/ 2147483646 w 474"/>
              <a:gd name="T37" fmla="*/ 2147483646 h 295"/>
              <a:gd name="T38" fmla="*/ 2147483646 w 474"/>
              <a:gd name="T39" fmla="*/ 2147483646 h 295"/>
              <a:gd name="T40" fmla="*/ 2147483646 w 474"/>
              <a:gd name="T41" fmla="*/ 2147483646 h 295"/>
              <a:gd name="T42" fmla="*/ 2147483646 w 474"/>
              <a:gd name="T43" fmla="*/ 2147483646 h 295"/>
              <a:gd name="T44" fmla="*/ 2147483646 w 474"/>
              <a:gd name="T45" fmla="*/ 2147483646 h 295"/>
              <a:gd name="T46" fmla="*/ 2147483646 w 474"/>
              <a:gd name="T47" fmla="*/ 2147483646 h 295"/>
              <a:gd name="T48" fmla="*/ 2147483646 w 474"/>
              <a:gd name="T49" fmla="*/ 2147483646 h 295"/>
              <a:gd name="T50" fmla="*/ 2147483646 w 474"/>
              <a:gd name="T51" fmla="*/ 2147483646 h 295"/>
              <a:gd name="T52" fmla="*/ 2147483646 w 474"/>
              <a:gd name="T53" fmla="*/ 2147483646 h 295"/>
              <a:gd name="T54" fmla="*/ 2147483646 w 474"/>
              <a:gd name="T55" fmla="*/ 2147483646 h 295"/>
              <a:gd name="T56" fmla="*/ 2147483646 w 474"/>
              <a:gd name="T57" fmla="*/ 2147483646 h 295"/>
              <a:gd name="T58" fmla="*/ 2147483646 w 474"/>
              <a:gd name="T59" fmla="*/ 0 h 295"/>
              <a:gd name="T60" fmla="*/ 2147483646 w 474"/>
              <a:gd name="T61" fmla="*/ 2147483646 h 295"/>
              <a:gd name="T62" fmla="*/ 0 w 474"/>
              <a:gd name="T63" fmla="*/ 2147483646 h 295"/>
              <a:gd name="T64" fmla="*/ 2147483646 w 474"/>
              <a:gd name="T65" fmla="*/ 2147483646 h 295"/>
              <a:gd name="T66" fmla="*/ 2147483646 w 474"/>
              <a:gd name="T67" fmla="*/ 2147483646 h 295"/>
              <a:gd name="T68" fmla="*/ 2147483646 w 474"/>
              <a:gd name="T69" fmla="*/ 2147483646 h 295"/>
              <a:gd name="T70" fmla="*/ 2147483646 w 474"/>
              <a:gd name="T71" fmla="*/ 2147483646 h 295"/>
              <a:gd name="T72" fmla="*/ 2147483646 w 474"/>
              <a:gd name="T73" fmla="*/ 2147483646 h 295"/>
              <a:gd name="T74" fmla="*/ 2147483646 w 474"/>
              <a:gd name="T75" fmla="*/ 2147483646 h 295"/>
              <a:gd name="T76" fmla="*/ 2147483646 w 474"/>
              <a:gd name="T77" fmla="*/ 2147483646 h 295"/>
              <a:gd name="T78" fmla="*/ 2147483646 w 474"/>
              <a:gd name="T79" fmla="*/ 2147483646 h 295"/>
              <a:gd name="T80" fmla="*/ 2147483646 w 474"/>
              <a:gd name="T81" fmla="*/ 2147483646 h 295"/>
              <a:gd name="T82" fmla="*/ 2147483646 w 474"/>
              <a:gd name="T83" fmla="*/ 2147483646 h 295"/>
              <a:gd name="T84" fmla="*/ 2147483646 w 474"/>
              <a:gd name="T85" fmla="*/ 2147483646 h 2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74" h="295">
                <a:moveTo>
                  <a:pt x="454" y="182"/>
                </a:moveTo>
                <a:cubicBezTo>
                  <a:pt x="461" y="168"/>
                  <a:pt x="466" y="153"/>
                  <a:pt x="466" y="136"/>
                </a:cubicBezTo>
                <a:cubicBezTo>
                  <a:pt x="466" y="106"/>
                  <a:pt x="452" y="80"/>
                  <a:pt x="432" y="61"/>
                </a:cubicBezTo>
                <a:cubicBezTo>
                  <a:pt x="428" y="58"/>
                  <a:pt x="423" y="59"/>
                  <a:pt x="420" y="63"/>
                </a:cubicBezTo>
                <a:cubicBezTo>
                  <a:pt x="418" y="66"/>
                  <a:pt x="418" y="71"/>
                  <a:pt x="422" y="74"/>
                </a:cubicBezTo>
                <a:cubicBezTo>
                  <a:pt x="422" y="74"/>
                  <a:pt x="422" y="74"/>
                  <a:pt x="422" y="74"/>
                </a:cubicBezTo>
                <a:cubicBezTo>
                  <a:pt x="439" y="90"/>
                  <a:pt x="450" y="112"/>
                  <a:pt x="450" y="136"/>
                </a:cubicBezTo>
                <a:cubicBezTo>
                  <a:pt x="450" y="152"/>
                  <a:pt x="445" y="167"/>
                  <a:pt x="437" y="179"/>
                </a:cubicBezTo>
                <a:cubicBezTo>
                  <a:pt x="435" y="183"/>
                  <a:pt x="436" y="187"/>
                  <a:pt x="439" y="189"/>
                </a:cubicBezTo>
                <a:cubicBezTo>
                  <a:pt x="450" y="200"/>
                  <a:pt x="458" y="214"/>
                  <a:pt x="458" y="230"/>
                </a:cubicBezTo>
                <a:cubicBezTo>
                  <a:pt x="458" y="240"/>
                  <a:pt x="453" y="253"/>
                  <a:pt x="445" y="262"/>
                </a:cubicBezTo>
                <a:cubicBezTo>
                  <a:pt x="436" y="272"/>
                  <a:pt x="424" y="279"/>
                  <a:pt x="410" y="279"/>
                </a:cubicBezTo>
                <a:cubicBezTo>
                  <a:pt x="350" y="279"/>
                  <a:pt x="350" y="279"/>
                  <a:pt x="350" y="279"/>
                </a:cubicBezTo>
                <a:cubicBezTo>
                  <a:pt x="74" y="279"/>
                  <a:pt x="74" y="279"/>
                  <a:pt x="74" y="279"/>
                </a:cubicBezTo>
                <a:cubicBezTo>
                  <a:pt x="58" y="279"/>
                  <a:pt x="44" y="270"/>
                  <a:pt x="33" y="256"/>
                </a:cubicBezTo>
                <a:cubicBezTo>
                  <a:pt x="22" y="243"/>
                  <a:pt x="16" y="225"/>
                  <a:pt x="16" y="209"/>
                </a:cubicBezTo>
                <a:cubicBezTo>
                  <a:pt x="16" y="172"/>
                  <a:pt x="42" y="141"/>
                  <a:pt x="77" y="134"/>
                </a:cubicBezTo>
                <a:cubicBezTo>
                  <a:pt x="81" y="133"/>
                  <a:pt x="83" y="130"/>
                  <a:pt x="84" y="127"/>
                </a:cubicBezTo>
                <a:cubicBezTo>
                  <a:pt x="90" y="65"/>
                  <a:pt x="142" y="16"/>
                  <a:pt x="206" y="16"/>
                </a:cubicBezTo>
                <a:cubicBezTo>
                  <a:pt x="247" y="16"/>
                  <a:pt x="282" y="36"/>
                  <a:pt x="305" y="66"/>
                </a:cubicBezTo>
                <a:cubicBezTo>
                  <a:pt x="308" y="70"/>
                  <a:pt x="313" y="70"/>
                  <a:pt x="316" y="68"/>
                </a:cubicBezTo>
                <a:cubicBezTo>
                  <a:pt x="330" y="58"/>
                  <a:pt x="347" y="52"/>
                  <a:pt x="365" y="52"/>
                </a:cubicBezTo>
                <a:cubicBezTo>
                  <a:pt x="376" y="52"/>
                  <a:pt x="386" y="54"/>
                  <a:pt x="395" y="57"/>
                </a:cubicBezTo>
                <a:cubicBezTo>
                  <a:pt x="395" y="57"/>
                  <a:pt x="396" y="58"/>
                  <a:pt x="396" y="58"/>
                </a:cubicBezTo>
                <a:cubicBezTo>
                  <a:pt x="400" y="59"/>
                  <a:pt x="405" y="58"/>
                  <a:pt x="406" y="54"/>
                </a:cubicBezTo>
                <a:cubicBezTo>
                  <a:pt x="407" y="52"/>
                  <a:pt x="407" y="51"/>
                  <a:pt x="407" y="49"/>
                </a:cubicBezTo>
                <a:cubicBezTo>
                  <a:pt x="407" y="47"/>
                  <a:pt x="405" y="44"/>
                  <a:pt x="403" y="43"/>
                </a:cubicBezTo>
                <a:cubicBezTo>
                  <a:pt x="391" y="38"/>
                  <a:pt x="378" y="36"/>
                  <a:pt x="365" y="36"/>
                </a:cubicBezTo>
                <a:cubicBezTo>
                  <a:pt x="346" y="36"/>
                  <a:pt x="328" y="41"/>
                  <a:pt x="313" y="51"/>
                </a:cubicBezTo>
                <a:cubicBezTo>
                  <a:pt x="288" y="20"/>
                  <a:pt x="249" y="0"/>
                  <a:pt x="206" y="0"/>
                </a:cubicBezTo>
                <a:cubicBezTo>
                  <a:pt x="136" y="0"/>
                  <a:pt x="78" y="52"/>
                  <a:pt x="68" y="120"/>
                </a:cubicBezTo>
                <a:cubicBezTo>
                  <a:pt x="29" y="130"/>
                  <a:pt x="0" y="166"/>
                  <a:pt x="0" y="209"/>
                </a:cubicBezTo>
                <a:cubicBezTo>
                  <a:pt x="0" y="229"/>
                  <a:pt x="7" y="250"/>
                  <a:pt x="20" y="266"/>
                </a:cubicBezTo>
                <a:cubicBezTo>
                  <a:pt x="33" y="283"/>
                  <a:pt x="52" y="295"/>
                  <a:pt x="74" y="295"/>
                </a:cubicBezTo>
                <a:cubicBezTo>
                  <a:pt x="350" y="295"/>
                  <a:pt x="350" y="295"/>
                  <a:pt x="350" y="295"/>
                </a:cubicBezTo>
                <a:cubicBezTo>
                  <a:pt x="350" y="295"/>
                  <a:pt x="351" y="295"/>
                  <a:pt x="351" y="295"/>
                </a:cubicBezTo>
                <a:cubicBezTo>
                  <a:pt x="382" y="295"/>
                  <a:pt x="382" y="295"/>
                  <a:pt x="382" y="295"/>
                </a:cubicBezTo>
                <a:cubicBezTo>
                  <a:pt x="382" y="295"/>
                  <a:pt x="382" y="295"/>
                  <a:pt x="382" y="295"/>
                </a:cubicBezTo>
                <a:cubicBezTo>
                  <a:pt x="382" y="295"/>
                  <a:pt x="382" y="295"/>
                  <a:pt x="382" y="295"/>
                </a:cubicBezTo>
                <a:cubicBezTo>
                  <a:pt x="410" y="295"/>
                  <a:pt x="410" y="295"/>
                  <a:pt x="410" y="295"/>
                </a:cubicBezTo>
                <a:cubicBezTo>
                  <a:pt x="430" y="295"/>
                  <a:pt x="446" y="286"/>
                  <a:pt x="457" y="273"/>
                </a:cubicBezTo>
                <a:cubicBezTo>
                  <a:pt x="468" y="260"/>
                  <a:pt x="474" y="244"/>
                  <a:pt x="474" y="230"/>
                </a:cubicBezTo>
                <a:cubicBezTo>
                  <a:pt x="474" y="211"/>
                  <a:pt x="466" y="194"/>
                  <a:pt x="454" y="1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91436" tIns="45718" rIns="91436" bIns="45718"/>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ysClr val="windowText" lastClr="000000"/>
              </a:solidFill>
              <a:effectLst/>
              <a:uLnTx/>
              <a:uFillTx/>
            </a:endParaRPr>
          </a:p>
        </p:txBody>
      </p:sp>
      <p:sp>
        <p:nvSpPr>
          <p:cNvPr id="15396" name="Freeform 9"/>
          <p:cNvSpPr>
            <a:spLocks noChangeAspect="1"/>
          </p:cNvSpPr>
          <p:nvPr/>
        </p:nvSpPr>
        <p:spPr bwMode="auto">
          <a:xfrm>
            <a:off x="10855325" y="3689350"/>
            <a:ext cx="820738" cy="488950"/>
          </a:xfrm>
          <a:custGeom>
            <a:avLst/>
            <a:gdLst>
              <a:gd name="T0" fmla="*/ 2147483646 w 474"/>
              <a:gd name="T1" fmla="*/ 2147483646 h 295"/>
              <a:gd name="T2" fmla="*/ 2147483646 w 474"/>
              <a:gd name="T3" fmla="*/ 2147483646 h 295"/>
              <a:gd name="T4" fmla="*/ 2147483646 w 474"/>
              <a:gd name="T5" fmla="*/ 2147483646 h 295"/>
              <a:gd name="T6" fmla="*/ 2147483646 w 474"/>
              <a:gd name="T7" fmla="*/ 2147483646 h 295"/>
              <a:gd name="T8" fmla="*/ 2147483646 w 474"/>
              <a:gd name="T9" fmla="*/ 2147483646 h 295"/>
              <a:gd name="T10" fmla="*/ 2147483646 w 474"/>
              <a:gd name="T11" fmla="*/ 2147483646 h 295"/>
              <a:gd name="T12" fmla="*/ 2147483646 w 474"/>
              <a:gd name="T13" fmla="*/ 2147483646 h 295"/>
              <a:gd name="T14" fmla="*/ 2147483646 w 474"/>
              <a:gd name="T15" fmla="*/ 2147483646 h 295"/>
              <a:gd name="T16" fmla="*/ 2147483646 w 474"/>
              <a:gd name="T17" fmla="*/ 2147483646 h 295"/>
              <a:gd name="T18" fmla="*/ 2147483646 w 474"/>
              <a:gd name="T19" fmla="*/ 2147483646 h 295"/>
              <a:gd name="T20" fmla="*/ 2147483646 w 474"/>
              <a:gd name="T21" fmla="*/ 2147483646 h 295"/>
              <a:gd name="T22" fmla="*/ 2147483646 w 474"/>
              <a:gd name="T23" fmla="*/ 2147483646 h 295"/>
              <a:gd name="T24" fmla="*/ 2147483646 w 474"/>
              <a:gd name="T25" fmla="*/ 2147483646 h 295"/>
              <a:gd name="T26" fmla="*/ 2147483646 w 474"/>
              <a:gd name="T27" fmla="*/ 2147483646 h 295"/>
              <a:gd name="T28" fmla="*/ 2147483646 w 474"/>
              <a:gd name="T29" fmla="*/ 2147483646 h 295"/>
              <a:gd name="T30" fmla="*/ 2147483646 w 474"/>
              <a:gd name="T31" fmla="*/ 2147483646 h 295"/>
              <a:gd name="T32" fmla="*/ 2147483646 w 474"/>
              <a:gd name="T33" fmla="*/ 2147483646 h 295"/>
              <a:gd name="T34" fmla="*/ 2147483646 w 474"/>
              <a:gd name="T35" fmla="*/ 2147483646 h 295"/>
              <a:gd name="T36" fmla="*/ 2147483646 w 474"/>
              <a:gd name="T37" fmla="*/ 2147483646 h 295"/>
              <a:gd name="T38" fmla="*/ 2147483646 w 474"/>
              <a:gd name="T39" fmla="*/ 2147483646 h 295"/>
              <a:gd name="T40" fmla="*/ 2147483646 w 474"/>
              <a:gd name="T41" fmla="*/ 2147483646 h 295"/>
              <a:gd name="T42" fmla="*/ 2147483646 w 474"/>
              <a:gd name="T43" fmla="*/ 2147483646 h 295"/>
              <a:gd name="T44" fmla="*/ 2147483646 w 474"/>
              <a:gd name="T45" fmla="*/ 2147483646 h 295"/>
              <a:gd name="T46" fmla="*/ 2147483646 w 474"/>
              <a:gd name="T47" fmla="*/ 2147483646 h 295"/>
              <a:gd name="T48" fmla="*/ 2147483646 w 474"/>
              <a:gd name="T49" fmla="*/ 2147483646 h 295"/>
              <a:gd name="T50" fmla="*/ 2147483646 w 474"/>
              <a:gd name="T51" fmla="*/ 2147483646 h 295"/>
              <a:gd name="T52" fmla="*/ 2147483646 w 474"/>
              <a:gd name="T53" fmla="*/ 2147483646 h 295"/>
              <a:gd name="T54" fmla="*/ 2147483646 w 474"/>
              <a:gd name="T55" fmla="*/ 2147483646 h 295"/>
              <a:gd name="T56" fmla="*/ 2147483646 w 474"/>
              <a:gd name="T57" fmla="*/ 2147483646 h 295"/>
              <a:gd name="T58" fmla="*/ 2147483646 w 474"/>
              <a:gd name="T59" fmla="*/ 0 h 295"/>
              <a:gd name="T60" fmla="*/ 2147483646 w 474"/>
              <a:gd name="T61" fmla="*/ 2147483646 h 295"/>
              <a:gd name="T62" fmla="*/ 0 w 474"/>
              <a:gd name="T63" fmla="*/ 2147483646 h 295"/>
              <a:gd name="T64" fmla="*/ 2147483646 w 474"/>
              <a:gd name="T65" fmla="*/ 2147483646 h 295"/>
              <a:gd name="T66" fmla="*/ 2147483646 w 474"/>
              <a:gd name="T67" fmla="*/ 2147483646 h 295"/>
              <a:gd name="T68" fmla="*/ 2147483646 w 474"/>
              <a:gd name="T69" fmla="*/ 2147483646 h 295"/>
              <a:gd name="T70" fmla="*/ 2147483646 w 474"/>
              <a:gd name="T71" fmla="*/ 2147483646 h 295"/>
              <a:gd name="T72" fmla="*/ 2147483646 w 474"/>
              <a:gd name="T73" fmla="*/ 2147483646 h 295"/>
              <a:gd name="T74" fmla="*/ 2147483646 w 474"/>
              <a:gd name="T75" fmla="*/ 2147483646 h 295"/>
              <a:gd name="T76" fmla="*/ 2147483646 w 474"/>
              <a:gd name="T77" fmla="*/ 2147483646 h 295"/>
              <a:gd name="T78" fmla="*/ 2147483646 w 474"/>
              <a:gd name="T79" fmla="*/ 2147483646 h 295"/>
              <a:gd name="T80" fmla="*/ 2147483646 w 474"/>
              <a:gd name="T81" fmla="*/ 2147483646 h 295"/>
              <a:gd name="T82" fmla="*/ 2147483646 w 474"/>
              <a:gd name="T83" fmla="*/ 2147483646 h 295"/>
              <a:gd name="T84" fmla="*/ 2147483646 w 474"/>
              <a:gd name="T85" fmla="*/ 2147483646 h 2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74" h="295">
                <a:moveTo>
                  <a:pt x="454" y="182"/>
                </a:moveTo>
                <a:cubicBezTo>
                  <a:pt x="461" y="168"/>
                  <a:pt x="466" y="153"/>
                  <a:pt x="466" y="136"/>
                </a:cubicBezTo>
                <a:cubicBezTo>
                  <a:pt x="466" y="106"/>
                  <a:pt x="452" y="80"/>
                  <a:pt x="432" y="61"/>
                </a:cubicBezTo>
                <a:cubicBezTo>
                  <a:pt x="428" y="58"/>
                  <a:pt x="423" y="59"/>
                  <a:pt x="420" y="63"/>
                </a:cubicBezTo>
                <a:cubicBezTo>
                  <a:pt x="418" y="66"/>
                  <a:pt x="418" y="71"/>
                  <a:pt x="422" y="74"/>
                </a:cubicBezTo>
                <a:cubicBezTo>
                  <a:pt x="422" y="74"/>
                  <a:pt x="422" y="74"/>
                  <a:pt x="422" y="74"/>
                </a:cubicBezTo>
                <a:cubicBezTo>
                  <a:pt x="439" y="90"/>
                  <a:pt x="450" y="112"/>
                  <a:pt x="450" y="136"/>
                </a:cubicBezTo>
                <a:cubicBezTo>
                  <a:pt x="450" y="152"/>
                  <a:pt x="445" y="167"/>
                  <a:pt x="437" y="179"/>
                </a:cubicBezTo>
                <a:cubicBezTo>
                  <a:pt x="435" y="183"/>
                  <a:pt x="436" y="187"/>
                  <a:pt x="439" y="189"/>
                </a:cubicBezTo>
                <a:cubicBezTo>
                  <a:pt x="450" y="200"/>
                  <a:pt x="458" y="214"/>
                  <a:pt x="458" y="230"/>
                </a:cubicBezTo>
                <a:cubicBezTo>
                  <a:pt x="458" y="240"/>
                  <a:pt x="453" y="253"/>
                  <a:pt x="445" y="262"/>
                </a:cubicBezTo>
                <a:cubicBezTo>
                  <a:pt x="436" y="272"/>
                  <a:pt x="424" y="279"/>
                  <a:pt x="410" y="279"/>
                </a:cubicBezTo>
                <a:cubicBezTo>
                  <a:pt x="350" y="279"/>
                  <a:pt x="350" y="279"/>
                  <a:pt x="350" y="279"/>
                </a:cubicBezTo>
                <a:cubicBezTo>
                  <a:pt x="74" y="279"/>
                  <a:pt x="74" y="279"/>
                  <a:pt x="74" y="279"/>
                </a:cubicBezTo>
                <a:cubicBezTo>
                  <a:pt x="58" y="279"/>
                  <a:pt x="44" y="270"/>
                  <a:pt x="33" y="256"/>
                </a:cubicBezTo>
                <a:cubicBezTo>
                  <a:pt x="22" y="243"/>
                  <a:pt x="16" y="225"/>
                  <a:pt x="16" y="209"/>
                </a:cubicBezTo>
                <a:cubicBezTo>
                  <a:pt x="16" y="172"/>
                  <a:pt x="42" y="141"/>
                  <a:pt x="77" y="134"/>
                </a:cubicBezTo>
                <a:cubicBezTo>
                  <a:pt x="81" y="133"/>
                  <a:pt x="83" y="130"/>
                  <a:pt x="84" y="127"/>
                </a:cubicBezTo>
                <a:cubicBezTo>
                  <a:pt x="90" y="65"/>
                  <a:pt x="142" y="16"/>
                  <a:pt x="206" y="16"/>
                </a:cubicBezTo>
                <a:cubicBezTo>
                  <a:pt x="247" y="16"/>
                  <a:pt x="282" y="36"/>
                  <a:pt x="305" y="66"/>
                </a:cubicBezTo>
                <a:cubicBezTo>
                  <a:pt x="308" y="70"/>
                  <a:pt x="313" y="70"/>
                  <a:pt x="316" y="68"/>
                </a:cubicBezTo>
                <a:cubicBezTo>
                  <a:pt x="330" y="58"/>
                  <a:pt x="347" y="52"/>
                  <a:pt x="365" y="52"/>
                </a:cubicBezTo>
                <a:cubicBezTo>
                  <a:pt x="376" y="52"/>
                  <a:pt x="386" y="54"/>
                  <a:pt x="395" y="57"/>
                </a:cubicBezTo>
                <a:cubicBezTo>
                  <a:pt x="395" y="57"/>
                  <a:pt x="396" y="58"/>
                  <a:pt x="396" y="58"/>
                </a:cubicBezTo>
                <a:cubicBezTo>
                  <a:pt x="400" y="59"/>
                  <a:pt x="405" y="58"/>
                  <a:pt x="406" y="54"/>
                </a:cubicBezTo>
                <a:cubicBezTo>
                  <a:pt x="407" y="52"/>
                  <a:pt x="407" y="51"/>
                  <a:pt x="407" y="49"/>
                </a:cubicBezTo>
                <a:cubicBezTo>
                  <a:pt x="407" y="47"/>
                  <a:pt x="405" y="44"/>
                  <a:pt x="403" y="43"/>
                </a:cubicBezTo>
                <a:cubicBezTo>
                  <a:pt x="391" y="38"/>
                  <a:pt x="378" y="36"/>
                  <a:pt x="365" y="36"/>
                </a:cubicBezTo>
                <a:cubicBezTo>
                  <a:pt x="346" y="36"/>
                  <a:pt x="328" y="41"/>
                  <a:pt x="313" y="51"/>
                </a:cubicBezTo>
                <a:cubicBezTo>
                  <a:pt x="288" y="20"/>
                  <a:pt x="249" y="0"/>
                  <a:pt x="206" y="0"/>
                </a:cubicBezTo>
                <a:cubicBezTo>
                  <a:pt x="136" y="0"/>
                  <a:pt x="78" y="52"/>
                  <a:pt x="68" y="120"/>
                </a:cubicBezTo>
                <a:cubicBezTo>
                  <a:pt x="29" y="130"/>
                  <a:pt x="0" y="166"/>
                  <a:pt x="0" y="209"/>
                </a:cubicBezTo>
                <a:cubicBezTo>
                  <a:pt x="0" y="229"/>
                  <a:pt x="7" y="250"/>
                  <a:pt x="20" y="266"/>
                </a:cubicBezTo>
                <a:cubicBezTo>
                  <a:pt x="33" y="283"/>
                  <a:pt x="52" y="295"/>
                  <a:pt x="74" y="295"/>
                </a:cubicBezTo>
                <a:cubicBezTo>
                  <a:pt x="350" y="295"/>
                  <a:pt x="350" y="295"/>
                  <a:pt x="350" y="295"/>
                </a:cubicBezTo>
                <a:cubicBezTo>
                  <a:pt x="350" y="295"/>
                  <a:pt x="351" y="295"/>
                  <a:pt x="351" y="295"/>
                </a:cubicBezTo>
                <a:cubicBezTo>
                  <a:pt x="382" y="295"/>
                  <a:pt x="382" y="295"/>
                  <a:pt x="382" y="295"/>
                </a:cubicBezTo>
                <a:cubicBezTo>
                  <a:pt x="382" y="295"/>
                  <a:pt x="382" y="295"/>
                  <a:pt x="382" y="295"/>
                </a:cubicBezTo>
                <a:cubicBezTo>
                  <a:pt x="382" y="295"/>
                  <a:pt x="382" y="295"/>
                  <a:pt x="382" y="295"/>
                </a:cubicBezTo>
                <a:cubicBezTo>
                  <a:pt x="410" y="295"/>
                  <a:pt x="410" y="295"/>
                  <a:pt x="410" y="295"/>
                </a:cubicBezTo>
                <a:cubicBezTo>
                  <a:pt x="430" y="295"/>
                  <a:pt x="446" y="286"/>
                  <a:pt x="457" y="273"/>
                </a:cubicBezTo>
                <a:cubicBezTo>
                  <a:pt x="468" y="260"/>
                  <a:pt x="474" y="244"/>
                  <a:pt x="474" y="230"/>
                </a:cubicBezTo>
                <a:cubicBezTo>
                  <a:pt x="474" y="211"/>
                  <a:pt x="466" y="194"/>
                  <a:pt x="454" y="1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91436" tIns="45718" rIns="91436" bIns="45718"/>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ysClr val="windowText" lastClr="000000"/>
              </a:solidFill>
              <a:effectLst/>
              <a:uLnTx/>
              <a:uFillTx/>
            </a:endParaRPr>
          </a:p>
        </p:txBody>
      </p:sp>
      <p:sp>
        <p:nvSpPr>
          <p:cNvPr id="15397" name="Freeform 9"/>
          <p:cNvSpPr>
            <a:spLocks noChangeAspect="1"/>
          </p:cNvSpPr>
          <p:nvPr/>
        </p:nvSpPr>
        <p:spPr bwMode="auto">
          <a:xfrm>
            <a:off x="10855325" y="4427538"/>
            <a:ext cx="820738" cy="488950"/>
          </a:xfrm>
          <a:custGeom>
            <a:avLst/>
            <a:gdLst>
              <a:gd name="T0" fmla="*/ 2147483646 w 474"/>
              <a:gd name="T1" fmla="*/ 2147483646 h 295"/>
              <a:gd name="T2" fmla="*/ 2147483646 w 474"/>
              <a:gd name="T3" fmla="*/ 2147483646 h 295"/>
              <a:gd name="T4" fmla="*/ 2147483646 w 474"/>
              <a:gd name="T5" fmla="*/ 2147483646 h 295"/>
              <a:gd name="T6" fmla="*/ 2147483646 w 474"/>
              <a:gd name="T7" fmla="*/ 2147483646 h 295"/>
              <a:gd name="T8" fmla="*/ 2147483646 w 474"/>
              <a:gd name="T9" fmla="*/ 2147483646 h 295"/>
              <a:gd name="T10" fmla="*/ 2147483646 w 474"/>
              <a:gd name="T11" fmla="*/ 2147483646 h 295"/>
              <a:gd name="T12" fmla="*/ 2147483646 w 474"/>
              <a:gd name="T13" fmla="*/ 2147483646 h 295"/>
              <a:gd name="T14" fmla="*/ 2147483646 w 474"/>
              <a:gd name="T15" fmla="*/ 2147483646 h 295"/>
              <a:gd name="T16" fmla="*/ 2147483646 w 474"/>
              <a:gd name="T17" fmla="*/ 2147483646 h 295"/>
              <a:gd name="T18" fmla="*/ 2147483646 w 474"/>
              <a:gd name="T19" fmla="*/ 2147483646 h 295"/>
              <a:gd name="T20" fmla="*/ 2147483646 w 474"/>
              <a:gd name="T21" fmla="*/ 2147483646 h 295"/>
              <a:gd name="T22" fmla="*/ 2147483646 w 474"/>
              <a:gd name="T23" fmla="*/ 2147483646 h 295"/>
              <a:gd name="T24" fmla="*/ 2147483646 w 474"/>
              <a:gd name="T25" fmla="*/ 2147483646 h 295"/>
              <a:gd name="T26" fmla="*/ 2147483646 w 474"/>
              <a:gd name="T27" fmla="*/ 2147483646 h 295"/>
              <a:gd name="T28" fmla="*/ 2147483646 w 474"/>
              <a:gd name="T29" fmla="*/ 2147483646 h 295"/>
              <a:gd name="T30" fmla="*/ 2147483646 w 474"/>
              <a:gd name="T31" fmla="*/ 2147483646 h 295"/>
              <a:gd name="T32" fmla="*/ 2147483646 w 474"/>
              <a:gd name="T33" fmla="*/ 2147483646 h 295"/>
              <a:gd name="T34" fmla="*/ 2147483646 w 474"/>
              <a:gd name="T35" fmla="*/ 2147483646 h 295"/>
              <a:gd name="T36" fmla="*/ 2147483646 w 474"/>
              <a:gd name="T37" fmla="*/ 2147483646 h 295"/>
              <a:gd name="T38" fmla="*/ 2147483646 w 474"/>
              <a:gd name="T39" fmla="*/ 2147483646 h 295"/>
              <a:gd name="T40" fmla="*/ 2147483646 w 474"/>
              <a:gd name="T41" fmla="*/ 2147483646 h 295"/>
              <a:gd name="T42" fmla="*/ 2147483646 w 474"/>
              <a:gd name="T43" fmla="*/ 2147483646 h 295"/>
              <a:gd name="T44" fmla="*/ 2147483646 w 474"/>
              <a:gd name="T45" fmla="*/ 2147483646 h 295"/>
              <a:gd name="T46" fmla="*/ 2147483646 w 474"/>
              <a:gd name="T47" fmla="*/ 2147483646 h 295"/>
              <a:gd name="T48" fmla="*/ 2147483646 w 474"/>
              <a:gd name="T49" fmla="*/ 2147483646 h 295"/>
              <a:gd name="T50" fmla="*/ 2147483646 w 474"/>
              <a:gd name="T51" fmla="*/ 2147483646 h 295"/>
              <a:gd name="T52" fmla="*/ 2147483646 w 474"/>
              <a:gd name="T53" fmla="*/ 2147483646 h 295"/>
              <a:gd name="T54" fmla="*/ 2147483646 w 474"/>
              <a:gd name="T55" fmla="*/ 2147483646 h 295"/>
              <a:gd name="T56" fmla="*/ 2147483646 w 474"/>
              <a:gd name="T57" fmla="*/ 2147483646 h 295"/>
              <a:gd name="T58" fmla="*/ 2147483646 w 474"/>
              <a:gd name="T59" fmla="*/ 0 h 295"/>
              <a:gd name="T60" fmla="*/ 2147483646 w 474"/>
              <a:gd name="T61" fmla="*/ 2147483646 h 295"/>
              <a:gd name="T62" fmla="*/ 0 w 474"/>
              <a:gd name="T63" fmla="*/ 2147483646 h 295"/>
              <a:gd name="T64" fmla="*/ 2147483646 w 474"/>
              <a:gd name="T65" fmla="*/ 2147483646 h 295"/>
              <a:gd name="T66" fmla="*/ 2147483646 w 474"/>
              <a:gd name="T67" fmla="*/ 2147483646 h 295"/>
              <a:gd name="T68" fmla="*/ 2147483646 w 474"/>
              <a:gd name="T69" fmla="*/ 2147483646 h 295"/>
              <a:gd name="T70" fmla="*/ 2147483646 w 474"/>
              <a:gd name="T71" fmla="*/ 2147483646 h 295"/>
              <a:gd name="T72" fmla="*/ 2147483646 w 474"/>
              <a:gd name="T73" fmla="*/ 2147483646 h 295"/>
              <a:gd name="T74" fmla="*/ 2147483646 w 474"/>
              <a:gd name="T75" fmla="*/ 2147483646 h 295"/>
              <a:gd name="T76" fmla="*/ 2147483646 w 474"/>
              <a:gd name="T77" fmla="*/ 2147483646 h 295"/>
              <a:gd name="T78" fmla="*/ 2147483646 w 474"/>
              <a:gd name="T79" fmla="*/ 2147483646 h 295"/>
              <a:gd name="T80" fmla="*/ 2147483646 w 474"/>
              <a:gd name="T81" fmla="*/ 2147483646 h 295"/>
              <a:gd name="T82" fmla="*/ 2147483646 w 474"/>
              <a:gd name="T83" fmla="*/ 2147483646 h 295"/>
              <a:gd name="T84" fmla="*/ 2147483646 w 474"/>
              <a:gd name="T85" fmla="*/ 2147483646 h 2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74" h="295">
                <a:moveTo>
                  <a:pt x="454" y="182"/>
                </a:moveTo>
                <a:cubicBezTo>
                  <a:pt x="461" y="168"/>
                  <a:pt x="466" y="153"/>
                  <a:pt x="466" y="136"/>
                </a:cubicBezTo>
                <a:cubicBezTo>
                  <a:pt x="466" y="106"/>
                  <a:pt x="452" y="80"/>
                  <a:pt x="432" y="61"/>
                </a:cubicBezTo>
                <a:cubicBezTo>
                  <a:pt x="428" y="58"/>
                  <a:pt x="423" y="59"/>
                  <a:pt x="420" y="63"/>
                </a:cubicBezTo>
                <a:cubicBezTo>
                  <a:pt x="418" y="66"/>
                  <a:pt x="418" y="71"/>
                  <a:pt x="422" y="74"/>
                </a:cubicBezTo>
                <a:cubicBezTo>
                  <a:pt x="422" y="74"/>
                  <a:pt x="422" y="74"/>
                  <a:pt x="422" y="74"/>
                </a:cubicBezTo>
                <a:cubicBezTo>
                  <a:pt x="439" y="90"/>
                  <a:pt x="450" y="112"/>
                  <a:pt x="450" y="136"/>
                </a:cubicBezTo>
                <a:cubicBezTo>
                  <a:pt x="450" y="152"/>
                  <a:pt x="445" y="167"/>
                  <a:pt x="437" y="179"/>
                </a:cubicBezTo>
                <a:cubicBezTo>
                  <a:pt x="435" y="183"/>
                  <a:pt x="436" y="187"/>
                  <a:pt x="439" y="189"/>
                </a:cubicBezTo>
                <a:cubicBezTo>
                  <a:pt x="450" y="200"/>
                  <a:pt x="458" y="214"/>
                  <a:pt x="458" y="230"/>
                </a:cubicBezTo>
                <a:cubicBezTo>
                  <a:pt x="458" y="240"/>
                  <a:pt x="453" y="253"/>
                  <a:pt x="445" y="262"/>
                </a:cubicBezTo>
                <a:cubicBezTo>
                  <a:pt x="436" y="272"/>
                  <a:pt x="424" y="279"/>
                  <a:pt x="410" y="279"/>
                </a:cubicBezTo>
                <a:cubicBezTo>
                  <a:pt x="350" y="279"/>
                  <a:pt x="350" y="279"/>
                  <a:pt x="350" y="279"/>
                </a:cubicBezTo>
                <a:cubicBezTo>
                  <a:pt x="74" y="279"/>
                  <a:pt x="74" y="279"/>
                  <a:pt x="74" y="279"/>
                </a:cubicBezTo>
                <a:cubicBezTo>
                  <a:pt x="58" y="279"/>
                  <a:pt x="44" y="270"/>
                  <a:pt x="33" y="256"/>
                </a:cubicBezTo>
                <a:cubicBezTo>
                  <a:pt x="22" y="243"/>
                  <a:pt x="16" y="225"/>
                  <a:pt x="16" y="209"/>
                </a:cubicBezTo>
                <a:cubicBezTo>
                  <a:pt x="16" y="172"/>
                  <a:pt x="42" y="141"/>
                  <a:pt x="77" y="134"/>
                </a:cubicBezTo>
                <a:cubicBezTo>
                  <a:pt x="81" y="133"/>
                  <a:pt x="83" y="130"/>
                  <a:pt x="84" y="127"/>
                </a:cubicBezTo>
                <a:cubicBezTo>
                  <a:pt x="90" y="65"/>
                  <a:pt x="142" y="16"/>
                  <a:pt x="206" y="16"/>
                </a:cubicBezTo>
                <a:cubicBezTo>
                  <a:pt x="247" y="16"/>
                  <a:pt x="282" y="36"/>
                  <a:pt x="305" y="66"/>
                </a:cubicBezTo>
                <a:cubicBezTo>
                  <a:pt x="308" y="70"/>
                  <a:pt x="313" y="70"/>
                  <a:pt x="316" y="68"/>
                </a:cubicBezTo>
                <a:cubicBezTo>
                  <a:pt x="330" y="58"/>
                  <a:pt x="347" y="52"/>
                  <a:pt x="365" y="52"/>
                </a:cubicBezTo>
                <a:cubicBezTo>
                  <a:pt x="376" y="52"/>
                  <a:pt x="386" y="54"/>
                  <a:pt x="395" y="57"/>
                </a:cubicBezTo>
                <a:cubicBezTo>
                  <a:pt x="395" y="57"/>
                  <a:pt x="396" y="58"/>
                  <a:pt x="396" y="58"/>
                </a:cubicBezTo>
                <a:cubicBezTo>
                  <a:pt x="400" y="59"/>
                  <a:pt x="405" y="58"/>
                  <a:pt x="406" y="54"/>
                </a:cubicBezTo>
                <a:cubicBezTo>
                  <a:pt x="407" y="52"/>
                  <a:pt x="407" y="51"/>
                  <a:pt x="407" y="49"/>
                </a:cubicBezTo>
                <a:cubicBezTo>
                  <a:pt x="407" y="47"/>
                  <a:pt x="405" y="44"/>
                  <a:pt x="403" y="43"/>
                </a:cubicBezTo>
                <a:cubicBezTo>
                  <a:pt x="391" y="38"/>
                  <a:pt x="378" y="36"/>
                  <a:pt x="365" y="36"/>
                </a:cubicBezTo>
                <a:cubicBezTo>
                  <a:pt x="346" y="36"/>
                  <a:pt x="328" y="41"/>
                  <a:pt x="313" y="51"/>
                </a:cubicBezTo>
                <a:cubicBezTo>
                  <a:pt x="288" y="20"/>
                  <a:pt x="249" y="0"/>
                  <a:pt x="206" y="0"/>
                </a:cubicBezTo>
                <a:cubicBezTo>
                  <a:pt x="136" y="0"/>
                  <a:pt x="78" y="52"/>
                  <a:pt x="68" y="120"/>
                </a:cubicBezTo>
                <a:cubicBezTo>
                  <a:pt x="29" y="130"/>
                  <a:pt x="0" y="166"/>
                  <a:pt x="0" y="209"/>
                </a:cubicBezTo>
                <a:cubicBezTo>
                  <a:pt x="0" y="229"/>
                  <a:pt x="7" y="250"/>
                  <a:pt x="20" y="266"/>
                </a:cubicBezTo>
                <a:cubicBezTo>
                  <a:pt x="33" y="283"/>
                  <a:pt x="52" y="295"/>
                  <a:pt x="74" y="295"/>
                </a:cubicBezTo>
                <a:cubicBezTo>
                  <a:pt x="350" y="295"/>
                  <a:pt x="350" y="295"/>
                  <a:pt x="350" y="295"/>
                </a:cubicBezTo>
                <a:cubicBezTo>
                  <a:pt x="350" y="295"/>
                  <a:pt x="351" y="295"/>
                  <a:pt x="351" y="295"/>
                </a:cubicBezTo>
                <a:cubicBezTo>
                  <a:pt x="382" y="295"/>
                  <a:pt x="382" y="295"/>
                  <a:pt x="382" y="295"/>
                </a:cubicBezTo>
                <a:cubicBezTo>
                  <a:pt x="382" y="295"/>
                  <a:pt x="382" y="295"/>
                  <a:pt x="382" y="295"/>
                </a:cubicBezTo>
                <a:cubicBezTo>
                  <a:pt x="382" y="295"/>
                  <a:pt x="382" y="295"/>
                  <a:pt x="382" y="295"/>
                </a:cubicBezTo>
                <a:cubicBezTo>
                  <a:pt x="410" y="295"/>
                  <a:pt x="410" y="295"/>
                  <a:pt x="410" y="295"/>
                </a:cubicBezTo>
                <a:cubicBezTo>
                  <a:pt x="430" y="295"/>
                  <a:pt x="446" y="286"/>
                  <a:pt x="457" y="273"/>
                </a:cubicBezTo>
                <a:cubicBezTo>
                  <a:pt x="468" y="260"/>
                  <a:pt x="474" y="244"/>
                  <a:pt x="474" y="230"/>
                </a:cubicBezTo>
                <a:cubicBezTo>
                  <a:pt x="474" y="211"/>
                  <a:pt x="466" y="194"/>
                  <a:pt x="454" y="1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91436" tIns="45718" rIns="91436" bIns="45718"/>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ysClr val="windowText" lastClr="000000"/>
              </a:solidFill>
              <a:effectLst/>
              <a:uLnTx/>
              <a:uFillTx/>
            </a:endParaRPr>
          </a:p>
        </p:txBody>
      </p:sp>
      <p:sp>
        <p:nvSpPr>
          <p:cNvPr id="15398" name="Freeform 9"/>
          <p:cNvSpPr>
            <a:spLocks noChangeAspect="1"/>
          </p:cNvSpPr>
          <p:nvPr/>
        </p:nvSpPr>
        <p:spPr bwMode="auto">
          <a:xfrm>
            <a:off x="10855325" y="5165725"/>
            <a:ext cx="820738" cy="488950"/>
          </a:xfrm>
          <a:custGeom>
            <a:avLst/>
            <a:gdLst>
              <a:gd name="T0" fmla="*/ 2147483646 w 474"/>
              <a:gd name="T1" fmla="*/ 2147483646 h 295"/>
              <a:gd name="T2" fmla="*/ 2147483646 w 474"/>
              <a:gd name="T3" fmla="*/ 2147483646 h 295"/>
              <a:gd name="T4" fmla="*/ 2147483646 w 474"/>
              <a:gd name="T5" fmla="*/ 2147483646 h 295"/>
              <a:gd name="T6" fmla="*/ 2147483646 w 474"/>
              <a:gd name="T7" fmla="*/ 2147483646 h 295"/>
              <a:gd name="T8" fmla="*/ 2147483646 w 474"/>
              <a:gd name="T9" fmla="*/ 2147483646 h 295"/>
              <a:gd name="T10" fmla="*/ 2147483646 w 474"/>
              <a:gd name="T11" fmla="*/ 2147483646 h 295"/>
              <a:gd name="T12" fmla="*/ 2147483646 w 474"/>
              <a:gd name="T13" fmla="*/ 2147483646 h 295"/>
              <a:gd name="T14" fmla="*/ 2147483646 w 474"/>
              <a:gd name="T15" fmla="*/ 2147483646 h 295"/>
              <a:gd name="T16" fmla="*/ 2147483646 w 474"/>
              <a:gd name="T17" fmla="*/ 2147483646 h 295"/>
              <a:gd name="T18" fmla="*/ 2147483646 w 474"/>
              <a:gd name="T19" fmla="*/ 2147483646 h 295"/>
              <a:gd name="T20" fmla="*/ 2147483646 w 474"/>
              <a:gd name="T21" fmla="*/ 2147483646 h 295"/>
              <a:gd name="T22" fmla="*/ 2147483646 w 474"/>
              <a:gd name="T23" fmla="*/ 2147483646 h 295"/>
              <a:gd name="T24" fmla="*/ 2147483646 w 474"/>
              <a:gd name="T25" fmla="*/ 2147483646 h 295"/>
              <a:gd name="T26" fmla="*/ 2147483646 w 474"/>
              <a:gd name="T27" fmla="*/ 2147483646 h 295"/>
              <a:gd name="T28" fmla="*/ 2147483646 w 474"/>
              <a:gd name="T29" fmla="*/ 2147483646 h 295"/>
              <a:gd name="T30" fmla="*/ 2147483646 w 474"/>
              <a:gd name="T31" fmla="*/ 2147483646 h 295"/>
              <a:gd name="T32" fmla="*/ 2147483646 w 474"/>
              <a:gd name="T33" fmla="*/ 2147483646 h 295"/>
              <a:gd name="T34" fmla="*/ 2147483646 w 474"/>
              <a:gd name="T35" fmla="*/ 2147483646 h 295"/>
              <a:gd name="T36" fmla="*/ 2147483646 w 474"/>
              <a:gd name="T37" fmla="*/ 2147483646 h 295"/>
              <a:gd name="T38" fmla="*/ 2147483646 w 474"/>
              <a:gd name="T39" fmla="*/ 2147483646 h 295"/>
              <a:gd name="T40" fmla="*/ 2147483646 w 474"/>
              <a:gd name="T41" fmla="*/ 2147483646 h 295"/>
              <a:gd name="T42" fmla="*/ 2147483646 w 474"/>
              <a:gd name="T43" fmla="*/ 2147483646 h 295"/>
              <a:gd name="T44" fmla="*/ 2147483646 w 474"/>
              <a:gd name="T45" fmla="*/ 2147483646 h 295"/>
              <a:gd name="T46" fmla="*/ 2147483646 w 474"/>
              <a:gd name="T47" fmla="*/ 2147483646 h 295"/>
              <a:gd name="T48" fmla="*/ 2147483646 w 474"/>
              <a:gd name="T49" fmla="*/ 2147483646 h 295"/>
              <a:gd name="T50" fmla="*/ 2147483646 w 474"/>
              <a:gd name="T51" fmla="*/ 2147483646 h 295"/>
              <a:gd name="T52" fmla="*/ 2147483646 w 474"/>
              <a:gd name="T53" fmla="*/ 2147483646 h 295"/>
              <a:gd name="T54" fmla="*/ 2147483646 w 474"/>
              <a:gd name="T55" fmla="*/ 2147483646 h 295"/>
              <a:gd name="T56" fmla="*/ 2147483646 w 474"/>
              <a:gd name="T57" fmla="*/ 2147483646 h 295"/>
              <a:gd name="T58" fmla="*/ 2147483646 w 474"/>
              <a:gd name="T59" fmla="*/ 0 h 295"/>
              <a:gd name="T60" fmla="*/ 2147483646 w 474"/>
              <a:gd name="T61" fmla="*/ 2147483646 h 295"/>
              <a:gd name="T62" fmla="*/ 0 w 474"/>
              <a:gd name="T63" fmla="*/ 2147483646 h 295"/>
              <a:gd name="T64" fmla="*/ 2147483646 w 474"/>
              <a:gd name="T65" fmla="*/ 2147483646 h 295"/>
              <a:gd name="T66" fmla="*/ 2147483646 w 474"/>
              <a:gd name="T67" fmla="*/ 2147483646 h 295"/>
              <a:gd name="T68" fmla="*/ 2147483646 w 474"/>
              <a:gd name="T69" fmla="*/ 2147483646 h 295"/>
              <a:gd name="T70" fmla="*/ 2147483646 w 474"/>
              <a:gd name="T71" fmla="*/ 2147483646 h 295"/>
              <a:gd name="T72" fmla="*/ 2147483646 w 474"/>
              <a:gd name="T73" fmla="*/ 2147483646 h 295"/>
              <a:gd name="T74" fmla="*/ 2147483646 w 474"/>
              <a:gd name="T75" fmla="*/ 2147483646 h 295"/>
              <a:gd name="T76" fmla="*/ 2147483646 w 474"/>
              <a:gd name="T77" fmla="*/ 2147483646 h 295"/>
              <a:gd name="T78" fmla="*/ 2147483646 w 474"/>
              <a:gd name="T79" fmla="*/ 2147483646 h 295"/>
              <a:gd name="T80" fmla="*/ 2147483646 w 474"/>
              <a:gd name="T81" fmla="*/ 2147483646 h 295"/>
              <a:gd name="T82" fmla="*/ 2147483646 w 474"/>
              <a:gd name="T83" fmla="*/ 2147483646 h 295"/>
              <a:gd name="T84" fmla="*/ 2147483646 w 474"/>
              <a:gd name="T85" fmla="*/ 2147483646 h 29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74" h="295">
                <a:moveTo>
                  <a:pt x="454" y="182"/>
                </a:moveTo>
                <a:cubicBezTo>
                  <a:pt x="461" y="168"/>
                  <a:pt x="466" y="153"/>
                  <a:pt x="466" y="136"/>
                </a:cubicBezTo>
                <a:cubicBezTo>
                  <a:pt x="466" y="106"/>
                  <a:pt x="452" y="80"/>
                  <a:pt x="432" y="61"/>
                </a:cubicBezTo>
                <a:cubicBezTo>
                  <a:pt x="428" y="58"/>
                  <a:pt x="423" y="59"/>
                  <a:pt x="420" y="63"/>
                </a:cubicBezTo>
                <a:cubicBezTo>
                  <a:pt x="418" y="66"/>
                  <a:pt x="418" y="71"/>
                  <a:pt x="422" y="74"/>
                </a:cubicBezTo>
                <a:cubicBezTo>
                  <a:pt x="422" y="74"/>
                  <a:pt x="422" y="74"/>
                  <a:pt x="422" y="74"/>
                </a:cubicBezTo>
                <a:cubicBezTo>
                  <a:pt x="439" y="90"/>
                  <a:pt x="450" y="112"/>
                  <a:pt x="450" y="136"/>
                </a:cubicBezTo>
                <a:cubicBezTo>
                  <a:pt x="450" y="152"/>
                  <a:pt x="445" y="167"/>
                  <a:pt x="437" y="179"/>
                </a:cubicBezTo>
                <a:cubicBezTo>
                  <a:pt x="435" y="183"/>
                  <a:pt x="436" y="187"/>
                  <a:pt x="439" y="189"/>
                </a:cubicBezTo>
                <a:cubicBezTo>
                  <a:pt x="450" y="200"/>
                  <a:pt x="458" y="214"/>
                  <a:pt x="458" y="230"/>
                </a:cubicBezTo>
                <a:cubicBezTo>
                  <a:pt x="458" y="240"/>
                  <a:pt x="453" y="253"/>
                  <a:pt x="445" y="262"/>
                </a:cubicBezTo>
                <a:cubicBezTo>
                  <a:pt x="436" y="272"/>
                  <a:pt x="424" y="279"/>
                  <a:pt x="410" y="279"/>
                </a:cubicBezTo>
                <a:cubicBezTo>
                  <a:pt x="350" y="279"/>
                  <a:pt x="350" y="279"/>
                  <a:pt x="350" y="279"/>
                </a:cubicBezTo>
                <a:cubicBezTo>
                  <a:pt x="74" y="279"/>
                  <a:pt x="74" y="279"/>
                  <a:pt x="74" y="279"/>
                </a:cubicBezTo>
                <a:cubicBezTo>
                  <a:pt x="58" y="279"/>
                  <a:pt x="44" y="270"/>
                  <a:pt x="33" y="256"/>
                </a:cubicBezTo>
                <a:cubicBezTo>
                  <a:pt x="22" y="243"/>
                  <a:pt x="16" y="225"/>
                  <a:pt x="16" y="209"/>
                </a:cubicBezTo>
                <a:cubicBezTo>
                  <a:pt x="16" y="172"/>
                  <a:pt x="42" y="141"/>
                  <a:pt x="77" y="134"/>
                </a:cubicBezTo>
                <a:cubicBezTo>
                  <a:pt x="81" y="133"/>
                  <a:pt x="83" y="130"/>
                  <a:pt x="84" y="127"/>
                </a:cubicBezTo>
                <a:cubicBezTo>
                  <a:pt x="90" y="65"/>
                  <a:pt x="142" y="16"/>
                  <a:pt x="206" y="16"/>
                </a:cubicBezTo>
                <a:cubicBezTo>
                  <a:pt x="247" y="16"/>
                  <a:pt x="282" y="36"/>
                  <a:pt x="305" y="66"/>
                </a:cubicBezTo>
                <a:cubicBezTo>
                  <a:pt x="308" y="70"/>
                  <a:pt x="313" y="70"/>
                  <a:pt x="316" y="68"/>
                </a:cubicBezTo>
                <a:cubicBezTo>
                  <a:pt x="330" y="58"/>
                  <a:pt x="347" y="52"/>
                  <a:pt x="365" y="52"/>
                </a:cubicBezTo>
                <a:cubicBezTo>
                  <a:pt x="376" y="52"/>
                  <a:pt x="386" y="54"/>
                  <a:pt x="395" y="57"/>
                </a:cubicBezTo>
                <a:cubicBezTo>
                  <a:pt x="395" y="57"/>
                  <a:pt x="396" y="58"/>
                  <a:pt x="396" y="58"/>
                </a:cubicBezTo>
                <a:cubicBezTo>
                  <a:pt x="400" y="59"/>
                  <a:pt x="405" y="58"/>
                  <a:pt x="406" y="54"/>
                </a:cubicBezTo>
                <a:cubicBezTo>
                  <a:pt x="407" y="52"/>
                  <a:pt x="407" y="51"/>
                  <a:pt x="407" y="49"/>
                </a:cubicBezTo>
                <a:cubicBezTo>
                  <a:pt x="407" y="47"/>
                  <a:pt x="405" y="44"/>
                  <a:pt x="403" y="43"/>
                </a:cubicBezTo>
                <a:cubicBezTo>
                  <a:pt x="391" y="38"/>
                  <a:pt x="378" y="36"/>
                  <a:pt x="365" y="36"/>
                </a:cubicBezTo>
                <a:cubicBezTo>
                  <a:pt x="346" y="36"/>
                  <a:pt x="328" y="41"/>
                  <a:pt x="313" y="51"/>
                </a:cubicBezTo>
                <a:cubicBezTo>
                  <a:pt x="288" y="20"/>
                  <a:pt x="249" y="0"/>
                  <a:pt x="206" y="0"/>
                </a:cubicBezTo>
                <a:cubicBezTo>
                  <a:pt x="136" y="0"/>
                  <a:pt x="78" y="52"/>
                  <a:pt x="68" y="120"/>
                </a:cubicBezTo>
                <a:cubicBezTo>
                  <a:pt x="29" y="130"/>
                  <a:pt x="0" y="166"/>
                  <a:pt x="0" y="209"/>
                </a:cubicBezTo>
                <a:cubicBezTo>
                  <a:pt x="0" y="229"/>
                  <a:pt x="7" y="250"/>
                  <a:pt x="20" y="266"/>
                </a:cubicBezTo>
                <a:cubicBezTo>
                  <a:pt x="33" y="283"/>
                  <a:pt x="52" y="295"/>
                  <a:pt x="74" y="295"/>
                </a:cubicBezTo>
                <a:cubicBezTo>
                  <a:pt x="350" y="295"/>
                  <a:pt x="350" y="295"/>
                  <a:pt x="350" y="295"/>
                </a:cubicBezTo>
                <a:cubicBezTo>
                  <a:pt x="350" y="295"/>
                  <a:pt x="351" y="295"/>
                  <a:pt x="351" y="295"/>
                </a:cubicBezTo>
                <a:cubicBezTo>
                  <a:pt x="382" y="295"/>
                  <a:pt x="382" y="295"/>
                  <a:pt x="382" y="295"/>
                </a:cubicBezTo>
                <a:cubicBezTo>
                  <a:pt x="382" y="295"/>
                  <a:pt x="382" y="295"/>
                  <a:pt x="382" y="295"/>
                </a:cubicBezTo>
                <a:cubicBezTo>
                  <a:pt x="382" y="295"/>
                  <a:pt x="382" y="295"/>
                  <a:pt x="382" y="295"/>
                </a:cubicBezTo>
                <a:cubicBezTo>
                  <a:pt x="410" y="295"/>
                  <a:pt x="410" y="295"/>
                  <a:pt x="410" y="295"/>
                </a:cubicBezTo>
                <a:cubicBezTo>
                  <a:pt x="430" y="295"/>
                  <a:pt x="446" y="286"/>
                  <a:pt x="457" y="273"/>
                </a:cubicBezTo>
                <a:cubicBezTo>
                  <a:pt x="468" y="260"/>
                  <a:pt x="474" y="244"/>
                  <a:pt x="474" y="230"/>
                </a:cubicBezTo>
                <a:cubicBezTo>
                  <a:pt x="474" y="211"/>
                  <a:pt x="466" y="194"/>
                  <a:pt x="454" y="1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91436" tIns="45718" rIns="91436" bIns="45718"/>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ysClr val="windowText" lastClr="000000"/>
              </a:solidFill>
              <a:effectLst/>
              <a:uLnTx/>
              <a:uFillTx/>
            </a:endParaRPr>
          </a:p>
        </p:txBody>
      </p:sp>
      <p:cxnSp>
        <p:nvCxnSpPr>
          <p:cNvPr id="106" name="Straight Connector 62"/>
          <p:cNvCxnSpPr>
            <a:cxnSpLocks noChangeShapeType="1"/>
          </p:cNvCxnSpPr>
          <p:nvPr>
            <p:custDataLst>
              <p:tags r:id="rId24"/>
            </p:custDataLst>
          </p:nvPr>
        </p:nvCxnSpPr>
        <p:spPr bwMode="auto">
          <a:xfrm>
            <a:off x="2551113" y="3673475"/>
            <a:ext cx="7415212" cy="0"/>
          </a:xfrm>
          <a:prstGeom prst="line">
            <a:avLst/>
          </a:prstGeom>
          <a:noFill/>
          <a:ln w="28575"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sp>
        <p:nvSpPr>
          <p:cNvPr id="15400" name="Freeform 3"/>
          <p:cNvSpPr>
            <a:spLocks noChangeAspect="1" noEditPoints="1"/>
          </p:cNvSpPr>
          <p:nvPr/>
        </p:nvSpPr>
        <p:spPr bwMode="auto">
          <a:xfrm>
            <a:off x="2692400" y="4467225"/>
            <a:ext cx="414338" cy="436563"/>
          </a:xfrm>
          <a:custGeom>
            <a:avLst/>
            <a:gdLst>
              <a:gd name="T0" fmla="*/ 2147483646 w 363"/>
              <a:gd name="T1" fmla="*/ 2147483646 h 447"/>
              <a:gd name="T2" fmla="*/ 2147483646 w 363"/>
              <a:gd name="T3" fmla="*/ 2147483646 h 447"/>
              <a:gd name="T4" fmla="*/ 2147483646 w 363"/>
              <a:gd name="T5" fmla="*/ 2147483646 h 447"/>
              <a:gd name="T6" fmla="*/ 2147483646 w 363"/>
              <a:gd name="T7" fmla="*/ 2147483646 h 447"/>
              <a:gd name="T8" fmla="*/ 2147483646 w 363"/>
              <a:gd name="T9" fmla="*/ 2147483646 h 447"/>
              <a:gd name="T10" fmla="*/ 2147483646 w 363"/>
              <a:gd name="T11" fmla="*/ 2147483646 h 447"/>
              <a:gd name="T12" fmla="*/ 2147483646 w 363"/>
              <a:gd name="T13" fmla="*/ 2147483646 h 447"/>
              <a:gd name="T14" fmla="*/ 2147483646 w 363"/>
              <a:gd name="T15" fmla="*/ 2147483646 h 447"/>
              <a:gd name="T16" fmla="*/ 2147483646 w 363"/>
              <a:gd name="T17" fmla="*/ 2147483646 h 447"/>
              <a:gd name="T18" fmla="*/ 2147483646 w 363"/>
              <a:gd name="T19" fmla="*/ 2147483646 h 447"/>
              <a:gd name="T20" fmla="*/ 2147483646 w 363"/>
              <a:gd name="T21" fmla="*/ 2147483646 h 447"/>
              <a:gd name="T22" fmla="*/ 2147483646 w 363"/>
              <a:gd name="T23" fmla="*/ 2147483646 h 447"/>
              <a:gd name="T24" fmla="*/ 2147483646 w 363"/>
              <a:gd name="T25" fmla="*/ 2147483646 h 447"/>
              <a:gd name="T26" fmla="*/ 2147483646 w 363"/>
              <a:gd name="T27" fmla="*/ 2147483646 h 447"/>
              <a:gd name="T28" fmla="*/ 2147483646 w 363"/>
              <a:gd name="T29" fmla="*/ 2147483646 h 447"/>
              <a:gd name="T30" fmla="*/ 2147483646 w 363"/>
              <a:gd name="T31" fmla="*/ 2147483646 h 447"/>
              <a:gd name="T32" fmla="*/ 2147483646 w 363"/>
              <a:gd name="T33" fmla="*/ 2147483646 h 447"/>
              <a:gd name="T34" fmla="*/ 2147483646 w 363"/>
              <a:gd name="T35" fmla="*/ 2147483646 h 447"/>
              <a:gd name="T36" fmla="*/ 2147483646 w 363"/>
              <a:gd name="T37" fmla="*/ 2147483646 h 447"/>
              <a:gd name="T38" fmla="*/ 2147483646 w 363"/>
              <a:gd name="T39" fmla="*/ 2147483646 h 447"/>
              <a:gd name="T40" fmla="*/ 2147483646 w 363"/>
              <a:gd name="T41" fmla="*/ 2147483646 h 447"/>
              <a:gd name="T42" fmla="*/ 0 w 363"/>
              <a:gd name="T43" fmla="*/ 2147483646 h 447"/>
              <a:gd name="T44" fmla="*/ 0 w 363"/>
              <a:gd name="T45" fmla="*/ 2147483646 h 447"/>
              <a:gd name="T46" fmla="*/ 2147483646 w 363"/>
              <a:gd name="T47" fmla="*/ 2147483646 h 447"/>
              <a:gd name="T48" fmla="*/ 2147483646 w 363"/>
              <a:gd name="T49" fmla="*/ 2147483646 h 447"/>
              <a:gd name="T50" fmla="*/ 2147483646 w 363"/>
              <a:gd name="T51" fmla="*/ 2147483646 h 447"/>
              <a:gd name="T52" fmla="*/ 2147483646 w 363"/>
              <a:gd name="T53" fmla="*/ 2147483646 h 447"/>
              <a:gd name="T54" fmla="*/ 2147483646 w 363"/>
              <a:gd name="T55" fmla="*/ 2147483646 h 447"/>
              <a:gd name="T56" fmla="*/ 2147483646 w 363"/>
              <a:gd name="T57" fmla="*/ 2147483646 h 447"/>
              <a:gd name="T58" fmla="*/ 2147483646 w 363"/>
              <a:gd name="T59" fmla="*/ 2147483646 h 447"/>
              <a:gd name="T60" fmla="*/ 2147483646 w 363"/>
              <a:gd name="T61" fmla="*/ 2147483646 h 447"/>
              <a:gd name="T62" fmla="*/ 2147483646 w 363"/>
              <a:gd name="T63" fmla="*/ 2147483646 h 447"/>
              <a:gd name="T64" fmla="*/ 2147483646 w 363"/>
              <a:gd name="T65" fmla="*/ 2147483646 h 447"/>
              <a:gd name="T66" fmla="*/ 2147483646 w 363"/>
              <a:gd name="T67" fmla="*/ 2147483646 h 447"/>
              <a:gd name="T68" fmla="*/ 2147483646 w 363"/>
              <a:gd name="T69" fmla="*/ 2147483646 h 447"/>
              <a:gd name="T70" fmla="*/ 2147483646 w 363"/>
              <a:gd name="T71" fmla="*/ 2147483646 h 447"/>
              <a:gd name="T72" fmla="*/ 2147483646 w 363"/>
              <a:gd name="T73" fmla="*/ 2147483646 h 447"/>
              <a:gd name="T74" fmla="*/ 2147483646 w 363"/>
              <a:gd name="T75" fmla="*/ 2147483646 h 447"/>
              <a:gd name="T76" fmla="*/ 2147483646 w 363"/>
              <a:gd name="T77" fmla="*/ 2147483646 h 447"/>
              <a:gd name="T78" fmla="*/ 2147483646 w 363"/>
              <a:gd name="T79" fmla="*/ 2147483646 h 447"/>
              <a:gd name="T80" fmla="*/ 2147483646 w 363"/>
              <a:gd name="T81" fmla="*/ 2147483646 h 447"/>
              <a:gd name="T82" fmla="*/ 2147483646 w 363"/>
              <a:gd name="T83" fmla="*/ 2147483646 h 447"/>
              <a:gd name="T84" fmla="*/ 2147483646 w 363"/>
              <a:gd name="T85" fmla="*/ 2147483646 h 447"/>
              <a:gd name="T86" fmla="*/ 2147483646 w 363"/>
              <a:gd name="T87" fmla="*/ 2147483646 h 447"/>
              <a:gd name="T88" fmla="*/ 2147483646 w 363"/>
              <a:gd name="T89" fmla="*/ 2147483646 h 447"/>
              <a:gd name="T90" fmla="*/ 2147483646 w 363"/>
              <a:gd name="T91" fmla="*/ 2147483646 h 447"/>
              <a:gd name="T92" fmla="*/ 2147483646 w 363"/>
              <a:gd name="T93" fmla="*/ 2147483646 h 447"/>
              <a:gd name="T94" fmla="*/ 2147483646 w 363"/>
              <a:gd name="T95" fmla="*/ 2147483646 h 447"/>
              <a:gd name="T96" fmla="*/ 2147483646 w 363"/>
              <a:gd name="T97" fmla="*/ 2147483646 h 447"/>
              <a:gd name="T98" fmla="*/ 2147483646 w 363"/>
              <a:gd name="T99" fmla="*/ 2147483646 h 44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3" h="447">
                <a:moveTo>
                  <a:pt x="85" y="38"/>
                </a:moveTo>
                <a:cubicBezTo>
                  <a:pt x="85" y="38"/>
                  <a:pt x="85" y="38"/>
                  <a:pt x="85" y="38"/>
                </a:cubicBezTo>
                <a:cubicBezTo>
                  <a:pt x="85" y="36"/>
                  <a:pt x="84" y="34"/>
                  <a:pt x="83" y="32"/>
                </a:cubicBezTo>
                <a:cubicBezTo>
                  <a:pt x="80" y="29"/>
                  <a:pt x="75" y="29"/>
                  <a:pt x="72" y="32"/>
                </a:cubicBezTo>
                <a:cubicBezTo>
                  <a:pt x="51" y="53"/>
                  <a:pt x="41" y="79"/>
                  <a:pt x="41" y="106"/>
                </a:cubicBezTo>
                <a:cubicBezTo>
                  <a:pt x="41" y="106"/>
                  <a:pt x="41" y="106"/>
                  <a:pt x="41" y="106"/>
                </a:cubicBezTo>
                <a:cubicBezTo>
                  <a:pt x="41" y="132"/>
                  <a:pt x="51" y="159"/>
                  <a:pt x="72" y="179"/>
                </a:cubicBezTo>
                <a:cubicBezTo>
                  <a:pt x="75" y="182"/>
                  <a:pt x="80" y="182"/>
                  <a:pt x="83" y="179"/>
                </a:cubicBezTo>
                <a:cubicBezTo>
                  <a:pt x="84" y="178"/>
                  <a:pt x="85" y="176"/>
                  <a:pt x="85" y="174"/>
                </a:cubicBezTo>
                <a:cubicBezTo>
                  <a:pt x="85" y="174"/>
                  <a:pt x="85" y="174"/>
                  <a:pt x="85" y="174"/>
                </a:cubicBezTo>
                <a:cubicBezTo>
                  <a:pt x="85" y="172"/>
                  <a:pt x="84" y="169"/>
                  <a:pt x="83" y="168"/>
                </a:cubicBezTo>
                <a:cubicBezTo>
                  <a:pt x="66" y="151"/>
                  <a:pt x="57" y="128"/>
                  <a:pt x="57" y="106"/>
                </a:cubicBezTo>
                <a:cubicBezTo>
                  <a:pt x="57" y="83"/>
                  <a:pt x="66" y="61"/>
                  <a:pt x="83" y="44"/>
                </a:cubicBezTo>
                <a:cubicBezTo>
                  <a:pt x="84" y="42"/>
                  <a:pt x="85" y="40"/>
                  <a:pt x="85" y="38"/>
                </a:cubicBezTo>
                <a:close/>
                <a:moveTo>
                  <a:pt x="48" y="191"/>
                </a:moveTo>
                <a:cubicBezTo>
                  <a:pt x="48" y="191"/>
                  <a:pt x="47" y="191"/>
                  <a:pt x="47" y="190"/>
                </a:cubicBezTo>
                <a:cubicBezTo>
                  <a:pt x="45" y="188"/>
                  <a:pt x="44" y="186"/>
                  <a:pt x="42" y="184"/>
                </a:cubicBezTo>
                <a:cubicBezTo>
                  <a:pt x="42" y="184"/>
                  <a:pt x="42" y="184"/>
                  <a:pt x="42" y="184"/>
                </a:cubicBezTo>
                <a:cubicBezTo>
                  <a:pt x="41" y="182"/>
                  <a:pt x="40" y="181"/>
                  <a:pt x="39" y="180"/>
                </a:cubicBezTo>
                <a:cubicBezTo>
                  <a:pt x="33" y="171"/>
                  <a:pt x="28" y="162"/>
                  <a:pt x="24" y="152"/>
                </a:cubicBezTo>
                <a:cubicBezTo>
                  <a:pt x="24" y="151"/>
                  <a:pt x="23" y="149"/>
                  <a:pt x="23" y="148"/>
                </a:cubicBezTo>
                <a:cubicBezTo>
                  <a:pt x="22" y="147"/>
                  <a:pt x="22" y="147"/>
                  <a:pt x="22" y="146"/>
                </a:cubicBezTo>
                <a:cubicBezTo>
                  <a:pt x="22" y="145"/>
                  <a:pt x="21" y="143"/>
                  <a:pt x="21" y="142"/>
                </a:cubicBezTo>
                <a:cubicBezTo>
                  <a:pt x="21" y="141"/>
                  <a:pt x="20" y="141"/>
                  <a:pt x="20" y="140"/>
                </a:cubicBezTo>
                <a:cubicBezTo>
                  <a:pt x="20" y="139"/>
                  <a:pt x="20" y="137"/>
                  <a:pt x="19" y="136"/>
                </a:cubicBezTo>
                <a:cubicBezTo>
                  <a:pt x="19" y="135"/>
                  <a:pt x="19" y="135"/>
                  <a:pt x="19" y="134"/>
                </a:cubicBezTo>
                <a:cubicBezTo>
                  <a:pt x="18" y="133"/>
                  <a:pt x="18" y="131"/>
                  <a:pt x="18" y="130"/>
                </a:cubicBezTo>
                <a:cubicBezTo>
                  <a:pt x="18" y="129"/>
                  <a:pt x="18" y="128"/>
                  <a:pt x="17" y="127"/>
                </a:cubicBezTo>
                <a:cubicBezTo>
                  <a:pt x="17" y="126"/>
                  <a:pt x="17" y="125"/>
                  <a:pt x="17" y="124"/>
                </a:cubicBezTo>
                <a:cubicBezTo>
                  <a:pt x="17" y="123"/>
                  <a:pt x="17" y="122"/>
                  <a:pt x="17" y="121"/>
                </a:cubicBezTo>
                <a:cubicBezTo>
                  <a:pt x="16" y="120"/>
                  <a:pt x="16" y="119"/>
                  <a:pt x="16" y="118"/>
                </a:cubicBezTo>
                <a:cubicBezTo>
                  <a:pt x="16" y="117"/>
                  <a:pt x="16" y="116"/>
                  <a:pt x="16" y="114"/>
                </a:cubicBezTo>
                <a:cubicBezTo>
                  <a:pt x="16" y="113"/>
                  <a:pt x="16" y="113"/>
                  <a:pt x="16" y="112"/>
                </a:cubicBezTo>
                <a:cubicBezTo>
                  <a:pt x="16" y="110"/>
                  <a:pt x="16" y="108"/>
                  <a:pt x="16" y="106"/>
                </a:cubicBezTo>
                <a:cubicBezTo>
                  <a:pt x="16" y="106"/>
                  <a:pt x="16" y="106"/>
                  <a:pt x="16" y="106"/>
                </a:cubicBezTo>
                <a:cubicBezTo>
                  <a:pt x="16" y="106"/>
                  <a:pt x="16" y="106"/>
                  <a:pt x="16" y="106"/>
                </a:cubicBezTo>
                <a:cubicBezTo>
                  <a:pt x="16" y="104"/>
                  <a:pt x="16" y="102"/>
                  <a:pt x="16" y="100"/>
                </a:cubicBezTo>
                <a:cubicBezTo>
                  <a:pt x="16" y="99"/>
                  <a:pt x="16" y="98"/>
                  <a:pt x="16" y="97"/>
                </a:cubicBezTo>
                <a:cubicBezTo>
                  <a:pt x="16" y="96"/>
                  <a:pt x="16" y="95"/>
                  <a:pt x="16" y="93"/>
                </a:cubicBezTo>
                <a:cubicBezTo>
                  <a:pt x="16" y="92"/>
                  <a:pt x="16" y="92"/>
                  <a:pt x="17" y="91"/>
                </a:cubicBezTo>
                <a:cubicBezTo>
                  <a:pt x="17" y="90"/>
                  <a:pt x="17" y="88"/>
                  <a:pt x="17" y="87"/>
                </a:cubicBezTo>
                <a:cubicBezTo>
                  <a:pt x="17" y="86"/>
                  <a:pt x="17" y="85"/>
                  <a:pt x="17" y="84"/>
                </a:cubicBezTo>
                <a:cubicBezTo>
                  <a:pt x="18" y="83"/>
                  <a:pt x="18" y="82"/>
                  <a:pt x="18" y="81"/>
                </a:cubicBezTo>
                <a:cubicBezTo>
                  <a:pt x="18" y="80"/>
                  <a:pt x="18" y="79"/>
                  <a:pt x="19" y="78"/>
                </a:cubicBezTo>
                <a:cubicBezTo>
                  <a:pt x="19" y="77"/>
                  <a:pt x="19" y="76"/>
                  <a:pt x="19" y="75"/>
                </a:cubicBezTo>
                <a:cubicBezTo>
                  <a:pt x="20" y="74"/>
                  <a:pt x="20" y="73"/>
                  <a:pt x="20" y="71"/>
                </a:cubicBezTo>
                <a:cubicBezTo>
                  <a:pt x="20" y="71"/>
                  <a:pt x="21" y="70"/>
                  <a:pt x="21" y="70"/>
                </a:cubicBezTo>
                <a:cubicBezTo>
                  <a:pt x="21" y="68"/>
                  <a:pt x="22" y="67"/>
                  <a:pt x="22" y="65"/>
                </a:cubicBezTo>
                <a:cubicBezTo>
                  <a:pt x="22" y="65"/>
                  <a:pt x="22" y="65"/>
                  <a:pt x="23" y="64"/>
                </a:cubicBezTo>
                <a:cubicBezTo>
                  <a:pt x="23" y="63"/>
                  <a:pt x="24" y="61"/>
                  <a:pt x="24" y="60"/>
                </a:cubicBezTo>
                <a:cubicBezTo>
                  <a:pt x="28" y="50"/>
                  <a:pt x="33" y="40"/>
                  <a:pt x="39" y="32"/>
                </a:cubicBezTo>
                <a:cubicBezTo>
                  <a:pt x="40" y="30"/>
                  <a:pt x="41" y="29"/>
                  <a:pt x="42" y="28"/>
                </a:cubicBezTo>
                <a:cubicBezTo>
                  <a:pt x="42" y="28"/>
                  <a:pt x="42" y="27"/>
                  <a:pt x="42" y="27"/>
                </a:cubicBezTo>
                <a:cubicBezTo>
                  <a:pt x="44" y="25"/>
                  <a:pt x="45" y="23"/>
                  <a:pt x="47" y="21"/>
                </a:cubicBezTo>
                <a:cubicBezTo>
                  <a:pt x="47" y="21"/>
                  <a:pt x="48" y="21"/>
                  <a:pt x="48" y="20"/>
                </a:cubicBezTo>
                <a:cubicBezTo>
                  <a:pt x="50" y="18"/>
                  <a:pt x="52" y="16"/>
                  <a:pt x="54" y="14"/>
                </a:cubicBezTo>
                <a:cubicBezTo>
                  <a:pt x="55" y="13"/>
                  <a:pt x="56" y="11"/>
                  <a:pt x="56" y="9"/>
                </a:cubicBezTo>
                <a:cubicBezTo>
                  <a:pt x="56" y="8"/>
                  <a:pt x="56" y="7"/>
                  <a:pt x="56" y="6"/>
                </a:cubicBezTo>
                <a:cubicBezTo>
                  <a:pt x="55" y="6"/>
                  <a:pt x="55" y="6"/>
                  <a:pt x="55" y="6"/>
                </a:cubicBezTo>
                <a:cubicBezTo>
                  <a:pt x="55" y="6"/>
                  <a:pt x="55" y="6"/>
                  <a:pt x="55" y="6"/>
                </a:cubicBezTo>
                <a:cubicBezTo>
                  <a:pt x="55" y="5"/>
                  <a:pt x="54" y="4"/>
                  <a:pt x="54" y="3"/>
                </a:cubicBezTo>
                <a:cubicBezTo>
                  <a:pt x="52" y="2"/>
                  <a:pt x="51" y="1"/>
                  <a:pt x="49" y="1"/>
                </a:cubicBezTo>
                <a:cubicBezTo>
                  <a:pt x="47" y="0"/>
                  <a:pt x="44" y="1"/>
                  <a:pt x="42" y="3"/>
                </a:cubicBezTo>
                <a:cubicBezTo>
                  <a:pt x="40" y="5"/>
                  <a:pt x="38" y="7"/>
                  <a:pt x="36" y="10"/>
                </a:cubicBezTo>
                <a:cubicBezTo>
                  <a:pt x="36" y="10"/>
                  <a:pt x="35" y="11"/>
                  <a:pt x="35" y="11"/>
                </a:cubicBezTo>
                <a:cubicBezTo>
                  <a:pt x="33" y="13"/>
                  <a:pt x="31" y="15"/>
                  <a:pt x="30" y="17"/>
                </a:cubicBezTo>
                <a:cubicBezTo>
                  <a:pt x="29" y="18"/>
                  <a:pt x="29" y="18"/>
                  <a:pt x="29" y="18"/>
                </a:cubicBezTo>
                <a:cubicBezTo>
                  <a:pt x="29" y="18"/>
                  <a:pt x="29" y="18"/>
                  <a:pt x="29" y="18"/>
                </a:cubicBezTo>
                <a:cubicBezTo>
                  <a:pt x="28" y="20"/>
                  <a:pt x="27" y="21"/>
                  <a:pt x="26" y="23"/>
                </a:cubicBezTo>
                <a:cubicBezTo>
                  <a:pt x="25" y="23"/>
                  <a:pt x="25" y="23"/>
                  <a:pt x="25" y="23"/>
                </a:cubicBezTo>
                <a:cubicBezTo>
                  <a:pt x="25" y="23"/>
                  <a:pt x="25" y="23"/>
                  <a:pt x="25" y="23"/>
                </a:cubicBezTo>
                <a:cubicBezTo>
                  <a:pt x="19" y="33"/>
                  <a:pt x="14" y="43"/>
                  <a:pt x="9" y="53"/>
                </a:cubicBezTo>
                <a:cubicBezTo>
                  <a:pt x="9" y="53"/>
                  <a:pt x="9" y="53"/>
                  <a:pt x="9" y="53"/>
                </a:cubicBezTo>
                <a:cubicBezTo>
                  <a:pt x="9" y="53"/>
                  <a:pt x="9" y="53"/>
                  <a:pt x="9" y="53"/>
                </a:cubicBezTo>
                <a:cubicBezTo>
                  <a:pt x="9" y="55"/>
                  <a:pt x="8" y="57"/>
                  <a:pt x="7" y="59"/>
                </a:cubicBezTo>
                <a:cubicBezTo>
                  <a:pt x="7" y="59"/>
                  <a:pt x="7" y="60"/>
                  <a:pt x="7" y="60"/>
                </a:cubicBezTo>
                <a:cubicBezTo>
                  <a:pt x="6" y="62"/>
                  <a:pt x="6" y="64"/>
                  <a:pt x="5" y="65"/>
                </a:cubicBezTo>
                <a:cubicBezTo>
                  <a:pt x="5" y="66"/>
                  <a:pt x="5" y="66"/>
                  <a:pt x="5" y="67"/>
                </a:cubicBezTo>
                <a:cubicBezTo>
                  <a:pt x="4" y="69"/>
                  <a:pt x="4" y="70"/>
                  <a:pt x="4" y="72"/>
                </a:cubicBezTo>
                <a:cubicBezTo>
                  <a:pt x="3" y="73"/>
                  <a:pt x="3" y="73"/>
                  <a:pt x="3" y="74"/>
                </a:cubicBezTo>
                <a:cubicBezTo>
                  <a:pt x="3" y="75"/>
                  <a:pt x="3" y="77"/>
                  <a:pt x="2" y="78"/>
                </a:cubicBezTo>
                <a:cubicBezTo>
                  <a:pt x="2" y="79"/>
                  <a:pt x="2" y="80"/>
                  <a:pt x="2" y="81"/>
                </a:cubicBezTo>
                <a:cubicBezTo>
                  <a:pt x="2" y="82"/>
                  <a:pt x="1" y="84"/>
                  <a:pt x="1" y="85"/>
                </a:cubicBezTo>
                <a:cubicBezTo>
                  <a:pt x="1" y="86"/>
                  <a:pt x="1" y="87"/>
                  <a:pt x="1" y="89"/>
                </a:cubicBezTo>
                <a:cubicBezTo>
                  <a:pt x="1" y="90"/>
                  <a:pt x="0" y="91"/>
                  <a:pt x="0" y="92"/>
                </a:cubicBezTo>
                <a:cubicBezTo>
                  <a:pt x="0" y="93"/>
                  <a:pt x="0" y="95"/>
                  <a:pt x="0" y="96"/>
                </a:cubicBezTo>
                <a:cubicBezTo>
                  <a:pt x="0" y="97"/>
                  <a:pt x="0" y="98"/>
                  <a:pt x="0" y="99"/>
                </a:cubicBezTo>
                <a:cubicBezTo>
                  <a:pt x="0" y="101"/>
                  <a:pt x="0" y="103"/>
                  <a:pt x="0" y="106"/>
                </a:cubicBezTo>
                <a:cubicBezTo>
                  <a:pt x="0" y="106"/>
                  <a:pt x="0" y="106"/>
                  <a:pt x="0" y="106"/>
                </a:cubicBezTo>
                <a:cubicBezTo>
                  <a:pt x="0" y="106"/>
                  <a:pt x="0" y="106"/>
                  <a:pt x="0" y="106"/>
                </a:cubicBezTo>
                <a:cubicBezTo>
                  <a:pt x="0" y="106"/>
                  <a:pt x="0" y="106"/>
                  <a:pt x="0" y="106"/>
                </a:cubicBezTo>
                <a:cubicBezTo>
                  <a:pt x="0" y="108"/>
                  <a:pt x="0" y="111"/>
                  <a:pt x="0" y="113"/>
                </a:cubicBezTo>
                <a:cubicBezTo>
                  <a:pt x="0" y="114"/>
                  <a:pt x="0" y="115"/>
                  <a:pt x="0" y="115"/>
                </a:cubicBezTo>
                <a:cubicBezTo>
                  <a:pt x="0" y="117"/>
                  <a:pt x="0" y="118"/>
                  <a:pt x="0" y="120"/>
                </a:cubicBezTo>
                <a:cubicBezTo>
                  <a:pt x="0" y="121"/>
                  <a:pt x="1" y="122"/>
                  <a:pt x="1" y="123"/>
                </a:cubicBezTo>
                <a:cubicBezTo>
                  <a:pt x="1" y="124"/>
                  <a:pt x="1" y="125"/>
                  <a:pt x="1" y="127"/>
                </a:cubicBezTo>
                <a:cubicBezTo>
                  <a:pt x="1" y="128"/>
                  <a:pt x="2" y="129"/>
                  <a:pt x="2" y="130"/>
                </a:cubicBezTo>
                <a:cubicBezTo>
                  <a:pt x="2" y="131"/>
                  <a:pt x="2" y="132"/>
                  <a:pt x="2" y="133"/>
                </a:cubicBezTo>
                <a:cubicBezTo>
                  <a:pt x="3" y="135"/>
                  <a:pt x="3" y="136"/>
                  <a:pt x="3" y="138"/>
                </a:cubicBezTo>
                <a:cubicBezTo>
                  <a:pt x="3" y="138"/>
                  <a:pt x="3" y="139"/>
                  <a:pt x="4" y="140"/>
                </a:cubicBezTo>
                <a:cubicBezTo>
                  <a:pt x="4" y="141"/>
                  <a:pt x="4" y="143"/>
                  <a:pt x="5" y="145"/>
                </a:cubicBezTo>
                <a:cubicBezTo>
                  <a:pt x="5" y="145"/>
                  <a:pt x="5" y="146"/>
                  <a:pt x="5" y="146"/>
                </a:cubicBezTo>
                <a:cubicBezTo>
                  <a:pt x="6" y="148"/>
                  <a:pt x="6" y="150"/>
                  <a:pt x="7" y="152"/>
                </a:cubicBezTo>
                <a:cubicBezTo>
                  <a:pt x="7" y="152"/>
                  <a:pt x="7" y="152"/>
                  <a:pt x="7" y="152"/>
                </a:cubicBezTo>
                <a:cubicBezTo>
                  <a:pt x="8" y="154"/>
                  <a:pt x="9" y="156"/>
                  <a:pt x="9" y="158"/>
                </a:cubicBezTo>
                <a:cubicBezTo>
                  <a:pt x="9" y="158"/>
                  <a:pt x="9" y="158"/>
                  <a:pt x="9" y="158"/>
                </a:cubicBezTo>
                <a:cubicBezTo>
                  <a:pt x="9" y="158"/>
                  <a:pt x="9" y="158"/>
                  <a:pt x="9" y="158"/>
                </a:cubicBezTo>
                <a:cubicBezTo>
                  <a:pt x="14" y="169"/>
                  <a:pt x="19" y="179"/>
                  <a:pt x="25" y="188"/>
                </a:cubicBezTo>
                <a:cubicBezTo>
                  <a:pt x="25" y="188"/>
                  <a:pt x="25" y="188"/>
                  <a:pt x="25" y="188"/>
                </a:cubicBezTo>
                <a:cubicBezTo>
                  <a:pt x="25" y="188"/>
                  <a:pt x="25" y="189"/>
                  <a:pt x="26" y="189"/>
                </a:cubicBezTo>
                <a:cubicBezTo>
                  <a:pt x="27" y="190"/>
                  <a:pt x="28" y="192"/>
                  <a:pt x="29" y="193"/>
                </a:cubicBezTo>
                <a:cubicBezTo>
                  <a:pt x="29" y="193"/>
                  <a:pt x="29" y="194"/>
                  <a:pt x="29" y="194"/>
                </a:cubicBezTo>
                <a:cubicBezTo>
                  <a:pt x="29" y="194"/>
                  <a:pt x="29" y="194"/>
                  <a:pt x="30" y="194"/>
                </a:cubicBezTo>
                <a:cubicBezTo>
                  <a:pt x="31" y="196"/>
                  <a:pt x="33" y="198"/>
                  <a:pt x="35" y="201"/>
                </a:cubicBezTo>
                <a:cubicBezTo>
                  <a:pt x="35" y="201"/>
                  <a:pt x="36" y="201"/>
                  <a:pt x="36" y="202"/>
                </a:cubicBezTo>
                <a:cubicBezTo>
                  <a:pt x="38" y="204"/>
                  <a:pt x="40" y="206"/>
                  <a:pt x="42" y="209"/>
                </a:cubicBezTo>
                <a:cubicBezTo>
                  <a:pt x="44" y="211"/>
                  <a:pt x="47" y="211"/>
                  <a:pt x="49" y="211"/>
                </a:cubicBezTo>
                <a:cubicBezTo>
                  <a:pt x="51" y="211"/>
                  <a:pt x="52" y="210"/>
                  <a:pt x="54" y="209"/>
                </a:cubicBezTo>
                <a:cubicBezTo>
                  <a:pt x="54" y="208"/>
                  <a:pt x="55" y="207"/>
                  <a:pt x="55" y="206"/>
                </a:cubicBezTo>
                <a:cubicBezTo>
                  <a:pt x="55" y="206"/>
                  <a:pt x="55" y="206"/>
                  <a:pt x="55" y="206"/>
                </a:cubicBezTo>
                <a:cubicBezTo>
                  <a:pt x="55" y="206"/>
                  <a:pt x="55" y="206"/>
                  <a:pt x="56" y="205"/>
                </a:cubicBezTo>
                <a:cubicBezTo>
                  <a:pt x="56" y="205"/>
                  <a:pt x="56" y="204"/>
                  <a:pt x="56" y="203"/>
                </a:cubicBezTo>
                <a:cubicBezTo>
                  <a:pt x="56" y="201"/>
                  <a:pt x="55" y="199"/>
                  <a:pt x="54" y="197"/>
                </a:cubicBezTo>
                <a:cubicBezTo>
                  <a:pt x="52" y="195"/>
                  <a:pt x="50" y="193"/>
                  <a:pt x="48" y="191"/>
                </a:cubicBezTo>
                <a:close/>
                <a:moveTo>
                  <a:pt x="207" y="60"/>
                </a:moveTo>
                <a:cubicBezTo>
                  <a:pt x="158" y="60"/>
                  <a:pt x="158" y="60"/>
                  <a:pt x="158" y="60"/>
                </a:cubicBezTo>
                <a:cubicBezTo>
                  <a:pt x="147" y="60"/>
                  <a:pt x="138" y="69"/>
                  <a:pt x="138" y="80"/>
                </a:cubicBezTo>
                <a:cubicBezTo>
                  <a:pt x="138" y="439"/>
                  <a:pt x="138" y="439"/>
                  <a:pt x="138" y="439"/>
                </a:cubicBezTo>
                <a:cubicBezTo>
                  <a:pt x="138" y="443"/>
                  <a:pt x="142" y="447"/>
                  <a:pt x="146" y="447"/>
                </a:cubicBezTo>
                <a:cubicBezTo>
                  <a:pt x="151" y="447"/>
                  <a:pt x="154" y="443"/>
                  <a:pt x="154" y="439"/>
                </a:cubicBezTo>
                <a:cubicBezTo>
                  <a:pt x="154" y="420"/>
                  <a:pt x="154" y="420"/>
                  <a:pt x="154" y="420"/>
                </a:cubicBezTo>
                <a:cubicBezTo>
                  <a:pt x="211" y="363"/>
                  <a:pt x="211" y="363"/>
                  <a:pt x="211" y="363"/>
                </a:cubicBezTo>
                <a:cubicBezTo>
                  <a:pt x="211" y="439"/>
                  <a:pt x="211" y="439"/>
                  <a:pt x="211" y="439"/>
                </a:cubicBezTo>
                <a:cubicBezTo>
                  <a:pt x="211" y="443"/>
                  <a:pt x="215" y="447"/>
                  <a:pt x="219" y="447"/>
                </a:cubicBezTo>
                <a:cubicBezTo>
                  <a:pt x="223" y="447"/>
                  <a:pt x="227" y="443"/>
                  <a:pt x="227" y="439"/>
                </a:cubicBezTo>
                <a:cubicBezTo>
                  <a:pt x="227" y="80"/>
                  <a:pt x="227" y="80"/>
                  <a:pt x="227" y="80"/>
                </a:cubicBezTo>
                <a:cubicBezTo>
                  <a:pt x="227" y="69"/>
                  <a:pt x="218" y="60"/>
                  <a:pt x="207" y="60"/>
                </a:cubicBezTo>
                <a:close/>
                <a:moveTo>
                  <a:pt x="154" y="80"/>
                </a:moveTo>
                <a:cubicBezTo>
                  <a:pt x="154" y="78"/>
                  <a:pt x="156" y="76"/>
                  <a:pt x="158" y="76"/>
                </a:cubicBezTo>
                <a:cubicBezTo>
                  <a:pt x="198" y="76"/>
                  <a:pt x="198" y="76"/>
                  <a:pt x="198" y="76"/>
                </a:cubicBezTo>
                <a:cubicBezTo>
                  <a:pt x="154" y="120"/>
                  <a:pt x="154" y="120"/>
                  <a:pt x="154" y="120"/>
                </a:cubicBezTo>
                <a:lnTo>
                  <a:pt x="154" y="80"/>
                </a:lnTo>
                <a:close/>
                <a:moveTo>
                  <a:pt x="154" y="155"/>
                </a:moveTo>
                <a:cubicBezTo>
                  <a:pt x="207" y="207"/>
                  <a:pt x="207" y="207"/>
                  <a:pt x="207" y="207"/>
                </a:cubicBezTo>
                <a:cubicBezTo>
                  <a:pt x="154" y="260"/>
                  <a:pt x="154" y="260"/>
                  <a:pt x="154" y="260"/>
                </a:cubicBezTo>
                <a:lnTo>
                  <a:pt x="154" y="155"/>
                </a:lnTo>
                <a:close/>
                <a:moveTo>
                  <a:pt x="154" y="397"/>
                </a:moveTo>
                <a:cubicBezTo>
                  <a:pt x="154" y="294"/>
                  <a:pt x="154" y="294"/>
                  <a:pt x="154" y="294"/>
                </a:cubicBezTo>
                <a:cubicBezTo>
                  <a:pt x="206" y="346"/>
                  <a:pt x="206" y="346"/>
                  <a:pt x="206" y="346"/>
                </a:cubicBezTo>
                <a:lnTo>
                  <a:pt x="154" y="397"/>
                </a:lnTo>
                <a:close/>
                <a:moveTo>
                  <a:pt x="211" y="328"/>
                </a:moveTo>
                <a:cubicBezTo>
                  <a:pt x="160" y="277"/>
                  <a:pt x="160" y="277"/>
                  <a:pt x="160" y="277"/>
                </a:cubicBezTo>
                <a:cubicBezTo>
                  <a:pt x="211" y="226"/>
                  <a:pt x="211" y="226"/>
                  <a:pt x="211" y="226"/>
                </a:cubicBezTo>
                <a:lnTo>
                  <a:pt x="211" y="328"/>
                </a:lnTo>
                <a:close/>
                <a:moveTo>
                  <a:pt x="211" y="189"/>
                </a:moveTo>
                <a:cubicBezTo>
                  <a:pt x="159" y="137"/>
                  <a:pt x="159" y="137"/>
                  <a:pt x="159" y="137"/>
                </a:cubicBezTo>
                <a:cubicBezTo>
                  <a:pt x="211" y="86"/>
                  <a:pt x="211" y="86"/>
                  <a:pt x="211" y="86"/>
                </a:cubicBezTo>
                <a:lnTo>
                  <a:pt x="211" y="189"/>
                </a:lnTo>
                <a:close/>
                <a:moveTo>
                  <a:pt x="107" y="58"/>
                </a:moveTo>
                <a:cubicBezTo>
                  <a:pt x="103" y="58"/>
                  <a:pt x="99" y="62"/>
                  <a:pt x="99" y="66"/>
                </a:cubicBezTo>
                <a:cubicBezTo>
                  <a:pt x="99" y="144"/>
                  <a:pt x="99" y="144"/>
                  <a:pt x="99" y="144"/>
                </a:cubicBezTo>
                <a:cubicBezTo>
                  <a:pt x="99" y="148"/>
                  <a:pt x="103" y="152"/>
                  <a:pt x="107" y="152"/>
                </a:cubicBezTo>
                <a:cubicBezTo>
                  <a:pt x="111" y="152"/>
                  <a:pt x="115" y="148"/>
                  <a:pt x="115" y="144"/>
                </a:cubicBezTo>
                <a:cubicBezTo>
                  <a:pt x="115" y="66"/>
                  <a:pt x="115" y="66"/>
                  <a:pt x="115" y="66"/>
                </a:cubicBezTo>
                <a:cubicBezTo>
                  <a:pt x="115" y="62"/>
                  <a:pt x="111" y="58"/>
                  <a:pt x="107" y="58"/>
                </a:cubicBezTo>
                <a:close/>
                <a:moveTo>
                  <a:pt x="320" y="28"/>
                </a:moveTo>
                <a:cubicBezTo>
                  <a:pt x="322" y="29"/>
                  <a:pt x="323" y="31"/>
                  <a:pt x="324" y="33"/>
                </a:cubicBezTo>
                <a:cubicBezTo>
                  <a:pt x="327" y="36"/>
                  <a:pt x="332" y="37"/>
                  <a:pt x="335" y="35"/>
                </a:cubicBezTo>
                <a:cubicBezTo>
                  <a:pt x="339" y="32"/>
                  <a:pt x="340" y="27"/>
                  <a:pt x="337" y="23"/>
                </a:cubicBezTo>
                <a:cubicBezTo>
                  <a:pt x="336" y="22"/>
                  <a:pt x="335" y="20"/>
                  <a:pt x="333" y="18"/>
                </a:cubicBezTo>
                <a:cubicBezTo>
                  <a:pt x="329" y="13"/>
                  <a:pt x="325" y="8"/>
                  <a:pt x="320" y="3"/>
                </a:cubicBezTo>
                <a:cubicBezTo>
                  <a:pt x="317" y="0"/>
                  <a:pt x="312" y="0"/>
                  <a:pt x="309" y="3"/>
                </a:cubicBezTo>
                <a:cubicBezTo>
                  <a:pt x="307" y="4"/>
                  <a:pt x="306" y="7"/>
                  <a:pt x="306" y="9"/>
                </a:cubicBezTo>
                <a:cubicBezTo>
                  <a:pt x="306" y="11"/>
                  <a:pt x="307" y="13"/>
                  <a:pt x="309" y="14"/>
                </a:cubicBezTo>
                <a:cubicBezTo>
                  <a:pt x="313" y="18"/>
                  <a:pt x="317" y="23"/>
                  <a:pt x="320" y="28"/>
                </a:cubicBezTo>
                <a:close/>
                <a:moveTo>
                  <a:pt x="257" y="59"/>
                </a:moveTo>
                <a:cubicBezTo>
                  <a:pt x="252" y="59"/>
                  <a:pt x="249" y="63"/>
                  <a:pt x="249" y="67"/>
                </a:cubicBezTo>
                <a:cubicBezTo>
                  <a:pt x="249" y="145"/>
                  <a:pt x="249" y="145"/>
                  <a:pt x="249" y="145"/>
                </a:cubicBezTo>
                <a:cubicBezTo>
                  <a:pt x="249" y="149"/>
                  <a:pt x="252" y="153"/>
                  <a:pt x="257" y="153"/>
                </a:cubicBezTo>
                <a:cubicBezTo>
                  <a:pt x="261" y="153"/>
                  <a:pt x="265" y="149"/>
                  <a:pt x="265" y="145"/>
                </a:cubicBezTo>
                <a:cubicBezTo>
                  <a:pt x="265" y="67"/>
                  <a:pt x="265" y="67"/>
                  <a:pt x="265" y="67"/>
                </a:cubicBezTo>
                <a:cubicBezTo>
                  <a:pt x="265" y="63"/>
                  <a:pt x="261" y="59"/>
                  <a:pt x="257" y="59"/>
                </a:cubicBezTo>
                <a:close/>
                <a:moveTo>
                  <a:pt x="291" y="32"/>
                </a:moveTo>
                <a:cubicBezTo>
                  <a:pt x="288" y="29"/>
                  <a:pt x="283" y="29"/>
                  <a:pt x="279" y="32"/>
                </a:cubicBezTo>
                <a:cubicBezTo>
                  <a:pt x="278" y="34"/>
                  <a:pt x="277" y="36"/>
                  <a:pt x="277" y="38"/>
                </a:cubicBezTo>
                <a:cubicBezTo>
                  <a:pt x="277" y="40"/>
                  <a:pt x="278" y="42"/>
                  <a:pt x="279" y="44"/>
                </a:cubicBezTo>
                <a:cubicBezTo>
                  <a:pt x="297" y="61"/>
                  <a:pt x="305" y="83"/>
                  <a:pt x="305" y="106"/>
                </a:cubicBezTo>
                <a:cubicBezTo>
                  <a:pt x="305" y="128"/>
                  <a:pt x="297" y="151"/>
                  <a:pt x="279" y="168"/>
                </a:cubicBezTo>
                <a:cubicBezTo>
                  <a:pt x="279" y="168"/>
                  <a:pt x="279" y="168"/>
                  <a:pt x="279" y="168"/>
                </a:cubicBezTo>
                <a:cubicBezTo>
                  <a:pt x="276" y="171"/>
                  <a:pt x="276" y="176"/>
                  <a:pt x="279" y="179"/>
                </a:cubicBezTo>
                <a:cubicBezTo>
                  <a:pt x="283" y="182"/>
                  <a:pt x="288" y="182"/>
                  <a:pt x="291" y="179"/>
                </a:cubicBezTo>
                <a:cubicBezTo>
                  <a:pt x="311" y="159"/>
                  <a:pt x="321" y="132"/>
                  <a:pt x="321" y="106"/>
                </a:cubicBezTo>
                <a:cubicBezTo>
                  <a:pt x="321" y="79"/>
                  <a:pt x="311" y="53"/>
                  <a:pt x="291" y="32"/>
                </a:cubicBezTo>
                <a:close/>
                <a:moveTo>
                  <a:pt x="353" y="53"/>
                </a:moveTo>
                <a:cubicBezTo>
                  <a:pt x="351" y="49"/>
                  <a:pt x="347" y="47"/>
                  <a:pt x="343" y="49"/>
                </a:cubicBezTo>
                <a:cubicBezTo>
                  <a:pt x="338" y="50"/>
                  <a:pt x="336" y="55"/>
                  <a:pt x="338" y="59"/>
                </a:cubicBezTo>
                <a:cubicBezTo>
                  <a:pt x="344" y="74"/>
                  <a:pt x="347" y="90"/>
                  <a:pt x="347" y="106"/>
                </a:cubicBezTo>
                <a:cubicBezTo>
                  <a:pt x="347" y="140"/>
                  <a:pt x="333" y="173"/>
                  <a:pt x="309" y="197"/>
                </a:cubicBezTo>
                <a:cubicBezTo>
                  <a:pt x="307" y="199"/>
                  <a:pt x="306" y="201"/>
                  <a:pt x="306" y="203"/>
                </a:cubicBezTo>
                <a:cubicBezTo>
                  <a:pt x="306" y="205"/>
                  <a:pt x="307" y="207"/>
                  <a:pt x="309" y="209"/>
                </a:cubicBezTo>
                <a:cubicBezTo>
                  <a:pt x="312" y="212"/>
                  <a:pt x="317" y="212"/>
                  <a:pt x="320" y="209"/>
                </a:cubicBezTo>
                <a:cubicBezTo>
                  <a:pt x="348" y="181"/>
                  <a:pt x="363" y="145"/>
                  <a:pt x="363" y="106"/>
                </a:cubicBezTo>
                <a:cubicBezTo>
                  <a:pt x="363" y="88"/>
                  <a:pt x="359" y="70"/>
                  <a:pt x="353" y="5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73966" tIns="36983" rIns="73966" bIns="36983"/>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ysClr val="windowText" lastClr="000000"/>
              </a:solidFill>
              <a:effectLst/>
              <a:uLnTx/>
              <a:uFillTx/>
              <a:latin typeface="+mn-lt"/>
            </a:endParaRPr>
          </a:p>
        </p:txBody>
      </p:sp>
      <p:sp>
        <p:nvSpPr>
          <p:cNvPr id="15401" name="Freeform 6"/>
          <p:cNvSpPr>
            <a:spLocks noChangeAspect="1"/>
          </p:cNvSpPr>
          <p:nvPr/>
        </p:nvSpPr>
        <p:spPr bwMode="auto">
          <a:xfrm>
            <a:off x="2538413" y="3802063"/>
            <a:ext cx="1809750" cy="1512887"/>
          </a:xfrm>
          <a:custGeom>
            <a:avLst/>
            <a:gdLst>
              <a:gd name="T0" fmla="*/ 2147483646 w 545"/>
              <a:gd name="T1" fmla="*/ 2147483646 h 455"/>
              <a:gd name="T2" fmla="*/ 0 w 545"/>
              <a:gd name="T3" fmla="*/ 2147483646 h 455"/>
              <a:gd name="T4" fmla="*/ 0 w 545"/>
              <a:gd name="T5" fmla="*/ 2147483646 h 455"/>
              <a:gd name="T6" fmla="*/ 0 w 545"/>
              <a:gd name="T7" fmla="*/ 2147483646 h 455"/>
              <a:gd name="T8" fmla="*/ 2147483646 w 545"/>
              <a:gd name="T9" fmla="*/ 0 h 455"/>
              <a:gd name="T10" fmla="*/ 2147483646 w 545"/>
              <a:gd name="T11" fmla="*/ 0 h 455"/>
              <a:gd name="T12" fmla="*/ 2147483646 w 545"/>
              <a:gd name="T13" fmla="*/ 0 h 455"/>
              <a:gd name="T14" fmla="*/ 2147483646 w 545"/>
              <a:gd name="T15" fmla="*/ 2147483646 h 455"/>
              <a:gd name="T16" fmla="*/ 2147483646 w 545"/>
              <a:gd name="T17" fmla="*/ 2147483646 h 455"/>
              <a:gd name="T18" fmla="*/ 2147483646 w 545"/>
              <a:gd name="T19" fmla="*/ 2147483646 h 455"/>
              <a:gd name="T20" fmla="*/ 2147483646 w 545"/>
              <a:gd name="T21" fmla="*/ 2147483646 h 455"/>
              <a:gd name="T22" fmla="*/ 2147483646 w 545"/>
              <a:gd name="T23" fmla="*/ 2147483646 h 455"/>
              <a:gd name="T24" fmla="*/ 2147483646 w 545"/>
              <a:gd name="T25" fmla="*/ 2147483646 h 455"/>
              <a:gd name="T26" fmla="*/ 2147483646 w 545"/>
              <a:gd name="T27" fmla="*/ 2147483646 h 455"/>
              <a:gd name="T28" fmla="*/ 2147483646 w 545"/>
              <a:gd name="T29" fmla="*/ 2147483646 h 455"/>
              <a:gd name="T30" fmla="*/ 2147483646 w 545"/>
              <a:gd name="T31" fmla="*/ 2147483646 h 455"/>
              <a:gd name="T32" fmla="*/ 2147483646 w 545"/>
              <a:gd name="T33" fmla="*/ 2147483646 h 455"/>
              <a:gd name="T34" fmla="*/ 2147483646 w 545"/>
              <a:gd name="T35" fmla="*/ 2147483646 h 455"/>
              <a:gd name="T36" fmla="*/ 2147483646 w 545"/>
              <a:gd name="T37" fmla="*/ 2147483646 h 455"/>
              <a:gd name="T38" fmla="*/ 2147483646 w 545"/>
              <a:gd name="T39" fmla="*/ 2147483646 h 455"/>
              <a:gd name="T40" fmla="*/ 2147483646 w 545"/>
              <a:gd name="T41" fmla="*/ 2147483646 h 455"/>
              <a:gd name="T42" fmla="*/ 2147483646 w 545"/>
              <a:gd name="T43" fmla="*/ 2147483646 h 455"/>
              <a:gd name="T44" fmla="*/ 2147483646 w 545"/>
              <a:gd name="T45" fmla="*/ 2147483646 h 455"/>
              <a:gd name="T46" fmla="*/ 2147483646 w 545"/>
              <a:gd name="T47" fmla="*/ 2147483646 h 455"/>
              <a:gd name="T48" fmla="*/ 2147483646 w 545"/>
              <a:gd name="T49" fmla="*/ 2147483646 h 455"/>
              <a:gd name="T50" fmla="*/ 2147483646 w 545"/>
              <a:gd name="T51" fmla="*/ 2147483646 h 455"/>
              <a:gd name="T52" fmla="*/ 2147483646 w 545"/>
              <a:gd name="T53" fmla="*/ 2147483646 h 455"/>
              <a:gd name="T54" fmla="*/ 2147483646 w 545"/>
              <a:gd name="T55" fmla="*/ 2147483646 h 455"/>
              <a:gd name="T56" fmla="*/ 2147483646 w 545"/>
              <a:gd name="T57" fmla="*/ 2147483646 h 455"/>
              <a:gd name="T58" fmla="*/ 2147483646 w 545"/>
              <a:gd name="T59" fmla="*/ 2147483646 h 455"/>
              <a:gd name="T60" fmla="*/ 2147483646 w 545"/>
              <a:gd name="T61" fmla="*/ 2147483646 h 455"/>
              <a:gd name="T62" fmla="*/ 2147483646 w 545"/>
              <a:gd name="T63" fmla="*/ 2147483646 h 455"/>
              <a:gd name="T64" fmla="*/ 2147483646 w 545"/>
              <a:gd name="T65" fmla="*/ 2147483646 h 455"/>
              <a:gd name="T66" fmla="*/ 2147483646 w 545"/>
              <a:gd name="T67" fmla="*/ 2147483646 h 455"/>
              <a:gd name="T68" fmla="*/ 2147483646 w 545"/>
              <a:gd name="T69" fmla="*/ 2147483646 h 45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45"/>
              <a:gd name="T106" fmla="*/ 0 h 455"/>
              <a:gd name="T107" fmla="*/ 545 w 545"/>
              <a:gd name="T108" fmla="*/ 455 h 45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45" h="455">
                <a:moveTo>
                  <a:pt x="31" y="455"/>
                </a:moveTo>
                <a:cubicBezTo>
                  <a:pt x="14" y="455"/>
                  <a:pt x="0" y="441"/>
                  <a:pt x="0" y="424"/>
                </a:cubicBezTo>
                <a:cubicBezTo>
                  <a:pt x="0" y="424"/>
                  <a:pt x="0" y="424"/>
                  <a:pt x="0" y="424"/>
                </a:cubicBezTo>
                <a:cubicBezTo>
                  <a:pt x="0" y="30"/>
                  <a:pt x="0" y="30"/>
                  <a:pt x="0" y="30"/>
                </a:cubicBezTo>
                <a:cubicBezTo>
                  <a:pt x="0" y="13"/>
                  <a:pt x="14" y="0"/>
                  <a:pt x="31" y="0"/>
                </a:cubicBezTo>
                <a:cubicBezTo>
                  <a:pt x="31" y="0"/>
                  <a:pt x="31" y="0"/>
                  <a:pt x="31" y="0"/>
                </a:cubicBezTo>
                <a:cubicBezTo>
                  <a:pt x="515" y="0"/>
                  <a:pt x="515" y="0"/>
                  <a:pt x="515" y="0"/>
                </a:cubicBezTo>
                <a:cubicBezTo>
                  <a:pt x="532" y="0"/>
                  <a:pt x="545" y="13"/>
                  <a:pt x="545" y="30"/>
                </a:cubicBezTo>
                <a:cubicBezTo>
                  <a:pt x="545" y="30"/>
                  <a:pt x="545" y="30"/>
                  <a:pt x="545" y="30"/>
                </a:cubicBezTo>
                <a:cubicBezTo>
                  <a:pt x="545" y="52"/>
                  <a:pt x="545" y="52"/>
                  <a:pt x="545" y="52"/>
                </a:cubicBezTo>
                <a:cubicBezTo>
                  <a:pt x="545" y="57"/>
                  <a:pt x="542" y="60"/>
                  <a:pt x="537" y="60"/>
                </a:cubicBezTo>
                <a:cubicBezTo>
                  <a:pt x="537" y="60"/>
                  <a:pt x="537" y="60"/>
                  <a:pt x="537" y="60"/>
                </a:cubicBezTo>
                <a:cubicBezTo>
                  <a:pt x="533" y="60"/>
                  <a:pt x="529" y="57"/>
                  <a:pt x="529" y="52"/>
                </a:cubicBezTo>
                <a:cubicBezTo>
                  <a:pt x="529" y="52"/>
                  <a:pt x="529" y="52"/>
                  <a:pt x="529" y="52"/>
                </a:cubicBezTo>
                <a:cubicBezTo>
                  <a:pt x="529" y="30"/>
                  <a:pt x="529" y="30"/>
                  <a:pt x="529" y="30"/>
                </a:cubicBezTo>
                <a:cubicBezTo>
                  <a:pt x="529" y="22"/>
                  <a:pt x="523" y="16"/>
                  <a:pt x="515" y="16"/>
                </a:cubicBezTo>
                <a:cubicBezTo>
                  <a:pt x="515" y="16"/>
                  <a:pt x="515" y="16"/>
                  <a:pt x="515" y="16"/>
                </a:cubicBezTo>
                <a:cubicBezTo>
                  <a:pt x="31" y="16"/>
                  <a:pt x="31" y="16"/>
                  <a:pt x="31" y="16"/>
                </a:cubicBezTo>
                <a:cubicBezTo>
                  <a:pt x="23" y="16"/>
                  <a:pt x="16" y="22"/>
                  <a:pt x="16" y="30"/>
                </a:cubicBezTo>
                <a:cubicBezTo>
                  <a:pt x="16" y="30"/>
                  <a:pt x="16" y="30"/>
                  <a:pt x="16" y="30"/>
                </a:cubicBezTo>
                <a:cubicBezTo>
                  <a:pt x="16" y="424"/>
                  <a:pt x="16" y="424"/>
                  <a:pt x="16" y="424"/>
                </a:cubicBezTo>
                <a:cubicBezTo>
                  <a:pt x="16" y="432"/>
                  <a:pt x="23" y="439"/>
                  <a:pt x="31" y="439"/>
                </a:cubicBezTo>
                <a:cubicBezTo>
                  <a:pt x="31" y="439"/>
                  <a:pt x="31" y="439"/>
                  <a:pt x="31" y="439"/>
                </a:cubicBezTo>
                <a:cubicBezTo>
                  <a:pt x="515" y="439"/>
                  <a:pt x="515" y="439"/>
                  <a:pt x="515" y="439"/>
                </a:cubicBezTo>
                <a:cubicBezTo>
                  <a:pt x="523" y="439"/>
                  <a:pt x="529" y="432"/>
                  <a:pt x="529" y="424"/>
                </a:cubicBezTo>
                <a:cubicBezTo>
                  <a:pt x="529" y="424"/>
                  <a:pt x="529" y="424"/>
                  <a:pt x="529" y="424"/>
                </a:cubicBezTo>
                <a:cubicBezTo>
                  <a:pt x="529" y="82"/>
                  <a:pt x="529" y="82"/>
                  <a:pt x="529" y="82"/>
                </a:cubicBezTo>
                <a:cubicBezTo>
                  <a:pt x="529" y="77"/>
                  <a:pt x="533" y="74"/>
                  <a:pt x="537" y="74"/>
                </a:cubicBezTo>
                <a:cubicBezTo>
                  <a:pt x="537" y="74"/>
                  <a:pt x="537" y="74"/>
                  <a:pt x="537" y="74"/>
                </a:cubicBezTo>
                <a:cubicBezTo>
                  <a:pt x="542" y="74"/>
                  <a:pt x="545" y="77"/>
                  <a:pt x="545" y="82"/>
                </a:cubicBezTo>
                <a:cubicBezTo>
                  <a:pt x="545" y="82"/>
                  <a:pt x="545" y="82"/>
                  <a:pt x="545" y="82"/>
                </a:cubicBezTo>
                <a:cubicBezTo>
                  <a:pt x="545" y="424"/>
                  <a:pt x="545" y="424"/>
                  <a:pt x="545" y="424"/>
                </a:cubicBezTo>
                <a:cubicBezTo>
                  <a:pt x="545" y="441"/>
                  <a:pt x="532" y="455"/>
                  <a:pt x="515" y="455"/>
                </a:cubicBezTo>
                <a:cubicBezTo>
                  <a:pt x="515" y="455"/>
                  <a:pt x="515" y="455"/>
                  <a:pt x="515" y="455"/>
                </a:cubicBezTo>
                <a:cubicBezTo>
                  <a:pt x="31" y="455"/>
                  <a:pt x="31" y="455"/>
                  <a:pt x="31" y="4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6000" tIns="82800" rIns="126000"/>
          <a:lstStyle>
            <a:lvl1pPr>
              <a:defRPr sz="2000">
                <a:solidFill>
                  <a:schemeClr val="tx1"/>
                </a:solidFill>
                <a:latin typeface="Arial" panose="020B0604020202020204" pitchFamily="34" charset="0"/>
                <a:cs typeface="Arial" panose="020B0604020202020204" pitchFamily="34" charset="0"/>
              </a:defRPr>
            </a:lvl1pPr>
            <a:lvl2pPr marL="742950" indent="-285750">
              <a:defRPr sz="2000">
                <a:solidFill>
                  <a:schemeClr val="tx1"/>
                </a:solidFill>
                <a:latin typeface="Arial" panose="020B0604020202020204" pitchFamily="34" charset="0"/>
                <a:cs typeface="Arial" panose="020B0604020202020204" pitchFamily="34" charset="0"/>
              </a:defRPr>
            </a:lvl2pPr>
            <a:lvl3pPr marL="1143000" indent="-228600">
              <a:defRPr sz="2000">
                <a:solidFill>
                  <a:schemeClr val="tx1"/>
                </a:solidFill>
                <a:latin typeface="Arial" panose="020B0604020202020204" pitchFamily="34" charset="0"/>
                <a:cs typeface="Arial" panose="020B0604020202020204" pitchFamily="34" charset="0"/>
              </a:defRPr>
            </a:lvl3pPr>
            <a:lvl4pPr marL="1600200" indent="-228600">
              <a:defRPr sz="2000">
                <a:solidFill>
                  <a:schemeClr val="tx1"/>
                </a:solidFill>
                <a:latin typeface="Arial" panose="020B0604020202020204" pitchFamily="34" charset="0"/>
                <a:cs typeface="Arial" panose="020B0604020202020204" pitchFamily="34" charset="0"/>
              </a:defRPr>
            </a:lvl4pPr>
            <a:lvl5pPr marL="2057400" indent="-22860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1400" b="0" i="0" u="none" strike="noStrike" kern="0" cap="none" spc="0" normalizeH="0" baseline="0" noProof="0">
                <a:ln>
                  <a:noFill/>
                </a:ln>
                <a:solidFill>
                  <a:srgbClr val="FFFFFF"/>
                </a:solidFill>
                <a:effectLst/>
                <a:uLnTx/>
                <a:uFillTx/>
                <a:latin typeface="+mn-lt"/>
                <a:ea typeface="MS PGothic" panose="020B0600070205080204" pitchFamily="34" charset="-128"/>
                <a:cs typeface="Arial" panose="020B0604020202020204" pitchFamily="34" charset="0"/>
              </a:rPr>
              <a:t>Access</a:t>
            </a:r>
          </a:p>
        </p:txBody>
      </p:sp>
      <p:grpSp>
        <p:nvGrpSpPr>
          <p:cNvPr id="15402" name="Group 37"/>
          <p:cNvGrpSpPr>
            <a:grpSpLocks/>
          </p:cNvGrpSpPr>
          <p:nvPr/>
        </p:nvGrpSpPr>
        <p:grpSpPr bwMode="auto">
          <a:xfrm>
            <a:off x="3087688" y="4808538"/>
            <a:ext cx="323850" cy="312737"/>
            <a:chOff x="10080561" y="5420759"/>
            <a:chExt cx="324000" cy="324000"/>
          </a:xfrm>
        </p:grpSpPr>
        <p:sp>
          <p:nvSpPr>
            <p:cNvPr id="15416" name="Oval 121"/>
            <p:cNvSpPr>
              <a:spLocks noChangeAspect="1"/>
            </p:cNvSpPr>
            <p:nvPr/>
          </p:nvSpPr>
          <p:spPr bwMode="auto">
            <a:xfrm>
              <a:off x="10080561" y="5420759"/>
              <a:ext cx="324000" cy="324000"/>
            </a:xfrm>
            <a:prstGeom prst="ellipse">
              <a:avLst/>
            </a:prstGeom>
            <a:noFill/>
            <a:ln w="25400">
              <a:solidFill>
                <a:srgbClr val="FFFFFF"/>
              </a:solidFill>
              <a:round/>
              <a:headEnd/>
              <a:tailEnd/>
            </a:ln>
            <a:extLst>
              <a:ext uri="{909E8E84-426E-40DD-AFC4-6F175D3DCCD1}">
                <a14:hiddenFill xmlns:a14="http://schemas.microsoft.com/office/drawing/2010/main">
                  <a:solidFill>
                    <a:srgbClr val="F08A00"/>
                  </a:solidFill>
                </a14:hiddenFill>
              </a:ext>
            </a:extLst>
          </p:spPr>
          <p:txBody>
            <a:bodyPr wrap="none" lIns="72000" rIns="72000"/>
            <a:lstStyle>
              <a:lvl1pPr>
                <a:defRPr sz="2000">
                  <a:solidFill>
                    <a:schemeClr val="tx1"/>
                  </a:solidFill>
                  <a:latin typeface="Arial" panose="020B0604020202020204" pitchFamily="34" charset="0"/>
                  <a:cs typeface="Arial" panose="020B0604020202020204" pitchFamily="34" charset="0"/>
                </a:defRPr>
              </a:lvl1pPr>
              <a:lvl2pPr marL="742950" indent="-285750">
                <a:defRPr sz="2000">
                  <a:solidFill>
                    <a:schemeClr val="tx1"/>
                  </a:solidFill>
                  <a:latin typeface="Arial" panose="020B0604020202020204" pitchFamily="34" charset="0"/>
                  <a:cs typeface="Arial" panose="020B0604020202020204" pitchFamily="34" charset="0"/>
                </a:defRPr>
              </a:lvl2pPr>
              <a:lvl3pPr marL="1143000" indent="-228600">
                <a:defRPr sz="2000">
                  <a:solidFill>
                    <a:schemeClr val="tx1"/>
                  </a:solidFill>
                  <a:latin typeface="Arial" panose="020B0604020202020204" pitchFamily="34" charset="0"/>
                  <a:cs typeface="Arial" panose="020B0604020202020204" pitchFamily="34" charset="0"/>
                </a:defRPr>
              </a:lvl3pPr>
              <a:lvl4pPr marL="1600200" indent="-228600">
                <a:defRPr sz="2000">
                  <a:solidFill>
                    <a:schemeClr val="tx1"/>
                  </a:solidFill>
                  <a:latin typeface="Arial" panose="020B0604020202020204" pitchFamily="34" charset="0"/>
                  <a:cs typeface="Arial" panose="020B0604020202020204" pitchFamily="34" charset="0"/>
                </a:defRPr>
              </a:lvl4pPr>
              <a:lvl5pPr marL="2057400" indent="-22860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endParaRPr kumimoji="0" lang="en-US" altLang="sv-SE" sz="2000" b="0" i="0" u="none" strike="noStrike" kern="0" cap="none" spc="0" normalizeH="0" baseline="0" noProof="0">
                <a:ln>
                  <a:noFill/>
                </a:ln>
                <a:solidFill>
                  <a:schemeClr val="tx1"/>
                </a:solidFill>
                <a:effectLst/>
                <a:uLnTx/>
                <a:uFillTx/>
                <a:latin typeface="+mn-lt"/>
                <a:cs typeface="Arial" panose="020B0604020202020204" pitchFamily="34" charset="0"/>
              </a:endParaRPr>
            </a:p>
          </p:txBody>
        </p:sp>
        <p:sp>
          <p:nvSpPr>
            <p:cNvPr id="15417" name="Freeform 6"/>
            <p:cNvSpPr>
              <a:spLocks noChangeAspect="1" noEditPoints="1"/>
            </p:cNvSpPr>
            <p:nvPr/>
          </p:nvSpPr>
          <p:spPr bwMode="auto">
            <a:xfrm>
              <a:off x="10168519" y="5482340"/>
              <a:ext cx="174462" cy="174462"/>
            </a:xfrm>
            <a:custGeom>
              <a:avLst/>
              <a:gdLst>
                <a:gd name="T0" fmla="*/ 2147483646 w 298"/>
                <a:gd name="T1" fmla="*/ 2147483646 h 298"/>
                <a:gd name="T2" fmla="*/ 2147483646 w 298"/>
                <a:gd name="T3" fmla="*/ 2147483646 h 298"/>
                <a:gd name="T4" fmla="*/ 2147483646 w 298"/>
                <a:gd name="T5" fmla="*/ 2147483646 h 298"/>
                <a:gd name="T6" fmla="*/ 2147483646 w 298"/>
                <a:gd name="T7" fmla="*/ 2147483646 h 298"/>
                <a:gd name="T8" fmla="*/ 2147483646 w 298"/>
                <a:gd name="T9" fmla="*/ 2147483646 h 298"/>
                <a:gd name="T10" fmla="*/ 2147483646 w 298"/>
                <a:gd name="T11" fmla="*/ 2147483646 h 298"/>
                <a:gd name="T12" fmla="*/ 2147483646 w 298"/>
                <a:gd name="T13" fmla="*/ 2147483646 h 298"/>
                <a:gd name="T14" fmla="*/ 2147483646 w 298"/>
                <a:gd name="T15" fmla="*/ 2147483646 h 298"/>
                <a:gd name="T16" fmla="*/ 2147483646 w 298"/>
                <a:gd name="T17" fmla="*/ 2147483646 h 298"/>
                <a:gd name="T18" fmla="*/ 2147483646 w 298"/>
                <a:gd name="T19" fmla="*/ 2147483646 h 298"/>
                <a:gd name="T20" fmla="*/ 2147483646 w 298"/>
                <a:gd name="T21" fmla="*/ 2147483646 h 298"/>
                <a:gd name="T22" fmla="*/ 2147483646 w 298"/>
                <a:gd name="T23" fmla="*/ 2147483646 h 298"/>
                <a:gd name="T24" fmla="*/ 2147483646 w 298"/>
                <a:gd name="T25" fmla="*/ 2147483646 h 298"/>
                <a:gd name="T26" fmla="*/ 2147483646 w 298"/>
                <a:gd name="T27" fmla="*/ 2147483646 h 298"/>
                <a:gd name="T28" fmla="*/ 2147483646 w 298"/>
                <a:gd name="T29" fmla="*/ 2147483646 h 298"/>
                <a:gd name="T30" fmla="*/ 2147483646 w 298"/>
                <a:gd name="T31" fmla="*/ 2147483646 h 298"/>
                <a:gd name="T32" fmla="*/ 2147483646 w 298"/>
                <a:gd name="T33" fmla="*/ 2147483646 h 298"/>
                <a:gd name="T34" fmla="*/ 0 w 298"/>
                <a:gd name="T35" fmla="*/ 2147483646 h 298"/>
                <a:gd name="T36" fmla="*/ 2147483646 w 298"/>
                <a:gd name="T37" fmla="*/ 2147483646 h 298"/>
                <a:gd name="T38" fmla="*/ 2147483646 w 298"/>
                <a:gd name="T39" fmla="*/ 2147483646 h 298"/>
                <a:gd name="T40" fmla="*/ 2147483646 w 298"/>
                <a:gd name="T41" fmla="*/ 2147483646 h 298"/>
                <a:gd name="T42" fmla="*/ 2147483646 w 298"/>
                <a:gd name="T43" fmla="*/ 2147483646 h 298"/>
                <a:gd name="T44" fmla="*/ 2147483646 w 298"/>
                <a:gd name="T45" fmla="*/ 2147483646 h 298"/>
                <a:gd name="T46" fmla="*/ 2147483646 w 298"/>
                <a:gd name="T47" fmla="*/ 2147483646 h 298"/>
                <a:gd name="T48" fmla="*/ 2147483646 w 298"/>
                <a:gd name="T49" fmla="*/ 2147483646 h 298"/>
                <a:gd name="T50" fmla="*/ 2147483646 w 298"/>
                <a:gd name="T51" fmla="*/ 2147483646 h 298"/>
                <a:gd name="T52" fmla="*/ 2147483646 w 298"/>
                <a:gd name="T53" fmla="*/ 2147483646 h 298"/>
                <a:gd name="T54" fmla="*/ 2147483646 w 298"/>
                <a:gd name="T55" fmla="*/ 2147483646 h 298"/>
                <a:gd name="T56" fmla="*/ 2147483646 w 298"/>
                <a:gd name="T57" fmla="*/ 2147483646 h 298"/>
                <a:gd name="T58" fmla="*/ 2147483646 w 298"/>
                <a:gd name="T59" fmla="*/ 2147483646 h 298"/>
                <a:gd name="T60" fmla="*/ 2147483646 w 298"/>
                <a:gd name="T61" fmla="*/ 2147483646 h 298"/>
                <a:gd name="T62" fmla="*/ 2147483646 w 298"/>
                <a:gd name="T63" fmla="*/ 2147483646 h 298"/>
                <a:gd name="T64" fmla="*/ 2147483646 w 298"/>
                <a:gd name="T65" fmla="*/ 2147483646 h 298"/>
                <a:gd name="T66" fmla="*/ 2147483646 w 298"/>
                <a:gd name="T67" fmla="*/ 2147483646 h 298"/>
                <a:gd name="T68" fmla="*/ 2147483646 w 298"/>
                <a:gd name="T69" fmla="*/ 2147483646 h 298"/>
                <a:gd name="T70" fmla="*/ 2147483646 w 298"/>
                <a:gd name="T71" fmla="*/ 2147483646 h 298"/>
                <a:gd name="T72" fmla="*/ 2147483646 w 298"/>
                <a:gd name="T73" fmla="*/ 2147483646 h 298"/>
                <a:gd name="T74" fmla="*/ 2147483646 w 298"/>
                <a:gd name="T75" fmla="*/ 2147483646 h 298"/>
                <a:gd name="T76" fmla="*/ 2147483646 w 298"/>
                <a:gd name="T77" fmla="*/ 2147483646 h 298"/>
                <a:gd name="T78" fmla="*/ 2147483646 w 298"/>
                <a:gd name="T79" fmla="*/ 2147483646 h 298"/>
                <a:gd name="T80" fmla="*/ 2147483646 w 298"/>
                <a:gd name="T81" fmla="*/ 0 h 298"/>
                <a:gd name="T82" fmla="*/ 2147483646 w 298"/>
                <a:gd name="T83" fmla="*/ 2147483646 h 298"/>
                <a:gd name="T84" fmla="*/ 2147483646 w 298"/>
                <a:gd name="T85" fmla="*/ 2147483646 h 298"/>
                <a:gd name="T86" fmla="*/ 2147483646 w 298"/>
                <a:gd name="T87" fmla="*/ 2147483646 h 298"/>
                <a:gd name="T88" fmla="*/ 2147483646 w 298"/>
                <a:gd name="T89" fmla="*/ 2147483646 h 298"/>
                <a:gd name="T90" fmla="*/ 2147483646 w 298"/>
                <a:gd name="T91" fmla="*/ 2147483646 h 298"/>
                <a:gd name="T92" fmla="*/ 2147483646 w 298"/>
                <a:gd name="T93" fmla="*/ 2147483646 h 298"/>
                <a:gd name="T94" fmla="*/ 2147483646 w 298"/>
                <a:gd name="T95" fmla="*/ 2147483646 h 298"/>
                <a:gd name="T96" fmla="*/ 2147483646 w 298"/>
                <a:gd name="T97" fmla="*/ 2147483646 h 298"/>
                <a:gd name="T98" fmla="*/ 2147483646 w 298"/>
                <a:gd name="T99" fmla="*/ 2147483646 h 2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98" h="298">
                  <a:moveTo>
                    <a:pt x="181" y="117"/>
                  </a:moveTo>
                  <a:cubicBezTo>
                    <a:pt x="153" y="89"/>
                    <a:pt x="117" y="75"/>
                    <a:pt x="80" y="75"/>
                  </a:cubicBezTo>
                  <a:cubicBezTo>
                    <a:pt x="59" y="75"/>
                    <a:pt x="38" y="80"/>
                    <a:pt x="19" y="89"/>
                  </a:cubicBezTo>
                  <a:cubicBezTo>
                    <a:pt x="15" y="91"/>
                    <a:pt x="13" y="96"/>
                    <a:pt x="15" y="100"/>
                  </a:cubicBezTo>
                  <a:cubicBezTo>
                    <a:pt x="17" y="104"/>
                    <a:pt x="22" y="106"/>
                    <a:pt x="26" y="104"/>
                  </a:cubicBezTo>
                  <a:cubicBezTo>
                    <a:pt x="43" y="95"/>
                    <a:pt x="62" y="91"/>
                    <a:pt x="80" y="91"/>
                  </a:cubicBezTo>
                  <a:cubicBezTo>
                    <a:pt x="113" y="91"/>
                    <a:pt x="145" y="104"/>
                    <a:pt x="170" y="128"/>
                  </a:cubicBezTo>
                  <a:cubicBezTo>
                    <a:pt x="194" y="153"/>
                    <a:pt x="206" y="185"/>
                    <a:pt x="207" y="217"/>
                  </a:cubicBezTo>
                  <a:cubicBezTo>
                    <a:pt x="207" y="218"/>
                    <a:pt x="207" y="218"/>
                    <a:pt x="207" y="218"/>
                  </a:cubicBezTo>
                  <a:cubicBezTo>
                    <a:pt x="206" y="237"/>
                    <a:pt x="202" y="256"/>
                    <a:pt x="193" y="273"/>
                  </a:cubicBezTo>
                  <a:cubicBezTo>
                    <a:pt x="191" y="277"/>
                    <a:pt x="193" y="282"/>
                    <a:pt x="197" y="284"/>
                  </a:cubicBezTo>
                  <a:cubicBezTo>
                    <a:pt x="198" y="285"/>
                    <a:pt x="199" y="285"/>
                    <a:pt x="201" y="285"/>
                  </a:cubicBezTo>
                  <a:cubicBezTo>
                    <a:pt x="204" y="285"/>
                    <a:pt x="206" y="283"/>
                    <a:pt x="208" y="281"/>
                  </a:cubicBezTo>
                  <a:cubicBezTo>
                    <a:pt x="218" y="261"/>
                    <a:pt x="222" y="240"/>
                    <a:pt x="223" y="218"/>
                  </a:cubicBezTo>
                  <a:cubicBezTo>
                    <a:pt x="223" y="218"/>
                    <a:pt x="223" y="218"/>
                    <a:pt x="223" y="217"/>
                  </a:cubicBezTo>
                  <a:cubicBezTo>
                    <a:pt x="223" y="181"/>
                    <a:pt x="209" y="145"/>
                    <a:pt x="181" y="117"/>
                  </a:cubicBezTo>
                  <a:close/>
                  <a:moveTo>
                    <a:pt x="76" y="147"/>
                  </a:moveTo>
                  <a:cubicBezTo>
                    <a:pt x="34" y="147"/>
                    <a:pt x="0" y="181"/>
                    <a:pt x="0" y="222"/>
                  </a:cubicBezTo>
                  <a:cubicBezTo>
                    <a:pt x="0" y="264"/>
                    <a:pt x="34" y="298"/>
                    <a:pt x="76" y="298"/>
                  </a:cubicBezTo>
                  <a:cubicBezTo>
                    <a:pt x="117" y="298"/>
                    <a:pt x="151" y="264"/>
                    <a:pt x="151" y="222"/>
                  </a:cubicBezTo>
                  <a:cubicBezTo>
                    <a:pt x="151" y="181"/>
                    <a:pt x="117" y="147"/>
                    <a:pt x="76" y="147"/>
                  </a:cubicBezTo>
                  <a:close/>
                  <a:moveTo>
                    <a:pt x="76" y="282"/>
                  </a:moveTo>
                  <a:cubicBezTo>
                    <a:pt x="43" y="282"/>
                    <a:pt x="16" y="255"/>
                    <a:pt x="16" y="222"/>
                  </a:cubicBezTo>
                  <a:cubicBezTo>
                    <a:pt x="16" y="189"/>
                    <a:pt x="43" y="163"/>
                    <a:pt x="76" y="163"/>
                  </a:cubicBezTo>
                  <a:cubicBezTo>
                    <a:pt x="108" y="163"/>
                    <a:pt x="135" y="189"/>
                    <a:pt x="135" y="222"/>
                  </a:cubicBezTo>
                  <a:cubicBezTo>
                    <a:pt x="135" y="255"/>
                    <a:pt x="108" y="282"/>
                    <a:pt x="76" y="282"/>
                  </a:cubicBezTo>
                  <a:close/>
                  <a:moveTo>
                    <a:pt x="298" y="218"/>
                  </a:moveTo>
                  <a:cubicBezTo>
                    <a:pt x="298" y="218"/>
                    <a:pt x="298" y="218"/>
                    <a:pt x="298" y="218"/>
                  </a:cubicBezTo>
                  <a:cubicBezTo>
                    <a:pt x="298" y="170"/>
                    <a:pt x="280" y="118"/>
                    <a:pt x="245" y="75"/>
                  </a:cubicBezTo>
                  <a:cubicBezTo>
                    <a:pt x="242" y="71"/>
                    <a:pt x="237" y="71"/>
                    <a:pt x="234" y="74"/>
                  </a:cubicBezTo>
                  <a:cubicBezTo>
                    <a:pt x="230" y="77"/>
                    <a:pt x="230" y="82"/>
                    <a:pt x="233" y="85"/>
                  </a:cubicBezTo>
                  <a:cubicBezTo>
                    <a:pt x="233" y="85"/>
                    <a:pt x="233" y="85"/>
                    <a:pt x="233" y="85"/>
                  </a:cubicBezTo>
                  <a:cubicBezTo>
                    <a:pt x="266" y="125"/>
                    <a:pt x="282" y="174"/>
                    <a:pt x="282" y="218"/>
                  </a:cubicBezTo>
                  <a:cubicBezTo>
                    <a:pt x="282" y="218"/>
                    <a:pt x="282" y="218"/>
                    <a:pt x="282" y="218"/>
                  </a:cubicBezTo>
                  <a:cubicBezTo>
                    <a:pt x="282" y="238"/>
                    <a:pt x="279" y="257"/>
                    <a:pt x="274" y="276"/>
                  </a:cubicBezTo>
                  <a:cubicBezTo>
                    <a:pt x="272" y="280"/>
                    <a:pt x="275" y="284"/>
                    <a:pt x="279" y="286"/>
                  </a:cubicBezTo>
                  <a:cubicBezTo>
                    <a:pt x="280" y="286"/>
                    <a:pt x="281" y="286"/>
                    <a:pt x="281" y="286"/>
                  </a:cubicBezTo>
                  <a:cubicBezTo>
                    <a:pt x="285" y="286"/>
                    <a:pt x="288" y="284"/>
                    <a:pt x="289" y="280"/>
                  </a:cubicBezTo>
                  <a:cubicBezTo>
                    <a:pt x="295" y="260"/>
                    <a:pt x="298" y="239"/>
                    <a:pt x="298" y="218"/>
                  </a:cubicBezTo>
                  <a:close/>
                  <a:moveTo>
                    <a:pt x="222" y="51"/>
                  </a:moveTo>
                  <a:cubicBezTo>
                    <a:pt x="180" y="17"/>
                    <a:pt x="128" y="0"/>
                    <a:pt x="80" y="0"/>
                  </a:cubicBezTo>
                  <a:cubicBezTo>
                    <a:pt x="59" y="0"/>
                    <a:pt x="38" y="3"/>
                    <a:pt x="18" y="9"/>
                  </a:cubicBezTo>
                  <a:cubicBezTo>
                    <a:pt x="13" y="10"/>
                    <a:pt x="11" y="15"/>
                    <a:pt x="12" y="19"/>
                  </a:cubicBezTo>
                  <a:cubicBezTo>
                    <a:pt x="14" y="23"/>
                    <a:pt x="18" y="25"/>
                    <a:pt x="22" y="24"/>
                  </a:cubicBezTo>
                  <a:cubicBezTo>
                    <a:pt x="22" y="24"/>
                    <a:pt x="22" y="24"/>
                    <a:pt x="22" y="24"/>
                  </a:cubicBezTo>
                  <a:cubicBezTo>
                    <a:pt x="41" y="18"/>
                    <a:pt x="61" y="16"/>
                    <a:pt x="80" y="16"/>
                  </a:cubicBezTo>
                  <a:cubicBezTo>
                    <a:pt x="124" y="16"/>
                    <a:pt x="173" y="32"/>
                    <a:pt x="212" y="64"/>
                  </a:cubicBezTo>
                  <a:cubicBezTo>
                    <a:pt x="214" y="65"/>
                    <a:pt x="215" y="65"/>
                    <a:pt x="217" y="65"/>
                  </a:cubicBezTo>
                  <a:cubicBezTo>
                    <a:pt x="220" y="65"/>
                    <a:pt x="222" y="64"/>
                    <a:pt x="223" y="63"/>
                  </a:cubicBezTo>
                  <a:cubicBezTo>
                    <a:pt x="226" y="59"/>
                    <a:pt x="226" y="54"/>
                    <a:pt x="222" y="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ysClr val="windowText" lastClr="000000"/>
                </a:solidFill>
                <a:effectLst/>
                <a:uLnTx/>
                <a:uFillTx/>
                <a:latin typeface="+mn-lt"/>
              </a:endParaRPr>
            </a:p>
          </p:txBody>
        </p:sp>
      </p:grpSp>
      <p:sp>
        <p:nvSpPr>
          <p:cNvPr id="44" name="TextBox 43"/>
          <p:cNvSpPr txBox="1"/>
          <p:nvPr/>
        </p:nvSpPr>
        <p:spPr>
          <a:xfrm>
            <a:off x="5419725" y="3373438"/>
            <a:ext cx="1447800" cy="254000"/>
          </a:xfrm>
          <a:prstGeom prst="rect">
            <a:avLst/>
          </a:prstGeom>
          <a:noFill/>
          <a:extLst>
            <a:ext uri="{909E8E84-426E-40DD-AFC4-6F175D3DCCD1}">
              <a14:hiddenFill xmlns:a14="http://schemas.microsoft.com/office/drawing/2010/main">
                <a:solidFill>
                  <a:srgbClr val="00285F"/>
                </a:solidFill>
              </a14:hiddenFill>
            </a:ext>
          </a:ex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mn-lt"/>
              </a:rPr>
              <a:t>NETWORK SLICING</a:t>
            </a:r>
          </a:p>
        </p:txBody>
      </p:sp>
      <p:grpSp>
        <p:nvGrpSpPr>
          <p:cNvPr id="15404" name="Group 57"/>
          <p:cNvGrpSpPr>
            <a:grpSpLocks/>
          </p:cNvGrpSpPr>
          <p:nvPr/>
        </p:nvGrpSpPr>
        <p:grpSpPr bwMode="auto">
          <a:xfrm>
            <a:off x="6870700" y="3392488"/>
            <a:ext cx="3090863" cy="187325"/>
            <a:chOff x="7613195" y="3441791"/>
            <a:chExt cx="2347574" cy="187210"/>
          </a:xfrm>
        </p:grpSpPr>
        <p:cxnSp>
          <p:nvCxnSpPr>
            <p:cNvPr id="148" name="Straight Connector 60"/>
            <p:cNvCxnSpPr>
              <a:cxnSpLocks noChangeShapeType="1"/>
            </p:cNvCxnSpPr>
            <p:nvPr>
              <p:custDataLst>
                <p:tags r:id="rId25"/>
              </p:custDataLst>
            </p:nvPr>
          </p:nvCxnSpPr>
          <p:spPr bwMode="auto">
            <a:xfrm>
              <a:off x="7613195" y="3441791"/>
              <a:ext cx="2347574" cy="15865"/>
            </a:xfrm>
            <a:prstGeom prst="line">
              <a:avLst/>
            </a:prstGeom>
            <a:noFill/>
            <a:ln w="28575"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cxnSp>
          <p:nvCxnSpPr>
            <p:cNvPr id="149" name="Straight Connector 61"/>
            <p:cNvCxnSpPr>
              <a:cxnSpLocks noChangeShapeType="1"/>
            </p:cNvCxnSpPr>
            <p:nvPr>
              <p:custDataLst>
                <p:tags r:id="rId26"/>
              </p:custDataLst>
            </p:nvPr>
          </p:nvCxnSpPr>
          <p:spPr bwMode="auto">
            <a:xfrm>
              <a:off x="7613195" y="3535396"/>
              <a:ext cx="2347574" cy="0"/>
            </a:xfrm>
            <a:prstGeom prst="line">
              <a:avLst/>
            </a:prstGeom>
            <a:noFill/>
            <a:ln w="28575"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cxnSp>
          <p:nvCxnSpPr>
            <p:cNvPr id="150" name="Straight Connector 62"/>
            <p:cNvCxnSpPr>
              <a:cxnSpLocks noChangeShapeType="1"/>
            </p:cNvCxnSpPr>
            <p:nvPr>
              <p:custDataLst>
                <p:tags r:id="rId27"/>
              </p:custDataLst>
            </p:nvPr>
          </p:nvCxnSpPr>
          <p:spPr bwMode="auto">
            <a:xfrm>
              <a:off x="7613195" y="3629001"/>
              <a:ext cx="2347574" cy="0"/>
            </a:xfrm>
            <a:prstGeom prst="line">
              <a:avLst/>
            </a:prstGeom>
            <a:noFill/>
            <a:ln w="28575"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grpSp>
      <p:grpSp>
        <p:nvGrpSpPr>
          <p:cNvPr id="15405" name="Group 157"/>
          <p:cNvGrpSpPr>
            <a:grpSpLocks/>
          </p:cNvGrpSpPr>
          <p:nvPr/>
        </p:nvGrpSpPr>
        <p:grpSpPr bwMode="auto">
          <a:xfrm>
            <a:off x="3346450" y="4443413"/>
            <a:ext cx="323850" cy="312737"/>
            <a:chOff x="10080561" y="5420759"/>
            <a:chExt cx="324000" cy="324000"/>
          </a:xfrm>
        </p:grpSpPr>
        <p:sp>
          <p:nvSpPr>
            <p:cNvPr id="15411" name="Oval 158"/>
            <p:cNvSpPr>
              <a:spLocks noChangeAspect="1"/>
            </p:cNvSpPr>
            <p:nvPr/>
          </p:nvSpPr>
          <p:spPr bwMode="auto">
            <a:xfrm>
              <a:off x="10080561" y="5420759"/>
              <a:ext cx="324000" cy="324000"/>
            </a:xfrm>
            <a:prstGeom prst="ellipse">
              <a:avLst/>
            </a:prstGeom>
            <a:noFill/>
            <a:ln w="25400">
              <a:solidFill>
                <a:srgbClr val="FFFFFF"/>
              </a:solidFill>
              <a:round/>
              <a:headEnd/>
              <a:tailEnd/>
            </a:ln>
            <a:extLst>
              <a:ext uri="{909E8E84-426E-40DD-AFC4-6F175D3DCCD1}">
                <a14:hiddenFill xmlns:a14="http://schemas.microsoft.com/office/drawing/2010/main">
                  <a:solidFill>
                    <a:srgbClr val="F08A00"/>
                  </a:solidFill>
                </a14:hiddenFill>
              </a:ext>
            </a:extLst>
          </p:spPr>
          <p:txBody>
            <a:bodyPr wrap="none" lIns="72000" rIns="72000"/>
            <a:lstStyle>
              <a:lvl1pPr>
                <a:defRPr sz="2000">
                  <a:solidFill>
                    <a:schemeClr val="tx1"/>
                  </a:solidFill>
                  <a:latin typeface="Arial" panose="020B0604020202020204" pitchFamily="34" charset="0"/>
                  <a:cs typeface="Arial" panose="020B0604020202020204" pitchFamily="34" charset="0"/>
                </a:defRPr>
              </a:lvl1pPr>
              <a:lvl2pPr marL="742950" indent="-285750">
                <a:defRPr sz="2000">
                  <a:solidFill>
                    <a:schemeClr val="tx1"/>
                  </a:solidFill>
                  <a:latin typeface="Arial" panose="020B0604020202020204" pitchFamily="34" charset="0"/>
                  <a:cs typeface="Arial" panose="020B0604020202020204" pitchFamily="34" charset="0"/>
                </a:defRPr>
              </a:lvl2pPr>
              <a:lvl3pPr marL="1143000" indent="-228600">
                <a:defRPr sz="2000">
                  <a:solidFill>
                    <a:schemeClr val="tx1"/>
                  </a:solidFill>
                  <a:latin typeface="Arial" panose="020B0604020202020204" pitchFamily="34" charset="0"/>
                  <a:cs typeface="Arial" panose="020B0604020202020204" pitchFamily="34" charset="0"/>
                </a:defRPr>
              </a:lvl3pPr>
              <a:lvl4pPr marL="1600200" indent="-228600">
                <a:defRPr sz="2000">
                  <a:solidFill>
                    <a:schemeClr val="tx1"/>
                  </a:solidFill>
                  <a:latin typeface="Arial" panose="020B0604020202020204" pitchFamily="34" charset="0"/>
                  <a:cs typeface="Arial" panose="020B0604020202020204" pitchFamily="34" charset="0"/>
                </a:defRPr>
              </a:lvl4pPr>
              <a:lvl5pPr marL="2057400" indent="-228600">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endParaRPr kumimoji="0" lang="en-US" altLang="sv-SE" sz="2000" b="0" i="0" u="none" strike="noStrike" kern="0" cap="none" spc="0" normalizeH="0" baseline="0" noProof="0">
                <a:ln>
                  <a:noFill/>
                </a:ln>
                <a:solidFill>
                  <a:schemeClr val="tx1"/>
                </a:solidFill>
                <a:effectLst/>
                <a:uLnTx/>
                <a:uFillTx/>
                <a:latin typeface="+mn-lt"/>
                <a:cs typeface="Arial" panose="020B0604020202020204" pitchFamily="34" charset="0"/>
              </a:endParaRPr>
            </a:p>
          </p:txBody>
        </p:sp>
        <p:sp>
          <p:nvSpPr>
            <p:cNvPr id="15412" name="Freeform 6"/>
            <p:cNvSpPr>
              <a:spLocks noChangeAspect="1" noEditPoints="1"/>
            </p:cNvSpPr>
            <p:nvPr/>
          </p:nvSpPr>
          <p:spPr bwMode="auto">
            <a:xfrm>
              <a:off x="10168519" y="5482340"/>
              <a:ext cx="174462" cy="174462"/>
            </a:xfrm>
            <a:custGeom>
              <a:avLst/>
              <a:gdLst>
                <a:gd name="T0" fmla="*/ 2147483646 w 298"/>
                <a:gd name="T1" fmla="*/ 2147483646 h 298"/>
                <a:gd name="T2" fmla="*/ 2147483646 w 298"/>
                <a:gd name="T3" fmla="*/ 2147483646 h 298"/>
                <a:gd name="T4" fmla="*/ 2147483646 w 298"/>
                <a:gd name="T5" fmla="*/ 2147483646 h 298"/>
                <a:gd name="T6" fmla="*/ 2147483646 w 298"/>
                <a:gd name="T7" fmla="*/ 2147483646 h 298"/>
                <a:gd name="T8" fmla="*/ 2147483646 w 298"/>
                <a:gd name="T9" fmla="*/ 2147483646 h 298"/>
                <a:gd name="T10" fmla="*/ 2147483646 w 298"/>
                <a:gd name="T11" fmla="*/ 2147483646 h 298"/>
                <a:gd name="T12" fmla="*/ 2147483646 w 298"/>
                <a:gd name="T13" fmla="*/ 2147483646 h 298"/>
                <a:gd name="T14" fmla="*/ 2147483646 w 298"/>
                <a:gd name="T15" fmla="*/ 2147483646 h 298"/>
                <a:gd name="T16" fmla="*/ 2147483646 w 298"/>
                <a:gd name="T17" fmla="*/ 2147483646 h 298"/>
                <a:gd name="T18" fmla="*/ 2147483646 w 298"/>
                <a:gd name="T19" fmla="*/ 2147483646 h 298"/>
                <a:gd name="T20" fmla="*/ 2147483646 w 298"/>
                <a:gd name="T21" fmla="*/ 2147483646 h 298"/>
                <a:gd name="T22" fmla="*/ 2147483646 w 298"/>
                <a:gd name="T23" fmla="*/ 2147483646 h 298"/>
                <a:gd name="T24" fmla="*/ 2147483646 w 298"/>
                <a:gd name="T25" fmla="*/ 2147483646 h 298"/>
                <a:gd name="T26" fmla="*/ 2147483646 w 298"/>
                <a:gd name="T27" fmla="*/ 2147483646 h 298"/>
                <a:gd name="T28" fmla="*/ 2147483646 w 298"/>
                <a:gd name="T29" fmla="*/ 2147483646 h 298"/>
                <a:gd name="T30" fmla="*/ 2147483646 w 298"/>
                <a:gd name="T31" fmla="*/ 2147483646 h 298"/>
                <a:gd name="T32" fmla="*/ 2147483646 w 298"/>
                <a:gd name="T33" fmla="*/ 2147483646 h 298"/>
                <a:gd name="T34" fmla="*/ 0 w 298"/>
                <a:gd name="T35" fmla="*/ 2147483646 h 298"/>
                <a:gd name="T36" fmla="*/ 2147483646 w 298"/>
                <a:gd name="T37" fmla="*/ 2147483646 h 298"/>
                <a:gd name="T38" fmla="*/ 2147483646 w 298"/>
                <a:gd name="T39" fmla="*/ 2147483646 h 298"/>
                <a:gd name="T40" fmla="*/ 2147483646 w 298"/>
                <a:gd name="T41" fmla="*/ 2147483646 h 298"/>
                <a:gd name="T42" fmla="*/ 2147483646 w 298"/>
                <a:gd name="T43" fmla="*/ 2147483646 h 298"/>
                <a:gd name="T44" fmla="*/ 2147483646 w 298"/>
                <a:gd name="T45" fmla="*/ 2147483646 h 298"/>
                <a:gd name="T46" fmla="*/ 2147483646 w 298"/>
                <a:gd name="T47" fmla="*/ 2147483646 h 298"/>
                <a:gd name="T48" fmla="*/ 2147483646 w 298"/>
                <a:gd name="T49" fmla="*/ 2147483646 h 298"/>
                <a:gd name="T50" fmla="*/ 2147483646 w 298"/>
                <a:gd name="T51" fmla="*/ 2147483646 h 298"/>
                <a:gd name="T52" fmla="*/ 2147483646 w 298"/>
                <a:gd name="T53" fmla="*/ 2147483646 h 298"/>
                <a:gd name="T54" fmla="*/ 2147483646 w 298"/>
                <a:gd name="T55" fmla="*/ 2147483646 h 298"/>
                <a:gd name="T56" fmla="*/ 2147483646 w 298"/>
                <a:gd name="T57" fmla="*/ 2147483646 h 298"/>
                <a:gd name="T58" fmla="*/ 2147483646 w 298"/>
                <a:gd name="T59" fmla="*/ 2147483646 h 298"/>
                <a:gd name="T60" fmla="*/ 2147483646 w 298"/>
                <a:gd name="T61" fmla="*/ 2147483646 h 298"/>
                <a:gd name="T62" fmla="*/ 2147483646 w 298"/>
                <a:gd name="T63" fmla="*/ 2147483646 h 298"/>
                <a:gd name="T64" fmla="*/ 2147483646 w 298"/>
                <a:gd name="T65" fmla="*/ 2147483646 h 298"/>
                <a:gd name="T66" fmla="*/ 2147483646 w 298"/>
                <a:gd name="T67" fmla="*/ 2147483646 h 298"/>
                <a:gd name="T68" fmla="*/ 2147483646 w 298"/>
                <a:gd name="T69" fmla="*/ 2147483646 h 298"/>
                <a:gd name="T70" fmla="*/ 2147483646 w 298"/>
                <a:gd name="T71" fmla="*/ 2147483646 h 298"/>
                <a:gd name="T72" fmla="*/ 2147483646 w 298"/>
                <a:gd name="T73" fmla="*/ 2147483646 h 298"/>
                <a:gd name="T74" fmla="*/ 2147483646 w 298"/>
                <a:gd name="T75" fmla="*/ 2147483646 h 298"/>
                <a:gd name="T76" fmla="*/ 2147483646 w 298"/>
                <a:gd name="T77" fmla="*/ 2147483646 h 298"/>
                <a:gd name="T78" fmla="*/ 2147483646 w 298"/>
                <a:gd name="T79" fmla="*/ 2147483646 h 298"/>
                <a:gd name="T80" fmla="*/ 2147483646 w 298"/>
                <a:gd name="T81" fmla="*/ 0 h 298"/>
                <a:gd name="T82" fmla="*/ 2147483646 w 298"/>
                <a:gd name="T83" fmla="*/ 2147483646 h 298"/>
                <a:gd name="T84" fmla="*/ 2147483646 w 298"/>
                <a:gd name="T85" fmla="*/ 2147483646 h 298"/>
                <a:gd name="T86" fmla="*/ 2147483646 w 298"/>
                <a:gd name="T87" fmla="*/ 2147483646 h 298"/>
                <a:gd name="T88" fmla="*/ 2147483646 w 298"/>
                <a:gd name="T89" fmla="*/ 2147483646 h 298"/>
                <a:gd name="T90" fmla="*/ 2147483646 w 298"/>
                <a:gd name="T91" fmla="*/ 2147483646 h 298"/>
                <a:gd name="T92" fmla="*/ 2147483646 w 298"/>
                <a:gd name="T93" fmla="*/ 2147483646 h 298"/>
                <a:gd name="T94" fmla="*/ 2147483646 w 298"/>
                <a:gd name="T95" fmla="*/ 2147483646 h 298"/>
                <a:gd name="T96" fmla="*/ 2147483646 w 298"/>
                <a:gd name="T97" fmla="*/ 2147483646 h 298"/>
                <a:gd name="T98" fmla="*/ 2147483646 w 298"/>
                <a:gd name="T99" fmla="*/ 2147483646 h 2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98" h="298">
                  <a:moveTo>
                    <a:pt x="181" y="117"/>
                  </a:moveTo>
                  <a:cubicBezTo>
                    <a:pt x="153" y="89"/>
                    <a:pt x="117" y="75"/>
                    <a:pt x="80" y="75"/>
                  </a:cubicBezTo>
                  <a:cubicBezTo>
                    <a:pt x="59" y="75"/>
                    <a:pt x="38" y="80"/>
                    <a:pt x="19" y="89"/>
                  </a:cubicBezTo>
                  <a:cubicBezTo>
                    <a:pt x="15" y="91"/>
                    <a:pt x="13" y="96"/>
                    <a:pt x="15" y="100"/>
                  </a:cubicBezTo>
                  <a:cubicBezTo>
                    <a:pt x="17" y="104"/>
                    <a:pt x="22" y="106"/>
                    <a:pt x="26" y="104"/>
                  </a:cubicBezTo>
                  <a:cubicBezTo>
                    <a:pt x="43" y="95"/>
                    <a:pt x="62" y="91"/>
                    <a:pt x="80" y="91"/>
                  </a:cubicBezTo>
                  <a:cubicBezTo>
                    <a:pt x="113" y="91"/>
                    <a:pt x="145" y="104"/>
                    <a:pt x="170" y="128"/>
                  </a:cubicBezTo>
                  <a:cubicBezTo>
                    <a:pt x="194" y="153"/>
                    <a:pt x="206" y="185"/>
                    <a:pt x="207" y="217"/>
                  </a:cubicBezTo>
                  <a:cubicBezTo>
                    <a:pt x="207" y="218"/>
                    <a:pt x="207" y="218"/>
                    <a:pt x="207" y="218"/>
                  </a:cubicBezTo>
                  <a:cubicBezTo>
                    <a:pt x="206" y="237"/>
                    <a:pt x="202" y="256"/>
                    <a:pt x="193" y="273"/>
                  </a:cubicBezTo>
                  <a:cubicBezTo>
                    <a:pt x="191" y="277"/>
                    <a:pt x="193" y="282"/>
                    <a:pt x="197" y="284"/>
                  </a:cubicBezTo>
                  <a:cubicBezTo>
                    <a:pt x="198" y="285"/>
                    <a:pt x="199" y="285"/>
                    <a:pt x="201" y="285"/>
                  </a:cubicBezTo>
                  <a:cubicBezTo>
                    <a:pt x="204" y="285"/>
                    <a:pt x="206" y="283"/>
                    <a:pt x="208" y="281"/>
                  </a:cubicBezTo>
                  <a:cubicBezTo>
                    <a:pt x="218" y="261"/>
                    <a:pt x="222" y="240"/>
                    <a:pt x="223" y="218"/>
                  </a:cubicBezTo>
                  <a:cubicBezTo>
                    <a:pt x="223" y="218"/>
                    <a:pt x="223" y="218"/>
                    <a:pt x="223" y="217"/>
                  </a:cubicBezTo>
                  <a:cubicBezTo>
                    <a:pt x="223" y="181"/>
                    <a:pt x="209" y="145"/>
                    <a:pt x="181" y="117"/>
                  </a:cubicBezTo>
                  <a:close/>
                  <a:moveTo>
                    <a:pt x="76" y="147"/>
                  </a:moveTo>
                  <a:cubicBezTo>
                    <a:pt x="34" y="147"/>
                    <a:pt x="0" y="181"/>
                    <a:pt x="0" y="222"/>
                  </a:cubicBezTo>
                  <a:cubicBezTo>
                    <a:pt x="0" y="264"/>
                    <a:pt x="34" y="298"/>
                    <a:pt x="76" y="298"/>
                  </a:cubicBezTo>
                  <a:cubicBezTo>
                    <a:pt x="117" y="298"/>
                    <a:pt x="151" y="264"/>
                    <a:pt x="151" y="222"/>
                  </a:cubicBezTo>
                  <a:cubicBezTo>
                    <a:pt x="151" y="181"/>
                    <a:pt x="117" y="147"/>
                    <a:pt x="76" y="147"/>
                  </a:cubicBezTo>
                  <a:close/>
                  <a:moveTo>
                    <a:pt x="76" y="282"/>
                  </a:moveTo>
                  <a:cubicBezTo>
                    <a:pt x="43" y="282"/>
                    <a:pt x="16" y="255"/>
                    <a:pt x="16" y="222"/>
                  </a:cubicBezTo>
                  <a:cubicBezTo>
                    <a:pt x="16" y="189"/>
                    <a:pt x="43" y="163"/>
                    <a:pt x="76" y="163"/>
                  </a:cubicBezTo>
                  <a:cubicBezTo>
                    <a:pt x="108" y="163"/>
                    <a:pt x="135" y="189"/>
                    <a:pt x="135" y="222"/>
                  </a:cubicBezTo>
                  <a:cubicBezTo>
                    <a:pt x="135" y="255"/>
                    <a:pt x="108" y="282"/>
                    <a:pt x="76" y="282"/>
                  </a:cubicBezTo>
                  <a:close/>
                  <a:moveTo>
                    <a:pt x="298" y="218"/>
                  </a:moveTo>
                  <a:cubicBezTo>
                    <a:pt x="298" y="218"/>
                    <a:pt x="298" y="218"/>
                    <a:pt x="298" y="218"/>
                  </a:cubicBezTo>
                  <a:cubicBezTo>
                    <a:pt x="298" y="170"/>
                    <a:pt x="280" y="118"/>
                    <a:pt x="245" y="75"/>
                  </a:cubicBezTo>
                  <a:cubicBezTo>
                    <a:pt x="242" y="71"/>
                    <a:pt x="237" y="71"/>
                    <a:pt x="234" y="74"/>
                  </a:cubicBezTo>
                  <a:cubicBezTo>
                    <a:pt x="230" y="77"/>
                    <a:pt x="230" y="82"/>
                    <a:pt x="233" y="85"/>
                  </a:cubicBezTo>
                  <a:cubicBezTo>
                    <a:pt x="233" y="85"/>
                    <a:pt x="233" y="85"/>
                    <a:pt x="233" y="85"/>
                  </a:cubicBezTo>
                  <a:cubicBezTo>
                    <a:pt x="266" y="125"/>
                    <a:pt x="282" y="174"/>
                    <a:pt x="282" y="218"/>
                  </a:cubicBezTo>
                  <a:cubicBezTo>
                    <a:pt x="282" y="218"/>
                    <a:pt x="282" y="218"/>
                    <a:pt x="282" y="218"/>
                  </a:cubicBezTo>
                  <a:cubicBezTo>
                    <a:pt x="282" y="238"/>
                    <a:pt x="279" y="257"/>
                    <a:pt x="274" y="276"/>
                  </a:cubicBezTo>
                  <a:cubicBezTo>
                    <a:pt x="272" y="280"/>
                    <a:pt x="275" y="284"/>
                    <a:pt x="279" y="286"/>
                  </a:cubicBezTo>
                  <a:cubicBezTo>
                    <a:pt x="280" y="286"/>
                    <a:pt x="281" y="286"/>
                    <a:pt x="281" y="286"/>
                  </a:cubicBezTo>
                  <a:cubicBezTo>
                    <a:pt x="285" y="286"/>
                    <a:pt x="288" y="284"/>
                    <a:pt x="289" y="280"/>
                  </a:cubicBezTo>
                  <a:cubicBezTo>
                    <a:pt x="295" y="260"/>
                    <a:pt x="298" y="239"/>
                    <a:pt x="298" y="218"/>
                  </a:cubicBezTo>
                  <a:close/>
                  <a:moveTo>
                    <a:pt x="222" y="51"/>
                  </a:moveTo>
                  <a:cubicBezTo>
                    <a:pt x="180" y="17"/>
                    <a:pt x="128" y="0"/>
                    <a:pt x="80" y="0"/>
                  </a:cubicBezTo>
                  <a:cubicBezTo>
                    <a:pt x="59" y="0"/>
                    <a:pt x="38" y="3"/>
                    <a:pt x="18" y="9"/>
                  </a:cubicBezTo>
                  <a:cubicBezTo>
                    <a:pt x="13" y="10"/>
                    <a:pt x="11" y="15"/>
                    <a:pt x="12" y="19"/>
                  </a:cubicBezTo>
                  <a:cubicBezTo>
                    <a:pt x="14" y="23"/>
                    <a:pt x="18" y="25"/>
                    <a:pt x="22" y="24"/>
                  </a:cubicBezTo>
                  <a:cubicBezTo>
                    <a:pt x="22" y="24"/>
                    <a:pt x="22" y="24"/>
                    <a:pt x="22" y="24"/>
                  </a:cubicBezTo>
                  <a:cubicBezTo>
                    <a:pt x="41" y="18"/>
                    <a:pt x="61" y="16"/>
                    <a:pt x="80" y="16"/>
                  </a:cubicBezTo>
                  <a:cubicBezTo>
                    <a:pt x="124" y="16"/>
                    <a:pt x="173" y="32"/>
                    <a:pt x="212" y="64"/>
                  </a:cubicBezTo>
                  <a:cubicBezTo>
                    <a:pt x="214" y="65"/>
                    <a:pt x="215" y="65"/>
                    <a:pt x="217" y="65"/>
                  </a:cubicBezTo>
                  <a:cubicBezTo>
                    <a:pt x="220" y="65"/>
                    <a:pt x="222" y="64"/>
                    <a:pt x="223" y="63"/>
                  </a:cubicBezTo>
                  <a:cubicBezTo>
                    <a:pt x="226" y="59"/>
                    <a:pt x="226" y="54"/>
                    <a:pt x="222" y="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ysClr val="windowText" lastClr="000000"/>
                </a:solidFill>
                <a:effectLst/>
                <a:uLnTx/>
                <a:uFillTx/>
                <a:latin typeface="+mn-lt"/>
              </a:endParaRPr>
            </a:p>
          </p:txBody>
        </p:sp>
      </p:grpSp>
      <p:sp>
        <p:nvSpPr>
          <p:cNvPr id="15406" name="Freeform 7"/>
          <p:cNvSpPr>
            <a:spLocks noChangeAspect="1"/>
          </p:cNvSpPr>
          <p:nvPr/>
        </p:nvSpPr>
        <p:spPr bwMode="auto">
          <a:xfrm>
            <a:off x="2532063" y="5394325"/>
            <a:ext cx="7453312" cy="685800"/>
          </a:xfrm>
          <a:custGeom>
            <a:avLst/>
            <a:gdLst>
              <a:gd name="T0" fmla="*/ 2147483646 w 2234"/>
              <a:gd name="T1" fmla="*/ 2147483646 h 227"/>
              <a:gd name="T2" fmla="*/ 0 w 2234"/>
              <a:gd name="T3" fmla="*/ 2147483646 h 227"/>
              <a:gd name="T4" fmla="*/ 0 w 2234"/>
              <a:gd name="T5" fmla="*/ 2147483646 h 227"/>
              <a:gd name="T6" fmla="*/ 0 w 2234"/>
              <a:gd name="T7" fmla="*/ 2147483646 h 227"/>
              <a:gd name="T8" fmla="*/ 2147483646 w 2234"/>
              <a:gd name="T9" fmla="*/ 0 h 227"/>
              <a:gd name="T10" fmla="*/ 2147483646 w 2234"/>
              <a:gd name="T11" fmla="*/ 0 h 227"/>
              <a:gd name="T12" fmla="*/ 2147483646 w 2234"/>
              <a:gd name="T13" fmla="*/ 0 h 227"/>
              <a:gd name="T14" fmla="*/ 2147483646 w 2234"/>
              <a:gd name="T15" fmla="*/ 2147483646 h 227"/>
              <a:gd name="T16" fmla="*/ 2147483646 w 2234"/>
              <a:gd name="T17" fmla="*/ 2147483646 h 227"/>
              <a:gd name="T18" fmla="*/ 2147483646 w 2234"/>
              <a:gd name="T19" fmla="*/ 2147483646 h 227"/>
              <a:gd name="T20" fmla="*/ 2147483646 w 2234"/>
              <a:gd name="T21" fmla="*/ 2147483646 h 227"/>
              <a:gd name="T22" fmla="*/ 2147483646 w 2234"/>
              <a:gd name="T23" fmla="*/ 2147483646 h 227"/>
              <a:gd name="T24" fmla="*/ 2147483646 w 2234"/>
              <a:gd name="T25" fmla="*/ 2147483646 h 227"/>
              <a:gd name="T26" fmla="*/ 2147483646 w 2234"/>
              <a:gd name="T27" fmla="*/ 2147483646 h 227"/>
              <a:gd name="T28" fmla="*/ 2147483646 w 2234"/>
              <a:gd name="T29" fmla="*/ 2147483646 h 227"/>
              <a:gd name="T30" fmla="*/ 2147483646 w 2234"/>
              <a:gd name="T31" fmla="*/ 2147483646 h 227"/>
              <a:gd name="T32" fmla="*/ 2147483646 w 2234"/>
              <a:gd name="T33" fmla="*/ 2147483646 h 227"/>
              <a:gd name="T34" fmla="*/ 2147483646 w 2234"/>
              <a:gd name="T35" fmla="*/ 2147483646 h 227"/>
              <a:gd name="T36" fmla="*/ 2147483646 w 2234"/>
              <a:gd name="T37" fmla="*/ 2147483646 h 227"/>
              <a:gd name="T38" fmla="*/ 2147483646 w 2234"/>
              <a:gd name="T39" fmla="*/ 2147483646 h 227"/>
              <a:gd name="T40" fmla="*/ 2147483646 w 2234"/>
              <a:gd name="T41" fmla="*/ 2147483646 h 227"/>
              <a:gd name="T42" fmla="*/ 2147483646 w 2234"/>
              <a:gd name="T43" fmla="*/ 2147483646 h 227"/>
              <a:gd name="T44" fmla="*/ 2147483646 w 2234"/>
              <a:gd name="T45" fmla="*/ 2147483646 h 227"/>
              <a:gd name="T46" fmla="*/ 2147483646 w 2234"/>
              <a:gd name="T47" fmla="*/ 2147483646 h 227"/>
              <a:gd name="T48" fmla="*/ 2147483646 w 2234"/>
              <a:gd name="T49" fmla="*/ 2147483646 h 227"/>
              <a:gd name="T50" fmla="*/ 2147483646 w 2234"/>
              <a:gd name="T51" fmla="*/ 2147483646 h 227"/>
              <a:gd name="T52" fmla="*/ 2147483646 w 2234"/>
              <a:gd name="T53" fmla="*/ 2147483646 h 227"/>
              <a:gd name="T54" fmla="*/ 2147483646 w 2234"/>
              <a:gd name="T55" fmla="*/ 2147483646 h 227"/>
              <a:gd name="T56" fmla="*/ 2147483646 w 2234"/>
              <a:gd name="T57" fmla="*/ 2147483646 h 227"/>
              <a:gd name="T58" fmla="*/ 2147483646 w 2234"/>
              <a:gd name="T59" fmla="*/ 2147483646 h 227"/>
              <a:gd name="T60" fmla="*/ 2147483646 w 2234"/>
              <a:gd name="T61" fmla="*/ 2147483646 h 227"/>
              <a:gd name="T62" fmla="*/ 2147483646 w 2234"/>
              <a:gd name="T63" fmla="*/ 2147483646 h 227"/>
              <a:gd name="T64" fmla="*/ 2147483646 w 2234"/>
              <a:gd name="T65" fmla="*/ 2147483646 h 227"/>
              <a:gd name="T66" fmla="*/ 2147483646 w 2234"/>
              <a:gd name="T67" fmla="*/ 2147483646 h 227"/>
              <a:gd name="T68" fmla="*/ 2147483646 w 2234"/>
              <a:gd name="T69" fmla="*/ 2147483646 h 227"/>
              <a:gd name="T70" fmla="*/ 2147483646 w 2234"/>
              <a:gd name="T71" fmla="*/ 2147483646 h 22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234"/>
              <a:gd name="T109" fmla="*/ 0 h 227"/>
              <a:gd name="T110" fmla="*/ 2234 w 2234"/>
              <a:gd name="T111" fmla="*/ 227 h 22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234" h="227">
                <a:moveTo>
                  <a:pt x="31" y="227"/>
                </a:moveTo>
                <a:cubicBezTo>
                  <a:pt x="14" y="227"/>
                  <a:pt x="0" y="213"/>
                  <a:pt x="0" y="196"/>
                </a:cubicBezTo>
                <a:cubicBezTo>
                  <a:pt x="0" y="196"/>
                  <a:pt x="0" y="196"/>
                  <a:pt x="0" y="196"/>
                </a:cubicBezTo>
                <a:cubicBezTo>
                  <a:pt x="0" y="30"/>
                  <a:pt x="0" y="30"/>
                  <a:pt x="0" y="30"/>
                </a:cubicBezTo>
                <a:cubicBezTo>
                  <a:pt x="0" y="13"/>
                  <a:pt x="14" y="0"/>
                  <a:pt x="31" y="0"/>
                </a:cubicBezTo>
                <a:cubicBezTo>
                  <a:pt x="31" y="0"/>
                  <a:pt x="31" y="0"/>
                  <a:pt x="31" y="0"/>
                </a:cubicBezTo>
                <a:cubicBezTo>
                  <a:pt x="2203" y="0"/>
                  <a:pt x="2203" y="0"/>
                  <a:pt x="2203" y="0"/>
                </a:cubicBezTo>
                <a:cubicBezTo>
                  <a:pt x="2220" y="0"/>
                  <a:pt x="2234" y="13"/>
                  <a:pt x="2234" y="30"/>
                </a:cubicBezTo>
                <a:cubicBezTo>
                  <a:pt x="2234" y="30"/>
                  <a:pt x="2234" y="30"/>
                  <a:pt x="2234" y="30"/>
                </a:cubicBezTo>
                <a:cubicBezTo>
                  <a:pt x="2234" y="52"/>
                  <a:pt x="2234" y="52"/>
                  <a:pt x="2234" y="52"/>
                </a:cubicBezTo>
                <a:cubicBezTo>
                  <a:pt x="2234" y="57"/>
                  <a:pt x="2230" y="60"/>
                  <a:pt x="2226" y="60"/>
                </a:cubicBezTo>
                <a:cubicBezTo>
                  <a:pt x="2226" y="60"/>
                  <a:pt x="2226" y="60"/>
                  <a:pt x="2226" y="60"/>
                </a:cubicBezTo>
                <a:cubicBezTo>
                  <a:pt x="2221" y="60"/>
                  <a:pt x="2218" y="57"/>
                  <a:pt x="2218" y="52"/>
                </a:cubicBezTo>
                <a:cubicBezTo>
                  <a:pt x="2218" y="52"/>
                  <a:pt x="2218" y="52"/>
                  <a:pt x="2218" y="52"/>
                </a:cubicBezTo>
                <a:cubicBezTo>
                  <a:pt x="2218" y="30"/>
                  <a:pt x="2218" y="30"/>
                  <a:pt x="2218" y="30"/>
                </a:cubicBezTo>
                <a:cubicBezTo>
                  <a:pt x="2218" y="22"/>
                  <a:pt x="2211" y="16"/>
                  <a:pt x="2203" y="16"/>
                </a:cubicBezTo>
                <a:cubicBezTo>
                  <a:pt x="2203" y="16"/>
                  <a:pt x="2203" y="16"/>
                  <a:pt x="2203" y="16"/>
                </a:cubicBezTo>
                <a:cubicBezTo>
                  <a:pt x="31" y="16"/>
                  <a:pt x="31" y="16"/>
                  <a:pt x="31" y="16"/>
                </a:cubicBezTo>
                <a:cubicBezTo>
                  <a:pt x="23" y="16"/>
                  <a:pt x="16" y="22"/>
                  <a:pt x="16" y="30"/>
                </a:cubicBezTo>
                <a:cubicBezTo>
                  <a:pt x="16" y="30"/>
                  <a:pt x="16" y="30"/>
                  <a:pt x="16" y="30"/>
                </a:cubicBezTo>
                <a:cubicBezTo>
                  <a:pt x="16" y="196"/>
                  <a:pt x="16" y="196"/>
                  <a:pt x="16" y="196"/>
                </a:cubicBezTo>
                <a:cubicBezTo>
                  <a:pt x="16" y="204"/>
                  <a:pt x="23" y="211"/>
                  <a:pt x="31" y="211"/>
                </a:cubicBezTo>
                <a:cubicBezTo>
                  <a:pt x="31" y="211"/>
                  <a:pt x="31" y="211"/>
                  <a:pt x="31" y="211"/>
                </a:cubicBezTo>
                <a:cubicBezTo>
                  <a:pt x="2203" y="211"/>
                  <a:pt x="2203" y="211"/>
                  <a:pt x="2203" y="211"/>
                </a:cubicBezTo>
                <a:cubicBezTo>
                  <a:pt x="2211" y="211"/>
                  <a:pt x="2218" y="204"/>
                  <a:pt x="2218" y="196"/>
                </a:cubicBezTo>
                <a:cubicBezTo>
                  <a:pt x="2218" y="196"/>
                  <a:pt x="2218" y="196"/>
                  <a:pt x="2218" y="196"/>
                </a:cubicBezTo>
                <a:cubicBezTo>
                  <a:pt x="2218" y="82"/>
                  <a:pt x="2218" y="82"/>
                  <a:pt x="2218" y="82"/>
                </a:cubicBezTo>
                <a:cubicBezTo>
                  <a:pt x="2218" y="82"/>
                  <a:pt x="2218" y="82"/>
                  <a:pt x="2218" y="82"/>
                </a:cubicBezTo>
                <a:cubicBezTo>
                  <a:pt x="2218" y="78"/>
                  <a:pt x="2221" y="74"/>
                  <a:pt x="2226" y="74"/>
                </a:cubicBezTo>
                <a:cubicBezTo>
                  <a:pt x="2226" y="74"/>
                  <a:pt x="2226" y="74"/>
                  <a:pt x="2226" y="74"/>
                </a:cubicBezTo>
                <a:cubicBezTo>
                  <a:pt x="2230" y="74"/>
                  <a:pt x="2234" y="78"/>
                  <a:pt x="2234" y="82"/>
                </a:cubicBezTo>
                <a:cubicBezTo>
                  <a:pt x="2234" y="82"/>
                  <a:pt x="2234" y="82"/>
                  <a:pt x="2234" y="82"/>
                </a:cubicBezTo>
                <a:cubicBezTo>
                  <a:pt x="2234" y="196"/>
                  <a:pt x="2234" y="196"/>
                  <a:pt x="2234" y="196"/>
                </a:cubicBezTo>
                <a:cubicBezTo>
                  <a:pt x="2234" y="213"/>
                  <a:pt x="2220" y="227"/>
                  <a:pt x="2203" y="227"/>
                </a:cubicBezTo>
                <a:cubicBezTo>
                  <a:pt x="2203" y="227"/>
                  <a:pt x="2203" y="227"/>
                  <a:pt x="2203" y="227"/>
                </a:cubicBezTo>
                <a:cubicBezTo>
                  <a:pt x="31" y="227"/>
                  <a:pt x="31" y="227"/>
                  <a:pt x="31"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6000" tIns="82800" rIns="126000" anchor="ctr"/>
          <a:lstStyle>
            <a:lvl1pPr>
              <a:spcBef>
                <a:spcPct val="20000"/>
              </a:spcBef>
              <a:buClr>
                <a:srgbClr val="00A9D4"/>
              </a:buClr>
              <a:buFont typeface="Arial" panose="020B0604020202020204" pitchFamily="34" charset="0"/>
              <a:buChar char="›"/>
              <a:defRPr sz="2000">
                <a:solidFill>
                  <a:schemeClr val="tx1"/>
                </a:solidFill>
                <a:latin typeface="Arial" panose="020B0604020202020204" pitchFamily="34" charset="0"/>
              </a:defRPr>
            </a:lvl1pPr>
            <a:lvl2pPr marL="742950" indent="-285750">
              <a:spcBef>
                <a:spcPct val="20000"/>
              </a:spcBef>
              <a:buClr>
                <a:schemeClr val="tx1"/>
              </a:buClr>
              <a:buFont typeface="Ericsson Capital TT" panose="02000503000000020004" pitchFamily="2" charset="0"/>
              <a:buChar char="–"/>
              <a:defRPr>
                <a:solidFill>
                  <a:schemeClr val="tx1"/>
                </a:solidFill>
                <a:latin typeface="Arial" panose="020B0604020202020204" pitchFamily="34" charset="0"/>
              </a:defRPr>
            </a:lvl2pPr>
            <a:lvl3pPr marL="1143000" indent="-228600">
              <a:spcBef>
                <a:spcPct val="20000"/>
              </a:spcBef>
              <a:buClr>
                <a:srgbClr val="92CCE5"/>
              </a:buClr>
              <a:buFont typeface="Ericsson Capital TT" panose="02000503000000020004" pitchFamily="2" charset="0"/>
              <a:buChar char="›"/>
              <a:defRPr>
                <a:solidFill>
                  <a:schemeClr val="tx1"/>
                </a:solidFill>
                <a:latin typeface="Arial" panose="020B0604020202020204" pitchFamily="34" charset="0"/>
              </a:defRPr>
            </a:lvl3pPr>
            <a:lvl4pPr marL="1600200" indent="-228600">
              <a:spcBef>
                <a:spcPct val="20000"/>
              </a:spcBef>
              <a:buClr>
                <a:schemeClr val="tx1"/>
              </a:buClr>
              <a:buFont typeface="Ericsson Capital TT" panose="02000503000000020004" pitchFamily="2" charset="0"/>
              <a:buChar char="-"/>
              <a:defRPr>
                <a:solidFill>
                  <a:schemeClr val="tx1"/>
                </a:solidFill>
                <a:latin typeface="Arial" panose="020B0604020202020204" pitchFamily="34" charset="0"/>
              </a:defRPr>
            </a:lvl4pPr>
            <a:lvl5pPr marL="2057400" indent="-228600">
              <a:spcBef>
                <a:spcPct val="20000"/>
              </a:spcBef>
              <a:buClr>
                <a:schemeClr val="tx1"/>
              </a:buClr>
              <a:buFont typeface="Ericsson Capital TT" panose="02000503000000020004" pitchFamily="2" charset="0"/>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a:solidFill>
                  <a:schemeClr val="tx1"/>
                </a:solidFill>
                <a:latin typeface="Arial" panose="020B0604020202020204" pitchFamily="34" charset="0"/>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sv-SE" sz="1600" b="0" i="0" u="none" strike="noStrike" kern="0" cap="none" spc="0" normalizeH="0" baseline="0" noProof="0">
                <a:ln>
                  <a:noFill/>
                </a:ln>
                <a:solidFill>
                  <a:srgbClr val="FFFFFF"/>
                </a:solidFill>
                <a:effectLst/>
                <a:uLnTx/>
                <a:uFillTx/>
                <a:latin typeface="+mn-lt"/>
                <a:ea typeface="MS PGothic" panose="020B0600070205080204" pitchFamily="34" charset="-128"/>
              </a:rPr>
              <a:t>Transport</a:t>
            </a:r>
          </a:p>
        </p:txBody>
      </p:sp>
      <p:sp>
        <p:nvSpPr>
          <p:cNvPr id="15407" name="Freeform 3"/>
          <p:cNvSpPr>
            <a:spLocks noChangeAspect="1" noEditPoints="1"/>
          </p:cNvSpPr>
          <p:nvPr/>
        </p:nvSpPr>
        <p:spPr bwMode="auto">
          <a:xfrm>
            <a:off x="3716338" y="4706938"/>
            <a:ext cx="371475" cy="441325"/>
          </a:xfrm>
          <a:custGeom>
            <a:avLst/>
            <a:gdLst>
              <a:gd name="T0" fmla="*/ 2147483646 w 294"/>
              <a:gd name="T1" fmla="*/ 2147483646 h 350"/>
              <a:gd name="T2" fmla="*/ 2147483646 w 294"/>
              <a:gd name="T3" fmla="*/ 2147483646 h 350"/>
              <a:gd name="T4" fmla="*/ 2147483646 w 294"/>
              <a:gd name="T5" fmla="*/ 2147483646 h 350"/>
              <a:gd name="T6" fmla="*/ 2147483646 w 294"/>
              <a:gd name="T7" fmla="*/ 2147483646 h 350"/>
              <a:gd name="T8" fmla="*/ 2147483646 w 294"/>
              <a:gd name="T9" fmla="*/ 2147483646 h 350"/>
              <a:gd name="T10" fmla="*/ 2147483646 w 294"/>
              <a:gd name="T11" fmla="*/ 2147483646 h 350"/>
              <a:gd name="T12" fmla="*/ 2147483646 w 294"/>
              <a:gd name="T13" fmla="*/ 2147483646 h 350"/>
              <a:gd name="T14" fmla="*/ 2147483646 w 294"/>
              <a:gd name="T15" fmla="*/ 2147483646 h 350"/>
              <a:gd name="T16" fmla="*/ 2147483646 w 294"/>
              <a:gd name="T17" fmla="*/ 2147483646 h 350"/>
              <a:gd name="T18" fmla="*/ 2147483646 w 294"/>
              <a:gd name="T19" fmla="*/ 2147483646 h 350"/>
              <a:gd name="T20" fmla="*/ 0 w 294"/>
              <a:gd name="T21" fmla="*/ 2147483646 h 350"/>
              <a:gd name="T22" fmla="*/ 2147483646 w 294"/>
              <a:gd name="T23" fmla="*/ 2147483646 h 350"/>
              <a:gd name="T24" fmla="*/ 2147483646 w 294"/>
              <a:gd name="T25" fmla="*/ 2147483646 h 350"/>
              <a:gd name="T26" fmla="*/ 2147483646 w 294"/>
              <a:gd name="T27" fmla="*/ 2147483646 h 350"/>
              <a:gd name="T28" fmla="*/ 2147483646 w 294"/>
              <a:gd name="T29" fmla="*/ 2147483646 h 350"/>
              <a:gd name="T30" fmla="*/ 2147483646 w 294"/>
              <a:gd name="T31" fmla="*/ 2147483646 h 350"/>
              <a:gd name="T32" fmla="*/ 2147483646 w 294"/>
              <a:gd name="T33" fmla="*/ 2147483646 h 350"/>
              <a:gd name="T34" fmla="*/ 2147483646 w 294"/>
              <a:gd name="T35" fmla="*/ 2147483646 h 350"/>
              <a:gd name="T36" fmla="*/ 2147483646 w 294"/>
              <a:gd name="T37" fmla="*/ 2147483646 h 350"/>
              <a:gd name="T38" fmla="*/ 2147483646 w 294"/>
              <a:gd name="T39" fmla="*/ 2147483646 h 350"/>
              <a:gd name="T40" fmla="*/ 2147483646 w 294"/>
              <a:gd name="T41" fmla="*/ 2147483646 h 350"/>
              <a:gd name="T42" fmla="*/ 2147483646 w 294"/>
              <a:gd name="T43" fmla="*/ 2147483646 h 350"/>
              <a:gd name="T44" fmla="*/ 2147483646 w 294"/>
              <a:gd name="T45" fmla="*/ 2147483646 h 350"/>
              <a:gd name="T46" fmla="*/ 2147483646 w 294"/>
              <a:gd name="T47" fmla="*/ 2147483646 h 350"/>
              <a:gd name="T48" fmla="*/ 2147483646 w 294"/>
              <a:gd name="T49" fmla="*/ 2147483646 h 350"/>
              <a:gd name="T50" fmla="*/ 2147483646 w 294"/>
              <a:gd name="T51" fmla="*/ 2147483646 h 350"/>
              <a:gd name="T52" fmla="*/ 2147483646 w 294"/>
              <a:gd name="T53" fmla="*/ 2147483646 h 350"/>
              <a:gd name="T54" fmla="*/ 2147483646 w 294"/>
              <a:gd name="T55" fmla="*/ 2147483646 h 350"/>
              <a:gd name="T56" fmla="*/ 2147483646 w 294"/>
              <a:gd name="T57" fmla="*/ 2147483646 h 350"/>
              <a:gd name="T58" fmla="*/ 2147483646 w 294"/>
              <a:gd name="T59" fmla="*/ 2147483646 h 350"/>
              <a:gd name="T60" fmla="*/ 2147483646 w 294"/>
              <a:gd name="T61" fmla="*/ 2147483646 h 350"/>
              <a:gd name="T62" fmla="*/ 2147483646 w 294"/>
              <a:gd name="T63" fmla="*/ 2147483646 h 350"/>
              <a:gd name="T64" fmla="*/ 2147483646 w 294"/>
              <a:gd name="T65" fmla="*/ 2147483646 h 350"/>
              <a:gd name="T66" fmla="*/ 2147483646 w 294"/>
              <a:gd name="T67" fmla="*/ 2147483646 h 350"/>
              <a:gd name="T68" fmla="*/ 2147483646 w 294"/>
              <a:gd name="T69" fmla="*/ 2147483646 h 350"/>
              <a:gd name="T70" fmla="*/ 2147483646 w 294"/>
              <a:gd name="T71" fmla="*/ 2147483646 h 350"/>
              <a:gd name="T72" fmla="*/ 2147483646 w 294"/>
              <a:gd name="T73" fmla="*/ 2147483646 h 350"/>
              <a:gd name="T74" fmla="*/ 2147483646 w 294"/>
              <a:gd name="T75" fmla="*/ 2147483646 h 350"/>
              <a:gd name="T76" fmla="*/ 2147483646 w 294"/>
              <a:gd name="T77" fmla="*/ 2147483646 h 350"/>
              <a:gd name="T78" fmla="*/ 2147483646 w 294"/>
              <a:gd name="T79" fmla="*/ 2147483646 h 350"/>
              <a:gd name="T80" fmla="*/ 2147483646 w 294"/>
              <a:gd name="T81" fmla="*/ 2147483646 h 350"/>
              <a:gd name="T82" fmla="*/ 2147483646 w 294"/>
              <a:gd name="T83" fmla="*/ 2147483646 h 350"/>
              <a:gd name="T84" fmla="*/ 2147483646 w 294"/>
              <a:gd name="T85" fmla="*/ 2147483646 h 350"/>
              <a:gd name="T86" fmla="*/ 2147483646 w 294"/>
              <a:gd name="T87" fmla="*/ 2147483646 h 350"/>
              <a:gd name="T88" fmla="*/ 2147483646 w 294"/>
              <a:gd name="T89" fmla="*/ 2147483646 h 350"/>
              <a:gd name="T90" fmla="*/ 2147483646 w 294"/>
              <a:gd name="T91" fmla="*/ 2147483646 h 350"/>
              <a:gd name="T92" fmla="*/ 2147483646 w 294"/>
              <a:gd name="T93" fmla="*/ 2147483646 h 350"/>
              <a:gd name="T94" fmla="*/ 2147483646 w 294"/>
              <a:gd name="T95" fmla="*/ 2147483646 h 350"/>
              <a:gd name="T96" fmla="*/ 2147483646 w 294"/>
              <a:gd name="T97" fmla="*/ 0 h 350"/>
              <a:gd name="T98" fmla="*/ 2147483646 w 294"/>
              <a:gd name="T99" fmla="*/ 2147483646 h 350"/>
              <a:gd name="T100" fmla="*/ 2147483646 w 294"/>
              <a:gd name="T101" fmla="*/ 2147483646 h 350"/>
              <a:gd name="T102" fmla="*/ 2147483646 w 294"/>
              <a:gd name="T103" fmla="*/ 2147483646 h 350"/>
              <a:gd name="T104" fmla="*/ 2147483646 w 294"/>
              <a:gd name="T105" fmla="*/ 2147483646 h 350"/>
              <a:gd name="T106" fmla="*/ 2147483646 w 294"/>
              <a:gd name="T107" fmla="*/ 2147483646 h 350"/>
              <a:gd name="T108" fmla="*/ 2147483646 w 294"/>
              <a:gd name="T109" fmla="*/ 2147483646 h 350"/>
              <a:gd name="T110" fmla="*/ 2147483646 w 294"/>
              <a:gd name="T111" fmla="*/ 2147483646 h 350"/>
              <a:gd name="T112" fmla="*/ 2147483646 w 294"/>
              <a:gd name="T113" fmla="*/ 2147483646 h 35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4" h="350">
                <a:moveTo>
                  <a:pt x="270" y="244"/>
                </a:moveTo>
                <a:cubicBezTo>
                  <a:pt x="152" y="244"/>
                  <a:pt x="152" y="244"/>
                  <a:pt x="152" y="244"/>
                </a:cubicBezTo>
                <a:cubicBezTo>
                  <a:pt x="141" y="244"/>
                  <a:pt x="132" y="252"/>
                  <a:pt x="129" y="262"/>
                </a:cubicBezTo>
                <a:cubicBezTo>
                  <a:pt x="115" y="257"/>
                  <a:pt x="103" y="249"/>
                  <a:pt x="92" y="239"/>
                </a:cubicBezTo>
                <a:cubicBezTo>
                  <a:pt x="74" y="220"/>
                  <a:pt x="63" y="195"/>
                  <a:pt x="63" y="168"/>
                </a:cubicBezTo>
                <a:cubicBezTo>
                  <a:pt x="63" y="157"/>
                  <a:pt x="65" y="146"/>
                  <a:pt x="67" y="138"/>
                </a:cubicBezTo>
                <a:cubicBezTo>
                  <a:pt x="69" y="134"/>
                  <a:pt x="70" y="131"/>
                  <a:pt x="71" y="129"/>
                </a:cubicBezTo>
                <a:cubicBezTo>
                  <a:pt x="71" y="127"/>
                  <a:pt x="72" y="126"/>
                  <a:pt x="72" y="126"/>
                </a:cubicBezTo>
                <a:cubicBezTo>
                  <a:pt x="74" y="122"/>
                  <a:pt x="72" y="117"/>
                  <a:pt x="68" y="115"/>
                </a:cubicBezTo>
                <a:cubicBezTo>
                  <a:pt x="64" y="113"/>
                  <a:pt x="59" y="115"/>
                  <a:pt x="57" y="119"/>
                </a:cubicBezTo>
                <a:cubicBezTo>
                  <a:pt x="57" y="120"/>
                  <a:pt x="47" y="141"/>
                  <a:pt x="47" y="168"/>
                </a:cubicBezTo>
                <a:cubicBezTo>
                  <a:pt x="47" y="219"/>
                  <a:pt x="81" y="264"/>
                  <a:pt x="129" y="279"/>
                </a:cubicBezTo>
                <a:cubicBezTo>
                  <a:pt x="129" y="311"/>
                  <a:pt x="129" y="311"/>
                  <a:pt x="129" y="311"/>
                </a:cubicBezTo>
                <a:cubicBezTo>
                  <a:pt x="67" y="296"/>
                  <a:pt x="20" y="244"/>
                  <a:pt x="17" y="178"/>
                </a:cubicBezTo>
                <a:cubicBezTo>
                  <a:pt x="17" y="178"/>
                  <a:pt x="17" y="178"/>
                  <a:pt x="17" y="178"/>
                </a:cubicBezTo>
                <a:cubicBezTo>
                  <a:pt x="16" y="170"/>
                  <a:pt x="16" y="170"/>
                  <a:pt x="16" y="170"/>
                </a:cubicBezTo>
                <a:cubicBezTo>
                  <a:pt x="16" y="170"/>
                  <a:pt x="16" y="170"/>
                  <a:pt x="16" y="170"/>
                </a:cubicBezTo>
                <a:cubicBezTo>
                  <a:pt x="16" y="167"/>
                  <a:pt x="17" y="126"/>
                  <a:pt x="30" y="102"/>
                </a:cubicBezTo>
                <a:cubicBezTo>
                  <a:pt x="32" y="98"/>
                  <a:pt x="31" y="94"/>
                  <a:pt x="27" y="91"/>
                </a:cubicBezTo>
                <a:cubicBezTo>
                  <a:pt x="23" y="89"/>
                  <a:pt x="18" y="91"/>
                  <a:pt x="16" y="95"/>
                </a:cubicBezTo>
                <a:cubicBezTo>
                  <a:pt x="0" y="124"/>
                  <a:pt x="1" y="166"/>
                  <a:pt x="0" y="170"/>
                </a:cubicBezTo>
                <a:cubicBezTo>
                  <a:pt x="0" y="171"/>
                  <a:pt x="0" y="171"/>
                  <a:pt x="0" y="171"/>
                </a:cubicBezTo>
                <a:cubicBezTo>
                  <a:pt x="0" y="215"/>
                  <a:pt x="19" y="256"/>
                  <a:pt x="48" y="284"/>
                </a:cubicBezTo>
                <a:cubicBezTo>
                  <a:pt x="70" y="306"/>
                  <a:pt x="98" y="321"/>
                  <a:pt x="129" y="327"/>
                </a:cubicBezTo>
                <a:cubicBezTo>
                  <a:pt x="129" y="340"/>
                  <a:pt x="140" y="350"/>
                  <a:pt x="152" y="350"/>
                </a:cubicBezTo>
                <a:cubicBezTo>
                  <a:pt x="215" y="350"/>
                  <a:pt x="215" y="350"/>
                  <a:pt x="215" y="350"/>
                </a:cubicBezTo>
                <a:cubicBezTo>
                  <a:pt x="220" y="350"/>
                  <a:pt x="223" y="346"/>
                  <a:pt x="223" y="342"/>
                </a:cubicBezTo>
                <a:cubicBezTo>
                  <a:pt x="223" y="337"/>
                  <a:pt x="220" y="334"/>
                  <a:pt x="215" y="334"/>
                </a:cubicBezTo>
                <a:cubicBezTo>
                  <a:pt x="152" y="334"/>
                  <a:pt x="152" y="334"/>
                  <a:pt x="152" y="334"/>
                </a:cubicBezTo>
                <a:cubicBezTo>
                  <a:pt x="148" y="334"/>
                  <a:pt x="145" y="330"/>
                  <a:pt x="145" y="326"/>
                </a:cubicBezTo>
                <a:cubicBezTo>
                  <a:pt x="145" y="324"/>
                  <a:pt x="145" y="324"/>
                  <a:pt x="145" y="324"/>
                </a:cubicBezTo>
                <a:cubicBezTo>
                  <a:pt x="178" y="324"/>
                  <a:pt x="178" y="324"/>
                  <a:pt x="178" y="324"/>
                </a:cubicBezTo>
                <a:cubicBezTo>
                  <a:pt x="183" y="324"/>
                  <a:pt x="186" y="321"/>
                  <a:pt x="186" y="316"/>
                </a:cubicBezTo>
                <a:cubicBezTo>
                  <a:pt x="186" y="278"/>
                  <a:pt x="186" y="278"/>
                  <a:pt x="186" y="278"/>
                </a:cubicBezTo>
                <a:cubicBezTo>
                  <a:pt x="186" y="273"/>
                  <a:pt x="183" y="270"/>
                  <a:pt x="178" y="270"/>
                </a:cubicBezTo>
                <a:cubicBezTo>
                  <a:pt x="145" y="270"/>
                  <a:pt x="145" y="270"/>
                  <a:pt x="145" y="270"/>
                </a:cubicBezTo>
                <a:cubicBezTo>
                  <a:pt x="145" y="267"/>
                  <a:pt x="145" y="267"/>
                  <a:pt x="145" y="267"/>
                </a:cubicBezTo>
                <a:cubicBezTo>
                  <a:pt x="145" y="263"/>
                  <a:pt x="148" y="260"/>
                  <a:pt x="152" y="260"/>
                </a:cubicBezTo>
                <a:cubicBezTo>
                  <a:pt x="270" y="260"/>
                  <a:pt x="270" y="260"/>
                  <a:pt x="270" y="260"/>
                </a:cubicBezTo>
                <a:cubicBezTo>
                  <a:pt x="275" y="260"/>
                  <a:pt x="278" y="263"/>
                  <a:pt x="278" y="267"/>
                </a:cubicBezTo>
                <a:cubicBezTo>
                  <a:pt x="278" y="274"/>
                  <a:pt x="278" y="274"/>
                  <a:pt x="278" y="274"/>
                </a:cubicBezTo>
                <a:cubicBezTo>
                  <a:pt x="247" y="274"/>
                  <a:pt x="247" y="274"/>
                  <a:pt x="247" y="274"/>
                </a:cubicBezTo>
                <a:cubicBezTo>
                  <a:pt x="242" y="274"/>
                  <a:pt x="239" y="278"/>
                  <a:pt x="239" y="282"/>
                </a:cubicBezTo>
                <a:cubicBezTo>
                  <a:pt x="239" y="287"/>
                  <a:pt x="242" y="290"/>
                  <a:pt x="247" y="290"/>
                </a:cubicBezTo>
                <a:cubicBezTo>
                  <a:pt x="278" y="290"/>
                  <a:pt x="278" y="290"/>
                  <a:pt x="278" y="290"/>
                </a:cubicBezTo>
                <a:cubicBezTo>
                  <a:pt x="278" y="304"/>
                  <a:pt x="278" y="304"/>
                  <a:pt x="278" y="304"/>
                </a:cubicBezTo>
                <a:cubicBezTo>
                  <a:pt x="247" y="304"/>
                  <a:pt x="247" y="304"/>
                  <a:pt x="247" y="304"/>
                </a:cubicBezTo>
                <a:cubicBezTo>
                  <a:pt x="242" y="304"/>
                  <a:pt x="239" y="307"/>
                  <a:pt x="239" y="312"/>
                </a:cubicBezTo>
                <a:cubicBezTo>
                  <a:pt x="239" y="316"/>
                  <a:pt x="242" y="320"/>
                  <a:pt x="247" y="320"/>
                </a:cubicBezTo>
                <a:cubicBezTo>
                  <a:pt x="278" y="320"/>
                  <a:pt x="278" y="320"/>
                  <a:pt x="278" y="320"/>
                </a:cubicBezTo>
                <a:cubicBezTo>
                  <a:pt x="278" y="326"/>
                  <a:pt x="278" y="326"/>
                  <a:pt x="278" y="326"/>
                </a:cubicBezTo>
                <a:cubicBezTo>
                  <a:pt x="278" y="330"/>
                  <a:pt x="275" y="334"/>
                  <a:pt x="270" y="334"/>
                </a:cubicBezTo>
                <a:cubicBezTo>
                  <a:pt x="247" y="334"/>
                  <a:pt x="247" y="334"/>
                  <a:pt x="247" y="334"/>
                </a:cubicBezTo>
                <a:cubicBezTo>
                  <a:pt x="242" y="334"/>
                  <a:pt x="239" y="337"/>
                  <a:pt x="239" y="342"/>
                </a:cubicBezTo>
                <a:cubicBezTo>
                  <a:pt x="239" y="346"/>
                  <a:pt x="242" y="350"/>
                  <a:pt x="247" y="350"/>
                </a:cubicBezTo>
                <a:cubicBezTo>
                  <a:pt x="270" y="350"/>
                  <a:pt x="270" y="350"/>
                  <a:pt x="270" y="350"/>
                </a:cubicBezTo>
                <a:cubicBezTo>
                  <a:pt x="283" y="350"/>
                  <a:pt x="294" y="339"/>
                  <a:pt x="294" y="326"/>
                </a:cubicBezTo>
                <a:cubicBezTo>
                  <a:pt x="294" y="267"/>
                  <a:pt x="294" y="267"/>
                  <a:pt x="294" y="267"/>
                </a:cubicBezTo>
                <a:cubicBezTo>
                  <a:pt x="294" y="254"/>
                  <a:pt x="283" y="244"/>
                  <a:pt x="270" y="244"/>
                </a:cubicBezTo>
                <a:close/>
                <a:moveTo>
                  <a:pt x="142" y="147"/>
                </a:moveTo>
                <a:cubicBezTo>
                  <a:pt x="131" y="158"/>
                  <a:pt x="131" y="176"/>
                  <a:pt x="142" y="186"/>
                </a:cubicBezTo>
                <a:cubicBezTo>
                  <a:pt x="147" y="192"/>
                  <a:pt x="154" y="194"/>
                  <a:pt x="161" y="194"/>
                </a:cubicBezTo>
                <a:cubicBezTo>
                  <a:pt x="169" y="194"/>
                  <a:pt x="176" y="192"/>
                  <a:pt x="181" y="186"/>
                </a:cubicBezTo>
                <a:cubicBezTo>
                  <a:pt x="192" y="176"/>
                  <a:pt x="192" y="158"/>
                  <a:pt x="181" y="147"/>
                </a:cubicBezTo>
                <a:cubicBezTo>
                  <a:pt x="176" y="142"/>
                  <a:pt x="169" y="139"/>
                  <a:pt x="161" y="139"/>
                </a:cubicBezTo>
                <a:cubicBezTo>
                  <a:pt x="154" y="139"/>
                  <a:pt x="147" y="142"/>
                  <a:pt x="142" y="147"/>
                </a:cubicBezTo>
                <a:close/>
                <a:moveTo>
                  <a:pt x="204" y="125"/>
                </a:moveTo>
                <a:cubicBezTo>
                  <a:pt x="206" y="125"/>
                  <a:pt x="208" y="124"/>
                  <a:pt x="210" y="122"/>
                </a:cubicBezTo>
                <a:cubicBezTo>
                  <a:pt x="212" y="121"/>
                  <a:pt x="212" y="119"/>
                  <a:pt x="212" y="116"/>
                </a:cubicBezTo>
                <a:cubicBezTo>
                  <a:pt x="212" y="114"/>
                  <a:pt x="212" y="112"/>
                  <a:pt x="210" y="110"/>
                </a:cubicBezTo>
                <a:cubicBezTo>
                  <a:pt x="197" y="98"/>
                  <a:pt x="180" y="90"/>
                  <a:pt x="161" y="90"/>
                </a:cubicBezTo>
                <a:cubicBezTo>
                  <a:pt x="143" y="90"/>
                  <a:pt x="126" y="98"/>
                  <a:pt x="113" y="110"/>
                </a:cubicBezTo>
                <a:cubicBezTo>
                  <a:pt x="110" y="114"/>
                  <a:pt x="110" y="119"/>
                  <a:pt x="113" y="122"/>
                </a:cubicBezTo>
                <a:cubicBezTo>
                  <a:pt x="114" y="124"/>
                  <a:pt x="117" y="125"/>
                  <a:pt x="119" y="125"/>
                </a:cubicBezTo>
                <a:cubicBezTo>
                  <a:pt x="121" y="125"/>
                  <a:pt x="123" y="124"/>
                  <a:pt x="125" y="122"/>
                </a:cubicBezTo>
                <a:cubicBezTo>
                  <a:pt x="135" y="113"/>
                  <a:pt x="148" y="107"/>
                  <a:pt x="161" y="107"/>
                </a:cubicBezTo>
                <a:cubicBezTo>
                  <a:pt x="175" y="107"/>
                  <a:pt x="188" y="113"/>
                  <a:pt x="198" y="122"/>
                </a:cubicBezTo>
                <a:cubicBezTo>
                  <a:pt x="200" y="124"/>
                  <a:pt x="202" y="125"/>
                  <a:pt x="204" y="125"/>
                </a:cubicBezTo>
                <a:close/>
                <a:moveTo>
                  <a:pt x="242" y="42"/>
                </a:moveTo>
                <a:cubicBezTo>
                  <a:pt x="244" y="43"/>
                  <a:pt x="246" y="44"/>
                  <a:pt x="248" y="45"/>
                </a:cubicBezTo>
                <a:cubicBezTo>
                  <a:pt x="253" y="49"/>
                  <a:pt x="258" y="54"/>
                  <a:pt x="262" y="58"/>
                </a:cubicBezTo>
                <a:cubicBezTo>
                  <a:pt x="264" y="60"/>
                  <a:pt x="266" y="61"/>
                  <a:pt x="268" y="61"/>
                </a:cubicBezTo>
                <a:cubicBezTo>
                  <a:pt x="270" y="61"/>
                  <a:pt x="273" y="60"/>
                  <a:pt x="274" y="58"/>
                </a:cubicBezTo>
                <a:cubicBezTo>
                  <a:pt x="276" y="57"/>
                  <a:pt x="277" y="55"/>
                  <a:pt x="277" y="52"/>
                </a:cubicBezTo>
                <a:cubicBezTo>
                  <a:pt x="277" y="50"/>
                  <a:pt x="276" y="48"/>
                  <a:pt x="274" y="46"/>
                </a:cubicBezTo>
                <a:cubicBezTo>
                  <a:pt x="269" y="41"/>
                  <a:pt x="263" y="36"/>
                  <a:pt x="258" y="32"/>
                </a:cubicBezTo>
                <a:cubicBezTo>
                  <a:pt x="256" y="31"/>
                  <a:pt x="254" y="29"/>
                  <a:pt x="252" y="28"/>
                </a:cubicBezTo>
                <a:cubicBezTo>
                  <a:pt x="250" y="27"/>
                  <a:pt x="249" y="26"/>
                  <a:pt x="247" y="26"/>
                </a:cubicBezTo>
                <a:cubicBezTo>
                  <a:pt x="244" y="26"/>
                  <a:pt x="242" y="28"/>
                  <a:pt x="240" y="30"/>
                </a:cubicBezTo>
                <a:cubicBezTo>
                  <a:pt x="237" y="34"/>
                  <a:pt x="238" y="39"/>
                  <a:pt x="242" y="42"/>
                </a:cubicBezTo>
                <a:close/>
                <a:moveTo>
                  <a:pt x="55" y="61"/>
                </a:moveTo>
                <a:cubicBezTo>
                  <a:pt x="57" y="61"/>
                  <a:pt x="59" y="60"/>
                  <a:pt x="61" y="58"/>
                </a:cubicBezTo>
                <a:cubicBezTo>
                  <a:pt x="88" y="31"/>
                  <a:pt x="123" y="16"/>
                  <a:pt x="161" y="16"/>
                </a:cubicBezTo>
                <a:cubicBezTo>
                  <a:pt x="179" y="16"/>
                  <a:pt x="197" y="20"/>
                  <a:pt x="213" y="26"/>
                </a:cubicBezTo>
                <a:cubicBezTo>
                  <a:pt x="214" y="26"/>
                  <a:pt x="215" y="27"/>
                  <a:pt x="216" y="27"/>
                </a:cubicBezTo>
                <a:cubicBezTo>
                  <a:pt x="220" y="27"/>
                  <a:pt x="223" y="25"/>
                  <a:pt x="224" y="21"/>
                </a:cubicBezTo>
                <a:cubicBezTo>
                  <a:pt x="226" y="17"/>
                  <a:pt x="223" y="12"/>
                  <a:pt x="219" y="10"/>
                </a:cubicBezTo>
                <a:cubicBezTo>
                  <a:pt x="201" y="3"/>
                  <a:pt x="181" y="0"/>
                  <a:pt x="161" y="0"/>
                </a:cubicBezTo>
                <a:cubicBezTo>
                  <a:pt x="119" y="0"/>
                  <a:pt x="79" y="16"/>
                  <a:pt x="49" y="46"/>
                </a:cubicBezTo>
                <a:cubicBezTo>
                  <a:pt x="47" y="48"/>
                  <a:pt x="46" y="50"/>
                  <a:pt x="46" y="52"/>
                </a:cubicBezTo>
                <a:cubicBezTo>
                  <a:pt x="46" y="55"/>
                  <a:pt x="47" y="57"/>
                  <a:pt x="49" y="58"/>
                </a:cubicBezTo>
                <a:cubicBezTo>
                  <a:pt x="50" y="60"/>
                  <a:pt x="52" y="61"/>
                  <a:pt x="55" y="61"/>
                </a:cubicBezTo>
                <a:close/>
                <a:moveTo>
                  <a:pt x="236" y="93"/>
                </a:moveTo>
                <a:cubicBezTo>
                  <a:pt x="238" y="93"/>
                  <a:pt x="240" y="92"/>
                  <a:pt x="242" y="91"/>
                </a:cubicBezTo>
                <a:cubicBezTo>
                  <a:pt x="245" y="87"/>
                  <a:pt x="245" y="82"/>
                  <a:pt x="242" y="79"/>
                </a:cubicBezTo>
                <a:cubicBezTo>
                  <a:pt x="220" y="57"/>
                  <a:pt x="192" y="45"/>
                  <a:pt x="161" y="45"/>
                </a:cubicBezTo>
                <a:cubicBezTo>
                  <a:pt x="131" y="45"/>
                  <a:pt x="103" y="57"/>
                  <a:pt x="81" y="79"/>
                </a:cubicBezTo>
                <a:cubicBezTo>
                  <a:pt x="79" y="80"/>
                  <a:pt x="79" y="82"/>
                  <a:pt x="79" y="85"/>
                </a:cubicBezTo>
                <a:cubicBezTo>
                  <a:pt x="79" y="87"/>
                  <a:pt x="79" y="89"/>
                  <a:pt x="81" y="90"/>
                </a:cubicBezTo>
                <a:cubicBezTo>
                  <a:pt x="83" y="92"/>
                  <a:pt x="85" y="93"/>
                  <a:pt x="87" y="93"/>
                </a:cubicBezTo>
                <a:cubicBezTo>
                  <a:pt x="89" y="93"/>
                  <a:pt x="91" y="92"/>
                  <a:pt x="93" y="91"/>
                </a:cubicBezTo>
                <a:cubicBezTo>
                  <a:pt x="93" y="90"/>
                  <a:pt x="93" y="90"/>
                  <a:pt x="93" y="90"/>
                </a:cubicBezTo>
                <a:cubicBezTo>
                  <a:pt x="111" y="72"/>
                  <a:pt x="136" y="62"/>
                  <a:pt x="161" y="62"/>
                </a:cubicBezTo>
                <a:cubicBezTo>
                  <a:pt x="187" y="62"/>
                  <a:pt x="212" y="72"/>
                  <a:pt x="230" y="90"/>
                </a:cubicBezTo>
                <a:cubicBezTo>
                  <a:pt x="232" y="92"/>
                  <a:pt x="234" y="93"/>
                  <a:pt x="236"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ysClr val="windowText" lastClr="000000"/>
              </a:solidFill>
              <a:effectLst/>
              <a:uLnTx/>
              <a:uFillTx/>
              <a:latin typeface="+mn-lt"/>
            </a:endParaRPr>
          </a:p>
        </p:txBody>
      </p:sp>
      <p:sp>
        <p:nvSpPr>
          <p:cNvPr id="15408" name="Freeform 3"/>
          <p:cNvSpPr>
            <a:spLocks noChangeAspect="1" noEditPoints="1"/>
          </p:cNvSpPr>
          <p:nvPr/>
        </p:nvSpPr>
        <p:spPr bwMode="auto">
          <a:xfrm>
            <a:off x="4241800" y="5522913"/>
            <a:ext cx="369888" cy="392112"/>
          </a:xfrm>
          <a:custGeom>
            <a:avLst/>
            <a:gdLst>
              <a:gd name="T0" fmla="*/ 2147483646 w 382"/>
              <a:gd name="T1" fmla="*/ 2147483646 h 405"/>
              <a:gd name="T2" fmla="*/ 2147483646 w 382"/>
              <a:gd name="T3" fmla="*/ 2147483646 h 405"/>
              <a:gd name="T4" fmla="*/ 2147483646 w 382"/>
              <a:gd name="T5" fmla="*/ 2147483646 h 405"/>
              <a:gd name="T6" fmla="*/ 2147483646 w 382"/>
              <a:gd name="T7" fmla="*/ 2147483646 h 405"/>
              <a:gd name="T8" fmla="*/ 2147483646 w 382"/>
              <a:gd name="T9" fmla="*/ 2147483646 h 405"/>
              <a:gd name="T10" fmla="*/ 2147483646 w 382"/>
              <a:gd name="T11" fmla="*/ 2147483646 h 405"/>
              <a:gd name="T12" fmla="*/ 2147483646 w 382"/>
              <a:gd name="T13" fmla="*/ 2147483646 h 405"/>
              <a:gd name="T14" fmla="*/ 2147483646 w 382"/>
              <a:gd name="T15" fmla="*/ 2147483646 h 405"/>
              <a:gd name="T16" fmla="*/ 0 w 382"/>
              <a:gd name="T17" fmla="*/ 2147483646 h 405"/>
              <a:gd name="T18" fmla="*/ 2147483646 w 382"/>
              <a:gd name="T19" fmla="*/ 2147483646 h 405"/>
              <a:gd name="T20" fmla="*/ 2147483646 w 382"/>
              <a:gd name="T21" fmla="*/ 2147483646 h 405"/>
              <a:gd name="T22" fmla="*/ 2147483646 w 382"/>
              <a:gd name="T23" fmla="*/ 2147483646 h 405"/>
              <a:gd name="T24" fmla="*/ 2147483646 w 382"/>
              <a:gd name="T25" fmla="*/ 2147483646 h 405"/>
              <a:gd name="T26" fmla="*/ 2147483646 w 382"/>
              <a:gd name="T27" fmla="*/ 2147483646 h 405"/>
              <a:gd name="T28" fmla="*/ 2147483646 w 382"/>
              <a:gd name="T29" fmla="*/ 2147483646 h 405"/>
              <a:gd name="T30" fmla="*/ 2147483646 w 382"/>
              <a:gd name="T31" fmla="*/ 2147483646 h 405"/>
              <a:gd name="T32" fmla="*/ 2147483646 w 382"/>
              <a:gd name="T33" fmla="*/ 2147483646 h 405"/>
              <a:gd name="T34" fmla="*/ 2147483646 w 382"/>
              <a:gd name="T35" fmla="*/ 2147483646 h 405"/>
              <a:gd name="T36" fmla="*/ 2147483646 w 382"/>
              <a:gd name="T37" fmla="*/ 2147483646 h 405"/>
              <a:gd name="T38" fmla="*/ 2147483646 w 382"/>
              <a:gd name="T39" fmla="*/ 2147483646 h 405"/>
              <a:gd name="T40" fmla="*/ 2147483646 w 382"/>
              <a:gd name="T41" fmla="*/ 2147483646 h 405"/>
              <a:gd name="T42" fmla="*/ 2147483646 w 382"/>
              <a:gd name="T43" fmla="*/ 2147483646 h 405"/>
              <a:gd name="T44" fmla="*/ 2147483646 w 382"/>
              <a:gd name="T45" fmla="*/ 2147483646 h 405"/>
              <a:gd name="T46" fmla="*/ 2147483646 w 382"/>
              <a:gd name="T47" fmla="*/ 2147483646 h 405"/>
              <a:gd name="T48" fmla="*/ 2147483646 w 382"/>
              <a:gd name="T49" fmla="*/ 2147483646 h 405"/>
              <a:gd name="T50" fmla="*/ 2147483646 w 382"/>
              <a:gd name="T51" fmla="*/ 2147483646 h 405"/>
              <a:gd name="T52" fmla="*/ 2147483646 w 382"/>
              <a:gd name="T53" fmla="*/ 2147483646 h 405"/>
              <a:gd name="T54" fmla="*/ 2147483646 w 382"/>
              <a:gd name="T55" fmla="*/ 2147483646 h 405"/>
              <a:gd name="T56" fmla="*/ 2147483646 w 382"/>
              <a:gd name="T57" fmla="*/ 2147483646 h 405"/>
              <a:gd name="T58" fmla="*/ 2147483646 w 382"/>
              <a:gd name="T59" fmla="*/ 2147483646 h 405"/>
              <a:gd name="T60" fmla="*/ 2147483646 w 382"/>
              <a:gd name="T61" fmla="*/ 2147483646 h 405"/>
              <a:gd name="T62" fmla="*/ 2147483646 w 382"/>
              <a:gd name="T63" fmla="*/ 2147483646 h 405"/>
              <a:gd name="T64" fmla="*/ 2147483646 w 382"/>
              <a:gd name="T65" fmla="*/ 2147483646 h 405"/>
              <a:gd name="T66" fmla="*/ 2147483646 w 382"/>
              <a:gd name="T67" fmla="*/ 2147483646 h 405"/>
              <a:gd name="T68" fmla="*/ 2147483646 w 382"/>
              <a:gd name="T69" fmla="*/ 2147483646 h 405"/>
              <a:gd name="T70" fmla="*/ 2147483646 w 382"/>
              <a:gd name="T71" fmla="*/ 2147483646 h 405"/>
              <a:gd name="T72" fmla="*/ 2147483646 w 382"/>
              <a:gd name="T73" fmla="*/ 2147483646 h 405"/>
              <a:gd name="T74" fmla="*/ 2147483646 w 382"/>
              <a:gd name="T75" fmla="*/ 2147483646 h 405"/>
              <a:gd name="T76" fmla="*/ 2147483646 w 382"/>
              <a:gd name="T77" fmla="*/ 2147483646 h 405"/>
              <a:gd name="T78" fmla="*/ 2147483646 w 382"/>
              <a:gd name="T79" fmla="*/ 2147483646 h 405"/>
              <a:gd name="T80" fmla="*/ 2147483646 w 382"/>
              <a:gd name="T81" fmla="*/ 2147483646 h 405"/>
              <a:gd name="T82" fmla="*/ 2147483646 w 382"/>
              <a:gd name="T83" fmla="*/ 2147483646 h 405"/>
              <a:gd name="T84" fmla="*/ 2147483646 w 382"/>
              <a:gd name="T85" fmla="*/ 2147483646 h 405"/>
              <a:gd name="T86" fmla="*/ 2147483646 w 382"/>
              <a:gd name="T87" fmla="*/ 2147483646 h 405"/>
              <a:gd name="T88" fmla="*/ 2147483646 w 382"/>
              <a:gd name="T89" fmla="*/ 2147483646 h 405"/>
              <a:gd name="T90" fmla="*/ 2147483646 w 382"/>
              <a:gd name="T91" fmla="*/ 2147483646 h 405"/>
              <a:gd name="T92" fmla="*/ 2147483646 w 382"/>
              <a:gd name="T93" fmla="*/ 2147483646 h 405"/>
              <a:gd name="T94" fmla="*/ 2147483646 w 382"/>
              <a:gd name="T95" fmla="*/ 2147483646 h 405"/>
              <a:gd name="T96" fmla="*/ 2147483646 w 382"/>
              <a:gd name="T97" fmla="*/ 2147483646 h 405"/>
              <a:gd name="T98" fmla="*/ 2147483646 w 382"/>
              <a:gd name="T99" fmla="*/ 2147483646 h 405"/>
              <a:gd name="T100" fmla="*/ 2147483646 w 382"/>
              <a:gd name="T101" fmla="*/ 2147483646 h 405"/>
              <a:gd name="T102" fmla="*/ 2147483646 w 382"/>
              <a:gd name="T103" fmla="*/ 2147483646 h 405"/>
              <a:gd name="T104" fmla="*/ 2147483646 w 382"/>
              <a:gd name="T105" fmla="*/ 2147483646 h 40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82" h="405">
                <a:moveTo>
                  <a:pt x="347" y="257"/>
                </a:moveTo>
                <a:cubicBezTo>
                  <a:pt x="348" y="202"/>
                  <a:pt x="348" y="202"/>
                  <a:pt x="348" y="202"/>
                </a:cubicBezTo>
                <a:cubicBezTo>
                  <a:pt x="349" y="198"/>
                  <a:pt x="345" y="194"/>
                  <a:pt x="341" y="194"/>
                </a:cubicBezTo>
                <a:cubicBezTo>
                  <a:pt x="336" y="194"/>
                  <a:pt x="333" y="197"/>
                  <a:pt x="332" y="202"/>
                </a:cubicBezTo>
                <a:cubicBezTo>
                  <a:pt x="331" y="257"/>
                  <a:pt x="331" y="257"/>
                  <a:pt x="331" y="257"/>
                </a:cubicBezTo>
                <a:cubicBezTo>
                  <a:pt x="325" y="258"/>
                  <a:pt x="319" y="260"/>
                  <a:pt x="314" y="264"/>
                </a:cubicBezTo>
                <a:cubicBezTo>
                  <a:pt x="276" y="231"/>
                  <a:pt x="276" y="231"/>
                  <a:pt x="276" y="231"/>
                </a:cubicBezTo>
                <a:cubicBezTo>
                  <a:pt x="279" y="225"/>
                  <a:pt x="281" y="219"/>
                  <a:pt x="281" y="212"/>
                </a:cubicBezTo>
                <a:cubicBezTo>
                  <a:pt x="281" y="204"/>
                  <a:pt x="279" y="197"/>
                  <a:pt x="275" y="191"/>
                </a:cubicBezTo>
                <a:cubicBezTo>
                  <a:pt x="320" y="150"/>
                  <a:pt x="320" y="150"/>
                  <a:pt x="320" y="150"/>
                </a:cubicBezTo>
                <a:cubicBezTo>
                  <a:pt x="324" y="153"/>
                  <a:pt x="329" y="155"/>
                  <a:pt x="334" y="156"/>
                </a:cubicBezTo>
                <a:cubicBezTo>
                  <a:pt x="333" y="170"/>
                  <a:pt x="333" y="170"/>
                  <a:pt x="333" y="170"/>
                </a:cubicBezTo>
                <a:cubicBezTo>
                  <a:pt x="333" y="175"/>
                  <a:pt x="337" y="178"/>
                  <a:pt x="341" y="178"/>
                </a:cubicBezTo>
                <a:cubicBezTo>
                  <a:pt x="341" y="178"/>
                  <a:pt x="341" y="178"/>
                  <a:pt x="341" y="178"/>
                </a:cubicBezTo>
                <a:cubicBezTo>
                  <a:pt x="346" y="178"/>
                  <a:pt x="349" y="175"/>
                  <a:pt x="349" y="171"/>
                </a:cubicBezTo>
                <a:cubicBezTo>
                  <a:pt x="350" y="157"/>
                  <a:pt x="350" y="157"/>
                  <a:pt x="350" y="157"/>
                </a:cubicBezTo>
                <a:cubicBezTo>
                  <a:pt x="368" y="153"/>
                  <a:pt x="382" y="137"/>
                  <a:pt x="382" y="118"/>
                </a:cubicBezTo>
                <a:cubicBezTo>
                  <a:pt x="382" y="96"/>
                  <a:pt x="365" y="78"/>
                  <a:pt x="343" y="78"/>
                </a:cubicBezTo>
                <a:cubicBezTo>
                  <a:pt x="332" y="78"/>
                  <a:pt x="322" y="83"/>
                  <a:pt x="314" y="91"/>
                </a:cubicBezTo>
                <a:cubicBezTo>
                  <a:pt x="254" y="53"/>
                  <a:pt x="254" y="53"/>
                  <a:pt x="254" y="53"/>
                </a:cubicBezTo>
                <a:cubicBezTo>
                  <a:pt x="255" y="49"/>
                  <a:pt x="256" y="44"/>
                  <a:pt x="256" y="39"/>
                </a:cubicBezTo>
                <a:cubicBezTo>
                  <a:pt x="256" y="18"/>
                  <a:pt x="238" y="0"/>
                  <a:pt x="217" y="0"/>
                </a:cubicBezTo>
                <a:cubicBezTo>
                  <a:pt x="195" y="0"/>
                  <a:pt x="177" y="18"/>
                  <a:pt x="177" y="39"/>
                </a:cubicBezTo>
                <a:cubicBezTo>
                  <a:pt x="177" y="40"/>
                  <a:pt x="177" y="41"/>
                  <a:pt x="177" y="42"/>
                </a:cubicBezTo>
                <a:cubicBezTo>
                  <a:pt x="74" y="72"/>
                  <a:pt x="74" y="72"/>
                  <a:pt x="74" y="72"/>
                </a:cubicBezTo>
                <a:cubicBezTo>
                  <a:pt x="68" y="60"/>
                  <a:pt x="55" y="51"/>
                  <a:pt x="40" y="51"/>
                </a:cubicBezTo>
                <a:cubicBezTo>
                  <a:pt x="18" y="51"/>
                  <a:pt x="0" y="69"/>
                  <a:pt x="0" y="91"/>
                </a:cubicBezTo>
                <a:cubicBezTo>
                  <a:pt x="0" y="111"/>
                  <a:pt x="16" y="128"/>
                  <a:pt x="35" y="130"/>
                </a:cubicBezTo>
                <a:cubicBezTo>
                  <a:pt x="46" y="237"/>
                  <a:pt x="46" y="237"/>
                  <a:pt x="46" y="237"/>
                </a:cubicBezTo>
                <a:cubicBezTo>
                  <a:pt x="30" y="242"/>
                  <a:pt x="19" y="257"/>
                  <a:pt x="19" y="275"/>
                </a:cubicBezTo>
                <a:cubicBezTo>
                  <a:pt x="19" y="297"/>
                  <a:pt x="36" y="314"/>
                  <a:pt x="58" y="314"/>
                </a:cubicBezTo>
                <a:cubicBezTo>
                  <a:pt x="65" y="314"/>
                  <a:pt x="72" y="312"/>
                  <a:pt x="78" y="309"/>
                </a:cubicBezTo>
                <a:cubicBezTo>
                  <a:pt x="109" y="343"/>
                  <a:pt x="109" y="343"/>
                  <a:pt x="109" y="343"/>
                </a:cubicBezTo>
                <a:cubicBezTo>
                  <a:pt x="105" y="349"/>
                  <a:pt x="102" y="357"/>
                  <a:pt x="102" y="366"/>
                </a:cubicBezTo>
                <a:cubicBezTo>
                  <a:pt x="102" y="387"/>
                  <a:pt x="119" y="405"/>
                  <a:pt x="141" y="405"/>
                </a:cubicBezTo>
                <a:cubicBezTo>
                  <a:pt x="163" y="405"/>
                  <a:pt x="181" y="387"/>
                  <a:pt x="181" y="366"/>
                </a:cubicBezTo>
                <a:cubicBezTo>
                  <a:pt x="181" y="364"/>
                  <a:pt x="180" y="362"/>
                  <a:pt x="180" y="360"/>
                </a:cubicBezTo>
                <a:cubicBezTo>
                  <a:pt x="304" y="316"/>
                  <a:pt x="304" y="316"/>
                  <a:pt x="304" y="316"/>
                </a:cubicBezTo>
                <a:cubicBezTo>
                  <a:pt x="311" y="327"/>
                  <a:pt x="323" y="335"/>
                  <a:pt x="337" y="335"/>
                </a:cubicBezTo>
                <a:cubicBezTo>
                  <a:pt x="359" y="335"/>
                  <a:pt x="377" y="317"/>
                  <a:pt x="377" y="295"/>
                </a:cubicBezTo>
                <a:cubicBezTo>
                  <a:pt x="377" y="277"/>
                  <a:pt x="364" y="261"/>
                  <a:pt x="347" y="257"/>
                </a:cubicBezTo>
                <a:close/>
                <a:moveTo>
                  <a:pt x="343" y="94"/>
                </a:moveTo>
                <a:cubicBezTo>
                  <a:pt x="356" y="94"/>
                  <a:pt x="366" y="105"/>
                  <a:pt x="366" y="118"/>
                </a:cubicBezTo>
                <a:cubicBezTo>
                  <a:pt x="366" y="131"/>
                  <a:pt x="356" y="141"/>
                  <a:pt x="343" y="141"/>
                </a:cubicBezTo>
                <a:cubicBezTo>
                  <a:pt x="330" y="141"/>
                  <a:pt x="320" y="131"/>
                  <a:pt x="320" y="118"/>
                </a:cubicBezTo>
                <a:cubicBezTo>
                  <a:pt x="320" y="105"/>
                  <a:pt x="330" y="94"/>
                  <a:pt x="343" y="94"/>
                </a:cubicBezTo>
                <a:close/>
                <a:moveTo>
                  <a:pt x="309" y="138"/>
                </a:moveTo>
                <a:cubicBezTo>
                  <a:pt x="265" y="180"/>
                  <a:pt x="265" y="180"/>
                  <a:pt x="265" y="180"/>
                </a:cubicBezTo>
                <a:cubicBezTo>
                  <a:pt x="258" y="175"/>
                  <a:pt x="250" y="173"/>
                  <a:pt x="242" y="173"/>
                </a:cubicBezTo>
                <a:cubicBezTo>
                  <a:pt x="227" y="173"/>
                  <a:pt x="213" y="181"/>
                  <a:pt x="207" y="194"/>
                </a:cubicBezTo>
                <a:cubicBezTo>
                  <a:pt x="167" y="183"/>
                  <a:pt x="167" y="183"/>
                  <a:pt x="167" y="183"/>
                </a:cubicBezTo>
                <a:cubicBezTo>
                  <a:pt x="167" y="182"/>
                  <a:pt x="167" y="181"/>
                  <a:pt x="167" y="180"/>
                </a:cubicBezTo>
                <a:cubicBezTo>
                  <a:pt x="167" y="179"/>
                  <a:pt x="167" y="178"/>
                  <a:pt x="167" y="177"/>
                </a:cubicBezTo>
                <a:cubicBezTo>
                  <a:pt x="308" y="136"/>
                  <a:pt x="308" y="136"/>
                  <a:pt x="308" y="136"/>
                </a:cubicBezTo>
                <a:cubicBezTo>
                  <a:pt x="308" y="137"/>
                  <a:pt x="309" y="138"/>
                  <a:pt x="309" y="138"/>
                </a:cubicBezTo>
                <a:close/>
                <a:moveTo>
                  <a:pt x="265" y="212"/>
                </a:moveTo>
                <a:cubicBezTo>
                  <a:pt x="265" y="225"/>
                  <a:pt x="255" y="235"/>
                  <a:pt x="242" y="235"/>
                </a:cubicBezTo>
                <a:cubicBezTo>
                  <a:pt x="229" y="235"/>
                  <a:pt x="218" y="225"/>
                  <a:pt x="218" y="212"/>
                </a:cubicBezTo>
                <a:cubicBezTo>
                  <a:pt x="218" y="199"/>
                  <a:pt x="229" y="189"/>
                  <a:pt x="242" y="189"/>
                </a:cubicBezTo>
                <a:cubicBezTo>
                  <a:pt x="255" y="189"/>
                  <a:pt x="265" y="199"/>
                  <a:pt x="265" y="212"/>
                </a:cubicBezTo>
                <a:close/>
                <a:moveTo>
                  <a:pt x="143" y="273"/>
                </a:moveTo>
                <a:cubicBezTo>
                  <a:pt x="139" y="218"/>
                  <a:pt x="139" y="218"/>
                  <a:pt x="139" y="218"/>
                </a:cubicBezTo>
                <a:cubicBezTo>
                  <a:pt x="149" y="215"/>
                  <a:pt x="158" y="208"/>
                  <a:pt x="163" y="198"/>
                </a:cubicBezTo>
                <a:cubicBezTo>
                  <a:pt x="203" y="209"/>
                  <a:pt x="203" y="209"/>
                  <a:pt x="203" y="209"/>
                </a:cubicBezTo>
                <a:cubicBezTo>
                  <a:pt x="203" y="210"/>
                  <a:pt x="202" y="211"/>
                  <a:pt x="202" y="212"/>
                </a:cubicBezTo>
                <a:cubicBezTo>
                  <a:pt x="202" y="223"/>
                  <a:pt x="207" y="233"/>
                  <a:pt x="214" y="240"/>
                </a:cubicBezTo>
                <a:cubicBezTo>
                  <a:pt x="190" y="277"/>
                  <a:pt x="190" y="277"/>
                  <a:pt x="190" y="277"/>
                </a:cubicBezTo>
                <a:lnTo>
                  <a:pt x="143" y="273"/>
                </a:lnTo>
                <a:close/>
                <a:moveTo>
                  <a:pt x="180" y="292"/>
                </a:moveTo>
                <a:cubicBezTo>
                  <a:pt x="156" y="329"/>
                  <a:pt x="156" y="329"/>
                  <a:pt x="156" y="329"/>
                </a:cubicBezTo>
                <a:cubicBezTo>
                  <a:pt x="153" y="328"/>
                  <a:pt x="150" y="327"/>
                  <a:pt x="146" y="327"/>
                </a:cubicBezTo>
                <a:cubicBezTo>
                  <a:pt x="144" y="289"/>
                  <a:pt x="144" y="289"/>
                  <a:pt x="144" y="289"/>
                </a:cubicBezTo>
                <a:lnTo>
                  <a:pt x="180" y="292"/>
                </a:lnTo>
                <a:close/>
                <a:moveTo>
                  <a:pt x="128" y="204"/>
                </a:moveTo>
                <a:cubicBezTo>
                  <a:pt x="115" y="204"/>
                  <a:pt x="105" y="193"/>
                  <a:pt x="105" y="180"/>
                </a:cubicBezTo>
                <a:cubicBezTo>
                  <a:pt x="105" y="168"/>
                  <a:pt x="115" y="157"/>
                  <a:pt x="128" y="157"/>
                </a:cubicBezTo>
                <a:cubicBezTo>
                  <a:pt x="141" y="157"/>
                  <a:pt x="151" y="168"/>
                  <a:pt x="151" y="180"/>
                </a:cubicBezTo>
                <a:cubicBezTo>
                  <a:pt x="151" y="193"/>
                  <a:pt x="141" y="204"/>
                  <a:pt x="128" y="204"/>
                </a:cubicBezTo>
                <a:close/>
                <a:moveTo>
                  <a:pt x="217" y="16"/>
                </a:moveTo>
                <a:cubicBezTo>
                  <a:pt x="230" y="16"/>
                  <a:pt x="240" y="27"/>
                  <a:pt x="240" y="39"/>
                </a:cubicBezTo>
                <a:cubicBezTo>
                  <a:pt x="240" y="52"/>
                  <a:pt x="230" y="63"/>
                  <a:pt x="217" y="63"/>
                </a:cubicBezTo>
                <a:cubicBezTo>
                  <a:pt x="204" y="63"/>
                  <a:pt x="193" y="52"/>
                  <a:pt x="193" y="39"/>
                </a:cubicBezTo>
                <a:cubicBezTo>
                  <a:pt x="193" y="27"/>
                  <a:pt x="204" y="16"/>
                  <a:pt x="217" y="16"/>
                </a:cubicBezTo>
                <a:close/>
                <a:moveTo>
                  <a:pt x="202" y="76"/>
                </a:moveTo>
                <a:cubicBezTo>
                  <a:pt x="207" y="78"/>
                  <a:pt x="211" y="79"/>
                  <a:pt x="217" y="79"/>
                </a:cubicBezTo>
                <a:cubicBezTo>
                  <a:pt x="228" y="79"/>
                  <a:pt x="238" y="74"/>
                  <a:pt x="245" y="67"/>
                </a:cubicBezTo>
                <a:cubicBezTo>
                  <a:pt x="306" y="104"/>
                  <a:pt x="306" y="104"/>
                  <a:pt x="306" y="104"/>
                </a:cubicBezTo>
                <a:cubicBezTo>
                  <a:pt x="306" y="105"/>
                  <a:pt x="305" y="106"/>
                  <a:pt x="305" y="106"/>
                </a:cubicBezTo>
                <a:cubicBezTo>
                  <a:pt x="190" y="96"/>
                  <a:pt x="190" y="96"/>
                  <a:pt x="190" y="96"/>
                </a:cubicBezTo>
                <a:lnTo>
                  <a:pt x="202" y="76"/>
                </a:lnTo>
                <a:close/>
                <a:moveTo>
                  <a:pt x="300" y="122"/>
                </a:moveTo>
                <a:cubicBezTo>
                  <a:pt x="163" y="162"/>
                  <a:pt x="163" y="162"/>
                  <a:pt x="163" y="162"/>
                </a:cubicBezTo>
                <a:cubicBezTo>
                  <a:pt x="161" y="158"/>
                  <a:pt x="158" y="155"/>
                  <a:pt x="155" y="152"/>
                </a:cubicBezTo>
                <a:cubicBezTo>
                  <a:pt x="180" y="111"/>
                  <a:pt x="180" y="111"/>
                  <a:pt x="180" y="111"/>
                </a:cubicBezTo>
                <a:lnTo>
                  <a:pt x="300" y="122"/>
                </a:lnTo>
                <a:close/>
                <a:moveTo>
                  <a:pt x="182" y="58"/>
                </a:moveTo>
                <a:cubicBezTo>
                  <a:pt x="184" y="61"/>
                  <a:pt x="186" y="64"/>
                  <a:pt x="189" y="67"/>
                </a:cubicBezTo>
                <a:cubicBezTo>
                  <a:pt x="172" y="95"/>
                  <a:pt x="172" y="95"/>
                  <a:pt x="172" y="95"/>
                </a:cubicBezTo>
                <a:cubicBezTo>
                  <a:pt x="83" y="87"/>
                  <a:pt x="83" y="87"/>
                  <a:pt x="83" y="87"/>
                </a:cubicBezTo>
                <a:lnTo>
                  <a:pt x="182" y="58"/>
                </a:lnTo>
                <a:close/>
                <a:moveTo>
                  <a:pt x="77" y="102"/>
                </a:moveTo>
                <a:cubicBezTo>
                  <a:pt x="162" y="110"/>
                  <a:pt x="162" y="110"/>
                  <a:pt x="162" y="110"/>
                </a:cubicBezTo>
                <a:cubicBezTo>
                  <a:pt x="141" y="144"/>
                  <a:pt x="141" y="144"/>
                  <a:pt x="141" y="144"/>
                </a:cubicBezTo>
                <a:cubicBezTo>
                  <a:pt x="137" y="142"/>
                  <a:pt x="133" y="141"/>
                  <a:pt x="128" y="141"/>
                </a:cubicBezTo>
                <a:cubicBezTo>
                  <a:pt x="120" y="141"/>
                  <a:pt x="113" y="143"/>
                  <a:pt x="107" y="147"/>
                </a:cubicBezTo>
                <a:cubicBezTo>
                  <a:pt x="72" y="113"/>
                  <a:pt x="72" y="113"/>
                  <a:pt x="72" y="113"/>
                </a:cubicBezTo>
                <a:cubicBezTo>
                  <a:pt x="74" y="109"/>
                  <a:pt x="76" y="106"/>
                  <a:pt x="77" y="102"/>
                </a:cubicBezTo>
                <a:close/>
                <a:moveTo>
                  <a:pt x="95" y="159"/>
                </a:moveTo>
                <a:cubicBezTo>
                  <a:pt x="91" y="165"/>
                  <a:pt x="89" y="172"/>
                  <a:pt x="89" y="180"/>
                </a:cubicBezTo>
                <a:cubicBezTo>
                  <a:pt x="89" y="191"/>
                  <a:pt x="92" y="200"/>
                  <a:pt x="99" y="207"/>
                </a:cubicBezTo>
                <a:cubicBezTo>
                  <a:pt x="75" y="239"/>
                  <a:pt x="75" y="239"/>
                  <a:pt x="75" y="239"/>
                </a:cubicBezTo>
                <a:cubicBezTo>
                  <a:pt x="71" y="237"/>
                  <a:pt x="67" y="236"/>
                  <a:pt x="62" y="236"/>
                </a:cubicBezTo>
                <a:cubicBezTo>
                  <a:pt x="51" y="128"/>
                  <a:pt x="51" y="128"/>
                  <a:pt x="51" y="128"/>
                </a:cubicBezTo>
                <a:cubicBezTo>
                  <a:pt x="55" y="127"/>
                  <a:pt x="58" y="126"/>
                  <a:pt x="61" y="124"/>
                </a:cubicBezTo>
                <a:lnTo>
                  <a:pt x="95" y="159"/>
                </a:lnTo>
                <a:close/>
                <a:moveTo>
                  <a:pt x="40" y="114"/>
                </a:moveTo>
                <a:cubicBezTo>
                  <a:pt x="27" y="114"/>
                  <a:pt x="16" y="104"/>
                  <a:pt x="16" y="91"/>
                </a:cubicBezTo>
                <a:cubicBezTo>
                  <a:pt x="16" y="78"/>
                  <a:pt x="27" y="67"/>
                  <a:pt x="40" y="67"/>
                </a:cubicBezTo>
                <a:cubicBezTo>
                  <a:pt x="52" y="67"/>
                  <a:pt x="63" y="78"/>
                  <a:pt x="63" y="91"/>
                </a:cubicBezTo>
                <a:cubicBezTo>
                  <a:pt x="63" y="104"/>
                  <a:pt x="52" y="114"/>
                  <a:pt x="40" y="114"/>
                </a:cubicBezTo>
                <a:close/>
                <a:moveTo>
                  <a:pt x="58" y="298"/>
                </a:moveTo>
                <a:cubicBezTo>
                  <a:pt x="45" y="298"/>
                  <a:pt x="35" y="288"/>
                  <a:pt x="35" y="275"/>
                </a:cubicBezTo>
                <a:cubicBezTo>
                  <a:pt x="35" y="262"/>
                  <a:pt x="45" y="252"/>
                  <a:pt x="58" y="252"/>
                </a:cubicBezTo>
                <a:cubicBezTo>
                  <a:pt x="71" y="252"/>
                  <a:pt x="81" y="262"/>
                  <a:pt x="81" y="275"/>
                </a:cubicBezTo>
                <a:cubicBezTo>
                  <a:pt x="81" y="288"/>
                  <a:pt x="71" y="298"/>
                  <a:pt x="58" y="298"/>
                </a:cubicBezTo>
                <a:close/>
                <a:moveTo>
                  <a:pt x="112" y="216"/>
                </a:moveTo>
                <a:cubicBezTo>
                  <a:pt x="115" y="218"/>
                  <a:pt x="119" y="219"/>
                  <a:pt x="123" y="219"/>
                </a:cubicBezTo>
                <a:cubicBezTo>
                  <a:pt x="126" y="272"/>
                  <a:pt x="126" y="272"/>
                  <a:pt x="126" y="272"/>
                </a:cubicBezTo>
                <a:cubicBezTo>
                  <a:pt x="97" y="270"/>
                  <a:pt x="97" y="270"/>
                  <a:pt x="97" y="270"/>
                </a:cubicBezTo>
                <a:cubicBezTo>
                  <a:pt x="96" y="262"/>
                  <a:pt x="93" y="255"/>
                  <a:pt x="87" y="249"/>
                </a:cubicBezTo>
                <a:lnTo>
                  <a:pt x="112" y="216"/>
                </a:lnTo>
                <a:close/>
                <a:moveTo>
                  <a:pt x="90" y="298"/>
                </a:moveTo>
                <a:cubicBezTo>
                  <a:pt x="93" y="294"/>
                  <a:pt x="95" y="290"/>
                  <a:pt x="96" y="286"/>
                </a:cubicBezTo>
                <a:cubicBezTo>
                  <a:pt x="128" y="288"/>
                  <a:pt x="128" y="288"/>
                  <a:pt x="128" y="288"/>
                </a:cubicBezTo>
                <a:cubicBezTo>
                  <a:pt x="130" y="328"/>
                  <a:pt x="130" y="328"/>
                  <a:pt x="130" y="328"/>
                </a:cubicBezTo>
                <a:cubicBezTo>
                  <a:pt x="127" y="329"/>
                  <a:pt x="124" y="330"/>
                  <a:pt x="121" y="332"/>
                </a:cubicBezTo>
                <a:lnTo>
                  <a:pt x="90" y="298"/>
                </a:lnTo>
                <a:close/>
                <a:moveTo>
                  <a:pt x="141" y="389"/>
                </a:moveTo>
                <a:cubicBezTo>
                  <a:pt x="128" y="389"/>
                  <a:pt x="118" y="379"/>
                  <a:pt x="118" y="366"/>
                </a:cubicBezTo>
                <a:cubicBezTo>
                  <a:pt x="118" y="353"/>
                  <a:pt x="128" y="342"/>
                  <a:pt x="141" y="342"/>
                </a:cubicBezTo>
                <a:cubicBezTo>
                  <a:pt x="154" y="342"/>
                  <a:pt x="165" y="353"/>
                  <a:pt x="165" y="366"/>
                </a:cubicBezTo>
                <a:cubicBezTo>
                  <a:pt x="165" y="379"/>
                  <a:pt x="154" y="389"/>
                  <a:pt x="141" y="389"/>
                </a:cubicBezTo>
                <a:close/>
                <a:moveTo>
                  <a:pt x="175" y="345"/>
                </a:moveTo>
                <a:cubicBezTo>
                  <a:pt x="173" y="343"/>
                  <a:pt x="171" y="340"/>
                  <a:pt x="169" y="338"/>
                </a:cubicBezTo>
                <a:cubicBezTo>
                  <a:pt x="198" y="293"/>
                  <a:pt x="198" y="293"/>
                  <a:pt x="198" y="293"/>
                </a:cubicBezTo>
                <a:cubicBezTo>
                  <a:pt x="299" y="301"/>
                  <a:pt x="299" y="301"/>
                  <a:pt x="299" y="301"/>
                </a:cubicBezTo>
                <a:cubicBezTo>
                  <a:pt x="299" y="301"/>
                  <a:pt x="299" y="301"/>
                  <a:pt x="299" y="301"/>
                </a:cubicBezTo>
                <a:lnTo>
                  <a:pt x="175" y="345"/>
                </a:lnTo>
                <a:close/>
                <a:moveTo>
                  <a:pt x="300" y="285"/>
                </a:moveTo>
                <a:cubicBezTo>
                  <a:pt x="208" y="278"/>
                  <a:pt x="208" y="278"/>
                  <a:pt x="208" y="278"/>
                </a:cubicBezTo>
                <a:cubicBezTo>
                  <a:pt x="227" y="248"/>
                  <a:pt x="227" y="248"/>
                  <a:pt x="227" y="248"/>
                </a:cubicBezTo>
                <a:cubicBezTo>
                  <a:pt x="232" y="250"/>
                  <a:pt x="237" y="251"/>
                  <a:pt x="242" y="251"/>
                </a:cubicBezTo>
                <a:cubicBezTo>
                  <a:pt x="251" y="251"/>
                  <a:pt x="259" y="248"/>
                  <a:pt x="266" y="243"/>
                </a:cubicBezTo>
                <a:cubicBezTo>
                  <a:pt x="303" y="276"/>
                  <a:pt x="303" y="276"/>
                  <a:pt x="303" y="276"/>
                </a:cubicBezTo>
                <a:cubicBezTo>
                  <a:pt x="302" y="279"/>
                  <a:pt x="301" y="282"/>
                  <a:pt x="300" y="285"/>
                </a:cubicBezTo>
                <a:close/>
                <a:moveTo>
                  <a:pt x="337" y="319"/>
                </a:moveTo>
                <a:cubicBezTo>
                  <a:pt x="325" y="319"/>
                  <a:pt x="314" y="308"/>
                  <a:pt x="314" y="295"/>
                </a:cubicBezTo>
                <a:cubicBezTo>
                  <a:pt x="314" y="282"/>
                  <a:pt x="325" y="272"/>
                  <a:pt x="337" y="272"/>
                </a:cubicBezTo>
                <a:cubicBezTo>
                  <a:pt x="350" y="272"/>
                  <a:pt x="361" y="282"/>
                  <a:pt x="361" y="295"/>
                </a:cubicBezTo>
                <a:cubicBezTo>
                  <a:pt x="361" y="308"/>
                  <a:pt x="350" y="319"/>
                  <a:pt x="337" y="3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ysClr val="windowText" lastClr="000000"/>
              </a:solidFill>
              <a:effectLst/>
              <a:uLnTx/>
              <a:uFillTx/>
              <a:latin typeface="+mn-lt"/>
            </a:endParaRPr>
          </a:p>
        </p:txBody>
      </p:sp>
      <p:sp>
        <p:nvSpPr>
          <p:cNvPr id="15409" name="Freeform 3"/>
          <p:cNvSpPr>
            <a:spLocks noChangeAspect="1" noEditPoints="1"/>
          </p:cNvSpPr>
          <p:nvPr/>
        </p:nvSpPr>
        <p:spPr bwMode="auto">
          <a:xfrm>
            <a:off x="7999413" y="5556250"/>
            <a:ext cx="369887" cy="392113"/>
          </a:xfrm>
          <a:custGeom>
            <a:avLst/>
            <a:gdLst>
              <a:gd name="T0" fmla="*/ 2147483646 w 382"/>
              <a:gd name="T1" fmla="*/ 2147483646 h 405"/>
              <a:gd name="T2" fmla="*/ 2147483646 w 382"/>
              <a:gd name="T3" fmla="*/ 2147483646 h 405"/>
              <a:gd name="T4" fmla="*/ 2147483646 w 382"/>
              <a:gd name="T5" fmla="*/ 2147483646 h 405"/>
              <a:gd name="T6" fmla="*/ 2147483646 w 382"/>
              <a:gd name="T7" fmla="*/ 2147483646 h 405"/>
              <a:gd name="T8" fmla="*/ 2147483646 w 382"/>
              <a:gd name="T9" fmla="*/ 2147483646 h 405"/>
              <a:gd name="T10" fmla="*/ 2147483646 w 382"/>
              <a:gd name="T11" fmla="*/ 2147483646 h 405"/>
              <a:gd name="T12" fmla="*/ 2147483646 w 382"/>
              <a:gd name="T13" fmla="*/ 2147483646 h 405"/>
              <a:gd name="T14" fmla="*/ 2147483646 w 382"/>
              <a:gd name="T15" fmla="*/ 2147483646 h 405"/>
              <a:gd name="T16" fmla="*/ 0 w 382"/>
              <a:gd name="T17" fmla="*/ 2147483646 h 405"/>
              <a:gd name="T18" fmla="*/ 2147483646 w 382"/>
              <a:gd name="T19" fmla="*/ 2147483646 h 405"/>
              <a:gd name="T20" fmla="*/ 2147483646 w 382"/>
              <a:gd name="T21" fmla="*/ 2147483646 h 405"/>
              <a:gd name="T22" fmla="*/ 2147483646 w 382"/>
              <a:gd name="T23" fmla="*/ 2147483646 h 405"/>
              <a:gd name="T24" fmla="*/ 2147483646 w 382"/>
              <a:gd name="T25" fmla="*/ 2147483646 h 405"/>
              <a:gd name="T26" fmla="*/ 2147483646 w 382"/>
              <a:gd name="T27" fmla="*/ 2147483646 h 405"/>
              <a:gd name="T28" fmla="*/ 2147483646 w 382"/>
              <a:gd name="T29" fmla="*/ 2147483646 h 405"/>
              <a:gd name="T30" fmla="*/ 2147483646 w 382"/>
              <a:gd name="T31" fmla="*/ 2147483646 h 405"/>
              <a:gd name="T32" fmla="*/ 2147483646 w 382"/>
              <a:gd name="T33" fmla="*/ 2147483646 h 405"/>
              <a:gd name="T34" fmla="*/ 2147483646 w 382"/>
              <a:gd name="T35" fmla="*/ 2147483646 h 405"/>
              <a:gd name="T36" fmla="*/ 2147483646 w 382"/>
              <a:gd name="T37" fmla="*/ 2147483646 h 405"/>
              <a:gd name="T38" fmla="*/ 2147483646 w 382"/>
              <a:gd name="T39" fmla="*/ 2147483646 h 405"/>
              <a:gd name="T40" fmla="*/ 2147483646 w 382"/>
              <a:gd name="T41" fmla="*/ 2147483646 h 405"/>
              <a:gd name="T42" fmla="*/ 2147483646 w 382"/>
              <a:gd name="T43" fmla="*/ 2147483646 h 405"/>
              <a:gd name="T44" fmla="*/ 2147483646 w 382"/>
              <a:gd name="T45" fmla="*/ 2147483646 h 405"/>
              <a:gd name="T46" fmla="*/ 2147483646 w 382"/>
              <a:gd name="T47" fmla="*/ 2147483646 h 405"/>
              <a:gd name="T48" fmla="*/ 2147483646 w 382"/>
              <a:gd name="T49" fmla="*/ 2147483646 h 405"/>
              <a:gd name="T50" fmla="*/ 2147483646 w 382"/>
              <a:gd name="T51" fmla="*/ 2147483646 h 405"/>
              <a:gd name="T52" fmla="*/ 2147483646 w 382"/>
              <a:gd name="T53" fmla="*/ 2147483646 h 405"/>
              <a:gd name="T54" fmla="*/ 2147483646 w 382"/>
              <a:gd name="T55" fmla="*/ 2147483646 h 405"/>
              <a:gd name="T56" fmla="*/ 2147483646 w 382"/>
              <a:gd name="T57" fmla="*/ 2147483646 h 405"/>
              <a:gd name="T58" fmla="*/ 2147483646 w 382"/>
              <a:gd name="T59" fmla="*/ 2147483646 h 405"/>
              <a:gd name="T60" fmla="*/ 2147483646 w 382"/>
              <a:gd name="T61" fmla="*/ 2147483646 h 405"/>
              <a:gd name="T62" fmla="*/ 2147483646 w 382"/>
              <a:gd name="T63" fmla="*/ 2147483646 h 405"/>
              <a:gd name="T64" fmla="*/ 2147483646 w 382"/>
              <a:gd name="T65" fmla="*/ 2147483646 h 405"/>
              <a:gd name="T66" fmla="*/ 2147483646 w 382"/>
              <a:gd name="T67" fmla="*/ 2147483646 h 405"/>
              <a:gd name="T68" fmla="*/ 2147483646 w 382"/>
              <a:gd name="T69" fmla="*/ 2147483646 h 405"/>
              <a:gd name="T70" fmla="*/ 2147483646 w 382"/>
              <a:gd name="T71" fmla="*/ 2147483646 h 405"/>
              <a:gd name="T72" fmla="*/ 2147483646 w 382"/>
              <a:gd name="T73" fmla="*/ 2147483646 h 405"/>
              <a:gd name="T74" fmla="*/ 2147483646 w 382"/>
              <a:gd name="T75" fmla="*/ 2147483646 h 405"/>
              <a:gd name="T76" fmla="*/ 2147483646 w 382"/>
              <a:gd name="T77" fmla="*/ 2147483646 h 405"/>
              <a:gd name="T78" fmla="*/ 2147483646 w 382"/>
              <a:gd name="T79" fmla="*/ 2147483646 h 405"/>
              <a:gd name="T80" fmla="*/ 2147483646 w 382"/>
              <a:gd name="T81" fmla="*/ 2147483646 h 405"/>
              <a:gd name="T82" fmla="*/ 2147483646 w 382"/>
              <a:gd name="T83" fmla="*/ 2147483646 h 405"/>
              <a:gd name="T84" fmla="*/ 2147483646 w 382"/>
              <a:gd name="T85" fmla="*/ 2147483646 h 405"/>
              <a:gd name="T86" fmla="*/ 2147483646 w 382"/>
              <a:gd name="T87" fmla="*/ 2147483646 h 405"/>
              <a:gd name="T88" fmla="*/ 2147483646 w 382"/>
              <a:gd name="T89" fmla="*/ 2147483646 h 405"/>
              <a:gd name="T90" fmla="*/ 2147483646 w 382"/>
              <a:gd name="T91" fmla="*/ 2147483646 h 405"/>
              <a:gd name="T92" fmla="*/ 2147483646 w 382"/>
              <a:gd name="T93" fmla="*/ 2147483646 h 405"/>
              <a:gd name="T94" fmla="*/ 2147483646 w 382"/>
              <a:gd name="T95" fmla="*/ 2147483646 h 405"/>
              <a:gd name="T96" fmla="*/ 2147483646 w 382"/>
              <a:gd name="T97" fmla="*/ 2147483646 h 405"/>
              <a:gd name="T98" fmla="*/ 2147483646 w 382"/>
              <a:gd name="T99" fmla="*/ 2147483646 h 405"/>
              <a:gd name="T100" fmla="*/ 2147483646 w 382"/>
              <a:gd name="T101" fmla="*/ 2147483646 h 405"/>
              <a:gd name="T102" fmla="*/ 2147483646 w 382"/>
              <a:gd name="T103" fmla="*/ 2147483646 h 405"/>
              <a:gd name="T104" fmla="*/ 2147483646 w 382"/>
              <a:gd name="T105" fmla="*/ 2147483646 h 40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82" h="405">
                <a:moveTo>
                  <a:pt x="347" y="257"/>
                </a:moveTo>
                <a:cubicBezTo>
                  <a:pt x="348" y="202"/>
                  <a:pt x="348" y="202"/>
                  <a:pt x="348" y="202"/>
                </a:cubicBezTo>
                <a:cubicBezTo>
                  <a:pt x="349" y="198"/>
                  <a:pt x="345" y="194"/>
                  <a:pt x="341" y="194"/>
                </a:cubicBezTo>
                <a:cubicBezTo>
                  <a:pt x="336" y="194"/>
                  <a:pt x="333" y="197"/>
                  <a:pt x="332" y="202"/>
                </a:cubicBezTo>
                <a:cubicBezTo>
                  <a:pt x="331" y="257"/>
                  <a:pt x="331" y="257"/>
                  <a:pt x="331" y="257"/>
                </a:cubicBezTo>
                <a:cubicBezTo>
                  <a:pt x="325" y="258"/>
                  <a:pt x="319" y="260"/>
                  <a:pt x="314" y="264"/>
                </a:cubicBezTo>
                <a:cubicBezTo>
                  <a:pt x="276" y="231"/>
                  <a:pt x="276" y="231"/>
                  <a:pt x="276" y="231"/>
                </a:cubicBezTo>
                <a:cubicBezTo>
                  <a:pt x="279" y="225"/>
                  <a:pt x="281" y="219"/>
                  <a:pt x="281" y="212"/>
                </a:cubicBezTo>
                <a:cubicBezTo>
                  <a:pt x="281" y="204"/>
                  <a:pt x="279" y="197"/>
                  <a:pt x="275" y="191"/>
                </a:cubicBezTo>
                <a:cubicBezTo>
                  <a:pt x="320" y="150"/>
                  <a:pt x="320" y="150"/>
                  <a:pt x="320" y="150"/>
                </a:cubicBezTo>
                <a:cubicBezTo>
                  <a:pt x="324" y="153"/>
                  <a:pt x="329" y="155"/>
                  <a:pt x="334" y="156"/>
                </a:cubicBezTo>
                <a:cubicBezTo>
                  <a:pt x="333" y="170"/>
                  <a:pt x="333" y="170"/>
                  <a:pt x="333" y="170"/>
                </a:cubicBezTo>
                <a:cubicBezTo>
                  <a:pt x="333" y="175"/>
                  <a:pt x="337" y="178"/>
                  <a:pt x="341" y="178"/>
                </a:cubicBezTo>
                <a:cubicBezTo>
                  <a:pt x="341" y="178"/>
                  <a:pt x="341" y="178"/>
                  <a:pt x="341" y="178"/>
                </a:cubicBezTo>
                <a:cubicBezTo>
                  <a:pt x="346" y="178"/>
                  <a:pt x="349" y="175"/>
                  <a:pt x="349" y="171"/>
                </a:cubicBezTo>
                <a:cubicBezTo>
                  <a:pt x="350" y="157"/>
                  <a:pt x="350" y="157"/>
                  <a:pt x="350" y="157"/>
                </a:cubicBezTo>
                <a:cubicBezTo>
                  <a:pt x="368" y="153"/>
                  <a:pt x="382" y="137"/>
                  <a:pt x="382" y="118"/>
                </a:cubicBezTo>
                <a:cubicBezTo>
                  <a:pt x="382" y="96"/>
                  <a:pt x="365" y="78"/>
                  <a:pt x="343" y="78"/>
                </a:cubicBezTo>
                <a:cubicBezTo>
                  <a:pt x="332" y="78"/>
                  <a:pt x="322" y="83"/>
                  <a:pt x="314" y="91"/>
                </a:cubicBezTo>
                <a:cubicBezTo>
                  <a:pt x="254" y="53"/>
                  <a:pt x="254" y="53"/>
                  <a:pt x="254" y="53"/>
                </a:cubicBezTo>
                <a:cubicBezTo>
                  <a:pt x="255" y="49"/>
                  <a:pt x="256" y="44"/>
                  <a:pt x="256" y="39"/>
                </a:cubicBezTo>
                <a:cubicBezTo>
                  <a:pt x="256" y="18"/>
                  <a:pt x="238" y="0"/>
                  <a:pt x="217" y="0"/>
                </a:cubicBezTo>
                <a:cubicBezTo>
                  <a:pt x="195" y="0"/>
                  <a:pt x="177" y="18"/>
                  <a:pt x="177" y="39"/>
                </a:cubicBezTo>
                <a:cubicBezTo>
                  <a:pt x="177" y="40"/>
                  <a:pt x="177" y="41"/>
                  <a:pt x="177" y="42"/>
                </a:cubicBezTo>
                <a:cubicBezTo>
                  <a:pt x="74" y="72"/>
                  <a:pt x="74" y="72"/>
                  <a:pt x="74" y="72"/>
                </a:cubicBezTo>
                <a:cubicBezTo>
                  <a:pt x="68" y="60"/>
                  <a:pt x="55" y="51"/>
                  <a:pt x="40" y="51"/>
                </a:cubicBezTo>
                <a:cubicBezTo>
                  <a:pt x="18" y="51"/>
                  <a:pt x="0" y="69"/>
                  <a:pt x="0" y="91"/>
                </a:cubicBezTo>
                <a:cubicBezTo>
                  <a:pt x="0" y="111"/>
                  <a:pt x="16" y="128"/>
                  <a:pt x="35" y="130"/>
                </a:cubicBezTo>
                <a:cubicBezTo>
                  <a:pt x="46" y="237"/>
                  <a:pt x="46" y="237"/>
                  <a:pt x="46" y="237"/>
                </a:cubicBezTo>
                <a:cubicBezTo>
                  <a:pt x="30" y="242"/>
                  <a:pt x="19" y="257"/>
                  <a:pt x="19" y="275"/>
                </a:cubicBezTo>
                <a:cubicBezTo>
                  <a:pt x="19" y="297"/>
                  <a:pt x="36" y="314"/>
                  <a:pt x="58" y="314"/>
                </a:cubicBezTo>
                <a:cubicBezTo>
                  <a:pt x="65" y="314"/>
                  <a:pt x="72" y="312"/>
                  <a:pt x="78" y="309"/>
                </a:cubicBezTo>
                <a:cubicBezTo>
                  <a:pt x="109" y="343"/>
                  <a:pt x="109" y="343"/>
                  <a:pt x="109" y="343"/>
                </a:cubicBezTo>
                <a:cubicBezTo>
                  <a:pt x="105" y="349"/>
                  <a:pt x="102" y="357"/>
                  <a:pt x="102" y="366"/>
                </a:cubicBezTo>
                <a:cubicBezTo>
                  <a:pt x="102" y="387"/>
                  <a:pt x="119" y="405"/>
                  <a:pt x="141" y="405"/>
                </a:cubicBezTo>
                <a:cubicBezTo>
                  <a:pt x="163" y="405"/>
                  <a:pt x="181" y="387"/>
                  <a:pt x="181" y="366"/>
                </a:cubicBezTo>
                <a:cubicBezTo>
                  <a:pt x="181" y="364"/>
                  <a:pt x="180" y="362"/>
                  <a:pt x="180" y="360"/>
                </a:cubicBezTo>
                <a:cubicBezTo>
                  <a:pt x="304" y="316"/>
                  <a:pt x="304" y="316"/>
                  <a:pt x="304" y="316"/>
                </a:cubicBezTo>
                <a:cubicBezTo>
                  <a:pt x="311" y="327"/>
                  <a:pt x="323" y="335"/>
                  <a:pt x="337" y="335"/>
                </a:cubicBezTo>
                <a:cubicBezTo>
                  <a:pt x="359" y="335"/>
                  <a:pt x="377" y="317"/>
                  <a:pt x="377" y="295"/>
                </a:cubicBezTo>
                <a:cubicBezTo>
                  <a:pt x="377" y="277"/>
                  <a:pt x="364" y="261"/>
                  <a:pt x="347" y="257"/>
                </a:cubicBezTo>
                <a:close/>
                <a:moveTo>
                  <a:pt x="343" y="94"/>
                </a:moveTo>
                <a:cubicBezTo>
                  <a:pt x="356" y="94"/>
                  <a:pt x="366" y="105"/>
                  <a:pt x="366" y="118"/>
                </a:cubicBezTo>
                <a:cubicBezTo>
                  <a:pt x="366" y="131"/>
                  <a:pt x="356" y="141"/>
                  <a:pt x="343" y="141"/>
                </a:cubicBezTo>
                <a:cubicBezTo>
                  <a:pt x="330" y="141"/>
                  <a:pt x="320" y="131"/>
                  <a:pt x="320" y="118"/>
                </a:cubicBezTo>
                <a:cubicBezTo>
                  <a:pt x="320" y="105"/>
                  <a:pt x="330" y="94"/>
                  <a:pt x="343" y="94"/>
                </a:cubicBezTo>
                <a:close/>
                <a:moveTo>
                  <a:pt x="309" y="138"/>
                </a:moveTo>
                <a:cubicBezTo>
                  <a:pt x="265" y="180"/>
                  <a:pt x="265" y="180"/>
                  <a:pt x="265" y="180"/>
                </a:cubicBezTo>
                <a:cubicBezTo>
                  <a:pt x="258" y="175"/>
                  <a:pt x="250" y="173"/>
                  <a:pt x="242" y="173"/>
                </a:cubicBezTo>
                <a:cubicBezTo>
                  <a:pt x="227" y="173"/>
                  <a:pt x="213" y="181"/>
                  <a:pt x="207" y="194"/>
                </a:cubicBezTo>
                <a:cubicBezTo>
                  <a:pt x="167" y="183"/>
                  <a:pt x="167" y="183"/>
                  <a:pt x="167" y="183"/>
                </a:cubicBezTo>
                <a:cubicBezTo>
                  <a:pt x="167" y="182"/>
                  <a:pt x="167" y="181"/>
                  <a:pt x="167" y="180"/>
                </a:cubicBezTo>
                <a:cubicBezTo>
                  <a:pt x="167" y="179"/>
                  <a:pt x="167" y="178"/>
                  <a:pt x="167" y="177"/>
                </a:cubicBezTo>
                <a:cubicBezTo>
                  <a:pt x="308" y="136"/>
                  <a:pt x="308" y="136"/>
                  <a:pt x="308" y="136"/>
                </a:cubicBezTo>
                <a:cubicBezTo>
                  <a:pt x="308" y="137"/>
                  <a:pt x="309" y="138"/>
                  <a:pt x="309" y="138"/>
                </a:cubicBezTo>
                <a:close/>
                <a:moveTo>
                  <a:pt x="265" y="212"/>
                </a:moveTo>
                <a:cubicBezTo>
                  <a:pt x="265" y="225"/>
                  <a:pt x="255" y="235"/>
                  <a:pt x="242" y="235"/>
                </a:cubicBezTo>
                <a:cubicBezTo>
                  <a:pt x="229" y="235"/>
                  <a:pt x="218" y="225"/>
                  <a:pt x="218" y="212"/>
                </a:cubicBezTo>
                <a:cubicBezTo>
                  <a:pt x="218" y="199"/>
                  <a:pt x="229" y="189"/>
                  <a:pt x="242" y="189"/>
                </a:cubicBezTo>
                <a:cubicBezTo>
                  <a:pt x="255" y="189"/>
                  <a:pt x="265" y="199"/>
                  <a:pt x="265" y="212"/>
                </a:cubicBezTo>
                <a:close/>
                <a:moveTo>
                  <a:pt x="143" y="273"/>
                </a:moveTo>
                <a:cubicBezTo>
                  <a:pt x="139" y="218"/>
                  <a:pt x="139" y="218"/>
                  <a:pt x="139" y="218"/>
                </a:cubicBezTo>
                <a:cubicBezTo>
                  <a:pt x="149" y="215"/>
                  <a:pt x="158" y="208"/>
                  <a:pt x="163" y="198"/>
                </a:cubicBezTo>
                <a:cubicBezTo>
                  <a:pt x="203" y="209"/>
                  <a:pt x="203" y="209"/>
                  <a:pt x="203" y="209"/>
                </a:cubicBezTo>
                <a:cubicBezTo>
                  <a:pt x="203" y="210"/>
                  <a:pt x="202" y="211"/>
                  <a:pt x="202" y="212"/>
                </a:cubicBezTo>
                <a:cubicBezTo>
                  <a:pt x="202" y="223"/>
                  <a:pt x="207" y="233"/>
                  <a:pt x="214" y="240"/>
                </a:cubicBezTo>
                <a:cubicBezTo>
                  <a:pt x="190" y="277"/>
                  <a:pt x="190" y="277"/>
                  <a:pt x="190" y="277"/>
                </a:cubicBezTo>
                <a:lnTo>
                  <a:pt x="143" y="273"/>
                </a:lnTo>
                <a:close/>
                <a:moveTo>
                  <a:pt x="180" y="292"/>
                </a:moveTo>
                <a:cubicBezTo>
                  <a:pt x="156" y="329"/>
                  <a:pt x="156" y="329"/>
                  <a:pt x="156" y="329"/>
                </a:cubicBezTo>
                <a:cubicBezTo>
                  <a:pt x="153" y="328"/>
                  <a:pt x="150" y="327"/>
                  <a:pt x="146" y="327"/>
                </a:cubicBezTo>
                <a:cubicBezTo>
                  <a:pt x="144" y="289"/>
                  <a:pt x="144" y="289"/>
                  <a:pt x="144" y="289"/>
                </a:cubicBezTo>
                <a:lnTo>
                  <a:pt x="180" y="292"/>
                </a:lnTo>
                <a:close/>
                <a:moveTo>
                  <a:pt x="128" y="204"/>
                </a:moveTo>
                <a:cubicBezTo>
                  <a:pt x="115" y="204"/>
                  <a:pt x="105" y="193"/>
                  <a:pt x="105" y="180"/>
                </a:cubicBezTo>
                <a:cubicBezTo>
                  <a:pt x="105" y="168"/>
                  <a:pt x="115" y="157"/>
                  <a:pt x="128" y="157"/>
                </a:cubicBezTo>
                <a:cubicBezTo>
                  <a:pt x="141" y="157"/>
                  <a:pt x="151" y="168"/>
                  <a:pt x="151" y="180"/>
                </a:cubicBezTo>
                <a:cubicBezTo>
                  <a:pt x="151" y="193"/>
                  <a:pt x="141" y="204"/>
                  <a:pt x="128" y="204"/>
                </a:cubicBezTo>
                <a:close/>
                <a:moveTo>
                  <a:pt x="217" y="16"/>
                </a:moveTo>
                <a:cubicBezTo>
                  <a:pt x="230" y="16"/>
                  <a:pt x="240" y="27"/>
                  <a:pt x="240" y="39"/>
                </a:cubicBezTo>
                <a:cubicBezTo>
                  <a:pt x="240" y="52"/>
                  <a:pt x="230" y="63"/>
                  <a:pt x="217" y="63"/>
                </a:cubicBezTo>
                <a:cubicBezTo>
                  <a:pt x="204" y="63"/>
                  <a:pt x="193" y="52"/>
                  <a:pt x="193" y="39"/>
                </a:cubicBezTo>
                <a:cubicBezTo>
                  <a:pt x="193" y="27"/>
                  <a:pt x="204" y="16"/>
                  <a:pt x="217" y="16"/>
                </a:cubicBezTo>
                <a:close/>
                <a:moveTo>
                  <a:pt x="202" y="76"/>
                </a:moveTo>
                <a:cubicBezTo>
                  <a:pt x="207" y="78"/>
                  <a:pt x="211" y="79"/>
                  <a:pt x="217" y="79"/>
                </a:cubicBezTo>
                <a:cubicBezTo>
                  <a:pt x="228" y="79"/>
                  <a:pt x="238" y="74"/>
                  <a:pt x="245" y="67"/>
                </a:cubicBezTo>
                <a:cubicBezTo>
                  <a:pt x="306" y="104"/>
                  <a:pt x="306" y="104"/>
                  <a:pt x="306" y="104"/>
                </a:cubicBezTo>
                <a:cubicBezTo>
                  <a:pt x="306" y="105"/>
                  <a:pt x="305" y="106"/>
                  <a:pt x="305" y="106"/>
                </a:cubicBezTo>
                <a:cubicBezTo>
                  <a:pt x="190" y="96"/>
                  <a:pt x="190" y="96"/>
                  <a:pt x="190" y="96"/>
                </a:cubicBezTo>
                <a:lnTo>
                  <a:pt x="202" y="76"/>
                </a:lnTo>
                <a:close/>
                <a:moveTo>
                  <a:pt x="300" y="122"/>
                </a:moveTo>
                <a:cubicBezTo>
                  <a:pt x="163" y="162"/>
                  <a:pt x="163" y="162"/>
                  <a:pt x="163" y="162"/>
                </a:cubicBezTo>
                <a:cubicBezTo>
                  <a:pt x="161" y="158"/>
                  <a:pt x="158" y="155"/>
                  <a:pt x="155" y="152"/>
                </a:cubicBezTo>
                <a:cubicBezTo>
                  <a:pt x="180" y="111"/>
                  <a:pt x="180" y="111"/>
                  <a:pt x="180" y="111"/>
                </a:cubicBezTo>
                <a:lnTo>
                  <a:pt x="300" y="122"/>
                </a:lnTo>
                <a:close/>
                <a:moveTo>
                  <a:pt x="182" y="58"/>
                </a:moveTo>
                <a:cubicBezTo>
                  <a:pt x="184" y="61"/>
                  <a:pt x="186" y="64"/>
                  <a:pt x="189" y="67"/>
                </a:cubicBezTo>
                <a:cubicBezTo>
                  <a:pt x="172" y="95"/>
                  <a:pt x="172" y="95"/>
                  <a:pt x="172" y="95"/>
                </a:cubicBezTo>
                <a:cubicBezTo>
                  <a:pt x="83" y="87"/>
                  <a:pt x="83" y="87"/>
                  <a:pt x="83" y="87"/>
                </a:cubicBezTo>
                <a:lnTo>
                  <a:pt x="182" y="58"/>
                </a:lnTo>
                <a:close/>
                <a:moveTo>
                  <a:pt x="77" y="102"/>
                </a:moveTo>
                <a:cubicBezTo>
                  <a:pt x="162" y="110"/>
                  <a:pt x="162" y="110"/>
                  <a:pt x="162" y="110"/>
                </a:cubicBezTo>
                <a:cubicBezTo>
                  <a:pt x="141" y="144"/>
                  <a:pt x="141" y="144"/>
                  <a:pt x="141" y="144"/>
                </a:cubicBezTo>
                <a:cubicBezTo>
                  <a:pt x="137" y="142"/>
                  <a:pt x="133" y="141"/>
                  <a:pt x="128" y="141"/>
                </a:cubicBezTo>
                <a:cubicBezTo>
                  <a:pt x="120" y="141"/>
                  <a:pt x="113" y="143"/>
                  <a:pt x="107" y="147"/>
                </a:cubicBezTo>
                <a:cubicBezTo>
                  <a:pt x="72" y="113"/>
                  <a:pt x="72" y="113"/>
                  <a:pt x="72" y="113"/>
                </a:cubicBezTo>
                <a:cubicBezTo>
                  <a:pt x="74" y="109"/>
                  <a:pt x="76" y="106"/>
                  <a:pt x="77" y="102"/>
                </a:cubicBezTo>
                <a:close/>
                <a:moveTo>
                  <a:pt x="95" y="159"/>
                </a:moveTo>
                <a:cubicBezTo>
                  <a:pt x="91" y="165"/>
                  <a:pt x="89" y="172"/>
                  <a:pt x="89" y="180"/>
                </a:cubicBezTo>
                <a:cubicBezTo>
                  <a:pt x="89" y="191"/>
                  <a:pt x="92" y="200"/>
                  <a:pt x="99" y="207"/>
                </a:cubicBezTo>
                <a:cubicBezTo>
                  <a:pt x="75" y="239"/>
                  <a:pt x="75" y="239"/>
                  <a:pt x="75" y="239"/>
                </a:cubicBezTo>
                <a:cubicBezTo>
                  <a:pt x="71" y="237"/>
                  <a:pt x="67" y="236"/>
                  <a:pt x="62" y="236"/>
                </a:cubicBezTo>
                <a:cubicBezTo>
                  <a:pt x="51" y="128"/>
                  <a:pt x="51" y="128"/>
                  <a:pt x="51" y="128"/>
                </a:cubicBezTo>
                <a:cubicBezTo>
                  <a:pt x="55" y="127"/>
                  <a:pt x="58" y="126"/>
                  <a:pt x="61" y="124"/>
                </a:cubicBezTo>
                <a:lnTo>
                  <a:pt x="95" y="159"/>
                </a:lnTo>
                <a:close/>
                <a:moveTo>
                  <a:pt x="40" y="114"/>
                </a:moveTo>
                <a:cubicBezTo>
                  <a:pt x="27" y="114"/>
                  <a:pt x="16" y="104"/>
                  <a:pt x="16" y="91"/>
                </a:cubicBezTo>
                <a:cubicBezTo>
                  <a:pt x="16" y="78"/>
                  <a:pt x="27" y="67"/>
                  <a:pt x="40" y="67"/>
                </a:cubicBezTo>
                <a:cubicBezTo>
                  <a:pt x="52" y="67"/>
                  <a:pt x="63" y="78"/>
                  <a:pt x="63" y="91"/>
                </a:cubicBezTo>
                <a:cubicBezTo>
                  <a:pt x="63" y="104"/>
                  <a:pt x="52" y="114"/>
                  <a:pt x="40" y="114"/>
                </a:cubicBezTo>
                <a:close/>
                <a:moveTo>
                  <a:pt x="58" y="298"/>
                </a:moveTo>
                <a:cubicBezTo>
                  <a:pt x="45" y="298"/>
                  <a:pt x="35" y="288"/>
                  <a:pt x="35" y="275"/>
                </a:cubicBezTo>
                <a:cubicBezTo>
                  <a:pt x="35" y="262"/>
                  <a:pt x="45" y="252"/>
                  <a:pt x="58" y="252"/>
                </a:cubicBezTo>
                <a:cubicBezTo>
                  <a:pt x="71" y="252"/>
                  <a:pt x="81" y="262"/>
                  <a:pt x="81" y="275"/>
                </a:cubicBezTo>
                <a:cubicBezTo>
                  <a:pt x="81" y="288"/>
                  <a:pt x="71" y="298"/>
                  <a:pt x="58" y="298"/>
                </a:cubicBezTo>
                <a:close/>
                <a:moveTo>
                  <a:pt x="112" y="216"/>
                </a:moveTo>
                <a:cubicBezTo>
                  <a:pt x="115" y="218"/>
                  <a:pt x="119" y="219"/>
                  <a:pt x="123" y="219"/>
                </a:cubicBezTo>
                <a:cubicBezTo>
                  <a:pt x="126" y="272"/>
                  <a:pt x="126" y="272"/>
                  <a:pt x="126" y="272"/>
                </a:cubicBezTo>
                <a:cubicBezTo>
                  <a:pt x="97" y="270"/>
                  <a:pt x="97" y="270"/>
                  <a:pt x="97" y="270"/>
                </a:cubicBezTo>
                <a:cubicBezTo>
                  <a:pt x="96" y="262"/>
                  <a:pt x="93" y="255"/>
                  <a:pt x="87" y="249"/>
                </a:cubicBezTo>
                <a:lnTo>
                  <a:pt x="112" y="216"/>
                </a:lnTo>
                <a:close/>
                <a:moveTo>
                  <a:pt x="90" y="298"/>
                </a:moveTo>
                <a:cubicBezTo>
                  <a:pt x="93" y="294"/>
                  <a:pt x="95" y="290"/>
                  <a:pt x="96" y="286"/>
                </a:cubicBezTo>
                <a:cubicBezTo>
                  <a:pt x="128" y="288"/>
                  <a:pt x="128" y="288"/>
                  <a:pt x="128" y="288"/>
                </a:cubicBezTo>
                <a:cubicBezTo>
                  <a:pt x="130" y="328"/>
                  <a:pt x="130" y="328"/>
                  <a:pt x="130" y="328"/>
                </a:cubicBezTo>
                <a:cubicBezTo>
                  <a:pt x="127" y="329"/>
                  <a:pt x="124" y="330"/>
                  <a:pt x="121" y="332"/>
                </a:cubicBezTo>
                <a:lnTo>
                  <a:pt x="90" y="298"/>
                </a:lnTo>
                <a:close/>
                <a:moveTo>
                  <a:pt x="141" y="389"/>
                </a:moveTo>
                <a:cubicBezTo>
                  <a:pt x="128" y="389"/>
                  <a:pt x="118" y="379"/>
                  <a:pt x="118" y="366"/>
                </a:cubicBezTo>
                <a:cubicBezTo>
                  <a:pt x="118" y="353"/>
                  <a:pt x="128" y="342"/>
                  <a:pt x="141" y="342"/>
                </a:cubicBezTo>
                <a:cubicBezTo>
                  <a:pt x="154" y="342"/>
                  <a:pt x="165" y="353"/>
                  <a:pt x="165" y="366"/>
                </a:cubicBezTo>
                <a:cubicBezTo>
                  <a:pt x="165" y="379"/>
                  <a:pt x="154" y="389"/>
                  <a:pt x="141" y="389"/>
                </a:cubicBezTo>
                <a:close/>
                <a:moveTo>
                  <a:pt x="175" y="345"/>
                </a:moveTo>
                <a:cubicBezTo>
                  <a:pt x="173" y="343"/>
                  <a:pt x="171" y="340"/>
                  <a:pt x="169" y="338"/>
                </a:cubicBezTo>
                <a:cubicBezTo>
                  <a:pt x="198" y="293"/>
                  <a:pt x="198" y="293"/>
                  <a:pt x="198" y="293"/>
                </a:cubicBezTo>
                <a:cubicBezTo>
                  <a:pt x="299" y="301"/>
                  <a:pt x="299" y="301"/>
                  <a:pt x="299" y="301"/>
                </a:cubicBezTo>
                <a:cubicBezTo>
                  <a:pt x="299" y="301"/>
                  <a:pt x="299" y="301"/>
                  <a:pt x="299" y="301"/>
                </a:cubicBezTo>
                <a:lnTo>
                  <a:pt x="175" y="345"/>
                </a:lnTo>
                <a:close/>
                <a:moveTo>
                  <a:pt x="300" y="285"/>
                </a:moveTo>
                <a:cubicBezTo>
                  <a:pt x="208" y="278"/>
                  <a:pt x="208" y="278"/>
                  <a:pt x="208" y="278"/>
                </a:cubicBezTo>
                <a:cubicBezTo>
                  <a:pt x="227" y="248"/>
                  <a:pt x="227" y="248"/>
                  <a:pt x="227" y="248"/>
                </a:cubicBezTo>
                <a:cubicBezTo>
                  <a:pt x="232" y="250"/>
                  <a:pt x="237" y="251"/>
                  <a:pt x="242" y="251"/>
                </a:cubicBezTo>
                <a:cubicBezTo>
                  <a:pt x="251" y="251"/>
                  <a:pt x="259" y="248"/>
                  <a:pt x="266" y="243"/>
                </a:cubicBezTo>
                <a:cubicBezTo>
                  <a:pt x="303" y="276"/>
                  <a:pt x="303" y="276"/>
                  <a:pt x="303" y="276"/>
                </a:cubicBezTo>
                <a:cubicBezTo>
                  <a:pt x="302" y="279"/>
                  <a:pt x="301" y="282"/>
                  <a:pt x="300" y="285"/>
                </a:cubicBezTo>
                <a:close/>
                <a:moveTo>
                  <a:pt x="337" y="319"/>
                </a:moveTo>
                <a:cubicBezTo>
                  <a:pt x="325" y="319"/>
                  <a:pt x="314" y="308"/>
                  <a:pt x="314" y="295"/>
                </a:cubicBezTo>
                <a:cubicBezTo>
                  <a:pt x="314" y="282"/>
                  <a:pt x="325" y="272"/>
                  <a:pt x="337" y="272"/>
                </a:cubicBezTo>
                <a:cubicBezTo>
                  <a:pt x="350" y="272"/>
                  <a:pt x="361" y="282"/>
                  <a:pt x="361" y="295"/>
                </a:cubicBezTo>
                <a:cubicBezTo>
                  <a:pt x="361" y="308"/>
                  <a:pt x="350" y="319"/>
                  <a:pt x="337" y="3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sv-SE" sz="1800" b="0" i="0" u="none" strike="noStrike" kern="0" cap="none" spc="0" normalizeH="0" baseline="0" noProof="0">
              <a:ln>
                <a:noFill/>
              </a:ln>
              <a:solidFill>
                <a:sysClr val="windowText" lastClr="000000"/>
              </a:solidFill>
              <a:effectLst/>
              <a:uLnTx/>
              <a:uFillTx/>
              <a:latin typeface="+mn-lt"/>
            </a:endParaRPr>
          </a:p>
        </p:txBody>
      </p:sp>
    </p:spTree>
    <p:extLst>
      <p:ext uri="{BB962C8B-B14F-4D97-AF65-F5344CB8AC3E}">
        <p14:creationId xmlns:p14="http://schemas.microsoft.com/office/powerpoint/2010/main" val="3245036964"/>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A4059-2C90-4DEF-8BB2-FD79CEFEB17A}"/>
              </a:ext>
            </a:extLst>
          </p:cNvPr>
          <p:cNvSpPr>
            <a:spLocks noGrp="1"/>
          </p:cNvSpPr>
          <p:nvPr>
            <p:ph type="title"/>
          </p:nvPr>
        </p:nvSpPr>
        <p:spPr/>
        <p:txBody>
          <a:bodyPr/>
          <a:lstStyle/>
          <a:p>
            <a:r>
              <a:rPr lang="en-US"/>
              <a:t>Enhanced Network Slicing in Rel-16</a:t>
            </a:r>
          </a:p>
        </p:txBody>
      </p:sp>
      <p:sp>
        <p:nvSpPr>
          <p:cNvPr id="3" name="Content Placeholder 2">
            <a:extLst>
              <a:ext uri="{FF2B5EF4-FFF2-40B4-BE49-F238E27FC236}">
                <a16:creationId xmlns:a16="http://schemas.microsoft.com/office/drawing/2014/main" id="{FAC8223F-8EF3-4A0D-92A2-73391DA384E1}"/>
              </a:ext>
            </a:extLst>
          </p:cNvPr>
          <p:cNvSpPr>
            <a:spLocks noGrp="1"/>
          </p:cNvSpPr>
          <p:nvPr>
            <p:ph sz="quarter" idx="10"/>
          </p:nvPr>
        </p:nvSpPr>
        <p:spPr/>
        <p:txBody>
          <a:bodyPr/>
          <a:lstStyle/>
          <a:p>
            <a:r>
              <a:rPr lang="en-US"/>
              <a:t>Network Slice interworking with EPS</a:t>
            </a:r>
          </a:p>
          <a:p>
            <a:pPr lvl="2"/>
            <a:r>
              <a:rPr lang="en-US"/>
              <a:t>Addressing limitations in Rel-15 including active mode mobility (back) to the correct slices in 5GC from EPC</a:t>
            </a:r>
          </a:p>
          <a:p>
            <a:pPr lvl="3"/>
            <a:endParaRPr lang="en-US"/>
          </a:p>
          <a:p>
            <a:r>
              <a:rPr lang="en-US"/>
              <a:t>Network Slice Specific Authentication and Authorization</a:t>
            </a:r>
          </a:p>
          <a:p>
            <a:pPr lvl="2"/>
            <a:r>
              <a:rPr lang="en-US"/>
              <a:t>Secondary Network Slice Access authentication and authorization specific for Network Slice Access authorization that takes place after (and separate from) the primary authentication</a:t>
            </a:r>
          </a:p>
          <a:p>
            <a:pPr lvl="2"/>
            <a:endParaRPr lang="en-US"/>
          </a:p>
          <a:p>
            <a:r>
              <a:rPr lang="en-US"/>
              <a:t>Mutual exclusive Network Slices</a:t>
            </a:r>
          </a:p>
          <a:p>
            <a:pPr lvl="2"/>
            <a:r>
              <a:rPr lang="en-US"/>
              <a:t>Not allowing certain combination of </a:t>
            </a:r>
            <a:r>
              <a:rPr lang="en-US" err="1"/>
              <a:t>Nw</a:t>
            </a:r>
            <a:r>
              <a:rPr lang="en-US"/>
              <a:t> slices for certain groups of users (e.g. avoiding security leaks)</a:t>
            </a:r>
          </a:p>
        </p:txBody>
      </p:sp>
    </p:spTree>
    <p:extLst>
      <p:ext uri="{BB962C8B-B14F-4D97-AF65-F5344CB8AC3E}">
        <p14:creationId xmlns:p14="http://schemas.microsoft.com/office/powerpoint/2010/main" val="28177674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6CD652-DD65-481F-85FE-1074972A917B}"/>
              </a:ext>
            </a:extLst>
          </p:cNvPr>
          <p:cNvSpPr>
            <a:spLocks noGrp="1"/>
          </p:cNvSpPr>
          <p:nvPr>
            <p:ph sz="quarter" idx="3"/>
          </p:nvPr>
        </p:nvSpPr>
        <p:spPr/>
        <p:txBody>
          <a:bodyPr/>
          <a:lstStyle/>
          <a:p>
            <a:pPr lvl="1"/>
            <a:r>
              <a:rPr lang="en-US" sz="1800" dirty="0"/>
              <a:t>5GC Functional areas cont’d</a:t>
            </a:r>
          </a:p>
          <a:p>
            <a:pPr lvl="2"/>
            <a:r>
              <a:rPr lang="en-US" sz="1600" dirty="0"/>
              <a:t>Communication Services</a:t>
            </a:r>
          </a:p>
          <a:p>
            <a:pPr lvl="2"/>
            <a:r>
              <a:rPr lang="en-US" sz="1600" dirty="0"/>
              <a:t>Enhanced Network Analytics</a:t>
            </a:r>
          </a:p>
          <a:p>
            <a:pPr lvl="2"/>
            <a:r>
              <a:rPr lang="sv-SE" sz="1600" dirty="0"/>
              <a:t>IoT – 5G LAN, NPN and URLLC</a:t>
            </a:r>
          </a:p>
          <a:p>
            <a:pPr lvl="2"/>
            <a:r>
              <a:rPr lang="sv-SE" sz="1600" dirty="0"/>
              <a:t>5G FMC</a:t>
            </a:r>
            <a:endParaRPr lang="en-US" sz="1600" dirty="0"/>
          </a:p>
          <a:p>
            <a:pPr lvl="1"/>
            <a:r>
              <a:rPr lang="en-US" sz="1800" dirty="0"/>
              <a:t>5GC and EPC interworking</a:t>
            </a:r>
          </a:p>
          <a:p>
            <a:pPr lvl="1"/>
            <a:r>
              <a:rPr lang="en-US" sz="1800" dirty="0"/>
              <a:t>5G EPC &amp; Option 3/3a/3x</a:t>
            </a:r>
            <a:endParaRPr lang="en-US" dirty="0"/>
          </a:p>
        </p:txBody>
      </p:sp>
      <p:sp>
        <p:nvSpPr>
          <p:cNvPr id="2" name="Content Placeholder 1">
            <a:extLst>
              <a:ext uri="{FF2B5EF4-FFF2-40B4-BE49-F238E27FC236}">
                <a16:creationId xmlns:a16="http://schemas.microsoft.com/office/drawing/2014/main" id="{2C32CCD6-2C8F-48FC-953A-3E4F36864FCA}"/>
              </a:ext>
            </a:extLst>
          </p:cNvPr>
          <p:cNvSpPr>
            <a:spLocks noGrp="1"/>
          </p:cNvSpPr>
          <p:nvPr>
            <p:ph sz="half" idx="1"/>
          </p:nvPr>
        </p:nvSpPr>
        <p:spPr>
          <a:xfrm>
            <a:off x="479425" y="1844675"/>
            <a:ext cx="5472113" cy="4537076"/>
          </a:xfrm>
        </p:spPr>
        <p:txBody>
          <a:bodyPr/>
          <a:lstStyle/>
          <a:p>
            <a:r>
              <a:rPr lang="en-US" dirty="0"/>
              <a:t>The 5G Core System</a:t>
            </a:r>
          </a:p>
          <a:p>
            <a:r>
              <a:rPr lang="en-US" b="1" dirty="0"/>
              <a:t>Core Network Architecture &amp; Technology</a:t>
            </a:r>
          </a:p>
          <a:p>
            <a:pPr lvl="1"/>
            <a:r>
              <a:rPr lang="en-US" sz="1800" dirty="0"/>
              <a:t>Overall 5G Core Network Architecture</a:t>
            </a:r>
          </a:p>
          <a:p>
            <a:pPr lvl="1"/>
            <a:r>
              <a:rPr lang="en-US" sz="1800" dirty="0"/>
              <a:t>SBA and Service Framework</a:t>
            </a:r>
          </a:p>
          <a:p>
            <a:pPr lvl="1"/>
            <a:r>
              <a:rPr lang="en-US" sz="1800" dirty="0"/>
              <a:t>Network slicing</a:t>
            </a:r>
          </a:p>
          <a:p>
            <a:pPr lvl="1"/>
            <a:r>
              <a:rPr lang="en-US" sz="1800" b="1" dirty="0"/>
              <a:t>5GC Functional areas</a:t>
            </a:r>
          </a:p>
          <a:p>
            <a:pPr lvl="2"/>
            <a:r>
              <a:rPr lang="en-US" sz="1600" dirty="0"/>
              <a:t>CP/UP split &amp; UP handling</a:t>
            </a:r>
          </a:p>
          <a:p>
            <a:pPr lvl="2"/>
            <a:r>
              <a:rPr lang="en-US" sz="1600" dirty="0"/>
              <a:t>5GC support for Edge computing</a:t>
            </a:r>
          </a:p>
          <a:p>
            <a:pPr lvl="2"/>
            <a:r>
              <a:rPr lang="en-US" sz="1600" dirty="0"/>
              <a:t>Session Management</a:t>
            </a:r>
          </a:p>
          <a:p>
            <a:pPr lvl="2"/>
            <a:r>
              <a:rPr lang="en-US" sz="1600" dirty="0"/>
              <a:t>Mobility management</a:t>
            </a:r>
          </a:p>
          <a:p>
            <a:pPr lvl="2"/>
            <a:r>
              <a:rPr lang="en-US" sz="1600" dirty="0"/>
              <a:t>Radio access capability signaling</a:t>
            </a:r>
          </a:p>
          <a:p>
            <a:pPr lvl="2"/>
            <a:r>
              <a:rPr lang="en-US" sz="1600" dirty="0"/>
              <a:t>Quality of Service</a:t>
            </a:r>
          </a:p>
          <a:p>
            <a:pPr lvl="2"/>
            <a:r>
              <a:rPr lang="en-US" sz="1600" dirty="0"/>
              <a:t>Identity &amp; Access Management</a:t>
            </a:r>
          </a:p>
          <a:p>
            <a:pPr lvl="2"/>
            <a:r>
              <a:rPr lang="en-US" sz="1600" dirty="0"/>
              <a:t>Policy Management Framework</a:t>
            </a:r>
          </a:p>
          <a:p>
            <a:pPr lvl="2"/>
            <a:r>
              <a:rPr lang="en-US" sz="1600" dirty="0"/>
              <a:t>Subscription Data Management</a:t>
            </a:r>
          </a:p>
          <a:p>
            <a:pPr lvl="2"/>
            <a:r>
              <a:rPr lang="en-US" sz="1600" dirty="0"/>
              <a:t>Charging</a:t>
            </a:r>
          </a:p>
          <a:p>
            <a:pPr lvl="2"/>
            <a:endParaRPr lang="en-US" sz="1800" dirty="0"/>
          </a:p>
        </p:txBody>
      </p:sp>
      <p:sp>
        <p:nvSpPr>
          <p:cNvPr id="4" name="Title 3"/>
          <p:cNvSpPr>
            <a:spLocks noGrp="1"/>
          </p:cNvSpPr>
          <p:nvPr>
            <p:ph type="title"/>
          </p:nvPr>
        </p:nvSpPr>
        <p:spPr/>
        <p:txBody>
          <a:bodyPr/>
          <a:lstStyle/>
          <a:p>
            <a:r>
              <a:rPr lang="en-US">
                <a:latin typeface="Ericsson Hilda Light" panose="020B0604020202020204" charset="0"/>
                <a:cs typeface="Ericsson Hilda Light" panose="020B0604020202020204" charset="0"/>
              </a:rPr>
              <a:t>Outline</a:t>
            </a:r>
          </a:p>
        </p:txBody>
      </p:sp>
    </p:spTree>
    <p:extLst>
      <p:ext uri="{BB962C8B-B14F-4D97-AF65-F5344CB8AC3E}">
        <p14:creationId xmlns:p14="http://schemas.microsoft.com/office/powerpoint/2010/main" val="26393913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5GC CP-UP split relation to CUPS</a:t>
            </a:r>
          </a:p>
        </p:txBody>
      </p:sp>
      <p:cxnSp>
        <p:nvCxnSpPr>
          <p:cNvPr id="54" name="Straight Connector 53"/>
          <p:cNvCxnSpPr/>
          <p:nvPr/>
        </p:nvCxnSpPr>
        <p:spPr bwMode="auto">
          <a:xfrm flipV="1">
            <a:off x="433740" y="4879691"/>
            <a:ext cx="3933533" cy="10225"/>
          </a:xfrm>
          <a:prstGeom prst="line">
            <a:avLst/>
          </a:prstGeom>
          <a:noFill/>
          <a:ln w="12700">
            <a:solidFill>
              <a:schemeClr val="tx1"/>
            </a:solidFill>
            <a:prstDash val="solid"/>
            <a:round/>
            <a:headEnd/>
            <a:tailEnd/>
          </a:ln>
          <a:extLst>
            <a:ext uri="{909E8E84-426E-40DD-AFC4-6F175D3DCCD1}">
              <a14:hiddenFill xmlns:a14="http://schemas.microsoft.com/office/drawing/2010/main">
                <a:noFill/>
              </a14:hiddenFill>
            </a:ext>
          </a:extLst>
        </p:spPr>
      </p:cxnSp>
      <p:cxnSp>
        <p:nvCxnSpPr>
          <p:cNvPr id="58" name="Straight Connector 57"/>
          <p:cNvCxnSpPr/>
          <p:nvPr/>
        </p:nvCxnSpPr>
        <p:spPr bwMode="auto">
          <a:xfrm>
            <a:off x="436669" y="3011305"/>
            <a:ext cx="1639087"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sp>
        <p:nvSpPr>
          <p:cNvPr id="60" name="TextBox 59"/>
          <p:cNvSpPr txBox="1"/>
          <p:nvPr/>
        </p:nvSpPr>
        <p:spPr>
          <a:xfrm>
            <a:off x="313575" y="2765117"/>
            <a:ext cx="798617" cy="276999"/>
          </a:xfrm>
          <a:prstGeom prst="rect">
            <a:avLst/>
          </a:prstGeom>
          <a:noFill/>
        </p:spPr>
        <p:txBody>
          <a:bodyPr wrap="none" rtlCol="0">
            <a:spAutoFit/>
          </a:bodyPr>
          <a:lstStyle/>
          <a:p>
            <a:r>
              <a:rPr lang="en-US" sz="1200" b="1">
                <a:latin typeface="+mn-lt"/>
                <a:ea typeface="Segoe UI" panose="020B0502040204020203" pitchFamily="34" charset="0"/>
                <a:cs typeface="Segoe UI" panose="020B0502040204020203" pitchFamily="34" charset="0"/>
              </a:rPr>
              <a:t>S1-MME</a:t>
            </a:r>
          </a:p>
        </p:txBody>
      </p:sp>
      <p:sp>
        <p:nvSpPr>
          <p:cNvPr id="61" name="TextBox 60"/>
          <p:cNvSpPr txBox="1"/>
          <p:nvPr/>
        </p:nvSpPr>
        <p:spPr>
          <a:xfrm>
            <a:off x="536306" y="4602692"/>
            <a:ext cx="532518" cy="276999"/>
          </a:xfrm>
          <a:prstGeom prst="rect">
            <a:avLst/>
          </a:prstGeom>
          <a:noFill/>
        </p:spPr>
        <p:txBody>
          <a:bodyPr wrap="none" rtlCol="0">
            <a:spAutoFit/>
          </a:bodyPr>
          <a:lstStyle/>
          <a:p>
            <a:r>
              <a:rPr lang="en-US" sz="1200" b="1">
                <a:latin typeface="+mn-lt"/>
                <a:ea typeface="Segoe UI" panose="020B0502040204020203" pitchFamily="34" charset="0"/>
                <a:cs typeface="Segoe UI" panose="020B0502040204020203" pitchFamily="34" charset="0"/>
              </a:rPr>
              <a:t>S1-U</a:t>
            </a:r>
          </a:p>
        </p:txBody>
      </p:sp>
      <p:cxnSp>
        <p:nvCxnSpPr>
          <p:cNvPr id="62" name="Straight Connector 61"/>
          <p:cNvCxnSpPr>
            <a:cxnSpLocks/>
            <a:stCxn id="231" idx="2"/>
            <a:endCxn id="238" idx="0"/>
          </p:cNvCxnSpPr>
          <p:nvPr/>
        </p:nvCxnSpPr>
        <p:spPr bwMode="auto">
          <a:xfrm>
            <a:off x="1368245" y="3135337"/>
            <a:ext cx="5835" cy="117306"/>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sp>
        <p:nvSpPr>
          <p:cNvPr id="63" name="TextBox 62"/>
          <p:cNvSpPr txBox="1"/>
          <p:nvPr/>
        </p:nvSpPr>
        <p:spPr>
          <a:xfrm>
            <a:off x="1562674" y="3059412"/>
            <a:ext cx="447558" cy="276999"/>
          </a:xfrm>
          <a:prstGeom prst="rect">
            <a:avLst/>
          </a:prstGeom>
          <a:noFill/>
        </p:spPr>
        <p:txBody>
          <a:bodyPr wrap="none" rtlCol="0">
            <a:spAutoFit/>
          </a:bodyPr>
          <a:lstStyle/>
          <a:p>
            <a:r>
              <a:rPr lang="en-US" sz="1200" b="1">
                <a:latin typeface="+mn-lt"/>
                <a:ea typeface="Segoe UI" panose="020B0502040204020203" pitchFamily="34" charset="0"/>
                <a:cs typeface="Segoe UI" panose="020B0502040204020203" pitchFamily="34" charset="0"/>
              </a:rPr>
              <a:t>S11</a:t>
            </a:r>
          </a:p>
        </p:txBody>
      </p:sp>
      <p:cxnSp>
        <p:nvCxnSpPr>
          <p:cNvPr id="66" name="Straight Connector 65"/>
          <p:cNvCxnSpPr>
            <a:cxnSpLocks/>
            <a:stCxn id="236" idx="2"/>
            <a:endCxn id="239" idx="3"/>
          </p:cNvCxnSpPr>
          <p:nvPr/>
        </p:nvCxnSpPr>
        <p:spPr bwMode="auto">
          <a:xfrm flipH="1">
            <a:off x="2809290" y="3135337"/>
            <a:ext cx="570698" cy="514117"/>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sp>
        <p:nvSpPr>
          <p:cNvPr id="67" name="TextBox 66"/>
          <p:cNvSpPr txBox="1"/>
          <p:nvPr/>
        </p:nvSpPr>
        <p:spPr>
          <a:xfrm>
            <a:off x="2786503" y="3010920"/>
            <a:ext cx="389850" cy="276999"/>
          </a:xfrm>
          <a:prstGeom prst="rect">
            <a:avLst/>
          </a:prstGeom>
          <a:noFill/>
        </p:spPr>
        <p:txBody>
          <a:bodyPr wrap="none" rtlCol="0">
            <a:spAutoFit/>
          </a:bodyPr>
          <a:lstStyle/>
          <a:p>
            <a:r>
              <a:rPr lang="en-US" sz="1200" b="1" err="1">
                <a:latin typeface="+mn-lt"/>
                <a:ea typeface="Segoe UI" panose="020B0502040204020203" pitchFamily="34" charset="0"/>
                <a:cs typeface="Segoe UI" panose="020B0502040204020203" pitchFamily="34" charset="0"/>
              </a:rPr>
              <a:t>Gx</a:t>
            </a:r>
            <a:endParaRPr lang="en-US" sz="1200" b="1">
              <a:latin typeface="+mn-lt"/>
              <a:ea typeface="Segoe UI" panose="020B0502040204020203" pitchFamily="34" charset="0"/>
              <a:cs typeface="Segoe UI" panose="020B0502040204020203" pitchFamily="34" charset="0"/>
            </a:endParaRPr>
          </a:p>
        </p:txBody>
      </p:sp>
      <p:sp>
        <p:nvSpPr>
          <p:cNvPr id="68" name="TextBox 67"/>
          <p:cNvSpPr txBox="1"/>
          <p:nvPr/>
        </p:nvSpPr>
        <p:spPr>
          <a:xfrm>
            <a:off x="1679299" y="2724077"/>
            <a:ext cx="457176" cy="276999"/>
          </a:xfrm>
          <a:prstGeom prst="rect">
            <a:avLst/>
          </a:prstGeom>
          <a:noFill/>
        </p:spPr>
        <p:txBody>
          <a:bodyPr wrap="none" rtlCol="0">
            <a:spAutoFit/>
          </a:bodyPr>
          <a:lstStyle/>
          <a:p>
            <a:r>
              <a:rPr lang="en-US" sz="1200" b="1">
                <a:latin typeface="+mn-lt"/>
                <a:ea typeface="Segoe UI" panose="020B0502040204020203" pitchFamily="34" charset="0"/>
                <a:cs typeface="Segoe UI" panose="020B0502040204020203" pitchFamily="34" charset="0"/>
              </a:rPr>
              <a:t>S6a</a:t>
            </a:r>
          </a:p>
        </p:txBody>
      </p:sp>
      <p:sp>
        <p:nvSpPr>
          <p:cNvPr id="69" name="TextBox 68"/>
          <p:cNvSpPr txBox="1"/>
          <p:nvPr/>
        </p:nvSpPr>
        <p:spPr>
          <a:xfrm>
            <a:off x="3647305" y="4584995"/>
            <a:ext cx="450764" cy="276999"/>
          </a:xfrm>
          <a:prstGeom prst="rect">
            <a:avLst/>
          </a:prstGeom>
          <a:noFill/>
        </p:spPr>
        <p:txBody>
          <a:bodyPr wrap="none" rtlCol="0">
            <a:spAutoFit/>
          </a:bodyPr>
          <a:lstStyle/>
          <a:p>
            <a:r>
              <a:rPr lang="en-US" sz="1200" b="1" err="1">
                <a:latin typeface="+mn-lt"/>
                <a:ea typeface="Segoe UI" panose="020B0502040204020203" pitchFamily="34" charset="0"/>
                <a:cs typeface="Segoe UI" panose="020B0502040204020203" pitchFamily="34" charset="0"/>
              </a:rPr>
              <a:t>SGi</a:t>
            </a:r>
            <a:endParaRPr lang="en-US" sz="1200" b="1">
              <a:latin typeface="+mn-lt"/>
              <a:ea typeface="Segoe UI" panose="020B0502040204020203" pitchFamily="34" charset="0"/>
              <a:cs typeface="Segoe UI" panose="020B0502040204020203" pitchFamily="34" charset="0"/>
            </a:endParaRPr>
          </a:p>
        </p:txBody>
      </p:sp>
      <p:sp>
        <p:nvSpPr>
          <p:cNvPr id="70" name="TextBox 69"/>
          <p:cNvSpPr txBox="1"/>
          <p:nvPr/>
        </p:nvSpPr>
        <p:spPr>
          <a:xfrm>
            <a:off x="1019358" y="1222238"/>
            <a:ext cx="2762295" cy="830997"/>
          </a:xfrm>
          <a:prstGeom prst="rect">
            <a:avLst/>
          </a:prstGeom>
          <a:noFill/>
        </p:spPr>
        <p:txBody>
          <a:bodyPr wrap="none" rtlCol="0">
            <a:spAutoFit/>
          </a:bodyPr>
          <a:lstStyle/>
          <a:p>
            <a:pPr algn="ctr"/>
            <a:r>
              <a:rPr lang="en-US" sz="2400" b="1">
                <a:latin typeface="+mn-lt"/>
                <a:ea typeface="Segoe UI" panose="020B0502040204020203" pitchFamily="34" charset="0"/>
                <a:cs typeface="Segoe UI" panose="020B0502040204020203" pitchFamily="34" charset="0"/>
              </a:rPr>
              <a:t>EPC after CUPS </a:t>
            </a:r>
            <a:br>
              <a:rPr lang="en-US" sz="2400" b="1">
                <a:latin typeface="+mn-lt"/>
                <a:ea typeface="Segoe UI" panose="020B0502040204020203" pitchFamily="34" charset="0"/>
                <a:cs typeface="Segoe UI" panose="020B0502040204020203" pitchFamily="34" charset="0"/>
              </a:rPr>
            </a:br>
            <a:r>
              <a:rPr lang="en-US" sz="2400" b="1">
                <a:latin typeface="+mn-lt"/>
                <a:ea typeface="Segoe UI" panose="020B0502040204020203" pitchFamily="34" charset="0"/>
                <a:cs typeface="Segoe UI" panose="020B0502040204020203" pitchFamily="34" charset="0"/>
              </a:rPr>
              <a:t>(with CP-UP split)</a:t>
            </a:r>
          </a:p>
        </p:txBody>
      </p:sp>
      <p:cxnSp>
        <p:nvCxnSpPr>
          <p:cNvPr id="76" name="Straight Connector 75"/>
          <p:cNvCxnSpPr>
            <a:stCxn id="96" idx="3"/>
            <a:endCxn id="91" idx="1"/>
          </p:cNvCxnSpPr>
          <p:nvPr/>
        </p:nvCxnSpPr>
        <p:spPr bwMode="auto">
          <a:xfrm flipV="1">
            <a:off x="1643256" y="3850327"/>
            <a:ext cx="622996" cy="1532"/>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77" name="Straight Connector 76"/>
          <p:cNvCxnSpPr>
            <a:cxnSpLocks/>
            <a:stCxn id="239" idx="2"/>
            <a:endCxn id="240" idx="0"/>
          </p:cNvCxnSpPr>
          <p:nvPr/>
        </p:nvCxnSpPr>
        <p:spPr bwMode="auto">
          <a:xfrm>
            <a:off x="2518800" y="4055072"/>
            <a:ext cx="2161" cy="137199"/>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78" name="Straight Connector 77"/>
          <p:cNvCxnSpPr>
            <a:cxnSpLocks/>
            <a:stCxn id="238" idx="2"/>
            <a:endCxn id="234" idx="0"/>
          </p:cNvCxnSpPr>
          <p:nvPr/>
        </p:nvCxnSpPr>
        <p:spPr bwMode="auto">
          <a:xfrm flipH="1">
            <a:off x="1372907" y="4063879"/>
            <a:ext cx="1173" cy="128392"/>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21" name="Straight Connector 120"/>
          <p:cNvCxnSpPr>
            <a:cxnSpLocks/>
            <a:stCxn id="236" idx="2"/>
            <a:endCxn id="241" idx="0"/>
          </p:cNvCxnSpPr>
          <p:nvPr/>
        </p:nvCxnSpPr>
        <p:spPr bwMode="auto">
          <a:xfrm flipH="1">
            <a:off x="3373258" y="3135337"/>
            <a:ext cx="6730" cy="1054356"/>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sp>
        <p:nvSpPr>
          <p:cNvPr id="122" name="TextBox 121"/>
          <p:cNvSpPr txBox="1"/>
          <p:nvPr/>
        </p:nvSpPr>
        <p:spPr>
          <a:xfrm>
            <a:off x="3353537" y="3163320"/>
            <a:ext cx="381836" cy="276999"/>
          </a:xfrm>
          <a:prstGeom prst="rect">
            <a:avLst/>
          </a:prstGeom>
          <a:noFill/>
        </p:spPr>
        <p:txBody>
          <a:bodyPr wrap="none" rtlCol="0">
            <a:spAutoFit/>
          </a:bodyPr>
          <a:lstStyle/>
          <a:p>
            <a:r>
              <a:rPr lang="en-US" sz="1200" b="1" err="1">
                <a:latin typeface="+mn-lt"/>
                <a:ea typeface="Segoe UI" panose="020B0502040204020203" pitchFamily="34" charset="0"/>
                <a:cs typeface="Segoe UI" panose="020B0502040204020203" pitchFamily="34" charset="0"/>
              </a:rPr>
              <a:t>Sd</a:t>
            </a:r>
            <a:endParaRPr lang="en-US" sz="1200" b="1">
              <a:latin typeface="+mn-lt"/>
              <a:ea typeface="Segoe UI" panose="020B0502040204020203" pitchFamily="34" charset="0"/>
              <a:cs typeface="Segoe UI" panose="020B0502040204020203" pitchFamily="34" charset="0"/>
            </a:endParaRPr>
          </a:p>
        </p:txBody>
      </p:sp>
      <p:sp>
        <p:nvSpPr>
          <p:cNvPr id="183" name="TextBox 182">
            <a:extLst>
              <a:ext uri="{FF2B5EF4-FFF2-40B4-BE49-F238E27FC236}">
                <a16:creationId xmlns:a16="http://schemas.microsoft.com/office/drawing/2014/main" id="{75A61108-2284-467B-A613-982F1E3913F2}"/>
              </a:ext>
            </a:extLst>
          </p:cNvPr>
          <p:cNvSpPr txBox="1"/>
          <p:nvPr/>
        </p:nvSpPr>
        <p:spPr>
          <a:xfrm>
            <a:off x="1596897" y="3977394"/>
            <a:ext cx="457176" cy="276999"/>
          </a:xfrm>
          <a:prstGeom prst="rect">
            <a:avLst/>
          </a:prstGeom>
          <a:noFill/>
        </p:spPr>
        <p:txBody>
          <a:bodyPr wrap="none" rtlCol="0">
            <a:spAutoFit/>
          </a:bodyPr>
          <a:lstStyle/>
          <a:p>
            <a:r>
              <a:rPr lang="en-US" sz="1200" b="1" err="1">
                <a:latin typeface="+mn-lt"/>
                <a:ea typeface="Segoe UI" panose="020B0502040204020203" pitchFamily="34" charset="0"/>
                <a:cs typeface="Segoe UI" panose="020B0502040204020203" pitchFamily="34" charset="0"/>
              </a:rPr>
              <a:t>Sxa</a:t>
            </a:r>
            <a:endParaRPr lang="en-US" sz="1100" b="1">
              <a:latin typeface="+mn-lt"/>
              <a:ea typeface="Segoe UI" panose="020B0502040204020203" pitchFamily="34" charset="0"/>
              <a:cs typeface="Segoe UI" panose="020B0502040204020203" pitchFamily="34" charset="0"/>
            </a:endParaRPr>
          </a:p>
        </p:txBody>
      </p:sp>
      <p:sp>
        <p:nvSpPr>
          <p:cNvPr id="211" name="TextBox 210">
            <a:extLst>
              <a:ext uri="{FF2B5EF4-FFF2-40B4-BE49-F238E27FC236}">
                <a16:creationId xmlns:a16="http://schemas.microsoft.com/office/drawing/2014/main" id="{4F38E60C-2261-474F-9F6C-503CF39F0A1C}"/>
              </a:ext>
            </a:extLst>
          </p:cNvPr>
          <p:cNvSpPr txBox="1"/>
          <p:nvPr/>
        </p:nvSpPr>
        <p:spPr>
          <a:xfrm>
            <a:off x="2704225" y="3981088"/>
            <a:ext cx="466794" cy="276999"/>
          </a:xfrm>
          <a:prstGeom prst="rect">
            <a:avLst/>
          </a:prstGeom>
          <a:noFill/>
        </p:spPr>
        <p:txBody>
          <a:bodyPr wrap="none" rtlCol="0">
            <a:spAutoFit/>
          </a:bodyPr>
          <a:lstStyle/>
          <a:p>
            <a:r>
              <a:rPr lang="en-US" sz="1200" b="1" err="1">
                <a:latin typeface="+mn-lt"/>
                <a:ea typeface="Segoe UI" panose="020B0502040204020203" pitchFamily="34" charset="0"/>
                <a:cs typeface="Segoe UI" panose="020B0502040204020203" pitchFamily="34" charset="0"/>
              </a:rPr>
              <a:t>Sxb</a:t>
            </a:r>
            <a:endParaRPr lang="en-US" sz="1100" b="1">
              <a:latin typeface="+mn-lt"/>
              <a:ea typeface="Segoe UI" panose="020B0502040204020203" pitchFamily="34" charset="0"/>
              <a:cs typeface="Segoe UI" panose="020B0502040204020203" pitchFamily="34" charset="0"/>
            </a:endParaRPr>
          </a:p>
        </p:txBody>
      </p:sp>
      <p:sp>
        <p:nvSpPr>
          <p:cNvPr id="234" name="TextBox 233">
            <a:extLst>
              <a:ext uri="{FF2B5EF4-FFF2-40B4-BE49-F238E27FC236}">
                <a16:creationId xmlns:a16="http://schemas.microsoft.com/office/drawing/2014/main" id="{E1E42E31-6C71-459E-AEF1-8E6F46630204}"/>
              </a:ext>
            </a:extLst>
          </p:cNvPr>
          <p:cNvSpPr txBox="1"/>
          <p:nvPr/>
        </p:nvSpPr>
        <p:spPr bwMode="auto">
          <a:xfrm>
            <a:off x="1081791" y="4192271"/>
            <a:ext cx="582231" cy="829254"/>
          </a:xfrm>
          <a:prstGeom prst="rect">
            <a:avLst/>
          </a:prstGeom>
          <a:solidFill>
            <a:schemeClr val="bg1"/>
          </a:solidFill>
          <a:ln w="12700">
            <a:solidFill>
              <a:schemeClr val="accent3">
                <a:lumMod val="75000"/>
              </a:schemeClr>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800" b="0" i="0" u="none" strike="noStrike" kern="1200" cap="none" spc="0" normalizeH="0" baseline="0" noProof="0">
                <a:ln>
                  <a:noFill/>
                </a:ln>
                <a:solidFill>
                  <a:schemeClr val="accent3">
                    <a:lumMod val="75000"/>
                  </a:schemeClr>
                </a:solidFill>
                <a:effectLst/>
                <a:uLnTx/>
                <a:uFillTx/>
                <a:latin typeface="Ericsson Technical Icons" panose="00000500000000000000" pitchFamily="2" charset="0"/>
                <a:ea typeface="+mn-ea"/>
                <a:cs typeface="+mn-cs"/>
              </a:rPr>
              <a:t>G</a:t>
            </a:r>
            <a:endParaRPr kumimoji="0" lang="en-US" sz="1800" b="0" i="0" u="none" strike="noStrike" kern="1200" cap="none" spc="0" normalizeH="0" baseline="0" noProof="0">
              <a:ln>
                <a:noFill/>
              </a:ln>
              <a:solidFill>
                <a:schemeClr val="accent3">
                  <a:lumMod val="75000"/>
                </a:schemeClr>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600" b="0" i="0" u="none" strike="noStrike" kern="1200" cap="none" spc="0" normalizeH="0" baseline="0" noProof="0">
                <a:ln>
                  <a:noFill/>
                </a:ln>
                <a:solidFill>
                  <a:schemeClr val="accent3">
                    <a:lumMod val="75000"/>
                  </a:schemeClr>
                </a:solidFill>
                <a:effectLst/>
                <a:uLnTx/>
                <a:uFillTx/>
                <a:latin typeface="Ericsson Hilda"/>
                <a:ea typeface="+mn-ea"/>
                <a:cs typeface="+mn-cs"/>
              </a:rPr>
              <a:t>SGW UP</a:t>
            </a:r>
          </a:p>
        </p:txBody>
      </p:sp>
      <p:sp>
        <p:nvSpPr>
          <p:cNvPr id="231" name="TextBox 230">
            <a:extLst>
              <a:ext uri="{FF2B5EF4-FFF2-40B4-BE49-F238E27FC236}">
                <a16:creationId xmlns:a16="http://schemas.microsoft.com/office/drawing/2014/main" id="{61076AE6-3D84-4B7D-9920-F5384A842A16}"/>
              </a:ext>
            </a:extLst>
          </p:cNvPr>
          <p:cNvSpPr txBox="1"/>
          <p:nvPr/>
        </p:nvSpPr>
        <p:spPr bwMode="auto">
          <a:xfrm>
            <a:off x="1077754" y="2324101"/>
            <a:ext cx="580981" cy="811236"/>
          </a:xfrm>
          <a:prstGeom prst="rect">
            <a:avLst/>
          </a:prstGeom>
          <a:solidFill>
            <a:schemeClr val="bg1"/>
          </a:solidFill>
          <a:ln w="12700">
            <a:solidFill>
              <a:schemeClr val="accent3">
                <a:lumMod val="75000"/>
              </a:schemeClr>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800" b="0" i="0" u="none" strike="noStrike" kern="1200" cap="none" spc="0" normalizeH="0" baseline="0" noProof="0">
                <a:ln>
                  <a:noFill/>
                </a:ln>
                <a:solidFill>
                  <a:schemeClr val="accent3">
                    <a:lumMod val="75000"/>
                  </a:schemeClr>
                </a:solidFill>
                <a:effectLst/>
                <a:uLnTx/>
                <a:uFillTx/>
                <a:latin typeface="Ericsson Technical Icons" panose="00000500000000000000" pitchFamily="2" charset="0"/>
                <a:ea typeface="+mn-ea"/>
                <a:cs typeface="+mn-cs"/>
              </a:rPr>
              <a:t>S</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1200" b="0" i="0" u="none" strike="noStrike" kern="1200" cap="none" spc="0" normalizeH="0" baseline="0" noProof="0">
              <a:ln>
                <a:noFill/>
              </a:ln>
              <a:solidFill>
                <a:schemeClr val="accent3">
                  <a:lumMod val="75000"/>
                </a:schemeClr>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600" b="0" i="0" u="none" strike="noStrike" kern="1200" cap="none" spc="0" normalizeH="0" baseline="0" noProof="0">
                <a:ln>
                  <a:noFill/>
                </a:ln>
                <a:solidFill>
                  <a:schemeClr val="accent3">
                    <a:lumMod val="75000"/>
                  </a:schemeClr>
                </a:solidFill>
                <a:effectLst/>
                <a:uLnTx/>
                <a:uFillTx/>
                <a:latin typeface="Ericsson Hilda"/>
                <a:ea typeface="+mn-ea"/>
                <a:cs typeface="+mn-cs"/>
              </a:rPr>
              <a:t>MME</a:t>
            </a:r>
          </a:p>
        </p:txBody>
      </p:sp>
      <p:sp>
        <p:nvSpPr>
          <p:cNvPr id="236" name="TextBox 235">
            <a:extLst>
              <a:ext uri="{FF2B5EF4-FFF2-40B4-BE49-F238E27FC236}">
                <a16:creationId xmlns:a16="http://schemas.microsoft.com/office/drawing/2014/main" id="{37504923-4A06-409C-9DA6-947DB223DE66}"/>
              </a:ext>
            </a:extLst>
          </p:cNvPr>
          <p:cNvSpPr txBox="1"/>
          <p:nvPr/>
        </p:nvSpPr>
        <p:spPr bwMode="auto">
          <a:xfrm>
            <a:off x="3089497" y="2324101"/>
            <a:ext cx="580981" cy="811236"/>
          </a:xfrm>
          <a:prstGeom prst="rect">
            <a:avLst/>
          </a:prstGeom>
          <a:solidFill>
            <a:schemeClr val="bg1"/>
          </a:solidFill>
          <a:ln w="12700">
            <a:solidFill>
              <a:schemeClr val="accent3">
                <a:lumMod val="75000"/>
              </a:schemeClr>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800" b="0" i="0" u="none" strike="noStrike" kern="1200" cap="none" spc="0" normalizeH="0" baseline="0" noProof="0">
                <a:ln>
                  <a:noFill/>
                </a:ln>
                <a:solidFill>
                  <a:schemeClr val="accent3">
                    <a:lumMod val="75000"/>
                  </a:schemeClr>
                </a:solidFill>
                <a:effectLst/>
                <a:uLnTx/>
                <a:uFillTx/>
                <a:latin typeface="Ericsson Technical Icons" panose="00000500000000000000" pitchFamily="2" charset="0"/>
                <a:ea typeface="+mn-ea"/>
                <a:cs typeface="+mn-cs"/>
              </a:rPr>
              <a:t>S</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1200" b="0" i="0" u="none" strike="noStrike" kern="1200" cap="none" spc="0" normalizeH="0" baseline="0" noProof="0">
              <a:ln>
                <a:noFill/>
              </a:ln>
              <a:solidFill>
                <a:schemeClr val="accent3">
                  <a:lumMod val="75000"/>
                </a:schemeClr>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600" b="0" i="0" u="none" strike="noStrike" kern="1200" cap="none" spc="0" normalizeH="0" baseline="0" noProof="0">
                <a:ln>
                  <a:noFill/>
                </a:ln>
                <a:solidFill>
                  <a:schemeClr val="accent3">
                    <a:lumMod val="75000"/>
                  </a:schemeClr>
                </a:solidFill>
                <a:effectLst/>
                <a:uLnTx/>
                <a:uFillTx/>
                <a:latin typeface="Ericsson Hilda"/>
                <a:ea typeface="+mn-ea"/>
                <a:cs typeface="+mn-cs"/>
              </a:rPr>
              <a:t>PCRF</a:t>
            </a:r>
          </a:p>
        </p:txBody>
      </p:sp>
      <p:sp>
        <p:nvSpPr>
          <p:cNvPr id="237" name="TextBox 236">
            <a:extLst>
              <a:ext uri="{FF2B5EF4-FFF2-40B4-BE49-F238E27FC236}">
                <a16:creationId xmlns:a16="http://schemas.microsoft.com/office/drawing/2014/main" id="{86E164B2-9796-4086-8ADC-192E1B33C5ED}"/>
              </a:ext>
            </a:extLst>
          </p:cNvPr>
          <p:cNvSpPr txBox="1"/>
          <p:nvPr/>
        </p:nvSpPr>
        <p:spPr bwMode="auto">
          <a:xfrm>
            <a:off x="2062045" y="2320457"/>
            <a:ext cx="581517" cy="825023"/>
          </a:xfrm>
          <a:prstGeom prst="rect">
            <a:avLst/>
          </a:prstGeom>
          <a:solidFill>
            <a:schemeClr val="bg1"/>
          </a:solidFill>
          <a:ln w="12700">
            <a:solidFill>
              <a:schemeClr val="accent1">
                <a:lumMod val="60000"/>
                <a:lumOff val="40000"/>
              </a:schemeClr>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800" b="0" i="0" u="none" strike="noStrike" kern="1200" cap="none" spc="0" normalizeH="0" baseline="0" noProof="0">
                <a:ln>
                  <a:noFill/>
                </a:ln>
                <a:solidFill>
                  <a:schemeClr val="accent1">
                    <a:lumMod val="60000"/>
                    <a:lumOff val="40000"/>
                  </a:schemeClr>
                </a:solidFill>
                <a:effectLst/>
                <a:uLnTx/>
                <a:uFillTx/>
                <a:latin typeface="Ericsson Technical Icons" panose="00000500000000000000" pitchFamily="2" charset="0"/>
                <a:ea typeface="+mn-ea"/>
                <a:cs typeface="+mn-cs"/>
              </a:rPr>
              <a:t>S</a:t>
            </a:r>
            <a:br>
              <a:rPr kumimoji="0" lang="en-US" sz="1800" b="0" i="0" u="none" strike="noStrike" kern="1200" cap="none" spc="0" normalizeH="0" baseline="0" noProof="0">
                <a:ln>
                  <a:noFill/>
                </a:ln>
                <a:solidFill>
                  <a:schemeClr val="accent1">
                    <a:lumMod val="60000"/>
                    <a:lumOff val="40000"/>
                  </a:schemeClr>
                </a:solidFill>
                <a:effectLst/>
                <a:uLnTx/>
                <a:uFillTx/>
                <a:latin typeface="Ericsson Technical Icons" panose="00000500000000000000" pitchFamily="2" charset="0"/>
                <a:ea typeface="+mn-ea"/>
                <a:cs typeface="+mn-cs"/>
              </a:rPr>
            </a:br>
            <a:r>
              <a:rPr kumimoji="0" lang="en-US" sz="1800" b="0" i="0" u="none" strike="noStrike" kern="1200" cap="none" spc="0" normalizeH="0" baseline="0" noProof="0">
                <a:ln>
                  <a:noFill/>
                </a:ln>
                <a:solidFill>
                  <a:schemeClr val="accent1">
                    <a:lumMod val="60000"/>
                    <a:lumOff val="40000"/>
                  </a:schemeClr>
                </a:solidFill>
                <a:effectLst/>
                <a:uLnTx/>
                <a:uFillTx/>
                <a:latin typeface="Ericsson Technical Icons" panose="00000500000000000000" pitchFamily="2" charset="0"/>
                <a:ea typeface="+mn-ea"/>
                <a:cs typeface="+mn-cs"/>
              </a:rPr>
              <a:t>D</a:t>
            </a:r>
            <a:endParaRPr kumimoji="0" lang="en-US" sz="700" b="0" i="0" u="none" strike="noStrike" kern="1200" cap="none" spc="0" normalizeH="0" baseline="0" noProof="0">
              <a:ln>
                <a:noFill/>
              </a:ln>
              <a:solidFill>
                <a:schemeClr val="accent1">
                  <a:lumMod val="60000"/>
                  <a:lumOff val="40000"/>
                </a:schemeClr>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600" b="0" i="0" u="none" strike="noStrike" kern="1200" cap="none" spc="0" normalizeH="0" baseline="0" noProof="0">
                <a:ln>
                  <a:noFill/>
                </a:ln>
                <a:solidFill>
                  <a:schemeClr val="accent1">
                    <a:lumMod val="60000"/>
                    <a:lumOff val="40000"/>
                  </a:schemeClr>
                </a:solidFill>
                <a:effectLst/>
                <a:uLnTx/>
                <a:uFillTx/>
                <a:latin typeface="Ericsson Hilda"/>
                <a:ea typeface="+mn-ea"/>
                <a:cs typeface="+mn-cs"/>
              </a:rPr>
              <a:t>HSS</a:t>
            </a:r>
          </a:p>
        </p:txBody>
      </p:sp>
      <p:sp>
        <p:nvSpPr>
          <p:cNvPr id="238" name="TextBox 237">
            <a:extLst>
              <a:ext uri="{FF2B5EF4-FFF2-40B4-BE49-F238E27FC236}">
                <a16:creationId xmlns:a16="http://schemas.microsoft.com/office/drawing/2014/main" id="{0983EB05-2D0F-48C3-9712-48FEE3871D69}"/>
              </a:ext>
            </a:extLst>
          </p:cNvPr>
          <p:cNvSpPr txBox="1"/>
          <p:nvPr/>
        </p:nvSpPr>
        <p:spPr bwMode="auto">
          <a:xfrm>
            <a:off x="1083589" y="3252643"/>
            <a:ext cx="580981" cy="811236"/>
          </a:xfrm>
          <a:prstGeom prst="rect">
            <a:avLst/>
          </a:prstGeom>
          <a:solidFill>
            <a:schemeClr val="bg1"/>
          </a:solidFill>
          <a:ln w="12700">
            <a:solidFill>
              <a:schemeClr val="accent3">
                <a:lumMod val="75000"/>
              </a:schemeClr>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800" b="0" i="0" u="none" strike="noStrike" kern="1200" cap="none" spc="0" normalizeH="0" baseline="0" noProof="0">
                <a:ln>
                  <a:noFill/>
                </a:ln>
                <a:solidFill>
                  <a:schemeClr val="accent3">
                    <a:lumMod val="75000"/>
                  </a:schemeClr>
                </a:solidFill>
                <a:effectLst/>
                <a:uLnTx/>
                <a:uFillTx/>
                <a:latin typeface="Ericsson Technical Icons" panose="00000500000000000000" pitchFamily="2" charset="0"/>
                <a:ea typeface="+mn-ea"/>
                <a:cs typeface="+mn-cs"/>
              </a:rPr>
              <a:t>S</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1200" b="0" i="0" u="none" strike="noStrike" kern="1200" cap="none" spc="0" normalizeH="0" baseline="0" noProof="0">
              <a:ln>
                <a:noFill/>
              </a:ln>
              <a:solidFill>
                <a:schemeClr val="accent3">
                  <a:lumMod val="75000"/>
                </a:schemeClr>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chemeClr val="accent3">
                    <a:lumMod val="75000"/>
                  </a:schemeClr>
                </a:solidFill>
                <a:effectLst/>
                <a:uLnTx/>
                <a:uFillTx/>
                <a:latin typeface="Ericsson Hilda"/>
                <a:ea typeface="+mn-ea"/>
                <a:cs typeface="+mn-cs"/>
              </a:rPr>
              <a:t>SGW-C</a:t>
            </a:r>
          </a:p>
        </p:txBody>
      </p:sp>
      <p:sp>
        <p:nvSpPr>
          <p:cNvPr id="239" name="TextBox 238">
            <a:extLst>
              <a:ext uri="{FF2B5EF4-FFF2-40B4-BE49-F238E27FC236}">
                <a16:creationId xmlns:a16="http://schemas.microsoft.com/office/drawing/2014/main" id="{33BC119F-4116-4F4B-8CF1-403237C4BBCF}"/>
              </a:ext>
            </a:extLst>
          </p:cNvPr>
          <p:cNvSpPr txBox="1"/>
          <p:nvPr/>
        </p:nvSpPr>
        <p:spPr bwMode="auto">
          <a:xfrm>
            <a:off x="2228309" y="3243836"/>
            <a:ext cx="580981" cy="811236"/>
          </a:xfrm>
          <a:prstGeom prst="rect">
            <a:avLst/>
          </a:prstGeom>
          <a:solidFill>
            <a:schemeClr val="bg1"/>
          </a:solidFill>
          <a:ln w="12700">
            <a:solidFill>
              <a:schemeClr val="accent3">
                <a:lumMod val="75000"/>
              </a:schemeClr>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800" b="0" i="0" u="none" strike="noStrike" kern="1200" cap="none" spc="0" normalizeH="0" baseline="0" noProof="0">
                <a:ln>
                  <a:noFill/>
                </a:ln>
                <a:solidFill>
                  <a:schemeClr val="accent3">
                    <a:lumMod val="75000"/>
                  </a:schemeClr>
                </a:solidFill>
                <a:effectLst/>
                <a:uLnTx/>
                <a:uFillTx/>
                <a:latin typeface="Ericsson Technical Icons" panose="00000500000000000000" pitchFamily="2" charset="0"/>
                <a:ea typeface="+mn-ea"/>
                <a:cs typeface="+mn-cs"/>
              </a:rPr>
              <a:t>S</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1200" b="0" i="0" u="none" strike="noStrike" kern="1200" cap="none" spc="0" normalizeH="0" baseline="0" noProof="0">
              <a:ln>
                <a:noFill/>
              </a:ln>
              <a:solidFill>
                <a:schemeClr val="accent3">
                  <a:lumMod val="75000"/>
                </a:schemeClr>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lang="en-US" sz="1400">
                <a:solidFill>
                  <a:schemeClr val="accent3">
                    <a:lumMod val="75000"/>
                  </a:schemeClr>
                </a:solidFill>
                <a:latin typeface="Ericsson Hilda"/>
              </a:rPr>
              <a:t>P</a:t>
            </a:r>
            <a:r>
              <a:rPr kumimoji="0" lang="en-US" sz="1400" b="0" i="0" u="none" strike="noStrike" kern="1200" cap="none" spc="0" normalizeH="0" baseline="0" noProof="0">
                <a:ln>
                  <a:noFill/>
                </a:ln>
                <a:solidFill>
                  <a:schemeClr val="accent3">
                    <a:lumMod val="75000"/>
                  </a:schemeClr>
                </a:solidFill>
                <a:effectLst/>
                <a:uLnTx/>
                <a:uFillTx/>
                <a:latin typeface="Ericsson Hilda"/>
                <a:ea typeface="+mn-ea"/>
                <a:cs typeface="+mn-cs"/>
              </a:rPr>
              <a:t>GW-C</a:t>
            </a:r>
          </a:p>
        </p:txBody>
      </p:sp>
      <p:sp>
        <p:nvSpPr>
          <p:cNvPr id="240" name="TextBox 239">
            <a:extLst>
              <a:ext uri="{FF2B5EF4-FFF2-40B4-BE49-F238E27FC236}">
                <a16:creationId xmlns:a16="http://schemas.microsoft.com/office/drawing/2014/main" id="{C7B72F00-EDFF-4FFC-A809-0673CBE6C98B}"/>
              </a:ext>
            </a:extLst>
          </p:cNvPr>
          <p:cNvSpPr txBox="1"/>
          <p:nvPr/>
        </p:nvSpPr>
        <p:spPr bwMode="auto">
          <a:xfrm>
            <a:off x="2229845" y="4192271"/>
            <a:ext cx="582231" cy="829254"/>
          </a:xfrm>
          <a:prstGeom prst="rect">
            <a:avLst/>
          </a:prstGeom>
          <a:solidFill>
            <a:schemeClr val="bg1"/>
          </a:solidFill>
          <a:ln w="12700">
            <a:solidFill>
              <a:schemeClr val="accent3">
                <a:lumMod val="75000"/>
              </a:schemeClr>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800" b="0" i="0" u="none" strike="noStrike" kern="1200" cap="none" spc="0" normalizeH="0" baseline="0" noProof="0">
                <a:ln>
                  <a:noFill/>
                </a:ln>
                <a:solidFill>
                  <a:schemeClr val="accent3">
                    <a:lumMod val="75000"/>
                  </a:schemeClr>
                </a:solidFill>
                <a:effectLst/>
                <a:uLnTx/>
                <a:uFillTx/>
                <a:latin typeface="Ericsson Technical Icons" panose="00000500000000000000" pitchFamily="2" charset="0"/>
                <a:ea typeface="+mn-ea"/>
                <a:cs typeface="+mn-cs"/>
              </a:rPr>
              <a:t>G</a:t>
            </a:r>
            <a:endParaRPr kumimoji="0" lang="en-US" sz="1800" b="0" i="0" u="none" strike="noStrike" kern="1200" cap="none" spc="0" normalizeH="0" baseline="0" noProof="0">
              <a:ln>
                <a:noFill/>
              </a:ln>
              <a:solidFill>
                <a:schemeClr val="accent3">
                  <a:lumMod val="75000"/>
                </a:schemeClr>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lang="en-US" sz="1600">
                <a:solidFill>
                  <a:schemeClr val="accent3">
                    <a:lumMod val="75000"/>
                  </a:schemeClr>
                </a:solidFill>
                <a:latin typeface="Ericsson Hilda"/>
              </a:rPr>
              <a:t>P</a:t>
            </a:r>
            <a:r>
              <a:rPr kumimoji="0" lang="en-US" sz="1600" b="0" i="0" u="none" strike="noStrike" kern="1200" cap="none" spc="0" normalizeH="0" baseline="0" noProof="0">
                <a:ln>
                  <a:noFill/>
                </a:ln>
                <a:solidFill>
                  <a:schemeClr val="accent3">
                    <a:lumMod val="75000"/>
                  </a:schemeClr>
                </a:solidFill>
                <a:effectLst/>
                <a:uLnTx/>
                <a:uFillTx/>
                <a:latin typeface="Ericsson Hilda"/>
                <a:ea typeface="+mn-ea"/>
                <a:cs typeface="+mn-cs"/>
              </a:rPr>
              <a:t>GW UP</a:t>
            </a:r>
          </a:p>
        </p:txBody>
      </p:sp>
      <p:sp>
        <p:nvSpPr>
          <p:cNvPr id="241" name="TextBox 240">
            <a:extLst>
              <a:ext uri="{FF2B5EF4-FFF2-40B4-BE49-F238E27FC236}">
                <a16:creationId xmlns:a16="http://schemas.microsoft.com/office/drawing/2014/main" id="{C645B352-6949-4DF8-B3D1-6E16B327C15A}"/>
              </a:ext>
            </a:extLst>
          </p:cNvPr>
          <p:cNvSpPr txBox="1"/>
          <p:nvPr/>
        </p:nvSpPr>
        <p:spPr bwMode="auto">
          <a:xfrm>
            <a:off x="3082142" y="4189693"/>
            <a:ext cx="582231" cy="829254"/>
          </a:xfrm>
          <a:prstGeom prst="rect">
            <a:avLst/>
          </a:prstGeom>
          <a:solidFill>
            <a:schemeClr val="bg1"/>
          </a:solidFill>
          <a:ln w="12700">
            <a:solidFill>
              <a:schemeClr val="accent3">
                <a:lumMod val="75000"/>
              </a:schemeClr>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800" b="0" i="0" u="none" strike="noStrike" kern="1200" cap="none" spc="0" normalizeH="0" baseline="0" noProof="0">
                <a:ln>
                  <a:noFill/>
                </a:ln>
                <a:solidFill>
                  <a:schemeClr val="accent3">
                    <a:lumMod val="75000"/>
                  </a:schemeClr>
                </a:solidFill>
                <a:effectLst/>
                <a:uLnTx/>
                <a:uFillTx/>
                <a:latin typeface="Ericsson Technical Icons" panose="00000500000000000000" pitchFamily="2" charset="0"/>
                <a:ea typeface="+mn-ea"/>
                <a:cs typeface="+mn-cs"/>
              </a:rPr>
              <a:t>G</a:t>
            </a:r>
            <a:endParaRPr kumimoji="0" lang="en-US" sz="1800" b="0" i="0" u="none" strike="noStrike" kern="1200" cap="none" spc="0" normalizeH="0" baseline="0" noProof="0">
              <a:ln>
                <a:noFill/>
              </a:ln>
              <a:solidFill>
                <a:schemeClr val="accent3">
                  <a:lumMod val="75000"/>
                </a:schemeClr>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1200" b="0" i="0" u="none" strike="noStrike" kern="1200" cap="none" spc="0" normalizeH="0" baseline="0" noProof="0">
              <a:ln>
                <a:noFill/>
              </a:ln>
              <a:solidFill>
                <a:schemeClr val="accent3">
                  <a:lumMod val="75000"/>
                </a:schemeClr>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600" b="0" i="0" u="none" strike="noStrike" kern="1200" cap="none" spc="0" normalizeH="0" baseline="0" noProof="0">
                <a:ln>
                  <a:noFill/>
                </a:ln>
                <a:solidFill>
                  <a:schemeClr val="accent3">
                    <a:lumMod val="75000"/>
                  </a:schemeClr>
                </a:solidFill>
                <a:effectLst/>
                <a:uLnTx/>
                <a:uFillTx/>
                <a:latin typeface="Ericsson Hilda"/>
                <a:ea typeface="+mn-ea"/>
                <a:cs typeface="+mn-cs"/>
              </a:rPr>
              <a:t>TDF</a:t>
            </a:r>
          </a:p>
        </p:txBody>
      </p:sp>
      <p:sp>
        <p:nvSpPr>
          <p:cNvPr id="242" name="TextBox 241">
            <a:extLst>
              <a:ext uri="{FF2B5EF4-FFF2-40B4-BE49-F238E27FC236}">
                <a16:creationId xmlns:a16="http://schemas.microsoft.com/office/drawing/2014/main" id="{20825CFD-CE1F-491A-9CBE-71A53A06F236}"/>
              </a:ext>
            </a:extLst>
          </p:cNvPr>
          <p:cNvSpPr txBox="1"/>
          <p:nvPr/>
        </p:nvSpPr>
        <p:spPr>
          <a:xfrm>
            <a:off x="1705611" y="3633473"/>
            <a:ext cx="511679" cy="276999"/>
          </a:xfrm>
          <a:prstGeom prst="rect">
            <a:avLst/>
          </a:prstGeom>
          <a:noFill/>
        </p:spPr>
        <p:txBody>
          <a:bodyPr wrap="none" rtlCol="0">
            <a:spAutoFit/>
          </a:bodyPr>
          <a:lstStyle/>
          <a:p>
            <a:r>
              <a:rPr lang="en-US" sz="1200" b="1">
                <a:latin typeface="+mn-lt"/>
                <a:ea typeface="Segoe UI" panose="020B0502040204020203" pitchFamily="34" charset="0"/>
                <a:cs typeface="Segoe UI" panose="020B0502040204020203" pitchFamily="34" charset="0"/>
              </a:rPr>
              <a:t>S5-C</a:t>
            </a:r>
            <a:endParaRPr lang="en-US" sz="1100" b="1">
              <a:latin typeface="+mn-lt"/>
              <a:ea typeface="Segoe UI" panose="020B0502040204020203" pitchFamily="34" charset="0"/>
              <a:cs typeface="Segoe UI" panose="020B0502040204020203" pitchFamily="34" charset="0"/>
            </a:endParaRPr>
          </a:p>
        </p:txBody>
      </p:sp>
      <p:sp>
        <p:nvSpPr>
          <p:cNvPr id="243" name="TextBox 242">
            <a:extLst>
              <a:ext uri="{FF2B5EF4-FFF2-40B4-BE49-F238E27FC236}">
                <a16:creationId xmlns:a16="http://schemas.microsoft.com/office/drawing/2014/main" id="{516A4328-E3A8-4151-8A80-9A848ED7D706}"/>
              </a:ext>
            </a:extLst>
          </p:cNvPr>
          <p:cNvSpPr txBox="1"/>
          <p:nvPr/>
        </p:nvSpPr>
        <p:spPr>
          <a:xfrm>
            <a:off x="1692398" y="4609065"/>
            <a:ext cx="522900" cy="276999"/>
          </a:xfrm>
          <a:prstGeom prst="rect">
            <a:avLst/>
          </a:prstGeom>
          <a:noFill/>
        </p:spPr>
        <p:txBody>
          <a:bodyPr wrap="none" rtlCol="0">
            <a:spAutoFit/>
          </a:bodyPr>
          <a:lstStyle/>
          <a:p>
            <a:r>
              <a:rPr lang="en-US" sz="1200" b="1">
                <a:latin typeface="+mn-lt"/>
                <a:ea typeface="Segoe UI" panose="020B0502040204020203" pitchFamily="34" charset="0"/>
                <a:cs typeface="Segoe UI" panose="020B0502040204020203" pitchFamily="34" charset="0"/>
              </a:rPr>
              <a:t>S5-U</a:t>
            </a:r>
          </a:p>
        </p:txBody>
      </p:sp>
      <p:grpSp>
        <p:nvGrpSpPr>
          <p:cNvPr id="40" name="Group 39">
            <a:extLst>
              <a:ext uri="{FF2B5EF4-FFF2-40B4-BE49-F238E27FC236}">
                <a16:creationId xmlns:a16="http://schemas.microsoft.com/office/drawing/2014/main" id="{5C90A7E2-90A9-4E38-8E65-7E00833ED748}"/>
              </a:ext>
            </a:extLst>
          </p:cNvPr>
          <p:cNvGrpSpPr/>
          <p:nvPr/>
        </p:nvGrpSpPr>
        <p:grpSpPr>
          <a:xfrm>
            <a:off x="5801255" y="1250761"/>
            <a:ext cx="6033952" cy="4921655"/>
            <a:chOff x="5801255" y="1250761"/>
            <a:chExt cx="6033952" cy="4921655"/>
          </a:xfrm>
        </p:grpSpPr>
        <p:sp>
          <p:nvSpPr>
            <p:cNvPr id="4" name="Rectangle 3"/>
            <p:cNvSpPr/>
            <p:nvPr/>
          </p:nvSpPr>
          <p:spPr>
            <a:xfrm>
              <a:off x="6630038" y="1250761"/>
              <a:ext cx="4814811" cy="830997"/>
            </a:xfrm>
            <a:prstGeom prst="rect">
              <a:avLst/>
            </a:prstGeom>
          </p:spPr>
          <p:txBody>
            <a:bodyPr wrap="square">
              <a:spAutoFit/>
            </a:bodyPr>
            <a:lstStyle/>
            <a:p>
              <a:pPr algn="ctr"/>
              <a:r>
                <a:rPr lang="en-US" sz="2400" b="1">
                  <a:latin typeface="+mn-lt"/>
                  <a:ea typeface="Segoe UI" panose="020B0502040204020203" pitchFamily="34" charset="0"/>
                  <a:cs typeface="Segoe UI" panose="020B0502040204020203" pitchFamily="34" charset="0"/>
                </a:rPr>
                <a:t>5G Core Reference </a:t>
              </a:r>
              <a:br>
                <a:rPr lang="en-US" sz="2400" b="1">
                  <a:latin typeface="+mn-lt"/>
                  <a:ea typeface="Segoe UI" panose="020B0502040204020203" pitchFamily="34" charset="0"/>
                  <a:cs typeface="Segoe UI" panose="020B0502040204020203" pitchFamily="34" charset="0"/>
                </a:rPr>
              </a:br>
              <a:r>
                <a:rPr lang="en-US" sz="2400" b="1">
                  <a:latin typeface="+mn-lt"/>
                  <a:ea typeface="Segoe UI" panose="020B0502040204020203" pitchFamily="34" charset="0"/>
                  <a:cs typeface="Segoe UI" panose="020B0502040204020203" pitchFamily="34" charset="0"/>
                </a:rPr>
                <a:t>Architecture MBB (baseline)</a:t>
              </a:r>
            </a:p>
          </p:txBody>
        </p:sp>
        <p:cxnSp>
          <p:nvCxnSpPr>
            <p:cNvPr id="140" name="Straight Connector 203">
              <a:extLst>
                <a:ext uri="{FF2B5EF4-FFF2-40B4-BE49-F238E27FC236}">
                  <a16:creationId xmlns:a16="http://schemas.microsoft.com/office/drawing/2014/main" id="{4884B7CB-F9B8-42ED-91D2-787675D88133}"/>
                </a:ext>
              </a:extLst>
            </p:cNvPr>
            <p:cNvCxnSpPr>
              <a:cxnSpLocks noChangeShapeType="1"/>
              <a:stCxn id="257" idx="2"/>
            </p:cNvCxnSpPr>
            <p:nvPr/>
          </p:nvCxnSpPr>
          <p:spPr bwMode="auto">
            <a:xfrm rot="16200000" flipH="1">
              <a:off x="7097028" y="3719606"/>
              <a:ext cx="963784" cy="2986584"/>
            </a:xfrm>
            <a:prstGeom prst="bentConnector2">
              <a:avLst/>
            </a:prstGeom>
            <a:noFill/>
            <a:ln w="12700" cap="flat" cmpd="sng" algn="ctr">
              <a:solidFill>
                <a:schemeClr val="tx1"/>
              </a:solidFill>
              <a:prstDash val="solid"/>
              <a:round/>
              <a:headEnd type="none" w="med" len="med"/>
              <a:tailEnd type="none" w="med" len="med"/>
            </a:ln>
            <a:extLst>
              <a:ext uri="{909E8E84-426E-40DD-AFC4-6F175D3DCCD1}">
                <a14:hiddenFill xmlns:a14="http://schemas.microsoft.com/office/drawing/2010/main">
                  <a:noFill/>
                </a14:hiddenFill>
              </a:ext>
            </a:extLst>
          </p:spPr>
        </p:cxnSp>
        <p:cxnSp>
          <p:nvCxnSpPr>
            <p:cNvPr id="141" name="Straight Connector 203">
              <a:extLst>
                <a:ext uri="{FF2B5EF4-FFF2-40B4-BE49-F238E27FC236}">
                  <a16:creationId xmlns:a16="http://schemas.microsoft.com/office/drawing/2014/main" id="{035EABA3-81A5-4397-B0CC-18FE1D875D73}"/>
                </a:ext>
              </a:extLst>
            </p:cNvPr>
            <p:cNvCxnSpPr>
              <a:cxnSpLocks noChangeShapeType="1"/>
              <a:stCxn id="155" idx="3"/>
            </p:cNvCxnSpPr>
            <p:nvPr/>
          </p:nvCxnSpPr>
          <p:spPr bwMode="auto">
            <a:xfrm flipV="1">
              <a:off x="9741014" y="5691775"/>
              <a:ext cx="863326" cy="3015"/>
            </a:xfrm>
            <a:prstGeom prst="straightConnector1">
              <a:avLst/>
            </a:prstGeom>
            <a:noFill/>
            <a:ln w="12700">
              <a:solidFill>
                <a:schemeClr val="tx1"/>
              </a:solidFill>
              <a:prstDash val="solid"/>
              <a:round/>
              <a:headEnd/>
              <a:tailEnd/>
            </a:ln>
            <a:extLst>
              <a:ext uri="{909E8E84-426E-40DD-AFC4-6F175D3DCCD1}">
                <a14:hiddenFill xmlns:a14="http://schemas.microsoft.com/office/drawing/2010/main">
                  <a:noFill/>
                </a14:hiddenFill>
              </a:ext>
            </a:extLst>
          </p:spPr>
        </p:cxnSp>
        <p:cxnSp>
          <p:nvCxnSpPr>
            <p:cNvPr id="142" name="Straight Connector 203">
              <a:extLst>
                <a:ext uri="{FF2B5EF4-FFF2-40B4-BE49-F238E27FC236}">
                  <a16:creationId xmlns:a16="http://schemas.microsoft.com/office/drawing/2014/main" id="{41C83FD3-56C7-40D8-B7F3-34585B9D7856}"/>
                </a:ext>
              </a:extLst>
            </p:cNvPr>
            <p:cNvCxnSpPr>
              <a:cxnSpLocks noChangeShapeType="1"/>
              <a:stCxn id="246" idx="2"/>
              <a:endCxn id="254" idx="0"/>
            </p:cNvCxnSpPr>
            <p:nvPr/>
          </p:nvCxnSpPr>
          <p:spPr bwMode="auto">
            <a:xfrm rot="16200000" flipH="1">
              <a:off x="9080946" y="4724570"/>
              <a:ext cx="643919" cy="1496"/>
            </a:xfrm>
            <a:prstGeom prst="bentConnector3">
              <a:avLst>
                <a:gd name="adj1" fmla="val 50000"/>
              </a:avLst>
            </a:prstGeom>
            <a:noFill/>
            <a:ln w="12700">
              <a:solidFill>
                <a:schemeClr val="accent1"/>
              </a:solidFill>
              <a:prstDash val="dash"/>
              <a:round/>
              <a:headEnd/>
              <a:tailEnd/>
            </a:ln>
            <a:extLst>
              <a:ext uri="{909E8E84-426E-40DD-AFC4-6F175D3DCCD1}">
                <a14:hiddenFill xmlns:a14="http://schemas.microsoft.com/office/drawing/2010/main">
                  <a:noFill/>
                </a14:hiddenFill>
              </a:ext>
            </a:extLst>
          </p:spPr>
        </p:cxnSp>
        <p:sp>
          <p:nvSpPr>
            <p:cNvPr id="143" name="TextBox 142">
              <a:extLst>
                <a:ext uri="{FF2B5EF4-FFF2-40B4-BE49-F238E27FC236}">
                  <a16:creationId xmlns:a16="http://schemas.microsoft.com/office/drawing/2014/main" id="{5275822F-5E35-4BF7-9FF1-2F618D279BE3}"/>
                </a:ext>
              </a:extLst>
            </p:cNvPr>
            <p:cNvSpPr txBox="1"/>
            <p:nvPr/>
          </p:nvSpPr>
          <p:spPr>
            <a:xfrm>
              <a:off x="8133030" y="4458955"/>
              <a:ext cx="415498" cy="307777"/>
            </a:xfrm>
            <a:prstGeom prst="rect">
              <a:avLst/>
            </a:prstGeom>
            <a:noFill/>
          </p:spPr>
          <p:txBody>
            <a:bodyPr wrap="square" rtlCol="0">
              <a:spAutoFit/>
            </a:bodyPr>
            <a:lstStyle/>
            <a:p>
              <a:r>
                <a:rPr lang="en-US" sz="1400">
                  <a:latin typeface="+mn-lt"/>
                  <a:ea typeface="Segoe UI" panose="020B0502040204020203" pitchFamily="34" charset="0"/>
                  <a:cs typeface="Segoe UI" panose="020B0502040204020203" pitchFamily="34" charset="0"/>
                </a:rPr>
                <a:t>N2</a:t>
              </a:r>
              <a:endParaRPr lang="en-US" sz="1600">
                <a:latin typeface="+mn-lt"/>
                <a:ea typeface="Segoe UI" panose="020B0502040204020203" pitchFamily="34" charset="0"/>
                <a:cs typeface="Segoe UI" panose="020B0502040204020203" pitchFamily="34" charset="0"/>
              </a:endParaRPr>
            </a:p>
          </p:txBody>
        </p:sp>
        <p:sp>
          <p:nvSpPr>
            <p:cNvPr id="144" name="TextBox 143">
              <a:extLst>
                <a:ext uri="{FF2B5EF4-FFF2-40B4-BE49-F238E27FC236}">
                  <a16:creationId xmlns:a16="http://schemas.microsoft.com/office/drawing/2014/main" id="{ECF23B1D-C2CB-4259-BB97-7B83D902EB26}"/>
                </a:ext>
              </a:extLst>
            </p:cNvPr>
            <p:cNvSpPr txBox="1"/>
            <p:nvPr/>
          </p:nvSpPr>
          <p:spPr>
            <a:xfrm>
              <a:off x="8632997" y="5421100"/>
              <a:ext cx="428322" cy="307777"/>
            </a:xfrm>
            <a:prstGeom prst="rect">
              <a:avLst/>
            </a:prstGeom>
            <a:noFill/>
            <a:ln w="12700" cap="flat" cmpd="sng" algn="ctr">
              <a:noFill/>
              <a:prstDash val="solid"/>
              <a:round/>
              <a:headEnd type="none" w="med" len="med"/>
              <a:tailEnd type="none" w="med" len="med"/>
            </a:ln>
          </p:spPr>
          <p:txBody>
            <a:bodyPr wrap="none" rtlCol="0">
              <a:spAutoFit/>
            </a:bodyPr>
            <a:lstStyle/>
            <a:p>
              <a:r>
                <a:rPr lang="en-US" sz="1400">
                  <a:latin typeface="+mn-lt"/>
                  <a:ea typeface="Segoe UI" panose="020B0502040204020203" pitchFamily="34" charset="0"/>
                  <a:cs typeface="Segoe UI" panose="020B0502040204020203" pitchFamily="34" charset="0"/>
                </a:rPr>
                <a:t>N3</a:t>
              </a:r>
              <a:endParaRPr lang="en-US" sz="1600">
                <a:latin typeface="+mn-lt"/>
                <a:ea typeface="Segoe UI" panose="020B0502040204020203" pitchFamily="34" charset="0"/>
                <a:cs typeface="Segoe UI" panose="020B0502040204020203" pitchFamily="34" charset="0"/>
              </a:endParaRPr>
            </a:p>
          </p:txBody>
        </p:sp>
        <p:sp>
          <p:nvSpPr>
            <p:cNvPr id="145" name="TextBox 144">
              <a:extLst>
                <a:ext uri="{FF2B5EF4-FFF2-40B4-BE49-F238E27FC236}">
                  <a16:creationId xmlns:a16="http://schemas.microsoft.com/office/drawing/2014/main" id="{1EF0E76F-E318-4F7E-9C19-E200A38B6E63}"/>
                </a:ext>
              </a:extLst>
            </p:cNvPr>
            <p:cNvSpPr txBox="1"/>
            <p:nvPr/>
          </p:nvSpPr>
          <p:spPr>
            <a:xfrm>
              <a:off x="9884764" y="5418545"/>
              <a:ext cx="415498" cy="307777"/>
            </a:xfrm>
            <a:prstGeom prst="rect">
              <a:avLst/>
            </a:prstGeom>
            <a:noFill/>
          </p:spPr>
          <p:txBody>
            <a:bodyPr wrap="none" rtlCol="0">
              <a:spAutoFit/>
            </a:bodyPr>
            <a:lstStyle/>
            <a:p>
              <a:r>
                <a:rPr lang="en-US" sz="1400">
                  <a:latin typeface="+mn-lt"/>
                  <a:ea typeface="Segoe UI" panose="020B0502040204020203" pitchFamily="34" charset="0"/>
                  <a:cs typeface="Segoe UI" panose="020B0502040204020203" pitchFamily="34" charset="0"/>
                </a:rPr>
                <a:t>N6</a:t>
              </a:r>
              <a:endParaRPr lang="en-US" sz="1200">
                <a:latin typeface="+mn-lt"/>
                <a:ea typeface="Segoe UI" panose="020B0502040204020203" pitchFamily="34" charset="0"/>
                <a:cs typeface="Segoe UI" panose="020B0502040204020203" pitchFamily="34" charset="0"/>
              </a:endParaRPr>
            </a:p>
          </p:txBody>
        </p:sp>
        <p:cxnSp>
          <p:nvCxnSpPr>
            <p:cNvPr id="164" name="Straight Connector 203">
              <a:extLst>
                <a:ext uri="{FF2B5EF4-FFF2-40B4-BE49-F238E27FC236}">
                  <a16:creationId xmlns:a16="http://schemas.microsoft.com/office/drawing/2014/main" id="{254D7FC1-F35B-488A-A49D-EE0836E65B01}"/>
                </a:ext>
              </a:extLst>
            </p:cNvPr>
            <p:cNvCxnSpPr>
              <a:cxnSpLocks noChangeShapeType="1"/>
              <a:stCxn id="245" idx="0"/>
              <a:endCxn id="252" idx="2"/>
            </p:cNvCxnSpPr>
            <p:nvPr/>
          </p:nvCxnSpPr>
          <p:spPr bwMode="auto">
            <a:xfrm rot="5400000" flipH="1" flipV="1">
              <a:off x="7788473" y="2863593"/>
              <a:ext cx="532710" cy="924349"/>
            </a:xfrm>
            <a:prstGeom prst="bentConnector3">
              <a:avLst>
                <a:gd name="adj1" fmla="val 50000"/>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65" name="Straight Connector 203">
              <a:extLst>
                <a:ext uri="{FF2B5EF4-FFF2-40B4-BE49-F238E27FC236}">
                  <a16:creationId xmlns:a16="http://schemas.microsoft.com/office/drawing/2014/main" id="{AEED28AA-BD30-4646-8D40-3C9395884453}"/>
                </a:ext>
              </a:extLst>
            </p:cNvPr>
            <p:cNvCxnSpPr>
              <a:cxnSpLocks noChangeShapeType="1"/>
              <a:stCxn id="246" idx="0"/>
              <a:endCxn id="253" idx="2"/>
            </p:cNvCxnSpPr>
            <p:nvPr/>
          </p:nvCxnSpPr>
          <p:spPr bwMode="auto">
            <a:xfrm rot="5400000" flipH="1" flipV="1">
              <a:off x="9630666" y="2821436"/>
              <a:ext cx="542178" cy="999196"/>
            </a:xfrm>
            <a:prstGeom prst="bentConnector3">
              <a:avLst>
                <a:gd name="adj1" fmla="val 50000"/>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72" name="Straight Connector 203">
              <a:extLst>
                <a:ext uri="{FF2B5EF4-FFF2-40B4-BE49-F238E27FC236}">
                  <a16:creationId xmlns:a16="http://schemas.microsoft.com/office/drawing/2014/main" id="{01022E62-628B-43AB-B7D2-5C9DD1C604F2}"/>
                </a:ext>
              </a:extLst>
            </p:cNvPr>
            <p:cNvCxnSpPr>
              <a:cxnSpLocks noChangeShapeType="1"/>
              <a:stCxn id="244" idx="2"/>
              <a:endCxn id="149" idx="3"/>
            </p:cNvCxnSpPr>
            <p:nvPr/>
          </p:nvCxnSpPr>
          <p:spPr bwMode="auto">
            <a:xfrm rot="5400000">
              <a:off x="7420671" y="3401792"/>
              <a:ext cx="93005" cy="2104070"/>
            </a:xfrm>
            <a:prstGeom prst="bentConnector2">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sp>
          <p:nvSpPr>
            <p:cNvPr id="179" name="TextBox 178">
              <a:extLst>
                <a:ext uri="{FF2B5EF4-FFF2-40B4-BE49-F238E27FC236}">
                  <a16:creationId xmlns:a16="http://schemas.microsoft.com/office/drawing/2014/main" id="{18AC9750-92F7-464F-92D3-B0FBF01B6BD7}"/>
                </a:ext>
              </a:extLst>
            </p:cNvPr>
            <p:cNvSpPr txBox="1"/>
            <p:nvPr/>
          </p:nvSpPr>
          <p:spPr>
            <a:xfrm>
              <a:off x="9385215" y="4523648"/>
              <a:ext cx="428322" cy="307777"/>
            </a:xfrm>
            <a:prstGeom prst="rect">
              <a:avLst/>
            </a:prstGeom>
            <a:noFill/>
          </p:spPr>
          <p:txBody>
            <a:bodyPr wrap="none" rtlCol="0">
              <a:spAutoFit/>
            </a:bodyPr>
            <a:lstStyle/>
            <a:p>
              <a:r>
                <a:rPr lang="en-US" sz="1400" b="1">
                  <a:solidFill>
                    <a:schemeClr val="accent1"/>
                  </a:solidFill>
                  <a:latin typeface="+mn-lt"/>
                  <a:ea typeface="Segoe UI" panose="020B0502040204020203" pitchFamily="34" charset="0"/>
                  <a:cs typeface="Segoe UI" panose="020B0502040204020203" pitchFamily="34" charset="0"/>
                </a:rPr>
                <a:t>N4</a:t>
              </a:r>
              <a:endParaRPr lang="en-US" sz="1200" b="1">
                <a:solidFill>
                  <a:schemeClr val="accent1"/>
                </a:solidFill>
                <a:latin typeface="+mn-lt"/>
                <a:ea typeface="Segoe UI" panose="020B0502040204020203" pitchFamily="34" charset="0"/>
                <a:cs typeface="Segoe UI" panose="020B0502040204020203" pitchFamily="34" charset="0"/>
              </a:endParaRPr>
            </a:p>
          </p:txBody>
        </p:sp>
        <p:grpSp>
          <p:nvGrpSpPr>
            <p:cNvPr id="180" name="Group 179">
              <a:extLst>
                <a:ext uri="{FF2B5EF4-FFF2-40B4-BE49-F238E27FC236}">
                  <a16:creationId xmlns:a16="http://schemas.microsoft.com/office/drawing/2014/main" id="{45C13D2A-29EF-40A1-9149-0CA85BFF75D9}"/>
                </a:ext>
              </a:extLst>
            </p:cNvPr>
            <p:cNvGrpSpPr/>
            <p:nvPr/>
          </p:nvGrpSpPr>
          <p:grpSpPr>
            <a:xfrm>
              <a:off x="10591714" y="5175276"/>
              <a:ext cx="1243493" cy="997140"/>
              <a:chOff x="9315422" y="5130211"/>
              <a:chExt cx="2250397" cy="1719278"/>
            </a:xfrm>
          </p:grpSpPr>
          <p:sp>
            <p:nvSpPr>
              <p:cNvPr id="181" name="Freeform 34">
                <a:extLst>
                  <a:ext uri="{FF2B5EF4-FFF2-40B4-BE49-F238E27FC236}">
                    <a16:creationId xmlns:a16="http://schemas.microsoft.com/office/drawing/2014/main" id="{BDE34BAF-4E23-4B38-8DA1-D6F2DC0A4232}"/>
                  </a:ext>
                </a:extLst>
              </p:cNvPr>
              <p:cNvSpPr>
                <a:spLocks noChangeAspect="1"/>
              </p:cNvSpPr>
              <p:nvPr/>
            </p:nvSpPr>
            <p:spPr bwMode="auto">
              <a:xfrm>
                <a:off x="9315422" y="5130211"/>
                <a:ext cx="2250397" cy="1719278"/>
              </a:xfrm>
              <a:custGeom>
                <a:avLst/>
                <a:gdLst>
                  <a:gd name="T0" fmla="*/ 15322411 w 522"/>
                  <a:gd name="T1" fmla="*/ 59674397 h 399"/>
                  <a:gd name="T2" fmla="*/ 4342078 w 522"/>
                  <a:gd name="T3" fmla="*/ 44798810 h 399"/>
                  <a:gd name="T4" fmla="*/ 0 w 522"/>
                  <a:gd name="T5" fmla="*/ 34281387 h 399"/>
                  <a:gd name="T6" fmla="*/ 13445428 w 522"/>
                  <a:gd name="T7" fmla="*/ 18556182 h 399"/>
                  <a:gd name="T8" fmla="*/ 25222172 w 522"/>
                  <a:gd name="T9" fmla="*/ 6870450 h 399"/>
                  <a:gd name="T10" fmla="*/ 46815215 w 522"/>
                  <a:gd name="T11" fmla="*/ 0 h 399"/>
                  <a:gd name="T12" fmla="*/ 63288766 w 522"/>
                  <a:gd name="T13" fmla="*/ 12029493 h 399"/>
                  <a:gd name="T14" fmla="*/ 72398755 w 522"/>
                  <a:gd name="T15" fmla="*/ 14239600 h 399"/>
                  <a:gd name="T16" fmla="*/ 72664127 w 522"/>
                  <a:gd name="T17" fmla="*/ 16070027 h 399"/>
                  <a:gd name="T18" fmla="*/ 70827127 w 522"/>
                  <a:gd name="T19" fmla="*/ 16343079 h 399"/>
                  <a:gd name="T20" fmla="*/ 62629961 w 522"/>
                  <a:gd name="T21" fmla="*/ 14718417 h 399"/>
                  <a:gd name="T22" fmla="*/ 61056958 w 522"/>
                  <a:gd name="T23" fmla="*/ 13728968 h 399"/>
                  <a:gd name="T24" fmla="*/ 33482122 w 522"/>
                  <a:gd name="T25" fmla="*/ 11543714 h 399"/>
                  <a:gd name="T26" fmla="*/ 32488820 w 522"/>
                  <a:gd name="T27" fmla="*/ 12179925 h 399"/>
                  <a:gd name="T28" fmla="*/ 25222172 w 522"/>
                  <a:gd name="T29" fmla="*/ 9566315 h 399"/>
                  <a:gd name="T30" fmla="*/ 16166319 w 522"/>
                  <a:gd name="T31" fmla="*/ 18556182 h 399"/>
                  <a:gd name="T32" fmla="*/ 16166319 w 522"/>
                  <a:gd name="T33" fmla="*/ 21233511 h 399"/>
                  <a:gd name="T34" fmla="*/ 15171460 w 522"/>
                  <a:gd name="T35" fmla="*/ 21746290 h 399"/>
                  <a:gd name="T36" fmla="*/ 6693185 w 522"/>
                  <a:gd name="T37" fmla="*/ 43474041 h 399"/>
                  <a:gd name="T38" fmla="*/ 7061207 w 522"/>
                  <a:gd name="T39" fmla="*/ 44949086 h 399"/>
                  <a:gd name="T40" fmla="*/ 15322411 w 522"/>
                  <a:gd name="T41" fmla="*/ 57005579 h 399"/>
                  <a:gd name="T42" fmla="*/ 18890363 w 522"/>
                  <a:gd name="T43" fmla="*/ 56345442 h 399"/>
                  <a:gd name="T44" fmla="*/ 20728615 w 522"/>
                  <a:gd name="T45" fmla="*/ 57005579 h 399"/>
                  <a:gd name="T46" fmla="*/ 31006315 w 522"/>
                  <a:gd name="T47" fmla="*/ 63989791 h 399"/>
                  <a:gd name="T48" fmla="*/ 40750026 w 522"/>
                  <a:gd name="T49" fmla="*/ 58986125 h 399"/>
                  <a:gd name="T50" fmla="*/ 41749956 w 522"/>
                  <a:gd name="T51" fmla="*/ 59314265 h 399"/>
                  <a:gd name="T52" fmla="*/ 57914511 w 522"/>
                  <a:gd name="T53" fmla="*/ 56495062 h 399"/>
                  <a:gd name="T54" fmla="*/ 58910619 w 522"/>
                  <a:gd name="T55" fmla="*/ 55859731 h 399"/>
                  <a:gd name="T56" fmla="*/ 66484669 w 522"/>
                  <a:gd name="T57" fmla="*/ 58324971 h 399"/>
                  <a:gd name="T58" fmla="*/ 76585036 w 522"/>
                  <a:gd name="T59" fmla="*/ 48279962 h 399"/>
                  <a:gd name="T60" fmla="*/ 77737381 w 522"/>
                  <a:gd name="T61" fmla="*/ 46806105 h 399"/>
                  <a:gd name="T62" fmla="*/ 85155076 w 522"/>
                  <a:gd name="T63" fmla="*/ 38294923 h 399"/>
                  <a:gd name="T64" fmla="*/ 76585036 w 522"/>
                  <a:gd name="T65" fmla="*/ 29241337 h 399"/>
                  <a:gd name="T66" fmla="*/ 76228470 w 522"/>
                  <a:gd name="T67" fmla="*/ 28249952 h 399"/>
                  <a:gd name="T68" fmla="*/ 74390161 w 522"/>
                  <a:gd name="T69" fmla="*/ 19880759 h 399"/>
                  <a:gd name="T70" fmla="*/ 74747809 w 522"/>
                  <a:gd name="T71" fmla="*/ 17899842 h 399"/>
                  <a:gd name="T72" fmla="*/ 79087081 w 522"/>
                  <a:gd name="T73" fmla="*/ 26420054 h 399"/>
                  <a:gd name="T74" fmla="*/ 79087081 w 522"/>
                  <a:gd name="T75" fmla="*/ 27411003 h 399"/>
                  <a:gd name="T76" fmla="*/ 79304899 w 522"/>
                  <a:gd name="T77" fmla="*/ 49118805 h 399"/>
                  <a:gd name="T78" fmla="*/ 66484669 w 522"/>
                  <a:gd name="T79" fmla="*/ 61019112 h 399"/>
                  <a:gd name="T80" fmla="*/ 48438070 w 522"/>
                  <a:gd name="T81" fmla="*/ 64343038 h 399"/>
                  <a:gd name="T82" fmla="*/ 41262602 w 522"/>
                  <a:gd name="T83" fmla="*/ 62160644 h 399"/>
                  <a:gd name="T84" fmla="*/ 18668376 w 522"/>
                  <a:gd name="T85" fmla="*/ 59190764 h 39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22"/>
                  <a:gd name="T130" fmla="*/ 0 h 399"/>
                  <a:gd name="T131" fmla="*/ 522 w 522"/>
                  <a:gd name="T132" fmla="*/ 399 h 39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22" h="399">
                    <a:moveTo>
                      <a:pt x="111" y="354"/>
                    </a:moveTo>
                    <a:cubicBezTo>
                      <a:pt x="105" y="356"/>
                      <a:pt x="98" y="357"/>
                      <a:pt x="91" y="357"/>
                    </a:cubicBezTo>
                    <a:cubicBezTo>
                      <a:pt x="91" y="357"/>
                      <a:pt x="91" y="357"/>
                      <a:pt x="91" y="357"/>
                    </a:cubicBezTo>
                    <a:cubicBezTo>
                      <a:pt x="53" y="357"/>
                      <a:pt x="23" y="326"/>
                      <a:pt x="23" y="288"/>
                    </a:cubicBezTo>
                    <a:cubicBezTo>
                      <a:pt x="23" y="288"/>
                      <a:pt x="23" y="288"/>
                      <a:pt x="23" y="288"/>
                    </a:cubicBezTo>
                    <a:cubicBezTo>
                      <a:pt x="23" y="281"/>
                      <a:pt x="24" y="275"/>
                      <a:pt x="26" y="268"/>
                    </a:cubicBezTo>
                    <a:cubicBezTo>
                      <a:pt x="26" y="268"/>
                      <a:pt x="26" y="268"/>
                      <a:pt x="26" y="268"/>
                    </a:cubicBezTo>
                    <a:cubicBezTo>
                      <a:pt x="10" y="252"/>
                      <a:pt x="0" y="230"/>
                      <a:pt x="0" y="205"/>
                    </a:cubicBezTo>
                    <a:cubicBezTo>
                      <a:pt x="0" y="205"/>
                      <a:pt x="0" y="205"/>
                      <a:pt x="0" y="205"/>
                    </a:cubicBezTo>
                    <a:cubicBezTo>
                      <a:pt x="0" y="159"/>
                      <a:pt x="35" y="120"/>
                      <a:pt x="81" y="115"/>
                    </a:cubicBezTo>
                    <a:cubicBezTo>
                      <a:pt x="81" y="115"/>
                      <a:pt x="81" y="115"/>
                      <a:pt x="81" y="115"/>
                    </a:cubicBezTo>
                    <a:cubicBezTo>
                      <a:pt x="80" y="114"/>
                      <a:pt x="80" y="112"/>
                      <a:pt x="80" y="111"/>
                    </a:cubicBezTo>
                    <a:cubicBezTo>
                      <a:pt x="80" y="111"/>
                      <a:pt x="80" y="111"/>
                      <a:pt x="80" y="111"/>
                    </a:cubicBezTo>
                    <a:cubicBezTo>
                      <a:pt x="80" y="72"/>
                      <a:pt x="111" y="41"/>
                      <a:pt x="150" y="41"/>
                    </a:cubicBezTo>
                    <a:cubicBezTo>
                      <a:pt x="150" y="41"/>
                      <a:pt x="150" y="41"/>
                      <a:pt x="150" y="41"/>
                    </a:cubicBezTo>
                    <a:cubicBezTo>
                      <a:pt x="164" y="41"/>
                      <a:pt x="177" y="46"/>
                      <a:pt x="188" y="53"/>
                    </a:cubicBezTo>
                    <a:cubicBezTo>
                      <a:pt x="188" y="53"/>
                      <a:pt x="188" y="53"/>
                      <a:pt x="188" y="53"/>
                    </a:cubicBezTo>
                    <a:cubicBezTo>
                      <a:pt x="206" y="21"/>
                      <a:pt x="240" y="0"/>
                      <a:pt x="278" y="0"/>
                    </a:cubicBezTo>
                    <a:cubicBezTo>
                      <a:pt x="278" y="0"/>
                      <a:pt x="278" y="0"/>
                      <a:pt x="278" y="0"/>
                    </a:cubicBezTo>
                    <a:cubicBezTo>
                      <a:pt x="324" y="0"/>
                      <a:pt x="363" y="30"/>
                      <a:pt x="376" y="72"/>
                    </a:cubicBezTo>
                    <a:cubicBezTo>
                      <a:pt x="376" y="72"/>
                      <a:pt x="376" y="72"/>
                      <a:pt x="376" y="72"/>
                    </a:cubicBezTo>
                    <a:cubicBezTo>
                      <a:pt x="379" y="72"/>
                      <a:pt x="381" y="71"/>
                      <a:pt x="383" y="71"/>
                    </a:cubicBezTo>
                    <a:cubicBezTo>
                      <a:pt x="383" y="71"/>
                      <a:pt x="383" y="71"/>
                      <a:pt x="383" y="71"/>
                    </a:cubicBezTo>
                    <a:cubicBezTo>
                      <a:pt x="400" y="71"/>
                      <a:pt x="416" y="76"/>
                      <a:pt x="430" y="85"/>
                    </a:cubicBezTo>
                    <a:cubicBezTo>
                      <a:pt x="430" y="85"/>
                      <a:pt x="430" y="85"/>
                      <a:pt x="430" y="85"/>
                    </a:cubicBezTo>
                    <a:cubicBezTo>
                      <a:pt x="430" y="85"/>
                      <a:pt x="430" y="85"/>
                      <a:pt x="430" y="85"/>
                    </a:cubicBezTo>
                    <a:cubicBezTo>
                      <a:pt x="433" y="87"/>
                      <a:pt x="434" y="92"/>
                      <a:pt x="432" y="96"/>
                    </a:cubicBezTo>
                    <a:cubicBezTo>
                      <a:pt x="432" y="96"/>
                      <a:pt x="432" y="96"/>
                      <a:pt x="432" y="96"/>
                    </a:cubicBezTo>
                    <a:cubicBezTo>
                      <a:pt x="430" y="100"/>
                      <a:pt x="425" y="101"/>
                      <a:pt x="421" y="98"/>
                    </a:cubicBezTo>
                    <a:cubicBezTo>
                      <a:pt x="421" y="98"/>
                      <a:pt x="421" y="98"/>
                      <a:pt x="421" y="98"/>
                    </a:cubicBezTo>
                    <a:cubicBezTo>
                      <a:pt x="410" y="91"/>
                      <a:pt x="397" y="87"/>
                      <a:pt x="383" y="87"/>
                    </a:cubicBezTo>
                    <a:cubicBezTo>
                      <a:pt x="383" y="87"/>
                      <a:pt x="383" y="87"/>
                      <a:pt x="383" y="87"/>
                    </a:cubicBezTo>
                    <a:cubicBezTo>
                      <a:pt x="379" y="87"/>
                      <a:pt x="376" y="88"/>
                      <a:pt x="372" y="88"/>
                    </a:cubicBezTo>
                    <a:cubicBezTo>
                      <a:pt x="372" y="88"/>
                      <a:pt x="372" y="88"/>
                      <a:pt x="372" y="88"/>
                    </a:cubicBezTo>
                    <a:cubicBezTo>
                      <a:pt x="368" y="89"/>
                      <a:pt x="364" y="86"/>
                      <a:pt x="363" y="82"/>
                    </a:cubicBezTo>
                    <a:cubicBezTo>
                      <a:pt x="363" y="82"/>
                      <a:pt x="363" y="82"/>
                      <a:pt x="363" y="82"/>
                    </a:cubicBezTo>
                    <a:cubicBezTo>
                      <a:pt x="354" y="44"/>
                      <a:pt x="319" y="16"/>
                      <a:pt x="278" y="16"/>
                    </a:cubicBezTo>
                    <a:cubicBezTo>
                      <a:pt x="278" y="16"/>
                      <a:pt x="278" y="16"/>
                      <a:pt x="278" y="16"/>
                    </a:cubicBezTo>
                    <a:cubicBezTo>
                      <a:pt x="242" y="16"/>
                      <a:pt x="212" y="38"/>
                      <a:pt x="199" y="69"/>
                    </a:cubicBezTo>
                    <a:cubicBezTo>
                      <a:pt x="199" y="69"/>
                      <a:pt x="199" y="69"/>
                      <a:pt x="199" y="69"/>
                    </a:cubicBezTo>
                    <a:cubicBezTo>
                      <a:pt x="198" y="71"/>
                      <a:pt x="195" y="73"/>
                      <a:pt x="193" y="73"/>
                    </a:cubicBezTo>
                    <a:cubicBezTo>
                      <a:pt x="193" y="73"/>
                      <a:pt x="193" y="73"/>
                      <a:pt x="193" y="73"/>
                    </a:cubicBezTo>
                    <a:cubicBezTo>
                      <a:pt x="190" y="74"/>
                      <a:pt x="188" y="73"/>
                      <a:pt x="186" y="72"/>
                    </a:cubicBezTo>
                    <a:cubicBezTo>
                      <a:pt x="186" y="72"/>
                      <a:pt x="186" y="72"/>
                      <a:pt x="186" y="72"/>
                    </a:cubicBezTo>
                    <a:cubicBezTo>
                      <a:pt x="176" y="63"/>
                      <a:pt x="164" y="57"/>
                      <a:pt x="150" y="57"/>
                    </a:cubicBezTo>
                    <a:cubicBezTo>
                      <a:pt x="150" y="57"/>
                      <a:pt x="150" y="57"/>
                      <a:pt x="150" y="57"/>
                    </a:cubicBezTo>
                    <a:cubicBezTo>
                      <a:pt x="120" y="57"/>
                      <a:pt x="96" y="81"/>
                      <a:pt x="96" y="111"/>
                    </a:cubicBezTo>
                    <a:cubicBezTo>
                      <a:pt x="96" y="111"/>
                      <a:pt x="96" y="111"/>
                      <a:pt x="96" y="111"/>
                    </a:cubicBezTo>
                    <a:cubicBezTo>
                      <a:pt x="96" y="114"/>
                      <a:pt x="97" y="118"/>
                      <a:pt x="97" y="121"/>
                    </a:cubicBezTo>
                    <a:cubicBezTo>
                      <a:pt x="97" y="121"/>
                      <a:pt x="97" y="121"/>
                      <a:pt x="97" y="121"/>
                    </a:cubicBezTo>
                    <a:cubicBezTo>
                      <a:pt x="98" y="123"/>
                      <a:pt x="97" y="126"/>
                      <a:pt x="96" y="127"/>
                    </a:cubicBezTo>
                    <a:cubicBezTo>
                      <a:pt x="96" y="127"/>
                      <a:pt x="96" y="127"/>
                      <a:pt x="96" y="127"/>
                    </a:cubicBezTo>
                    <a:cubicBezTo>
                      <a:pt x="94" y="129"/>
                      <a:pt x="92" y="130"/>
                      <a:pt x="90" y="130"/>
                    </a:cubicBezTo>
                    <a:cubicBezTo>
                      <a:pt x="90" y="130"/>
                      <a:pt x="90" y="130"/>
                      <a:pt x="90" y="130"/>
                    </a:cubicBezTo>
                    <a:cubicBezTo>
                      <a:pt x="49" y="131"/>
                      <a:pt x="16" y="164"/>
                      <a:pt x="16" y="205"/>
                    </a:cubicBezTo>
                    <a:cubicBezTo>
                      <a:pt x="16" y="205"/>
                      <a:pt x="16" y="205"/>
                      <a:pt x="16" y="205"/>
                    </a:cubicBezTo>
                    <a:cubicBezTo>
                      <a:pt x="16" y="227"/>
                      <a:pt x="25" y="247"/>
                      <a:pt x="40" y="260"/>
                    </a:cubicBezTo>
                    <a:cubicBezTo>
                      <a:pt x="40" y="260"/>
                      <a:pt x="40" y="260"/>
                      <a:pt x="40" y="260"/>
                    </a:cubicBezTo>
                    <a:cubicBezTo>
                      <a:pt x="43" y="263"/>
                      <a:pt x="43" y="266"/>
                      <a:pt x="42" y="269"/>
                    </a:cubicBezTo>
                    <a:cubicBezTo>
                      <a:pt x="42" y="269"/>
                      <a:pt x="42" y="269"/>
                      <a:pt x="42" y="269"/>
                    </a:cubicBezTo>
                    <a:cubicBezTo>
                      <a:pt x="40" y="275"/>
                      <a:pt x="39" y="282"/>
                      <a:pt x="39" y="288"/>
                    </a:cubicBezTo>
                    <a:cubicBezTo>
                      <a:pt x="39" y="288"/>
                      <a:pt x="39" y="288"/>
                      <a:pt x="39" y="288"/>
                    </a:cubicBezTo>
                    <a:cubicBezTo>
                      <a:pt x="39" y="318"/>
                      <a:pt x="62" y="341"/>
                      <a:pt x="91" y="341"/>
                    </a:cubicBezTo>
                    <a:cubicBezTo>
                      <a:pt x="91" y="341"/>
                      <a:pt x="91" y="341"/>
                      <a:pt x="91" y="341"/>
                    </a:cubicBezTo>
                    <a:cubicBezTo>
                      <a:pt x="99" y="341"/>
                      <a:pt x="106" y="340"/>
                      <a:pt x="112" y="337"/>
                    </a:cubicBezTo>
                    <a:cubicBezTo>
                      <a:pt x="112" y="337"/>
                      <a:pt x="112" y="337"/>
                      <a:pt x="112" y="337"/>
                    </a:cubicBezTo>
                    <a:cubicBezTo>
                      <a:pt x="114" y="336"/>
                      <a:pt x="116" y="336"/>
                      <a:pt x="118" y="337"/>
                    </a:cubicBezTo>
                    <a:cubicBezTo>
                      <a:pt x="118" y="337"/>
                      <a:pt x="118" y="337"/>
                      <a:pt x="118" y="337"/>
                    </a:cubicBezTo>
                    <a:cubicBezTo>
                      <a:pt x="120" y="338"/>
                      <a:pt x="122" y="339"/>
                      <a:pt x="123" y="341"/>
                    </a:cubicBezTo>
                    <a:cubicBezTo>
                      <a:pt x="123" y="341"/>
                      <a:pt x="123" y="341"/>
                      <a:pt x="123" y="341"/>
                    </a:cubicBezTo>
                    <a:cubicBezTo>
                      <a:pt x="132" y="366"/>
                      <a:pt x="156" y="383"/>
                      <a:pt x="184" y="383"/>
                    </a:cubicBezTo>
                    <a:cubicBezTo>
                      <a:pt x="184" y="383"/>
                      <a:pt x="184" y="383"/>
                      <a:pt x="184" y="383"/>
                    </a:cubicBezTo>
                    <a:cubicBezTo>
                      <a:pt x="206" y="383"/>
                      <a:pt x="225" y="373"/>
                      <a:pt x="237" y="357"/>
                    </a:cubicBezTo>
                    <a:cubicBezTo>
                      <a:pt x="237" y="357"/>
                      <a:pt x="237" y="357"/>
                      <a:pt x="237" y="357"/>
                    </a:cubicBezTo>
                    <a:cubicBezTo>
                      <a:pt x="238" y="355"/>
                      <a:pt x="240" y="354"/>
                      <a:pt x="242" y="353"/>
                    </a:cubicBezTo>
                    <a:cubicBezTo>
                      <a:pt x="242" y="353"/>
                      <a:pt x="242" y="353"/>
                      <a:pt x="242" y="353"/>
                    </a:cubicBezTo>
                    <a:cubicBezTo>
                      <a:pt x="244" y="353"/>
                      <a:pt x="246" y="354"/>
                      <a:pt x="248" y="355"/>
                    </a:cubicBezTo>
                    <a:cubicBezTo>
                      <a:pt x="248" y="355"/>
                      <a:pt x="248" y="355"/>
                      <a:pt x="248" y="355"/>
                    </a:cubicBezTo>
                    <a:cubicBezTo>
                      <a:pt x="259" y="364"/>
                      <a:pt x="273" y="369"/>
                      <a:pt x="288" y="369"/>
                    </a:cubicBezTo>
                    <a:cubicBezTo>
                      <a:pt x="288" y="369"/>
                      <a:pt x="288" y="369"/>
                      <a:pt x="288" y="369"/>
                    </a:cubicBezTo>
                    <a:cubicBezTo>
                      <a:pt x="312" y="369"/>
                      <a:pt x="333" y="356"/>
                      <a:pt x="344" y="338"/>
                    </a:cubicBezTo>
                    <a:cubicBezTo>
                      <a:pt x="344" y="338"/>
                      <a:pt x="344" y="338"/>
                      <a:pt x="344" y="338"/>
                    </a:cubicBezTo>
                    <a:cubicBezTo>
                      <a:pt x="345" y="336"/>
                      <a:pt x="347" y="334"/>
                      <a:pt x="350" y="334"/>
                    </a:cubicBezTo>
                    <a:cubicBezTo>
                      <a:pt x="350" y="334"/>
                      <a:pt x="350" y="334"/>
                      <a:pt x="350" y="334"/>
                    </a:cubicBezTo>
                    <a:cubicBezTo>
                      <a:pt x="352" y="334"/>
                      <a:pt x="354" y="334"/>
                      <a:pt x="356" y="336"/>
                    </a:cubicBezTo>
                    <a:cubicBezTo>
                      <a:pt x="356" y="336"/>
                      <a:pt x="356" y="336"/>
                      <a:pt x="356" y="336"/>
                    </a:cubicBezTo>
                    <a:cubicBezTo>
                      <a:pt x="367" y="344"/>
                      <a:pt x="380" y="349"/>
                      <a:pt x="395" y="349"/>
                    </a:cubicBezTo>
                    <a:cubicBezTo>
                      <a:pt x="395" y="349"/>
                      <a:pt x="395" y="349"/>
                      <a:pt x="395" y="349"/>
                    </a:cubicBezTo>
                    <a:cubicBezTo>
                      <a:pt x="428" y="349"/>
                      <a:pt x="455" y="322"/>
                      <a:pt x="455" y="289"/>
                    </a:cubicBezTo>
                    <a:cubicBezTo>
                      <a:pt x="455" y="289"/>
                      <a:pt x="455" y="289"/>
                      <a:pt x="455" y="289"/>
                    </a:cubicBezTo>
                    <a:cubicBezTo>
                      <a:pt x="455" y="289"/>
                      <a:pt x="455" y="288"/>
                      <a:pt x="455" y="288"/>
                    </a:cubicBezTo>
                    <a:cubicBezTo>
                      <a:pt x="455" y="288"/>
                      <a:pt x="455" y="288"/>
                      <a:pt x="455" y="288"/>
                    </a:cubicBezTo>
                    <a:cubicBezTo>
                      <a:pt x="455" y="284"/>
                      <a:pt x="458" y="280"/>
                      <a:pt x="462" y="280"/>
                    </a:cubicBezTo>
                    <a:cubicBezTo>
                      <a:pt x="462" y="280"/>
                      <a:pt x="462" y="280"/>
                      <a:pt x="462" y="280"/>
                    </a:cubicBezTo>
                    <a:cubicBezTo>
                      <a:pt x="487" y="276"/>
                      <a:pt x="506" y="255"/>
                      <a:pt x="506" y="229"/>
                    </a:cubicBezTo>
                    <a:cubicBezTo>
                      <a:pt x="506" y="229"/>
                      <a:pt x="506" y="229"/>
                      <a:pt x="506" y="229"/>
                    </a:cubicBezTo>
                    <a:cubicBezTo>
                      <a:pt x="506" y="203"/>
                      <a:pt x="486" y="181"/>
                      <a:pt x="460" y="178"/>
                    </a:cubicBezTo>
                    <a:cubicBezTo>
                      <a:pt x="460" y="178"/>
                      <a:pt x="460" y="178"/>
                      <a:pt x="460" y="178"/>
                    </a:cubicBezTo>
                    <a:cubicBezTo>
                      <a:pt x="458" y="178"/>
                      <a:pt x="456" y="177"/>
                      <a:pt x="455" y="175"/>
                    </a:cubicBezTo>
                    <a:cubicBezTo>
                      <a:pt x="455" y="175"/>
                      <a:pt x="455" y="175"/>
                      <a:pt x="455" y="175"/>
                    </a:cubicBezTo>
                    <a:cubicBezTo>
                      <a:pt x="453" y="173"/>
                      <a:pt x="453" y="171"/>
                      <a:pt x="453" y="169"/>
                    </a:cubicBezTo>
                    <a:cubicBezTo>
                      <a:pt x="453" y="169"/>
                      <a:pt x="453" y="169"/>
                      <a:pt x="453" y="169"/>
                    </a:cubicBezTo>
                    <a:cubicBezTo>
                      <a:pt x="454" y="165"/>
                      <a:pt x="454" y="162"/>
                      <a:pt x="454" y="158"/>
                    </a:cubicBezTo>
                    <a:cubicBezTo>
                      <a:pt x="454" y="158"/>
                      <a:pt x="454" y="158"/>
                      <a:pt x="454" y="158"/>
                    </a:cubicBezTo>
                    <a:cubicBezTo>
                      <a:pt x="454" y="143"/>
                      <a:pt x="449" y="130"/>
                      <a:pt x="442" y="119"/>
                    </a:cubicBezTo>
                    <a:cubicBezTo>
                      <a:pt x="442" y="119"/>
                      <a:pt x="442" y="119"/>
                      <a:pt x="442" y="119"/>
                    </a:cubicBezTo>
                    <a:cubicBezTo>
                      <a:pt x="439" y="115"/>
                      <a:pt x="440" y="110"/>
                      <a:pt x="444" y="107"/>
                    </a:cubicBezTo>
                    <a:cubicBezTo>
                      <a:pt x="444" y="107"/>
                      <a:pt x="444" y="107"/>
                      <a:pt x="444" y="107"/>
                    </a:cubicBezTo>
                    <a:cubicBezTo>
                      <a:pt x="448" y="105"/>
                      <a:pt x="453" y="106"/>
                      <a:pt x="455" y="110"/>
                    </a:cubicBezTo>
                    <a:cubicBezTo>
                      <a:pt x="455" y="110"/>
                      <a:pt x="455" y="110"/>
                      <a:pt x="455" y="110"/>
                    </a:cubicBezTo>
                    <a:cubicBezTo>
                      <a:pt x="464" y="123"/>
                      <a:pt x="470" y="140"/>
                      <a:pt x="470" y="158"/>
                    </a:cubicBezTo>
                    <a:cubicBezTo>
                      <a:pt x="470" y="158"/>
                      <a:pt x="470" y="158"/>
                      <a:pt x="470" y="158"/>
                    </a:cubicBezTo>
                    <a:cubicBezTo>
                      <a:pt x="470" y="160"/>
                      <a:pt x="470" y="162"/>
                      <a:pt x="470" y="164"/>
                    </a:cubicBezTo>
                    <a:cubicBezTo>
                      <a:pt x="470" y="164"/>
                      <a:pt x="470" y="164"/>
                      <a:pt x="470" y="164"/>
                    </a:cubicBezTo>
                    <a:cubicBezTo>
                      <a:pt x="500" y="170"/>
                      <a:pt x="522" y="197"/>
                      <a:pt x="522" y="229"/>
                    </a:cubicBezTo>
                    <a:cubicBezTo>
                      <a:pt x="522" y="229"/>
                      <a:pt x="522" y="229"/>
                      <a:pt x="522" y="229"/>
                    </a:cubicBezTo>
                    <a:cubicBezTo>
                      <a:pt x="522" y="261"/>
                      <a:pt x="500" y="287"/>
                      <a:pt x="471" y="294"/>
                    </a:cubicBezTo>
                    <a:cubicBezTo>
                      <a:pt x="471" y="294"/>
                      <a:pt x="471" y="294"/>
                      <a:pt x="471" y="294"/>
                    </a:cubicBezTo>
                    <a:cubicBezTo>
                      <a:pt x="468" y="334"/>
                      <a:pt x="435" y="365"/>
                      <a:pt x="395" y="365"/>
                    </a:cubicBezTo>
                    <a:cubicBezTo>
                      <a:pt x="395" y="365"/>
                      <a:pt x="395" y="365"/>
                      <a:pt x="395" y="365"/>
                    </a:cubicBezTo>
                    <a:cubicBezTo>
                      <a:pt x="379" y="365"/>
                      <a:pt x="365" y="361"/>
                      <a:pt x="353" y="353"/>
                    </a:cubicBezTo>
                    <a:cubicBezTo>
                      <a:pt x="353" y="353"/>
                      <a:pt x="353" y="353"/>
                      <a:pt x="353" y="353"/>
                    </a:cubicBezTo>
                    <a:cubicBezTo>
                      <a:pt x="338" y="372"/>
                      <a:pt x="315" y="385"/>
                      <a:pt x="288" y="385"/>
                    </a:cubicBezTo>
                    <a:cubicBezTo>
                      <a:pt x="288" y="385"/>
                      <a:pt x="288" y="385"/>
                      <a:pt x="288" y="385"/>
                    </a:cubicBezTo>
                    <a:cubicBezTo>
                      <a:pt x="272" y="385"/>
                      <a:pt x="257" y="380"/>
                      <a:pt x="245" y="372"/>
                    </a:cubicBezTo>
                    <a:cubicBezTo>
                      <a:pt x="245" y="372"/>
                      <a:pt x="245" y="372"/>
                      <a:pt x="245" y="372"/>
                    </a:cubicBezTo>
                    <a:cubicBezTo>
                      <a:pt x="230" y="389"/>
                      <a:pt x="208" y="399"/>
                      <a:pt x="184" y="399"/>
                    </a:cubicBezTo>
                    <a:cubicBezTo>
                      <a:pt x="184" y="399"/>
                      <a:pt x="184" y="399"/>
                      <a:pt x="184" y="399"/>
                    </a:cubicBezTo>
                    <a:cubicBezTo>
                      <a:pt x="152" y="399"/>
                      <a:pt x="125" y="381"/>
                      <a:pt x="111" y="354"/>
                    </a:cubicBezTo>
                    <a:close/>
                  </a:path>
                </a:pathLst>
              </a:custGeom>
              <a:solidFill>
                <a:schemeClr val="tx1"/>
              </a:solidFill>
              <a:ln>
                <a:noFill/>
              </a:ln>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n-lt"/>
                </a:endParaRPr>
              </a:p>
            </p:txBody>
          </p:sp>
          <p:sp>
            <p:nvSpPr>
              <p:cNvPr id="182" name="Text Box 35">
                <a:extLst>
                  <a:ext uri="{FF2B5EF4-FFF2-40B4-BE49-F238E27FC236}">
                    <a16:creationId xmlns:a16="http://schemas.microsoft.com/office/drawing/2014/main" id="{9D0BD89D-E37E-46BA-BDA5-19785964ADFB}"/>
                  </a:ext>
                </a:extLst>
              </p:cNvPr>
              <p:cNvSpPr txBox="1">
                <a:spLocks noChangeAspect="1" noChangeArrowheads="1"/>
              </p:cNvSpPr>
              <p:nvPr/>
            </p:nvSpPr>
            <p:spPr bwMode="auto">
              <a:xfrm>
                <a:off x="9508327" y="5624419"/>
                <a:ext cx="1808285" cy="880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rIns="0" anchor="ctr">
                <a:spAutoFit/>
              </a:bodyPr>
              <a:lstStyle>
                <a:lvl1pPr algn="l" eaLnBrk="0" hangingPunct="0">
                  <a:spcBef>
                    <a:spcPct val="20000"/>
                  </a:spcBef>
                  <a:buClr>
                    <a:srgbClr val="00A9D4"/>
                  </a:buClr>
                  <a:buFont typeface="Arial" charset="0"/>
                  <a:buChar char="›"/>
                  <a:defRPr sz="2400">
                    <a:solidFill>
                      <a:schemeClr val="tx1"/>
                    </a:solidFill>
                    <a:latin typeface="Arial" charset="0"/>
                  </a:defRPr>
                </a:lvl1pPr>
                <a:lvl2pPr marL="742950" indent="-285750" algn="l"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algn="l"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algn="l"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algn="l"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marL="0" marR="0" lvl="0" indent="0" algn="ctr" defTabSz="914400" eaLnBrk="1" fontAlgn="auto" latinLnBrk="0" hangingPunct="1">
                  <a:lnSpc>
                    <a:spcPct val="80000"/>
                  </a:lnSpc>
                  <a:spcBef>
                    <a:spcPct val="0"/>
                  </a:spcBef>
                  <a:spcAft>
                    <a:spcPts val="0"/>
                  </a:spcAft>
                  <a:buClrTx/>
                  <a:buSzTx/>
                  <a:buFontTx/>
                  <a:buNone/>
                  <a:tabLst/>
                  <a:defRPr/>
                </a:pPr>
                <a:r>
                  <a:rPr kumimoji="0" lang="en-US" altLang="en-US" sz="1200" b="0" i="0" u="none" strike="noStrike" kern="0" cap="none" spc="0" normalizeH="0" baseline="0" noProof="0">
                    <a:ln>
                      <a:noFill/>
                    </a:ln>
                    <a:solidFill>
                      <a:schemeClr val="tx1"/>
                    </a:solidFill>
                    <a:effectLst/>
                    <a:uLnTx/>
                    <a:uFillTx/>
                    <a:latin typeface="+mn-lt"/>
                    <a:ea typeface="MS PGothic" pitchFamily="34" charset="-128"/>
                  </a:rPr>
                  <a:t>Data Network </a:t>
                </a:r>
                <a:endParaRPr kumimoji="0" lang="en-US" altLang="en-US" sz="1400" b="0" i="0" u="none" strike="noStrike" kern="0" cap="none" spc="0" normalizeH="0" baseline="0" noProof="0">
                  <a:ln>
                    <a:noFill/>
                  </a:ln>
                  <a:solidFill>
                    <a:schemeClr val="tx1"/>
                  </a:solidFill>
                  <a:effectLst/>
                  <a:uLnTx/>
                  <a:uFillTx/>
                  <a:latin typeface="+mn-lt"/>
                  <a:ea typeface="MS PGothic" pitchFamily="34" charset="-128"/>
                </a:endParaRPr>
              </a:p>
              <a:p>
                <a:pPr marL="0" marR="0" lvl="0" indent="0" algn="ctr" defTabSz="914400" eaLnBrk="1" fontAlgn="auto" latinLnBrk="0" hangingPunct="1">
                  <a:lnSpc>
                    <a:spcPct val="80000"/>
                  </a:lnSpc>
                  <a:spcBef>
                    <a:spcPct val="0"/>
                  </a:spcBef>
                  <a:spcAft>
                    <a:spcPts val="0"/>
                  </a:spcAft>
                  <a:buClrTx/>
                  <a:buSzTx/>
                  <a:buFontTx/>
                  <a:buNone/>
                  <a:tabLst/>
                  <a:defRPr/>
                </a:pPr>
                <a:r>
                  <a:rPr kumimoji="0" lang="en-US" altLang="en-US" sz="1050" b="0" i="0" u="none" strike="noStrike" kern="0" cap="none" spc="0" normalizeH="0" baseline="0" noProof="0">
                    <a:ln>
                      <a:noFill/>
                    </a:ln>
                    <a:solidFill>
                      <a:schemeClr val="tx1"/>
                    </a:solidFill>
                    <a:effectLst/>
                    <a:uLnTx/>
                    <a:uFillTx/>
                    <a:latin typeface="+mn-lt"/>
                    <a:ea typeface="MS PGothic" pitchFamily="34" charset="-128"/>
                  </a:rPr>
                  <a:t>(e.g. operator </a:t>
                </a:r>
              </a:p>
              <a:p>
                <a:pPr marL="0" marR="0" lvl="0" indent="0" algn="ctr" defTabSz="914400" eaLnBrk="1" fontAlgn="auto" latinLnBrk="0" hangingPunct="1">
                  <a:lnSpc>
                    <a:spcPct val="80000"/>
                  </a:lnSpc>
                  <a:spcBef>
                    <a:spcPct val="0"/>
                  </a:spcBef>
                  <a:spcAft>
                    <a:spcPts val="0"/>
                  </a:spcAft>
                  <a:buClrTx/>
                  <a:buSzTx/>
                  <a:buFontTx/>
                  <a:buNone/>
                  <a:tabLst/>
                  <a:defRPr/>
                </a:pPr>
                <a:r>
                  <a:rPr kumimoji="0" lang="en-US" altLang="en-US" sz="1050" b="0" i="0" u="none" strike="noStrike" kern="0" cap="none" spc="0" normalizeH="0" baseline="0" noProof="0">
                    <a:ln>
                      <a:noFill/>
                    </a:ln>
                    <a:solidFill>
                      <a:schemeClr val="tx1"/>
                    </a:solidFill>
                    <a:effectLst/>
                    <a:uLnTx/>
                    <a:uFillTx/>
                    <a:latin typeface="+mn-lt"/>
                    <a:ea typeface="MS PGothic" pitchFamily="34" charset="-128"/>
                  </a:rPr>
                  <a:t>or Internet)</a:t>
                </a:r>
              </a:p>
            </p:txBody>
          </p:sp>
        </p:grpSp>
        <p:sp>
          <p:nvSpPr>
            <p:cNvPr id="185" name="Text Box 144">
              <a:extLst>
                <a:ext uri="{FF2B5EF4-FFF2-40B4-BE49-F238E27FC236}">
                  <a16:creationId xmlns:a16="http://schemas.microsoft.com/office/drawing/2014/main" id="{08AD8981-8922-4A73-B6CF-0507986C7C1A}"/>
                </a:ext>
              </a:extLst>
            </p:cNvPr>
            <p:cNvSpPr txBox="1">
              <a:spLocks noChangeAspect="1" noChangeArrowheads="1"/>
            </p:cNvSpPr>
            <p:nvPr/>
          </p:nvSpPr>
          <p:spPr bwMode="auto">
            <a:xfrm>
              <a:off x="10121896" y="3095609"/>
              <a:ext cx="992350" cy="135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eaLnBrk="1" hangingPunct="1">
                <a:lnSpc>
                  <a:spcPct val="80000"/>
                </a:lnSpc>
              </a:pPr>
              <a:r>
                <a:rPr lang="en-US" altLang="en-US" sz="1100" err="1">
                  <a:latin typeface="+mn-lt"/>
                </a:rPr>
                <a:t>Nnrf</a:t>
              </a:r>
              <a:endParaRPr lang="en-US" altLang="en-US" sz="1100">
                <a:latin typeface="+mn-lt"/>
              </a:endParaRPr>
            </a:p>
          </p:txBody>
        </p:sp>
        <p:sp>
          <p:nvSpPr>
            <p:cNvPr id="186" name="Text Box 144">
              <a:extLst>
                <a:ext uri="{FF2B5EF4-FFF2-40B4-BE49-F238E27FC236}">
                  <a16:creationId xmlns:a16="http://schemas.microsoft.com/office/drawing/2014/main" id="{90A99DB1-71DB-47B1-B3F0-4E78EE94FDD2}"/>
                </a:ext>
              </a:extLst>
            </p:cNvPr>
            <p:cNvSpPr txBox="1">
              <a:spLocks noChangeAspect="1" noChangeArrowheads="1"/>
            </p:cNvSpPr>
            <p:nvPr/>
          </p:nvSpPr>
          <p:spPr bwMode="auto">
            <a:xfrm>
              <a:off x="8672708" y="3088438"/>
              <a:ext cx="992350" cy="135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eaLnBrk="1" hangingPunct="1">
                <a:lnSpc>
                  <a:spcPct val="80000"/>
                </a:lnSpc>
              </a:pPr>
              <a:r>
                <a:rPr lang="en-US" altLang="en-US" sz="1100" err="1">
                  <a:latin typeface="+mn-lt"/>
                </a:rPr>
                <a:t>Npcf</a:t>
              </a:r>
              <a:endParaRPr lang="en-US" altLang="en-US" sz="1100">
                <a:latin typeface="+mn-lt"/>
              </a:endParaRPr>
            </a:p>
          </p:txBody>
        </p:sp>
        <p:sp>
          <p:nvSpPr>
            <p:cNvPr id="187" name="Text Box 144">
              <a:extLst>
                <a:ext uri="{FF2B5EF4-FFF2-40B4-BE49-F238E27FC236}">
                  <a16:creationId xmlns:a16="http://schemas.microsoft.com/office/drawing/2014/main" id="{A85DBF82-B077-450C-A783-78D7EF5E66CE}"/>
                </a:ext>
              </a:extLst>
            </p:cNvPr>
            <p:cNvSpPr txBox="1">
              <a:spLocks noChangeAspect="1" noChangeArrowheads="1"/>
            </p:cNvSpPr>
            <p:nvPr/>
          </p:nvSpPr>
          <p:spPr bwMode="auto">
            <a:xfrm>
              <a:off x="7776052" y="3086956"/>
              <a:ext cx="992350" cy="135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eaLnBrk="1" hangingPunct="1">
                <a:lnSpc>
                  <a:spcPct val="80000"/>
                </a:lnSpc>
              </a:pPr>
              <a:r>
                <a:rPr lang="en-US" altLang="en-US" sz="1100" err="1">
                  <a:latin typeface="+mn-lt"/>
                </a:rPr>
                <a:t>Nudm</a:t>
              </a:r>
              <a:endParaRPr lang="en-US" altLang="en-US" sz="1100">
                <a:latin typeface="+mn-lt"/>
              </a:endParaRPr>
            </a:p>
          </p:txBody>
        </p:sp>
        <p:sp>
          <p:nvSpPr>
            <p:cNvPr id="188" name="Text Box 144">
              <a:extLst>
                <a:ext uri="{FF2B5EF4-FFF2-40B4-BE49-F238E27FC236}">
                  <a16:creationId xmlns:a16="http://schemas.microsoft.com/office/drawing/2014/main" id="{2165720E-160B-485E-A3AC-ACEEEA6F2C7A}"/>
                </a:ext>
              </a:extLst>
            </p:cNvPr>
            <p:cNvSpPr txBox="1">
              <a:spLocks noChangeAspect="1" noChangeArrowheads="1"/>
            </p:cNvSpPr>
            <p:nvPr/>
          </p:nvSpPr>
          <p:spPr bwMode="auto">
            <a:xfrm>
              <a:off x="7776052" y="3427009"/>
              <a:ext cx="992350" cy="135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eaLnBrk="1" hangingPunct="1">
                <a:lnSpc>
                  <a:spcPct val="80000"/>
                </a:lnSpc>
              </a:pPr>
              <a:r>
                <a:rPr lang="en-US" altLang="en-US" sz="1100" err="1">
                  <a:latin typeface="+mn-lt"/>
                </a:rPr>
                <a:t>Namf</a:t>
              </a:r>
              <a:endParaRPr lang="en-US" altLang="en-US" sz="1100">
                <a:latin typeface="+mn-lt"/>
              </a:endParaRPr>
            </a:p>
          </p:txBody>
        </p:sp>
        <p:sp>
          <p:nvSpPr>
            <p:cNvPr id="189" name="Text Box 144">
              <a:extLst>
                <a:ext uri="{FF2B5EF4-FFF2-40B4-BE49-F238E27FC236}">
                  <a16:creationId xmlns:a16="http://schemas.microsoft.com/office/drawing/2014/main" id="{642A2556-7208-496A-AEC6-BAB2EF8E3FBF}"/>
                </a:ext>
              </a:extLst>
            </p:cNvPr>
            <p:cNvSpPr txBox="1">
              <a:spLocks noChangeAspect="1" noChangeArrowheads="1"/>
            </p:cNvSpPr>
            <p:nvPr/>
          </p:nvSpPr>
          <p:spPr bwMode="auto">
            <a:xfrm>
              <a:off x="8687377" y="3426580"/>
              <a:ext cx="992350" cy="135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eaLnBrk="1" hangingPunct="1">
                <a:lnSpc>
                  <a:spcPct val="80000"/>
                </a:lnSpc>
              </a:pPr>
              <a:r>
                <a:rPr lang="en-US" altLang="en-US" sz="1100" err="1">
                  <a:latin typeface="+mn-lt"/>
                </a:rPr>
                <a:t>Nsmf</a:t>
              </a:r>
              <a:endParaRPr lang="en-US" altLang="en-US" sz="1100">
                <a:latin typeface="+mn-lt"/>
              </a:endParaRPr>
            </a:p>
          </p:txBody>
        </p:sp>
        <p:sp>
          <p:nvSpPr>
            <p:cNvPr id="190" name="Text Box 144">
              <a:extLst>
                <a:ext uri="{FF2B5EF4-FFF2-40B4-BE49-F238E27FC236}">
                  <a16:creationId xmlns:a16="http://schemas.microsoft.com/office/drawing/2014/main" id="{73158770-0E26-4F01-B316-E54818EC3B7C}"/>
                </a:ext>
              </a:extLst>
            </p:cNvPr>
            <p:cNvSpPr txBox="1">
              <a:spLocks noChangeAspect="1" noChangeArrowheads="1"/>
            </p:cNvSpPr>
            <p:nvPr/>
          </p:nvSpPr>
          <p:spPr bwMode="auto">
            <a:xfrm>
              <a:off x="6885438" y="3096385"/>
              <a:ext cx="992350" cy="135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eaLnBrk="1" hangingPunct="1">
                <a:lnSpc>
                  <a:spcPct val="80000"/>
                </a:lnSpc>
              </a:pPr>
              <a:r>
                <a:rPr lang="en-US" altLang="en-US" sz="1100" err="1">
                  <a:latin typeface="+mn-lt"/>
                </a:rPr>
                <a:t>Nausf</a:t>
              </a:r>
              <a:endParaRPr lang="en-US" altLang="en-US" sz="1100">
                <a:latin typeface="+mn-lt"/>
              </a:endParaRPr>
            </a:p>
          </p:txBody>
        </p:sp>
        <p:sp>
          <p:nvSpPr>
            <p:cNvPr id="191" name="Text Box 144">
              <a:extLst>
                <a:ext uri="{FF2B5EF4-FFF2-40B4-BE49-F238E27FC236}">
                  <a16:creationId xmlns:a16="http://schemas.microsoft.com/office/drawing/2014/main" id="{D721E18D-FC28-4FC7-ABEB-DC67E265A63D}"/>
                </a:ext>
              </a:extLst>
            </p:cNvPr>
            <p:cNvSpPr txBox="1">
              <a:spLocks noChangeAspect="1" noChangeArrowheads="1"/>
            </p:cNvSpPr>
            <p:nvPr/>
          </p:nvSpPr>
          <p:spPr bwMode="auto">
            <a:xfrm>
              <a:off x="6884201" y="3435982"/>
              <a:ext cx="992350" cy="135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eaLnBrk="1" hangingPunct="1">
                <a:lnSpc>
                  <a:spcPct val="80000"/>
                </a:lnSpc>
              </a:pPr>
              <a:r>
                <a:rPr lang="en-US" altLang="en-US" sz="1100" err="1">
                  <a:latin typeface="+mn-lt"/>
                </a:rPr>
                <a:t>Nnssf</a:t>
              </a:r>
              <a:endParaRPr lang="en-US" altLang="en-US" sz="1100">
                <a:latin typeface="+mn-lt"/>
              </a:endParaRPr>
            </a:p>
          </p:txBody>
        </p:sp>
        <p:cxnSp>
          <p:nvCxnSpPr>
            <p:cNvPr id="192" name="Straight Connector 10">
              <a:extLst>
                <a:ext uri="{FF2B5EF4-FFF2-40B4-BE49-F238E27FC236}">
                  <a16:creationId xmlns:a16="http://schemas.microsoft.com/office/drawing/2014/main" id="{DEB46E95-5352-4E1D-81C4-A892ADAD58AB}"/>
                </a:ext>
              </a:extLst>
            </p:cNvPr>
            <p:cNvCxnSpPr>
              <a:cxnSpLocks/>
              <a:stCxn id="248" idx="2"/>
              <a:endCxn id="244" idx="0"/>
            </p:cNvCxnSpPr>
            <p:nvPr/>
          </p:nvCxnSpPr>
          <p:spPr bwMode="auto">
            <a:xfrm rot="5400000">
              <a:off x="8684735" y="2884419"/>
              <a:ext cx="546144" cy="877197"/>
            </a:xfrm>
            <a:prstGeom prst="bentConnector3">
              <a:avLst>
                <a:gd name="adj1" fmla="val 50000"/>
              </a:avLst>
            </a:prstGeom>
            <a:solidFill>
              <a:schemeClr val="accent1"/>
            </a:solidFill>
            <a:ln w="9525" cap="flat" cmpd="sng" algn="ctr">
              <a:solidFill>
                <a:schemeClr val="tx1"/>
              </a:solidFill>
              <a:prstDash val="dash"/>
              <a:round/>
              <a:headEnd type="none" w="med" len="med"/>
              <a:tailEnd type="none" w="med" len="med"/>
            </a:ln>
            <a:effectLst/>
          </p:spPr>
        </p:cxnSp>
        <p:sp>
          <p:nvSpPr>
            <p:cNvPr id="244" name="TextBox 243">
              <a:extLst>
                <a:ext uri="{FF2B5EF4-FFF2-40B4-BE49-F238E27FC236}">
                  <a16:creationId xmlns:a16="http://schemas.microsoft.com/office/drawing/2014/main" id="{B98DAAB1-51B5-4C95-B509-20CCD2846E66}"/>
                </a:ext>
              </a:extLst>
            </p:cNvPr>
            <p:cNvSpPr txBox="1"/>
            <p:nvPr/>
          </p:nvSpPr>
          <p:spPr bwMode="auto">
            <a:xfrm>
              <a:off x="8228717" y="3596089"/>
              <a:ext cx="580981" cy="811236"/>
            </a:xfrm>
            <a:prstGeom prst="rect">
              <a:avLst/>
            </a:prstGeom>
            <a:solidFill>
              <a:schemeClr val="bg1"/>
            </a:solidFill>
            <a:ln w="12700">
              <a:solidFill>
                <a:schemeClr val="accent3">
                  <a:lumMod val="75000"/>
                </a:schemeClr>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800" b="0" i="0" u="none" strike="noStrike" kern="1200" cap="none" spc="0" normalizeH="0" baseline="0" noProof="0">
                  <a:ln>
                    <a:noFill/>
                  </a:ln>
                  <a:solidFill>
                    <a:schemeClr val="accent3">
                      <a:lumMod val="75000"/>
                    </a:schemeClr>
                  </a:solidFill>
                  <a:effectLst/>
                  <a:uLnTx/>
                  <a:uFillTx/>
                  <a:latin typeface="Ericsson Technical Icons" panose="00000500000000000000" pitchFamily="2" charset="0"/>
                  <a:ea typeface="+mn-ea"/>
                  <a:cs typeface="+mn-cs"/>
                </a:rPr>
                <a:t>S</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1200" b="0" i="0" u="none" strike="noStrike" kern="1200" cap="none" spc="0" normalizeH="0" baseline="0" noProof="0">
                <a:ln>
                  <a:noFill/>
                </a:ln>
                <a:solidFill>
                  <a:schemeClr val="accent3">
                    <a:lumMod val="75000"/>
                  </a:schemeClr>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600" b="0" i="0" u="none" strike="noStrike" kern="1200" cap="none" spc="0" normalizeH="0" baseline="0" noProof="0">
                  <a:ln>
                    <a:noFill/>
                  </a:ln>
                  <a:solidFill>
                    <a:schemeClr val="accent3">
                      <a:lumMod val="75000"/>
                    </a:schemeClr>
                  </a:solidFill>
                  <a:effectLst/>
                  <a:uLnTx/>
                  <a:uFillTx/>
                  <a:latin typeface="Ericsson Hilda"/>
                  <a:ea typeface="+mn-ea"/>
                  <a:cs typeface="+mn-cs"/>
                </a:rPr>
                <a:t>AMF</a:t>
              </a:r>
            </a:p>
          </p:txBody>
        </p:sp>
        <p:sp>
          <p:nvSpPr>
            <p:cNvPr id="245" name="TextBox 244">
              <a:extLst>
                <a:ext uri="{FF2B5EF4-FFF2-40B4-BE49-F238E27FC236}">
                  <a16:creationId xmlns:a16="http://schemas.microsoft.com/office/drawing/2014/main" id="{12780599-347E-45E9-B5FC-0987A628FF6A}"/>
                </a:ext>
              </a:extLst>
            </p:cNvPr>
            <p:cNvSpPr txBox="1"/>
            <p:nvPr/>
          </p:nvSpPr>
          <p:spPr bwMode="auto">
            <a:xfrm>
              <a:off x="7302163" y="3592122"/>
              <a:ext cx="580981" cy="811236"/>
            </a:xfrm>
            <a:prstGeom prst="rect">
              <a:avLst/>
            </a:prstGeom>
            <a:solidFill>
              <a:schemeClr val="bg1"/>
            </a:solidFill>
            <a:ln w="12700">
              <a:solidFill>
                <a:schemeClr val="accent3">
                  <a:lumMod val="75000"/>
                </a:schemeClr>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800" b="0" i="0" u="none" strike="noStrike" kern="1200" cap="none" spc="0" normalizeH="0" baseline="0" noProof="0">
                  <a:ln>
                    <a:noFill/>
                  </a:ln>
                  <a:solidFill>
                    <a:schemeClr val="accent3">
                      <a:lumMod val="75000"/>
                    </a:schemeClr>
                  </a:solidFill>
                  <a:effectLst/>
                  <a:uLnTx/>
                  <a:uFillTx/>
                  <a:latin typeface="Ericsson Technical Icons" panose="00000500000000000000" pitchFamily="2" charset="0"/>
                  <a:ea typeface="+mn-ea"/>
                  <a:cs typeface="+mn-cs"/>
                </a:rPr>
                <a:t>S</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1200" b="0" i="0" u="none" strike="noStrike" kern="1200" cap="none" spc="0" normalizeH="0" baseline="0" noProof="0">
                <a:ln>
                  <a:noFill/>
                </a:ln>
                <a:solidFill>
                  <a:schemeClr val="accent3">
                    <a:lumMod val="75000"/>
                  </a:schemeClr>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600" b="0" i="0" u="none" strike="noStrike" kern="1200" cap="none" spc="0" normalizeH="0" baseline="0" noProof="0">
                  <a:ln>
                    <a:noFill/>
                  </a:ln>
                  <a:solidFill>
                    <a:schemeClr val="accent3">
                      <a:lumMod val="75000"/>
                    </a:schemeClr>
                  </a:solidFill>
                  <a:effectLst/>
                  <a:uLnTx/>
                  <a:uFillTx/>
                  <a:latin typeface="Ericsson Hilda"/>
                  <a:ea typeface="+mn-ea"/>
                  <a:cs typeface="+mn-cs"/>
                </a:rPr>
                <a:t>NSSF</a:t>
              </a:r>
            </a:p>
          </p:txBody>
        </p:sp>
        <p:sp>
          <p:nvSpPr>
            <p:cNvPr id="246" name="TextBox 245">
              <a:extLst>
                <a:ext uri="{FF2B5EF4-FFF2-40B4-BE49-F238E27FC236}">
                  <a16:creationId xmlns:a16="http://schemas.microsoft.com/office/drawing/2014/main" id="{79DCE992-0FF8-4928-8DB4-A1B4587BCFF2}"/>
                </a:ext>
              </a:extLst>
            </p:cNvPr>
            <p:cNvSpPr txBox="1"/>
            <p:nvPr/>
          </p:nvSpPr>
          <p:spPr bwMode="auto">
            <a:xfrm>
              <a:off x="9111666" y="3592123"/>
              <a:ext cx="580981" cy="811236"/>
            </a:xfrm>
            <a:prstGeom prst="rect">
              <a:avLst/>
            </a:prstGeom>
            <a:solidFill>
              <a:schemeClr val="bg1"/>
            </a:solidFill>
            <a:ln w="12700">
              <a:solidFill>
                <a:schemeClr val="accent3">
                  <a:lumMod val="75000"/>
                </a:schemeClr>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800" b="0" i="0" u="none" strike="noStrike" kern="1200" cap="none" spc="0" normalizeH="0" baseline="0" noProof="0">
                  <a:ln>
                    <a:noFill/>
                  </a:ln>
                  <a:solidFill>
                    <a:schemeClr val="accent3">
                      <a:lumMod val="75000"/>
                    </a:schemeClr>
                  </a:solidFill>
                  <a:effectLst/>
                  <a:uLnTx/>
                  <a:uFillTx/>
                  <a:latin typeface="Ericsson Technical Icons" panose="00000500000000000000" pitchFamily="2" charset="0"/>
                  <a:ea typeface="+mn-ea"/>
                  <a:cs typeface="+mn-cs"/>
                </a:rPr>
                <a:t>S</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1200" b="0" i="0" u="none" strike="noStrike" kern="1200" cap="none" spc="0" normalizeH="0" baseline="0" noProof="0">
                <a:ln>
                  <a:noFill/>
                </a:ln>
                <a:solidFill>
                  <a:schemeClr val="accent3">
                    <a:lumMod val="75000"/>
                  </a:schemeClr>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600" b="0" i="0" u="none" strike="noStrike" kern="1200" cap="none" spc="0" normalizeH="0" baseline="0" noProof="0">
                  <a:ln>
                    <a:noFill/>
                  </a:ln>
                  <a:solidFill>
                    <a:schemeClr val="accent3">
                      <a:lumMod val="75000"/>
                    </a:schemeClr>
                  </a:solidFill>
                  <a:effectLst/>
                  <a:uLnTx/>
                  <a:uFillTx/>
                  <a:latin typeface="Ericsson Hilda"/>
                  <a:ea typeface="+mn-ea"/>
                  <a:cs typeface="+mn-cs"/>
                </a:rPr>
                <a:t>SMF</a:t>
              </a:r>
            </a:p>
          </p:txBody>
        </p:sp>
        <p:sp>
          <p:nvSpPr>
            <p:cNvPr id="248" name="TextBox 247">
              <a:extLst>
                <a:ext uri="{FF2B5EF4-FFF2-40B4-BE49-F238E27FC236}">
                  <a16:creationId xmlns:a16="http://schemas.microsoft.com/office/drawing/2014/main" id="{3EBA964B-B339-42B8-8187-2355C159155C}"/>
                </a:ext>
              </a:extLst>
            </p:cNvPr>
            <p:cNvSpPr txBox="1"/>
            <p:nvPr/>
          </p:nvSpPr>
          <p:spPr bwMode="auto">
            <a:xfrm>
              <a:off x="9105914" y="2238709"/>
              <a:ext cx="580981" cy="811236"/>
            </a:xfrm>
            <a:prstGeom prst="rect">
              <a:avLst/>
            </a:prstGeom>
            <a:solidFill>
              <a:schemeClr val="bg1"/>
            </a:solidFill>
            <a:ln w="12700">
              <a:solidFill>
                <a:schemeClr val="accent3">
                  <a:lumMod val="75000"/>
                </a:schemeClr>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800" b="0" i="0" u="none" strike="noStrike" kern="1200" cap="none" spc="0" normalizeH="0" baseline="0" noProof="0">
                  <a:ln>
                    <a:noFill/>
                  </a:ln>
                  <a:solidFill>
                    <a:schemeClr val="accent3">
                      <a:lumMod val="75000"/>
                    </a:schemeClr>
                  </a:solidFill>
                  <a:effectLst/>
                  <a:uLnTx/>
                  <a:uFillTx/>
                  <a:latin typeface="Ericsson Technical Icons" panose="00000500000000000000" pitchFamily="2" charset="0"/>
                  <a:ea typeface="+mn-ea"/>
                  <a:cs typeface="+mn-cs"/>
                </a:rPr>
                <a:t>S</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1200" b="0" i="0" u="none" strike="noStrike" kern="1200" cap="none" spc="0" normalizeH="0" baseline="0" noProof="0">
                <a:ln>
                  <a:noFill/>
                </a:ln>
                <a:solidFill>
                  <a:schemeClr val="accent3">
                    <a:lumMod val="75000"/>
                  </a:schemeClr>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600" b="0" i="0" u="none" strike="noStrike" kern="1200" cap="none" spc="0" normalizeH="0" baseline="0" noProof="0">
                  <a:ln>
                    <a:noFill/>
                  </a:ln>
                  <a:solidFill>
                    <a:schemeClr val="accent3">
                      <a:lumMod val="75000"/>
                    </a:schemeClr>
                  </a:solidFill>
                  <a:effectLst/>
                  <a:uLnTx/>
                  <a:uFillTx/>
                  <a:latin typeface="Ericsson Hilda"/>
                  <a:ea typeface="+mn-ea"/>
                  <a:cs typeface="+mn-cs"/>
                </a:rPr>
                <a:t>PCF</a:t>
              </a:r>
            </a:p>
          </p:txBody>
        </p:sp>
        <p:sp>
          <p:nvSpPr>
            <p:cNvPr id="250" name="TextBox 249">
              <a:extLst>
                <a:ext uri="{FF2B5EF4-FFF2-40B4-BE49-F238E27FC236}">
                  <a16:creationId xmlns:a16="http://schemas.microsoft.com/office/drawing/2014/main" id="{BDA27694-072A-4EB3-A814-89E87719D207}"/>
                </a:ext>
              </a:extLst>
            </p:cNvPr>
            <p:cNvSpPr txBox="1"/>
            <p:nvPr/>
          </p:nvSpPr>
          <p:spPr bwMode="auto">
            <a:xfrm>
              <a:off x="6377483" y="2222239"/>
              <a:ext cx="581517" cy="825023"/>
            </a:xfrm>
            <a:prstGeom prst="rect">
              <a:avLst/>
            </a:prstGeom>
            <a:solidFill>
              <a:schemeClr val="bg1"/>
            </a:solidFill>
            <a:ln w="12700">
              <a:solidFill>
                <a:schemeClr val="accent1">
                  <a:lumMod val="60000"/>
                  <a:lumOff val="40000"/>
                </a:schemeClr>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800" b="0" i="0" u="none" strike="noStrike" kern="1200" cap="none" spc="0" normalizeH="0" baseline="0" noProof="0">
                  <a:ln>
                    <a:noFill/>
                  </a:ln>
                  <a:solidFill>
                    <a:schemeClr val="accent1">
                      <a:lumMod val="60000"/>
                      <a:lumOff val="40000"/>
                    </a:schemeClr>
                  </a:solidFill>
                  <a:effectLst/>
                  <a:uLnTx/>
                  <a:uFillTx/>
                  <a:latin typeface="Ericsson Technical Icons" panose="00000500000000000000" pitchFamily="2" charset="0"/>
                  <a:ea typeface="+mn-ea"/>
                  <a:cs typeface="+mn-cs"/>
                </a:rPr>
                <a:t>D</a:t>
              </a:r>
              <a:endParaRPr kumimoji="0" lang="en-US" sz="700" b="0" i="0" u="none" strike="noStrike" kern="1200" cap="none" spc="0" normalizeH="0" baseline="0" noProof="0">
                <a:ln>
                  <a:noFill/>
                </a:ln>
                <a:solidFill>
                  <a:schemeClr val="accent1">
                    <a:lumMod val="60000"/>
                    <a:lumOff val="40000"/>
                  </a:schemeClr>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1200" b="0" i="0" u="none" strike="noStrike" kern="1200" cap="none" spc="0" normalizeH="0" baseline="0" noProof="0">
                <a:ln>
                  <a:noFill/>
                </a:ln>
                <a:solidFill>
                  <a:schemeClr val="accent1">
                    <a:lumMod val="60000"/>
                    <a:lumOff val="40000"/>
                  </a:schemeClr>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600" b="0" i="0" u="none" strike="noStrike" kern="1200" cap="none" spc="0" normalizeH="0" baseline="0" noProof="0">
                  <a:ln>
                    <a:noFill/>
                  </a:ln>
                  <a:solidFill>
                    <a:schemeClr val="accent1">
                      <a:lumMod val="60000"/>
                      <a:lumOff val="40000"/>
                    </a:schemeClr>
                  </a:solidFill>
                  <a:effectLst/>
                  <a:uLnTx/>
                  <a:uFillTx/>
                  <a:latin typeface="Ericsson Hilda"/>
                  <a:ea typeface="+mn-ea"/>
                  <a:cs typeface="+mn-cs"/>
                </a:rPr>
                <a:t>UDR</a:t>
              </a:r>
            </a:p>
          </p:txBody>
        </p:sp>
        <p:sp>
          <p:nvSpPr>
            <p:cNvPr id="251" name="TextBox 250">
              <a:extLst>
                <a:ext uri="{FF2B5EF4-FFF2-40B4-BE49-F238E27FC236}">
                  <a16:creationId xmlns:a16="http://schemas.microsoft.com/office/drawing/2014/main" id="{A7F30CAE-B9D5-4DF7-91B4-2CA1366CBBD4}"/>
                </a:ext>
              </a:extLst>
            </p:cNvPr>
            <p:cNvSpPr txBox="1"/>
            <p:nvPr/>
          </p:nvSpPr>
          <p:spPr bwMode="auto">
            <a:xfrm>
              <a:off x="7302962" y="2238849"/>
              <a:ext cx="581517" cy="825023"/>
            </a:xfrm>
            <a:prstGeom prst="rect">
              <a:avLst/>
            </a:prstGeom>
            <a:solidFill>
              <a:schemeClr val="bg1"/>
            </a:solidFill>
            <a:ln w="12700">
              <a:solidFill>
                <a:schemeClr val="accent1">
                  <a:lumMod val="60000"/>
                  <a:lumOff val="40000"/>
                </a:schemeClr>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800" b="0" i="0" u="none" strike="noStrike" kern="1200" cap="none" spc="0" normalizeH="0" baseline="0" noProof="0">
                  <a:ln>
                    <a:noFill/>
                  </a:ln>
                  <a:solidFill>
                    <a:schemeClr val="accent1">
                      <a:lumMod val="60000"/>
                      <a:lumOff val="40000"/>
                    </a:schemeClr>
                  </a:solidFill>
                  <a:effectLst/>
                  <a:uLnTx/>
                  <a:uFillTx/>
                  <a:latin typeface="Ericsson Technical Icons" panose="00000500000000000000" pitchFamily="2" charset="0"/>
                  <a:ea typeface="+mn-ea"/>
                  <a:cs typeface="+mn-cs"/>
                </a:rPr>
                <a:t>S</a:t>
              </a:r>
              <a:endParaRPr kumimoji="0" lang="en-US" sz="700" b="0" i="0" u="none" strike="noStrike" kern="1200" cap="none" spc="0" normalizeH="0" baseline="0" noProof="0">
                <a:ln>
                  <a:noFill/>
                </a:ln>
                <a:solidFill>
                  <a:schemeClr val="accent1">
                    <a:lumMod val="60000"/>
                    <a:lumOff val="40000"/>
                  </a:schemeClr>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1200" b="0" i="0" u="none" strike="noStrike" kern="1200" cap="none" spc="0" normalizeH="0" baseline="0" noProof="0">
                <a:ln>
                  <a:noFill/>
                </a:ln>
                <a:solidFill>
                  <a:schemeClr val="accent1">
                    <a:lumMod val="60000"/>
                    <a:lumOff val="40000"/>
                  </a:schemeClr>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600" b="0" i="0" u="none" strike="noStrike" kern="1200" cap="none" spc="0" normalizeH="0" baseline="0" noProof="0">
                  <a:ln>
                    <a:noFill/>
                  </a:ln>
                  <a:solidFill>
                    <a:schemeClr val="accent1">
                      <a:lumMod val="60000"/>
                      <a:lumOff val="40000"/>
                    </a:schemeClr>
                  </a:solidFill>
                  <a:effectLst/>
                  <a:uLnTx/>
                  <a:uFillTx/>
                  <a:latin typeface="Ericsson Hilda"/>
                  <a:ea typeface="+mn-ea"/>
                  <a:cs typeface="+mn-cs"/>
                </a:rPr>
                <a:t>AUSF</a:t>
              </a:r>
            </a:p>
          </p:txBody>
        </p:sp>
        <p:sp>
          <p:nvSpPr>
            <p:cNvPr id="252" name="TextBox 251">
              <a:extLst>
                <a:ext uri="{FF2B5EF4-FFF2-40B4-BE49-F238E27FC236}">
                  <a16:creationId xmlns:a16="http://schemas.microsoft.com/office/drawing/2014/main" id="{4D1805A0-03AD-4306-A1DC-0D3ABEEA8EDA}"/>
                </a:ext>
              </a:extLst>
            </p:cNvPr>
            <p:cNvSpPr txBox="1"/>
            <p:nvPr/>
          </p:nvSpPr>
          <p:spPr bwMode="auto">
            <a:xfrm>
              <a:off x="8226244" y="2234389"/>
              <a:ext cx="581517" cy="825023"/>
            </a:xfrm>
            <a:prstGeom prst="rect">
              <a:avLst/>
            </a:prstGeom>
            <a:solidFill>
              <a:schemeClr val="bg1"/>
            </a:solidFill>
            <a:ln w="12700">
              <a:solidFill>
                <a:schemeClr val="accent1">
                  <a:lumMod val="60000"/>
                  <a:lumOff val="40000"/>
                </a:schemeClr>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800" b="0" i="0" u="none" strike="noStrike" kern="1200" cap="none" spc="0" normalizeH="0" baseline="0" noProof="0">
                  <a:ln>
                    <a:noFill/>
                  </a:ln>
                  <a:solidFill>
                    <a:schemeClr val="accent1">
                      <a:lumMod val="60000"/>
                      <a:lumOff val="40000"/>
                    </a:schemeClr>
                  </a:solidFill>
                  <a:effectLst/>
                  <a:uLnTx/>
                  <a:uFillTx/>
                  <a:latin typeface="Ericsson Technical Icons" panose="00000500000000000000" pitchFamily="2" charset="0"/>
                  <a:ea typeface="+mn-ea"/>
                  <a:cs typeface="+mn-cs"/>
                </a:rPr>
                <a:t>S</a:t>
              </a:r>
              <a:endParaRPr kumimoji="0" lang="en-US" sz="700" b="0" i="0" u="none" strike="noStrike" kern="1200" cap="none" spc="0" normalizeH="0" baseline="0" noProof="0">
                <a:ln>
                  <a:noFill/>
                </a:ln>
                <a:solidFill>
                  <a:schemeClr val="accent1">
                    <a:lumMod val="60000"/>
                    <a:lumOff val="40000"/>
                  </a:schemeClr>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1200" b="0" i="0" u="none" strike="noStrike" kern="1200" cap="none" spc="0" normalizeH="0" baseline="0" noProof="0">
                <a:ln>
                  <a:noFill/>
                </a:ln>
                <a:solidFill>
                  <a:schemeClr val="accent1">
                    <a:lumMod val="60000"/>
                    <a:lumOff val="40000"/>
                  </a:schemeClr>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600" b="0" i="0" u="none" strike="noStrike" kern="1200" cap="none" spc="0" normalizeH="0" baseline="0" noProof="0">
                  <a:ln>
                    <a:noFill/>
                  </a:ln>
                  <a:solidFill>
                    <a:schemeClr val="accent1">
                      <a:lumMod val="60000"/>
                      <a:lumOff val="40000"/>
                    </a:schemeClr>
                  </a:solidFill>
                  <a:effectLst/>
                  <a:uLnTx/>
                  <a:uFillTx/>
                  <a:latin typeface="Ericsson Hilda"/>
                  <a:ea typeface="+mn-ea"/>
                  <a:cs typeface="+mn-cs"/>
                </a:rPr>
                <a:t>UDM</a:t>
              </a:r>
            </a:p>
          </p:txBody>
        </p:sp>
        <p:sp>
          <p:nvSpPr>
            <p:cNvPr id="253" name="TextBox 252">
              <a:extLst>
                <a:ext uri="{FF2B5EF4-FFF2-40B4-BE49-F238E27FC236}">
                  <a16:creationId xmlns:a16="http://schemas.microsoft.com/office/drawing/2014/main" id="{3C710A74-3D5D-4078-9504-8207327CFDCF}"/>
                </a:ext>
              </a:extLst>
            </p:cNvPr>
            <p:cNvSpPr txBox="1"/>
            <p:nvPr/>
          </p:nvSpPr>
          <p:spPr bwMode="auto">
            <a:xfrm>
              <a:off x="10110594" y="2224922"/>
              <a:ext cx="581517" cy="825023"/>
            </a:xfrm>
            <a:prstGeom prst="rect">
              <a:avLst/>
            </a:prstGeom>
            <a:solidFill>
              <a:schemeClr val="bg1"/>
            </a:solidFill>
            <a:ln w="12700">
              <a:solidFill>
                <a:schemeClr val="accent1">
                  <a:lumMod val="60000"/>
                  <a:lumOff val="40000"/>
                </a:schemeClr>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800" b="0" i="0" u="none" strike="noStrike" kern="1200" cap="none" spc="0" normalizeH="0" baseline="0" noProof="0">
                  <a:ln>
                    <a:noFill/>
                  </a:ln>
                  <a:solidFill>
                    <a:schemeClr val="accent1">
                      <a:lumMod val="60000"/>
                      <a:lumOff val="40000"/>
                    </a:schemeClr>
                  </a:solidFill>
                  <a:effectLst/>
                  <a:uLnTx/>
                  <a:uFillTx/>
                  <a:latin typeface="Ericsson Technical Icons" panose="00000500000000000000" pitchFamily="2" charset="0"/>
                  <a:ea typeface="+mn-ea"/>
                  <a:cs typeface="+mn-cs"/>
                </a:rPr>
                <a:t>S</a:t>
              </a:r>
              <a:endParaRPr kumimoji="0" lang="en-US" sz="700" b="0" i="0" u="none" strike="noStrike" kern="1200" cap="none" spc="0" normalizeH="0" baseline="0" noProof="0">
                <a:ln>
                  <a:noFill/>
                </a:ln>
                <a:solidFill>
                  <a:schemeClr val="accent1">
                    <a:lumMod val="60000"/>
                    <a:lumOff val="40000"/>
                  </a:schemeClr>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1200" b="0" i="0" u="none" strike="noStrike" kern="1200" cap="none" spc="0" normalizeH="0" baseline="0" noProof="0">
                <a:ln>
                  <a:noFill/>
                </a:ln>
                <a:solidFill>
                  <a:schemeClr val="accent1">
                    <a:lumMod val="60000"/>
                    <a:lumOff val="40000"/>
                  </a:schemeClr>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600" b="0" i="0" u="none" strike="noStrike" kern="1200" cap="none" spc="0" normalizeH="0" baseline="0" noProof="0">
                  <a:ln>
                    <a:noFill/>
                  </a:ln>
                  <a:solidFill>
                    <a:schemeClr val="accent1">
                      <a:lumMod val="60000"/>
                      <a:lumOff val="40000"/>
                    </a:schemeClr>
                  </a:solidFill>
                  <a:effectLst/>
                  <a:uLnTx/>
                  <a:uFillTx/>
                  <a:latin typeface="Ericsson Hilda"/>
                  <a:ea typeface="+mn-ea"/>
                  <a:cs typeface="+mn-cs"/>
                </a:rPr>
                <a:t>NRF</a:t>
              </a:r>
            </a:p>
          </p:txBody>
        </p:sp>
        <p:sp>
          <p:nvSpPr>
            <p:cNvPr id="254" name="TextBox 253">
              <a:extLst>
                <a:ext uri="{FF2B5EF4-FFF2-40B4-BE49-F238E27FC236}">
                  <a16:creationId xmlns:a16="http://schemas.microsoft.com/office/drawing/2014/main" id="{C873B7B3-08E8-433C-9E04-83DD4A94FC1F}"/>
                </a:ext>
              </a:extLst>
            </p:cNvPr>
            <p:cNvSpPr txBox="1"/>
            <p:nvPr/>
          </p:nvSpPr>
          <p:spPr bwMode="auto">
            <a:xfrm>
              <a:off x="9112537" y="5047278"/>
              <a:ext cx="582231" cy="829254"/>
            </a:xfrm>
            <a:prstGeom prst="rect">
              <a:avLst/>
            </a:prstGeom>
            <a:solidFill>
              <a:schemeClr val="bg1"/>
            </a:solidFill>
            <a:ln w="12700">
              <a:solidFill>
                <a:schemeClr val="accent3">
                  <a:lumMod val="75000"/>
                </a:schemeClr>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800" b="0" i="0" u="none" strike="noStrike" kern="1200" cap="none" spc="0" normalizeH="0" baseline="0" noProof="0">
                  <a:ln>
                    <a:noFill/>
                  </a:ln>
                  <a:solidFill>
                    <a:schemeClr val="accent3">
                      <a:lumMod val="75000"/>
                    </a:schemeClr>
                  </a:solidFill>
                  <a:effectLst/>
                  <a:uLnTx/>
                  <a:uFillTx/>
                  <a:latin typeface="Ericsson Technical Icons" panose="00000500000000000000" pitchFamily="2" charset="0"/>
                  <a:ea typeface="+mn-ea"/>
                  <a:cs typeface="+mn-cs"/>
                </a:rPr>
                <a:t>G</a:t>
              </a:r>
              <a:endParaRPr kumimoji="0" lang="en-US" sz="1800" b="0" i="0" u="none" strike="noStrike" kern="1200" cap="none" spc="0" normalizeH="0" baseline="0" noProof="0">
                <a:ln>
                  <a:noFill/>
                </a:ln>
                <a:solidFill>
                  <a:schemeClr val="accent3">
                    <a:lumMod val="75000"/>
                  </a:schemeClr>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lang="en-US" sz="1200">
                <a:solidFill>
                  <a:schemeClr val="accent3">
                    <a:lumMod val="75000"/>
                  </a:schemeClr>
                </a:solidFill>
                <a:latin typeface="Ericsson Hilda"/>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800" b="0" i="0" u="none" strike="noStrike" kern="1200" cap="none" spc="0" normalizeH="0" baseline="0" noProof="0">
                  <a:ln>
                    <a:noFill/>
                  </a:ln>
                  <a:solidFill>
                    <a:schemeClr val="accent3">
                      <a:lumMod val="75000"/>
                    </a:schemeClr>
                  </a:solidFill>
                  <a:effectLst/>
                  <a:uLnTx/>
                  <a:uFillTx/>
                  <a:latin typeface="Ericsson Hilda"/>
                  <a:ea typeface="+mn-ea"/>
                  <a:cs typeface="+mn-cs"/>
                </a:rPr>
                <a:t>UPF</a:t>
              </a:r>
              <a:endParaRPr kumimoji="0" lang="en-US" sz="1600" b="0" i="0" u="none" strike="noStrike" kern="1200" cap="none" spc="0" normalizeH="0" baseline="0" noProof="0">
                <a:ln>
                  <a:noFill/>
                </a:ln>
                <a:solidFill>
                  <a:schemeClr val="accent3">
                    <a:lumMod val="75000"/>
                  </a:schemeClr>
                </a:solidFill>
                <a:effectLst/>
                <a:uLnTx/>
                <a:uFillTx/>
                <a:latin typeface="Ericsson Hilda"/>
                <a:ea typeface="+mn-ea"/>
                <a:cs typeface="+mn-cs"/>
              </a:endParaRPr>
            </a:p>
          </p:txBody>
        </p:sp>
        <p:cxnSp>
          <p:nvCxnSpPr>
            <p:cNvPr id="255" name="Straight Connector 10">
              <a:extLst>
                <a:ext uri="{FF2B5EF4-FFF2-40B4-BE49-F238E27FC236}">
                  <a16:creationId xmlns:a16="http://schemas.microsoft.com/office/drawing/2014/main" id="{C92B6E86-E2C9-44F8-B61E-98E2CB62E2BB}"/>
                </a:ext>
              </a:extLst>
            </p:cNvPr>
            <p:cNvCxnSpPr>
              <a:cxnSpLocks/>
              <a:stCxn id="251" idx="2"/>
              <a:endCxn id="250" idx="2"/>
            </p:cNvCxnSpPr>
            <p:nvPr/>
          </p:nvCxnSpPr>
          <p:spPr bwMode="auto">
            <a:xfrm rot="5400000" flipH="1">
              <a:off x="7122677" y="2592828"/>
              <a:ext cx="16610" cy="925479"/>
            </a:xfrm>
            <a:prstGeom prst="bentConnector3">
              <a:avLst>
                <a:gd name="adj1" fmla="val -1582366"/>
              </a:avLst>
            </a:prstGeom>
            <a:solidFill>
              <a:schemeClr val="accent1"/>
            </a:solidFill>
            <a:ln w="9525" cap="flat" cmpd="sng" algn="ctr">
              <a:solidFill>
                <a:schemeClr val="tx1"/>
              </a:solidFill>
              <a:prstDash val="dash"/>
              <a:round/>
              <a:headEnd type="none" w="med" len="med"/>
              <a:tailEnd type="none" w="med" len="med"/>
            </a:ln>
            <a:effectLst/>
          </p:spPr>
        </p:cxnSp>
        <p:sp>
          <p:nvSpPr>
            <p:cNvPr id="256" name="Text Box 144">
              <a:extLst>
                <a:ext uri="{FF2B5EF4-FFF2-40B4-BE49-F238E27FC236}">
                  <a16:creationId xmlns:a16="http://schemas.microsoft.com/office/drawing/2014/main" id="{857CAEB3-86B8-4A47-ADE3-B834B1BD1430}"/>
                </a:ext>
              </a:extLst>
            </p:cNvPr>
            <p:cNvSpPr txBox="1">
              <a:spLocks noChangeAspect="1" noChangeArrowheads="1"/>
            </p:cNvSpPr>
            <p:nvPr/>
          </p:nvSpPr>
          <p:spPr bwMode="auto">
            <a:xfrm>
              <a:off x="5936087" y="3088844"/>
              <a:ext cx="992350"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eaLnBrk="1" hangingPunct="1">
                <a:lnSpc>
                  <a:spcPct val="80000"/>
                </a:lnSpc>
              </a:pPr>
              <a:r>
                <a:rPr lang="en-US" altLang="en-US" sz="1100" err="1">
                  <a:latin typeface="+mn-lt"/>
                </a:rPr>
                <a:t>Nudm</a:t>
              </a:r>
              <a:endParaRPr lang="en-US" altLang="en-US" sz="1100">
                <a:latin typeface="+mn-lt"/>
              </a:endParaRPr>
            </a:p>
          </p:txBody>
        </p:sp>
        <p:sp>
          <p:nvSpPr>
            <p:cNvPr id="257" name="TextBox 256">
              <a:extLst>
                <a:ext uri="{FF2B5EF4-FFF2-40B4-BE49-F238E27FC236}">
                  <a16:creationId xmlns:a16="http://schemas.microsoft.com/office/drawing/2014/main" id="{C1B4754E-DA19-4447-B666-246EC4BDAB9D}"/>
                </a:ext>
              </a:extLst>
            </p:cNvPr>
            <p:cNvSpPr txBox="1"/>
            <p:nvPr/>
          </p:nvSpPr>
          <p:spPr bwMode="auto">
            <a:xfrm>
              <a:off x="5801255" y="3919828"/>
              <a:ext cx="568745" cy="811178"/>
            </a:xfrm>
            <a:prstGeom prst="rect">
              <a:avLst/>
            </a:prstGeom>
            <a:solidFill>
              <a:schemeClr val="bg1"/>
            </a:solidFill>
            <a:ln w="19050">
              <a:solidFill>
                <a:schemeClr val="accent3">
                  <a:lumMod val="75000"/>
                </a:schemeClr>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2400" b="0" i="0" u="none" strike="noStrike" kern="1200" cap="none" spc="0" normalizeH="0" baseline="0" noProof="0">
                  <a:ln>
                    <a:noFill/>
                  </a:ln>
                  <a:solidFill>
                    <a:schemeClr val="accent3">
                      <a:lumMod val="75000"/>
                    </a:schemeClr>
                  </a:solidFill>
                  <a:effectLst/>
                  <a:uLnTx/>
                  <a:uFillTx/>
                  <a:latin typeface="Ericsson Technical Icons" panose="00000500000000000000" pitchFamily="2" charset="0"/>
                  <a:ea typeface="+mn-ea"/>
                  <a:cs typeface="+mn-cs"/>
                </a:rPr>
                <a:t>B</a:t>
              </a:r>
              <a:endParaRPr kumimoji="0" lang="en-US" sz="2400" b="0" i="0" u="none" strike="noStrike" kern="1200" cap="none" spc="0" normalizeH="0" baseline="0" noProof="0">
                <a:ln>
                  <a:noFill/>
                </a:ln>
                <a:solidFill>
                  <a:schemeClr val="accent3">
                    <a:lumMod val="75000"/>
                  </a:schemeClr>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chemeClr val="accent3">
                      <a:lumMod val="75000"/>
                    </a:schemeClr>
                  </a:solidFill>
                  <a:effectLst/>
                  <a:uLnTx/>
                  <a:uFillTx/>
                  <a:latin typeface="Ericsson Hilda"/>
                  <a:ea typeface="+mn-ea"/>
                  <a:cs typeface="+mn-cs"/>
                </a:rPr>
                <a:t>NG-RAN</a:t>
              </a:r>
            </a:p>
          </p:txBody>
        </p:sp>
      </p:grpSp>
      <p:sp>
        <p:nvSpPr>
          <p:cNvPr id="71" name="Arc 70"/>
          <p:cNvSpPr/>
          <p:nvPr/>
        </p:nvSpPr>
        <p:spPr bwMode="auto">
          <a:xfrm flipV="1">
            <a:off x="3838105" y="4022410"/>
            <a:ext cx="5975432" cy="866061"/>
          </a:xfrm>
          <a:prstGeom prst="arc">
            <a:avLst>
              <a:gd name="adj1" fmla="val 10838117"/>
              <a:gd name="adj2" fmla="val 21271354"/>
            </a:avLst>
          </a:prstGeom>
          <a:noFill/>
          <a:ln w="76200" cap="flat" cmpd="sng" algn="ctr">
            <a:solidFill>
              <a:srgbClr val="89BA17"/>
            </a:solidFill>
            <a:prstDash val="solid"/>
            <a:round/>
            <a:headEnd type="none" w="med" len="med"/>
            <a:tailEnd type="triangle" w="med" len="med"/>
          </a:ln>
          <a:effectLst/>
          <a:extLst>
            <a:ext uri="{909E8E84-426E-40DD-AFC4-6F175D3DCCD1}">
              <a14:hiddenFill xmlns:a14="http://schemas.microsoft.com/office/drawing/2010/main">
                <a:blipFill>
                  <a:blip r:embed="rId3"/>
                  <a:stretch>
                    <a:fillRect/>
                  </a:stretch>
                </a:blipFill>
              </a14:hiddenFill>
            </a:ext>
          </a:ex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mn-lt"/>
            </a:endParaRPr>
          </a:p>
        </p:txBody>
      </p:sp>
      <p:sp>
        <p:nvSpPr>
          <p:cNvPr id="125" name="TextBox 124"/>
          <p:cNvSpPr txBox="1"/>
          <p:nvPr/>
        </p:nvSpPr>
        <p:spPr>
          <a:xfrm>
            <a:off x="3363464" y="5037993"/>
            <a:ext cx="5267488" cy="1569660"/>
          </a:xfrm>
          <a:prstGeom prst="rect">
            <a:avLst/>
          </a:prstGeom>
          <a:solidFill>
            <a:schemeClr val="bg1"/>
          </a:solidFill>
        </p:spPr>
        <p:txBody>
          <a:bodyPr wrap="square" rtlCol="0">
            <a:spAutoFit/>
          </a:bodyPr>
          <a:lstStyle/>
          <a:p>
            <a:pPr algn="ctr"/>
            <a:r>
              <a:rPr lang="en-US" sz="2400" b="1">
                <a:solidFill>
                  <a:schemeClr val="accent1">
                    <a:lumMod val="75000"/>
                  </a:schemeClr>
                </a:solidFill>
                <a:latin typeface="+mn-lt"/>
              </a:rPr>
              <a:t>The 5G CP-UP interface is based on the EPC CUPS CP-UP interface, with enhancements for 5G as needed</a:t>
            </a:r>
          </a:p>
        </p:txBody>
      </p:sp>
    </p:spTree>
    <p:extLst>
      <p:ext uri="{BB962C8B-B14F-4D97-AF65-F5344CB8AC3E}">
        <p14:creationId xmlns:p14="http://schemas.microsoft.com/office/powerpoint/2010/main" val="490436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3" presetClass="emph" presetSubtype="2" fill="hold" grpId="0" nodeType="withEffect">
                                  <p:stCondLst>
                                    <p:cond delay="0"/>
                                  </p:stCondLst>
                                  <p:childTnLst>
                                    <p:animClr clrSpc="rgb" dir="cw">
                                      <p:cBhvr override="childStyle">
                                        <p:cTn id="8" dur="2000" fill="hold"/>
                                        <p:tgtEl>
                                          <p:spTgt spid="211"/>
                                        </p:tgtEl>
                                        <p:attrNameLst>
                                          <p:attrName>style.color</p:attrName>
                                        </p:attrNameLst>
                                      </p:cBhvr>
                                      <p:to>
                                        <a:srgbClr val="89BA17"/>
                                      </p:to>
                                    </p:animClr>
                                  </p:childTnLst>
                                </p:cTn>
                              </p:par>
                              <p:par>
                                <p:cTn id="9" presetID="3" presetClass="emph" presetSubtype="2" fill="hold" grpId="0" nodeType="withEffect">
                                  <p:stCondLst>
                                    <p:cond delay="0"/>
                                  </p:stCondLst>
                                  <p:childTnLst>
                                    <p:animClr clrSpc="rgb" dir="cw">
                                      <p:cBhvr override="childStyle">
                                        <p:cTn id="10" dur="2000" fill="hold"/>
                                        <p:tgtEl>
                                          <p:spTgt spid="183"/>
                                        </p:tgtEl>
                                        <p:attrNameLst>
                                          <p:attrName>style.color</p:attrName>
                                        </p:attrNameLst>
                                      </p:cBhvr>
                                      <p:to>
                                        <a:srgbClr val="89BA17"/>
                                      </p:to>
                                    </p:animClr>
                                  </p:childTnLst>
                                </p:cTn>
                              </p:par>
                            </p:childTnLst>
                          </p:cTn>
                        </p:par>
                        <p:par>
                          <p:cTn id="11" fill="hold">
                            <p:stCondLst>
                              <p:cond delay="2000"/>
                            </p:stCondLst>
                            <p:childTnLst>
                              <p:par>
                                <p:cTn id="12" presetID="10" presetClass="entr" presetSubtype="0" fill="hold" grpId="0" nodeType="afterEffect">
                                  <p:stCondLst>
                                    <p:cond delay="0"/>
                                  </p:stCondLst>
                                  <p:childTnLst>
                                    <p:set>
                                      <p:cBhvr>
                                        <p:cTn id="13" dur="1" fill="hold">
                                          <p:stCondLst>
                                            <p:cond delay="0"/>
                                          </p:stCondLst>
                                        </p:cTn>
                                        <p:tgtEl>
                                          <p:spTgt spid="125"/>
                                        </p:tgtEl>
                                        <p:attrNameLst>
                                          <p:attrName>style.visibility</p:attrName>
                                        </p:attrNameLst>
                                      </p:cBhvr>
                                      <p:to>
                                        <p:strVal val="visible"/>
                                      </p:to>
                                    </p:set>
                                    <p:animEffect transition="in" filter="fade">
                                      <p:cBhvr>
                                        <p:cTn id="14" dur="500"/>
                                        <p:tgtEl>
                                          <p:spTgt spid="12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p:bldP spid="211" grpId="0"/>
      <p:bldP spid="71" grpId="0" animBg="1"/>
      <p:bldP spid="12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p:txBody>
          <a:bodyPr/>
          <a:lstStyle/>
          <a:p>
            <a:r>
              <a:rPr lang="en-US" sz="2000"/>
              <a:t>UP tunneling between RAN and UPF will be used, to handle mobility, different PDU types, </a:t>
            </a:r>
            <a:r>
              <a:rPr lang="en-US" sz="2000" err="1"/>
              <a:t>etc</a:t>
            </a:r>
            <a:endParaRPr lang="en-US" sz="2000"/>
          </a:p>
          <a:p>
            <a:pPr lvl="1"/>
            <a:r>
              <a:rPr lang="en-US"/>
              <a:t>Per-PDU-Session tunneling agreed (i.e. per-bearer tunneling not supported)</a:t>
            </a:r>
          </a:p>
          <a:p>
            <a:pPr lvl="1"/>
            <a:r>
              <a:rPr lang="en-US"/>
              <a:t>GTP-U used as UP tunneling protocol on N3 and N9</a:t>
            </a:r>
          </a:p>
          <a:p>
            <a:pPr lvl="1"/>
            <a:endParaRPr lang="en-US" sz="2000"/>
          </a:p>
        </p:txBody>
      </p:sp>
      <p:sp>
        <p:nvSpPr>
          <p:cNvPr id="6" name="Title 5"/>
          <p:cNvSpPr>
            <a:spLocks noGrp="1"/>
          </p:cNvSpPr>
          <p:nvPr>
            <p:ph type="title"/>
          </p:nvPr>
        </p:nvSpPr>
        <p:spPr/>
        <p:txBody>
          <a:bodyPr/>
          <a:lstStyle/>
          <a:p>
            <a:r>
              <a:rPr lang="en-US"/>
              <a:t>5GC User plane handling</a:t>
            </a:r>
          </a:p>
        </p:txBody>
      </p:sp>
      <p:sp>
        <p:nvSpPr>
          <p:cNvPr id="20" name="TextBox 19"/>
          <p:cNvSpPr txBox="1"/>
          <p:nvPr/>
        </p:nvSpPr>
        <p:spPr>
          <a:xfrm>
            <a:off x="7815798" y="5226608"/>
            <a:ext cx="428322" cy="307777"/>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cap="flat" cmpd="sng" algn="ctr">
                <a:solidFill>
                  <a:srgbClr val="FFFFFF"/>
                </a:solidFill>
                <a:prstDash val="solid"/>
                <a:round/>
                <a:headEnd type="none" w="med" len="med"/>
                <a:tailEnd type="none" w="med" len="med"/>
              </a14:hiddenLine>
            </a:ext>
          </a:extLst>
        </p:spPr>
        <p:txBody>
          <a:bodyPr wrap="none" rtlCol="0">
            <a:spAutoFit/>
          </a:bodyPr>
          <a:lstStyle/>
          <a:p>
            <a:r>
              <a:rPr lang="en-US" sz="1400">
                <a:solidFill>
                  <a:schemeClr val="accent1"/>
                </a:solidFill>
                <a:latin typeface="+mn-lt"/>
                <a:ea typeface="Segoe UI" panose="020B0502040204020203" pitchFamily="34" charset="0"/>
                <a:cs typeface="Segoe UI" panose="020B0502040204020203" pitchFamily="34" charset="0"/>
              </a:rPr>
              <a:t>N3</a:t>
            </a:r>
            <a:endParaRPr lang="en-US" sz="1600">
              <a:solidFill>
                <a:schemeClr val="accent1"/>
              </a:solidFill>
              <a:latin typeface="+mn-lt"/>
              <a:ea typeface="Segoe UI" panose="020B0502040204020203" pitchFamily="34" charset="0"/>
              <a:cs typeface="Segoe UI" panose="020B0502040204020203" pitchFamily="34" charset="0"/>
            </a:endParaRPr>
          </a:p>
        </p:txBody>
      </p:sp>
      <p:sp>
        <p:nvSpPr>
          <p:cNvPr id="67" name="Cylinder 66"/>
          <p:cNvSpPr/>
          <p:nvPr/>
        </p:nvSpPr>
        <p:spPr bwMode="auto">
          <a:xfrm rot="16200000">
            <a:off x="7876538" y="4615820"/>
            <a:ext cx="306843" cy="2151908"/>
          </a:xfrm>
          <a:prstGeom prst="can">
            <a:avLst/>
          </a:prstGeom>
          <a:solidFill>
            <a:schemeClr val="accent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mn-lt"/>
            </a:endParaRPr>
          </a:p>
        </p:txBody>
      </p:sp>
      <p:cxnSp>
        <p:nvCxnSpPr>
          <p:cNvPr id="84" name="Straight Connector 203">
            <a:extLst>
              <a:ext uri="{FF2B5EF4-FFF2-40B4-BE49-F238E27FC236}">
                <a16:creationId xmlns:a16="http://schemas.microsoft.com/office/drawing/2014/main" id="{185E65B9-9C75-4520-A90A-B8811B66718D}"/>
              </a:ext>
            </a:extLst>
          </p:cNvPr>
          <p:cNvCxnSpPr>
            <a:cxnSpLocks noChangeShapeType="1"/>
          </p:cNvCxnSpPr>
          <p:nvPr/>
        </p:nvCxnSpPr>
        <p:spPr bwMode="auto">
          <a:xfrm>
            <a:off x="6959000" y="5691775"/>
            <a:ext cx="3645340" cy="1"/>
          </a:xfrm>
          <a:prstGeom prst="straightConnector1">
            <a:avLst/>
          </a:prstGeom>
          <a:noFill/>
          <a:ln w="12700">
            <a:solidFill>
              <a:schemeClr val="tx1"/>
            </a:solidFill>
            <a:prstDash val="solid"/>
            <a:round/>
            <a:headEnd/>
            <a:tailEnd/>
          </a:ln>
          <a:extLst>
            <a:ext uri="{909E8E84-426E-40DD-AFC4-6F175D3DCCD1}">
              <a14:hiddenFill xmlns:a14="http://schemas.microsoft.com/office/drawing/2010/main">
                <a:noFill/>
              </a14:hiddenFill>
            </a:ext>
          </a:extLst>
        </p:spPr>
      </p:cxnSp>
      <p:cxnSp>
        <p:nvCxnSpPr>
          <p:cNvPr id="85" name="Straight Connector 203">
            <a:extLst>
              <a:ext uri="{FF2B5EF4-FFF2-40B4-BE49-F238E27FC236}">
                <a16:creationId xmlns:a16="http://schemas.microsoft.com/office/drawing/2014/main" id="{E6D54F09-C1CD-41A2-AD9C-1725C26FE759}"/>
              </a:ext>
            </a:extLst>
          </p:cNvPr>
          <p:cNvCxnSpPr>
            <a:cxnSpLocks noChangeShapeType="1"/>
            <a:stCxn id="110" idx="2"/>
            <a:endCxn id="116" idx="0"/>
          </p:cNvCxnSpPr>
          <p:nvPr/>
        </p:nvCxnSpPr>
        <p:spPr bwMode="auto">
          <a:xfrm rot="16200000" flipH="1">
            <a:off x="9080946" y="4724570"/>
            <a:ext cx="643919" cy="1496"/>
          </a:xfrm>
          <a:prstGeom prst="bentConnector3">
            <a:avLst>
              <a:gd name="adj1" fmla="val 50000"/>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sp>
        <p:nvSpPr>
          <p:cNvPr id="86" name="TextBox 85">
            <a:extLst>
              <a:ext uri="{FF2B5EF4-FFF2-40B4-BE49-F238E27FC236}">
                <a16:creationId xmlns:a16="http://schemas.microsoft.com/office/drawing/2014/main" id="{5DEB97D7-EBF1-454A-808F-B90F45198005}"/>
              </a:ext>
            </a:extLst>
          </p:cNvPr>
          <p:cNvSpPr txBox="1"/>
          <p:nvPr/>
        </p:nvSpPr>
        <p:spPr>
          <a:xfrm>
            <a:off x="8133030" y="4458955"/>
            <a:ext cx="415498" cy="307777"/>
          </a:xfrm>
          <a:prstGeom prst="rect">
            <a:avLst/>
          </a:prstGeom>
          <a:noFill/>
        </p:spPr>
        <p:txBody>
          <a:bodyPr wrap="square" rtlCol="0">
            <a:spAutoFit/>
          </a:bodyPr>
          <a:lstStyle/>
          <a:p>
            <a:r>
              <a:rPr lang="en-US" sz="1400">
                <a:latin typeface="+mn-lt"/>
                <a:ea typeface="Segoe UI" panose="020B0502040204020203" pitchFamily="34" charset="0"/>
                <a:cs typeface="Segoe UI" panose="020B0502040204020203" pitchFamily="34" charset="0"/>
              </a:rPr>
              <a:t>N2</a:t>
            </a:r>
            <a:endParaRPr lang="en-US" sz="1600">
              <a:latin typeface="+mn-lt"/>
              <a:ea typeface="Segoe UI" panose="020B0502040204020203" pitchFamily="34" charset="0"/>
              <a:cs typeface="Segoe UI" panose="020B0502040204020203" pitchFamily="34" charset="0"/>
            </a:endParaRPr>
          </a:p>
        </p:txBody>
      </p:sp>
      <p:sp>
        <p:nvSpPr>
          <p:cNvPr id="88" name="TextBox 87">
            <a:extLst>
              <a:ext uri="{FF2B5EF4-FFF2-40B4-BE49-F238E27FC236}">
                <a16:creationId xmlns:a16="http://schemas.microsoft.com/office/drawing/2014/main" id="{0B3007CB-2B3D-4CD0-B9AA-6CF3BF372EC0}"/>
              </a:ext>
            </a:extLst>
          </p:cNvPr>
          <p:cNvSpPr txBox="1"/>
          <p:nvPr/>
        </p:nvSpPr>
        <p:spPr>
          <a:xfrm>
            <a:off x="9884764" y="5418545"/>
            <a:ext cx="415498" cy="307777"/>
          </a:xfrm>
          <a:prstGeom prst="rect">
            <a:avLst/>
          </a:prstGeom>
          <a:noFill/>
        </p:spPr>
        <p:txBody>
          <a:bodyPr wrap="none" rtlCol="0">
            <a:spAutoFit/>
          </a:bodyPr>
          <a:lstStyle/>
          <a:p>
            <a:r>
              <a:rPr lang="en-US" sz="1400">
                <a:latin typeface="+mn-lt"/>
                <a:ea typeface="Segoe UI" panose="020B0502040204020203" pitchFamily="34" charset="0"/>
                <a:cs typeface="Segoe UI" panose="020B0502040204020203" pitchFamily="34" charset="0"/>
              </a:rPr>
              <a:t>N6</a:t>
            </a:r>
            <a:endParaRPr lang="en-US" sz="1200">
              <a:latin typeface="+mn-lt"/>
              <a:ea typeface="Segoe UI" panose="020B0502040204020203" pitchFamily="34" charset="0"/>
              <a:cs typeface="Segoe UI" panose="020B0502040204020203" pitchFamily="34" charset="0"/>
            </a:endParaRPr>
          </a:p>
        </p:txBody>
      </p:sp>
      <p:cxnSp>
        <p:nvCxnSpPr>
          <p:cNvPr id="89" name="Straight Connector 203">
            <a:extLst>
              <a:ext uri="{FF2B5EF4-FFF2-40B4-BE49-F238E27FC236}">
                <a16:creationId xmlns:a16="http://schemas.microsoft.com/office/drawing/2014/main" id="{4601F140-4E0F-49F7-B7C5-11608870D0AF}"/>
              </a:ext>
            </a:extLst>
          </p:cNvPr>
          <p:cNvCxnSpPr>
            <a:cxnSpLocks noChangeShapeType="1"/>
            <a:stCxn id="109" idx="0"/>
            <a:endCxn id="114" idx="2"/>
          </p:cNvCxnSpPr>
          <p:nvPr/>
        </p:nvCxnSpPr>
        <p:spPr bwMode="auto">
          <a:xfrm rot="5400000" flipH="1" flipV="1">
            <a:off x="7788473" y="2863593"/>
            <a:ext cx="532710" cy="924349"/>
          </a:xfrm>
          <a:prstGeom prst="bentConnector3">
            <a:avLst>
              <a:gd name="adj1" fmla="val 50000"/>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cxnSp>
        <p:nvCxnSpPr>
          <p:cNvPr id="90" name="Straight Connector 203">
            <a:extLst>
              <a:ext uri="{FF2B5EF4-FFF2-40B4-BE49-F238E27FC236}">
                <a16:creationId xmlns:a16="http://schemas.microsoft.com/office/drawing/2014/main" id="{83FCE503-2D97-4B71-88E2-9F83732CB3FF}"/>
              </a:ext>
            </a:extLst>
          </p:cNvPr>
          <p:cNvCxnSpPr>
            <a:cxnSpLocks noChangeShapeType="1"/>
            <a:stCxn id="110" idx="0"/>
            <a:endCxn id="115" idx="2"/>
          </p:cNvCxnSpPr>
          <p:nvPr/>
        </p:nvCxnSpPr>
        <p:spPr bwMode="auto">
          <a:xfrm rot="5400000" flipH="1" flipV="1">
            <a:off x="9630666" y="2821436"/>
            <a:ext cx="542178" cy="999196"/>
          </a:xfrm>
          <a:prstGeom prst="bentConnector3">
            <a:avLst>
              <a:gd name="adj1" fmla="val 50000"/>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91" name="Straight Connector 203">
            <a:extLst>
              <a:ext uri="{FF2B5EF4-FFF2-40B4-BE49-F238E27FC236}">
                <a16:creationId xmlns:a16="http://schemas.microsoft.com/office/drawing/2014/main" id="{A96E2261-0FA8-401B-B6CD-610A0E4CBCC4}"/>
              </a:ext>
            </a:extLst>
          </p:cNvPr>
          <p:cNvCxnSpPr>
            <a:cxnSpLocks noChangeShapeType="1"/>
            <a:stCxn id="108" idx="2"/>
            <a:endCxn id="119" idx="0"/>
          </p:cNvCxnSpPr>
          <p:nvPr/>
        </p:nvCxnSpPr>
        <p:spPr bwMode="auto">
          <a:xfrm rot="5400000">
            <a:off x="7261518" y="3807663"/>
            <a:ext cx="658029" cy="1857352"/>
          </a:xfrm>
          <a:prstGeom prst="bentConnector3">
            <a:avLst>
              <a:gd name="adj1" fmla="val 50000"/>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sp>
        <p:nvSpPr>
          <p:cNvPr id="92" name="TextBox 91">
            <a:extLst>
              <a:ext uri="{FF2B5EF4-FFF2-40B4-BE49-F238E27FC236}">
                <a16:creationId xmlns:a16="http://schemas.microsoft.com/office/drawing/2014/main" id="{040422EF-65B7-4414-BC26-71B5D0192ECD}"/>
              </a:ext>
            </a:extLst>
          </p:cNvPr>
          <p:cNvSpPr txBox="1"/>
          <p:nvPr/>
        </p:nvSpPr>
        <p:spPr>
          <a:xfrm>
            <a:off x="9385215" y="4523648"/>
            <a:ext cx="428322" cy="307777"/>
          </a:xfrm>
          <a:prstGeom prst="rect">
            <a:avLst/>
          </a:prstGeom>
          <a:noFill/>
        </p:spPr>
        <p:txBody>
          <a:bodyPr wrap="none" rtlCol="0">
            <a:spAutoFit/>
          </a:bodyPr>
          <a:lstStyle/>
          <a:p>
            <a:r>
              <a:rPr lang="en-US" sz="1400" b="1">
                <a:latin typeface="+mn-lt"/>
                <a:ea typeface="Segoe UI" panose="020B0502040204020203" pitchFamily="34" charset="0"/>
                <a:cs typeface="Segoe UI" panose="020B0502040204020203" pitchFamily="34" charset="0"/>
              </a:rPr>
              <a:t>N4</a:t>
            </a:r>
            <a:endParaRPr lang="en-US" sz="1200" b="1">
              <a:latin typeface="+mn-lt"/>
              <a:ea typeface="Segoe UI" panose="020B0502040204020203" pitchFamily="34" charset="0"/>
              <a:cs typeface="Segoe UI" panose="020B0502040204020203" pitchFamily="34" charset="0"/>
            </a:endParaRPr>
          </a:p>
        </p:txBody>
      </p:sp>
      <p:grpSp>
        <p:nvGrpSpPr>
          <p:cNvPr id="93" name="Group 92">
            <a:extLst>
              <a:ext uri="{FF2B5EF4-FFF2-40B4-BE49-F238E27FC236}">
                <a16:creationId xmlns:a16="http://schemas.microsoft.com/office/drawing/2014/main" id="{E3AAA75C-D99B-4222-8ECE-B25C5C1FDF50}"/>
              </a:ext>
            </a:extLst>
          </p:cNvPr>
          <p:cNvGrpSpPr/>
          <p:nvPr/>
        </p:nvGrpSpPr>
        <p:grpSpPr>
          <a:xfrm>
            <a:off x="10591714" y="5175276"/>
            <a:ext cx="1243493" cy="997140"/>
            <a:chOff x="9315422" y="5130211"/>
            <a:chExt cx="2250397" cy="1719278"/>
          </a:xfrm>
        </p:grpSpPr>
        <p:sp>
          <p:nvSpPr>
            <p:cNvPr id="120" name="Freeform 34">
              <a:extLst>
                <a:ext uri="{FF2B5EF4-FFF2-40B4-BE49-F238E27FC236}">
                  <a16:creationId xmlns:a16="http://schemas.microsoft.com/office/drawing/2014/main" id="{12A55768-D768-419E-81AD-626EF273DACB}"/>
                </a:ext>
              </a:extLst>
            </p:cNvPr>
            <p:cNvSpPr>
              <a:spLocks noChangeAspect="1"/>
            </p:cNvSpPr>
            <p:nvPr/>
          </p:nvSpPr>
          <p:spPr bwMode="auto">
            <a:xfrm>
              <a:off x="9315422" y="5130211"/>
              <a:ext cx="2250397" cy="1719278"/>
            </a:xfrm>
            <a:custGeom>
              <a:avLst/>
              <a:gdLst>
                <a:gd name="T0" fmla="*/ 15322411 w 522"/>
                <a:gd name="T1" fmla="*/ 59674397 h 399"/>
                <a:gd name="T2" fmla="*/ 4342078 w 522"/>
                <a:gd name="T3" fmla="*/ 44798810 h 399"/>
                <a:gd name="T4" fmla="*/ 0 w 522"/>
                <a:gd name="T5" fmla="*/ 34281387 h 399"/>
                <a:gd name="T6" fmla="*/ 13445428 w 522"/>
                <a:gd name="T7" fmla="*/ 18556182 h 399"/>
                <a:gd name="T8" fmla="*/ 25222172 w 522"/>
                <a:gd name="T9" fmla="*/ 6870450 h 399"/>
                <a:gd name="T10" fmla="*/ 46815215 w 522"/>
                <a:gd name="T11" fmla="*/ 0 h 399"/>
                <a:gd name="T12" fmla="*/ 63288766 w 522"/>
                <a:gd name="T13" fmla="*/ 12029493 h 399"/>
                <a:gd name="T14" fmla="*/ 72398755 w 522"/>
                <a:gd name="T15" fmla="*/ 14239600 h 399"/>
                <a:gd name="T16" fmla="*/ 72664127 w 522"/>
                <a:gd name="T17" fmla="*/ 16070027 h 399"/>
                <a:gd name="T18" fmla="*/ 70827127 w 522"/>
                <a:gd name="T19" fmla="*/ 16343079 h 399"/>
                <a:gd name="T20" fmla="*/ 62629961 w 522"/>
                <a:gd name="T21" fmla="*/ 14718417 h 399"/>
                <a:gd name="T22" fmla="*/ 61056958 w 522"/>
                <a:gd name="T23" fmla="*/ 13728968 h 399"/>
                <a:gd name="T24" fmla="*/ 33482122 w 522"/>
                <a:gd name="T25" fmla="*/ 11543714 h 399"/>
                <a:gd name="T26" fmla="*/ 32488820 w 522"/>
                <a:gd name="T27" fmla="*/ 12179925 h 399"/>
                <a:gd name="T28" fmla="*/ 25222172 w 522"/>
                <a:gd name="T29" fmla="*/ 9566315 h 399"/>
                <a:gd name="T30" fmla="*/ 16166319 w 522"/>
                <a:gd name="T31" fmla="*/ 18556182 h 399"/>
                <a:gd name="T32" fmla="*/ 16166319 w 522"/>
                <a:gd name="T33" fmla="*/ 21233511 h 399"/>
                <a:gd name="T34" fmla="*/ 15171460 w 522"/>
                <a:gd name="T35" fmla="*/ 21746290 h 399"/>
                <a:gd name="T36" fmla="*/ 6693185 w 522"/>
                <a:gd name="T37" fmla="*/ 43474041 h 399"/>
                <a:gd name="T38" fmla="*/ 7061207 w 522"/>
                <a:gd name="T39" fmla="*/ 44949086 h 399"/>
                <a:gd name="T40" fmla="*/ 15322411 w 522"/>
                <a:gd name="T41" fmla="*/ 57005579 h 399"/>
                <a:gd name="T42" fmla="*/ 18890363 w 522"/>
                <a:gd name="T43" fmla="*/ 56345442 h 399"/>
                <a:gd name="T44" fmla="*/ 20728615 w 522"/>
                <a:gd name="T45" fmla="*/ 57005579 h 399"/>
                <a:gd name="T46" fmla="*/ 31006315 w 522"/>
                <a:gd name="T47" fmla="*/ 63989791 h 399"/>
                <a:gd name="T48" fmla="*/ 40750026 w 522"/>
                <a:gd name="T49" fmla="*/ 58986125 h 399"/>
                <a:gd name="T50" fmla="*/ 41749956 w 522"/>
                <a:gd name="T51" fmla="*/ 59314265 h 399"/>
                <a:gd name="T52" fmla="*/ 57914511 w 522"/>
                <a:gd name="T53" fmla="*/ 56495062 h 399"/>
                <a:gd name="T54" fmla="*/ 58910619 w 522"/>
                <a:gd name="T55" fmla="*/ 55859731 h 399"/>
                <a:gd name="T56" fmla="*/ 66484669 w 522"/>
                <a:gd name="T57" fmla="*/ 58324971 h 399"/>
                <a:gd name="T58" fmla="*/ 76585036 w 522"/>
                <a:gd name="T59" fmla="*/ 48279962 h 399"/>
                <a:gd name="T60" fmla="*/ 77737381 w 522"/>
                <a:gd name="T61" fmla="*/ 46806105 h 399"/>
                <a:gd name="T62" fmla="*/ 85155076 w 522"/>
                <a:gd name="T63" fmla="*/ 38294923 h 399"/>
                <a:gd name="T64" fmla="*/ 76585036 w 522"/>
                <a:gd name="T65" fmla="*/ 29241337 h 399"/>
                <a:gd name="T66" fmla="*/ 76228470 w 522"/>
                <a:gd name="T67" fmla="*/ 28249952 h 399"/>
                <a:gd name="T68" fmla="*/ 74390161 w 522"/>
                <a:gd name="T69" fmla="*/ 19880759 h 399"/>
                <a:gd name="T70" fmla="*/ 74747809 w 522"/>
                <a:gd name="T71" fmla="*/ 17899842 h 399"/>
                <a:gd name="T72" fmla="*/ 79087081 w 522"/>
                <a:gd name="T73" fmla="*/ 26420054 h 399"/>
                <a:gd name="T74" fmla="*/ 79087081 w 522"/>
                <a:gd name="T75" fmla="*/ 27411003 h 399"/>
                <a:gd name="T76" fmla="*/ 79304899 w 522"/>
                <a:gd name="T77" fmla="*/ 49118805 h 399"/>
                <a:gd name="T78" fmla="*/ 66484669 w 522"/>
                <a:gd name="T79" fmla="*/ 61019112 h 399"/>
                <a:gd name="T80" fmla="*/ 48438070 w 522"/>
                <a:gd name="T81" fmla="*/ 64343038 h 399"/>
                <a:gd name="T82" fmla="*/ 41262602 w 522"/>
                <a:gd name="T83" fmla="*/ 62160644 h 399"/>
                <a:gd name="T84" fmla="*/ 18668376 w 522"/>
                <a:gd name="T85" fmla="*/ 59190764 h 39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22"/>
                <a:gd name="T130" fmla="*/ 0 h 399"/>
                <a:gd name="T131" fmla="*/ 522 w 522"/>
                <a:gd name="T132" fmla="*/ 399 h 39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22" h="399">
                  <a:moveTo>
                    <a:pt x="111" y="354"/>
                  </a:moveTo>
                  <a:cubicBezTo>
                    <a:pt x="105" y="356"/>
                    <a:pt x="98" y="357"/>
                    <a:pt x="91" y="357"/>
                  </a:cubicBezTo>
                  <a:cubicBezTo>
                    <a:pt x="91" y="357"/>
                    <a:pt x="91" y="357"/>
                    <a:pt x="91" y="357"/>
                  </a:cubicBezTo>
                  <a:cubicBezTo>
                    <a:pt x="53" y="357"/>
                    <a:pt x="23" y="326"/>
                    <a:pt x="23" y="288"/>
                  </a:cubicBezTo>
                  <a:cubicBezTo>
                    <a:pt x="23" y="288"/>
                    <a:pt x="23" y="288"/>
                    <a:pt x="23" y="288"/>
                  </a:cubicBezTo>
                  <a:cubicBezTo>
                    <a:pt x="23" y="281"/>
                    <a:pt x="24" y="275"/>
                    <a:pt x="26" y="268"/>
                  </a:cubicBezTo>
                  <a:cubicBezTo>
                    <a:pt x="26" y="268"/>
                    <a:pt x="26" y="268"/>
                    <a:pt x="26" y="268"/>
                  </a:cubicBezTo>
                  <a:cubicBezTo>
                    <a:pt x="10" y="252"/>
                    <a:pt x="0" y="230"/>
                    <a:pt x="0" y="205"/>
                  </a:cubicBezTo>
                  <a:cubicBezTo>
                    <a:pt x="0" y="205"/>
                    <a:pt x="0" y="205"/>
                    <a:pt x="0" y="205"/>
                  </a:cubicBezTo>
                  <a:cubicBezTo>
                    <a:pt x="0" y="159"/>
                    <a:pt x="35" y="120"/>
                    <a:pt x="81" y="115"/>
                  </a:cubicBezTo>
                  <a:cubicBezTo>
                    <a:pt x="81" y="115"/>
                    <a:pt x="81" y="115"/>
                    <a:pt x="81" y="115"/>
                  </a:cubicBezTo>
                  <a:cubicBezTo>
                    <a:pt x="80" y="114"/>
                    <a:pt x="80" y="112"/>
                    <a:pt x="80" y="111"/>
                  </a:cubicBezTo>
                  <a:cubicBezTo>
                    <a:pt x="80" y="111"/>
                    <a:pt x="80" y="111"/>
                    <a:pt x="80" y="111"/>
                  </a:cubicBezTo>
                  <a:cubicBezTo>
                    <a:pt x="80" y="72"/>
                    <a:pt x="111" y="41"/>
                    <a:pt x="150" y="41"/>
                  </a:cubicBezTo>
                  <a:cubicBezTo>
                    <a:pt x="150" y="41"/>
                    <a:pt x="150" y="41"/>
                    <a:pt x="150" y="41"/>
                  </a:cubicBezTo>
                  <a:cubicBezTo>
                    <a:pt x="164" y="41"/>
                    <a:pt x="177" y="46"/>
                    <a:pt x="188" y="53"/>
                  </a:cubicBezTo>
                  <a:cubicBezTo>
                    <a:pt x="188" y="53"/>
                    <a:pt x="188" y="53"/>
                    <a:pt x="188" y="53"/>
                  </a:cubicBezTo>
                  <a:cubicBezTo>
                    <a:pt x="206" y="21"/>
                    <a:pt x="240" y="0"/>
                    <a:pt x="278" y="0"/>
                  </a:cubicBezTo>
                  <a:cubicBezTo>
                    <a:pt x="278" y="0"/>
                    <a:pt x="278" y="0"/>
                    <a:pt x="278" y="0"/>
                  </a:cubicBezTo>
                  <a:cubicBezTo>
                    <a:pt x="324" y="0"/>
                    <a:pt x="363" y="30"/>
                    <a:pt x="376" y="72"/>
                  </a:cubicBezTo>
                  <a:cubicBezTo>
                    <a:pt x="376" y="72"/>
                    <a:pt x="376" y="72"/>
                    <a:pt x="376" y="72"/>
                  </a:cubicBezTo>
                  <a:cubicBezTo>
                    <a:pt x="379" y="72"/>
                    <a:pt x="381" y="71"/>
                    <a:pt x="383" y="71"/>
                  </a:cubicBezTo>
                  <a:cubicBezTo>
                    <a:pt x="383" y="71"/>
                    <a:pt x="383" y="71"/>
                    <a:pt x="383" y="71"/>
                  </a:cubicBezTo>
                  <a:cubicBezTo>
                    <a:pt x="400" y="71"/>
                    <a:pt x="416" y="76"/>
                    <a:pt x="430" y="85"/>
                  </a:cubicBezTo>
                  <a:cubicBezTo>
                    <a:pt x="430" y="85"/>
                    <a:pt x="430" y="85"/>
                    <a:pt x="430" y="85"/>
                  </a:cubicBezTo>
                  <a:cubicBezTo>
                    <a:pt x="430" y="85"/>
                    <a:pt x="430" y="85"/>
                    <a:pt x="430" y="85"/>
                  </a:cubicBezTo>
                  <a:cubicBezTo>
                    <a:pt x="433" y="87"/>
                    <a:pt x="434" y="92"/>
                    <a:pt x="432" y="96"/>
                  </a:cubicBezTo>
                  <a:cubicBezTo>
                    <a:pt x="432" y="96"/>
                    <a:pt x="432" y="96"/>
                    <a:pt x="432" y="96"/>
                  </a:cubicBezTo>
                  <a:cubicBezTo>
                    <a:pt x="430" y="100"/>
                    <a:pt x="425" y="101"/>
                    <a:pt x="421" y="98"/>
                  </a:cubicBezTo>
                  <a:cubicBezTo>
                    <a:pt x="421" y="98"/>
                    <a:pt x="421" y="98"/>
                    <a:pt x="421" y="98"/>
                  </a:cubicBezTo>
                  <a:cubicBezTo>
                    <a:pt x="410" y="91"/>
                    <a:pt x="397" y="87"/>
                    <a:pt x="383" y="87"/>
                  </a:cubicBezTo>
                  <a:cubicBezTo>
                    <a:pt x="383" y="87"/>
                    <a:pt x="383" y="87"/>
                    <a:pt x="383" y="87"/>
                  </a:cubicBezTo>
                  <a:cubicBezTo>
                    <a:pt x="379" y="87"/>
                    <a:pt x="376" y="88"/>
                    <a:pt x="372" y="88"/>
                  </a:cubicBezTo>
                  <a:cubicBezTo>
                    <a:pt x="372" y="88"/>
                    <a:pt x="372" y="88"/>
                    <a:pt x="372" y="88"/>
                  </a:cubicBezTo>
                  <a:cubicBezTo>
                    <a:pt x="368" y="89"/>
                    <a:pt x="364" y="86"/>
                    <a:pt x="363" y="82"/>
                  </a:cubicBezTo>
                  <a:cubicBezTo>
                    <a:pt x="363" y="82"/>
                    <a:pt x="363" y="82"/>
                    <a:pt x="363" y="82"/>
                  </a:cubicBezTo>
                  <a:cubicBezTo>
                    <a:pt x="354" y="44"/>
                    <a:pt x="319" y="16"/>
                    <a:pt x="278" y="16"/>
                  </a:cubicBezTo>
                  <a:cubicBezTo>
                    <a:pt x="278" y="16"/>
                    <a:pt x="278" y="16"/>
                    <a:pt x="278" y="16"/>
                  </a:cubicBezTo>
                  <a:cubicBezTo>
                    <a:pt x="242" y="16"/>
                    <a:pt x="212" y="38"/>
                    <a:pt x="199" y="69"/>
                  </a:cubicBezTo>
                  <a:cubicBezTo>
                    <a:pt x="199" y="69"/>
                    <a:pt x="199" y="69"/>
                    <a:pt x="199" y="69"/>
                  </a:cubicBezTo>
                  <a:cubicBezTo>
                    <a:pt x="198" y="71"/>
                    <a:pt x="195" y="73"/>
                    <a:pt x="193" y="73"/>
                  </a:cubicBezTo>
                  <a:cubicBezTo>
                    <a:pt x="193" y="73"/>
                    <a:pt x="193" y="73"/>
                    <a:pt x="193" y="73"/>
                  </a:cubicBezTo>
                  <a:cubicBezTo>
                    <a:pt x="190" y="74"/>
                    <a:pt x="188" y="73"/>
                    <a:pt x="186" y="72"/>
                  </a:cubicBezTo>
                  <a:cubicBezTo>
                    <a:pt x="186" y="72"/>
                    <a:pt x="186" y="72"/>
                    <a:pt x="186" y="72"/>
                  </a:cubicBezTo>
                  <a:cubicBezTo>
                    <a:pt x="176" y="63"/>
                    <a:pt x="164" y="57"/>
                    <a:pt x="150" y="57"/>
                  </a:cubicBezTo>
                  <a:cubicBezTo>
                    <a:pt x="150" y="57"/>
                    <a:pt x="150" y="57"/>
                    <a:pt x="150" y="57"/>
                  </a:cubicBezTo>
                  <a:cubicBezTo>
                    <a:pt x="120" y="57"/>
                    <a:pt x="96" y="81"/>
                    <a:pt x="96" y="111"/>
                  </a:cubicBezTo>
                  <a:cubicBezTo>
                    <a:pt x="96" y="111"/>
                    <a:pt x="96" y="111"/>
                    <a:pt x="96" y="111"/>
                  </a:cubicBezTo>
                  <a:cubicBezTo>
                    <a:pt x="96" y="114"/>
                    <a:pt x="97" y="118"/>
                    <a:pt x="97" y="121"/>
                  </a:cubicBezTo>
                  <a:cubicBezTo>
                    <a:pt x="97" y="121"/>
                    <a:pt x="97" y="121"/>
                    <a:pt x="97" y="121"/>
                  </a:cubicBezTo>
                  <a:cubicBezTo>
                    <a:pt x="98" y="123"/>
                    <a:pt x="97" y="126"/>
                    <a:pt x="96" y="127"/>
                  </a:cubicBezTo>
                  <a:cubicBezTo>
                    <a:pt x="96" y="127"/>
                    <a:pt x="96" y="127"/>
                    <a:pt x="96" y="127"/>
                  </a:cubicBezTo>
                  <a:cubicBezTo>
                    <a:pt x="94" y="129"/>
                    <a:pt x="92" y="130"/>
                    <a:pt x="90" y="130"/>
                  </a:cubicBezTo>
                  <a:cubicBezTo>
                    <a:pt x="90" y="130"/>
                    <a:pt x="90" y="130"/>
                    <a:pt x="90" y="130"/>
                  </a:cubicBezTo>
                  <a:cubicBezTo>
                    <a:pt x="49" y="131"/>
                    <a:pt x="16" y="164"/>
                    <a:pt x="16" y="205"/>
                  </a:cubicBezTo>
                  <a:cubicBezTo>
                    <a:pt x="16" y="205"/>
                    <a:pt x="16" y="205"/>
                    <a:pt x="16" y="205"/>
                  </a:cubicBezTo>
                  <a:cubicBezTo>
                    <a:pt x="16" y="227"/>
                    <a:pt x="25" y="247"/>
                    <a:pt x="40" y="260"/>
                  </a:cubicBezTo>
                  <a:cubicBezTo>
                    <a:pt x="40" y="260"/>
                    <a:pt x="40" y="260"/>
                    <a:pt x="40" y="260"/>
                  </a:cubicBezTo>
                  <a:cubicBezTo>
                    <a:pt x="43" y="263"/>
                    <a:pt x="43" y="266"/>
                    <a:pt x="42" y="269"/>
                  </a:cubicBezTo>
                  <a:cubicBezTo>
                    <a:pt x="42" y="269"/>
                    <a:pt x="42" y="269"/>
                    <a:pt x="42" y="269"/>
                  </a:cubicBezTo>
                  <a:cubicBezTo>
                    <a:pt x="40" y="275"/>
                    <a:pt x="39" y="282"/>
                    <a:pt x="39" y="288"/>
                  </a:cubicBezTo>
                  <a:cubicBezTo>
                    <a:pt x="39" y="288"/>
                    <a:pt x="39" y="288"/>
                    <a:pt x="39" y="288"/>
                  </a:cubicBezTo>
                  <a:cubicBezTo>
                    <a:pt x="39" y="318"/>
                    <a:pt x="62" y="341"/>
                    <a:pt x="91" y="341"/>
                  </a:cubicBezTo>
                  <a:cubicBezTo>
                    <a:pt x="91" y="341"/>
                    <a:pt x="91" y="341"/>
                    <a:pt x="91" y="341"/>
                  </a:cubicBezTo>
                  <a:cubicBezTo>
                    <a:pt x="99" y="341"/>
                    <a:pt x="106" y="340"/>
                    <a:pt x="112" y="337"/>
                  </a:cubicBezTo>
                  <a:cubicBezTo>
                    <a:pt x="112" y="337"/>
                    <a:pt x="112" y="337"/>
                    <a:pt x="112" y="337"/>
                  </a:cubicBezTo>
                  <a:cubicBezTo>
                    <a:pt x="114" y="336"/>
                    <a:pt x="116" y="336"/>
                    <a:pt x="118" y="337"/>
                  </a:cubicBezTo>
                  <a:cubicBezTo>
                    <a:pt x="118" y="337"/>
                    <a:pt x="118" y="337"/>
                    <a:pt x="118" y="337"/>
                  </a:cubicBezTo>
                  <a:cubicBezTo>
                    <a:pt x="120" y="338"/>
                    <a:pt x="122" y="339"/>
                    <a:pt x="123" y="341"/>
                  </a:cubicBezTo>
                  <a:cubicBezTo>
                    <a:pt x="123" y="341"/>
                    <a:pt x="123" y="341"/>
                    <a:pt x="123" y="341"/>
                  </a:cubicBezTo>
                  <a:cubicBezTo>
                    <a:pt x="132" y="366"/>
                    <a:pt x="156" y="383"/>
                    <a:pt x="184" y="383"/>
                  </a:cubicBezTo>
                  <a:cubicBezTo>
                    <a:pt x="184" y="383"/>
                    <a:pt x="184" y="383"/>
                    <a:pt x="184" y="383"/>
                  </a:cubicBezTo>
                  <a:cubicBezTo>
                    <a:pt x="206" y="383"/>
                    <a:pt x="225" y="373"/>
                    <a:pt x="237" y="357"/>
                  </a:cubicBezTo>
                  <a:cubicBezTo>
                    <a:pt x="237" y="357"/>
                    <a:pt x="237" y="357"/>
                    <a:pt x="237" y="357"/>
                  </a:cubicBezTo>
                  <a:cubicBezTo>
                    <a:pt x="238" y="355"/>
                    <a:pt x="240" y="354"/>
                    <a:pt x="242" y="353"/>
                  </a:cubicBezTo>
                  <a:cubicBezTo>
                    <a:pt x="242" y="353"/>
                    <a:pt x="242" y="353"/>
                    <a:pt x="242" y="353"/>
                  </a:cubicBezTo>
                  <a:cubicBezTo>
                    <a:pt x="244" y="353"/>
                    <a:pt x="246" y="354"/>
                    <a:pt x="248" y="355"/>
                  </a:cubicBezTo>
                  <a:cubicBezTo>
                    <a:pt x="248" y="355"/>
                    <a:pt x="248" y="355"/>
                    <a:pt x="248" y="355"/>
                  </a:cubicBezTo>
                  <a:cubicBezTo>
                    <a:pt x="259" y="364"/>
                    <a:pt x="273" y="369"/>
                    <a:pt x="288" y="369"/>
                  </a:cubicBezTo>
                  <a:cubicBezTo>
                    <a:pt x="288" y="369"/>
                    <a:pt x="288" y="369"/>
                    <a:pt x="288" y="369"/>
                  </a:cubicBezTo>
                  <a:cubicBezTo>
                    <a:pt x="312" y="369"/>
                    <a:pt x="333" y="356"/>
                    <a:pt x="344" y="338"/>
                  </a:cubicBezTo>
                  <a:cubicBezTo>
                    <a:pt x="344" y="338"/>
                    <a:pt x="344" y="338"/>
                    <a:pt x="344" y="338"/>
                  </a:cubicBezTo>
                  <a:cubicBezTo>
                    <a:pt x="345" y="336"/>
                    <a:pt x="347" y="334"/>
                    <a:pt x="350" y="334"/>
                  </a:cubicBezTo>
                  <a:cubicBezTo>
                    <a:pt x="350" y="334"/>
                    <a:pt x="350" y="334"/>
                    <a:pt x="350" y="334"/>
                  </a:cubicBezTo>
                  <a:cubicBezTo>
                    <a:pt x="352" y="334"/>
                    <a:pt x="354" y="334"/>
                    <a:pt x="356" y="336"/>
                  </a:cubicBezTo>
                  <a:cubicBezTo>
                    <a:pt x="356" y="336"/>
                    <a:pt x="356" y="336"/>
                    <a:pt x="356" y="336"/>
                  </a:cubicBezTo>
                  <a:cubicBezTo>
                    <a:pt x="367" y="344"/>
                    <a:pt x="380" y="349"/>
                    <a:pt x="395" y="349"/>
                  </a:cubicBezTo>
                  <a:cubicBezTo>
                    <a:pt x="395" y="349"/>
                    <a:pt x="395" y="349"/>
                    <a:pt x="395" y="349"/>
                  </a:cubicBezTo>
                  <a:cubicBezTo>
                    <a:pt x="428" y="349"/>
                    <a:pt x="455" y="322"/>
                    <a:pt x="455" y="289"/>
                  </a:cubicBezTo>
                  <a:cubicBezTo>
                    <a:pt x="455" y="289"/>
                    <a:pt x="455" y="289"/>
                    <a:pt x="455" y="289"/>
                  </a:cubicBezTo>
                  <a:cubicBezTo>
                    <a:pt x="455" y="289"/>
                    <a:pt x="455" y="288"/>
                    <a:pt x="455" y="288"/>
                  </a:cubicBezTo>
                  <a:cubicBezTo>
                    <a:pt x="455" y="288"/>
                    <a:pt x="455" y="288"/>
                    <a:pt x="455" y="288"/>
                  </a:cubicBezTo>
                  <a:cubicBezTo>
                    <a:pt x="455" y="284"/>
                    <a:pt x="458" y="280"/>
                    <a:pt x="462" y="280"/>
                  </a:cubicBezTo>
                  <a:cubicBezTo>
                    <a:pt x="462" y="280"/>
                    <a:pt x="462" y="280"/>
                    <a:pt x="462" y="280"/>
                  </a:cubicBezTo>
                  <a:cubicBezTo>
                    <a:pt x="487" y="276"/>
                    <a:pt x="506" y="255"/>
                    <a:pt x="506" y="229"/>
                  </a:cubicBezTo>
                  <a:cubicBezTo>
                    <a:pt x="506" y="229"/>
                    <a:pt x="506" y="229"/>
                    <a:pt x="506" y="229"/>
                  </a:cubicBezTo>
                  <a:cubicBezTo>
                    <a:pt x="506" y="203"/>
                    <a:pt x="486" y="181"/>
                    <a:pt x="460" y="178"/>
                  </a:cubicBezTo>
                  <a:cubicBezTo>
                    <a:pt x="460" y="178"/>
                    <a:pt x="460" y="178"/>
                    <a:pt x="460" y="178"/>
                  </a:cubicBezTo>
                  <a:cubicBezTo>
                    <a:pt x="458" y="178"/>
                    <a:pt x="456" y="177"/>
                    <a:pt x="455" y="175"/>
                  </a:cubicBezTo>
                  <a:cubicBezTo>
                    <a:pt x="455" y="175"/>
                    <a:pt x="455" y="175"/>
                    <a:pt x="455" y="175"/>
                  </a:cubicBezTo>
                  <a:cubicBezTo>
                    <a:pt x="453" y="173"/>
                    <a:pt x="453" y="171"/>
                    <a:pt x="453" y="169"/>
                  </a:cubicBezTo>
                  <a:cubicBezTo>
                    <a:pt x="453" y="169"/>
                    <a:pt x="453" y="169"/>
                    <a:pt x="453" y="169"/>
                  </a:cubicBezTo>
                  <a:cubicBezTo>
                    <a:pt x="454" y="165"/>
                    <a:pt x="454" y="162"/>
                    <a:pt x="454" y="158"/>
                  </a:cubicBezTo>
                  <a:cubicBezTo>
                    <a:pt x="454" y="158"/>
                    <a:pt x="454" y="158"/>
                    <a:pt x="454" y="158"/>
                  </a:cubicBezTo>
                  <a:cubicBezTo>
                    <a:pt x="454" y="143"/>
                    <a:pt x="449" y="130"/>
                    <a:pt x="442" y="119"/>
                  </a:cubicBezTo>
                  <a:cubicBezTo>
                    <a:pt x="442" y="119"/>
                    <a:pt x="442" y="119"/>
                    <a:pt x="442" y="119"/>
                  </a:cubicBezTo>
                  <a:cubicBezTo>
                    <a:pt x="439" y="115"/>
                    <a:pt x="440" y="110"/>
                    <a:pt x="444" y="107"/>
                  </a:cubicBezTo>
                  <a:cubicBezTo>
                    <a:pt x="444" y="107"/>
                    <a:pt x="444" y="107"/>
                    <a:pt x="444" y="107"/>
                  </a:cubicBezTo>
                  <a:cubicBezTo>
                    <a:pt x="448" y="105"/>
                    <a:pt x="453" y="106"/>
                    <a:pt x="455" y="110"/>
                  </a:cubicBezTo>
                  <a:cubicBezTo>
                    <a:pt x="455" y="110"/>
                    <a:pt x="455" y="110"/>
                    <a:pt x="455" y="110"/>
                  </a:cubicBezTo>
                  <a:cubicBezTo>
                    <a:pt x="464" y="123"/>
                    <a:pt x="470" y="140"/>
                    <a:pt x="470" y="158"/>
                  </a:cubicBezTo>
                  <a:cubicBezTo>
                    <a:pt x="470" y="158"/>
                    <a:pt x="470" y="158"/>
                    <a:pt x="470" y="158"/>
                  </a:cubicBezTo>
                  <a:cubicBezTo>
                    <a:pt x="470" y="160"/>
                    <a:pt x="470" y="162"/>
                    <a:pt x="470" y="164"/>
                  </a:cubicBezTo>
                  <a:cubicBezTo>
                    <a:pt x="470" y="164"/>
                    <a:pt x="470" y="164"/>
                    <a:pt x="470" y="164"/>
                  </a:cubicBezTo>
                  <a:cubicBezTo>
                    <a:pt x="500" y="170"/>
                    <a:pt x="522" y="197"/>
                    <a:pt x="522" y="229"/>
                  </a:cubicBezTo>
                  <a:cubicBezTo>
                    <a:pt x="522" y="229"/>
                    <a:pt x="522" y="229"/>
                    <a:pt x="522" y="229"/>
                  </a:cubicBezTo>
                  <a:cubicBezTo>
                    <a:pt x="522" y="261"/>
                    <a:pt x="500" y="287"/>
                    <a:pt x="471" y="294"/>
                  </a:cubicBezTo>
                  <a:cubicBezTo>
                    <a:pt x="471" y="294"/>
                    <a:pt x="471" y="294"/>
                    <a:pt x="471" y="294"/>
                  </a:cubicBezTo>
                  <a:cubicBezTo>
                    <a:pt x="468" y="334"/>
                    <a:pt x="435" y="365"/>
                    <a:pt x="395" y="365"/>
                  </a:cubicBezTo>
                  <a:cubicBezTo>
                    <a:pt x="395" y="365"/>
                    <a:pt x="395" y="365"/>
                    <a:pt x="395" y="365"/>
                  </a:cubicBezTo>
                  <a:cubicBezTo>
                    <a:pt x="379" y="365"/>
                    <a:pt x="365" y="361"/>
                    <a:pt x="353" y="353"/>
                  </a:cubicBezTo>
                  <a:cubicBezTo>
                    <a:pt x="353" y="353"/>
                    <a:pt x="353" y="353"/>
                    <a:pt x="353" y="353"/>
                  </a:cubicBezTo>
                  <a:cubicBezTo>
                    <a:pt x="338" y="372"/>
                    <a:pt x="315" y="385"/>
                    <a:pt x="288" y="385"/>
                  </a:cubicBezTo>
                  <a:cubicBezTo>
                    <a:pt x="288" y="385"/>
                    <a:pt x="288" y="385"/>
                    <a:pt x="288" y="385"/>
                  </a:cubicBezTo>
                  <a:cubicBezTo>
                    <a:pt x="272" y="385"/>
                    <a:pt x="257" y="380"/>
                    <a:pt x="245" y="372"/>
                  </a:cubicBezTo>
                  <a:cubicBezTo>
                    <a:pt x="245" y="372"/>
                    <a:pt x="245" y="372"/>
                    <a:pt x="245" y="372"/>
                  </a:cubicBezTo>
                  <a:cubicBezTo>
                    <a:pt x="230" y="389"/>
                    <a:pt x="208" y="399"/>
                    <a:pt x="184" y="399"/>
                  </a:cubicBezTo>
                  <a:cubicBezTo>
                    <a:pt x="184" y="399"/>
                    <a:pt x="184" y="399"/>
                    <a:pt x="184" y="399"/>
                  </a:cubicBezTo>
                  <a:cubicBezTo>
                    <a:pt x="152" y="399"/>
                    <a:pt x="125" y="381"/>
                    <a:pt x="111" y="354"/>
                  </a:cubicBezTo>
                  <a:close/>
                </a:path>
              </a:pathLst>
            </a:custGeom>
            <a:solidFill>
              <a:schemeClr val="tx1"/>
            </a:solidFill>
            <a:ln>
              <a:noFill/>
            </a:ln>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n-lt"/>
              </a:endParaRPr>
            </a:p>
          </p:txBody>
        </p:sp>
        <p:sp>
          <p:nvSpPr>
            <p:cNvPr id="121" name="Text Box 35">
              <a:extLst>
                <a:ext uri="{FF2B5EF4-FFF2-40B4-BE49-F238E27FC236}">
                  <a16:creationId xmlns:a16="http://schemas.microsoft.com/office/drawing/2014/main" id="{78F6F6D8-4AB7-4503-BD1A-BAB3332AA481}"/>
                </a:ext>
              </a:extLst>
            </p:cNvPr>
            <p:cNvSpPr txBox="1">
              <a:spLocks noChangeAspect="1" noChangeArrowheads="1"/>
            </p:cNvSpPr>
            <p:nvPr/>
          </p:nvSpPr>
          <p:spPr bwMode="auto">
            <a:xfrm>
              <a:off x="9508327" y="5624419"/>
              <a:ext cx="1808285" cy="880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rIns="0" anchor="ctr">
              <a:spAutoFit/>
            </a:bodyPr>
            <a:lstStyle>
              <a:lvl1pPr algn="l" eaLnBrk="0" hangingPunct="0">
                <a:spcBef>
                  <a:spcPct val="20000"/>
                </a:spcBef>
                <a:buClr>
                  <a:srgbClr val="00A9D4"/>
                </a:buClr>
                <a:buFont typeface="Arial" charset="0"/>
                <a:buChar char="›"/>
                <a:defRPr sz="2400">
                  <a:solidFill>
                    <a:schemeClr val="tx1"/>
                  </a:solidFill>
                  <a:latin typeface="Arial" charset="0"/>
                </a:defRPr>
              </a:lvl1pPr>
              <a:lvl2pPr marL="742950" indent="-285750" algn="l"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algn="l"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algn="l"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algn="l"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marL="0" marR="0" lvl="0" indent="0" algn="ctr" defTabSz="914400" eaLnBrk="1" fontAlgn="auto" latinLnBrk="0" hangingPunct="1">
                <a:lnSpc>
                  <a:spcPct val="80000"/>
                </a:lnSpc>
                <a:spcBef>
                  <a:spcPct val="0"/>
                </a:spcBef>
                <a:spcAft>
                  <a:spcPts val="0"/>
                </a:spcAft>
                <a:buClrTx/>
                <a:buSzTx/>
                <a:buFontTx/>
                <a:buNone/>
                <a:tabLst/>
                <a:defRPr/>
              </a:pPr>
              <a:r>
                <a:rPr kumimoji="0" lang="en-US" altLang="en-US" sz="1200" b="0" i="0" u="none" strike="noStrike" kern="0" cap="none" spc="0" normalizeH="0" baseline="0" noProof="0">
                  <a:ln>
                    <a:noFill/>
                  </a:ln>
                  <a:solidFill>
                    <a:schemeClr val="tx1"/>
                  </a:solidFill>
                  <a:effectLst/>
                  <a:uLnTx/>
                  <a:uFillTx/>
                  <a:latin typeface="+mn-lt"/>
                  <a:ea typeface="MS PGothic" pitchFamily="34" charset="-128"/>
                </a:rPr>
                <a:t>Data Network </a:t>
              </a:r>
              <a:endParaRPr kumimoji="0" lang="en-US" altLang="en-US" sz="1400" b="0" i="0" u="none" strike="noStrike" kern="0" cap="none" spc="0" normalizeH="0" baseline="0" noProof="0">
                <a:ln>
                  <a:noFill/>
                </a:ln>
                <a:solidFill>
                  <a:schemeClr val="tx1"/>
                </a:solidFill>
                <a:effectLst/>
                <a:uLnTx/>
                <a:uFillTx/>
                <a:latin typeface="+mn-lt"/>
                <a:ea typeface="MS PGothic" pitchFamily="34" charset="-128"/>
              </a:endParaRPr>
            </a:p>
            <a:p>
              <a:pPr marL="0" marR="0" lvl="0" indent="0" algn="ctr" defTabSz="914400" eaLnBrk="1" fontAlgn="auto" latinLnBrk="0" hangingPunct="1">
                <a:lnSpc>
                  <a:spcPct val="80000"/>
                </a:lnSpc>
                <a:spcBef>
                  <a:spcPct val="0"/>
                </a:spcBef>
                <a:spcAft>
                  <a:spcPts val="0"/>
                </a:spcAft>
                <a:buClrTx/>
                <a:buSzTx/>
                <a:buFontTx/>
                <a:buNone/>
                <a:tabLst/>
                <a:defRPr/>
              </a:pPr>
              <a:r>
                <a:rPr kumimoji="0" lang="en-US" altLang="en-US" sz="1050" b="0" i="0" u="none" strike="noStrike" kern="0" cap="none" spc="0" normalizeH="0" baseline="0" noProof="0">
                  <a:ln>
                    <a:noFill/>
                  </a:ln>
                  <a:solidFill>
                    <a:schemeClr val="tx1"/>
                  </a:solidFill>
                  <a:effectLst/>
                  <a:uLnTx/>
                  <a:uFillTx/>
                  <a:latin typeface="+mn-lt"/>
                  <a:ea typeface="MS PGothic" pitchFamily="34" charset="-128"/>
                </a:rPr>
                <a:t>(e.g. operator </a:t>
              </a:r>
            </a:p>
            <a:p>
              <a:pPr marL="0" marR="0" lvl="0" indent="0" algn="ctr" defTabSz="914400" eaLnBrk="1" fontAlgn="auto" latinLnBrk="0" hangingPunct="1">
                <a:lnSpc>
                  <a:spcPct val="80000"/>
                </a:lnSpc>
                <a:spcBef>
                  <a:spcPct val="0"/>
                </a:spcBef>
                <a:spcAft>
                  <a:spcPts val="0"/>
                </a:spcAft>
                <a:buClrTx/>
                <a:buSzTx/>
                <a:buFontTx/>
                <a:buNone/>
                <a:tabLst/>
                <a:defRPr/>
              </a:pPr>
              <a:r>
                <a:rPr kumimoji="0" lang="en-US" altLang="en-US" sz="1050" b="0" i="0" u="none" strike="noStrike" kern="0" cap="none" spc="0" normalizeH="0" baseline="0" noProof="0">
                  <a:ln>
                    <a:noFill/>
                  </a:ln>
                  <a:solidFill>
                    <a:schemeClr val="tx1"/>
                  </a:solidFill>
                  <a:effectLst/>
                  <a:uLnTx/>
                  <a:uFillTx/>
                  <a:latin typeface="+mn-lt"/>
                  <a:ea typeface="MS PGothic" pitchFamily="34" charset="-128"/>
                </a:rPr>
                <a:t>or Internet)</a:t>
              </a:r>
            </a:p>
          </p:txBody>
        </p:sp>
      </p:grpSp>
      <p:sp>
        <p:nvSpPr>
          <p:cNvPr id="94" name="Text Box 144">
            <a:extLst>
              <a:ext uri="{FF2B5EF4-FFF2-40B4-BE49-F238E27FC236}">
                <a16:creationId xmlns:a16="http://schemas.microsoft.com/office/drawing/2014/main" id="{B82D0795-F50C-4920-9A5A-FE70F10FA686}"/>
              </a:ext>
            </a:extLst>
          </p:cNvPr>
          <p:cNvSpPr txBox="1">
            <a:spLocks noChangeAspect="1" noChangeArrowheads="1"/>
          </p:cNvSpPr>
          <p:nvPr/>
        </p:nvSpPr>
        <p:spPr bwMode="auto">
          <a:xfrm>
            <a:off x="10121896" y="3095609"/>
            <a:ext cx="992350" cy="135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eaLnBrk="1" hangingPunct="1">
              <a:lnSpc>
                <a:spcPct val="80000"/>
              </a:lnSpc>
            </a:pPr>
            <a:r>
              <a:rPr lang="en-US" altLang="en-US" sz="1100" err="1">
                <a:latin typeface="+mn-lt"/>
              </a:rPr>
              <a:t>Nnrf</a:t>
            </a:r>
            <a:endParaRPr lang="en-US" altLang="en-US" sz="1100">
              <a:latin typeface="+mn-lt"/>
            </a:endParaRPr>
          </a:p>
        </p:txBody>
      </p:sp>
      <p:sp>
        <p:nvSpPr>
          <p:cNvPr id="95" name="Text Box 144">
            <a:extLst>
              <a:ext uri="{FF2B5EF4-FFF2-40B4-BE49-F238E27FC236}">
                <a16:creationId xmlns:a16="http://schemas.microsoft.com/office/drawing/2014/main" id="{3AFE2B81-5995-4C6C-B18C-4DCD302813DD}"/>
              </a:ext>
            </a:extLst>
          </p:cNvPr>
          <p:cNvSpPr txBox="1">
            <a:spLocks noChangeAspect="1" noChangeArrowheads="1"/>
          </p:cNvSpPr>
          <p:nvPr/>
        </p:nvSpPr>
        <p:spPr bwMode="auto">
          <a:xfrm>
            <a:off x="8672708" y="3088438"/>
            <a:ext cx="992350" cy="135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eaLnBrk="1" hangingPunct="1">
              <a:lnSpc>
                <a:spcPct val="80000"/>
              </a:lnSpc>
            </a:pPr>
            <a:r>
              <a:rPr lang="en-US" altLang="en-US" sz="1100" err="1">
                <a:latin typeface="+mn-lt"/>
              </a:rPr>
              <a:t>Npcf</a:t>
            </a:r>
            <a:endParaRPr lang="en-US" altLang="en-US" sz="1100">
              <a:latin typeface="+mn-lt"/>
            </a:endParaRPr>
          </a:p>
        </p:txBody>
      </p:sp>
      <p:sp>
        <p:nvSpPr>
          <p:cNvPr id="96" name="Text Box 144">
            <a:extLst>
              <a:ext uri="{FF2B5EF4-FFF2-40B4-BE49-F238E27FC236}">
                <a16:creationId xmlns:a16="http://schemas.microsoft.com/office/drawing/2014/main" id="{D666E506-728E-4A1A-B112-070A6B5807A8}"/>
              </a:ext>
            </a:extLst>
          </p:cNvPr>
          <p:cNvSpPr txBox="1">
            <a:spLocks noChangeAspect="1" noChangeArrowheads="1"/>
          </p:cNvSpPr>
          <p:nvPr/>
        </p:nvSpPr>
        <p:spPr bwMode="auto">
          <a:xfrm>
            <a:off x="7776052" y="3086956"/>
            <a:ext cx="992350" cy="135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eaLnBrk="1" hangingPunct="1">
              <a:lnSpc>
                <a:spcPct val="80000"/>
              </a:lnSpc>
            </a:pPr>
            <a:r>
              <a:rPr lang="en-US" altLang="en-US" sz="1100" err="1">
                <a:latin typeface="+mn-lt"/>
              </a:rPr>
              <a:t>Nudm</a:t>
            </a:r>
            <a:endParaRPr lang="en-US" altLang="en-US" sz="1100">
              <a:latin typeface="+mn-lt"/>
            </a:endParaRPr>
          </a:p>
        </p:txBody>
      </p:sp>
      <p:sp>
        <p:nvSpPr>
          <p:cNvPr id="97" name="Text Box 144">
            <a:extLst>
              <a:ext uri="{FF2B5EF4-FFF2-40B4-BE49-F238E27FC236}">
                <a16:creationId xmlns:a16="http://schemas.microsoft.com/office/drawing/2014/main" id="{2685F713-F0FB-4A9B-9649-52915B36F3EC}"/>
              </a:ext>
            </a:extLst>
          </p:cNvPr>
          <p:cNvSpPr txBox="1">
            <a:spLocks noChangeAspect="1" noChangeArrowheads="1"/>
          </p:cNvSpPr>
          <p:nvPr/>
        </p:nvSpPr>
        <p:spPr bwMode="auto">
          <a:xfrm>
            <a:off x="7776052" y="3427009"/>
            <a:ext cx="992350" cy="135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eaLnBrk="1" hangingPunct="1">
              <a:lnSpc>
                <a:spcPct val="80000"/>
              </a:lnSpc>
            </a:pPr>
            <a:r>
              <a:rPr lang="en-US" altLang="en-US" sz="1100" err="1">
                <a:latin typeface="+mn-lt"/>
              </a:rPr>
              <a:t>Namf</a:t>
            </a:r>
            <a:endParaRPr lang="en-US" altLang="en-US" sz="1100">
              <a:latin typeface="+mn-lt"/>
            </a:endParaRPr>
          </a:p>
        </p:txBody>
      </p:sp>
      <p:sp>
        <p:nvSpPr>
          <p:cNvPr id="98" name="Text Box 144">
            <a:extLst>
              <a:ext uri="{FF2B5EF4-FFF2-40B4-BE49-F238E27FC236}">
                <a16:creationId xmlns:a16="http://schemas.microsoft.com/office/drawing/2014/main" id="{C99A3F63-2DC9-4EBD-90FE-AF2B8297FA63}"/>
              </a:ext>
            </a:extLst>
          </p:cNvPr>
          <p:cNvSpPr txBox="1">
            <a:spLocks noChangeAspect="1" noChangeArrowheads="1"/>
          </p:cNvSpPr>
          <p:nvPr/>
        </p:nvSpPr>
        <p:spPr bwMode="auto">
          <a:xfrm>
            <a:off x="8687377" y="3426580"/>
            <a:ext cx="992350" cy="135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eaLnBrk="1" hangingPunct="1">
              <a:lnSpc>
                <a:spcPct val="80000"/>
              </a:lnSpc>
            </a:pPr>
            <a:r>
              <a:rPr lang="en-US" altLang="en-US" sz="1100" err="1">
                <a:latin typeface="+mn-lt"/>
              </a:rPr>
              <a:t>Nsmf</a:t>
            </a:r>
            <a:endParaRPr lang="en-US" altLang="en-US" sz="1100">
              <a:latin typeface="+mn-lt"/>
            </a:endParaRPr>
          </a:p>
        </p:txBody>
      </p:sp>
      <p:sp>
        <p:nvSpPr>
          <p:cNvPr id="99" name="Text Box 144">
            <a:extLst>
              <a:ext uri="{FF2B5EF4-FFF2-40B4-BE49-F238E27FC236}">
                <a16:creationId xmlns:a16="http://schemas.microsoft.com/office/drawing/2014/main" id="{452BEE45-861D-4E9D-95E6-FFDC141AFFA4}"/>
              </a:ext>
            </a:extLst>
          </p:cNvPr>
          <p:cNvSpPr txBox="1">
            <a:spLocks noChangeAspect="1" noChangeArrowheads="1"/>
          </p:cNvSpPr>
          <p:nvPr/>
        </p:nvSpPr>
        <p:spPr bwMode="auto">
          <a:xfrm>
            <a:off x="6885438" y="3096385"/>
            <a:ext cx="992350" cy="135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eaLnBrk="1" hangingPunct="1">
              <a:lnSpc>
                <a:spcPct val="80000"/>
              </a:lnSpc>
            </a:pPr>
            <a:r>
              <a:rPr lang="en-US" altLang="en-US" sz="1100" err="1">
                <a:latin typeface="+mn-lt"/>
              </a:rPr>
              <a:t>Nausf</a:t>
            </a:r>
            <a:endParaRPr lang="en-US" altLang="en-US" sz="1100">
              <a:latin typeface="+mn-lt"/>
            </a:endParaRPr>
          </a:p>
        </p:txBody>
      </p:sp>
      <p:sp>
        <p:nvSpPr>
          <p:cNvPr id="100" name="Text Box 144">
            <a:extLst>
              <a:ext uri="{FF2B5EF4-FFF2-40B4-BE49-F238E27FC236}">
                <a16:creationId xmlns:a16="http://schemas.microsoft.com/office/drawing/2014/main" id="{CD3FA754-BFD6-4497-BAAD-EBB85DECE8D1}"/>
              </a:ext>
            </a:extLst>
          </p:cNvPr>
          <p:cNvSpPr txBox="1">
            <a:spLocks noChangeAspect="1" noChangeArrowheads="1"/>
          </p:cNvSpPr>
          <p:nvPr/>
        </p:nvSpPr>
        <p:spPr bwMode="auto">
          <a:xfrm>
            <a:off x="6884201" y="3435982"/>
            <a:ext cx="992350" cy="135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eaLnBrk="1" hangingPunct="1">
              <a:lnSpc>
                <a:spcPct val="80000"/>
              </a:lnSpc>
            </a:pPr>
            <a:r>
              <a:rPr lang="en-US" altLang="en-US" sz="1100" err="1">
                <a:latin typeface="+mn-lt"/>
              </a:rPr>
              <a:t>Nnssf</a:t>
            </a:r>
            <a:endParaRPr lang="en-US" altLang="en-US" sz="1100">
              <a:latin typeface="+mn-lt"/>
            </a:endParaRPr>
          </a:p>
        </p:txBody>
      </p:sp>
      <p:cxnSp>
        <p:nvCxnSpPr>
          <p:cNvPr id="101" name="Straight Connector 10">
            <a:extLst>
              <a:ext uri="{FF2B5EF4-FFF2-40B4-BE49-F238E27FC236}">
                <a16:creationId xmlns:a16="http://schemas.microsoft.com/office/drawing/2014/main" id="{517F4197-0258-4297-B22D-4E217A9C8A09}"/>
              </a:ext>
            </a:extLst>
          </p:cNvPr>
          <p:cNvCxnSpPr>
            <a:cxnSpLocks/>
            <a:stCxn id="111" idx="2"/>
            <a:endCxn id="108" idx="0"/>
          </p:cNvCxnSpPr>
          <p:nvPr/>
        </p:nvCxnSpPr>
        <p:spPr bwMode="auto">
          <a:xfrm rot="5400000">
            <a:off x="8684735" y="2884419"/>
            <a:ext cx="546144" cy="877197"/>
          </a:xfrm>
          <a:prstGeom prst="bentConnector3">
            <a:avLst>
              <a:gd name="adj1" fmla="val 50000"/>
            </a:avLst>
          </a:prstGeom>
          <a:solidFill>
            <a:schemeClr val="accent1"/>
          </a:solidFill>
          <a:ln w="9525" cap="flat" cmpd="sng" algn="ctr">
            <a:solidFill>
              <a:schemeClr val="tx1"/>
            </a:solidFill>
            <a:prstDash val="dash"/>
            <a:round/>
            <a:headEnd type="none" w="med" len="med"/>
            <a:tailEnd type="none" w="med" len="med"/>
          </a:ln>
          <a:effectLst/>
        </p:spPr>
      </p:cxnSp>
      <p:sp>
        <p:nvSpPr>
          <p:cNvPr id="108" name="TextBox 107">
            <a:extLst>
              <a:ext uri="{FF2B5EF4-FFF2-40B4-BE49-F238E27FC236}">
                <a16:creationId xmlns:a16="http://schemas.microsoft.com/office/drawing/2014/main" id="{C4D3D615-E73F-439C-8CF6-8C4C2DD0B43E}"/>
              </a:ext>
            </a:extLst>
          </p:cNvPr>
          <p:cNvSpPr txBox="1"/>
          <p:nvPr/>
        </p:nvSpPr>
        <p:spPr bwMode="auto">
          <a:xfrm>
            <a:off x="8228717" y="3596089"/>
            <a:ext cx="580981" cy="811236"/>
          </a:xfrm>
          <a:prstGeom prst="rect">
            <a:avLst/>
          </a:prstGeom>
          <a:solidFill>
            <a:schemeClr val="bg1"/>
          </a:solidFill>
          <a:ln w="12700">
            <a:solidFill>
              <a:schemeClr val="accent3">
                <a:lumMod val="75000"/>
              </a:schemeClr>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800" b="0" i="0" u="none" strike="noStrike" kern="1200" cap="none" spc="0" normalizeH="0" baseline="0" noProof="0">
                <a:ln>
                  <a:noFill/>
                </a:ln>
                <a:solidFill>
                  <a:schemeClr val="accent3">
                    <a:lumMod val="75000"/>
                  </a:schemeClr>
                </a:solidFill>
                <a:effectLst/>
                <a:uLnTx/>
                <a:uFillTx/>
                <a:latin typeface="Ericsson Technical Icons" panose="00000500000000000000" pitchFamily="2" charset="0"/>
                <a:ea typeface="+mn-ea"/>
                <a:cs typeface="+mn-cs"/>
              </a:rPr>
              <a:t>S</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1200" b="0" i="0" u="none" strike="noStrike" kern="1200" cap="none" spc="0" normalizeH="0" baseline="0" noProof="0">
              <a:ln>
                <a:noFill/>
              </a:ln>
              <a:solidFill>
                <a:schemeClr val="accent3">
                  <a:lumMod val="75000"/>
                </a:schemeClr>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600" b="0" i="0" u="none" strike="noStrike" kern="1200" cap="none" spc="0" normalizeH="0" baseline="0" noProof="0">
                <a:ln>
                  <a:noFill/>
                </a:ln>
                <a:solidFill>
                  <a:schemeClr val="accent3">
                    <a:lumMod val="75000"/>
                  </a:schemeClr>
                </a:solidFill>
                <a:effectLst/>
                <a:uLnTx/>
                <a:uFillTx/>
                <a:latin typeface="Ericsson Hilda"/>
                <a:ea typeface="+mn-ea"/>
                <a:cs typeface="+mn-cs"/>
              </a:rPr>
              <a:t>AMF</a:t>
            </a:r>
          </a:p>
        </p:txBody>
      </p:sp>
      <p:sp>
        <p:nvSpPr>
          <p:cNvPr id="109" name="TextBox 108">
            <a:extLst>
              <a:ext uri="{FF2B5EF4-FFF2-40B4-BE49-F238E27FC236}">
                <a16:creationId xmlns:a16="http://schemas.microsoft.com/office/drawing/2014/main" id="{CDEB1C2C-1B5E-47E8-A5C8-A27E43DD52F4}"/>
              </a:ext>
            </a:extLst>
          </p:cNvPr>
          <p:cNvSpPr txBox="1"/>
          <p:nvPr/>
        </p:nvSpPr>
        <p:spPr bwMode="auto">
          <a:xfrm>
            <a:off x="7302163" y="3592122"/>
            <a:ext cx="580981" cy="811236"/>
          </a:xfrm>
          <a:prstGeom prst="rect">
            <a:avLst/>
          </a:prstGeom>
          <a:solidFill>
            <a:schemeClr val="bg1"/>
          </a:solidFill>
          <a:ln w="12700">
            <a:solidFill>
              <a:schemeClr val="accent3">
                <a:lumMod val="75000"/>
              </a:schemeClr>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800" b="0" i="0" u="none" strike="noStrike" kern="1200" cap="none" spc="0" normalizeH="0" baseline="0" noProof="0">
                <a:ln>
                  <a:noFill/>
                </a:ln>
                <a:solidFill>
                  <a:schemeClr val="accent3">
                    <a:lumMod val="75000"/>
                  </a:schemeClr>
                </a:solidFill>
                <a:effectLst/>
                <a:uLnTx/>
                <a:uFillTx/>
                <a:latin typeface="Ericsson Technical Icons" panose="00000500000000000000" pitchFamily="2" charset="0"/>
                <a:ea typeface="+mn-ea"/>
                <a:cs typeface="+mn-cs"/>
              </a:rPr>
              <a:t>S</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1200" b="0" i="0" u="none" strike="noStrike" kern="1200" cap="none" spc="0" normalizeH="0" baseline="0" noProof="0">
              <a:ln>
                <a:noFill/>
              </a:ln>
              <a:solidFill>
                <a:schemeClr val="accent3">
                  <a:lumMod val="75000"/>
                </a:schemeClr>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600" b="0" i="0" u="none" strike="noStrike" kern="1200" cap="none" spc="0" normalizeH="0" baseline="0" noProof="0">
                <a:ln>
                  <a:noFill/>
                </a:ln>
                <a:solidFill>
                  <a:schemeClr val="accent3">
                    <a:lumMod val="75000"/>
                  </a:schemeClr>
                </a:solidFill>
                <a:effectLst/>
                <a:uLnTx/>
                <a:uFillTx/>
                <a:latin typeface="Ericsson Hilda"/>
                <a:ea typeface="+mn-ea"/>
                <a:cs typeface="+mn-cs"/>
              </a:rPr>
              <a:t>NSSF</a:t>
            </a:r>
          </a:p>
        </p:txBody>
      </p:sp>
      <p:sp>
        <p:nvSpPr>
          <p:cNvPr id="110" name="TextBox 109">
            <a:extLst>
              <a:ext uri="{FF2B5EF4-FFF2-40B4-BE49-F238E27FC236}">
                <a16:creationId xmlns:a16="http://schemas.microsoft.com/office/drawing/2014/main" id="{F20B4F62-F886-46BC-A8FA-9E1FEB996C35}"/>
              </a:ext>
            </a:extLst>
          </p:cNvPr>
          <p:cNvSpPr txBox="1"/>
          <p:nvPr/>
        </p:nvSpPr>
        <p:spPr bwMode="auto">
          <a:xfrm>
            <a:off x="9111666" y="3592123"/>
            <a:ext cx="580981" cy="811236"/>
          </a:xfrm>
          <a:prstGeom prst="rect">
            <a:avLst/>
          </a:prstGeom>
          <a:solidFill>
            <a:schemeClr val="bg1"/>
          </a:solidFill>
          <a:ln w="12700">
            <a:solidFill>
              <a:schemeClr val="accent3">
                <a:lumMod val="75000"/>
              </a:schemeClr>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800" b="0" i="0" u="none" strike="noStrike" kern="1200" cap="none" spc="0" normalizeH="0" baseline="0" noProof="0">
                <a:ln>
                  <a:noFill/>
                </a:ln>
                <a:solidFill>
                  <a:schemeClr val="accent3">
                    <a:lumMod val="75000"/>
                  </a:schemeClr>
                </a:solidFill>
                <a:effectLst/>
                <a:uLnTx/>
                <a:uFillTx/>
                <a:latin typeface="Ericsson Technical Icons" panose="00000500000000000000" pitchFamily="2" charset="0"/>
                <a:ea typeface="+mn-ea"/>
                <a:cs typeface="+mn-cs"/>
              </a:rPr>
              <a:t>S</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1200" b="0" i="0" u="none" strike="noStrike" kern="1200" cap="none" spc="0" normalizeH="0" baseline="0" noProof="0">
              <a:ln>
                <a:noFill/>
              </a:ln>
              <a:solidFill>
                <a:schemeClr val="accent3">
                  <a:lumMod val="75000"/>
                </a:schemeClr>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600" b="0" i="0" u="none" strike="noStrike" kern="1200" cap="none" spc="0" normalizeH="0" baseline="0" noProof="0">
                <a:ln>
                  <a:noFill/>
                </a:ln>
                <a:solidFill>
                  <a:schemeClr val="accent3">
                    <a:lumMod val="75000"/>
                  </a:schemeClr>
                </a:solidFill>
                <a:effectLst/>
                <a:uLnTx/>
                <a:uFillTx/>
                <a:latin typeface="Ericsson Hilda"/>
                <a:ea typeface="+mn-ea"/>
                <a:cs typeface="+mn-cs"/>
              </a:rPr>
              <a:t>SMF</a:t>
            </a:r>
          </a:p>
        </p:txBody>
      </p:sp>
      <p:sp>
        <p:nvSpPr>
          <p:cNvPr id="111" name="TextBox 110">
            <a:extLst>
              <a:ext uri="{FF2B5EF4-FFF2-40B4-BE49-F238E27FC236}">
                <a16:creationId xmlns:a16="http://schemas.microsoft.com/office/drawing/2014/main" id="{79229A65-26B9-4297-938E-0147BF4BCD24}"/>
              </a:ext>
            </a:extLst>
          </p:cNvPr>
          <p:cNvSpPr txBox="1"/>
          <p:nvPr/>
        </p:nvSpPr>
        <p:spPr bwMode="auto">
          <a:xfrm>
            <a:off x="9105914" y="2238709"/>
            <a:ext cx="580981" cy="811236"/>
          </a:xfrm>
          <a:prstGeom prst="rect">
            <a:avLst/>
          </a:prstGeom>
          <a:solidFill>
            <a:schemeClr val="bg1"/>
          </a:solidFill>
          <a:ln w="12700">
            <a:solidFill>
              <a:schemeClr val="accent3">
                <a:lumMod val="75000"/>
              </a:schemeClr>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800" b="0" i="0" u="none" strike="noStrike" kern="1200" cap="none" spc="0" normalizeH="0" baseline="0" noProof="0">
                <a:ln>
                  <a:noFill/>
                </a:ln>
                <a:solidFill>
                  <a:schemeClr val="accent3">
                    <a:lumMod val="75000"/>
                  </a:schemeClr>
                </a:solidFill>
                <a:effectLst/>
                <a:uLnTx/>
                <a:uFillTx/>
                <a:latin typeface="Ericsson Technical Icons" panose="00000500000000000000" pitchFamily="2" charset="0"/>
                <a:ea typeface="+mn-ea"/>
                <a:cs typeface="+mn-cs"/>
              </a:rPr>
              <a:t>S</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1200" b="0" i="0" u="none" strike="noStrike" kern="1200" cap="none" spc="0" normalizeH="0" baseline="0" noProof="0">
              <a:ln>
                <a:noFill/>
              </a:ln>
              <a:solidFill>
                <a:schemeClr val="accent3">
                  <a:lumMod val="75000"/>
                </a:schemeClr>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600" b="0" i="0" u="none" strike="noStrike" kern="1200" cap="none" spc="0" normalizeH="0" baseline="0" noProof="0">
                <a:ln>
                  <a:noFill/>
                </a:ln>
                <a:solidFill>
                  <a:schemeClr val="accent3">
                    <a:lumMod val="75000"/>
                  </a:schemeClr>
                </a:solidFill>
                <a:effectLst/>
                <a:uLnTx/>
                <a:uFillTx/>
                <a:latin typeface="Ericsson Hilda"/>
                <a:ea typeface="+mn-ea"/>
                <a:cs typeface="+mn-cs"/>
              </a:rPr>
              <a:t>PCF</a:t>
            </a:r>
          </a:p>
        </p:txBody>
      </p:sp>
      <p:sp>
        <p:nvSpPr>
          <p:cNvPr id="112" name="TextBox 111">
            <a:extLst>
              <a:ext uri="{FF2B5EF4-FFF2-40B4-BE49-F238E27FC236}">
                <a16:creationId xmlns:a16="http://schemas.microsoft.com/office/drawing/2014/main" id="{AE80CE01-8D12-4D29-8D9A-6F8819F43415}"/>
              </a:ext>
            </a:extLst>
          </p:cNvPr>
          <p:cNvSpPr txBox="1"/>
          <p:nvPr/>
        </p:nvSpPr>
        <p:spPr bwMode="auto">
          <a:xfrm>
            <a:off x="6377483" y="2222239"/>
            <a:ext cx="581517" cy="825023"/>
          </a:xfrm>
          <a:prstGeom prst="rect">
            <a:avLst/>
          </a:prstGeom>
          <a:solidFill>
            <a:schemeClr val="bg1"/>
          </a:solidFill>
          <a:ln w="12700">
            <a:solidFill>
              <a:schemeClr val="accent1">
                <a:lumMod val="60000"/>
                <a:lumOff val="40000"/>
              </a:schemeClr>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800" b="0" i="0" u="none" strike="noStrike" kern="1200" cap="none" spc="0" normalizeH="0" baseline="0" noProof="0">
                <a:ln>
                  <a:noFill/>
                </a:ln>
                <a:solidFill>
                  <a:schemeClr val="accent1">
                    <a:lumMod val="60000"/>
                    <a:lumOff val="40000"/>
                  </a:schemeClr>
                </a:solidFill>
                <a:effectLst/>
                <a:uLnTx/>
                <a:uFillTx/>
                <a:latin typeface="Ericsson Technical Icons" panose="00000500000000000000" pitchFamily="2" charset="0"/>
                <a:ea typeface="+mn-ea"/>
                <a:cs typeface="+mn-cs"/>
              </a:rPr>
              <a:t>D</a:t>
            </a:r>
            <a:endParaRPr kumimoji="0" lang="en-US" sz="700" b="0" i="0" u="none" strike="noStrike" kern="1200" cap="none" spc="0" normalizeH="0" baseline="0" noProof="0">
              <a:ln>
                <a:noFill/>
              </a:ln>
              <a:solidFill>
                <a:schemeClr val="accent1">
                  <a:lumMod val="60000"/>
                  <a:lumOff val="40000"/>
                </a:schemeClr>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1200" b="0" i="0" u="none" strike="noStrike" kern="1200" cap="none" spc="0" normalizeH="0" baseline="0" noProof="0">
              <a:ln>
                <a:noFill/>
              </a:ln>
              <a:solidFill>
                <a:schemeClr val="accent1">
                  <a:lumMod val="60000"/>
                  <a:lumOff val="40000"/>
                </a:schemeClr>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600" b="0" i="0" u="none" strike="noStrike" kern="1200" cap="none" spc="0" normalizeH="0" baseline="0" noProof="0">
                <a:ln>
                  <a:noFill/>
                </a:ln>
                <a:solidFill>
                  <a:schemeClr val="accent1">
                    <a:lumMod val="60000"/>
                    <a:lumOff val="40000"/>
                  </a:schemeClr>
                </a:solidFill>
                <a:effectLst/>
                <a:uLnTx/>
                <a:uFillTx/>
                <a:latin typeface="Ericsson Hilda"/>
                <a:ea typeface="+mn-ea"/>
                <a:cs typeface="+mn-cs"/>
              </a:rPr>
              <a:t>UDR</a:t>
            </a:r>
          </a:p>
        </p:txBody>
      </p:sp>
      <p:sp>
        <p:nvSpPr>
          <p:cNvPr id="113" name="TextBox 112">
            <a:extLst>
              <a:ext uri="{FF2B5EF4-FFF2-40B4-BE49-F238E27FC236}">
                <a16:creationId xmlns:a16="http://schemas.microsoft.com/office/drawing/2014/main" id="{3E8C2BBF-C63D-4407-8B30-C6F0F2E5DE0D}"/>
              </a:ext>
            </a:extLst>
          </p:cNvPr>
          <p:cNvSpPr txBox="1"/>
          <p:nvPr/>
        </p:nvSpPr>
        <p:spPr bwMode="auto">
          <a:xfrm>
            <a:off x="7302962" y="2238849"/>
            <a:ext cx="581517" cy="825023"/>
          </a:xfrm>
          <a:prstGeom prst="rect">
            <a:avLst/>
          </a:prstGeom>
          <a:solidFill>
            <a:schemeClr val="bg1"/>
          </a:solidFill>
          <a:ln w="12700">
            <a:solidFill>
              <a:schemeClr val="accent1">
                <a:lumMod val="60000"/>
                <a:lumOff val="40000"/>
              </a:schemeClr>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800" b="0" i="0" u="none" strike="noStrike" kern="1200" cap="none" spc="0" normalizeH="0" baseline="0" noProof="0">
                <a:ln>
                  <a:noFill/>
                </a:ln>
                <a:solidFill>
                  <a:schemeClr val="accent1">
                    <a:lumMod val="60000"/>
                    <a:lumOff val="40000"/>
                  </a:schemeClr>
                </a:solidFill>
                <a:effectLst/>
                <a:uLnTx/>
                <a:uFillTx/>
                <a:latin typeface="Ericsson Technical Icons" panose="00000500000000000000" pitchFamily="2" charset="0"/>
                <a:ea typeface="+mn-ea"/>
                <a:cs typeface="+mn-cs"/>
              </a:rPr>
              <a:t>S</a:t>
            </a:r>
            <a:endParaRPr kumimoji="0" lang="en-US" sz="700" b="0" i="0" u="none" strike="noStrike" kern="1200" cap="none" spc="0" normalizeH="0" baseline="0" noProof="0">
              <a:ln>
                <a:noFill/>
              </a:ln>
              <a:solidFill>
                <a:schemeClr val="accent1">
                  <a:lumMod val="60000"/>
                  <a:lumOff val="40000"/>
                </a:schemeClr>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1200" b="0" i="0" u="none" strike="noStrike" kern="1200" cap="none" spc="0" normalizeH="0" baseline="0" noProof="0">
              <a:ln>
                <a:noFill/>
              </a:ln>
              <a:solidFill>
                <a:schemeClr val="accent1">
                  <a:lumMod val="60000"/>
                  <a:lumOff val="40000"/>
                </a:schemeClr>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600" b="0" i="0" u="none" strike="noStrike" kern="1200" cap="none" spc="0" normalizeH="0" baseline="0" noProof="0">
                <a:ln>
                  <a:noFill/>
                </a:ln>
                <a:solidFill>
                  <a:schemeClr val="accent1">
                    <a:lumMod val="60000"/>
                    <a:lumOff val="40000"/>
                  </a:schemeClr>
                </a:solidFill>
                <a:effectLst/>
                <a:uLnTx/>
                <a:uFillTx/>
                <a:latin typeface="Ericsson Hilda"/>
                <a:ea typeface="+mn-ea"/>
                <a:cs typeface="+mn-cs"/>
              </a:rPr>
              <a:t>AUSF</a:t>
            </a:r>
          </a:p>
        </p:txBody>
      </p:sp>
      <p:sp>
        <p:nvSpPr>
          <p:cNvPr id="114" name="TextBox 113">
            <a:extLst>
              <a:ext uri="{FF2B5EF4-FFF2-40B4-BE49-F238E27FC236}">
                <a16:creationId xmlns:a16="http://schemas.microsoft.com/office/drawing/2014/main" id="{A25B3AA7-9E2F-49A1-829C-70FDA8F68C0C}"/>
              </a:ext>
            </a:extLst>
          </p:cNvPr>
          <p:cNvSpPr txBox="1"/>
          <p:nvPr/>
        </p:nvSpPr>
        <p:spPr bwMode="auto">
          <a:xfrm>
            <a:off x="8226244" y="2234389"/>
            <a:ext cx="581517" cy="825023"/>
          </a:xfrm>
          <a:prstGeom prst="rect">
            <a:avLst/>
          </a:prstGeom>
          <a:solidFill>
            <a:schemeClr val="bg1"/>
          </a:solidFill>
          <a:ln w="12700">
            <a:solidFill>
              <a:schemeClr val="accent1">
                <a:lumMod val="60000"/>
                <a:lumOff val="40000"/>
              </a:schemeClr>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800" b="0" i="0" u="none" strike="noStrike" kern="1200" cap="none" spc="0" normalizeH="0" baseline="0" noProof="0">
                <a:ln>
                  <a:noFill/>
                </a:ln>
                <a:solidFill>
                  <a:schemeClr val="accent1">
                    <a:lumMod val="60000"/>
                    <a:lumOff val="40000"/>
                  </a:schemeClr>
                </a:solidFill>
                <a:effectLst/>
                <a:uLnTx/>
                <a:uFillTx/>
                <a:latin typeface="Ericsson Technical Icons" panose="00000500000000000000" pitchFamily="2" charset="0"/>
                <a:ea typeface="+mn-ea"/>
                <a:cs typeface="+mn-cs"/>
              </a:rPr>
              <a:t>S</a:t>
            </a:r>
            <a:endParaRPr kumimoji="0" lang="en-US" sz="700" b="0" i="0" u="none" strike="noStrike" kern="1200" cap="none" spc="0" normalizeH="0" baseline="0" noProof="0">
              <a:ln>
                <a:noFill/>
              </a:ln>
              <a:solidFill>
                <a:schemeClr val="accent1">
                  <a:lumMod val="60000"/>
                  <a:lumOff val="40000"/>
                </a:schemeClr>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1200" b="0" i="0" u="none" strike="noStrike" kern="1200" cap="none" spc="0" normalizeH="0" baseline="0" noProof="0">
              <a:ln>
                <a:noFill/>
              </a:ln>
              <a:solidFill>
                <a:schemeClr val="accent1">
                  <a:lumMod val="60000"/>
                  <a:lumOff val="40000"/>
                </a:schemeClr>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600" b="0" i="0" u="none" strike="noStrike" kern="1200" cap="none" spc="0" normalizeH="0" baseline="0" noProof="0">
                <a:ln>
                  <a:noFill/>
                </a:ln>
                <a:solidFill>
                  <a:schemeClr val="accent1">
                    <a:lumMod val="60000"/>
                    <a:lumOff val="40000"/>
                  </a:schemeClr>
                </a:solidFill>
                <a:effectLst/>
                <a:uLnTx/>
                <a:uFillTx/>
                <a:latin typeface="Ericsson Hilda"/>
                <a:ea typeface="+mn-ea"/>
                <a:cs typeface="+mn-cs"/>
              </a:rPr>
              <a:t>UDM</a:t>
            </a:r>
          </a:p>
        </p:txBody>
      </p:sp>
      <p:sp>
        <p:nvSpPr>
          <p:cNvPr id="115" name="TextBox 114">
            <a:extLst>
              <a:ext uri="{FF2B5EF4-FFF2-40B4-BE49-F238E27FC236}">
                <a16:creationId xmlns:a16="http://schemas.microsoft.com/office/drawing/2014/main" id="{0CB926EA-5897-44CA-B079-39E731F8C8CC}"/>
              </a:ext>
            </a:extLst>
          </p:cNvPr>
          <p:cNvSpPr txBox="1"/>
          <p:nvPr/>
        </p:nvSpPr>
        <p:spPr bwMode="auto">
          <a:xfrm>
            <a:off x="10110594" y="2224922"/>
            <a:ext cx="581517" cy="825023"/>
          </a:xfrm>
          <a:prstGeom prst="rect">
            <a:avLst/>
          </a:prstGeom>
          <a:solidFill>
            <a:schemeClr val="bg1"/>
          </a:solidFill>
          <a:ln w="12700">
            <a:solidFill>
              <a:schemeClr val="accent1">
                <a:lumMod val="60000"/>
                <a:lumOff val="40000"/>
              </a:schemeClr>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800" b="0" i="0" u="none" strike="noStrike" kern="1200" cap="none" spc="0" normalizeH="0" baseline="0" noProof="0">
                <a:ln>
                  <a:noFill/>
                </a:ln>
                <a:solidFill>
                  <a:schemeClr val="accent1">
                    <a:lumMod val="60000"/>
                    <a:lumOff val="40000"/>
                  </a:schemeClr>
                </a:solidFill>
                <a:effectLst/>
                <a:uLnTx/>
                <a:uFillTx/>
                <a:latin typeface="Ericsson Technical Icons" panose="00000500000000000000" pitchFamily="2" charset="0"/>
                <a:ea typeface="+mn-ea"/>
                <a:cs typeface="+mn-cs"/>
              </a:rPr>
              <a:t>S</a:t>
            </a:r>
            <a:endParaRPr kumimoji="0" lang="en-US" sz="700" b="0" i="0" u="none" strike="noStrike" kern="1200" cap="none" spc="0" normalizeH="0" baseline="0" noProof="0">
              <a:ln>
                <a:noFill/>
              </a:ln>
              <a:solidFill>
                <a:schemeClr val="accent1">
                  <a:lumMod val="60000"/>
                  <a:lumOff val="40000"/>
                </a:schemeClr>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1200" b="0" i="0" u="none" strike="noStrike" kern="1200" cap="none" spc="0" normalizeH="0" baseline="0" noProof="0">
              <a:ln>
                <a:noFill/>
              </a:ln>
              <a:solidFill>
                <a:schemeClr val="accent1">
                  <a:lumMod val="60000"/>
                  <a:lumOff val="40000"/>
                </a:schemeClr>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600" b="0" i="0" u="none" strike="noStrike" kern="1200" cap="none" spc="0" normalizeH="0" baseline="0" noProof="0">
                <a:ln>
                  <a:noFill/>
                </a:ln>
                <a:solidFill>
                  <a:schemeClr val="accent1">
                    <a:lumMod val="60000"/>
                    <a:lumOff val="40000"/>
                  </a:schemeClr>
                </a:solidFill>
                <a:effectLst/>
                <a:uLnTx/>
                <a:uFillTx/>
                <a:latin typeface="Ericsson Hilda"/>
                <a:ea typeface="+mn-ea"/>
                <a:cs typeface="+mn-cs"/>
              </a:rPr>
              <a:t>NRF</a:t>
            </a:r>
          </a:p>
        </p:txBody>
      </p:sp>
      <p:sp>
        <p:nvSpPr>
          <p:cNvPr id="116" name="TextBox 115">
            <a:extLst>
              <a:ext uri="{FF2B5EF4-FFF2-40B4-BE49-F238E27FC236}">
                <a16:creationId xmlns:a16="http://schemas.microsoft.com/office/drawing/2014/main" id="{D5063FDD-3F3B-44C7-AA67-A34568D3946B}"/>
              </a:ext>
            </a:extLst>
          </p:cNvPr>
          <p:cNvSpPr txBox="1"/>
          <p:nvPr/>
        </p:nvSpPr>
        <p:spPr bwMode="auto">
          <a:xfrm>
            <a:off x="9112537" y="5047278"/>
            <a:ext cx="582231" cy="829254"/>
          </a:xfrm>
          <a:prstGeom prst="rect">
            <a:avLst/>
          </a:prstGeom>
          <a:solidFill>
            <a:schemeClr val="bg1"/>
          </a:solidFill>
          <a:ln w="12700">
            <a:solidFill>
              <a:schemeClr val="accent3">
                <a:lumMod val="75000"/>
              </a:schemeClr>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800" b="0" i="0" u="none" strike="noStrike" kern="1200" cap="none" spc="0" normalizeH="0" baseline="0" noProof="0">
                <a:ln>
                  <a:noFill/>
                </a:ln>
                <a:solidFill>
                  <a:schemeClr val="accent3">
                    <a:lumMod val="75000"/>
                  </a:schemeClr>
                </a:solidFill>
                <a:effectLst/>
                <a:uLnTx/>
                <a:uFillTx/>
                <a:latin typeface="Ericsson Technical Icons" panose="00000500000000000000" pitchFamily="2" charset="0"/>
                <a:ea typeface="+mn-ea"/>
                <a:cs typeface="+mn-cs"/>
              </a:rPr>
              <a:t>G</a:t>
            </a:r>
            <a:endParaRPr kumimoji="0" lang="en-US" sz="1800" b="0" i="0" u="none" strike="noStrike" kern="1200" cap="none" spc="0" normalizeH="0" baseline="0" noProof="0">
              <a:ln>
                <a:noFill/>
              </a:ln>
              <a:solidFill>
                <a:schemeClr val="accent3">
                  <a:lumMod val="75000"/>
                </a:schemeClr>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lang="en-US" sz="1200">
              <a:solidFill>
                <a:schemeClr val="accent3">
                  <a:lumMod val="75000"/>
                </a:schemeClr>
              </a:solidFill>
              <a:latin typeface="Ericsson Hilda"/>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800" b="0" i="0" u="none" strike="noStrike" kern="1200" cap="none" spc="0" normalizeH="0" baseline="0" noProof="0">
                <a:ln>
                  <a:noFill/>
                </a:ln>
                <a:solidFill>
                  <a:schemeClr val="accent3">
                    <a:lumMod val="75000"/>
                  </a:schemeClr>
                </a:solidFill>
                <a:effectLst/>
                <a:uLnTx/>
                <a:uFillTx/>
                <a:latin typeface="Ericsson Hilda"/>
                <a:ea typeface="+mn-ea"/>
                <a:cs typeface="+mn-cs"/>
              </a:rPr>
              <a:t>UPF</a:t>
            </a:r>
            <a:endParaRPr kumimoji="0" lang="en-US" sz="1600" b="0" i="0" u="none" strike="noStrike" kern="1200" cap="none" spc="0" normalizeH="0" baseline="0" noProof="0">
              <a:ln>
                <a:noFill/>
              </a:ln>
              <a:solidFill>
                <a:schemeClr val="accent3">
                  <a:lumMod val="75000"/>
                </a:schemeClr>
              </a:solidFill>
              <a:effectLst/>
              <a:uLnTx/>
              <a:uFillTx/>
              <a:latin typeface="Ericsson Hilda"/>
              <a:ea typeface="+mn-ea"/>
              <a:cs typeface="+mn-cs"/>
            </a:endParaRPr>
          </a:p>
        </p:txBody>
      </p:sp>
      <p:cxnSp>
        <p:nvCxnSpPr>
          <p:cNvPr id="117" name="Straight Connector 10">
            <a:extLst>
              <a:ext uri="{FF2B5EF4-FFF2-40B4-BE49-F238E27FC236}">
                <a16:creationId xmlns:a16="http://schemas.microsoft.com/office/drawing/2014/main" id="{AA92C346-6BEC-43F6-AB15-E7DC552F61A4}"/>
              </a:ext>
            </a:extLst>
          </p:cNvPr>
          <p:cNvCxnSpPr>
            <a:cxnSpLocks/>
            <a:stCxn id="113" idx="2"/>
            <a:endCxn id="112" idx="2"/>
          </p:cNvCxnSpPr>
          <p:nvPr/>
        </p:nvCxnSpPr>
        <p:spPr bwMode="auto">
          <a:xfrm rot="5400000" flipH="1">
            <a:off x="7122677" y="2592828"/>
            <a:ext cx="16610" cy="925479"/>
          </a:xfrm>
          <a:prstGeom prst="bentConnector3">
            <a:avLst>
              <a:gd name="adj1" fmla="val -1582366"/>
            </a:avLst>
          </a:prstGeom>
          <a:solidFill>
            <a:schemeClr val="accent1"/>
          </a:solidFill>
          <a:ln w="9525" cap="flat" cmpd="sng" algn="ctr">
            <a:solidFill>
              <a:schemeClr val="tx1"/>
            </a:solidFill>
            <a:prstDash val="dash"/>
            <a:round/>
            <a:headEnd type="none" w="med" len="med"/>
            <a:tailEnd type="none" w="med" len="med"/>
          </a:ln>
          <a:effectLst/>
        </p:spPr>
      </p:cxnSp>
      <p:sp>
        <p:nvSpPr>
          <p:cNvPr id="118" name="Text Box 144">
            <a:extLst>
              <a:ext uri="{FF2B5EF4-FFF2-40B4-BE49-F238E27FC236}">
                <a16:creationId xmlns:a16="http://schemas.microsoft.com/office/drawing/2014/main" id="{657BC8EA-E1AD-439A-BB8E-20C4470D9137}"/>
              </a:ext>
            </a:extLst>
          </p:cNvPr>
          <p:cNvSpPr txBox="1">
            <a:spLocks noChangeAspect="1" noChangeArrowheads="1"/>
          </p:cNvSpPr>
          <p:nvPr/>
        </p:nvSpPr>
        <p:spPr bwMode="auto">
          <a:xfrm>
            <a:off x="5936087" y="3088844"/>
            <a:ext cx="992350"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eaLnBrk="1" hangingPunct="1">
              <a:lnSpc>
                <a:spcPct val="80000"/>
              </a:lnSpc>
            </a:pPr>
            <a:r>
              <a:rPr lang="en-US" altLang="en-US" sz="1100" err="1">
                <a:latin typeface="+mn-lt"/>
              </a:rPr>
              <a:t>Nudm</a:t>
            </a:r>
            <a:endParaRPr lang="en-US" altLang="en-US" sz="1100">
              <a:latin typeface="+mn-lt"/>
            </a:endParaRPr>
          </a:p>
        </p:txBody>
      </p:sp>
      <p:sp>
        <p:nvSpPr>
          <p:cNvPr id="119" name="TextBox 118">
            <a:extLst>
              <a:ext uri="{FF2B5EF4-FFF2-40B4-BE49-F238E27FC236}">
                <a16:creationId xmlns:a16="http://schemas.microsoft.com/office/drawing/2014/main" id="{71EDA90B-66F5-4B7C-AE22-ABA545ACBBDC}"/>
              </a:ext>
            </a:extLst>
          </p:cNvPr>
          <p:cNvSpPr txBox="1"/>
          <p:nvPr/>
        </p:nvSpPr>
        <p:spPr bwMode="auto">
          <a:xfrm>
            <a:off x="6377483" y="5065354"/>
            <a:ext cx="568745" cy="811178"/>
          </a:xfrm>
          <a:prstGeom prst="rect">
            <a:avLst/>
          </a:prstGeom>
          <a:solidFill>
            <a:schemeClr val="bg1"/>
          </a:solidFill>
          <a:ln w="19050">
            <a:solidFill>
              <a:schemeClr val="accent3">
                <a:lumMod val="75000"/>
              </a:schemeClr>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2400" b="0" i="0" u="none" strike="noStrike" kern="1200" cap="none" spc="0" normalizeH="0" baseline="0" noProof="0">
                <a:ln>
                  <a:noFill/>
                </a:ln>
                <a:solidFill>
                  <a:schemeClr val="accent3">
                    <a:lumMod val="75000"/>
                  </a:schemeClr>
                </a:solidFill>
                <a:effectLst/>
                <a:uLnTx/>
                <a:uFillTx/>
                <a:latin typeface="Ericsson Technical Icons" panose="00000500000000000000" pitchFamily="2" charset="0"/>
                <a:ea typeface="+mn-ea"/>
                <a:cs typeface="+mn-cs"/>
              </a:rPr>
              <a:t>B</a:t>
            </a:r>
            <a:endParaRPr kumimoji="0" lang="en-US" sz="2400" b="0" i="0" u="none" strike="noStrike" kern="1200" cap="none" spc="0" normalizeH="0" baseline="0" noProof="0">
              <a:ln>
                <a:noFill/>
              </a:ln>
              <a:solidFill>
                <a:schemeClr val="accent3">
                  <a:lumMod val="75000"/>
                </a:schemeClr>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chemeClr val="accent3">
                    <a:lumMod val="75000"/>
                  </a:schemeClr>
                </a:solidFill>
                <a:effectLst/>
                <a:uLnTx/>
                <a:uFillTx/>
                <a:latin typeface="Ericsson Hilda"/>
                <a:ea typeface="+mn-ea"/>
                <a:cs typeface="+mn-cs"/>
              </a:rPr>
              <a:t>NG-RAN</a:t>
            </a:r>
          </a:p>
        </p:txBody>
      </p:sp>
    </p:spTree>
    <p:extLst>
      <p:ext uri="{BB962C8B-B14F-4D97-AF65-F5344CB8AC3E}">
        <p14:creationId xmlns:p14="http://schemas.microsoft.com/office/powerpoint/2010/main" val="19843311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ontent Placeholder 25">
            <a:extLst>
              <a:ext uri="{FF2B5EF4-FFF2-40B4-BE49-F238E27FC236}">
                <a16:creationId xmlns:a16="http://schemas.microsoft.com/office/drawing/2014/main" id="{8F1CD23E-6708-4ADF-B226-61C6FD2746B9}"/>
              </a:ext>
            </a:extLst>
          </p:cNvPr>
          <p:cNvSpPr>
            <a:spLocks noGrp="1"/>
          </p:cNvSpPr>
          <p:nvPr>
            <p:ph sz="quarter" idx="10"/>
          </p:nvPr>
        </p:nvSpPr>
        <p:spPr>
          <a:xfrm>
            <a:off x="6470050" y="1844675"/>
            <a:ext cx="5589870" cy="4392613"/>
          </a:xfrm>
        </p:spPr>
        <p:txBody>
          <a:bodyPr/>
          <a:lstStyle/>
          <a:p>
            <a:pPr marL="457200" lvl="0" indent="-457200" fontAlgn="auto">
              <a:spcBef>
                <a:spcPts val="0"/>
              </a:spcBef>
              <a:spcAft>
                <a:spcPts val="0"/>
              </a:spcAft>
              <a:buClrTx/>
              <a:buFontTx/>
              <a:buAutoNum type="alphaUcPeriod"/>
              <a:defRPr/>
            </a:pPr>
            <a:r>
              <a:rPr lang="en-US" sz="2400" kern="1200" spc="0">
                <a:solidFill>
                  <a:srgbClr val="181818"/>
                </a:solidFill>
              </a:rPr>
              <a:t>Local breakout via a dedicated DNN is existing technology that is suitable for some edge computing use cases (in combination with e.g. SSC mode 2). </a:t>
            </a:r>
            <a:br>
              <a:rPr lang="en-US" sz="2400" kern="1200" spc="0">
                <a:solidFill>
                  <a:srgbClr val="181818"/>
                </a:solidFill>
              </a:rPr>
            </a:br>
            <a:endParaRPr lang="en-US" sz="2400" kern="1200" spc="0">
              <a:solidFill>
                <a:srgbClr val="181818"/>
              </a:solidFill>
            </a:endParaRPr>
          </a:p>
          <a:p>
            <a:pPr marL="457200" lvl="0" indent="-457200" fontAlgn="auto">
              <a:spcBef>
                <a:spcPts val="0"/>
              </a:spcBef>
              <a:spcAft>
                <a:spcPts val="0"/>
              </a:spcAft>
              <a:buClrTx/>
              <a:buFontTx/>
              <a:buAutoNum type="alphaUcPeriod"/>
              <a:defRPr/>
            </a:pPr>
            <a:r>
              <a:rPr lang="en-US" sz="2400" kern="1200" spc="0">
                <a:solidFill>
                  <a:srgbClr val="181818"/>
                </a:solidFill>
              </a:rPr>
              <a:t>Local breakout through per flow selection and with AF influence is new in 5GC. </a:t>
            </a:r>
            <a:br>
              <a:rPr lang="en-US" sz="2400" kern="1200" spc="0">
                <a:solidFill>
                  <a:srgbClr val="181818"/>
                </a:solidFill>
              </a:rPr>
            </a:br>
            <a:endParaRPr lang="en-US"/>
          </a:p>
          <a:p>
            <a:pPr lvl="1"/>
            <a:endParaRPr lang="en-US" sz="1600"/>
          </a:p>
        </p:txBody>
      </p:sp>
      <p:sp>
        <p:nvSpPr>
          <p:cNvPr id="4" name="Title 3"/>
          <p:cNvSpPr>
            <a:spLocks noGrp="1"/>
          </p:cNvSpPr>
          <p:nvPr>
            <p:ph type="title"/>
          </p:nvPr>
        </p:nvSpPr>
        <p:spPr/>
        <p:txBody>
          <a:bodyPr>
            <a:normAutofit/>
          </a:bodyPr>
          <a:lstStyle/>
          <a:p>
            <a:r>
              <a:rPr lang="en-US"/>
              <a:t>5GC Support for Edge Computing</a:t>
            </a:r>
            <a:endParaRPr lang="en-US" sz="2800">
              <a:latin typeface="+mn-lt"/>
            </a:endParaRPr>
          </a:p>
        </p:txBody>
      </p:sp>
      <p:sp>
        <p:nvSpPr>
          <p:cNvPr id="30" name="Freeform 54" descr="Full Blend"/>
          <p:cNvSpPr>
            <a:spLocks noChangeAspect="1"/>
          </p:cNvSpPr>
          <p:nvPr/>
        </p:nvSpPr>
        <p:spPr bwMode="auto">
          <a:xfrm>
            <a:off x="1758468" y="2820405"/>
            <a:ext cx="4680000" cy="16911"/>
          </a:xfrm>
          <a:custGeom>
            <a:avLst/>
            <a:gdLst>
              <a:gd name="T0" fmla="*/ 2147483647 w 2226"/>
              <a:gd name="T1" fmla="*/ 2147483647 h 8"/>
              <a:gd name="T2" fmla="*/ 0 w 2226"/>
              <a:gd name="T3" fmla="*/ 2147483647 h 8"/>
              <a:gd name="T4" fmla="*/ 0 w 2226"/>
              <a:gd name="T5" fmla="*/ 2147483647 h 8"/>
              <a:gd name="T6" fmla="*/ 2147483647 w 2226"/>
              <a:gd name="T7" fmla="*/ 0 h 8"/>
              <a:gd name="T8" fmla="*/ 2147483647 w 2226"/>
              <a:gd name="T9" fmla="*/ 0 h 8"/>
              <a:gd name="T10" fmla="*/ 2147483647 w 2226"/>
              <a:gd name="T11" fmla="*/ 0 h 8"/>
              <a:gd name="T12" fmla="*/ 2147483647 w 2226"/>
              <a:gd name="T13" fmla="*/ 2147483647 h 8"/>
              <a:gd name="T14" fmla="*/ 2147483647 w 2226"/>
              <a:gd name="T15" fmla="*/ 2147483647 h 8"/>
              <a:gd name="T16" fmla="*/ 2147483647 w 2226"/>
              <a:gd name="T17" fmla="*/ 2147483647 h 8"/>
              <a:gd name="T18" fmla="*/ 2147483647 w 2226"/>
              <a:gd name="T19" fmla="*/ 2147483647 h 8"/>
              <a:gd name="T20" fmla="*/ 2147483647 w 2226"/>
              <a:gd name="T21" fmla="*/ 2147483647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26"/>
              <a:gd name="T34" fmla="*/ 0 h 8"/>
              <a:gd name="T35" fmla="*/ 2226 w 2226"/>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26" h="8">
                <a:moveTo>
                  <a:pt x="4" y="8"/>
                </a:moveTo>
                <a:cubicBezTo>
                  <a:pt x="2" y="8"/>
                  <a:pt x="0" y="6"/>
                  <a:pt x="0" y="4"/>
                </a:cubicBezTo>
                <a:cubicBezTo>
                  <a:pt x="0" y="4"/>
                  <a:pt x="0" y="4"/>
                  <a:pt x="0" y="4"/>
                </a:cubicBezTo>
                <a:cubicBezTo>
                  <a:pt x="0" y="2"/>
                  <a:pt x="2" y="0"/>
                  <a:pt x="4" y="0"/>
                </a:cubicBezTo>
                <a:cubicBezTo>
                  <a:pt x="4" y="0"/>
                  <a:pt x="4" y="0"/>
                  <a:pt x="4" y="0"/>
                </a:cubicBezTo>
                <a:cubicBezTo>
                  <a:pt x="2222" y="0"/>
                  <a:pt x="2222" y="0"/>
                  <a:pt x="2222" y="0"/>
                </a:cubicBezTo>
                <a:cubicBezTo>
                  <a:pt x="2224" y="0"/>
                  <a:pt x="2226" y="2"/>
                  <a:pt x="2226" y="4"/>
                </a:cubicBezTo>
                <a:cubicBezTo>
                  <a:pt x="2226" y="4"/>
                  <a:pt x="2226" y="4"/>
                  <a:pt x="2226" y="4"/>
                </a:cubicBezTo>
                <a:cubicBezTo>
                  <a:pt x="2226" y="6"/>
                  <a:pt x="2224" y="8"/>
                  <a:pt x="2222" y="8"/>
                </a:cubicBezTo>
                <a:cubicBezTo>
                  <a:pt x="2222" y="8"/>
                  <a:pt x="2222" y="8"/>
                  <a:pt x="2222" y="8"/>
                </a:cubicBezTo>
                <a:cubicBezTo>
                  <a:pt x="4" y="8"/>
                  <a:pt x="4" y="8"/>
                  <a:pt x="4" y="8"/>
                </a:cubicBezTo>
                <a:close/>
              </a:path>
            </a:pathLst>
          </a:custGeom>
          <a:blipFill dpi="0" rotWithShape="0">
            <a:blip r:embed="rId3"/>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mn-lt"/>
            </a:endParaRPr>
          </a:p>
        </p:txBody>
      </p:sp>
      <p:sp>
        <p:nvSpPr>
          <p:cNvPr id="35" name="Freeform 54" descr="Full Blend"/>
          <p:cNvSpPr>
            <a:spLocks noChangeAspect="1"/>
          </p:cNvSpPr>
          <p:nvPr/>
        </p:nvSpPr>
        <p:spPr bwMode="auto">
          <a:xfrm>
            <a:off x="1758467" y="3598113"/>
            <a:ext cx="4680000" cy="16911"/>
          </a:xfrm>
          <a:custGeom>
            <a:avLst/>
            <a:gdLst>
              <a:gd name="T0" fmla="*/ 2147483647 w 2226"/>
              <a:gd name="T1" fmla="*/ 2147483647 h 8"/>
              <a:gd name="T2" fmla="*/ 0 w 2226"/>
              <a:gd name="T3" fmla="*/ 2147483647 h 8"/>
              <a:gd name="T4" fmla="*/ 0 w 2226"/>
              <a:gd name="T5" fmla="*/ 2147483647 h 8"/>
              <a:gd name="T6" fmla="*/ 2147483647 w 2226"/>
              <a:gd name="T7" fmla="*/ 0 h 8"/>
              <a:gd name="T8" fmla="*/ 2147483647 w 2226"/>
              <a:gd name="T9" fmla="*/ 0 h 8"/>
              <a:gd name="T10" fmla="*/ 2147483647 w 2226"/>
              <a:gd name="T11" fmla="*/ 0 h 8"/>
              <a:gd name="T12" fmla="*/ 2147483647 w 2226"/>
              <a:gd name="T13" fmla="*/ 2147483647 h 8"/>
              <a:gd name="T14" fmla="*/ 2147483647 w 2226"/>
              <a:gd name="T15" fmla="*/ 2147483647 h 8"/>
              <a:gd name="T16" fmla="*/ 2147483647 w 2226"/>
              <a:gd name="T17" fmla="*/ 2147483647 h 8"/>
              <a:gd name="T18" fmla="*/ 2147483647 w 2226"/>
              <a:gd name="T19" fmla="*/ 2147483647 h 8"/>
              <a:gd name="T20" fmla="*/ 2147483647 w 2226"/>
              <a:gd name="T21" fmla="*/ 2147483647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26"/>
              <a:gd name="T34" fmla="*/ 0 h 8"/>
              <a:gd name="T35" fmla="*/ 2226 w 2226"/>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26" h="8">
                <a:moveTo>
                  <a:pt x="4" y="8"/>
                </a:moveTo>
                <a:cubicBezTo>
                  <a:pt x="2" y="8"/>
                  <a:pt x="0" y="6"/>
                  <a:pt x="0" y="4"/>
                </a:cubicBezTo>
                <a:cubicBezTo>
                  <a:pt x="0" y="4"/>
                  <a:pt x="0" y="4"/>
                  <a:pt x="0" y="4"/>
                </a:cubicBezTo>
                <a:cubicBezTo>
                  <a:pt x="0" y="2"/>
                  <a:pt x="2" y="0"/>
                  <a:pt x="4" y="0"/>
                </a:cubicBezTo>
                <a:cubicBezTo>
                  <a:pt x="4" y="0"/>
                  <a:pt x="4" y="0"/>
                  <a:pt x="4" y="0"/>
                </a:cubicBezTo>
                <a:cubicBezTo>
                  <a:pt x="2222" y="0"/>
                  <a:pt x="2222" y="0"/>
                  <a:pt x="2222" y="0"/>
                </a:cubicBezTo>
                <a:cubicBezTo>
                  <a:pt x="2224" y="0"/>
                  <a:pt x="2226" y="2"/>
                  <a:pt x="2226" y="4"/>
                </a:cubicBezTo>
                <a:cubicBezTo>
                  <a:pt x="2226" y="4"/>
                  <a:pt x="2226" y="4"/>
                  <a:pt x="2226" y="4"/>
                </a:cubicBezTo>
                <a:cubicBezTo>
                  <a:pt x="2226" y="6"/>
                  <a:pt x="2224" y="8"/>
                  <a:pt x="2222" y="8"/>
                </a:cubicBezTo>
                <a:cubicBezTo>
                  <a:pt x="2222" y="8"/>
                  <a:pt x="2222" y="8"/>
                  <a:pt x="2222" y="8"/>
                </a:cubicBezTo>
                <a:cubicBezTo>
                  <a:pt x="4" y="8"/>
                  <a:pt x="4" y="8"/>
                  <a:pt x="4" y="8"/>
                </a:cubicBezTo>
                <a:close/>
              </a:path>
            </a:pathLst>
          </a:custGeom>
          <a:blipFill dpi="0" rotWithShape="0">
            <a:blip r:embed="rId3"/>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mn-lt"/>
            </a:endParaRPr>
          </a:p>
        </p:txBody>
      </p:sp>
      <p:sp>
        <p:nvSpPr>
          <p:cNvPr id="36" name="Freeform 54" descr="Full Blend"/>
          <p:cNvSpPr>
            <a:spLocks noChangeAspect="1"/>
          </p:cNvSpPr>
          <p:nvPr/>
        </p:nvSpPr>
        <p:spPr bwMode="auto">
          <a:xfrm>
            <a:off x="1758466" y="4367808"/>
            <a:ext cx="4680000" cy="16911"/>
          </a:xfrm>
          <a:custGeom>
            <a:avLst/>
            <a:gdLst>
              <a:gd name="T0" fmla="*/ 2147483647 w 2226"/>
              <a:gd name="T1" fmla="*/ 2147483647 h 8"/>
              <a:gd name="T2" fmla="*/ 0 w 2226"/>
              <a:gd name="T3" fmla="*/ 2147483647 h 8"/>
              <a:gd name="T4" fmla="*/ 0 w 2226"/>
              <a:gd name="T5" fmla="*/ 2147483647 h 8"/>
              <a:gd name="T6" fmla="*/ 2147483647 w 2226"/>
              <a:gd name="T7" fmla="*/ 0 h 8"/>
              <a:gd name="T8" fmla="*/ 2147483647 w 2226"/>
              <a:gd name="T9" fmla="*/ 0 h 8"/>
              <a:gd name="T10" fmla="*/ 2147483647 w 2226"/>
              <a:gd name="T11" fmla="*/ 0 h 8"/>
              <a:gd name="T12" fmla="*/ 2147483647 w 2226"/>
              <a:gd name="T13" fmla="*/ 2147483647 h 8"/>
              <a:gd name="T14" fmla="*/ 2147483647 w 2226"/>
              <a:gd name="T15" fmla="*/ 2147483647 h 8"/>
              <a:gd name="T16" fmla="*/ 2147483647 w 2226"/>
              <a:gd name="T17" fmla="*/ 2147483647 h 8"/>
              <a:gd name="T18" fmla="*/ 2147483647 w 2226"/>
              <a:gd name="T19" fmla="*/ 2147483647 h 8"/>
              <a:gd name="T20" fmla="*/ 2147483647 w 2226"/>
              <a:gd name="T21" fmla="*/ 2147483647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26"/>
              <a:gd name="T34" fmla="*/ 0 h 8"/>
              <a:gd name="T35" fmla="*/ 2226 w 2226"/>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26" h="8">
                <a:moveTo>
                  <a:pt x="4" y="8"/>
                </a:moveTo>
                <a:cubicBezTo>
                  <a:pt x="2" y="8"/>
                  <a:pt x="0" y="6"/>
                  <a:pt x="0" y="4"/>
                </a:cubicBezTo>
                <a:cubicBezTo>
                  <a:pt x="0" y="4"/>
                  <a:pt x="0" y="4"/>
                  <a:pt x="0" y="4"/>
                </a:cubicBezTo>
                <a:cubicBezTo>
                  <a:pt x="0" y="2"/>
                  <a:pt x="2" y="0"/>
                  <a:pt x="4" y="0"/>
                </a:cubicBezTo>
                <a:cubicBezTo>
                  <a:pt x="4" y="0"/>
                  <a:pt x="4" y="0"/>
                  <a:pt x="4" y="0"/>
                </a:cubicBezTo>
                <a:cubicBezTo>
                  <a:pt x="2222" y="0"/>
                  <a:pt x="2222" y="0"/>
                  <a:pt x="2222" y="0"/>
                </a:cubicBezTo>
                <a:cubicBezTo>
                  <a:pt x="2224" y="0"/>
                  <a:pt x="2226" y="2"/>
                  <a:pt x="2226" y="4"/>
                </a:cubicBezTo>
                <a:cubicBezTo>
                  <a:pt x="2226" y="4"/>
                  <a:pt x="2226" y="4"/>
                  <a:pt x="2226" y="4"/>
                </a:cubicBezTo>
                <a:cubicBezTo>
                  <a:pt x="2226" y="6"/>
                  <a:pt x="2224" y="8"/>
                  <a:pt x="2222" y="8"/>
                </a:cubicBezTo>
                <a:cubicBezTo>
                  <a:pt x="2222" y="8"/>
                  <a:pt x="2222" y="8"/>
                  <a:pt x="2222" y="8"/>
                </a:cubicBezTo>
                <a:cubicBezTo>
                  <a:pt x="4" y="8"/>
                  <a:pt x="4" y="8"/>
                  <a:pt x="4" y="8"/>
                </a:cubicBezTo>
                <a:close/>
              </a:path>
            </a:pathLst>
          </a:custGeom>
          <a:blipFill dpi="0" rotWithShape="0">
            <a:blip r:embed="rId3"/>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mn-lt"/>
            </a:endParaRPr>
          </a:p>
        </p:txBody>
      </p:sp>
      <p:grpSp>
        <p:nvGrpSpPr>
          <p:cNvPr id="2" name="Group 1">
            <a:extLst>
              <a:ext uri="{FF2B5EF4-FFF2-40B4-BE49-F238E27FC236}">
                <a16:creationId xmlns:a16="http://schemas.microsoft.com/office/drawing/2014/main" id="{3B87299F-9173-423E-A827-BFB4EC3A2F43}"/>
              </a:ext>
            </a:extLst>
          </p:cNvPr>
          <p:cNvGrpSpPr/>
          <p:nvPr/>
        </p:nvGrpSpPr>
        <p:grpSpPr>
          <a:xfrm>
            <a:off x="676387" y="1285393"/>
            <a:ext cx="3007023" cy="5357446"/>
            <a:chOff x="676387" y="1285393"/>
            <a:chExt cx="3007023" cy="5357446"/>
          </a:xfrm>
        </p:grpSpPr>
        <p:sp>
          <p:nvSpPr>
            <p:cNvPr id="135" name="Subtitle 7">
              <a:extLst>
                <a:ext uri="{FF2B5EF4-FFF2-40B4-BE49-F238E27FC236}">
                  <a16:creationId xmlns:a16="http://schemas.microsoft.com/office/drawing/2014/main" id="{8349E269-5D40-45B9-BD4D-A7D16D2C02B4}"/>
                </a:ext>
              </a:extLst>
            </p:cNvPr>
            <p:cNvSpPr txBox="1">
              <a:spLocks noChangeAspect="1"/>
            </p:cNvSpPr>
            <p:nvPr/>
          </p:nvSpPr>
          <p:spPr>
            <a:xfrm>
              <a:off x="2063206" y="2888160"/>
              <a:ext cx="470512" cy="667123"/>
            </a:xfrm>
            <a:prstGeom prst="rect">
              <a:avLst/>
            </a:prstGeom>
            <a:solidFill>
              <a:schemeClr val="bg1"/>
            </a:solidFill>
            <a:ln w="19050">
              <a:solidFill>
                <a:schemeClr val="tx1"/>
              </a:solidFill>
              <a:prstDash val="sysDot"/>
            </a:ln>
          </p:spPr>
          <p:txBody>
            <a:bodyPr lIns="0" tIns="18000" rIns="0" bIns="0"/>
            <a:lstStyle>
              <a:lvl1pPr marL="22860" indent="-22860" algn="l" defTabSz="91440" rtl="0" eaLnBrk="1" latinLnBrk="0" hangingPunct="1">
                <a:lnSpc>
                  <a:spcPct val="90000"/>
                </a:lnSpc>
                <a:spcBef>
                  <a:spcPts val="100"/>
                </a:spcBef>
                <a:buFont typeface="Arial" panose="020B0604020202020204" pitchFamily="34" charset="0"/>
                <a:buChar char="•"/>
                <a:defRPr sz="280" kern="1200">
                  <a:solidFill>
                    <a:schemeClr val="tx1"/>
                  </a:solidFill>
                  <a:latin typeface="+mn-lt"/>
                  <a:ea typeface="+mn-ea"/>
                  <a:cs typeface="+mn-cs"/>
                </a:defRPr>
              </a:lvl1pPr>
              <a:lvl2pPr marL="68580" indent="-22860" algn="l" defTabSz="91440" rtl="0" eaLnBrk="1" latinLnBrk="0" hangingPunct="1">
                <a:lnSpc>
                  <a:spcPct val="90000"/>
                </a:lnSpc>
                <a:spcBef>
                  <a:spcPts val="50"/>
                </a:spcBef>
                <a:buFont typeface="Arial" panose="020B0604020202020204" pitchFamily="34" charset="0"/>
                <a:buChar char="•"/>
                <a:defRPr sz="240" kern="1200">
                  <a:solidFill>
                    <a:schemeClr val="tx1"/>
                  </a:solidFill>
                  <a:latin typeface="+mn-lt"/>
                  <a:ea typeface="+mn-ea"/>
                  <a:cs typeface="+mn-cs"/>
                </a:defRPr>
              </a:lvl2pPr>
              <a:lvl3pPr marL="114300" indent="-22860" algn="l" defTabSz="91440" rtl="0" eaLnBrk="1" latinLnBrk="0" hangingPunct="1">
                <a:lnSpc>
                  <a:spcPct val="90000"/>
                </a:lnSpc>
                <a:spcBef>
                  <a:spcPts val="50"/>
                </a:spcBef>
                <a:buFont typeface="Arial" panose="020B0604020202020204" pitchFamily="34" charset="0"/>
                <a:buChar char="•"/>
                <a:defRPr sz="200" kern="1200">
                  <a:solidFill>
                    <a:schemeClr val="tx1"/>
                  </a:solidFill>
                  <a:latin typeface="+mn-lt"/>
                  <a:ea typeface="+mn-ea"/>
                  <a:cs typeface="+mn-cs"/>
                </a:defRPr>
              </a:lvl3pPr>
              <a:lvl4pPr marL="16002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4pPr>
              <a:lvl5pPr marL="20574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5pPr>
              <a:lvl6pPr marL="25146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6pPr>
              <a:lvl7pPr marL="29718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7pPr>
              <a:lvl8pPr marL="34290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8pPr>
              <a:lvl9pPr marL="38862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9pPr>
            </a:lstStyle>
            <a:p>
              <a:pPr marL="0" indent="0" algn="ctr">
                <a:lnSpc>
                  <a:spcPct val="100000"/>
                </a:lnSpc>
                <a:buClr>
                  <a:schemeClr val="tx1"/>
                </a:buClr>
                <a:buNone/>
              </a:pPr>
              <a:r>
                <a:rPr lang="en-US" sz="1200">
                  <a:latin typeface="Ericsson Technical Icons" panose="00000500000000000000" pitchFamily="2" charset="0"/>
                </a:rPr>
                <a:t>r</a:t>
              </a:r>
              <a:br>
                <a:rPr lang="en-US" sz="1200">
                  <a:latin typeface="Ericsson Technical Icons" panose="00000500000000000000" pitchFamily="2" charset="0"/>
                </a:rPr>
              </a:br>
              <a:r>
                <a:rPr lang="en-US" sz="1200">
                  <a:latin typeface="Ericsson Technical Icons" panose="00000500000000000000" pitchFamily="2" charset="0"/>
                </a:rPr>
                <a:t>o</a:t>
              </a:r>
            </a:p>
            <a:p>
              <a:pPr marL="0" indent="0" algn="ctr">
                <a:lnSpc>
                  <a:spcPct val="100000"/>
                </a:lnSpc>
                <a:buClr>
                  <a:schemeClr val="tx1"/>
                </a:buClr>
                <a:buNone/>
              </a:pPr>
              <a:r>
                <a:rPr lang="en-US" sz="1200">
                  <a:latin typeface="Ericsson Hilda" panose="00000500000000000000" pitchFamily="2" charset="0"/>
                </a:rPr>
                <a:t>TN BH</a:t>
              </a:r>
              <a:endParaRPr lang="en-US" sz="800">
                <a:latin typeface="Ericsson Hilda" pitchFamily="2" charset="0"/>
              </a:endParaRPr>
            </a:p>
          </p:txBody>
        </p:sp>
        <p:sp>
          <p:nvSpPr>
            <p:cNvPr id="126" name="TextBox 125">
              <a:extLst>
                <a:ext uri="{FF2B5EF4-FFF2-40B4-BE49-F238E27FC236}">
                  <a16:creationId xmlns:a16="http://schemas.microsoft.com/office/drawing/2014/main" id="{C07A4A5B-26BA-4FB8-965F-79742D87F843}"/>
                </a:ext>
              </a:extLst>
            </p:cNvPr>
            <p:cNvSpPr txBox="1"/>
            <p:nvPr/>
          </p:nvSpPr>
          <p:spPr bwMode="auto">
            <a:xfrm>
              <a:off x="2342429" y="3677906"/>
              <a:ext cx="427989" cy="618466"/>
            </a:xfrm>
            <a:prstGeom prst="rect">
              <a:avLst/>
            </a:prstGeom>
            <a:solidFill>
              <a:schemeClr val="bg1"/>
            </a:solidFill>
            <a:ln w="12700">
              <a:solidFill>
                <a:schemeClr val="accent3">
                  <a:lumMod val="75000"/>
                </a:schemeClr>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800" b="0" i="0" u="none" strike="noStrike" kern="1200" cap="none" spc="0" normalizeH="0" baseline="0" noProof="0">
                  <a:ln>
                    <a:noFill/>
                  </a:ln>
                  <a:solidFill>
                    <a:schemeClr val="accent3">
                      <a:lumMod val="75000"/>
                    </a:schemeClr>
                  </a:solidFill>
                  <a:effectLst/>
                  <a:uLnTx/>
                  <a:uFillTx/>
                  <a:latin typeface="Ericsson Technical Icons" panose="00000500000000000000" pitchFamily="2" charset="0"/>
                  <a:ea typeface="+mn-ea"/>
                  <a:cs typeface="+mn-cs"/>
                </a:rPr>
                <a:t>G</a:t>
              </a:r>
              <a:endParaRPr kumimoji="0" lang="en-US" sz="1800" b="0" i="0" u="none" strike="noStrike" kern="1200" cap="none" spc="0" normalizeH="0" baseline="0" noProof="0">
                <a:ln>
                  <a:noFill/>
                </a:ln>
                <a:solidFill>
                  <a:schemeClr val="accent3">
                    <a:lumMod val="75000"/>
                  </a:schemeClr>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lang="en-US" sz="900">
                  <a:solidFill>
                    <a:schemeClr val="accent3">
                      <a:lumMod val="75000"/>
                    </a:schemeClr>
                  </a:solidFill>
                  <a:latin typeface="Ericsson Hilda"/>
                </a:rPr>
                <a:t>SGW/</a:t>
              </a:r>
              <a:br>
                <a:rPr lang="en-US" sz="900">
                  <a:solidFill>
                    <a:schemeClr val="accent3">
                      <a:lumMod val="75000"/>
                    </a:schemeClr>
                  </a:solidFill>
                  <a:latin typeface="Ericsson Hilda"/>
                </a:rPr>
              </a:br>
              <a:r>
                <a:rPr lang="en-US" sz="900">
                  <a:solidFill>
                    <a:schemeClr val="accent3">
                      <a:lumMod val="75000"/>
                    </a:schemeClr>
                  </a:solidFill>
                  <a:latin typeface="Ericsson Hilda"/>
                </a:rPr>
                <a:t>PGW-U</a:t>
              </a:r>
              <a:endParaRPr kumimoji="0" lang="en-US" sz="1050" b="0" i="0" u="none" strike="noStrike" kern="1200" cap="none" spc="0" normalizeH="0" baseline="0" noProof="0">
                <a:ln>
                  <a:noFill/>
                </a:ln>
                <a:solidFill>
                  <a:schemeClr val="accent3">
                    <a:lumMod val="75000"/>
                  </a:schemeClr>
                </a:solidFill>
                <a:effectLst/>
                <a:uLnTx/>
                <a:uFillTx/>
                <a:latin typeface="Ericsson Hilda"/>
                <a:ea typeface="+mn-ea"/>
                <a:cs typeface="+mn-cs"/>
              </a:endParaRPr>
            </a:p>
          </p:txBody>
        </p:sp>
        <p:sp>
          <p:nvSpPr>
            <p:cNvPr id="123" name="TextBox 122">
              <a:extLst>
                <a:ext uri="{FF2B5EF4-FFF2-40B4-BE49-F238E27FC236}">
                  <a16:creationId xmlns:a16="http://schemas.microsoft.com/office/drawing/2014/main" id="{1CFFD38E-83A9-4ABF-A93B-FDE041331C2F}"/>
                </a:ext>
              </a:extLst>
            </p:cNvPr>
            <p:cNvSpPr txBox="1"/>
            <p:nvPr/>
          </p:nvSpPr>
          <p:spPr bwMode="auto">
            <a:xfrm>
              <a:off x="2001372" y="4459836"/>
              <a:ext cx="538799" cy="775300"/>
            </a:xfrm>
            <a:prstGeom prst="rect">
              <a:avLst/>
            </a:prstGeom>
            <a:solidFill>
              <a:schemeClr val="bg1"/>
            </a:solidFill>
            <a:ln w="19050">
              <a:solidFill>
                <a:schemeClr val="accent3">
                  <a:lumMod val="75000"/>
                </a:schemeClr>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2400" b="0" i="0" u="none" strike="noStrike" kern="1200" cap="none" spc="0" normalizeH="0" baseline="0" noProof="0">
                  <a:ln>
                    <a:noFill/>
                  </a:ln>
                  <a:solidFill>
                    <a:schemeClr val="accent3">
                      <a:lumMod val="75000"/>
                    </a:schemeClr>
                  </a:solidFill>
                  <a:effectLst/>
                  <a:uLnTx/>
                  <a:uFillTx/>
                  <a:latin typeface="Ericsson Technical Icons" panose="00000500000000000000" pitchFamily="2" charset="0"/>
                  <a:ea typeface="+mn-ea"/>
                  <a:cs typeface="+mn-cs"/>
                </a:rPr>
                <a:t>B</a:t>
              </a:r>
              <a:endParaRPr kumimoji="0" lang="en-US" sz="2400" b="0" i="0" u="none" strike="noStrike" kern="1200" cap="none" spc="0" normalizeH="0" baseline="0" noProof="0">
                <a:ln>
                  <a:noFill/>
                </a:ln>
                <a:solidFill>
                  <a:schemeClr val="accent3">
                    <a:lumMod val="75000"/>
                  </a:schemeClr>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chemeClr val="accent3">
                      <a:lumMod val="75000"/>
                    </a:schemeClr>
                  </a:solidFill>
                  <a:effectLst/>
                  <a:uLnTx/>
                  <a:uFillTx/>
                  <a:latin typeface="Ericsson Hilda"/>
                  <a:ea typeface="+mn-ea"/>
                  <a:cs typeface="+mn-cs"/>
                </a:rPr>
                <a:t>NG-RAN</a:t>
              </a:r>
            </a:p>
          </p:txBody>
        </p:sp>
        <p:sp>
          <p:nvSpPr>
            <p:cNvPr id="114" name="TextBox 113">
              <a:extLst>
                <a:ext uri="{FF2B5EF4-FFF2-40B4-BE49-F238E27FC236}">
                  <a16:creationId xmlns:a16="http://schemas.microsoft.com/office/drawing/2014/main" id="{999647CE-299F-4EFE-AB3C-DF6D2057302A}"/>
                </a:ext>
              </a:extLst>
            </p:cNvPr>
            <p:cNvSpPr txBox="1"/>
            <p:nvPr/>
          </p:nvSpPr>
          <p:spPr bwMode="auto">
            <a:xfrm>
              <a:off x="2086167" y="2105577"/>
              <a:ext cx="427989" cy="618466"/>
            </a:xfrm>
            <a:prstGeom prst="rect">
              <a:avLst/>
            </a:prstGeom>
            <a:solidFill>
              <a:schemeClr val="bg1"/>
            </a:solidFill>
            <a:ln w="12700">
              <a:solidFill>
                <a:schemeClr val="accent3">
                  <a:lumMod val="75000"/>
                </a:schemeClr>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800" b="0" i="0" u="none" strike="noStrike" kern="1200" cap="none" spc="0" normalizeH="0" baseline="0" noProof="0">
                  <a:ln>
                    <a:noFill/>
                  </a:ln>
                  <a:solidFill>
                    <a:schemeClr val="accent3">
                      <a:lumMod val="75000"/>
                    </a:schemeClr>
                  </a:solidFill>
                  <a:effectLst/>
                  <a:uLnTx/>
                  <a:uFillTx/>
                  <a:latin typeface="Ericsson Technical Icons" panose="00000500000000000000" pitchFamily="2" charset="0"/>
                  <a:ea typeface="+mn-ea"/>
                  <a:cs typeface="+mn-cs"/>
                </a:rPr>
                <a:t>G</a:t>
              </a:r>
              <a:endParaRPr kumimoji="0" lang="en-US" sz="1800" b="0" i="0" u="none" strike="noStrike" kern="1200" cap="none" spc="0" normalizeH="0" baseline="0" noProof="0">
                <a:ln>
                  <a:noFill/>
                </a:ln>
                <a:solidFill>
                  <a:schemeClr val="accent3">
                    <a:lumMod val="75000"/>
                  </a:schemeClr>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lang="en-US" sz="900">
                  <a:solidFill>
                    <a:schemeClr val="accent3">
                      <a:lumMod val="75000"/>
                    </a:schemeClr>
                  </a:solidFill>
                  <a:latin typeface="Ericsson Hilda"/>
                </a:rPr>
                <a:t>SGW/</a:t>
              </a:r>
              <a:br>
                <a:rPr lang="en-US" sz="900">
                  <a:solidFill>
                    <a:schemeClr val="accent3">
                      <a:lumMod val="75000"/>
                    </a:schemeClr>
                  </a:solidFill>
                  <a:latin typeface="Ericsson Hilda"/>
                </a:rPr>
              </a:br>
              <a:r>
                <a:rPr lang="en-US" sz="900">
                  <a:solidFill>
                    <a:schemeClr val="accent3">
                      <a:lumMod val="75000"/>
                    </a:schemeClr>
                  </a:solidFill>
                  <a:latin typeface="Ericsson Hilda"/>
                </a:rPr>
                <a:t>PGW-U</a:t>
              </a:r>
              <a:endParaRPr kumimoji="0" lang="en-US" sz="1050" b="0" i="0" u="none" strike="noStrike" kern="1200" cap="none" spc="0" normalizeH="0" baseline="0" noProof="0">
                <a:ln>
                  <a:noFill/>
                </a:ln>
                <a:solidFill>
                  <a:schemeClr val="accent3">
                    <a:lumMod val="75000"/>
                  </a:schemeClr>
                </a:solidFill>
                <a:effectLst/>
                <a:uLnTx/>
                <a:uFillTx/>
                <a:latin typeface="Ericsson Hilda"/>
                <a:ea typeface="+mn-ea"/>
                <a:cs typeface="+mn-cs"/>
              </a:endParaRPr>
            </a:p>
          </p:txBody>
        </p:sp>
        <p:sp>
          <p:nvSpPr>
            <p:cNvPr id="31" name="Text Box 35"/>
            <p:cNvSpPr txBox="1">
              <a:spLocks noChangeArrowheads="1"/>
            </p:cNvSpPr>
            <p:nvPr/>
          </p:nvSpPr>
          <p:spPr bwMode="auto">
            <a:xfrm>
              <a:off x="676391" y="2344257"/>
              <a:ext cx="10820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rIns="0" anchor="ctr">
              <a:spAutoFit/>
            </a:bodyPr>
            <a:lstStyle>
              <a:lvl1pPr algn="l" eaLnBrk="0" hangingPunct="0">
                <a:spcBef>
                  <a:spcPct val="20000"/>
                </a:spcBef>
                <a:buClr>
                  <a:srgbClr val="00A9D4"/>
                </a:buClr>
                <a:buFont typeface="Arial" charset="0"/>
                <a:buChar char="›"/>
                <a:defRPr sz="2400">
                  <a:solidFill>
                    <a:schemeClr val="tx1"/>
                  </a:solidFill>
                  <a:latin typeface="Arial" charset="0"/>
                </a:defRPr>
              </a:lvl1pPr>
              <a:lvl2pPr marL="742950" indent="-285750" algn="l"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algn="l"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algn="l"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algn="l"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algn="ctr" eaLnBrk="1" hangingPunct="1">
                <a:lnSpc>
                  <a:spcPct val="80000"/>
                </a:lnSpc>
                <a:spcBef>
                  <a:spcPct val="0"/>
                </a:spcBef>
                <a:buClrTx/>
                <a:buFontTx/>
                <a:buNone/>
              </a:pPr>
              <a:r>
                <a:rPr lang="en-US" altLang="en-US" sz="2000">
                  <a:latin typeface="+mn-lt"/>
                  <a:ea typeface="MS PGothic" pitchFamily="34" charset="-128"/>
                </a:rPr>
                <a:t>Core</a:t>
              </a:r>
              <a:endParaRPr lang="en-US" altLang="en-US" sz="1400">
                <a:latin typeface="+mn-lt"/>
                <a:ea typeface="MS PGothic" pitchFamily="34" charset="-128"/>
              </a:endParaRPr>
            </a:p>
          </p:txBody>
        </p:sp>
        <p:sp>
          <p:nvSpPr>
            <p:cNvPr id="32" name="Text Box 35"/>
            <p:cNvSpPr txBox="1">
              <a:spLocks noChangeArrowheads="1"/>
            </p:cNvSpPr>
            <p:nvPr/>
          </p:nvSpPr>
          <p:spPr bwMode="auto">
            <a:xfrm>
              <a:off x="676391" y="3015030"/>
              <a:ext cx="10820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rIns="0" anchor="ctr">
              <a:spAutoFit/>
            </a:bodyPr>
            <a:lstStyle>
              <a:lvl1pPr algn="l" eaLnBrk="0" hangingPunct="0">
                <a:spcBef>
                  <a:spcPct val="20000"/>
                </a:spcBef>
                <a:buClr>
                  <a:srgbClr val="00A9D4"/>
                </a:buClr>
                <a:buFont typeface="Arial" charset="0"/>
                <a:buChar char="›"/>
                <a:defRPr sz="2400">
                  <a:solidFill>
                    <a:schemeClr val="tx1"/>
                  </a:solidFill>
                  <a:latin typeface="Arial" charset="0"/>
                </a:defRPr>
              </a:lvl1pPr>
              <a:lvl2pPr marL="742950" indent="-285750" algn="l"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algn="l"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algn="l"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algn="l"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algn="ctr" eaLnBrk="1" hangingPunct="1">
                <a:lnSpc>
                  <a:spcPct val="80000"/>
                </a:lnSpc>
                <a:spcBef>
                  <a:spcPct val="0"/>
                </a:spcBef>
                <a:buClrTx/>
                <a:buFontTx/>
                <a:buNone/>
              </a:pPr>
              <a:r>
                <a:rPr lang="en-US" altLang="en-US" sz="2000">
                  <a:latin typeface="+mn-lt"/>
                  <a:ea typeface="MS PGothic" pitchFamily="34" charset="-128"/>
                </a:rPr>
                <a:t>Backhaul</a:t>
              </a:r>
              <a:endParaRPr lang="en-US" altLang="en-US" sz="1400">
                <a:latin typeface="+mn-lt"/>
                <a:ea typeface="MS PGothic" pitchFamily="34" charset="-128"/>
              </a:endParaRPr>
            </a:p>
          </p:txBody>
        </p:sp>
        <p:sp>
          <p:nvSpPr>
            <p:cNvPr id="33" name="Text Box 35"/>
            <p:cNvSpPr txBox="1">
              <a:spLocks noChangeArrowheads="1"/>
            </p:cNvSpPr>
            <p:nvPr/>
          </p:nvSpPr>
          <p:spPr bwMode="auto">
            <a:xfrm>
              <a:off x="676387" y="3845752"/>
              <a:ext cx="10820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rIns="0" anchor="ctr">
              <a:spAutoFit/>
            </a:bodyPr>
            <a:lstStyle>
              <a:lvl1pPr algn="l" eaLnBrk="0" hangingPunct="0">
                <a:spcBef>
                  <a:spcPct val="20000"/>
                </a:spcBef>
                <a:buClr>
                  <a:srgbClr val="00A9D4"/>
                </a:buClr>
                <a:buFont typeface="Arial" charset="0"/>
                <a:buChar char="›"/>
                <a:defRPr sz="2400">
                  <a:solidFill>
                    <a:schemeClr val="tx1"/>
                  </a:solidFill>
                  <a:latin typeface="Arial" charset="0"/>
                </a:defRPr>
              </a:lvl1pPr>
              <a:lvl2pPr marL="742950" indent="-285750" algn="l"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algn="l"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algn="l"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algn="l"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algn="ctr" eaLnBrk="1" hangingPunct="1">
                <a:lnSpc>
                  <a:spcPct val="80000"/>
                </a:lnSpc>
                <a:spcBef>
                  <a:spcPct val="0"/>
                </a:spcBef>
                <a:buClrTx/>
                <a:buFontTx/>
                <a:buNone/>
              </a:pPr>
              <a:r>
                <a:rPr lang="en-US" altLang="en-US" sz="2000">
                  <a:latin typeface="+mn-lt"/>
                  <a:ea typeface="MS PGothic" pitchFamily="34" charset="-128"/>
                </a:rPr>
                <a:t>Edge</a:t>
              </a:r>
              <a:endParaRPr lang="en-US" altLang="en-US" sz="1400">
                <a:latin typeface="+mn-lt"/>
                <a:ea typeface="MS PGothic" pitchFamily="34" charset="-128"/>
              </a:endParaRPr>
            </a:p>
          </p:txBody>
        </p:sp>
        <p:sp>
          <p:nvSpPr>
            <p:cNvPr id="34" name="Text Box 35"/>
            <p:cNvSpPr txBox="1">
              <a:spLocks noChangeArrowheads="1"/>
            </p:cNvSpPr>
            <p:nvPr/>
          </p:nvSpPr>
          <p:spPr bwMode="auto">
            <a:xfrm>
              <a:off x="676391" y="4710075"/>
              <a:ext cx="10820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rIns="0" anchor="ctr">
              <a:spAutoFit/>
            </a:bodyPr>
            <a:lstStyle>
              <a:lvl1pPr algn="l" eaLnBrk="0" hangingPunct="0">
                <a:spcBef>
                  <a:spcPct val="20000"/>
                </a:spcBef>
                <a:buClr>
                  <a:srgbClr val="00A9D4"/>
                </a:buClr>
                <a:buFont typeface="Arial" charset="0"/>
                <a:buChar char="›"/>
                <a:defRPr sz="2400">
                  <a:solidFill>
                    <a:schemeClr val="tx1"/>
                  </a:solidFill>
                  <a:latin typeface="Arial" charset="0"/>
                </a:defRPr>
              </a:lvl1pPr>
              <a:lvl2pPr marL="742950" indent="-285750" algn="l"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algn="l"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algn="l"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algn="l"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algn="ctr" eaLnBrk="1" hangingPunct="1">
                <a:lnSpc>
                  <a:spcPct val="80000"/>
                </a:lnSpc>
                <a:spcBef>
                  <a:spcPct val="0"/>
                </a:spcBef>
                <a:buClrTx/>
                <a:buFontTx/>
                <a:buNone/>
              </a:pPr>
              <a:r>
                <a:rPr lang="en-US" altLang="en-US" sz="2000">
                  <a:latin typeface="+mn-lt"/>
                  <a:ea typeface="MS PGothic" pitchFamily="34" charset="-128"/>
                </a:rPr>
                <a:t>RAN</a:t>
              </a:r>
              <a:endParaRPr lang="en-US" altLang="en-US" sz="1400">
                <a:latin typeface="+mn-lt"/>
                <a:ea typeface="MS PGothic" pitchFamily="34" charset="-128"/>
              </a:endParaRPr>
            </a:p>
          </p:txBody>
        </p:sp>
        <p:sp>
          <p:nvSpPr>
            <p:cNvPr id="45" name="Freeform 28"/>
            <p:cNvSpPr>
              <a:spLocks noChangeAspect="1" noEditPoints="1"/>
            </p:cNvSpPr>
            <p:nvPr/>
          </p:nvSpPr>
          <p:spPr bwMode="auto">
            <a:xfrm>
              <a:off x="2122145" y="5565092"/>
              <a:ext cx="352634" cy="610584"/>
            </a:xfrm>
            <a:custGeom>
              <a:avLst/>
              <a:gdLst>
                <a:gd name="T0" fmla="*/ 312618 w 275"/>
                <a:gd name="T1" fmla="*/ 84713 h 503"/>
                <a:gd name="T2" fmla="*/ 303345 w 275"/>
                <a:gd name="T3" fmla="*/ 80742 h 503"/>
                <a:gd name="T4" fmla="*/ 60934 w 275"/>
                <a:gd name="T5" fmla="*/ 80742 h 503"/>
                <a:gd name="T6" fmla="*/ 50337 w 275"/>
                <a:gd name="T7" fmla="*/ 84713 h 503"/>
                <a:gd name="T8" fmla="*/ 39740 w 275"/>
                <a:gd name="T9" fmla="*/ 529455 h 503"/>
                <a:gd name="T10" fmla="*/ 64908 w 275"/>
                <a:gd name="T11" fmla="*/ 555928 h 503"/>
                <a:gd name="T12" fmla="*/ 298046 w 275"/>
                <a:gd name="T13" fmla="*/ 555928 h 503"/>
                <a:gd name="T14" fmla="*/ 323215 w 275"/>
                <a:gd name="T15" fmla="*/ 529455 h 503"/>
                <a:gd name="T16" fmla="*/ 302020 w 275"/>
                <a:gd name="T17" fmla="*/ 529455 h 503"/>
                <a:gd name="T18" fmla="*/ 298046 w 275"/>
                <a:gd name="T19" fmla="*/ 534750 h 503"/>
                <a:gd name="T20" fmla="*/ 181477 w 275"/>
                <a:gd name="T21" fmla="*/ 536073 h 503"/>
                <a:gd name="T22" fmla="*/ 62259 w 275"/>
                <a:gd name="T23" fmla="*/ 533426 h 503"/>
                <a:gd name="T24" fmla="*/ 60934 w 275"/>
                <a:gd name="T25" fmla="*/ 103244 h 503"/>
                <a:gd name="T26" fmla="*/ 63583 w 275"/>
                <a:gd name="T27" fmla="*/ 101920 h 503"/>
                <a:gd name="T28" fmla="*/ 260956 w 275"/>
                <a:gd name="T29" fmla="*/ 99273 h 503"/>
                <a:gd name="T30" fmla="*/ 302020 w 275"/>
                <a:gd name="T31" fmla="*/ 103244 h 503"/>
                <a:gd name="T32" fmla="*/ 302020 w 275"/>
                <a:gd name="T33" fmla="*/ 529455 h 503"/>
                <a:gd name="T34" fmla="*/ 136439 w 275"/>
                <a:gd name="T35" fmla="*/ 615492 h 503"/>
                <a:gd name="T36" fmla="*/ 217243 w 275"/>
                <a:gd name="T37" fmla="*/ 626081 h 503"/>
                <a:gd name="T38" fmla="*/ 217243 w 275"/>
                <a:gd name="T39" fmla="*/ 604903 h 503"/>
                <a:gd name="T40" fmla="*/ 311293 w 275"/>
                <a:gd name="T41" fmla="*/ 592990 h 503"/>
                <a:gd name="T42" fmla="*/ 241086 w 275"/>
                <a:gd name="T43" fmla="*/ 615492 h 503"/>
                <a:gd name="T44" fmla="*/ 253008 w 275"/>
                <a:gd name="T45" fmla="*/ 623434 h 503"/>
                <a:gd name="T46" fmla="*/ 323215 w 275"/>
                <a:gd name="T47" fmla="*/ 600932 h 503"/>
                <a:gd name="T48" fmla="*/ 51661 w 275"/>
                <a:gd name="T49" fmla="*/ 592990 h 503"/>
                <a:gd name="T50" fmla="*/ 49012 w 275"/>
                <a:gd name="T51" fmla="*/ 612844 h 503"/>
                <a:gd name="T52" fmla="*/ 111271 w 275"/>
                <a:gd name="T53" fmla="*/ 623434 h 503"/>
                <a:gd name="T54" fmla="*/ 113920 w 275"/>
                <a:gd name="T55" fmla="*/ 602255 h 503"/>
                <a:gd name="T56" fmla="*/ 352357 w 275"/>
                <a:gd name="T57" fmla="*/ 131040 h 503"/>
                <a:gd name="T58" fmla="*/ 341760 w 275"/>
                <a:gd name="T59" fmla="*/ 631375 h 503"/>
                <a:gd name="T60" fmla="*/ 333812 w 275"/>
                <a:gd name="T61" fmla="*/ 640641 h 503"/>
                <a:gd name="T62" fmla="*/ 332487 w 275"/>
                <a:gd name="T63" fmla="*/ 641965 h 503"/>
                <a:gd name="T64" fmla="*/ 30467 w 275"/>
                <a:gd name="T65" fmla="*/ 641965 h 503"/>
                <a:gd name="T66" fmla="*/ 21194 w 275"/>
                <a:gd name="T67" fmla="*/ 631375 h 503"/>
                <a:gd name="T68" fmla="*/ 23844 w 275"/>
                <a:gd name="T69" fmla="*/ 30444 h 503"/>
                <a:gd name="T70" fmla="*/ 26493 w 275"/>
                <a:gd name="T71" fmla="*/ 29120 h 503"/>
                <a:gd name="T72" fmla="*/ 116569 w 275"/>
                <a:gd name="T73" fmla="*/ 23825 h 503"/>
                <a:gd name="T74" fmla="*/ 246385 w 275"/>
                <a:gd name="T75" fmla="*/ 23825 h 503"/>
                <a:gd name="T76" fmla="*/ 340435 w 275"/>
                <a:gd name="T77" fmla="*/ 30444 h 503"/>
                <a:gd name="T78" fmla="*/ 341760 w 275"/>
                <a:gd name="T79" fmla="*/ 91331 h 503"/>
                <a:gd name="T80" fmla="*/ 362954 w 275"/>
                <a:gd name="T81" fmla="*/ 91331 h 503"/>
                <a:gd name="T82" fmla="*/ 362954 w 275"/>
                <a:gd name="T83" fmla="*/ 33091 h 503"/>
                <a:gd name="T84" fmla="*/ 340435 w 275"/>
                <a:gd name="T85" fmla="*/ 7942 h 503"/>
                <a:gd name="T86" fmla="*/ 181477 w 275"/>
                <a:gd name="T87" fmla="*/ 0 h 503"/>
                <a:gd name="T88" fmla="*/ 22519 w 275"/>
                <a:gd name="T89" fmla="*/ 7942 h 503"/>
                <a:gd name="T90" fmla="*/ 0 w 275"/>
                <a:gd name="T91" fmla="*/ 33091 h 503"/>
                <a:gd name="T92" fmla="*/ 15896 w 275"/>
                <a:gd name="T93" fmla="*/ 659172 h 503"/>
                <a:gd name="T94" fmla="*/ 181477 w 275"/>
                <a:gd name="T95" fmla="*/ 665790 h 503"/>
                <a:gd name="T96" fmla="*/ 347059 w 275"/>
                <a:gd name="T97" fmla="*/ 659172 h 503"/>
                <a:gd name="T98" fmla="*/ 362954 w 275"/>
                <a:gd name="T99" fmla="*/ 141629 h 503"/>
                <a:gd name="T100" fmla="*/ 181477 w 275"/>
                <a:gd name="T101" fmla="*/ 21178 h 503"/>
                <a:gd name="T102" fmla="*/ 181477 w 275"/>
                <a:gd name="T103" fmla="*/ 35738 h 503"/>
                <a:gd name="T104" fmla="*/ 181477 w 275"/>
                <a:gd name="T105" fmla="*/ 21178 h 50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75"/>
                <a:gd name="T160" fmla="*/ 0 h 503"/>
                <a:gd name="T161" fmla="*/ 275 w 275"/>
                <a:gd name="T162" fmla="*/ 503 h 50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75" h="503">
                  <a:moveTo>
                    <a:pt x="244" y="77"/>
                  </a:moveTo>
                  <a:cubicBezTo>
                    <a:pt x="244" y="70"/>
                    <a:pt x="240" y="66"/>
                    <a:pt x="236" y="64"/>
                  </a:cubicBezTo>
                  <a:cubicBezTo>
                    <a:pt x="233" y="62"/>
                    <a:pt x="230" y="61"/>
                    <a:pt x="230" y="61"/>
                  </a:cubicBezTo>
                  <a:cubicBezTo>
                    <a:pt x="229" y="61"/>
                    <a:pt x="229" y="61"/>
                    <a:pt x="229" y="61"/>
                  </a:cubicBezTo>
                  <a:cubicBezTo>
                    <a:pt x="228" y="61"/>
                    <a:pt x="178" y="57"/>
                    <a:pt x="137" y="57"/>
                  </a:cubicBezTo>
                  <a:cubicBezTo>
                    <a:pt x="97" y="57"/>
                    <a:pt x="46" y="61"/>
                    <a:pt x="46" y="61"/>
                  </a:cubicBezTo>
                  <a:cubicBezTo>
                    <a:pt x="45" y="61"/>
                    <a:pt x="45" y="61"/>
                    <a:pt x="45" y="61"/>
                  </a:cubicBezTo>
                  <a:cubicBezTo>
                    <a:pt x="44" y="61"/>
                    <a:pt x="41" y="62"/>
                    <a:pt x="38" y="64"/>
                  </a:cubicBezTo>
                  <a:cubicBezTo>
                    <a:pt x="35" y="66"/>
                    <a:pt x="30" y="70"/>
                    <a:pt x="30" y="77"/>
                  </a:cubicBezTo>
                  <a:cubicBezTo>
                    <a:pt x="30" y="84"/>
                    <a:pt x="30" y="389"/>
                    <a:pt x="30" y="400"/>
                  </a:cubicBezTo>
                  <a:cubicBezTo>
                    <a:pt x="30" y="409"/>
                    <a:pt x="35" y="415"/>
                    <a:pt x="40" y="417"/>
                  </a:cubicBezTo>
                  <a:cubicBezTo>
                    <a:pt x="45" y="420"/>
                    <a:pt x="48" y="420"/>
                    <a:pt x="49" y="420"/>
                  </a:cubicBezTo>
                  <a:cubicBezTo>
                    <a:pt x="49" y="420"/>
                    <a:pt x="90" y="421"/>
                    <a:pt x="137" y="421"/>
                  </a:cubicBezTo>
                  <a:cubicBezTo>
                    <a:pt x="184" y="421"/>
                    <a:pt x="225" y="420"/>
                    <a:pt x="225" y="420"/>
                  </a:cubicBezTo>
                  <a:cubicBezTo>
                    <a:pt x="226" y="420"/>
                    <a:pt x="230" y="420"/>
                    <a:pt x="234" y="417"/>
                  </a:cubicBezTo>
                  <a:cubicBezTo>
                    <a:pt x="239" y="415"/>
                    <a:pt x="245" y="409"/>
                    <a:pt x="244" y="400"/>
                  </a:cubicBezTo>
                  <a:cubicBezTo>
                    <a:pt x="244" y="389"/>
                    <a:pt x="244" y="84"/>
                    <a:pt x="244" y="77"/>
                  </a:cubicBezTo>
                  <a:close/>
                  <a:moveTo>
                    <a:pt x="228" y="400"/>
                  </a:moveTo>
                  <a:cubicBezTo>
                    <a:pt x="228" y="403"/>
                    <a:pt x="228" y="402"/>
                    <a:pt x="227" y="403"/>
                  </a:cubicBezTo>
                  <a:cubicBezTo>
                    <a:pt x="226" y="403"/>
                    <a:pt x="226" y="404"/>
                    <a:pt x="225" y="404"/>
                  </a:cubicBezTo>
                  <a:cubicBezTo>
                    <a:pt x="225" y="404"/>
                    <a:pt x="224" y="404"/>
                    <a:pt x="224" y="404"/>
                  </a:cubicBezTo>
                  <a:cubicBezTo>
                    <a:pt x="223" y="404"/>
                    <a:pt x="183" y="405"/>
                    <a:pt x="137" y="405"/>
                  </a:cubicBezTo>
                  <a:cubicBezTo>
                    <a:pt x="92" y="405"/>
                    <a:pt x="52" y="404"/>
                    <a:pt x="50" y="404"/>
                  </a:cubicBezTo>
                  <a:cubicBezTo>
                    <a:pt x="49" y="404"/>
                    <a:pt x="48" y="403"/>
                    <a:pt x="47" y="403"/>
                  </a:cubicBezTo>
                  <a:cubicBezTo>
                    <a:pt x="46" y="402"/>
                    <a:pt x="46" y="402"/>
                    <a:pt x="46" y="400"/>
                  </a:cubicBezTo>
                  <a:cubicBezTo>
                    <a:pt x="46" y="389"/>
                    <a:pt x="46" y="91"/>
                    <a:pt x="46" y="78"/>
                  </a:cubicBezTo>
                  <a:cubicBezTo>
                    <a:pt x="46" y="78"/>
                    <a:pt x="47" y="77"/>
                    <a:pt x="47" y="77"/>
                  </a:cubicBezTo>
                  <a:cubicBezTo>
                    <a:pt x="47" y="77"/>
                    <a:pt x="48" y="77"/>
                    <a:pt x="48" y="77"/>
                  </a:cubicBezTo>
                  <a:cubicBezTo>
                    <a:pt x="54" y="76"/>
                    <a:pt x="100" y="73"/>
                    <a:pt x="137" y="73"/>
                  </a:cubicBezTo>
                  <a:cubicBezTo>
                    <a:pt x="157" y="73"/>
                    <a:pt x="179" y="74"/>
                    <a:pt x="197" y="75"/>
                  </a:cubicBezTo>
                  <a:cubicBezTo>
                    <a:pt x="212" y="76"/>
                    <a:pt x="223" y="77"/>
                    <a:pt x="226" y="77"/>
                  </a:cubicBezTo>
                  <a:cubicBezTo>
                    <a:pt x="227" y="77"/>
                    <a:pt x="228" y="77"/>
                    <a:pt x="228" y="78"/>
                  </a:cubicBezTo>
                  <a:cubicBezTo>
                    <a:pt x="228" y="78"/>
                    <a:pt x="228" y="78"/>
                    <a:pt x="228" y="78"/>
                  </a:cubicBezTo>
                  <a:cubicBezTo>
                    <a:pt x="228" y="91"/>
                    <a:pt x="228" y="389"/>
                    <a:pt x="228" y="400"/>
                  </a:cubicBezTo>
                  <a:close/>
                  <a:moveTo>
                    <a:pt x="111" y="457"/>
                  </a:moveTo>
                  <a:cubicBezTo>
                    <a:pt x="106" y="457"/>
                    <a:pt x="103" y="461"/>
                    <a:pt x="103" y="465"/>
                  </a:cubicBezTo>
                  <a:cubicBezTo>
                    <a:pt x="103" y="470"/>
                    <a:pt x="106" y="473"/>
                    <a:pt x="111" y="473"/>
                  </a:cubicBezTo>
                  <a:cubicBezTo>
                    <a:pt x="164" y="473"/>
                    <a:pt x="164" y="473"/>
                    <a:pt x="164" y="473"/>
                  </a:cubicBezTo>
                  <a:cubicBezTo>
                    <a:pt x="168" y="473"/>
                    <a:pt x="172" y="470"/>
                    <a:pt x="172" y="465"/>
                  </a:cubicBezTo>
                  <a:cubicBezTo>
                    <a:pt x="172" y="461"/>
                    <a:pt x="168" y="457"/>
                    <a:pt x="164" y="457"/>
                  </a:cubicBezTo>
                  <a:lnTo>
                    <a:pt x="111" y="457"/>
                  </a:lnTo>
                  <a:close/>
                  <a:moveTo>
                    <a:pt x="235" y="448"/>
                  </a:moveTo>
                  <a:cubicBezTo>
                    <a:pt x="189" y="455"/>
                    <a:pt x="189" y="455"/>
                    <a:pt x="189" y="455"/>
                  </a:cubicBezTo>
                  <a:cubicBezTo>
                    <a:pt x="184" y="456"/>
                    <a:pt x="181" y="460"/>
                    <a:pt x="182" y="465"/>
                  </a:cubicBezTo>
                  <a:cubicBezTo>
                    <a:pt x="183" y="468"/>
                    <a:pt x="186" y="471"/>
                    <a:pt x="190" y="471"/>
                  </a:cubicBezTo>
                  <a:cubicBezTo>
                    <a:pt x="190" y="471"/>
                    <a:pt x="191" y="471"/>
                    <a:pt x="191" y="471"/>
                  </a:cubicBezTo>
                  <a:cubicBezTo>
                    <a:pt x="238" y="463"/>
                    <a:pt x="238" y="463"/>
                    <a:pt x="238" y="463"/>
                  </a:cubicBezTo>
                  <a:cubicBezTo>
                    <a:pt x="242" y="463"/>
                    <a:pt x="245" y="459"/>
                    <a:pt x="244" y="454"/>
                  </a:cubicBezTo>
                  <a:cubicBezTo>
                    <a:pt x="244" y="450"/>
                    <a:pt x="239" y="447"/>
                    <a:pt x="235" y="448"/>
                  </a:cubicBezTo>
                  <a:close/>
                  <a:moveTo>
                    <a:pt x="39" y="448"/>
                  </a:moveTo>
                  <a:cubicBezTo>
                    <a:pt x="35" y="447"/>
                    <a:pt x="31" y="450"/>
                    <a:pt x="30" y="454"/>
                  </a:cubicBezTo>
                  <a:cubicBezTo>
                    <a:pt x="29" y="459"/>
                    <a:pt x="32" y="463"/>
                    <a:pt x="37" y="463"/>
                  </a:cubicBezTo>
                  <a:cubicBezTo>
                    <a:pt x="83" y="471"/>
                    <a:pt x="83" y="471"/>
                    <a:pt x="83" y="471"/>
                  </a:cubicBezTo>
                  <a:cubicBezTo>
                    <a:pt x="84" y="471"/>
                    <a:pt x="84" y="471"/>
                    <a:pt x="84" y="471"/>
                  </a:cubicBezTo>
                  <a:cubicBezTo>
                    <a:pt x="88" y="471"/>
                    <a:pt x="92" y="468"/>
                    <a:pt x="92" y="465"/>
                  </a:cubicBezTo>
                  <a:cubicBezTo>
                    <a:pt x="93" y="460"/>
                    <a:pt x="90" y="456"/>
                    <a:pt x="86" y="455"/>
                  </a:cubicBezTo>
                  <a:lnTo>
                    <a:pt x="39" y="448"/>
                  </a:lnTo>
                  <a:close/>
                  <a:moveTo>
                    <a:pt x="266" y="99"/>
                  </a:moveTo>
                  <a:cubicBezTo>
                    <a:pt x="262" y="99"/>
                    <a:pt x="258" y="102"/>
                    <a:pt x="258" y="107"/>
                  </a:cubicBezTo>
                  <a:cubicBezTo>
                    <a:pt x="258" y="234"/>
                    <a:pt x="258" y="467"/>
                    <a:pt x="258" y="477"/>
                  </a:cubicBezTo>
                  <a:cubicBezTo>
                    <a:pt x="258" y="482"/>
                    <a:pt x="257" y="482"/>
                    <a:pt x="255" y="483"/>
                  </a:cubicBezTo>
                  <a:cubicBezTo>
                    <a:pt x="254" y="484"/>
                    <a:pt x="253" y="484"/>
                    <a:pt x="252" y="484"/>
                  </a:cubicBezTo>
                  <a:cubicBezTo>
                    <a:pt x="251" y="485"/>
                    <a:pt x="251" y="485"/>
                    <a:pt x="251" y="485"/>
                  </a:cubicBezTo>
                  <a:cubicBezTo>
                    <a:pt x="251" y="485"/>
                    <a:pt x="251" y="485"/>
                    <a:pt x="251" y="485"/>
                  </a:cubicBezTo>
                  <a:cubicBezTo>
                    <a:pt x="249" y="485"/>
                    <a:pt x="197" y="487"/>
                    <a:pt x="137" y="486"/>
                  </a:cubicBezTo>
                  <a:cubicBezTo>
                    <a:pt x="77" y="487"/>
                    <a:pt x="25" y="485"/>
                    <a:pt x="23" y="485"/>
                  </a:cubicBezTo>
                  <a:cubicBezTo>
                    <a:pt x="23" y="485"/>
                    <a:pt x="20" y="484"/>
                    <a:pt x="19" y="483"/>
                  </a:cubicBezTo>
                  <a:cubicBezTo>
                    <a:pt x="17" y="482"/>
                    <a:pt x="16" y="481"/>
                    <a:pt x="16" y="477"/>
                  </a:cubicBezTo>
                  <a:cubicBezTo>
                    <a:pt x="16" y="463"/>
                    <a:pt x="16" y="34"/>
                    <a:pt x="16" y="25"/>
                  </a:cubicBezTo>
                  <a:cubicBezTo>
                    <a:pt x="16" y="25"/>
                    <a:pt x="16" y="24"/>
                    <a:pt x="18" y="23"/>
                  </a:cubicBezTo>
                  <a:cubicBezTo>
                    <a:pt x="18" y="23"/>
                    <a:pt x="19" y="22"/>
                    <a:pt x="20" y="22"/>
                  </a:cubicBezTo>
                  <a:cubicBezTo>
                    <a:pt x="20" y="22"/>
                    <a:pt x="20" y="22"/>
                    <a:pt x="20" y="22"/>
                  </a:cubicBezTo>
                  <a:cubicBezTo>
                    <a:pt x="24" y="21"/>
                    <a:pt x="39" y="20"/>
                    <a:pt x="59" y="19"/>
                  </a:cubicBezTo>
                  <a:cubicBezTo>
                    <a:pt x="68" y="19"/>
                    <a:pt x="78" y="18"/>
                    <a:pt x="88" y="18"/>
                  </a:cubicBezTo>
                  <a:cubicBezTo>
                    <a:pt x="96" y="33"/>
                    <a:pt x="115" y="43"/>
                    <a:pt x="137" y="43"/>
                  </a:cubicBezTo>
                  <a:cubicBezTo>
                    <a:pt x="159" y="43"/>
                    <a:pt x="178" y="33"/>
                    <a:pt x="186" y="18"/>
                  </a:cubicBezTo>
                  <a:cubicBezTo>
                    <a:pt x="220" y="19"/>
                    <a:pt x="249" y="21"/>
                    <a:pt x="254" y="22"/>
                  </a:cubicBezTo>
                  <a:cubicBezTo>
                    <a:pt x="255" y="22"/>
                    <a:pt x="256" y="23"/>
                    <a:pt x="257" y="23"/>
                  </a:cubicBezTo>
                  <a:cubicBezTo>
                    <a:pt x="258" y="24"/>
                    <a:pt x="258" y="24"/>
                    <a:pt x="258" y="25"/>
                  </a:cubicBezTo>
                  <a:cubicBezTo>
                    <a:pt x="258" y="27"/>
                    <a:pt x="258" y="43"/>
                    <a:pt x="258" y="69"/>
                  </a:cubicBezTo>
                  <a:cubicBezTo>
                    <a:pt x="258" y="73"/>
                    <a:pt x="262" y="77"/>
                    <a:pt x="266" y="77"/>
                  </a:cubicBezTo>
                  <a:cubicBezTo>
                    <a:pt x="271" y="77"/>
                    <a:pt x="274" y="73"/>
                    <a:pt x="274" y="69"/>
                  </a:cubicBezTo>
                  <a:cubicBezTo>
                    <a:pt x="274" y="69"/>
                    <a:pt x="274" y="69"/>
                    <a:pt x="274" y="69"/>
                  </a:cubicBezTo>
                  <a:cubicBezTo>
                    <a:pt x="274" y="43"/>
                    <a:pt x="274" y="27"/>
                    <a:pt x="274" y="25"/>
                  </a:cubicBezTo>
                  <a:cubicBezTo>
                    <a:pt x="274" y="17"/>
                    <a:pt x="269" y="12"/>
                    <a:pt x="265" y="9"/>
                  </a:cubicBezTo>
                  <a:cubicBezTo>
                    <a:pt x="261" y="7"/>
                    <a:pt x="257" y="6"/>
                    <a:pt x="257" y="6"/>
                  </a:cubicBezTo>
                  <a:cubicBezTo>
                    <a:pt x="256" y="6"/>
                    <a:pt x="256" y="6"/>
                    <a:pt x="256" y="6"/>
                  </a:cubicBezTo>
                  <a:cubicBezTo>
                    <a:pt x="256" y="6"/>
                    <a:pt x="190" y="0"/>
                    <a:pt x="137" y="0"/>
                  </a:cubicBezTo>
                  <a:cubicBezTo>
                    <a:pt x="84" y="0"/>
                    <a:pt x="19" y="6"/>
                    <a:pt x="18" y="6"/>
                  </a:cubicBezTo>
                  <a:cubicBezTo>
                    <a:pt x="17" y="6"/>
                    <a:pt x="17" y="6"/>
                    <a:pt x="17" y="6"/>
                  </a:cubicBezTo>
                  <a:cubicBezTo>
                    <a:pt x="17" y="6"/>
                    <a:pt x="13" y="7"/>
                    <a:pt x="9" y="9"/>
                  </a:cubicBezTo>
                  <a:cubicBezTo>
                    <a:pt x="5" y="12"/>
                    <a:pt x="0" y="17"/>
                    <a:pt x="0" y="25"/>
                  </a:cubicBezTo>
                  <a:cubicBezTo>
                    <a:pt x="0" y="34"/>
                    <a:pt x="0" y="463"/>
                    <a:pt x="0" y="477"/>
                  </a:cubicBezTo>
                  <a:cubicBezTo>
                    <a:pt x="0" y="488"/>
                    <a:pt x="6" y="495"/>
                    <a:pt x="12" y="498"/>
                  </a:cubicBezTo>
                  <a:cubicBezTo>
                    <a:pt x="17" y="500"/>
                    <a:pt x="22" y="501"/>
                    <a:pt x="23" y="501"/>
                  </a:cubicBezTo>
                  <a:cubicBezTo>
                    <a:pt x="23" y="501"/>
                    <a:pt x="76" y="502"/>
                    <a:pt x="137" y="503"/>
                  </a:cubicBezTo>
                  <a:cubicBezTo>
                    <a:pt x="198" y="502"/>
                    <a:pt x="251" y="501"/>
                    <a:pt x="251" y="501"/>
                  </a:cubicBezTo>
                  <a:cubicBezTo>
                    <a:pt x="252" y="501"/>
                    <a:pt x="257" y="500"/>
                    <a:pt x="262" y="498"/>
                  </a:cubicBezTo>
                  <a:cubicBezTo>
                    <a:pt x="268" y="495"/>
                    <a:pt x="275" y="488"/>
                    <a:pt x="274" y="477"/>
                  </a:cubicBezTo>
                  <a:cubicBezTo>
                    <a:pt x="274" y="467"/>
                    <a:pt x="274" y="234"/>
                    <a:pt x="274" y="107"/>
                  </a:cubicBezTo>
                  <a:cubicBezTo>
                    <a:pt x="274" y="102"/>
                    <a:pt x="271" y="99"/>
                    <a:pt x="266" y="99"/>
                  </a:cubicBezTo>
                  <a:close/>
                  <a:moveTo>
                    <a:pt x="137" y="16"/>
                  </a:moveTo>
                  <a:cubicBezTo>
                    <a:pt x="147" y="16"/>
                    <a:pt x="157" y="17"/>
                    <a:pt x="167" y="17"/>
                  </a:cubicBezTo>
                  <a:cubicBezTo>
                    <a:pt x="160" y="22"/>
                    <a:pt x="150" y="27"/>
                    <a:pt x="137" y="27"/>
                  </a:cubicBezTo>
                  <a:cubicBezTo>
                    <a:pt x="124" y="27"/>
                    <a:pt x="114" y="22"/>
                    <a:pt x="107" y="17"/>
                  </a:cubicBezTo>
                  <a:cubicBezTo>
                    <a:pt x="117" y="17"/>
                    <a:pt x="128" y="16"/>
                    <a:pt x="137" y="16"/>
                  </a:cubicBezTo>
                  <a:close/>
                </a:path>
              </a:pathLst>
            </a:custGeom>
            <a:solidFill>
              <a:schemeClr val="tx1"/>
            </a:solidFill>
            <a:ln w="12700">
              <a:noFill/>
              <a:round/>
              <a:headEnd/>
              <a:tailEnd/>
            </a:ln>
          </p:spPr>
          <p:txBody>
            <a:bodyPr/>
            <a:lstStyle/>
            <a:p>
              <a:pPr algn="ctr">
                <a:spcBef>
                  <a:spcPts val="0"/>
                </a:spcBef>
              </a:pPr>
              <a:endParaRPr lang="en-US" sz="1200">
                <a:latin typeface="+mn-lt"/>
              </a:endParaRPr>
            </a:p>
          </p:txBody>
        </p:sp>
        <p:sp>
          <p:nvSpPr>
            <p:cNvPr id="46" name="Freeform 3"/>
            <p:cNvSpPr>
              <a:spLocks noChangeAspect="1"/>
            </p:cNvSpPr>
            <p:nvPr/>
          </p:nvSpPr>
          <p:spPr bwMode="auto">
            <a:xfrm>
              <a:off x="2736098" y="2241603"/>
              <a:ext cx="611196" cy="387873"/>
            </a:xfrm>
            <a:custGeom>
              <a:avLst/>
              <a:gdLst>
                <a:gd name="T0" fmla="*/ 2147483647 w 462"/>
                <a:gd name="T1" fmla="*/ 2147483647 h 293"/>
                <a:gd name="T2" fmla="*/ 2147483647 w 462"/>
                <a:gd name="T3" fmla="*/ 2147483647 h 293"/>
                <a:gd name="T4" fmla="*/ 2147483647 w 462"/>
                <a:gd name="T5" fmla="*/ 2147483647 h 293"/>
                <a:gd name="T6" fmla="*/ 2147483647 w 462"/>
                <a:gd name="T7" fmla="*/ 2147483647 h 293"/>
                <a:gd name="T8" fmla="*/ 2147483647 w 462"/>
                <a:gd name="T9" fmla="*/ 2147483647 h 293"/>
                <a:gd name="T10" fmla="*/ 2147483647 w 462"/>
                <a:gd name="T11" fmla="*/ 2147483647 h 293"/>
                <a:gd name="T12" fmla="*/ 2147483647 w 462"/>
                <a:gd name="T13" fmla="*/ 2147483647 h 293"/>
                <a:gd name="T14" fmla="*/ 2147483647 w 462"/>
                <a:gd name="T15" fmla="*/ 2147483647 h 293"/>
                <a:gd name="T16" fmla="*/ 2147483647 w 462"/>
                <a:gd name="T17" fmla="*/ 2147483647 h 293"/>
                <a:gd name="T18" fmla="*/ 2147483647 w 462"/>
                <a:gd name="T19" fmla="*/ 2147483647 h 293"/>
                <a:gd name="T20" fmla="*/ 2147483647 w 462"/>
                <a:gd name="T21" fmla="*/ 2147483647 h 293"/>
                <a:gd name="T22" fmla="*/ 2147483647 w 462"/>
                <a:gd name="T23" fmla="*/ 2147483647 h 293"/>
                <a:gd name="T24" fmla="*/ 2147483647 w 462"/>
                <a:gd name="T25" fmla="*/ 2147483647 h 293"/>
                <a:gd name="T26" fmla="*/ 2147483647 w 462"/>
                <a:gd name="T27" fmla="*/ 2147483647 h 293"/>
                <a:gd name="T28" fmla="*/ 2147483647 w 462"/>
                <a:gd name="T29" fmla="*/ 2147483647 h 293"/>
                <a:gd name="T30" fmla="*/ 2147483647 w 462"/>
                <a:gd name="T31" fmla="*/ 2147483647 h 293"/>
                <a:gd name="T32" fmla="*/ 2147483647 w 462"/>
                <a:gd name="T33" fmla="*/ 2147483647 h 293"/>
                <a:gd name="T34" fmla="*/ 2147483647 w 462"/>
                <a:gd name="T35" fmla="*/ 2147483647 h 293"/>
                <a:gd name="T36" fmla="*/ 2147483647 w 462"/>
                <a:gd name="T37" fmla="*/ 2147483647 h 293"/>
                <a:gd name="T38" fmla="*/ 2147483647 w 462"/>
                <a:gd name="T39" fmla="*/ 2147483647 h 293"/>
                <a:gd name="T40" fmla="*/ 2147483647 w 462"/>
                <a:gd name="T41" fmla="*/ 2147483647 h 293"/>
                <a:gd name="T42" fmla="*/ 2147483647 w 462"/>
                <a:gd name="T43" fmla="*/ 2147483647 h 293"/>
                <a:gd name="T44" fmla="*/ 2147483647 w 462"/>
                <a:gd name="T45" fmla="*/ 2147483647 h 293"/>
                <a:gd name="T46" fmla="*/ 2147483647 w 462"/>
                <a:gd name="T47" fmla="*/ 2147483647 h 293"/>
                <a:gd name="T48" fmla="*/ 2147483647 w 462"/>
                <a:gd name="T49" fmla="*/ 2147483647 h 293"/>
                <a:gd name="T50" fmla="*/ 2147483647 w 462"/>
                <a:gd name="T51" fmla="*/ 2147483647 h 293"/>
                <a:gd name="T52" fmla="*/ 2147483647 w 462"/>
                <a:gd name="T53" fmla="*/ 0 h 293"/>
                <a:gd name="T54" fmla="*/ 2147483647 w 462"/>
                <a:gd name="T55" fmla="*/ 2147483647 h 293"/>
                <a:gd name="T56" fmla="*/ 0 w 462"/>
                <a:gd name="T57" fmla="*/ 2147483647 h 293"/>
                <a:gd name="T58" fmla="*/ 2147483647 w 462"/>
                <a:gd name="T59" fmla="*/ 2147483647 h 293"/>
                <a:gd name="T60" fmla="*/ 2147483647 w 462"/>
                <a:gd name="T61" fmla="*/ 2147483647 h 293"/>
                <a:gd name="T62" fmla="*/ 2147483647 w 462"/>
                <a:gd name="T63" fmla="*/ 2147483647 h 293"/>
                <a:gd name="T64" fmla="*/ 2147483647 w 462"/>
                <a:gd name="T65" fmla="*/ 2147483647 h 29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62" h="293">
                  <a:moveTo>
                    <a:pt x="435" y="148"/>
                  </a:moveTo>
                  <a:cubicBezTo>
                    <a:pt x="437" y="140"/>
                    <a:pt x="439" y="132"/>
                    <a:pt x="439" y="123"/>
                  </a:cubicBezTo>
                  <a:cubicBezTo>
                    <a:pt x="439" y="104"/>
                    <a:pt x="433" y="86"/>
                    <a:pt x="422" y="70"/>
                  </a:cubicBezTo>
                  <a:cubicBezTo>
                    <a:pt x="420" y="67"/>
                    <a:pt x="415" y="66"/>
                    <a:pt x="411" y="68"/>
                  </a:cubicBezTo>
                  <a:cubicBezTo>
                    <a:pt x="407" y="71"/>
                    <a:pt x="406" y="76"/>
                    <a:pt x="409" y="79"/>
                  </a:cubicBezTo>
                  <a:cubicBezTo>
                    <a:pt x="418" y="92"/>
                    <a:pt x="423" y="108"/>
                    <a:pt x="423" y="123"/>
                  </a:cubicBezTo>
                  <a:cubicBezTo>
                    <a:pt x="423" y="132"/>
                    <a:pt x="421" y="140"/>
                    <a:pt x="419" y="148"/>
                  </a:cubicBezTo>
                  <a:cubicBezTo>
                    <a:pt x="418" y="151"/>
                    <a:pt x="419" y="154"/>
                    <a:pt x="421" y="156"/>
                  </a:cubicBezTo>
                  <a:cubicBezTo>
                    <a:pt x="437" y="170"/>
                    <a:pt x="446" y="189"/>
                    <a:pt x="446" y="209"/>
                  </a:cubicBezTo>
                  <a:cubicBezTo>
                    <a:pt x="446" y="247"/>
                    <a:pt x="415" y="277"/>
                    <a:pt x="378" y="277"/>
                  </a:cubicBezTo>
                  <a:cubicBezTo>
                    <a:pt x="88" y="277"/>
                    <a:pt x="88" y="277"/>
                    <a:pt x="88" y="277"/>
                  </a:cubicBezTo>
                  <a:cubicBezTo>
                    <a:pt x="48" y="277"/>
                    <a:pt x="16" y="245"/>
                    <a:pt x="16" y="206"/>
                  </a:cubicBezTo>
                  <a:cubicBezTo>
                    <a:pt x="16" y="178"/>
                    <a:pt x="31" y="154"/>
                    <a:pt x="56" y="141"/>
                  </a:cubicBezTo>
                  <a:cubicBezTo>
                    <a:pt x="59" y="140"/>
                    <a:pt x="60" y="137"/>
                    <a:pt x="60" y="134"/>
                  </a:cubicBezTo>
                  <a:cubicBezTo>
                    <a:pt x="60" y="134"/>
                    <a:pt x="60" y="133"/>
                    <a:pt x="60" y="133"/>
                  </a:cubicBezTo>
                  <a:cubicBezTo>
                    <a:pt x="60" y="69"/>
                    <a:pt x="113" y="16"/>
                    <a:pt x="178" y="16"/>
                  </a:cubicBezTo>
                  <a:cubicBezTo>
                    <a:pt x="217" y="16"/>
                    <a:pt x="254" y="36"/>
                    <a:pt x="276" y="68"/>
                  </a:cubicBezTo>
                  <a:cubicBezTo>
                    <a:pt x="277" y="70"/>
                    <a:pt x="279" y="72"/>
                    <a:pt x="282" y="72"/>
                  </a:cubicBezTo>
                  <a:cubicBezTo>
                    <a:pt x="284" y="72"/>
                    <a:pt x="287" y="71"/>
                    <a:pt x="288" y="70"/>
                  </a:cubicBezTo>
                  <a:cubicBezTo>
                    <a:pt x="288" y="70"/>
                    <a:pt x="289" y="69"/>
                    <a:pt x="289" y="69"/>
                  </a:cubicBezTo>
                  <a:cubicBezTo>
                    <a:pt x="290" y="68"/>
                    <a:pt x="309" y="45"/>
                    <a:pt x="344" y="45"/>
                  </a:cubicBezTo>
                  <a:cubicBezTo>
                    <a:pt x="360" y="45"/>
                    <a:pt x="375" y="50"/>
                    <a:pt x="388" y="59"/>
                  </a:cubicBezTo>
                  <a:cubicBezTo>
                    <a:pt x="392" y="61"/>
                    <a:pt x="397" y="60"/>
                    <a:pt x="399" y="56"/>
                  </a:cubicBezTo>
                  <a:cubicBezTo>
                    <a:pt x="402" y="53"/>
                    <a:pt x="401" y="48"/>
                    <a:pt x="397" y="45"/>
                  </a:cubicBezTo>
                  <a:cubicBezTo>
                    <a:pt x="381" y="35"/>
                    <a:pt x="363" y="29"/>
                    <a:pt x="344" y="29"/>
                  </a:cubicBezTo>
                  <a:cubicBezTo>
                    <a:pt x="314" y="29"/>
                    <a:pt x="294" y="43"/>
                    <a:pt x="284" y="52"/>
                  </a:cubicBezTo>
                  <a:cubicBezTo>
                    <a:pt x="258" y="19"/>
                    <a:pt x="220" y="0"/>
                    <a:pt x="178" y="0"/>
                  </a:cubicBezTo>
                  <a:cubicBezTo>
                    <a:pt x="106" y="0"/>
                    <a:pt x="47" y="58"/>
                    <a:pt x="44" y="129"/>
                  </a:cubicBezTo>
                  <a:cubicBezTo>
                    <a:pt x="17" y="145"/>
                    <a:pt x="0" y="174"/>
                    <a:pt x="0" y="206"/>
                  </a:cubicBezTo>
                  <a:cubicBezTo>
                    <a:pt x="0" y="254"/>
                    <a:pt x="39" y="293"/>
                    <a:pt x="88" y="293"/>
                  </a:cubicBezTo>
                  <a:cubicBezTo>
                    <a:pt x="378" y="293"/>
                    <a:pt x="378" y="293"/>
                    <a:pt x="378" y="293"/>
                  </a:cubicBezTo>
                  <a:cubicBezTo>
                    <a:pt x="424" y="293"/>
                    <a:pt x="462" y="256"/>
                    <a:pt x="462" y="209"/>
                  </a:cubicBezTo>
                  <a:cubicBezTo>
                    <a:pt x="462" y="186"/>
                    <a:pt x="452" y="164"/>
                    <a:pt x="435" y="148"/>
                  </a:cubicBezTo>
                  <a:close/>
                </a:path>
              </a:pathLst>
            </a:custGeom>
            <a:solidFill>
              <a:srgbClr val="433D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mn-lt"/>
              </a:endParaRPr>
            </a:p>
          </p:txBody>
        </p:sp>
        <p:sp>
          <p:nvSpPr>
            <p:cNvPr id="105" name="Freeform 14335"/>
            <p:cNvSpPr>
              <a:spLocks/>
            </p:cNvSpPr>
            <p:nvPr/>
          </p:nvSpPr>
          <p:spPr bwMode="auto">
            <a:xfrm>
              <a:off x="2187147" y="2283210"/>
              <a:ext cx="1496263" cy="3628514"/>
            </a:xfrm>
            <a:custGeom>
              <a:avLst/>
              <a:gdLst>
                <a:gd name="T0" fmla="*/ 0 w 4776951"/>
                <a:gd name="T1" fmla="*/ 345649 h 394152"/>
                <a:gd name="T2" fmla="*/ 1702502 w 4776951"/>
                <a:gd name="T3" fmla="*/ 329937 h 394152"/>
                <a:gd name="T4" fmla="*/ 2270000 w 4776951"/>
                <a:gd name="T5" fmla="*/ 0 h 394152"/>
                <a:gd name="T6" fmla="*/ 3546875 w 4776951"/>
                <a:gd name="T7" fmla="*/ 0 h 394152"/>
                <a:gd name="T8" fmla="*/ 3988265 w 4776951"/>
                <a:gd name="T9" fmla="*/ 329937 h 394152"/>
                <a:gd name="T10" fmla="*/ 4776459 w 4776951"/>
                <a:gd name="T11" fmla="*/ 392784 h 394152"/>
                <a:gd name="T12" fmla="*/ 4776459 w 4776951"/>
                <a:gd name="T13" fmla="*/ 392784 h 394152"/>
                <a:gd name="T14" fmla="*/ 0 60000 65536"/>
                <a:gd name="T15" fmla="*/ 0 60000 65536"/>
                <a:gd name="T16" fmla="*/ 0 60000 65536"/>
                <a:gd name="T17" fmla="*/ 0 60000 65536"/>
                <a:gd name="T18" fmla="*/ 0 60000 65536"/>
                <a:gd name="T19" fmla="*/ 0 60000 65536"/>
                <a:gd name="T20" fmla="*/ 0 60000 65536"/>
                <a:gd name="connsiteX0" fmla="*/ 0 w 4776951"/>
                <a:gd name="connsiteY0" fmla="*/ 492499 h 539810"/>
                <a:gd name="connsiteX1" fmla="*/ 1125882 w 4776951"/>
                <a:gd name="connsiteY1" fmla="*/ 11966 h 539810"/>
                <a:gd name="connsiteX2" fmla="*/ 2270234 w 4776951"/>
                <a:gd name="connsiteY2" fmla="*/ 145658 h 539810"/>
                <a:gd name="connsiteX3" fmla="*/ 3547241 w 4776951"/>
                <a:gd name="connsiteY3" fmla="*/ 145658 h 539810"/>
                <a:gd name="connsiteX4" fmla="*/ 3988676 w 4776951"/>
                <a:gd name="connsiteY4" fmla="*/ 476733 h 539810"/>
                <a:gd name="connsiteX5" fmla="*/ 4776951 w 4776951"/>
                <a:gd name="connsiteY5" fmla="*/ 539796 h 539810"/>
                <a:gd name="connsiteX0" fmla="*/ 0 w 4776951"/>
                <a:gd name="connsiteY0" fmla="*/ 606173 h 653484"/>
                <a:gd name="connsiteX1" fmla="*/ 1125882 w 4776951"/>
                <a:gd name="connsiteY1" fmla="*/ 125640 h 653484"/>
                <a:gd name="connsiteX2" fmla="*/ 2326507 w 4776951"/>
                <a:gd name="connsiteY2" fmla="*/ 5822 h 653484"/>
                <a:gd name="connsiteX3" fmla="*/ 3547241 w 4776951"/>
                <a:gd name="connsiteY3" fmla="*/ 259332 h 653484"/>
                <a:gd name="connsiteX4" fmla="*/ 3988676 w 4776951"/>
                <a:gd name="connsiteY4" fmla="*/ 590407 h 653484"/>
                <a:gd name="connsiteX5" fmla="*/ 4776951 w 4776951"/>
                <a:gd name="connsiteY5" fmla="*/ 653470 h 653484"/>
                <a:gd name="connsiteX0" fmla="*/ 0 w 4776951"/>
                <a:gd name="connsiteY0" fmla="*/ 600508 h 647819"/>
                <a:gd name="connsiteX1" fmla="*/ 1125882 w 4776951"/>
                <a:gd name="connsiteY1" fmla="*/ 119975 h 647819"/>
                <a:gd name="connsiteX2" fmla="*/ 2326507 w 4776951"/>
                <a:gd name="connsiteY2" fmla="*/ 157 h 647819"/>
                <a:gd name="connsiteX3" fmla="*/ 3547241 w 4776951"/>
                <a:gd name="connsiteY3" fmla="*/ 253667 h 647819"/>
                <a:gd name="connsiteX4" fmla="*/ 3988676 w 4776951"/>
                <a:gd name="connsiteY4" fmla="*/ 584742 h 647819"/>
                <a:gd name="connsiteX5" fmla="*/ 4776951 w 4776951"/>
                <a:gd name="connsiteY5" fmla="*/ 647805 h 647819"/>
                <a:gd name="connsiteX0" fmla="*/ 0 w 4776951"/>
                <a:gd name="connsiteY0" fmla="*/ 611326 h 658637"/>
                <a:gd name="connsiteX1" fmla="*/ 1125882 w 4776951"/>
                <a:gd name="connsiteY1" fmla="*/ 130793 h 658637"/>
                <a:gd name="connsiteX2" fmla="*/ 2326507 w 4776951"/>
                <a:gd name="connsiteY2" fmla="*/ 10975 h 658637"/>
                <a:gd name="connsiteX3" fmla="*/ 3547241 w 4776951"/>
                <a:gd name="connsiteY3" fmla="*/ 264485 h 658637"/>
                <a:gd name="connsiteX4" fmla="*/ 3988676 w 4776951"/>
                <a:gd name="connsiteY4" fmla="*/ 595560 h 658637"/>
                <a:gd name="connsiteX5" fmla="*/ 4776951 w 4776951"/>
                <a:gd name="connsiteY5" fmla="*/ 658623 h 658637"/>
                <a:gd name="connsiteX0" fmla="*/ 0 w 4776951"/>
                <a:gd name="connsiteY0" fmla="*/ 2210706 h 2258017"/>
                <a:gd name="connsiteX1" fmla="*/ 1125882 w 4776951"/>
                <a:gd name="connsiteY1" fmla="*/ 1730173 h 2258017"/>
                <a:gd name="connsiteX2" fmla="*/ 2326507 w 4776951"/>
                <a:gd name="connsiteY2" fmla="*/ 1610355 h 2258017"/>
                <a:gd name="connsiteX3" fmla="*/ 4011491 w 4776951"/>
                <a:gd name="connsiteY3" fmla="*/ 4798 h 2258017"/>
                <a:gd name="connsiteX4" fmla="*/ 3988676 w 4776951"/>
                <a:gd name="connsiteY4" fmla="*/ 2194940 h 2258017"/>
                <a:gd name="connsiteX5" fmla="*/ 4776951 w 4776951"/>
                <a:gd name="connsiteY5" fmla="*/ 2258003 h 2258017"/>
                <a:gd name="connsiteX0" fmla="*/ 0 w 5320051"/>
                <a:gd name="connsiteY0" fmla="*/ 2264214 h 2311511"/>
                <a:gd name="connsiteX1" fmla="*/ 1125882 w 5320051"/>
                <a:gd name="connsiteY1" fmla="*/ 1783681 h 2311511"/>
                <a:gd name="connsiteX2" fmla="*/ 2326507 w 5320051"/>
                <a:gd name="connsiteY2" fmla="*/ 1663863 h 2311511"/>
                <a:gd name="connsiteX3" fmla="*/ 4011491 w 5320051"/>
                <a:gd name="connsiteY3" fmla="*/ 58306 h 2311511"/>
                <a:gd name="connsiteX4" fmla="*/ 5282948 w 5320051"/>
                <a:gd name="connsiteY4" fmla="*/ 361214 h 2311511"/>
                <a:gd name="connsiteX5" fmla="*/ 4776951 w 5320051"/>
                <a:gd name="connsiteY5" fmla="*/ 2311511 h 2311511"/>
                <a:gd name="connsiteX0" fmla="*/ 0 w 8364336"/>
                <a:gd name="connsiteY0" fmla="*/ 2318787 h 2319581"/>
                <a:gd name="connsiteX1" fmla="*/ 1125882 w 8364336"/>
                <a:gd name="connsiteY1" fmla="*/ 1838254 h 2319581"/>
                <a:gd name="connsiteX2" fmla="*/ 2326507 w 8364336"/>
                <a:gd name="connsiteY2" fmla="*/ 1718436 h 2319581"/>
                <a:gd name="connsiteX3" fmla="*/ 4011491 w 8364336"/>
                <a:gd name="connsiteY3" fmla="*/ 112879 h 2319581"/>
                <a:gd name="connsiteX4" fmla="*/ 5282948 w 8364336"/>
                <a:gd name="connsiteY4" fmla="*/ 415787 h 2319581"/>
                <a:gd name="connsiteX5" fmla="*/ 8364336 w 8364336"/>
                <a:gd name="connsiteY5" fmla="*/ 0 h 2319581"/>
                <a:gd name="connsiteX0" fmla="*/ 0 w 8364336"/>
                <a:gd name="connsiteY0" fmla="*/ 2318787 h 2319582"/>
                <a:gd name="connsiteX1" fmla="*/ 1125882 w 8364336"/>
                <a:gd name="connsiteY1" fmla="*/ 1838254 h 2319582"/>
                <a:gd name="connsiteX2" fmla="*/ 2326507 w 8364336"/>
                <a:gd name="connsiteY2" fmla="*/ 1718436 h 2319582"/>
                <a:gd name="connsiteX3" fmla="*/ 4011491 w 8364336"/>
                <a:gd name="connsiteY3" fmla="*/ 112879 h 2319582"/>
                <a:gd name="connsiteX4" fmla="*/ 5282948 w 8364336"/>
                <a:gd name="connsiteY4" fmla="*/ 415787 h 2319582"/>
                <a:gd name="connsiteX5" fmla="*/ 7193194 w 8364336"/>
                <a:gd name="connsiteY5" fmla="*/ 553359 h 2319582"/>
                <a:gd name="connsiteX6" fmla="*/ 8364336 w 8364336"/>
                <a:gd name="connsiteY6" fmla="*/ 0 h 2319582"/>
                <a:gd name="connsiteX0" fmla="*/ 0 w 8364336"/>
                <a:gd name="connsiteY0" fmla="*/ 2318787 h 2319582"/>
                <a:gd name="connsiteX1" fmla="*/ 1125882 w 8364336"/>
                <a:gd name="connsiteY1" fmla="*/ 1838254 h 2319582"/>
                <a:gd name="connsiteX2" fmla="*/ 2326507 w 8364336"/>
                <a:gd name="connsiteY2" fmla="*/ 1718436 h 2319582"/>
                <a:gd name="connsiteX3" fmla="*/ 4011491 w 8364336"/>
                <a:gd name="connsiteY3" fmla="*/ 112879 h 2319582"/>
                <a:gd name="connsiteX4" fmla="*/ 5282948 w 8364336"/>
                <a:gd name="connsiteY4" fmla="*/ 415787 h 2319582"/>
                <a:gd name="connsiteX5" fmla="*/ 7193194 w 8364336"/>
                <a:gd name="connsiteY5" fmla="*/ 553359 h 2319582"/>
                <a:gd name="connsiteX6" fmla="*/ 7812193 w 8364336"/>
                <a:gd name="connsiteY6" fmla="*/ 102676 h 2319582"/>
                <a:gd name="connsiteX7" fmla="*/ 8364336 w 8364336"/>
                <a:gd name="connsiteY7" fmla="*/ 0 h 2319582"/>
                <a:gd name="connsiteX0" fmla="*/ 0 w 8462813"/>
                <a:gd name="connsiteY0" fmla="*/ 2262662 h 2263457"/>
                <a:gd name="connsiteX1" fmla="*/ 1125882 w 8462813"/>
                <a:gd name="connsiteY1" fmla="*/ 1782129 h 2263457"/>
                <a:gd name="connsiteX2" fmla="*/ 2326507 w 8462813"/>
                <a:gd name="connsiteY2" fmla="*/ 1662311 h 2263457"/>
                <a:gd name="connsiteX3" fmla="*/ 4011491 w 8462813"/>
                <a:gd name="connsiteY3" fmla="*/ 56754 h 2263457"/>
                <a:gd name="connsiteX4" fmla="*/ 5282948 w 8462813"/>
                <a:gd name="connsiteY4" fmla="*/ 359662 h 2263457"/>
                <a:gd name="connsiteX5" fmla="*/ 7193194 w 8462813"/>
                <a:gd name="connsiteY5" fmla="*/ 497234 h 2263457"/>
                <a:gd name="connsiteX6" fmla="*/ 7812193 w 8462813"/>
                <a:gd name="connsiteY6" fmla="*/ 46551 h 2263457"/>
                <a:gd name="connsiteX7" fmla="*/ 8462813 w 8462813"/>
                <a:gd name="connsiteY7" fmla="*/ 211 h 2263457"/>
                <a:gd name="connsiteX0" fmla="*/ 0 w 8462813"/>
                <a:gd name="connsiteY0" fmla="*/ 2266615 h 2267410"/>
                <a:gd name="connsiteX1" fmla="*/ 1125882 w 8462813"/>
                <a:gd name="connsiteY1" fmla="*/ 1786082 h 2267410"/>
                <a:gd name="connsiteX2" fmla="*/ 2326507 w 8462813"/>
                <a:gd name="connsiteY2" fmla="*/ 1666264 h 2267410"/>
                <a:gd name="connsiteX3" fmla="*/ 4011491 w 8462813"/>
                <a:gd name="connsiteY3" fmla="*/ 60707 h 2267410"/>
                <a:gd name="connsiteX4" fmla="*/ 5282948 w 8462813"/>
                <a:gd name="connsiteY4" fmla="*/ 363615 h 2267410"/>
                <a:gd name="connsiteX5" fmla="*/ 7193194 w 8462813"/>
                <a:gd name="connsiteY5" fmla="*/ 501187 h 2267410"/>
                <a:gd name="connsiteX6" fmla="*/ 7432353 w 8462813"/>
                <a:gd name="connsiteY6" fmla="*/ 36420 h 2267410"/>
                <a:gd name="connsiteX7" fmla="*/ 8462813 w 8462813"/>
                <a:gd name="connsiteY7" fmla="*/ 4164 h 2267410"/>
                <a:gd name="connsiteX0" fmla="*/ 0 w 8462813"/>
                <a:gd name="connsiteY0" fmla="*/ 2266615 h 2267410"/>
                <a:gd name="connsiteX1" fmla="*/ 1125882 w 8462813"/>
                <a:gd name="connsiteY1" fmla="*/ 1786082 h 2267410"/>
                <a:gd name="connsiteX2" fmla="*/ 2326507 w 8462813"/>
                <a:gd name="connsiteY2" fmla="*/ 1666264 h 2267410"/>
                <a:gd name="connsiteX3" fmla="*/ 4011491 w 8462813"/>
                <a:gd name="connsiteY3" fmla="*/ 60707 h 2267410"/>
                <a:gd name="connsiteX4" fmla="*/ 5282948 w 8462813"/>
                <a:gd name="connsiteY4" fmla="*/ 363615 h 2267410"/>
                <a:gd name="connsiteX5" fmla="*/ 7193194 w 8462813"/>
                <a:gd name="connsiteY5" fmla="*/ 501187 h 2267410"/>
                <a:gd name="connsiteX6" fmla="*/ 7475487 w 8462813"/>
                <a:gd name="connsiteY6" fmla="*/ 36420 h 2267410"/>
                <a:gd name="connsiteX7" fmla="*/ 8462813 w 8462813"/>
                <a:gd name="connsiteY7" fmla="*/ 4164 h 2267410"/>
                <a:gd name="connsiteX0" fmla="*/ 0 w 8462813"/>
                <a:gd name="connsiteY0" fmla="*/ 2266615 h 2267410"/>
                <a:gd name="connsiteX1" fmla="*/ 1125882 w 8462813"/>
                <a:gd name="connsiteY1" fmla="*/ 1786082 h 2267410"/>
                <a:gd name="connsiteX2" fmla="*/ 2326507 w 8462813"/>
                <a:gd name="connsiteY2" fmla="*/ 1666264 h 2267410"/>
                <a:gd name="connsiteX3" fmla="*/ 4011491 w 8462813"/>
                <a:gd name="connsiteY3" fmla="*/ 60707 h 2267410"/>
                <a:gd name="connsiteX4" fmla="*/ 5282948 w 8462813"/>
                <a:gd name="connsiteY4" fmla="*/ 363615 h 2267410"/>
                <a:gd name="connsiteX5" fmla="*/ 7063793 w 8462813"/>
                <a:gd name="connsiteY5" fmla="*/ 518460 h 2267410"/>
                <a:gd name="connsiteX6" fmla="*/ 7475487 w 8462813"/>
                <a:gd name="connsiteY6" fmla="*/ 36420 h 2267410"/>
                <a:gd name="connsiteX7" fmla="*/ 8462813 w 8462813"/>
                <a:gd name="connsiteY7" fmla="*/ 4164 h 2267410"/>
                <a:gd name="connsiteX0" fmla="*/ 0 w 9067745"/>
                <a:gd name="connsiteY0" fmla="*/ 2351118 h 2351798"/>
                <a:gd name="connsiteX1" fmla="*/ 1730814 w 9067745"/>
                <a:gd name="connsiteY1" fmla="*/ 1786082 h 2351798"/>
                <a:gd name="connsiteX2" fmla="*/ 2931439 w 9067745"/>
                <a:gd name="connsiteY2" fmla="*/ 1666264 h 2351798"/>
                <a:gd name="connsiteX3" fmla="*/ 4616423 w 9067745"/>
                <a:gd name="connsiteY3" fmla="*/ 60707 h 2351798"/>
                <a:gd name="connsiteX4" fmla="*/ 5887880 w 9067745"/>
                <a:gd name="connsiteY4" fmla="*/ 363615 h 2351798"/>
                <a:gd name="connsiteX5" fmla="*/ 7668725 w 9067745"/>
                <a:gd name="connsiteY5" fmla="*/ 518460 h 2351798"/>
                <a:gd name="connsiteX6" fmla="*/ 8080419 w 9067745"/>
                <a:gd name="connsiteY6" fmla="*/ 36420 h 2351798"/>
                <a:gd name="connsiteX7" fmla="*/ 9067745 w 9067745"/>
                <a:gd name="connsiteY7" fmla="*/ 4164 h 2351798"/>
                <a:gd name="connsiteX0" fmla="*/ 0 w 8709924"/>
                <a:gd name="connsiteY0" fmla="*/ 2360222 h 2360902"/>
                <a:gd name="connsiteX1" fmla="*/ 1730814 w 8709924"/>
                <a:gd name="connsiteY1" fmla="*/ 1795186 h 2360902"/>
                <a:gd name="connsiteX2" fmla="*/ 2931439 w 8709924"/>
                <a:gd name="connsiteY2" fmla="*/ 1675368 h 2360902"/>
                <a:gd name="connsiteX3" fmla="*/ 4616423 w 8709924"/>
                <a:gd name="connsiteY3" fmla="*/ 69811 h 2360902"/>
                <a:gd name="connsiteX4" fmla="*/ 5887880 w 8709924"/>
                <a:gd name="connsiteY4" fmla="*/ 372719 h 2360902"/>
                <a:gd name="connsiteX5" fmla="*/ 7668725 w 8709924"/>
                <a:gd name="connsiteY5" fmla="*/ 527564 h 2360902"/>
                <a:gd name="connsiteX6" fmla="*/ 8080419 w 8709924"/>
                <a:gd name="connsiteY6" fmla="*/ 45524 h 2360902"/>
                <a:gd name="connsiteX7" fmla="*/ 8709924 w 8709924"/>
                <a:gd name="connsiteY7" fmla="*/ 0 h 2360902"/>
                <a:gd name="connsiteX0" fmla="*/ 0 w 8709924"/>
                <a:gd name="connsiteY0" fmla="*/ 2360222 h 2360902"/>
                <a:gd name="connsiteX1" fmla="*/ 1730814 w 8709924"/>
                <a:gd name="connsiteY1" fmla="*/ 1795186 h 2360902"/>
                <a:gd name="connsiteX2" fmla="*/ 2931439 w 8709924"/>
                <a:gd name="connsiteY2" fmla="*/ 1675368 h 2360902"/>
                <a:gd name="connsiteX3" fmla="*/ 4059812 w 8709924"/>
                <a:gd name="connsiteY3" fmla="*/ 1184270 h 2360902"/>
                <a:gd name="connsiteX4" fmla="*/ 5887880 w 8709924"/>
                <a:gd name="connsiteY4" fmla="*/ 372719 h 2360902"/>
                <a:gd name="connsiteX5" fmla="*/ 7668725 w 8709924"/>
                <a:gd name="connsiteY5" fmla="*/ 527564 h 2360902"/>
                <a:gd name="connsiteX6" fmla="*/ 8080419 w 8709924"/>
                <a:gd name="connsiteY6" fmla="*/ 45524 h 2360902"/>
                <a:gd name="connsiteX7" fmla="*/ 8709924 w 8709924"/>
                <a:gd name="connsiteY7" fmla="*/ 0 h 2360902"/>
                <a:gd name="connsiteX0" fmla="*/ 0 w 8709924"/>
                <a:gd name="connsiteY0" fmla="*/ 2360222 h 2360902"/>
                <a:gd name="connsiteX1" fmla="*/ 1730814 w 8709924"/>
                <a:gd name="connsiteY1" fmla="*/ 1795186 h 2360902"/>
                <a:gd name="connsiteX2" fmla="*/ 2931439 w 8709924"/>
                <a:gd name="connsiteY2" fmla="*/ 1675368 h 2360902"/>
                <a:gd name="connsiteX3" fmla="*/ 4059812 w 8709924"/>
                <a:gd name="connsiteY3" fmla="*/ 1184270 h 2360902"/>
                <a:gd name="connsiteX4" fmla="*/ 5052964 w 8709924"/>
                <a:gd name="connsiteY4" fmla="*/ 1354505 h 2360902"/>
                <a:gd name="connsiteX5" fmla="*/ 7668725 w 8709924"/>
                <a:gd name="connsiteY5" fmla="*/ 527564 h 2360902"/>
                <a:gd name="connsiteX6" fmla="*/ 8080419 w 8709924"/>
                <a:gd name="connsiteY6" fmla="*/ 45524 h 2360902"/>
                <a:gd name="connsiteX7" fmla="*/ 8709924 w 8709924"/>
                <a:gd name="connsiteY7" fmla="*/ 0 h 2360902"/>
                <a:gd name="connsiteX0" fmla="*/ 0 w 8709924"/>
                <a:gd name="connsiteY0" fmla="*/ 2360222 h 2360902"/>
                <a:gd name="connsiteX1" fmla="*/ 1730814 w 8709924"/>
                <a:gd name="connsiteY1" fmla="*/ 1795186 h 2360902"/>
                <a:gd name="connsiteX2" fmla="*/ 2931439 w 8709924"/>
                <a:gd name="connsiteY2" fmla="*/ 1675368 h 2360902"/>
                <a:gd name="connsiteX3" fmla="*/ 4059812 w 8709924"/>
                <a:gd name="connsiteY3" fmla="*/ 1184270 h 2360902"/>
                <a:gd name="connsiteX4" fmla="*/ 5052964 w 8709924"/>
                <a:gd name="connsiteY4" fmla="*/ 1354505 h 2360902"/>
                <a:gd name="connsiteX5" fmla="*/ 4938683 w 8709924"/>
                <a:gd name="connsiteY5" fmla="*/ 2318660 h 2360902"/>
                <a:gd name="connsiteX6" fmla="*/ 8080419 w 8709924"/>
                <a:gd name="connsiteY6" fmla="*/ 45524 h 2360902"/>
                <a:gd name="connsiteX7" fmla="*/ 8709924 w 8709924"/>
                <a:gd name="connsiteY7" fmla="*/ 0 h 2360902"/>
                <a:gd name="connsiteX0" fmla="*/ 0 w 8709924"/>
                <a:gd name="connsiteY0" fmla="*/ 2360222 h 2833593"/>
                <a:gd name="connsiteX1" fmla="*/ 1730814 w 8709924"/>
                <a:gd name="connsiteY1" fmla="*/ 1795186 h 2833593"/>
                <a:gd name="connsiteX2" fmla="*/ 2931439 w 8709924"/>
                <a:gd name="connsiteY2" fmla="*/ 1675368 h 2833593"/>
                <a:gd name="connsiteX3" fmla="*/ 4059812 w 8709924"/>
                <a:gd name="connsiteY3" fmla="*/ 1184270 h 2833593"/>
                <a:gd name="connsiteX4" fmla="*/ 5052964 w 8709924"/>
                <a:gd name="connsiteY4" fmla="*/ 1354505 h 2833593"/>
                <a:gd name="connsiteX5" fmla="*/ 4938683 w 8709924"/>
                <a:gd name="connsiteY5" fmla="*/ 2318660 h 2833593"/>
                <a:gd name="connsiteX6" fmla="*/ 4807020 w 8709924"/>
                <a:gd name="connsiteY6" fmla="*/ 2818407 h 2833593"/>
                <a:gd name="connsiteX7" fmla="*/ 8709924 w 8709924"/>
                <a:gd name="connsiteY7" fmla="*/ 0 h 2833593"/>
                <a:gd name="connsiteX0" fmla="*/ 0 w 5102688"/>
                <a:gd name="connsiteY0" fmla="*/ 1198699 h 2489596"/>
                <a:gd name="connsiteX1" fmla="*/ 1730814 w 5102688"/>
                <a:gd name="connsiteY1" fmla="*/ 633663 h 2489596"/>
                <a:gd name="connsiteX2" fmla="*/ 2931439 w 5102688"/>
                <a:gd name="connsiteY2" fmla="*/ 513845 h 2489596"/>
                <a:gd name="connsiteX3" fmla="*/ 4059812 w 5102688"/>
                <a:gd name="connsiteY3" fmla="*/ 22747 h 2489596"/>
                <a:gd name="connsiteX4" fmla="*/ 5052964 w 5102688"/>
                <a:gd name="connsiteY4" fmla="*/ 192982 h 2489596"/>
                <a:gd name="connsiteX5" fmla="*/ 4938683 w 5102688"/>
                <a:gd name="connsiteY5" fmla="*/ 1157137 h 2489596"/>
                <a:gd name="connsiteX6" fmla="*/ 4807020 w 5102688"/>
                <a:gd name="connsiteY6" fmla="*/ 1656884 h 2489596"/>
                <a:gd name="connsiteX7" fmla="*/ 4495587 w 5102688"/>
                <a:gd name="connsiteY7" fmla="*/ 2487006 h 2489596"/>
                <a:gd name="connsiteX0" fmla="*/ 0 w 5102688"/>
                <a:gd name="connsiteY0" fmla="*/ 1412095 h 2702992"/>
                <a:gd name="connsiteX1" fmla="*/ 1730814 w 5102688"/>
                <a:gd name="connsiteY1" fmla="*/ 847059 h 2702992"/>
                <a:gd name="connsiteX2" fmla="*/ 2719397 w 5102688"/>
                <a:gd name="connsiteY2" fmla="*/ 24070 h 2702992"/>
                <a:gd name="connsiteX3" fmla="*/ 4059812 w 5102688"/>
                <a:gd name="connsiteY3" fmla="*/ 236143 h 2702992"/>
                <a:gd name="connsiteX4" fmla="*/ 5052964 w 5102688"/>
                <a:gd name="connsiteY4" fmla="*/ 406378 h 2702992"/>
                <a:gd name="connsiteX5" fmla="*/ 4938683 w 5102688"/>
                <a:gd name="connsiteY5" fmla="*/ 1370533 h 2702992"/>
                <a:gd name="connsiteX6" fmla="*/ 4807020 w 5102688"/>
                <a:gd name="connsiteY6" fmla="*/ 1870280 h 2702992"/>
                <a:gd name="connsiteX7" fmla="*/ 4495587 w 5102688"/>
                <a:gd name="connsiteY7" fmla="*/ 2700402 h 2702992"/>
                <a:gd name="connsiteX0" fmla="*/ 0 w 5102688"/>
                <a:gd name="connsiteY0" fmla="*/ 1428194 h 2719091"/>
                <a:gd name="connsiteX1" fmla="*/ 1730814 w 5102688"/>
                <a:gd name="connsiteY1" fmla="*/ 863158 h 2719091"/>
                <a:gd name="connsiteX2" fmla="*/ 2719397 w 5102688"/>
                <a:gd name="connsiteY2" fmla="*/ 40169 h 2719091"/>
                <a:gd name="connsiteX3" fmla="*/ 4059812 w 5102688"/>
                <a:gd name="connsiteY3" fmla="*/ 252242 h 2719091"/>
                <a:gd name="connsiteX4" fmla="*/ 5052964 w 5102688"/>
                <a:gd name="connsiteY4" fmla="*/ 422477 h 2719091"/>
                <a:gd name="connsiteX5" fmla="*/ 4938683 w 5102688"/>
                <a:gd name="connsiteY5" fmla="*/ 1386632 h 2719091"/>
                <a:gd name="connsiteX6" fmla="*/ 4807020 w 5102688"/>
                <a:gd name="connsiteY6" fmla="*/ 1886379 h 2719091"/>
                <a:gd name="connsiteX7" fmla="*/ 4495587 w 5102688"/>
                <a:gd name="connsiteY7" fmla="*/ 2716501 h 2719091"/>
                <a:gd name="connsiteX0" fmla="*/ 0 w 5102688"/>
                <a:gd name="connsiteY0" fmla="*/ 1401181 h 2692078"/>
                <a:gd name="connsiteX1" fmla="*/ 1730814 w 5102688"/>
                <a:gd name="connsiteY1" fmla="*/ 836145 h 2692078"/>
                <a:gd name="connsiteX2" fmla="*/ 2719397 w 5102688"/>
                <a:gd name="connsiteY2" fmla="*/ 13156 h 2692078"/>
                <a:gd name="connsiteX3" fmla="*/ 3974330 w 5102688"/>
                <a:gd name="connsiteY3" fmla="*/ 322184 h 2692078"/>
                <a:gd name="connsiteX4" fmla="*/ 4059812 w 5102688"/>
                <a:gd name="connsiteY4" fmla="*/ 225229 h 2692078"/>
                <a:gd name="connsiteX5" fmla="*/ 5052964 w 5102688"/>
                <a:gd name="connsiteY5" fmla="*/ 395464 h 2692078"/>
                <a:gd name="connsiteX6" fmla="*/ 4938683 w 5102688"/>
                <a:gd name="connsiteY6" fmla="*/ 1359619 h 2692078"/>
                <a:gd name="connsiteX7" fmla="*/ 4807020 w 5102688"/>
                <a:gd name="connsiteY7" fmla="*/ 1859366 h 2692078"/>
                <a:gd name="connsiteX8" fmla="*/ 4495587 w 5102688"/>
                <a:gd name="connsiteY8" fmla="*/ 2689488 h 2692078"/>
                <a:gd name="connsiteX0" fmla="*/ 0 w 5102688"/>
                <a:gd name="connsiteY0" fmla="*/ 1398091 h 2688988"/>
                <a:gd name="connsiteX1" fmla="*/ 1730814 w 5102688"/>
                <a:gd name="connsiteY1" fmla="*/ 833055 h 2688988"/>
                <a:gd name="connsiteX2" fmla="*/ 2719397 w 5102688"/>
                <a:gd name="connsiteY2" fmla="*/ 10066 h 2688988"/>
                <a:gd name="connsiteX3" fmla="*/ 3974330 w 5102688"/>
                <a:gd name="connsiteY3" fmla="*/ 319094 h 2688988"/>
                <a:gd name="connsiteX4" fmla="*/ 4059812 w 5102688"/>
                <a:gd name="connsiteY4" fmla="*/ 222139 h 2688988"/>
                <a:gd name="connsiteX5" fmla="*/ 5052964 w 5102688"/>
                <a:gd name="connsiteY5" fmla="*/ 392374 h 2688988"/>
                <a:gd name="connsiteX6" fmla="*/ 4938683 w 5102688"/>
                <a:gd name="connsiteY6" fmla="*/ 1356529 h 2688988"/>
                <a:gd name="connsiteX7" fmla="*/ 4807020 w 5102688"/>
                <a:gd name="connsiteY7" fmla="*/ 1856276 h 2688988"/>
                <a:gd name="connsiteX8" fmla="*/ 4495587 w 5102688"/>
                <a:gd name="connsiteY8" fmla="*/ 2686398 h 2688988"/>
                <a:gd name="connsiteX0" fmla="*/ 0 w 5108678"/>
                <a:gd name="connsiteY0" fmla="*/ 1398091 h 2688988"/>
                <a:gd name="connsiteX1" fmla="*/ 1730814 w 5108678"/>
                <a:gd name="connsiteY1" fmla="*/ 833055 h 2688988"/>
                <a:gd name="connsiteX2" fmla="*/ 2719397 w 5108678"/>
                <a:gd name="connsiteY2" fmla="*/ 10066 h 2688988"/>
                <a:gd name="connsiteX3" fmla="*/ 3974330 w 5108678"/>
                <a:gd name="connsiteY3" fmla="*/ 319094 h 2688988"/>
                <a:gd name="connsiteX4" fmla="*/ 5052964 w 5108678"/>
                <a:gd name="connsiteY4" fmla="*/ 392374 h 2688988"/>
                <a:gd name="connsiteX5" fmla="*/ 4938683 w 5108678"/>
                <a:gd name="connsiteY5" fmla="*/ 1356529 h 2688988"/>
                <a:gd name="connsiteX6" fmla="*/ 4807020 w 5108678"/>
                <a:gd name="connsiteY6" fmla="*/ 1856276 h 2688988"/>
                <a:gd name="connsiteX7" fmla="*/ 4495587 w 5108678"/>
                <a:gd name="connsiteY7" fmla="*/ 2686398 h 2688988"/>
                <a:gd name="connsiteX0" fmla="*/ 0 w 4975097"/>
                <a:gd name="connsiteY0" fmla="*/ 1398091 h 2688988"/>
                <a:gd name="connsiteX1" fmla="*/ 1730814 w 4975097"/>
                <a:gd name="connsiteY1" fmla="*/ 833055 h 2688988"/>
                <a:gd name="connsiteX2" fmla="*/ 2719397 w 4975097"/>
                <a:gd name="connsiteY2" fmla="*/ 10066 h 2688988"/>
                <a:gd name="connsiteX3" fmla="*/ 3974330 w 4975097"/>
                <a:gd name="connsiteY3" fmla="*/ 319094 h 2688988"/>
                <a:gd name="connsiteX4" fmla="*/ 4880680 w 4975097"/>
                <a:gd name="connsiteY4" fmla="*/ 392374 h 2688988"/>
                <a:gd name="connsiteX5" fmla="*/ 4938683 w 4975097"/>
                <a:gd name="connsiteY5" fmla="*/ 1356529 h 2688988"/>
                <a:gd name="connsiteX6" fmla="*/ 4807020 w 4975097"/>
                <a:gd name="connsiteY6" fmla="*/ 1856276 h 2688988"/>
                <a:gd name="connsiteX7" fmla="*/ 4495587 w 4975097"/>
                <a:gd name="connsiteY7" fmla="*/ 2686398 h 2688988"/>
                <a:gd name="connsiteX0" fmla="*/ 0 w 4994181"/>
                <a:gd name="connsiteY0" fmla="*/ 1398091 h 2686398"/>
                <a:gd name="connsiteX1" fmla="*/ 1730814 w 4994181"/>
                <a:gd name="connsiteY1" fmla="*/ 833055 h 2686398"/>
                <a:gd name="connsiteX2" fmla="*/ 2719397 w 4994181"/>
                <a:gd name="connsiteY2" fmla="*/ 10066 h 2686398"/>
                <a:gd name="connsiteX3" fmla="*/ 3974330 w 4994181"/>
                <a:gd name="connsiteY3" fmla="*/ 319094 h 2686398"/>
                <a:gd name="connsiteX4" fmla="*/ 4880680 w 4994181"/>
                <a:gd name="connsiteY4" fmla="*/ 392374 h 2686398"/>
                <a:gd name="connsiteX5" fmla="*/ 4938683 w 4994181"/>
                <a:gd name="connsiteY5" fmla="*/ 1356529 h 2686398"/>
                <a:gd name="connsiteX6" fmla="*/ 4495587 w 4994181"/>
                <a:gd name="connsiteY6" fmla="*/ 2686398 h 2686398"/>
                <a:gd name="connsiteX0" fmla="*/ 0 w 4930746"/>
                <a:gd name="connsiteY0" fmla="*/ 1398091 h 2686398"/>
                <a:gd name="connsiteX1" fmla="*/ 1730814 w 4930746"/>
                <a:gd name="connsiteY1" fmla="*/ 833055 h 2686398"/>
                <a:gd name="connsiteX2" fmla="*/ 2719397 w 4930746"/>
                <a:gd name="connsiteY2" fmla="*/ 10066 h 2686398"/>
                <a:gd name="connsiteX3" fmla="*/ 3974330 w 4930746"/>
                <a:gd name="connsiteY3" fmla="*/ 319094 h 2686398"/>
                <a:gd name="connsiteX4" fmla="*/ 4880680 w 4930746"/>
                <a:gd name="connsiteY4" fmla="*/ 392374 h 2686398"/>
                <a:gd name="connsiteX5" fmla="*/ 4779652 w 4930746"/>
                <a:gd name="connsiteY5" fmla="*/ 1369796 h 2686398"/>
                <a:gd name="connsiteX6" fmla="*/ 4495587 w 4930746"/>
                <a:gd name="connsiteY6" fmla="*/ 2686398 h 2686398"/>
                <a:gd name="connsiteX0" fmla="*/ 0 w 5212110"/>
                <a:gd name="connsiteY0" fmla="*/ 1764271 h 2686398"/>
                <a:gd name="connsiteX1" fmla="*/ 2012178 w 5212110"/>
                <a:gd name="connsiteY1" fmla="*/ 833055 h 2686398"/>
                <a:gd name="connsiteX2" fmla="*/ 3000761 w 5212110"/>
                <a:gd name="connsiteY2" fmla="*/ 10066 h 2686398"/>
                <a:gd name="connsiteX3" fmla="*/ 4255694 w 5212110"/>
                <a:gd name="connsiteY3" fmla="*/ 319094 h 2686398"/>
                <a:gd name="connsiteX4" fmla="*/ 5162044 w 5212110"/>
                <a:gd name="connsiteY4" fmla="*/ 392374 h 2686398"/>
                <a:gd name="connsiteX5" fmla="*/ 5061016 w 5212110"/>
                <a:gd name="connsiteY5" fmla="*/ 1369796 h 2686398"/>
                <a:gd name="connsiteX6" fmla="*/ 4776951 w 5212110"/>
                <a:gd name="connsiteY6" fmla="*/ 2686398 h 2686398"/>
                <a:gd name="connsiteX0" fmla="*/ 39895 w 5252005"/>
                <a:gd name="connsiteY0" fmla="*/ 2161861 h 3083988"/>
                <a:gd name="connsiteX1" fmla="*/ 138801 w 5252005"/>
                <a:gd name="connsiteY1" fmla="*/ 89854 h 3083988"/>
                <a:gd name="connsiteX2" fmla="*/ 3040656 w 5252005"/>
                <a:gd name="connsiteY2" fmla="*/ 407656 h 3083988"/>
                <a:gd name="connsiteX3" fmla="*/ 4295589 w 5252005"/>
                <a:gd name="connsiteY3" fmla="*/ 716684 h 3083988"/>
                <a:gd name="connsiteX4" fmla="*/ 5201939 w 5252005"/>
                <a:gd name="connsiteY4" fmla="*/ 789964 h 3083988"/>
                <a:gd name="connsiteX5" fmla="*/ 5100911 w 5252005"/>
                <a:gd name="connsiteY5" fmla="*/ 1767386 h 3083988"/>
                <a:gd name="connsiteX6" fmla="*/ 4816846 w 5252005"/>
                <a:gd name="connsiteY6" fmla="*/ 3083988 h 3083988"/>
                <a:gd name="connsiteX0" fmla="*/ 65807 w 5277917"/>
                <a:gd name="connsiteY0" fmla="*/ 3508547 h 4430674"/>
                <a:gd name="connsiteX1" fmla="*/ 164713 w 5277917"/>
                <a:gd name="connsiteY1" fmla="*/ 1436540 h 4430674"/>
                <a:gd name="connsiteX2" fmla="*/ 351409 w 5277917"/>
                <a:gd name="connsiteY2" fmla="*/ 7947 h 4430674"/>
                <a:gd name="connsiteX3" fmla="*/ 4321501 w 5277917"/>
                <a:gd name="connsiteY3" fmla="*/ 2063370 h 4430674"/>
                <a:gd name="connsiteX4" fmla="*/ 5227851 w 5277917"/>
                <a:gd name="connsiteY4" fmla="*/ 2136650 h 4430674"/>
                <a:gd name="connsiteX5" fmla="*/ 5126823 w 5277917"/>
                <a:gd name="connsiteY5" fmla="*/ 3114072 h 4430674"/>
                <a:gd name="connsiteX6" fmla="*/ 4842758 w 5277917"/>
                <a:gd name="connsiteY6" fmla="*/ 4430674 h 4430674"/>
                <a:gd name="connsiteX0" fmla="*/ 131793 w 5343903"/>
                <a:gd name="connsiteY0" fmla="*/ 3510312 h 4432439"/>
                <a:gd name="connsiteX1" fmla="*/ 230699 w 5343903"/>
                <a:gd name="connsiteY1" fmla="*/ 1438305 h 4432439"/>
                <a:gd name="connsiteX2" fmla="*/ 417395 w 5343903"/>
                <a:gd name="connsiteY2" fmla="*/ 9712 h 4432439"/>
                <a:gd name="connsiteX3" fmla="*/ 5293837 w 5343903"/>
                <a:gd name="connsiteY3" fmla="*/ 2138415 h 4432439"/>
                <a:gd name="connsiteX4" fmla="*/ 5192809 w 5343903"/>
                <a:gd name="connsiteY4" fmla="*/ 3115837 h 4432439"/>
                <a:gd name="connsiteX5" fmla="*/ 4908744 w 5343903"/>
                <a:gd name="connsiteY5" fmla="*/ 4432439 h 4432439"/>
                <a:gd name="connsiteX0" fmla="*/ 131793 w 5343903"/>
                <a:gd name="connsiteY0" fmla="*/ 3510312 h 3510529"/>
                <a:gd name="connsiteX1" fmla="*/ 230699 w 5343903"/>
                <a:gd name="connsiteY1" fmla="*/ 1438305 h 3510529"/>
                <a:gd name="connsiteX2" fmla="*/ 417395 w 5343903"/>
                <a:gd name="connsiteY2" fmla="*/ 9712 h 3510529"/>
                <a:gd name="connsiteX3" fmla="*/ 5293837 w 5343903"/>
                <a:gd name="connsiteY3" fmla="*/ 2138415 h 3510529"/>
                <a:gd name="connsiteX4" fmla="*/ 5192809 w 5343903"/>
                <a:gd name="connsiteY4" fmla="*/ 3115837 h 3510529"/>
                <a:gd name="connsiteX0" fmla="*/ 131793 w 5293837"/>
                <a:gd name="connsiteY0" fmla="*/ 3510312 h 3510529"/>
                <a:gd name="connsiteX1" fmla="*/ 230699 w 5293837"/>
                <a:gd name="connsiteY1" fmla="*/ 1438305 h 3510529"/>
                <a:gd name="connsiteX2" fmla="*/ 417395 w 5293837"/>
                <a:gd name="connsiteY2" fmla="*/ 9712 h 3510529"/>
                <a:gd name="connsiteX3" fmla="*/ 5293837 w 5293837"/>
                <a:gd name="connsiteY3" fmla="*/ 2138415 h 3510529"/>
                <a:gd name="connsiteX0" fmla="*/ 0 w 1166682"/>
                <a:gd name="connsiteY0" fmla="*/ 3728540 h 3728757"/>
                <a:gd name="connsiteX1" fmla="*/ 98906 w 1166682"/>
                <a:gd name="connsiteY1" fmla="*/ 1656533 h 3728757"/>
                <a:gd name="connsiteX2" fmla="*/ 285602 w 1166682"/>
                <a:gd name="connsiteY2" fmla="*/ 227940 h 3728757"/>
                <a:gd name="connsiteX3" fmla="*/ 1166682 w 1166682"/>
                <a:gd name="connsiteY3" fmla="*/ 328571 h 3728757"/>
                <a:gd name="connsiteX0" fmla="*/ 0 w 1166682"/>
                <a:gd name="connsiteY0" fmla="*/ 3620869 h 3621086"/>
                <a:gd name="connsiteX1" fmla="*/ 98906 w 1166682"/>
                <a:gd name="connsiteY1" fmla="*/ 1548862 h 3621086"/>
                <a:gd name="connsiteX2" fmla="*/ 285602 w 1166682"/>
                <a:gd name="connsiteY2" fmla="*/ 120269 h 3621086"/>
                <a:gd name="connsiteX3" fmla="*/ 1166682 w 1166682"/>
                <a:gd name="connsiteY3" fmla="*/ 220900 h 3621086"/>
                <a:gd name="connsiteX0" fmla="*/ 55964 w 1222646"/>
                <a:gd name="connsiteY0" fmla="*/ 3630477 h 3630694"/>
                <a:gd name="connsiteX1" fmla="*/ 154870 w 1222646"/>
                <a:gd name="connsiteY1" fmla="*/ 1558470 h 3630694"/>
                <a:gd name="connsiteX2" fmla="*/ 60202 w 1222646"/>
                <a:gd name="connsiteY2" fmla="*/ 115793 h 3630694"/>
                <a:gd name="connsiteX3" fmla="*/ 1222646 w 1222646"/>
                <a:gd name="connsiteY3" fmla="*/ 230508 h 3630694"/>
                <a:gd name="connsiteX0" fmla="*/ 110183 w 1276865"/>
                <a:gd name="connsiteY0" fmla="*/ 3593378 h 3593595"/>
                <a:gd name="connsiteX1" fmla="*/ 209089 w 1276865"/>
                <a:gd name="connsiteY1" fmla="*/ 1521371 h 3593595"/>
                <a:gd name="connsiteX2" fmla="*/ 114421 w 1276865"/>
                <a:gd name="connsiteY2" fmla="*/ 78694 h 3593595"/>
                <a:gd name="connsiteX3" fmla="*/ 1276865 w 1276865"/>
                <a:gd name="connsiteY3" fmla="*/ 193409 h 3593595"/>
                <a:gd name="connsiteX0" fmla="*/ 128545 w 1295227"/>
                <a:gd name="connsiteY0" fmla="*/ 3581115 h 3581332"/>
                <a:gd name="connsiteX1" fmla="*/ 227451 w 1295227"/>
                <a:gd name="connsiteY1" fmla="*/ 1509108 h 3581332"/>
                <a:gd name="connsiteX2" fmla="*/ 132783 w 1295227"/>
                <a:gd name="connsiteY2" fmla="*/ 66431 h 3581332"/>
                <a:gd name="connsiteX3" fmla="*/ 1295227 w 1295227"/>
                <a:gd name="connsiteY3" fmla="*/ 181146 h 3581332"/>
                <a:gd name="connsiteX0" fmla="*/ 71828 w 1463601"/>
                <a:gd name="connsiteY0" fmla="*/ 3667419 h 3667636"/>
                <a:gd name="connsiteX1" fmla="*/ 170734 w 1463601"/>
                <a:gd name="connsiteY1" fmla="*/ 1595412 h 3667636"/>
                <a:gd name="connsiteX2" fmla="*/ 76066 w 1463601"/>
                <a:gd name="connsiteY2" fmla="*/ 152735 h 3667636"/>
                <a:gd name="connsiteX3" fmla="*/ 1463601 w 1463601"/>
                <a:gd name="connsiteY3" fmla="*/ 182947 h 3667636"/>
                <a:gd name="connsiteX0" fmla="*/ 71828 w 1463601"/>
                <a:gd name="connsiteY0" fmla="*/ 3623294 h 3623511"/>
                <a:gd name="connsiteX1" fmla="*/ 170734 w 1463601"/>
                <a:gd name="connsiteY1" fmla="*/ 1551287 h 3623511"/>
                <a:gd name="connsiteX2" fmla="*/ 76066 w 1463601"/>
                <a:gd name="connsiteY2" fmla="*/ 108610 h 3623511"/>
                <a:gd name="connsiteX3" fmla="*/ 1463601 w 1463601"/>
                <a:gd name="connsiteY3" fmla="*/ 138822 h 3623511"/>
                <a:gd name="connsiteX0" fmla="*/ 54001 w 1445774"/>
                <a:gd name="connsiteY0" fmla="*/ 3579514 h 3579731"/>
                <a:gd name="connsiteX1" fmla="*/ 152907 w 1445774"/>
                <a:gd name="connsiteY1" fmla="*/ 1507507 h 3579731"/>
                <a:gd name="connsiteX2" fmla="*/ 58239 w 1445774"/>
                <a:gd name="connsiteY2" fmla="*/ 64830 h 3579731"/>
                <a:gd name="connsiteX3" fmla="*/ 1445774 w 1445774"/>
                <a:gd name="connsiteY3" fmla="*/ 95042 h 3579731"/>
                <a:gd name="connsiteX0" fmla="*/ 104542 w 1496315"/>
                <a:gd name="connsiteY0" fmla="*/ 3632678 h 3632915"/>
                <a:gd name="connsiteX1" fmla="*/ 90903 w 1496315"/>
                <a:gd name="connsiteY1" fmla="*/ 1687425 h 3632915"/>
                <a:gd name="connsiteX2" fmla="*/ 108780 w 1496315"/>
                <a:gd name="connsiteY2" fmla="*/ 117994 h 3632915"/>
                <a:gd name="connsiteX3" fmla="*/ 1496315 w 1496315"/>
                <a:gd name="connsiteY3" fmla="*/ 148206 h 3632915"/>
                <a:gd name="connsiteX0" fmla="*/ 104542 w 1496315"/>
                <a:gd name="connsiteY0" fmla="*/ 3632678 h 3632971"/>
                <a:gd name="connsiteX1" fmla="*/ 90903 w 1496315"/>
                <a:gd name="connsiteY1" fmla="*/ 1687425 h 3632971"/>
                <a:gd name="connsiteX2" fmla="*/ 108780 w 1496315"/>
                <a:gd name="connsiteY2" fmla="*/ 117994 h 3632971"/>
                <a:gd name="connsiteX3" fmla="*/ 1496315 w 1496315"/>
                <a:gd name="connsiteY3" fmla="*/ 148206 h 3632971"/>
                <a:gd name="connsiteX0" fmla="*/ 104542 w 1496315"/>
                <a:gd name="connsiteY0" fmla="*/ 3632678 h 3632678"/>
                <a:gd name="connsiteX1" fmla="*/ 90903 w 1496315"/>
                <a:gd name="connsiteY1" fmla="*/ 1687425 h 3632678"/>
                <a:gd name="connsiteX2" fmla="*/ 108780 w 1496315"/>
                <a:gd name="connsiteY2" fmla="*/ 117994 h 3632678"/>
                <a:gd name="connsiteX3" fmla="*/ 1496315 w 1496315"/>
                <a:gd name="connsiteY3" fmla="*/ 148206 h 3632678"/>
              </a:gdLst>
              <a:ahLst/>
              <a:cxnLst>
                <a:cxn ang="0">
                  <a:pos x="connsiteX0" y="connsiteY0"/>
                </a:cxn>
                <a:cxn ang="0">
                  <a:pos x="connsiteX1" y="connsiteY1"/>
                </a:cxn>
                <a:cxn ang="0">
                  <a:pos x="connsiteX2" y="connsiteY2"/>
                </a:cxn>
                <a:cxn ang="0">
                  <a:pos x="connsiteX3" y="connsiteY3"/>
                </a:cxn>
              </a:cxnLst>
              <a:rect l="l" t="t" r="r" b="b"/>
              <a:pathLst>
                <a:path w="1496315" h="3632678">
                  <a:moveTo>
                    <a:pt x="104542" y="3632678"/>
                  </a:moveTo>
                  <a:cubicBezTo>
                    <a:pt x="119557" y="2484740"/>
                    <a:pt x="90197" y="2540799"/>
                    <a:pt x="90903" y="1687425"/>
                  </a:cubicBezTo>
                  <a:cubicBezTo>
                    <a:pt x="91609" y="834051"/>
                    <a:pt x="-125455" y="374531"/>
                    <a:pt x="108780" y="117994"/>
                  </a:cubicBezTo>
                  <a:cubicBezTo>
                    <a:pt x="343015" y="-138543"/>
                    <a:pt x="587866" y="95284"/>
                    <a:pt x="1496315" y="148206"/>
                  </a:cubicBezTo>
                </a:path>
              </a:pathLst>
            </a:custGeom>
            <a:noFill/>
            <a:ln w="57150"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72000" rIns="72000"/>
            <a:lstStyle/>
            <a:p>
              <a:endParaRPr lang="en-US">
                <a:solidFill>
                  <a:schemeClr val="tx2">
                    <a:lumMod val="50000"/>
                    <a:lumOff val="50000"/>
                  </a:schemeClr>
                </a:solidFill>
                <a:latin typeface="+mn-lt"/>
              </a:endParaRPr>
            </a:p>
          </p:txBody>
        </p:sp>
        <p:sp>
          <p:nvSpPr>
            <p:cNvPr id="75" name="Freeform 3"/>
            <p:cNvSpPr>
              <a:spLocks noChangeAspect="1"/>
            </p:cNvSpPr>
            <p:nvPr/>
          </p:nvSpPr>
          <p:spPr bwMode="auto">
            <a:xfrm>
              <a:off x="2776994" y="3810291"/>
              <a:ext cx="611196" cy="387873"/>
            </a:xfrm>
            <a:custGeom>
              <a:avLst/>
              <a:gdLst>
                <a:gd name="T0" fmla="*/ 2147483647 w 462"/>
                <a:gd name="T1" fmla="*/ 2147483647 h 293"/>
                <a:gd name="T2" fmla="*/ 2147483647 w 462"/>
                <a:gd name="T3" fmla="*/ 2147483647 h 293"/>
                <a:gd name="T4" fmla="*/ 2147483647 w 462"/>
                <a:gd name="T5" fmla="*/ 2147483647 h 293"/>
                <a:gd name="T6" fmla="*/ 2147483647 w 462"/>
                <a:gd name="T7" fmla="*/ 2147483647 h 293"/>
                <a:gd name="T8" fmla="*/ 2147483647 w 462"/>
                <a:gd name="T9" fmla="*/ 2147483647 h 293"/>
                <a:gd name="T10" fmla="*/ 2147483647 w 462"/>
                <a:gd name="T11" fmla="*/ 2147483647 h 293"/>
                <a:gd name="T12" fmla="*/ 2147483647 w 462"/>
                <a:gd name="T13" fmla="*/ 2147483647 h 293"/>
                <a:gd name="T14" fmla="*/ 2147483647 w 462"/>
                <a:gd name="T15" fmla="*/ 2147483647 h 293"/>
                <a:gd name="T16" fmla="*/ 2147483647 w 462"/>
                <a:gd name="T17" fmla="*/ 2147483647 h 293"/>
                <a:gd name="T18" fmla="*/ 2147483647 w 462"/>
                <a:gd name="T19" fmla="*/ 2147483647 h 293"/>
                <a:gd name="T20" fmla="*/ 2147483647 w 462"/>
                <a:gd name="T21" fmla="*/ 2147483647 h 293"/>
                <a:gd name="T22" fmla="*/ 2147483647 w 462"/>
                <a:gd name="T23" fmla="*/ 2147483647 h 293"/>
                <a:gd name="T24" fmla="*/ 2147483647 w 462"/>
                <a:gd name="T25" fmla="*/ 2147483647 h 293"/>
                <a:gd name="T26" fmla="*/ 2147483647 w 462"/>
                <a:gd name="T27" fmla="*/ 2147483647 h 293"/>
                <a:gd name="T28" fmla="*/ 2147483647 w 462"/>
                <a:gd name="T29" fmla="*/ 2147483647 h 293"/>
                <a:gd name="T30" fmla="*/ 2147483647 w 462"/>
                <a:gd name="T31" fmla="*/ 2147483647 h 293"/>
                <a:gd name="T32" fmla="*/ 2147483647 w 462"/>
                <a:gd name="T33" fmla="*/ 2147483647 h 293"/>
                <a:gd name="T34" fmla="*/ 2147483647 w 462"/>
                <a:gd name="T35" fmla="*/ 2147483647 h 293"/>
                <a:gd name="T36" fmla="*/ 2147483647 w 462"/>
                <a:gd name="T37" fmla="*/ 2147483647 h 293"/>
                <a:gd name="T38" fmla="*/ 2147483647 w 462"/>
                <a:gd name="T39" fmla="*/ 2147483647 h 293"/>
                <a:gd name="T40" fmla="*/ 2147483647 w 462"/>
                <a:gd name="T41" fmla="*/ 2147483647 h 293"/>
                <a:gd name="T42" fmla="*/ 2147483647 w 462"/>
                <a:gd name="T43" fmla="*/ 2147483647 h 293"/>
                <a:gd name="T44" fmla="*/ 2147483647 w 462"/>
                <a:gd name="T45" fmla="*/ 2147483647 h 293"/>
                <a:gd name="T46" fmla="*/ 2147483647 w 462"/>
                <a:gd name="T47" fmla="*/ 2147483647 h 293"/>
                <a:gd name="T48" fmla="*/ 2147483647 w 462"/>
                <a:gd name="T49" fmla="*/ 2147483647 h 293"/>
                <a:gd name="T50" fmla="*/ 2147483647 w 462"/>
                <a:gd name="T51" fmla="*/ 2147483647 h 293"/>
                <a:gd name="T52" fmla="*/ 2147483647 w 462"/>
                <a:gd name="T53" fmla="*/ 0 h 293"/>
                <a:gd name="T54" fmla="*/ 2147483647 w 462"/>
                <a:gd name="T55" fmla="*/ 2147483647 h 293"/>
                <a:gd name="T56" fmla="*/ 0 w 462"/>
                <a:gd name="T57" fmla="*/ 2147483647 h 293"/>
                <a:gd name="T58" fmla="*/ 2147483647 w 462"/>
                <a:gd name="T59" fmla="*/ 2147483647 h 293"/>
                <a:gd name="T60" fmla="*/ 2147483647 w 462"/>
                <a:gd name="T61" fmla="*/ 2147483647 h 293"/>
                <a:gd name="T62" fmla="*/ 2147483647 w 462"/>
                <a:gd name="T63" fmla="*/ 2147483647 h 293"/>
                <a:gd name="T64" fmla="*/ 2147483647 w 462"/>
                <a:gd name="T65" fmla="*/ 2147483647 h 29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62" h="293">
                  <a:moveTo>
                    <a:pt x="435" y="148"/>
                  </a:moveTo>
                  <a:cubicBezTo>
                    <a:pt x="437" y="140"/>
                    <a:pt x="439" y="132"/>
                    <a:pt x="439" y="123"/>
                  </a:cubicBezTo>
                  <a:cubicBezTo>
                    <a:pt x="439" y="104"/>
                    <a:pt x="433" y="86"/>
                    <a:pt x="422" y="70"/>
                  </a:cubicBezTo>
                  <a:cubicBezTo>
                    <a:pt x="420" y="67"/>
                    <a:pt x="415" y="66"/>
                    <a:pt x="411" y="68"/>
                  </a:cubicBezTo>
                  <a:cubicBezTo>
                    <a:pt x="407" y="71"/>
                    <a:pt x="406" y="76"/>
                    <a:pt x="409" y="79"/>
                  </a:cubicBezTo>
                  <a:cubicBezTo>
                    <a:pt x="418" y="92"/>
                    <a:pt x="423" y="108"/>
                    <a:pt x="423" y="123"/>
                  </a:cubicBezTo>
                  <a:cubicBezTo>
                    <a:pt x="423" y="132"/>
                    <a:pt x="421" y="140"/>
                    <a:pt x="419" y="148"/>
                  </a:cubicBezTo>
                  <a:cubicBezTo>
                    <a:pt x="418" y="151"/>
                    <a:pt x="419" y="154"/>
                    <a:pt x="421" y="156"/>
                  </a:cubicBezTo>
                  <a:cubicBezTo>
                    <a:pt x="437" y="170"/>
                    <a:pt x="446" y="189"/>
                    <a:pt x="446" y="209"/>
                  </a:cubicBezTo>
                  <a:cubicBezTo>
                    <a:pt x="446" y="247"/>
                    <a:pt x="415" y="277"/>
                    <a:pt x="378" y="277"/>
                  </a:cubicBezTo>
                  <a:cubicBezTo>
                    <a:pt x="88" y="277"/>
                    <a:pt x="88" y="277"/>
                    <a:pt x="88" y="277"/>
                  </a:cubicBezTo>
                  <a:cubicBezTo>
                    <a:pt x="48" y="277"/>
                    <a:pt x="16" y="245"/>
                    <a:pt x="16" y="206"/>
                  </a:cubicBezTo>
                  <a:cubicBezTo>
                    <a:pt x="16" y="178"/>
                    <a:pt x="31" y="154"/>
                    <a:pt x="56" y="141"/>
                  </a:cubicBezTo>
                  <a:cubicBezTo>
                    <a:pt x="59" y="140"/>
                    <a:pt x="60" y="137"/>
                    <a:pt x="60" y="134"/>
                  </a:cubicBezTo>
                  <a:cubicBezTo>
                    <a:pt x="60" y="134"/>
                    <a:pt x="60" y="133"/>
                    <a:pt x="60" y="133"/>
                  </a:cubicBezTo>
                  <a:cubicBezTo>
                    <a:pt x="60" y="69"/>
                    <a:pt x="113" y="16"/>
                    <a:pt x="178" y="16"/>
                  </a:cubicBezTo>
                  <a:cubicBezTo>
                    <a:pt x="217" y="16"/>
                    <a:pt x="254" y="36"/>
                    <a:pt x="276" y="68"/>
                  </a:cubicBezTo>
                  <a:cubicBezTo>
                    <a:pt x="277" y="70"/>
                    <a:pt x="279" y="72"/>
                    <a:pt x="282" y="72"/>
                  </a:cubicBezTo>
                  <a:cubicBezTo>
                    <a:pt x="284" y="72"/>
                    <a:pt x="287" y="71"/>
                    <a:pt x="288" y="70"/>
                  </a:cubicBezTo>
                  <a:cubicBezTo>
                    <a:pt x="288" y="70"/>
                    <a:pt x="289" y="69"/>
                    <a:pt x="289" y="69"/>
                  </a:cubicBezTo>
                  <a:cubicBezTo>
                    <a:pt x="290" y="68"/>
                    <a:pt x="309" y="45"/>
                    <a:pt x="344" y="45"/>
                  </a:cubicBezTo>
                  <a:cubicBezTo>
                    <a:pt x="360" y="45"/>
                    <a:pt x="375" y="50"/>
                    <a:pt x="388" y="59"/>
                  </a:cubicBezTo>
                  <a:cubicBezTo>
                    <a:pt x="392" y="61"/>
                    <a:pt x="397" y="60"/>
                    <a:pt x="399" y="56"/>
                  </a:cubicBezTo>
                  <a:cubicBezTo>
                    <a:pt x="402" y="53"/>
                    <a:pt x="401" y="48"/>
                    <a:pt x="397" y="45"/>
                  </a:cubicBezTo>
                  <a:cubicBezTo>
                    <a:pt x="381" y="35"/>
                    <a:pt x="363" y="29"/>
                    <a:pt x="344" y="29"/>
                  </a:cubicBezTo>
                  <a:cubicBezTo>
                    <a:pt x="314" y="29"/>
                    <a:pt x="294" y="43"/>
                    <a:pt x="284" y="52"/>
                  </a:cubicBezTo>
                  <a:cubicBezTo>
                    <a:pt x="258" y="19"/>
                    <a:pt x="220" y="0"/>
                    <a:pt x="178" y="0"/>
                  </a:cubicBezTo>
                  <a:cubicBezTo>
                    <a:pt x="106" y="0"/>
                    <a:pt x="47" y="58"/>
                    <a:pt x="44" y="129"/>
                  </a:cubicBezTo>
                  <a:cubicBezTo>
                    <a:pt x="17" y="145"/>
                    <a:pt x="0" y="174"/>
                    <a:pt x="0" y="206"/>
                  </a:cubicBezTo>
                  <a:cubicBezTo>
                    <a:pt x="0" y="254"/>
                    <a:pt x="39" y="293"/>
                    <a:pt x="88" y="293"/>
                  </a:cubicBezTo>
                  <a:cubicBezTo>
                    <a:pt x="378" y="293"/>
                    <a:pt x="378" y="293"/>
                    <a:pt x="378" y="293"/>
                  </a:cubicBezTo>
                  <a:cubicBezTo>
                    <a:pt x="424" y="293"/>
                    <a:pt x="462" y="256"/>
                    <a:pt x="462" y="209"/>
                  </a:cubicBezTo>
                  <a:cubicBezTo>
                    <a:pt x="462" y="186"/>
                    <a:pt x="452" y="164"/>
                    <a:pt x="435" y="148"/>
                  </a:cubicBezTo>
                  <a:close/>
                </a:path>
              </a:pathLst>
            </a:custGeom>
            <a:solidFill>
              <a:srgbClr val="433D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mn-lt"/>
              </a:endParaRPr>
            </a:p>
          </p:txBody>
        </p:sp>
        <p:sp>
          <p:nvSpPr>
            <p:cNvPr id="106" name="Freeform 14335"/>
            <p:cNvSpPr>
              <a:spLocks/>
            </p:cNvSpPr>
            <p:nvPr/>
          </p:nvSpPr>
          <p:spPr bwMode="auto">
            <a:xfrm>
              <a:off x="2397398" y="3926941"/>
              <a:ext cx="1206654" cy="1987456"/>
            </a:xfrm>
            <a:custGeom>
              <a:avLst/>
              <a:gdLst>
                <a:gd name="T0" fmla="*/ 0 w 4776951"/>
                <a:gd name="T1" fmla="*/ 345649 h 394152"/>
                <a:gd name="T2" fmla="*/ 1702502 w 4776951"/>
                <a:gd name="T3" fmla="*/ 329937 h 394152"/>
                <a:gd name="T4" fmla="*/ 2270000 w 4776951"/>
                <a:gd name="T5" fmla="*/ 0 h 394152"/>
                <a:gd name="T6" fmla="*/ 3546875 w 4776951"/>
                <a:gd name="T7" fmla="*/ 0 h 394152"/>
                <a:gd name="T8" fmla="*/ 3988265 w 4776951"/>
                <a:gd name="T9" fmla="*/ 329937 h 394152"/>
                <a:gd name="T10" fmla="*/ 4776459 w 4776951"/>
                <a:gd name="T11" fmla="*/ 392784 h 394152"/>
                <a:gd name="T12" fmla="*/ 4776459 w 4776951"/>
                <a:gd name="T13" fmla="*/ 392784 h 394152"/>
                <a:gd name="T14" fmla="*/ 0 60000 65536"/>
                <a:gd name="T15" fmla="*/ 0 60000 65536"/>
                <a:gd name="T16" fmla="*/ 0 60000 65536"/>
                <a:gd name="T17" fmla="*/ 0 60000 65536"/>
                <a:gd name="T18" fmla="*/ 0 60000 65536"/>
                <a:gd name="T19" fmla="*/ 0 60000 65536"/>
                <a:gd name="T20" fmla="*/ 0 60000 65536"/>
                <a:gd name="connsiteX0" fmla="*/ 0 w 4776951"/>
                <a:gd name="connsiteY0" fmla="*/ 619729 h 667040"/>
                <a:gd name="connsiteX1" fmla="*/ 1830272 w 4776951"/>
                <a:gd name="connsiteY1" fmla="*/ 7856 h 667040"/>
                <a:gd name="connsiteX2" fmla="*/ 2270234 w 4776951"/>
                <a:gd name="connsiteY2" fmla="*/ 272888 h 667040"/>
                <a:gd name="connsiteX3" fmla="*/ 3547241 w 4776951"/>
                <a:gd name="connsiteY3" fmla="*/ 272888 h 667040"/>
                <a:gd name="connsiteX4" fmla="*/ 3988676 w 4776951"/>
                <a:gd name="connsiteY4" fmla="*/ 603963 h 667040"/>
                <a:gd name="connsiteX5" fmla="*/ 4776951 w 4776951"/>
                <a:gd name="connsiteY5" fmla="*/ 667026 h 667040"/>
                <a:gd name="connsiteX0" fmla="*/ 0 w 4776951"/>
                <a:gd name="connsiteY0" fmla="*/ 644523 h 691834"/>
                <a:gd name="connsiteX1" fmla="*/ 1830272 w 4776951"/>
                <a:gd name="connsiteY1" fmla="*/ 32650 h 691834"/>
                <a:gd name="connsiteX2" fmla="*/ 2461627 w 4776951"/>
                <a:gd name="connsiteY2" fmla="*/ 106076 h 691834"/>
                <a:gd name="connsiteX3" fmla="*/ 3547241 w 4776951"/>
                <a:gd name="connsiteY3" fmla="*/ 297682 h 691834"/>
                <a:gd name="connsiteX4" fmla="*/ 3988676 w 4776951"/>
                <a:gd name="connsiteY4" fmla="*/ 628757 h 691834"/>
                <a:gd name="connsiteX5" fmla="*/ 4776951 w 4776951"/>
                <a:gd name="connsiteY5" fmla="*/ 691820 h 691834"/>
                <a:gd name="connsiteX0" fmla="*/ 0 w 4776951"/>
                <a:gd name="connsiteY0" fmla="*/ 618509 h 665820"/>
                <a:gd name="connsiteX1" fmla="*/ 1830272 w 4776951"/>
                <a:gd name="connsiteY1" fmla="*/ 6636 h 665820"/>
                <a:gd name="connsiteX2" fmla="*/ 2461627 w 4776951"/>
                <a:gd name="connsiteY2" fmla="*/ 80062 h 665820"/>
                <a:gd name="connsiteX3" fmla="*/ 3547241 w 4776951"/>
                <a:gd name="connsiteY3" fmla="*/ 271668 h 665820"/>
                <a:gd name="connsiteX4" fmla="*/ 3988676 w 4776951"/>
                <a:gd name="connsiteY4" fmla="*/ 602743 h 665820"/>
                <a:gd name="connsiteX5" fmla="*/ 4776951 w 4776951"/>
                <a:gd name="connsiteY5" fmla="*/ 665806 h 665820"/>
                <a:gd name="connsiteX0" fmla="*/ 0 w 4776951"/>
                <a:gd name="connsiteY0" fmla="*/ 660518 h 707829"/>
                <a:gd name="connsiteX1" fmla="*/ 1830272 w 4776951"/>
                <a:gd name="connsiteY1" fmla="*/ 48645 h 707829"/>
                <a:gd name="connsiteX2" fmla="*/ 2663653 w 4776951"/>
                <a:gd name="connsiteY2" fmla="*/ 68847 h 707829"/>
                <a:gd name="connsiteX3" fmla="*/ 3547241 w 4776951"/>
                <a:gd name="connsiteY3" fmla="*/ 313677 h 707829"/>
                <a:gd name="connsiteX4" fmla="*/ 3988676 w 4776951"/>
                <a:gd name="connsiteY4" fmla="*/ 644752 h 707829"/>
                <a:gd name="connsiteX5" fmla="*/ 4776951 w 4776951"/>
                <a:gd name="connsiteY5" fmla="*/ 707815 h 707829"/>
                <a:gd name="connsiteX0" fmla="*/ 0 w 4776951"/>
                <a:gd name="connsiteY0" fmla="*/ 643802 h 691113"/>
                <a:gd name="connsiteX1" fmla="*/ 1830272 w 4776951"/>
                <a:gd name="connsiteY1" fmla="*/ 31929 h 691113"/>
                <a:gd name="connsiteX2" fmla="*/ 2462057 w 4776951"/>
                <a:gd name="connsiteY2" fmla="*/ 82993 h 691113"/>
                <a:gd name="connsiteX3" fmla="*/ 2663653 w 4776951"/>
                <a:gd name="connsiteY3" fmla="*/ 52131 h 691113"/>
                <a:gd name="connsiteX4" fmla="*/ 3547241 w 4776951"/>
                <a:gd name="connsiteY4" fmla="*/ 296961 h 691113"/>
                <a:gd name="connsiteX5" fmla="*/ 3988676 w 4776951"/>
                <a:gd name="connsiteY5" fmla="*/ 628036 h 691113"/>
                <a:gd name="connsiteX6" fmla="*/ 4776951 w 4776951"/>
                <a:gd name="connsiteY6" fmla="*/ 691099 h 691113"/>
                <a:gd name="connsiteX0" fmla="*/ 0 w 4776951"/>
                <a:gd name="connsiteY0" fmla="*/ 660518 h 707829"/>
                <a:gd name="connsiteX1" fmla="*/ 1830272 w 4776951"/>
                <a:gd name="connsiteY1" fmla="*/ 48645 h 707829"/>
                <a:gd name="connsiteX2" fmla="*/ 2663653 w 4776951"/>
                <a:gd name="connsiteY2" fmla="*/ 68847 h 707829"/>
                <a:gd name="connsiteX3" fmla="*/ 3547241 w 4776951"/>
                <a:gd name="connsiteY3" fmla="*/ 313677 h 707829"/>
                <a:gd name="connsiteX4" fmla="*/ 3988676 w 4776951"/>
                <a:gd name="connsiteY4" fmla="*/ 644752 h 707829"/>
                <a:gd name="connsiteX5" fmla="*/ 4776951 w 4776951"/>
                <a:gd name="connsiteY5" fmla="*/ 707815 h 707829"/>
                <a:gd name="connsiteX0" fmla="*/ 0 w 4776951"/>
                <a:gd name="connsiteY0" fmla="*/ 644574 h 691885"/>
                <a:gd name="connsiteX1" fmla="*/ 1830272 w 4776951"/>
                <a:gd name="connsiteY1" fmla="*/ 32701 h 691885"/>
                <a:gd name="connsiteX2" fmla="*/ 2663653 w 4776951"/>
                <a:gd name="connsiteY2" fmla="*/ 52903 h 691885"/>
                <a:gd name="connsiteX3" fmla="*/ 3547241 w 4776951"/>
                <a:gd name="connsiteY3" fmla="*/ 297733 h 691885"/>
                <a:gd name="connsiteX4" fmla="*/ 3988676 w 4776951"/>
                <a:gd name="connsiteY4" fmla="*/ 628808 h 691885"/>
                <a:gd name="connsiteX5" fmla="*/ 4776951 w 4776951"/>
                <a:gd name="connsiteY5" fmla="*/ 691871 h 691885"/>
                <a:gd name="connsiteX0" fmla="*/ 0 w 4776951"/>
                <a:gd name="connsiteY0" fmla="*/ 633378 h 680689"/>
                <a:gd name="connsiteX1" fmla="*/ 1830272 w 4776951"/>
                <a:gd name="connsiteY1" fmla="*/ 21505 h 680689"/>
                <a:gd name="connsiteX2" fmla="*/ 2663653 w 4776951"/>
                <a:gd name="connsiteY2" fmla="*/ 105575 h 680689"/>
                <a:gd name="connsiteX3" fmla="*/ 3547241 w 4776951"/>
                <a:gd name="connsiteY3" fmla="*/ 286537 h 680689"/>
                <a:gd name="connsiteX4" fmla="*/ 3988676 w 4776951"/>
                <a:gd name="connsiteY4" fmla="*/ 617612 h 680689"/>
                <a:gd name="connsiteX5" fmla="*/ 4776951 w 4776951"/>
                <a:gd name="connsiteY5" fmla="*/ 680675 h 680689"/>
                <a:gd name="connsiteX0" fmla="*/ 0 w 4776951"/>
                <a:gd name="connsiteY0" fmla="*/ 589353 h 636664"/>
                <a:gd name="connsiteX1" fmla="*/ 1851539 w 4776951"/>
                <a:gd name="connsiteY1" fmla="*/ 41348 h 636664"/>
                <a:gd name="connsiteX2" fmla="*/ 2663653 w 4776951"/>
                <a:gd name="connsiteY2" fmla="*/ 61550 h 636664"/>
                <a:gd name="connsiteX3" fmla="*/ 3547241 w 4776951"/>
                <a:gd name="connsiteY3" fmla="*/ 242512 h 636664"/>
                <a:gd name="connsiteX4" fmla="*/ 3988676 w 4776951"/>
                <a:gd name="connsiteY4" fmla="*/ 573587 h 636664"/>
                <a:gd name="connsiteX5" fmla="*/ 4776951 w 4776951"/>
                <a:gd name="connsiteY5" fmla="*/ 636650 h 636664"/>
                <a:gd name="connsiteX0" fmla="*/ 0 w 4776951"/>
                <a:gd name="connsiteY0" fmla="*/ 574645 h 621956"/>
                <a:gd name="connsiteX1" fmla="*/ 1851539 w 4776951"/>
                <a:gd name="connsiteY1" fmla="*/ 26640 h 621956"/>
                <a:gd name="connsiteX2" fmla="*/ 2653020 w 4776951"/>
                <a:gd name="connsiteY2" fmla="*/ 100066 h 621956"/>
                <a:gd name="connsiteX3" fmla="*/ 3547241 w 4776951"/>
                <a:gd name="connsiteY3" fmla="*/ 227804 h 621956"/>
                <a:gd name="connsiteX4" fmla="*/ 3988676 w 4776951"/>
                <a:gd name="connsiteY4" fmla="*/ 558879 h 621956"/>
                <a:gd name="connsiteX5" fmla="*/ 4776951 w 4776951"/>
                <a:gd name="connsiteY5" fmla="*/ 621942 h 621956"/>
                <a:gd name="connsiteX0" fmla="*/ 0 w 4776951"/>
                <a:gd name="connsiteY0" fmla="*/ 566445 h 613756"/>
                <a:gd name="connsiteX1" fmla="*/ 1851539 w 4776951"/>
                <a:gd name="connsiteY1" fmla="*/ 18440 h 613756"/>
                <a:gd name="connsiteX2" fmla="*/ 2653020 w 4776951"/>
                <a:gd name="connsiteY2" fmla="*/ 91866 h 613756"/>
                <a:gd name="connsiteX3" fmla="*/ 3547241 w 4776951"/>
                <a:gd name="connsiteY3" fmla="*/ 219604 h 613756"/>
                <a:gd name="connsiteX4" fmla="*/ 3988676 w 4776951"/>
                <a:gd name="connsiteY4" fmla="*/ 550679 h 613756"/>
                <a:gd name="connsiteX5" fmla="*/ 4776951 w 4776951"/>
                <a:gd name="connsiteY5" fmla="*/ 613742 h 613756"/>
                <a:gd name="connsiteX0" fmla="*/ 0 w 4776951"/>
                <a:gd name="connsiteY0" fmla="*/ 1532708 h 1580019"/>
                <a:gd name="connsiteX1" fmla="*/ 1851539 w 4776951"/>
                <a:gd name="connsiteY1" fmla="*/ 984703 h 1580019"/>
                <a:gd name="connsiteX2" fmla="*/ 2653020 w 4776951"/>
                <a:gd name="connsiteY2" fmla="*/ 1058129 h 1580019"/>
                <a:gd name="connsiteX3" fmla="*/ 4121418 w 4776951"/>
                <a:gd name="connsiteY3" fmla="*/ 4298 h 1580019"/>
                <a:gd name="connsiteX4" fmla="*/ 3988676 w 4776951"/>
                <a:gd name="connsiteY4" fmla="*/ 1516942 h 1580019"/>
                <a:gd name="connsiteX5" fmla="*/ 4776951 w 4776951"/>
                <a:gd name="connsiteY5" fmla="*/ 1580005 h 1580019"/>
                <a:gd name="connsiteX0" fmla="*/ 0 w 4776951"/>
                <a:gd name="connsiteY0" fmla="*/ 1532202 h 1579513"/>
                <a:gd name="connsiteX1" fmla="*/ 1851539 w 4776951"/>
                <a:gd name="connsiteY1" fmla="*/ 984197 h 1579513"/>
                <a:gd name="connsiteX2" fmla="*/ 2653020 w 4776951"/>
                <a:gd name="connsiteY2" fmla="*/ 1057623 h 1579513"/>
                <a:gd name="connsiteX3" fmla="*/ 4121418 w 4776951"/>
                <a:gd name="connsiteY3" fmla="*/ 3792 h 1579513"/>
                <a:gd name="connsiteX4" fmla="*/ 3988676 w 4776951"/>
                <a:gd name="connsiteY4" fmla="*/ 1516436 h 1579513"/>
                <a:gd name="connsiteX5" fmla="*/ 4776951 w 4776951"/>
                <a:gd name="connsiteY5" fmla="*/ 1579499 h 1579513"/>
                <a:gd name="connsiteX0" fmla="*/ 0 w 4776951"/>
                <a:gd name="connsiteY0" fmla="*/ 1533061 h 1580372"/>
                <a:gd name="connsiteX1" fmla="*/ 1851539 w 4776951"/>
                <a:gd name="connsiteY1" fmla="*/ 985056 h 1580372"/>
                <a:gd name="connsiteX2" fmla="*/ 2653020 w 4776951"/>
                <a:gd name="connsiteY2" fmla="*/ 1015902 h 1580372"/>
                <a:gd name="connsiteX3" fmla="*/ 4121418 w 4776951"/>
                <a:gd name="connsiteY3" fmla="*/ 4651 h 1580372"/>
                <a:gd name="connsiteX4" fmla="*/ 3988676 w 4776951"/>
                <a:gd name="connsiteY4" fmla="*/ 1517295 h 1580372"/>
                <a:gd name="connsiteX5" fmla="*/ 4776951 w 4776951"/>
                <a:gd name="connsiteY5" fmla="*/ 1580358 h 1580372"/>
                <a:gd name="connsiteX0" fmla="*/ 0 w 4776951"/>
                <a:gd name="connsiteY0" fmla="*/ 1523104 h 1570415"/>
                <a:gd name="connsiteX1" fmla="*/ 1851539 w 4776951"/>
                <a:gd name="connsiteY1" fmla="*/ 975099 h 1570415"/>
                <a:gd name="connsiteX2" fmla="*/ 2653020 w 4776951"/>
                <a:gd name="connsiteY2" fmla="*/ 1005945 h 1570415"/>
                <a:gd name="connsiteX3" fmla="*/ 4121418 w 4776951"/>
                <a:gd name="connsiteY3" fmla="*/ 5340 h 1570415"/>
                <a:gd name="connsiteX4" fmla="*/ 3988676 w 4776951"/>
                <a:gd name="connsiteY4" fmla="*/ 1507338 h 1570415"/>
                <a:gd name="connsiteX5" fmla="*/ 4776951 w 4776951"/>
                <a:gd name="connsiteY5" fmla="*/ 1570401 h 1570415"/>
                <a:gd name="connsiteX0" fmla="*/ 0 w 4776951"/>
                <a:gd name="connsiteY0" fmla="*/ 1520365 h 1567662"/>
                <a:gd name="connsiteX1" fmla="*/ 1851539 w 4776951"/>
                <a:gd name="connsiteY1" fmla="*/ 972360 h 1567662"/>
                <a:gd name="connsiteX2" fmla="*/ 2653020 w 4776951"/>
                <a:gd name="connsiteY2" fmla="*/ 1003206 h 1567662"/>
                <a:gd name="connsiteX3" fmla="*/ 4121418 w 4776951"/>
                <a:gd name="connsiteY3" fmla="*/ 2601 h 1567662"/>
                <a:gd name="connsiteX4" fmla="*/ 3659055 w 4776951"/>
                <a:gd name="connsiteY4" fmla="*/ 1344928 h 1567662"/>
                <a:gd name="connsiteX5" fmla="*/ 4776951 w 4776951"/>
                <a:gd name="connsiteY5" fmla="*/ 1567662 h 1567662"/>
                <a:gd name="connsiteX0" fmla="*/ 0 w 4143826"/>
                <a:gd name="connsiteY0" fmla="*/ 1520365 h 1631530"/>
                <a:gd name="connsiteX1" fmla="*/ 1851539 w 4143826"/>
                <a:gd name="connsiteY1" fmla="*/ 972360 h 1631530"/>
                <a:gd name="connsiteX2" fmla="*/ 2653020 w 4143826"/>
                <a:gd name="connsiteY2" fmla="*/ 1003206 h 1631530"/>
                <a:gd name="connsiteX3" fmla="*/ 4121418 w 4143826"/>
                <a:gd name="connsiteY3" fmla="*/ 2601 h 1631530"/>
                <a:gd name="connsiteX4" fmla="*/ 3659055 w 4143826"/>
                <a:gd name="connsiteY4" fmla="*/ 1344928 h 1631530"/>
                <a:gd name="connsiteX5" fmla="*/ 3809355 w 4143826"/>
                <a:gd name="connsiteY5" fmla="*/ 1631530 h 1631530"/>
                <a:gd name="connsiteX0" fmla="*/ 0 w 4169892"/>
                <a:gd name="connsiteY0" fmla="*/ 1525853 h 1637018"/>
                <a:gd name="connsiteX1" fmla="*/ 1851539 w 4169892"/>
                <a:gd name="connsiteY1" fmla="*/ 977848 h 1637018"/>
                <a:gd name="connsiteX2" fmla="*/ 2653020 w 4169892"/>
                <a:gd name="connsiteY2" fmla="*/ 1008694 h 1637018"/>
                <a:gd name="connsiteX3" fmla="*/ 4121418 w 4169892"/>
                <a:gd name="connsiteY3" fmla="*/ 8089 h 1637018"/>
                <a:gd name="connsiteX4" fmla="*/ 3809355 w 4169892"/>
                <a:gd name="connsiteY4" fmla="*/ 1637018 h 1637018"/>
                <a:gd name="connsiteX0" fmla="*/ 0 w 4135605"/>
                <a:gd name="connsiteY0" fmla="*/ 1527142 h 1691531"/>
                <a:gd name="connsiteX1" fmla="*/ 1851539 w 4135605"/>
                <a:gd name="connsiteY1" fmla="*/ 979137 h 1691531"/>
                <a:gd name="connsiteX2" fmla="*/ 2653020 w 4135605"/>
                <a:gd name="connsiteY2" fmla="*/ 1009983 h 1691531"/>
                <a:gd name="connsiteX3" fmla="*/ 4121418 w 4135605"/>
                <a:gd name="connsiteY3" fmla="*/ 9378 h 1691531"/>
                <a:gd name="connsiteX4" fmla="*/ 3415938 w 4135605"/>
                <a:gd name="connsiteY4" fmla="*/ 1691530 h 1691531"/>
                <a:gd name="connsiteX0" fmla="*/ 0 w 4134352"/>
                <a:gd name="connsiteY0" fmla="*/ 1527142 h 1691530"/>
                <a:gd name="connsiteX1" fmla="*/ 1851539 w 4134352"/>
                <a:gd name="connsiteY1" fmla="*/ 979137 h 1691530"/>
                <a:gd name="connsiteX2" fmla="*/ 2653020 w 4134352"/>
                <a:gd name="connsiteY2" fmla="*/ 1009983 h 1691530"/>
                <a:gd name="connsiteX3" fmla="*/ 4121418 w 4134352"/>
                <a:gd name="connsiteY3" fmla="*/ 9378 h 1691530"/>
                <a:gd name="connsiteX4" fmla="*/ 3415938 w 4134352"/>
                <a:gd name="connsiteY4" fmla="*/ 1691530 h 1691530"/>
                <a:gd name="connsiteX0" fmla="*/ 0 w 3415938"/>
                <a:gd name="connsiteY0" fmla="*/ 1225063 h 1389451"/>
                <a:gd name="connsiteX1" fmla="*/ 1851539 w 3415938"/>
                <a:gd name="connsiteY1" fmla="*/ 677058 h 1389451"/>
                <a:gd name="connsiteX2" fmla="*/ 2653020 w 3415938"/>
                <a:gd name="connsiteY2" fmla="*/ 707904 h 1389451"/>
                <a:gd name="connsiteX3" fmla="*/ 2928682 w 3415938"/>
                <a:gd name="connsiteY3" fmla="*/ 12449 h 1389451"/>
                <a:gd name="connsiteX4" fmla="*/ 3415938 w 3415938"/>
                <a:gd name="connsiteY4" fmla="*/ 1389451 h 1389451"/>
                <a:gd name="connsiteX0" fmla="*/ 0 w 3415938"/>
                <a:gd name="connsiteY0" fmla="*/ 1393827 h 1558215"/>
                <a:gd name="connsiteX1" fmla="*/ 1851539 w 3415938"/>
                <a:gd name="connsiteY1" fmla="*/ 845822 h 1558215"/>
                <a:gd name="connsiteX2" fmla="*/ 2480736 w 3415938"/>
                <a:gd name="connsiteY2" fmla="*/ 40822 h 1558215"/>
                <a:gd name="connsiteX3" fmla="*/ 2928682 w 3415938"/>
                <a:gd name="connsiteY3" fmla="*/ 181213 h 1558215"/>
                <a:gd name="connsiteX4" fmla="*/ 3415938 w 3415938"/>
                <a:gd name="connsiteY4" fmla="*/ 1558215 h 1558215"/>
                <a:gd name="connsiteX0" fmla="*/ 0 w 3415938"/>
                <a:gd name="connsiteY0" fmla="*/ 1360465 h 1524853"/>
                <a:gd name="connsiteX1" fmla="*/ 1851539 w 3415938"/>
                <a:gd name="connsiteY1" fmla="*/ 812460 h 1524853"/>
                <a:gd name="connsiteX2" fmla="*/ 2480736 w 3415938"/>
                <a:gd name="connsiteY2" fmla="*/ 7460 h 1524853"/>
                <a:gd name="connsiteX3" fmla="*/ 2835914 w 3415938"/>
                <a:gd name="connsiteY3" fmla="*/ 426467 h 1524853"/>
                <a:gd name="connsiteX4" fmla="*/ 3415938 w 3415938"/>
                <a:gd name="connsiteY4" fmla="*/ 1524853 h 1524853"/>
                <a:gd name="connsiteX0" fmla="*/ 0 w 3415938"/>
                <a:gd name="connsiteY0" fmla="*/ 1360465 h 1524853"/>
                <a:gd name="connsiteX1" fmla="*/ 1851539 w 3415938"/>
                <a:gd name="connsiteY1" fmla="*/ 812460 h 1524853"/>
                <a:gd name="connsiteX2" fmla="*/ 2480736 w 3415938"/>
                <a:gd name="connsiteY2" fmla="*/ 7460 h 1524853"/>
                <a:gd name="connsiteX3" fmla="*/ 2835914 w 3415938"/>
                <a:gd name="connsiteY3" fmla="*/ 426467 h 1524853"/>
                <a:gd name="connsiteX4" fmla="*/ 3415938 w 3415938"/>
                <a:gd name="connsiteY4" fmla="*/ 1524853 h 1524853"/>
                <a:gd name="connsiteX0" fmla="*/ 0 w 3256907"/>
                <a:gd name="connsiteY0" fmla="*/ 1360465 h 2082085"/>
                <a:gd name="connsiteX1" fmla="*/ 1851539 w 3256907"/>
                <a:gd name="connsiteY1" fmla="*/ 812460 h 2082085"/>
                <a:gd name="connsiteX2" fmla="*/ 2480736 w 3256907"/>
                <a:gd name="connsiteY2" fmla="*/ 7460 h 2082085"/>
                <a:gd name="connsiteX3" fmla="*/ 2835914 w 3256907"/>
                <a:gd name="connsiteY3" fmla="*/ 426467 h 2082085"/>
                <a:gd name="connsiteX4" fmla="*/ 3256907 w 3256907"/>
                <a:gd name="connsiteY4" fmla="*/ 2082085 h 2082085"/>
                <a:gd name="connsiteX0" fmla="*/ 0 w 3111128"/>
                <a:gd name="connsiteY0" fmla="*/ 1360465 h 1471784"/>
                <a:gd name="connsiteX1" fmla="*/ 1851539 w 3111128"/>
                <a:gd name="connsiteY1" fmla="*/ 812460 h 1471784"/>
                <a:gd name="connsiteX2" fmla="*/ 2480736 w 3111128"/>
                <a:gd name="connsiteY2" fmla="*/ 7460 h 1471784"/>
                <a:gd name="connsiteX3" fmla="*/ 2835914 w 3111128"/>
                <a:gd name="connsiteY3" fmla="*/ 426467 h 1471784"/>
                <a:gd name="connsiteX4" fmla="*/ 3111128 w 3111128"/>
                <a:gd name="connsiteY4" fmla="*/ 1471784 h 1471784"/>
                <a:gd name="connsiteX0" fmla="*/ 0 w 3058117"/>
                <a:gd name="connsiteY0" fmla="*/ 1360465 h 1361385"/>
                <a:gd name="connsiteX1" fmla="*/ 1851539 w 3058117"/>
                <a:gd name="connsiteY1" fmla="*/ 812460 h 1361385"/>
                <a:gd name="connsiteX2" fmla="*/ 2480736 w 3058117"/>
                <a:gd name="connsiteY2" fmla="*/ 7460 h 1361385"/>
                <a:gd name="connsiteX3" fmla="*/ 2835914 w 3058117"/>
                <a:gd name="connsiteY3" fmla="*/ 426467 h 1361385"/>
                <a:gd name="connsiteX4" fmla="*/ 3058117 w 3058117"/>
                <a:gd name="connsiteY4" fmla="*/ 1259505 h 1361385"/>
                <a:gd name="connsiteX0" fmla="*/ 0 w 3058117"/>
                <a:gd name="connsiteY0" fmla="*/ 1360465 h 1361385"/>
                <a:gd name="connsiteX1" fmla="*/ 1851539 w 3058117"/>
                <a:gd name="connsiteY1" fmla="*/ 812460 h 1361385"/>
                <a:gd name="connsiteX2" fmla="*/ 2480736 w 3058117"/>
                <a:gd name="connsiteY2" fmla="*/ 7460 h 1361385"/>
                <a:gd name="connsiteX3" fmla="*/ 2835914 w 3058117"/>
                <a:gd name="connsiteY3" fmla="*/ 426467 h 1361385"/>
                <a:gd name="connsiteX4" fmla="*/ 3058117 w 3058117"/>
                <a:gd name="connsiteY4" fmla="*/ 1259505 h 1361385"/>
                <a:gd name="connsiteX0" fmla="*/ 0 w 3137633"/>
                <a:gd name="connsiteY0" fmla="*/ 1360465 h 1445248"/>
                <a:gd name="connsiteX1" fmla="*/ 1851539 w 3137633"/>
                <a:gd name="connsiteY1" fmla="*/ 812460 h 1445248"/>
                <a:gd name="connsiteX2" fmla="*/ 2480736 w 3137633"/>
                <a:gd name="connsiteY2" fmla="*/ 7460 h 1445248"/>
                <a:gd name="connsiteX3" fmla="*/ 2835914 w 3137633"/>
                <a:gd name="connsiteY3" fmla="*/ 426467 h 1445248"/>
                <a:gd name="connsiteX4" fmla="*/ 3137633 w 3137633"/>
                <a:gd name="connsiteY4" fmla="*/ 1445248 h 1445248"/>
                <a:gd name="connsiteX0" fmla="*/ 25176 w 3162809"/>
                <a:gd name="connsiteY0" fmla="*/ 1949387 h 2034170"/>
                <a:gd name="connsiteX1" fmla="*/ 104125 w 3162809"/>
                <a:gd name="connsiteY1" fmla="*/ 49333 h 2034170"/>
                <a:gd name="connsiteX2" fmla="*/ 2505912 w 3162809"/>
                <a:gd name="connsiteY2" fmla="*/ 596382 h 2034170"/>
                <a:gd name="connsiteX3" fmla="*/ 2861090 w 3162809"/>
                <a:gd name="connsiteY3" fmla="*/ 1015389 h 2034170"/>
                <a:gd name="connsiteX4" fmla="*/ 3162809 w 3162809"/>
                <a:gd name="connsiteY4" fmla="*/ 2034170 h 2034170"/>
                <a:gd name="connsiteX0" fmla="*/ 47260 w 3184893"/>
                <a:gd name="connsiteY0" fmla="*/ 1920118 h 2004901"/>
                <a:gd name="connsiteX1" fmla="*/ 126209 w 3184893"/>
                <a:gd name="connsiteY1" fmla="*/ 20064 h 2004901"/>
                <a:gd name="connsiteX2" fmla="*/ 2883174 w 3184893"/>
                <a:gd name="connsiteY2" fmla="*/ 986120 h 2004901"/>
                <a:gd name="connsiteX3" fmla="*/ 3184893 w 3184893"/>
                <a:gd name="connsiteY3" fmla="*/ 2004901 h 2004901"/>
                <a:gd name="connsiteX0" fmla="*/ 66544 w 3204177"/>
                <a:gd name="connsiteY0" fmla="*/ 1900132 h 1984915"/>
                <a:gd name="connsiteX1" fmla="*/ 145493 w 3204177"/>
                <a:gd name="connsiteY1" fmla="*/ 78 h 1984915"/>
                <a:gd name="connsiteX2" fmla="*/ 3204177 w 3204177"/>
                <a:gd name="connsiteY2" fmla="*/ 1984915 h 1984915"/>
                <a:gd name="connsiteX0" fmla="*/ 0 w 1083679"/>
                <a:gd name="connsiteY0" fmla="*/ 2158867 h 2159071"/>
                <a:gd name="connsiteX1" fmla="*/ 78949 w 1083679"/>
                <a:gd name="connsiteY1" fmla="*/ 258813 h 2159071"/>
                <a:gd name="connsiteX2" fmla="*/ 1083679 w 1083679"/>
                <a:gd name="connsiteY2" fmla="*/ 285995 h 2159071"/>
                <a:gd name="connsiteX0" fmla="*/ 0 w 1083679"/>
                <a:gd name="connsiteY0" fmla="*/ 2071414 h 2071618"/>
                <a:gd name="connsiteX1" fmla="*/ 78949 w 1083679"/>
                <a:gd name="connsiteY1" fmla="*/ 171360 h 2071618"/>
                <a:gd name="connsiteX2" fmla="*/ 1083679 w 1083679"/>
                <a:gd name="connsiteY2" fmla="*/ 198542 h 2071618"/>
                <a:gd name="connsiteX0" fmla="*/ 0 w 1083679"/>
                <a:gd name="connsiteY0" fmla="*/ 1979147 h 1979326"/>
                <a:gd name="connsiteX1" fmla="*/ 78949 w 1083679"/>
                <a:gd name="connsiteY1" fmla="*/ 79093 h 1979326"/>
                <a:gd name="connsiteX2" fmla="*/ 1083679 w 1083679"/>
                <a:gd name="connsiteY2" fmla="*/ 106275 h 1979326"/>
                <a:gd name="connsiteX0" fmla="*/ 0 w 1196225"/>
                <a:gd name="connsiteY0" fmla="*/ 2097218 h 2097424"/>
                <a:gd name="connsiteX1" fmla="*/ 78949 w 1196225"/>
                <a:gd name="connsiteY1" fmla="*/ 197164 h 2097424"/>
                <a:gd name="connsiteX2" fmla="*/ 1196225 w 1196225"/>
                <a:gd name="connsiteY2" fmla="*/ 168011 h 2097424"/>
                <a:gd name="connsiteX0" fmla="*/ 0 w 1196225"/>
                <a:gd name="connsiteY0" fmla="*/ 2066974 h 2067179"/>
                <a:gd name="connsiteX1" fmla="*/ 78949 w 1196225"/>
                <a:gd name="connsiteY1" fmla="*/ 166920 h 2067179"/>
                <a:gd name="connsiteX2" fmla="*/ 1196225 w 1196225"/>
                <a:gd name="connsiteY2" fmla="*/ 137767 h 2067179"/>
                <a:gd name="connsiteX0" fmla="*/ 0 w 1196225"/>
                <a:gd name="connsiteY0" fmla="*/ 1989739 h 1989923"/>
                <a:gd name="connsiteX1" fmla="*/ 78949 w 1196225"/>
                <a:gd name="connsiteY1" fmla="*/ 89685 h 1989923"/>
                <a:gd name="connsiteX2" fmla="*/ 1196225 w 1196225"/>
                <a:gd name="connsiteY2" fmla="*/ 60532 h 1989923"/>
                <a:gd name="connsiteX0" fmla="*/ 10471 w 1206696"/>
                <a:gd name="connsiteY0" fmla="*/ 1989739 h 1989739"/>
                <a:gd name="connsiteX1" fmla="*/ 89420 w 1206696"/>
                <a:gd name="connsiteY1" fmla="*/ 89685 h 1989739"/>
                <a:gd name="connsiteX2" fmla="*/ 1206696 w 1206696"/>
                <a:gd name="connsiteY2" fmla="*/ 60532 h 1989739"/>
              </a:gdLst>
              <a:ahLst/>
              <a:cxnLst>
                <a:cxn ang="0">
                  <a:pos x="connsiteX0" y="connsiteY0"/>
                </a:cxn>
                <a:cxn ang="0">
                  <a:pos x="connsiteX1" y="connsiteY1"/>
                </a:cxn>
                <a:cxn ang="0">
                  <a:pos x="connsiteX2" y="connsiteY2"/>
                </a:cxn>
              </a:cxnLst>
              <a:rect l="l" t="t" r="r" b="b"/>
              <a:pathLst>
                <a:path w="1206696" h="1989739">
                  <a:moveTo>
                    <a:pt x="10471" y="1989739"/>
                  </a:moveTo>
                  <a:cubicBezTo>
                    <a:pt x="53623" y="799547"/>
                    <a:pt x="-81814" y="228129"/>
                    <a:pt x="89420" y="89685"/>
                  </a:cubicBezTo>
                  <a:cubicBezTo>
                    <a:pt x="260654" y="-48759"/>
                    <a:pt x="245901" y="-879"/>
                    <a:pt x="1206696" y="60532"/>
                  </a:cubicBezTo>
                </a:path>
              </a:pathLst>
            </a:custGeom>
            <a:noFill/>
            <a:ln w="57150" cap="flat" cmpd="sng" algn="ctr">
              <a:solidFill>
                <a:srgbClr val="00B05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72000" rIns="72000"/>
            <a:lstStyle/>
            <a:p>
              <a:endParaRPr lang="en-US">
                <a:latin typeface="+mn-lt"/>
              </a:endParaRPr>
            </a:p>
          </p:txBody>
        </p:sp>
        <p:sp>
          <p:nvSpPr>
            <p:cNvPr id="111" name="Text Box 35"/>
            <p:cNvSpPr txBox="1">
              <a:spLocks noChangeArrowheads="1"/>
            </p:cNvSpPr>
            <p:nvPr/>
          </p:nvSpPr>
          <p:spPr bwMode="auto">
            <a:xfrm>
              <a:off x="676387" y="6156552"/>
              <a:ext cx="2927665"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rIns="0" anchor="ctr">
              <a:spAutoFit/>
            </a:bodyPr>
            <a:lstStyle>
              <a:lvl1pPr algn="l" eaLnBrk="0" hangingPunct="0">
                <a:spcBef>
                  <a:spcPct val="20000"/>
                </a:spcBef>
                <a:buClr>
                  <a:srgbClr val="00A9D4"/>
                </a:buClr>
                <a:buFont typeface="Arial" charset="0"/>
                <a:buChar char="›"/>
                <a:defRPr sz="2400">
                  <a:solidFill>
                    <a:schemeClr val="tx1"/>
                  </a:solidFill>
                  <a:latin typeface="Arial" charset="0"/>
                </a:defRPr>
              </a:lvl1pPr>
              <a:lvl2pPr marL="742950" indent="-285750" algn="l"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algn="l"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algn="l"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algn="l"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lvl="0" algn="ctr" defTabSz="685800" eaLnBrk="1" fontAlgn="auto" hangingPunct="1">
                <a:lnSpc>
                  <a:spcPct val="80000"/>
                </a:lnSpc>
                <a:spcBef>
                  <a:spcPct val="0"/>
                </a:spcBef>
                <a:spcAft>
                  <a:spcPts val="0"/>
                </a:spcAft>
                <a:buClrTx/>
                <a:buNone/>
                <a:defRPr/>
              </a:pPr>
              <a:r>
                <a:rPr lang="en-US" altLang="en-US" sz="1600">
                  <a:solidFill>
                    <a:srgbClr val="58585A"/>
                  </a:solidFill>
                  <a:ea typeface="MS PGothic" pitchFamily="34" charset="-128"/>
                </a:rPr>
                <a:t>A) Central and LBO through separate sessions (Existing)</a:t>
              </a:r>
              <a:endParaRPr lang="en-US" altLang="en-US" sz="1050">
                <a:solidFill>
                  <a:srgbClr val="58585A"/>
                </a:solidFill>
                <a:ea typeface="MS PGothic" pitchFamily="34" charset="-128"/>
              </a:endParaRPr>
            </a:p>
          </p:txBody>
        </p:sp>
        <p:sp>
          <p:nvSpPr>
            <p:cNvPr id="110" name="TextBox 109">
              <a:extLst>
                <a:ext uri="{FF2B5EF4-FFF2-40B4-BE49-F238E27FC236}">
                  <a16:creationId xmlns:a16="http://schemas.microsoft.com/office/drawing/2014/main" id="{A8DB637B-DB30-4C7D-90CB-2D90E06A1834}"/>
                </a:ext>
              </a:extLst>
            </p:cNvPr>
            <p:cNvSpPr txBox="1"/>
            <p:nvPr/>
          </p:nvSpPr>
          <p:spPr bwMode="auto">
            <a:xfrm>
              <a:off x="2049138" y="1285393"/>
              <a:ext cx="504070" cy="727490"/>
            </a:xfrm>
            <a:prstGeom prst="rect">
              <a:avLst/>
            </a:prstGeom>
            <a:solidFill>
              <a:schemeClr val="bg1"/>
            </a:solidFill>
            <a:ln w="12700">
              <a:solidFill>
                <a:schemeClr val="accent3">
                  <a:lumMod val="75000"/>
                </a:schemeClr>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800" b="0" i="0" u="none" strike="noStrike" kern="1200" cap="none" spc="0" normalizeH="0" baseline="0" noProof="0">
                  <a:ln>
                    <a:noFill/>
                  </a:ln>
                  <a:solidFill>
                    <a:schemeClr val="accent3">
                      <a:lumMod val="75000"/>
                    </a:schemeClr>
                  </a:solidFill>
                  <a:effectLst/>
                  <a:uLnTx/>
                  <a:uFillTx/>
                  <a:latin typeface="Ericsson Technical Icons" panose="00000500000000000000" pitchFamily="2" charset="0"/>
                  <a:ea typeface="+mn-ea"/>
                  <a:cs typeface="+mn-cs"/>
                </a:rPr>
                <a:t>S</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lang="en-US" sz="1200">
                  <a:solidFill>
                    <a:schemeClr val="accent3">
                      <a:lumMod val="75000"/>
                    </a:schemeClr>
                  </a:solidFill>
                  <a:latin typeface="Ericsson Hilda"/>
                </a:rPr>
                <a:t>SGW/</a:t>
              </a:r>
              <a:br>
                <a:rPr lang="en-US" sz="1200">
                  <a:solidFill>
                    <a:schemeClr val="accent3">
                      <a:lumMod val="75000"/>
                    </a:schemeClr>
                  </a:solidFill>
                  <a:latin typeface="Ericsson Hilda"/>
                </a:rPr>
              </a:br>
              <a:r>
                <a:rPr lang="en-US" sz="1200">
                  <a:solidFill>
                    <a:schemeClr val="accent3">
                      <a:lumMod val="75000"/>
                    </a:schemeClr>
                  </a:solidFill>
                  <a:latin typeface="Ericsson Hilda"/>
                </a:rPr>
                <a:t>PGW-C</a:t>
              </a:r>
              <a:endParaRPr kumimoji="0" lang="en-US" sz="1050" b="0" i="0" u="none" strike="noStrike" kern="1200" cap="none" spc="0" normalizeH="0" baseline="0" noProof="0">
                <a:ln>
                  <a:noFill/>
                </a:ln>
                <a:solidFill>
                  <a:schemeClr val="accent3">
                    <a:lumMod val="75000"/>
                  </a:schemeClr>
                </a:solidFill>
                <a:effectLst/>
                <a:uLnTx/>
                <a:uFillTx/>
                <a:latin typeface="Ericsson Hilda"/>
                <a:ea typeface="+mn-ea"/>
                <a:cs typeface="+mn-cs"/>
              </a:endParaRPr>
            </a:p>
          </p:txBody>
        </p:sp>
      </p:grpSp>
      <p:grpSp>
        <p:nvGrpSpPr>
          <p:cNvPr id="27" name="Group 26">
            <a:extLst>
              <a:ext uri="{FF2B5EF4-FFF2-40B4-BE49-F238E27FC236}">
                <a16:creationId xmlns:a16="http://schemas.microsoft.com/office/drawing/2014/main" id="{97037490-95F7-4EAE-B83D-50CC55A07EB2}"/>
              </a:ext>
            </a:extLst>
          </p:cNvPr>
          <p:cNvGrpSpPr/>
          <p:nvPr/>
        </p:nvGrpSpPr>
        <p:grpSpPr>
          <a:xfrm>
            <a:off x="3537285" y="1283877"/>
            <a:ext cx="4848726" cy="5363099"/>
            <a:chOff x="3537285" y="1283877"/>
            <a:chExt cx="4848726" cy="5363099"/>
          </a:xfrm>
        </p:grpSpPr>
        <p:sp>
          <p:nvSpPr>
            <p:cNvPr id="112" name="Text Box 35"/>
            <p:cNvSpPr txBox="1">
              <a:spLocks noChangeArrowheads="1"/>
            </p:cNvSpPr>
            <p:nvPr/>
          </p:nvSpPr>
          <p:spPr bwMode="auto">
            <a:xfrm>
              <a:off x="3537285" y="6160689"/>
              <a:ext cx="484872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rIns="0" anchor="ctr">
              <a:spAutoFit/>
            </a:bodyPr>
            <a:lstStyle>
              <a:lvl1pPr algn="l" eaLnBrk="0" hangingPunct="0">
                <a:spcBef>
                  <a:spcPct val="20000"/>
                </a:spcBef>
                <a:buClr>
                  <a:srgbClr val="00A9D4"/>
                </a:buClr>
                <a:buFont typeface="Arial" charset="0"/>
                <a:buChar char="›"/>
                <a:defRPr sz="2400">
                  <a:solidFill>
                    <a:schemeClr val="tx1"/>
                  </a:solidFill>
                  <a:latin typeface="Arial" charset="0"/>
                </a:defRPr>
              </a:lvl1pPr>
              <a:lvl2pPr marL="742950" indent="-285750" algn="l"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algn="l"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algn="l"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algn="l"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lvl="0" defTabSz="685800" eaLnBrk="1" fontAlgn="auto" hangingPunct="1">
                <a:lnSpc>
                  <a:spcPct val="80000"/>
                </a:lnSpc>
                <a:spcBef>
                  <a:spcPct val="0"/>
                </a:spcBef>
                <a:spcAft>
                  <a:spcPts val="0"/>
                </a:spcAft>
                <a:buClrTx/>
                <a:buNone/>
                <a:defRPr/>
              </a:pPr>
              <a:r>
                <a:rPr lang="en-US" altLang="en-US" sz="1600">
                  <a:solidFill>
                    <a:srgbClr val="58585A"/>
                  </a:solidFill>
                  <a:ea typeface="MS PGothic" pitchFamily="34" charset="-128"/>
                </a:rPr>
                <a:t>B) LBO through per flow selection.</a:t>
              </a:r>
              <a:br>
                <a:rPr lang="en-US" altLang="en-US" sz="1600">
                  <a:solidFill>
                    <a:srgbClr val="58585A"/>
                  </a:solidFill>
                  <a:ea typeface="MS PGothic" pitchFamily="34" charset="-128"/>
                </a:rPr>
              </a:br>
              <a:r>
                <a:rPr lang="en-US" altLang="en-US" sz="1600">
                  <a:solidFill>
                    <a:srgbClr val="58585A"/>
                  </a:solidFill>
                  <a:ea typeface="MS PGothic" pitchFamily="34" charset="-128"/>
                </a:rPr>
                <a:t>A combination of central anchoring and local offload.</a:t>
              </a:r>
              <a:endParaRPr lang="en-US" altLang="en-US" sz="1050">
                <a:solidFill>
                  <a:srgbClr val="58585A"/>
                </a:solidFill>
                <a:ea typeface="MS PGothic" pitchFamily="34" charset="-128"/>
              </a:endParaRPr>
            </a:p>
          </p:txBody>
        </p:sp>
        <p:grpSp>
          <p:nvGrpSpPr>
            <p:cNvPr id="5" name="Group 4">
              <a:extLst>
                <a:ext uri="{FF2B5EF4-FFF2-40B4-BE49-F238E27FC236}">
                  <a16:creationId xmlns:a16="http://schemas.microsoft.com/office/drawing/2014/main" id="{852ECFD8-5ADA-4DFF-BCC2-966228485CDC}"/>
                </a:ext>
              </a:extLst>
            </p:cNvPr>
            <p:cNvGrpSpPr/>
            <p:nvPr/>
          </p:nvGrpSpPr>
          <p:grpSpPr>
            <a:xfrm>
              <a:off x="4405686" y="1283877"/>
              <a:ext cx="2231074" cy="4881312"/>
              <a:chOff x="4405686" y="1283877"/>
              <a:chExt cx="2231074" cy="4881312"/>
            </a:xfrm>
          </p:grpSpPr>
          <p:sp>
            <p:nvSpPr>
              <p:cNvPr id="134" name="Subtitle 7">
                <a:extLst>
                  <a:ext uri="{FF2B5EF4-FFF2-40B4-BE49-F238E27FC236}">
                    <a16:creationId xmlns:a16="http://schemas.microsoft.com/office/drawing/2014/main" id="{C8A0B576-B26A-4817-8CC4-0596D5A37201}"/>
                  </a:ext>
                </a:extLst>
              </p:cNvPr>
              <p:cNvSpPr txBox="1">
                <a:spLocks noChangeAspect="1"/>
              </p:cNvSpPr>
              <p:nvPr/>
            </p:nvSpPr>
            <p:spPr>
              <a:xfrm>
                <a:off x="4433499" y="2888160"/>
                <a:ext cx="470512" cy="667123"/>
              </a:xfrm>
              <a:prstGeom prst="rect">
                <a:avLst/>
              </a:prstGeom>
              <a:solidFill>
                <a:schemeClr val="bg1"/>
              </a:solidFill>
              <a:ln w="19050">
                <a:solidFill>
                  <a:schemeClr val="tx1"/>
                </a:solidFill>
                <a:prstDash val="sysDot"/>
              </a:ln>
            </p:spPr>
            <p:txBody>
              <a:bodyPr lIns="0" tIns="18000" rIns="0" bIns="0"/>
              <a:lstStyle>
                <a:lvl1pPr marL="22860" indent="-22860" algn="l" defTabSz="91440" rtl="0" eaLnBrk="1" latinLnBrk="0" hangingPunct="1">
                  <a:lnSpc>
                    <a:spcPct val="90000"/>
                  </a:lnSpc>
                  <a:spcBef>
                    <a:spcPts val="100"/>
                  </a:spcBef>
                  <a:buFont typeface="Arial" panose="020B0604020202020204" pitchFamily="34" charset="0"/>
                  <a:buChar char="•"/>
                  <a:defRPr sz="280" kern="1200">
                    <a:solidFill>
                      <a:schemeClr val="tx1"/>
                    </a:solidFill>
                    <a:latin typeface="+mn-lt"/>
                    <a:ea typeface="+mn-ea"/>
                    <a:cs typeface="+mn-cs"/>
                  </a:defRPr>
                </a:lvl1pPr>
                <a:lvl2pPr marL="68580" indent="-22860" algn="l" defTabSz="91440" rtl="0" eaLnBrk="1" latinLnBrk="0" hangingPunct="1">
                  <a:lnSpc>
                    <a:spcPct val="90000"/>
                  </a:lnSpc>
                  <a:spcBef>
                    <a:spcPts val="50"/>
                  </a:spcBef>
                  <a:buFont typeface="Arial" panose="020B0604020202020204" pitchFamily="34" charset="0"/>
                  <a:buChar char="•"/>
                  <a:defRPr sz="240" kern="1200">
                    <a:solidFill>
                      <a:schemeClr val="tx1"/>
                    </a:solidFill>
                    <a:latin typeface="+mn-lt"/>
                    <a:ea typeface="+mn-ea"/>
                    <a:cs typeface="+mn-cs"/>
                  </a:defRPr>
                </a:lvl2pPr>
                <a:lvl3pPr marL="114300" indent="-22860" algn="l" defTabSz="91440" rtl="0" eaLnBrk="1" latinLnBrk="0" hangingPunct="1">
                  <a:lnSpc>
                    <a:spcPct val="90000"/>
                  </a:lnSpc>
                  <a:spcBef>
                    <a:spcPts val="50"/>
                  </a:spcBef>
                  <a:buFont typeface="Arial" panose="020B0604020202020204" pitchFamily="34" charset="0"/>
                  <a:buChar char="•"/>
                  <a:defRPr sz="200" kern="1200">
                    <a:solidFill>
                      <a:schemeClr val="tx1"/>
                    </a:solidFill>
                    <a:latin typeface="+mn-lt"/>
                    <a:ea typeface="+mn-ea"/>
                    <a:cs typeface="+mn-cs"/>
                  </a:defRPr>
                </a:lvl3pPr>
                <a:lvl4pPr marL="16002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4pPr>
                <a:lvl5pPr marL="20574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5pPr>
                <a:lvl6pPr marL="25146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6pPr>
                <a:lvl7pPr marL="29718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7pPr>
                <a:lvl8pPr marL="34290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8pPr>
                <a:lvl9pPr marL="38862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9pPr>
              </a:lstStyle>
              <a:p>
                <a:pPr marL="0" indent="0" algn="ctr">
                  <a:lnSpc>
                    <a:spcPct val="100000"/>
                  </a:lnSpc>
                  <a:buClr>
                    <a:schemeClr val="tx1"/>
                  </a:buClr>
                  <a:buNone/>
                </a:pPr>
                <a:r>
                  <a:rPr lang="en-US" sz="1200">
                    <a:latin typeface="Ericsson Technical Icons" panose="00000500000000000000" pitchFamily="2" charset="0"/>
                  </a:rPr>
                  <a:t>r</a:t>
                </a:r>
                <a:br>
                  <a:rPr lang="en-US" sz="1200">
                    <a:latin typeface="Ericsson Technical Icons" panose="00000500000000000000" pitchFamily="2" charset="0"/>
                  </a:rPr>
                </a:br>
                <a:r>
                  <a:rPr lang="en-US" sz="1200">
                    <a:latin typeface="Ericsson Technical Icons" panose="00000500000000000000" pitchFamily="2" charset="0"/>
                  </a:rPr>
                  <a:t>o</a:t>
                </a:r>
              </a:p>
              <a:p>
                <a:pPr marL="0" indent="0" algn="ctr">
                  <a:lnSpc>
                    <a:spcPct val="100000"/>
                  </a:lnSpc>
                  <a:buClr>
                    <a:schemeClr val="tx1"/>
                  </a:buClr>
                  <a:buNone/>
                </a:pPr>
                <a:r>
                  <a:rPr lang="en-US" sz="1200">
                    <a:latin typeface="Ericsson Hilda" panose="00000500000000000000" pitchFamily="2" charset="0"/>
                  </a:rPr>
                  <a:t>TN BH</a:t>
                </a:r>
                <a:endParaRPr lang="en-US" sz="800">
                  <a:latin typeface="Ericsson Hilda" pitchFamily="2" charset="0"/>
                </a:endParaRPr>
              </a:p>
            </p:txBody>
          </p:sp>
          <p:sp>
            <p:nvSpPr>
              <p:cNvPr id="125" name="TextBox 124">
                <a:extLst>
                  <a:ext uri="{FF2B5EF4-FFF2-40B4-BE49-F238E27FC236}">
                    <a16:creationId xmlns:a16="http://schemas.microsoft.com/office/drawing/2014/main" id="{31E031AE-1478-4A59-A5E1-3192604CB3FA}"/>
                  </a:ext>
                </a:extLst>
              </p:cNvPr>
              <p:cNvSpPr txBox="1"/>
              <p:nvPr/>
            </p:nvSpPr>
            <p:spPr bwMode="auto">
              <a:xfrm>
                <a:off x="4453029" y="3684577"/>
                <a:ext cx="427989" cy="618466"/>
              </a:xfrm>
              <a:prstGeom prst="rect">
                <a:avLst/>
              </a:prstGeom>
              <a:solidFill>
                <a:schemeClr val="bg1"/>
              </a:solidFill>
              <a:ln w="12700">
                <a:solidFill>
                  <a:schemeClr val="accent3">
                    <a:lumMod val="75000"/>
                  </a:schemeClr>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800" b="0" i="0" u="none" strike="noStrike" kern="1200" cap="none" spc="0" normalizeH="0" baseline="0" noProof="0">
                    <a:ln>
                      <a:noFill/>
                    </a:ln>
                    <a:solidFill>
                      <a:schemeClr val="accent3">
                        <a:lumMod val="75000"/>
                      </a:schemeClr>
                    </a:solidFill>
                    <a:effectLst/>
                    <a:uLnTx/>
                    <a:uFillTx/>
                    <a:latin typeface="Ericsson Technical Icons" panose="00000500000000000000" pitchFamily="2" charset="0"/>
                    <a:ea typeface="+mn-ea"/>
                    <a:cs typeface="+mn-cs"/>
                  </a:rPr>
                  <a:t>G</a:t>
                </a:r>
                <a:endParaRPr kumimoji="0" lang="en-US" sz="1800" b="0" i="0" u="none" strike="noStrike" kern="1200" cap="none" spc="0" normalizeH="0" baseline="0" noProof="0">
                  <a:ln>
                    <a:noFill/>
                  </a:ln>
                  <a:solidFill>
                    <a:schemeClr val="accent3">
                      <a:lumMod val="75000"/>
                    </a:schemeClr>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lang="en-US" sz="900">
                  <a:solidFill>
                    <a:schemeClr val="accent3">
                      <a:lumMod val="75000"/>
                    </a:schemeClr>
                  </a:solidFill>
                  <a:latin typeface="Ericsson Hilda"/>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chemeClr val="accent3">
                        <a:lumMod val="75000"/>
                      </a:schemeClr>
                    </a:solidFill>
                    <a:effectLst/>
                    <a:uLnTx/>
                    <a:uFillTx/>
                    <a:latin typeface="Ericsson Hilda"/>
                    <a:ea typeface="+mn-ea"/>
                    <a:cs typeface="+mn-cs"/>
                  </a:rPr>
                  <a:t>UPF</a:t>
                </a:r>
                <a:endParaRPr kumimoji="0" lang="en-US" sz="1050" b="0" i="0" u="none" strike="noStrike" kern="1200" cap="none" spc="0" normalizeH="0" baseline="0" noProof="0">
                  <a:ln>
                    <a:noFill/>
                  </a:ln>
                  <a:solidFill>
                    <a:schemeClr val="accent3">
                      <a:lumMod val="75000"/>
                    </a:schemeClr>
                  </a:solidFill>
                  <a:effectLst/>
                  <a:uLnTx/>
                  <a:uFillTx/>
                  <a:latin typeface="Ericsson Hilda"/>
                  <a:ea typeface="+mn-ea"/>
                  <a:cs typeface="+mn-cs"/>
                </a:endParaRPr>
              </a:p>
            </p:txBody>
          </p:sp>
          <p:sp>
            <p:nvSpPr>
              <p:cNvPr id="124" name="TextBox 123">
                <a:extLst>
                  <a:ext uri="{FF2B5EF4-FFF2-40B4-BE49-F238E27FC236}">
                    <a16:creationId xmlns:a16="http://schemas.microsoft.com/office/drawing/2014/main" id="{FC45A51D-2BCE-45CF-885E-6DC110B03822}"/>
                  </a:ext>
                </a:extLst>
              </p:cNvPr>
              <p:cNvSpPr txBox="1"/>
              <p:nvPr/>
            </p:nvSpPr>
            <p:spPr bwMode="auto">
              <a:xfrm>
                <a:off x="4405686" y="4469646"/>
                <a:ext cx="538798" cy="775300"/>
              </a:xfrm>
              <a:prstGeom prst="rect">
                <a:avLst/>
              </a:prstGeom>
              <a:solidFill>
                <a:schemeClr val="bg1"/>
              </a:solidFill>
              <a:ln w="19050">
                <a:solidFill>
                  <a:schemeClr val="accent3">
                    <a:lumMod val="75000"/>
                  </a:schemeClr>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2400" b="0" i="0" u="none" strike="noStrike" kern="1200" cap="none" spc="0" normalizeH="0" baseline="0" noProof="0">
                    <a:ln>
                      <a:noFill/>
                    </a:ln>
                    <a:solidFill>
                      <a:schemeClr val="accent3">
                        <a:lumMod val="75000"/>
                      </a:schemeClr>
                    </a:solidFill>
                    <a:effectLst/>
                    <a:uLnTx/>
                    <a:uFillTx/>
                    <a:latin typeface="Ericsson Technical Icons" panose="00000500000000000000" pitchFamily="2" charset="0"/>
                    <a:ea typeface="+mn-ea"/>
                    <a:cs typeface="+mn-cs"/>
                  </a:rPr>
                  <a:t>B</a:t>
                </a:r>
                <a:endParaRPr kumimoji="0" lang="en-US" sz="2400" b="0" i="0" u="none" strike="noStrike" kern="1200" cap="none" spc="0" normalizeH="0" baseline="0" noProof="0">
                  <a:ln>
                    <a:noFill/>
                  </a:ln>
                  <a:solidFill>
                    <a:schemeClr val="accent3">
                      <a:lumMod val="75000"/>
                    </a:schemeClr>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chemeClr val="accent3">
                        <a:lumMod val="75000"/>
                      </a:schemeClr>
                    </a:solidFill>
                    <a:effectLst/>
                    <a:uLnTx/>
                    <a:uFillTx/>
                    <a:latin typeface="Ericsson Hilda"/>
                    <a:ea typeface="+mn-ea"/>
                    <a:cs typeface="+mn-cs"/>
                  </a:rPr>
                  <a:t>NG-RAN</a:t>
                </a:r>
              </a:p>
            </p:txBody>
          </p:sp>
          <p:sp>
            <p:nvSpPr>
              <p:cNvPr id="122" name="TextBox 121">
                <a:extLst>
                  <a:ext uri="{FF2B5EF4-FFF2-40B4-BE49-F238E27FC236}">
                    <a16:creationId xmlns:a16="http://schemas.microsoft.com/office/drawing/2014/main" id="{FE0065C6-185B-4C43-A66E-65625B98A8FC}"/>
                  </a:ext>
                </a:extLst>
              </p:cNvPr>
              <p:cNvSpPr txBox="1"/>
              <p:nvPr/>
            </p:nvSpPr>
            <p:spPr bwMode="auto">
              <a:xfrm>
                <a:off x="4453029" y="2102718"/>
                <a:ext cx="427989" cy="618466"/>
              </a:xfrm>
              <a:prstGeom prst="rect">
                <a:avLst/>
              </a:prstGeom>
              <a:solidFill>
                <a:schemeClr val="bg1"/>
              </a:solidFill>
              <a:ln w="12700">
                <a:solidFill>
                  <a:schemeClr val="accent3">
                    <a:lumMod val="75000"/>
                  </a:schemeClr>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800" b="0" i="0" u="none" strike="noStrike" kern="1200" cap="none" spc="0" normalizeH="0" baseline="0" noProof="0">
                    <a:ln>
                      <a:noFill/>
                    </a:ln>
                    <a:solidFill>
                      <a:schemeClr val="accent3">
                        <a:lumMod val="75000"/>
                      </a:schemeClr>
                    </a:solidFill>
                    <a:effectLst/>
                    <a:uLnTx/>
                    <a:uFillTx/>
                    <a:latin typeface="Ericsson Technical Icons" panose="00000500000000000000" pitchFamily="2" charset="0"/>
                    <a:ea typeface="+mn-ea"/>
                    <a:cs typeface="+mn-cs"/>
                  </a:rPr>
                  <a:t>G</a:t>
                </a:r>
                <a:endParaRPr kumimoji="0" lang="en-US" sz="1800" b="0" i="0" u="none" strike="noStrike" kern="1200" cap="none" spc="0" normalizeH="0" baseline="0" noProof="0">
                  <a:ln>
                    <a:noFill/>
                  </a:ln>
                  <a:solidFill>
                    <a:schemeClr val="accent3">
                      <a:lumMod val="75000"/>
                    </a:schemeClr>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lang="en-US" sz="900">
                  <a:solidFill>
                    <a:schemeClr val="accent3">
                      <a:lumMod val="75000"/>
                    </a:schemeClr>
                  </a:solidFill>
                  <a:latin typeface="Ericsson Hilda"/>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solidFill>
                      <a:schemeClr val="accent3">
                        <a:lumMod val="75000"/>
                      </a:schemeClr>
                    </a:solidFill>
                    <a:effectLst/>
                    <a:uLnTx/>
                    <a:uFillTx/>
                    <a:latin typeface="Ericsson Hilda"/>
                    <a:ea typeface="+mn-ea"/>
                    <a:cs typeface="+mn-cs"/>
                  </a:rPr>
                  <a:t>UPF</a:t>
                </a:r>
                <a:endParaRPr kumimoji="0" lang="en-US" sz="1050" b="0" i="0" u="none" strike="noStrike" kern="1200" cap="none" spc="0" normalizeH="0" baseline="0" noProof="0">
                  <a:ln>
                    <a:noFill/>
                  </a:ln>
                  <a:solidFill>
                    <a:schemeClr val="accent3">
                      <a:lumMod val="75000"/>
                    </a:schemeClr>
                  </a:solidFill>
                  <a:effectLst/>
                  <a:uLnTx/>
                  <a:uFillTx/>
                  <a:latin typeface="Ericsson Hilda"/>
                  <a:ea typeface="+mn-ea"/>
                  <a:cs typeface="+mn-cs"/>
                </a:endParaRPr>
              </a:p>
            </p:txBody>
          </p:sp>
          <p:sp>
            <p:nvSpPr>
              <p:cNvPr id="101" name="Freeform 28"/>
              <p:cNvSpPr>
                <a:spLocks noChangeAspect="1" noEditPoints="1"/>
              </p:cNvSpPr>
              <p:nvPr/>
            </p:nvSpPr>
            <p:spPr bwMode="auto">
              <a:xfrm>
                <a:off x="4519405" y="5554605"/>
                <a:ext cx="352634" cy="610584"/>
              </a:xfrm>
              <a:custGeom>
                <a:avLst/>
                <a:gdLst>
                  <a:gd name="T0" fmla="*/ 312618 w 275"/>
                  <a:gd name="T1" fmla="*/ 84713 h 503"/>
                  <a:gd name="T2" fmla="*/ 303345 w 275"/>
                  <a:gd name="T3" fmla="*/ 80742 h 503"/>
                  <a:gd name="T4" fmla="*/ 60934 w 275"/>
                  <a:gd name="T5" fmla="*/ 80742 h 503"/>
                  <a:gd name="T6" fmla="*/ 50337 w 275"/>
                  <a:gd name="T7" fmla="*/ 84713 h 503"/>
                  <a:gd name="T8" fmla="*/ 39740 w 275"/>
                  <a:gd name="T9" fmla="*/ 529455 h 503"/>
                  <a:gd name="T10" fmla="*/ 64908 w 275"/>
                  <a:gd name="T11" fmla="*/ 555928 h 503"/>
                  <a:gd name="T12" fmla="*/ 298046 w 275"/>
                  <a:gd name="T13" fmla="*/ 555928 h 503"/>
                  <a:gd name="T14" fmla="*/ 323215 w 275"/>
                  <a:gd name="T15" fmla="*/ 529455 h 503"/>
                  <a:gd name="T16" fmla="*/ 302020 w 275"/>
                  <a:gd name="T17" fmla="*/ 529455 h 503"/>
                  <a:gd name="T18" fmla="*/ 298046 w 275"/>
                  <a:gd name="T19" fmla="*/ 534750 h 503"/>
                  <a:gd name="T20" fmla="*/ 181477 w 275"/>
                  <a:gd name="T21" fmla="*/ 536073 h 503"/>
                  <a:gd name="T22" fmla="*/ 62259 w 275"/>
                  <a:gd name="T23" fmla="*/ 533426 h 503"/>
                  <a:gd name="T24" fmla="*/ 60934 w 275"/>
                  <a:gd name="T25" fmla="*/ 103244 h 503"/>
                  <a:gd name="T26" fmla="*/ 63583 w 275"/>
                  <a:gd name="T27" fmla="*/ 101920 h 503"/>
                  <a:gd name="T28" fmla="*/ 260956 w 275"/>
                  <a:gd name="T29" fmla="*/ 99273 h 503"/>
                  <a:gd name="T30" fmla="*/ 302020 w 275"/>
                  <a:gd name="T31" fmla="*/ 103244 h 503"/>
                  <a:gd name="T32" fmla="*/ 302020 w 275"/>
                  <a:gd name="T33" fmla="*/ 529455 h 503"/>
                  <a:gd name="T34" fmla="*/ 136439 w 275"/>
                  <a:gd name="T35" fmla="*/ 615492 h 503"/>
                  <a:gd name="T36" fmla="*/ 217243 w 275"/>
                  <a:gd name="T37" fmla="*/ 626081 h 503"/>
                  <a:gd name="T38" fmla="*/ 217243 w 275"/>
                  <a:gd name="T39" fmla="*/ 604903 h 503"/>
                  <a:gd name="T40" fmla="*/ 311293 w 275"/>
                  <a:gd name="T41" fmla="*/ 592990 h 503"/>
                  <a:gd name="T42" fmla="*/ 241086 w 275"/>
                  <a:gd name="T43" fmla="*/ 615492 h 503"/>
                  <a:gd name="T44" fmla="*/ 253008 w 275"/>
                  <a:gd name="T45" fmla="*/ 623434 h 503"/>
                  <a:gd name="T46" fmla="*/ 323215 w 275"/>
                  <a:gd name="T47" fmla="*/ 600932 h 503"/>
                  <a:gd name="T48" fmla="*/ 51661 w 275"/>
                  <a:gd name="T49" fmla="*/ 592990 h 503"/>
                  <a:gd name="T50" fmla="*/ 49012 w 275"/>
                  <a:gd name="T51" fmla="*/ 612844 h 503"/>
                  <a:gd name="T52" fmla="*/ 111271 w 275"/>
                  <a:gd name="T53" fmla="*/ 623434 h 503"/>
                  <a:gd name="T54" fmla="*/ 113920 w 275"/>
                  <a:gd name="T55" fmla="*/ 602255 h 503"/>
                  <a:gd name="T56" fmla="*/ 352357 w 275"/>
                  <a:gd name="T57" fmla="*/ 131040 h 503"/>
                  <a:gd name="T58" fmla="*/ 341760 w 275"/>
                  <a:gd name="T59" fmla="*/ 631375 h 503"/>
                  <a:gd name="T60" fmla="*/ 333812 w 275"/>
                  <a:gd name="T61" fmla="*/ 640641 h 503"/>
                  <a:gd name="T62" fmla="*/ 332487 w 275"/>
                  <a:gd name="T63" fmla="*/ 641965 h 503"/>
                  <a:gd name="T64" fmla="*/ 30467 w 275"/>
                  <a:gd name="T65" fmla="*/ 641965 h 503"/>
                  <a:gd name="T66" fmla="*/ 21194 w 275"/>
                  <a:gd name="T67" fmla="*/ 631375 h 503"/>
                  <a:gd name="T68" fmla="*/ 23844 w 275"/>
                  <a:gd name="T69" fmla="*/ 30444 h 503"/>
                  <a:gd name="T70" fmla="*/ 26493 w 275"/>
                  <a:gd name="T71" fmla="*/ 29120 h 503"/>
                  <a:gd name="T72" fmla="*/ 116569 w 275"/>
                  <a:gd name="T73" fmla="*/ 23825 h 503"/>
                  <a:gd name="T74" fmla="*/ 246385 w 275"/>
                  <a:gd name="T75" fmla="*/ 23825 h 503"/>
                  <a:gd name="T76" fmla="*/ 340435 w 275"/>
                  <a:gd name="T77" fmla="*/ 30444 h 503"/>
                  <a:gd name="T78" fmla="*/ 341760 w 275"/>
                  <a:gd name="T79" fmla="*/ 91331 h 503"/>
                  <a:gd name="T80" fmla="*/ 362954 w 275"/>
                  <a:gd name="T81" fmla="*/ 91331 h 503"/>
                  <a:gd name="T82" fmla="*/ 362954 w 275"/>
                  <a:gd name="T83" fmla="*/ 33091 h 503"/>
                  <a:gd name="T84" fmla="*/ 340435 w 275"/>
                  <a:gd name="T85" fmla="*/ 7942 h 503"/>
                  <a:gd name="T86" fmla="*/ 181477 w 275"/>
                  <a:gd name="T87" fmla="*/ 0 h 503"/>
                  <a:gd name="T88" fmla="*/ 22519 w 275"/>
                  <a:gd name="T89" fmla="*/ 7942 h 503"/>
                  <a:gd name="T90" fmla="*/ 0 w 275"/>
                  <a:gd name="T91" fmla="*/ 33091 h 503"/>
                  <a:gd name="T92" fmla="*/ 15896 w 275"/>
                  <a:gd name="T93" fmla="*/ 659172 h 503"/>
                  <a:gd name="T94" fmla="*/ 181477 w 275"/>
                  <a:gd name="T95" fmla="*/ 665790 h 503"/>
                  <a:gd name="T96" fmla="*/ 347059 w 275"/>
                  <a:gd name="T97" fmla="*/ 659172 h 503"/>
                  <a:gd name="T98" fmla="*/ 362954 w 275"/>
                  <a:gd name="T99" fmla="*/ 141629 h 503"/>
                  <a:gd name="T100" fmla="*/ 181477 w 275"/>
                  <a:gd name="T101" fmla="*/ 21178 h 503"/>
                  <a:gd name="T102" fmla="*/ 181477 w 275"/>
                  <a:gd name="T103" fmla="*/ 35738 h 503"/>
                  <a:gd name="T104" fmla="*/ 181477 w 275"/>
                  <a:gd name="T105" fmla="*/ 21178 h 50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75"/>
                  <a:gd name="T160" fmla="*/ 0 h 503"/>
                  <a:gd name="T161" fmla="*/ 275 w 275"/>
                  <a:gd name="T162" fmla="*/ 503 h 50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75" h="503">
                    <a:moveTo>
                      <a:pt x="244" y="77"/>
                    </a:moveTo>
                    <a:cubicBezTo>
                      <a:pt x="244" y="70"/>
                      <a:pt x="240" y="66"/>
                      <a:pt x="236" y="64"/>
                    </a:cubicBezTo>
                    <a:cubicBezTo>
                      <a:pt x="233" y="62"/>
                      <a:pt x="230" y="61"/>
                      <a:pt x="230" y="61"/>
                    </a:cubicBezTo>
                    <a:cubicBezTo>
                      <a:pt x="229" y="61"/>
                      <a:pt x="229" y="61"/>
                      <a:pt x="229" y="61"/>
                    </a:cubicBezTo>
                    <a:cubicBezTo>
                      <a:pt x="228" y="61"/>
                      <a:pt x="178" y="57"/>
                      <a:pt x="137" y="57"/>
                    </a:cubicBezTo>
                    <a:cubicBezTo>
                      <a:pt x="97" y="57"/>
                      <a:pt x="46" y="61"/>
                      <a:pt x="46" y="61"/>
                    </a:cubicBezTo>
                    <a:cubicBezTo>
                      <a:pt x="45" y="61"/>
                      <a:pt x="45" y="61"/>
                      <a:pt x="45" y="61"/>
                    </a:cubicBezTo>
                    <a:cubicBezTo>
                      <a:pt x="44" y="61"/>
                      <a:pt x="41" y="62"/>
                      <a:pt x="38" y="64"/>
                    </a:cubicBezTo>
                    <a:cubicBezTo>
                      <a:pt x="35" y="66"/>
                      <a:pt x="30" y="70"/>
                      <a:pt x="30" y="77"/>
                    </a:cubicBezTo>
                    <a:cubicBezTo>
                      <a:pt x="30" y="84"/>
                      <a:pt x="30" y="389"/>
                      <a:pt x="30" y="400"/>
                    </a:cubicBezTo>
                    <a:cubicBezTo>
                      <a:pt x="30" y="409"/>
                      <a:pt x="35" y="415"/>
                      <a:pt x="40" y="417"/>
                    </a:cubicBezTo>
                    <a:cubicBezTo>
                      <a:pt x="45" y="420"/>
                      <a:pt x="48" y="420"/>
                      <a:pt x="49" y="420"/>
                    </a:cubicBezTo>
                    <a:cubicBezTo>
                      <a:pt x="49" y="420"/>
                      <a:pt x="90" y="421"/>
                      <a:pt x="137" y="421"/>
                    </a:cubicBezTo>
                    <a:cubicBezTo>
                      <a:pt x="184" y="421"/>
                      <a:pt x="225" y="420"/>
                      <a:pt x="225" y="420"/>
                    </a:cubicBezTo>
                    <a:cubicBezTo>
                      <a:pt x="226" y="420"/>
                      <a:pt x="230" y="420"/>
                      <a:pt x="234" y="417"/>
                    </a:cubicBezTo>
                    <a:cubicBezTo>
                      <a:pt x="239" y="415"/>
                      <a:pt x="245" y="409"/>
                      <a:pt x="244" y="400"/>
                    </a:cubicBezTo>
                    <a:cubicBezTo>
                      <a:pt x="244" y="389"/>
                      <a:pt x="244" y="84"/>
                      <a:pt x="244" y="77"/>
                    </a:cubicBezTo>
                    <a:close/>
                    <a:moveTo>
                      <a:pt x="228" y="400"/>
                    </a:moveTo>
                    <a:cubicBezTo>
                      <a:pt x="228" y="403"/>
                      <a:pt x="228" y="402"/>
                      <a:pt x="227" y="403"/>
                    </a:cubicBezTo>
                    <a:cubicBezTo>
                      <a:pt x="226" y="403"/>
                      <a:pt x="226" y="404"/>
                      <a:pt x="225" y="404"/>
                    </a:cubicBezTo>
                    <a:cubicBezTo>
                      <a:pt x="225" y="404"/>
                      <a:pt x="224" y="404"/>
                      <a:pt x="224" y="404"/>
                    </a:cubicBezTo>
                    <a:cubicBezTo>
                      <a:pt x="223" y="404"/>
                      <a:pt x="183" y="405"/>
                      <a:pt x="137" y="405"/>
                    </a:cubicBezTo>
                    <a:cubicBezTo>
                      <a:pt x="92" y="405"/>
                      <a:pt x="52" y="404"/>
                      <a:pt x="50" y="404"/>
                    </a:cubicBezTo>
                    <a:cubicBezTo>
                      <a:pt x="49" y="404"/>
                      <a:pt x="48" y="403"/>
                      <a:pt x="47" y="403"/>
                    </a:cubicBezTo>
                    <a:cubicBezTo>
                      <a:pt x="46" y="402"/>
                      <a:pt x="46" y="402"/>
                      <a:pt x="46" y="400"/>
                    </a:cubicBezTo>
                    <a:cubicBezTo>
                      <a:pt x="46" y="389"/>
                      <a:pt x="46" y="91"/>
                      <a:pt x="46" y="78"/>
                    </a:cubicBezTo>
                    <a:cubicBezTo>
                      <a:pt x="46" y="78"/>
                      <a:pt x="47" y="77"/>
                      <a:pt x="47" y="77"/>
                    </a:cubicBezTo>
                    <a:cubicBezTo>
                      <a:pt x="47" y="77"/>
                      <a:pt x="48" y="77"/>
                      <a:pt x="48" y="77"/>
                    </a:cubicBezTo>
                    <a:cubicBezTo>
                      <a:pt x="54" y="76"/>
                      <a:pt x="100" y="73"/>
                      <a:pt x="137" y="73"/>
                    </a:cubicBezTo>
                    <a:cubicBezTo>
                      <a:pt x="157" y="73"/>
                      <a:pt x="179" y="74"/>
                      <a:pt x="197" y="75"/>
                    </a:cubicBezTo>
                    <a:cubicBezTo>
                      <a:pt x="212" y="76"/>
                      <a:pt x="223" y="77"/>
                      <a:pt x="226" y="77"/>
                    </a:cubicBezTo>
                    <a:cubicBezTo>
                      <a:pt x="227" y="77"/>
                      <a:pt x="228" y="77"/>
                      <a:pt x="228" y="78"/>
                    </a:cubicBezTo>
                    <a:cubicBezTo>
                      <a:pt x="228" y="78"/>
                      <a:pt x="228" y="78"/>
                      <a:pt x="228" y="78"/>
                    </a:cubicBezTo>
                    <a:cubicBezTo>
                      <a:pt x="228" y="91"/>
                      <a:pt x="228" y="389"/>
                      <a:pt x="228" y="400"/>
                    </a:cubicBezTo>
                    <a:close/>
                    <a:moveTo>
                      <a:pt x="111" y="457"/>
                    </a:moveTo>
                    <a:cubicBezTo>
                      <a:pt x="106" y="457"/>
                      <a:pt x="103" y="461"/>
                      <a:pt x="103" y="465"/>
                    </a:cubicBezTo>
                    <a:cubicBezTo>
                      <a:pt x="103" y="470"/>
                      <a:pt x="106" y="473"/>
                      <a:pt x="111" y="473"/>
                    </a:cubicBezTo>
                    <a:cubicBezTo>
                      <a:pt x="164" y="473"/>
                      <a:pt x="164" y="473"/>
                      <a:pt x="164" y="473"/>
                    </a:cubicBezTo>
                    <a:cubicBezTo>
                      <a:pt x="168" y="473"/>
                      <a:pt x="172" y="470"/>
                      <a:pt x="172" y="465"/>
                    </a:cubicBezTo>
                    <a:cubicBezTo>
                      <a:pt x="172" y="461"/>
                      <a:pt x="168" y="457"/>
                      <a:pt x="164" y="457"/>
                    </a:cubicBezTo>
                    <a:lnTo>
                      <a:pt x="111" y="457"/>
                    </a:lnTo>
                    <a:close/>
                    <a:moveTo>
                      <a:pt x="235" y="448"/>
                    </a:moveTo>
                    <a:cubicBezTo>
                      <a:pt x="189" y="455"/>
                      <a:pt x="189" y="455"/>
                      <a:pt x="189" y="455"/>
                    </a:cubicBezTo>
                    <a:cubicBezTo>
                      <a:pt x="184" y="456"/>
                      <a:pt x="181" y="460"/>
                      <a:pt x="182" y="465"/>
                    </a:cubicBezTo>
                    <a:cubicBezTo>
                      <a:pt x="183" y="468"/>
                      <a:pt x="186" y="471"/>
                      <a:pt x="190" y="471"/>
                    </a:cubicBezTo>
                    <a:cubicBezTo>
                      <a:pt x="190" y="471"/>
                      <a:pt x="191" y="471"/>
                      <a:pt x="191" y="471"/>
                    </a:cubicBezTo>
                    <a:cubicBezTo>
                      <a:pt x="238" y="463"/>
                      <a:pt x="238" y="463"/>
                      <a:pt x="238" y="463"/>
                    </a:cubicBezTo>
                    <a:cubicBezTo>
                      <a:pt x="242" y="463"/>
                      <a:pt x="245" y="459"/>
                      <a:pt x="244" y="454"/>
                    </a:cubicBezTo>
                    <a:cubicBezTo>
                      <a:pt x="244" y="450"/>
                      <a:pt x="239" y="447"/>
                      <a:pt x="235" y="448"/>
                    </a:cubicBezTo>
                    <a:close/>
                    <a:moveTo>
                      <a:pt x="39" y="448"/>
                    </a:moveTo>
                    <a:cubicBezTo>
                      <a:pt x="35" y="447"/>
                      <a:pt x="31" y="450"/>
                      <a:pt x="30" y="454"/>
                    </a:cubicBezTo>
                    <a:cubicBezTo>
                      <a:pt x="29" y="459"/>
                      <a:pt x="32" y="463"/>
                      <a:pt x="37" y="463"/>
                    </a:cubicBezTo>
                    <a:cubicBezTo>
                      <a:pt x="83" y="471"/>
                      <a:pt x="83" y="471"/>
                      <a:pt x="83" y="471"/>
                    </a:cubicBezTo>
                    <a:cubicBezTo>
                      <a:pt x="84" y="471"/>
                      <a:pt x="84" y="471"/>
                      <a:pt x="84" y="471"/>
                    </a:cubicBezTo>
                    <a:cubicBezTo>
                      <a:pt x="88" y="471"/>
                      <a:pt x="92" y="468"/>
                      <a:pt x="92" y="465"/>
                    </a:cubicBezTo>
                    <a:cubicBezTo>
                      <a:pt x="93" y="460"/>
                      <a:pt x="90" y="456"/>
                      <a:pt x="86" y="455"/>
                    </a:cubicBezTo>
                    <a:lnTo>
                      <a:pt x="39" y="448"/>
                    </a:lnTo>
                    <a:close/>
                    <a:moveTo>
                      <a:pt x="266" y="99"/>
                    </a:moveTo>
                    <a:cubicBezTo>
                      <a:pt x="262" y="99"/>
                      <a:pt x="258" y="102"/>
                      <a:pt x="258" y="107"/>
                    </a:cubicBezTo>
                    <a:cubicBezTo>
                      <a:pt x="258" y="234"/>
                      <a:pt x="258" y="467"/>
                      <a:pt x="258" y="477"/>
                    </a:cubicBezTo>
                    <a:cubicBezTo>
                      <a:pt x="258" y="482"/>
                      <a:pt x="257" y="482"/>
                      <a:pt x="255" y="483"/>
                    </a:cubicBezTo>
                    <a:cubicBezTo>
                      <a:pt x="254" y="484"/>
                      <a:pt x="253" y="484"/>
                      <a:pt x="252" y="484"/>
                    </a:cubicBezTo>
                    <a:cubicBezTo>
                      <a:pt x="251" y="485"/>
                      <a:pt x="251" y="485"/>
                      <a:pt x="251" y="485"/>
                    </a:cubicBezTo>
                    <a:cubicBezTo>
                      <a:pt x="251" y="485"/>
                      <a:pt x="251" y="485"/>
                      <a:pt x="251" y="485"/>
                    </a:cubicBezTo>
                    <a:cubicBezTo>
                      <a:pt x="249" y="485"/>
                      <a:pt x="197" y="487"/>
                      <a:pt x="137" y="486"/>
                    </a:cubicBezTo>
                    <a:cubicBezTo>
                      <a:pt x="77" y="487"/>
                      <a:pt x="25" y="485"/>
                      <a:pt x="23" y="485"/>
                    </a:cubicBezTo>
                    <a:cubicBezTo>
                      <a:pt x="23" y="485"/>
                      <a:pt x="20" y="484"/>
                      <a:pt x="19" y="483"/>
                    </a:cubicBezTo>
                    <a:cubicBezTo>
                      <a:pt x="17" y="482"/>
                      <a:pt x="16" y="481"/>
                      <a:pt x="16" y="477"/>
                    </a:cubicBezTo>
                    <a:cubicBezTo>
                      <a:pt x="16" y="463"/>
                      <a:pt x="16" y="34"/>
                      <a:pt x="16" y="25"/>
                    </a:cubicBezTo>
                    <a:cubicBezTo>
                      <a:pt x="16" y="25"/>
                      <a:pt x="16" y="24"/>
                      <a:pt x="18" y="23"/>
                    </a:cubicBezTo>
                    <a:cubicBezTo>
                      <a:pt x="18" y="23"/>
                      <a:pt x="19" y="22"/>
                      <a:pt x="20" y="22"/>
                    </a:cubicBezTo>
                    <a:cubicBezTo>
                      <a:pt x="20" y="22"/>
                      <a:pt x="20" y="22"/>
                      <a:pt x="20" y="22"/>
                    </a:cubicBezTo>
                    <a:cubicBezTo>
                      <a:pt x="24" y="21"/>
                      <a:pt x="39" y="20"/>
                      <a:pt x="59" y="19"/>
                    </a:cubicBezTo>
                    <a:cubicBezTo>
                      <a:pt x="68" y="19"/>
                      <a:pt x="78" y="18"/>
                      <a:pt x="88" y="18"/>
                    </a:cubicBezTo>
                    <a:cubicBezTo>
                      <a:pt x="96" y="33"/>
                      <a:pt x="115" y="43"/>
                      <a:pt x="137" y="43"/>
                    </a:cubicBezTo>
                    <a:cubicBezTo>
                      <a:pt x="159" y="43"/>
                      <a:pt x="178" y="33"/>
                      <a:pt x="186" y="18"/>
                    </a:cubicBezTo>
                    <a:cubicBezTo>
                      <a:pt x="220" y="19"/>
                      <a:pt x="249" y="21"/>
                      <a:pt x="254" y="22"/>
                    </a:cubicBezTo>
                    <a:cubicBezTo>
                      <a:pt x="255" y="22"/>
                      <a:pt x="256" y="23"/>
                      <a:pt x="257" y="23"/>
                    </a:cubicBezTo>
                    <a:cubicBezTo>
                      <a:pt x="258" y="24"/>
                      <a:pt x="258" y="24"/>
                      <a:pt x="258" y="25"/>
                    </a:cubicBezTo>
                    <a:cubicBezTo>
                      <a:pt x="258" y="27"/>
                      <a:pt x="258" y="43"/>
                      <a:pt x="258" y="69"/>
                    </a:cubicBezTo>
                    <a:cubicBezTo>
                      <a:pt x="258" y="73"/>
                      <a:pt x="262" y="77"/>
                      <a:pt x="266" y="77"/>
                    </a:cubicBezTo>
                    <a:cubicBezTo>
                      <a:pt x="271" y="77"/>
                      <a:pt x="274" y="73"/>
                      <a:pt x="274" y="69"/>
                    </a:cubicBezTo>
                    <a:cubicBezTo>
                      <a:pt x="274" y="69"/>
                      <a:pt x="274" y="69"/>
                      <a:pt x="274" y="69"/>
                    </a:cubicBezTo>
                    <a:cubicBezTo>
                      <a:pt x="274" y="43"/>
                      <a:pt x="274" y="27"/>
                      <a:pt x="274" y="25"/>
                    </a:cubicBezTo>
                    <a:cubicBezTo>
                      <a:pt x="274" y="17"/>
                      <a:pt x="269" y="12"/>
                      <a:pt x="265" y="9"/>
                    </a:cubicBezTo>
                    <a:cubicBezTo>
                      <a:pt x="261" y="7"/>
                      <a:pt x="257" y="6"/>
                      <a:pt x="257" y="6"/>
                    </a:cubicBezTo>
                    <a:cubicBezTo>
                      <a:pt x="256" y="6"/>
                      <a:pt x="256" y="6"/>
                      <a:pt x="256" y="6"/>
                    </a:cubicBezTo>
                    <a:cubicBezTo>
                      <a:pt x="256" y="6"/>
                      <a:pt x="190" y="0"/>
                      <a:pt x="137" y="0"/>
                    </a:cubicBezTo>
                    <a:cubicBezTo>
                      <a:pt x="84" y="0"/>
                      <a:pt x="19" y="6"/>
                      <a:pt x="18" y="6"/>
                    </a:cubicBezTo>
                    <a:cubicBezTo>
                      <a:pt x="17" y="6"/>
                      <a:pt x="17" y="6"/>
                      <a:pt x="17" y="6"/>
                    </a:cubicBezTo>
                    <a:cubicBezTo>
                      <a:pt x="17" y="6"/>
                      <a:pt x="13" y="7"/>
                      <a:pt x="9" y="9"/>
                    </a:cubicBezTo>
                    <a:cubicBezTo>
                      <a:pt x="5" y="12"/>
                      <a:pt x="0" y="17"/>
                      <a:pt x="0" y="25"/>
                    </a:cubicBezTo>
                    <a:cubicBezTo>
                      <a:pt x="0" y="34"/>
                      <a:pt x="0" y="463"/>
                      <a:pt x="0" y="477"/>
                    </a:cubicBezTo>
                    <a:cubicBezTo>
                      <a:pt x="0" y="488"/>
                      <a:pt x="6" y="495"/>
                      <a:pt x="12" y="498"/>
                    </a:cubicBezTo>
                    <a:cubicBezTo>
                      <a:pt x="17" y="500"/>
                      <a:pt x="22" y="501"/>
                      <a:pt x="23" y="501"/>
                    </a:cubicBezTo>
                    <a:cubicBezTo>
                      <a:pt x="23" y="501"/>
                      <a:pt x="76" y="502"/>
                      <a:pt x="137" y="503"/>
                    </a:cubicBezTo>
                    <a:cubicBezTo>
                      <a:pt x="198" y="502"/>
                      <a:pt x="251" y="501"/>
                      <a:pt x="251" y="501"/>
                    </a:cubicBezTo>
                    <a:cubicBezTo>
                      <a:pt x="252" y="501"/>
                      <a:pt x="257" y="500"/>
                      <a:pt x="262" y="498"/>
                    </a:cubicBezTo>
                    <a:cubicBezTo>
                      <a:pt x="268" y="495"/>
                      <a:pt x="275" y="488"/>
                      <a:pt x="274" y="477"/>
                    </a:cubicBezTo>
                    <a:cubicBezTo>
                      <a:pt x="274" y="467"/>
                      <a:pt x="274" y="234"/>
                      <a:pt x="274" y="107"/>
                    </a:cubicBezTo>
                    <a:cubicBezTo>
                      <a:pt x="274" y="102"/>
                      <a:pt x="271" y="99"/>
                      <a:pt x="266" y="99"/>
                    </a:cubicBezTo>
                    <a:close/>
                    <a:moveTo>
                      <a:pt x="137" y="16"/>
                    </a:moveTo>
                    <a:cubicBezTo>
                      <a:pt x="147" y="16"/>
                      <a:pt x="157" y="17"/>
                      <a:pt x="167" y="17"/>
                    </a:cubicBezTo>
                    <a:cubicBezTo>
                      <a:pt x="160" y="22"/>
                      <a:pt x="150" y="27"/>
                      <a:pt x="137" y="27"/>
                    </a:cubicBezTo>
                    <a:cubicBezTo>
                      <a:pt x="124" y="27"/>
                      <a:pt x="114" y="22"/>
                      <a:pt x="107" y="17"/>
                    </a:cubicBezTo>
                    <a:cubicBezTo>
                      <a:pt x="117" y="17"/>
                      <a:pt x="128" y="16"/>
                      <a:pt x="137" y="16"/>
                    </a:cubicBezTo>
                    <a:close/>
                  </a:path>
                </a:pathLst>
              </a:custGeom>
              <a:solidFill>
                <a:schemeClr val="tx1"/>
              </a:solidFill>
              <a:ln w="12700">
                <a:noFill/>
                <a:round/>
                <a:headEnd/>
                <a:tailEnd/>
              </a:ln>
            </p:spPr>
            <p:txBody>
              <a:bodyPr/>
              <a:lstStyle/>
              <a:p>
                <a:pPr algn="ctr">
                  <a:spcBef>
                    <a:spcPts val="0"/>
                  </a:spcBef>
                </a:pPr>
                <a:endParaRPr lang="en-US" sz="1200">
                  <a:latin typeface="+mn-lt"/>
                </a:endParaRPr>
              </a:p>
            </p:txBody>
          </p:sp>
          <p:sp>
            <p:nvSpPr>
              <p:cNvPr id="102" name="Freeform 3"/>
              <p:cNvSpPr>
                <a:spLocks noChangeAspect="1"/>
              </p:cNvSpPr>
              <p:nvPr/>
            </p:nvSpPr>
            <p:spPr bwMode="auto">
              <a:xfrm>
                <a:off x="5133358" y="2201136"/>
                <a:ext cx="611196" cy="387873"/>
              </a:xfrm>
              <a:custGeom>
                <a:avLst/>
                <a:gdLst>
                  <a:gd name="T0" fmla="*/ 2147483647 w 462"/>
                  <a:gd name="T1" fmla="*/ 2147483647 h 293"/>
                  <a:gd name="T2" fmla="*/ 2147483647 w 462"/>
                  <a:gd name="T3" fmla="*/ 2147483647 h 293"/>
                  <a:gd name="T4" fmla="*/ 2147483647 w 462"/>
                  <a:gd name="T5" fmla="*/ 2147483647 h 293"/>
                  <a:gd name="T6" fmla="*/ 2147483647 w 462"/>
                  <a:gd name="T7" fmla="*/ 2147483647 h 293"/>
                  <a:gd name="T8" fmla="*/ 2147483647 w 462"/>
                  <a:gd name="T9" fmla="*/ 2147483647 h 293"/>
                  <a:gd name="T10" fmla="*/ 2147483647 w 462"/>
                  <a:gd name="T11" fmla="*/ 2147483647 h 293"/>
                  <a:gd name="T12" fmla="*/ 2147483647 w 462"/>
                  <a:gd name="T13" fmla="*/ 2147483647 h 293"/>
                  <a:gd name="T14" fmla="*/ 2147483647 w 462"/>
                  <a:gd name="T15" fmla="*/ 2147483647 h 293"/>
                  <a:gd name="T16" fmla="*/ 2147483647 w 462"/>
                  <a:gd name="T17" fmla="*/ 2147483647 h 293"/>
                  <a:gd name="T18" fmla="*/ 2147483647 w 462"/>
                  <a:gd name="T19" fmla="*/ 2147483647 h 293"/>
                  <a:gd name="T20" fmla="*/ 2147483647 w 462"/>
                  <a:gd name="T21" fmla="*/ 2147483647 h 293"/>
                  <a:gd name="T22" fmla="*/ 2147483647 w 462"/>
                  <a:gd name="T23" fmla="*/ 2147483647 h 293"/>
                  <a:gd name="T24" fmla="*/ 2147483647 w 462"/>
                  <a:gd name="T25" fmla="*/ 2147483647 h 293"/>
                  <a:gd name="T26" fmla="*/ 2147483647 w 462"/>
                  <a:gd name="T27" fmla="*/ 2147483647 h 293"/>
                  <a:gd name="T28" fmla="*/ 2147483647 w 462"/>
                  <a:gd name="T29" fmla="*/ 2147483647 h 293"/>
                  <a:gd name="T30" fmla="*/ 2147483647 w 462"/>
                  <a:gd name="T31" fmla="*/ 2147483647 h 293"/>
                  <a:gd name="T32" fmla="*/ 2147483647 w 462"/>
                  <a:gd name="T33" fmla="*/ 2147483647 h 293"/>
                  <a:gd name="T34" fmla="*/ 2147483647 w 462"/>
                  <a:gd name="T35" fmla="*/ 2147483647 h 293"/>
                  <a:gd name="T36" fmla="*/ 2147483647 w 462"/>
                  <a:gd name="T37" fmla="*/ 2147483647 h 293"/>
                  <a:gd name="T38" fmla="*/ 2147483647 w 462"/>
                  <a:gd name="T39" fmla="*/ 2147483647 h 293"/>
                  <a:gd name="T40" fmla="*/ 2147483647 w 462"/>
                  <a:gd name="T41" fmla="*/ 2147483647 h 293"/>
                  <a:gd name="T42" fmla="*/ 2147483647 w 462"/>
                  <a:gd name="T43" fmla="*/ 2147483647 h 293"/>
                  <a:gd name="T44" fmla="*/ 2147483647 w 462"/>
                  <a:gd name="T45" fmla="*/ 2147483647 h 293"/>
                  <a:gd name="T46" fmla="*/ 2147483647 w 462"/>
                  <a:gd name="T47" fmla="*/ 2147483647 h 293"/>
                  <a:gd name="T48" fmla="*/ 2147483647 w 462"/>
                  <a:gd name="T49" fmla="*/ 2147483647 h 293"/>
                  <a:gd name="T50" fmla="*/ 2147483647 w 462"/>
                  <a:gd name="T51" fmla="*/ 2147483647 h 293"/>
                  <a:gd name="T52" fmla="*/ 2147483647 w 462"/>
                  <a:gd name="T53" fmla="*/ 0 h 293"/>
                  <a:gd name="T54" fmla="*/ 2147483647 w 462"/>
                  <a:gd name="T55" fmla="*/ 2147483647 h 293"/>
                  <a:gd name="T56" fmla="*/ 0 w 462"/>
                  <a:gd name="T57" fmla="*/ 2147483647 h 293"/>
                  <a:gd name="T58" fmla="*/ 2147483647 w 462"/>
                  <a:gd name="T59" fmla="*/ 2147483647 h 293"/>
                  <a:gd name="T60" fmla="*/ 2147483647 w 462"/>
                  <a:gd name="T61" fmla="*/ 2147483647 h 293"/>
                  <a:gd name="T62" fmla="*/ 2147483647 w 462"/>
                  <a:gd name="T63" fmla="*/ 2147483647 h 293"/>
                  <a:gd name="T64" fmla="*/ 2147483647 w 462"/>
                  <a:gd name="T65" fmla="*/ 2147483647 h 29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62" h="293">
                    <a:moveTo>
                      <a:pt x="435" y="148"/>
                    </a:moveTo>
                    <a:cubicBezTo>
                      <a:pt x="437" y="140"/>
                      <a:pt x="439" y="132"/>
                      <a:pt x="439" y="123"/>
                    </a:cubicBezTo>
                    <a:cubicBezTo>
                      <a:pt x="439" y="104"/>
                      <a:pt x="433" y="86"/>
                      <a:pt x="422" y="70"/>
                    </a:cubicBezTo>
                    <a:cubicBezTo>
                      <a:pt x="420" y="67"/>
                      <a:pt x="415" y="66"/>
                      <a:pt x="411" y="68"/>
                    </a:cubicBezTo>
                    <a:cubicBezTo>
                      <a:pt x="407" y="71"/>
                      <a:pt x="406" y="76"/>
                      <a:pt x="409" y="79"/>
                    </a:cubicBezTo>
                    <a:cubicBezTo>
                      <a:pt x="418" y="92"/>
                      <a:pt x="423" y="108"/>
                      <a:pt x="423" y="123"/>
                    </a:cubicBezTo>
                    <a:cubicBezTo>
                      <a:pt x="423" y="132"/>
                      <a:pt x="421" y="140"/>
                      <a:pt x="419" y="148"/>
                    </a:cubicBezTo>
                    <a:cubicBezTo>
                      <a:pt x="418" y="151"/>
                      <a:pt x="419" y="154"/>
                      <a:pt x="421" y="156"/>
                    </a:cubicBezTo>
                    <a:cubicBezTo>
                      <a:pt x="437" y="170"/>
                      <a:pt x="446" y="189"/>
                      <a:pt x="446" y="209"/>
                    </a:cubicBezTo>
                    <a:cubicBezTo>
                      <a:pt x="446" y="247"/>
                      <a:pt x="415" y="277"/>
                      <a:pt x="378" y="277"/>
                    </a:cubicBezTo>
                    <a:cubicBezTo>
                      <a:pt x="88" y="277"/>
                      <a:pt x="88" y="277"/>
                      <a:pt x="88" y="277"/>
                    </a:cubicBezTo>
                    <a:cubicBezTo>
                      <a:pt x="48" y="277"/>
                      <a:pt x="16" y="245"/>
                      <a:pt x="16" y="206"/>
                    </a:cubicBezTo>
                    <a:cubicBezTo>
                      <a:pt x="16" y="178"/>
                      <a:pt x="31" y="154"/>
                      <a:pt x="56" y="141"/>
                    </a:cubicBezTo>
                    <a:cubicBezTo>
                      <a:pt x="59" y="140"/>
                      <a:pt x="60" y="137"/>
                      <a:pt x="60" y="134"/>
                    </a:cubicBezTo>
                    <a:cubicBezTo>
                      <a:pt x="60" y="134"/>
                      <a:pt x="60" y="133"/>
                      <a:pt x="60" y="133"/>
                    </a:cubicBezTo>
                    <a:cubicBezTo>
                      <a:pt x="60" y="69"/>
                      <a:pt x="113" y="16"/>
                      <a:pt x="178" y="16"/>
                    </a:cubicBezTo>
                    <a:cubicBezTo>
                      <a:pt x="217" y="16"/>
                      <a:pt x="254" y="36"/>
                      <a:pt x="276" y="68"/>
                    </a:cubicBezTo>
                    <a:cubicBezTo>
                      <a:pt x="277" y="70"/>
                      <a:pt x="279" y="72"/>
                      <a:pt x="282" y="72"/>
                    </a:cubicBezTo>
                    <a:cubicBezTo>
                      <a:pt x="284" y="72"/>
                      <a:pt x="287" y="71"/>
                      <a:pt x="288" y="70"/>
                    </a:cubicBezTo>
                    <a:cubicBezTo>
                      <a:pt x="288" y="70"/>
                      <a:pt x="289" y="69"/>
                      <a:pt x="289" y="69"/>
                    </a:cubicBezTo>
                    <a:cubicBezTo>
                      <a:pt x="290" y="68"/>
                      <a:pt x="309" y="45"/>
                      <a:pt x="344" y="45"/>
                    </a:cubicBezTo>
                    <a:cubicBezTo>
                      <a:pt x="360" y="45"/>
                      <a:pt x="375" y="50"/>
                      <a:pt x="388" y="59"/>
                    </a:cubicBezTo>
                    <a:cubicBezTo>
                      <a:pt x="392" y="61"/>
                      <a:pt x="397" y="60"/>
                      <a:pt x="399" y="56"/>
                    </a:cubicBezTo>
                    <a:cubicBezTo>
                      <a:pt x="402" y="53"/>
                      <a:pt x="401" y="48"/>
                      <a:pt x="397" y="45"/>
                    </a:cubicBezTo>
                    <a:cubicBezTo>
                      <a:pt x="381" y="35"/>
                      <a:pt x="363" y="29"/>
                      <a:pt x="344" y="29"/>
                    </a:cubicBezTo>
                    <a:cubicBezTo>
                      <a:pt x="314" y="29"/>
                      <a:pt x="294" y="43"/>
                      <a:pt x="284" y="52"/>
                    </a:cubicBezTo>
                    <a:cubicBezTo>
                      <a:pt x="258" y="19"/>
                      <a:pt x="220" y="0"/>
                      <a:pt x="178" y="0"/>
                    </a:cubicBezTo>
                    <a:cubicBezTo>
                      <a:pt x="106" y="0"/>
                      <a:pt x="47" y="58"/>
                      <a:pt x="44" y="129"/>
                    </a:cubicBezTo>
                    <a:cubicBezTo>
                      <a:pt x="17" y="145"/>
                      <a:pt x="0" y="174"/>
                      <a:pt x="0" y="206"/>
                    </a:cubicBezTo>
                    <a:cubicBezTo>
                      <a:pt x="0" y="254"/>
                      <a:pt x="39" y="293"/>
                      <a:pt x="88" y="293"/>
                    </a:cubicBezTo>
                    <a:cubicBezTo>
                      <a:pt x="378" y="293"/>
                      <a:pt x="378" y="293"/>
                      <a:pt x="378" y="293"/>
                    </a:cubicBezTo>
                    <a:cubicBezTo>
                      <a:pt x="424" y="293"/>
                      <a:pt x="462" y="256"/>
                      <a:pt x="462" y="209"/>
                    </a:cubicBezTo>
                    <a:cubicBezTo>
                      <a:pt x="462" y="186"/>
                      <a:pt x="452" y="164"/>
                      <a:pt x="435" y="148"/>
                    </a:cubicBezTo>
                    <a:close/>
                  </a:path>
                </a:pathLst>
              </a:custGeom>
              <a:solidFill>
                <a:srgbClr val="433D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mn-lt"/>
                </a:endParaRPr>
              </a:p>
            </p:txBody>
          </p:sp>
          <p:sp>
            <p:nvSpPr>
              <p:cNvPr id="103" name="Freeform 3"/>
              <p:cNvSpPr>
                <a:spLocks noChangeAspect="1"/>
              </p:cNvSpPr>
              <p:nvPr/>
            </p:nvSpPr>
            <p:spPr bwMode="auto">
              <a:xfrm>
                <a:off x="5133358" y="3763688"/>
                <a:ext cx="611196" cy="387873"/>
              </a:xfrm>
              <a:custGeom>
                <a:avLst/>
                <a:gdLst>
                  <a:gd name="T0" fmla="*/ 2147483647 w 462"/>
                  <a:gd name="T1" fmla="*/ 2147483647 h 293"/>
                  <a:gd name="T2" fmla="*/ 2147483647 w 462"/>
                  <a:gd name="T3" fmla="*/ 2147483647 h 293"/>
                  <a:gd name="T4" fmla="*/ 2147483647 w 462"/>
                  <a:gd name="T5" fmla="*/ 2147483647 h 293"/>
                  <a:gd name="T6" fmla="*/ 2147483647 w 462"/>
                  <a:gd name="T7" fmla="*/ 2147483647 h 293"/>
                  <a:gd name="T8" fmla="*/ 2147483647 w 462"/>
                  <a:gd name="T9" fmla="*/ 2147483647 h 293"/>
                  <a:gd name="T10" fmla="*/ 2147483647 w 462"/>
                  <a:gd name="T11" fmla="*/ 2147483647 h 293"/>
                  <a:gd name="T12" fmla="*/ 2147483647 w 462"/>
                  <a:gd name="T13" fmla="*/ 2147483647 h 293"/>
                  <a:gd name="T14" fmla="*/ 2147483647 w 462"/>
                  <a:gd name="T15" fmla="*/ 2147483647 h 293"/>
                  <a:gd name="T16" fmla="*/ 2147483647 w 462"/>
                  <a:gd name="T17" fmla="*/ 2147483647 h 293"/>
                  <a:gd name="T18" fmla="*/ 2147483647 w 462"/>
                  <a:gd name="T19" fmla="*/ 2147483647 h 293"/>
                  <a:gd name="T20" fmla="*/ 2147483647 w 462"/>
                  <a:gd name="T21" fmla="*/ 2147483647 h 293"/>
                  <a:gd name="T22" fmla="*/ 2147483647 w 462"/>
                  <a:gd name="T23" fmla="*/ 2147483647 h 293"/>
                  <a:gd name="T24" fmla="*/ 2147483647 w 462"/>
                  <a:gd name="T25" fmla="*/ 2147483647 h 293"/>
                  <a:gd name="T26" fmla="*/ 2147483647 w 462"/>
                  <a:gd name="T27" fmla="*/ 2147483647 h 293"/>
                  <a:gd name="T28" fmla="*/ 2147483647 w 462"/>
                  <a:gd name="T29" fmla="*/ 2147483647 h 293"/>
                  <a:gd name="T30" fmla="*/ 2147483647 w 462"/>
                  <a:gd name="T31" fmla="*/ 2147483647 h 293"/>
                  <a:gd name="T32" fmla="*/ 2147483647 w 462"/>
                  <a:gd name="T33" fmla="*/ 2147483647 h 293"/>
                  <a:gd name="T34" fmla="*/ 2147483647 w 462"/>
                  <a:gd name="T35" fmla="*/ 2147483647 h 293"/>
                  <a:gd name="T36" fmla="*/ 2147483647 w 462"/>
                  <a:gd name="T37" fmla="*/ 2147483647 h 293"/>
                  <a:gd name="T38" fmla="*/ 2147483647 w 462"/>
                  <a:gd name="T39" fmla="*/ 2147483647 h 293"/>
                  <a:gd name="T40" fmla="*/ 2147483647 w 462"/>
                  <a:gd name="T41" fmla="*/ 2147483647 h 293"/>
                  <a:gd name="T42" fmla="*/ 2147483647 w 462"/>
                  <a:gd name="T43" fmla="*/ 2147483647 h 293"/>
                  <a:gd name="T44" fmla="*/ 2147483647 w 462"/>
                  <a:gd name="T45" fmla="*/ 2147483647 h 293"/>
                  <a:gd name="T46" fmla="*/ 2147483647 w 462"/>
                  <a:gd name="T47" fmla="*/ 2147483647 h 293"/>
                  <a:gd name="T48" fmla="*/ 2147483647 w 462"/>
                  <a:gd name="T49" fmla="*/ 2147483647 h 293"/>
                  <a:gd name="T50" fmla="*/ 2147483647 w 462"/>
                  <a:gd name="T51" fmla="*/ 2147483647 h 293"/>
                  <a:gd name="T52" fmla="*/ 2147483647 w 462"/>
                  <a:gd name="T53" fmla="*/ 0 h 293"/>
                  <a:gd name="T54" fmla="*/ 2147483647 w 462"/>
                  <a:gd name="T55" fmla="*/ 2147483647 h 293"/>
                  <a:gd name="T56" fmla="*/ 0 w 462"/>
                  <a:gd name="T57" fmla="*/ 2147483647 h 293"/>
                  <a:gd name="T58" fmla="*/ 2147483647 w 462"/>
                  <a:gd name="T59" fmla="*/ 2147483647 h 293"/>
                  <a:gd name="T60" fmla="*/ 2147483647 w 462"/>
                  <a:gd name="T61" fmla="*/ 2147483647 h 293"/>
                  <a:gd name="T62" fmla="*/ 2147483647 w 462"/>
                  <a:gd name="T63" fmla="*/ 2147483647 h 293"/>
                  <a:gd name="T64" fmla="*/ 2147483647 w 462"/>
                  <a:gd name="T65" fmla="*/ 2147483647 h 29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62" h="293">
                    <a:moveTo>
                      <a:pt x="435" y="148"/>
                    </a:moveTo>
                    <a:cubicBezTo>
                      <a:pt x="437" y="140"/>
                      <a:pt x="439" y="132"/>
                      <a:pt x="439" y="123"/>
                    </a:cubicBezTo>
                    <a:cubicBezTo>
                      <a:pt x="439" y="104"/>
                      <a:pt x="433" y="86"/>
                      <a:pt x="422" y="70"/>
                    </a:cubicBezTo>
                    <a:cubicBezTo>
                      <a:pt x="420" y="67"/>
                      <a:pt x="415" y="66"/>
                      <a:pt x="411" y="68"/>
                    </a:cubicBezTo>
                    <a:cubicBezTo>
                      <a:pt x="407" y="71"/>
                      <a:pt x="406" y="76"/>
                      <a:pt x="409" y="79"/>
                    </a:cubicBezTo>
                    <a:cubicBezTo>
                      <a:pt x="418" y="92"/>
                      <a:pt x="423" y="108"/>
                      <a:pt x="423" y="123"/>
                    </a:cubicBezTo>
                    <a:cubicBezTo>
                      <a:pt x="423" y="132"/>
                      <a:pt x="421" y="140"/>
                      <a:pt x="419" y="148"/>
                    </a:cubicBezTo>
                    <a:cubicBezTo>
                      <a:pt x="418" y="151"/>
                      <a:pt x="419" y="154"/>
                      <a:pt x="421" y="156"/>
                    </a:cubicBezTo>
                    <a:cubicBezTo>
                      <a:pt x="437" y="170"/>
                      <a:pt x="446" y="189"/>
                      <a:pt x="446" y="209"/>
                    </a:cubicBezTo>
                    <a:cubicBezTo>
                      <a:pt x="446" y="247"/>
                      <a:pt x="415" y="277"/>
                      <a:pt x="378" y="277"/>
                    </a:cubicBezTo>
                    <a:cubicBezTo>
                      <a:pt x="88" y="277"/>
                      <a:pt x="88" y="277"/>
                      <a:pt x="88" y="277"/>
                    </a:cubicBezTo>
                    <a:cubicBezTo>
                      <a:pt x="48" y="277"/>
                      <a:pt x="16" y="245"/>
                      <a:pt x="16" y="206"/>
                    </a:cubicBezTo>
                    <a:cubicBezTo>
                      <a:pt x="16" y="178"/>
                      <a:pt x="31" y="154"/>
                      <a:pt x="56" y="141"/>
                    </a:cubicBezTo>
                    <a:cubicBezTo>
                      <a:pt x="59" y="140"/>
                      <a:pt x="60" y="137"/>
                      <a:pt x="60" y="134"/>
                    </a:cubicBezTo>
                    <a:cubicBezTo>
                      <a:pt x="60" y="134"/>
                      <a:pt x="60" y="133"/>
                      <a:pt x="60" y="133"/>
                    </a:cubicBezTo>
                    <a:cubicBezTo>
                      <a:pt x="60" y="69"/>
                      <a:pt x="113" y="16"/>
                      <a:pt x="178" y="16"/>
                    </a:cubicBezTo>
                    <a:cubicBezTo>
                      <a:pt x="217" y="16"/>
                      <a:pt x="254" y="36"/>
                      <a:pt x="276" y="68"/>
                    </a:cubicBezTo>
                    <a:cubicBezTo>
                      <a:pt x="277" y="70"/>
                      <a:pt x="279" y="72"/>
                      <a:pt x="282" y="72"/>
                    </a:cubicBezTo>
                    <a:cubicBezTo>
                      <a:pt x="284" y="72"/>
                      <a:pt x="287" y="71"/>
                      <a:pt x="288" y="70"/>
                    </a:cubicBezTo>
                    <a:cubicBezTo>
                      <a:pt x="288" y="70"/>
                      <a:pt x="289" y="69"/>
                      <a:pt x="289" y="69"/>
                    </a:cubicBezTo>
                    <a:cubicBezTo>
                      <a:pt x="290" y="68"/>
                      <a:pt x="309" y="45"/>
                      <a:pt x="344" y="45"/>
                    </a:cubicBezTo>
                    <a:cubicBezTo>
                      <a:pt x="360" y="45"/>
                      <a:pt x="375" y="50"/>
                      <a:pt x="388" y="59"/>
                    </a:cubicBezTo>
                    <a:cubicBezTo>
                      <a:pt x="392" y="61"/>
                      <a:pt x="397" y="60"/>
                      <a:pt x="399" y="56"/>
                    </a:cubicBezTo>
                    <a:cubicBezTo>
                      <a:pt x="402" y="53"/>
                      <a:pt x="401" y="48"/>
                      <a:pt x="397" y="45"/>
                    </a:cubicBezTo>
                    <a:cubicBezTo>
                      <a:pt x="381" y="35"/>
                      <a:pt x="363" y="29"/>
                      <a:pt x="344" y="29"/>
                    </a:cubicBezTo>
                    <a:cubicBezTo>
                      <a:pt x="314" y="29"/>
                      <a:pt x="294" y="43"/>
                      <a:pt x="284" y="52"/>
                    </a:cubicBezTo>
                    <a:cubicBezTo>
                      <a:pt x="258" y="19"/>
                      <a:pt x="220" y="0"/>
                      <a:pt x="178" y="0"/>
                    </a:cubicBezTo>
                    <a:cubicBezTo>
                      <a:pt x="106" y="0"/>
                      <a:pt x="47" y="58"/>
                      <a:pt x="44" y="129"/>
                    </a:cubicBezTo>
                    <a:cubicBezTo>
                      <a:pt x="17" y="145"/>
                      <a:pt x="0" y="174"/>
                      <a:pt x="0" y="206"/>
                    </a:cubicBezTo>
                    <a:cubicBezTo>
                      <a:pt x="0" y="254"/>
                      <a:pt x="39" y="293"/>
                      <a:pt x="88" y="293"/>
                    </a:cubicBezTo>
                    <a:cubicBezTo>
                      <a:pt x="378" y="293"/>
                      <a:pt x="378" y="293"/>
                      <a:pt x="378" y="293"/>
                    </a:cubicBezTo>
                    <a:cubicBezTo>
                      <a:pt x="424" y="293"/>
                      <a:pt x="462" y="256"/>
                      <a:pt x="462" y="209"/>
                    </a:cubicBezTo>
                    <a:cubicBezTo>
                      <a:pt x="462" y="186"/>
                      <a:pt x="452" y="164"/>
                      <a:pt x="435" y="148"/>
                    </a:cubicBezTo>
                    <a:close/>
                  </a:path>
                </a:pathLst>
              </a:custGeom>
              <a:solidFill>
                <a:srgbClr val="433D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mn-lt"/>
                </a:endParaRPr>
              </a:p>
            </p:txBody>
          </p:sp>
          <p:sp>
            <p:nvSpPr>
              <p:cNvPr id="108" name="Freeform 14335"/>
              <p:cNvSpPr>
                <a:spLocks/>
              </p:cNvSpPr>
              <p:nvPr/>
            </p:nvSpPr>
            <p:spPr bwMode="auto">
              <a:xfrm>
                <a:off x="4572258" y="2270635"/>
                <a:ext cx="1496263" cy="3628514"/>
              </a:xfrm>
              <a:custGeom>
                <a:avLst/>
                <a:gdLst>
                  <a:gd name="T0" fmla="*/ 0 w 4776951"/>
                  <a:gd name="T1" fmla="*/ 345649 h 394152"/>
                  <a:gd name="T2" fmla="*/ 1702502 w 4776951"/>
                  <a:gd name="T3" fmla="*/ 329937 h 394152"/>
                  <a:gd name="T4" fmla="*/ 2270000 w 4776951"/>
                  <a:gd name="T5" fmla="*/ 0 h 394152"/>
                  <a:gd name="T6" fmla="*/ 3546875 w 4776951"/>
                  <a:gd name="T7" fmla="*/ 0 h 394152"/>
                  <a:gd name="T8" fmla="*/ 3988265 w 4776951"/>
                  <a:gd name="T9" fmla="*/ 329937 h 394152"/>
                  <a:gd name="T10" fmla="*/ 4776459 w 4776951"/>
                  <a:gd name="T11" fmla="*/ 392784 h 394152"/>
                  <a:gd name="T12" fmla="*/ 4776459 w 4776951"/>
                  <a:gd name="T13" fmla="*/ 392784 h 394152"/>
                  <a:gd name="T14" fmla="*/ 0 60000 65536"/>
                  <a:gd name="T15" fmla="*/ 0 60000 65536"/>
                  <a:gd name="T16" fmla="*/ 0 60000 65536"/>
                  <a:gd name="T17" fmla="*/ 0 60000 65536"/>
                  <a:gd name="T18" fmla="*/ 0 60000 65536"/>
                  <a:gd name="T19" fmla="*/ 0 60000 65536"/>
                  <a:gd name="T20" fmla="*/ 0 60000 65536"/>
                  <a:gd name="connsiteX0" fmla="*/ 0 w 4776951"/>
                  <a:gd name="connsiteY0" fmla="*/ 492499 h 539810"/>
                  <a:gd name="connsiteX1" fmla="*/ 1125882 w 4776951"/>
                  <a:gd name="connsiteY1" fmla="*/ 11966 h 539810"/>
                  <a:gd name="connsiteX2" fmla="*/ 2270234 w 4776951"/>
                  <a:gd name="connsiteY2" fmla="*/ 145658 h 539810"/>
                  <a:gd name="connsiteX3" fmla="*/ 3547241 w 4776951"/>
                  <a:gd name="connsiteY3" fmla="*/ 145658 h 539810"/>
                  <a:gd name="connsiteX4" fmla="*/ 3988676 w 4776951"/>
                  <a:gd name="connsiteY4" fmla="*/ 476733 h 539810"/>
                  <a:gd name="connsiteX5" fmla="*/ 4776951 w 4776951"/>
                  <a:gd name="connsiteY5" fmla="*/ 539796 h 539810"/>
                  <a:gd name="connsiteX0" fmla="*/ 0 w 4776951"/>
                  <a:gd name="connsiteY0" fmla="*/ 606173 h 653484"/>
                  <a:gd name="connsiteX1" fmla="*/ 1125882 w 4776951"/>
                  <a:gd name="connsiteY1" fmla="*/ 125640 h 653484"/>
                  <a:gd name="connsiteX2" fmla="*/ 2326507 w 4776951"/>
                  <a:gd name="connsiteY2" fmla="*/ 5822 h 653484"/>
                  <a:gd name="connsiteX3" fmla="*/ 3547241 w 4776951"/>
                  <a:gd name="connsiteY3" fmla="*/ 259332 h 653484"/>
                  <a:gd name="connsiteX4" fmla="*/ 3988676 w 4776951"/>
                  <a:gd name="connsiteY4" fmla="*/ 590407 h 653484"/>
                  <a:gd name="connsiteX5" fmla="*/ 4776951 w 4776951"/>
                  <a:gd name="connsiteY5" fmla="*/ 653470 h 653484"/>
                  <a:gd name="connsiteX0" fmla="*/ 0 w 4776951"/>
                  <a:gd name="connsiteY0" fmla="*/ 600508 h 647819"/>
                  <a:gd name="connsiteX1" fmla="*/ 1125882 w 4776951"/>
                  <a:gd name="connsiteY1" fmla="*/ 119975 h 647819"/>
                  <a:gd name="connsiteX2" fmla="*/ 2326507 w 4776951"/>
                  <a:gd name="connsiteY2" fmla="*/ 157 h 647819"/>
                  <a:gd name="connsiteX3" fmla="*/ 3547241 w 4776951"/>
                  <a:gd name="connsiteY3" fmla="*/ 253667 h 647819"/>
                  <a:gd name="connsiteX4" fmla="*/ 3988676 w 4776951"/>
                  <a:gd name="connsiteY4" fmla="*/ 584742 h 647819"/>
                  <a:gd name="connsiteX5" fmla="*/ 4776951 w 4776951"/>
                  <a:gd name="connsiteY5" fmla="*/ 647805 h 647819"/>
                  <a:gd name="connsiteX0" fmla="*/ 0 w 4776951"/>
                  <a:gd name="connsiteY0" fmla="*/ 611326 h 658637"/>
                  <a:gd name="connsiteX1" fmla="*/ 1125882 w 4776951"/>
                  <a:gd name="connsiteY1" fmla="*/ 130793 h 658637"/>
                  <a:gd name="connsiteX2" fmla="*/ 2326507 w 4776951"/>
                  <a:gd name="connsiteY2" fmla="*/ 10975 h 658637"/>
                  <a:gd name="connsiteX3" fmla="*/ 3547241 w 4776951"/>
                  <a:gd name="connsiteY3" fmla="*/ 264485 h 658637"/>
                  <a:gd name="connsiteX4" fmla="*/ 3988676 w 4776951"/>
                  <a:gd name="connsiteY4" fmla="*/ 595560 h 658637"/>
                  <a:gd name="connsiteX5" fmla="*/ 4776951 w 4776951"/>
                  <a:gd name="connsiteY5" fmla="*/ 658623 h 658637"/>
                  <a:gd name="connsiteX0" fmla="*/ 0 w 4776951"/>
                  <a:gd name="connsiteY0" fmla="*/ 2210706 h 2258017"/>
                  <a:gd name="connsiteX1" fmla="*/ 1125882 w 4776951"/>
                  <a:gd name="connsiteY1" fmla="*/ 1730173 h 2258017"/>
                  <a:gd name="connsiteX2" fmla="*/ 2326507 w 4776951"/>
                  <a:gd name="connsiteY2" fmla="*/ 1610355 h 2258017"/>
                  <a:gd name="connsiteX3" fmla="*/ 4011491 w 4776951"/>
                  <a:gd name="connsiteY3" fmla="*/ 4798 h 2258017"/>
                  <a:gd name="connsiteX4" fmla="*/ 3988676 w 4776951"/>
                  <a:gd name="connsiteY4" fmla="*/ 2194940 h 2258017"/>
                  <a:gd name="connsiteX5" fmla="*/ 4776951 w 4776951"/>
                  <a:gd name="connsiteY5" fmla="*/ 2258003 h 2258017"/>
                  <a:gd name="connsiteX0" fmla="*/ 0 w 5320051"/>
                  <a:gd name="connsiteY0" fmla="*/ 2264214 h 2311511"/>
                  <a:gd name="connsiteX1" fmla="*/ 1125882 w 5320051"/>
                  <a:gd name="connsiteY1" fmla="*/ 1783681 h 2311511"/>
                  <a:gd name="connsiteX2" fmla="*/ 2326507 w 5320051"/>
                  <a:gd name="connsiteY2" fmla="*/ 1663863 h 2311511"/>
                  <a:gd name="connsiteX3" fmla="*/ 4011491 w 5320051"/>
                  <a:gd name="connsiteY3" fmla="*/ 58306 h 2311511"/>
                  <a:gd name="connsiteX4" fmla="*/ 5282948 w 5320051"/>
                  <a:gd name="connsiteY4" fmla="*/ 361214 h 2311511"/>
                  <a:gd name="connsiteX5" fmla="*/ 4776951 w 5320051"/>
                  <a:gd name="connsiteY5" fmla="*/ 2311511 h 2311511"/>
                  <a:gd name="connsiteX0" fmla="*/ 0 w 8364336"/>
                  <a:gd name="connsiteY0" fmla="*/ 2318787 h 2319581"/>
                  <a:gd name="connsiteX1" fmla="*/ 1125882 w 8364336"/>
                  <a:gd name="connsiteY1" fmla="*/ 1838254 h 2319581"/>
                  <a:gd name="connsiteX2" fmla="*/ 2326507 w 8364336"/>
                  <a:gd name="connsiteY2" fmla="*/ 1718436 h 2319581"/>
                  <a:gd name="connsiteX3" fmla="*/ 4011491 w 8364336"/>
                  <a:gd name="connsiteY3" fmla="*/ 112879 h 2319581"/>
                  <a:gd name="connsiteX4" fmla="*/ 5282948 w 8364336"/>
                  <a:gd name="connsiteY4" fmla="*/ 415787 h 2319581"/>
                  <a:gd name="connsiteX5" fmla="*/ 8364336 w 8364336"/>
                  <a:gd name="connsiteY5" fmla="*/ 0 h 2319581"/>
                  <a:gd name="connsiteX0" fmla="*/ 0 w 8364336"/>
                  <a:gd name="connsiteY0" fmla="*/ 2318787 h 2319582"/>
                  <a:gd name="connsiteX1" fmla="*/ 1125882 w 8364336"/>
                  <a:gd name="connsiteY1" fmla="*/ 1838254 h 2319582"/>
                  <a:gd name="connsiteX2" fmla="*/ 2326507 w 8364336"/>
                  <a:gd name="connsiteY2" fmla="*/ 1718436 h 2319582"/>
                  <a:gd name="connsiteX3" fmla="*/ 4011491 w 8364336"/>
                  <a:gd name="connsiteY3" fmla="*/ 112879 h 2319582"/>
                  <a:gd name="connsiteX4" fmla="*/ 5282948 w 8364336"/>
                  <a:gd name="connsiteY4" fmla="*/ 415787 h 2319582"/>
                  <a:gd name="connsiteX5" fmla="*/ 7193194 w 8364336"/>
                  <a:gd name="connsiteY5" fmla="*/ 553359 h 2319582"/>
                  <a:gd name="connsiteX6" fmla="*/ 8364336 w 8364336"/>
                  <a:gd name="connsiteY6" fmla="*/ 0 h 2319582"/>
                  <a:gd name="connsiteX0" fmla="*/ 0 w 8364336"/>
                  <a:gd name="connsiteY0" fmla="*/ 2318787 h 2319582"/>
                  <a:gd name="connsiteX1" fmla="*/ 1125882 w 8364336"/>
                  <a:gd name="connsiteY1" fmla="*/ 1838254 h 2319582"/>
                  <a:gd name="connsiteX2" fmla="*/ 2326507 w 8364336"/>
                  <a:gd name="connsiteY2" fmla="*/ 1718436 h 2319582"/>
                  <a:gd name="connsiteX3" fmla="*/ 4011491 w 8364336"/>
                  <a:gd name="connsiteY3" fmla="*/ 112879 h 2319582"/>
                  <a:gd name="connsiteX4" fmla="*/ 5282948 w 8364336"/>
                  <a:gd name="connsiteY4" fmla="*/ 415787 h 2319582"/>
                  <a:gd name="connsiteX5" fmla="*/ 7193194 w 8364336"/>
                  <a:gd name="connsiteY5" fmla="*/ 553359 h 2319582"/>
                  <a:gd name="connsiteX6" fmla="*/ 7812193 w 8364336"/>
                  <a:gd name="connsiteY6" fmla="*/ 102676 h 2319582"/>
                  <a:gd name="connsiteX7" fmla="*/ 8364336 w 8364336"/>
                  <a:gd name="connsiteY7" fmla="*/ 0 h 2319582"/>
                  <a:gd name="connsiteX0" fmla="*/ 0 w 8462813"/>
                  <a:gd name="connsiteY0" fmla="*/ 2262662 h 2263457"/>
                  <a:gd name="connsiteX1" fmla="*/ 1125882 w 8462813"/>
                  <a:gd name="connsiteY1" fmla="*/ 1782129 h 2263457"/>
                  <a:gd name="connsiteX2" fmla="*/ 2326507 w 8462813"/>
                  <a:gd name="connsiteY2" fmla="*/ 1662311 h 2263457"/>
                  <a:gd name="connsiteX3" fmla="*/ 4011491 w 8462813"/>
                  <a:gd name="connsiteY3" fmla="*/ 56754 h 2263457"/>
                  <a:gd name="connsiteX4" fmla="*/ 5282948 w 8462813"/>
                  <a:gd name="connsiteY4" fmla="*/ 359662 h 2263457"/>
                  <a:gd name="connsiteX5" fmla="*/ 7193194 w 8462813"/>
                  <a:gd name="connsiteY5" fmla="*/ 497234 h 2263457"/>
                  <a:gd name="connsiteX6" fmla="*/ 7812193 w 8462813"/>
                  <a:gd name="connsiteY6" fmla="*/ 46551 h 2263457"/>
                  <a:gd name="connsiteX7" fmla="*/ 8462813 w 8462813"/>
                  <a:gd name="connsiteY7" fmla="*/ 211 h 2263457"/>
                  <a:gd name="connsiteX0" fmla="*/ 0 w 8462813"/>
                  <a:gd name="connsiteY0" fmla="*/ 2266615 h 2267410"/>
                  <a:gd name="connsiteX1" fmla="*/ 1125882 w 8462813"/>
                  <a:gd name="connsiteY1" fmla="*/ 1786082 h 2267410"/>
                  <a:gd name="connsiteX2" fmla="*/ 2326507 w 8462813"/>
                  <a:gd name="connsiteY2" fmla="*/ 1666264 h 2267410"/>
                  <a:gd name="connsiteX3" fmla="*/ 4011491 w 8462813"/>
                  <a:gd name="connsiteY3" fmla="*/ 60707 h 2267410"/>
                  <a:gd name="connsiteX4" fmla="*/ 5282948 w 8462813"/>
                  <a:gd name="connsiteY4" fmla="*/ 363615 h 2267410"/>
                  <a:gd name="connsiteX5" fmla="*/ 7193194 w 8462813"/>
                  <a:gd name="connsiteY5" fmla="*/ 501187 h 2267410"/>
                  <a:gd name="connsiteX6" fmla="*/ 7432353 w 8462813"/>
                  <a:gd name="connsiteY6" fmla="*/ 36420 h 2267410"/>
                  <a:gd name="connsiteX7" fmla="*/ 8462813 w 8462813"/>
                  <a:gd name="connsiteY7" fmla="*/ 4164 h 2267410"/>
                  <a:gd name="connsiteX0" fmla="*/ 0 w 8462813"/>
                  <a:gd name="connsiteY0" fmla="*/ 2266615 h 2267410"/>
                  <a:gd name="connsiteX1" fmla="*/ 1125882 w 8462813"/>
                  <a:gd name="connsiteY1" fmla="*/ 1786082 h 2267410"/>
                  <a:gd name="connsiteX2" fmla="*/ 2326507 w 8462813"/>
                  <a:gd name="connsiteY2" fmla="*/ 1666264 h 2267410"/>
                  <a:gd name="connsiteX3" fmla="*/ 4011491 w 8462813"/>
                  <a:gd name="connsiteY3" fmla="*/ 60707 h 2267410"/>
                  <a:gd name="connsiteX4" fmla="*/ 5282948 w 8462813"/>
                  <a:gd name="connsiteY4" fmla="*/ 363615 h 2267410"/>
                  <a:gd name="connsiteX5" fmla="*/ 7193194 w 8462813"/>
                  <a:gd name="connsiteY5" fmla="*/ 501187 h 2267410"/>
                  <a:gd name="connsiteX6" fmla="*/ 7475487 w 8462813"/>
                  <a:gd name="connsiteY6" fmla="*/ 36420 h 2267410"/>
                  <a:gd name="connsiteX7" fmla="*/ 8462813 w 8462813"/>
                  <a:gd name="connsiteY7" fmla="*/ 4164 h 2267410"/>
                  <a:gd name="connsiteX0" fmla="*/ 0 w 8462813"/>
                  <a:gd name="connsiteY0" fmla="*/ 2266615 h 2267410"/>
                  <a:gd name="connsiteX1" fmla="*/ 1125882 w 8462813"/>
                  <a:gd name="connsiteY1" fmla="*/ 1786082 h 2267410"/>
                  <a:gd name="connsiteX2" fmla="*/ 2326507 w 8462813"/>
                  <a:gd name="connsiteY2" fmla="*/ 1666264 h 2267410"/>
                  <a:gd name="connsiteX3" fmla="*/ 4011491 w 8462813"/>
                  <a:gd name="connsiteY3" fmla="*/ 60707 h 2267410"/>
                  <a:gd name="connsiteX4" fmla="*/ 5282948 w 8462813"/>
                  <a:gd name="connsiteY4" fmla="*/ 363615 h 2267410"/>
                  <a:gd name="connsiteX5" fmla="*/ 7063793 w 8462813"/>
                  <a:gd name="connsiteY5" fmla="*/ 518460 h 2267410"/>
                  <a:gd name="connsiteX6" fmla="*/ 7475487 w 8462813"/>
                  <a:gd name="connsiteY6" fmla="*/ 36420 h 2267410"/>
                  <a:gd name="connsiteX7" fmla="*/ 8462813 w 8462813"/>
                  <a:gd name="connsiteY7" fmla="*/ 4164 h 2267410"/>
                  <a:gd name="connsiteX0" fmla="*/ 0 w 9067745"/>
                  <a:gd name="connsiteY0" fmla="*/ 2351118 h 2351798"/>
                  <a:gd name="connsiteX1" fmla="*/ 1730814 w 9067745"/>
                  <a:gd name="connsiteY1" fmla="*/ 1786082 h 2351798"/>
                  <a:gd name="connsiteX2" fmla="*/ 2931439 w 9067745"/>
                  <a:gd name="connsiteY2" fmla="*/ 1666264 h 2351798"/>
                  <a:gd name="connsiteX3" fmla="*/ 4616423 w 9067745"/>
                  <a:gd name="connsiteY3" fmla="*/ 60707 h 2351798"/>
                  <a:gd name="connsiteX4" fmla="*/ 5887880 w 9067745"/>
                  <a:gd name="connsiteY4" fmla="*/ 363615 h 2351798"/>
                  <a:gd name="connsiteX5" fmla="*/ 7668725 w 9067745"/>
                  <a:gd name="connsiteY5" fmla="*/ 518460 h 2351798"/>
                  <a:gd name="connsiteX6" fmla="*/ 8080419 w 9067745"/>
                  <a:gd name="connsiteY6" fmla="*/ 36420 h 2351798"/>
                  <a:gd name="connsiteX7" fmla="*/ 9067745 w 9067745"/>
                  <a:gd name="connsiteY7" fmla="*/ 4164 h 2351798"/>
                  <a:gd name="connsiteX0" fmla="*/ 0 w 8709924"/>
                  <a:gd name="connsiteY0" fmla="*/ 2360222 h 2360902"/>
                  <a:gd name="connsiteX1" fmla="*/ 1730814 w 8709924"/>
                  <a:gd name="connsiteY1" fmla="*/ 1795186 h 2360902"/>
                  <a:gd name="connsiteX2" fmla="*/ 2931439 w 8709924"/>
                  <a:gd name="connsiteY2" fmla="*/ 1675368 h 2360902"/>
                  <a:gd name="connsiteX3" fmla="*/ 4616423 w 8709924"/>
                  <a:gd name="connsiteY3" fmla="*/ 69811 h 2360902"/>
                  <a:gd name="connsiteX4" fmla="*/ 5887880 w 8709924"/>
                  <a:gd name="connsiteY4" fmla="*/ 372719 h 2360902"/>
                  <a:gd name="connsiteX5" fmla="*/ 7668725 w 8709924"/>
                  <a:gd name="connsiteY5" fmla="*/ 527564 h 2360902"/>
                  <a:gd name="connsiteX6" fmla="*/ 8080419 w 8709924"/>
                  <a:gd name="connsiteY6" fmla="*/ 45524 h 2360902"/>
                  <a:gd name="connsiteX7" fmla="*/ 8709924 w 8709924"/>
                  <a:gd name="connsiteY7" fmla="*/ 0 h 2360902"/>
                  <a:gd name="connsiteX0" fmla="*/ 0 w 8709924"/>
                  <a:gd name="connsiteY0" fmla="*/ 2360222 h 2360902"/>
                  <a:gd name="connsiteX1" fmla="*/ 1730814 w 8709924"/>
                  <a:gd name="connsiteY1" fmla="*/ 1795186 h 2360902"/>
                  <a:gd name="connsiteX2" fmla="*/ 2931439 w 8709924"/>
                  <a:gd name="connsiteY2" fmla="*/ 1675368 h 2360902"/>
                  <a:gd name="connsiteX3" fmla="*/ 4059812 w 8709924"/>
                  <a:gd name="connsiteY3" fmla="*/ 1184270 h 2360902"/>
                  <a:gd name="connsiteX4" fmla="*/ 5887880 w 8709924"/>
                  <a:gd name="connsiteY4" fmla="*/ 372719 h 2360902"/>
                  <a:gd name="connsiteX5" fmla="*/ 7668725 w 8709924"/>
                  <a:gd name="connsiteY5" fmla="*/ 527564 h 2360902"/>
                  <a:gd name="connsiteX6" fmla="*/ 8080419 w 8709924"/>
                  <a:gd name="connsiteY6" fmla="*/ 45524 h 2360902"/>
                  <a:gd name="connsiteX7" fmla="*/ 8709924 w 8709924"/>
                  <a:gd name="connsiteY7" fmla="*/ 0 h 2360902"/>
                  <a:gd name="connsiteX0" fmla="*/ 0 w 8709924"/>
                  <a:gd name="connsiteY0" fmla="*/ 2360222 h 2360902"/>
                  <a:gd name="connsiteX1" fmla="*/ 1730814 w 8709924"/>
                  <a:gd name="connsiteY1" fmla="*/ 1795186 h 2360902"/>
                  <a:gd name="connsiteX2" fmla="*/ 2931439 w 8709924"/>
                  <a:gd name="connsiteY2" fmla="*/ 1675368 h 2360902"/>
                  <a:gd name="connsiteX3" fmla="*/ 4059812 w 8709924"/>
                  <a:gd name="connsiteY3" fmla="*/ 1184270 h 2360902"/>
                  <a:gd name="connsiteX4" fmla="*/ 5052964 w 8709924"/>
                  <a:gd name="connsiteY4" fmla="*/ 1354505 h 2360902"/>
                  <a:gd name="connsiteX5" fmla="*/ 7668725 w 8709924"/>
                  <a:gd name="connsiteY5" fmla="*/ 527564 h 2360902"/>
                  <a:gd name="connsiteX6" fmla="*/ 8080419 w 8709924"/>
                  <a:gd name="connsiteY6" fmla="*/ 45524 h 2360902"/>
                  <a:gd name="connsiteX7" fmla="*/ 8709924 w 8709924"/>
                  <a:gd name="connsiteY7" fmla="*/ 0 h 2360902"/>
                  <a:gd name="connsiteX0" fmla="*/ 0 w 8709924"/>
                  <a:gd name="connsiteY0" fmla="*/ 2360222 h 2360902"/>
                  <a:gd name="connsiteX1" fmla="*/ 1730814 w 8709924"/>
                  <a:gd name="connsiteY1" fmla="*/ 1795186 h 2360902"/>
                  <a:gd name="connsiteX2" fmla="*/ 2931439 w 8709924"/>
                  <a:gd name="connsiteY2" fmla="*/ 1675368 h 2360902"/>
                  <a:gd name="connsiteX3" fmla="*/ 4059812 w 8709924"/>
                  <a:gd name="connsiteY3" fmla="*/ 1184270 h 2360902"/>
                  <a:gd name="connsiteX4" fmla="*/ 5052964 w 8709924"/>
                  <a:gd name="connsiteY4" fmla="*/ 1354505 h 2360902"/>
                  <a:gd name="connsiteX5" fmla="*/ 4938683 w 8709924"/>
                  <a:gd name="connsiteY5" fmla="*/ 2318660 h 2360902"/>
                  <a:gd name="connsiteX6" fmla="*/ 8080419 w 8709924"/>
                  <a:gd name="connsiteY6" fmla="*/ 45524 h 2360902"/>
                  <a:gd name="connsiteX7" fmla="*/ 8709924 w 8709924"/>
                  <a:gd name="connsiteY7" fmla="*/ 0 h 2360902"/>
                  <a:gd name="connsiteX0" fmla="*/ 0 w 8709924"/>
                  <a:gd name="connsiteY0" fmla="*/ 2360222 h 2833593"/>
                  <a:gd name="connsiteX1" fmla="*/ 1730814 w 8709924"/>
                  <a:gd name="connsiteY1" fmla="*/ 1795186 h 2833593"/>
                  <a:gd name="connsiteX2" fmla="*/ 2931439 w 8709924"/>
                  <a:gd name="connsiteY2" fmla="*/ 1675368 h 2833593"/>
                  <a:gd name="connsiteX3" fmla="*/ 4059812 w 8709924"/>
                  <a:gd name="connsiteY3" fmla="*/ 1184270 h 2833593"/>
                  <a:gd name="connsiteX4" fmla="*/ 5052964 w 8709924"/>
                  <a:gd name="connsiteY4" fmla="*/ 1354505 h 2833593"/>
                  <a:gd name="connsiteX5" fmla="*/ 4938683 w 8709924"/>
                  <a:gd name="connsiteY5" fmla="*/ 2318660 h 2833593"/>
                  <a:gd name="connsiteX6" fmla="*/ 4807020 w 8709924"/>
                  <a:gd name="connsiteY6" fmla="*/ 2818407 h 2833593"/>
                  <a:gd name="connsiteX7" fmla="*/ 8709924 w 8709924"/>
                  <a:gd name="connsiteY7" fmla="*/ 0 h 2833593"/>
                  <a:gd name="connsiteX0" fmla="*/ 0 w 5102688"/>
                  <a:gd name="connsiteY0" fmla="*/ 1198699 h 2489596"/>
                  <a:gd name="connsiteX1" fmla="*/ 1730814 w 5102688"/>
                  <a:gd name="connsiteY1" fmla="*/ 633663 h 2489596"/>
                  <a:gd name="connsiteX2" fmla="*/ 2931439 w 5102688"/>
                  <a:gd name="connsiteY2" fmla="*/ 513845 h 2489596"/>
                  <a:gd name="connsiteX3" fmla="*/ 4059812 w 5102688"/>
                  <a:gd name="connsiteY3" fmla="*/ 22747 h 2489596"/>
                  <a:gd name="connsiteX4" fmla="*/ 5052964 w 5102688"/>
                  <a:gd name="connsiteY4" fmla="*/ 192982 h 2489596"/>
                  <a:gd name="connsiteX5" fmla="*/ 4938683 w 5102688"/>
                  <a:gd name="connsiteY5" fmla="*/ 1157137 h 2489596"/>
                  <a:gd name="connsiteX6" fmla="*/ 4807020 w 5102688"/>
                  <a:gd name="connsiteY6" fmla="*/ 1656884 h 2489596"/>
                  <a:gd name="connsiteX7" fmla="*/ 4495587 w 5102688"/>
                  <a:gd name="connsiteY7" fmla="*/ 2487006 h 2489596"/>
                  <a:gd name="connsiteX0" fmla="*/ 0 w 5102688"/>
                  <a:gd name="connsiteY0" fmla="*/ 1412095 h 2702992"/>
                  <a:gd name="connsiteX1" fmla="*/ 1730814 w 5102688"/>
                  <a:gd name="connsiteY1" fmla="*/ 847059 h 2702992"/>
                  <a:gd name="connsiteX2" fmla="*/ 2719397 w 5102688"/>
                  <a:gd name="connsiteY2" fmla="*/ 24070 h 2702992"/>
                  <a:gd name="connsiteX3" fmla="*/ 4059812 w 5102688"/>
                  <a:gd name="connsiteY3" fmla="*/ 236143 h 2702992"/>
                  <a:gd name="connsiteX4" fmla="*/ 5052964 w 5102688"/>
                  <a:gd name="connsiteY4" fmla="*/ 406378 h 2702992"/>
                  <a:gd name="connsiteX5" fmla="*/ 4938683 w 5102688"/>
                  <a:gd name="connsiteY5" fmla="*/ 1370533 h 2702992"/>
                  <a:gd name="connsiteX6" fmla="*/ 4807020 w 5102688"/>
                  <a:gd name="connsiteY6" fmla="*/ 1870280 h 2702992"/>
                  <a:gd name="connsiteX7" fmla="*/ 4495587 w 5102688"/>
                  <a:gd name="connsiteY7" fmla="*/ 2700402 h 2702992"/>
                  <a:gd name="connsiteX0" fmla="*/ 0 w 5102688"/>
                  <a:gd name="connsiteY0" fmla="*/ 1428194 h 2719091"/>
                  <a:gd name="connsiteX1" fmla="*/ 1730814 w 5102688"/>
                  <a:gd name="connsiteY1" fmla="*/ 863158 h 2719091"/>
                  <a:gd name="connsiteX2" fmla="*/ 2719397 w 5102688"/>
                  <a:gd name="connsiteY2" fmla="*/ 40169 h 2719091"/>
                  <a:gd name="connsiteX3" fmla="*/ 4059812 w 5102688"/>
                  <a:gd name="connsiteY3" fmla="*/ 252242 h 2719091"/>
                  <a:gd name="connsiteX4" fmla="*/ 5052964 w 5102688"/>
                  <a:gd name="connsiteY4" fmla="*/ 422477 h 2719091"/>
                  <a:gd name="connsiteX5" fmla="*/ 4938683 w 5102688"/>
                  <a:gd name="connsiteY5" fmla="*/ 1386632 h 2719091"/>
                  <a:gd name="connsiteX6" fmla="*/ 4807020 w 5102688"/>
                  <a:gd name="connsiteY6" fmla="*/ 1886379 h 2719091"/>
                  <a:gd name="connsiteX7" fmla="*/ 4495587 w 5102688"/>
                  <a:gd name="connsiteY7" fmla="*/ 2716501 h 2719091"/>
                  <a:gd name="connsiteX0" fmla="*/ 0 w 5102688"/>
                  <a:gd name="connsiteY0" fmla="*/ 1401181 h 2692078"/>
                  <a:gd name="connsiteX1" fmla="*/ 1730814 w 5102688"/>
                  <a:gd name="connsiteY1" fmla="*/ 836145 h 2692078"/>
                  <a:gd name="connsiteX2" fmla="*/ 2719397 w 5102688"/>
                  <a:gd name="connsiteY2" fmla="*/ 13156 h 2692078"/>
                  <a:gd name="connsiteX3" fmla="*/ 3974330 w 5102688"/>
                  <a:gd name="connsiteY3" fmla="*/ 322184 h 2692078"/>
                  <a:gd name="connsiteX4" fmla="*/ 4059812 w 5102688"/>
                  <a:gd name="connsiteY4" fmla="*/ 225229 h 2692078"/>
                  <a:gd name="connsiteX5" fmla="*/ 5052964 w 5102688"/>
                  <a:gd name="connsiteY5" fmla="*/ 395464 h 2692078"/>
                  <a:gd name="connsiteX6" fmla="*/ 4938683 w 5102688"/>
                  <a:gd name="connsiteY6" fmla="*/ 1359619 h 2692078"/>
                  <a:gd name="connsiteX7" fmla="*/ 4807020 w 5102688"/>
                  <a:gd name="connsiteY7" fmla="*/ 1859366 h 2692078"/>
                  <a:gd name="connsiteX8" fmla="*/ 4495587 w 5102688"/>
                  <a:gd name="connsiteY8" fmla="*/ 2689488 h 2692078"/>
                  <a:gd name="connsiteX0" fmla="*/ 0 w 5102688"/>
                  <a:gd name="connsiteY0" fmla="*/ 1398091 h 2688988"/>
                  <a:gd name="connsiteX1" fmla="*/ 1730814 w 5102688"/>
                  <a:gd name="connsiteY1" fmla="*/ 833055 h 2688988"/>
                  <a:gd name="connsiteX2" fmla="*/ 2719397 w 5102688"/>
                  <a:gd name="connsiteY2" fmla="*/ 10066 h 2688988"/>
                  <a:gd name="connsiteX3" fmla="*/ 3974330 w 5102688"/>
                  <a:gd name="connsiteY3" fmla="*/ 319094 h 2688988"/>
                  <a:gd name="connsiteX4" fmla="*/ 4059812 w 5102688"/>
                  <a:gd name="connsiteY4" fmla="*/ 222139 h 2688988"/>
                  <a:gd name="connsiteX5" fmla="*/ 5052964 w 5102688"/>
                  <a:gd name="connsiteY5" fmla="*/ 392374 h 2688988"/>
                  <a:gd name="connsiteX6" fmla="*/ 4938683 w 5102688"/>
                  <a:gd name="connsiteY6" fmla="*/ 1356529 h 2688988"/>
                  <a:gd name="connsiteX7" fmla="*/ 4807020 w 5102688"/>
                  <a:gd name="connsiteY7" fmla="*/ 1856276 h 2688988"/>
                  <a:gd name="connsiteX8" fmla="*/ 4495587 w 5102688"/>
                  <a:gd name="connsiteY8" fmla="*/ 2686398 h 2688988"/>
                  <a:gd name="connsiteX0" fmla="*/ 0 w 5108678"/>
                  <a:gd name="connsiteY0" fmla="*/ 1398091 h 2688988"/>
                  <a:gd name="connsiteX1" fmla="*/ 1730814 w 5108678"/>
                  <a:gd name="connsiteY1" fmla="*/ 833055 h 2688988"/>
                  <a:gd name="connsiteX2" fmla="*/ 2719397 w 5108678"/>
                  <a:gd name="connsiteY2" fmla="*/ 10066 h 2688988"/>
                  <a:gd name="connsiteX3" fmla="*/ 3974330 w 5108678"/>
                  <a:gd name="connsiteY3" fmla="*/ 319094 h 2688988"/>
                  <a:gd name="connsiteX4" fmla="*/ 5052964 w 5108678"/>
                  <a:gd name="connsiteY4" fmla="*/ 392374 h 2688988"/>
                  <a:gd name="connsiteX5" fmla="*/ 4938683 w 5108678"/>
                  <a:gd name="connsiteY5" fmla="*/ 1356529 h 2688988"/>
                  <a:gd name="connsiteX6" fmla="*/ 4807020 w 5108678"/>
                  <a:gd name="connsiteY6" fmla="*/ 1856276 h 2688988"/>
                  <a:gd name="connsiteX7" fmla="*/ 4495587 w 5108678"/>
                  <a:gd name="connsiteY7" fmla="*/ 2686398 h 2688988"/>
                  <a:gd name="connsiteX0" fmla="*/ 0 w 4975097"/>
                  <a:gd name="connsiteY0" fmla="*/ 1398091 h 2688988"/>
                  <a:gd name="connsiteX1" fmla="*/ 1730814 w 4975097"/>
                  <a:gd name="connsiteY1" fmla="*/ 833055 h 2688988"/>
                  <a:gd name="connsiteX2" fmla="*/ 2719397 w 4975097"/>
                  <a:gd name="connsiteY2" fmla="*/ 10066 h 2688988"/>
                  <a:gd name="connsiteX3" fmla="*/ 3974330 w 4975097"/>
                  <a:gd name="connsiteY3" fmla="*/ 319094 h 2688988"/>
                  <a:gd name="connsiteX4" fmla="*/ 4880680 w 4975097"/>
                  <a:gd name="connsiteY4" fmla="*/ 392374 h 2688988"/>
                  <a:gd name="connsiteX5" fmla="*/ 4938683 w 4975097"/>
                  <a:gd name="connsiteY5" fmla="*/ 1356529 h 2688988"/>
                  <a:gd name="connsiteX6" fmla="*/ 4807020 w 4975097"/>
                  <a:gd name="connsiteY6" fmla="*/ 1856276 h 2688988"/>
                  <a:gd name="connsiteX7" fmla="*/ 4495587 w 4975097"/>
                  <a:gd name="connsiteY7" fmla="*/ 2686398 h 2688988"/>
                  <a:gd name="connsiteX0" fmla="*/ 0 w 4994181"/>
                  <a:gd name="connsiteY0" fmla="*/ 1398091 h 2686398"/>
                  <a:gd name="connsiteX1" fmla="*/ 1730814 w 4994181"/>
                  <a:gd name="connsiteY1" fmla="*/ 833055 h 2686398"/>
                  <a:gd name="connsiteX2" fmla="*/ 2719397 w 4994181"/>
                  <a:gd name="connsiteY2" fmla="*/ 10066 h 2686398"/>
                  <a:gd name="connsiteX3" fmla="*/ 3974330 w 4994181"/>
                  <a:gd name="connsiteY3" fmla="*/ 319094 h 2686398"/>
                  <a:gd name="connsiteX4" fmla="*/ 4880680 w 4994181"/>
                  <a:gd name="connsiteY4" fmla="*/ 392374 h 2686398"/>
                  <a:gd name="connsiteX5" fmla="*/ 4938683 w 4994181"/>
                  <a:gd name="connsiteY5" fmla="*/ 1356529 h 2686398"/>
                  <a:gd name="connsiteX6" fmla="*/ 4495587 w 4994181"/>
                  <a:gd name="connsiteY6" fmla="*/ 2686398 h 2686398"/>
                  <a:gd name="connsiteX0" fmla="*/ 0 w 4930746"/>
                  <a:gd name="connsiteY0" fmla="*/ 1398091 h 2686398"/>
                  <a:gd name="connsiteX1" fmla="*/ 1730814 w 4930746"/>
                  <a:gd name="connsiteY1" fmla="*/ 833055 h 2686398"/>
                  <a:gd name="connsiteX2" fmla="*/ 2719397 w 4930746"/>
                  <a:gd name="connsiteY2" fmla="*/ 10066 h 2686398"/>
                  <a:gd name="connsiteX3" fmla="*/ 3974330 w 4930746"/>
                  <a:gd name="connsiteY3" fmla="*/ 319094 h 2686398"/>
                  <a:gd name="connsiteX4" fmla="*/ 4880680 w 4930746"/>
                  <a:gd name="connsiteY4" fmla="*/ 392374 h 2686398"/>
                  <a:gd name="connsiteX5" fmla="*/ 4779652 w 4930746"/>
                  <a:gd name="connsiteY5" fmla="*/ 1369796 h 2686398"/>
                  <a:gd name="connsiteX6" fmla="*/ 4495587 w 4930746"/>
                  <a:gd name="connsiteY6" fmla="*/ 2686398 h 2686398"/>
                  <a:gd name="connsiteX0" fmla="*/ 0 w 5212110"/>
                  <a:gd name="connsiteY0" fmla="*/ 1764271 h 2686398"/>
                  <a:gd name="connsiteX1" fmla="*/ 2012178 w 5212110"/>
                  <a:gd name="connsiteY1" fmla="*/ 833055 h 2686398"/>
                  <a:gd name="connsiteX2" fmla="*/ 3000761 w 5212110"/>
                  <a:gd name="connsiteY2" fmla="*/ 10066 h 2686398"/>
                  <a:gd name="connsiteX3" fmla="*/ 4255694 w 5212110"/>
                  <a:gd name="connsiteY3" fmla="*/ 319094 h 2686398"/>
                  <a:gd name="connsiteX4" fmla="*/ 5162044 w 5212110"/>
                  <a:gd name="connsiteY4" fmla="*/ 392374 h 2686398"/>
                  <a:gd name="connsiteX5" fmla="*/ 5061016 w 5212110"/>
                  <a:gd name="connsiteY5" fmla="*/ 1369796 h 2686398"/>
                  <a:gd name="connsiteX6" fmla="*/ 4776951 w 5212110"/>
                  <a:gd name="connsiteY6" fmla="*/ 2686398 h 2686398"/>
                  <a:gd name="connsiteX0" fmla="*/ 39895 w 5252005"/>
                  <a:gd name="connsiteY0" fmla="*/ 2161861 h 3083988"/>
                  <a:gd name="connsiteX1" fmla="*/ 138801 w 5252005"/>
                  <a:gd name="connsiteY1" fmla="*/ 89854 h 3083988"/>
                  <a:gd name="connsiteX2" fmla="*/ 3040656 w 5252005"/>
                  <a:gd name="connsiteY2" fmla="*/ 407656 h 3083988"/>
                  <a:gd name="connsiteX3" fmla="*/ 4295589 w 5252005"/>
                  <a:gd name="connsiteY3" fmla="*/ 716684 h 3083988"/>
                  <a:gd name="connsiteX4" fmla="*/ 5201939 w 5252005"/>
                  <a:gd name="connsiteY4" fmla="*/ 789964 h 3083988"/>
                  <a:gd name="connsiteX5" fmla="*/ 5100911 w 5252005"/>
                  <a:gd name="connsiteY5" fmla="*/ 1767386 h 3083988"/>
                  <a:gd name="connsiteX6" fmla="*/ 4816846 w 5252005"/>
                  <a:gd name="connsiteY6" fmla="*/ 3083988 h 3083988"/>
                  <a:gd name="connsiteX0" fmla="*/ 65807 w 5277917"/>
                  <a:gd name="connsiteY0" fmla="*/ 3508547 h 4430674"/>
                  <a:gd name="connsiteX1" fmla="*/ 164713 w 5277917"/>
                  <a:gd name="connsiteY1" fmla="*/ 1436540 h 4430674"/>
                  <a:gd name="connsiteX2" fmla="*/ 351409 w 5277917"/>
                  <a:gd name="connsiteY2" fmla="*/ 7947 h 4430674"/>
                  <a:gd name="connsiteX3" fmla="*/ 4321501 w 5277917"/>
                  <a:gd name="connsiteY3" fmla="*/ 2063370 h 4430674"/>
                  <a:gd name="connsiteX4" fmla="*/ 5227851 w 5277917"/>
                  <a:gd name="connsiteY4" fmla="*/ 2136650 h 4430674"/>
                  <a:gd name="connsiteX5" fmla="*/ 5126823 w 5277917"/>
                  <a:gd name="connsiteY5" fmla="*/ 3114072 h 4430674"/>
                  <a:gd name="connsiteX6" fmla="*/ 4842758 w 5277917"/>
                  <a:gd name="connsiteY6" fmla="*/ 4430674 h 4430674"/>
                  <a:gd name="connsiteX0" fmla="*/ 131793 w 5343903"/>
                  <a:gd name="connsiteY0" fmla="*/ 3510312 h 4432439"/>
                  <a:gd name="connsiteX1" fmla="*/ 230699 w 5343903"/>
                  <a:gd name="connsiteY1" fmla="*/ 1438305 h 4432439"/>
                  <a:gd name="connsiteX2" fmla="*/ 417395 w 5343903"/>
                  <a:gd name="connsiteY2" fmla="*/ 9712 h 4432439"/>
                  <a:gd name="connsiteX3" fmla="*/ 5293837 w 5343903"/>
                  <a:gd name="connsiteY3" fmla="*/ 2138415 h 4432439"/>
                  <a:gd name="connsiteX4" fmla="*/ 5192809 w 5343903"/>
                  <a:gd name="connsiteY4" fmla="*/ 3115837 h 4432439"/>
                  <a:gd name="connsiteX5" fmla="*/ 4908744 w 5343903"/>
                  <a:gd name="connsiteY5" fmla="*/ 4432439 h 4432439"/>
                  <a:gd name="connsiteX0" fmla="*/ 131793 w 5343903"/>
                  <a:gd name="connsiteY0" fmla="*/ 3510312 h 3510529"/>
                  <a:gd name="connsiteX1" fmla="*/ 230699 w 5343903"/>
                  <a:gd name="connsiteY1" fmla="*/ 1438305 h 3510529"/>
                  <a:gd name="connsiteX2" fmla="*/ 417395 w 5343903"/>
                  <a:gd name="connsiteY2" fmla="*/ 9712 h 3510529"/>
                  <a:gd name="connsiteX3" fmla="*/ 5293837 w 5343903"/>
                  <a:gd name="connsiteY3" fmla="*/ 2138415 h 3510529"/>
                  <a:gd name="connsiteX4" fmla="*/ 5192809 w 5343903"/>
                  <a:gd name="connsiteY4" fmla="*/ 3115837 h 3510529"/>
                  <a:gd name="connsiteX0" fmla="*/ 131793 w 5293837"/>
                  <a:gd name="connsiteY0" fmla="*/ 3510312 h 3510529"/>
                  <a:gd name="connsiteX1" fmla="*/ 230699 w 5293837"/>
                  <a:gd name="connsiteY1" fmla="*/ 1438305 h 3510529"/>
                  <a:gd name="connsiteX2" fmla="*/ 417395 w 5293837"/>
                  <a:gd name="connsiteY2" fmla="*/ 9712 h 3510529"/>
                  <a:gd name="connsiteX3" fmla="*/ 5293837 w 5293837"/>
                  <a:gd name="connsiteY3" fmla="*/ 2138415 h 3510529"/>
                  <a:gd name="connsiteX0" fmla="*/ 0 w 1166682"/>
                  <a:gd name="connsiteY0" fmla="*/ 3728540 h 3728757"/>
                  <a:gd name="connsiteX1" fmla="*/ 98906 w 1166682"/>
                  <a:gd name="connsiteY1" fmla="*/ 1656533 h 3728757"/>
                  <a:gd name="connsiteX2" fmla="*/ 285602 w 1166682"/>
                  <a:gd name="connsiteY2" fmla="*/ 227940 h 3728757"/>
                  <a:gd name="connsiteX3" fmla="*/ 1166682 w 1166682"/>
                  <a:gd name="connsiteY3" fmla="*/ 328571 h 3728757"/>
                  <a:gd name="connsiteX0" fmla="*/ 0 w 1166682"/>
                  <a:gd name="connsiteY0" fmla="*/ 3620869 h 3621086"/>
                  <a:gd name="connsiteX1" fmla="*/ 98906 w 1166682"/>
                  <a:gd name="connsiteY1" fmla="*/ 1548862 h 3621086"/>
                  <a:gd name="connsiteX2" fmla="*/ 285602 w 1166682"/>
                  <a:gd name="connsiteY2" fmla="*/ 120269 h 3621086"/>
                  <a:gd name="connsiteX3" fmla="*/ 1166682 w 1166682"/>
                  <a:gd name="connsiteY3" fmla="*/ 220900 h 3621086"/>
                  <a:gd name="connsiteX0" fmla="*/ 55964 w 1222646"/>
                  <a:gd name="connsiteY0" fmla="*/ 3630477 h 3630694"/>
                  <a:gd name="connsiteX1" fmla="*/ 154870 w 1222646"/>
                  <a:gd name="connsiteY1" fmla="*/ 1558470 h 3630694"/>
                  <a:gd name="connsiteX2" fmla="*/ 60202 w 1222646"/>
                  <a:gd name="connsiteY2" fmla="*/ 115793 h 3630694"/>
                  <a:gd name="connsiteX3" fmla="*/ 1222646 w 1222646"/>
                  <a:gd name="connsiteY3" fmla="*/ 230508 h 3630694"/>
                  <a:gd name="connsiteX0" fmla="*/ 110183 w 1276865"/>
                  <a:gd name="connsiteY0" fmla="*/ 3593378 h 3593595"/>
                  <a:gd name="connsiteX1" fmla="*/ 209089 w 1276865"/>
                  <a:gd name="connsiteY1" fmla="*/ 1521371 h 3593595"/>
                  <a:gd name="connsiteX2" fmla="*/ 114421 w 1276865"/>
                  <a:gd name="connsiteY2" fmla="*/ 78694 h 3593595"/>
                  <a:gd name="connsiteX3" fmla="*/ 1276865 w 1276865"/>
                  <a:gd name="connsiteY3" fmla="*/ 193409 h 3593595"/>
                  <a:gd name="connsiteX0" fmla="*/ 128545 w 1295227"/>
                  <a:gd name="connsiteY0" fmla="*/ 3581115 h 3581332"/>
                  <a:gd name="connsiteX1" fmla="*/ 227451 w 1295227"/>
                  <a:gd name="connsiteY1" fmla="*/ 1509108 h 3581332"/>
                  <a:gd name="connsiteX2" fmla="*/ 132783 w 1295227"/>
                  <a:gd name="connsiteY2" fmla="*/ 66431 h 3581332"/>
                  <a:gd name="connsiteX3" fmla="*/ 1295227 w 1295227"/>
                  <a:gd name="connsiteY3" fmla="*/ 181146 h 3581332"/>
                  <a:gd name="connsiteX0" fmla="*/ 71828 w 1463601"/>
                  <a:gd name="connsiteY0" fmla="*/ 3667419 h 3667636"/>
                  <a:gd name="connsiteX1" fmla="*/ 170734 w 1463601"/>
                  <a:gd name="connsiteY1" fmla="*/ 1595412 h 3667636"/>
                  <a:gd name="connsiteX2" fmla="*/ 76066 w 1463601"/>
                  <a:gd name="connsiteY2" fmla="*/ 152735 h 3667636"/>
                  <a:gd name="connsiteX3" fmla="*/ 1463601 w 1463601"/>
                  <a:gd name="connsiteY3" fmla="*/ 182947 h 3667636"/>
                  <a:gd name="connsiteX0" fmla="*/ 71828 w 1463601"/>
                  <a:gd name="connsiteY0" fmla="*/ 3623294 h 3623511"/>
                  <a:gd name="connsiteX1" fmla="*/ 170734 w 1463601"/>
                  <a:gd name="connsiteY1" fmla="*/ 1551287 h 3623511"/>
                  <a:gd name="connsiteX2" fmla="*/ 76066 w 1463601"/>
                  <a:gd name="connsiteY2" fmla="*/ 108610 h 3623511"/>
                  <a:gd name="connsiteX3" fmla="*/ 1463601 w 1463601"/>
                  <a:gd name="connsiteY3" fmla="*/ 138822 h 3623511"/>
                  <a:gd name="connsiteX0" fmla="*/ 54001 w 1445774"/>
                  <a:gd name="connsiteY0" fmla="*/ 3579514 h 3579731"/>
                  <a:gd name="connsiteX1" fmla="*/ 152907 w 1445774"/>
                  <a:gd name="connsiteY1" fmla="*/ 1507507 h 3579731"/>
                  <a:gd name="connsiteX2" fmla="*/ 58239 w 1445774"/>
                  <a:gd name="connsiteY2" fmla="*/ 64830 h 3579731"/>
                  <a:gd name="connsiteX3" fmla="*/ 1445774 w 1445774"/>
                  <a:gd name="connsiteY3" fmla="*/ 95042 h 3579731"/>
                  <a:gd name="connsiteX0" fmla="*/ 104542 w 1496315"/>
                  <a:gd name="connsiteY0" fmla="*/ 3632678 h 3632915"/>
                  <a:gd name="connsiteX1" fmla="*/ 90903 w 1496315"/>
                  <a:gd name="connsiteY1" fmla="*/ 1687425 h 3632915"/>
                  <a:gd name="connsiteX2" fmla="*/ 108780 w 1496315"/>
                  <a:gd name="connsiteY2" fmla="*/ 117994 h 3632915"/>
                  <a:gd name="connsiteX3" fmla="*/ 1496315 w 1496315"/>
                  <a:gd name="connsiteY3" fmla="*/ 148206 h 3632915"/>
                  <a:gd name="connsiteX0" fmla="*/ 104542 w 1496315"/>
                  <a:gd name="connsiteY0" fmla="*/ 3632678 h 3632971"/>
                  <a:gd name="connsiteX1" fmla="*/ 90903 w 1496315"/>
                  <a:gd name="connsiteY1" fmla="*/ 1687425 h 3632971"/>
                  <a:gd name="connsiteX2" fmla="*/ 108780 w 1496315"/>
                  <a:gd name="connsiteY2" fmla="*/ 117994 h 3632971"/>
                  <a:gd name="connsiteX3" fmla="*/ 1496315 w 1496315"/>
                  <a:gd name="connsiteY3" fmla="*/ 148206 h 3632971"/>
                  <a:gd name="connsiteX0" fmla="*/ 104542 w 1496315"/>
                  <a:gd name="connsiteY0" fmla="*/ 3632678 h 3632678"/>
                  <a:gd name="connsiteX1" fmla="*/ 90903 w 1496315"/>
                  <a:gd name="connsiteY1" fmla="*/ 1687425 h 3632678"/>
                  <a:gd name="connsiteX2" fmla="*/ 108780 w 1496315"/>
                  <a:gd name="connsiteY2" fmla="*/ 117994 h 3632678"/>
                  <a:gd name="connsiteX3" fmla="*/ 1496315 w 1496315"/>
                  <a:gd name="connsiteY3" fmla="*/ 148206 h 3632678"/>
                </a:gdLst>
                <a:ahLst/>
                <a:cxnLst>
                  <a:cxn ang="0">
                    <a:pos x="connsiteX0" y="connsiteY0"/>
                  </a:cxn>
                  <a:cxn ang="0">
                    <a:pos x="connsiteX1" y="connsiteY1"/>
                  </a:cxn>
                  <a:cxn ang="0">
                    <a:pos x="connsiteX2" y="connsiteY2"/>
                  </a:cxn>
                  <a:cxn ang="0">
                    <a:pos x="connsiteX3" y="connsiteY3"/>
                  </a:cxn>
                </a:cxnLst>
                <a:rect l="l" t="t" r="r" b="b"/>
                <a:pathLst>
                  <a:path w="1496315" h="3632678">
                    <a:moveTo>
                      <a:pt x="104542" y="3632678"/>
                    </a:moveTo>
                    <a:cubicBezTo>
                      <a:pt x="119557" y="2484740"/>
                      <a:pt x="90197" y="2540799"/>
                      <a:pt x="90903" y="1687425"/>
                    </a:cubicBezTo>
                    <a:cubicBezTo>
                      <a:pt x="91609" y="834051"/>
                      <a:pt x="-125455" y="374531"/>
                      <a:pt x="108780" y="117994"/>
                    </a:cubicBezTo>
                    <a:cubicBezTo>
                      <a:pt x="343015" y="-138543"/>
                      <a:pt x="587866" y="95284"/>
                      <a:pt x="1496315" y="148206"/>
                    </a:cubicBezTo>
                  </a:path>
                </a:pathLst>
              </a:custGeom>
              <a:noFill/>
              <a:ln w="57150"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72000" rIns="72000"/>
              <a:lstStyle/>
              <a:p>
                <a:endParaRPr lang="en-US">
                  <a:solidFill>
                    <a:schemeClr val="tx2">
                      <a:lumMod val="50000"/>
                      <a:lumOff val="50000"/>
                    </a:schemeClr>
                  </a:solidFill>
                  <a:latin typeface="+mn-lt"/>
                </a:endParaRPr>
              </a:p>
            </p:txBody>
          </p:sp>
          <p:sp>
            <p:nvSpPr>
              <p:cNvPr id="109" name="Freeform 14335"/>
              <p:cNvSpPr>
                <a:spLocks/>
              </p:cNvSpPr>
              <p:nvPr/>
            </p:nvSpPr>
            <p:spPr bwMode="auto">
              <a:xfrm>
                <a:off x="4647674" y="3931296"/>
                <a:ext cx="1237967" cy="1979646"/>
              </a:xfrm>
              <a:custGeom>
                <a:avLst/>
                <a:gdLst>
                  <a:gd name="T0" fmla="*/ 0 w 4776951"/>
                  <a:gd name="T1" fmla="*/ 345649 h 394152"/>
                  <a:gd name="T2" fmla="*/ 1702502 w 4776951"/>
                  <a:gd name="T3" fmla="*/ 329937 h 394152"/>
                  <a:gd name="T4" fmla="*/ 2270000 w 4776951"/>
                  <a:gd name="T5" fmla="*/ 0 h 394152"/>
                  <a:gd name="T6" fmla="*/ 3546875 w 4776951"/>
                  <a:gd name="T7" fmla="*/ 0 h 394152"/>
                  <a:gd name="T8" fmla="*/ 3988265 w 4776951"/>
                  <a:gd name="T9" fmla="*/ 329937 h 394152"/>
                  <a:gd name="T10" fmla="*/ 4776459 w 4776951"/>
                  <a:gd name="T11" fmla="*/ 392784 h 394152"/>
                  <a:gd name="T12" fmla="*/ 4776459 w 4776951"/>
                  <a:gd name="T13" fmla="*/ 392784 h 394152"/>
                  <a:gd name="T14" fmla="*/ 0 60000 65536"/>
                  <a:gd name="T15" fmla="*/ 0 60000 65536"/>
                  <a:gd name="T16" fmla="*/ 0 60000 65536"/>
                  <a:gd name="T17" fmla="*/ 0 60000 65536"/>
                  <a:gd name="T18" fmla="*/ 0 60000 65536"/>
                  <a:gd name="T19" fmla="*/ 0 60000 65536"/>
                  <a:gd name="T20" fmla="*/ 0 60000 65536"/>
                  <a:gd name="connsiteX0" fmla="*/ 0 w 4776951"/>
                  <a:gd name="connsiteY0" fmla="*/ 492499 h 539810"/>
                  <a:gd name="connsiteX1" fmla="*/ 1125882 w 4776951"/>
                  <a:gd name="connsiteY1" fmla="*/ 11966 h 539810"/>
                  <a:gd name="connsiteX2" fmla="*/ 2270234 w 4776951"/>
                  <a:gd name="connsiteY2" fmla="*/ 145658 h 539810"/>
                  <a:gd name="connsiteX3" fmla="*/ 3547241 w 4776951"/>
                  <a:gd name="connsiteY3" fmla="*/ 145658 h 539810"/>
                  <a:gd name="connsiteX4" fmla="*/ 3988676 w 4776951"/>
                  <a:gd name="connsiteY4" fmla="*/ 476733 h 539810"/>
                  <a:gd name="connsiteX5" fmla="*/ 4776951 w 4776951"/>
                  <a:gd name="connsiteY5" fmla="*/ 539796 h 539810"/>
                  <a:gd name="connsiteX0" fmla="*/ 0 w 4776951"/>
                  <a:gd name="connsiteY0" fmla="*/ 606173 h 653484"/>
                  <a:gd name="connsiteX1" fmla="*/ 1125882 w 4776951"/>
                  <a:gd name="connsiteY1" fmla="*/ 125640 h 653484"/>
                  <a:gd name="connsiteX2" fmla="*/ 2326507 w 4776951"/>
                  <a:gd name="connsiteY2" fmla="*/ 5822 h 653484"/>
                  <a:gd name="connsiteX3" fmla="*/ 3547241 w 4776951"/>
                  <a:gd name="connsiteY3" fmla="*/ 259332 h 653484"/>
                  <a:gd name="connsiteX4" fmla="*/ 3988676 w 4776951"/>
                  <a:gd name="connsiteY4" fmla="*/ 590407 h 653484"/>
                  <a:gd name="connsiteX5" fmla="*/ 4776951 w 4776951"/>
                  <a:gd name="connsiteY5" fmla="*/ 653470 h 653484"/>
                  <a:gd name="connsiteX0" fmla="*/ 0 w 4776951"/>
                  <a:gd name="connsiteY0" fmla="*/ 600508 h 647819"/>
                  <a:gd name="connsiteX1" fmla="*/ 1125882 w 4776951"/>
                  <a:gd name="connsiteY1" fmla="*/ 119975 h 647819"/>
                  <a:gd name="connsiteX2" fmla="*/ 2326507 w 4776951"/>
                  <a:gd name="connsiteY2" fmla="*/ 157 h 647819"/>
                  <a:gd name="connsiteX3" fmla="*/ 3547241 w 4776951"/>
                  <a:gd name="connsiteY3" fmla="*/ 253667 h 647819"/>
                  <a:gd name="connsiteX4" fmla="*/ 3988676 w 4776951"/>
                  <a:gd name="connsiteY4" fmla="*/ 584742 h 647819"/>
                  <a:gd name="connsiteX5" fmla="*/ 4776951 w 4776951"/>
                  <a:gd name="connsiteY5" fmla="*/ 647805 h 647819"/>
                  <a:gd name="connsiteX0" fmla="*/ 0 w 4776951"/>
                  <a:gd name="connsiteY0" fmla="*/ 611326 h 658637"/>
                  <a:gd name="connsiteX1" fmla="*/ 1125882 w 4776951"/>
                  <a:gd name="connsiteY1" fmla="*/ 130793 h 658637"/>
                  <a:gd name="connsiteX2" fmla="*/ 2326507 w 4776951"/>
                  <a:gd name="connsiteY2" fmla="*/ 10975 h 658637"/>
                  <a:gd name="connsiteX3" fmla="*/ 3547241 w 4776951"/>
                  <a:gd name="connsiteY3" fmla="*/ 264485 h 658637"/>
                  <a:gd name="connsiteX4" fmla="*/ 3988676 w 4776951"/>
                  <a:gd name="connsiteY4" fmla="*/ 595560 h 658637"/>
                  <a:gd name="connsiteX5" fmla="*/ 4776951 w 4776951"/>
                  <a:gd name="connsiteY5" fmla="*/ 658623 h 658637"/>
                  <a:gd name="connsiteX0" fmla="*/ 0 w 4776951"/>
                  <a:gd name="connsiteY0" fmla="*/ 2210706 h 2258017"/>
                  <a:gd name="connsiteX1" fmla="*/ 1125882 w 4776951"/>
                  <a:gd name="connsiteY1" fmla="*/ 1730173 h 2258017"/>
                  <a:gd name="connsiteX2" fmla="*/ 2326507 w 4776951"/>
                  <a:gd name="connsiteY2" fmla="*/ 1610355 h 2258017"/>
                  <a:gd name="connsiteX3" fmla="*/ 4011491 w 4776951"/>
                  <a:gd name="connsiteY3" fmla="*/ 4798 h 2258017"/>
                  <a:gd name="connsiteX4" fmla="*/ 3988676 w 4776951"/>
                  <a:gd name="connsiteY4" fmla="*/ 2194940 h 2258017"/>
                  <a:gd name="connsiteX5" fmla="*/ 4776951 w 4776951"/>
                  <a:gd name="connsiteY5" fmla="*/ 2258003 h 2258017"/>
                  <a:gd name="connsiteX0" fmla="*/ 0 w 5320051"/>
                  <a:gd name="connsiteY0" fmla="*/ 2264214 h 2311511"/>
                  <a:gd name="connsiteX1" fmla="*/ 1125882 w 5320051"/>
                  <a:gd name="connsiteY1" fmla="*/ 1783681 h 2311511"/>
                  <a:gd name="connsiteX2" fmla="*/ 2326507 w 5320051"/>
                  <a:gd name="connsiteY2" fmla="*/ 1663863 h 2311511"/>
                  <a:gd name="connsiteX3" fmla="*/ 4011491 w 5320051"/>
                  <a:gd name="connsiteY3" fmla="*/ 58306 h 2311511"/>
                  <a:gd name="connsiteX4" fmla="*/ 5282948 w 5320051"/>
                  <a:gd name="connsiteY4" fmla="*/ 361214 h 2311511"/>
                  <a:gd name="connsiteX5" fmla="*/ 4776951 w 5320051"/>
                  <a:gd name="connsiteY5" fmla="*/ 2311511 h 2311511"/>
                  <a:gd name="connsiteX0" fmla="*/ 0 w 8364336"/>
                  <a:gd name="connsiteY0" fmla="*/ 2318787 h 2319581"/>
                  <a:gd name="connsiteX1" fmla="*/ 1125882 w 8364336"/>
                  <a:gd name="connsiteY1" fmla="*/ 1838254 h 2319581"/>
                  <a:gd name="connsiteX2" fmla="*/ 2326507 w 8364336"/>
                  <a:gd name="connsiteY2" fmla="*/ 1718436 h 2319581"/>
                  <a:gd name="connsiteX3" fmla="*/ 4011491 w 8364336"/>
                  <a:gd name="connsiteY3" fmla="*/ 112879 h 2319581"/>
                  <a:gd name="connsiteX4" fmla="*/ 5282948 w 8364336"/>
                  <a:gd name="connsiteY4" fmla="*/ 415787 h 2319581"/>
                  <a:gd name="connsiteX5" fmla="*/ 8364336 w 8364336"/>
                  <a:gd name="connsiteY5" fmla="*/ 0 h 2319581"/>
                  <a:gd name="connsiteX0" fmla="*/ 0 w 8364336"/>
                  <a:gd name="connsiteY0" fmla="*/ 2318787 h 2319582"/>
                  <a:gd name="connsiteX1" fmla="*/ 1125882 w 8364336"/>
                  <a:gd name="connsiteY1" fmla="*/ 1838254 h 2319582"/>
                  <a:gd name="connsiteX2" fmla="*/ 2326507 w 8364336"/>
                  <a:gd name="connsiteY2" fmla="*/ 1718436 h 2319582"/>
                  <a:gd name="connsiteX3" fmla="*/ 4011491 w 8364336"/>
                  <a:gd name="connsiteY3" fmla="*/ 112879 h 2319582"/>
                  <a:gd name="connsiteX4" fmla="*/ 5282948 w 8364336"/>
                  <a:gd name="connsiteY4" fmla="*/ 415787 h 2319582"/>
                  <a:gd name="connsiteX5" fmla="*/ 7193194 w 8364336"/>
                  <a:gd name="connsiteY5" fmla="*/ 553359 h 2319582"/>
                  <a:gd name="connsiteX6" fmla="*/ 8364336 w 8364336"/>
                  <a:gd name="connsiteY6" fmla="*/ 0 h 2319582"/>
                  <a:gd name="connsiteX0" fmla="*/ 0 w 8364336"/>
                  <a:gd name="connsiteY0" fmla="*/ 2318787 h 2319582"/>
                  <a:gd name="connsiteX1" fmla="*/ 1125882 w 8364336"/>
                  <a:gd name="connsiteY1" fmla="*/ 1838254 h 2319582"/>
                  <a:gd name="connsiteX2" fmla="*/ 2326507 w 8364336"/>
                  <a:gd name="connsiteY2" fmla="*/ 1718436 h 2319582"/>
                  <a:gd name="connsiteX3" fmla="*/ 4011491 w 8364336"/>
                  <a:gd name="connsiteY3" fmla="*/ 112879 h 2319582"/>
                  <a:gd name="connsiteX4" fmla="*/ 5282948 w 8364336"/>
                  <a:gd name="connsiteY4" fmla="*/ 415787 h 2319582"/>
                  <a:gd name="connsiteX5" fmla="*/ 7193194 w 8364336"/>
                  <a:gd name="connsiteY5" fmla="*/ 553359 h 2319582"/>
                  <a:gd name="connsiteX6" fmla="*/ 7812193 w 8364336"/>
                  <a:gd name="connsiteY6" fmla="*/ 102676 h 2319582"/>
                  <a:gd name="connsiteX7" fmla="*/ 8364336 w 8364336"/>
                  <a:gd name="connsiteY7" fmla="*/ 0 h 2319582"/>
                  <a:gd name="connsiteX0" fmla="*/ 0 w 8462813"/>
                  <a:gd name="connsiteY0" fmla="*/ 2262662 h 2263457"/>
                  <a:gd name="connsiteX1" fmla="*/ 1125882 w 8462813"/>
                  <a:gd name="connsiteY1" fmla="*/ 1782129 h 2263457"/>
                  <a:gd name="connsiteX2" fmla="*/ 2326507 w 8462813"/>
                  <a:gd name="connsiteY2" fmla="*/ 1662311 h 2263457"/>
                  <a:gd name="connsiteX3" fmla="*/ 4011491 w 8462813"/>
                  <a:gd name="connsiteY3" fmla="*/ 56754 h 2263457"/>
                  <a:gd name="connsiteX4" fmla="*/ 5282948 w 8462813"/>
                  <a:gd name="connsiteY4" fmla="*/ 359662 h 2263457"/>
                  <a:gd name="connsiteX5" fmla="*/ 7193194 w 8462813"/>
                  <a:gd name="connsiteY5" fmla="*/ 497234 h 2263457"/>
                  <a:gd name="connsiteX6" fmla="*/ 7812193 w 8462813"/>
                  <a:gd name="connsiteY6" fmla="*/ 46551 h 2263457"/>
                  <a:gd name="connsiteX7" fmla="*/ 8462813 w 8462813"/>
                  <a:gd name="connsiteY7" fmla="*/ 211 h 2263457"/>
                  <a:gd name="connsiteX0" fmla="*/ 0 w 8462813"/>
                  <a:gd name="connsiteY0" fmla="*/ 2266615 h 2267410"/>
                  <a:gd name="connsiteX1" fmla="*/ 1125882 w 8462813"/>
                  <a:gd name="connsiteY1" fmla="*/ 1786082 h 2267410"/>
                  <a:gd name="connsiteX2" fmla="*/ 2326507 w 8462813"/>
                  <a:gd name="connsiteY2" fmla="*/ 1666264 h 2267410"/>
                  <a:gd name="connsiteX3" fmla="*/ 4011491 w 8462813"/>
                  <a:gd name="connsiteY3" fmla="*/ 60707 h 2267410"/>
                  <a:gd name="connsiteX4" fmla="*/ 5282948 w 8462813"/>
                  <a:gd name="connsiteY4" fmla="*/ 363615 h 2267410"/>
                  <a:gd name="connsiteX5" fmla="*/ 7193194 w 8462813"/>
                  <a:gd name="connsiteY5" fmla="*/ 501187 h 2267410"/>
                  <a:gd name="connsiteX6" fmla="*/ 7432353 w 8462813"/>
                  <a:gd name="connsiteY6" fmla="*/ 36420 h 2267410"/>
                  <a:gd name="connsiteX7" fmla="*/ 8462813 w 8462813"/>
                  <a:gd name="connsiteY7" fmla="*/ 4164 h 2267410"/>
                  <a:gd name="connsiteX0" fmla="*/ 0 w 8462813"/>
                  <a:gd name="connsiteY0" fmla="*/ 2266615 h 2267410"/>
                  <a:gd name="connsiteX1" fmla="*/ 1125882 w 8462813"/>
                  <a:gd name="connsiteY1" fmla="*/ 1786082 h 2267410"/>
                  <a:gd name="connsiteX2" fmla="*/ 2326507 w 8462813"/>
                  <a:gd name="connsiteY2" fmla="*/ 1666264 h 2267410"/>
                  <a:gd name="connsiteX3" fmla="*/ 4011491 w 8462813"/>
                  <a:gd name="connsiteY3" fmla="*/ 60707 h 2267410"/>
                  <a:gd name="connsiteX4" fmla="*/ 5282948 w 8462813"/>
                  <a:gd name="connsiteY4" fmla="*/ 363615 h 2267410"/>
                  <a:gd name="connsiteX5" fmla="*/ 7193194 w 8462813"/>
                  <a:gd name="connsiteY5" fmla="*/ 501187 h 2267410"/>
                  <a:gd name="connsiteX6" fmla="*/ 7475487 w 8462813"/>
                  <a:gd name="connsiteY6" fmla="*/ 36420 h 2267410"/>
                  <a:gd name="connsiteX7" fmla="*/ 8462813 w 8462813"/>
                  <a:gd name="connsiteY7" fmla="*/ 4164 h 2267410"/>
                  <a:gd name="connsiteX0" fmla="*/ 0 w 8462813"/>
                  <a:gd name="connsiteY0" fmla="*/ 2266615 h 2267410"/>
                  <a:gd name="connsiteX1" fmla="*/ 1125882 w 8462813"/>
                  <a:gd name="connsiteY1" fmla="*/ 1786082 h 2267410"/>
                  <a:gd name="connsiteX2" fmla="*/ 2326507 w 8462813"/>
                  <a:gd name="connsiteY2" fmla="*/ 1666264 h 2267410"/>
                  <a:gd name="connsiteX3" fmla="*/ 4011491 w 8462813"/>
                  <a:gd name="connsiteY3" fmla="*/ 60707 h 2267410"/>
                  <a:gd name="connsiteX4" fmla="*/ 5282948 w 8462813"/>
                  <a:gd name="connsiteY4" fmla="*/ 363615 h 2267410"/>
                  <a:gd name="connsiteX5" fmla="*/ 7063793 w 8462813"/>
                  <a:gd name="connsiteY5" fmla="*/ 518460 h 2267410"/>
                  <a:gd name="connsiteX6" fmla="*/ 7475487 w 8462813"/>
                  <a:gd name="connsiteY6" fmla="*/ 36420 h 2267410"/>
                  <a:gd name="connsiteX7" fmla="*/ 8462813 w 8462813"/>
                  <a:gd name="connsiteY7" fmla="*/ 4164 h 2267410"/>
                  <a:gd name="connsiteX0" fmla="*/ 0 w 9067745"/>
                  <a:gd name="connsiteY0" fmla="*/ 2351118 h 2351798"/>
                  <a:gd name="connsiteX1" fmla="*/ 1730814 w 9067745"/>
                  <a:gd name="connsiteY1" fmla="*/ 1786082 h 2351798"/>
                  <a:gd name="connsiteX2" fmla="*/ 2931439 w 9067745"/>
                  <a:gd name="connsiteY2" fmla="*/ 1666264 h 2351798"/>
                  <a:gd name="connsiteX3" fmla="*/ 4616423 w 9067745"/>
                  <a:gd name="connsiteY3" fmla="*/ 60707 h 2351798"/>
                  <a:gd name="connsiteX4" fmla="*/ 5887880 w 9067745"/>
                  <a:gd name="connsiteY4" fmla="*/ 363615 h 2351798"/>
                  <a:gd name="connsiteX5" fmla="*/ 7668725 w 9067745"/>
                  <a:gd name="connsiteY5" fmla="*/ 518460 h 2351798"/>
                  <a:gd name="connsiteX6" fmla="*/ 8080419 w 9067745"/>
                  <a:gd name="connsiteY6" fmla="*/ 36420 h 2351798"/>
                  <a:gd name="connsiteX7" fmla="*/ 9067745 w 9067745"/>
                  <a:gd name="connsiteY7" fmla="*/ 4164 h 2351798"/>
                  <a:gd name="connsiteX0" fmla="*/ 0 w 8709924"/>
                  <a:gd name="connsiteY0" fmla="*/ 2360222 h 2360902"/>
                  <a:gd name="connsiteX1" fmla="*/ 1730814 w 8709924"/>
                  <a:gd name="connsiteY1" fmla="*/ 1795186 h 2360902"/>
                  <a:gd name="connsiteX2" fmla="*/ 2931439 w 8709924"/>
                  <a:gd name="connsiteY2" fmla="*/ 1675368 h 2360902"/>
                  <a:gd name="connsiteX3" fmla="*/ 4616423 w 8709924"/>
                  <a:gd name="connsiteY3" fmla="*/ 69811 h 2360902"/>
                  <a:gd name="connsiteX4" fmla="*/ 5887880 w 8709924"/>
                  <a:gd name="connsiteY4" fmla="*/ 372719 h 2360902"/>
                  <a:gd name="connsiteX5" fmla="*/ 7668725 w 8709924"/>
                  <a:gd name="connsiteY5" fmla="*/ 527564 h 2360902"/>
                  <a:gd name="connsiteX6" fmla="*/ 8080419 w 8709924"/>
                  <a:gd name="connsiteY6" fmla="*/ 45524 h 2360902"/>
                  <a:gd name="connsiteX7" fmla="*/ 8709924 w 8709924"/>
                  <a:gd name="connsiteY7" fmla="*/ 0 h 2360902"/>
                  <a:gd name="connsiteX0" fmla="*/ 0 w 8709924"/>
                  <a:gd name="connsiteY0" fmla="*/ 2360222 h 2360902"/>
                  <a:gd name="connsiteX1" fmla="*/ 1730814 w 8709924"/>
                  <a:gd name="connsiteY1" fmla="*/ 1795186 h 2360902"/>
                  <a:gd name="connsiteX2" fmla="*/ 2931439 w 8709924"/>
                  <a:gd name="connsiteY2" fmla="*/ 1675368 h 2360902"/>
                  <a:gd name="connsiteX3" fmla="*/ 4059812 w 8709924"/>
                  <a:gd name="connsiteY3" fmla="*/ 1184270 h 2360902"/>
                  <a:gd name="connsiteX4" fmla="*/ 5887880 w 8709924"/>
                  <a:gd name="connsiteY4" fmla="*/ 372719 h 2360902"/>
                  <a:gd name="connsiteX5" fmla="*/ 7668725 w 8709924"/>
                  <a:gd name="connsiteY5" fmla="*/ 527564 h 2360902"/>
                  <a:gd name="connsiteX6" fmla="*/ 8080419 w 8709924"/>
                  <a:gd name="connsiteY6" fmla="*/ 45524 h 2360902"/>
                  <a:gd name="connsiteX7" fmla="*/ 8709924 w 8709924"/>
                  <a:gd name="connsiteY7" fmla="*/ 0 h 2360902"/>
                  <a:gd name="connsiteX0" fmla="*/ 0 w 8709924"/>
                  <a:gd name="connsiteY0" fmla="*/ 2360222 h 2360902"/>
                  <a:gd name="connsiteX1" fmla="*/ 1730814 w 8709924"/>
                  <a:gd name="connsiteY1" fmla="*/ 1795186 h 2360902"/>
                  <a:gd name="connsiteX2" fmla="*/ 2931439 w 8709924"/>
                  <a:gd name="connsiteY2" fmla="*/ 1675368 h 2360902"/>
                  <a:gd name="connsiteX3" fmla="*/ 4059812 w 8709924"/>
                  <a:gd name="connsiteY3" fmla="*/ 1184270 h 2360902"/>
                  <a:gd name="connsiteX4" fmla="*/ 5052964 w 8709924"/>
                  <a:gd name="connsiteY4" fmla="*/ 1354505 h 2360902"/>
                  <a:gd name="connsiteX5" fmla="*/ 7668725 w 8709924"/>
                  <a:gd name="connsiteY5" fmla="*/ 527564 h 2360902"/>
                  <a:gd name="connsiteX6" fmla="*/ 8080419 w 8709924"/>
                  <a:gd name="connsiteY6" fmla="*/ 45524 h 2360902"/>
                  <a:gd name="connsiteX7" fmla="*/ 8709924 w 8709924"/>
                  <a:gd name="connsiteY7" fmla="*/ 0 h 2360902"/>
                  <a:gd name="connsiteX0" fmla="*/ 0 w 8709924"/>
                  <a:gd name="connsiteY0" fmla="*/ 2360222 h 2360902"/>
                  <a:gd name="connsiteX1" fmla="*/ 1730814 w 8709924"/>
                  <a:gd name="connsiteY1" fmla="*/ 1795186 h 2360902"/>
                  <a:gd name="connsiteX2" fmla="*/ 2931439 w 8709924"/>
                  <a:gd name="connsiteY2" fmla="*/ 1675368 h 2360902"/>
                  <a:gd name="connsiteX3" fmla="*/ 4059812 w 8709924"/>
                  <a:gd name="connsiteY3" fmla="*/ 1184270 h 2360902"/>
                  <a:gd name="connsiteX4" fmla="*/ 5052964 w 8709924"/>
                  <a:gd name="connsiteY4" fmla="*/ 1354505 h 2360902"/>
                  <a:gd name="connsiteX5" fmla="*/ 4938683 w 8709924"/>
                  <a:gd name="connsiteY5" fmla="*/ 2318660 h 2360902"/>
                  <a:gd name="connsiteX6" fmla="*/ 8080419 w 8709924"/>
                  <a:gd name="connsiteY6" fmla="*/ 45524 h 2360902"/>
                  <a:gd name="connsiteX7" fmla="*/ 8709924 w 8709924"/>
                  <a:gd name="connsiteY7" fmla="*/ 0 h 2360902"/>
                  <a:gd name="connsiteX0" fmla="*/ 0 w 8709924"/>
                  <a:gd name="connsiteY0" fmla="*/ 2360222 h 2833593"/>
                  <a:gd name="connsiteX1" fmla="*/ 1730814 w 8709924"/>
                  <a:gd name="connsiteY1" fmla="*/ 1795186 h 2833593"/>
                  <a:gd name="connsiteX2" fmla="*/ 2931439 w 8709924"/>
                  <a:gd name="connsiteY2" fmla="*/ 1675368 h 2833593"/>
                  <a:gd name="connsiteX3" fmla="*/ 4059812 w 8709924"/>
                  <a:gd name="connsiteY3" fmla="*/ 1184270 h 2833593"/>
                  <a:gd name="connsiteX4" fmla="*/ 5052964 w 8709924"/>
                  <a:gd name="connsiteY4" fmla="*/ 1354505 h 2833593"/>
                  <a:gd name="connsiteX5" fmla="*/ 4938683 w 8709924"/>
                  <a:gd name="connsiteY5" fmla="*/ 2318660 h 2833593"/>
                  <a:gd name="connsiteX6" fmla="*/ 4807020 w 8709924"/>
                  <a:gd name="connsiteY6" fmla="*/ 2818407 h 2833593"/>
                  <a:gd name="connsiteX7" fmla="*/ 8709924 w 8709924"/>
                  <a:gd name="connsiteY7" fmla="*/ 0 h 2833593"/>
                  <a:gd name="connsiteX0" fmla="*/ 0 w 5102688"/>
                  <a:gd name="connsiteY0" fmla="*/ 1198699 h 2489596"/>
                  <a:gd name="connsiteX1" fmla="*/ 1730814 w 5102688"/>
                  <a:gd name="connsiteY1" fmla="*/ 633663 h 2489596"/>
                  <a:gd name="connsiteX2" fmla="*/ 2931439 w 5102688"/>
                  <a:gd name="connsiteY2" fmla="*/ 513845 h 2489596"/>
                  <a:gd name="connsiteX3" fmla="*/ 4059812 w 5102688"/>
                  <a:gd name="connsiteY3" fmla="*/ 22747 h 2489596"/>
                  <a:gd name="connsiteX4" fmla="*/ 5052964 w 5102688"/>
                  <a:gd name="connsiteY4" fmla="*/ 192982 h 2489596"/>
                  <a:gd name="connsiteX5" fmla="*/ 4938683 w 5102688"/>
                  <a:gd name="connsiteY5" fmla="*/ 1157137 h 2489596"/>
                  <a:gd name="connsiteX6" fmla="*/ 4807020 w 5102688"/>
                  <a:gd name="connsiteY6" fmla="*/ 1656884 h 2489596"/>
                  <a:gd name="connsiteX7" fmla="*/ 4495587 w 5102688"/>
                  <a:gd name="connsiteY7" fmla="*/ 2487006 h 2489596"/>
                  <a:gd name="connsiteX0" fmla="*/ 0 w 5102688"/>
                  <a:gd name="connsiteY0" fmla="*/ 1412095 h 2702992"/>
                  <a:gd name="connsiteX1" fmla="*/ 1730814 w 5102688"/>
                  <a:gd name="connsiteY1" fmla="*/ 847059 h 2702992"/>
                  <a:gd name="connsiteX2" fmla="*/ 2719397 w 5102688"/>
                  <a:gd name="connsiteY2" fmla="*/ 24070 h 2702992"/>
                  <a:gd name="connsiteX3" fmla="*/ 4059812 w 5102688"/>
                  <a:gd name="connsiteY3" fmla="*/ 236143 h 2702992"/>
                  <a:gd name="connsiteX4" fmla="*/ 5052964 w 5102688"/>
                  <a:gd name="connsiteY4" fmla="*/ 406378 h 2702992"/>
                  <a:gd name="connsiteX5" fmla="*/ 4938683 w 5102688"/>
                  <a:gd name="connsiteY5" fmla="*/ 1370533 h 2702992"/>
                  <a:gd name="connsiteX6" fmla="*/ 4807020 w 5102688"/>
                  <a:gd name="connsiteY6" fmla="*/ 1870280 h 2702992"/>
                  <a:gd name="connsiteX7" fmla="*/ 4495587 w 5102688"/>
                  <a:gd name="connsiteY7" fmla="*/ 2700402 h 2702992"/>
                  <a:gd name="connsiteX0" fmla="*/ 0 w 5102688"/>
                  <a:gd name="connsiteY0" fmla="*/ 1428194 h 2719091"/>
                  <a:gd name="connsiteX1" fmla="*/ 1730814 w 5102688"/>
                  <a:gd name="connsiteY1" fmla="*/ 863158 h 2719091"/>
                  <a:gd name="connsiteX2" fmla="*/ 2719397 w 5102688"/>
                  <a:gd name="connsiteY2" fmla="*/ 40169 h 2719091"/>
                  <a:gd name="connsiteX3" fmla="*/ 4059812 w 5102688"/>
                  <a:gd name="connsiteY3" fmla="*/ 252242 h 2719091"/>
                  <a:gd name="connsiteX4" fmla="*/ 5052964 w 5102688"/>
                  <a:gd name="connsiteY4" fmla="*/ 422477 h 2719091"/>
                  <a:gd name="connsiteX5" fmla="*/ 4938683 w 5102688"/>
                  <a:gd name="connsiteY5" fmla="*/ 1386632 h 2719091"/>
                  <a:gd name="connsiteX6" fmla="*/ 4807020 w 5102688"/>
                  <a:gd name="connsiteY6" fmla="*/ 1886379 h 2719091"/>
                  <a:gd name="connsiteX7" fmla="*/ 4495587 w 5102688"/>
                  <a:gd name="connsiteY7" fmla="*/ 2716501 h 2719091"/>
                  <a:gd name="connsiteX0" fmla="*/ 0 w 5102688"/>
                  <a:gd name="connsiteY0" fmla="*/ 1401181 h 2692078"/>
                  <a:gd name="connsiteX1" fmla="*/ 1730814 w 5102688"/>
                  <a:gd name="connsiteY1" fmla="*/ 836145 h 2692078"/>
                  <a:gd name="connsiteX2" fmla="*/ 2719397 w 5102688"/>
                  <a:gd name="connsiteY2" fmla="*/ 13156 h 2692078"/>
                  <a:gd name="connsiteX3" fmla="*/ 3974330 w 5102688"/>
                  <a:gd name="connsiteY3" fmla="*/ 322184 h 2692078"/>
                  <a:gd name="connsiteX4" fmla="*/ 4059812 w 5102688"/>
                  <a:gd name="connsiteY4" fmla="*/ 225229 h 2692078"/>
                  <a:gd name="connsiteX5" fmla="*/ 5052964 w 5102688"/>
                  <a:gd name="connsiteY5" fmla="*/ 395464 h 2692078"/>
                  <a:gd name="connsiteX6" fmla="*/ 4938683 w 5102688"/>
                  <a:gd name="connsiteY6" fmla="*/ 1359619 h 2692078"/>
                  <a:gd name="connsiteX7" fmla="*/ 4807020 w 5102688"/>
                  <a:gd name="connsiteY7" fmla="*/ 1859366 h 2692078"/>
                  <a:gd name="connsiteX8" fmla="*/ 4495587 w 5102688"/>
                  <a:gd name="connsiteY8" fmla="*/ 2689488 h 2692078"/>
                  <a:gd name="connsiteX0" fmla="*/ 0 w 5102688"/>
                  <a:gd name="connsiteY0" fmla="*/ 1398091 h 2688988"/>
                  <a:gd name="connsiteX1" fmla="*/ 1730814 w 5102688"/>
                  <a:gd name="connsiteY1" fmla="*/ 833055 h 2688988"/>
                  <a:gd name="connsiteX2" fmla="*/ 2719397 w 5102688"/>
                  <a:gd name="connsiteY2" fmla="*/ 10066 h 2688988"/>
                  <a:gd name="connsiteX3" fmla="*/ 3974330 w 5102688"/>
                  <a:gd name="connsiteY3" fmla="*/ 319094 h 2688988"/>
                  <a:gd name="connsiteX4" fmla="*/ 4059812 w 5102688"/>
                  <a:gd name="connsiteY4" fmla="*/ 222139 h 2688988"/>
                  <a:gd name="connsiteX5" fmla="*/ 5052964 w 5102688"/>
                  <a:gd name="connsiteY5" fmla="*/ 392374 h 2688988"/>
                  <a:gd name="connsiteX6" fmla="*/ 4938683 w 5102688"/>
                  <a:gd name="connsiteY6" fmla="*/ 1356529 h 2688988"/>
                  <a:gd name="connsiteX7" fmla="*/ 4807020 w 5102688"/>
                  <a:gd name="connsiteY7" fmla="*/ 1856276 h 2688988"/>
                  <a:gd name="connsiteX8" fmla="*/ 4495587 w 5102688"/>
                  <a:gd name="connsiteY8" fmla="*/ 2686398 h 2688988"/>
                  <a:gd name="connsiteX0" fmla="*/ 0 w 5108678"/>
                  <a:gd name="connsiteY0" fmla="*/ 1398091 h 2688988"/>
                  <a:gd name="connsiteX1" fmla="*/ 1730814 w 5108678"/>
                  <a:gd name="connsiteY1" fmla="*/ 833055 h 2688988"/>
                  <a:gd name="connsiteX2" fmla="*/ 2719397 w 5108678"/>
                  <a:gd name="connsiteY2" fmla="*/ 10066 h 2688988"/>
                  <a:gd name="connsiteX3" fmla="*/ 3974330 w 5108678"/>
                  <a:gd name="connsiteY3" fmla="*/ 319094 h 2688988"/>
                  <a:gd name="connsiteX4" fmla="*/ 5052964 w 5108678"/>
                  <a:gd name="connsiteY4" fmla="*/ 392374 h 2688988"/>
                  <a:gd name="connsiteX5" fmla="*/ 4938683 w 5108678"/>
                  <a:gd name="connsiteY5" fmla="*/ 1356529 h 2688988"/>
                  <a:gd name="connsiteX6" fmla="*/ 4807020 w 5108678"/>
                  <a:gd name="connsiteY6" fmla="*/ 1856276 h 2688988"/>
                  <a:gd name="connsiteX7" fmla="*/ 4495587 w 5108678"/>
                  <a:gd name="connsiteY7" fmla="*/ 2686398 h 2688988"/>
                  <a:gd name="connsiteX0" fmla="*/ 0 w 4975097"/>
                  <a:gd name="connsiteY0" fmla="*/ 1398091 h 2688988"/>
                  <a:gd name="connsiteX1" fmla="*/ 1730814 w 4975097"/>
                  <a:gd name="connsiteY1" fmla="*/ 833055 h 2688988"/>
                  <a:gd name="connsiteX2" fmla="*/ 2719397 w 4975097"/>
                  <a:gd name="connsiteY2" fmla="*/ 10066 h 2688988"/>
                  <a:gd name="connsiteX3" fmla="*/ 3974330 w 4975097"/>
                  <a:gd name="connsiteY3" fmla="*/ 319094 h 2688988"/>
                  <a:gd name="connsiteX4" fmla="*/ 4880680 w 4975097"/>
                  <a:gd name="connsiteY4" fmla="*/ 392374 h 2688988"/>
                  <a:gd name="connsiteX5" fmla="*/ 4938683 w 4975097"/>
                  <a:gd name="connsiteY5" fmla="*/ 1356529 h 2688988"/>
                  <a:gd name="connsiteX6" fmla="*/ 4807020 w 4975097"/>
                  <a:gd name="connsiteY6" fmla="*/ 1856276 h 2688988"/>
                  <a:gd name="connsiteX7" fmla="*/ 4495587 w 4975097"/>
                  <a:gd name="connsiteY7" fmla="*/ 2686398 h 2688988"/>
                  <a:gd name="connsiteX0" fmla="*/ 0 w 4994181"/>
                  <a:gd name="connsiteY0" fmla="*/ 1398091 h 2686398"/>
                  <a:gd name="connsiteX1" fmla="*/ 1730814 w 4994181"/>
                  <a:gd name="connsiteY1" fmla="*/ 833055 h 2686398"/>
                  <a:gd name="connsiteX2" fmla="*/ 2719397 w 4994181"/>
                  <a:gd name="connsiteY2" fmla="*/ 10066 h 2686398"/>
                  <a:gd name="connsiteX3" fmla="*/ 3974330 w 4994181"/>
                  <a:gd name="connsiteY3" fmla="*/ 319094 h 2686398"/>
                  <a:gd name="connsiteX4" fmla="*/ 4880680 w 4994181"/>
                  <a:gd name="connsiteY4" fmla="*/ 392374 h 2686398"/>
                  <a:gd name="connsiteX5" fmla="*/ 4938683 w 4994181"/>
                  <a:gd name="connsiteY5" fmla="*/ 1356529 h 2686398"/>
                  <a:gd name="connsiteX6" fmla="*/ 4495587 w 4994181"/>
                  <a:gd name="connsiteY6" fmla="*/ 2686398 h 2686398"/>
                  <a:gd name="connsiteX0" fmla="*/ 0 w 4930746"/>
                  <a:gd name="connsiteY0" fmla="*/ 1398091 h 2686398"/>
                  <a:gd name="connsiteX1" fmla="*/ 1730814 w 4930746"/>
                  <a:gd name="connsiteY1" fmla="*/ 833055 h 2686398"/>
                  <a:gd name="connsiteX2" fmla="*/ 2719397 w 4930746"/>
                  <a:gd name="connsiteY2" fmla="*/ 10066 h 2686398"/>
                  <a:gd name="connsiteX3" fmla="*/ 3974330 w 4930746"/>
                  <a:gd name="connsiteY3" fmla="*/ 319094 h 2686398"/>
                  <a:gd name="connsiteX4" fmla="*/ 4880680 w 4930746"/>
                  <a:gd name="connsiteY4" fmla="*/ 392374 h 2686398"/>
                  <a:gd name="connsiteX5" fmla="*/ 4779652 w 4930746"/>
                  <a:gd name="connsiteY5" fmla="*/ 1369796 h 2686398"/>
                  <a:gd name="connsiteX6" fmla="*/ 4495587 w 4930746"/>
                  <a:gd name="connsiteY6" fmla="*/ 2686398 h 2686398"/>
                  <a:gd name="connsiteX0" fmla="*/ 0 w 5212110"/>
                  <a:gd name="connsiteY0" fmla="*/ 1764271 h 2686398"/>
                  <a:gd name="connsiteX1" fmla="*/ 2012178 w 5212110"/>
                  <a:gd name="connsiteY1" fmla="*/ 833055 h 2686398"/>
                  <a:gd name="connsiteX2" fmla="*/ 3000761 w 5212110"/>
                  <a:gd name="connsiteY2" fmla="*/ 10066 h 2686398"/>
                  <a:gd name="connsiteX3" fmla="*/ 4255694 w 5212110"/>
                  <a:gd name="connsiteY3" fmla="*/ 319094 h 2686398"/>
                  <a:gd name="connsiteX4" fmla="*/ 5162044 w 5212110"/>
                  <a:gd name="connsiteY4" fmla="*/ 392374 h 2686398"/>
                  <a:gd name="connsiteX5" fmla="*/ 5061016 w 5212110"/>
                  <a:gd name="connsiteY5" fmla="*/ 1369796 h 2686398"/>
                  <a:gd name="connsiteX6" fmla="*/ 4776951 w 5212110"/>
                  <a:gd name="connsiteY6" fmla="*/ 2686398 h 2686398"/>
                  <a:gd name="connsiteX0" fmla="*/ 39895 w 5252005"/>
                  <a:gd name="connsiteY0" fmla="*/ 2161861 h 3083988"/>
                  <a:gd name="connsiteX1" fmla="*/ 138801 w 5252005"/>
                  <a:gd name="connsiteY1" fmla="*/ 89854 h 3083988"/>
                  <a:gd name="connsiteX2" fmla="*/ 3040656 w 5252005"/>
                  <a:gd name="connsiteY2" fmla="*/ 407656 h 3083988"/>
                  <a:gd name="connsiteX3" fmla="*/ 4295589 w 5252005"/>
                  <a:gd name="connsiteY3" fmla="*/ 716684 h 3083988"/>
                  <a:gd name="connsiteX4" fmla="*/ 5201939 w 5252005"/>
                  <a:gd name="connsiteY4" fmla="*/ 789964 h 3083988"/>
                  <a:gd name="connsiteX5" fmla="*/ 5100911 w 5252005"/>
                  <a:gd name="connsiteY5" fmla="*/ 1767386 h 3083988"/>
                  <a:gd name="connsiteX6" fmla="*/ 4816846 w 5252005"/>
                  <a:gd name="connsiteY6" fmla="*/ 3083988 h 3083988"/>
                  <a:gd name="connsiteX0" fmla="*/ 65807 w 5277917"/>
                  <a:gd name="connsiteY0" fmla="*/ 3508547 h 4430674"/>
                  <a:gd name="connsiteX1" fmla="*/ 164713 w 5277917"/>
                  <a:gd name="connsiteY1" fmla="*/ 1436540 h 4430674"/>
                  <a:gd name="connsiteX2" fmla="*/ 351409 w 5277917"/>
                  <a:gd name="connsiteY2" fmla="*/ 7947 h 4430674"/>
                  <a:gd name="connsiteX3" fmla="*/ 4321501 w 5277917"/>
                  <a:gd name="connsiteY3" fmla="*/ 2063370 h 4430674"/>
                  <a:gd name="connsiteX4" fmla="*/ 5227851 w 5277917"/>
                  <a:gd name="connsiteY4" fmla="*/ 2136650 h 4430674"/>
                  <a:gd name="connsiteX5" fmla="*/ 5126823 w 5277917"/>
                  <a:gd name="connsiteY5" fmla="*/ 3114072 h 4430674"/>
                  <a:gd name="connsiteX6" fmla="*/ 4842758 w 5277917"/>
                  <a:gd name="connsiteY6" fmla="*/ 4430674 h 4430674"/>
                  <a:gd name="connsiteX0" fmla="*/ 131793 w 5343903"/>
                  <a:gd name="connsiteY0" fmla="*/ 3510312 h 4432439"/>
                  <a:gd name="connsiteX1" fmla="*/ 230699 w 5343903"/>
                  <a:gd name="connsiteY1" fmla="*/ 1438305 h 4432439"/>
                  <a:gd name="connsiteX2" fmla="*/ 417395 w 5343903"/>
                  <a:gd name="connsiteY2" fmla="*/ 9712 h 4432439"/>
                  <a:gd name="connsiteX3" fmla="*/ 5293837 w 5343903"/>
                  <a:gd name="connsiteY3" fmla="*/ 2138415 h 4432439"/>
                  <a:gd name="connsiteX4" fmla="*/ 5192809 w 5343903"/>
                  <a:gd name="connsiteY4" fmla="*/ 3115837 h 4432439"/>
                  <a:gd name="connsiteX5" fmla="*/ 4908744 w 5343903"/>
                  <a:gd name="connsiteY5" fmla="*/ 4432439 h 4432439"/>
                  <a:gd name="connsiteX0" fmla="*/ 131793 w 5343903"/>
                  <a:gd name="connsiteY0" fmla="*/ 3510312 h 3510529"/>
                  <a:gd name="connsiteX1" fmla="*/ 230699 w 5343903"/>
                  <a:gd name="connsiteY1" fmla="*/ 1438305 h 3510529"/>
                  <a:gd name="connsiteX2" fmla="*/ 417395 w 5343903"/>
                  <a:gd name="connsiteY2" fmla="*/ 9712 h 3510529"/>
                  <a:gd name="connsiteX3" fmla="*/ 5293837 w 5343903"/>
                  <a:gd name="connsiteY3" fmla="*/ 2138415 h 3510529"/>
                  <a:gd name="connsiteX4" fmla="*/ 5192809 w 5343903"/>
                  <a:gd name="connsiteY4" fmla="*/ 3115837 h 3510529"/>
                  <a:gd name="connsiteX0" fmla="*/ 131793 w 5293837"/>
                  <a:gd name="connsiteY0" fmla="*/ 3510312 h 3510529"/>
                  <a:gd name="connsiteX1" fmla="*/ 230699 w 5293837"/>
                  <a:gd name="connsiteY1" fmla="*/ 1438305 h 3510529"/>
                  <a:gd name="connsiteX2" fmla="*/ 417395 w 5293837"/>
                  <a:gd name="connsiteY2" fmla="*/ 9712 h 3510529"/>
                  <a:gd name="connsiteX3" fmla="*/ 5293837 w 5293837"/>
                  <a:gd name="connsiteY3" fmla="*/ 2138415 h 3510529"/>
                  <a:gd name="connsiteX0" fmla="*/ 0 w 1166682"/>
                  <a:gd name="connsiteY0" fmla="*/ 3728540 h 3728757"/>
                  <a:gd name="connsiteX1" fmla="*/ 98906 w 1166682"/>
                  <a:gd name="connsiteY1" fmla="*/ 1656533 h 3728757"/>
                  <a:gd name="connsiteX2" fmla="*/ 285602 w 1166682"/>
                  <a:gd name="connsiteY2" fmla="*/ 227940 h 3728757"/>
                  <a:gd name="connsiteX3" fmla="*/ 1166682 w 1166682"/>
                  <a:gd name="connsiteY3" fmla="*/ 328571 h 3728757"/>
                  <a:gd name="connsiteX0" fmla="*/ 0 w 1166682"/>
                  <a:gd name="connsiteY0" fmla="*/ 3620869 h 3621086"/>
                  <a:gd name="connsiteX1" fmla="*/ 98906 w 1166682"/>
                  <a:gd name="connsiteY1" fmla="*/ 1548862 h 3621086"/>
                  <a:gd name="connsiteX2" fmla="*/ 285602 w 1166682"/>
                  <a:gd name="connsiteY2" fmla="*/ 120269 h 3621086"/>
                  <a:gd name="connsiteX3" fmla="*/ 1166682 w 1166682"/>
                  <a:gd name="connsiteY3" fmla="*/ 220900 h 3621086"/>
                  <a:gd name="connsiteX0" fmla="*/ 55964 w 1222646"/>
                  <a:gd name="connsiteY0" fmla="*/ 3630477 h 3630694"/>
                  <a:gd name="connsiteX1" fmla="*/ 154870 w 1222646"/>
                  <a:gd name="connsiteY1" fmla="*/ 1558470 h 3630694"/>
                  <a:gd name="connsiteX2" fmla="*/ 60202 w 1222646"/>
                  <a:gd name="connsiteY2" fmla="*/ 115793 h 3630694"/>
                  <a:gd name="connsiteX3" fmla="*/ 1222646 w 1222646"/>
                  <a:gd name="connsiteY3" fmla="*/ 230508 h 3630694"/>
                  <a:gd name="connsiteX0" fmla="*/ 110183 w 1276865"/>
                  <a:gd name="connsiteY0" fmla="*/ 3593378 h 3593595"/>
                  <a:gd name="connsiteX1" fmla="*/ 209089 w 1276865"/>
                  <a:gd name="connsiteY1" fmla="*/ 1521371 h 3593595"/>
                  <a:gd name="connsiteX2" fmla="*/ 114421 w 1276865"/>
                  <a:gd name="connsiteY2" fmla="*/ 78694 h 3593595"/>
                  <a:gd name="connsiteX3" fmla="*/ 1276865 w 1276865"/>
                  <a:gd name="connsiteY3" fmla="*/ 193409 h 3593595"/>
                  <a:gd name="connsiteX0" fmla="*/ 128545 w 1295227"/>
                  <a:gd name="connsiteY0" fmla="*/ 3581115 h 3581332"/>
                  <a:gd name="connsiteX1" fmla="*/ 227451 w 1295227"/>
                  <a:gd name="connsiteY1" fmla="*/ 1509108 h 3581332"/>
                  <a:gd name="connsiteX2" fmla="*/ 132783 w 1295227"/>
                  <a:gd name="connsiteY2" fmla="*/ 66431 h 3581332"/>
                  <a:gd name="connsiteX3" fmla="*/ 1295227 w 1295227"/>
                  <a:gd name="connsiteY3" fmla="*/ 181146 h 3581332"/>
                  <a:gd name="connsiteX0" fmla="*/ 71828 w 1463601"/>
                  <a:gd name="connsiteY0" fmla="*/ 3667419 h 3667636"/>
                  <a:gd name="connsiteX1" fmla="*/ 170734 w 1463601"/>
                  <a:gd name="connsiteY1" fmla="*/ 1595412 h 3667636"/>
                  <a:gd name="connsiteX2" fmla="*/ 76066 w 1463601"/>
                  <a:gd name="connsiteY2" fmla="*/ 152735 h 3667636"/>
                  <a:gd name="connsiteX3" fmla="*/ 1463601 w 1463601"/>
                  <a:gd name="connsiteY3" fmla="*/ 182947 h 3667636"/>
                  <a:gd name="connsiteX0" fmla="*/ 71828 w 1463601"/>
                  <a:gd name="connsiteY0" fmla="*/ 3623294 h 3623511"/>
                  <a:gd name="connsiteX1" fmla="*/ 170734 w 1463601"/>
                  <a:gd name="connsiteY1" fmla="*/ 1551287 h 3623511"/>
                  <a:gd name="connsiteX2" fmla="*/ 76066 w 1463601"/>
                  <a:gd name="connsiteY2" fmla="*/ 108610 h 3623511"/>
                  <a:gd name="connsiteX3" fmla="*/ 1463601 w 1463601"/>
                  <a:gd name="connsiteY3" fmla="*/ 138822 h 3623511"/>
                  <a:gd name="connsiteX0" fmla="*/ 54001 w 1445774"/>
                  <a:gd name="connsiteY0" fmla="*/ 3579514 h 3579731"/>
                  <a:gd name="connsiteX1" fmla="*/ 152907 w 1445774"/>
                  <a:gd name="connsiteY1" fmla="*/ 1507507 h 3579731"/>
                  <a:gd name="connsiteX2" fmla="*/ 58239 w 1445774"/>
                  <a:gd name="connsiteY2" fmla="*/ 64830 h 3579731"/>
                  <a:gd name="connsiteX3" fmla="*/ 1445774 w 1445774"/>
                  <a:gd name="connsiteY3" fmla="*/ 95042 h 3579731"/>
                  <a:gd name="connsiteX0" fmla="*/ 104542 w 1496315"/>
                  <a:gd name="connsiteY0" fmla="*/ 3632678 h 3632915"/>
                  <a:gd name="connsiteX1" fmla="*/ 90903 w 1496315"/>
                  <a:gd name="connsiteY1" fmla="*/ 1687425 h 3632915"/>
                  <a:gd name="connsiteX2" fmla="*/ 108780 w 1496315"/>
                  <a:gd name="connsiteY2" fmla="*/ 117994 h 3632915"/>
                  <a:gd name="connsiteX3" fmla="*/ 1496315 w 1496315"/>
                  <a:gd name="connsiteY3" fmla="*/ 148206 h 3632915"/>
                  <a:gd name="connsiteX0" fmla="*/ 104542 w 1496315"/>
                  <a:gd name="connsiteY0" fmla="*/ 3632678 h 3632971"/>
                  <a:gd name="connsiteX1" fmla="*/ 90903 w 1496315"/>
                  <a:gd name="connsiteY1" fmla="*/ 1687425 h 3632971"/>
                  <a:gd name="connsiteX2" fmla="*/ 108780 w 1496315"/>
                  <a:gd name="connsiteY2" fmla="*/ 117994 h 3632971"/>
                  <a:gd name="connsiteX3" fmla="*/ 1496315 w 1496315"/>
                  <a:gd name="connsiteY3" fmla="*/ 148206 h 3632971"/>
                  <a:gd name="connsiteX0" fmla="*/ 104542 w 1496315"/>
                  <a:gd name="connsiteY0" fmla="*/ 3632678 h 3632678"/>
                  <a:gd name="connsiteX1" fmla="*/ 90903 w 1496315"/>
                  <a:gd name="connsiteY1" fmla="*/ 1687425 h 3632678"/>
                  <a:gd name="connsiteX2" fmla="*/ 108780 w 1496315"/>
                  <a:gd name="connsiteY2" fmla="*/ 117994 h 3632678"/>
                  <a:gd name="connsiteX3" fmla="*/ 1496315 w 1496315"/>
                  <a:gd name="connsiteY3" fmla="*/ 148206 h 3632678"/>
                  <a:gd name="connsiteX0" fmla="*/ 110239 w 1502012"/>
                  <a:gd name="connsiteY0" fmla="*/ 3484472 h 3484472"/>
                  <a:gd name="connsiteX1" fmla="*/ 96600 w 1502012"/>
                  <a:gd name="connsiteY1" fmla="*/ 1539219 h 3484472"/>
                  <a:gd name="connsiteX2" fmla="*/ 1502012 w 1502012"/>
                  <a:gd name="connsiteY2" fmla="*/ 0 h 3484472"/>
                  <a:gd name="connsiteX0" fmla="*/ 94673 w 1275423"/>
                  <a:gd name="connsiteY0" fmla="*/ 2053947 h 2053947"/>
                  <a:gd name="connsiteX1" fmla="*/ 81034 w 1275423"/>
                  <a:gd name="connsiteY1" fmla="*/ 108694 h 2053947"/>
                  <a:gd name="connsiteX2" fmla="*/ 1275423 w 1275423"/>
                  <a:gd name="connsiteY2" fmla="*/ 34194 h 2053947"/>
                  <a:gd name="connsiteX0" fmla="*/ 94673 w 1275423"/>
                  <a:gd name="connsiteY0" fmla="*/ 2113972 h 2113972"/>
                  <a:gd name="connsiteX1" fmla="*/ 81034 w 1275423"/>
                  <a:gd name="connsiteY1" fmla="*/ 168719 h 2113972"/>
                  <a:gd name="connsiteX2" fmla="*/ 1275423 w 1275423"/>
                  <a:gd name="connsiteY2" fmla="*/ 94219 h 2113972"/>
                  <a:gd name="connsiteX0" fmla="*/ 89489 w 1199897"/>
                  <a:gd name="connsiteY0" fmla="*/ 2103087 h 2103087"/>
                  <a:gd name="connsiteX1" fmla="*/ 75850 w 1199897"/>
                  <a:gd name="connsiteY1" fmla="*/ 157834 h 2103087"/>
                  <a:gd name="connsiteX2" fmla="*/ 1199898 w 1199897"/>
                  <a:gd name="connsiteY2" fmla="*/ 111501 h 2103087"/>
                  <a:gd name="connsiteX0" fmla="*/ 13751 w 1124160"/>
                  <a:gd name="connsiteY0" fmla="*/ 2109315 h 2109315"/>
                  <a:gd name="connsiteX1" fmla="*/ 112 w 1124160"/>
                  <a:gd name="connsiteY1" fmla="*/ 164062 h 2109315"/>
                  <a:gd name="connsiteX2" fmla="*/ 1124160 w 1124160"/>
                  <a:gd name="connsiteY2" fmla="*/ 117729 h 2109315"/>
                  <a:gd name="connsiteX0" fmla="*/ 13751 w 1124160"/>
                  <a:gd name="connsiteY0" fmla="*/ 2028832 h 2028832"/>
                  <a:gd name="connsiteX1" fmla="*/ 112 w 1124160"/>
                  <a:gd name="connsiteY1" fmla="*/ 83579 h 2028832"/>
                  <a:gd name="connsiteX2" fmla="*/ 1124160 w 1124160"/>
                  <a:gd name="connsiteY2" fmla="*/ 37246 h 2028832"/>
                  <a:gd name="connsiteX0" fmla="*/ 96746 w 1305632"/>
                  <a:gd name="connsiteY0" fmla="*/ 2088307 h 2088307"/>
                  <a:gd name="connsiteX1" fmla="*/ 83107 w 1305632"/>
                  <a:gd name="connsiteY1" fmla="*/ 143054 h 2088307"/>
                  <a:gd name="connsiteX2" fmla="*/ 1305632 w 1305632"/>
                  <a:gd name="connsiteY2" fmla="*/ 138972 h 2088307"/>
                  <a:gd name="connsiteX0" fmla="*/ 41112 w 1249998"/>
                  <a:gd name="connsiteY0" fmla="*/ 2025719 h 2025719"/>
                  <a:gd name="connsiteX1" fmla="*/ 27473 w 1249998"/>
                  <a:gd name="connsiteY1" fmla="*/ 80466 h 2025719"/>
                  <a:gd name="connsiteX2" fmla="*/ 1249998 w 1249998"/>
                  <a:gd name="connsiteY2" fmla="*/ 76384 h 2025719"/>
                  <a:gd name="connsiteX0" fmla="*/ 29123 w 1238009"/>
                  <a:gd name="connsiteY0" fmla="*/ 1981918 h 1981918"/>
                  <a:gd name="connsiteX1" fmla="*/ 15484 w 1238009"/>
                  <a:gd name="connsiteY1" fmla="*/ 36665 h 1981918"/>
                  <a:gd name="connsiteX2" fmla="*/ 1238009 w 1238009"/>
                  <a:gd name="connsiteY2" fmla="*/ 32583 h 1981918"/>
                </a:gdLst>
                <a:ahLst/>
                <a:cxnLst>
                  <a:cxn ang="0">
                    <a:pos x="connsiteX0" y="connsiteY0"/>
                  </a:cxn>
                  <a:cxn ang="0">
                    <a:pos x="connsiteX1" y="connsiteY1"/>
                  </a:cxn>
                  <a:cxn ang="0">
                    <a:pos x="connsiteX2" y="connsiteY2"/>
                  </a:cxn>
                </a:cxnLst>
                <a:rect l="l" t="t" r="r" b="b"/>
                <a:pathLst>
                  <a:path w="1238009" h="1981918">
                    <a:moveTo>
                      <a:pt x="29123" y="1981918"/>
                    </a:moveTo>
                    <a:cubicBezTo>
                      <a:pt x="44138" y="833980"/>
                      <a:pt x="-31245" y="122129"/>
                      <a:pt x="15484" y="36665"/>
                    </a:cubicBezTo>
                    <a:cubicBezTo>
                      <a:pt x="62213" y="-48799"/>
                      <a:pt x="227738" y="43410"/>
                      <a:pt x="1238009" y="32583"/>
                    </a:cubicBezTo>
                  </a:path>
                </a:pathLst>
              </a:custGeom>
              <a:noFill/>
              <a:ln w="57150"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72000" rIns="72000"/>
              <a:lstStyle/>
              <a:p>
                <a:endParaRPr lang="en-US">
                  <a:solidFill>
                    <a:schemeClr val="tx2">
                      <a:lumMod val="50000"/>
                      <a:lumOff val="50000"/>
                    </a:schemeClr>
                  </a:solidFill>
                  <a:latin typeface="+mn-lt"/>
                </a:endParaRPr>
              </a:p>
            </p:txBody>
          </p:sp>
          <p:sp>
            <p:nvSpPr>
              <p:cNvPr id="107" name="Freeform 14335">
                <a:extLst>
                  <a:ext uri="{FF2B5EF4-FFF2-40B4-BE49-F238E27FC236}">
                    <a16:creationId xmlns:a16="http://schemas.microsoft.com/office/drawing/2014/main" id="{942045F9-3BE6-48D6-BD11-95EA17FAFF8C}"/>
                  </a:ext>
                </a:extLst>
              </p:cNvPr>
              <p:cNvSpPr>
                <a:spLocks/>
              </p:cNvSpPr>
              <p:nvPr/>
            </p:nvSpPr>
            <p:spPr bwMode="auto">
              <a:xfrm>
                <a:off x="4774903" y="4013955"/>
                <a:ext cx="1110738" cy="1885194"/>
              </a:xfrm>
              <a:custGeom>
                <a:avLst/>
                <a:gdLst>
                  <a:gd name="T0" fmla="*/ 0 w 4776951"/>
                  <a:gd name="T1" fmla="*/ 345649 h 394152"/>
                  <a:gd name="T2" fmla="*/ 1702502 w 4776951"/>
                  <a:gd name="T3" fmla="*/ 329937 h 394152"/>
                  <a:gd name="T4" fmla="*/ 2270000 w 4776951"/>
                  <a:gd name="T5" fmla="*/ 0 h 394152"/>
                  <a:gd name="T6" fmla="*/ 3546875 w 4776951"/>
                  <a:gd name="T7" fmla="*/ 0 h 394152"/>
                  <a:gd name="T8" fmla="*/ 3988265 w 4776951"/>
                  <a:gd name="T9" fmla="*/ 329937 h 394152"/>
                  <a:gd name="T10" fmla="*/ 4776459 w 4776951"/>
                  <a:gd name="T11" fmla="*/ 392784 h 394152"/>
                  <a:gd name="T12" fmla="*/ 4776459 w 4776951"/>
                  <a:gd name="T13" fmla="*/ 392784 h 394152"/>
                  <a:gd name="T14" fmla="*/ 0 60000 65536"/>
                  <a:gd name="T15" fmla="*/ 0 60000 65536"/>
                  <a:gd name="T16" fmla="*/ 0 60000 65536"/>
                  <a:gd name="T17" fmla="*/ 0 60000 65536"/>
                  <a:gd name="T18" fmla="*/ 0 60000 65536"/>
                  <a:gd name="T19" fmla="*/ 0 60000 65536"/>
                  <a:gd name="T20" fmla="*/ 0 60000 65536"/>
                  <a:gd name="connsiteX0" fmla="*/ 0 w 4776951"/>
                  <a:gd name="connsiteY0" fmla="*/ 619729 h 667040"/>
                  <a:gd name="connsiteX1" fmla="*/ 1830272 w 4776951"/>
                  <a:gd name="connsiteY1" fmla="*/ 7856 h 667040"/>
                  <a:gd name="connsiteX2" fmla="*/ 2270234 w 4776951"/>
                  <a:gd name="connsiteY2" fmla="*/ 272888 h 667040"/>
                  <a:gd name="connsiteX3" fmla="*/ 3547241 w 4776951"/>
                  <a:gd name="connsiteY3" fmla="*/ 272888 h 667040"/>
                  <a:gd name="connsiteX4" fmla="*/ 3988676 w 4776951"/>
                  <a:gd name="connsiteY4" fmla="*/ 603963 h 667040"/>
                  <a:gd name="connsiteX5" fmla="*/ 4776951 w 4776951"/>
                  <a:gd name="connsiteY5" fmla="*/ 667026 h 667040"/>
                  <a:gd name="connsiteX0" fmla="*/ 0 w 4776951"/>
                  <a:gd name="connsiteY0" fmla="*/ 644523 h 691834"/>
                  <a:gd name="connsiteX1" fmla="*/ 1830272 w 4776951"/>
                  <a:gd name="connsiteY1" fmla="*/ 32650 h 691834"/>
                  <a:gd name="connsiteX2" fmla="*/ 2461627 w 4776951"/>
                  <a:gd name="connsiteY2" fmla="*/ 106076 h 691834"/>
                  <a:gd name="connsiteX3" fmla="*/ 3547241 w 4776951"/>
                  <a:gd name="connsiteY3" fmla="*/ 297682 h 691834"/>
                  <a:gd name="connsiteX4" fmla="*/ 3988676 w 4776951"/>
                  <a:gd name="connsiteY4" fmla="*/ 628757 h 691834"/>
                  <a:gd name="connsiteX5" fmla="*/ 4776951 w 4776951"/>
                  <a:gd name="connsiteY5" fmla="*/ 691820 h 691834"/>
                  <a:gd name="connsiteX0" fmla="*/ 0 w 4776951"/>
                  <a:gd name="connsiteY0" fmla="*/ 618509 h 665820"/>
                  <a:gd name="connsiteX1" fmla="*/ 1830272 w 4776951"/>
                  <a:gd name="connsiteY1" fmla="*/ 6636 h 665820"/>
                  <a:gd name="connsiteX2" fmla="*/ 2461627 w 4776951"/>
                  <a:gd name="connsiteY2" fmla="*/ 80062 h 665820"/>
                  <a:gd name="connsiteX3" fmla="*/ 3547241 w 4776951"/>
                  <a:gd name="connsiteY3" fmla="*/ 271668 h 665820"/>
                  <a:gd name="connsiteX4" fmla="*/ 3988676 w 4776951"/>
                  <a:gd name="connsiteY4" fmla="*/ 602743 h 665820"/>
                  <a:gd name="connsiteX5" fmla="*/ 4776951 w 4776951"/>
                  <a:gd name="connsiteY5" fmla="*/ 665806 h 665820"/>
                  <a:gd name="connsiteX0" fmla="*/ 0 w 4776951"/>
                  <a:gd name="connsiteY0" fmla="*/ 660518 h 707829"/>
                  <a:gd name="connsiteX1" fmla="*/ 1830272 w 4776951"/>
                  <a:gd name="connsiteY1" fmla="*/ 48645 h 707829"/>
                  <a:gd name="connsiteX2" fmla="*/ 2663653 w 4776951"/>
                  <a:gd name="connsiteY2" fmla="*/ 68847 h 707829"/>
                  <a:gd name="connsiteX3" fmla="*/ 3547241 w 4776951"/>
                  <a:gd name="connsiteY3" fmla="*/ 313677 h 707829"/>
                  <a:gd name="connsiteX4" fmla="*/ 3988676 w 4776951"/>
                  <a:gd name="connsiteY4" fmla="*/ 644752 h 707829"/>
                  <a:gd name="connsiteX5" fmla="*/ 4776951 w 4776951"/>
                  <a:gd name="connsiteY5" fmla="*/ 707815 h 707829"/>
                  <a:gd name="connsiteX0" fmla="*/ 0 w 4776951"/>
                  <a:gd name="connsiteY0" fmla="*/ 643802 h 691113"/>
                  <a:gd name="connsiteX1" fmla="*/ 1830272 w 4776951"/>
                  <a:gd name="connsiteY1" fmla="*/ 31929 h 691113"/>
                  <a:gd name="connsiteX2" fmla="*/ 2462057 w 4776951"/>
                  <a:gd name="connsiteY2" fmla="*/ 82993 h 691113"/>
                  <a:gd name="connsiteX3" fmla="*/ 2663653 w 4776951"/>
                  <a:gd name="connsiteY3" fmla="*/ 52131 h 691113"/>
                  <a:gd name="connsiteX4" fmla="*/ 3547241 w 4776951"/>
                  <a:gd name="connsiteY4" fmla="*/ 296961 h 691113"/>
                  <a:gd name="connsiteX5" fmla="*/ 3988676 w 4776951"/>
                  <a:gd name="connsiteY5" fmla="*/ 628036 h 691113"/>
                  <a:gd name="connsiteX6" fmla="*/ 4776951 w 4776951"/>
                  <a:gd name="connsiteY6" fmla="*/ 691099 h 691113"/>
                  <a:gd name="connsiteX0" fmla="*/ 0 w 4776951"/>
                  <a:gd name="connsiteY0" fmla="*/ 660518 h 707829"/>
                  <a:gd name="connsiteX1" fmla="*/ 1830272 w 4776951"/>
                  <a:gd name="connsiteY1" fmla="*/ 48645 h 707829"/>
                  <a:gd name="connsiteX2" fmla="*/ 2663653 w 4776951"/>
                  <a:gd name="connsiteY2" fmla="*/ 68847 h 707829"/>
                  <a:gd name="connsiteX3" fmla="*/ 3547241 w 4776951"/>
                  <a:gd name="connsiteY3" fmla="*/ 313677 h 707829"/>
                  <a:gd name="connsiteX4" fmla="*/ 3988676 w 4776951"/>
                  <a:gd name="connsiteY4" fmla="*/ 644752 h 707829"/>
                  <a:gd name="connsiteX5" fmla="*/ 4776951 w 4776951"/>
                  <a:gd name="connsiteY5" fmla="*/ 707815 h 707829"/>
                  <a:gd name="connsiteX0" fmla="*/ 0 w 4776951"/>
                  <a:gd name="connsiteY0" fmla="*/ 644574 h 691885"/>
                  <a:gd name="connsiteX1" fmla="*/ 1830272 w 4776951"/>
                  <a:gd name="connsiteY1" fmla="*/ 32701 h 691885"/>
                  <a:gd name="connsiteX2" fmla="*/ 2663653 w 4776951"/>
                  <a:gd name="connsiteY2" fmla="*/ 52903 h 691885"/>
                  <a:gd name="connsiteX3" fmla="*/ 3547241 w 4776951"/>
                  <a:gd name="connsiteY3" fmla="*/ 297733 h 691885"/>
                  <a:gd name="connsiteX4" fmla="*/ 3988676 w 4776951"/>
                  <a:gd name="connsiteY4" fmla="*/ 628808 h 691885"/>
                  <a:gd name="connsiteX5" fmla="*/ 4776951 w 4776951"/>
                  <a:gd name="connsiteY5" fmla="*/ 691871 h 691885"/>
                  <a:gd name="connsiteX0" fmla="*/ 0 w 4776951"/>
                  <a:gd name="connsiteY0" fmla="*/ 633378 h 680689"/>
                  <a:gd name="connsiteX1" fmla="*/ 1830272 w 4776951"/>
                  <a:gd name="connsiteY1" fmla="*/ 21505 h 680689"/>
                  <a:gd name="connsiteX2" fmla="*/ 2663653 w 4776951"/>
                  <a:gd name="connsiteY2" fmla="*/ 105575 h 680689"/>
                  <a:gd name="connsiteX3" fmla="*/ 3547241 w 4776951"/>
                  <a:gd name="connsiteY3" fmla="*/ 286537 h 680689"/>
                  <a:gd name="connsiteX4" fmla="*/ 3988676 w 4776951"/>
                  <a:gd name="connsiteY4" fmla="*/ 617612 h 680689"/>
                  <a:gd name="connsiteX5" fmla="*/ 4776951 w 4776951"/>
                  <a:gd name="connsiteY5" fmla="*/ 680675 h 680689"/>
                  <a:gd name="connsiteX0" fmla="*/ 0 w 4776951"/>
                  <a:gd name="connsiteY0" fmla="*/ 589353 h 636664"/>
                  <a:gd name="connsiteX1" fmla="*/ 1851539 w 4776951"/>
                  <a:gd name="connsiteY1" fmla="*/ 41348 h 636664"/>
                  <a:gd name="connsiteX2" fmla="*/ 2663653 w 4776951"/>
                  <a:gd name="connsiteY2" fmla="*/ 61550 h 636664"/>
                  <a:gd name="connsiteX3" fmla="*/ 3547241 w 4776951"/>
                  <a:gd name="connsiteY3" fmla="*/ 242512 h 636664"/>
                  <a:gd name="connsiteX4" fmla="*/ 3988676 w 4776951"/>
                  <a:gd name="connsiteY4" fmla="*/ 573587 h 636664"/>
                  <a:gd name="connsiteX5" fmla="*/ 4776951 w 4776951"/>
                  <a:gd name="connsiteY5" fmla="*/ 636650 h 636664"/>
                  <a:gd name="connsiteX0" fmla="*/ 0 w 4776951"/>
                  <a:gd name="connsiteY0" fmla="*/ 574645 h 621956"/>
                  <a:gd name="connsiteX1" fmla="*/ 1851539 w 4776951"/>
                  <a:gd name="connsiteY1" fmla="*/ 26640 h 621956"/>
                  <a:gd name="connsiteX2" fmla="*/ 2653020 w 4776951"/>
                  <a:gd name="connsiteY2" fmla="*/ 100066 h 621956"/>
                  <a:gd name="connsiteX3" fmla="*/ 3547241 w 4776951"/>
                  <a:gd name="connsiteY3" fmla="*/ 227804 h 621956"/>
                  <a:gd name="connsiteX4" fmla="*/ 3988676 w 4776951"/>
                  <a:gd name="connsiteY4" fmla="*/ 558879 h 621956"/>
                  <a:gd name="connsiteX5" fmla="*/ 4776951 w 4776951"/>
                  <a:gd name="connsiteY5" fmla="*/ 621942 h 621956"/>
                  <a:gd name="connsiteX0" fmla="*/ 0 w 4776951"/>
                  <a:gd name="connsiteY0" fmla="*/ 566445 h 613756"/>
                  <a:gd name="connsiteX1" fmla="*/ 1851539 w 4776951"/>
                  <a:gd name="connsiteY1" fmla="*/ 18440 h 613756"/>
                  <a:gd name="connsiteX2" fmla="*/ 2653020 w 4776951"/>
                  <a:gd name="connsiteY2" fmla="*/ 91866 h 613756"/>
                  <a:gd name="connsiteX3" fmla="*/ 3547241 w 4776951"/>
                  <a:gd name="connsiteY3" fmla="*/ 219604 h 613756"/>
                  <a:gd name="connsiteX4" fmla="*/ 3988676 w 4776951"/>
                  <a:gd name="connsiteY4" fmla="*/ 550679 h 613756"/>
                  <a:gd name="connsiteX5" fmla="*/ 4776951 w 4776951"/>
                  <a:gd name="connsiteY5" fmla="*/ 613742 h 613756"/>
                  <a:gd name="connsiteX0" fmla="*/ 0 w 4776951"/>
                  <a:gd name="connsiteY0" fmla="*/ 1532708 h 1580019"/>
                  <a:gd name="connsiteX1" fmla="*/ 1851539 w 4776951"/>
                  <a:gd name="connsiteY1" fmla="*/ 984703 h 1580019"/>
                  <a:gd name="connsiteX2" fmla="*/ 2653020 w 4776951"/>
                  <a:gd name="connsiteY2" fmla="*/ 1058129 h 1580019"/>
                  <a:gd name="connsiteX3" fmla="*/ 4121418 w 4776951"/>
                  <a:gd name="connsiteY3" fmla="*/ 4298 h 1580019"/>
                  <a:gd name="connsiteX4" fmla="*/ 3988676 w 4776951"/>
                  <a:gd name="connsiteY4" fmla="*/ 1516942 h 1580019"/>
                  <a:gd name="connsiteX5" fmla="*/ 4776951 w 4776951"/>
                  <a:gd name="connsiteY5" fmla="*/ 1580005 h 1580019"/>
                  <a:gd name="connsiteX0" fmla="*/ 0 w 4776951"/>
                  <a:gd name="connsiteY0" fmla="*/ 1532202 h 1579513"/>
                  <a:gd name="connsiteX1" fmla="*/ 1851539 w 4776951"/>
                  <a:gd name="connsiteY1" fmla="*/ 984197 h 1579513"/>
                  <a:gd name="connsiteX2" fmla="*/ 2653020 w 4776951"/>
                  <a:gd name="connsiteY2" fmla="*/ 1057623 h 1579513"/>
                  <a:gd name="connsiteX3" fmla="*/ 4121418 w 4776951"/>
                  <a:gd name="connsiteY3" fmla="*/ 3792 h 1579513"/>
                  <a:gd name="connsiteX4" fmla="*/ 3988676 w 4776951"/>
                  <a:gd name="connsiteY4" fmla="*/ 1516436 h 1579513"/>
                  <a:gd name="connsiteX5" fmla="*/ 4776951 w 4776951"/>
                  <a:gd name="connsiteY5" fmla="*/ 1579499 h 1579513"/>
                  <a:gd name="connsiteX0" fmla="*/ 0 w 4776951"/>
                  <a:gd name="connsiteY0" fmla="*/ 1533061 h 1580372"/>
                  <a:gd name="connsiteX1" fmla="*/ 1851539 w 4776951"/>
                  <a:gd name="connsiteY1" fmla="*/ 985056 h 1580372"/>
                  <a:gd name="connsiteX2" fmla="*/ 2653020 w 4776951"/>
                  <a:gd name="connsiteY2" fmla="*/ 1015902 h 1580372"/>
                  <a:gd name="connsiteX3" fmla="*/ 4121418 w 4776951"/>
                  <a:gd name="connsiteY3" fmla="*/ 4651 h 1580372"/>
                  <a:gd name="connsiteX4" fmla="*/ 3988676 w 4776951"/>
                  <a:gd name="connsiteY4" fmla="*/ 1517295 h 1580372"/>
                  <a:gd name="connsiteX5" fmla="*/ 4776951 w 4776951"/>
                  <a:gd name="connsiteY5" fmla="*/ 1580358 h 1580372"/>
                  <a:gd name="connsiteX0" fmla="*/ 0 w 4776951"/>
                  <a:gd name="connsiteY0" fmla="*/ 1523104 h 1570415"/>
                  <a:gd name="connsiteX1" fmla="*/ 1851539 w 4776951"/>
                  <a:gd name="connsiteY1" fmla="*/ 975099 h 1570415"/>
                  <a:gd name="connsiteX2" fmla="*/ 2653020 w 4776951"/>
                  <a:gd name="connsiteY2" fmla="*/ 1005945 h 1570415"/>
                  <a:gd name="connsiteX3" fmla="*/ 4121418 w 4776951"/>
                  <a:gd name="connsiteY3" fmla="*/ 5340 h 1570415"/>
                  <a:gd name="connsiteX4" fmla="*/ 3988676 w 4776951"/>
                  <a:gd name="connsiteY4" fmla="*/ 1507338 h 1570415"/>
                  <a:gd name="connsiteX5" fmla="*/ 4776951 w 4776951"/>
                  <a:gd name="connsiteY5" fmla="*/ 1570401 h 1570415"/>
                  <a:gd name="connsiteX0" fmla="*/ 0 w 4776951"/>
                  <a:gd name="connsiteY0" fmla="*/ 1520365 h 1567662"/>
                  <a:gd name="connsiteX1" fmla="*/ 1851539 w 4776951"/>
                  <a:gd name="connsiteY1" fmla="*/ 972360 h 1567662"/>
                  <a:gd name="connsiteX2" fmla="*/ 2653020 w 4776951"/>
                  <a:gd name="connsiteY2" fmla="*/ 1003206 h 1567662"/>
                  <a:gd name="connsiteX3" fmla="*/ 4121418 w 4776951"/>
                  <a:gd name="connsiteY3" fmla="*/ 2601 h 1567662"/>
                  <a:gd name="connsiteX4" fmla="*/ 3659055 w 4776951"/>
                  <a:gd name="connsiteY4" fmla="*/ 1344928 h 1567662"/>
                  <a:gd name="connsiteX5" fmla="*/ 4776951 w 4776951"/>
                  <a:gd name="connsiteY5" fmla="*/ 1567662 h 1567662"/>
                  <a:gd name="connsiteX0" fmla="*/ 0 w 4143826"/>
                  <a:gd name="connsiteY0" fmla="*/ 1520365 h 1631530"/>
                  <a:gd name="connsiteX1" fmla="*/ 1851539 w 4143826"/>
                  <a:gd name="connsiteY1" fmla="*/ 972360 h 1631530"/>
                  <a:gd name="connsiteX2" fmla="*/ 2653020 w 4143826"/>
                  <a:gd name="connsiteY2" fmla="*/ 1003206 h 1631530"/>
                  <a:gd name="connsiteX3" fmla="*/ 4121418 w 4143826"/>
                  <a:gd name="connsiteY3" fmla="*/ 2601 h 1631530"/>
                  <a:gd name="connsiteX4" fmla="*/ 3659055 w 4143826"/>
                  <a:gd name="connsiteY4" fmla="*/ 1344928 h 1631530"/>
                  <a:gd name="connsiteX5" fmla="*/ 3809355 w 4143826"/>
                  <a:gd name="connsiteY5" fmla="*/ 1631530 h 1631530"/>
                  <a:gd name="connsiteX0" fmla="*/ 0 w 4169892"/>
                  <a:gd name="connsiteY0" fmla="*/ 1525853 h 1637018"/>
                  <a:gd name="connsiteX1" fmla="*/ 1851539 w 4169892"/>
                  <a:gd name="connsiteY1" fmla="*/ 977848 h 1637018"/>
                  <a:gd name="connsiteX2" fmla="*/ 2653020 w 4169892"/>
                  <a:gd name="connsiteY2" fmla="*/ 1008694 h 1637018"/>
                  <a:gd name="connsiteX3" fmla="*/ 4121418 w 4169892"/>
                  <a:gd name="connsiteY3" fmla="*/ 8089 h 1637018"/>
                  <a:gd name="connsiteX4" fmla="*/ 3809355 w 4169892"/>
                  <a:gd name="connsiteY4" fmla="*/ 1637018 h 1637018"/>
                  <a:gd name="connsiteX0" fmla="*/ 0 w 4135605"/>
                  <a:gd name="connsiteY0" fmla="*/ 1527142 h 1691531"/>
                  <a:gd name="connsiteX1" fmla="*/ 1851539 w 4135605"/>
                  <a:gd name="connsiteY1" fmla="*/ 979137 h 1691531"/>
                  <a:gd name="connsiteX2" fmla="*/ 2653020 w 4135605"/>
                  <a:gd name="connsiteY2" fmla="*/ 1009983 h 1691531"/>
                  <a:gd name="connsiteX3" fmla="*/ 4121418 w 4135605"/>
                  <a:gd name="connsiteY3" fmla="*/ 9378 h 1691531"/>
                  <a:gd name="connsiteX4" fmla="*/ 3415938 w 4135605"/>
                  <a:gd name="connsiteY4" fmla="*/ 1691530 h 1691531"/>
                  <a:gd name="connsiteX0" fmla="*/ 0 w 4134352"/>
                  <a:gd name="connsiteY0" fmla="*/ 1527142 h 1691530"/>
                  <a:gd name="connsiteX1" fmla="*/ 1851539 w 4134352"/>
                  <a:gd name="connsiteY1" fmla="*/ 979137 h 1691530"/>
                  <a:gd name="connsiteX2" fmla="*/ 2653020 w 4134352"/>
                  <a:gd name="connsiteY2" fmla="*/ 1009983 h 1691530"/>
                  <a:gd name="connsiteX3" fmla="*/ 4121418 w 4134352"/>
                  <a:gd name="connsiteY3" fmla="*/ 9378 h 1691530"/>
                  <a:gd name="connsiteX4" fmla="*/ 3415938 w 4134352"/>
                  <a:gd name="connsiteY4" fmla="*/ 1691530 h 1691530"/>
                  <a:gd name="connsiteX0" fmla="*/ 0 w 3415938"/>
                  <a:gd name="connsiteY0" fmla="*/ 1225063 h 1389451"/>
                  <a:gd name="connsiteX1" fmla="*/ 1851539 w 3415938"/>
                  <a:gd name="connsiteY1" fmla="*/ 677058 h 1389451"/>
                  <a:gd name="connsiteX2" fmla="*/ 2653020 w 3415938"/>
                  <a:gd name="connsiteY2" fmla="*/ 707904 h 1389451"/>
                  <a:gd name="connsiteX3" fmla="*/ 2928682 w 3415938"/>
                  <a:gd name="connsiteY3" fmla="*/ 12449 h 1389451"/>
                  <a:gd name="connsiteX4" fmla="*/ 3415938 w 3415938"/>
                  <a:gd name="connsiteY4" fmla="*/ 1389451 h 1389451"/>
                  <a:gd name="connsiteX0" fmla="*/ 0 w 3415938"/>
                  <a:gd name="connsiteY0" fmla="*/ 1393827 h 1558215"/>
                  <a:gd name="connsiteX1" fmla="*/ 1851539 w 3415938"/>
                  <a:gd name="connsiteY1" fmla="*/ 845822 h 1558215"/>
                  <a:gd name="connsiteX2" fmla="*/ 2480736 w 3415938"/>
                  <a:gd name="connsiteY2" fmla="*/ 40822 h 1558215"/>
                  <a:gd name="connsiteX3" fmla="*/ 2928682 w 3415938"/>
                  <a:gd name="connsiteY3" fmla="*/ 181213 h 1558215"/>
                  <a:gd name="connsiteX4" fmla="*/ 3415938 w 3415938"/>
                  <a:gd name="connsiteY4" fmla="*/ 1558215 h 1558215"/>
                  <a:gd name="connsiteX0" fmla="*/ 0 w 3415938"/>
                  <a:gd name="connsiteY0" fmla="*/ 1360465 h 1524853"/>
                  <a:gd name="connsiteX1" fmla="*/ 1851539 w 3415938"/>
                  <a:gd name="connsiteY1" fmla="*/ 812460 h 1524853"/>
                  <a:gd name="connsiteX2" fmla="*/ 2480736 w 3415938"/>
                  <a:gd name="connsiteY2" fmla="*/ 7460 h 1524853"/>
                  <a:gd name="connsiteX3" fmla="*/ 2835914 w 3415938"/>
                  <a:gd name="connsiteY3" fmla="*/ 426467 h 1524853"/>
                  <a:gd name="connsiteX4" fmla="*/ 3415938 w 3415938"/>
                  <a:gd name="connsiteY4" fmla="*/ 1524853 h 1524853"/>
                  <a:gd name="connsiteX0" fmla="*/ 0 w 3415938"/>
                  <a:gd name="connsiteY0" fmla="*/ 1360465 h 1524853"/>
                  <a:gd name="connsiteX1" fmla="*/ 1851539 w 3415938"/>
                  <a:gd name="connsiteY1" fmla="*/ 812460 h 1524853"/>
                  <a:gd name="connsiteX2" fmla="*/ 2480736 w 3415938"/>
                  <a:gd name="connsiteY2" fmla="*/ 7460 h 1524853"/>
                  <a:gd name="connsiteX3" fmla="*/ 2835914 w 3415938"/>
                  <a:gd name="connsiteY3" fmla="*/ 426467 h 1524853"/>
                  <a:gd name="connsiteX4" fmla="*/ 3415938 w 3415938"/>
                  <a:gd name="connsiteY4" fmla="*/ 1524853 h 1524853"/>
                  <a:gd name="connsiteX0" fmla="*/ 0 w 3256907"/>
                  <a:gd name="connsiteY0" fmla="*/ 1360465 h 2082085"/>
                  <a:gd name="connsiteX1" fmla="*/ 1851539 w 3256907"/>
                  <a:gd name="connsiteY1" fmla="*/ 812460 h 2082085"/>
                  <a:gd name="connsiteX2" fmla="*/ 2480736 w 3256907"/>
                  <a:gd name="connsiteY2" fmla="*/ 7460 h 2082085"/>
                  <a:gd name="connsiteX3" fmla="*/ 2835914 w 3256907"/>
                  <a:gd name="connsiteY3" fmla="*/ 426467 h 2082085"/>
                  <a:gd name="connsiteX4" fmla="*/ 3256907 w 3256907"/>
                  <a:gd name="connsiteY4" fmla="*/ 2082085 h 2082085"/>
                  <a:gd name="connsiteX0" fmla="*/ 0 w 3111128"/>
                  <a:gd name="connsiteY0" fmla="*/ 1360465 h 1471784"/>
                  <a:gd name="connsiteX1" fmla="*/ 1851539 w 3111128"/>
                  <a:gd name="connsiteY1" fmla="*/ 812460 h 1471784"/>
                  <a:gd name="connsiteX2" fmla="*/ 2480736 w 3111128"/>
                  <a:gd name="connsiteY2" fmla="*/ 7460 h 1471784"/>
                  <a:gd name="connsiteX3" fmla="*/ 2835914 w 3111128"/>
                  <a:gd name="connsiteY3" fmla="*/ 426467 h 1471784"/>
                  <a:gd name="connsiteX4" fmla="*/ 3111128 w 3111128"/>
                  <a:gd name="connsiteY4" fmla="*/ 1471784 h 1471784"/>
                  <a:gd name="connsiteX0" fmla="*/ 0 w 3058117"/>
                  <a:gd name="connsiteY0" fmla="*/ 1360465 h 1361385"/>
                  <a:gd name="connsiteX1" fmla="*/ 1851539 w 3058117"/>
                  <a:gd name="connsiteY1" fmla="*/ 812460 h 1361385"/>
                  <a:gd name="connsiteX2" fmla="*/ 2480736 w 3058117"/>
                  <a:gd name="connsiteY2" fmla="*/ 7460 h 1361385"/>
                  <a:gd name="connsiteX3" fmla="*/ 2835914 w 3058117"/>
                  <a:gd name="connsiteY3" fmla="*/ 426467 h 1361385"/>
                  <a:gd name="connsiteX4" fmla="*/ 3058117 w 3058117"/>
                  <a:gd name="connsiteY4" fmla="*/ 1259505 h 1361385"/>
                  <a:gd name="connsiteX0" fmla="*/ 0 w 3058117"/>
                  <a:gd name="connsiteY0" fmla="*/ 1360465 h 1361385"/>
                  <a:gd name="connsiteX1" fmla="*/ 1851539 w 3058117"/>
                  <a:gd name="connsiteY1" fmla="*/ 812460 h 1361385"/>
                  <a:gd name="connsiteX2" fmla="*/ 2480736 w 3058117"/>
                  <a:gd name="connsiteY2" fmla="*/ 7460 h 1361385"/>
                  <a:gd name="connsiteX3" fmla="*/ 2835914 w 3058117"/>
                  <a:gd name="connsiteY3" fmla="*/ 426467 h 1361385"/>
                  <a:gd name="connsiteX4" fmla="*/ 3058117 w 3058117"/>
                  <a:gd name="connsiteY4" fmla="*/ 1259505 h 1361385"/>
                  <a:gd name="connsiteX0" fmla="*/ 0 w 3137633"/>
                  <a:gd name="connsiteY0" fmla="*/ 1360465 h 1445248"/>
                  <a:gd name="connsiteX1" fmla="*/ 1851539 w 3137633"/>
                  <a:gd name="connsiteY1" fmla="*/ 812460 h 1445248"/>
                  <a:gd name="connsiteX2" fmla="*/ 2480736 w 3137633"/>
                  <a:gd name="connsiteY2" fmla="*/ 7460 h 1445248"/>
                  <a:gd name="connsiteX3" fmla="*/ 2835914 w 3137633"/>
                  <a:gd name="connsiteY3" fmla="*/ 426467 h 1445248"/>
                  <a:gd name="connsiteX4" fmla="*/ 3137633 w 3137633"/>
                  <a:gd name="connsiteY4" fmla="*/ 1445248 h 1445248"/>
                  <a:gd name="connsiteX0" fmla="*/ 25176 w 3162809"/>
                  <a:gd name="connsiteY0" fmla="*/ 1949387 h 2034170"/>
                  <a:gd name="connsiteX1" fmla="*/ 104125 w 3162809"/>
                  <a:gd name="connsiteY1" fmla="*/ 49333 h 2034170"/>
                  <a:gd name="connsiteX2" fmla="*/ 2505912 w 3162809"/>
                  <a:gd name="connsiteY2" fmla="*/ 596382 h 2034170"/>
                  <a:gd name="connsiteX3" fmla="*/ 2861090 w 3162809"/>
                  <a:gd name="connsiteY3" fmla="*/ 1015389 h 2034170"/>
                  <a:gd name="connsiteX4" fmla="*/ 3162809 w 3162809"/>
                  <a:gd name="connsiteY4" fmla="*/ 2034170 h 2034170"/>
                  <a:gd name="connsiteX0" fmla="*/ 47260 w 3184893"/>
                  <a:gd name="connsiteY0" fmla="*/ 1920118 h 2004901"/>
                  <a:gd name="connsiteX1" fmla="*/ 126209 w 3184893"/>
                  <a:gd name="connsiteY1" fmla="*/ 20064 h 2004901"/>
                  <a:gd name="connsiteX2" fmla="*/ 2883174 w 3184893"/>
                  <a:gd name="connsiteY2" fmla="*/ 986120 h 2004901"/>
                  <a:gd name="connsiteX3" fmla="*/ 3184893 w 3184893"/>
                  <a:gd name="connsiteY3" fmla="*/ 2004901 h 2004901"/>
                  <a:gd name="connsiteX0" fmla="*/ 66544 w 3204177"/>
                  <a:gd name="connsiteY0" fmla="*/ 1900132 h 1984915"/>
                  <a:gd name="connsiteX1" fmla="*/ 145493 w 3204177"/>
                  <a:gd name="connsiteY1" fmla="*/ 78 h 1984915"/>
                  <a:gd name="connsiteX2" fmla="*/ 3204177 w 3204177"/>
                  <a:gd name="connsiteY2" fmla="*/ 1984915 h 1984915"/>
                  <a:gd name="connsiteX0" fmla="*/ 0 w 1083679"/>
                  <a:gd name="connsiteY0" fmla="*/ 2158867 h 2159071"/>
                  <a:gd name="connsiteX1" fmla="*/ 78949 w 1083679"/>
                  <a:gd name="connsiteY1" fmla="*/ 258813 h 2159071"/>
                  <a:gd name="connsiteX2" fmla="*/ 1083679 w 1083679"/>
                  <a:gd name="connsiteY2" fmla="*/ 285995 h 2159071"/>
                  <a:gd name="connsiteX0" fmla="*/ 0 w 1083679"/>
                  <a:gd name="connsiteY0" fmla="*/ 2071414 h 2071618"/>
                  <a:gd name="connsiteX1" fmla="*/ 78949 w 1083679"/>
                  <a:gd name="connsiteY1" fmla="*/ 171360 h 2071618"/>
                  <a:gd name="connsiteX2" fmla="*/ 1083679 w 1083679"/>
                  <a:gd name="connsiteY2" fmla="*/ 198542 h 2071618"/>
                  <a:gd name="connsiteX0" fmla="*/ 0 w 1083679"/>
                  <a:gd name="connsiteY0" fmla="*/ 1979147 h 1979326"/>
                  <a:gd name="connsiteX1" fmla="*/ 78949 w 1083679"/>
                  <a:gd name="connsiteY1" fmla="*/ 79093 h 1979326"/>
                  <a:gd name="connsiteX2" fmla="*/ 1083679 w 1083679"/>
                  <a:gd name="connsiteY2" fmla="*/ 106275 h 1979326"/>
                  <a:gd name="connsiteX0" fmla="*/ 0 w 1196225"/>
                  <a:gd name="connsiteY0" fmla="*/ 2097218 h 2097424"/>
                  <a:gd name="connsiteX1" fmla="*/ 78949 w 1196225"/>
                  <a:gd name="connsiteY1" fmla="*/ 197164 h 2097424"/>
                  <a:gd name="connsiteX2" fmla="*/ 1196225 w 1196225"/>
                  <a:gd name="connsiteY2" fmla="*/ 168011 h 2097424"/>
                  <a:gd name="connsiteX0" fmla="*/ 0 w 1196225"/>
                  <a:gd name="connsiteY0" fmla="*/ 2066974 h 2067179"/>
                  <a:gd name="connsiteX1" fmla="*/ 78949 w 1196225"/>
                  <a:gd name="connsiteY1" fmla="*/ 166920 h 2067179"/>
                  <a:gd name="connsiteX2" fmla="*/ 1196225 w 1196225"/>
                  <a:gd name="connsiteY2" fmla="*/ 137767 h 2067179"/>
                  <a:gd name="connsiteX0" fmla="*/ 0 w 1196225"/>
                  <a:gd name="connsiteY0" fmla="*/ 1989739 h 1989923"/>
                  <a:gd name="connsiteX1" fmla="*/ 78949 w 1196225"/>
                  <a:gd name="connsiteY1" fmla="*/ 89685 h 1989923"/>
                  <a:gd name="connsiteX2" fmla="*/ 1196225 w 1196225"/>
                  <a:gd name="connsiteY2" fmla="*/ 60532 h 1989923"/>
                  <a:gd name="connsiteX0" fmla="*/ 10471 w 1206696"/>
                  <a:gd name="connsiteY0" fmla="*/ 1989739 h 1989739"/>
                  <a:gd name="connsiteX1" fmla="*/ 89420 w 1206696"/>
                  <a:gd name="connsiteY1" fmla="*/ 89685 h 1989739"/>
                  <a:gd name="connsiteX2" fmla="*/ 1206696 w 1206696"/>
                  <a:gd name="connsiteY2" fmla="*/ 60532 h 1989739"/>
                </a:gdLst>
                <a:ahLst/>
                <a:cxnLst>
                  <a:cxn ang="0">
                    <a:pos x="connsiteX0" y="connsiteY0"/>
                  </a:cxn>
                  <a:cxn ang="0">
                    <a:pos x="connsiteX1" y="connsiteY1"/>
                  </a:cxn>
                  <a:cxn ang="0">
                    <a:pos x="connsiteX2" y="connsiteY2"/>
                  </a:cxn>
                </a:cxnLst>
                <a:rect l="l" t="t" r="r" b="b"/>
                <a:pathLst>
                  <a:path w="1206696" h="1989739">
                    <a:moveTo>
                      <a:pt x="10471" y="1989739"/>
                    </a:moveTo>
                    <a:cubicBezTo>
                      <a:pt x="53623" y="799547"/>
                      <a:pt x="-81814" y="228129"/>
                      <a:pt x="89420" y="89685"/>
                    </a:cubicBezTo>
                    <a:cubicBezTo>
                      <a:pt x="260654" y="-48759"/>
                      <a:pt x="245901" y="-879"/>
                      <a:pt x="1206696" y="60532"/>
                    </a:cubicBezTo>
                  </a:path>
                </a:pathLst>
              </a:custGeom>
              <a:noFill/>
              <a:ln w="57150" cap="flat" cmpd="sng" algn="ctr">
                <a:solidFill>
                  <a:srgbClr val="00B05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lIns="72000" rIns="72000"/>
              <a:lstStyle/>
              <a:p>
                <a:endParaRPr lang="en-US">
                  <a:latin typeface="+mn-lt"/>
                </a:endParaRPr>
              </a:p>
            </p:txBody>
          </p:sp>
          <p:sp>
            <p:nvSpPr>
              <p:cNvPr id="104" name="Text Box 35">
                <a:extLst>
                  <a:ext uri="{FF2B5EF4-FFF2-40B4-BE49-F238E27FC236}">
                    <a16:creationId xmlns:a16="http://schemas.microsoft.com/office/drawing/2014/main" id="{79943DC2-F5F2-4408-899A-7345AF4D8315}"/>
                  </a:ext>
                </a:extLst>
              </p:cNvPr>
              <p:cNvSpPr txBox="1">
                <a:spLocks noChangeArrowheads="1"/>
              </p:cNvSpPr>
              <p:nvPr/>
            </p:nvSpPr>
            <p:spPr bwMode="auto">
              <a:xfrm>
                <a:off x="5082250" y="4488620"/>
                <a:ext cx="1554510"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rIns="0" anchor="ctr">
                <a:spAutoFit/>
              </a:bodyPr>
              <a:lstStyle>
                <a:lvl1pPr algn="l" eaLnBrk="0" hangingPunct="0">
                  <a:spcBef>
                    <a:spcPct val="20000"/>
                  </a:spcBef>
                  <a:buClr>
                    <a:srgbClr val="00A9D4"/>
                  </a:buClr>
                  <a:buFont typeface="Arial" charset="0"/>
                  <a:buChar char="›"/>
                  <a:defRPr sz="2400">
                    <a:solidFill>
                      <a:schemeClr val="tx1"/>
                    </a:solidFill>
                    <a:latin typeface="Arial" charset="0"/>
                  </a:defRPr>
                </a:lvl1pPr>
                <a:lvl2pPr marL="742950" indent="-285750" algn="l"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algn="l"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algn="l"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algn="l"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marL="0" marR="0" lvl="0" indent="0" algn="ctr" defTabSz="685800" rtl="0" eaLnBrk="1" fontAlgn="auto" latinLnBrk="0" hangingPunct="1">
                  <a:lnSpc>
                    <a:spcPct val="80000"/>
                  </a:lnSpc>
                  <a:spcBef>
                    <a:spcPct val="0"/>
                  </a:spcBef>
                  <a:spcAft>
                    <a:spcPts val="0"/>
                  </a:spcAft>
                  <a:buClrTx/>
                  <a:buSzTx/>
                  <a:buFont typeface="Arial" charset="0"/>
                  <a:buNone/>
                  <a:tabLst/>
                  <a:defRPr/>
                </a:pPr>
                <a:r>
                  <a:rPr kumimoji="0" lang="en-US" altLang="en-US" sz="1200" b="0" i="0" u="none" strike="noStrike" kern="1200" cap="none" spc="0" normalizeH="0" baseline="0" noProof="0">
                    <a:ln>
                      <a:noFill/>
                    </a:ln>
                    <a:solidFill>
                      <a:srgbClr val="58585A"/>
                    </a:solidFill>
                    <a:effectLst/>
                    <a:uLnTx/>
                    <a:uFillTx/>
                    <a:latin typeface="Arial" charset="0"/>
                    <a:ea typeface="MS PGothic" pitchFamily="34" charset="-128"/>
                    <a:cs typeface="+mn-cs"/>
                  </a:rPr>
                  <a:t>Single PDU Session</a:t>
                </a:r>
                <a:br>
                  <a:rPr kumimoji="0" lang="en-US" altLang="en-US" sz="1200" b="0" i="0" u="none" strike="noStrike" kern="1200" cap="none" spc="0" normalizeH="0" baseline="0" noProof="0">
                    <a:ln>
                      <a:noFill/>
                    </a:ln>
                    <a:solidFill>
                      <a:srgbClr val="58585A"/>
                    </a:solidFill>
                    <a:effectLst/>
                    <a:uLnTx/>
                    <a:uFillTx/>
                    <a:latin typeface="Arial" charset="0"/>
                    <a:ea typeface="MS PGothic" pitchFamily="34" charset="-128"/>
                    <a:cs typeface="+mn-cs"/>
                  </a:rPr>
                </a:br>
                <a:r>
                  <a:rPr kumimoji="0" lang="en-US" altLang="en-US" sz="1200" b="0" i="0" u="none" strike="noStrike" kern="1200" cap="none" spc="0" normalizeH="0" baseline="0" noProof="0">
                    <a:ln>
                      <a:noFill/>
                    </a:ln>
                    <a:solidFill>
                      <a:srgbClr val="58585A"/>
                    </a:solidFill>
                    <a:effectLst/>
                    <a:uLnTx/>
                    <a:uFillTx/>
                    <a:latin typeface="Arial" charset="0"/>
                    <a:ea typeface="MS PGothic" pitchFamily="34" charset="-128"/>
                    <a:cs typeface="+mn-cs"/>
                  </a:rPr>
                  <a:t>with EITHER</a:t>
                </a:r>
              </a:p>
              <a:p>
                <a:pPr marL="0" marR="0" lvl="0" indent="0" algn="ctr" defTabSz="685800" rtl="0" eaLnBrk="1" fontAlgn="auto" latinLnBrk="0" hangingPunct="1">
                  <a:lnSpc>
                    <a:spcPct val="80000"/>
                  </a:lnSpc>
                  <a:spcBef>
                    <a:spcPct val="0"/>
                  </a:spcBef>
                  <a:spcAft>
                    <a:spcPts val="0"/>
                  </a:spcAft>
                  <a:buClrTx/>
                  <a:buSzTx/>
                  <a:buFont typeface="Arial" charset="0"/>
                  <a:buNone/>
                  <a:tabLst/>
                  <a:defRPr/>
                </a:pPr>
                <a:r>
                  <a:rPr kumimoji="0" lang="en-US" altLang="en-US" sz="1200" b="0" i="0" u="none" strike="noStrike" kern="1200" cap="none" spc="0" normalizeH="0" baseline="0" noProof="0">
                    <a:ln>
                      <a:noFill/>
                    </a:ln>
                    <a:solidFill>
                      <a:srgbClr val="58585A"/>
                    </a:solidFill>
                    <a:effectLst/>
                    <a:uLnTx/>
                    <a:uFillTx/>
                    <a:latin typeface="Arial" charset="0"/>
                    <a:ea typeface="MS PGothic" pitchFamily="34" charset="-128"/>
                    <a:cs typeface="+mn-cs"/>
                  </a:rPr>
                  <a:t>Multiple IPv6 prefixes</a:t>
                </a:r>
                <a:br>
                  <a:rPr kumimoji="0" lang="en-US" altLang="en-US" sz="1200" b="0" i="0" u="none" strike="noStrike" kern="1200" cap="none" spc="0" normalizeH="0" baseline="0" noProof="0">
                    <a:ln>
                      <a:noFill/>
                    </a:ln>
                    <a:solidFill>
                      <a:srgbClr val="58585A"/>
                    </a:solidFill>
                    <a:effectLst/>
                    <a:uLnTx/>
                    <a:uFillTx/>
                    <a:latin typeface="Arial" charset="0"/>
                    <a:ea typeface="MS PGothic" pitchFamily="34" charset="-128"/>
                    <a:cs typeface="+mn-cs"/>
                  </a:rPr>
                </a:br>
                <a:r>
                  <a:rPr kumimoji="0" lang="en-US" altLang="en-US" sz="1200" b="0" i="0" u="none" strike="noStrike" kern="1200" cap="none" spc="0" normalizeH="0" baseline="0" noProof="0">
                    <a:ln>
                      <a:noFill/>
                    </a:ln>
                    <a:solidFill>
                      <a:srgbClr val="58585A"/>
                    </a:solidFill>
                    <a:effectLst/>
                    <a:uLnTx/>
                    <a:uFillTx/>
                    <a:latin typeface="Arial" charset="0"/>
                    <a:ea typeface="MS PGothic" pitchFamily="34" charset="-128"/>
                    <a:cs typeface="+mn-cs"/>
                  </a:rPr>
                  <a:t>OR</a:t>
                </a:r>
              </a:p>
              <a:p>
                <a:pPr marL="0" marR="0" lvl="0" indent="0" algn="ctr" defTabSz="685800" rtl="0" eaLnBrk="1" fontAlgn="auto" latinLnBrk="0" hangingPunct="1">
                  <a:lnSpc>
                    <a:spcPct val="80000"/>
                  </a:lnSpc>
                  <a:spcBef>
                    <a:spcPct val="0"/>
                  </a:spcBef>
                  <a:spcAft>
                    <a:spcPts val="0"/>
                  </a:spcAft>
                  <a:buClrTx/>
                  <a:buSzTx/>
                  <a:buFont typeface="Arial" charset="0"/>
                  <a:buNone/>
                  <a:tabLst/>
                  <a:defRPr/>
                </a:pPr>
                <a:r>
                  <a:rPr kumimoji="0" lang="en-US" altLang="en-US" sz="1200" b="0" i="0" u="none" strike="noStrike" kern="1200" cap="none" spc="0" normalizeH="0" baseline="0" noProof="0">
                    <a:ln>
                      <a:noFill/>
                    </a:ln>
                    <a:solidFill>
                      <a:srgbClr val="58585A"/>
                    </a:solidFill>
                    <a:effectLst/>
                    <a:uLnTx/>
                    <a:uFillTx/>
                    <a:latin typeface="Arial" charset="0"/>
                    <a:ea typeface="MS PGothic" pitchFamily="34" charset="-128"/>
                    <a:cs typeface="+mn-cs"/>
                  </a:rPr>
                  <a:t>Breakout based on</a:t>
                </a:r>
                <a:br>
                  <a:rPr kumimoji="0" lang="en-US" altLang="en-US" sz="1200" b="0" i="0" u="none" strike="noStrike" kern="1200" cap="none" spc="0" normalizeH="0" baseline="0" noProof="0">
                    <a:ln>
                      <a:noFill/>
                    </a:ln>
                    <a:solidFill>
                      <a:srgbClr val="58585A"/>
                    </a:solidFill>
                    <a:effectLst/>
                    <a:uLnTx/>
                    <a:uFillTx/>
                    <a:latin typeface="Arial" charset="0"/>
                    <a:ea typeface="MS PGothic" pitchFamily="34" charset="-128"/>
                    <a:cs typeface="+mn-cs"/>
                  </a:rPr>
                </a:br>
                <a:r>
                  <a:rPr kumimoji="0" lang="en-US" altLang="en-US" sz="1200" b="0" i="0" u="none" strike="noStrike" kern="1200" cap="none" spc="0" normalizeH="0" baseline="0" noProof="0">
                    <a:ln>
                      <a:noFill/>
                    </a:ln>
                    <a:solidFill>
                      <a:srgbClr val="58585A"/>
                    </a:solidFill>
                    <a:effectLst/>
                    <a:uLnTx/>
                    <a:uFillTx/>
                    <a:latin typeface="Arial" charset="0"/>
                    <a:ea typeface="MS PGothic" pitchFamily="34" charset="-128"/>
                    <a:cs typeface="+mn-cs"/>
                  </a:rPr>
                  <a:t>packet filters</a:t>
                </a:r>
                <a:br>
                  <a:rPr kumimoji="0" lang="en-US" altLang="en-US" sz="1200" b="0" i="0" u="none" strike="noStrike" kern="1200" cap="none" spc="0" normalizeH="0" baseline="0" noProof="0">
                    <a:ln>
                      <a:noFill/>
                    </a:ln>
                    <a:solidFill>
                      <a:srgbClr val="58585A"/>
                    </a:solidFill>
                    <a:effectLst/>
                    <a:uLnTx/>
                    <a:uFillTx/>
                    <a:latin typeface="Arial" charset="0"/>
                    <a:ea typeface="MS PGothic" pitchFamily="34" charset="-128"/>
                    <a:cs typeface="+mn-cs"/>
                  </a:rPr>
                </a:br>
                <a:r>
                  <a:rPr kumimoji="0" lang="en-US" altLang="en-US" sz="1200" b="0" i="0" u="none" strike="noStrike" kern="1200" cap="none" spc="0" normalizeH="0" baseline="0" noProof="0">
                    <a:ln>
                      <a:noFill/>
                    </a:ln>
                    <a:solidFill>
                      <a:srgbClr val="58585A"/>
                    </a:solidFill>
                    <a:effectLst/>
                    <a:uLnTx/>
                    <a:uFillTx/>
                    <a:latin typeface="Arial" charset="0"/>
                    <a:ea typeface="MS PGothic" pitchFamily="34" charset="-128"/>
                    <a:cs typeface="+mn-cs"/>
                  </a:rPr>
                  <a:t>(ULCL) </a:t>
                </a:r>
                <a:endParaRPr kumimoji="0" lang="en-US" altLang="en-US" sz="825" b="0" i="0" u="none" strike="noStrike" kern="1200" cap="none" spc="0" normalizeH="0" baseline="0" noProof="0">
                  <a:ln>
                    <a:noFill/>
                  </a:ln>
                  <a:solidFill>
                    <a:srgbClr val="58585A"/>
                  </a:solidFill>
                  <a:effectLst/>
                  <a:uLnTx/>
                  <a:uFillTx/>
                  <a:latin typeface="Arial" charset="0"/>
                  <a:ea typeface="MS PGothic" pitchFamily="34" charset="-128"/>
                  <a:cs typeface="+mn-cs"/>
                </a:endParaRPr>
              </a:p>
            </p:txBody>
          </p:sp>
          <p:sp>
            <p:nvSpPr>
              <p:cNvPr id="121" name="TextBox 120">
                <a:extLst>
                  <a:ext uri="{FF2B5EF4-FFF2-40B4-BE49-F238E27FC236}">
                    <a16:creationId xmlns:a16="http://schemas.microsoft.com/office/drawing/2014/main" id="{1826B78B-F5B1-443F-9447-4FFFE7E1691A}"/>
                  </a:ext>
                </a:extLst>
              </p:cNvPr>
              <p:cNvSpPr txBox="1"/>
              <p:nvPr/>
            </p:nvSpPr>
            <p:spPr bwMode="auto">
              <a:xfrm>
                <a:off x="4423638" y="1283877"/>
                <a:ext cx="496813" cy="723577"/>
              </a:xfrm>
              <a:prstGeom prst="rect">
                <a:avLst/>
              </a:prstGeom>
              <a:solidFill>
                <a:schemeClr val="bg1"/>
              </a:solidFill>
              <a:ln w="12700">
                <a:solidFill>
                  <a:schemeClr val="accent3">
                    <a:lumMod val="75000"/>
                  </a:schemeClr>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800" b="0" i="0" u="none" strike="noStrike" kern="1200" cap="none" spc="0" normalizeH="0" baseline="0" noProof="0">
                    <a:ln>
                      <a:noFill/>
                    </a:ln>
                    <a:solidFill>
                      <a:schemeClr val="accent3">
                        <a:lumMod val="75000"/>
                      </a:schemeClr>
                    </a:solidFill>
                    <a:effectLst/>
                    <a:uLnTx/>
                    <a:uFillTx/>
                    <a:latin typeface="Ericsson Technical Icons" panose="00000500000000000000" pitchFamily="2" charset="0"/>
                    <a:ea typeface="+mn-ea"/>
                    <a:cs typeface="+mn-cs"/>
                  </a:rPr>
                  <a:t>S</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1200" b="0" i="0" u="none" strike="noStrike" kern="1200" cap="none" spc="0" normalizeH="0" baseline="0" noProof="0">
                  <a:ln>
                    <a:noFill/>
                  </a:ln>
                  <a:solidFill>
                    <a:schemeClr val="accent3">
                      <a:lumMod val="75000"/>
                    </a:schemeClr>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600" b="0" i="0" u="none" strike="noStrike" kern="1200" cap="none" spc="0" normalizeH="0" baseline="0" noProof="0">
                    <a:ln>
                      <a:noFill/>
                    </a:ln>
                    <a:solidFill>
                      <a:schemeClr val="accent3">
                        <a:lumMod val="75000"/>
                      </a:schemeClr>
                    </a:solidFill>
                    <a:effectLst/>
                    <a:uLnTx/>
                    <a:uFillTx/>
                    <a:latin typeface="Ericsson Hilda"/>
                    <a:ea typeface="+mn-ea"/>
                    <a:cs typeface="+mn-cs"/>
                  </a:rPr>
                  <a:t>SMF</a:t>
                </a:r>
              </a:p>
            </p:txBody>
          </p:sp>
        </p:grpSp>
      </p:grpSp>
    </p:spTree>
    <p:extLst>
      <p:ext uri="{BB962C8B-B14F-4D97-AF65-F5344CB8AC3E}">
        <p14:creationId xmlns:p14="http://schemas.microsoft.com/office/powerpoint/2010/main" val="3753952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1E3A64-1664-4E9F-9A0B-7DA73A2A3EB6}"/>
              </a:ext>
            </a:extLst>
          </p:cNvPr>
          <p:cNvSpPr>
            <a:spLocks noGrp="1"/>
          </p:cNvSpPr>
          <p:nvPr>
            <p:ph sz="quarter" idx="3"/>
          </p:nvPr>
        </p:nvSpPr>
        <p:spPr>
          <a:xfrm>
            <a:off x="6158638" y="1018339"/>
            <a:ext cx="5472112" cy="1672712"/>
          </a:xfrm>
        </p:spPr>
        <p:txBody>
          <a:bodyPr/>
          <a:lstStyle/>
          <a:p>
            <a:pPr marL="0" indent="0">
              <a:buNone/>
            </a:pPr>
            <a:r>
              <a:rPr lang="en-US"/>
              <a:t>But, “</a:t>
            </a:r>
            <a:r>
              <a:rPr lang="en-US" b="1"/>
              <a:t>Close proximity</a:t>
            </a:r>
            <a:r>
              <a:rPr lang="en-US"/>
              <a:t>” will depend on the use case. It is the balance between </a:t>
            </a:r>
            <a:r>
              <a:rPr lang="en-US" u="sng"/>
              <a:t>cost</a:t>
            </a:r>
            <a:r>
              <a:rPr lang="en-US"/>
              <a:t> of deployment and </a:t>
            </a:r>
            <a:r>
              <a:rPr lang="en-US" u="sng"/>
              <a:t>benefit</a:t>
            </a:r>
            <a:r>
              <a:rPr lang="en-US"/>
              <a:t> of distribution that will determine the “where”</a:t>
            </a:r>
          </a:p>
          <a:p>
            <a:pPr marL="0" indent="0">
              <a:buNone/>
            </a:pPr>
            <a:endParaRPr lang="es-ES"/>
          </a:p>
        </p:txBody>
      </p:sp>
      <p:sp>
        <p:nvSpPr>
          <p:cNvPr id="4" name="Content Placeholder 3">
            <a:extLst>
              <a:ext uri="{FF2B5EF4-FFF2-40B4-BE49-F238E27FC236}">
                <a16:creationId xmlns:a16="http://schemas.microsoft.com/office/drawing/2014/main" id="{E555A46F-9C59-4590-B98E-9F717B6A6D52}"/>
              </a:ext>
            </a:extLst>
          </p:cNvPr>
          <p:cNvSpPr>
            <a:spLocks noGrp="1"/>
          </p:cNvSpPr>
          <p:nvPr>
            <p:ph sz="half" idx="1"/>
          </p:nvPr>
        </p:nvSpPr>
        <p:spPr>
          <a:xfrm>
            <a:off x="462197" y="1436736"/>
            <a:ext cx="4991120" cy="1367034"/>
          </a:xfrm>
        </p:spPr>
        <p:txBody>
          <a:bodyPr/>
          <a:lstStyle/>
          <a:p>
            <a:pPr marL="0" indent="0">
              <a:buNone/>
            </a:pPr>
            <a:r>
              <a:rPr lang="en-US" b="1"/>
              <a:t>Edge Computing refers to an</a:t>
            </a:r>
            <a:r>
              <a:rPr lang="en-US"/>
              <a:t> execution environment </a:t>
            </a:r>
            <a:r>
              <a:rPr lang="en-GB"/>
              <a:t>at close proximity to the users/devices that will provide and consume data</a:t>
            </a:r>
            <a:r>
              <a:rPr lang="en-US"/>
              <a:t>.</a:t>
            </a:r>
          </a:p>
        </p:txBody>
      </p:sp>
      <p:sp>
        <p:nvSpPr>
          <p:cNvPr id="3" name="Title 2">
            <a:extLst>
              <a:ext uri="{FF2B5EF4-FFF2-40B4-BE49-F238E27FC236}">
                <a16:creationId xmlns:a16="http://schemas.microsoft.com/office/drawing/2014/main" id="{FCCE64B5-BB47-453E-973F-5BC28B473DE6}"/>
              </a:ext>
            </a:extLst>
          </p:cNvPr>
          <p:cNvSpPr>
            <a:spLocks noGrp="1"/>
          </p:cNvSpPr>
          <p:nvPr>
            <p:ph type="title"/>
          </p:nvPr>
        </p:nvSpPr>
        <p:spPr/>
        <p:txBody>
          <a:bodyPr/>
          <a:lstStyle/>
          <a:p>
            <a:r>
              <a:rPr lang="en-US"/>
              <a:t>Application Distribution</a:t>
            </a:r>
            <a:br>
              <a:rPr lang="en-US"/>
            </a:br>
            <a:endParaRPr lang="en-US"/>
          </a:p>
        </p:txBody>
      </p:sp>
      <p:grpSp>
        <p:nvGrpSpPr>
          <p:cNvPr id="9" name="Group 8">
            <a:extLst>
              <a:ext uri="{FF2B5EF4-FFF2-40B4-BE49-F238E27FC236}">
                <a16:creationId xmlns:a16="http://schemas.microsoft.com/office/drawing/2014/main" id="{63DC54DD-FBDE-4010-9185-7DEF501A3859}"/>
              </a:ext>
            </a:extLst>
          </p:cNvPr>
          <p:cNvGrpSpPr/>
          <p:nvPr/>
        </p:nvGrpSpPr>
        <p:grpSpPr>
          <a:xfrm>
            <a:off x="1324848" y="2693603"/>
            <a:ext cx="9926200" cy="2774072"/>
            <a:chOff x="-33596" y="1042872"/>
            <a:chExt cx="11874423" cy="3668581"/>
          </a:xfrm>
        </p:grpSpPr>
        <p:cxnSp>
          <p:nvCxnSpPr>
            <p:cNvPr id="10" name="Straight Arrow Connector 9">
              <a:extLst>
                <a:ext uri="{FF2B5EF4-FFF2-40B4-BE49-F238E27FC236}">
                  <a16:creationId xmlns:a16="http://schemas.microsoft.com/office/drawing/2014/main" id="{D17C0337-D8F5-4578-A8E6-9BD5847753A0}"/>
                </a:ext>
              </a:extLst>
            </p:cNvPr>
            <p:cNvCxnSpPr>
              <a:cxnSpLocks/>
            </p:cNvCxnSpPr>
            <p:nvPr/>
          </p:nvCxnSpPr>
          <p:spPr bwMode="auto">
            <a:xfrm>
              <a:off x="416073" y="4666564"/>
              <a:ext cx="2143480" cy="0"/>
            </a:xfrm>
            <a:prstGeom prst="straightConnector1">
              <a:avLst/>
            </a:prstGeom>
            <a:solidFill>
              <a:schemeClr val="accent1"/>
            </a:solidFill>
            <a:ln w="38100" cap="flat" cmpd="sng" algn="ctr">
              <a:solidFill>
                <a:schemeClr val="accent1"/>
              </a:solidFill>
              <a:prstDash val="solid"/>
              <a:round/>
              <a:headEnd type="triangle" w="med" len="med"/>
              <a:tailEnd type="triangle" w="med" len="med"/>
            </a:ln>
            <a:effectLst/>
          </p:spPr>
        </p:cxnSp>
        <p:cxnSp>
          <p:nvCxnSpPr>
            <p:cNvPr id="11" name="Straight Arrow Connector 10">
              <a:extLst>
                <a:ext uri="{FF2B5EF4-FFF2-40B4-BE49-F238E27FC236}">
                  <a16:creationId xmlns:a16="http://schemas.microsoft.com/office/drawing/2014/main" id="{62E81E7D-5E8A-4E21-BDB1-18457FA0BA29}"/>
                </a:ext>
              </a:extLst>
            </p:cNvPr>
            <p:cNvCxnSpPr>
              <a:cxnSpLocks/>
            </p:cNvCxnSpPr>
            <p:nvPr/>
          </p:nvCxnSpPr>
          <p:spPr bwMode="auto">
            <a:xfrm>
              <a:off x="2559553" y="4666564"/>
              <a:ext cx="6705928" cy="0"/>
            </a:xfrm>
            <a:prstGeom prst="straightConnector1">
              <a:avLst/>
            </a:prstGeom>
            <a:solidFill>
              <a:schemeClr val="accent1"/>
            </a:solidFill>
            <a:ln w="38100" cap="flat" cmpd="sng" algn="ctr">
              <a:solidFill>
                <a:schemeClr val="accent2"/>
              </a:solidFill>
              <a:prstDash val="solid"/>
              <a:round/>
              <a:headEnd type="triangle" w="med" len="med"/>
              <a:tailEnd type="triangle" w="med" len="med"/>
            </a:ln>
            <a:effectLst/>
          </p:spPr>
        </p:cxnSp>
        <p:cxnSp>
          <p:nvCxnSpPr>
            <p:cNvPr id="12" name="Straight Arrow Connector 11">
              <a:extLst>
                <a:ext uri="{FF2B5EF4-FFF2-40B4-BE49-F238E27FC236}">
                  <a16:creationId xmlns:a16="http://schemas.microsoft.com/office/drawing/2014/main" id="{08400636-FC29-4E4A-8757-BDA764744101}"/>
                </a:ext>
              </a:extLst>
            </p:cNvPr>
            <p:cNvCxnSpPr>
              <a:cxnSpLocks/>
            </p:cNvCxnSpPr>
            <p:nvPr/>
          </p:nvCxnSpPr>
          <p:spPr bwMode="auto">
            <a:xfrm>
              <a:off x="9262745" y="4666564"/>
              <a:ext cx="598170" cy="0"/>
            </a:xfrm>
            <a:prstGeom prst="straightConnector1">
              <a:avLst/>
            </a:prstGeom>
            <a:solidFill>
              <a:schemeClr val="accent1"/>
            </a:solidFill>
            <a:ln w="38100" cap="flat" cmpd="sng" algn="ctr">
              <a:solidFill>
                <a:schemeClr val="accent1"/>
              </a:solidFill>
              <a:prstDash val="solid"/>
              <a:round/>
              <a:headEnd type="triangle" w="med" len="med"/>
              <a:tailEnd type="triangle" w="med" len="med"/>
            </a:ln>
            <a:effectLst/>
          </p:spPr>
        </p:cxnSp>
        <p:cxnSp>
          <p:nvCxnSpPr>
            <p:cNvPr id="13" name="Straight Arrow Connector 12">
              <a:extLst>
                <a:ext uri="{FF2B5EF4-FFF2-40B4-BE49-F238E27FC236}">
                  <a16:creationId xmlns:a16="http://schemas.microsoft.com/office/drawing/2014/main" id="{5F337AE7-3B5A-414B-84E7-D064B5098BA4}"/>
                </a:ext>
              </a:extLst>
            </p:cNvPr>
            <p:cNvCxnSpPr>
              <a:cxnSpLocks/>
            </p:cNvCxnSpPr>
            <p:nvPr/>
          </p:nvCxnSpPr>
          <p:spPr bwMode="auto">
            <a:xfrm>
              <a:off x="9860345" y="4666564"/>
              <a:ext cx="331770" cy="0"/>
            </a:xfrm>
            <a:prstGeom prst="straightConnector1">
              <a:avLst/>
            </a:prstGeom>
            <a:solidFill>
              <a:schemeClr val="accent1"/>
            </a:solidFill>
            <a:ln w="38100" cap="flat" cmpd="sng" algn="ctr">
              <a:solidFill>
                <a:schemeClr val="accent6"/>
              </a:solidFill>
              <a:prstDash val="solid"/>
              <a:round/>
              <a:headEnd type="triangle" w="med" len="med"/>
              <a:tailEnd type="triangle" w="med" len="med"/>
            </a:ln>
            <a:effectLst/>
          </p:spPr>
        </p:cxnSp>
        <p:sp>
          <p:nvSpPr>
            <p:cNvPr id="14" name="TextBox 13">
              <a:extLst>
                <a:ext uri="{FF2B5EF4-FFF2-40B4-BE49-F238E27FC236}">
                  <a16:creationId xmlns:a16="http://schemas.microsoft.com/office/drawing/2014/main" id="{45604B21-8EE6-4A84-AA6B-A43FF6B36D6C}"/>
                </a:ext>
              </a:extLst>
            </p:cNvPr>
            <p:cNvSpPr txBox="1"/>
            <p:nvPr/>
          </p:nvSpPr>
          <p:spPr>
            <a:xfrm>
              <a:off x="959290" y="4304432"/>
              <a:ext cx="784693" cy="407021"/>
            </a:xfrm>
            <a:prstGeom prst="rect">
              <a:avLst/>
            </a:prstGeom>
            <a:noFill/>
          </p:spPr>
          <p:txBody>
            <a:bodyPr wrap="none" rtlCol="0">
              <a:spAutoFit/>
            </a:bodyPr>
            <a:lstStyle/>
            <a:p>
              <a:r>
                <a:rPr lang="en-US" sz="1400" b="1">
                  <a:solidFill>
                    <a:schemeClr val="accent1"/>
                  </a:solidFill>
                </a:rPr>
                <a:t>Radio</a:t>
              </a:r>
            </a:p>
          </p:txBody>
        </p:sp>
        <p:sp>
          <p:nvSpPr>
            <p:cNvPr id="15" name="TextBox 14">
              <a:extLst>
                <a:ext uri="{FF2B5EF4-FFF2-40B4-BE49-F238E27FC236}">
                  <a16:creationId xmlns:a16="http://schemas.microsoft.com/office/drawing/2014/main" id="{197844C0-AEC3-484E-BBFC-9DFD5AE8369B}"/>
                </a:ext>
              </a:extLst>
            </p:cNvPr>
            <p:cNvSpPr txBox="1"/>
            <p:nvPr/>
          </p:nvSpPr>
          <p:spPr>
            <a:xfrm>
              <a:off x="5452035" y="4304432"/>
              <a:ext cx="1166301" cy="407021"/>
            </a:xfrm>
            <a:prstGeom prst="rect">
              <a:avLst/>
            </a:prstGeom>
            <a:noFill/>
          </p:spPr>
          <p:txBody>
            <a:bodyPr wrap="none" rtlCol="0">
              <a:spAutoFit/>
            </a:bodyPr>
            <a:lstStyle/>
            <a:p>
              <a:r>
                <a:rPr lang="en-US" sz="1400" b="1">
                  <a:solidFill>
                    <a:schemeClr val="accent2"/>
                  </a:solidFill>
                </a:rPr>
                <a:t>Transport</a:t>
              </a:r>
            </a:p>
          </p:txBody>
        </p:sp>
        <p:sp>
          <p:nvSpPr>
            <p:cNvPr id="16" name="TextBox 15">
              <a:extLst>
                <a:ext uri="{FF2B5EF4-FFF2-40B4-BE49-F238E27FC236}">
                  <a16:creationId xmlns:a16="http://schemas.microsoft.com/office/drawing/2014/main" id="{FB5E3AA9-FDEE-4D5F-B03F-97B1B950E9FC}"/>
                </a:ext>
              </a:extLst>
            </p:cNvPr>
            <p:cNvSpPr txBox="1"/>
            <p:nvPr/>
          </p:nvSpPr>
          <p:spPr>
            <a:xfrm>
              <a:off x="9316321" y="4304432"/>
              <a:ext cx="502802" cy="407021"/>
            </a:xfrm>
            <a:prstGeom prst="rect">
              <a:avLst/>
            </a:prstGeom>
            <a:noFill/>
          </p:spPr>
          <p:txBody>
            <a:bodyPr wrap="none" rtlCol="0">
              <a:spAutoFit/>
            </a:bodyPr>
            <a:lstStyle/>
            <a:p>
              <a:r>
                <a:rPr lang="en-US" sz="1400" b="1">
                  <a:solidFill>
                    <a:schemeClr val="accent1"/>
                  </a:solidFill>
                </a:rPr>
                <a:t>CN</a:t>
              </a:r>
            </a:p>
          </p:txBody>
        </p:sp>
        <p:sp>
          <p:nvSpPr>
            <p:cNvPr id="17" name="TextBox 16">
              <a:extLst>
                <a:ext uri="{FF2B5EF4-FFF2-40B4-BE49-F238E27FC236}">
                  <a16:creationId xmlns:a16="http://schemas.microsoft.com/office/drawing/2014/main" id="{EB8A8897-311B-4384-90F7-F614DF4D2BEA}"/>
                </a:ext>
              </a:extLst>
            </p:cNvPr>
            <p:cNvSpPr txBox="1"/>
            <p:nvPr/>
          </p:nvSpPr>
          <p:spPr>
            <a:xfrm>
              <a:off x="9737127" y="4304432"/>
              <a:ext cx="610189" cy="407021"/>
            </a:xfrm>
            <a:prstGeom prst="rect">
              <a:avLst/>
            </a:prstGeom>
            <a:noFill/>
          </p:spPr>
          <p:txBody>
            <a:bodyPr wrap="none" rtlCol="0">
              <a:spAutoFit/>
            </a:bodyPr>
            <a:lstStyle/>
            <a:p>
              <a:r>
                <a:rPr lang="en-US" sz="1400" b="1">
                  <a:solidFill>
                    <a:schemeClr val="accent6"/>
                  </a:solidFill>
                </a:rPr>
                <a:t>App</a:t>
              </a:r>
            </a:p>
          </p:txBody>
        </p:sp>
        <p:sp>
          <p:nvSpPr>
            <p:cNvPr id="18" name="Arc 37">
              <a:extLst>
                <a:ext uri="{FF2B5EF4-FFF2-40B4-BE49-F238E27FC236}">
                  <a16:creationId xmlns:a16="http://schemas.microsoft.com/office/drawing/2014/main" id="{4783BE0F-4124-464F-815F-7A3623BB0A71}"/>
                </a:ext>
              </a:extLst>
            </p:cNvPr>
            <p:cNvSpPr>
              <a:spLocks/>
            </p:cNvSpPr>
            <p:nvPr/>
          </p:nvSpPr>
          <p:spPr bwMode="auto">
            <a:xfrm rot="10800000">
              <a:off x="6493841" y="1534734"/>
              <a:ext cx="1982787" cy="2065338"/>
            </a:xfrm>
            <a:custGeom>
              <a:avLst/>
              <a:gdLst>
                <a:gd name="T0" fmla="*/ 2147483647 w 42372"/>
                <a:gd name="T1" fmla="*/ 2147483647 h 43200"/>
                <a:gd name="T2" fmla="*/ 2147483647 w 42372"/>
                <a:gd name="T3" fmla="*/ 2147483647 h 43200"/>
                <a:gd name="T4" fmla="*/ 2147483647 w 42372"/>
                <a:gd name="T5" fmla="*/ 2147483647 h 43200"/>
                <a:gd name="T6" fmla="*/ 0 60000 65536"/>
                <a:gd name="T7" fmla="*/ 0 60000 65536"/>
                <a:gd name="T8" fmla="*/ 0 60000 65536"/>
              </a:gdLst>
              <a:ahLst/>
              <a:cxnLst>
                <a:cxn ang="T6">
                  <a:pos x="T0" y="T1"/>
                </a:cxn>
                <a:cxn ang="T7">
                  <a:pos x="T2" y="T3"/>
                </a:cxn>
                <a:cxn ang="T8">
                  <a:pos x="T4" y="T5"/>
                </a:cxn>
              </a:cxnLst>
              <a:rect l="0" t="0" r="r" b="b"/>
              <a:pathLst>
                <a:path w="42372" h="43200" fill="none" extrusionOk="0">
                  <a:moveTo>
                    <a:pt x="42371" y="27523"/>
                  </a:moveTo>
                  <a:cubicBezTo>
                    <a:pt x="39725" y="36801"/>
                    <a:pt x="31247" y="43199"/>
                    <a:pt x="21600" y="43200"/>
                  </a:cubicBezTo>
                  <a:cubicBezTo>
                    <a:pt x="9670" y="43200"/>
                    <a:pt x="0" y="33529"/>
                    <a:pt x="0" y="21600"/>
                  </a:cubicBezTo>
                  <a:cubicBezTo>
                    <a:pt x="0" y="9670"/>
                    <a:pt x="9670" y="0"/>
                    <a:pt x="21600" y="0"/>
                  </a:cubicBezTo>
                  <a:cubicBezTo>
                    <a:pt x="29393" y="-1"/>
                    <a:pt x="36582" y="4197"/>
                    <a:pt x="40411" y="10985"/>
                  </a:cubicBezTo>
                </a:path>
                <a:path w="42372" h="43200" stroke="0" extrusionOk="0">
                  <a:moveTo>
                    <a:pt x="42371" y="27523"/>
                  </a:moveTo>
                  <a:cubicBezTo>
                    <a:pt x="39725" y="36801"/>
                    <a:pt x="31247" y="43199"/>
                    <a:pt x="21600" y="43200"/>
                  </a:cubicBezTo>
                  <a:cubicBezTo>
                    <a:pt x="9670" y="43200"/>
                    <a:pt x="0" y="33529"/>
                    <a:pt x="0" y="21600"/>
                  </a:cubicBezTo>
                  <a:cubicBezTo>
                    <a:pt x="0" y="9670"/>
                    <a:pt x="9670" y="0"/>
                    <a:pt x="21600" y="0"/>
                  </a:cubicBezTo>
                  <a:cubicBezTo>
                    <a:pt x="29393" y="-1"/>
                    <a:pt x="36582" y="4197"/>
                    <a:pt x="40411" y="10985"/>
                  </a:cubicBezTo>
                  <a:lnTo>
                    <a:pt x="21600" y="21600"/>
                  </a:lnTo>
                  <a:lnTo>
                    <a:pt x="42371" y="27523"/>
                  </a:lnTo>
                  <a:close/>
                </a:path>
              </a:pathLst>
            </a:custGeom>
            <a:noFill/>
            <a:ln w="12700">
              <a:solidFill>
                <a:schemeClr val="tx1"/>
              </a:solidFill>
              <a:round/>
              <a:headEnd/>
              <a:tailEnd/>
            </a:ln>
            <a:effectLst/>
            <a:extLst>
              <a:ext uri="{909E8E84-426E-40DD-AFC4-6F175D3DCCD1}">
                <a14:hiddenFill xmlns:a14="http://schemas.microsoft.com/office/drawing/2010/main">
                  <a:solidFill>
                    <a:srgbClr val="B2B2B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994" tIns="60955" rIns="95994" bIns="60955" anchor="ctr"/>
            <a:lstStyle/>
            <a:p>
              <a:endParaRPr lang="en-US" sz="1400"/>
            </a:p>
          </p:txBody>
        </p:sp>
        <p:sp>
          <p:nvSpPr>
            <p:cNvPr id="19" name="Freeform 3">
              <a:extLst>
                <a:ext uri="{FF2B5EF4-FFF2-40B4-BE49-F238E27FC236}">
                  <a16:creationId xmlns:a16="http://schemas.microsoft.com/office/drawing/2014/main" id="{ED3C9648-77E1-46D0-9CD9-E30DC73BA296}"/>
                </a:ext>
              </a:extLst>
            </p:cNvPr>
            <p:cNvSpPr>
              <a:spLocks noChangeAspect="1" noEditPoints="1"/>
            </p:cNvSpPr>
            <p:nvPr/>
          </p:nvSpPr>
          <p:spPr bwMode="auto">
            <a:xfrm>
              <a:off x="1604900" y="2480512"/>
              <a:ext cx="536575" cy="925513"/>
            </a:xfrm>
            <a:custGeom>
              <a:avLst/>
              <a:gdLst>
                <a:gd name="T0" fmla="*/ 2147483647 w 301"/>
                <a:gd name="T1" fmla="*/ 2147483647 h 412"/>
                <a:gd name="T2" fmla="*/ 2147483647 w 301"/>
                <a:gd name="T3" fmla="*/ 2147483647 h 412"/>
                <a:gd name="T4" fmla="*/ 2147483647 w 301"/>
                <a:gd name="T5" fmla="*/ 2147483647 h 412"/>
                <a:gd name="T6" fmla="*/ 2147483647 w 301"/>
                <a:gd name="T7" fmla="*/ 2147483647 h 412"/>
                <a:gd name="T8" fmla="*/ 2147483647 w 301"/>
                <a:gd name="T9" fmla="*/ 2147483647 h 412"/>
                <a:gd name="T10" fmla="*/ 2147483647 w 301"/>
                <a:gd name="T11" fmla="*/ 2147483647 h 412"/>
                <a:gd name="T12" fmla="*/ 2147483647 w 301"/>
                <a:gd name="T13" fmla="*/ 2147483647 h 412"/>
                <a:gd name="T14" fmla="*/ 2147483647 w 301"/>
                <a:gd name="T15" fmla="*/ 2147483647 h 412"/>
                <a:gd name="T16" fmla="*/ 2147483647 w 301"/>
                <a:gd name="T17" fmla="*/ 2147483647 h 412"/>
                <a:gd name="T18" fmla="*/ 2147483647 w 301"/>
                <a:gd name="T19" fmla="*/ 2147483647 h 412"/>
                <a:gd name="T20" fmla="*/ 2147483647 w 301"/>
                <a:gd name="T21" fmla="*/ 2147483647 h 412"/>
                <a:gd name="T22" fmla="*/ 2147483647 w 301"/>
                <a:gd name="T23" fmla="*/ 2147483647 h 412"/>
                <a:gd name="T24" fmla="*/ 2147483647 w 301"/>
                <a:gd name="T25" fmla="*/ 2147483647 h 412"/>
                <a:gd name="T26" fmla="*/ 2147483647 w 301"/>
                <a:gd name="T27" fmla="*/ 2147483647 h 412"/>
                <a:gd name="T28" fmla="*/ 2147483647 w 301"/>
                <a:gd name="T29" fmla="*/ 2147483647 h 412"/>
                <a:gd name="T30" fmla="*/ 2147483647 w 301"/>
                <a:gd name="T31" fmla="*/ 2147483647 h 412"/>
                <a:gd name="T32" fmla="*/ 2147483647 w 301"/>
                <a:gd name="T33" fmla="*/ 2147483647 h 412"/>
                <a:gd name="T34" fmla="*/ 2147483647 w 301"/>
                <a:gd name="T35" fmla="*/ 2147483647 h 412"/>
                <a:gd name="T36" fmla="*/ 2147483647 w 301"/>
                <a:gd name="T37" fmla="*/ 2147483647 h 412"/>
                <a:gd name="T38" fmla="*/ 2147483647 w 301"/>
                <a:gd name="T39" fmla="*/ 2147483647 h 412"/>
                <a:gd name="T40" fmla="*/ 2147483647 w 301"/>
                <a:gd name="T41" fmla="*/ 2147483647 h 412"/>
                <a:gd name="T42" fmla="*/ 2147483647 w 301"/>
                <a:gd name="T43" fmla="*/ 2147483647 h 412"/>
                <a:gd name="T44" fmla="*/ 2147483647 w 301"/>
                <a:gd name="T45" fmla="*/ 2147483647 h 412"/>
                <a:gd name="T46" fmla="*/ 2147483647 w 301"/>
                <a:gd name="T47" fmla="*/ 2147483647 h 412"/>
                <a:gd name="T48" fmla="*/ 2147483647 w 301"/>
                <a:gd name="T49" fmla="*/ 2147483647 h 412"/>
                <a:gd name="T50" fmla="*/ 2147483647 w 301"/>
                <a:gd name="T51" fmla="*/ 2147483647 h 412"/>
                <a:gd name="T52" fmla="*/ 2147483647 w 301"/>
                <a:gd name="T53" fmla="*/ 2147483647 h 412"/>
                <a:gd name="T54" fmla="*/ 2147483647 w 301"/>
                <a:gd name="T55" fmla="*/ 2147483647 h 412"/>
                <a:gd name="T56" fmla="*/ 2147483647 w 301"/>
                <a:gd name="T57" fmla="*/ 2147483647 h 412"/>
                <a:gd name="T58" fmla="*/ 2147483647 w 301"/>
                <a:gd name="T59" fmla="*/ 2147483647 h 412"/>
                <a:gd name="T60" fmla="*/ 2147483647 w 301"/>
                <a:gd name="T61" fmla="*/ 2147483647 h 412"/>
                <a:gd name="T62" fmla="*/ 2147483647 w 301"/>
                <a:gd name="T63" fmla="*/ 2147483647 h 412"/>
                <a:gd name="T64" fmla="*/ 2147483647 w 301"/>
                <a:gd name="T65" fmla="*/ 2147483647 h 412"/>
                <a:gd name="T66" fmla="*/ 2147483647 w 301"/>
                <a:gd name="T67" fmla="*/ 2147483647 h 412"/>
                <a:gd name="T68" fmla="*/ 2147483647 w 301"/>
                <a:gd name="T69" fmla="*/ 2147483647 h 412"/>
                <a:gd name="T70" fmla="*/ 2147483647 w 301"/>
                <a:gd name="T71" fmla="*/ 2147483647 h 412"/>
                <a:gd name="T72" fmla="*/ 2147483647 w 301"/>
                <a:gd name="T73" fmla="*/ 2147483647 h 412"/>
                <a:gd name="T74" fmla="*/ 2147483647 w 301"/>
                <a:gd name="T75" fmla="*/ 2147483647 h 412"/>
                <a:gd name="T76" fmla="*/ 2147483647 w 301"/>
                <a:gd name="T77" fmla="*/ 2147483647 h 412"/>
                <a:gd name="T78" fmla="*/ 2147483647 w 301"/>
                <a:gd name="T79" fmla="*/ 2147483647 h 412"/>
                <a:gd name="T80" fmla="*/ 2147483647 w 301"/>
                <a:gd name="T81" fmla="*/ 2147483647 h 412"/>
                <a:gd name="T82" fmla="*/ 2147483647 w 301"/>
                <a:gd name="T83" fmla="*/ 2147483647 h 412"/>
                <a:gd name="T84" fmla="*/ 2147483647 w 301"/>
                <a:gd name="T85" fmla="*/ 2147483647 h 412"/>
                <a:gd name="T86" fmla="*/ 2147483647 w 301"/>
                <a:gd name="T87" fmla="*/ 2147483647 h 412"/>
                <a:gd name="T88" fmla="*/ 2147483647 w 301"/>
                <a:gd name="T89" fmla="*/ 2147483647 h 412"/>
                <a:gd name="T90" fmla="*/ 2147483647 w 301"/>
                <a:gd name="T91" fmla="*/ 2147483647 h 412"/>
                <a:gd name="T92" fmla="*/ 2147483647 w 301"/>
                <a:gd name="T93" fmla="*/ 2147483647 h 412"/>
                <a:gd name="T94" fmla="*/ 2147483647 w 301"/>
                <a:gd name="T95" fmla="*/ 2147483647 h 412"/>
                <a:gd name="T96" fmla="*/ 2147483647 w 301"/>
                <a:gd name="T97" fmla="*/ 2147483647 h 412"/>
                <a:gd name="T98" fmla="*/ 2147483647 w 301"/>
                <a:gd name="T99" fmla="*/ 2147483647 h 412"/>
                <a:gd name="T100" fmla="*/ 2147483647 w 301"/>
                <a:gd name="T101" fmla="*/ 2147483647 h 412"/>
                <a:gd name="T102" fmla="*/ 2147483647 w 301"/>
                <a:gd name="T103" fmla="*/ 0 h 412"/>
                <a:gd name="T104" fmla="*/ 2147483647 w 301"/>
                <a:gd name="T105" fmla="*/ 2147483647 h 4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01"/>
                <a:gd name="T160" fmla="*/ 0 h 412"/>
                <a:gd name="T161" fmla="*/ 301 w 301"/>
                <a:gd name="T162" fmla="*/ 412 h 4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01" h="412">
                  <a:moveTo>
                    <a:pt x="68" y="37"/>
                  </a:moveTo>
                  <a:cubicBezTo>
                    <a:pt x="68" y="33"/>
                    <a:pt x="65" y="29"/>
                    <a:pt x="60" y="29"/>
                  </a:cubicBezTo>
                  <a:cubicBezTo>
                    <a:pt x="39" y="29"/>
                    <a:pt x="39" y="29"/>
                    <a:pt x="39" y="29"/>
                  </a:cubicBezTo>
                  <a:cubicBezTo>
                    <a:pt x="35" y="29"/>
                    <a:pt x="31" y="33"/>
                    <a:pt x="31" y="37"/>
                  </a:cubicBezTo>
                  <a:cubicBezTo>
                    <a:pt x="31" y="58"/>
                    <a:pt x="31" y="58"/>
                    <a:pt x="31" y="58"/>
                  </a:cubicBezTo>
                  <a:cubicBezTo>
                    <a:pt x="31" y="63"/>
                    <a:pt x="35" y="66"/>
                    <a:pt x="39" y="66"/>
                  </a:cubicBezTo>
                  <a:cubicBezTo>
                    <a:pt x="60" y="66"/>
                    <a:pt x="60" y="66"/>
                    <a:pt x="60" y="66"/>
                  </a:cubicBezTo>
                  <a:cubicBezTo>
                    <a:pt x="65" y="66"/>
                    <a:pt x="68" y="63"/>
                    <a:pt x="68" y="58"/>
                  </a:cubicBezTo>
                  <a:lnTo>
                    <a:pt x="68" y="37"/>
                  </a:lnTo>
                  <a:close/>
                  <a:moveTo>
                    <a:pt x="68" y="86"/>
                  </a:moveTo>
                  <a:cubicBezTo>
                    <a:pt x="68" y="81"/>
                    <a:pt x="65" y="78"/>
                    <a:pt x="60" y="78"/>
                  </a:cubicBezTo>
                  <a:cubicBezTo>
                    <a:pt x="39" y="78"/>
                    <a:pt x="39" y="78"/>
                    <a:pt x="39" y="78"/>
                  </a:cubicBezTo>
                  <a:cubicBezTo>
                    <a:pt x="35" y="78"/>
                    <a:pt x="31" y="81"/>
                    <a:pt x="31" y="86"/>
                  </a:cubicBezTo>
                  <a:cubicBezTo>
                    <a:pt x="31" y="107"/>
                    <a:pt x="31" y="107"/>
                    <a:pt x="31" y="107"/>
                  </a:cubicBezTo>
                  <a:cubicBezTo>
                    <a:pt x="31" y="112"/>
                    <a:pt x="35" y="115"/>
                    <a:pt x="39" y="115"/>
                  </a:cubicBezTo>
                  <a:cubicBezTo>
                    <a:pt x="60" y="115"/>
                    <a:pt x="60" y="115"/>
                    <a:pt x="60" y="115"/>
                  </a:cubicBezTo>
                  <a:cubicBezTo>
                    <a:pt x="65" y="115"/>
                    <a:pt x="68" y="112"/>
                    <a:pt x="68" y="107"/>
                  </a:cubicBezTo>
                  <a:lnTo>
                    <a:pt x="68" y="86"/>
                  </a:lnTo>
                  <a:close/>
                  <a:moveTo>
                    <a:pt x="68" y="135"/>
                  </a:moveTo>
                  <a:cubicBezTo>
                    <a:pt x="68" y="130"/>
                    <a:pt x="65" y="127"/>
                    <a:pt x="60" y="127"/>
                  </a:cubicBezTo>
                  <a:cubicBezTo>
                    <a:pt x="39" y="127"/>
                    <a:pt x="39" y="127"/>
                    <a:pt x="39" y="127"/>
                  </a:cubicBezTo>
                  <a:cubicBezTo>
                    <a:pt x="35" y="127"/>
                    <a:pt x="31" y="130"/>
                    <a:pt x="31" y="135"/>
                  </a:cubicBezTo>
                  <a:cubicBezTo>
                    <a:pt x="31" y="156"/>
                    <a:pt x="31" y="156"/>
                    <a:pt x="31" y="156"/>
                  </a:cubicBezTo>
                  <a:cubicBezTo>
                    <a:pt x="31" y="160"/>
                    <a:pt x="35" y="164"/>
                    <a:pt x="39" y="164"/>
                  </a:cubicBezTo>
                  <a:cubicBezTo>
                    <a:pt x="60" y="164"/>
                    <a:pt x="60" y="164"/>
                    <a:pt x="60" y="164"/>
                  </a:cubicBezTo>
                  <a:cubicBezTo>
                    <a:pt x="65" y="164"/>
                    <a:pt x="68" y="160"/>
                    <a:pt x="68" y="156"/>
                  </a:cubicBezTo>
                  <a:lnTo>
                    <a:pt x="68" y="135"/>
                  </a:lnTo>
                  <a:close/>
                  <a:moveTo>
                    <a:pt x="68" y="183"/>
                  </a:moveTo>
                  <a:cubicBezTo>
                    <a:pt x="68" y="179"/>
                    <a:pt x="65" y="175"/>
                    <a:pt x="60" y="175"/>
                  </a:cubicBezTo>
                  <a:cubicBezTo>
                    <a:pt x="39" y="175"/>
                    <a:pt x="39" y="175"/>
                    <a:pt x="39" y="175"/>
                  </a:cubicBezTo>
                  <a:cubicBezTo>
                    <a:pt x="35" y="175"/>
                    <a:pt x="31" y="179"/>
                    <a:pt x="31" y="183"/>
                  </a:cubicBezTo>
                  <a:cubicBezTo>
                    <a:pt x="31" y="205"/>
                    <a:pt x="31" y="205"/>
                    <a:pt x="31" y="205"/>
                  </a:cubicBezTo>
                  <a:cubicBezTo>
                    <a:pt x="31" y="209"/>
                    <a:pt x="35" y="213"/>
                    <a:pt x="39" y="213"/>
                  </a:cubicBezTo>
                  <a:cubicBezTo>
                    <a:pt x="60" y="213"/>
                    <a:pt x="60" y="213"/>
                    <a:pt x="60" y="213"/>
                  </a:cubicBezTo>
                  <a:cubicBezTo>
                    <a:pt x="65" y="213"/>
                    <a:pt x="68" y="209"/>
                    <a:pt x="68" y="205"/>
                  </a:cubicBezTo>
                  <a:lnTo>
                    <a:pt x="68" y="183"/>
                  </a:lnTo>
                  <a:close/>
                  <a:moveTo>
                    <a:pt x="68" y="232"/>
                  </a:moveTo>
                  <a:cubicBezTo>
                    <a:pt x="68" y="228"/>
                    <a:pt x="65" y="224"/>
                    <a:pt x="60" y="224"/>
                  </a:cubicBezTo>
                  <a:cubicBezTo>
                    <a:pt x="39" y="224"/>
                    <a:pt x="39" y="224"/>
                    <a:pt x="39" y="224"/>
                  </a:cubicBezTo>
                  <a:cubicBezTo>
                    <a:pt x="35" y="224"/>
                    <a:pt x="31" y="228"/>
                    <a:pt x="31" y="232"/>
                  </a:cubicBezTo>
                  <a:cubicBezTo>
                    <a:pt x="31" y="253"/>
                    <a:pt x="31" y="253"/>
                    <a:pt x="31" y="253"/>
                  </a:cubicBezTo>
                  <a:cubicBezTo>
                    <a:pt x="31" y="258"/>
                    <a:pt x="35" y="261"/>
                    <a:pt x="39" y="261"/>
                  </a:cubicBezTo>
                  <a:cubicBezTo>
                    <a:pt x="60" y="261"/>
                    <a:pt x="60" y="261"/>
                    <a:pt x="60" y="261"/>
                  </a:cubicBezTo>
                  <a:cubicBezTo>
                    <a:pt x="65" y="261"/>
                    <a:pt x="68" y="258"/>
                    <a:pt x="68" y="253"/>
                  </a:cubicBezTo>
                  <a:lnTo>
                    <a:pt x="68" y="232"/>
                  </a:lnTo>
                  <a:close/>
                  <a:moveTo>
                    <a:pt x="60" y="273"/>
                  </a:moveTo>
                  <a:cubicBezTo>
                    <a:pt x="39" y="273"/>
                    <a:pt x="39" y="273"/>
                    <a:pt x="39" y="273"/>
                  </a:cubicBezTo>
                  <a:cubicBezTo>
                    <a:pt x="35" y="273"/>
                    <a:pt x="31" y="276"/>
                    <a:pt x="31" y="281"/>
                  </a:cubicBezTo>
                  <a:cubicBezTo>
                    <a:pt x="31" y="302"/>
                    <a:pt x="31" y="302"/>
                    <a:pt x="31" y="302"/>
                  </a:cubicBezTo>
                  <a:cubicBezTo>
                    <a:pt x="31" y="306"/>
                    <a:pt x="35" y="310"/>
                    <a:pt x="39" y="310"/>
                  </a:cubicBezTo>
                  <a:cubicBezTo>
                    <a:pt x="60" y="310"/>
                    <a:pt x="60" y="310"/>
                    <a:pt x="60" y="310"/>
                  </a:cubicBezTo>
                  <a:cubicBezTo>
                    <a:pt x="65" y="310"/>
                    <a:pt x="68" y="306"/>
                    <a:pt x="68" y="302"/>
                  </a:cubicBezTo>
                  <a:cubicBezTo>
                    <a:pt x="68" y="281"/>
                    <a:pt x="68" y="281"/>
                    <a:pt x="68" y="281"/>
                  </a:cubicBezTo>
                  <a:cubicBezTo>
                    <a:pt x="68" y="276"/>
                    <a:pt x="65" y="273"/>
                    <a:pt x="60" y="273"/>
                  </a:cubicBezTo>
                  <a:close/>
                  <a:moveTo>
                    <a:pt x="119" y="37"/>
                  </a:moveTo>
                  <a:cubicBezTo>
                    <a:pt x="119" y="33"/>
                    <a:pt x="115" y="29"/>
                    <a:pt x="111" y="29"/>
                  </a:cubicBezTo>
                  <a:cubicBezTo>
                    <a:pt x="90" y="29"/>
                    <a:pt x="90" y="29"/>
                    <a:pt x="90" y="29"/>
                  </a:cubicBezTo>
                  <a:cubicBezTo>
                    <a:pt x="85" y="29"/>
                    <a:pt x="82" y="33"/>
                    <a:pt x="82" y="37"/>
                  </a:cubicBezTo>
                  <a:cubicBezTo>
                    <a:pt x="82" y="58"/>
                    <a:pt x="82" y="58"/>
                    <a:pt x="82" y="58"/>
                  </a:cubicBezTo>
                  <a:cubicBezTo>
                    <a:pt x="82" y="63"/>
                    <a:pt x="85" y="66"/>
                    <a:pt x="90" y="66"/>
                  </a:cubicBezTo>
                  <a:cubicBezTo>
                    <a:pt x="111" y="66"/>
                    <a:pt x="111" y="66"/>
                    <a:pt x="111" y="66"/>
                  </a:cubicBezTo>
                  <a:cubicBezTo>
                    <a:pt x="115" y="66"/>
                    <a:pt x="119" y="63"/>
                    <a:pt x="119" y="58"/>
                  </a:cubicBezTo>
                  <a:lnTo>
                    <a:pt x="119" y="37"/>
                  </a:lnTo>
                  <a:close/>
                  <a:moveTo>
                    <a:pt x="119" y="86"/>
                  </a:moveTo>
                  <a:cubicBezTo>
                    <a:pt x="119" y="81"/>
                    <a:pt x="115" y="78"/>
                    <a:pt x="111" y="78"/>
                  </a:cubicBezTo>
                  <a:cubicBezTo>
                    <a:pt x="90" y="78"/>
                    <a:pt x="90" y="78"/>
                    <a:pt x="90" y="78"/>
                  </a:cubicBezTo>
                  <a:cubicBezTo>
                    <a:pt x="85" y="78"/>
                    <a:pt x="82" y="81"/>
                    <a:pt x="82" y="86"/>
                  </a:cubicBezTo>
                  <a:cubicBezTo>
                    <a:pt x="82" y="107"/>
                    <a:pt x="82" y="107"/>
                    <a:pt x="82" y="107"/>
                  </a:cubicBezTo>
                  <a:cubicBezTo>
                    <a:pt x="82" y="112"/>
                    <a:pt x="85" y="115"/>
                    <a:pt x="90" y="115"/>
                  </a:cubicBezTo>
                  <a:cubicBezTo>
                    <a:pt x="111" y="115"/>
                    <a:pt x="111" y="115"/>
                    <a:pt x="111" y="115"/>
                  </a:cubicBezTo>
                  <a:cubicBezTo>
                    <a:pt x="115" y="115"/>
                    <a:pt x="119" y="112"/>
                    <a:pt x="119" y="107"/>
                  </a:cubicBezTo>
                  <a:lnTo>
                    <a:pt x="119" y="86"/>
                  </a:lnTo>
                  <a:close/>
                  <a:moveTo>
                    <a:pt x="119" y="135"/>
                  </a:moveTo>
                  <a:cubicBezTo>
                    <a:pt x="119" y="130"/>
                    <a:pt x="115" y="127"/>
                    <a:pt x="111" y="127"/>
                  </a:cubicBezTo>
                  <a:cubicBezTo>
                    <a:pt x="90" y="127"/>
                    <a:pt x="90" y="127"/>
                    <a:pt x="90" y="127"/>
                  </a:cubicBezTo>
                  <a:cubicBezTo>
                    <a:pt x="85" y="127"/>
                    <a:pt x="82" y="130"/>
                    <a:pt x="82" y="135"/>
                  </a:cubicBezTo>
                  <a:cubicBezTo>
                    <a:pt x="82" y="156"/>
                    <a:pt x="82" y="156"/>
                    <a:pt x="82" y="156"/>
                  </a:cubicBezTo>
                  <a:cubicBezTo>
                    <a:pt x="82" y="160"/>
                    <a:pt x="85" y="164"/>
                    <a:pt x="90" y="164"/>
                  </a:cubicBezTo>
                  <a:cubicBezTo>
                    <a:pt x="111" y="164"/>
                    <a:pt x="111" y="164"/>
                    <a:pt x="111" y="164"/>
                  </a:cubicBezTo>
                  <a:cubicBezTo>
                    <a:pt x="115" y="164"/>
                    <a:pt x="119" y="160"/>
                    <a:pt x="119" y="156"/>
                  </a:cubicBezTo>
                  <a:lnTo>
                    <a:pt x="119" y="135"/>
                  </a:lnTo>
                  <a:close/>
                  <a:moveTo>
                    <a:pt x="119" y="183"/>
                  </a:moveTo>
                  <a:cubicBezTo>
                    <a:pt x="119" y="179"/>
                    <a:pt x="115" y="175"/>
                    <a:pt x="111" y="175"/>
                  </a:cubicBezTo>
                  <a:cubicBezTo>
                    <a:pt x="90" y="175"/>
                    <a:pt x="90" y="175"/>
                    <a:pt x="90" y="175"/>
                  </a:cubicBezTo>
                  <a:cubicBezTo>
                    <a:pt x="85" y="175"/>
                    <a:pt x="82" y="179"/>
                    <a:pt x="82" y="183"/>
                  </a:cubicBezTo>
                  <a:cubicBezTo>
                    <a:pt x="82" y="205"/>
                    <a:pt x="82" y="205"/>
                    <a:pt x="82" y="205"/>
                  </a:cubicBezTo>
                  <a:cubicBezTo>
                    <a:pt x="82" y="209"/>
                    <a:pt x="85" y="213"/>
                    <a:pt x="90" y="213"/>
                  </a:cubicBezTo>
                  <a:cubicBezTo>
                    <a:pt x="111" y="213"/>
                    <a:pt x="111" y="213"/>
                    <a:pt x="111" y="213"/>
                  </a:cubicBezTo>
                  <a:cubicBezTo>
                    <a:pt x="115" y="213"/>
                    <a:pt x="119" y="209"/>
                    <a:pt x="119" y="205"/>
                  </a:cubicBezTo>
                  <a:lnTo>
                    <a:pt x="119" y="183"/>
                  </a:lnTo>
                  <a:close/>
                  <a:moveTo>
                    <a:pt x="119" y="232"/>
                  </a:moveTo>
                  <a:cubicBezTo>
                    <a:pt x="119" y="228"/>
                    <a:pt x="115" y="224"/>
                    <a:pt x="111" y="224"/>
                  </a:cubicBezTo>
                  <a:cubicBezTo>
                    <a:pt x="90" y="224"/>
                    <a:pt x="90" y="224"/>
                    <a:pt x="90" y="224"/>
                  </a:cubicBezTo>
                  <a:cubicBezTo>
                    <a:pt x="85" y="224"/>
                    <a:pt x="82" y="228"/>
                    <a:pt x="82" y="232"/>
                  </a:cubicBezTo>
                  <a:cubicBezTo>
                    <a:pt x="82" y="253"/>
                    <a:pt x="82" y="253"/>
                    <a:pt x="82" y="253"/>
                  </a:cubicBezTo>
                  <a:cubicBezTo>
                    <a:pt x="82" y="258"/>
                    <a:pt x="85" y="261"/>
                    <a:pt x="90" y="261"/>
                  </a:cubicBezTo>
                  <a:cubicBezTo>
                    <a:pt x="111" y="261"/>
                    <a:pt x="111" y="261"/>
                    <a:pt x="111" y="261"/>
                  </a:cubicBezTo>
                  <a:cubicBezTo>
                    <a:pt x="115" y="261"/>
                    <a:pt x="119" y="258"/>
                    <a:pt x="119" y="253"/>
                  </a:cubicBezTo>
                  <a:lnTo>
                    <a:pt x="119" y="232"/>
                  </a:lnTo>
                  <a:close/>
                  <a:moveTo>
                    <a:pt x="111" y="273"/>
                  </a:moveTo>
                  <a:cubicBezTo>
                    <a:pt x="90" y="273"/>
                    <a:pt x="90" y="273"/>
                    <a:pt x="90" y="273"/>
                  </a:cubicBezTo>
                  <a:cubicBezTo>
                    <a:pt x="85" y="273"/>
                    <a:pt x="82" y="276"/>
                    <a:pt x="82" y="281"/>
                  </a:cubicBezTo>
                  <a:cubicBezTo>
                    <a:pt x="82" y="302"/>
                    <a:pt x="82" y="302"/>
                    <a:pt x="82" y="302"/>
                  </a:cubicBezTo>
                  <a:cubicBezTo>
                    <a:pt x="82" y="306"/>
                    <a:pt x="85" y="310"/>
                    <a:pt x="90" y="310"/>
                  </a:cubicBezTo>
                  <a:cubicBezTo>
                    <a:pt x="111" y="310"/>
                    <a:pt x="111" y="310"/>
                    <a:pt x="111" y="310"/>
                  </a:cubicBezTo>
                  <a:cubicBezTo>
                    <a:pt x="115" y="310"/>
                    <a:pt x="119" y="306"/>
                    <a:pt x="119" y="302"/>
                  </a:cubicBezTo>
                  <a:cubicBezTo>
                    <a:pt x="119" y="281"/>
                    <a:pt x="119" y="281"/>
                    <a:pt x="119" y="281"/>
                  </a:cubicBezTo>
                  <a:cubicBezTo>
                    <a:pt x="119" y="276"/>
                    <a:pt x="115" y="273"/>
                    <a:pt x="111" y="273"/>
                  </a:cubicBezTo>
                  <a:close/>
                  <a:moveTo>
                    <a:pt x="140" y="66"/>
                  </a:moveTo>
                  <a:cubicBezTo>
                    <a:pt x="162" y="66"/>
                    <a:pt x="162" y="66"/>
                    <a:pt x="162" y="66"/>
                  </a:cubicBezTo>
                  <a:cubicBezTo>
                    <a:pt x="166" y="66"/>
                    <a:pt x="170" y="63"/>
                    <a:pt x="170" y="58"/>
                  </a:cubicBezTo>
                  <a:cubicBezTo>
                    <a:pt x="170" y="37"/>
                    <a:pt x="170" y="37"/>
                    <a:pt x="170" y="37"/>
                  </a:cubicBezTo>
                  <a:cubicBezTo>
                    <a:pt x="170" y="33"/>
                    <a:pt x="166" y="29"/>
                    <a:pt x="162" y="29"/>
                  </a:cubicBezTo>
                  <a:cubicBezTo>
                    <a:pt x="140" y="29"/>
                    <a:pt x="140" y="29"/>
                    <a:pt x="140" y="29"/>
                  </a:cubicBezTo>
                  <a:cubicBezTo>
                    <a:pt x="136" y="29"/>
                    <a:pt x="132" y="33"/>
                    <a:pt x="132" y="37"/>
                  </a:cubicBezTo>
                  <a:cubicBezTo>
                    <a:pt x="132" y="58"/>
                    <a:pt x="132" y="58"/>
                    <a:pt x="132" y="58"/>
                  </a:cubicBezTo>
                  <a:cubicBezTo>
                    <a:pt x="132" y="63"/>
                    <a:pt x="136" y="66"/>
                    <a:pt x="140" y="66"/>
                  </a:cubicBezTo>
                  <a:close/>
                  <a:moveTo>
                    <a:pt x="170" y="86"/>
                  </a:moveTo>
                  <a:cubicBezTo>
                    <a:pt x="170" y="81"/>
                    <a:pt x="166" y="78"/>
                    <a:pt x="162" y="78"/>
                  </a:cubicBezTo>
                  <a:cubicBezTo>
                    <a:pt x="140" y="78"/>
                    <a:pt x="140" y="78"/>
                    <a:pt x="140" y="78"/>
                  </a:cubicBezTo>
                  <a:cubicBezTo>
                    <a:pt x="136" y="78"/>
                    <a:pt x="132" y="81"/>
                    <a:pt x="132" y="86"/>
                  </a:cubicBezTo>
                  <a:cubicBezTo>
                    <a:pt x="132" y="107"/>
                    <a:pt x="132" y="107"/>
                    <a:pt x="132" y="107"/>
                  </a:cubicBezTo>
                  <a:cubicBezTo>
                    <a:pt x="132" y="112"/>
                    <a:pt x="136" y="115"/>
                    <a:pt x="140" y="115"/>
                  </a:cubicBezTo>
                  <a:cubicBezTo>
                    <a:pt x="162" y="115"/>
                    <a:pt x="162" y="115"/>
                    <a:pt x="162" y="115"/>
                  </a:cubicBezTo>
                  <a:cubicBezTo>
                    <a:pt x="166" y="115"/>
                    <a:pt x="170" y="112"/>
                    <a:pt x="170" y="107"/>
                  </a:cubicBezTo>
                  <a:lnTo>
                    <a:pt x="170" y="86"/>
                  </a:lnTo>
                  <a:close/>
                  <a:moveTo>
                    <a:pt x="170" y="135"/>
                  </a:moveTo>
                  <a:cubicBezTo>
                    <a:pt x="170" y="130"/>
                    <a:pt x="166" y="127"/>
                    <a:pt x="162" y="127"/>
                  </a:cubicBezTo>
                  <a:cubicBezTo>
                    <a:pt x="140" y="127"/>
                    <a:pt x="140" y="127"/>
                    <a:pt x="140" y="127"/>
                  </a:cubicBezTo>
                  <a:cubicBezTo>
                    <a:pt x="136" y="127"/>
                    <a:pt x="132" y="130"/>
                    <a:pt x="132" y="135"/>
                  </a:cubicBezTo>
                  <a:cubicBezTo>
                    <a:pt x="132" y="156"/>
                    <a:pt x="132" y="156"/>
                    <a:pt x="132" y="156"/>
                  </a:cubicBezTo>
                  <a:cubicBezTo>
                    <a:pt x="132" y="160"/>
                    <a:pt x="136" y="164"/>
                    <a:pt x="140" y="164"/>
                  </a:cubicBezTo>
                  <a:cubicBezTo>
                    <a:pt x="162" y="164"/>
                    <a:pt x="162" y="164"/>
                    <a:pt x="162" y="164"/>
                  </a:cubicBezTo>
                  <a:cubicBezTo>
                    <a:pt x="166" y="164"/>
                    <a:pt x="170" y="160"/>
                    <a:pt x="170" y="156"/>
                  </a:cubicBezTo>
                  <a:lnTo>
                    <a:pt x="170" y="135"/>
                  </a:lnTo>
                  <a:close/>
                  <a:moveTo>
                    <a:pt x="170" y="183"/>
                  </a:moveTo>
                  <a:cubicBezTo>
                    <a:pt x="170" y="179"/>
                    <a:pt x="166" y="175"/>
                    <a:pt x="162" y="175"/>
                  </a:cubicBezTo>
                  <a:cubicBezTo>
                    <a:pt x="140" y="175"/>
                    <a:pt x="140" y="175"/>
                    <a:pt x="140" y="175"/>
                  </a:cubicBezTo>
                  <a:cubicBezTo>
                    <a:pt x="136" y="175"/>
                    <a:pt x="132" y="179"/>
                    <a:pt x="132" y="183"/>
                  </a:cubicBezTo>
                  <a:cubicBezTo>
                    <a:pt x="132" y="205"/>
                    <a:pt x="132" y="205"/>
                    <a:pt x="132" y="205"/>
                  </a:cubicBezTo>
                  <a:cubicBezTo>
                    <a:pt x="132" y="209"/>
                    <a:pt x="136" y="213"/>
                    <a:pt x="140" y="213"/>
                  </a:cubicBezTo>
                  <a:cubicBezTo>
                    <a:pt x="162" y="213"/>
                    <a:pt x="162" y="213"/>
                    <a:pt x="162" y="213"/>
                  </a:cubicBezTo>
                  <a:cubicBezTo>
                    <a:pt x="166" y="213"/>
                    <a:pt x="170" y="209"/>
                    <a:pt x="170" y="205"/>
                  </a:cubicBezTo>
                  <a:lnTo>
                    <a:pt x="170" y="183"/>
                  </a:lnTo>
                  <a:close/>
                  <a:moveTo>
                    <a:pt x="170" y="232"/>
                  </a:moveTo>
                  <a:cubicBezTo>
                    <a:pt x="170" y="228"/>
                    <a:pt x="166" y="224"/>
                    <a:pt x="162" y="224"/>
                  </a:cubicBezTo>
                  <a:cubicBezTo>
                    <a:pt x="140" y="224"/>
                    <a:pt x="140" y="224"/>
                    <a:pt x="140" y="224"/>
                  </a:cubicBezTo>
                  <a:cubicBezTo>
                    <a:pt x="136" y="224"/>
                    <a:pt x="132" y="228"/>
                    <a:pt x="132" y="232"/>
                  </a:cubicBezTo>
                  <a:cubicBezTo>
                    <a:pt x="132" y="253"/>
                    <a:pt x="132" y="253"/>
                    <a:pt x="132" y="253"/>
                  </a:cubicBezTo>
                  <a:cubicBezTo>
                    <a:pt x="132" y="258"/>
                    <a:pt x="136" y="261"/>
                    <a:pt x="140" y="261"/>
                  </a:cubicBezTo>
                  <a:cubicBezTo>
                    <a:pt x="162" y="261"/>
                    <a:pt x="162" y="261"/>
                    <a:pt x="162" y="261"/>
                  </a:cubicBezTo>
                  <a:cubicBezTo>
                    <a:pt x="166" y="261"/>
                    <a:pt x="170" y="258"/>
                    <a:pt x="170" y="253"/>
                  </a:cubicBezTo>
                  <a:lnTo>
                    <a:pt x="170" y="232"/>
                  </a:lnTo>
                  <a:close/>
                  <a:moveTo>
                    <a:pt x="140" y="310"/>
                  </a:moveTo>
                  <a:cubicBezTo>
                    <a:pt x="162" y="310"/>
                    <a:pt x="162" y="310"/>
                    <a:pt x="162" y="310"/>
                  </a:cubicBezTo>
                  <a:cubicBezTo>
                    <a:pt x="166" y="310"/>
                    <a:pt x="170" y="306"/>
                    <a:pt x="170" y="302"/>
                  </a:cubicBezTo>
                  <a:cubicBezTo>
                    <a:pt x="170" y="281"/>
                    <a:pt x="170" y="281"/>
                    <a:pt x="170" y="281"/>
                  </a:cubicBezTo>
                  <a:cubicBezTo>
                    <a:pt x="170" y="276"/>
                    <a:pt x="166" y="273"/>
                    <a:pt x="162" y="273"/>
                  </a:cubicBezTo>
                  <a:cubicBezTo>
                    <a:pt x="140" y="273"/>
                    <a:pt x="140" y="273"/>
                    <a:pt x="140" y="273"/>
                  </a:cubicBezTo>
                  <a:cubicBezTo>
                    <a:pt x="136" y="273"/>
                    <a:pt x="132" y="276"/>
                    <a:pt x="132" y="281"/>
                  </a:cubicBezTo>
                  <a:cubicBezTo>
                    <a:pt x="132" y="302"/>
                    <a:pt x="132" y="302"/>
                    <a:pt x="132" y="302"/>
                  </a:cubicBezTo>
                  <a:cubicBezTo>
                    <a:pt x="132" y="306"/>
                    <a:pt x="136" y="310"/>
                    <a:pt x="140" y="310"/>
                  </a:cubicBezTo>
                  <a:close/>
                  <a:moveTo>
                    <a:pt x="220" y="131"/>
                  </a:moveTo>
                  <a:cubicBezTo>
                    <a:pt x="220" y="126"/>
                    <a:pt x="217" y="123"/>
                    <a:pt x="212" y="123"/>
                  </a:cubicBezTo>
                  <a:cubicBezTo>
                    <a:pt x="191" y="123"/>
                    <a:pt x="191" y="123"/>
                    <a:pt x="191" y="123"/>
                  </a:cubicBezTo>
                  <a:cubicBezTo>
                    <a:pt x="187" y="123"/>
                    <a:pt x="183" y="126"/>
                    <a:pt x="183" y="131"/>
                  </a:cubicBezTo>
                  <a:cubicBezTo>
                    <a:pt x="183" y="152"/>
                    <a:pt x="183" y="152"/>
                    <a:pt x="183" y="152"/>
                  </a:cubicBezTo>
                  <a:cubicBezTo>
                    <a:pt x="183" y="156"/>
                    <a:pt x="187" y="160"/>
                    <a:pt x="191" y="160"/>
                  </a:cubicBezTo>
                  <a:cubicBezTo>
                    <a:pt x="212" y="160"/>
                    <a:pt x="212" y="160"/>
                    <a:pt x="212" y="160"/>
                  </a:cubicBezTo>
                  <a:cubicBezTo>
                    <a:pt x="217" y="160"/>
                    <a:pt x="220" y="156"/>
                    <a:pt x="220" y="152"/>
                  </a:cubicBezTo>
                  <a:lnTo>
                    <a:pt x="220" y="131"/>
                  </a:lnTo>
                  <a:close/>
                  <a:moveTo>
                    <a:pt x="220" y="181"/>
                  </a:moveTo>
                  <a:cubicBezTo>
                    <a:pt x="220" y="176"/>
                    <a:pt x="217" y="173"/>
                    <a:pt x="212" y="173"/>
                  </a:cubicBezTo>
                  <a:cubicBezTo>
                    <a:pt x="191" y="173"/>
                    <a:pt x="191" y="173"/>
                    <a:pt x="191" y="173"/>
                  </a:cubicBezTo>
                  <a:cubicBezTo>
                    <a:pt x="187" y="173"/>
                    <a:pt x="183" y="176"/>
                    <a:pt x="183" y="181"/>
                  </a:cubicBezTo>
                  <a:cubicBezTo>
                    <a:pt x="183" y="202"/>
                    <a:pt x="183" y="202"/>
                    <a:pt x="183" y="202"/>
                  </a:cubicBezTo>
                  <a:cubicBezTo>
                    <a:pt x="183" y="206"/>
                    <a:pt x="187" y="210"/>
                    <a:pt x="191" y="210"/>
                  </a:cubicBezTo>
                  <a:cubicBezTo>
                    <a:pt x="212" y="210"/>
                    <a:pt x="212" y="210"/>
                    <a:pt x="212" y="210"/>
                  </a:cubicBezTo>
                  <a:cubicBezTo>
                    <a:pt x="217" y="210"/>
                    <a:pt x="220" y="206"/>
                    <a:pt x="220" y="202"/>
                  </a:cubicBezTo>
                  <a:lnTo>
                    <a:pt x="220" y="181"/>
                  </a:lnTo>
                  <a:close/>
                  <a:moveTo>
                    <a:pt x="220" y="231"/>
                  </a:moveTo>
                  <a:cubicBezTo>
                    <a:pt x="220" y="226"/>
                    <a:pt x="217" y="223"/>
                    <a:pt x="212" y="223"/>
                  </a:cubicBezTo>
                  <a:cubicBezTo>
                    <a:pt x="191" y="223"/>
                    <a:pt x="191" y="223"/>
                    <a:pt x="191" y="223"/>
                  </a:cubicBezTo>
                  <a:cubicBezTo>
                    <a:pt x="187" y="223"/>
                    <a:pt x="183" y="226"/>
                    <a:pt x="183" y="231"/>
                  </a:cubicBezTo>
                  <a:cubicBezTo>
                    <a:pt x="183" y="252"/>
                    <a:pt x="183" y="252"/>
                    <a:pt x="183" y="252"/>
                  </a:cubicBezTo>
                  <a:cubicBezTo>
                    <a:pt x="183" y="256"/>
                    <a:pt x="187" y="260"/>
                    <a:pt x="191" y="260"/>
                  </a:cubicBezTo>
                  <a:cubicBezTo>
                    <a:pt x="212" y="260"/>
                    <a:pt x="212" y="260"/>
                    <a:pt x="212" y="260"/>
                  </a:cubicBezTo>
                  <a:cubicBezTo>
                    <a:pt x="217" y="260"/>
                    <a:pt x="220" y="256"/>
                    <a:pt x="220" y="252"/>
                  </a:cubicBezTo>
                  <a:lnTo>
                    <a:pt x="220" y="231"/>
                  </a:lnTo>
                  <a:close/>
                  <a:moveTo>
                    <a:pt x="212" y="273"/>
                  </a:moveTo>
                  <a:cubicBezTo>
                    <a:pt x="191" y="273"/>
                    <a:pt x="191" y="273"/>
                    <a:pt x="191" y="273"/>
                  </a:cubicBezTo>
                  <a:cubicBezTo>
                    <a:pt x="187" y="273"/>
                    <a:pt x="183" y="276"/>
                    <a:pt x="183" y="281"/>
                  </a:cubicBezTo>
                  <a:cubicBezTo>
                    <a:pt x="183" y="302"/>
                    <a:pt x="183" y="302"/>
                    <a:pt x="183" y="302"/>
                  </a:cubicBezTo>
                  <a:cubicBezTo>
                    <a:pt x="183" y="306"/>
                    <a:pt x="187" y="310"/>
                    <a:pt x="191" y="310"/>
                  </a:cubicBezTo>
                  <a:cubicBezTo>
                    <a:pt x="212" y="310"/>
                    <a:pt x="212" y="310"/>
                    <a:pt x="212" y="310"/>
                  </a:cubicBezTo>
                  <a:cubicBezTo>
                    <a:pt x="217" y="310"/>
                    <a:pt x="220" y="306"/>
                    <a:pt x="220" y="302"/>
                  </a:cubicBezTo>
                  <a:cubicBezTo>
                    <a:pt x="220" y="281"/>
                    <a:pt x="220" y="281"/>
                    <a:pt x="220" y="281"/>
                  </a:cubicBezTo>
                  <a:cubicBezTo>
                    <a:pt x="220" y="276"/>
                    <a:pt x="217" y="273"/>
                    <a:pt x="212" y="273"/>
                  </a:cubicBezTo>
                  <a:close/>
                  <a:moveTo>
                    <a:pt x="271" y="131"/>
                  </a:moveTo>
                  <a:cubicBezTo>
                    <a:pt x="271" y="126"/>
                    <a:pt x="267" y="123"/>
                    <a:pt x="263" y="123"/>
                  </a:cubicBezTo>
                  <a:cubicBezTo>
                    <a:pt x="242" y="123"/>
                    <a:pt x="242" y="123"/>
                    <a:pt x="242" y="123"/>
                  </a:cubicBezTo>
                  <a:cubicBezTo>
                    <a:pt x="237" y="123"/>
                    <a:pt x="234" y="126"/>
                    <a:pt x="234" y="131"/>
                  </a:cubicBezTo>
                  <a:cubicBezTo>
                    <a:pt x="234" y="152"/>
                    <a:pt x="234" y="152"/>
                    <a:pt x="234" y="152"/>
                  </a:cubicBezTo>
                  <a:cubicBezTo>
                    <a:pt x="234" y="156"/>
                    <a:pt x="237" y="160"/>
                    <a:pt x="242" y="160"/>
                  </a:cubicBezTo>
                  <a:cubicBezTo>
                    <a:pt x="263" y="160"/>
                    <a:pt x="263" y="160"/>
                    <a:pt x="263" y="160"/>
                  </a:cubicBezTo>
                  <a:cubicBezTo>
                    <a:pt x="267" y="160"/>
                    <a:pt x="271" y="156"/>
                    <a:pt x="271" y="152"/>
                  </a:cubicBezTo>
                  <a:lnTo>
                    <a:pt x="271" y="131"/>
                  </a:lnTo>
                  <a:close/>
                  <a:moveTo>
                    <a:pt x="271" y="181"/>
                  </a:moveTo>
                  <a:cubicBezTo>
                    <a:pt x="271" y="176"/>
                    <a:pt x="267" y="173"/>
                    <a:pt x="263" y="173"/>
                  </a:cubicBezTo>
                  <a:cubicBezTo>
                    <a:pt x="242" y="173"/>
                    <a:pt x="242" y="173"/>
                    <a:pt x="242" y="173"/>
                  </a:cubicBezTo>
                  <a:cubicBezTo>
                    <a:pt x="237" y="173"/>
                    <a:pt x="234" y="176"/>
                    <a:pt x="234" y="181"/>
                  </a:cubicBezTo>
                  <a:cubicBezTo>
                    <a:pt x="234" y="202"/>
                    <a:pt x="234" y="202"/>
                    <a:pt x="234" y="202"/>
                  </a:cubicBezTo>
                  <a:cubicBezTo>
                    <a:pt x="234" y="206"/>
                    <a:pt x="237" y="210"/>
                    <a:pt x="242" y="210"/>
                  </a:cubicBezTo>
                  <a:cubicBezTo>
                    <a:pt x="263" y="210"/>
                    <a:pt x="263" y="210"/>
                    <a:pt x="263" y="210"/>
                  </a:cubicBezTo>
                  <a:cubicBezTo>
                    <a:pt x="267" y="210"/>
                    <a:pt x="271" y="206"/>
                    <a:pt x="271" y="202"/>
                  </a:cubicBezTo>
                  <a:lnTo>
                    <a:pt x="271" y="181"/>
                  </a:lnTo>
                  <a:close/>
                  <a:moveTo>
                    <a:pt x="271" y="231"/>
                  </a:moveTo>
                  <a:cubicBezTo>
                    <a:pt x="271" y="226"/>
                    <a:pt x="267" y="223"/>
                    <a:pt x="263" y="223"/>
                  </a:cubicBezTo>
                  <a:cubicBezTo>
                    <a:pt x="242" y="223"/>
                    <a:pt x="242" y="223"/>
                    <a:pt x="242" y="223"/>
                  </a:cubicBezTo>
                  <a:cubicBezTo>
                    <a:pt x="237" y="223"/>
                    <a:pt x="234" y="226"/>
                    <a:pt x="234" y="231"/>
                  </a:cubicBezTo>
                  <a:cubicBezTo>
                    <a:pt x="234" y="252"/>
                    <a:pt x="234" y="252"/>
                    <a:pt x="234" y="252"/>
                  </a:cubicBezTo>
                  <a:cubicBezTo>
                    <a:pt x="234" y="256"/>
                    <a:pt x="237" y="260"/>
                    <a:pt x="242" y="260"/>
                  </a:cubicBezTo>
                  <a:cubicBezTo>
                    <a:pt x="263" y="260"/>
                    <a:pt x="263" y="260"/>
                    <a:pt x="263" y="260"/>
                  </a:cubicBezTo>
                  <a:cubicBezTo>
                    <a:pt x="267" y="260"/>
                    <a:pt x="271" y="256"/>
                    <a:pt x="271" y="252"/>
                  </a:cubicBezTo>
                  <a:lnTo>
                    <a:pt x="271" y="231"/>
                  </a:lnTo>
                  <a:close/>
                  <a:moveTo>
                    <a:pt x="263" y="273"/>
                  </a:moveTo>
                  <a:cubicBezTo>
                    <a:pt x="242" y="273"/>
                    <a:pt x="242" y="273"/>
                    <a:pt x="242" y="273"/>
                  </a:cubicBezTo>
                  <a:cubicBezTo>
                    <a:pt x="237" y="273"/>
                    <a:pt x="234" y="276"/>
                    <a:pt x="234" y="281"/>
                  </a:cubicBezTo>
                  <a:cubicBezTo>
                    <a:pt x="234" y="302"/>
                    <a:pt x="234" y="302"/>
                    <a:pt x="234" y="302"/>
                  </a:cubicBezTo>
                  <a:cubicBezTo>
                    <a:pt x="234" y="306"/>
                    <a:pt x="237" y="310"/>
                    <a:pt x="242" y="310"/>
                  </a:cubicBezTo>
                  <a:cubicBezTo>
                    <a:pt x="263" y="310"/>
                    <a:pt x="263" y="310"/>
                    <a:pt x="263" y="310"/>
                  </a:cubicBezTo>
                  <a:cubicBezTo>
                    <a:pt x="267" y="310"/>
                    <a:pt x="271" y="306"/>
                    <a:pt x="271" y="302"/>
                  </a:cubicBezTo>
                  <a:cubicBezTo>
                    <a:pt x="271" y="281"/>
                    <a:pt x="271" y="281"/>
                    <a:pt x="271" y="281"/>
                  </a:cubicBezTo>
                  <a:cubicBezTo>
                    <a:pt x="271" y="276"/>
                    <a:pt x="267" y="273"/>
                    <a:pt x="263" y="273"/>
                  </a:cubicBezTo>
                  <a:close/>
                  <a:moveTo>
                    <a:pt x="293" y="138"/>
                  </a:moveTo>
                  <a:cubicBezTo>
                    <a:pt x="289" y="138"/>
                    <a:pt x="285" y="142"/>
                    <a:pt x="285" y="146"/>
                  </a:cubicBezTo>
                  <a:cubicBezTo>
                    <a:pt x="285" y="396"/>
                    <a:pt x="285" y="396"/>
                    <a:pt x="285" y="396"/>
                  </a:cubicBezTo>
                  <a:cubicBezTo>
                    <a:pt x="182" y="396"/>
                    <a:pt x="182" y="396"/>
                    <a:pt x="182" y="396"/>
                  </a:cubicBezTo>
                  <a:cubicBezTo>
                    <a:pt x="182" y="354"/>
                    <a:pt x="182" y="354"/>
                    <a:pt x="182" y="354"/>
                  </a:cubicBezTo>
                  <a:cubicBezTo>
                    <a:pt x="182" y="349"/>
                    <a:pt x="178" y="346"/>
                    <a:pt x="174" y="346"/>
                  </a:cubicBezTo>
                  <a:cubicBezTo>
                    <a:pt x="127" y="346"/>
                    <a:pt x="127" y="346"/>
                    <a:pt x="127" y="346"/>
                  </a:cubicBezTo>
                  <a:cubicBezTo>
                    <a:pt x="123" y="346"/>
                    <a:pt x="119" y="349"/>
                    <a:pt x="119" y="354"/>
                  </a:cubicBezTo>
                  <a:cubicBezTo>
                    <a:pt x="119" y="396"/>
                    <a:pt x="119" y="396"/>
                    <a:pt x="119" y="396"/>
                  </a:cubicBezTo>
                  <a:cubicBezTo>
                    <a:pt x="16" y="396"/>
                    <a:pt x="16" y="396"/>
                    <a:pt x="16" y="396"/>
                  </a:cubicBezTo>
                  <a:cubicBezTo>
                    <a:pt x="16" y="16"/>
                    <a:pt x="16" y="16"/>
                    <a:pt x="16" y="16"/>
                  </a:cubicBezTo>
                  <a:cubicBezTo>
                    <a:pt x="185" y="16"/>
                    <a:pt x="185" y="16"/>
                    <a:pt x="185" y="16"/>
                  </a:cubicBezTo>
                  <a:cubicBezTo>
                    <a:pt x="185" y="102"/>
                    <a:pt x="185" y="102"/>
                    <a:pt x="185" y="102"/>
                  </a:cubicBezTo>
                  <a:cubicBezTo>
                    <a:pt x="185" y="104"/>
                    <a:pt x="186" y="106"/>
                    <a:pt x="187" y="108"/>
                  </a:cubicBezTo>
                  <a:cubicBezTo>
                    <a:pt x="189" y="109"/>
                    <a:pt x="191" y="110"/>
                    <a:pt x="193" y="110"/>
                  </a:cubicBezTo>
                  <a:cubicBezTo>
                    <a:pt x="285" y="110"/>
                    <a:pt x="285" y="110"/>
                    <a:pt x="285" y="110"/>
                  </a:cubicBezTo>
                  <a:cubicBezTo>
                    <a:pt x="285" y="123"/>
                    <a:pt x="285" y="123"/>
                    <a:pt x="285" y="123"/>
                  </a:cubicBezTo>
                  <a:cubicBezTo>
                    <a:pt x="285" y="127"/>
                    <a:pt x="289" y="131"/>
                    <a:pt x="293" y="131"/>
                  </a:cubicBezTo>
                  <a:cubicBezTo>
                    <a:pt x="298" y="131"/>
                    <a:pt x="301" y="127"/>
                    <a:pt x="301" y="123"/>
                  </a:cubicBezTo>
                  <a:cubicBezTo>
                    <a:pt x="301" y="123"/>
                    <a:pt x="301" y="123"/>
                    <a:pt x="301" y="123"/>
                  </a:cubicBezTo>
                  <a:cubicBezTo>
                    <a:pt x="301" y="110"/>
                    <a:pt x="301" y="110"/>
                    <a:pt x="301" y="110"/>
                  </a:cubicBezTo>
                  <a:cubicBezTo>
                    <a:pt x="301" y="101"/>
                    <a:pt x="294" y="94"/>
                    <a:pt x="285" y="94"/>
                  </a:cubicBezTo>
                  <a:cubicBezTo>
                    <a:pt x="201" y="94"/>
                    <a:pt x="201" y="94"/>
                    <a:pt x="201" y="94"/>
                  </a:cubicBezTo>
                  <a:cubicBezTo>
                    <a:pt x="201" y="16"/>
                    <a:pt x="201" y="16"/>
                    <a:pt x="201" y="16"/>
                  </a:cubicBezTo>
                  <a:cubicBezTo>
                    <a:pt x="201" y="7"/>
                    <a:pt x="194" y="0"/>
                    <a:pt x="185" y="0"/>
                  </a:cubicBezTo>
                  <a:cubicBezTo>
                    <a:pt x="16" y="0"/>
                    <a:pt x="16" y="0"/>
                    <a:pt x="16" y="0"/>
                  </a:cubicBezTo>
                  <a:cubicBezTo>
                    <a:pt x="7" y="0"/>
                    <a:pt x="0" y="7"/>
                    <a:pt x="0" y="16"/>
                  </a:cubicBezTo>
                  <a:cubicBezTo>
                    <a:pt x="0" y="396"/>
                    <a:pt x="0" y="396"/>
                    <a:pt x="0" y="396"/>
                  </a:cubicBezTo>
                  <a:cubicBezTo>
                    <a:pt x="0" y="405"/>
                    <a:pt x="7" y="412"/>
                    <a:pt x="16" y="412"/>
                  </a:cubicBezTo>
                  <a:cubicBezTo>
                    <a:pt x="285" y="412"/>
                    <a:pt x="285" y="412"/>
                    <a:pt x="285" y="412"/>
                  </a:cubicBezTo>
                  <a:cubicBezTo>
                    <a:pt x="294" y="412"/>
                    <a:pt x="301" y="405"/>
                    <a:pt x="301" y="396"/>
                  </a:cubicBezTo>
                  <a:cubicBezTo>
                    <a:pt x="301" y="146"/>
                    <a:pt x="301" y="146"/>
                    <a:pt x="301" y="146"/>
                  </a:cubicBezTo>
                  <a:cubicBezTo>
                    <a:pt x="301" y="142"/>
                    <a:pt x="298" y="138"/>
                    <a:pt x="293" y="138"/>
                  </a:cubicBezTo>
                  <a:close/>
                </a:path>
              </a:pathLst>
            </a:custGeom>
            <a:solidFill>
              <a:srgbClr val="87888A"/>
            </a:soli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56712" tIns="278354" rIns="556712" bIns="278354"/>
            <a:lstStyle/>
            <a:p>
              <a:endParaRPr lang="en-US" sz="1400"/>
            </a:p>
          </p:txBody>
        </p:sp>
        <p:sp>
          <p:nvSpPr>
            <p:cNvPr id="20" name="Arc 37">
              <a:extLst>
                <a:ext uri="{FF2B5EF4-FFF2-40B4-BE49-F238E27FC236}">
                  <a16:creationId xmlns:a16="http://schemas.microsoft.com/office/drawing/2014/main" id="{B2837D67-3DBD-41D8-9044-318ABCCCD060}"/>
                </a:ext>
              </a:extLst>
            </p:cNvPr>
            <p:cNvSpPr>
              <a:spLocks/>
            </p:cNvSpPr>
            <p:nvPr/>
          </p:nvSpPr>
          <p:spPr bwMode="auto">
            <a:xfrm>
              <a:off x="4540753" y="1720520"/>
              <a:ext cx="1982787" cy="2065338"/>
            </a:xfrm>
            <a:custGeom>
              <a:avLst/>
              <a:gdLst>
                <a:gd name="T0" fmla="*/ 2147483647 w 42372"/>
                <a:gd name="T1" fmla="*/ 2147483647 h 43200"/>
                <a:gd name="T2" fmla="*/ 2147483647 w 42372"/>
                <a:gd name="T3" fmla="*/ 2147483647 h 43200"/>
                <a:gd name="T4" fmla="*/ 2147483647 w 42372"/>
                <a:gd name="T5" fmla="*/ 2147483647 h 43200"/>
                <a:gd name="T6" fmla="*/ 0 60000 65536"/>
                <a:gd name="T7" fmla="*/ 0 60000 65536"/>
                <a:gd name="T8" fmla="*/ 0 60000 65536"/>
              </a:gdLst>
              <a:ahLst/>
              <a:cxnLst>
                <a:cxn ang="T6">
                  <a:pos x="T0" y="T1"/>
                </a:cxn>
                <a:cxn ang="T7">
                  <a:pos x="T2" y="T3"/>
                </a:cxn>
                <a:cxn ang="T8">
                  <a:pos x="T4" y="T5"/>
                </a:cxn>
              </a:cxnLst>
              <a:rect l="0" t="0" r="r" b="b"/>
              <a:pathLst>
                <a:path w="42372" h="43200" fill="none" extrusionOk="0">
                  <a:moveTo>
                    <a:pt x="42371" y="27523"/>
                  </a:moveTo>
                  <a:cubicBezTo>
                    <a:pt x="39725" y="36801"/>
                    <a:pt x="31247" y="43199"/>
                    <a:pt x="21600" y="43200"/>
                  </a:cubicBezTo>
                  <a:cubicBezTo>
                    <a:pt x="9670" y="43200"/>
                    <a:pt x="0" y="33529"/>
                    <a:pt x="0" y="21600"/>
                  </a:cubicBezTo>
                  <a:cubicBezTo>
                    <a:pt x="0" y="9670"/>
                    <a:pt x="9670" y="0"/>
                    <a:pt x="21600" y="0"/>
                  </a:cubicBezTo>
                  <a:cubicBezTo>
                    <a:pt x="29393" y="-1"/>
                    <a:pt x="36582" y="4197"/>
                    <a:pt x="40411" y="10985"/>
                  </a:cubicBezTo>
                </a:path>
                <a:path w="42372" h="43200" stroke="0" extrusionOk="0">
                  <a:moveTo>
                    <a:pt x="42371" y="27523"/>
                  </a:moveTo>
                  <a:cubicBezTo>
                    <a:pt x="39725" y="36801"/>
                    <a:pt x="31247" y="43199"/>
                    <a:pt x="21600" y="43200"/>
                  </a:cubicBezTo>
                  <a:cubicBezTo>
                    <a:pt x="9670" y="43200"/>
                    <a:pt x="0" y="33529"/>
                    <a:pt x="0" y="21600"/>
                  </a:cubicBezTo>
                  <a:cubicBezTo>
                    <a:pt x="0" y="9670"/>
                    <a:pt x="9670" y="0"/>
                    <a:pt x="21600" y="0"/>
                  </a:cubicBezTo>
                  <a:cubicBezTo>
                    <a:pt x="29393" y="-1"/>
                    <a:pt x="36582" y="4197"/>
                    <a:pt x="40411" y="10985"/>
                  </a:cubicBezTo>
                  <a:lnTo>
                    <a:pt x="21600" y="21600"/>
                  </a:lnTo>
                  <a:lnTo>
                    <a:pt x="42371" y="27523"/>
                  </a:lnTo>
                  <a:close/>
                </a:path>
              </a:pathLst>
            </a:custGeom>
            <a:noFill/>
            <a:ln w="12700">
              <a:solidFill>
                <a:schemeClr val="tx1"/>
              </a:solidFill>
              <a:round/>
              <a:headEnd/>
              <a:tailEnd/>
            </a:ln>
            <a:effectLst/>
            <a:extLst>
              <a:ext uri="{909E8E84-426E-40DD-AFC4-6F175D3DCCD1}">
                <a14:hiddenFill xmlns:a14="http://schemas.microsoft.com/office/drawing/2010/main">
                  <a:solidFill>
                    <a:srgbClr val="B2B2B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994" tIns="60955" rIns="95994" bIns="60955" anchor="ctr"/>
            <a:lstStyle/>
            <a:p>
              <a:endParaRPr lang="en-US" sz="1400"/>
            </a:p>
          </p:txBody>
        </p:sp>
        <p:grpSp>
          <p:nvGrpSpPr>
            <p:cNvPr id="21" name="Group 69">
              <a:extLst>
                <a:ext uri="{FF2B5EF4-FFF2-40B4-BE49-F238E27FC236}">
                  <a16:creationId xmlns:a16="http://schemas.microsoft.com/office/drawing/2014/main" id="{461FE783-AEC5-46E6-8F84-78A96B4092F4}"/>
                </a:ext>
              </a:extLst>
            </p:cNvPr>
            <p:cNvGrpSpPr>
              <a:grpSpLocks/>
            </p:cNvGrpSpPr>
            <p:nvPr/>
          </p:nvGrpSpPr>
          <p:grpSpPr bwMode="auto">
            <a:xfrm>
              <a:off x="4371846" y="2863453"/>
              <a:ext cx="341313" cy="479839"/>
              <a:chOff x="633" y="3229"/>
              <a:chExt cx="148" cy="212"/>
            </a:xfrm>
          </p:grpSpPr>
          <p:grpSp>
            <p:nvGrpSpPr>
              <p:cNvPr id="139" name="Group 70">
                <a:extLst>
                  <a:ext uri="{FF2B5EF4-FFF2-40B4-BE49-F238E27FC236}">
                    <a16:creationId xmlns:a16="http://schemas.microsoft.com/office/drawing/2014/main" id="{BFB98BF7-3A44-40A4-9EFE-CB95037BC34A}"/>
                  </a:ext>
                </a:extLst>
              </p:cNvPr>
              <p:cNvGrpSpPr>
                <a:grpSpLocks noChangeAspect="1"/>
              </p:cNvGrpSpPr>
              <p:nvPr/>
            </p:nvGrpSpPr>
            <p:grpSpPr bwMode="auto">
              <a:xfrm>
                <a:off x="633" y="3229"/>
                <a:ext cx="148" cy="212"/>
                <a:chOff x="329" y="3227"/>
                <a:chExt cx="441" cy="634"/>
              </a:xfrm>
            </p:grpSpPr>
            <p:sp>
              <p:nvSpPr>
                <p:cNvPr id="141" name="AutoShape 71">
                  <a:extLst>
                    <a:ext uri="{FF2B5EF4-FFF2-40B4-BE49-F238E27FC236}">
                      <a16:creationId xmlns:a16="http://schemas.microsoft.com/office/drawing/2014/main" id="{DFE0F02C-D2B9-49D9-8E27-427A9148D634}"/>
                    </a:ext>
                  </a:extLst>
                </p:cNvPr>
                <p:cNvSpPr>
                  <a:spLocks noChangeAspect="1" noChangeArrowheads="1"/>
                </p:cNvSpPr>
                <p:nvPr/>
              </p:nvSpPr>
              <p:spPr bwMode="auto">
                <a:xfrm>
                  <a:off x="333" y="3231"/>
                  <a:ext cx="432" cy="624"/>
                </a:xfrm>
                <a:prstGeom prst="roundRect">
                  <a:avLst>
                    <a:gd name="adj" fmla="val 4630"/>
                  </a:avLst>
                </a:prstGeom>
                <a:solidFill>
                  <a:schemeClr val="bg1"/>
                </a:solidFill>
                <a:ln w="12700" algn="ctr">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rIns="72000" anchor="ct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cs typeface="Arial" pitchFamily="34" charset="0"/>
                    </a:defRPr>
                  </a:lvl9pPr>
                </a:lstStyle>
                <a:p>
                  <a:pPr eaLnBrk="1" hangingPunct="1"/>
                  <a:endParaRPr lang="en-US" altLang="en-US" sz="100"/>
                </a:p>
              </p:txBody>
            </p:sp>
            <p:grpSp>
              <p:nvGrpSpPr>
                <p:cNvPr id="142" name="Group 72">
                  <a:extLst>
                    <a:ext uri="{FF2B5EF4-FFF2-40B4-BE49-F238E27FC236}">
                      <a16:creationId xmlns:a16="http://schemas.microsoft.com/office/drawing/2014/main" id="{695ED550-2C62-444D-9005-F73024B7B427}"/>
                    </a:ext>
                  </a:extLst>
                </p:cNvPr>
                <p:cNvGrpSpPr>
                  <a:grpSpLocks noChangeAspect="1"/>
                </p:cNvGrpSpPr>
                <p:nvPr/>
              </p:nvGrpSpPr>
              <p:grpSpPr bwMode="auto">
                <a:xfrm>
                  <a:off x="329" y="3227"/>
                  <a:ext cx="441" cy="634"/>
                  <a:chOff x="414" y="3039"/>
                  <a:chExt cx="441" cy="634"/>
                </a:xfrm>
              </p:grpSpPr>
              <p:sp>
                <p:nvSpPr>
                  <p:cNvPr id="143" name="AutoShape 73">
                    <a:extLst>
                      <a:ext uri="{FF2B5EF4-FFF2-40B4-BE49-F238E27FC236}">
                        <a16:creationId xmlns:a16="http://schemas.microsoft.com/office/drawing/2014/main" id="{3BF33741-D026-4F6B-936A-40A8D806E4BD}"/>
                      </a:ext>
                    </a:extLst>
                  </p:cNvPr>
                  <p:cNvSpPr>
                    <a:spLocks noChangeAspect="1" noChangeArrowheads="1"/>
                  </p:cNvSpPr>
                  <p:nvPr/>
                </p:nvSpPr>
                <p:spPr bwMode="auto">
                  <a:xfrm>
                    <a:off x="414" y="3540"/>
                    <a:ext cx="432" cy="133"/>
                  </a:xfrm>
                  <a:prstGeom prst="roundRect">
                    <a:avLst>
                      <a:gd name="adj" fmla="val 12380"/>
                    </a:avLst>
                  </a:prstGeom>
                  <a:gradFill rotWithShape="0">
                    <a:gsLst>
                      <a:gs pos="0">
                        <a:srgbClr val="5F5F5F"/>
                      </a:gs>
                      <a:gs pos="100000">
                        <a:srgbClr val="B2B2B2"/>
                      </a:gs>
                    </a:gsLst>
                    <a:lin ang="2700000" scaled="1"/>
                  </a:gradFill>
                  <a:ln>
                    <a:noFill/>
                  </a:ln>
                  <a:effectLst/>
                  <a:extLst>
                    <a:ext uri="{91240B29-F687-4F45-9708-019B960494DF}">
                      <a14:hiddenLine xmlns:a14="http://schemas.microsoft.com/office/drawing/2010/main" w="1270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28789" tIns="208780" rIns="328789" bIns="208780" anchor="ctr"/>
                  <a:lstStyle>
                    <a:lvl1pPr defTabSz="5567363" eaLnBrk="0" hangingPunct="0">
                      <a:defRPr sz="2000">
                        <a:solidFill>
                          <a:schemeClr val="tx1"/>
                        </a:solidFill>
                        <a:latin typeface="Arial" pitchFamily="34" charset="0"/>
                        <a:cs typeface="Arial" pitchFamily="34" charset="0"/>
                      </a:defRPr>
                    </a:lvl1pPr>
                    <a:lvl2pPr marL="742950" indent="-285750" defTabSz="5567363" eaLnBrk="0" hangingPunct="0">
                      <a:defRPr sz="2000">
                        <a:solidFill>
                          <a:schemeClr val="tx1"/>
                        </a:solidFill>
                        <a:latin typeface="Arial" pitchFamily="34" charset="0"/>
                        <a:cs typeface="Arial" pitchFamily="34" charset="0"/>
                      </a:defRPr>
                    </a:lvl2pPr>
                    <a:lvl3pPr marL="1143000" indent="-228600" defTabSz="5567363" eaLnBrk="0" hangingPunct="0">
                      <a:defRPr sz="2000">
                        <a:solidFill>
                          <a:schemeClr val="tx1"/>
                        </a:solidFill>
                        <a:latin typeface="Arial" pitchFamily="34" charset="0"/>
                        <a:cs typeface="Arial" pitchFamily="34" charset="0"/>
                      </a:defRPr>
                    </a:lvl3pPr>
                    <a:lvl4pPr marL="1600200" indent="-228600" defTabSz="5567363" eaLnBrk="0" hangingPunct="0">
                      <a:defRPr sz="2000">
                        <a:solidFill>
                          <a:schemeClr val="tx1"/>
                        </a:solidFill>
                        <a:latin typeface="Arial" pitchFamily="34" charset="0"/>
                        <a:cs typeface="Arial" pitchFamily="34" charset="0"/>
                      </a:defRPr>
                    </a:lvl4pPr>
                    <a:lvl5pPr marL="2057400" indent="-228600" defTabSz="5567363" eaLnBrk="0" hangingPunct="0">
                      <a:defRPr sz="2000">
                        <a:solidFill>
                          <a:schemeClr val="tx1"/>
                        </a:solidFill>
                        <a:latin typeface="Arial" pitchFamily="34" charset="0"/>
                        <a:cs typeface="Arial" pitchFamily="34" charset="0"/>
                      </a:defRPr>
                    </a:lvl5pPr>
                    <a:lvl6pPr marL="2514600" indent="-228600" defTabSz="5567363"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567363"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567363"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567363" eaLnBrk="0" fontAlgn="base" hangingPunct="0">
                      <a:spcBef>
                        <a:spcPct val="0"/>
                      </a:spcBef>
                      <a:spcAft>
                        <a:spcPct val="0"/>
                      </a:spcAft>
                      <a:defRPr sz="2000">
                        <a:solidFill>
                          <a:schemeClr val="tx1"/>
                        </a:solidFill>
                        <a:latin typeface="Arial" pitchFamily="34" charset="0"/>
                        <a:cs typeface="Arial" pitchFamily="34" charset="0"/>
                      </a:defRPr>
                    </a:lvl9pPr>
                  </a:lstStyle>
                  <a:p>
                    <a:pPr eaLnBrk="1" hangingPunct="1">
                      <a:spcBef>
                        <a:spcPct val="50000"/>
                      </a:spcBef>
                    </a:pPr>
                    <a:endParaRPr lang="en-US" altLang="en-US" sz="300" b="1">
                      <a:solidFill>
                        <a:schemeClr val="bg1"/>
                      </a:solidFill>
                    </a:endParaRPr>
                  </a:p>
                </p:txBody>
              </p:sp>
              <p:sp>
                <p:nvSpPr>
                  <p:cNvPr id="144" name="Freeform 74">
                    <a:extLst>
                      <a:ext uri="{FF2B5EF4-FFF2-40B4-BE49-F238E27FC236}">
                        <a16:creationId xmlns:a16="http://schemas.microsoft.com/office/drawing/2014/main" id="{DAD0BB59-D300-4A56-9F4D-014804D01A03}"/>
                      </a:ext>
                    </a:extLst>
                  </p:cNvPr>
                  <p:cNvSpPr>
                    <a:spLocks noChangeAspect="1"/>
                  </p:cNvSpPr>
                  <p:nvPr/>
                </p:nvSpPr>
                <p:spPr bwMode="auto">
                  <a:xfrm>
                    <a:off x="414" y="3039"/>
                    <a:ext cx="441" cy="634"/>
                  </a:xfrm>
                  <a:custGeom>
                    <a:avLst/>
                    <a:gdLst>
                      <a:gd name="T0" fmla="*/ 2 w 545"/>
                      <a:gd name="T1" fmla="*/ 1 h 1140"/>
                      <a:gd name="T2" fmla="*/ 0 w 545"/>
                      <a:gd name="T3" fmla="*/ 1 h 1140"/>
                      <a:gd name="T4" fmla="*/ 0 w 545"/>
                      <a:gd name="T5" fmla="*/ 1 h 1140"/>
                      <a:gd name="T6" fmla="*/ 0 w 545"/>
                      <a:gd name="T7" fmla="*/ 1 h 1140"/>
                      <a:gd name="T8" fmla="*/ 2 w 545"/>
                      <a:gd name="T9" fmla="*/ 0 h 1140"/>
                      <a:gd name="T10" fmla="*/ 2 w 545"/>
                      <a:gd name="T11" fmla="*/ 0 h 1140"/>
                      <a:gd name="T12" fmla="*/ 40 w 545"/>
                      <a:gd name="T13" fmla="*/ 0 h 1140"/>
                      <a:gd name="T14" fmla="*/ 43 w 545"/>
                      <a:gd name="T15" fmla="*/ 1 h 1140"/>
                      <a:gd name="T16" fmla="*/ 43 w 545"/>
                      <a:gd name="T17" fmla="*/ 1 h 1140"/>
                      <a:gd name="T18" fmla="*/ 43 w 545"/>
                      <a:gd name="T19" fmla="*/ 1 h 1140"/>
                      <a:gd name="T20" fmla="*/ 43 w 545"/>
                      <a:gd name="T21" fmla="*/ 1 h 1140"/>
                      <a:gd name="T22" fmla="*/ 43 w 545"/>
                      <a:gd name="T23" fmla="*/ 1 h 1140"/>
                      <a:gd name="T24" fmla="*/ 42 w 545"/>
                      <a:gd name="T25" fmla="*/ 1 h 1140"/>
                      <a:gd name="T26" fmla="*/ 42 w 545"/>
                      <a:gd name="T27" fmla="*/ 1 h 1140"/>
                      <a:gd name="T28" fmla="*/ 42 w 545"/>
                      <a:gd name="T29" fmla="*/ 1 h 1140"/>
                      <a:gd name="T30" fmla="*/ 40 w 545"/>
                      <a:gd name="T31" fmla="*/ 1 h 1140"/>
                      <a:gd name="T32" fmla="*/ 40 w 545"/>
                      <a:gd name="T33" fmla="*/ 1 h 1140"/>
                      <a:gd name="T34" fmla="*/ 2 w 545"/>
                      <a:gd name="T35" fmla="*/ 1 h 1140"/>
                      <a:gd name="T36" fmla="*/ 2 w 545"/>
                      <a:gd name="T37" fmla="*/ 1 h 1140"/>
                      <a:gd name="T38" fmla="*/ 2 w 545"/>
                      <a:gd name="T39" fmla="*/ 1 h 1140"/>
                      <a:gd name="T40" fmla="*/ 2 w 545"/>
                      <a:gd name="T41" fmla="*/ 1 h 1140"/>
                      <a:gd name="T42" fmla="*/ 2 w 545"/>
                      <a:gd name="T43" fmla="*/ 1 h 1140"/>
                      <a:gd name="T44" fmla="*/ 2 w 545"/>
                      <a:gd name="T45" fmla="*/ 1 h 1140"/>
                      <a:gd name="T46" fmla="*/ 40 w 545"/>
                      <a:gd name="T47" fmla="*/ 1 h 1140"/>
                      <a:gd name="T48" fmla="*/ 42 w 545"/>
                      <a:gd name="T49" fmla="*/ 1 h 1140"/>
                      <a:gd name="T50" fmla="*/ 42 w 545"/>
                      <a:gd name="T51" fmla="*/ 1 h 1140"/>
                      <a:gd name="T52" fmla="*/ 42 w 545"/>
                      <a:gd name="T53" fmla="*/ 1 h 1140"/>
                      <a:gd name="T54" fmla="*/ 43 w 545"/>
                      <a:gd name="T55" fmla="*/ 1 h 1140"/>
                      <a:gd name="T56" fmla="*/ 43 w 545"/>
                      <a:gd name="T57" fmla="*/ 1 h 1140"/>
                      <a:gd name="T58" fmla="*/ 43 w 545"/>
                      <a:gd name="T59" fmla="*/ 1 h 1140"/>
                      <a:gd name="T60" fmla="*/ 43 w 545"/>
                      <a:gd name="T61" fmla="*/ 1 h 1140"/>
                      <a:gd name="T62" fmla="*/ 43 w 545"/>
                      <a:gd name="T63" fmla="*/ 1 h 1140"/>
                      <a:gd name="T64" fmla="*/ 40 w 545"/>
                      <a:gd name="T65" fmla="*/ 1 h 1140"/>
                      <a:gd name="T66" fmla="*/ 40 w 545"/>
                      <a:gd name="T67" fmla="*/ 1 h 1140"/>
                      <a:gd name="T68" fmla="*/ 2 w 545"/>
                      <a:gd name="T69" fmla="*/ 1 h 11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45" h="1140">
                        <a:moveTo>
                          <a:pt x="30" y="1140"/>
                        </a:moveTo>
                        <a:cubicBezTo>
                          <a:pt x="13" y="1140"/>
                          <a:pt x="0" y="1126"/>
                          <a:pt x="0" y="1109"/>
                        </a:cubicBezTo>
                        <a:cubicBezTo>
                          <a:pt x="0" y="1109"/>
                          <a:pt x="0" y="1109"/>
                          <a:pt x="0" y="1109"/>
                        </a:cubicBezTo>
                        <a:cubicBezTo>
                          <a:pt x="0" y="31"/>
                          <a:pt x="0" y="31"/>
                          <a:pt x="0" y="31"/>
                        </a:cubicBezTo>
                        <a:cubicBezTo>
                          <a:pt x="0" y="14"/>
                          <a:pt x="13" y="0"/>
                          <a:pt x="30" y="0"/>
                        </a:cubicBezTo>
                        <a:cubicBezTo>
                          <a:pt x="30" y="0"/>
                          <a:pt x="30" y="0"/>
                          <a:pt x="30" y="0"/>
                        </a:cubicBezTo>
                        <a:cubicBezTo>
                          <a:pt x="514" y="0"/>
                          <a:pt x="514" y="0"/>
                          <a:pt x="514" y="0"/>
                        </a:cubicBezTo>
                        <a:cubicBezTo>
                          <a:pt x="531" y="0"/>
                          <a:pt x="545" y="14"/>
                          <a:pt x="545" y="31"/>
                        </a:cubicBezTo>
                        <a:cubicBezTo>
                          <a:pt x="545" y="31"/>
                          <a:pt x="545" y="31"/>
                          <a:pt x="545" y="31"/>
                        </a:cubicBezTo>
                        <a:cubicBezTo>
                          <a:pt x="545" y="53"/>
                          <a:pt x="545" y="53"/>
                          <a:pt x="545" y="53"/>
                        </a:cubicBezTo>
                        <a:cubicBezTo>
                          <a:pt x="545" y="57"/>
                          <a:pt x="541" y="61"/>
                          <a:pt x="537" y="61"/>
                        </a:cubicBezTo>
                        <a:cubicBezTo>
                          <a:pt x="537" y="61"/>
                          <a:pt x="537" y="61"/>
                          <a:pt x="537" y="61"/>
                        </a:cubicBezTo>
                        <a:cubicBezTo>
                          <a:pt x="532" y="61"/>
                          <a:pt x="529" y="57"/>
                          <a:pt x="529" y="53"/>
                        </a:cubicBezTo>
                        <a:cubicBezTo>
                          <a:pt x="529" y="53"/>
                          <a:pt x="529" y="53"/>
                          <a:pt x="529" y="53"/>
                        </a:cubicBezTo>
                        <a:cubicBezTo>
                          <a:pt x="529" y="31"/>
                          <a:pt x="529" y="31"/>
                          <a:pt x="529" y="31"/>
                        </a:cubicBezTo>
                        <a:cubicBezTo>
                          <a:pt x="529" y="23"/>
                          <a:pt x="522" y="16"/>
                          <a:pt x="514" y="16"/>
                        </a:cubicBezTo>
                        <a:cubicBezTo>
                          <a:pt x="514" y="16"/>
                          <a:pt x="514" y="16"/>
                          <a:pt x="514" y="16"/>
                        </a:cubicBezTo>
                        <a:cubicBezTo>
                          <a:pt x="30" y="16"/>
                          <a:pt x="30" y="16"/>
                          <a:pt x="30" y="16"/>
                        </a:cubicBezTo>
                        <a:cubicBezTo>
                          <a:pt x="22" y="16"/>
                          <a:pt x="16" y="23"/>
                          <a:pt x="16" y="31"/>
                        </a:cubicBezTo>
                        <a:cubicBezTo>
                          <a:pt x="16" y="31"/>
                          <a:pt x="16" y="31"/>
                          <a:pt x="16" y="31"/>
                        </a:cubicBezTo>
                        <a:cubicBezTo>
                          <a:pt x="16" y="1109"/>
                          <a:pt x="16" y="1109"/>
                          <a:pt x="16" y="1109"/>
                        </a:cubicBezTo>
                        <a:cubicBezTo>
                          <a:pt x="16" y="1117"/>
                          <a:pt x="22" y="1124"/>
                          <a:pt x="30" y="1124"/>
                        </a:cubicBezTo>
                        <a:cubicBezTo>
                          <a:pt x="30" y="1124"/>
                          <a:pt x="30" y="1124"/>
                          <a:pt x="30" y="1124"/>
                        </a:cubicBezTo>
                        <a:cubicBezTo>
                          <a:pt x="514" y="1124"/>
                          <a:pt x="514" y="1124"/>
                          <a:pt x="514" y="1124"/>
                        </a:cubicBezTo>
                        <a:cubicBezTo>
                          <a:pt x="522" y="1124"/>
                          <a:pt x="529" y="1117"/>
                          <a:pt x="529" y="1109"/>
                        </a:cubicBezTo>
                        <a:cubicBezTo>
                          <a:pt x="529" y="1109"/>
                          <a:pt x="529" y="1109"/>
                          <a:pt x="529" y="1109"/>
                        </a:cubicBezTo>
                        <a:cubicBezTo>
                          <a:pt x="529" y="82"/>
                          <a:pt x="529" y="82"/>
                          <a:pt x="529" y="82"/>
                        </a:cubicBezTo>
                        <a:cubicBezTo>
                          <a:pt x="529" y="78"/>
                          <a:pt x="532" y="74"/>
                          <a:pt x="537" y="74"/>
                        </a:cubicBezTo>
                        <a:cubicBezTo>
                          <a:pt x="537" y="74"/>
                          <a:pt x="537" y="74"/>
                          <a:pt x="537" y="74"/>
                        </a:cubicBezTo>
                        <a:cubicBezTo>
                          <a:pt x="541" y="74"/>
                          <a:pt x="545" y="78"/>
                          <a:pt x="545" y="82"/>
                        </a:cubicBezTo>
                        <a:cubicBezTo>
                          <a:pt x="545" y="82"/>
                          <a:pt x="545" y="82"/>
                          <a:pt x="545" y="82"/>
                        </a:cubicBezTo>
                        <a:cubicBezTo>
                          <a:pt x="545" y="1109"/>
                          <a:pt x="545" y="1109"/>
                          <a:pt x="545" y="1109"/>
                        </a:cubicBezTo>
                        <a:cubicBezTo>
                          <a:pt x="545" y="1126"/>
                          <a:pt x="531" y="1140"/>
                          <a:pt x="514" y="1140"/>
                        </a:cubicBezTo>
                        <a:cubicBezTo>
                          <a:pt x="514" y="1140"/>
                          <a:pt x="514" y="1140"/>
                          <a:pt x="514" y="1140"/>
                        </a:cubicBezTo>
                        <a:cubicBezTo>
                          <a:pt x="30" y="1140"/>
                          <a:pt x="30" y="1140"/>
                          <a:pt x="30" y="1140"/>
                        </a:cubicBezTo>
                        <a:close/>
                      </a:path>
                    </a:pathLst>
                  </a:custGeom>
                  <a:gradFill rotWithShape="0">
                    <a:gsLst>
                      <a:gs pos="0">
                        <a:srgbClr val="5F5F5F"/>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400"/>
                  </a:p>
                </p:txBody>
              </p:sp>
            </p:grpSp>
          </p:grpSp>
          <p:sp>
            <p:nvSpPr>
              <p:cNvPr id="140" name="Text Box 75">
                <a:extLst>
                  <a:ext uri="{FF2B5EF4-FFF2-40B4-BE49-F238E27FC236}">
                    <a16:creationId xmlns:a16="http://schemas.microsoft.com/office/drawing/2014/main" id="{932FC8D1-32C6-4C54-A5AD-3A02C1A6E8A3}"/>
                  </a:ext>
                </a:extLst>
              </p:cNvPr>
              <p:cNvSpPr txBox="1">
                <a:spLocks noChangeArrowheads="1"/>
              </p:cNvSpPr>
              <p:nvPr/>
            </p:nvSpPr>
            <p:spPr bwMode="auto">
              <a:xfrm>
                <a:off x="645" y="3279"/>
                <a:ext cx="121" cy="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4176713" eaLnBrk="0" hangingPunct="0">
                  <a:defRPr sz="2000">
                    <a:solidFill>
                      <a:schemeClr val="tx1"/>
                    </a:solidFill>
                    <a:latin typeface="Arial" pitchFamily="34" charset="0"/>
                    <a:cs typeface="Arial" pitchFamily="34" charset="0"/>
                  </a:defRPr>
                </a:lvl1pPr>
                <a:lvl2pPr marL="742950" indent="-285750" defTabSz="4176713" eaLnBrk="0" hangingPunct="0">
                  <a:defRPr sz="2000">
                    <a:solidFill>
                      <a:schemeClr val="tx1"/>
                    </a:solidFill>
                    <a:latin typeface="Arial" pitchFamily="34" charset="0"/>
                    <a:cs typeface="Arial" pitchFamily="34" charset="0"/>
                  </a:defRPr>
                </a:lvl2pPr>
                <a:lvl3pPr marL="1143000" indent="-228600" defTabSz="4176713" eaLnBrk="0" hangingPunct="0">
                  <a:defRPr sz="2000">
                    <a:solidFill>
                      <a:schemeClr val="tx1"/>
                    </a:solidFill>
                    <a:latin typeface="Arial" pitchFamily="34" charset="0"/>
                    <a:cs typeface="Arial" pitchFamily="34" charset="0"/>
                  </a:defRPr>
                </a:lvl3pPr>
                <a:lvl4pPr marL="1600200" indent="-228600" defTabSz="4176713" eaLnBrk="0" hangingPunct="0">
                  <a:defRPr sz="2000">
                    <a:solidFill>
                      <a:schemeClr val="tx1"/>
                    </a:solidFill>
                    <a:latin typeface="Arial" pitchFamily="34" charset="0"/>
                    <a:cs typeface="Arial" pitchFamily="34" charset="0"/>
                  </a:defRPr>
                </a:lvl4pPr>
                <a:lvl5pPr marL="2057400" indent="-228600" defTabSz="4176713" eaLnBrk="0" hangingPunct="0">
                  <a:defRPr sz="2000">
                    <a:solidFill>
                      <a:schemeClr val="tx1"/>
                    </a:solidFill>
                    <a:latin typeface="Arial" pitchFamily="34" charset="0"/>
                    <a:cs typeface="Arial" pitchFamily="34" charset="0"/>
                  </a:defRPr>
                </a:lvl5pPr>
                <a:lvl6pPr marL="2514600" indent="-228600" defTabSz="4176713"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4176713"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4176713"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4176713" eaLnBrk="0" fontAlgn="base" hangingPunct="0">
                  <a:spcBef>
                    <a:spcPct val="0"/>
                  </a:spcBef>
                  <a:spcAft>
                    <a:spcPct val="0"/>
                  </a:spcAft>
                  <a:defRPr sz="2000">
                    <a:solidFill>
                      <a:schemeClr val="tx1"/>
                    </a:solidFill>
                    <a:latin typeface="Arial" pitchFamily="34" charset="0"/>
                    <a:cs typeface="Arial" pitchFamily="34" charset="0"/>
                  </a:defRPr>
                </a:lvl9pPr>
              </a:lstStyle>
              <a:p>
                <a:pPr algn="ctr" eaLnBrk="1" hangingPunct="1">
                  <a:spcBef>
                    <a:spcPct val="50000"/>
                  </a:spcBef>
                </a:pPr>
                <a:r>
                  <a:rPr lang="en-US" altLang="en-US" sz="1050"/>
                  <a:t>CO</a:t>
                </a:r>
              </a:p>
            </p:txBody>
          </p:sp>
        </p:grpSp>
        <p:grpSp>
          <p:nvGrpSpPr>
            <p:cNvPr id="22" name="Group 69">
              <a:extLst>
                <a:ext uri="{FF2B5EF4-FFF2-40B4-BE49-F238E27FC236}">
                  <a16:creationId xmlns:a16="http://schemas.microsoft.com/office/drawing/2014/main" id="{9E03606F-14CD-4F85-91AF-19D0CE272583}"/>
                </a:ext>
              </a:extLst>
            </p:cNvPr>
            <p:cNvGrpSpPr>
              <a:grpSpLocks/>
            </p:cNvGrpSpPr>
            <p:nvPr/>
          </p:nvGrpSpPr>
          <p:grpSpPr bwMode="auto">
            <a:xfrm>
              <a:off x="4641249" y="1927752"/>
              <a:ext cx="293687" cy="396875"/>
              <a:chOff x="633" y="3229"/>
              <a:chExt cx="148" cy="212"/>
            </a:xfrm>
          </p:grpSpPr>
          <p:grpSp>
            <p:nvGrpSpPr>
              <p:cNvPr id="133" name="Group 70">
                <a:extLst>
                  <a:ext uri="{FF2B5EF4-FFF2-40B4-BE49-F238E27FC236}">
                    <a16:creationId xmlns:a16="http://schemas.microsoft.com/office/drawing/2014/main" id="{9CA9E5CA-275D-441A-8A2F-291F8D40F4F5}"/>
                  </a:ext>
                </a:extLst>
              </p:cNvPr>
              <p:cNvGrpSpPr>
                <a:grpSpLocks noChangeAspect="1"/>
              </p:cNvGrpSpPr>
              <p:nvPr/>
            </p:nvGrpSpPr>
            <p:grpSpPr bwMode="auto">
              <a:xfrm>
                <a:off x="633" y="3229"/>
                <a:ext cx="148" cy="212"/>
                <a:chOff x="329" y="3227"/>
                <a:chExt cx="441" cy="634"/>
              </a:xfrm>
            </p:grpSpPr>
            <p:sp>
              <p:nvSpPr>
                <p:cNvPr id="135" name="AutoShape 71">
                  <a:extLst>
                    <a:ext uri="{FF2B5EF4-FFF2-40B4-BE49-F238E27FC236}">
                      <a16:creationId xmlns:a16="http://schemas.microsoft.com/office/drawing/2014/main" id="{6A7A5DE8-1744-49A1-9E37-4375BAD2EDF8}"/>
                    </a:ext>
                  </a:extLst>
                </p:cNvPr>
                <p:cNvSpPr>
                  <a:spLocks noChangeAspect="1" noChangeArrowheads="1"/>
                </p:cNvSpPr>
                <p:nvPr/>
              </p:nvSpPr>
              <p:spPr bwMode="auto">
                <a:xfrm>
                  <a:off x="333" y="3231"/>
                  <a:ext cx="432" cy="624"/>
                </a:xfrm>
                <a:prstGeom prst="roundRect">
                  <a:avLst>
                    <a:gd name="adj" fmla="val 4630"/>
                  </a:avLst>
                </a:prstGeom>
                <a:solidFill>
                  <a:schemeClr val="bg1"/>
                </a:solidFill>
                <a:ln w="12700" algn="ctr">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rIns="72000" anchor="ct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cs typeface="Arial" pitchFamily="34" charset="0"/>
                    </a:defRPr>
                  </a:lvl9pPr>
                </a:lstStyle>
                <a:p>
                  <a:pPr eaLnBrk="1" hangingPunct="1"/>
                  <a:endParaRPr lang="en-US" altLang="en-US" sz="100"/>
                </a:p>
              </p:txBody>
            </p:sp>
            <p:grpSp>
              <p:nvGrpSpPr>
                <p:cNvPr id="136" name="Group 72">
                  <a:extLst>
                    <a:ext uri="{FF2B5EF4-FFF2-40B4-BE49-F238E27FC236}">
                      <a16:creationId xmlns:a16="http://schemas.microsoft.com/office/drawing/2014/main" id="{815C7F94-9D79-4340-8A0A-6E93632E47C4}"/>
                    </a:ext>
                  </a:extLst>
                </p:cNvPr>
                <p:cNvGrpSpPr>
                  <a:grpSpLocks noChangeAspect="1"/>
                </p:cNvGrpSpPr>
                <p:nvPr/>
              </p:nvGrpSpPr>
              <p:grpSpPr bwMode="auto">
                <a:xfrm>
                  <a:off x="329" y="3227"/>
                  <a:ext cx="441" cy="634"/>
                  <a:chOff x="414" y="3039"/>
                  <a:chExt cx="441" cy="634"/>
                </a:xfrm>
              </p:grpSpPr>
              <p:sp>
                <p:nvSpPr>
                  <p:cNvPr id="137" name="AutoShape 73">
                    <a:extLst>
                      <a:ext uri="{FF2B5EF4-FFF2-40B4-BE49-F238E27FC236}">
                        <a16:creationId xmlns:a16="http://schemas.microsoft.com/office/drawing/2014/main" id="{145279B0-5EB6-45A7-B0D1-83EF678DD6B0}"/>
                      </a:ext>
                    </a:extLst>
                  </p:cNvPr>
                  <p:cNvSpPr>
                    <a:spLocks noChangeAspect="1" noChangeArrowheads="1"/>
                  </p:cNvSpPr>
                  <p:nvPr/>
                </p:nvSpPr>
                <p:spPr bwMode="auto">
                  <a:xfrm>
                    <a:off x="414" y="3540"/>
                    <a:ext cx="432" cy="133"/>
                  </a:xfrm>
                  <a:prstGeom prst="roundRect">
                    <a:avLst>
                      <a:gd name="adj" fmla="val 12380"/>
                    </a:avLst>
                  </a:prstGeom>
                  <a:gradFill rotWithShape="0">
                    <a:gsLst>
                      <a:gs pos="0">
                        <a:srgbClr val="5F5F5F"/>
                      </a:gs>
                      <a:gs pos="100000">
                        <a:srgbClr val="B2B2B2"/>
                      </a:gs>
                    </a:gsLst>
                    <a:lin ang="2700000" scaled="1"/>
                  </a:gradFill>
                  <a:ln>
                    <a:noFill/>
                  </a:ln>
                  <a:effectLst/>
                  <a:extLst>
                    <a:ext uri="{91240B29-F687-4F45-9708-019B960494DF}">
                      <a14:hiddenLine xmlns:a14="http://schemas.microsoft.com/office/drawing/2010/main" w="1270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28789" tIns="208780" rIns="328789" bIns="208780" anchor="ctr"/>
                  <a:lstStyle>
                    <a:lvl1pPr defTabSz="5567363" eaLnBrk="0" hangingPunct="0">
                      <a:defRPr sz="2000">
                        <a:solidFill>
                          <a:schemeClr val="tx1"/>
                        </a:solidFill>
                        <a:latin typeface="Arial" pitchFamily="34" charset="0"/>
                        <a:cs typeface="Arial" pitchFamily="34" charset="0"/>
                      </a:defRPr>
                    </a:lvl1pPr>
                    <a:lvl2pPr marL="742950" indent="-285750" defTabSz="5567363" eaLnBrk="0" hangingPunct="0">
                      <a:defRPr sz="2000">
                        <a:solidFill>
                          <a:schemeClr val="tx1"/>
                        </a:solidFill>
                        <a:latin typeface="Arial" pitchFamily="34" charset="0"/>
                        <a:cs typeface="Arial" pitchFamily="34" charset="0"/>
                      </a:defRPr>
                    </a:lvl2pPr>
                    <a:lvl3pPr marL="1143000" indent="-228600" defTabSz="5567363" eaLnBrk="0" hangingPunct="0">
                      <a:defRPr sz="2000">
                        <a:solidFill>
                          <a:schemeClr val="tx1"/>
                        </a:solidFill>
                        <a:latin typeface="Arial" pitchFamily="34" charset="0"/>
                        <a:cs typeface="Arial" pitchFamily="34" charset="0"/>
                      </a:defRPr>
                    </a:lvl3pPr>
                    <a:lvl4pPr marL="1600200" indent="-228600" defTabSz="5567363" eaLnBrk="0" hangingPunct="0">
                      <a:defRPr sz="2000">
                        <a:solidFill>
                          <a:schemeClr val="tx1"/>
                        </a:solidFill>
                        <a:latin typeface="Arial" pitchFamily="34" charset="0"/>
                        <a:cs typeface="Arial" pitchFamily="34" charset="0"/>
                      </a:defRPr>
                    </a:lvl4pPr>
                    <a:lvl5pPr marL="2057400" indent="-228600" defTabSz="5567363" eaLnBrk="0" hangingPunct="0">
                      <a:defRPr sz="2000">
                        <a:solidFill>
                          <a:schemeClr val="tx1"/>
                        </a:solidFill>
                        <a:latin typeface="Arial" pitchFamily="34" charset="0"/>
                        <a:cs typeface="Arial" pitchFamily="34" charset="0"/>
                      </a:defRPr>
                    </a:lvl5pPr>
                    <a:lvl6pPr marL="2514600" indent="-228600" defTabSz="5567363"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567363"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567363"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567363" eaLnBrk="0" fontAlgn="base" hangingPunct="0">
                      <a:spcBef>
                        <a:spcPct val="0"/>
                      </a:spcBef>
                      <a:spcAft>
                        <a:spcPct val="0"/>
                      </a:spcAft>
                      <a:defRPr sz="2000">
                        <a:solidFill>
                          <a:schemeClr val="tx1"/>
                        </a:solidFill>
                        <a:latin typeface="Arial" pitchFamily="34" charset="0"/>
                        <a:cs typeface="Arial" pitchFamily="34" charset="0"/>
                      </a:defRPr>
                    </a:lvl9pPr>
                  </a:lstStyle>
                  <a:p>
                    <a:pPr eaLnBrk="1" hangingPunct="1">
                      <a:spcBef>
                        <a:spcPct val="50000"/>
                      </a:spcBef>
                    </a:pPr>
                    <a:endParaRPr lang="en-US" altLang="en-US" sz="300" b="1">
                      <a:solidFill>
                        <a:schemeClr val="bg1"/>
                      </a:solidFill>
                    </a:endParaRPr>
                  </a:p>
                </p:txBody>
              </p:sp>
              <p:sp>
                <p:nvSpPr>
                  <p:cNvPr id="138" name="Freeform 74">
                    <a:extLst>
                      <a:ext uri="{FF2B5EF4-FFF2-40B4-BE49-F238E27FC236}">
                        <a16:creationId xmlns:a16="http://schemas.microsoft.com/office/drawing/2014/main" id="{9F608023-FCAF-4EAA-B225-A594FFEA1A1F}"/>
                      </a:ext>
                    </a:extLst>
                  </p:cNvPr>
                  <p:cNvSpPr>
                    <a:spLocks noChangeAspect="1"/>
                  </p:cNvSpPr>
                  <p:nvPr/>
                </p:nvSpPr>
                <p:spPr bwMode="auto">
                  <a:xfrm>
                    <a:off x="414" y="3039"/>
                    <a:ext cx="441" cy="634"/>
                  </a:xfrm>
                  <a:custGeom>
                    <a:avLst/>
                    <a:gdLst>
                      <a:gd name="T0" fmla="*/ 2 w 545"/>
                      <a:gd name="T1" fmla="*/ 1 h 1140"/>
                      <a:gd name="T2" fmla="*/ 0 w 545"/>
                      <a:gd name="T3" fmla="*/ 1 h 1140"/>
                      <a:gd name="T4" fmla="*/ 0 w 545"/>
                      <a:gd name="T5" fmla="*/ 1 h 1140"/>
                      <a:gd name="T6" fmla="*/ 0 w 545"/>
                      <a:gd name="T7" fmla="*/ 1 h 1140"/>
                      <a:gd name="T8" fmla="*/ 2 w 545"/>
                      <a:gd name="T9" fmla="*/ 0 h 1140"/>
                      <a:gd name="T10" fmla="*/ 2 w 545"/>
                      <a:gd name="T11" fmla="*/ 0 h 1140"/>
                      <a:gd name="T12" fmla="*/ 40 w 545"/>
                      <a:gd name="T13" fmla="*/ 0 h 1140"/>
                      <a:gd name="T14" fmla="*/ 43 w 545"/>
                      <a:gd name="T15" fmla="*/ 1 h 1140"/>
                      <a:gd name="T16" fmla="*/ 43 w 545"/>
                      <a:gd name="T17" fmla="*/ 1 h 1140"/>
                      <a:gd name="T18" fmla="*/ 43 w 545"/>
                      <a:gd name="T19" fmla="*/ 1 h 1140"/>
                      <a:gd name="T20" fmla="*/ 43 w 545"/>
                      <a:gd name="T21" fmla="*/ 1 h 1140"/>
                      <a:gd name="T22" fmla="*/ 43 w 545"/>
                      <a:gd name="T23" fmla="*/ 1 h 1140"/>
                      <a:gd name="T24" fmla="*/ 42 w 545"/>
                      <a:gd name="T25" fmla="*/ 1 h 1140"/>
                      <a:gd name="T26" fmla="*/ 42 w 545"/>
                      <a:gd name="T27" fmla="*/ 1 h 1140"/>
                      <a:gd name="T28" fmla="*/ 42 w 545"/>
                      <a:gd name="T29" fmla="*/ 1 h 1140"/>
                      <a:gd name="T30" fmla="*/ 40 w 545"/>
                      <a:gd name="T31" fmla="*/ 1 h 1140"/>
                      <a:gd name="T32" fmla="*/ 40 w 545"/>
                      <a:gd name="T33" fmla="*/ 1 h 1140"/>
                      <a:gd name="T34" fmla="*/ 2 w 545"/>
                      <a:gd name="T35" fmla="*/ 1 h 1140"/>
                      <a:gd name="T36" fmla="*/ 2 w 545"/>
                      <a:gd name="T37" fmla="*/ 1 h 1140"/>
                      <a:gd name="T38" fmla="*/ 2 w 545"/>
                      <a:gd name="T39" fmla="*/ 1 h 1140"/>
                      <a:gd name="T40" fmla="*/ 2 w 545"/>
                      <a:gd name="T41" fmla="*/ 1 h 1140"/>
                      <a:gd name="T42" fmla="*/ 2 w 545"/>
                      <a:gd name="T43" fmla="*/ 1 h 1140"/>
                      <a:gd name="T44" fmla="*/ 2 w 545"/>
                      <a:gd name="T45" fmla="*/ 1 h 1140"/>
                      <a:gd name="T46" fmla="*/ 40 w 545"/>
                      <a:gd name="T47" fmla="*/ 1 h 1140"/>
                      <a:gd name="T48" fmla="*/ 42 w 545"/>
                      <a:gd name="T49" fmla="*/ 1 h 1140"/>
                      <a:gd name="T50" fmla="*/ 42 w 545"/>
                      <a:gd name="T51" fmla="*/ 1 h 1140"/>
                      <a:gd name="T52" fmla="*/ 42 w 545"/>
                      <a:gd name="T53" fmla="*/ 1 h 1140"/>
                      <a:gd name="T54" fmla="*/ 43 w 545"/>
                      <a:gd name="T55" fmla="*/ 1 h 1140"/>
                      <a:gd name="T56" fmla="*/ 43 w 545"/>
                      <a:gd name="T57" fmla="*/ 1 h 1140"/>
                      <a:gd name="T58" fmla="*/ 43 w 545"/>
                      <a:gd name="T59" fmla="*/ 1 h 1140"/>
                      <a:gd name="T60" fmla="*/ 43 w 545"/>
                      <a:gd name="T61" fmla="*/ 1 h 1140"/>
                      <a:gd name="T62" fmla="*/ 43 w 545"/>
                      <a:gd name="T63" fmla="*/ 1 h 1140"/>
                      <a:gd name="T64" fmla="*/ 40 w 545"/>
                      <a:gd name="T65" fmla="*/ 1 h 1140"/>
                      <a:gd name="T66" fmla="*/ 40 w 545"/>
                      <a:gd name="T67" fmla="*/ 1 h 1140"/>
                      <a:gd name="T68" fmla="*/ 2 w 545"/>
                      <a:gd name="T69" fmla="*/ 1 h 11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45" h="1140">
                        <a:moveTo>
                          <a:pt x="30" y="1140"/>
                        </a:moveTo>
                        <a:cubicBezTo>
                          <a:pt x="13" y="1140"/>
                          <a:pt x="0" y="1126"/>
                          <a:pt x="0" y="1109"/>
                        </a:cubicBezTo>
                        <a:cubicBezTo>
                          <a:pt x="0" y="1109"/>
                          <a:pt x="0" y="1109"/>
                          <a:pt x="0" y="1109"/>
                        </a:cubicBezTo>
                        <a:cubicBezTo>
                          <a:pt x="0" y="31"/>
                          <a:pt x="0" y="31"/>
                          <a:pt x="0" y="31"/>
                        </a:cubicBezTo>
                        <a:cubicBezTo>
                          <a:pt x="0" y="14"/>
                          <a:pt x="13" y="0"/>
                          <a:pt x="30" y="0"/>
                        </a:cubicBezTo>
                        <a:cubicBezTo>
                          <a:pt x="30" y="0"/>
                          <a:pt x="30" y="0"/>
                          <a:pt x="30" y="0"/>
                        </a:cubicBezTo>
                        <a:cubicBezTo>
                          <a:pt x="514" y="0"/>
                          <a:pt x="514" y="0"/>
                          <a:pt x="514" y="0"/>
                        </a:cubicBezTo>
                        <a:cubicBezTo>
                          <a:pt x="531" y="0"/>
                          <a:pt x="545" y="14"/>
                          <a:pt x="545" y="31"/>
                        </a:cubicBezTo>
                        <a:cubicBezTo>
                          <a:pt x="545" y="31"/>
                          <a:pt x="545" y="31"/>
                          <a:pt x="545" y="31"/>
                        </a:cubicBezTo>
                        <a:cubicBezTo>
                          <a:pt x="545" y="53"/>
                          <a:pt x="545" y="53"/>
                          <a:pt x="545" y="53"/>
                        </a:cubicBezTo>
                        <a:cubicBezTo>
                          <a:pt x="545" y="57"/>
                          <a:pt x="541" y="61"/>
                          <a:pt x="537" y="61"/>
                        </a:cubicBezTo>
                        <a:cubicBezTo>
                          <a:pt x="537" y="61"/>
                          <a:pt x="537" y="61"/>
                          <a:pt x="537" y="61"/>
                        </a:cubicBezTo>
                        <a:cubicBezTo>
                          <a:pt x="532" y="61"/>
                          <a:pt x="529" y="57"/>
                          <a:pt x="529" y="53"/>
                        </a:cubicBezTo>
                        <a:cubicBezTo>
                          <a:pt x="529" y="53"/>
                          <a:pt x="529" y="53"/>
                          <a:pt x="529" y="53"/>
                        </a:cubicBezTo>
                        <a:cubicBezTo>
                          <a:pt x="529" y="31"/>
                          <a:pt x="529" y="31"/>
                          <a:pt x="529" y="31"/>
                        </a:cubicBezTo>
                        <a:cubicBezTo>
                          <a:pt x="529" y="23"/>
                          <a:pt x="522" y="16"/>
                          <a:pt x="514" y="16"/>
                        </a:cubicBezTo>
                        <a:cubicBezTo>
                          <a:pt x="514" y="16"/>
                          <a:pt x="514" y="16"/>
                          <a:pt x="514" y="16"/>
                        </a:cubicBezTo>
                        <a:cubicBezTo>
                          <a:pt x="30" y="16"/>
                          <a:pt x="30" y="16"/>
                          <a:pt x="30" y="16"/>
                        </a:cubicBezTo>
                        <a:cubicBezTo>
                          <a:pt x="22" y="16"/>
                          <a:pt x="16" y="23"/>
                          <a:pt x="16" y="31"/>
                        </a:cubicBezTo>
                        <a:cubicBezTo>
                          <a:pt x="16" y="31"/>
                          <a:pt x="16" y="31"/>
                          <a:pt x="16" y="31"/>
                        </a:cubicBezTo>
                        <a:cubicBezTo>
                          <a:pt x="16" y="1109"/>
                          <a:pt x="16" y="1109"/>
                          <a:pt x="16" y="1109"/>
                        </a:cubicBezTo>
                        <a:cubicBezTo>
                          <a:pt x="16" y="1117"/>
                          <a:pt x="22" y="1124"/>
                          <a:pt x="30" y="1124"/>
                        </a:cubicBezTo>
                        <a:cubicBezTo>
                          <a:pt x="30" y="1124"/>
                          <a:pt x="30" y="1124"/>
                          <a:pt x="30" y="1124"/>
                        </a:cubicBezTo>
                        <a:cubicBezTo>
                          <a:pt x="514" y="1124"/>
                          <a:pt x="514" y="1124"/>
                          <a:pt x="514" y="1124"/>
                        </a:cubicBezTo>
                        <a:cubicBezTo>
                          <a:pt x="522" y="1124"/>
                          <a:pt x="529" y="1117"/>
                          <a:pt x="529" y="1109"/>
                        </a:cubicBezTo>
                        <a:cubicBezTo>
                          <a:pt x="529" y="1109"/>
                          <a:pt x="529" y="1109"/>
                          <a:pt x="529" y="1109"/>
                        </a:cubicBezTo>
                        <a:cubicBezTo>
                          <a:pt x="529" y="82"/>
                          <a:pt x="529" y="82"/>
                          <a:pt x="529" y="82"/>
                        </a:cubicBezTo>
                        <a:cubicBezTo>
                          <a:pt x="529" y="78"/>
                          <a:pt x="532" y="74"/>
                          <a:pt x="537" y="74"/>
                        </a:cubicBezTo>
                        <a:cubicBezTo>
                          <a:pt x="537" y="74"/>
                          <a:pt x="537" y="74"/>
                          <a:pt x="537" y="74"/>
                        </a:cubicBezTo>
                        <a:cubicBezTo>
                          <a:pt x="541" y="74"/>
                          <a:pt x="545" y="78"/>
                          <a:pt x="545" y="82"/>
                        </a:cubicBezTo>
                        <a:cubicBezTo>
                          <a:pt x="545" y="82"/>
                          <a:pt x="545" y="82"/>
                          <a:pt x="545" y="82"/>
                        </a:cubicBezTo>
                        <a:cubicBezTo>
                          <a:pt x="545" y="1109"/>
                          <a:pt x="545" y="1109"/>
                          <a:pt x="545" y="1109"/>
                        </a:cubicBezTo>
                        <a:cubicBezTo>
                          <a:pt x="545" y="1126"/>
                          <a:pt x="531" y="1140"/>
                          <a:pt x="514" y="1140"/>
                        </a:cubicBezTo>
                        <a:cubicBezTo>
                          <a:pt x="514" y="1140"/>
                          <a:pt x="514" y="1140"/>
                          <a:pt x="514" y="1140"/>
                        </a:cubicBezTo>
                        <a:cubicBezTo>
                          <a:pt x="30" y="1140"/>
                          <a:pt x="30" y="1140"/>
                          <a:pt x="30" y="1140"/>
                        </a:cubicBezTo>
                        <a:close/>
                      </a:path>
                    </a:pathLst>
                  </a:custGeom>
                  <a:gradFill rotWithShape="0">
                    <a:gsLst>
                      <a:gs pos="0">
                        <a:srgbClr val="5F5F5F"/>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400"/>
                  </a:p>
                </p:txBody>
              </p:sp>
            </p:grpSp>
          </p:grpSp>
          <p:sp>
            <p:nvSpPr>
              <p:cNvPr id="134" name="Text Box 75">
                <a:extLst>
                  <a:ext uri="{FF2B5EF4-FFF2-40B4-BE49-F238E27FC236}">
                    <a16:creationId xmlns:a16="http://schemas.microsoft.com/office/drawing/2014/main" id="{C8C071C0-031C-4335-8F3F-91EB83441C77}"/>
                  </a:ext>
                </a:extLst>
              </p:cNvPr>
              <p:cNvSpPr txBox="1">
                <a:spLocks noChangeArrowheads="1"/>
              </p:cNvSpPr>
              <p:nvPr/>
            </p:nvSpPr>
            <p:spPr bwMode="auto">
              <a:xfrm>
                <a:off x="645" y="3276"/>
                <a:ext cx="121" cy="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4176713" eaLnBrk="0" hangingPunct="0">
                  <a:defRPr sz="2000">
                    <a:solidFill>
                      <a:schemeClr val="tx1"/>
                    </a:solidFill>
                    <a:latin typeface="Arial" pitchFamily="34" charset="0"/>
                    <a:cs typeface="Arial" pitchFamily="34" charset="0"/>
                  </a:defRPr>
                </a:lvl1pPr>
                <a:lvl2pPr marL="742950" indent="-285750" defTabSz="4176713" eaLnBrk="0" hangingPunct="0">
                  <a:defRPr sz="2000">
                    <a:solidFill>
                      <a:schemeClr val="tx1"/>
                    </a:solidFill>
                    <a:latin typeface="Arial" pitchFamily="34" charset="0"/>
                    <a:cs typeface="Arial" pitchFamily="34" charset="0"/>
                  </a:defRPr>
                </a:lvl2pPr>
                <a:lvl3pPr marL="1143000" indent="-228600" defTabSz="4176713" eaLnBrk="0" hangingPunct="0">
                  <a:defRPr sz="2000">
                    <a:solidFill>
                      <a:schemeClr val="tx1"/>
                    </a:solidFill>
                    <a:latin typeface="Arial" pitchFamily="34" charset="0"/>
                    <a:cs typeface="Arial" pitchFamily="34" charset="0"/>
                  </a:defRPr>
                </a:lvl3pPr>
                <a:lvl4pPr marL="1600200" indent="-228600" defTabSz="4176713" eaLnBrk="0" hangingPunct="0">
                  <a:defRPr sz="2000">
                    <a:solidFill>
                      <a:schemeClr val="tx1"/>
                    </a:solidFill>
                    <a:latin typeface="Arial" pitchFamily="34" charset="0"/>
                    <a:cs typeface="Arial" pitchFamily="34" charset="0"/>
                  </a:defRPr>
                </a:lvl4pPr>
                <a:lvl5pPr marL="2057400" indent="-228600" defTabSz="4176713" eaLnBrk="0" hangingPunct="0">
                  <a:defRPr sz="2000">
                    <a:solidFill>
                      <a:schemeClr val="tx1"/>
                    </a:solidFill>
                    <a:latin typeface="Arial" pitchFamily="34" charset="0"/>
                    <a:cs typeface="Arial" pitchFamily="34" charset="0"/>
                  </a:defRPr>
                </a:lvl5pPr>
                <a:lvl6pPr marL="2514600" indent="-228600" defTabSz="4176713"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4176713"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4176713"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4176713" eaLnBrk="0" fontAlgn="base" hangingPunct="0">
                  <a:spcBef>
                    <a:spcPct val="0"/>
                  </a:spcBef>
                  <a:spcAft>
                    <a:spcPct val="0"/>
                  </a:spcAft>
                  <a:defRPr sz="2000">
                    <a:solidFill>
                      <a:schemeClr val="tx1"/>
                    </a:solidFill>
                    <a:latin typeface="Arial" pitchFamily="34" charset="0"/>
                    <a:cs typeface="Arial" pitchFamily="34" charset="0"/>
                  </a:defRPr>
                </a:lvl9pPr>
              </a:lstStyle>
              <a:p>
                <a:pPr algn="ctr" eaLnBrk="1" hangingPunct="1">
                  <a:spcBef>
                    <a:spcPct val="50000"/>
                  </a:spcBef>
                </a:pPr>
                <a:r>
                  <a:rPr lang="en-US" altLang="en-US" sz="1050"/>
                  <a:t>CO</a:t>
                </a:r>
              </a:p>
            </p:txBody>
          </p:sp>
        </p:grpSp>
        <p:sp>
          <p:nvSpPr>
            <p:cNvPr id="23" name="Line 35">
              <a:extLst>
                <a:ext uri="{FF2B5EF4-FFF2-40B4-BE49-F238E27FC236}">
                  <a16:creationId xmlns:a16="http://schemas.microsoft.com/office/drawing/2014/main" id="{E441DDDF-5D89-447B-9866-74894F8A71DD}"/>
                </a:ext>
              </a:extLst>
            </p:cNvPr>
            <p:cNvSpPr>
              <a:spLocks noChangeShapeType="1"/>
            </p:cNvSpPr>
            <p:nvPr/>
          </p:nvSpPr>
          <p:spPr bwMode="auto">
            <a:xfrm>
              <a:off x="6515600" y="2405184"/>
              <a:ext cx="55563" cy="67005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994" tIns="60955" rIns="95994" bIns="60955"/>
            <a:lstStyle/>
            <a:p>
              <a:endParaRPr lang="en-US" sz="1400"/>
            </a:p>
          </p:txBody>
        </p:sp>
        <p:grpSp>
          <p:nvGrpSpPr>
            <p:cNvPr id="24" name="Group 150">
              <a:extLst>
                <a:ext uri="{FF2B5EF4-FFF2-40B4-BE49-F238E27FC236}">
                  <a16:creationId xmlns:a16="http://schemas.microsoft.com/office/drawing/2014/main" id="{0C0208A2-FD66-4089-BABB-6F2695215621}"/>
                </a:ext>
              </a:extLst>
            </p:cNvPr>
            <p:cNvGrpSpPr>
              <a:grpSpLocks/>
            </p:cNvGrpSpPr>
            <p:nvPr/>
          </p:nvGrpSpPr>
          <p:grpSpPr bwMode="auto">
            <a:xfrm>
              <a:off x="6379360" y="1998092"/>
              <a:ext cx="293688" cy="396875"/>
              <a:chOff x="633" y="3229"/>
              <a:chExt cx="148" cy="212"/>
            </a:xfrm>
          </p:grpSpPr>
          <p:grpSp>
            <p:nvGrpSpPr>
              <p:cNvPr id="127" name="Group 151">
                <a:extLst>
                  <a:ext uri="{FF2B5EF4-FFF2-40B4-BE49-F238E27FC236}">
                    <a16:creationId xmlns:a16="http://schemas.microsoft.com/office/drawing/2014/main" id="{31585D2C-0FDE-4ADC-B36A-9453DC442D8A}"/>
                  </a:ext>
                </a:extLst>
              </p:cNvPr>
              <p:cNvGrpSpPr>
                <a:grpSpLocks noChangeAspect="1"/>
              </p:cNvGrpSpPr>
              <p:nvPr/>
            </p:nvGrpSpPr>
            <p:grpSpPr bwMode="auto">
              <a:xfrm>
                <a:off x="633" y="3229"/>
                <a:ext cx="148" cy="212"/>
                <a:chOff x="329" y="3227"/>
                <a:chExt cx="441" cy="634"/>
              </a:xfrm>
            </p:grpSpPr>
            <p:sp>
              <p:nvSpPr>
                <p:cNvPr id="129" name="AutoShape 152">
                  <a:extLst>
                    <a:ext uri="{FF2B5EF4-FFF2-40B4-BE49-F238E27FC236}">
                      <a16:creationId xmlns:a16="http://schemas.microsoft.com/office/drawing/2014/main" id="{499E5A5A-79A4-48B7-BDA8-C2D24E4FB72D}"/>
                    </a:ext>
                  </a:extLst>
                </p:cNvPr>
                <p:cNvSpPr>
                  <a:spLocks noChangeAspect="1" noChangeArrowheads="1"/>
                </p:cNvSpPr>
                <p:nvPr/>
              </p:nvSpPr>
              <p:spPr bwMode="auto">
                <a:xfrm>
                  <a:off x="333" y="3231"/>
                  <a:ext cx="432" cy="624"/>
                </a:xfrm>
                <a:prstGeom prst="roundRect">
                  <a:avLst>
                    <a:gd name="adj" fmla="val 4630"/>
                  </a:avLst>
                </a:prstGeom>
                <a:solidFill>
                  <a:schemeClr val="bg1"/>
                </a:solidFill>
                <a:ln w="12700" algn="ctr">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rIns="72000" anchor="ct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cs typeface="Arial" pitchFamily="34" charset="0"/>
                    </a:defRPr>
                  </a:lvl9pPr>
                </a:lstStyle>
                <a:p>
                  <a:pPr eaLnBrk="1" hangingPunct="1"/>
                  <a:endParaRPr lang="en-US" altLang="en-US" sz="100"/>
                </a:p>
              </p:txBody>
            </p:sp>
            <p:grpSp>
              <p:nvGrpSpPr>
                <p:cNvPr id="130" name="Group 153">
                  <a:extLst>
                    <a:ext uri="{FF2B5EF4-FFF2-40B4-BE49-F238E27FC236}">
                      <a16:creationId xmlns:a16="http://schemas.microsoft.com/office/drawing/2014/main" id="{B54D4C35-AC86-4448-B512-76A3C1465FF0}"/>
                    </a:ext>
                  </a:extLst>
                </p:cNvPr>
                <p:cNvGrpSpPr>
                  <a:grpSpLocks noChangeAspect="1"/>
                </p:cNvGrpSpPr>
                <p:nvPr/>
              </p:nvGrpSpPr>
              <p:grpSpPr bwMode="auto">
                <a:xfrm>
                  <a:off x="329" y="3227"/>
                  <a:ext cx="441" cy="634"/>
                  <a:chOff x="414" y="3039"/>
                  <a:chExt cx="441" cy="634"/>
                </a:xfrm>
              </p:grpSpPr>
              <p:sp>
                <p:nvSpPr>
                  <p:cNvPr id="131" name="AutoShape 154">
                    <a:extLst>
                      <a:ext uri="{FF2B5EF4-FFF2-40B4-BE49-F238E27FC236}">
                        <a16:creationId xmlns:a16="http://schemas.microsoft.com/office/drawing/2014/main" id="{4C5F916C-A0D9-4885-9406-1799D30746AD}"/>
                      </a:ext>
                    </a:extLst>
                  </p:cNvPr>
                  <p:cNvSpPr>
                    <a:spLocks noChangeAspect="1" noChangeArrowheads="1"/>
                  </p:cNvSpPr>
                  <p:nvPr/>
                </p:nvSpPr>
                <p:spPr bwMode="auto">
                  <a:xfrm>
                    <a:off x="414" y="3540"/>
                    <a:ext cx="432" cy="133"/>
                  </a:xfrm>
                  <a:prstGeom prst="roundRect">
                    <a:avLst>
                      <a:gd name="adj" fmla="val 12380"/>
                    </a:avLst>
                  </a:prstGeom>
                  <a:gradFill rotWithShape="0">
                    <a:gsLst>
                      <a:gs pos="0">
                        <a:srgbClr val="5F5F5F"/>
                      </a:gs>
                      <a:gs pos="100000">
                        <a:srgbClr val="B2B2B2"/>
                      </a:gs>
                    </a:gsLst>
                    <a:lin ang="2700000" scaled="1"/>
                  </a:gradFill>
                  <a:ln>
                    <a:noFill/>
                  </a:ln>
                  <a:effectLst/>
                  <a:extLst>
                    <a:ext uri="{91240B29-F687-4F45-9708-019B960494DF}">
                      <a14:hiddenLine xmlns:a14="http://schemas.microsoft.com/office/drawing/2010/main" w="1270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28789" tIns="208780" rIns="328789" bIns="208780" anchor="ctr"/>
                  <a:lstStyle>
                    <a:lvl1pPr defTabSz="5567363" eaLnBrk="0" hangingPunct="0">
                      <a:defRPr sz="2000">
                        <a:solidFill>
                          <a:schemeClr val="tx1"/>
                        </a:solidFill>
                        <a:latin typeface="Arial" pitchFamily="34" charset="0"/>
                        <a:cs typeface="Arial" pitchFamily="34" charset="0"/>
                      </a:defRPr>
                    </a:lvl1pPr>
                    <a:lvl2pPr marL="742950" indent="-285750" defTabSz="5567363" eaLnBrk="0" hangingPunct="0">
                      <a:defRPr sz="2000">
                        <a:solidFill>
                          <a:schemeClr val="tx1"/>
                        </a:solidFill>
                        <a:latin typeface="Arial" pitchFamily="34" charset="0"/>
                        <a:cs typeface="Arial" pitchFamily="34" charset="0"/>
                      </a:defRPr>
                    </a:lvl2pPr>
                    <a:lvl3pPr marL="1143000" indent="-228600" defTabSz="5567363" eaLnBrk="0" hangingPunct="0">
                      <a:defRPr sz="2000">
                        <a:solidFill>
                          <a:schemeClr val="tx1"/>
                        </a:solidFill>
                        <a:latin typeface="Arial" pitchFamily="34" charset="0"/>
                        <a:cs typeface="Arial" pitchFamily="34" charset="0"/>
                      </a:defRPr>
                    </a:lvl3pPr>
                    <a:lvl4pPr marL="1600200" indent="-228600" defTabSz="5567363" eaLnBrk="0" hangingPunct="0">
                      <a:defRPr sz="2000">
                        <a:solidFill>
                          <a:schemeClr val="tx1"/>
                        </a:solidFill>
                        <a:latin typeface="Arial" pitchFamily="34" charset="0"/>
                        <a:cs typeface="Arial" pitchFamily="34" charset="0"/>
                      </a:defRPr>
                    </a:lvl4pPr>
                    <a:lvl5pPr marL="2057400" indent="-228600" defTabSz="5567363" eaLnBrk="0" hangingPunct="0">
                      <a:defRPr sz="2000">
                        <a:solidFill>
                          <a:schemeClr val="tx1"/>
                        </a:solidFill>
                        <a:latin typeface="Arial" pitchFamily="34" charset="0"/>
                        <a:cs typeface="Arial" pitchFamily="34" charset="0"/>
                      </a:defRPr>
                    </a:lvl5pPr>
                    <a:lvl6pPr marL="2514600" indent="-228600" defTabSz="5567363"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567363"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567363"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567363" eaLnBrk="0" fontAlgn="base" hangingPunct="0">
                      <a:spcBef>
                        <a:spcPct val="0"/>
                      </a:spcBef>
                      <a:spcAft>
                        <a:spcPct val="0"/>
                      </a:spcAft>
                      <a:defRPr sz="2000">
                        <a:solidFill>
                          <a:schemeClr val="tx1"/>
                        </a:solidFill>
                        <a:latin typeface="Arial" pitchFamily="34" charset="0"/>
                        <a:cs typeface="Arial" pitchFamily="34" charset="0"/>
                      </a:defRPr>
                    </a:lvl9pPr>
                  </a:lstStyle>
                  <a:p>
                    <a:pPr eaLnBrk="1" hangingPunct="1">
                      <a:spcBef>
                        <a:spcPct val="50000"/>
                      </a:spcBef>
                    </a:pPr>
                    <a:endParaRPr lang="en-US" altLang="en-US" sz="300" b="1">
                      <a:solidFill>
                        <a:schemeClr val="bg1"/>
                      </a:solidFill>
                    </a:endParaRPr>
                  </a:p>
                </p:txBody>
              </p:sp>
              <p:sp>
                <p:nvSpPr>
                  <p:cNvPr id="132" name="Freeform 155">
                    <a:extLst>
                      <a:ext uri="{FF2B5EF4-FFF2-40B4-BE49-F238E27FC236}">
                        <a16:creationId xmlns:a16="http://schemas.microsoft.com/office/drawing/2014/main" id="{D78A86B4-D807-48AC-B09C-22CEB602B8A2}"/>
                      </a:ext>
                    </a:extLst>
                  </p:cNvPr>
                  <p:cNvSpPr>
                    <a:spLocks noChangeAspect="1"/>
                  </p:cNvSpPr>
                  <p:nvPr/>
                </p:nvSpPr>
                <p:spPr bwMode="auto">
                  <a:xfrm>
                    <a:off x="414" y="3039"/>
                    <a:ext cx="441" cy="634"/>
                  </a:xfrm>
                  <a:custGeom>
                    <a:avLst/>
                    <a:gdLst>
                      <a:gd name="T0" fmla="*/ 2 w 545"/>
                      <a:gd name="T1" fmla="*/ 1 h 1140"/>
                      <a:gd name="T2" fmla="*/ 0 w 545"/>
                      <a:gd name="T3" fmla="*/ 1 h 1140"/>
                      <a:gd name="T4" fmla="*/ 0 w 545"/>
                      <a:gd name="T5" fmla="*/ 1 h 1140"/>
                      <a:gd name="T6" fmla="*/ 0 w 545"/>
                      <a:gd name="T7" fmla="*/ 1 h 1140"/>
                      <a:gd name="T8" fmla="*/ 2 w 545"/>
                      <a:gd name="T9" fmla="*/ 0 h 1140"/>
                      <a:gd name="T10" fmla="*/ 2 w 545"/>
                      <a:gd name="T11" fmla="*/ 0 h 1140"/>
                      <a:gd name="T12" fmla="*/ 40 w 545"/>
                      <a:gd name="T13" fmla="*/ 0 h 1140"/>
                      <a:gd name="T14" fmla="*/ 43 w 545"/>
                      <a:gd name="T15" fmla="*/ 1 h 1140"/>
                      <a:gd name="T16" fmla="*/ 43 w 545"/>
                      <a:gd name="T17" fmla="*/ 1 h 1140"/>
                      <a:gd name="T18" fmla="*/ 43 w 545"/>
                      <a:gd name="T19" fmla="*/ 1 h 1140"/>
                      <a:gd name="T20" fmla="*/ 43 w 545"/>
                      <a:gd name="T21" fmla="*/ 1 h 1140"/>
                      <a:gd name="T22" fmla="*/ 43 w 545"/>
                      <a:gd name="T23" fmla="*/ 1 h 1140"/>
                      <a:gd name="T24" fmla="*/ 42 w 545"/>
                      <a:gd name="T25" fmla="*/ 1 h 1140"/>
                      <a:gd name="T26" fmla="*/ 42 w 545"/>
                      <a:gd name="T27" fmla="*/ 1 h 1140"/>
                      <a:gd name="T28" fmla="*/ 42 w 545"/>
                      <a:gd name="T29" fmla="*/ 1 h 1140"/>
                      <a:gd name="T30" fmla="*/ 40 w 545"/>
                      <a:gd name="T31" fmla="*/ 1 h 1140"/>
                      <a:gd name="T32" fmla="*/ 40 w 545"/>
                      <a:gd name="T33" fmla="*/ 1 h 1140"/>
                      <a:gd name="T34" fmla="*/ 2 w 545"/>
                      <a:gd name="T35" fmla="*/ 1 h 1140"/>
                      <a:gd name="T36" fmla="*/ 2 w 545"/>
                      <a:gd name="T37" fmla="*/ 1 h 1140"/>
                      <a:gd name="T38" fmla="*/ 2 w 545"/>
                      <a:gd name="T39" fmla="*/ 1 h 1140"/>
                      <a:gd name="T40" fmla="*/ 2 w 545"/>
                      <a:gd name="T41" fmla="*/ 1 h 1140"/>
                      <a:gd name="T42" fmla="*/ 2 w 545"/>
                      <a:gd name="T43" fmla="*/ 1 h 1140"/>
                      <a:gd name="T44" fmla="*/ 2 w 545"/>
                      <a:gd name="T45" fmla="*/ 1 h 1140"/>
                      <a:gd name="T46" fmla="*/ 40 w 545"/>
                      <a:gd name="T47" fmla="*/ 1 h 1140"/>
                      <a:gd name="T48" fmla="*/ 42 w 545"/>
                      <a:gd name="T49" fmla="*/ 1 h 1140"/>
                      <a:gd name="T50" fmla="*/ 42 w 545"/>
                      <a:gd name="T51" fmla="*/ 1 h 1140"/>
                      <a:gd name="T52" fmla="*/ 42 w 545"/>
                      <a:gd name="T53" fmla="*/ 1 h 1140"/>
                      <a:gd name="T54" fmla="*/ 43 w 545"/>
                      <a:gd name="T55" fmla="*/ 1 h 1140"/>
                      <a:gd name="T56" fmla="*/ 43 w 545"/>
                      <a:gd name="T57" fmla="*/ 1 h 1140"/>
                      <a:gd name="T58" fmla="*/ 43 w 545"/>
                      <a:gd name="T59" fmla="*/ 1 h 1140"/>
                      <a:gd name="T60" fmla="*/ 43 w 545"/>
                      <a:gd name="T61" fmla="*/ 1 h 1140"/>
                      <a:gd name="T62" fmla="*/ 43 w 545"/>
                      <a:gd name="T63" fmla="*/ 1 h 1140"/>
                      <a:gd name="T64" fmla="*/ 40 w 545"/>
                      <a:gd name="T65" fmla="*/ 1 h 1140"/>
                      <a:gd name="T66" fmla="*/ 40 w 545"/>
                      <a:gd name="T67" fmla="*/ 1 h 1140"/>
                      <a:gd name="T68" fmla="*/ 2 w 545"/>
                      <a:gd name="T69" fmla="*/ 1 h 11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45" h="1140">
                        <a:moveTo>
                          <a:pt x="30" y="1140"/>
                        </a:moveTo>
                        <a:cubicBezTo>
                          <a:pt x="13" y="1140"/>
                          <a:pt x="0" y="1126"/>
                          <a:pt x="0" y="1109"/>
                        </a:cubicBezTo>
                        <a:cubicBezTo>
                          <a:pt x="0" y="1109"/>
                          <a:pt x="0" y="1109"/>
                          <a:pt x="0" y="1109"/>
                        </a:cubicBezTo>
                        <a:cubicBezTo>
                          <a:pt x="0" y="31"/>
                          <a:pt x="0" y="31"/>
                          <a:pt x="0" y="31"/>
                        </a:cubicBezTo>
                        <a:cubicBezTo>
                          <a:pt x="0" y="14"/>
                          <a:pt x="13" y="0"/>
                          <a:pt x="30" y="0"/>
                        </a:cubicBezTo>
                        <a:cubicBezTo>
                          <a:pt x="30" y="0"/>
                          <a:pt x="30" y="0"/>
                          <a:pt x="30" y="0"/>
                        </a:cubicBezTo>
                        <a:cubicBezTo>
                          <a:pt x="514" y="0"/>
                          <a:pt x="514" y="0"/>
                          <a:pt x="514" y="0"/>
                        </a:cubicBezTo>
                        <a:cubicBezTo>
                          <a:pt x="531" y="0"/>
                          <a:pt x="545" y="14"/>
                          <a:pt x="545" y="31"/>
                        </a:cubicBezTo>
                        <a:cubicBezTo>
                          <a:pt x="545" y="31"/>
                          <a:pt x="545" y="31"/>
                          <a:pt x="545" y="31"/>
                        </a:cubicBezTo>
                        <a:cubicBezTo>
                          <a:pt x="545" y="53"/>
                          <a:pt x="545" y="53"/>
                          <a:pt x="545" y="53"/>
                        </a:cubicBezTo>
                        <a:cubicBezTo>
                          <a:pt x="545" y="57"/>
                          <a:pt x="541" y="61"/>
                          <a:pt x="537" y="61"/>
                        </a:cubicBezTo>
                        <a:cubicBezTo>
                          <a:pt x="537" y="61"/>
                          <a:pt x="537" y="61"/>
                          <a:pt x="537" y="61"/>
                        </a:cubicBezTo>
                        <a:cubicBezTo>
                          <a:pt x="532" y="61"/>
                          <a:pt x="529" y="57"/>
                          <a:pt x="529" y="53"/>
                        </a:cubicBezTo>
                        <a:cubicBezTo>
                          <a:pt x="529" y="53"/>
                          <a:pt x="529" y="53"/>
                          <a:pt x="529" y="53"/>
                        </a:cubicBezTo>
                        <a:cubicBezTo>
                          <a:pt x="529" y="31"/>
                          <a:pt x="529" y="31"/>
                          <a:pt x="529" y="31"/>
                        </a:cubicBezTo>
                        <a:cubicBezTo>
                          <a:pt x="529" y="23"/>
                          <a:pt x="522" y="16"/>
                          <a:pt x="514" y="16"/>
                        </a:cubicBezTo>
                        <a:cubicBezTo>
                          <a:pt x="514" y="16"/>
                          <a:pt x="514" y="16"/>
                          <a:pt x="514" y="16"/>
                        </a:cubicBezTo>
                        <a:cubicBezTo>
                          <a:pt x="30" y="16"/>
                          <a:pt x="30" y="16"/>
                          <a:pt x="30" y="16"/>
                        </a:cubicBezTo>
                        <a:cubicBezTo>
                          <a:pt x="22" y="16"/>
                          <a:pt x="16" y="23"/>
                          <a:pt x="16" y="31"/>
                        </a:cubicBezTo>
                        <a:cubicBezTo>
                          <a:pt x="16" y="31"/>
                          <a:pt x="16" y="31"/>
                          <a:pt x="16" y="31"/>
                        </a:cubicBezTo>
                        <a:cubicBezTo>
                          <a:pt x="16" y="1109"/>
                          <a:pt x="16" y="1109"/>
                          <a:pt x="16" y="1109"/>
                        </a:cubicBezTo>
                        <a:cubicBezTo>
                          <a:pt x="16" y="1117"/>
                          <a:pt x="22" y="1124"/>
                          <a:pt x="30" y="1124"/>
                        </a:cubicBezTo>
                        <a:cubicBezTo>
                          <a:pt x="30" y="1124"/>
                          <a:pt x="30" y="1124"/>
                          <a:pt x="30" y="1124"/>
                        </a:cubicBezTo>
                        <a:cubicBezTo>
                          <a:pt x="514" y="1124"/>
                          <a:pt x="514" y="1124"/>
                          <a:pt x="514" y="1124"/>
                        </a:cubicBezTo>
                        <a:cubicBezTo>
                          <a:pt x="522" y="1124"/>
                          <a:pt x="529" y="1117"/>
                          <a:pt x="529" y="1109"/>
                        </a:cubicBezTo>
                        <a:cubicBezTo>
                          <a:pt x="529" y="1109"/>
                          <a:pt x="529" y="1109"/>
                          <a:pt x="529" y="1109"/>
                        </a:cubicBezTo>
                        <a:cubicBezTo>
                          <a:pt x="529" y="82"/>
                          <a:pt x="529" y="82"/>
                          <a:pt x="529" y="82"/>
                        </a:cubicBezTo>
                        <a:cubicBezTo>
                          <a:pt x="529" y="78"/>
                          <a:pt x="532" y="74"/>
                          <a:pt x="537" y="74"/>
                        </a:cubicBezTo>
                        <a:cubicBezTo>
                          <a:pt x="537" y="74"/>
                          <a:pt x="537" y="74"/>
                          <a:pt x="537" y="74"/>
                        </a:cubicBezTo>
                        <a:cubicBezTo>
                          <a:pt x="541" y="74"/>
                          <a:pt x="545" y="78"/>
                          <a:pt x="545" y="82"/>
                        </a:cubicBezTo>
                        <a:cubicBezTo>
                          <a:pt x="545" y="82"/>
                          <a:pt x="545" y="82"/>
                          <a:pt x="545" y="82"/>
                        </a:cubicBezTo>
                        <a:cubicBezTo>
                          <a:pt x="545" y="1109"/>
                          <a:pt x="545" y="1109"/>
                          <a:pt x="545" y="1109"/>
                        </a:cubicBezTo>
                        <a:cubicBezTo>
                          <a:pt x="545" y="1126"/>
                          <a:pt x="531" y="1140"/>
                          <a:pt x="514" y="1140"/>
                        </a:cubicBezTo>
                        <a:cubicBezTo>
                          <a:pt x="514" y="1140"/>
                          <a:pt x="514" y="1140"/>
                          <a:pt x="514" y="1140"/>
                        </a:cubicBezTo>
                        <a:cubicBezTo>
                          <a:pt x="30" y="1140"/>
                          <a:pt x="30" y="1140"/>
                          <a:pt x="30" y="1140"/>
                        </a:cubicBezTo>
                        <a:close/>
                      </a:path>
                    </a:pathLst>
                  </a:custGeom>
                  <a:gradFill rotWithShape="0">
                    <a:gsLst>
                      <a:gs pos="0">
                        <a:srgbClr val="5F5F5F"/>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400"/>
                  </a:p>
                </p:txBody>
              </p:sp>
            </p:grpSp>
          </p:grpSp>
          <p:sp>
            <p:nvSpPr>
              <p:cNvPr id="128" name="Text Box 156">
                <a:extLst>
                  <a:ext uri="{FF2B5EF4-FFF2-40B4-BE49-F238E27FC236}">
                    <a16:creationId xmlns:a16="http://schemas.microsoft.com/office/drawing/2014/main" id="{27650919-76F6-45EC-9487-C3E7CAA9022A}"/>
                  </a:ext>
                </a:extLst>
              </p:cNvPr>
              <p:cNvSpPr txBox="1">
                <a:spLocks noChangeArrowheads="1"/>
              </p:cNvSpPr>
              <p:nvPr/>
            </p:nvSpPr>
            <p:spPr bwMode="auto">
              <a:xfrm>
                <a:off x="645" y="3276"/>
                <a:ext cx="121" cy="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4176713" eaLnBrk="0" hangingPunct="0">
                  <a:defRPr sz="2000">
                    <a:solidFill>
                      <a:schemeClr val="tx1"/>
                    </a:solidFill>
                    <a:latin typeface="Arial" pitchFamily="34" charset="0"/>
                    <a:cs typeface="Arial" pitchFamily="34" charset="0"/>
                  </a:defRPr>
                </a:lvl1pPr>
                <a:lvl2pPr marL="742950" indent="-285750" defTabSz="4176713" eaLnBrk="0" hangingPunct="0">
                  <a:defRPr sz="2000">
                    <a:solidFill>
                      <a:schemeClr val="tx1"/>
                    </a:solidFill>
                    <a:latin typeface="Arial" pitchFamily="34" charset="0"/>
                    <a:cs typeface="Arial" pitchFamily="34" charset="0"/>
                  </a:defRPr>
                </a:lvl2pPr>
                <a:lvl3pPr marL="1143000" indent="-228600" defTabSz="4176713" eaLnBrk="0" hangingPunct="0">
                  <a:defRPr sz="2000">
                    <a:solidFill>
                      <a:schemeClr val="tx1"/>
                    </a:solidFill>
                    <a:latin typeface="Arial" pitchFamily="34" charset="0"/>
                    <a:cs typeface="Arial" pitchFamily="34" charset="0"/>
                  </a:defRPr>
                </a:lvl3pPr>
                <a:lvl4pPr marL="1600200" indent="-228600" defTabSz="4176713" eaLnBrk="0" hangingPunct="0">
                  <a:defRPr sz="2000">
                    <a:solidFill>
                      <a:schemeClr val="tx1"/>
                    </a:solidFill>
                    <a:latin typeface="Arial" pitchFamily="34" charset="0"/>
                    <a:cs typeface="Arial" pitchFamily="34" charset="0"/>
                  </a:defRPr>
                </a:lvl4pPr>
                <a:lvl5pPr marL="2057400" indent="-228600" defTabSz="4176713" eaLnBrk="0" hangingPunct="0">
                  <a:defRPr sz="2000">
                    <a:solidFill>
                      <a:schemeClr val="tx1"/>
                    </a:solidFill>
                    <a:latin typeface="Arial" pitchFamily="34" charset="0"/>
                    <a:cs typeface="Arial" pitchFamily="34" charset="0"/>
                  </a:defRPr>
                </a:lvl5pPr>
                <a:lvl6pPr marL="2514600" indent="-228600" defTabSz="4176713"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4176713"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4176713"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4176713" eaLnBrk="0" fontAlgn="base" hangingPunct="0">
                  <a:spcBef>
                    <a:spcPct val="0"/>
                  </a:spcBef>
                  <a:spcAft>
                    <a:spcPct val="0"/>
                  </a:spcAft>
                  <a:defRPr sz="2000">
                    <a:solidFill>
                      <a:schemeClr val="tx1"/>
                    </a:solidFill>
                    <a:latin typeface="Arial" pitchFamily="34" charset="0"/>
                    <a:cs typeface="Arial" pitchFamily="34" charset="0"/>
                  </a:defRPr>
                </a:lvl9pPr>
              </a:lstStyle>
              <a:p>
                <a:pPr algn="ctr" eaLnBrk="1" hangingPunct="1">
                  <a:spcBef>
                    <a:spcPct val="50000"/>
                  </a:spcBef>
                </a:pPr>
                <a:r>
                  <a:rPr lang="en-US" altLang="en-US" sz="1050"/>
                  <a:t>Ag</a:t>
                </a:r>
              </a:p>
            </p:txBody>
          </p:sp>
        </p:grpSp>
        <p:cxnSp>
          <p:nvCxnSpPr>
            <p:cNvPr id="25" name="Rak 82">
              <a:extLst>
                <a:ext uri="{FF2B5EF4-FFF2-40B4-BE49-F238E27FC236}">
                  <a16:creationId xmlns:a16="http://schemas.microsoft.com/office/drawing/2014/main" id="{53BD07F8-29FF-4774-AA0D-3BC359FD5B57}"/>
                </a:ext>
              </a:extLst>
            </p:cNvPr>
            <p:cNvCxnSpPr>
              <a:cxnSpLocks noChangeShapeType="1"/>
              <a:stCxn id="84" idx="3"/>
              <a:endCxn id="123" idx="1"/>
            </p:cNvCxnSpPr>
            <p:nvPr/>
          </p:nvCxnSpPr>
          <p:spPr bwMode="auto">
            <a:xfrm flipV="1">
              <a:off x="1989316" y="3429299"/>
              <a:ext cx="1208728" cy="259183"/>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grpSp>
          <p:nvGrpSpPr>
            <p:cNvPr id="26" name="Group 62">
              <a:extLst>
                <a:ext uri="{FF2B5EF4-FFF2-40B4-BE49-F238E27FC236}">
                  <a16:creationId xmlns:a16="http://schemas.microsoft.com/office/drawing/2014/main" id="{915F028A-E900-4717-8BFD-6F5C6592BFDF}"/>
                </a:ext>
              </a:extLst>
            </p:cNvPr>
            <p:cNvGrpSpPr>
              <a:grpSpLocks/>
            </p:cNvGrpSpPr>
            <p:nvPr/>
          </p:nvGrpSpPr>
          <p:grpSpPr bwMode="auto">
            <a:xfrm>
              <a:off x="3195380" y="3232277"/>
              <a:ext cx="293688" cy="395288"/>
              <a:chOff x="633" y="3229"/>
              <a:chExt cx="148" cy="212"/>
            </a:xfrm>
          </p:grpSpPr>
          <p:grpSp>
            <p:nvGrpSpPr>
              <p:cNvPr id="121" name="Group 63">
                <a:extLst>
                  <a:ext uri="{FF2B5EF4-FFF2-40B4-BE49-F238E27FC236}">
                    <a16:creationId xmlns:a16="http://schemas.microsoft.com/office/drawing/2014/main" id="{0BDF36A2-7F4B-4660-9FEB-C4B8B347424F}"/>
                  </a:ext>
                </a:extLst>
              </p:cNvPr>
              <p:cNvGrpSpPr>
                <a:grpSpLocks noChangeAspect="1"/>
              </p:cNvGrpSpPr>
              <p:nvPr/>
            </p:nvGrpSpPr>
            <p:grpSpPr bwMode="auto">
              <a:xfrm>
                <a:off x="633" y="3229"/>
                <a:ext cx="148" cy="212"/>
                <a:chOff x="329" y="3227"/>
                <a:chExt cx="441" cy="634"/>
              </a:xfrm>
            </p:grpSpPr>
            <p:sp>
              <p:nvSpPr>
                <p:cNvPr id="123" name="AutoShape 64">
                  <a:extLst>
                    <a:ext uri="{FF2B5EF4-FFF2-40B4-BE49-F238E27FC236}">
                      <a16:creationId xmlns:a16="http://schemas.microsoft.com/office/drawing/2014/main" id="{BAC7616A-D134-43C4-B8E3-7304223C82F0}"/>
                    </a:ext>
                  </a:extLst>
                </p:cNvPr>
                <p:cNvSpPr>
                  <a:spLocks noChangeAspect="1" noChangeArrowheads="1"/>
                </p:cNvSpPr>
                <p:nvPr/>
              </p:nvSpPr>
              <p:spPr bwMode="auto">
                <a:xfrm>
                  <a:off x="333" y="3231"/>
                  <a:ext cx="432" cy="624"/>
                </a:xfrm>
                <a:prstGeom prst="roundRect">
                  <a:avLst>
                    <a:gd name="adj" fmla="val 4630"/>
                  </a:avLst>
                </a:prstGeom>
                <a:solidFill>
                  <a:schemeClr val="bg1"/>
                </a:solidFill>
                <a:ln w="12700" algn="ctr">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rIns="72000" anchor="ct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cs typeface="Arial" pitchFamily="34" charset="0"/>
                    </a:defRPr>
                  </a:lvl9pPr>
                </a:lstStyle>
                <a:p>
                  <a:pPr eaLnBrk="1" hangingPunct="1"/>
                  <a:endParaRPr lang="en-US" altLang="en-US" sz="100"/>
                </a:p>
              </p:txBody>
            </p:sp>
            <p:grpSp>
              <p:nvGrpSpPr>
                <p:cNvPr id="124" name="Group 65">
                  <a:extLst>
                    <a:ext uri="{FF2B5EF4-FFF2-40B4-BE49-F238E27FC236}">
                      <a16:creationId xmlns:a16="http://schemas.microsoft.com/office/drawing/2014/main" id="{2008D28E-CA46-47A6-B541-F05D99CCAC86}"/>
                    </a:ext>
                  </a:extLst>
                </p:cNvPr>
                <p:cNvGrpSpPr>
                  <a:grpSpLocks noChangeAspect="1"/>
                </p:cNvGrpSpPr>
                <p:nvPr/>
              </p:nvGrpSpPr>
              <p:grpSpPr bwMode="auto">
                <a:xfrm>
                  <a:off x="329" y="3227"/>
                  <a:ext cx="441" cy="634"/>
                  <a:chOff x="414" y="3039"/>
                  <a:chExt cx="441" cy="634"/>
                </a:xfrm>
              </p:grpSpPr>
              <p:sp>
                <p:nvSpPr>
                  <p:cNvPr id="125" name="AutoShape 66">
                    <a:extLst>
                      <a:ext uri="{FF2B5EF4-FFF2-40B4-BE49-F238E27FC236}">
                        <a16:creationId xmlns:a16="http://schemas.microsoft.com/office/drawing/2014/main" id="{87DB046B-1AE2-43B1-A2B2-431D30E7ACCF}"/>
                      </a:ext>
                    </a:extLst>
                  </p:cNvPr>
                  <p:cNvSpPr>
                    <a:spLocks noChangeAspect="1" noChangeArrowheads="1"/>
                  </p:cNvSpPr>
                  <p:nvPr/>
                </p:nvSpPr>
                <p:spPr bwMode="auto">
                  <a:xfrm>
                    <a:off x="414" y="3540"/>
                    <a:ext cx="432" cy="133"/>
                  </a:xfrm>
                  <a:prstGeom prst="roundRect">
                    <a:avLst>
                      <a:gd name="adj" fmla="val 12380"/>
                    </a:avLst>
                  </a:prstGeom>
                  <a:gradFill rotWithShape="0">
                    <a:gsLst>
                      <a:gs pos="0">
                        <a:srgbClr val="5F5F5F"/>
                      </a:gs>
                      <a:gs pos="100000">
                        <a:srgbClr val="B2B2B2"/>
                      </a:gs>
                    </a:gsLst>
                    <a:lin ang="2700000" scaled="1"/>
                  </a:gradFill>
                  <a:ln>
                    <a:noFill/>
                  </a:ln>
                  <a:effectLst/>
                  <a:extLst>
                    <a:ext uri="{91240B29-F687-4F45-9708-019B960494DF}">
                      <a14:hiddenLine xmlns:a14="http://schemas.microsoft.com/office/drawing/2010/main" w="1270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28789" tIns="208780" rIns="328789" bIns="208780" anchor="ctr"/>
                  <a:lstStyle>
                    <a:lvl1pPr defTabSz="5567363" eaLnBrk="0" hangingPunct="0">
                      <a:defRPr sz="2000">
                        <a:solidFill>
                          <a:schemeClr val="tx1"/>
                        </a:solidFill>
                        <a:latin typeface="Arial" pitchFamily="34" charset="0"/>
                        <a:cs typeface="Arial" pitchFamily="34" charset="0"/>
                      </a:defRPr>
                    </a:lvl1pPr>
                    <a:lvl2pPr marL="742950" indent="-285750" defTabSz="5567363" eaLnBrk="0" hangingPunct="0">
                      <a:defRPr sz="2000">
                        <a:solidFill>
                          <a:schemeClr val="tx1"/>
                        </a:solidFill>
                        <a:latin typeface="Arial" pitchFamily="34" charset="0"/>
                        <a:cs typeface="Arial" pitchFamily="34" charset="0"/>
                      </a:defRPr>
                    </a:lvl2pPr>
                    <a:lvl3pPr marL="1143000" indent="-228600" defTabSz="5567363" eaLnBrk="0" hangingPunct="0">
                      <a:defRPr sz="2000">
                        <a:solidFill>
                          <a:schemeClr val="tx1"/>
                        </a:solidFill>
                        <a:latin typeface="Arial" pitchFamily="34" charset="0"/>
                        <a:cs typeface="Arial" pitchFamily="34" charset="0"/>
                      </a:defRPr>
                    </a:lvl3pPr>
                    <a:lvl4pPr marL="1600200" indent="-228600" defTabSz="5567363" eaLnBrk="0" hangingPunct="0">
                      <a:defRPr sz="2000">
                        <a:solidFill>
                          <a:schemeClr val="tx1"/>
                        </a:solidFill>
                        <a:latin typeface="Arial" pitchFamily="34" charset="0"/>
                        <a:cs typeface="Arial" pitchFamily="34" charset="0"/>
                      </a:defRPr>
                    </a:lvl4pPr>
                    <a:lvl5pPr marL="2057400" indent="-228600" defTabSz="5567363" eaLnBrk="0" hangingPunct="0">
                      <a:defRPr sz="2000">
                        <a:solidFill>
                          <a:schemeClr val="tx1"/>
                        </a:solidFill>
                        <a:latin typeface="Arial" pitchFamily="34" charset="0"/>
                        <a:cs typeface="Arial" pitchFamily="34" charset="0"/>
                      </a:defRPr>
                    </a:lvl5pPr>
                    <a:lvl6pPr marL="2514600" indent="-228600" defTabSz="5567363"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567363"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567363"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567363" eaLnBrk="0" fontAlgn="base" hangingPunct="0">
                      <a:spcBef>
                        <a:spcPct val="0"/>
                      </a:spcBef>
                      <a:spcAft>
                        <a:spcPct val="0"/>
                      </a:spcAft>
                      <a:defRPr sz="2000">
                        <a:solidFill>
                          <a:schemeClr val="tx1"/>
                        </a:solidFill>
                        <a:latin typeface="Arial" pitchFamily="34" charset="0"/>
                        <a:cs typeface="Arial" pitchFamily="34" charset="0"/>
                      </a:defRPr>
                    </a:lvl9pPr>
                  </a:lstStyle>
                  <a:p>
                    <a:pPr eaLnBrk="1" hangingPunct="1">
                      <a:spcBef>
                        <a:spcPct val="50000"/>
                      </a:spcBef>
                    </a:pPr>
                    <a:endParaRPr lang="en-US" altLang="en-US" sz="300" b="1">
                      <a:solidFill>
                        <a:schemeClr val="bg1"/>
                      </a:solidFill>
                    </a:endParaRPr>
                  </a:p>
                </p:txBody>
              </p:sp>
              <p:sp>
                <p:nvSpPr>
                  <p:cNvPr id="126" name="Freeform 67">
                    <a:extLst>
                      <a:ext uri="{FF2B5EF4-FFF2-40B4-BE49-F238E27FC236}">
                        <a16:creationId xmlns:a16="http://schemas.microsoft.com/office/drawing/2014/main" id="{9E382BED-2A22-4CE9-84A1-EA561F6157D9}"/>
                      </a:ext>
                    </a:extLst>
                  </p:cNvPr>
                  <p:cNvSpPr>
                    <a:spLocks noChangeAspect="1"/>
                  </p:cNvSpPr>
                  <p:nvPr/>
                </p:nvSpPr>
                <p:spPr bwMode="auto">
                  <a:xfrm>
                    <a:off x="414" y="3039"/>
                    <a:ext cx="441" cy="634"/>
                  </a:xfrm>
                  <a:custGeom>
                    <a:avLst/>
                    <a:gdLst>
                      <a:gd name="T0" fmla="*/ 2 w 545"/>
                      <a:gd name="T1" fmla="*/ 1 h 1140"/>
                      <a:gd name="T2" fmla="*/ 0 w 545"/>
                      <a:gd name="T3" fmla="*/ 1 h 1140"/>
                      <a:gd name="T4" fmla="*/ 0 w 545"/>
                      <a:gd name="T5" fmla="*/ 1 h 1140"/>
                      <a:gd name="T6" fmla="*/ 0 w 545"/>
                      <a:gd name="T7" fmla="*/ 1 h 1140"/>
                      <a:gd name="T8" fmla="*/ 2 w 545"/>
                      <a:gd name="T9" fmla="*/ 0 h 1140"/>
                      <a:gd name="T10" fmla="*/ 2 w 545"/>
                      <a:gd name="T11" fmla="*/ 0 h 1140"/>
                      <a:gd name="T12" fmla="*/ 40 w 545"/>
                      <a:gd name="T13" fmla="*/ 0 h 1140"/>
                      <a:gd name="T14" fmla="*/ 43 w 545"/>
                      <a:gd name="T15" fmla="*/ 1 h 1140"/>
                      <a:gd name="T16" fmla="*/ 43 w 545"/>
                      <a:gd name="T17" fmla="*/ 1 h 1140"/>
                      <a:gd name="T18" fmla="*/ 43 w 545"/>
                      <a:gd name="T19" fmla="*/ 1 h 1140"/>
                      <a:gd name="T20" fmla="*/ 43 w 545"/>
                      <a:gd name="T21" fmla="*/ 1 h 1140"/>
                      <a:gd name="T22" fmla="*/ 43 w 545"/>
                      <a:gd name="T23" fmla="*/ 1 h 1140"/>
                      <a:gd name="T24" fmla="*/ 42 w 545"/>
                      <a:gd name="T25" fmla="*/ 1 h 1140"/>
                      <a:gd name="T26" fmla="*/ 42 w 545"/>
                      <a:gd name="T27" fmla="*/ 1 h 1140"/>
                      <a:gd name="T28" fmla="*/ 42 w 545"/>
                      <a:gd name="T29" fmla="*/ 1 h 1140"/>
                      <a:gd name="T30" fmla="*/ 40 w 545"/>
                      <a:gd name="T31" fmla="*/ 1 h 1140"/>
                      <a:gd name="T32" fmla="*/ 40 w 545"/>
                      <a:gd name="T33" fmla="*/ 1 h 1140"/>
                      <a:gd name="T34" fmla="*/ 2 w 545"/>
                      <a:gd name="T35" fmla="*/ 1 h 1140"/>
                      <a:gd name="T36" fmla="*/ 2 w 545"/>
                      <a:gd name="T37" fmla="*/ 1 h 1140"/>
                      <a:gd name="T38" fmla="*/ 2 w 545"/>
                      <a:gd name="T39" fmla="*/ 1 h 1140"/>
                      <a:gd name="T40" fmla="*/ 2 w 545"/>
                      <a:gd name="T41" fmla="*/ 1 h 1140"/>
                      <a:gd name="T42" fmla="*/ 2 w 545"/>
                      <a:gd name="T43" fmla="*/ 1 h 1140"/>
                      <a:gd name="T44" fmla="*/ 2 w 545"/>
                      <a:gd name="T45" fmla="*/ 1 h 1140"/>
                      <a:gd name="T46" fmla="*/ 40 w 545"/>
                      <a:gd name="T47" fmla="*/ 1 h 1140"/>
                      <a:gd name="T48" fmla="*/ 42 w 545"/>
                      <a:gd name="T49" fmla="*/ 1 h 1140"/>
                      <a:gd name="T50" fmla="*/ 42 w 545"/>
                      <a:gd name="T51" fmla="*/ 1 h 1140"/>
                      <a:gd name="T52" fmla="*/ 42 w 545"/>
                      <a:gd name="T53" fmla="*/ 1 h 1140"/>
                      <a:gd name="T54" fmla="*/ 43 w 545"/>
                      <a:gd name="T55" fmla="*/ 1 h 1140"/>
                      <a:gd name="T56" fmla="*/ 43 w 545"/>
                      <a:gd name="T57" fmla="*/ 1 h 1140"/>
                      <a:gd name="T58" fmla="*/ 43 w 545"/>
                      <a:gd name="T59" fmla="*/ 1 h 1140"/>
                      <a:gd name="T60" fmla="*/ 43 w 545"/>
                      <a:gd name="T61" fmla="*/ 1 h 1140"/>
                      <a:gd name="T62" fmla="*/ 43 w 545"/>
                      <a:gd name="T63" fmla="*/ 1 h 1140"/>
                      <a:gd name="T64" fmla="*/ 40 w 545"/>
                      <a:gd name="T65" fmla="*/ 1 h 1140"/>
                      <a:gd name="T66" fmla="*/ 40 w 545"/>
                      <a:gd name="T67" fmla="*/ 1 h 1140"/>
                      <a:gd name="T68" fmla="*/ 2 w 545"/>
                      <a:gd name="T69" fmla="*/ 1 h 11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45" h="1140">
                        <a:moveTo>
                          <a:pt x="30" y="1140"/>
                        </a:moveTo>
                        <a:cubicBezTo>
                          <a:pt x="13" y="1140"/>
                          <a:pt x="0" y="1126"/>
                          <a:pt x="0" y="1109"/>
                        </a:cubicBezTo>
                        <a:cubicBezTo>
                          <a:pt x="0" y="1109"/>
                          <a:pt x="0" y="1109"/>
                          <a:pt x="0" y="1109"/>
                        </a:cubicBezTo>
                        <a:cubicBezTo>
                          <a:pt x="0" y="31"/>
                          <a:pt x="0" y="31"/>
                          <a:pt x="0" y="31"/>
                        </a:cubicBezTo>
                        <a:cubicBezTo>
                          <a:pt x="0" y="14"/>
                          <a:pt x="13" y="0"/>
                          <a:pt x="30" y="0"/>
                        </a:cubicBezTo>
                        <a:cubicBezTo>
                          <a:pt x="30" y="0"/>
                          <a:pt x="30" y="0"/>
                          <a:pt x="30" y="0"/>
                        </a:cubicBezTo>
                        <a:cubicBezTo>
                          <a:pt x="514" y="0"/>
                          <a:pt x="514" y="0"/>
                          <a:pt x="514" y="0"/>
                        </a:cubicBezTo>
                        <a:cubicBezTo>
                          <a:pt x="531" y="0"/>
                          <a:pt x="545" y="14"/>
                          <a:pt x="545" y="31"/>
                        </a:cubicBezTo>
                        <a:cubicBezTo>
                          <a:pt x="545" y="31"/>
                          <a:pt x="545" y="31"/>
                          <a:pt x="545" y="31"/>
                        </a:cubicBezTo>
                        <a:cubicBezTo>
                          <a:pt x="545" y="53"/>
                          <a:pt x="545" y="53"/>
                          <a:pt x="545" y="53"/>
                        </a:cubicBezTo>
                        <a:cubicBezTo>
                          <a:pt x="545" y="57"/>
                          <a:pt x="541" y="61"/>
                          <a:pt x="537" y="61"/>
                        </a:cubicBezTo>
                        <a:cubicBezTo>
                          <a:pt x="537" y="61"/>
                          <a:pt x="537" y="61"/>
                          <a:pt x="537" y="61"/>
                        </a:cubicBezTo>
                        <a:cubicBezTo>
                          <a:pt x="532" y="61"/>
                          <a:pt x="529" y="57"/>
                          <a:pt x="529" y="53"/>
                        </a:cubicBezTo>
                        <a:cubicBezTo>
                          <a:pt x="529" y="53"/>
                          <a:pt x="529" y="53"/>
                          <a:pt x="529" y="53"/>
                        </a:cubicBezTo>
                        <a:cubicBezTo>
                          <a:pt x="529" y="31"/>
                          <a:pt x="529" y="31"/>
                          <a:pt x="529" y="31"/>
                        </a:cubicBezTo>
                        <a:cubicBezTo>
                          <a:pt x="529" y="23"/>
                          <a:pt x="522" y="16"/>
                          <a:pt x="514" y="16"/>
                        </a:cubicBezTo>
                        <a:cubicBezTo>
                          <a:pt x="514" y="16"/>
                          <a:pt x="514" y="16"/>
                          <a:pt x="514" y="16"/>
                        </a:cubicBezTo>
                        <a:cubicBezTo>
                          <a:pt x="30" y="16"/>
                          <a:pt x="30" y="16"/>
                          <a:pt x="30" y="16"/>
                        </a:cubicBezTo>
                        <a:cubicBezTo>
                          <a:pt x="22" y="16"/>
                          <a:pt x="16" y="23"/>
                          <a:pt x="16" y="31"/>
                        </a:cubicBezTo>
                        <a:cubicBezTo>
                          <a:pt x="16" y="31"/>
                          <a:pt x="16" y="31"/>
                          <a:pt x="16" y="31"/>
                        </a:cubicBezTo>
                        <a:cubicBezTo>
                          <a:pt x="16" y="1109"/>
                          <a:pt x="16" y="1109"/>
                          <a:pt x="16" y="1109"/>
                        </a:cubicBezTo>
                        <a:cubicBezTo>
                          <a:pt x="16" y="1117"/>
                          <a:pt x="22" y="1124"/>
                          <a:pt x="30" y="1124"/>
                        </a:cubicBezTo>
                        <a:cubicBezTo>
                          <a:pt x="30" y="1124"/>
                          <a:pt x="30" y="1124"/>
                          <a:pt x="30" y="1124"/>
                        </a:cubicBezTo>
                        <a:cubicBezTo>
                          <a:pt x="514" y="1124"/>
                          <a:pt x="514" y="1124"/>
                          <a:pt x="514" y="1124"/>
                        </a:cubicBezTo>
                        <a:cubicBezTo>
                          <a:pt x="522" y="1124"/>
                          <a:pt x="529" y="1117"/>
                          <a:pt x="529" y="1109"/>
                        </a:cubicBezTo>
                        <a:cubicBezTo>
                          <a:pt x="529" y="1109"/>
                          <a:pt x="529" y="1109"/>
                          <a:pt x="529" y="1109"/>
                        </a:cubicBezTo>
                        <a:cubicBezTo>
                          <a:pt x="529" y="82"/>
                          <a:pt x="529" y="82"/>
                          <a:pt x="529" y="82"/>
                        </a:cubicBezTo>
                        <a:cubicBezTo>
                          <a:pt x="529" y="78"/>
                          <a:pt x="532" y="74"/>
                          <a:pt x="537" y="74"/>
                        </a:cubicBezTo>
                        <a:cubicBezTo>
                          <a:pt x="537" y="74"/>
                          <a:pt x="537" y="74"/>
                          <a:pt x="537" y="74"/>
                        </a:cubicBezTo>
                        <a:cubicBezTo>
                          <a:pt x="541" y="74"/>
                          <a:pt x="545" y="78"/>
                          <a:pt x="545" y="82"/>
                        </a:cubicBezTo>
                        <a:cubicBezTo>
                          <a:pt x="545" y="82"/>
                          <a:pt x="545" y="82"/>
                          <a:pt x="545" y="82"/>
                        </a:cubicBezTo>
                        <a:cubicBezTo>
                          <a:pt x="545" y="1109"/>
                          <a:pt x="545" y="1109"/>
                          <a:pt x="545" y="1109"/>
                        </a:cubicBezTo>
                        <a:cubicBezTo>
                          <a:pt x="545" y="1126"/>
                          <a:pt x="531" y="1140"/>
                          <a:pt x="514" y="1140"/>
                        </a:cubicBezTo>
                        <a:cubicBezTo>
                          <a:pt x="514" y="1140"/>
                          <a:pt x="514" y="1140"/>
                          <a:pt x="514" y="1140"/>
                        </a:cubicBezTo>
                        <a:cubicBezTo>
                          <a:pt x="30" y="1140"/>
                          <a:pt x="30" y="1140"/>
                          <a:pt x="30" y="1140"/>
                        </a:cubicBezTo>
                        <a:close/>
                      </a:path>
                    </a:pathLst>
                  </a:custGeom>
                  <a:gradFill rotWithShape="0">
                    <a:gsLst>
                      <a:gs pos="0">
                        <a:srgbClr val="5F5F5F"/>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400"/>
                  </a:p>
                </p:txBody>
              </p:sp>
            </p:grpSp>
          </p:grpSp>
          <p:sp>
            <p:nvSpPr>
              <p:cNvPr id="122" name="Text Box 68">
                <a:extLst>
                  <a:ext uri="{FF2B5EF4-FFF2-40B4-BE49-F238E27FC236}">
                    <a16:creationId xmlns:a16="http://schemas.microsoft.com/office/drawing/2014/main" id="{6F3139DE-AA81-404F-B1CF-E435E1B91095}"/>
                  </a:ext>
                </a:extLst>
              </p:cNvPr>
              <p:cNvSpPr txBox="1">
                <a:spLocks noChangeArrowheads="1"/>
              </p:cNvSpPr>
              <p:nvPr/>
            </p:nvSpPr>
            <p:spPr bwMode="auto">
              <a:xfrm>
                <a:off x="645" y="3276"/>
                <a:ext cx="121"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4176713" eaLnBrk="0" hangingPunct="0">
                  <a:defRPr sz="2000">
                    <a:solidFill>
                      <a:schemeClr val="tx1"/>
                    </a:solidFill>
                    <a:latin typeface="Arial" pitchFamily="34" charset="0"/>
                    <a:cs typeface="Arial" pitchFamily="34" charset="0"/>
                  </a:defRPr>
                </a:lvl1pPr>
                <a:lvl2pPr marL="742950" indent="-285750" defTabSz="4176713" eaLnBrk="0" hangingPunct="0">
                  <a:defRPr sz="2000">
                    <a:solidFill>
                      <a:schemeClr val="tx1"/>
                    </a:solidFill>
                    <a:latin typeface="Arial" pitchFamily="34" charset="0"/>
                    <a:cs typeface="Arial" pitchFamily="34" charset="0"/>
                  </a:defRPr>
                </a:lvl2pPr>
                <a:lvl3pPr marL="1143000" indent="-228600" defTabSz="4176713" eaLnBrk="0" hangingPunct="0">
                  <a:defRPr sz="2000">
                    <a:solidFill>
                      <a:schemeClr val="tx1"/>
                    </a:solidFill>
                    <a:latin typeface="Arial" pitchFamily="34" charset="0"/>
                    <a:cs typeface="Arial" pitchFamily="34" charset="0"/>
                  </a:defRPr>
                </a:lvl3pPr>
                <a:lvl4pPr marL="1600200" indent="-228600" defTabSz="4176713" eaLnBrk="0" hangingPunct="0">
                  <a:defRPr sz="2000">
                    <a:solidFill>
                      <a:schemeClr val="tx1"/>
                    </a:solidFill>
                    <a:latin typeface="Arial" pitchFamily="34" charset="0"/>
                    <a:cs typeface="Arial" pitchFamily="34" charset="0"/>
                  </a:defRPr>
                </a:lvl4pPr>
                <a:lvl5pPr marL="2057400" indent="-228600" defTabSz="4176713" eaLnBrk="0" hangingPunct="0">
                  <a:defRPr sz="2000">
                    <a:solidFill>
                      <a:schemeClr val="tx1"/>
                    </a:solidFill>
                    <a:latin typeface="Arial" pitchFamily="34" charset="0"/>
                    <a:cs typeface="Arial" pitchFamily="34" charset="0"/>
                  </a:defRPr>
                </a:lvl5pPr>
                <a:lvl6pPr marL="2514600" indent="-228600" defTabSz="4176713"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4176713"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4176713"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4176713" eaLnBrk="0" fontAlgn="base" hangingPunct="0">
                  <a:spcBef>
                    <a:spcPct val="0"/>
                  </a:spcBef>
                  <a:spcAft>
                    <a:spcPct val="0"/>
                  </a:spcAft>
                  <a:defRPr sz="2000">
                    <a:solidFill>
                      <a:schemeClr val="tx1"/>
                    </a:solidFill>
                    <a:latin typeface="Arial" pitchFamily="34" charset="0"/>
                    <a:cs typeface="Arial" pitchFamily="34" charset="0"/>
                  </a:defRPr>
                </a:lvl9pPr>
              </a:lstStyle>
              <a:p>
                <a:pPr algn="ctr" eaLnBrk="1" hangingPunct="1">
                  <a:spcBef>
                    <a:spcPct val="50000"/>
                  </a:spcBef>
                </a:pPr>
                <a:r>
                  <a:rPr lang="en-US" altLang="en-US" sz="1050" err="1"/>
                  <a:t>Cb</a:t>
                </a:r>
                <a:endParaRPr lang="en-US" altLang="en-US" sz="1050"/>
              </a:p>
            </p:txBody>
          </p:sp>
        </p:grpSp>
        <p:cxnSp>
          <p:nvCxnSpPr>
            <p:cNvPr id="27" name="Rak 93">
              <a:extLst>
                <a:ext uri="{FF2B5EF4-FFF2-40B4-BE49-F238E27FC236}">
                  <a16:creationId xmlns:a16="http://schemas.microsoft.com/office/drawing/2014/main" id="{75006DC3-8688-455D-A62B-DB7997F75E20}"/>
                </a:ext>
              </a:extLst>
            </p:cNvPr>
            <p:cNvCxnSpPr>
              <a:cxnSpLocks noChangeShapeType="1"/>
              <a:stCxn id="123" idx="3"/>
              <a:endCxn id="141" idx="1"/>
            </p:cNvCxnSpPr>
            <p:nvPr/>
          </p:nvCxnSpPr>
          <p:spPr bwMode="auto">
            <a:xfrm flipV="1">
              <a:off x="3485739" y="3102615"/>
              <a:ext cx="889203" cy="326682"/>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sp>
          <p:nvSpPr>
            <p:cNvPr id="28" name="Text Box 282">
              <a:extLst>
                <a:ext uri="{FF2B5EF4-FFF2-40B4-BE49-F238E27FC236}">
                  <a16:creationId xmlns:a16="http://schemas.microsoft.com/office/drawing/2014/main" id="{6BD80163-264A-4503-9198-B9FD1049947D}"/>
                </a:ext>
              </a:extLst>
            </p:cNvPr>
            <p:cNvSpPr txBox="1">
              <a:spLocks noChangeArrowheads="1"/>
            </p:cNvSpPr>
            <p:nvPr/>
          </p:nvSpPr>
          <p:spPr bwMode="auto">
            <a:xfrm>
              <a:off x="4912458" y="2299554"/>
              <a:ext cx="1433539" cy="882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28263" tIns="208443" rIns="328263" bIns="208443">
              <a:spAutoFit/>
            </a:bodyPr>
            <a:lstStyle>
              <a:lvl1pPr defTabSz="4173538" eaLnBrk="0" hangingPunct="0">
                <a:defRPr sz="2000">
                  <a:solidFill>
                    <a:schemeClr val="tx1"/>
                  </a:solidFill>
                  <a:latin typeface="Arial" charset="0"/>
                  <a:cs typeface="Arial" charset="0"/>
                </a:defRPr>
              </a:lvl1pPr>
              <a:lvl2pPr marL="742950" indent="-285750" defTabSz="4173538" eaLnBrk="0" hangingPunct="0">
                <a:defRPr sz="2000">
                  <a:solidFill>
                    <a:schemeClr val="tx1"/>
                  </a:solidFill>
                  <a:latin typeface="Arial" charset="0"/>
                  <a:cs typeface="Arial" charset="0"/>
                </a:defRPr>
              </a:lvl2pPr>
              <a:lvl3pPr marL="1143000" indent="-228600" defTabSz="4173538" eaLnBrk="0" hangingPunct="0">
                <a:defRPr sz="2000">
                  <a:solidFill>
                    <a:schemeClr val="tx1"/>
                  </a:solidFill>
                  <a:latin typeface="Arial" charset="0"/>
                  <a:cs typeface="Arial" charset="0"/>
                </a:defRPr>
              </a:lvl3pPr>
              <a:lvl4pPr marL="1600200" indent="-228600" defTabSz="4173538" eaLnBrk="0" hangingPunct="0">
                <a:defRPr sz="2000">
                  <a:solidFill>
                    <a:schemeClr val="tx1"/>
                  </a:solidFill>
                  <a:latin typeface="Arial" charset="0"/>
                  <a:cs typeface="Arial" charset="0"/>
                </a:defRPr>
              </a:lvl4pPr>
              <a:lvl5pPr marL="2057400" indent="-228600" defTabSz="4173538" eaLnBrk="0" hangingPunct="0">
                <a:defRPr sz="2000">
                  <a:solidFill>
                    <a:schemeClr val="tx1"/>
                  </a:solidFill>
                  <a:latin typeface="Arial" charset="0"/>
                  <a:cs typeface="Arial" charset="0"/>
                </a:defRPr>
              </a:lvl5pPr>
              <a:lvl6pPr marL="2514600" indent="-228600" defTabSz="4173538" eaLnBrk="0" fontAlgn="base" hangingPunct="0">
                <a:spcBef>
                  <a:spcPct val="0"/>
                </a:spcBef>
                <a:spcAft>
                  <a:spcPct val="0"/>
                </a:spcAft>
                <a:defRPr sz="2000">
                  <a:solidFill>
                    <a:schemeClr val="tx1"/>
                  </a:solidFill>
                  <a:latin typeface="Arial" charset="0"/>
                  <a:cs typeface="Arial" charset="0"/>
                </a:defRPr>
              </a:lvl6pPr>
              <a:lvl7pPr marL="2971800" indent="-228600" defTabSz="4173538" eaLnBrk="0" fontAlgn="base" hangingPunct="0">
                <a:spcBef>
                  <a:spcPct val="0"/>
                </a:spcBef>
                <a:spcAft>
                  <a:spcPct val="0"/>
                </a:spcAft>
                <a:defRPr sz="2000">
                  <a:solidFill>
                    <a:schemeClr val="tx1"/>
                  </a:solidFill>
                  <a:latin typeface="Arial" charset="0"/>
                  <a:cs typeface="Arial" charset="0"/>
                </a:defRPr>
              </a:lvl7pPr>
              <a:lvl8pPr marL="3429000" indent="-228600" defTabSz="4173538" eaLnBrk="0" fontAlgn="base" hangingPunct="0">
                <a:spcBef>
                  <a:spcPct val="0"/>
                </a:spcBef>
                <a:spcAft>
                  <a:spcPct val="0"/>
                </a:spcAft>
                <a:defRPr sz="2000">
                  <a:solidFill>
                    <a:schemeClr val="tx1"/>
                  </a:solidFill>
                  <a:latin typeface="Arial" charset="0"/>
                  <a:cs typeface="Arial" charset="0"/>
                </a:defRPr>
              </a:lvl8pPr>
              <a:lvl9pPr marL="3886200" indent="-228600" defTabSz="4173538" eaLnBrk="0" fontAlgn="base" hangingPunct="0">
                <a:spcBef>
                  <a:spcPct val="0"/>
                </a:spcBef>
                <a:spcAft>
                  <a:spcPct val="0"/>
                </a:spcAft>
                <a:defRPr sz="2000">
                  <a:solidFill>
                    <a:schemeClr val="tx1"/>
                  </a:solidFill>
                  <a:latin typeface="Arial" charset="0"/>
                  <a:cs typeface="Arial" charset="0"/>
                </a:defRPr>
              </a:lvl9pPr>
            </a:lstStyle>
            <a:p>
              <a:pPr eaLnBrk="1" hangingPunct="1">
                <a:spcBef>
                  <a:spcPct val="50000"/>
                </a:spcBef>
              </a:pPr>
              <a:r>
                <a:rPr lang="en-US" sz="1600" b="1">
                  <a:solidFill>
                    <a:srgbClr val="8F3F7B"/>
                  </a:solidFill>
                </a:rPr>
                <a:t>Local</a:t>
              </a:r>
            </a:p>
          </p:txBody>
        </p:sp>
        <p:grpSp>
          <p:nvGrpSpPr>
            <p:cNvPr id="29" name="Group 157">
              <a:extLst>
                <a:ext uri="{FF2B5EF4-FFF2-40B4-BE49-F238E27FC236}">
                  <a16:creationId xmlns:a16="http://schemas.microsoft.com/office/drawing/2014/main" id="{84D8AAE9-E240-4179-A549-48100C5FE125}"/>
                </a:ext>
              </a:extLst>
            </p:cNvPr>
            <p:cNvGrpSpPr>
              <a:grpSpLocks/>
            </p:cNvGrpSpPr>
            <p:nvPr/>
          </p:nvGrpSpPr>
          <p:grpSpPr bwMode="auto">
            <a:xfrm>
              <a:off x="8329785" y="2224792"/>
              <a:ext cx="293687" cy="395287"/>
              <a:chOff x="633" y="3229"/>
              <a:chExt cx="148" cy="212"/>
            </a:xfrm>
          </p:grpSpPr>
          <p:grpSp>
            <p:nvGrpSpPr>
              <p:cNvPr id="115" name="Group 158">
                <a:extLst>
                  <a:ext uri="{FF2B5EF4-FFF2-40B4-BE49-F238E27FC236}">
                    <a16:creationId xmlns:a16="http://schemas.microsoft.com/office/drawing/2014/main" id="{0D6CDD52-5366-4FD8-B0E5-678A33FBE606}"/>
                  </a:ext>
                </a:extLst>
              </p:cNvPr>
              <p:cNvGrpSpPr>
                <a:grpSpLocks noChangeAspect="1"/>
              </p:cNvGrpSpPr>
              <p:nvPr/>
            </p:nvGrpSpPr>
            <p:grpSpPr bwMode="auto">
              <a:xfrm>
                <a:off x="633" y="3229"/>
                <a:ext cx="148" cy="212"/>
                <a:chOff x="329" y="3227"/>
                <a:chExt cx="441" cy="634"/>
              </a:xfrm>
            </p:grpSpPr>
            <p:sp>
              <p:nvSpPr>
                <p:cNvPr id="117" name="AutoShape 159">
                  <a:extLst>
                    <a:ext uri="{FF2B5EF4-FFF2-40B4-BE49-F238E27FC236}">
                      <a16:creationId xmlns:a16="http://schemas.microsoft.com/office/drawing/2014/main" id="{0FAF607C-693C-469C-BA6F-38D9DC3EA64A}"/>
                    </a:ext>
                  </a:extLst>
                </p:cNvPr>
                <p:cNvSpPr>
                  <a:spLocks noChangeAspect="1" noChangeArrowheads="1"/>
                </p:cNvSpPr>
                <p:nvPr/>
              </p:nvSpPr>
              <p:spPr bwMode="auto">
                <a:xfrm>
                  <a:off x="333" y="3231"/>
                  <a:ext cx="432" cy="624"/>
                </a:xfrm>
                <a:prstGeom prst="roundRect">
                  <a:avLst>
                    <a:gd name="adj" fmla="val 4630"/>
                  </a:avLst>
                </a:prstGeom>
                <a:solidFill>
                  <a:schemeClr val="bg1"/>
                </a:solidFill>
                <a:ln w="12700" algn="ctr">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rIns="72000" anchor="ct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cs typeface="Arial" pitchFamily="34" charset="0"/>
                    </a:defRPr>
                  </a:lvl9pPr>
                </a:lstStyle>
                <a:p>
                  <a:pPr eaLnBrk="1" hangingPunct="1"/>
                  <a:endParaRPr lang="en-US" altLang="en-US" sz="100"/>
                </a:p>
              </p:txBody>
            </p:sp>
            <p:grpSp>
              <p:nvGrpSpPr>
                <p:cNvPr id="118" name="Group 160">
                  <a:extLst>
                    <a:ext uri="{FF2B5EF4-FFF2-40B4-BE49-F238E27FC236}">
                      <a16:creationId xmlns:a16="http://schemas.microsoft.com/office/drawing/2014/main" id="{D0BE1AEB-25C8-44CA-BB22-12A35D6C361F}"/>
                    </a:ext>
                  </a:extLst>
                </p:cNvPr>
                <p:cNvGrpSpPr>
                  <a:grpSpLocks noChangeAspect="1"/>
                </p:cNvGrpSpPr>
                <p:nvPr/>
              </p:nvGrpSpPr>
              <p:grpSpPr bwMode="auto">
                <a:xfrm>
                  <a:off x="329" y="3227"/>
                  <a:ext cx="441" cy="634"/>
                  <a:chOff x="414" y="3039"/>
                  <a:chExt cx="441" cy="634"/>
                </a:xfrm>
              </p:grpSpPr>
              <p:sp>
                <p:nvSpPr>
                  <p:cNvPr id="119" name="AutoShape 161">
                    <a:extLst>
                      <a:ext uri="{FF2B5EF4-FFF2-40B4-BE49-F238E27FC236}">
                        <a16:creationId xmlns:a16="http://schemas.microsoft.com/office/drawing/2014/main" id="{69265E8C-586C-4893-A51A-31EDEBB778DB}"/>
                      </a:ext>
                    </a:extLst>
                  </p:cNvPr>
                  <p:cNvSpPr>
                    <a:spLocks noChangeAspect="1" noChangeArrowheads="1"/>
                  </p:cNvSpPr>
                  <p:nvPr/>
                </p:nvSpPr>
                <p:spPr bwMode="auto">
                  <a:xfrm>
                    <a:off x="414" y="3540"/>
                    <a:ext cx="432" cy="133"/>
                  </a:xfrm>
                  <a:prstGeom prst="roundRect">
                    <a:avLst>
                      <a:gd name="adj" fmla="val 12380"/>
                    </a:avLst>
                  </a:prstGeom>
                  <a:gradFill rotWithShape="0">
                    <a:gsLst>
                      <a:gs pos="0">
                        <a:srgbClr val="5F5F5F"/>
                      </a:gs>
                      <a:gs pos="100000">
                        <a:srgbClr val="B2B2B2"/>
                      </a:gs>
                    </a:gsLst>
                    <a:lin ang="2700000" scaled="1"/>
                  </a:gradFill>
                  <a:ln>
                    <a:noFill/>
                  </a:ln>
                  <a:effectLst/>
                  <a:extLst>
                    <a:ext uri="{91240B29-F687-4F45-9708-019B960494DF}">
                      <a14:hiddenLine xmlns:a14="http://schemas.microsoft.com/office/drawing/2010/main" w="1270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28789" tIns="208780" rIns="328789" bIns="208780" anchor="ctr"/>
                  <a:lstStyle>
                    <a:lvl1pPr defTabSz="5567363" eaLnBrk="0" hangingPunct="0">
                      <a:defRPr sz="2000">
                        <a:solidFill>
                          <a:schemeClr val="tx1"/>
                        </a:solidFill>
                        <a:latin typeface="Arial" pitchFamily="34" charset="0"/>
                        <a:cs typeface="Arial" pitchFamily="34" charset="0"/>
                      </a:defRPr>
                    </a:lvl1pPr>
                    <a:lvl2pPr marL="742950" indent="-285750" defTabSz="5567363" eaLnBrk="0" hangingPunct="0">
                      <a:defRPr sz="2000">
                        <a:solidFill>
                          <a:schemeClr val="tx1"/>
                        </a:solidFill>
                        <a:latin typeface="Arial" pitchFamily="34" charset="0"/>
                        <a:cs typeface="Arial" pitchFamily="34" charset="0"/>
                      </a:defRPr>
                    </a:lvl2pPr>
                    <a:lvl3pPr marL="1143000" indent="-228600" defTabSz="5567363" eaLnBrk="0" hangingPunct="0">
                      <a:defRPr sz="2000">
                        <a:solidFill>
                          <a:schemeClr val="tx1"/>
                        </a:solidFill>
                        <a:latin typeface="Arial" pitchFamily="34" charset="0"/>
                        <a:cs typeface="Arial" pitchFamily="34" charset="0"/>
                      </a:defRPr>
                    </a:lvl3pPr>
                    <a:lvl4pPr marL="1600200" indent="-228600" defTabSz="5567363" eaLnBrk="0" hangingPunct="0">
                      <a:defRPr sz="2000">
                        <a:solidFill>
                          <a:schemeClr val="tx1"/>
                        </a:solidFill>
                        <a:latin typeface="Arial" pitchFamily="34" charset="0"/>
                        <a:cs typeface="Arial" pitchFamily="34" charset="0"/>
                      </a:defRPr>
                    </a:lvl4pPr>
                    <a:lvl5pPr marL="2057400" indent="-228600" defTabSz="5567363" eaLnBrk="0" hangingPunct="0">
                      <a:defRPr sz="2000">
                        <a:solidFill>
                          <a:schemeClr val="tx1"/>
                        </a:solidFill>
                        <a:latin typeface="Arial" pitchFamily="34" charset="0"/>
                        <a:cs typeface="Arial" pitchFamily="34" charset="0"/>
                      </a:defRPr>
                    </a:lvl5pPr>
                    <a:lvl6pPr marL="2514600" indent="-228600" defTabSz="5567363"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567363"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567363"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567363" eaLnBrk="0" fontAlgn="base" hangingPunct="0">
                      <a:spcBef>
                        <a:spcPct val="0"/>
                      </a:spcBef>
                      <a:spcAft>
                        <a:spcPct val="0"/>
                      </a:spcAft>
                      <a:defRPr sz="2000">
                        <a:solidFill>
                          <a:schemeClr val="tx1"/>
                        </a:solidFill>
                        <a:latin typeface="Arial" pitchFamily="34" charset="0"/>
                        <a:cs typeface="Arial" pitchFamily="34" charset="0"/>
                      </a:defRPr>
                    </a:lvl9pPr>
                  </a:lstStyle>
                  <a:p>
                    <a:pPr eaLnBrk="1" hangingPunct="1">
                      <a:spcBef>
                        <a:spcPct val="50000"/>
                      </a:spcBef>
                    </a:pPr>
                    <a:endParaRPr lang="en-US" altLang="en-US" sz="300" b="1">
                      <a:solidFill>
                        <a:schemeClr val="bg1"/>
                      </a:solidFill>
                    </a:endParaRPr>
                  </a:p>
                </p:txBody>
              </p:sp>
              <p:sp>
                <p:nvSpPr>
                  <p:cNvPr id="120" name="Freeform 162">
                    <a:extLst>
                      <a:ext uri="{FF2B5EF4-FFF2-40B4-BE49-F238E27FC236}">
                        <a16:creationId xmlns:a16="http://schemas.microsoft.com/office/drawing/2014/main" id="{2050B210-DE9D-4EE6-8BAB-F708408EC85B}"/>
                      </a:ext>
                    </a:extLst>
                  </p:cNvPr>
                  <p:cNvSpPr>
                    <a:spLocks noChangeAspect="1"/>
                  </p:cNvSpPr>
                  <p:nvPr/>
                </p:nvSpPr>
                <p:spPr bwMode="auto">
                  <a:xfrm>
                    <a:off x="414" y="3039"/>
                    <a:ext cx="441" cy="634"/>
                  </a:xfrm>
                  <a:custGeom>
                    <a:avLst/>
                    <a:gdLst>
                      <a:gd name="T0" fmla="*/ 2 w 545"/>
                      <a:gd name="T1" fmla="*/ 1 h 1140"/>
                      <a:gd name="T2" fmla="*/ 0 w 545"/>
                      <a:gd name="T3" fmla="*/ 1 h 1140"/>
                      <a:gd name="T4" fmla="*/ 0 w 545"/>
                      <a:gd name="T5" fmla="*/ 1 h 1140"/>
                      <a:gd name="T6" fmla="*/ 0 w 545"/>
                      <a:gd name="T7" fmla="*/ 1 h 1140"/>
                      <a:gd name="T8" fmla="*/ 2 w 545"/>
                      <a:gd name="T9" fmla="*/ 0 h 1140"/>
                      <a:gd name="T10" fmla="*/ 2 w 545"/>
                      <a:gd name="T11" fmla="*/ 0 h 1140"/>
                      <a:gd name="T12" fmla="*/ 40 w 545"/>
                      <a:gd name="T13" fmla="*/ 0 h 1140"/>
                      <a:gd name="T14" fmla="*/ 43 w 545"/>
                      <a:gd name="T15" fmla="*/ 1 h 1140"/>
                      <a:gd name="T16" fmla="*/ 43 w 545"/>
                      <a:gd name="T17" fmla="*/ 1 h 1140"/>
                      <a:gd name="T18" fmla="*/ 43 w 545"/>
                      <a:gd name="T19" fmla="*/ 1 h 1140"/>
                      <a:gd name="T20" fmla="*/ 43 w 545"/>
                      <a:gd name="T21" fmla="*/ 1 h 1140"/>
                      <a:gd name="T22" fmla="*/ 43 w 545"/>
                      <a:gd name="T23" fmla="*/ 1 h 1140"/>
                      <a:gd name="T24" fmla="*/ 42 w 545"/>
                      <a:gd name="T25" fmla="*/ 1 h 1140"/>
                      <a:gd name="T26" fmla="*/ 42 w 545"/>
                      <a:gd name="T27" fmla="*/ 1 h 1140"/>
                      <a:gd name="T28" fmla="*/ 42 w 545"/>
                      <a:gd name="T29" fmla="*/ 1 h 1140"/>
                      <a:gd name="T30" fmla="*/ 40 w 545"/>
                      <a:gd name="T31" fmla="*/ 1 h 1140"/>
                      <a:gd name="T32" fmla="*/ 40 w 545"/>
                      <a:gd name="T33" fmla="*/ 1 h 1140"/>
                      <a:gd name="T34" fmla="*/ 2 w 545"/>
                      <a:gd name="T35" fmla="*/ 1 h 1140"/>
                      <a:gd name="T36" fmla="*/ 2 w 545"/>
                      <a:gd name="T37" fmla="*/ 1 h 1140"/>
                      <a:gd name="T38" fmla="*/ 2 w 545"/>
                      <a:gd name="T39" fmla="*/ 1 h 1140"/>
                      <a:gd name="T40" fmla="*/ 2 w 545"/>
                      <a:gd name="T41" fmla="*/ 1 h 1140"/>
                      <a:gd name="T42" fmla="*/ 2 w 545"/>
                      <a:gd name="T43" fmla="*/ 1 h 1140"/>
                      <a:gd name="T44" fmla="*/ 2 w 545"/>
                      <a:gd name="T45" fmla="*/ 1 h 1140"/>
                      <a:gd name="T46" fmla="*/ 40 w 545"/>
                      <a:gd name="T47" fmla="*/ 1 h 1140"/>
                      <a:gd name="T48" fmla="*/ 42 w 545"/>
                      <a:gd name="T49" fmla="*/ 1 h 1140"/>
                      <a:gd name="T50" fmla="*/ 42 w 545"/>
                      <a:gd name="T51" fmla="*/ 1 h 1140"/>
                      <a:gd name="T52" fmla="*/ 42 w 545"/>
                      <a:gd name="T53" fmla="*/ 1 h 1140"/>
                      <a:gd name="T54" fmla="*/ 43 w 545"/>
                      <a:gd name="T55" fmla="*/ 1 h 1140"/>
                      <a:gd name="T56" fmla="*/ 43 w 545"/>
                      <a:gd name="T57" fmla="*/ 1 h 1140"/>
                      <a:gd name="T58" fmla="*/ 43 w 545"/>
                      <a:gd name="T59" fmla="*/ 1 h 1140"/>
                      <a:gd name="T60" fmla="*/ 43 w 545"/>
                      <a:gd name="T61" fmla="*/ 1 h 1140"/>
                      <a:gd name="T62" fmla="*/ 43 w 545"/>
                      <a:gd name="T63" fmla="*/ 1 h 1140"/>
                      <a:gd name="T64" fmla="*/ 40 w 545"/>
                      <a:gd name="T65" fmla="*/ 1 h 1140"/>
                      <a:gd name="T66" fmla="*/ 40 w 545"/>
                      <a:gd name="T67" fmla="*/ 1 h 1140"/>
                      <a:gd name="T68" fmla="*/ 2 w 545"/>
                      <a:gd name="T69" fmla="*/ 1 h 11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45" h="1140">
                        <a:moveTo>
                          <a:pt x="30" y="1140"/>
                        </a:moveTo>
                        <a:cubicBezTo>
                          <a:pt x="13" y="1140"/>
                          <a:pt x="0" y="1126"/>
                          <a:pt x="0" y="1109"/>
                        </a:cubicBezTo>
                        <a:cubicBezTo>
                          <a:pt x="0" y="1109"/>
                          <a:pt x="0" y="1109"/>
                          <a:pt x="0" y="1109"/>
                        </a:cubicBezTo>
                        <a:cubicBezTo>
                          <a:pt x="0" y="31"/>
                          <a:pt x="0" y="31"/>
                          <a:pt x="0" y="31"/>
                        </a:cubicBezTo>
                        <a:cubicBezTo>
                          <a:pt x="0" y="14"/>
                          <a:pt x="13" y="0"/>
                          <a:pt x="30" y="0"/>
                        </a:cubicBezTo>
                        <a:cubicBezTo>
                          <a:pt x="30" y="0"/>
                          <a:pt x="30" y="0"/>
                          <a:pt x="30" y="0"/>
                        </a:cubicBezTo>
                        <a:cubicBezTo>
                          <a:pt x="514" y="0"/>
                          <a:pt x="514" y="0"/>
                          <a:pt x="514" y="0"/>
                        </a:cubicBezTo>
                        <a:cubicBezTo>
                          <a:pt x="531" y="0"/>
                          <a:pt x="545" y="14"/>
                          <a:pt x="545" y="31"/>
                        </a:cubicBezTo>
                        <a:cubicBezTo>
                          <a:pt x="545" y="31"/>
                          <a:pt x="545" y="31"/>
                          <a:pt x="545" y="31"/>
                        </a:cubicBezTo>
                        <a:cubicBezTo>
                          <a:pt x="545" y="53"/>
                          <a:pt x="545" y="53"/>
                          <a:pt x="545" y="53"/>
                        </a:cubicBezTo>
                        <a:cubicBezTo>
                          <a:pt x="545" y="57"/>
                          <a:pt x="541" y="61"/>
                          <a:pt x="537" y="61"/>
                        </a:cubicBezTo>
                        <a:cubicBezTo>
                          <a:pt x="537" y="61"/>
                          <a:pt x="537" y="61"/>
                          <a:pt x="537" y="61"/>
                        </a:cubicBezTo>
                        <a:cubicBezTo>
                          <a:pt x="532" y="61"/>
                          <a:pt x="529" y="57"/>
                          <a:pt x="529" y="53"/>
                        </a:cubicBezTo>
                        <a:cubicBezTo>
                          <a:pt x="529" y="53"/>
                          <a:pt x="529" y="53"/>
                          <a:pt x="529" y="53"/>
                        </a:cubicBezTo>
                        <a:cubicBezTo>
                          <a:pt x="529" y="31"/>
                          <a:pt x="529" y="31"/>
                          <a:pt x="529" y="31"/>
                        </a:cubicBezTo>
                        <a:cubicBezTo>
                          <a:pt x="529" y="23"/>
                          <a:pt x="522" y="16"/>
                          <a:pt x="514" y="16"/>
                        </a:cubicBezTo>
                        <a:cubicBezTo>
                          <a:pt x="514" y="16"/>
                          <a:pt x="514" y="16"/>
                          <a:pt x="514" y="16"/>
                        </a:cubicBezTo>
                        <a:cubicBezTo>
                          <a:pt x="30" y="16"/>
                          <a:pt x="30" y="16"/>
                          <a:pt x="30" y="16"/>
                        </a:cubicBezTo>
                        <a:cubicBezTo>
                          <a:pt x="22" y="16"/>
                          <a:pt x="16" y="23"/>
                          <a:pt x="16" y="31"/>
                        </a:cubicBezTo>
                        <a:cubicBezTo>
                          <a:pt x="16" y="31"/>
                          <a:pt x="16" y="31"/>
                          <a:pt x="16" y="31"/>
                        </a:cubicBezTo>
                        <a:cubicBezTo>
                          <a:pt x="16" y="1109"/>
                          <a:pt x="16" y="1109"/>
                          <a:pt x="16" y="1109"/>
                        </a:cubicBezTo>
                        <a:cubicBezTo>
                          <a:pt x="16" y="1117"/>
                          <a:pt x="22" y="1124"/>
                          <a:pt x="30" y="1124"/>
                        </a:cubicBezTo>
                        <a:cubicBezTo>
                          <a:pt x="30" y="1124"/>
                          <a:pt x="30" y="1124"/>
                          <a:pt x="30" y="1124"/>
                        </a:cubicBezTo>
                        <a:cubicBezTo>
                          <a:pt x="514" y="1124"/>
                          <a:pt x="514" y="1124"/>
                          <a:pt x="514" y="1124"/>
                        </a:cubicBezTo>
                        <a:cubicBezTo>
                          <a:pt x="522" y="1124"/>
                          <a:pt x="529" y="1117"/>
                          <a:pt x="529" y="1109"/>
                        </a:cubicBezTo>
                        <a:cubicBezTo>
                          <a:pt x="529" y="1109"/>
                          <a:pt x="529" y="1109"/>
                          <a:pt x="529" y="1109"/>
                        </a:cubicBezTo>
                        <a:cubicBezTo>
                          <a:pt x="529" y="82"/>
                          <a:pt x="529" y="82"/>
                          <a:pt x="529" y="82"/>
                        </a:cubicBezTo>
                        <a:cubicBezTo>
                          <a:pt x="529" y="78"/>
                          <a:pt x="532" y="74"/>
                          <a:pt x="537" y="74"/>
                        </a:cubicBezTo>
                        <a:cubicBezTo>
                          <a:pt x="537" y="74"/>
                          <a:pt x="537" y="74"/>
                          <a:pt x="537" y="74"/>
                        </a:cubicBezTo>
                        <a:cubicBezTo>
                          <a:pt x="541" y="74"/>
                          <a:pt x="545" y="78"/>
                          <a:pt x="545" y="82"/>
                        </a:cubicBezTo>
                        <a:cubicBezTo>
                          <a:pt x="545" y="82"/>
                          <a:pt x="545" y="82"/>
                          <a:pt x="545" y="82"/>
                        </a:cubicBezTo>
                        <a:cubicBezTo>
                          <a:pt x="545" y="1109"/>
                          <a:pt x="545" y="1109"/>
                          <a:pt x="545" y="1109"/>
                        </a:cubicBezTo>
                        <a:cubicBezTo>
                          <a:pt x="545" y="1126"/>
                          <a:pt x="531" y="1140"/>
                          <a:pt x="514" y="1140"/>
                        </a:cubicBezTo>
                        <a:cubicBezTo>
                          <a:pt x="514" y="1140"/>
                          <a:pt x="514" y="1140"/>
                          <a:pt x="514" y="1140"/>
                        </a:cubicBezTo>
                        <a:cubicBezTo>
                          <a:pt x="30" y="1140"/>
                          <a:pt x="30" y="1140"/>
                          <a:pt x="30" y="1140"/>
                        </a:cubicBezTo>
                        <a:close/>
                      </a:path>
                    </a:pathLst>
                  </a:custGeom>
                  <a:gradFill rotWithShape="0">
                    <a:gsLst>
                      <a:gs pos="0">
                        <a:srgbClr val="5F5F5F"/>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400"/>
                  </a:p>
                </p:txBody>
              </p:sp>
            </p:grpSp>
          </p:grpSp>
          <p:sp>
            <p:nvSpPr>
              <p:cNvPr id="116" name="Text Box 163">
                <a:extLst>
                  <a:ext uri="{FF2B5EF4-FFF2-40B4-BE49-F238E27FC236}">
                    <a16:creationId xmlns:a16="http://schemas.microsoft.com/office/drawing/2014/main" id="{8C1021CA-B7B2-44A1-88CB-3707B6DEE8AE}"/>
                  </a:ext>
                </a:extLst>
              </p:cNvPr>
              <p:cNvSpPr txBox="1">
                <a:spLocks noChangeArrowheads="1"/>
              </p:cNvSpPr>
              <p:nvPr/>
            </p:nvSpPr>
            <p:spPr bwMode="auto">
              <a:xfrm>
                <a:off x="645" y="3276"/>
                <a:ext cx="121"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4176713" eaLnBrk="0" hangingPunct="0">
                  <a:defRPr sz="2000">
                    <a:solidFill>
                      <a:schemeClr val="tx1"/>
                    </a:solidFill>
                    <a:latin typeface="Arial" pitchFamily="34" charset="0"/>
                    <a:cs typeface="Arial" pitchFamily="34" charset="0"/>
                  </a:defRPr>
                </a:lvl1pPr>
                <a:lvl2pPr marL="742950" indent="-285750" defTabSz="4176713" eaLnBrk="0" hangingPunct="0">
                  <a:defRPr sz="2000">
                    <a:solidFill>
                      <a:schemeClr val="tx1"/>
                    </a:solidFill>
                    <a:latin typeface="Arial" pitchFamily="34" charset="0"/>
                    <a:cs typeface="Arial" pitchFamily="34" charset="0"/>
                  </a:defRPr>
                </a:lvl2pPr>
                <a:lvl3pPr marL="1143000" indent="-228600" defTabSz="4176713" eaLnBrk="0" hangingPunct="0">
                  <a:defRPr sz="2000">
                    <a:solidFill>
                      <a:schemeClr val="tx1"/>
                    </a:solidFill>
                    <a:latin typeface="Arial" pitchFamily="34" charset="0"/>
                    <a:cs typeface="Arial" pitchFamily="34" charset="0"/>
                  </a:defRPr>
                </a:lvl3pPr>
                <a:lvl4pPr marL="1600200" indent="-228600" defTabSz="4176713" eaLnBrk="0" hangingPunct="0">
                  <a:defRPr sz="2000">
                    <a:solidFill>
                      <a:schemeClr val="tx1"/>
                    </a:solidFill>
                    <a:latin typeface="Arial" pitchFamily="34" charset="0"/>
                    <a:cs typeface="Arial" pitchFamily="34" charset="0"/>
                  </a:defRPr>
                </a:lvl4pPr>
                <a:lvl5pPr marL="2057400" indent="-228600" defTabSz="4176713" eaLnBrk="0" hangingPunct="0">
                  <a:defRPr sz="2000">
                    <a:solidFill>
                      <a:schemeClr val="tx1"/>
                    </a:solidFill>
                    <a:latin typeface="Arial" pitchFamily="34" charset="0"/>
                    <a:cs typeface="Arial" pitchFamily="34" charset="0"/>
                  </a:defRPr>
                </a:lvl5pPr>
                <a:lvl6pPr marL="2514600" indent="-228600" defTabSz="4176713"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4176713"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4176713"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4176713" eaLnBrk="0" fontAlgn="base" hangingPunct="0">
                  <a:spcBef>
                    <a:spcPct val="0"/>
                  </a:spcBef>
                  <a:spcAft>
                    <a:spcPct val="0"/>
                  </a:spcAft>
                  <a:defRPr sz="2000">
                    <a:solidFill>
                      <a:schemeClr val="tx1"/>
                    </a:solidFill>
                    <a:latin typeface="Arial" pitchFamily="34" charset="0"/>
                    <a:cs typeface="Arial" pitchFamily="34" charset="0"/>
                  </a:defRPr>
                </a:lvl9pPr>
              </a:lstStyle>
              <a:p>
                <a:pPr algn="ctr" eaLnBrk="1" hangingPunct="1">
                  <a:spcBef>
                    <a:spcPct val="50000"/>
                  </a:spcBef>
                </a:pPr>
                <a:r>
                  <a:rPr lang="en-US" altLang="en-US" sz="1050"/>
                  <a:t>DC</a:t>
                </a:r>
              </a:p>
            </p:txBody>
          </p:sp>
        </p:grpSp>
        <p:sp>
          <p:nvSpPr>
            <p:cNvPr id="30" name="Text Box 282">
              <a:extLst>
                <a:ext uri="{FF2B5EF4-FFF2-40B4-BE49-F238E27FC236}">
                  <a16:creationId xmlns:a16="http://schemas.microsoft.com/office/drawing/2014/main" id="{84CDBA5A-E3AE-4814-A160-F48F62E82309}"/>
                </a:ext>
              </a:extLst>
            </p:cNvPr>
            <p:cNvSpPr txBox="1">
              <a:spLocks noChangeArrowheads="1"/>
            </p:cNvSpPr>
            <p:nvPr/>
          </p:nvSpPr>
          <p:spPr bwMode="auto">
            <a:xfrm>
              <a:off x="6664391" y="2154299"/>
              <a:ext cx="1828570" cy="882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28263" tIns="208443" rIns="328263" bIns="208443">
              <a:spAutoFit/>
            </a:bodyPr>
            <a:lstStyle>
              <a:lvl1pPr defTabSz="4173538" eaLnBrk="0" hangingPunct="0">
                <a:defRPr sz="2000">
                  <a:solidFill>
                    <a:schemeClr val="tx1"/>
                  </a:solidFill>
                  <a:latin typeface="Arial" charset="0"/>
                  <a:cs typeface="Arial" charset="0"/>
                </a:defRPr>
              </a:lvl1pPr>
              <a:lvl2pPr marL="742950" indent="-285750" defTabSz="4173538" eaLnBrk="0" hangingPunct="0">
                <a:defRPr sz="2000">
                  <a:solidFill>
                    <a:schemeClr val="tx1"/>
                  </a:solidFill>
                  <a:latin typeface="Arial" charset="0"/>
                  <a:cs typeface="Arial" charset="0"/>
                </a:defRPr>
              </a:lvl2pPr>
              <a:lvl3pPr marL="1143000" indent="-228600" defTabSz="4173538" eaLnBrk="0" hangingPunct="0">
                <a:defRPr sz="2000">
                  <a:solidFill>
                    <a:schemeClr val="tx1"/>
                  </a:solidFill>
                  <a:latin typeface="Arial" charset="0"/>
                  <a:cs typeface="Arial" charset="0"/>
                </a:defRPr>
              </a:lvl3pPr>
              <a:lvl4pPr marL="1600200" indent="-228600" defTabSz="4173538" eaLnBrk="0" hangingPunct="0">
                <a:defRPr sz="2000">
                  <a:solidFill>
                    <a:schemeClr val="tx1"/>
                  </a:solidFill>
                  <a:latin typeface="Arial" charset="0"/>
                  <a:cs typeface="Arial" charset="0"/>
                </a:defRPr>
              </a:lvl4pPr>
              <a:lvl5pPr marL="2057400" indent="-228600" defTabSz="4173538" eaLnBrk="0" hangingPunct="0">
                <a:defRPr sz="2000">
                  <a:solidFill>
                    <a:schemeClr val="tx1"/>
                  </a:solidFill>
                  <a:latin typeface="Arial" charset="0"/>
                  <a:cs typeface="Arial" charset="0"/>
                </a:defRPr>
              </a:lvl5pPr>
              <a:lvl6pPr marL="2514600" indent="-228600" defTabSz="4173538" eaLnBrk="0" fontAlgn="base" hangingPunct="0">
                <a:spcBef>
                  <a:spcPct val="0"/>
                </a:spcBef>
                <a:spcAft>
                  <a:spcPct val="0"/>
                </a:spcAft>
                <a:defRPr sz="2000">
                  <a:solidFill>
                    <a:schemeClr val="tx1"/>
                  </a:solidFill>
                  <a:latin typeface="Arial" charset="0"/>
                  <a:cs typeface="Arial" charset="0"/>
                </a:defRPr>
              </a:lvl6pPr>
              <a:lvl7pPr marL="2971800" indent="-228600" defTabSz="4173538" eaLnBrk="0" fontAlgn="base" hangingPunct="0">
                <a:spcBef>
                  <a:spcPct val="0"/>
                </a:spcBef>
                <a:spcAft>
                  <a:spcPct val="0"/>
                </a:spcAft>
                <a:defRPr sz="2000">
                  <a:solidFill>
                    <a:schemeClr val="tx1"/>
                  </a:solidFill>
                  <a:latin typeface="Arial" charset="0"/>
                  <a:cs typeface="Arial" charset="0"/>
                </a:defRPr>
              </a:lvl7pPr>
              <a:lvl8pPr marL="3429000" indent="-228600" defTabSz="4173538" eaLnBrk="0" fontAlgn="base" hangingPunct="0">
                <a:spcBef>
                  <a:spcPct val="0"/>
                </a:spcBef>
                <a:spcAft>
                  <a:spcPct val="0"/>
                </a:spcAft>
                <a:defRPr sz="2000">
                  <a:solidFill>
                    <a:schemeClr val="tx1"/>
                  </a:solidFill>
                  <a:latin typeface="Arial" charset="0"/>
                  <a:cs typeface="Arial" charset="0"/>
                </a:defRPr>
              </a:lvl8pPr>
              <a:lvl9pPr marL="3886200" indent="-228600" defTabSz="4173538" eaLnBrk="0" fontAlgn="base" hangingPunct="0">
                <a:spcBef>
                  <a:spcPct val="0"/>
                </a:spcBef>
                <a:spcAft>
                  <a:spcPct val="0"/>
                </a:spcAft>
                <a:defRPr sz="2000">
                  <a:solidFill>
                    <a:schemeClr val="tx1"/>
                  </a:solidFill>
                  <a:latin typeface="Arial" charset="0"/>
                  <a:cs typeface="Arial" charset="0"/>
                </a:defRPr>
              </a:lvl9pPr>
            </a:lstStyle>
            <a:p>
              <a:pPr eaLnBrk="1" hangingPunct="1">
                <a:spcBef>
                  <a:spcPct val="50000"/>
                </a:spcBef>
              </a:pPr>
              <a:r>
                <a:rPr lang="en-US" sz="1600" b="1">
                  <a:solidFill>
                    <a:srgbClr val="8F3F7B"/>
                  </a:solidFill>
                </a:rPr>
                <a:t>Regional</a:t>
              </a:r>
            </a:p>
          </p:txBody>
        </p:sp>
        <p:grpSp>
          <p:nvGrpSpPr>
            <p:cNvPr id="31" name="Group 150">
              <a:extLst>
                <a:ext uri="{FF2B5EF4-FFF2-40B4-BE49-F238E27FC236}">
                  <a16:creationId xmlns:a16="http://schemas.microsoft.com/office/drawing/2014/main" id="{05F742BC-854E-4A42-9FD2-D605F0B7A1A0}"/>
                </a:ext>
              </a:extLst>
            </p:cNvPr>
            <p:cNvGrpSpPr>
              <a:grpSpLocks/>
            </p:cNvGrpSpPr>
            <p:nvPr/>
          </p:nvGrpSpPr>
          <p:grpSpPr bwMode="auto">
            <a:xfrm>
              <a:off x="6435737" y="2884045"/>
              <a:ext cx="293688" cy="396875"/>
              <a:chOff x="633" y="3229"/>
              <a:chExt cx="148" cy="212"/>
            </a:xfrm>
          </p:grpSpPr>
          <p:grpSp>
            <p:nvGrpSpPr>
              <p:cNvPr id="109" name="Group 151">
                <a:extLst>
                  <a:ext uri="{FF2B5EF4-FFF2-40B4-BE49-F238E27FC236}">
                    <a16:creationId xmlns:a16="http://schemas.microsoft.com/office/drawing/2014/main" id="{9FF7A81E-BD52-4648-A7AD-5F5242154BC6}"/>
                  </a:ext>
                </a:extLst>
              </p:cNvPr>
              <p:cNvGrpSpPr>
                <a:grpSpLocks noChangeAspect="1"/>
              </p:cNvGrpSpPr>
              <p:nvPr/>
            </p:nvGrpSpPr>
            <p:grpSpPr bwMode="auto">
              <a:xfrm>
                <a:off x="633" y="3229"/>
                <a:ext cx="148" cy="212"/>
                <a:chOff x="329" y="3227"/>
                <a:chExt cx="441" cy="634"/>
              </a:xfrm>
            </p:grpSpPr>
            <p:sp>
              <p:nvSpPr>
                <p:cNvPr id="111" name="AutoShape 152">
                  <a:extLst>
                    <a:ext uri="{FF2B5EF4-FFF2-40B4-BE49-F238E27FC236}">
                      <a16:creationId xmlns:a16="http://schemas.microsoft.com/office/drawing/2014/main" id="{E3D685C0-12EF-4CEB-8CDC-089583CDA786}"/>
                    </a:ext>
                  </a:extLst>
                </p:cNvPr>
                <p:cNvSpPr>
                  <a:spLocks noChangeAspect="1" noChangeArrowheads="1"/>
                </p:cNvSpPr>
                <p:nvPr/>
              </p:nvSpPr>
              <p:spPr bwMode="auto">
                <a:xfrm>
                  <a:off x="333" y="3231"/>
                  <a:ext cx="432" cy="624"/>
                </a:xfrm>
                <a:prstGeom prst="roundRect">
                  <a:avLst>
                    <a:gd name="adj" fmla="val 4630"/>
                  </a:avLst>
                </a:prstGeom>
                <a:solidFill>
                  <a:schemeClr val="bg1"/>
                </a:solidFill>
                <a:ln w="12700" algn="ctr">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rIns="72000" anchor="ct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cs typeface="Arial" pitchFamily="34" charset="0"/>
                    </a:defRPr>
                  </a:lvl9pPr>
                </a:lstStyle>
                <a:p>
                  <a:pPr eaLnBrk="1" hangingPunct="1"/>
                  <a:endParaRPr lang="en-US" altLang="en-US" sz="100"/>
                </a:p>
              </p:txBody>
            </p:sp>
            <p:grpSp>
              <p:nvGrpSpPr>
                <p:cNvPr id="112" name="Group 153">
                  <a:extLst>
                    <a:ext uri="{FF2B5EF4-FFF2-40B4-BE49-F238E27FC236}">
                      <a16:creationId xmlns:a16="http://schemas.microsoft.com/office/drawing/2014/main" id="{EB66CD8E-28B7-46F2-9889-1AD72BFF031E}"/>
                    </a:ext>
                  </a:extLst>
                </p:cNvPr>
                <p:cNvGrpSpPr>
                  <a:grpSpLocks noChangeAspect="1"/>
                </p:cNvGrpSpPr>
                <p:nvPr/>
              </p:nvGrpSpPr>
              <p:grpSpPr bwMode="auto">
                <a:xfrm>
                  <a:off x="329" y="3227"/>
                  <a:ext cx="441" cy="634"/>
                  <a:chOff x="414" y="3039"/>
                  <a:chExt cx="441" cy="634"/>
                </a:xfrm>
              </p:grpSpPr>
              <p:sp>
                <p:nvSpPr>
                  <p:cNvPr id="113" name="AutoShape 154">
                    <a:extLst>
                      <a:ext uri="{FF2B5EF4-FFF2-40B4-BE49-F238E27FC236}">
                        <a16:creationId xmlns:a16="http://schemas.microsoft.com/office/drawing/2014/main" id="{55DA2C95-4556-4A1C-BBB0-31BB8883C7B3}"/>
                      </a:ext>
                    </a:extLst>
                  </p:cNvPr>
                  <p:cNvSpPr>
                    <a:spLocks noChangeAspect="1" noChangeArrowheads="1"/>
                  </p:cNvSpPr>
                  <p:nvPr/>
                </p:nvSpPr>
                <p:spPr bwMode="auto">
                  <a:xfrm>
                    <a:off x="414" y="3540"/>
                    <a:ext cx="432" cy="133"/>
                  </a:xfrm>
                  <a:prstGeom prst="roundRect">
                    <a:avLst>
                      <a:gd name="adj" fmla="val 12380"/>
                    </a:avLst>
                  </a:prstGeom>
                  <a:gradFill rotWithShape="0">
                    <a:gsLst>
                      <a:gs pos="0">
                        <a:srgbClr val="5F5F5F"/>
                      </a:gs>
                      <a:gs pos="100000">
                        <a:srgbClr val="B2B2B2"/>
                      </a:gs>
                    </a:gsLst>
                    <a:lin ang="2700000" scaled="1"/>
                  </a:gradFill>
                  <a:ln>
                    <a:noFill/>
                  </a:ln>
                  <a:effectLst/>
                  <a:extLst>
                    <a:ext uri="{91240B29-F687-4F45-9708-019B960494DF}">
                      <a14:hiddenLine xmlns:a14="http://schemas.microsoft.com/office/drawing/2010/main" w="1270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28789" tIns="208780" rIns="328789" bIns="208780" anchor="ctr"/>
                  <a:lstStyle>
                    <a:lvl1pPr defTabSz="5567363" eaLnBrk="0" hangingPunct="0">
                      <a:defRPr sz="2000">
                        <a:solidFill>
                          <a:schemeClr val="tx1"/>
                        </a:solidFill>
                        <a:latin typeface="Arial" pitchFamily="34" charset="0"/>
                        <a:cs typeface="Arial" pitchFamily="34" charset="0"/>
                      </a:defRPr>
                    </a:lvl1pPr>
                    <a:lvl2pPr marL="742950" indent="-285750" defTabSz="5567363" eaLnBrk="0" hangingPunct="0">
                      <a:defRPr sz="2000">
                        <a:solidFill>
                          <a:schemeClr val="tx1"/>
                        </a:solidFill>
                        <a:latin typeface="Arial" pitchFamily="34" charset="0"/>
                        <a:cs typeface="Arial" pitchFamily="34" charset="0"/>
                      </a:defRPr>
                    </a:lvl2pPr>
                    <a:lvl3pPr marL="1143000" indent="-228600" defTabSz="5567363" eaLnBrk="0" hangingPunct="0">
                      <a:defRPr sz="2000">
                        <a:solidFill>
                          <a:schemeClr val="tx1"/>
                        </a:solidFill>
                        <a:latin typeface="Arial" pitchFamily="34" charset="0"/>
                        <a:cs typeface="Arial" pitchFamily="34" charset="0"/>
                      </a:defRPr>
                    </a:lvl3pPr>
                    <a:lvl4pPr marL="1600200" indent="-228600" defTabSz="5567363" eaLnBrk="0" hangingPunct="0">
                      <a:defRPr sz="2000">
                        <a:solidFill>
                          <a:schemeClr val="tx1"/>
                        </a:solidFill>
                        <a:latin typeface="Arial" pitchFamily="34" charset="0"/>
                        <a:cs typeface="Arial" pitchFamily="34" charset="0"/>
                      </a:defRPr>
                    </a:lvl4pPr>
                    <a:lvl5pPr marL="2057400" indent="-228600" defTabSz="5567363" eaLnBrk="0" hangingPunct="0">
                      <a:defRPr sz="2000">
                        <a:solidFill>
                          <a:schemeClr val="tx1"/>
                        </a:solidFill>
                        <a:latin typeface="Arial" pitchFamily="34" charset="0"/>
                        <a:cs typeface="Arial" pitchFamily="34" charset="0"/>
                      </a:defRPr>
                    </a:lvl5pPr>
                    <a:lvl6pPr marL="2514600" indent="-228600" defTabSz="5567363"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567363"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567363"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567363" eaLnBrk="0" fontAlgn="base" hangingPunct="0">
                      <a:spcBef>
                        <a:spcPct val="0"/>
                      </a:spcBef>
                      <a:spcAft>
                        <a:spcPct val="0"/>
                      </a:spcAft>
                      <a:defRPr sz="2000">
                        <a:solidFill>
                          <a:schemeClr val="tx1"/>
                        </a:solidFill>
                        <a:latin typeface="Arial" pitchFamily="34" charset="0"/>
                        <a:cs typeface="Arial" pitchFamily="34" charset="0"/>
                      </a:defRPr>
                    </a:lvl9pPr>
                  </a:lstStyle>
                  <a:p>
                    <a:pPr eaLnBrk="1" hangingPunct="1">
                      <a:spcBef>
                        <a:spcPct val="50000"/>
                      </a:spcBef>
                    </a:pPr>
                    <a:endParaRPr lang="en-US" altLang="en-US" sz="300" b="1">
                      <a:solidFill>
                        <a:schemeClr val="bg1"/>
                      </a:solidFill>
                    </a:endParaRPr>
                  </a:p>
                </p:txBody>
              </p:sp>
              <p:sp>
                <p:nvSpPr>
                  <p:cNvPr id="114" name="Freeform 155">
                    <a:extLst>
                      <a:ext uri="{FF2B5EF4-FFF2-40B4-BE49-F238E27FC236}">
                        <a16:creationId xmlns:a16="http://schemas.microsoft.com/office/drawing/2014/main" id="{2ACD5DCD-B1A4-415F-970B-416AB1CD0EBD}"/>
                      </a:ext>
                    </a:extLst>
                  </p:cNvPr>
                  <p:cNvSpPr>
                    <a:spLocks noChangeAspect="1"/>
                  </p:cNvSpPr>
                  <p:nvPr/>
                </p:nvSpPr>
                <p:spPr bwMode="auto">
                  <a:xfrm>
                    <a:off x="414" y="3039"/>
                    <a:ext cx="441" cy="634"/>
                  </a:xfrm>
                  <a:custGeom>
                    <a:avLst/>
                    <a:gdLst>
                      <a:gd name="T0" fmla="*/ 2 w 545"/>
                      <a:gd name="T1" fmla="*/ 1 h 1140"/>
                      <a:gd name="T2" fmla="*/ 0 w 545"/>
                      <a:gd name="T3" fmla="*/ 1 h 1140"/>
                      <a:gd name="T4" fmla="*/ 0 w 545"/>
                      <a:gd name="T5" fmla="*/ 1 h 1140"/>
                      <a:gd name="T6" fmla="*/ 0 w 545"/>
                      <a:gd name="T7" fmla="*/ 1 h 1140"/>
                      <a:gd name="T8" fmla="*/ 2 w 545"/>
                      <a:gd name="T9" fmla="*/ 0 h 1140"/>
                      <a:gd name="T10" fmla="*/ 2 w 545"/>
                      <a:gd name="T11" fmla="*/ 0 h 1140"/>
                      <a:gd name="T12" fmla="*/ 40 w 545"/>
                      <a:gd name="T13" fmla="*/ 0 h 1140"/>
                      <a:gd name="T14" fmla="*/ 43 w 545"/>
                      <a:gd name="T15" fmla="*/ 1 h 1140"/>
                      <a:gd name="T16" fmla="*/ 43 w 545"/>
                      <a:gd name="T17" fmla="*/ 1 h 1140"/>
                      <a:gd name="T18" fmla="*/ 43 w 545"/>
                      <a:gd name="T19" fmla="*/ 1 h 1140"/>
                      <a:gd name="T20" fmla="*/ 43 w 545"/>
                      <a:gd name="T21" fmla="*/ 1 h 1140"/>
                      <a:gd name="T22" fmla="*/ 43 w 545"/>
                      <a:gd name="T23" fmla="*/ 1 h 1140"/>
                      <a:gd name="T24" fmla="*/ 42 w 545"/>
                      <a:gd name="T25" fmla="*/ 1 h 1140"/>
                      <a:gd name="T26" fmla="*/ 42 w 545"/>
                      <a:gd name="T27" fmla="*/ 1 h 1140"/>
                      <a:gd name="T28" fmla="*/ 42 w 545"/>
                      <a:gd name="T29" fmla="*/ 1 h 1140"/>
                      <a:gd name="T30" fmla="*/ 40 w 545"/>
                      <a:gd name="T31" fmla="*/ 1 h 1140"/>
                      <a:gd name="T32" fmla="*/ 40 w 545"/>
                      <a:gd name="T33" fmla="*/ 1 h 1140"/>
                      <a:gd name="T34" fmla="*/ 2 w 545"/>
                      <a:gd name="T35" fmla="*/ 1 h 1140"/>
                      <a:gd name="T36" fmla="*/ 2 w 545"/>
                      <a:gd name="T37" fmla="*/ 1 h 1140"/>
                      <a:gd name="T38" fmla="*/ 2 w 545"/>
                      <a:gd name="T39" fmla="*/ 1 h 1140"/>
                      <a:gd name="T40" fmla="*/ 2 w 545"/>
                      <a:gd name="T41" fmla="*/ 1 h 1140"/>
                      <a:gd name="T42" fmla="*/ 2 w 545"/>
                      <a:gd name="T43" fmla="*/ 1 h 1140"/>
                      <a:gd name="T44" fmla="*/ 2 w 545"/>
                      <a:gd name="T45" fmla="*/ 1 h 1140"/>
                      <a:gd name="T46" fmla="*/ 40 w 545"/>
                      <a:gd name="T47" fmla="*/ 1 h 1140"/>
                      <a:gd name="T48" fmla="*/ 42 w 545"/>
                      <a:gd name="T49" fmla="*/ 1 h 1140"/>
                      <a:gd name="T50" fmla="*/ 42 w 545"/>
                      <a:gd name="T51" fmla="*/ 1 h 1140"/>
                      <a:gd name="T52" fmla="*/ 42 w 545"/>
                      <a:gd name="T53" fmla="*/ 1 h 1140"/>
                      <a:gd name="T54" fmla="*/ 43 w 545"/>
                      <a:gd name="T55" fmla="*/ 1 h 1140"/>
                      <a:gd name="T56" fmla="*/ 43 w 545"/>
                      <a:gd name="T57" fmla="*/ 1 h 1140"/>
                      <a:gd name="T58" fmla="*/ 43 w 545"/>
                      <a:gd name="T59" fmla="*/ 1 h 1140"/>
                      <a:gd name="T60" fmla="*/ 43 w 545"/>
                      <a:gd name="T61" fmla="*/ 1 h 1140"/>
                      <a:gd name="T62" fmla="*/ 43 w 545"/>
                      <a:gd name="T63" fmla="*/ 1 h 1140"/>
                      <a:gd name="T64" fmla="*/ 40 w 545"/>
                      <a:gd name="T65" fmla="*/ 1 h 1140"/>
                      <a:gd name="T66" fmla="*/ 40 w 545"/>
                      <a:gd name="T67" fmla="*/ 1 h 1140"/>
                      <a:gd name="T68" fmla="*/ 2 w 545"/>
                      <a:gd name="T69" fmla="*/ 1 h 11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45" h="1140">
                        <a:moveTo>
                          <a:pt x="30" y="1140"/>
                        </a:moveTo>
                        <a:cubicBezTo>
                          <a:pt x="13" y="1140"/>
                          <a:pt x="0" y="1126"/>
                          <a:pt x="0" y="1109"/>
                        </a:cubicBezTo>
                        <a:cubicBezTo>
                          <a:pt x="0" y="1109"/>
                          <a:pt x="0" y="1109"/>
                          <a:pt x="0" y="1109"/>
                        </a:cubicBezTo>
                        <a:cubicBezTo>
                          <a:pt x="0" y="31"/>
                          <a:pt x="0" y="31"/>
                          <a:pt x="0" y="31"/>
                        </a:cubicBezTo>
                        <a:cubicBezTo>
                          <a:pt x="0" y="14"/>
                          <a:pt x="13" y="0"/>
                          <a:pt x="30" y="0"/>
                        </a:cubicBezTo>
                        <a:cubicBezTo>
                          <a:pt x="30" y="0"/>
                          <a:pt x="30" y="0"/>
                          <a:pt x="30" y="0"/>
                        </a:cubicBezTo>
                        <a:cubicBezTo>
                          <a:pt x="514" y="0"/>
                          <a:pt x="514" y="0"/>
                          <a:pt x="514" y="0"/>
                        </a:cubicBezTo>
                        <a:cubicBezTo>
                          <a:pt x="531" y="0"/>
                          <a:pt x="545" y="14"/>
                          <a:pt x="545" y="31"/>
                        </a:cubicBezTo>
                        <a:cubicBezTo>
                          <a:pt x="545" y="31"/>
                          <a:pt x="545" y="31"/>
                          <a:pt x="545" y="31"/>
                        </a:cubicBezTo>
                        <a:cubicBezTo>
                          <a:pt x="545" y="53"/>
                          <a:pt x="545" y="53"/>
                          <a:pt x="545" y="53"/>
                        </a:cubicBezTo>
                        <a:cubicBezTo>
                          <a:pt x="545" y="57"/>
                          <a:pt x="541" y="61"/>
                          <a:pt x="537" y="61"/>
                        </a:cubicBezTo>
                        <a:cubicBezTo>
                          <a:pt x="537" y="61"/>
                          <a:pt x="537" y="61"/>
                          <a:pt x="537" y="61"/>
                        </a:cubicBezTo>
                        <a:cubicBezTo>
                          <a:pt x="532" y="61"/>
                          <a:pt x="529" y="57"/>
                          <a:pt x="529" y="53"/>
                        </a:cubicBezTo>
                        <a:cubicBezTo>
                          <a:pt x="529" y="53"/>
                          <a:pt x="529" y="53"/>
                          <a:pt x="529" y="53"/>
                        </a:cubicBezTo>
                        <a:cubicBezTo>
                          <a:pt x="529" y="31"/>
                          <a:pt x="529" y="31"/>
                          <a:pt x="529" y="31"/>
                        </a:cubicBezTo>
                        <a:cubicBezTo>
                          <a:pt x="529" y="23"/>
                          <a:pt x="522" y="16"/>
                          <a:pt x="514" y="16"/>
                        </a:cubicBezTo>
                        <a:cubicBezTo>
                          <a:pt x="514" y="16"/>
                          <a:pt x="514" y="16"/>
                          <a:pt x="514" y="16"/>
                        </a:cubicBezTo>
                        <a:cubicBezTo>
                          <a:pt x="30" y="16"/>
                          <a:pt x="30" y="16"/>
                          <a:pt x="30" y="16"/>
                        </a:cubicBezTo>
                        <a:cubicBezTo>
                          <a:pt x="22" y="16"/>
                          <a:pt x="16" y="23"/>
                          <a:pt x="16" y="31"/>
                        </a:cubicBezTo>
                        <a:cubicBezTo>
                          <a:pt x="16" y="31"/>
                          <a:pt x="16" y="31"/>
                          <a:pt x="16" y="31"/>
                        </a:cubicBezTo>
                        <a:cubicBezTo>
                          <a:pt x="16" y="1109"/>
                          <a:pt x="16" y="1109"/>
                          <a:pt x="16" y="1109"/>
                        </a:cubicBezTo>
                        <a:cubicBezTo>
                          <a:pt x="16" y="1117"/>
                          <a:pt x="22" y="1124"/>
                          <a:pt x="30" y="1124"/>
                        </a:cubicBezTo>
                        <a:cubicBezTo>
                          <a:pt x="30" y="1124"/>
                          <a:pt x="30" y="1124"/>
                          <a:pt x="30" y="1124"/>
                        </a:cubicBezTo>
                        <a:cubicBezTo>
                          <a:pt x="514" y="1124"/>
                          <a:pt x="514" y="1124"/>
                          <a:pt x="514" y="1124"/>
                        </a:cubicBezTo>
                        <a:cubicBezTo>
                          <a:pt x="522" y="1124"/>
                          <a:pt x="529" y="1117"/>
                          <a:pt x="529" y="1109"/>
                        </a:cubicBezTo>
                        <a:cubicBezTo>
                          <a:pt x="529" y="1109"/>
                          <a:pt x="529" y="1109"/>
                          <a:pt x="529" y="1109"/>
                        </a:cubicBezTo>
                        <a:cubicBezTo>
                          <a:pt x="529" y="82"/>
                          <a:pt x="529" y="82"/>
                          <a:pt x="529" y="82"/>
                        </a:cubicBezTo>
                        <a:cubicBezTo>
                          <a:pt x="529" y="78"/>
                          <a:pt x="532" y="74"/>
                          <a:pt x="537" y="74"/>
                        </a:cubicBezTo>
                        <a:cubicBezTo>
                          <a:pt x="537" y="74"/>
                          <a:pt x="537" y="74"/>
                          <a:pt x="537" y="74"/>
                        </a:cubicBezTo>
                        <a:cubicBezTo>
                          <a:pt x="541" y="74"/>
                          <a:pt x="545" y="78"/>
                          <a:pt x="545" y="82"/>
                        </a:cubicBezTo>
                        <a:cubicBezTo>
                          <a:pt x="545" y="82"/>
                          <a:pt x="545" y="82"/>
                          <a:pt x="545" y="82"/>
                        </a:cubicBezTo>
                        <a:cubicBezTo>
                          <a:pt x="545" y="1109"/>
                          <a:pt x="545" y="1109"/>
                          <a:pt x="545" y="1109"/>
                        </a:cubicBezTo>
                        <a:cubicBezTo>
                          <a:pt x="545" y="1126"/>
                          <a:pt x="531" y="1140"/>
                          <a:pt x="514" y="1140"/>
                        </a:cubicBezTo>
                        <a:cubicBezTo>
                          <a:pt x="514" y="1140"/>
                          <a:pt x="514" y="1140"/>
                          <a:pt x="514" y="1140"/>
                        </a:cubicBezTo>
                        <a:cubicBezTo>
                          <a:pt x="30" y="1140"/>
                          <a:pt x="30" y="1140"/>
                          <a:pt x="30" y="1140"/>
                        </a:cubicBezTo>
                        <a:close/>
                      </a:path>
                    </a:pathLst>
                  </a:custGeom>
                  <a:gradFill rotWithShape="0">
                    <a:gsLst>
                      <a:gs pos="0">
                        <a:srgbClr val="5F5F5F"/>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400"/>
                  </a:p>
                </p:txBody>
              </p:sp>
            </p:grpSp>
          </p:grpSp>
          <p:sp>
            <p:nvSpPr>
              <p:cNvPr id="110" name="Text Box 156">
                <a:extLst>
                  <a:ext uri="{FF2B5EF4-FFF2-40B4-BE49-F238E27FC236}">
                    <a16:creationId xmlns:a16="http://schemas.microsoft.com/office/drawing/2014/main" id="{18F91C58-80AA-4D09-9B2E-E386DF0D7E17}"/>
                  </a:ext>
                </a:extLst>
              </p:cNvPr>
              <p:cNvSpPr txBox="1">
                <a:spLocks noChangeArrowheads="1"/>
              </p:cNvSpPr>
              <p:nvPr/>
            </p:nvSpPr>
            <p:spPr bwMode="auto">
              <a:xfrm>
                <a:off x="645" y="3276"/>
                <a:ext cx="121" cy="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4176713" eaLnBrk="0" hangingPunct="0">
                  <a:defRPr sz="2000">
                    <a:solidFill>
                      <a:schemeClr val="tx1"/>
                    </a:solidFill>
                    <a:latin typeface="Arial" pitchFamily="34" charset="0"/>
                    <a:cs typeface="Arial" pitchFamily="34" charset="0"/>
                  </a:defRPr>
                </a:lvl1pPr>
                <a:lvl2pPr marL="742950" indent="-285750" defTabSz="4176713" eaLnBrk="0" hangingPunct="0">
                  <a:defRPr sz="2000">
                    <a:solidFill>
                      <a:schemeClr val="tx1"/>
                    </a:solidFill>
                    <a:latin typeface="Arial" pitchFamily="34" charset="0"/>
                    <a:cs typeface="Arial" pitchFamily="34" charset="0"/>
                  </a:defRPr>
                </a:lvl2pPr>
                <a:lvl3pPr marL="1143000" indent="-228600" defTabSz="4176713" eaLnBrk="0" hangingPunct="0">
                  <a:defRPr sz="2000">
                    <a:solidFill>
                      <a:schemeClr val="tx1"/>
                    </a:solidFill>
                    <a:latin typeface="Arial" pitchFamily="34" charset="0"/>
                    <a:cs typeface="Arial" pitchFamily="34" charset="0"/>
                  </a:defRPr>
                </a:lvl3pPr>
                <a:lvl4pPr marL="1600200" indent="-228600" defTabSz="4176713" eaLnBrk="0" hangingPunct="0">
                  <a:defRPr sz="2000">
                    <a:solidFill>
                      <a:schemeClr val="tx1"/>
                    </a:solidFill>
                    <a:latin typeface="Arial" pitchFamily="34" charset="0"/>
                    <a:cs typeface="Arial" pitchFamily="34" charset="0"/>
                  </a:defRPr>
                </a:lvl4pPr>
                <a:lvl5pPr marL="2057400" indent="-228600" defTabSz="4176713" eaLnBrk="0" hangingPunct="0">
                  <a:defRPr sz="2000">
                    <a:solidFill>
                      <a:schemeClr val="tx1"/>
                    </a:solidFill>
                    <a:latin typeface="Arial" pitchFamily="34" charset="0"/>
                    <a:cs typeface="Arial" pitchFamily="34" charset="0"/>
                  </a:defRPr>
                </a:lvl5pPr>
                <a:lvl6pPr marL="2514600" indent="-228600" defTabSz="4176713"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4176713"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4176713"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4176713" eaLnBrk="0" fontAlgn="base" hangingPunct="0">
                  <a:spcBef>
                    <a:spcPct val="0"/>
                  </a:spcBef>
                  <a:spcAft>
                    <a:spcPct val="0"/>
                  </a:spcAft>
                  <a:defRPr sz="2000">
                    <a:solidFill>
                      <a:schemeClr val="tx1"/>
                    </a:solidFill>
                    <a:latin typeface="Arial" pitchFamily="34" charset="0"/>
                    <a:cs typeface="Arial" pitchFamily="34" charset="0"/>
                  </a:defRPr>
                </a:lvl9pPr>
              </a:lstStyle>
              <a:p>
                <a:pPr algn="ctr" eaLnBrk="1" hangingPunct="1">
                  <a:spcBef>
                    <a:spcPct val="50000"/>
                  </a:spcBef>
                </a:pPr>
                <a:r>
                  <a:rPr lang="en-US" altLang="en-US" sz="1050"/>
                  <a:t>Ag</a:t>
                </a:r>
              </a:p>
            </p:txBody>
          </p:sp>
        </p:grpSp>
        <p:grpSp>
          <p:nvGrpSpPr>
            <p:cNvPr id="32" name="Group 245">
              <a:extLst>
                <a:ext uri="{FF2B5EF4-FFF2-40B4-BE49-F238E27FC236}">
                  <a16:creationId xmlns:a16="http://schemas.microsoft.com/office/drawing/2014/main" id="{2A4D32DF-4697-44F1-B77E-E44EFD2671D2}"/>
                </a:ext>
              </a:extLst>
            </p:cNvPr>
            <p:cNvGrpSpPr>
              <a:grpSpLocks/>
            </p:cNvGrpSpPr>
            <p:nvPr/>
          </p:nvGrpSpPr>
          <p:grpSpPr bwMode="auto">
            <a:xfrm>
              <a:off x="10654617" y="2207641"/>
              <a:ext cx="342617" cy="455659"/>
              <a:chOff x="633" y="3229"/>
              <a:chExt cx="148" cy="212"/>
            </a:xfrm>
          </p:grpSpPr>
          <p:grpSp>
            <p:nvGrpSpPr>
              <p:cNvPr id="103" name="Group 246">
                <a:extLst>
                  <a:ext uri="{FF2B5EF4-FFF2-40B4-BE49-F238E27FC236}">
                    <a16:creationId xmlns:a16="http://schemas.microsoft.com/office/drawing/2014/main" id="{0CA8BF01-C52D-4B08-A60C-8AB36A2A46FA}"/>
                  </a:ext>
                </a:extLst>
              </p:cNvPr>
              <p:cNvGrpSpPr>
                <a:grpSpLocks noChangeAspect="1"/>
              </p:cNvGrpSpPr>
              <p:nvPr/>
            </p:nvGrpSpPr>
            <p:grpSpPr bwMode="auto">
              <a:xfrm>
                <a:off x="633" y="3229"/>
                <a:ext cx="148" cy="212"/>
                <a:chOff x="329" y="3227"/>
                <a:chExt cx="441" cy="634"/>
              </a:xfrm>
            </p:grpSpPr>
            <p:sp>
              <p:nvSpPr>
                <p:cNvPr id="105" name="AutoShape 247">
                  <a:extLst>
                    <a:ext uri="{FF2B5EF4-FFF2-40B4-BE49-F238E27FC236}">
                      <a16:creationId xmlns:a16="http://schemas.microsoft.com/office/drawing/2014/main" id="{AB082C94-8FCF-44BD-A8B2-0DDF51C77438}"/>
                    </a:ext>
                  </a:extLst>
                </p:cNvPr>
                <p:cNvSpPr>
                  <a:spLocks noChangeAspect="1" noChangeArrowheads="1"/>
                </p:cNvSpPr>
                <p:nvPr/>
              </p:nvSpPr>
              <p:spPr bwMode="auto">
                <a:xfrm>
                  <a:off x="333" y="3231"/>
                  <a:ext cx="432" cy="624"/>
                </a:xfrm>
                <a:prstGeom prst="roundRect">
                  <a:avLst>
                    <a:gd name="adj" fmla="val 4630"/>
                  </a:avLst>
                </a:prstGeom>
                <a:solidFill>
                  <a:schemeClr val="bg1"/>
                </a:solidFill>
                <a:ln w="12700" algn="ctr">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rIns="72000" anchor="ctr"/>
                <a:lstStyle/>
                <a:p>
                  <a:endParaRPr lang="en-US" sz="1400"/>
                </a:p>
              </p:txBody>
            </p:sp>
            <p:grpSp>
              <p:nvGrpSpPr>
                <p:cNvPr id="106" name="Group 248">
                  <a:extLst>
                    <a:ext uri="{FF2B5EF4-FFF2-40B4-BE49-F238E27FC236}">
                      <a16:creationId xmlns:a16="http://schemas.microsoft.com/office/drawing/2014/main" id="{33AFC247-032C-4D8E-8E93-BDD2B29B2ECA}"/>
                    </a:ext>
                  </a:extLst>
                </p:cNvPr>
                <p:cNvGrpSpPr>
                  <a:grpSpLocks noChangeAspect="1"/>
                </p:cNvGrpSpPr>
                <p:nvPr/>
              </p:nvGrpSpPr>
              <p:grpSpPr bwMode="auto">
                <a:xfrm>
                  <a:off x="329" y="3227"/>
                  <a:ext cx="441" cy="634"/>
                  <a:chOff x="414" y="3039"/>
                  <a:chExt cx="441" cy="634"/>
                </a:xfrm>
              </p:grpSpPr>
              <p:sp>
                <p:nvSpPr>
                  <p:cNvPr id="107" name="AutoShape 249">
                    <a:extLst>
                      <a:ext uri="{FF2B5EF4-FFF2-40B4-BE49-F238E27FC236}">
                        <a16:creationId xmlns:a16="http://schemas.microsoft.com/office/drawing/2014/main" id="{1C011BF9-CFA1-479B-8420-736D865826A1}"/>
                      </a:ext>
                    </a:extLst>
                  </p:cNvPr>
                  <p:cNvSpPr>
                    <a:spLocks noChangeAspect="1" noChangeArrowheads="1"/>
                  </p:cNvSpPr>
                  <p:nvPr/>
                </p:nvSpPr>
                <p:spPr bwMode="auto">
                  <a:xfrm>
                    <a:off x="414" y="3540"/>
                    <a:ext cx="432" cy="133"/>
                  </a:xfrm>
                  <a:prstGeom prst="roundRect">
                    <a:avLst>
                      <a:gd name="adj" fmla="val 12380"/>
                    </a:avLst>
                  </a:prstGeom>
                  <a:gradFill rotWithShape="0">
                    <a:gsLst>
                      <a:gs pos="0">
                        <a:srgbClr val="5F5F5F"/>
                      </a:gs>
                      <a:gs pos="100000">
                        <a:srgbClr val="B2B2B2"/>
                      </a:gs>
                    </a:gsLst>
                    <a:lin ang="2700000" scaled="1"/>
                  </a:gradFill>
                  <a:ln>
                    <a:noFill/>
                  </a:ln>
                  <a:effectLst/>
                  <a:extLst>
                    <a:ext uri="{91240B29-F687-4F45-9708-019B960494DF}">
                      <a14:hiddenLine xmlns:a14="http://schemas.microsoft.com/office/drawing/2010/main" w="1270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28276" tIns="208451" rIns="328276" bIns="208451" anchor="ctr"/>
                  <a:lstStyle/>
                  <a:p>
                    <a:pPr defTabSz="1087395"/>
                    <a:endParaRPr lang="en-US" sz="700" b="1">
                      <a:solidFill>
                        <a:schemeClr val="bg1"/>
                      </a:solidFill>
                    </a:endParaRPr>
                  </a:p>
                </p:txBody>
              </p:sp>
              <p:sp>
                <p:nvSpPr>
                  <p:cNvPr id="108" name="Freeform 250">
                    <a:extLst>
                      <a:ext uri="{FF2B5EF4-FFF2-40B4-BE49-F238E27FC236}">
                        <a16:creationId xmlns:a16="http://schemas.microsoft.com/office/drawing/2014/main" id="{821FDDD8-97F0-4F6A-9CC0-00752F437CC2}"/>
                      </a:ext>
                    </a:extLst>
                  </p:cNvPr>
                  <p:cNvSpPr>
                    <a:spLocks noChangeAspect="1"/>
                  </p:cNvSpPr>
                  <p:nvPr/>
                </p:nvSpPr>
                <p:spPr bwMode="auto">
                  <a:xfrm>
                    <a:off x="414" y="3039"/>
                    <a:ext cx="441" cy="634"/>
                  </a:xfrm>
                  <a:custGeom>
                    <a:avLst/>
                    <a:gdLst>
                      <a:gd name="T0" fmla="*/ 15 w 545"/>
                      <a:gd name="T1" fmla="*/ 196 h 1140"/>
                      <a:gd name="T2" fmla="*/ 0 w 545"/>
                      <a:gd name="T3" fmla="*/ 191 h 1140"/>
                      <a:gd name="T4" fmla="*/ 0 w 545"/>
                      <a:gd name="T5" fmla="*/ 191 h 1140"/>
                      <a:gd name="T6" fmla="*/ 0 w 545"/>
                      <a:gd name="T7" fmla="*/ 5 h 1140"/>
                      <a:gd name="T8" fmla="*/ 15 w 545"/>
                      <a:gd name="T9" fmla="*/ 0 h 1140"/>
                      <a:gd name="T10" fmla="*/ 15 w 545"/>
                      <a:gd name="T11" fmla="*/ 0 h 1140"/>
                      <a:gd name="T12" fmla="*/ 273 w 545"/>
                      <a:gd name="T13" fmla="*/ 0 h 1140"/>
                      <a:gd name="T14" fmla="*/ 289 w 545"/>
                      <a:gd name="T15" fmla="*/ 5 h 1140"/>
                      <a:gd name="T16" fmla="*/ 289 w 545"/>
                      <a:gd name="T17" fmla="*/ 5 h 1140"/>
                      <a:gd name="T18" fmla="*/ 289 w 545"/>
                      <a:gd name="T19" fmla="*/ 9 h 1140"/>
                      <a:gd name="T20" fmla="*/ 285 w 545"/>
                      <a:gd name="T21" fmla="*/ 11 h 1140"/>
                      <a:gd name="T22" fmla="*/ 285 w 545"/>
                      <a:gd name="T23" fmla="*/ 11 h 1140"/>
                      <a:gd name="T24" fmla="*/ 280 w 545"/>
                      <a:gd name="T25" fmla="*/ 9 h 1140"/>
                      <a:gd name="T26" fmla="*/ 280 w 545"/>
                      <a:gd name="T27" fmla="*/ 9 h 1140"/>
                      <a:gd name="T28" fmla="*/ 280 w 545"/>
                      <a:gd name="T29" fmla="*/ 5 h 1140"/>
                      <a:gd name="T30" fmla="*/ 273 w 545"/>
                      <a:gd name="T31" fmla="*/ 3 h 1140"/>
                      <a:gd name="T32" fmla="*/ 273 w 545"/>
                      <a:gd name="T33" fmla="*/ 3 h 1140"/>
                      <a:gd name="T34" fmla="*/ 15 w 545"/>
                      <a:gd name="T35" fmla="*/ 3 h 1140"/>
                      <a:gd name="T36" fmla="*/ 9 w 545"/>
                      <a:gd name="T37" fmla="*/ 5 h 1140"/>
                      <a:gd name="T38" fmla="*/ 9 w 545"/>
                      <a:gd name="T39" fmla="*/ 5 h 1140"/>
                      <a:gd name="T40" fmla="*/ 9 w 545"/>
                      <a:gd name="T41" fmla="*/ 191 h 1140"/>
                      <a:gd name="T42" fmla="*/ 15 w 545"/>
                      <a:gd name="T43" fmla="*/ 194 h 1140"/>
                      <a:gd name="T44" fmla="*/ 15 w 545"/>
                      <a:gd name="T45" fmla="*/ 194 h 1140"/>
                      <a:gd name="T46" fmla="*/ 273 w 545"/>
                      <a:gd name="T47" fmla="*/ 194 h 1140"/>
                      <a:gd name="T48" fmla="*/ 280 w 545"/>
                      <a:gd name="T49" fmla="*/ 191 h 1140"/>
                      <a:gd name="T50" fmla="*/ 280 w 545"/>
                      <a:gd name="T51" fmla="*/ 191 h 1140"/>
                      <a:gd name="T52" fmla="*/ 280 w 545"/>
                      <a:gd name="T53" fmla="*/ 14 h 1140"/>
                      <a:gd name="T54" fmla="*/ 285 w 545"/>
                      <a:gd name="T55" fmla="*/ 13 h 1140"/>
                      <a:gd name="T56" fmla="*/ 285 w 545"/>
                      <a:gd name="T57" fmla="*/ 13 h 1140"/>
                      <a:gd name="T58" fmla="*/ 289 w 545"/>
                      <a:gd name="T59" fmla="*/ 14 h 1140"/>
                      <a:gd name="T60" fmla="*/ 289 w 545"/>
                      <a:gd name="T61" fmla="*/ 14 h 1140"/>
                      <a:gd name="T62" fmla="*/ 289 w 545"/>
                      <a:gd name="T63" fmla="*/ 191 h 1140"/>
                      <a:gd name="T64" fmla="*/ 273 w 545"/>
                      <a:gd name="T65" fmla="*/ 196 h 1140"/>
                      <a:gd name="T66" fmla="*/ 273 w 545"/>
                      <a:gd name="T67" fmla="*/ 196 h 1140"/>
                      <a:gd name="T68" fmla="*/ 15 w 545"/>
                      <a:gd name="T69" fmla="*/ 196 h 11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45" h="1140">
                        <a:moveTo>
                          <a:pt x="30" y="1140"/>
                        </a:moveTo>
                        <a:cubicBezTo>
                          <a:pt x="13" y="1140"/>
                          <a:pt x="0" y="1126"/>
                          <a:pt x="0" y="1109"/>
                        </a:cubicBezTo>
                        <a:cubicBezTo>
                          <a:pt x="0" y="1109"/>
                          <a:pt x="0" y="1109"/>
                          <a:pt x="0" y="1109"/>
                        </a:cubicBezTo>
                        <a:cubicBezTo>
                          <a:pt x="0" y="31"/>
                          <a:pt x="0" y="31"/>
                          <a:pt x="0" y="31"/>
                        </a:cubicBezTo>
                        <a:cubicBezTo>
                          <a:pt x="0" y="14"/>
                          <a:pt x="13" y="0"/>
                          <a:pt x="30" y="0"/>
                        </a:cubicBezTo>
                        <a:cubicBezTo>
                          <a:pt x="30" y="0"/>
                          <a:pt x="30" y="0"/>
                          <a:pt x="30" y="0"/>
                        </a:cubicBezTo>
                        <a:cubicBezTo>
                          <a:pt x="514" y="0"/>
                          <a:pt x="514" y="0"/>
                          <a:pt x="514" y="0"/>
                        </a:cubicBezTo>
                        <a:cubicBezTo>
                          <a:pt x="531" y="0"/>
                          <a:pt x="545" y="14"/>
                          <a:pt x="545" y="31"/>
                        </a:cubicBezTo>
                        <a:cubicBezTo>
                          <a:pt x="545" y="31"/>
                          <a:pt x="545" y="31"/>
                          <a:pt x="545" y="31"/>
                        </a:cubicBezTo>
                        <a:cubicBezTo>
                          <a:pt x="545" y="53"/>
                          <a:pt x="545" y="53"/>
                          <a:pt x="545" y="53"/>
                        </a:cubicBezTo>
                        <a:cubicBezTo>
                          <a:pt x="545" y="57"/>
                          <a:pt x="541" y="61"/>
                          <a:pt x="537" y="61"/>
                        </a:cubicBezTo>
                        <a:cubicBezTo>
                          <a:pt x="537" y="61"/>
                          <a:pt x="537" y="61"/>
                          <a:pt x="537" y="61"/>
                        </a:cubicBezTo>
                        <a:cubicBezTo>
                          <a:pt x="532" y="61"/>
                          <a:pt x="529" y="57"/>
                          <a:pt x="529" y="53"/>
                        </a:cubicBezTo>
                        <a:cubicBezTo>
                          <a:pt x="529" y="53"/>
                          <a:pt x="529" y="53"/>
                          <a:pt x="529" y="53"/>
                        </a:cubicBezTo>
                        <a:cubicBezTo>
                          <a:pt x="529" y="31"/>
                          <a:pt x="529" y="31"/>
                          <a:pt x="529" y="31"/>
                        </a:cubicBezTo>
                        <a:cubicBezTo>
                          <a:pt x="529" y="23"/>
                          <a:pt x="522" y="16"/>
                          <a:pt x="514" y="16"/>
                        </a:cubicBezTo>
                        <a:cubicBezTo>
                          <a:pt x="514" y="16"/>
                          <a:pt x="514" y="16"/>
                          <a:pt x="514" y="16"/>
                        </a:cubicBezTo>
                        <a:cubicBezTo>
                          <a:pt x="30" y="16"/>
                          <a:pt x="30" y="16"/>
                          <a:pt x="30" y="16"/>
                        </a:cubicBezTo>
                        <a:cubicBezTo>
                          <a:pt x="22" y="16"/>
                          <a:pt x="16" y="23"/>
                          <a:pt x="16" y="31"/>
                        </a:cubicBezTo>
                        <a:cubicBezTo>
                          <a:pt x="16" y="31"/>
                          <a:pt x="16" y="31"/>
                          <a:pt x="16" y="31"/>
                        </a:cubicBezTo>
                        <a:cubicBezTo>
                          <a:pt x="16" y="1109"/>
                          <a:pt x="16" y="1109"/>
                          <a:pt x="16" y="1109"/>
                        </a:cubicBezTo>
                        <a:cubicBezTo>
                          <a:pt x="16" y="1117"/>
                          <a:pt x="22" y="1124"/>
                          <a:pt x="30" y="1124"/>
                        </a:cubicBezTo>
                        <a:cubicBezTo>
                          <a:pt x="30" y="1124"/>
                          <a:pt x="30" y="1124"/>
                          <a:pt x="30" y="1124"/>
                        </a:cubicBezTo>
                        <a:cubicBezTo>
                          <a:pt x="514" y="1124"/>
                          <a:pt x="514" y="1124"/>
                          <a:pt x="514" y="1124"/>
                        </a:cubicBezTo>
                        <a:cubicBezTo>
                          <a:pt x="522" y="1124"/>
                          <a:pt x="529" y="1117"/>
                          <a:pt x="529" y="1109"/>
                        </a:cubicBezTo>
                        <a:cubicBezTo>
                          <a:pt x="529" y="1109"/>
                          <a:pt x="529" y="1109"/>
                          <a:pt x="529" y="1109"/>
                        </a:cubicBezTo>
                        <a:cubicBezTo>
                          <a:pt x="529" y="82"/>
                          <a:pt x="529" y="82"/>
                          <a:pt x="529" y="82"/>
                        </a:cubicBezTo>
                        <a:cubicBezTo>
                          <a:pt x="529" y="78"/>
                          <a:pt x="532" y="74"/>
                          <a:pt x="537" y="74"/>
                        </a:cubicBezTo>
                        <a:cubicBezTo>
                          <a:pt x="537" y="74"/>
                          <a:pt x="537" y="74"/>
                          <a:pt x="537" y="74"/>
                        </a:cubicBezTo>
                        <a:cubicBezTo>
                          <a:pt x="541" y="74"/>
                          <a:pt x="545" y="78"/>
                          <a:pt x="545" y="82"/>
                        </a:cubicBezTo>
                        <a:cubicBezTo>
                          <a:pt x="545" y="82"/>
                          <a:pt x="545" y="82"/>
                          <a:pt x="545" y="82"/>
                        </a:cubicBezTo>
                        <a:cubicBezTo>
                          <a:pt x="545" y="1109"/>
                          <a:pt x="545" y="1109"/>
                          <a:pt x="545" y="1109"/>
                        </a:cubicBezTo>
                        <a:cubicBezTo>
                          <a:pt x="545" y="1126"/>
                          <a:pt x="531" y="1140"/>
                          <a:pt x="514" y="1140"/>
                        </a:cubicBezTo>
                        <a:cubicBezTo>
                          <a:pt x="514" y="1140"/>
                          <a:pt x="514" y="1140"/>
                          <a:pt x="514" y="1140"/>
                        </a:cubicBezTo>
                        <a:cubicBezTo>
                          <a:pt x="30" y="1140"/>
                          <a:pt x="30" y="1140"/>
                          <a:pt x="30" y="1140"/>
                        </a:cubicBezTo>
                        <a:close/>
                      </a:path>
                    </a:pathLst>
                  </a:custGeom>
                  <a:gradFill rotWithShape="0">
                    <a:gsLst>
                      <a:gs pos="0">
                        <a:srgbClr val="5F5F5F"/>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400"/>
                  </a:p>
                </p:txBody>
              </p:sp>
            </p:grpSp>
          </p:grpSp>
          <p:sp>
            <p:nvSpPr>
              <p:cNvPr id="104" name="Text Box 251">
                <a:extLst>
                  <a:ext uri="{FF2B5EF4-FFF2-40B4-BE49-F238E27FC236}">
                    <a16:creationId xmlns:a16="http://schemas.microsoft.com/office/drawing/2014/main" id="{DF0E9EDE-92C5-444B-80C8-1D77BE3FC759}"/>
                  </a:ext>
                </a:extLst>
              </p:cNvPr>
              <p:cNvSpPr txBox="1">
                <a:spLocks noChangeArrowheads="1"/>
              </p:cNvSpPr>
              <p:nvPr/>
            </p:nvSpPr>
            <p:spPr bwMode="auto">
              <a:xfrm>
                <a:off x="645" y="3276"/>
                <a:ext cx="121" cy="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4173538" eaLnBrk="0" hangingPunct="0">
                  <a:defRPr sz="2000">
                    <a:solidFill>
                      <a:schemeClr val="tx1"/>
                    </a:solidFill>
                    <a:latin typeface="Arial" charset="0"/>
                    <a:cs typeface="Arial" charset="0"/>
                  </a:defRPr>
                </a:lvl1pPr>
                <a:lvl2pPr marL="742950" indent="-285750" defTabSz="4173538" eaLnBrk="0" hangingPunct="0">
                  <a:defRPr sz="2000">
                    <a:solidFill>
                      <a:schemeClr val="tx1"/>
                    </a:solidFill>
                    <a:latin typeface="Arial" charset="0"/>
                    <a:cs typeface="Arial" charset="0"/>
                  </a:defRPr>
                </a:lvl2pPr>
                <a:lvl3pPr marL="1143000" indent="-228600" defTabSz="4173538" eaLnBrk="0" hangingPunct="0">
                  <a:defRPr sz="2000">
                    <a:solidFill>
                      <a:schemeClr val="tx1"/>
                    </a:solidFill>
                    <a:latin typeface="Arial" charset="0"/>
                    <a:cs typeface="Arial" charset="0"/>
                  </a:defRPr>
                </a:lvl3pPr>
                <a:lvl4pPr marL="1600200" indent="-228600" defTabSz="4173538" eaLnBrk="0" hangingPunct="0">
                  <a:defRPr sz="2000">
                    <a:solidFill>
                      <a:schemeClr val="tx1"/>
                    </a:solidFill>
                    <a:latin typeface="Arial" charset="0"/>
                    <a:cs typeface="Arial" charset="0"/>
                  </a:defRPr>
                </a:lvl4pPr>
                <a:lvl5pPr marL="2057400" indent="-228600" defTabSz="4173538" eaLnBrk="0" hangingPunct="0">
                  <a:defRPr sz="2000">
                    <a:solidFill>
                      <a:schemeClr val="tx1"/>
                    </a:solidFill>
                    <a:latin typeface="Arial" charset="0"/>
                    <a:cs typeface="Arial" charset="0"/>
                  </a:defRPr>
                </a:lvl5pPr>
                <a:lvl6pPr marL="2514600" indent="-228600" defTabSz="4173538" eaLnBrk="0" fontAlgn="base" hangingPunct="0">
                  <a:spcBef>
                    <a:spcPct val="0"/>
                  </a:spcBef>
                  <a:spcAft>
                    <a:spcPct val="0"/>
                  </a:spcAft>
                  <a:defRPr sz="2000">
                    <a:solidFill>
                      <a:schemeClr val="tx1"/>
                    </a:solidFill>
                    <a:latin typeface="Arial" charset="0"/>
                    <a:cs typeface="Arial" charset="0"/>
                  </a:defRPr>
                </a:lvl6pPr>
                <a:lvl7pPr marL="2971800" indent="-228600" defTabSz="4173538" eaLnBrk="0" fontAlgn="base" hangingPunct="0">
                  <a:spcBef>
                    <a:spcPct val="0"/>
                  </a:spcBef>
                  <a:spcAft>
                    <a:spcPct val="0"/>
                  </a:spcAft>
                  <a:defRPr sz="2000">
                    <a:solidFill>
                      <a:schemeClr val="tx1"/>
                    </a:solidFill>
                    <a:latin typeface="Arial" charset="0"/>
                    <a:cs typeface="Arial" charset="0"/>
                  </a:defRPr>
                </a:lvl7pPr>
                <a:lvl8pPr marL="3429000" indent="-228600" defTabSz="4173538" eaLnBrk="0" fontAlgn="base" hangingPunct="0">
                  <a:spcBef>
                    <a:spcPct val="0"/>
                  </a:spcBef>
                  <a:spcAft>
                    <a:spcPct val="0"/>
                  </a:spcAft>
                  <a:defRPr sz="2000">
                    <a:solidFill>
                      <a:schemeClr val="tx1"/>
                    </a:solidFill>
                    <a:latin typeface="Arial" charset="0"/>
                    <a:cs typeface="Arial" charset="0"/>
                  </a:defRPr>
                </a:lvl8pPr>
                <a:lvl9pPr marL="3886200" indent="-228600" defTabSz="4173538" eaLnBrk="0" fontAlgn="base" hangingPunct="0">
                  <a:spcBef>
                    <a:spcPct val="0"/>
                  </a:spcBef>
                  <a:spcAft>
                    <a:spcPct val="0"/>
                  </a:spcAft>
                  <a:defRPr sz="2000">
                    <a:solidFill>
                      <a:schemeClr val="tx1"/>
                    </a:solidFill>
                    <a:latin typeface="Arial" charset="0"/>
                    <a:cs typeface="Arial" charset="0"/>
                  </a:defRPr>
                </a:lvl9pPr>
              </a:lstStyle>
              <a:p>
                <a:pPr algn="ctr" eaLnBrk="1" hangingPunct="1">
                  <a:spcBef>
                    <a:spcPct val="50000"/>
                  </a:spcBef>
                </a:pPr>
                <a:r>
                  <a:rPr lang="en-US" sz="1050"/>
                  <a:t>DC</a:t>
                </a:r>
              </a:p>
            </p:txBody>
          </p:sp>
        </p:grpSp>
        <p:sp>
          <p:nvSpPr>
            <p:cNvPr id="33" name="Line 25">
              <a:extLst>
                <a:ext uri="{FF2B5EF4-FFF2-40B4-BE49-F238E27FC236}">
                  <a16:creationId xmlns:a16="http://schemas.microsoft.com/office/drawing/2014/main" id="{EE229E6C-DFFD-4D4E-AFD1-5ED0D96E9E66}"/>
                </a:ext>
              </a:extLst>
            </p:cNvPr>
            <p:cNvSpPr>
              <a:spLocks noChangeShapeType="1"/>
            </p:cNvSpPr>
            <p:nvPr/>
          </p:nvSpPr>
          <p:spPr bwMode="auto">
            <a:xfrm>
              <a:off x="8623469" y="2421813"/>
              <a:ext cx="2028011" cy="7656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71997" tIns="45719" rIns="71997" bIns="45719"/>
            <a:lstStyle/>
            <a:p>
              <a:endParaRPr lang="en-US" sz="1400"/>
            </a:p>
          </p:txBody>
        </p:sp>
        <p:sp>
          <p:nvSpPr>
            <p:cNvPr id="34" name="Text Box 282">
              <a:extLst>
                <a:ext uri="{FF2B5EF4-FFF2-40B4-BE49-F238E27FC236}">
                  <a16:creationId xmlns:a16="http://schemas.microsoft.com/office/drawing/2014/main" id="{DBFCF0B7-D914-486D-B75A-1D7B76FF68C7}"/>
                </a:ext>
              </a:extLst>
            </p:cNvPr>
            <p:cNvSpPr txBox="1">
              <a:spLocks noChangeArrowheads="1"/>
            </p:cNvSpPr>
            <p:nvPr/>
          </p:nvSpPr>
          <p:spPr bwMode="auto">
            <a:xfrm>
              <a:off x="10079373" y="2519676"/>
              <a:ext cx="1761454" cy="882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28263" tIns="208443" rIns="328263" bIns="208443">
              <a:spAutoFit/>
            </a:bodyPr>
            <a:lstStyle>
              <a:lvl1pPr defTabSz="4173538" eaLnBrk="0" hangingPunct="0">
                <a:defRPr sz="2000">
                  <a:solidFill>
                    <a:schemeClr val="tx1"/>
                  </a:solidFill>
                  <a:latin typeface="Arial" charset="0"/>
                  <a:cs typeface="Arial" charset="0"/>
                </a:defRPr>
              </a:lvl1pPr>
              <a:lvl2pPr marL="742950" indent="-285750" defTabSz="4173538" eaLnBrk="0" hangingPunct="0">
                <a:defRPr sz="2000">
                  <a:solidFill>
                    <a:schemeClr val="tx1"/>
                  </a:solidFill>
                  <a:latin typeface="Arial" charset="0"/>
                  <a:cs typeface="Arial" charset="0"/>
                </a:defRPr>
              </a:lvl2pPr>
              <a:lvl3pPr marL="1143000" indent="-228600" defTabSz="4173538" eaLnBrk="0" hangingPunct="0">
                <a:defRPr sz="2000">
                  <a:solidFill>
                    <a:schemeClr val="tx1"/>
                  </a:solidFill>
                  <a:latin typeface="Arial" charset="0"/>
                  <a:cs typeface="Arial" charset="0"/>
                </a:defRPr>
              </a:lvl3pPr>
              <a:lvl4pPr marL="1600200" indent="-228600" defTabSz="4173538" eaLnBrk="0" hangingPunct="0">
                <a:defRPr sz="2000">
                  <a:solidFill>
                    <a:schemeClr val="tx1"/>
                  </a:solidFill>
                  <a:latin typeface="Arial" charset="0"/>
                  <a:cs typeface="Arial" charset="0"/>
                </a:defRPr>
              </a:lvl4pPr>
              <a:lvl5pPr marL="2057400" indent="-228600" defTabSz="4173538" eaLnBrk="0" hangingPunct="0">
                <a:defRPr sz="2000">
                  <a:solidFill>
                    <a:schemeClr val="tx1"/>
                  </a:solidFill>
                  <a:latin typeface="Arial" charset="0"/>
                  <a:cs typeface="Arial" charset="0"/>
                </a:defRPr>
              </a:lvl5pPr>
              <a:lvl6pPr marL="2514600" indent="-228600" defTabSz="4173538" eaLnBrk="0" fontAlgn="base" hangingPunct="0">
                <a:spcBef>
                  <a:spcPct val="0"/>
                </a:spcBef>
                <a:spcAft>
                  <a:spcPct val="0"/>
                </a:spcAft>
                <a:defRPr sz="2000">
                  <a:solidFill>
                    <a:schemeClr val="tx1"/>
                  </a:solidFill>
                  <a:latin typeface="Arial" charset="0"/>
                  <a:cs typeface="Arial" charset="0"/>
                </a:defRPr>
              </a:lvl6pPr>
              <a:lvl7pPr marL="2971800" indent="-228600" defTabSz="4173538" eaLnBrk="0" fontAlgn="base" hangingPunct="0">
                <a:spcBef>
                  <a:spcPct val="0"/>
                </a:spcBef>
                <a:spcAft>
                  <a:spcPct val="0"/>
                </a:spcAft>
                <a:defRPr sz="2000">
                  <a:solidFill>
                    <a:schemeClr val="tx1"/>
                  </a:solidFill>
                  <a:latin typeface="Arial" charset="0"/>
                  <a:cs typeface="Arial" charset="0"/>
                </a:defRPr>
              </a:lvl7pPr>
              <a:lvl8pPr marL="3429000" indent="-228600" defTabSz="4173538" eaLnBrk="0" fontAlgn="base" hangingPunct="0">
                <a:spcBef>
                  <a:spcPct val="0"/>
                </a:spcBef>
                <a:spcAft>
                  <a:spcPct val="0"/>
                </a:spcAft>
                <a:defRPr sz="2000">
                  <a:solidFill>
                    <a:schemeClr val="tx1"/>
                  </a:solidFill>
                  <a:latin typeface="Arial" charset="0"/>
                  <a:cs typeface="Arial" charset="0"/>
                </a:defRPr>
              </a:lvl8pPr>
              <a:lvl9pPr marL="3886200" indent="-228600" defTabSz="4173538" eaLnBrk="0" fontAlgn="base" hangingPunct="0">
                <a:spcBef>
                  <a:spcPct val="0"/>
                </a:spcBef>
                <a:spcAft>
                  <a:spcPct val="0"/>
                </a:spcAft>
                <a:defRPr sz="2000">
                  <a:solidFill>
                    <a:schemeClr val="tx1"/>
                  </a:solidFill>
                  <a:latin typeface="Arial" charset="0"/>
                  <a:cs typeface="Arial" charset="0"/>
                </a:defRPr>
              </a:lvl9pPr>
            </a:lstStyle>
            <a:p>
              <a:pPr eaLnBrk="1" hangingPunct="1">
                <a:spcBef>
                  <a:spcPct val="50000"/>
                </a:spcBef>
              </a:pPr>
              <a:r>
                <a:rPr lang="en-US" sz="1600" b="1">
                  <a:solidFill>
                    <a:srgbClr val="8F3F7B"/>
                  </a:solidFill>
                </a:rPr>
                <a:t>National</a:t>
              </a:r>
            </a:p>
          </p:txBody>
        </p:sp>
        <p:sp>
          <p:nvSpPr>
            <p:cNvPr id="35" name="Freeform 3">
              <a:extLst>
                <a:ext uri="{FF2B5EF4-FFF2-40B4-BE49-F238E27FC236}">
                  <a16:creationId xmlns:a16="http://schemas.microsoft.com/office/drawing/2014/main" id="{EA00ED6B-2ED1-4900-B235-3EA41AAA04DF}"/>
                </a:ext>
              </a:extLst>
            </p:cNvPr>
            <p:cNvSpPr>
              <a:spLocks noChangeAspect="1" noEditPoints="1"/>
            </p:cNvSpPr>
            <p:nvPr/>
          </p:nvSpPr>
          <p:spPr bwMode="auto">
            <a:xfrm>
              <a:off x="1388593" y="1375062"/>
              <a:ext cx="536575" cy="925513"/>
            </a:xfrm>
            <a:custGeom>
              <a:avLst/>
              <a:gdLst>
                <a:gd name="T0" fmla="*/ 2147483647 w 301"/>
                <a:gd name="T1" fmla="*/ 2147483647 h 412"/>
                <a:gd name="T2" fmla="*/ 2147483647 w 301"/>
                <a:gd name="T3" fmla="*/ 2147483647 h 412"/>
                <a:gd name="T4" fmla="*/ 2147483647 w 301"/>
                <a:gd name="T5" fmla="*/ 2147483647 h 412"/>
                <a:gd name="T6" fmla="*/ 2147483647 w 301"/>
                <a:gd name="T7" fmla="*/ 2147483647 h 412"/>
                <a:gd name="T8" fmla="*/ 2147483647 w 301"/>
                <a:gd name="T9" fmla="*/ 2147483647 h 412"/>
                <a:gd name="T10" fmla="*/ 2147483647 w 301"/>
                <a:gd name="T11" fmla="*/ 2147483647 h 412"/>
                <a:gd name="T12" fmla="*/ 2147483647 w 301"/>
                <a:gd name="T13" fmla="*/ 2147483647 h 412"/>
                <a:gd name="T14" fmla="*/ 2147483647 w 301"/>
                <a:gd name="T15" fmla="*/ 2147483647 h 412"/>
                <a:gd name="T16" fmla="*/ 2147483647 w 301"/>
                <a:gd name="T17" fmla="*/ 2147483647 h 412"/>
                <a:gd name="T18" fmla="*/ 2147483647 w 301"/>
                <a:gd name="T19" fmla="*/ 2147483647 h 412"/>
                <a:gd name="T20" fmla="*/ 2147483647 w 301"/>
                <a:gd name="T21" fmla="*/ 2147483647 h 412"/>
                <a:gd name="T22" fmla="*/ 2147483647 w 301"/>
                <a:gd name="T23" fmla="*/ 2147483647 h 412"/>
                <a:gd name="T24" fmla="*/ 2147483647 w 301"/>
                <a:gd name="T25" fmla="*/ 2147483647 h 412"/>
                <a:gd name="T26" fmla="*/ 2147483647 w 301"/>
                <a:gd name="T27" fmla="*/ 2147483647 h 412"/>
                <a:gd name="T28" fmla="*/ 2147483647 w 301"/>
                <a:gd name="T29" fmla="*/ 2147483647 h 412"/>
                <a:gd name="T30" fmla="*/ 2147483647 w 301"/>
                <a:gd name="T31" fmla="*/ 2147483647 h 412"/>
                <a:gd name="T32" fmla="*/ 2147483647 w 301"/>
                <a:gd name="T33" fmla="*/ 2147483647 h 412"/>
                <a:gd name="T34" fmla="*/ 2147483647 w 301"/>
                <a:gd name="T35" fmla="*/ 2147483647 h 412"/>
                <a:gd name="T36" fmla="*/ 2147483647 w 301"/>
                <a:gd name="T37" fmla="*/ 2147483647 h 412"/>
                <a:gd name="T38" fmla="*/ 2147483647 w 301"/>
                <a:gd name="T39" fmla="*/ 2147483647 h 412"/>
                <a:gd name="T40" fmla="*/ 2147483647 w 301"/>
                <a:gd name="T41" fmla="*/ 2147483647 h 412"/>
                <a:gd name="T42" fmla="*/ 2147483647 w 301"/>
                <a:gd name="T43" fmla="*/ 2147483647 h 412"/>
                <a:gd name="T44" fmla="*/ 2147483647 w 301"/>
                <a:gd name="T45" fmla="*/ 2147483647 h 412"/>
                <a:gd name="T46" fmla="*/ 2147483647 w 301"/>
                <a:gd name="T47" fmla="*/ 2147483647 h 412"/>
                <a:gd name="T48" fmla="*/ 2147483647 w 301"/>
                <a:gd name="T49" fmla="*/ 2147483647 h 412"/>
                <a:gd name="T50" fmla="*/ 2147483647 w 301"/>
                <a:gd name="T51" fmla="*/ 2147483647 h 412"/>
                <a:gd name="T52" fmla="*/ 2147483647 w 301"/>
                <a:gd name="T53" fmla="*/ 2147483647 h 412"/>
                <a:gd name="T54" fmla="*/ 2147483647 w 301"/>
                <a:gd name="T55" fmla="*/ 2147483647 h 412"/>
                <a:gd name="T56" fmla="*/ 2147483647 w 301"/>
                <a:gd name="T57" fmla="*/ 2147483647 h 412"/>
                <a:gd name="T58" fmla="*/ 2147483647 w 301"/>
                <a:gd name="T59" fmla="*/ 2147483647 h 412"/>
                <a:gd name="T60" fmla="*/ 2147483647 w 301"/>
                <a:gd name="T61" fmla="*/ 2147483647 h 412"/>
                <a:gd name="T62" fmla="*/ 2147483647 w 301"/>
                <a:gd name="T63" fmla="*/ 2147483647 h 412"/>
                <a:gd name="T64" fmla="*/ 2147483647 w 301"/>
                <a:gd name="T65" fmla="*/ 2147483647 h 412"/>
                <a:gd name="T66" fmla="*/ 2147483647 w 301"/>
                <a:gd name="T67" fmla="*/ 2147483647 h 412"/>
                <a:gd name="T68" fmla="*/ 2147483647 w 301"/>
                <a:gd name="T69" fmla="*/ 2147483647 h 412"/>
                <a:gd name="T70" fmla="*/ 2147483647 w 301"/>
                <a:gd name="T71" fmla="*/ 2147483647 h 412"/>
                <a:gd name="T72" fmla="*/ 2147483647 w 301"/>
                <a:gd name="T73" fmla="*/ 2147483647 h 412"/>
                <a:gd name="T74" fmla="*/ 2147483647 w 301"/>
                <a:gd name="T75" fmla="*/ 2147483647 h 412"/>
                <a:gd name="T76" fmla="*/ 2147483647 w 301"/>
                <a:gd name="T77" fmla="*/ 2147483647 h 412"/>
                <a:gd name="T78" fmla="*/ 2147483647 w 301"/>
                <a:gd name="T79" fmla="*/ 2147483647 h 412"/>
                <a:gd name="T80" fmla="*/ 2147483647 w 301"/>
                <a:gd name="T81" fmla="*/ 2147483647 h 412"/>
                <a:gd name="T82" fmla="*/ 2147483647 w 301"/>
                <a:gd name="T83" fmla="*/ 2147483647 h 412"/>
                <a:gd name="T84" fmla="*/ 2147483647 w 301"/>
                <a:gd name="T85" fmla="*/ 2147483647 h 412"/>
                <a:gd name="T86" fmla="*/ 2147483647 w 301"/>
                <a:gd name="T87" fmla="*/ 2147483647 h 412"/>
                <a:gd name="T88" fmla="*/ 2147483647 w 301"/>
                <a:gd name="T89" fmla="*/ 2147483647 h 412"/>
                <a:gd name="T90" fmla="*/ 2147483647 w 301"/>
                <a:gd name="T91" fmla="*/ 2147483647 h 412"/>
                <a:gd name="T92" fmla="*/ 2147483647 w 301"/>
                <a:gd name="T93" fmla="*/ 2147483647 h 412"/>
                <a:gd name="T94" fmla="*/ 2147483647 w 301"/>
                <a:gd name="T95" fmla="*/ 2147483647 h 412"/>
                <a:gd name="T96" fmla="*/ 2147483647 w 301"/>
                <a:gd name="T97" fmla="*/ 2147483647 h 412"/>
                <a:gd name="T98" fmla="*/ 2147483647 w 301"/>
                <a:gd name="T99" fmla="*/ 2147483647 h 412"/>
                <a:gd name="T100" fmla="*/ 2147483647 w 301"/>
                <a:gd name="T101" fmla="*/ 2147483647 h 412"/>
                <a:gd name="T102" fmla="*/ 2147483647 w 301"/>
                <a:gd name="T103" fmla="*/ 0 h 412"/>
                <a:gd name="T104" fmla="*/ 2147483647 w 301"/>
                <a:gd name="T105" fmla="*/ 2147483647 h 4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01"/>
                <a:gd name="T160" fmla="*/ 0 h 412"/>
                <a:gd name="T161" fmla="*/ 301 w 301"/>
                <a:gd name="T162" fmla="*/ 412 h 4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01" h="412">
                  <a:moveTo>
                    <a:pt x="68" y="37"/>
                  </a:moveTo>
                  <a:cubicBezTo>
                    <a:pt x="68" y="33"/>
                    <a:pt x="65" y="29"/>
                    <a:pt x="60" y="29"/>
                  </a:cubicBezTo>
                  <a:cubicBezTo>
                    <a:pt x="39" y="29"/>
                    <a:pt x="39" y="29"/>
                    <a:pt x="39" y="29"/>
                  </a:cubicBezTo>
                  <a:cubicBezTo>
                    <a:pt x="35" y="29"/>
                    <a:pt x="31" y="33"/>
                    <a:pt x="31" y="37"/>
                  </a:cubicBezTo>
                  <a:cubicBezTo>
                    <a:pt x="31" y="58"/>
                    <a:pt x="31" y="58"/>
                    <a:pt x="31" y="58"/>
                  </a:cubicBezTo>
                  <a:cubicBezTo>
                    <a:pt x="31" y="63"/>
                    <a:pt x="35" y="66"/>
                    <a:pt x="39" y="66"/>
                  </a:cubicBezTo>
                  <a:cubicBezTo>
                    <a:pt x="60" y="66"/>
                    <a:pt x="60" y="66"/>
                    <a:pt x="60" y="66"/>
                  </a:cubicBezTo>
                  <a:cubicBezTo>
                    <a:pt x="65" y="66"/>
                    <a:pt x="68" y="63"/>
                    <a:pt x="68" y="58"/>
                  </a:cubicBezTo>
                  <a:lnTo>
                    <a:pt x="68" y="37"/>
                  </a:lnTo>
                  <a:close/>
                  <a:moveTo>
                    <a:pt x="68" y="86"/>
                  </a:moveTo>
                  <a:cubicBezTo>
                    <a:pt x="68" y="81"/>
                    <a:pt x="65" y="78"/>
                    <a:pt x="60" y="78"/>
                  </a:cubicBezTo>
                  <a:cubicBezTo>
                    <a:pt x="39" y="78"/>
                    <a:pt x="39" y="78"/>
                    <a:pt x="39" y="78"/>
                  </a:cubicBezTo>
                  <a:cubicBezTo>
                    <a:pt x="35" y="78"/>
                    <a:pt x="31" y="81"/>
                    <a:pt x="31" y="86"/>
                  </a:cubicBezTo>
                  <a:cubicBezTo>
                    <a:pt x="31" y="107"/>
                    <a:pt x="31" y="107"/>
                    <a:pt x="31" y="107"/>
                  </a:cubicBezTo>
                  <a:cubicBezTo>
                    <a:pt x="31" y="112"/>
                    <a:pt x="35" y="115"/>
                    <a:pt x="39" y="115"/>
                  </a:cubicBezTo>
                  <a:cubicBezTo>
                    <a:pt x="60" y="115"/>
                    <a:pt x="60" y="115"/>
                    <a:pt x="60" y="115"/>
                  </a:cubicBezTo>
                  <a:cubicBezTo>
                    <a:pt x="65" y="115"/>
                    <a:pt x="68" y="112"/>
                    <a:pt x="68" y="107"/>
                  </a:cubicBezTo>
                  <a:lnTo>
                    <a:pt x="68" y="86"/>
                  </a:lnTo>
                  <a:close/>
                  <a:moveTo>
                    <a:pt x="68" y="135"/>
                  </a:moveTo>
                  <a:cubicBezTo>
                    <a:pt x="68" y="130"/>
                    <a:pt x="65" y="127"/>
                    <a:pt x="60" y="127"/>
                  </a:cubicBezTo>
                  <a:cubicBezTo>
                    <a:pt x="39" y="127"/>
                    <a:pt x="39" y="127"/>
                    <a:pt x="39" y="127"/>
                  </a:cubicBezTo>
                  <a:cubicBezTo>
                    <a:pt x="35" y="127"/>
                    <a:pt x="31" y="130"/>
                    <a:pt x="31" y="135"/>
                  </a:cubicBezTo>
                  <a:cubicBezTo>
                    <a:pt x="31" y="156"/>
                    <a:pt x="31" y="156"/>
                    <a:pt x="31" y="156"/>
                  </a:cubicBezTo>
                  <a:cubicBezTo>
                    <a:pt x="31" y="160"/>
                    <a:pt x="35" y="164"/>
                    <a:pt x="39" y="164"/>
                  </a:cubicBezTo>
                  <a:cubicBezTo>
                    <a:pt x="60" y="164"/>
                    <a:pt x="60" y="164"/>
                    <a:pt x="60" y="164"/>
                  </a:cubicBezTo>
                  <a:cubicBezTo>
                    <a:pt x="65" y="164"/>
                    <a:pt x="68" y="160"/>
                    <a:pt x="68" y="156"/>
                  </a:cubicBezTo>
                  <a:lnTo>
                    <a:pt x="68" y="135"/>
                  </a:lnTo>
                  <a:close/>
                  <a:moveTo>
                    <a:pt x="68" y="183"/>
                  </a:moveTo>
                  <a:cubicBezTo>
                    <a:pt x="68" y="179"/>
                    <a:pt x="65" y="175"/>
                    <a:pt x="60" y="175"/>
                  </a:cubicBezTo>
                  <a:cubicBezTo>
                    <a:pt x="39" y="175"/>
                    <a:pt x="39" y="175"/>
                    <a:pt x="39" y="175"/>
                  </a:cubicBezTo>
                  <a:cubicBezTo>
                    <a:pt x="35" y="175"/>
                    <a:pt x="31" y="179"/>
                    <a:pt x="31" y="183"/>
                  </a:cubicBezTo>
                  <a:cubicBezTo>
                    <a:pt x="31" y="205"/>
                    <a:pt x="31" y="205"/>
                    <a:pt x="31" y="205"/>
                  </a:cubicBezTo>
                  <a:cubicBezTo>
                    <a:pt x="31" y="209"/>
                    <a:pt x="35" y="213"/>
                    <a:pt x="39" y="213"/>
                  </a:cubicBezTo>
                  <a:cubicBezTo>
                    <a:pt x="60" y="213"/>
                    <a:pt x="60" y="213"/>
                    <a:pt x="60" y="213"/>
                  </a:cubicBezTo>
                  <a:cubicBezTo>
                    <a:pt x="65" y="213"/>
                    <a:pt x="68" y="209"/>
                    <a:pt x="68" y="205"/>
                  </a:cubicBezTo>
                  <a:lnTo>
                    <a:pt x="68" y="183"/>
                  </a:lnTo>
                  <a:close/>
                  <a:moveTo>
                    <a:pt x="68" y="232"/>
                  </a:moveTo>
                  <a:cubicBezTo>
                    <a:pt x="68" y="228"/>
                    <a:pt x="65" y="224"/>
                    <a:pt x="60" y="224"/>
                  </a:cubicBezTo>
                  <a:cubicBezTo>
                    <a:pt x="39" y="224"/>
                    <a:pt x="39" y="224"/>
                    <a:pt x="39" y="224"/>
                  </a:cubicBezTo>
                  <a:cubicBezTo>
                    <a:pt x="35" y="224"/>
                    <a:pt x="31" y="228"/>
                    <a:pt x="31" y="232"/>
                  </a:cubicBezTo>
                  <a:cubicBezTo>
                    <a:pt x="31" y="253"/>
                    <a:pt x="31" y="253"/>
                    <a:pt x="31" y="253"/>
                  </a:cubicBezTo>
                  <a:cubicBezTo>
                    <a:pt x="31" y="258"/>
                    <a:pt x="35" y="261"/>
                    <a:pt x="39" y="261"/>
                  </a:cubicBezTo>
                  <a:cubicBezTo>
                    <a:pt x="60" y="261"/>
                    <a:pt x="60" y="261"/>
                    <a:pt x="60" y="261"/>
                  </a:cubicBezTo>
                  <a:cubicBezTo>
                    <a:pt x="65" y="261"/>
                    <a:pt x="68" y="258"/>
                    <a:pt x="68" y="253"/>
                  </a:cubicBezTo>
                  <a:lnTo>
                    <a:pt x="68" y="232"/>
                  </a:lnTo>
                  <a:close/>
                  <a:moveTo>
                    <a:pt x="60" y="273"/>
                  </a:moveTo>
                  <a:cubicBezTo>
                    <a:pt x="39" y="273"/>
                    <a:pt x="39" y="273"/>
                    <a:pt x="39" y="273"/>
                  </a:cubicBezTo>
                  <a:cubicBezTo>
                    <a:pt x="35" y="273"/>
                    <a:pt x="31" y="276"/>
                    <a:pt x="31" y="281"/>
                  </a:cubicBezTo>
                  <a:cubicBezTo>
                    <a:pt x="31" y="302"/>
                    <a:pt x="31" y="302"/>
                    <a:pt x="31" y="302"/>
                  </a:cubicBezTo>
                  <a:cubicBezTo>
                    <a:pt x="31" y="306"/>
                    <a:pt x="35" y="310"/>
                    <a:pt x="39" y="310"/>
                  </a:cubicBezTo>
                  <a:cubicBezTo>
                    <a:pt x="60" y="310"/>
                    <a:pt x="60" y="310"/>
                    <a:pt x="60" y="310"/>
                  </a:cubicBezTo>
                  <a:cubicBezTo>
                    <a:pt x="65" y="310"/>
                    <a:pt x="68" y="306"/>
                    <a:pt x="68" y="302"/>
                  </a:cubicBezTo>
                  <a:cubicBezTo>
                    <a:pt x="68" y="281"/>
                    <a:pt x="68" y="281"/>
                    <a:pt x="68" y="281"/>
                  </a:cubicBezTo>
                  <a:cubicBezTo>
                    <a:pt x="68" y="276"/>
                    <a:pt x="65" y="273"/>
                    <a:pt x="60" y="273"/>
                  </a:cubicBezTo>
                  <a:close/>
                  <a:moveTo>
                    <a:pt x="119" y="37"/>
                  </a:moveTo>
                  <a:cubicBezTo>
                    <a:pt x="119" y="33"/>
                    <a:pt x="115" y="29"/>
                    <a:pt x="111" y="29"/>
                  </a:cubicBezTo>
                  <a:cubicBezTo>
                    <a:pt x="90" y="29"/>
                    <a:pt x="90" y="29"/>
                    <a:pt x="90" y="29"/>
                  </a:cubicBezTo>
                  <a:cubicBezTo>
                    <a:pt x="85" y="29"/>
                    <a:pt x="82" y="33"/>
                    <a:pt x="82" y="37"/>
                  </a:cubicBezTo>
                  <a:cubicBezTo>
                    <a:pt x="82" y="58"/>
                    <a:pt x="82" y="58"/>
                    <a:pt x="82" y="58"/>
                  </a:cubicBezTo>
                  <a:cubicBezTo>
                    <a:pt x="82" y="63"/>
                    <a:pt x="85" y="66"/>
                    <a:pt x="90" y="66"/>
                  </a:cubicBezTo>
                  <a:cubicBezTo>
                    <a:pt x="111" y="66"/>
                    <a:pt x="111" y="66"/>
                    <a:pt x="111" y="66"/>
                  </a:cubicBezTo>
                  <a:cubicBezTo>
                    <a:pt x="115" y="66"/>
                    <a:pt x="119" y="63"/>
                    <a:pt x="119" y="58"/>
                  </a:cubicBezTo>
                  <a:lnTo>
                    <a:pt x="119" y="37"/>
                  </a:lnTo>
                  <a:close/>
                  <a:moveTo>
                    <a:pt x="119" y="86"/>
                  </a:moveTo>
                  <a:cubicBezTo>
                    <a:pt x="119" y="81"/>
                    <a:pt x="115" y="78"/>
                    <a:pt x="111" y="78"/>
                  </a:cubicBezTo>
                  <a:cubicBezTo>
                    <a:pt x="90" y="78"/>
                    <a:pt x="90" y="78"/>
                    <a:pt x="90" y="78"/>
                  </a:cubicBezTo>
                  <a:cubicBezTo>
                    <a:pt x="85" y="78"/>
                    <a:pt x="82" y="81"/>
                    <a:pt x="82" y="86"/>
                  </a:cubicBezTo>
                  <a:cubicBezTo>
                    <a:pt x="82" y="107"/>
                    <a:pt x="82" y="107"/>
                    <a:pt x="82" y="107"/>
                  </a:cubicBezTo>
                  <a:cubicBezTo>
                    <a:pt x="82" y="112"/>
                    <a:pt x="85" y="115"/>
                    <a:pt x="90" y="115"/>
                  </a:cubicBezTo>
                  <a:cubicBezTo>
                    <a:pt x="111" y="115"/>
                    <a:pt x="111" y="115"/>
                    <a:pt x="111" y="115"/>
                  </a:cubicBezTo>
                  <a:cubicBezTo>
                    <a:pt x="115" y="115"/>
                    <a:pt x="119" y="112"/>
                    <a:pt x="119" y="107"/>
                  </a:cubicBezTo>
                  <a:lnTo>
                    <a:pt x="119" y="86"/>
                  </a:lnTo>
                  <a:close/>
                  <a:moveTo>
                    <a:pt x="119" y="135"/>
                  </a:moveTo>
                  <a:cubicBezTo>
                    <a:pt x="119" y="130"/>
                    <a:pt x="115" y="127"/>
                    <a:pt x="111" y="127"/>
                  </a:cubicBezTo>
                  <a:cubicBezTo>
                    <a:pt x="90" y="127"/>
                    <a:pt x="90" y="127"/>
                    <a:pt x="90" y="127"/>
                  </a:cubicBezTo>
                  <a:cubicBezTo>
                    <a:pt x="85" y="127"/>
                    <a:pt x="82" y="130"/>
                    <a:pt x="82" y="135"/>
                  </a:cubicBezTo>
                  <a:cubicBezTo>
                    <a:pt x="82" y="156"/>
                    <a:pt x="82" y="156"/>
                    <a:pt x="82" y="156"/>
                  </a:cubicBezTo>
                  <a:cubicBezTo>
                    <a:pt x="82" y="160"/>
                    <a:pt x="85" y="164"/>
                    <a:pt x="90" y="164"/>
                  </a:cubicBezTo>
                  <a:cubicBezTo>
                    <a:pt x="111" y="164"/>
                    <a:pt x="111" y="164"/>
                    <a:pt x="111" y="164"/>
                  </a:cubicBezTo>
                  <a:cubicBezTo>
                    <a:pt x="115" y="164"/>
                    <a:pt x="119" y="160"/>
                    <a:pt x="119" y="156"/>
                  </a:cubicBezTo>
                  <a:lnTo>
                    <a:pt x="119" y="135"/>
                  </a:lnTo>
                  <a:close/>
                  <a:moveTo>
                    <a:pt x="119" y="183"/>
                  </a:moveTo>
                  <a:cubicBezTo>
                    <a:pt x="119" y="179"/>
                    <a:pt x="115" y="175"/>
                    <a:pt x="111" y="175"/>
                  </a:cubicBezTo>
                  <a:cubicBezTo>
                    <a:pt x="90" y="175"/>
                    <a:pt x="90" y="175"/>
                    <a:pt x="90" y="175"/>
                  </a:cubicBezTo>
                  <a:cubicBezTo>
                    <a:pt x="85" y="175"/>
                    <a:pt x="82" y="179"/>
                    <a:pt x="82" y="183"/>
                  </a:cubicBezTo>
                  <a:cubicBezTo>
                    <a:pt x="82" y="205"/>
                    <a:pt x="82" y="205"/>
                    <a:pt x="82" y="205"/>
                  </a:cubicBezTo>
                  <a:cubicBezTo>
                    <a:pt x="82" y="209"/>
                    <a:pt x="85" y="213"/>
                    <a:pt x="90" y="213"/>
                  </a:cubicBezTo>
                  <a:cubicBezTo>
                    <a:pt x="111" y="213"/>
                    <a:pt x="111" y="213"/>
                    <a:pt x="111" y="213"/>
                  </a:cubicBezTo>
                  <a:cubicBezTo>
                    <a:pt x="115" y="213"/>
                    <a:pt x="119" y="209"/>
                    <a:pt x="119" y="205"/>
                  </a:cubicBezTo>
                  <a:lnTo>
                    <a:pt x="119" y="183"/>
                  </a:lnTo>
                  <a:close/>
                  <a:moveTo>
                    <a:pt x="119" y="232"/>
                  </a:moveTo>
                  <a:cubicBezTo>
                    <a:pt x="119" y="228"/>
                    <a:pt x="115" y="224"/>
                    <a:pt x="111" y="224"/>
                  </a:cubicBezTo>
                  <a:cubicBezTo>
                    <a:pt x="90" y="224"/>
                    <a:pt x="90" y="224"/>
                    <a:pt x="90" y="224"/>
                  </a:cubicBezTo>
                  <a:cubicBezTo>
                    <a:pt x="85" y="224"/>
                    <a:pt x="82" y="228"/>
                    <a:pt x="82" y="232"/>
                  </a:cubicBezTo>
                  <a:cubicBezTo>
                    <a:pt x="82" y="253"/>
                    <a:pt x="82" y="253"/>
                    <a:pt x="82" y="253"/>
                  </a:cubicBezTo>
                  <a:cubicBezTo>
                    <a:pt x="82" y="258"/>
                    <a:pt x="85" y="261"/>
                    <a:pt x="90" y="261"/>
                  </a:cubicBezTo>
                  <a:cubicBezTo>
                    <a:pt x="111" y="261"/>
                    <a:pt x="111" y="261"/>
                    <a:pt x="111" y="261"/>
                  </a:cubicBezTo>
                  <a:cubicBezTo>
                    <a:pt x="115" y="261"/>
                    <a:pt x="119" y="258"/>
                    <a:pt x="119" y="253"/>
                  </a:cubicBezTo>
                  <a:lnTo>
                    <a:pt x="119" y="232"/>
                  </a:lnTo>
                  <a:close/>
                  <a:moveTo>
                    <a:pt x="111" y="273"/>
                  </a:moveTo>
                  <a:cubicBezTo>
                    <a:pt x="90" y="273"/>
                    <a:pt x="90" y="273"/>
                    <a:pt x="90" y="273"/>
                  </a:cubicBezTo>
                  <a:cubicBezTo>
                    <a:pt x="85" y="273"/>
                    <a:pt x="82" y="276"/>
                    <a:pt x="82" y="281"/>
                  </a:cubicBezTo>
                  <a:cubicBezTo>
                    <a:pt x="82" y="302"/>
                    <a:pt x="82" y="302"/>
                    <a:pt x="82" y="302"/>
                  </a:cubicBezTo>
                  <a:cubicBezTo>
                    <a:pt x="82" y="306"/>
                    <a:pt x="85" y="310"/>
                    <a:pt x="90" y="310"/>
                  </a:cubicBezTo>
                  <a:cubicBezTo>
                    <a:pt x="111" y="310"/>
                    <a:pt x="111" y="310"/>
                    <a:pt x="111" y="310"/>
                  </a:cubicBezTo>
                  <a:cubicBezTo>
                    <a:pt x="115" y="310"/>
                    <a:pt x="119" y="306"/>
                    <a:pt x="119" y="302"/>
                  </a:cubicBezTo>
                  <a:cubicBezTo>
                    <a:pt x="119" y="281"/>
                    <a:pt x="119" y="281"/>
                    <a:pt x="119" y="281"/>
                  </a:cubicBezTo>
                  <a:cubicBezTo>
                    <a:pt x="119" y="276"/>
                    <a:pt x="115" y="273"/>
                    <a:pt x="111" y="273"/>
                  </a:cubicBezTo>
                  <a:close/>
                  <a:moveTo>
                    <a:pt x="140" y="66"/>
                  </a:moveTo>
                  <a:cubicBezTo>
                    <a:pt x="162" y="66"/>
                    <a:pt x="162" y="66"/>
                    <a:pt x="162" y="66"/>
                  </a:cubicBezTo>
                  <a:cubicBezTo>
                    <a:pt x="166" y="66"/>
                    <a:pt x="170" y="63"/>
                    <a:pt x="170" y="58"/>
                  </a:cubicBezTo>
                  <a:cubicBezTo>
                    <a:pt x="170" y="37"/>
                    <a:pt x="170" y="37"/>
                    <a:pt x="170" y="37"/>
                  </a:cubicBezTo>
                  <a:cubicBezTo>
                    <a:pt x="170" y="33"/>
                    <a:pt x="166" y="29"/>
                    <a:pt x="162" y="29"/>
                  </a:cubicBezTo>
                  <a:cubicBezTo>
                    <a:pt x="140" y="29"/>
                    <a:pt x="140" y="29"/>
                    <a:pt x="140" y="29"/>
                  </a:cubicBezTo>
                  <a:cubicBezTo>
                    <a:pt x="136" y="29"/>
                    <a:pt x="132" y="33"/>
                    <a:pt x="132" y="37"/>
                  </a:cubicBezTo>
                  <a:cubicBezTo>
                    <a:pt x="132" y="58"/>
                    <a:pt x="132" y="58"/>
                    <a:pt x="132" y="58"/>
                  </a:cubicBezTo>
                  <a:cubicBezTo>
                    <a:pt x="132" y="63"/>
                    <a:pt x="136" y="66"/>
                    <a:pt x="140" y="66"/>
                  </a:cubicBezTo>
                  <a:close/>
                  <a:moveTo>
                    <a:pt x="170" y="86"/>
                  </a:moveTo>
                  <a:cubicBezTo>
                    <a:pt x="170" y="81"/>
                    <a:pt x="166" y="78"/>
                    <a:pt x="162" y="78"/>
                  </a:cubicBezTo>
                  <a:cubicBezTo>
                    <a:pt x="140" y="78"/>
                    <a:pt x="140" y="78"/>
                    <a:pt x="140" y="78"/>
                  </a:cubicBezTo>
                  <a:cubicBezTo>
                    <a:pt x="136" y="78"/>
                    <a:pt x="132" y="81"/>
                    <a:pt x="132" y="86"/>
                  </a:cubicBezTo>
                  <a:cubicBezTo>
                    <a:pt x="132" y="107"/>
                    <a:pt x="132" y="107"/>
                    <a:pt x="132" y="107"/>
                  </a:cubicBezTo>
                  <a:cubicBezTo>
                    <a:pt x="132" y="112"/>
                    <a:pt x="136" y="115"/>
                    <a:pt x="140" y="115"/>
                  </a:cubicBezTo>
                  <a:cubicBezTo>
                    <a:pt x="162" y="115"/>
                    <a:pt x="162" y="115"/>
                    <a:pt x="162" y="115"/>
                  </a:cubicBezTo>
                  <a:cubicBezTo>
                    <a:pt x="166" y="115"/>
                    <a:pt x="170" y="112"/>
                    <a:pt x="170" y="107"/>
                  </a:cubicBezTo>
                  <a:lnTo>
                    <a:pt x="170" y="86"/>
                  </a:lnTo>
                  <a:close/>
                  <a:moveTo>
                    <a:pt x="170" y="135"/>
                  </a:moveTo>
                  <a:cubicBezTo>
                    <a:pt x="170" y="130"/>
                    <a:pt x="166" y="127"/>
                    <a:pt x="162" y="127"/>
                  </a:cubicBezTo>
                  <a:cubicBezTo>
                    <a:pt x="140" y="127"/>
                    <a:pt x="140" y="127"/>
                    <a:pt x="140" y="127"/>
                  </a:cubicBezTo>
                  <a:cubicBezTo>
                    <a:pt x="136" y="127"/>
                    <a:pt x="132" y="130"/>
                    <a:pt x="132" y="135"/>
                  </a:cubicBezTo>
                  <a:cubicBezTo>
                    <a:pt x="132" y="156"/>
                    <a:pt x="132" y="156"/>
                    <a:pt x="132" y="156"/>
                  </a:cubicBezTo>
                  <a:cubicBezTo>
                    <a:pt x="132" y="160"/>
                    <a:pt x="136" y="164"/>
                    <a:pt x="140" y="164"/>
                  </a:cubicBezTo>
                  <a:cubicBezTo>
                    <a:pt x="162" y="164"/>
                    <a:pt x="162" y="164"/>
                    <a:pt x="162" y="164"/>
                  </a:cubicBezTo>
                  <a:cubicBezTo>
                    <a:pt x="166" y="164"/>
                    <a:pt x="170" y="160"/>
                    <a:pt x="170" y="156"/>
                  </a:cubicBezTo>
                  <a:lnTo>
                    <a:pt x="170" y="135"/>
                  </a:lnTo>
                  <a:close/>
                  <a:moveTo>
                    <a:pt x="170" y="183"/>
                  </a:moveTo>
                  <a:cubicBezTo>
                    <a:pt x="170" y="179"/>
                    <a:pt x="166" y="175"/>
                    <a:pt x="162" y="175"/>
                  </a:cubicBezTo>
                  <a:cubicBezTo>
                    <a:pt x="140" y="175"/>
                    <a:pt x="140" y="175"/>
                    <a:pt x="140" y="175"/>
                  </a:cubicBezTo>
                  <a:cubicBezTo>
                    <a:pt x="136" y="175"/>
                    <a:pt x="132" y="179"/>
                    <a:pt x="132" y="183"/>
                  </a:cubicBezTo>
                  <a:cubicBezTo>
                    <a:pt x="132" y="205"/>
                    <a:pt x="132" y="205"/>
                    <a:pt x="132" y="205"/>
                  </a:cubicBezTo>
                  <a:cubicBezTo>
                    <a:pt x="132" y="209"/>
                    <a:pt x="136" y="213"/>
                    <a:pt x="140" y="213"/>
                  </a:cubicBezTo>
                  <a:cubicBezTo>
                    <a:pt x="162" y="213"/>
                    <a:pt x="162" y="213"/>
                    <a:pt x="162" y="213"/>
                  </a:cubicBezTo>
                  <a:cubicBezTo>
                    <a:pt x="166" y="213"/>
                    <a:pt x="170" y="209"/>
                    <a:pt x="170" y="205"/>
                  </a:cubicBezTo>
                  <a:lnTo>
                    <a:pt x="170" y="183"/>
                  </a:lnTo>
                  <a:close/>
                  <a:moveTo>
                    <a:pt x="170" y="232"/>
                  </a:moveTo>
                  <a:cubicBezTo>
                    <a:pt x="170" y="228"/>
                    <a:pt x="166" y="224"/>
                    <a:pt x="162" y="224"/>
                  </a:cubicBezTo>
                  <a:cubicBezTo>
                    <a:pt x="140" y="224"/>
                    <a:pt x="140" y="224"/>
                    <a:pt x="140" y="224"/>
                  </a:cubicBezTo>
                  <a:cubicBezTo>
                    <a:pt x="136" y="224"/>
                    <a:pt x="132" y="228"/>
                    <a:pt x="132" y="232"/>
                  </a:cubicBezTo>
                  <a:cubicBezTo>
                    <a:pt x="132" y="253"/>
                    <a:pt x="132" y="253"/>
                    <a:pt x="132" y="253"/>
                  </a:cubicBezTo>
                  <a:cubicBezTo>
                    <a:pt x="132" y="258"/>
                    <a:pt x="136" y="261"/>
                    <a:pt x="140" y="261"/>
                  </a:cubicBezTo>
                  <a:cubicBezTo>
                    <a:pt x="162" y="261"/>
                    <a:pt x="162" y="261"/>
                    <a:pt x="162" y="261"/>
                  </a:cubicBezTo>
                  <a:cubicBezTo>
                    <a:pt x="166" y="261"/>
                    <a:pt x="170" y="258"/>
                    <a:pt x="170" y="253"/>
                  </a:cubicBezTo>
                  <a:lnTo>
                    <a:pt x="170" y="232"/>
                  </a:lnTo>
                  <a:close/>
                  <a:moveTo>
                    <a:pt x="140" y="310"/>
                  </a:moveTo>
                  <a:cubicBezTo>
                    <a:pt x="162" y="310"/>
                    <a:pt x="162" y="310"/>
                    <a:pt x="162" y="310"/>
                  </a:cubicBezTo>
                  <a:cubicBezTo>
                    <a:pt x="166" y="310"/>
                    <a:pt x="170" y="306"/>
                    <a:pt x="170" y="302"/>
                  </a:cubicBezTo>
                  <a:cubicBezTo>
                    <a:pt x="170" y="281"/>
                    <a:pt x="170" y="281"/>
                    <a:pt x="170" y="281"/>
                  </a:cubicBezTo>
                  <a:cubicBezTo>
                    <a:pt x="170" y="276"/>
                    <a:pt x="166" y="273"/>
                    <a:pt x="162" y="273"/>
                  </a:cubicBezTo>
                  <a:cubicBezTo>
                    <a:pt x="140" y="273"/>
                    <a:pt x="140" y="273"/>
                    <a:pt x="140" y="273"/>
                  </a:cubicBezTo>
                  <a:cubicBezTo>
                    <a:pt x="136" y="273"/>
                    <a:pt x="132" y="276"/>
                    <a:pt x="132" y="281"/>
                  </a:cubicBezTo>
                  <a:cubicBezTo>
                    <a:pt x="132" y="302"/>
                    <a:pt x="132" y="302"/>
                    <a:pt x="132" y="302"/>
                  </a:cubicBezTo>
                  <a:cubicBezTo>
                    <a:pt x="132" y="306"/>
                    <a:pt x="136" y="310"/>
                    <a:pt x="140" y="310"/>
                  </a:cubicBezTo>
                  <a:close/>
                  <a:moveTo>
                    <a:pt x="220" y="131"/>
                  </a:moveTo>
                  <a:cubicBezTo>
                    <a:pt x="220" y="126"/>
                    <a:pt x="217" y="123"/>
                    <a:pt x="212" y="123"/>
                  </a:cubicBezTo>
                  <a:cubicBezTo>
                    <a:pt x="191" y="123"/>
                    <a:pt x="191" y="123"/>
                    <a:pt x="191" y="123"/>
                  </a:cubicBezTo>
                  <a:cubicBezTo>
                    <a:pt x="187" y="123"/>
                    <a:pt x="183" y="126"/>
                    <a:pt x="183" y="131"/>
                  </a:cubicBezTo>
                  <a:cubicBezTo>
                    <a:pt x="183" y="152"/>
                    <a:pt x="183" y="152"/>
                    <a:pt x="183" y="152"/>
                  </a:cubicBezTo>
                  <a:cubicBezTo>
                    <a:pt x="183" y="156"/>
                    <a:pt x="187" y="160"/>
                    <a:pt x="191" y="160"/>
                  </a:cubicBezTo>
                  <a:cubicBezTo>
                    <a:pt x="212" y="160"/>
                    <a:pt x="212" y="160"/>
                    <a:pt x="212" y="160"/>
                  </a:cubicBezTo>
                  <a:cubicBezTo>
                    <a:pt x="217" y="160"/>
                    <a:pt x="220" y="156"/>
                    <a:pt x="220" y="152"/>
                  </a:cubicBezTo>
                  <a:lnTo>
                    <a:pt x="220" y="131"/>
                  </a:lnTo>
                  <a:close/>
                  <a:moveTo>
                    <a:pt x="220" y="181"/>
                  </a:moveTo>
                  <a:cubicBezTo>
                    <a:pt x="220" y="176"/>
                    <a:pt x="217" y="173"/>
                    <a:pt x="212" y="173"/>
                  </a:cubicBezTo>
                  <a:cubicBezTo>
                    <a:pt x="191" y="173"/>
                    <a:pt x="191" y="173"/>
                    <a:pt x="191" y="173"/>
                  </a:cubicBezTo>
                  <a:cubicBezTo>
                    <a:pt x="187" y="173"/>
                    <a:pt x="183" y="176"/>
                    <a:pt x="183" y="181"/>
                  </a:cubicBezTo>
                  <a:cubicBezTo>
                    <a:pt x="183" y="202"/>
                    <a:pt x="183" y="202"/>
                    <a:pt x="183" y="202"/>
                  </a:cubicBezTo>
                  <a:cubicBezTo>
                    <a:pt x="183" y="206"/>
                    <a:pt x="187" y="210"/>
                    <a:pt x="191" y="210"/>
                  </a:cubicBezTo>
                  <a:cubicBezTo>
                    <a:pt x="212" y="210"/>
                    <a:pt x="212" y="210"/>
                    <a:pt x="212" y="210"/>
                  </a:cubicBezTo>
                  <a:cubicBezTo>
                    <a:pt x="217" y="210"/>
                    <a:pt x="220" y="206"/>
                    <a:pt x="220" y="202"/>
                  </a:cubicBezTo>
                  <a:lnTo>
                    <a:pt x="220" y="181"/>
                  </a:lnTo>
                  <a:close/>
                  <a:moveTo>
                    <a:pt x="220" y="231"/>
                  </a:moveTo>
                  <a:cubicBezTo>
                    <a:pt x="220" y="226"/>
                    <a:pt x="217" y="223"/>
                    <a:pt x="212" y="223"/>
                  </a:cubicBezTo>
                  <a:cubicBezTo>
                    <a:pt x="191" y="223"/>
                    <a:pt x="191" y="223"/>
                    <a:pt x="191" y="223"/>
                  </a:cubicBezTo>
                  <a:cubicBezTo>
                    <a:pt x="187" y="223"/>
                    <a:pt x="183" y="226"/>
                    <a:pt x="183" y="231"/>
                  </a:cubicBezTo>
                  <a:cubicBezTo>
                    <a:pt x="183" y="252"/>
                    <a:pt x="183" y="252"/>
                    <a:pt x="183" y="252"/>
                  </a:cubicBezTo>
                  <a:cubicBezTo>
                    <a:pt x="183" y="256"/>
                    <a:pt x="187" y="260"/>
                    <a:pt x="191" y="260"/>
                  </a:cubicBezTo>
                  <a:cubicBezTo>
                    <a:pt x="212" y="260"/>
                    <a:pt x="212" y="260"/>
                    <a:pt x="212" y="260"/>
                  </a:cubicBezTo>
                  <a:cubicBezTo>
                    <a:pt x="217" y="260"/>
                    <a:pt x="220" y="256"/>
                    <a:pt x="220" y="252"/>
                  </a:cubicBezTo>
                  <a:lnTo>
                    <a:pt x="220" y="231"/>
                  </a:lnTo>
                  <a:close/>
                  <a:moveTo>
                    <a:pt x="212" y="273"/>
                  </a:moveTo>
                  <a:cubicBezTo>
                    <a:pt x="191" y="273"/>
                    <a:pt x="191" y="273"/>
                    <a:pt x="191" y="273"/>
                  </a:cubicBezTo>
                  <a:cubicBezTo>
                    <a:pt x="187" y="273"/>
                    <a:pt x="183" y="276"/>
                    <a:pt x="183" y="281"/>
                  </a:cubicBezTo>
                  <a:cubicBezTo>
                    <a:pt x="183" y="302"/>
                    <a:pt x="183" y="302"/>
                    <a:pt x="183" y="302"/>
                  </a:cubicBezTo>
                  <a:cubicBezTo>
                    <a:pt x="183" y="306"/>
                    <a:pt x="187" y="310"/>
                    <a:pt x="191" y="310"/>
                  </a:cubicBezTo>
                  <a:cubicBezTo>
                    <a:pt x="212" y="310"/>
                    <a:pt x="212" y="310"/>
                    <a:pt x="212" y="310"/>
                  </a:cubicBezTo>
                  <a:cubicBezTo>
                    <a:pt x="217" y="310"/>
                    <a:pt x="220" y="306"/>
                    <a:pt x="220" y="302"/>
                  </a:cubicBezTo>
                  <a:cubicBezTo>
                    <a:pt x="220" y="281"/>
                    <a:pt x="220" y="281"/>
                    <a:pt x="220" y="281"/>
                  </a:cubicBezTo>
                  <a:cubicBezTo>
                    <a:pt x="220" y="276"/>
                    <a:pt x="217" y="273"/>
                    <a:pt x="212" y="273"/>
                  </a:cubicBezTo>
                  <a:close/>
                  <a:moveTo>
                    <a:pt x="271" y="131"/>
                  </a:moveTo>
                  <a:cubicBezTo>
                    <a:pt x="271" y="126"/>
                    <a:pt x="267" y="123"/>
                    <a:pt x="263" y="123"/>
                  </a:cubicBezTo>
                  <a:cubicBezTo>
                    <a:pt x="242" y="123"/>
                    <a:pt x="242" y="123"/>
                    <a:pt x="242" y="123"/>
                  </a:cubicBezTo>
                  <a:cubicBezTo>
                    <a:pt x="237" y="123"/>
                    <a:pt x="234" y="126"/>
                    <a:pt x="234" y="131"/>
                  </a:cubicBezTo>
                  <a:cubicBezTo>
                    <a:pt x="234" y="152"/>
                    <a:pt x="234" y="152"/>
                    <a:pt x="234" y="152"/>
                  </a:cubicBezTo>
                  <a:cubicBezTo>
                    <a:pt x="234" y="156"/>
                    <a:pt x="237" y="160"/>
                    <a:pt x="242" y="160"/>
                  </a:cubicBezTo>
                  <a:cubicBezTo>
                    <a:pt x="263" y="160"/>
                    <a:pt x="263" y="160"/>
                    <a:pt x="263" y="160"/>
                  </a:cubicBezTo>
                  <a:cubicBezTo>
                    <a:pt x="267" y="160"/>
                    <a:pt x="271" y="156"/>
                    <a:pt x="271" y="152"/>
                  </a:cubicBezTo>
                  <a:lnTo>
                    <a:pt x="271" y="131"/>
                  </a:lnTo>
                  <a:close/>
                  <a:moveTo>
                    <a:pt x="271" y="181"/>
                  </a:moveTo>
                  <a:cubicBezTo>
                    <a:pt x="271" y="176"/>
                    <a:pt x="267" y="173"/>
                    <a:pt x="263" y="173"/>
                  </a:cubicBezTo>
                  <a:cubicBezTo>
                    <a:pt x="242" y="173"/>
                    <a:pt x="242" y="173"/>
                    <a:pt x="242" y="173"/>
                  </a:cubicBezTo>
                  <a:cubicBezTo>
                    <a:pt x="237" y="173"/>
                    <a:pt x="234" y="176"/>
                    <a:pt x="234" y="181"/>
                  </a:cubicBezTo>
                  <a:cubicBezTo>
                    <a:pt x="234" y="202"/>
                    <a:pt x="234" y="202"/>
                    <a:pt x="234" y="202"/>
                  </a:cubicBezTo>
                  <a:cubicBezTo>
                    <a:pt x="234" y="206"/>
                    <a:pt x="237" y="210"/>
                    <a:pt x="242" y="210"/>
                  </a:cubicBezTo>
                  <a:cubicBezTo>
                    <a:pt x="263" y="210"/>
                    <a:pt x="263" y="210"/>
                    <a:pt x="263" y="210"/>
                  </a:cubicBezTo>
                  <a:cubicBezTo>
                    <a:pt x="267" y="210"/>
                    <a:pt x="271" y="206"/>
                    <a:pt x="271" y="202"/>
                  </a:cubicBezTo>
                  <a:lnTo>
                    <a:pt x="271" y="181"/>
                  </a:lnTo>
                  <a:close/>
                  <a:moveTo>
                    <a:pt x="271" y="231"/>
                  </a:moveTo>
                  <a:cubicBezTo>
                    <a:pt x="271" y="226"/>
                    <a:pt x="267" y="223"/>
                    <a:pt x="263" y="223"/>
                  </a:cubicBezTo>
                  <a:cubicBezTo>
                    <a:pt x="242" y="223"/>
                    <a:pt x="242" y="223"/>
                    <a:pt x="242" y="223"/>
                  </a:cubicBezTo>
                  <a:cubicBezTo>
                    <a:pt x="237" y="223"/>
                    <a:pt x="234" y="226"/>
                    <a:pt x="234" y="231"/>
                  </a:cubicBezTo>
                  <a:cubicBezTo>
                    <a:pt x="234" y="252"/>
                    <a:pt x="234" y="252"/>
                    <a:pt x="234" y="252"/>
                  </a:cubicBezTo>
                  <a:cubicBezTo>
                    <a:pt x="234" y="256"/>
                    <a:pt x="237" y="260"/>
                    <a:pt x="242" y="260"/>
                  </a:cubicBezTo>
                  <a:cubicBezTo>
                    <a:pt x="263" y="260"/>
                    <a:pt x="263" y="260"/>
                    <a:pt x="263" y="260"/>
                  </a:cubicBezTo>
                  <a:cubicBezTo>
                    <a:pt x="267" y="260"/>
                    <a:pt x="271" y="256"/>
                    <a:pt x="271" y="252"/>
                  </a:cubicBezTo>
                  <a:lnTo>
                    <a:pt x="271" y="231"/>
                  </a:lnTo>
                  <a:close/>
                  <a:moveTo>
                    <a:pt x="263" y="273"/>
                  </a:moveTo>
                  <a:cubicBezTo>
                    <a:pt x="242" y="273"/>
                    <a:pt x="242" y="273"/>
                    <a:pt x="242" y="273"/>
                  </a:cubicBezTo>
                  <a:cubicBezTo>
                    <a:pt x="237" y="273"/>
                    <a:pt x="234" y="276"/>
                    <a:pt x="234" y="281"/>
                  </a:cubicBezTo>
                  <a:cubicBezTo>
                    <a:pt x="234" y="302"/>
                    <a:pt x="234" y="302"/>
                    <a:pt x="234" y="302"/>
                  </a:cubicBezTo>
                  <a:cubicBezTo>
                    <a:pt x="234" y="306"/>
                    <a:pt x="237" y="310"/>
                    <a:pt x="242" y="310"/>
                  </a:cubicBezTo>
                  <a:cubicBezTo>
                    <a:pt x="263" y="310"/>
                    <a:pt x="263" y="310"/>
                    <a:pt x="263" y="310"/>
                  </a:cubicBezTo>
                  <a:cubicBezTo>
                    <a:pt x="267" y="310"/>
                    <a:pt x="271" y="306"/>
                    <a:pt x="271" y="302"/>
                  </a:cubicBezTo>
                  <a:cubicBezTo>
                    <a:pt x="271" y="281"/>
                    <a:pt x="271" y="281"/>
                    <a:pt x="271" y="281"/>
                  </a:cubicBezTo>
                  <a:cubicBezTo>
                    <a:pt x="271" y="276"/>
                    <a:pt x="267" y="273"/>
                    <a:pt x="263" y="273"/>
                  </a:cubicBezTo>
                  <a:close/>
                  <a:moveTo>
                    <a:pt x="293" y="138"/>
                  </a:moveTo>
                  <a:cubicBezTo>
                    <a:pt x="289" y="138"/>
                    <a:pt x="285" y="142"/>
                    <a:pt x="285" y="146"/>
                  </a:cubicBezTo>
                  <a:cubicBezTo>
                    <a:pt x="285" y="396"/>
                    <a:pt x="285" y="396"/>
                    <a:pt x="285" y="396"/>
                  </a:cubicBezTo>
                  <a:cubicBezTo>
                    <a:pt x="182" y="396"/>
                    <a:pt x="182" y="396"/>
                    <a:pt x="182" y="396"/>
                  </a:cubicBezTo>
                  <a:cubicBezTo>
                    <a:pt x="182" y="354"/>
                    <a:pt x="182" y="354"/>
                    <a:pt x="182" y="354"/>
                  </a:cubicBezTo>
                  <a:cubicBezTo>
                    <a:pt x="182" y="349"/>
                    <a:pt x="178" y="346"/>
                    <a:pt x="174" y="346"/>
                  </a:cubicBezTo>
                  <a:cubicBezTo>
                    <a:pt x="127" y="346"/>
                    <a:pt x="127" y="346"/>
                    <a:pt x="127" y="346"/>
                  </a:cubicBezTo>
                  <a:cubicBezTo>
                    <a:pt x="123" y="346"/>
                    <a:pt x="119" y="349"/>
                    <a:pt x="119" y="354"/>
                  </a:cubicBezTo>
                  <a:cubicBezTo>
                    <a:pt x="119" y="396"/>
                    <a:pt x="119" y="396"/>
                    <a:pt x="119" y="396"/>
                  </a:cubicBezTo>
                  <a:cubicBezTo>
                    <a:pt x="16" y="396"/>
                    <a:pt x="16" y="396"/>
                    <a:pt x="16" y="396"/>
                  </a:cubicBezTo>
                  <a:cubicBezTo>
                    <a:pt x="16" y="16"/>
                    <a:pt x="16" y="16"/>
                    <a:pt x="16" y="16"/>
                  </a:cubicBezTo>
                  <a:cubicBezTo>
                    <a:pt x="185" y="16"/>
                    <a:pt x="185" y="16"/>
                    <a:pt x="185" y="16"/>
                  </a:cubicBezTo>
                  <a:cubicBezTo>
                    <a:pt x="185" y="102"/>
                    <a:pt x="185" y="102"/>
                    <a:pt x="185" y="102"/>
                  </a:cubicBezTo>
                  <a:cubicBezTo>
                    <a:pt x="185" y="104"/>
                    <a:pt x="186" y="106"/>
                    <a:pt x="187" y="108"/>
                  </a:cubicBezTo>
                  <a:cubicBezTo>
                    <a:pt x="189" y="109"/>
                    <a:pt x="191" y="110"/>
                    <a:pt x="193" y="110"/>
                  </a:cubicBezTo>
                  <a:cubicBezTo>
                    <a:pt x="285" y="110"/>
                    <a:pt x="285" y="110"/>
                    <a:pt x="285" y="110"/>
                  </a:cubicBezTo>
                  <a:cubicBezTo>
                    <a:pt x="285" y="123"/>
                    <a:pt x="285" y="123"/>
                    <a:pt x="285" y="123"/>
                  </a:cubicBezTo>
                  <a:cubicBezTo>
                    <a:pt x="285" y="127"/>
                    <a:pt x="289" y="131"/>
                    <a:pt x="293" y="131"/>
                  </a:cubicBezTo>
                  <a:cubicBezTo>
                    <a:pt x="298" y="131"/>
                    <a:pt x="301" y="127"/>
                    <a:pt x="301" y="123"/>
                  </a:cubicBezTo>
                  <a:cubicBezTo>
                    <a:pt x="301" y="123"/>
                    <a:pt x="301" y="123"/>
                    <a:pt x="301" y="123"/>
                  </a:cubicBezTo>
                  <a:cubicBezTo>
                    <a:pt x="301" y="110"/>
                    <a:pt x="301" y="110"/>
                    <a:pt x="301" y="110"/>
                  </a:cubicBezTo>
                  <a:cubicBezTo>
                    <a:pt x="301" y="101"/>
                    <a:pt x="294" y="94"/>
                    <a:pt x="285" y="94"/>
                  </a:cubicBezTo>
                  <a:cubicBezTo>
                    <a:pt x="201" y="94"/>
                    <a:pt x="201" y="94"/>
                    <a:pt x="201" y="94"/>
                  </a:cubicBezTo>
                  <a:cubicBezTo>
                    <a:pt x="201" y="16"/>
                    <a:pt x="201" y="16"/>
                    <a:pt x="201" y="16"/>
                  </a:cubicBezTo>
                  <a:cubicBezTo>
                    <a:pt x="201" y="7"/>
                    <a:pt x="194" y="0"/>
                    <a:pt x="185" y="0"/>
                  </a:cubicBezTo>
                  <a:cubicBezTo>
                    <a:pt x="16" y="0"/>
                    <a:pt x="16" y="0"/>
                    <a:pt x="16" y="0"/>
                  </a:cubicBezTo>
                  <a:cubicBezTo>
                    <a:pt x="7" y="0"/>
                    <a:pt x="0" y="7"/>
                    <a:pt x="0" y="16"/>
                  </a:cubicBezTo>
                  <a:cubicBezTo>
                    <a:pt x="0" y="396"/>
                    <a:pt x="0" y="396"/>
                    <a:pt x="0" y="396"/>
                  </a:cubicBezTo>
                  <a:cubicBezTo>
                    <a:pt x="0" y="405"/>
                    <a:pt x="7" y="412"/>
                    <a:pt x="16" y="412"/>
                  </a:cubicBezTo>
                  <a:cubicBezTo>
                    <a:pt x="285" y="412"/>
                    <a:pt x="285" y="412"/>
                    <a:pt x="285" y="412"/>
                  </a:cubicBezTo>
                  <a:cubicBezTo>
                    <a:pt x="294" y="412"/>
                    <a:pt x="301" y="405"/>
                    <a:pt x="301" y="396"/>
                  </a:cubicBezTo>
                  <a:cubicBezTo>
                    <a:pt x="301" y="146"/>
                    <a:pt x="301" y="146"/>
                    <a:pt x="301" y="146"/>
                  </a:cubicBezTo>
                  <a:cubicBezTo>
                    <a:pt x="301" y="142"/>
                    <a:pt x="298" y="138"/>
                    <a:pt x="293" y="138"/>
                  </a:cubicBezTo>
                  <a:close/>
                </a:path>
              </a:pathLst>
            </a:custGeom>
            <a:solidFill>
              <a:srgbClr val="87888A"/>
            </a:soli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56712" tIns="278354" rIns="556712" bIns="278354"/>
            <a:lstStyle/>
            <a:p>
              <a:endParaRPr lang="en-US" sz="1400"/>
            </a:p>
          </p:txBody>
        </p:sp>
        <p:cxnSp>
          <p:nvCxnSpPr>
            <p:cNvPr id="37" name="Rak 81">
              <a:extLst>
                <a:ext uri="{FF2B5EF4-FFF2-40B4-BE49-F238E27FC236}">
                  <a16:creationId xmlns:a16="http://schemas.microsoft.com/office/drawing/2014/main" id="{44781AD0-A6BD-4BA4-8123-A19EAEAA4E1F}"/>
                </a:ext>
              </a:extLst>
            </p:cNvPr>
            <p:cNvCxnSpPr>
              <a:cxnSpLocks noChangeShapeType="1"/>
              <a:stCxn id="84" idx="3"/>
              <a:endCxn id="96" idx="2"/>
            </p:cNvCxnSpPr>
            <p:nvPr/>
          </p:nvCxnSpPr>
          <p:spPr bwMode="auto">
            <a:xfrm flipV="1">
              <a:off x="1989317" y="2198294"/>
              <a:ext cx="1485503" cy="1490186"/>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38" name="Rak 82">
              <a:extLst>
                <a:ext uri="{FF2B5EF4-FFF2-40B4-BE49-F238E27FC236}">
                  <a16:creationId xmlns:a16="http://schemas.microsoft.com/office/drawing/2014/main" id="{08505E19-DEBE-41B9-A0C2-782AED1D18D4}"/>
                </a:ext>
              </a:extLst>
            </p:cNvPr>
            <p:cNvCxnSpPr>
              <a:cxnSpLocks noChangeShapeType="1"/>
              <a:endCxn id="96" idx="1"/>
            </p:cNvCxnSpPr>
            <p:nvPr/>
          </p:nvCxnSpPr>
          <p:spPr bwMode="auto">
            <a:xfrm flipV="1">
              <a:off x="1644825" y="2003772"/>
              <a:ext cx="1686151" cy="264707"/>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grpSp>
          <p:nvGrpSpPr>
            <p:cNvPr id="39" name="Group 62">
              <a:extLst>
                <a:ext uri="{FF2B5EF4-FFF2-40B4-BE49-F238E27FC236}">
                  <a16:creationId xmlns:a16="http://schemas.microsoft.com/office/drawing/2014/main" id="{EDFA2D1E-0BD9-458B-B8FC-31ABE4BB34C4}"/>
                </a:ext>
              </a:extLst>
            </p:cNvPr>
            <p:cNvGrpSpPr>
              <a:grpSpLocks/>
            </p:cNvGrpSpPr>
            <p:nvPr/>
          </p:nvGrpSpPr>
          <p:grpSpPr bwMode="auto">
            <a:xfrm>
              <a:off x="3328307" y="1806748"/>
              <a:ext cx="293688" cy="395288"/>
              <a:chOff x="633" y="3229"/>
              <a:chExt cx="148" cy="212"/>
            </a:xfrm>
          </p:grpSpPr>
          <p:grpSp>
            <p:nvGrpSpPr>
              <p:cNvPr id="94" name="Group 63">
                <a:extLst>
                  <a:ext uri="{FF2B5EF4-FFF2-40B4-BE49-F238E27FC236}">
                    <a16:creationId xmlns:a16="http://schemas.microsoft.com/office/drawing/2014/main" id="{7FE2C1FD-4B37-4506-84DF-0B75DC1AC121}"/>
                  </a:ext>
                </a:extLst>
              </p:cNvPr>
              <p:cNvGrpSpPr>
                <a:grpSpLocks noChangeAspect="1"/>
              </p:cNvGrpSpPr>
              <p:nvPr/>
            </p:nvGrpSpPr>
            <p:grpSpPr bwMode="auto">
              <a:xfrm>
                <a:off x="633" y="3229"/>
                <a:ext cx="148" cy="212"/>
                <a:chOff x="329" y="3227"/>
                <a:chExt cx="441" cy="634"/>
              </a:xfrm>
            </p:grpSpPr>
            <p:sp>
              <p:nvSpPr>
                <p:cNvPr id="96" name="AutoShape 64">
                  <a:extLst>
                    <a:ext uri="{FF2B5EF4-FFF2-40B4-BE49-F238E27FC236}">
                      <a16:creationId xmlns:a16="http://schemas.microsoft.com/office/drawing/2014/main" id="{32D07651-7735-4C1F-AFD0-7D9B5F18A1A2}"/>
                    </a:ext>
                  </a:extLst>
                </p:cNvPr>
                <p:cNvSpPr>
                  <a:spLocks noChangeAspect="1" noChangeArrowheads="1"/>
                </p:cNvSpPr>
                <p:nvPr/>
              </p:nvSpPr>
              <p:spPr bwMode="auto">
                <a:xfrm>
                  <a:off x="333" y="3231"/>
                  <a:ext cx="432" cy="624"/>
                </a:xfrm>
                <a:prstGeom prst="roundRect">
                  <a:avLst>
                    <a:gd name="adj" fmla="val 4630"/>
                  </a:avLst>
                </a:prstGeom>
                <a:solidFill>
                  <a:schemeClr val="bg1"/>
                </a:solidFill>
                <a:ln w="12700" algn="ctr">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rIns="72000" anchor="ct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cs typeface="Arial" pitchFamily="34" charset="0"/>
                    </a:defRPr>
                  </a:lvl9pPr>
                </a:lstStyle>
                <a:p>
                  <a:pPr eaLnBrk="1" hangingPunct="1"/>
                  <a:endParaRPr lang="en-US" altLang="en-US" sz="100"/>
                </a:p>
              </p:txBody>
            </p:sp>
            <p:grpSp>
              <p:nvGrpSpPr>
                <p:cNvPr id="97" name="Group 65">
                  <a:extLst>
                    <a:ext uri="{FF2B5EF4-FFF2-40B4-BE49-F238E27FC236}">
                      <a16:creationId xmlns:a16="http://schemas.microsoft.com/office/drawing/2014/main" id="{380C0848-9CEE-4469-8924-412AF375EC5B}"/>
                    </a:ext>
                  </a:extLst>
                </p:cNvPr>
                <p:cNvGrpSpPr>
                  <a:grpSpLocks noChangeAspect="1"/>
                </p:cNvGrpSpPr>
                <p:nvPr/>
              </p:nvGrpSpPr>
              <p:grpSpPr bwMode="auto">
                <a:xfrm>
                  <a:off x="329" y="3227"/>
                  <a:ext cx="441" cy="634"/>
                  <a:chOff x="414" y="3039"/>
                  <a:chExt cx="441" cy="634"/>
                </a:xfrm>
              </p:grpSpPr>
              <p:sp>
                <p:nvSpPr>
                  <p:cNvPr id="98" name="AutoShape 66">
                    <a:extLst>
                      <a:ext uri="{FF2B5EF4-FFF2-40B4-BE49-F238E27FC236}">
                        <a16:creationId xmlns:a16="http://schemas.microsoft.com/office/drawing/2014/main" id="{A9E2BAFC-C651-4851-9979-FDF749D32BF9}"/>
                      </a:ext>
                    </a:extLst>
                  </p:cNvPr>
                  <p:cNvSpPr>
                    <a:spLocks noChangeAspect="1" noChangeArrowheads="1"/>
                  </p:cNvSpPr>
                  <p:nvPr/>
                </p:nvSpPr>
                <p:spPr bwMode="auto">
                  <a:xfrm>
                    <a:off x="414" y="3540"/>
                    <a:ext cx="432" cy="133"/>
                  </a:xfrm>
                  <a:prstGeom prst="roundRect">
                    <a:avLst>
                      <a:gd name="adj" fmla="val 12380"/>
                    </a:avLst>
                  </a:prstGeom>
                  <a:gradFill rotWithShape="0">
                    <a:gsLst>
                      <a:gs pos="0">
                        <a:srgbClr val="5F5F5F"/>
                      </a:gs>
                      <a:gs pos="100000">
                        <a:srgbClr val="B2B2B2"/>
                      </a:gs>
                    </a:gsLst>
                    <a:lin ang="2700000" scaled="1"/>
                  </a:gradFill>
                  <a:ln>
                    <a:noFill/>
                  </a:ln>
                  <a:effectLst/>
                  <a:extLst>
                    <a:ext uri="{91240B29-F687-4F45-9708-019B960494DF}">
                      <a14:hiddenLine xmlns:a14="http://schemas.microsoft.com/office/drawing/2010/main" w="1270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28789" tIns="208780" rIns="328789" bIns="208780" anchor="ctr"/>
                  <a:lstStyle>
                    <a:lvl1pPr defTabSz="5567363" eaLnBrk="0" hangingPunct="0">
                      <a:defRPr sz="2000">
                        <a:solidFill>
                          <a:schemeClr val="tx1"/>
                        </a:solidFill>
                        <a:latin typeface="Arial" pitchFamily="34" charset="0"/>
                        <a:cs typeface="Arial" pitchFamily="34" charset="0"/>
                      </a:defRPr>
                    </a:lvl1pPr>
                    <a:lvl2pPr marL="742950" indent="-285750" defTabSz="5567363" eaLnBrk="0" hangingPunct="0">
                      <a:defRPr sz="2000">
                        <a:solidFill>
                          <a:schemeClr val="tx1"/>
                        </a:solidFill>
                        <a:latin typeface="Arial" pitchFamily="34" charset="0"/>
                        <a:cs typeface="Arial" pitchFamily="34" charset="0"/>
                      </a:defRPr>
                    </a:lvl2pPr>
                    <a:lvl3pPr marL="1143000" indent="-228600" defTabSz="5567363" eaLnBrk="0" hangingPunct="0">
                      <a:defRPr sz="2000">
                        <a:solidFill>
                          <a:schemeClr val="tx1"/>
                        </a:solidFill>
                        <a:latin typeface="Arial" pitchFamily="34" charset="0"/>
                        <a:cs typeface="Arial" pitchFamily="34" charset="0"/>
                      </a:defRPr>
                    </a:lvl3pPr>
                    <a:lvl4pPr marL="1600200" indent="-228600" defTabSz="5567363" eaLnBrk="0" hangingPunct="0">
                      <a:defRPr sz="2000">
                        <a:solidFill>
                          <a:schemeClr val="tx1"/>
                        </a:solidFill>
                        <a:latin typeface="Arial" pitchFamily="34" charset="0"/>
                        <a:cs typeface="Arial" pitchFamily="34" charset="0"/>
                      </a:defRPr>
                    </a:lvl4pPr>
                    <a:lvl5pPr marL="2057400" indent="-228600" defTabSz="5567363" eaLnBrk="0" hangingPunct="0">
                      <a:defRPr sz="2000">
                        <a:solidFill>
                          <a:schemeClr val="tx1"/>
                        </a:solidFill>
                        <a:latin typeface="Arial" pitchFamily="34" charset="0"/>
                        <a:cs typeface="Arial" pitchFamily="34" charset="0"/>
                      </a:defRPr>
                    </a:lvl5pPr>
                    <a:lvl6pPr marL="2514600" indent="-228600" defTabSz="5567363"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567363"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567363"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567363" eaLnBrk="0" fontAlgn="base" hangingPunct="0">
                      <a:spcBef>
                        <a:spcPct val="0"/>
                      </a:spcBef>
                      <a:spcAft>
                        <a:spcPct val="0"/>
                      </a:spcAft>
                      <a:defRPr sz="2000">
                        <a:solidFill>
                          <a:schemeClr val="tx1"/>
                        </a:solidFill>
                        <a:latin typeface="Arial" pitchFamily="34" charset="0"/>
                        <a:cs typeface="Arial" pitchFamily="34" charset="0"/>
                      </a:defRPr>
                    </a:lvl9pPr>
                  </a:lstStyle>
                  <a:p>
                    <a:pPr eaLnBrk="1" hangingPunct="1">
                      <a:spcBef>
                        <a:spcPct val="50000"/>
                      </a:spcBef>
                    </a:pPr>
                    <a:endParaRPr lang="en-US" altLang="en-US" sz="300" b="1">
                      <a:solidFill>
                        <a:schemeClr val="bg1"/>
                      </a:solidFill>
                    </a:endParaRPr>
                  </a:p>
                </p:txBody>
              </p:sp>
              <p:sp>
                <p:nvSpPr>
                  <p:cNvPr id="99" name="Freeform 67">
                    <a:extLst>
                      <a:ext uri="{FF2B5EF4-FFF2-40B4-BE49-F238E27FC236}">
                        <a16:creationId xmlns:a16="http://schemas.microsoft.com/office/drawing/2014/main" id="{C6A198DF-45A9-4214-A3A5-35EB71E0DC81}"/>
                      </a:ext>
                    </a:extLst>
                  </p:cNvPr>
                  <p:cNvSpPr>
                    <a:spLocks noChangeAspect="1"/>
                  </p:cNvSpPr>
                  <p:nvPr/>
                </p:nvSpPr>
                <p:spPr bwMode="auto">
                  <a:xfrm>
                    <a:off x="414" y="3039"/>
                    <a:ext cx="441" cy="634"/>
                  </a:xfrm>
                  <a:custGeom>
                    <a:avLst/>
                    <a:gdLst>
                      <a:gd name="T0" fmla="*/ 2 w 545"/>
                      <a:gd name="T1" fmla="*/ 1 h 1140"/>
                      <a:gd name="T2" fmla="*/ 0 w 545"/>
                      <a:gd name="T3" fmla="*/ 1 h 1140"/>
                      <a:gd name="T4" fmla="*/ 0 w 545"/>
                      <a:gd name="T5" fmla="*/ 1 h 1140"/>
                      <a:gd name="T6" fmla="*/ 0 w 545"/>
                      <a:gd name="T7" fmla="*/ 1 h 1140"/>
                      <a:gd name="T8" fmla="*/ 2 w 545"/>
                      <a:gd name="T9" fmla="*/ 0 h 1140"/>
                      <a:gd name="T10" fmla="*/ 2 w 545"/>
                      <a:gd name="T11" fmla="*/ 0 h 1140"/>
                      <a:gd name="T12" fmla="*/ 40 w 545"/>
                      <a:gd name="T13" fmla="*/ 0 h 1140"/>
                      <a:gd name="T14" fmla="*/ 43 w 545"/>
                      <a:gd name="T15" fmla="*/ 1 h 1140"/>
                      <a:gd name="T16" fmla="*/ 43 w 545"/>
                      <a:gd name="T17" fmla="*/ 1 h 1140"/>
                      <a:gd name="T18" fmla="*/ 43 w 545"/>
                      <a:gd name="T19" fmla="*/ 1 h 1140"/>
                      <a:gd name="T20" fmla="*/ 43 w 545"/>
                      <a:gd name="T21" fmla="*/ 1 h 1140"/>
                      <a:gd name="T22" fmla="*/ 43 w 545"/>
                      <a:gd name="T23" fmla="*/ 1 h 1140"/>
                      <a:gd name="T24" fmla="*/ 42 w 545"/>
                      <a:gd name="T25" fmla="*/ 1 h 1140"/>
                      <a:gd name="T26" fmla="*/ 42 w 545"/>
                      <a:gd name="T27" fmla="*/ 1 h 1140"/>
                      <a:gd name="T28" fmla="*/ 42 w 545"/>
                      <a:gd name="T29" fmla="*/ 1 h 1140"/>
                      <a:gd name="T30" fmla="*/ 40 w 545"/>
                      <a:gd name="T31" fmla="*/ 1 h 1140"/>
                      <a:gd name="T32" fmla="*/ 40 w 545"/>
                      <a:gd name="T33" fmla="*/ 1 h 1140"/>
                      <a:gd name="T34" fmla="*/ 2 w 545"/>
                      <a:gd name="T35" fmla="*/ 1 h 1140"/>
                      <a:gd name="T36" fmla="*/ 2 w 545"/>
                      <a:gd name="T37" fmla="*/ 1 h 1140"/>
                      <a:gd name="T38" fmla="*/ 2 w 545"/>
                      <a:gd name="T39" fmla="*/ 1 h 1140"/>
                      <a:gd name="T40" fmla="*/ 2 w 545"/>
                      <a:gd name="T41" fmla="*/ 1 h 1140"/>
                      <a:gd name="T42" fmla="*/ 2 w 545"/>
                      <a:gd name="T43" fmla="*/ 1 h 1140"/>
                      <a:gd name="T44" fmla="*/ 2 w 545"/>
                      <a:gd name="T45" fmla="*/ 1 h 1140"/>
                      <a:gd name="T46" fmla="*/ 40 w 545"/>
                      <a:gd name="T47" fmla="*/ 1 h 1140"/>
                      <a:gd name="T48" fmla="*/ 42 w 545"/>
                      <a:gd name="T49" fmla="*/ 1 h 1140"/>
                      <a:gd name="T50" fmla="*/ 42 w 545"/>
                      <a:gd name="T51" fmla="*/ 1 h 1140"/>
                      <a:gd name="T52" fmla="*/ 42 w 545"/>
                      <a:gd name="T53" fmla="*/ 1 h 1140"/>
                      <a:gd name="T54" fmla="*/ 43 w 545"/>
                      <a:gd name="T55" fmla="*/ 1 h 1140"/>
                      <a:gd name="T56" fmla="*/ 43 w 545"/>
                      <a:gd name="T57" fmla="*/ 1 h 1140"/>
                      <a:gd name="T58" fmla="*/ 43 w 545"/>
                      <a:gd name="T59" fmla="*/ 1 h 1140"/>
                      <a:gd name="T60" fmla="*/ 43 w 545"/>
                      <a:gd name="T61" fmla="*/ 1 h 1140"/>
                      <a:gd name="T62" fmla="*/ 43 w 545"/>
                      <a:gd name="T63" fmla="*/ 1 h 1140"/>
                      <a:gd name="T64" fmla="*/ 40 w 545"/>
                      <a:gd name="T65" fmla="*/ 1 h 1140"/>
                      <a:gd name="T66" fmla="*/ 40 w 545"/>
                      <a:gd name="T67" fmla="*/ 1 h 1140"/>
                      <a:gd name="T68" fmla="*/ 2 w 545"/>
                      <a:gd name="T69" fmla="*/ 1 h 11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45" h="1140">
                        <a:moveTo>
                          <a:pt x="30" y="1140"/>
                        </a:moveTo>
                        <a:cubicBezTo>
                          <a:pt x="13" y="1140"/>
                          <a:pt x="0" y="1126"/>
                          <a:pt x="0" y="1109"/>
                        </a:cubicBezTo>
                        <a:cubicBezTo>
                          <a:pt x="0" y="1109"/>
                          <a:pt x="0" y="1109"/>
                          <a:pt x="0" y="1109"/>
                        </a:cubicBezTo>
                        <a:cubicBezTo>
                          <a:pt x="0" y="31"/>
                          <a:pt x="0" y="31"/>
                          <a:pt x="0" y="31"/>
                        </a:cubicBezTo>
                        <a:cubicBezTo>
                          <a:pt x="0" y="14"/>
                          <a:pt x="13" y="0"/>
                          <a:pt x="30" y="0"/>
                        </a:cubicBezTo>
                        <a:cubicBezTo>
                          <a:pt x="30" y="0"/>
                          <a:pt x="30" y="0"/>
                          <a:pt x="30" y="0"/>
                        </a:cubicBezTo>
                        <a:cubicBezTo>
                          <a:pt x="514" y="0"/>
                          <a:pt x="514" y="0"/>
                          <a:pt x="514" y="0"/>
                        </a:cubicBezTo>
                        <a:cubicBezTo>
                          <a:pt x="531" y="0"/>
                          <a:pt x="545" y="14"/>
                          <a:pt x="545" y="31"/>
                        </a:cubicBezTo>
                        <a:cubicBezTo>
                          <a:pt x="545" y="31"/>
                          <a:pt x="545" y="31"/>
                          <a:pt x="545" y="31"/>
                        </a:cubicBezTo>
                        <a:cubicBezTo>
                          <a:pt x="545" y="53"/>
                          <a:pt x="545" y="53"/>
                          <a:pt x="545" y="53"/>
                        </a:cubicBezTo>
                        <a:cubicBezTo>
                          <a:pt x="545" y="57"/>
                          <a:pt x="541" y="61"/>
                          <a:pt x="537" y="61"/>
                        </a:cubicBezTo>
                        <a:cubicBezTo>
                          <a:pt x="537" y="61"/>
                          <a:pt x="537" y="61"/>
                          <a:pt x="537" y="61"/>
                        </a:cubicBezTo>
                        <a:cubicBezTo>
                          <a:pt x="532" y="61"/>
                          <a:pt x="529" y="57"/>
                          <a:pt x="529" y="53"/>
                        </a:cubicBezTo>
                        <a:cubicBezTo>
                          <a:pt x="529" y="53"/>
                          <a:pt x="529" y="53"/>
                          <a:pt x="529" y="53"/>
                        </a:cubicBezTo>
                        <a:cubicBezTo>
                          <a:pt x="529" y="31"/>
                          <a:pt x="529" y="31"/>
                          <a:pt x="529" y="31"/>
                        </a:cubicBezTo>
                        <a:cubicBezTo>
                          <a:pt x="529" y="23"/>
                          <a:pt x="522" y="16"/>
                          <a:pt x="514" y="16"/>
                        </a:cubicBezTo>
                        <a:cubicBezTo>
                          <a:pt x="514" y="16"/>
                          <a:pt x="514" y="16"/>
                          <a:pt x="514" y="16"/>
                        </a:cubicBezTo>
                        <a:cubicBezTo>
                          <a:pt x="30" y="16"/>
                          <a:pt x="30" y="16"/>
                          <a:pt x="30" y="16"/>
                        </a:cubicBezTo>
                        <a:cubicBezTo>
                          <a:pt x="22" y="16"/>
                          <a:pt x="16" y="23"/>
                          <a:pt x="16" y="31"/>
                        </a:cubicBezTo>
                        <a:cubicBezTo>
                          <a:pt x="16" y="31"/>
                          <a:pt x="16" y="31"/>
                          <a:pt x="16" y="31"/>
                        </a:cubicBezTo>
                        <a:cubicBezTo>
                          <a:pt x="16" y="1109"/>
                          <a:pt x="16" y="1109"/>
                          <a:pt x="16" y="1109"/>
                        </a:cubicBezTo>
                        <a:cubicBezTo>
                          <a:pt x="16" y="1117"/>
                          <a:pt x="22" y="1124"/>
                          <a:pt x="30" y="1124"/>
                        </a:cubicBezTo>
                        <a:cubicBezTo>
                          <a:pt x="30" y="1124"/>
                          <a:pt x="30" y="1124"/>
                          <a:pt x="30" y="1124"/>
                        </a:cubicBezTo>
                        <a:cubicBezTo>
                          <a:pt x="514" y="1124"/>
                          <a:pt x="514" y="1124"/>
                          <a:pt x="514" y="1124"/>
                        </a:cubicBezTo>
                        <a:cubicBezTo>
                          <a:pt x="522" y="1124"/>
                          <a:pt x="529" y="1117"/>
                          <a:pt x="529" y="1109"/>
                        </a:cubicBezTo>
                        <a:cubicBezTo>
                          <a:pt x="529" y="1109"/>
                          <a:pt x="529" y="1109"/>
                          <a:pt x="529" y="1109"/>
                        </a:cubicBezTo>
                        <a:cubicBezTo>
                          <a:pt x="529" y="82"/>
                          <a:pt x="529" y="82"/>
                          <a:pt x="529" y="82"/>
                        </a:cubicBezTo>
                        <a:cubicBezTo>
                          <a:pt x="529" y="78"/>
                          <a:pt x="532" y="74"/>
                          <a:pt x="537" y="74"/>
                        </a:cubicBezTo>
                        <a:cubicBezTo>
                          <a:pt x="537" y="74"/>
                          <a:pt x="537" y="74"/>
                          <a:pt x="537" y="74"/>
                        </a:cubicBezTo>
                        <a:cubicBezTo>
                          <a:pt x="541" y="74"/>
                          <a:pt x="545" y="78"/>
                          <a:pt x="545" y="82"/>
                        </a:cubicBezTo>
                        <a:cubicBezTo>
                          <a:pt x="545" y="82"/>
                          <a:pt x="545" y="82"/>
                          <a:pt x="545" y="82"/>
                        </a:cubicBezTo>
                        <a:cubicBezTo>
                          <a:pt x="545" y="1109"/>
                          <a:pt x="545" y="1109"/>
                          <a:pt x="545" y="1109"/>
                        </a:cubicBezTo>
                        <a:cubicBezTo>
                          <a:pt x="545" y="1126"/>
                          <a:pt x="531" y="1140"/>
                          <a:pt x="514" y="1140"/>
                        </a:cubicBezTo>
                        <a:cubicBezTo>
                          <a:pt x="514" y="1140"/>
                          <a:pt x="514" y="1140"/>
                          <a:pt x="514" y="1140"/>
                        </a:cubicBezTo>
                        <a:cubicBezTo>
                          <a:pt x="30" y="1140"/>
                          <a:pt x="30" y="1140"/>
                          <a:pt x="30" y="1140"/>
                        </a:cubicBezTo>
                        <a:close/>
                      </a:path>
                    </a:pathLst>
                  </a:custGeom>
                  <a:gradFill rotWithShape="0">
                    <a:gsLst>
                      <a:gs pos="0">
                        <a:srgbClr val="5F5F5F"/>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400"/>
                  </a:p>
                </p:txBody>
              </p:sp>
            </p:grpSp>
          </p:grpSp>
          <p:sp>
            <p:nvSpPr>
              <p:cNvPr id="95" name="Text Box 68">
                <a:extLst>
                  <a:ext uri="{FF2B5EF4-FFF2-40B4-BE49-F238E27FC236}">
                    <a16:creationId xmlns:a16="http://schemas.microsoft.com/office/drawing/2014/main" id="{B6BC180E-69D4-495D-85E8-1B4528A2F3EC}"/>
                  </a:ext>
                </a:extLst>
              </p:cNvPr>
              <p:cNvSpPr txBox="1">
                <a:spLocks noChangeArrowheads="1"/>
              </p:cNvSpPr>
              <p:nvPr/>
            </p:nvSpPr>
            <p:spPr bwMode="auto">
              <a:xfrm>
                <a:off x="645" y="3276"/>
                <a:ext cx="121"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4176713" eaLnBrk="0" hangingPunct="0">
                  <a:defRPr sz="2000">
                    <a:solidFill>
                      <a:schemeClr val="tx1"/>
                    </a:solidFill>
                    <a:latin typeface="Arial" pitchFamily="34" charset="0"/>
                    <a:cs typeface="Arial" pitchFamily="34" charset="0"/>
                  </a:defRPr>
                </a:lvl1pPr>
                <a:lvl2pPr marL="742950" indent="-285750" defTabSz="4176713" eaLnBrk="0" hangingPunct="0">
                  <a:defRPr sz="2000">
                    <a:solidFill>
                      <a:schemeClr val="tx1"/>
                    </a:solidFill>
                    <a:latin typeface="Arial" pitchFamily="34" charset="0"/>
                    <a:cs typeface="Arial" pitchFamily="34" charset="0"/>
                  </a:defRPr>
                </a:lvl2pPr>
                <a:lvl3pPr marL="1143000" indent="-228600" defTabSz="4176713" eaLnBrk="0" hangingPunct="0">
                  <a:defRPr sz="2000">
                    <a:solidFill>
                      <a:schemeClr val="tx1"/>
                    </a:solidFill>
                    <a:latin typeface="Arial" pitchFamily="34" charset="0"/>
                    <a:cs typeface="Arial" pitchFamily="34" charset="0"/>
                  </a:defRPr>
                </a:lvl3pPr>
                <a:lvl4pPr marL="1600200" indent="-228600" defTabSz="4176713" eaLnBrk="0" hangingPunct="0">
                  <a:defRPr sz="2000">
                    <a:solidFill>
                      <a:schemeClr val="tx1"/>
                    </a:solidFill>
                    <a:latin typeface="Arial" pitchFamily="34" charset="0"/>
                    <a:cs typeface="Arial" pitchFamily="34" charset="0"/>
                  </a:defRPr>
                </a:lvl4pPr>
                <a:lvl5pPr marL="2057400" indent="-228600" defTabSz="4176713" eaLnBrk="0" hangingPunct="0">
                  <a:defRPr sz="2000">
                    <a:solidFill>
                      <a:schemeClr val="tx1"/>
                    </a:solidFill>
                    <a:latin typeface="Arial" pitchFamily="34" charset="0"/>
                    <a:cs typeface="Arial" pitchFamily="34" charset="0"/>
                  </a:defRPr>
                </a:lvl5pPr>
                <a:lvl6pPr marL="2514600" indent="-228600" defTabSz="4176713"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4176713"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4176713"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4176713" eaLnBrk="0" fontAlgn="base" hangingPunct="0">
                  <a:spcBef>
                    <a:spcPct val="0"/>
                  </a:spcBef>
                  <a:spcAft>
                    <a:spcPct val="0"/>
                  </a:spcAft>
                  <a:defRPr sz="2000">
                    <a:solidFill>
                      <a:schemeClr val="tx1"/>
                    </a:solidFill>
                    <a:latin typeface="Arial" pitchFamily="34" charset="0"/>
                    <a:cs typeface="Arial" pitchFamily="34" charset="0"/>
                  </a:defRPr>
                </a:lvl9pPr>
              </a:lstStyle>
              <a:p>
                <a:pPr algn="ctr" eaLnBrk="1" hangingPunct="1">
                  <a:spcBef>
                    <a:spcPct val="50000"/>
                  </a:spcBef>
                </a:pPr>
                <a:r>
                  <a:rPr lang="en-US" altLang="en-US" sz="1050" err="1"/>
                  <a:t>Cb</a:t>
                </a:r>
                <a:endParaRPr lang="en-US" altLang="en-US" sz="1050"/>
              </a:p>
            </p:txBody>
          </p:sp>
        </p:grpSp>
        <p:grpSp>
          <p:nvGrpSpPr>
            <p:cNvPr id="40" name="Group 62">
              <a:extLst>
                <a:ext uri="{FF2B5EF4-FFF2-40B4-BE49-F238E27FC236}">
                  <a16:creationId xmlns:a16="http://schemas.microsoft.com/office/drawing/2014/main" id="{BB69DB56-E056-4DFA-8CB8-9A7A80BA33BF}"/>
                </a:ext>
              </a:extLst>
            </p:cNvPr>
            <p:cNvGrpSpPr>
              <a:grpSpLocks/>
            </p:cNvGrpSpPr>
            <p:nvPr/>
          </p:nvGrpSpPr>
          <p:grpSpPr bwMode="auto">
            <a:xfrm>
              <a:off x="1352987" y="3438803"/>
              <a:ext cx="293688" cy="395288"/>
              <a:chOff x="633" y="3229"/>
              <a:chExt cx="148" cy="212"/>
            </a:xfrm>
          </p:grpSpPr>
          <p:grpSp>
            <p:nvGrpSpPr>
              <p:cNvPr id="88" name="Group 63">
                <a:extLst>
                  <a:ext uri="{FF2B5EF4-FFF2-40B4-BE49-F238E27FC236}">
                    <a16:creationId xmlns:a16="http://schemas.microsoft.com/office/drawing/2014/main" id="{9CF02995-8672-45F4-A2D1-F00E1A1E3E73}"/>
                  </a:ext>
                </a:extLst>
              </p:cNvPr>
              <p:cNvGrpSpPr>
                <a:grpSpLocks noChangeAspect="1"/>
              </p:cNvGrpSpPr>
              <p:nvPr/>
            </p:nvGrpSpPr>
            <p:grpSpPr bwMode="auto">
              <a:xfrm>
                <a:off x="633" y="3229"/>
                <a:ext cx="148" cy="212"/>
                <a:chOff x="329" y="3227"/>
                <a:chExt cx="441" cy="634"/>
              </a:xfrm>
            </p:grpSpPr>
            <p:sp>
              <p:nvSpPr>
                <p:cNvPr id="90" name="AutoShape 64">
                  <a:extLst>
                    <a:ext uri="{FF2B5EF4-FFF2-40B4-BE49-F238E27FC236}">
                      <a16:creationId xmlns:a16="http://schemas.microsoft.com/office/drawing/2014/main" id="{37DE9FCF-2E93-4B36-8CE9-E9E96F7EC495}"/>
                    </a:ext>
                  </a:extLst>
                </p:cNvPr>
                <p:cNvSpPr>
                  <a:spLocks noChangeAspect="1" noChangeArrowheads="1"/>
                </p:cNvSpPr>
                <p:nvPr/>
              </p:nvSpPr>
              <p:spPr bwMode="auto">
                <a:xfrm>
                  <a:off x="333" y="3231"/>
                  <a:ext cx="432" cy="624"/>
                </a:xfrm>
                <a:prstGeom prst="roundRect">
                  <a:avLst>
                    <a:gd name="adj" fmla="val 4630"/>
                  </a:avLst>
                </a:prstGeom>
                <a:solidFill>
                  <a:schemeClr val="bg1"/>
                </a:solidFill>
                <a:ln w="12700" algn="ctr">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rIns="72000" anchor="ct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cs typeface="Arial" pitchFamily="34" charset="0"/>
                    </a:defRPr>
                  </a:lvl9pPr>
                </a:lstStyle>
                <a:p>
                  <a:pPr eaLnBrk="1" hangingPunct="1"/>
                  <a:endParaRPr lang="en-US" altLang="en-US" sz="100"/>
                </a:p>
              </p:txBody>
            </p:sp>
            <p:grpSp>
              <p:nvGrpSpPr>
                <p:cNvPr id="91" name="Group 65">
                  <a:extLst>
                    <a:ext uri="{FF2B5EF4-FFF2-40B4-BE49-F238E27FC236}">
                      <a16:creationId xmlns:a16="http://schemas.microsoft.com/office/drawing/2014/main" id="{B2D580FF-681F-474E-83F7-65F38EB12A44}"/>
                    </a:ext>
                  </a:extLst>
                </p:cNvPr>
                <p:cNvGrpSpPr>
                  <a:grpSpLocks noChangeAspect="1"/>
                </p:cNvGrpSpPr>
                <p:nvPr/>
              </p:nvGrpSpPr>
              <p:grpSpPr bwMode="auto">
                <a:xfrm>
                  <a:off x="329" y="3227"/>
                  <a:ext cx="441" cy="634"/>
                  <a:chOff x="414" y="3039"/>
                  <a:chExt cx="441" cy="634"/>
                </a:xfrm>
              </p:grpSpPr>
              <p:sp>
                <p:nvSpPr>
                  <p:cNvPr id="92" name="AutoShape 66">
                    <a:extLst>
                      <a:ext uri="{FF2B5EF4-FFF2-40B4-BE49-F238E27FC236}">
                        <a16:creationId xmlns:a16="http://schemas.microsoft.com/office/drawing/2014/main" id="{1D5AB1EE-1052-4F49-BAAC-46B6535D3193}"/>
                      </a:ext>
                    </a:extLst>
                  </p:cNvPr>
                  <p:cNvSpPr>
                    <a:spLocks noChangeAspect="1" noChangeArrowheads="1"/>
                  </p:cNvSpPr>
                  <p:nvPr/>
                </p:nvSpPr>
                <p:spPr bwMode="auto">
                  <a:xfrm>
                    <a:off x="414" y="3540"/>
                    <a:ext cx="432" cy="133"/>
                  </a:xfrm>
                  <a:prstGeom prst="roundRect">
                    <a:avLst>
                      <a:gd name="adj" fmla="val 12380"/>
                    </a:avLst>
                  </a:prstGeom>
                  <a:gradFill rotWithShape="0">
                    <a:gsLst>
                      <a:gs pos="0">
                        <a:srgbClr val="5F5F5F"/>
                      </a:gs>
                      <a:gs pos="100000">
                        <a:srgbClr val="B2B2B2"/>
                      </a:gs>
                    </a:gsLst>
                    <a:lin ang="2700000" scaled="1"/>
                  </a:gradFill>
                  <a:ln>
                    <a:noFill/>
                  </a:ln>
                  <a:effectLst/>
                  <a:extLst>
                    <a:ext uri="{91240B29-F687-4F45-9708-019B960494DF}">
                      <a14:hiddenLine xmlns:a14="http://schemas.microsoft.com/office/drawing/2010/main" w="1270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28789" tIns="208780" rIns="328789" bIns="208780" anchor="ctr"/>
                  <a:lstStyle>
                    <a:lvl1pPr defTabSz="5567363" eaLnBrk="0" hangingPunct="0">
                      <a:defRPr sz="2000">
                        <a:solidFill>
                          <a:schemeClr val="tx1"/>
                        </a:solidFill>
                        <a:latin typeface="Arial" pitchFamily="34" charset="0"/>
                        <a:cs typeface="Arial" pitchFamily="34" charset="0"/>
                      </a:defRPr>
                    </a:lvl1pPr>
                    <a:lvl2pPr marL="742950" indent="-285750" defTabSz="5567363" eaLnBrk="0" hangingPunct="0">
                      <a:defRPr sz="2000">
                        <a:solidFill>
                          <a:schemeClr val="tx1"/>
                        </a:solidFill>
                        <a:latin typeface="Arial" pitchFamily="34" charset="0"/>
                        <a:cs typeface="Arial" pitchFamily="34" charset="0"/>
                      </a:defRPr>
                    </a:lvl2pPr>
                    <a:lvl3pPr marL="1143000" indent="-228600" defTabSz="5567363" eaLnBrk="0" hangingPunct="0">
                      <a:defRPr sz="2000">
                        <a:solidFill>
                          <a:schemeClr val="tx1"/>
                        </a:solidFill>
                        <a:latin typeface="Arial" pitchFamily="34" charset="0"/>
                        <a:cs typeface="Arial" pitchFamily="34" charset="0"/>
                      </a:defRPr>
                    </a:lvl3pPr>
                    <a:lvl4pPr marL="1600200" indent="-228600" defTabSz="5567363" eaLnBrk="0" hangingPunct="0">
                      <a:defRPr sz="2000">
                        <a:solidFill>
                          <a:schemeClr val="tx1"/>
                        </a:solidFill>
                        <a:latin typeface="Arial" pitchFamily="34" charset="0"/>
                        <a:cs typeface="Arial" pitchFamily="34" charset="0"/>
                      </a:defRPr>
                    </a:lvl4pPr>
                    <a:lvl5pPr marL="2057400" indent="-228600" defTabSz="5567363" eaLnBrk="0" hangingPunct="0">
                      <a:defRPr sz="2000">
                        <a:solidFill>
                          <a:schemeClr val="tx1"/>
                        </a:solidFill>
                        <a:latin typeface="Arial" pitchFamily="34" charset="0"/>
                        <a:cs typeface="Arial" pitchFamily="34" charset="0"/>
                      </a:defRPr>
                    </a:lvl5pPr>
                    <a:lvl6pPr marL="2514600" indent="-228600" defTabSz="5567363"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5567363"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5567363"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5567363" eaLnBrk="0" fontAlgn="base" hangingPunct="0">
                      <a:spcBef>
                        <a:spcPct val="0"/>
                      </a:spcBef>
                      <a:spcAft>
                        <a:spcPct val="0"/>
                      </a:spcAft>
                      <a:defRPr sz="2000">
                        <a:solidFill>
                          <a:schemeClr val="tx1"/>
                        </a:solidFill>
                        <a:latin typeface="Arial" pitchFamily="34" charset="0"/>
                        <a:cs typeface="Arial" pitchFamily="34" charset="0"/>
                      </a:defRPr>
                    </a:lvl9pPr>
                  </a:lstStyle>
                  <a:p>
                    <a:pPr eaLnBrk="1" hangingPunct="1">
                      <a:spcBef>
                        <a:spcPct val="50000"/>
                      </a:spcBef>
                    </a:pPr>
                    <a:endParaRPr lang="en-US" altLang="en-US" sz="300" b="1">
                      <a:solidFill>
                        <a:schemeClr val="bg1"/>
                      </a:solidFill>
                    </a:endParaRPr>
                  </a:p>
                </p:txBody>
              </p:sp>
              <p:sp>
                <p:nvSpPr>
                  <p:cNvPr id="93" name="Freeform 67">
                    <a:extLst>
                      <a:ext uri="{FF2B5EF4-FFF2-40B4-BE49-F238E27FC236}">
                        <a16:creationId xmlns:a16="http://schemas.microsoft.com/office/drawing/2014/main" id="{1F30FD01-3FB0-4EA2-9496-F4FAC8BFE97B}"/>
                      </a:ext>
                    </a:extLst>
                  </p:cNvPr>
                  <p:cNvSpPr>
                    <a:spLocks noChangeAspect="1"/>
                  </p:cNvSpPr>
                  <p:nvPr/>
                </p:nvSpPr>
                <p:spPr bwMode="auto">
                  <a:xfrm>
                    <a:off x="414" y="3039"/>
                    <a:ext cx="441" cy="634"/>
                  </a:xfrm>
                  <a:custGeom>
                    <a:avLst/>
                    <a:gdLst>
                      <a:gd name="T0" fmla="*/ 2 w 545"/>
                      <a:gd name="T1" fmla="*/ 1 h 1140"/>
                      <a:gd name="T2" fmla="*/ 0 w 545"/>
                      <a:gd name="T3" fmla="*/ 1 h 1140"/>
                      <a:gd name="T4" fmla="*/ 0 w 545"/>
                      <a:gd name="T5" fmla="*/ 1 h 1140"/>
                      <a:gd name="T6" fmla="*/ 0 w 545"/>
                      <a:gd name="T7" fmla="*/ 1 h 1140"/>
                      <a:gd name="T8" fmla="*/ 2 w 545"/>
                      <a:gd name="T9" fmla="*/ 0 h 1140"/>
                      <a:gd name="T10" fmla="*/ 2 w 545"/>
                      <a:gd name="T11" fmla="*/ 0 h 1140"/>
                      <a:gd name="T12" fmla="*/ 40 w 545"/>
                      <a:gd name="T13" fmla="*/ 0 h 1140"/>
                      <a:gd name="T14" fmla="*/ 43 w 545"/>
                      <a:gd name="T15" fmla="*/ 1 h 1140"/>
                      <a:gd name="T16" fmla="*/ 43 w 545"/>
                      <a:gd name="T17" fmla="*/ 1 h 1140"/>
                      <a:gd name="T18" fmla="*/ 43 w 545"/>
                      <a:gd name="T19" fmla="*/ 1 h 1140"/>
                      <a:gd name="T20" fmla="*/ 43 w 545"/>
                      <a:gd name="T21" fmla="*/ 1 h 1140"/>
                      <a:gd name="T22" fmla="*/ 43 w 545"/>
                      <a:gd name="T23" fmla="*/ 1 h 1140"/>
                      <a:gd name="T24" fmla="*/ 42 w 545"/>
                      <a:gd name="T25" fmla="*/ 1 h 1140"/>
                      <a:gd name="T26" fmla="*/ 42 w 545"/>
                      <a:gd name="T27" fmla="*/ 1 h 1140"/>
                      <a:gd name="T28" fmla="*/ 42 w 545"/>
                      <a:gd name="T29" fmla="*/ 1 h 1140"/>
                      <a:gd name="T30" fmla="*/ 40 w 545"/>
                      <a:gd name="T31" fmla="*/ 1 h 1140"/>
                      <a:gd name="T32" fmla="*/ 40 w 545"/>
                      <a:gd name="T33" fmla="*/ 1 h 1140"/>
                      <a:gd name="T34" fmla="*/ 2 w 545"/>
                      <a:gd name="T35" fmla="*/ 1 h 1140"/>
                      <a:gd name="T36" fmla="*/ 2 w 545"/>
                      <a:gd name="T37" fmla="*/ 1 h 1140"/>
                      <a:gd name="T38" fmla="*/ 2 w 545"/>
                      <a:gd name="T39" fmla="*/ 1 h 1140"/>
                      <a:gd name="T40" fmla="*/ 2 w 545"/>
                      <a:gd name="T41" fmla="*/ 1 h 1140"/>
                      <a:gd name="T42" fmla="*/ 2 w 545"/>
                      <a:gd name="T43" fmla="*/ 1 h 1140"/>
                      <a:gd name="T44" fmla="*/ 2 w 545"/>
                      <a:gd name="T45" fmla="*/ 1 h 1140"/>
                      <a:gd name="T46" fmla="*/ 40 w 545"/>
                      <a:gd name="T47" fmla="*/ 1 h 1140"/>
                      <a:gd name="T48" fmla="*/ 42 w 545"/>
                      <a:gd name="T49" fmla="*/ 1 h 1140"/>
                      <a:gd name="T50" fmla="*/ 42 w 545"/>
                      <a:gd name="T51" fmla="*/ 1 h 1140"/>
                      <a:gd name="T52" fmla="*/ 42 w 545"/>
                      <a:gd name="T53" fmla="*/ 1 h 1140"/>
                      <a:gd name="T54" fmla="*/ 43 w 545"/>
                      <a:gd name="T55" fmla="*/ 1 h 1140"/>
                      <a:gd name="T56" fmla="*/ 43 w 545"/>
                      <a:gd name="T57" fmla="*/ 1 h 1140"/>
                      <a:gd name="T58" fmla="*/ 43 w 545"/>
                      <a:gd name="T59" fmla="*/ 1 h 1140"/>
                      <a:gd name="T60" fmla="*/ 43 w 545"/>
                      <a:gd name="T61" fmla="*/ 1 h 1140"/>
                      <a:gd name="T62" fmla="*/ 43 w 545"/>
                      <a:gd name="T63" fmla="*/ 1 h 1140"/>
                      <a:gd name="T64" fmla="*/ 40 w 545"/>
                      <a:gd name="T65" fmla="*/ 1 h 1140"/>
                      <a:gd name="T66" fmla="*/ 40 w 545"/>
                      <a:gd name="T67" fmla="*/ 1 h 1140"/>
                      <a:gd name="T68" fmla="*/ 2 w 545"/>
                      <a:gd name="T69" fmla="*/ 1 h 11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45" h="1140">
                        <a:moveTo>
                          <a:pt x="30" y="1140"/>
                        </a:moveTo>
                        <a:cubicBezTo>
                          <a:pt x="13" y="1140"/>
                          <a:pt x="0" y="1126"/>
                          <a:pt x="0" y="1109"/>
                        </a:cubicBezTo>
                        <a:cubicBezTo>
                          <a:pt x="0" y="1109"/>
                          <a:pt x="0" y="1109"/>
                          <a:pt x="0" y="1109"/>
                        </a:cubicBezTo>
                        <a:cubicBezTo>
                          <a:pt x="0" y="31"/>
                          <a:pt x="0" y="31"/>
                          <a:pt x="0" y="31"/>
                        </a:cubicBezTo>
                        <a:cubicBezTo>
                          <a:pt x="0" y="14"/>
                          <a:pt x="13" y="0"/>
                          <a:pt x="30" y="0"/>
                        </a:cubicBezTo>
                        <a:cubicBezTo>
                          <a:pt x="30" y="0"/>
                          <a:pt x="30" y="0"/>
                          <a:pt x="30" y="0"/>
                        </a:cubicBezTo>
                        <a:cubicBezTo>
                          <a:pt x="514" y="0"/>
                          <a:pt x="514" y="0"/>
                          <a:pt x="514" y="0"/>
                        </a:cubicBezTo>
                        <a:cubicBezTo>
                          <a:pt x="531" y="0"/>
                          <a:pt x="545" y="14"/>
                          <a:pt x="545" y="31"/>
                        </a:cubicBezTo>
                        <a:cubicBezTo>
                          <a:pt x="545" y="31"/>
                          <a:pt x="545" y="31"/>
                          <a:pt x="545" y="31"/>
                        </a:cubicBezTo>
                        <a:cubicBezTo>
                          <a:pt x="545" y="53"/>
                          <a:pt x="545" y="53"/>
                          <a:pt x="545" y="53"/>
                        </a:cubicBezTo>
                        <a:cubicBezTo>
                          <a:pt x="545" y="57"/>
                          <a:pt x="541" y="61"/>
                          <a:pt x="537" y="61"/>
                        </a:cubicBezTo>
                        <a:cubicBezTo>
                          <a:pt x="537" y="61"/>
                          <a:pt x="537" y="61"/>
                          <a:pt x="537" y="61"/>
                        </a:cubicBezTo>
                        <a:cubicBezTo>
                          <a:pt x="532" y="61"/>
                          <a:pt x="529" y="57"/>
                          <a:pt x="529" y="53"/>
                        </a:cubicBezTo>
                        <a:cubicBezTo>
                          <a:pt x="529" y="53"/>
                          <a:pt x="529" y="53"/>
                          <a:pt x="529" y="53"/>
                        </a:cubicBezTo>
                        <a:cubicBezTo>
                          <a:pt x="529" y="31"/>
                          <a:pt x="529" y="31"/>
                          <a:pt x="529" y="31"/>
                        </a:cubicBezTo>
                        <a:cubicBezTo>
                          <a:pt x="529" y="23"/>
                          <a:pt x="522" y="16"/>
                          <a:pt x="514" y="16"/>
                        </a:cubicBezTo>
                        <a:cubicBezTo>
                          <a:pt x="514" y="16"/>
                          <a:pt x="514" y="16"/>
                          <a:pt x="514" y="16"/>
                        </a:cubicBezTo>
                        <a:cubicBezTo>
                          <a:pt x="30" y="16"/>
                          <a:pt x="30" y="16"/>
                          <a:pt x="30" y="16"/>
                        </a:cubicBezTo>
                        <a:cubicBezTo>
                          <a:pt x="22" y="16"/>
                          <a:pt x="16" y="23"/>
                          <a:pt x="16" y="31"/>
                        </a:cubicBezTo>
                        <a:cubicBezTo>
                          <a:pt x="16" y="31"/>
                          <a:pt x="16" y="31"/>
                          <a:pt x="16" y="31"/>
                        </a:cubicBezTo>
                        <a:cubicBezTo>
                          <a:pt x="16" y="1109"/>
                          <a:pt x="16" y="1109"/>
                          <a:pt x="16" y="1109"/>
                        </a:cubicBezTo>
                        <a:cubicBezTo>
                          <a:pt x="16" y="1117"/>
                          <a:pt x="22" y="1124"/>
                          <a:pt x="30" y="1124"/>
                        </a:cubicBezTo>
                        <a:cubicBezTo>
                          <a:pt x="30" y="1124"/>
                          <a:pt x="30" y="1124"/>
                          <a:pt x="30" y="1124"/>
                        </a:cubicBezTo>
                        <a:cubicBezTo>
                          <a:pt x="514" y="1124"/>
                          <a:pt x="514" y="1124"/>
                          <a:pt x="514" y="1124"/>
                        </a:cubicBezTo>
                        <a:cubicBezTo>
                          <a:pt x="522" y="1124"/>
                          <a:pt x="529" y="1117"/>
                          <a:pt x="529" y="1109"/>
                        </a:cubicBezTo>
                        <a:cubicBezTo>
                          <a:pt x="529" y="1109"/>
                          <a:pt x="529" y="1109"/>
                          <a:pt x="529" y="1109"/>
                        </a:cubicBezTo>
                        <a:cubicBezTo>
                          <a:pt x="529" y="82"/>
                          <a:pt x="529" y="82"/>
                          <a:pt x="529" y="82"/>
                        </a:cubicBezTo>
                        <a:cubicBezTo>
                          <a:pt x="529" y="78"/>
                          <a:pt x="532" y="74"/>
                          <a:pt x="537" y="74"/>
                        </a:cubicBezTo>
                        <a:cubicBezTo>
                          <a:pt x="537" y="74"/>
                          <a:pt x="537" y="74"/>
                          <a:pt x="537" y="74"/>
                        </a:cubicBezTo>
                        <a:cubicBezTo>
                          <a:pt x="541" y="74"/>
                          <a:pt x="545" y="78"/>
                          <a:pt x="545" y="82"/>
                        </a:cubicBezTo>
                        <a:cubicBezTo>
                          <a:pt x="545" y="82"/>
                          <a:pt x="545" y="82"/>
                          <a:pt x="545" y="82"/>
                        </a:cubicBezTo>
                        <a:cubicBezTo>
                          <a:pt x="545" y="1109"/>
                          <a:pt x="545" y="1109"/>
                          <a:pt x="545" y="1109"/>
                        </a:cubicBezTo>
                        <a:cubicBezTo>
                          <a:pt x="545" y="1126"/>
                          <a:pt x="531" y="1140"/>
                          <a:pt x="514" y="1140"/>
                        </a:cubicBezTo>
                        <a:cubicBezTo>
                          <a:pt x="514" y="1140"/>
                          <a:pt x="514" y="1140"/>
                          <a:pt x="514" y="1140"/>
                        </a:cubicBezTo>
                        <a:cubicBezTo>
                          <a:pt x="30" y="1140"/>
                          <a:pt x="30" y="1140"/>
                          <a:pt x="30" y="1140"/>
                        </a:cubicBezTo>
                        <a:close/>
                      </a:path>
                    </a:pathLst>
                  </a:custGeom>
                  <a:gradFill rotWithShape="0">
                    <a:gsLst>
                      <a:gs pos="0">
                        <a:srgbClr val="5F5F5F"/>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400"/>
                  </a:p>
                </p:txBody>
              </p:sp>
            </p:grpSp>
          </p:grpSp>
          <p:sp>
            <p:nvSpPr>
              <p:cNvPr id="89" name="Text Box 68">
                <a:extLst>
                  <a:ext uri="{FF2B5EF4-FFF2-40B4-BE49-F238E27FC236}">
                    <a16:creationId xmlns:a16="http://schemas.microsoft.com/office/drawing/2014/main" id="{C18C3696-92BB-4B65-A947-57E6BAD76D7A}"/>
                  </a:ext>
                </a:extLst>
              </p:cNvPr>
              <p:cNvSpPr txBox="1">
                <a:spLocks noChangeArrowheads="1"/>
              </p:cNvSpPr>
              <p:nvPr/>
            </p:nvSpPr>
            <p:spPr bwMode="auto">
              <a:xfrm>
                <a:off x="645" y="3276"/>
                <a:ext cx="121"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4176713" eaLnBrk="0" hangingPunct="0">
                  <a:defRPr sz="2000">
                    <a:solidFill>
                      <a:schemeClr val="tx1"/>
                    </a:solidFill>
                    <a:latin typeface="Arial" pitchFamily="34" charset="0"/>
                    <a:cs typeface="Arial" pitchFamily="34" charset="0"/>
                  </a:defRPr>
                </a:lvl1pPr>
                <a:lvl2pPr marL="742950" indent="-285750" defTabSz="4176713" eaLnBrk="0" hangingPunct="0">
                  <a:defRPr sz="2000">
                    <a:solidFill>
                      <a:schemeClr val="tx1"/>
                    </a:solidFill>
                    <a:latin typeface="Arial" pitchFamily="34" charset="0"/>
                    <a:cs typeface="Arial" pitchFamily="34" charset="0"/>
                  </a:defRPr>
                </a:lvl2pPr>
                <a:lvl3pPr marL="1143000" indent="-228600" defTabSz="4176713" eaLnBrk="0" hangingPunct="0">
                  <a:defRPr sz="2000">
                    <a:solidFill>
                      <a:schemeClr val="tx1"/>
                    </a:solidFill>
                    <a:latin typeface="Arial" pitchFamily="34" charset="0"/>
                    <a:cs typeface="Arial" pitchFamily="34" charset="0"/>
                  </a:defRPr>
                </a:lvl3pPr>
                <a:lvl4pPr marL="1600200" indent="-228600" defTabSz="4176713" eaLnBrk="0" hangingPunct="0">
                  <a:defRPr sz="2000">
                    <a:solidFill>
                      <a:schemeClr val="tx1"/>
                    </a:solidFill>
                    <a:latin typeface="Arial" pitchFamily="34" charset="0"/>
                    <a:cs typeface="Arial" pitchFamily="34" charset="0"/>
                  </a:defRPr>
                </a:lvl4pPr>
                <a:lvl5pPr marL="2057400" indent="-228600" defTabSz="4176713" eaLnBrk="0" hangingPunct="0">
                  <a:defRPr sz="2000">
                    <a:solidFill>
                      <a:schemeClr val="tx1"/>
                    </a:solidFill>
                    <a:latin typeface="Arial" pitchFamily="34" charset="0"/>
                    <a:cs typeface="Arial" pitchFamily="34" charset="0"/>
                  </a:defRPr>
                </a:lvl5pPr>
                <a:lvl6pPr marL="2514600" indent="-228600" defTabSz="4176713"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defTabSz="4176713"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defTabSz="4176713"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defTabSz="4176713" eaLnBrk="0" fontAlgn="base" hangingPunct="0">
                  <a:spcBef>
                    <a:spcPct val="0"/>
                  </a:spcBef>
                  <a:spcAft>
                    <a:spcPct val="0"/>
                  </a:spcAft>
                  <a:defRPr sz="2000">
                    <a:solidFill>
                      <a:schemeClr val="tx1"/>
                    </a:solidFill>
                    <a:latin typeface="Arial" pitchFamily="34" charset="0"/>
                    <a:cs typeface="Arial" pitchFamily="34" charset="0"/>
                  </a:defRPr>
                </a:lvl9pPr>
              </a:lstStyle>
              <a:p>
                <a:pPr algn="ctr" eaLnBrk="1" hangingPunct="1">
                  <a:spcBef>
                    <a:spcPct val="50000"/>
                  </a:spcBef>
                </a:pPr>
                <a:r>
                  <a:rPr lang="en-US" altLang="en-US" sz="1050"/>
                  <a:t>AS</a:t>
                </a:r>
              </a:p>
            </p:txBody>
          </p:sp>
        </p:grpSp>
        <p:grpSp>
          <p:nvGrpSpPr>
            <p:cNvPr id="41" name="Group 334">
              <a:extLst>
                <a:ext uri="{FF2B5EF4-FFF2-40B4-BE49-F238E27FC236}">
                  <a16:creationId xmlns:a16="http://schemas.microsoft.com/office/drawing/2014/main" id="{7CA86F59-1099-4CAF-980A-ADEE492A200F}"/>
                </a:ext>
              </a:extLst>
            </p:cNvPr>
            <p:cNvGrpSpPr>
              <a:grpSpLocks/>
            </p:cNvGrpSpPr>
            <p:nvPr/>
          </p:nvGrpSpPr>
          <p:grpSpPr bwMode="auto">
            <a:xfrm>
              <a:off x="1678556" y="3520736"/>
              <a:ext cx="314325" cy="336550"/>
              <a:chOff x="633" y="3229"/>
              <a:chExt cx="148" cy="212"/>
            </a:xfrm>
          </p:grpSpPr>
          <p:grpSp>
            <p:nvGrpSpPr>
              <p:cNvPr id="82" name="Group 335">
                <a:extLst>
                  <a:ext uri="{FF2B5EF4-FFF2-40B4-BE49-F238E27FC236}">
                    <a16:creationId xmlns:a16="http://schemas.microsoft.com/office/drawing/2014/main" id="{2F5CF1EB-D9FE-4610-A5E5-B38D034C92EA}"/>
                  </a:ext>
                </a:extLst>
              </p:cNvPr>
              <p:cNvGrpSpPr>
                <a:grpSpLocks noChangeAspect="1"/>
              </p:cNvGrpSpPr>
              <p:nvPr/>
            </p:nvGrpSpPr>
            <p:grpSpPr bwMode="auto">
              <a:xfrm>
                <a:off x="633" y="3229"/>
                <a:ext cx="148" cy="212"/>
                <a:chOff x="329" y="3227"/>
                <a:chExt cx="441" cy="634"/>
              </a:xfrm>
            </p:grpSpPr>
            <p:sp>
              <p:nvSpPr>
                <p:cNvPr id="84" name="AutoShape 336">
                  <a:extLst>
                    <a:ext uri="{FF2B5EF4-FFF2-40B4-BE49-F238E27FC236}">
                      <a16:creationId xmlns:a16="http://schemas.microsoft.com/office/drawing/2014/main" id="{AC499A39-96E9-45D0-AD79-A54E23A3ED8B}"/>
                    </a:ext>
                  </a:extLst>
                </p:cNvPr>
                <p:cNvSpPr>
                  <a:spLocks noChangeAspect="1" noChangeArrowheads="1"/>
                </p:cNvSpPr>
                <p:nvPr/>
              </p:nvSpPr>
              <p:spPr bwMode="auto">
                <a:xfrm>
                  <a:off x="333" y="3231"/>
                  <a:ext cx="432" cy="624"/>
                </a:xfrm>
                <a:prstGeom prst="roundRect">
                  <a:avLst>
                    <a:gd name="adj" fmla="val 4630"/>
                  </a:avLst>
                </a:prstGeom>
                <a:solidFill>
                  <a:schemeClr val="bg1"/>
                </a:solidFill>
                <a:ln w="12700" algn="ctr">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rIns="72000" anchor="ctr"/>
                <a:lstStyle/>
                <a:p>
                  <a:endParaRPr lang="en-US" sz="1400"/>
                </a:p>
              </p:txBody>
            </p:sp>
            <p:grpSp>
              <p:nvGrpSpPr>
                <p:cNvPr id="85" name="Group 337">
                  <a:extLst>
                    <a:ext uri="{FF2B5EF4-FFF2-40B4-BE49-F238E27FC236}">
                      <a16:creationId xmlns:a16="http://schemas.microsoft.com/office/drawing/2014/main" id="{9CC603B1-EAD2-401C-9C99-D77B53796E0D}"/>
                    </a:ext>
                  </a:extLst>
                </p:cNvPr>
                <p:cNvGrpSpPr>
                  <a:grpSpLocks noChangeAspect="1"/>
                </p:cNvGrpSpPr>
                <p:nvPr/>
              </p:nvGrpSpPr>
              <p:grpSpPr bwMode="auto">
                <a:xfrm>
                  <a:off x="329" y="3227"/>
                  <a:ext cx="441" cy="634"/>
                  <a:chOff x="414" y="3039"/>
                  <a:chExt cx="441" cy="634"/>
                </a:xfrm>
              </p:grpSpPr>
              <p:sp>
                <p:nvSpPr>
                  <p:cNvPr id="86" name="AutoShape 338">
                    <a:extLst>
                      <a:ext uri="{FF2B5EF4-FFF2-40B4-BE49-F238E27FC236}">
                        <a16:creationId xmlns:a16="http://schemas.microsoft.com/office/drawing/2014/main" id="{F61C221D-2F25-4191-9951-6DB30E76B1F8}"/>
                      </a:ext>
                    </a:extLst>
                  </p:cNvPr>
                  <p:cNvSpPr>
                    <a:spLocks noChangeAspect="1" noChangeArrowheads="1"/>
                  </p:cNvSpPr>
                  <p:nvPr/>
                </p:nvSpPr>
                <p:spPr bwMode="auto">
                  <a:xfrm>
                    <a:off x="414" y="3540"/>
                    <a:ext cx="432" cy="133"/>
                  </a:xfrm>
                  <a:prstGeom prst="roundRect">
                    <a:avLst>
                      <a:gd name="adj" fmla="val 12380"/>
                    </a:avLst>
                  </a:prstGeom>
                  <a:gradFill rotWithShape="0">
                    <a:gsLst>
                      <a:gs pos="0">
                        <a:srgbClr val="5F5F5F"/>
                      </a:gs>
                      <a:gs pos="100000">
                        <a:srgbClr val="B2B2B2"/>
                      </a:gs>
                    </a:gsLst>
                    <a:lin ang="2700000" scaled="1"/>
                  </a:gradFill>
                  <a:ln>
                    <a:noFill/>
                  </a:ln>
                  <a:effectLst/>
                  <a:extLst>
                    <a:ext uri="{91240B29-F687-4F45-9708-019B960494DF}">
                      <a14:hiddenLine xmlns:a14="http://schemas.microsoft.com/office/drawing/2010/main" w="1270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28276" tIns="208451" rIns="328276" bIns="208451" anchor="ctr"/>
                  <a:lstStyle/>
                  <a:p>
                    <a:pPr defTabSz="1087395"/>
                    <a:endParaRPr lang="en-US" sz="700" b="1">
                      <a:solidFill>
                        <a:schemeClr val="bg1"/>
                      </a:solidFill>
                    </a:endParaRPr>
                  </a:p>
                </p:txBody>
              </p:sp>
              <p:sp>
                <p:nvSpPr>
                  <p:cNvPr id="87" name="Freeform 339">
                    <a:extLst>
                      <a:ext uri="{FF2B5EF4-FFF2-40B4-BE49-F238E27FC236}">
                        <a16:creationId xmlns:a16="http://schemas.microsoft.com/office/drawing/2014/main" id="{501CEC64-12C2-4760-9E1F-6E14E298E18D}"/>
                      </a:ext>
                    </a:extLst>
                  </p:cNvPr>
                  <p:cNvSpPr>
                    <a:spLocks noChangeAspect="1"/>
                  </p:cNvSpPr>
                  <p:nvPr/>
                </p:nvSpPr>
                <p:spPr bwMode="auto">
                  <a:xfrm>
                    <a:off x="414" y="3039"/>
                    <a:ext cx="441" cy="634"/>
                  </a:xfrm>
                  <a:custGeom>
                    <a:avLst/>
                    <a:gdLst>
                      <a:gd name="T0" fmla="*/ 15 w 545"/>
                      <a:gd name="T1" fmla="*/ 196 h 1140"/>
                      <a:gd name="T2" fmla="*/ 0 w 545"/>
                      <a:gd name="T3" fmla="*/ 191 h 1140"/>
                      <a:gd name="T4" fmla="*/ 0 w 545"/>
                      <a:gd name="T5" fmla="*/ 191 h 1140"/>
                      <a:gd name="T6" fmla="*/ 0 w 545"/>
                      <a:gd name="T7" fmla="*/ 5 h 1140"/>
                      <a:gd name="T8" fmla="*/ 15 w 545"/>
                      <a:gd name="T9" fmla="*/ 0 h 1140"/>
                      <a:gd name="T10" fmla="*/ 15 w 545"/>
                      <a:gd name="T11" fmla="*/ 0 h 1140"/>
                      <a:gd name="T12" fmla="*/ 273 w 545"/>
                      <a:gd name="T13" fmla="*/ 0 h 1140"/>
                      <a:gd name="T14" fmla="*/ 289 w 545"/>
                      <a:gd name="T15" fmla="*/ 5 h 1140"/>
                      <a:gd name="T16" fmla="*/ 289 w 545"/>
                      <a:gd name="T17" fmla="*/ 5 h 1140"/>
                      <a:gd name="T18" fmla="*/ 289 w 545"/>
                      <a:gd name="T19" fmla="*/ 9 h 1140"/>
                      <a:gd name="T20" fmla="*/ 285 w 545"/>
                      <a:gd name="T21" fmla="*/ 11 h 1140"/>
                      <a:gd name="T22" fmla="*/ 285 w 545"/>
                      <a:gd name="T23" fmla="*/ 11 h 1140"/>
                      <a:gd name="T24" fmla="*/ 280 w 545"/>
                      <a:gd name="T25" fmla="*/ 9 h 1140"/>
                      <a:gd name="T26" fmla="*/ 280 w 545"/>
                      <a:gd name="T27" fmla="*/ 9 h 1140"/>
                      <a:gd name="T28" fmla="*/ 280 w 545"/>
                      <a:gd name="T29" fmla="*/ 5 h 1140"/>
                      <a:gd name="T30" fmla="*/ 273 w 545"/>
                      <a:gd name="T31" fmla="*/ 3 h 1140"/>
                      <a:gd name="T32" fmla="*/ 273 w 545"/>
                      <a:gd name="T33" fmla="*/ 3 h 1140"/>
                      <a:gd name="T34" fmla="*/ 15 w 545"/>
                      <a:gd name="T35" fmla="*/ 3 h 1140"/>
                      <a:gd name="T36" fmla="*/ 9 w 545"/>
                      <a:gd name="T37" fmla="*/ 5 h 1140"/>
                      <a:gd name="T38" fmla="*/ 9 w 545"/>
                      <a:gd name="T39" fmla="*/ 5 h 1140"/>
                      <a:gd name="T40" fmla="*/ 9 w 545"/>
                      <a:gd name="T41" fmla="*/ 191 h 1140"/>
                      <a:gd name="T42" fmla="*/ 15 w 545"/>
                      <a:gd name="T43" fmla="*/ 194 h 1140"/>
                      <a:gd name="T44" fmla="*/ 15 w 545"/>
                      <a:gd name="T45" fmla="*/ 194 h 1140"/>
                      <a:gd name="T46" fmla="*/ 273 w 545"/>
                      <a:gd name="T47" fmla="*/ 194 h 1140"/>
                      <a:gd name="T48" fmla="*/ 280 w 545"/>
                      <a:gd name="T49" fmla="*/ 191 h 1140"/>
                      <a:gd name="T50" fmla="*/ 280 w 545"/>
                      <a:gd name="T51" fmla="*/ 191 h 1140"/>
                      <a:gd name="T52" fmla="*/ 280 w 545"/>
                      <a:gd name="T53" fmla="*/ 14 h 1140"/>
                      <a:gd name="T54" fmla="*/ 285 w 545"/>
                      <a:gd name="T55" fmla="*/ 13 h 1140"/>
                      <a:gd name="T56" fmla="*/ 285 w 545"/>
                      <a:gd name="T57" fmla="*/ 13 h 1140"/>
                      <a:gd name="T58" fmla="*/ 289 w 545"/>
                      <a:gd name="T59" fmla="*/ 14 h 1140"/>
                      <a:gd name="T60" fmla="*/ 289 w 545"/>
                      <a:gd name="T61" fmla="*/ 14 h 1140"/>
                      <a:gd name="T62" fmla="*/ 289 w 545"/>
                      <a:gd name="T63" fmla="*/ 191 h 1140"/>
                      <a:gd name="T64" fmla="*/ 273 w 545"/>
                      <a:gd name="T65" fmla="*/ 196 h 1140"/>
                      <a:gd name="T66" fmla="*/ 273 w 545"/>
                      <a:gd name="T67" fmla="*/ 196 h 1140"/>
                      <a:gd name="T68" fmla="*/ 15 w 545"/>
                      <a:gd name="T69" fmla="*/ 196 h 11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45" h="1140">
                        <a:moveTo>
                          <a:pt x="30" y="1140"/>
                        </a:moveTo>
                        <a:cubicBezTo>
                          <a:pt x="13" y="1140"/>
                          <a:pt x="0" y="1126"/>
                          <a:pt x="0" y="1109"/>
                        </a:cubicBezTo>
                        <a:cubicBezTo>
                          <a:pt x="0" y="1109"/>
                          <a:pt x="0" y="1109"/>
                          <a:pt x="0" y="1109"/>
                        </a:cubicBezTo>
                        <a:cubicBezTo>
                          <a:pt x="0" y="31"/>
                          <a:pt x="0" y="31"/>
                          <a:pt x="0" y="31"/>
                        </a:cubicBezTo>
                        <a:cubicBezTo>
                          <a:pt x="0" y="14"/>
                          <a:pt x="13" y="0"/>
                          <a:pt x="30" y="0"/>
                        </a:cubicBezTo>
                        <a:cubicBezTo>
                          <a:pt x="30" y="0"/>
                          <a:pt x="30" y="0"/>
                          <a:pt x="30" y="0"/>
                        </a:cubicBezTo>
                        <a:cubicBezTo>
                          <a:pt x="514" y="0"/>
                          <a:pt x="514" y="0"/>
                          <a:pt x="514" y="0"/>
                        </a:cubicBezTo>
                        <a:cubicBezTo>
                          <a:pt x="531" y="0"/>
                          <a:pt x="545" y="14"/>
                          <a:pt x="545" y="31"/>
                        </a:cubicBezTo>
                        <a:cubicBezTo>
                          <a:pt x="545" y="31"/>
                          <a:pt x="545" y="31"/>
                          <a:pt x="545" y="31"/>
                        </a:cubicBezTo>
                        <a:cubicBezTo>
                          <a:pt x="545" y="53"/>
                          <a:pt x="545" y="53"/>
                          <a:pt x="545" y="53"/>
                        </a:cubicBezTo>
                        <a:cubicBezTo>
                          <a:pt x="545" y="57"/>
                          <a:pt x="541" y="61"/>
                          <a:pt x="537" y="61"/>
                        </a:cubicBezTo>
                        <a:cubicBezTo>
                          <a:pt x="537" y="61"/>
                          <a:pt x="537" y="61"/>
                          <a:pt x="537" y="61"/>
                        </a:cubicBezTo>
                        <a:cubicBezTo>
                          <a:pt x="532" y="61"/>
                          <a:pt x="529" y="57"/>
                          <a:pt x="529" y="53"/>
                        </a:cubicBezTo>
                        <a:cubicBezTo>
                          <a:pt x="529" y="53"/>
                          <a:pt x="529" y="53"/>
                          <a:pt x="529" y="53"/>
                        </a:cubicBezTo>
                        <a:cubicBezTo>
                          <a:pt x="529" y="31"/>
                          <a:pt x="529" y="31"/>
                          <a:pt x="529" y="31"/>
                        </a:cubicBezTo>
                        <a:cubicBezTo>
                          <a:pt x="529" y="23"/>
                          <a:pt x="522" y="16"/>
                          <a:pt x="514" y="16"/>
                        </a:cubicBezTo>
                        <a:cubicBezTo>
                          <a:pt x="514" y="16"/>
                          <a:pt x="514" y="16"/>
                          <a:pt x="514" y="16"/>
                        </a:cubicBezTo>
                        <a:cubicBezTo>
                          <a:pt x="30" y="16"/>
                          <a:pt x="30" y="16"/>
                          <a:pt x="30" y="16"/>
                        </a:cubicBezTo>
                        <a:cubicBezTo>
                          <a:pt x="22" y="16"/>
                          <a:pt x="16" y="23"/>
                          <a:pt x="16" y="31"/>
                        </a:cubicBezTo>
                        <a:cubicBezTo>
                          <a:pt x="16" y="31"/>
                          <a:pt x="16" y="31"/>
                          <a:pt x="16" y="31"/>
                        </a:cubicBezTo>
                        <a:cubicBezTo>
                          <a:pt x="16" y="1109"/>
                          <a:pt x="16" y="1109"/>
                          <a:pt x="16" y="1109"/>
                        </a:cubicBezTo>
                        <a:cubicBezTo>
                          <a:pt x="16" y="1117"/>
                          <a:pt x="22" y="1124"/>
                          <a:pt x="30" y="1124"/>
                        </a:cubicBezTo>
                        <a:cubicBezTo>
                          <a:pt x="30" y="1124"/>
                          <a:pt x="30" y="1124"/>
                          <a:pt x="30" y="1124"/>
                        </a:cubicBezTo>
                        <a:cubicBezTo>
                          <a:pt x="514" y="1124"/>
                          <a:pt x="514" y="1124"/>
                          <a:pt x="514" y="1124"/>
                        </a:cubicBezTo>
                        <a:cubicBezTo>
                          <a:pt x="522" y="1124"/>
                          <a:pt x="529" y="1117"/>
                          <a:pt x="529" y="1109"/>
                        </a:cubicBezTo>
                        <a:cubicBezTo>
                          <a:pt x="529" y="1109"/>
                          <a:pt x="529" y="1109"/>
                          <a:pt x="529" y="1109"/>
                        </a:cubicBezTo>
                        <a:cubicBezTo>
                          <a:pt x="529" y="82"/>
                          <a:pt x="529" y="82"/>
                          <a:pt x="529" y="82"/>
                        </a:cubicBezTo>
                        <a:cubicBezTo>
                          <a:pt x="529" y="78"/>
                          <a:pt x="532" y="74"/>
                          <a:pt x="537" y="74"/>
                        </a:cubicBezTo>
                        <a:cubicBezTo>
                          <a:pt x="537" y="74"/>
                          <a:pt x="537" y="74"/>
                          <a:pt x="537" y="74"/>
                        </a:cubicBezTo>
                        <a:cubicBezTo>
                          <a:pt x="541" y="74"/>
                          <a:pt x="545" y="78"/>
                          <a:pt x="545" y="82"/>
                        </a:cubicBezTo>
                        <a:cubicBezTo>
                          <a:pt x="545" y="82"/>
                          <a:pt x="545" y="82"/>
                          <a:pt x="545" y="82"/>
                        </a:cubicBezTo>
                        <a:cubicBezTo>
                          <a:pt x="545" y="1109"/>
                          <a:pt x="545" y="1109"/>
                          <a:pt x="545" y="1109"/>
                        </a:cubicBezTo>
                        <a:cubicBezTo>
                          <a:pt x="545" y="1126"/>
                          <a:pt x="531" y="1140"/>
                          <a:pt x="514" y="1140"/>
                        </a:cubicBezTo>
                        <a:cubicBezTo>
                          <a:pt x="514" y="1140"/>
                          <a:pt x="514" y="1140"/>
                          <a:pt x="514" y="1140"/>
                        </a:cubicBezTo>
                        <a:cubicBezTo>
                          <a:pt x="30" y="1140"/>
                          <a:pt x="30" y="1140"/>
                          <a:pt x="30" y="1140"/>
                        </a:cubicBezTo>
                        <a:close/>
                      </a:path>
                    </a:pathLst>
                  </a:custGeom>
                  <a:gradFill rotWithShape="0">
                    <a:gsLst>
                      <a:gs pos="0">
                        <a:srgbClr val="5F5F5F"/>
                      </a:gs>
                      <a:gs pos="100000">
                        <a:schemeClr val="bg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400"/>
                  </a:p>
                </p:txBody>
              </p:sp>
            </p:grpSp>
          </p:grpSp>
          <p:sp>
            <p:nvSpPr>
              <p:cNvPr id="83" name="Text Box 340">
                <a:extLst>
                  <a:ext uri="{FF2B5EF4-FFF2-40B4-BE49-F238E27FC236}">
                    <a16:creationId xmlns:a16="http://schemas.microsoft.com/office/drawing/2014/main" id="{F1F133E3-9C89-4098-B05E-C583868FB562}"/>
                  </a:ext>
                </a:extLst>
              </p:cNvPr>
              <p:cNvSpPr txBox="1">
                <a:spLocks noChangeArrowheads="1"/>
              </p:cNvSpPr>
              <p:nvPr/>
            </p:nvSpPr>
            <p:spPr bwMode="auto">
              <a:xfrm>
                <a:off x="645" y="3276"/>
                <a:ext cx="121"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4173538" eaLnBrk="0" hangingPunct="0">
                  <a:defRPr sz="2000">
                    <a:solidFill>
                      <a:schemeClr val="tx1"/>
                    </a:solidFill>
                    <a:latin typeface="Arial" charset="0"/>
                    <a:cs typeface="Arial" charset="0"/>
                  </a:defRPr>
                </a:lvl1pPr>
                <a:lvl2pPr marL="742950" indent="-285750" defTabSz="4173538" eaLnBrk="0" hangingPunct="0">
                  <a:defRPr sz="2000">
                    <a:solidFill>
                      <a:schemeClr val="tx1"/>
                    </a:solidFill>
                    <a:latin typeface="Arial" charset="0"/>
                    <a:cs typeface="Arial" charset="0"/>
                  </a:defRPr>
                </a:lvl2pPr>
                <a:lvl3pPr marL="1143000" indent="-228600" defTabSz="4173538" eaLnBrk="0" hangingPunct="0">
                  <a:defRPr sz="2000">
                    <a:solidFill>
                      <a:schemeClr val="tx1"/>
                    </a:solidFill>
                    <a:latin typeface="Arial" charset="0"/>
                    <a:cs typeface="Arial" charset="0"/>
                  </a:defRPr>
                </a:lvl3pPr>
                <a:lvl4pPr marL="1600200" indent="-228600" defTabSz="4173538" eaLnBrk="0" hangingPunct="0">
                  <a:defRPr sz="2000">
                    <a:solidFill>
                      <a:schemeClr val="tx1"/>
                    </a:solidFill>
                    <a:latin typeface="Arial" charset="0"/>
                    <a:cs typeface="Arial" charset="0"/>
                  </a:defRPr>
                </a:lvl4pPr>
                <a:lvl5pPr marL="2057400" indent="-228600" defTabSz="4173538" eaLnBrk="0" hangingPunct="0">
                  <a:defRPr sz="2000">
                    <a:solidFill>
                      <a:schemeClr val="tx1"/>
                    </a:solidFill>
                    <a:latin typeface="Arial" charset="0"/>
                    <a:cs typeface="Arial" charset="0"/>
                  </a:defRPr>
                </a:lvl5pPr>
                <a:lvl6pPr marL="2514600" indent="-228600" defTabSz="4173538" eaLnBrk="0" fontAlgn="base" hangingPunct="0">
                  <a:spcBef>
                    <a:spcPct val="0"/>
                  </a:spcBef>
                  <a:spcAft>
                    <a:spcPct val="0"/>
                  </a:spcAft>
                  <a:defRPr sz="2000">
                    <a:solidFill>
                      <a:schemeClr val="tx1"/>
                    </a:solidFill>
                    <a:latin typeface="Arial" charset="0"/>
                    <a:cs typeface="Arial" charset="0"/>
                  </a:defRPr>
                </a:lvl6pPr>
                <a:lvl7pPr marL="2971800" indent="-228600" defTabSz="4173538" eaLnBrk="0" fontAlgn="base" hangingPunct="0">
                  <a:spcBef>
                    <a:spcPct val="0"/>
                  </a:spcBef>
                  <a:spcAft>
                    <a:spcPct val="0"/>
                  </a:spcAft>
                  <a:defRPr sz="2000">
                    <a:solidFill>
                      <a:schemeClr val="tx1"/>
                    </a:solidFill>
                    <a:latin typeface="Arial" charset="0"/>
                    <a:cs typeface="Arial" charset="0"/>
                  </a:defRPr>
                </a:lvl7pPr>
                <a:lvl8pPr marL="3429000" indent="-228600" defTabSz="4173538" eaLnBrk="0" fontAlgn="base" hangingPunct="0">
                  <a:spcBef>
                    <a:spcPct val="0"/>
                  </a:spcBef>
                  <a:spcAft>
                    <a:spcPct val="0"/>
                  </a:spcAft>
                  <a:defRPr sz="2000">
                    <a:solidFill>
                      <a:schemeClr val="tx1"/>
                    </a:solidFill>
                    <a:latin typeface="Arial" charset="0"/>
                    <a:cs typeface="Arial" charset="0"/>
                  </a:defRPr>
                </a:lvl8pPr>
                <a:lvl9pPr marL="3886200" indent="-228600" defTabSz="4173538" eaLnBrk="0" fontAlgn="base" hangingPunct="0">
                  <a:spcBef>
                    <a:spcPct val="0"/>
                  </a:spcBef>
                  <a:spcAft>
                    <a:spcPct val="0"/>
                  </a:spcAft>
                  <a:defRPr sz="2000">
                    <a:solidFill>
                      <a:schemeClr val="tx1"/>
                    </a:solidFill>
                    <a:latin typeface="Arial" charset="0"/>
                    <a:cs typeface="Arial" charset="0"/>
                  </a:defRPr>
                </a:lvl9pPr>
              </a:lstStyle>
              <a:p>
                <a:pPr algn="ctr" eaLnBrk="1" hangingPunct="1">
                  <a:spcBef>
                    <a:spcPct val="50000"/>
                  </a:spcBef>
                </a:pPr>
                <a:r>
                  <a:rPr lang="en-US" sz="1050"/>
                  <a:t>H</a:t>
                </a:r>
              </a:p>
            </p:txBody>
          </p:sp>
        </p:grpSp>
        <p:cxnSp>
          <p:nvCxnSpPr>
            <p:cNvPr id="42" name="Rak 81">
              <a:extLst>
                <a:ext uri="{FF2B5EF4-FFF2-40B4-BE49-F238E27FC236}">
                  <a16:creationId xmlns:a16="http://schemas.microsoft.com/office/drawing/2014/main" id="{A546B436-1A61-433A-91D1-E99117167EF5}"/>
                </a:ext>
              </a:extLst>
            </p:cNvPr>
            <p:cNvCxnSpPr>
              <a:cxnSpLocks noChangeShapeType="1"/>
              <a:stCxn id="96" idx="3"/>
            </p:cNvCxnSpPr>
            <p:nvPr/>
          </p:nvCxnSpPr>
          <p:spPr bwMode="auto">
            <a:xfrm>
              <a:off x="3618664" y="2003768"/>
              <a:ext cx="1022583" cy="82308"/>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sp>
          <p:nvSpPr>
            <p:cNvPr id="43" name="Line 18">
              <a:extLst>
                <a:ext uri="{FF2B5EF4-FFF2-40B4-BE49-F238E27FC236}">
                  <a16:creationId xmlns:a16="http://schemas.microsoft.com/office/drawing/2014/main" id="{02864546-FB9E-499B-803D-409C978F8D24}"/>
                </a:ext>
              </a:extLst>
            </p:cNvPr>
            <p:cNvSpPr>
              <a:spLocks noChangeShapeType="1"/>
            </p:cNvSpPr>
            <p:nvPr/>
          </p:nvSpPr>
          <p:spPr bwMode="auto">
            <a:xfrm flipH="1" flipV="1">
              <a:off x="9996850" y="1670810"/>
              <a:ext cx="654631" cy="5397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71995" tIns="45719" rIns="71995" bIns="45719"/>
            <a:lstStyle/>
            <a:p>
              <a:endParaRPr lang="en-US" sz="2000"/>
            </a:p>
          </p:txBody>
        </p:sp>
        <p:sp>
          <p:nvSpPr>
            <p:cNvPr id="44" name="Freeform 4">
              <a:extLst>
                <a:ext uri="{FF2B5EF4-FFF2-40B4-BE49-F238E27FC236}">
                  <a16:creationId xmlns:a16="http://schemas.microsoft.com/office/drawing/2014/main" id="{AC841B05-A8A3-45E8-A09D-7651DCFB87F8}"/>
                </a:ext>
              </a:extLst>
            </p:cNvPr>
            <p:cNvSpPr>
              <a:spLocks noChangeAspect="1" noEditPoints="1"/>
            </p:cNvSpPr>
            <p:nvPr/>
          </p:nvSpPr>
          <p:spPr bwMode="auto">
            <a:xfrm>
              <a:off x="9950807" y="1581907"/>
              <a:ext cx="404813" cy="404813"/>
            </a:xfrm>
            <a:custGeom>
              <a:avLst/>
              <a:gdLst>
                <a:gd name="T0" fmla="*/ 2147483647 w 385"/>
                <a:gd name="T1" fmla="*/ 2147483647 h 385"/>
                <a:gd name="T2" fmla="*/ 2147483647 w 385"/>
                <a:gd name="T3" fmla="*/ 2147483647 h 385"/>
                <a:gd name="T4" fmla="*/ 2147483647 w 385"/>
                <a:gd name="T5" fmla="*/ 2147483647 h 385"/>
                <a:gd name="T6" fmla="*/ 2147483647 w 385"/>
                <a:gd name="T7" fmla="*/ 2147483647 h 385"/>
                <a:gd name="T8" fmla="*/ 2147483647 w 385"/>
                <a:gd name="T9" fmla="*/ 2147483647 h 385"/>
                <a:gd name="T10" fmla="*/ 2147483647 w 385"/>
                <a:gd name="T11" fmla="*/ 2147483647 h 385"/>
                <a:gd name="T12" fmla="*/ 2147483647 w 385"/>
                <a:gd name="T13" fmla="*/ 2147483647 h 385"/>
                <a:gd name="T14" fmla="*/ 2147483647 w 385"/>
                <a:gd name="T15" fmla="*/ 2147483647 h 385"/>
                <a:gd name="T16" fmla="*/ 2147483647 w 385"/>
                <a:gd name="T17" fmla="*/ 2147483647 h 385"/>
                <a:gd name="T18" fmla="*/ 2147483647 w 385"/>
                <a:gd name="T19" fmla="*/ 2147483647 h 385"/>
                <a:gd name="T20" fmla="*/ 2147483647 w 385"/>
                <a:gd name="T21" fmla="*/ 2147483647 h 385"/>
                <a:gd name="T22" fmla="*/ 2147483647 w 385"/>
                <a:gd name="T23" fmla="*/ 2147483647 h 385"/>
                <a:gd name="T24" fmla="*/ 2147483647 w 385"/>
                <a:gd name="T25" fmla="*/ 2147483647 h 385"/>
                <a:gd name="T26" fmla="*/ 2147483647 w 385"/>
                <a:gd name="T27" fmla="*/ 2147483647 h 385"/>
                <a:gd name="T28" fmla="*/ 2147483647 w 385"/>
                <a:gd name="T29" fmla="*/ 2147483647 h 385"/>
                <a:gd name="T30" fmla="*/ 2147483647 w 385"/>
                <a:gd name="T31" fmla="*/ 2147483647 h 385"/>
                <a:gd name="T32" fmla="*/ 2147483647 w 385"/>
                <a:gd name="T33" fmla="*/ 2147483647 h 385"/>
                <a:gd name="T34" fmla="*/ 2147483647 w 385"/>
                <a:gd name="T35" fmla="*/ 2147483647 h 385"/>
                <a:gd name="T36" fmla="*/ 2147483647 w 385"/>
                <a:gd name="T37" fmla="*/ 2147483647 h 385"/>
                <a:gd name="T38" fmla="*/ 2147483647 w 385"/>
                <a:gd name="T39" fmla="*/ 2147483647 h 385"/>
                <a:gd name="T40" fmla="*/ 2147483647 w 385"/>
                <a:gd name="T41" fmla="*/ 2147483647 h 385"/>
                <a:gd name="T42" fmla="*/ 2147483647 w 385"/>
                <a:gd name="T43" fmla="*/ 2147483647 h 385"/>
                <a:gd name="T44" fmla="*/ 2147483647 w 385"/>
                <a:gd name="T45" fmla="*/ 2147483647 h 385"/>
                <a:gd name="T46" fmla="*/ 2147483647 w 385"/>
                <a:gd name="T47" fmla="*/ 2147483647 h 385"/>
                <a:gd name="T48" fmla="*/ 2147483647 w 385"/>
                <a:gd name="T49" fmla="*/ 2147483647 h 385"/>
                <a:gd name="T50" fmla="*/ 2147483647 w 385"/>
                <a:gd name="T51" fmla="*/ 2147483647 h 385"/>
                <a:gd name="T52" fmla="*/ 2147483647 w 385"/>
                <a:gd name="T53" fmla="*/ 2147483647 h 385"/>
                <a:gd name="T54" fmla="*/ 2147483647 w 385"/>
                <a:gd name="T55" fmla="*/ 2147483647 h 385"/>
                <a:gd name="T56" fmla="*/ 2147483647 w 385"/>
                <a:gd name="T57" fmla="*/ 2147483647 h 385"/>
                <a:gd name="T58" fmla="*/ 2147483647 w 385"/>
                <a:gd name="T59" fmla="*/ 2147483647 h 385"/>
                <a:gd name="T60" fmla="*/ 2147483647 w 385"/>
                <a:gd name="T61" fmla="*/ 2147483647 h 385"/>
                <a:gd name="T62" fmla="*/ 2147483647 w 385"/>
                <a:gd name="T63" fmla="*/ 2147483647 h 385"/>
                <a:gd name="T64" fmla="*/ 2147483647 w 385"/>
                <a:gd name="T65" fmla="*/ 2147483647 h 385"/>
                <a:gd name="T66" fmla="*/ 2147483647 w 385"/>
                <a:gd name="T67" fmla="*/ 2147483647 h 385"/>
                <a:gd name="T68" fmla="*/ 2147483647 w 385"/>
                <a:gd name="T69" fmla="*/ 2147483647 h 385"/>
                <a:gd name="T70" fmla="*/ 2147483647 w 385"/>
                <a:gd name="T71" fmla="*/ 2147483647 h 385"/>
                <a:gd name="T72" fmla="*/ 2147483647 w 385"/>
                <a:gd name="T73" fmla="*/ 2147483647 h 385"/>
                <a:gd name="T74" fmla="*/ 2147483647 w 385"/>
                <a:gd name="T75" fmla="*/ 2147483647 h 385"/>
                <a:gd name="T76" fmla="*/ 2147483647 w 385"/>
                <a:gd name="T77" fmla="*/ 2147483647 h 385"/>
                <a:gd name="T78" fmla="*/ 2147483647 w 385"/>
                <a:gd name="T79" fmla="*/ 2147483647 h 385"/>
                <a:gd name="T80" fmla="*/ 2147483647 w 385"/>
                <a:gd name="T81" fmla="*/ 2147483647 h 385"/>
                <a:gd name="T82" fmla="*/ 2147483647 w 385"/>
                <a:gd name="T83" fmla="*/ 2147483647 h 385"/>
                <a:gd name="T84" fmla="*/ 2147483647 w 385"/>
                <a:gd name="T85" fmla="*/ 2147483647 h 385"/>
                <a:gd name="T86" fmla="*/ 2147483647 w 385"/>
                <a:gd name="T87" fmla="*/ 2147483647 h 385"/>
                <a:gd name="T88" fmla="*/ 2147483647 w 385"/>
                <a:gd name="T89" fmla="*/ 2147483647 h 385"/>
                <a:gd name="T90" fmla="*/ 2147483647 w 385"/>
                <a:gd name="T91" fmla="*/ 2147483647 h 385"/>
                <a:gd name="T92" fmla="*/ 2147483647 w 385"/>
                <a:gd name="T93" fmla="*/ 2147483647 h 385"/>
                <a:gd name="T94" fmla="*/ 2147483647 w 385"/>
                <a:gd name="T95" fmla="*/ 2147483647 h 38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85"/>
                <a:gd name="T145" fmla="*/ 0 h 385"/>
                <a:gd name="T146" fmla="*/ 385 w 385"/>
                <a:gd name="T147" fmla="*/ 385 h 38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85" h="385">
                  <a:moveTo>
                    <a:pt x="168" y="233"/>
                  </a:moveTo>
                  <a:cubicBezTo>
                    <a:pt x="168" y="233"/>
                    <a:pt x="168" y="233"/>
                    <a:pt x="168" y="233"/>
                  </a:cubicBezTo>
                  <a:cubicBezTo>
                    <a:pt x="168" y="234"/>
                    <a:pt x="168" y="233"/>
                    <a:pt x="168" y="234"/>
                  </a:cubicBezTo>
                  <a:lnTo>
                    <a:pt x="168" y="233"/>
                  </a:lnTo>
                  <a:close/>
                  <a:moveTo>
                    <a:pt x="286" y="135"/>
                  </a:moveTo>
                  <a:cubicBezTo>
                    <a:pt x="285" y="137"/>
                    <a:pt x="286" y="138"/>
                    <a:pt x="285" y="141"/>
                  </a:cubicBezTo>
                  <a:cubicBezTo>
                    <a:pt x="284" y="145"/>
                    <a:pt x="280" y="142"/>
                    <a:pt x="277" y="145"/>
                  </a:cubicBezTo>
                  <a:cubicBezTo>
                    <a:pt x="274" y="149"/>
                    <a:pt x="279" y="152"/>
                    <a:pt x="282" y="153"/>
                  </a:cubicBezTo>
                  <a:cubicBezTo>
                    <a:pt x="287" y="154"/>
                    <a:pt x="290" y="150"/>
                    <a:pt x="293" y="147"/>
                  </a:cubicBezTo>
                  <a:cubicBezTo>
                    <a:pt x="294" y="146"/>
                    <a:pt x="296" y="144"/>
                    <a:pt x="298" y="144"/>
                  </a:cubicBezTo>
                  <a:cubicBezTo>
                    <a:pt x="300" y="144"/>
                    <a:pt x="301" y="146"/>
                    <a:pt x="303" y="146"/>
                  </a:cubicBezTo>
                  <a:cubicBezTo>
                    <a:pt x="308" y="146"/>
                    <a:pt x="308" y="141"/>
                    <a:pt x="306" y="138"/>
                  </a:cubicBezTo>
                  <a:cubicBezTo>
                    <a:pt x="305" y="135"/>
                    <a:pt x="301" y="133"/>
                    <a:pt x="299" y="130"/>
                  </a:cubicBezTo>
                  <a:cubicBezTo>
                    <a:pt x="298" y="129"/>
                    <a:pt x="297" y="127"/>
                    <a:pt x="296" y="126"/>
                  </a:cubicBezTo>
                  <a:cubicBezTo>
                    <a:pt x="296" y="124"/>
                    <a:pt x="293" y="124"/>
                    <a:pt x="292" y="125"/>
                  </a:cubicBezTo>
                  <a:cubicBezTo>
                    <a:pt x="290" y="127"/>
                    <a:pt x="292" y="129"/>
                    <a:pt x="291" y="131"/>
                  </a:cubicBezTo>
                  <a:cubicBezTo>
                    <a:pt x="291" y="133"/>
                    <a:pt x="288" y="133"/>
                    <a:pt x="286" y="135"/>
                  </a:cubicBezTo>
                  <a:close/>
                  <a:moveTo>
                    <a:pt x="339" y="68"/>
                  </a:moveTo>
                  <a:cubicBezTo>
                    <a:pt x="336" y="64"/>
                    <a:pt x="331" y="64"/>
                    <a:pt x="327" y="67"/>
                  </a:cubicBezTo>
                  <a:cubicBezTo>
                    <a:pt x="324" y="70"/>
                    <a:pt x="323" y="75"/>
                    <a:pt x="326" y="78"/>
                  </a:cubicBezTo>
                  <a:cubicBezTo>
                    <a:pt x="328" y="79"/>
                    <a:pt x="329" y="81"/>
                    <a:pt x="330" y="82"/>
                  </a:cubicBezTo>
                  <a:cubicBezTo>
                    <a:pt x="320" y="87"/>
                    <a:pt x="315" y="97"/>
                    <a:pt x="314" y="98"/>
                  </a:cubicBezTo>
                  <a:cubicBezTo>
                    <a:pt x="310" y="103"/>
                    <a:pt x="311" y="111"/>
                    <a:pt x="311" y="117"/>
                  </a:cubicBezTo>
                  <a:cubicBezTo>
                    <a:pt x="312" y="122"/>
                    <a:pt x="313" y="129"/>
                    <a:pt x="317" y="133"/>
                  </a:cubicBezTo>
                  <a:cubicBezTo>
                    <a:pt x="322" y="139"/>
                    <a:pt x="326" y="151"/>
                    <a:pt x="318" y="157"/>
                  </a:cubicBezTo>
                  <a:cubicBezTo>
                    <a:pt x="309" y="162"/>
                    <a:pt x="306" y="147"/>
                    <a:pt x="298" y="153"/>
                  </a:cubicBezTo>
                  <a:cubicBezTo>
                    <a:pt x="294" y="156"/>
                    <a:pt x="292" y="159"/>
                    <a:pt x="289" y="163"/>
                  </a:cubicBezTo>
                  <a:cubicBezTo>
                    <a:pt x="286" y="167"/>
                    <a:pt x="286" y="168"/>
                    <a:pt x="290" y="171"/>
                  </a:cubicBezTo>
                  <a:cubicBezTo>
                    <a:pt x="302" y="177"/>
                    <a:pt x="283" y="180"/>
                    <a:pt x="283" y="186"/>
                  </a:cubicBezTo>
                  <a:cubicBezTo>
                    <a:pt x="281" y="196"/>
                    <a:pt x="299" y="185"/>
                    <a:pt x="301" y="184"/>
                  </a:cubicBezTo>
                  <a:cubicBezTo>
                    <a:pt x="311" y="176"/>
                    <a:pt x="325" y="178"/>
                    <a:pt x="335" y="184"/>
                  </a:cubicBezTo>
                  <a:cubicBezTo>
                    <a:pt x="338" y="186"/>
                    <a:pt x="341" y="188"/>
                    <a:pt x="344" y="190"/>
                  </a:cubicBezTo>
                  <a:cubicBezTo>
                    <a:pt x="347" y="191"/>
                    <a:pt x="349" y="193"/>
                    <a:pt x="352" y="194"/>
                  </a:cubicBezTo>
                  <a:cubicBezTo>
                    <a:pt x="355" y="197"/>
                    <a:pt x="357" y="202"/>
                    <a:pt x="360" y="205"/>
                  </a:cubicBezTo>
                  <a:cubicBezTo>
                    <a:pt x="363" y="209"/>
                    <a:pt x="364" y="226"/>
                    <a:pt x="359" y="222"/>
                  </a:cubicBezTo>
                  <a:cubicBezTo>
                    <a:pt x="356" y="219"/>
                    <a:pt x="354" y="216"/>
                    <a:pt x="352" y="212"/>
                  </a:cubicBezTo>
                  <a:cubicBezTo>
                    <a:pt x="347" y="207"/>
                    <a:pt x="345" y="213"/>
                    <a:pt x="340" y="213"/>
                  </a:cubicBezTo>
                  <a:cubicBezTo>
                    <a:pt x="337" y="213"/>
                    <a:pt x="338" y="212"/>
                    <a:pt x="337" y="210"/>
                  </a:cubicBezTo>
                  <a:cubicBezTo>
                    <a:pt x="335" y="205"/>
                    <a:pt x="333" y="202"/>
                    <a:pt x="329" y="199"/>
                  </a:cubicBezTo>
                  <a:cubicBezTo>
                    <a:pt x="325" y="196"/>
                    <a:pt x="319" y="194"/>
                    <a:pt x="314" y="194"/>
                  </a:cubicBezTo>
                  <a:cubicBezTo>
                    <a:pt x="309" y="193"/>
                    <a:pt x="305" y="195"/>
                    <a:pt x="301" y="196"/>
                  </a:cubicBezTo>
                  <a:cubicBezTo>
                    <a:pt x="290" y="198"/>
                    <a:pt x="283" y="198"/>
                    <a:pt x="277" y="207"/>
                  </a:cubicBezTo>
                  <a:cubicBezTo>
                    <a:pt x="273" y="214"/>
                    <a:pt x="267" y="222"/>
                    <a:pt x="268" y="230"/>
                  </a:cubicBezTo>
                  <a:cubicBezTo>
                    <a:pt x="268" y="233"/>
                    <a:pt x="269" y="235"/>
                    <a:pt x="270" y="238"/>
                  </a:cubicBezTo>
                  <a:cubicBezTo>
                    <a:pt x="271" y="242"/>
                    <a:pt x="271" y="246"/>
                    <a:pt x="273" y="250"/>
                  </a:cubicBezTo>
                  <a:cubicBezTo>
                    <a:pt x="275" y="256"/>
                    <a:pt x="281" y="262"/>
                    <a:pt x="287" y="262"/>
                  </a:cubicBezTo>
                  <a:cubicBezTo>
                    <a:pt x="289" y="262"/>
                    <a:pt x="291" y="262"/>
                    <a:pt x="293" y="261"/>
                  </a:cubicBezTo>
                  <a:cubicBezTo>
                    <a:pt x="295" y="260"/>
                    <a:pt x="296" y="257"/>
                    <a:pt x="298" y="257"/>
                  </a:cubicBezTo>
                  <a:cubicBezTo>
                    <a:pt x="303" y="257"/>
                    <a:pt x="304" y="264"/>
                    <a:pt x="307" y="267"/>
                  </a:cubicBezTo>
                  <a:cubicBezTo>
                    <a:pt x="311" y="270"/>
                    <a:pt x="315" y="269"/>
                    <a:pt x="319" y="273"/>
                  </a:cubicBezTo>
                  <a:cubicBezTo>
                    <a:pt x="322" y="276"/>
                    <a:pt x="326" y="284"/>
                    <a:pt x="324" y="289"/>
                  </a:cubicBezTo>
                  <a:cubicBezTo>
                    <a:pt x="323" y="294"/>
                    <a:pt x="315" y="295"/>
                    <a:pt x="312" y="300"/>
                  </a:cubicBezTo>
                  <a:cubicBezTo>
                    <a:pt x="308" y="308"/>
                    <a:pt x="320" y="305"/>
                    <a:pt x="322" y="312"/>
                  </a:cubicBezTo>
                  <a:cubicBezTo>
                    <a:pt x="321" y="314"/>
                    <a:pt x="319" y="315"/>
                    <a:pt x="317" y="317"/>
                  </a:cubicBezTo>
                  <a:cubicBezTo>
                    <a:pt x="285" y="349"/>
                    <a:pt x="241" y="369"/>
                    <a:pt x="192" y="369"/>
                  </a:cubicBezTo>
                  <a:cubicBezTo>
                    <a:pt x="185" y="369"/>
                    <a:pt x="177" y="369"/>
                    <a:pt x="170" y="368"/>
                  </a:cubicBezTo>
                  <a:cubicBezTo>
                    <a:pt x="171" y="366"/>
                    <a:pt x="171" y="365"/>
                    <a:pt x="171" y="364"/>
                  </a:cubicBezTo>
                  <a:cubicBezTo>
                    <a:pt x="174" y="358"/>
                    <a:pt x="176" y="355"/>
                    <a:pt x="181" y="351"/>
                  </a:cubicBezTo>
                  <a:cubicBezTo>
                    <a:pt x="192" y="341"/>
                    <a:pt x="201" y="330"/>
                    <a:pt x="209" y="318"/>
                  </a:cubicBezTo>
                  <a:cubicBezTo>
                    <a:pt x="213" y="313"/>
                    <a:pt x="220" y="311"/>
                    <a:pt x="224" y="306"/>
                  </a:cubicBezTo>
                  <a:cubicBezTo>
                    <a:pt x="226" y="303"/>
                    <a:pt x="226" y="298"/>
                    <a:pt x="227" y="294"/>
                  </a:cubicBezTo>
                  <a:cubicBezTo>
                    <a:pt x="227" y="290"/>
                    <a:pt x="228" y="288"/>
                    <a:pt x="230" y="285"/>
                  </a:cubicBezTo>
                  <a:cubicBezTo>
                    <a:pt x="232" y="282"/>
                    <a:pt x="237" y="279"/>
                    <a:pt x="237" y="276"/>
                  </a:cubicBezTo>
                  <a:cubicBezTo>
                    <a:pt x="240" y="269"/>
                    <a:pt x="229" y="261"/>
                    <a:pt x="224" y="259"/>
                  </a:cubicBezTo>
                  <a:cubicBezTo>
                    <a:pt x="220" y="257"/>
                    <a:pt x="215" y="257"/>
                    <a:pt x="211" y="255"/>
                  </a:cubicBezTo>
                  <a:cubicBezTo>
                    <a:pt x="207" y="254"/>
                    <a:pt x="205" y="251"/>
                    <a:pt x="203" y="248"/>
                  </a:cubicBezTo>
                  <a:cubicBezTo>
                    <a:pt x="200" y="246"/>
                    <a:pt x="196" y="244"/>
                    <a:pt x="192" y="242"/>
                  </a:cubicBezTo>
                  <a:cubicBezTo>
                    <a:pt x="188" y="240"/>
                    <a:pt x="184" y="241"/>
                    <a:pt x="180" y="240"/>
                  </a:cubicBezTo>
                  <a:cubicBezTo>
                    <a:pt x="178" y="239"/>
                    <a:pt x="176" y="236"/>
                    <a:pt x="173" y="235"/>
                  </a:cubicBezTo>
                  <a:cubicBezTo>
                    <a:pt x="172" y="235"/>
                    <a:pt x="170" y="235"/>
                    <a:pt x="168" y="233"/>
                  </a:cubicBezTo>
                  <a:cubicBezTo>
                    <a:pt x="166" y="233"/>
                    <a:pt x="163" y="235"/>
                    <a:pt x="162" y="237"/>
                  </a:cubicBezTo>
                  <a:cubicBezTo>
                    <a:pt x="160" y="240"/>
                    <a:pt x="160" y="243"/>
                    <a:pt x="160" y="246"/>
                  </a:cubicBezTo>
                  <a:cubicBezTo>
                    <a:pt x="160" y="247"/>
                    <a:pt x="160" y="247"/>
                    <a:pt x="160" y="247"/>
                  </a:cubicBezTo>
                  <a:cubicBezTo>
                    <a:pt x="160" y="247"/>
                    <a:pt x="160" y="247"/>
                    <a:pt x="159" y="247"/>
                  </a:cubicBezTo>
                  <a:cubicBezTo>
                    <a:pt x="155" y="246"/>
                    <a:pt x="153" y="243"/>
                    <a:pt x="151" y="240"/>
                  </a:cubicBezTo>
                  <a:cubicBezTo>
                    <a:pt x="149" y="237"/>
                    <a:pt x="148" y="235"/>
                    <a:pt x="146" y="234"/>
                  </a:cubicBezTo>
                  <a:cubicBezTo>
                    <a:pt x="144" y="233"/>
                    <a:pt x="143" y="233"/>
                    <a:pt x="141" y="232"/>
                  </a:cubicBezTo>
                  <a:cubicBezTo>
                    <a:pt x="137" y="229"/>
                    <a:pt x="136" y="223"/>
                    <a:pt x="131" y="221"/>
                  </a:cubicBezTo>
                  <a:cubicBezTo>
                    <a:pt x="128" y="219"/>
                    <a:pt x="125" y="221"/>
                    <a:pt x="122" y="220"/>
                  </a:cubicBezTo>
                  <a:cubicBezTo>
                    <a:pt x="116" y="217"/>
                    <a:pt x="122" y="208"/>
                    <a:pt x="125" y="205"/>
                  </a:cubicBezTo>
                  <a:cubicBezTo>
                    <a:pt x="127" y="204"/>
                    <a:pt x="128" y="204"/>
                    <a:pt x="130" y="204"/>
                  </a:cubicBezTo>
                  <a:cubicBezTo>
                    <a:pt x="132" y="203"/>
                    <a:pt x="134" y="201"/>
                    <a:pt x="136" y="201"/>
                  </a:cubicBezTo>
                  <a:cubicBezTo>
                    <a:pt x="140" y="200"/>
                    <a:pt x="143" y="202"/>
                    <a:pt x="145" y="204"/>
                  </a:cubicBezTo>
                  <a:cubicBezTo>
                    <a:pt x="149" y="207"/>
                    <a:pt x="152" y="212"/>
                    <a:pt x="156" y="214"/>
                  </a:cubicBezTo>
                  <a:cubicBezTo>
                    <a:pt x="158" y="216"/>
                    <a:pt x="164" y="216"/>
                    <a:pt x="163" y="212"/>
                  </a:cubicBezTo>
                  <a:cubicBezTo>
                    <a:pt x="163" y="207"/>
                    <a:pt x="153" y="207"/>
                    <a:pt x="153" y="202"/>
                  </a:cubicBezTo>
                  <a:cubicBezTo>
                    <a:pt x="153" y="200"/>
                    <a:pt x="157" y="193"/>
                    <a:pt x="158" y="190"/>
                  </a:cubicBezTo>
                  <a:cubicBezTo>
                    <a:pt x="161" y="185"/>
                    <a:pt x="168" y="185"/>
                    <a:pt x="171" y="180"/>
                  </a:cubicBezTo>
                  <a:cubicBezTo>
                    <a:pt x="174" y="177"/>
                    <a:pt x="172" y="172"/>
                    <a:pt x="176" y="169"/>
                  </a:cubicBezTo>
                  <a:cubicBezTo>
                    <a:pt x="179" y="166"/>
                    <a:pt x="185" y="167"/>
                    <a:pt x="188" y="165"/>
                  </a:cubicBezTo>
                  <a:cubicBezTo>
                    <a:pt x="193" y="162"/>
                    <a:pt x="197" y="156"/>
                    <a:pt x="198" y="151"/>
                  </a:cubicBezTo>
                  <a:cubicBezTo>
                    <a:pt x="200" y="144"/>
                    <a:pt x="199" y="141"/>
                    <a:pt x="193" y="138"/>
                  </a:cubicBezTo>
                  <a:cubicBezTo>
                    <a:pt x="189" y="136"/>
                    <a:pt x="185" y="134"/>
                    <a:pt x="181" y="132"/>
                  </a:cubicBezTo>
                  <a:cubicBezTo>
                    <a:pt x="178" y="131"/>
                    <a:pt x="176" y="129"/>
                    <a:pt x="174" y="127"/>
                  </a:cubicBezTo>
                  <a:cubicBezTo>
                    <a:pt x="172" y="126"/>
                    <a:pt x="171" y="124"/>
                    <a:pt x="169" y="122"/>
                  </a:cubicBezTo>
                  <a:cubicBezTo>
                    <a:pt x="167" y="121"/>
                    <a:pt x="166" y="122"/>
                    <a:pt x="164" y="122"/>
                  </a:cubicBezTo>
                  <a:cubicBezTo>
                    <a:pt x="161" y="122"/>
                    <a:pt x="162" y="123"/>
                    <a:pt x="160" y="121"/>
                  </a:cubicBezTo>
                  <a:cubicBezTo>
                    <a:pt x="159" y="120"/>
                    <a:pt x="159" y="118"/>
                    <a:pt x="158" y="117"/>
                  </a:cubicBezTo>
                  <a:cubicBezTo>
                    <a:pt x="155" y="113"/>
                    <a:pt x="147" y="113"/>
                    <a:pt x="145" y="117"/>
                  </a:cubicBezTo>
                  <a:cubicBezTo>
                    <a:pt x="142" y="121"/>
                    <a:pt x="147" y="130"/>
                    <a:pt x="140" y="133"/>
                  </a:cubicBezTo>
                  <a:cubicBezTo>
                    <a:pt x="137" y="134"/>
                    <a:pt x="130" y="131"/>
                    <a:pt x="126" y="129"/>
                  </a:cubicBezTo>
                  <a:cubicBezTo>
                    <a:pt x="120" y="126"/>
                    <a:pt x="118" y="118"/>
                    <a:pt x="123" y="113"/>
                  </a:cubicBezTo>
                  <a:cubicBezTo>
                    <a:pt x="129" y="106"/>
                    <a:pt x="141" y="105"/>
                    <a:pt x="147" y="97"/>
                  </a:cubicBezTo>
                  <a:cubicBezTo>
                    <a:pt x="148" y="96"/>
                    <a:pt x="149" y="94"/>
                    <a:pt x="149" y="91"/>
                  </a:cubicBezTo>
                  <a:cubicBezTo>
                    <a:pt x="149" y="89"/>
                    <a:pt x="146" y="83"/>
                    <a:pt x="144" y="82"/>
                  </a:cubicBezTo>
                  <a:cubicBezTo>
                    <a:pt x="139" y="76"/>
                    <a:pt x="131" y="83"/>
                    <a:pt x="127" y="75"/>
                  </a:cubicBezTo>
                  <a:cubicBezTo>
                    <a:pt x="126" y="73"/>
                    <a:pt x="126" y="72"/>
                    <a:pt x="126" y="70"/>
                  </a:cubicBezTo>
                  <a:cubicBezTo>
                    <a:pt x="125" y="66"/>
                    <a:pt x="125" y="67"/>
                    <a:pt x="121" y="66"/>
                  </a:cubicBezTo>
                  <a:cubicBezTo>
                    <a:pt x="114" y="63"/>
                    <a:pt x="103" y="62"/>
                    <a:pt x="96" y="66"/>
                  </a:cubicBezTo>
                  <a:cubicBezTo>
                    <a:pt x="93" y="68"/>
                    <a:pt x="88" y="74"/>
                    <a:pt x="87" y="78"/>
                  </a:cubicBezTo>
                  <a:cubicBezTo>
                    <a:pt x="86" y="83"/>
                    <a:pt x="89" y="84"/>
                    <a:pt x="93" y="86"/>
                  </a:cubicBezTo>
                  <a:cubicBezTo>
                    <a:pt x="99" y="90"/>
                    <a:pt x="94" y="93"/>
                    <a:pt x="89" y="95"/>
                  </a:cubicBezTo>
                  <a:cubicBezTo>
                    <a:pt x="82" y="99"/>
                    <a:pt x="83" y="95"/>
                    <a:pt x="78" y="90"/>
                  </a:cubicBezTo>
                  <a:cubicBezTo>
                    <a:pt x="75" y="87"/>
                    <a:pt x="72" y="86"/>
                    <a:pt x="70" y="83"/>
                  </a:cubicBezTo>
                  <a:cubicBezTo>
                    <a:pt x="69" y="81"/>
                    <a:pt x="68" y="79"/>
                    <a:pt x="66" y="78"/>
                  </a:cubicBezTo>
                  <a:cubicBezTo>
                    <a:pt x="66" y="77"/>
                    <a:pt x="67" y="71"/>
                    <a:pt x="67" y="68"/>
                  </a:cubicBezTo>
                  <a:cubicBezTo>
                    <a:pt x="67" y="68"/>
                    <a:pt x="67" y="68"/>
                    <a:pt x="67" y="68"/>
                  </a:cubicBezTo>
                  <a:cubicBezTo>
                    <a:pt x="81" y="54"/>
                    <a:pt x="98" y="42"/>
                    <a:pt x="116" y="33"/>
                  </a:cubicBezTo>
                  <a:cubicBezTo>
                    <a:pt x="123" y="37"/>
                    <a:pt x="131" y="41"/>
                    <a:pt x="134" y="43"/>
                  </a:cubicBezTo>
                  <a:cubicBezTo>
                    <a:pt x="137" y="45"/>
                    <a:pt x="134" y="48"/>
                    <a:pt x="136" y="51"/>
                  </a:cubicBezTo>
                  <a:cubicBezTo>
                    <a:pt x="138" y="53"/>
                    <a:pt x="142" y="53"/>
                    <a:pt x="145" y="54"/>
                  </a:cubicBezTo>
                  <a:cubicBezTo>
                    <a:pt x="151" y="56"/>
                    <a:pt x="157" y="62"/>
                    <a:pt x="161" y="67"/>
                  </a:cubicBezTo>
                  <a:cubicBezTo>
                    <a:pt x="162" y="68"/>
                    <a:pt x="163" y="66"/>
                    <a:pt x="163" y="69"/>
                  </a:cubicBezTo>
                  <a:cubicBezTo>
                    <a:pt x="163" y="71"/>
                    <a:pt x="160" y="74"/>
                    <a:pt x="159" y="76"/>
                  </a:cubicBezTo>
                  <a:cubicBezTo>
                    <a:pt x="157" y="81"/>
                    <a:pt x="160" y="86"/>
                    <a:pt x="164" y="90"/>
                  </a:cubicBezTo>
                  <a:cubicBezTo>
                    <a:pt x="169" y="94"/>
                    <a:pt x="173" y="99"/>
                    <a:pt x="179" y="101"/>
                  </a:cubicBezTo>
                  <a:cubicBezTo>
                    <a:pt x="184" y="102"/>
                    <a:pt x="188" y="98"/>
                    <a:pt x="191" y="93"/>
                  </a:cubicBezTo>
                  <a:cubicBezTo>
                    <a:pt x="196" y="82"/>
                    <a:pt x="181" y="75"/>
                    <a:pt x="173" y="70"/>
                  </a:cubicBezTo>
                  <a:cubicBezTo>
                    <a:pt x="169" y="68"/>
                    <a:pt x="170" y="65"/>
                    <a:pt x="171" y="60"/>
                  </a:cubicBezTo>
                  <a:cubicBezTo>
                    <a:pt x="172" y="55"/>
                    <a:pt x="175" y="51"/>
                    <a:pt x="180" y="49"/>
                  </a:cubicBezTo>
                  <a:cubicBezTo>
                    <a:pt x="184" y="48"/>
                    <a:pt x="190" y="50"/>
                    <a:pt x="186" y="55"/>
                  </a:cubicBezTo>
                  <a:cubicBezTo>
                    <a:pt x="184" y="59"/>
                    <a:pt x="178" y="60"/>
                    <a:pt x="179" y="66"/>
                  </a:cubicBezTo>
                  <a:cubicBezTo>
                    <a:pt x="180" y="70"/>
                    <a:pt x="185" y="71"/>
                    <a:pt x="189" y="71"/>
                  </a:cubicBezTo>
                  <a:cubicBezTo>
                    <a:pt x="192" y="70"/>
                    <a:pt x="194" y="68"/>
                    <a:pt x="196" y="72"/>
                  </a:cubicBezTo>
                  <a:cubicBezTo>
                    <a:pt x="199" y="77"/>
                    <a:pt x="197" y="81"/>
                    <a:pt x="201" y="85"/>
                  </a:cubicBezTo>
                  <a:cubicBezTo>
                    <a:pt x="204" y="89"/>
                    <a:pt x="207" y="91"/>
                    <a:pt x="208" y="95"/>
                  </a:cubicBezTo>
                  <a:cubicBezTo>
                    <a:pt x="209" y="97"/>
                    <a:pt x="209" y="99"/>
                    <a:pt x="209" y="100"/>
                  </a:cubicBezTo>
                  <a:cubicBezTo>
                    <a:pt x="211" y="104"/>
                    <a:pt x="214" y="107"/>
                    <a:pt x="216" y="110"/>
                  </a:cubicBezTo>
                  <a:cubicBezTo>
                    <a:pt x="218" y="112"/>
                    <a:pt x="219" y="116"/>
                    <a:pt x="221" y="118"/>
                  </a:cubicBezTo>
                  <a:cubicBezTo>
                    <a:pt x="224" y="122"/>
                    <a:pt x="228" y="120"/>
                    <a:pt x="232" y="116"/>
                  </a:cubicBezTo>
                  <a:cubicBezTo>
                    <a:pt x="237" y="112"/>
                    <a:pt x="234" y="103"/>
                    <a:pt x="239" y="99"/>
                  </a:cubicBezTo>
                  <a:cubicBezTo>
                    <a:pt x="241" y="97"/>
                    <a:pt x="244" y="97"/>
                    <a:pt x="246" y="98"/>
                  </a:cubicBezTo>
                  <a:cubicBezTo>
                    <a:pt x="248" y="98"/>
                    <a:pt x="249" y="100"/>
                    <a:pt x="250" y="100"/>
                  </a:cubicBezTo>
                  <a:cubicBezTo>
                    <a:pt x="252" y="101"/>
                    <a:pt x="254" y="101"/>
                    <a:pt x="255" y="102"/>
                  </a:cubicBezTo>
                  <a:cubicBezTo>
                    <a:pt x="258" y="105"/>
                    <a:pt x="257" y="107"/>
                    <a:pt x="259" y="109"/>
                  </a:cubicBezTo>
                  <a:cubicBezTo>
                    <a:pt x="260" y="112"/>
                    <a:pt x="264" y="113"/>
                    <a:pt x="268" y="113"/>
                  </a:cubicBezTo>
                  <a:cubicBezTo>
                    <a:pt x="279" y="113"/>
                    <a:pt x="287" y="105"/>
                    <a:pt x="282" y="94"/>
                  </a:cubicBezTo>
                  <a:cubicBezTo>
                    <a:pt x="281" y="91"/>
                    <a:pt x="278" y="88"/>
                    <a:pt x="275" y="86"/>
                  </a:cubicBezTo>
                  <a:cubicBezTo>
                    <a:pt x="273" y="85"/>
                    <a:pt x="270" y="85"/>
                    <a:pt x="269" y="82"/>
                  </a:cubicBezTo>
                  <a:cubicBezTo>
                    <a:pt x="266" y="77"/>
                    <a:pt x="269" y="66"/>
                    <a:pt x="271" y="61"/>
                  </a:cubicBezTo>
                  <a:cubicBezTo>
                    <a:pt x="271" y="58"/>
                    <a:pt x="274" y="51"/>
                    <a:pt x="273" y="47"/>
                  </a:cubicBezTo>
                  <a:cubicBezTo>
                    <a:pt x="273" y="45"/>
                    <a:pt x="270" y="43"/>
                    <a:pt x="268" y="41"/>
                  </a:cubicBezTo>
                  <a:cubicBezTo>
                    <a:pt x="267" y="39"/>
                    <a:pt x="263" y="34"/>
                    <a:pt x="259" y="29"/>
                  </a:cubicBezTo>
                  <a:cubicBezTo>
                    <a:pt x="276" y="36"/>
                    <a:pt x="290" y="45"/>
                    <a:pt x="304" y="56"/>
                  </a:cubicBezTo>
                  <a:cubicBezTo>
                    <a:pt x="307" y="59"/>
                    <a:pt x="312" y="58"/>
                    <a:pt x="315" y="55"/>
                  </a:cubicBezTo>
                  <a:cubicBezTo>
                    <a:pt x="318" y="51"/>
                    <a:pt x="317" y="46"/>
                    <a:pt x="314" y="43"/>
                  </a:cubicBezTo>
                  <a:cubicBezTo>
                    <a:pt x="314" y="43"/>
                    <a:pt x="314" y="43"/>
                    <a:pt x="314" y="43"/>
                  </a:cubicBezTo>
                  <a:cubicBezTo>
                    <a:pt x="281" y="16"/>
                    <a:pt x="238" y="0"/>
                    <a:pt x="192" y="0"/>
                  </a:cubicBezTo>
                  <a:cubicBezTo>
                    <a:pt x="86" y="0"/>
                    <a:pt x="0" y="86"/>
                    <a:pt x="0" y="193"/>
                  </a:cubicBezTo>
                  <a:cubicBezTo>
                    <a:pt x="0" y="299"/>
                    <a:pt x="86" y="385"/>
                    <a:pt x="192" y="385"/>
                  </a:cubicBezTo>
                  <a:cubicBezTo>
                    <a:pt x="298" y="385"/>
                    <a:pt x="385" y="299"/>
                    <a:pt x="385" y="193"/>
                  </a:cubicBezTo>
                  <a:cubicBezTo>
                    <a:pt x="385" y="145"/>
                    <a:pt x="367" y="101"/>
                    <a:pt x="339" y="68"/>
                  </a:cubicBezTo>
                  <a:close/>
                  <a:moveTo>
                    <a:pt x="340" y="133"/>
                  </a:moveTo>
                  <a:cubicBezTo>
                    <a:pt x="338" y="133"/>
                    <a:pt x="331" y="130"/>
                    <a:pt x="331" y="128"/>
                  </a:cubicBezTo>
                  <a:cubicBezTo>
                    <a:pt x="331" y="124"/>
                    <a:pt x="337" y="121"/>
                    <a:pt x="338" y="118"/>
                  </a:cubicBezTo>
                  <a:cubicBezTo>
                    <a:pt x="339" y="116"/>
                    <a:pt x="338" y="115"/>
                    <a:pt x="339" y="114"/>
                  </a:cubicBezTo>
                  <a:cubicBezTo>
                    <a:pt x="340" y="113"/>
                    <a:pt x="342" y="113"/>
                    <a:pt x="343" y="112"/>
                  </a:cubicBezTo>
                  <a:cubicBezTo>
                    <a:pt x="344" y="110"/>
                    <a:pt x="344" y="106"/>
                    <a:pt x="344" y="103"/>
                  </a:cubicBezTo>
                  <a:cubicBezTo>
                    <a:pt x="348" y="109"/>
                    <a:pt x="351" y="115"/>
                    <a:pt x="353" y="121"/>
                  </a:cubicBezTo>
                  <a:cubicBezTo>
                    <a:pt x="350" y="127"/>
                    <a:pt x="345" y="133"/>
                    <a:pt x="340" y="133"/>
                  </a:cubicBezTo>
                  <a:close/>
                  <a:moveTo>
                    <a:pt x="169" y="306"/>
                  </a:moveTo>
                  <a:cubicBezTo>
                    <a:pt x="167" y="315"/>
                    <a:pt x="163" y="323"/>
                    <a:pt x="161" y="331"/>
                  </a:cubicBezTo>
                  <a:cubicBezTo>
                    <a:pt x="159" y="336"/>
                    <a:pt x="158" y="340"/>
                    <a:pt x="161" y="345"/>
                  </a:cubicBezTo>
                  <a:cubicBezTo>
                    <a:pt x="165" y="352"/>
                    <a:pt x="163" y="354"/>
                    <a:pt x="162" y="361"/>
                  </a:cubicBezTo>
                  <a:cubicBezTo>
                    <a:pt x="162" y="362"/>
                    <a:pt x="162" y="364"/>
                    <a:pt x="162" y="366"/>
                  </a:cubicBezTo>
                  <a:cubicBezTo>
                    <a:pt x="125" y="360"/>
                    <a:pt x="92" y="343"/>
                    <a:pt x="67" y="317"/>
                  </a:cubicBezTo>
                  <a:cubicBezTo>
                    <a:pt x="35" y="285"/>
                    <a:pt x="16" y="241"/>
                    <a:pt x="16" y="193"/>
                  </a:cubicBezTo>
                  <a:cubicBezTo>
                    <a:pt x="16" y="165"/>
                    <a:pt x="22" y="138"/>
                    <a:pt x="33" y="115"/>
                  </a:cubicBezTo>
                  <a:cubicBezTo>
                    <a:pt x="37" y="120"/>
                    <a:pt x="41" y="126"/>
                    <a:pt x="41" y="128"/>
                  </a:cubicBezTo>
                  <a:cubicBezTo>
                    <a:pt x="44" y="135"/>
                    <a:pt x="49" y="140"/>
                    <a:pt x="53" y="145"/>
                  </a:cubicBezTo>
                  <a:cubicBezTo>
                    <a:pt x="59" y="150"/>
                    <a:pt x="70" y="156"/>
                    <a:pt x="72" y="163"/>
                  </a:cubicBezTo>
                  <a:cubicBezTo>
                    <a:pt x="73" y="166"/>
                    <a:pt x="72" y="168"/>
                    <a:pt x="72" y="171"/>
                  </a:cubicBezTo>
                  <a:cubicBezTo>
                    <a:pt x="71" y="174"/>
                    <a:pt x="72" y="178"/>
                    <a:pt x="72" y="182"/>
                  </a:cubicBezTo>
                  <a:cubicBezTo>
                    <a:pt x="73" y="187"/>
                    <a:pt x="73" y="192"/>
                    <a:pt x="75" y="197"/>
                  </a:cubicBezTo>
                  <a:cubicBezTo>
                    <a:pt x="78" y="214"/>
                    <a:pt x="99" y="220"/>
                    <a:pt x="111" y="229"/>
                  </a:cubicBezTo>
                  <a:cubicBezTo>
                    <a:pt x="115" y="231"/>
                    <a:pt x="119" y="233"/>
                    <a:pt x="123" y="235"/>
                  </a:cubicBezTo>
                  <a:cubicBezTo>
                    <a:pt x="127" y="238"/>
                    <a:pt x="130" y="241"/>
                    <a:pt x="135" y="243"/>
                  </a:cubicBezTo>
                  <a:cubicBezTo>
                    <a:pt x="140" y="245"/>
                    <a:pt x="145" y="246"/>
                    <a:pt x="150" y="250"/>
                  </a:cubicBezTo>
                  <a:cubicBezTo>
                    <a:pt x="151" y="251"/>
                    <a:pt x="154" y="253"/>
                    <a:pt x="156" y="255"/>
                  </a:cubicBezTo>
                  <a:cubicBezTo>
                    <a:pt x="155" y="256"/>
                    <a:pt x="154" y="257"/>
                    <a:pt x="153" y="258"/>
                  </a:cubicBezTo>
                  <a:cubicBezTo>
                    <a:pt x="151" y="261"/>
                    <a:pt x="151" y="263"/>
                    <a:pt x="151" y="266"/>
                  </a:cubicBezTo>
                  <a:cubicBezTo>
                    <a:pt x="151" y="268"/>
                    <a:pt x="151" y="269"/>
                    <a:pt x="151" y="270"/>
                  </a:cubicBezTo>
                  <a:cubicBezTo>
                    <a:pt x="150" y="271"/>
                    <a:pt x="149" y="272"/>
                    <a:pt x="149" y="273"/>
                  </a:cubicBezTo>
                  <a:cubicBezTo>
                    <a:pt x="148" y="280"/>
                    <a:pt x="158" y="285"/>
                    <a:pt x="162" y="289"/>
                  </a:cubicBezTo>
                  <a:cubicBezTo>
                    <a:pt x="168" y="293"/>
                    <a:pt x="170" y="299"/>
                    <a:pt x="169" y="306"/>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9" rIns="91432" bIns="45719"/>
            <a:lstStyle/>
            <a:p>
              <a:endParaRPr lang="en-US" sz="2000"/>
            </a:p>
          </p:txBody>
        </p:sp>
        <p:sp>
          <p:nvSpPr>
            <p:cNvPr id="45" name="Line 18">
              <a:extLst>
                <a:ext uri="{FF2B5EF4-FFF2-40B4-BE49-F238E27FC236}">
                  <a16:creationId xmlns:a16="http://schemas.microsoft.com/office/drawing/2014/main" id="{FEEFC1A0-F29F-4FAC-B615-9A859D5D9836}"/>
                </a:ext>
              </a:extLst>
            </p:cNvPr>
            <p:cNvSpPr>
              <a:spLocks noChangeShapeType="1"/>
            </p:cNvSpPr>
            <p:nvPr/>
          </p:nvSpPr>
          <p:spPr bwMode="auto">
            <a:xfrm>
              <a:off x="8476629" y="2537156"/>
              <a:ext cx="278935" cy="53226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71995" tIns="45719" rIns="71995" bIns="45719"/>
            <a:lstStyle/>
            <a:p>
              <a:endParaRPr lang="en-US" sz="2000"/>
            </a:p>
          </p:txBody>
        </p:sp>
        <p:sp>
          <p:nvSpPr>
            <p:cNvPr id="46" name="Freeform 4">
              <a:extLst>
                <a:ext uri="{FF2B5EF4-FFF2-40B4-BE49-F238E27FC236}">
                  <a16:creationId xmlns:a16="http://schemas.microsoft.com/office/drawing/2014/main" id="{2684CFD1-6486-4842-A340-9C974991C210}"/>
                </a:ext>
              </a:extLst>
            </p:cNvPr>
            <p:cNvSpPr>
              <a:spLocks noChangeAspect="1" noEditPoints="1"/>
            </p:cNvSpPr>
            <p:nvPr/>
          </p:nvSpPr>
          <p:spPr bwMode="auto">
            <a:xfrm>
              <a:off x="8664283" y="3025109"/>
              <a:ext cx="404813" cy="404813"/>
            </a:xfrm>
            <a:custGeom>
              <a:avLst/>
              <a:gdLst>
                <a:gd name="T0" fmla="*/ 2147483647 w 385"/>
                <a:gd name="T1" fmla="*/ 2147483647 h 385"/>
                <a:gd name="T2" fmla="*/ 2147483647 w 385"/>
                <a:gd name="T3" fmla="*/ 2147483647 h 385"/>
                <a:gd name="T4" fmla="*/ 2147483647 w 385"/>
                <a:gd name="T5" fmla="*/ 2147483647 h 385"/>
                <a:gd name="T6" fmla="*/ 2147483647 w 385"/>
                <a:gd name="T7" fmla="*/ 2147483647 h 385"/>
                <a:gd name="T8" fmla="*/ 2147483647 w 385"/>
                <a:gd name="T9" fmla="*/ 2147483647 h 385"/>
                <a:gd name="T10" fmla="*/ 2147483647 w 385"/>
                <a:gd name="T11" fmla="*/ 2147483647 h 385"/>
                <a:gd name="T12" fmla="*/ 2147483647 w 385"/>
                <a:gd name="T13" fmla="*/ 2147483647 h 385"/>
                <a:gd name="T14" fmla="*/ 2147483647 w 385"/>
                <a:gd name="T15" fmla="*/ 2147483647 h 385"/>
                <a:gd name="T16" fmla="*/ 2147483647 w 385"/>
                <a:gd name="T17" fmla="*/ 2147483647 h 385"/>
                <a:gd name="T18" fmla="*/ 2147483647 w 385"/>
                <a:gd name="T19" fmla="*/ 2147483647 h 385"/>
                <a:gd name="T20" fmla="*/ 2147483647 w 385"/>
                <a:gd name="T21" fmla="*/ 2147483647 h 385"/>
                <a:gd name="T22" fmla="*/ 2147483647 w 385"/>
                <a:gd name="T23" fmla="*/ 2147483647 h 385"/>
                <a:gd name="T24" fmla="*/ 2147483647 w 385"/>
                <a:gd name="T25" fmla="*/ 2147483647 h 385"/>
                <a:gd name="T26" fmla="*/ 2147483647 w 385"/>
                <a:gd name="T27" fmla="*/ 2147483647 h 385"/>
                <a:gd name="T28" fmla="*/ 2147483647 w 385"/>
                <a:gd name="T29" fmla="*/ 2147483647 h 385"/>
                <a:gd name="T30" fmla="*/ 2147483647 w 385"/>
                <a:gd name="T31" fmla="*/ 2147483647 h 385"/>
                <a:gd name="T32" fmla="*/ 2147483647 w 385"/>
                <a:gd name="T33" fmla="*/ 2147483647 h 385"/>
                <a:gd name="T34" fmla="*/ 2147483647 w 385"/>
                <a:gd name="T35" fmla="*/ 2147483647 h 385"/>
                <a:gd name="T36" fmla="*/ 2147483647 w 385"/>
                <a:gd name="T37" fmla="*/ 2147483647 h 385"/>
                <a:gd name="T38" fmla="*/ 2147483647 w 385"/>
                <a:gd name="T39" fmla="*/ 2147483647 h 385"/>
                <a:gd name="T40" fmla="*/ 2147483647 w 385"/>
                <a:gd name="T41" fmla="*/ 2147483647 h 385"/>
                <a:gd name="T42" fmla="*/ 2147483647 w 385"/>
                <a:gd name="T43" fmla="*/ 2147483647 h 385"/>
                <a:gd name="T44" fmla="*/ 2147483647 w 385"/>
                <a:gd name="T45" fmla="*/ 2147483647 h 385"/>
                <a:gd name="T46" fmla="*/ 2147483647 w 385"/>
                <a:gd name="T47" fmla="*/ 2147483647 h 385"/>
                <a:gd name="T48" fmla="*/ 2147483647 w 385"/>
                <a:gd name="T49" fmla="*/ 2147483647 h 385"/>
                <a:gd name="T50" fmla="*/ 2147483647 w 385"/>
                <a:gd name="T51" fmla="*/ 2147483647 h 385"/>
                <a:gd name="T52" fmla="*/ 2147483647 w 385"/>
                <a:gd name="T53" fmla="*/ 2147483647 h 385"/>
                <a:gd name="T54" fmla="*/ 2147483647 w 385"/>
                <a:gd name="T55" fmla="*/ 2147483647 h 385"/>
                <a:gd name="T56" fmla="*/ 2147483647 w 385"/>
                <a:gd name="T57" fmla="*/ 2147483647 h 385"/>
                <a:gd name="T58" fmla="*/ 2147483647 w 385"/>
                <a:gd name="T59" fmla="*/ 2147483647 h 385"/>
                <a:gd name="T60" fmla="*/ 2147483647 w 385"/>
                <a:gd name="T61" fmla="*/ 2147483647 h 385"/>
                <a:gd name="T62" fmla="*/ 2147483647 w 385"/>
                <a:gd name="T63" fmla="*/ 2147483647 h 385"/>
                <a:gd name="T64" fmla="*/ 2147483647 w 385"/>
                <a:gd name="T65" fmla="*/ 2147483647 h 385"/>
                <a:gd name="T66" fmla="*/ 2147483647 w 385"/>
                <a:gd name="T67" fmla="*/ 2147483647 h 385"/>
                <a:gd name="T68" fmla="*/ 2147483647 w 385"/>
                <a:gd name="T69" fmla="*/ 2147483647 h 385"/>
                <a:gd name="T70" fmla="*/ 2147483647 w 385"/>
                <a:gd name="T71" fmla="*/ 2147483647 h 385"/>
                <a:gd name="T72" fmla="*/ 2147483647 w 385"/>
                <a:gd name="T73" fmla="*/ 2147483647 h 385"/>
                <a:gd name="T74" fmla="*/ 2147483647 w 385"/>
                <a:gd name="T75" fmla="*/ 2147483647 h 385"/>
                <a:gd name="T76" fmla="*/ 2147483647 w 385"/>
                <a:gd name="T77" fmla="*/ 2147483647 h 385"/>
                <a:gd name="T78" fmla="*/ 2147483647 w 385"/>
                <a:gd name="T79" fmla="*/ 2147483647 h 385"/>
                <a:gd name="T80" fmla="*/ 2147483647 w 385"/>
                <a:gd name="T81" fmla="*/ 2147483647 h 385"/>
                <a:gd name="T82" fmla="*/ 2147483647 w 385"/>
                <a:gd name="T83" fmla="*/ 2147483647 h 385"/>
                <a:gd name="T84" fmla="*/ 2147483647 w 385"/>
                <a:gd name="T85" fmla="*/ 2147483647 h 385"/>
                <a:gd name="T86" fmla="*/ 2147483647 w 385"/>
                <a:gd name="T87" fmla="*/ 2147483647 h 385"/>
                <a:gd name="T88" fmla="*/ 2147483647 w 385"/>
                <a:gd name="T89" fmla="*/ 2147483647 h 385"/>
                <a:gd name="T90" fmla="*/ 2147483647 w 385"/>
                <a:gd name="T91" fmla="*/ 2147483647 h 385"/>
                <a:gd name="T92" fmla="*/ 2147483647 w 385"/>
                <a:gd name="T93" fmla="*/ 2147483647 h 385"/>
                <a:gd name="T94" fmla="*/ 2147483647 w 385"/>
                <a:gd name="T95" fmla="*/ 2147483647 h 38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85"/>
                <a:gd name="T145" fmla="*/ 0 h 385"/>
                <a:gd name="T146" fmla="*/ 385 w 385"/>
                <a:gd name="T147" fmla="*/ 385 h 38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85" h="385">
                  <a:moveTo>
                    <a:pt x="168" y="233"/>
                  </a:moveTo>
                  <a:cubicBezTo>
                    <a:pt x="168" y="233"/>
                    <a:pt x="168" y="233"/>
                    <a:pt x="168" y="233"/>
                  </a:cubicBezTo>
                  <a:cubicBezTo>
                    <a:pt x="168" y="234"/>
                    <a:pt x="168" y="233"/>
                    <a:pt x="168" y="234"/>
                  </a:cubicBezTo>
                  <a:lnTo>
                    <a:pt x="168" y="233"/>
                  </a:lnTo>
                  <a:close/>
                  <a:moveTo>
                    <a:pt x="286" y="135"/>
                  </a:moveTo>
                  <a:cubicBezTo>
                    <a:pt x="285" y="137"/>
                    <a:pt x="286" y="138"/>
                    <a:pt x="285" y="141"/>
                  </a:cubicBezTo>
                  <a:cubicBezTo>
                    <a:pt x="284" y="145"/>
                    <a:pt x="280" y="142"/>
                    <a:pt x="277" y="145"/>
                  </a:cubicBezTo>
                  <a:cubicBezTo>
                    <a:pt x="274" y="149"/>
                    <a:pt x="279" y="152"/>
                    <a:pt x="282" y="153"/>
                  </a:cubicBezTo>
                  <a:cubicBezTo>
                    <a:pt x="287" y="154"/>
                    <a:pt x="290" y="150"/>
                    <a:pt x="293" y="147"/>
                  </a:cubicBezTo>
                  <a:cubicBezTo>
                    <a:pt x="294" y="146"/>
                    <a:pt x="296" y="144"/>
                    <a:pt x="298" y="144"/>
                  </a:cubicBezTo>
                  <a:cubicBezTo>
                    <a:pt x="300" y="144"/>
                    <a:pt x="301" y="146"/>
                    <a:pt x="303" y="146"/>
                  </a:cubicBezTo>
                  <a:cubicBezTo>
                    <a:pt x="308" y="146"/>
                    <a:pt x="308" y="141"/>
                    <a:pt x="306" y="138"/>
                  </a:cubicBezTo>
                  <a:cubicBezTo>
                    <a:pt x="305" y="135"/>
                    <a:pt x="301" y="133"/>
                    <a:pt x="299" y="130"/>
                  </a:cubicBezTo>
                  <a:cubicBezTo>
                    <a:pt x="298" y="129"/>
                    <a:pt x="297" y="127"/>
                    <a:pt x="296" y="126"/>
                  </a:cubicBezTo>
                  <a:cubicBezTo>
                    <a:pt x="296" y="124"/>
                    <a:pt x="293" y="124"/>
                    <a:pt x="292" y="125"/>
                  </a:cubicBezTo>
                  <a:cubicBezTo>
                    <a:pt x="290" y="127"/>
                    <a:pt x="292" y="129"/>
                    <a:pt x="291" y="131"/>
                  </a:cubicBezTo>
                  <a:cubicBezTo>
                    <a:pt x="291" y="133"/>
                    <a:pt x="288" y="133"/>
                    <a:pt x="286" y="135"/>
                  </a:cubicBezTo>
                  <a:close/>
                  <a:moveTo>
                    <a:pt x="339" y="68"/>
                  </a:moveTo>
                  <a:cubicBezTo>
                    <a:pt x="336" y="64"/>
                    <a:pt x="331" y="64"/>
                    <a:pt x="327" y="67"/>
                  </a:cubicBezTo>
                  <a:cubicBezTo>
                    <a:pt x="324" y="70"/>
                    <a:pt x="323" y="75"/>
                    <a:pt x="326" y="78"/>
                  </a:cubicBezTo>
                  <a:cubicBezTo>
                    <a:pt x="328" y="79"/>
                    <a:pt x="329" y="81"/>
                    <a:pt x="330" y="82"/>
                  </a:cubicBezTo>
                  <a:cubicBezTo>
                    <a:pt x="320" y="87"/>
                    <a:pt x="315" y="97"/>
                    <a:pt x="314" y="98"/>
                  </a:cubicBezTo>
                  <a:cubicBezTo>
                    <a:pt x="310" y="103"/>
                    <a:pt x="311" y="111"/>
                    <a:pt x="311" y="117"/>
                  </a:cubicBezTo>
                  <a:cubicBezTo>
                    <a:pt x="312" y="122"/>
                    <a:pt x="313" y="129"/>
                    <a:pt x="317" y="133"/>
                  </a:cubicBezTo>
                  <a:cubicBezTo>
                    <a:pt x="322" y="139"/>
                    <a:pt x="326" y="151"/>
                    <a:pt x="318" y="157"/>
                  </a:cubicBezTo>
                  <a:cubicBezTo>
                    <a:pt x="309" y="162"/>
                    <a:pt x="306" y="147"/>
                    <a:pt x="298" y="153"/>
                  </a:cubicBezTo>
                  <a:cubicBezTo>
                    <a:pt x="294" y="156"/>
                    <a:pt x="292" y="159"/>
                    <a:pt x="289" y="163"/>
                  </a:cubicBezTo>
                  <a:cubicBezTo>
                    <a:pt x="286" y="167"/>
                    <a:pt x="286" y="168"/>
                    <a:pt x="290" y="171"/>
                  </a:cubicBezTo>
                  <a:cubicBezTo>
                    <a:pt x="302" y="177"/>
                    <a:pt x="283" y="180"/>
                    <a:pt x="283" y="186"/>
                  </a:cubicBezTo>
                  <a:cubicBezTo>
                    <a:pt x="281" y="196"/>
                    <a:pt x="299" y="185"/>
                    <a:pt x="301" y="184"/>
                  </a:cubicBezTo>
                  <a:cubicBezTo>
                    <a:pt x="311" y="176"/>
                    <a:pt x="325" y="178"/>
                    <a:pt x="335" y="184"/>
                  </a:cubicBezTo>
                  <a:cubicBezTo>
                    <a:pt x="338" y="186"/>
                    <a:pt x="341" y="188"/>
                    <a:pt x="344" y="190"/>
                  </a:cubicBezTo>
                  <a:cubicBezTo>
                    <a:pt x="347" y="191"/>
                    <a:pt x="349" y="193"/>
                    <a:pt x="352" y="194"/>
                  </a:cubicBezTo>
                  <a:cubicBezTo>
                    <a:pt x="355" y="197"/>
                    <a:pt x="357" y="202"/>
                    <a:pt x="360" y="205"/>
                  </a:cubicBezTo>
                  <a:cubicBezTo>
                    <a:pt x="363" y="209"/>
                    <a:pt x="364" y="226"/>
                    <a:pt x="359" y="222"/>
                  </a:cubicBezTo>
                  <a:cubicBezTo>
                    <a:pt x="356" y="219"/>
                    <a:pt x="354" y="216"/>
                    <a:pt x="352" y="212"/>
                  </a:cubicBezTo>
                  <a:cubicBezTo>
                    <a:pt x="347" y="207"/>
                    <a:pt x="345" y="213"/>
                    <a:pt x="340" y="213"/>
                  </a:cubicBezTo>
                  <a:cubicBezTo>
                    <a:pt x="337" y="213"/>
                    <a:pt x="338" y="212"/>
                    <a:pt x="337" y="210"/>
                  </a:cubicBezTo>
                  <a:cubicBezTo>
                    <a:pt x="335" y="205"/>
                    <a:pt x="333" y="202"/>
                    <a:pt x="329" y="199"/>
                  </a:cubicBezTo>
                  <a:cubicBezTo>
                    <a:pt x="325" y="196"/>
                    <a:pt x="319" y="194"/>
                    <a:pt x="314" y="194"/>
                  </a:cubicBezTo>
                  <a:cubicBezTo>
                    <a:pt x="309" y="193"/>
                    <a:pt x="305" y="195"/>
                    <a:pt x="301" y="196"/>
                  </a:cubicBezTo>
                  <a:cubicBezTo>
                    <a:pt x="290" y="198"/>
                    <a:pt x="283" y="198"/>
                    <a:pt x="277" y="207"/>
                  </a:cubicBezTo>
                  <a:cubicBezTo>
                    <a:pt x="273" y="214"/>
                    <a:pt x="267" y="222"/>
                    <a:pt x="268" y="230"/>
                  </a:cubicBezTo>
                  <a:cubicBezTo>
                    <a:pt x="268" y="233"/>
                    <a:pt x="269" y="235"/>
                    <a:pt x="270" y="238"/>
                  </a:cubicBezTo>
                  <a:cubicBezTo>
                    <a:pt x="271" y="242"/>
                    <a:pt x="271" y="246"/>
                    <a:pt x="273" y="250"/>
                  </a:cubicBezTo>
                  <a:cubicBezTo>
                    <a:pt x="275" y="256"/>
                    <a:pt x="281" y="262"/>
                    <a:pt x="287" y="262"/>
                  </a:cubicBezTo>
                  <a:cubicBezTo>
                    <a:pt x="289" y="262"/>
                    <a:pt x="291" y="262"/>
                    <a:pt x="293" y="261"/>
                  </a:cubicBezTo>
                  <a:cubicBezTo>
                    <a:pt x="295" y="260"/>
                    <a:pt x="296" y="257"/>
                    <a:pt x="298" y="257"/>
                  </a:cubicBezTo>
                  <a:cubicBezTo>
                    <a:pt x="303" y="257"/>
                    <a:pt x="304" y="264"/>
                    <a:pt x="307" y="267"/>
                  </a:cubicBezTo>
                  <a:cubicBezTo>
                    <a:pt x="311" y="270"/>
                    <a:pt x="315" y="269"/>
                    <a:pt x="319" y="273"/>
                  </a:cubicBezTo>
                  <a:cubicBezTo>
                    <a:pt x="322" y="276"/>
                    <a:pt x="326" y="284"/>
                    <a:pt x="324" y="289"/>
                  </a:cubicBezTo>
                  <a:cubicBezTo>
                    <a:pt x="323" y="294"/>
                    <a:pt x="315" y="295"/>
                    <a:pt x="312" y="300"/>
                  </a:cubicBezTo>
                  <a:cubicBezTo>
                    <a:pt x="308" y="308"/>
                    <a:pt x="320" y="305"/>
                    <a:pt x="322" y="312"/>
                  </a:cubicBezTo>
                  <a:cubicBezTo>
                    <a:pt x="321" y="314"/>
                    <a:pt x="319" y="315"/>
                    <a:pt x="317" y="317"/>
                  </a:cubicBezTo>
                  <a:cubicBezTo>
                    <a:pt x="285" y="349"/>
                    <a:pt x="241" y="369"/>
                    <a:pt x="192" y="369"/>
                  </a:cubicBezTo>
                  <a:cubicBezTo>
                    <a:pt x="185" y="369"/>
                    <a:pt x="177" y="369"/>
                    <a:pt x="170" y="368"/>
                  </a:cubicBezTo>
                  <a:cubicBezTo>
                    <a:pt x="171" y="366"/>
                    <a:pt x="171" y="365"/>
                    <a:pt x="171" y="364"/>
                  </a:cubicBezTo>
                  <a:cubicBezTo>
                    <a:pt x="174" y="358"/>
                    <a:pt x="176" y="355"/>
                    <a:pt x="181" y="351"/>
                  </a:cubicBezTo>
                  <a:cubicBezTo>
                    <a:pt x="192" y="341"/>
                    <a:pt x="201" y="330"/>
                    <a:pt x="209" y="318"/>
                  </a:cubicBezTo>
                  <a:cubicBezTo>
                    <a:pt x="213" y="313"/>
                    <a:pt x="220" y="311"/>
                    <a:pt x="224" y="306"/>
                  </a:cubicBezTo>
                  <a:cubicBezTo>
                    <a:pt x="226" y="303"/>
                    <a:pt x="226" y="298"/>
                    <a:pt x="227" y="294"/>
                  </a:cubicBezTo>
                  <a:cubicBezTo>
                    <a:pt x="227" y="290"/>
                    <a:pt x="228" y="288"/>
                    <a:pt x="230" y="285"/>
                  </a:cubicBezTo>
                  <a:cubicBezTo>
                    <a:pt x="232" y="282"/>
                    <a:pt x="237" y="279"/>
                    <a:pt x="237" y="276"/>
                  </a:cubicBezTo>
                  <a:cubicBezTo>
                    <a:pt x="240" y="269"/>
                    <a:pt x="229" y="261"/>
                    <a:pt x="224" y="259"/>
                  </a:cubicBezTo>
                  <a:cubicBezTo>
                    <a:pt x="220" y="257"/>
                    <a:pt x="215" y="257"/>
                    <a:pt x="211" y="255"/>
                  </a:cubicBezTo>
                  <a:cubicBezTo>
                    <a:pt x="207" y="254"/>
                    <a:pt x="205" y="251"/>
                    <a:pt x="203" y="248"/>
                  </a:cubicBezTo>
                  <a:cubicBezTo>
                    <a:pt x="200" y="246"/>
                    <a:pt x="196" y="244"/>
                    <a:pt x="192" y="242"/>
                  </a:cubicBezTo>
                  <a:cubicBezTo>
                    <a:pt x="188" y="240"/>
                    <a:pt x="184" y="241"/>
                    <a:pt x="180" y="240"/>
                  </a:cubicBezTo>
                  <a:cubicBezTo>
                    <a:pt x="178" y="239"/>
                    <a:pt x="176" y="236"/>
                    <a:pt x="173" y="235"/>
                  </a:cubicBezTo>
                  <a:cubicBezTo>
                    <a:pt x="172" y="235"/>
                    <a:pt x="170" y="235"/>
                    <a:pt x="168" y="233"/>
                  </a:cubicBezTo>
                  <a:cubicBezTo>
                    <a:pt x="166" y="233"/>
                    <a:pt x="163" y="235"/>
                    <a:pt x="162" y="237"/>
                  </a:cubicBezTo>
                  <a:cubicBezTo>
                    <a:pt x="160" y="240"/>
                    <a:pt x="160" y="243"/>
                    <a:pt x="160" y="246"/>
                  </a:cubicBezTo>
                  <a:cubicBezTo>
                    <a:pt x="160" y="247"/>
                    <a:pt x="160" y="247"/>
                    <a:pt x="160" y="247"/>
                  </a:cubicBezTo>
                  <a:cubicBezTo>
                    <a:pt x="160" y="247"/>
                    <a:pt x="160" y="247"/>
                    <a:pt x="159" y="247"/>
                  </a:cubicBezTo>
                  <a:cubicBezTo>
                    <a:pt x="155" y="246"/>
                    <a:pt x="153" y="243"/>
                    <a:pt x="151" y="240"/>
                  </a:cubicBezTo>
                  <a:cubicBezTo>
                    <a:pt x="149" y="237"/>
                    <a:pt x="148" y="235"/>
                    <a:pt x="146" y="234"/>
                  </a:cubicBezTo>
                  <a:cubicBezTo>
                    <a:pt x="144" y="233"/>
                    <a:pt x="143" y="233"/>
                    <a:pt x="141" y="232"/>
                  </a:cubicBezTo>
                  <a:cubicBezTo>
                    <a:pt x="137" y="229"/>
                    <a:pt x="136" y="223"/>
                    <a:pt x="131" y="221"/>
                  </a:cubicBezTo>
                  <a:cubicBezTo>
                    <a:pt x="128" y="219"/>
                    <a:pt x="125" y="221"/>
                    <a:pt x="122" y="220"/>
                  </a:cubicBezTo>
                  <a:cubicBezTo>
                    <a:pt x="116" y="217"/>
                    <a:pt x="122" y="208"/>
                    <a:pt x="125" y="205"/>
                  </a:cubicBezTo>
                  <a:cubicBezTo>
                    <a:pt x="127" y="204"/>
                    <a:pt x="128" y="204"/>
                    <a:pt x="130" y="204"/>
                  </a:cubicBezTo>
                  <a:cubicBezTo>
                    <a:pt x="132" y="203"/>
                    <a:pt x="134" y="201"/>
                    <a:pt x="136" y="201"/>
                  </a:cubicBezTo>
                  <a:cubicBezTo>
                    <a:pt x="140" y="200"/>
                    <a:pt x="143" y="202"/>
                    <a:pt x="145" y="204"/>
                  </a:cubicBezTo>
                  <a:cubicBezTo>
                    <a:pt x="149" y="207"/>
                    <a:pt x="152" y="212"/>
                    <a:pt x="156" y="214"/>
                  </a:cubicBezTo>
                  <a:cubicBezTo>
                    <a:pt x="158" y="216"/>
                    <a:pt x="164" y="216"/>
                    <a:pt x="163" y="212"/>
                  </a:cubicBezTo>
                  <a:cubicBezTo>
                    <a:pt x="163" y="207"/>
                    <a:pt x="153" y="207"/>
                    <a:pt x="153" y="202"/>
                  </a:cubicBezTo>
                  <a:cubicBezTo>
                    <a:pt x="153" y="200"/>
                    <a:pt x="157" y="193"/>
                    <a:pt x="158" y="190"/>
                  </a:cubicBezTo>
                  <a:cubicBezTo>
                    <a:pt x="161" y="185"/>
                    <a:pt x="168" y="185"/>
                    <a:pt x="171" y="180"/>
                  </a:cubicBezTo>
                  <a:cubicBezTo>
                    <a:pt x="174" y="177"/>
                    <a:pt x="172" y="172"/>
                    <a:pt x="176" y="169"/>
                  </a:cubicBezTo>
                  <a:cubicBezTo>
                    <a:pt x="179" y="166"/>
                    <a:pt x="185" y="167"/>
                    <a:pt x="188" y="165"/>
                  </a:cubicBezTo>
                  <a:cubicBezTo>
                    <a:pt x="193" y="162"/>
                    <a:pt x="197" y="156"/>
                    <a:pt x="198" y="151"/>
                  </a:cubicBezTo>
                  <a:cubicBezTo>
                    <a:pt x="200" y="144"/>
                    <a:pt x="199" y="141"/>
                    <a:pt x="193" y="138"/>
                  </a:cubicBezTo>
                  <a:cubicBezTo>
                    <a:pt x="189" y="136"/>
                    <a:pt x="185" y="134"/>
                    <a:pt x="181" y="132"/>
                  </a:cubicBezTo>
                  <a:cubicBezTo>
                    <a:pt x="178" y="131"/>
                    <a:pt x="176" y="129"/>
                    <a:pt x="174" y="127"/>
                  </a:cubicBezTo>
                  <a:cubicBezTo>
                    <a:pt x="172" y="126"/>
                    <a:pt x="171" y="124"/>
                    <a:pt x="169" y="122"/>
                  </a:cubicBezTo>
                  <a:cubicBezTo>
                    <a:pt x="167" y="121"/>
                    <a:pt x="166" y="122"/>
                    <a:pt x="164" y="122"/>
                  </a:cubicBezTo>
                  <a:cubicBezTo>
                    <a:pt x="161" y="122"/>
                    <a:pt x="162" y="123"/>
                    <a:pt x="160" y="121"/>
                  </a:cubicBezTo>
                  <a:cubicBezTo>
                    <a:pt x="159" y="120"/>
                    <a:pt x="159" y="118"/>
                    <a:pt x="158" y="117"/>
                  </a:cubicBezTo>
                  <a:cubicBezTo>
                    <a:pt x="155" y="113"/>
                    <a:pt x="147" y="113"/>
                    <a:pt x="145" y="117"/>
                  </a:cubicBezTo>
                  <a:cubicBezTo>
                    <a:pt x="142" y="121"/>
                    <a:pt x="147" y="130"/>
                    <a:pt x="140" y="133"/>
                  </a:cubicBezTo>
                  <a:cubicBezTo>
                    <a:pt x="137" y="134"/>
                    <a:pt x="130" y="131"/>
                    <a:pt x="126" y="129"/>
                  </a:cubicBezTo>
                  <a:cubicBezTo>
                    <a:pt x="120" y="126"/>
                    <a:pt x="118" y="118"/>
                    <a:pt x="123" y="113"/>
                  </a:cubicBezTo>
                  <a:cubicBezTo>
                    <a:pt x="129" y="106"/>
                    <a:pt x="141" y="105"/>
                    <a:pt x="147" y="97"/>
                  </a:cubicBezTo>
                  <a:cubicBezTo>
                    <a:pt x="148" y="96"/>
                    <a:pt x="149" y="94"/>
                    <a:pt x="149" y="91"/>
                  </a:cubicBezTo>
                  <a:cubicBezTo>
                    <a:pt x="149" y="89"/>
                    <a:pt x="146" y="83"/>
                    <a:pt x="144" y="82"/>
                  </a:cubicBezTo>
                  <a:cubicBezTo>
                    <a:pt x="139" y="76"/>
                    <a:pt x="131" y="83"/>
                    <a:pt x="127" y="75"/>
                  </a:cubicBezTo>
                  <a:cubicBezTo>
                    <a:pt x="126" y="73"/>
                    <a:pt x="126" y="72"/>
                    <a:pt x="126" y="70"/>
                  </a:cubicBezTo>
                  <a:cubicBezTo>
                    <a:pt x="125" y="66"/>
                    <a:pt x="125" y="67"/>
                    <a:pt x="121" y="66"/>
                  </a:cubicBezTo>
                  <a:cubicBezTo>
                    <a:pt x="114" y="63"/>
                    <a:pt x="103" y="62"/>
                    <a:pt x="96" y="66"/>
                  </a:cubicBezTo>
                  <a:cubicBezTo>
                    <a:pt x="93" y="68"/>
                    <a:pt x="88" y="74"/>
                    <a:pt x="87" y="78"/>
                  </a:cubicBezTo>
                  <a:cubicBezTo>
                    <a:pt x="86" y="83"/>
                    <a:pt x="89" y="84"/>
                    <a:pt x="93" y="86"/>
                  </a:cubicBezTo>
                  <a:cubicBezTo>
                    <a:pt x="99" y="90"/>
                    <a:pt x="94" y="93"/>
                    <a:pt x="89" y="95"/>
                  </a:cubicBezTo>
                  <a:cubicBezTo>
                    <a:pt x="82" y="99"/>
                    <a:pt x="83" y="95"/>
                    <a:pt x="78" y="90"/>
                  </a:cubicBezTo>
                  <a:cubicBezTo>
                    <a:pt x="75" y="87"/>
                    <a:pt x="72" y="86"/>
                    <a:pt x="70" y="83"/>
                  </a:cubicBezTo>
                  <a:cubicBezTo>
                    <a:pt x="69" y="81"/>
                    <a:pt x="68" y="79"/>
                    <a:pt x="66" y="78"/>
                  </a:cubicBezTo>
                  <a:cubicBezTo>
                    <a:pt x="66" y="77"/>
                    <a:pt x="67" y="71"/>
                    <a:pt x="67" y="68"/>
                  </a:cubicBezTo>
                  <a:cubicBezTo>
                    <a:pt x="67" y="68"/>
                    <a:pt x="67" y="68"/>
                    <a:pt x="67" y="68"/>
                  </a:cubicBezTo>
                  <a:cubicBezTo>
                    <a:pt x="81" y="54"/>
                    <a:pt x="98" y="42"/>
                    <a:pt x="116" y="33"/>
                  </a:cubicBezTo>
                  <a:cubicBezTo>
                    <a:pt x="123" y="37"/>
                    <a:pt x="131" y="41"/>
                    <a:pt x="134" y="43"/>
                  </a:cubicBezTo>
                  <a:cubicBezTo>
                    <a:pt x="137" y="45"/>
                    <a:pt x="134" y="48"/>
                    <a:pt x="136" y="51"/>
                  </a:cubicBezTo>
                  <a:cubicBezTo>
                    <a:pt x="138" y="53"/>
                    <a:pt x="142" y="53"/>
                    <a:pt x="145" y="54"/>
                  </a:cubicBezTo>
                  <a:cubicBezTo>
                    <a:pt x="151" y="56"/>
                    <a:pt x="157" y="62"/>
                    <a:pt x="161" y="67"/>
                  </a:cubicBezTo>
                  <a:cubicBezTo>
                    <a:pt x="162" y="68"/>
                    <a:pt x="163" y="66"/>
                    <a:pt x="163" y="69"/>
                  </a:cubicBezTo>
                  <a:cubicBezTo>
                    <a:pt x="163" y="71"/>
                    <a:pt x="160" y="74"/>
                    <a:pt x="159" y="76"/>
                  </a:cubicBezTo>
                  <a:cubicBezTo>
                    <a:pt x="157" y="81"/>
                    <a:pt x="160" y="86"/>
                    <a:pt x="164" y="90"/>
                  </a:cubicBezTo>
                  <a:cubicBezTo>
                    <a:pt x="169" y="94"/>
                    <a:pt x="173" y="99"/>
                    <a:pt x="179" y="101"/>
                  </a:cubicBezTo>
                  <a:cubicBezTo>
                    <a:pt x="184" y="102"/>
                    <a:pt x="188" y="98"/>
                    <a:pt x="191" y="93"/>
                  </a:cubicBezTo>
                  <a:cubicBezTo>
                    <a:pt x="196" y="82"/>
                    <a:pt x="181" y="75"/>
                    <a:pt x="173" y="70"/>
                  </a:cubicBezTo>
                  <a:cubicBezTo>
                    <a:pt x="169" y="68"/>
                    <a:pt x="170" y="65"/>
                    <a:pt x="171" y="60"/>
                  </a:cubicBezTo>
                  <a:cubicBezTo>
                    <a:pt x="172" y="55"/>
                    <a:pt x="175" y="51"/>
                    <a:pt x="180" y="49"/>
                  </a:cubicBezTo>
                  <a:cubicBezTo>
                    <a:pt x="184" y="48"/>
                    <a:pt x="190" y="50"/>
                    <a:pt x="186" y="55"/>
                  </a:cubicBezTo>
                  <a:cubicBezTo>
                    <a:pt x="184" y="59"/>
                    <a:pt x="178" y="60"/>
                    <a:pt x="179" y="66"/>
                  </a:cubicBezTo>
                  <a:cubicBezTo>
                    <a:pt x="180" y="70"/>
                    <a:pt x="185" y="71"/>
                    <a:pt x="189" y="71"/>
                  </a:cubicBezTo>
                  <a:cubicBezTo>
                    <a:pt x="192" y="70"/>
                    <a:pt x="194" y="68"/>
                    <a:pt x="196" y="72"/>
                  </a:cubicBezTo>
                  <a:cubicBezTo>
                    <a:pt x="199" y="77"/>
                    <a:pt x="197" y="81"/>
                    <a:pt x="201" y="85"/>
                  </a:cubicBezTo>
                  <a:cubicBezTo>
                    <a:pt x="204" y="89"/>
                    <a:pt x="207" y="91"/>
                    <a:pt x="208" y="95"/>
                  </a:cubicBezTo>
                  <a:cubicBezTo>
                    <a:pt x="209" y="97"/>
                    <a:pt x="209" y="99"/>
                    <a:pt x="209" y="100"/>
                  </a:cubicBezTo>
                  <a:cubicBezTo>
                    <a:pt x="211" y="104"/>
                    <a:pt x="214" y="107"/>
                    <a:pt x="216" y="110"/>
                  </a:cubicBezTo>
                  <a:cubicBezTo>
                    <a:pt x="218" y="112"/>
                    <a:pt x="219" y="116"/>
                    <a:pt x="221" y="118"/>
                  </a:cubicBezTo>
                  <a:cubicBezTo>
                    <a:pt x="224" y="122"/>
                    <a:pt x="228" y="120"/>
                    <a:pt x="232" y="116"/>
                  </a:cubicBezTo>
                  <a:cubicBezTo>
                    <a:pt x="237" y="112"/>
                    <a:pt x="234" y="103"/>
                    <a:pt x="239" y="99"/>
                  </a:cubicBezTo>
                  <a:cubicBezTo>
                    <a:pt x="241" y="97"/>
                    <a:pt x="244" y="97"/>
                    <a:pt x="246" y="98"/>
                  </a:cubicBezTo>
                  <a:cubicBezTo>
                    <a:pt x="248" y="98"/>
                    <a:pt x="249" y="100"/>
                    <a:pt x="250" y="100"/>
                  </a:cubicBezTo>
                  <a:cubicBezTo>
                    <a:pt x="252" y="101"/>
                    <a:pt x="254" y="101"/>
                    <a:pt x="255" y="102"/>
                  </a:cubicBezTo>
                  <a:cubicBezTo>
                    <a:pt x="258" y="105"/>
                    <a:pt x="257" y="107"/>
                    <a:pt x="259" y="109"/>
                  </a:cubicBezTo>
                  <a:cubicBezTo>
                    <a:pt x="260" y="112"/>
                    <a:pt x="264" y="113"/>
                    <a:pt x="268" y="113"/>
                  </a:cubicBezTo>
                  <a:cubicBezTo>
                    <a:pt x="279" y="113"/>
                    <a:pt x="287" y="105"/>
                    <a:pt x="282" y="94"/>
                  </a:cubicBezTo>
                  <a:cubicBezTo>
                    <a:pt x="281" y="91"/>
                    <a:pt x="278" y="88"/>
                    <a:pt x="275" y="86"/>
                  </a:cubicBezTo>
                  <a:cubicBezTo>
                    <a:pt x="273" y="85"/>
                    <a:pt x="270" y="85"/>
                    <a:pt x="269" y="82"/>
                  </a:cubicBezTo>
                  <a:cubicBezTo>
                    <a:pt x="266" y="77"/>
                    <a:pt x="269" y="66"/>
                    <a:pt x="271" y="61"/>
                  </a:cubicBezTo>
                  <a:cubicBezTo>
                    <a:pt x="271" y="58"/>
                    <a:pt x="274" y="51"/>
                    <a:pt x="273" y="47"/>
                  </a:cubicBezTo>
                  <a:cubicBezTo>
                    <a:pt x="273" y="45"/>
                    <a:pt x="270" y="43"/>
                    <a:pt x="268" y="41"/>
                  </a:cubicBezTo>
                  <a:cubicBezTo>
                    <a:pt x="267" y="39"/>
                    <a:pt x="263" y="34"/>
                    <a:pt x="259" y="29"/>
                  </a:cubicBezTo>
                  <a:cubicBezTo>
                    <a:pt x="276" y="36"/>
                    <a:pt x="290" y="45"/>
                    <a:pt x="304" y="56"/>
                  </a:cubicBezTo>
                  <a:cubicBezTo>
                    <a:pt x="307" y="59"/>
                    <a:pt x="312" y="58"/>
                    <a:pt x="315" y="55"/>
                  </a:cubicBezTo>
                  <a:cubicBezTo>
                    <a:pt x="318" y="51"/>
                    <a:pt x="317" y="46"/>
                    <a:pt x="314" y="43"/>
                  </a:cubicBezTo>
                  <a:cubicBezTo>
                    <a:pt x="314" y="43"/>
                    <a:pt x="314" y="43"/>
                    <a:pt x="314" y="43"/>
                  </a:cubicBezTo>
                  <a:cubicBezTo>
                    <a:pt x="281" y="16"/>
                    <a:pt x="238" y="0"/>
                    <a:pt x="192" y="0"/>
                  </a:cubicBezTo>
                  <a:cubicBezTo>
                    <a:pt x="86" y="0"/>
                    <a:pt x="0" y="86"/>
                    <a:pt x="0" y="193"/>
                  </a:cubicBezTo>
                  <a:cubicBezTo>
                    <a:pt x="0" y="299"/>
                    <a:pt x="86" y="385"/>
                    <a:pt x="192" y="385"/>
                  </a:cubicBezTo>
                  <a:cubicBezTo>
                    <a:pt x="298" y="385"/>
                    <a:pt x="385" y="299"/>
                    <a:pt x="385" y="193"/>
                  </a:cubicBezTo>
                  <a:cubicBezTo>
                    <a:pt x="385" y="145"/>
                    <a:pt x="367" y="101"/>
                    <a:pt x="339" y="68"/>
                  </a:cubicBezTo>
                  <a:close/>
                  <a:moveTo>
                    <a:pt x="340" y="133"/>
                  </a:moveTo>
                  <a:cubicBezTo>
                    <a:pt x="338" y="133"/>
                    <a:pt x="331" y="130"/>
                    <a:pt x="331" y="128"/>
                  </a:cubicBezTo>
                  <a:cubicBezTo>
                    <a:pt x="331" y="124"/>
                    <a:pt x="337" y="121"/>
                    <a:pt x="338" y="118"/>
                  </a:cubicBezTo>
                  <a:cubicBezTo>
                    <a:pt x="339" y="116"/>
                    <a:pt x="338" y="115"/>
                    <a:pt x="339" y="114"/>
                  </a:cubicBezTo>
                  <a:cubicBezTo>
                    <a:pt x="340" y="113"/>
                    <a:pt x="342" y="113"/>
                    <a:pt x="343" y="112"/>
                  </a:cubicBezTo>
                  <a:cubicBezTo>
                    <a:pt x="344" y="110"/>
                    <a:pt x="344" y="106"/>
                    <a:pt x="344" y="103"/>
                  </a:cubicBezTo>
                  <a:cubicBezTo>
                    <a:pt x="348" y="109"/>
                    <a:pt x="351" y="115"/>
                    <a:pt x="353" y="121"/>
                  </a:cubicBezTo>
                  <a:cubicBezTo>
                    <a:pt x="350" y="127"/>
                    <a:pt x="345" y="133"/>
                    <a:pt x="340" y="133"/>
                  </a:cubicBezTo>
                  <a:close/>
                  <a:moveTo>
                    <a:pt x="169" y="306"/>
                  </a:moveTo>
                  <a:cubicBezTo>
                    <a:pt x="167" y="315"/>
                    <a:pt x="163" y="323"/>
                    <a:pt x="161" y="331"/>
                  </a:cubicBezTo>
                  <a:cubicBezTo>
                    <a:pt x="159" y="336"/>
                    <a:pt x="158" y="340"/>
                    <a:pt x="161" y="345"/>
                  </a:cubicBezTo>
                  <a:cubicBezTo>
                    <a:pt x="165" y="352"/>
                    <a:pt x="163" y="354"/>
                    <a:pt x="162" y="361"/>
                  </a:cubicBezTo>
                  <a:cubicBezTo>
                    <a:pt x="162" y="362"/>
                    <a:pt x="162" y="364"/>
                    <a:pt x="162" y="366"/>
                  </a:cubicBezTo>
                  <a:cubicBezTo>
                    <a:pt x="125" y="360"/>
                    <a:pt x="92" y="343"/>
                    <a:pt x="67" y="317"/>
                  </a:cubicBezTo>
                  <a:cubicBezTo>
                    <a:pt x="35" y="285"/>
                    <a:pt x="16" y="241"/>
                    <a:pt x="16" y="193"/>
                  </a:cubicBezTo>
                  <a:cubicBezTo>
                    <a:pt x="16" y="165"/>
                    <a:pt x="22" y="138"/>
                    <a:pt x="33" y="115"/>
                  </a:cubicBezTo>
                  <a:cubicBezTo>
                    <a:pt x="37" y="120"/>
                    <a:pt x="41" y="126"/>
                    <a:pt x="41" y="128"/>
                  </a:cubicBezTo>
                  <a:cubicBezTo>
                    <a:pt x="44" y="135"/>
                    <a:pt x="49" y="140"/>
                    <a:pt x="53" y="145"/>
                  </a:cubicBezTo>
                  <a:cubicBezTo>
                    <a:pt x="59" y="150"/>
                    <a:pt x="70" y="156"/>
                    <a:pt x="72" y="163"/>
                  </a:cubicBezTo>
                  <a:cubicBezTo>
                    <a:pt x="73" y="166"/>
                    <a:pt x="72" y="168"/>
                    <a:pt x="72" y="171"/>
                  </a:cubicBezTo>
                  <a:cubicBezTo>
                    <a:pt x="71" y="174"/>
                    <a:pt x="72" y="178"/>
                    <a:pt x="72" y="182"/>
                  </a:cubicBezTo>
                  <a:cubicBezTo>
                    <a:pt x="73" y="187"/>
                    <a:pt x="73" y="192"/>
                    <a:pt x="75" y="197"/>
                  </a:cubicBezTo>
                  <a:cubicBezTo>
                    <a:pt x="78" y="214"/>
                    <a:pt x="99" y="220"/>
                    <a:pt x="111" y="229"/>
                  </a:cubicBezTo>
                  <a:cubicBezTo>
                    <a:pt x="115" y="231"/>
                    <a:pt x="119" y="233"/>
                    <a:pt x="123" y="235"/>
                  </a:cubicBezTo>
                  <a:cubicBezTo>
                    <a:pt x="127" y="238"/>
                    <a:pt x="130" y="241"/>
                    <a:pt x="135" y="243"/>
                  </a:cubicBezTo>
                  <a:cubicBezTo>
                    <a:pt x="140" y="245"/>
                    <a:pt x="145" y="246"/>
                    <a:pt x="150" y="250"/>
                  </a:cubicBezTo>
                  <a:cubicBezTo>
                    <a:pt x="151" y="251"/>
                    <a:pt x="154" y="253"/>
                    <a:pt x="156" y="255"/>
                  </a:cubicBezTo>
                  <a:cubicBezTo>
                    <a:pt x="155" y="256"/>
                    <a:pt x="154" y="257"/>
                    <a:pt x="153" y="258"/>
                  </a:cubicBezTo>
                  <a:cubicBezTo>
                    <a:pt x="151" y="261"/>
                    <a:pt x="151" y="263"/>
                    <a:pt x="151" y="266"/>
                  </a:cubicBezTo>
                  <a:cubicBezTo>
                    <a:pt x="151" y="268"/>
                    <a:pt x="151" y="269"/>
                    <a:pt x="151" y="270"/>
                  </a:cubicBezTo>
                  <a:cubicBezTo>
                    <a:pt x="150" y="271"/>
                    <a:pt x="149" y="272"/>
                    <a:pt x="149" y="273"/>
                  </a:cubicBezTo>
                  <a:cubicBezTo>
                    <a:pt x="148" y="280"/>
                    <a:pt x="158" y="285"/>
                    <a:pt x="162" y="289"/>
                  </a:cubicBezTo>
                  <a:cubicBezTo>
                    <a:pt x="168" y="293"/>
                    <a:pt x="170" y="299"/>
                    <a:pt x="169" y="306"/>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lIns="91432" tIns="45719" rIns="91432" bIns="45719"/>
            <a:lstStyle/>
            <a:p>
              <a:endParaRPr lang="en-US" sz="2000"/>
            </a:p>
          </p:txBody>
        </p:sp>
        <p:sp>
          <p:nvSpPr>
            <p:cNvPr id="47" name="TextBox 46">
              <a:extLst>
                <a:ext uri="{FF2B5EF4-FFF2-40B4-BE49-F238E27FC236}">
                  <a16:creationId xmlns:a16="http://schemas.microsoft.com/office/drawing/2014/main" id="{175FE593-0072-4BB7-82F1-287B37735CC3}"/>
                </a:ext>
              </a:extLst>
            </p:cNvPr>
            <p:cNvSpPr txBox="1"/>
            <p:nvPr/>
          </p:nvSpPr>
          <p:spPr>
            <a:xfrm>
              <a:off x="10632221" y="1707507"/>
              <a:ext cx="809622" cy="407021"/>
            </a:xfrm>
            <a:prstGeom prst="rect">
              <a:avLst/>
            </a:prstGeom>
            <a:noFill/>
          </p:spPr>
          <p:txBody>
            <a:bodyPr wrap="none" rtlCol="0">
              <a:spAutoFit/>
            </a:bodyPr>
            <a:lstStyle/>
            <a:p>
              <a:r>
                <a:rPr lang="en-US" sz="1400" b="1">
                  <a:solidFill>
                    <a:srgbClr val="FABB00"/>
                  </a:solidFill>
                </a:rPr>
                <a:t>(NDC)</a:t>
              </a:r>
            </a:p>
          </p:txBody>
        </p:sp>
        <p:sp>
          <p:nvSpPr>
            <p:cNvPr id="48" name="Freeform 28">
              <a:extLst>
                <a:ext uri="{FF2B5EF4-FFF2-40B4-BE49-F238E27FC236}">
                  <a16:creationId xmlns:a16="http://schemas.microsoft.com/office/drawing/2014/main" id="{7B7EA32D-D35F-4B18-9A75-0F40F9B3C563}"/>
                </a:ext>
              </a:extLst>
            </p:cNvPr>
            <p:cNvSpPr>
              <a:spLocks noChangeAspect="1" noEditPoints="1"/>
            </p:cNvSpPr>
            <p:nvPr/>
          </p:nvSpPr>
          <p:spPr bwMode="auto">
            <a:xfrm>
              <a:off x="271464" y="2863702"/>
              <a:ext cx="244475" cy="446087"/>
            </a:xfrm>
            <a:custGeom>
              <a:avLst/>
              <a:gdLst>
                <a:gd name="T0" fmla="*/ 236 w 275"/>
                <a:gd name="T1" fmla="*/ 64 h 503"/>
                <a:gd name="T2" fmla="*/ 229 w 275"/>
                <a:gd name="T3" fmla="*/ 61 h 503"/>
                <a:gd name="T4" fmla="*/ 46 w 275"/>
                <a:gd name="T5" fmla="*/ 61 h 503"/>
                <a:gd name="T6" fmla="*/ 38 w 275"/>
                <a:gd name="T7" fmla="*/ 64 h 503"/>
                <a:gd name="T8" fmla="*/ 30 w 275"/>
                <a:gd name="T9" fmla="*/ 400 h 503"/>
                <a:gd name="T10" fmla="*/ 49 w 275"/>
                <a:gd name="T11" fmla="*/ 420 h 503"/>
                <a:gd name="T12" fmla="*/ 225 w 275"/>
                <a:gd name="T13" fmla="*/ 420 h 503"/>
                <a:gd name="T14" fmla="*/ 244 w 275"/>
                <a:gd name="T15" fmla="*/ 400 h 503"/>
                <a:gd name="T16" fmla="*/ 228 w 275"/>
                <a:gd name="T17" fmla="*/ 400 h 503"/>
                <a:gd name="T18" fmla="*/ 225 w 275"/>
                <a:gd name="T19" fmla="*/ 404 h 503"/>
                <a:gd name="T20" fmla="*/ 137 w 275"/>
                <a:gd name="T21" fmla="*/ 405 h 503"/>
                <a:gd name="T22" fmla="*/ 47 w 275"/>
                <a:gd name="T23" fmla="*/ 403 h 503"/>
                <a:gd name="T24" fmla="*/ 46 w 275"/>
                <a:gd name="T25" fmla="*/ 78 h 503"/>
                <a:gd name="T26" fmla="*/ 48 w 275"/>
                <a:gd name="T27" fmla="*/ 77 h 503"/>
                <a:gd name="T28" fmla="*/ 197 w 275"/>
                <a:gd name="T29" fmla="*/ 75 h 503"/>
                <a:gd name="T30" fmla="*/ 228 w 275"/>
                <a:gd name="T31" fmla="*/ 78 h 503"/>
                <a:gd name="T32" fmla="*/ 228 w 275"/>
                <a:gd name="T33" fmla="*/ 400 h 503"/>
                <a:gd name="T34" fmla="*/ 103 w 275"/>
                <a:gd name="T35" fmla="*/ 465 h 503"/>
                <a:gd name="T36" fmla="*/ 164 w 275"/>
                <a:gd name="T37" fmla="*/ 473 h 503"/>
                <a:gd name="T38" fmla="*/ 164 w 275"/>
                <a:gd name="T39" fmla="*/ 457 h 503"/>
                <a:gd name="T40" fmla="*/ 235 w 275"/>
                <a:gd name="T41" fmla="*/ 448 h 503"/>
                <a:gd name="T42" fmla="*/ 182 w 275"/>
                <a:gd name="T43" fmla="*/ 465 h 503"/>
                <a:gd name="T44" fmla="*/ 191 w 275"/>
                <a:gd name="T45" fmla="*/ 471 h 503"/>
                <a:gd name="T46" fmla="*/ 244 w 275"/>
                <a:gd name="T47" fmla="*/ 454 h 503"/>
                <a:gd name="T48" fmla="*/ 39 w 275"/>
                <a:gd name="T49" fmla="*/ 448 h 503"/>
                <a:gd name="T50" fmla="*/ 37 w 275"/>
                <a:gd name="T51" fmla="*/ 463 h 503"/>
                <a:gd name="T52" fmla="*/ 84 w 275"/>
                <a:gd name="T53" fmla="*/ 471 h 503"/>
                <a:gd name="T54" fmla="*/ 86 w 275"/>
                <a:gd name="T55" fmla="*/ 455 h 503"/>
                <a:gd name="T56" fmla="*/ 266 w 275"/>
                <a:gd name="T57" fmla="*/ 99 h 503"/>
                <a:gd name="T58" fmla="*/ 258 w 275"/>
                <a:gd name="T59" fmla="*/ 477 h 503"/>
                <a:gd name="T60" fmla="*/ 252 w 275"/>
                <a:gd name="T61" fmla="*/ 484 h 503"/>
                <a:gd name="T62" fmla="*/ 251 w 275"/>
                <a:gd name="T63" fmla="*/ 485 h 503"/>
                <a:gd name="T64" fmla="*/ 23 w 275"/>
                <a:gd name="T65" fmla="*/ 485 h 503"/>
                <a:gd name="T66" fmla="*/ 16 w 275"/>
                <a:gd name="T67" fmla="*/ 477 h 503"/>
                <a:gd name="T68" fmla="*/ 18 w 275"/>
                <a:gd name="T69" fmla="*/ 23 h 503"/>
                <a:gd name="T70" fmla="*/ 20 w 275"/>
                <a:gd name="T71" fmla="*/ 22 h 503"/>
                <a:gd name="T72" fmla="*/ 88 w 275"/>
                <a:gd name="T73" fmla="*/ 18 h 503"/>
                <a:gd name="T74" fmla="*/ 186 w 275"/>
                <a:gd name="T75" fmla="*/ 18 h 503"/>
                <a:gd name="T76" fmla="*/ 257 w 275"/>
                <a:gd name="T77" fmla="*/ 23 h 503"/>
                <a:gd name="T78" fmla="*/ 258 w 275"/>
                <a:gd name="T79" fmla="*/ 69 h 503"/>
                <a:gd name="T80" fmla="*/ 274 w 275"/>
                <a:gd name="T81" fmla="*/ 69 h 503"/>
                <a:gd name="T82" fmla="*/ 274 w 275"/>
                <a:gd name="T83" fmla="*/ 25 h 503"/>
                <a:gd name="T84" fmla="*/ 257 w 275"/>
                <a:gd name="T85" fmla="*/ 6 h 503"/>
                <a:gd name="T86" fmla="*/ 137 w 275"/>
                <a:gd name="T87" fmla="*/ 0 h 503"/>
                <a:gd name="T88" fmla="*/ 17 w 275"/>
                <a:gd name="T89" fmla="*/ 6 h 503"/>
                <a:gd name="T90" fmla="*/ 0 w 275"/>
                <a:gd name="T91" fmla="*/ 25 h 503"/>
                <a:gd name="T92" fmla="*/ 12 w 275"/>
                <a:gd name="T93" fmla="*/ 498 h 503"/>
                <a:gd name="T94" fmla="*/ 137 w 275"/>
                <a:gd name="T95" fmla="*/ 503 h 503"/>
                <a:gd name="T96" fmla="*/ 262 w 275"/>
                <a:gd name="T97" fmla="*/ 498 h 503"/>
                <a:gd name="T98" fmla="*/ 274 w 275"/>
                <a:gd name="T99" fmla="*/ 107 h 503"/>
                <a:gd name="T100" fmla="*/ 137 w 275"/>
                <a:gd name="T101" fmla="*/ 16 h 503"/>
                <a:gd name="T102" fmla="*/ 137 w 275"/>
                <a:gd name="T103" fmla="*/ 27 h 503"/>
                <a:gd name="T104" fmla="*/ 137 w 275"/>
                <a:gd name="T105" fmla="*/ 16 h 50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75"/>
                <a:gd name="T160" fmla="*/ 0 h 503"/>
                <a:gd name="T161" fmla="*/ 275 w 275"/>
                <a:gd name="T162" fmla="*/ 503 h 50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75" h="503">
                  <a:moveTo>
                    <a:pt x="244" y="77"/>
                  </a:moveTo>
                  <a:cubicBezTo>
                    <a:pt x="244" y="70"/>
                    <a:pt x="240" y="66"/>
                    <a:pt x="236" y="64"/>
                  </a:cubicBezTo>
                  <a:cubicBezTo>
                    <a:pt x="233" y="62"/>
                    <a:pt x="230" y="61"/>
                    <a:pt x="230" y="61"/>
                  </a:cubicBezTo>
                  <a:cubicBezTo>
                    <a:pt x="229" y="61"/>
                    <a:pt x="229" y="61"/>
                    <a:pt x="229" y="61"/>
                  </a:cubicBezTo>
                  <a:cubicBezTo>
                    <a:pt x="228" y="61"/>
                    <a:pt x="178" y="57"/>
                    <a:pt x="137" y="57"/>
                  </a:cubicBezTo>
                  <a:cubicBezTo>
                    <a:pt x="97" y="57"/>
                    <a:pt x="46" y="61"/>
                    <a:pt x="46" y="61"/>
                  </a:cubicBezTo>
                  <a:cubicBezTo>
                    <a:pt x="45" y="61"/>
                    <a:pt x="45" y="61"/>
                    <a:pt x="45" y="61"/>
                  </a:cubicBezTo>
                  <a:cubicBezTo>
                    <a:pt x="44" y="61"/>
                    <a:pt x="41" y="62"/>
                    <a:pt x="38" y="64"/>
                  </a:cubicBezTo>
                  <a:cubicBezTo>
                    <a:pt x="35" y="66"/>
                    <a:pt x="30" y="70"/>
                    <a:pt x="30" y="77"/>
                  </a:cubicBezTo>
                  <a:cubicBezTo>
                    <a:pt x="30" y="84"/>
                    <a:pt x="30" y="389"/>
                    <a:pt x="30" y="400"/>
                  </a:cubicBezTo>
                  <a:cubicBezTo>
                    <a:pt x="30" y="409"/>
                    <a:pt x="35" y="415"/>
                    <a:pt x="40" y="417"/>
                  </a:cubicBezTo>
                  <a:cubicBezTo>
                    <a:pt x="45" y="420"/>
                    <a:pt x="48" y="420"/>
                    <a:pt x="49" y="420"/>
                  </a:cubicBezTo>
                  <a:cubicBezTo>
                    <a:pt x="49" y="420"/>
                    <a:pt x="90" y="421"/>
                    <a:pt x="137" y="421"/>
                  </a:cubicBezTo>
                  <a:cubicBezTo>
                    <a:pt x="184" y="421"/>
                    <a:pt x="225" y="420"/>
                    <a:pt x="225" y="420"/>
                  </a:cubicBezTo>
                  <a:cubicBezTo>
                    <a:pt x="226" y="420"/>
                    <a:pt x="230" y="420"/>
                    <a:pt x="234" y="417"/>
                  </a:cubicBezTo>
                  <a:cubicBezTo>
                    <a:pt x="239" y="415"/>
                    <a:pt x="245" y="409"/>
                    <a:pt x="244" y="400"/>
                  </a:cubicBezTo>
                  <a:cubicBezTo>
                    <a:pt x="244" y="389"/>
                    <a:pt x="244" y="84"/>
                    <a:pt x="244" y="77"/>
                  </a:cubicBezTo>
                  <a:close/>
                  <a:moveTo>
                    <a:pt x="228" y="400"/>
                  </a:moveTo>
                  <a:cubicBezTo>
                    <a:pt x="228" y="403"/>
                    <a:pt x="228" y="402"/>
                    <a:pt x="227" y="403"/>
                  </a:cubicBezTo>
                  <a:cubicBezTo>
                    <a:pt x="226" y="403"/>
                    <a:pt x="226" y="404"/>
                    <a:pt x="225" y="404"/>
                  </a:cubicBezTo>
                  <a:cubicBezTo>
                    <a:pt x="225" y="404"/>
                    <a:pt x="224" y="404"/>
                    <a:pt x="224" y="404"/>
                  </a:cubicBezTo>
                  <a:cubicBezTo>
                    <a:pt x="223" y="404"/>
                    <a:pt x="183" y="405"/>
                    <a:pt x="137" y="405"/>
                  </a:cubicBezTo>
                  <a:cubicBezTo>
                    <a:pt x="92" y="405"/>
                    <a:pt x="52" y="404"/>
                    <a:pt x="50" y="404"/>
                  </a:cubicBezTo>
                  <a:cubicBezTo>
                    <a:pt x="49" y="404"/>
                    <a:pt x="48" y="403"/>
                    <a:pt x="47" y="403"/>
                  </a:cubicBezTo>
                  <a:cubicBezTo>
                    <a:pt x="46" y="402"/>
                    <a:pt x="46" y="402"/>
                    <a:pt x="46" y="400"/>
                  </a:cubicBezTo>
                  <a:cubicBezTo>
                    <a:pt x="46" y="389"/>
                    <a:pt x="46" y="91"/>
                    <a:pt x="46" y="78"/>
                  </a:cubicBezTo>
                  <a:cubicBezTo>
                    <a:pt x="46" y="78"/>
                    <a:pt x="47" y="77"/>
                    <a:pt x="47" y="77"/>
                  </a:cubicBezTo>
                  <a:cubicBezTo>
                    <a:pt x="47" y="77"/>
                    <a:pt x="48" y="77"/>
                    <a:pt x="48" y="77"/>
                  </a:cubicBezTo>
                  <a:cubicBezTo>
                    <a:pt x="54" y="76"/>
                    <a:pt x="100" y="73"/>
                    <a:pt x="137" y="73"/>
                  </a:cubicBezTo>
                  <a:cubicBezTo>
                    <a:pt x="157" y="73"/>
                    <a:pt x="179" y="74"/>
                    <a:pt x="197" y="75"/>
                  </a:cubicBezTo>
                  <a:cubicBezTo>
                    <a:pt x="212" y="76"/>
                    <a:pt x="223" y="77"/>
                    <a:pt x="226" y="77"/>
                  </a:cubicBezTo>
                  <a:cubicBezTo>
                    <a:pt x="227" y="77"/>
                    <a:pt x="228" y="77"/>
                    <a:pt x="228" y="78"/>
                  </a:cubicBezTo>
                  <a:cubicBezTo>
                    <a:pt x="228" y="78"/>
                    <a:pt x="228" y="78"/>
                    <a:pt x="228" y="78"/>
                  </a:cubicBezTo>
                  <a:cubicBezTo>
                    <a:pt x="228" y="91"/>
                    <a:pt x="228" y="389"/>
                    <a:pt x="228" y="400"/>
                  </a:cubicBezTo>
                  <a:close/>
                  <a:moveTo>
                    <a:pt x="111" y="457"/>
                  </a:moveTo>
                  <a:cubicBezTo>
                    <a:pt x="106" y="457"/>
                    <a:pt x="103" y="461"/>
                    <a:pt x="103" y="465"/>
                  </a:cubicBezTo>
                  <a:cubicBezTo>
                    <a:pt x="103" y="470"/>
                    <a:pt x="106" y="473"/>
                    <a:pt x="111" y="473"/>
                  </a:cubicBezTo>
                  <a:cubicBezTo>
                    <a:pt x="164" y="473"/>
                    <a:pt x="164" y="473"/>
                    <a:pt x="164" y="473"/>
                  </a:cubicBezTo>
                  <a:cubicBezTo>
                    <a:pt x="168" y="473"/>
                    <a:pt x="172" y="470"/>
                    <a:pt x="172" y="465"/>
                  </a:cubicBezTo>
                  <a:cubicBezTo>
                    <a:pt x="172" y="461"/>
                    <a:pt x="168" y="457"/>
                    <a:pt x="164" y="457"/>
                  </a:cubicBezTo>
                  <a:lnTo>
                    <a:pt x="111" y="457"/>
                  </a:lnTo>
                  <a:close/>
                  <a:moveTo>
                    <a:pt x="235" y="448"/>
                  </a:moveTo>
                  <a:cubicBezTo>
                    <a:pt x="189" y="455"/>
                    <a:pt x="189" y="455"/>
                    <a:pt x="189" y="455"/>
                  </a:cubicBezTo>
                  <a:cubicBezTo>
                    <a:pt x="184" y="456"/>
                    <a:pt x="181" y="460"/>
                    <a:pt x="182" y="465"/>
                  </a:cubicBezTo>
                  <a:cubicBezTo>
                    <a:pt x="183" y="468"/>
                    <a:pt x="186" y="471"/>
                    <a:pt x="190" y="471"/>
                  </a:cubicBezTo>
                  <a:cubicBezTo>
                    <a:pt x="190" y="471"/>
                    <a:pt x="191" y="471"/>
                    <a:pt x="191" y="471"/>
                  </a:cubicBezTo>
                  <a:cubicBezTo>
                    <a:pt x="238" y="463"/>
                    <a:pt x="238" y="463"/>
                    <a:pt x="238" y="463"/>
                  </a:cubicBezTo>
                  <a:cubicBezTo>
                    <a:pt x="242" y="463"/>
                    <a:pt x="245" y="459"/>
                    <a:pt x="244" y="454"/>
                  </a:cubicBezTo>
                  <a:cubicBezTo>
                    <a:pt x="244" y="450"/>
                    <a:pt x="239" y="447"/>
                    <a:pt x="235" y="448"/>
                  </a:cubicBezTo>
                  <a:close/>
                  <a:moveTo>
                    <a:pt x="39" y="448"/>
                  </a:moveTo>
                  <a:cubicBezTo>
                    <a:pt x="35" y="447"/>
                    <a:pt x="31" y="450"/>
                    <a:pt x="30" y="454"/>
                  </a:cubicBezTo>
                  <a:cubicBezTo>
                    <a:pt x="29" y="459"/>
                    <a:pt x="32" y="463"/>
                    <a:pt x="37" y="463"/>
                  </a:cubicBezTo>
                  <a:cubicBezTo>
                    <a:pt x="83" y="471"/>
                    <a:pt x="83" y="471"/>
                    <a:pt x="83" y="471"/>
                  </a:cubicBezTo>
                  <a:cubicBezTo>
                    <a:pt x="84" y="471"/>
                    <a:pt x="84" y="471"/>
                    <a:pt x="84" y="471"/>
                  </a:cubicBezTo>
                  <a:cubicBezTo>
                    <a:pt x="88" y="471"/>
                    <a:pt x="92" y="468"/>
                    <a:pt x="92" y="465"/>
                  </a:cubicBezTo>
                  <a:cubicBezTo>
                    <a:pt x="93" y="460"/>
                    <a:pt x="90" y="456"/>
                    <a:pt x="86" y="455"/>
                  </a:cubicBezTo>
                  <a:lnTo>
                    <a:pt x="39" y="448"/>
                  </a:lnTo>
                  <a:close/>
                  <a:moveTo>
                    <a:pt x="266" y="99"/>
                  </a:moveTo>
                  <a:cubicBezTo>
                    <a:pt x="262" y="99"/>
                    <a:pt x="258" y="102"/>
                    <a:pt x="258" y="107"/>
                  </a:cubicBezTo>
                  <a:cubicBezTo>
                    <a:pt x="258" y="234"/>
                    <a:pt x="258" y="467"/>
                    <a:pt x="258" y="477"/>
                  </a:cubicBezTo>
                  <a:cubicBezTo>
                    <a:pt x="258" y="482"/>
                    <a:pt x="257" y="482"/>
                    <a:pt x="255" y="483"/>
                  </a:cubicBezTo>
                  <a:cubicBezTo>
                    <a:pt x="254" y="484"/>
                    <a:pt x="253" y="484"/>
                    <a:pt x="252" y="484"/>
                  </a:cubicBezTo>
                  <a:cubicBezTo>
                    <a:pt x="251" y="485"/>
                    <a:pt x="251" y="485"/>
                    <a:pt x="251" y="485"/>
                  </a:cubicBezTo>
                  <a:cubicBezTo>
                    <a:pt x="251" y="485"/>
                    <a:pt x="251" y="485"/>
                    <a:pt x="251" y="485"/>
                  </a:cubicBezTo>
                  <a:cubicBezTo>
                    <a:pt x="249" y="485"/>
                    <a:pt x="197" y="487"/>
                    <a:pt x="137" y="486"/>
                  </a:cubicBezTo>
                  <a:cubicBezTo>
                    <a:pt x="77" y="487"/>
                    <a:pt x="25" y="485"/>
                    <a:pt x="23" y="485"/>
                  </a:cubicBezTo>
                  <a:cubicBezTo>
                    <a:pt x="23" y="485"/>
                    <a:pt x="20" y="484"/>
                    <a:pt x="19" y="483"/>
                  </a:cubicBezTo>
                  <a:cubicBezTo>
                    <a:pt x="17" y="482"/>
                    <a:pt x="16" y="481"/>
                    <a:pt x="16" y="477"/>
                  </a:cubicBezTo>
                  <a:cubicBezTo>
                    <a:pt x="16" y="463"/>
                    <a:pt x="16" y="34"/>
                    <a:pt x="16" y="25"/>
                  </a:cubicBezTo>
                  <a:cubicBezTo>
                    <a:pt x="16" y="25"/>
                    <a:pt x="16" y="24"/>
                    <a:pt x="18" y="23"/>
                  </a:cubicBezTo>
                  <a:cubicBezTo>
                    <a:pt x="18" y="23"/>
                    <a:pt x="19" y="22"/>
                    <a:pt x="20" y="22"/>
                  </a:cubicBezTo>
                  <a:cubicBezTo>
                    <a:pt x="20" y="22"/>
                    <a:pt x="20" y="22"/>
                    <a:pt x="20" y="22"/>
                  </a:cubicBezTo>
                  <a:cubicBezTo>
                    <a:pt x="24" y="21"/>
                    <a:pt x="39" y="20"/>
                    <a:pt x="59" y="19"/>
                  </a:cubicBezTo>
                  <a:cubicBezTo>
                    <a:pt x="68" y="19"/>
                    <a:pt x="78" y="18"/>
                    <a:pt x="88" y="18"/>
                  </a:cubicBezTo>
                  <a:cubicBezTo>
                    <a:pt x="96" y="33"/>
                    <a:pt x="115" y="43"/>
                    <a:pt x="137" y="43"/>
                  </a:cubicBezTo>
                  <a:cubicBezTo>
                    <a:pt x="159" y="43"/>
                    <a:pt x="178" y="33"/>
                    <a:pt x="186" y="18"/>
                  </a:cubicBezTo>
                  <a:cubicBezTo>
                    <a:pt x="220" y="19"/>
                    <a:pt x="249" y="21"/>
                    <a:pt x="254" y="22"/>
                  </a:cubicBezTo>
                  <a:cubicBezTo>
                    <a:pt x="255" y="22"/>
                    <a:pt x="256" y="23"/>
                    <a:pt x="257" y="23"/>
                  </a:cubicBezTo>
                  <a:cubicBezTo>
                    <a:pt x="258" y="24"/>
                    <a:pt x="258" y="24"/>
                    <a:pt x="258" y="25"/>
                  </a:cubicBezTo>
                  <a:cubicBezTo>
                    <a:pt x="258" y="27"/>
                    <a:pt x="258" y="43"/>
                    <a:pt x="258" y="69"/>
                  </a:cubicBezTo>
                  <a:cubicBezTo>
                    <a:pt x="258" y="73"/>
                    <a:pt x="262" y="77"/>
                    <a:pt x="266" y="77"/>
                  </a:cubicBezTo>
                  <a:cubicBezTo>
                    <a:pt x="271" y="77"/>
                    <a:pt x="274" y="73"/>
                    <a:pt x="274" y="69"/>
                  </a:cubicBezTo>
                  <a:cubicBezTo>
                    <a:pt x="274" y="69"/>
                    <a:pt x="274" y="69"/>
                    <a:pt x="274" y="69"/>
                  </a:cubicBezTo>
                  <a:cubicBezTo>
                    <a:pt x="274" y="43"/>
                    <a:pt x="274" y="27"/>
                    <a:pt x="274" y="25"/>
                  </a:cubicBezTo>
                  <a:cubicBezTo>
                    <a:pt x="274" y="17"/>
                    <a:pt x="269" y="12"/>
                    <a:pt x="265" y="9"/>
                  </a:cubicBezTo>
                  <a:cubicBezTo>
                    <a:pt x="261" y="7"/>
                    <a:pt x="257" y="6"/>
                    <a:pt x="257" y="6"/>
                  </a:cubicBezTo>
                  <a:cubicBezTo>
                    <a:pt x="256" y="6"/>
                    <a:pt x="256" y="6"/>
                    <a:pt x="256" y="6"/>
                  </a:cubicBezTo>
                  <a:cubicBezTo>
                    <a:pt x="256" y="6"/>
                    <a:pt x="190" y="0"/>
                    <a:pt x="137" y="0"/>
                  </a:cubicBezTo>
                  <a:cubicBezTo>
                    <a:pt x="84" y="0"/>
                    <a:pt x="19" y="6"/>
                    <a:pt x="18" y="6"/>
                  </a:cubicBezTo>
                  <a:cubicBezTo>
                    <a:pt x="17" y="6"/>
                    <a:pt x="17" y="6"/>
                    <a:pt x="17" y="6"/>
                  </a:cubicBezTo>
                  <a:cubicBezTo>
                    <a:pt x="17" y="6"/>
                    <a:pt x="13" y="7"/>
                    <a:pt x="9" y="9"/>
                  </a:cubicBezTo>
                  <a:cubicBezTo>
                    <a:pt x="5" y="12"/>
                    <a:pt x="0" y="17"/>
                    <a:pt x="0" y="25"/>
                  </a:cubicBezTo>
                  <a:cubicBezTo>
                    <a:pt x="0" y="34"/>
                    <a:pt x="0" y="463"/>
                    <a:pt x="0" y="477"/>
                  </a:cubicBezTo>
                  <a:cubicBezTo>
                    <a:pt x="0" y="488"/>
                    <a:pt x="6" y="495"/>
                    <a:pt x="12" y="498"/>
                  </a:cubicBezTo>
                  <a:cubicBezTo>
                    <a:pt x="17" y="500"/>
                    <a:pt x="22" y="501"/>
                    <a:pt x="23" y="501"/>
                  </a:cubicBezTo>
                  <a:cubicBezTo>
                    <a:pt x="23" y="501"/>
                    <a:pt x="76" y="502"/>
                    <a:pt x="137" y="503"/>
                  </a:cubicBezTo>
                  <a:cubicBezTo>
                    <a:pt x="198" y="502"/>
                    <a:pt x="251" y="501"/>
                    <a:pt x="251" y="501"/>
                  </a:cubicBezTo>
                  <a:cubicBezTo>
                    <a:pt x="252" y="501"/>
                    <a:pt x="257" y="500"/>
                    <a:pt x="262" y="498"/>
                  </a:cubicBezTo>
                  <a:cubicBezTo>
                    <a:pt x="268" y="495"/>
                    <a:pt x="275" y="488"/>
                    <a:pt x="274" y="477"/>
                  </a:cubicBezTo>
                  <a:cubicBezTo>
                    <a:pt x="274" y="467"/>
                    <a:pt x="274" y="234"/>
                    <a:pt x="274" y="107"/>
                  </a:cubicBezTo>
                  <a:cubicBezTo>
                    <a:pt x="274" y="102"/>
                    <a:pt x="271" y="99"/>
                    <a:pt x="266" y="99"/>
                  </a:cubicBezTo>
                  <a:close/>
                  <a:moveTo>
                    <a:pt x="137" y="16"/>
                  </a:moveTo>
                  <a:cubicBezTo>
                    <a:pt x="147" y="16"/>
                    <a:pt x="157" y="17"/>
                    <a:pt x="167" y="17"/>
                  </a:cubicBezTo>
                  <a:cubicBezTo>
                    <a:pt x="160" y="22"/>
                    <a:pt x="150" y="27"/>
                    <a:pt x="137" y="27"/>
                  </a:cubicBezTo>
                  <a:cubicBezTo>
                    <a:pt x="124" y="27"/>
                    <a:pt x="114" y="22"/>
                    <a:pt x="107" y="17"/>
                  </a:cubicBezTo>
                  <a:cubicBezTo>
                    <a:pt x="117" y="17"/>
                    <a:pt x="128" y="16"/>
                    <a:pt x="137" y="16"/>
                  </a:cubicBezTo>
                  <a:close/>
                </a:path>
              </a:pathLst>
            </a:custGeom>
            <a:solidFill>
              <a:schemeClr val="tx1"/>
            </a:solidFill>
            <a:ln w="9525">
              <a:solidFill>
                <a:schemeClr val="bg1">
                  <a:lumMod val="85000"/>
                </a:schemeClr>
              </a:solidFill>
              <a:round/>
              <a:headEnd/>
              <a:tailEnd/>
            </a:ln>
          </p:spPr>
          <p:txBody>
            <a:bodyPr/>
            <a:lstStyle/>
            <a:p>
              <a:pPr>
                <a:spcBef>
                  <a:spcPct val="50000"/>
                </a:spcBef>
                <a:defRPr/>
              </a:pPr>
              <a:endParaRPr lang="sv-SE" sz="1400">
                <a:cs typeface="+mn-cs"/>
              </a:endParaRPr>
            </a:p>
          </p:txBody>
        </p:sp>
        <p:sp>
          <p:nvSpPr>
            <p:cNvPr id="49" name="TextBox 48">
              <a:extLst>
                <a:ext uri="{FF2B5EF4-FFF2-40B4-BE49-F238E27FC236}">
                  <a16:creationId xmlns:a16="http://schemas.microsoft.com/office/drawing/2014/main" id="{A7556584-A927-49D8-B067-39B86040D520}"/>
                </a:ext>
              </a:extLst>
            </p:cNvPr>
            <p:cNvSpPr txBox="1"/>
            <p:nvPr/>
          </p:nvSpPr>
          <p:spPr>
            <a:xfrm>
              <a:off x="8000732" y="1466524"/>
              <a:ext cx="800034" cy="407021"/>
            </a:xfrm>
            <a:prstGeom prst="rect">
              <a:avLst/>
            </a:prstGeom>
            <a:noFill/>
          </p:spPr>
          <p:txBody>
            <a:bodyPr wrap="none" rtlCol="0">
              <a:spAutoFit/>
            </a:bodyPr>
            <a:lstStyle/>
            <a:p>
              <a:r>
                <a:rPr lang="en-US" sz="1400" b="1">
                  <a:solidFill>
                    <a:srgbClr val="FABB00"/>
                  </a:solidFill>
                </a:rPr>
                <a:t>(RDC)</a:t>
              </a:r>
            </a:p>
          </p:txBody>
        </p:sp>
        <p:sp>
          <p:nvSpPr>
            <p:cNvPr id="50" name="TextBox 49">
              <a:extLst>
                <a:ext uri="{FF2B5EF4-FFF2-40B4-BE49-F238E27FC236}">
                  <a16:creationId xmlns:a16="http://schemas.microsoft.com/office/drawing/2014/main" id="{D07C181C-9BE2-4000-8DE5-A8B3F2B24F94}"/>
                </a:ext>
              </a:extLst>
            </p:cNvPr>
            <p:cNvSpPr txBox="1"/>
            <p:nvPr/>
          </p:nvSpPr>
          <p:spPr>
            <a:xfrm>
              <a:off x="5918376" y="1449643"/>
              <a:ext cx="754011" cy="407021"/>
            </a:xfrm>
            <a:prstGeom prst="rect">
              <a:avLst/>
            </a:prstGeom>
            <a:noFill/>
          </p:spPr>
          <p:txBody>
            <a:bodyPr wrap="none" rtlCol="0">
              <a:spAutoFit/>
            </a:bodyPr>
            <a:lstStyle/>
            <a:p>
              <a:r>
                <a:rPr lang="en-US" sz="1400" b="1">
                  <a:solidFill>
                    <a:srgbClr val="FABB00"/>
                  </a:solidFill>
                </a:rPr>
                <a:t>(LSC)</a:t>
              </a:r>
            </a:p>
          </p:txBody>
        </p:sp>
        <p:sp>
          <p:nvSpPr>
            <p:cNvPr id="51" name="TextBox 50">
              <a:extLst>
                <a:ext uri="{FF2B5EF4-FFF2-40B4-BE49-F238E27FC236}">
                  <a16:creationId xmlns:a16="http://schemas.microsoft.com/office/drawing/2014/main" id="{115D1FCD-A1D8-4714-901A-1F4D9D508868}"/>
                </a:ext>
              </a:extLst>
            </p:cNvPr>
            <p:cNvSpPr txBox="1"/>
            <p:nvPr/>
          </p:nvSpPr>
          <p:spPr>
            <a:xfrm>
              <a:off x="4428538" y="1532271"/>
              <a:ext cx="665800" cy="407021"/>
            </a:xfrm>
            <a:prstGeom prst="rect">
              <a:avLst/>
            </a:prstGeom>
            <a:noFill/>
          </p:spPr>
          <p:txBody>
            <a:bodyPr wrap="none" rtlCol="0">
              <a:spAutoFit/>
            </a:bodyPr>
            <a:lstStyle/>
            <a:p>
              <a:r>
                <a:rPr lang="en-US" sz="1400" b="1">
                  <a:solidFill>
                    <a:srgbClr val="FABB00"/>
                  </a:solidFill>
                </a:rPr>
                <a:t>(CO)</a:t>
              </a:r>
            </a:p>
          </p:txBody>
        </p:sp>
        <p:sp>
          <p:nvSpPr>
            <p:cNvPr id="52" name="TextBox 51">
              <a:extLst>
                <a:ext uri="{FF2B5EF4-FFF2-40B4-BE49-F238E27FC236}">
                  <a16:creationId xmlns:a16="http://schemas.microsoft.com/office/drawing/2014/main" id="{7AAF677B-3FBD-4905-9622-41F0AB52CF27}"/>
                </a:ext>
              </a:extLst>
            </p:cNvPr>
            <p:cNvSpPr txBox="1"/>
            <p:nvPr/>
          </p:nvSpPr>
          <p:spPr>
            <a:xfrm>
              <a:off x="1967543" y="3579808"/>
              <a:ext cx="813457" cy="407021"/>
            </a:xfrm>
            <a:prstGeom prst="rect">
              <a:avLst/>
            </a:prstGeom>
            <a:noFill/>
          </p:spPr>
          <p:txBody>
            <a:bodyPr wrap="none" rtlCol="0">
              <a:spAutoFit/>
            </a:bodyPr>
            <a:lstStyle/>
            <a:p>
              <a:r>
                <a:rPr lang="en-US" sz="1400" b="1">
                  <a:solidFill>
                    <a:srgbClr val="FABB00"/>
                  </a:solidFill>
                </a:rPr>
                <a:t>(HUB)</a:t>
              </a:r>
            </a:p>
          </p:txBody>
        </p:sp>
        <p:sp>
          <p:nvSpPr>
            <p:cNvPr id="53" name="TextBox 52">
              <a:extLst>
                <a:ext uri="{FF2B5EF4-FFF2-40B4-BE49-F238E27FC236}">
                  <a16:creationId xmlns:a16="http://schemas.microsoft.com/office/drawing/2014/main" id="{4A0A3FCD-2FE8-40DC-96A9-168A5100CA0F}"/>
                </a:ext>
              </a:extLst>
            </p:cNvPr>
            <p:cNvSpPr txBox="1"/>
            <p:nvPr/>
          </p:nvSpPr>
          <p:spPr>
            <a:xfrm>
              <a:off x="575589" y="3728005"/>
              <a:ext cx="650459" cy="407021"/>
            </a:xfrm>
            <a:prstGeom prst="rect">
              <a:avLst/>
            </a:prstGeom>
            <a:noFill/>
          </p:spPr>
          <p:txBody>
            <a:bodyPr wrap="none" rtlCol="0">
              <a:spAutoFit/>
            </a:bodyPr>
            <a:lstStyle/>
            <a:p>
              <a:r>
                <a:rPr lang="en-US" sz="1400" b="1">
                  <a:solidFill>
                    <a:srgbClr val="FABB00"/>
                  </a:solidFill>
                </a:rPr>
                <a:t>(AS)</a:t>
              </a:r>
            </a:p>
          </p:txBody>
        </p:sp>
        <p:grpSp>
          <p:nvGrpSpPr>
            <p:cNvPr id="54" name="Group 53">
              <a:extLst>
                <a:ext uri="{FF2B5EF4-FFF2-40B4-BE49-F238E27FC236}">
                  <a16:creationId xmlns:a16="http://schemas.microsoft.com/office/drawing/2014/main" id="{4990C1C4-F20B-4F67-9786-E9CC7E9BF661}"/>
                </a:ext>
              </a:extLst>
            </p:cNvPr>
            <p:cNvGrpSpPr/>
            <p:nvPr/>
          </p:nvGrpSpPr>
          <p:grpSpPr>
            <a:xfrm>
              <a:off x="8631468" y="1042872"/>
              <a:ext cx="1992309" cy="1693863"/>
              <a:chOff x="5387982" y="2154243"/>
              <a:chExt cx="1992309" cy="1693863"/>
            </a:xfrm>
          </p:grpSpPr>
          <p:grpSp>
            <p:nvGrpSpPr>
              <p:cNvPr id="77" name="Group 614">
                <a:extLst>
                  <a:ext uri="{FF2B5EF4-FFF2-40B4-BE49-F238E27FC236}">
                    <a16:creationId xmlns:a16="http://schemas.microsoft.com/office/drawing/2014/main" id="{C1D33F8A-9BDB-4B8A-A897-DD19FC0C44AB}"/>
                  </a:ext>
                </a:extLst>
              </p:cNvPr>
              <p:cNvGrpSpPr>
                <a:grpSpLocks/>
              </p:cNvGrpSpPr>
              <p:nvPr/>
            </p:nvGrpSpPr>
            <p:grpSpPr bwMode="auto">
              <a:xfrm>
                <a:off x="5778503" y="2154243"/>
                <a:ext cx="1601788" cy="1693863"/>
                <a:chOff x="1732851" y="2961080"/>
                <a:chExt cx="611313" cy="1563509"/>
              </a:xfrm>
            </p:grpSpPr>
            <p:sp>
              <p:nvSpPr>
                <p:cNvPr id="80" name="AutoShape 117">
                  <a:extLst>
                    <a:ext uri="{FF2B5EF4-FFF2-40B4-BE49-F238E27FC236}">
                      <a16:creationId xmlns:a16="http://schemas.microsoft.com/office/drawing/2014/main" id="{688A8299-35A6-4C71-B13E-A2F9C1CD403C}"/>
                    </a:ext>
                  </a:extLst>
                </p:cNvPr>
                <p:cNvSpPr>
                  <a:spLocks noChangeAspect="1" noChangeArrowheads="1"/>
                </p:cNvSpPr>
                <p:nvPr/>
              </p:nvSpPr>
              <p:spPr bwMode="auto">
                <a:xfrm>
                  <a:off x="1738176" y="2965835"/>
                  <a:ext cx="599065" cy="1538782"/>
                </a:xfrm>
                <a:prstGeom prst="roundRect">
                  <a:avLst>
                    <a:gd name="adj" fmla="val 4630"/>
                  </a:avLst>
                </a:prstGeom>
                <a:solidFill>
                  <a:schemeClr val="bg1"/>
                </a:solidFill>
                <a:ln w="12700" algn="ctr">
                  <a:solidFill>
                    <a:schemeClr val="bg1"/>
                  </a:solidFill>
                  <a:round/>
                  <a:headEnd/>
                  <a:tailEnd/>
                </a:ln>
              </p:spPr>
              <p:txBody>
                <a:bodyPr wrap="none" lIns="95963" tIns="60936" rIns="95963" bIns="60936" anchor="ctr"/>
                <a:lstStyle/>
                <a:p>
                  <a:pPr algn="ctr"/>
                  <a:endParaRPr lang="sv-SE" sz="2000"/>
                </a:p>
              </p:txBody>
            </p:sp>
            <p:sp>
              <p:nvSpPr>
                <p:cNvPr id="81" name="Freeform 120">
                  <a:extLst>
                    <a:ext uri="{FF2B5EF4-FFF2-40B4-BE49-F238E27FC236}">
                      <a16:creationId xmlns:a16="http://schemas.microsoft.com/office/drawing/2014/main" id="{64514CA6-E89B-4B2D-A87D-0FFD168F19E5}"/>
                    </a:ext>
                  </a:extLst>
                </p:cNvPr>
                <p:cNvSpPr>
                  <a:spLocks noChangeAspect="1"/>
                </p:cNvSpPr>
                <p:nvPr/>
              </p:nvSpPr>
              <p:spPr bwMode="auto">
                <a:xfrm>
                  <a:off x="1732851" y="2961080"/>
                  <a:ext cx="611313" cy="1563509"/>
                </a:xfrm>
                <a:custGeom>
                  <a:avLst/>
                  <a:gdLst>
                    <a:gd name="T0" fmla="*/ 2147483647 w 545"/>
                    <a:gd name="T1" fmla="*/ 2147483647 h 1140"/>
                    <a:gd name="T2" fmla="*/ 0 w 545"/>
                    <a:gd name="T3" fmla="*/ 2147483647 h 1140"/>
                    <a:gd name="T4" fmla="*/ 0 w 545"/>
                    <a:gd name="T5" fmla="*/ 2147483647 h 1140"/>
                    <a:gd name="T6" fmla="*/ 0 w 545"/>
                    <a:gd name="T7" fmla="*/ 2147483647 h 1140"/>
                    <a:gd name="T8" fmla="*/ 2147483647 w 545"/>
                    <a:gd name="T9" fmla="*/ 0 h 1140"/>
                    <a:gd name="T10" fmla="*/ 2147483647 w 545"/>
                    <a:gd name="T11" fmla="*/ 0 h 1140"/>
                    <a:gd name="T12" fmla="*/ 2147483647 w 545"/>
                    <a:gd name="T13" fmla="*/ 0 h 1140"/>
                    <a:gd name="T14" fmla="*/ 2147483647 w 545"/>
                    <a:gd name="T15" fmla="*/ 2147483647 h 1140"/>
                    <a:gd name="T16" fmla="*/ 2147483647 w 545"/>
                    <a:gd name="T17" fmla="*/ 2147483647 h 1140"/>
                    <a:gd name="T18" fmla="*/ 2147483647 w 545"/>
                    <a:gd name="T19" fmla="*/ 2147483647 h 1140"/>
                    <a:gd name="T20" fmla="*/ 2147483647 w 545"/>
                    <a:gd name="T21" fmla="*/ 2147483647 h 1140"/>
                    <a:gd name="T22" fmla="*/ 2147483647 w 545"/>
                    <a:gd name="T23" fmla="*/ 2147483647 h 1140"/>
                    <a:gd name="T24" fmla="*/ 2147483647 w 545"/>
                    <a:gd name="T25" fmla="*/ 2147483647 h 1140"/>
                    <a:gd name="T26" fmla="*/ 2147483647 w 545"/>
                    <a:gd name="T27" fmla="*/ 2147483647 h 1140"/>
                    <a:gd name="T28" fmla="*/ 2147483647 w 545"/>
                    <a:gd name="T29" fmla="*/ 2147483647 h 1140"/>
                    <a:gd name="T30" fmla="*/ 2147483647 w 545"/>
                    <a:gd name="T31" fmla="*/ 2147483647 h 1140"/>
                    <a:gd name="T32" fmla="*/ 2147483647 w 545"/>
                    <a:gd name="T33" fmla="*/ 2147483647 h 1140"/>
                    <a:gd name="T34" fmla="*/ 2147483647 w 545"/>
                    <a:gd name="T35" fmla="*/ 2147483647 h 1140"/>
                    <a:gd name="T36" fmla="*/ 2147483647 w 545"/>
                    <a:gd name="T37" fmla="*/ 2147483647 h 1140"/>
                    <a:gd name="T38" fmla="*/ 2147483647 w 545"/>
                    <a:gd name="T39" fmla="*/ 2147483647 h 1140"/>
                    <a:gd name="T40" fmla="*/ 2147483647 w 545"/>
                    <a:gd name="T41" fmla="*/ 2147483647 h 1140"/>
                    <a:gd name="T42" fmla="*/ 2147483647 w 545"/>
                    <a:gd name="T43" fmla="*/ 2147483647 h 1140"/>
                    <a:gd name="T44" fmla="*/ 2147483647 w 545"/>
                    <a:gd name="T45" fmla="*/ 2147483647 h 1140"/>
                    <a:gd name="T46" fmla="*/ 2147483647 w 545"/>
                    <a:gd name="T47" fmla="*/ 2147483647 h 1140"/>
                    <a:gd name="T48" fmla="*/ 2147483647 w 545"/>
                    <a:gd name="T49" fmla="*/ 2147483647 h 1140"/>
                    <a:gd name="T50" fmla="*/ 2147483647 w 545"/>
                    <a:gd name="T51" fmla="*/ 2147483647 h 1140"/>
                    <a:gd name="T52" fmla="*/ 2147483647 w 545"/>
                    <a:gd name="T53" fmla="*/ 2147483647 h 1140"/>
                    <a:gd name="T54" fmla="*/ 2147483647 w 545"/>
                    <a:gd name="T55" fmla="*/ 2147483647 h 1140"/>
                    <a:gd name="T56" fmla="*/ 2147483647 w 545"/>
                    <a:gd name="T57" fmla="*/ 2147483647 h 1140"/>
                    <a:gd name="T58" fmla="*/ 2147483647 w 545"/>
                    <a:gd name="T59" fmla="*/ 2147483647 h 1140"/>
                    <a:gd name="T60" fmla="*/ 2147483647 w 545"/>
                    <a:gd name="T61" fmla="*/ 2147483647 h 1140"/>
                    <a:gd name="T62" fmla="*/ 2147483647 w 545"/>
                    <a:gd name="T63" fmla="*/ 2147483647 h 1140"/>
                    <a:gd name="T64" fmla="*/ 2147483647 w 545"/>
                    <a:gd name="T65" fmla="*/ 2147483647 h 1140"/>
                    <a:gd name="T66" fmla="*/ 2147483647 w 545"/>
                    <a:gd name="T67" fmla="*/ 2147483647 h 1140"/>
                    <a:gd name="T68" fmla="*/ 2147483647 w 545"/>
                    <a:gd name="T69" fmla="*/ 2147483647 h 11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45"/>
                    <a:gd name="T106" fmla="*/ 0 h 1140"/>
                    <a:gd name="T107" fmla="*/ 545 w 545"/>
                    <a:gd name="T108" fmla="*/ 1140 h 11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45" h="1140">
                      <a:moveTo>
                        <a:pt x="30" y="1140"/>
                      </a:moveTo>
                      <a:cubicBezTo>
                        <a:pt x="13" y="1140"/>
                        <a:pt x="0" y="1126"/>
                        <a:pt x="0" y="1109"/>
                      </a:cubicBezTo>
                      <a:cubicBezTo>
                        <a:pt x="0" y="1109"/>
                        <a:pt x="0" y="1109"/>
                        <a:pt x="0" y="1109"/>
                      </a:cubicBezTo>
                      <a:cubicBezTo>
                        <a:pt x="0" y="31"/>
                        <a:pt x="0" y="31"/>
                        <a:pt x="0" y="31"/>
                      </a:cubicBezTo>
                      <a:cubicBezTo>
                        <a:pt x="0" y="14"/>
                        <a:pt x="13" y="0"/>
                        <a:pt x="30" y="0"/>
                      </a:cubicBezTo>
                      <a:cubicBezTo>
                        <a:pt x="30" y="0"/>
                        <a:pt x="30" y="0"/>
                        <a:pt x="30" y="0"/>
                      </a:cubicBezTo>
                      <a:cubicBezTo>
                        <a:pt x="514" y="0"/>
                        <a:pt x="514" y="0"/>
                        <a:pt x="514" y="0"/>
                      </a:cubicBezTo>
                      <a:cubicBezTo>
                        <a:pt x="531" y="0"/>
                        <a:pt x="545" y="14"/>
                        <a:pt x="545" y="31"/>
                      </a:cubicBezTo>
                      <a:cubicBezTo>
                        <a:pt x="545" y="31"/>
                        <a:pt x="545" y="31"/>
                        <a:pt x="545" y="31"/>
                      </a:cubicBezTo>
                      <a:cubicBezTo>
                        <a:pt x="545" y="53"/>
                        <a:pt x="545" y="53"/>
                        <a:pt x="545" y="53"/>
                      </a:cubicBezTo>
                      <a:cubicBezTo>
                        <a:pt x="545" y="57"/>
                        <a:pt x="541" y="61"/>
                        <a:pt x="537" y="61"/>
                      </a:cubicBezTo>
                      <a:cubicBezTo>
                        <a:pt x="537" y="61"/>
                        <a:pt x="537" y="61"/>
                        <a:pt x="537" y="61"/>
                      </a:cubicBezTo>
                      <a:cubicBezTo>
                        <a:pt x="532" y="61"/>
                        <a:pt x="529" y="57"/>
                        <a:pt x="529" y="53"/>
                      </a:cubicBezTo>
                      <a:cubicBezTo>
                        <a:pt x="529" y="53"/>
                        <a:pt x="529" y="53"/>
                        <a:pt x="529" y="53"/>
                      </a:cubicBezTo>
                      <a:cubicBezTo>
                        <a:pt x="529" y="31"/>
                        <a:pt x="529" y="31"/>
                        <a:pt x="529" y="31"/>
                      </a:cubicBezTo>
                      <a:cubicBezTo>
                        <a:pt x="529" y="23"/>
                        <a:pt x="522" y="16"/>
                        <a:pt x="514" y="16"/>
                      </a:cubicBezTo>
                      <a:cubicBezTo>
                        <a:pt x="514" y="16"/>
                        <a:pt x="514" y="16"/>
                        <a:pt x="514" y="16"/>
                      </a:cubicBezTo>
                      <a:cubicBezTo>
                        <a:pt x="30" y="16"/>
                        <a:pt x="30" y="16"/>
                        <a:pt x="30" y="16"/>
                      </a:cubicBezTo>
                      <a:cubicBezTo>
                        <a:pt x="22" y="16"/>
                        <a:pt x="16" y="23"/>
                        <a:pt x="16" y="31"/>
                      </a:cubicBezTo>
                      <a:cubicBezTo>
                        <a:pt x="16" y="31"/>
                        <a:pt x="16" y="31"/>
                        <a:pt x="16" y="31"/>
                      </a:cubicBezTo>
                      <a:cubicBezTo>
                        <a:pt x="16" y="1109"/>
                        <a:pt x="16" y="1109"/>
                        <a:pt x="16" y="1109"/>
                      </a:cubicBezTo>
                      <a:cubicBezTo>
                        <a:pt x="16" y="1117"/>
                        <a:pt x="22" y="1124"/>
                        <a:pt x="30" y="1124"/>
                      </a:cubicBezTo>
                      <a:cubicBezTo>
                        <a:pt x="30" y="1124"/>
                        <a:pt x="30" y="1124"/>
                        <a:pt x="30" y="1124"/>
                      </a:cubicBezTo>
                      <a:cubicBezTo>
                        <a:pt x="514" y="1124"/>
                        <a:pt x="514" y="1124"/>
                        <a:pt x="514" y="1124"/>
                      </a:cubicBezTo>
                      <a:cubicBezTo>
                        <a:pt x="522" y="1124"/>
                        <a:pt x="529" y="1117"/>
                        <a:pt x="529" y="1109"/>
                      </a:cubicBezTo>
                      <a:cubicBezTo>
                        <a:pt x="529" y="1109"/>
                        <a:pt x="529" y="1109"/>
                        <a:pt x="529" y="1109"/>
                      </a:cubicBezTo>
                      <a:cubicBezTo>
                        <a:pt x="529" y="82"/>
                        <a:pt x="529" y="82"/>
                        <a:pt x="529" y="82"/>
                      </a:cubicBezTo>
                      <a:cubicBezTo>
                        <a:pt x="529" y="78"/>
                        <a:pt x="532" y="74"/>
                        <a:pt x="537" y="74"/>
                      </a:cubicBezTo>
                      <a:cubicBezTo>
                        <a:pt x="537" y="74"/>
                        <a:pt x="537" y="74"/>
                        <a:pt x="537" y="74"/>
                      </a:cubicBezTo>
                      <a:cubicBezTo>
                        <a:pt x="541" y="74"/>
                        <a:pt x="545" y="78"/>
                        <a:pt x="545" y="82"/>
                      </a:cubicBezTo>
                      <a:cubicBezTo>
                        <a:pt x="545" y="82"/>
                        <a:pt x="545" y="82"/>
                        <a:pt x="545" y="82"/>
                      </a:cubicBezTo>
                      <a:cubicBezTo>
                        <a:pt x="545" y="1109"/>
                        <a:pt x="545" y="1109"/>
                        <a:pt x="545" y="1109"/>
                      </a:cubicBezTo>
                      <a:cubicBezTo>
                        <a:pt x="545" y="1126"/>
                        <a:pt x="531" y="1140"/>
                        <a:pt x="514" y="1140"/>
                      </a:cubicBezTo>
                      <a:cubicBezTo>
                        <a:pt x="514" y="1140"/>
                        <a:pt x="514" y="1140"/>
                        <a:pt x="514" y="1140"/>
                      </a:cubicBezTo>
                      <a:cubicBezTo>
                        <a:pt x="30" y="1140"/>
                        <a:pt x="30" y="1140"/>
                        <a:pt x="30" y="1140"/>
                      </a:cubicBezTo>
                      <a:close/>
                    </a:path>
                  </a:pathLst>
                </a:custGeom>
                <a:solidFill>
                  <a:srgbClr val="99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p>
              </p:txBody>
            </p:sp>
          </p:grpSp>
          <p:sp>
            <p:nvSpPr>
              <p:cNvPr id="78" name="AutoShape 119">
                <a:extLst>
                  <a:ext uri="{FF2B5EF4-FFF2-40B4-BE49-F238E27FC236}">
                    <a16:creationId xmlns:a16="http://schemas.microsoft.com/office/drawing/2014/main" id="{BD8D9E2C-08AD-403C-8562-28618F75513F}"/>
                  </a:ext>
                </a:extLst>
              </p:cNvPr>
              <p:cNvSpPr>
                <a:spLocks noChangeAspect="1" noChangeArrowheads="1"/>
              </p:cNvSpPr>
              <p:nvPr/>
            </p:nvSpPr>
            <p:spPr bwMode="auto">
              <a:xfrm>
                <a:off x="5788025" y="3525843"/>
                <a:ext cx="1574800" cy="322263"/>
              </a:xfrm>
              <a:prstGeom prst="roundRect">
                <a:avLst>
                  <a:gd name="adj" fmla="val 12380"/>
                </a:avLst>
              </a:prstGeom>
              <a:solidFill>
                <a:srgbClr val="990099"/>
              </a:solidFill>
              <a:ln>
                <a:noFill/>
              </a:ln>
              <a:extLst>
                <a:ext uri="{91240B29-F687-4F45-9708-019B960494DF}">
                  <a14:hiddenLine xmlns:a14="http://schemas.microsoft.com/office/drawing/2010/main" w="12700" algn="ctr">
                    <a:solidFill>
                      <a:srgbClr val="000000"/>
                    </a:solidFill>
                    <a:round/>
                    <a:headEnd/>
                    <a:tailEnd/>
                  </a14:hiddenLine>
                </a:ext>
              </a:extLst>
            </p:spPr>
            <p:txBody>
              <a:bodyPr lIns="71967" tIns="45703" rIns="71967" bIns="45703" anchor="ctr"/>
              <a:lstStyle/>
              <a:p>
                <a:pPr algn="ctr"/>
                <a:r>
                  <a:rPr lang="sv-SE" sz="1050" b="1">
                    <a:solidFill>
                      <a:schemeClr val="bg1"/>
                    </a:solidFill>
                  </a:rPr>
                  <a:t>Regional DC</a:t>
                </a:r>
              </a:p>
            </p:txBody>
          </p:sp>
          <p:sp>
            <p:nvSpPr>
              <p:cNvPr id="79" name="Freeform 811">
                <a:extLst>
                  <a:ext uri="{FF2B5EF4-FFF2-40B4-BE49-F238E27FC236}">
                    <a16:creationId xmlns:a16="http://schemas.microsoft.com/office/drawing/2014/main" id="{AE2306C4-A741-406C-9D24-0D2214690F96}"/>
                  </a:ext>
                </a:extLst>
              </p:cNvPr>
              <p:cNvSpPr>
                <a:spLocks/>
              </p:cNvSpPr>
              <p:nvPr/>
            </p:nvSpPr>
            <p:spPr bwMode="auto">
              <a:xfrm>
                <a:off x="5387982" y="2205041"/>
                <a:ext cx="352425" cy="1616075"/>
              </a:xfrm>
              <a:custGeom>
                <a:avLst/>
                <a:gdLst>
                  <a:gd name="T0" fmla="*/ 0 w 395288"/>
                  <a:gd name="T1" fmla="*/ 1116993 h 1616868"/>
                  <a:gd name="T2" fmla="*/ 1340 w 395288"/>
                  <a:gd name="T3" fmla="*/ 1454468 h 1616868"/>
                  <a:gd name="T4" fmla="*/ 222427 w 395288"/>
                  <a:gd name="T5" fmla="*/ 1613698 h 1616868"/>
                  <a:gd name="T6" fmla="*/ 222427 w 395288"/>
                  <a:gd name="T7" fmla="*/ 0 h 1616868"/>
                  <a:gd name="T8" fmla="*/ 0 w 395288"/>
                  <a:gd name="T9" fmla="*/ 1116993 h 1616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5288" h="1616868">
                    <a:moveTo>
                      <a:pt x="0" y="1119187"/>
                    </a:moveTo>
                    <a:lnTo>
                      <a:pt x="2382" y="1457325"/>
                    </a:lnTo>
                    <a:lnTo>
                      <a:pt x="395288" y="1616868"/>
                    </a:lnTo>
                    <a:lnTo>
                      <a:pt x="395288" y="0"/>
                    </a:lnTo>
                    <a:lnTo>
                      <a:pt x="0" y="1119187"/>
                    </a:lnTo>
                    <a:close/>
                  </a:path>
                </a:pathLst>
              </a:custGeom>
              <a:solidFill>
                <a:srgbClr val="990099"/>
              </a:solidFill>
              <a:ln w="12700" cap="flat" cmpd="sng" algn="ctr">
                <a:solidFill>
                  <a:srgbClr val="990099"/>
                </a:solidFill>
                <a:prstDash val="solid"/>
                <a:round/>
                <a:headEnd type="none" w="med" len="med"/>
                <a:tailEnd type="none" w="med" len="med"/>
              </a:ln>
            </p:spPr>
            <p:txBody>
              <a:bodyPr wrap="none" lIns="71995" tIns="45719" rIns="71995" bIns="45719"/>
              <a:lstStyle/>
              <a:p>
                <a:endParaRPr lang="en-US" sz="2000"/>
              </a:p>
            </p:txBody>
          </p:sp>
        </p:grpSp>
        <p:grpSp>
          <p:nvGrpSpPr>
            <p:cNvPr id="55" name="Group 54">
              <a:extLst>
                <a:ext uri="{FF2B5EF4-FFF2-40B4-BE49-F238E27FC236}">
                  <a16:creationId xmlns:a16="http://schemas.microsoft.com/office/drawing/2014/main" id="{F006E5A5-F496-4E5E-8AE6-917DC493364C}"/>
                </a:ext>
              </a:extLst>
            </p:cNvPr>
            <p:cNvGrpSpPr/>
            <p:nvPr/>
          </p:nvGrpSpPr>
          <p:grpSpPr>
            <a:xfrm>
              <a:off x="1625269" y="2230531"/>
              <a:ext cx="1182967" cy="1693863"/>
              <a:chOff x="10196" y="2230531"/>
              <a:chExt cx="1182967" cy="1693863"/>
            </a:xfrm>
          </p:grpSpPr>
          <p:grpSp>
            <p:nvGrpSpPr>
              <p:cNvPr id="72" name="Group 614">
                <a:extLst>
                  <a:ext uri="{FF2B5EF4-FFF2-40B4-BE49-F238E27FC236}">
                    <a16:creationId xmlns:a16="http://schemas.microsoft.com/office/drawing/2014/main" id="{F621443B-ED40-457A-8C69-1CF36B71C0B5}"/>
                  </a:ext>
                </a:extLst>
              </p:cNvPr>
              <p:cNvGrpSpPr>
                <a:grpSpLocks/>
              </p:cNvGrpSpPr>
              <p:nvPr/>
            </p:nvGrpSpPr>
            <p:grpSpPr bwMode="auto">
              <a:xfrm>
                <a:off x="405790" y="2230531"/>
                <a:ext cx="787373" cy="1693863"/>
                <a:chOff x="1732851" y="2961081"/>
                <a:chExt cx="611313" cy="1563509"/>
              </a:xfrm>
            </p:grpSpPr>
            <p:sp>
              <p:nvSpPr>
                <p:cNvPr id="75" name="AutoShape 117">
                  <a:extLst>
                    <a:ext uri="{FF2B5EF4-FFF2-40B4-BE49-F238E27FC236}">
                      <a16:creationId xmlns:a16="http://schemas.microsoft.com/office/drawing/2014/main" id="{DE69005C-BA56-4B43-8BF1-B9917FF4D761}"/>
                    </a:ext>
                  </a:extLst>
                </p:cNvPr>
                <p:cNvSpPr>
                  <a:spLocks noChangeAspect="1" noChangeArrowheads="1"/>
                </p:cNvSpPr>
                <p:nvPr/>
              </p:nvSpPr>
              <p:spPr bwMode="auto">
                <a:xfrm>
                  <a:off x="1738176" y="2965835"/>
                  <a:ext cx="599065" cy="1538782"/>
                </a:xfrm>
                <a:prstGeom prst="roundRect">
                  <a:avLst>
                    <a:gd name="adj" fmla="val 4630"/>
                  </a:avLst>
                </a:prstGeom>
                <a:solidFill>
                  <a:schemeClr val="bg1"/>
                </a:solidFill>
                <a:ln w="12700" algn="ctr">
                  <a:solidFill>
                    <a:schemeClr val="bg1"/>
                  </a:solidFill>
                  <a:round/>
                  <a:headEnd/>
                  <a:tailEnd/>
                </a:ln>
              </p:spPr>
              <p:txBody>
                <a:bodyPr wrap="none" lIns="95963" tIns="60936" rIns="95963" bIns="60936" anchor="ctr"/>
                <a:lstStyle/>
                <a:p>
                  <a:pPr algn="ctr"/>
                  <a:endParaRPr lang="sv-SE" sz="2000"/>
                </a:p>
              </p:txBody>
            </p:sp>
            <p:sp>
              <p:nvSpPr>
                <p:cNvPr id="76" name="Freeform 120">
                  <a:extLst>
                    <a:ext uri="{FF2B5EF4-FFF2-40B4-BE49-F238E27FC236}">
                      <a16:creationId xmlns:a16="http://schemas.microsoft.com/office/drawing/2014/main" id="{B00020DC-2974-44FA-B239-95D7B4A8D1EB}"/>
                    </a:ext>
                  </a:extLst>
                </p:cNvPr>
                <p:cNvSpPr>
                  <a:spLocks noChangeAspect="1"/>
                </p:cNvSpPr>
                <p:nvPr/>
              </p:nvSpPr>
              <p:spPr bwMode="auto">
                <a:xfrm>
                  <a:off x="1732851" y="2961081"/>
                  <a:ext cx="611313" cy="1563509"/>
                </a:xfrm>
                <a:custGeom>
                  <a:avLst/>
                  <a:gdLst>
                    <a:gd name="T0" fmla="*/ 2147483647 w 545"/>
                    <a:gd name="T1" fmla="*/ 2147483647 h 1140"/>
                    <a:gd name="T2" fmla="*/ 0 w 545"/>
                    <a:gd name="T3" fmla="*/ 2147483647 h 1140"/>
                    <a:gd name="T4" fmla="*/ 0 w 545"/>
                    <a:gd name="T5" fmla="*/ 2147483647 h 1140"/>
                    <a:gd name="T6" fmla="*/ 0 w 545"/>
                    <a:gd name="T7" fmla="*/ 2147483647 h 1140"/>
                    <a:gd name="T8" fmla="*/ 2147483647 w 545"/>
                    <a:gd name="T9" fmla="*/ 0 h 1140"/>
                    <a:gd name="T10" fmla="*/ 2147483647 w 545"/>
                    <a:gd name="T11" fmla="*/ 0 h 1140"/>
                    <a:gd name="T12" fmla="*/ 2147483647 w 545"/>
                    <a:gd name="T13" fmla="*/ 0 h 1140"/>
                    <a:gd name="T14" fmla="*/ 2147483647 w 545"/>
                    <a:gd name="T15" fmla="*/ 2147483647 h 1140"/>
                    <a:gd name="T16" fmla="*/ 2147483647 w 545"/>
                    <a:gd name="T17" fmla="*/ 2147483647 h 1140"/>
                    <a:gd name="T18" fmla="*/ 2147483647 w 545"/>
                    <a:gd name="T19" fmla="*/ 2147483647 h 1140"/>
                    <a:gd name="T20" fmla="*/ 2147483647 w 545"/>
                    <a:gd name="T21" fmla="*/ 2147483647 h 1140"/>
                    <a:gd name="T22" fmla="*/ 2147483647 w 545"/>
                    <a:gd name="T23" fmla="*/ 2147483647 h 1140"/>
                    <a:gd name="T24" fmla="*/ 2147483647 w 545"/>
                    <a:gd name="T25" fmla="*/ 2147483647 h 1140"/>
                    <a:gd name="T26" fmla="*/ 2147483647 w 545"/>
                    <a:gd name="T27" fmla="*/ 2147483647 h 1140"/>
                    <a:gd name="T28" fmla="*/ 2147483647 w 545"/>
                    <a:gd name="T29" fmla="*/ 2147483647 h 1140"/>
                    <a:gd name="T30" fmla="*/ 2147483647 w 545"/>
                    <a:gd name="T31" fmla="*/ 2147483647 h 1140"/>
                    <a:gd name="T32" fmla="*/ 2147483647 w 545"/>
                    <a:gd name="T33" fmla="*/ 2147483647 h 1140"/>
                    <a:gd name="T34" fmla="*/ 2147483647 w 545"/>
                    <a:gd name="T35" fmla="*/ 2147483647 h 1140"/>
                    <a:gd name="T36" fmla="*/ 2147483647 w 545"/>
                    <a:gd name="T37" fmla="*/ 2147483647 h 1140"/>
                    <a:gd name="T38" fmla="*/ 2147483647 w 545"/>
                    <a:gd name="T39" fmla="*/ 2147483647 h 1140"/>
                    <a:gd name="T40" fmla="*/ 2147483647 w 545"/>
                    <a:gd name="T41" fmla="*/ 2147483647 h 1140"/>
                    <a:gd name="T42" fmla="*/ 2147483647 w 545"/>
                    <a:gd name="T43" fmla="*/ 2147483647 h 1140"/>
                    <a:gd name="T44" fmla="*/ 2147483647 w 545"/>
                    <a:gd name="T45" fmla="*/ 2147483647 h 1140"/>
                    <a:gd name="T46" fmla="*/ 2147483647 w 545"/>
                    <a:gd name="T47" fmla="*/ 2147483647 h 1140"/>
                    <a:gd name="T48" fmla="*/ 2147483647 w 545"/>
                    <a:gd name="T49" fmla="*/ 2147483647 h 1140"/>
                    <a:gd name="T50" fmla="*/ 2147483647 w 545"/>
                    <a:gd name="T51" fmla="*/ 2147483647 h 1140"/>
                    <a:gd name="T52" fmla="*/ 2147483647 w 545"/>
                    <a:gd name="T53" fmla="*/ 2147483647 h 1140"/>
                    <a:gd name="T54" fmla="*/ 2147483647 w 545"/>
                    <a:gd name="T55" fmla="*/ 2147483647 h 1140"/>
                    <a:gd name="T56" fmla="*/ 2147483647 w 545"/>
                    <a:gd name="T57" fmla="*/ 2147483647 h 1140"/>
                    <a:gd name="T58" fmla="*/ 2147483647 w 545"/>
                    <a:gd name="T59" fmla="*/ 2147483647 h 1140"/>
                    <a:gd name="T60" fmla="*/ 2147483647 w 545"/>
                    <a:gd name="T61" fmla="*/ 2147483647 h 1140"/>
                    <a:gd name="T62" fmla="*/ 2147483647 w 545"/>
                    <a:gd name="T63" fmla="*/ 2147483647 h 1140"/>
                    <a:gd name="T64" fmla="*/ 2147483647 w 545"/>
                    <a:gd name="T65" fmla="*/ 2147483647 h 1140"/>
                    <a:gd name="T66" fmla="*/ 2147483647 w 545"/>
                    <a:gd name="T67" fmla="*/ 2147483647 h 1140"/>
                    <a:gd name="T68" fmla="*/ 2147483647 w 545"/>
                    <a:gd name="T69" fmla="*/ 2147483647 h 11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45"/>
                    <a:gd name="T106" fmla="*/ 0 h 1140"/>
                    <a:gd name="T107" fmla="*/ 545 w 545"/>
                    <a:gd name="T108" fmla="*/ 1140 h 11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45" h="1140">
                      <a:moveTo>
                        <a:pt x="30" y="1140"/>
                      </a:moveTo>
                      <a:cubicBezTo>
                        <a:pt x="13" y="1140"/>
                        <a:pt x="0" y="1126"/>
                        <a:pt x="0" y="1109"/>
                      </a:cubicBezTo>
                      <a:cubicBezTo>
                        <a:pt x="0" y="1109"/>
                        <a:pt x="0" y="1109"/>
                        <a:pt x="0" y="1109"/>
                      </a:cubicBezTo>
                      <a:cubicBezTo>
                        <a:pt x="0" y="31"/>
                        <a:pt x="0" y="31"/>
                        <a:pt x="0" y="31"/>
                      </a:cubicBezTo>
                      <a:cubicBezTo>
                        <a:pt x="0" y="14"/>
                        <a:pt x="13" y="0"/>
                        <a:pt x="30" y="0"/>
                      </a:cubicBezTo>
                      <a:cubicBezTo>
                        <a:pt x="30" y="0"/>
                        <a:pt x="30" y="0"/>
                        <a:pt x="30" y="0"/>
                      </a:cubicBezTo>
                      <a:cubicBezTo>
                        <a:pt x="514" y="0"/>
                        <a:pt x="514" y="0"/>
                        <a:pt x="514" y="0"/>
                      </a:cubicBezTo>
                      <a:cubicBezTo>
                        <a:pt x="531" y="0"/>
                        <a:pt x="545" y="14"/>
                        <a:pt x="545" y="31"/>
                      </a:cubicBezTo>
                      <a:cubicBezTo>
                        <a:pt x="545" y="31"/>
                        <a:pt x="545" y="31"/>
                        <a:pt x="545" y="31"/>
                      </a:cubicBezTo>
                      <a:cubicBezTo>
                        <a:pt x="545" y="53"/>
                        <a:pt x="545" y="53"/>
                        <a:pt x="545" y="53"/>
                      </a:cubicBezTo>
                      <a:cubicBezTo>
                        <a:pt x="545" y="57"/>
                        <a:pt x="541" y="61"/>
                        <a:pt x="537" y="61"/>
                      </a:cubicBezTo>
                      <a:cubicBezTo>
                        <a:pt x="537" y="61"/>
                        <a:pt x="537" y="61"/>
                        <a:pt x="537" y="61"/>
                      </a:cubicBezTo>
                      <a:cubicBezTo>
                        <a:pt x="532" y="61"/>
                        <a:pt x="529" y="57"/>
                        <a:pt x="529" y="53"/>
                      </a:cubicBezTo>
                      <a:cubicBezTo>
                        <a:pt x="529" y="53"/>
                        <a:pt x="529" y="53"/>
                        <a:pt x="529" y="53"/>
                      </a:cubicBezTo>
                      <a:cubicBezTo>
                        <a:pt x="529" y="31"/>
                        <a:pt x="529" y="31"/>
                        <a:pt x="529" y="31"/>
                      </a:cubicBezTo>
                      <a:cubicBezTo>
                        <a:pt x="529" y="23"/>
                        <a:pt x="522" y="16"/>
                        <a:pt x="514" y="16"/>
                      </a:cubicBezTo>
                      <a:cubicBezTo>
                        <a:pt x="514" y="16"/>
                        <a:pt x="514" y="16"/>
                        <a:pt x="514" y="16"/>
                      </a:cubicBezTo>
                      <a:cubicBezTo>
                        <a:pt x="30" y="16"/>
                        <a:pt x="30" y="16"/>
                        <a:pt x="30" y="16"/>
                      </a:cubicBezTo>
                      <a:cubicBezTo>
                        <a:pt x="22" y="16"/>
                        <a:pt x="16" y="23"/>
                        <a:pt x="16" y="31"/>
                      </a:cubicBezTo>
                      <a:cubicBezTo>
                        <a:pt x="16" y="31"/>
                        <a:pt x="16" y="31"/>
                        <a:pt x="16" y="31"/>
                      </a:cubicBezTo>
                      <a:cubicBezTo>
                        <a:pt x="16" y="1109"/>
                        <a:pt x="16" y="1109"/>
                        <a:pt x="16" y="1109"/>
                      </a:cubicBezTo>
                      <a:cubicBezTo>
                        <a:pt x="16" y="1117"/>
                        <a:pt x="22" y="1124"/>
                        <a:pt x="30" y="1124"/>
                      </a:cubicBezTo>
                      <a:cubicBezTo>
                        <a:pt x="30" y="1124"/>
                        <a:pt x="30" y="1124"/>
                        <a:pt x="30" y="1124"/>
                      </a:cubicBezTo>
                      <a:cubicBezTo>
                        <a:pt x="514" y="1124"/>
                        <a:pt x="514" y="1124"/>
                        <a:pt x="514" y="1124"/>
                      </a:cubicBezTo>
                      <a:cubicBezTo>
                        <a:pt x="522" y="1124"/>
                        <a:pt x="529" y="1117"/>
                        <a:pt x="529" y="1109"/>
                      </a:cubicBezTo>
                      <a:cubicBezTo>
                        <a:pt x="529" y="1109"/>
                        <a:pt x="529" y="1109"/>
                        <a:pt x="529" y="1109"/>
                      </a:cubicBezTo>
                      <a:cubicBezTo>
                        <a:pt x="529" y="82"/>
                        <a:pt x="529" y="82"/>
                        <a:pt x="529" y="82"/>
                      </a:cubicBezTo>
                      <a:cubicBezTo>
                        <a:pt x="529" y="78"/>
                        <a:pt x="532" y="74"/>
                        <a:pt x="537" y="74"/>
                      </a:cubicBezTo>
                      <a:cubicBezTo>
                        <a:pt x="537" y="74"/>
                        <a:pt x="537" y="74"/>
                        <a:pt x="537" y="74"/>
                      </a:cubicBezTo>
                      <a:cubicBezTo>
                        <a:pt x="541" y="74"/>
                        <a:pt x="545" y="78"/>
                        <a:pt x="545" y="82"/>
                      </a:cubicBezTo>
                      <a:cubicBezTo>
                        <a:pt x="545" y="82"/>
                        <a:pt x="545" y="82"/>
                        <a:pt x="545" y="82"/>
                      </a:cubicBezTo>
                      <a:cubicBezTo>
                        <a:pt x="545" y="1109"/>
                        <a:pt x="545" y="1109"/>
                        <a:pt x="545" y="1109"/>
                      </a:cubicBezTo>
                      <a:cubicBezTo>
                        <a:pt x="545" y="1126"/>
                        <a:pt x="531" y="1140"/>
                        <a:pt x="514" y="1140"/>
                      </a:cubicBezTo>
                      <a:cubicBezTo>
                        <a:pt x="514" y="1140"/>
                        <a:pt x="514" y="1140"/>
                        <a:pt x="514" y="1140"/>
                      </a:cubicBezTo>
                      <a:cubicBezTo>
                        <a:pt x="30" y="1140"/>
                        <a:pt x="30" y="1140"/>
                        <a:pt x="30" y="1140"/>
                      </a:cubicBezTo>
                      <a:close/>
                    </a:path>
                  </a:pathLst>
                </a:custGeom>
                <a:solidFill>
                  <a:srgbClr val="99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p>
              </p:txBody>
            </p:sp>
          </p:grpSp>
          <p:sp>
            <p:nvSpPr>
              <p:cNvPr id="73" name="AutoShape 119">
                <a:extLst>
                  <a:ext uri="{FF2B5EF4-FFF2-40B4-BE49-F238E27FC236}">
                    <a16:creationId xmlns:a16="http://schemas.microsoft.com/office/drawing/2014/main" id="{453A6E31-A518-4D42-A008-349B29107890}"/>
                  </a:ext>
                </a:extLst>
              </p:cNvPr>
              <p:cNvSpPr>
                <a:spLocks noChangeAspect="1" noChangeArrowheads="1"/>
              </p:cNvSpPr>
              <p:nvPr/>
            </p:nvSpPr>
            <p:spPr bwMode="auto">
              <a:xfrm>
                <a:off x="401590" y="3602130"/>
                <a:ext cx="774107" cy="322263"/>
              </a:xfrm>
              <a:prstGeom prst="roundRect">
                <a:avLst>
                  <a:gd name="adj" fmla="val 12380"/>
                </a:avLst>
              </a:prstGeom>
              <a:solidFill>
                <a:srgbClr val="990099"/>
              </a:solidFill>
              <a:ln>
                <a:noFill/>
              </a:ln>
              <a:extLst>
                <a:ext uri="{91240B29-F687-4F45-9708-019B960494DF}">
                  <a14:hiddenLine xmlns:a14="http://schemas.microsoft.com/office/drawing/2010/main" w="12700" algn="ctr">
                    <a:solidFill>
                      <a:srgbClr val="000000"/>
                    </a:solidFill>
                    <a:round/>
                    <a:headEnd/>
                    <a:tailEnd/>
                  </a14:hiddenLine>
                </a:ext>
              </a:extLst>
            </p:spPr>
            <p:txBody>
              <a:bodyPr lIns="71967" tIns="45703" rIns="71967" bIns="45703" anchor="ctr"/>
              <a:lstStyle/>
              <a:p>
                <a:pPr algn="ctr"/>
                <a:r>
                  <a:rPr lang="sv-SE" sz="1050" b="1" err="1">
                    <a:solidFill>
                      <a:schemeClr val="bg1"/>
                    </a:solidFill>
                  </a:rPr>
                  <a:t>Base</a:t>
                </a:r>
                <a:r>
                  <a:rPr lang="sv-SE" sz="1050" b="1">
                    <a:solidFill>
                      <a:schemeClr val="bg1"/>
                    </a:solidFill>
                  </a:rPr>
                  <a:t> Station</a:t>
                </a:r>
              </a:p>
            </p:txBody>
          </p:sp>
          <p:sp>
            <p:nvSpPr>
              <p:cNvPr id="74" name="Freeform 811">
                <a:extLst>
                  <a:ext uri="{FF2B5EF4-FFF2-40B4-BE49-F238E27FC236}">
                    <a16:creationId xmlns:a16="http://schemas.microsoft.com/office/drawing/2014/main" id="{68FC04ED-B8B9-496C-9E46-70D1598ECF8F}"/>
                  </a:ext>
                </a:extLst>
              </p:cNvPr>
              <p:cNvSpPr>
                <a:spLocks/>
              </p:cNvSpPr>
              <p:nvPr/>
            </p:nvSpPr>
            <p:spPr bwMode="auto">
              <a:xfrm>
                <a:off x="10196" y="2281328"/>
                <a:ext cx="352425" cy="1616075"/>
              </a:xfrm>
              <a:custGeom>
                <a:avLst/>
                <a:gdLst>
                  <a:gd name="T0" fmla="*/ 0 w 395288"/>
                  <a:gd name="T1" fmla="*/ 1116993 h 1616868"/>
                  <a:gd name="T2" fmla="*/ 1340 w 395288"/>
                  <a:gd name="T3" fmla="*/ 1454468 h 1616868"/>
                  <a:gd name="T4" fmla="*/ 222427 w 395288"/>
                  <a:gd name="T5" fmla="*/ 1613698 h 1616868"/>
                  <a:gd name="T6" fmla="*/ 222427 w 395288"/>
                  <a:gd name="T7" fmla="*/ 0 h 1616868"/>
                  <a:gd name="T8" fmla="*/ 0 w 395288"/>
                  <a:gd name="T9" fmla="*/ 1116993 h 1616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5288" h="1616868">
                    <a:moveTo>
                      <a:pt x="0" y="1119187"/>
                    </a:moveTo>
                    <a:lnTo>
                      <a:pt x="2382" y="1457325"/>
                    </a:lnTo>
                    <a:lnTo>
                      <a:pt x="395288" y="1616868"/>
                    </a:lnTo>
                    <a:lnTo>
                      <a:pt x="395288" y="0"/>
                    </a:lnTo>
                    <a:lnTo>
                      <a:pt x="0" y="1119187"/>
                    </a:lnTo>
                    <a:close/>
                  </a:path>
                </a:pathLst>
              </a:custGeom>
              <a:solidFill>
                <a:srgbClr val="990099"/>
              </a:solidFill>
              <a:ln w="12700" cap="flat" cmpd="sng" algn="ctr">
                <a:solidFill>
                  <a:srgbClr val="990099"/>
                </a:solidFill>
                <a:prstDash val="solid"/>
                <a:round/>
                <a:headEnd type="none" w="med" len="med"/>
                <a:tailEnd type="none" w="med" len="med"/>
              </a:ln>
            </p:spPr>
            <p:txBody>
              <a:bodyPr wrap="none" lIns="71995" tIns="45719" rIns="71995" bIns="45719"/>
              <a:lstStyle/>
              <a:p>
                <a:endParaRPr lang="en-US" sz="2000"/>
              </a:p>
            </p:txBody>
          </p:sp>
        </p:grpSp>
        <p:grpSp>
          <p:nvGrpSpPr>
            <p:cNvPr id="56" name="Group 55">
              <a:extLst>
                <a:ext uri="{FF2B5EF4-FFF2-40B4-BE49-F238E27FC236}">
                  <a16:creationId xmlns:a16="http://schemas.microsoft.com/office/drawing/2014/main" id="{A66B0AC4-3D17-4E54-BBFB-DCD182DA785D}"/>
                </a:ext>
              </a:extLst>
            </p:cNvPr>
            <p:cNvGrpSpPr/>
            <p:nvPr/>
          </p:nvGrpSpPr>
          <p:grpSpPr>
            <a:xfrm>
              <a:off x="9168146" y="1688093"/>
              <a:ext cx="1327694" cy="582304"/>
              <a:chOff x="2939506" y="4660256"/>
              <a:chExt cx="2089588" cy="738220"/>
            </a:xfrm>
          </p:grpSpPr>
          <p:sp>
            <p:nvSpPr>
              <p:cNvPr id="69" name="TextBox 68">
                <a:extLst>
                  <a:ext uri="{FF2B5EF4-FFF2-40B4-BE49-F238E27FC236}">
                    <a16:creationId xmlns:a16="http://schemas.microsoft.com/office/drawing/2014/main" id="{249C5F53-D8DB-4481-8957-A5387B20C73E}"/>
                  </a:ext>
                </a:extLst>
              </p:cNvPr>
              <p:cNvSpPr txBox="1"/>
              <p:nvPr/>
            </p:nvSpPr>
            <p:spPr bwMode="auto">
              <a:xfrm>
                <a:off x="2939506" y="4660256"/>
                <a:ext cx="1042416" cy="369110"/>
              </a:xfrm>
              <a:prstGeom prst="rect">
                <a:avLst/>
              </a:prstGeom>
              <a:noFill/>
              <a:ln w="12700">
                <a:solidFill>
                  <a:schemeClr val="tx1"/>
                </a:solidFill>
                <a:miter lim="800000"/>
                <a:headEnd/>
                <a:tailEnd/>
              </a:ln>
            </p:spPr>
            <p:txBody>
              <a:bodyPr vert="horz" wrap="square" lIns="72000" tIns="36000" rIns="73152" bIns="36576" numCol="1" rtlCol="0" anchor="ctr" anchorCtr="0" compatLnSpc="1">
                <a:prstTxWarp prst="textNoShape">
                  <a:avLst/>
                </a:prstTxWarp>
                <a:noAutofit/>
              </a:bodyPr>
              <a:lstStyle/>
              <a:p>
                <a:pPr algn="ctr">
                  <a:buClr>
                    <a:schemeClr val="tx1"/>
                  </a:buClr>
                </a:pPr>
                <a:r>
                  <a:rPr lang="sv-SE" sz="1600"/>
                  <a:t>UPF</a:t>
                </a:r>
                <a:endParaRPr lang="en-US" sz="1600"/>
              </a:p>
            </p:txBody>
          </p:sp>
          <p:sp>
            <p:nvSpPr>
              <p:cNvPr id="70" name="TextBox 69">
                <a:extLst>
                  <a:ext uri="{FF2B5EF4-FFF2-40B4-BE49-F238E27FC236}">
                    <a16:creationId xmlns:a16="http://schemas.microsoft.com/office/drawing/2014/main" id="{38292FF2-CC4F-4D11-B20F-14FDAD8F3212}"/>
                  </a:ext>
                </a:extLst>
              </p:cNvPr>
              <p:cNvSpPr txBox="1"/>
              <p:nvPr/>
            </p:nvSpPr>
            <p:spPr bwMode="auto">
              <a:xfrm>
                <a:off x="3985092" y="4660256"/>
                <a:ext cx="1042416" cy="369110"/>
              </a:xfrm>
              <a:prstGeom prst="rect">
                <a:avLst/>
              </a:prstGeom>
              <a:noFill/>
              <a:ln w="12700">
                <a:solidFill>
                  <a:schemeClr val="tx1"/>
                </a:solidFill>
                <a:miter lim="800000"/>
                <a:headEnd/>
                <a:tailEnd/>
              </a:ln>
            </p:spPr>
            <p:txBody>
              <a:bodyPr vert="horz" wrap="square" lIns="72000" tIns="36000" rIns="73152" bIns="36576" numCol="1" rtlCol="0" anchor="ctr" anchorCtr="0" compatLnSpc="1">
                <a:prstTxWarp prst="textNoShape">
                  <a:avLst/>
                </a:prstTxWarp>
                <a:noAutofit/>
              </a:bodyPr>
              <a:lstStyle/>
              <a:p>
                <a:pPr algn="ctr">
                  <a:buClr>
                    <a:schemeClr val="tx1"/>
                  </a:buClr>
                </a:pPr>
                <a:r>
                  <a:rPr lang="sv-SE" sz="1600" err="1"/>
                  <a:t>App</a:t>
                </a:r>
                <a:endParaRPr lang="en-US" sz="1600" err="1"/>
              </a:p>
            </p:txBody>
          </p:sp>
          <p:sp>
            <p:nvSpPr>
              <p:cNvPr id="71" name="TextBox 70">
                <a:extLst>
                  <a:ext uri="{FF2B5EF4-FFF2-40B4-BE49-F238E27FC236}">
                    <a16:creationId xmlns:a16="http://schemas.microsoft.com/office/drawing/2014/main" id="{8B13F469-48B9-4F80-8C1B-DC65630667A8}"/>
                  </a:ext>
                </a:extLst>
              </p:cNvPr>
              <p:cNvSpPr txBox="1"/>
              <p:nvPr/>
            </p:nvSpPr>
            <p:spPr bwMode="auto">
              <a:xfrm>
                <a:off x="2941094" y="5029366"/>
                <a:ext cx="2088000" cy="369110"/>
              </a:xfrm>
              <a:prstGeom prst="rect">
                <a:avLst/>
              </a:prstGeom>
              <a:noFill/>
              <a:ln w="12700">
                <a:solidFill>
                  <a:schemeClr val="tx1"/>
                </a:solidFill>
                <a:miter lim="800000"/>
                <a:headEnd/>
                <a:tailEnd/>
              </a:ln>
            </p:spPr>
            <p:txBody>
              <a:bodyPr vert="horz" wrap="square" lIns="72000" tIns="36000" rIns="73152" bIns="36576" numCol="1" rtlCol="0" anchor="ctr" anchorCtr="0" compatLnSpc="1">
                <a:prstTxWarp prst="textNoShape">
                  <a:avLst/>
                </a:prstTxWarp>
                <a:noAutofit/>
              </a:bodyPr>
              <a:lstStyle/>
              <a:p>
                <a:pPr algn="ctr">
                  <a:buClr>
                    <a:schemeClr val="tx1"/>
                  </a:buClr>
                </a:pPr>
                <a:r>
                  <a:rPr lang="sv-SE" sz="1400" err="1"/>
                  <a:t>Edge</a:t>
                </a:r>
                <a:r>
                  <a:rPr lang="sv-SE" sz="1400"/>
                  <a:t> Cloud</a:t>
                </a:r>
                <a:endParaRPr lang="en-US" sz="1400"/>
              </a:p>
            </p:txBody>
          </p:sp>
        </p:grpSp>
        <p:sp>
          <p:nvSpPr>
            <p:cNvPr id="57" name="TextBox 56">
              <a:extLst>
                <a:ext uri="{FF2B5EF4-FFF2-40B4-BE49-F238E27FC236}">
                  <a16:creationId xmlns:a16="http://schemas.microsoft.com/office/drawing/2014/main" id="{89A5714B-8553-446D-9328-B2DAC9E7DFB1}"/>
                </a:ext>
              </a:extLst>
            </p:cNvPr>
            <p:cNvSpPr txBox="1"/>
            <p:nvPr/>
          </p:nvSpPr>
          <p:spPr bwMode="auto">
            <a:xfrm>
              <a:off x="2114247" y="3160382"/>
              <a:ext cx="616510" cy="369110"/>
            </a:xfrm>
            <a:prstGeom prst="rect">
              <a:avLst/>
            </a:prstGeom>
            <a:noFill/>
            <a:ln w="12700">
              <a:solidFill>
                <a:schemeClr val="tx1"/>
              </a:solidFill>
              <a:miter lim="800000"/>
              <a:headEnd/>
              <a:tailEnd/>
            </a:ln>
          </p:spPr>
          <p:txBody>
            <a:bodyPr vert="horz" wrap="square" lIns="72000" tIns="36000" rIns="73152" bIns="36576" numCol="1" rtlCol="0" anchor="ctr" anchorCtr="0" compatLnSpc="1">
              <a:prstTxWarp prst="textNoShape">
                <a:avLst/>
              </a:prstTxWarp>
              <a:noAutofit/>
            </a:bodyPr>
            <a:lstStyle/>
            <a:p>
              <a:pPr algn="ctr">
                <a:buClr>
                  <a:schemeClr val="tx1"/>
                </a:buClr>
              </a:pPr>
              <a:r>
                <a:rPr lang="sv-SE" sz="1200" err="1"/>
                <a:t>gNB</a:t>
              </a:r>
              <a:endParaRPr lang="en-US" sz="1200" err="1"/>
            </a:p>
          </p:txBody>
        </p:sp>
        <p:sp>
          <p:nvSpPr>
            <p:cNvPr id="58" name="Freeform 269">
              <a:extLst>
                <a:ext uri="{FF2B5EF4-FFF2-40B4-BE49-F238E27FC236}">
                  <a16:creationId xmlns:a16="http://schemas.microsoft.com/office/drawing/2014/main" id="{A7AF1EA5-83E6-40C7-9708-474F19AC059B}"/>
                </a:ext>
              </a:extLst>
            </p:cNvPr>
            <p:cNvSpPr/>
            <p:nvPr/>
          </p:nvSpPr>
          <p:spPr bwMode="auto">
            <a:xfrm>
              <a:off x="416073" y="3163373"/>
              <a:ext cx="2143481" cy="1019082"/>
            </a:xfrm>
            <a:custGeom>
              <a:avLst/>
              <a:gdLst>
                <a:gd name="connsiteX0" fmla="*/ 0 w 1159200"/>
                <a:gd name="connsiteY0" fmla="*/ 0 h 1019082"/>
                <a:gd name="connsiteX1" fmla="*/ 302400 w 1159200"/>
                <a:gd name="connsiteY1" fmla="*/ 1018800 h 1019082"/>
                <a:gd name="connsiteX2" fmla="*/ 878400 w 1159200"/>
                <a:gd name="connsiteY2" fmla="*/ 111600 h 1019082"/>
                <a:gd name="connsiteX3" fmla="*/ 1159200 w 1159200"/>
                <a:gd name="connsiteY3" fmla="*/ 900000 h 1019082"/>
              </a:gdLst>
              <a:ahLst/>
              <a:cxnLst>
                <a:cxn ang="0">
                  <a:pos x="connsiteX0" y="connsiteY0"/>
                </a:cxn>
                <a:cxn ang="0">
                  <a:pos x="connsiteX1" y="connsiteY1"/>
                </a:cxn>
                <a:cxn ang="0">
                  <a:pos x="connsiteX2" y="connsiteY2"/>
                </a:cxn>
                <a:cxn ang="0">
                  <a:pos x="connsiteX3" y="connsiteY3"/>
                </a:cxn>
              </a:cxnLst>
              <a:rect l="l" t="t" r="r" b="b"/>
              <a:pathLst>
                <a:path w="1159200" h="1019082">
                  <a:moveTo>
                    <a:pt x="0" y="0"/>
                  </a:moveTo>
                  <a:cubicBezTo>
                    <a:pt x="78000" y="500100"/>
                    <a:pt x="156000" y="1000200"/>
                    <a:pt x="302400" y="1018800"/>
                  </a:cubicBezTo>
                  <a:cubicBezTo>
                    <a:pt x="448800" y="1037400"/>
                    <a:pt x="735600" y="131400"/>
                    <a:pt x="878400" y="111600"/>
                  </a:cubicBezTo>
                  <a:cubicBezTo>
                    <a:pt x="1021200" y="91800"/>
                    <a:pt x="1090200" y="495900"/>
                    <a:pt x="1159200" y="900000"/>
                  </a:cubicBezTo>
                </a:path>
              </a:pathLst>
            </a:custGeom>
            <a:noFill/>
            <a:ln w="38100" cap="flat" cmpd="sng" algn="ctr">
              <a:solidFill>
                <a:schemeClr val="accent1"/>
              </a:solidFill>
              <a:prstDash val="solid"/>
              <a:round/>
              <a:headEnd type="none" w="med" len="med"/>
              <a:tailEnd type="triangle" w="med" len="med"/>
            </a:ln>
            <a:effectLst/>
          </p:spPr>
          <p:txBody>
            <a:bodyPr rtlCol="0" anchor="ctr"/>
            <a:lstStyle/>
            <a:p>
              <a:pPr algn="ctr"/>
              <a:endParaRPr lang="en-US" sz="1400"/>
            </a:p>
          </p:txBody>
        </p:sp>
        <p:sp>
          <p:nvSpPr>
            <p:cNvPr id="59" name="Freeform 270">
              <a:extLst>
                <a:ext uri="{FF2B5EF4-FFF2-40B4-BE49-F238E27FC236}">
                  <a16:creationId xmlns:a16="http://schemas.microsoft.com/office/drawing/2014/main" id="{CE89A49A-0C34-46AA-8498-2A0AE35B813D}"/>
                </a:ext>
              </a:extLst>
            </p:cNvPr>
            <p:cNvSpPr/>
            <p:nvPr/>
          </p:nvSpPr>
          <p:spPr bwMode="auto">
            <a:xfrm>
              <a:off x="2559554" y="2747783"/>
              <a:ext cx="6701757" cy="1518848"/>
            </a:xfrm>
            <a:custGeom>
              <a:avLst/>
              <a:gdLst>
                <a:gd name="connsiteX0" fmla="*/ 0 w 8438583"/>
                <a:gd name="connsiteY0" fmla="*/ 1897200 h 2101736"/>
                <a:gd name="connsiteX1" fmla="*/ 241200 w 8438583"/>
                <a:gd name="connsiteY1" fmla="*/ 2084400 h 2101736"/>
                <a:gd name="connsiteX2" fmla="*/ 1105200 w 8438583"/>
                <a:gd name="connsiteY2" fmla="*/ 1512000 h 2101736"/>
                <a:gd name="connsiteX3" fmla="*/ 3499200 w 8438583"/>
                <a:gd name="connsiteY3" fmla="*/ 964800 h 2101736"/>
                <a:gd name="connsiteX4" fmla="*/ 4546800 w 8438583"/>
                <a:gd name="connsiteY4" fmla="*/ 1483200 h 2101736"/>
                <a:gd name="connsiteX5" fmla="*/ 5637600 w 8438583"/>
                <a:gd name="connsiteY5" fmla="*/ 907200 h 2101736"/>
                <a:gd name="connsiteX6" fmla="*/ 6498000 w 8438583"/>
                <a:gd name="connsiteY6" fmla="*/ 1281600 h 2101736"/>
                <a:gd name="connsiteX7" fmla="*/ 7563600 w 8438583"/>
                <a:gd name="connsiteY7" fmla="*/ 309600 h 2101736"/>
                <a:gd name="connsiteX8" fmla="*/ 8312400 w 8438583"/>
                <a:gd name="connsiteY8" fmla="*/ 198000 h 2101736"/>
                <a:gd name="connsiteX9" fmla="*/ 8431200 w 8438583"/>
                <a:gd name="connsiteY9" fmla="*/ 0 h 2101736"/>
                <a:gd name="connsiteX0" fmla="*/ 0 w 8432296"/>
                <a:gd name="connsiteY0" fmla="*/ 1897200 h 2101736"/>
                <a:gd name="connsiteX1" fmla="*/ 241200 w 8432296"/>
                <a:gd name="connsiteY1" fmla="*/ 2084400 h 2101736"/>
                <a:gd name="connsiteX2" fmla="*/ 1105200 w 8432296"/>
                <a:gd name="connsiteY2" fmla="*/ 1512000 h 2101736"/>
                <a:gd name="connsiteX3" fmla="*/ 3499200 w 8432296"/>
                <a:gd name="connsiteY3" fmla="*/ 964800 h 2101736"/>
                <a:gd name="connsiteX4" fmla="*/ 4546800 w 8432296"/>
                <a:gd name="connsiteY4" fmla="*/ 1483200 h 2101736"/>
                <a:gd name="connsiteX5" fmla="*/ 5637600 w 8432296"/>
                <a:gd name="connsiteY5" fmla="*/ 907200 h 2101736"/>
                <a:gd name="connsiteX6" fmla="*/ 6498000 w 8432296"/>
                <a:gd name="connsiteY6" fmla="*/ 1281600 h 2101736"/>
                <a:gd name="connsiteX7" fmla="*/ 7563600 w 8432296"/>
                <a:gd name="connsiteY7" fmla="*/ 309600 h 2101736"/>
                <a:gd name="connsiteX8" fmla="*/ 8197200 w 8432296"/>
                <a:gd name="connsiteY8" fmla="*/ 756000 h 2101736"/>
                <a:gd name="connsiteX9" fmla="*/ 8431200 w 8432296"/>
                <a:gd name="connsiteY9" fmla="*/ 0 h 2101736"/>
                <a:gd name="connsiteX0" fmla="*/ 0 w 8293645"/>
                <a:gd name="connsiteY0" fmla="*/ 1598171 h 1802707"/>
                <a:gd name="connsiteX1" fmla="*/ 241200 w 8293645"/>
                <a:gd name="connsiteY1" fmla="*/ 1785371 h 1802707"/>
                <a:gd name="connsiteX2" fmla="*/ 1105200 w 8293645"/>
                <a:gd name="connsiteY2" fmla="*/ 1212971 h 1802707"/>
                <a:gd name="connsiteX3" fmla="*/ 3499200 w 8293645"/>
                <a:gd name="connsiteY3" fmla="*/ 665771 h 1802707"/>
                <a:gd name="connsiteX4" fmla="*/ 4546800 w 8293645"/>
                <a:gd name="connsiteY4" fmla="*/ 1184171 h 1802707"/>
                <a:gd name="connsiteX5" fmla="*/ 5637600 w 8293645"/>
                <a:gd name="connsiteY5" fmla="*/ 608171 h 1802707"/>
                <a:gd name="connsiteX6" fmla="*/ 6498000 w 8293645"/>
                <a:gd name="connsiteY6" fmla="*/ 982571 h 1802707"/>
                <a:gd name="connsiteX7" fmla="*/ 7563600 w 8293645"/>
                <a:gd name="connsiteY7" fmla="*/ 10571 h 1802707"/>
                <a:gd name="connsiteX8" fmla="*/ 8197200 w 8293645"/>
                <a:gd name="connsiteY8" fmla="*/ 456971 h 1802707"/>
                <a:gd name="connsiteX9" fmla="*/ 8283600 w 8293645"/>
                <a:gd name="connsiteY9" fmla="*/ 309371 h 1802707"/>
                <a:gd name="connsiteX0" fmla="*/ 0 w 8286200"/>
                <a:gd name="connsiteY0" fmla="*/ 1597787 h 1802323"/>
                <a:gd name="connsiteX1" fmla="*/ 241200 w 8286200"/>
                <a:gd name="connsiteY1" fmla="*/ 1784987 h 1802323"/>
                <a:gd name="connsiteX2" fmla="*/ 1105200 w 8286200"/>
                <a:gd name="connsiteY2" fmla="*/ 1212587 h 1802323"/>
                <a:gd name="connsiteX3" fmla="*/ 3499200 w 8286200"/>
                <a:gd name="connsiteY3" fmla="*/ 665387 h 1802323"/>
                <a:gd name="connsiteX4" fmla="*/ 4546800 w 8286200"/>
                <a:gd name="connsiteY4" fmla="*/ 1183787 h 1802323"/>
                <a:gd name="connsiteX5" fmla="*/ 5637600 w 8286200"/>
                <a:gd name="connsiteY5" fmla="*/ 607787 h 1802323"/>
                <a:gd name="connsiteX6" fmla="*/ 6498000 w 8286200"/>
                <a:gd name="connsiteY6" fmla="*/ 982187 h 1802323"/>
                <a:gd name="connsiteX7" fmla="*/ 7563600 w 8286200"/>
                <a:gd name="connsiteY7" fmla="*/ 10187 h 1802323"/>
                <a:gd name="connsiteX8" fmla="*/ 8143200 w 8286200"/>
                <a:gd name="connsiteY8" fmla="*/ 463787 h 1802323"/>
                <a:gd name="connsiteX9" fmla="*/ 8283600 w 8286200"/>
                <a:gd name="connsiteY9" fmla="*/ 308987 h 1802323"/>
                <a:gd name="connsiteX0" fmla="*/ 0 w 8286631"/>
                <a:gd name="connsiteY0" fmla="*/ 1300675 h 1505211"/>
                <a:gd name="connsiteX1" fmla="*/ 241200 w 8286631"/>
                <a:gd name="connsiteY1" fmla="*/ 1487875 h 1505211"/>
                <a:gd name="connsiteX2" fmla="*/ 1105200 w 8286631"/>
                <a:gd name="connsiteY2" fmla="*/ 915475 h 1505211"/>
                <a:gd name="connsiteX3" fmla="*/ 3499200 w 8286631"/>
                <a:gd name="connsiteY3" fmla="*/ 368275 h 1505211"/>
                <a:gd name="connsiteX4" fmla="*/ 4546800 w 8286631"/>
                <a:gd name="connsiteY4" fmla="*/ 886675 h 1505211"/>
                <a:gd name="connsiteX5" fmla="*/ 5637600 w 8286631"/>
                <a:gd name="connsiteY5" fmla="*/ 310675 h 1505211"/>
                <a:gd name="connsiteX6" fmla="*/ 6498000 w 8286631"/>
                <a:gd name="connsiteY6" fmla="*/ 685075 h 1505211"/>
                <a:gd name="connsiteX7" fmla="*/ 7513200 w 8286631"/>
                <a:gd name="connsiteY7" fmla="*/ 19075 h 1505211"/>
                <a:gd name="connsiteX8" fmla="*/ 8143200 w 8286631"/>
                <a:gd name="connsiteY8" fmla="*/ 166675 h 1505211"/>
                <a:gd name="connsiteX9" fmla="*/ 8283600 w 8286631"/>
                <a:gd name="connsiteY9" fmla="*/ 11875 h 1505211"/>
                <a:gd name="connsiteX0" fmla="*/ 0 w 8286631"/>
                <a:gd name="connsiteY0" fmla="*/ 1300675 h 1514733"/>
                <a:gd name="connsiteX1" fmla="*/ 241200 w 8286631"/>
                <a:gd name="connsiteY1" fmla="*/ 1487875 h 1514733"/>
                <a:gd name="connsiteX2" fmla="*/ 977471 w 8286631"/>
                <a:gd name="connsiteY2" fmla="*/ 766263 h 1514733"/>
                <a:gd name="connsiteX3" fmla="*/ 3499200 w 8286631"/>
                <a:gd name="connsiteY3" fmla="*/ 368275 h 1514733"/>
                <a:gd name="connsiteX4" fmla="*/ 4546800 w 8286631"/>
                <a:gd name="connsiteY4" fmla="*/ 886675 h 1514733"/>
                <a:gd name="connsiteX5" fmla="*/ 5637600 w 8286631"/>
                <a:gd name="connsiteY5" fmla="*/ 310675 h 1514733"/>
                <a:gd name="connsiteX6" fmla="*/ 6498000 w 8286631"/>
                <a:gd name="connsiteY6" fmla="*/ 685075 h 1514733"/>
                <a:gd name="connsiteX7" fmla="*/ 7513200 w 8286631"/>
                <a:gd name="connsiteY7" fmla="*/ 19075 h 1514733"/>
                <a:gd name="connsiteX8" fmla="*/ 8143200 w 8286631"/>
                <a:gd name="connsiteY8" fmla="*/ 166675 h 1514733"/>
                <a:gd name="connsiteX9" fmla="*/ 8283600 w 8286631"/>
                <a:gd name="connsiteY9" fmla="*/ 11875 h 1514733"/>
                <a:gd name="connsiteX0" fmla="*/ 0 w 8286631"/>
                <a:gd name="connsiteY0" fmla="*/ 1300675 h 1514733"/>
                <a:gd name="connsiteX1" fmla="*/ 241200 w 8286631"/>
                <a:gd name="connsiteY1" fmla="*/ 1487875 h 1514733"/>
                <a:gd name="connsiteX2" fmla="*/ 977471 w 8286631"/>
                <a:gd name="connsiteY2" fmla="*/ 766263 h 1514733"/>
                <a:gd name="connsiteX3" fmla="*/ 2567247 w 8286631"/>
                <a:gd name="connsiteY3" fmla="*/ 406534 h 1514733"/>
                <a:gd name="connsiteX4" fmla="*/ 4546800 w 8286631"/>
                <a:gd name="connsiteY4" fmla="*/ 886675 h 1514733"/>
                <a:gd name="connsiteX5" fmla="*/ 5637600 w 8286631"/>
                <a:gd name="connsiteY5" fmla="*/ 310675 h 1514733"/>
                <a:gd name="connsiteX6" fmla="*/ 6498000 w 8286631"/>
                <a:gd name="connsiteY6" fmla="*/ 685075 h 1514733"/>
                <a:gd name="connsiteX7" fmla="*/ 7513200 w 8286631"/>
                <a:gd name="connsiteY7" fmla="*/ 19075 h 1514733"/>
                <a:gd name="connsiteX8" fmla="*/ 8143200 w 8286631"/>
                <a:gd name="connsiteY8" fmla="*/ 166675 h 1514733"/>
                <a:gd name="connsiteX9" fmla="*/ 8283600 w 8286631"/>
                <a:gd name="connsiteY9" fmla="*/ 11875 h 1514733"/>
                <a:gd name="connsiteX0" fmla="*/ 0 w 8286631"/>
                <a:gd name="connsiteY0" fmla="*/ 1300675 h 1514733"/>
                <a:gd name="connsiteX1" fmla="*/ 241200 w 8286631"/>
                <a:gd name="connsiteY1" fmla="*/ 1487875 h 1514733"/>
                <a:gd name="connsiteX2" fmla="*/ 977471 w 8286631"/>
                <a:gd name="connsiteY2" fmla="*/ 766263 h 1514733"/>
                <a:gd name="connsiteX3" fmla="*/ 2567247 w 8286631"/>
                <a:gd name="connsiteY3" fmla="*/ 406534 h 1514733"/>
                <a:gd name="connsiteX4" fmla="*/ 3780422 w 8286631"/>
                <a:gd name="connsiteY4" fmla="*/ 974672 h 1514733"/>
                <a:gd name="connsiteX5" fmla="*/ 5637600 w 8286631"/>
                <a:gd name="connsiteY5" fmla="*/ 310675 h 1514733"/>
                <a:gd name="connsiteX6" fmla="*/ 6498000 w 8286631"/>
                <a:gd name="connsiteY6" fmla="*/ 685075 h 1514733"/>
                <a:gd name="connsiteX7" fmla="*/ 7513200 w 8286631"/>
                <a:gd name="connsiteY7" fmla="*/ 19075 h 1514733"/>
                <a:gd name="connsiteX8" fmla="*/ 8143200 w 8286631"/>
                <a:gd name="connsiteY8" fmla="*/ 166675 h 1514733"/>
                <a:gd name="connsiteX9" fmla="*/ 8283600 w 8286631"/>
                <a:gd name="connsiteY9" fmla="*/ 11875 h 1514733"/>
                <a:gd name="connsiteX0" fmla="*/ 0 w 8286631"/>
                <a:gd name="connsiteY0" fmla="*/ 1300675 h 1514733"/>
                <a:gd name="connsiteX1" fmla="*/ 241200 w 8286631"/>
                <a:gd name="connsiteY1" fmla="*/ 1487875 h 1514733"/>
                <a:gd name="connsiteX2" fmla="*/ 977471 w 8286631"/>
                <a:gd name="connsiteY2" fmla="*/ 766263 h 1514733"/>
                <a:gd name="connsiteX3" fmla="*/ 2567247 w 8286631"/>
                <a:gd name="connsiteY3" fmla="*/ 406534 h 1514733"/>
                <a:gd name="connsiteX4" fmla="*/ 3780422 w 8286631"/>
                <a:gd name="connsiteY4" fmla="*/ 974672 h 1514733"/>
                <a:gd name="connsiteX5" fmla="*/ 5022606 w 8286631"/>
                <a:gd name="connsiteY5" fmla="*/ 417801 h 1514733"/>
                <a:gd name="connsiteX6" fmla="*/ 6498000 w 8286631"/>
                <a:gd name="connsiteY6" fmla="*/ 685075 h 1514733"/>
                <a:gd name="connsiteX7" fmla="*/ 7513200 w 8286631"/>
                <a:gd name="connsiteY7" fmla="*/ 19075 h 1514733"/>
                <a:gd name="connsiteX8" fmla="*/ 8143200 w 8286631"/>
                <a:gd name="connsiteY8" fmla="*/ 166675 h 1514733"/>
                <a:gd name="connsiteX9" fmla="*/ 8283600 w 8286631"/>
                <a:gd name="connsiteY9" fmla="*/ 11875 h 1514733"/>
                <a:gd name="connsiteX0" fmla="*/ 0 w 8286631"/>
                <a:gd name="connsiteY0" fmla="*/ 1304790 h 1518848"/>
                <a:gd name="connsiteX1" fmla="*/ 241200 w 8286631"/>
                <a:gd name="connsiteY1" fmla="*/ 1491990 h 1518848"/>
                <a:gd name="connsiteX2" fmla="*/ 977471 w 8286631"/>
                <a:gd name="connsiteY2" fmla="*/ 770378 h 1518848"/>
                <a:gd name="connsiteX3" fmla="*/ 2567247 w 8286631"/>
                <a:gd name="connsiteY3" fmla="*/ 410649 h 1518848"/>
                <a:gd name="connsiteX4" fmla="*/ 3780422 w 8286631"/>
                <a:gd name="connsiteY4" fmla="*/ 978787 h 1518848"/>
                <a:gd name="connsiteX5" fmla="*/ 5022606 w 8286631"/>
                <a:gd name="connsiteY5" fmla="*/ 421916 h 1518848"/>
                <a:gd name="connsiteX6" fmla="*/ 6285118 w 8286631"/>
                <a:gd name="connsiteY6" fmla="*/ 761882 h 1518848"/>
                <a:gd name="connsiteX7" fmla="*/ 7513200 w 8286631"/>
                <a:gd name="connsiteY7" fmla="*/ 23190 h 1518848"/>
                <a:gd name="connsiteX8" fmla="*/ 8143200 w 8286631"/>
                <a:gd name="connsiteY8" fmla="*/ 170790 h 1518848"/>
                <a:gd name="connsiteX9" fmla="*/ 8283600 w 8286631"/>
                <a:gd name="connsiteY9" fmla="*/ 15990 h 151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631" h="1518848">
                  <a:moveTo>
                    <a:pt x="0" y="1304790"/>
                  </a:moveTo>
                  <a:cubicBezTo>
                    <a:pt x="28500" y="1430490"/>
                    <a:pt x="78288" y="1581059"/>
                    <a:pt x="241200" y="1491990"/>
                  </a:cubicBezTo>
                  <a:cubicBezTo>
                    <a:pt x="404112" y="1402921"/>
                    <a:pt x="589797" y="950601"/>
                    <a:pt x="977471" y="770378"/>
                  </a:cubicBezTo>
                  <a:cubicBezTo>
                    <a:pt x="1365145" y="590155"/>
                    <a:pt x="2100089" y="375914"/>
                    <a:pt x="2567247" y="410649"/>
                  </a:cubicBezTo>
                  <a:cubicBezTo>
                    <a:pt x="3034405" y="445384"/>
                    <a:pt x="3371196" y="976909"/>
                    <a:pt x="3780422" y="978787"/>
                  </a:cubicBezTo>
                  <a:cubicBezTo>
                    <a:pt x="4189649" y="980665"/>
                    <a:pt x="4605157" y="458067"/>
                    <a:pt x="5022606" y="421916"/>
                  </a:cubicBezTo>
                  <a:cubicBezTo>
                    <a:pt x="5440055" y="385765"/>
                    <a:pt x="5870019" y="828336"/>
                    <a:pt x="6285118" y="761882"/>
                  </a:cubicBezTo>
                  <a:cubicBezTo>
                    <a:pt x="6700217" y="695428"/>
                    <a:pt x="7203520" y="121705"/>
                    <a:pt x="7513200" y="23190"/>
                  </a:cubicBezTo>
                  <a:cubicBezTo>
                    <a:pt x="7822880" y="-75325"/>
                    <a:pt x="8014800" y="171990"/>
                    <a:pt x="8143200" y="170790"/>
                  </a:cubicBezTo>
                  <a:cubicBezTo>
                    <a:pt x="8271600" y="169590"/>
                    <a:pt x="8296500" y="89190"/>
                    <a:pt x="8283600" y="15990"/>
                  </a:cubicBezTo>
                </a:path>
              </a:pathLst>
            </a:custGeom>
            <a:noFill/>
            <a:ln w="38100" cap="flat" cmpd="sng" algn="ctr">
              <a:solidFill>
                <a:schemeClr val="accent2"/>
              </a:solidFill>
              <a:prstDash val="solid"/>
              <a:round/>
              <a:headEnd type="none" w="med" len="med"/>
              <a:tailEnd type="triangle" w="med" len="med"/>
            </a:ln>
            <a:effectLst/>
          </p:spPr>
          <p:txBody>
            <a:bodyPr rtlCol="0" anchor="ctr"/>
            <a:lstStyle/>
            <a:p>
              <a:pPr algn="ctr"/>
              <a:endParaRPr lang="en-US" sz="1400"/>
            </a:p>
          </p:txBody>
        </p:sp>
        <p:sp>
          <p:nvSpPr>
            <p:cNvPr id="60" name="Freeform 271">
              <a:extLst>
                <a:ext uri="{FF2B5EF4-FFF2-40B4-BE49-F238E27FC236}">
                  <a16:creationId xmlns:a16="http://schemas.microsoft.com/office/drawing/2014/main" id="{2BBAEAF4-7961-4DAD-9D1E-F86B44DAB199}"/>
                </a:ext>
              </a:extLst>
            </p:cNvPr>
            <p:cNvSpPr/>
            <p:nvPr/>
          </p:nvSpPr>
          <p:spPr bwMode="auto">
            <a:xfrm>
              <a:off x="9265481" y="1806749"/>
              <a:ext cx="590400" cy="942624"/>
            </a:xfrm>
            <a:custGeom>
              <a:avLst/>
              <a:gdLst>
                <a:gd name="connsiteX0" fmla="*/ 0 w 644400"/>
                <a:gd name="connsiteY0" fmla="*/ 895576 h 895576"/>
                <a:gd name="connsiteX1" fmla="*/ 172800 w 644400"/>
                <a:gd name="connsiteY1" fmla="*/ 6376 h 895576"/>
                <a:gd name="connsiteX2" fmla="*/ 442800 w 644400"/>
                <a:gd name="connsiteY2" fmla="*/ 495976 h 895576"/>
                <a:gd name="connsiteX3" fmla="*/ 536400 w 644400"/>
                <a:gd name="connsiteY3" fmla="*/ 492376 h 895576"/>
                <a:gd name="connsiteX4" fmla="*/ 644400 w 644400"/>
                <a:gd name="connsiteY4" fmla="*/ 470776 h 895576"/>
                <a:gd name="connsiteX0" fmla="*/ 0 w 536400"/>
                <a:gd name="connsiteY0" fmla="*/ 895576 h 895576"/>
                <a:gd name="connsiteX1" fmla="*/ 172800 w 536400"/>
                <a:gd name="connsiteY1" fmla="*/ 6376 h 895576"/>
                <a:gd name="connsiteX2" fmla="*/ 442800 w 536400"/>
                <a:gd name="connsiteY2" fmla="*/ 495976 h 895576"/>
                <a:gd name="connsiteX3" fmla="*/ 536400 w 536400"/>
                <a:gd name="connsiteY3" fmla="*/ 492376 h 895576"/>
                <a:gd name="connsiteX0" fmla="*/ 0 w 590400"/>
                <a:gd name="connsiteY0" fmla="*/ 895591 h 895591"/>
                <a:gd name="connsiteX1" fmla="*/ 172800 w 590400"/>
                <a:gd name="connsiteY1" fmla="*/ 6391 h 895591"/>
                <a:gd name="connsiteX2" fmla="*/ 442800 w 590400"/>
                <a:gd name="connsiteY2" fmla="*/ 495991 h 895591"/>
                <a:gd name="connsiteX3" fmla="*/ 590400 w 590400"/>
                <a:gd name="connsiteY3" fmla="*/ 499591 h 895591"/>
              </a:gdLst>
              <a:ahLst/>
              <a:cxnLst>
                <a:cxn ang="0">
                  <a:pos x="connsiteX0" y="connsiteY0"/>
                </a:cxn>
                <a:cxn ang="0">
                  <a:pos x="connsiteX1" y="connsiteY1"/>
                </a:cxn>
                <a:cxn ang="0">
                  <a:pos x="connsiteX2" y="connsiteY2"/>
                </a:cxn>
                <a:cxn ang="0">
                  <a:pos x="connsiteX3" y="connsiteY3"/>
                </a:cxn>
              </a:cxnLst>
              <a:rect l="l" t="t" r="r" b="b"/>
              <a:pathLst>
                <a:path w="590400" h="895591">
                  <a:moveTo>
                    <a:pt x="0" y="895591"/>
                  </a:moveTo>
                  <a:cubicBezTo>
                    <a:pt x="49500" y="484291"/>
                    <a:pt x="99000" y="72991"/>
                    <a:pt x="172800" y="6391"/>
                  </a:cubicBezTo>
                  <a:cubicBezTo>
                    <a:pt x="246600" y="-60209"/>
                    <a:pt x="373200" y="413791"/>
                    <a:pt x="442800" y="495991"/>
                  </a:cubicBezTo>
                  <a:cubicBezTo>
                    <a:pt x="512400" y="578191"/>
                    <a:pt x="556800" y="503791"/>
                    <a:pt x="590400" y="499591"/>
                  </a:cubicBezTo>
                </a:path>
              </a:pathLst>
            </a:custGeom>
            <a:noFill/>
            <a:ln w="38100" cap="flat" cmpd="sng" algn="ctr">
              <a:solidFill>
                <a:schemeClr val="accent1"/>
              </a:solidFill>
              <a:prstDash val="solid"/>
              <a:round/>
              <a:headEnd type="none" w="med" len="med"/>
              <a:tailEnd type="triangle" w="med" len="med"/>
            </a:ln>
            <a:effectLst/>
          </p:spPr>
          <p:txBody>
            <a:bodyPr rtlCol="0" anchor="ctr"/>
            <a:lstStyle/>
            <a:p>
              <a:pPr algn="ctr"/>
              <a:endParaRPr lang="en-US" sz="1400"/>
            </a:p>
          </p:txBody>
        </p:sp>
        <p:sp>
          <p:nvSpPr>
            <p:cNvPr id="61" name="Freeform 272">
              <a:extLst>
                <a:ext uri="{FF2B5EF4-FFF2-40B4-BE49-F238E27FC236}">
                  <a16:creationId xmlns:a16="http://schemas.microsoft.com/office/drawing/2014/main" id="{DB71A02F-D3CA-4CCC-AED2-EAE67F842C35}"/>
                </a:ext>
              </a:extLst>
            </p:cNvPr>
            <p:cNvSpPr/>
            <p:nvPr/>
          </p:nvSpPr>
          <p:spPr bwMode="auto">
            <a:xfrm>
              <a:off x="9855799" y="1846200"/>
              <a:ext cx="338643" cy="660889"/>
            </a:xfrm>
            <a:custGeom>
              <a:avLst/>
              <a:gdLst>
                <a:gd name="connsiteX0" fmla="*/ 0 w 334800"/>
                <a:gd name="connsiteY0" fmla="*/ 486000 h 492534"/>
                <a:gd name="connsiteX1" fmla="*/ 187200 w 334800"/>
                <a:gd name="connsiteY1" fmla="*/ 424800 h 492534"/>
                <a:gd name="connsiteX2" fmla="*/ 334800 w 334800"/>
                <a:gd name="connsiteY2" fmla="*/ 0 h 492534"/>
                <a:gd name="connsiteX0" fmla="*/ 0 w 334800"/>
                <a:gd name="connsiteY0" fmla="*/ 486000 h 492534"/>
                <a:gd name="connsiteX1" fmla="*/ 187200 w 334800"/>
                <a:gd name="connsiteY1" fmla="*/ 424800 h 492534"/>
                <a:gd name="connsiteX2" fmla="*/ 285319 w 334800"/>
                <a:gd name="connsiteY2" fmla="*/ 181027 h 492534"/>
                <a:gd name="connsiteX3" fmla="*/ 334800 w 334800"/>
                <a:gd name="connsiteY3" fmla="*/ 0 h 492534"/>
                <a:gd name="connsiteX0" fmla="*/ 0 w 334800"/>
                <a:gd name="connsiteY0" fmla="*/ 486000 h 492534"/>
                <a:gd name="connsiteX1" fmla="*/ 187200 w 334800"/>
                <a:gd name="connsiteY1" fmla="*/ 424800 h 492534"/>
                <a:gd name="connsiteX2" fmla="*/ 285319 w 334800"/>
                <a:gd name="connsiteY2" fmla="*/ 181027 h 492534"/>
                <a:gd name="connsiteX3" fmla="*/ 303319 w 334800"/>
                <a:gd name="connsiteY3" fmla="*/ 127027 h 492534"/>
                <a:gd name="connsiteX4" fmla="*/ 334800 w 334800"/>
                <a:gd name="connsiteY4" fmla="*/ 0 h 492534"/>
                <a:gd name="connsiteX0" fmla="*/ 64 w 303541"/>
                <a:gd name="connsiteY0" fmla="*/ 360155 h 508342"/>
                <a:gd name="connsiteX1" fmla="*/ 187264 w 303541"/>
                <a:gd name="connsiteY1" fmla="*/ 298955 h 508342"/>
                <a:gd name="connsiteX2" fmla="*/ 285383 w 303541"/>
                <a:gd name="connsiteY2" fmla="*/ 55182 h 508342"/>
                <a:gd name="connsiteX3" fmla="*/ 303383 w 303541"/>
                <a:gd name="connsiteY3" fmla="*/ 1182 h 508342"/>
                <a:gd name="connsiteX4" fmla="*/ 64 w 303541"/>
                <a:gd name="connsiteY4" fmla="*/ 507755 h 508342"/>
                <a:gd name="connsiteX0" fmla="*/ 69 w 291832"/>
                <a:gd name="connsiteY0" fmla="*/ 309171 h 458541"/>
                <a:gd name="connsiteX1" fmla="*/ 187269 w 291832"/>
                <a:gd name="connsiteY1" fmla="*/ 247971 h 458541"/>
                <a:gd name="connsiteX2" fmla="*/ 285388 w 291832"/>
                <a:gd name="connsiteY2" fmla="*/ 4198 h 458541"/>
                <a:gd name="connsiteX3" fmla="*/ 281788 w 291832"/>
                <a:gd name="connsiteY3" fmla="*/ 331798 h 458541"/>
                <a:gd name="connsiteX4" fmla="*/ 69 w 291832"/>
                <a:gd name="connsiteY4" fmla="*/ 456771 h 458541"/>
                <a:gd name="connsiteX0" fmla="*/ 69 w 294934"/>
                <a:gd name="connsiteY0" fmla="*/ 513035 h 662405"/>
                <a:gd name="connsiteX1" fmla="*/ 187269 w 294934"/>
                <a:gd name="connsiteY1" fmla="*/ 451835 h 662405"/>
                <a:gd name="connsiteX2" fmla="*/ 288988 w 294934"/>
                <a:gd name="connsiteY2" fmla="*/ 2862 h 662405"/>
                <a:gd name="connsiteX3" fmla="*/ 281788 w 294934"/>
                <a:gd name="connsiteY3" fmla="*/ 535662 h 662405"/>
                <a:gd name="connsiteX4" fmla="*/ 69 w 294934"/>
                <a:gd name="connsiteY4" fmla="*/ 660635 h 662405"/>
                <a:gd name="connsiteX0" fmla="*/ 69 w 327754"/>
                <a:gd name="connsiteY0" fmla="*/ 510718 h 660088"/>
                <a:gd name="connsiteX1" fmla="*/ 187269 w 327754"/>
                <a:gd name="connsiteY1" fmla="*/ 449518 h 660088"/>
                <a:gd name="connsiteX2" fmla="*/ 288988 w 327754"/>
                <a:gd name="connsiteY2" fmla="*/ 545 h 660088"/>
                <a:gd name="connsiteX3" fmla="*/ 281788 w 327754"/>
                <a:gd name="connsiteY3" fmla="*/ 533345 h 660088"/>
                <a:gd name="connsiteX4" fmla="*/ 69 w 327754"/>
                <a:gd name="connsiteY4" fmla="*/ 658318 h 660088"/>
                <a:gd name="connsiteX0" fmla="*/ 69 w 327754"/>
                <a:gd name="connsiteY0" fmla="*/ 510718 h 660088"/>
                <a:gd name="connsiteX1" fmla="*/ 187269 w 327754"/>
                <a:gd name="connsiteY1" fmla="*/ 449518 h 660088"/>
                <a:gd name="connsiteX2" fmla="*/ 288988 w 327754"/>
                <a:gd name="connsiteY2" fmla="*/ 545 h 660088"/>
                <a:gd name="connsiteX3" fmla="*/ 281788 w 327754"/>
                <a:gd name="connsiteY3" fmla="*/ 533345 h 660088"/>
                <a:gd name="connsiteX4" fmla="*/ 69 w 327754"/>
                <a:gd name="connsiteY4" fmla="*/ 658318 h 660088"/>
                <a:gd name="connsiteX0" fmla="*/ 69 w 327754"/>
                <a:gd name="connsiteY0" fmla="*/ 510718 h 660088"/>
                <a:gd name="connsiteX1" fmla="*/ 187269 w 327754"/>
                <a:gd name="connsiteY1" fmla="*/ 449518 h 660088"/>
                <a:gd name="connsiteX2" fmla="*/ 288988 w 327754"/>
                <a:gd name="connsiteY2" fmla="*/ 545 h 660088"/>
                <a:gd name="connsiteX3" fmla="*/ 281788 w 327754"/>
                <a:gd name="connsiteY3" fmla="*/ 533345 h 660088"/>
                <a:gd name="connsiteX4" fmla="*/ 69 w 327754"/>
                <a:gd name="connsiteY4" fmla="*/ 658318 h 660088"/>
                <a:gd name="connsiteX0" fmla="*/ 62 w 321701"/>
                <a:gd name="connsiteY0" fmla="*/ 510693 h 659833"/>
                <a:gd name="connsiteX1" fmla="*/ 187262 w 321701"/>
                <a:gd name="connsiteY1" fmla="*/ 449493 h 659833"/>
                <a:gd name="connsiteX2" fmla="*/ 288981 w 321701"/>
                <a:gd name="connsiteY2" fmla="*/ 520 h 659833"/>
                <a:gd name="connsiteX3" fmla="*/ 281781 w 321701"/>
                <a:gd name="connsiteY3" fmla="*/ 533320 h 659833"/>
                <a:gd name="connsiteX4" fmla="*/ 62 w 321701"/>
                <a:gd name="connsiteY4" fmla="*/ 658293 h 659833"/>
                <a:gd name="connsiteX0" fmla="*/ 62 w 321701"/>
                <a:gd name="connsiteY0" fmla="*/ 510693 h 659833"/>
                <a:gd name="connsiteX1" fmla="*/ 187262 w 321701"/>
                <a:gd name="connsiteY1" fmla="*/ 449493 h 659833"/>
                <a:gd name="connsiteX2" fmla="*/ 288981 w 321701"/>
                <a:gd name="connsiteY2" fmla="*/ 520 h 659833"/>
                <a:gd name="connsiteX3" fmla="*/ 281781 w 321701"/>
                <a:gd name="connsiteY3" fmla="*/ 533320 h 659833"/>
                <a:gd name="connsiteX4" fmla="*/ 62 w 321701"/>
                <a:gd name="connsiteY4" fmla="*/ 658293 h 659833"/>
                <a:gd name="connsiteX0" fmla="*/ 81 w 338643"/>
                <a:gd name="connsiteY0" fmla="*/ 510775 h 660889"/>
                <a:gd name="connsiteX1" fmla="*/ 187281 w 338643"/>
                <a:gd name="connsiteY1" fmla="*/ 449575 h 660889"/>
                <a:gd name="connsiteX2" fmla="*/ 289000 w 338643"/>
                <a:gd name="connsiteY2" fmla="*/ 602 h 660889"/>
                <a:gd name="connsiteX3" fmla="*/ 281800 w 338643"/>
                <a:gd name="connsiteY3" fmla="*/ 533402 h 660889"/>
                <a:gd name="connsiteX4" fmla="*/ 81 w 338643"/>
                <a:gd name="connsiteY4" fmla="*/ 658375 h 660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643" h="660889">
                  <a:moveTo>
                    <a:pt x="81" y="510775"/>
                  </a:moveTo>
                  <a:cubicBezTo>
                    <a:pt x="65781" y="520675"/>
                    <a:pt x="131481" y="530575"/>
                    <a:pt x="187281" y="449575"/>
                  </a:cubicBezTo>
                  <a:cubicBezTo>
                    <a:pt x="234834" y="398746"/>
                    <a:pt x="194047" y="21431"/>
                    <a:pt x="289000" y="602"/>
                  </a:cubicBezTo>
                  <a:cubicBezTo>
                    <a:pt x="383953" y="-20227"/>
                    <a:pt x="320353" y="505973"/>
                    <a:pt x="281800" y="533402"/>
                  </a:cubicBezTo>
                  <a:cubicBezTo>
                    <a:pt x="243247" y="560831"/>
                    <a:pt x="-5166" y="679546"/>
                    <a:pt x="81" y="658375"/>
                  </a:cubicBezTo>
                </a:path>
              </a:pathLst>
            </a:custGeom>
            <a:noFill/>
            <a:ln w="38100" cap="flat" cmpd="sng" algn="ctr">
              <a:solidFill>
                <a:schemeClr val="accent6"/>
              </a:solidFill>
              <a:prstDash val="solid"/>
              <a:round/>
              <a:headEnd type="triangle" w="med" len="med"/>
              <a:tailEnd type="triangle" w="med" len="med"/>
            </a:ln>
            <a:effectLst/>
          </p:spPr>
          <p:txBody>
            <a:bodyPr rtlCol="0" anchor="ctr"/>
            <a:lstStyle/>
            <a:p>
              <a:pPr algn="ctr"/>
              <a:endParaRPr lang="en-US" sz="1400"/>
            </a:p>
          </p:txBody>
        </p:sp>
        <p:cxnSp>
          <p:nvCxnSpPr>
            <p:cNvPr id="62" name="Straight Arrow Connector 61">
              <a:extLst>
                <a:ext uri="{FF2B5EF4-FFF2-40B4-BE49-F238E27FC236}">
                  <a16:creationId xmlns:a16="http://schemas.microsoft.com/office/drawing/2014/main" id="{7DB7C914-2B71-46CA-AD6B-F9BE24BC28C2}"/>
                </a:ext>
              </a:extLst>
            </p:cNvPr>
            <p:cNvCxnSpPr>
              <a:cxnSpLocks/>
            </p:cNvCxnSpPr>
            <p:nvPr/>
          </p:nvCxnSpPr>
          <p:spPr bwMode="auto">
            <a:xfrm>
              <a:off x="89622" y="4666564"/>
              <a:ext cx="331770" cy="0"/>
            </a:xfrm>
            <a:prstGeom prst="straightConnector1">
              <a:avLst/>
            </a:prstGeom>
            <a:solidFill>
              <a:schemeClr val="accent1"/>
            </a:solidFill>
            <a:ln w="38100" cap="flat" cmpd="sng" algn="ctr">
              <a:solidFill>
                <a:schemeClr val="accent6"/>
              </a:solidFill>
              <a:prstDash val="solid"/>
              <a:round/>
              <a:headEnd type="triangle" w="med" len="med"/>
              <a:tailEnd type="triangle" w="med" len="med"/>
            </a:ln>
            <a:effectLst/>
          </p:spPr>
        </p:cxnSp>
        <p:sp>
          <p:nvSpPr>
            <p:cNvPr id="63" name="TextBox 62">
              <a:extLst>
                <a:ext uri="{FF2B5EF4-FFF2-40B4-BE49-F238E27FC236}">
                  <a16:creationId xmlns:a16="http://schemas.microsoft.com/office/drawing/2014/main" id="{01B4E93B-FABE-46E3-80AA-F28DC691E016}"/>
                </a:ext>
              </a:extLst>
            </p:cNvPr>
            <p:cNvSpPr txBox="1"/>
            <p:nvPr/>
          </p:nvSpPr>
          <p:spPr>
            <a:xfrm>
              <a:off x="-33596" y="4304432"/>
              <a:ext cx="610189" cy="407021"/>
            </a:xfrm>
            <a:prstGeom prst="rect">
              <a:avLst/>
            </a:prstGeom>
            <a:noFill/>
          </p:spPr>
          <p:txBody>
            <a:bodyPr wrap="none" rtlCol="0">
              <a:spAutoFit/>
            </a:bodyPr>
            <a:lstStyle/>
            <a:p>
              <a:r>
                <a:rPr lang="en-US" sz="1400" b="1">
                  <a:solidFill>
                    <a:schemeClr val="accent6"/>
                  </a:solidFill>
                </a:rPr>
                <a:t>App</a:t>
              </a:r>
            </a:p>
          </p:txBody>
        </p:sp>
        <p:sp>
          <p:nvSpPr>
            <p:cNvPr id="64" name="Freeform 208">
              <a:extLst>
                <a:ext uri="{FF2B5EF4-FFF2-40B4-BE49-F238E27FC236}">
                  <a16:creationId xmlns:a16="http://schemas.microsoft.com/office/drawing/2014/main" id="{B82A51DD-5A09-4D50-8E57-AC8E4E6FA7BC}"/>
                </a:ext>
              </a:extLst>
            </p:cNvPr>
            <p:cNvSpPr/>
            <p:nvPr/>
          </p:nvSpPr>
          <p:spPr bwMode="auto">
            <a:xfrm flipV="1">
              <a:off x="105653" y="2705130"/>
              <a:ext cx="334800" cy="492534"/>
            </a:xfrm>
            <a:custGeom>
              <a:avLst/>
              <a:gdLst>
                <a:gd name="connsiteX0" fmla="*/ 0 w 334800"/>
                <a:gd name="connsiteY0" fmla="*/ 486000 h 492534"/>
                <a:gd name="connsiteX1" fmla="*/ 187200 w 334800"/>
                <a:gd name="connsiteY1" fmla="*/ 424800 h 492534"/>
                <a:gd name="connsiteX2" fmla="*/ 334800 w 334800"/>
                <a:gd name="connsiteY2" fmla="*/ 0 h 492534"/>
              </a:gdLst>
              <a:ahLst/>
              <a:cxnLst>
                <a:cxn ang="0">
                  <a:pos x="connsiteX0" y="connsiteY0"/>
                </a:cxn>
                <a:cxn ang="0">
                  <a:pos x="connsiteX1" y="connsiteY1"/>
                </a:cxn>
                <a:cxn ang="0">
                  <a:pos x="connsiteX2" y="connsiteY2"/>
                </a:cxn>
              </a:cxnLst>
              <a:rect l="l" t="t" r="r" b="b"/>
              <a:pathLst>
                <a:path w="334800" h="492534">
                  <a:moveTo>
                    <a:pt x="0" y="486000"/>
                  </a:moveTo>
                  <a:cubicBezTo>
                    <a:pt x="65700" y="495900"/>
                    <a:pt x="131400" y="505800"/>
                    <a:pt x="187200" y="424800"/>
                  </a:cubicBezTo>
                  <a:cubicBezTo>
                    <a:pt x="243000" y="343800"/>
                    <a:pt x="288900" y="171900"/>
                    <a:pt x="334800" y="0"/>
                  </a:cubicBezTo>
                </a:path>
              </a:pathLst>
            </a:custGeom>
            <a:noFill/>
            <a:ln w="38100" cap="flat" cmpd="sng" algn="ctr">
              <a:solidFill>
                <a:schemeClr val="accent6"/>
              </a:solidFill>
              <a:prstDash val="solid"/>
              <a:round/>
              <a:headEnd type="none" w="med" len="med"/>
              <a:tailEnd type="triangle" w="med" len="med"/>
            </a:ln>
            <a:effectLst/>
          </p:spPr>
          <p:txBody>
            <a:bodyPr rtlCol="0" anchor="ctr"/>
            <a:lstStyle/>
            <a:p>
              <a:pPr algn="ctr"/>
              <a:endParaRPr lang="en-US" sz="1400"/>
            </a:p>
          </p:txBody>
        </p:sp>
        <p:sp>
          <p:nvSpPr>
            <p:cNvPr id="65" name="Freeform 209">
              <a:extLst>
                <a:ext uri="{FF2B5EF4-FFF2-40B4-BE49-F238E27FC236}">
                  <a16:creationId xmlns:a16="http://schemas.microsoft.com/office/drawing/2014/main" id="{303CB1F9-D9D3-4F37-B469-9288D5903CE6}"/>
                </a:ext>
              </a:extLst>
            </p:cNvPr>
            <p:cNvSpPr/>
            <p:nvPr/>
          </p:nvSpPr>
          <p:spPr bwMode="auto">
            <a:xfrm>
              <a:off x="398607" y="3303773"/>
              <a:ext cx="2139799" cy="1019082"/>
            </a:xfrm>
            <a:custGeom>
              <a:avLst/>
              <a:gdLst>
                <a:gd name="connsiteX0" fmla="*/ 0 w 1159200"/>
                <a:gd name="connsiteY0" fmla="*/ 0 h 1019082"/>
                <a:gd name="connsiteX1" fmla="*/ 302400 w 1159200"/>
                <a:gd name="connsiteY1" fmla="*/ 1018800 h 1019082"/>
                <a:gd name="connsiteX2" fmla="*/ 878400 w 1159200"/>
                <a:gd name="connsiteY2" fmla="*/ 111600 h 1019082"/>
                <a:gd name="connsiteX3" fmla="*/ 1159200 w 1159200"/>
                <a:gd name="connsiteY3" fmla="*/ 900000 h 1019082"/>
              </a:gdLst>
              <a:ahLst/>
              <a:cxnLst>
                <a:cxn ang="0">
                  <a:pos x="connsiteX0" y="connsiteY0"/>
                </a:cxn>
                <a:cxn ang="0">
                  <a:pos x="connsiteX1" y="connsiteY1"/>
                </a:cxn>
                <a:cxn ang="0">
                  <a:pos x="connsiteX2" y="connsiteY2"/>
                </a:cxn>
                <a:cxn ang="0">
                  <a:pos x="connsiteX3" y="connsiteY3"/>
                </a:cxn>
              </a:cxnLst>
              <a:rect l="l" t="t" r="r" b="b"/>
              <a:pathLst>
                <a:path w="1159200" h="1019082">
                  <a:moveTo>
                    <a:pt x="0" y="0"/>
                  </a:moveTo>
                  <a:cubicBezTo>
                    <a:pt x="78000" y="500100"/>
                    <a:pt x="156000" y="1000200"/>
                    <a:pt x="302400" y="1018800"/>
                  </a:cubicBezTo>
                  <a:cubicBezTo>
                    <a:pt x="448800" y="1037400"/>
                    <a:pt x="735600" y="131400"/>
                    <a:pt x="878400" y="111600"/>
                  </a:cubicBezTo>
                  <a:cubicBezTo>
                    <a:pt x="1021200" y="91800"/>
                    <a:pt x="1090200" y="495900"/>
                    <a:pt x="1159200" y="900000"/>
                  </a:cubicBezTo>
                </a:path>
              </a:pathLst>
            </a:custGeom>
            <a:noFill/>
            <a:ln w="38100" cap="flat" cmpd="sng" algn="ctr">
              <a:solidFill>
                <a:schemeClr val="accent1"/>
              </a:solidFill>
              <a:prstDash val="solid"/>
              <a:round/>
              <a:headEnd type="triangle" w="med" len="med"/>
              <a:tailEnd type="none" w="med" len="med"/>
            </a:ln>
            <a:effectLst/>
          </p:spPr>
          <p:txBody>
            <a:bodyPr rtlCol="0" anchor="ctr"/>
            <a:lstStyle/>
            <a:p>
              <a:pPr algn="ctr"/>
              <a:endParaRPr lang="en-US" sz="1400"/>
            </a:p>
          </p:txBody>
        </p:sp>
        <p:sp>
          <p:nvSpPr>
            <p:cNvPr id="66" name="Freeform 210">
              <a:extLst>
                <a:ext uri="{FF2B5EF4-FFF2-40B4-BE49-F238E27FC236}">
                  <a16:creationId xmlns:a16="http://schemas.microsoft.com/office/drawing/2014/main" id="{50657CB9-4DB7-4636-B9E7-9B8780A38DA2}"/>
                </a:ext>
              </a:extLst>
            </p:cNvPr>
            <p:cNvSpPr/>
            <p:nvPr/>
          </p:nvSpPr>
          <p:spPr bwMode="auto">
            <a:xfrm>
              <a:off x="2530800" y="2888183"/>
              <a:ext cx="6785521" cy="1518848"/>
            </a:xfrm>
            <a:custGeom>
              <a:avLst/>
              <a:gdLst>
                <a:gd name="connsiteX0" fmla="*/ 0 w 8438583"/>
                <a:gd name="connsiteY0" fmla="*/ 1897200 h 2101736"/>
                <a:gd name="connsiteX1" fmla="*/ 241200 w 8438583"/>
                <a:gd name="connsiteY1" fmla="*/ 2084400 h 2101736"/>
                <a:gd name="connsiteX2" fmla="*/ 1105200 w 8438583"/>
                <a:gd name="connsiteY2" fmla="*/ 1512000 h 2101736"/>
                <a:gd name="connsiteX3" fmla="*/ 3499200 w 8438583"/>
                <a:gd name="connsiteY3" fmla="*/ 964800 h 2101736"/>
                <a:gd name="connsiteX4" fmla="*/ 4546800 w 8438583"/>
                <a:gd name="connsiteY4" fmla="*/ 1483200 h 2101736"/>
                <a:gd name="connsiteX5" fmla="*/ 5637600 w 8438583"/>
                <a:gd name="connsiteY5" fmla="*/ 907200 h 2101736"/>
                <a:gd name="connsiteX6" fmla="*/ 6498000 w 8438583"/>
                <a:gd name="connsiteY6" fmla="*/ 1281600 h 2101736"/>
                <a:gd name="connsiteX7" fmla="*/ 7563600 w 8438583"/>
                <a:gd name="connsiteY7" fmla="*/ 309600 h 2101736"/>
                <a:gd name="connsiteX8" fmla="*/ 8312400 w 8438583"/>
                <a:gd name="connsiteY8" fmla="*/ 198000 h 2101736"/>
                <a:gd name="connsiteX9" fmla="*/ 8431200 w 8438583"/>
                <a:gd name="connsiteY9" fmla="*/ 0 h 2101736"/>
                <a:gd name="connsiteX0" fmla="*/ 0 w 8432296"/>
                <a:gd name="connsiteY0" fmla="*/ 1897200 h 2101736"/>
                <a:gd name="connsiteX1" fmla="*/ 241200 w 8432296"/>
                <a:gd name="connsiteY1" fmla="*/ 2084400 h 2101736"/>
                <a:gd name="connsiteX2" fmla="*/ 1105200 w 8432296"/>
                <a:gd name="connsiteY2" fmla="*/ 1512000 h 2101736"/>
                <a:gd name="connsiteX3" fmla="*/ 3499200 w 8432296"/>
                <a:gd name="connsiteY3" fmla="*/ 964800 h 2101736"/>
                <a:gd name="connsiteX4" fmla="*/ 4546800 w 8432296"/>
                <a:gd name="connsiteY4" fmla="*/ 1483200 h 2101736"/>
                <a:gd name="connsiteX5" fmla="*/ 5637600 w 8432296"/>
                <a:gd name="connsiteY5" fmla="*/ 907200 h 2101736"/>
                <a:gd name="connsiteX6" fmla="*/ 6498000 w 8432296"/>
                <a:gd name="connsiteY6" fmla="*/ 1281600 h 2101736"/>
                <a:gd name="connsiteX7" fmla="*/ 7563600 w 8432296"/>
                <a:gd name="connsiteY7" fmla="*/ 309600 h 2101736"/>
                <a:gd name="connsiteX8" fmla="*/ 8197200 w 8432296"/>
                <a:gd name="connsiteY8" fmla="*/ 756000 h 2101736"/>
                <a:gd name="connsiteX9" fmla="*/ 8431200 w 8432296"/>
                <a:gd name="connsiteY9" fmla="*/ 0 h 2101736"/>
                <a:gd name="connsiteX0" fmla="*/ 0 w 8293645"/>
                <a:gd name="connsiteY0" fmla="*/ 1598171 h 1802707"/>
                <a:gd name="connsiteX1" fmla="*/ 241200 w 8293645"/>
                <a:gd name="connsiteY1" fmla="*/ 1785371 h 1802707"/>
                <a:gd name="connsiteX2" fmla="*/ 1105200 w 8293645"/>
                <a:gd name="connsiteY2" fmla="*/ 1212971 h 1802707"/>
                <a:gd name="connsiteX3" fmla="*/ 3499200 w 8293645"/>
                <a:gd name="connsiteY3" fmla="*/ 665771 h 1802707"/>
                <a:gd name="connsiteX4" fmla="*/ 4546800 w 8293645"/>
                <a:gd name="connsiteY4" fmla="*/ 1184171 h 1802707"/>
                <a:gd name="connsiteX5" fmla="*/ 5637600 w 8293645"/>
                <a:gd name="connsiteY5" fmla="*/ 608171 h 1802707"/>
                <a:gd name="connsiteX6" fmla="*/ 6498000 w 8293645"/>
                <a:gd name="connsiteY6" fmla="*/ 982571 h 1802707"/>
                <a:gd name="connsiteX7" fmla="*/ 7563600 w 8293645"/>
                <a:gd name="connsiteY7" fmla="*/ 10571 h 1802707"/>
                <a:gd name="connsiteX8" fmla="*/ 8197200 w 8293645"/>
                <a:gd name="connsiteY8" fmla="*/ 456971 h 1802707"/>
                <a:gd name="connsiteX9" fmla="*/ 8283600 w 8293645"/>
                <a:gd name="connsiteY9" fmla="*/ 309371 h 1802707"/>
                <a:gd name="connsiteX0" fmla="*/ 0 w 8286200"/>
                <a:gd name="connsiteY0" fmla="*/ 1597787 h 1802323"/>
                <a:gd name="connsiteX1" fmla="*/ 241200 w 8286200"/>
                <a:gd name="connsiteY1" fmla="*/ 1784987 h 1802323"/>
                <a:gd name="connsiteX2" fmla="*/ 1105200 w 8286200"/>
                <a:gd name="connsiteY2" fmla="*/ 1212587 h 1802323"/>
                <a:gd name="connsiteX3" fmla="*/ 3499200 w 8286200"/>
                <a:gd name="connsiteY3" fmla="*/ 665387 h 1802323"/>
                <a:gd name="connsiteX4" fmla="*/ 4546800 w 8286200"/>
                <a:gd name="connsiteY4" fmla="*/ 1183787 h 1802323"/>
                <a:gd name="connsiteX5" fmla="*/ 5637600 w 8286200"/>
                <a:gd name="connsiteY5" fmla="*/ 607787 h 1802323"/>
                <a:gd name="connsiteX6" fmla="*/ 6498000 w 8286200"/>
                <a:gd name="connsiteY6" fmla="*/ 982187 h 1802323"/>
                <a:gd name="connsiteX7" fmla="*/ 7563600 w 8286200"/>
                <a:gd name="connsiteY7" fmla="*/ 10187 h 1802323"/>
                <a:gd name="connsiteX8" fmla="*/ 8143200 w 8286200"/>
                <a:gd name="connsiteY8" fmla="*/ 463787 h 1802323"/>
                <a:gd name="connsiteX9" fmla="*/ 8283600 w 8286200"/>
                <a:gd name="connsiteY9" fmla="*/ 308987 h 1802323"/>
                <a:gd name="connsiteX0" fmla="*/ 0 w 8286631"/>
                <a:gd name="connsiteY0" fmla="*/ 1300675 h 1505211"/>
                <a:gd name="connsiteX1" fmla="*/ 241200 w 8286631"/>
                <a:gd name="connsiteY1" fmla="*/ 1487875 h 1505211"/>
                <a:gd name="connsiteX2" fmla="*/ 1105200 w 8286631"/>
                <a:gd name="connsiteY2" fmla="*/ 915475 h 1505211"/>
                <a:gd name="connsiteX3" fmla="*/ 3499200 w 8286631"/>
                <a:gd name="connsiteY3" fmla="*/ 368275 h 1505211"/>
                <a:gd name="connsiteX4" fmla="*/ 4546800 w 8286631"/>
                <a:gd name="connsiteY4" fmla="*/ 886675 h 1505211"/>
                <a:gd name="connsiteX5" fmla="*/ 5637600 w 8286631"/>
                <a:gd name="connsiteY5" fmla="*/ 310675 h 1505211"/>
                <a:gd name="connsiteX6" fmla="*/ 6498000 w 8286631"/>
                <a:gd name="connsiteY6" fmla="*/ 685075 h 1505211"/>
                <a:gd name="connsiteX7" fmla="*/ 7513200 w 8286631"/>
                <a:gd name="connsiteY7" fmla="*/ 19075 h 1505211"/>
                <a:gd name="connsiteX8" fmla="*/ 8143200 w 8286631"/>
                <a:gd name="connsiteY8" fmla="*/ 166675 h 1505211"/>
                <a:gd name="connsiteX9" fmla="*/ 8283600 w 8286631"/>
                <a:gd name="connsiteY9" fmla="*/ 11875 h 1505211"/>
                <a:gd name="connsiteX0" fmla="*/ 0 w 8286631"/>
                <a:gd name="connsiteY0" fmla="*/ 1300675 h 1514733"/>
                <a:gd name="connsiteX1" fmla="*/ 241200 w 8286631"/>
                <a:gd name="connsiteY1" fmla="*/ 1487875 h 1514733"/>
                <a:gd name="connsiteX2" fmla="*/ 977471 w 8286631"/>
                <a:gd name="connsiteY2" fmla="*/ 766263 h 1514733"/>
                <a:gd name="connsiteX3" fmla="*/ 3499200 w 8286631"/>
                <a:gd name="connsiteY3" fmla="*/ 368275 h 1514733"/>
                <a:gd name="connsiteX4" fmla="*/ 4546800 w 8286631"/>
                <a:gd name="connsiteY4" fmla="*/ 886675 h 1514733"/>
                <a:gd name="connsiteX5" fmla="*/ 5637600 w 8286631"/>
                <a:gd name="connsiteY5" fmla="*/ 310675 h 1514733"/>
                <a:gd name="connsiteX6" fmla="*/ 6498000 w 8286631"/>
                <a:gd name="connsiteY6" fmla="*/ 685075 h 1514733"/>
                <a:gd name="connsiteX7" fmla="*/ 7513200 w 8286631"/>
                <a:gd name="connsiteY7" fmla="*/ 19075 h 1514733"/>
                <a:gd name="connsiteX8" fmla="*/ 8143200 w 8286631"/>
                <a:gd name="connsiteY8" fmla="*/ 166675 h 1514733"/>
                <a:gd name="connsiteX9" fmla="*/ 8283600 w 8286631"/>
                <a:gd name="connsiteY9" fmla="*/ 11875 h 1514733"/>
                <a:gd name="connsiteX0" fmla="*/ 0 w 8286631"/>
                <a:gd name="connsiteY0" fmla="*/ 1300675 h 1514733"/>
                <a:gd name="connsiteX1" fmla="*/ 241200 w 8286631"/>
                <a:gd name="connsiteY1" fmla="*/ 1487875 h 1514733"/>
                <a:gd name="connsiteX2" fmla="*/ 977471 w 8286631"/>
                <a:gd name="connsiteY2" fmla="*/ 766263 h 1514733"/>
                <a:gd name="connsiteX3" fmla="*/ 2567247 w 8286631"/>
                <a:gd name="connsiteY3" fmla="*/ 406534 h 1514733"/>
                <a:gd name="connsiteX4" fmla="*/ 4546800 w 8286631"/>
                <a:gd name="connsiteY4" fmla="*/ 886675 h 1514733"/>
                <a:gd name="connsiteX5" fmla="*/ 5637600 w 8286631"/>
                <a:gd name="connsiteY5" fmla="*/ 310675 h 1514733"/>
                <a:gd name="connsiteX6" fmla="*/ 6498000 w 8286631"/>
                <a:gd name="connsiteY6" fmla="*/ 685075 h 1514733"/>
                <a:gd name="connsiteX7" fmla="*/ 7513200 w 8286631"/>
                <a:gd name="connsiteY7" fmla="*/ 19075 h 1514733"/>
                <a:gd name="connsiteX8" fmla="*/ 8143200 w 8286631"/>
                <a:gd name="connsiteY8" fmla="*/ 166675 h 1514733"/>
                <a:gd name="connsiteX9" fmla="*/ 8283600 w 8286631"/>
                <a:gd name="connsiteY9" fmla="*/ 11875 h 1514733"/>
                <a:gd name="connsiteX0" fmla="*/ 0 w 8286631"/>
                <a:gd name="connsiteY0" fmla="*/ 1300675 h 1514733"/>
                <a:gd name="connsiteX1" fmla="*/ 241200 w 8286631"/>
                <a:gd name="connsiteY1" fmla="*/ 1487875 h 1514733"/>
                <a:gd name="connsiteX2" fmla="*/ 977471 w 8286631"/>
                <a:gd name="connsiteY2" fmla="*/ 766263 h 1514733"/>
                <a:gd name="connsiteX3" fmla="*/ 2567247 w 8286631"/>
                <a:gd name="connsiteY3" fmla="*/ 406534 h 1514733"/>
                <a:gd name="connsiteX4" fmla="*/ 3780422 w 8286631"/>
                <a:gd name="connsiteY4" fmla="*/ 974672 h 1514733"/>
                <a:gd name="connsiteX5" fmla="*/ 5637600 w 8286631"/>
                <a:gd name="connsiteY5" fmla="*/ 310675 h 1514733"/>
                <a:gd name="connsiteX6" fmla="*/ 6498000 w 8286631"/>
                <a:gd name="connsiteY6" fmla="*/ 685075 h 1514733"/>
                <a:gd name="connsiteX7" fmla="*/ 7513200 w 8286631"/>
                <a:gd name="connsiteY7" fmla="*/ 19075 h 1514733"/>
                <a:gd name="connsiteX8" fmla="*/ 8143200 w 8286631"/>
                <a:gd name="connsiteY8" fmla="*/ 166675 h 1514733"/>
                <a:gd name="connsiteX9" fmla="*/ 8283600 w 8286631"/>
                <a:gd name="connsiteY9" fmla="*/ 11875 h 1514733"/>
                <a:gd name="connsiteX0" fmla="*/ 0 w 8286631"/>
                <a:gd name="connsiteY0" fmla="*/ 1300675 h 1514733"/>
                <a:gd name="connsiteX1" fmla="*/ 241200 w 8286631"/>
                <a:gd name="connsiteY1" fmla="*/ 1487875 h 1514733"/>
                <a:gd name="connsiteX2" fmla="*/ 977471 w 8286631"/>
                <a:gd name="connsiteY2" fmla="*/ 766263 h 1514733"/>
                <a:gd name="connsiteX3" fmla="*/ 2567247 w 8286631"/>
                <a:gd name="connsiteY3" fmla="*/ 406534 h 1514733"/>
                <a:gd name="connsiteX4" fmla="*/ 3780422 w 8286631"/>
                <a:gd name="connsiteY4" fmla="*/ 974672 h 1514733"/>
                <a:gd name="connsiteX5" fmla="*/ 5022606 w 8286631"/>
                <a:gd name="connsiteY5" fmla="*/ 417801 h 1514733"/>
                <a:gd name="connsiteX6" fmla="*/ 6498000 w 8286631"/>
                <a:gd name="connsiteY6" fmla="*/ 685075 h 1514733"/>
                <a:gd name="connsiteX7" fmla="*/ 7513200 w 8286631"/>
                <a:gd name="connsiteY7" fmla="*/ 19075 h 1514733"/>
                <a:gd name="connsiteX8" fmla="*/ 8143200 w 8286631"/>
                <a:gd name="connsiteY8" fmla="*/ 166675 h 1514733"/>
                <a:gd name="connsiteX9" fmla="*/ 8283600 w 8286631"/>
                <a:gd name="connsiteY9" fmla="*/ 11875 h 1514733"/>
                <a:gd name="connsiteX0" fmla="*/ 0 w 8286631"/>
                <a:gd name="connsiteY0" fmla="*/ 1304790 h 1518848"/>
                <a:gd name="connsiteX1" fmla="*/ 241200 w 8286631"/>
                <a:gd name="connsiteY1" fmla="*/ 1491990 h 1518848"/>
                <a:gd name="connsiteX2" fmla="*/ 977471 w 8286631"/>
                <a:gd name="connsiteY2" fmla="*/ 770378 h 1518848"/>
                <a:gd name="connsiteX3" fmla="*/ 2567247 w 8286631"/>
                <a:gd name="connsiteY3" fmla="*/ 410649 h 1518848"/>
                <a:gd name="connsiteX4" fmla="*/ 3780422 w 8286631"/>
                <a:gd name="connsiteY4" fmla="*/ 978787 h 1518848"/>
                <a:gd name="connsiteX5" fmla="*/ 5022606 w 8286631"/>
                <a:gd name="connsiteY5" fmla="*/ 421916 h 1518848"/>
                <a:gd name="connsiteX6" fmla="*/ 6285118 w 8286631"/>
                <a:gd name="connsiteY6" fmla="*/ 761882 h 1518848"/>
                <a:gd name="connsiteX7" fmla="*/ 7513200 w 8286631"/>
                <a:gd name="connsiteY7" fmla="*/ 23190 h 1518848"/>
                <a:gd name="connsiteX8" fmla="*/ 8143200 w 8286631"/>
                <a:gd name="connsiteY8" fmla="*/ 170790 h 1518848"/>
                <a:gd name="connsiteX9" fmla="*/ 8283600 w 8286631"/>
                <a:gd name="connsiteY9" fmla="*/ 15990 h 151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631" h="1518848">
                  <a:moveTo>
                    <a:pt x="0" y="1304790"/>
                  </a:moveTo>
                  <a:cubicBezTo>
                    <a:pt x="28500" y="1430490"/>
                    <a:pt x="78288" y="1581059"/>
                    <a:pt x="241200" y="1491990"/>
                  </a:cubicBezTo>
                  <a:cubicBezTo>
                    <a:pt x="404112" y="1402921"/>
                    <a:pt x="589797" y="950601"/>
                    <a:pt x="977471" y="770378"/>
                  </a:cubicBezTo>
                  <a:cubicBezTo>
                    <a:pt x="1365145" y="590155"/>
                    <a:pt x="2100089" y="375914"/>
                    <a:pt x="2567247" y="410649"/>
                  </a:cubicBezTo>
                  <a:cubicBezTo>
                    <a:pt x="3034405" y="445384"/>
                    <a:pt x="3371196" y="976909"/>
                    <a:pt x="3780422" y="978787"/>
                  </a:cubicBezTo>
                  <a:cubicBezTo>
                    <a:pt x="4189649" y="980665"/>
                    <a:pt x="4605157" y="458067"/>
                    <a:pt x="5022606" y="421916"/>
                  </a:cubicBezTo>
                  <a:cubicBezTo>
                    <a:pt x="5440055" y="385765"/>
                    <a:pt x="5870019" y="828336"/>
                    <a:pt x="6285118" y="761882"/>
                  </a:cubicBezTo>
                  <a:cubicBezTo>
                    <a:pt x="6700217" y="695428"/>
                    <a:pt x="7203520" y="121705"/>
                    <a:pt x="7513200" y="23190"/>
                  </a:cubicBezTo>
                  <a:cubicBezTo>
                    <a:pt x="7822880" y="-75325"/>
                    <a:pt x="8014800" y="171990"/>
                    <a:pt x="8143200" y="170790"/>
                  </a:cubicBezTo>
                  <a:cubicBezTo>
                    <a:pt x="8271600" y="169590"/>
                    <a:pt x="8296500" y="89190"/>
                    <a:pt x="8283600" y="15990"/>
                  </a:cubicBezTo>
                </a:path>
              </a:pathLst>
            </a:custGeom>
            <a:noFill/>
            <a:ln w="38100" cap="flat" cmpd="sng" algn="ctr">
              <a:solidFill>
                <a:schemeClr val="accent2"/>
              </a:solidFill>
              <a:prstDash val="solid"/>
              <a:round/>
              <a:headEnd type="triangle" w="med" len="med"/>
              <a:tailEnd type="none" w="med" len="med"/>
            </a:ln>
            <a:effectLst/>
          </p:spPr>
          <p:txBody>
            <a:bodyPr rtlCol="0" anchor="ctr"/>
            <a:lstStyle/>
            <a:p>
              <a:pPr algn="ctr"/>
              <a:endParaRPr lang="en-US" sz="1400"/>
            </a:p>
          </p:txBody>
        </p:sp>
        <p:sp>
          <p:nvSpPr>
            <p:cNvPr id="67" name="Freeform 211">
              <a:extLst>
                <a:ext uri="{FF2B5EF4-FFF2-40B4-BE49-F238E27FC236}">
                  <a16:creationId xmlns:a16="http://schemas.microsoft.com/office/drawing/2014/main" id="{A2F56498-F068-4EBC-A1BD-A1C0229C6824}"/>
                </a:ext>
              </a:extLst>
            </p:cNvPr>
            <p:cNvSpPr/>
            <p:nvPr/>
          </p:nvSpPr>
          <p:spPr bwMode="auto">
            <a:xfrm>
              <a:off x="9322801" y="1948885"/>
              <a:ext cx="513975" cy="952556"/>
            </a:xfrm>
            <a:custGeom>
              <a:avLst/>
              <a:gdLst>
                <a:gd name="connsiteX0" fmla="*/ 0 w 644400"/>
                <a:gd name="connsiteY0" fmla="*/ 895576 h 895576"/>
                <a:gd name="connsiteX1" fmla="*/ 172800 w 644400"/>
                <a:gd name="connsiteY1" fmla="*/ 6376 h 895576"/>
                <a:gd name="connsiteX2" fmla="*/ 442800 w 644400"/>
                <a:gd name="connsiteY2" fmla="*/ 495976 h 895576"/>
                <a:gd name="connsiteX3" fmla="*/ 536400 w 644400"/>
                <a:gd name="connsiteY3" fmla="*/ 492376 h 895576"/>
                <a:gd name="connsiteX4" fmla="*/ 644400 w 644400"/>
                <a:gd name="connsiteY4" fmla="*/ 470776 h 895576"/>
                <a:gd name="connsiteX0" fmla="*/ 0 w 536400"/>
                <a:gd name="connsiteY0" fmla="*/ 895576 h 895576"/>
                <a:gd name="connsiteX1" fmla="*/ 172800 w 536400"/>
                <a:gd name="connsiteY1" fmla="*/ 6376 h 895576"/>
                <a:gd name="connsiteX2" fmla="*/ 442800 w 536400"/>
                <a:gd name="connsiteY2" fmla="*/ 495976 h 895576"/>
                <a:gd name="connsiteX3" fmla="*/ 536400 w 536400"/>
                <a:gd name="connsiteY3" fmla="*/ 492376 h 895576"/>
                <a:gd name="connsiteX0" fmla="*/ 0 w 590400"/>
                <a:gd name="connsiteY0" fmla="*/ 895591 h 895591"/>
                <a:gd name="connsiteX1" fmla="*/ 172800 w 590400"/>
                <a:gd name="connsiteY1" fmla="*/ 6391 h 895591"/>
                <a:gd name="connsiteX2" fmla="*/ 442800 w 590400"/>
                <a:gd name="connsiteY2" fmla="*/ 495991 h 895591"/>
                <a:gd name="connsiteX3" fmla="*/ 590400 w 590400"/>
                <a:gd name="connsiteY3" fmla="*/ 499591 h 895591"/>
                <a:gd name="connsiteX0" fmla="*/ 0 w 590400"/>
                <a:gd name="connsiteY0" fmla="*/ 952556 h 952556"/>
                <a:gd name="connsiteX1" fmla="*/ 152124 w 590400"/>
                <a:gd name="connsiteY1" fmla="*/ 5756 h 952556"/>
                <a:gd name="connsiteX2" fmla="*/ 442800 w 590400"/>
                <a:gd name="connsiteY2" fmla="*/ 552956 h 952556"/>
                <a:gd name="connsiteX3" fmla="*/ 590400 w 590400"/>
                <a:gd name="connsiteY3" fmla="*/ 556556 h 952556"/>
              </a:gdLst>
              <a:ahLst/>
              <a:cxnLst>
                <a:cxn ang="0">
                  <a:pos x="connsiteX0" y="connsiteY0"/>
                </a:cxn>
                <a:cxn ang="0">
                  <a:pos x="connsiteX1" y="connsiteY1"/>
                </a:cxn>
                <a:cxn ang="0">
                  <a:pos x="connsiteX2" y="connsiteY2"/>
                </a:cxn>
                <a:cxn ang="0">
                  <a:pos x="connsiteX3" y="connsiteY3"/>
                </a:cxn>
              </a:cxnLst>
              <a:rect l="l" t="t" r="r" b="b"/>
              <a:pathLst>
                <a:path w="590400" h="952556">
                  <a:moveTo>
                    <a:pt x="0" y="952556"/>
                  </a:moveTo>
                  <a:cubicBezTo>
                    <a:pt x="49500" y="541256"/>
                    <a:pt x="78324" y="72356"/>
                    <a:pt x="152124" y="5756"/>
                  </a:cubicBezTo>
                  <a:cubicBezTo>
                    <a:pt x="225924" y="-60844"/>
                    <a:pt x="373200" y="470756"/>
                    <a:pt x="442800" y="552956"/>
                  </a:cubicBezTo>
                  <a:cubicBezTo>
                    <a:pt x="512400" y="635156"/>
                    <a:pt x="556800" y="560756"/>
                    <a:pt x="590400" y="556556"/>
                  </a:cubicBezTo>
                </a:path>
              </a:pathLst>
            </a:custGeom>
            <a:noFill/>
            <a:ln w="38100" cap="flat" cmpd="sng" algn="ctr">
              <a:solidFill>
                <a:schemeClr val="accent1"/>
              </a:solidFill>
              <a:prstDash val="solid"/>
              <a:round/>
              <a:headEnd type="triangle" w="med" len="med"/>
              <a:tailEnd type="none" w="med" len="med"/>
            </a:ln>
            <a:effectLst/>
          </p:spPr>
          <p:txBody>
            <a:bodyPr rtlCol="0" anchor="ctr"/>
            <a:lstStyle/>
            <a:p>
              <a:pPr algn="ctr"/>
              <a:endParaRPr lang="en-US" sz="1400"/>
            </a:p>
          </p:txBody>
        </p:sp>
        <p:sp>
          <p:nvSpPr>
            <p:cNvPr id="68" name="Freeform 212">
              <a:extLst>
                <a:ext uri="{FF2B5EF4-FFF2-40B4-BE49-F238E27FC236}">
                  <a16:creationId xmlns:a16="http://schemas.microsoft.com/office/drawing/2014/main" id="{B011ACCD-7A10-4D6C-BB0B-20DE0C0E82A5}"/>
                </a:ext>
              </a:extLst>
            </p:cNvPr>
            <p:cNvSpPr/>
            <p:nvPr/>
          </p:nvSpPr>
          <p:spPr bwMode="auto">
            <a:xfrm flipV="1">
              <a:off x="105653" y="2845530"/>
              <a:ext cx="301504" cy="492534"/>
            </a:xfrm>
            <a:custGeom>
              <a:avLst/>
              <a:gdLst>
                <a:gd name="connsiteX0" fmla="*/ 0 w 334800"/>
                <a:gd name="connsiteY0" fmla="*/ 486000 h 492534"/>
                <a:gd name="connsiteX1" fmla="*/ 187200 w 334800"/>
                <a:gd name="connsiteY1" fmla="*/ 424800 h 492534"/>
                <a:gd name="connsiteX2" fmla="*/ 334800 w 334800"/>
                <a:gd name="connsiteY2" fmla="*/ 0 h 492534"/>
              </a:gdLst>
              <a:ahLst/>
              <a:cxnLst>
                <a:cxn ang="0">
                  <a:pos x="connsiteX0" y="connsiteY0"/>
                </a:cxn>
                <a:cxn ang="0">
                  <a:pos x="connsiteX1" y="connsiteY1"/>
                </a:cxn>
                <a:cxn ang="0">
                  <a:pos x="connsiteX2" y="connsiteY2"/>
                </a:cxn>
              </a:cxnLst>
              <a:rect l="l" t="t" r="r" b="b"/>
              <a:pathLst>
                <a:path w="334800" h="492534">
                  <a:moveTo>
                    <a:pt x="0" y="486000"/>
                  </a:moveTo>
                  <a:cubicBezTo>
                    <a:pt x="65700" y="495900"/>
                    <a:pt x="131400" y="505800"/>
                    <a:pt x="187200" y="424800"/>
                  </a:cubicBezTo>
                  <a:cubicBezTo>
                    <a:pt x="243000" y="343800"/>
                    <a:pt x="288900" y="171900"/>
                    <a:pt x="334800" y="0"/>
                  </a:cubicBezTo>
                </a:path>
              </a:pathLst>
            </a:custGeom>
            <a:noFill/>
            <a:ln w="38100" cap="flat" cmpd="sng" algn="ctr">
              <a:solidFill>
                <a:schemeClr val="accent6"/>
              </a:solidFill>
              <a:prstDash val="solid"/>
              <a:round/>
              <a:headEnd type="triangle" w="med" len="med"/>
              <a:tailEnd type="none" w="med" len="med"/>
            </a:ln>
            <a:effectLst/>
          </p:spPr>
          <p:txBody>
            <a:bodyPr rtlCol="0" anchor="ctr"/>
            <a:lstStyle/>
            <a:p>
              <a:pPr algn="ctr"/>
              <a:endParaRPr lang="en-US" sz="1400"/>
            </a:p>
          </p:txBody>
        </p:sp>
      </p:grpSp>
      <p:sp>
        <p:nvSpPr>
          <p:cNvPr id="145" name="TextBox 144">
            <a:extLst>
              <a:ext uri="{FF2B5EF4-FFF2-40B4-BE49-F238E27FC236}">
                <a16:creationId xmlns:a16="http://schemas.microsoft.com/office/drawing/2014/main" id="{C23858CF-484D-47DD-89CB-2840968EBAB5}"/>
              </a:ext>
            </a:extLst>
          </p:cNvPr>
          <p:cNvSpPr txBox="1"/>
          <p:nvPr/>
        </p:nvSpPr>
        <p:spPr bwMode="auto">
          <a:xfrm>
            <a:off x="2822076" y="2870514"/>
            <a:ext cx="162118" cy="207048"/>
          </a:xfrm>
          <a:prstGeom prst="rect">
            <a:avLst/>
          </a:prstGeom>
          <a:solidFill>
            <a:schemeClr val="bg1"/>
          </a:solidFill>
          <a:ln w="19050">
            <a:solidFill>
              <a:schemeClr val="bg1"/>
            </a:solidFill>
            <a:prstDash val="solid"/>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800" b="0" i="0" u="none" strike="noStrike" kern="1200" cap="none" spc="0" normalizeH="0" baseline="0" noProof="0">
                <a:ln>
                  <a:noFill/>
                </a:ln>
                <a:solidFill>
                  <a:schemeClr val="bg2">
                    <a:lumMod val="50000"/>
                  </a:schemeClr>
                </a:solidFill>
                <a:effectLst/>
                <a:uLnTx/>
                <a:uFillTx/>
                <a:latin typeface="Ericsson Technical Icons" panose="00000500000000000000" pitchFamily="2" charset="0"/>
                <a:ea typeface="+mn-ea"/>
                <a:cs typeface="+mn-cs"/>
              </a:rPr>
              <a:t>B</a:t>
            </a:r>
            <a:endParaRPr kumimoji="0" lang="en-US" sz="1800" b="0" i="0" u="none" strike="noStrike" kern="1200" cap="none" spc="0" normalizeH="0" baseline="0" noProof="0">
              <a:ln>
                <a:noFill/>
              </a:ln>
              <a:solidFill>
                <a:schemeClr val="bg2">
                  <a:lumMod val="50000"/>
                </a:schemeClr>
              </a:solidFill>
              <a:effectLst/>
              <a:uLnTx/>
              <a:uFillTx/>
              <a:latin typeface="Ericsson Hilda"/>
              <a:ea typeface="+mn-ea"/>
              <a:cs typeface="+mn-cs"/>
            </a:endParaRPr>
          </a:p>
        </p:txBody>
      </p:sp>
    </p:spTree>
    <p:extLst>
      <p:ext uri="{BB962C8B-B14F-4D97-AF65-F5344CB8AC3E}">
        <p14:creationId xmlns:p14="http://schemas.microsoft.com/office/powerpoint/2010/main" val="25342889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t>MNO Hosting Models</a:t>
            </a:r>
          </a:p>
        </p:txBody>
      </p:sp>
      <p:grpSp>
        <p:nvGrpSpPr>
          <p:cNvPr id="165" name="Group 164">
            <a:extLst>
              <a:ext uri="{FF2B5EF4-FFF2-40B4-BE49-F238E27FC236}">
                <a16:creationId xmlns:a16="http://schemas.microsoft.com/office/drawing/2014/main" id="{7BCA913C-A3FF-4884-87C9-B5623E638F9A}"/>
              </a:ext>
            </a:extLst>
          </p:cNvPr>
          <p:cNvGrpSpPr/>
          <p:nvPr/>
        </p:nvGrpSpPr>
        <p:grpSpPr>
          <a:xfrm>
            <a:off x="152399" y="1118663"/>
            <a:ext cx="11915774" cy="5437637"/>
            <a:chOff x="479424" y="1982337"/>
            <a:chExt cx="10433514" cy="4191592"/>
          </a:xfrm>
        </p:grpSpPr>
        <p:grpSp>
          <p:nvGrpSpPr>
            <p:cNvPr id="6" name="Group 5">
              <a:extLst>
                <a:ext uri="{FF2B5EF4-FFF2-40B4-BE49-F238E27FC236}">
                  <a16:creationId xmlns:a16="http://schemas.microsoft.com/office/drawing/2014/main" id="{291A4981-5D2B-435A-8D83-F4D2C0D13075}"/>
                </a:ext>
              </a:extLst>
            </p:cNvPr>
            <p:cNvGrpSpPr/>
            <p:nvPr/>
          </p:nvGrpSpPr>
          <p:grpSpPr>
            <a:xfrm>
              <a:off x="479424" y="2451327"/>
              <a:ext cx="2605568" cy="3148284"/>
              <a:chOff x="117448" y="1651194"/>
              <a:chExt cx="3104980" cy="3424145"/>
            </a:xfrm>
          </p:grpSpPr>
          <p:grpSp>
            <p:nvGrpSpPr>
              <p:cNvPr id="7" name="Group 6">
                <a:extLst>
                  <a:ext uri="{FF2B5EF4-FFF2-40B4-BE49-F238E27FC236}">
                    <a16:creationId xmlns:a16="http://schemas.microsoft.com/office/drawing/2014/main" id="{6028E7C5-2F8D-4965-AD7A-4DBB692FC392}"/>
                  </a:ext>
                </a:extLst>
              </p:cNvPr>
              <p:cNvGrpSpPr/>
              <p:nvPr/>
            </p:nvGrpSpPr>
            <p:grpSpPr>
              <a:xfrm>
                <a:off x="184380" y="1960465"/>
                <a:ext cx="954563" cy="2912936"/>
                <a:chOff x="7419305" y="32700"/>
                <a:chExt cx="590130" cy="1168027"/>
              </a:xfrm>
            </p:grpSpPr>
            <p:sp>
              <p:nvSpPr>
                <p:cNvPr id="25" name="Rectangle 24">
                  <a:extLst>
                    <a:ext uri="{FF2B5EF4-FFF2-40B4-BE49-F238E27FC236}">
                      <a16:creationId xmlns:a16="http://schemas.microsoft.com/office/drawing/2014/main" id="{4E2A69F0-E187-448C-BC93-9DA1327BE9E6}"/>
                    </a:ext>
                  </a:extLst>
                </p:cNvPr>
                <p:cNvSpPr/>
                <p:nvPr/>
              </p:nvSpPr>
              <p:spPr bwMode="auto">
                <a:xfrm>
                  <a:off x="7419305" y="32700"/>
                  <a:ext cx="590129" cy="1168027"/>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rot="0" spcFirstLastPara="0" vertOverflow="overflow" horzOverflow="overflow" vert="horz" wrap="square" lIns="54000" tIns="27000" rIns="0" bIns="0" numCol="1" spcCol="0" rtlCol="0" fromWordArt="0" anchor="b" anchorCtr="0" forceAA="0" compatLnSpc="1">
                  <a:prstTxWarp prst="textNoShape">
                    <a:avLst/>
                  </a:prstTxWarp>
                  <a:noAutofit/>
                </a:bodyPr>
                <a:lstStyle/>
                <a:p>
                  <a:pPr algn="ctr" fontAlgn="base">
                    <a:spcBef>
                      <a:spcPts val="225"/>
                    </a:spcBef>
                    <a:spcAft>
                      <a:spcPct val="0"/>
                    </a:spcAft>
                  </a:pPr>
                  <a:r>
                    <a:rPr lang="sv-SE" sz="900" err="1"/>
                    <a:t>Local</a:t>
                  </a:r>
                  <a:r>
                    <a:rPr lang="sv-SE" sz="900"/>
                    <a:t> Access site</a:t>
                  </a:r>
                  <a:endParaRPr lang="en-US" sz="900" err="1"/>
                </a:p>
              </p:txBody>
            </p:sp>
            <p:cxnSp>
              <p:nvCxnSpPr>
                <p:cNvPr id="26" name="Straight Connector 25">
                  <a:extLst>
                    <a:ext uri="{FF2B5EF4-FFF2-40B4-BE49-F238E27FC236}">
                      <a16:creationId xmlns:a16="http://schemas.microsoft.com/office/drawing/2014/main" id="{ECBB2CE0-F21F-40BC-A590-7F866B3EFEB7}"/>
                    </a:ext>
                  </a:extLst>
                </p:cNvPr>
                <p:cNvCxnSpPr>
                  <a:cxnSpLocks/>
                </p:cNvCxnSpPr>
                <p:nvPr/>
              </p:nvCxnSpPr>
              <p:spPr bwMode="auto">
                <a:xfrm>
                  <a:off x="7419306" y="1139522"/>
                  <a:ext cx="590129" cy="0"/>
                </a:xfrm>
                <a:prstGeom prst="line">
                  <a:avLst/>
                </a:prstGeom>
                <a:solidFill>
                  <a:schemeClr val="accent1"/>
                </a:solidFill>
                <a:ln w="3175" cap="flat" cmpd="sng" algn="ctr">
                  <a:solidFill>
                    <a:schemeClr val="tx1"/>
                  </a:solidFill>
                  <a:prstDash val="solid"/>
                  <a:round/>
                  <a:headEnd type="none" w="med" len="med"/>
                  <a:tailEnd type="none"/>
                </a:ln>
                <a:effectLst/>
              </p:spPr>
            </p:cxnSp>
          </p:grpSp>
          <p:grpSp>
            <p:nvGrpSpPr>
              <p:cNvPr id="9" name="Group 8">
                <a:extLst>
                  <a:ext uri="{FF2B5EF4-FFF2-40B4-BE49-F238E27FC236}">
                    <a16:creationId xmlns:a16="http://schemas.microsoft.com/office/drawing/2014/main" id="{C2CB7133-28E4-40BE-84A2-F49CF284492E}"/>
                  </a:ext>
                </a:extLst>
              </p:cNvPr>
              <p:cNvGrpSpPr/>
              <p:nvPr/>
            </p:nvGrpSpPr>
            <p:grpSpPr>
              <a:xfrm>
                <a:off x="1873661" y="1953891"/>
                <a:ext cx="1260000" cy="2919510"/>
                <a:chOff x="6239718" y="278296"/>
                <a:chExt cx="2989699" cy="922431"/>
              </a:xfrm>
            </p:grpSpPr>
            <p:sp>
              <p:nvSpPr>
                <p:cNvPr id="23" name="Rectangle 22">
                  <a:extLst>
                    <a:ext uri="{FF2B5EF4-FFF2-40B4-BE49-F238E27FC236}">
                      <a16:creationId xmlns:a16="http://schemas.microsoft.com/office/drawing/2014/main" id="{F80B440B-8B8D-4ADD-8C75-4E037975A48E}"/>
                    </a:ext>
                  </a:extLst>
                </p:cNvPr>
                <p:cNvSpPr/>
                <p:nvPr/>
              </p:nvSpPr>
              <p:spPr bwMode="auto">
                <a:xfrm>
                  <a:off x="6239718" y="278296"/>
                  <a:ext cx="2989699" cy="922431"/>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rot="0" spcFirstLastPara="0" vertOverflow="overflow" horzOverflow="overflow" vert="horz" wrap="square" lIns="54000" tIns="27000" rIns="0" bIns="0" numCol="1" spcCol="0" rtlCol="0" fromWordArt="0" anchor="b" anchorCtr="0" forceAA="0" compatLnSpc="1">
                  <a:prstTxWarp prst="textNoShape">
                    <a:avLst/>
                  </a:prstTxWarp>
                  <a:noAutofit/>
                </a:bodyPr>
                <a:lstStyle/>
                <a:p>
                  <a:pPr algn="ctr" defTabSz="685800" fontAlgn="base">
                    <a:spcBef>
                      <a:spcPts val="225"/>
                    </a:spcBef>
                    <a:spcAft>
                      <a:spcPct val="0"/>
                    </a:spcAft>
                  </a:pPr>
                  <a:r>
                    <a:rPr lang="sv-SE" sz="900"/>
                    <a:t>National Access site</a:t>
                  </a:r>
                  <a:endParaRPr lang="en-US" sz="900" err="1"/>
                </a:p>
              </p:txBody>
            </p:sp>
            <p:cxnSp>
              <p:nvCxnSpPr>
                <p:cNvPr id="24" name="Straight Connector 23">
                  <a:extLst>
                    <a:ext uri="{FF2B5EF4-FFF2-40B4-BE49-F238E27FC236}">
                      <a16:creationId xmlns:a16="http://schemas.microsoft.com/office/drawing/2014/main" id="{5B586192-57D8-49CE-9653-83990B092B13}"/>
                    </a:ext>
                  </a:extLst>
                </p:cNvPr>
                <p:cNvCxnSpPr>
                  <a:cxnSpLocks/>
                </p:cNvCxnSpPr>
                <p:nvPr/>
              </p:nvCxnSpPr>
              <p:spPr bwMode="auto">
                <a:xfrm>
                  <a:off x="6239718" y="1149123"/>
                  <a:ext cx="2989699" cy="0"/>
                </a:xfrm>
                <a:prstGeom prst="line">
                  <a:avLst/>
                </a:prstGeom>
                <a:solidFill>
                  <a:schemeClr val="accent1"/>
                </a:solidFill>
                <a:ln w="3175" cap="flat" cmpd="sng" algn="ctr">
                  <a:solidFill>
                    <a:schemeClr val="tx1"/>
                  </a:solidFill>
                  <a:prstDash val="solid"/>
                  <a:round/>
                  <a:headEnd type="none" w="med" len="med"/>
                  <a:tailEnd type="none"/>
                </a:ln>
                <a:effectLst/>
              </p:spPr>
            </p:cxnSp>
          </p:grpSp>
          <p:sp>
            <p:nvSpPr>
              <p:cNvPr id="10" name="Rectangle 9">
                <a:extLst>
                  <a:ext uri="{FF2B5EF4-FFF2-40B4-BE49-F238E27FC236}">
                    <a16:creationId xmlns:a16="http://schemas.microsoft.com/office/drawing/2014/main" id="{7FC2EE6B-DCA9-4DF7-9E60-A3ABC00AE8A0}"/>
                  </a:ext>
                </a:extLst>
              </p:cNvPr>
              <p:cNvSpPr/>
              <p:nvPr/>
            </p:nvSpPr>
            <p:spPr bwMode="auto">
              <a:xfrm>
                <a:off x="224231" y="3670396"/>
                <a:ext cx="2801137" cy="726876"/>
              </a:xfrm>
              <a:prstGeom prst="rect">
                <a:avLst/>
              </a:prstGeom>
              <a:solidFill>
                <a:schemeClr val="bg2">
                  <a:alpha val="70000"/>
                </a:schemeClr>
              </a:solidFill>
              <a:ln w="12700" cap="flat" cmpd="sng" algn="ctr">
                <a:solidFill>
                  <a:schemeClr val="tx1"/>
                </a:solidFill>
                <a:prstDash val="dash"/>
                <a:round/>
                <a:headEnd type="none" w="med" len="med"/>
                <a:tailEnd type="none" w="med" len="med"/>
              </a:ln>
              <a:effectLst/>
            </p:spPr>
            <p:txBody>
              <a:bodyPr rot="0" spcFirstLastPara="0" vertOverflow="overflow" horzOverflow="overflow" vert="horz" wrap="square" lIns="54000" tIns="27000" rIns="54864" bIns="27432" numCol="1" spcCol="0" rtlCol="0" fromWordArt="0" anchor="t" anchorCtr="0" forceAA="0" compatLnSpc="1">
                <a:prstTxWarp prst="textNoShape">
                  <a:avLst/>
                </a:prstTxWarp>
                <a:noAutofit/>
              </a:bodyPr>
              <a:lstStyle/>
              <a:p>
                <a:pPr fontAlgn="base">
                  <a:spcBef>
                    <a:spcPts val="225"/>
                  </a:spcBef>
                  <a:spcAft>
                    <a:spcPct val="0"/>
                  </a:spcAft>
                </a:pPr>
                <a:r>
                  <a:rPr lang="sv-SE" sz="900"/>
                  <a:t>                                    Connectivity</a:t>
                </a:r>
              </a:p>
            </p:txBody>
          </p:sp>
          <p:sp>
            <p:nvSpPr>
              <p:cNvPr id="11" name="Rectangle 10">
                <a:extLst>
                  <a:ext uri="{FF2B5EF4-FFF2-40B4-BE49-F238E27FC236}">
                    <a16:creationId xmlns:a16="http://schemas.microsoft.com/office/drawing/2014/main" id="{5DA84DC0-6AA6-46E4-B6A4-D0859C3575F9}"/>
                  </a:ext>
                </a:extLst>
              </p:cNvPr>
              <p:cNvSpPr/>
              <p:nvPr/>
            </p:nvSpPr>
            <p:spPr bwMode="auto">
              <a:xfrm>
                <a:off x="117448" y="1651194"/>
                <a:ext cx="3104980" cy="3424145"/>
              </a:xfrm>
              <a:prstGeom prst="rect">
                <a:avLst/>
              </a:prstGeom>
              <a:no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buClr>
                    <a:schemeClr val="tx1"/>
                  </a:buClr>
                </a:pPr>
                <a:r>
                  <a:rPr lang="en-US" sz="1200"/>
                  <a:t>Mobile network</a:t>
                </a:r>
              </a:p>
            </p:txBody>
          </p:sp>
          <p:sp>
            <p:nvSpPr>
              <p:cNvPr id="12" name="Rectangle 11">
                <a:extLst>
                  <a:ext uri="{FF2B5EF4-FFF2-40B4-BE49-F238E27FC236}">
                    <a16:creationId xmlns:a16="http://schemas.microsoft.com/office/drawing/2014/main" id="{7F19AC08-4CDE-4B7C-8B42-D81C8A4D0C52}"/>
                  </a:ext>
                </a:extLst>
              </p:cNvPr>
              <p:cNvSpPr/>
              <p:nvPr/>
            </p:nvSpPr>
            <p:spPr bwMode="auto">
              <a:xfrm>
                <a:off x="224231" y="4434931"/>
                <a:ext cx="2801137" cy="198987"/>
              </a:xfrm>
              <a:prstGeom prst="rect">
                <a:avLst/>
              </a:prstGeom>
              <a:solidFill>
                <a:schemeClr val="bg2">
                  <a:alpha val="70000"/>
                </a:schemeClr>
              </a:solidFill>
              <a:ln w="12700" cap="flat" cmpd="sng" algn="ctr">
                <a:solidFill>
                  <a:schemeClr val="tx1"/>
                </a:solidFill>
                <a:prstDash val="dash"/>
                <a:round/>
                <a:headEnd type="none" w="med" len="med"/>
                <a:tailEnd type="none" w="med" len="med"/>
              </a:ln>
              <a:effectLst/>
            </p:spPr>
            <p:txBody>
              <a:bodyPr rot="0" spcFirstLastPara="0" vertOverflow="overflow" horzOverflow="overflow" vert="horz" wrap="square" lIns="54000" tIns="27000" rIns="54864" bIns="27432" numCol="1" spcCol="0" rtlCol="0" fromWordArt="0" anchor="t" anchorCtr="0" forceAA="0" compatLnSpc="1">
                <a:prstTxWarp prst="textNoShape">
                  <a:avLst/>
                </a:prstTxWarp>
                <a:noAutofit/>
              </a:bodyPr>
              <a:lstStyle/>
              <a:p>
                <a:pPr algn="ctr" fontAlgn="base">
                  <a:spcBef>
                    <a:spcPts val="225"/>
                  </a:spcBef>
                  <a:spcAft>
                    <a:spcPct val="0"/>
                  </a:spcAft>
                </a:pPr>
                <a:r>
                  <a:rPr lang="sv-SE" sz="900"/>
                  <a:t>Distributed Cloud Infrastructure</a:t>
                </a:r>
              </a:p>
            </p:txBody>
          </p:sp>
          <p:sp>
            <p:nvSpPr>
              <p:cNvPr id="13" name="TextBox 12">
                <a:extLst>
                  <a:ext uri="{FF2B5EF4-FFF2-40B4-BE49-F238E27FC236}">
                    <a16:creationId xmlns:a16="http://schemas.microsoft.com/office/drawing/2014/main" id="{F2E4D25B-80A1-4B36-8816-B503367BC80E}"/>
                  </a:ext>
                </a:extLst>
              </p:cNvPr>
              <p:cNvSpPr txBox="1"/>
              <p:nvPr/>
            </p:nvSpPr>
            <p:spPr bwMode="auto">
              <a:xfrm>
                <a:off x="1940937" y="3848329"/>
                <a:ext cx="312636" cy="496621"/>
              </a:xfrm>
              <a:prstGeom prst="rect">
                <a:avLst/>
              </a:prstGeom>
              <a:solidFill>
                <a:schemeClr val="bg1"/>
              </a:solidFill>
              <a:ln w="12700">
                <a:solidFill>
                  <a:schemeClr val="tx1"/>
                </a:solidFill>
                <a:prstDash val="sysDot"/>
                <a:miter lim="800000"/>
                <a:headEnd/>
                <a:tailEnd/>
              </a:ln>
            </p:spPr>
            <p:txBody>
              <a:bodyPr vert="horz" wrap="square" lIns="0" tIns="13500" rIns="0" bIns="0" numCol="1" rtlCol="0" anchor="t" anchorCtr="0" compatLnSpc="1">
                <a:prstTxWarp prst="textNoShape">
                  <a:avLst/>
                </a:prstTxWarp>
                <a:noAutofit/>
              </a:bodyPr>
              <a:lstStyle/>
              <a:p>
                <a:pPr algn="ctr">
                  <a:buClr>
                    <a:schemeClr val="tx1"/>
                  </a:buClr>
                </a:pPr>
                <a:r>
                  <a:rPr lang="en-US" sz="1600">
                    <a:latin typeface="Ericsson Technical Icons" panose="00000500000000000000" pitchFamily="2" charset="0"/>
                  </a:rPr>
                  <a:t>S</a:t>
                </a:r>
                <a:endParaRPr lang="en-US" sz="1600"/>
              </a:p>
              <a:p>
                <a:pPr algn="ctr">
                  <a:buClr>
                    <a:schemeClr val="tx1"/>
                  </a:buClr>
                </a:pPr>
                <a:r>
                  <a:rPr lang="en-US" sz="800"/>
                  <a:t>Core</a:t>
                </a:r>
                <a:br>
                  <a:rPr lang="en-US" sz="800"/>
                </a:br>
                <a:r>
                  <a:rPr lang="en-US" sz="800"/>
                  <a:t>CP</a:t>
                </a:r>
                <a:endParaRPr lang="en-US" sz="1050"/>
              </a:p>
            </p:txBody>
          </p:sp>
          <p:sp>
            <p:nvSpPr>
              <p:cNvPr id="15" name="TextBox 14">
                <a:extLst>
                  <a:ext uri="{FF2B5EF4-FFF2-40B4-BE49-F238E27FC236}">
                    <a16:creationId xmlns:a16="http://schemas.microsoft.com/office/drawing/2014/main" id="{D3AFA06D-265F-4DEC-AFFA-F79EC765CCCE}"/>
                  </a:ext>
                </a:extLst>
              </p:cNvPr>
              <p:cNvSpPr txBox="1"/>
              <p:nvPr/>
            </p:nvSpPr>
            <p:spPr bwMode="auto">
              <a:xfrm>
                <a:off x="2425358" y="3848329"/>
                <a:ext cx="311928" cy="496621"/>
              </a:xfrm>
              <a:prstGeom prst="rect">
                <a:avLst/>
              </a:prstGeom>
              <a:solidFill>
                <a:schemeClr val="bg1"/>
              </a:solidFill>
              <a:ln w="12700">
                <a:solidFill>
                  <a:schemeClr val="tx1"/>
                </a:solidFill>
                <a:prstDash val="sysDot"/>
                <a:miter lim="800000"/>
                <a:headEnd/>
                <a:tailEnd/>
              </a:ln>
            </p:spPr>
            <p:txBody>
              <a:bodyPr vert="horz" wrap="square" lIns="0" tIns="13500" rIns="0" bIns="0" numCol="1" rtlCol="0" anchor="t" anchorCtr="0" compatLnSpc="1">
                <a:prstTxWarp prst="textNoShape">
                  <a:avLst/>
                </a:prstTxWarp>
                <a:noAutofit/>
              </a:bodyPr>
              <a:lstStyle/>
              <a:p>
                <a:pPr algn="ctr">
                  <a:buClr>
                    <a:schemeClr val="tx1"/>
                  </a:buClr>
                </a:pPr>
                <a:r>
                  <a:rPr lang="en-US" sz="1600">
                    <a:latin typeface="Ericsson Technical Icons" panose="00000500000000000000" pitchFamily="2" charset="0"/>
                  </a:rPr>
                  <a:t>G</a:t>
                </a:r>
                <a:endParaRPr lang="en-US" sz="1600"/>
              </a:p>
              <a:p>
                <a:pPr algn="ctr">
                  <a:buClr>
                    <a:schemeClr val="tx1"/>
                  </a:buClr>
                </a:pPr>
                <a:r>
                  <a:rPr lang="en-US" sz="800"/>
                  <a:t>Core </a:t>
                </a:r>
                <a:br>
                  <a:rPr lang="en-US" sz="800"/>
                </a:br>
                <a:r>
                  <a:rPr lang="en-US" sz="800"/>
                  <a:t>UP</a:t>
                </a:r>
                <a:endParaRPr lang="en-US" sz="900"/>
              </a:p>
            </p:txBody>
          </p:sp>
          <p:sp>
            <p:nvSpPr>
              <p:cNvPr id="16" name="Rectangle 15">
                <a:extLst>
                  <a:ext uri="{FF2B5EF4-FFF2-40B4-BE49-F238E27FC236}">
                    <a16:creationId xmlns:a16="http://schemas.microsoft.com/office/drawing/2014/main" id="{5331865B-F474-455F-97BB-3D5170D22F1B}"/>
                  </a:ext>
                </a:extLst>
              </p:cNvPr>
              <p:cNvSpPr/>
              <p:nvPr/>
            </p:nvSpPr>
            <p:spPr bwMode="auto">
              <a:xfrm>
                <a:off x="1190389" y="4684866"/>
                <a:ext cx="629297" cy="198983"/>
              </a:xfrm>
              <a:prstGeom prst="rect">
                <a:avLst/>
              </a:prstGeom>
              <a:solidFill>
                <a:schemeClr val="bg2">
                  <a:alpha val="70000"/>
                </a:schemeClr>
              </a:solidFill>
              <a:ln w="12700" cap="flat" cmpd="sng" algn="ctr">
                <a:solidFill>
                  <a:schemeClr val="tx1"/>
                </a:solidFill>
                <a:prstDash val="dash"/>
                <a:round/>
                <a:headEnd type="none" w="med" len="med"/>
                <a:tailEnd type="none" w="med" len="med"/>
              </a:ln>
              <a:effectLst/>
            </p:spPr>
            <p:txBody>
              <a:bodyPr rot="0" spcFirstLastPara="0" vertOverflow="overflow" horzOverflow="overflow" vert="horz" wrap="square" lIns="54000" tIns="27000" rIns="54864" bIns="27432" numCol="1" spcCol="0" rtlCol="0" fromWordArt="0" anchor="t" anchorCtr="0" forceAA="0" compatLnSpc="1">
                <a:prstTxWarp prst="textNoShape">
                  <a:avLst/>
                </a:prstTxWarp>
                <a:noAutofit/>
              </a:bodyPr>
              <a:lstStyle/>
              <a:p>
                <a:pPr algn="ctr" fontAlgn="base">
                  <a:spcBef>
                    <a:spcPts val="225"/>
                  </a:spcBef>
                  <a:spcAft>
                    <a:spcPct val="0"/>
                  </a:spcAft>
                </a:pPr>
                <a:r>
                  <a:rPr lang="sv-SE" sz="900"/>
                  <a:t>Transport</a:t>
                </a:r>
              </a:p>
            </p:txBody>
          </p:sp>
          <p:sp>
            <p:nvSpPr>
              <p:cNvPr id="17" name="Rectangle 16">
                <a:extLst>
                  <a:ext uri="{FF2B5EF4-FFF2-40B4-BE49-F238E27FC236}">
                    <a16:creationId xmlns:a16="http://schemas.microsoft.com/office/drawing/2014/main" id="{3E58EA49-96F5-444C-9412-4D74053301BC}"/>
                  </a:ext>
                </a:extLst>
              </p:cNvPr>
              <p:cNvSpPr/>
              <p:nvPr/>
            </p:nvSpPr>
            <p:spPr bwMode="auto">
              <a:xfrm>
                <a:off x="1993041" y="2030977"/>
                <a:ext cx="1013369" cy="248175"/>
              </a:xfrm>
              <a:prstGeom prst="rect">
                <a:avLst/>
              </a:prstGeom>
              <a:no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54000" tIns="27000" rIns="0" bIns="0" numCol="1" spcCol="0" rtlCol="0" fromWordArt="0" anchor="t" anchorCtr="0" forceAA="0" compatLnSpc="1">
                <a:prstTxWarp prst="textNoShape">
                  <a:avLst/>
                </a:prstTxWarp>
                <a:noAutofit/>
              </a:bodyPr>
              <a:lstStyle/>
              <a:p>
                <a:pPr algn="ctr" fontAlgn="base">
                  <a:spcBef>
                    <a:spcPts val="225"/>
                  </a:spcBef>
                  <a:spcAft>
                    <a:spcPct val="0"/>
                  </a:spcAft>
                </a:pPr>
                <a:r>
                  <a:rPr lang="en-US" sz="600"/>
                  <a:t>        Order Management </a:t>
                </a:r>
                <a:br>
                  <a:rPr lang="en-US" sz="600"/>
                </a:br>
                <a:r>
                  <a:rPr lang="en-US" sz="600"/>
                  <a:t>     and Monetization </a:t>
                </a:r>
                <a:endParaRPr lang="en-US" sz="700"/>
              </a:p>
            </p:txBody>
          </p:sp>
          <p:sp>
            <p:nvSpPr>
              <p:cNvPr id="18" name="TextBox 17">
                <a:extLst>
                  <a:ext uri="{FF2B5EF4-FFF2-40B4-BE49-F238E27FC236}">
                    <a16:creationId xmlns:a16="http://schemas.microsoft.com/office/drawing/2014/main" id="{51BD2B05-0B0A-4A2C-BCE3-7758544C91FC}"/>
                  </a:ext>
                </a:extLst>
              </p:cNvPr>
              <p:cNvSpPr txBox="1"/>
              <p:nvPr/>
            </p:nvSpPr>
            <p:spPr bwMode="auto">
              <a:xfrm>
                <a:off x="2030292" y="2071762"/>
                <a:ext cx="144442" cy="166333"/>
              </a:xfrm>
              <a:prstGeom prst="rect">
                <a:avLst/>
              </a:prstGeom>
              <a:solidFill>
                <a:schemeClr val="bg1"/>
              </a:solidFill>
              <a:ln w="19050">
                <a:solidFill>
                  <a:schemeClr val="tx1"/>
                </a:solidFill>
                <a:prstDash val="sysDot"/>
                <a:miter lim="800000"/>
                <a:headEnd/>
                <a:tailEnd/>
              </a:ln>
            </p:spPr>
            <p:txBody>
              <a:bodyPr vert="horz" wrap="square" lIns="0" tIns="13500" rIns="0" bIns="0" numCol="1" rtlCol="0" anchor="t" anchorCtr="0" compatLnSpc="1">
                <a:prstTxWarp prst="textNoShape">
                  <a:avLst/>
                </a:prstTxWarp>
                <a:noAutofit/>
              </a:bodyPr>
              <a:lstStyle/>
              <a:p>
                <a:pPr algn="ctr">
                  <a:buClr>
                    <a:schemeClr val="tx1"/>
                  </a:buClr>
                </a:pPr>
                <a:r>
                  <a:rPr lang="en-US" sz="1050">
                    <a:latin typeface="Ericsson Technical Icons" panose="00000500000000000000" pitchFamily="2" charset="0"/>
                  </a:rPr>
                  <a:t>M</a:t>
                </a:r>
                <a:endParaRPr lang="en-US" sz="1600"/>
              </a:p>
            </p:txBody>
          </p:sp>
          <p:sp>
            <p:nvSpPr>
              <p:cNvPr id="19" name="Rectangle 18">
                <a:extLst>
                  <a:ext uri="{FF2B5EF4-FFF2-40B4-BE49-F238E27FC236}">
                    <a16:creationId xmlns:a16="http://schemas.microsoft.com/office/drawing/2014/main" id="{8D52A05A-6477-4CCF-81D4-1E459EEA840C}"/>
                  </a:ext>
                </a:extLst>
              </p:cNvPr>
              <p:cNvSpPr/>
              <p:nvPr/>
            </p:nvSpPr>
            <p:spPr bwMode="auto">
              <a:xfrm>
                <a:off x="1993041" y="2334734"/>
                <a:ext cx="1013369" cy="248175"/>
              </a:xfrm>
              <a:prstGeom prst="rect">
                <a:avLst/>
              </a:prstGeom>
              <a:no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54000" tIns="27000" rIns="0" bIns="0" numCol="1" spcCol="0" rtlCol="0" fromWordArt="0" anchor="t" anchorCtr="0" forceAA="0" compatLnSpc="1">
                <a:prstTxWarp prst="textNoShape">
                  <a:avLst/>
                </a:prstTxWarp>
                <a:noAutofit/>
              </a:bodyPr>
              <a:lstStyle/>
              <a:p>
                <a:pPr algn="ctr" fontAlgn="base">
                  <a:spcBef>
                    <a:spcPts val="225"/>
                  </a:spcBef>
                  <a:spcAft>
                    <a:spcPct val="0"/>
                  </a:spcAft>
                </a:pPr>
                <a:r>
                  <a:rPr lang="en-US" sz="600"/>
                  <a:t>       Service Orchestration, </a:t>
                </a:r>
                <a:br>
                  <a:rPr lang="en-US" sz="600"/>
                </a:br>
                <a:r>
                  <a:rPr lang="en-US" sz="600"/>
                  <a:t>       Assurance &amp;  Analytics</a:t>
                </a:r>
              </a:p>
              <a:p>
                <a:pPr algn="ctr" fontAlgn="base">
                  <a:spcBef>
                    <a:spcPts val="225"/>
                  </a:spcBef>
                  <a:spcAft>
                    <a:spcPct val="0"/>
                  </a:spcAft>
                </a:pPr>
                <a:endParaRPr lang="en-US" sz="900"/>
              </a:p>
            </p:txBody>
          </p:sp>
          <p:sp>
            <p:nvSpPr>
              <p:cNvPr id="20" name="TextBox 19">
                <a:extLst>
                  <a:ext uri="{FF2B5EF4-FFF2-40B4-BE49-F238E27FC236}">
                    <a16:creationId xmlns:a16="http://schemas.microsoft.com/office/drawing/2014/main" id="{2CB18412-ABFF-4468-A8E5-2FEC410A0386}"/>
                  </a:ext>
                </a:extLst>
              </p:cNvPr>
              <p:cNvSpPr txBox="1"/>
              <p:nvPr/>
            </p:nvSpPr>
            <p:spPr bwMode="auto">
              <a:xfrm>
                <a:off x="2030292" y="2375517"/>
                <a:ext cx="144442" cy="166333"/>
              </a:xfrm>
              <a:prstGeom prst="rect">
                <a:avLst/>
              </a:prstGeom>
              <a:solidFill>
                <a:schemeClr val="bg1"/>
              </a:solidFill>
              <a:ln w="19050">
                <a:solidFill>
                  <a:schemeClr val="tx1"/>
                </a:solidFill>
                <a:prstDash val="sysDot"/>
                <a:miter lim="800000"/>
                <a:headEnd/>
                <a:tailEnd/>
              </a:ln>
            </p:spPr>
            <p:txBody>
              <a:bodyPr vert="horz" wrap="square" lIns="0" tIns="13500" rIns="0" bIns="0" numCol="1" rtlCol="0" anchor="t" anchorCtr="0" compatLnSpc="1">
                <a:prstTxWarp prst="textNoShape">
                  <a:avLst/>
                </a:prstTxWarp>
                <a:noAutofit/>
              </a:bodyPr>
              <a:lstStyle/>
              <a:p>
                <a:pPr algn="ctr">
                  <a:buClr>
                    <a:schemeClr val="tx1"/>
                  </a:buClr>
                </a:pPr>
                <a:r>
                  <a:rPr lang="en-US" sz="1050">
                    <a:latin typeface="Ericsson Technical Icons" panose="00000500000000000000" pitchFamily="2" charset="0"/>
                  </a:rPr>
                  <a:t>M</a:t>
                </a:r>
                <a:endParaRPr lang="en-US" sz="1600"/>
              </a:p>
            </p:txBody>
          </p:sp>
          <p:sp>
            <p:nvSpPr>
              <p:cNvPr id="21" name="Rectangle 20">
                <a:extLst>
                  <a:ext uri="{FF2B5EF4-FFF2-40B4-BE49-F238E27FC236}">
                    <a16:creationId xmlns:a16="http://schemas.microsoft.com/office/drawing/2014/main" id="{F5FBEE32-889F-4594-8979-F4634BE7068B}"/>
                  </a:ext>
                </a:extLst>
              </p:cNvPr>
              <p:cNvSpPr/>
              <p:nvPr/>
            </p:nvSpPr>
            <p:spPr bwMode="auto">
              <a:xfrm>
                <a:off x="1991815" y="2636110"/>
                <a:ext cx="1013369" cy="248175"/>
              </a:xfrm>
              <a:prstGeom prst="rect">
                <a:avLst/>
              </a:prstGeom>
              <a:no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54000" tIns="27000" rIns="0" bIns="0" numCol="1" spcCol="0" rtlCol="0" fromWordArt="0" anchor="t" anchorCtr="0" forceAA="0" compatLnSpc="1">
                <a:prstTxWarp prst="textNoShape">
                  <a:avLst/>
                </a:prstTxWarp>
                <a:noAutofit/>
              </a:bodyPr>
              <a:lstStyle/>
              <a:p>
                <a:pPr fontAlgn="base">
                  <a:spcBef>
                    <a:spcPts val="225"/>
                  </a:spcBef>
                  <a:spcAft>
                    <a:spcPct val="0"/>
                  </a:spcAft>
                </a:pPr>
                <a:r>
                  <a:rPr lang="en-US" sz="700"/>
                  <a:t>      </a:t>
                </a:r>
                <a:r>
                  <a:rPr lang="en-US" sz="500"/>
                  <a:t>Resource Orchestration</a:t>
                </a:r>
                <a:br>
                  <a:rPr lang="en-US" sz="500"/>
                </a:br>
                <a:r>
                  <a:rPr lang="en-US" sz="500"/>
                  <a:t>         and VNF Management</a:t>
                </a:r>
                <a:endParaRPr lang="en-US" sz="700"/>
              </a:p>
            </p:txBody>
          </p:sp>
          <p:sp>
            <p:nvSpPr>
              <p:cNvPr id="22" name="TextBox 21">
                <a:extLst>
                  <a:ext uri="{FF2B5EF4-FFF2-40B4-BE49-F238E27FC236}">
                    <a16:creationId xmlns:a16="http://schemas.microsoft.com/office/drawing/2014/main" id="{F79C58E1-4E14-4260-B5FA-46F667D7F63A}"/>
                  </a:ext>
                </a:extLst>
              </p:cNvPr>
              <p:cNvSpPr txBox="1"/>
              <p:nvPr/>
            </p:nvSpPr>
            <p:spPr bwMode="auto">
              <a:xfrm>
                <a:off x="2029066" y="2676894"/>
                <a:ext cx="144442" cy="166333"/>
              </a:xfrm>
              <a:prstGeom prst="rect">
                <a:avLst/>
              </a:prstGeom>
              <a:solidFill>
                <a:schemeClr val="bg1"/>
              </a:solidFill>
              <a:ln w="19050">
                <a:solidFill>
                  <a:schemeClr val="tx1"/>
                </a:solidFill>
                <a:prstDash val="sysDot"/>
                <a:miter lim="800000"/>
                <a:headEnd/>
                <a:tailEnd/>
              </a:ln>
            </p:spPr>
            <p:txBody>
              <a:bodyPr vert="horz" wrap="square" lIns="0" tIns="13500" rIns="0" bIns="0" numCol="1" rtlCol="0" anchor="t" anchorCtr="0" compatLnSpc="1">
                <a:prstTxWarp prst="textNoShape">
                  <a:avLst/>
                </a:prstTxWarp>
                <a:noAutofit/>
              </a:bodyPr>
              <a:lstStyle/>
              <a:p>
                <a:pPr algn="ctr">
                  <a:buClr>
                    <a:schemeClr val="tx1"/>
                  </a:buClr>
                </a:pPr>
                <a:r>
                  <a:rPr lang="en-US" sz="1050">
                    <a:latin typeface="Ericsson Technical Icons" panose="00000500000000000000" pitchFamily="2" charset="0"/>
                  </a:rPr>
                  <a:t>M</a:t>
                </a:r>
                <a:endParaRPr lang="en-US" sz="1600"/>
              </a:p>
            </p:txBody>
          </p:sp>
          <p:sp>
            <p:nvSpPr>
              <p:cNvPr id="14" name="Rectangle 13">
                <a:extLst>
                  <a:ext uri="{FF2B5EF4-FFF2-40B4-BE49-F238E27FC236}">
                    <a16:creationId xmlns:a16="http://schemas.microsoft.com/office/drawing/2014/main" id="{A2E49DE9-7C1D-423F-85B6-B4289EF94842}"/>
                  </a:ext>
                </a:extLst>
              </p:cNvPr>
              <p:cNvSpPr/>
              <p:nvPr/>
            </p:nvSpPr>
            <p:spPr bwMode="auto">
              <a:xfrm>
                <a:off x="234238" y="2938948"/>
                <a:ext cx="2791130" cy="684226"/>
              </a:xfrm>
              <a:prstGeom prst="rect">
                <a:avLst/>
              </a:prstGeom>
              <a:solidFill>
                <a:schemeClr val="bg2">
                  <a:alpha val="70000"/>
                </a:schemeClr>
              </a:solidFill>
              <a:ln w="12700" cap="flat" cmpd="sng" algn="ctr">
                <a:solidFill>
                  <a:schemeClr val="tx1"/>
                </a:solidFill>
                <a:prstDash val="dash"/>
                <a:round/>
                <a:headEnd type="none" w="med" len="med"/>
                <a:tailEnd type="none" w="med" len="med"/>
              </a:ln>
              <a:effectLst/>
            </p:spPr>
            <p:txBody>
              <a:bodyPr rot="0" spcFirstLastPara="0" vertOverflow="overflow" horzOverflow="overflow" vert="horz" wrap="square" lIns="54000" tIns="27000" rIns="54864" bIns="27432" numCol="1" spcCol="0" rtlCol="0" fromWordArt="0" anchor="t" anchorCtr="0" forceAA="0" compatLnSpc="1">
                <a:prstTxWarp prst="textNoShape">
                  <a:avLst/>
                </a:prstTxWarp>
                <a:noAutofit/>
              </a:bodyPr>
              <a:lstStyle/>
              <a:p>
                <a:pPr algn="ctr" fontAlgn="base">
                  <a:spcBef>
                    <a:spcPts val="225"/>
                  </a:spcBef>
                  <a:spcAft>
                    <a:spcPct val="0"/>
                  </a:spcAft>
                </a:pPr>
                <a:r>
                  <a:rPr lang="sv-SE" sz="900"/>
                  <a:t>Application Platform</a:t>
                </a:r>
              </a:p>
            </p:txBody>
          </p:sp>
        </p:grpSp>
        <p:sp>
          <p:nvSpPr>
            <p:cNvPr id="27" name="TextBox 26">
              <a:extLst>
                <a:ext uri="{FF2B5EF4-FFF2-40B4-BE49-F238E27FC236}">
                  <a16:creationId xmlns:a16="http://schemas.microsoft.com/office/drawing/2014/main" id="{C4513589-FBCA-427B-8A9B-167178BB52B5}"/>
                </a:ext>
              </a:extLst>
            </p:cNvPr>
            <p:cNvSpPr txBox="1"/>
            <p:nvPr/>
          </p:nvSpPr>
          <p:spPr bwMode="auto">
            <a:xfrm>
              <a:off x="753744" y="3764661"/>
              <a:ext cx="261757" cy="418562"/>
            </a:xfrm>
            <a:prstGeom prst="rect">
              <a:avLst/>
            </a:prstGeom>
            <a:solidFill>
              <a:schemeClr val="bg1"/>
            </a:solidFill>
            <a:ln w="12700">
              <a:solidFill>
                <a:schemeClr val="accent1"/>
              </a:solidFill>
              <a:prstDash val="sysDot"/>
              <a:miter lim="800000"/>
              <a:headEnd/>
              <a:tailEnd/>
            </a:ln>
          </p:spPr>
          <p:txBody>
            <a:bodyPr vert="horz" wrap="square" lIns="0" tIns="13500" rIns="0" bIns="0" numCol="1" rtlCol="0" anchor="t" anchorCtr="0" compatLnSpc="1">
              <a:prstTxWarp prst="textNoShape">
                <a:avLst/>
              </a:prstTxWarp>
              <a:noAutofit/>
            </a:bodyPr>
            <a:lstStyle/>
            <a:p>
              <a:pPr algn="ctr">
                <a:buClr>
                  <a:schemeClr val="tx1"/>
                </a:buClr>
              </a:pPr>
              <a:r>
                <a:rPr lang="en-US" sz="1200">
                  <a:solidFill>
                    <a:schemeClr val="accent1"/>
                  </a:solidFill>
                  <a:latin typeface="Ericsson Technical Icons" panose="00000500000000000000" pitchFamily="2" charset="0"/>
                </a:rPr>
                <a:t>S</a:t>
              </a:r>
              <a:endParaRPr lang="en-US" sz="1200">
                <a:solidFill>
                  <a:schemeClr val="accent1"/>
                </a:solidFill>
              </a:endParaRPr>
            </a:p>
            <a:p>
              <a:pPr algn="ctr">
                <a:buClr>
                  <a:schemeClr val="tx1"/>
                </a:buClr>
              </a:pPr>
              <a:r>
                <a:rPr lang="en-US" sz="800"/>
                <a:t>AS</a:t>
              </a:r>
            </a:p>
          </p:txBody>
        </p:sp>
        <p:cxnSp>
          <p:nvCxnSpPr>
            <p:cNvPr id="28" name="Straight Connector 27">
              <a:extLst>
                <a:ext uri="{FF2B5EF4-FFF2-40B4-BE49-F238E27FC236}">
                  <a16:creationId xmlns:a16="http://schemas.microsoft.com/office/drawing/2014/main" id="{BD2FBEEA-126A-4B0F-8971-16E69CC4ED45}"/>
                </a:ext>
              </a:extLst>
            </p:cNvPr>
            <p:cNvCxnSpPr>
              <a:cxnSpLocks/>
            </p:cNvCxnSpPr>
            <p:nvPr/>
          </p:nvCxnSpPr>
          <p:spPr bwMode="auto">
            <a:xfrm>
              <a:off x="3843799" y="2317534"/>
              <a:ext cx="0" cy="3856394"/>
            </a:xfrm>
            <a:prstGeom prst="line">
              <a:avLst/>
            </a:prstGeom>
            <a:solidFill>
              <a:schemeClr val="accent1"/>
            </a:solidFill>
            <a:ln w="12700" cap="flat" cmpd="sng" algn="ctr">
              <a:solidFill>
                <a:schemeClr val="tx1"/>
              </a:solidFill>
              <a:prstDash val="dash"/>
              <a:round/>
              <a:headEnd type="none" w="med" len="med"/>
              <a:tailEnd type="none"/>
            </a:ln>
            <a:effectLst/>
          </p:spPr>
        </p:cxnSp>
        <p:sp>
          <p:nvSpPr>
            <p:cNvPr id="29" name="Rectangle 28">
              <a:extLst>
                <a:ext uri="{FF2B5EF4-FFF2-40B4-BE49-F238E27FC236}">
                  <a16:creationId xmlns:a16="http://schemas.microsoft.com/office/drawing/2014/main" id="{E2567234-B6F2-4E86-8935-E2E173D1DA3E}"/>
                </a:ext>
              </a:extLst>
            </p:cNvPr>
            <p:cNvSpPr/>
            <p:nvPr/>
          </p:nvSpPr>
          <p:spPr>
            <a:xfrm>
              <a:off x="856604" y="2040584"/>
              <a:ext cx="2119491" cy="338554"/>
            </a:xfrm>
            <a:prstGeom prst="rect">
              <a:avLst/>
            </a:prstGeom>
          </p:spPr>
          <p:txBody>
            <a:bodyPr wrap="none">
              <a:spAutoFit/>
            </a:bodyPr>
            <a:lstStyle/>
            <a:p>
              <a:r>
                <a:rPr lang="sv-SE" sz="1600" b="1"/>
                <a:t>1. MNO controlled AS</a:t>
              </a:r>
            </a:p>
          </p:txBody>
        </p:sp>
        <p:grpSp>
          <p:nvGrpSpPr>
            <p:cNvPr id="30" name="Group 29">
              <a:extLst>
                <a:ext uri="{FF2B5EF4-FFF2-40B4-BE49-F238E27FC236}">
                  <a16:creationId xmlns:a16="http://schemas.microsoft.com/office/drawing/2014/main" id="{01F8EA2A-A01E-4369-81D6-155EB6BBEB1B}"/>
                </a:ext>
              </a:extLst>
            </p:cNvPr>
            <p:cNvGrpSpPr/>
            <p:nvPr/>
          </p:nvGrpSpPr>
          <p:grpSpPr>
            <a:xfrm>
              <a:off x="3082864" y="2726547"/>
              <a:ext cx="767326" cy="805012"/>
              <a:chOff x="4371418" y="1651195"/>
              <a:chExt cx="914400" cy="875549"/>
            </a:xfrm>
          </p:grpSpPr>
          <p:sp>
            <p:nvSpPr>
              <p:cNvPr id="31" name="Rectangle 30">
                <a:extLst>
                  <a:ext uri="{FF2B5EF4-FFF2-40B4-BE49-F238E27FC236}">
                    <a16:creationId xmlns:a16="http://schemas.microsoft.com/office/drawing/2014/main" id="{52D2AF74-28EB-4CBF-A7DA-53263A50484B}"/>
                  </a:ext>
                </a:extLst>
              </p:cNvPr>
              <p:cNvSpPr/>
              <p:nvPr/>
            </p:nvSpPr>
            <p:spPr bwMode="auto">
              <a:xfrm>
                <a:off x="4470867" y="1651195"/>
                <a:ext cx="707353" cy="831246"/>
              </a:xfrm>
              <a:prstGeom prst="rect">
                <a:avLst/>
              </a:prstGeom>
              <a:noFill/>
              <a:ln w="12700" cap="flat" cmpd="sng" algn="ctr">
                <a:solidFill>
                  <a:schemeClr val="accent1"/>
                </a:solidFill>
                <a:prstDash val="dash"/>
                <a:round/>
                <a:headEnd type="none" w="med" len="med"/>
                <a:tailEnd type="none" w="med" len="med"/>
              </a:ln>
              <a:effectLst/>
            </p:spPr>
            <p:txBody>
              <a:bodyPr rot="0" spcFirstLastPara="0" vertOverflow="overflow" horzOverflow="overflow" vert="horz" wrap="square" lIns="54000" tIns="27000" rIns="54864" bIns="27432" numCol="1" spcCol="0" rtlCol="0" fromWordArt="0" anchor="t" anchorCtr="0" forceAA="0" compatLnSpc="1">
                <a:prstTxWarp prst="textNoShape">
                  <a:avLst/>
                </a:prstTxWarp>
                <a:noAutofit/>
              </a:bodyPr>
              <a:lstStyle/>
              <a:p>
                <a:pPr marL="267891" indent="-267891" defTabSz="685800" fontAlgn="base">
                  <a:spcBef>
                    <a:spcPts val="225"/>
                  </a:spcBef>
                  <a:spcAft>
                    <a:spcPct val="0"/>
                  </a:spcAft>
                  <a:buFont typeface="Ericsson Hilda" panose="00000500000000000000" pitchFamily="2" charset="0"/>
                  <a:buChar char="—"/>
                </a:pPr>
                <a:endParaRPr lang="sv-SE" err="1">
                  <a:solidFill>
                    <a:schemeClr val="bg1"/>
                  </a:solidFill>
                </a:endParaRPr>
              </a:p>
            </p:txBody>
          </p:sp>
          <p:sp>
            <p:nvSpPr>
              <p:cNvPr id="32" name="TextBox 31">
                <a:extLst>
                  <a:ext uri="{FF2B5EF4-FFF2-40B4-BE49-F238E27FC236}">
                    <a16:creationId xmlns:a16="http://schemas.microsoft.com/office/drawing/2014/main" id="{7B2BFCEF-E84B-4B37-8C67-5CEFFA038FD8}"/>
                  </a:ext>
                </a:extLst>
              </p:cNvPr>
              <p:cNvSpPr txBox="1"/>
              <p:nvPr/>
            </p:nvSpPr>
            <p:spPr bwMode="auto">
              <a:xfrm>
                <a:off x="4371418" y="2107824"/>
                <a:ext cx="914400" cy="418920"/>
              </a:xfrm>
              <a:prstGeom prst="rect">
                <a:avLst/>
              </a:prstGeom>
              <a:noFill/>
              <a:ln w="12700">
                <a:noFill/>
                <a:miter lim="800000"/>
                <a:headEnd/>
                <a:tailEnd/>
              </a:ln>
            </p:spPr>
            <p:txBody>
              <a:bodyPr vert="horz" wrap="none" lIns="54000" tIns="27000" rIns="54864" bIns="27432" numCol="1" rtlCol="0" anchor="t" anchorCtr="0" compatLnSpc="1">
                <a:prstTxWarp prst="textNoShape">
                  <a:avLst/>
                </a:prstTxWarp>
                <a:noAutofit/>
              </a:bodyPr>
              <a:lstStyle/>
              <a:p>
                <a:pPr algn="ctr">
                  <a:buClr>
                    <a:schemeClr val="tx1"/>
                  </a:buClr>
                </a:pPr>
                <a:r>
                  <a:rPr lang="sv-SE" sz="900">
                    <a:solidFill>
                      <a:schemeClr val="accent1"/>
                    </a:solidFill>
                  </a:rPr>
                  <a:t>and AS </a:t>
                </a:r>
                <a:br>
                  <a:rPr lang="sv-SE" sz="900">
                    <a:solidFill>
                      <a:schemeClr val="accent1"/>
                    </a:solidFill>
                  </a:rPr>
                </a:br>
                <a:r>
                  <a:rPr lang="sv-SE" sz="900">
                    <a:solidFill>
                      <a:schemeClr val="accent1"/>
                    </a:solidFill>
                  </a:rPr>
                  <a:t>requirements</a:t>
                </a:r>
              </a:p>
            </p:txBody>
          </p:sp>
          <p:sp>
            <p:nvSpPr>
              <p:cNvPr id="33" name="TextBox 32">
                <a:extLst>
                  <a:ext uri="{FF2B5EF4-FFF2-40B4-BE49-F238E27FC236}">
                    <a16:creationId xmlns:a16="http://schemas.microsoft.com/office/drawing/2014/main" id="{24709F8A-CD66-4189-B679-0DF5E3A05FB6}"/>
                  </a:ext>
                </a:extLst>
              </p:cNvPr>
              <p:cNvSpPr txBox="1"/>
              <p:nvPr/>
            </p:nvSpPr>
            <p:spPr bwMode="auto">
              <a:xfrm>
                <a:off x="4672921" y="1704709"/>
                <a:ext cx="316679" cy="435784"/>
              </a:xfrm>
              <a:prstGeom prst="rect">
                <a:avLst/>
              </a:prstGeom>
              <a:solidFill>
                <a:schemeClr val="bg1"/>
              </a:solidFill>
              <a:ln w="12700">
                <a:solidFill>
                  <a:schemeClr val="accent1"/>
                </a:solidFill>
                <a:prstDash val="sysDot"/>
                <a:miter lim="800000"/>
                <a:headEnd/>
                <a:tailEnd/>
              </a:ln>
            </p:spPr>
            <p:txBody>
              <a:bodyPr vert="horz" wrap="square" lIns="0" tIns="13500" rIns="0" bIns="0" numCol="1" rtlCol="0" anchor="t" anchorCtr="0" compatLnSpc="1">
                <a:prstTxWarp prst="textNoShape">
                  <a:avLst/>
                </a:prstTxWarp>
                <a:noAutofit/>
              </a:bodyPr>
              <a:lstStyle/>
              <a:p>
                <a:pPr algn="ctr">
                  <a:buClr>
                    <a:schemeClr val="tx1"/>
                  </a:buClr>
                </a:pPr>
                <a:r>
                  <a:rPr lang="en-US" sz="1200">
                    <a:solidFill>
                      <a:schemeClr val="accent1"/>
                    </a:solidFill>
                    <a:latin typeface="Ericsson Technical Icons" panose="00000500000000000000" pitchFamily="2" charset="0"/>
                  </a:rPr>
                  <a:t>S</a:t>
                </a:r>
                <a:endParaRPr lang="en-US" sz="1200">
                  <a:solidFill>
                    <a:schemeClr val="accent1"/>
                  </a:solidFill>
                </a:endParaRPr>
              </a:p>
              <a:p>
                <a:pPr algn="ctr">
                  <a:buClr>
                    <a:schemeClr val="tx1"/>
                  </a:buClr>
                </a:pPr>
                <a:r>
                  <a:rPr lang="en-US" sz="800"/>
                  <a:t>AS</a:t>
                </a:r>
              </a:p>
            </p:txBody>
          </p:sp>
        </p:grpSp>
        <p:sp>
          <p:nvSpPr>
            <p:cNvPr id="34" name="Arrow: Right 33">
              <a:extLst>
                <a:ext uri="{FF2B5EF4-FFF2-40B4-BE49-F238E27FC236}">
                  <a16:creationId xmlns:a16="http://schemas.microsoft.com/office/drawing/2014/main" id="{3482D7A3-4A0F-4069-883A-C90C22EA4254}"/>
                </a:ext>
              </a:extLst>
            </p:cNvPr>
            <p:cNvSpPr/>
            <p:nvPr/>
          </p:nvSpPr>
          <p:spPr bwMode="auto">
            <a:xfrm rot="10800000">
              <a:off x="2940150" y="2870021"/>
              <a:ext cx="226169" cy="170540"/>
            </a:xfrm>
            <a:prstGeom prst="rightArrow">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square" lIns="54000" tIns="27000" rIns="54864" bIns="27432" numCol="1" spcCol="0" rtlCol="0" fromWordArt="0" anchor="t" anchorCtr="0" forceAA="0" compatLnSpc="1">
              <a:prstTxWarp prst="textNoShape">
                <a:avLst/>
              </a:prstTxWarp>
              <a:noAutofit/>
            </a:bodyPr>
            <a:lstStyle/>
            <a:p>
              <a:pPr marL="267891" indent="-267891" defTabSz="685800" fontAlgn="base">
                <a:spcBef>
                  <a:spcPts val="225"/>
                </a:spcBef>
                <a:spcAft>
                  <a:spcPct val="0"/>
                </a:spcAft>
                <a:buFont typeface="Ericsson Hilda" panose="00000500000000000000" pitchFamily="2" charset="0"/>
                <a:buChar char="—"/>
              </a:pPr>
              <a:endParaRPr lang="sv-SE" err="1">
                <a:solidFill>
                  <a:schemeClr val="bg1"/>
                </a:solidFill>
              </a:endParaRPr>
            </a:p>
          </p:txBody>
        </p:sp>
        <p:sp>
          <p:nvSpPr>
            <p:cNvPr id="35" name="Rectangle 34">
              <a:extLst>
                <a:ext uri="{FF2B5EF4-FFF2-40B4-BE49-F238E27FC236}">
                  <a16:creationId xmlns:a16="http://schemas.microsoft.com/office/drawing/2014/main" id="{A5DB4BE1-1390-4BF9-B535-34B0351CFF95}"/>
                </a:ext>
              </a:extLst>
            </p:cNvPr>
            <p:cNvSpPr/>
            <p:nvPr/>
          </p:nvSpPr>
          <p:spPr bwMode="auto">
            <a:xfrm>
              <a:off x="557189" y="5690840"/>
              <a:ext cx="3144979" cy="483089"/>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54000" tIns="27000" rIns="54864" bIns="27432" numCol="1" spcCol="0" rtlCol="0" fromWordArt="0" anchor="t" anchorCtr="0" forceAA="0" compatLnSpc="1">
              <a:prstTxWarp prst="textNoShape">
                <a:avLst/>
              </a:prstTxWarp>
              <a:noAutofit/>
            </a:bodyPr>
            <a:lstStyle/>
            <a:p>
              <a:pPr algn="ctr" fontAlgn="base">
                <a:spcBef>
                  <a:spcPts val="225"/>
                </a:spcBef>
                <a:spcAft>
                  <a:spcPct val="0"/>
                </a:spcAft>
              </a:pPr>
              <a:r>
                <a:rPr lang="sv-SE" sz="1200"/>
                <a:t>MNO in </a:t>
              </a:r>
              <a:r>
                <a:rPr lang="sv-SE" sz="1200" b="1"/>
                <a:t>full control</a:t>
              </a:r>
              <a:endParaRPr lang="sv-SE" sz="1200"/>
            </a:p>
            <a:p>
              <a:pPr algn="ctr" fontAlgn="base">
                <a:spcBef>
                  <a:spcPts val="225"/>
                </a:spcBef>
                <a:spcAft>
                  <a:spcPct val="0"/>
                </a:spcAft>
              </a:pPr>
              <a:r>
                <a:rPr lang="sv-SE" sz="1200"/>
                <a:t>No additional coordination for Traffic Routing</a:t>
              </a:r>
              <a:br>
                <a:rPr lang="sv-SE" sz="1200"/>
              </a:br>
              <a:endParaRPr lang="sv-SE" sz="1200"/>
            </a:p>
          </p:txBody>
        </p:sp>
        <p:sp>
          <p:nvSpPr>
            <p:cNvPr id="36" name="Rectangle 35">
              <a:extLst>
                <a:ext uri="{FF2B5EF4-FFF2-40B4-BE49-F238E27FC236}">
                  <a16:creationId xmlns:a16="http://schemas.microsoft.com/office/drawing/2014/main" id="{99C63B74-0B16-425C-95E9-3FB5238C8B79}"/>
                </a:ext>
              </a:extLst>
            </p:cNvPr>
            <p:cNvSpPr/>
            <p:nvPr/>
          </p:nvSpPr>
          <p:spPr bwMode="auto">
            <a:xfrm>
              <a:off x="3123111" y="2451326"/>
              <a:ext cx="669987" cy="1103712"/>
            </a:xfrm>
            <a:prstGeom prst="rect">
              <a:avLst/>
            </a:prstGeom>
            <a:noFill/>
            <a:ln w="1270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buClr>
                  <a:schemeClr val="tx1"/>
                </a:buClr>
              </a:pPr>
              <a:r>
                <a:rPr lang="en-US" sz="1200"/>
                <a:t>3P</a:t>
              </a:r>
            </a:p>
          </p:txBody>
        </p:sp>
        <p:grpSp>
          <p:nvGrpSpPr>
            <p:cNvPr id="37" name="Group 36">
              <a:extLst>
                <a:ext uri="{FF2B5EF4-FFF2-40B4-BE49-F238E27FC236}">
                  <a16:creationId xmlns:a16="http://schemas.microsoft.com/office/drawing/2014/main" id="{82838EEE-20BB-4F1B-9783-0C2322EDC1C5}"/>
                </a:ext>
              </a:extLst>
            </p:cNvPr>
            <p:cNvGrpSpPr/>
            <p:nvPr/>
          </p:nvGrpSpPr>
          <p:grpSpPr>
            <a:xfrm>
              <a:off x="3025411" y="2663590"/>
              <a:ext cx="231548" cy="262103"/>
              <a:chOff x="4613944" y="3674284"/>
              <a:chExt cx="275929" cy="285068"/>
            </a:xfrm>
          </p:grpSpPr>
          <p:sp>
            <p:nvSpPr>
              <p:cNvPr id="38" name="Oval 37">
                <a:extLst>
                  <a:ext uri="{FF2B5EF4-FFF2-40B4-BE49-F238E27FC236}">
                    <a16:creationId xmlns:a16="http://schemas.microsoft.com/office/drawing/2014/main" id="{0F2BD2C1-D00E-4C07-B944-FE165F9349C7}"/>
                  </a:ext>
                </a:extLst>
              </p:cNvPr>
              <p:cNvSpPr/>
              <p:nvPr/>
            </p:nvSpPr>
            <p:spPr bwMode="auto">
              <a:xfrm>
                <a:off x="4613944" y="3680170"/>
                <a:ext cx="275929" cy="279182"/>
              </a:xfrm>
              <a:prstGeom prst="ellipse">
                <a:avLst/>
              </a:prstGeom>
              <a:solidFill>
                <a:schemeClr val="bg1"/>
              </a:solidFill>
              <a:ln w="1270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54000" tIns="27000" rIns="54864" bIns="27432" numCol="1" spcCol="0" rtlCol="0" fromWordArt="0" anchor="t" anchorCtr="0" forceAA="0" compatLnSpc="1">
                <a:prstTxWarp prst="textNoShape">
                  <a:avLst/>
                </a:prstTxWarp>
                <a:noAutofit/>
              </a:bodyPr>
              <a:lstStyle/>
              <a:p>
                <a:pPr marL="267891" indent="-267891" defTabSz="685800" fontAlgn="base">
                  <a:spcBef>
                    <a:spcPts val="225"/>
                  </a:spcBef>
                  <a:spcAft>
                    <a:spcPct val="0"/>
                  </a:spcAft>
                  <a:buFont typeface="Ericsson Hilda" panose="00000500000000000000" pitchFamily="2" charset="0"/>
                  <a:buChar char="—"/>
                </a:pPr>
                <a:endParaRPr lang="sv-SE" err="1">
                  <a:solidFill>
                    <a:schemeClr val="bg1"/>
                  </a:solidFill>
                </a:endParaRPr>
              </a:p>
            </p:txBody>
          </p:sp>
          <p:sp>
            <p:nvSpPr>
              <p:cNvPr id="39" name="TextBox 38">
                <a:extLst>
                  <a:ext uri="{FF2B5EF4-FFF2-40B4-BE49-F238E27FC236}">
                    <a16:creationId xmlns:a16="http://schemas.microsoft.com/office/drawing/2014/main" id="{A9655811-54CE-4CF6-92F3-2CA0F13739C9}"/>
                  </a:ext>
                </a:extLst>
              </p:cNvPr>
              <p:cNvSpPr txBox="1"/>
              <p:nvPr/>
            </p:nvSpPr>
            <p:spPr bwMode="auto">
              <a:xfrm>
                <a:off x="4633278" y="3674284"/>
                <a:ext cx="189035" cy="279182"/>
              </a:xfrm>
              <a:prstGeom prst="rect">
                <a:avLst/>
              </a:prstGeom>
              <a:noFill/>
              <a:ln w="12700">
                <a:noFill/>
                <a:miter lim="800000"/>
                <a:headEnd/>
                <a:tailEnd/>
              </a:ln>
            </p:spPr>
            <p:txBody>
              <a:bodyPr vert="horz" wrap="none" lIns="54000" tIns="27000" rIns="54864" bIns="27432" numCol="1" rtlCol="0" anchor="t" anchorCtr="0" compatLnSpc="1">
                <a:prstTxWarp prst="textNoShape">
                  <a:avLst/>
                </a:prstTxWarp>
                <a:noAutofit/>
              </a:bodyPr>
              <a:lstStyle/>
              <a:p>
                <a:pPr algn="l">
                  <a:buClr>
                    <a:schemeClr val="tx1"/>
                  </a:buClr>
                </a:pPr>
                <a:r>
                  <a:rPr lang="sv-SE" sz="1200" b="1"/>
                  <a:t>1</a:t>
                </a:r>
                <a:endParaRPr lang="sv-SE" b="1"/>
              </a:p>
            </p:txBody>
          </p:sp>
        </p:grpSp>
        <p:grpSp>
          <p:nvGrpSpPr>
            <p:cNvPr id="40" name="Group 39">
              <a:extLst>
                <a:ext uri="{FF2B5EF4-FFF2-40B4-BE49-F238E27FC236}">
                  <a16:creationId xmlns:a16="http://schemas.microsoft.com/office/drawing/2014/main" id="{2E658E2C-0441-4BF1-9196-C7A2BDAB023A}"/>
                </a:ext>
              </a:extLst>
            </p:cNvPr>
            <p:cNvGrpSpPr/>
            <p:nvPr/>
          </p:nvGrpSpPr>
          <p:grpSpPr>
            <a:xfrm>
              <a:off x="753745" y="4465457"/>
              <a:ext cx="462550" cy="461227"/>
              <a:chOff x="444348" y="3841808"/>
              <a:chExt cx="551207" cy="501641"/>
            </a:xfrm>
          </p:grpSpPr>
          <p:sp>
            <p:nvSpPr>
              <p:cNvPr id="41" name="TextBox 40">
                <a:extLst>
                  <a:ext uri="{FF2B5EF4-FFF2-40B4-BE49-F238E27FC236}">
                    <a16:creationId xmlns:a16="http://schemas.microsoft.com/office/drawing/2014/main" id="{785A3623-FA74-44E8-8F83-BF0CB40E0D67}"/>
                  </a:ext>
                </a:extLst>
              </p:cNvPr>
              <p:cNvSpPr txBox="1"/>
              <p:nvPr/>
            </p:nvSpPr>
            <p:spPr bwMode="auto">
              <a:xfrm>
                <a:off x="444348" y="3841808"/>
                <a:ext cx="311928" cy="501641"/>
              </a:xfrm>
              <a:prstGeom prst="rect">
                <a:avLst/>
              </a:prstGeom>
              <a:solidFill>
                <a:schemeClr val="bg1"/>
              </a:solidFill>
              <a:ln w="12700">
                <a:solidFill>
                  <a:schemeClr val="tx1"/>
                </a:solidFill>
                <a:prstDash val="sysDot"/>
                <a:miter lim="800000"/>
                <a:headEnd/>
                <a:tailEnd/>
              </a:ln>
            </p:spPr>
            <p:txBody>
              <a:bodyPr vert="horz" wrap="square" lIns="0" tIns="13500" rIns="0" bIns="0" numCol="1" rtlCol="0" anchor="t" anchorCtr="0" compatLnSpc="1">
                <a:prstTxWarp prst="textNoShape">
                  <a:avLst/>
                </a:prstTxWarp>
                <a:noAutofit/>
              </a:bodyPr>
              <a:lstStyle/>
              <a:p>
                <a:pPr algn="ctr">
                  <a:buClr>
                    <a:schemeClr val="tx1"/>
                  </a:buClr>
                </a:pPr>
                <a:r>
                  <a:rPr lang="en-US" sz="1600">
                    <a:latin typeface="Ericsson Technical Icons" panose="00000500000000000000" pitchFamily="2" charset="0"/>
                  </a:rPr>
                  <a:t>G</a:t>
                </a:r>
                <a:endParaRPr lang="en-US" sz="1600"/>
              </a:p>
              <a:p>
                <a:pPr algn="ctr">
                  <a:buClr>
                    <a:schemeClr val="tx1"/>
                  </a:buClr>
                </a:pPr>
                <a:r>
                  <a:rPr lang="en-US" sz="800"/>
                  <a:t>Core </a:t>
                </a:r>
                <a:br>
                  <a:rPr lang="en-US" sz="800"/>
                </a:br>
                <a:r>
                  <a:rPr lang="en-US" sz="800"/>
                  <a:t>UP</a:t>
                </a:r>
                <a:endParaRPr lang="en-US" sz="900"/>
              </a:p>
            </p:txBody>
          </p:sp>
          <p:grpSp>
            <p:nvGrpSpPr>
              <p:cNvPr id="42" name="Group 41">
                <a:extLst>
                  <a:ext uri="{FF2B5EF4-FFF2-40B4-BE49-F238E27FC236}">
                    <a16:creationId xmlns:a16="http://schemas.microsoft.com/office/drawing/2014/main" id="{80B2FD2B-3601-4A7F-949D-2325849DE996}"/>
                  </a:ext>
                </a:extLst>
              </p:cNvPr>
              <p:cNvGrpSpPr/>
              <p:nvPr/>
            </p:nvGrpSpPr>
            <p:grpSpPr>
              <a:xfrm>
                <a:off x="606403" y="3932445"/>
                <a:ext cx="389152" cy="210873"/>
                <a:chOff x="4686721" y="4237228"/>
                <a:chExt cx="389152" cy="210873"/>
              </a:xfrm>
            </p:grpSpPr>
            <p:sp>
              <p:nvSpPr>
                <p:cNvPr id="43" name="Oval 42">
                  <a:extLst>
                    <a:ext uri="{FF2B5EF4-FFF2-40B4-BE49-F238E27FC236}">
                      <a16:creationId xmlns:a16="http://schemas.microsoft.com/office/drawing/2014/main" id="{95334456-FF24-455F-85BA-3C9A3B92BE3E}"/>
                    </a:ext>
                  </a:extLst>
                </p:cNvPr>
                <p:cNvSpPr/>
                <p:nvPr/>
              </p:nvSpPr>
              <p:spPr bwMode="auto">
                <a:xfrm>
                  <a:off x="4753720" y="4239242"/>
                  <a:ext cx="243080" cy="208859"/>
                </a:xfrm>
                <a:prstGeom prst="ellipse">
                  <a:avLst/>
                </a:prstGeom>
                <a:solidFill>
                  <a:schemeClr val="tx1"/>
                </a:solidFill>
                <a:ln w="12700" cap="flat" cmpd="sng" algn="ctr">
                  <a:noFill/>
                  <a:prstDash val="solid"/>
                  <a:round/>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fontAlgn="base">
                    <a:spcBef>
                      <a:spcPct val="50000"/>
                    </a:spcBef>
                    <a:spcAft>
                      <a:spcPct val="0"/>
                    </a:spcAft>
                  </a:pPr>
                  <a:endParaRPr lang="en-US" sz="400">
                    <a:solidFill>
                      <a:schemeClr val="bg1"/>
                    </a:solidFill>
                  </a:endParaRPr>
                </a:p>
              </p:txBody>
            </p:sp>
            <p:sp>
              <p:nvSpPr>
                <p:cNvPr id="44" name="Rectangle 43">
                  <a:extLst>
                    <a:ext uri="{FF2B5EF4-FFF2-40B4-BE49-F238E27FC236}">
                      <a16:creationId xmlns:a16="http://schemas.microsoft.com/office/drawing/2014/main" id="{AA6236EF-B088-41FE-96E9-71A42488DDF9}"/>
                    </a:ext>
                  </a:extLst>
                </p:cNvPr>
                <p:cNvSpPr/>
                <p:nvPr/>
              </p:nvSpPr>
              <p:spPr>
                <a:xfrm>
                  <a:off x="4686721" y="4237228"/>
                  <a:ext cx="389152" cy="167724"/>
                </a:xfrm>
                <a:prstGeom prst="rect">
                  <a:avLst/>
                </a:prstGeom>
              </p:spPr>
              <p:txBody>
                <a:bodyPr wrap="square">
                  <a:spAutoFit/>
                </a:bodyPr>
                <a:lstStyle/>
                <a:p>
                  <a:r>
                    <a:rPr lang="sv-SE" sz="700" b="1">
                      <a:solidFill>
                        <a:schemeClr val="bg1"/>
                      </a:solidFill>
                    </a:rPr>
                    <a:t>LBO</a:t>
                  </a:r>
                  <a:endParaRPr lang="en-US" sz="700" b="1">
                    <a:solidFill>
                      <a:schemeClr val="bg1"/>
                    </a:solidFill>
                  </a:endParaRPr>
                </a:p>
              </p:txBody>
            </p:sp>
          </p:grpSp>
        </p:grpSp>
        <p:grpSp>
          <p:nvGrpSpPr>
            <p:cNvPr id="45" name="Group 44">
              <a:extLst>
                <a:ext uri="{FF2B5EF4-FFF2-40B4-BE49-F238E27FC236}">
                  <a16:creationId xmlns:a16="http://schemas.microsoft.com/office/drawing/2014/main" id="{73709569-83DC-4644-8CAF-CB5CA72502F1}"/>
                </a:ext>
              </a:extLst>
            </p:cNvPr>
            <p:cNvGrpSpPr/>
            <p:nvPr/>
          </p:nvGrpSpPr>
          <p:grpSpPr>
            <a:xfrm>
              <a:off x="1801210" y="3211315"/>
              <a:ext cx="231548" cy="259286"/>
              <a:chOff x="4613944" y="3680170"/>
              <a:chExt cx="275929" cy="282005"/>
            </a:xfrm>
          </p:grpSpPr>
          <p:sp>
            <p:nvSpPr>
              <p:cNvPr id="46" name="Oval 45">
                <a:extLst>
                  <a:ext uri="{FF2B5EF4-FFF2-40B4-BE49-F238E27FC236}">
                    <a16:creationId xmlns:a16="http://schemas.microsoft.com/office/drawing/2014/main" id="{7889CD0B-E81C-4348-B174-A02A849027DB}"/>
                  </a:ext>
                </a:extLst>
              </p:cNvPr>
              <p:cNvSpPr/>
              <p:nvPr/>
            </p:nvSpPr>
            <p:spPr bwMode="auto">
              <a:xfrm>
                <a:off x="4613944" y="3680170"/>
                <a:ext cx="275929" cy="279182"/>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54000" tIns="27000" rIns="54864" bIns="27432" numCol="1" spcCol="0" rtlCol="0" fromWordArt="0" anchor="t" anchorCtr="0" forceAA="0" compatLnSpc="1">
                <a:prstTxWarp prst="textNoShape">
                  <a:avLst/>
                </a:prstTxWarp>
                <a:noAutofit/>
              </a:bodyPr>
              <a:lstStyle/>
              <a:p>
                <a:pPr marL="267891" indent="-267891" defTabSz="685800" fontAlgn="base">
                  <a:spcBef>
                    <a:spcPts val="225"/>
                  </a:spcBef>
                  <a:spcAft>
                    <a:spcPct val="0"/>
                  </a:spcAft>
                  <a:buFont typeface="Ericsson Hilda" panose="00000500000000000000" pitchFamily="2" charset="0"/>
                  <a:buChar char="—"/>
                </a:pPr>
                <a:endParaRPr lang="sv-SE" err="1">
                  <a:solidFill>
                    <a:schemeClr val="bg1"/>
                  </a:solidFill>
                </a:endParaRPr>
              </a:p>
            </p:txBody>
          </p:sp>
          <p:sp>
            <p:nvSpPr>
              <p:cNvPr id="47" name="TextBox 46">
                <a:extLst>
                  <a:ext uri="{FF2B5EF4-FFF2-40B4-BE49-F238E27FC236}">
                    <a16:creationId xmlns:a16="http://schemas.microsoft.com/office/drawing/2014/main" id="{7CBB1C7B-2FAC-43AD-815D-DB93619C99FA}"/>
                  </a:ext>
                </a:extLst>
              </p:cNvPr>
              <p:cNvSpPr txBox="1"/>
              <p:nvPr/>
            </p:nvSpPr>
            <p:spPr bwMode="auto">
              <a:xfrm>
                <a:off x="4641987" y="3682993"/>
                <a:ext cx="189035" cy="279182"/>
              </a:xfrm>
              <a:prstGeom prst="rect">
                <a:avLst/>
              </a:prstGeom>
              <a:noFill/>
              <a:ln w="12700">
                <a:noFill/>
                <a:miter lim="800000"/>
                <a:headEnd/>
                <a:tailEnd/>
              </a:ln>
            </p:spPr>
            <p:txBody>
              <a:bodyPr vert="horz" wrap="none" lIns="54000" tIns="27000" rIns="54864" bIns="27432" numCol="1" rtlCol="0" anchor="t" anchorCtr="0" compatLnSpc="1">
                <a:prstTxWarp prst="textNoShape">
                  <a:avLst/>
                </a:prstTxWarp>
                <a:noAutofit/>
              </a:bodyPr>
              <a:lstStyle/>
              <a:p>
                <a:pPr algn="l">
                  <a:buClr>
                    <a:schemeClr val="tx1"/>
                  </a:buClr>
                </a:pPr>
                <a:r>
                  <a:rPr lang="sv-SE" sz="1200" b="1"/>
                  <a:t>2</a:t>
                </a:r>
              </a:p>
            </p:txBody>
          </p:sp>
        </p:grpSp>
        <p:sp>
          <p:nvSpPr>
            <p:cNvPr id="48" name="Freeform: Shape 47">
              <a:extLst>
                <a:ext uri="{FF2B5EF4-FFF2-40B4-BE49-F238E27FC236}">
                  <a16:creationId xmlns:a16="http://schemas.microsoft.com/office/drawing/2014/main" id="{0656F218-13A0-4DC8-89DE-C56E61ED3232}"/>
                </a:ext>
              </a:extLst>
            </p:cNvPr>
            <p:cNvSpPr/>
            <p:nvPr/>
          </p:nvSpPr>
          <p:spPr bwMode="auto">
            <a:xfrm>
              <a:off x="1000112" y="3370546"/>
              <a:ext cx="804347" cy="1091478"/>
            </a:xfrm>
            <a:custGeom>
              <a:avLst/>
              <a:gdLst>
                <a:gd name="connsiteX0" fmla="*/ 958516 w 958516"/>
                <a:gd name="connsiteY0" fmla="*/ 0 h 1187116"/>
                <a:gd name="connsiteX1" fmla="*/ 421105 w 958516"/>
                <a:gd name="connsiteY1" fmla="*/ 184484 h 1187116"/>
                <a:gd name="connsiteX2" fmla="*/ 128337 w 958516"/>
                <a:gd name="connsiteY2" fmla="*/ 697831 h 1187116"/>
                <a:gd name="connsiteX3" fmla="*/ 0 w 958516"/>
                <a:gd name="connsiteY3" fmla="*/ 1187116 h 1187116"/>
              </a:gdLst>
              <a:ahLst/>
              <a:cxnLst>
                <a:cxn ang="0">
                  <a:pos x="connsiteX0" y="connsiteY0"/>
                </a:cxn>
                <a:cxn ang="0">
                  <a:pos x="connsiteX1" y="connsiteY1"/>
                </a:cxn>
                <a:cxn ang="0">
                  <a:pos x="connsiteX2" y="connsiteY2"/>
                </a:cxn>
                <a:cxn ang="0">
                  <a:pos x="connsiteX3" y="connsiteY3"/>
                </a:cxn>
              </a:cxnLst>
              <a:rect l="l" t="t" r="r" b="b"/>
              <a:pathLst>
                <a:path w="958516" h="1187116">
                  <a:moveTo>
                    <a:pt x="958516" y="0"/>
                  </a:moveTo>
                  <a:cubicBezTo>
                    <a:pt x="758992" y="34089"/>
                    <a:pt x="559468" y="68179"/>
                    <a:pt x="421105" y="184484"/>
                  </a:cubicBezTo>
                  <a:cubicBezTo>
                    <a:pt x="282742" y="300789"/>
                    <a:pt x="198521" y="530726"/>
                    <a:pt x="128337" y="697831"/>
                  </a:cubicBezTo>
                  <a:cubicBezTo>
                    <a:pt x="58153" y="864936"/>
                    <a:pt x="29076" y="1026026"/>
                    <a:pt x="0" y="1187116"/>
                  </a:cubicBezTo>
                </a:path>
              </a:pathLst>
            </a:custGeom>
            <a:noFill/>
            <a:ln w="19050" cap="flat" cmpd="sng" algn="ctr">
              <a:solidFill>
                <a:schemeClr val="tx1"/>
              </a:solidFill>
              <a:prstDash val="solid"/>
              <a:round/>
              <a:headEnd type="none" w="med" len="med"/>
              <a:tailEnd type="triangle" w="med" len="med"/>
            </a:ln>
            <a:effectLst/>
          </p:spPr>
          <p:txBody>
            <a:bodyPr rtlCol="0" anchor="ctr"/>
            <a:lstStyle/>
            <a:p>
              <a:pPr algn="ctr"/>
              <a:endParaRPr lang="sv-SE" sz="1600"/>
            </a:p>
          </p:txBody>
        </p:sp>
        <p:sp>
          <p:nvSpPr>
            <p:cNvPr id="49" name="Freeform: Shape 48">
              <a:extLst>
                <a:ext uri="{FF2B5EF4-FFF2-40B4-BE49-F238E27FC236}">
                  <a16:creationId xmlns:a16="http://schemas.microsoft.com/office/drawing/2014/main" id="{DACB45F4-B67E-43E0-813C-00E9DB68E7A8}"/>
                </a:ext>
              </a:extLst>
            </p:cNvPr>
            <p:cNvSpPr/>
            <p:nvPr/>
          </p:nvSpPr>
          <p:spPr bwMode="auto">
            <a:xfrm>
              <a:off x="895783" y="3322608"/>
              <a:ext cx="905310" cy="435117"/>
            </a:xfrm>
            <a:custGeom>
              <a:avLst/>
              <a:gdLst>
                <a:gd name="connsiteX0" fmla="*/ 1078831 w 1078831"/>
                <a:gd name="connsiteY0" fmla="*/ 0 h 473242"/>
                <a:gd name="connsiteX1" fmla="*/ 597568 w 1078831"/>
                <a:gd name="connsiteY1" fmla="*/ 96253 h 473242"/>
                <a:gd name="connsiteX2" fmla="*/ 292768 w 1078831"/>
                <a:gd name="connsiteY2" fmla="*/ 212558 h 473242"/>
                <a:gd name="connsiteX3" fmla="*/ 0 w 1078831"/>
                <a:gd name="connsiteY3" fmla="*/ 473242 h 473242"/>
              </a:gdLst>
              <a:ahLst/>
              <a:cxnLst>
                <a:cxn ang="0">
                  <a:pos x="connsiteX0" y="connsiteY0"/>
                </a:cxn>
                <a:cxn ang="0">
                  <a:pos x="connsiteX1" y="connsiteY1"/>
                </a:cxn>
                <a:cxn ang="0">
                  <a:pos x="connsiteX2" y="connsiteY2"/>
                </a:cxn>
                <a:cxn ang="0">
                  <a:pos x="connsiteX3" y="connsiteY3"/>
                </a:cxn>
              </a:cxnLst>
              <a:rect l="l" t="t" r="r" b="b"/>
              <a:pathLst>
                <a:path w="1078831" h="473242">
                  <a:moveTo>
                    <a:pt x="1078831" y="0"/>
                  </a:moveTo>
                  <a:cubicBezTo>
                    <a:pt x="903705" y="30413"/>
                    <a:pt x="728579" y="60827"/>
                    <a:pt x="597568" y="96253"/>
                  </a:cubicBezTo>
                  <a:cubicBezTo>
                    <a:pt x="466557" y="131679"/>
                    <a:pt x="392363" y="149727"/>
                    <a:pt x="292768" y="212558"/>
                  </a:cubicBezTo>
                  <a:cubicBezTo>
                    <a:pt x="193173" y="275390"/>
                    <a:pt x="96586" y="374316"/>
                    <a:pt x="0" y="473242"/>
                  </a:cubicBezTo>
                </a:path>
              </a:pathLst>
            </a:custGeom>
            <a:noFill/>
            <a:ln w="19050" cap="flat" cmpd="sng" algn="ctr">
              <a:solidFill>
                <a:schemeClr val="tx1"/>
              </a:solidFill>
              <a:prstDash val="solid"/>
              <a:round/>
              <a:headEnd type="none" w="med" len="med"/>
              <a:tailEnd type="triangle" w="med" len="med"/>
            </a:ln>
            <a:effectLst/>
          </p:spPr>
          <p:txBody>
            <a:bodyPr rtlCol="0" anchor="ctr"/>
            <a:lstStyle/>
            <a:p>
              <a:pPr algn="ctr"/>
              <a:endParaRPr lang="sv-SE" sz="1600"/>
            </a:p>
          </p:txBody>
        </p:sp>
        <p:grpSp>
          <p:nvGrpSpPr>
            <p:cNvPr id="50" name="Group 49">
              <a:extLst>
                <a:ext uri="{FF2B5EF4-FFF2-40B4-BE49-F238E27FC236}">
                  <a16:creationId xmlns:a16="http://schemas.microsoft.com/office/drawing/2014/main" id="{FEA83A2F-3065-412E-B8FB-C350616EDA24}"/>
                </a:ext>
              </a:extLst>
            </p:cNvPr>
            <p:cNvGrpSpPr/>
            <p:nvPr/>
          </p:nvGrpSpPr>
          <p:grpSpPr>
            <a:xfrm>
              <a:off x="3908963" y="2460222"/>
              <a:ext cx="2605568" cy="3148284"/>
              <a:chOff x="117448" y="1651194"/>
              <a:chExt cx="3104980" cy="3424145"/>
            </a:xfrm>
          </p:grpSpPr>
          <p:grpSp>
            <p:nvGrpSpPr>
              <p:cNvPr id="51" name="Group 50">
                <a:extLst>
                  <a:ext uri="{FF2B5EF4-FFF2-40B4-BE49-F238E27FC236}">
                    <a16:creationId xmlns:a16="http://schemas.microsoft.com/office/drawing/2014/main" id="{BBE76BCE-35B5-4AA6-8DB4-7318D0E36C34}"/>
                  </a:ext>
                </a:extLst>
              </p:cNvPr>
              <p:cNvGrpSpPr/>
              <p:nvPr/>
            </p:nvGrpSpPr>
            <p:grpSpPr>
              <a:xfrm>
                <a:off x="184380" y="1960465"/>
                <a:ext cx="954563" cy="2912936"/>
                <a:chOff x="7419305" y="32700"/>
                <a:chExt cx="590130" cy="1168027"/>
              </a:xfrm>
            </p:grpSpPr>
            <p:sp>
              <p:nvSpPr>
                <p:cNvPr id="67" name="Rectangle 66">
                  <a:extLst>
                    <a:ext uri="{FF2B5EF4-FFF2-40B4-BE49-F238E27FC236}">
                      <a16:creationId xmlns:a16="http://schemas.microsoft.com/office/drawing/2014/main" id="{E6DB90D7-205C-4AE1-A575-835AB2C47A2E}"/>
                    </a:ext>
                  </a:extLst>
                </p:cNvPr>
                <p:cNvSpPr/>
                <p:nvPr/>
              </p:nvSpPr>
              <p:spPr bwMode="auto">
                <a:xfrm>
                  <a:off x="7419305" y="32700"/>
                  <a:ext cx="590129" cy="1168027"/>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rot="0" spcFirstLastPara="0" vertOverflow="overflow" horzOverflow="overflow" vert="horz" wrap="square" lIns="54000" tIns="27000" rIns="0" bIns="0" numCol="1" spcCol="0" rtlCol="0" fromWordArt="0" anchor="b" anchorCtr="0" forceAA="0" compatLnSpc="1">
                  <a:prstTxWarp prst="textNoShape">
                    <a:avLst/>
                  </a:prstTxWarp>
                  <a:noAutofit/>
                </a:bodyPr>
                <a:lstStyle/>
                <a:p>
                  <a:pPr algn="ctr" fontAlgn="base">
                    <a:spcBef>
                      <a:spcPts val="225"/>
                    </a:spcBef>
                    <a:spcAft>
                      <a:spcPct val="0"/>
                    </a:spcAft>
                  </a:pPr>
                  <a:r>
                    <a:rPr lang="sv-SE" sz="900"/>
                    <a:t>Local Access site</a:t>
                  </a:r>
                  <a:endParaRPr lang="en-US" sz="900" err="1"/>
                </a:p>
              </p:txBody>
            </p:sp>
            <p:cxnSp>
              <p:nvCxnSpPr>
                <p:cNvPr id="68" name="Straight Connector 67">
                  <a:extLst>
                    <a:ext uri="{FF2B5EF4-FFF2-40B4-BE49-F238E27FC236}">
                      <a16:creationId xmlns:a16="http://schemas.microsoft.com/office/drawing/2014/main" id="{F8B186FC-DC7D-429B-ACF2-AA6A5EDA818F}"/>
                    </a:ext>
                  </a:extLst>
                </p:cNvPr>
                <p:cNvCxnSpPr>
                  <a:cxnSpLocks/>
                </p:cNvCxnSpPr>
                <p:nvPr/>
              </p:nvCxnSpPr>
              <p:spPr bwMode="auto">
                <a:xfrm>
                  <a:off x="7419306" y="1135536"/>
                  <a:ext cx="590129" cy="0"/>
                </a:xfrm>
                <a:prstGeom prst="line">
                  <a:avLst/>
                </a:prstGeom>
                <a:solidFill>
                  <a:schemeClr val="accent1"/>
                </a:solidFill>
                <a:ln w="3175" cap="flat" cmpd="sng" algn="ctr">
                  <a:solidFill>
                    <a:schemeClr val="tx1"/>
                  </a:solidFill>
                  <a:prstDash val="solid"/>
                  <a:round/>
                  <a:headEnd type="none" w="med" len="med"/>
                  <a:tailEnd type="none"/>
                </a:ln>
                <a:effectLst/>
              </p:spPr>
            </p:cxnSp>
          </p:grpSp>
          <p:grpSp>
            <p:nvGrpSpPr>
              <p:cNvPr id="52" name="Group 51">
                <a:extLst>
                  <a:ext uri="{FF2B5EF4-FFF2-40B4-BE49-F238E27FC236}">
                    <a16:creationId xmlns:a16="http://schemas.microsoft.com/office/drawing/2014/main" id="{5844F2ED-8798-45F7-80F3-D509018E97F1}"/>
                  </a:ext>
                </a:extLst>
              </p:cNvPr>
              <p:cNvGrpSpPr/>
              <p:nvPr/>
            </p:nvGrpSpPr>
            <p:grpSpPr>
              <a:xfrm>
                <a:off x="1873661" y="1953891"/>
                <a:ext cx="1260000" cy="2919510"/>
                <a:chOff x="6239718" y="278296"/>
                <a:chExt cx="2989699" cy="922431"/>
              </a:xfrm>
            </p:grpSpPr>
            <p:sp>
              <p:nvSpPr>
                <p:cNvPr id="65" name="Rectangle 64">
                  <a:extLst>
                    <a:ext uri="{FF2B5EF4-FFF2-40B4-BE49-F238E27FC236}">
                      <a16:creationId xmlns:a16="http://schemas.microsoft.com/office/drawing/2014/main" id="{10C687B0-7316-4B32-958A-FF50CFAC29E3}"/>
                    </a:ext>
                  </a:extLst>
                </p:cNvPr>
                <p:cNvSpPr/>
                <p:nvPr/>
              </p:nvSpPr>
              <p:spPr bwMode="auto">
                <a:xfrm>
                  <a:off x="6239718" y="278296"/>
                  <a:ext cx="2989699" cy="922431"/>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rot="0" spcFirstLastPara="0" vertOverflow="overflow" horzOverflow="overflow" vert="horz" wrap="square" lIns="54000" tIns="27000" rIns="0" bIns="0" numCol="1" spcCol="0" rtlCol="0" fromWordArt="0" anchor="b" anchorCtr="0" forceAA="0" compatLnSpc="1">
                  <a:prstTxWarp prst="textNoShape">
                    <a:avLst/>
                  </a:prstTxWarp>
                  <a:noAutofit/>
                </a:bodyPr>
                <a:lstStyle/>
                <a:p>
                  <a:pPr algn="ctr" defTabSz="685800" fontAlgn="base">
                    <a:spcBef>
                      <a:spcPts val="225"/>
                    </a:spcBef>
                    <a:spcAft>
                      <a:spcPct val="0"/>
                    </a:spcAft>
                  </a:pPr>
                  <a:r>
                    <a:rPr lang="sv-SE" sz="900"/>
                    <a:t>National Access site</a:t>
                  </a:r>
                  <a:endParaRPr lang="en-US" sz="900" err="1"/>
                </a:p>
              </p:txBody>
            </p:sp>
            <p:cxnSp>
              <p:nvCxnSpPr>
                <p:cNvPr id="66" name="Straight Connector 65">
                  <a:extLst>
                    <a:ext uri="{FF2B5EF4-FFF2-40B4-BE49-F238E27FC236}">
                      <a16:creationId xmlns:a16="http://schemas.microsoft.com/office/drawing/2014/main" id="{C5AC3B22-C57F-46C8-90CF-03B757BD411C}"/>
                    </a:ext>
                  </a:extLst>
                </p:cNvPr>
                <p:cNvCxnSpPr>
                  <a:cxnSpLocks/>
                </p:cNvCxnSpPr>
                <p:nvPr/>
              </p:nvCxnSpPr>
              <p:spPr bwMode="auto">
                <a:xfrm>
                  <a:off x="6239718" y="1149123"/>
                  <a:ext cx="2989699" cy="0"/>
                </a:xfrm>
                <a:prstGeom prst="line">
                  <a:avLst/>
                </a:prstGeom>
                <a:solidFill>
                  <a:schemeClr val="accent1"/>
                </a:solidFill>
                <a:ln w="3175" cap="flat" cmpd="sng" algn="ctr">
                  <a:solidFill>
                    <a:schemeClr val="tx1"/>
                  </a:solidFill>
                  <a:prstDash val="solid"/>
                  <a:round/>
                  <a:headEnd type="none" w="med" len="med"/>
                  <a:tailEnd type="none"/>
                </a:ln>
                <a:effectLst/>
              </p:spPr>
            </p:cxnSp>
          </p:grpSp>
          <p:sp>
            <p:nvSpPr>
              <p:cNvPr id="53" name="Rectangle 52">
                <a:extLst>
                  <a:ext uri="{FF2B5EF4-FFF2-40B4-BE49-F238E27FC236}">
                    <a16:creationId xmlns:a16="http://schemas.microsoft.com/office/drawing/2014/main" id="{77F5F0A7-18AC-4AFF-AACF-A82B6B766109}"/>
                  </a:ext>
                </a:extLst>
              </p:cNvPr>
              <p:cNvSpPr/>
              <p:nvPr/>
            </p:nvSpPr>
            <p:spPr bwMode="auto">
              <a:xfrm>
                <a:off x="224231" y="3670396"/>
                <a:ext cx="2801137" cy="726876"/>
              </a:xfrm>
              <a:prstGeom prst="rect">
                <a:avLst/>
              </a:prstGeom>
              <a:solidFill>
                <a:schemeClr val="bg2">
                  <a:alpha val="70000"/>
                </a:schemeClr>
              </a:solidFill>
              <a:ln w="12700" cap="flat" cmpd="sng" algn="ctr">
                <a:solidFill>
                  <a:schemeClr val="tx1"/>
                </a:solidFill>
                <a:prstDash val="dash"/>
                <a:round/>
                <a:headEnd type="none" w="med" len="med"/>
                <a:tailEnd type="none" w="med" len="med"/>
              </a:ln>
              <a:effectLst/>
            </p:spPr>
            <p:txBody>
              <a:bodyPr rot="0" spcFirstLastPara="0" vertOverflow="overflow" horzOverflow="overflow" vert="horz" wrap="square" lIns="54000" tIns="27000" rIns="54864" bIns="27432" numCol="1" spcCol="0" rtlCol="0" fromWordArt="0" anchor="t" anchorCtr="0" forceAA="0" compatLnSpc="1">
                <a:prstTxWarp prst="textNoShape">
                  <a:avLst/>
                </a:prstTxWarp>
                <a:noAutofit/>
              </a:bodyPr>
              <a:lstStyle/>
              <a:p>
                <a:pPr fontAlgn="base">
                  <a:spcBef>
                    <a:spcPts val="225"/>
                  </a:spcBef>
                  <a:spcAft>
                    <a:spcPct val="0"/>
                  </a:spcAft>
                </a:pPr>
                <a:r>
                  <a:rPr lang="sv-SE" sz="900"/>
                  <a:t>                                    Connectivity</a:t>
                </a:r>
              </a:p>
            </p:txBody>
          </p:sp>
          <p:sp>
            <p:nvSpPr>
              <p:cNvPr id="54" name="Rectangle 53">
                <a:extLst>
                  <a:ext uri="{FF2B5EF4-FFF2-40B4-BE49-F238E27FC236}">
                    <a16:creationId xmlns:a16="http://schemas.microsoft.com/office/drawing/2014/main" id="{D1855DE3-A5A3-44EF-8C49-D759969DCCE3}"/>
                  </a:ext>
                </a:extLst>
              </p:cNvPr>
              <p:cNvSpPr/>
              <p:nvPr/>
            </p:nvSpPr>
            <p:spPr bwMode="auto">
              <a:xfrm>
                <a:off x="117448" y="1651194"/>
                <a:ext cx="3104980" cy="3424145"/>
              </a:xfrm>
              <a:prstGeom prst="rect">
                <a:avLst/>
              </a:prstGeom>
              <a:no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buClr>
                    <a:schemeClr val="tx1"/>
                  </a:buClr>
                </a:pPr>
                <a:r>
                  <a:rPr lang="en-US" sz="1200"/>
                  <a:t>Mobile network</a:t>
                </a:r>
              </a:p>
            </p:txBody>
          </p:sp>
          <p:sp>
            <p:nvSpPr>
              <p:cNvPr id="55" name="Rectangle 54">
                <a:extLst>
                  <a:ext uri="{FF2B5EF4-FFF2-40B4-BE49-F238E27FC236}">
                    <a16:creationId xmlns:a16="http://schemas.microsoft.com/office/drawing/2014/main" id="{2E5D3FCE-3898-4A99-A4DB-0F9DE9DFE17F}"/>
                  </a:ext>
                </a:extLst>
              </p:cNvPr>
              <p:cNvSpPr/>
              <p:nvPr/>
            </p:nvSpPr>
            <p:spPr bwMode="auto">
              <a:xfrm>
                <a:off x="224231" y="4434931"/>
                <a:ext cx="2801137" cy="198987"/>
              </a:xfrm>
              <a:prstGeom prst="rect">
                <a:avLst/>
              </a:prstGeom>
              <a:solidFill>
                <a:schemeClr val="bg2">
                  <a:alpha val="70000"/>
                </a:schemeClr>
              </a:solidFill>
              <a:ln w="12700" cap="flat" cmpd="sng" algn="ctr">
                <a:solidFill>
                  <a:schemeClr val="tx1"/>
                </a:solidFill>
                <a:prstDash val="dash"/>
                <a:round/>
                <a:headEnd type="none" w="med" len="med"/>
                <a:tailEnd type="none" w="med" len="med"/>
              </a:ln>
              <a:effectLst/>
            </p:spPr>
            <p:txBody>
              <a:bodyPr rot="0" spcFirstLastPara="0" vertOverflow="overflow" horzOverflow="overflow" vert="horz" wrap="square" lIns="54000" tIns="27000" rIns="54864" bIns="27432" numCol="1" spcCol="0" rtlCol="0" fromWordArt="0" anchor="t" anchorCtr="0" forceAA="0" compatLnSpc="1">
                <a:prstTxWarp prst="textNoShape">
                  <a:avLst/>
                </a:prstTxWarp>
                <a:noAutofit/>
              </a:bodyPr>
              <a:lstStyle/>
              <a:p>
                <a:pPr algn="ctr" fontAlgn="base">
                  <a:spcBef>
                    <a:spcPts val="225"/>
                  </a:spcBef>
                  <a:spcAft>
                    <a:spcPct val="0"/>
                  </a:spcAft>
                </a:pPr>
                <a:r>
                  <a:rPr lang="sv-SE" sz="900"/>
                  <a:t>Distributed Cloud Infrastructure</a:t>
                </a:r>
              </a:p>
            </p:txBody>
          </p:sp>
          <p:sp>
            <p:nvSpPr>
              <p:cNvPr id="56" name="TextBox 55">
                <a:extLst>
                  <a:ext uri="{FF2B5EF4-FFF2-40B4-BE49-F238E27FC236}">
                    <a16:creationId xmlns:a16="http://schemas.microsoft.com/office/drawing/2014/main" id="{432BD8E7-CD54-42B8-B520-247513A1A01E}"/>
                  </a:ext>
                </a:extLst>
              </p:cNvPr>
              <p:cNvSpPr txBox="1"/>
              <p:nvPr/>
            </p:nvSpPr>
            <p:spPr bwMode="auto">
              <a:xfrm>
                <a:off x="1940937" y="3848329"/>
                <a:ext cx="312636" cy="496621"/>
              </a:xfrm>
              <a:prstGeom prst="rect">
                <a:avLst/>
              </a:prstGeom>
              <a:solidFill>
                <a:schemeClr val="bg1"/>
              </a:solidFill>
              <a:ln w="12700">
                <a:solidFill>
                  <a:schemeClr val="tx1"/>
                </a:solidFill>
                <a:prstDash val="sysDot"/>
                <a:miter lim="800000"/>
                <a:headEnd/>
                <a:tailEnd/>
              </a:ln>
            </p:spPr>
            <p:txBody>
              <a:bodyPr vert="horz" wrap="square" lIns="0" tIns="13500" rIns="0" bIns="0" numCol="1" rtlCol="0" anchor="t" anchorCtr="0" compatLnSpc="1">
                <a:prstTxWarp prst="textNoShape">
                  <a:avLst/>
                </a:prstTxWarp>
                <a:noAutofit/>
              </a:bodyPr>
              <a:lstStyle/>
              <a:p>
                <a:pPr algn="ctr">
                  <a:buClr>
                    <a:schemeClr val="tx1"/>
                  </a:buClr>
                </a:pPr>
                <a:r>
                  <a:rPr lang="en-US" sz="1600">
                    <a:latin typeface="Ericsson Technical Icons" panose="00000500000000000000" pitchFamily="2" charset="0"/>
                  </a:rPr>
                  <a:t>S</a:t>
                </a:r>
                <a:endParaRPr lang="en-US" sz="1600"/>
              </a:p>
              <a:p>
                <a:pPr algn="ctr">
                  <a:buClr>
                    <a:schemeClr val="tx1"/>
                  </a:buClr>
                </a:pPr>
                <a:r>
                  <a:rPr lang="en-US" sz="800"/>
                  <a:t>Core</a:t>
                </a:r>
                <a:br>
                  <a:rPr lang="en-US" sz="800"/>
                </a:br>
                <a:r>
                  <a:rPr lang="en-US" sz="800"/>
                  <a:t>CP</a:t>
                </a:r>
                <a:endParaRPr lang="en-US" sz="1050"/>
              </a:p>
            </p:txBody>
          </p:sp>
          <p:sp>
            <p:nvSpPr>
              <p:cNvPr id="57" name="TextBox 56">
                <a:extLst>
                  <a:ext uri="{FF2B5EF4-FFF2-40B4-BE49-F238E27FC236}">
                    <a16:creationId xmlns:a16="http://schemas.microsoft.com/office/drawing/2014/main" id="{C13F7763-4638-4910-B1F5-F0C799FA3FE7}"/>
                  </a:ext>
                </a:extLst>
              </p:cNvPr>
              <p:cNvSpPr txBox="1"/>
              <p:nvPr/>
            </p:nvSpPr>
            <p:spPr bwMode="auto">
              <a:xfrm>
                <a:off x="2425358" y="3848329"/>
                <a:ext cx="311928" cy="496621"/>
              </a:xfrm>
              <a:prstGeom prst="rect">
                <a:avLst/>
              </a:prstGeom>
              <a:solidFill>
                <a:schemeClr val="bg1"/>
              </a:solidFill>
              <a:ln w="12700">
                <a:solidFill>
                  <a:schemeClr val="tx1"/>
                </a:solidFill>
                <a:prstDash val="sysDot"/>
                <a:miter lim="800000"/>
                <a:headEnd/>
                <a:tailEnd/>
              </a:ln>
            </p:spPr>
            <p:txBody>
              <a:bodyPr vert="horz" wrap="square" lIns="0" tIns="13500" rIns="0" bIns="0" numCol="1" rtlCol="0" anchor="t" anchorCtr="0" compatLnSpc="1">
                <a:prstTxWarp prst="textNoShape">
                  <a:avLst/>
                </a:prstTxWarp>
                <a:noAutofit/>
              </a:bodyPr>
              <a:lstStyle/>
              <a:p>
                <a:pPr algn="ctr">
                  <a:buClr>
                    <a:schemeClr val="tx1"/>
                  </a:buClr>
                </a:pPr>
                <a:r>
                  <a:rPr lang="en-US" sz="1600">
                    <a:latin typeface="Ericsson Technical Icons" panose="00000500000000000000" pitchFamily="2" charset="0"/>
                  </a:rPr>
                  <a:t>G</a:t>
                </a:r>
                <a:endParaRPr lang="en-US" sz="1600"/>
              </a:p>
              <a:p>
                <a:pPr algn="ctr">
                  <a:buClr>
                    <a:schemeClr val="tx1"/>
                  </a:buClr>
                </a:pPr>
                <a:r>
                  <a:rPr lang="en-US" sz="800"/>
                  <a:t>Core </a:t>
                </a:r>
                <a:br>
                  <a:rPr lang="en-US" sz="800"/>
                </a:br>
                <a:r>
                  <a:rPr lang="en-US" sz="800"/>
                  <a:t>UP</a:t>
                </a:r>
                <a:endParaRPr lang="en-US" sz="900"/>
              </a:p>
            </p:txBody>
          </p:sp>
          <p:sp>
            <p:nvSpPr>
              <p:cNvPr id="58" name="Rectangle 57">
                <a:extLst>
                  <a:ext uri="{FF2B5EF4-FFF2-40B4-BE49-F238E27FC236}">
                    <a16:creationId xmlns:a16="http://schemas.microsoft.com/office/drawing/2014/main" id="{9263B524-A0A0-4F8E-B30E-AACAD5AE8B1E}"/>
                  </a:ext>
                </a:extLst>
              </p:cNvPr>
              <p:cNvSpPr/>
              <p:nvPr/>
            </p:nvSpPr>
            <p:spPr bwMode="auto">
              <a:xfrm>
                <a:off x="1190389" y="4684866"/>
                <a:ext cx="629297" cy="198983"/>
              </a:xfrm>
              <a:prstGeom prst="rect">
                <a:avLst/>
              </a:prstGeom>
              <a:solidFill>
                <a:schemeClr val="bg2">
                  <a:alpha val="70000"/>
                </a:schemeClr>
              </a:solidFill>
              <a:ln w="12700" cap="flat" cmpd="sng" algn="ctr">
                <a:solidFill>
                  <a:schemeClr val="tx1"/>
                </a:solidFill>
                <a:prstDash val="dash"/>
                <a:round/>
                <a:headEnd type="none" w="med" len="med"/>
                <a:tailEnd type="none" w="med" len="med"/>
              </a:ln>
              <a:effectLst/>
            </p:spPr>
            <p:txBody>
              <a:bodyPr rot="0" spcFirstLastPara="0" vertOverflow="overflow" horzOverflow="overflow" vert="horz" wrap="square" lIns="54000" tIns="27000" rIns="54864" bIns="27432" numCol="1" spcCol="0" rtlCol="0" fromWordArt="0" anchor="t" anchorCtr="0" forceAA="0" compatLnSpc="1">
                <a:prstTxWarp prst="textNoShape">
                  <a:avLst/>
                </a:prstTxWarp>
                <a:noAutofit/>
              </a:bodyPr>
              <a:lstStyle/>
              <a:p>
                <a:pPr algn="ctr" fontAlgn="base">
                  <a:spcBef>
                    <a:spcPts val="225"/>
                  </a:spcBef>
                  <a:spcAft>
                    <a:spcPct val="0"/>
                  </a:spcAft>
                </a:pPr>
                <a:r>
                  <a:rPr lang="sv-SE" sz="900"/>
                  <a:t>Transport</a:t>
                </a:r>
              </a:p>
            </p:txBody>
          </p:sp>
          <p:sp>
            <p:nvSpPr>
              <p:cNvPr id="59" name="Rectangle 58">
                <a:extLst>
                  <a:ext uri="{FF2B5EF4-FFF2-40B4-BE49-F238E27FC236}">
                    <a16:creationId xmlns:a16="http://schemas.microsoft.com/office/drawing/2014/main" id="{04255801-EEC5-4A53-8D11-71679D39F9AB}"/>
                  </a:ext>
                </a:extLst>
              </p:cNvPr>
              <p:cNvSpPr/>
              <p:nvPr/>
            </p:nvSpPr>
            <p:spPr bwMode="auto">
              <a:xfrm>
                <a:off x="1993041" y="2030977"/>
                <a:ext cx="1013369" cy="248175"/>
              </a:xfrm>
              <a:prstGeom prst="rect">
                <a:avLst/>
              </a:prstGeom>
              <a:no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54000" tIns="27000" rIns="0" bIns="0" numCol="1" spcCol="0" rtlCol="0" fromWordArt="0" anchor="t" anchorCtr="0" forceAA="0" compatLnSpc="1">
                <a:prstTxWarp prst="textNoShape">
                  <a:avLst/>
                </a:prstTxWarp>
                <a:noAutofit/>
              </a:bodyPr>
              <a:lstStyle/>
              <a:p>
                <a:pPr fontAlgn="base">
                  <a:spcBef>
                    <a:spcPts val="225"/>
                  </a:spcBef>
                  <a:spcAft>
                    <a:spcPct val="0"/>
                  </a:spcAft>
                </a:pPr>
                <a:r>
                  <a:rPr lang="en-US" sz="600"/>
                  <a:t>        Order Management </a:t>
                </a:r>
                <a:br>
                  <a:rPr lang="en-US" sz="600"/>
                </a:br>
                <a:r>
                  <a:rPr lang="en-US" sz="600"/>
                  <a:t>        and Monetization </a:t>
                </a:r>
                <a:endParaRPr lang="en-US" sz="700"/>
              </a:p>
            </p:txBody>
          </p:sp>
          <p:sp>
            <p:nvSpPr>
              <p:cNvPr id="60" name="TextBox 59">
                <a:extLst>
                  <a:ext uri="{FF2B5EF4-FFF2-40B4-BE49-F238E27FC236}">
                    <a16:creationId xmlns:a16="http://schemas.microsoft.com/office/drawing/2014/main" id="{C9540279-7993-4591-865F-76F4FF0DDA61}"/>
                  </a:ext>
                </a:extLst>
              </p:cNvPr>
              <p:cNvSpPr txBox="1"/>
              <p:nvPr/>
            </p:nvSpPr>
            <p:spPr bwMode="auto">
              <a:xfrm>
                <a:off x="2030292" y="2071762"/>
                <a:ext cx="144442" cy="166333"/>
              </a:xfrm>
              <a:prstGeom prst="rect">
                <a:avLst/>
              </a:prstGeom>
              <a:solidFill>
                <a:schemeClr val="bg1"/>
              </a:solidFill>
              <a:ln w="19050">
                <a:solidFill>
                  <a:schemeClr val="tx1"/>
                </a:solidFill>
                <a:prstDash val="sysDot"/>
                <a:miter lim="800000"/>
                <a:headEnd/>
                <a:tailEnd/>
              </a:ln>
            </p:spPr>
            <p:txBody>
              <a:bodyPr vert="horz" wrap="square" lIns="0" tIns="13500" rIns="0" bIns="0" numCol="1" rtlCol="0" anchor="t" anchorCtr="0" compatLnSpc="1">
                <a:prstTxWarp prst="textNoShape">
                  <a:avLst/>
                </a:prstTxWarp>
                <a:noAutofit/>
              </a:bodyPr>
              <a:lstStyle/>
              <a:p>
                <a:pPr algn="ctr">
                  <a:buClr>
                    <a:schemeClr val="tx1"/>
                  </a:buClr>
                </a:pPr>
                <a:r>
                  <a:rPr lang="en-US" sz="1050">
                    <a:latin typeface="Ericsson Technical Icons" panose="00000500000000000000" pitchFamily="2" charset="0"/>
                  </a:rPr>
                  <a:t>M</a:t>
                </a:r>
                <a:endParaRPr lang="en-US" sz="1600"/>
              </a:p>
            </p:txBody>
          </p:sp>
          <p:sp>
            <p:nvSpPr>
              <p:cNvPr id="61" name="Rectangle 60">
                <a:extLst>
                  <a:ext uri="{FF2B5EF4-FFF2-40B4-BE49-F238E27FC236}">
                    <a16:creationId xmlns:a16="http://schemas.microsoft.com/office/drawing/2014/main" id="{5D346834-E1FD-4E53-8C22-40AE55834E71}"/>
                  </a:ext>
                </a:extLst>
              </p:cNvPr>
              <p:cNvSpPr/>
              <p:nvPr/>
            </p:nvSpPr>
            <p:spPr bwMode="auto">
              <a:xfrm>
                <a:off x="1993041" y="2334734"/>
                <a:ext cx="1013369" cy="248175"/>
              </a:xfrm>
              <a:prstGeom prst="rect">
                <a:avLst/>
              </a:prstGeom>
              <a:no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54000" tIns="27000" rIns="0" bIns="0" numCol="1" spcCol="0" rtlCol="0" fromWordArt="0" anchor="t" anchorCtr="0" forceAA="0" compatLnSpc="1">
                <a:prstTxWarp prst="textNoShape">
                  <a:avLst/>
                </a:prstTxWarp>
                <a:noAutofit/>
              </a:bodyPr>
              <a:lstStyle/>
              <a:p>
                <a:pPr algn="ctr" fontAlgn="base">
                  <a:spcBef>
                    <a:spcPts val="225"/>
                  </a:spcBef>
                  <a:spcAft>
                    <a:spcPct val="0"/>
                  </a:spcAft>
                </a:pPr>
                <a:r>
                  <a:rPr lang="en-US" sz="600"/>
                  <a:t>       Service Orchestration, </a:t>
                </a:r>
                <a:br>
                  <a:rPr lang="en-US" sz="600"/>
                </a:br>
                <a:r>
                  <a:rPr lang="en-US" sz="600"/>
                  <a:t>       Assurance &amp;  Analytics</a:t>
                </a:r>
              </a:p>
            </p:txBody>
          </p:sp>
          <p:sp>
            <p:nvSpPr>
              <p:cNvPr id="62" name="TextBox 61">
                <a:extLst>
                  <a:ext uri="{FF2B5EF4-FFF2-40B4-BE49-F238E27FC236}">
                    <a16:creationId xmlns:a16="http://schemas.microsoft.com/office/drawing/2014/main" id="{13D57EB9-DA0E-4F21-9CBE-6481EF39E0E7}"/>
                  </a:ext>
                </a:extLst>
              </p:cNvPr>
              <p:cNvSpPr txBox="1"/>
              <p:nvPr/>
            </p:nvSpPr>
            <p:spPr bwMode="auto">
              <a:xfrm>
                <a:off x="2030292" y="2375517"/>
                <a:ext cx="144442" cy="166333"/>
              </a:xfrm>
              <a:prstGeom prst="rect">
                <a:avLst/>
              </a:prstGeom>
              <a:solidFill>
                <a:schemeClr val="bg1"/>
              </a:solidFill>
              <a:ln w="19050">
                <a:solidFill>
                  <a:schemeClr val="tx1"/>
                </a:solidFill>
                <a:prstDash val="sysDot"/>
                <a:miter lim="800000"/>
                <a:headEnd/>
                <a:tailEnd/>
              </a:ln>
            </p:spPr>
            <p:txBody>
              <a:bodyPr vert="horz" wrap="square" lIns="0" tIns="13500" rIns="0" bIns="0" numCol="1" rtlCol="0" anchor="t" anchorCtr="0" compatLnSpc="1">
                <a:prstTxWarp prst="textNoShape">
                  <a:avLst/>
                </a:prstTxWarp>
                <a:noAutofit/>
              </a:bodyPr>
              <a:lstStyle/>
              <a:p>
                <a:pPr algn="ctr">
                  <a:buClr>
                    <a:schemeClr val="tx1"/>
                  </a:buClr>
                </a:pPr>
                <a:r>
                  <a:rPr lang="en-US" sz="1050">
                    <a:latin typeface="Ericsson Technical Icons" panose="00000500000000000000" pitchFamily="2" charset="0"/>
                  </a:rPr>
                  <a:t>M</a:t>
                </a:r>
                <a:endParaRPr lang="en-US" sz="1600"/>
              </a:p>
            </p:txBody>
          </p:sp>
          <p:sp>
            <p:nvSpPr>
              <p:cNvPr id="63" name="Rectangle 62">
                <a:extLst>
                  <a:ext uri="{FF2B5EF4-FFF2-40B4-BE49-F238E27FC236}">
                    <a16:creationId xmlns:a16="http://schemas.microsoft.com/office/drawing/2014/main" id="{7CBE3400-D1DB-4922-8AB5-FA67DDDF8A1B}"/>
                  </a:ext>
                </a:extLst>
              </p:cNvPr>
              <p:cNvSpPr/>
              <p:nvPr/>
            </p:nvSpPr>
            <p:spPr bwMode="auto">
              <a:xfrm>
                <a:off x="1991815" y="2636110"/>
                <a:ext cx="1013369" cy="248175"/>
              </a:xfrm>
              <a:prstGeom prst="rect">
                <a:avLst/>
              </a:prstGeom>
              <a:no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54000" tIns="27000" rIns="0" bIns="0" numCol="1" spcCol="0" rtlCol="0" fromWordArt="0" anchor="t" anchorCtr="0" forceAA="0" compatLnSpc="1">
                <a:prstTxWarp prst="textNoShape">
                  <a:avLst/>
                </a:prstTxWarp>
                <a:noAutofit/>
              </a:bodyPr>
              <a:lstStyle/>
              <a:p>
                <a:pPr fontAlgn="base">
                  <a:spcBef>
                    <a:spcPts val="225"/>
                  </a:spcBef>
                  <a:spcAft>
                    <a:spcPct val="0"/>
                  </a:spcAft>
                </a:pPr>
                <a:r>
                  <a:rPr lang="en-US" sz="500"/>
                  <a:t>         Resource Orchestration</a:t>
                </a:r>
                <a:br>
                  <a:rPr lang="en-US" sz="500"/>
                </a:br>
                <a:r>
                  <a:rPr lang="en-US" sz="500"/>
                  <a:t>         and VNF Management</a:t>
                </a:r>
              </a:p>
            </p:txBody>
          </p:sp>
          <p:sp>
            <p:nvSpPr>
              <p:cNvPr id="64" name="TextBox 63">
                <a:extLst>
                  <a:ext uri="{FF2B5EF4-FFF2-40B4-BE49-F238E27FC236}">
                    <a16:creationId xmlns:a16="http://schemas.microsoft.com/office/drawing/2014/main" id="{B5A138BD-DF4B-431D-B411-C389231BCA76}"/>
                  </a:ext>
                </a:extLst>
              </p:cNvPr>
              <p:cNvSpPr txBox="1"/>
              <p:nvPr/>
            </p:nvSpPr>
            <p:spPr bwMode="auto">
              <a:xfrm>
                <a:off x="2029066" y="2676894"/>
                <a:ext cx="144442" cy="166333"/>
              </a:xfrm>
              <a:prstGeom prst="rect">
                <a:avLst/>
              </a:prstGeom>
              <a:solidFill>
                <a:schemeClr val="bg1"/>
              </a:solidFill>
              <a:ln w="19050">
                <a:solidFill>
                  <a:schemeClr val="tx1"/>
                </a:solidFill>
                <a:prstDash val="sysDot"/>
                <a:miter lim="800000"/>
                <a:headEnd/>
                <a:tailEnd/>
              </a:ln>
            </p:spPr>
            <p:txBody>
              <a:bodyPr vert="horz" wrap="square" lIns="0" tIns="13500" rIns="0" bIns="0" numCol="1" rtlCol="0" anchor="t" anchorCtr="0" compatLnSpc="1">
                <a:prstTxWarp prst="textNoShape">
                  <a:avLst/>
                </a:prstTxWarp>
                <a:noAutofit/>
              </a:bodyPr>
              <a:lstStyle/>
              <a:p>
                <a:pPr algn="ctr">
                  <a:buClr>
                    <a:schemeClr val="tx1"/>
                  </a:buClr>
                </a:pPr>
                <a:r>
                  <a:rPr lang="en-US" sz="1050">
                    <a:latin typeface="Ericsson Technical Icons" panose="00000500000000000000" pitchFamily="2" charset="0"/>
                  </a:rPr>
                  <a:t>M</a:t>
                </a:r>
                <a:endParaRPr lang="en-US" sz="1600"/>
              </a:p>
            </p:txBody>
          </p:sp>
        </p:grpSp>
        <p:cxnSp>
          <p:nvCxnSpPr>
            <p:cNvPr id="69" name="Straight Connector 68">
              <a:extLst>
                <a:ext uri="{FF2B5EF4-FFF2-40B4-BE49-F238E27FC236}">
                  <a16:creationId xmlns:a16="http://schemas.microsoft.com/office/drawing/2014/main" id="{4DEEEB2D-D178-4BE9-9CCF-9A755D20B493}"/>
                </a:ext>
              </a:extLst>
            </p:cNvPr>
            <p:cNvCxnSpPr>
              <a:cxnSpLocks/>
            </p:cNvCxnSpPr>
            <p:nvPr/>
          </p:nvCxnSpPr>
          <p:spPr bwMode="auto">
            <a:xfrm>
              <a:off x="7273338" y="2326428"/>
              <a:ext cx="0" cy="3847500"/>
            </a:xfrm>
            <a:prstGeom prst="line">
              <a:avLst/>
            </a:prstGeom>
            <a:solidFill>
              <a:schemeClr val="accent1"/>
            </a:solidFill>
            <a:ln w="12700" cap="flat" cmpd="sng" algn="ctr">
              <a:solidFill>
                <a:schemeClr val="tx1"/>
              </a:solidFill>
              <a:prstDash val="dash"/>
              <a:round/>
              <a:headEnd type="none" w="med" len="med"/>
              <a:tailEnd type="none"/>
            </a:ln>
            <a:effectLst/>
          </p:spPr>
        </p:cxnSp>
        <p:sp>
          <p:nvSpPr>
            <p:cNvPr id="70" name="Rectangle 69">
              <a:extLst>
                <a:ext uri="{FF2B5EF4-FFF2-40B4-BE49-F238E27FC236}">
                  <a16:creationId xmlns:a16="http://schemas.microsoft.com/office/drawing/2014/main" id="{692E5E23-8C0D-4B82-BF63-183E617B8F28}"/>
                </a:ext>
              </a:extLst>
            </p:cNvPr>
            <p:cNvSpPr/>
            <p:nvPr/>
          </p:nvSpPr>
          <p:spPr>
            <a:xfrm>
              <a:off x="3934632" y="1982337"/>
              <a:ext cx="3163045" cy="307777"/>
            </a:xfrm>
            <a:prstGeom prst="rect">
              <a:avLst/>
            </a:prstGeom>
          </p:spPr>
          <p:txBody>
            <a:bodyPr wrap="none">
              <a:spAutoFit/>
            </a:bodyPr>
            <a:lstStyle/>
            <a:p>
              <a:r>
                <a:rPr lang="sv-SE" sz="1400" b="1"/>
                <a:t>2a. MNO owned Application Platform</a:t>
              </a:r>
            </a:p>
          </p:txBody>
        </p:sp>
        <p:sp>
          <p:nvSpPr>
            <p:cNvPr id="71" name="TextBox 70">
              <a:extLst>
                <a:ext uri="{FF2B5EF4-FFF2-40B4-BE49-F238E27FC236}">
                  <a16:creationId xmlns:a16="http://schemas.microsoft.com/office/drawing/2014/main" id="{B709EF1A-95AD-4676-B96D-8D8562176083}"/>
                </a:ext>
              </a:extLst>
            </p:cNvPr>
            <p:cNvSpPr txBox="1"/>
            <p:nvPr/>
          </p:nvSpPr>
          <p:spPr bwMode="auto">
            <a:xfrm>
              <a:off x="6765413" y="3800192"/>
              <a:ext cx="265743" cy="400676"/>
            </a:xfrm>
            <a:prstGeom prst="rect">
              <a:avLst/>
            </a:prstGeom>
            <a:solidFill>
              <a:schemeClr val="bg1"/>
            </a:solidFill>
            <a:ln w="12700">
              <a:solidFill>
                <a:schemeClr val="accent1"/>
              </a:solidFill>
              <a:prstDash val="sysDot"/>
              <a:miter lim="800000"/>
              <a:headEnd/>
              <a:tailEnd/>
            </a:ln>
          </p:spPr>
          <p:txBody>
            <a:bodyPr vert="horz" wrap="square" lIns="0" tIns="13500" rIns="0" bIns="0" numCol="1" rtlCol="0" anchor="t" anchorCtr="0" compatLnSpc="1">
              <a:prstTxWarp prst="textNoShape">
                <a:avLst/>
              </a:prstTxWarp>
              <a:noAutofit/>
            </a:bodyPr>
            <a:lstStyle/>
            <a:p>
              <a:pPr algn="ctr">
                <a:buClr>
                  <a:schemeClr val="tx1"/>
                </a:buClr>
              </a:pPr>
              <a:r>
                <a:rPr lang="en-US" sz="1200">
                  <a:solidFill>
                    <a:schemeClr val="accent1"/>
                  </a:solidFill>
                  <a:latin typeface="Ericsson Technical Icons" panose="00000500000000000000" pitchFamily="2" charset="0"/>
                </a:rPr>
                <a:t>S</a:t>
              </a:r>
              <a:endParaRPr lang="en-US" sz="1200">
                <a:solidFill>
                  <a:schemeClr val="accent1"/>
                </a:solidFill>
              </a:endParaRPr>
            </a:p>
            <a:p>
              <a:pPr algn="ctr">
                <a:buClr>
                  <a:schemeClr val="tx1"/>
                </a:buClr>
              </a:pPr>
              <a:r>
                <a:rPr lang="en-US" sz="800"/>
                <a:t>AS</a:t>
              </a:r>
            </a:p>
          </p:txBody>
        </p:sp>
        <p:sp>
          <p:nvSpPr>
            <p:cNvPr id="72" name="Arrow: Right 71">
              <a:extLst>
                <a:ext uri="{FF2B5EF4-FFF2-40B4-BE49-F238E27FC236}">
                  <a16:creationId xmlns:a16="http://schemas.microsoft.com/office/drawing/2014/main" id="{FEFF36FF-2EB8-449F-8350-085E6EBAFB78}"/>
                </a:ext>
              </a:extLst>
            </p:cNvPr>
            <p:cNvSpPr/>
            <p:nvPr/>
          </p:nvSpPr>
          <p:spPr bwMode="auto">
            <a:xfrm rot="10800000">
              <a:off x="6369689" y="2878918"/>
              <a:ext cx="226169" cy="170540"/>
            </a:xfrm>
            <a:prstGeom prst="rightArrow">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square" lIns="54000" tIns="27000" rIns="54864" bIns="27432" numCol="1" spcCol="0" rtlCol="0" fromWordArt="0" anchor="t" anchorCtr="0" forceAA="0" compatLnSpc="1">
              <a:prstTxWarp prst="textNoShape">
                <a:avLst/>
              </a:prstTxWarp>
              <a:noAutofit/>
            </a:bodyPr>
            <a:lstStyle/>
            <a:p>
              <a:pPr marL="267891" indent="-267891" defTabSz="685800" fontAlgn="base">
                <a:spcBef>
                  <a:spcPts val="225"/>
                </a:spcBef>
                <a:spcAft>
                  <a:spcPct val="0"/>
                </a:spcAft>
                <a:buFont typeface="Ericsson Hilda" panose="00000500000000000000" pitchFamily="2" charset="0"/>
                <a:buChar char="—"/>
              </a:pPr>
              <a:endParaRPr lang="sv-SE" err="1">
                <a:solidFill>
                  <a:schemeClr val="bg1"/>
                </a:solidFill>
              </a:endParaRPr>
            </a:p>
          </p:txBody>
        </p:sp>
        <p:sp>
          <p:nvSpPr>
            <p:cNvPr id="73" name="Rectangle 72">
              <a:extLst>
                <a:ext uri="{FF2B5EF4-FFF2-40B4-BE49-F238E27FC236}">
                  <a16:creationId xmlns:a16="http://schemas.microsoft.com/office/drawing/2014/main" id="{391DF201-30B7-48BA-BB31-7AF9F76FD530}"/>
                </a:ext>
              </a:extLst>
            </p:cNvPr>
            <p:cNvSpPr/>
            <p:nvPr/>
          </p:nvSpPr>
          <p:spPr bwMode="auto">
            <a:xfrm>
              <a:off x="4015192" y="5690839"/>
              <a:ext cx="3090518" cy="483089"/>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54000" tIns="27000" rIns="54864" bIns="27432" numCol="1" spcCol="0" rtlCol="0" fromWordArt="0" anchor="t" anchorCtr="0" forceAA="0" compatLnSpc="1">
              <a:prstTxWarp prst="textNoShape">
                <a:avLst/>
              </a:prstTxWarp>
              <a:noAutofit/>
            </a:bodyPr>
            <a:lstStyle/>
            <a:p>
              <a:pPr algn="ctr" fontAlgn="base">
                <a:spcBef>
                  <a:spcPts val="225"/>
                </a:spcBef>
                <a:spcAft>
                  <a:spcPct val="0"/>
                </a:spcAft>
              </a:pPr>
              <a:r>
                <a:rPr lang="sv-SE" sz="1200" b="1">
                  <a:sym typeface="Wingdings" panose="05000000000000000000" pitchFamily="2" charset="2"/>
                </a:rPr>
                <a:t>No coordinated control</a:t>
              </a:r>
            </a:p>
            <a:p>
              <a:pPr algn="ctr" fontAlgn="base">
                <a:spcBef>
                  <a:spcPts val="225"/>
                </a:spcBef>
                <a:spcAft>
                  <a:spcPct val="0"/>
                </a:spcAft>
              </a:pPr>
              <a:r>
                <a:rPr lang="sv-SE" sz="1200">
                  <a:sym typeface="Wingdings" panose="05000000000000000000" pitchFamily="2" charset="2"/>
                </a:rPr>
                <a:t>Coordination needed for Traffic Routing</a:t>
              </a:r>
              <a:endParaRPr lang="sv-SE" sz="1200"/>
            </a:p>
          </p:txBody>
        </p:sp>
        <p:sp>
          <p:nvSpPr>
            <p:cNvPr id="74" name="Rectangle 73">
              <a:extLst>
                <a:ext uri="{FF2B5EF4-FFF2-40B4-BE49-F238E27FC236}">
                  <a16:creationId xmlns:a16="http://schemas.microsoft.com/office/drawing/2014/main" id="{7F10C711-C897-4038-BB45-C4A3024C71A1}"/>
                </a:ext>
              </a:extLst>
            </p:cNvPr>
            <p:cNvSpPr/>
            <p:nvPr/>
          </p:nvSpPr>
          <p:spPr bwMode="auto">
            <a:xfrm>
              <a:off x="6552650" y="2460222"/>
              <a:ext cx="669987" cy="1847632"/>
            </a:xfrm>
            <a:prstGeom prst="rect">
              <a:avLst/>
            </a:prstGeom>
            <a:noFill/>
            <a:ln w="1270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buClr>
                  <a:schemeClr val="tx1"/>
                </a:buClr>
              </a:pPr>
              <a:r>
                <a:rPr lang="en-US" sz="1200"/>
                <a:t>3P</a:t>
              </a:r>
            </a:p>
          </p:txBody>
        </p:sp>
        <p:grpSp>
          <p:nvGrpSpPr>
            <p:cNvPr id="75" name="Group 74">
              <a:extLst>
                <a:ext uri="{FF2B5EF4-FFF2-40B4-BE49-F238E27FC236}">
                  <a16:creationId xmlns:a16="http://schemas.microsoft.com/office/drawing/2014/main" id="{79C2BD5E-EA97-4F75-A6A1-47382513504E}"/>
                </a:ext>
              </a:extLst>
            </p:cNvPr>
            <p:cNvGrpSpPr/>
            <p:nvPr/>
          </p:nvGrpSpPr>
          <p:grpSpPr>
            <a:xfrm>
              <a:off x="4183285" y="4474352"/>
              <a:ext cx="462550" cy="462608"/>
              <a:chOff x="444348" y="3841808"/>
              <a:chExt cx="551207" cy="503142"/>
            </a:xfrm>
          </p:grpSpPr>
          <p:sp>
            <p:nvSpPr>
              <p:cNvPr id="76" name="TextBox 75">
                <a:extLst>
                  <a:ext uri="{FF2B5EF4-FFF2-40B4-BE49-F238E27FC236}">
                    <a16:creationId xmlns:a16="http://schemas.microsoft.com/office/drawing/2014/main" id="{A3A54599-13DA-434A-A205-E658DA402837}"/>
                  </a:ext>
                </a:extLst>
              </p:cNvPr>
              <p:cNvSpPr txBox="1"/>
              <p:nvPr/>
            </p:nvSpPr>
            <p:spPr bwMode="auto">
              <a:xfrm>
                <a:off x="444348" y="3841808"/>
                <a:ext cx="311928" cy="503142"/>
              </a:xfrm>
              <a:prstGeom prst="rect">
                <a:avLst/>
              </a:prstGeom>
              <a:solidFill>
                <a:schemeClr val="bg1"/>
              </a:solidFill>
              <a:ln w="12700">
                <a:solidFill>
                  <a:schemeClr val="tx1"/>
                </a:solidFill>
                <a:prstDash val="sysDot"/>
                <a:miter lim="800000"/>
                <a:headEnd/>
                <a:tailEnd/>
              </a:ln>
            </p:spPr>
            <p:txBody>
              <a:bodyPr vert="horz" wrap="square" lIns="0" tIns="13500" rIns="0" bIns="0" numCol="1" rtlCol="0" anchor="t" anchorCtr="0" compatLnSpc="1">
                <a:prstTxWarp prst="textNoShape">
                  <a:avLst/>
                </a:prstTxWarp>
                <a:noAutofit/>
              </a:bodyPr>
              <a:lstStyle/>
              <a:p>
                <a:pPr algn="ctr">
                  <a:buClr>
                    <a:schemeClr val="tx1"/>
                  </a:buClr>
                </a:pPr>
                <a:r>
                  <a:rPr lang="en-US" sz="1600">
                    <a:latin typeface="Ericsson Technical Icons" panose="00000500000000000000" pitchFamily="2" charset="0"/>
                  </a:rPr>
                  <a:t>G</a:t>
                </a:r>
                <a:endParaRPr lang="en-US" sz="1600"/>
              </a:p>
              <a:p>
                <a:pPr algn="ctr">
                  <a:buClr>
                    <a:schemeClr val="tx1"/>
                  </a:buClr>
                </a:pPr>
                <a:r>
                  <a:rPr lang="en-US" sz="800"/>
                  <a:t>Core </a:t>
                </a:r>
                <a:br>
                  <a:rPr lang="en-US" sz="800"/>
                </a:br>
                <a:r>
                  <a:rPr lang="en-US" sz="800"/>
                  <a:t>UP</a:t>
                </a:r>
                <a:endParaRPr lang="en-US" sz="900"/>
              </a:p>
            </p:txBody>
          </p:sp>
          <p:grpSp>
            <p:nvGrpSpPr>
              <p:cNvPr id="77" name="Group 76">
                <a:extLst>
                  <a:ext uri="{FF2B5EF4-FFF2-40B4-BE49-F238E27FC236}">
                    <a16:creationId xmlns:a16="http://schemas.microsoft.com/office/drawing/2014/main" id="{AFDA65F5-B50D-4A56-B266-2AADD45940D0}"/>
                  </a:ext>
                </a:extLst>
              </p:cNvPr>
              <p:cNvGrpSpPr/>
              <p:nvPr/>
            </p:nvGrpSpPr>
            <p:grpSpPr>
              <a:xfrm>
                <a:off x="606403" y="3932445"/>
                <a:ext cx="389152" cy="210873"/>
                <a:chOff x="4686721" y="4237228"/>
                <a:chExt cx="389152" cy="210873"/>
              </a:xfrm>
            </p:grpSpPr>
            <p:sp>
              <p:nvSpPr>
                <p:cNvPr id="78" name="Oval 77">
                  <a:extLst>
                    <a:ext uri="{FF2B5EF4-FFF2-40B4-BE49-F238E27FC236}">
                      <a16:creationId xmlns:a16="http://schemas.microsoft.com/office/drawing/2014/main" id="{DCA227F0-0377-4024-BB71-ABFE1B994623}"/>
                    </a:ext>
                  </a:extLst>
                </p:cNvPr>
                <p:cNvSpPr/>
                <p:nvPr/>
              </p:nvSpPr>
              <p:spPr bwMode="auto">
                <a:xfrm>
                  <a:off x="4753720" y="4239242"/>
                  <a:ext cx="243080" cy="208859"/>
                </a:xfrm>
                <a:prstGeom prst="ellipse">
                  <a:avLst/>
                </a:prstGeom>
                <a:solidFill>
                  <a:schemeClr val="tx1"/>
                </a:solidFill>
                <a:ln w="12700" cap="flat" cmpd="sng" algn="ctr">
                  <a:noFill/>
                  <a:prstDash val="solid"/>
                  <a:round/>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defTabSz="685800" fontAlgn="base">
                    <a:spcBef>
                      <a:spcPct val="50000"/>
                    </a:spcBef>
                    <a:spcAft>
                      <a:spcPct val="0"/>
                    </a:spcAft>
                  </a:pPr>
                  <a:endParaRPr lang="en-US" sz="400">
                    <a:solidFill>
                      <a:schemeClr val="bg1"/>
                    </a:solidFill>
                  </a:endParaRPr>
                </a:p>
              </p:txBody>
            </p:sp>
            <p:sp>
              <p:nvSpPr>
                <p:cNvPr id="79" name="Rectangle 78">
                  <a:extLst>
                    <a:ext uri="{FF2B5EF4-FFF2-40B4-BE49-F238E27FC236}">
                      <a16:creationId xmlns:a16="http://schemas.microsoft.com/office/drawing/2014/main" id="{B2DF40F2-3301-43FE-8A03-1765D2F4EC27}"/>
                    </a:ext>
                  </a:extLst>
                </p:cNvPr>
                <p:cNvSpPr/>
                <p:nvPr/>
              </p:nvSpPr>
              <p:spPr>
                <a:xfrm>
                  <a:off x="4686721" y="4237228"/>
                  <a:ext cx="389152" cy="167724"/>
                </a:xfrm>
                <a:prstGeom prst="rect">
                  <a:avLst/>
                </a:prstGeom>
              </p:spPr>
              <p:txBody>
                <a:bodyPr wrap="square">
                  <a:spAutoFit/>
                </a:bodyPr>
                <a:lstStyle/>
                <a:p>
                  <a:r>
                    <a:rPr lang="sv-SE" sz="700" b="1">
                      <a:solidFill>
                        <a:schemeClr val="bg1"/>
                      </a:solidFill>
                    </a:rPr>
                    <a:t>LBO</a:t>
                  </a:r>
                  <a:endParaRPr lang="en-US" sz="700" b="1">
                    <a:solidFill>
                      <a:schemeClr val="bg1"/>
                    </a:solidFill>
                  </a:endParaRPr>
                </a:p>
              </p:txBody>
            </p:sp>
          </p:grpSp>
        </p:grpSp>
        <p:grpSp>
          <p:nvGrpSpPr>
            <p:cNvPr id="80" name="Group 79">
              <a:extLst>
                <a:ext uri="{FF2B5EF4-FFF2-40B4-BE49-F238E27FC236}">
                  <a16:creationId xmlns:a16="http://schemas.microsoft.com/office/drawing/2014/main" id="{B5E10876-F32E-46A0-8E51-109DFEB481CB}"/>
                </a:ext>
              </a:extLst>
            </p:cNvPr>
            <p:cNvGrpSpPr/>
            <p:nvPr/>
          </p:nvGrpSpPr>
          <p:grpSpPr>
            <a:xfrm>
              <a:off x="5230749" y="3220210"/>
              <a:ext cx="231548" cy="259286"/>
              <a:chOff x="4613944" y="3680170"/>
              <a:chExt cx="275929" cy="282005"/>
            </a:xfrm>
          </p:grpSpPr>
          <p:sp>
            <p:nvSpPr>
              <p:cNvPr id="81" name="Oval 80">
                <a:extLst>
                  <a:ext uri="{FF2B5EF4-FFF2-40B4-BE49-F238E27FC236}">
                    <a16:creationId xmlns:a16="http://schemas.microsoft.com/office/drawing/2014/main" id="{48B9B228-7A0B-4042-8E2F-E7487AE1FD15}"/>
                  </a:ext>
                </a:extLst>
              </p:cNvPr>
              <p:cNvSpPr/>
              <p:nvPr/>
            </p:nvSpPr>
            <p:spPr bwMode="auto">
              <a:xfrm>
                <a:off x="4613944" y="3680170"/>
                <a:ext cx="275929" cy="279182"/>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54000" tIns="27000" rIns="54864" bIns="27432" numCol="1" spcCol="0" rtlCol="0" fromWordArt="0" anchor="t" anchorCtr="0" forceAA="0" compatLnSpc="1">
                <a:prstTxWarp prst="textNoShape">
                  <a:avLst/>
                </a:prstTxWarp>
                <a:noAutofit/>
              </a:bodyPr>
              <a:lstStyle/>
              <a:p>
                <a:pPr marL="267891" indent="-267891" defTabSz="685800" fontAlgn="base">
                  <a:spcBef>
                    <a:spcPts val="225"/>
                  </a:spcBef>
                  <a:spcAft>
                    <a:spcPct val="0"/>
                  </a:spcAft>
                  <a:buFont typeface="Ericsson Hilda" panose="00000500000000000000" pitchFamily="2" charset="0"/>
                  <a:buChar char="—"/>
                </a:pPr>
                <a:endParaRPr lang="sv-SE" err="1">
                  <a:solidFill>
                    <a:schemeClr val="bg1"/>
                  </a:solidFill>
                </a:endParaRPr>
              </a:p>
            </p:txBody>
          </p:sp>
          <p:sp>
            <p:nvSpPr>
              <p:cNvPr id="82" name="TextBox 81">
                <a:extLst>
                  <a:ext uri="{FF2B5EF4-FFF2-40B4-BE49-F238E27FC236}">
                    <a16:creationId xmlns:a16="http://schemas.microsoft.com/office/drawing/2014/main" id="{0F89B4DE-D30C-48E3-8134-E768F59E5143}"/>
                  </a:ext>
                </a:extLst>
              </p:cNvPr>
              <p:cNvSpPr txBox="1"/>
              <p:nvPr/>
            </p:nvSpPr>
            <p:spPr bwMode="auto">
              <a:xfrm>
                <a:off x="4641987" y="3682993"/>
                <a:ext cx="189035" cy="279182"/>
              </a:xfrm>
              <a:prstGeom prst="rect">
                <a:avLst/>
              </a:prstGeom>
              <a:noFill/>
              <a:ln w="12700">
                <a:noFill/>
                <a:miter lim="800000"/>
                <a:headEnd/>
                <a:tailEnd/>
              </a:ln>
            </p:spPr>
            <p:txBody>
              <a:bodyPr vert="horz" wrap="none" lIns="54000" tIns="27000" rIns="54864" bIns="27432" numCol="1" rtlCol="0" anchor="t" anchorCtr="0" compatLnSpc="1">
                <a:prstTxWarp prst="textNoShape">
                  <a:avLst/>
                </a:prstTxWarp>
                <a:noAutofit/>
              </a:bodyPr>
              <a:lstStyle/>
              <a:p>
                <a:pPr algn="l">
                  <a:buClr>
                    <a:schemeClr val="tx1"/>
                  </a:buClr>
                </a:pPr>
                <a:r>
                  <a:rPr lang="sv-SE" sz="1200" b="1"/>
                  <a:t>2</a:t>
                </a:r>
              </a:p>
            </p:txBody>
          </p:sp>
        </p:grpSp>
        <p:sp>
          <p:nvSpPr>
            <p:cNvPr id="83" name="Rectangle 82">
              <a:extLst>
                <a:ext uri="{FF2B5EF4-FFF2-40B4-BE49-F238E27FC236}">
                  <a16:creationId xmlns:a16="http://schemas.microsoft.com/office/drawing/2014/main" id="{E9F0A85B-D717-4057-B3F7-3D683BF53BA1}"/>
                </a:ext>
              </a:extLst>
            </p:cNvPr>
            <p:cNvSpPr/>
            <p:nvPr/>
          </p:nvSpPr>
          <p:spPr bwMode="auto">
            <a:xfrm>
              <a:off x="6595855" y="2810670"/>
              <a:ext cx="601511" cy="404129"/>
            </a:xfrm>
            <a:prstGeom prst="rect">
              <a:avLst/>
            </a:prstGeom>
            <a:solidFill>
              <a:schemeClr val="bg1">
                <a:alpha val="70000"/>
              </a:schemeClr>
            </a:solidFill>
            <a:ln w="12700" cap="flat" cmpd="sng" algn="ctr">
              <a:solidFill>
                <a:schemeClr val="accent1"/>
              </a:solidFill>
              <a:prstDash val="dash"/>
              <a:round/>
              <a:headEnd type="none" w="med" len="med"/>
              <a:tailEnd type="none" w="med" len="med"/>
            </a:ln>
            <a:effectLst/>
          </p:spPr>
          <p:txBody>
            <a:bodyPr rot="0" spcFirstLastPara="0" vertOverflow="overflow" horzOverflow="overflow" vert="horz" wrap="square" lIns="54000" tIns="27000" rIns="54864" bIns="27432" numCol="1" spcCol="0" rtlCol="0" fromWordArt="0" anchor="t" anchorCtr="0" forceAA="0" compatLnSpc="1">
              <a:prstTxWarp prst="textNoShape">
                <a:avLst/>
              </a:prstTxWarp>
              <a:noAutofit/>
            </a:bodyPr>
            <a:lstStyle/>
            <a:p>
              <a:pPr algn="ctr" fontAlgn="base">
                <a:spcBef>
                  <a:spcPts val="225"/>
                </a:spcBef>
                <a:spcAft>
                  <a:spcPct val="0"/>
                </a:spcAft>
              </a:pPr>
              <a:r>
                <a:rPr lang="sv-SE" sz="900"/>
                <a:t>3P </a:t>
              </a:r>
              <a:br>
                <a:rPr lang="sv-SE" sz="900"/>
              </a:br>
              <a:r>
                <a:rPr lang="sv-SE" sz="900"/>
                <a:t>Application </a:t>
              </a:r>
              <a:br>
                <a:rPr lang="sv-SE" sz="900"/>
              </a:br>
              <a:r>
                <a:rPr lang="sv-SE" sz="900"/>
                <a:t>Platform</a:t>
              </a:r>
            </a:p>
          </p:txBody>
        </p:sp>
        <p:grpSp>
          <p:nvGrpSpPr>
            <p:cNvPr id="84" name="Group 83">
              <a:extLst>
                <a:ext uri="{FF2B5EF4-FFF2-40B4-BE49-F238E27FC236}">
                  <a16:creationId xmlns:a16="http://schemas.microsoft.com/office/drawing/2014/main" id="{7963357B-2D99-488D-A2B1-FDC509022131}"/>
                </a:ext>
              </a:extLst>
            </p:cNvPr>
            <p:cNvGrpSpPr/>
            <p:nvPr/>
          </p:nvGrpSpPr>
          <p:grpSpPr>
            <a:xfrm>
              <a:off x="6454951" y="2672486"/>
              <a:ext cx="231548" cy="262103"/>
              <a:chOff x="4613944" y="3674284"/>
              <a:chExt cx="275929" cy="285068"/>
            </a:xfrm>
          </p:grpSpPr>
          <p:sp>
            <p:nvSpPr>
              <p:cNvPr id="85" name="Oval 84">
                <a:extLst>
                  <a:ext uri="{FF2B5EF4-FFF2-40B4-BE49-F238E27FC236}">
                    <a16:creationId xmlns:a16="http://schemas.microsoft.com/office/drawing/2014/main" id="{5BA476E5-7748-4684-B8C6-BC19C3BB56DE}"/>
                  </a:ext>
                </a:extLst>
              </p:cNvPr>
              <p:cNvSpPr/>
              <p:nvPr/>
            </p:nvSpPr>
            <p:spPr bwMode="auto">
              <a:xfrm>
                <a:off x="4613944" y="3680170"/>
                <a:ext cx="275929" cy="279182"/>
              </a:xfrm>
              <a:prstGeom prst="ellipse">
                <a:avLst/>
              </a:prstGeom>
              <a:solidFill>
                <a:schemeClr val="bg1"/>
              </a:solidFill>
              <a:ln w="1270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54000" tIns="27000" rIns="54864" bIns="27432" numCol="1" spcCol="0" rtlCol="0" fromWordArt="0" anchor="t" anchorCtr="0" forceAA="0" compatLnSpc="1">
                <a:prstTxWarp prst="textNoShape">
                  <a:avLst/>
                </a:prstTxWarp>
                <a:noAutofit/>
              </a:bodyPr>
              <a:lstStyle/>
              <a:p>
                <a:pPr marL="267891" indent="-267891" defTabSz="685800" fontAlgn="base">
                  <a:spcBef>
                    <a:spcPts val="225"/>
                  </a:spcBef>
                  <a:spcAft>
                    <a:spcPct val="0"/>
                  </a:spcAft>
                  <a:buFont typeface="Ericsson Hilda" panose="00000500000000000000" pitchFamily="2" charset="0"/>
                  <a:buChar char="—"/>
                </a:pPr>
                <a:endParaRPr lang="sv-SE" err="1">
                  <a:solidFill>
                    <a:schemeClr val="bg1"/>
                  </a:solidFill>
                </a:endParaRPr>
              </a:p>
            </p:txBody>
          </p:sp>
          <p:sp>
            <p:nvSpPr>
              <p:cNvPr id="86" name="TextBox 85">
                <a:extLst>
                  <a:ext uri="{FF2B5EF4-FFF2-40B4-BE49-F238E27FC236}">
                    <a16:creationId xmlns:a16="http://schemas.microsoft.com/office/drawing/2014/main" id="{212B364E-400D-4C76-9D13-0CCFD2E1DCAA}"/>
                  </a:ext>
                </a:extLst>
              </p:cNvPr>
              <p:cNvSpPr txBox="1"/>
              <p:nvPr/>
            </p:nvSpPr>
            <p:spPr bwMode="auto">
              <a:xfrm>
                <a:off x="4633278" y="3674284"/>
                <a:ext cx="189035" cy="279182"/>
              </a:xfrm>
              <a:prstGeom prst="rect">
                <a:avLst/>
              </a:prstGeom>
              <a:noFill/>
              <a:ln w="12700">
                <a:noFill/>
                <a:miter lim="800000"/>
                <a:headEnd/>
                <a:tailEnd/>
              </a:ln>
            </p:spPr>
            <p:txBody>
              <a:bodyPr vert="horz" wrap="none" lIns="54000" tIns="27000" rIns="54864" bIns="27432" numCol="1" rtlCol="0" anchor="t" anchorCtr="0" compatLnSpc="1">
                <a:prstTxWarp prst="textNoShape">
                  <a:avLst/>
                </a:prstTxWarp>
                <a:noAutofit/>
              </a:bodyPr>
              <a:lstStyle/>
              <a:p>
                <a:pPr algn="l">
                  <a:buClr>
                    <a:schemeClr val="tx1"/>
                  </a:buClr>
                </a:pPr>
                <a:r>
                  <a:rPr lang="sv-SE" sz="1200" b="1"/>
                  <a:t>1</a:t>
                </a:r>
                <a:endParaRPr lang="sv-SE" b="1"/>
              </a:p>
            </p:txBody>
          </p:sp>
        </p:grpSp>
        <p:sp>
          <p:nvSpPr>
            <p:cNvPr id="87" name="Rectangle 86">
              <a:extLst>
                <a:ext uri="{FF2B5EF4-FFF2-40B4-BE49-F238E27FC236}">
                  <a16:creationId xmlns:a16="http://schemas.microsoft.com/office/drawing/2014/main" id="{A95ABF26-39AD-47F5-ABED-B21DF1FF74DB}"/>
                </a:ext>
              </a:extLst>
            </p:cNvPr>
            <p:cNvSpPr/>
            <p:nvPr/>
          </p:nvSpPr>
          <p:spPr bwMode="auto">
            <a:xfrm>
              <a:off x="3998570" y="3656479"/>
              <a:ext cx="2350596" cy="631435"/>
            </a:xfrm>
            <a:prstGeom prst="rect">
              <a:avLst/>
            </a:prstGeom>
            <a:solidFill>
              <a:schemeClr val="bg1">
                <a:alpha val="70000"/>
              </a:schemeClr>
            </a:solidFill>
            <a:ln w="12700" cap="flat" cmpd="sng" algn="ctr">
              <a:solidFill>
                <a:schemeClr val="accent1"/>
              </a:solidFill>
              <a:prstDash val="dash"/>
              <a:round/>
              <a:headEnd type="none" w="med" len="med"/>
              <a:tailEnd type="none" w="med" len="med"/>
            </a:ln>
            <a:effectLst/>
          </p:spPr>
          <p:txBody>
            <a:bodyPr rot="0" spcFirstLastPara="0" vertOverflow="overflow" horzOverflow="overflow" vert="horz" wrap="square" lIns="54000" tIns="27000" rIns="54864" bIns="27432" numCol="1" spcCol="0" rtlCol="0" fromWordArt="0" anchor="t" anchorCtr="0" forceAA="0" compatLnSpc="1">
              <a:prstTxWarp prst="textNoShape">
                <a:avLst/>
              </a:prstTxWarp>
              <a:noAutofit/>
            </a:bodyPr>
            <a:lstStyle/>
            <a:p>
              <a:pPr algn="ctr" fontAlgn="base">
                <a:spcBef>
                  <a:spcPts val="225"/>
                </a:spcBef>
                <a:spcAft>
                  <a:spcPct val="0"/>
                </a:spcAft>
              </a:pPr>
              <a:r>
                <a:rPr lang="sv-SE" sz="900"/>
                <a:t>        3P Application Platform</a:t>
              </a:r>
            </a:p>
          </p:txBody>
        </p:sp>
        <p:sp>
          <p:nvSpPr>
            <p:cNvPr id="88" name="Freeform: Shape 87">
              <a:extLst>
                <a:ext uri="{FF2B5EF4-FFF2-40B4-BE49-F238E27FC236}">
                  <a16:creationId xmlns:a16="http://schemas.microsoft.com/office/drawing/2014/main" id="{AD8EB891-C30E-4D36-B0DB-F1A903D4964C}"/>
                </a:ext>
              </a:extLst>
            </p:cNvPr>
            <p:cNvSpPr/>
            <p:nvPr/>
          </p:nvSpPr>
          <p:spPr bwMode="auto">
            <a:xfrm>
              <a:off x="5022383" y="3379440"/>
              <a:ext cx="211614" cy="277040"/>
            </a:xfrm>
            <a:custGeom>
              <a:avLst/>
              <a:gdLst>
                <a:gd name="connsiteX0" fmla="*/ 958516 w 958516"/>
                <a:gd name="connsiteY0" fmla="*/ 0 h 1187116"/>
                <a:gd name="connsiteX1" fmla="*/ 421105 w 958516"/>
                <a:gd name="connsiteY1" fmla="*/ 184484 h 1187116"/>
                <a:gd name="connsiteX2" fmla="*/ 128337 w 958516"/>
                <a:gd name="connsiteY2" fmla="*/ 697831 h 1187116"/>
                <a:gd name="connsiteX3" fmla="*/ 0 w 958516"/>
                <a:gd name="connsiteY3" fmla="*/ 1187116 h 1187116"/>
              </a:gdLst>
              <a:ahLst/>
              <a:cxnLst>
                <a:cxn ang="0">
                  <a:pos x="connsiteX0" y="connsiteY0"/>
                </a:cxn>
                <a:cxn ang="0">
                  <a:pos x="connsiteX1" y="connsiteY1"/>
                </a:cxn>
                <a:cxn ang="0">
                  <a:pos x="connsiteX2" y="connsiteY2"/>
                </a:cxn>
                <a:cxn ang="0">
                  <a:pos x="connsiteX3" y="connsiteY3"/>
                </a:cxn>
              </a:cxnLst>
              <a:rect l="l" t="t" r="r" b="b"/>
              <a:pathLst>
                <a:path w="958516" h="1187116">
                  <a:moveTo>
                    <a:pt x="958516" y="0"/>
                  </a:moveTo>
                  <a:cubicBezTo>
                    <a:pt x="758992" y="34089"/>
                    <a:pt x="559468" y="68179"/>
                    <a:pt x="421105" y="184484"/>
                  </a:cubicBezTo>
                  <a:cubicBezTo>
                    <a:pt x="282742" y="300789"/>
                    <a:pt x="198521" y="530726"/>
                    <a:pt x="128337" y="697831"/>
                  </a:cubicBezTo>
                  <a:cubicBezTo>
                    <a:pt x="58153" y="864936"/>
                    <a:pt x="29076" y="1026026"/>
                    <a:pt x="0" y="1187116"/>
                  </a:cubicBezTo>
                </a:path>
              </a:pathLst>
            </a:custGeom>
            <a:noFill/>
            <a:ln w="19050" cap="flat" cmpd="sng" algn="ctr">
              <a:solidFill>
                <a:schemeClr val="tx1"/>
              </a:solidFill>
              <a:prstDash val="solid"/>
              <a:round/>
              <a:headEnd type="none" w="med" len="med"/>
              <a:tailEnd type="triangle" w="med" len="med"/>
            </a:ln>
            <a:effectLst/>
          </p:spPr>
          <p:txBody>
            <a:bodyPr rtlCol="0" anchor="ctr"/>
            <a:lstStyle/>
            <a:p>
              <a:pPr algn="ctr"/>
              <a:endParaRPr lang="sv-SE" sz="1600"/>
            </a:p>
          </p:txBody>
        </p:sp>
        <p:sp>
          <p:nvSpPr>
            <p:cNvPr id="89" name="TextBox 88">
              <a:extLst>
                <a:ext uri="{FF2B5EF4-FFF2-40B4-BE49-F238E27FC236}">
                  <a16:creationId xmlns:a16="http://schemas.microsoft.com/office/drawing/2014/main" id="{324E0FD1-19CE-4F6E-BBEE-BF7965179BB4}"/>
                </a:ext>
              </a:extLst>
            </p:cNvPr>
            <p:cNvSpPr txBox="1"/>
            <p:nvPr/>
          </p:nvSpPr>
          <p:spPr bwMode="auto">
            <a:xfrm>
              <a:off x="6820035" y="3540571"/>
              <a:ext cx="178015" cy="205438"/>
            </a:xfrm>
            <a:prstGeom prst="rect">
              <a:avLst/>
            </a:prstGeom>
            <a:solidFill>
              <a:schemeClr val="bg1"/>
            </a:solidFill>
            <a:ln w="19050">
              <a:solidFill>
                <a:schemeClr val="accent1"/>
              </a:solidFill>
              <a:prstDash val="sysDot"/>
              <a:miter lim="800000"/>
              <a:headEnd/>
              <a:tailEnd/>
            </a:ln>
          </p:spPr>
          <p:txBody>
            <a:bodyPr vert="horz" wrap="square" lIns="0" tIns="13500" rIns="0" bIns="0" numCol="1" rtlCol="0" anchor="t" anchorCtr="0" compatLnSpc="1">
              <a:prstTxWarp prst="textNoShape">
                <a:avLst/>
              </a:prstTxWarp>
              <a:noAutofit/>
            </a:bodyPr>
            <a:lstStyle/>
            <a:p>
              <a:pPr algn="ctr">
                <a:buClr>
                  <a:schemeClr val="tx1"/>
                </a:buClr>
              </a:pPr>
              <a:r>
                <a:rPr lang="en-US" sz="1050">
                  <a:solidFill>
                    <a:schemeClr val="accent1"/>
                  </a:solidFill>
                  <a:latin typeface="Ericsson Technical Icons" panose="00000500000000000000" pitchFamily="2" charset="0"/>
                </a:rPr>
                <a:t>M</a:t>
              </a:r>
              <a:endParaRPr lang="en-US" sz="1600">
                <a:solidFill>
                  <a:schemeClr val="accent1"/>
                </a:solidFill>
              </a:endParaRPr>
            </a:p>
          </p:txBody>
        </p:sp>
        <p:sp>
          <p:nvSpPr>
            <p:cNvPr id="90" name="TextBox 89">
              <a:extLst>
                <a:ext uri="{FF2B5EF4-FFF2-40B4-BE49-F238E27FC236}">
                  <a16:creationId xmlns:a16="http://schemas.microsoft.com/office/drawing/2014/main" id="{66DAB984-7BF2-4FF0-96AF-71A037C798F3}"/>
                </a:ext>
              </a:extLst>
            </p:cNvPr>
            <p:cNvSpPr txBox="1"/>
            <p:nvPr/>
          </p:nvSpPr>
          <p:spPr bwMode="auto">
            <a:xfrm>
              <a:off x="4196180" y="3808386"/>
              <a:ext cx="261757" cy="418562"/>
            </a:xfrm>
            <a:prstGeom prst="rect">
              <a:avLst/>
            </a:prstGeom>
            <a:solidFill>
              <a:schemeClr val="bg1"/>
            </a:solidFill>
            <a:ln w="12700">
              <a:solidFill>
                <a:schemeClr val="accent1"/>
              </a:solidFill>
              <a:prstDash val="sysDot"/>
              <a:miter lim="800000"/>
              <a:headEnd/>
              <a:tailEnd/>
            </a:ln>
          </p:spPr>
          <p:txBody>
            <a:bodyPr vert="horz" wrap="square" lIns="0" tIns="13500" rIns="0" bIns="0" numCol="1" rtlCol="0" anchor="t" anchorCtr="0" compatLnSpc="1">
              <a:prstTxWarp prst="textNoShape">
                <a:avLst/>
              </a:prstTxWarp>
              <a:noAutofit/>
            </a:bodyPr>
            <a:lstStyle/>
            <a:p>
              <a:pPr algn="ctr">
                <a:buClr>
                  <a:schemeClr val="tx1"/>
                </a:buClr>
              </a:pPr>
              <a:r>
                <a:rPr lang="en-US" sz="1200">
                  <a:solidFill>
                    <a:schemeClr val="accent1"/>
                  </a:solidFill>
                  <a:latin typeface="Ericsson Technical Icons" panose="00000500000000000000" pitchFamily="2" charset="0"/>
                </a:rPr>
                <a:t>S</a:t>
              </a:r>
              <a:endParaRPr lang="en-US" sz="1200">
                <a:solidFill>
                  <a:schemeClr val="accent1"/>
                </a:solidFill>
              </a:endParaRPr>
            </a:p>
            <a:p>
              <a:pPr algn="ctr">
                <a:buClr>
                  <a:schemeClr val="tx1"/>
                </a:buClr>
              </a:pPr>
              <a:r>
                <a:rPr lang="en-US" sz="800"/>
                <a:t>AS</a:t>
              </a:r>
            </a:p>
          </p:txBody>
        </p:sp>
        <p:cxnSp>
          <p:nvCxnSpPr>
            <p:cNvPr id="91" name="Straight Arrow Connector 90">
              <a:extLst>
                <a:ext uri="{FF2B5EF4-FFF2-40B4-BE49-F238E27FC236}">
                  <a16:creationId xmlns:a16="http://schemas.microsoft.com/office/drawing/2014/main" id="{2222690D-822C-4844-A705-576E934CBB56}"/>
                </a:ext>
              </a:extLst>
            </p:cNvPr>
            <p:cNvCxnSpPr>
              <a:stCxn id="71" idx="1"/>
            </p:cNvCxnSpPr>
            <p:nvPr/>
          </p:nvCxnSpPr>
          <p:spPr bwMode="auto">
            <a:xfrm flipH="1">
              <a:off x="4457938" y="4000531"/>
              <a:ext cx="2307476" cy="4216"/>
            </a:xfrm>
            <a:prstGeom prst="straightConnector1">
              <a:avLst/>
            </a:prstGeom>
            <a:solidFill>
              <a:schemeClr val="accent1"/>
            </a:solidFill>
            <a:ln w="19050" cap="flat" cmpd="sng" algn="ctr">
              <a:solidFill>
                <a:schemeClr val="accent1"/>
              </a:solidFill>
              <a:prstDash val="solid"/>
              <a:round/>
              <a:headEnd type="none" w="med" len="med"/>
              <a:tailEnd type="triangle"/>
            </a:ln>
            <a:effectLst/>
          </p:spPr>
        </p:cxnSp>
        <p:grpSp>
          <p:nvGrpSpPr>
            <p:cNvPr id="92" name="Group 91">
              <a:extLst>
                <a:ext uri="{FF2B5EF4-FFF2-40B4-BE49-F238E27FC236}">
                  <a16:creationId xmlns:a16="http://schemas.microsoft.com/office/drawing/2014/main" id="{D0DCB009-6F94-48A9-89C3-8E0CF796D78F}"/>
                </a:ext>
              </a:extLst>
            </p:cNvPr>
            <p:cNvGrpSpPr/>
            <p:nvPr/>
          </p:nvGrpSpPr>
          <p:grpSpPr>
            <a:xfrm>
              <a:off x="6255339" y="3762007"/>
              <a:ext cx="231548" cy="262103"/>
              <a:chOff x="4613944" y="3674284"/>
              <a:chExt cx="275929" cy="285068"/>
            </a:xfrm>
          </p:grpSpPr>
          <p:sp>
            <p:nvSpPr>
              <p:cNvPr id="93" name="Oval 92">
                <a:extLst>
                  <a:ext uri="{FF2B5EF4-FFF2-40B4-BE49-F238E27FC236}">
                    <a16:creationId xmlns:a16="http://schemas.microsoft.com/office/drawing/2014/main" id="{4FF4C2C4-C5CC-4986-BFCA-4D30AE03BAAF}"/>
                  </a:ext>
                </a:extLst>
              </p:cNvPr>
              <p:cNvSpPr/>
              <p:nvPr/>
            </p:nvSpPr>
            <p:spPr bwMode="auto">
              <a:xfrm>
                <a:off x="4613944" y="3680170"/>
                <a:ext cx="275929" cy="279182"/>
              </a:xfrm>
              <a:prstGeom prst="ellipse">
                <a:avLst/>
              </a:prstGeom>
              <a:solidFill>
                <a:schemeClr val="bg1"/>
              </a:solidFill>
              <a:ln w="1270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54000" tIns="27000" rIns="54864" bIns="27432" numCol="1" spcCol="0" rtlCol="0" fromWordArt="0" anchor="t" anchorCtr="0" forceAA="0" compatLnSpc="1">
                <a:prstTxWarp prst="textNoShape">
                  <a:avLst/>
                </a:prstTxWarp>
                <a:noAutofit/>
              </a:bodyPr>
              <a:lstStyle/>
              <a:p>
                <a:pPr marL="267891" indent="-267891" defTabSz="685800" fontAlgn="base">
                  <a:spcBef>
                    <a:spcPts val="225"/>
                  </a:spcBef>
                  <a:spcAft>
                    <a:spcPct val="0"/>
                  </a:spcAft>
                  <a:buFont typeface="Ericsson Hilda" panose="00000500000000000000" pitchFamily="2" charset="0"/>
                  <a:buChar char="—"/>
                </a:pPr>
                <a:endParaRPr lang="sv-SE" err="1">
                  <a:solidFill>
                    <a:schemeClr val="bg1"/>
                  </a:solidFill>
                </a:endParaRPr>
              </a:p>
            </p:txBody>
          </p:sp>
          <p:sp>
            <p:nvSpPr>
              <p:cNvPr id="94" name="TextBox 93">
                <a:extLst>
                  <a:ext uri="{FF2B5EF4-FFF2-40B4-BE49-F238E27FC236}">
                    <a16:creationId xmlns:a16="http://schemas.microsoft.com/office/drawing/2014/main" id="{AF0DE365-383C-454C-9128-174A58FDDD2C}"/>
                  </a:ext>
                </a:extLst>
              </p:cNvPr>
              <p:cNvSpPr txBox="1"/>
              <p:nvPr/>
            </p:nvSpPr>
            <p:spPr bwMode="auto">
              <a:xfrm>
                <a:off x="4633278" y="3674284"/>
                <a:ext cx="189035" cy="279182"/>
              </a:xfrm>
              <a:prstGeom prst="rect">
                <a:avLst/>
              </a:prstGeom>
              <a:noFill/>
              <a:ln w="12700">
                <a:noFill/>
                <a:miter lim="800000"/>
                <a:headEnd/>
                <a:tailEnd/>
              </a:ln>
            </p:spPr>
            <p:txBody>
              <a:bodyPr vert="horz" wrap="none" lIns="54000" tIns="27000" rIns="54864" bIns="27432" numCol="1" rtlCol="0" anchor="t" anchorCtr="0" compatLnSpc="1">
                <a:prstTxWarp prst="textNoShape">
                  <a:avLst/>
                </a:prstTxWarp>
                <a:noAutofit/>
              </a:bodyPr>
              <a:lstStyle/>
              <a:p>
                <a:pPr algn="l">
                  <a:buClr>
                    <a:schemeClr val="tx1"/>
                  </a:buClr>
                </a:pPr>
                <a:r>
                  <a:rPr lang="sv-SE" sz="1200" b="1"/>
                  <a:t>3</a:t>
                </a:r>
              </a:p>
            </p:txBody>
          </p:sp>
        </p:grpSp>
        <p:grpSp>
          <p:nvGrpSpPr>
            <p:cNvPr id="95" name="Group 94">
              <a:extLst>
                <a:ext uri="{FF2B5EF4-FFF2-40B4-BE49-F238E27FC236}">
                  <a16:creationId xmlns:a16="http://schemas.microsoft.com/office/drawing/2014/main" id="{4D4DC9BA-18AD-4F09-A3ED-49F66BE5B19C}"/>
                </a:ext>
              </a:extLst>
            </p:cNvPr>
            <p:cNvGrpSpPr/>
            <p:nvPr/>
          </p:nvGrpSpPr>
          <p:grpSpPr>
            <a:xfrm>
              <a:off x="5228688" y="2930649"/>
              <a:ext cx="231548" cy="262103"/>
              <a:chOff x="4613944" y="3674284"/>
              <a:chExt cx="275929" cy="285068"/>
            </a:xfrm>
          </p:grpSpPr>
          <p:sp>
            <p:nvSpPr>
              <p:cNvPr id="96" name="Oval 95">
                <a:extLst>
                  <a:ext uri="{FF2B5EF4-FFF2-40B4-BE49-F238E27FC236}">
                    <a16:creationId xmlns:a16="http://schemas.microsoft.com/office/drawing/2014/main" id="{D52A6CE8-08D9-4F16-A930-B7034435FF4D}"/>
                  </a:ext>
                </a:extLst>
              </p:cNvPr>
              <p:cNvSpPr/>
              <p:nvPr/>
            </p:nvSpPr>
            <p:spPr bwMode="auto">
              <a:xfrm>
                <a:off x="4613944" y="3680170"/>
                <a:ext cx="275929" cy="279182"/>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54000" tIns="27000" rIns="54864" bIns="27432" numCol="1" spcCol="0" rtlCol="0" fromWordArt="0" anchor="t" anchorCtr="0" forceAA="0" compatLnSpc="1">
                <a:prstTxWarp prst="textNoShape">
                  <a:avLst/>
                </a:prstTxWarp>
                <a:noAutofit/>
              </a:bodyPr>
              <a:lstStyle/>
              <a:p>
                <a:pPr marL="267891" indent="-267891" defTabSz="685800" fontAlgn="base">
                  <a:spcBef>
                    <a:spcPts val="225"/>
                  </a:spcBef>
                  <a:spcAft>
                    <a:spcPct val="0"/>
                  </a:spcAft>
                  <a:buFont typeface="Ericsson Hilda" panose="00000500000000000000" pitchFamily="2" charset="0"/>
                  <a:buChar char="—"/>
                </a:pPr>
                <a:endParaRPr lang="sv-SE" err="1">
                  <a:solidFill>
                    <a:schemeClr val="bg1"/>
                  </a:solidFill>
                </a:endParaRPr>
              </a:p>
            </p:txBody>
          </p:sp>
          <p:sp>
            <p:nvSpPr>
              <p:cNvPr id="97" name="TextBox 96">
                <a:extLst>
                  <a:ext uri="{FF2B5EF4-FFF2-40B4-BE49-F238E27FC236}">
                    <a16:creationId xmlns:a16="http://schemas.microsoft.com/office/drawing/2014/main" id="{46B728F1-A10D-45E1-BADB-AAD09FAF097E}"/>
                  </a:ext>
                </a:extLst>
              </p:cNvPr>
              <p:cNvSpPr txBox="1"/>
              <p:nvPr/>
            </p:nvSpPr>
            <p:spPr bwMode="auto">
              <a:xfrm>
                <a:off x="4633278" y="3674284"/>
                <a:ext cx="189035" cy="279182"/>
              </a:xfrm>
              <a:prstGeom prst="rect">
                <a:avLst/>
              </a:prstGeom>
              <a:noFill/>
              <a:ln w="12700">
                <a:noFill/>
                <a:miter lim="800000"/>
                <a:headEnd/>
                <a:tailEnd/>
              </a:ln>
            </p:spPr>
            <p:txBody>
              <a:bodyPr vert="horz" wrap="none" lIns="54000" tIns="27000" rIns="54864" bIns="27432" numCol="1" rtlCol="0" anchor="t" anchorCtr="0" compatLnSpc="1">
                <a:prstTxWarp prst="textNoShape">
                  <a:avLst/>
                </a:prstTxWarp>
                <a:noAutofit/>
              </a:bodyPr>
              <a:lstStyle/>
              <a:p>
                <a:pPr algn="l">
                  <a:buClr>
                    <a:schemeClr val="tx1"/>
                  </a:buClr>
                </a:pPr>
                <a:r>
                  <a:rPr lang="sv-SE" sz="1200" b="1"/>
                  <a:t>4</a:t>
                </a:r>
              </a:p>
            </p:txBody>
          </p:sp>
        </p:grpSp>
        <p:sp>
          <p:nvSpPr>
            <p:cNvPr id="98" name="Freeform: Shape 97">
              <a:extLst>
                <a:ext uri="{FF2B5EF4-FFF2-40B4-BE49-F238E27FC236}">
                  <a16:creationId xmlns:a16="http://schemas.microsoft.com/office/drawing/2014/main" id="{7EC52982-635E-405E-88AC-5587DEF4F95A}"/>
                </a:ext>
              </a:extLst>
            </p:cNvPr>
            <p:cNvSpPr/>
            <p:nvPr/>
          </p:nvSpPr>
          <p:spPr bwMode="auto">
            <a:xfrm>
              <a:off x="4044580" y="3064124"/>
              <a:ext cx="1183358" cy="1506660"/>
            </a:xfrm>
            <a:custGeom>
              <a:avLst/>
              <a:gdLst>
                <a:gd name="connsiteX0" fmla="*/ 1410173 w 1410173"/>
                <a:gd name="connsiteY0" fmla="*/ 0 h 1638677"/>
                <a:gd name="connsiteX1" fmla="*/ 332810 w 1410173"/>
                <a:gd name="connsiteY1" fmla="*/ 316871 h 1638677"/>
                <a:gd name="connsiteX2" fmla="*/ 24993 w 1410173"/>
                <a:gd name="connsiteY2" fmla="*/ 760491 h 1638677"/>
                <a:gd name="connsiteX3" fmla="*/ 34046 w 1410173"/>
                <a:gd name="connsiteY3" fmla="*/ 1421394 h 1638677"/>
                <a:gd name="connsiteX4" fmla="*/ 160795 w 1410173"/>
                <a:gd name="connsiteY4" fmla="*/ 1638677 h 163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173" h="1638677">
                  <a:moveTo>
                    <a:pt x="1410173" y="0"/>
                  </a:moveTo>
                  <a:cubicBezTo>
                    <a:pt x="986923" y="95061"/>
                    <a:pt x="563673" y="190123"/>
                    <a:pt x="332810" y="316871"/>
                  </a:cubicBezTo>
                  <a:cubicBezTo>
                    <a:pt x="101947" y="443620"/>
                    <a:pt x="74787" y="576404"/>
                    <a:pt x="24993" y="760491"/>
                  </a:cubicBezTo>
                  <a:cubicBezTo>
                    <a:pt x="-24801" y="944578"/>
                    <a:pt x="11412" y="1275030"/>
                    <a:pt x="34046" y="1421394"/>
                  </a:cubicBezTo>
                  <a:cubicBezTo>
                    <a:pt x="56680" y="1567758"/>
                    <a:pt x="108737" y="1603217"/>
                    <a:pt x="160795" y="1638677"/>
                  </a:cubicBezTo>
                </a:path>
              </a:pathLst>
            </a:custGeom>
            <a:noFill/>
            <a:ln w="19050" cap="flat" cmpd="sng" algn="ctr">
              <a:solidFill>
                <a:schemeClr val="tx1"/>
              </a:solidFill>
              <a:prstDash val="solid"/>
              <a:round/>
              <a:headEnd type="none" w="med" len="med"/>
              <a:tailEnd type="triangl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sv-SE" sz="1600"/>
            </a:p>
          </p:txBody>
        </p:sp>
        <p:grpSp>
          <p:nvGrpSpPr>
            <p:cNvPr id="99" name="Group 98">
              <a:extLst>
                <a:ext uri="{FF2B5EF4-FFF2-40B4-BE49-F238E27FC236}">
                  <a16:creationId xmlns:a16="http://schemas.microsoft.com/office/drawing/2014/main" id="{937A7A8A-CFFB-4AC6-A84C-3B2C75DA2A93}"/>
                </a:ext>
              </a:extLst>
            </p:cNvPr>
            <p:cNvGrpSpPr/>
            <p:nvPr/>
          </p:nvGrpSpPr>
          <p:grpSpPr>
            <a:xfrm>
              <a:off x="7380651" y="2735682"/>
              <a:ext cx="801029" cy="2678260"/>
              <a:chOff x="7419305" y="32700"/>
              <a:chExt cx="590130" cy="1168027"/>
            </a:xfrm>
          </p:grpSpPr>
          <p:sp>
            <p:nvSpPr>
              <p:cNvPr id="100" name="Rectangle 99">
                <a:extLst>
                  <a:ext uri="{FF2B5EF4-FFF2-40B4-BE49-F238E27FC236}">
                    <a16:creationId xmlns:a16="http://schemas.microsoft.com/office/drawing/2014/main" id="{81866E50-F3B2-4705-95D8-8A9C457B7805}"/>
                  </a:ext>
                </a:extLst>
              </p:cNvPr>
              <p:cNvSpPr/>
              <p:nvPr/>
            </p:nvSpPr>
            <p:spPr bwMode="auto">
              <a:xfrm>
                <a:off x="7419305" y="32700"/>
                <a:ext cx="590129" cy="1168027"/>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rot="0" spcFirstLastPara="0" vertOverflow="overflow" horzOverflow="overflow" vert="horz" wrap="square" lIns="54000" tIns="27000" rIns="0" bIns="0" numCol="1" spcCol="0" rtlCol="0" fromWordArt="0" anchor="b" anchorCtr="0" forceAA="0" compatLnSpc="1">
                <a:prstTxWarp prst="textNoShape">
                  <a:avLst/>
                </a:prstTxWarp>
                <a:noAutofit/>
              </a:bodyPr>
              <a:lstStyle/>
              <a:p>
                <a:pPr algn="ctr" fontAlgn="base">
                  <a:spcBef>
                    <a:spcPts val="225"/>
                  </a:spcBef>
                  <a:spcAft>
                    <a:spcPct val="0"/>
                  </a:spcAft>
                </a:pPr>
                <a:r>
                  <a:rPr lang="sv-SE" sz="900"/>
                  <a:t>Local Access site</a:t>
                </a:r>
                <a:endParaRPr lang="en-US" sz="900" err="1"/>
              </a:p>
            </p:txBody>
          </p:sp>
          <p:cxnSp>
            <p:nvCxnSpPr>
              <p:cNvPr id="101" name="Straight Connector 100">
                <a:extLst>
                  <a:ext uri="{FF2B5EF4-FFF2-40B4-BE49-F238E27FC236}">
                    <a16:creationId xmlns:a16="http://schemas.microsoft.com/office/drawing/2014/main" id="{3576AD50-8896-41EC-9F39-E30C4C05E9A7}"/>
                  </a:ext>
                </a:extLst>
              </p:cNvPr>
              <p:cNvCxnSpPr>
                <a:cxnSpLocks/>
              </p:cNvCxnSpPr>
              <p:nvPr/>
            </p:nvCxnSpPr>
            <p:spPr bwMode="auto">
              <a:xfrm>
                <a:off x="7419306" y="1135536"/>
                <a:ext cx="590129" cy="0"/>
              </a:xfrm>
              <a:prstGeom prst="line">
                <a:avLst/>
              </a:prstGeom>
              <a:solidFill>
                <a:schemeClr val="accent1"/>
              </a:solidFill>
              <a:ln w="3175" cap="flat" cmpd="sng" algn="ctr">
                <a:solidFill>
                  <a:schemeClr val="tx1"/>
                </a:solidFill>
                <a:prstDash val="solid"/>
                <a:round/>
                <a:headEnd type="none" w="med" len="med"/>
                <a:tailEnd type="none"/>
              </a:ln>
              <a:effectLst/>
            </p:spPr>
          </p:cxnSp>
        </p:grpSp>
        <p:sp>
          <p:nvSpPr>
            <p:cNvPr id="102" name="Rectangle 101">
              <a:extLst>
                <a:ext uri="{FF2B5EF4-FFF2-40B4-BE49-F238E27FC236}">
                  <a16:creationId xmlns:a16="http://schemas.microsoft.com/office/drawing/2014/main" id="{E1D84502-AAE9-46CB-9540-D3681A87FB34}"/>
                </a:ext>
              </a:extLst>
            </p:cNvPr>
            <p:cNvSpPr/>
            <p:nvPr/>
          </p:nvSpPr>
          <p:spPr bwMode="auto">
            <a:xfrm>
              <a:off x="9372085" y="2451324"/>
              <a:ext cx="1228966" cy="3148286"/>
            </a:xfrm>
            <a:prstGeom prst="rect">
              <a:avLst/>
            </a:prstGeom>
            <a:noFill/>
            <a:ln w="1270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buClr>
                  <a:schemeClr val="tx1"/>
                </a:buClr>
              </a:pPr>
              <a:r>
                <a:rPr lang="en-US" sz="1200"/>
                <a:t>3P</a:t>
              </a:r>
            </a:p>
          </p:txBody>
        </p:sp>
        <p:sp>
          <p:nvSpPr>
            <p:cNvPr id="103" name="Rectangle 102">
              <a:extLst>
                <a:ext uri="{FF2B5EF4-FFF2-40B4-BE49-F238E27FC236}">
                  <a16:creationId xmlns:a16="http://schemas.microsoft.com/office/drawing/2014/main" id="{41EC690E-C290-4535-AE34-1AD3C3902A68}"/>
                </a:ext>
              </a:extLst>
            </p:cNvPr>
            <p:cNvSpPr/>
            <p:nvPr/>
          </p:nvSpPr>
          <p:spPr>
            <a:xfrm>
              <a:off x="7488603" y="2026425"/>
              <a:ext cx="3424335" cy="338554"/>
            </a:xfrm>
            <a:prstGeom prst="rect">
              <a:avLst/>
            </a:prstGeom>
          </p:spPr>
          <p:txBody>
            <a:bodyPr wrap="none">
              <a:spAutoFit/>
            </a:bodyPr>
            <a:lstStyle/>
            <a:p>
              <a:r>
                <a:rPr lang="sv-SE" sz="1600" b="1"/>
                <a:t>3. Mainly/only IP-based interaction</a:t>
              </a:r>
            </a:p>
          </p:txBody>
        </p:sp>
        <p:sp>
          <p:nvSpPr>
            <p:cNvPr id="104" name="Rectangle 103">
              <a:extLst>
                <a:ext uri="{FF2B5EF4-FFF2-40B4-BE49-F238E27FC236}">
                  <a16:creationId xmlns:a16="http://schemas.microsoft.com/office/drawing/2014/main" id="{2EEAD5B9-9C4D-43E7-AB6E-1DC5282CB18F}"/>
                </a:ext>
              </a:extLst>
            </p:cNvPr>
            <p:cNvSpPr/>
            <p:nvPr/>
          </p:nvSpPr>
          <p:spPr bwMode="auto">
            <a:xfrm>
              <a:off x="6734279" y="4508190"/>
              <a:ext cx="404621" cy="288122"/>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square" lIns="54000" tIns="27000" rIns="54864" bIns="27432" numCol="1" spcCol="0" rtlCol="0" fromWordArt="0" anchor="t" anchorCtr="0" forceAA="0" compatLnSpc="1">
              <a:prstTxWarp prst="textNoShape">
                <a:avLst/>
              </a:prstTxWarp>
              <a:noAutofit/>
            </a:bodyPr>
            <a:lstStyle/>
            <a:p>
              <a:pPr algn="ctr" fontAlgn="base">
                <a:spcBef>
                  <a:spcPts val="225"/>
                </a:spcBef>
                <a:spcAft>
                  <a:spcPct val="0"/>
                </a:spcAft>
              </a:pPr>
              <a:r>
                <a:rPr lang="sv-SE" sz="900" b="1">
                  <a:solidFill>
                    <a:schemeClr val="bg1"/>
                  </a:solidFill>
                </a:rPr>
                <a:t>Expo</a:t>
              </a:r>
              <a:br>
                <a:rPr lang="sv-SE" sz="900" b="1">
                  <a:solidFill>
                    <a:schemeClr val="bg1"/>
                  </a:solidFill>
                </a:rPr>
              </a:br>
              <a:r>
                <a:rPr lang="sv-SE" sz="900" b="1">
                  <a:solidFill>
                    <a:schemeClr val="bg1"/>
                  </a:solidFill>
                </a:rPr>
                <a:t>sure</a:t>
              </a:r>
              <a:endParaRPr lang="sv-SE" sz="1000" b="1">
                <a:solidFill>
                  <a:schemeClr val="bg1"/>
                </a:solidFill>
              </a:endParaRPr>
            </a:p>
          </p:txBody>
        </p:sp>
        <p:grpSp>
          <p:nvGrpSpPr>
            <p:cNvPr id="105" name="Group 104">
              <a:extLst>
                <a:ext uri="{FF2B5EF4-FFF2-40B4-BE49-F238E27FC236}">
                  <a16:creationId xmlns:a16="http://schemas.microsoft.com/office/drawing/2014/main" id="{84253BA6-B89C-44BA-A3F2-8FD1450446CA}"/>
                </a:ext>
              </a:extLst>
            </p:cNvPr>
            <p:cNvGrpSpPr/>
            <p:nvPr/>
          </p:nvGrpSpPr>
          <p:grpSpPr>
            <a:xfrm>
              <a:off x="7324484" y="2451329"/>
              <a:ext cx="2014170" cy="3148286"/>
              <a:chOff x="8202082" y="1651195"/>
              <a:chExt cx="2400226" cy="3424145"/>
            </a:xfrm>
          </p:grpSpPr>
          <p:grpSp>
            <p:nvGrpSpPr>
              <p:cNvPr id="106" name="Group 105">
                <a:extLst>
                  <a:ext uri="{FF2B5EF4-FFF2-40B4-BE49-F238E27FC236}">
                    <a16:creationId xmlns:a16="http://schemas.microsoft.com/office/drawing/2014/main" id="{15474481-F6D6-4E25-ADB7-1787C6DC432F}"/>
                  </a:ext>
                </a:extLst>
              </p:cNvPr>
              <p:cNvGrpSpPr/>
              <p:nvPr/>
            </p:nvGrpSpPr>
            <p:grpSpPr>
              <a:xfrm>
                <a:off x="9297404" y="1962945"/>
                <a:ext cx="1260000" cy="1706830"/>
                <a:chOff x="6239718" y="278296"/>
                <a:chExt cx="2989699" cy="539279"/>
              </a:xfrm>
            </p:grpSpPr>
            <p:sp>
              <p:nvSpPr>
                <p:cNvPr id="117" name="Rectangle 116">
                  <a:extLst>
                    <a:ext uri="{FF2B5EF4-FFF2-40B4-BE49-F238E27FC236}">
                      <a16:creationId xmlns:a16="http://schemas.microsoft.com/office/drawing/2014/main" id="{701C1F00-5742-4767-9D5C-C20C30B6F4B3}"/>
                    </a:ext>
                  </a:extLst>
                </p:cNvPr>
                <p:cNvSpPr/>
                <p:nvPr/>
              </p:nvSpPr>
              <p:spPr bwMode="auto">
                <a:xfrm>
                  <a:off x="6239718" y="278296"/>
                  <a:ext cx="2989699" cy="539279"/>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rot="0" spcFirstLastPara="0" vertOverflow="overflow" horzOverflow="overflow" vert="horz" wrap="square" lIns="54000" tIns="27000" rIns="0" bIns="0" numCol="1" spcCol="0" rtlCol="0" fromWordArt="0" anchor="b" anchorCtr="0" forceAA="0" compatLnSpc="1">
                  <a:prstTxWarp prst="textNoShape">
                    <a:avLst/>
                  </a:prstTxWarp>
                  <a:noAutofit/>
                </a:bodyPr>
                <a:lstStyle/>
                <a:p>
                  <a:pPr algn="ctr" defTabSz="685800" fontAlgn="base">
                    <a:spcBef>
                      <a:spcPts val="225"/>
                    </a:spcBef>
                    <a:spcAft>
                      <a:spcPct val="0"/>
                    </a:spcAft>
                  </a:pPr>
                  <a:r>
                    <a:rPr lang="sv-SE" sz="900"/>
                    <a:t>National Access site</a:t>
                  </a:r>
                  <a:endParaRPr lang="en-US" sz="900" err="1"/>
                </a:p>
              </p:txBody>
            </p:sp>
            <p:cxnSp>
              <p:nvCxnSpPr>
                <p:cNvPr id="118" name="Straight Connector 117">
                  <a:extLst>
                    <a:ext uri="{FF2B5EF4-FFF2-40B4-BE49-F238E27FC236}">
                      <a16:creationId xmlns:a16="http://schemas.microsoft.com/office/drawing/2014/main" id="{5EF495C0-95B9-4F53-9A32-7D42A5FD9E56}"/>
                    </a:ext>
                  </a:extLst>
                </p:cNvPr>
                <p:cNvCxnSpPr>
                  <a:cxnSpLocks/>
                </p:cNvCxnSpPr>
                <p:nvPr/>
              </p:nvCxnSpPr>
              <p:spPr bwMode="auto">
                <a:xfrm>
                  <a:off x="6239718" y="767844"/>
                  <a:ext cx="2989699" cy="0"/>
                </a:xfrm>
                <a:prstGeom prst="line">
                  <a:avLst/>
                </a:prstGeom>
                <a:solidFill>
                  <a:schemeClr val="accent1"/>
                </a:solidFill>
                <a:ln w="3175" cap="flat" cmpd="sng" algn="ctr">
                  <a:solidFill>
                    <a:schemeClr val="tx1"/>
                  </a:solidFill>
                  <a:prstDash val="solid"/>
                  <a:round/>
                  <a:headEnd type="none" w="med" len="med"/>
                  <a:tailEnd type="none"/>
                </a:ln>
                <a:effectLst/>
              </p:spPr>
            </p:cxnSp>
          </p:grpSp>
          <p:sp>
            <p:nvSpPr>
              <p:cNvPr id="107" name="Rectangle 106">
                <a:extLst>
                  <a:ext uri="{FF2B5EF4-FFF2-40B4-BE49-F238E27FC236}">
                    <a16:creationId xmlns:a16="http://schemas.microsoft.com/office/drawing/2014/main" id="{45C59638-4B4B-4D6B-ADA5-3CB801384A1C}"/>
                  </a:ext>
                </a:extLst>
              </p:cNvPr>
              <p:cNvSpPr/>
              <p:nvPr/>
            </p:nvSpPr>
            <p:spPr bwMode="auto">
              <a:xfrm>
                <a:off x="8202082" y="1651195"/>
                <a:ext cx="2400226" cy="3424145"/>
              </a:xfrm>
              <a:prstGeom prst="rect">
                <a:avLst/>
              </a:prstGeom>
              <a:no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buClr>
                    <a:schemeClr val="tx1"/>
                  </a:buClr>
                </a:pPr>
                <a:r>
                  <a:rPr lang="en-US" sz="1200"/>
                  <a:t>Mobile network</a:t>
                </a:r>
              </a:p>
            </p:txBody>
          </p:sp>
          <p:sp>
            <p:nvSpPr>
              <p:cNvPr id="108" name="Rectangle 107">
                <a:extLst>
                  <a:ext uri="{FF2B5EF4-FFF2-40B4-BE49-F238E27FC236}">
                    <a16:creationId xmlns:a16="http://schemas.microsoft.com/office/drawing/2014/main" id="{43330043-8E0A-472C-835E-7FB65CC75844}"/>
                  </a:ext>
                </a:extLst>
              </p:cNvPr>
              <p:cNvSpPr/>
              <p:nvPr/>
            </p:nvSpPr>
            <p:spPr bwMode="auto">
              <a:xfrm>
                <a:off x="8281706" y="4434933"/>
                <a:ext cx="914710" cy="198986"/>
              </a:xfrm>
              <a:prstGeom prst="rect">
                <a:avLst/>
              </a:prstGeom>
              <a:solidFill>
                <a:schemeClr val="bg2">
                  <a:alpha val="70000"/>
                </a:schemeClr>
              </a:solidFill>
              <a:ln w="12700" cap="flat" cmpd="sng" algn="ctr">
                <a:solidFill>
                  <a:schemeClr val="tx1"/>
                </a:solidFill>
                <a:prstDash val="dash"/>
                <a:round/>
                <a:headEnd type="none" w="med" len="med"/>
                <a:tailEnd type="none" w="med" len="med"/>
              </a:ln>
              <a:effectLst/>
            </p:spPr>
            <p:txBody>
              <a:bodyPr rot="0" spcFirstLastPara="0" vertOverflow="overflow" horzOverflow="overflow" vert="horz" wrap="square" lIns="54000" tIns="27000" rIns="54864" bIns="27432" numCol="1" spcCol="0" rtlCol="0" fromWordArt="0" anchor="t" anchorCtr="0" forceAA="0" compatLnSpc="1">
                <a:prstTxWarp prst="textNoShape">
                  <a:avLst/>
                </a:prstTxWarp>
                <a:noAutofit/>
              </a:bodyPr>
              <a:lstStyle/>
              <a:p>
                <a:pPr algn="ctr" fontAlgn="base">
                  <a:spcBef>
                    <a:spcPts val="225"/>
                  </a:spcBef>
                  <a:spcAft>
                    <a:spcPct val="0"/>
                  </a:spcAft>
                </a:pPr>
                <a:r>
                  <a:rPr lang="sv-SE" sz="900"/>
                  <a:t>DCI</a:t>
                </a:r>
              </a:p>
            </p:txBody>
          </p:sp>
          <p:sp>
            <p:nvSpPr>
              <p:cNvPr id="109" name="Rectangle 108">
                <a:extLst>
                  <a:ext uri="{FF2B5EF4-FFF2-40B4-BE49-F238E27FC236}">
                    <a16:creationId xmlns:a16="http://schemas.microsoft.com/office/drawing/2014/main" id="{5EF3793F-4162-4064-9983-E36E5CFC374B}"/>
                  </a:ext>
                </a:extLst>
              </p:cNvPr>
              <p:cNvSpPr/>
              <p:nvPr/>
            </p:nvSpPr>
            <p:spPr bwMode="auto">
              <a:xfrm>
                <a:off x="9275022" y="4684867"/>
                <a:ext cx="629297" cy="198983"/>
              </a:xfrm>
              <a:prstGeom prst="rect">
                <a:avLst/>
              </a:prstGeom>
              <a:solidFill>
                <a:schemeClr val="bg2">
                  <a:alpha val="70000"/>
                </a:schemeClr>
              </a:solidFill>
              <a:ln w="12700" cap="flat" cmpd="sng" algn="ctr">
                <a:solidFill>
                  <a:schemeClr val="tx1"/>
                </a:solidFill>
                <a:prstDash val="dash"/>
                <a:round/>
                <a:headEnd type="none" w="med" len="med"/>
                <a:tailEnd type="none" w="med" len="med"/>
              </a:ln>
              <a:effectLst/>
            </p:spPr>
            <p:txBody>
              <a:bodyPr rot="0" spcFirstLastPara="0" vertOverflow="overflow" horzOverflow="overflow" vert="horz" wrap="square" lIns="54000" tIns="27000" rIns="54864" bIns="27432" numCol="1" spcCol="0" rtlCol="0" fromWordArt="0" anchor="t" anchorCtr="0" forceAA="0" compatLnSpc="1">
                <a:prstTxWarp prst="textNoShape">
                  <a:avLst/>
                </a:prstTxWarp>
                <a:noAutofit/>
              </a:bodyPr>
              <a:lstStyle/>
              <a:p>
                <a:pPr algn="ctr" fontAlgn="base">
                  <a:spcBef>
                    <a:spcPts val="225"/>
                  </a:spcBef>
                  <a:spcAft>
                    <a:spcPct val="0"/>
                  </a:spcAft>
                </a:pPr>
                <a:r>
                  <a:rPr lang="sv-SE" sz="900"/>
                  <a:t>Transport</a:t>
                </a:r>
              </a:p>
            </p:txBody>
          </p:sp>
          <p:sp>
            <p:nvSpPr>
              <p:cNvPr id="110" name="Rectangle 109">
                <a:extLst>
                  <a:ext uri="{FF2B5EF4-FFF2-40B4-BE49-F238E27FC236}">
                    <a16:creationId xmlns:a16="http://schemas.microsoft.com/office/drawing/2014/main" id="{9F977F09-0012-42A2-9682-5283505041C5}"/>
                  </a:ext>
                </a:extLst>
              </p:cNvPr>
              <p:cNvSpPr/>
              <p:nvPr/>
            </p:nvSpPr>
            <p:spPr bwMode="auto">
              <a:xfrm>
                <a:off x="9416784" y="2040031"/>
                <a:ext cx="1013369" cy="248175"/>
              </a:xfrm>
              <a:prstGeom prst="rect">
                <a:avLst/>
              </a:prstGeom>
              <a:no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54000" tIns="27000" rIns="0" bIns="0" numCol="1" spcCol="0" rtlCol="0" fromWordArt="0" anchor="t" anchorCtr="0" forceAA="0" compatLnSpc="1">
                <a:prstTxWarp prst="textNoShape">
                  <a:avLst/>
                </a:prstTxWarp>
                <a:noAutofit/>
              </a:bodyPr>
              <a:lstStyle/>
              <a:p>
                <a:pPr fontAlgn="base">
                  <a:spcBef>
                    <a:spcPts val="225"/>
                  </a:spcBef>
                  <a:spcAft>
                    <a:spcPct val="0"/>
                  </a:spcAft>
                </a:pPr>
                <a:r>
                  <a:rPr lang="en-US" sz="600"/>
                  <a:t>        Order Management </a:t>
                </a:r>
                <a:br>
                  <a:rPr lang="en-US" sz="600"/>
                </a:br>
                <a:r>
                  <a:rPr lang="en-US" sz="600"/>
                  <a:t>         and Monetization </a:t>
                </a:r>
                <a:endParaRPr lang="en-US" sz="700"/>
              </a:p>
            </p:txBody>
          </p:sp>
          <p:sp>
            <p:nvSpPr>
              <p:cNvPr id="111" name="TextBox 110">
                <a:extLst>
                  <a:ext uri="{FF2B5EF4-FFF2-40B4-BE49-F238E27FC236}">
                    <a16:creationId xmlns:a16="http://schemas.microsoft.com/office/drawing/2014/main" id="{D3EAB52D-FEFD-4D10-BE04-A6799737AB63}"/>
                  </a:ext>
                </a:extLst>
              </p:cNvPr>
              <p:cNvSpPr txBox="1"/>
              <p:nvPr/>
            </p:nvSpPr>
            <p:spPr bwMode="auto">
              <a:xfrm>
                <a:off x="9455191" y="2080816"/>
                <a:ext cx="144442" cy="166333"/>
              </a:xfrm>
              <a:prstGeom prst="rect">
                <a:avLst/>
              </a:prstGeom>
              <a:solidFill>
                <a:schemeClr val="bg1"/>
              </a:solidFill>
              <a:ln w="19050">
                <a:solidFill>
                  <a:schemeClr val="tx1"/>
                </a:solidFill>
                <a:prstDash val="sysDot"/>
                <a:miter lim="800000"/>
                <a:headEnd/>
                <a:tailEnd/>
              </a:ln>
            </p:spPr>
            <p:txBody>
              <a:bodyPr vert="horz" wrap="square" lIns="0" tIns="13500" rIns="0" bIns="0" numCol="1" rtlCol="0" anchor="t" anchorCtr="0" compatLnSpc="1">
                <a:prstTxWarp prst="textNoShape">
                  <a:avLst/>
                </a:prstTxWarp>
                <a:noAutofit/>
              </a:bodyPr>
              <a:lstStyle/>
              <a:p>
                <a:pPr algn="ctr">
                  <a:buClr>
                    <a:schemeClr val="tx1"/>
                  </a:buClr>
                </a:pPr>
                <a:r>
                  <a:rPr lang="en-US" sz="1050">
                    <a:latin typeface="Ericsson Technical Icons" panose="00000500000000000000" pitchFamily="2" charset="0"/>
                  </a:rPr>
                  <a:t>M</a:t>
                </a:r>
                <a:endParaRPr lang="en-US" sz="1600"/>
              </a:p>
            </p:txBody>
          </p:sp>
          <p:sp>
            <p:nvSpPr>
              <p:cNvPr id="112" name="Rectangle 111">
                <a:extLst>
                  <a:ext uri="{FF2B5EF4-FFF2-40B4-BE49-F238E27FC236}">
                    <a16:creationId xmlns:a16="http://schemas.microsoft.com/office/drawing/2014/main" id="{8F55D2D1-4F85-4A0E-B093-24952D5A5E3D}"/>
                  </a:ext>
                </a:extLst>
              </p:cNvPr>
              <p:cNvSpPr/>
              <p:nvPr/>
            </p:nvSpPr>
            <p:spPr bwMode="auto">
              <a:xfrm>
                <a:off x="9416784" y="2343788"/>
                <a:ext cx="1013369" cy="248175"/>
              </a:xfrm>
              <a:prstGeom prst="rect">
                <a:avLst/>
              </a:prstGeom>
              <a:no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54000" tIns="27000" rIns="0" bIns="0" numCol="1" spcCol="0" rtlCol="0" fromWordArt="0" anchor="t" anchorCtr="0" forceAA="0" compatLnSpc="1">
                <a:prstTxWarp prst="textNoShape">
                  <a:avLst/>
                </a:prstTxWarp>
                <a:noAutofit/>
              </a:bodyPr>
              <a:lstStyle/>
              <a:p>
                <a:pPr fontAlgn="base">
                  <a:spcBef>
                    <a:spcPts val="225"/>
                  </a:spcBef>
                  <a:spcAft>
                    <a:spcPct val="0"/>
                  </a:spcAft>
                </a:pPr>
                <a:r>
                  <a:rPr lang="en-US" sz="600"/>
                  <a:t>       </a:t>
                </a:r>
                <a:r>
                  <a:rPr lang="en-US" sz="500"/>
                  <a:t>Service Orchestration, </a:t>
                </a:r>
                <a:br>
                  <a:rPr lang="en-US" sz="500"/>
                </a:br>
                <a:r>
                  <a:rPr lang="en-US" sz="500"/>
                  <a:t>         Assurance &amp;  Analytics</a:t>
                </a:r>
              </a:p>
              <a:p>
                <a:pPr algn="ctr" fontAlgn="base">
                  <a:spcBef>
                    <a:spcPts val="225"/>
                  </a:spcBef>
                  <a:spcAft>
                    <a:spcPct val="0"/>
                  </a:spcAft>
                </a:pPr>
                <a:endParaRPr lang="en-US" sz="900"/>
              </a:p>
            </p:txBody>
          </p:sp>
          <p:sp>
            <p:nvSpPr>
              <p:cNvPr id="113" name="TextBox 112">
                <a:extLst>
                  <a:ext uri="{FF2B5EF4-FFF2-40B4-BE49-F238E27FC236}">
                    <a16:creationId xmlns:a16="http://schemas.microsoft.com/office/drawing/2014/main" id="{0051D8D7-A3A5-42FD-BB86-E24782221C3D}"/>
                  </a:ext>
                </a:extLst>
              </p:cNvPr>
              <p:cNvSpPr txBox="1"/>
              <p:nvPr/>
            </p:nvSpPr>
            <p:spPr bwMode="auto">
              <a:xfrm>
                <a:off x="9455191" y="2384571"/>
                <a:ext cx="144442" cy="166333"/>
              </a:xfrm>
              <a:prstGeom prst="rect">
                <a:avLst/>
              </a:prstGeom>
              <a:solidFill>
                <a:schemeClr val="bg1"/>
              </a:solidFill>
              <a:ln w="19050">
                <a:solidFill>
                  <a:schemeClr val="tx1"/>
                </a:solidFill>
                <a:prstDash val="sysDot"/>
                <a:miter lim="800000"/>
                <a:headEnd/>
                <a:tailEnd/>
              </a:ln>
            </p:spPr>
            <p:txBody>
              <a:bodyPr vert="horz" wrap="square" lIns="0" tIns="13500" rIns="0" bIns="0" numCol="1" rtlCol="0" anchor="t" anchorCtr="0" compatLnSpc="1">
                <a:prstTxWarp prst="textNoShape">
                  <a:avLst/>
                </a:prstTxWarp>
                <a:noAutofit/>
              </a:bodyPr>
              <a:lstStyle/>
              <a:p>
                <a:pPr algn="ctr">
                  <a:buClr>
                    <a:schemeClr val="tx1"/>
                  </a:buClr>
                </a:pPr>
                <a:r>
                  <a:rPr lang="en-US" sz="1050">
                    <a:latin typeface="Ericsson Technical Icons" panose="00000500000000000000" pitchFamily="2" charset="0"/>
                  </a:rPr>
                  <a:t>M</a:t>
                </a:r>
                <a:endParaRPr lang="en-US" sz="1600"/>
              </a:p>
            </p:txBody>
          </p:sp>
          <p:sp>
            <p:nvSpPr>
              <p:cNvPr id="114" name="Rectangle 113">
                <a:extLst>
                  <a:ext uri="{FF2B5EF4-FFF2-40B4-BE49-F238E27FC236}">
                    <a16:creationId xmlns:a16="http://schemas.microsoft.com/office/drawing/2014/main" id="{B124F1FA-2B42-49AF-9930-E9EE7C32F84E}"/>
                  </a:ext>
                </a:extLst>
              </p:cNvPr>
              <p:cNvSpPr/>
              <p:nvPr/>
            </p:nvSpPr>
            <p:spPr bwMode="auto">
              <a:xfrm>
                <a:off x="9415558" y="2645164"/>
                <a:ext cx="1013369" cy="248175"/>
              </a:xfrm>
              <a:prstGeom prst="rect">
                <a:avLst/>
              </a:prstGeom>
              <a:no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54000" tIns="27000" rIns="0" bIns="0" numCol="1" spcCol="0" rtlCol="0" fromWordArt="0" anchor="t" anchorCtr="0" forceAA="0" compatLnSpc="1">
                <a:prstTxWarp prst="textNoShape">
                  <a:avLst/>
                </a:prstTxWarp>
                <a:noAutofit/>
              </a:bodyPr>
              <a:lstStyle/>
              <a:p>
                <a:pPr fontAlgn="base">
                  <a:spcBef>
                    <a:spcPts val="225"/>
                  </a:spcBef>
                  <a:spcAft>
                    <a:spcPct val="0"/>
                  </a:spcAft>
                </a:pPr>
                <a:r>
                  <a:rPr lang="en-US" sz="500"/>
                  <a:t>        Resource Orchestration</a:t>
                </a:r>
                <a:br>
                  <a:rPr lang="en-US" sz="500"/>
                </a:br>
                <a:r>
                  <a:rPr lang="en-US" sz="500"/>
                  <a:t>         and VNF Management</a:t>
                </a:r>
              </a:p>
            </p:txBody>
          </p:sp>
          <p:sp>
            <p:nvSpPr>
              <p:cNvPr id="115" name="TextBox 114">
                <a:extLst>
                  <a:ext uri="{FF2B5EF4-FFF2-40B4-BE49-F238E27FC236}">
                    <a16:creationId xmlns:a16="http://schemas.microsoft.com/office/drawing/2014/main" id="{2A89A980-118B-40F7-A890-FE58F7C30775}"/>
                  </a:ext>
                </a:extLst>
              </p:cNvPr>
              <p:cNvSpPr txBox="1"/>
              <p:nvPr/>
            </p:nvSpPr>
            <p:spPr bwMode="auto">
              <a:xfrm>
                <a:off x="9453965" y="2685948"/>
                <a:ext cx="144442" cy="166333"/>
              </a:xfrm>
              <a:prstGeom prst="rect">
                <a:avLst/>
              </a:prstGeom>
              <a:solidFill>
                <a:schemeClr val="bg1"/>
              </a:solidFill>
              <a:ln w="19050">
                <a:solidFill>
                  <a:schemeClr val="tx1"/>
                </a:solidFill>
                <a:prstDash val="sysDot"/>
                <a:miter lim="800000"/>
                <a:headEnd/>
                <a:tailEnd/>
              </a:ln>
            </p:spPr>
            <p:txBody>
              <a:bodyPr vert="horz" wrap="square" lIns="0" tIns="13500" rIns="0" bIns="0" numCol="1" rtlCol="0" anchor="t" anchorCtr="0" compatLnSpc="1">
                <a:prstTxWarp prst="textNoShape">
                  <a:avLst/>
                </a:prstTxWarp>
                <a:noAutofit/>
              </a:bodyPr>
              <a:lstStyle/>
              <a:p>
                <a:pPr algn="ctr">
                  <a:buClr>
                    <a:schemeClr val="tx1"/>
                  </a:buClr>
                </a:pPr>
                <a:r>
                  <a:rPr lang="en-US" sz="1050">
                    <a:latin typeface="Ericsson Technical Icons" panose="00000500000000000000" pitchFamily="2" charset="0"/>
                  </a:rPr>
                  <a:t>M</a:t>
                </a:r>
                <a:endParaRPr lang="en-US" sz="1600"/>
              </a:p>
            </p:txBody>
          </p:sp>
          <p:sp>
            <p:nvSpPr>
              <p:cNvPr id="116" name="Rectangle 115">
                <a:extLst>
                  <a:ext uri="{FF2B5EF4-FFF2-40B4-BE49-F238E27FC236}">
                    <a16:creationId xmlns:a16="http://schemas.microsoft.com/office/drawing/2014/main" id="{A15271D2-B315-42CC-BE37-4B2619F4ADBA}"/>
                  </a:ext>
                </a:extLst>
              </p:cNvPr>
              <p:cNvSpPr/>
              <p:nvPr/>
            </p:nvSpPr>
            <p:spPr>
              <a:xfrm>
                <a:off x="8682489" y="3926760"/>
                <a:ext cx="389152" cy="368219"/>
              </a:xfrm>
              <a:prstGeom prst="rect">
                <a:avLst/>
              </a:prstGeom>
            </p:spPr>
            <p:txBody>
              <a:bodyPr wrap="square">
                <a:spAutoFit/>
              </a:bodyPr>
              <a:lstStyle/>
              <a:p>
                <a:r>
                  <a:rPr lang="sv-SE" sz="800" b="1">
                    <a:solidFill>
                      <a:schemeClr val="bg1"/>
                    </a:solidFill>
                  </a:rPr>
                  <a:t>LBO</a:t>
                </a:r>
                <a:endParaRPr lang="en-US" sz="800" b="1">
                  <a:solidFill>
                    <a:schemeClr val="bg1"/>
                  </a:solidFill>
                </a:endParaRPr>
              </a:p>
            </p:txBody>
          </p:sp>
        </p:grpSp>
        <p:sp>
          <p:nvSpPr>
            <p:cNvPr id="119" name="Rectangle 118">
              <a:extLst>
                <a:ext uri="{FF2B5EF4-FFF2-40B4-BE49-F238E27FC236}">
                  <a16:creationId xmlns:a16="http://schemas.microsoft.com/office/drawing/2014/main" id="{DCDBE010-AF50-4663-9364-14CBD2DDD7AC}"/>
                </a:ext>
              </a:extLst>
            </p:cNvPr>
            <p:cNvSpPr/>
            <p:nvPr/>
          </p:nvSpPr>
          <p:spPr bwMode="auto">
            <a:xfrm>
              <a:off x="7449886" y="5690839"/>
              <a:ext cx="2982671" cy="483089"/>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54000" tIns="27000" rIns="54864" bIns="27432" numCol="1" spcCol="0" rtlCol="0" fromWordArt="0" anchor="t" anchorCtr="0" forceAA="0" compatLnSpc="1">
              <a:prstTxWarp prst="textNoShape">
                <a:avLst/>
              </a:prstTxWarp>
              <a:noAutofit/>
            </a:bodyPr>
            <a:lstStyle/>
            <a:p>
              <a:pPr algn="ctr" fontAlgn="base">
                <a:spcBef>
                  <a:spcPts val="225"/>
                </a:spcBef>
                <a:spcAft>
                  <a:spcPct val="0"/>
                </a:spcAft>
              </a:pPr>
              <a:r>
                <a:rPr lang="sv-SE" sz="1200" b="1">
                  <a:sym typeface="Wingdings" panose="05000000000000000000" pitchFamily="2" charset="2"/>
                </a:rPr>
                <a:t>No coordinated control</a:t>
              </a:r>
            </a:p>
            <a:p>
              <a:pPr algn="ctr" fontAlgn="base">
                <a:spcBef>
                  <a:spcPts val="225"/>
                </a:spcBef>
                <a:spcAft>
                  <a:spcPct val="0"/>
                </a:spcAft>
              </a:pPr>
              <a:r>
                <a:rPr lang="sv-SE" sz="1200">
                  <a:sym typeface="Wingdings" panose="05000000000000000000" pitchFamily="2" charset="2"/>
                </a:rPr>
                <a:t>Coordination needed for Traffic Routing</a:t>
              </a:r>
              <a:endParaRPr lang="sv-SE" sz="1200"/>
            </a:p>
          </p:txBody>
        </p:sp>
        <p:grpSp>
          <p:nvGrpSpPr>
            <p:cNvPr id="120" name="Group 119">
              <a:extLst>
                <a:ext uri="{FF2B5EF4-FFF2-40B4-BE49-F238E27FC236}">
                  <a16:creationId xmlns:a16="http://schemas.microsoft.com/office/drawing/2014/main" id="{658FC607-72CF-4CD9-A048-F6A06B8856F7}"/>
                </a:ext>
              </a:extLst>
            </p:cNvPr>
            <p:cNvGrpSpPr/>
            <p:nvPr/>
          </p:nvGrpSpPr>
          <p:grpSpPr>
            <a:xfrm>
              <a:off x="8774585" y="4337922"/>
              <a:ext cx="1770682" cy="1076245"/>
              <a:chOff x="7419305" y="32700"/>
              <a:chExt cx="590130" cy="1168027"/>
            </a:xfrm>
          </p:grpSpPr>
          <p:sp>
            <p:nvSpPr>
              <p:cNvPr id="121" name="Rectangle 120">
                <a:extLst>
                  <a:ext uri="{FF2B5EF4-FFF2-40B4-BE49-F238E27FC236}">
                    <a16:creationId xmlns:a16="http://schemas.microsoft.com/office/drawing/2014/main" id="{DD1EB8BE-C33B-49B5-AE1E-B5B14091D3BF}"/>
                  </a:ext>
                </a:extLst>
              </p:cNvPr>
              <p:cNvSpPr/>
              <p:nvPr/>
            </p:nvSpPr>
            <p:spPr bwMode="auto">
              <a:xfrm>
                <a:off x="7419305" y="32700"/>
                <a:ext cx="590129" cy="1168027"/>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rot="0" spcFirstLastPara="0" vertOverflow="overflow" horzOverflow="overflow" vert="horz" wrap="square" lIns="54000" tIns="27000" rIns="0" bIns="0" numCol="1" spcCol="0" rtlCol="0" fromWordArt="0" anchor="b" anchorCtr="0" forceAA="0" compatLnSpc="1">
                <a:prstTxWarp prst="textNoShape">
                  <a:avLst/>
                </a:prstTxWarp>
                <a:noAutofit/>
              </a:bodyPr>
              <a:lstStyle/>
              <a:p>
                <a:pPr algn="ctr" fontAlgn="base">
                  <a:spcBef>
                    <a:spcPts val="225"/>
                  </a:spcBef>
                  <a:spcAft>
                    <a:spcPct val="0"/>
                  </a:spcAft>
                </a:pPr>
                <a:r>
                  <a:rPr lang="sv-SE" sz="900"/>
                  <a:t>Local Access </a:t>
                </a:r>
                <a:r>
                  <a:rPr lang="sv-SE" sz="900">
                    <a:solidFill>
                      <a:schemeClr val="accent1"/>
                    </a:solidFill>
                  </a:rPr>
                  <a:t>or other Distributed site</a:t>
                </a:r>
                <a:endParaRPr lang="en-US" sz="900" err="1">
                  <a:solidFill>
                    <a:schemeClr val="accent1"/>
                  </a:solidFill>
                </a:endParaRPr>
              </a:p>
            </p:txBody>
          </p:sp>
          <p:cxnSp>
            <p:nvCxnSpPr>
              <p:cNvPr id="122" name="Straight Connector 121">
                <a:extLst>
                  <a:ext uri="{FF2B5EF4-FFF2-40B4-BE49-F238E27FC236}">
                    <a16:creationId xmlns:a16="http://schemas.microsoft.com/office/drawing/2014/main" id="{2171F530-D1D2-40FD-B24D-0B2636B6EFF1}"/>
                  </a:ext>
                </a:extLst>
              </p:cNvPr>
              <p:cNvCxnSpPr>
                <a:cxnSpLocks/>
              </p:cNvCxnSpPr>
              <p:nvPr/>
            </p:nvCxnSpPr>
            <p:spPr bwMode="auto">
              <a:xfrm>
                <a:off x="7419306" y="1026995"/>
                <a:ext cx="590129" cy="0"/>
              </a:xfrm>
              <a:prstGeom prst="line">
                <a:avLst/>
              </a:prstGeom>
              <a:solidFill>
                <a:schemeClr val="accent1"/>
              </a:solidFill>
              <a:ln w="3175" cap="flat" cmpd="sng" algn="ctr">
                <a:solidFill>
                  <a:schemeClr val="tx1"/>
                </a:solidFill>
                <a:prstDash val="solid"/>
                <a:round/>
                <a:headEnd type="none" w="med" len="med"/>
                <a:tailEnd type="none"/>
              </a:ln>
              <a:effectLst/>
            </p:spPr>
          </p:cxnSp>
        </p:grpSp>
        <p:sp>
          <p:nvSpPr>
            <p:cNvPr id="123" name="Rectangle 122">
              <a:extLst>
                <a:ext uri="{FF2B5EF4-FFF2-40B4-BE49-F238E27FC236}">
                  <a16:creationId xmlns:a16="http://schemas.microsoft.com/office/drawing/2014/main" id="{6353ABF3-E26F-4520-91B1-FA726AFC0AEF}"/>
                </a:ext>
              </a:extLst>
            </p:cNvPr>
            <p:cNvSpPr/>
            <p:nvPr/>
          </p:nvSpPr>
          <p:spPr bwMode="auto">
            <a:xfrm>
              <a:off x="8830375" y="4441952"/>
              <a:ext cx="1653231" cy="671623"/>
            </a:xfrm>
            <a:prstGeom prst="rect">
              <a:avLst/>
            </a:prstGeom>
            <a:solidFill>
              <a:schemeClr val="bg1">
                <a:alpha val="70000"/>
              </a:schemeClr>
            </a:solidFill>
            <a:ln w="12700" cap="flat" cmpd="sng" algn="ctr">
              <a:solidFill>
                <a:schemeClr val="accent1"/>
              </a:solidFill>
              <a:prstDash val="dash"/>
              <a:round/>
              <a:headEnd type="none" w="med" len="med"/>
              <a:tailEnd type="none" w="med" len="med"/>
            </a:ln>
            <a:effectLst/>
          </p:spPr>
          <p:txBody>
            <a:bodyPr rot="0" spcFirstLastPara="0" vertOverflow="overflow" horzOverflow="overflow" vert="horz" wrap="square" lIns="54000" tIns="27000" rIns="54864" bIns="27432" numCol="1" spcCol="0" rtlCol="0" fromWordArt="0" anchor="t" anchorCtr="0" forceAA="0" compatLnSpc="1">
              <a:prstTxWarp prst="textNoShape">
                <a:avLst/>
              </a:prstTxWarp>
              <a:noAutofit/>
            </a:bodyPr>
            <a:lstStyle/>
            <a:p>
              <a:pPr algn="ctr" fontAlgn="base">
                <a:spcBef>
                  <a:spcPts val="225"/>
                </a:spcBef>
                <a:spcAft>
                  <a:spcPct val="0"/>
                </a:spcAft>
              </a:pPr>
              <a:r>
                <a:rPr lang="sv-SE" sz="900"/>
                <a:t>        3P Application Platform</a:t>
              </a:r>
            </a:p>
          </p:txBody>
        </p:sp>
        <p:sp>
          <p:nvSpPr>
            <p:cNvPr id="124" name="TextBox 123">
              <a:extLst>
                <a:ext uri="{FF2B5EF4-FFF2-40B4-BE49-F238E27FC236}">
                  <a16:creationId xmlns:a16="http://schemas.microsoft.com/office/drawing/2014/main" id="{E178C859-DF59-413F-9EE7-B24F271D5A8C}"/>
                </a:ext>
              </a:extLst>
            </p:cNvPr>
            <p:cNvSpPr txBox="1"/>
            <p:nvPr/>
          </p:nvSpPr>
          <p:spPr bwMode="auto">
            <a:xfrm>
              <a:off x="9867099" y="3491253"/>
              <a:ext cx="178015" cy="205438"/>
            </a:xfrm>
            <a:prstGeom prst="rect">
              <a:avLst/>
            </a:prstGeom>
            <a:solidFill>
              <a:schemeClr val="bg1"/>
            </a:solidFill>
            <a:ln w="19050">
              <a:solidFill>
                <a:schemeClr val="accent1"/>
              </a:solidFill>
              <a:prstDash val="sysDot"/>
              <a:miter lim="800000"/>
              <a:headEnd/>
              <a:tailEnd/>
            </a:ln>
          </p:spPr>
          <p:txBody>
            <a:bodyPr vert="horz" wrap="square" lIns="0" tIns="13500" rIns="0" bIns="0" numCol="1" rtlCol="0" anchor="t" anchorCtr="0" compatLnSpc="1">
              <a:prstTxWarp prst="textNoShape">
                <a:avLst/>
              </a:prstTxWarp>
              <a:noAutofit/>
            </a:bodyPr>
            <a:lstStyle/>
            <a:p>
              <a:pPr algn="ctr">
                <a:buClr>
                  <a:schemeClr val="tx1"/>
                </a:buClr>
              </a:pPr>
              <a:r>
                <a:rPr lang="en-US" sz="1050">
                  <a:solidFill>
                    <a:schemeClr val="accent1"/>
                  </a:solidFill>
                  <a:latin typeface="Ericsson Technical Icons" panose="00000500000000000000" pitchFamily="2" charset="0"/>
                </a:rPr>
                <a:t>M</a:t>
              </a:r>
              <a:endParaRPr lang="en-US" sz="1600">
                <a:solidFill>
                  <a:schemeClr val="accent1"/>
                </a:solidFill>
              </a:endParaRPr>
            </a:p>
          </p:txBody>
        </p:sp>
        <p:sp>
          <p:nvSpPr>
            <p:cNvPr id="125" name="TextBox 124">
              <a:extLst>
                <a:ext uri="{FF2B5EF4-FFF2-40B4-BE49-F238E27FC236}">
                  <a16:creationId xmlns:a16="http://schemas.microsoft.com/office/drawing/2014/main" id="{61B07E45-D3FA-4265-805F-5E2A3DD764E0}"/>
                </a:ext>
              </a:extLst>
            </p:cNvPr>
            <p:cNvSpPr txBox="1"/>
            <p:nvPr/>
          </p:nvSpPr>
          <p:spPr bwMode="auto">
            <a:xfrm>
              <a:off x="9811198" y="3757724"/>
              <a:ext cx="265743" cy="400676"/>
            </a:xfrm>
            <a:prstGeom prst="rect">
              <a:avLst/>
            </a:prstGeom>
            <a:solidFill>
              <a:schemeClr val="bg1"/>
            </a:solidFill>
            <a:ln w="12700">
              <a:solidFill>
                <a:schemeClr val="accent1"/>
              </a:solidFill>
              <a:prstDash val="sysDot"/>
              <a:miter lim="800000"/>
              <a:headEnd/>
              <a:tailEnd/>
            </a:ln>
          </p:spPr>
          <p:txBody>
            <a:bodyPr vert="horz" wrap="square" lIns="0" tIns="13500" rIns="0" bIns="0" numCol="1" rtlCol="0" anchor="t" anchorCtr="0" compatLnSpc="1">
              <a:prstTxWarp prst="textNoShape">
                <a:avLst/>
              </a:prstTxWarp>
              <a:noAutofit/>
            </a:bodyPr>
            <a:lstStyle/>
            <a:p>
              <a:pPr algn="ctr">
                <a:buClr>
                  <a:schemeClr val="tx1"/>
                </a:buClr>
              </a:pPr>
              <a:r>
                <a:rPr lang="en-US" sz="1200">
                  <a:solidFill>
                    <a:schemeClr val="accent1"/>
                  </a:solidFill>
                  <a:latin typeface="Ericsson Technical Icons" panose="00000500000000000000" pitchFamily="2" charset="0"/>
                </a:rPr>
                <a:t>S</a:t>
              </a:r>
              <a:endParaRPr lang="en-US" sz="1200">
                <a:solidFill>
                  <a:schemeClr val="accent1"/>
                </a:solidFill>
              </a:endParaRPr>
            </a:p>
            <a:p>
              <a:pPr algn="ctr">
                <a:buClr>
                  <a:schemeClr val="tx1"/>
                </a:buClr>
              </a:pPr>
              <a:r>
                <a:rPr lang="en-US" sz="800"/>
                <a:t>AS</a:t>
              </a:r>
            </a:p>
          </p:txBody>
        </p:sp>
        <p:sp>
          <p:nvSpPr>
            <p:cNvPr id="126" name="TextBox 125">
              <a:extLst>
                <a:ext uri="{FF2B5EF4-FFF2-40B4-BE49-F238E27FC236}">
                  <a16:creationId xmlns:a16="http://schemas.microsoft.com/office/drawing/2014/main" id="{FC3EBCF5-BC2B-4F1E-9BF7-A28F98EF9AE0}"/>
                </a:ext>
              </a:extLst>
            </p:cNvPr>
            <p:cNvSpPr txBox="1"/>
            <p:nvPr/>
          </p:nvSpPr>
          <p:spPr bwMode="auto">
            <a:xfrm>
              <a:off x="9557605" y="4653860"/>
              <a:ext cx="265743" cy="400676"/>
            </a:xfrm>
            <a:prstGeom prst="rect">
              <a:avLst/>
            </a:prstGeom>
            <a:solidFill>
              <a:schemeClr val="bg1"/>
            </a:solidFill>
            <a:ln w="12700">
              <a:solidFill>
                <a:schemeClr val="accent1"/>
              </a:solidFill>
              <a:prstDash val="sysDot"/>
              <a:miter lim="800000"/>
              <a:headEnd/>
              <a:tailEnd/>
            </a:ln>
          </p:spPr>
          <p:txBody>
            <a:bodyPr vert="horz" wrap="square" lIns="0" tIns="13500" rIns="0" bIns="0" numCol="1" rtlCol="0" anchor="t" anchorCtr="0" compatLnSpc="1">
              <a:prstTxWarp prst="textNoShape">
                <a:avLst/>
              </a:prstTxWarp>
              <a:noAutofit/>
            </a:bodyPr>
            <a:lstStyle/>
            <a:p>
              <a:pPr algn="ctr">
                <a:buClr>
                  <a:schemeClr val="tx1"/>
                </a:buClr>
              </a:pPr>
              <a:r>
                <a:rPr lang="en-US" sz="1200">
                  <a:solidFill>
                    <a:schemeClr val="accent1"/>
                  </a:solidFill>
                  <a:latin typeface="Ericsson Technical Icons" panose="00000500000000000000" pitchFamily="2" charset="0"/>
                </a:rPr>
                <a:t>S</a:t>
              </a:r>
              <a:endParaRPr lang="en-US" sz="1200">
                <a:solidFill>
                  <a:schemeClr val="accent1"/>
                </a:solidFill>
              </a:endParaRPr>
            </a:p>
            <a:p>
              <a:pPr algn="ctr">
                <a:buClr>
                  <a:schemeClr val="tx1"/>
                </a:buClr>
              </a:pPr>
              <a:r>
                <a:rPr lang="en-US" sz="800"/>
                <a:t>AS</a:t>
              </a:r>
            </a:p>
          </p:txBody>
        </p:sp>
        <p:sp>
          <p:nvSpPr>
            <p:cNvPr id="127" name="Rectangle 126">
              <a:extLst>
                <a:ext uri="{FF2B5EF4-FFF2-40B4-BE49-F238E27FC236}">
                  <a16:creationId xmlns:a16="http://schemas.microsoft.com/office/drawing/2014/main" id="{DD3C7557-7433-45EE-8C9E-7F083A5A35A1}"/>
                </a:ext>
              </a:extLst>
            </p:cNvPr>
            <p:cNvSpPr/>
            <p:nvPr/>
          </p:nvSpPr>
          <p:spPr bwMode="auto">
            <a:xfrm>
              <a:off x="8378378" y="4325090"/>
              <a:ext cx="364931" cy="288122"/>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square" lIns="54000" tIns="27000" rIns="54864" bIns="27432" numCol="1" spcCol="0" rtlCol="0" fromWordArt="0" anchor="t" anchorCtr="0" forceAA="0" compatLnSpc="1">
              <a:prstTxWarp prst="textNoShape">
                <a:avLst/>
              </a:prstTxWarp>
              <a:noAutofit/>
            </a:bodyPr>
            <a:lstStyle/>
            <a:p>
              <a:pPr algn="ctr" fontAlgn="base">
                <a:spcBef>
                  <a:spcPts val="225"/>
                </a:spcBef>
                <a:spcAft>
                  <a:spcPct val="0"/>
                </a:spcAft>
              </a:pPr>
              <a:r>
                <a:rPr lang="sv-SE" sz="900" b="1">
                  <a:solidFill>
                    <a:schemeClr val="bg1"/>
                  </a:solidFill>
                </a:rPr>
                <a:t>Expo</a:t>
              </a:r>
              <a:br>
                <a:rPr lang="sv-SE" sz="900" b="1">
                  <a:solidFill>
                    <a:schemeClr val="bg1"/>
                  </a:solidFill>
                </a:rPr>
              </a:br>
              <a:r>
                <a:rPr lang="sv-SE" sz="900" b="1">
                  <a:solidFill>
                    <a:schemeClr val="bg1"/>
                  </a:solidFill>
                </a:rPr>
                <a:t>sure</a:t>
              </a:r>
              <a:endParaRPr lang="sv-SE" sz="1000" b="1">
                <a:solidFill>
                  <a:schemeClr val="bg1"/>
                </a:solidFill>
              </a:endParaRPr>
            </a:p>
          </p:txBody>
        </p:sp>
        <p:cxnSp>
          <p:nvCxnSpPr>
            <p:cNvPr id="128" name="Straight Connector 127">
              <a:extLst>
                <a:ext uri="{FF2B5EF4-FFF2-40B4-BE49-F238E27FC236}">
                  <a16:creationId xmlns:a16="http://schemas.microsoft.com/office/drawing/2014/main" id="{85846EFC-EC71-4AE5-9D19-0D6D02A1905C}"/>
                </a:ext>
              </a:extLst>
            </p:cNvPr>
            <p:cNvCxnSpPr>
              <a:cxnSpLocks/>
            </p:cNvCxnSpPr>
            <p:nvPr/>
          </p:nvCxnSpPr>
          <p:spPr bwMode="auto">
            <a:xfrm flipH="1">
              <a:off x="9372087" y="5254085"/>
              <a:ext cx="1176680" cy="0"/>
            </a:xfrm>
            <a:prstGeom prst="line">
              <a:avLst/>
            </a:prstGeom>
            <a:solidFill>
              <a:schemeClr val="accent1"/>
            </a:solidFill>
            <a:ln w="6350" cap="flat" cmpd="sng" algn="ctr">
              <a:solidFill>
                <a:schemeClr val="accent1"/>
              </a:solidFill>
              <a:prstDash val="solid"/>
              <a:round/>
              <a:headEnd type="none" w="med" len="med"/>
              <a:tailEnd type="none"/>
            </a:ln>
            <a:effectLst/>
          </p:spPr>
        </p:cxnSp>
        <p:grpSp>
          <p:nvGrpSpPr>
            <p:cNvPr id="129" name="Group 128">
              <a:extLst>
                <a:ext uri="{FF2B5EF4-FFF2-40B4-BE49-F238E27FC236}">
                  <a16:creationId xmlns:a16="http://schemas.microsoft.com/office/drawing/2014/main" id="{B089DE31-2615-4406-BCA3-8719EE0EB691}"/>
                </a:ext>
              </a:extLst>
            </p:cNvPr>
            <p:cNvGrpSpPr/>
            <p:nvPr/>
          </p:nvGrpSpPr>
          <p:grpSpPr>
            <a:xfrm>
              <a:off x="8223360" y="4693709"/>
              <a:ext cx="528081" cy="383393"/>
              <a:chOff x="9038846" y="4514377"/>
              <a:chExt cx="2250397" cy="1719278"/>
            </a:xfrm>
          </p:grpSpPr>
          <p:sp>
            <p:nvSpPr>
              <p:cNvPr id="130" name="Freeform 34">
                <a:extLst>
                  <a:ext uri="{FF2B5EF4-FFF2-40B4-BE49-F238E27FC236}">
                    <a16:creationId xmlns:a16="http://schemas.microsoft.com/office/drawing/2014/main" id="{E57746BD-812C-44F9-A6E0-AE272DFC3779}"/>
                  </a:ext>
                </a:extLst>
              </p:cNvPr>
              <p:cNvSpPr>
                <a:spLocks noChangeAspect="1"/>
              </p:cNvSpPr>
              <p:nvPr/>
            </p:nvSpPr>
            <p:spPr bwMode="auto">
              <a:xfrm>
                <a:off x="9038846" y="4514377"/>
                <a:ext cx="2250397" cy="1719278"/>
              </a:xfrm>
              <a:custGeom>
                <a:avLst/>
                <a:gdLst>
                  <a:gd name="T0" fmla="*/ 15322411 w 522"/>
                  <a:gd name="T1" fmla="*/ 59674397 h 399"/>
                  <a:gd name="T2" fmla="*/ 4342078 w 522"/>
                  <a:gd name="T3" fmla="*/ 44798810 h 399"/>
                  <a:gd name="T4" fmla="*/ 0 w 522"/>
                  <a:gd name="T5" fmla="*/ 34281387 h 399"/>
                  <a:gd name="T6" fmla="*/ 13445428 w 522"/>
                  <a:gd name="T7" fmla="*/ 18556182 h 399"/>
                  <a:gd name="T8" fmla="*/ 25222172 w 522"/>
                  <a:gd name="T9" fmla="*/ 6870450 h 399"/>
                  <a:gd name="T10" fmla="*/ 46815215 w 522"/>
                  <a:gd name="T11" fmla="*/ 0 h 399"/>
                  <a:gd name="T12" fmla="*/ 63288766 w 522"/>
                  <a:gd name="T13" fmla="*/ 12029493 h 399"/>
                  <a:gd name="T14" fmla="*/ 72398755 w 522"/>
                  <a:gd name="T15" fmla="*/ 14239600 h 399"/>
                  <a:gd name="T16" fmla="*/ 72664127 w 522"/>
                  <a:gd name="T17" fmla="*/ 16070027 h 399"/>
                  <a:gd name="T18" fmla="*/ 70827127 w 522"/>
                  <a:gd name="T19" fmla="*/ 16343079 h 399"/>
                  <a:gd name="T20" fmla="*/ 62629961 w 522"/>
                  <a:gd name="T21" fmla="*/ 14718417 h 399"/>
                  <a:gd name="T22" fmla="*/ 61056958 w 522"/>
                  <a:gd name="T23" fmla="*/ 13728968 h 399"/>
                  <a:gd name="T24" fmla="*/ 33482122 w 522"/>
                  <a:gd name="T25" fmla="*/ 11543714 h 399"/>
                  <a:gd name="T26" fmla="*/ 32488820 w 522"/>
                  <a:gd name="T27" fmla="*/ 12179925 h 399"/>
                  <a:gd name="T28" fmla="*/ 25222172 w 522"/>
                  <a:gd name="T29" fmla="*/ 9566315 h 399"/>
                  <a:gd name="T30" fmla="*/ 16166319 w 522"/>
                  <a:gd name="T31" fmla="*/ 18556182 h 399"/>
                  <a:gd name="T32" fmla="*/ 16166319 w 522"/>
                  <a:gd name="T33" fmla="*/ 21233511 h 399"/>
                  <a:gd name="T34" fmla="*/ 15171460 w 522"/>
                  <a:gd name="T35" fmla="*/ 21746290 h 399"/>
                  <a:gd name="T36" fmla="*/ 6693185 w 522"/>
                  <a:gd name="T37" fmla="*/ 43474041 h 399"/>
                  <a:gd name="T38" fmla="*/ 7061207 w 522"/>
                  <a:gd name="T39" fmla="*/ 44949086 h 399"/>
                  <a:gd name="T40" fmla="*/ 15322411 w 522"/>
                  <a:gd name="T41" fmla="*/ 57005579 h 399"/>
                  <a:gd name="T42" fmla="*/ 18890363 w 522"/>
                  <a:gd name="T43" fmla="*/ 56345442 h 399"/>
                  <a:gd name="T44" fmla="*/ 20728615 w 522"/>
                  <a:gd name="T45" fmla="*/ 57005579 h 399"/>
                  <a:gd name="T46" fmla="*/ 31006315 w 522"/>
                  <a:gd name="T47" fmla="*/ 63989791 h 399"/>
                  <a:gd name="T48" fmla="*/ 40750026 w 522"/>
                  <a:gd name="T49" fmla="*/ 58986125 h 399"/>
                  <a:gd name="T50" fmla="*/ 41749956 w 522"/>
                  <a:gd name="T51" fmla="*/ 59314265 h 399"/>
                  <a:gd name="T52" fmla="*/ 57914511 w 522"/>
                  <a:gd name="T53" fmla="*/ 56495062 h 399"/>
                  <a:gd name="T54" fmla="*/ 58910619 w 522"/>
                  <a:gd name="T55" fmla="*/ 55859731 h 399"/>
                  <a:gd name="T56" fmla="*/ 66484669 w 522"/>
                  <a:gd name="T57" fmla="*/ 58324971 h 399"/>
                  <a:gd name="T58" fmla="*/ 76585036 w 522"/>
                  <a:gd name="T59" fmla="*/ 48279962 h 399"/>
                  <a:gd name="T60" fmla="*/ 77737381 w 522"/>
                  <a:gd name="T61" fmla="*/ 46806105 h 399"/>
                  <a:gd name="T62" fmla="*/ 85155076 w 522"/>
                  <a:gd name="T63" fmla="*/ 38294923 h 399"/>
                  <a:gd name="T64" fmla="*/ 76585036 w 522"/>
                  <a:gd name="T65" fmla="*/ 29241337 h 399"/>
                  <a:gd name="T66" fmla="*/ 76228470 w 522"/>
                  <a:gd name="T67" fmla="*/ 28249952 h 399"/>
                  <a:gd name="T68" fmla="*/ 74390161 w 522"/>
                  <a:gd name="T69" fmla="*/ 19880759 h 399"/>
                  <a:gd name="T70" fmla="*/ 74747809 w 522"/>
                  <a:gd name="T71" fmla="*/ 17899842 h 399"/>
                  <a:gd name="T72" fmla="*/ 79087081 w 522"/>
                  <a:gd name="T73" fmla="*/ 26420054 h 399"/>
                  <a:gd name="T74" fmla="*/ 79087081 w 522"/>
                  <a:gd name="T75" fmla="*/ 27411003 h 399"/>
                  <a:gd name="T76" fmla="*/ 79304899 w 522"/>
                  <a:gd name="T77" fmla="*/ 49118805 h 399"/>
                  <a:gd name="T78" fmla="*/ 66484669 w 522"/>
                  <a:gd name="T79" fmla="*/ 61019112 h 399"/>
                  <a:gd name="T80" fmla="*/ 48438070 w 522"/>
                  <a:gd name="T81" fmla="*/ 64343038 h 399"/>
                  <a:gd name="T82" fmla="*/ 41262602 w 522"/>
                  <a:gd name="T83" fmla="*/ 62160644 h 399"/>
                  <a:gd name="T84" fmla="*/ 18668376 w 522"/>
                  <a:gd name="T85" fmla="*/ 59190764 h 39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22"/>
                  <a:gd name="T130" fmla="*/ 0 h 399"/>
                  <a:gd name="T131" fmla="*/ 522 w 522"/>
                  <a:gd name="T132" fmla="*/ 399 h 39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22" h="399">
                    <a:moveTo>
                      <a:pt x="111" y="354"/>
                    </a:moveTo>
                    <a:cubicBezTo>
                      <a:pt x="105" y="356"/>
                      <a:pt x="98" y="357"/>
                      <a:pt x="91" y="357"/>
                    </a:cubicBezTo>
                    <a:cubicBezTo>
                      <a:pt x="91" y="357"/>
                      <a:pt x="91" y="357"/>
                      <a:pt x="91" y="357"/>
                    </a:cubicBezTo>
                    <a:cubicBezTo>
                      <a:pt x="53" y="357"/>
                      <a:pt x="23" y="326"/>
                      <a:pt x="23" y="288"/>
                    </a:cubicBezTo>
                    <a:cubicBezTo>
                      <a:pt x="23" y="288"/>
                      <a:pt x="23" y="288"/>
                      <a:pt x="23" y="288"/>
                    </a:cubicBezTo>
                    <a:cubicBezTo>
                      <a:pt x="23" y="281"/>
                      <a:pt x="24" y="275"/>
                      <a:pt x="26" y="268"/>
                    </a:cubicBezTo>
                    <a:cubicBezTo>
                      <a:pt x="26" y="268"/>
                      <a:pt x="26" y="268"/>
                      <a:pt x="26" y="268"/>
                    </a:cubicBezTo>
                    <a:cubicBezTo>
                      <a:pt x="10" y="252"/>
                      <a:pt x="0" y="230"/>
                      <a:pt x="0" y="205"/>
                    </a:cubicBezTo>
                    <a:cubicBezTo>
                      <a:pt x="0" y="205"/>
                      <a:pt x="0" y="205"/>
                      <a:pt x="0" y="205"/>
                    </a:cubicBezTo>
                    <a:cubicBezTo>
                      <a:pt x="0" y="159"/>
                      <a:pt x="35" y="120"/>
                      <a:pt x="81" y="115"/>
                    </a:cubicBezTo>
                    <a:cubicBezTo>
                      <a:pt x="81" y="115"/>
                      <a:pt x="81" y="115"/>
                      <a:pt x="81" y="115"/>
                    </a:cubicBezTo>
                    <a:cubicBezTo>
                      <a:pt x="80" y="114"/>
                      <a:pt x="80" y="112"/>
                      <a:pt x="80" y="111"/>
                    </a:cubicBezTo>
                    <a:cubicBezTo>
                      <a:pt x="80" y="111"/>
                      <a:pt x="80" y="111"/>
                      <a:pt x="80" y="111"/>
                    </a:cubicBezTo>
                    <a:cubicBezTo>
                      <a:pt x="80" y="72"/>
                      <a:pt x="111" y="41"/>
                      <a:pt x="150" y="41"/>
                    </a:cubicBezTo>
                    <a:cubicBezTo>
                      <a:pt x="150" y="41"/>
                      <a:pt x="150" y="41"/>
                      <a:pt x="150" y="41"/>
                    </a:cubicBezTo>
                    <a:cubicBezTo>
                      <a:pt x="164" y="41"/>
                      <a:pt x="177" y="46"/>
                      <a:pt x="188" y="53"/>
                    </a:cubicBezTo>
                    <a:cubicBezTo>
                      <a:pt x="188" y="53"/>
                      <a:pt x="188" y="53"/>
                      <a:pt x="188" y="53"/>
                    </a:cubicBezTo>
                    <a:cubicBezTo>
                      <a:pt x="206" y="21"/>
                      <a:pt x="240" y="0"/>
                      <a:pt x="278" y="0"/>
                    </a:cubicBezTo>
                    <a:cubicBezTo>
                      <a:pt x="278" y="0"/>
                      <a:pt x="278" y="0"/>
                      <a:pt x="278" y="0"/>
                    </a:cubicBezTo>
                    <a:cubicBezTo>
                      <a:pt x="324" y="0"/>
                      <a:pt x="363" y="30"/>
                      <a:pt x="376" y="72"/>
                    </a:cubicBezTo>
                    <a:cubicBezTo>
                      <a:pt x="376" y="72"/>
                      <a:pt x="376" y="72"/>
                      <a:pt x="376" y="72"/>
                    </a:cubicBezTo>
                    <a:cubicBezTo>
                      <a:pt x="379" y="72"/>
                      <a:pt x="381" y="71"/>
                      <a:pt x="383" y="71"/>
                    </a:cubicBezTo>
                    <a:cubicBezTo>
                      <a:pt x="383" y="71"/>
                      <a:pt x="383" y="71"/>
                      <a:pt x="383" y="71"/>
                    </a:cubicBezTo>
                    <a:cubicBezTo>
                      <a:pt x="400" y="71"/>
                      <a:pt x="416" y="76"/>
                      <a:pt x="430" y="85"/>
                    </a:cubicBezTo>
                    <a:cubicBezTo>
                      <a:pt x="430" y="85"/>
                      <a:pt x="430" y="85"/>
                      <a:pt x="430" y="85"/>
                    </a:cubicBezTo>
                    <a:cubicBezTo>
                      <a:pt x="430" y="85"/>
                      <a:pt x="430" y="85"/>
                      <a:pt x="430" y="85"/>
                    </a:cubicBezTo>
                    <a:cubicBezTo>
                      <a:pt x="433" y="87"/>
                      <a:pt x="434" y="92"/>
                      <a:pt x="432" y="96"/>
                    </a:cubicBezTo>
                    <a:cubicBezTo>
                      <a:pt x="432" y="96"/>
                      <a:pt x="432" y="96"/>
                      <a:pt x="432" y="96"/>
                    </a:cubicBezTo>
                    <a:cubicBezTo>
                      <a:pt x="430" y="100"/>
                      <a:pt x="425" y="101"/>
                      <a:pt x="421" y="98"/>
                    </a:cubicBezTo>
                    <a:cubicBezTo>
                      <a:pt x="421" y="98"/>
                      <a:pt x="421" y="98"/>
                      <a:pt x="421" y="98"/>
                    </a:cubicBezTo>
                    <a:cubicBezTo>
                      <a:pt x="410" y="91"/>
                      <a:pt x="397" y="87"/>
                      <a:pt x="383" y="87"/>
                    </a:cubicBezTo>
                    <a:cubicBezTo>
                      <a:pt x="383" y="87"/>
                      <a:pt x="383" y="87"/>
                      <a:pt x="383" y="87"/>
                    </a:cubicBezTo>
                    <a:cubicBezTo>
                      <a:pt x="379" y="87"/>
                      <a:pt x="376" y="88"/>
                      <a:pt x="372" y="88"/>
                    </a:cubicBezTo>
                    <a:cubicBezTo>
                      <a:pt x="372" y="88"/>
                      <a:pt x="372" y="88"/>
                      <a:pt x="372" y="88"/>
                    </a:cubicBezTo>
                    <a:cubicBezTo>
                      <a:pt x="368" y="89"/>
                      <a:pt x="364" y="86"/>
                      <a:pt x="363" y="82"/>
                    </a:cubicBezTo>
                    <a:cubicBezTo>
                      <a:pt x="363" y="82"/>
                      <a:pt x="363" y="82"/>
                      <a:pt x="363" y="82"/>
                    </a:cubicBezTo>
                    <a:cubicBezTo>
                      <a:pt x="354" y="44"/>
                      <a:pt x="319" y="16"/>
                      <a:pt x="278" y="16"/>
                    </a:cubicBezTo>
                    <a:cubicBezTo>
                      <a:pt x="278" y="16"/>
                      <a:pt x="278" y="16"/>
                      <a:pt x="278" y="16"/>
                    </a:cubicBezTo>
                    <a:cubicBezTo>
                      <a:pt x="242" y="16"/>
                      <a:pt x="212" y="38"/>
                      <a:pt x="199" y="69"/>
                    </a:cubicBezTo>
                    <a:cubicBezTo>
                      <a:pt x="199" y="69"/>
                      <a:pt x="199" y="69"/>
                      <a:pt x="199" y="69"/>
                    </a:cubicBezTo>
                    <a:cubicBezTo>
                      <a:pt x="198" y="71"/>
                      <a:pt x="195" y="73"/>
                      <a:pt x="193" y="73"/>
                    </a:cubicBezTo>
                    <a:cubicBezTo>
                      <a:pt x="193" y="73"/>
                      <a:pt x="193" y="73"/>
                      <a:pt x="193" y="73"/>
                    </a:cubicBezTo>
                    <a:cubicBezTo>
                      <a:pt x="190" y="74"/>
                      <a:pt x="188" y="73"/>
                      <a:pt x="186" y="72"/>
                    </a:cubicBezTo>
                    <a:cubicBezTo>
                      <a:pt x="186" y="72"/>
                      <a:pt x="186" y="72"/>
                      <a:pt x="186" y="72"/>
                    </a:cubicBezTo>
                    <a:cubicBezTo>
                      <a:pt x="176" y="63"/>
                      <a:pt x="164" y="57"/>
                      <a:pt x="150" y="57"/>
                    </a:cubicBezTo>
                    <a:cubicBezTo>
                      <a:pt x="150" y="57"/>
                      <a:pt x="150" y="57"/>
                      <a:pt x="150" y="57"/>
                    </a:cubicBezTo>
                    <a:cubicBezTo>
                      <a:pt x="120" y="57"/>
                      <a:pt x="96" y="81"/>
                      <a:pt x="96" y="111"/>
                    </a:cubicBezTo>
                    <a:cubicBezTo>
                      <a:pt x="96" y="111"/>
                      <a:pt x="96" y="111"/>
                      <a:pt x="96" y="111"/>
                    </a:cubicBezTo>
                    <a:cubicBezTo>
                      <a:pt x="96" y="114"/>
                      <a:pt x="97" y="118"/>
                      <a:pt x="97" y="121"/>
                    </a:cubicBezTo>
                    <a:cubicBezTo>
                      <a:pt x="97" y="121"/>
                      <a:pt x="97" y="121"/>
                      <a:pt x="97" y="121"/>
                    </a:cubicBezTo>
                    <a:cubicBezTo>
                      <a:pt x="98" y="123"/>
                      <a:pt x="97" y="126"/>
                      <a:pt x="96" y="127"/>
                    </a:cubicBezTo>
                    <a:cubicBezTo>
                      <a:pt x="96" y="127"/>
                      <a:pt x="96" y="127"/>
                      <a:pt x="96" y="127"/>
                    </a:cubicBezTo>
                    <a:cubicBezTo>
                      <a:pt x="94" y="129"/>
                      <a:pt x="92" y="130"/>
                      <a:pt x="90" y="130"/>
                    </a:cubicBezTo>
                    <a:cubicBezTo>
                      <a:pt x="90" y="130"/>
                      <a:pt x="90" y="130"/>
                      <a:pt x="90" y="130"/>
                    </a:cubicBezTo>
                    <a:cubicBezTo>
                      <a:pt x="49" y="131"/>
                      <a:pt x="16" y="164"/>
                      <a:pt x="16" y="205"/>
                    </a:cubicBezTo>
                    <a:cubicBezTo>
                      <a:pt x="16" y="205"/>
                      <a:pt x="16" y="205"/>
                      <a:pt x="16" y="205"/>
                    </a:cubicBezTo>
                    <a:cubicBezTo>
                      <a:pt x="16" y="227"/>
                      <a:pt x="25" y="247"/>
                      <a:pt x="40" y="260"/>
                    </a:cubicBezTo>
                    <a:cubicBezTo>
                      <a:pt x="40" y="260"/>
                      <a:pt x="40" y="260"/>
                      <a:pt x="40" y="260"/>
                    </a:cubicBezTo>
                    <a:cubicBezTo>
                      <a:pt x="43" y="263"/>
                      <a:pt x="43" y="266"/>
                      <a:pt x="42" y="269"/>
                    </a:cubicBezTo>
                    <a:cubicBezTo>
                      <a:pt x="42" y="269"/>
                      <a:pt x="42" y="269"/>
                      <a:pt x="42" y="269"/>
                    </a:cubicBezTo>
                    <a:cubicBezTo>
                      <a:pt x="40" y="275"/>
                      <a:pt x="39" y="282"/>
                      <a:pt x="39" y="288"/>
                    </a:cubicBezTo>
                    <a:cubicBezTo>
                      <a:pt x="39" y="288"/>
                      <a:pt x="39" y="288"/>
                      <a:pt x="39" y="288"/>
                    </a:cubicBezTo>
                    <a:cubicBezTo>
                      <a:pt x="39" y="318"/>
                      <a:pt x="62" y="341"/>
                      <a:pt x="91" y="341"/>
                    </a:cubicBezTo>
                    <a:cubicBezTo>
                      <a:pt x="91" y="341"/>
                      <a:pt x="91" y="341"/>
                      <a:pt x="91" y="341"/>
                    </a:cubicBezTo>
                    <a:cubicBezTo>
                      <a:pt x="99" y="341"/>
                      <a:pt x="106" y="340"/>
                      <a:pt x="112" y="337"/>
                    </a:cubicBezTo>
                    <a:cubicBezTo>
                      <a:pt x="112" y="337"/>
                      <a:pt x="112" y="337"/>
                      <a:pt x="112" y="337"/>
                    </a:cubicBezTo>
                    <a:cubicBezTo>
                      <a:pt x="114" y="336"/>
                      <a:pt x="116" y="336"/>
                      <a:pt x="118" y="337"/>
                    </a:cubicBezTo>
                    <a:cubicBezTo>
                      <a:pt x="118" y="337"/>
                      <a:pt x="118" y="337"/>
                      <a:pt x="118" y="337"/>
                    </a:cubicBezTo>
                    <a:cubicBezTo>
                      <a:pt x="120" y="338"/>
                      <a:pt x="122" y="339"/>
                      <a:pt x="123" y="341"/>
                    </a:cubicBezTo>
                    <a:cubicBezTo>
                      <a:pt x="123" y="341"/>
                      <a:pt x="123" y="341"/>
                      <a:pt x="123" y="341"/>
                    </a:cubicBezTo>
                    <a:cubicBezTo>
                      <a:pt x="132" y="366"/>
                      <a:pt x="156" y="383"/>
                      <a:pt x="184" y="383"/>
                    </a:cubicBezTo>
                    <a:cubicBezTo>
                      <a:pt x="184" y="383"/>
                      <a:pt x="184" y="383"/>
                      <a:pt x="184" y="383"/>
                    </a:cubicBezTo>
                    <a:cubicBezTo>
                      <a:pt x="206" y="383"/>
                      <a:pt x="225" y="373"/>
                      <a:pt x="237" y="357"/>
                    </a:cubicBezTo>
                    <a:cubicBezTo>
                      <a:pt x="237" y="357"/>
                      <a:pt x="237" y="357"/>
                      <a:pt x="237" y="357"/>
                    </a:cubicBezTo>
                    <a:cubicBezTo>
                      <a:pt x="238" y="355"/>
                      <a:pt x="240" y="354"/>
                      <a:pt x="242" y="353"/>
                    </a:cubicBezTo>
                    <a:cubicBezTo>
                      <a:pt x="242" y="353"/>
                      <a:pt x="242" y="353"/>
                      <a:pt x="242" y="353"/>
                    </a:cubicBezTo>
                    <a:cubicBezTo>
                      <a:pt x="244" y="353"/>
                      <a:pt x="246" y="354"/>
                      <a:pt x="248" y="355"/>
                    </a:cubicBezTo>
                    <a:cubicBezTo>
                      <a:pt x="248" y="355"/>
                      <a:pt x="248" y="355"/>
                      <a:pt x="248" y="355"/>
                    </a:cubicBezTo>
                    <a:cubicBezTo>
                      <a:pt x="259" y="364"/>
                      <a:pt x="273" y="369"/>
                      <a:pt x="288" y="369"/>
                    </a:cubicBezTo>
                    <a:cubicBezTo>
                      <a:pt x="288" y="369"/>
                      <a:pt x="288" y="369"/>
                      <a:pt x="288" y="369"/>
                    </a:cubicBezTo>
                    <a:cubicBezTo>
                      <a:pt x="312" y="369"/>
                      <a:pt x="333" y="356"/>
                      <a:pt x="344" y="338"/>
                    </a:cubicBezTo>
                    <a:cubicBezTo>
                      <a:pt x="344" y="338"/>
                      <a:pt x="344" y="338"/>
                      <a:pt x="344" y="338"/>
                    </a:cubicBezTo>
                    <a:cubicBezTo>
                      <a:pt x="345" y="336"/>
                      <a:pt x="347" y="334"/>
                      <a:pt x="350" y="334"/>
                    </a:cubicBezTo>
                    <a:cubicBezTo>
                      <a:pt x="350" y="334"/>
                      <a:pt x="350" y="334"/>
                      <a:pt x="350" y="334"/>
                    </a:cubicBezTo>
                    <a:cubicBezTo>
                      <a:pt x="352" y="334"/>
                      <a:pt x="354" y="334"/>
                      <a:pt x="356" y="336"/>
                    </a:cubicBezTo>
                    <a:cubicBezTo>
                      <a:pt x="356" y="336"/>
                      <a:pt x="356" y="336"/>
                      <a:pt x="356" y="336"/>
                    </a:cubicBezTo>
                    <a:cubicBezTo>
                      <a:pt x="367" y="344"/>
                      <a:pt x="380" y="349"/>
                      <a:pt x="395" y="349"/>
                    </a:cubicBezTo>
                    <a:cubicBezTo>
                      <a:pt x="395" y="349"/>
                      <a:pt x="395" y="349"/>
                      <a:pt x="395" y="349"/>
                    </a:cubicBezTo>
                    <a:cubicBezTo>
                      <a:pt x="428" y="349"/>
                      <a:pt x="455" y="322"/>
                      <a:pt x="455" y="289"/>
                    </a:cubicBezTo>
                    <a:cubicBezTo>
                      <a:pt x="455" y="289"/>
                      <a:pt x="455" y="289"/>
                      <a:pt x="455" y="289"/>
                    </a:cubicBezTo>
                    <a:cubicBezTo>
                      <a:pt x="455" y="289"/>
                      <a:pt x="455" y="288"/>
                      <a:pt x="455" y="288"/>
                    </a:cubicBezTo>
                    <a:cubicBezTo>
                      <a:pt x="455" y="288"/>
                      <a:pt x="455" y="288"/>
                      <a:pt x="455" y="288"/>
                    </a:cubicBezTo>
                    <a:cubicBezTo>
                      <a:pt x="455" y="284"/>
                      <a:pt x="458" y="280"/>
                      <a:pt x="462" y="280"/>
                    </a:cubicBezTo>
                    <a:cubicBezTo>
                      <a:pt x="462" y="280"/>
                      <a:pt x="462" y="280"/>
                      <a:pt x="462" y="280"/>
                    </a:cubicBezTo>
                    <a:cubicBezTo>
                      <a:pt x="487" y="276"/>
                      <a:pt x="506" y="255"/>
                      <a:pt x="506" y="229"/>
                    </a:cubicBezTo>
                    <a:cubicBezTo>
                      <a:pt x="506" y="229"/>
                      <a:pt x="506" y="229"/>
                      <a:pt x="506" y="229"/>
                    </a:cubicBezTo>
                    <a:cubicBezTo>
                      <a:pt x="506" y="203"/>
                      <a:pt x="486" y="181"/>
                      <a:pt x="460" y="178"/>
                    </a:cubicBezTo>
                    <a:cubicBezTo>
                      <a:pt x="460" y="178"/>
                      <a:pt x="460" y="178"/>
                      <a:pt x="460" y="178"/>
                    </a:cubicBezTo>
                    <a:cubicBezTo>
                      <a:pt x="458" y="178"/>
                      <a:pt x="456" y="177"/>
                      <a:pt x="455" y="175"/>
                    </a:cubicBezTo>
                    <a:cubicBezTo>
                      <a:pt x="455" y="175"/>
                      <a:pt x="455" y="175"/>
                      <a:pt x="455" y="175"/>
                    </a:cubicBezTo>
                    <a:cubicBezTo>
                      <a:pt x="453" y="173"/>
                      <a:pt x="453" y="171"/>
                      <a:pt x="453" y="169"/>
                    </a:cubicBezTo>
                    <a:cubicBezTo>
                      <a:pt x="453" y="169"/>
                      <a:pt x="453" y="169"/>
                      <a:pt x="453" y="169"/>
                    </a:cubicBezTo>
                    <a:cubicBezTo>
                      <a:pt x="454" y="165"/>
                      <a:pt x="454" y="162"/>
                      <a:pt x="454" y="158"/>
                    </a:cubicBezTo>
                    <a:cubicBezTo>
                      <a:pt x="454" y="158"/>
                      <a:pt x="454" y="158"/>
                      <a:pt x="454" y="158"/>
                    </a:cubicBezTo>
                    <a:cubicBezTo>
                      <a:pt x="454" y="143"/>
                      <a:pt x="449" y="130"/>
                      <a:pt x="442" y="119"/>
                    </a:cubicBezTo>
                    <a:cubicBezTo>
                      <a:pt x="442" y="119"/>
                      <a:pt x="442" y="119"/>
                      <a:pt x="442" y="119"/>
                    </a:cubicBezTo>
                    <a:cubicBezTo>
                      <a:pt x="439" y="115"/>
                      <a:pt x="440" y="110"/>
                      <a:pt x="444" y="107"/>
                    </a:cubicBezTo>
                    <a:cubicBezTo>
                      <a:pt x="444" y="107"/>
                      <a:pt x="444" y="107"/>
                      <a:pt x="444" y="107"/>
                    </a:cubicBezTo>
                    <a:cubicBezTo>
                      <a:pt x="448" y="105"/>
                      <a:pt x="453" y="106"/>
                      <a:pt x="455" y="110"/>
                    </a:cubicBezTo>
                    <a:cubicBezTo>
                      <a:pt x="455" y="110"/>
                      <a:pt x="455" y="110"/>
                      <a:pt x="455" y="110"/>
                    </a:cubicBezTo>
                    <a:cubicBezTo>
                      <a:pt x="464" y="123"/>
                      <a:pt x="470" y="140"/>
                      <a:pt x="470" y="158"/>
                    </a:cubicBezTo>
                    <a:cubicBezTo>
                      <a:pt x="470" y="158"/>
                      <a:pt x="470" y="158"/>
                      <a:pt x="470" y="158"/>
                    </a:cubicBezTo>
                    <a:cubicBezTo>
                      <a:pt x="470" y="160"/>
                      <a:pt x="470" y="162"/>
                      <a:pt x="470" y="164"/>
                    </a:cubicBezTo>
                    <a:cubicBezTo>
                      <a:pt x="470" y="164"/>
                      <a:pt x="470" y="164"/>
                      <a:pt x="470" y="164"/>
                    </a:cubicBezTo>
                    <a:cubicBezTo>
                      <a:pt x="500" y="170"/>
                      <a:pt x="522" y="197"/>
                      <a:pt x="522" y="229"/>
                    </a:cubicBezTo>
                    <a:cubicBezTo>
                      <a:pt x="522" y="229"/>
                      <a:pt x="522" y="229"/>
                      <a:pt x="522" y="229"/>
                    </a:cubicBezTo>
                    <a:cubicBezTo>
                      <a:pt x="522" y="261"/>
                      <a:pt x="500" y="287"/>
                      <a:pt x="471" y="294"/>
                    </a:cubicBezTo>
                    <a:cubicBezTo>
                      <a:pt x="471" y="294"/>
                      <a:pt x="471" y="294"/>
                      <a:pt x="471" y="294"/>
                    </a:cubicBezTo>
                    <a:cubicBezTo>
                      <a:pt x="468" y="334"/>
                      <a:pt x="435" y="365"/>
                      <a:pt x="395" y="365"/>
                    </a:cubicBezTo>
                    <a:cubicBezTo>
                      <a:pt x="395" y="365"/>
                      <a:pt x="395" y="365"/>
                      <a:pt x="395" y="365"/>
                    </a:cubicBezTo>
                    <a:cubicBezTo>
                      <a:pt x="379" y="365"/>
                      <a:pt x="365" y="361"/>
                      <a:pt x="353" y="353"/>
                    </a:cubicBezTo>
                    <a:cubicBezTo>
                      <a:pt x="353" y="353"/>
                      <a:pt x="353" y="353"/>
                      <a:pt x="353" y="353"/>
                    </a:cubicBezTo>
                    <a:cubicBezTo>
                      <a:pt x="338" y="372"/>
                      <a:pt x="315" y="385"/>
                      <a:pt x="288" y="385"/>
                    </a:cubicBezTo>
                    <a:cubicBezTo>
                      <a:pt x="288" y="385"/>
                      <a:pt x="288" y="385"/>
                      <a:pt x="288" y="385"/>
                    </a:cubicBezTo>
                    <a:cubicBezTo>
                      <a:pt x="272" y="385"/>
                      <a:pt x="257" y="380"/>
                      <a:pt x="245" y="372"/>
                    </a:cubicBezTo>
                    <a:cubicBezTo>
                      <a:pt x="245" y="372"/>
                      <a:pt x="245" y="372"/>
                      <a:pt x="245" y="372"/>
                    </a:cubicBezTo>
                    <a:cubicBezTo>
                      <a:pt x="230" y="389"/>
                      <a:pt x="208" y="399"/>
                      <a:pt x="184" y="399"/>
                    </a:cubicBezTo>
                    <a:cubicBezTo>
                      <a:pt x="184" y="399"/>
                      <a:pt x="184" y="399"/>
                      <a:pt x="184" y="399"/>
                    </a:cubicBezTo>
                    <a:cubicBezTo>
                      <a:pt x="152" y="399"/>
                      <a:pt x="125" y="381"/>
                      <a:pt x="111" y="354"/>
                    </a:cubicBezTo>
                    <a:close/>
                  </a:path>
                </a:pathLst>
              </a:custGeom>
              <a:solidFill>
                <a:schemeClr val="tx1"/>
              </a:solidFill>
              <a:ln>
                <a:noFill/>
              </a:ln>
            </p:spPr>
            <p:txBody>
              <a:bodyPr anchor="ctr"/>
              <a:lstStyle/>
              <a:p>
                <a:endParaRPr lang="en-US" sz="1050" b="1"/>
              </a:p>
            </p:txBody>
          </p:sp>
          <p:sp>
            <p:nvSpPr>
              <p:cNvPr id="131" name="Text Box 35">
                <a:extLst>
                  <a:ext uri="{FF2B5EF4-FFF2-40B4-BE49-F238E27FC236}">
                    <a16:creationId xmlns:a16="http://schemas.microsoft.com/office/drawing/2014/main" id="{DC42D6F7-D406-4F3D-B04A-AC0FE397B8C5}"/>
                  </a:ext>
                </a:extLst>
              </p:cNvPr>
              <p:cNvSpPr txBox="1">
                <a:spLocks noChangeAspect="1" noChangeArrowheads="1"/>
              </p:cNvSpPr>
              <p:nvPr/>
            </p:nvSpPr>
            <p:spPr bwMode="auto">
              <a:xfrm>
                <a:off x="9876014" y="4915190"/>
                <a:ext cx="594312" cy="999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rIns="0" anchor="ctr">
                <a:spAutoFit/>
              </a:bodyPr>
              <a:lstStyle>
                <a:lvl1pPr algn="l" eaLnBrk="0" hangingPunct="0">
                  <a:spcBef>
                    <a:spcPct val="20000"/>
                  </a:spcBef>
                  <a:buClr>
                    <a:srgbClr val="00A9D4"/>
                  </a:buClr>
                  <a:buFont typeface="Arial" charset="0"/>
                  <a:buChar char="›"/>
                  <a:defRPr sz="2400">
                    <a:solidFill>
                      <a:schemeClr val="tx1"/>
                    </a:solidFill>
                    <a:latin typeface="Arial" charset="0"/>
                  </a:defRPr>
                </a:lvl1pPr>
                <a:lvl2pPr marL="742950" indent="-285750" algn="l"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algn="l"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algn="l"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algn="l"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algn="ctr" eaLnBrk="1" hangingPunct="1">
                  <a:lnSpc>
                    <a:spcPct val="80000"/>
                  </a:lnSpc>
                  <a:spcBef>
                    <a:spcPct val="0"/>
                  </a:spcBef>
                  <a:buClrTx/>
                  <a:buFontTx/>
                  <a:buNone/>
                </a:pPr>
                <a:r>
                  <a:rPr lang="en-US" altLang="en-US" sz="1050" b="1">
                    <a:latin typeface="+mn-lt"/>
                    <a:ea typeface="MS PGothic" pitchFamily="34" charset="-128"/>
                  </a:rPr>
                  <a:t>IP</a:t>
                </a:r>
              </a:p>
            </p:txBody>
          </p:sp>
        </p:grpSp>
        <p:grpSp>
          <p:nvGrpSpPr>
            <p:cNvPr id="132" name="Group 131">
              <a:extLst>
                <a:ext uri="{FF2B5EF4-FFF2-40B4-BE49-F238E27FC236}">
                  <a16:creationId xmlns:a16="http://schemas.microsoft.com/office/drawing/2014/main" id="{511E0D9F-2115-4724-8E70-AF4041EE4BEA}"/>
                </a:ext>
              </a:extLst>
            </p:cNvPr>
            <p:cNvGrpSpPr/>
            <p:nvPr/>
          </p:nvGrpSpPr>
          <p:grpSpPr>
            <a:xfrm>
              <a:off x="10270642" y="4414382"/>
              <a:ext cx="231548" cy="262103"/>
              <a:chOff x="4613944" y="3674284"/>
              <a:chExt cx="275929" cy="285068"/>
            </a:xfrm>
          </p:grpSpPr>
          <p:sp>
            <p:nvSpPr>
              <p:cNvPr id="133" name="Oval 132">
                <a:extLst>
                  <a:ext uri="{FF2B5EF4-FFF2-40B4-BE49-F238E27FC236}">
                    <a16:creationId xmlns:a16="http://schemas.microsoft.com/office/drawing/2014/main" id="{11751381-52E4-4F2C-8DAF-651683633A93}"/>
                  </a:ext>
                </a:extLst>
              </p:cNvPr>
              <p:cNvSpPr/>
              <p:nvPr/>
            </p:nvSpPr>
            <p:spPr bwMode="auto">
              <a:xfrm>
                <a:off x="4613944" y="3680170"/>
                <a:ext cx="275929" cy="279182"/>
              </a:xfrm>
              <a:prstGeom prst="ellipse">
                <a:avLst/>
              </a:prstGeom>
              <a:solidFill>
                <a:schemeClr val="bg1"/>
              </a:solidFill>
              <a:ln w="1270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54000" tIns="27000" rIns="54864" bIns="27432" numCol="1" spcCol="0" rtlCol="0" fromWordArt="0" anchor="t" anchorCtr="0" forceAA="0" compatLnSpc="1">
                <a:prstTxWarp prst="textNoShape">
                  <a:avLst/>
                </a:prstTxWarp>
                <a:noAutofit/>
              </a:bodyPr>
              <a:lstStyle/>
              <a:p>
                <a:pPr marL="267891" indent="-267891" defTabSz="685800" fontAlgn="base">
                  <a:spcBef>
                    <a:spcPts val="225"/>
                  </a:spcBef>
                  <a:spcAft>
                    <a:spcPct val="0"/>
                  </a:spcAft>
                  <a:buFont typeface="Ericsson Hilda" panose="00000500000000000000" pitchFamily="2" charset="0"/>
                  <a:buChar char="—"/>
                </a:pPr>
                <a:endParaRPr lang="sv-SE" err="1">
                  <a:solidFill>
                    <a:schemeClr val="bg1"/>
                  </a:solidFill>
                </a:endParaRPr>
              </a:p>
            </p:txBody>
          </p:sp>
          <p:sp>
            <p:nvSpPr>
              <p:cNvPr id="134" name="TextBox 133">
                <a:extLst>
                  <a:ext uri="{FF2B5EF4-FFF2-40B4-BE49-F238E27FC236}">
                    <a16:creationId xmlns:a16="http://schemas.microsoft.com/office/drawing/2014/main" id="{D47A15CE-392E-40FD-9DE0-DED82BE45BF4}"/>
                  </a:ext>
                </a:extLst>
              </p:cNvPr>
              <p:cNvSpPr txBox="1"/>
              <p:nvPr/>
            </p:nvSpPr>
            <p:spPr bwMode="auto">
              <a:xfrm>
                <a:off x="4633278" y="3674284"/>
                <a:ext cx="189035" cy="279182"/>
              </a:xfrm>
              <a:prstGeom prst="rect">
                <a:avLst/>
              </a:prstGeom>
              <a:noFill/>
              <a:ln w="12700">
                <a:noFill/>
                <a:miter lim="800000"/>
                <a:headEnd/>
                <a:tailEnd/>
              </a:ln>
            </p:spPr>
            <p:txBody>
              <a:bodyPr vert="horz" wrap="none" lIns="54000" tIns="27000" rIns="54864" bIns="27432" numCol="1" rtlCol="0" anchor="t" anchorCtr="0" compatLnSpc="1">
                <a:prstTxWarp prst="textNoShape">
                  <a:avLst/>
                </a:prstTxWarp>
                <a:noAutofit/>
              </a:bodyPr>
              <a:lstStyle/>
              <a:p>
                <a:pPr algn="l">
                  <a:buClr>
                    <a:schemeClr val="tx1"/>
                  </a:buClr>
                </a:pPr>
                <a:r>
                  <a:rPr lang="sv-SE" sz="1200" b="1"/>
                  <a:t>1</a:t>
                </a:r>
                <a:endParaRPr lang="sv-SE" b="1"/>
              </a:p>
            </p:txBody>
          </p:sp>
        </p:grpSp>
        <p:grpSp>
          <p:nvGrpSpPr>
            <p:cNvPr id="135" name="Group 134">
              <a:extLst>
                <a:ext uri="{FF2B5EF4-FFF2-40B4-BE49-F238E27FC236}">
                  <a16:creationId xmlns:a16="http://schemas.microsoft.com/office/drawing/2014/main" id="{052F15E2-34EB-4461-9388-41C6E7F71953}"/>
                </a:ext>
              </a:extLst>
            </p:cNvPr>
            <p:cNvGrpSpPr/>
            <p:nvPr/>
          </p:nvGrpSpPr>
          <p:grpSpPr>
            <a:xfrm>
              <a:off x="9576148" y="4100492"/>
              <a:ext cx="231548" cy="262103"/>
              <a:chOff x="4613944" y="3674284"/>
              <a:chExt cx="275929" cy="285068"/>
            </a:xfrm>
          </p:grpSpPr>
          <p:sp>
            <p:nvSpPr>
              <p:cNvPr id="136" name="Oval 135">
                <a:extLst>
                  <a:ext uri="{FF2B5EF4-FFF2-40B4-BE49-F238E27FC236}">
                    <a16:creationId xmlns:a16="http://schemas.microsoft.com/office/drawing/2014/main" id="{E4C9E350-1451-455D-B0F1-1F20C0B57548}"/>
                  </a:ext>
                </a:extLst>
              </p:cNvPr>
              <p:cNvSpPr/>
              <p:nvPr/>
            </p:nvSpPr>
            <p:spPr bwMode="auto">
              <a:xfrm>
                <a:off x="4613944" y="3680170"/>
                <a:ext cx="275929" cy="279182"/>
              </a:xfrm>
              <a:prstGeom prst="ellipse">
                <a:avLst/>
              </a:prstGeom>
              <a:solidFill>
                <a:schemeClr val="bg1"/>
              </a:solidFill>
              <a:ln w="1270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54000" tIns="27000" rIns="54864" bIns="27432" numCol="1" spcCol="0" rtlCol="0" fromWordArt="0" anchor="t" anchorCtr="0" forceAA="0" compatLnSpc="1">
                <a:prstTxWarp prst="textNoShape">
                  <a:avLst/>
                </a:prstTxWarp>
                <a:noAutofit/>
              </a:bodyPr>
              <a:lstStyle/>
              <a:p>
                <a:pPr marL="267891" indent="-267891" defTabSz="685800" fontAlgn="base">
                  <a:spcBef>
                    <a:spcPts val="225"/>
                  </a:spcBef>
                  <a:spcAft>
                    <a:spcPct val="0"/>
                  </a:spcAft>
                  <a:buFont typeface="Ericsson Hilda" panose="00000500000000000000" pitchFamily="2" charset="0"/>
                  <a:buChar char="—"/>
                </a:pPr>
                <a:endParaRPr lang="sv-SE" err="1">
                  <a:solidFill>
                    <a:schemeClr val="bg1"/>
                  </a:solidFill>
                </a:endParaRPr>
              </a:p>
            </p:txBody>
          </p:sp>
          <p:sp>
            <p:nvSpPr>
              <p:cNvPr id="137" name="TextBox 136">
                <a:extLst>
                  <a:ext uri="{FF2B5EF4-FFF2-40B4-BE49-F238E27FC236}">
                    <a16:creationId xmlns:a16="http://schemas.microsoft.com/office/drawing/2014/main" id="{A1AD1F83-3644-4BA1-9EF6-66EB51EB8A00}"/>
                  </a:ext>
                </a:extLst>
              </p:cNvPr>
              <p:cNvSpPr txBox="1"/>
              <p:nvPr/>
            </p:nvSpPr>
            <p:spPr bwMode="auto">
              <a:xfrm>
                <a:off x="4633278" y="3674284"/>
                <a:ext cx="189035" cy="279182"/>
              </a:xfrm>
              <a:prstGeom prst="rect">
                <a:avLst/>
              </a:prstGeom>
              <a:noFill/>
              <a:ln w="12700">
                <a:noFill/>
                <a:miter lim="800000"/>
                <a:headEnd/>
                <a:tailEnd/>
              </a:ln>
            </p:spPr>
            <p:txBody>
              <a:bodyPr vert="horz" wrap="none" lIns="54000" tIns="27000" rIns="54864" bIns="27432" numCol="1" rtlCol="0" anchor="t" anchorCtr="0" compatLnSpc="1">
                <a:prstTxWarp prst="textNoShape">
                  <a:avLst/>
                </a:prstTxWarp>
                <a:noAutofit/>
              </a:bodyPr>
              <a:lstStyle/>
              <a:p>
                <a:pPr algn="l">
                  <a:buClr>
                    <a:schemeClr val="tx1"/>
                  </a:buClr>
                </a:pPr>
                <a:r>
                  <a:rPr lang="sv-SE" sz="1200" b="1"/>
                  <a:t>2</a:t>
                </a:r>
              </a:p>
            </p:txBody>
          </p:sp>
        </p:grpSp>
        <p:sp>
          <p:nvSpPr>
            <p:cNvPr id="138" name="Freeform: Shape 137">
              <a:extLst>
                <a:ext uri="{FF2B5EF4-FFF2-40B4-BE49-F238E27FC236}">
                  <a16:creationId xmlns:a16="http://schemas.microsoft.com/office/drawing/2014/main" id="{B681AB28-FADB-4B36-8971-B6695850F942}"/>
                </a:ext>
              </a:extLst>
            </p:cNvPr>
            <p:cNvSpPr/>
            <p:nvPr/>
          </p:nvSpPr>
          <p:spPr bwMode="auto">
            <a:xfrm>
              <a:off x="9734488" y="4167979"/>
              <a:ext cx="134303" cy="488426"/>
            </a:xfrm>
            <a:custGeom>
              <a:avLst/>
              <a:gdLst>
                <a:gd name="connsiteX0" fmla="*/ 160045 w 160045"/>
                <a:gd name="connsiteY0" fmla="*/ 0 h 531223"/>
                <a:gd name="connsiteX1" fmla="*/ 20708 w 160045"/>
                <a:gd name="connsiteY1" fmla="*/ 269966 h 531223"/>
                <a:gd name="connsiteX2" fmla="*/ 3291 w 160045"/>
                <a:gd name="connsiteY2" fmla="*/ 531223 h 531223"/>
              </a:gdLst>
              <a:ahLst/>
              <a:cxnLst>
                <a:cxn ang="0">
                  <a:pos x="connsiteX0" y="connsiteY0"/>
                </a:cxn>
                <a:cxn ang="0">
                  <a:pos x="connsiteX1" y="connsiteY1"/>
                </a:cxn>
                <a:cxn ang="0">
                  <a:pos x="connsiteX2" y="connsiteY2"/>
                </a:cxn>
              </a:cxnLst>
              <a:rect l="l" t="t" r="r" b="b"/>
              <a:pathLst>
                <a:path w="160045" h="531223">
                  <a:moveTo>
                    <a:pt x="160045" y="0"/>
                  </a:moveTo>
                  <a:cubicBezTo>
                    <a:pt x="103439" y="90714"/>
                    <a:pt x="46834" y="181429"/>
                    <a:pt x="20708" y="269966"/>
                  </a:cubicBezTo>
                  <a:cubicBezTo>
                    <a:pt x="-5418" y="358503"/>
                    <a:pt x="-1064" y="444863"/>
                    <a:pt x="3291" y="531223"/>
                  </a:cubicBezTo>
                </a:path>
              </a:pathLst>
            </a:custGeom>
            <a:noFill/>
            <a:ln w="19050" cap="flat" cmpd="sng" algn="ctr">
              <a:solidFill>
                <a:schemeClr val="accent1"/>
              </a:solidFill>
              <a:prstDash val="solid"/>
              <a:round/>
              <a:headEnd type="none" w="med" len="med"/>
              <a:tailEnd type="triangle"/>
            </a:ln>
            <a:effectLst/>
          </p:spPr>
          <p:txBody>
            <a:bodyPr rtlCol="0" anchor="ctr"/>
            <a:lstStyle/>
            <a:p>
              <a:pPr algn="ctr"/>
              <a:endParaRPr lang="sv-SE" sz="1600"/>
            </a:p>
          </p:txBody>
        </p:sp>
        <p:grpSp>
          <p:nvGrpSpPr>
            <p:cNvPr id="139" name="Group 138">
              <a:extLst>
                <a:ext uri="{FF2B5EF4-FFF2-40B4-BE49-F238E27FC236}">
                  <a16:creationId xmlns:a16="http://schemas.microsoft.com/office/drawing/2014/main" id="{F72FA437-148D-4A0B-874E-4C6AE60BACD8}"/>
                </a:ext>
              </a:extLst>
            </p:cNvPr>
            <p:cNvGrpSpPr/>
            <p:nvPr/>
          </p:nvGrpSpPr>
          <p:grpSpPr>
            <a:xfrm>
              <a:off x="8096883" y="3220227"/>
              <a:ext cx="231548" cy="262103"/>
              <a:chOff x="4613944" y="3674284"/>
              <a:chExt cx="275929" cy="285068"/>
            </a:xfrm>
          </p:grpSpPr>
          <p:sp>
            <p:nvSpPr>
              <p:cNvPr id="140" name="Oval 139">
                <a:extLst>
                  <a:ext uri="{FF2B5EF4-FFF2-40B4-BE49-F238E27FC236}">
                    <a16:creationId xmlns:a16="http://schemas.microsoft.com/office/drawing/2014/main" id="{2C679F5C-A211-471C-A43B-CACA7D175C35}"/>
                  </a:ext>
                </a:extLst>
              </p:cNvPr>
              <p:cNvSpPr/>
              <p:nvPr/>
            </p:nvSpPr>
            <p:spPr bwMode="auto">
              <a:xfrm>
                <a:off x="4613944" y="3680170"/>
                <a:ext cx="275929" cy="279182"/>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54000" tIns="27000" rIns="54864" bIns="27432" numCol="1" spcCol="0" rtlCol="0" fromWordArt="0" anchor="t" anchorCtr="0" forceAA="0" compatLnSpc="1">
                <a:prstTxWarp prst="textNoShape">
                  <a:avLst/>
                </a:prstTxWarp>
                <a:noAutofit/>
              </a:bodyPr>
              <a:lstStyle/>
              <a:p>
                <a:pPr marL="267891" indent="-267891" defTabSz="685800" fontAlgn="base">
                  <a:spcBef>
                    <a:spcPts val="225"/>
                  </a:spcBef>
                  <a:spcAft>
                    <a:spcPct val="0"/>
                  </a:spcAft>
                  <a:buFont typeface="Ericsson Hilda" panose="00000500000000000000" pitchFamily="2" charset="0"/>
                  <a:buChar char="—"/>
                </a:pPr>
                <a:endParaRPr lang="sv-SE" err="1">
                  <a:solidFill>
                    <a:schemeClr val="bg1"/>
                  </a:solidFill>
                </a:endParaRPr>
              </a:p>
            </p:txBody>
          </p:sp>
          <p:sp>
            <p:nvSpPr>
              <p:cNvPr id="141" name="TextBox 140">
                <a:extLst>
                  <a:ext uri="{FF2B5EF4-FFF2-40B4-BE49-F238E27FC236}">
                    <a16:creationId xmlns:a16="http://schemas.microsoft.com/office/drawing/2014/main" id="{0226C124-70F4-4D73-AD52-E4113298573E}"/>
                  </a:ext>
                </a:extLst>
              </p:cNvPr>
              <p:cNvSpPr txBox="1"/>
              <p:nvPr/>
            </p:nvSpPr>
            <p:spPr bwMode="auto">
              <a:xfrm>
                <a:off x="4633278" y="3674284"/>
                <a:ext cx="189035" cy="279182"/>
              </a:xfrm>
              <a:prstGeom prst="rect">
                <a:avLst/>
              </a:prstGeom>
              <a:noFill/>
              <a:ln w="12700">
                <a:noFill/>
                <a:miter lim="800000"/>
                <a:headEnd/>
                <a:tailEnd/>
              </a:ln>
            </p:spPr>
            <p:txBody>
              <a:bodyPr vert="horz" wrap="none" lIns="54000" tIns="27000" rIns="54864" bIns="27432" numCol="1" rtlCol="0" anchor="t" anchorCtr="0" compatLnSpc="1">
                <a:prstTxWarp prst="textNoShape">
                  <a:avLst/>
                </a:prstTxWarp>
                <a:noAutofit/>
              </a:bodyPr>
              <a:lstStyle/>
              <a:p>
                <a:pPr algn="l">
                  <a:buClr>
                    <a:schemeClr val="tx1"/>
                  </a:buClr>
                </a:pPr>
                <a:r>
                  <a:rPr lang="sv-SE" sz="1200" b="1"/>
                  <a:t>3</a:t>
                </a:r>
              </a:p>
            </p:txBody>
          </p:sp>
        </p:grpSp>
        <p:sp>
          <p:nvSpPr>
            <p:cNvPr id="146" name="Rectangle 145">
              <a:extLst>
                <a:ext uri="{FF2B5EF4-FFF2-40B4-BE49-F238E27FC236}">
                  <a16:creationId xmlns:a16="http://schemas.microsoft.com/office/drawing/2014/main" id="{21A1DBF5-3C4E-4E5F-94F0-3289182C696E}"/>
                </a:ext>
              </a:extLst>
            </p:cNvPr>
            <p:cNvSpPr/>
            <p:nvPr/>
          </p:nvSpPr>
          <p:spPr bwMode="auto">
            <a:xfrm>
              <a:off x="6304123" y="4328103"/>
              <a:ext cx="45045" cy="648068"/>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square" lIns="54000" tIns="27000" rIns="54864" bIns="27432" numCol="1" spcCol="0" rtlCol="0" fromWordArt="0" anchor="t" anchorCtr="0" forceAA="0" compatLnSpc="1">
              <a:prstTxWarp prst="textNoShape">
                <a:avLst/>
              </a:prstTxWarp>
              <a:noAutofit/>
            </a:bodyPr>
            <a:lstStyle/>
            <a:p>
              <a:pPr algn="ctr" fontAlgn="base">
                <a:spcBef>
                  <a:spcPts val="225"/>
                </a:spcBef>
                <a:spcAft>
                  <a:spcPct val="0"/>
                </a:spcAft>
              </a:pPr>
              <a:endParaRPr lang="sv-SE" sz="1000" b="1">
                <a:solidFill>
                  <a:schemeClr val="bg1"/>
                </a:solidFill>
              </a:endParaRPr>
            </a:p>
          </p:txBody>
        </p:sp>
        <p:cxnSp>
          <p:nvCxnSpPr>
            <p:cNvPr id="147" name="Straight Arrow Connector 146">
              <a:extLst>
                <a:ext uri="{FF2B5EF4-FFF2-40B4-BE49-F238E27FC236}">
                  <a16:creationId xmlns:a16="http://schemas.microsoft.com/office/drawing/2014/main" id="{D2B512C4-C0C1-4ED1-9753-0E815DDC971E}"/>
                </a:ext>
              </a:extLst>
            </p:cNvPr>
            <p:cNvCxnSpPr>
              <a:cxnSpLocks/>
              <a:stCxn id="104" idx="1"/>
              <a:endCxn id="146" idx="3"/>
            </p:cNvCxnSpPr>
            <p:nvPr/>
          </p:nvCxnSpPr>
          <p:spPr bwMode="auto">
            <a:xfrm flipH="1" flipV="1">
              <a:off x="6349167" y="4652137"/>
              <a:ext cx="385112" cy="115"/>
            </a:xfrm>
            <a:prstGeom prst="straightConnector1">
              <a:avLst/>
            </a:prstGeom>
            <a:solidFill>
              <a:schemeClr val="accent1"/>
            </a:solidFill>
            <a:ln w="19050" cap="flat" cmpd="sng" algn="ctr">
              <a:solidFill>
                <a:schemeClr val="accent1"/>
              </a:solidFill>
              <a:prstDash val="solid"/>
              <a:round/>
              <a:headEnd type="none" w="med" len="med"/>
              <a:tailEnd type="triangle"/>
            </a:ln>
            <a:effectLst/>
          </p:spPr>
        </p:cxnSp>
        <p:sp>
          <p:nvSpPr>
            <p:cNvPr id="148" name="Rectangle 147">
              <a:extLst>
                <a:ext uri="{FF2B5EF4-FFF2-40B4-BE49-F238E27FC236}">
                  <a16:creationId xmlns:a16="http://schemas.microsoft.com/office/drawing/2014/main" id="{EFC04B4D-6B12-43F5-AD1F-AA2A9AC065D5}"/>
                </a:ext>
              </a:extLst>
            </p:cNvPr>
            <p:cNvSpPr/>
            <p:nvPr/>
          </p:nvSpPr>
          <p:spPr bwMode="auto">
            <a:xfrm>
              <a:off x="7400405" y="4305385"/>
              <a:ext cx="758345" cy="668316"/>
            </a:xfrm>
            <a:prstGeom prst="rect">
              <a:avLst/>
            </a:prstGeom>
            <a:solidFill>
              <a:schemeClr val="bg2">
                <a:alpha val="70000"/>
              </a:schemeClr>
            </a:solidFill>
            <a:ln w="12700" cap="flat" cmpd="sng" algn="ctr">
              <a:solidFill>
                <a:schemeClr val="tx1"/>
              </a:solidFill>
              <a:prstDash val="dash"/>
              <a:round/>
              <a:headEnd type="none" w="med" len="med"/>
              <a:tailEnd type="none" w="med" len="med"/>
            </a:ln>
            <a:effectLst/>
          </p:spPr>
          <p:txBody>
            <a:bodyPr rot="0" spcFirstLastPara="0" vertOverflow="overflow" horzOverflow="overflow" vert="horz" wrap="square" lIns="54000" tIns="27000" rIns="54864" bIns="27432" numCol="1" spcCol="0" rtlCol="0" fromWordArt="0" anchor="t" anchorCtr="0" forceAA="0" compatLnSpc="1">
              <a:prstTxWarp prst="textNoShape">
                <a:avLst/>
              </a:prstTxWarp>
              <a:noAutofit/>
            </a:bodyPr>
            <a:lstStyle/>
            <a:p>
              <a:pPr algn="ctr" fontAlgn="base">
                <a:spcBef>
                  <a:spcPts val="225"/>
                </a:spcBef>
                <a:spcAft>
                  <a:spcPct val="0"/>
                </a:spcAft>
              </a:pPr>
              <a:r>
                <a:rPr lang="sv-SE" sz="900"/>
                <a:t>Connectivity</a:t>
              </a:r>
            </a:p>
          </p:txBody>
        </p:sp>
        <p:sp>
          <p:nvSpPr>
            <p:cNvPr id="149" name="Freeform: Shape 148">
              <a:extLst>
                <a:ext uri="{FF2B5EF4-FFF2-40B4-BE49-F238E27FC236}">
                  <a16:creationId xmlns:a16="http://schemas.microsoft.com/office/drawing/2014/main" id="{E3BCA59F-8CDD-48E9-88D2-78D429E23AEC}"/>
                </a:ext>
              </a:extLst>
            </p:cNvPr>
            <p:cNvSpPr/>
            <p:nvPr/>
          </p:nvSpPr>
          <p:spPr bwMode="auto">
            <a:xfrm>
              <a:off x="7778742" y="3471369"/>
              <a:ext cx="401932" cy="984859"/>
            </a:xfrm>
            <a:custGeom>
              <a:avLst/>
              <a:gdLst>
                <a:gd name="connsiteX0" fmla="*/ 478971 w 478971"/>
                <a:gd name="connsiteY0" fmla="*/ 0 h 1071154"/>
                <a:gd name="connsiteX1" fmla="*/ 139337 w 478971"/>
                <a:gd name="connsiteY1" fmla="*/ 461554 h 1071154"/>
                <a:gd name="connsiteX2" fmla="*/ 0 w 478971"/>
                <a:gd name="connsiteY2" fmla="*/ 1071154 h 1071154"/>
              </a:gdLst>
              <a:ahLst/>
              <a:cxnLst>
                <a:cxn ang="0">
                  <a:pos x="connsiteX0" y="connsiteY0"/>
                </a:cxn>
                <a:cxn ang="0">
                  <a:pos x="connsiteX1" y="connsiteY1"/>
                </a:cxn>
                <a:cxn ang="0">
                  <a:pos x="connsiteX2" y="connsiteY2"/>
                </a:cxn>
              </a:cxnLst>
              <a:rect l="l" t="t" r="r" b="b"/>
              <a:pathLst>
                <a:path w="478971" h="1071154">
                  <a:moveTo>
                    <a:pt x="478971" y="0"/>
                  </a:moveTo>
                  <a:cubicBezTo>
                    <a:pt x="349068" y="141514"/>
                    <a:pt x="219165" y="283028"/>
                    <a:pt x="139337" y="461554"/>
                  </a:cubicBezTo>
                  <a:cubicBezTo>
                    <a:pt x="59509" y="640080"/>
                    <a:pt x="29754" y="855617"/>
                    <a:pt x="0" y="1071154"/>
                  </a:cubicBezTo>
                </a:path>
              </a:pathLst>
            </a:custGeom>
            <a:noFill/>
            <a:ln w="19050" cap="flat" cmpd="sng" algn="ctr">
              <a:solidFill>
                <a:schemeClr val="tx1"/>
              </a:solidFill>
              <a:prstDash val="solid"/>
              <a:round/>
              <a:headEnd type="none" w="med" len="med"/>
              <a:tailEnd type="triangle"/>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sv-SE" sz="1600"/>
            </a:p>
          </p:txBody>
        </p:sp>
        <p:sp>
          <p:nvSpPr>
            <p:cNvPr id="150" name="TextBox 149">
              <a:extLst>
                <a:ext uri="{FF2B5EF4-FFF2-40B4-BE49-F238E27FC236}">
                  <a16:creationId xmlns:a16="http://schemas.microsoft.com/office/drawing/2014/main" id="{8407B834-6B8C-4B64-8B69-DA1823667B23}"/>
                </a:ext>
              </a:extLst>
            </p:cNvPr>
            <p:cNvSpPr txBox="1"/>
            <p:nvPr/>
          </p:nvSpPr>
          <p:spPr bwMode="auto">
            <a:xfrm>
              <a:off x="7591632" y="4460230"/>
              <a:ext cx="261757" cy="466455"/>
            </a:xfrm>
            <a:prstGeom prst="rect">
              <a:avLst/>
            </a:prstGeom>
            <a:solidFill>
              <a:schemeClr val="bg1"/>
            </a:solidFill>
            <a:ln w="12700">
              <a:solidFill>
                <a:schemeClr val="tx1"/>
              </a:solidFill>
              <a:prstDash val="sysDot"/>
              <a:miter lim="800000"/>
              <a:headEnd/>
              <a:tailEnd/>
            </a:ln>
          </p:spPr>
          <p:txBody>
            <a:bodyPr vert="horz" wrap="square" lIns="0" tIns="13500" rIns="0" bIns="0" numCol="1" rtlCol="0" anchor="t" anchorCtr="0" compatLnSpc="1">
              <a:prstTxWarp prst="textNoShape">
                <a:avLst/>
              </a:prstTxWarp>
              <a:noAutofit/>
            </a:bodyPr>
            <a:lstStyle/>
            <a:p>
              <a:pPr algn="ctr">
                <a:buClr>
                  <a:schemeClr val="tx1"/>
                </a:buClr>
              </a:pPr>
              <a:r>
                <a:rPr lang="en-US" sz="1600">
                  <a:latin typeface="Ericsson Technical Icons" panose="00000500000000000000" pitchFamily="2" charset="0"/>
                </a:rPr>
                <a:t>G</a:t>
              </a:r>
              <a:endParaRPr lang="en-US" sz="1600"/>
            </a:p>
            <a:p>
              <a:pPr algn="ctr">
                <a:buClr>
                  <a:schemeClr val="tx1"/>
                </a:buClr>
              </a:pPr>
              <a:r>
                <a:rPr lang="en-US" sz="800"/>
                <a:t>Core </a:t>
              </a:r>
              <a:br>
                <a:rPr lang="en-US" sz="800"/>
              </a:br>
              <a:r>
                <a:rPr lang="en-US" sz="800"/>
                <a:t>UP</a:t>
              </a:r>
              <a:endParaRPr lang="en-US" sz="900"/>
            </a:p>
          </p:txBody>
        </p:sp>
        <p:sp>
          <p:nvSpPr>
            <p:cNvPr id="151" name="Oval 150">
              <a:extLst>
                <a:ext uri="{FF2B5EF4-FFF2-40B4-BE49-F238E27FC236}">
                  <a16:creationId xmlns:a16="http://schemas.microsoft.com/office/drawing/2014/main" id="{D4E87EDC-9408-40FE-86FB-095D447388B0}"/>
                </a:ext>
              </a:extLst>
            </p:cNvPr>
            <p:cNvSpPr/>
            <p:nvPr/>
          </p:nvSpPr>
          <p:spPr bwMode="auto">
            <a:xfrm>
              <a:off x="7783845" y="4545416"/>
              <a:ext cx="203983" cy="192032"/>
            </a:xfrm>
            <a:prstGeom prst="ellipse">
              <a:avLst/>
            </a:prstGeom>
            <a:solidFill>
              <a:schemeClr val="tx1"/>
            </a:solidFill>
            <a:ln w="12700" cap="flat" cmpd="sng" algn="ctr">
              <a:noFill/>
              <a:prstDash val="solid"/>
              <a:round/>
              <a:headEnd type="none" w="med" len="med"/>
              <a:tailEnd type="none" w="med" len="med"/>
            </a:ln>
            <a:effectLst/>
          </p:spPr>
          <p:txBody>
            <a:bodyPr rot="0" spcFirstLastPara="0" vertOverflow="overflow" horzOverflow="overflow" vert="horz" wrap="none" lIns="68580" tIns="34290" rIns="68580" bIns="34290" numCol="1" spcCol="0" rtlCol="0" fromWordArt="0" anchor="ctr" anchorCtr="0" forceAA="0" compatLnSpc="1">
              <a:prstTxWarp prst="textNoShape">
                <a:avLst/>
              </a:prstTxWarp>
              <a:noAutofit/>
            </a:bodyPr>
            <a:lstStyle/>
            <a:p>
              <a:pPr algn="ctr"/>
              <a:r>
                <a:rPr lang="en-US" sz="700" b="1">
                  <a:solidFill>
                    <a:schemeClr val="bg1"/>
                  </a:solidFill>
                </a:rPr>
                <a:t>LBO</a:t>
              </a:r>
              <a:endParaRPr lang="en-US" sz="300" b="1">
                <a:solidFill>
                  <a:schemeClr val="bg1"/>
                </a:solidFill>
              </a:endParaRPr>
            </a:p>
          </p:txBody>
        </p:sp>
        <p:sp>
          <p:nvSpPr>
            <p:cNvPr id="152" name="Rectangle 151">
              <a:extLst>
                <a:ext uri="{FF2B5EF4-FFF2-40B4-BE49-F238E27FC236}">
                  <a16:creationId xmlns:a16="http://schemas.microsoft.com/office/drawing/2014/main" id="{6BB53278-1D31-40C9-99FE-C95471F2D1E5}"/>
                </a:ext>
              </a:extLst>
            </p:cNvPr>
            <p:cNvSpPr/>
            <p:nvPr/>
          </p:nvSpPr>
          <p:spPr bwMode="auto">
            <a:xfrm>
              <a:off x="8106350" y="4315558"/>
              <a:ext cx="44052" cy="658142"/>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square" lIns="54000" tIns="27000" rIns="54864" bIns="27432" numCol="1" spcCol="0" rtlCol="0" fromWordArt="0" anchor="t" anchorCtr="0" forceAA="0" compatLnSpc="1">
              <a:prstTxWarp prst="textNoShape">
                <a:avLst/>
              </a:prstTxWarp>
              <a:noAutofit/>
            </a:bodyPr>
            <a:lstStyle/>
            <a:p>
              <a:pPr algn="ctr" fontAlgn="base">
                <a:spcBef>
                  <a:spcPts val="225"/>
                </a:spcBef>
                <a:spcAft>
                  <a:spcPct val="0"/>
                </a:spcAft>
              </a:pPr>
              <a:endParaRPr lang="sv-SE" sz="1000" b="1">
                <a:solidFill>
                  <a:schemeClr val="bg1"/>
                </a:solidFill>
              </a:endParaRPr>
            </a:p>
          </p:txBody>
        </p:sp>
        <p:cxnSp>
          <p:nvCxnSpPr>
            <p:cNvPr id="153" name="Straight Arrow Connector 152">
              <a:extLst>
                <a:ext uri="{FF2B5EF4-FFF2-40B4-BE49-F238E27FC236}">
                  <a16:creationId xmlns:a16="http://schemas.microsoft.com/office/drawing/2014/main" id="{91FF4DAC-42D2-415E-9433-EE59272063DA}"/>
                </a:ext>
              </a:extLst>
            </p:cNvPr>
            <p:cNvCxnSpPr>
              <a:cxnSpLocks/>
              <a:stCxn id="127" idx="1"/>
            </p:cNvCxnSpPr>
            <p:nvPr/>
          </p:nvCxnSpPr>
          <p:spPr bwMode="auto">
            <a:xfrm flipH="1">
              <a:off x="8153905" y="4469152"/>
              <a:ext cx="224474" cy="15713"/>
            </a:xfrm>
            <a:prstGeom prst="straightConnector1">
              <a:avLst/>
            </a:prstGeom>
            <a:solidFill>
              <a:schemeClr val="accent1"/>
            </a:solidFill>
            <a:ln w="19050" cap="flat" cmpd="sng" algn="ctr">
              <a:solidFill>
                <a:schemeClr val="accent1"/>
              </a:solidFill>
              <a:prstDash val="solid"/>
              <a:round/>
              <a:headEnd type="none" w="med" len="med"/>
              <a:tailEnd type="triangle"/>
            </a:ln>
            <a:effectLst/>
          </p:spPr>
        </p:cxnSp>
        <p:sp>
          <p:nvSpPr>
            <p:cNvPr id="154" name="Rectangle 153">
              <a:extLst>
                <a:ext uri="{FF2B5EF4-FFF2-40B4-BE49-F238E27FC236}">
                  <a16:creationId xmlns:a16="http://schemas.microsoft.com/office/drawing/2014/main" id="{18E067E6-F0B7-4D21-A604-D7ADA6AB69BA}"/>
                </a:ext>
              </a:extLst>
            </p:cNvPr>
            <p:cNvSpPr/>
            <p:nvPr/>
          </p:nvSpPr>
          <p:spPr bwMode="auto">
            <a:xfrm>
              <a:off x="8261226" y="3623357"/>
              <a:ext cx="1012082" cy="519843"/>
            </a:xfrm>
            <a:prstGeom prst="rect">
              <a:avLst/>
            </a:prstGeom>
            <a:solidFill>
              <a:schemeClr val="bg2">
                <a:alpha val="70000"/>
              </a:schemeClr>
            </a:solidFill>
            <a:ln w="12700" cap="flat" cmpd="sng" algn="ctr">
              <a:solidFill>
                <a:schemeClr val="tx1"/>
              </a:solidFill>
              <a:prstDash val="dash"/>
              <a:round/>
              <a:headEnd type="none" w="med" len="med"/>
              <a:tailEnd type="none" w="med" len="med"/>
            </a:ln>
            <a:effectLst/>
          </p:spPr>
          <p:txBody>
            <a:bodyPr rot="0" spcFirstLastPara="0" vertOverflow="overflow" horzOverflow="overflow" vert="horz" wrap="square" lIns="54000" tIns="27000" rIns="54864" bIns="27432" numCol="1" spcCol="0" rtlCol="0" fromWordArt="0" anchor="t" anchorCtr="0" forceAA="0" compatLnSpc="1">
              <a:prstTxWarp prst="textNoShape">
                <a:avLst/>
              </a:prstTxWarp>
              <a:noAutofit/>
            </a:bodyPr>
            <a:lstStyle/>
            <a:p>
              <a:pPr algn="ctr" fontAlgn="base">
                <a:spcBef>
                  <a:spcPts val="225"/>
                </a:spcBef>
                <a:spcAft>
                  <a:spcPct val="0"/>
                </a:spcAft>
              </a:pPr>
              <a:r>
                <a:rPr lang="sv-SE" sz="900"/>
                <a:t>Connectivity</a:t>
              </a:r>
            </a:p>
          </p:txBody>
        </p:sp>
        <p:sp>
          <p:nvSpPr>
            <p:cNvPr id="155" name="Rectangle 154">
              <a:extLst>
                <a:ext uri="{FF2B5EF4-FFF2-40B4-BE49-F238E27FC236}">
                  <a16:creationId xmlns:a16="http://schemas.microsoft.com/office/drawing/2014/main" id="{EBAEDC33-1D83-4BAC-B81A-FD302F70AC68}"/>
                </a:ext>
              </a:extLst>
            </p:cNvPr>
            <p:cNvSpPr/>
            <p:nvPr/>
          </p:nvSpPr>
          <p:spPr bwMode="auto">
            <a:xfrm>
              <a:off x="9223381" y="3631723"/>
              <a:ext cx="43794" cy="511478"/>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square" lIns="54000" tIns="27000" rIns="54864" bIns="27432" numCol="1" spcCol="0" rtlCol="0" fromWordArt="0" anchor="t" anchorCtr="0" forceAA="0" compatLnSpc="1">
              <a:prstTxWarp prst="textNoShape">
                <a:avLst/>
              </a:prstTxWarp>
              <a:noAutofit/>
            </a:bodyPr>
            <a:lstStyle/>
            <a:p>
              <a:pPr algn="ctr" fontAlgn="base">
                <a:spcBef>
                  <a:spcPts val="225"/>
                </a:spcBef>
                <a:spcAft>
                  <a:spcPct val="0"/>
                </a:spcAft>
              </a:pPr>
              <a:endParaRPr lang="sv-SE" sz="1000" b="1">
                <a:solidFill>
                  <a:schemeClr val="bg1"/>
                </a:solidFill>
              </a:endParaRPr>
            </a:p>
          </p:txBody>
        </p:sp>
        <p:sp>
          <p:nvSpPr>
            <p:cNvPr id="156" name="TextBox 155">
              <a:extLst>
                <a:ext uri="{FF2B5EF4-FFF2-40B4-BE49-F238E27FC236}">
                  <a16:creationId xmlns:a16="http://schemas.microsoft.com/office/drawing/2014/main" id="{4BF20675-1D01-4F5D-BEBD-2711025B3E9A}"/>
                </a:ext>
              </a:extLst>
            </p:cNvPr>
            <p:cNvSpPr txBox="1"/>
            <p:nvPr/>
          </p:nvSpPr>
          <p:spPr bwMode="auto">
            <a:xfrm>
              <a:off x="8398848" y="3773030"/>
              <a:ext cx="262351" cy="339283"/>
            </a:xfrm>
            <a:prstGeom prst="rect">
              <a:avLst/>
            </a:prstGeom>
            <a:solidFill>
              <a:schemeClr val="bg1"/>
            </a:solidFill>
            <a:ln w="12700">
              <a:solidFill>
                <a:schemeClr val="tx1"/>
              </a:solidFill>
              <a:prstDash val="sysDot"/>
              <a:miter lim="800000"/>
              <a:headEnd/>
              <a:tailEnd/>
            </a:ln>
          </p:spPr>
          <p:txBody>
            <a:bodyPr vert="horz" wrap="square" lIns="0" tIns="13500" rIns="0" bIns="0" numCol="1" rtlCol="0" anchor="t" anchorCtr="0" compatLnSpc="1">
              <a:prstTxWarp prst="textNoShape">
                <a:avLst/>
              </a:prstTxWarp>
              <a:noAutofit/>
            </a:bodyPr>
            <a:lstStyle/>
            <a:p>
              <a:pPr algn="ctr">
                <a:buClr>
                  <a:schemeClr val="tx1"/>
                </a:buClr>
              </a:pPr>
              <a:r>
                <a:rPr lang="en-US" sz="1000">
                  <a:latin typeface="Ericsson Technical Icons" panose="00000500000000000000" pitchFamily="2" charset="0"/>
                </a:rPr>
                <a:t>S</a:t>
              </a:r>
              <a:endParaRPr lang="en-US" sz="1000"/>
            </a:p>
            <a:p>
              <a:pPr algn="ctr">
                <a:buClr>
                  <a:schemeClr val="tx1"/>
                </a:buClr>
              </a:pPr>
              <a:r>
                <a:rPr lang="en-US" sz="600"/>
                <a:t>Core</a:t>
              </a:r>
              <a:br>
                <a:rPr lang="en-US" sz="600"/>
              </a:br>
              <a:r>
                <a:rPr lang="en-US" sz="600"/>
                <a:t>CP</a:t>
              </a:r>
              <a:endParaRPr lang="en-US" sz="900"/>
            </a:p>
          </p:txBody>
        </p:sp>
        <p:sp>
          <p:nvSpPr>
            <p:cNvPr id="157" name="TextBox 156">
              <a:extLst>
                <a:ext uri="{FF2B5EF4-FFF2-40B4-BE49-F238E27FC236}">
                  <a16:creationId xmlns:a16="http://schemas.microsoft.com/office/drawing/2014/main" id="{FC80A5CF-F806-4CF6-B931-9288E1F9DF11}"/>
                </a:ext>
              </a:extLst>
            </p:cNvPr>
            <p:cNvSpPr txBox="1"/>
            <p:nvPr/>
          </p:nvSpPr>
          <p:spPr bwMode="auto">
            <a:xfrm>
              <a:off x="8805353" y="3773030"/>
              <a:ext cx="261757" cy="339283"/>
            </a:xfrm>
            <a:prstGeom prst="rect">
              <a:avLst/>
            </a:prstGeom>
            <a:solidFill>
              <a:schemeClr val="bg1"/>
            </a:solidFill>
            <a:ln w="12700">
              <a:solidFill>
                <a:schemeClr val="tx1"/>
              </a:solidFill>
              <a:prstDash val="sysDot"/>
              <a:miter lim="800000"/>
              <a:headEnd/>
              <a:tailEnd/>
            </a:ln>
          </p:spPr>
          <p:txBody>
            <a:bodyPr vert="horz" wrap="square" lIns="0" tIns="13500" rIns="0" bIns="0" numCol="1" rtlCol="0" anchor="t" anchorCtr="0" compatLnSpc="1">
              <a:prstTxWarp prst="textNoShape">
                <a:avLst/>
              </a:prstTxWarp>
              <a:noAutofit/>
            </a:bodyPr>
            <a:lstStyle/>
            <a:p>
              <a:pPr algn="ctr">
                <a:buClr>
                  <a:schemeClr val="tx1"/>
                </a:buClr>
              </a:pPr>
              <a:r>
                <a:rPr lang="en-US" sz="1000">
                  <a:latin typeface="Ericsson Technical Icons" panose="00000500000000000000" pitchFamily="2" charset="0"/>
                </a:rPr>
                <a:t>G</a:t>
              </a:r>
              <a:endParaRPr lang="en-US" sz="1000"/>
            </a:p>
            <a:p>
              <a:pPr algn="ctr">
                <a:buClr>
                  <a:schemeClr val="tx1"/>
                </a:buClr>
              </a:pPr>
              <a:r>
                <a:rPr lang="en-US" sz="600"/>
                <a:t>Core </a:t>
              </a:r>
              <a:br>
                <a:rPr lang="en-US" sz="600"/>
              </a:br>
              <a:r>
                <a:rPr lang="en-US" sz="600"/>
                <a:t>UP</a:t>
              </a:r>
              <a:endParaRPr lang="en-US" sz="800"/>
            </a:p>
          </p:txBody>
        </p:sp>
        <p:cxnSp>
          <p:nvCxnSpPr>
            <p:cNvPr id="158" name="Straight Arrow Connector 157">
              <a:extLst>
                <a:ext uri="{FF2B5EF4-FFF2-40B4-BE49-F238E27FC236}">
                  <a16:creationId xmlns:a16="http://schemas.microsoft.com/office/drawing/2014/main" id="{7E876631-258D-4A54-B94A-C12219426BC7}"/>
                </a:ext>
              </a:extLst>
            </p:cNvPr>
            <p:cNvCxnSpPr>
              <a:cxnSpLocks/>
              <a:endCxn id="155" idx="1"/>
            </p:cNvCxnSpPr>
            <p:nvPr/>
          </p:nvCxnSpPr>
          <p:spPr bwMode="auto">
            <a:xfrm flipV="1">
              <a:off x="8629167" y="3887460"/>
              <a:ext cx="594213" cy="485646"/>
            </a:xfrm>
            <a:prstGeom prst="straightConnector1">
              <a:avLst/>
            </a:prstGeom>
            <a:solidFill>
              <a:schemeClr val="accent1"/>
            </a:solidFill>
            <a:ln w="19050" cap="flat" cmpd="sng" algn="ctr">
              <a:solidFill>
                <a:schemeClr val="accent1"/>
              </a:solidFill>
              <a:prstDash val="solid"/>
              <a:round/>
              <a:headEnd type="none" w="med" len="med"/>
              <a:tailEnd type="triangle"/>
            </a:ln>
            <a:effectLst/>
          </p:spPr>
        </p:cxnSp>
        <p:sp>
          <p:nvSpPr>
            <p:cNvPr id="159" name="Rectangle 158">
              <a:extLst>
                <a:ext uri="{FF2B5EF4-FFF2-40B4-BE49-F238E27FC236}">
                  <a16:creationId xmlns:a16="http://schemas.microsoft.com/office/drawing/2014/main" id="{337E84A9-5ED5-48A9-9CCC-C273751CAC7B}"/>
                </a:ext>
              </a:extLst>
            </p:cNvPr>
            <p:cNvSpPr/>
            <p:nvPr/>
          </p:nvSpPr>
          <p:spPr>
            <a:xfrm>
              <a:off x="3934632" y="2153829"/>
              <a:ext cx="3409908" cy="307777"/>
            </a:xfrm>
            <a:prstGeom prst="rect">
              <a:avLst/>
            </a:prstGeom>
          </p:spPr>
          <p:txBody>
            <a:bodyPr wrap="none">
              <a:spAutoFit/>
            </a:bodyPr>
            <a:lstStyle/>
            <a:p>
              <a:r>
                <a:rPr lang="sv-SE" sz="1400" b="1"/>
                <a:t>2b. MNO hosted 3P Application Platform</a:t>
              </a:r>
            </a:p>
          </p:txBody>
        </p:sp>
      </p:grpSp>
    </p:spTree>
    <p:extLst>
      <p:ext uri="{BB962C8B-B14F-4D97-AF65-F5344CB8AC3E}">
        <p14:creationId xmlns:p14="http://schemas.microsoft.com/office/powerpoint/2010/main" val="25749599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5BCA04D-388E-4257-8924-1D3C64B3F4E6}"/>
              </a:ext>
            </a:extLst>
          </p:cNvPr>
          <p:cNvSpPr>
            <a:spLocks noGrp="1"/>
          </p:cNvSpPr>
          <p:nvPr>
            <p:ph type="title"/>
          </p:nvPr>
        </p:nvSpPr>
        <p:spPr>
          <a:xfrm>
            <a:off x="479424" y="476250"/>
            <a:ext cx="10919475" cy="1081088"/>
          </a:xfrm>
        </p:spPr>
        <p:txBody>
          <a:bodyPr/>
          <a:lstStyle/>
          <a:p>
            <a:r>
              <a:rPr lang="sv-SE"/>
              <a:t>The Traffic Routing Challenge </a:t>
            </a:r>
          </a:p>
        </p:txBody>
      </p:sp>
      <p:sp>
        <p:nvSpPr>
          <p:cNvPr id="21" name="Freeform 88">
            <a:extLst>
              <a:ext uri="{FF2B5EF4-FFF2-40B4-BE49-F238E27FC236}">
                <a16:creationId xmlns:a16="http://schemas.microsoft.com/office/drawing/2014/main" id="{0E4451CC-E4FA-4FB7-98B4-EAB3AF69AECF}"/>
              </a:ext>
            </a:extLst>
          </p:cNvPr>
          <p:cNvSpPr>
            <a:spLocks/>
          </p:cNvSpPr>
          <p:nvPr/>
        </p:nvSpPr>
        <p:spPr bwMode="auto">
          <a:xfrm rot="2583056" flipH="1">
            <a:off x="662241" y="3911436"/>
            <a:ext cx="380335" cy="205890"/>
          </a:xfrm>
          <a:custGeom>
            <a:avLst/>
            <a:gdLst>
              <a:gd name="T0" fmla="*/ 0 w 902524"/>
              <a:gd name="T1" fmla="*/ 0 h 356260"/>
              <a:gd name="T2" fmla="*/ 514582 w 902524"/>
              <a:gd name="T3" fmla="*/ 413565 h 356260"/>
              <a:gd name="T4" fmla="*/ 456107 w 902524"/>
              <a:gd name="T5" fmla="*/ 132338 h 356260"/>
              <a:gd name="T6" fmla="*/ 888824 w 902524"/>
              <a:gd name="T7" fmla="*/ 496273 h 356260"/>
              <a:gd name="T8" fmla="*/ 888824 w 902524"/>
              <a:gd name="T9" fmla="*/ 496273 h 3562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2524" h="356260">
                <a:moveTo>
                  <a:pt x="0" y="0"/>
                </a:moveTo>
                <a:lnTo>
                  <a:pt x="522514" y="296883"/>
                </a:lnTo>
                <a:lnTo>
                  <a:pt x="463137" y="95003"/>
                </a:lnTo>
                <a:lnTo>
                  <a:pt x="902524" y="356260"/>
                </a:lnTo>
              </a:path>
            </a:pathLst>
          </a:custGeom>
          <a:noFill/>
          <a:ln w="25400" cap="flat" cmpd="sng" algn="ctr">
            <a:solidFill>
              <a:schemeClr val="tx1"/>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lIns="71992" tIns="45715" rIns="71992" bIns="45715"/>
          <a:lstStyle/>
          <a:p>
            <a:pPr>
              <a:spcBef>
                <a:spcPct val="50000"/>
              </a:spcBef>
              <a:defRPr/>
            </a:pPr>
            <a:endParaRPr lang="en-US" sz="1050" b="1">
              <a:latin typeface="+mn-lt"/>
              <a:cs typeface="+mn-cs"/>
            </a:endParaRPr>
          </a:p>
        </p:txBody>
      </p:sp>
      <p:grpSp>
        <p:nvGrpSpPr>
          <p:cNvPr id="27" name="Group 26">
            <a:extLst>
              <a:ext uri="{FF2B5EF4-FFF2-40B4-BE49-F238E27FC236}">
                <a16:creationId xmlns:a16="http://schemas.microsoft.com/office/drawing/2014/main" id="{0ED11D4A-2BB4-4E72-9CC6-251DDC0DEAC0}"/>
              </a:ext>
            </a:extLst>
          </p:cNvPr>
          <p:cNvGrpSpPr/>
          <p:nvPr/>
        </p:nvGrpSpPr>
        <p:grpSpPr>
          <a:xfrm>
            <a:off x="1099678" y="2420598"/>
            <a:ext cx="4685398" cy="2877195"/>
            <a:chOff x="1912157" y="2083377"/>
            <a:chExt cx="4786075" cy="3760248"/>
          </a:xfrm>
        </p:grpSpPr>
        <p:sp>
          <p:nvSpPr>
            <p:cNvPr id="23" name="Rectangle 22">
              <a:extLst>
                <a:ext uri="{FF2B5EF4-FFF2-40B4-BE49-F238E27FC236}">
                  <a16:creationId xmlns:a16="http://schemas.microsoft.com/office/drawing/2014/main" id="{34229115-1C4E-4372-8203-3AD0E51EF0D2}"/>
                </a:ext>
              </a:extLst>
            </p:cNvPr>
            <p:cNvSpPr/>
            <p:nvPr/>
          </p:nvSpPr>
          <p:spPr bwMode="auto">
            <a:xfrm>
              <a:off x="1912157" y="2104343"/>
              <a:ext cx="4786075" cy="3739282"/>
            </a:xfrm>
            <a:prstGeom prst="rect">
              <a:avLst/>
            </a:prstGeom>
            <a:solidFill>
              <a:schemeClr val="bg2"/>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sv-SE" sz="2000" b="0" i="0" u="none" strike="noStrike" cap="none" normalizeH="0" baseline="0" err="1">
                <a:ln>
                  <a:noFill/>
                </a:ln>
                <a:solidFill>
                  <a:schemeClr val="bg1"/>
                </a:solidFill>
                <a:effectLst/>
                <a:latin typeface="+mn-lt"/>
              </a:endParaRPr>
            </a:p>
          </p:txBody>
        </p:sp>
        <p:sp>
          <p:nvSpPr>
            <p:cNvPr id="24" name="Rectangle 23">
              <a:extLst>
                <a:ext uri="{FF2B5EF4-FFF2-40B4-BE49-F238E27FC236}">
                  <a16:creationId xmlns:a16="http://schemas.microsoft.com/office/drawing/2014/main" id="{9BC18439-30E4-40F2-AFFE-8A23B0BEC516}"/>
                </a:ext>
              </a:extLst>
            </p:cNvPr>
            <p:cNvSpPr/>
            <p:nvPr/>
          </p:nvSpPr>
          <p:spPr>
            <a:xfrm>
              <a:off x="1984432" y="2083377"/>
              <a:ext cx="1400346" cy="442461"/>
            </a:xfrm>
            <a:prstGeom prst="rect">
              <a:avLst/>
            </a:prstGeom>
          </p:spPr>
          <p:txBody>
            <a:bodyPr wrap="none">
              <a:spAutoFit/>
            </a:bodyPr>
            <a:lstStyle/>
            <a:p>
              <a:pPr algn="ctr">
                <a:buClr>
                  <a:schemeClr val="tx1"/>
                </a:buClr>
              </a:pPr>
              <a:r>
                <a:rPr lang="en-US" sz="1600"/>
                <a:t>5GS network</a:t>
              </a:r>
            </a:p>
          </p:txBody>
        </p:sp>
      </p:grpSp>
      <p:sp>
        <p:nvSpPr>
          <p:cNvPr id="50" name="Freeform: Shape 49">
            <a:extLst>
              <a:ext uri="{FF2B5EF4-FFF2-40B4-BE49-F238E27FC236}">
                <a16:creationId xmlns:a16="http://schemas.microsoft.com/office/drawing/2014/main" id="{8C52C4F1-AC5C-411D-A79F-5D95F6AA8E56}"/>
              </a:ext>
            </a:extLst>
          </p:cNvPr>
          <p:cNvSpPr/>
          <p:nvPr/>
        </p:nvSpPr>
        <p:spPr bwMode="auto">
          <a:xfrm>
            <a:off x="1130173" y="1173708"/>
            <a:ext cx="7800696" cy="5418161"/>
          </a:xfrm>
          <a:custGeom>
            <a:avLst/>
            <a:gdLst>
              <a:gd name="connsiteX0" fmla="*/ 0 w 7697337"/>
              <a:gd name="connsiteY0" fmla="*/ 1016758 h 5418161"/>
              <a:gd name="connsiteX1" fmla="*/ 13648 w 7697337"/>
              <a:gd name="connsiteY1" fmla="*/ 6824 h 5418161"/>
              <a:gd name="connsiteX2" fmla="*/ 7697337 w 7697337"/>
              <a:gd name="connsiteY2" fmla="*/ 0 h 5418161"/>
              <a:gd name="connsiteX3" fmla="*/ 7697337 w 7697337"/>
              <a:gd name="connsiteY3" fmla="*/ 5404514 h 5418161"/>
              <a:gd name="connsiteX4" fmla="*/ 6824 w 7697337"/>
              <a:gd name="connsiteY4" fmla="*/ 5418161 h 5418161"/>
              <a:gd name="connsiteX5" fmla="*/ 0 w 7697337"/>
              <a:gd name="connsiteY5" fmla="*/ 4435522 h 5418161"/>
              <a:gd name="connsiteX6" fmla="*/ 4960961 w 7697337"/>
              <a:gd name="connsiteY6" fmla="*/ 4435522 h 5418161"/>
              <a:gd name="connsiteX7" fmla="*/ 4960961 w 7697337"/>
              <a:gd name="connsiteY7" fmla="*/ 1037230 h 5418161"/>
              <a:gd name="connsiteX8" fmla="*/ 0 w 7697337"/>
              <a:gd name="connsiteY8" fmla="*/ 1016758 h 5418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97337" h="5418161">
                <a:moveTo>
                  <a:pt x="0" y="1016758"/>
                </a:moveTo>
                <a:lnTo>
                  <a:pt x="13648" y="6824"/>
                </a:lnTo>
                <a:lnTo>
                  <a:pt x="7697337" y="0"/>
                </a:lnTo>
                <a:lnTo>
                  <a:pt x="7697337" y="5404514"/>
                </a:lnTo>
                <a:lnTo>
                  <a:pt x="6824" y="5418161"/>
                </a:lnTo>
                <a:cubicBezTo>
                  <a:pt x="4549" y="5090615"/>
                  <a:pt x="2275" y="4763068"/>
                  <a:pt x="0" y="4435522"/>
                </a:cubicBezTo>
                <a:lnTo>
                  <a:pt x="4960961" y="4435522"/>
                </a:lnTo>
                <a:lnTo>
                  <a:pt x="4960961" y="1037230"/>
                </a:lnTo>
                <a:lnTo>
                  <a:pt x="0" y="1016758"/>
                </a:lnTo>
                <a:close/>
              </a:path>
            </a:pathLst>
          </a:custGeom>
          <a:solidFill>
            <a:schemeClr val="accent2">
              <a:lumMod val="20000"/>
              <a:lumOff val="80000"/>
            </a:schemeClr>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sv-SE" sz="2000" b="0" i="0" u="none" strike="noStrike" cap="none" normalizeH="0" baseline="0" err="1">
              <a:ln>
                <a:noFill/>
              </a:ln>
              <a:solidFill>
                <a:schemeClr val="bg1"/>
              </a:solidFill>
              <a:effectLst/>
              <a:latin typeface="+mn-lt"/>
            </a:endParaRPr>
          </a:p>
        </p:txBody>
      </p:sp>
      <p:sp>
        <p:nvSpPr>
          <p:cNvPr id="26" name="Rectangle 25">
            <a:extLst>
              <a:ext uri="{FF2B5EF4-FFF2-40B4-BE49-F238E27FC236}">
                <a16:creationId xmlns:a16="http://schemas.microsoft.com/office/drawing/2014/main" id="{AF55A248-F245-411D-9052-E2EE4AFA1C8B}"/>
              </a:ext>
            </a:extLst>
          </p:cNvPr>
          <p:cNvSpPr/>
          <p:nvPr/>
        </p:nvSpPr>
        <p:spPr>
          <a:xfrm>
            <a:off x="7140124" y="1175505"/>
            <a:ext cx="907621" cy="338554"/>
          </a:xfrm>
          <a:prstGeom prst="rect">
            <a:avLst/>
          </a:prstGeom>
        </p:spPr>
        <p:txBody>
          <a:bodyPr wrap="none">
            <a:spAutoFit/>
          </a:bodyPr>
          <a:lstStyle/>
          <a:p>
            <a:pPr>
              <a:buClr>
                <a:schemeClr val="tx1"/>
              </a:buClr>
            </a:pPr>
            <a:r>
              <a:rPr lang="en-US" sz="1600"/>
              <a:t>Internet</a:t>
            </a:r>
          </a:p>
        </p:txBody>
      </p:sp>
      <p:grpSp>
        <p:nvGrpSpPr>
          <p:cNvPr id="51" name="Group 50">
            <a:extLst>
              <a:ext uri="{FF2B5EF4-FFF2-40B4-BE49-F238E27FC236}">
                <a16:creationId xmlns:a16="http://schemas.microsoft.com/office/drawing/2014/main" id="{D26BDFA3-D84C-4485-9D03-12B0912B35CF}"/>
              </a:ext>
            </a:extLst>
          </p:cNvPr>
          <p:cNvGrpSpPr/>
          <p:nvPr/>
        </p:nvGrpSpPr>
        <p:grpSpPr>
          <a:xfrm>
            <a:off x="5763843" y="4534705"/>
            <a:ext cx="411506" cy="549378"/>
            <a:chOff x="7055768" y="2649905"/>
            <a:chExt cx="411506" cy="549378"/>
          </a:xfrm>
        </p:grpSpPr>
        <p:grpSp>
          <p:nvGrpSpPr>
            <p:cNvPr id="52" name="Group 51">
              <a:extLst>
                <a:ext uri="{FF2B5EF4-FFF2-40B4-BE49-F238E27FC236}">
                  <a16:creationId xmlns:a16="http://schemas.microsoft.com/office/drawing/2014/main" id="{71DCF5F7-66AF-4704-820B-23DC6D3B7332}"/>
                </a:ext>
              </a:extLst>
            </p:cNvPr>
            <p:cNvGrpSpPr/>
            <p:nvPr/>
          </p:nvGrpSpPr>
          <p:grpSpPr>
            <a:xfrm>
              <a:off x="7055768" y="2649905"/>
              <a:ext cx="411506" cy="549378"/>
              <a:chOff x="7419306" y="774484"/>
              <a:chExt cx="316786" cy="426242"/>
            </a:xfrm>
          </p:grpSpPr>
          <p:sp>
            <p:nvSpPr>
              <p:cNvPr id="54" name="Rectangle 53">
                <a:extLst>
                  <a:ext uri="{FF2B5EF4-FFF2-40B4-BE49-F238E27FC236}">
                    <a16:creationId xmlns:a16="http://schemas.microsoft.com/office/drawing/2014/main" id="{9AC94A14-6B9B-45E9-965C-E1B350831F8D}"/>
                  </a:ext>
                </a:extLst>
              </p:cNvPr>
              <p:cNvSpPr/>
              <p:nvPr/>
            </p:nvSpPr>
            <p:spPr bwMode="auto">
              <a:xfrm>
                <a:off x="7419307" y="774484"/>
                <a:ext cx="316785" cy="426242"/>
              </a:xfrm>
              <a:prstGeom prst="rect">
                <a:avLst/>
              </a:prstGeom>
              <a:solidFill>
                <a:schemeClr val="bg1"/>
              </a:solidFill>
              <a:ln w="3175" cap="flat" cmpd="sng" algn="ctr">
                <a:solidFill>
                  <a:schemeClr val="accent2"/>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b" anchorCtr="0" forceAA="0" compatLnSpc="1">
                <a:prstTxWarp prst="textNoShape">
                  <a:avLst/>
                </a:prstTxWarp>
                <a:noAutofit/>
              </a:bodyPr>
              <a:lstStyle/>
              <a:p>
                <a:pPr marR="0" defTabSz="914400" rtl="0" eaLnBrk="1" fontAlgn="base" latinLnBrk="0" hangingPunct="1">
                  <a:lnSpc>
                    <a:spcPct val="100000"/>
                  </a:lnSpc>
                  <a:spcBef>
                    <a:spcPts val="300"/>
                  </a:spcBef>
                  <a:spcAft>
                    <a:spcPct val="0"/>
                  </a:spcAft>
                  <a:buClrTx/>
                  <a:buSzTx/>
                  <a:tabLst/>
                </a:pPr>
                <a:r>
                  <a:rPr lang="sv-SE" sz="900"/>
                  <a:t>  </a:t>
                </a:r>
                <a:r>
                  <a:rPr lang="sv-SE" sz="800"/>
                  <a:t>IXP</a:t>
                </a:r>
                <a:endParaRPr kumimoji="0" lang="en-US" sz="900" b="0" i="0" u="none" strike="noStrike" cap="none" normalizeH="0" baseline="0" err="1">
                  <a:ln>
                    <a:noFill/>
                  </a:ln>
                  <a:effectLst/>
                </a:endParaRPr>
              </a:p>
            </p:txBody>
          </p:sp>
          <p:cxnSp>
            <p:nvCxnSpPr>
              <p:cNvPr id="55" name="Straight Connector 54">
                <a:extLst>
                  <a:ext uri="{FF2B5EF4-FFF2-40B4-BE49-F238E27FC236}">
                    <a16:creationId xmlns:a16="http://schemas.microsoft.com/office/drawing/2014/main" id="{8355D95E-A343-4DF8-BA9A-90EA3A98A690}"/>
                  </a:ext>
                </a:extLst>
              </p:cNvPr>
              <p:cNvCxnSpPr>
                <a:cxnSpLocks/>
              </p:cNvCxnSpPr>
              <p:nvPr/>
            </p:nvCxnSpPr>
            <p:spPr bwMode="auto">
              <a:xfrm>
                <a:off x="7419306" y="1090359"/>
                <a:ext cx="316785" cy="0"/>
              </a:xfrm>
              <a:prstGeom prst="line">
                <a:avLst/>
              </a:prstGeom>
              <a:solidFill>
                <a:schemeClr val="accent1"/>
              </a:solidFill>
              <a:ln w="3175" cap="flat" cmpd="sng" algn="ctr">
                <a:solidFill>
                  <a:schemeClr val="accent2"/>
                </a:solidFill>
                <a:prstDash val="solid"/>
                <a:round/>
                <a:headEnd type="none" w="med" len="med"/>
                <a:tailEnd type="none"/>
              </a:ln>
              <a:effectLst/>
            </p:spPr>
          </p:cxnSp>
        </p:grpSp>
        <p:sp>
          <p:nvSpPr>
            <p:cNvPr id="53" name="TextBox 52">
              <a:extLst>
                <a:ext uri="{FF2B5EF4-FFF2-40B4-BE49-F238E27FC236}">
                  <a16:creationId xmlns:a16="http://schemas.microsoft.com/office/drawing/2014/main" id="{A9F65AE1-42E5-4E73-9DCA-C3108B671B11}"/>
                </a:ext>
              </a:extLst>
            </p:cNvPr>
            <p:cNvSpPr txBox="1"/>
            <p:nvPr/>
          </p:nvSpPr>
          <p:spPr bwMode="auto">
            <a:xfrm>
              <a:off x="7137211" y="2707910"/>
              <a:ext cx="256118" cy="310414"/>
            </a:xfrm>
            <a:prstGeom prst="rect">
              <a:avLst/>
            </a:prstGeom>
            <a:solidFill>
              <a:schemeClr val="bg1"/>
            </a:solidFill>
            <a:ln w="9525">
              <a:solidFill>
                <a:schemeClr val="accent2"/>
              </a:solidFill>
              <a:prstDash val="sysDot"/>
              <a:miter lim="800000"/>
              <a:headEnd/>
              <a:tailEnd/>
            </a:ln>
          </p:spPr>
          <p:txBody>
            <a:bodyPr vert="horz" wrap="square" lIns="0" tIns="18000" rIns="0" bIns="0" numCol="1" rtlCol="0" anchor="t" anchorCtr="0" compatLnSpc="1">
              <a:prstTxWarp prst="textNoShape">
                <a:avLst/>
              </a:prstTxWarp>
              <a:noAutofit/>
            </a:bodyPr>
            <a:lstStyle/>
            <a:p>
              <a:pPr algn="ctr">
                <a:buClr>
                  <a:schemeClr val="tx1"/>
                </a:buClr>
              </a:pPr>
              <a:r>
                <a:rPr lang="en-US" sz="1400">
                  <a:latin typeface="Ericsson Technical Icons" panose="00000500000000000000" pitchFamily="2" charset="0"/>
                </a:rPr>
                <a:t>R</a:t>
              </a:r>
              <a:endParaRPr lang="en-US" sz="1400"/>
            </a:p>
          </p:txBody>
        </p:sp>
      </p:grpSp>
      <p:grpSp>
        <p:nvGrpSpPr>
          <p:cNvPr id="56" name="Group 55">
            <a:extLst>
              <a:ext uri="{FF2B5EF4-FFF2-40B4-BE49-F238E27FC236}">
                <a16:creationId xmlns:a16="http://schemas.microsoft.com/office/drawing/2014/main" id="{37D8054F-B22C-46AC-8ADA-8D27E9B81447}"/>
              </a:ext>
            </a:extLst>
          </p:cNvPr>
          <p:cNvGrpSpPr/>
          <p:nvPr/>
        </p:nvGrpSpPr>
        <p:grpSpPr>
          <a:xfrm>
            <a:off x="5763843" y="2737016"/>
            <a:ext cx="411506" cy="549378"/>
            <a:chOff x="7055768" y="2649905"/>
            <a:chExt cx="411506" cy="549378"/>
          </a:xfrm>
        </p:grpSpPr>
        <p:grpSp>
          <p:nvGrpSpPr>
            <p:cNvPr id="57" name="Group 56">
              <a:extLst>
                <a:ext uri="{FF2B5EF4-FFF2-40B4-BE49-F238E27FC236}">
                  <a16:creationId xmlns:a16="http://schemas.microsoft.com/office/drawing/2014/main" id="{2B0D6033-06D1-4E45-B6C4-1B02E9DA9B79}"/>
                </a:ext>
              </a:extLst>
            </p:cNvPr>
            <p:cNvGrpSpPr/>
            <p:nvPr/>
          </p:nvGrpSpPr>
          <p:grpSpPr>
            <a:xfrm>
              <a:off x="7055768" y="2649905"/>
              <a:ext cx="411506" cy="549378"/>
              <a:chOff x="7419306" y="774484"/>
              <a:chExt cx="316786" cy="426242"/>
            </a:xfrm>
          </p:grpSpPr>
          <p:sp>
            <p:nvSpPr>
              <p:cNvPr id="59" name="Rectangle 58">
                <a:extLst>
                  <a:ext uri="{FF2B5EF4-FFF2-40B4-BE49-F238E27FC236}">
                    <a16:creationId xmlns:a16="http://schemas.microsoft.com/office/drawing/2014/main" id="{19A7E3F9-E289-4679-BEDC-3BE2632ACD3F}"/>
                  </a:ext>
                </a:extLst>
              </p:cNvPr>
              <p:cNvSpPr/>
              <p:nvPr/>
            </p:nvSpPr>
            <p:spPr bwMode="auto">
              <a:xfrm>
                <a:off x="7419307" y="774484"/>
                <a:ext cx="316785" cy="426242"/>
              </a:xfrm>
              <a:prstGeom prst="rect">
                <a:avLst/>
              </a:prstGeom>
              <a:solidFill>
                <a:schemeClr val="bg1"/>
              </a:solidFill>
              <a:ln w="3175" cap="flat" cmpd="sng" algn="ctr">
                <a:solidFill>
                  <a:schemeClr val="accent2"/>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b" anchorCtr="0" forceAA="0" compatLnSpc="1">
                <a:prstTxWarp prst="textNoShape">
                  <a:avLst/>
                </a:prstTxWarp>
                <a:noAutofit/>
              </a:bodyPr>
              <a:lstStyle/>
              <a:p>
                <a:pPr marR="0" defTabSz="914400" rtl="0" eaLnBrk="1" fontAlgn="base" latinLnBrk="0" hangingPunct="1">
                  <a:lnSpc>
                    <a:spcPct val="100000"/>
                  </a:lnSpc>
                  <a:spcBef>
                    <a:spcPts val="300"/>
                  </a:spcBef>
                  <a:spcAft>
                    <a:spcPct val="0"/>
                  </a:spcAft>
                  <a:buClrTx/>
                  <a:buSzTx/>
                  <a:tabLst/>
                </a:pPr>
                <a:r>
                  <a:rPr lang="sv-SE" sz="800"/>
                  <a:t>  IXP</a:t>
                </a:r>
                <a:endParaRPr kumimoji="0" lang="en-US" sz="800" b="0" i="0" u="none" strike="noStrike" cap="none" normalizeH="0" baseline="0" err="1">
                  <a:ln>
                    <a:noFill/>
                  </a:ln>
                  <a:effectLst/>
                </a:endParaRPr>
              </a:p>
            </p:txBody>
          </p:sp>
          <p:cxnSp>
            <p:nvCxnSpPr>
              <p:cNvPr id="60" name="Straight Connector 59">
                <a:extLst>
                  <a:ext uri="{FF2B5EF4-FFF2-40B4-BE49-F238E27FC236}">
                    <a16:creationId xmlns:a16="http://schemas.microsoft.com/office/drawing/2014/main" id="{1663F817-69EE-4F1B-98DD-C005752B24DE}"/>
                  </a:ext>
                </a:extLst>
              </p:cNvPr>
              <p:cNvCxnSpPr>
                <a:cxnSpLocks/>
              </p:cNvCxnSpPr>
              <p:nvPr/>
            </p:nvCxnSpPr>
            <p:spPr bwMode="auto">
              <a:xfrm>
                <a:off x="7419306" y="1090359"/>
                <a:ext cx="316785" cy="0"/>
              </a:xfrm>
              <a:prstGeom prst="line">
                <a:avLst/>
              </a:prstGeom>
              <a:solidFill>
                <a:schemeClr val="accent1"/>
              </a:solidFill>
              <a:ln w="3175" cap="flat" cmpd="sng" algn="ctr">
                <a:solidFill>
                  <a:schemeClr val="accent2"/>
                </a:solidFill>
                <a:prstDash val="solid"/>
                <a:round/>
                <a:headEnd type="none" w="med" len="med"/>
                <a:tailEnd type="none"/>
              </a:ln>
              <a:effectLst/>
            </p:spPr>
          </p:cxnSp>
        </p:grpSp>
        <p:sp>
          <p:nvSpPr>
            <p:cNvPr id="58" name="TextBox 57">
              <a:extLst>
                <a:ext uri="{FF2B5EF4-FFF2-40B4-BE49-F238E27FC236}">
                  <a16:creationId xmlns:a16="http://schemas.microsoft.com/office/drawing/2014/main" id="{A1C687FB-2F69-4F26-AEC4-09A52C324739}"/>
                </a:ext>
              </a:extLst>
            </p:cNvPr>
            <p:cNvSpPr txBox="1"/>
            <p:nvPr/>
          </p:nvSpPr>
          <p:spPr bwMode="auto">
            <a:xfrm>
              <a:off x="7137211" y="2707910"/>
              <a:ext cx="256118" cy="310414"/>
            </a:xfrm>
            <a:prstGeom prst="rect">
              <a:avLst/>
            </a:prstGeom>
            <a:solidFill>
              <a:schemeClr val="bg1"/>
            </a:solidFill>
            <a:ln w="9525">
              <a:solidFill>
                <a:schemeClr val="accent2"/>
              </a:solidFill>
              <a:prstDash val="sysDot"/>
              <a:miter lim="800000"/>
              <a:headEnd/>
              <a:tailEnd/>
            </a:ln>
          </p:spPr>
          <p:txBody>
            <a:bodyPr vert="horz" wrap="square" lIns="0" tIns="18000" rIns="0" bIns="0" numCol="1" rtlCol="0" anchor="t" anchorCtr="0" compatLnSpc="1">
              <a:prstTxWarp prst="textNoShape">
                <a:avLst/>
              </a:prstTxWarp>
              <a:noAutofit/>
            </a:bodyPr>
            <a:lstStyle/>
            <a:p>
              <a:pPr algn="ctr">
                <a:buClr>
                  <a:schemeClr val="tx1"/>
                </a:buClr>
              </a:pPr>
              <a:r>
                <a:rPr lang="en-US" sz="1400">
                  <a:latin typeface="Ericsson Technical Icons" panose="00000500000000000000" pitchFamily="2" charset="0"/>
                </a:rPr>
                <a:t>R</a:t>
              </a:r>
              <a:endParaRPr lang="en-US" sz="1400"/>
            </a:p>
          </p:txBody>
        </p:sp>
      </p:grpSp>
      <p:grpSp>
        <p:nvGrpSpPr>
          <p:cNvPr id="61" name="Group 60">
            <a:extLst>
              <a:ext uri="{FF2B5EF4-FFF2-40B4-BE49-F238E27FC236}">
                <a16:creationId xmlns:a16="http://schemas.microsoft.com/office/drawing/2014/main" id="{2002F67C-AA80-4C5E-B109-C9453C8F1E1C}"/>
              </a:ext>
            </a:extLst>
          </p:cNvPr>
          <p:cNvGrpSpPr/>
          <p:nvPr/>
        </p:nvGrpSpPr>
        <p:grpSpPr>
          <a:xfrm>
            <a:off x="2768552" y="2042326"/>
            <a:ext cx="411506" cy="549378"/>
            <a:chOff x="7055768" y="2649905"/>
            <a:chExt cx="411506" cy="549378"/>
          </a:xfrm>
        </p:grpSpPr>
        <p:grpSp>
          <p:nvGrpSpPr>
            <p:cNvPr id="62" name="Group 61">
              <a:extLst>
                <a:ext uri="{FF2B5EF4-FFF2-40B4-BE49-F238E27FC236}">
                  <a16:creationId xmlns:a16="http://schemas.microsoft.com/office/drawing/2014/main" id="{06B1C385-456E-4F7D-B521-CC47229E388A}"/>
                </a:ext>
              </a:extLst>
            </p:cNvPr>
            <p:cNvGrpSpPr/>
            <p:nvPr/>
          </p:nvGrpSpPr>
          <p:grpSpPr>
            <a:xfrm>
              <a:off x="7055768" y="2649905"/>
              <a:ext cx="411506" cy="549378"/>
              <a:chOff x="7419306" y="774484"/>
              <a:chExt cx="316786" cy="426242"/>
            </a:xfrm>
          </p:grpSpPr>
          <p:sp>
            <p:nvSpPr>
              <p:cNvPr id="64" name="Rectangle 63">
                <a:extLst>
                  <a:ext uri="{FF2B5EF4-FFF2-40B4-BE49-F238E27FC236}">
                    <a16:creationId xmlns:a16="http://schemas.microsoft.com/office/drawing/2014/main" id="{A59A0067-B114-4EC6-BE52-4F0546E24D86}"/>
                  </a:ext>
                </a:extLst>
              </p:cNvPr>
              <p:cNvSpPr/>
              <p:nvPr/>
            </p:nvSpPr>
            <p:spPr bwMode="auto">
              <a:xfrm>
                <a:off x="7419307" y="774484"/>
                <a:ext cx="316785" cy="426242"/>
              </a:xfrm>
              <a:prstGeom prst="rect">
                <a:avLst/>
              </a:prstGeom>
              <a:solidFill>
                <a:schemeClr val="bg1"/>
              </a:solidFill>
              <a:ln w="3175" cap="flat" cmpd="sng" algn="ctr">
                <a:solidFill>
                  <a:schemeClr val="accent2"/>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b" anchorCtr="0" forceAA="0" compatLnSpc="1">
                <a:prstTxWarp prst="textNoShape">
                  <a:avLst/>
                </a:prstTxWarp>
                <a:noAutofit/>
              </a:bodyPr>
              <a:lstStyle/>
              <a:p>
                <a:pPr marR="0" defTabSz="914400" rtl="0" eaLnBrk="1" fontAlgn="base" latinLnBrk="0" hangingPunct="1">
                  <a:lnSpc>
                    <a:spcPct val="100000"/>
                  </a:lnSpc>
                  <a:spcBef>
                    <a:spcPts val="300"/>
                  </a:spcBef>
                  <a:spcAft>
                    <a:spcPct val="0"/>
                  </a:spcAft>
                  <a:buClrTx/>
                  <a:buSzTx/>
                  <a:tabLst/>
                </a:pPr>
                <a:r>
                  <a:rPr lang="sv-SE" sz="800"/>
                  <a:t>  IXP</a:t>
                </a:r>
                <a:endParaRPr kumimoji="0" lang="en-US" sz="800" b="0" i="0" u="none" strike="noStrike" cap="none" normalizeH="0" baseline="0" err="1">
                  <a:ln>
                    <a:noFill/>
                  </a:ln>
                  <a:effectLst/>
                </a:endParaRPr>
              </a:p>
            </p:txBody>
          </p:sp>
          <p:cxnSp>
            <p:nvCxnSpPr>
              <p:cNvPr id="65" name="Straight Connector 64">
                <a:extLst>
                  <a:ext uri="{FF2B5EF4-FFF2-40B4-BE49-F238E27FC236}">
                    <a16:creationId xmlns:a16="http://schemas.microsoft.com/office/drawing/2014/main" id="{89B23974-85D1-4789-80DF-97DD5324EDAA}"/>
                  </a:ext>
                </a:extLst>
              </p:cNvPr>
              <p:cNvCxnSpPr>
                <a:cxnSpLocks/>
              </p:cNvCxnSpPr>
              <p:nvPr/>
            </p:nvCxnSpPr>
            <p:spPr bwMode="auto">
              <a:xfrm>
                <a:off x="7419306" y="1090359"/>
                <a:ext cx="316785" cy="0"/>
              </a:xfrm>
              <a:prstGeom prst="line">
                <a:avLst/>
              </a:prstGeom>
              <a:solidFill>
                <a:schemeClr val="accent1"/>
              </a:solidFill>
              <a:ln w="3175" cap="flat" cmpd="sng" algn="ctr">
                <a:solidFill>
                  <a:schemeClr val="accent2"/>
                </a:solidFill>
                <a:prstDash val="solid"/>
                <a:round/>
                <a:headEnd type="none" w="med" len="med"/>
                <a:tailEnd type="none"/>
              </a:ln>
              <a:effectLst/>
            </p:spPr>
          </p:cxnSp>
        </p:grpSp>
        <p:sp>
          <p:nvSpPr>
            <p:cNvPr id="63" name="TextBox 62">
              <a:extLst>
                <a:ext uri="{FF2B5EF4-FFF2-40B4-BE49-F238E27FC236}">
                  <a16:creationId xmlns:a16="http://schemas.microsoft.com/office/drawing/2014/main" id="{684FCB59-2001-43AC-BC6C-2252C9E6D728}"/>
                </a:ext>
              </a:extLst>
            </p:cNvPr>
            <p:cNvSpPr txBox="1"/>
            <p:nvPr/>
          </p:nvSpPr>
          <p:spPr bwMode="auto">
            <a:xfrm>
              <a:off x="7137211" y="2707910"/>
              <a:ext cx="256118" cy="310414"/>
            </a:xfrm>
            <a:prstGeom prst="rect">
              <a:avLst/>
            </a:prstGeom>
            <a:solidFill>
              <a:schemeClr val="bg1"/>
            </a:solidFill>
            <a:ln w="9525">
              <a:solidFill>
                <a:schemeClr val="accent2"/>
              </a:solidFill>
              <a:prstDash val="sysDot"/>
              <a:miter lim="800000"/>
              <a:headEnd/>
              <a:tailEnd/>
            </a:ln>
          </p:spPr>
          <p:txBody>
            <a:bodyPr vert="horz" wrap="square" lIns="0" tIns="18000" rIns="0" bIns="0" numCol="1" rtlCol="0" anchor="t" anchorCtr="0" compatLnSpc="1">
              <a:prstTxWarp prst="textNoShape">
                <a:avLst/>
              </a:prstTxWarp>
              <a:noAutofit/>
            </a:bodyPr>
            <a:lstStyle/>
            <a:p>
              <a:pPr algn="ctr">
                <a:buClr>
                  <a:schemeClr val="tx1"/>
                </a:buClr>
              </a:pPr>
              <a:r>
                <a:rPr lang="en-US" sz="1400">
                  <a:latin typeface="Ericsson Technical Icons" panose="00000500000000000000" pitchFamily="2" charset="0"/>
                </a:rPr>
                <a:t>R</a:t>
              </a:r>
              <a:endParaRPr lang="en-US" sz="1400"/>
            </a:p>
          </p:txBody>
        </p:sp>
      </p:grpSp>
      <p:grpSp>
        <p:nvGrpSpPr>
          <p:cNvPr id="71" name="Group 70">
            <a:extLst>
              <a:ext uri="{FF2B5EF4-FFF2-40B4-BE49-F238E27FC236}">
                <a16:creationId xmlns:a16="http://schemas.microsoft.com/office/drawing/2014/main" id="{82F9B492-81D8-427B-ADC5-EED0E87EF0A9}"/>
              </a:ext>
            </a:extLst>
          </p:cNvPr>
          <p:cNvGrpSpPr/>
          <p:nvPr/>
        </p:nvGrpSpPr>
        <p:grpSpPr>
          <a:xfrm>
            <a:off x="3913723" y="2042326"/>
            <a:ext cx="411506" cy="549378"/>
            <a:chOff x="7055768" y="2649905"/>
            <a:chExt cx="411506" cy="549378"/>
          </a:xfrm>
        </p:grpSpPr>
        <p:grpSp>
          <p:nvGrpSpPr>
            <p:cNvPr id="72" name="Group 71">
              <a:extLst>
                <a:ext uri="{FF2B5EF4-FFF2-40B4-BE49-F238E27FC236}">
                  <a16:creationId xmlns:a16="http://schemas.microsoft.com/office/drawing/2014/main" id="{8BC59F45-DE31-4F7D-93AF-F14D807AA0CA}"/>
                </a:ext>
              </a:extLst>
            </p:cNvPr>
            <p:cNvGrpSpPr/>
            <p:nvPr/>
          </p:nvGrpSpPr>
          <p:grpSpPr>
            <a:xfrm>
              <a:off x="7055768" y="2649905"/>
              <a:ext cx="411506" cy="549378"/>
              <a:chOff x="7419306" y="774484"/>
              <a:chExt cx="316786" cy="426242"/>
            </a:xfrm>
          </p:grpSpPr>
          <p:sp>
            <p:nvSpPr>
              <p:cNvPr id="74" name="Rectangle 73">
                <a:extLst>
                  <a:ext uri="{FF2B5EF4-FFF2-40B4-BE49-F238E27FC236}">
                    <a16:creationId xmlns:a16="http://schemas.microsoft.com/office/drawing/2014/main" id="{05D89282-8303-4DE7-A747-0D4221100027}"/>
                  </a:ext>
                </a:extLst>
              </p:cNvPr>
              <p:cNvSpPr/>
              <p:nvPr/>
            </p:nvSpPr>
            <p:spPr bwMode="auto">
              <a:xfrm>
                <a:off x="7419307" y="774484"/>
                <a:ext cx="316785" cy="426242"/>
              </a:xfrm>
              <a:prstGeom prst="rect">
                <a:avLst/>
              </a:prstGeom>
              <a:solidFill>
                <a:schemeClr val="bg1"/>
              </a:solidFill>
              <a:ln w="3175" cap="flat" cmpd="sng" algn="ctr">
                <a:solidFill>
                  <a:schemeClr val="accent2"/>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b" anchorCtr="0" forceAA="0" compatLnSpc="1">
                <a:prstTxWarp prst="textNoShape">
                  <a:avLst/>
                </a:prstTxWarp>
                <a:noAutofit/>
              </a:bodyPr>
              <a:lstStyle/>
              <a:p>
                <a:pPr marR="0" defTabSz="914400" rtl="0" eaLnBrk="1" fontAlgn="base" latinLnBrk="0" hangingPunct="1">
                  <a:lnSpc>
                    <a:spcPct val="100000"/>
                  </a:lnSpc>
                  <a:spcBef>
                    <a:spcPts val="300"/>
                  </a:spcBef>
                  <a:spcAft>
                    <a:spcPct val="0"/>
                  </a:spcAft>
                  <a:buClrTx/>
                  <a:buSzTx/>
                  <a:tabLst/>
                </a:pPr>
                <a:r>
                  <a:rPr lang="sv-SE" sz="900"/>
                  <a:t>  </a:t>
                </a:r>
                <a:r>
                  <a:rPr lang="sv-SE" sz="800"/>
                  <a:t>IXP</a:t>
                </a:r>
                <a:endParaRPr kumimoji="0" lang="en-US" sz="900" b="0" i="0" u="none" strike="noStrike" cap="none" normalizeH="0" baseline="0" err="1">
                  <a:ln>
                    <a:noFill/>
                  </a:ln>
                  <a:effectLst/>
                </a:endParaRPr>
              </a:p>
            </p:txBody>
          </p:sp>
          <p:cxnSp>
            <p:nvCxnSpPr>
              <p:cNvPr id="75" name="Straight Connector 74">
                <a:extLst>
                  <a:ext uri="{FF2B5EF4-FFF2-40B4-BE49-F238E27FC236}">
                    <a16:creationId xmlns:a16="http://schemas.microsoft.com/office/drawing/2014/main" id="{24CFFA82-D2B4-4263-8D47-83A782FE29C3}"/>
                  </a:ext>
                </a:extLst>
              </p:cNvPr>
              <p:cNvCxnSpPr>
                <a:cxnSpLocks/>
              </p:cNvCxnSpPr>
              <p:nvPr/>
            </p:nvCxnSpPr>
            <p:spPr bwMode="auto">
              <a:xfrm>
                <a:off x="7419306" y="1090359"/>
                <a:ext cx="316785" cy="0"/>
              </a:xfrm>
              <a:prstGeom prst="line">
                <a:avLst/>
              </a:prstGeom>
              <a:solidFill>
                <a:schemeClr val="accent1"/>
              </a:solidFill>
              <a:ln w="3175" cap="flat" cmpd="sng" algn="ctr">
                <a:solidFill>
                  <a:schemeClr val="accent2"/>
                </a:solidFill>
                <a:prstDash val="solid"/>
                <a:round/>
                <a:headEnd type="none" w="med" len="med"/>
                <a:tailEnd type="none"/>
              </a:ln>
              <a:effectLst/>
            </p:spPr>
          </p:cxnSp>
        </p:grpSp>
        <p:sp>
          <p:nvSpPr>
            <p:cNvPr id="73" name="TextBox 72">
              <a:extLst>
                <a:ext uri="{FF2B5EF4-FFF2-40B4-BE49-F238E27FC236}">
                  <a16:creationId xmlns:a16="http://schemas.microsoft.com/office/drawing/2014/main" id="{92364B15-1DE2-4554-9DEF-A0652C509230}"/>
                </a:ext>
              </a:extLst>
            </p:cNvPr>
            <p:cNvSpPr txBox="1"/>
            <p:nvPr/>
          </p:nvSpPr>
          <p:spPr bwMode="auto">
            <a:xfrm>
              <a:off x="7137211" y="2707910"/>
              <a:ext cx="256118" cy="310414"/>
            </a:xfrm>
            <a:prstGeom prst="rect">
              <a:avLst/>
            </a:prstGeom>
            <a:solidFill>
              <a:schemeClr val="bg1"/>
            </a:solidFill>
            <a:ln w="9525">
              <a:solidFill>
                <a:schemeClr val="accent2"/>
              </a:solidFill>
              <a:prstDash val="sysDot"/>
              <a:miter lim="800000"/>
              <a:headEnd/>
              <a:tailEnd/>
            </a:ln>
          </p:spPr>
          <p:txBody>
            <a:bodyPr vert="horz" wrap="square" lIns="0" tIns="18000" rIns="0" bIns="0" numCol="1" rtlCol="0" anchor="t" anchorCtr="0" compatLnSpc="1">
              <a:prstTxWarp prst="textNoShape">
                <a:avLst/>
              </a:prstTxWarp>
              <a:noAutofit/>
            </a:bodyPr>
            <a:lstStyle/>
            <a:p>
              <a:pPr algn="ctr">
                <a:buClr>
                  <a:schemeClr val="tx1"/>
                </a:buClr>
              </a:pPr>
              <a:r>
                <a:rPr lang="en-US" sz="1400">
                  <a:latin typeface="Ericsson Technical Icons" panose="00000500000000000000" pitchFamily="2" charset="0"/>
                </a:rPr>
                <a:t>R</a:t>
              </a:r>
              <a:endParaRPr lang="en-US" sz="1400"/>
            </a:p>
          </p:txBody>
        </p:sp>
      </p:grpSp>
      <p:grpSp>
        <p:nvGrpSpPr>
          <p:cNvPr id="81" name="Group 80">
            <a:extLst>
              <a:ext uri="{FF2B5EF4-FFF2-40B4-BE49-F238E27FC236}">
                <a16:creationId xmlns:a16="http://schemas.microsoft.com/office/drawing/2014/main" id="{C0C34F9A-8BA4-4A61-AB83-51456AA61B49}"/>
              </a:ext>
            </a:extLst>
          </p:cNvPr>
          <p:cNvGrpSpPr/>
          <p:nvPr/>
        </p:nvGrpSpPr>
        <p:grpSpPr>
          <a:xfrm>
            <a:off x="2770824" y="5204069"/>
            <a:ext cx="411506" cy="549378"/>
            <a:chOff x="7055768" y="2649905"/>
            <a:chExt cx="411506" cy="549378"/>
          </a:xfrm>
        </p:grpSpPr>
        <p:grpSp>
          <p:nvGrpSpPr>
            <p:cNvPr id="82" name="Group 81">
              <a:extLst>
                <a:ext uri="{FF2B5EF4-FFF2-40B4-BE49-F238E27FC236}">
                  <a16:creationId xmlns:a16="http://schemas.microsoft.com/office/drawing/2014/main" id="{B24B3E82-C768-44BE-B2B5-56670BA454EF}"/>
                </a:ext>
              </a:extLst>
            </p:cNvPr>
            <p:cNvGrpSpPr/>
            <p:nvPr/>
          </p:nvGrpSpPr>
          <p:grpSpPr>
            <a:xfrm>
              <a:off x="7055768" y="2649905"/>
              <a:ext cx="411506" cy="549378"/>
              <a:chOff x="7419306" y="774484"/>
              <a:chExt cx="316786" cy="426242"/>
            </a:xfrm>
          </p:grpSpPr>
          <p:sp>
            <p:nvSpPr>
              <p:cNvPr id="84" name="Rectangle 83">
                <a:extLst>
                  <a:ext uri="{FF2B5EF4-FFF2-40B4-BE49-F238E27FC236}">
                    <a16:creationId xmlns:a16="http://schemas.microsoft.com/office/drawing/2014/main" id="{566B874A-040A-44C2-9CA1-EF37B3D5390D}"/>
                  </a:ext>
                </a:extLst>
              </p:cNvPr>
              <p:cNvSpPr/>
              <p:nvPr/>
            </p:nvSpPr>
            <p:spPr bwMode="auto">
              <a:xfrm>
                <a:off x="7419307" y="774484"/>
                <a:ext cx="316785" cy="426242"/>
              </a:xfrm>
              <a:prstGeom prst="rect">
                <a:avLst/>
              </a:prstGeom>
              <a:solidFill>
                <a:schemeClr val="bg1"/>
              </a:solidFill>
              <a:ln w="3175" cap="flat" cmpd="sng" algn="ctr">
                <a:solidFill>
                  <a:schemeClr val="accent2"/>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b" anchorCtr="0" forceAA="0" compatLnSpc="1">
                <a:prstTxWarp prst="textNoShape">
                  <a:avLst/>
                </a:prstTxWarp>
                <a:noAutofit/>
              </a:bodyPr>
              <a:lstStyle/>
              <a:p>
                <a:pPr marR="0" defTabSz="914400" rtl="0" eaLnBrk="1" fontAlgn="base" latinLnBrk="0" hangingPunct="1">
                  <a:lnSpc>
                    <a:spcPct val="100000"/>
                  </a:lnSpc>
                  <a:spcBef>
                    <a:spcPts val="300"/>
                  </a:spcBef>
                  <a:spcAft>
                    <a:spcPct val="0"/>
                  </a:spcAft>
                  <a:buClrTx/>
                  <a:buSzTx/>
                  <a:tabLst/>
                </a:pPr>
                <a:r>
                  <a:rPr lang="sv-SE" sz="900"/>
                  <a:t>  </a:t>
                </a:r>
                <a:r>
                  <a:rPr lang="sv-SE" sz="800"/>
                  <a:t>IXP</a:t>
                </a:r>
                <a:endParaRPr kumimoji="0" lang="en-US" sz="900" b="0" i="0" u="none" strike="noStrike" cap="none" normalizeH="0" baseline="0" err="1">
                  <a:ln>
                    <a:noFill/>
                  </a:ln>
                  <a:effectLst/>
                </a:endParaRPr>
              </a:p>
            </p:txBody>
          </p:sp>
          <p:cxnSp>
            <p:nvCxnSpPr>
              <p:cNvPr id="85" name="Straight Connector 84">
                <a:extLst>
                  <a:ext uri="{FF2B5EF4-FFF2-40B4-BE49-F238E27FC236}">
                    <a16:creationId xmlns:a16="http://schemas.microsoft.com/office/drawing/2014/main" id="{BEE0824E-37C8-4931-A3FB-C1E103CC77A0}"/>
                  </a:ext>
                </a:extLst>
              </p:cNvPr>
              <p:cNvCxnSpPr>
                <a:cxnSpLocks/>
              </p:cNvCxnSpPr>
              <p:nvPr/>
            </p:nvCxnSpPr>
            <p:spPr bwMode="auto">
              <a:xfrm>
                <a:off x="7419306" y="1090359"/>
                <a:ext cx="316785" cy="0"/>
              </a:xfrm>
              <a:prstGeom prst="line">
                <a:avLst/>
              </a:prstGeom>
              <a:solidFill>
                <a:schemeClr val="accent1"/>
              </a:solidFill>
              <a:ln w="3175" cap="flat" cmpd="sng" algn="ctr">
                <a:solidFill>
                  <a:schemeClr val="accent2"/>
                </a:solidFill>
                <a:prstDash val="solid"/>
                <a:round/>
                <a:headEnd type="none" w="med" len="med"/>
                <a:tailEnd type="none"/>
              </a:ln>
              <a:effectLst/>
            </p:spPr>
          </p:cxnSp>
        </p:grpSp>
        <p:sp>
          <p:nvSpPr>
            <p:cNvPr id="83" name="TextBox 82">
              <a:extLst>
                <a:ext uri="{FF2B5EF4-FFF2-40B4-BE49-F238E27FC236}">
                  <a16:creationId xmlns:a16="http://schemas.microsoft.com/office/drawing/2014/main" id="{CB3373FA-F95D-44BE-816C-31844F4465FC}"/>
                </a:ext>
              </a:extLst>
            </p:cNvPr>
            <p:cNvSpPr txBox="1"/>
            <p:nvPr/>
          </p:nvSpPr>
          <p:spPr bwMode="auto">
            <a:xfrm>
              <a:off x="7137211" y="2707910"/>
              <a:ext cx="256118" cy="310414"/>
            </a:xfrm>
            <a:prstGeom prst="rect">
              <a:avLst/>
            </a:prstGeom>
            <a:solidFill>
              <a:schemeClr val="bg1"/>
            </a:solidFill>
            <a:ln w="9525">
              <a:solidFill>
                <a:schemeClr val="accent2"/>
              </a:solidFill>
              <a:prstDash val="sysDot"/>
              <a:miter lim="800000"/>
              <a:headEnd/>
              <a:tailEnd/>
            </a:ln>
          </p:spPr>
          <p:txBody>
            <a:bodyPr vert="horz" wrap="square" lIns="0" tIns="18000" rIns="0" bIns="0" numCol="1" rtlCol="0" anchor="t" anchorCtr="0" compatLnSpc="1">
              <a:prstTxWarp prst="textNoShape">
                <a:avLst/>
              </a:prstTxWarp>
              <a:noAutofit/>
            </a:bodyPr>
            <a:lstStyle/>
            <a:p>
              <a:pPr algn="ctr">
                <a:buClr>
                  <a:schemeClr val="tx1"/>
                </a:buClr>
              </a:pPr>
              <a:r>
                <a:rPr lang="en-US" sz="1400">
                  <a:latin typeface="Ericsson Technical Icons" panose="00000500000000000000" pitchFamily="2" charset="0"/>
                </a:rPr>
                <a:t>R</a:t>
              </a:r>
              <a:endParaRPr lang="en-US" sz="1400"/>
            </a:p>
          </p:txBody>
        </p:sp>
      </p:grpSp>
      <p:grpSp>
        <p:nvGrpSpPr>
          <p:cNvPr id="86" name="Group 85">
            <a:extLst>
              <a:ext uri="{FF2B5EF4-FFF2-40B4-BE49-F238E27FC236}">
                <a16:creationId xmlns:a16="http://schemas.microsoft.com/office/drawing/2014/main" id="{041C052E-3E1A-4F48-A631-2EC2135A8BEC}"/>
              </a:ext>
            </a:extLst>
          </p:cNvPr>
          <p:cNvGrpSpPr/>
          <p:nvPr/>
        </p:nvGrpSpPr>
        <p:grpSpPr>
          <a:xfrm>
            <a:off x="3924016" y="5204069"/>
            <a:ext cx="411506" cy="549378"/>
            <a:chOff x="7055768" y="2649905"/>
            <a:chExt cx="411506" cy="549378"/>
          </a:xfrm>
        </p:grpSpPr>
        <p:grpSp>
          <p:nvGrpSpPr>
            <p:cNvPr id="87" name="Group 86">
              <a:extLst>
                <a:ext uri="{FF2B5EF4-FFF2-40B4-BE49-F238E27FC236}">
                  <a16:creationId xmlns:a16="http://schemas.microsoft.com/office/drawing/2014/main" id="{D6D964CB-385A-411E-9D63-374DBE04B6FF}"/>
                </a:ext>
              </a:extLst>
            </p:cNvPr>
            <p:cNvGrpSpPr/>
            <p:nvPr/>
          </p:nvGrpSpPr>
          <p:grpSpPr>
            <a:xfrm>
              <a:off x="7055768" y="2649905"/>
              <a:ext cx="411506" cy="549378"/>
              <a:chOff x="7419306" y="774484"/>
              <a:chExt cx="316786" cy="426242"/>
            </a:xfrm>
          </p:grpSpPr>
          <p:sp>
            <p:nvSpPr>
              <p:cNvPr id="89" name="Rectangle 88">
                <a:extLst>
                  <a:ext uri="{FF2B5EF4-FFF2-40B4-BE49-F238E27FC236}">
                    <a16:creationId xmlns:a16="http://schemas.microsoft.com/office/drawing/2014/main" id="{AD303555-12BC-4FDD-A3EC-1E15402CC309}"/>
                  </a:ext>
                </a:extLst>
              </p:cNvPr>
              <p:cNvSpPr/>
              <p:nvPr/>
            </p:nvSpPr>
            <p:spPr bwMode="auto">
              <a:xfrm>
                <a:off x="7419307" y="774484"/>
                <a:ext cx="316785" cy="426242"/>
              </a:xfrm>
              <a:prstGeom prst="rect">
                <a:avLst/>
              </a:prstGeom>
              <a:solidFill>
                <a:schemeClr val="bg1"/>
              </a:solidFill>
              <a:ln w="3175" cap="flat" cmpd="sng" algn="ctr">
                <a:solidFill>
                  <a:schemeClr val="accent2"/>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b" anchorCtr="0" forceAA="0" compatLnSpc="1">
                <a:prstTxWarp prst="textNoShape">
                  <a:avLst/>
                </a:prstTxWarp>
                <a:noAutofit/>
              </a:bodyPr>
              <a:lstStyle/>
              <a:p>
                <a:pPr marR="0" defTabSz="914400" rtl="0" eaLnBrk="1" fontAlgn="base" latinLnBrk="0" hangingPunct="1">
                  <a:lnSpc>
                    <a:spcPct val="100000"/>
                  </a:lnSpc>
                  <a:spcBef>
                    <a:spcPts val="300"/>
                  </a:spcBef>
                  <a:spcAft>
                    <a:spcPct val="0"/>
                  </a:spcAft>
                  <a:buClrTx/>
                  <a:buSzTx/>
                  <a:tabLst/>
                </a:pPr>
                <a:r>
                  <a:rPr lang="sv-SE" sz="900"/>
                  <a:t>  </a:t>
                </a:r>
                <a:r>
                  <a:rPr lang="sv-SE" sz="800"/>
                  <a:t>IXP</a:t>
                </a:r>
                <a:endParaRPr kumimoji="0" lang="en-US" sz="900" b="0" i="0" u="none" strike="noStrike" cap="none" normalizeH="0" baseline="0" err="1">
                  <a:ln>
                    <a:noFill/>
                  </a:ln>
                  <a:effectLst/>
                </a:endParaRPr>
              </a:p>
            </p:txBody>
          </p:sp>
          <p:cxnSp>
            <p:nvCxnSpPr>
              <p:cNvPr id="90" name="Straight Connector 89">
                <a:extLst>
                  <a:ext uri="{FF2B5EF4-FFF2-40B4-BE49-F238E27FC236}">
                    <a16:creationId xmlns:a16="http://schemas.microsoft.com/office/drawing/2014/main" id="{B57DB08E-15F0-4AD1-B517-15513D28B619}"/>
                  </a:ext>
                </a:extLst>
              </p:cNvPr>
              <p:cNvCxnSpPr>
                <a:cxnSpLocks/>
              </p:cNvCxnSpPr>
              <p:nvPr/>
            </p:nvCxnSpPr>
            <p:spPr bwMode="auto">
              <a:xfrm>
                <a:off x="7419306" y="1090359"/>
                <a:ext cx="316785" cy="0"/>
              </a:xfrm>
              <a:prstGeom prst="line">
                <a:avLst/>
              </a:prstGeom>
              <a:solidFill>
                <a:schemeClr val="accent1"/>
              </a:solidFill>
              <a:ln w="3175" cap="flat" cmpd="sng" algn="ctr">
                <a:solidFill>
                  <a:schemeClr val="accent2"/>
                </a:solidFill>
                <a:prstDash val="solid"/>
                <a:round/>
                <a:headEnd type="none" w="med" len="med"/>
                <a:tailEnd type="none"/>
              </a:ln>
              <a:effectLst/>
            </p:spPr>
          </p:cxnSp>
        </p:grpSp>
        <p:sp>
          <p:nvSpPr>
            <p:cNvPr id="88" name="TextBox 87">
              <a:extLst>
                <a:ext uri="{FF2B5EF4-FFF2-40B4-BE49-F238E27FC236}">
                  <a16:creationId xmlns:a16="http://schemas.microsoft.com/office/drawing/2014/main" id="{0C5B75EA-2C25-485C-BD7E-31275DAEC3D4}"/>
                </a:ext>
              </a:extLst>
            </p:cNvPr>
            <p:cNvSpPr txBox="1"/>
            <p:nvPr/>
          </p:nvSpPr>
          <p:spPr bwMode="auto">
            <a:xfrm>
              <a:off x="7137211" y="2707910"/>
              <a:ext cx="256118" cy="310414"/>
            </a:xfrm>
            <a:prstGeom prst="rect">
              <a:avLst/>
            </a:prstGeom>
            <a:solidFill>
              <a:schemeClr val="bg1"/>
            </a:solidFill>
            <a:ln w="9525">
              <a:solidFill>
                <a:schemeClr val="accent2"/>
              </a:solidFill>
              <a:prstDash val="sysDot"/>
              <a:miter lim="800000"/>
              <a:headEnd/>
              <a:tailEnd/>
            </a:ln>
          </p:spPr>
          <p:txBody>
            <a:bodyPr vert="horz" wrap="square" lIns="0" tIns="18000" rIns="0" bIns="0" numCol="1" rtlCol="0" anchor="t" anchorCtr="0" compatLnSpc="1">
              <a:prstTxWarp prst="textNoShape">
                <a:avLst/>
              </a:prstTxWarp>
              <a:noAutofit/>
            </a:bodyPr>
            <a:lstStyle/>
            <a:p>
              <a:pPr algn="ctr">
                <a:buClr>
                  <a:schemeClr val="tx1"/>
                </a:buClr>
              </a:pPr>
              <a:r>
                <a:rPr lang="en-US" sz="1400">
                  <a:latin typeface="Ericsson Technical Icons" panose="00000500000000000000" pitchFamily="2" charset="0"/>
                </a:rPr>
                <a:t>R</a:t>
              </a:r>
              <a:endParaRPr lang="en-US" sz="1400"/>
            </a:p>
          </p:txBody>
        </p:sp>
      </p:grpSp>
      <p:grpSp>
        <p:nvGrpSpPr>
          <p:cNvPr id="101" name="Group 100">
            <a:extLst>
              <a:ext uri="{FF2B5EF4-FFF2-40B4-BE49-F238E27FC236}">
                <a16:creationId xmlns:a16="http://schemas.microsoft.com/office/drawing/2014/main" id="{38F0E386-4404-4063-A0E2-5E2637941FE2}"/>
              </a:ext>
            </a:extLst>
          </p:cNvPr>
          <p:cNvGrpSpPr/>
          <p:nvPr/>
        </p:nvGrpSpPr>
        <p:grpSpPr>
          <a:xfrm>
            <a:off x="7186303" y="2291175"/>
            <a:ext cx="801098" cy="715270"/>
            <a:chOff x="8070186" y="1638969"/>
            <a:chExt cx="801098" cy="715270"/>
          </a:xfrm>
        </p:grpSpPr>
        <p:grpSp>
          <p:nvGrpSpPr>
            <p:cNvPr id="97" name="Group 96">
              <a:extLst>
                <a:ext uri="{FF2B5EF4-FFF2-40B4-BE49-F238E27FC236}">
                  <a16:creationId xmlns:a16="http://schemas.microsoft.com/office/drawing/2014/main" id="{E65248AE-5DF0-44E5-9B1A-F073937A31B6}"/>
                </a:ext>
              </a:extLst>
            </p:cNvPr>
            <p:cNvGrpSpPr/>
            <p:nvPr/>
          </p:nvGrpSpPr>
          <p:grpSpPr>
            <a:xfrm>
              <a:off x="8070186" y="1638969"/>
              <a:ext cx="801098" cy="715270"/>
              <a:chOff x="6239718" y="711567"/>
              <a:chExt cx="2020432" cy="489160"/>
            </a:xfrm>
          </p:grpSpPr>
          <p:sp>
            <p:nvSpPr>
              <p:cNvPr id="99" name="Rectangle 98">
                <a:extLst>
                  <a:ext uri="{FF2B5EF4-FFF2-40B4-BE49-F238E27FC236}">
                    <a16:creationId xmlns:a16="http://schemas.microsoft.com/office/drawing/2014/main" id="{E601E31A-6BBD-473E-A7E3-5B5F3A81D715}"/>
                  </a:ext>
                </a:extLst>
              </p:cNvPr>
              <p:cNvSpPr/>
              <p:nvPr/>
            </p:nvSpPr>
            <p:spPr bwMode="auto">
              <a:xfrm>
                <a:off x="6239721" y="711567"/>
                <a:ext cx="2020429" cy="489160"/>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b" anchorCtr="0" forceAA="0" compatLnSpc="1">
                <a:prstTxWarp prst="textNoShape">
                  <a:avLst/>
                </a:prstTxWarp>
                <a:noAutofit/>
              </a:bodyPr>
              <a:lstStyle/>
              <a:p>
                <a:pPr marR="0" algn="ctr" defTabSz="914400" rtl="0" eaLnBrk="1" fontAlgn="base" latinLnBrk="0" hangingPunct="1">
                  <a:lnSpc>
                    <a:spcPct val="100000"/>
                  </a:lnSpc>
                  <a:spcBef>
                    <a:spcPts val="300"/>
                  </a:spcBef>
                  <a:spcAft>
                    <a:spcPct val="0"/>
                  </a:spcAft>
                  <a:buClrTx/>
                  <a:buSzTx/>
                  <a:tabLst/>
                </a:pPr>
                <a:r>
                  <a:rPr lang="sv-SE" sz="900"/>
                  <a:t>AS site </a:t>
                </a:r>
                <a:endParaRPr kumimoji="0" lang="en-US" sz="900" b="0" i="0" u="none" strike="noStrike" cap="none" normalizeH="0" baseline="0" err="1">
                  <a:ln>
                    <a:noFill/>
                  </a:ln>
                  <a:effectLst/>
                </a:endParaRPr>
              </a:p>
            </p:txBody>
          </p:sp>
          <p:cxnSp>
            <p:nvCxnSpPr>
              <p:cNvPr id="100" name="Straight Connector 99">
                <a:extLst>
                  <a:ext uri="{FF2B5EF4-FFF2-40B4-BE49-F238E27FC236}">
                    <a16:creationId xmlns:a16="http://schemas.microsoft.com/office/drawing/2014/main" id="{213503F9-7000-42BE-A404-548887624CFC}"/>
                  </a:ext>
                </a:extLst>
              </p:cNvPr>
              <p:cNvCxnSpPr>
                <a:cxnSpLocks/>
              </p:cNvCxnSpPr>
              <p:nvPr/>
            </p:nvCxnSpPr>
            <p:spPr bwMode="auto">
              <a:xfrm>
                <a:off x="6239718" y="1104936"/>
                <a:ext cx="2020432" cy="0"/>
              </a:xfrm>
              <a:prstGeom prst="line">
                <a:avLst/>
              </a:prstGeom>
              <a:solidFill>
                <a:schemeClr val="accent1"/>
              </a:solidFill>
              <a:ln w="3175" cap="flat" cmpd="sng" algn="ctr">
                <a:solidFill>
                  <a:schemeClr val="tx1"/>
                </a:solidFill>
                <a:prstDash val="solid"/>
                <a:round/>
                <a:headEnd type="none" w="med" len="med"/>
                <a:tailEnd type="none"/>
              </a:ln>
              <a:effectLst/>
            </p:spPr>
          </p:cxnSp>
        </p:grpSp>
        <p:sp>
          <p:nvSpPr>
            <p:cNvPr id="95" name="TextBox 94">
              <a:extLst>
                <a:ext uri="{FF2B5EF4-FFF2-40B4-BE49-F238E27FC236}">
                  <a16:creationId xmlns:a16="http://schemas.microsoft.com/office/drawing/2014/main" id="{70EC06A2-5977-4519-B366-30F6205ACD2B}"/>
                </a:ext>
              </a:extLst>
            </p:cNvPr>
            <p:cNvSpPr txBox="1"/>
            <p:nvPr/>
          </p:nvSpPr>
          <p:spPr bwMode="auto">
            <a:xfrm>
              <a:off x="8141042" y="1758271"/>
              <a:ext cx="298371" cy="366373"/>
            </a:xfrm>
            <a:prstGeom prst="rect">
              <a:avLst/>
            </a:prstGeom>
            <a:solidFill>
              <a:schemeClr val="bg1"/>
            </a:solidFill>
            <a:ln w="9525">
              <a:solidFill>
                <a:schemeClr val="accent1"/>
              </a:solidFill>
              <a:prstDash val="sysDot"/>
              <a:miter lim="800000"/>
              <a:headEnd/>
              <a:tailEnd/>
            </a:ln>
          </p:spPr>
          <p:txBody>
            <a:bodyPr vert="horz" wrap="square" lIns="0" tIns="18000" rIns="0" bIns="0" numCol="1" rtlCol="0" anchor="t" anchorCtr="0" compatLnSpc="1">
              <a:prstTxWarp prst="textNoShape">
                <a:avLst/>
              </a:prstTxWarp>
              <a:noAutofit/>
            </a:bodyPr>
            <a:lstStyle/>
            <a:p>
              <a:pPr algn="ctr">
                <a:buClr>
                  <a:schemeClr val="tx1"/>
                </a:buClr>
              </a:pPr>
              <a:r>
                <a:rPr lang="en-US" sz="1100">
                  <a:solidFill>
                    <a:schemeClr val="accent1"/>
                  </a:solidFill>
                  <a:latin typeface="Ericsson Technical Icons" panose="00000500000000000000" pitchFamily="2" charset="0"/>
                </a:rPr>
                <a:t>S</a:t>
              </a:r>
              <a:br>
                <a:rPr lang="en-US" sz="1100">
                  <a:latin typeface="Ericsson Technical Icons" panose="00000500000000000000" pitchFamily="2" charset="0"/>
                </a:rPr>
              </a:br>
              <a:r>
                <a:rPr lang="en-US" sz="900"/>
                <a:t>AS</a:t>
              </a:r>
              <a:endParaRPr lang="en-US" sz="500"/>
            </a:p>
          </p:txBody>
        </p:sp>
        <p:sp>
          <p:nvSpPr>
            <p:cNvPr id="96" name="TextBox 95">
              <a:extLst>
                <a:ext uri="{FF2B5EF4-FFF2-40B4-BE49-F238E27FC236}">
                  <a16:creationId xmlns:a16="http://schemas.microsoft.com/office/drawing/2014/main" id="{4BF112D7-A7A7-4021-8F6C-AA842C33B864}"/>
                </a:ext>
              </a:extLst>
            </p:cNvPr>
            <p:cNvSpPr txBox="1"/>
            <p:nvPr/>
          </p:nvSpPr>
          <p:spPr bwMode="auto">
            <a:xfrm>
              <a:off x="8510005" y="1758271"/>
              <a:ext cx="298371" cy="366373"/>
            </a:xfrm>
            <a:prstGeom prst="rect">
              <a:avLst/>
            </a:prstGeom>
            <a:solidFill>
              <a:schemeClr val="bg1"/>
            </a:solidFill>
            <a:ln w="9525">
              <a:solidFill>
                <a:schemeClr val="accent1"/>
              </a:solidFill>
              <a:prstDash val="sysDot"/>
              <a:miter lim="800000"/>
              <a:headEnd/>
              <a:tailEnd/>
            </a:ln>
          </p:spPr>
          <p:txBody>
            <a:bodyPr vert="horz" wrap="square" lIns="0" tIns="18000" rIns="0" bIns="0" numCol="1" rtlCol="0" anchor="t" anchorCtr="0" compatLnSpc="1">
              <a:prstTxWarp prst="textNoShape">
                <a:avLst/>
              </a:prstTxWarp>
              <a:noAutofit/>
            </a:bodyPr>
            <a:lstStyle/>
            <a:p>
              <a:pPr algn="ctr">
                <a:buClr>
                  <a:schemeClr val="tx1"/>
                </a:buClr>
              </a:pPr>
              <a:r>
                <a:rPr lang="en-US" sz="1100">
                  <a:solidFill>
                    <a:schemeClr val="accent1"/>
                  </a:solidFill>
                  <a:latin typeface="Ericsson Technical Icons" panose="00000500000000000000" pitchFamily="2" charset="0"/>
                </a:rPr>
                <a:t>S</a:t>
              </a:r>
              <a:br>
                <a:rPr lang="en-US" sz="1100">
                  <a:latin typeface="Ericsson Technical Icons" panose="00000500000000000000" pitchFamily="2" charset="0"/>
                </a:rPr>
              </a:br>
              <a:r>
                <a:rPr lang="en-US" sz="900"/>
                <a:t>DNS</a:t>
              </a:r>
              <a:endParaRPr lang="en-US" sz="500"/>
            </a:p>
          </p:txBody>
        </p:sp>
      </p:grpSp>
      <p:grpSp>
        <p:nvGrpSpPr>
          <p:cNvPr id="102" name="Group 101">
            <a:extLst>
              <a:ext uri="{FF2B5EF4-FFF2-40B4-BE49-F238E27FC236}">
                <a16:creationId xmlns:a16="http://schemas.microsoft.com/office/drawing/2014/main" id="{E0C3CB76-FE15-4995-906B-7E0F4A49DEEC}"/>
              </a:ext>
            </a:extLst>
          </p:cNvPr>
          <p:cNvGrpSpPr/>
          <p:nvPr/>
        </p:nvGrpSpPr>
        <p:grpSpPr>
          <a:xfrm>
            <a:off x="2582535" y="5815174"/>
            <a:ext cx="801098" cy="715270"/>
            <a:chOff x="8070186" y="1638969"/>
            <a:chExt cx="801098" cy="715270"/>
          </a:xfrm>
        </p:grpSpPr>
        <p:grpSp>
          <p:nvGrpSpPr>
            <p:cNvPr id="103" name="Group 102">
              <a:extLst>
                <a:ext uri="{FF2B5EF4-FFF2-40B4-BE49-F238E27FC236}">
                  <a16:creationId xmlns:a16="http://schemas.microsoft.com/office/drawing/2014/main" id="{E9D0CC1C-1FB0-4CF4-9454-DC1F31D8A922}"/>
                </a:ext>
              </a:extLst>
            </p:cNvPr>
            <p:cNvGrpSpPr/>
            <p:nvPr/>
          </p:nvGrpSpPr>
          <p:grpSpPr>
            <a:xfrm>
              <a:off x="8070186" y="1638969"/>
              <a:ext cx="801098" cy="715270"/>
              <a:chOff x="6239718" y="711567"/>
              <a:chExt cx="2020432" cy="489160"/>
            </a:xfrm>
          </p:grpSpPr>
          <p:sp>
            <p:nvSpPr>
              <p:cNvPr id="106" name="Rectangle 105">
                <a:extLst>
                  <a:ext uri="{FF2B5EF4-FFF2-40B4-BE49-F238E27FC236}">
                    <a16:creationId xmlns:a16="http://schemas.microsoft.com/office/drawing/2014/main" id="{B51F5632-A2E9-4EF9-AEF8-56A817263396}"/>
                  </a:ext>
                </a:extLst>
              </p:cNvPr>
              <p:cNvSpPr/>
              <p:nvPr/>
            </p:nvSpPr>
            <p:spPr bwMode="auto">
              <a:xfrm>
                <a:off x="6239721" y="711567"/>
                <a:ext cx="2020429" cy="489160"/>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b" anchorCtr="0" forceAA="0" compatLnSpc="1">
                <a:prstTxWarp prst="textNoShape">
                  <a:avLst/>
                </a:prstTxWarp>
                <a:noAutofit/>
              </a:bodyPr>
              <a:lstStyle/>
              <a:p>
                <a:pPr marR="0" algn="ctr" defTabSz="914400" rtl="0" eaLnBrk="1" fontAlgn="base" latinLnBrk="0" hangingPunct="1">
                  <a:lnSpc>
                    <a:spcPct val="100000"/>
                  </a:lnSpc>
                  <a:spcBef>
                    <a:spcPts val="300"/>
                  </a:spcBef>
                  <a:spcAft>
                    <a:spcPct val="0"/>
                  </a:spcAft>
                  <a:buClrTx/>
                  <a:buSzTx/>
                  <a:tabLst/>
                </a:pPr>
                <a:r>
                  <a:rPr lang="sv-SE" sz="900"/>
                  <a:t>AS site </a:t>
                </a:r>
                <a:endParaRPr kumimoji="0" lang="en-US" sz="900" b="0" i="0" u="none" strike="noStrike" cap="none" normalizeH="0" baseline="0" err="1">
                  <a:ln>
                    <a:noFill/>
                  </a:ln>
                  <a:effectLst/>
                </a:endParaRPr>
              </a:p>
            </p:txBody>
          </p:sp>
          <p:cxnSp>
            <p:nvCxnSpPr>
              <p:cNvPr id="107" name="Straight Connector 106">
                <a:extLst>
                  <a:ext uri="{FF2B5EF4-FFF2-40B4-BE49-F238E27FC236}">
                    <a16:creationId xmlns:a16="http://schemas.microsoft.com/office/drawing/2014/main" id="{2537807D-ED2C-444B-8BDF-C84C43F80846}"/>
                  </a:ext>
                </a:extLst>
              </p:cNvPr>
              <p:cNvCxnSpPr>
                <a:cxnSpLocks/>
              </p:cNvCxnSpPr>
              <p:nvPr/>
            </p:nvCxnSpPr>
            <p:spPr bwMode="auto">
              <a:xfrm>
                <a:off x="6239718" y="1104936"/>
                <a:ext cx="2020432" cy="0"/>
              </a:xfrm>
              <a:prstGeom prst="line">
                <a:avLst/>
              </a:prstGeom>
              <a:solidFill>
                <a:schemeClr val="accent1"/>
              </a:solidFill>
              <a:ln w="3175" cap="flat" cmpd="sng" algn="ctr">
                <a:solidFill>
                  <a:schemeClr val="tx1"/>
                </a:solidFill>
                <a:prstDash val="solid"/>
                <a:round/>
                <a:headEnd type="none" w="med" len="med"/>
                <a:tailEnd type="none"/>
              </a:ln>
              <a:effectLst/>
            </p:spPr>
          </p:cxnSp>
        </p:grpSp>
        <p:sp>
          <p:nvSpPr>
            <p:cNvPr id="104" name="TextBox 103">
              <a:extLst>
                <a:ext uri="{FF2B5EF4-FFF2-40B4-BE49-F238E27FC236}">
                  <a16:creationId xmlns:a16="http://schemas.microsoft.com/office/drawing/2014/main" id="{89271CDA-C230-4156-9527-FEA692D0D565}"/>
                </a:ext>
              </a:extLst>
            </p:cNvPr>
            <p:cNvSpPr txBox="1"/>
            <p:nvPr/>
          </p:nvSpPr>
          <p:spPr bwMode="auto">
            <a:xfrm>
              <a:off x="8141042" y="1758271"/>
              <a:ext cx="298371" cy="366373"/>
            </a:xfrm>
            <a:prstGeom prst="rect">
              <a:avLst/>
            </a:prstGeom>
            <a:solidFill>
              <a:schemeClr val="bg1"/>
            </a:solidFill>
            <a:ln w="9525">
              <a:solidFill>
                <a:schemeClr val="accent1"/>
              </a:solidFill>
              <a:prstDash val="sysDot"/>
              <a:miter lim="800000"/>
              <a:headEnd/>
              <a:tailEnd/>
            </a:ln>
          </p:spPr>
          <p:txBody>
            <a:bodyPr vert="horz" wrap="square" lIns="0" tIns="18000" rIns="0" bIns="0" numCol="1" rtlCol="0" anchor="t" anchorCtr="0" compatLnSpc="1">
              <a:prstTxWarp prst="textNoShape">
                <a:avLst/>
              </a:prstTxWarp>
              <a:noAutofit/>
            </a:bodyPr>
            <a:lstStyle/>
            <a:p>
              <a:pPr algn="ctr">
                <a:buClr>
                  <a:schemeClr val="tx1"/>
                </a:buClr>
              </a:pPr>
              <a:r>
                <a:rPr lang="en-US" sz="1100">
                  <a:solidFill>
                    <a:schemeClr val="accent1"/>
                  </a:solidFill>
                  <a:latin typeface="Ericsson Technical Icons" panose="00000500000000000000" pitchFamily="2" charset="0"/>
                </a:rPr>
                <a:t>S</a:t>
              </a:r>
              <a:br>
                <a:rPr lang="en-US" sz="1100">
                  <a:latin typeface="Ericsson Technical Icons" panose="00000500000000000000" pitchFamily="2" charset="0"/>
                </a:rPr>
              </a:br>
              <a:r>
                <a:rPr lang="en-US" sz="900"/>
                <a:t>AS</a:t>
              </a:r>
              <a:endParaRPr lang="en-US" sz="500"/>
            </a:p>
          </p:txBody>
        </p:sp>
        <p:sp>
          <p:nvSpPr>
            <p:cNvPr id="105" name="TextBox 104">
              <a:extLst>
                <a:ext uri="{FF2B5EF4-FFF2-40B4-BE49-F238E27FC236}">
                  <a16:creationId xmlns:a16="http://schemas.microsoft.com/office/drawing/2014/main" id="{38C3E855-7CE8-4FB5-A9A6-8AD5C199BC21}"/>
                </a:ext>
              </a:extLst>
            </p:cNvPr>
            <p:cNvSpPr txBox="1"/>
            <p:nvPr/>
          </p:nvSpPr>
          <p:spPr bwMode="auto">
            <a:xfrm>
              <a:off x="8510005" y="1758271"/>
              <a:ext cx="298371" cy="366373"/>
            </a:xfrm>
            <a:prstGeom prst="rect">
              <a:avLst/>
            </a:prstGeom>
            <a:solidFill>
              <a:schemeClr val="bg1"/>
            </a:solidFill>
            <a:ln w="9525">
              <a:solidFill>
                <a:schemeClr val="accent1"/>
              </a:solidFill>
              <a:prstDash val="sysDot"/>
              <a:miter lim="800000"/>
              <a:headEnd/>
              <a:tailEnd/>
            </a:ln>
          </p:spPr>
          <p:txBody>
            <a:bodyPr vert="horz" wrap="square" lIns="0" tIns="18000" rIns="0" bIns="0" numCol="1" rtlCol="0" anchor="t" anchorCtr="0" compatLnSpc="1">
              <a:prstTxWarp prst="textNoShape">
                <a:avLst/>
              </a:prstTxWarp>
              <a:noAutofit/>
            </a:bodyPr>
            <a:lstStyle/>
            <a:p>
              <a:pPr algn="ctr">
                <a:buClr>
                  <a:schemeClr val="tx1"/>
                </a:buClr>
              </a:pPr>
              <a:r>
                <a:rPr lang="en-US" sz="1100">
                  <a:solidFill>
                    <a:schemeClr val="accent1"/>
                  </a:solidFill>
                  <a:latin typeface="Ericsson Technical Icons" panose="00000500000000000000" pitchFamily="2" charset="0"/>
                </a:rPr>
                <a:t>S</a:t>
              </a:r>
              <a:br>
                <a:rPr lang="en-US" sz="1100">
                  <a:latin typeface="Ericsson Technical Icons" panose="00000500000000000000" pitchFamily="2" charset="0"/>
                </a:rPr>
              </a:br>
              <a:r>
                <a:rPr lang="en-US" sz="900"/>
                <a:t>DNS</a:t>
              </a:r>
              <a:endParaRPr lang="en-US" sz="500"/>
            </a:p>
          </p:txBody>
        </p:sp>
      </p:grpSp>
      <p:grpSp>
        <p:nvGrpSpPr>
          <p:cNvPr id="108" name="Group 107">
            <a:extLst>
              <a:ext uri="{FF2B5EF4-FFF2-40B4-BE49-F238E27FC236}">
                <a16:creationId xmlns:a16="http://schemas.microsoft.com/office/drawing/2014/main" id="{0F706AC0-1ECB-425C-861E-ABB73F95232E}"/>
              </a:ext>
            </a:extLst>
          </p:cNvPr>
          <p:cNvGrpSpPr/>
          <p:nvPr/>
        </p:nvGrpSpPr>
        <p:grpSpPr>
          <a:xfrm>
            <a:off x="2566606" y="1251766"/>
            <a:ext cx="801098" cy="715270"/>
            <a:chOff x="8070186" y="1638969"/>
            <a:chExt cx="801098" cy="715270"/>
          </a:xfrm>
        </p:grpSpPr>
        <p:grpSp>
          <p:nvGrpSpPr>
            <p:cNvPr id="109" name="Group 108">
              <a:extLst>
                <a:ext uri="{FF2B5EF4-FFF2-40B4-BE49-F238E27FC236}">
                  <a16:creationId xmlns:a16="http://schemas.microsoft.com/office/drawing/2014/main" id="{290DC729-2F15-4935-8313-ECA9467F42F9}"/>
                </a:ext>
              </a:extLst>
            </p:cNvPr>
            <p:cNvGrpSpPr/>
            <p:nvPr/>
          </p:nvGrpSpPr>
          <p:grpSpPr>
            <a:xfrm>
              <a:off x="8070186" y="1638969"/>
              <a:ext cx="801098" cy="715270"/>
              <a:chOff x="6239718" y="711567"/>
              <a:chExt cx="2020432" cy="489160"/>
            </a:xfrm>
          </p:grpSpPr>
          <p:sp>
            <p:nvSpPr>
              <p:cNvPr id="112" name="Rectangle 111">
                <a:extLst>
                  <a:ext uri="{FF2B5EF4-FFF2-40B4-BE49-F238E27FC236}">
                    <a16:creationId xmlns:a16="http://schemas.microsoft.com/office/drawing/2014/main" id="{26E5A86C-3DE5-449A-B721-981304DAD421}"/>
                  </a:ext>
                </a:extLst>
              </p:cNvPr>
              <p:cNvSpPr/>
              <p:nvPr/>
            </p:nvSpPr>
            <p:spPr bwMode="auto">
              <a:xfrm>
                <a:off x="6239721" y="711567"/>
                <a:ext cx="2020429" cy="489160"/>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b" anchorCtr="0" forceAA="0" compatLnSpc="1">
                <a:prstTxWarp prst="textNoShape">
                  <a:avLst/>
                </a:prstTxWarp>
                <a:noAutofit/>
              </a:bodyPr>
              <a:lstStyle/>
              <a:p>
                <a:pPr marR="0" algn="ctr" defTabSz="914400" rtl="0" eaLnBrk="1" fontAlgn="base" latinLnBrk="0" hangingPunct="1">
                  <a:lnSpc>
                    <a:spcPct val="100000"/>
                  </a:lnSpc>
                  <a:spcBef>
                    <a:spcPts val="300"/>
                  </a:spcBef>
                  <a:spcAft>
                    <a:spcPct val="0"/>
                  </a:spcAft>
                  <a:buClrTx/>
                  <a:buSzTx/>
                  <a:tabLst/>
                </a:pPr>
                <a:r>
                  <a:rPr lang="sv-SE" sz="900"/>
                  <a:t>AS site </a:t>
                </a:r>
                <a:endParaRPr kumimoji="0" lang="en-US" sz="900" b="0" i="0" u="none" strike="noStrike" cap="none" normalizeH="0" baseline="0" err="1">
                  <a:ln>
                    <a:noFill/>
                  </a:ln>
                  <a:effectLst/>
                </a:endParaRPr>
              </a:p>
            </p:txBody>
          </p:sp>
          <p:cxnSp>
            <p:nvCxnSpPr>
              <p:cNvPr id="113" name="Straight Connector 112">
                <a:extLst>
                  <a:ext uri="{FF2B5EF4-FFF2-40B4-BE49-F238E27FC236}">
                    <a16:creationId xmlns:a16="http://schemas.microsoft.com/office/drawing/2014/main" id="{297EA544-BB03-4211-9609-0F77E141C20F}"/>
                  </a:ext>
                </a:extLst>
              </p:cNvPr>
              <p:cNvCxnSpPr>
                <a:cxnSpLocks/>
              </p:cNvCxnSpPr>
              <p:nvPr/>
            </p:nvCxnSpPr>
            <p:spPr bwMode="auto">
              <a:xfrm>
                <a:off x="6239718" y="1104936"/>
                <a:ext cx="2020432" cy="0"/>
              </a:xfrm>
              <a:prstGeom prst="line">
                <a:avLst/>
              </a:prstGeom>
              <a:solidFill>
                <a:schemeClr val="accent1"/>
              </a:solidFill>
              <a:ln w="3175" cap="flat" cmpd="sng" algn="ctr">
                <a:solidFill>
                  <a:schemeClr val="tx1"/>
                </a:solidFill>
                <a:prstDash val="solid"/>
                <a:round/>
                <a:headEnd type="none" w="med" len="med"/>
                <a:tailEnd type="none"/>
              </a:ln>
              <a:effectLst/>
            </p:spPr>
          </p:cxnSp>
        </p:grpSp>
        <p:sp>
          <p:nvSpPr>
            <p:cNvPr id="110" name="TextBox 109">
              <a:extLst>
                <a:ext uri="{FF2B5EF4-FFF2-40B4-BE49-F238E27FC236}">
                  <a16:creationId xmlns:a16="http://schemas.microsoft.com/office/drawing/2014/main" id="{4549727A-396E-4C2F-A4F1-F52ED33947A7}"/>
                </a:ext>
              </a:extLst>
            </p:cNvPr>
            <p:cNvSpPr txBox="1"/>
            <p:nvPr/>
          </p:nvSpPr>
          <p:spPr bwMode="auto">
            <a:xfrm>
              <a:off x="8141042" y="1758271"/>
              <a:ext cx="298371" cy="366373"/>
            </a:xfrm>
            <a:prstGeom prst="rect">
              <a:avLst/>
            </a:prstGeom>
            <a:solidFill>
              <a:schemeClr val="bg1"/>
            </a:solidFill>
            <a:ln w="9525">
              <a:solidFill>
                <a:schemeClr val="accent1"/>
              </a:solidFill>
              <a:prstDash val="sysDot"/>
              <a:miter lim="800000"/>
              <a:headEnd/>
              <a:tailEnd/>
            </a:ln>
          </p:spPr>
          <p:txBody>
            <a:bodyPr vert="horz" wrap="square" lIns="0" tIns="18000" rIns="0" bIns="0" numCol="1" rtlCol="0" anchor="t" anchorCtr="0" compatLnSpc="1">
              <a:prstTxWarp prst="textNoShape">
                <a:avLst/>
              </a:prstTxWarp>
              <a:noAutofit/>
            </a:bodyPr>
            <a:lstStyle/>
            <a:p>
              <a:pPr algn="ctr">
                <a:buClr>
                  <a:schemeClr val="tx1"/>
                </a:buClr>
              </a:pPr>
              <a:r>
                <a:rPr lang="en-US" sz="1100">
                  <a:solidFill>
                    <a:schemeClr val="accent1"/>
                  </a:solidFill>
                  <a:latin typeface="Ericsson Technical Icons" panose="00000500000000000000" pitchFamily="2" charset="0"/>
                </a:rPr>
                <a:t>S</a:t>
              </a:r>
              <a:br>
                <a:rPr lang="en-US" sz="1100">
                  <a:latin typeface="Ericsson Technical Icons" panose="00000500000000000000" pitchFamily="2" charset="0"/>
                </a:rPr>
              </a:br>
              <a:r>
                <a:rPr lang="en-US" sz="900"/>
                <a:t>AS</a:t>
              </a:r>
              <a:endParaRPr lang="en-US" sz="500"/>
            </a:p>
          </p:txBody>
        </p:sp>
        <p:sp>
          <p:nvSpPr>
            <p:cNvPr id="111" name="TextBox 110">
              <a:extLst>
                <a:ext uri="{FF2B5EF4-FFF2-40B4-BE49-F238E27FC236}">
                  <a16:creationId xmlns:a16="http://schemas.microsoft.com/office/drawing/2014/main" id="{869FF1D0-1021-480D-AD37-3FE9A87B24F5}"/>
                </a:ext>
              </a:extLst>
            </p:cNvPr>
            <p:cNvSpPr txBox="1"/>
            <p:nvPr/>
          </p:nvSpPr>
          <p:spPr bwMode="auto">
            <a:xfrm>
              <a:off x="8510005" y="1758271"/>
              <a:ext cx="298371" cy="366373"/>
            </a:xfrm>
            <a:prstGeom prst="rect">
              <a:avLst/>
            </a:prstGeom>
            <a:solidFill>
              <a:schemeClr val="bg1"/>
            </a:solidFill>
            <a:ln w="9525">
              <a:solidFill>
                <a:schemeClr val="accent1"/>
              </a:solidFill>
              <a:prstDash val="sysDot"/>
              <a:miter lim="800000"/>
              <a:headEnd/>
              <a:tailEnd/>
            </a:ln>
          </p:spPr>
          <p:txBody>
            <a:bodyPr vert="horz" wrap="square" lIns="0" tIns="18000" rIns="0" bIns="0" numCol="1" rtlCol="0" anchor="t" anchorCtr="0" compatLnSpc="1">
              <a:prstTxWarp prst="textNoShape">
                <a:avLst/>
              </a:prstTxWarp>
              <a:noAutofit/>
            </a:bodyPr>
            <a:lstStyle/>
            <a:p>
              <a:pPr algn="ctr">
                <a:buClr>
                  <a:schemeClr val="tx1"/>
                </a:buClr>
              </a:pPr>
              <a:r>
                <a:rPr lang="en-US" sz="1100">
                  <a:solidFill>
                    <a:schemeClr val="accent1"/>
                  </a:solidFill>
                  <a:latin typeface="Ericsson Technical Icons" panose="00000500000000000000" pitchFamily="2" charset="0"/>
                </a:rPr>
                <a:t>S</a:t>
              </a:r>
              <a:br>
                <a:rPr lang="en-US" sz="1100">
                  <a:latin typeface="Ericsson Technical Icons" panose="00000500000000000000" pitchFamily="2" charset="0"/>
                </a:rPr>
              </a:br>
              <a:r>
                <a:rPr lang="en-US" sz="900"/>
                <a:t>DNS</a:t>
              </a:r>
              <a:endParaRPr lang="en-US" sz="500"/>
            </a:p>
          </p:txBody>
        </p:sp>
      </p:grpSp>
      <p:grpSp>
        <p:nvGrpSpPr>
          <p:cNvPr id="114" name="Group 113">
            <a:extLst>
              <a:ext uri="{FF2B5EF4-FFF2-40B4-BE49-F238E27FC236}">
                <a16:creationId xmlns:a16="http://schemas.microsoft.com/office/drawing/2014/main" id="{CC8D70AC-F3E4-4DBD-80FE-6BAACBD22002}"/>
              </a:ext>
            </a:extLst>
          </p:cNvPr>
          <p:cNvGrpSpPr/>
          <p:nvPr/>
        </p:nvGrpSpPr>
        <p:grpSpPr>
          <a:xfrm>
            <a:off x="7186303" y="4915926"/>
            <a:ext cx="801098" cy="715270"/>
            <a:chOff x="8070186" y="1638969"/>
            <a:chExt cx="801098" cy="715270"/>
          </a:xfrm>
        </p:grpSpPr>
        <p:grpSp>
          <p:nvGrpSpPr>
            <p:cNvPr id="115" name="Group 114">
              <a:extLst>
                <a:ext uri="{FF2B5EF4-FFF2-40B4-BE49-F238E27FC236}">
                  <a16:creationId xmlns:a16="http://schemas.microsoft.com/office/drawing/2014/main" id="{920D1A88-6A36-4AD2-8126-9C7431C3D26C}"/>
                </a:ext>
              </a:extLst>
            </p:cNvPr>
            <p:cNvGrpSpPr/>
            <p:nvPr/>
          </p:nvGrpSpPr>
          <p:grpSpPr>
            <a:xfrm>
              <a:off x="8070186" y="1638969"/>
              <a:ext cx="801098" cy="715270"/>
              <a:chOff x="6239718" y="711567"/>
              <a:chExt cx="2020432" cy="489160"/>
            </a:xfrm>
          </p:grpSpPr>
          <p:sp>
            <p:nvSpPr>
              <p:cNvPr id="118" name="Rectangle 117">
                <a:extLst>
                  <a:ext uri="{FF2B5EF4-FFF2-40B4-BE49-F238E27FC236}">
                    <a16:creationId xmlns:a16="http://schemas.microsoft.com/office/drawing/2014/main" id="{844A5FAB-E718-4CEE-8393-12EF1CDA9234}"/>
                  </a:ext>
                </a:extLst>
              </p:cNvPr>
              <p:cNvSpPr/>
              <p:nvPr/>
            </p:nvSpPr>
            <p:spPr bwMode="auto">
              <a:xfrm>
                <a:off x="6239721" y="711567"/>
                <a:ext cx="2020429" cy="489160"/>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b" anchorCtr="0" forceAA="0" compatLnSpc="1">
                <a:prstTxWarp prst="textNoShape">
                  <a:avLst/>
                </a:prstTxWarp>
                <a:noAutofit/>
              </a:bodyPr>
              <a:lstStyle/>
              <a:p>
                <a:pPr marR="0" algn="ctr" defTabSz="914400" rtl="0" eaLnBrk="1" fontAlgn="base" latinLnBrk="0" hangingPunct="1">
                  <a:lnSpc>
                    <a:spcPct val="100000"/>
                  </a:lnSpc>
                  <a:spcBef>
                    <a:spcPts val="300"/>
                  </a:spcBef>
                  <a:spcAft>
                    <a:spcPct val="0"/>
                  </a:spcAft>
                  <a:buClrTx/>
                  <a:buSzTx/>
                  <a:tabLst/>
                </a:pPr>
                <a:r>
                  <a:rPr lang="sv-SE" sz="900"/>
                  <a:t>AS site </a:t>
                </a:r>
                <a:endParaRPr kumimoji="0" lang="en-US" sz="900" b="0" i="0" u="none" strike="noStrike" cap="none" normalizeH="0" baseline="0" err="1">
                  <a:ln>
                    <a:noFill/>
                  </a:ln>
                  <a:effectLst/>
                </a:endParaRPr>
              </a:p>
            </p:txBody>
          </p:sp>
          <p:cxnSp>
            <p:nvCxnSpPr>
              <p:cNvPr id="119" name="Straight Connector 118">
                <a:extLst>
                  <a:ext uri="{FF2B5EF4-FFF2-40B4-BE49-F238E27FC236}">
                    <a16:creationId xmlns:a16="http://schemas.microsoft.com/office/drawing/2014/main" id="{BA658A3D-59DA-4053-9FB0-4F1173684AE2}"/>
                  </a:ext>
                </a:extLst>
              </p:cNvPr>
              <p:cNvCxnSpPr>
                <a:cxnSpLocks/>
              </p:cNvCxnSpPr>
              <p:nvPr/>
            </p:nvCxnSpPr>
            <p:spPr bwMode="auto">
              <a:xfrm>
                <a:off x="6239718" y="1104936"/>
                <a:ext cx="2020432" cy="0"/>
              </a:xfrm>
              <a:prstGeom prst="line">
                <a:avLst/>
              </a:prstGeom>
              <a:solidFill>
                <a:schemeClr val="accent1"/>
              </a:solidFill>
              <a:ln w="3175" cap="flat" cmpd="sng" algn="ctr">
                <a:solidFill>
                  <a:schemeClr val="tx1"/>
                </a:solidFill>
                <a:prstDash val="solid"/>
                <a:round/>
                <a:headEnd type="none" w="med" len="med"/>
                <a:tailEnd type="none"/>
              </a:ln>
              <a:effectLst/>
            </p:spPr>
          </p:cxnSp>
        </p:grpSp>
        <p:sp>
          <p:nvSpPr>
            <p:cNvPr id="116" name="TextBox 115">
              <a:extLst>
                <a:ext uri="{FF2B5EF4-FFF2-40B4-BE49-F238E27FC236}">
                  <a16:creationId xmlns:a16="http://schemas.microsoft.com/office/drawing/2014/main" id="{6090A64E-DC4C-4CE6-AAB6-A14A78D79C3E}"/>
                </a:ext>
              </a:extLst>
            </p:cNvPr>
            <p:cNvSpPr txBox="1"/>
            <p:nvPr/>
          </p:nvSpPr>
          <p:spPr bwMode="auto">
            <a:xfrm>
              <a:off x="8141042" y="1758271"/>
              <a:ext cx="298371" cy="366373"/>
            </a:xfrm>
            <a:prstGeom prst="rect">
              <a:avLst/>
            </a:prstGeom>
            <a:solidFill>
              <a:schemeClr val="bg1"/>
            </a:solidFill>
            <a:ln w="9525">
              <a:solidFill>
                <a:schemeClr val="accent1"/>
              </a:solidFill>
              <a:prstDash val="sysDot"/>
              <a:miter lim="800000"/>
              <a:headEnd/>
              <a:tailEnd/>
            </a:ln>
          </p:spPr>
          <p:txBody>
            <a:bodyPr vert="horz" wrap="square" lIns="0" tIns="18000" rIns="0" bIns="0" numCol="1" rtlCol="0" anchor="t" anchorCtr="0" compatLnSpc="1">
              <a:prstTxWarp prst="textNoShape">
                <a:avLst/>
              </a:prstTxWarp>
              <a:noAutofit/>
            </a:bodyPr>
            <a:lstStyle/>
            <a:p>
              <a:pPr algn="ctr">
                <a:buClr>
                  <a:schemeClr val="tx1"/>
                </a:buClr>
              </a:pPr>
              <a:r>
                <a:rPr lang="en-US" sz="1100">
                  <a:solidFill>
                    <a:schemeClr val="accent1"/>
                  </a:solidFill>
                  <a:latin typeface="Ericsson Technical Icons" panose="00000500000000000000" pitchFamily="2" charset="0"/>
                </a:rPr>
                <a:t>S</a:t>
              </a:r>
              <a:br>
                <a:rPr lang="en-US" sz="1100">
                  <a:latin typeface="Ericsson Technical Icons" panose="00000500000000000000" pitchFamily="2" charset="0"/>
                </a:rPr>
              </a:br>
              <a:r>
                <a:rPr lang="en-US" sz="900"/>
                <a:t>AS</a:t>
              </a:r>
              <a:endParaRPr lang="en-US" sz="500"/>
            </a:p>
          </p:txBody>
        </p:sp>
        <p:sp>
          <p:nvSpPr>
            <p:cNvPr id="117" name="TextBox 116">
              <a:extLst>
                <a:ext uri="{FF2B5EF4-FFF2-40B4-BE49-F238E27FC236}">
                  <a16:creationId xmlns:a16="http://schemas.microsoft.com/office/drawing/2014/main" id="{86DE868F-E584-4D9D-BB8E-BF2DB8951367}"/>
                </a:ext>
              </a:extLst>
            </p:cNvPr>
            <p:cNvSpPr txBox="1"/>
            <p:nvPr/>
          </p:nvSpPr>
          <p:spPr bwMode="auto">
            <a:xfrm>
              <a:off x="8510005" y="1758271"/>
              <a:ext cx="298371" cy="366373"/>
            </a:xfrm>
            <a:prstGeom prst="rect">
              <a:avLst/>
            </a:prstGeom>
            <a:solidFill>
              <a:schemeClr val="bg1"/>
            </a:solidFill>
            <a:ln w="9525">
              <a:solidFill>
                <a:schemeClr val="accent1"/>
              </a:solidFill>
              <a:prstDash val="sysDot"/>
              <a:miter lim="800000"/>
              <a:headEnd/>
              <a:tailEnd/>
            </a:ln>
          </p:spPr>
          <p:txBody>
            <a:bodyPr vert="horz" wrap="square" lIns="0" tIns="18000" rIns="0" bIns="0" numCol="1" rtlCol="0" anchor="t" anchorCtr="0" compatLnSpc="1">
              <a:prstTxWarp prst="textNoShape">
                <a:avLst/>
              </a:prstTxWarp>
              <a:noAutofit/>
            </a:bodyPr>
            <a:lstStyle/>
            <a:p>
              <a:pPr algn="ctr">
                <a:buClr>
                  <a:schemeClr val="tx1"/>
                </a:buClr>
              </a:pPr>
              <a:r>
                <a:rPr lang="en-US" sz="1100">
                  <a:solidFill>
                    <a:schemeClr val="accent1"/>
                  </a:solidFill>
                  <a:latin typeface="Ericsson Technical Icons" panose="00000500000000000000" pitchFamily="2" charset="0"/>
                </a:rPr>
                <a:t>S</a:t>
              </a:r>
              <a:br>
                <a:rPr lang="en-US" sz="1100">
                  <a:latin typeface="Ericsson Technical Icons" panose="00000500000000000000" pitchFamily="2" charset="0"/>
                </a:rPr>
              </a:br>
              <a:r>
                <a:rPr lang="en-US" sz="900"/>
                <a:t>DNS</a:t>
              </a:r>
              <a:endParaRPr lang="en-US" sz="500"/>
            </a:p>
          </p:txBody>
        </p:sp>
      </p:grpSp>
      <p:grpSp>
        <p:nvGrpSpPr>
          <p:cNvPr id="120" name="Group 119">
            <a:extLst>
              <a:ext uri="{FF2B5EF4-FFF2-40B4-BE49-F238E27FC236}">
                <a16:creationId xmlns:a16="http://schemas.microsoft.com/office/drawing/2014/main" id="{6BE627DE-F786-445E-96ED-779776CEA666}"/>
              </a:ext>
            </a:extLst>
          </p:cNvPr>
          <p:cNvGrpSpPr/>
          <p:nvPr/>
        </p:nvGrpSpPr>
        <p:grpSpPr>
          <a:xfrm>
            <a:off x="7186303" y="3633990"/>
            <a:ext cx="801098" cy="715270"/>
            <a:chOff x="8070186" y="1638969"/>
            <a:chExt cx="801098" cy="715270"/>
          </a:xfrm>
        </p:grpSpPr>
        <p:grpSp>
          <p:nvGrpSpPr>
            <p:cNvPr id="121" name="Group 120">
              <a:extLst>
                <a:ext uri="{FF2B5EF4-FFF2-40B4-BE49-F238E27FC236}">
                  <a16:creationId xmlns:a16="http://schemas.microsoft.com/office/drawing/2014/main" id="{AE922240-0805-4035-A9DB-63064F93FD03}"/>
                </a:ext>
              </a:extLst>
            </p:cNvPr>
            <p:cNvGrpSpPr/>
            <p:nvPr/>
          </p:nvGrpSpPr>
          <p:grpSpPr>
            <a:xfrm>
              <a:off x="8070186" y="1638969"/>
              <a:ext cx="801098" cy="715270"/>
              <a:chOff x="6239718" y="711567"/>
              <a:chExt cx="2020432" cy="489160"/>
            </a:xfrm>
          </p:grpSpPr>
          <p:sp>
            <p:nvSpPr>
              <p:cNvPr id="124" name="Rectangle 123">
                <a:extLst>
                  <a:ext uri="{FF2B5EF4-FFF2-40B4-BE49-F238E27FC236}">
                    <a16:creationId xmlns:a16="http://schemas.microsoft.com/office/drawing/2014/main" id="{23439683-E84D-42E9-83E7-32CAEDB7CFE9}"/>
                  </a:ext>
                </a:extLst>
              </p:cNvPr>
              <p:cNvSpPr/>
              <p:nvPr/>
            </p:nvSpPr>
            <p:spPr bwMode="auto">
              <a:xfrm>
                <a:off x="6239721" y="711567"/>
                <a:ext cx="2020429" cy="489160"/>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b" anchorCtr="0" forceAA="0" compatLnSpc="1">
                <a:prstTxWarp prst="textNoShape">
                  <a:avLst/>
                </a:prstTxWarp>
                <a:noAutofit/>
              </a:bodyPr>
              <a:lstStyle/>
              <a:p>
                <a:pPr marR="0" algn="ctr" defTabSz="914400" rtl="0" eaLnBrk="1" fontAlgn="base" latinLnBrk="0" hangingPunct="1">
                  <a:lnSpc>
                    <a:spcPct val="100000"/>
                  </a:lnSpc>
                  <a:spcBef>
                    <a:spcPts val="300"/>
                  </a:spcBef>
                  <a:spcAft>
                    <a:spcPct val="0"/>
                  </a:spcAft>
                  <a:buClrTx/>
                  <a:buSzTx/>
                  <a:tabLst/>
                </a:pPr>
                <a:r>
                  <a:rPr lang="sv-SE" sz="900"/>
                  <a:t>AS site </a:t>
                </a:r>
                <a:endParaRPr kumimoji="0" lang="en-US" sz="900" b="0" i="0" u="none" strike="noStrike" cap="none" normalizeH="0" baseline="0" err="1">
                  <a:ln>
                    <a:noFill/>
                  </a:ln>
                  <a:effectLst/>
                </a:endParaRPr>
              </a:p>
            </p:txBody>
          </p:sp>
          <p:cxnSp>
            <p:nvCxnSpPr>
              <p:cNvPr id="125" name="Straight Connector 124">
                <a:extLst>
                  <a:ext uri="{FF2B5EF4-FFF2-40B4-BE49-F238E27FC236}">
                    <a16:creationId xmlns:a16="http://schemas.microsoft.com/office/drawing/2014/main" id="{DFEF24F5-29B4-4D75-9F5F-281761D74996}"/>
                  </a:ext>
                </a:extLst>
              </p:cNvPr>
              <p:cNvCxnSpPr>
                <a:cxnSpLocks/>
              </p:cNvCxnSpPr>
              <p:nvPr/>
            </p:nvCxnSpPr>
            <p:spPr bwMode="auto">
              <a:xfrm>
                <a:off x="6239718" y="1104936"/>
                <a:ext cx="2020432" cy="0"/>
              </a:xfrm>
              <a:prstGeom prst="line">
                <a:avLst/>
              </a:prstGeom>
              <a:solidFill>
                <a:schemeClr val="accent1"/>
              </a:solidFill>
              <a:ln w="3175" cap="flat" cmpd="sng" algn="ctr">
                <a:solidFill>
                  <a:schemeClr val="tx1"/>
                </a:solidFill>
                <a:prstDash val="solid"/>
                <a:round/>
                <a:headEnd type="none" w="med" len="med"/>
                <a:tailEnd type="none"/>
              </a:ln>
              <a:effectLst/>
            </p:spPr>
          </p:cxnSp>
        </p:grpSp>
        <p:sp>
          <p:nvSpPr>
            <p:cNvPr id="122" name="TextBox 121">
              <a:extLst>
                <a:ext uri="{FF2B5EF4-FFF2-40B4-BE49-F238E27FC236}">
                  <a16:creationId xmlns:a16="http://schemas.microsoft.com/office/drawing/2014/main" id="{1A4356C4-48AC-411A-9D62-B8F2605E830A}"/>
                </a:ext>
              </a:extLst>
            </p:cNvPr>
            <p:cNvSpPr txBox="1"/>
            <p:nvPr/>
          </p:nvSpPr>
          <p:spPr bwMode="auto">
            <a:xfrm>
              <a:off x="8141042" y="1758271"/>
              <a:ext cx="298371" cy="366373"/>
            </a:xfrm>
            <a:prstGeom prst="rect">
              <a:avLst/>
            </a:prstGeom>
            <a:solidFill>
              <a:schemeClr val="bg1"/>
            </a:solidFill>
            <a:ln w="9525">
              <a:solidFill>
                <a:schemeClr val="accent1"/>
              </a:solidFill>
              <a:prstDash val="sysDot"/>
              <a:miter lim="800000"/>
              <a:headEnd/>
              <a:tailEnd/>
            </a:ln>
          </p:spPr>
          <p:txBody>
            <a:bodyPr vert="horz" wrap="square" lIns="0" tIns="18000" rIns="0" bIns="0" numCol="1" rtlCol="0" anchor="t" anchorCtr="0" compatLnSpc="1">
              <a:prstTxWarp prst="textNoShape">
                <a:avLst/>
              </a:prstTxWarp>
              <a:noAutofit/>
            </a:bodyPr>
            <a:lstStyle/>
            <a:p>
              <a:pPr algn="ctr">
                <a:buClr>
                  <a:schemeClr val="tx1"/>
                </a:buClr>
              </a:pPr>
              <a:r>
                <a:rPr lang="en-US" sz="1100">
                  <a:solidFill>
                    <a:schemeClr val="accent1"/>
                  </a:solidFill>
                  <a:latin typeface="Ericsson Technical Icons" panose="00000500000000000000" pitchFamily="2" charset="0"/>
                </a:rPr>
                <a:t>S</a:t>
              </a:r>
              <a:br>
                <a:rPr lang="en-US" sz="1100">
                  <a:latin typeface="Ericsson Technical Icons" panose="00000500000000000000" pitchFamily="2" charset="0"/>
                </a:rPr>
              </a:br>
              <a:r>
                <a:rPr lang="en-US" sz="900"/>
                <a:t>AS</a:t>
              </a:r>
              <a:endParaRPr lang="en-US" sz="500"/>
            </a:p>
          </p:txBody>
        </p:sp>
        <p:sp>
          <p:nvSpPr>
            <p:cNvPr id="123" name="TextBox 122">
              <a:extLst>
                <a:ext uri="{FF2B5EF4-FFF2-40B4-BE49-F238E27FC236}">
                  <a16:creationId xmlns:a16="http://schemas.microsoft.com/office/drawing/2014/main" id="{334132BC-96C0-4386-9B53-2FD512970026}"/>
                </a:ext>
              </a:extLst>
            </p:cNvPr>
            <p:cNvSpPr txBox="1"/>
            <p:nvPr/>
          </p:nvSpPr>
          <p:spPr bwMode="auto">
            <a:xfrm>
              <a:off x="8510005" y="1758271"/>
              <a:ext cx="298371" cy="366373"/>
            </a:xfrm>
            <a:prstGeom prst="rect">
              <a:avLst/>
            </a:prstGeom>
            <a:solidFill>
              <a:schemeClr val="bg1"/>
            </a:solidFill>
            <a:ln w="9525">
              <a:solidFill>
                <a:schemeClr val="accent1"/>
              </a:solidFill>
              <a:prstDash val="sysDot"/>
              <a:miter lim="800000"/>
              <a:headEnd/>
              <a:tailEnd/>
            </a:ln>
          </p:spPr>
          <p:txBody>
            <a:bodyPr vert="horz" wrap="square" lIns="0" tIns="18000" rIns="0" bIns="0" numCol="1" rtlCol="0" anchor="t" anchorCtr="0" compatLnSpc="1">
              <a:prstTxWarp prst="textNoShape">
                <a:avLst/>
              </a:prstTxWarp>
              <a:noAutofit/>
            </a:bodyPr>
            <a:lstStyle/>
            <a:p>
              <a:pPr algn="ctr">
                <a:buClr>
                  <a:schemeClr val="tx1"/>
                </a:buClr>
              </a:pPr>
              <a:r>
                <a:rPr lang="en-US" sz="1100">
                  <a:solidFill>
                    <a:schemeClr val="accent1"/>
                  </a:solidFill>
                  <a:latin typeface="Ericsson Technical Icons" panose="00000500000000000000" pitchFamily="2" charset="0"/>
                </a:rPr>
                <a:t>S</a:t>
              </a:r>
              <a:br>
                <a:rPr lang="en-US" sz="1100">
                  <a:latin typeface="Ericsson Technical Icons" panose="00000500000000000000" pitchFamily="2" charset="0"/>
                </a:rPr>
              </a:br>
              <a:r>
                <a:rPr lang="en-US" sz="900"/>
                <a:t>DNS</a:t>
              </a:r>
              <a:endParaRPr lang="en-US" sz="500"/>
            </a:p>
          </p:txBody>
        </p:sp>
      </p:grpSp>
      <p:grpSp>
        <p:nvGrpSpPr>
          <p:cNvPr id="128" name="Group 127">
            <a:extLst>
              <a:ext uri="{FF2B5EF4-FFF2-40B4-BE49-F238E27FC236}">
                <a16:creationId xmlns:a16="http://schemas.microsoft.com/office/drawing/2014/main" id="{C3B464E8-FF0A-43CF-8C62-9F6BFD67DA73}"/>
              </a:ext>
            </a:extLst>
          </p:cNvPr>
          <p:cNvGrpSpPr/>
          <p:nvPr/>
        </p:nvGrpSpPr>
        <p:grpSpPr>
          <a:xfrm>
            <a:off x="152408" y="3479021"/>
            <a:ext cx="418481" cy="620089"/>
            <a:chOff x="369579" y="3374748"/>
            <a:chExt cx="418481" cy="620089"/>
          </a:xfrm>
        </p:grpSpPr>
        <p:sp>
          <p:nvSpPr>
            <p:cNvPr id="20" name="Freeform 6">
              <a:extLst>
                <a:ext uri="{FF2B5EF4-FFF2-40B4-BE49-F238E27FC236}">
                  <a16:creationId xmlns:a16="http://schemas.microsoft.com/office/drawing/2014/main" id="{ACCB54B6-FA5A-4A64-9A28-677CF75E0259}"/>
                </a:ext>
              </a:extLst>
            </p:cNvPr>
            <p:cNvSpPr>
              <a:spLocks noEditPoints="1"/>
            </p:cNvSpPr>
            <p:nvPr/>
          </p:nvSpPr>
          <p:spPr bwMode="auto">
            <a:xfrm>
              <a:off x="369579" y="3374748"/>
              <a:ext cx="418481" cy="620089"/>
            </a:xfrm>
            <a:custGeom>
              <a:avLst/>
              <a:gdLst>
                <a:gd name="T0" fmla="*/ 2147483646 w 241"/>
                <a:gd name="T1" fmla="*/ 2147483646 h 383"/>
                <a:gd name="T2" fmla="*/ 2147483646 w 241"/>
                <a:gd name="T3" fmla="*/ 2147483646 h 383"/>
                <a:gd name="T4" fmla="*/ 2147483646 w 241"/>
                <a:gd name="T5" fmla="*/ 2147483646 h 383"/>
                <a:gd name="T6" fmla="*/ 2147483646 w 241"/>
                <a:gd name="T7" fmla="*/ 2147483646 h 383"/>
                <a:gd name="T8" fmla="*/ 2147483646 w 241"/>
                <a:gd name="T9" fmla="*/ 2147483646 h 383"/>
                <a:gd name="T10" fmla="*/ 2147483646 w 241"/>
                <a:gd name="T11" fmla="*/ 2147483646 h 383"/>
                <a:gd name="T12" fmla="*/ 2147483646 w 241"/>
                <a:gd name="T13" fmla="*/ 2147483646 h 383"/>
                <a:gd name="T14" fmla="*/ 2147483646 w 241"/>
                <a:gd name="T15" fmla="*/ 2147483646 h 383"/>
                <a:gd name="T16" fmla="*/ 2147483646 w 241"/>
                <a:gd name="T17" fmla="*/ 0 h 383"/>
                <a:gd name="T18" fmla="*/ 2147483646 w 241"/>
                <a:gd name="T19" fmla="*/ 0 h 383"/>
                <a:gd name="T20" fmla="*/ 0 w 241"/>
                <a:gd name="T21" fmla="*/ 2147483646 h 383"/>
                <a:gd name="T22" fmla="*/ 0 w 241"/>
                <a:gd name="T23" fmla="*/ 2147483646 h 383"/>
                <a:gd name="T24" fmla="*/ 2147483646 w 241"/>
                <a:gd name="T25" fmla="*/ 2147483646 h 383"/>
                <a:gd name="T26" fmla="*/ 2147483646 w 241"/>
                <a:gd name="T27" fmla="*/ 2147483646 h 383"/>
                <a:gd name="T28" fmla="*/ 2147483646 w 241"/>
                <a:gd name="T29" fmla="*/ 2147483646 h 383"/>
                <a:gd name="T30" fmla="*/ 2147483646 w 241"/>
                <a:gd name="T31" fmla="*/ 2147483646 h 383"/>
                <a:gd name="T32" fmla="*/ 2147483646 w 241"/>
                <a:gd name="T33" fmla="*/ 2147483646 h 383"/>
                <a:gd name="T34" fmla="*/ 2147483646 w 241"/>
                <a:gd name="T35" fmla="*/ 2147483646 h 383"/>
                <a:gd name="T36" fmla="*/ 2147483646 w 241"/>
                <a:gd name="T37" fmla="*/ 2147483646 h 383"/>
                <a:gd name="T38" fmla="*/ 2147483646 w 241"/>
                <a:gd name="T39" fmla="*/ 2147483646 h 383"/>
                <a:gd name="T40" fmla="*/ 2147483646 w 241"/>
                <a:gd name="T41" fmla="*/ 2147483646 h 383"/>
                <a:gd name="T42" fmla="*/ 2147483646 w 241"/>
                <a:gd name="T43" fmla="*/ 2147483646 h 383"/>
                <a:gd name="T44" fmla="*/ 2147483646 w 241"/>
                <a:gd name="T45" fmla="*/ 2147483646 h 383"/>
                <a:gd name="T46" fmla="*/ 2147483646 w 241"/>
                <a:gd name="T47" fmla="*/ 2147483646 h 383"/>
                <a:gd name="T48" fmla="*/ 2147483646 w 241"/>
                <a:gd name="T49" fmla="*/ 2147483646 h 383"/>
                <a:gd name="T50" fmla="*/ 2147483646 w 241"/>
                <a:gd name="T51" fmla="*/ 2147483646 h 383"/>
                <a:gd name="T52" fmla="*/ 2147483646 w 241"/>
                <a:gd name="T53" fmla="*/ 2147483646 h 383"/>
                <a:gd name="T54" fmla="*/ 2147483646 w 241"/>
                <a:gd name="T55" fmla="*/ 2147483646 h 383"/>
                <a:gd name="T56" fmla="*/ 2147483646 w 241"/>
                <a:gd name="T57" fmla="*/ 2147483646 h 383"/>
                <a:gd name="T58" fmla="*/ 2147483646 w 241"/>
                <a:gd name="T59" fmla="*/ 2147483646 h 383"/>
                <a:gd name="T60" fmla="*/ 2147483646 w 241"/>
                <a:gd name="T61" fmla="*/ 2147483646 h 383"/>
                <a:gd name="T62" fmla="*/ 2147483646 w 241"/>
                <a:gd name="T63" fmla="*/ 2147483646 h 383"/>
                <a:gd name="T64" fmla="*/ 2147483646 w 241"/>
                <a:gd name="T65" fmla="*/ 2147483646 h 383"/>
                <a:gd name="T66" fmla="*/ 2147483646 w 241"/>
                <a:gd name="T67" fmla="*/ 2147483646 h 383"/>
                <a:gd name="T68" fmla="*/ 2147483646 w 241"/>
                <a:gd name="T69" fmla="*/ 2147483646 h 383"/>
                <a:gd name="T70" fmla="*/ 2147483646 w 241"/>
                <a:gd name="T71" fmla="*/ 2147483646 h 383"/>
                <a:gd name="T72" fmla="*/ 2147483646 w 241"/>
                <a:gd name="T73" fmla="*/ 2147483646 h 383"/>
                <a:gd name="T74" fmla="*/ 2147483646 w 241"/>
                <a:gd name="T75" fmla="*/ 2147483646 h 383"/>
                <a:gd name="T76" fmla="*/ 2147483646 w 241"/>
                <a:gd name="T77" fmla="*/ 2147483646 h 383"/>
                <a:gd name="T78" fmla="*/ 2147483646 w 241"/>
                <a:gd name="T79" fmla="*/ 2147483646 h 383"/>
                <a:gd name="T80" fmla="*/ 2147483646 w 241"/>
                <a:gd name="T81" fmla="*/ 2147483646 h 383"/>
                <a:gd name="T82" fmla="*/ 2147483646 w 241"/>
                <a:gd name="T83" fmla="*/ 2147483646 h 383"/>
                <a:gd name="T84" fmla="*/ 2147483646 w 241"/>
                <a:gd name="T85" fmla="*/ 2147483646 h 383"/>
                <a:gd name="T86" fmla="*/ 2147483646 w 241"/>
                <a:gd name="T87" fmla="*/ 2147483646 h 383"/>
                <a:gd name="T88" fmla="*/ 2147483646 w 241"/>
                <a:gd name="T89" fmla="*/ 2147483646 h 38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41" h="383">
                  <a:moveTo>
                    <a:pt x="117" y="356"/>
                  </a:moveTo>
                  <a:cubicBezTo>
                    <a:pt x="127" y="356"/>
                    <a:pt x="135" y="348"/>
                    <a:pt x="135" y="338"/>
                  </a:cubicBezTo>
                  <a:cubicBezTo>
                    <a:pt x="135" y="329"/>
                    <a:pt x="127" y="321"/>
                    <a:pt x="117" y="321"/>
                  </a:cubicBezTo>
                  <a:cubicBezTo>
                    <a:pt x="107" y="321"/>
                    <a:pt x="99" y="329"/>
                    <a:pt x="99" y="338"/>
                  </a:cubicBezTo>
                  <a:cubicBezTo>
                    <a:pt x="99" y="348"/>
                    <a:pt x="107" y="356"/>
                    <a:pt x="117" y="356"/>
                  </a:cubicBezTo>
                  <a:close/>
                  <a:moveTo>
                    <a:pt x="233" y="90"/>
                  </a:moveTo>
                  <a:cubicBezTo>
                    <a:pt x="237" y="90"/>
                    <a:pt x="241" y="87"/>
                    <a:pt x="241" y="82"/>
                  </a:cubicBezTo>
                  <a:cubicBezTo>
                    <a:pt x="241" y="19"/>
                    <a:pt x="241" y="19"/>
                    <a:pt x="241" y="19"/>
                  </a:cubicBezTo>
                  <a:cubicBezTo>
                    <a:pt x="241" y="8"/>
                    <a:pt x="232" y="0"/>
                    <a:pt x="221" y="0"/>
                  </a:cubicBezTo>
                  <a:cubicBezTo>
                    <a:pt x="19" y="0"/>
                    <a:pt x="19" y="0"/>
                    <a:pt x="19" y="0"/>
                  </a:cubicBezTo>
                  <a:cubicBezTo>
                    <a:pt x="8" y="0"/>
                    <a:pt x="0" y="8"/>
                    <a:pt x="0" y="19"/>
                  </a:cubicBezTo>
                  <a:cubicBezTo>
                    <a:pt x="0" y="364"/>
                    <a:pt x="0" y="364"/>
                    <a:pt x="0" y="364"/>
                  </a:cubicBezTo>
                  <a:cubicBezTo>
                    <a:pt x="0" y="375"/>
                    <a:pt x="8" y="383"/>
                    <a:pt x="19" y="383"/>
                  </a:cubicBezTo>
                  <a:cubicBezTo>
                    <a:pt x="221" y="383"/>
                    <a:pt x="221" y="383"/>
                    <a:pt x="221" y="383"/>
                  </a:cubicBezTo>
                  <a:cubicBezTo>
                    <a:pt x="232" y="383"/>
                    <a:pt x="241" y="375"/>
                    <a:pt x="241" y="364"/>
                  </a:cubicBezTo>
                  <a:cubicBezTo>
                    <a:pt x="241" y="114"/>
                    <a:pt x="241" y="114"/>
                    <a:pt x="241" y="114"/>
                  </a:cubicBezTo>
                  <a:cubicBezTo>
                    <a:pt x="241" y="110"/>
                    <a:pt x="237" y="106"/>
                    <a:pt x="233" y="106"/>
                  </a:cubicBezTo>
                  <a:cubicBezTo>
                    <a:pt x="228" y="106"/>
                    <a:pt x="225" y="110"/>
                    <a:pt x="225" y="114"/>
                  </a:cubicBezTo>
                  <a:cubicBezTo>
                    <a:pt x="225" y="295"/>
                    <a:pt x="225" y="295"/>
                    <a:pt x="225" y="295"/>
                  </a:cubicBezTo>
                  <a:cubicBezTo>
                    <a:pt x="16" y="295"/>
                    <a:pt x="16" y="295"/>
                    <a:pt x="16" y="295"/>
                  </a:cubicBezTo>
                  <a:cubicBezTo>
                    <a:pt x="16" y="69"/>
                    <a:pt x="16" y="69"/>
                    <a:pt x="16" y="69"/>
                  </a:cubicBezTo>
                  <a:cubicBezTo>
                    <a:pt x="225" y="69"/>
                    <a:pt x="225" y="69"/>
                    <a:pt x="225" y="69"/>
                  </a:cubicBezTo>
                  <a:cubicBezTo>
                    <a:pt x="225" y="82"/>
                    <a:pt x="225" y="82"/>
                    <a:pt x="225" y="82"/>
                  </a:cubicBezTo>
                  <a:cubicBezTo>
                    <a:pt x="225" y="87"/>
                    <a:pt x="228" y="90"/>
                    <a:pt x="233" y="90"/>
                  </a:cubicBezTo>
                  <a:close/>
                  <a:moveTo>
                    <a:pt x="225" y="311"/>
                  </a:moveTo>
                  <a:cubicBezTo>
                    <a:pt x="225" y="364"/>
                    <a:pt x="225" y="364"/>
                    <a:pt x="225" y="364"/>
                  </a:cubicBezTo>
                  <a:cubicBezTo>
                    <a:pt x="225" y="366"/>
                    <a:pt x="223" y="367"/>
                    <a:pt x="221" y="367"/>
                  </a:cubicBezTo>
                  <a:cubicBezTo>
                    <a:pt x="19" y="367"/>
                    <a:pt x="19" y="367"/>
                    <a:pt x="19" y="367"/>
                  </a:cubicBezTo>
                  <a:cubicBezTo>
                    <a:pt x="17" y="367"/>
                    <a:pt x="16" y="366"/>
                    <a:pt x="16" y="364"/>
                  </a:cubicBezTo>
                  <a:cubicBezTo>
                    <a:pt x="16" y="311"/>
                    <a:pt x="16" y="311"/>
                    <a:pt x="16" y="311"/>
                  </a:cubicBezTo>
                  <a:lnTo>
                    <a:pt x="225" y="311"/>
                  </a:lnTo>
                  <a:close/>
                  <a:moveTo>
                    <a:pt x="16" y="53"/>
                  </a:moveTo>
                  <a:cubicBezTo>
                    <a:pt x="16" y="19"/>
                    <a:pt x="16" y="19"/>
                    <a:pt x="16" y="19"/>
                  </a:cubicBezTo>
                  <a:cubicBezTo>
                    <a:pt x="16" y="17"/>
                    <a:pt x="17" y="16"/>
                    <a:pt x="19" y="16"/>
                  </a:cubicBezTo>
                  <a:cubicBezTo>
                    <a:pt x="221" y="16"/>
                    <a:pt x="221" y="16"/>
                    <a:pt x="221" y="16"/>
                  </a:cubicBezTo>
                  <a:cubicBezTo>
                    <a:pt x="223" y="16"/>
                    <a:pt x="225" y="17"/>
                    <a:pt x="225" y="19"/>
                  </a:cubicBezTo>
                  <a:cubicBezTo>
                    <a:pt x="225" y="53"/>
                    <a:pt x="225" y="53"/>
                    <a:pt x="225" y="53"/>
                  </a:cubicBezTo>
                  <a:lnTo>
                    <a:pt x="16" y="53"/>
                  </a:lnTo>
                  <a:close/>
                  <a:moveTo>
                    <a:pt x="135" y="26"/>
                  </a:moveTo>
                  <a:cubicBezTo>
                    <a:pt x="99" y="26"/>
                    <a:pt x="99" y="26"/>
                    <a:pt x="99" y="26"/>
                  </a:cubicBezTo>
                  <a:cubicBezTo>
                    <a:pt x="95" y="26"/>
                    <a:pt x="91" y="30"/>
                    <a:pt x="91" y="34"/>
                  </a:cubicBezTo>
                  <a:cubicBezTo>
                    <a:pt x="91" y="38"/>
                    <a:pt x="95" y="42"/>
                    <a:pt x="99" y="42"/>
                  </a:cubicBezTo>
                  <a:cubicBezTo>
                    <a:pt x="135" y="42"/>
                    <a:pt x="135" y="42"/>
                    <a:pt x="135" y="42"/>
                  </a:cubicBezTo>
                  <a:cubicBezTo>
                    <a:pt x="139" y="42"/>
                    <a:pt x="143" y="38"/>
                    <a:pt x="143" y="34"/>
                  </a:cubicBezTo>
                  <a:cubicBezTo>
                    <a:pt x="143" y="30"/>
                    <a:pt x="139" y="26"/>
                    <a:pt x="135" y="26"/>
                  </a:cubicBezTo>
                  <a:close/>
                </a:path>
              </a:pathLst>
            </a:custGeom>
            <a:solidFill>
              <a:schemeClr val="tx1"/>
            </a:solidFill>
            <a:ln>
              <a:noFill/>
            </a:ln>
          </p:spPr>
          <p:txBody>
            <a:bodyPr wrap="none" lIns="72000" rIns="7200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58585A"/>
                </a:solidFill>
                <a:effectLst/>
                <a:uLnTx/>
                <a:uFillTx/>
                <a:latin typeface="Arial" panose="020B0604020202020204" pitchFamily="34" charset="0"/>
                <a:ea typeface="+mn-ea"/>
                <a:cs typeface="Arial" panose="020B0604020202020204" pitchFamily="34" charset="0"/>
              </a:endParaRPr>
            </a:p>
          </p:txBody>
        </p:sp>
        <p:sp>
          <p:nvSpPr>
            <p:cNvPr id="126" name="Rectangle 125">
              <a:extLst>
                <a:ext uri="{FF2B5EF4-FFF2-40B4-BE49-F238E27FC236}">
                  <a16:creationId xmlns:a16="http://schemas.microsoft.com/office/drawing/2014/main" id="{20697EF7-BD47-401B-ABE0-4B4FD9BA3D81}"/>
                </a:ext>
              </a:extLst>
            </p:cNvPr>
            <p:cNvSpPr/>
            <p:nvPr/>
          </p:nvSpPr>
          <p:spPr bwMode="auto">
            <a:xfrm>
              <a:off x="394801" y="3722689"/>
              <a:ext cx="363793" cy="111080"/>
            </a:xfrm>
            <a:prstGeom prst="rect">
              <a:avLst/>
            </a:prstGeom>
            <a:solidFill>
              <a:schemeClr val="tx1">
                <a:lumMod val="10000"/>
                <a:lumOff val="90000"/>
              </a:schemeClr>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sv-SE" sz="2000" b="0" i="0" u="none" strike="noStrike" cap="none" normalizeH="0" baseline="0" err="1">
                <a:ln>
                  <a:noFill/>
                </a:ln>
                <a:solidFill>
                  <a:schemeClr val="bg1"/>
                </a:solidFill>
                <a:effectLst/>
                <a:latin typeface="+mn-lt"/>
              </a:endParaRPr>
            </a:p>
          </p:txBody>
        </p:sp>
        <p:sp>
          <p:nvSpPr>
            <p:cNvPr id="127" name="Rectangle 126">
              <a:extLst>
                <a:ext uri="{FF2B5EF4-FFF2-40B4-BE49-F238E27FC236}">
                  <a16:creationId xmlns:a16="http://schemas.microsoft.com/office/drawing/2014/main" id="{82D99B85-F680-4EC9-A59C-2E19861B9B87}"/>
                </a:ext>
              </a:extLst>
            </p:cNvPr>
            <p:cNvSpPr/>
            <p:nvPr/>
          </p:nvSpPr>
          <p:spPr bwMode="auto">
            <a:xfrm>
              <a:off x="394801" y="3506148"/>
              <a:ext cx="363793" cy="134754"/>
            </a:xfrm>
            <a:prstGeom prst="rect">
              <a:avLst/>
            </a:prstGeom>
            <a:solidFill>
              <a:schemeClr val="accent1">
                <a:lumMod val="20000"/>
                <a:lumOff val="80000"/>
              </a:schemeClr>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sv-SE" sz="2000" b="0" i="0" u="none" strike="noStrike" cap="none" normalizeH="0" baseline="0" err="1">
                <a:ln>
                  <a:noFill/>
                </a:ln>
                <a:solidFill>
                  <a:schemeClr val="bg1"/>
                </a:solidFill>
                <a:effectLst/>
                <a:latin typeface="+mn-lt"/>
              </a:endParaRPr>
            </a:p>
          </p:txBody>
        </p:sp>
      </p:grpSp>
      <p:cxnSp>
        <p:nvCxnSpPr>
          <p:cNvPr id="442" name="Straight Connector 441">
            <a:extLst>
              <a:ext uri="{FF2B5EF4-FFF2-40B4-BE49-F238E27FC236}">
                <a16:creationId xmlns:a16="http://schemas.microsoft.com/office/drawing/2014/main" id="{8585FD84-5972-4A23-BDCD-A1F72C38506E}"/>
              </a:ext>
            </a:extLst>
          </p:cNvPr>
          <p:cNvCxnSpPr>
            <a:cxnSpLocks/>
          </p:cNvCxnSpPr>
          <p:nvPr/>
        </p:nvCxnSpPr>
        <p:spPr bwMode="auto">
          <a:xfrm flipH="1" flipV="1">
            <a:off x="6156194" y="1179033"/>
            <a:ext cx="1555" cy="1031906"/>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445" name="Straight Connector 444">
            <a:extLst>
              <a:ext uri="{FF2B5EF4-FFF2-40B4-BE49-F238E27FC236}">
                <a16:creationId xmlns:a16="http://schemas.microsoft.com/office/drawing/2014/main" id="{9AA6906C-1EC5-4A30-8A4A-CC408EC86702}"/>
              </a:ext>
            </a:extLst>
          </p:cNvPr>
          <p:cNvCxnSpPr>
            <a:cxnSpLocks/>
          </p:cNvCxnSpPr>
          <p:nvPr/>
        </p:nvCxnSpPr>
        <p:spPr bwMode="auto">
          <a:xfrm flipH="1" flipV="1">
            <a:off x="6157749" y="5548712"/>
            <a:ext cx="1555" cy="1031906"/>
          </a:xfrm>
          <a:prstGeom prst="line">
            <a:avLst/>
          </a:prstGeom>
          <a:solidFill>
            <a:schemeClr val="accent1"/>
          </a:solidFill>
          <a:ln w="12700" cap="flat" cmpd="sng" algn="ctr">
            <a:solidFill>
              <a:schemeClr val="tx1"/>
            </a:solidFill>
            <a:prstDash val="solid"/>
            <a:round/>
            <a:headEnd type="none" w="med" len="med"/>
            <a:tailEnd type="none"/>
          </a:ln>
          <a:effectLst/>
        </p:spPr>
      </p:cxnSp>
      <p:grpSp>
        <p:nvGrpSpPr>
          <p:cNvPr id="446" name="Group 445">
            <a:extLst>
              <a:ext uri="{FF2B5EF4-FFF2-40B4-BE49-F238E27FC236}">
                <a16:creationId xmlns:a16="http://schemas.microsoft.com/office/drawing/2014/main" id="{E89370E1-C038-4FFD-9A0A-3D785C912B9F}"/>
              </a:ext>
            </a:extLst>
          </p:cNvPr>
          <p:cNvGrpSpPr/>
          <p:nvPr/>
        </p:nvGrpSpPr>
        <p:grpSpPr>
          <a:xfrm>
            <a:off x="3724631" y="1225525"/>
            <a:ext cx="801098" cy="715270"/>
            <a:chOff x="8070186" y="1638969"/>
            <a:chExt cx="801098" cy="715270"/>
          </a:xfrm>
        </p:grpSpPr>
        <p:grpSp>
          <p:nvGrpSpPr>
            <p:cNvPr id="447" name="Group 446">
              <a:extLst>
                <a:ext uri="{FF2B5EF4-FFF2-40B4-BE49-F238E27FC236}">
                  <a16:creationId xmlns:a16="http://schemas.microsoft.com/office/drawing/2014/main" id="{DE4FB8FF-45CB-48D0-9446-683052A33073}"/>
                </a:ext>
              </a:extLst>
            </p:cNvPr>
            <p:cNvGrpSpPr/>
            <p:nvPr/>
          </p:nvGrpSpPr>
          <p:grpSpPr>
            <a:xfrm>
              <a:off x="8070186" y="1638969"/>
              <a:ext cx="801098" cy="715270"/>
              <a:chOff x="6239718" y="711567"/>
              <a:chExt cx="2020432" cy="489160"/>
            </a:xfrm>
          </p:grpSpPr>
          <p:sp>
            <p:nvSpPr>
              <p:cNvPr id="450" name="Rectangle 449">
                <a:extLst>
                  <a:ext uri="{FF2B5EF4-FFF2-40B4-BE49-F238E27FC236}">
                    <a16:creationId xmlns:a16="http://schemas.microsoft.com/office/drawing/2014/main" id="{E80D64A8-2A36-44CA-8283-4F33563D2EF7}"/>
                  </a:ext>
                </a:extLst>
              </p:cNvPr>
              <p:cNvSpPr/>
              <p:nvPr/>
            </p:nvSpPr>
            <p:spPr bwMode="auto">
              <a:xfrm>
                <a:off x="6239721" y="711567"/>
                <a:ext cx="2020429" cy="489160"/>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b" anchorCtr="0" forceAA="0" compatLnSpc="1">
                <a:prstTxWarp prst="textNoShape">
                  <a:avLst/>
                </a:prstTxWarp>
                <a:noAutofit/>
              </a:bodyPr>
              <a:lstStyle/>
              <a:p>
                <a:pPr marR="0" algn="ctr" defTabSz="914400" rtl="0" eaLnBrk="1" fontAlgn="base" latinLnBrk="0" hangingPunct="1">
                  <a:lnSpc>
                    <a:spcPct val="100000"/>
                  </a:lnSpc>
                  <a:spcBef>
                    <a:spcPts val="300"/>
                  </a:spcBef>
                  <a:spcAft>
                    <a:spcPct val="0"/>
                  </a:spcAft>
                  <a:buClrTx/>
                  <a:buSzTx/>
                  <a:tabLst/>
                </a:pPr>
                <a:r>
                  <a:rPr lang="sv-SE" sz="900"/>
                  <a:t>AS site </a:t>
                </a:r>
                <a:endParaRPr kumimoji="0" lang="en-US" sz="900" b="0" i="0" u="none" strike="noStrike" cap="none" normalizeH="0" baseline="0" err="1">
                  <a:ln>
                    <a:noFill/>
                  </a:ln>
                  <a:effectLst/>
                </a:endParaRPr>
              </a:p>
            </p:txBody>
          </p:sp>
          <p:cxnSp>
            <p:nvCxnSpPr>
              <p:cNvPr id="451" name="Straight Connector 450">
                <a:extLst>
                  <a:ext uri="{FF2B5EF4-FFF2-40B4-BE49-F238E27FC236}">
                    <a16:creationId xmlns:a16="http://schemas.microsoft.com/office/drawing/2014/main" id="{E35813CC-4E4A-4FF1-8B93-71295E512A43}"/>
                  </a:ext>
                </a:extLst>
              </p:cNvPr>
              <p:cNvCxnSpPr>
                <a:cxnSpLocks/>
              </p:cNvCxnSpPr>
              <p:nvPr/>
            </p:nvCxnSpPr>
            <p:spPr bwMode="auto">
              <a:xfrm>
                <a:off x="6239718" y="1104936"/>
                <a:ext cx="2020432" cy="0"/>
              </a:xfrm>
              <a:prstGeom prst="line">
                <a:avLst/>
              </a:prstGeom>
              <a:solidFill>
                <a:schemeClr val="accent1"/>
              </a:solidFill>
              <a:ln w="3175" cap="flat" cmpd="sng" algn="ctr">
                <a:solidFill>
                  <a:schemeClr val="tx1"/>
                </a:solidFill>
                <a:prstDash val="solid"/>
                <a:round/>
                <a:headEnd type="none" w="med" len="med"/>
                <a:tailEnd type="none"/>
              </a:ln>
              <a:effectLst/>
            </p:spPr>
          </p:cxnSp>
        </p:grpSp>
        <p:sp>
          <p:nvSpPr>
            <p:cNvPr id="448" name="TextBox 447">
              <a:extLst>
                <a:ext uri="{FF2B5EF4-FFF2-40B4-BE49-F238E27FC236}">
                  <a16:creationId xmlns:a16="http://schemas.microsoft.com/office/drawing/2014/main" id="{DC39EA6B-64F0-4CDB-94D3-4C007870B070}"/>
                </a:ext>
              </a:extLst>
            </p:cNvPr>
            <p:cNvSpPr txBox="1"/>
            <p:nvPr/>
          </p:nvSpPr>
          <p:spPr bwMode="auto">
            <a:xfrm>
              <a:off x="8141042" y="1758271"/>
              <a:ext cx="298371" cy="366373"/>
            </a:xfrm>
            <a:prstGeom prst="rect">
              <a:avLst/>
            </a:prstGeom>
            <a:solidFill>
              <a:schemeClr val="bg1"/>
            </a:solidFill>
            <a:ln w="9525">
              <a:solidFill>
                <a:schemeClr val="accent1"/>
              </a:solidFill>
              <a:prstDash val="sysDot"/>
              <a:miter lim="800000"/>
              <a:headEnd/>
              <a:tailEnd/>
            </a:ln>
          </p:spPr>
          <p:txBody>
            <a:bodyPr vert="horz" wrap="square" lIns="0" tIns="18000" rIns="0" bIns="0" numCol="1" rtlCol="0" anchor="t" anchorCtr="0" compatLnSpc="1">
              <a:prstTxWarp prst="textNoShape">
                <a:avLst/>
              </a:prstTxWarp>
              <a:noAutofit/>
            </a:bodyPr>
            <a:lstStyle/>
            <a:p>
              <a:pPr algn="ctr">
                <a:buClr>
                  <a:schemeClr val="tx1"/>
                </a:buClr>
              </a:pPr>
              <a:r>
                <a:rPr lang="en-US" sz="1100">
                  <a:solidFill>
                    <a:schemeClr val="accent1"/>
                  </a:solidFill>
                  <a:latin typeface="Ericsson Technical Icons" panose="00000500000000000000" pitchFamily="2" charset="0"/>
                </a:rPr>
                <a:t>S</a:t>
              </a:r>
              <a:br>
                <a:rPr lang="en-US" sz="1100">
                  <a:latin typeface="Ericsson Technical Icons" panose="00000500000000000000" pitchFamily="2" charset="0"/>
                </a:rPr>
              </a:br>
              <a:r>
                <a:rPr lang="en-US" sz="900"/>
                <a:t>AS</a:t>
              </a:r>
              <a:endParaRPr lang="en-US" sz="500"/>
            </a:p>
          </p:txBody>
        </p:sp>
        <p:sp>
          <p:nvSpPr>
            <p:cNvPr id="449" name="TextBox 448">
              <a:extLst>
                <a:ext uri="{FF2B5EF4-FFF2-40B4-BE49-F238E27FC236}">
                  <a16:creationId xmlns:a16="http://schemas.microsoft.com/office/drawing/2014/main" id="{3B1DFE8A-BE53-44E2-AE85-996E1CCE8675}"/>
                </a:ext>
              </a:extLst>
            </p:cNvPr>
            <p:cNvSpPr txBox="1"/>
            <p:nvPr/>
          </p:nvSpPr>
          <p:spPr bwMode="auto">
            <a:xfrm>
              <a:off x="8510005" y="1758271"/>
              <a:ext cx="298371" cy="366373"/>
            </a:xfrm>
            <a:prstGeom prst="rect">
              <a:avLst/>
            </a:prstGeom>
            <a:solidFill>
              <a:schemeClr val="bg1"/>
            </a:solidFill>
            <a:ln w="9525">
              <a:solidFill>
                <a:schemeClr val="accent1"/>
              </a:solidFill>
              <a:prstDash val="sysDot"/>
              <a:miter lim="800000"/>
              <a:headEnd/>
              <a:tailEnd/>
            </a:ln>
          </p:spPr>
          <p:txBody>
            <a:bodyPr vert="horz" wrap="square" lIns="0" tIns="18000" rIns="0" bIns="0" numCol="1" rtlCol="0" anchor="t" anchorCtr="0" compatLnSpc="1">
              <a:prstTxWarp prst="textNoShape">
                <a:avLst/>
              </a:prstTxWarp>
              <a:noAutofit/>
            </a:bodyPr>
            <a:lstStyle/>
            <a:p>
              <a:pPr algn="ctr">
                <a:buClr>
                  <a:schemeClr val="tx1"/>
                </a:buClr>
              </a:pPr>
              <a:r>
                <a:rPr lang="en-US" sz="1100">
                  <a:solidFill>
                    <a:schemeClr val="accent1"/>
                  </a:solidFill>
                  <a:latin typeface="Ericsson Technical Icons" panose="00000500000000000000" pitchFamily="2" charset="0"/>
                </a:rPr>
                <a:t>S</a:t>
              </a:r>
              <a:br>
                <a:rPr lang="en-US" sz="1100">
                  <a:latin typeface="Ericsson Technical Icons" panose="00000500000000000000" pitchFamily="2" charset="0"/>
                </a:rPr>
              </a:br>
              <a:r>
                <a:rPr lang="en-US" sz="900"/>
                <a:t>DNS</a:t>
              </a:r>
              <a:endParaRPr lang="en-US" sz="500"/>
            </a:p>
          </p:txBody>
        </p:sp>
      </p:grpSp>
      <p:grpSp>
        <p:nvGrpSpPr>
          <p:cNvPr id="452" name="Group 451">
            <a:extLst>
              <a:ext uri="{FF2B5EF4-FFF2-40B4-BE49-F238E27FC236}">
                <a16:creationId xmlns:a16="http://schemas.microsoft.com/office/drawing/2014/main" id="{643315AD-07E4-4F27-930B-E1BA06FADC62}"/>
              </a:ext>
            </a:extLst>
          </p:cNvPr>
          <p:cNvGrpSpPr/>
          <p:nvPr/>
        </p:nvGrpSpPr>
        <p:grpSpPr>
          <a:xfrm>
            <a:off x="3717830" y="5815174"/>
            <a:ext cx="801098" cy="715270"/>
            <a:chOff x="8070186" y="1638969"/>
            <a:chExt cx="801098" cy="715270"/>
          </a:xfrm>
        </p:grpSpPr>
        <p:grpSp>
          <p:nvGrpSpPr>
            <p:cNvPr id="453" name="Group 452">
              <a:extLst>
                <a:ext uri="{FF2B5EF4-FFF2-40B4-BE49-F238E27FC236}">
                  <a16:creationId xmlns:a16="http://schemas.microsoft.com/office/drawing/2014/main" id="{783BFCB9-D582-4427-AA16-55A56803ED8E}"/>
                </a:ext>
              </a:extLst>
            </p:cNvPr>
            <p:cNvGrpSpPr/>
            <p:nvPr/>
          </p:nvGrpSpPr>
          <p:grpSpPr>
            <a:xfrm>
              <a:off x="8070186" y="1638969"/>
              <a:ext cx="801098" cy="715270"/>
              <a:chOff x="6239718" y="711567"/>
              <a:chExt cx="2020432" cy="489160"/>
            </a:xfrm>
          </p:grpSpPr>
          <p:sp>
            <p:nvSpPr>
              <p:cNvPr id="456" name="Rectangle 455">
                <a:extLst>
                  <a:ext uri="{FF2B5EF4-FFF2-40B4-BE49-F238E27FC236}">
                    <a16:creationId xmlns:a16="http://schemas.microsoft.com/office/drawing/2014/main" id="{4A70077D-5D36-470D-A68F-C9E06744E145}"/>
                  </a:ext>
                </a:extLst>
              </p:cNvPr>
              <p:cNvSpPr/>
              <p:nvPr/>
            </p:nvSpPr>
            <p:spPr bwMode="auto">
              <a:xfrm>
                <a:off x="6239721" y="711567"/>
                <a:ext cx="2020429" cy="489160"/>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b" anchorCtr="0" forceAA="0" compatLnSpc="1">
                <a:prstTxWarp prst="textNoShape">
                  <a:avLst/>
                </a:prstTxWarp>
                <a:noAutofit/>
              </a:bodyPr>
              <a:lstStyle/>
              <a:p>
                <a:pPr marR="0" algn="ctr" defTabSz="914400" rtl="0" eaLnBrk="1" fontAlgn="base" latinLnBrk="0" hangingPunct="1">
                  <a:lnSpc>
                    <a:spcPct val="100000"/>
                  </a:lnSpc>
                  <a:spcBef>
                    <a:spcPts val="300"/>
                  </a:spcBef>
                  <a:spcAft>
                    <a:spcPct val="0"/>
                  </a:spcAft>
                  <a:buClrTx/>
                  <a:buSzTx/>
                  <a:tabLst/>
                </a:pPr>
                <a:r>
                  <a:rPr lang="sv-SE" sz="900"/>
                  <a:t>AS site </a:t>
                </a:r>
                <a:endParaRPr kumimoji="0" lang="en-US" sz="900" b="0" i="0" u="none" strike="noStrike" cap="none" normalizeH="0" baseline="0" err="1">
                  <a:ln>
                    <a:noFill/>
                  </a:ln>
                  <a:effectLst/>
                </a:endParaRPr>
              </a:p>
            </p:txBody>
          </p:sp>
          <p:cxnSp>
            <p:nvCxnSpPr>
              <p:cNvPr id="457" name="Straight Connector 456">
                <a:extLst>
                  <a:ext uri="{FF2B5EF4-FFF2-40B4-BE49-F238E27FC236}">
                    <a16:creationId xmlns:a16="http://schemas.microsoft.com/office/drawing/2014/main" id="{33232AB0-F502-4E24-A070-89C2BD8DF188}"/>
                  </a:ext>
                </a:extLst>
              </p:cNvPr>
              <p:cNvCxnSpPr>
                <a:cxnSpLocks/>
              </p:cNvCxnSpPr>
              <p:nvPr/>
            </p:nvCxnSpPr>
            <p:spPr bwMode="auto">
              <a:xfrm>
                <a:off x="6239718" y="1104936"/>
                <a:ext cx="2020432" cy="0"/>
              </a:xfrm>
              <a:prstGeom prst="line">
                <a:avLst/>
              </a:prstGeom>
              <a:solidFill>
                <a:schemeClr val="accent1"/>
              </a:solidFill>
              <a:ln w="3175" cap="flat" cmpd="sng" algn="ctr">
                <a:solidFill>
                  <a:schemeClr val="tx1"/>
                </a:solidFill>
                <a:prstDash val="solid"/>
                <a:round/>
                <a:headEnd type="none" w="med" len="med"/>
                <a:tailEnd type="none"/>
              </a:ln>
              <a:effectLst/>
            </p:spPr>
          </p:cxnSp>
        </p:grpSp>
        <p:sp>
          <p:nvSpPr>
            <p:cNvPr id="454" name="TextBox 453">
              <a:extLst>
                <a:ext uri="{FF2B5EF4-FFF2-40B4-BE49-F238E27FC236}">
                  <a16:creationId xmlns:a16="http://schemas.microsoft.com/office/drawing/2014/main" id="{3BA3B358-3444-4F22-85EC-4B15D413D11F}"/>
                </a:ext>
              </a:extLst>
            </p:cNvPr>
            <p:cNvSpPr txBox="1"/>
            <p:nvPr/>
          </p:nvSpPr>
          <p:spPr bwMode="auto">
            <a:xfrm>
              <a:off x="8141042" y="1758271"/>
              <a:ext cx="298371" cy="366373"/>
            </a:xfrm>
            <a:prstGeom prst="rect">
              <a:avLst/>
            </a:prstGeom>
            <a:solidFill>
              <a:schemeClr val="bg1"/>
            </a:solidFill>
            <a:ln w="9525">
              <a:solidFill>
                <a:schemeClr val="accent1"/>
              </a:solidFill>
              <a:prstDash val="sysDot"/>
              <a:miter lim="800000"/>
              <a:headEnd/>
              <a:tailEnd/>
            </a:ln>
          </p:spPr>
          <p:txBody>
            <a:bodyPr vert="horz" wrap="square" lIns="0" tIns="18000" rIns="0" bIns="0" numCol="1" rtlCol="0" anchor="t" anchorCtr="0" compatLnSpc="1">
              <a:prstTxWarp prst="textNoShape">
                <a:avLst/>
              </a:prstTxWarp>
              <a:noAutofit/>
            </a:bodyPr>
            <a:lstStyle/>
            <a:p>
              <a:pPr algn="ctr">
                <a:buClr>
                  <a:schemeClr val="tx1"/>
                </a:buClr>
              </a:pPr>
              <a:r>
                <a:rPr lang="en-US" sz="1100">
                  <a:solidFill>
                    <a:schemeClr val="accent1"/>
                  </a:solidFill>
                  <a:latin typeface="Ericsson Technical Icons" panose="00000500000000000000" pitchFamily="2" charset="0"/>
                </a:rPr>
                <a:t>S</a:t>
              </a:r>
              <a:br>
                <a:rPr lang="en-US" sz="1100">
                  <a:latin typeface="Ericsson Technical Icons" panose="00000500000000000000" pitchFamily="2" charset="0"/>
                </a:rPr>
              </a:br>
              <a:r>
                <a:rPr lang="en-US" sz="900"/>
                <a:t>AS</a:t>
              </a:r>
              <a:endParaRPr lang="en-US" sz="500"/>
            </a:p>
          </p:txBody>
        </p:sp>
        <p:sp>
          <p:nvSpPr>
            <p:cNvPr id="455" name="TextBox 454">
              <a:extLst>
                <a:ext uri="{FF2B5EF4-FFF2-40B4-BE49-F238E27FC236}">
                  <a16:creationId xmlns:a16="http://schemas.microsoft.com/office/drawing/2014/main" id="{51075B6A-69AA-4A33-BEA6-A13A370E7A3A}"/>
                </a:ext>
              </a:extLst>
            </p:cNvPr>
            <p:cNvSpPr txBox="1"/>
            <p:nvPr/>
          </p:nvSpPr>
          <p:spPr bwMode="auto">
            <a:xfrm>
              <a:off x="8510005" y="1758271"/>
              <a:ext cx="298371" cy="366373"/>
            </a:xfrm>
            <a:prstGeom prst="rect">
              <a:avLst/>
            </a:prstGeom>
            <a:solidFill>
              <a:schemeClr val="bg1"/>
            </a:solidFill>
            <a:ln w="9525">
              <a:solidFill>
                <a:schemeClr val="accent1"/>
              </a:solidFill>
              <a:prstDash val="sysDot"/>
              <a:miter lim="800000"/>
              <a:headEnd/>
              <a:tailEnd/>
            </a:ln>
          </p:spPr>
          <p:txBody>
            <a:bodyPr vert="horz" wrap="square" lIns="0" tIns="18000" rIns="0" bIns="0" numCol="1" rtlCol="0" anchor="t" anchorCtr="0" compatLnSpc="1">
              <a:prstTxWarp prst="textNoShape">
                <a:avLst/>
              </a:prstTxWarp>
              <a:noAutofit/>
            </a:bodyPr>
            <a:lstStyle/>
            <a:p>
              <a:pPr algn="ctr">
                <a:buClr>
                  <a:schemeClr val="tx1"/>
                </a:buClr>
              </a:pPr>
              <a:r>
                <a:rPr lang="en-US" sz="1100">
                  <a:solidFill>
                    <a:schemeClr val="accent1"/>
                  </a:solidFill>
                  <a:latin typeface="Ericsson Technical Icons" panose="00000500000000000000" pitchFamily="2" charset="0"/>
                </a:rPr>
                <a:t>S</a:t>
              </a:r>
              <a:br>
                <a:rPr lang="en-US" sz="1100">
                  <a:latin typeface="Ericsson Technical Icons" panose="00000500000000000000" pitchFamily="2" charset="0"/>
                </a:rPr>
              </a:br>
              <a:r>
                <a:rPr lang="en-US" sz="900"/>
                <a:t>DNS</a:t>
              </a:r>
              <a:endParaRPr lang="en-US" sz="500"/>
            </a:p>
          </p:txBody>
        </p:sp>
      </p:grpSp>
      <p:sp>
        <p:nvSpPr>
          <p:cNvPr id="458" name="Rectangle 457">
            <a:extLst>
              <a:ext uri="{FF2B5EF4-FFF2-40B4-BE49-F238E27FC236}">
                <a16:creationId xmlns:a16="http://schemas.microsoft.com/office/drawing/2014/main" id="{014C5DF5-DC6E-43FD-92F5-BE9849E606FC}"/>
              </a:ext>
            </a:extLst>
          </p:cNvPr>
          <p:cNvSpPr/>
          <p:nvPr/>
        </p:nvSpPr>
        <p:spPr bwMode="auto">
          <a:xfrm>
            <a:off x="8981980" y="1177358"/>
            <a:ext cx="3110102" cy="1024955"/>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algn="ctr" fontAlgn="base">
              <a:spcBef>
                <a:spcPts val="300"/>
              </a:spcBef>
              <a:spcAft>
                <a:spcPct val="0"/>
              </a:spcAft>
            </a:pPr>
            <a:r>
              <a:rPr lang="sv-SE" sz="1600"/>
              <a:t>Separate domains:</a:t>
            </a:r>
            <a:br>
              <a:rPr lang="sv-SE" sz="1600"/>
            </a:br>
            <a:r>
              <a:rPr lang="sv-SE" sz="1600"/>
              <a:t>Mobile network connects to Internet via IXPs and fully based on rules of Internet </a:t>
            </a:r>
            <a:endParaRPr kumimoji="0" lang="sv-SE" sz="1600" b="0" i="0" u="none" strike="noStrike" cap="none" normalizeH="0" baseline="0">
              <a:ln>
                <a:noFill/>
              </a:ln>
              <a:effectLst/>
              <a:latin typeface="+mn-lt"/>
            </a:endParaRPr>
          </a:p>
        </p:txBody>
      </p:sp>
      <p:grpSp>
        <p:nvGrpSpPr>
          <p:cNvPr id="459" name="Group 458">
            <a:extLst>
              <a:ext uri="{FF2B5EF4-FFF2-40B4-BE49-F238E27FC236}">
                <a16:creationId xmlns:a16="http://schemas.microsoft.com/office/drawing/2014/main" id="{A6F64A75-5823-4A8F-B97B-07EF593708E2}"/>
              </a:ext>
            </a:extLst>
          </p:cNvPr>
          <p:cNvGrpSpPr/>
          <p:nvPr/>
        </p:nvGrpSpPr>
        <p:grpSpPr>
          <a:xfrm>
            <a:off x="5762472" y="3606262"/>
            <a:ext cx="411506" cy="549378"/>
            <a:chOff x="7055768" y="2649905"/>
            <a:chExt cx="411506" cy="549378"/>
          </a:xfrm>
        </p:grpSpPr>
        <p:grpSp>
          <p:nvGrpSpPr>
            <p:cNvPr id="460" name="Group 459">
              <a:extLst>
                <a:ext uri="{FF2B5EF4-FFF2-40B4-BE49-F238E27FC236}">
                  <a16:creationId xmlns:a16="http://schemas.microsoft.com/office/drawing/2014/main" id="{6580A471-CB7A-4BFA-BD42-B857A72C2EA6}"/>
                </a:ext>
              </a:extLst>
            </p:cNvPr>
            <p:cNvGrpSpPr/>
            <p:nvPr/>
          </p:nvGrpSpPr>
          <p:grpSpPr>
            <a:xfrm>
              <a:off x="7055768" y="2649905"/>
              <a:ext cx="411506" cy="549378"/>
              <a:chOff x="7419306" y="774484"/>
              <a:chExt cx="316786" cy="426242"/>
            </a:xfrm>
          </p:grpSpPr>
          <p:sp>
            <p:nvSpPr>
              <p:cNvPr id="462" name="Rectangle 461">
                <a:extLst>
                  <a:ext uri="{FF2B5EF4-FFF2-40B4-BE49-F238E27FC236}">
                    <a16:creationId xmlns:a16="http://schemas.microsoft.com/office/drawing/2014/main" id="{2C23F994-1460-41D3-97C0-C01D318DD9C9}"/>
                  </a:ext>
                </a:extLst>
              </p:cNvPr>
              <p:cNvSpPr/>
              <p:nvPr/>
            </p:nvSpPr>
            <p:spPr bwMode="auto">
              <a:xfrm>
                <a:off x="7419307" y="774484"/>
                <a:ext cx="316785" cy="426242"/>
              </a:xfrm>
              <a:prstGeom prst="rect">
                <a:avLst/>
              </a:prstGeom>
              <a:solidFill>
                <a:schemeClr val="bg1"/>
              </a:solidFill>
              <a:ln w="3175" cap="flat" cmpd="sng" algn="ctr">
                <a:solidFill>
                  <a:schemeClr val="accent2"/>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b" anchorCtr="0" forceAA="0" compatLnSpc="1">
                <a:prstTxWarp prst="textNoShape">
                  <a:avLst/>
                </a:prstTxWarp>
                <a:noAutofit/>
              </a:bodyPr>
              <a:lstStyle/>
              <a:p>
                <a:pPr marR="0" defTabSz="914400" rtl="0" eaLnBrk="1" fontAlgn="base" latinLnBrk="0" hangingPunct="1">
                  <a:lnSpc>
                    <a:spcPct val="100000"/>
                  </a:lnSpc>
                  <a:spcBef>
                    <a:spcPts val="300"/>
                  </a:spcBef>
                  <a:spcAft>
                    <a:spcPct val="0"/>
                  </a:spcAft>
                  <a:buClrTx/>
                  <a:buSzTx/>
                  <a:tabLst/>
                </a:pPr>
                <a:r>
                  <a:rPr lang="sv-SE" sz="800"/>
                  <a:t>  IXP</a:t>
                </a:r>
                <a:endParaRPr kumimoji="0" lang="en-US" sz="800" b="0" i="0" u="none" strike="noStrike" cap="none" normalizeH="0" baseline="0" err="1">
                  <a:ln>
                    <a:noFill/>
                  </a:ln>
                  <a:effectLst/>
                </a:endParaRPr>
              </a:p>
            </p:txBody>
          </p:sp>
          <p:cxnSp>
            <p:nvCxnSpPr>
              <p:cNvPr id="463" name="Straight Connector 462">
                <a:extLst>
                  <a:ext uri="{FF2B5EF4-FFF2-40B4-BE49-F238E27FC236}">
                    <a16:creationId xmlns:a16="http://schemas.microsoft.com/office/drawing/2014/main" id="{D68A8A4D-4A27-4CA0-8596-517DA20BFAD9}"/>
                  </a:ext>
                </a:extLst>
              </p:cNvPr>
              <p:cNvCxnSpPr>
                <a:cxnSpLocks/>
              </p:cNvCxnSpPr>
              <p:nvPr/>
            </p:nvCxnSpPr>
            <p:spPr bwMode="auto">
              <a:xfrm>
                <a:off x="7419306" y="1090359"/>
                <a:ext cx="316785" cy="0"/>
              </a:xfrm>
              <a:prstGeom prst="line">
                <a:avLst/>
              </a:prstGeom>
              <a:solidFill>
                <a:schemeClr val="accent1"/>
              </a:solidFill>
              <a:ln w="3175" cap="flat" cmpd="sng" algn="ctr">
                <a:solidFill>
                  <a:schemeClr val="accent2"/>
                </a:solidFill>
                <a:prstDash val="solid"/>
                <a:round/>
                <a:headEnd type="none" w="med" len="med"/>
                <a:tailEnd type="none"/>
              </a:ln>
              <a:effectLst/>
            </p:spPr>
          </p:cxnSp>
        </p:grpSp>
        <p:sp>
          <p:nvSpPr>
            <p:cNvPr id="461" name="TextBox 460">
              <a:extLst>
                <a:ext uri="{FF2B5EF4-FFF2-40B4-BE49-F238E27FC236}">
                  <a16:creationId xmlns:a16="http://schemas.microsoft.com/office/drawing/2014/main" id="{3D70544A-9DA1-475E-ACA0-ECC9F9D30EB2}"/>
                </a:ext>
              </a:extLst>
            </p:cNvPr>
            <p:cNvSpPr txBox="1"/>
            <p:nvPr/>
          </p:nvSpPr>
          <p:spPr bwMode="auto">
            <a:xfrm>
              <a:off x="7137211" y="2707910"/>
              <a:ext cx="256118" cy="310414"/>
            </a:xfrm>
            <a:prstGeom prst="rect">
              <a:avLst/>
            </a:prstGeom>
            <a:solidFill>
              <a:schemeClr val="bg1"/>
            </a:solidFill>
            <a:ln w="9525">
              <a:solidFill>
                <a:schemeClr val="accent2"/>
              </a:solidFill>
              <a:prstDash val="sysDot"/>
              <a:miter lim="800000"/>
              <a:headEnd/>
              <a:tailEnd/>
            </a:ln>
          </p:spPr>
          <p:txBody>
            <a:bodyPr vert="horz" wrap="square" lIns="0" tIns="18000" rIns="0" bIns="0" numCol="1" rtlCol="0" anchor="t" anchorCtr="0" compatLnSpc="1">
              <a:prstTxWarp prst="textNoShape">
                <a:avLst/>
              </a:prstTxWarp>
              <a:noAutofit/>
            </a:bodyPr>
            <a:lstStyle/>
            <a:p>
              <a:pPr algn="ctr">
                <a:buClr>
                  <a:schemeClr val="tx1"/>
                </a:buClr>
              </a:pPr>
              <a:r>
                <a:rPr lang="en-US" sz="1400">
                  <a:latin typeface="Ericsson Technical Icons" panose="00000500000000000000" pitchFamily="2" charset="0"/>
                </a:rPr>
                <a:t>R</a:t>
              </a:r>
              <a:endParaRPr lang="en-US" sz="1400"/>
            </a:p>
          </p:txBody>
        </p:sp>
      </p:grpSp>
      <p:sp>
        <p:nvSpPr>
          <p:cNvPr id="464" name="Rectangle 463">
            <a:extLst>
              <a:ext uri="{FF2B5EF4-FFF2-40B4-BE49-F238E27FC236}">
                <a16:creationId xmlns:a16="http://schemas.microsoft.com/office/drawing/2014/main" id="{D918F1EE-803D-48EE-BCBE-40196C8F5A4B}"/>
              </a:ext>
            </a:extLst>
          </p:cNvPr>
          <p:cNvSpPr/>
          <p:nvPr/>
        </p:nvSpPr>
        <p:spPr bwMode="auto">
          <a:xfrm>
            <a:off x="8981980" y="2270807"/>
            <a:ext cx="3110102" cy="1031334"/>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algn="ctr" fontAlgn="base">
              <a:spcBef>
                <a:spcPts val="300"/>
              </a:spcBef>
              <a:spcAft>
                <a:spcPct val="0"/>
              </a:spcAft>
            </a:pPr>
            <a:r>
              <a:rPr lang="sv-SE" sz="1600"/>
              <a:t>Mobile network selects UE anchor point, AS selection follows – no coordination between selections</a:t>
            </a:r>
            <a:endParaRPr kumimoji="0" lang="sv-SE" sz="1600" b="0" i="0" u="none" strike="noStrike" cap="none" normalizeH="0" baseline="0">
              <a:ln>
                <a:noFill/>
              </a:ln>
              <a:effectLst/>
              <a:latin typeface="+mn-lt"/>
            </a:endParaRPr>
          </a:p>
        </p:txBody>
      </p:sp>
      <p:sp>
        <p:nvSpPr>
          <p:cNvPr id="473" name="Rectangle 472">
            <a:extLst>
              <a:ext uri="{FF2B5EF4-FFF2-40B4-BE49-F238E27FC236}">
                <a16:creationId xmlns:a16="http://schemas.microsoft.com/office/drawing/2014/main" id="{5B9AA32D-53A7-497F-9448-917778C34C37}"/>
              </a:ext>
            </a:extLst>
          </p:cNvPr>
          <p:cNvSpPr/>
          <p:nvPr/>
        </p:nvSpPr>
        <p:spPr bwMode="auto">
          <a:xfrm>
            <a:off x="4838650" y="2746894"/>
            <a:ext cx="795685" cy="2351283"/>
          </a:xfrm>
          <a:prstGeom prst="rect">
            <a:avLst/>
          </a:prstGeom>
          <a:solidFill>
            <a:schemeClr val="tx1">
              <a:lumMod val="25000"/>
              <a:lumOff val="75000"/>
            </a:schemeClr>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sv-SE" sz="2000" b="0" i="0" u="none" strike="noStrike" cap="none" normalizeH="0" baseline="0">
              <a:ln>
                <a:noFill/>
              </a:ln>
              <a:solidFill>
                <a:schemeClr val="bg1"/>
              </a:solidFill>
              <a:effectLst/>
              <a:latin typeface="+mn-lt"/>
            </a:endParaRPr>
          </a:p>
        </p:txBody>
      </p:sp>
      <p:sp>
        <p:nvSpPr>
          <p:cNvPr id="474" name="Rectangle 473">
            <a:extLst>
              <a:ext uri="{FF2B5EF4-FFF2-40B4-BE49-F238E27FC236}">
                <a16:creationId xmlns:a16="http://schemas.microsoft.com/office/drawing/2014/main" id="{F2F74748-5812-4644-A928-E68C69635A30}"/>
              </a:ext>
            </a:extLst>
          </p:cNvPr>
          <p:cNvSpPr/>
          <p:nvPr/>
        </p:nvSpPr>
        <p:spPr bwMode="auto">
          <a:xfrm>
            <a:off x="3717055" y="2746894"/>
            <a:ext cx="795685" cy="2351283"/>
          </a:xfrm>
          <a:prstGeom prst="rect">
            <a:avLst/>
          </a:prstGeom>
          <a:solidFill>
            <a:schemeClr val="tx1">
              <a:lumMod val="25000"/>
              <a:lumOff val="75000"/>
            </a:schemeClr>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sv-SE" sz="2000" b="0" i="0" u="none" strike="noStrike" cap="none" normalizeH="0" baseline="0" err="1">
              <a:ln>
                <a:noFill/>
              </a:ln>
              <a:solidFill>
                <a:schemeClr val="bg1"/>
              </a:solidFill>
              <a:effectLst/>
              <a:latin typeface="+mn-lt"/>
            </a:endParaRPr>
          </a:p>
        </p:txBody>
      </p:sp>
      <p:sp>
        <p:nvSpPr>
          <p:cNvPr id="475" name="Rectangle 474">
            <a:extLst>
              <a:ext uri="{FF2B5EF4-FFF2-40B4-BE49-F238E27FC236}">
                <a16:creationId xmlns:a16="http://schemas.microsoft.com/office/drawing/2014/main" id="{B4B233F6-9B6E-4AA1-B28F-7419A256F563}"/>
              </a:ext>
            </a:extLst>
          </p:cNvPr>
          <p:cNvSpPr/>
          <p:nvPr/>
        </p:nvSpPr>
        <p:spPr bwMode="auto">
          <a:xfrm>
            <a:off x="2608060" y="2746894"/>
            <a:ext cx="795685" cy="2351283"/>
          </a:xfrm>
          <a:prstGeom prst="rect">
            <a:avLst/>
          </a:prstGeom>
          <a:solidFill>
            <a:schemeClr val="tx1">
              <a:lumMod val="25000"/>
              <a:lumOff val="75000"/>
            </a:schemeClr>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sv-SE" sz="2000" b="0" i="0" u="none" strike="noStrike" cap="none" normalizeH="0" baseline="0" err="1">
              <a:ln>
                <a:noFill/>
              </a:ln>
              <a:solidFill>
                <a:schemeClr val="bg1"/>
              </a:solidFill>
              <a:effectLst/>
              <a:latin typeface="+mn-lt"/>
            </a:endParaRPr>
          </a:p>
        </p:txBody>
      </p:sp>
      <p:sp>
        <p:nvSpPr>
          <p:cNvPr id="476" name="Rectangle 475">
            <a:extLst>
              <a:ext uri="{FF2B5EF4-FFF2-40B4-BE49-F238E27FC236}">
                <a16:creationId xmlns:a16="http://schemas.microsoft.com/office/drawing/2014/main" id="{4B0DDDF7-B186-4284-B308-1DDF60843EBF}"/>
              </a:ext>
            </a:extLst>
          </p:cNvPr>
          <p:cNvSpPr/>
          <p:nvPr/>
        </p:nvSpPr>
        <p:spPr bwMode="auto">
          <a:xfrm>
            <a:off x="1469246" y="2746894"/>
            <a:ext cx="795685" cy="2351283"/>
          </a:xfrm>
          <a:prstGeom prst="rect">
            <a:avLst/>
          </a:prstGeom>
          <a:solidFill>
            <a:schemeClr val="tx1">
              <a:lumMod val="25000"/>
              <a:lumOff val="75000"/>
            </a:schemeClr>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sv-SE" sz="2000" b="0" i="0" u="none" strike="noStrike" cap="none" normalizeH="0" baseline="0" err="1">
              <a:ln>
                <a:noFill/>
              </a:ln>
              <a:solidFill>
                <a:schemeClr val="bg1"/>
              </a:solidFill>
              <a:effectLst/>
              <a:latin typeface="+mn-lt"/>
            </a:endParaRPr>
          </a:p>
        </p:txBody>
      </p:sp>
      <p:sp>
        <p:nvSpPr>
          <p:cNvPr id="477" name="TextBox 476">
            <a:extLst>
              <a:ext uri="{FF2B5EF4-FFF2-40B4-BE49-F238E27FC236}">
                <a16:creationId xmlns:a16="http://schemas.microsoft.com/office/drawing/2014/main" id="{A1316522-43CE-4A06-8175-396931225B3B}"/>
              </a:ext>
            </a:extLst>
          </p:cNvPr>
          <p:cNvSpPr txBox="1"/>
          <p:nvPr/>
        </p:nvSpPr>
        <p:spPr bwMode="auto">
          <a:xfrm>
            <a:off x="4795334" y="4649162"/>
            <a:ext cx="914400" cy="402696"/>
          </a:xfrm>
          <a:prstGeom prst="rect">
            <a:avLst/>
          </a:prstGeom>
          <a:noFill/>
          <a:ln w="12700">
            <a:noFill/>
            <a:miter lim="800000"/>
            <a:headEnd/>
            <a:tailEnd/>
          </a:ln>
        </p:spPr>
        <p:txBody>
          <a:bodyPr vert="horz" wrap="none" lIns="72000" tIns="36000" rIns="73152" bIns="36576" numCol="1" rtlCol="0" anchor="t" anchorCtr="0" compatLnSpc="1">
            <a:prstTxWarp prst="textNoShape">
              <a:avLst/>
            </a:prstTxWarp>
            <a:noAutofit/>
          </a:bodyPr>
          <a:lstStyle/>
          <a:p>
            <a:pPr algn="ctr">
              <a:buClr>
                <a:schemeClr val="tx1"/>
              </a:buClr>
            </a:pPr>
            <a:r>
              <a:rPr lang="sv-SE" sz="1200"/>
              <a:t>National</a:t>
            </a:r>
            <a:br>
              <a:rPr lang="sv-SE" sz="1200"/>
            </a:br>
            <a:r>
              <a:rPr lang="sv-SE" sz="1200"/>
              <a:t>sites</a:t>
            </a:r>
          </a:p>
        </p:txBody>
      </p:sp>
      <p:sp>
        <p:nvSpPr>
          <p:cNvPr id="478" name="TextBox 477">
            <a:extLst>
              <a:ext uri="{FF2B5EF4-FFF2-40B4-BE49-F238E27FC236}">
                <a16:creationId xmlns:a16="http://schemas.microsoft.com/office/drawing/2014/main" id="{7915F02F-5C7D-4E6A-AE8D-E5DEFE04F8C9}"/>
              </a:ext>
            </a:extLst>
          </p:cNvPr>
          <p:cNvSpPr txBox="1"/>
          <p:nvPr/>
        </p:nvSpPr>
        <p:spPr bwMode="auto">
          <a:xfrm>
            <a:off x="3673769" y="4649162"/>
            <a:ext cx="914400" cy="402696"/>
          </a:xfrm>
          <a:prstGeom prst="rect">
            <a:avLst/>
          </a:prstGeom>
          <a:noFill/>
          <a:ln w="12700">
            <a:noFill/>
            <a:miter lim="800000"/>
            <a:headEnd/>
            <a:tailEnd/>
          </a:ln>
        </p:spPr>
        <p:txBody>
          <a:bodyPr vert="horz" wrap="none" lIns="72000" tIns="36000" rIns="73152" bIns="36576" numCol="1" rtlCol="0" anchor="t" anchorCtr="0" compatLnSpc="1">
            <a:prstTxWarp prst="textNoShape">
              <a:avLst/>
            </a:prstTxWarp>
            <a:noAutofit/>
          </a:bodyPr>
          <a:lstStyle/>
          <a:p>
            <a:pPr algn="ctr">
              <a:buClr>
                <a:schemeClr val="tx1"/>
              </a:buClr>
            </a:pPr>
            <a:r>
              <a:rPr lang="sv-SE" sz="1200"/>
              <a:t>Regional</a:t>
            </a:r>
            <a:br>
              <a:rPr lang="sv-SE" sz="1200"/>
            </a:br>
            <a:r>
              <a:rPr lang="sv-SE" sz="1200"/>
              <a:t>sites</a:t>
            </a:r>
          </a:p>
        </p:txBody>
      </p:sp>
      <p:sp>
        <p:nvSpPr>
          <p:cNvPr id="479" name="TextBox 478">
            <a:extLst>
              <a:ext uri="{FF2B5EF4-FFF2-40B4-BE49-F238E27FC236}">
                <a16:creationId xmlns:a16="http://schemas.microsoft.com/office/drawing/2014/main" id="{ED833C4D-BD7B-400A-B7D1-5BF63F2F5BDA}"/>
              </a:ext>
            </a:extLst>
          </p:cNvPr>
          <p:cNvSpPr txBox="1"/>
          <p:nvPr/>
        </p:nvSpPr>
        <p:spPr bwMode="auto">
          <a:xfrm>
            <a:off x="2540014" y="4649162"/>
            <a:ext cx="914400" cy="402696"/>
          </a:xfrm>
          <a:prstGeom prst="rect">
            <a:avLst/>
          </a:prstGeom>
          <a:noFill/>
          <a:ln w="12700">
            <a:noFill/>
            <a:miter lim="800000"/>
            <a:headEnd/>
            <a:tailEnd/>
          </a:ln>
        </p:spPr>
        <p:txBody>
          <a:bodyPr vert="horz" wrap="none" lIns="72000" tIns="36000" rIns="73152" bIns="36576" numCol="1" rtlCol="0" anchor="t" anchorCtr="0" compatLnSpc="1">
            <a:prstTxWarp prst="textNoShape">
              <a:avLst/>
            </a:prstTxWarp>
            <a:noAutofit/>
          </a:bodyPr>
          <a:lstStyle/>
          <a:p>
            <a:pPr algn="ctr">
              <a:buClr>
                <a:schemeClr val="tx1"/>
              </a:buClr>
            </a:pPr>
            <a:r>
              <a:rPr lang="sv-SE" sz="1200"/>
              <a:t>Local</a:t>
            </a:r>
            <a:br>
              <a:rPr lang="sv-SE" sz="1200"/>
            </a:br>
            <a:r>
              <a:rPr lang="sv-SE" sz="1200"/>
              <a:t>sites</a:t>
            </a:r>
          </a:p>
        </p:txBody>
      </p:sp>
      <p:sp>
        <p:nvSpPr>
          <p:cNvPr id="480" name="TextBox 479">
            <a:extLst>
              <a:ext uri="{FF2B5EF4-FFF2-40B4-BE49-F238E27FC236}">
                <a16:creationId xmlns:a16="http://schemas.microsoft.com/office/drawing/2014/main" id="{6E2FF683-EB88-44FF-8E83-EA6C911138BC}"/>
              </a:ext>
            </a:extLst>
          </p:cNvPr>
          <p:cNvSpPr txBox="1"/>
          <p:nvPr/>
        </p:nvSpPr>
        <p:spPr bwMode="auto">
          <a:xfrm>
            <a:off x="1418449" y="4649162"/>
            <a:ext cx="914400" cy="402696"/>
          </a:xfrm>
          <a:prstGeom prst="rect">
            <a:avLst/>
          </a:prstGeom>
          <a:noFill/>
          <a:ln w="12700">
            <a:noFill/>
            <a:miter lim="800000"/>
            <a:headEnd/>
            <a:tailEnd/>
          </a:ln>
        </p:spPr>
        <p:txBody>
          <a:bodyPr vert="horz" wrap="none" lIns="72000" tIns="36000" rIns="73152" bIns="36576" numCol="1" rtlCol="0" anchor="t" anchorCtr="0" compatLnSpc="1">
            <a:prstTxWarp prst="textNoShape">
              <a:avLst/>
            </a:prstTxWarp>
            <a:noAutofit/>
          </a:bodyPr>
          <a:lstStyle/>
          <a:p>
            <a:pPr algn="ctr">
              <a:buClr>
                <a:schemeClr val="tx1"/>
              </a:buClr>
            </a:pPr>
            <a:r>
              <a:rPr lang="sv-SE" sz="1200"/>
              <a:t>Radio</a:t>
            </a:r>
            <a:br>
              <a:rPr lang="sv-SE" sz="1200"/>
            </a:br>
            <a:r>
              <a:rPr lang="sv-SE" sz="1200"/>
              <a:t>sites</a:t>
            </a:r>
          </a:p>
        </p:txBody>
      </p:sp>
      <p:grpSp>
        <p:nvGrpSpPr>
          <p:cNvPr id="472" name="Group 471">
            <a:extLst>
              <a:ext uri="{FF2B5EF4-FFF2-40B4-BE49-F238E27FC236}">
                <a16:creationId xmlns:a16="http://schemas.microsoft.com/office/drawing/2014/main" id="{42807532-6A32-4C74-83E8-76EF113AEDAF}"/>
              </a:ext>
            </a:extLst>
          </p:cNvPr>
          <p:cNvGrpSpPr/>
          <p:nvPr/>
        </p:nvGrpSpPr>
        <p:grpSpPr>
          <a:xfrm>
            <a:off x="5352910" y="3657595"/>
            <a:ext cx="242976" cy="312235"/>
            <a:chOff x="578533" y="5583474"/>
            <a:chExt cx="242976" cy="312235"/>
          </a:xfrm>
        </p:grpSpPr>
        <p:grpSp>
          <p:nvGrpSpPr>
            <p:cNvPr id="469" name="Group 468">
              <a:extLst>
                <a:ext uri="{FF2B5EF4-FFF2-40B4-BE49-F238E27FC236}">
                  <a16:creationId xmlns:a16="http://schemas.microsoft.com/office/drawing/2014/main" id="{3A220417-426F-410F-866B-25EC9EB66424}"/>
                </a:ext>
              </a:extLst>
            </p:cNvPr>
            <p:cNvGrpSpPr/>
            <p:nvPr/>
          </p:nvGrpSpPr>
          <p:grpSpPr>
            <a:xfrm>
              <a:off x="578533" y="5583474"/>
              <a:ext cx="242976" cy="312235"/>
              <a:chOff x="5229125" y="3046121"/>
              <a:chExt cx="242976" cy="312235"/>
            </a:xfrm>
          </p:grpSpPr>
          <p:sp>
            <p:nvSpPr>
              <p:cNvPr id="470" name="Rectangle 469">
                <a:extLst>
                  <a:ext uri="{FF2B5EF4-FFF2-40B4-BE49-F238E27FC236}">
                    <a16:creationId xmlns:a16="http://schemas.microsoft.com/office/drawing/2014/main" id="{C59C2D3B-D481-4776-8787-9D12289B601B}"/>
                  </a:ext>
                </a:extLst>
              </p:cNvPr>
              <p:cNvSpPr/>
              <p:nvPr/>
            </p:nvSpPr>
            <p:spPr bwMode="auto">
              <a:xfrm>
                <a:off x="5229125" y="3046121"/>
                <a:ext cx="242976" cy="312235"/>
              </a:xfrm>
              <a:prstGeom prst="rect">
                <a:avLst/>
              </a:prstGeom>
              <a:solidFill>
                <a:schemeClr val="bg1"/>
              </a:solidFill>
              <a:ln w="6350" cap="flat" cmpd="sng" algn="ctr">
                <a:solidFill>
                  <a:schemeClr val="tx1"/>
                </a:solidFill>
                <a:prstDash val="sysDash"/>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sv-SE" sz="2000" b="0" i="0" u="none" strike="noStrike" cap="none" normalizeH="0" baseline="0" err="1">
                  <a:ln>
                    <a:noFill/>
                  </a:ln>
                  <a:solidFill>
                    <a:schemeClr val="bg1"/>
                  </a:solidFill>
                  <a:effectLst/>
                  <a:latin typeface="+mn-lt"/>
                </a:endParaRPr>
              </a:p>
            </p:txBody>
          </p:sp>
          <p:pic>
            <p:nvPicPr>
              <p:cNvPr id="471" name="Picture 470">
                <a:extLst>
                  <a:ext uri="{FF2B5EF4-FFF2-40B4-BE49-F238E27FC236}">
                    <a16:creationId xmlns:a16="http://schemas.microsoft.com/office/drawing/2014/main" id="{F667F7BA-47F8-4834-9F77-58B7DE406EC3}"/>
                  </a:ext>
                </a:extLst>
              </p:cNvPr>
              <p:cNvPicPr>
                <a:picLocks noChangeAspect="1"/>
              </p:cNvPicPr>
              <p:nvPr/>
            </p:nvPicPr>
            <p:blipFill>
              <a:blip r:embed="rId3"/>
              <a:stretch>
                <a:fillRect/>
              </a:stretch>
            </p:blipFill>
            <p:spPr>
              <a:xfrm flipH="1">
                <a:off x="5318959" y="3148941"/>
                <a:ext cx="70522" cy="97246"/>
              </a:xfrm>
              <a:prstGeom prst="rect">
                <a:avLst/>
              </a:prstGeom>
              <a:ln w="6350">
                <a:noFill/>
                <a:prstDash val="sysDash"/>
              </a:ln>
            </p:spPr>
          </p:pic>
        </p:grpSp>
        <p:sp>
          <p:nvSpPr>
            <p:cNvPr id="466" name="Freeform 6">
              <a:extLst>
                <a:ext uri="{FF2B5EF4-FFF2-40B4-BE49-F238E27FC236}">
                  <a16:creationId xmlns:a16="http://schemas.microsoft.com/office/drawing/2014/main" id="{2E30435A-C9BC-4F35-9521-D800F525C7BF}"/>
                </a:ext>
              </a:extLst>
            </p:cNvPr>
            <p:cNvSpPr>
              <a:spLocks noEditPoints="1"/>
            </p:cNvSpPr>
            <p:nvPr/>
          </p:nvSpPr>
          <p:spPr bwMode="auto">
            <a:xfrm>
              <a:off x="626700" y="5618785"/>
              <a:ext cx="152718" cy="244311"/>
            </a:xfrm>
            <a:custGeom>
              <a:avLst/>
              <a:gdLst>
                <a:gd name="T0" fmla="*/ 2147483646 w 241"/>
                <a:gd name="T1" fmla="*/ 2147483646 h 383"/>
                <a:gd name="T2" fmla="*/ 2147483646 w 241"/>
                <a:gd name="T3" fmla="*/ 2147483646 h 383"/>
                <a:gd name="T4" fmla="*/ 2147483646 w 241"/>
                <a:gd name="T5" fmla="*/ 2147483646 h 383"/>
                <a:gd name="T6" fmla="*/ 2147483646 w 241"/>
                <a:gd name="T7" fmla="*/ 2147483646 h 383"/>
                <a:gd name="T8" fmla="*/ 2147483646 w 241"/>
                <a:gd name="T9" fmla="*/ 2147483646 h 383"/>
                <a:gd name="T10" fmla="*/ 2147483646 w 241"/>
                <a:gd name="T11" fmla="*/ 2147483646 h 383"/>
                <a:gd name="T12" fmla="*/ 2147483646 w 241"/>
                <a:gd name="T13" fmla="*/ 2147483646 h 383"/>
                <a:gd name="T14" fmla="*/ 2147483646 w 241"/>
                <a:gd name="T15" fmla="*/ 2147483646 h 383"/>
                <a:gd name="T16" fmla="*/ 2147483646 w 241"/>
                <a:gd name="T17" fmla="*/ 0 h 383"/>
                <a:gd name="T18" fmla="*/ 2147483646 w 241"/>
                <a:gd name="T19" fmla="*/ 0 h 383"/>
                <a:gd name="T20" fmla="*/ 0 w 241"/>
                <a:gd name="T21" fmla="*/ 2147483646 h 383"/>
                <a:gd name="T22" fmla="*/ 0 w 241"/>
                <a:gd name="T23" fmla="*/ 2147483646 h 383"/>
                <a:gd name="T24" fmla="*/ 2147483646 w 241"/>
                <a:gd name="T25" fmla="*/ 2147483646 h 383"/>
                <a:gd name="T26" fmla="*/ 2147483646 w 241"/>
                <a:gd name="T27" fmla="*/ 2147483646 h 383"/>
                <a:gd name="T28" fmla="*/ 2147483646 w 241"/>
                <a:gd name="T29" fmla="*/ 2147483646 h 383"/>
                <a:gd name="T30" fmla="*/ 2147483646 w 241"/>
                <a:gd name="T31" fmla="*/ 2147483646 h 383"/>
                <a:gd name="T32" fmla="*/ 2147483646 w 241"/>
                <a:gd name="T33" fmla="*/ 2147483646 h 383"/>
                <a:gd name="T34" fmla="*/ 2147483646 w 241"/>
                <a:gd name="T35" fmla="*/ 2147483646 h 383"/>
                <a:gd name="T36" fmla="*/ 2147483646 w 241"/>
                <a:gd name="T37" fmla="*/ 2147483646 h 383"/>
                <a:gd name="T38" fmla="*/ 2147483646 w 241"/>
                <a:gd name="T39" fmla="*/ 2147483646 h 383"/>
                <a:gd name="T40" fmla="*/ 2147483646 w 241"/>
                <a:gd name="T41" fmla="*/ 2147483646 h 383"/>
                <a:gd name="T42" fmla="*/ 2147483646 w 241"/>
                <a:gd name="T43" fmla="*/ 2147483646 h 383"/>
                <a:gd name="T44" fmla="*/ 2147483646 w 241"/>
                <a:gd name="T45" fmla="*/ 2147483646 h 383"/>
                <a:gd name="T46" fmla="*/ 2147483646 w 241"/>
                <a:gd name="T47" fmla="*/ 2147483646 h 383"/>
                <a:gd name="T48" fmla="*/ 2147483646 w 241"/>
                <a:gd name="T49" fmla="*/ 2147483646 h 383"/>
                <a:gd name="T50" fmla="*/ 2147483646 w 241"/>
                <a:gd name="T51" fmla="*/ 2147483646 h 383"/>
                <a:gd name="T52" fmla="*/ 2147483646 w 241"/>
                <a:gd name="T53" fmla="*/ 2147483646 h 383"/>
                <a:gd name="T54" fmla="*/ 2147483646 w 241"/>
                <a:gd name="T55" fmla="*/ 2147483646 h 383"/>
                <a:gd name="T56" fmla="*/ 2147483646 w 241"/>
                <a:gd name="T57" fmla="*/ 2147483646 h 383"/>
                <a:gd name="T58" fmla="*/ 2147483646 w 241"/>
                <a:gd name="T59" fmla="*/ 2147483646 h 383"/>
                <a:gd name="T60" fmla="*/ 2147483646 w 241"/>
                <a:gd name="T61" fmla="*/ 2147483646 h 383"/>
                <a:gd name="T62" fmla="*/ 2147483646 w 241"/>
                <a:gd name="T63" fmla="*/ 2147483646 h 383"/>
                <a:gd name="T64" fmla="*/ 2147483646 w 241"/>
                <a:gd name="T65" fmla="*/ 2147483646 h 383"/>
                <a:gd name="T66" fmla="*/ 2147483646 w 241"/>
                <a:gd name="T67" fmla="*/ 2147483646 h 383"/>
                <a:gd name="T68" fmla="*/ 2147483646 w 241"/>
                <a:gd name="T69" fmla="*/ 2147483646 h 383"/>
                <a:gd name="T70" fmla="*/ 2147483646 w 241"/>
                <a:gd name="T71" fmla="*/ 2147483646 h 383"/>
                <a:gd name="T72" fmla="*/ 2147483646 w 241"/>
                <a:gd name="T73" fmla="*/ 2147483646 h 383"/>
                <a:gd name="T74" fmla="*/ 2147483646 w 241"/>
                <a:gd name="T75" fmla="*/ 2147483646 h 383"/>
                <a:gd name="T76" fmla="*/ 2147483646 w 241"/>
                <a:gd name="T77" fmla="*/ 2147483646 h 383"/>
                <a:gd name="T78" fmla="*/ 2147483646 w 241"/>
                <a:gd name="T79" fmla="*/ 2147483646 h 383"/>
                <a:gd name="T80" fmla="*/ 2147483646 w 241"/>
                <a:gd name="T81" fmla="*/ 2147483646 h 383"/>
                <a:gd name="T82" fmla="*/ 2147483646 w 241"/>
                <a:gd name="T83" fmla="*/ 2147483646 h 383"/>
                <a:gd name="T84" fmla="*/ 2147483646 w 241"/>
                <a:gd name="T85" fmla="*/ 2147483646 h 383"/>
                <a:gd name="T86" fmla="*/ 2147483646 w 241"/>
                <a:gd name="T87" fmla="*/ 2147483646 h 383"/>
                <a:gd name="T88" fmla="*/ 2147483646 w 241"/>
                <a:gd name="T89" fmla="*/ 2147483646 h 38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41" h="383">
                  <a:moveTo>
                    <a:pt x="117" y="356"/>
                  </a:moveTo>
                  <a:cubicBezTo>
                    <a:pt x="127" y="356"/>
                    <a:pt x="135" y="348"/>
                    <a:pt x="135" y="338"/>
                  </a:cubicBezTo>
                  <a:cubicBezTo>
                    <a:pt x="135" y="329"/>
                    <a:pt x="127" y="321"/>
                    <a:pt x="117" y="321"/>
                  </a:cubicBezTo>
                  <a:cubicBezTo>
                    <a:pt x="107" y="321"/>
                    <a:pt x="99" y="329"/>
                    <a:pt x="99" y="338"/>
                  </a:cubicBezTo>
                  <a:cubicBezTo>
                    <a:pt x="99" y="348"/>
                    <a:pt x="107" y="356"/>
                    <a:pt x="117" y="356"/>
                  </a:cubicBezTo>
                  <a:close/>
                  <a:moveTo>
                    <a:pt x="233" y="90"/>
                  </a:moveTo>
                  <a:cubicBezTo>
                    <a:pt x="237" y="90"/>
                    <a:pt x="241" y="87"/>
                    <a:pt x="241" y="82"/>
                  </a:cubicBezTo>
                  <a:cubicBezTo>
                    <a:pt x="241" y="19"/>
                    <a:pt x="241" y="19"/>
                    <a:pt x="241" y="19"/>
                  </a:cubicBezTo>
                  <a:cubicBezTo>
                    <a:pt x="241" y="8"/>
                    <a:pt x="232" y="0"/>
                    <a:pt x="221" y="0"/>
                  </a:cubicBezTo>
                  <a:cubicBezTo>
                    <a:pt x="19" y="0"/>
                    <a:pt x="19" y="0"/>
                    <a:pt x="19" y="0"/>
                  </a:cubicBezTo>
                  <a:cubicBezTo>
                    <a:pt x="8" y="0"/>
                    <a:pt x="0" y="8"/>
                    <a:pt x="0" y="19"/>
                  </a:cubicBezTo>
                  <a:cubicBezTo>
                    <a:pt x="0" y="364"/>
                    <a:pt x="0" y="364"/>
                    <a:pt x="0" y="364"/>
                  </a:cubicBezTo>
                  <a:cubicBezTo>
                    <a:pt x="0" y="375"/>
                    <a:pt x="8" y="383"/>
                    <a:pt x="19" y="383"/>
                  </a:cubicBezTo>
                  <a:cubicBezTo>
                    <a:pt x="221" y="383"/>
                    <a:pt x="221" y="383"/>
                    <a:pt x="221" y="383"/>
                  </a:cubicBezTo>
                  <a:cubicBezTo>
                    <a:pt x="232" y="383"/>
                    <a:pt x="241" y="375"/>
                    <a:pt x="241" y="364"/>
                  </a:cubicBezTo>
                  <a:cubicBezTo>
                    <a:pt x="241" y="114"/>
                    <a:pt x="241" y="114"/>
                    <a:pt x="241" y="114"/>
                  </a:cubicBezTo>
                  <a:cubicBezTo>
                    <a:pt x="241" y="110"/>
                    <a:pt x="237" y="106"/>
                    <a:pt x="233" y="106"/>
                  </a:cubicBezTo>
                  <a:cubicBezTo>
                    <a:pt x="228" y="106"/>
                    <a:pt x="225" y="110"/>
                    <a:pt x="225" y="114"/>
                  </a:cubicBezTo>
                  <a:cubicBezTo>
                    <a:pt x="225" y="295"/>
                    <a:pt x="225" y="295"/>
                    <a:pt x="225" y="295"/>
                  </a:cubicBezTo>
                  <a:cubicBezTo>
                    <a:pt x="16" y="295"/>
                    <a:pt x="16" y="295"/>
                    <a:pt x="16" y="295"/>
                  </a:cubicBezTo>
                  <a:cubicBezTo>
                    <a:pt x="16" y="69"/>
                    <a:pt x="16" y="69"/>
                    <a:pt x="16" y="69"/>
                  </a:cubicBezTo>
                  <a:cubicBezTo>
                    <a:pt x="225" y="69"/>
                    <a:pt x="225" y="69"/>
                    <a:pt x="225" y="69"/>
                  </a:cubicBezTo>
                  <a:cubicBezTo>
                    <a:pt x="225" y="82"/>
                    <a:pt x="225" y="82"/>
                    <a:pt x="225" y="82"/>
                  </a:cubicBezTo>
                  <a:cubicBezTo>
                    <a:pt x="225" y="87"/>
                    <a:pt x="228" y="90"/>
                    <a:pt x="233" y="90"/>
                  </a:cubicBezTo>
                  <a:close/>
                  <a:moveTo>
                    <a:pt x="225" y="311"/>
                  </a:moveTo>
                  <a:cubicBezTo>
                    <a:pt x="225" y="364"/>
                    <a:pt x="225" y="364"/>
                    <a:pt x="225" y="364"/>
                  </a:cubicBezTo>
                  <a:cubicBezTo>
                    <a:pt x="225" y="366"/>
                    <a:pt x="223" y="367"/>
                    <a:pt x="221" y="367"/>
                  </a:cubicBezTo>
                  <a:cubicBezTo>
                    <a:pt x="19" y="367"/>
                    <a:pt x="19" y="367"/>
                    <a:pt x="19" y="367"/>
                  </a:cubicBezTo>
                  <a:cubicBezTo>
                    <a:pt x="17" y="367"/>
                    <a:pt x="16" y="366"/>
                    <a:pt x="16" y="364"/>
                  </a:cubicBezTo>
                  <a:cubicBezTo>
                    <a:pt x="16" y="311"/>
                    <a:pt x="16" y="311"/>
                    <a:pt x="16" y="311"/>
                  </a:cubicBezTo>
                  <a:lnTo>
                    <a:pt x="225" y="311"/>
                  </a:lnTo>
                  <a:close/>
                  <a:moveTo>
                    <a:pt x="16" y="53"/>
                  </a:moveTo>
                  <a:cubicBezTo>
                    <a:pt x="16" y="19"/>
                    <a:pt x="16" y="19"/>
                    <a:pt x="16" y="19"/>
                  </a:cubicBezTo>
                  <a:cubicBezTo>
                    <a:pt x="16" y="17"/>
                    <a:pt x="17" y="16"/>
                    <a:pt x="19" y="16"/>
                  </a:cubicBezTo>
                  <a:cubicBezTo>
                    <a:pt x="221" y="16"/>
                    <a:pt x="221" y="16"/>
                    <a:pt x="221" y="16"/>
                  </a:cubicBezTo>
                  <a:cubicBezTo>
                    <a:pt x="223" y="16"/>
                    <a:pt x="225" y="17"/>
                    <a:pt x="225" y="19"/>
                  </a:cubicBezTo>
                  <a:cubicBezTo>
                    <a:pt x="225" y="53"/>
                    <a:pt x="225" y="53"/>
                    <a:pt x="225" y="53"/>
                  </a:cubicBezTo>
                  <a:lnTo>
                    <a:pt x="16" y="53"/>
                  </a:lnTo>
                  <a:close/>
                  <a:moveTo>
                    <a:pt x="135" y="26"/>
                  </a:moveTo>
                  <a:cubicBezTo>
                    <a:pt x="99" y="26"/>
                    <a:pt x="99" y="26"/>
                    <a:pt x="99" y="26"/>
                  </a:cubicBezTo>
                  <a:cubicBezTo>
                    <a:pt x="95" y="26"/>
                    <a:pt x="91" y="30"/>
                    <a:pt x="91" y="34"/>
                  </a:cubicBezTo>
                  <a:cubicBezTo>
                    <a:pt x="91" y="38"/>
                    <a:pt x="95" y="42"/>
                    <a:pt x="99" y="42"/>
                  </a:cubicBezTo>
                  <a:cubicBezTo>
                    <a:pt x="135" y="42"/>
                    <a:pt x="135" y="42"/>
                    <a:pt x="135" y="42"/>
                  </a:cubicBezTo>
                  <a:cubicBezTo>
                    <a:pt x="139" y="42"/>
                    <a:pt x="143" y="38"/>
                    <a:pt x="143" y="34"/>
                  </a:cubicBezTo>
                  <a:cubicBezTo>
                    <a:pt x="143" y="30"/>
                    <a:pt x="139" y="26"/>
                    <a:pt x="135" y="26"/>
                  </a:cubicBezTo>
                  <a:close/>
                </a:path>
              </a:pathLst>
            </a:custGeom>
            <a:solidFill>
              <a:schemeClr val="tx1"/>
            </a:solidFill>
            <a:ln>
              <a:noFill/>
            </a:ln>
          </p:spPr>
          <p:txBody>
            <a:bodyPr wrap="none" lIns="72000" rIns="7200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58585A"/>
                </a:solidFill>
                <a:effectLst/>
                <a:uLnTx/>
                <a:uFillTx/>
                <a:latin typeface="Arial" panose="020B0604020202020204" pitchFamily="34" charset="0"/>
                <a:ea typeface="+mn-ea"/>
                <a:cs typeface="Arial" panose="020B0604020202020204" pitchFamily="34" charset="0"/>
              </a:endParaRPr>
            </a:p>
          </p:txBody>
        </p:sp>
      </p:grpSp>
      <p:sp>
        <p:nvSpPr>
          <p:cNvPr id="440" name="Rectangle 439">
            <a:extLst>
              <a:ext uri="{FF2B5EF4-FFF2-40B4-BE49-F238E27FC236}">
                <a16:creationId xmlns:a16="http://schemas.microsoft.com/office/drawing/2014/main" id="{BFCC184D-697D-4FBD-BE50-5EC9C9B93E6E}"/>
              </a:ext>
            </a:extLst>
          </p:cNvPr>
          <p:cNvSpPr/>
          <p:nvPr/>
        </p:nvSpPr>
        <p:spPr bwMode="auto">
          <a:xfrm>
            <a:off x="1011618" y="1104553"/>
            <a:ext cx="5134683" cy="1186620"/>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sv-SE" sz="2000" b="0" i="0" u="none" strike="noStrike" cap="none" normalizeH="0" baseline="0" err="1">
              <a:ln>
                <a:noFill/>
              </a:ln>
              <a:solidFill>
                <a:schemeClr val="bg1"/>
              </a:solidFill>
              <a:effectLst/>
              <a:latin typeface="+mn-lt"/>
            </a:endParaRPr>
          </a:p>
        </p:txBody>
      </p:sp>
      <p:sp>
        <p:nvSpPr>
          <p:cNvPr id="484" name="Rectangle 483">
            <a:extLst>
              <a:ext uri="{FF2B5EF4-FFF2-40B4-BE49-F238E27FC236}">
                <a16:creationId xmlns:a16="http://schemas.microsoft.com/office/drawing/2014/main" id="{B169D016-46A1-4EB9-9127-B751E731A5F7}"/>
              </a:ext>
            </a:extLst>
          </p:cNvPr>
          <p:cNvSpPr/>
          <p:nvPr/>
        </p:nvSpPr>
        <p:spPr bwMode="auto">
          <a:xfrm>
            <a:off x="8981980" y="4050642"/>
            <a:ext cx="3110102" cy="553998"/>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algn="ctr" fontAlgn="base">
              <a:spcBef>
                <a:spcPts val="300"/>
              </a:spcBef>
              <a:spcAft>
                <a:spcPct val="0"/>
              </a:spcAft>
            </a:pPr>
            <a:r>
              <a:rPr lang="sv-SE" sz="1600"/>
              <a:t>Distribution of applications can happen in different ways</a:t>
            </a:r>
            <a:endParaRPr kumimoji="0" lang="sv-SE" sz="1600" b="0" i="0" u="none" strike="noStrike" cap="none" normalizeH="0" baseline="0">
              <a:ln>
                <a:noFill/>
              </a:ln>
              <a:effectLst/>
              <a:latin typeface="+mn-lt"/>
            </a:endParaRPr>
          </a:p>
        </p:txBody>
      </p:sp>
      <p:grpSp>
        <p:nvGrpSpPr>
          <p:cNvPr id="485" name="Group 484">
            <a:extLst>
              <a:ext uri="{FF2B5EF4-FFF2-40B4-BE49-F238E27FC236}">
                <a16:creationId xmlns:a16="http://schemas.microsoft.com/office/drawing/2014/main" id="{3523A1E9-6590-46C8-93AC-438B6BDB8309}"/>
              </a:ext>
            </a:extLst>
          </p:cNvPr>
          <p:cNvGrpSpPr/>
          <p:nvPr/>
        </p:nvGrpSpPr>
        <p:grpSpPr>
          <a:xfrm>
            <a:off x="4866738" y="2794987"/>
            <a:ext cx="737802" cy="430529"/>
            <a:chOff x="7561654" y="4943986"/>
            <a:chExt cx="737802" cy="430529"/>
          </a:xfrm>
        </p:grpSpPr>
        <p:sp>
          <p:nvSpPr>
            <p:cNvPr id="486" name="Rectangle 485">
              <a:extLst>
                <a:ext uri="{FF2B5EF4-FFF2-40B4-BE49-F238E27FC236}">
                  <a16:creationId xmlns:a16="http://schemas.microsoft.com/office/drawing/2014/main" id="{D77ADDAC-CE08-4846-892E-0B1772E4C0A0}"/>
                </a:ext>
              </a:extLst>
            </p:cNvPr>
            <p:cNvSpPr/>
            <p:nvPr/>
          </p:nvSpPr>
          <p:spPr bwMode="auto">
            <a:xfrm>
              <a:off x="7561654" y="4943986"/>
              <a:ext cx="737802" cy="430529"/>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b" anchorCtr="0" forceAA="0" compatLnSpc="1">
              <a:prstTxWarp prst="textNoShape">
                <a:avLst/>
              </a:prstTxWarp>
              <a:noAutofit/>
            </a:bodyPr>
            <a:lstStyle/>
            <a:p>
              <a:pPr marR="0" algn="ctr" defTabSz="914400" rtl="0" eaLnBrk="1" fontAlgn="base" latinLnBrk="0" hangingPunct="1">
                <a:lnSpc>
                  <a:spcPct val="100000"/>
                </a:lnSpc>
                <a:spcBef>
                  <a:spcPts val="300"/>
                </a:spcBef>
                <a:spcAft>
                  <a:spcPct val="0"/>
                </a:spcAft>
                <a:buClrTx/>
                <a:buSzTx/>
                <a:tabLst/>
              </a:pPr>
              <a:endParaRPr kumimoji="0" lang="en-US" sz="900" b="0" i="0" u="none" strike="noStrike" cap="none" normalizeH="0" baseline="0" err="1">
                <a:ln>
                  <a:noFill/>
                </a:ln>
                <a:effectLst/>
              </a:endParaRPr>
            </a:p>
          </p:txBody>
        </p:sp>
        <p:sp>
          <p:nvSpPr>
            <p:cNvPr id="487" name="TextBox 486">
              <a:extLst>
                <a:ext uri="{FF2B5EF4-FFF2-40B4-BE49-F238E27FC236}">
                  <a16:creationId xmlns:a16="http://schemas.microsoft.com/office/drawing/2014/main" id="{420D3B00-DA5A-41FD-8484-28EE5BD12BAD}"/>
                </a:ext>
              </a:extLst>
            </p:cNvPr>
            <p:cNvSpPr txBox="1"/>
            <p:nvPr/>
          </p:nvSpPr>
          <p:spPr bwMode="auto">
            <a:xfrm>
              <a:off x="7594800" y="4976520"/>
              <a:ext cx="298371" cy="366373"/>
            </a:xfrm>
            <a:prstGeom prst="rect">
              <a:avLst/>
            </a:prstGeom>
            <a:solidFill>
              <a:schemeClr val="bg1"/>
            </a:solidFill>
            <a:ln w="9525">
              <a:solidFill>
                <a:schemeClr val="accent1"/>
              </a:solidFill>
              <a:prstDash val="sysDot"/>
              <a:miter lim="800000"/>
              <a:headEnd/>
              <a:tailEnd/>
            </a:ln>
          </p:spPr>
          <p:txBody>
            <a:bodyPr vert="horz" wrap="square" lIns="0" tIns="18000" rIns="0" bIns="0" numCol="1" rtlCol="0" anchor="t" anchorCtr="0" compatLnSpc="1">
              <a:prstTxWarp prst="textNoShape">
                <a:avLst/>
              </a:prstTxWarp>
              <a:noAutofit/>
            </a:bodyPr>
            <a:lstStyle/>
            <a:p>
              <a:pPr algn="ctr">
                <a:buClr>
                  <a:schemeClr val="tx1"/>
                </a:buClr>
              </a:pPr>
              <a:r>
                <a:rPr lang="en-US" sz="1100">
                  <a:solidFill>
                    <a:schemeClr val="accent1"/>
                  </a:solidFill>
                  <a:latin typeface="Ericsson Technical Icons" panose="00000500000000000000" pitchFamily="2" charset="0"/>
                </a:rPr>
                <a:t>S</a:t>
              </a:r>
              <a:br>
                <a:rPr lang="en-US" sz="1100">
                  <a:latin typeface="Ericsson Technical Icons" panose="00000500000000000000" pitchFamily="2" charset="0"/>
                </a:rPr>
              </a:br>
              <a:r>
                <a:rPr lang="en-US" sz="800"/>
                <a:t>AS</a:t>
              </a:r>
              <a:endParaRPr lang="en-US" sz="500"/>
            </a:p>
          </p:txBody>
        </p:sp>
        <p:sp>
          <p:nvSpPr>
            <p:cNvPr id="488" name="TextBox 487">
              <a:extLst>
                <a:ext uri="{FF2B5EF4-FFF2-40B4-BE49-F238E27FC236}">
                  <a16:creationId xmlns:a16="http://schemas.microsoft.com/office/drawing/2014/main" id="{A8AE9F75-CD79-468B-A502-2410465140B9}"/>
                </a:ext>
              </a:extLst>
            </p:cNvPr>
            <p:cNvSpPr txBox="1"/>
            <p:nvPr/>
          </p:nvSpPr>
          <p:spPr bwMode="auto">
            <a:xfrm>
              <a:off x="7963763" y="4976520"/>
              <a:ext cx="298371" cy="366373"/>
            </a:xfrm>
            <a:prstGeom prst="rect">
              <a:avLst/>
            </a:prstGeom>
            <a:solidFill>
              <a:schemeClr val="bg1"/>
            </a:solidFill>
            <a:ln w="9525">
              <a:solidFill>
                <a:schemeClr val="accent1"/>
              </a:solidFill>
              <a:prstDash val="sysDot"/>
              <a:miter lim="800000"/>
              <a:headEnd/>
              <a:tailEnd/>
            </a:ln>
          </p:spPr>
          <p:txBody>
            <a:bodyPr vert="horz" wrap="square" lIns="0" tIns="18000" rIns="0" bIns="0" numCol="1" rtlCol="0" anchor="t" anchorCtr="0" compatLnSpc="1">
              <a:prstTxWarp prst="textNoShape">
                <a:avLst/>
              </a:prstTxWarp>
              <a:noAutofit/>
            </a:bodyPr>
            <a:lstStyle/>
            <a:p>
              <a:pPr algn="ctr">
                <a:buClr>
                  <a:schemeClr val="tx1"/>
                </a:buClr>
              </a:pPr>
              <a:r>
                <a:rPr lang="en-US" sz="1100">
                  <a:solidFill>
                    <a:schemeClr val="accent1"/>
                  </a:solidFill>
                  <a:latin typeface="Ericsson Technical Icons" panose="00000500000000000000" pitchFamily="2" charset="0"/>
                </a:rPr>
                <a:t>S</a:t>
              </a:r>
              <a:br>
                <a:rPr lang="en-US" sz="1100">
                  <a:latin typeface="Ericsson Technical Icons" panose="00000500000000000000" pitchFamily="2" charset="0"/>
                </a:rPr>
              </a:br>
              <a:r>
                <a:rPr lang="en-US" sz="800"/>
                <a:t>DNS</a:t>
              </a:r>
              <a:endParaRPr lang="en-US" sz="500"/>
            </a:p>
          </p:txBody>
        </p:sp>
      </p:grpSp>
      <p:grpSp>
        <p:nvGrpSpPr>
          <p:cNvPr id="489" name="Group 488">
            <a:extLst>
              <a:ext uri="{FF2B5EF4-FFF2-40B4-BE49-F238E27FC236}">
                <a16:creationId xmlns:a16="http://schemas.microsoft.com/office/drawing/2014/main" id="{CD85900F-A27C-4C59-B6F9-F602677804A3}"/>
              </a:ext>
            </a:extLst>
          </p:cNvPr>
          <p:cNvGrpSpPr/>
          <p:nvPr/>
        </p:nvGrpSpPr>
        <p:grpSpPr>
          <a:xfrm>
            <a:off x="3746874" y="2805540"/>
            <a:ext cx="737802" cy="430529"/>
            <a:chOff x="7561654" y="4943986"/>
            <a:chExt cx="737802" cy="430529"/>
          </a:xfrm>
        </p:grpSpPr>
        <p:sp>
          <p:nvSpPr>
            <p:cNvPr id="490" name="Rectangle 489">
              <a:extLst>
                <a:ext uri="{FF2B5EF4-FFF2-40B4-BE49-F238E27FC236}">
                  <a16:creationId xmlns:a16="http://schemas.microsoft.com/office/drawing/2014/main" id="{6385E926-BB76-4D12-BF85-1269012FB7B7}"/>
                </a:ext>
              </a:extLst>
            </p:cNvPr>
            <p:cNvSpPr/>
            <p:nvPr/>
          </p:nvSpPr>
          <p:spPr bwMode="auto">
            <a:xfrm>
              <a:off x="7561654" y="4943986"/>
              <a:ext cx="737802" cy="430529"/>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b" anchorCtr="0" forceAA="0" compatLnSpc="1">
              <a:prstTxWarp prst="textNoShape">
                <a:avLst/>
              </a:prstTxWarp>
              <a:noAutofit/>
            </a:bodyPr>
            <a:lstStyle/>
            <a:p>
              <a:pPr marR="0" algn="ctr" defTabSz="914400" rtl="0" eaLnBrk="1" fontAlgn="base" latinLnBrk="0" hangingPunct="1">
                <a:lnSpc>
                  <a:spcPct val="100000"/>
                </a:lnSpc>
                <a:spcBef>
                  <a:spcPts val="300"/>
                </a:spcBef>
                <a:spcAft>
                  <a:spcPct val="0"/>
                </a:spcAft>
                <a:buClrTx/>
                <a:buSzTx/>
                <a:tabLst/>
              </a:pPr>
              <a:endParaRPr kumimoji="0" lang="en-US" sz="900" b="0" i="0" u="none" strike="noStrike" cap="none" normalizeH="0" baseline="0" err="1">
                <a:ln>
                  <a:noFill/>
                </a:ln>
                <a:effectLst/>
              </a:endParaRPr>
            </a:p>
          </p:txBody>
        </p:sp>
        <p:sp>
          <p:nvSpPr>
            <p:cNvPr id="491" name="TextBox 490">
              <a:extLst>
                <a:ext uri="{FF2B5EF4-FFF2-40B4-BE49-F238E27FC236}">
                  <a16:creationId xmlns:a16="http://schemas.microsoft.com/office/drawing/2014/main" id="{8BBEFF68-53F3-4B34-87BF-5E727528E3B9}"/>
                </a:ext>
              </a:extLst>
            </p:cNvPr>
            <p:cNvSpPr txBox="1"/>
            <p:nvPr/>
          </p:nvSpPr>
          <p:spPr bwMode="auto">
            <a:xfrm>
              <a:off x="7594800" y="4976520"/>
              <a:ext cx="298371" cy="366373"/>
            </a:xfrm>
            <a:prstGeom prst="rect">
              <a:avLst/>
            </a:prstGeom>
            <a:solidFill>
              <a:schemeClr val="bg1"/>
            </a:solidFill>
            <a:ln w="9525">
              <a:solidFill>
                <a:schemeClr val="accent1"/>
              </a:solidFill>
              <a:prstDash val="sysDot"/>
              <a:miter lim="800000"/>
              <a:headEnd/>
              <a:tailEnd/>
            </a:ln>
          </p:spPr>
          <p:txBody>
            <a:bodyPr vert="horz" wrap="square" lIns="0" tIns="18000" rIns="0" bIns="0" numCol="1" rtlCol="0" anchor="t" anchorCtr="0" compatLnSpc="1">
              <a:prstTxWarp prst="textNoShape">
                <a:avLst/>
              </a:prstTxWarp>
              <a:noAutofit/>
            </a:bodyPr>
            <a:lstStyle/>
            <a:p>
              <a:pPr algn="ctr">
                <a:buClr>
                  <a:schemeClr val="tx1"/>
                </a:buClr>
              </a:pPr>
              <a:r>
                <a:rPr lang="en-US" sz="1100">
                  <a:solidFill>
                    <a:schemeClr val="accent1"/>
                  </a:solidFill>
                  <a:latin typeface="Ericsson Technical Icons" panose="00000500000000000000" pitchFamily="2" charset="0"/>
                </a:rPr>
                <a:t>S</a:t>
              </a:r>
              <a:br>
                <a:rPr lang="en-US" sz="1100">
                  <a:latin typeface="Ericsson Technical Icons" panose="00000500000000000000" pitchFamily="2" charset="0"/>
                </a:rPr>
              </a:br>
              <a:r>
                <a:rPr lang="en-US" sz="800"/>
                <a:t>AS</a:t>
              </a:r>
              <a:endParaRPr lang="en-US" sz="500"/>
            </a:p>
          </p:txBody>
        </p:sp>
        <p:sp>
          <p:nvSpPr>
            <p:cNvPr id="492" name="TextBox 491">
              <a:extLst>
                <a:ext uri="{FF2B5EF4-FFF2-40B4-BE49-F238E27FC236}">
                  <a16:creationId xmlns:a16="http://schemas.microsoft.com/office/drawing/2014/main" id="{F8370821-68E8-4A3C-8302-A158541F78A3}"/>
                </a:ext>
              </a:extLst>
            </p:cNvPr>
            <p:cNvSpPr txBox="1"/>
            <p:nvPr/>
          </p:nvSpPr>
          <p:spPr bwMode="auto">
            <a:xfrm>
              <a:off x="7963763" y="4976520"/>
              <a:ext cx="298371" cy="366373"/>
            </a:xfrm>
            <a:prstGeom prst="rect">
              <a:avLst/>
            </a:prstGeom>
            <a:solidFill>
              <a:schemeClr val="bg1"/>
            </a:solidFill>
            <a:ln w="9525">
              <a:solidFill>
                <a:schemeClr val="accent1"/>
              </a:solidFill>
              <a:prstDash val="sysDot"/>
              <a:miter lim="800000"/>
              <a:headEnd/>
              <a:tailEnd/>
            </a:ln>
          </p:spPr>
          <p:txBody>
            <a:bodyPr vert="horz" wrap="square" lIns="0" tIns="18000" rIns="0" bIns="0" numCol="1" rtlCol="0" anchor="t" anchorCtr="0" compatLnSpc="1">
              <a:prstTxWarp prst="textNoShape">
                <a:avLst/>
              </a:prstTxWarp>
              <a:noAutofit/>
            </a:bodyPr>
            <a:lstStyle/>
            <a:p>
              <a:pPr algn="ctr">
                <a:buClr>
                  <a:schemeClr val="tx1"/>
                </a:buClr>
              </a:pPr>
              <a:r>
                <a:rPr lang="en-US" sz="1100">
                  <a:solidFill>
                    <a:schemeClr val="accent1"/>
                  </a:solidFill>
                  <a:latin typeface="Ericsson Technical Icons" panose="00000500000000000000" pitchFamily="2" charset="0"/>
                </a:rPr>
                <a:t>S</a:t>
              </a:r>
              <a:br>
                <a:rPr lang="en-US" sz="1100">
                  <a:latin typeface="Ericsson Technical Icons" panose="00000500000000000000" pitchFamily="2" charset="0"/>
                </a:rPr>
              </a:br>
              <a:r>
                <a:rPr lang="en-US" sz="800"/>
                <a:t>DNS</a:t>
              </a:r>
              <a:endParaRPr lang="en-US" sz="500"/>
            </a:p>
          </p:txBody>
        </p:sp>
      </p:grpSp>
      <p:grpSp>
        <p:nvGrpSpPr>
          <p:cNvPr id="493" name="Group 492">
            <a:extLst>
              <a:ext uri="{FF2B5EF4-FFF2-40B4-BE49-F238E27FC236}">
                <a16:creationId xmlns:a16="http://schemas.microsoft.com/office/drawing/2014/main" id="{2AE5368A-828E-4C82-97E9-83A70986ABCB}"/>
              </a:ext>
            </a:extLst>
          </p:cNvPr>
          <p:cNvGrpSpPr/>
          <p:nvPr/>
        </p:nvGrpSpPr>
        <p:grpSpPr>
          <a:xfrm>
            <a:off x="2634761" y="2810655"/>
            <a:ext cx="737802" cy="430529"/>
            <a:chOff x="7561654" y="4943986"/>
            <a:chExt cx="737802" cy="430529"/>
          </a:xfrm>
        </p:grpSpPr>
        <p:sp>
          <p:nvSpPr>
            <p:cNvPr id="494" name="Rectangle 493">
              <a:extLst>
                <a:ext uri="{FF2B5EF4-FFF2-40B4-BE49-F238E27FC236}">
                  <a16:creationId xmlns:a16="http://schemas.microsoft.com/office/drawing/2014/main" id="{25BA86A7-3D19-4E4F-BCC0-7459BF832BE1}"/>
                </a:ext>
              </a:extLst>
            </p:cNvPr>
            <p:cNvSpPr/>
            <p:nvPr/>
          </p:nvSpPr>
          <p:spPr bwMode="auto">
            <a:xfrm>
              <a:off x="7561654" y="4943986"/>
              <a:ext cx="737802" cy="430529"/>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b" anchorCtr="0" forceAA="0" compatLnSpc="1">
              <a:prstTxWarp prst="textNoShape">
                <a:avLst/>
              </a:prstTxWarp>
              <a:noAutofit/>
            </a:bodyPr>
            <a:lstStyle/>
            <a:p>
              <a:pPr marR="0" algn="ctr" defTabSz="914400" rtl="0" eaLnBrk="1" fontAlgn="base" latinLnBrk="0" hangingPunct="1">
                <a:lnSpc>
                  <a:spcPct val="100000"/>
                </a:lnSpc>
                <a:spcBef>
                  <a:spcPts val="300"/>
                </a:spcBef>
                <a:spcAft>
                  <a:spcPct val="0"/>
                </a:spcAft>
                <a:buClrTx/>
                <a:buSzTx/>
                <a:tabLst/>
              </a:pPr>
              <a:endParaRPr kumimoji="0" lang="en-US" sz="900" b="0" i="0" u="none" strike="noStrike" cap="none" normalizeH="0" baseline="0" err="1">
                <a:ln>
                  <a:noFill/>
                </a:ln>
                <a:effectLst/>
              </a:endParaRPr>
            </a:p>
          </p:txBody>
        </p:sp>
        <p:sp>
          <p:nvSpPr>
            <p:cNvPr id="495" name="TextBox 494">
              <a:extLst>
                <a:ext uri="{FF2B5EF4-FFF2-40B4-BE49-F238E27FC236}">
                  <a16:creationId xmlns:a16="http://schemas.microsoft.com/office/drawing/2014/main" id="{D1651B21-2D2A-4CB3-BE16-EB223159337C}"/>
                </a:ext>
              </a:extLst>
            </p:cNvPr>
            <p:cNvSpPr txBox="1"/>
            <p:nvPr/>
          </p:nvSpPr>
          <p:spPr bwMode="auto">
            <a:xfrm>
              <a:off x="7594800" y="4976520"/>
              <a:ext cx="298371" cy="366373"/>
            </a:xfrm>
            <a:prstGeom prst="rect">
              <a:avLst/>
            </a:prstGeom>
            <a:solidFill>
              <a:schemeClr val="bg1"/>
            </a:solidFill>
            <a:ln w="9525">
              <a:solidFill>
                <a:schemeClr val="accent1"/>
              </a:solidFill>
              <a:prstDash val="sysDot"/>
              <a:miter lim="800000"/>
              <a:headEnd/>
              <a:tailEnd/>
            </a:ln>
          </p:spPr>
          <p:txBody>
            <a:bodyPr vert="horz" wrap="square" lIns="0" tIns="18000" rIns="0" bIns="0" numCol="1" rtlCol="0" anchor="t" anchorCtr="0" compatLnSpc="1">
              <a:prstTxWarp prst="textNoShape">
                <a:avLst/>
              </a:prstTxWarp>
              <a:noAutofit/>
            </a:bodyPr>
            <a:lstStyle/>
            <a:p>
              <a:pPr algn="ctr">
                <a:buClr>
                  <a:schemeClr val="tx1"/>
                </a:buClr>
              </a:pPr>
              <a:r>
                <a:rPr lang="en-US" sz="1100">
                  <a:solidFill>
                    <a:schemeClr val="accent1"/>
                  </a:solidFill>
                  <a:latin typeface="Ericsson Technical Icons" panose="00000500000000000000" pitchFamily="2" charset="0"/>
                </a:rPr>
                <a:t>S</a:t>
              </a:r>
              <a:br>
                <a:rPr lang="en-US" sz="1100">
                  <a:latin typeface="Ericsson Technical Icons" panose="00000500000000000000" pitchFamily="2" charset="0"/>
                </a:rPr>
              </a:br>
              <a:r>
                <a:rPr lang="en-US" sz="800"/>
                <a:t>AS</a:t>
              </a:r>
              <a:endParaRPr lang="en-US" sz="500"/>
            </a:p>
          </p:txBody>
        </p:sp>
        <p:sp>
          <p:nvSpPr>
            <p:cNvPr id="496" name="TextBox 495">
              <a:extLst>
                <a:ext uri="{FF2B5EF4-FFF2-40B4-BE49-F238E27FC236}">
                  <a16:creationId xmlns:a16="http://schemas.microsoft.com/office/drawing/2014/main" id="{71CE3D8D-FD71-49E8-B507-12A2BB3CFAF7}"/>
                </a:ext>
              </a:extLst>
            </p:cNvPr>
            <p:cNvSpPr txBox="1"/>
            <p:nvPr/>
          </p:nvSpPr>
          <p:spPr bwMode="auto">
            <a:xfrm>
              <a:off x="7963763" y="4976520"/>
              <a:ext cx="298371" cy="366373"/>
            </a:xfrm>
            <a:prstGeom prst="rect">
              <a:avLst/>
            </a:prstGeom>
            <a:solidFill>
              <a:schemeClr val="bg1"/>
            </a:solidFill>
            <a:ln w="9525">
              <a:solidFill>
                <a:schemeClr val="accent1"/>
              </a:solidFill>
              <a:prstDash val="sysDot"/>
              <a:miter lim="800000"/>
              <a:headEnd/>
              <a:tailEnd/>
            </a:ln>
          </p:spPr>
          <p:txBody>
            <a:bodyPr vert="horz" wrap="square" lIns="0" tIns="18000" rIns="0" bIns="0" numCol="1" rtlCol="0" anchor="t" anchorCtr="0" compatLnSpc="1">
              <a:prstTxWarp prst="textNoShape">
                <a:avLst/>
              </a:prstTxWarp>
              <a:noAutofit/>
            </a:bodyPr>
            <a:lstStyle/>
            <a:p>
              <a:pPr algn="ctr">
                <a:buClr>
                  <a:schemeClr val="tx1"/>
                </a:buClr>
              </a:pPr>
              <a:r>
                <a:rPr lang="en-US" sz="1100">
                  <a:solidFill>
                    <a:schemeClr val="accent1"/>
                  </a:solidFill>
                  <a:latin typeface="Ericsson Technical Icons" panose="00000500000000000000" pitchFamily="2" charset="0"/>
                </a:rPr>
                <a:t>S</a:t>
              </a:r>
              <a:br>
                <a:rPr lang="en-US" sz="1100">
                  <a:latin typeface="Ericsson Technical Icons" panose="00000500000000000000" pitchFamily="2" charset="0"/>
                </a:rPr>
              </a:br>
              <a:r>
                <a:rPr lang="en-US" sz="800"/>
                <a:t>DNS</a:t>
              </a:r>
              <a:endParaRPr lang="en-US" sz="500"/>
            </a:p>
          </p:txBody>
        </p:sp>
      </p:grpSp>
      <p:sp>
        <p:nvSpPr>
          <p:cNvPr id="92" name="Rectangle 91">
            <a:extLst>
              <a:ext uri="{FF2B5EF4-FFF2-40B4-BE49-F238E27FC236}">
                <a16:creationId xmlns:a16="http://schemas.microsoft.com/office/drawing/2014/main" id="{C6051940-7B70-474A-9207-DC0EDE2FF2D7}"/>
              </a:ext>
            </a:extLst>
          </p:cNvPr>
          <p:cNvSpPr/>
          <p:nvPr/>
        </p:nvSpPr>
        <p:spPr>
          <a:xfrm>
            <a:off x="10641044" y="6511534"/>
            <a:ext cx="1451038" cy="338554"/>
          </a:xfrm>
          <a:prstGeom prst="rect">
            <a:avLst/>
          </a:prstGeom>
        </p:spPr>
        <p:txBody>
          <a:bodyPr wrap="none">
            <a:spAutoFit/>
          </a:bodyPr>
          <a:lstStyle/>
          <a:p>
            <a:pPr fontAlgn="base">
              <a:spcBef>
                <a:spcPts val="300"/>
              </a:spcBef>
              <a:spcAft>
                <a:spcPct val="0"/>
              </a:spcAft>
            </a:pPr>
            <a:r>
              <a:rPr lang="sv-SE" sz="800"/>
              <a:t>IXP Internet eXchange Point</a:t>
            </a:r>
            <a:br>
              <a:rPr lang="sv-SE" sz="800"/>
            </a:br>
            <a:r>
              <a:rPr lang="sv-SE" sz="800"/>
              <a:t>AS   Application Server</a:t>
            </a:r>
            <a:endParaRPr lang="en-US" sz="800"/>
          </a:p>
        </p:txBody>
      </p:sp>
      <p:grpSp>
        <p:nvGrpSpPr>
          <p:cNvPr id="7" name="Group 6">
            <a:extLst>
              <a:ext uri="{FF2B5EF4-FFF2-40B4-BE49-F238E27FC236}">
                <a16:creationId xmlns:a16="http://schemas.microsoft.com/office/drawing/2014/main" id="{92642D6F-D0F4-45AB-A521-653E3B9D1327}"/>
              </a:ext>
            </a:extLst>
          </p:cNvPr>
          <p:cNvGrpSpPr/>
          <p:nvPr/>
        </p:nvGrpSpPr>
        <p:grpSpPr>
          <a:xfrm>
            <a:off x="1820543" y="3349101"/>
            <a:ext cx="3532366" cy="510528"/>
            <a:chOff x="2694480" y="3530293"/>
            <a:chExt cx="3228481" cy="510528"/>
          </a:xfrm>
        </p:grpSpPr>
        <p:cxnSp>
          <p:nvCxnSpPr>
            <p:cNvPr id="132" name="Straight Arrow Connector 131">
              <a:extLst>
                <a:ext uri="{FF2B5EF4-FFF2-40B4-BE49-F238E27FC236}">
                  <a16:creationId xmlns:a16="http://schemas.microsoft.com/office/drawing/2014/main" id="{0559C86E-FABF-4F97-8933-DFE3E661793D}"/>
                </a:ext>
              </a:extLst>
            </p:cNvPr>
            <p:cNvCxnSpPr>
              <a:cxnSpLocks/>
              <a:endCxn id="470" idx="1"/>
            </p:cNvCxnSpPr>
            <p:nvPr/>
          </p:nvCxnSpPr>
          <p:spPr bwMode="auto">
            <a:xfrm>
              <a:off x="4761833" y="3805205"/>
              <a:ext cx="1161128" cy="189700"/>
            </a:xfrm>
            <a:prstGeom prst="straightConnector1">
              <a:avLst/>
            </a:prstGeom>
            <a:solidFill>
              <a:schemeClr val="accent1"/>
            </a:solidFill>
            <a:ln w="31750" cap="flat" cmpd="sng" algn="ctr">
              <a:solidFill>
                <a:schemeClr val="tx1">
                  <a:lumMod val="75000"/>
                  <a:lumOff val="25000"/>
                </a:schemeClr>
              </a:solidFill>
              <a:prstDash val="solid"/>
              <a:round/>
              <a:headEnd type="none" w="med" len="med"/>
              <a:tailEnd type="triangle"/>
            </a:ln>
            <a:effectLst/>
          </p:spPr>
        </p:cxnSp>
        <p:sp>
          <p:nvSpPr>
            <p:cNvPr id="133" name="Rectangle: Rounded Corners 132">
              <a:extLst>
                <a:ext uri="{FF2B5EF4-FFF2-40B4-BE49-F238E27FC236}">
                  <a16:creationId xmlns:a16="http://schemas.microsoft.com/office/drawing/2014/main" id="{C386CC1C-1DBB-46C2-8CBE-53F953E045FC}"/>
                </a:ext>
              </a:extLst>
            </p:cNvPr>
            <p:cNvSpPr/>
            <p:nvPr/>
          </p:nvSpPr>
          <p:spPr bwMode="auto">
            <a:xfrm>
              <a:off x="2694480" y="3530293"/>
              <a:ext cx="2067800" cy="510528"/>
            </a:xfrm>
            <a:prstGeom prst="roundRect">
              <a:avLst/>
            </a:prstGeom>
            <a:solidFill>
              <a:schemeClr val="tx1">
                <a:lumMod val="75000"/>
                <a:lumOff val="25000"/>
              </a:schemeClr>
            </a:solidFill>
            <a:ln w="31750" cap="flat" cmpd="sng" algn="ctr">
              <a:solidFill>
                <a:schemeClr val="bg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R="0" algn="ctr" defTabSz="914400" rtl="0" eaLnBrk="1" fontAlgn="base" latinLnBrk="0" hangingPunct="1">
                <a:lnSpc>
                  <a:spcPct val="100000"/>
                </a:lnSpc>
                <a:spcBef>
                  <a:spcPts val="300"/>
                </a:spcBef>
                <a:spcAft>
                  <a:spcPct val="0"/>
                </a:spcAft>
                <a:buClrTx/>
                <a:buSzTx/>
                <a:tabLst/>
              </a:pPr>
              <a:r>
                <a:rPr lang="sv-SE" sz="1400">
                  <a:solidFill>
                    <a:schemeClr val="bg1"/>
                  </a:solidFill>
                </a:rPr>
                <a:t>1. Mobile network internal</a:t>
              </a:r>
              <a:br>
                <a:rPr lang="sv-SE" sz="1400">
                  <a:solidFill>
                    <a:schemeClr val="bg1"/>
                  </a:solidFill>
                </a:rPr>
              </a:br>
              <a:r>
                <a:rPr lang="sv-SE" sz="1400">
                  <a:solidFill>
                    <a:schemeClr val="bg1"/>
                  </a:solidFill>
                </a:rPr>
                <a:t>selection of UE anchor</a:t>
              </a:r>
              <a:endParaRPr kumimoji="0" lang="sv-SE" sz="1400" b="0" i="0" u="none" strike="noStrike" cap="none" normalizeH="0" baseline="0">
                <a:ln>
                  <a:noFill/>
                </a:ln>
                <a:solidFill>
                  <a:schemeClr val="bg1"/>
                </a:solidFill>
                <a:effectLst/>
                <a:latin typeface="+mn-lt"/>
              </a:endParaRPr>
            </a:p>
          </p:txBody>
        </p:sp>
      </p:grpSp>
      <p:grpSp>
        <p:nvGrpSpPr>
          <p:cNvPr id="12" name="Group 11">
            <a:extLst>
              <a:ext uri="{FF2B5EF4-FFF2-40B4-BE49-F238E27FC236}">
                <a16:creationId xmlns:a16="http://schemas.microsoft.com/office/drawing/2014/main" id="{AFFC91C8-0499-4985-BF37-5613C99D88E5}"/>
              </a:ext>
            </a:extLst>
          </p:cNvPr>
          <p:cNvGrpSpPr/>
          <p:nvPr/>
        </p:nvGrpSpPr>
        <p:grpSpPr>
          <a:xfrm>
            <a:off x="6367937" y="1711200"/>
            <a:ext cx="2397763" cy="2042092"/>
            <a:chOff x="6367937" y="1711200"/>
            <a:chExt cx="2397763" cy="2042092"/>
          </a:xfrm>
        </p:grpSpPr>
        <p:cxnSp>
          <p:nvCxnSpPr>
            <p:cNvPr id="139" name="Straight Arrow Connector 138">
              <a:extLst>
                <a:ext uri="{FF2B5EF4-FFF2-40B4-BE49-F238E27FC236}">
                  <a16:creationId xmlns:a16="http://schemas.microsoft.com/office/drawing/2014/main" id="{A09A71C9-B9EE-4AFD-839B-F8A90A00126A}"/>
                </a:ext>
              </a:extLst>
            </p:cNvPr>
            <p:cNvCxnSpPr>
              <a:cxnSpLocks/>
              <a:endCxn id="122" idx="0"/>
            </p:cNvCxnSpPr>
            <p:nvPr/>
          </p:nvCxnSpPr>
          <p:spPr bwMode="auto">
            <a:xfrm>
              <a:off x="6871341" y="2210939"/>
              <a:ext cx="535004" cy="1542353"/>
            </a:xfrm>
            <a:prstGeom prst="straightConnector1">
              <a:avLst/>
            </a:prstGeom>
            <a:solidFill>
              <a:schemeClr val="accent1"/>
            </a:solidFill>
            <a:ln w="31750" cap="flat" cmpd="sng" algn="ctr">
              <a:solidFill>
                <a:schemeClr val="accent1"/>
              </a:solidFill>
              <a:prstDash val="solid"/>
              <a:round/>
              <a:headEnd type="none" w="med" len="med"/>
              <a:tailEnd type="triangle"/>
            </a:ln>
            <a:effectLst/>
          </p:spPr>
        </p:cxnSp>
        <p:sp>
          <p:nvSpPr>
            <p:cNvPr id="140" name="Rectangle: Rounded Corners 139">
              <a:extLst>
                <a:ext uri="{FF2B5EF4-FFF2-40B4-BE49-F238E27FC236}">
                  <a16:creationId xmlns:a16="http://schemas.microsoft.com/office/drawing/2014/main" id="{CF93960E-EC9E-4A1F-B452-9C223A535EA9}"/>
                </a:ext>
              </a:extLst>
            </p:cNvPr>
            <p:cNvSpPr/>
            <p:nvPr/>
          </p:nvSpPr>
          <p:spPr bwMode="auto">
            <a:xfrm>
              <a:off x="6367937" y="1711200"/>
              <a:ext cx="2397763" cy="507915"/>
            </a:xfrm>
            <a:prstGeom prst="roundRect">
              <a:avLst/>
            </a:prstGeom>
            <a:solidFill>
              <a:schemeClr val="accent1"/>
            </a:solidFill>
            <a:ln w="31750" cap="flat" cmpd="sng" algn="ctr">
              <a:solidFill>
                <a:schemeClr val="bg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R="0" algn="ctr" defTabSz="914400" rtl="0" eaLnBrk="1" fontAlgn="base" latinLnBrk="0" hangingPunct="1">
                <a:lnSpc>
                  <a:spcPct val="100000"/>
                </a:lnSpc>
                <a:spcBef>
                  <a:spcPts val="300"/>
                </a:spcBef>
                <a:spcAft>
                  <a:spcPct val="0"/>
                </a:spcAft>
                <a:buClrTx/>
                <a:buSzTx/>
                <a:tabLst/>
              </a:pPr>
              <a:r>
                <a:rPr lang="sv-SE" sz="1400">
                  <a:solidFill>
                    <a:schemeClr val="bg1"/>
                  </a:solidFill>
                </a:rPr>
                <a:t>2. Application level selection of AS using DNS</a:t>
              </a:r>
              <a:endParaRPr kumimoji="0" lang="sv-SE" sz="1400" b="0" i="0" u="none" strike="noStrike" cap="none" normalizeH="0" baseline="0">
                <a:ln>
                  <a:noFill/>
                </a:ln>
                <a:solidFill>
                  <a:schemeClr val="bg1"/>
                </a:solidFill>
                <a:effectLst/>
                <a:latin typeface="+mn-lt"/>
              </a:endParaRPr>
            </a:p>
          </p:txBody>
        </p:sp>
      </p:grpSp>
      <p:sp>
        <p:nvSpPr>
          <p:cNvPr id="145" name="Rectangle 144">
            <a:extLst>
              <a:ext uri="{FF2B5EF4-FFF2-40B4-BE49-F238E27FC236}">
                <a16:creationId xmlns:a16="http://schemas.microsoft.com/office/drawing/2014/main" id="{8A4856BF-D0FD-47D6-8148-9497EC823B9B}"/>
              </a:ext>
            </a:extLst>
          </p:cNvPr>
          <p:cNvSpPr/>
          <p:nvPr/>
        </p:nvSpPr>
        <p:spPr bwMode="auto">
          <a:xfrm>
            <a:off x="8972536" y="3367587"/>
            <a:ext cx="3110102" cy="553997"/>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algn="ctr" fontAlgn="base">
              <a:spcBef>
                <a:spcPts val="300"/>
              </a:spcBef>
              <a:spcAft>
                <a:spcPct val="0"/>
              </a:spcAft>
            </a:pPr>
            <a:r>
              <a:rPr lang="sv-SE" sz="1600"/>
              <a:t>Traffic Routing is trivial in this case</a:t>
            </a:r>
            <a:endParaRPr kumimoji="0" lang="sv-SE" sz="1600" b="0" i="0" u="none" strike="noStrike" cap="none" normalizeH="0" baseline="0">
              <a:ln>
                <a:noFill/>
              </a:ln>
              <a:effectLst/>
              <a:latin typeface="+mn-lt"/>
            </a:endParaRPr>
          </a:p>
        </p:txBody>
      </p:sp>
      <p:cxnSp>
        <p:nvCxnSpPr>
          <p:cNvPr id="14" name="Straight Connector 13">
            <a:extLst>
              <a:ext uri="{FF2B5EF4-FFF2-40B4-BE49-F238E27FC236}">
                <a16:creationId xmlns:a16="http://schemas.microsoft.com/office/drawing/2014/main" id="{D322CE86-B9BF-4234-8A9B-FC879391E57C}"/>
              </a:ext>
            </a:extLst>
          </p:cNvPr>
          <p:cNvCxnSpPr>
            <a:cxnSpLocks/>
          </p:cNvCxnSpPr>
          <p:nvPr/>
        </p:nvCxnSpPr>
        <p:spPr bwMode="auto">
          <a:xfrm>
            <a:off x="9181807" y="3985249"/>
            <a:ext cx="2750548" cy="0"/>
          </a:xfrm>
          <a:prstGeom prst="line">
            <a:avLst/>
          </a:prstGeom>
          <a:solidFill>
            <a:schemeClr val="accent1"/>
          </a:solidFill>
          <a:ln w="28575" cap="flat" cmpd="sng" algn="ctr">
            <a:solidFill>
              <a:schemeClr val="tx1"/>
            </a:solidFill>
            <a:prstDash val="dash"/>
            <a:round/>
            <a:headEnd type="none" w="med" len="med"/>
            <a:tailEnd type="none"/>
          </a:ln>
          <a:effectLst/>
        </p:spPr>
      </p:cxnSp>
      <p:grpSp>
        <p:nvGrpSpPr>
          <p:cNvPr id="19" name="Group 18">
            <a:extLst>
              <a:ext uri="{FF2B5EF4-FFF2-40B4-BE49-F238E27FC236}">
                <a16:creationId xmlns:a16="http://schemas.microsoft.com/office/drawing/2014/main" id="{CDCDC85A-5267-48D3-856F-113A8F6D3B50}"/>
              </a:ext>
            </a:extLst>
          </p:cNvPr>
          <p:cNvGrpSpPr/>
          <p:nvPr/>
        </p:nvGrpSpPr>
        <p:grpSpPr>
          <a:xfrm>
            <a:off x="106096" y="4107685"/>
            <a:ext cx="1130849" cy="566477"/>
            <a:chOff x="106096" y="4107685"/>
            <a:chExt cx="1130849" cy="566477"/>
          </a:xfrm>
        </p:grpSpPr>
        <p:sp>
          <p:nvSpPr>
            <p:cNvPr id="148" name="TextBox 147">
              <a:extLst>
                <a:ext uri="{FF2B5EF4-FFF2-40B4-BE49-F238E27FC236}">
                  <a16:creationId xmlns:a16="http://schemas.microsoft.com/office/drawing/2014/main" id="{977A6C85-E9D4-4056-89D5-7BCF80746E4E}"/>
                </a:ext>
              </a:extLst>
            </p:cNvPr>
            <p:cNvSpPr txBox="1"/>
            <p:nvPr/>
          </p:nvSpPr>
          <p:spPr bwMode="auto">
            <a:xfrm>
              <a:off x="106096" y="4271466"/>
              <a:ext cx="914400" cy="402696"/>
            </a:xfrm>
            <a:prstGeom prst="rect">
              <a:avLst/>
            </a:prstGeom>
            <a:noFill/>
            <a:ln w="12700">
              <a:noFill/>
              <a:miter lim="800000"/>
              <a:headEnd/>
              <a:tailEnd/>
            </a:ln>
          </p:spPr>
          <p:txBody>
            <a:bodyPr vert="horz" wrap="none" lIns="72000" tIns="36000" rIns="73152" bIns="36576" numCol="1" rtlCol="0" anchor="t" anchorCtr="0" compatLnSpc="1">
              <a:prstTxWarp prst="textNoShape">
                <a:avLst/>
              </a:prstTxWarp>
              <a:noAutofit/>
            </a:bodyPr>
            <a:lstStyle/>
            <a:p>
              <a:pPr algn="ctr">
                <a:buClr>
                  <a:schemeClr val="tx1"/>
                </a:buClr>
              </a:pPr>
              <a:r>
                <a:rPr lang="sv-SE" sz="800"/>
                <a:t>User Plane tunnel</a:t>
              </a:r>
            </a:p>
          </p:txBody>
        </p:sp>
        <p:cxnSp>
          <p:nvCxnSpPr>
            <p:cNvPr id="16" name="Straight Arrow Connector 15">
              <a:extLst>
                <a:ext uri="{FF2B5EF4-FFF2-40B4-BE49-F238E27FC236}">
                  <a16:creationId xmlns:a16="http://schemas.microsoft.com/office/drawing/2014/main" id="{BE5487ED-95E0-443F-B72C-DD2FAEF06D6C}"/>
                </a:ext>
              </a:extLst>
            </p:cNvPr>
            <p:cNvCxnSpPr>
              <a:cxnSpLocks/>
            </p:cNvCxnSpPr>
            <p:nvPr/>
          </p:nvCxnSpPr>
          <p:spPr bwMode="auto">
            <a:xfrm flipV="1">
              <a:off x="875928" y="4107685"/>
              <a:ext cx="361017" cy="173261"/>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grpSp>
      <p:sp>
        <p:nvSpPr>
          <p:cNvPr id="156" name="Rectangle 155">
            <a:extLst>
              <a:ext uri="{FF2B5EF4-FFF2-40B4-BE49-F238E27FC236}">
                <a16:creationId xmlns:a16="http://schemas.microsoft.com/office/drawing/2014/main" id="{FACFC6E1-7219-4B0B-9A7C-FDAE4DF47E3F}"/>
              </a:ext>
            </a:extLst>
          </p:cNvPr>
          <p:cNvSpPr/>
          <p:nvPr/>
        </p:nvSpPr>
        <p:spPr bwMode="auto">
          <a:xfrm>
            <a:off x="8981980" y="4678960"/>
            <a:ext cx="3110102" cy="575291"/>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algn="ctr" fontAlgn="base">
              <a:spcBef>
                <a:spcPts val="300"/>
              </a:spcBef>
              <a:spcAft>
                <a:spcPct val="0"/>
              </a:spcAft>
            </a:pPr>
            <a:r>
              <a:rPr lang="sv-SE" sz="1600"/>
              <a:t>Optimal Traffic Routing needs support in the mobile network</a:t>
            </a:r>
          </a:p>
        </p:txBody>
      </p:sp>
      <p:grpSp>
        <p:nvGrpSpPr>
          <p:cNvPr id="149" name="Group 148">
            <a:extLst>
              <a:ext uri="{FF2B5EF4-FFF2-40B4-BE49-F238E27FC236}">
                <a16:creationId xmlns:a16="http://schemas.microsoft.com/office/drawing/2014/main" id="{9EABA798-6824-49A6-8902-21D5D9D6810E}"/>
              </a:ext>
            </a:extLst>
          </p:cNvPr>
          <p:cNvGrpSpPr/>
          <p:nvPr/>
        </p:nvGrpSpPr>
        <p:grpSpPr>
          <a:xfrm>
            <a:off x="4005459" y="4153498"/>
            <a:ext cx="242976" cy="312235"/>
            <a:chOff x="578533" y="5583474"/>
            <a:chExt cx="242976" cy="312235"/>
          </a:xfrm>
        </p:grpSpPr>
        <p:grpSp>
          <p:nvGrpSpPr>
            <p:cNvPr id="150" name="Group 149">
              <a:extLst>
                <a:ext uri="{FF2B5EF4-FFF2-40B4-BE49-F238E27FC236}">
                  <a16:creationId xmlns:a16="http://schemas.microsoft.com/office/drawing/2014/main" id="{A6EB85A6-86A6-427A-803A-64412767DCE7}"/>
                </a:ext>
              </a:extLst>
            </p:cNvPr>
            <p:cNvGrpSpPr/>
            <p:nvPr/>
          </p:nvGrpSpPr>
          <p:grpSpPr>
            <a:xfrm>
              <a:off x="578533" y="5583474"/>
              <a:ext cx="242976" cy="312235"/>
              <a:chOff x="5229125" y="3046121"/>
              <a:chExt cx="242976" cy="312235"/>
            </a:xfrm>
          </p:grpSpPr>
          <p:sp>
            <p:nvSpPr>
              <p:cNvPr id="152" name="Rectangle 151">
                <a:extLst>
                  <a:ext uri="{FF2B5EF4-FFF2-40B4-BE49-F238E27FC236}">
                    <a16:creationId xmlns:a16="http://schemas.microsoft.com/office/drawing/2014/main" id="{272B1EC1-5968-41CE-9F5E-2DBE1EF9A428}"/>
                  </a:ext>
                </a:extLst>
              </p:cNvPr>
              <p:cNvSpPr/>
              <p:nvPr/>
            </p:nvSpPr>
            <p:spPr bwMode="auto">
              <a:xfrm>
                <a:off x="5229125" y="3046121"/>
                <a:ext cx="242976" cy="312235"/>
              </a:xfrm>
              <a:prstGeom prst="rect">
                <a:avLst/>
              </a:prstGeom>
              <a:solidFill>
                <a:schemeClr val="bg1"/>
              </a:solidFill>
              <a:ln w="6350" cap="flat" cmpd="sng" algn="ctr">
                <a:solidFill>
                  <a:schemeClr val="tx1"/>
                </a:solidFill>
                <a:prstDash val="sysDash"/>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sv-SE" sz="2000" b="0" i="0" u="none" strike="noStrike" cap="none" normalizeH="0" baseline="0" err="1">
                  <a:ln>
                    <a:noFill/>
                  </a:ln>
                  <a:solidFill>
                    <a:schemeClr val="bg1"/>
                  </a:solidFill>
                  <a:effectLst/>
                  <a:latin typeface="+mn-lt"/>
                </a:endParaRPr>
              </a:p>
            </p:txBody>
          </p:sp>
          <p:pic>
            <p:nvPicPr>
              <p:cNvPr id="153" name="Picture 152">
                <a:extLst>
                  <a:ext uri="{FF2B5EF4-FFF2-40B4-BE49-F238E27FC236}">
                    <a16:creationId xmlns:a16="http://schemas.microsoft.com/office/drawing/2014/main" id="{E779C47F-BB23-473A-B621-583D72A3DC93}"/>
                  </a:ext>
                </a:extLst>
              </p:cNvPr>
              <p:cNvPicPr>
                <a:picLocks noChangeAspect="1"/>
              </p:cNvPicPr>
              <p:nvPr/>
            </p:nvPicPr>
            <p:blipFill>
              <a:blip r:embed="rId3"/>
              <a:stretch>
                <a:fillRect/>
              </a:stretch>
            </p:blipFill>
            <p:spPr>
              <a:xfrm flipH="1">
                <a:off x="5318959" y="3148941"/>
                <a:ext cx="70522" cy="97246"/>
              </a:xfrm>
              <a:prstGeom prst="rect">
                <a:avLst/>
              </a:prstGeom>
              <a:ln w="6350">
                <a:noFill/>
                <a:prstDash val="sysDash"/>
              </a:ln>
            </p:spPr>
          </p:pic>
        </p:grpSp>
        <p:sp>
          <p:nvSpPr>
            <p:cNvPr id="151" name="Freeform 6">
              <a:extLst>
                <a:ext uri="{FF2B5EF4-FFF2-40B4-BE49-F238E27FC236}">
                  <a16:creationId xmlns:a16="http://schemas.microsoft.com/office/drawing/2014/main" id="{7A270BF0-7E46-4EF9-A576-D0BCAD6E6365}"/>
                </a:ext>
              </a:extLst>
            </p:cNvPr>
            <p:cNvSpPr>
              <a:spLocks noEditPoints="1"/>
            </p:cNvSpPr>
            <p:nvPr/>
          </p:nvSpPr>
          <p:spPr bwMode="auto">
            <a:xfrm>
              <a:off x="626700" y="5618785"/>
              <a:ext cx="152718" cy="244311"/>
            </a:xfrm>
            <a:custGeom>
              <a:avLst/>
              <a:gdLst>
                <a:gd name="T0" fmla="*/ 2147483646 w 241"/>
                <a:gd name="T1" fmla="*/ 2147483646 h 383"/>
                <a:gd name="T2" fmla="*/ 2147483646 w 241"/>
                <a:gd name="T3" fmla="*/ 2147483646 h 383"/>
                <a:gd name="T4" fmla="*/ 2147483646 w 241"/>
                <a:gd name="T5" fmla="*/ 2147483646 h 383"/>
                <a:gd name="T6" fmla="*/ 2147483646 w 241"/>
                <a:gd name="T7" fmla="*/ 2147483646 h 383"/>
                <a:gd name="T8" fmla="*/ 2147483646 w 241"/>
                <a:gd name="T9" fmla="*/ 2147483646 h 383"/>
                <a:gd name="T10" fmla="*/ 2147483646 w 241"/>
                <a:gd name="T11" fmla="*/ 2147483646 h 383"/>
                <a:gd name="T12" fmla="*/ 2147483646 w 241"/>
                <a:gd name="T13" fmla="*/ 2147483646 h 383"/>
                <a:gd name="T14" fmla="*/ 2147483646 w 241"/>
                <a:gd name="T15" fmla="*/ 2147483646 h 383"/>
                <a:gd name="T16" fmla="*/ 2147483646 w 241"/>
                <a:gd name="T17" fmla="*/ 0 h 383"/>
                <a:gd name="T18" fmla="*/ 2147483646 w 241"/>
                <a:gd name="T19" fmla="*/ 0 h 383"/>
                <a:gd name="T20" fmla="*/ 0 w 241"/>
                <a:gd name="T21" fmla="*/ 2147483646 h 383"/>
                <a:gd name="T22" fmla="*/ 0 w 241"/>
                <a:gd name="T23" fmla="*/ 2147483646 h 383"/>
                <a:gd name="T24" fmla="*/ 2147483646 w 241"/>
                <a:gd name="T25" fmla="*/ 2147483646 h 383"/>
                <a:gd name="T26" fmla="*/ 2147483646 w 241"/>
                <a:gd name="T27" fmla="*/ 2147483646 h 383"/>
                <a:gd name="T28" fmla="*/ 2147483646 w 241"/>
                <a:gd name="T29" fmla="*/ 2147483646 h 383"/>
                <a:gd name="T30" fmla="*/ 2147483646 w 241"/>
                <a:gd name="T31" fmla="*/ 2147483646 h 383"/>
                <a:gd name="T32" fmla="*/ 2147483646 w 241"/>
                <a:gd name="T33" fmla="*/ 2147483646 h 383"/>
                <a:gd name="T34" fmla="*/ 2147483646 w 241"/>
                <a:gd name="T35" fmla="*/ 2147483646 h 383"/>
                <a:gd name="T36" fmla="*/ 2147483646 w 241"/>
                <a:gd name="T37" fmla="*/ 2147483646 h 383"/>
                <a:gd name="T38" fmla="*/ 2147483646 w 241"/>
                <a:gd name="T39" fmla="*/ 2147483646 h 383"/>
                <a:gd name="T40" fmla="*/ 2147483646 w 241"/>
                <a:gd name="T41" fmla="*/ 2147483646 h 383"/>
                <a:gd name="T42" fmla="*/ 2147483646 w 241"/>
                <a:gd name="T43" fmla="*/ 2147483646 h 383"/>
                <a:gd name="T44" fmla="*/ 2147483646 w 241"/>
                <a:gd name="T45" fmla="*/ 2147483646 h 383"/>
                <a:gd name="T46" fmla="*/ 2147483646 w 241"/>
                <a:gd name="T47" fmla="*/ 2147483646 h 383"/>
                <a:gd name="T48" fmla="*/ 2147483646 w 241"/>
                <a:gd name="T49" fmla="*/ 2147483646 h 383"/>
                <a:gd name="T50" fmla="*/ 2147483646 w 241"/>
                <a:gd name="T51" fmla="*/ 2147483646 h 383"/>
                <a:gd name="T52" fmla="*/ 2147483646 w 241"/>
                <a:gd name="T53" fmla="*/ 2147483646 h 383"/>
                <a:gd name="T54" fmla="*/ 2147483646 w 241"/>
                <a:gd name="T55" fmla="*/ 2147483646 h 383"/>
                <a:gd name="T56" fmla="*/ 2147483646 w 241"/>
                <a:gd name="T57" fmla="*/ 2147483646 h 383"/>
                <a:gd name="T58" fmla="*/ 2147483646 w 241"/>
                <a:gd name="T59" fmla="*/ 2147483646 h 383"/>
                <a:gd name="T60" fmla="*/ 2147483646 w 241"/>
                <a:gd name="T61" fmla="*/ 2147483646 h 383"/>
                <a:gd name="T62" fmla="*/ 2147483646 w 241"/>
                <a:gd name="T63" fmla="*/ 2147483646 h 383"/>
                <a:gd name="T64" fmla="*/ 2147483646 w 241"/>
                <a:gd name="T65" fmla="*/ 2147483646 h 383"/>
                <a:gd name="T66" fmla="*/ 2147483646 w 241"/>
                <a:gd name="T67" fmla="*/ 2147483646 h 383"/>
                <a:gd name="T68" fmla="*/ 2147483646 w 241"/>
                <a:gd name="T69" fmla="*/ 2147483646 h 383"/>
                <a:gd name="T70" fmla="*/ 2147483646 w 241"/>
                <a:gd name="T71" fmla="*/ 2147483646 h 383"/>
                <a:gd name="T72" fmla="*/ 2147483646 w 241"/>
                <a:gd name="T73" fmla="*/ 2147483646 h 383"/>
                <a:gd name="T74" fmla="*/ 2147483646 w 241"/>
                <a:gd name="T75" fmla="*/ 2147483646 h 383"/>
                <a:gd name="T76" fmla="*/ 2147483646 w 241"/>
                <a:gd name="T77" fmla="*/ 2147483646 h 383"/>
                <a:gd name="T78" fmla="*/ 2147483646 w 241"/>
                <a:gd name="T79" fmla="*/ 2147483646 h 383"/>
                <a:gd name="T80" fmla="*/ 2147483646 w 241"/>
                <a:gd name="T81" fmla="*/ 2147483646 h 383"/>
                <a:gd name="T82" fmla="*/ 2147483646 w 241"/>
                <a:gd name="T83" fmla="*/ 2147483646 h 383"/>
                <a:gd name="T84" fmla="*/ 2147483646 w 241"/>
                <a:gd name="T85" fmla="*/ 2147483646 h 383"/>
                <a:gd name="T86" fmla="*/ 2147483646 w 241"/>
                <a:gd name="T87" fmla="*/ 2147483646 h 383"/>
                <a:gd name="T88" fmla="*/ 2147483646 w 241"/>
                <a:gd name="T89" fmla="*/ 2147483646 h 38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41" h="383">
                  <a:moveTo>
                    <a:pt x="117" y="356"/>
                  </a:moveTo>
                  <a:cubicBezTo>
                    <a:pt x="127" y="356"/>
                    <a:pt x="135" y="348"/>
                    <a:pt x="135" y="338"/>
                  </a:cubicBezTo>
                  <a:cubicBezTo>
                    <a:pt x="135" y="329"/>
                    <a:pt x="127" y="321"/>
                    <a:pt x="117" y="321"/>
                  </a:cubicBezTo>
                  <a:cubicBezTo>
                    <a:pt x="107" y="321"/>
                    <a:pt x="99" y="329"/>
                    <a:pt x="99" y="338"/>
                  </a:cubicBezTo>
                  <a:cubicBezTo>
                    <a:pt x="99" y="348"/>
                    <a:pt x="107" y="356"/>
                    <a:pt x="117" y="356"/>
                  </a:cubicBezTo>
                  <a:close/>
                  <a:moveTo>
                    <a:pt x="233" y="90"/>
                  </a:moveTo>
                  <a:cubicBezTo>
                    <a:pt x="237" y="90"/>
                    <a:pt x="241" y="87"/>
                    <a:pt x="241" y="82"/>
                  </a:cubicBezTo>
                  <a:cubicBezTo>
                    <a:pt x="241" y="19"/>
                    <a:pt x="241" y="19"/>
                    <a:pt x="241" y="19"/>
                  </a:cubicBezTo>
                  <a:cubicBezTo>
                    <a:pt x="241" y="8"/>
                    <a:pt x="232" y="0"/>
                    <a:pt x="221" y="0"/>
                  </a:cubicBezTo>
                  <a:cubicBezTo>
                    <a:pt x="19" y="0"/>
                    <a:pt x="19" y="0"/>
                    <a:pt x="19" y="0"/>
                  </a:cubicBezTo>
                  <a:cubicBezTo>
                    <a:pt x="8" y="0"/>
                    <a:pt x="0" y="8"/>
                    <a:pt x="0" y="19"/>
                  </a:cubicBezTo>
                  <a:cubicBezTo>
                    <a:pt x="0" y="364"/>
                    <a:pt x="0" y="364"/>
                    <a:pt x="0" y="364"/>
                  </a:cubicBezTo>
                  <a:cubicBezTo>
                    <a:pt x="0" y="375"/>
                    <a:pt x="8" y="383"/>
                    <a:pt x="19" y="383"/>
                  </a:cubicBezTo>
                  <a:cubicBezTo>
                    <a:pt x="221" y="383"/>
                    <a:pt x="221" y="383"/>
                    <a:pt x="221" y="383"/>
                  </a:cubicBezTo>
                  <a:cubicBezTo>
                    <a:pt x="232" y="383"/>
                    <a:pt x="241" y="375"/>
                    <a:pt x="241" y="364"/>
                  </a:cubicBezTo>
                  <a:cubicBezTo>
                    <a:pt x="241" y="114"/>
                    <a:pt x="241" y="114"/>
                    <a:pt x="241" y="114"/>
                  </a:cubicBezTo>
                  <a:cubicBezTo>
                    <a:pt x="241" y="110"/>
                    <a:pt x="237" y="106"/>
                    <a:pt x="233" y="106"/>
                  </a:cubicBezTo>
                  <a:cubicBezTo>
                    <a:pt x="228" y="106"/>
                    <a:pt x="225" y="110"/>
                    <a:pt x="225" y="114"/>
                  </a:cubicBezTo>
                  <a:cubicBezTo>
                    <a:pt x="225" y="295"/>
                    <a:pt x="225" y="295"/>
                    <a:pt x="225" y="295"/>
                  </a:cubicBezTo>
                  <a:cubicBezTo>
                    <a:pt x="16" y="295"/>
                    <a:pt x="16" y="295"/>
                    <a:pt x="16" y="295"/>
                  </a:cubicBezTo>
                  <a:cubicBezTo>
                    <a:pt x="16" y="69"/>
                    <a:pt x="16" y="69"/>
                    <a:pt x="16" y="69"/>
                  </a:cubicBezTo>
                  <a:cubicBezTo>
                    <a:pt x="225" y="69"/>
                    <a:pt x="225" y="69"/>
                    <a:pt x="225" y="69"/>
                  </a:cubicBezTo>
                  <a:cubicBezTo>
                    <a:pt x="225" y="82"/>
                    <a:pt x="225" y="82"/>
                    <a:pt x="225" y="82"/>
                  </a:cubicBezTo>
                  <a:cubicBezTo>
                    <a:pt x="225" y="87"/>
                    <a:pt x="228" y="90"/>
                    <a:pt x="233" y="90"/>
                  </a:cubicBezTo>
                  <a:close/>
                  <a:moveTo>
                    <a:pt x="225" y="311"/>
                  </a:moveTo>
                  <a:cubicBezTo>
                    <a:pt x="225" y="364"/>
                    <a:pt x="225" y="364"/>
                    <a:pt x="225" y="364"/>
                  </a:cubicBezTo>
                  <a:cubicBezTo>
                    <a:pt x="225" y="366"/>
                    <a:pt x="223" y="367"/>
                    <a:pt x="221" y="367"/>
                  </a:cubicBezTo>
                  <a:cubicBezTo>
                    <a:pt x="19" y="367"/>
                    <a:pt x="19" y="367"/>
                    <a:pt x="19" y="367"/>
                  </a:cubicBezTo>
                  <a:cubicBezTo>
                    <a:pt x="17" y="367"/>
                    <a:pt x="16" y="366"/>
                    <a:pt x="16" y="364"/>
                  </a:cubicBezTo>
                  <a:cubicBezTo>
                    <a:pt x="16" y="311"/>
                    <a:pt x="16" y="311"/>
                    <a:pt x="16" y="311"/>
                  </a:cubicBezTo>
                  <a:lnTo>
                    <a:pt x="225" y="311"/>
                  </a:lnTo>
                  <a:close/>
                  <a:moveTo>
                    <a:pt x="16" y="53"/>
                  </a:moveTo>
                  <a:cubicBezTo>
                    <a:pt x="16" y="19"/>
                    <a:pt x="16" y="19"/>
                    <a:pt x="16" y="19"/>
                  </a:cubicBezTo>
                  <a:cubicBezTo>
                    <a:pt x="16" y="17"/>
                    <a:pt x="17" y="16"/>
                    <a:pt x="19" y="16"/>
                  </a:cubicBezTo>
                  <a:cubicBezTo>
                    <a:pt x="221" y="16"/>
                    <a:pt x="221" y="16"/>
                    <a:pt x="221" y="16"/>
                  </a:cubicBezTo>
                  <a:cubicBezTo>
                    <a:pt x="223" y="16"/>
                    <a:pt x="225" y="17"/>
                    <a:pt x="225" y="19"/>
                  </a:cubicBezTo>
                  <a:cubicBezTo>
                    <a:pt x="225" y="53"/>
                    <a:pt x="225" y="53"/>
                    <a:pt x="225" y="53"/>
                  </a:cubicBezTo>
                  <a:lnTo>
                    <a:pt x="16" y="53"/>
                  </a:lnTo>
                  <a:close/>
                  <a:moveTo>
                    <a:pt x="135" y="26"/>
                  </a:moveTo>
                  <a:cubicBezTo>
                    <a:pt x="99" y="26"/>
                    <a:pt x="99" y="26"/>
                    <a:pt x="99" y="26"/>
                  </a:cubicBezTo>
                  <a:cubicBezTo>
                    <a:pt x="95" y="26"/>
                    <a:pt x="91" y="30"/>
                    <a:pt x="91" y="34"/>
                  </a:cubicBezTo>
                  <a:cubicBezTo>
                    <a:pt x="91" y="38"/>
                    <a:pt x="95" y="42"/>
                    <a:pt x="99" y="42"/>
                  </a:cubicBezTo>
                  <a:cubicBezTo>
                    <a:pt x="135" y="42"/>
                    <a:pt x="135" y="42"/>
                    <a:pt x="135" y="42"/>
                  </a:cubicBezTo>
                  <a:cubicBezTo>
                    <a:pt x="139" y="42"/>
                    <a:pt x="143" y="38"/>
                    <a:pt x="143" y="34"/>
                  </a:cubicBezTo>
                  <a:cubicBezTo>
                    <a:pt x="143" y="30"/>
                    <a:pt x="139" y="26"/>
                    <a:pt x="135" y="26"/>
                  </a:cubicBezTo>
                  <a:close/>
                </a:path>
              </a:pathLst>
            </a:custGeom>
            <a:solidFill>
              <a:schemeClr val="tx1"/>
            </a:solidFill>
            <a:ln>
              <a:noFill/>
            </a:ln>
          </p:spPr>
          <p:txBody>
            <a:bodyPr wrap="none" lIns="72000" rIns="7200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58585A"/>
                </a:solidFill>
                <a:effectLst/>
                <a:uLnTx/>
                <a:uFillTx/>
                <a:latin typeface="Arial" panose="020B0604020202020204" pitchFamily="34" charset="0"/>
                <a:ea typeface="+mn-ea"/>
                <a:cs typeface="Arial" panose="020B0604020202020204" pitchFamily="34" charset="0"/>
              </a:endParaRPr>
            </a:p>
          </p:txBody>
        </p:sp>
      </p:grpSp>
      <p:grpSp>
        <p:nvGrpSpPr>
          <p:cNvPr id="158" name="Group 157">
            <a:extLst>
              <a:ext uri="{FF2B5EF4-FFF2-40B4-BE49-F238E27FC236}">
                <a16:creationId xmlns:a16="http://schemas.microsoft.com/office/drawing/2014/main" id="{FC506303-F1E0-455D-AABC-560169295436}"/>
              </a:ext>
            </a:extLst>
          </p:cNvPr>
          <p:cNvGrpSpPr/>
          <p:nvPr/>
        </p:nvGrpSpPr>
        <p:grpSpPr>
          <a:xfrm>
            <a:off x="2884937" y="4153498"/>
            <a:ext cx="242976" cy="312235"/>
            <a:chOff x="578533" y="5583474"/>
            <a:chExt cx="242976" cy="312235"/>
          </a:xfrm>
        </p:grpSpPr>
        <p:grpSp>
          <p:nvGrpSpPr>
            <p:cNvPr id="160" name="Group 159">
              <a:extLst>
                <a:ext uri="{FF2B5EF4-FFF2-40B4-BE49-F238E27FC236}">
                  <a16:creationId xmlns:a16="http://schemas.microsoft.com/office/drawing/2014/main" id="{47106158-0FFB-4CE2-9BCD-84C09F88B2CF}"/>
                </a:ext>
              </a:extLst>
            </p:cNvPr>
            <p:cNvGrpSpPr/>
            <p:nvPr/>
          </p:nvGrpSpPr>
          <p:grpSpPr>
            <a:xfrm>
              <a:off x="578533" y="5583474"/>
              <a:ext cx="242976" cy="312235"/>
              <a:chOff x="5229125" y="3046121"/>
              <a:chExt cx="242976" cy="312235"/>
            </a:xfrm>
          </p:grpSpPr>
          <p:sp>
            <p:nvSpPr>
              <p:cNvPr id="162" name="Rectangle 161">
                <a:extLst>
                  <a:ext uri="{FF2B5EF4-FFF2-40B4-BE49-F238E27FC236}">
                    <a16:creationId xmlns:a16="http://schemas.microsoft.com/office/drawing/2014/main" id="{1502C108-E047-4DE7-90F1-F9935E4F6C02}"/>
                  </a:ext>
                </a:extLst>
              </p:cNvPr>
              <p:cNvSpPr/>
              <p:nvPr/>
            </p:nvSpPr>
            <p:spPr bwMode="auto">
              <a:xfrm>
                <a:off x="5229125" y="3046121"/>
                <a:ext cx="242976" cy="312235"/>
              </a:xfrm>
              <a:prstGeom prst="rect">
                <a:avLst/>
              </a:prstGeom>
              <a:solidFill>
                <a:schemeClr val="bg1"/>
              </a:solidFill>
              <a:ln w="6350" cap="flat" cmpd="sng" algn="ctr">
                <a:solidFill>
                  <a:schemeClr val="tx1"/>
                </a:solidFill>
                <a:prstDash val="sysDash"/>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sv-SE" sz="2000" b="0" i="0" u="none" strike="noStrike" cap="none" normalizeH="0" baseline="0" err="1">
                  <a:ln>
                    <a:noFill/>
                  </a:ln>
                  <a:solidFill>
                    <a:schemeClr val="bg1"/>
                  </a:solidFill>
                  <a:effectLst/>
                  <a:latin typeface="+mn-lt"/>
                </a:endParaRPr>
              </a:p>
            </p:txBody>
          </p:sp>
          <p:pic>
            <p:nvPicPr>
              <p:cNvPr id="163" name="Picture 162">
                <a:extLst>
                  <a:ext uri="{FF2B5EF4-FFF2-40B4-BE49-F238E27FC236}">
                    <a16:creationId xmlns:a16="http://schemas.microsoft.com/office/drawing/2014/main" id="{D8B4171A-DE91-4102-AC9E-6F9FFADE070D}"/>
                  </a:ext>
                </a:extLst>
              </p:cNvPr>
              <p:cNvPicPr>
                <a:picLocks noChangeAspect="1"/>
              </p:cNvPicPr>
              <p:nvPr/>
            </p:nvPicPr>
            <p:blipFill>
              <a:blip r:embed="rId3"/>
              <a:stretch>
                <a:fillRect/>
              </a:stretch>
            </p:blipFill>
            <p:spPr>
              <a:xfrm flipH="1">
                <a:off x="5318959" y="3148941"/>
                <a:ext cx="70522" cy="97246"/>
              </a:xfrm>
              <a:prstGeom prst="rect">
                <a:avLst/>
              </a:prstGeom>
              <a:ln w="6350">
                <a:noFill/>
                <a:prstDash val="sysDash"/>
              </a:ln>
            </p:spPr>
          </p:pic>
        </p:grpSp>
        <p:sp>
          <p:nvSpPr>
            <p:cNvPr id="161" name="Freeform 6">
              <a:extLst>
                <a:ext uri="{FF2B5EF4-FFF2-40B4-BE49-F238E27FC236}">
                  <a16:creationId xmlns:a16="http://schemas.microsoft.com/office/drawing/2014/main" id="{AA0647B5-135F-4CC8-ADBE-42C9C5130013}"/>
                </a:ext>
              </a:extLst>
            </p:cNvPr>
            <p:cNvSpPr>
              <a:spLocks noEditPoints="1"/>
            </p:cNvSpPr>
            <p:nvPr/>
          </p:nvSpPr>
          <p:spPr bwMode="auto">
            <a:xfrm>
              <a:off x="626700" y="5618785"/>
              <a:ext cx="152718" cy="244311"/>
            </a:xfrm>
            <a:custGeom>
              <a:avLst/>
              <a:gdLst>
                <a:gd name="T0" fmla="*/ 2147483646 w 241"/>
                <a:gd name="T1" fmla="*/ 2147483646 h 383"/>
                <a:gd name="T2" fmla="*/ 2147483646 w 241"/>
                <a:gd name="T3" fmla="*/ 2147483646 h 383"/>
                <a:gd name="T4" fmla="*/ 2147483646 w 241"/>
                <a:gd name="T5" fmla="*/ 2147483646 h 383"/>
                <a:gd name="T6" fmla="*/ 2147483646 w 241"/>
                <a:gd name="T7" fmla="*/ 2147483646 h 383"/>
                <a:gd name="T8" fmla="*/ 2147483646 w 241"/>
                <a:gd name="T9" fmla="*/ 2147483646 h 383"/>
                <a:gd name="T10" fmla="*/ 2147483646 w 241"/>
                <a:gd name="T11" fmla="*/ 2147483646 h 383"/>
                <a:gd name="T12" fmla="*/ 2147483646 w 241"/>
                <a:gd name="T13" fmla="*/ 2147483646 h 383"/>
                <a:gd name="T14" fmla="*/ 2147483646 w 241"/>
                <a:gd name="T15" fmla="*/ 2147483646 h 383"/>
                <a:gd name="T16" fmla="*/ 2147483646 w 241"/>
                <a:gd name="T17" fmla="*/ 0 h 383"/>
                <a:gd name="T18" fmla="*/ 2147483646 w 241"/>
                <a:gd name="T19" fmla="*/ 0 h 383"/>
                <a:gd name="T20" fmla="*/ 0 w 241"/>
                <a:gd name="T21" fmla="*/ 2147483646 h 383"/>
                <a:gd name="T22" fmla="*/ 0 w 241"/>
                <a:gd name="T23" fmla="*/ 2147483646 h 383"/>
                <a:gd name="T24" fmla="*/ 2147483646 w 241"/>
                <a:gd name="T25" fmla="*/ 2147483646 h 383"/>
                <a:gd name="T26" fmla="*/ 2147483646 w 241"/>
                <a:gd name="T27" fmla="*/ 2147483646 h 383"/>
                <a:gd name="T28" fmla="*/ 2147483646 w 241"/>
                <a:gd name="T29" fmla="*/ 2147483646 h 383"/>
                <a:gd name="T30" fmla="*/ 2147483646 w 241"/>
                <a:gd name="T31" fmla="*/ 2147483646 h 383"/>
                <a:gd name="T32" fmla="*/ 2147483646 w 241"/>
                <a:gd name="T33" fmla="*/ 2147483646 h 383"/>
                <a:gd name="T34" fmla="*/ 2147483646 w 241"/>
                <a:gd name="T35" fmla="*/ 2147483646 h 383"/>
                <a:gd name="T36" fmla="*/ 2147483646 w 241"/>
                <a:gd name="T37" fmla="*/ 2147483646 h 383"/>
                <a:gd name="T38" fmla="*/ 2147483646 w 241"/>
                <a:gd name="T39" fmla="*/ 2147483646 h 383"/>
                <a:gd name="T40" fmla="*/ 2147483646 w 241"/>
                <a:gd name="T41" fmla="*/ 2147483646 h 383"/>
                <a:gd name="T42" fmla="*/ 2147483646 w 241"/>
                <a:gd name="T43" fmla="*/ 2147483646 h 383"/>
                <a:gd name="T44" fmla="*/ 2147483646 w 241"/>
                <a:gd name="T45" fmla="*/ 2147483646 h 383"/>
                <a:gd name="T46" fmla="*/ 2147483646 w 241"/>
                <a:gd name="T47" fmla="*/ 2147483646 h 383"/>
                <a:gd name="T48" fmla="*/ 2147483646 w 241"/>
                <a:gd name="T49" fmla="*/ 2147483646 h 383"/>
                <a:gd name="T50" fmla="*/ 2147483646 w 241"/>
                <a:gd name="T51" fmla="*/ 2147483646 h 383"/>
                <a:gd name="T52" fmla="*/ 2147483646 w 241"/>
                <a:gd name="T53" fmla="*/ 2147483646 h 383"/>
                <a:gd name="T54" fmla="*/ 2147483646 w 241"/>
                <a:gd name="T55" fmla="*/ 2147483646 h 383"/>
                <a:gd name="T56" fmla="*/ 2147483646 w 241"/>
                <a:gd name="T57" fmla="*/ 2147483646 h 383"/>
                <a:gd name="T58" fmla="*/ 2147483646 w 241"/>
                <a:gd name="T59" fmla="*/ 2147483646 h 383"/>
                <a:gd name="T60" fmla="*/ 2147483646 w 241"/>
                <a:gd name="T61" fmla="*/ 2147483646 h 383"/>
                <a:gd name="T62" fmla="*/ 2147483646 w 241"/>
                <a:gd name="T63" fmla="*/ 2147483646 h 383"/>
                <a:gd name="T64" fmla="*/ 2147483646 w 241"/>
                <a:gd name="T65" fmla="*/ 2147483646 h 383"/>
                <a:gd name="T66" fmla="*/ 2147483646 w 241"/>
                <a:gd name="T67" fmla="*/ 2147483646 h 383"/>
                <a:gd name="T68" fmla="*/ 2147483646 w 241"/>
                <a:gd name="T69" fmla="*/ 2147483646 h 383"/>
                <a:gd name="T70" fmla="*/ 2147483646 w 241"/>
                <a:gd name="T71" fmla="*/ 2147483646 h 383"/>
                <a:gd name="T72" fmla="*/ 2147483646 w 241"/>
                <a:gd name="T73" fmla="*/ 2147483646 h 383"/>
                <a:gd name="T74" fmla="*/ 2147483646 w 241"/>
                <a:gd name="T75" fmla="*/ 2147483646 h 383"/>
                <a:gd name="T76" fmla="*/ 2147483646 w 241"/>
                <a:gd name="T77" fmla="*/ 2147483646 h 383"/>
                <a:gd name="T78" fmla="*/ 2147483646 w 241"/>
                <a:gd name="T79" fmla="*/ 2147483646 h 383"/>
                <a:gd name="T80" fmla="*/ 2147483646 w 241"/>
                <a:gd name="T81" fmla="*/ 2147483646 h 383"/>
                <a:gd name="T82" fmla="*/ 2147483646 w 241"/>
                <a:gd name="T83" fmla="*/ 2147483646 h 383"/>
                <a:gd name="T84" fmla="*/ 2147483646 w 241"/>
                <a:gd name="T85" fmla="*/ 2147483646 h 383"/>
                <a:gd name="T86" fmla="*/ 2147483646 w 241"/>
                <a:gd name="T87" fmla="*/ 2147483646 h 383"/>
                <a:gd name="T88" fmla="*/ 2147483646 w 241"/>
                <a:gd name="T89" fmla="*/ 2147483646 h 38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41" h="383">
                  <a:moveTo>
                    <a:pt x="117" y="356"/>
                  </a:moveTo>
                  <a:cubicBezTo>
                    <a:pt x="127" y="356"/>
                    <a:pt x="135" y="348"/>
                    <a:pt x="135" y="338"/>
                  </a:cubicBezTo>
                  <a:cubicBezTo>
                    <a:pt x="135" y="329"/>
                    <a:pt x="127" y="321"/>
                    <a:pt x="117" y="321"/>
                  </a:cubicBezTo>
                  <a:cubicBezTo>
                    <a:pt x="107" y="321"/>
                    <a:pt x="99" y="329"/>
                    <a:pt x="99" y="338"/>
                  </a:cubicBezTo>
                  <a:cubicBezTo>
                    <a:pt x="99" y="348"/>
                    <a:pt x="107" y="356"/>
                    <a:pt x="117" y="356"/>
                  </a:cubicBezTo>
                  <a:close/>
                  <a:moveTo>
                    <a:pt x="233" y="90"/>
                  </a:moveTo>
                  <a:cubicBezTo>
                    <a:pt x="237" y="90"/>
                    <a:pt x="241" y="87"/>
                    <a:pt x="241" y="82"/>
                  </a:cubicBezTo>
                  <a:cubicBezTo>
                    <a:pt x="241" y="19"/>
                    <a:pt x="241" y="19"/>
                    <a:pt x="241" y="19"/>
                  </a:cubicBezTo>
                  <a:cubicBezTo>
                    <a:pt x="241" y="8"/>
                    <a:pt x="232" y="0"/>
                    <a:pt x="221" y="0"/>
                  </a:cubicBezTo>
                  <a:cubicBezTo>
                    <a:pt x="19" y="0"/>
                    <a:pt x="19" y="0"/>
                    <a:pt x="19" y="0"/>
                  </a:cubicBezTo>
                  <a:cubicBezTo>
                    <a:pt x="8" y="0"/>
                    <a:pt x="0" y="8"/>
                    <a:pt x="0" y="19"/>
                  </a:cubicBezTo>
                  <a:cubicBezTo>
                    <a:pt x="0" y="364"/>
                    <a:pt x="0" y="364"/>
                    <a:pt x="0" y="364"/>
                  </a:cubicBezTo>
                  <a:cubicBezTo>
                    <a:pt x="0" y="375"/>
                    <a:pt x="8" y="383"/>
                    <a:pt x="19" y="383"/>
                  </a:cubicBezTo>
                  <a:cubicBezTo>
                    <a:pt x="221" y="383"/>
                    <a:pt x="221" y="383"/>
                    <a:pt x="221" y="383"/>
                  </a:cubicBezTo>
                  <a:cubicBezTo>
                    <a:pt x="232" y="383"/>
                    <a:pt x="241" y="375"/>
                    <a:pt x="241" y="364"/>
                  </a:cubicBezTo>
                  <a:cubicBezTo>
                    <a:pt x="241" y="114"/>
                    <a:pt x="241" y="114"/>
                    <a:pt x="241" y="114"/>
                  </a:cubicBezTo>
                  <a:cubicBezTo>
                    <a:pt x="241" y="110"/>
                    <a:pt x="237" y="106"/>
                    <a:pt x="233" y="106"/>
                  </a:cubicBezTo>
                  <a:cubicBezTo>
                    <a:pt x="228" y="106"/>
                    <a:pt x="225" y="110"/>
                    <a:pt x="225" y="114"/>
                  </a:cubicBezTo>
                  <a:cubicBezTo>
                    <a:pt x="225" y="295"/>
                    <a:pt x="225" y="295"/>
                    <a:pt x="225" y="295"/>
                  </a:cubicBezTo>
                  <a:cubicBezTo>
                    <a:pt x="16" y="295"/>
                    <a:pt x="16" y="295"/>
                    <a:pt x="16" y="295"/>
                  </a:cubicBezTo>
                  <a:cubicBezTo>
                    <a:pt x="16" y="69"/>
                    <a:pt x="16" y="69"/>
                    <a:pt x="16" y="69"/>
                  </a:cubicBezTo>
                  <a:cubicBezTo>
                    <a:pt x="225" y="69"/>
                    <a:pt x="225" y="69"/>
                    <a:pt x="225" y="69"/>
                  </a:cubicBezTo>
                  <a:cubicBezTo>
                    <a:pt x="225" y="82"/>
                    <a:pt x="225" y="82"/>
                    <a:pt x="225" y="82"/>
                  </a:cubicBezTo>
                  <a:cubicBezTo>
                    <a:pt x="225" y="87"/>
                    <a:pt x="228" y="90"/>
                    <a:pt x="233" y="90"/>
                  </a:cubicBezTo>
                  <a:close/>
                  <a:moveTo>
                    <a:pt x="225" y="311"/>
                  </a:moveTo>
                  <a:cubicBezTo>
                    <a:pt x="225" y="364"/>
                    <a:pt x="225" y="364"/>
                    <a:pt x="225" y="364"/>
                  </a:cubicBezTo>
                  <a:cubicBezTo>
                    <a:pt x="225" y="366"/>
                    <a:pt x="223" y="367"/>
                    <a:pt x="221" y="367"/>
                  </a:cubicBezTo>
                  <a:cubicBezTo>
                    <a:pt x="19" y="367"/>
                    <a:pt x="19" y="367"/>
                    <a:pt x="19" y="367"/>
                  </a:cubicBezTo>
                  <a:cubicBezTo>
                    <a:pt x="17" y="367"/>
                    <a:pt x="16" y="366"/>
                    <a:pt x="16" y="364"/>
                  </a:cubicBezTo>
                  <a:cubicBezTo>
                    <a:pt x="16" y="311"/>
                    <a:pt x="16" y="311"/>
                    <a:pt x="16" y="311"/>
                  </a:cubicBezTo>
                  <a:lnTo>
                    <a:pt x="225" y="311"/>
                  </a:lnTo>
                  <a:close/>
                  <a:moveTo>
                    <a:pt x="16" y="53"/>
                  </a:moveTo>
                  <a:cubicBezTo>
                    <a:pt x="16" y="19"/>
                    <a:pt x="16" y="19"/>
                    <a:pt x="16" y="19"/>
                  </a:cubicBezTo>
                  <a:cubicBezTo>
                    <a:pt x="16" y="17"/>
                    <a:pt x="17" y="16"/>
                    <a:pt x="19" y="16"/>
                  </a:cubicBezTo>
                  <a:cubicBezTo>
                    <a:pt x="221" y="16"/>
                    <a:pt x="221" y="16"/>
                    <a:pt x="221" y="16"/>
                  </a:cubicBezTo>
                  <a:cubicBezTo>
                    <a:pt x="223" y="16"/>
                    <a:pt x="225" y="17"/>
                    <a:pt x="225" y="19"/>
                  </a:cubicBezTo>
                  <a:cubicBezTo>
                    <a:pt x="225" y="53"/>
                    <a:pt x="225" y="53"/>
                    <a:pt x="225" y="53"/>
                  </a:cubicBezTo>
                  <a:lnTo>
                    <a:pt x="16" y="53"/>
                  </a:lnTo>
                  <a:close/>
                  <a:moveTo>
                    <a:pt x="135" y="26"/>
                  </a:moveTo>
                  <a:cubicBezTo>
                    <a:pt x="99" y="26"/>
                    <a:pt x="99" y="26"/>
                    <a:pt x="99" y="26"/>
                  </a:cubicBezTo>
                  <a:cubicBezTo>
                    <a:pt x="95" y="26"/>
                    <a:pt x="91" y="30"/>
                    <a:pt x="91" y="34"/>
                  </a:cubicBezTo>
                  <a:cubicBezTo>
                    <a:pt x="91" y="38"/>
                    <a:pt x="95" y="42"/>
                    <a:pt x="99" y="42"/>
                  </a:cubicBezTo>
                  <a:cubicBezTo>
                    <a:pt x="135" y="42"/>
                    <a:pt x="135" y="42"/>
                    <a:pt x="135" y="42"/>
                  </a:cubicBezTo>
                  <a:cubicBezTo>
                    <a:pt x="139" y="42"/>
                    <a:pt x="143" y="38"/>
                    <a:pt x="143" y="34"/>
                  </a:cubicBezTo>
                  <a:cubicBezTo>
                    <a:pt x="143" y="30"/>
                    <a:pt x="139" y="26"/>
                    <a:pt x="135" y="26"/>
                  </a:cubicBezTo>
                  <a:close/>
                </a:path>
              </a:pathLst>
            </a:custGeom>
            <a:solidFill>
              <a:schemeClr val="tx1"/>
            </a:solidFill>
            <a:ln>
              <a:noFill/>
            </a:ln>
          </p:spPr>
          <p:txBody>
            <a:bodyPr wrap="none" lIns="72000" rIns="7200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58585A"/>
                </a:solidFill>
                <a:effectLst/>
                <a:uLnTx/>
                <a:uFillTx/>
                <a:latin typeface="Arial" panose="020B0604020202020204" pitchFamily="34" charset="0"/>
                <a:ea typeface="+mn-ea"/>
                <a:cs typeface="Arial" panose="020B0604020202020204" pitchFamily="34" charset="0"/>
              </a:endParaRPr>
            </a:p>
          </p:txBody>
        </p:sp>
      </p:grpSp>
      <p:sp>
        <p:nvSpPr>
          <p:cNvPr id="483" name="Freeform: Shape 482">
            <a:extLst>
              <a:ext uri="{FF2B5EF4-FFF2-40B4-BE49-F238E27FC236}">
                <a16:creationId xmlns:a16="http://schemas.microsoft.com/office/drawing/2014/main" id="{5079FBA3-9977-40CD-9555-5A5CA026F80C}"/>
              </a:ext>
            </a:extLst>
          </p:cNvPr>
          <p:cNvSpPr/>
          <p:nvPr/>
        </p:nvSpPr>
        <p:spPr bwMode="auto">
          <a:xfrm>
            <a:off x="360947" y="3631357"/>
            <a:ext cx="6994358" cy="613219"/>
          </a:xfrm>
          <a:custGeom>
            <a:avLst/>
            <a:gdLst>
              <a:gd name="connsiteX0" fmla="*/ 0 w 6994358"/>
              <a:gd name="connsiteY0" fmla="*/ 26242 h 663478"/>
              <a:gd name="connsiteX1" fmla="*/ 465221 w 6994358"/>
              <a:gd name="connsiteY1" fmla="*/ 26242 h 663478"/>
              <a:gd name="connsiteX2" fmla="*/ 994611 w 6994358"/>
              <a:gd name="connsiteY2" fmla="*/ 298958 h 663478"/>
              <a:gd name="connsiteX3" fmla="*/ 2165685 w 6994358"/>
              <a:gd name="connsiteY3" fmla="*/ 627821 h 663478"/>
              <a:gd name="connsiteX4" fmla="*/ 3433011 w 6994358"/>
              <a:gd name="connsiteY4" fmla="*/ 651884 h 663478"/>
              <a:gd name="connsiteX5" fmla="*/ 4355432 w 6994358"/>
              <a:gd name="connsiteY5" fmla="*/ 603758 h 663478"/>
              <a:gd name="connsiteX6" fmla="*/ 4716379 w 6994358"/>
              <a:gd name="connsiteY6" fmla="*/ 419274 h 663478"/>
              <a:gd name="connsiteX7" fmla="*/ 5085348 w 6994358"/>
              <a:gd name="connsiteY7" fmla="*/ 186663 h 663478"/>
              <a:gd name="connsiteX8" fmla="*/ 5454316 w 6994358"/>
              <a:gd name="connsiteY8" fmla="*/ 138537 h 663478"/>
              <a:gd name="connsiteX9" fmla="*/ 6994358 w 6994358"/>
              <a:gd name="connsiteY9" fmla="*/ 194684 h 663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94358" h="663478">
                <a:moveTo>
                  <a:pt x="0" y="26242"/>
                </a:moveTo>
                <a:cubicBezTo>
                  <a:pt x="149726" y="3515"/>
                  <a:pt x="299453" y="-19211"/>
                  <a:pt x="465221" y="26242"/>
                </a:cubicBezTo>
                <a:cubicBezTo>
                  <a:pt x="630990" y="71695"/>
                  <a:pt x="711200" y="198695"/>
                  <a:pt x="994611" y="298958"/>
                </a:cubicBezTo>
                <a:cubicBezTo>
                  <a:pt x="1278022" y="399221"/>
                  <a:pt x="1759285" y="569000"/>
                  <a:pt x="2165685" y="627821"/>
                </a:cubicBezTo>
                <a:cubicBezTo>
                  <a:pt x="2572085" y="686642"/>
                  <a:pt x="3068053" y="655894"/>
                  <a:pt x="3433011" y="651884"/>
                </a:cubicBezTo>
                <a:cubicBezTo>
                  <a:pt x="3797969" y="647874"/>
                  <a:pt x="4141537" y="642526"/>
                  <a:pt x="4355432" y="603758"/>
                </a:cubicBezTo>
                <a:cubicBezTo>
                  <a:pt x="4569327" y="564990"/>
                  <a:pt x="4594726" y="488790"/>
                  <a:pt x="4716379" y="419274"/>
                </a:cubicBezTo>
                <a:cubicBezTo>
                  <a:pt x="4838032" y="349758"/>
                  <a:pt x="4962359" y="233452"/>
                  <a:pt x="5085348" y="186663"/>
                </a:cubicBezTo>
                <a:cubicBezTo>
                  <a:pt x="5208337" y="139874"/>
                  <a:pt x="5136148" y="137200"/>
                  <a:pt x="5454316" y="138537"/>
                </a:cubicBezTo>
                <a:cubicBezTo>
                  <a:pt x="5772484" y="139874"/>
                  <a:pt x="6383421" y="167279"/>
                  <a:pt x="6994358" y="194684"/>
                </a:cubicBezTo>
              </a:path>
            </a:pathLst>
          </a:custGeom>
          <a:noFill/>
          <a:ln w="38100" cap="flat" cmpd="sng" algn="ctr">
            <a:solidFill>
              <a:schemeClr val="accent1"/>
            </a:solidFill>
            <a:prstDash val="solid"/>
            <a:round/>
            <a:headEnd type="oval" w="med" len="med"/>
            <a:tailEnd type="oval" w="med" len="med"/>
          </a:ln>
          <a:effectLst/>
        </p:spPr>
        <p:txBody>
          <a:bodyPr rtlCol="0" anchor="ctr"/>
          <a:lstStyle/>
          <a:p>
            <a:pPr algn="ctr"/>
            <a:endParaRPr lang="sv-SE"/>
          </a:p>
        </p:txBody>
      </p:sp>
      <p:sp>
        <p:nvSpPr>
          <p:cNvPr id="6" name="Freeform: Shape 5">
            <a:extLst>
              <a:ext uri="{FF2B5EF4-FFF2-40B4-BE49-F238E27FC236}">
                <a16:creationId xmlns:a16="http://schemas.microsoft.com/office/drawing/2014/main" id="{2E61FB36-DD83-495F-B1E6-2835A5BFC8F2}"/>
              </a:ext>
            </a:extLst>
          </p:cNvPr>
          <p:cNvSpPr/>
          <p:nvPr/>
        </p:nvSpPr>
        <p:spPr bwMode="auto">
          <a:xfrm>
            <a:off x="357809" y="3861073"/>
            <a:ext cx="2647784" cy="575756"/>
          </a:xfrm>
          <a:custGeom>
            <a:avLst/>
            <a:gdLst>
              <a:gd name="connsiteX0" fmla="*/ 0 w 2631881"/>
              <a:gd name="connsiteY0" fmla="*/ 11213 h 583707"/>
              <a:gd name="connsiteX1" fmla="*/ 214685 w 2631881"/>
              <a:gd name="connsiteY1" fmla="*/ 3262 h 583707"/>
              <a:gd name="connsiteX2" fmla="*/ 453224 w 2631881"/>
              <a:gd name="connsiteY2" fmla="*/ 3262 h 583707"/>
              <a:gd name="connsiteX3" fmla="*/ 580445 w 2631881"/>
              <a:gd name="connsiteY3" fmla="*/ 43018 h 583707"/>
              <a:gd name="connsiteX4" fmla="*/ 755374 w 2631881"/>
              <a:gd name="connsiteY4" fmla="*/ 146385 h 583707"/>
              <a:gd name="connsiteX5" fmla="*/ 1041621 w 2631881"/>
              <a:gd name="connsiteY5" fmla="*/ 337217 h 583707"/>
              <a:gd name="connsiteX6" fmla="*/ 1351721 w 2631881"/>
              <a:gd name="connsiteY6" fmla="*/ 472389 h 583707"/>
              <a:gd name="connsiteX7" fmla="*/ 1749287 w 2631881"/>
              <a:gd name="connsiteY7" fmla="*/ 520097 h 583707"/>
              <a:gd name="connsiteX8" fmla="*/ 2393342 w 2631881"/>
              <a:gd name="connsiteY8" fmla="*/ 567805 h 583707"/>
              <a:gd name="connsiteX9" fmla="*/ 2631881 w 2631881"/>
              <a:gd name="connsiteY9" fmla="*/ 583707 h 58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31881" h="583707">
                <a:moveTo>
                  <a:pt x="0" y="11213"/>
                </a:moveTo>
                <a:cubicBezTo>
                  <a:pt x="69574" y="7900"/>
                  <a:pt x="139148" y="4587"/>
                  <a:pt x="214685" y="3262"/>
                </a:cubicBezTo>
                <a:cubicBezTo>
                  <a:pt x="290222" y="1937"/>
                  <a:pt x="392264" y="-3364"/>
                  <a:pt x="453224" y="3262"/>
                </a:cubicBezTo>
                <a:cubicBezTo>
                  <a:pt x="514184" y="9888"/>
                  <a:pt x="530087" y="19164"/>
                  <a:pt x="580445" y="43018"/>
                </a:cubicBezTo>
                <a:cubicBezTo>
                  <a:pt x="630803" y="66872"/>
                  <a:pt x="678511" y="97352"/>
                  <a:pt x="755374" y="146385"/>
                </a:cubicBezTo>
                <a:cubicBezTo>
                  <a:pt x="832237" y="195418"/>
                  <a:pt x="942230" y="282883"/>
                  <a:pt x="1041621" y="337217"/>
                </a:cubicBezTo>
                <a:cubicBezTo>
                  <a:pt x="1141012" y="391551"/>
                  <a:pt x="1233777" y="441909"/>
                  <a:pt x="1351721" y="472389"/>
                </a:cubicBezTo>
                <a:cubicBezTo>
                  <a:pt x="1469665" y="502869"/>
                  <a:pt x="1575684" y="504194"/>
                  <a:pt x="1749287" y="520097"/>
                </a:cubicBezTo>
                <a:cubicBezTo>
                  <a:pt x="1922891" y="536000"/>
                  <a:pt x="2393342" y="567805"/>
                  <a:pt x="2393342" y="567805"/>
                </a:cubicBezTo>
                <a:lnTo>
                  <a:pt x="2631881" y="583707"/>
                </a:lnTo>
              </a:path>
            </a:pathLst>
          </a:custGeom>
          <a:noFill/>
          <a:ln w="38100" cap="flat" cmpd="sng" algn="ctr">
            <a:solidFill>
              <a:schemeClr val="tx1"/>
            </a:solidFill>
            <a:prstDash val="solid"/>
            <a:round/>
            <a:headEnd type="oval" w="med" len="med"/>
            <a:tailEnd type="none" w="med" len="med"/>
          </a:ln>
          <a:effectLst/>
        </p:spPr>
        <p:txBody>
          <a:bodyPr rtlCol="0" anchor="ctr"/>
          <a:lstStyle/>
          <a:p>
            <a:pPr algn="ctr"/>
            <a:endParaRPr lang="sv-SE"/>
          </a:p>
        </p:txBody>
      </p:sp>
      <p:sp>
        <p:nvSpPr>
          <p:cNvPr id="9" name="Freeform: Shape 8">
            <a:extLst>
              <a:ext uri="{FF2B5EF4-FFF2-40B4-BE49-F238E27FC236}">
                <a16:creationId xmlns:a16="http://schemas.microsoft.com/office/drawing/2014/main" id="{5A8F3553-7BB8-4E6C-8B79-1FAC503A4FF6}"/>
              </a:ext>
            </a:extLst>
          </p:cNvPr>
          <p:cNvSpPr/>
          <p:nvPr/>
        </p:nvSpPr>
        <p:spPr bwMode="auto">
          <a:xfrm>
            <a:off x="3005593" y="4436828"/>
            <a:ext cx="1144988" cy="0"/>
          </a:xfrm>
          <a:custGeom>
            <a:avLst/>
            <a:gdLst>
              <a:gd name="connsiteX0" fmla="*/ 0 w 1144988"/>
              <a:gd name="connsiteY0" fmla="*/ 0 h 0"/>
              <a:gd name="connsiteX1" fmla="*/ 397565 w 1144988"/>
              <a:gd name="connsiteY1" fmla="*/ 0 h 0"/>
              <a:gd name="connsiteX2" fmla="*/ 1144988 w 1144988"/>
              <a:gd name="connsiteY2" fmla="*/ 0 h 0"/>
            </a:gdLst>
            <a:ahLst/>
            <a:cxnLst>
              <a:cxn ang="0">
                <a:pos x="connsiteX0" y="connsiteY0"/>
              </a:cxn>
              <a:cxn ang="0">
                <a:pos x="connsiteX1" y="connsiteY1"/>
              </a:cxn>
              <a:cxn ang="0">
                <a:pos x="connsiteX2" y="connsiteY2"/>
              </a:cxn>
            </a:cxnLst>
            <a:rect l="l" t="t" r="r" b="b"/>
            <a:pathLst>
              <a:path w="1144988">
                <a:moveTo>
                  <a:pt x="0" y="0"/>
                </a:moveTo>
                <a:lnTo>
                  <a:pt x="397565" y="0"/>
                </a:lnTo>
                <a:lnTo>
                  <a:pt x="1144988" y="0"/>
                </a:lnTo>
              </a:path>
            </a:pathLst>
          </a:custGeom>
          <a:noFill/>
          <a:ln w="38100" cap="flat" cmpd="sng" algn="ctr">
            <a:solidFill>
              <a:schemeClr val="tx1"/>
            </a:solidFill>
            <a:prstDash val="solid"/>
            <a:round/>
            <a:headEnd type="none" w="med" len="med"/>
            <a:tailEnd type="none" w="med" len="med"/>
          </a:ln>
          <a:effectLst/>
        </p:spPr>
        <p:txBody>
          <a:bodyPr rtlCol="0" anchor="ctr"/>
          <a:lstStyle/>
          <a:p>
            <a:pPr algn="ctr"/>
            <a:endParaRPr lang="sv-SE"/>
          </a:p>
        </p:txBody>
      </p:sp>
      <p:sp>
        <p:nvSpPr>
          <p:cNvPr id="10" name="Freeform: Shape 9">
            <a:extLst>
              <a:ext uri="{FF2B5EF4-FFF2-40B4-BE49-F238E27FC236}">
                <a16:creationId xmlns:a16="http://schemas.microsoft.com/office/drawing/2014/main" id="{956BB177-CAA9-46BF-B689-431BECE28FCF}"/>
              </a:ext>
            </a:extLst>
          </p:cNvPr>
          <p:cNvSpPr/>
          <p:nvPr/>
        </p:nvSpPr>
        <p:spPr bwMode="auto">
          <a:xfrm>
            <a:off x="4143469" y="3941931"/>
            <a:ext cx="1342931" cy="515391"/>
          </a:xfrm>
          <a:custGeom>
            <a:avLst/>
            <a:gdLst>
              <a:gd name="connsiteX0" fmla="*/ 0 w 1335819"/>
              <a:gd name="connsiteY0" fmla="*/ 477078 h 498868"/>
              <a:gd name="connsiteX1" fmla="*/ 429370 w 1335819"/>
              <a:gd name="connsiteY1" fmla="*/ 492981 h 498868"/>
              <a:gd name="connsiteX2" fmla="*/ 803082 w 1335819"/>
              <a:gd name="connsiteY2" fmla="*/ 389614 h 498868"/>
              <a:gd name="connsiteX3" fmla="*/ 1335819 w 1335819"/>
              <a:gd name="connsiteY3" fmla="*/ 0 h 498868"/>
            </a:gdLst>
            <a:ahLst/>
            <a:cxnLst>
              <a:cxn ang="0">
                <a:pos x="connsiteX0" y="connsiteY0"/>
              </a:cxn>
              <a:cxn ang="0">
                <a:pos x="connsiteX1" y="connsiteY1"/>
              </a:cxn>
              <a:cxn ang="0">
                <a:pos x="connsiteX2" y="connsiteY2"/>
              </a:cxn>
              <a:cxn ang="0">
                <a:pos x="connsiteX3" y="connsiteY3"/>
              </a:cxn>
            </a:cxnLst>
            <a:rect l="l" t="t" r="r" b="b"/>
            <a:pathLst>
              <a:path w="1335819" h="498868">
                <a:moveTo>
                  <a:pt x="0" y="477078"/>
                </a:moveTo>
                <a:cubicBezTo>
                  <a:pt x="147761" y="492318"/>
                  <a:pt x="295523" y="507558"/>
                  <a:pt x="429370" y="492981"/>
                </a:cubicBezTo>
                <a:cubicBezTo>
                  <a:pt x="563217" y="478404"/>
                  <a:pt x="652007" y="471777"/>
                  <a:pt x="803082" y="389614"/>
                </a:cubicBezTo>
                <a:cubicBezTo>
                  <a:pt x="954157" y="307450"/>
                  <a:pt x="1144988" y="153725"/>
                  <a:pt x="1335819" y="0"/>
                </a:cubicBezTo>
              </a:path>
            </a:pathLst>
          </a:custGeom>
          <a:noFill/>
          <a:ln w="38100" cap="flat" cmpd="sng" algn="ctr">
            <a:solidFill>
              <a:schemeClr val="tx1"/>
            </a:solidFill>
            <a:prstDash val="solid"/>
            <a:round/>
            <a:headEnd type="none" w="med" len="med"/>
            <a:tailEnd type="oval" w="med" len="med"/>
          </a:ln>
          <a:effectLst/>
        </p:spPr>
        <p:txBody>
          <a:bodyPr rtlCol="0" anchor="ctr"/>
          <a:lstStyle/>
          <a:p>
            <a:pPr algn="ctr"/>
            <a:endParaRPr lang="sv-SE"/>
          </a:p>
        </p:txBody>
      </p:sp>
      <p:sp>
        <p:nvSpPr>
          <p:cNvPr id="11" name="Oval 10">
            <a:extLst>
              <a:ext uri="{FF2B5EF4-FFF2-40B4-BE49-F238E27FC236}">
                <a16:creationId xmlns:a16="http://schemas.microsoft.com/office/drawing/2014/main" id="{D8B7A408-1C33-490B-9AA4-B40E350D160B}"/>
              </a:ext>
            </a:extLst>
          </p:cNvPr>
          <p:cNvSpPr/>
          <p:nvPr/>
        </p:nvSpPr>
        <p:spPr bwMode="auto">
          <a:xfrm>
            <a:off x="4070141" y="4381518"/>
            <a:ext cx="116162" cy="98112"/>
          </a:xfrm>
          <a:prstGeom prst="ellipse">
            <a:avLst/>
          </a:prstGeom>
          <a:solidFill>
            <a:schemeClr val="tx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sv-SE" sz="2000" b="0" i="0" u="none" strike="noStrike" cap="none" normalizeH="0" baseline="0" err="1">
              <a:ln>
                <a:noFill/>
              </a:ln>
              <a:solidFill>
                <a:schemeClr val="bg1"/>
              </a:solidFill>
              <a:effectLst/>
              <a:latin typeface="+mn-lt"/>
            </a:endParaRPr>
          </a:p>
        </p:txBody>
      </p:sp>
      <p:sp>
        <p:nvSpPr>
          <p:cNvPr id="165" name="Oval 164">
            <a:extLst>
              <a:ext uri="{FF2B5EF4-FFF2-40B4-BE49-F238E27FC236}">
                <a16:creationId xmlns:a16="http://schemas.microsoft.com/office/drawing/2014/main" id="{7701E108-2856-4183-9D10-F973DE17B1AA}"/>
              </a:ext>
            </a:extLst>
          </p:cNvPr>
          <p:cNvSpPr/>
          <p:nvPr/>
        </p:nvSpPr>
        <p:spPr bwMode="auto">
          <a:xfrm>
            <a:off x="2951966" y="4381518"/>
            <a:ext cx="116162" cy="98112"/>
          </a:xfrm>
          <a:prstGeom prst="ellipse">
            <a:avLst/>
          </a:prstGeom>
          <a:solidFill>
            <a:schemeClr val="tx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sv-SE" sz="2000" b="0" i="0" u="none" strike="noStrike" cap="none" normalizeH="0" baseline="0" err="1">
              <a:ln>
                <a:noFill/>
              </a:ln>
              <a:solidFill>
                <a:schemeClr val="bg1"/>
              </a:solidFill>
              <a:effectLst/>
              <a:latin typeface="+mn-lt"/>
            </a:endParaRPr>
          </a:p>
        </p:txBody>
      </p:sp>
      <p:sp>
        <p:nvSpPr>
          <p:cNvPr id="15" name="Freeform: Shape 14">
            <a:extLst>
              <a:ext uri="{FF2B5EF4-FFF2-40B4-BE49-F238E27FC236}">
                <a16:creationId xmlns:a16="http://schemas.microsoft.com/office/drawing/2014/main" id="{D6A011B0-7441-4A4F-A66D-F8B0D5345D4C}"/>
              </a:ext>
            </a:extLst>
          </p:cNvPr>
          <p:cNvSpPr/>
          <p:nvPr/>
        </p:nvSpPr>
        <p:spPr bwMode="auto">
          <a:xfrm>
            <a:off x="357447" y="2938549"/>
            <a:ext cx="3900211" cy="1300641"/>
          </a:xfrm>
          <a:custGeom>
            <a:avLst/>
            <a:gdLst>
              <a:gd name="connsiteX0" fmla="*/ 0 w 3900211"/>
              <a:gd name="connsiteY0" fmla="*/ 719051 h 1300641"/>
              <a:gd name="connsiteX1" fmla="*/ 361604 w 3900211"/>
              <a:gd name="connsiteY1" fmla="*/ 698269 h 1300641"/>
              <a:gd name="connsiteX2" fmla="*/ 727364 w 3900211"/>
              <a:gd name="connsiteY2" fmla="*/ 852055 h 1300641"/>
              <a:gd name="connsiteX3" fmla="*/ 1475509 w 3900211"/>
              <a:gd name="connsiteY3" fmla="*/ 1130531 h 1300641"/>
              <a:gd name="connsiteX4" fmla="*/ 2223655 w 3900211"/>
              <a:gd name="connsiteY4" fmla="*/ 1284316 h 1300641"/>
              <a:gd name="connsiteX5" fmla="*/ 3221182 w 3900211"/>
              <a:gd name="connsiteY5" fmla="*/ 1292629 h 1300641"/>
              <a:gd name="connsiteX6" fmla="*/ 3740728 w 3900211"/>
              <a:gd name="connsiteY6" fmla="*/ 1271847 h 1300641"/>
              <a:gd name="connsiteX7" fmla="*/ 3869575 w 3900211"/>
              <a:gd name="connsiteY7" fmla="*/ 989215 h 1300641"/>
              <a:gd name="connsiteX8" fmla="*/ 3873731 w 3900211"/>
              <a:gd name="connsiteY8" fmla="*/ 615142 h 1300641"/>
              <a:gd name="connsiteX9" fmla="*/ 3570317 w 3900211"/>
              <a:gd name="connsiteY9" fmla="*/ 0 h 130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0211" h="1300641">
                <a:moveTo>
                  <a:pt x="0" y="719051"/>
                </a:moveTo>
                <a:cubicBezTo>
                  <a:pt x="120188" y="697576"/>
                  <a:pt x="240377" y="676102"/>
                  <a:pt x="361604" y="698269"/>
                </a:cubicBezTo>
                <a:cubicBezTo>
                  <a:pt x="482831" y="720436"/>
                  <a:pt x="541713" y="780011"/>
                  <a:pt x="727364" y="852055"/>
                </a:cubicBezTo>
                <a:cubicBezTo>
                  <a:pt x="913015" y="924099"/>
                  <a:pt x="1226127" y="1058488"/>
                  <a:pt x="1475509" y="1130531"/>
                </a:cubicBezTo>
                <a:cubicBezTo>
                  <a:pt x="1724891" y="1202574"/>
                  <a:pt x="1932710" y="1257300"/>
                  <a:pt x="2223655" y="1284316"/>
                </a:cubicBezTo>
                <a:cubicBezTo>
                  <a:pt x="2514600" y="1311332"/>
                  <a:pt x="2968337" y="1294707"/>
                  <a:pt x="3221182" y="1292629"/>
                </a:cubicBezTo>
                <a:cubicBezTo>
                  <a:pt x="3474027" y="1290551"/>
                  <a:pt x="3632663" y="1322416"/>
                  <a:pt x="3740728" y="1271847"/>
                </a:cubicBezTo>
                <a:cubicBezTo>
                  <a:pt x="3848793" y="1221278"/>
                  <a:pt x="3847408" y="1098666"/>
                  <a:pt x="3869575" y="989215"/>
                </a:cubicBezTo>
                <a:cubicBezTo>
                  <a:pt x="3891742" y="879764"/>
                  <a:pt x="3923607" y="780011"/>
                  <a:pt x="3873731" y="615142"/>
                </a:cubicBezTo>
                <a:cubicBezTo>
                  <a:pt x="3823855" y="450273"/>
                  <a:pt x="3697086" y="225136"/>
                  <a:pt x="3570317" y="0"/>
                </a:cubicBezTo>
              </a:path>
            </a:pathLst>
          </a:custGeom>
          <a:noFill/>
          <a:ln w="38100" cap="flat" cmpd="sng" algn="ctr">
            <a:solidFill>
              <a:schemeClr val="accent1"/>
            </a:solidFill>
            <a:prstDash val="solid"/>
            <a:round/>
            <a:headEnd type="oval" w="med" len="med"/>
            <a:tailEnd type="oval" w="med" len="med"/>
          </a:ln>
          <a:effectLst/>
        </p:spPr>
        <p:txBody>
          <a:bodyPr rtlCol="0" anchor="ctr"/>
          <a:lstStyle/>
          <a:p>
            <a:pPr algn="ctr"/>
            <a:endParaRPr lang="sv-SE"/>
          </a:p>
        </p:txBody>
      </p:sp>
      <p:sp>
        <p:nvSpPr>
          <p:cNvPr id="17" name="Freeform: Shape 16">
            <a:extLst>
              <a:ext uri="{FF2B5EF4-FFF2-40B4-BE49-F238E27FC236}">
                <a16:creationId xmlns:a16="http://schemas.microsoft.com/office/drawing/2014/main" id="{D89CBE6B-3E2E-43AA-9959-D730BCBCDEDF}"/>
              </a:ext>
            </a:extLst>
          </p:cNvPr>
          <p:cNvSpPr/>
          <p:nvPr/>
        </p:nvSpPr>
        <p:spPr bwMode="auto">
          <a:xfrm>
            <a:off x="339213" y="3625822"/>
            <a:ext cx="2703855" cy="2443139"/>
          </a:xfrm>
          <a:custGeom>
            <a:avLst/>
            <a:gdLst>
              <a:gd name="connsiteX0" fmla="*/ 0 w 2703855"/>
              <a:gd name="connsiteY0" fmla="*/ 17030 h 2443139"/>
              <a:gd name="connsiteX1" fmla="*/ 442452 w 2703855"/>
              <a:gd name="connsiteY1" fmla="*/ 17030 h 2443139"/>
              <a:gd name="connsiteX2" fmla="*/ 855406 w 2703855"/>
              <a:gd name="connsiteY2" fmla="*/ 194010 h 2443139"/>
              <a:gd name="connsiteX3" fmla="*/ 1666568 w 2703855"/>
              <a:gd name="connsiteY3" fmla="*/ 488978 h 2443139"/>
              <a:gd name="connsiteX4" fmla="*/ 2145890 w 2703855"/>
              <a:gd name="connsiteY4" fmla="*/ 577468 h 2443139"/>
              <a:gd name="connsiteX5" fmla="*/ 2507226 w 2703855"/>
              <a:gd name="connsiteY5" fmla="*/ 621713 h 2443139"/>
              <a:gd name="connsiteX6" fmla="*/ 2595716 w 2703855"/>
              <a:gd name="connsiteY6" fmla="*/ 614339 h 2443139"/>
              <a:gd name="connsiteX7" fmla="*/ 2684206 w 2703855"/>
              <a:gd name="connsiteY7" fmla="*/ 813443 h 2443139"/>
              <a:gd name="connsiteX8" fmla="*/ 2684206 w 2703855"/>
              <a:gd name="connsiteY8" fmla="*/ 1388630 h 2443139"/>
              <a:gd name="connsiteX9" fmla="*/ 2470355 w 2703855"/>
              <a:gd name="connsiteY9" fmla="*/ 2443139 h 244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3855" h="2443139">
                <a:moveTo>
                  <a:pt x="0" y="17030"/>
                </a:moveTo>
                <a:cubicBezTo>
                  <a:pt x="149942" y="2281"/>
                  <a:pt x="299884" y="-12467"/>
                  <a:pt x="442452" y="17030"/>
                </a:cubicBezTo>
                <a:cubicBezTo>
                  <a:pt x="585020" y="46527"/>
                  <a:pt x="651387" y="115352"/>
                  <a:pt x="855406" y="194010"/>
                </a:cubicBezTo>
                <a:cubicBezTo>
                  <a:pt x="1059425" y="272668"/>
                  <a:pt x="1451487" y="425068"/>
                  <a:pt x="1666568" y="488978"/>
                </a:cubicBezTo>
                <a:cubicBezTo>
                  <a:pt x="1881649" y="552888"/>
                  <a:pt x="2005780" y="555346"/>
                  <a:pt x="2145890" y="577468"/>
                </a:cubicBezTo>
                <a:cubicBezTo>
                  <a:pt x="2286000" y="599590"/>
                  <a:pt x="2432255" y="615568"/>
                  <a:pt x="2507226" y="621713"/>
                </a:cubicBezTo>
                <a:cubicBezTo>
                  <a:pt x="2582197" y="627858"/>
                  <a:pt x="2566219" y="582384"/>
                  <a:pt x="2595716" y="614339"/>
                </a:cubicBezTo>
                <a:cubicBezTo>
                  <a:pt x="2625213" y="646294"/>
                  <a:pt x="2669458" y="684394"/>
                  <a:pt x="2684206" y="813443"/>
                </a:cubicBezTo>
                <a:cubicBezTo>
                  <a:pt x="2698954" y="942492"/>
                  <a:pt x="2719848" y="1117014"/>
                  <a:pt x="2684206" y="1388630"/>
                </a:cubicBezTo>
                <a:cubicBezTo>
                  <a:pt x="2648564" y="1660246"/>
                  <a:pt x="2559459" y="2051692"/>
                  <a:pt x="2470355" y="2443139"/>
                </a:cubicBezTo>
              </a:path>
            </a:pathLst>
          </a:custGeom>
          <a:noFill/>
          <a:ln w="38100" cap="flat" cmpd="sng" algn="ctr">
            <a:solidFill>
              <a:schemeClr val="accent1"/>
            </a:solidFill>
            <a:prstDash val="solid"/>
            <a:round/>
            <a:headEnd type="oval" w="med" len="med"/>
            <a:tailEnd type="oval"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sv-SE"/>
          </a:p>
        </p:txBody>
      </p:sp>
      <p:sp>
        <p:nvSpPr>
          <p:cNvPr id="444" name="Rectangle 443">
            <a:extLst>
              <a:ext uri="{FF2B5EF4-FFF2-40B4-BE49-F238E27FC236}">
                <a16:creationId xmlns:a16="http://schemas.microsoft.com/office/drawing/2014/main" id="{A8D9BACC-A0BE-4BDA-8305-66632E401DB3}"/>
              </a:ext>
            </a:extLst>
          </p:cNvPr>
          <p:cNvSpPr/>
          <p:nvPr/>
        </p:nvSpPr>
        <p:spPr bwMode="auto">
          <a:xfrm>
            <a:off x="1009420" y="5500340"/>
            <a:ext cx="5134683" cy="1124063"/>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sv-SE" sz="2000" b="0" i="0" u="none" strike="noStrike" cap="none" normalizeH="0" baseline="0" err="1">
              <a:ln>
                <a:noFill/>
              </a:ln>
              <a:solidFill>
                <a:schemeClr val="bg1"/>
              </a:solidFill>
              <a:effectLst/>
              <a:latin typeface="+mn-lt"/>
            </a:endParaRPr>
          </a:p>
        </p:txBody>
      </p:sp>
    </p:spTree>
    <p:extLst>
      <p:ext uri="{BB962C8B-B14F-4D97-AF65-F5344CB8AC3E}">
        <p14:creationId xmlns:p14="http://schemas.microsoft.com/office/powerpoint/2010/main" val="210707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8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84"/>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483"/>
                                        </p:tgtEl>
                                        <p:attrNameLst>
                                          <p:attrName>style.visibility</p:attrName>
                                        </p:attrNameLst>
                                      </p:cBhvr>
                                      <p:to>
                                        <p:strVal val="hidden"/>
                                      </p:to>
                                    </p:set>
                                  </p:childTnLst>
                                </p:cTn>
                              </p:par>
                              <p:par>
                                <p:cTn id="39" presetID="1" presetClass="exit" presetSubtype="0" fill="hold" grpId="2" nodeType="withEffect">
                                  <p:stCondLst>
                                    <p:cond delay="0"/>
                                  </p:stCondLst>
                                  <p:childTnLst>
                                    <p:set>
                                      <p:cBhvr>
                                        <p:cTn id="40" dur="1" fill="hold">
                                          <p:stCondLst>
                                            <p:cond delay="0"/>
                                          </p:stCondLst>
                                        </p:cTn>
                                        <p:tgtEl>
                                          <p:spTgt spid="6"/>
                                        </p:tgtEl>
                                        <p:attrNameLst>
                                          <p:attrName>style.visibility</p:attrName>
                                        </p:attrNameLst>
                                      </p:cBhvr>
                                      <p:to>
                                        <p:strVal val="hidden"/>
                                      </p:to>
                                    </p:set>
                                  </p:childTnLst>
                                </p:cTn>
                              </p:par>
                              <p:par>
                                <p:cTn id="41" presetID="1" presetClass="exit" presetSubtype="0" fill="hold" grpId="2" nodeType="withEffect">
                                  <p:stCondLst>
                                    <p:cond delay="0"/>
                                  </p:stCondLst>
                                  <p:childTnLst>
                                    <p:set>
                                      <p:cBhvr>
                                        <p:cTn id="42" dur="1" fill="hold">
                                          <p:stCondLst>
                                            <p:cond delay="0"/>
                                          </p:stCondLst>
                                        </p:cTn>
                                        <p:tgtEl>
                                          <p:spTgt spid="9"/>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0"/>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47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6"/>
                                        </p:tgtEl>
                                        <p:attrNameLst>
                                          <p:attrName>style.visibility</p:attrName>
                                        </p:attrNameLst>
                                      </p:cBhvr>
                                      <p:to>
                                        <p:strVal val="visible"/>
                                      </p:to>
                                    </p:set>
                                  </p:childTnLst>
                                </p:cTn>
                              </p:par>
                              <p:par>
                                <p:cTn id="53" presetID="1" presetClass="exit" presetSubtype="0" fill="hold" grpId="0" nodeType="withEffect">
                                  <p:stCondLst>
                                    <p:cond delay="0"/>
                                  </p:stCondLst>
                                  <p:childTnLst>
                                    <p:set>
                                      <p:cBhvr>
                                        <p:cTn id="54" dur="1" fill="hold">
                                          <p:stCondLst>
                                            <p:cond delay="0"/>
                                          </p:stCondLst>
                                        </p:cTn>
                                        <p:tgtEl>
                                          <p:spTgt spid="444"/>
                                        </p:tgtEl>
                                        <p:attrNameLst>
                                          <p:attrName>style.visibility</p:attrName>
                                        </p:attrNameLst>
                                      </p:cBhvr>
                                      <p:to>
                                        <p:strVal val="hidden"/>
                                      </p:to>
                                    </p:set>
                                  </p:childTnLst>
                                </p:cTn>
                              </p:par>
                              <p:par>
                                <p:cTn id="55" presetID="1" presetClass="exit" presetSubtype="0" fill="hold" grpId="0" nodeType="withEffect">
                                  <p:stCondLst>
                                    <p:cond delay="0"/>
                                  </p:stCondLst>
                                  <p:childTnLst>
                                    <p:set>
                                      <p:cBhvr>
                                        <p:cTn id="56" dur="1" fill="hold">
                                          <p:stCondLst>
                                            <p:cond delay="0"/>
                                          </p:stCondLst>
                                        </p:cTn>
                                        <p:tgtEl>
                                          <p:spTgt spid="440"/>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442"/>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445"/>
                                        </p:tgtEl>
                                        <p:attrNameLst>
                                          <p:attrName>style.visibility</p:attrName>
                                        </p:attrNameLst>
                                      </p:cBhvr>
                                      <p:to>
                                        <p:strVal val="hidden"/>
                                      </p:to>
                                    </p:set>
                                  </p:childTnLst>
                                </p:cTn>
                              </p:par>
                            </p:childTnLst>
                          </p:cTn>
                        </p:par>
                        <p:par>
                          <p:cTn id="61" fill="hold">
                            <p:stCondLst>
                              <p:cond delay="0"/>
                            </p:stCondLst>
                            <p:childTnLst>
                              <p:par>
                                <p:cTn id="62" presetID="1" presetClass="entr" presetSubtype="0" fill="hold" nodeType="afterEffect">
                                  <p:stCondLst>
                                    <p:cond delay="500"/>
                                  </p:stCondLst>
                                  <p:childTnLst>
                                    <p:set>
                                      <p:cBhvr>
                                        <p:cTn id="63" dur="1" fill="hold">
                                          <p:stCondLst>
                                            <p:cond delay="0"/>
                                          </p:stCondLst>
                                        </p:cTn>
                                        <p:tgtEl>
                                          <p:spTgt spid="61"/>
                                        </p:tgtEl>
                                        <p:attrNameLst>
                                          <p:attrName>style.visibility</p:attrName>
                                        </p:attrNameLst>
                                      </p:cBhvr>
                                      <p:to>
                                        <p:strVal val="visible"/>
                                      </p:to>
                                    </p:set>
                                  </p:childTnLst>
                                </p:cTn>
                              </p:par>
                            </p:childTnLst>
                          </p:cTn>
                        </p:par>
                        <p:par>
                          <p:cTn id="64" fill="hold">
                            <p:stCondLst>
                              <p:cond delay="500"/>
                            </p:stCondLst>
                            <p:childTnLst>
                              <p:par>
                                <p:cTn id="65" presetID="1" presetClass="entr" presetSubtype="0" fill="hold" nodeType="afterEffect">
                                  <p:stCondLst>
                                    <p:cond delay="0"/>
                                  </p:stCondLst>
                                  <p:childTnLst>
                                    <p:set>
                                      <p:cBhvr>
                                        <p:cTn id="66" dur="1" fill="hold">
                                          <p:stCondLst>
                                            <p:cond delay="0"/>
                                          </p:stCondLst>
                                        </p:cTn>
                                        <p:tgtEl>
                                          <p:spTgt spid="108"/>
                                        </p:tgtEl>
                                        <p:attrNameLst>
                                          <p:attrName>style.visibility</p:attrName>
                                        </p:attrNameLst>
                                      </p:cBhvr>
                                      <p:to>
                                        <p:strVal val="visible"/>
                                      </p:to>
                                    </p:set>
                                  </p:childTnLst>
                                </p:cTn>
                              </p:par>
                            </p:childTnLst>
                          </p:cTn>
                        </p:par>
                        <p:par>
                          <p:cTn id="67" fill="hold">
                            <p:stCondLst>
                              <p:cond delay="500"/>
                            </p:stCondLst>
                            <p:childTnLst>
                              <p:par>
                                <p:cTn id="68" presetID="1" presetClass="entr" presetSubtype="0" fill="hold" nodeType="afterEffect">
                                  <p:stCondLst>
                                    <p:cond delay="500"/>
                                  </p:stCondLst>
                                  <p:childTnLst>
                                    <p:set>
                                      <p:cBhvr>
                                        <p:cTn id="69" dur="1" fill="hold">
                                          <p:stCondLst>
                                            <p:cond delay="0"/>
                                          </p:stCondLst>
                                        </p:cTn>
                                        <p:tgtEl>
                                          <p:spTgt spid="102"/>
                                        </p:tgtEl>
                                        <p:attrNameLst>
                                          <p:attrName>style.visibility</p:attrName>
                                        </p:attrNameLst>
                                      </p:cBhvr>
                                      <p:to>
                                        <p:strVal val="visible"/>
                                      </p:to>
                                    </p:set>
                                  </p:childTnLst>
                                </p:cTn>
                              </p:par>
                            </p:childTnLst>
                          </p:cTn>
                        </p:par>
                        <p:par>
                          <p:cTn id="70" fill="hold">
                            <p:stCondLst>
                              <p:cond delay="1000"/>
                            </p:stCondLst>
                            <p:childTnLst>
                              <p:par>
                                <p:cTn id="71" presetID="1" presetClass="entr" presetSubtype="0" fill="hold" nodeType="afterEffect">
                                  <p:stCondLst>
                                    <p:cond delay="0"/>
                                  </p:stCondLst>
                                  <p:childTnLst>
                                    <p:set>
                                      <p:cBhvr>
                                        <p:cTn id="72" dur="1" fill="hold">
                                          <p:stCondLst>
                                            <p:cond delay="0"/>
                                          </p:stCondLst>
                                        </p:cTn>
                                        <p:tgtEl>
                                          <p:spTgt spid="81"/>
                                        </p:tgtEl>
                                        <p:attrNameLst>
                                          <p:attrName>style.visibility</p:attrName>
                                        </p:attrNameLst>
                                      </p:cBhvr>
                                      <p:to>
                                        <p:strVal val="visible"/>
                                      </p:to>
                                    </p:set>
                                  </p:childTnLst>
                                </p:cTn>
                              </p:par>
                            </p:childTnLst>
                          </p:cTn>
                        </p:par>
                        <p:par>
                          <p:cTn id="73" fill="hold">
                            <p:stCondLst>
                              <p:cond delay="1000"/>
                            </p:stCondLst>
                            <p:childTnLst>
                              <p:par>
                                <p:cTn id="74" presetID="1" presetClass="entr" presetSubtype="0" fill="hold" nodeType="afterEffect">
                                  <p:stCondLst>
                                    <p:cond delay="0"/>
                                  </p:stCondLst>
                                  <p:childTnLst>
                                    <p:set>
                                      <p:cBhvr>
                                        <p:cTn id="75" dur="1" fill="hold">
                                          <p:stCondLst>
                                            <p:cond delay="0"/>
                                          </p:stCondLst>
                                        </p:cTn>
                                        <p:tgtEl>
                                          <p:spTgt spid="485"/>
                                        </p:tgtEl>
                                        <p:attrNameLst>
                                          <p:attrName>style.visibility</p:attrName>
                                        </p:attrNameLst>
                                      </p:cBhvr>
                                      <p:to>
                                        <p:strVal val="visible"/>
                                      </p:to>
                                    </p:set>
                                  </p:childTnLst>
                                </p:cTn>
                              </p:par>
                            </p:childTnLst>
                          </p:cTn>
                        </p:par>
                        <p:par>
                          <p:cTn id="76" fill="hold">
                            <p:stCondLst>
                              <p:cond delay="1000"/>
                            </p:stCondLst>
                            <p:childTnLst>
                              <p:par>
                                <p:cTn id="77" presetID="1" presetClass="entr" presetSubtype="0" fill="hold" nodeType="afterEffect">
                                  <p:stCondLst>
                                    <p:cond delay="500"/>
                                  </p:stCondLst>
                                  <p:childTnLst>
                                    <p:set>
                                      <p:cBhvr>
                                        <p:cTn id="78" dur="1" fill="hold">
                                          <p:stCondLst>
                                            <p:cond delay="0"/>
                                          </p:stCondLst>
                                        </p:cTn>
                                        <p:tgtEl>
                                          <p:spTgt spid="489"/>
                                        </p:tgtEl>
                                        <p:attrNameLst>
                                          <p:attrName>style.visibility</p:attrName>
                                        </p:attrNameLst>
                                      </p:cBhvr>
                                      <p:to>
                                        <p:strVal val="visible"/>
                                      </p:to>
                                    </p:set>
                                  </p:childTnLst>
                                </p:cTn>
                              </p:par>
                            </p:childTnLst>
                          </p:cTn>
                        </p:par>
                        <p:par>
                          <p:cTn id="79" fill="hold">
                            <p:stCondLst>
                              <p:cond delay="1500"/>
                            </p:stCondLst>
                            <p:childTnLst>
                              <p:par>
                                <p:cTn id="80" presetID="1" presetClass="entr" presetSubtype="0" fill="hold" nodeType="afterEffect">
                                  <p:stCondLst>
                                    <p:cond delay="500"/>
                                  </p:stCondLst>
                                  <p:childTnLst>
                                    <p:set>
                                      <p:cBhvr>
                                        <p:cTn id="81" dur="1" fill="hold">
                                          <p:stCondLst>
                                            <p:cond delay="0"/>
                                          </p:stCondLst>
                                        </p:cTn>
                                        <p:tgtEl>
                                          <p:spTgt spid="493"/>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156"/>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149"/>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11"/>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par>
                                <p:cTn id="94" presetID="1" presetClass="entr" presetSubtype="0" fill="hold" grpId="1" nodeType="withEffect">
                                  <p:stCondLst>
                                    <p:cond delay="0"/>
                                  </p:stCondLst>
                                  <p:childTnLst>
                                    <p:set>
                                      <p:cBhvr>
                                        <p:cTn id="95" dur="1" fill="hold">
                                          <p:stCondLst>
                                            <p:cond delay="0"/>
                                          </p:stCondLst>
                                        </p:cTn>
                                        <p:tgtEl>
                                          <p:spTgt spid="6"/>
                                        </p:tgtEl>
                                        <p:attrNameLst>
                                          <p:attrName>style.visibility</p:attrName>
                                        </p:attrNameLst>
                                      </p:cBhvr>
                                      <p:to>
                                        <p:strVal val="visible"/>
                                      </p:to>
                                    </p:set>
                                  </p:childTnLst>
                                </p:cTn>
                              </p:par>
                              <p:par>
                                <p:cTn id="96" presetID="1" presetClass="entr" presetSubtype="0" fill="hold" grpId="1" nodeType="withEffect">
                                  <p:stCondLst>
                                    <p:cond delay="0"/>
                                  </p:stCondLst>
                                  <p:childTnLst>
                                    <p:set>
                                      <p:cBhvr>
                                        <p:cTn id="97" dur="1" fill="hold">
                                          <p:stCondLst>
                                            <p:cond delay="0"/>
                                          </p:stCondLst>
                                        </p:cTn>
                                        <p:tgtEl>
                                          <p:spTgt spid="9"/>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0"/>
                                          </p:stCondLst>
                                        </p:cTn>
                                        <p:tgtEl>
                                          <p:spTgt spid="158"/>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165"/>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4" grpId="0" animBg="1"/>
      <p:bldP spid="440" grpId="0" animBg="1"/>
      <p:bldP spid="484" grpId="0" animBg="1"/>
      <p:bldP spid="145" grpId="0" animBg="1"/>
      <p:bldP spid="156" grpId="0" animBg="1"/>
      <p:bldP spid="483" grpId="0" animBg="1"/>
      <p:bldP spid="483" grpId="1" animBg="1"/>
      <p:bldP spid="6" grpId="0" animBg="1"/>
      <p:bldP spid="6" grpId="1" animBg="1"/>
      <p:bldP spid="6" grpId="2" animBg="1"/>
      <p:bldP spid="9" grpId="0" animBg="1"/>
      <p:bldP spid="9" grpId="1" animBg="1"/>
      <p:bldP spid="9" grpId="2" animBg="1"/>
      <p:bldP spid="10" grpId="0" animBg="1"/>
      <p:bldP spid="10" grpId="1" animBg="1"/>
      <p:bldP spid="11" grpId="0" animBg="1"/>
      <p:bldP spid="165" grpId="0" animBg="1"/>
      <p:bldP spid="15" grpId="0" animBg="1"/>
      <p:bldP spid="17" grpId="0" animBg="1"/>
      <p:bldP spid="44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5BCA04D-388E-4257-8924-1D3C64B3F4E6}"/>
              </a:ext>
            </a:extLst>
          </p:cNvPr>
          <p:cNvSpPr>
            <a:spLocks noGrp="1"/>
          </p:cNvSpPr>
          <p:nvPr>
            <p:ph type="title"/>
          </p:nvPr>
        </p:nvSpPr>
        <p:spPr>
          <a:xfrm>
            <a:off x="479423" y="476250"/>
            <a:ext cx="10604889" cy="1081088"/>
          </a:xfrm>
        </p:spPr>
        <p:txBody>
          <a:bodyPr/>
          <a:lstStyle/>
          <a:p>
            <a:r>
              <a:rPr lang="sv-SE"/>
              <a:t>5GC alternatives for Session anchoring and breakout</a:t>
            </a:r>
            <a:endParaRPr lang="sv-SE">
              <a:solidFill>
                <a:srgbClr val="FF0000"/>
              </a:solidFill>
            </a:endParaRPr>
          </a:p>
        </p:txBody>
      </p:sp>
      <p:sp>
        <p:nvSpPr>
          <p:cNvPr id="209" name="Rectangle 208">
            <a:extLst>
              <a:ext uri="{FF2B5EF4-FFF2-40B4-BE49-F238E27FC236}">
                <a16:creationId xmlns:a16="http://schemas.microsoft.com/office/drawing/2014/main" id="{5E6F85F9-1B04-48EF-9644-294706E5AB2D}"/>
              </a:ext>
            </a:extLst>
          </p:cNvPr>
          <p:cNvSpPr/>
          <p:nvPr/>
        </p:nvSpPr>
        <p:spPr bwMode="auto">
          <a:xfrm>
            <a:off x="7346359" y="1642188"/>
            <a:ext cx="3973089" cy="455034"/>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algn="ctr" fontAlgn="base">
              <a:spcBef>
                <a:spcPts val="300"/>
              </a:spcBef>
              <a:spcAft>
                <a:spcPct val="0"/>
              </a:spcAft>
            </a:pPr>
            <a:r>
              <a:rPr kumimoji="0" lang="sv-SE" sz="2400" b="1" i="0" u="none" strike="noStrike" cap="none" normalizeH="0" baseline="0">
                <a:ln>
                  <a:noFill/>
                </a:ln>
                <a:effectLst/>
              </a:rPr>
              <a:t>Central anchor point</a:t>
            </a:r>
            <a:endParaRPr lang="sv-SE" sz="2400">
              <a:solidFill>
                <a:srgbClr val="00B050"/>
              </a:solidFill>
            </a:endParaRPr>
          </a:p>
        </p:txBody>
      </p:sp>
      <p:sp>
        <p:nvSpPr>
          <p:cNvPr id="413" name="Rectangle 412">
            <a:extLst>
              <a:ext uri="{FF2B5EF4-FFF2-40B4-BE49-F238E27FC236}">
                <a16:creationId xmlns:a16="http://schemas.microsoft.com/office/drawing/2014/main" id="{9BB4CFF2-2117-4E6D-BB46-96FBF13DB8AF}"/>
              </a:ext>
            </a:extLst>
          </p:cNvPr>
          <p:cNvSpPr/>
          <p:nvPr/>
        </p:nvSpPr>
        <p:spPr bwMode="auto">
          <a:xfrm>
            <a:off x="7346359" y="2760678"/>
            <a:ext cx="3973089" cy="461600"/>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algn="ctr" fontAlgn="base">
              <a:spcBef>
                <a:spcPts val="300"/>
              </a:spcBef>
              <a:spcAft>
                <a:spcPct val="0"/>
              </a:spcAft>
            </a:pPr>
            <a:r>
              <a:rPr lang="sv-SE" sz="2400" b="1"/>
              <a:t>Distributed Anchor Point</a:t>
            </a:r>
          </a:p>
        </p:txBody>
      </p:sp>
      <p:sp>
        <p:nvSpPr>
          <p:cNvPr id="416" name="Rectangle 415">
            <a:extLst>
              <a:ext uri="{FF2B5EF4-FFF2-40B4-BE49-F238E27FC236}">
                <a16:creationId xmlns:a16="http://schemas.microsoft.com/office/drawing/2014/main" id="{6FDE5212-66B2-4894-89F1-EDD4A65F1CE6}"/>
              </a:ext>
            </a:extLst>
          </p:cNvPr>
          <p:cNvSpPr/>
          <p:nvPr/>
        </p:nvSpPr>
        <p:spPr bwMode="auto">
          <a:xfrm>
            <a:off x="7346359" y="3884666"/>
            <a:ext cx="3973089" cy="461600"/>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algn="ctr" fontAlgn="base">
              <a:spcBef>
                <a:spcPts val="300"/>
              </a:spcBef>
              <a:spcAft>
                <a:spcPct val="0"/>
              </a:spcAft>
            </a:pPr>
            <a:r>
              <a:rPr lang="sv-SE" sz="2400" b="1"/>
              <a:t>Session Breakout</a:t>
            </a:r>
          </a:p>
          <a:p>
            <a:pPr algn="ctr" fontAlgn="base">
              <a:spcBef>
                <a:spcPts val="300"/>
              </a:spcBef>
              <a:spcAft>
                <a:spcPct val="0"/>
              </a:spcAft>
            </a:pPr>
            <a:endParaRPr lang="sv-SE" sz="2400" b="1"/>
          </a:p>
        </p:txBody>
      </p:sp>
      <p:sp>
        <p:nvSpPr>
          <p:cNvPr id="428" name="Rectangle 427">
            <a:extLst>
              <a:ext uri="{FF2B5EF4-FFF2-40B4-BE49-F238E27FC236}">
                <a16:creationId xmlns:a16="http://schemas.microsoft.com/office/drawing/2014/main" id="{A7DCF71B-A947-42C9-BA1D-16D662732144}"/>
              </a:ext>
            </a:extLst>
          </p:cNvPr>
          <p:cNvSpPr/>
          <p:nvPr/>
        </p:nvSpPr>
        <p:spPr bwMode="auto">
          <a:xfrm>
            <a:off x="7346359" y="5275819"/>
            <a:ext cx="3973089" cy="436474"/>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algn="ctr" fontAlgn="base">
              <a:spcBef>
                <a:spcPts val="300"/>
              </a:spcBef>
              <a:spcAft>
                <a:spcPct val="0"/>
              </a:spcAft>
            </a:pPr>
            <a:r>
              <a:rPr lang="sv-SE" sz="2400" b="1"/>
              <a:t>Multiple Sessions </a:t>
            </a:r>
          </a:p>
        </p:txBody>
      </p:sp>
      <p:grpSp>
        <p:nvGrpSpPr>
          <p:cNvPr id="4" name="Group 3">
            <a:extLst>
              <a:ext uri="{FF2B5EF4-FFF2-40B4-BE49-F238E27FC236}">
                <a16:creationId xmlns:a16="http://schemas.microsoft.com/office/drawing/2014/main" id="{6879AAE6-049A-4DA0-A78A-2EF57AC3BEE7}"/>
              </a:ext>
            </a:extLst>
          </p:cNvPr>
          <p:cNvGrpSpPr/>
          <p:nvPr/>
        </p:nvGrpSpPr>
        <p:grpSpPr>
          <a:xfrm>
            <a:off x="872551" y="1099494"/>
            <a:ext cx="6159176" cy="5334550"/>
            <a:chOff x="766929" y="1206919"/>
            <a:chExt cx="6077860" cy="5321911"/>
          </a:xfrm>
        </p:grpSpPr>
        <p:grpSp>
          <p:nvGrpSpPr>
            <p:cNvPr id="27" name="Group 26">
              <a:extLst>
                <a:ext uri="{FF2B5EF4-FFF2-40B4-BE49-F238E27FC236}">
                  <a16:creationId xmlns:a16="http://schemas.microsoft.com/office/drawing/2014/main" id="{0ED11D4A-2BB4-4E72-9CC6-251DDC0DEAC0}"/>
                </a:ext>
              </a:extLst>
            </p:cNvPr>
            <p:cNvGrpSpPr/>
            <p:nvPr/>
          </p:nvGrpSpPr>
          <p:grpSpPr>
            <a:xfrm>
              <a:off x="766929" y="1206919"/>
              <a:ext cx="6077860" cy="5316904"/>
              <a:chOff x="2171331" y="1241044"/>
              <a:chExt cx="4826344" cy="5035492"/>
            </a:xfrm>
          </p:grpSpPr>
          <p:sp>
            <p:nvSpPr>
              <p:cNvPr id="23" name="Rectangle 22">
                <a:extLst>
                  <a:ext uri="{FF2B5EF4-FFF2-40B4-BE49-F238E27FC236}">
                    <a16:creationId xmlns:a16="http://schemas.microsoft.com/office/drawing/2014/main" id="{34229115-1C4E-4372-8203-3AD0E51EF0D2}"/>
                  </a:ext>
                </a:extLst>
              </p:cNvPr>
              <p:cNvSpPr/>
              <p:nvPr/>
            </p:nvSpPr>
            <p:spPr bwMode="auto">
              <a:xfrm>
                <a:off x="2171331" y="1260976"/>
                <a:ext cx="4826344" cy="5015560"/>
              </a:xfrm>
              <a:prstGeom prst="rect">
                <a:avLst/>
              </a:prstGeom>
              <a:solidFill>
                <a:schemeClr val="bg2"/>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sv-SE" sz="2000" b="0" i="0" u="none" strike="noStrike" cap="none" normalizeH="0" baseline="0" err="1">
                  <a:ln>
                    <a:noFill/>
                  </a:ln>
                  <a:solidFill>
                    <a:schemeClr val="bg1"/>
                  </a:solidFill>
                  <a:effectLst/>
                  <a:latin typeface="+mn-lt"/>
                </a:endParaRPr>
              </a:p>
            </p:txBody>
          </p:sp>
          <p:sp>
            <p:nvSpPr>
              <p:cNvPr id="24" name="Rectangle 23">
                <a:extLst>
                  <a:ext uri="{FF2B5EF4-FFF2-40B4-BE49-F238E27FC236}">
                    <a16:creationId xmlns:a16="http://schemas.microsoft.com/office/drawing/2014/main" id="{9BC18439-30E4-40F2-AFFE-8A23B0BEC516}"/>
                  </a:ext>
                </a:extLst>
              </p:cNvPr>
              <p:cNvSpPr/>
              <p:nvPr/>
            </p:nvSpPr>
            <p:spPr>
              <a:xfrm>
                <a:off x="2320970" y="1241044"/>
                <a:ext cx="1074232" cy="319875"/>
              </a:xfrm>
              <a:prstGeom prst="rect">
                <a:avLst/>
              </a:prstGeom>
            </p:spPr>
            <p:txBody>
              <a:bodyPr wrap="none">
                <a:spAutoFit/>
              </a:bodyPr>
              <a:lstStyle/>
              <a:p>
                <a:pPr algn="ctr">
                  <a:buClr>
                    <a:schemeClr val="tx1"/>
                  </a:buClr>
                </a:pPr>
                <a:r>
                  <a:rPr lang="en-US" sz="1600"/>
                  <a:t>5GS network</a:t>
                </a:r>
              </a:p>
            </p:txBody>
          </p:sp>
        </p:grpSp>
        <p:sp>
          <p:nvSpPr>
            <p:cNvPr id="473" name="Rectangle 472">
              <a:extLst>
                <a:ext uri="{FF2B5EF4-FFF2-40B4-BE49-F238E27FC236}">
                  <a16:creationId xmlns:a16="http://schemas.microsoft.com/office/drawing/2014/main" id="{5B9AA32D-53A7-497F-9448-917778C34C37}"/>
                </a:ext>
              </a:extLst>
            </p:cNvPr>
            <p:cNvSpPr/>
            <p:nvPr/>
          </p:nvSpPr>
          <p:spPr bwMode="auto">
            <a:xfrm>
              <a:off x="5531378" y="1585947"/>
              <a:ext cx="1023544" cy="4813093"/>
            </a:xfrm>
            <a:prstGeom prst="rect">
              <a:avLst/>
            </a:prstGeom>
            <a:solidFill>
              <a:schemeClr val="tx1">
                <a:lumMod val="25000"/>
                <a:lumOff val="75000"/>
              </a:schemeClr>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sv-SE" sz="2000" b="0" i="0" u="none" strike="noStrike" cap="none" normalizeH="0" baseline="0" err="1">
                <a:ln>
                  <a:noFill/>
                </a:ln>
                <a:solidFill>
                  <a:schemeClr val="bg1"/>
                </a:solidFill>
                <a:effectLst/>
                <a:latin typeface="+mn-lt"/>
              </a:endParaRPr>
            </a:p>
          </p:txBody>
        </p:sp>
        <p:sp>
          <p:nvSpPr>
            <p:cNvPr id="474" name="Rectangle 473">
              <a:extLst>
                <a:ext uri="{FF2B5EF4-FFF2-40B4-BE49-F238E27FC236}">
                  <a16:creationId xmlns:a16="http://schemas.microsoft.com/office/drawing/2014/main" id="{F2F74748-5812-4644-A928-E68C69635A30}"/>
                </a:ext>
              </a:extLst>
            </p:cNvPr>
            <p:cNvSpPr/>
            <p:nvPr/>
          </p:nvSpPr>
          <p:spPr bwMode="auto">
            <a:xfrm>
              <a:off x="3973331" y="1577376"/>
              <a:ext cx="1023544" cy="4813093"/>
            </a:xfrm>
            <a:prstGeom prst="rect">
              <a:avLst/>
            </a:prstGeom>
            <a:solidFill>
              <a:schemeClr val="tx1">
                <a:lumMod val="25000"/>
                <a:lumOff val="75000"/>
              </a:schemeClr>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sv-SE" sz="2000" b="0" i="0" u="none" strike="noStrike" cap="none" normalizeH="0" baseline="0" err="1">
                <a:ln>
                  <a:noFill/>
                </a:ln>
                <a:solidFill>
                  <a:schemeClr val="bg1"/>
                </a:solidFill>
                <a:effectLst/>
                <a:latin typeface="+mn-lt"/>
              </a:endParaRPr>
            </a:p>
          </p:txBody>
        </p:sp>
        <p:sp>
          <p:nvSpPr>
            <p:cNvPr id="475" name="Rectangle 474">
              <a:extLst>
                <a:ext uri="{FF2B5EF4-FFF2-40B4-BE49-F238E27FC236}">
                  <a16:creationId xmlns:a16="http://schemas.microsoft.com/office/drawing/2014/main" id="{B4B233F6-9B6E-4AA1-B28F-7419A256F563}"/>
                </a:ext>
              </a:extLst>
            </p:cNvPr>
            <p:cNvSpPr/>
            <p:nvPr/>
          </p:nvSpPr>
          <p:spPr bwMode="auto">
            <a:xfrm>
              <a:off x="2487789" y="1585947"/>
              <a:ext cx="1023544" cy="4805472"/>
            </a:xfrm>
            <a:prstGeom prst="rect">
              <a:avLst/>
            </a:prstGeom>
            <a:solidFill>
              <a:schemeClr val="tx1">
                <a:lumMod val="25000"/>
                <a:lumOff val="75000"/>
              </a:schemeClr>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sv-SE" sz="2000" b="0" i="0" u="none" strike="noStrike" cap="none" normalizeH="0" baseline="0" err="1">
                <a:ln>
                  <a:noFill/>
                </a:ln>
                <a:solidFill>
                  <a:schemeClr val="bg1"/>
                </a:solidFill>
                <a:effectLst/>
                <a:latin typeface="+mn-lt"/>
              </a:endParaRPr>
            </a:p>
          </p:txBody>
        </p:sp>
        <p:sp>
          <p:nvSpPr>
            <p:cNvPr id="476" name="Rectangle 475">
              <a:extLst>
                <a:ext uri="{FF2B5EF4-FFF2-40B4-BE49-F238E27FC236}">
                  <a16:creationId xmlns:a16="http://schemas.microsoft.com/office/drawing/2014/main" id="{4B0DDDF7-B186-4284-B308-1DDF60843EBF}"/>
                </a:ext>
              </a:extLst>
            </p:cNvPr>
            <p:cNvSpPr/>
            <p:nvPr/>
          </p:nvSpPr>
          <p:spPr bwMode="auto">
            <a:xfrm>
              <a:off x="998962" y="1578326"/>
              <a:ext cx="1030052" cy="4813093"/>
            </a:xfrm>
            <a:prstGeom prst="rect">
              <a:avLst/>
            </a:prstGeom>
            <a:solidFill>
              <a:schemeClr val="tx1">
                <a:lumMod val="25000"/>
                <a:lumOff val="75000"/>
              </a:schemeClr>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sv-SE" sz="2000" b="0" i="0" u="none" strike="noStrike" cap="none" normalizeH="0" baseline="0" err="1">
                <a:ln>
                  <a:noFill/>
                </a:ln>
                <a:solidFill>
                  <a:schemeClr val="bg1"/>
                </a:solidFill>
                <a:effectLst/>
                <a:latin typeface="+mn-lt"/>
              </a:endParaRPr>
            </a:p>
          </p:txBody>
        </p:sp>
        <p:sp>
          <p:nvSpPr>
            <p:cNvPr id="477" name="TextBox 476">
              <a:extLst>
                <a:ext uri="{FF2B5EF4-FFF2-40B4-BE49-F238E27FC236}">
                  <a16:creationId xmlns:a16="http://schemas.microsoft.com/office/drawing/2014/main" id="{A1316522-43CE-4A06-8175-396931225B3B}"/>
                </a:ext>
              </a:extLst>
            </p:cNvPr>
            <p:cNvSpPr txBox="1"/>
            <p:nvPr/>
          </p:nvSpPr>
          <p:spPr bwMode="auto">
            <a:xfrm>
              <a:off x="5468038" y="5973129"/>
              <a:ext cx="1176256" cy="555701"/>
            </a:xfrm>
            <a:prstGeom prst="rect">
              <a:avLst/>
            </a:prstGeom>
            <a:noFill/>
            <a:ln w="12700">
              <a:noFill/>
              <a:miter lim="800000"/>
              <a:headEnd/>
              <a:tailEnd/>
            </a:ln>
          </p:spPr>
          <p:txBody>
            <a:bodyPr vert="horz" wrap="none" lIns="72000" tIns="36000" rIns="73152" bIns="36576" numCol="1" rtlCol="0" anchor="t" anchorCtr="0" compatLnSpc="1">
              <a:prstTxWarp prst="textNoShape">
                <a:avLst/>
              </a:prstTxWarp>
              <a:noAutofit/>
            </a:bodyPr>
            <a:lstStyle/>
            <a:p>
              <a:pPr algn="ctr">
                <a:buClr>
                  <a:schemeClr val="tx1"/>
                </a:buClr>
              </a:pPr>
              <a:r>
                <a:rPr lang="sv-SE" sz="1200"/>
                <a:t>National</a:t>
              </a:r>
              <a:br>
                <a:rPr lang="sv-SE" sz="1200"/>
              </a:br>
              <a:r>
                <a:rPr lang="sv-SE" sz="1200"/>
                <a:t>sites</a:t>
              </a:r>
            </a:p>
          </p:txBody>
        </p:sp>
        <p:sp>
          <p:nvSpPr>
            <p:cNvPr id="478" name="TextBox 477">
              <a:extLst>
                <a:ext uri="{FF2B5EF4-FFF2-40B4-BE49-F238E27FC236}">
                  <a16:creationId xmlns:a16="http://schemas.microsoft.com/office/drawing/2014/main" id="{7915F02F-5C7D-4E6A-AE8D-E5DEFE04F8C9}"/>
                </a:ext>
              </a:extLst>
            </p:cNvPr>
            <p:cNvSpPr txBox="1"/>
            <p:nvPr/>
          </p:nvSpPr>
          <p:spPr bwMode="auto">
            <a:xfrm>
              <a:off x="3917650" y="5973129"/>
              <a:ext cx="1176256" cy="555701"/>
            </a:xfrm>
            <a:prstGeom prst="rect">
              <a:avLst/>
            </a:prstGeom>
            <a:noFill/>
            <a:ln w="12700">
              <a:noFill/>
              <a:miter lim="800000"/>
              <a:headEnd/>
              <a:tailEnd/>
            </a:ln>
          </p:spPr>
          <p:txBody>
            <a:bodyPr vert="horz" wrap="none" lIns="72000" tIns="36000" rIns="73152" bIns="36576" numCol="1" rtlCol="0" anchor="t" anchorCtr="0" compatLnSpc="1">
              <a:prstTxWarp prst="textNoShape">
                <a:avLst/>
              </a:prstTxWarp>
              <a:noAutofit/>
            </a:bodyPr>
            <a:lstStyle/>
            <a:p>
              <a:pPr algn="ctr">
                <a:buClr>
                  <a:schemeClr val="tx1"/>
                </a:buClr>
              </a:pPr>
              <a:r>
                <a:rPr lang="sv-SE" sz="1200"/>
                <a:t>Regional</a:t>
              </a:r>
              <a:br>
                <a:rPr lang="sv-SE" sz="1200"/>
              </a:br>
              <a:r>
                <a:rPr lang="sv-SE" sz="1200"/>
                <a:t>sites</a:t>
              </a:r>
            </a:p>
          </p:txBody>
        </p:sp>
        <p:sp>
          <p:nvSpPr>
            <p:cNvPr id="479" name="TextBox 478">
              <a:extLst>
                <a:ext uri="{FF2B5EF4-FFF2-40B4-BE49-F238E27FC236}">
                  <a16:creationId xmlns:a16="http://schemas.microsoft.com/office/drawing/2014/main" id="{ED833C4D-BD7B-400A-B7D1-5BF63F2F5BDA}"/>
                </a:ext>
              </a:extLst>
            </p:cNvPr>
            <p:cNvSpPr txBox="1"/>
            <p:nvPr/>
          </p:nvSpPr>
          <p:spPr bwMode="auto">
            <a:xfrm>
              <a:off x="2376365" y="5973129"/>
              <a:ext cx="1176256" cy="555701"/>
            </a:xfrm>
            <a:prstGeom prst="rect">
              <a:avLst/>
            </a:prstGeom>
            <a:noFill/>
            <a:ln w="12700">
              <a:noFill/>
              <a:miter lim="800000"/>
              <a:headEnd/>
              <a:tailEnd/>
            </a:ln>
          </p:spPr>
          <p:txBody>
            <a:bodyPr vert="horz" wrap="none" lIns="72000" tIns="36000" rIns="73152" bIns="36576" numCol="1" rtlCol="0" anchor="t" anchorCtr="0" compatLnSpc="1">
              <a:prstTxWarp prst="textNoShape">
                <a:avLst/>
              </a:prstTxWarp>
              <a:noAutofit/>
            </a:bodyPr>
            <a:lstStyle/>
            <a:p>
              <a:pPr algn="ctr">
                <a:buClr>
                  <a:schemeClr val="tx1"/>
                </a:buClr>
              </a:pPr>
              <a:r>
                <a:rPr lang="sv-SE" sz="1200"/>
                <a:t>Local</a:t>
              </a:r>
              <a:br>
                <a:rPr lang="sv-SE" sz="1200"/>
              </a:br>
              <a:r>
                <a:rPr lang="sv-SE" sz="1200"/>
                <a:t>sites</a:t>
              </a:r>
            </a:p>
          </p:txBody>
        </p:sp>
        <p:sp>
          <p:nvSpPr>
            <p:cNvPr id="480" name="TextBox 479">
              <a:extLst>
                <a:ext uri="{FF2B5EF4-FFF2-40B4-BE49-F238E27FC236}">
                  <a16:creationId xmlns:a16="http://schemas.microsoft.com/office/drawing/2014/main" id="{6E2FF683-EB88-44FF-8E83-EA6C911138BC}"/>
                </a:ext>
              </a:extLst>
            </p:cNvPr>
            <p:cNvSpPr txBox="1"/>
            <p:nvPr/>
          </p:nvSpPr>
          <p:spPr bwMode="auto">
            <a:xfrm>
              <a:off x="933619" y="5973129"/>
              <a:ext cx="1176256" cy="555701"/>
            </a:xfrm>
            <a:prstGeom prst="rect">
              <a:avLst/>
            </a:prstGeom>
            <a:noFill/>
            <a:ln w="12700">
              <a:noFill/>
              <a:miter lim="800000"/>
              <a:headEnd/>
              <a:tailEnd/>
            </a:ln>
          </p:spPr>
          <p:txBody>
            <a:bodyPr vert="horz" wrap="none" lIns="72000" tIns="36000" rIns="73152" bIns="36576" numCol="1" rtlCol="0" anchor="t" anchorCtr="0" compatLnSpc="1">
              <a:prstTxWarp prst="textNoShape">
                <a:avLst/>
              </a:prstTxWarp>
              <a:noAutofit/>
            </a:bodyPr>
            <a:lstStyle/>
            <a:p>
              <a:pPr algn="ctr">
                <a:buClr>
                  <a:schemeClr val="tx1"/>
                </a:buClr>
              </a:pPr>
              <a:r>
                <a:rPr lang="sv-SE" sz="1200"/>
                <a:t>Radio</a:t>
              </a:r>
              <a:br>
                <a:rPr lang="sv-SE" sz="1200"/>
              </a:br>
              <a:r>
                <a:rPr lang="sv-SE" sz="1200"/>
                <a:t>sites</a:t>
              </a:r>
            </a:p>
          </p:txBody>
        </p:sp>
      </p:grpSp>
      <p:sp>
        <p:nvSpPr>
          <p:cNvPr id="41" name="TextBox 40">
            <a:extLst>
              <a:ext uri="{FF2B5EF4-FFF2-40B4-BE49-F238E27FC236}">
                <a16:creationId xmlns:a16="http://schemas.microsoft.com/office/drawing/2014/main" id="{C21E1611-0EBD-4567-82F2-C9395F8F1775}"/>
              </a:ext>
            </a:extLst>
          </p:cNvPr>
          <p:cNvSpPr txBox="1"/>
          <p:nvPr/>
        </p:nvSpPr>
        <p:spPr bwMode="auto">
          <a:xfrm>
            <a:off x="5960443" y="1589735"/>
            <a:ext cx="483667" cy="665766"/>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algn="ctr">
              <a:buClr>
                <a:schemeClr val="tx1"/>
              </a:buClr>
            </a:pPr>
            <a:r>
              <a:rPr lang="en-US" sz="1400" b="1">
                <a:latin typeface="Ericsson Technical Icons" panose="00000500000000000000" pitchFamily="2" charset="0"/>
              </a:rPr>
              <a:t>G</a:t>
            </a:r>
            <a:endParaRPr lang="en-US" sz="1400" b="1"/>
          </a:p>
          <a:p>
            <a:pPr algn="ctr">
              <a:buClr>
                <a:schemeClr val="tx1"/>
              </a:buClr>
            </a:pPr>
            <a:r>
              <a:rPr lang="en-US" sz="1100" b="1"/>
              <a:t>Core</a:t>
            </a:r>
            <a:br>
              <a:rPr lang="en-US" sz="1100" b="1"/>
            </a:br>
            <a:r>
              <a:rPr lang="en-US" sz="1100" b="1"/>
              <a:t>UP</a:t>
            </a:r>
            <a:endParaRPr lang="en-US" sz="1600" b="1"/>
          </a:p>
        </p:txBody>
      </p:sp>
      <p:grpSp>
        <p:nvGrpSpPr>
          <p:cNvPr id="42" name="Group 41">
            <a:extLst>
              <a:ext uri="{FF2B5EF4-FFF2-40B4-BE49-F238E27FC236}">
                <a16:creationId xmlns:a16="http://schemas.microsoft.com/office/drawing/2014/main" id="{49F30EE6-3864-4CC9-9543-4DF9B4D89243}"/>
              </a:ext>
            </a:extLst>
          </p:cNvPr>
          <p:cNvGrpSpPr/>
          <p:nvPr/>
        </p:nvGrpSpPr>
        <p:grpSpPr>
          <a:xfrm>
            <a:off x="6367523" y="1759076"/>
            <a:ext cx="267741" cy="343029"/>
            <a:chOff x="578533" y="5583474"/>
            <a:chExt cx="242976" cy="312235"/>
          </a:xfrm>
        </p:grpSpPr>
        <p:grpSp>
          <p:nvGrpSpPr>
            <p:cNvPr id="43" name="Group 42">
              <a:extLst>
                <a:ext uri="{FF2B5EF4-FFF2-40B4-BE49-F238E27FC236}">
                  <a16:creationId xmlns:a16="http://schemas.microsoft.com/office/drawing/2014/main" id="{D2215486-9C3C-45E3-B1FF-7ED6FAA1F5A4}"/>
                </a:ext>
              </a:extLst>
            </p:cNvPr>
            <p:cNvGrpSpPr/>
            <p:nvPr/>
          </p:nvGrpSpPr>
          <p:grpSpPr>
            <a:xfrm>
              <a:off x="578533" y="5583474"/>
              <a:ext cx="242976" cy="312235"/>
              <a:chOff x="5229125" y="3046121"/>
              <a:chExt cx="242976" cy="312235"/>
            </a:xfrm>
          </p:grpSpPr>
          <p:sp>
            <p:nvSpPr>
              <p:cNvPr id="45" name="Rectangle 44">
                <a:extLst>
                  <a:ext uri="{FF2B5EF4-FFF2-40B4-BE49-F238E27FC236}">
                    <a16:creationId xmlns:a16="http://schemas.microsoft.com/office/drawing/2014/main" id="{94501F23-F08B-44C5-BC3B-F6B6D75718F6}"/>
                  </a:ext>
                </a:extLst>
              </p:cNvPr>
              <p:cNvSpPr/>
              <p:nvPr/>
            </p:nvSpPr>
            <p:spPr bwMode="auto">
              <a:xfrm>
                <a:off x="5229125" y="3046121"/>
                <a:ext cx="242976" cy="312235"/>
              </a:xfrm>
              <a:prstGeom prst="rect">
                <a:avLst/>
              </a:prstGeom>
              <a:solidFill>
                <a:schemeClr val="bg1"/>
              </a:solidFill>
              <a:ln w="6350" cap="flat" cmpd="sng" algn="ctr">
                <a:solidFill>
                  <a:schemeClr val="tx1"/>
                </a:solidFill>
                <a:prstDash val="sysDash"/>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sv-SE" sz="2000" b="0" i="0" u="none" strike="noStrike" cap="none" normalizeH="0" baseline="0" err="1">
                  <a:ln>
                    <a:noFill/>
                  </a:ln>
                  <a:solidFill>
                    <a:schemeClr val="bg1"/>
                  </a:solidFill>
                  <a:effectLst/>
                  <a:latin typeface="+mn-lt"/>
                </a:endParaRPr>
              </a:p>
            </p:txBody>
          </p:sp>
          <p:pic>
            <p:nvPicPr>
              <p:cNvPr id="46" name="Picture 45">
                <a:extLst>
                  <a:ext uri="{FF2B5EF4-FFF2-40B4-BE49-F238E27FC236}">
                    <a16:creationId xmlns:a16="http://schemas.microsoft.com/office/drawing/2014/main" id="{92E49542-B105-4B33-92B9-DFB73DF9320A}"/>
                  </a:ext>
                </a:extLst>
              </p:cNvPr>
              <p:cNvPicPr>
                <a:picLocks noChangeAspect="1"/>
              </p:cNvPicPr>
              <p:nvPr/>
            </p:nvPicPr>
            <p:blipFill>
              <a:blip r:embed="rId3"/>
              <a:stretch>
                <a:fillRect/>
              </a:stretch>
            </p:blipFill>
            <p:spPr>
              <a:xfrm flipH="1">
                <a:off x="5318959" y="3148941"/>
                <a:ext cx="70522" cy="97246"/>
              </a:xfrm>
              <a:prstGeom prst="rect">
                <a:avLst/>
              </a:prstGeom>
              <a:ln w="6350">
                <a:noFill/>
                <a:prstDash val="sysDash"/>
              </a:ln>
            </p:spPr>
          </p:pic>
        </p:grpSp>
        <p:sp>
          <p:nvSpPr>
            <p:cNvPr id="44" name="Freeform 6">
              <a:extLst>
                <a:ext uri="{FF2B5EF4-FFF2-40B4-BE49-F238E27FC236}">
                  <a16:creationId xmlns:a16="http://schemas.microsoft.com/office/drawing/2014/main" id="{623BD33B-154E-46EB-968E-72226C3265FE}"/>
                </a:ext>
              </a:extLst>
            </p:cNvPr>
            <p:cNvSpPr>
              <a:spLocks noEditPoints="1"/>
            </p:cNvSpPr>
            <p:nvPr/>
          </p:nvSpPr>
          <p:spPr bwMode="auto">
            <a:xfrm>
              <a:off x="626700" y="5618785"/>
              <a:ext cx="152718" cy="244311"/>
            </a:xfrm>
            <a:custGeom>
              <a:avLst/>
              <a:gdLst>
                <a:gd name="T0" fmla="*/ 2147483646 w 241"/>
                <a:gd name="T1" fmla="*/ 2147483646 h 383"/>
                <a:gd name="T2" fmla="*/ 2147483646 w 241"/>
                <a:gd name="T3" fmla="*/ 2147483646 h 383"/>
                <a:gd name="T4" fmla="*/ 2147483646 w 241"/>
                <a:gd name="T5" fmla="*/ 2147483646 h 383"/>
                <a:gd name="T6" fmla="*/ 2147483646 w 241"/>
                <a:gd name="T7" fmla="*/ 2147483646 h 383"/>
                <a:gd name="T8" fmla="*/ 2147483646 w 241"/>
                <a:gd name="T9" fmla="*/ 2147483646 h 383"/>
                <a:gd name="T10" fmla="*/ 2147483646 w 241"/>
                <a:gd name="T11" fmla="*/ 2147483646 h 383"/>
                <a:gd name="T12" fmla="*/ 2147483646 w 241"/>
                <a:gd name="T13" fmla="*/ 2147483646 h 383"/>
                <a:gd name="T14" fmla="*/ 2147483646 w 241"/>
                <a:gd name="T15" fmla="*/ 2147483646 h 383"/>
                <a:gd name="T16" fmla="*/ 2147483646 w 241"/>
                <a:gd name="T17" fmla="*/ 0 h 383"/>
                <a:gd name="T18" fmla="*/ 2147483646 w 241"/>
                <a:gd name="T19" fmla="*/ 0 h 383"/>
                <a:gd name="T20" fmla="*/ 0 w 241"/>
                <a:gd name="T21" fmla="*/ 2147483646 h 383"/>
                <a:gd name="T22" fmla="*/ 0 w 241"/>
                <a:gd name="T23" fmla="*/ 2147483646 h 383"/>
                <a:gd name="T24" fmla="*/ 2147483646 w 241"/>
                <a:gd name="T25" fmla="*/ 2147483646 h 383"/>
                <a:gd name="T26" fmla="*/ 2147483646 w 241"/>
                <a:gd name="T27" fmla="*/ 2147483646 h 383"/>
                <a:gd name="T28" fmla="*/ 2147483646 w 241"/>
                <a:gd name="T29" fmla="*/ 2147483646 h 383"/>
                <a:gd name="T30" fmla="*/ 2147483646 w 241"/>
                <a:gd name="T31" fmla="*/ 2147483646 h 383"/>
                <a:gd name="T32" fmla="*/ 2147483646 w 241"/>
                <a:gd name="T33" fmla="*/ 2147483646 h 383"/>
                <a:gd name="T34" fmla="*/ 2147483646 w 241"/>
                <a:gd name="T35" fmla="*/ 2147483646 h 383"/>
                <a:gd name="T36" fmla="*/ 2147483646 w 241"/>
                <a:gd name="T37" fmla="*/ 2147483646 h 383"/>
                <a:gd name="T38" fmla="*/ 2147483646 w 241"/>
                <a:gd name="T39" fmla="*/ 2147483646 h 383"/>
                <a:gd name="T40" fmla="*/ 2147483646 w 241"/>
                <a:gd name="T41" fmla="*/ 2147483646 h 383"/>
                <a:gd name="T42" fmla="*/ 2147483646 w 241"/>
                <a:gd name="T43" fmla="*/ 2147483646 h 383"/>
                <a:gd name="T44" fmla="*/ 2147483646 w 241"/>
                <a:gd name="T45" fmla="*/ 2147483646 h 383"/>
                <a:gd name="T46" fmla="*/ 2147483646 w 241"/>
                <a:gd name="T47" fmla="*/ 2147483646 h 383"/>
                <a:gd name="T48" fmla="*/ 2147483646 w 241"/>
                <a:gd name="T49" fmla="*/ 2147483646 h 383"/>
                <a:gd name="T50" fmla="*/ 2147483646 w 241"/>
                <a:gd name="T51" fmla="*/ 2147483646 h 383"/>
                <a:gd name="T52" fmla="*/ 2147483646 w 241"/>
                <a:gd name="T53" fmla="*/ 2147483646 h 383"/>
                <a:gd name="T54" fmla="*/ 2147483646 w 241"/>
                <a:gd name="T55" fmla="*/ 2147483646 h 383"/>
                <a:gd name="T56" fmla="*/ 2147483646 w 241"/>
                <a:gd name="T57" fmla="*/ 2147483646 h 383"/>
                <a:gd name="T58" fmla="*/ 2147483646 w 241"/>
                <a:gd name="T59" fmla="*/ 2147483646 h 383"/>
                <a:gd name="T60" fmla="*/ 2147483646 w 241"/>
                <a:gd name="T61" fmla="*/ 2147483646 h 383"/>
                <a:gd name="T62" fmla="*/ 2147483646 w 241"/>
                <a:gd name="T63" fmla="*/ 2147483646 h 383"/>
                <a:gd name="T64" fmla="*/ 2147483646 w 241"/>
                <a:gd name="T65" fmla="*/ 2147483646 h 383"/>
                <a:gd name="T66" fmla="*/ 2147483646 w 241"/>
                <a:gd name="T67" fmla="*/ 2147483646 h 383"/>
                <a:gd name="T68" fmla="*/ 2147483646 w 241"/>
                <a:gd name="T69" fmla="*/ 2147483646 h 383"/>
                <a:gd name="T70" fmla="*/ 2147483646 w 241"/>
                <a:gd name="T71" fmla="*/ 2147483646 h 383"/>
                <a:gd name="T72" fmla="*/ 2147483646 w 241"/>
                <a:gd name="T73" fmla="*/ 2147483646 h 383"/>
                <a:gd name="T74" fmla="*/ 2147483646 w 241"/>
                <a:gd name="T75" fmla="*/ 2147483646 h 383"/>
                <a:gd name="T76" fmla="*/ 2147483646 w 241"/>
                <a:gd name="T77" fmla="*/ 2147483646 h 383"/>
                <a:gd name="T78" fmla="*/ 2147483646 w 241"/>
                <a:gd name="T79" fmla="*/ 2147483646 h 383"/>
                <a:gd name="T80" fmla="*/ 2147483646 w 241"/>
                <a:gd name="T81" fmla="*/ 2147483646 h 383"/>
                <a:gd name="T82" fmla="*/ 2147483646 w 241"/>
                <a:gd name="T83" fmla="*/ 2147483646 h 383"/>
                <a:gd name="T84" fmla="*/ 2147483646 w 241"/>
                <a:gd name="T85" fmla="*/ 2147483646 h 383"/>
                <a:gd name="T86" fmla="*/ 2147483646 w 241"/>
                <a:gd name="T87" fmla="*/ 2147483646 h 383"/>
                <a:gd name="T88" fmla="*/ 2147483646 w 241"/>
                <a:gd name="T89" fmla="*/ 2147483646 h 38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41" h="383">
                  <a:moveTo>
                    <a:pt x="117" y="356"/>
                  </a:moveTo>
                  <a:cubicBezTo>
                    <a:pt x="127" y="356"/>
                    <a:pt x="135" y="348"/>
                    <a:pt x="135" y="338"/>
                  </a:cubicBezTo>
                  <a:cubicBezTo>
                    <a:pt x="135" y="329"/>
                    <a:pt x="127" y="321"/>
                    <a:pt x="117" y="321"/>
                  </a:cubicBezTo>
                  <a:cubicBezTo>
                    <a:pt x="107" y="321"/>
                    <a:pt x="99" y="329"/>
                    <a:pt x="99" y="338"/>
                  </a:cubicBezTo>
                  <a:cubicBezTo>
                    <a:pt x="99" y="348"/>
                    <a:pt x="107" y="356"/>
                    <a:pt x="117" y="356"/>
                  </a:cubicBezTo>
                  <a:close/>
                  <a:moveTo>
                    <a:pt x="233" y="90"/>
                  </a:moveTo>
                  <a:cubicBezTo>
                    <a:pt x="237" y="90"/>
                    <a:pt x="241" y="87"/>
                    <a:pt x="241" y="82"/>
                  </a:cubicBezTo>
                  <a:cubicBezTo>
                    <a:pt x="241" y="19"/>
                    <a:pt x="241" y="19"/>
                    <a:pt x="241" y="19"/>
                  </a:cubicBezTo>
                  <a:cubicBezTo>
                    <a:pt x="241" y="8"/>
                    <a:pt x="232" y="0"/>
                    <a:pt x="221" y="0"/>
                  </a:cubicBezTo>
                  <a:cubicBezTo>
                    <a:pt x="19" y="0"/>
                    <a:pt x="19" y="0"/>
                    <a:pt x="19" y="0"/>
                  </a:cubicBezTo>
                  <a:cubicBezTo>
                    <a:pt x="8" y="0"/>
                    <a:pt x="0" y="8"/>
                    <a:pt x="0" y="19"/>
                  </a:cubicBezTo>
                  <a:cubicBezTo>
                    <a:pt x="0" y="364"/>
                    <a:pt x="0" y="364"/>
                    <a:pt x="0" y="364"/>
                  </a:cubicBezTo>
                  <a:cubicBezTo>
                    <a:pt x="0" y="375"/>
                    <a:pt x="8" y="383"/>
                    <a:pt x="19" y="383"/>
                  </a:cubicBezTo>
                  <a:cubicBezTo>
                    <a:pt x="221" y="383"/>
                    <a:pt x="221" y="383"/>
                    <a:pt x="221" y="383"/>
                  </a:cubicBezTo>
                  <a:cubicBezTo>
                    <a:pt x="232" y="383"/>
                    <a:pt x="241" y="375"/>
                    <a:pt x="241" y="364"/>
                  </a:cubicBezTo>
                  <a:cubicBezTo>
                    <a:pt x="241" y="114"/>
                    <a:pt x="241" y="114"/>
                    <a:pt x="241" y="114"/>
                  </a:cubicBezTo>
                  <a:cubicBezTo>
                    <a:pt x="241" y="110"/>
                    <a:pt x="237" y="106"/>
                    <a:pt x="233" y="106"/>
                  </a:cubicBezTo>
                  <a:cubicBezTo>
                    <a:pt x="228" y="106"/>
                    <a:pt x="225" y="110"/>
                    <a:pt x="225" y="114"/>
                  </a:cubicBezTo>
                  <a:cubicBezTo>
                    <a:pt x="225" y="295"/>
                    <a:pt x="225" y="295"/>
                    <a:pt x="225" y="295"/>
                  </a:cubicBezTo>
                  <a:cubicBezTo>
                    <a:pt x="16" y="295"/>
                    <a:pt x="16" y="295"/>
                    <a:pt x="16" y="295"/>
                  </a:cubicBezTo>
                  <a:cubicBezTo>
                    <a:pt x="16" y="69"/>
                    <a:pt x="16" y="69"/>
                    <a:pt x="16" y="69"/>
                  </a:cubicBezTo>
                  <a:cubicBezTo>
                    <a:pt x="225" y="69"/>
                    <a:pt x="225" y="69"/>
                    <a:pt x="225" y="69"/>
                  </a:cubicBezTo>
                  <a:cubicBezTo>
                    <a:pt x="225" y="82"/>
                    <a:pt x="225" y="82"/>
                    <a:pt x="225" y="82"/>
                  </a:cubicBezTo>
                  <a:cubicBezTo>
                    <a:pt x="225" y="87"/>
                    <a:pt x="228" y="90"/>
                    <a:pt x="233" y="90"/>
                  </a:cubicBezTo>
                  <a:close/>
                  <a:moveTo>
                    <a:pt x="225" y="311"/>
                  </a:moveTo>
                  <a:cubicBezTo>
                    <a:pt x="225" y="364"/>
                    <a:pt x="225" y="364"/>
                    <a:pt x="225" y="364"/>
                  </a:cubicBezTo>
                  <a:cubicBezTo>
                    <a:pt x="225" y="366"/>
                    <a:pt x="223" y="367"/>
                    <a:pt x="221" y="367"/>
                  </a:cubicBezTo>
                  <a:cubicBezTo>
                    <a:pt x="19" y="367"/>
                    <a:pt x="19" y="367"/>
                    <a:pt x="19" y="367"/>
                  </a:cubicBezTo>
                  <a:cubicBezTo>
                    <a:pt x="17" y="367"/>
                    <a:pt x="16" y="366"/>
                    <a:pt x="16" y="364"/>
                  </a:cubicBezTo>
                  <a:cubicBezTo>
                    <a:pt x="16" y="311"/>
                    <a:pt x="16" y="311"/>
                    <a:pt x="16" y="311"/>
                  </a:cubicBezTo>
                  <a:lnTo>
                    <a:pt x="225" y="311"/>
                  </a:lnTo>
                  <a:close/>
                  <a:moveTo>
                    <a:pt x="16" y="53"/>
                  </a:moveTo>
                  <a:cubicBezTo>
                    <a:pt x="16" y="19"/>
                    <a:pt x="16" y="19"/>
                    <a:pt x="16" y="19"/>
                  </a:cubicBezTo>
                  <a:cubicBezTo>
                    <a:pt x="16" y="17"/>
                    <a:pt x="17" y="16"/>
                    <a:pt x="19" y="16"/>
                  </a:cubicBezTo>
                  <a:cubicBezTo>
                    <a:pt x="221" y="16"/>
                    <a:pt x="221" y="16"/>
                    <a:pt x="221" y="16"/>
                  </a:cubicBezTo>
                  <a:cubicBezTo>
                    <a:pt x="223" y="16"/>
                    <a:pt x="225" y="17"/>
                    <a:pt x="225" y="19"/>
                  </a:cubicBezTo>
                  <a:cubicBezTo>
                    <a:pt x="225" y="53"/>
                    <a:pt x="225" y="53"/>
                    <a:pt x="225" y="53"/>
                  </a:cubicBezTo>
                  <a:lnTo>
                    <a:pt x="16" y="53"/>
                  </a:lnTo>
                  <a:close/>
                  <a:moveTo>
                    <a:pt x="135" y="26"/>
                  </a:moveTo>
                  <a:cubicBezTo>
                    <a:pt x="99" y="26"/>
                    <a:pt x="99" y="26"/>
                    <a:pt x="99" y="26"/>
                  </a:cubicBezTo>
                  <a:cubicBezTo>
                    <a:pt x="95" y="26"/>
                    <a:pt x="91" y="30"/>
                    <a:pt x="91" y="34"/>
                  </a:cubicBezTo>
                  <a:cubicBezTo>
                    <a:pt x="91" y="38"/>
                    <a:pt x="95" y="42"/>
                    <a:pt x="99" y="42"/>
                  </a:cubicBezTo>
                  <a:cubicBezTo>
                    <a:pt x="135" y="42"/>
                    <a:pt x="135" y="42"/>
                    <a:pt x="135" y="42"/>
                  </a:cubicBezTo>
                  <a:cubicBezTo>
                    <a:pt x="139" y="42"/>
                    <a:pt x="143" y="38"/>
                    <a:pt x="143" y="34"/>
                  </a:cubicBezTo>
                  <a:cubicBezTo>
                    <a:pt x="143" y="30"/>
                    <a:pt x="139" y="26"/>
                    <a:pt x="135" y="26"/>
                  </a:cubicBezTo>
                  <a:close/>
                </a:path>
              </a:pathLst>
            </a:custGeom>
            <a:solidFill>
              <a:schemeClr val="tx1"/>
            </a:solidFill>
            <a:ln>
              <a:noFill/>
            </a:ln>
          </p:spPr>
          <p:txBody>
            <a:bodyPr wrap="none" lIns="72000" rIns="7200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58585A"/>
                </a:solidFill>
                <a:effectLst/>
                <a:uLnTx/>
                <a:uFillTx/>
                <a:latin typeface="Arial" panose="020B0604020202020204" pitchFamily="34" charset="0"/>
                <a:ea typeface="+mn-ea"/>
                <a:cs typeface="Arial" panose="020B0604020202020204" pitchFamily="34" charset="0"/>
              </a:endParaRPr>
            </a:p>
          </p:txBody>
        </p:sp>
      </p:grpSp>
      <p:grpSp>
        <p:nvGrpSpPr>
          <p:cNvPr id="48" name="Group 47">
            <a:extLst>
              <a:ext uri="{FF2B5EF4-FFF2-40B4-BE49-F238E27FC236}">
                <a16:creationId xmlns:a16="http://schemas.microsoft.com/office/drawing/2014/main" id="{AEFF7242-E5BB-4DAB-A692-A40240E0A690}"/>
              </a:ext>
            </a:extLst>
          </p:cNvPr>
          <p:cNvGrpSpPr/>
          <p:nvPr/>
        </p:nvGrpSpPr>
        <p:grpSpPr>
          <a:xfrm>
            <a:off x="259564" y="1637199"/>
            <a:ext cx="424176" cy="631038"/>
            <a:chOff x="369579" y="3374748"/>
            <a:chExt cx="418481" cy="620089"/>
          </a:xfrm>
        </p:grpSpPr>
        <p:sp>
          <p:nvSpPr>
            <p:cNvPr id="49" name="Freeform 6">
              <a:extLst>
                <a:ext uri="{FF2B5EF4-FFF2-40B4-BE49-F238E27FC236}">
                  <a16:creationId xmlns:a16="http://schemas.microsoft.com/office/drawing/2014/main" id="{793C2269-433A-4048-9102-E36D4487F9E0}"/>
                </a:ext>
              </a:extLst>
            </p:cNvPr>
            <p:cNvSpPr>
              <a:spLocks noEditPoints="1"/>
            </p:cNvSpPr>
            <p:nvPr/>
          </p:nvSpPr>
          <p:spPr bwMode="auto">
            <a:xfrm>
              <a:off x="369579" y="3374748"/>
              <a:ext cx="418481" cy="620089"/>
            </a:xfrm>
            <a:custGeom>
              <a:avLst/>
              <a:gdLst>
                <a:gd name="T0" fmla="*/ 2147483646 w 241"/>
                <a:gd name="T1" fmla="*/ 2147483646 h 383"/>
                <a:gd name="T2" fmla="*/ 2147483646 w 241"/>
                <a:gd name="T3" fmla="*/ 2147483646 h 383"/>
                <a:gd name="T4" fmla="*/ 2147483646 w 241"/>
                <a:gd name="T5" fmla="*/ 2147483646 h 383"/>
                <a:gd name="T6" fmla="*/ 2147483646 w 241"/>
                <a:gd name="T7" fmla="*/ 2147483646 h 383"/>
                <a:gd name="T8" fmla="*/ 2147483646 w 241"/>
                <a:gd name="T9" fmla="*/ 2147483646 h 383"/>
                <a:gd name="T10" fmla="*/ 2147483646 w 241"/>
                <a:gd name="T11" fmla="*/ 2147483646 h 383"/>
                <a:gd name="T12" fmla="*/ 2147483646 w 241"/>
                <a:gd name="T13" fmla="*/ 2147483646 h 383"/>
                <a:gd name="T14" fmla="*/ 2147483646 w 241"/>
                <a:gd name="T15" fmla="*/ 2147483646 h 383"/>
                <a:gd name="T16" fmla="*/ 2147483646 w 241"/>
                <a:gd name="T17" fmla="*/ 0 h 383"/>
                <a:gd name="T18" fmla="*/ 2147483646 w 241"/>
                <a:gd name="T19" fmla="*/ 0 h 383"/>
                <a:gd name="T20" fmla="*/ 0 w 241"/>
                <a:gd name="T21" fmla="*/ 2147483646 h 383"/>
                <a:gd name="T22" fmla="*/ 0 w 241"/>
                <a:gd name="T23" fmla="*/ 2147483646 h 383"/>
                <a:gd name="T24" fmla="*/ 2147483646 w 241"/>
                <a:gd name="T25" fmla="*/ 2147483646 h 383"/>
                <a:gd name="T26" fmla="*/ 2147483646 w 241"/>
                <a:gd name="T27" fmla="*/ 2147483646 h 383"/>
                <a:gd name="T28" fmla="*/ 2147483646 w 241"/>
                <a:gd name="T29" fmla="*/ 2147483646 h 383"/>
                <a:gd name="T30" fmla="*/ 2147483646 w 241"/>
                <a:gd name="T31" fmla="*/ 2147483646 h 383"/>
                <a:gd name="T32" fmla="*/ 2147483646 w 241"/>
                <a:gd name="T33" fmla="*/ 2147483646 h 383"/>
                <a:gd name="T34" fmla="*/ 2147483646 w 241"/>
                <a:gd name="T35" fmla="*/ 2147483646 h 383"/>
                <a:gd name="T36" fmla="*/ 2147483646 w 241"/>
                <a:gd name="T37" fmla="*/ 2147483646 h 383"/>
                <a:gd name="T38" fmla="*/ 2147483646 w 241"/>
                <a:gd name="T39" fmla="*/ 2147483646 h 383"/>
                <a:gd name="T40" fmla="*/ 2147483646 w 241"/>
                <a:gd name="T41" fmla="*/ 2147483646 h 383"/>
                <a:gd name="T42" fmla="*/ 2147483646 w 241"/>
                <a:gd name="T43" fmla="*/ 2147483646 h 383"/>
                <a:gd name="T44" fmla="*/ 2147483646 w 241"/>
                <a:gd name="T45" fmla="*/ 2147483646 h 383"/>
                <a:gd name="T46" fmla="*/ 2147483646 w 241"/>
                <a:gd name="T47" fmla="*/ 2147483646 h 383"/>
                <a:gd name="T48" fmla="*/ 2147483646 w 241"/>
                <a:gd name="T49" fmla="*/ 2147483646 h 383"/>
                <a:gd name="T50" fmla="*/ 2147483646 w 241"/>
                <a:gd name="T51" fmla="*/ 2147483646 h 383"/>
                <a:gd name="T52" fmla="*/ 2147483646 w 241"/>
                <a:gd name="T53" fmla="*/ 2147483646 h 383"/>
                <a:gd name="T54" fmla="*/ 2147483646 w 241"/>
                <a:gd name="T55" fmla="*/ 2147483646 h 383"/>
                <a:gd name="T56" fmla="*/ 2147483646 w 241"/>
                <a:gd name="T57" fmla="*/ 2147483646 h 383"/>
                <a:gd name="T58" fmla="*/ 2147483646 w 241"/>
                <a:gd name="T59" fmla="*/ 2147483646 h 383"/>
                <a:gd name="T60" fmla="*/ 2147483646 w 241"/>
                <a:gd name="T61" fmla="*/ 2147483646 h 383"/>
                <a:gd name="T62" fmla="*/ 2147483646 w 241"/>
                <a:gd name="T63" fmla="*/ 2147483646 h 383"/>
                <a:gd name="T64" fmla="*/ 2147483646 w 241"/>
                <a:gd name="T65" fmla="*/ 2147483646 h 383"/>
                <a:gd name="T66" fmla="*/ 2147483646 w 241"/>
                <a:gd name="T67" fmla="*/ 2147483646 h 383"/>
                <a:gd name="T68" fmla="*/ 2147483646 w 241"/>
                <a:gd name="T69" fmla="*/ 2147483646 h 383"/>
                <a:gd name="T70" fmla="*/ 2147483646 w 241"/>
                <a:gd name="T71" fmla="*/ 2147483646 h 383"/>
                <a:gd name="T72" fmla="*/ 2147483646 w 241"/>
                <a:gd name="T73" fmla="*/ 2147483646 h 383"/>
                <a:gd name="T74" fmla="*/ 2147483646 w 241"/>
                <a:gd name="T75" fmla="*/ 2147483646 h 383"/>
                <a:gd name="T76" fmla="*/ 2147483646 w 241"/>
                <a:gd name="T77" fmla="*/ 2147483646 h 383"/>
                <a:gd name="T78" fmla="*/ 2147483646 w 241"/>
                <a:gd name="T79" fmla="*/ 2147483646 h 383"/>
                <a:gd name="T80" fmla="*/ 2147483646 w 241"/>
                <a:gd name="T81" fmla="*/ 2147483646 h 383"/>
                <a:gd name="T82" fmla="*/ 2147483646 w 241"/>
                <a:gd name="T83" fmla="*/ 2147483646 h 383"/>
                <a:gd name="T84" fmla="*/ 2147483646 w 241"/>
                <a:gd name="T85" fmla="*/ 2147483646 h 383"/>
                <a:gd name="T86" fmla="*/ 2147483646 w 241"/>
                <a:gd name="T87" fmla="*/ 2147483646 h 383"/>
                <a:gd name="T88" fmla="*/ 2147483646 w 241"/>
                <a:gd name="T89" fmla="*/ 2147483646 h 38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41" h="383">
                  <a:moveTo>
                    <a:pt x="117" y="356"/>
                  </a:moveTo>
                  <a:cubicBezTo>
                    <a:pt x="127" y="356"/>
                    <a:pt x="135" y="348"/>
                    <a:pt x="135" y="338"/>
                  </a:cubicBezTo>
                  <a:cubicBezTo>
                    <a:pt x="135" y="329"/>
                    <a:pt x="127" y="321"/>
                    <a:pt x="117" y="321"/>
                  </a:cubicBezTo>
                  <a:cubicBezTo>
                    <a:pt x="107" y="321"/>
                    <a:pt x="99" y="329"/>
                    <a:pt x="99" y="338"/>
                  </a:cubicBezTo>
                  <a:cubicBezTo>
                    <a:pt x="99" y="348"/>
                    <a:pt x="107" y="356"/>
                    <a:pt x="117" y="356"/>
                  </a:cubicBezTo>
                  <a:close/>
                  <a:moveTo>
                    <a:pt x="233" y="90"/>
                  </a:moveTo>
                  <a:cubicBezTo>
                    <a:pt x="237" y="90"/>
                    <a:pt x="241" y="87"/>
                    <a:pt x="241" y="82"/>
                  </a:cubicBezTo>
                  <a:cubicBezTo>
                    <a:pt x="241" y="19"/>
                    <a:pt x="241" y="19"/>
                    <a:pt x="241" y="19"/>
                  </a:cubicBezTo>
                  <a:cubicBezTo>
                    <a:pt x="241" y="8"/>
                    <a:pt x="232" y="0"/>
                    <a:pt x="221" y="0"/>
                  </a:cubicBezTo>
                  <a:cubicBezTo>
                    <a:pt x="19" y="0"/>
                    <a:pt x="19" y="0"/>
                    <a:pt x="19" y="0"/>
                  </a:cubicBezTo>
                  <a:cubicBezTo>
                    <a:pt x="8" y="0"/>
                    <a:pt x="0" y="8"/>
                    <a:pt x="0" y="19"/>
                  </a:cubicBezTo>
                  <a:cubicBezTo>
                    <a:pt x="0" y="364"/>
                    <a:pt x="0" y="364"/>
                    <a:pt x="0" y="364"/>
                  </a:cubicBezTo>
                  <a:cubicBezTo>
                    <a:pt x="0" y="375"/>
                    <a:pt x="8" y="383"/>
                    <a:pt x="19" y="383"/>
                  </a:cubicBezTo>
                  <a:cubicBezTo>
                    <a:pt x="221" y="383"/>
                    <a:pt x="221" y="383"/>
                    <a:pt x="221" y="383"/>
                  </a:cubicBezTo>
                  <a:cubicBezTo>
                    <a:pt x="232" y="383"/>
                    <a:pt x="241" y="375"/>
                    <a:pt x="241" y="364"/>
                  </a:cubicBezTo>
                  <a:cubicBezTo>
                    <a:pt x="241" y="114"/>
                    <a:pt x="241" y="114"/>
                    <a:pt x="241" y="114"/>
                  </a:cubicBezTo>
                  <a:cubicBezTo>
                    <a:pt x="241" y="110"/>
                    <a:pt x="237" y="106"/>
                    <a:pt x="233" y="106"/>
                  </a:cubicBezTo>
                  <a:cubicBezTo>
                    <a:pt x="228" y="106"/>
                    <a:pt x="225" y="110"/>
                    <a:pt x="225" y="114"/>
                  </a:cubicBezTo>
                  <a:cubicBezTo>
                    <a:pt x="225" y="295"/>
                    <a:pt x="225" y="295"/>
                    <a:pt x="225" y="295"/>
                  </a:cubicBezTo>
                  <a:cubicBezTo>
                    <a:pt x="16" y="295"/>
                    <a:pt x="16" y="295"/>
                    <a:pt x="16" y="295"/>
                  </a:cubicBezTo>
                  <a:cubicBezTo>
                    <a:pt x="16" y="69"/>
                    <a:pt x="16" y="69"/>
                    <a:pt x="16" y="69"/>
                  </a:cubicBezTo>
                  <a:cubicBezTo>
                    <a:pt x="225" y="69"/>
                    <a:pt x="225" y="69"/>
                    <a:pt x="225" y="69"/>
                  </a:cubicBezTo>
                  <a:cubicBezTo>
                    <a:pt x="225" y="82"/>
                    <a:pt x="225" y="82"/>
                    <a:pt x="225" y="82"/>
                  </a:cubicBezTo>
                  <a:cubicBezTo>
                    <a:pt x="225" y="87"/>
                    <a:pt x="228" y="90"/>
                    <a:pt x="233" y="90"/>
                  </a:cubicBezTo>
                  <a:close/>
                  <a:moveTo>
                    <a:pt x="225" y="311"/>
                  </a:moveTo>
                  <a:cubicBezTo>
                    <a:pt x="225" y="364"/>
                    <a:pt x="225" y="364"/>
                    <a:pt x="225" y="364"/>
                  </a:cubicBezTo>
                  <a:cubicBezTo>
                    <a:pt x="225" y="366"/>
                    <a:pt x="223" y="367"/>
                    <a:pt x="221" y="367"/>
                  </a:cubicBezTo>
                  <a:cubicBezTo>
                    <a:pt x="19" y="367"/>
                    <a:pt x="19" y="367"/>
                    <a:pt x="19" y="367"/>
                  </a:cubicBezTo>
                  <a:cubicBezTo>
                    <a:pt x="17" y="367"/>
                    <a:pt x="16" y="366"/>
                    <a:pt x="16" y="364"/>
                  </a:cubicBezTo>
                  <a:cubicBezTo>
                    <a:pt x="16" y="311"/>
                    <a:pt x="16" y="311"/>
                    <a:pt x="16" y="311"/>
                  </a:cubicBezTo>
                  <a:lnTo>
                    <a:pt x="225" y="311"/>
                  </a:lnTo>
                  <a:close/>
                  <a:moveTo>
                    <a:pt x="16" y="53"/>
                  </a:moveTo>
                  <a:cubicBezTo>
                    <a:pt x="16" y="19"/>
                    <a:pt x="16" y="19"/>
                    <a:pt x="16" y="19"/>
                  </a:cubicBezTo>
                  <a:cubicBezTo>
                    <a:pt x="16" y="17"/>
                    <a:pt x="17" y="16"/>
                    <a:pt x="19" y="16"/>
                  </a:cubicBezTo>
                  <a:cubicBezTo>
                    <a:pt x="221" y="16"/>
                    <a:pt x="221" y="16"/>
                    <a:pt x="221" y="16"/>
                  </a:cubicBezTo>
                  <a:cubicBezTo>
                    <a:pt x="223" y="16"/>
                    <a:pt x="225" y="17"/>
                    <a:pt x="225" y="19"/>
                  </a:cubicBezTo>
                  <a:cubicBezTo>
                    <a:pt x="225" y="53"/>
                    <a:pt x="225" y="53"/>
                    <a:pt x="225" y="53"/>
                  </a:cubicBezTo>
                  <a:lnTo>
                    <a:pt x="16" y="53"/>
                  </a:lnTo>
                  <a:close/>
                  <a:moveTo>
                    <a:pt x="135" y="26"/>
                  </a:moveTo>
                  <a:cubicBezTo>
                    <a:pt x="99" y="26"/>
                    <a:pt x="99" y="26"/>
                    <a:pt x="99" y="26"/>
                  </a:cubicBezTo>
                  <a:cubicBezTo>
                    <a:pt x="95" y="26"/>
                    <a:pt x="91" y="30"/>
                    <a:pt x="91" y="34"/>
                  </a:cubicBezTo>
                  <a:cubicBezTo>
                    <a:pt x="91" y="38"/>
                    <a:pt x="95" y="42"/>
                    <a:pt x="99" y="42"/>
                  </a:cubicBezTo>
                  <a:cubicBezTo>
                    <a:pt x="135" y="42"/>
                    <a:pt x="135" y="42"/>
                    <a:pt x="135" y="42"/>
                  </a:cubicBezTo>
                  <a:cubicBezTo>
                    <a:pt x="139" y="42"/>
                    <a:pt x="143" y="38"/>
                    <a:pt x="143" y="34"/>
                  </a:cubicBezTo>
                  <a:cubicBezTo>
                    <a:pt x="143" y="30"/>
                    <a:pt x="139" y="26"/>
                    <a:pt x="135" y="26"/>
                  </a:cubicBezTo>
                  <a:close/>
                </a:path>
              </a:pathLst>
            </a:custGeom>
            <a:solidFill>
              <a:schemeClr val="tx1"/>
            </a:solidFill>
            <a:ln>
              <a:noFill/>
            </a:ln>
          </p:spPr>
          <p:txBody>
            <a:bodyPr wrap="none" lIns="72000" rIns="7200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58585A"/>
                </a:solidFill>
                <a:effectLst/>
                <a:uLnTx/>
                <a:uFillTx/>
                <a:latin typeface="Arial" panose="020B0604020202020204" pitchFamily="34" charset="0"/>
                <a:ea typeface="+mn-ea"/>
                <a:cs typeface="Arial" panose="020B0604020202020204" pitchFamily="34" charset="0"/>
              </a:endParaRPr>
            </a:p>
          </p:txBody>
        </p:sp>
        <p:sp>
          <p:nvSpPr>
            <p:cNvPr id="50" name="Rectangle 49">
              <a:extLst>
                <a:ext uri="{FF2B5EF4-FFF2-40B4-BE49-F238E27FC236}">
                  <a16:creationId xmlns:a16="http://schemas.microsoft.com/office/drawing/2014/main" id="{F8671708-A46E-42B2-A9AC-6FCC70A48B87}"/>
                </a:ext>
              </a:extLst>
            </p:cNvPr>
            <p:cNvSpPr/>
            <p:nvPr/>
          </p:nvSpPr>
          <p:spPr bwMode="auto">
            <a:xfrm>
              <a:off x="394801" y="3722689"/>
              <a:ext cx="363793" cy="111080"/>
            </a:xfrm>
            <a:prstGeom prst="rect">
              <a:avLst/>
            </a:prstGeom>
            <a:solidFill>
              <a:schemeClr val="tx1">
                <a:lumMod val="10000"/>
                <a:lumOff val="90000"/>
              </a:schemeClr>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sv-SE" sz="2000" b="0" i="0" u="none" strike="noStrike" cap="none" normalizeH="0" baseline="0" err="1">
                <a:ln>
                  <a:noFill/>
                </a:ln>
                <a:solidFill>
                  <a:schemeClr val="bg1"/>
                </a:solidFill>
                <a:effectLst/>
                <a:latin typeface="+mn-lt"/>
              </a:endParaRPr>
            </a:p>
          </p:txBody>
        </p:sp>
        <p:sp>
          <p:nvSpPr>
            <p:cNvPr id="51" name="Rectangle 50">
              <a:extLst>
                <a:ext uri="{FF2B5EF4-FFF2-40B4-BE49-F238E27FC236}">
                  <a16:creationId xmlns:a16="http://schemas.microsoft.com/office/drawing/2014/main" id="{D3FE82CB-BDB3-4B6C-ABEE-F7C8BC4B8335}"/>
                </a:ext>
              </a:extLst>
            </p:cNvPr>
            <p:cNvSpPr/>
            <p:nvPr/>
          </p:nvSpPr>
          <p:spPr bwMode="auto">
            <a:xfrm>
              <a:off x="394801" y="3506148"/>
              <a:ext cx="363793" cy="134754"/>
            </a:xfrm>
            <a:prstGeom prst="rect">
              <a:avLst/>
            </a:prstGeom>
            <a:solidFill>
              <a:schemeClr val="accent1">
                <a:lumMod val="20000"/>
                <a:lumOff val="80000"/>
              </a:schemeClr>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sv-SE" sz="2000" b="0" i="0" u="none" strike="noStrike" cap="none" normalizeH="0" baseline="0" err="1">
                <a:ln>
                  <a:noFill/>
                </a:ln>
                <a:solidFill>
                  <a:schemeClr val="bg1"/>
                </a:solidFill>
                <a:effectLst/>
                <a:latin typeface="+mn-lt"/>
              </a:endParaRPr>
            </a:p>
          </p:txBody>
        </p:sp>
      </p:grpSp>
      <p:cxnSp>
        <p:nvCxnSpPr>
          <p:cNvPr id="21" name="Straight Connector 20">
            <a:extLst>
              <a:ext uri="{FF2B5EF4-FFF2-40B4-BE49-F238E27FC236}">
                <a16:creationId xmlns:a16="http://schemas.microsoft.com/office/drawing/2014/main" id="{47D2567C-8E23-4458-BC72-E0D271E8F217}"/>
              </a:ext>
            </a:extLst>
          </p:cNvPr>
          <p:cNvCxnSpPr>
            <a:cxnSpLocks/>
          </p:cNvCxnSpPr>
          <p:nvPr/>
        </p:nvCxnSpPr>
        <p:spPr bwMode="auto">
          <a:xfrm>
            <a:off x="135250" y="2408549"/>
            <a:ext cx="11577326" cy="0"/>
          </a:xfrm>
          <a:prstGeom prst="line">
            <a:avLst/>
          </a:prstGeom>
          <a:solidFill>
            <a:schemeClr val="accent1"/>
          </a:solidFill>
          <a:ln w="12700" cap="flat" cmpd="sng" algn="ctr">
            <a:solidFill>
              <a:schemeClr val="tx1"/>
            </a:solidFill>
            <a:prstDash val="dash"/>
            <a:round/>
            <a:headEnd type="none" w="med" len="med"/>
            <a:tailEnd type="none"/>
          </a:ln>
          <a:effectLst/>
        </p:spPr>
      </p:cxnSp>
      <p:cxnSp>
        <p:nvCxnSpPr>
          <p:cNvPr id="26" name="Straight Connector 25">
            <a:extLst>
              <a:ext uri="{FF2B5EF4-FFF2-40B4-BE49-F238E27FC236}">
                <a16:creationId xmlns:a16="http://schemas.microsoft.com/office/drawing/2014/main" id="{AAA3088D-4689-44A7-90FA-293DF0BBCF7B}"/>
              </a:ext>
            </a:extLst>
          </p:cNvPr>
          <p:cNvCxnSpPr>
            <a:cxnSpLocks/>
          </p:cNvCxnSpPr>
          <p:nvPr/>
        </p:nvCxnSpPr>
        <p:spPr bwMode="auto">
          <a:xfrm>
            <a:off x="114766" y="3550158"/>
            <a:ext cx="11597810" cy="0"/>
          </a:xfrm>
          <a:prstGeom prst="line">
            <a:avLst/>
          </a:prstGeom>
          <a:solidFill>
            <a:schemeClr val="accent1"/>
          </a:solidFill>
          <a:ln w="12700" cap="flat" cmpd="sng" algn="ctr">
            <a:solidFill>
              <a:schemeClr val="tx1"/>
            </a:solidFill>
            <a:prstDash val="dash"/>
            <a:round/>
            <a:headEnd type="none" w="med" len="med"/>
            <a:tailEnd type="none"/>
          </a:ln>
          <a:effectLst/>
        </p:spPr>
      </p:cxnSp>
      <p:cxnSp>
        <p:nvCxnSpPr>
          <p:cNvPr id="5" name="Straight Arrow Connector 4">
            <a:extLst>
              <a:ext uri="{FF2B5EF4-FFF2-40B4-BE49-F238E27FC236}">
                <a16:creationId xmlns:a16="http://schemas.microsoft.com/office/drawing/2014/main" id="{90F95669-E200-4016-95CA-D433BD59C841}"/>
              </a:ext>
            </a:extLst>
          </p:cNvPr>
          <p:cNvCxnSpPr>
            <a:cxnSpLocks/>
            <a:stCxn id="50" idx="0"/>
          </p:cNvCxnSpPr>
          <p:nvPr/>
        </p:nvCxnSpPr>
        <p:spPr bwMode="auto">
          <a:xfrm flipV="1">
            <a:off x="469501" y="1978874"/>
            <a:ext cx="6035867" cy="12410"/>
          </a:xfrm>
          <a:prstGeom prst="straightConnector1">
            <a:avLst/>
          </a:prstGeom>
          <a:noFill/>
          <a:ln w="38100" cap="flat" cmpd="sng" algn="ctr">
            <a:solidFill>
              <a:schemeClr val="tx1"/>
            </a:solidFill>
            <a:prstDash val="solid"/>
            <a:round/>
            <a:headEnd type="oval" w="med" len="med"/>
            <a:tailEnd type="oval" w="med" len="med"/>
          </a:ln>
          <a:effectLst/>
        </p:spPr>
      </p:cxnSp>
      <p:cxnSp>
        <p:nvCxnSpPr>
          <p:cNvPr id="186" name="Straight Connector 185">
            <a:extLst>
              <a:ext uri="{FF2B5EF4-FFF2-40B4-BE49-F238E27FC236}">
                <a16:creationId xmlns:a16="http://schemas.microsoft.com/office/drawing/2014/main" id="{193EE54D-A9EF-4D03-9292-828ED4413F12}"/>
              </a:ext>
            </a:extLst>
          </p:cNvPr>
          <p:cNvCxnSpPr>
            <a:cxnSpLocks/>
          </p:cNvCxnSpPr>
          <p:nvPr/>
        </p:nvCxnSpPr>
        <p:spPr bwMode="auto">
          <a:xfrm>
            <a:off x="118810" y="4753106"/>
            <a:ext cx="11593766" cy="0"/>
          </a:xfrm>
          <a:prstGeom prst="line">
            <a:avLst/>
          </a:prstGeom>
          <a:solidFill>
            <a:schemeClr val="accent1"/>
          </a:solidFill>
          <a:ln w="12700" cap="flat" cmpd="sng" algn="ctr">
            <a:solidFill>
              <a:schemeClr val="tx1"/>
            </a:solidFill>
            <a:prstDash val="dash"/>
            <a:round/>
            <a:headEnd type="none" w="med" len="med"/>
            <a:tailEnd type="none"/>
          </a:ln>
          <a:effectLst/>
        </p:spPr>
      </p:cxnSp>
      <p:grpSp>
        <p:nvGrpSpPr>
          <p:cNvPr id="181" name="Group 180">
            <a:extLst>
              <a:ext uri="{FF2B5EF4-FFF2-40B4-BE49-F238E27FC236}">
                <a16:creationId xmlns:a16="http://schemas.microsoft.com/office/drawing/2014/main" id="{E290CBBB-78B3-4D23-83E7-68A041B53BF7}"/>
              </a:ext>
            </a:extLst>
          </p:cNvPr>
          <p:cNvGrpSpPr/>
          <p:nvPr/>
        </p:nvGrpSpPr>
        <p:grpSpPr>
          <a:xfrm>
            <a:off x="256031" y="2662317"/>
            <a:ext cx="424176" cy="631038"/>
            <a:chOff x="369579" y="3374748"/>
            <a:chExt cx="418481" cy="620089"/>
          </a:xfrm>
        </p:grpSpPr>
        <p:sp>
          <p:nvSpPr>
            <p:cNvPr id="192" name="Freeform 6">
              <a:extLst>
                <a:ext uri="{FF2B5EF4-FFF2-40B4-BE49-F238E27FC236}">
                  <a16:creationId xmlns:a16="http://schemas.microsoft.com/office/drawing/2014/main" id="{4AF463A0-7779-458D-8A30-AB7E1FD01CCD}"/>
                </a:ext>
              </a:extLst>
            </p:cNvPr>
            <p:cNvSpPr>
              <a:spLocks noEditPoints="1"/>
            </p:cNvSpPr>
            <p:nvPr/>
          </p:nvSpPr>
          <p:spPr bwMode="auto">
            <a:xfrm>
              <a:off x="369579" y="3374748"/>
              <a:ext cx="418481" cy="620089"/>
            </a:xfrm>
            <a:custGeom>
              <a:avLst/>
              <a:gdLst>
                <a:gd name="T0" fmla="*/ 2147483646 w 241"/>
                <a:gd name="T1" fmla="*/ 2147483646 h 383"/>
                <a:gd name="T2" fmla="*/ 2147483646 w 241"/>
                <a:gd name="T3" fmla="*/ 2147483646 h 383"/>
                <a:gd name="T4" fmla="*/ 2147483646 w 241"/>
                <a:gd name="T5" fmla="*/ 2147483646 h 383"/>
                <a:gd name="T6" fmla="*/ 2147483646 w 241"/>
                <a:gd name="T7" fmla="*/ 2147483646 h 383"/>
                <a:gd name="T8" fmla="*/ 2147483646 w 241"/>
                <a:gd name="T9" fmla="*/ 2147483646 h 383"/>
                <a:gd name="T10" fmla="*/ 2147483646 w 241"/>
                <a:gd name="T11" fmla="*/ 2147483646 h 383"/>
                <a:gd name="T12" fmla="*/ 2147483646 w 241"/>
                <a:gd name="T13" fmla="*/ 2147483646 h 383"/>
                <a:gd name="T14" fmla="*/ 2147483646 w 241"/>
                <a:gd name="T15" fmla="*/ 2147483646 h 383"/>
                <a:gd name="T16" fmla="*/ 2147483646 w 241"/>
                <a:gd name="T17" fmla="*/ 0 h 383"/>
                <a:gd name="T18" fmla="*/ 2147483646 w 241"/>
                <a:gd name="T19" fmla="*/ 0 h 383"/>
                <a:gd name="T20" fmla="*/ 0 w 241"/>
                <a:gd name="T21" fmla="*/ 2147483646 h 383"/>
                <a:gd name="T22" fmla="*/ 0 w 241"/>
                <a:gd name="T23" fmla="*/ 2147483646 h 383"/>
                <a:gd name="T24" fmla="*/ 2147483646 w 241"/>
                <a:gd name="T25" fmla="*/ 2147483646 h 383"/>
                <a:gd name="T26" fmla="*/ 2147483646 w 241"/>
                <a:gd name="T27" fmla="*/ 2147483646 h 383"/>
                <a:gd name="T28" fmla="*/ 2147483646 w 241"/>
                <a:gd name="T29" fmla="*/ 2147483646 h 383"/>
                <a:gd name="T30" fmla="*/ 2147483646 w 241"/>
                <a:gd name="T31" fmla="*/ 2147483646 h 383"/>
                <a:gd name="T32" fmla="*/ 2147483646 w 241"/>
                <a:gd name="T33" fmla="*/ 2147483646 h 383"/>
                <a:gd name="T34" fmla="*/ 2147483646 w 241"/>
                <a:gd name="T35" fmla="*/ 2147483646 h 383"/>
                <a:gd name="T36" fmla="*/ 2147483646 w 241"/>
                <a:gd name="T37" fmla="*/ 2147483646 h 383"/>
                <a:gd name="T38" fmla="*/ 2147483646 w 241"/>
                <a:gd name="T39" fmla="*/ 2147483646 h 383"/>
                <a:gd name="T40" fmla="*/ 2147483646 w 241"/>
                <a:gd name="T41" fmla="*/ 2147483646 h 383"/>
                <a:gd name="T42" fmla="*/ 2147483646 w 241"/>
                <a:gd name="T43" fmla="*/ 2147483646 h 383"/>
                <a:gd name="T44" fmla="*/ 2147483646 w 241"/>
                <a:gd name="T45" fmla="*/ 2147483646 h 383"/>
                <a:gd name="T46" fmla="*/ 2147483646 w 241"/>
                <a:gd name="T47" fmla="*/ 2147483646 h 383"/>
                <a:gd name="T48" fmla="*/ 2147483646 w 241"/>
                <a:gd name="T49" fmla="*/ 2147483646 h 383"/>
                <a:gd name="T50" fmla="*/ 2147483646 w 241"/>
                <a:gd name="T51" fmla="*/ 2147483646 h 383"/>
                <a:gd name="T52" fmla="*/ 2147483646 w 241"/>
                <a:gd name="T53" fmla="*/ 2147483646 h 383"/>
                <a:gd name="T54" fmla="*/ 2147483646 w 241"/>
                <a:gd name="T55" fmla="*/ 2147483646 h 383"/>
                <a:gd name="T56" fmla="*/ 2147483646 w 241"/>
                <a:gd name="T57" fmla="*/ 2147483646 h 383"/>
                <a:gd name="T58" fmla="*/ 2147483646 w 241"/>
                <a:gd name="T59" fmla="*/ 2147483646 h 383"/>
                <a:gd name="T60" fmla="*/ 2147483646 w 241"/>
                <a:gd name="T61" fmla="*/ 2147483646 h 383"/>
                <a:gd name="T62" fmla="*/ 2147483646 w 241"/>
                <a:gd name="T63" fmla="*/ 2147483646 h 383"/>
                <a:gd name="T64" fmla="*/ 2147483646 w 241"/>
                <a:gd name="T65" fmla="*/ 2147483646 h 383"/>
                <a:gd name="T66" fmla="*/ 2147483646 w 241"/>
                <a:gd name="T67" fmla="*/ 2147483646 h 383"/>
                <a:gd name="T68" fmla="*/ 2147483646 w 241"/>
                <a:gd name="T69" fmla="*/ 2147483646 h 383"/>
                <a:gd name="T70" fmla="*/ 2147483646 w 241"/>
                <a:gd name="T71" fmla="*/ 2147483646 h 383"/>
                <a:gd name="T72" fmla="*/ 2147483646 w 241"/>
                <a:gd name="T73" fmla="*/ 2147483646 h 383"/>
                <a:gd name="T74" fmla="*/ 2147483646 w 241"/>
                <a:gd name="T75" fmla="*/ 2147483646 h 383"/>
                <a:gd name="T76" fmla="*/ 2147483646 w 241"/>
                <a:gd name="T77" fmla="*/ 2147483646 h 383"/>
                <a:gd name="T78" fmla="*/ 2147483646 w 241"/>
                <a:gd name="T79" fmla="*/ 2147483646 h 383"/>
                <a:gd name="T80" fmla="*/ 2147483646 w 241"/>
                <a:gd name="T81" fmla="*/ 2147483646 h 383"/>
                <a:gd name="T82" fmla="*/ 2147483646 w 241"/>
                <a:gd name="T83" fmla="*/ 2147483646 h 383"/>
                <a:gd name="T84" fmla="*/ 2147483646 w 241"/>
                <a:gd name="T85" fmla="*/ 2147483646 h 383"/>
                <a:gd name="T86" fmla="*/ 2147483646 w 241"/>
                <a:gd name="T87" fmla="*/ 2147483646 h 383"/>
                <a:gd name="T88" fmla="*/ 2147483646 w 241"/>
                <a:gd name="T89" fmla="*/ 2147483646 h 38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41" h="383">
                  <a:moveTo>
                    <a:pt x="117" y="356"/>
                  </a:moveTo>
                  <a:cubicBezTo>
                    <a:pt x="127" y="356"/>
                    <a:pt x="135" y="348"/>
                    <a:pt x="135" y="338"/>
                  </a:cubicBezTo>
                  <a:cubicBezTo>
                    <a:pt x="135" y="329"/>
                    <a:pt x="127" y="321"/>
                    <a:pt x="117" y="321"/>
                  </a:cubicBezTo>
                  <a:cubicBezTo>
                    <a:pt x="107" y="321"/>
                    <a:pt x="99" y="329"/>
                    <a:pt x="99" y="338"/>
                  </a:cubicBezTo>
                  <a:cubicBezTo>
                    <a:pt x="99" y="348"/>
                    <a:pt x="107" y="356"/>
                    <a:pt x="117" y="356"/>
                  </a:cubicBezTo>
                  <a:close/>
                  <a:moveTo>
                    <a:pt x="233" y="90"/>
                  </a:moveTo>
                  <a:cubicBezTo>
                    <a:pt x="237" y="90"/>
                    <a:pt x="241" y="87"/>
                    <a:pt x="241" y="82"/>
                  </a:cubicBezTo>
                  <a:cubicBezTo>
                    <a:pt x="241" y="19"/>
                    <a:pt x="241" y="19"/>
                    <a:pt x="241" y="19"/>
                  </a:cubicBezTo>
                  <a:cubicBezTo>
                    <a:pt x="241" y="8"/>
                    <a:pt x="232" y="0"/>
                    <a:pt x="221" y="0"/>
                  </a:cubicBezTo>
                  <a:cubicBezTo>
                    <a:pt x="19" y="0"/>
                    <a:pt x="19" y="0"/>
                    <a:pt x="19" y="0"/>
                  </a:cubicBezTo>
                  <a:cubicBezTo>
                    <a:pt x="8" y="0"/>
                    <a:pt x="0" y="8"/>
                    <a:pt x="0" y="19"/>
                  </a:cubicBezTo>
                  <a:cubicBezTo>
                    <a:pt x="0" y="364"/>
                    <a:pt x="0" y="364"/>
                    <a:pt x="0" y="364"/>
                  </a:cubicBezTo>
                  <a:cubicBezTo>
                    <a:pt x="0" y="375"/>
                    <a:pt x="8" y="383"/>
                    <a:pt x="19" y="383"/>
                  </a:cubicBezTo>
                  <a:cubicBezTo>
                    <a:pt x="221" y="383"/>
                    <a:pt x="221" y="383"/>
                    <a:pt x="221" y="383"/>
                  </a:cubicBezTo>
                  <a:cubicBezTo>
                    <a:pt x="232" y="383"/>
                    <a:pt x="241" y="375"/>
                    <a:pt x="241" y="364"/>
                  </a:cubicBezTo>
                  <a:cubicBezTo>
                    <a:pt x="241" y="114"/>
                    <a:pt x="241" y="114"/>
                    <a:pt x="241" y="114"/>
                  </a:cubicBezTo>
                  <a:cubicBezTo>
                    <a:pt x="241" y="110"/>
                    <a:pt x="237" y="106"/>
                    <a:pt x="233" y="106"/>
                  </a:cubicBezTo>
                  <a:cubicBezTo>
                    <a:pt x="228" y="106"/>
                    <a:pt x="225" y="110"/>
                    <a:pt x="225" y="114"/>
                  </a:cubicBezTo>
                  <a:cubicBezTo>
                    <a:pt x="225" y="295"/>
                    <a:pt x="225" y="295"/>
                    <a:pt x="225" y="295"/>
                  </a:cubicBezTo>
                  <a:cubicBezTo>
                    <a:pt x="16" y="295"/>
                    <a:pt x="16" y="295"/>
                    <a:pt x="16" y="295"/>
                  </a:cubicBezTo>
                  <a:cubicBezTo>
                    <a:pt x="16" y="69"/>
                    <a:pt x="16" y="69"/>
                    <a:pt x="16" y="69"/>
                  </a:cubicBezTo>
                  <a:cubicBezTo>
                    <a:pt x="225" y="69"/>
                    <a:pt x="225" y="69"/>
                    <a:pt x="225" y="69"/>
                  </a:cubicBezTo>
                  <a:cubicBezTo>
                    <a:pt x="225" y="82"/>
                    <a:pt x="225" y="82"/>
                    <a:pt x="225" y="82"/>
                  </a:cubicBezTo>
                  <a:cubicBezTo>
                    <a:pt x="225" y="87"/>
                    <a:pt x="228" y="90"/>
                    <a:pt x="233" y="90"/>
                  </a:cubicBezTo>
                  <a:close/>
                  <a:moveTo>
                    <a:pt x="225" y="311"/>
                  </a:moveTo>
                  <a:cubicBezTo>
                    <a:pt x="225" y="364"/>
                    <a:pt x="225" y="364"/>
                    <a:pt x="225" y="364"/>
                  </a:cubicBezTo>
                  <a:cubicBezTo>
                    <a:pt x="225" y="366"/>
                    <a:pt x="223" y="367"/>
                    <a:pt x="221" y="367"/>
                  </a:cubicBezTo>
                  <a:cubicBezTo>
                    <a:pt x="19" y="367"/>
                    <a:pt x="19" y="367"/>
                    <a:pt x="19" y="367"/>
                  </a:cubicBezTo>
                  <a:cubicBezTo>
                    <a:pt x="17" y="367"/>
                    <a:pt x="16" y="366"/>
                    <a:pt x="16" y="364"/>
                  </a:cubicBezTo>
                  <a:cubicBezTo>
                    <a:pt x="16" y="311"/>
                    <a:pt x="16" y="311"/>
                    <a:pt x="16" y="311"/>
                  </a:cubicBezTo>
                  <a:lnTo>
                    <a:pt x="225" y="311"/>
                  </a:lnTo>
                  <a:close/>
                  <a:moveTo>
                    <a:pt x="16" y="53"/>
                  </a:moveTo>
                  <a:cubicBezTo>
                    <a:pt x="16" y="19"/>
                    <a:pt x="16" y="19"/>
                    <a:pt x="16" y="19"/>
                  </a:cubicBezTo>
                  <a:cubicBezTo>
                    <a:pt x="16" y="17"/>
                    <a:pt x="17" y="16"/>
                    <a:pt x="19" y="16"/>
                  </a:cubicBezTo>
                  <a:cubicBezTo>
                    <a:pt x="221" y="16"/>
                    <a:pt x="221" y="16"/>
                    <a:pt x="221" y="16"/>
                  </a:cubicBezTo>
                  <a:cubicBezTo>
                    <a:pt x="223" y="16"/>
                    <a:pt x="225" y="17"/>
                    <a:pt x="225" y="19"/>
                  </a:cubicBezTo>
                  <a:cubicBezTo>
                    <a:pt x="225" y="53"/>
                    <a:pt x="225" y="53"/>
                    <a:pt x="225" y="53"/>
                  </a:cubicBezTo>
                  <a:lnTo>
                    <a:pt x="16" y="53"/>
                  </a:lnTo>
                  <a:close/>
                  <a:moveTo>
                    <a:pt x="135" y="26"/>
                  </a:moveTo>
                  <a:cubicBezTo>
                    <a:pt x="99" y="26"/>
                    <a:pt x="99" y="26"/>
                    <a:pt x="99" y="26"/>
                  </a:cubicBezTo>
                  <a:cubicBezTo>
                    <a:pt x="95" y="26"/>
                    <a:pt x="91" y="30"/>
                    <a:pt x="91" y="34"/>
                  </a:cubicBezTo>
                  <a:cubicBezTo>
                    <a:pt x="91" y="38"/>
                    <a:pt x="95" y="42"/>
                    <a:pt x="99" y="42"/>
                  </a:cubicBezTo>
                  <a:cubicBezTo>
                    <a:pt x="135" y="42"/>
                    <a:pt x="135" y="42"/>
                    <a:pt x="135" y="42"/>
                  </a:cubicBezTo>
                  <a:cubicBezTo>
                    <a:pt x="139" y="42"/>
                    <a:pt x="143" y="38"/>
                    <a:pt x="143" y="34"/>
                  </a:cubicBezTo>
                  <a:cubicBezTo>
                    <a:pt x="143" y="30"/>
                    <a:pt x="139" y="26"/>
                    <a:pt x="135" y="26"/>
                  </a:cubicBezTo>
                  <a:close/>
                </a:path>
              </a:pathLst>
            </a:custGeom>
            <a:solidFill>
              <a:schemeClr val="tx1"/>
            </a:solidFill>
            <a:ln>
              <a:noFill/>
            </a:ln>
          </p:spPr>
          <p:txBody>
            <a:bodyPr wrap="none" lIns="72000" rIns="7200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58585A"/>
                </a:solidFill>
                <a:effectLst/>
                <a:uLnTx/>
                <a:uFillTx/>
                <a:latin typeface="Arial" panose="020B0604020202020204" pitchFamily="34" charset="0"/>
                <a:ea typeface="+mn-ea"/>
                <a:cs typeface="Arial" panose="020B0604020202020204" pitchFamily="34" charset="0"/>
              </a:endParaRPr>
            </a:p>
          </p:txBody>
        </p:sp>
        <p:sp>
          <p:nvSpPr>
            <p:cNvPr id="193" name="Rectangle 192">
              <a:extLst>
                <a:ext uri="{FF2B5EF4-FFF2-40B4-BE49-F238E27FC236}">
                  <a16:creationId xmlns:a16="http://schemas.microsoft.com/office/drawing/2014/main" id="{94161989-A5C2-4F35-A937-9D68F77C13B0}"/>
                </a:ext>
              </a:extLst>
            </p:cNvPr>
            <p:cNvSpPr/>
            <p:nvPr/>
          </p:nvSpPr>
          <p:spPr bwMode="auto">
            <a:xfrm>
              <a:off x="394801" y="3722689"/>
              <a:ext cx="363793" cy="111080"/>
            </a:xfrm>
            <a:prstGeom prst="rect">
              <a:avLst/>
            </a:prstGeom>
            <a:solidFill>
              <a:schemeClr val="tx1">
                <a:lumMod val="10000"/>
                <a:lumOff val="90000"/>
              </a:schemeClr>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sv-SE" sz="2000" b="0" i="0" u="none" strike="noStrike" cap="none" normalizeH="0" baseline="0" err="1">
                <a:ln>
                  <a:noFill/>
                </a:ln>
                <a:solidFill>
                  <a:schemeClr val="bg1"/>
                </a:solidFill>
                <a:effectLst/>
                <a:latin typeface="+mn-lt"/>
              </a:endParaRPr>
            </a:p>
          </p:txBody>
        </p:sp>
        <p:sp>
          <p:nvSpPr>
            <p:cNvPr id="194" name="Rectangle 193">
              <a:extLst>
                <a:ext uri="{FF2B5EF4-FFF2-40B4-BE49-F238E27FC236}">
                  <a16:creationId xmlns:a16="http://schemas.microsoft.com/office/drawing/2014/main" id="{A5BEC2B3-D38D-4899-9FAE-50B1E7DC0037}"/>
                </a:ext>
              </a:extLst>
            </p:cNvPr>
            <p:cNvSpPr/>
            <p:nvPr/>
          </p:nvSpPr>
          <p:spPr bwMode="auto">
            <a:xfrm>
              <a:off x="394801" y="3506148"/>
              <a:ext cx="363793" cy="134754"/>
            </a:xfrm>
            <a:prstGeom prst="rect">
              <a:avLst/>
            </a:prstGeom>
            <a:solidFill>
              <a:schemeClr val="accent1">
                <a:lumMod val="20000"/>
                <a:lumOff val="80000"/>
              </a:schemeClr>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sv-SE" sz="2000" b="0" i="0" u="none" strike="noStrike" cap="none" normalizeH="0" baseline="0" err="1">
                <a:ln>
                  <a:noFill/>
                </a:ln>
                <a:solidFill>
                  <a:schemeClr val="bg1"/>
                </a:solidFill>
                <a:effectLst/>
                <a:latin typeface="+mn-lt"/>
              </a:endParaRPr>
            </a:p>
          </p:txBody>
        </p:sp>
      </p:grpSp>
      <p:grpSp>
        <p:nvGrpSpPr>
          <p:cNvPr id="195" name="Group 194">
            <a:extLst>
              <a:ext uri="{FF2B5EF4-FFF2-40B4-BE49-F238E27FC236}">
                <a16:creationId xmlns:a16="http://schemas.microsoft.com/office/drawing/2014/main" id="{509652CE-D18A-4C1F-A00E-B8733E07DB1F}"/>
              </a:ext>
            </a:extLst>
          </p:cNvPr>
          <p:cNvGrpSpPr/>
          <p:nvPr/>
        </p:nvGrpSpPr>
        <p:grpSpPr>
          <a:xfrm>
            <a:off x="256031" y="3824627"/>
            <a:ext cx="424176" cy="631038"/>
            <a:chOff x="369579" y="3374748"/>
            <a:chExt cx="418481" cy="620089"/>
          </a:xfrm>
        </p:grpSpPr>
        <p:sp>
          <p:nvSpPr>
            <p:cNvPr id="196" name="Freeform 6">
              <a:extLst>
                <a:ext uri="{FF2B5EF4-FFF2-40B4-BE49-F238E27FC236}">
                  <a16:creationId xmlns:a16="http://schemas.microsoft.com/office/drawing/2014/main" id="{ACA89E8F-3D18-4DAB-94B3-943C25FEE5B2}"/>
                </a:ext>
              </a:extLst>
            </p:cNvPr>
            <p:cNvSpPr>
              <a:spLocks noEditPoints="1"/>
            </p:cNvSpPr>
            <p:nvPr/>
          </p:nvSpPr>
          <p:spPr bwMode="auto">
            <a:xfrm>
              <a:off x="369579" y="3374748"/>
              <a:ext cx="418481" cy="620089"/>
            </a:xfrm>
            <a:custGeom>
              <a:avLst/>
              <a:gdLst>
                <a:gd name="T0" fmla="*/ 2147483646 w 241"/>
                <a:gd name="T1" fmla="*/ 2147483646 h 383"/>
                <a:gd name="T2" fmla="*/ 2147483646 w 241"/>
                <a:gd name="T3" fmla="*/ 2147483646 h 383"/>
                <a:gd name="T4" fmla="*/ 2147483646 w 241"/>
                <a:gd name="T5" fmla="*/ 2147483646 h 383"/>
                <a:gd name="T6" fmla="*/ 2147483646 w 241"/>
                <a:gd name="T7" fmla="*/ 2147483646 h 383"/>
                <a:gd name="T8" fmla="*/ 2147483646 w 241"/>
                <a:gd name="T9" fmla="*/ 2147483646 h 383"/>
                <a:gd name="T10" fmla="*/ 2147483646 w 241"/>
                <a:gd name="T11" fmla="*/ 2147483646 h 383"/>
                <a:gd name="T12" fmla="*/ 2147483646 w 241"/>
                <a:gd name="T13" fmla="*/ 2147483646 h 383"/>
                <a:gd name="T14" fmla="*/ 2147483646 w 241"/>
                <a:gd name="T15" fmla="*/ 2147483646 h 383"/>
                <a:gd name="T16" fmla="*/ 2147483646 w 241"/>
                <a:gd name="T17" fmla="*/ 0 h 383"/>
                <a:gd name="T18" fmla="*/ 2147483646 w 241"/>
                <a:gd name="T19" fmla="*/ 0 h 383"/>
                <a:gd name="T20" fmla="*/ 0 w 241"/>
                <a:gd name="T21" fmla="*/ 2147483646 h 383"/>
                <a:gd name="T22" fmla="*/ 0 w 241"/>
                <a:gd name="T23" fmla="*/ 2147483646 h 383"/>
                <a:gd name="T24" fmla="*/ 2147483646 w 241"/>
                <a:gd name="T25" fmla="*/ 2147483646 h 383"/>
                <a:gd name="T26" fmla="*/ 2147483646 w 241"/>
                <a:gd name="T27" fmla="*/ 2147483646 h 383"/>
                <a:gd name="T28" fmla="*/ 2147483646 w 241"/>
                <a:gd name="T29" fmla="*/ 2147483646 h 383"/>
                <a:gd name="T30" fmla="*/ 2147483646 w 241"/>
                <a:gd name="T31" fmla="*/ 2147483646 h 383"/>
                <a:gd name="T32" fmla="*/ 2147483646 w 241"/>
                <a:gd name="T33" fmla="*/ 2147483646 h 383"/>
                <a:gd name="T34" fmla="*/ 2147483646 w 241"/>
                <a:gd name="T35" fmla="*/ 2147483646 h 383"/>
                <a:gd name="T36" fmla="*/ 2147483646 w 241"/>
                <a:gd name="T37" fmla="*/ 2147483646 h 383"/>
                <a:gd name="T38" fmla="*/ 2147483646 w 241"/>
                <a:gd name="T39" fmla="*/ 2147483646 h 383"/>
                <a:gd name="T40" fmla="*/ 2147483646 w 241"/>
                <a:gd name="T41" fmla="*/ 2147483646 h 383"/>
                <a:gd name="T42" fmla="*/ 2147483646 w 241"/>
                <a:gd name="T43" fmla="*/ 2147483646 h 383"/>
                <a:gd name="T44" fmla="*/ 2147483646 w 241"/>
                <a:gd name="T45" fmla="*/ 2147483646 h 383"/>
                <a:gd name="T46" fmla="*/ 2147483646 w 241"/>
                <a:gd name="T47" fmla="*/ 2147483646 h 383"/>
                <a:gd name="T48" fmla="*/ 2147483646 w 241"/>
                <a:gd name="T49" fmla="*/ 2147483646 h 383"/>
                <a:gd name="T50" fmla="*/ 2147483646 w 241"/>
                <a:gd name="T51" fmla="*/ 2147483646 h 383"/>
                <a:gd name="T52" fmla="*/ 2147483646 w 241"/>
                <a:gd name="T53" fmla="*/ 2147483646 h 383"/>
                <a:gd name="T54" fmla="*/ 2147483646 w 241"/>
                <a:gd name="T55" fmla="*/ 2147483646 h 383"/>
                <a:gd name="T56" fmla="*/ 2147483646 w 241"/>
                <a:gd name="T57" fmla="*/ 2147483646 h 383"/>
                <a:gd name="T58" fmla="*/ 2147483646 w 241"/>
                <a:gd name="T59" fmla="*/ 2147483646 h 383"/>
                <a:gd name="T60" fmla="*/ 2147483646 w 241"/>
                <a:gd name="T61" fmla="*/ 2147483646 h 383"/>
                <a:gd name="T62" fmla="*/ 2147483646 w 241"/>
                <a:gd name="T63" fmla="*/ 2147483646 h 383"/>
                <a:gd name="T64" fmla="*/ 2147483646 w 241"/>
                <a:gd name="T65" fmla="*/ 2147483646 h 383"/>
                <a:gd name="T66" fmla="*/ 2147483646 w 241"/>
                <a:gd name="T67" fmla="*/ 2147483646 h 383"/>
                <a:gd name="T68" fmla="*/ 2147483646 w 241"/>
                <a:gd name="T69" fmla="*/ 2147483646 h 383"/>
                <a:gd name="T70" fmla="*/ 2147483646 w 241"/>
                <a:gd name="T71" fmla="*/ 2147483646 h 383"/>
                <a:gd name="T72" fmla="*/ 2147483646 w 241"/>
                <a:gd name="T73" fmla="*/ 2147483646 h 383"/>
                <a:gd name="T74" fmla="*/ 2147483646 w 241"/>
                <a:gd name="T75" fmla="*/ 2147483646 h 383"/>
                <a:gd name="T76" fmla="*/ 2147483646 w 241"/>
                <a:gd name="T77" fmla="*/ 2147483646 h 383"/>
                <a:gd name="T78" fmla="*/ 2147483646 w 241"/>
                <a:gd name="T79" fmla="*/ 2147483646 h 383"/>
                <a:gd name="T80" fmla="*/ 2147483646 w 241"/>
                <a:gd name="T81" fmla="*/ 2147483646 h 383"/>
                <a:gd name="T82" fmla="*/ 2147483646 w 241"/>
                <a:gd name="T83" fmla="*/ 2147483646 h 383"/>
                <a:gd name="T84" fmla="*/ 2147483646 w 241"/>
                <a:gd name="T85" fmla="*/ 2147483646 h 383"/>
                <a:gd name="T86" fmla="*/ 2147483646 w 241"/>
                <a:gd name="T87" fmla="*/ 2147483646 h 383"/>
                <a:gd name="T88" fmla="*/ 2147483646 w 241"/>
                <a:gd name="T89" fmla="*/ 2147483646 h 38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41" h="383">
                  <a:moveTo>
                    <a:pt x="117" y="356"/>
                  </a:moveTo>
                  <a:cubicBezTo>
                    <a:pt x="127" y="356"/>
                    <a:pt x="135" y="348"/>
                    <a:pt x="135" y="338"/>
                  </a:cubicBezTo>
                  <a:cubicBezTo>
                    <a:pt x="135" y="329"/>
                    <a:pt x="127" y="321"/>
                    <a:pt x="117" y="321"/>
                  </a:cubicBezTo>
                  <a:cubicBezTo>
                    <a:pt x="107" y="321"/>
                    <a:pt x="99" y="329"/>
                    <a:pt x="99" y="338"/>
                  </a:cubicBezTo>
                  <a:cubicBezTo>
                    <a:pt x="99" y="348"/>
                    <a:pt x="107" y="356"/>
                    <a:pt x="117" y="356"/>
                  </a:cubicBezTo>
                  <a:close/>
                  <a:moveTo>
                    <a:pt x="233" y="90"/>
                  </a:moveTo>
                  <a:cubicBezTo>
                    <a:pt x="237" y="90"/>
                    <a:pt x="241" y="87"/>
                    <a:pt x="241" y="82"/>
                  </a:cubicBezTo>
                  <a:cubicBezTo>
                    <a:pt x="241" y="19"/>
                    <a:pt x="241" y="19"/>
                    <a:pt x="241" y="19"/>
                  </a:cubicBezTo>
                  <a:cubicBezTo>
                    <a:pt x="241" y="8"/>
                    <a:pt x="232" y="0"/>
                    <a:pt x="221" y="0"/>
                  </a:cubicBezTo>
                  <a:cubicBezTo>
                    <a:pt x="19" y="0"/>
                    <a:pt x="19" y="0"/>
                    <a:pt x="19" y="0"/>
                  </a:cubicBezTo>
                  <a:cubicBezTo>
                    <a:pt x="8" y="0"/>
                    <a:pt x="0" y="8"/>
                    <a:pt x="0" y="19"/>
                  </a:cubicBezTo>
                  <a:cubicBezTo>
                    <a:pt x="0" y="364"/>
                    <a:pt x="0" y="364"/>
                    <a:pt x="0" y="364"/>
                  </a:cubicBezTo>
                  <a:cubicBezTo>
                    <a:pt x="0" y="375"/>
                    <a:pt x="8" y="383"/>
                    <a:pt x="19" y="383"/>
                  </a:cubicBezTo>
                  <a:cubicBezTo>
                    <a:pt x="221" y="383"/>
                    <a:pt x="221" y="383"/>
                    <a:pt x="221" y="383"/>
                  </a:cubicBezTo>
                  <a:cubicBezTo>
                    <a:pt x="232" y="383"/>
                    <a:pt x="241" y="375"/>
                    <a:pt x="241" y="364"/>
                  </a:cubicBezTo>
                  <a:cubicBezTo>
                    <a:pt x="241" y="114"/>
                    <a:pt x="241" y="114"/>
                    <a:pt x="241" y="114"/>
                  </a:cubicBezTo>
                  <a:cubicBezTo>
                    <a:pt x="241" y="110"/>
                    <a:pt x="237" y="106"/>
                    <a:pt x="233" y="106"/>
                  </a:cubicBezTo>
                  <a:cubicBezTo>
                    <a:pt x="228" y="106"/>
                    <a:pt x="225" y="110"/>
                    <a:pt x="225" y="114"/>
                  </a:cubicBezTo>
                  <a:cubicBezTo>
                    <a:pt x="225" y="295"/>
                    <a:pt x="225" y="295"/>
                    <a:pt x="225" y="295"/>
                  </a:cubicBezTo>
                  <a:cubicBezTo>
                    <a:pt x="16" y="295"/>
                    <a:pt x="16" y="295"/>
                    <a:pt x="16" y="295"/>
                  </a:cubicBezTo>
                  <a:cubicBezTo>
                    <a:pt x="16" y="69"/>
                    <a:pt x="16" y="69"/>
                    <a:pt x="16" y="69"/>
                  </a:cubicBezTo>
                  <a:cubicBezTo>
                    <a:pt x="225" y="69"/>
                    <a:pt x="225" y="69"/>
                    <a:pt x="225" y="69"/>
                  </a:cubicBezTo>
                  <a:cubicBezTo>
                    <a:pt x="225" y="82"/>
                    <a:pt x="225" y="82"/>
                    <a:pt x="225" y="82"/>
                  </a:cubicBezTo>
                  <a:cubicBezTo>
                    <a:pt x="225" y="87"/>
                    <a:pt x="228" y="90"/>
                    <a:pt x="233" y="90"/>
                  </a:cubicBezTo>
                  <a:close/>
                  <a:moveTo>
                    <a:pt x="225" y="311"/>
                  </a:moveTo>
                  <a:cubicBezTo>
                    <a:pt x="225" y="364"/>
                    <a:pt x="225" y="364"/>
                    <a:pt x="225" y="364"/>
                  </a:cubicBezTo>
                  <a:cubicBezTo>
                    <a:pt x="225" y="366"/>
                    <a:pt x="223" y="367"/>
                    <a:pt x="221" y="367"/>
                  </a:cubicBezTo>
                  <a:cubicBezTo>
                    <a:pt x="19" y="367"/>
                    <a:pt x="19" y="367"/>
                    <a:pt x="19" y="367"/>
                  </a:cubicBezTo>
                  <a:cubicBezTo>
                    <a:pt x="17" y="367"/>
                    <a:pt x="16" y="366"/>
                    <a:pt x="16" y="364"/>
                  </a:cubicBezTo>
                  <a:cubicBezTo>
                    <a:pt x="16" y="311"/>
                    <a:pt x="16" y="311"/>
                    <a:pt x="16" y="311"/>
                  </a:cubicBezTo>
                  <a:lnTo>
                    <a:pt x="225" y="311"/>
                  </a:lnTo>
                  <a:close/>
                  <a:moveTo>
                    <a:pt x="16" y="53"/>
                  </a:moveTo>
                  <a:cubicBezTo>
                    <a:pt x="16" y="19"/>
                    <a:pt x="16" y="19"/>
                    <a:pt x="16" y="19"/>
                  </a:cubicBezTo>
                  <a:cubicBezTo>
                    <a:pt x="16" y="17"/>
                    <a:pt x="17" y="16"/>
                    <a:pt x="19" y="16"/>
                  </a:cubicBezTo>
                  <a:cubicBezTo>
                    <a:pt x="221" y="16"/>
                    <a:pt x="221" y="16"/>
                    <a:pt x="221" y="16"/>
                  </a:cubicBezTo>
                  <a:cubicBezTo>
                    <a:pt x="223" y="16"/>
                    <a:pt x="225" y="17"/>
                    <a:pt x="225" y="19"/>
                  </a:cubicBezTo>
                  <a:cubicBezTo>
                    <a:pt x="225" y="53"/>
                    <a:pt x="225" y="53"/>
                    <a:pt x="225" y="53"/>
                  </a:cubicBezTo>
                  <a:lnTo>
                    <a:pt x="16" y="53"/>
                  </a:lnTo>
                  <a:close/>
                  <a:moveTo>
                    <a:pt x="135" y="26"/>
                  </a:moveTo>
                  <a:cubicBezTo>
                    <a:pt x="99" y="26"/>
                    <a:pt x="99" y="26"/>
                    <a:pt x="99" y="26"/>
                  </a:cubicBezTo>
                  <a:cubicBezTo>
                    <a:pt x="95" y="26"/>
                    <a:pt x="91" y="30"/>
                    <a:pt x="91" y="34"/>
                  </a:cubicBezTo>
                  <a:cubicBezTo>
                    <a:pt x="91" y="38"/>
                    <a:pt x="95" y="42"/>
                    <a:pt x="99" y="42"/>
                  </a:cubicBezTo>
                  <a:cubicBezTo>
                    <a:pt x="135" y="42"/>
                    <a:pt x="135" y="42"/>
                    <a:pt x="135" y="42"/>
                  </a:cubicBezTo>
                  <a:cubicBezTo>
                    <a:pt x="139" y="42"/>
                    <a:pt x="143" y="38"/>
                    <a:pt x="143" y="34"/>
                  </a:cubicBezTo>
                  <a:cubicBezTo>
                    <a:pt x="143" y="30"/>
                    <a:pt x="139" y="26"/>
                    <a:pt x="135" y="26"/>
                  </a:cubicBezTo>
                  <a:close/>
                </a:path>
              </a:pathLst>
            </a:custGeom>
            <a:solidFill>
              <a:schemeClr val="tx1"/>
            </a:solidFill>
            <a:ln>
              <a:noFill/>
            </a:ln>
          </p:spPr>
          <p:txBody>
            <a:bodyPr wrap="none" lIns="72000" rIns="7200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58585A"/>
                </a:solidFill>
                <a:effectLst/>
                <a:uLnTx/>
                <a:uFillTx/>
                <a:latin typeface="Arial" panose="020B0604020202020204" pitchFamily="34" charset="0"/>
                <a:ea typeface="+mn-ea"/>
                <a:cs typeface="Arial" panose="020B0604020202020204" pitchFamily="34" charset="0"/>
              </a:endParaRPr>
            </a:p>
          </p:txBody>
        </p:sp>
        <p:sp>
          <p:nvSpPr>
            <p:cNvPr id="197" name="Rectangle 196">
              <a:extLst>
                <a:ext uri="{FF2B5EF4-FFF2-40B4-BE49-F238E27FC236}">
                  <a16:creationId xmlns:a16="http://schemas.microsoft.com/office/drawing/2014/main" id="{198FD83A-3AEE-4805-90CF-8DB0EA209B1D}"/>
                </a:ext>
              </a:extLst>
            </p:cNvPr>
            <p:cNvSpPr/>
            <p:nvPr/>
          </p:nvSpPr>
          <p:spPr bwMode="auto">
            <a:xfrm>
              <a:off x="394801" y="3722689"/>
              <a:ext cx="363793" cy="111080"/>
            </a:xfrm>
            <a:prstGeom prst="rect">
              <a:avLst/>
            </a:prstGeom>
            <a:solidFill>
              <a:schemeClr val="tx1">
                <a:lumMod val="10000"/>
                <a:lumOff val="90000"/>
              </a:schemeClr>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sv-SE" sz="2000" b="0" i="0" u="none" strike="noStrike" cap="none" normalizeH="0" baseline="0" err="1">
                <a:ln>
                  <a:noFill/>
                </a:ln>
                <a:solidFill>
                  <a:schemeClr val="bg1"/>
                </a:solidFill>
                <a:effectLst/>
                <a:latin typeface="+mn-lt"/>
              </a:endParaRPr>
            </a:p>
          </p:txBody>
        </p:sp>
        <p:sp>
          <p:nvSpPr>
            <p:cNvPr id="215" name="Rectangle 214">
              <a:extLst>
                <a:ext uri="{FF2B5EF4-FFF2-40B4-BE49-F238E27FC236}">
                  <a16:creationId xmlns:a16="http://schemas.microsoft.com/office/drawing/2014/main" id="{3C295CA6-2D52-452C-BD90-B7DE1FA6EC0C}"/>
                </a:ext>
              </a:extLst>
            </p:cNvPr>
            <p:cNvSpPr/>
            <p:nvPr/>
          </p:nvSpPr>
          <p:spPr bwMode="auto">
            <a:xfrm>
              <a:off x="394801" y="3506148"/>
              <a:ext cx="363793" cy="134754"/>
            </a:xfrm>
            <a:prstGeom prst="rect">
              <a:avLst/>
            </a:prstGeom>
            <a:solidFill>
              <a:schemeClr val="accent1">
                <a:lumMod val="20000"/>
                <a:lumOff val="80000"/>
              </a:schemeClr>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sv-SE" sz="2000" b="0" i="0" u="none" strike="noStrike" cap="none" normalizeH="0" baseline="0" err="1">
                <a:ln>
                  <a:noFill/>
                </a:ln>
                <a:solidFill>
                  <a:schemeClr val="bg1"/>
                </a:solidFill>
                <a:effectLst/>
                <a:latin typeface="+mn-lt"/>
              </a:endParaRPr>
            </a:p>
          </p:txBody>
        </p:sp>
      </p:grpSp>
      <p:grpSp>
        <p:nvGrpSpPr>
          <p:cNvPr id="230" name="Group 229">
            <a:extLst>
              <a:ext uri="{FF2B5EF4-FFF2-40B4-BE49-F238E27FC236}">
                <a16:creationId xmlns:a16="http://schemas.microsoft.com/office/drawing/2014/main" id="{D3AC5170-E383-445E-954A-52E046F3A917}"/>
              </a:ext>
            </a:extLst>
          </p:cNvPr>
          <p:cNvGrpSpPr/>
          <p:nvPr/>
        </p:nvGrpSpPr>
        <p:grpSpPr>
          <a:xfrm>
            <a:off x="256031" y="5166043"/>
            <a:ext cx="424176" cy="631038"/>
            <a:chOff x="369579" y="3374748"/>
            <a:chExt cx="418481" cy="620089"/>
          </a:xfrm>
        </p:grpSpPr>
        <p:sp>
          <p:nvSpPr>
            <p:cNvPr id="231" name="Freeform 6">
              <a:extLst>
                <a:ext uri="{FF2B5EF4-FFF2-40B4-BE49-F238E27FC236}">
                  <a16:creationId xmlns:a16="http://schemas.microsoft.com/office/drawing/2014/main" id="{B5E125D7-FD46-448D-918F-CCDE0139877D}"/>
                </a:ext>
              </a:extLst>
            </p:cNvPr>
            <p:cNvSpPr>
              <a:spLocks noEditPoints="1"/>
            </p:cNvSpPr>
            <p:nvPr/>
          </p:nvSpPr>
          <p:spPr bwMode="auto">
            <a:xfrm>
              <a:off x="369579" y="3374748"/>
              <a:ext cx="418481" cy="620089"/>
            </a:xfrm>
            <a:custGeom>
              <a:avLst/>
              <a:gdLst>
                <a:gd name="T0" fmla="*/ 2147483646 w 241"/>
                <a:gd name="T1" fmla="*/ 2147483646 h 383"/>
                <a:gd name="T2" fmla="*/ 2147483646 w 241"/>
                <a:gd name="T3" fmla="*/ 2147483646 h 383"/>
                <a:gd name="T4" fmla="*/ 2147483646 w 241"/>
                <a:gd name="T5" fmla="*/ 2147483646 h 383"/>
                <a:gd name="T6" fmla="*/ 2147483646 w 241"/>
                <a:gd name="T7" fmla="*/ 2147483646 h 383"/>
                <a:gd name="T8" fmla="*/ 2147483646 w 241"/>
                <a:gd name="T9" fmla="*/ 2147483646 h 383"/>
                <a:gd name="T10" fmla="*/ 2147483646 w 241"/>
                <a:gd name="T11" fmla="*/ 2147483646 h 383"/>
                <a:gd name="T12" fmla="*/ 2147483646 w 241"/>
                <a:gd name="T13" fmla="*/ 2147483646 h 383"/>
                <a:gd name="T14" fmla="*/ 2147483646 w 241"/>
                <a:gd name="T15" fmla="*/ 2147483646 h 383"/>
                <a:gd name="T16" fmla="*/ 2147483646 w 241"/>
                <a:gd name="T17" fmla="*/ 0 h 383"/>
                <a:gd name="T18" fmla="*/ 2147483646 w 241"/>
                <a:gd name="T19" fmla="*/ 0 h 383"/>
                <a:gd name="T20" fmla="*/ 0 w 241"/>
                <a:gd name="T21" fmla="*/ 2147483646 h 383"/>
                <a:gd name="T22" fmla="*/ 0 w 241"/>
                <a:gd name="T23" fmla="*/ 2147483646 h 383"/>
                <a:gd name="T24" fmla="*/ 2147483646 w 241"/>
                <a:gd name="T25" fmla="*/ 2147483646 h 383"/>
                <a:gd name="T26" fmla="*/ 2147483646 w 241"/>
                <a:gd name="T27" fmla="*/ 2147483646 h 383"/>
                <a:gd name="T28" fmla="*/ 2147483646 w 241"/>
                <a:gd name="T29" fmla="*/ 2147483646 h 383"/>
                <a:gd name="T30" fmla="*/ 2147483646 w 241"/>
                <a:gd name="T31" fmla="*/ 2147483646 h 383"/>
                <a:gd name="T32" fmla="*/ 2147483646 w 241"/>
                <a:gd name="T33" fmla="*/ 2147483646 h 383"/>
                <a:gd name="T34" fmla="*/ 2147483646 w 241"/>
                <a:gd name="T35" fmla="*/ 2147483646 h 383"/>
                <a:gd name="T36" fmla="*/ 2147483646 w 241"/>
                <a:gd name="T37" fmla="*/ 2147483646 h 383"/>
                <a:gd name="T38" fmla="*/ 2147483646 w 241"/>
                <a:gd name="T39" fmla="*/ 2147483646 h 383"/>
                <a:gd name="T40" fmla="*/ 2147483646 w 241"/>
                <a:gd name="T41" fmla="*/ 2147483646 h 383"/>
                <a:gd name="T42" fmla="*/ 2147483646 w 241"/>
                <a:gd name="T43" fmla="*/ 2147483646 h 383"/>
                <a:gd name="T44" fmla="*/ 2147483646 w 241"/>
                <a:gd name="T45" fmla="*/ 2147483646 h 383"/>
                <a:gd name="T46" fmla="*/ 2147483646 w 241"/>
                <a:gd name="T47" fmla="*/ 2147483646 h 383"/>
                <a:gd name="T48" fmla="*/ 2147483646 w 241"/>
                <a:gd name="T49" fmla="*/ 2147483646 h 383"/>
                <a:gd name="T50" fmla="*/ 2147483646 w 241"/>
                <a:gd name="T51" fmla="*/ 2147483646 h 383"/>
                <a:gd name="T52" fmla="*/ 2147483646 w 241"/>
                <a:gd name="T53" fmla="*/ 2147483646 h 383"/>
                <a:gd name="T54" fmla="*/ 2147483646 w 241"/>
                <a:gd name="T55" fmla="*/ 2147483646 h 383"/>
                <a:gd name="T56" fmla="*/ 2147483646 w 241"/>
                <a:gd name="T57" fmla="*/ 2147483646 h 383"/>
                <a:gd name="T58" fmla="*/ 2147483646 w 241"/>
                <a:gd name="T59" fmla="*/ 2147483646 h 383"/>
                <a:gd name="T60" fmla="*/ 2147483646 w 241"/>
                <a:gd name="T61" fmla="*/ 2147483646 h 383"/>
                <a:gd name="T62" fmla="*/ 2147483646 w 241"/>
                <a:gd name="T63" fmla="*/ 2147483646 h 383"/>
                <a:gd name="T64" fmla="*/ 2147483646 w 241"/>
                <a:gd name="T65" fmla="*/ 2147483646 h 383"/>
                <a:gd name="T66" fmla="*/ 2147483646 w 241"/>
                <a:gd name="T67" fmla="*/ 2147483646 h 383"/>
                <a:gd name="T68" fmla="*/ 2147483646 w 241"/>
                <a:gd name="T69" fmla="*/ 2147483646 h 383"/>
                <a:gd name="T70" fmla="*/ 2147483646 w 241"/>
                <a:gd name="T71" fmla="*/ 2147483646 h 383"/>
                <a:gd name="T72" fmla="*/ 2147483646 w 241"/>
                <a:gd name="T73" fmla="*/ 2147483646 h 383"/>
                <a:gd name="T74" fmla="*/ 2147483646 w 241"/>
                <a:gd name="T75" fmla="*/ 2147483646 h 383"/>
                <a:gd name="T76" fmla="*/ 2147483646 w 241"/>
                <a:gd name="T77" fmla="*/ 2147483646 h 383"/>
                <a:gd name="T78" fmla="*/ 2147483646 w 241"/>
                <a:gd name="T79" fmla="*/ 2147483646 h 383"/>
                <a:gd name="T80" fmla="*/ 2147483646 w 241"/>
                <a:gd name="T81" fmla="*/ 2147483646 h 383"/>
                <a:gd name="T82" fmla="*/ 2147483646 w 241"/>
                <a:gd name="T83" fmla="*/ 2147483646 h 383"/>
                <a:gd name="T84" fmla="*/ 2147483646 w 241"/>
                <a:gd name="T85" fmla="*/ 2147483646 h 383"/>
                <a:gd name="T86" fmla="*/ 2147483646 w 241"/>
                <a:gd name="T87" fmla="*/ 2147483646 h 383"/>
                <a:gd name="T88" fmla="*/ 2147483646 w 241"/>
                <a:gd name="T89" fmla="*/ 2147483646 h 38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41" h="383">
                  <a:moveTo>
                    <a:pt x="117" y="356"/>
                  </a:moveTo>
                  <a:cubicBezTo>
                    <a:pt x="127" y="356"/>
                    <a:pt x="135" y="348"/>
                    <a:pt x="135" y="338"/>
                  </a:cubicBezTo>
                  <a:cubicBezTo>
                    <a:pt x="135" y="329"/>
                    <a:pt x="127" y="321"/>
                    <a:pt x="117" y="321"/>
                  </a:cubicBezTo>
                  <a:cubicBezTo>
                    <a:pt x="107" y="321"/>
                    <a:pt x="99" y="329"/>
                    <a:pt x="99" y="338"/>
                  </a:cubicBezTo>
                  <a:cubicBezTo>
                    <a:pt x="99" y="348"/>
                    <a:pt x="107" y="356"/>
                    <a:pt x="117" y="356"/>
                  </a:cubicBezTo>
                  <a:close/>
                  <a:moveTo>
                    <a:pt x="233" y="90"/>
                  </a:moveTo>
                  <a:cubicBezTo>
                    <a:pt x="237" y="90"/>
                    <a:pt x="241" y="87"/>
                    <a:pt x="241" y="82"/>
                  </a:cubicBezTo>
                  <a:cubicBezTo>
                    <a:pt x="241" y="19"/>
                    <a:pt x="241" y="19"/>
                    <a:pt x="241" y="19"/>
                  </a:cubicBezTo>
                  <a:cubicBezTo>
                    <a:pt x="241" y="8"/>
                    <a:pt x="232" y="0"/>
                    <a:pt x="221" y="0"/>
                  </a:cubicBezTo>
                  <a:cubicBezTo>
                    <a:pt x="19" y="0"/>
                    <a:pt x="19" y="0"/>
                    <a:pt x="19" y="0"/>
                  </a:cubicBezTo>
                  <a:cubicBezTo>
                    <a:pt x="8" y="0"/>
                    <a:pt x="0" y="8"/>
                    <a:pt x="0" y="19"/>
                  </a:cubicBezTo>
                  <a:cubicBezTo>
                    <a:pt x="0" y="364"/>
                    <a:pt x="0" y="364"/>
                    <a:pt x="0" y="364"/>
                  </a:cubicBezTo>
                  <a:cubicBezTo>
                    <a:pt x="0" y="375"/>
                    <a:pt x="8" y="383"/>
                    <a:pt x="19" y="383"/>
                  </a:cubicBezTo>
                  <a:cubicBezTo>
                    <a:pt x="221" y="383"/>
                    <a:pt x="221" y="383"/>
                    <a:pt x="221" y="383"/>
                  </a:cubicBezTo>
                  <a:cubicBezTo>
                    <a:pt x="232" y="383"/>
                    <a:pt x="241" y="375"/>
                    <a:pt x="241" y="364"/>
                  </a:cubicBezTo>
                  <a:cubicBezTo>
                    <a:pt x="241" y="114"/>
                    <a:pt x="241" y="114"/>
                    <a:pt x="241" y="114"/>
                  </a:cubicBezTo>
                  <a:cubicBezTo>
                    <a:pt x="241" y="110"/>
                    <a:pt x="237" y="106"/>
                    <a:pt x="233" y="106"/>
                  </a:cubicBezTo>
                  <a:cubicBezTo>
                    <a:pt x="228" y="106"/>
                    <a:pt x="225" y="110"/>
                    <a:pt x="225" y="114"/>
                  </a:cubicBezTo>
                  <a:cubicBezTo>
                    <a:pt x="225" y="295"/>
                    <a:pt x="225" y="295"/>
                    <a:pt x="225" y="295"/>
                  </a:cubicBezTo>
                  <a:cubicBezTo>
                    <a:pt x="16" y="295"/>
                    <a:pt x="16" y="295"/>
                    <a:pt x="16" y="295"/>
                  </a:cubicBezTo>
                  <a:cubicBezTo>
                    <a:pt x="16" y="69"/>
                    <a:pt x="16" y="69"/>
                    <a:pt x="16" y="69"/>
                  </a:cubicBezTo>
                  <a:cubicBezTo>
                    <a:pt x="225" y="69"/>
                    <a:pt x="225" y="69"/>
                    <a:pt x="225" y="69"/>
                  </a:cubicBezTo>
                  <a:cubicBezTo>
                    <a:pt x="225" y="82"/>
                    <a:pt x="225" y="82"/>
                    <a:pt x="225" y="82"/>
                  </a:cubicBezTo>
                  <a:cubicBezTo>
                    <a:pt x="225" y="87"/>
                    <a:pt x="228" y="90"/>
                    <a:pt x="233" y="90"/>
                  </a:cubicBezTo>
                  <a:close/>
                  <a:moveTo>
                    <a:pt x="225" y="311"/>
                  </a:moveTo>
                  <a:cubicBezTo>
                    <a:pt x="225" y="364"/>
                    <a:pt x="225" y="364"/>
                    <a:pt x="225" y="364"/>
                  </a:cubicBezTo>
                  <a:cubicBezTo>
                    <a:pt x="225" y="366"/>
                    <a:pt x="223" y="367"/>
                    <a:pt x="221" y="367"/>
                  </a:cubicBezTo>
                  <a:cubicBezTo>
                    <a:pt x="19" y="367"/>
                    <a:pt x="19" y="367"/>
                    <a:pt x="19" y="367"/>
                  </a:cubicBezTo>
                  <a:cubicBezTo>
                    <a:pt x="17" y="367"/>
                    <a:pt x="16" y="366"/>
                    <a:pt x="16" y="364"/>
                  </a:cubicBezTo>
                  <a:cubicBezTo>
                    <a:pt x="16" y="311"/>
                    <a:pt x="16" y="311"/>
                    <a:pt x="16" y="311"/>
                  </a:cubicBezTo>
                  <a:lnTo>
                    <a:pt x="225" y="311"/>
                  </a:lnTo>
                  <a:close/>
                  <a:moveTo>
                    <a:pt x="16" y="53"/>
                  </a:moveTo>
                  <a:cubicBezTo>
                    <a:pt x="16" y="19"/>
                    <a:pt x="16" y="19"/>
                    <a:pt x="16" y="19"/>
                  </a:cubicBezTo>
                  <a:cubicBezTo>
                    <a:pt x="16" y="17"/>
                    <a:pt x="17" y="16"/>
                    <a:pt x="19" y="16"/>
                  </a:cubicBezTo>
                  <a:cubicBezTo>
                    <a:pt x="221" y="16"/>
                    <a:pt x="221" y="16"/>
                    <a:pt x="221" y="16"/>
                  </a:cubicBezTo>
                  <a:cubicBezTo>
                    <a:pt x="223" y="16"/>
                    <a:pt x="225" y="17"/>
                    <a:pt x="225" y="19"/>
                  </a:cubicBezTo>
                  <a:cubicBezTo>
                    <a:pt x="225" y="53"/>
                    <a:pt x="225" y="53"/>
                    <a:pt x="225" y="53"/>
                  </a:cubicBezTo>
                  <a:lnTo>
                    <a:pt x="16" y="53"/>
                  </a:lnTo>
                  <a:close/>
                  <a:moveTo>
                    <a:pt x="135" y="26"/>
                  </a:moveTo>
                  <a:cubicBezTo>
                    <a:pt x="99" y="26"/>
                    <a:pt x="99" y="26"/>
                    <a:pt x="99" y="26"/>
                  </a:cubicBezTo>
                  <a:cubicBezTo>
                    <a:pt x="95" y="26"/>
                    <a:pt x="91" y="30"/>
                    <a:pt x="91" y="34"/>
                  </a:cubicBezTo>
                  <a:cubicBezTo>
                    <a:pt x="91" y="38"/>
                    <a:pt x="95" y="42"/>
                    <a:pt x="99" y="42"/>
                  </a:cubicBezTo>
                  <a:cubicBezTo>
                    <a:pt x="135" y="42"/>
                    <a:pt x="135" y="42"/>
                    <a:pt x="135" y="42"/>
                  </a:cubicBezTo>
                  <a:cubicBezTo>
                    <a:pt x="139" y="42"/>
                    <a:pt x="143" y="38"/>
                    <a:pt x="143" y="34"/>
                  </a:cubicBezTo>
                  <a:cubicBezTo>
                    <a:pt x="143" y="30"/>
                    <a:pt x="139" y="26"/>
                    <a:pt x="135" y="26"/>
                  </a:cubicBezTo>
                  <a:close/>
                </a:path>
              </a:pathLst>
            </a:custGeom>
            <a:solidFill>
              <a:schemeClr val="tx1"/>
            </a:solidFill>
            <a:ln>
              <a:noFill/>
            </a:ln>
          </p:spPr>
          <p:txBody>
            <a:bodyPr wrap="none" lIns="72000" rIns="7200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58585A"/>
                </a:solidFill>
                <a:effectLst/>
                <a:uLnTx/>
                <a:uFillTx/>
                <a:latin typeface="Arial" panose="020B0604020202020204" pitchFamily="34" charset="0"/>
                <a:ea typeface="+mn-ea"/>
                <a:cs typeface="Arial" panose="020B0604020202020204" pitchFamily="34" charset="0"/>
              </a:endParaRPr>
            </a:p>
          </p:txBody>
        </p:sp>
        <p:sp>
          <p:nvSpPr>
            <p:cNvPr id="232" name="Rectangle 231">
              <a:extLst>
                <a:ext uri="{FF2B5EF4-FFF2-40B4-BE49-F238E27FC236}">
                  <a16:creationId xmlns:a16="http://schemas.microsoft.com/office/drawing/2014/main" id="{B8BB0FC2-9B1A-4C6B-ADF3-D770483AB5C3}"/>
                </a:ext>
              </a:extLst>
            </p:cNvPr>
            <p:cNvSpPr/>
            <p:nvPr/>
          </p:nvSpPr>
          <p:spPr bwMode="auto">
            <a:xfrm>
              <a:off x="394801" y="3722689"/>
              <a:ext cx="363793" cy="111080"/>
            </a:xfrm>
            <a:prstGeom prst="rect">
              <a:avLst/>
            </a:prstGeom>
            <a:solidFill>
              <a:schemeClr val="tx1">
                <a:lumMod val="10000"/>
                <a:lumOff val="90000"/>
              </a:schemeClr>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sv-SE" sz="2000" b="0" i="0" u="none" strike="noStrike" cap="none" normalizeH="0" baseline="0" err="1">
                <a:ln>
                  <a:noFill/>
                </a:ln>
                <a:solidFill>
                  <a:schemeClr val="bg1"/>
                </a:solidFill>
                <a:effectLst/>
                <a:latin typeface="+mn-lt"/>
              </a:endParaRPr>
            </a:p>
          </p:txBody>
        </p:sp>
        <p:sp>
          <p:nvSpPr>
            <p:cNvPr id="233" name="Rectangle 232">
              <a:extLst>
                <a:ext uri="{FF2B5EF4-FFF2-40B4-BE49-F238E27FC236}">
                  <a16:creationId xmlns:a16="http://schemas.microsoft.com/office/drawing/2014/main" id="{1E022EB2-B94C-45C2-9493-22CE8191F99B}"/>
                </a:ext>
              </a:extLst>
            </p:cNvPr>
            <p:cNvSpPr/>
            <p:nvPr/>
          </p:nvSpPr>
          <p:spPr bwMode="auto">
            <a:xfrm>
              <a:off x="394801" y="3506148"/>
              <a:ext cx="363793" cy="134754"/>
            </a:xfrm>
            <a:prstGeom prst="rect">
              <a:avLst/>
            </a:prstGeom>
            <a:solidFill>
              <a:schemeClr val="accent1">
                <a:lumMod val="20000"/>
                <a:lumOff val="80000"/>
              </a:schemeClr>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sv-SE" sz="2000" b="0" i="0" u="none" strike="noStrike" cap="none" normalizeH="0" baseline="0" err="1">
                <a:ln>
                  <a:noFill/>
                </a:ln>
                <a:solidFill>
                  <a:schemeClr val="bg1"/>
                </a:solidFill>
                <a:effectLst/>
                <a:latin typeface="+mn-lt"/>
              </a:endParaRPr>
            </a:p>
          </p:txBody>
        </p:sp>
      </p:grpSp>
      <p:sp>
        <p:nvSpPr>
          <p:cNvPr id="234" name="TextBox 233">
            <a:extLst>
              <a:ext uri="{FF2B5EF4-FFF2-40B4-BE49-F238E27FC236}">
                <a16:creationId xmlns:a16="http://schemas.microsoft.com/office/drawing/2014/main" id="{CDCB52D5-D3E9-42C8-8E21-9F84F86F0056}"/>
              </a:ext>
            </a:extLst>
          </p:cNvPr>
          <p:cNvSpPr txBox="1"/>
          <p:nvPr/>
        </p:nvSpPr>
        <p:spPr bwMode="auto">
          <a:xfrm>
            <a:off x="4370989" y="2629135"/>
            <a:ext cx="483667" cy="665766"/>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algn="ctr">
              <a:buClr>
                <a:schemeClr val="tx1"/>
              </a:buClr>
            </a:pPr>
            <a:r>
              <a:rPr lang="en-US" sz="1400" b="1">
                <a:latin typeface="Ericsson Technical Icons" panose="00000500000000000000" pitchFamily="2" charset="0"/>
              </a:rPr>
              <a:t>G</a:t>
            </a:r>
            <a:endParaRPr lang="en-US" sz="1400" b="1"/>
          </a:p>
          <a:p>
            <a:pPr algn="ctr">
              <a:buClr>
                <a:schemeClr val="tx1"/>
              </a:buClr>
            </a:pPr>
            <a:r>
              <a:rPr lang="en-US" sz="1100" b="1"/>
              <a:t>Core</a:t>
            </a:r>
            <a:br>
              <a:rPr lang="en-US" sz="1100" b="1"/>
            </a:br>
            <a:r>
              <a:rPr lang="en-US" sz="1100" b="1"/>
              <a:t>UP</a:t>
            </a:r>
            <a:endParaRPr lang="en-US" sz="1600" b="1"/>
          </a:p>
        </p:txBody>
      </p:sp>
      <p:grpSp>
        <p:nvGrpSpPr>
          <p:cNvPr id="235" name="Group 234">
            <a:extLst>
              <a:ext uri="{FF2B5EF4-FFF2-40B4-BE49-F238E27FC236}">
                <a16:creationId xmlns:a16="http://schemas.microsoft.com/office/drawing/2014/main" id="{FEF2D0BD-92B7-447E-8AAA-221379C618EB}"/>
              </a:ext>
            </a:extLst>
          </p:cNvPr>
          <p:cNvGrpSpPr/>
          <p:nvPr/>
        </p:nvGrpSpPr>
        <p:grpSpPr>
          <a:xfrm>
            <a:off x="4765905" y="2774310"/>
            <a:ext cx="267741" cy="343029"/>
            <a:chOff x="578533" y="5583474"/>
            <a:chExt cx="242976" cy="312235"/>
          </a:xfrm>
        </p:grpSpPr>
        <p:grpSp>
          <p:nvGrpSpPr>
            <p:cNvPr id="254" name="Group 253">
              <a:extLst>
                <a:ext uri="{FF2B5EF4-FFF2-40B4-BE49-F238E27FC236}">
                  <a16:creationId xmlns:a16="http://schemas.microsoft.com/office/drawing/2014/main" id="{8D309C55-0466-4E9A-833F-0FB44673B2BA}"/>
                </a:ext>
              </a:extLst>
            </p:cNvPr>
            <p:cNvGrpSpPr/>
            <p:nvPr/>
          </p:nvGrpSpPr>
          <p:grpSpPr>
            <a:xfrm>
              <a:off x="578533" y="5583474"/>
              <a:ext cx="242976" cy="312235"/>
              <a:chOff x="5229125" y="3046121"/>
              <a:chExt cx="242976" cy="312235"/>
            </a:xfrm>
          </p:grpSpPr>
          <p:sp>
            <p:nvSpPr>
              <p:cNvPr id="256" name="Rectangle 255">
                <a:extLst>
                  <a:ext uri="{FF2B5EF4-FFF2-40B4-BE49-F238E27FC236}">
                    <a16:creationId xmlns:a16="http://schemas.microsoft.com/office/drawing/2014/main" id="{7F497324-88F1-41DF-AA4D-A6F4DE94CD46}"/>
                  </a:ext>
                </a:extLst>
              </p:cNvPr>
              <p:cNvSpPr/>
              <p:nvPr/>
            </p:nvSpPr>
            <p:spPr bwMode="auto">
              <a:xfrm>
                <a:off x="5229125" y="3046121"/>
                <a:ext cx="242976" cy="312235"/>
              </a:xfrm>
              <a:prstGeom prst="rect">
                <a:avLst/>
              </a:prstGeom>
              <a:solidFill>
                <a:schemeClr val="bg1"/>
              </a:solidFill>
              <a:ln w="6350" cap="flat" cmpd="sng" algn="ctr">
                <a:solidFill>
                  <a:schemeClr val="tx1"/>
                </a:solidFill>
                <a:prstDash val="sysDash"/>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sv-SE" sz="2000" b="0" i="0" u="none" strike="noStrike" cap="none" normalizeH="0" baseline="0" err="1">
                  <a:ln>
                    <a:noFill/>
                  </a:ln>
                  <a:solidFill>
                    <a:schemeClr val="bg1"/>
                  </a:solidFill>
                  <a:effectLst/>
                  <a:latin typeface="+mn-lt"/>
                </a:endParaRPr>
              </a:p>
            </p:txBody>
          </p:sp>
          <p:pic>
            <p:nvPicPr>
              <p:cNvPr id="257" name="Picture 256">
                <a:extLst>
                  <a:ext uri="{FF2B5EF4-FFF2-40B4-BE49-F238E27FC236}">
                    <a16:creationId xmlns:a16="http://schemas.microsoft.com/office/drawing/2014/main" id="{0DF23E06-F38A-4BC5-B4B9-D276BF596DBB}"/>
                  </a:ext>
                </a:extLst>
              </p:cNvPr>
              <p:cNvPicPr>
                <a:picLocks noChangeAspect="1"/>
              </p:cNvPicPr>
              <p:nvPr/>
            </p:nvPicPr>
            <p:blipFill>
              <a:blip r:embed="rId3"/>
              <a:stretch>
                <a:fillRect/>
              </a:stretch>
            </p:blipFill>
            <p:spPr>
              <a:xfrm flipH="1">
                <a:off x="5318959" y="3148941"/>
                <a:ext cx="70522" cy="97246"/>
              </a:xfrm>
              <a:prstGeom prst="rect">
                <a:avLst/>
              </a:prstGeom>
              <a:ln w="6350">
                <a:noFill/>
                <a:prstDash val="sysDash"/>
              </a:ln>
            </p:spPr>
          </p:pic>
        </p:grpSp>
        <p:sp>
          <p:nvSpPr>
            <p:cNvPr id="255" name="Freeform 6">
              <a:extLst>
                <a:ext uri="{FF2B5EF4-FFF2-40B4-BE49-F238E27FC236}">
                  <a16:creationId xmlns:a16="http://schemas.microsoft.com/office/drawing/2014/main" id="{87054DE7-339A-44DF-8C1C-A569E1DBB8E5}"/>
                </a:ext>
              </a:extLst>
            </p:cNvPr>
            <p:cNvSpPr>
              <a:spLocks noEditPoints="1"/>
            </p:cNvSpPr>
            <p:nvPr/>
          </p:nvSpPr>
          <p:spPr bwMode="auto">
            <a:xfrm>
              <a:off x="626700" y="5618785"/>
              <a:ext cx="152718" cy="244311"/>
            </a:xfrm>
            <a:custGeom>
              <a:avLst/>
              <a:gdLst>
                <a:gd name="T0" fmla="*/ 2147483646 w 241"/>
                <a:gd name="T1" fmla="*/ 2147483646 h 383"/>
                <a:gd name="T2" fmla="*/ 2147483646 w 241"/>
                <a:gd name="T3" fmla="*/ 2147483646 h 383"/>
                <a:gd name="T4" fmla="*/ 2147483646 w 241"/>
                <a:gd name="T5" fmla="*/ 2147483646 h 383"/>
                <a:gd name="T6" fmla="*/ 2147483646 w 241"/>
                <a:gd name="T7" fmla="*/ 2147483646 h 383"/>
                <a:gd name="T8" fmla="*/ 2147483646 w 241"/>
                <a:gd name="T9" fmla="*/ 2147483646 h 383"/>
                <a:gd name="T10" fmla="*/ 2147483646 w 241"/>
                <a:gd name="T11" fmla="*/ 2147483646 h 383"/>
                <a:gd name="T12" fmla="*/ 2147483646 w 241"/>
                <a:gd name="T13" fmla="*/ 2147483646 h 383"/>
                <a:gd name="T14" fmla="*/ 2147483646 w 241"/>
                <a:gd name="T15" fmla="*/ 2147483646 h 383"/>
                <a:gd name="T16" fmla="*/ 2147483646 w 241"/>
                <a:gd name="T17" fmla="*/ 0 h 383"/>
                <a:gd name="T18" fmla="*/ 2147483646 w 241"/>
                <a:gd name="T19" fmla="*/ 0 h 383"/>
                <a:gd name="T20" fmla="*/ 0 w 241"/>
                <a:gd name="T21" fmla="*/ 2147483646 h 383"/>
                <a:gd name="T22" fmla="*/ 0 w 241"/>
                <a:gd name="T23" fmla="*/ 2147483646 h 383"/>
                <a:gd name="T24" fmla="*/ 2147483646 w 241"/>
                <a:gd name="T25" fmla="*/ 2147483646 h 383"/>
                <a:gd name="T26" fmla="*/ 2147483646 w 241"/>
                <a:gd name="T27" fmla="*/ 2147483646 h 383"/>
                <a:gd name="T28" fmla="*/ 2147483646 w 241"/>
                <a:gd name="T29" fmla="*/ 2147483646 h 383"/>
                <a:gd name="T30" fmla="*/ 2147483646 w 241"/>
                <a:gd name="T31" fmla="*/ 2147483646 h 383"/>
                <a:gd name="T32" fmla="*/ 2147483646 w 241"/>
                <a:gd name="T33" fmla="*/ 2147483646 h 383"/>
                <a:gd name="T34" fmla="*/ 2147483646 w 241"/>
                <a:gd name="T35" fmla="*/ 2147483646 h 383"/>
                <a:gd name="T36" fmla="*/ 2147483646 w 241"/>
                <a:gd name="T37" fmla="*/ 2147483646 h 383"/>
                <a:gd name="T38" fmla="*/ 2147483646 w 241"/>
                <a:gd name="T39" fmla="*/ 2147483646 h 383"/>
                <a:gd name="T40" fmla="*/ 2147483646 w 241"/>
                <a:gd name="T41" fmla="*/ 2147483646 h 383"/>
                <a:gd name="T42" fmla="*/ 2147483646 w 241"/>
                <a:gd name="T43" fmla="*/ 2147483646 h 383"/>
                <a:gd name="T44" fmla="*/ 2147483646 w 241"/>
                <a:gd name="T45" fmla="*/ 2147483646 h 383"/>
                <a:gd name="T46" fmla="*/ 2147483646 w 241"/>
                <a:gd name="T47" fmla="*/ 2147483646 h 383"/>
                <a:gd name="T48" fmla="*/ 2147483646 w 241"/>
                <a:gd name="T49" fmla="*/ 2147483646 h 383"/>
                <a:gd name="T50" fmla="*/ 2147483646 w 241"/>
                <a:gd name="T51" fmla="*/ 2147483646 h 383"/>
                <a:gd name="T52" fmla="*/ 2147483646 w 241"/>
                <a:gd name="T53" fmla="*/ 2147483646 h 383"/>
                <a:gd name="T54" fmla="*/ 2147483646 w 241"/>
                <a:gd name="T55" fmla="*/ 2147483646 h 383"/>
                <a:gd name="T56" fmla="*/ 2147483646 w 241"/>
                <a:gd name="T57" fmla="*/ 2147483646 h 383"/>
                <a:gd name="T58" fmla="*/ 2147483646 w 241"/>
                <a:gd name="T59" fmla="*/ 2147483646 h 383"/>
                <a:gd name="T60" fmla="*/ 2147483646 w 241"/>
                <a:gd name="T61" fmla="*/ 2147483646 h 383"/>
                <a:gd name="T62" fmla="*/ 2147483646 w 241"/>
                <a:gd name="T63" fmla="*/ 2147483646 h 383"/>
                <a:gd name="T64" fmla="*/ 2147483646 w 241"/>
                <a:gd name="T65" fmla="*/ 2147483646 h 383"/>
                <a:gd name="T66" fmla="*/ 2147483646 w 241"/>
                <a:gd name="T67" fmla="*/ 2147483646 h 383"/>
                <a:gd name="T68" fmla="*/ 2147483646 w 241"/>
                <a:gd name="T69" fmla="*/ 2147483646 h 383"/>
                <a:gd name="T70" fmla="*/ 2147483646 w 241"/>
                <a:gd name="T71" fmla="*/ 2147483646 h 383"/>
                <a:gd name="T72" fmla="*/ 2147483646 w 241"/>
                <a:gd name="T73" fmla="*/ 2147483646 h 383"/>
                <a:gd name="T74" fmla="*/ 2147483646 w 241"/>
                <a:gd name="T75" fmla="*/ 2147483646 h 383"/>
                <a:gd name="T76" fmla="*/ 2147483646 w 241"/>
                <a:gd name="T77" fmla="*/ 2147483646 h 383"/>
                <a:gd name="T78" fmla="*/ 2147483646 w 241"/>
                <a:gd name="T79" fmla="*/ 2147483646 h 383"/>
                <a:gd name="T80" fmla="*/ 2147483646 w 241"/>
                <a:gd name="T81" fmla="*/ 2147483646 h 383"/>
                <a:gd name="T82" fmla="*/ 2147483646 w 241"/>
                <a:gd name="T83" fmla="*/ 2147483646 h 383"/>
                <a:gd name="T84" fmla="*/ 2147483646 w 241"/>
                <a:gd name="T85" fmla="*/ 2147483646 h 383"/>
                <a:gd name="T86" fmla="*/ 2147483646 w 241"/>
                <a:gd name="T87" fmla="*/ 2147483646 h 383"/>
                <a:gd name="T88" fmla="*/ 2147483646 w 241"/>
                <a:gd name="T89" fmla="*/ 2147483646 h 38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41" h="383">
                  <a:moveTo>
                    <a:pt x="117" y="356"/>
                  </a:moveTo>
                  <a:cubicBezTo>
                    <a:pt x="127" y="356"/>
                    <a:pt x="135" y="348"/>
                    <a:pt x="135" y="338"/>
                  </a:cubicBezTo>
                  <a:cubicBezTo>
                    <a:pt x="135" y="329"/>
                    <a:pt x="127" y="321"/>
                    <a:pt x="117" y="321"/>
                  </a:cubicBezTo>
                  <a:cubicBezTo>
                    <a:pt x="107" y="321"/>
                    <a:pt x="99" y="329"/>
                    <a:pt x="99" y="338"/>
                  </a:cubicBezTo>
                  <a:cubicBezTo>
                    <a:pt x="99" y="348"/>
                    <a:pt x="107" y="356"/>
                    <a:pt x="117" y="356"/>
                  </a:cubicBezTo>
                  <a:close/>
                  <a:moveTo>
                    <a:pt x="233" y="90"/>
                  </a:moveTo>
                  <a:cubicBezTo>
                    <a:pt x="237" y="90"/>
                    <a:pt x="241" y="87"/>
                    <a:pt x="241" y="82"/>
                  </a:cubicBezTo>
                  <a:cubicBezTo>
                    <a:pt x="241" y="19"/>
                    <a:pt x="241" y="19"/>
                    <a:pt x="241" y="19"/>
                  </a:cubicBezTo>
                  <a:cubicBezTo>
                    <a:pt x="241" y="8"/>
                    <a:pt x="232" y="0"/>
                    <a:pt x="221" y="0"/>
                  </a:cubicBezTo>
                  <a:cubicBezTo>
                    <a:pt x="19" y="0"/>
                    <a:pt x="19" y="0"/>
                    <a:pt x="19" y="0"/>
                  </a:cubicBezTo>
                  <a:cubicBezTo>
                    <a:pt x="8" y="0"/>
                    <a:pt x="0" y="8"/>
                    <a:pt x="0" y="19"/>
                  </a:cubicBezTo>
                  <a:cubicBezTo>
                    <a:pt x="0" y="364"/>
                    <a:pt x="0" y="364"/>
                    <a:pt x="0" y="364"/>
                  </a:cubicBezTo>
                  <a:cubicBezTo>
                    <a:pt x="0" y="375"/>
                    <a:pt x="8" y="383"/>
                    <a:pt x="19" y="383"/>
                  </a:cubicBezTo>
                  <a:cubicBezTo>
                    <a:pt x="221" y="383"/>
                    <a:pt x="221" y="383"/>
                    <a:pt x="221" y="383"/>
                  </a:cubicBezTo>
                  <a:cubicBezTo>
                    <a:pt x="232" y="383"/>
                    <a:pt x="241" y="375"/>
                    <a:pt x="241" y="364"/>
                  </a:cubicBezTo>
                  <a:cubicBezTo>
                    <a:pt x="241" y="114"/>
                    <a:pt x="241" y="114"/>
                    <a:pt x="241" y="114"/>
                  </a:cubicBezTo>
                  <a:cubicBezTo>
                    <a:pt x="241" y="110"/>
                    <a:pt x="237" y="106"/>
                    <a:pt x="233" y="106"/>
                  </a:cubicBezTo>
                  <a:cubicBezTo>
                    <a:pt x="228" y="106"/>
                    <a:pt x="225" y="110"/>
                    <a:pt x="225" y="114"/>
                  </a:cubicBezTo>
                  <a:cubicBezTo>
                    <a:pt x="225" y="295"/>
                    <a:pt x="225" y="295"/>
                    <a:pt x="225" y="295"/>
                  </a:cubicBezTo>
                  <a:cubicBezTo>
                    <a:pt x="16" y="295"/>
                    <a:pt x="16" y="295"/>
                    <a:pt x="16" y="295"/>
                  </a:cubicBezTo>
                  <a:cubicBezTo>
                    <a:pt x="16" y="69"/>
                    <a:pt x="16" y="69"/>
                    <a:pt x="16" y="69"/>
                  </a:cubicBezTo>
                  <a:cubicBezTo>
                    <a:pt x="225" y="69"/>
                    <a:pt x="225" y="69"/>
                    <a:pt x="225" y="69"/>
                  </a:cubicBezTo>
                  <a:cubicBezTo>
                    <a:pt x="225" y="82"/>
                    <a:pt x="225" y="82"/>
                    <a:pt x="225" y="82"/>
                  </a:cubicBezTo>
                  <a:cubicBezTo>
                    <a:pt x="225" y="87"/>
                    <a:pt x="228" y="90"/>
                    <a:pt x="233" y="90"/>
                  </a:cubicBezTo>
                  <a:close/>
                  <a:moveTo>
                    <a:pt x="225" y="311"/>
                  </a:moveTo>
                  <a:cubicBezTo>
                    <a:pt x="225" y="364"/>
                    <a:pt x="225" y="364"/>
                    <a:pt x="225" y="364"/>
                  </a:cubicBezTo>
                  <a:cubicBezTo>
                    <a:pt x="225" y="366"/>
                    <a:pt x="223" y="367"/>
                    <a:pt x="221" y="367"/>
                  </a:cubicBezTo>
                  <a:cubicBezTo>
                    <a:pt x="19" y="367"/>
                    <a:pt x="19" y="367"/>
                    <a:pt x="19" y="367"/>
                  </a:cubicBezTo>
                  <a:cubicBezTo>
                    <a:pt x="17" y="367"/>
                    <a:pt x="16" y="366"/>
                    <a:pt x="16" y="364"/>
                  </a:cubicBezTo>
                  <a:cubicBezTo>
                    <a:pt x="16" y="311"/>
                    <a:pt x="16" y="311"/>
                    <a:pt x="16" y="311"/>
                  </a:cubicBezTo>
                  <a:lnTo>
                    <a:pt x="225" y="311"/>
                  </a:lnTo>
                  <a:close/>
                  <a:moveTo>
                    <a:pt x="16" y="53"/>
                  </a:moveTo>
                  <a:cubicBezTo>
                    <a:pt x="16" y="19"/>
                    <a:pt x="16" y="19"/>
                    <a:pt x="16" y="19"/>
                  </a:cubicBezTo>
                  <a:cubicBezTo>
                    <a:pt x="16" y="17"/>
                    <a:pt x="17" y="16"/>
                    <a:pt x="19" y="16"/>
                  </a:cubicBezTo>
                  <a:cubicBezTo>
                    <a:pt x="221" y="16"/>
                    <a:pt x="221" y="16"/>
                    <a:pt x="221" y="16"/>
                  </a:cubicBezTo>
                  <a:cubicBezTo>
                    <a:pt x="223" y="16"/>
                    <a:pt x="225" y="17"/>
                    <a:pt x="225" y="19"/>
                  </a:cubicBezTo>
                  <a:cubicBezTo>
                    <a:pt x="225" y="53"/>
                    <a:pt x="225" y="53"/>
                    <a:pt x="225" y="53"/>
                  </a:cubicBezTo>
                  <a:lnTo>
                    <a:pt x="16" y="53"/>
                  </a:lnTo>
                  <a:close/>
                  <a:moveTo>
                    <a:pt x="135" y="26"/>
                  </a:moveTo>
                  <a:cubicBezTo>
                    <a:pt x="99" y="26"/>
                    <a:pt x="99" y="26"/>
                    <a:pt x="99" y="26"/>
                  </a:cubicBezTo>
                  <a:cubicBezTo>
                    <a:pt x="95" y="26"/>
                    <a:pt x="91" y="30"/>
                    <a:pt x="91" y="34"/>
                  </a:cubicBezTo>
                  <a:cubicBezTo>
                    <a:pt x="91" y="38"/>
                    <a:pt x="95" y="42"/>
                    <a:pt x="99" y="42"/>
                  </a:cubicBezTo>
                  <a:cubicBezTo>
                    <a:pt x="135" y="42"/>
                    <a:pt x="135" y="42"/>
                    <a:pt x="135" y="42"/>
                  </a:cubicBezTo>
                  <a:cubicBezTo>
                    <a:pt x="139" y="42"/>
                    <a:pt x="143" y="38"/>
                    <a:pt x="143" y="34"/>
                  </a:cubicBezTo>
                  <a:cubicBezTo>
                    <a:pt x="143" y="30"/>
                    <a:pt x="139" y="26"/>
                    <a:pt x="135" y="26"/>
                  </a:cubicBezTo>
                  <a:close/>
                </a:path>
              </a:pathLst>
            </a:custGeom>
            <a:solidFill>
              <a:schemeClr val="tx1"/>
            </a:solidFill>
            <a:ln>
              <a:noFill/>
            </a:ln>
          </p:spPr>
          <p:txBody>
            <a:bodyPr wrap="none" lIns="72000" rIns="7200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58585A"/>
                </a:solidFill>
                <a:effectLst/>
                <a:uLnTx/>
                <a:uFillTx/>
                <a:latin typeface="Arial" panose="020B0604020202020204" pitchFamily="34" charset="0"/>
                <a:ea typeface="+mn-ea"/>
                <a:cs typeface="Arial" panose="020B0604020202020204" pitchFamily="34" charset="0"/>
              </a:endParaRPr>
            </a:p>
          </p:txBody>
        </p:sp>
      </p:grpSp>
      <p:cxnSp>
        <p:nvCxnSpPr>
          <p:cNvPr id="76" name="Straight Arrow Connector 75">
            <a:extLst>
              <a:ext uri="{FF2B5EF4-FFF2-40B4-BE49-F238E27FC236}">
                <a16:creationId xmlns:a16="http://schemas.microsoft.com/office/drawing/2014/main" id="{2ABAA32C-0690-430E-8B09-6077373EF608}"/>
              </a:ext>
            </a:extLst>
          </p:cNvPr>
          <p:cNvCxnSpPr>
            <a:cxnSpLocks/>
            <a:stCxn id="193" idx="0"/>
          </p:cNvCxnSpPr>
          <p:nvPr/>
        </p:nvCxnSpPr>
        <p:spPr bwMode="auto">
          <a:xfrm>
            <a:off x="465968" y="3016402"/>
            <a:ext cx="4433807" cy="11774"/>
          </a:xfrm>
          <a:prstGeom prst="straightConnector1">
            <a:avLst/>
          </a:prstGeom>
          <a:noFill/>
          <a:ln w="38100" cap="flat" cmpd="sng" algn="ctr">
            <a:solidFill>
              <a:schemeClr val="tx1"/>
            </a:solidFill>
            <a:prstDash val="solid"/>
            <a:round/>
            <a:headEnd type="oval" w="med" len="med"/>
            <a:tailEnd type="oval" w="med" len="med"/>
          </a:ln>
          <a:effectLst/>
        </p:spPr>
      </p:cxnSp>
      <p:sp>
        <p:nvSpPr>
          <p:cNvPr id="258" name="TextBox 257">
            <a:extLst>
              <a:ext uri="{FF2B5EF4-FFF2-40B4-BE49-F238E27FC236}">
                <a16:creationId xmlns:a16="http://schemas.microsoft.com/office/drawing/2014/main" id="{8F38BD1F-B15B-4309-93CB-9100568749EC}"/>
              </a:ext>
            </a:extLst>
          </p:cNvPr>
          <p:cNvSpPr txBox="1"/>
          <p:nvPr/>
        </p:nvSpPr>
        <p:spPr bwMode="auto">
          <a:xfrm>
            <a:off x="5949931" y="3792849"/>
            <a:ext cx="483667" cy="665766"/>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algn="ctr">
              <a:buClr>
                <a:schemeClr val="tx1"/>
              </a:buClr>
            </a:pPr>
            <a:r>
              <a:rPr lang="en-US" sz="1400" b="1">
                <a:latin typeface="Ericsson Technical Icons" panose="00000500000000000000" pitchFamily="2" charset="0"/>
              </a:rPr>
              <a:t>G</a:t>
            </a:r>
            <a:endParaRPr lang="en-US" sz="1400" b="1"/>
          </a:p>
          <a:p>
            <a:pPr algn="ctr">
              <a:buClr>
                <a:schemeClr val="tx1"/>
              </a:buClr>
            </a:pPr>
            <a:r>
              <a:rPr lang="en-US" sz="1100" b="1"/>
              <a:t>Core</a:t>
            </a:r>
            <a:br>
              <a:rPr lang="en-US" sz="1100" b="1"/>
            </a:br>
            <a:r>
              <a:rPr lang="en-US" sz="1100" b="1"/>
              <a:t>UP</a:t>
            </a:r>
            <a:endParaRPr lang="en-US" sz="1600" b="1"/>
          </a:p>
        </p:txBody>
      </p:sp>
      <p:grpSp>
        <p:nvGrpSpPr>
          <p:cNvPr id="259" name="Group 258">
            <a:extLst>
              <a:ext uri="{FF2B5EF4-FFF2-40B4-BE49-F238E27FC236}">
                <a16:creationId xmlns:a16="http://schemas.microsoft.com/office/drawing/2014/main" id="{9C0CE620-1016-4A8B-8793-4AD5FE701F88}"/>
              </a:ext>
            </a:extLst>
          </p:cNvPr>
          <p:cNvGrpSpPr/>
          <p:nvPr/>
        </p:nvGrpSpPr>
        <p:grpSpPr>
          <a:xfrm>
            <a:off x="6357011" y="3962190"/>
            <a:ext cx="267741" cy="343029"/>
            <a:chOff x="578533" y="5583474"/>
            <a:chExt cx="242976" cy="312235"/>
          </a:xfrm>
        </p:grpSpPr>
        <p:grpSp>
          <p:nvGrpSpPr>
            <p:cNvPr id="260" name="Group 259">
              <a:extLst>
                <a:ext uri="{FF2B5EF4-FFF2-40B4-BE49-F238E27FC236}">
                  <a16:creationId xmlns:a16="http://schemas.microsoft.com/office/drawing/2014/main" id="{6D999001-4F35-4868-B255-5C7D4E17068B}"/>
                </a:ext>
              </a:extLst>
            </p:cNvPr>
            <p:cNvGrpSpPr/>
            <p:nvPr/>
          </p:nvGrpSpPr>
          <p:grpSpPr>
            <a:xfrm>
              <a:off x="578533" y="5583474"/>
              <a:ext cx="242976" cy="312235"/>
              <a:chOff x="5229125" y="3046121"/>
              <a:chExt cx="242976" cy="312235"/>
            </a:xfrm>
          </p:grpSpPr>
          <p:sp>
            <p:nvSpPr>
              <p:cNvPr id="262" name="Rectangle 261">
                <a:extLst>
                  <a:ext uri="{FF2B5EF4-FFF2-40B4-BE49-F238E27FC236}">
                    <a16:creationId xmlns:a16="http://schemas.microsoft.com/office/drawing/2014/main" id="{5DEF351B-B9EF-40A9-A870-ABAFAD8DC9AA}"/>
                  </a:ext>
                </a:extLst>
              </p:cNvPr>
              <p:cNvSpPr/>
              <p:nvPr/>
            </p:nvSpPr>
            <p:spPr bwMode="auto">
              <a:xfrm>
                <a:off x="5229125" y="3046121"/>
                <a:ext cx="242976" cy="312235"/>
              </a:xfrm>
              <a:prstGeom prst="rect">
                <a:avLst/>
              </a:prstGeom>
              <a:solidFill>
                <a:schemeClr val="bg1"/>
              </a:solidFill>
              <a:ln w="6350" cap="flat" cmpd="sng" algn="ctr">
                <a:solidFill>
                  <a:schemeClr val="tx1"/>
                </a:solidFill>
                <a:prstDash val="sysDash"/>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sv-SE" sz="2000" b="0" i="0" u="none" strike="noStrike" cap="none" normalizeH="0" baseline="0" err="1">
                  <a:ln>
                    <a:noFill/>
                  </a:ln>
                  <a:solidFill>
                    <a:schemeClr val="bg1"/>
                  </a:solidFill>
                  <a:effectLst/>
                  <a:latin typeface="+mn-lt"/>
                </a:endParaRPr>
              </a:p>
            </p:txBody>
          </p:sp>
          <p:pic>
            <p:nvPicPr>
              <p:cNvPr id="263" name="Picture 262">
                <a:extLst>
                  <a:ext uri="{FF2B5EF4-FFF2-40B4-BE49-F238E27FC236}">
                    <a16:creationId xmlns:a16="http://schemas.microsoft.com/office/drawing/2014/main" id="{DB488E09-8670-41B2-9E95-B0D4274C7C5F}"/>
                  </a:ext>
                </a:extLst>
              </p:cNvPr>
              <p:cNvPicPr>
                <a:picLocks noChangeAspect="1"/>
              </p:cNvPicPr>
              <p:nvPr/>
            </p:nvPicPr>
            <p:blipFill>
              <a:blip r:embed="rId3"/>
              <a:stretch>
                <a:fillRect/>
              </a:stretch>
            </p:blipFill>
            <p:spPr>
              <a:xfrm flipH="1">
                <a:off x="5318959" y="3148941"/>
                <a:ext cx="70522" cy="97246"/>
              </a:xfrm>
              <a:prstGeom prst="rect">
                <a:avLst/>
              </a:prstGeom>
              <a:ln w="6350">
                <a:noFill/>
                <a:prstDash val="sysDash"/>
              </a:ln>
            </p:spPr>
          </p:pic>
        </p:grpSp>
        <p:sp>
          <p:nvSpPr>
            <p:cNvPr id="261" name="Freeform 6">
              <a:extLst>
                <a:ext uri="{FF2B5EF4-FFF2-40B4-BE49-F238E27FC236}">
                  <a16:creationId xmlns:a16="http://schemas.microsoft.com/office/drawing/2014/main" id="{E844A77B-B935-4015-A3E4-66E1D429F843}"/>
                </a:ext>
              </a:extLst>
            </p:cNvPr>
            <p:cNvSpPr>
              <a:spLocks noEditPoints="1"/>
            </p:cNvSpPr>
            <p:nvPr/>
          </p:nvSpPr>
          <p:spPr bwMode="auto">
            <a:xfrm>
              <a:off x="626700" y="5618785"/>
              <a:ext cx="152718" cy="244311"/>
            </a:xfrm>
            <a:custGeom>
              <a:avLst/>
              <a:gdLst>
                <a:gd name="T0" fmla="*/ 2147483646 w 241"/>
                <a:gd name="T1" fmla="*/ 2147483646 h 383"/>
                <a:gd name="T2" fmla="*/ 2147483646 w 241"/>
                <a:gd name="T3" fmla="*/ 2147483646 h 383"/>
                <a:gd name="T4" fmla="*/ 2147483646 w 241"/>
                <a:gd name="T5" fmla="*/ 2147483646 h 383"/>
                <a:gd name="T6" fmla="*/ 2147483646 w 241"/>
                <a:gd name="T7" fmla="*/ 2147483646 h 383"/>
                <a:gd name="T8" fmla="*/ 2147483646 w 241"/>
                <a:gd name="T9" fmla="*/ 2147483646 h 383"/>
                <a:gd name="T10" fmla="*/ 2147483646 w 241"/>
                <a:gd name="T11" fmla="*/ 2147483646 h 383"/>
                <a:gd name="T12" fmla="*/ 2147483646 w 241"/>
                <a:gd name="T13" fmla="*/ 2147483646 h 383"/>
                <a:gd name="T14" fmla="*/ 2147483646 w 241"/>
                <a:gd name="T15" fmla="*/ 2147483646 h 383"/>
                <a:gd name="T16" fmla="*/ 2147483646 w 241"/>
                <a:gd name="T17" fmla="*/ 0 h 383"/>
                <a:gd name="T18" fmla="*/ 2147483646 w 241"/>
                <a:gd name="T19" fmla="*/ 0 h 383"/>
                <a:gd name="T20" fmla="*/ 0 w 241"/>
                <a:gd name="T21" fmla="*/ 2147483646 h 383"/>
                <a:gd name="T22" fmla="*/ 0 w 241"/>
                <a:gd name="T23" fmla="*/ 2147483646 h 383"/>
                <a:gd name="T24" fmla="*/ 2147483646 w 241"/>
                <a:gd name="T25" fmla="*/ 2147483646 h 383"/>
                <a:gd name="T26" fmla="*/ 2147483646 w 241"/>
                <a:gd name="T27" fmla="*/ 2147483646 h 383"/>
                <a:gd name="T28" fmla="*/ 2147483646 w 241"/>
                <a:gd name="T29" fmla="*/ 2147483646 h 383"/>
                <a:gd name="T30" fmla="*/ 2147483646 w 241"/>
                <a:gd name="T31" fmla="*/ 2147483646 h 383"/>
                <a:gd name="T32" fmla="*/ 2147483646 w 241"/>
                <a:gd name="T33" fmla="*/ 2147483646 h 383"/>
                <a:gd name="T34" fmla="*/ 2147483646 w 241"/>
                <a:gd name="T35" fmla="*/ 2147483646 h 383"/>
                <a:gd name="T36" fmla="*/ 2147483646 w 241"/>
                <a:gd name="T37" fmla="*/ 2147483646 h 383"/>
                <a:gd name="T38" fmla="*/ 2147483646 w 241"/>
                <a:gd name="T39" fmla="*/ 2147483646 h 383"/>
                <a:gd name="T40" fmla="*/ 2147483646 w 241"/>
                <a:gd name="T41" fmla="*/ 2147483646 h 383"/>
                <a:gd name="T42" fmla="*/ 2147483646 w 241"/>
                <a:gd name="T43" fmla="*/ 2147483646 h 383"/>
                <a:gd name="T44" fmla="*/ 2147483646 w 241"/>
                <a:gd name="T45" fmla="*/ 2147483646 h 383"/>
                <a:gd name="T46" fmla="*/ 2147483646 w 241"/>
                <a:gd name="T47" fmla="*/ 2147483646 h 383"/>
                <a:gd name="T48" fmla="*/ 2147483646 w 241"/>
                <a:gd name="T49" fmla="*/ 2147483646 h 383"/>
                <a:gd name="T50" fmla="*/ 2147483646 w 241"/>
                <a:gd name="T51" fmla="*/ 2147483646 h 383"/>
                <a:gd name="T52" fmla="*/ 2147483646 w 241"/>
                <a:gd name="T53" fmla="*/ 2147483646 h 383"/>
                <a:gd name="T54" fmla="*/ 2147483646 w 241"/>
                <a:gd name="T55" fmla="*/ 2147483646 h 383"/>
                <a:gd name="T56" fmla="*/ 2147483646 w 241"/>
                <a:gd name="T57" fmla="*/ 2147483646 h 383"/>
                <a:gd name="T58" fmla="*/ 2147483646 w 241"/>
                <a:gd name="T59" fmla="*/ 2147483646 h 383"/>
                <a:gd name="T60" fmla="*/ 2147483646 w 241"/>
                <a:gd name="T61" fmla="*/ 2147483646 h 383"/>
                <a:gd name="T62" fmla="*/ 2147483646 w 241"/>
                <a:gd name="T63" fmla="*/ 2147483646 h 383"/>
                <a:gd name="T64" fmla="*/ 2147483646 w 241"/>
                <a:gd name="T65" fmla="*/ 2147483646 h 383"/>
                <a:gd name="T66" fmla="*/ 2147483646 w 241"/>
                <a:gd name="T67" fmla="*/ 2147483646 h 383"/>
                <a:gd name="T68" fmla="*/ 2147483646 w 241"/>
                <a:gd name="T69" fmla="*/ 2147483646 h 383"/>
                <a:gd name="T70" fmla="*/ 2147483646 w 241"/>
                <a:gd name="T71" fmla="*/ 2147483646 h 383"/>
                <a:gd name="T72" fmla="*/ 2147483646 w 241"/>
                <a:gd name="T73" fmla="*/ 2147483646 h 383"/>
                <a:gd name="T74" fmla="*/ 2147483646 w 241"/>
                <a:gd name="T75" fmla="*/ 2147483646 h 383"/>
                <a:gd name="T76" fmla="*/ 2147483646 w 241"/>
                <a:gd name="T77" fmla="*/ 2147483646 h 383"/>
                <a:gd name="T78" fmla="*/ 2147483646 w 241"/>
                <a:gd name="T79" fmla="*/ 2147483646 h 383"/>
                <a:gd name="T80" fmla="*/ 2147483646 w 241"/>
                <a:gd name="T81" fmla="*/ 2147483646 h 383"/>
                <a:gd name="T82" fmla="*/ 2147483646 w 241"/>
                <a:gd name="T83" fmla="*/ 2147483646 h 383"/>
                <a:gd name="T84" fmla="*/ 2147483646 w 241"/>
                <a:gd name="T85" fmla="*/ 2147483646 h 383"/>
                <a:gd name="T86" fmla="*/ 2147483646 w 241"/>
                <a:gd name="T87" fmla="*/ 2147483646 h 383"/>
                <a:gd name="T88" fmla="*/ 2147483646 w 241"/>
                <a:gd name="T89" fmla="*/ 2147483646 h 38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41" h="383">
                  <a:moveTo>
                    <a:pt x="117" y="356"/>
                  </a:moveTo>
                  <a:cubicBezTo>
                    <a:pt x="127" y="356"/>
                    <a:pt x="135" y="348"/>
                    <a:pt x="135" y="338"/>
                  </a:cubicBezTo>
                  <a:cubicBezTo>
                    <a:pt x="135" y="329"/>
                    <a:pt x="127" y="321"/>
                    <a:pt x="117" y="321"/>
                  </a:cubicBezTo>
                  <a:cubicBezTo>
                    <a:pt x="107" y="321"/>
                    <a:pt x="99" y="329"/>
                    <a:pt x="99" y="338"/>
                  </a:cubicBezTo>
                  <a:cubicBezTo>
                    <a:pt x="99" y="348"/>
                    <a:pt x="107" y="356"/>
                    <a:pt x="117" y="356"/>
                  </a:cubicBezTo>
                  <a:close/>
                  <a:moveTo>
                    <a:pt x="233" y="90"/>
                  </a:moveTo>
                  <a:cubicBezTo>
                    <a:pt x="237" y="90"/>
                    <a:pt x="241" y="87"/>
                    <a:pt x="241" y="82"/>
                  </a:cubicBezTo>
                  <a:cubicBezTo>
                    <a:pt x="241" y="19"/>
                    <a:pt x="241" y="19"/>
                    <a:pt x="241" y="19"/>
                  </a:cubicBezTo>
                  <a:cubicBezTo>
                    <a:pt x="241" y="8"/>
                    <a:pt x="232" y="0"/>
                    <a:pt x="221" y="0"/>
                  </a:cubicBezTo>
                  <a:cubicBezTo>
                    <a:pt x="19" y="0"/>
                    <a:pt x="19" y="0"/>
                    <a:pt x="19" y="0"/>
                  </a:cubicBezTo>
                  <a:cubicBezTo>
                    <a:pt x="8" y="0"/>
                    <a:pt x="0" y="8"/>
                    <a:pt x="0" y="19"/>
                  </a:cubicBezTo>
                  <a:cubicBezTo>
                    <a:pt x="0" y="364"/>
                    <a:pt x="0" y="364"/>
                    <a:pt x="0" y="364"/>
                  </a:cubicBezTo>
                  <a:cubicBezTo>
                    <a:pt x="0" y="375"/>
                    <a:pt x="8" y="383"/>
                    <a:pt x="19" y="383"/>
                  </a:cubicBezTo>
                  <a:cubicBezTo>
                    <a:pt x="221" y="383"/>
                    <a:pt x="221" y="383"/>
                    <a:pt x="221" y="383"/>
                  </a:cubicBezTo>
                  <a:cubicBezTo>
                    <a:pt x="232" y="383"/>
                    <a:pt x="241" y="375"/>
                    <a:pt x="241" y="364"/>
                  </a:cubicBezTo>
                  <a:cubicBezTo>
                    <a:pt x="241" y="114"/>
                    <a:pt x="241" y="114"/>
                    <a:pt x="241" y="114"/>
                  </a:cubicBezTo>
                  <a:cubicBezTo>
                    <a:pt x="241" y="110"/>
                    <a:pt x="237" y="106"/>
                    <a:pt x="233" y="106"/>
                  </a:cubicBezTo>
                  <a:cubicBezTo>
                    <a:pt x="228" y="106"/>
                    <a:pt x="225" y="110"/>
                    <a:pt x="225" y="114"/>
                  </a:cubicBezTo>
                  <a:cubicBezTo>
                    <a:pt x="225" y="295"/>
                    <a:pt x="225" y="295"/>
                    <a:pt x="225" y="295"/>
                  </a:cubicBezTo>
                  <a:cubicBezTo>
                    <a:pt x="16" y="295"/>
                    <a:pt x="16" y="295"/>
                    <a:pt x="16" y="295"/>
                  </a:cubicBezTo>
                  <a:cubicBezTo>
                    <a:pt x="16" y="69"/>
                    <a:pt x="16" y="69"/>
                    <a:pt x="16" y="69"/>
                  </a:cubicBezTo>
                  <a:cubicBezTo>
                    <a:pt x="225" y="69"/>
                    <a:pt x="225" y="69"/>
                    <a:pt x="225" y="69"/>
                  </a:cubicBezTo>
                  <a:cubicBezTo>
                    <a:pt x="225" y="82"/>
                    <a:pt x="225" y="82"/>
                    <a:pt x="225" y="82"/>
                  </a:cubicBezTo>
                  <a:cubicBezTo>
                    <a:pt x="225" y="87"/>
                    <a:pt x="228" y="90"/>
                    <a:pt x="233" y="90"/>
                  </a:cubicBezTo>
                  <a:close/>
                  <a:moveTo>
                    <a:pt x="225" y="311"/>
                  </a:moveTo>
                  <a:cubicBezTo>
                    <a:pt x="225" y="364"/>
                    <a:pt x="225" y="364"/>
                    <a:pt x="225" y="364"/>
                  </a:cubicBezTo>
                  <a:cubicBezTo>
                    <a:pt x="225" y="366"/>
                    <a:pt x="223" y="367"/>
                    <a:pt x="221" y="367"/>
                  </a:cubicBezTo>
                  <a:cubicBezTo>
                    <a:pt x="19" y="367"/>
                    <a:pt x="19" y="367"/>
                    <a:pt x="19" y="367"/>
                  </a:cubicBezTo>
                  <a:cubicBezTo>
                    <a:pt x="17" y="367"/>
                    <a:pt x="16" y="366"/>
                    <a:pt x="16" y="364"/>
                  </a:cubicBezTo>
                  <a:cubicBezTo>
                    <a:pt x="16" y="311"/>
                    <a:pt x="16" y="311"/>
                    <a:pt x="16" y="311"/>
                  </a:cubicBezTo>
                  <a:lnTo>
                    <a:pt x="225" y="311"/>
                  </a:lnTo>
                  <a:close/>
                  <a:moveTo>
                    <a:pt x="16" y="53"/>
                  </a:moveTo>
                  <a:cubicBezTo>
                    <a:pt x="16" y="19"/>
                    <a:pt x="16" y="19"/>
                    <a:pt x="16" y="19"/>
                  </a:cubicBezTo>
                  <a:cubicBezTo>
                    <a:pt x="16" y="17"/>
                    <a:pt x="17" y="16"/>
                    <a:pt x="19" y="16"/>
                  </a:cubicBezTo>
                  <a:cubicBezTo>
                    <a:pt x="221" y="16"/>
                    <a:pt x="221" y="16"/>
                    <a:pt x="221" y="16"/>
                  </a:cubicBezTo>
                  <a:cubicBezTo>
                    <a:pt x="223" y="16"/>
                    <a:pt x="225" y="17"/>
                    <a:pt x="225" y="19"/>
                  </a:cubicBezTo>
                  <a:cubicBezTo>
                    <a:pt x="225" y="53"/>
                    <a:pt x="225" y="53"/>
                    <a:pt x="225" y="53"/>
                  </a:cubicBezTo>
                  <a:lnTo>
                    <a:pt x="16" y="53"/>
                  </a:lnTo>
                  <a:close/>
                  <a:moveTo>
                    <a:pt x="135" y="26"/>
                  </a:moveTo>
                  <a:cubicBezTo>
                    <a:pt x="99" y="26"/>
                    <a:pt x="99" y="26"/>
                    <a:pt x="99" y="26"/>
                  </a:cubicBezTo>
                  <a:cubicBezTo>
                    <a:pt x="95" y="26"/>
                    <a:pt x="91" y="30"/>
                    <a:pt x="91" y="34"/>
                  </a:cubicBezTo>
                  <a:cubicBezTo>
                    <a:pt x="91" y="38"/>
                    <a:pt x="95" y="42"/>
                    <a:pt x="99" y="42"/>
                  </a:cubicBezTo>
                  <a:cubicBezTo>
                    <a:pt x="135" y="42"/>
                    <a:pt x="135" y="42"/>
                    <a:pt x="135" y="42"/>
                  </a:cubicBezTo>
                  <a:cubicBezTo>
                    <a:pt x="139" y="42"/>
                    <a:pt x="143" y="38"/>
                    <a:pt x="143" y="34"/>
                  </a:cubicBezTo>
                  <a:cubicBezTo>
                    <a:pt x="143" y="30"/>
                    <a:pt x="139" y="26"/>
                    <a:pt x="135" y="26"/>
                  </a:cubicBezTo>
                  <a:close/>
                </a:path>
              </a:pathLst>
            </a:custGeom>
            <a:solidFill>
              <a:schemeClr val="tx1"/>
            </a:solidFill>
            <a:ln>
              <a:noFill/>
            </a:ln>
          </p:spPr>
          <p:txBody>
            <a:bodyPr wrap="none" lIns="72000" rIns="7200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58585A"/>
                </a:solidFill>
                <a:effectLst/>
                <a:uLnTx/>
                <a:uFillTx/>
                <a:latin typeface="Arial" panose="020B0604020202020204" pitchFamily="34" charset="0"/>
                <a:ea typeface="+mn-ea"/>
                <a:cs typeface="Arial" panose="020B0604020202020204" pitchFamily="34" charset="0"/>
              </a:endParaRPr>
            </a:p>
          </p:txBody>
        </p:sp>
      </p:grpSp>
      <p:sp>
        <p:nvSpPr>
          <p:cNvPr id="264" name="TextBox 263">
            <a:extLst>
              <a:ext uri="{FF2B5EF4-FFF2-40B4-BE49-F238E27FC236}">
                <a16:creationId xmlns:a16="http://schemas.microsoft.com/office/drawing/2014/main" id="{9BD7E13F-A734-4D98-A6B9-A8B5A611A143}"/>
              </a:ext>
            </a:extLst>
          </p:cNvPr>
          <p:cNvSpPr txBox="1"/>
          <p:nvPr/>
        </p:nvSpPr>
        <p:spPr bwMode="auto">
          <a:xfrm>
            <a:off x="2902240" y="3795988"/>
            <a:ext cx="483667" cy="665766"/>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algn="ctr">
              <a:buClr>
                <a:schemeClr val="tx1"/>
              </a:buClr>
            </a:pPr>
            <a:r>
              <a:rPr lang="en-US" sz="1400" b="1">
                <a:latin typeface="Ericsson Technical Icons" panose="00000500000000000000" pitchFamily="2" charset="0"/>
              </a:rPr>
              <a:t>G</a:t>
            </a:r>
            <a:endParaRPr lang="en-US" sz="1400" b="1"/>
          </a:p>
          <a:p>
            <a:pPr algn="ctr">
              <a:buClr>
                <a:schemeClr val="tx1"/>
              </a:buClr>
            </a:pPr>
            <a:r>
              <a:rPr lang="en-US" sz="1100" b="1"/>
              <a:t>Core</a:t>
            </a:r>
            <a:br>
              <a:rPr lang="en-US" sz="1100" b="1"/>
            </a:br>
            <a:r>
              <a:rPr lang="en-US" sz="1100" b="1"/>
              <a:t>UP</a:t>
            </a:r>
            <a:endParaRPr lang="en-US" sz="1600" b="1"/>
          </a:p>
        </p:txBody>
      </p:sp>
      <p:cxnSp>
        <p:nvCxnSpPr>
          <p:cNvPr id="265" name="Straight Arrow Connector 264">
            <a:extLst>
              <a:ext uri="{FF2B5EF4-FFF2-40B4-BE49-F238E27FC236}">
                <a16:creationId xmlns:a16="http://schemas.microsoft.com/office/drawing/2014/main" id="{6D4C32EB-B617-412C-B1A2-625185FCBAF6}"/>
              </a:ext>
            </a:extLst>
          </p:cNvPr>
          <p:cNvCxnSpPr>
            <a:cxnSpLocks/>
            <a:stCxn id="197" idx="0"/>
          </p:cNvCxnSpPr>
          <p:nvPr/>
        </p:nvCxnSpPr>
        <p:spPr bwMode="auto">
          <a:xfrm>
            <a:off x="465968" y="4178712"/>
            <a:ext cx="6035425" cy="22528"/>
          </a:xfrm>
          <a:prstGeom prst="straightConnector1">
            <a:avLst/>
          </a:prstGeom>
          <a:noFill/>
          <a:ln w="38100" cap="flat" cmpd="sng" algn="ctr">
            <a:solidFill>
              <a:schemeClr val="tx1"/>
            </a:solidFill>
            <a:prstDash val="solid"/>
            <a:round/>
            <a:headEnd type="oval" w="med" len="med"/>
            <a:tailEnd type="oval" w="med" len="med"/>
          </a:ln>
          <a:effectLst/>
        </p:spPr>
      </p:cxnSp>
      <p:grpSp>
        <p:nvGrpSpPr>
          <p:cNvPr id="211" name="Group 210">
            <a:extLst>
              <a:ext uri="{FF2B5EF4-FFF2-40B4-BE49-F238E27FC236}">
                <a16:creationId xmlns:a16="http://schemas.microsoft.com/office/drawing/2014/main" id="{866D417F-FD45-4390-9222-FFAEDF75F2EA}"/>
              </a:ext>
            </a:extLst>
          </p:cNvPr>
          <p:cNvGrpSpPr/>
          <p:nvPr/>
        </p:nvGrpSpPr>
        <p:grpSpPr>
          <a:xfrm>
            <a:off x="3248021" y="4076165"/>
            <a:ext cx="483667" cy="275477"/>
            <a:chOff x="4617775" y="4561833"/>
            <a:chExt cx="381952" cy="225189"/>
          </a:xfrm>
        </p:grpSpPr>
        <p:sp>
          <p:nvSpPr>
            <p:cNvPr id="212" name="Oval 211">
              <a:extLst>
                <a:ext uri="{FF2B5EF4-FFF2-40B4-BE49-F238E27FC236}">
                  <a16:creationId xmlns:a16="http://schemas.microsoft.com/office/drawing/2014/main" id="{5D979447-4403-4B8B-8A52-17AF84AAA5CE}"/>
                </a:ext>
              </a:extLst>
            </p:cNvPr>
            <p:cNvSpPr/>
            <p:nvPr/>
          </p:nvSpPr>
          <p:spPr bwMode="auto">
            <a:xfrm>
              <a:off x="4659075" y="4561833"/>
              <a:ext cx="243080" cy="208859"/>
            </a:xfrm>
            <a:prstGeom prst="ellipse">
              <a:avLst/>
            </a:prstGeom>
            <a:solidFill>
              <a:schemeClr val="tx1"/>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 b="0" i="0" u="none" strike="noStrike" cap="none" normalizeH="0" baseline="0">
                <a:ln>
                  <a:noFill/>
                </a:ln>
                <a:solidFill>
                  <a:schemeClr val="bg1"/>
                </a:solidFill>
                <a:effectLst/>
                <a:latin typeface="+mn-lt"/>
              </a:endParaRPr>
            </a:p>
          </p:txBody>
        </p:sp>
        <p:sp>
          <p:nvSpPr>
            <p:cNvPr id="213" name="Rectangle 212">
              <a:extLst>
                <a:ext uri="{FF2B5EF4-FFF2-40B4-BE49-F238E27FC236}">
                  <a16:creationId xmlns:a16="http://schemas.microsoft.com/office/drawing/2014/main" id="{EEF8DC33-C11C-44FF-8980-EB35EEAA43DB}"/>
                </a:ext>
              </a:extLst>
            </p:cNvPr>
            <p:cNvSpPr/>
            <p:nvPr/>
          </p:nvSpPr>
          <p:spPr>
            <a:xfrm>
              <a:off x="4617775" y="4571578"/>
              <a:ext cx="381952" cy="215444"/>
            </a:xfrm>
            <a:prstGeom prst="rect">
              <a:avLst/>
            </a:prstGeom>
          </p:spPr>
          <p:txBody>
            <a:bodyPr wrap="square">
              <a:spAutoFit/>
            </a:bodyPr>
            <a:lstStyle/>
            <a:p>
              <a:r>
                <a:rPr lang="sv-SE" sz="900" b="1">
                  <a:solidFill>
                    <a:schemeClr val="bg1"/>
                  </a:solidFill>
                </a:rPr>
                <a:t>LBO</a:t>
              </a:r>
              <a:endParaRPr lang="en-US" sz="900" b="1">
                <a:solidFill>
                  <a:schemeClr val="bg1"/>
                </a:solidFill>
              </a:endParaRPr>
            </a:p>
          </p:txBody>
        </p:sp>
      </p:grpSp>
      <p:sp>
        <p:nvSpPr>
          <p:cNvPr id="84" name="Freeform: Shape 83">
            <a:extLst>
              <a:ext uri="{FF2B5EF4-FFF2-40B4-BE49-F238E27FC236}">
                <a16:creationId xmlns:a16="http://schemas.microsoft.com/office/drawing/2014/main" id="{617047AE-F445-4ED8-9CB0-D5F844F3EE71}"/>
              </a:ext>
            </a:extLst>
          </p:cNvPr>
          <p:cNvSpPr/>
          <p:nvPr/>
        </p:nvSpPr>
        <p:spPr bwMode="auto">
          <a:xfrm>
            <a:off x="3460376" y="4314939"/>
            <a:ext cx="85170" cy="245036"/>
          </a:xfrm>
          <a:custGeom>
            <a:avLst/>
            <a:gdLst>
              <a:gd name="connsiteX0" fmla="*/ 0 w 85170"/>
              <a:gd name="connsiteY0" fmla="*/ 0 h 245036"/>
              <a:gd name="connsiteX1" fmla="*/ 77695 w 85170"/>
              <a:gd name="connsiteY1" fmla="*/ 203200 h 245036"/>
              <a:gd name="connsiteX2" fmla="*/ 77695 w 85170"/>
              <a:gd name="connsiteY2" fmla="*/ 245036 h 245036"/>
            </a:gdLst>
            <a:ahLst/>
            <a:cxnLst>
              <a:cxn ang="0">
                <a:pos x="connsiteX0" y="connsiteY0"/>
              </a:cxn>
              <a:cxn ang="0">
                <a:pos x="connsiteX1" y="connsiteY1"/>
              </a:cxn>
              <a:cxn ang="0">
                <a:pos x="connsiteX2" y="connsiteY2"/>
              </a:cxn>
            </a:cxnLst>
            <a:rect l="l" t="t" r="r" b="b"/>
            <a:pathLst>
              <a:path w="85170" h="245036">
                <a:moveTo>
                  <a:pt x="0" y="0"/>
                </a:moveTo>
                <a:cubicBezTo>
                  <a:pt x="32373" y="81180"/>
                  <a:pt x="64746" y="162361"/>
                  <a:pt x="77695" y="203200"/>
                </a:cubicBezTo>
                <a:cubicBezTo>
                  <a:pt x="90644" y="244039"/>
                  <a:pt x="84169" y="244537"/>
                  <a:pt x="77695" y="245036"/>
                </a:cubicBezTo>
              </a:path>
            </a:pathLst>
          </a:custGeom>
          <a:noFill/>
          <a:ln w="38100" cap="flat" cmpd="sng" algn="ctr">
            <a:solidFill>
              <a:schemeClr val="tx1"/>
            </a:solidFill>
            <a:prstDash val="solid"/>
            <a:round/>
            <a:headEnd type="none" w="med" len="med"/>
            <a:tailEnd type="none" w="med" len="med"/>
          </a:ln>
          <a:effectLst/>
        </p:spPr>
        <p:txBody>
          <a:bodyPr rtlCol="0" anchor="ctr"/>
          <a:lstStyle/>
          <a:p>
            <a:pPr algn="ctr"/>
            <a:endParaRPr lang="sv-SE"/>
          </a:p>
        </p:txBody>
      </p:sp>
      <p:sp>
        <p:nvSpPr>
          <p:cNvPr id="266" name="TextBox 265">
            <a:extLst>
              <a:ext uri="{FF2B5EF4-FFF2-40B4-BE49-F238E27FC236}">
                <a16:creationId xmlns:a16="http://schemas.microsoft.com/office/drawing/2014/main" id="{0DE2CF80-F9A4-490B-9066-1BC54E57F28B}"/>
              </a:ext>
            </a:extLst>
          </p:cNvPr>
          <p:cNvSpPr txBox="1"/>
          <p:nvPr/>
        </p:nvSpPr>
        <p:spPr bwMode="auto">
          <a:xfrm>
            <a:off x="5954197" y="5199923"/>
            <a:ext cx="483667" cy="665766"/>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algn="ctr">
              <a:buClr>
                <a:schemeClr val="tx1"/>
              </a:buClr>
            </a:pPr>
            <a:r>
              <a:rPr lang="en-US" sz="1400" b="1">
                <a:latin typeface="Ericsson Technical Icons" panose="00000500000000000000" pitchFamily="2" charset="0"/>
              </a:rPr>
              <a:t>G</a:t>
            </a:r>
            <a:endParaRPr lang="en-US" sz="1400" b="1"/>
          </a:p>
          <a:p>
            <a:pPr algn="ctr">
              <a:buClr>
                <a:schemeClr val="tx1"/>
              </a:buClr>
            </a:pPr>
            <a:r>
              <a:rPr lang="en-US" sz="1100" b="1"/>
              <a:t>Core</a:t>
            </a:r>
            <a:br>
              <a:rPr lang="en-US" sz="1100" b="1"/>
            </a:br>
            <a:r>
              <a:rPr lang="en-US" sz="1100" b="1"/>
              <a:t>UP</a:t>
            </a:r>
            <a:endParaRPr lang="en-US" sz="1600" b="1"/>
          </a:p>
        </p:txBody>
      </p:sp>
      <p:grpSp>
        <p:nvGrpSpPr>
          <p:cNvPr id="267" name="Group 266">
            <a:extLst>
              <a:ext uri="{FF2B5EF4-FFF2-40B4-BE49-F238E27FC236}">
                <a16:creationId xmlns:a16="http://schemas.microsoft.com/office/drawing/2014/main" id="{C7C45F42-AFD0-4FF1-8903-2ED5D75852D1}"/>
              </a:ext>
            </a:extLst>
          </p:cNvPr>
          <p:cNvGrpSpPr/>
          <p:nvPr/>
        </p:nvGrpSpPr>
        <p:grpSpPr>
          <a:xfrm>
            <a:off x="6361277" y="5369264"/>
            <a:ext cx="267741" cy="343029"/>
            <a:chOff x="578533" y="5583474"/>
            <a:chExt cx="242976" cy="312235"/>
          </a:xfrm>
        </p:grpSpPr>
        <p:grpSp>
          <p:nvGrpSpPr>
            <p:cNvPr id="268" name="Group 267">
              <a:extLst>
                <a:ext uri="{FF2B5EF4-FFF2-40B4-BE49-F238E27FC236}">
                  <a16:creationId xmlns:a16="http://schemas.microsoft.com/office/drawing/2014/main" id="{55CEEF8C-2019-46C0-8B85-4685F67E016C}"/>
                </a:ext>
              </a:extLst>
            </p:cNvPr>
            <p:cNvGrpSpPr/>
            <p:nvPr/>
          </p:nvGrpSpPr>
          <p:grpSpPr>
            <a:xfrm>
              <a:off x="578533" y="5583474"/>
              <a:ext cx="242976" cy="312235"/>
              <a:chOff x="5229125" y="3046121"/>
              <a:chExt cx="242976" cy="312235"/>
            </a:xfrm>
          </p:grpSpPr>
          <p:sp>
            <p:nvSpPr>
              <p:cNvPr id="270" name="Rectangle 269">
                <a:extLst>
                  <a:ext uri="{FF2B5EF4-FFF2-40B4-BE49-F238E27FC236}">
                    <a16:creationId xmlns:a16="http://schemas.microsoft.com/office/drawing/2014/main" id="{F073E549-1B51-48BD-94A7-3BBE175CEC79}"/>
                  </a:ext>
                </a:extLst>
              </p:cNvPr>
              <p:cNvSpPr/>
              <p:nvPr/>
            </p:nvSpPr>
            <p:spPr bwMode="auto">
              <a:xfrm>
                <a:off x="5229125" y="3046121"/>
                <a:ext cx="242976" cy="312235"/>
              </a:xfrm>
              <a:prstGeom prst="rect">
                <a:avLst/>
              </a:prstGeom>
              <a:solidFill>
                <a:schemeClr val="bg1"/>
              </a:solidFill>
              <a:ln w="6350" cap="flat" cmpd="sng" algn="ctr">
                <a:solidFill>
                  <a:schemeClr val="tx1"/>
                </a:solidFill>
                <a:prstDash val="sysDash"/>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sv-SE" sz="2000" b="0" i="0" u="none" strike="noStrike" cap="none" normalizeH="0" baseline="0" err="1">
                  <a:ln>
                    <a:noFill/>
                  </a:ln>
                  <a:solidFill>
                    <a:schemeClr val="bg1"/>
                  </a:solidFill>
                  <a:effectLst/>
                  <a:latin typeface="+mn-lt"/>
                </a:endParaRPr>
              </a:p>
            </p:txBody>
          </p:sp>
          <p:pic>
            <p:nvPicPr>
              <p:cNvPr id="271" name="Picture 270">
                <a:extLst>
                  <a:ext uri="{FF2B5EF4-FFF2-40B4-BE49-F238E27FC236}">
                    <a16:creationId xmlns:a16="http://schemas.microsoft.com/office/drawing/2014/main" id="{C5FA6E07-0AFD-49F8-A6AE-B2CC6FA1626B}"/>
                  </a:ext>
                </a:extLst>
              </p:cNvPr>
              <p:cNvPicPr>
                <a:picLocks noChangeAspect="1"/>
              </p:cNvPicPr>
              <p:nvPr/>
            </p:nvPicPr>
            <p:blipFill>
              <a:blip r:embed="rId3"/>
              <a:stretch>
                <a:fillRect/>
              </a:stretch>
            </p:blipFill>
            <p:spPr>
              <a:xfrm flipH="1">
                <a:off x="5318959" y="3148941"/>
                <a:ext cx="70522" cy="97246"/>
              </a:xfrm>
              <a:prstGeom prst="rect">
                <a:avLst/>
              </a:prstGeom>
              <a:ln w="6350">
                <a:noFill/>
                <a:prstDash val="sysDash"/>
              </a:ln>
            </p:spPr>
          </p:pic>
        </p:grpSp>
        <p:sp>
          <p:nvSpPr>
            <p:cNvPr id="269" name="Freeform 6">
              <a:extLst>
                <a:ext uri="{FF2B5EF4-FFF2-40B4-BE49-F238E27FC236}">
                  <a16:creationId xmlns:a16="http://schemas.microsoft.com/office/drawing/2014/main" id="{070FB9F4-17A9-4A51-A397-5FEBE971AAEF}"/>
                </a:ext>
              </a:extLst>
            </p:cNvPr>
            <p:cNvSpPr>
              <a:spLocks noEditPoints="1"/>
            </p:cNvSpPr>
            <p:nvPr/>
          </p:nvSpPr>
          <p:spPr bwMode="auto">
            <a:xfrm>
              <a:off x="626700" y="5618785"/>
              <a:ext cx="152718" cy="244311"/>
            </a:xfrm>
            <a:custGeom>
              <a:avLst/>
              <a:gdLst>
                <a:gd name="T0" fmla="*/ 2147483646 w 241"/>
                <a:gd name="T1" fmla="*/ 2147483646 h 383"/>
                <a:gd name="T2" fmla="*/ 2147483646 w 241"/>
                <a:gd name="T3" fmla="*/ 2147483646 h 383"/>
                <a:gd name="T4" fmla="*/ 2147483646 w 241"/>
                <a:gd name="T5" fmla="*/ 2147483646 h 383"/>
                <a:gd name="T6" fmla="*/ 2147483646 w 241"/>
                <a:gd name="T7" fmla="*/ 2147483646 h 383"/>
                <a:gd name="T8" fmla="*/ 2147483646 w 241"/>
                <a:gd name="T9" fmla="*/ 2147483646 h 383"/>
                <a:gd name="T10" fmla="*/ 2147483646 w 241"/>
                <a:gd name="T11" fmla="*/ 2147483646 h 383"/>
                <a:gd name="T12" fmla="*/ 2147483646 w 241"/>
                <a:gd name="T13" fmla="*/ 2147483646 h 383"/>
                <a:gd name="T14" fmla="*/ 2147483646 w 241"/>
                <a:gd name="T15" fmla="*/ 2147483646 h 383"/>
                <a:gd name="T16" fmla="*/ 2147483646 w 241"/>
                <a:gd name="T17" fmla="*/ 0 h 383"/>
                <a:gd name="T18" fmla="*/ 2147483646 w 241"/>
                <a:gd name="T19" fmla="*/ 0 h 383"/>
                <a:gd name="T20" fmla="*/ 0 w 241"/>
                <a:gd name="T21" fmla="*/ 2147483646 h 383"/>
                <a:gd name="T22" fmla="*/ 0 w 241"/>
                <a:gd name="T23" fmla="*/ 2147483646 h 383"/>
                <a:gd name="T24" fmla="*/ 2147483646 w 241"/>
                <a:gd name="T25" fmla="*/ 2147483646 h 383"/>
                <a:gd name="T26" fmla="*/ 2147483646 w 241"/>
                <a:gd name="T27" fmla="*/ 2147483646 h 383"/>
                <a:gd name="T28" fmla="*/ 2147483646 w 241"/>
                <a:gd name="T29" fmla="*/ 2147483646 h 383"/>
                <a:gd name="T30" fmla="*/ 2147483646 w 241"/>
                <a:gd name="T31" fmla="*/ 2147483646 h 383"/>
                <a:gd name="T32" fmla="*/ 2147483646 w 241"/>
                <a:gd name="T33" fmla="*/ 2147483646 h 383"/>
                <a:gd name="T34" fmla="*/ 2147483646 w 241"/>
                <a:gd name="T35" fmla="*/ 2147483646 h 383"/>
                <a:gd name="T36" fmla="*/ 2147483646 w 241"/>
                <a:gd name="T37" fmla="*/ 2147483646 h 383"/>
                <a:gd name="T38" fmla="*/ 2147483646 w 241"/>
                <a:gd name="T39" fmla="*/ 2147483646 h 383"/>
                <a:gd name="T40" fmla="*/ 2147483646 w 241"/>
                <a:gd name="T41" fmla="*/ 2147483646 h 383"/>
                <a:gd name="T42" fmla="*/ 2147483646 w 241"/>
                <a:gd name="T43" fmla="*/ 2147483646 h 383"/>
                <a:gd name="T44" fmla="*/ 2147483646 w 241"/>
                <a:gd name="T45" fmla="*/ 2147483646 h 383"/>
                <a:gd name="T46" fmla="*/ 2147483646 w 241"/>
                <a:gd name="T47" fmla="*/ 2147483646 h 383"/>
                <a:gd name="T48" fmla="*/ 2147483646 w 241"/>
                <a:gd name="T49" fmla="*/ 2147483646 h 383"/>
                <a:gd name="T50" fmla="*/ 2147483646 w 241"/>
                <a:gd name="T51" fmla="*/ 2147483646 h 383"/>
                <a:gd name="T52" fmla="*/ 2147483646 w 241"/>
                <a:gd name="T53" fmla="*/ 2147483646 h 383"/>
                <a:gd name="T54" fmla="*/ 2147483646 w 241"/>
                <a:gd name="T55" fmla="*/ 2147483646 h 383"/>
                <a:gd name="T56" fmla="*/ 2147483646 w 241"/>
                <a:gd name="T57" fmla="*/ 2147483646 h 383"/>
                <a:gd name="T58" fmla="*/ 2147483646 w 241"/>
                <a:gd name="T59" fmla="*/ 2147483646 h 383"/>
                <a:gd name="T60" fmla="*/ 2147483646 w 241"/>
                <a:gd name="T61" fmla="*/ 2147483646 h 383"/>
                <a:gd name="T62" fmla="*/ 2147483646 w 241"/>
                <a:gd name="T63" fmla="*/ 2147483646 h 383"/>
                <a:gd name="T64" fmla="*/ 2147483646 w 241"/>
                <a:gd name="T65" fmla="*/ 2147483646 h 383"/>
                <a:gd name="T66" fmla="*/ 2147483646 w 241"/>
                <a:gd name="T67" fmla="*/ 2147483646 h 383"/>
                <a:gd name="T68" fmla="*/ 2147483646 w 241"/>
                <a:gd name="T69" fmla="*/ 2147483646 h 383"/>
                <a:gd name="T70" fmla="*/ 2147483646 w 241"/>
                <a:gd name="T71" fmla="*/ 2147483646 h 383"/>
                <a:gd name="T72" fmla="*/ 2147483646 w 241"/>
                <a:gd name="T73" fmla="*/ 2147483646 h 383"/>
                <a:gd name="T74" fmla="*/ 2147483646 w 241"/>
                <a:gd name="T75" fmla="*/ 2147483646 h 383"/>
                <a:gd name="T76" fmla="*/ 2147483646 w 241"/>
                <a:gd name="T77" fmla="*/ 2147483646 h 383"/>
                <a:gd name="T78" fmla="*/ 2147483646 w 241"/>
                <a:gd name="T79" fmla="*/ 2147483646 h 383"/>
                <a:gd name="T80" fmla="*/ 2147483646 w 241"/>
                <a:gd name="T81" fmla="*/ 2147483646 h 383"/>
                <a:gd name="T82" fmla="*/ 2147483646 w 241"/>
                <a:gd name="T83" fmla="*/ 2147483646 h 383"/>
                <a:gd name="T84" fmla="*/ 2147483646 w 241"/>
                <a:gd name="T85" fmla="*/ 2147483646 h 383"/>
                <a:gd name="T86" fmla="*/ 2147483646 w 241"/>
                <a:gd name="T87" fmla="*/ 2147483646 h 383"/>
                <a:gd name="T88" fmla="*/ 2147483646 w 241"/>
                <a:gd name="T89" fmla="*/ 2147483646 h 38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41" h="383">
                  <a:moveTo>
                    <a:pt x="117" y="356"/>
                  </a:moveTo>
                  <a:cubicBezTo>
                    <a:pt x="127" y="356"/>
                    <a:pt x="135" y="348"/>
                    <a:pt x="135" y="338"/>
                  </a:cubicBezTo>
                  <a:cubicBezTo>
                    <a:pt x="135" y="329"/>
                    <a:pt x="127" y="321"/>
                    <a:pt x="117" y="321"/>
                  </a:cubicBezTo>
                  <a:cubicBezTo>
                    <a:pt x="107" y="321"/>
                    <a:pt x="99" y="329"/>
                    <a:pt x="99" y="338"/>
                  </a:cubicBezTo>
                  <a:cubicBezTo>
                    <a:pt x="99" y="348"/>
                    <a:pt x="107" y="356"/>
                    <a:pt x="117" y="356"/>
                  </a:cubicBezTo>
                  <a:close/>
                  <a:moveTo>
                    <a:pt x="233" y="90"/>
                  </a:moveTo>
                  <a:cubicBezTo>
                    <a:pt x="237" y="90"/>
                    <a:pt x="241" y="87"/>
                    <a:pt x="241" y="82"/>
                  </a:cubicBezTo>
                  <a:cubicBezTo>
                    <a:pt x="241" y="19"/>
                    <a:pt x="241" y="19"/>
                    <a:pt x="241" y="19"/>
                  </a:cubicBezTo>
                  <a:cubicBezTo>
                    <a:pt x="241" y="8"/>
                    <a:pt x="232" y="0"/>
                    <a:pt x="221" y="0"/>
                  </a:cubicBezTo>
                  <a:cubicBezTo>
                    <a:pt x="19" y="0"/>
                    <a:pt x="19" y="0"/>
                    <a:pt x="19" y="0"/>
                  </a:cubicBezTo>
                  <a:cubicBezTo>
                    <a:pt x="8" y="0"/>
                    <a:pt x="0" y="8"/>
                    <a:pt x="0" y="19"/>
                  </a:cubicBezTo>
                  <a:cubicBezTo>
                    <a:pt x="0" y="364"/>
                    <a:pt x="0" y="364"/>
                    <a:pt x="0" y="364"/>
                  </a:cubicBezTo>
                  <a:cubicBezTo>
                    <a:pt x="0" y="375"/>
                    <a:pt x="8" y="383"/>
                    <a:pt x="19" y="383"/>
                  </a:cubicBezTo>
                  <a:cubicBezTo>
                    <a:pt x="221" y="383"/>
                    <a:pt x="221" y="383"/>
                    <a:pt x="221" y="383"/>
                  </a:cubicBezTo>
                  <a:cubicBezTo>
                    <a:pt x="232" y="383"/>
                    <a:pt x="241" y="375"/>
                    <a:pt x="241" y="364"/>
                  </a:cubicBezTo>
                  <a:cubicBezTo>
                    <a:pt x="241" y="114"/>
                    <a:pt x="241" y="114"/>
                    <a:pt x="241" y="114"/>
                  </a:cubicBezTo>
                  <a:cubicBezTo>
                    <a:pt x="241" y="110"/>
                    <a:pt x="237" y="106"/>
                    <a:pt x="233" y="106"/>
                  </a:cubicBezTo>
                  <a:cubicBezTo>
                    <a:pt x="228" y="106"/>
                    <a:pt x="225" y="110"/>
                    <a:pt x="225" y="114"/>
                  </a:cubicBezTo>
                  <a:cubicBezTo>
                    <a:pt x="225" y="295"/>
                    <a:pt x="225" y="295"/>
                    <a:pt x="225" y="295"/>
                  </a:cubicBezTo>
                  <a:cubicBezTo>
                    <a:pt x="16" y="295"/>
                    <a:pt x="16" y="295"/>
                    <a:pt x="16" y="295"/>
                  </a:cubicBezTo>
                  <a:cubicBezTo>
                    <a:pt x="16" y="69"/>
                    <a:pt x="16" y="69"/>
                    <a:pt x="16" y="69"/>
                  </a:cubicBezTo>
                  <a:cubicBezTo>
                    <a:pt x="225" y="69"/>
                    <a:pt x="225" y="69"/>
                    <a:pt x="225" y="69"/>
                  </a:cubicBezTo>
                  <a:cubicBezTo>
                    <a:pt x="225" y="82"/>
                    <a:pt x="225" y="82"/>
                    <a:pt x="225" y="82"/>
                  </a:cubicBezTo>
                  <a:cubicBezTo>
                    <a:pt x="225" y="87"/>
                    <a:pt x="228" y="90"/>
                    <a:pt x="233" y="90"/>
                  </a:cubicBezTo>
                  <a:close/>
                  <a:moveTo>
                    <a:pt x="225" y="311"/>
                  </a:moveTo>
                  <a:cubicBezTo>
                    <a:pt x="225" y="364"/>
                    <a:pt x="225" y="364"/>
                    <a:pt x="225" y="364"/>
                  </a:cubicBezTo>
                  <a:cubicBezTo>
                    <a:pt x="225" y="366"/>
                    <a:pt x="223" y="367"/>
                    <a:pt x="221" y="367"/>
                  </a:cubicBezTo>
                  <a:cubicBezTo>
                    <a:pt x="19" y="367"/>
                    <a:pt x="19" y="367"/>
                    <a:pt x="19" y="367"/>
                  </a:cubicBezTo>
                  <a:cubicBezTo>
                    <a:pt x="17" y="367"/>
                    <a:pt x="16" y="366"/>
                    <a:pt x="16" y="364"/>
                  </a:cubicBezTo>
                  <a:cubicBezTo>
                    <a:pt x="16" y="311"/>
                    <a:pt x="16" y="311"/>
                    <a:pt x="16" y="311"/>
                  </a:cubicBezTo>
                  <a:lnTo>
                    <a:pt x="225" y="311"/>
                  </a:lnTo>
                  <a:close/>
                  <a:moveTo>
                    <a:pt x="16" y="53"/>
                  </a:moveTo>
                  <a:cubicBezTo>
                    <a:pt x="16" y="19"/>
                    <a:pt x="16" y="19"/>
                    <a:pt x="16" y="19"/>
                  </a:cubicBezTo>
                  <a:cubicBezTo>
                    <a:pt x="16" y="17"/>
                    <a:pt x="17" y="16"/>
                    <a:pt x="19" y="16"/>
                  </a:cubicBezTo>
                  <a:cubicBezTo>
                    <a:pt x="221" y="16"/>
                    <a:pt x="221" y="16"/>
                    <a:pt x="221" y="16"/>
                  </a:cubicBezTo>
                  <a:cubicBezTo>
                    <a:pt x="223" y="16"/>
                    <a:pt x="225" y="17"/>
                    <a:pt x="225" y="19"/>
                  </a:cubicBezTo>
                  <a:cubicBezTo>
                    <a:pt x="225" y="53"/>
                    <a:pt x="225" y="53"/>
                    <a:pt x="225" y="53"/>
                  </a:cubicBezTo>
                  <a:lnTo>
                    <a:pt x="16" y="53"/>
                  </a:lnTo>
                  <a:close/>
                  <a:moveTo>
                    <a:pt x="135" y="26"/>
                  </a:moveTo>
                  <a:cubicBezTo>
                    <a:pt x="99" y="26"/>
                    <a:pt x="99" y="26"/>
                    <a:pt x="99" y="26"/>
                  </a:cubicBezTo>
                  <a:cubicBezTo>
                    <a:pt x="95" y="26"/>
                    <a:pt x="91" y="30"/>
                    <a:pt x="91" y="34"/>
                  </a:cubicBezTo>
                  <a:cubicBezTo>
                    <a:pt x="91" y="38"/>
                    <a:pt x="95" y="42"/>
                    <a:pt x="99" y="42"/>
                  </a:cubicBezTo>
                  <a:cubicBezTo>
                    <a:pt x="135" y="42"/>
                    <a:pt x="135" y="42"/>
                    <a:pt x="135" y="42"/>
                  </a:cubicBezTo>
                  <a:cubicBezTo>
                    <a:pt x="139" y="42"/>
                    <a:pt x="143" y="38"/>
                    <a:pt x="143" y="34"/>
                  </a:cubicBezTo>
                  <a:cubicBezTo>
                    <a:pt x="143" y="30"/>
                    <a:pt x="139" y="26"/>
                    <a:pt x="135" y="26"/>
                  </a:cubicBezTo>
                  <a:close/>
                </a:path>
              </a:pathLst>
            </a:custGeom>
            <a:solidFill>
              <a:schemeClr val="tx1"/>
            </a:solidFill>
            <a:ln>
              <a:noFill/>
            </a:ln>
          </p:spPr>
          <p:txBody>
            <a:bodyPr wrap="none" lIns="72000" rIns="7200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58585A"/>
                </a:solidFill>
                <a:effectLst/>
                <a:uLnTx/>
                <a:uFillTx/>
                <a:latin typeface="Arial" panose="020B0604020202020204" pitchFamily="34" charset="0"/>
                <a:ea typeface="+mn-ea"/>
                <a:cs typeface="Arial" panose="020B0604020202020204" pitchFamily="34" charset="0"/>
              </a:endParaRPr>
            </a:p>
          </p:txBody>
        </p:sp>
      </p:grpSp>
      <p:sp>
        <p:nvSpPr>
          <p:cNvPr id="272" name="TextBox 271">
            <a:extLst>
              <a:ext uri="{FF2B5EF4-FFF2-40B4-BE49-F238E27FC236}">
                <a16:creationId xmlns:a16="http://schemas.microsoft.com/office/drawing/2014/main" id="{0B26F964-23AD-46AE-9665-5CCD8749D268}"/>
              </a:ext>
            </a:extLst>
          </p:cNvPr>
          <p:cNvSpPr txBox="1"/>
          <p:nvPr/>
        </p:nvSpPr>
        <p:spPr bwMode="auto">
          <a:xfrm>
            <a:off x="2893088" y="4821798"/>
            <a:ext cx="483667" cy="665766"/>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algn="ctr">
              <a:buClr>
                <a:schemeClr val="tx1"/>
              </a:buClr>
            </a:pPr>
            <a:r>
              <a:rPr lang="en-US" sz="1400" b="1">
                <a:latin typeface="Ericsson Technical Icons" panose="00000500000000000000" pitchFamily="2" charset="0"/>
              </a:rPr>
              <a:t>G</a:t>
            </a:r>
            <a:endParaRPr lang="en-US" sz="1400" b="1"/>
          </a:p>
          <a:p>
            <a:pPr algn="ctr">
              <a:buClr>
                <a:schemeClr val="tx1"/>
              </a:buClr>
            </a:pPr>
            <a:r>
              <a:rPr lang="en-US" sz="1100" b="1"/>
              <a:t>Core</a:t>
            </a:r>
            <a:br>
              <a:rPr lang="en-US" sz="1100" b="1"/>
            </a:br>
            <a:r>
              <a:rPr lang="en-US" sz="1100" b="1"/>
              <a:t>UP</a:t>
            </a:r>
            <a:endParaRPr lang="en-US" sz="1600" b="1"/>
          </a:p>
        </p:txBody>
      </p:sp>
      <p:grpSp>
        <p:nvGrpSpPr>
          <p:cNvPr id="273" name="Group 272">
            <a:extLst>
              <a:ext uri="{FF2B5EF4-FFF2-40B4-BE49-F238E27FC236}">
                <a16:creationId xmlns:a16="http://schemas.microsoft.com/office/drawing/2014/main" id="{B9166EB4-CCC2-42B7-9E9E-DAD9EAD267CB}"/>
              </a:ext>
            </a:extLst>
          </p:cNvPr>
          <p:cNvGrpSpPr/>
          <p:nvPr/>
        </p:nvGrpSpPr>
        <p:grpSpPr>
          <a:xfrm>
            <a:off x="3300168" y="4991139"/>
            <a:ext cx="267741" cy="343029"/>
            <a:chOff x="578533" y="5583474"/>
            <a:chExt cx="242976" cy="312235"/>
          </a:xfrm>
        </p:grpSpPr>
        <p:grpSp>
          <p:nvGrpSpPr>
            <p:cNvPr id="274" name="Group 273">
              <a:extLst>
                <a:ext uri="{FF2B5EF4-FFF2-40B4-BE49-F238E27FC236}">
                  <a16:creationId xmlns:a16="http://schemas.microsoft.com/office/drawing/2014/main" id="{2BC3C328-21A0-4B59-AD2A-D3FCFFF4FA55}"/>
                </a:ext>
              </a:extLst>
            </p:cNvPr>
            <p:cNvGrpSpPr/>
            <p:nvPr/>
          </p:nvGrpSpPr>
          <p:grpSpPr>
            <a:xfrm>
              <a:off x="578533" y="5583474"/>
              <a:ext cx="242976" cy="312235"/>
              <a:chOff x="5229125" y="3046121"/>
              <a:chExt cx="242976" cy="312235"/>
            </a:xfrm>
          </p:grpSpPr>
          <p:sp>
            <p:nvSpPr>
              <p:cNvPr id="276" name="Rectangle 275">
                <a:extLst>
                  <a:ext uri="{FF2B5EF4-FFF2-40B4-BE49-F238E27FC236}">
                    <a16:creationId xmlns:a16="http://schemas.microsoft.com/office/drawing/2014/main" id="{4179D077-E07A-4B22-8634-7792E2C6E8FC}"/>
                  </a:ext>
                </a:extLst>
              </p:cNvPr>
              <p:cNvSpPr/>
              <p:nvPr/>
            </p:nvSpPr>
            <p:spPr bwMode="auto">
              <a:xfrm>
                <a:off x="5229125" y="3046121"/>
                <a:ext cx="242976" cy="312235"/>
              </a:xfrm>
              <a:prstGeom prst="rect">
                <a:avLst/>
              </a:prstGeom>
              <a:solidFill>
                <a:schemeClr val="bg1"/>
              </a:solidFill>
              <a:ln w="6350" cap="flat" cmpd="sng" algn="ctr">
                <a:solidFill>
                  <a:schemeClr val="tx1"/>
                </a:solidFill>
                <a:prstDash val="sysDash"/>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sv-SE" sz="2000" b="0" i="0" u="none" strike="noStrike" cap="none" normalizeH="0" baseline="0" err="1">
                  <a:ln>
                    <a:noFill/>
                  </a:ln>
                  <a:solidFill>
                    <a:schemeClr val="bg1"/>
                  </a:solidFill>
                  <a:effectLst/>
                  <a:latin typeface="+mn-lt"/>
                </a:endParaRPr>
              </a:p>
            </p:txBody>
          </p:sp>
          <p:pic>
            <p:nvPicPr>
              <p:cNvPr id="277" name="Picture 276">
                <a:extLst>
                  <a:ext uri="{FF2B5EF4-FFF2-40B4-BE49-F238E27FC236}">
                    <a16:creationId xmlns:a16="http://schemas.microsoft.com/office/drawing/2014/main" id="{E46728C3-E217-41CA-B5CA-DA445587F1CE}"/>
                  </a:ext>
                </a:extLst>
              </p:cNvPr>
              <p:cNvPicPr>
                <a:picLocks noChangeAspect="1"/>
              </p:cNvPicPr>
              <p:nvPr/>
            </p:nvPicPr>
            <p:blipFill>
              <a:blip r:embed="rId3"/>
              <a:stretch>
                <a:fillRect/>
              </a:stretch>
            </p:blipFill>
            <p:spPr>
              <a:xfrm flipH="1">
                <a:off x="5318959" y="3148941"/>
                <a:ext cx="70522" cy="97246"/>
              </a:xfrm>
              <a:prstGeom prst="rect">
                <a:avLst/>
              </a:prstGeom>
              <a:ln w="6350">
                <a:noFill/>
                <a:prstDash val="sysDash"/>
              </a:ln>
            </p:spPr>
          </p:pic>
        </p:grpSp>
        <p:sp>
          <p:nvSpPr>
            <p:cNvPr id="275" name="Freeform 6">
              <a:extLst>
                <a:ext uri="{FF2B5EF4-FFF2-40B4-BE49-F238E27FC236}">
                  <a16:creationId xmlns:a16="http://schemas.microsoft.com/office/drawing/2014/main" id="{46FAABED-B72D-4121-B17A-405CB8C64361}"/>
                </a:ext>
              </a:extLst>
            </p:cNvPr>
            <p:cNvSpPr>
              <a:spLocks noEditPoints="1"/>
            </p:cNvSpPr>
            <p:nvPr/>
          </p:nvSpPr>
          <p:spPr bwMode="auto">
            <a:xfrm>
              <a:off x="626700" y="5618785"/>
              <a:ext cx="152718" cy="244311"/>
            </a:xfrm>
            <a:custGeom>
              <a:avLst/>
              <a:gdLst>
                <a:gd name="T0" fmla="*/ 2147483646 w 241"/>
                <a:gd name="T1" fmla="*/ 2147483646 h 383"/>
                <a:gd name="T2" fmla="*/ 2147483646 w 241"/>
                <a:gd name="T3" fmla="*/ 2147483646 h 383"/>
                <a:gd name="T4" fmla="*/ 2147483646 w 241"/>
                <a:gd name="T5" fmla="*/ 2147483646 h 383"/>
                <a:gd name="T6" fmla="*/ 2147483646 w 241"/>
                <a:gd name="T7" fmla="*/ 2147483646 h 383"/>
                <a:gd name="T8" fmla="*/ 2147483646 w 241"/>
                <a:gd name="T9" fmla="*/ 2147483646 h 383"/>
                <a:gd name="T10" fmla="*/ 2147483646 w 241"/>
                <a:gd name="T11" fmla="*/ 2147483646 h 383"/>
                <a:gd name="T12" fmla="*/ 2147483646 w 241"/>
                <a:gd name="T13" fmla="*/ 2147483646 h 383"/>
                <a:gd name="T14" fmla="*/ 2147483646 w 241"/>
                <a:gd name="T15" fmla="*/ 2147483646 h 383"/>
                <a:gd name="T16" fmla="*/ 2147483646 w 241"/>
                <a:gd name="T17" fmla="*/ 0 h 383"/>
                <a:gd name="T18" fmla="*/ 2147483646 w 241"/>
                <a:gd name="T19" fmla="*/ 0 h 383"/>
                <a:gd name="T20" fmla="*/ 0 w 241"/>
                <a:gd name="T21" fmla="*/ 2147483646 h 383"/>
                <a:gd name="T22" fmla="*/ 0 w 241"/>
                <a:gd name="T23" fmla="*/ 2147483646 h 383"/>
                <a:gd name="T24" fmla="*/ 2147483646 w 241"/>
                <a:gd name="T25" fmla="*/ 2147483646 h 383"/>
                <a:gd name="T26" fmla="*/ 2147483646 w 241"/>
                <a:gd name="T27" fmla="*/ 2147483646 h 383"/>
                <a:gd name="T28" fmla="*/ 2147483646 w 241"/>
                <a:gd name="T29" fmla="*/ 2147483646 h 383"/>
                <a:gd name="T30" fmla="*/ 2147483646 w 241"/>
                <a:gd name="T31" fmla="*/ 2147483646 h 383"/>
                <a:gd name="T32" fmla="*/ 2147483646 w 241"/>
                <a:gd name="T33" fmla="*/ 2147483646 h 383"/>
                <a:gd name="T34" fmla="*/ 2147483646 w 241"/>
                <a:gd name="T35" fmla="*/ 2147483646 h 383"/>
                <a:gd name="T36" fmla="*/ 2147483646 w 241"/>
                <a:gd name="T37" fmla="*/ 2147483646 h 383"/>
                <a:gd name="T38" fmla="*/ 2147483646 w 241"/>
                <a:gd name="T39" fmla="*/ 2147483646 h 383"/>
                <a:gd name="T40" fmla="*/ 2147483646 w 241"/>
                <a:gd name="T41" fmla="*/ 2147483646 h 383"/>
                <a:gd name="T42" fmla="*/ 2147483646 w 241"/>
                <a:gd name="T43" fmla="*/ 2147483646 h 383"/>
                <a:gd name="T44" fmla="*/ 2147483646 w 241"/>
                <a:gd name="T45" fmla="*/ 2147483646 h 383"/>
                <a:gd name="T46" fmla="*/ 2147483646 w 241"/>
                <a:gd name="T47" fmla="*/ 2147483646 h 383"/>
                <a:gd name="T48" fmla="*/ 2147483646 w 241"/>
                <a:gd name="T49" fmla="*/ 2147483646 h 383"/>
                <a:gd name="T50" fmla="*/ 2147483646 w 241"/>
                <a:gd name="T51" fmla="*/ 2147483646 h 383"/>
                <a:gd name="T52" fmla="*/ 2147483646 w 241"/>
                <a:gd name="T53" fmla="*/ 2147483646 h 383"/>
                <a:gd name="T54" fmla="*/ 2147483646 w 241"/>
                <a:gd name="T55" fmla="*/ 2147483646 h 383"/>
                <a:gd name="T56" fmla="*/ 2147483646 w 241"/>
                <a:gd name="T57" fmla="*/ 2147483646 h 383"/>
                <a:gd name="T58" fmla="*/ 2147483646 w 241"/>
                <a:gd name="T59" fmla="*/ 2147483646 h 383"/>
                <a:gd name="T60" fmla="*/ 2147483646 w 241"/>
                <a:gd name="T61" fmla="*/ 2147483646 h 383"/>
                <a:gd name="T62" fmla="*/ 2147483646 w 241"/>
                <a:gd name="T63" fmla="*/ 2147483646 h 383"/>
                <a:gd name="T64" fmla="*/ 2147483646 w 241"/>
                <a:gd name="T65" fmla="*/ 2147483646 h 383"/>
                <a:gd name="T66" fmla="*/ 2147483646 w 241"/>
                <a:gd name="T67" fmla="*/ 2147483646 h 383"/>
                <a:gd name="T68" fmla="*/ 2147483646 w 241"/>
                <a:gd name="T69" fmla="*/ 2147483646 h 383"/>
                <a:gd name="T70" fmla="*/ 2147483646 w 241"/>
                <a:gd name="T71" fmla="*/ 2147483646 h 383"/>
                <a:gd name="T72" fmla="*/ 2147483646 w 241"/>
                <a:gd name="T73" fmla="*/ 2147483646 h 383"/>
                <a:gd name="T74" fmla="*/ 2147483646 w 241"/>
                <a:gd name="T75" fmla="*/ 2147483646 h 383"/>
                <a:gd name="T76" fmla="*/ 2147483646 w 241"/>
                <a:gd name="T77" fmla="*/ 2147483646 h 383"/>
                <a:gd name="T78" fmla="*/ 2147483646 w 241"/>
                <a:gd name="T79" fmla="*/ 2147483646 h 383"/>
                <a:gd name="T80" fmla="*/ 2147483646 w 241"/>
                <a:gd name="T81" fmla="*/ 2147483646 h 383"/>
                <a:gd name="T82" fmla="*/ 2147483646 w 241"/>
                <a:gd name="T83" fmla="*/ 2147483646 h 383"/>
                <a:gd name="T84" fmla="*/ 2147483646 w 241"/>
                <a:gd name="T85" fmla="*/ 2147483646 h 383"/>
                <a:gd name="T86" fmla="*/ 2147483646 w 241"/>
                <a:gd name="T87" fmla="*/ 2147483646 h 383"/>
                <a:gd name="T88" fmla="*/ 2147483646 w 241"/>
                <a:gd name="T89" fmla="*/ 2147483646 h 38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41" h="383">
                  <a:moveTo>
                    <a:pt x="117" y="356"/>
                  </a:moveTo>
                  <a:cubicBezTo>
                    <a:pt x="127" y="356"/>
                    <a:pt x="135" y="348"/>
                    <a:pt x="135" y="338"/>
                  </a:cubicBezTo>
                  <a:cubicBezTo>
                    <a:pt x="135" y="329"/>
                    <a:pt x="127" y="321"/>
                    <a:pt x="117" y="321"/>
                  </a:cubicBezTo>
                  <a:cubicBezTo>
                    <a:pt x="107" y="321"/>
                    <a:pt x="99" y="329"/>
                    <a:pt x="99" y="338"/>
                  </a:cubicBezTo>
                  <a:cubicBezTo>
                    <a:pt x="99" y="348"/>
                    <a:pt x="107" y="356"/>
                    <a:pt x="117" y="356"/>
                  </a:cubicBezTo>
                  <a:close/>
                  <a:moveTo>
                    <a:pt x="233" y="90"/>
                  </a:moveTo>
                  <a:cubicBezTo>
                    <a:pt x="237" y="90"/>
                    <a:pt x="241" y="87"/>
                    <a:pt x="241" y="82"/>
                  </a:cubicBezTo>
                  <a:cubicBezTo>
                    <a:pt x="241" y="19"/>
                    <a:pt x="241" y="19"/>
                    <a:pt x="241" y="19"/>
                  </a:cubicBezTo>
                  <a:cubicBezTo>
                    <a:pt x="241" y="8"/>
                    <a:pt x="232" y="0"/>
                    <a:pt x="221" y="0"/>
                  </a:cubicBezTo>
                  <a:cubicBezTo>
                    <a:pt x="19" y="0"/>
                    <a:pt x="19" y="0"/>
                    <a:pt x="19" y="0"/>
                  </a:cubicBezTo>
                  <a:cubicBezTo>
                    <a:pt x="8" y="0"/>
                    <a:pt x="0" y="8"/>
                    <a:pt x="0" y="19"/>
                  </a:cubicBezTo>
                  <a:cubicBezTo>
                    <a:pt x="0" y="364"/>
                    <a:pt x="0" y="364"/>
                    <a:pt x="0" y="364"/>
                  </a:cubicBezTo>
                  <a:cubicBezTo>
                    <a:pt x="0" y="375"/>
                    <a:pt x="8" y="383"/>
                    <a:pt x="19" y="383"/>
                  </a:cubicBezTo>
                  <a:cubicBezTo>
                    <a:pt x="221" y="383"/>
                    <a:pt x="221" y="383"/>
                    <a:pt x="221" y="383"/>
                  </a:cubicBezTo>
                  <a:cubicBezTo>
                    <a:pt x="232" y="383"/>
                    <a:pt x="241" y="375"/>
                    <a:pt x="241" y="364"/>
                  </a:cubicBezTo>
                  <a:cubicBezTo>
                    <a:pt x="241" y="114"/>
                    <a:pt x="241" y="114"/>
                    <a:pt x="241" y="114"/>
                  </a:cubicBezTo>
                  <a:cubicBezTo>
                    <a:pt x="241" y="110"/>
                    <a:pt x="237" y="106"/>
                    <a:pt x="233" y="106"/>
                  </a:cubicBezTo>
                  <a:cubicBezTo>
                    <a:pt x="228" y="106"/>
                    <a:pt x="225" y="110"/>
                    <a:pt x="225" y="114"/>
                  </a:cubicBezTo>
                  <a:cubicBezTo>
                    <a:pt x="225" y="295"/>
                    <a:pt x="225" y="295"/>
                    <a:pt x="225" y="295"/>
                  </a:cubicBezTo>
                  <a:cubicBezTo>
                    <a:pt x="16" y="295"/>
                    <a:pt x="16" y="295"/>
                    <a:pt x="16" y="295"/>
                  </a:cubicBezTo>
                  <a:cubicBezTo>
                    <a:pt x="16" y="69"/>
                    <a:pt x="16" y="69"/>
                    <a:pt x="16" y="69"/>
                  </a:cubicBezTo>
                  <a:cubicBezTo>
                    <a:pt x="225" y="69"/>
                    <a:pt x="225" y="69"/>
                    <a:pt x="225" y="69"/>
                  </a:cubicBezTo>
                  <a:cubicBezTo>
                    <a:pt x="225" y="82"/>
                    <a:pt x="225" y="82"/>
                    <a:pt x="225" y="82"/>
                  </a:cubicBezTo>
                  <a:cubicBezTo>
                    <a:pt x="225" y="87"/>
                    <a:pt x="228" y="90"/>
                    <a:pt x="233" y="90"/>
                  </a:cubicBezTo>
                  <a:close/>
                  <a:moveTo>
                    <a:pt x="225" y="311"/>
                  </a:moveTo>
                  <a:cubicBezTo>
                    <a:pt x="225" y="364"/>
                    <a:pt x="225" y="364"/>
                    <a:pt x="225" y="364"/>
                  </a:cubicBezTo>
                  <a:cubicBezTo>
                    <a:pt x="225" y="366"/>
                    <a:pt x="223" y="367"/>
                    <a:pt x="221" y="367"/>
                  </a:cubicBezTo>
                  <a:cubicBezTo>
                    <a:pt x="19" y="367"/>
                    <a:pt x="19" y="367"/>
                    <a:pt x="19" y="367"/>
                  </a:cubicBezTo>
                  <a:cubicBezTo>
                    <a:pt x="17" y="367"/>
                    <a:pt x="16" y="366"/>
                    <a:pt x="16" y="364"/>
                  </a:cubicBezTo>
                  <a:cubicBezTo>
                    <a:pt x="16" y="311"/>
                    <a:pt x="16" y="311"/>
                    <a:pt x="16" y="311"/>
                  </a:cubicBezTo>
                  <a:lnTo>
                    <a:pt x="225" y="311"/>
                  </a:lnTo>
                  <a:close/>
                  <a:moveTo>
                    <a:pt x="16" y="53"/>
                  </a:moveTo>
                  <a:cubicBezTo>
                    <a:pt x="16" y="19"/>
                    <a:pt x="16" y="19"/>
                    <a:pt x="16" y="19"/>
                  </a:cubicBezTo>
                  <a:cubicBezTo>
                    <a:pt x="16" y="17"/>
                    <a:pt x="17" y="16"/>
                    <a:pt x="19" y="16"/>
                  </a:cubicBezTo>
                  <a:cubicBezTo>
                    <a:pt x="221" y="16"/>
                    <a:pt x="221" y="16"/>
                    <a:pt x="221" y="16"/>
                  </a:cubicBezTo>
                  <a:cubicBezTo>
                    <a:pt x="223" y="16"/>
                    <a:pt x="225" y="17"/>
                    <a:pt x="225" y="19"/>
                  </a:cubicBezTo>
                  <a:cubicBezTo>
                    <a:pt x="225" y="53"/>
                    <a:pt x="225" y="53"/>
                    <a:pt x="225" y="53"/>
                  </a:cubicBezTo>
                  <a:lnTo>
                    <a:pt x="16" y="53"/>
                  </a:lnTo>
                  <a:close/>
                  <a:moveTo>
                    <a:pt x="135" y="26"/>
                  </a:moveTo>
                  <a:cubicBezTo>
                    <a:pt x="99" y="26"/>
                    <a:pt x="99" y="26"/>
                    <a:pt x="99" y="26"/>
                  </a:cubicBezTo>
                  <a:cubicBezTo>
                    <a:pt x="95" y="26"/>
                    <a:pt x="91" y="30"/>
                    <a:pt x="91" y="34"/>
                  </a:cubicBezTo>
                  <a:cubicBezTo>
                    <a:pt x="91" y="38"/>
                    <a:pt x="95" y="42"/>
                    <a:pt x="99" y="42"/>
                  </a:cubicBezTo>
                  <a:cubicBezTo>
                    <a:pt x="135" y="42"/>
                    <a:pt x="135" y="42"/>
                    <a:pt x="135" y="42"/>
                  </a:cubicBezTo>
                  <a:cubicBezTo>
                    <a:pt x="139" y="42"/>
                    <a:pt x="143" y="38"/>
                    <a:pt x="143" y="34"/>
                  </a:cubicBezTo>
                  <a:cubicBezTo>
                    <a:pt x="143" y="30"/>
                    <a:pt x="139" y="26"/>
                    <a:pt x="135" y="26"/>
                  </a:cubicBezTo>
                  <a:close/>
                </a:path>
              </a:pathLst>
            </a:custGeom>
            <a:solidFill>
              <a:schemeClr val="tx1"/>
            </a:solidFill>
            <a:ln>
              <a:noFill/>
            </a:ln>
          </p:spPr>
          <p:txBody>
            <a:bodyPr wrap="none" lIns="72000" rIns="7200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58585A"/>
                </a:solidFill>
                <a:effectLst/>
                <a:uLnTx/>
                <a:uFillTx/>
                <a:latin typeface="Arial" panose="020B0604020202020204" pitchFamily="34" charset="0"/>
                <a:ea typeface="+mn-ea"/>
                <a:cs typeface="Arial" panose="020B0604020202020204" pitchFamily="34" charset="0"/>
              </a:endParaRPr>
            </a:p>
          </p:txBody>
        </p:sp>
      </p:grpSp>
      <p:cxnSp>
        <p:nvCxnSpPr>
          <p:cNvPr id="278" name="Straight Arrow Connector 277">
            <a:extLst>
              <a:ext uri="{FF2B5EF4-FFF2-40B4-BE49-F238E27FC236}">
                <a16:creationId xmlns:a16="http://schemas.microsoft.com/office/drawing/2014/main" id="{32B9A19C-0119-4D3A-82FF-46740AD6BE08}"/>
              </a:ext>
            </a:extLst>
          </p:cNvPr>
          <p:cNvCxnSpPr>
            <a:cxnSpLocks/>
            <a:stCxn id="232" idx="2"/>
          </p:cNvCxnSpPr>
          <p:nvPr/>
        </p:nvCxnSpPr>
        <p:spPr bwMode="auto">
          <a:xfrm flipV="1">
            <a:off x="465968" y="5598161"/>
            <a:ext cx="6039400" cy="35008"/>
          </a:xfrm>
          <a:prstGeom prst="straightConnector1">
            <a:avLst/>
          </a:prstGeom>
          <a:noFill/>
          <a:ln w="38100" cap="flat" cmpd="sng" algn="ctr">
            <a:solidFill>
              <a:schemeClr val="tx1"/>
            </a:solidFill>
            <a:prstDash val="solid"/>
            <a:round/>
            <a:headEnd type="oval" w="med" len="med"/>
            <a:tailEnd type="oval" w="med" len="med"/>
          </a:ln>
          <a:effectLst/>
        </p:spPr>
      </p:cxnSp>
      <p:sp>
        <p:nvSpPr>
          <p:cNvPr id="92" name="Freeform: Shape 91">
            <a:extLst>
              <a:ext uri="{FF2B5EF4-FFF2-40B4-BE49-F238E27FC236}">
                <a16:creationId xmlns:a16="http://schemas.microsoft.com/office/drawing/2014/main" id="{B0305A31-9AAD-43E3-AF17-C45035BE011F}"/>
              </a:ext>
            </a:extLst>
          </p:cNvPr>
          <p:cNvSpPr/>
          <p:nvPr/>
        </p:nvSpPr>
        <p:spPr bwMode="auto">
          <a:xfrm>
            <a:off x="466095" y="5210682"/>
            <a:ext cx="2970910" cy="345123"/>
          </a:xfrm>
          <a:custGeom>
            <a:avLst/>
            <a:gdLst>
              <a:gd name="connsiteX0" fmla="*/ 0 w 2970910"/>
              <a:gd name="connsiteY0" fmla="*/ 345123 h 345123"/>
              <a:gd name="connsiteX1" fmla="*/ 2259315 w 2970910"/>
              <a:gd name="connsiteY1" fmla="*/ 14231 h 345123"/>
              <a:gd name="connsiteX2" fmla="*/ 2970910 w 2970910"/>
              <a:gd name="connsiteY2" fmla="*/ 0 h 345123"/>
            </a:gdLst>
            <a:ahLst/>
            <a:cxnLst>
              <a:cxn ang="0">
                <a:pos x="connsiteX0" y="connsiteY0"/>
              </a:cxn>
              <a:cxn ang="0">
                <a:pos x="connsiteX1" y="connsiteY1"/>
              </a:cxn>
              <a:cxn ang="0">
                <a:pos x="connsiteX2" y="connsiteY2"/>
              </a:cxn>
            </a:cxnLst>
            <a:rect l="l" t="t" r="r" b="b"/>
            <a:pathLst>
              <a:path w="2970910" h="345123">
                <a:moveTo>
                  <a:pt x="0" y="345123"/>
                </a:moveTo>
                <a:lnTo>
                  <a:pt x="2259315" y="14231"/>
                </a:lnTo>
                <a:lnTo>
                  <a:pt x="2970910" y="0"/>
                </a:lnTo>
              </a:path>
            </a:pathLst>
          </a:custGeom>
          <a:noFill/>
          <a:ln w="38100" cap="flat" cmpd="sng" algn="ctr">
            <a:solidFill>
              <a:schemeClr val="tx1"/>
            </a:solidFill>
            <a:prstDash val="solid"/>
            <a:round/>
            <a:headEnd type="oval" w="med" len="med"/>
            <a:tailEnd type="oval" w="med" len="med"/>
          </a:ln>
          <a:effectLst/>
        </p:spPr>
        <p:txBody>
          <a:bodyPr rtlCol="0" anchor="ctr"/>
          <a:lstStyle/>
          <a:p>
            <a:pPr algn="ctr"/>
            <a:endParaRPr lang="sv-SE"/>
          </a:p>
        </p:txBody>
      </p:sp>
      <p:sp>
        <p:nvSpPr>
          <p:cNvPr id="2" name="Rectangle 1">
            <a:extLst>
              <a:ext uri="{FF2B5EF4-FFF2-40B4-BE49-F238E27FC236}">
                <a16:creationId xmlns:a16="http://schemas.microsoft.com/office/drawing/2014/main" id="{AC7C919E-DD00-4502-8784-D45445F59237}"/>
              </a:ext>
            </a:extLst>
          </p:cNvPr>
          <p:cNvSpPr/>
          <p:nvPr/>
        </p:nvSpPr>
        <p:spPr bwMode="auto">
          <a:xfrm>
            <a:off x="135250" y="2408549"/>
            <a:ext cx="11597810" cy="997932"/>
          </a:xfrm>
          <a:prstGeom prst="rect">
            <a:avLst/>
          </a:prstGeom>
          <a:noFill/>
          <a:ln w="38100" cap="flat" cmpd="sng" algn="ctr">
            <a:solidFill>
              <a:srgbClr val="FF0000"/>
            </a:solidFill>
            <a:prstDash val="dash"/>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R="0" algn="r" defTabSz="914400" rtl="0" eaLnBrk="1" fontAlgn="base" latinLnBrk="0" hangingPunct="1">
              <a:lnSpc>
                <a:spcPct val="100000"/>
              </a:lnSpc>
              <a:spcBef>
                <a:spcPts val="300"/>
              </a:spcBef>
              <a:spcAft>
                <a:spcPct val="0"/>
              </a:spcAft>
              <a:buClrTx/>
              <a:buSzTx/>
              <a:tabLst/>
            </a:pPr>
            <a:r>
              <a:rPr kumimoji="0" lang="en-US" sz="2000" b="0" i="0" u="none" strike="noStrike" cap="none" normalizeH="0" baseline="0">
                <a:ln>
                  <a:noFill/>
                </a:ln>
                <a:solidFill>
                  <a:srgbClr val="FF0000"/>
                </a:solidFill>
                <a:effectLst/>
                <a:latin typeface="+mn-lt"/>
              </a:rPr>
              <a:t>Short/medium term recommendation</a:t>
            </a:r>
          </a:p>
        </p:txBody>
      </p:sp>
    </p:spTree>
    <p:extLst>
      <p:ext uri="{BB962C8B-B14F-4D97-AF65-F5344CB8AC3E}">
        <p14:creationId xmlns:p14="http://schemas.microsoft.com/office/powerpoint/2010/main" val="28333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7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 grpId="0" animBg="1"/>
      <p:bldP spid="416" grpId="0" animBg="1"/>
      <p:bldP spid="428" grpId="0" animBg="1"/>
      <p:bldP spid="234" grpId="0" animBg="1"/>
      <p:bldP spid="258" grpId="0" animBg="1"/>
      <p:bldP spid="264" grpId="0" animBg="1"/>
      <p:bldP spid="84" grpId="0" animBg="1"/>
      <p:bldP spid="266" grpId="0" animBg="1"/>
      <p:bldP spid="272" grpId="0" animBg="1"/>
      <p:bldP spid="92" grpId="0" animBg="1"/>
      <p:bldP spid="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Session Management</a:t>
            </a:r>
          </a:p>
        </p:txBody>
      </p:sp>
      <p:pic>
        <p:nvPicPr>
          <p:cNvPr id="2" name="Picture 1">
            <a:extLst>
              <a:ext uri="{FF2B5EF4-FFF2-40B4-BE49-F238E27FC236}">
                <a16:creationId xmlns:a16="http://schemas.microsoft.com/office/drawing/2014/main" id="{C0CADFC1-095F-42D0-89A0-8EE12F81C4F8}"/>
              </a:ext>
            </a:extLst>
          </p:cNvPr>
          <p:cNvPicPr>
            <a:picLocks noChangeAspect="1"/>
          </p:cNvPicPr>
          <p:nvPr/>
        </p:nvPicPr>
        <p:blipFill>
          <a:blip r:embed="rId3"/>
          <a:stretch>
            <a:fillRect/>
          </a:stretch>
        </p:blipFill>
        <p:spPr>
          <a:xfrm>
            <a:off x="5943600" y="2330619"/>
            <a:ext cx="6248400" cy="2937146"/>
          </a:xfrm>
          <a:prstGeom prst="rect">
            <a:avLst/>
          </a:prstGeom>
        </p:spPr>
      </p:pic>
      <p:sp>
        <p:nvSpPr>
          <p:cNvPr id="7" name="Content Placeholder 6"/>
          <p:cNvSpPr>
            <a:spLocks noGrp="1"/>
          </p:cNvSpPr>
          <p:nvPr>
            <p:ph sz="quarter" idx="10"/>
          </p:nvPr>
        </p:nvSpPr>
        <p:spPr>
          <a:xfrm>
            <a:off x="479424" y="1263316"/>
            <a:ext cx="5801059" cy="5305926"/>
          </a:xfrm>
        </p:spPr>
        <p:txBody>
          <a:bodyPr/>
          <a:lstStyle/>
          <a:p>
            <a:r>
              <a:rPr lang="en-US" sz="2000" b="1"/>
              <a:t>UP tunneling between RAN and UPF to handle mobility, different PDU types, </a:t>
            </a:r>
            <a:r>
              <a:rPr lang="en-US" sz="2000" b="1" err="1"/>
              <a:t>etc</a:t>
            </a:r>
            <a:endParaRPr lang="en-US" sz="2000" b="1"/>
          </a:p>
          <a:p>
            <a:pPr lvl="1"/>
            <a:r>
              <a:rPr lang="en-US"/>
              <a:t>Per-PDU-Session tunneling </a:t>
            </a:r>
          </a:p>
          <a:p>
            <a:pPr lvl="1"/>
            <a:r>
              <a:rPr lang="en-US"/>
              <a:t>GTP-U used as UP tunneling protocol on N3 and N9</a:t>
            </a:r>
          </a:p>
          <a:p>
            <a:r>
              <a:rPr lang="en-US" b="1"/>
              <a:t>Supported PDU Session types: IPv4, IPv6, IPv4v6, Ethernet, “Unstructured”/non-IP</a:t>
            </a:r>
          </a:p>
          <a:p>
            <a:pPr lvl="1"/>
            <a:r>
              <a:rPr lang="en-US"/>
              <a:t>Capabilities between PDU Session types may differ, e.g. QoS differentiation supported for </a:t>
            </a:r>
            <a:br>
              <a:rPr lang="en-US"/>
            </a:br>
            <a:r>
              <a:rPr lang="en-US"/>
              <a:t>IP-based and Ethernet PDU Sessions but only single QoS class for Unstructured PDU type</a:t>
            </a:r>
          </a:p>
          <a:p>
            <a:r>
              <a:rPr lang="en-US" sz="2000" b="1"/>
              <a:t>Three SSC (Session and Service Continuity) modes to allow more flexibility regarding application session continuity needs</a:t>
            </a:r>
          </a:p>
          <a:p>
            <a:pPr lvl="1"/>
            <a:r>
              <a:rPr lang="en-US" sz="1600"/>
              <a:t>Closely related to distribution of UPF and UPF service areas</a:t>
            </a:r>
          </a:p>
          <a:p>
            <a:endParaRPr lang="en-US" sz="2000" b="1"/>
          </a:p>
        </p:txBody>
      </p:sp>
    </p:spTree>
    <p:extLst>
      <p:ext uri="{BB962C8B-B14F-4D97-AF65-F5344CB8AC3E}">
        <p14:creationId xmlns:p14="http://schemas.microsoft.com/office/powerpoint/2010/main" val="1917740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fade">
                                      <p:cBhvr>
                                        <p:cTn id="7" dur="500"/>
                                        <p:tgtEl>
                                          <p:spTgt spid="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fade">
                                      <p:cBhvr>
                                        <p:cTn id="12" dur="500"/>
                                        <p:tgtEl>
                                          <p:spTgt spid="7">
                                            <p:txEl>
                                              <p:pRg st="5" end="5"/>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animEffect transition="in" filter="fade">
                                      <p:cBhvr>
                                        <p:cTn id="15"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FC469A-ECC0-4112-B474-27E113D89127}"/>
              </a:ext>
            </a:extLst>
          </p:cNvPr>
          <p:cNvSpPr>
            <a:spLocks noGrp="1"/>
          </p:cNvSpPr>
          <p:nvPr>
            <p:ph sz="quarter" idx="10"/>
          </p:nvPr>
        </p:nvSpPr>
        <p:spPr>
          <a:xfrm>
            <a:off x="479425" y="1844676"/>
            <a:ext cx="6188661" cy="4012786"/>
          </a:xfrm>
        </p:spPr>
        <p:txBody>
          <a:bodyPr/>
          <a:lstStyle/>
          <a:p>
            <a:pPr fontAlgn="ctr"/>
            <a:r>
              <a:rPr lang="en-US" altLang="en-US"/>
              <a:t>Support possibility for optimized deployments for new services</a:t>
            </a:r>
          </a:p>
          <a:p>
            <a:pPr fontAlgn="ctr"/>
            <a:r>
              <a:rPr lang="en-US" altLang="en-US"/>
              <a:t>Network Slicing is a key enabler supporting</a:t>
            </a:r>
          </a:p>
          <a:p>
            <a:pPr lvl="1" fontAlgn="ctr"/>
            <a:r>
              <a:rPr lang="en-US" altLang="en-US"/>
              <a:t>Diverging Use Cases and Requirements</a:t>
            </a:r>
          </a:p>
          <a:p>
            <a:pPr lvl="1" fontAlgn="ctr"/>
            <a:r>
              <a:rPr lang="en-US" altLang="en-US"/>
              <a:t>Separation of concern</a:t>
            </a:r>
          </a:p>
          <a:p>
            <a:pPr lvl="1" fontAlgn="ctr"/>
            <a:r>
              <a:rPr lang="en-US" altLang="en-US"/>
              <a:t>Multiple instantiations of same functionality</a:t>
            </a:r>
          </a:p>
          <a:p>
            <a:pPr lvl="1" fontAlgn="ctr"/>
            <a:r>
              <a:rPr lang="en-US" altLang="en-US"/>
              <a:t>Reduced TTM</a:t>
            </a:r>
          </a:p>
          <a:p>
            <a:r>
              <a:rPr lang="en-US"/>
              <a:t>Automation and programmability important part of target architecture</a:t>
            </a:r>
          </a:p>
          <a:p>
            <a:r>
              <a:rPr lang="en-US" altLang="en-US"/>
              <a:t>5G Mobile Broadband service is an evolution of current 4G MBB, but using the Service Based architecture as basis</a:t>
            </a:r>
          </a:p>
        </p:txBody>
      </p:sp>
      <p:sp>
        <p:nvSpPr>
          <p:cNvPr id="23555" name="Title 2"/>
          <p:cNvSpPr>
            <a:spLocks noGrp="1"/>
          </p:cNvSpPr>
          <p:nvPr>
            <p:ph type="title"/>
          </p:nvPr>
        </p:nvSpPr>
        <p:spPr/>
        <p:txBody>
          <a:bodyPr/>
          <a:lstStyle/>
          <a:p>
            <a:r>
              <a:rPr lang="en-US" altLang="en-US"/>
              <a:t>Overall 5G Core Architecture Strategy			</a:t>
            </a:r>
          </a:p>
        </p:txBody>
      </p:sp>
      <p:pic>
        <p:nvPicPr>
          <p:cNvPr id="4" name="Picture 3">
            <a:extLst>
              <a:ext uri="{FF2B5EF4-FFF2-40B4-BE49-F238E27FC236}">
                <a16:creationId xmlns:a16="http://schemas.microsoft.com/office/drawing/2014/main" id="{71083943-5DB8-4E79-9333-67900E3CA276}"/>
              </a:ext>
            </a:extLst>
          </p:cNvPr>
          <p:cNvPicPr>
            <a:picLocks noChangeAspect="1"/>
          </p:cNvPicPr>
          <p:nvPr/>
        </p:nvPicPr>
        <p:blipFill>
          <a:blip r:embed="rId3"/>
          <a:stretch>
            <a:fillRect/>
          </a:stretch>
        </p:blipFill>
        <p:spPr>
          <a:xfrm>
            <a:off x="6668086" y="2326794"/>
            <a:ext cx="5428668" cy="3048550"/>
          </a:xfrm>
          <a:prstGeom prst="rect">
            <a:avLst/>
          </a:prstGeom>
        </p:spPr>
      </p:pic>
    </p:spTree>
    <p:extLst>
      <p:ext uri="{BB962C8B-B14F-4D97-AF65-F5344CB8AC3E}">
        <p14:creationId xmlns:p14="http://schemas.microsoft.com/office/powerpoint/2010/main" val="39585161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C542997-3E43-4968-8125-6C52373063F5}"/>
              </a:ext>
            </a:extLst>
          </p:cNvPr>
          <p:cNvSpPr>
            <a:spLocks noGrp="1"/>
          </p:cNvSpPr>
          <p:nvPr>
            <p:ph idx="1"/>
          </p:nvPr>
        </p:nvSpPr>
        <p:spPr>
          <a:xfrm>
            <a:off x="529168" y="4409978"/>
            <a:ext cx="11135785" cy="2208308"/>
          </a:xfrm>
        </p:spPr>
        <p:txBody>
          <a:bodyPr/>
          <a:lstStyle/>
          <a:p>
            <a:r>
              <a:rPr lang="en-US" sz="1600"/>
              <a:t>These use cases primarily target objective 1, i.e. scenarios where an SMF selected for a PDU Session cannot control UPFs covering all areas where a UE may move</a:t>
            </a:r>
          </a:p>
          <a:p>
            <a:pPr lvl="1"/>
            <a:r>
              <a:rPr lang="en-US" sz="1600" b="1"/>
              <a:t>Use case 1</a:t>
            </a:r>
            <a:r>
              <a:rPr lang="en-US" sz="1600"/>
              <a:t>: PLMNs that have been deployed in regions, where a SMF in one region cannot control UPFs in another region</a:t>
            </a:r>
          </a:p>
          <a:p>
            <a:pPr lvl="1"/>
            <a:r>
              <a:rPr lang="en-US" sz="1600" b="1"/>
              <a:t>Use case 2</a:t>
            </a:r>
            <a:r>
              <a:rPr lang="en-US" sz="1600"/>
              <a:t>: Support for inter-PLMN mobility</a:t>
            </a:r>
          </a:p>
          <a:p>
            <a:pPr lvl="1"/>
            <a:r>
              <a:rPr lang="en-US" sz="1600" b="1"/>
              <a:t>Use case 3</a:t>
            </a:r>
            <a:r>
              <a:rPr lang="en-US" sz="1600"/>
              <a:t>: </a:t>
            </a:r>
            <a:r>
              <a:rPr lang="en-GB" sz="1600"/>
              <a:t>Dedicated SMF controls UPF(s) deployed within the corporate premises, but when UE is outside of the premises and uses 3GPP RAN, other UPFs (not controlled by Enterprise SMF) are needed to handle the PDU Session user-plane</a:t>
            </a:r>
            <a:endParaRPr lang="en-US" sz="1600"/>
          </a:p>
        </p:txBody>
      </p:sp>
      <p:sp>
        <p:nvSpPr>
          <p:cNvPr id="3" name="Title 2">
            <a:extLst>
              <a:ext uri="{FF2B5EF4-FFF2-40B4-BE49-F238E27FC236}">
                <a16:creationId xmlns:a16="http://schemas.microsoft.com/office/drawing/2014/main" id="{157C539C-8098-48B2-85BC-383949B5D8F5}"/>
              </a:ext>
            </a:extLst>
          </p:cNvPr>
          <p:cNvSpPr>
            <a:spLocks noGrp="1"/>
          </p:cNvSpPr>
          <p:nvPr>
            <p:ph type="title"/>
          </p:nvPr>
        </p:nvSpPr>
        <p:spPr/>
        <p:txBody>
          <a:bodyPr/>
          <a:lstStyle/>
          <a:p>
            <a:r>
              <a:rPr lang="en-US"/>
              <a:t>Session Management – I-SMF example use cases</a:t>
            </a:r>
            <a:br>
              <a:rPr lang="en-US" sz="2800"/>
            </a:br>
            <a:r>
              <a:rPr lang="en-US" sz="2800"/>
              <a:t>(ETSUN)</a:t>
            </a:r>
            <a:endParaRPr lang="en-US"/>
          </a:p>
        </p:txBody>
      </p:sp>
      <p:graphicFrame>
        <p:nvGraphicFramePr>
          <p:cNvPr id="11" name="Object 10">
            <a:extLst>
              <a:ext uri="{FF2B5EF4-FFF2-40B4-BE49-F238E27FC236}">
                <a16:creationId xmlns:a16="http://schemas.microsoft.com/office/drawing/2014/main" id="{09DBE084-0AFF-474D-BF7C-E3737028F982}"/>
              </a:ext>
            </a:extLst>
          </p:cNvPr>
          <p:cNvGraphicFramePr>
            <a:graphicFrameLocks noChangeAspect="1"/>
          </p:cNvGraphicFramePr>
          <p:nvPr/>
        </p:nvGraphicFramePr>
        <p:xfrm>
          <a:off x="524935" y="1095375"/>
          <a:ext cx="3095625" cy="2333625"/>
        </p:xfrm>
        <a:graphic>
          <a:graphicData uri="http://schemas.openxmlformats.org/presentationml/2006/ole">
            <mc:AlternateContent xmlns:mc="http://schemas.openxmlformats.org/markup-compatibility/2006">
              <mc:Choice xmlns:v="urn:schemas-microsoft-com:vml" Requires="v">
                <p:oleObj spid="_x0000_s3076" name="Picture" r:id="rId4" imgW="3105386" imgH="2332200" progId="Word.Picture.8">
                  <p:embed/>
                </p:oleObj>
              </mc:Choice>
              <mc:Fallback>
                <p:oleObj name="Picture" r:id="rId4" imgW="3105386" imgH="2332200" progId="Word.Picture.8">
                  <p:embed/>
                  <p:pic>
                    <p:nvPicPr>
                      <p:cNvPr id="11" name="Object 10">
                        <a:extLst>
                          <a:ext uri="{FF2B5EF4-FFF2-40B4-BE49-F238E27FC236}">
                            <a16:creationId xmlns:a16="http://schemas.microsoft.com/office/drawing/2014/main" id="{09DBE084-0AFF-474D-BF7C-E3737028F9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935" y="1095375"/>
                        <a:ext cx="3095625" cy="2333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Box 12">
            <a:extLst>
              <a:ext uri="{FF2B5EF4-FFF2-40B4-BE49-F238E27FC236}">
                <a16:creationId xmlns:a16="http://schemas.microsoft.com/office/drawing/2014/main" id="{0082A628-4843-4DDE-9F97-6E126A6AC8DC}"/>
              </a:ext>
            </a:extLst>
          </p:cNvPr>
          <p:cNvSpPr txBox="1"/>
          <p:nvPr/>
        </p:nvSpPr>
        <p:spPr>
          <a:xfrm>
            <a:off x="4973653" y="3717421"/>
            <a:ext cx="3176178" cy="307777"/>
          </a:xfrm>
          <a:prstGeom prst="rect">
            <a:avLst/>
          </a:prstGeom>
          <a:noFill/>
        </p:spPr>
        <p:txBody>
          <a:bodyPr wrap="square" rtlCol="0">
            <a:spAutoFit/>
          </a:bodyPr>
          <a:lstStyle/>
          <a:p>
            <a:r>
              <a:rPr lang="en-US" sz="1400"/>
              <a:t>Use case 2: inter PLMN mobility</a:t>
            </a:r>
            <a:endParaRPr lang="sv-SE" sz="1400"/>
          </a:p>
        </p:txBody>
      </p:sp>
      <p:pic>
        <p:nvPicPr>
          <p:cNvPr id="14" name="Picture 13">
            <a:extLst>
              <a:ext uri="{FF2B5EF4-FFF2-40B4-BE49-F238E27FC236}">
                <a16:creationId xmlns:a16="http://schemas.microsoft.com/office/drawing/2014/main" id="{6954D62E-5012-4D16-9909-830D0E955532}"/>
              </a:ext>
            </a:extLst>
          </p:cNvPr>
          <p:cNvPicPr>
            <a:picLocks noChangeAspect="1"/>
          </p:cNvPicPr>
          <p:nvPr/>
        </p:nvPicPr>
        <p:blipFill>
          <a:blip r:embed="rId6"/>
          <a:stretch>
            <a:fillRect/>
          </a:stretch>
        </p:blipFill>
        <p:spPr>
          <a:xfrm>
            <a:off x="4631883" y="1199236"/>
            <a:ext cx="3133333" cy="2342857"/>
          </a:xfrm>
          <a:prstGeom prst="rect">
            <a:avLst/>
          </a:prstGeom>
        </p:spPr>
      </p:pic>
      <p:sp>
        <p:nvSpPr>
          <p:cNvPr id="7" name="TextBox 6">
            <a:extLst>
              <a:ext uri="{FF2B5EF4-FFF2-40B4-BE49-F238E27FC236}">
                <a16:creationId xmlns:a16="http://schemas.microsoft.com/office/drawing/2014/main" id="{D923654D-B800-4BEA-9001-3EBBE3A64DBC}"/>
              </a:ext>
            </a:extLst>
          </p:cNvPr>
          <p:cNvSpPr txBox="1"/>
          <p:nvPr/>
        </p:nvSpPr>
        <p:spPr>
          <a:xfrm>
            <a:off x="640936" y="3717421"/>
            <a:ext cx="3176178" cy="523220"/>
          </a:xfrm>
          <a:prstGeom prst="rect">
            <a:avLst/>
          </a:prstGeom>
          <a:noFill/>
        </p:spPr>
        <p:txBody>
          <a:bodyPr wrap="square" rtlCol="0">
            <a:spAutoFit/>
          </a:bodyPr>
          <a:lstStyle/>
          <a:p>
            <a:r>
              <a:rPr lang="en-US" sz="1400"/>
              <a:t>Use case 1: Mobility across two regions within a PLMN</a:t>
            </a:r>
            <a:endParaRPr lang="sv-SE" sz="1400"/>
          </a:p>
        </p:txBody>
      </p:sp>
      <p:pic>
        <p:nvPicPr>
          <p:cNvPr id="2" name="Picture 1">
            <a:extLst>
              <a:ext uri="{FF2B5EF4-FFF2-40B4-BE49-F238E27FC236}">
                <a16:creationId xmlns:a16="http://schemas.microsoft.com/office/drawing/2014/main" id="{BBC8C19E-BC69-477E-9B60-3FD4EB7ED854}"/>
              </a:ext>
            </a:extLst>
          </p:cNvPr>
          <p:cNvPicPr>
            <a:picLocks noChangeAspect="1"/>
          </p:cNvPicPr>
          <p:nvPr/>
        </p:nvPicPr>
        <p:blipFill>
          <a:blip r:embed="rId7"/>
          <a:stretch>
            <a:fillRect/>
          </a:stretch>
        </p:blipFill>
        <p:spPr>
          <a:xfrm>
            <a:off x="8493522" y="1325086"/>
            <a:ext cx="3264694" cy="2103914"/>
          </a:xfrm>
          <a:prstGeom prst="rect">
            <a:avLst/>
          </a:prstGeom>
        </p:spPr>
      </p:pic>
      <p:sp>
        <p:nvSpPr>
          <p:cNvPr id="9" name="TextBox 8">
            <a:extLst>
              <a:ext uri="{FF2B5EF4-FFF2-40B4-BE49-F238E27FC236}">
                <a16:creationId xmlns:a16="http://schemas.microsoft.com/office/drawing/2014/main" id="{40CDC6DC-1F29-43FF-9687-5BACC9787C45}"/>
              </a:ext>
            </a:extLst>
          </p:cNvPr>
          <p:cNvSpPr txBox="1"/>
          <p:nvPr/>
        </p:nvSpPr>
        <p:spPr>
          <a:xfrm>
            <a:off x="9015822" y="3717421"/>
            <a:ext cx="2862832" cy="307777"/>
          </a:xfrm>
          <a:prstGeom prst="rect">
            <a:avLst/>
          </a:prstGeom>
          <a:noFill/>
        </p:spPr>
        <p:txBody>
          <a:bodyPr wrap="square" rtlCol="0">
            <a:spAutoFit/>
          </a:bodyPr>
          <a:lstStyle/>
          <a:p>
            <a:r>
              <a:rPr lang="en-US" sz="1400"/>
              <a:t>Use case 3: Corporate case</a:t>
            </a:r>
            <a:endParaRPr lang="sv-SE" sz="1400"/>
          </a:p>
        </p:txBody>
      </p:sp>
    </p:spTree>
    <p:extLst>
      <p:ext uri="{BB962C8B-B14F-4D97-AF65-F5344CB8AC3E}">
        <p14:creationId xmlns:p14="http://schemas.microsoft.com/office/powerpoint/2010/main" val="18529316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DB87307-0545-450E-8A9D-16D45DD99651}"/>
              </a:ext>
            </a:extLst>
          </p:cNvPr>
          <p:cNvSpPr/>
          <p:nvPr/>
        </p:nvSpPr>
        <p:spPr bwMode="auto">
          <a:xfrm>
            <a:off x="7401228" y="3777104"/>
            <a:ext cx="692210" cy="341832"/>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100" b="0" i="0" u="none" strike="noStrike" cap="none" normalizeH="0" baseline="0">
                <a:ln>
                  <a:noFill/>
                </a:ln>
                <a:solidFill>
                  <a:schemeClr val="tx1"/>
                </a:solidFill>
                <a:effectLst/>
                <a:latin typeface="Arial" charset="0"/>
              </a:rPr>
              <a:t>AMF</a:t>
            </a:r>
          </a:p>
        </p:txBody>
      </p:sp>
      <p:sp>
        <p:nvSpPr>
          <p:cNvPr id="5" name="Rectangle 4">
            <a:extLst>
              <a:ext uri="{FF2B5EF4-FFF2-40B4-BE49-F238E27FC236}">
                <a16:creationId xmlns:a16="http://schemas.microsoft.com/office/drawing/2014/main" id="{DF1CF8F2-3654-4F2E-AC32-7E6264E59C33}"/>
              </a:ext>
            </a:extLst>
          </p:cNvPr>
          <p:cNvSpPr/>
          <p:nvPr/>
        </p:nvSpPr>
        <p:spPr bwMode="auto">
          <a:xfrm>
            <a:off x="8492637" y="3777104"/>
            <a:ext cx="692210" cy="341832"/>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100" b="0" i="0" u="none" strike="noStrike" cap="none" normalizeH="0" baseline="0">
                <a:ln>
                  <a:noFill/>
                </a:ln>
                <a:solidFill>
                  <a:schemeClr val="tx1"/>
                </a:solidFill>
                <a:effectLst/>
              </a:rPr>
              <a:t>I</a:t>
            </a:r>
            <a:r>
              <a:rPr kumimoji="0" lang="en-US" sz="1100" b="0" i="0" u="none" strike="noStrike" cap="none" normalizeH="0" baseline="0">
                <a:ln>
                  <a:noFill/>
                </a:ln>
                <a:solidFill>
                  <a:schemeClr val="tx1"/>
                </a:solidFill>
                <a:effectLst/>
                <a:latin typeface="Arial" charset="0"/>
              </a:rPr>
              <a:t>-SMF</a:t>
            </a:r>
          </a:p>
        </p:txBody>
      </p:sp>
      <p:sp>
        <p:nvSpPr>
          <p:cNvPr id="6" name="Rectangle 5">
            <a:extLst>
              <a:ext uri="{FF2B5EF4-FFF2-40B4-BE49-F238E27FC236}">
                <a16:creationId xmlns:a16="http://schemas.microsoft.com/office/drawing/2014/main" id="{5E7E965C-2DEB-4AC0-8CC6-9F5CDCB42382}"/>
              </a:ext>
            </a:extLst>
          </p:cNvPr>
          <p:cNvSpPr/>
          <p:nvPr/>
        </p:nvSpPr>
        <p:spPr bwMode="auto">
          <a:xfrm>
            <a:off x="9911239" y="3777104"/>
            <a:ext cx="692210" cy="341832"/>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lang="en-US" sz="1100">
                <a:latin typeface="Arial" charset="0"/>
              </a:rPr>
              <a:t>SMF</a:t>
            </a:r>
            <a:br>
              <a:rPr lang="en-US" sz="1100">
                <a:latin typeface="Arial" charset="0"/>
              </a:rPr>
            </a:br>
            <a:r>
              <a:rPr lang="en-US" sz="1100">
                <a:latin typeface="Arial" charset="0"/>
              </a:rPr>
              <a:t>(</a:t>
            </a:r>
            <a:r>
              <a:rPr kumimoji="0" lang="en-US" sz="1100" b="0" i="0" u="none" strike="noStrike" cap="none" normalizeH="0" baseline="0">
                <a:ln>
                  <a:noFill/>
                </a:ln>
                <a:solidFill>
                  <a:schemeClr val="tx1"/>
                </a:solidFill>
                <a:effectLst/>
                <a:latin typeface="Arial" charset="0"/>
              </a:rPr>
              <a:t>H-SMF)</a:t>
            </a:r>
          </a:p>
        </p:txBody>
      </p:sp>
      <p:sp>
        <p:nvSpPr>
          <p:cNvPr id="8" name="Rectangle 7">
            <a:extLst>
              <a:ext uri="{FF2B5EF4-FFF2-40B4-BE49-F238E27FC236}">
                <a16:creationId xmlns:a16="http://schemas.microsoft.com/office/drawing/2014/main" id="{574169F8-41B2-4863-BB54-438D40C5B105}"/>
              </a:ext>
            </a:extLst>
          </p:cNvPr>
          <p:cNvSpPr/>
          <p:nvPr/>
        </p:nvSpPr>
        <p:spPr bwMode="auto">
          <a:xfrm>
            <a:off x="9911239" y="4469313"/>
            <a:ext cx="692210" cy="341832"/>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lang="en-US" sz="1100"/>
              <a:t>UPF</a:t>
            </a:r>
            <a:br>
              <a:rPr lang="en-US" sz="1100"/>
            </a:br>
            <a:r>
              <a:rPr lang="en-US" sz="1100"/>
              <a:t>(PSA)</a:t>
            </a:r>
            <a:endParaRPr kumimoji="0" lang="en-US" sz="1100" b="0" i="0" u="none" strike="noStrike" cap="none" normalizeH="0" baseline="0">
              <a:ln>
                <a:noFill/>
              </a:ln>
              <a:solidFill>
                <a:schemeClr val="tx1"/>
              </a:solidFill>
              <a:effectLst/>
              <a:latin typeface="Arial" charset="0"/>
            </a:endParaRPr>
          </a:p>
        </p:txBody>
      </p:sp>
      <p:sp>
        <p:nvSpPr>
          <p:cNvPr id="9" name="Oval 8">
            <a:extLst>
              <a:ext uri="{FF2B5EF4-FFF2-40B4-BE49-F238E27FC236}">
                <a16:creationId xmlns:a16="http://schemas.microsoft.com/office/drawing/2014/main" id="{7119AEDD-A598-47E4-B79A-96DA2A1B4AD0}"/>
              </a:ext>
            </a:extLst>
          </p:cNvPr>
          <p:cNvSpPr/>
          <p:nvPr/>
        </p:nvSpPr>
        <p:spPr bwMode="auto">
          <a:xfrm>
            <a:off x="11320066" y="4435130"/>
            <a:ext cx="811850" cy="410198"/>
          </a:xfrm>
          <a:prstGeom prst="ellipse">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DN</a:t>
            </a:r>
          </a:p>
        </p:txBody>
      </p:sp>
      <p:sp>
        <p:nvSpPr>
          <p:cNvPr id="10" name="Oval 9">
            <a:extLst>
              <a:ext uri="{FF2B5EF4-FFF2-40B4-BE49-F238E27FC236}">
                <a16:creationId xmlns:a16="http://schemas.microsoft.com/office/drawing/2014/main" id="{B9E4FA75-3ECC-44CB-81A7-4DCB563E6191}"/>
              </a:ext>
            </a:extLst>
          </p:cNvPr>
          <p:cNvSpPr/>
          <p:nvPr/>
        </p:nvSpPr>
        <p:spPr bwMode="auto">
          <a:xfrm>
            <a:off x="6362283" y="4435130"/>
            <a:ext cx="811850" cy="410198"/>
          </a:xfrm>
          <a:prstGeom prst="ellipse">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RAN</a:t>
            </a:r>
          </a:p>
        </p:txBody>
      </p:sp>
      <p:sp>
        <p:nvSpPr>
          <p:cNvPr id="11" name="Rectangle 10">
            <a:extLst>
              <a:ext uri="{FF2B5EF4-FFF2-40B4-BE49-F238E27FC236}">
                <a16:creationId xmlns:a16="http://schemas.microsoft.com/office/drawing/2014/main" id="{89E65A03-64C1-482A-8946-61179ECF610E}"/>
              </a:ext>
            </a:extLst>
          </p:cNvPr>
          <p:cNvSpPr/>
          <p:nvPr/>
        </p:nvSpPr>
        <p:spPr bwMode="auto">
          <a:xfrm>
            <a:off x="8492637" y="4469313"/>
            <a:ext cx="692210" cy="341832"/>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lang="en-US" sz="1100"/>
              <a:t>UPF</a:t>
            </a:r>
            <a:endParaRPr kumimoji="0" lang="en-US" sz="1100" b="0" i="0" u="none" strike="noStrike" cap="none" normalizeH="0" baseline="0">
              <a:ln>
                <a:noFill/>
              </a:ln>
              <a:solidFill>
                <a:schemeClr val="tx1"/>
              </a:solidFill>
              <a:effectLst/>
              <a:latin typeface="Arial" charset="0"/>
            </a:endParaRPr>
          </a:p>
        </p:txBody>
      </p:sp>
      <p:cxnSp>
        <p:nvCxnSpPr>
          <p:cNvPr id="12" name="Straight Connector 11">
            <a:extLst>
              <a:ext uri="{FF2B5EF4-FFF2-40B4-BE49-F238E27FC236}">
                <a16:creationId xmlns:a16="http://schemas.microsoft.com/office/drawing/2014/main" id="{D4180DDD-5BFF-46E7-96C4-8C0B627BC3CE}"/>
              </a:ext>
            </a:extLst>
          </p:cNvPr>
          <p:cNvCxnSpPr>
            <a:stCxn id="5" idx="2"/>
            <a:endCxn id="11" idx="0"/>
          </p:cNvCxnSpPr>
          <p:nvPr/>
        </p:nvCxnSpPr>
        <p:spPr bwMode="auto">
          <a:xfrm>
            <a:off x="8838742" y="4118936"/>
            <a:ext cx="0" cy="350377"/>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96CA4905-42A4-43D0-AF10-B0C9ED9EA0FC}"/>
              </a:ext>
            </a:extLst>
          </p:cNvPr>
          <p:cNvCxnSpPr>
            <a:stCxn id="6" idx="2"/>
            <a:endCxn id="8" idx="0"/>
          </p:cNvCxnSpPr>
          <p:nvPr/>
        </p:nvCxnSpPr>
        <p:spPr bwMode="auto">
          <a:xfrm>
            <a:off x="10257344" y="4118936"/>
            <a:ext cx="0" cy="350377"/>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B2D8EAB1-293D-4587-BB6E-8C95F82FE570}"/>
              </a:ext>
            </a:extLst>
          </p:cNvPr>
          <p:cNvCxnSpPr>
            <a:stCxn id="5" idx="3"/>
            <a:endCxn id="6" idx="1"/>
          </p:cNvCxnSpPr>
          <p:nvPr/>
        </p:nvCxnSpPr>
        <p:spPr bwMode="auto">
          <a:xfrm>
            <a:off x="9184847" y="3948020"/>
            <a:ext cx="726392"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96B36431-07DD-448A-92B8-C3FE3DED0443}"/>
              </a:ext>
            </a:extLst>
          </p:cNvPr>
          <p:cNvCxnSpPr>
            <a:stCxn id="4" idx="3"/>
            <a:endCxn id="5" idx="1"/>
          </p:cNvCxnSpPr>
          <p:nvPr/>
        </p:nvCxnSpPr>
        <p:spPr bwMode="auto">
          <a:xfrm>
            <a:off x="8093438" y="3948020"/>
            <a:ext cx="399199"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B6B17F0B-D8CB-4C78-86EE-C068609A4572}"/>
              </a:ext>
            </a:extLst>
          </p:cNvPr>
          <p:cNvCxnSpPr>
            <a:stCxn id="4" idx="1"/>
            <a:endCxn id="10" idx="7"/>
          </p:cNvCxnSpPr>
          <p:nvPr/>
        </p:nvCxnSpPr>
        <p:spPr bwMode="auto">
          <a:xfrm flipH="1">
            <a:off x="7055240" y="3948020"/>
            <a:ext cx="345988" cy="547182"/>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3AA69D7D-9334-4154-9450-AB6623FB0B66}"/>
              </a:ext>
            </a:extLst>
          </p:cNvPr>
          <p:cNvCxnSpPr>
            <a:stCxn id="10" idx="6"/>
            <a:endCxn id="11" idx="1"/>
          </p:cNvCxnSpPr>
          <p:nvPr/>
        </p:nvCxnSpPr>
        <p:spPr bwMode="auto">
          <a:xfrm>
            <a:off x="7174133" y="4640229"/>
            <a:ext cx="1318504"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F756DC44-232E-41EC-9524-E86DD1ABDADE}"/>
              </a:ext>
            </a:extLst>
          </p:cNvPr>
          <p:cNvCxnSpPr>
            <a:stCxn id="11" idx="3"/>
            <a:endCxn id="8" idx="1"/>
          </p:cNvCxnSpPr>
          <p:nvPr/>
        </p:nvCxnSpPr>
        <p:spPr bwMode="auto">
          <a:xfrm>
            <a:off x="9184847" y="4640229"/>
            <a:ext cx="726392"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9D3809B9-5D75-4DA1-938E-BA1865174D84}"/>
              </a:ext>
            </a:extLst>
          </p:cNvPr>
          <p:cNvCxnSpPr>
            <a:stCxn id="8" idx="3"/>
            <a:endCxn id="9" idx="2"/>
          </p:cNvCxnSpPr>
          <p:nvPr/>
        </p:nvCxnSpPr>
        <p:spPr bwMode="auto">
          <a:xfrm>
            <a:off x="10603449" y="4640229"/>
            <a:ext cx="716617"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1" name="TextBox 20">
            <a:extLst>
              <a:ext uri="{FF2B5EF4-FFF2-40B4-BE49-F238E27FC236}">
                <a16:creationId xmlns:a16="http://schemas.microsoft.com/office/drawing/2014/main" id="{D52ABA9B-C0DF-4602-8EF2-B69FBACCC6A0}"/>
              </a:ext>
            </a:extLst>
          </p:cNvPr>
          <p:cNvSpPr txBox="1"/>
          <p:nvPr/>
        </p:nvSpPr>
        <p:spPr>
          <a:xfrm>
            <a:off x="8808832" y="4159047"/>
            <a:ext cx="376015" cy="261610"/>
          </a:xfrm>
          <a:prstGeom prst="rect">
            <a:avLst/>
          </a:prstGeom>
          <a:noFill/>
        </p:spPr>
        <p:txBody>
          <a:bodyPr wrap="square" rtlCol="0">
            <a:spAutoFit/>
          </a:bodyPr>
          <a:lstStyle/>
          <a:p>
            <a:r>
              <a:rPr lang="en-US" sz="1050"/>
              <a:t>N4</a:t>
            </a:r>
          </a:p>
        </p:txBody>
      </p:sp>
      <p:sp>
        <p:nvSpPr>
          <p:cNvPr id="22" name="TextBox 21">
            <a:extLst>
              <a:ext uri="{FF2B5EF4-FFF2-40B4-BE49-F238E27FC236}">
                <a16:creationId xmlns:a16="http://schemas.microsoft.com/office/drawing/2014/main" id="{334F5F39-36A5-4649-8B52-1EA32CE4F82B}"/>
              </a:ext>
            </a:extLst>
          </p:cNvPr>
          <p:cNvSpPr txBox="1"/>
          <p:nvPr/>
        </p:nvSpPr>
        <p:spPr>
          <a:xfrm>
            <a:off x="10227434" y="4182066"/>
            <a:ext cx="376015" cy="261610"/>
          </a:xfrm>
          <a:prstGeom prst="rect">
            <a:avLst/>
          </a:prstGeom>
          <a:noFill/>
        </p:spPr>
        <p:txBody>
          <a:bodyPr wrap="square" rtlCol="0">
            <a:spAutoFit/>
          </a:bodyPr>
          <a:lstStyle/>
          <a:p>
            <a:r>
              <a:rPr lang="en-US" sz="1050"/>
              <a:t>N4</a:t>
            </a:r>
          </a:p>
        </p:txBody>
      </p:sp>
      <p:sp>
        <p:nvSpPr>
          <p:cNvPr id="23" name="TextBox 22">
            <a:extLst>
              <a:ext uri="{FF2B5EF4-FFF2-40B4-BE49-F238E27FC236}">
                <a16:creationId xmlns:a16="http://schemas.microsoft.com/office/drawing/2014/main" id="{3346EE6C-774A-4CDF-965A-23C5A3B5213F}"/>
              </a:ext>
            </a:extLst>
          </p:cNvPr>
          <p:cNvSpPr txBox="1"/>
          <p:nvPr/>
        </p:nvSpPr>
        <p:spPr>
          <a:xfrm>
            <a:off x="9402764" y="3686410"/>
            <a:ext cx="508475" cy="253916"/>
          </a:xfrm>
          <a:prstGeom prst="rect">
            <a:avLst/>
          </a:prstGeom>
          <a:noFill/>
        </p:spPr>
        <p:txBody>
          <a:bodyPr wrap="square" rtlCol="0">
            <a:spAutoFit/>
          </a:bodyPr>
          <a:lstStyle/>
          <a:p>
            <a:r>
              <a:rPr lang="en-US" sz="1050"/>
              <a:t>N16</a:t>
            </a:r>
          </a:p>
        </p:txBody>
      </p:sp>
      <p:sp>
        <p:nvSpPr>
          <p:cNvPr id="24" name="TextBox 23">
            <a:extLst>
              <a:ext uri="{FF2B5EF4-FFF2-40B4-BE49-F238E27FC236}">
                <a16:creationId xmlns:a16="http://schemas.microsoft.com/office/drawing/2014/main" id="{F70FAD1B-A368-4C45-BDEA-4857CF4F8E00}"/>
              </a:ext>
            </a:extLst>
          </p:cNvPr>
          <p:cNvSpPr txBox="1"/>
          <p:nvPr/>
        </p:nvSpPr>
        <p:spPr>
          <a:xfrm>
            <a:off x="8071756" y="3694104"/>
            <a:ext cx="508475" cy="253916"/>
          </a:xfrm>
          <a:prstGeom prst="rect">
            <a:avLst/>
          </a:prstGeom>
          <a:noFill/>
        </p:spPr>
        <p:txBody>
          <a:bodyPr wrap="square" rtlCol="0">
            <a:spAutoFit/>
          </a:bodyPr>
          <a:lstStyle/>
          <a:p>
            <a:r>
              <a:rPr lang="en-US" sz="1050"/>
              <a:t>N11</a:t>
            </a:r>
          </a:p>
        </p:txBody>
      </p:sp>
      <p:sp>
        <p:nvSpPr>
          <p:cNvPr id="25" name="TextBox 24">
            <a:extLst>
              <a:ext uri="{FF2B5EF4-FFF2-40B4-BE49-F238E27FC236}">
                <a16:creationId xmlns:a16="http://schemas.microsoft.com/office/drawing/2014/main" id="{D61D1A40-209B-4CBF-8FE8-F0D64A3716D5}"/>
              </a:ext>
            </a:extLst>
          </p:cNvPr>
          <p:cNvSpPr txBox="1"/>
          <p:nvPr/>
        </p:nvSpPr>
        <p:spPr>
          <a:xfrm>
            <a:off x="9355761" y="4620519"/>
            <a:ext cx="376015" cy="261610"/>
          </a:xfrm>
          <a:prstGeom prst="rect">
            <a:avLst/>
          </a:prstGeom>
          <a:noFill/>
        </p:spPr>
        <p:txBody>
          <a:bodyPr wrap="square" rtlCol="0">
            <a:spAutoFit/>
          </a:bodyPr>
          <a:lstStyle/>
          <a:p>
            <a:r>
              <a:rPr lang="en-US" sz="1050"/>
              <a:t>N9</a:t>
            </a:r>
          </a:p>
        </p:txBody>
      </p:sp>
      <p:sp>
        <p:nvSpPr>
          <p:cNvPr id="26" name="TextBox 25">
            <a:extLst>
              <a:ext uri="{FF2B5EF4-FFF2-40B4-BE49-F238E27FC236}">
                <a16:creationId xmlns:a16="http://schemas.microsoft.com/office/drawing/2014/main" id="{6061A50A-7BD8-4D46-8E4C-D87EF89CFE0E}"/>
              </a:ext>
            </a:extLst>
          </p:cNvPr>
          <p:cNvSpPr txBox="1"/>
          <p:nvPr/>
        </p:nvSpPr>
        <p:spPr>
          <a:xfrm>
            <a:off x="7678650" y="4620519"/>
            <a:ext cx="376015" cy="261610"/>
          </a:xfrm>
          <a:prstGeom prst="rect">
            <a:avLst/>
          </a:prstGeom>
          <a:noFill/>
        </p:spPr>
        <p:txBody>
          <a:bodyPr wrap="square" rtlCol="0">
            <a:spAutoFit/>
          </a:bodyPr>
          <a:lstStyle/>
          <a:p>
            <a:r>
              <a:rPr lang="en-US" sz="1050"/>
              <a:t>N3</a:t>
            </a:r>
          </a:p>
        </p:txBody>
      </p:sp>
      <p:sp>
        <p:nvSpPr>
          <p:cNvPr id="27" name="TextBox 26">
            <a:extLst>
              <a:ext uri="{FF2B5EF4-FFF2-40B4-BE49-F238E27FC236}">
                <a16:creationId xmlns:a16="http://schemas.microsoft.com/office/drawing/2014/main" id="{F341F126-9CEC-4B4D-A2A7-41666BAAB13E}"/>
              </a:ext>
            </a:extLst>
          </p:cNvPr>
          <p:cNvSpPr txBox="1"/>
          <p:nvPr/>
        </p:nvSpPr>
        <p:spPr>
          <a:xfrm>
            <a:off x="10637630" y="4620519"/>
            <a:ext cx="376015" cy="261610"/>
          </a:xfrm>
          <a:prstGeom prst="rect">
            <a:avLst/>
          </a:prstGeom>
          <a:noFill/>
        </p:spPr>
        <p:txBody>
          <a:bodyPr wrap="square" rtlCol="0">
            <a:spAutoFit/>
          </a:bodyPr>
          <a:lstStyle/>
          <a:p>
            <a:r>
              <a:rPr lang="en-US" sz="1050"/>
              <a:t>N6</a:t>
            </a:r>
          </a:p>
        </p:txBody>
      </p:sp>
      <p:sp>
        <p:nvSpPr>
          <p:cNvPr id="31" name="Rectangle 30">
            <a:extLst>
              <a:ext uri="{FF2B5EF4-FFF2-40B4-BE49-F238E27FC236}">
                <a16:creationId xmlns:a16="http://schemas.microsoft.com/office/drawing/2014/main" id="{9AD1E138-48CE-4185-B86F-19AC14E03460}"/>
              </a:ext>
            </a:extLst>
          </p:cNvPr>
          <p:cNvSpPr/>
          <p:nvPr/>
        </p:nvSpPr>
        <p:spPr bwMode="auto">
          <a:xfrm>
            <a:off x="1804631" y="3840235"/>
            <a:ext cx="692210" cy="341832"/>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100" b="0" i="0" u="none" strike="noStrike" cap="none" normalizeH="0" baseline="0">
                <a:ln>
                  <a:noFill/>
                </a:ln>
                <a:solidFill>
                  <a:schemeClr val="tx1"/>
                </a:solidFill>
                <a:effectLst/>
                <a:latin typeface="Arial" charset="0"/>
              </a:rPr>
              <a:t>AMF</a:t>
            </a:r>
          </a:p>
        </p:txBody>
      </p:sp>
      <p:sp>
        <p:nvSpPr>
          <p:cNvPr id="33" name="Rectangle 32">
            <a:extLst>
              <a:ext uri="{FF2B5EF4-FFF2-40B4-BE49-F238E27FC236}">
                <a16:creationId xmlns:a16="http://schemas.microsoft.com/office/drawing/2014/main" id="{2484BC8E-490C-4112-8654-8A1B292EA5FE}"/>
              </a:ext>
            </a:extLst>
          </p:cNvPr>
          <p:cNvSpPr/>
          <p:nvPr/>
        </p:nvSpPr>
        <p:spPr bwMode="auto">
          <a:xfrm>
            <a:off x="2896040" y="3840235"/>
            <a:ext cx="692210" cy="341832"/>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100" b="0" i="0" u="none" strike="noStrike" cap="none" normalizeH="0" baseline="0">
                <a:ln>
                  <a:noFill/>
                </a:ln>
                <a:solidFill>
                  <a:schemeClr val="tx1"/>
                </a:solidFill>
                <a:effectLst/>
                <a:latin typeface="Arial" charset="0"/>
              </a:rPr>
              <a:t>SMF</a:t>
            </a:r>
          </a:p>
        </p:txBody>
      </p:sp>
      <p:sp>
        <p:nvSpPr>
          <p:cNvPr id="34" name="Rectangle 33">
            <a:extLst>
              <a:ext uri="{FF2B5EF4-FFF2-40B4-BE49-F238E27FC236}">
                <a16:creationId xmlns:a16="http://schemas.microsoft.com/office/drawing/2014/main" id="{6317DD22-5736-48AB-9611-4278374FDCFB}"/>
              </a:ext>
            </a:extLst>
          </p:cNvPr>
          <p:cNvSpPr/>
          <p:nvPr/>
        </p:nvSpPr>
        <p:spPr bwMode="auto">
          <a:xfrm>
            <a:off x="2896040" y="2507570"/>
            <a:ext cx="692210" cy="341832"/>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lang="en-US" sz="1100"/>
              <a:t>PCF</a:t>
            </a:r>
            <a:endParaRPr kumimoji="0" lang="en-US" sz="1100" b="0" i="0" u="none" strike="noStrike" cap="none" normalizeH="0" baseline="0">
              <a:ln>
                <a:noFill/>
              </a:ln>
              <a:solidFill>
                <a:schemeClr val="tx1"/>
              </a:solidFill>
              <a:effectLst/>
              <a:latin typeface="Arial" charset="0"/>
            </a:endParaRPr>
          </a:p>
        </p:txBody>
      </p:sp>
      <p:sp>
        <p:nvSpPr>
          <p:cNvPr id="35" name="Rectangle 34">
            <a:extLst>
              <a:ext uri="{FF2B5EF4-FFF2-40B4-BE49-F238E27FC236}">
                <a16:creationId xmlns:a16="http://schemas.microsoft.com/office/drawing/2014/main" id="{91A9E160-1DDD-4636-AAE8-136A3ECED071}"/>
              </a:ext>
            </a:extLst>
          </p:cNvPr>
          <p:cNvSpPr/>
          <p:nvPr/>
        </p:nvSpPr>
        <p:spPr bwMode="auto">
          <a:xfrm>
            <a:off x="2896040" y="4532444"/>
            <a:ext cx="692210" cy="341832"/>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lang="en-US" sz="1100"/>
              <a:t>UPF</a:t>
            </a:r>
            <a:br>
              <a:rPr lang="en-US" sz="1100"/>
            </a:br>
            <a:r>
              <a:rPr lang="en-US" sz="1100"/>
              <a:t>(PSA)</a:t>
            </a:r>
            <a:endParaRPr kumimoji="0" lang="en-US" sz="1100" b="0" i="0" u="none" strike="noStrike" cap="none" normalizeH="0" baseline="0">
              <a:ln>
                <a:noFill/>
              </a:ln>
              <a:solidFill>
                <a:schemeClr val="tx1"/>
              </a:solidFill>
              <a:effectLst/>
              <a:latin typeface="Arial" charset="0"/>
            </a:endParaRPr>
          </a:p>
        </p:txBody>
      </p:sp>
      <p:sp>
        <p:nvSpPr>
          <p:cNvPr id="36" name="Oval 35">
            <a:extLst>
              <a:ext uri="{FF2B5EF4-FFF2-40B4-BE49-F238E27FC236}">
                <a16:creationId xmlns:a16="http://schemas.microsoft.com/office/drawing/2014/main" id="{D3D3BD6B-24D0-470F-8CE7-BCC5D935979C}"/>
              </a:ext>
            </a:extLst>
          </p:cNvPr>
          <p:cNvSpPr/>
          <p:nvPr/>
        </p:nvSpPr>
        <p:spPr bwMode="auto">
          <a:xfrm>
            <a:off x="3968537" y="4498261"/>
            <a:ext cx="811850" cy="410198"/>
          </a:xfrm>
          <a:prstGeom prst="ellipse">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DN</a:t>
            </a:r>
          </a:p>
        </p:txBody>
      </p:sp>
      <p:sp>
        <p:nvSpPr>
          <p:cNvPr id="37" name="Oval 36">
            <a:extLst>
              <a:ext uri="{FF2B5EF4-FFF2-40B4-BE49-F238E27FC236}">
                <a16:creationId xmlns:a16="http://schemas.microsoft.com/office/drawing/2014/main" id="{125EF34A-AE12-49D0-8AB7-23B8878D2D54}"/>
              </a:ext>
            </a:extLst>
          </p:cNvPr>
          <p:cNvSpPr/>
          <p:nvPr/>
        </p:nvSpPr>
        <p:spPr bwMode="auto">
          <a:xfrm>
            <a:off x="765686" y="4498261"/>
            <a:ext cx="811850" cy="410198"/>
          </a:xfrm>
          <a:prstGeom prst="ellipse">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RAN</a:t>
            </a:r>
          </a:p>
        </p:txBody>
      </p:sp>
      <p:cxnSp>
        <p:nvCxnSpPr>
          <p:cNvPr id="40" name="Straight Connector 39">
            <a:extLst>
              <a:ext uri="{FF2B5EF4-FFF2-40B4-BE49-F238E27FC236}">
                <a16:creationId xmlns:a16="http://schemas.microsoft.com/office/drawing/2014/main" id="{BDCBD210-CF1A-47B5-ABFF-D5FE502D46CF}"/>
              </a:ext>
            </a:extLst>
          </p:cNvPr>
          <p:cNvCxnSpPr>
            <a:stCxn id="33" idx="2"/>
            <a:endCxn id="35" idx="0"/>
          </p:cNvCxnSpPr>
          <p:nvPr/>
        </p:nvCxnSpPr>
        <p:spPr bwMode="auto">
          <a:xfrm>
            <a:off x="3242145" y="4182067"/>
            <a:ext cx="0" cy="350377"/>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2" name="Straight Connector 41">
            <a:extLst>
              <a:ext uri="{FF2B5EF4-FFF2-40B4-BE49-F238E27FC236}">
                <a16:creationId xmlns:a16="http://schemas.microsoft.com/office/drawing/2014/main" id="{53A6C038-92D8-4C19-888A-78BA0E8728E5}"/>
              </a:ext>
            </a:extLst>
          </p:cNvPr>
          <p:cNvCxnSpPr>
            <a:stCxn id="34" idx="2"/>
            <a:endCxn id="33" idx="0"/>
          </p:cNvCxnSpPr>
          <p:nvPr/>
        </p:nvCxnSpPr>
        <p:spPr bwMode="auto">
          <a:xfrm>
            <a:off x="3242145" y="2849402"/>
            <a:ext cx="0" cy="990833"/>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8E6F7C4E-B3A8-457B-941B-8DE863CEDF41}"/>
              </a:ext>
            </a:extLst>
          </p:cNvPr>
          <p:cNvCxnSpPr>
            <a:cxnSpLocks/>
            <a:stCxn id="31" idx="3"/>
          </p:cNvCxnSpPr>
          <p:nvPr/>
        </p:nvCxnSpPr>
        <p:spPr bwMode="auto">
          <a:xfrm>
            <a:off x="2496841" y="4011151"/>
            <a:ext cx="399199"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4" name="Straight Connector 43">
            <a:extLst>
              <a:ext uri="{FF2B5EF4-FFF2-40B4-BE49-F238E27FC236}">
                <a16:creationId xmlns:a16="http://schemas.microsoft.com/office/drawing/2014/main" id="{7E83B25F-38E0-445A-B4A9-1DDC261D493A}"/>
              </a:ext>
            </a:extLst>
          </p:cNvPr>
          <p:cNvCxnSpPr>
            <a:stCxn id="31" idx="1"/>
            <a:endCxn id="37" idx="7"/>
          </p:cNvCxnSpPr>
          <p:nvPr/>
        </p:nvCxnSpPr>
        <p:spPr bwMode="auto">
          <a:xfrm flipH="1">
            <a:off x="1458643" y="4011151"/>
            <a:ext cx="345988" cy="547182"/>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5" name="Straight Connector 44">
            <a:extLst>
              <a:ext uri="{FF2B5EF4-FFF2-40B4-BE49-F238E27FC236}">
                <a16:creationId xmlns:a16="http://schemas.microsoft.com/office/drawing/2014/main" id="{515C846D-F196-4026-B361-90B99FAD2CE0}"/>
              </a:ext>
            </a:extLst>
          </p:cNvPr>
          <p:cNvCxnSpPr>
            <a:cxnSpLocks/>
            <a:stCxn id="37" idx="6"/>
          </p:cNvCxnSpPr>
          <p:nvPr/>
        </p:nvCxnSpPr>
        <p:spPr bwMode="auto">
          <a:xfrm>
            <a:off x="1577536" y="4703360"/>
            <a:ext cx="1318504"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7" name="Straight Connector 46">
            <a:extLst>
              <a:ext uri="{FF2B5EF4-FFF2-40B4-BE49-F238E27FC236}">
                <a16:creationId xmlns:a16="http://schemas.microsoft.com/office/drawing/2014/main" id="{D00C5B94-36AF-4C33-99F8-88CC79D6FBDA}"/>
              </a:ext>
            </a:extLst>
          </p:cNvPr>
          <p:cNvCxnSpPr>
            <a:stCxn id="35" idx="3"/>
            <a:endCxn id="36" idx="2"/>
          </p:cNvCxnSpPr>
          <p:nvPr/>
        </p:nvCxnSpPr>
        <p:spPr bwMode="auto">
          <a:xfrm>
            <a:off x="3588250" y="4703360"/>
            <a:ext cx="380287"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49" name="TextBox 48">
            <a:extLst>
              <a:ext uri="{FF2B5EF4-FFF2-40B4-BE49-F238E27FC236}">
                <a16:creationId xmlns:a16="http://schemas.microsoft.com/office/drawing/2014/main" id="{7E55766F-DDBD-492C-9B10-FCF5C916E2B6}"/>
              </a:ext>
            </a:extLst>
          </p:cNvPr>
          <p:cNvSpPr txBox="1"/>
          <p:nvPr/>
        </p:nvSpPr>
        <p:spPr>
          <a:xfrm>
            <a:off x="3212235" y="4245197"/>
            <a:ext cx="376015" cy="261610"/>
          </a:xfrm>
          <a:prstGeom prst="rect">
            <a:avLst/>
          </a:prstGeom>
          <a:noFill/>
        </p:spPr>
        <p:txBody>
          <a:bodyPr wrap="square" rtlCol="0">
            <a:spAutoFit/>
          </a:bodyPr>
          <a:lstStyle/>
          <a:p>
            <a:r>
              <a:rPr lang="en-US" sz="1050"/>
              <a:t>N4</a:t>
            </a:r>
          </a:p>
        </p:txBody>
      </p:sp>
      <p:sp>
        <p:nvSpPr>
          <p:cNvPr id="51" name="TextBox 50">
            <a:extLst>
              <a:ext uri="{FF2B5EF4-FFF2-40B4-BE49-F238E27FC236}">
                <a16:creationId xmlns:a16="http://schemas.microsoft.com/office/drawing/2014/main" id="{3A722024-58EF-4732-B83E-87E6AB8B4201}"/>
              </a:ext>
            </a:extLst>
          </p:cNvPr>
          <p:cNvSpPr txBox="1"/>
          <p:nvPr/>
        </p:nvSpPr>
        <p:spPr>
          <a:xfrm>
            <a:off x="2475159" y="3757235"/>
            <a:ext cx="508475" cy="253916"/>
          </a:xfrm>
          <a:prstGeom prst="rect">
            <a:avLst/>
          </a:prstGeom>
          <a:noFill/>
        </p:spPr>
        <p:txBody>
          <a:bodyPr wrap="square" rtlCol="0">
            <a:spAutoFit/>
          </a:bodyPr>
          <a:lstStyle/>
          <a:p>
            <a:r>
              <a:rPr lang="en-US" sz="1050"/>
              <a:t>N11</a:t>
            </a:r>
          </a:p>
        </p:txBody>
      </p:sp>
      <p:sp>
        <p:nvSpPr>
          <p:cNvPr id="53" name="TextBox 52">
            <a:extLst>
              <a:ext uri="{FF2B5EF4-FFF2-40B4-BE49-F238E27FC236}">
                <a16:creationId xmlns:a16="http://schemas.microsoft.com/office/drawing/2014/main" id="{98CEE63D-3BAD-46C4-862C-79DD4760E82A}"/>
              </a:ext>
            </a:extLst>
          </p:cNvPr>
          <p:cNvSpPr txBox="1"/>
          <p:nvPr/>
        </p:nvSpPr>
        <p:spPr>
          <a:xfrm>
            <a:off x="2082053" y="4683650"/>
            <a:ext cx="376015" cy="261610"/>
          </a:xfrm>
          <a:prstGeom prst="rect">
            <a:avLst/>
          </a:prstGeom>
          <a:noFill/>
        </p:spPr>
        <p:txBody>
          <a:bodyPr wrap="square" rtlCol="0">
            <a:spAutoFit/>
          </a:bodyPr>
          <a:lstStyle/>
          <a:p>
            <a:r>
              <a:rPr lang="en-US" sz="1050"/>
              <a:t>N3</a:t>
            </a:r>
          </a:p>
        </p:txBody>
      </p:sp>
      <p:sp>
        <p:nvSpPr>
          <p:cNvPr id="54" name="TextBox 53">
            <a:extLst>
              <a:ext uri="{FF2B5EF4-FFF2-40B4-BE49-F238E27FC236}">
                <a16:creationId xmlns:a16="http://schemas.microsoft.com/office/drawing/2014/main" id="{33586176-95E0-4E3D-AE33-3E46AC3DF5EC}"/>
              </a:ext>
            </a:extLst>
          </p:cNvPr>
          <p:cNvSpPr txBox="1"/>
          <p:nvPr/>
        </p:nvSpPr>
        <p:spPr>
          <a:xfrm>
            <a:off x="3622431" y="4683650"/>
            <a:ext cx="376015" cy="261610"/>
          </a:xfrm>
          <a:prstGeom prst="rect">
            <a:avLst/>
          </a:prstGeom>
          <a:noFill/>
        </p:spPr>
        <p:txBody>
          <a:bodyPr wrap="square" rtlCol="0">
            <a:spAutoFit/>
          </a:bodyPr>
          <a:lstStyle/>
          <a:p>
            <a:r>
              <a:rPr lang="en-US" sz="1050"/>
              <a:t>N6</a:t>
            </a:r>
          </a:p>
        </p:txBody>
      </p:sp>
      <p:sp>
        <p:nvSpPr>
          <p:cNvPr id="57" name="Rectangle 56">
            <a:extLst>
              <a:ext uri="{FF2B5EF4-FFF2-40B4-BE49-F238E27FC236}">
                <a16:creationId xmlns:a16="http://schemas.microsoft.com/office/drawing/2014/main" id="{8AC17668-45D0-4F79-80FF-451E153EBA66}"/>
              </a:ext>
            </a:extLst>
          </p:cNvPr>
          <p:cNvSpPr/>
          <p:nvPr/>
        </p:nvSpPr>
        <p:spPr bwMode="auto">
          <a:xfrm>
            <a:off x="2293980" y="2927733"/>
            <a:ext cx="692210" cy="341832"/>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lang="en-US" sz="1100"/>
              <a:t>UDM</a:t>
            </a:r>
            <a:endParaRPr kumimoji="0" lang="en-US" sz="1100" b="0" i="0" u="none" strike="noStrike" cap="none" normalizeH="0" baseline="0">
              <a:ln>
                <a:noFill/>
              </a:ln>
              <a:solidFill>
                <a:schemeClr val="tx1"/>
              </a:solidFill>
              <a:effectLst/>
              <a:latin typeface="Arial" charset="0"/>
            </a:endParaRPr>
          </a:p>
        </p:txBody>
      </p:sp>
      <p:cxnSp>
        <p:nvCxnSpPr>
          <p:cNvPr id="60" name="Connector: Elbow 59">
            <a:extLst>
              <a:ext uri="{FF2B5EF4-FFF2-40B4-BE49-F238E27FC236}">
                <a16:creationId xmlns:a16="http://schemas.microsoft.com/office/drawing/2014/main" id="{B51FB2BA-01E8-4EBB-8287-A37BD0A39949}"/>
              </a:ext>
            </a:extLst>
          </p:cNvPr>
          <p:cNvCxnSpPr>
            <a:cxnSpLocks/>
            <a:stCxn id="31" idx="0"/>
            <a:endCxn id="34" idx="1"/>
          </p:cNvCxnSpPr>
          <p:nvPr/>
        </p:nvCxnSpPr>
        <p:spPr>
          <a:xfrm rot="5400000" flipH="1" flipV="1">
            <a:off x="1942514" y="2886709"/>
            <a:ext cx="1161749" cy="745304"/>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951994F-1F93-4F9B-A080-3725BA1E11BC}"/>
              </a:ext>
            </a:extLst>
          </p:cNvPr>
          <p:cNvCxnSpPr>
            <a:stCxn id="31" idx="0"/>
            <a:endCxn id="57" idx="2"/>
          </p:cNvCxnSpPr>
          <p:nvPr/>
        </p:nvCxnSpPr>
        <p:spPr>
          <a:xfrm flipV="1">
            <a:off x="2150736" y="3269565"/>
            <a:ext cx="489349" cy="5706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5E3F56A-D6A6-4C8D-91D6-92C38B70A7B7}"/>
              </a:ext>
            </a:extLst>
          </p:cNvPr>
          <p:cNvCxnSpPr>
            <a:stCxn id="33" idx="0"/>
            <a:endCxn id="57" idx="2"/>
          </p:cNvCxnSpPr>
          <p:nvPr/>
        </p:nvCxnSpPr>
        <p:spPr>
          <a:xfrm flipH="1" flipV="1">
            <a:off x="2640085" y="3269565"/>
            <a:ext cx="602060" cy="5706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297F403E-0EDA-4BFA-8E3A-3181D487A886}"/>
              </a:ext>
            </a:extLst>
          </p:cNvPr>
          <p:cNvSpPr txBox="1"/>
          <p:nvPr/>
        </p:nvSpPr>
        <p:spPr>
          <a:xfrm>
            <a:off x="275865" y="2452791"/>
            <a:ext cx="1149292" cy="276999"/>
          </a:xfrm>
          <a:prstGeom prst="rect">
            <a:avLst/>
          </a:prstGeom>
          <a:noFill/>
        </p:spPr>
        <p:txBody>
          <a:bodyPr wrap="square" rtlCol="0">
            <a:spAutoFit/>
          </a:bodyPr>
          <a:lstStyle/>
          <a:p>
            <a:r>
              <a:rPr lang="en-US" sz="1200"/>
              <a:t>Region A</a:t>
            </a:r>
          </a:p>
        </p:txBody>
      </p:sp>
      <p:sp>
        <p:nvSpPr>
          <p:cNvPr id="70" name="Rectangle 69">
            <a:extLst>
              <a:ext uri="{FF2B5EF4-FFF2-40B4-BE49-F238E27FC236}">
                <a16:creationId xmlns:a16="http://schemas.microsoft.com/office/drawing/2014/main" id="{A688F5F9-5F02-431F-9173-1C03E3EEB9FE}"/>
              </a:ext>
            </a:extLst>
          </p:cNvPr>
          <p:cNvSpPr/>
          <p:nvPr/>
        </p:nvSpPr>
        <p:spPr bwMode="auto">
          <a:xfrm>
            <a:off x="9911239" y="2515086"/>
            <a:ext cx="692210" cy="341832"/>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lang="en-US" sz="1100"/>
              <a:t>PCF</a:t>
            </a:r>
            <a:endParaRPr kumimoji="0" lang="en-US" sz="1100" b="0" i="0" u="none" strike="noStrike" cap="none" normalizeH="0" baseline="0">
              <a:ln>
                <a:noFill/>
              </a:ln>
              <a:solidFill>
                <a:schemeClr val="tx1"/>
              </a:solidFill>
              <a:effectLst/>
              <a:latin typeface="Arial" charset="0"/>
            </a:endParaRPr>
          </a:p>
        </p:txBody>
      </p:sp>
      <p:cxnSp>
        <p:nvCxnSpPr>
          <p:cNvPr id="71" name="Straight Connector 70">
            <a:extLst>
              <a:ext uri="{FF2B5EF4-FFF2-40B4-BE49-F238E27FC236}">
                <a16:creationId xmlns:a16="http://schemas.microsoft.com/office/drawing/2014/main" id="{B024F8AD-4A5D-4626-B650-24809308D2C9}"/>
              </a:ext>
            </a:extLst>
          </p:cNvPr>
          <p:cNvCxnSpPr>
            <a:cxnSpLocks/>
            <a:stCxn id="70" idx="2"/>
            <a:endCxn id="6" idx="0"/>
          </p:cNvCxnSpPr>
          <p:nvPr/>
        </p:nvCxnSpPr>
        <p:spPr bwMode="auto">
          <a:xfrm>
            <a:off x="10257344" y="2856918"/>
            <a:ext cx="0" cy="920186"/>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72" name="Rectangle 71">
            <a:extLst>
              <a:ext uri="{FF2B5EF4-FFF2-40B4-BE49-F238E27FC236}">
                <a16:creationId xmlns:a16="http://schemas.microsoft.com/office/drawing/2014/main" id="{BA6F024E-5C02-4EB8-9CA5-9BC45FB67B7A}"/>
              </a:ext>
            </a:extLst>
          </p:cNvPr>
          <p:cNvSpPr/>
          <p:nvPr/>
        </p:nvSpPr>
        <p:spPr bwMode="auto">
          <a:xfrm>
            <a:off x="9352411" y="2938236"/>
            <a:ext cx="692210" cy="341832"/>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lang="en-US" sz="1100"/>
              <a:t>UDM</a:t>
            </a:r>
            <a:endParaRPr kumimoji="0" lang="en-US" sz="1100" b="0" i="0" u="none" strike="noStrike" cap="none" normalizeH="0" baseline="0">
              <a:ln>
                <a:noFill/>
              </a:ln>
              <a:solidFill>
                <a:schemeClr val="tx1"/>
              </a:solidFill>
              <a:effectLst/>
              <a:latin typeface="Arial" charset="0"/>
            </a:endParaRPr>
          </a:p>
        </p:txBody>
      </p:sp>
      <p:cxnSp>
        <p:nvCxnSpPr>
          <p:cNvPr id="73" name="Connector: Elbow 72">
            <a:extLst>
              <a:ext uri="{FF2B5EF4-FFF2-40B4-BE49-F238E27FC236}">
                <a16:creationId xmlns:a16="http://schemas.microsoft.com/office/drawing/2014/main" id="{42D7C6A4-4EC4-4C5A-9614-D3549CBE3DBA}"/>
              </a:ext>
            </a:extLst>
          </p:cNvPr>
          <p:cNvCxnSpPr>
            <a:cxnSpLocks/>
            <a:stCxn id="4" idx="0"/>
            <a:endCxn id="70" idx="1"/>
          </p:cNvCxnSpPr>
          <p:nvPr/>
        </p:nvCxnSpPr>
        <p:spPr>
          <a:xfrm rot="5400000" flipH="1" flipV="1">
            <a:off x="8283735" y="2149600"/>
            <a:ext cx="1091102" cy="2163906"/>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5D5E2BE-719C-4EE8-82D6-82A4D9D685F4}"/>
              </a:ext>
            </a:extLst>
          </p:cNvPr>
          <p:cNvCxnSpPr>
            <a:cxnSpLocks/>
            <a:stCxn id="4" idx="0"/>
            <a:endCxn id="72" idx="2"/>
          </p:cNvCxnSpPr>
          <p:nvPr/>
        </p:nvCxnSpPr>
        <p:spPr>
          <a:xfrm flipV="1">
            <a:off x="7747333" y="3280068"/>
            <a:ext cx="1951183" cy="4970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27216A3-DEA7-4A6D-86E0-FF28D8CAB140}"/>
              </a:ext>
            </a:extLst>
          </p:cNvPr>
          <p:cNvCxnSpPr>
            <a:cxnSpLocks/>
            <a:stCxn id="6" idx="0"/>
            <a:endCxn id="72" idx="2"/>
          </p:cNvCxnSpPr>
          <p:nvPr/>
        </p:nvCxnSpPr>
        <p:spPr>
          <a:xfrm flipH="1" flipV="1">
            <a:off x="9698516" y="3280068"/>
            <a:ext cx="558828" cy="4970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7213AE95-2B87-4310-B2A6-3B25DAC53BAC}"/>
              </a:ext>
            </a:extLst>
          </p:cNvPr>
          <p:cNvSpPr txBox="1"/>
          <p:nvPr/>
        </p:nvSpPr>
        <p:spPr>
          <a:xfrm>
            <a:off x="6143653" y="2447401"/>
            <a:ext cx="1149292" cy="276999"/>
          </a:xfrm>
          <a:prstGeom prst="rect">
            <a:avLst/>
          </a:prstGeom>
          <a:noFill/>
        </p:spPr>
        <p:txBody>
          <a:bodyPr wrap="square" rtlCol="0">
            <a:spAutoFit/>
          </a:bodyPr>
          <a:lstStyle/>
          <a:p>
            <a:r>
              <a:rPr lang="en-US" sz="1200"/>
              <a:t>Region B</a:t>
            </a:r>
          </a:p>
        </p:txBody>
      </p:sp>
      <p:sp>
        <p:nvSpPr>
          <p:cNvPr id="92" name="Rectangle 91">
            <a:extLst>
              <a:ext uri="{FF2B5EF4-FFF2-40B4-BE49-F238E27FC236}">
                <a16:creationId xmlns:a16="http://schemas.microsoft.com/office/drawing/2014/main" id="{3BFCC294-694B-45E9-9E03-EF71A23C3820}"/>
              </a:ext>
            </a:extLst>
          </p:cNvPr>
          <p:cNvSpPr/>
          <p:nvPr/>
        </p:nvSpPr>
        <p:spPr bwMode="auto">
          <a:xfrm>
            <a:off x="6609892" y="5035693"/>
            <a:ext cx="309260" cy="341832"/>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100" b="0" i="0" u="none" strike="noStrike" cap="none" normalizeH="0" baseline="0">
                <a:ln>
                  <a:noFill/>
                </a:ln>
                <a:solidFill>
                  <a:schemeClr val="tx1"/>
                </a:solidFill>
                <a:effectLst/>
                <a:latin typeface="Arial" charset="0"/>
              </a:rPr>
              <a:t>UE</a:t>
            </a:r>
          </a:p>
        </p:txBody>
      </p:sp>
      <p:sp>
        <p:nvSpPr>
          <p:cNvPr id="95" name="Rectangle 94">
            <a:extLst>
              <a:ext uri="{FF2B5EF4-FFF2-40B4-BE49-F238E27FC236}">
                <a16:creationId xmlns:a16="http://schemas.microsoft.com/office/drawing/2014/main" id="{3745C7EA-A5A3-43F5-9E94-732AA43D81AB}"/>
              </a:ext>
            </a:extLst>
          </p:cNvPr>
          <p:cNvSpPr/>
          <p:nvPr/>
        </p:nvSpPr>
        <p:spPr>
          <a:xfrm>
            <a:off x="6134082" y="2414985"/>
            <a:ext cx="3111346" cy="309585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F108E52F-9E72-4771-8F41-C39CC9D88EF1}"/>
              </a:ext>
            </a:extLst>
          </p:cNvPr>
          <p:cNvSpPr/>
          <p:nvPr/>
        </p:nvSpPr>
        <p:spPr>
          <a:xfrm>
            <a:off x="9279607" y="2414985"/>
            <a:ext cx="2069145" cy="309585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F2AE92EF-EF31-4999-ABFB-5F75E939A69D}"/>
              </a:ext>
            </a:extLst>
          </p:cNvPr>
          <p:cNvSpPr txBox="1"/>
          <p:nvPr/>
        </p:nvSpPr>
        <p:spPr>
          <a:xfrm>
            <a:off x="10603449" y="2449066"/>
            <a:ext cx="1149292" cy="276999"/>
          </a:xfrm>
          <a:prstGeom prst="rect">
            <a:avLst/>
          </a:prstGeom>
          <a:noFill/>
        </p:spPr>
        <p:txBody>
          <a:bodyPr wrap="square" rtlCol="0">
            <a:spAutoFit/>
          </a:bodyPr>
          <a:lstStyle/>
          <a:p>
            <a:r>
              <a:rPr lang="en-US" sz="1200"/>
              <a:t>Region A</a:t>
            </a:r>
          </a:p>
        </p:txBody>
      </p:sp>
      <p:sp>
        <p:nvSpPr>
          <p:cNvPr id="101" name="Rectangle 100">
            <a:extLst>
              <a:ext uri="{FF2B5EF4-FFF2-40B4-BE49-F238E27FC236}">
                <a16:creationId xmlns:a16="http://schemas.microsoft.com/office/drawing/2014/main" id="{9ED4441D-20F3-4D30-B55B-1C4A0418BB74}"/>
              </a:ext>
            </a:extLst>
          </p:cNvPr>
          <p:cNvSpPr/>
          <p:nvPr/>
        </p:nvSpPr>
        <p:spPr>
          <a:xfrm>
            <a:off x="217591" y="2414985"/>
            <a:ext cx="3625389" cy="309678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E6FC265A-24CD-4F22-9C59-D9B728BC11B4}"/>
              </a:ext>
            </a:extLst>
          </p:cNvPr>
          <p:cNvSpPr/>
          <p:nvPr/>
        </p:nvSpPr>
        <p:spPr bwMode="auto">
          <a:xfrm>
            <a:off x="1016981" y="5021990"/>
            <a:ext cx="309260" cy="341832"/>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100" b="0" i="0" u="none" strike="noStrike" cap="none" normalizeH="0" baseline="0">
                <a:ln>
                  <a:noFill/>
                </a:ln>
                <a:solidFill>
                  <a:schemeClr val="tx1"/>
                </a:solidFill>
                <a:effectLst/>
                <a:latin typeface="Arial" charset="0"/>
              </a:rPr>
              <a:t>UE</a:t>
            </a:r>
          </a:p>
        </p:txBody>
      </p:sp>
      <p:sp>
        <p:nvSpPr>
          <p:cNvPr id="107" name="TextBox 106">
            <a:extLst>
              <a:ext uri="{FF2B5EF4-FFF2-40B4-BE49-F238E27FC236}">
                <a16:creationId xmlns:a16="http://schemas.microsoft.com/office/drawing/2014/main" id="{AA017DD6-A5DE-45D2-BC5C-BA3CF916C420}"/>
              </a:ext>
            </a:extLst>
          </p:cNvPr>
          <p:cNvSpPr txBox="1"/>
          <p:nvPr/>
        </p:nvSpPr>
        <p:spPr>
          <a:xfrm>
            <a:off x="1294081" y="5654930"/>
            <a:ext cx="2405519" cy="276999"/>
          </a:xfrm>
          <a:prstGeom prst="rect">
            <a:avLst/>
          </a:prstGeom>
          <a:noFill/>
        </p:spPr>
        <p:txBody>
          <a:bodyPr wrap="square" rtlCol="0">
            <a:spAutoFit/>
          </a:bodyPr>
          <a:lstStyle/>
          <a:p>
            <a:r>
              <a:rPr lang="en-US" sz="1200"/>
              <a:t>UE in Region A (non-roaming)</a:t>
            </a:r>
          </a:p>
        </p:txBody>
      </p:sp>
      <p:sp>
        <p:nvSpPr>
          <p:cNvPr id="108" name="TextBox 107">
            <a:extLst>
              <a:ext uri="{FF2B5EF4-FFF2-40B4-BE49-F238E27FC236}">
                <a16:creationId xmlns:a16="http://schemas.microsoft.com/office/drawing/2014/main" id="{B8871256-30F4-4498-8235-9A334AAA0AF8}"/>
              </a:ext>
            </a:extLst>
          </p:cNvPr>
          <p:cNvSpPr txBox="1"/>
          <p:nvPr/>
        </p:nvSpPr>
        <p:spPr>
          <a:xfrm>
            <a:off x="6016300" y="5682682"/>
            <a:ext cx="5413248" cy="738664"/>
          </a:xfrm>
          <a:prstGeom prst="rect">
            <a:avLst/>
          </a:prstGeom>
          <a:noFill/>
        </p:spPr>
        <p:txBody>
          <a:bodyPr wrap="square" rtlCol="0">
            <a:spAutoFit/>
          </a:bodyPr>
          <a:lstStyle/>
          <a:p>
            <a:r>
              <a:rPr lang="en-US" sz="1200"/>
              <a:t>UE after mobility to Region B, maintaining SMF and PSA UPF (home-routed roaming)</a:t>
            </a:r>
          </a:p>
          <a:p>
            <a:r>
              <a:rPr lang="en-US" sz="1200"/>
              <a:t>I-SMF/I-UPF acts very much like V-SMF/V-UPF</a:t>
            </a:r>
          </a:p>
        </p:txBody>
      </p:sp>
      <p:sp>
        <p:nvSpPr>
          <p:cNvPr id="109" name="TextBox 108">
            <a:extLst>
              <a:ext uri="{FF2B5EF4-FFF2-40B4-BE49-F238E27FC236}">
                <a16:creationId xmlns:a16="http://schemas.microsoft.com/office/drawing/2014/main" id="{4D83E9D1-94EF-40B2-989B-C3EAA9F168A9}"/>
              </a:ext>
            </a:extLst>
          </p:cNvPr>
          <p:cNvSpPr txBox="1"/>
          <p:nvPr/>
        </p:nvSpPr>
        <p:spPr>
          <a:xfrm>
            <a:off x="6945582" y="4017844"/>
            <a:ext cx="376015" cy="261610"/>
          </a:xfrm>
          <a:prstGeom prst="rect">
            <a:avLst/>
          </a:prstGeom>
          <a:noFill/>
        </p:spPr>
        <p:txBody>
          <a:bodyPr wrap="square" rtlCol="0">
            <a:spAutoFit/>
          </a:bodyPr>
          <a:lstStyle/>
          <a:p>
            <a:r>
              <a:rPr lang="en-US" sz="1050"/>
              <a:t>N2</a:t>
            </a:r>
          </a:p>
        </p:txBody>
      </p:sp>
      <p:sp>
        <p:nvSpPr>
          <p:cNvPr id="110" name="TextBox 109">
            <a:extLst>
              <a:ext uri="{FF2B5EF4-FFF2-40B4-BE49-F238E27FC236}">
                <a16:creationId xmlns:a16="http://schemas.microsoft.com/office/drawing/2014/main" id="{BA796968-27D6-4771-9535-B65A4EDD9E55}"/>
              </a:ext>
            </a:extLst>
          </p:cNvPr>
          <p:cNvSpPr txBox="1"/>
          <p:nvPr/>
        </p:nvSpPr>
        <p:spPr>
          <a:xfrm>
            <a:off x="1315869" y="4118936"/>
            <a:ext cx="376015" cy="261610"/>
          </a:xfrm>
          <a:prstGeom prst="rect">
            <a:avLst/>
          </a:prstGeom>
          <a:noFill/>
        </p:spPr>
        <p:txBody>
          <a:bodyPr wrap="square" rtlCol="0">
            <a:spAutoFit/>
          </a:bodyPr>
          <a:lstStyle/>
          <a:p>
            <a:r>
              <a:rPr lang="en-US" sz="1050"/>
              <a:t>N2</a:t>
            </a:r>
          </a:p>
        </p:txBody>
      </p:sp>
      <p:sp>
        <p:nvSpPr>
          <p:cNvPr id="38" name="Arrow: Right 37">
            <a:extLst>
              <a:ext uri="{FF2B5EF4-FFF2-40B4-BE49-F238E27FC236}">
                <a16:creationId xmlns:a16="http://schemas.microsoft.com/office/drawing/2014/main" id="{B12005AD-B52C-4083-A39D-A085DA51CBCA}"/>
              </a:ext>
            </a:extLst>
          </p:cNvPr>
          <p:cNvSpPr/>
          <p:nvPr/>
        </p:nvSpPr>
        <p:spPr>
          <a:xfrm>
            <a:off x="4701539" y="3513884"/>
            <a:ext cx="1142760" cy="673026"/>
          </a:xfrm>
          <a:prstGeom prst="rightArrow">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D351FB48-2D42-4332-BB06-8888D1B8696A}"/>
              </a:ext>
            </a:extLst>
          </p:cNvPr>
          <p:cNvSpPr>
            <a:spLocks noGrp="1"/>
          </p:cNvSpPr>
          <p:nvPr>
            <p:ph type="title"/>
          </p:nvPr>
        </p:nvSpPr>
        <p:spPr>
          <a:xfrm>
            <a:off x="479424" y="476250"/>
            <a:ext cx="9998076" cy="1081088"/>
          </a:xfrm>
        </p:spPr>
        <p:txBody>
          <a:bodyPr/>
          <a:lstStyle/>
          <a:p>
            <a:r>
              <a:rPr lang="en-US"/>
              <a:t>Session Management – I-SMF example use cases</a:t>
            </a:r>
            <a:br>
              <a:rPr lang="en-US" sz="2800"/>
            </a:br>
            <a:r>
              <a:rPr lang="en-US" sz="2800"/>
              <a:t>Inter-region mobility example</a:t>
            </a:r>
          </a:p>
        </p:txBody>
      </p:sp>
    </p:spTree>
    <p:extLst>
      <p:ext uri="{BB962C8B-B14F-4D97-AF65-F5344CB8AC3E}">
        <p14:creationId xmlns:p14="http://schemas.microsoft.com/office/powerpoint/2010/main" val="2721706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CA820F-BDF6-4BF3-9E71-EF10E1CAD37E}"/>
              </a:ext>
            </a:extLst>
          </p:cNvPr>
          <p:cNvSpPr>
            <a:spLocks noGrp="1"/>
          </p:cNvSpPr>
          <p:nvPr>
            <p:ph type="title"/>
          </p:nvPr>
        </p:nvSpPr>
        <p:spPr>
          <a:xfrm>
            <a:off x="479424" y="476250"/>
            <a:ext cx="10239376" cy="1081088"/>
          </a:xfrm>
        </p:spPr>
        <p:txBody>
          <a:bodyPr/>
          <a:lstStyle/>
          <a:p>
            <a:r>
              <a:rPr lang="en-US"/>
              <a:t>Session Management – I-SMF example use cases</a:t>
            </a:r>
            <a:br>
              <a:rPr lang="en-US" sz="2800"/>
            </a:br>
            <a:r>
              <a:rPr lang="sv-SE" sz="2400"/>
              <a:t>Support for architectures also with I-SMF controlling UL-CL/BP, for edge breakout</a:t>
            </a:r>
            <a:br>
              <a:rPr lang="sv-SE" sz="2800"/>
            </a:br>
            <a:endParaRPr lang="sv-SE"/>
          </a:p>
        </p:txBody>
      </p:sp>
      <p:sp>
        <p:nvSpPr>
          <p:cNvPr id="14" name="TextBox 13">
            <a:extLst>
              <a:ext uri="{FF2B5EF4-FFF2-40B4-BE49-F238E27FC236}">
                <a16:creationId xmlns:a16="http://schemas.microsoft.com/office/drawing/2014/main" id="{5AE03D51-E32C-4652-9962-9673FB0EEAD4}"/>
              </a:ext>
            </a:extLst>
          </p:cNvPr>
          <p:cNvSpPr txBox="1"/>
          <p:nvPr/>
        </p:nvSpPr>
        <p:spPr bwMode="auto">
          <a:xfrm>
            <a:off x="1839263" y="5835432"/>
            <a:ext cx="8513474" cy="598343"/>
          </a:xfrm>
          <a:prstGeom prst="rect">
            <a:avLst/>
          </a:prstGeom>
          <a:noFill/>
          <a:ln w="12700">
            <a:noFill/>
            <a:miter lim="800000"/>
            <a:headEnd/>
            <a:tailEnd/>
          </a:ln>
        </p:spPr>
        <p:txBody>
          <a:bodyPr vert="horz" wrap="square" lIns="72000" tIns="36000" rIns="73152" bIns="36576" numCol="1" rtlCol="0" anchor="t" anchorCtr="0" compatLnSpc="1">
            <a:prstTxWarp prst="textNoShape">
              <a:avLst/>
            </a:prstTxWarp>
            <a:noAutofit/>
          </a:bodyPr>
          <a:lstStyle/>
          <a:p>
            <a:pPr algn="l">
              <a:buClr>
                <a:schemeClr val="tx1"/>
              </a:buClr>
            </a:pPr>
            <a:r>
              <a:rPr lang="sv-SE"/>
              <a:t>Non-roming architecture with I-SMF and UL-CL/BP controlled by I-SMF</a:t>
            </a:r>
          </a:p>
        </p:txBody>
      </p:sp>
      <p:graphicFrame>
        <p:nvGraphicFramePr>
          <p:cNvPr id="18" name="Object 17">
            <a:extLst>
              <a:ext uri="{FF2B5EF4-FFF2-40B4-BE49-F238E27FC236}">
                <a16:creationId xmlns:a16="http://schemas.microsoft.com/office/drawing/2014/main" id="{C8092474-F7B9-4305-87C1-50B1205421DD}"/>
              </a:ext>
            </a:extLst>
          </p:cNvPr>
          <p:cNvGraphicFramePr>
            <a:graphicFrameLocks noChangeAspect="1"/>
          </p:cNvGraphicFramePr>
          <p:nvPr/>
        </p:nvGraphicFramePr>
        <p:xfrm>
          <a:off x="2034408" y="2096871"/>
          <a:ext cx="7484244" cy="3498200"/>
        </p:xfrm>
        <a:graphic>
          <a:graphicData uri="http://schemas.openxmlformats.org/presentationml/2006/ole">
            <mc:AlternateContent xmlns:mc="http://schemas.openxmlformats.org/markup-compatibility/2006">
              <mc:Choice xmlns:v="urn:schemas-microsoft-com:vml" Requires="v">
                <p:oleObj spid="_x0000_s4100" name="Visio" r:id="rId4" imgW="8134387" imgH="3800435" progId="Visio.Drawing.11">
                  <p:embed/>
                </p:oleObj>
              </mc:Choice>
              <mc:Fallback>
                <p:oleObj name="Visio" r:id="rId4" imgW="8134387" imgH="3800435" progId="Visio.Drawing.11">
                  <p:embed/>
                  <p:pic>
                    <p:nvPicPr>
                      <p:cNvPr id="18" name="Object 17">
                        <a:extLst>
                          <a:ext uri="{FF2B5EF4-FFF2-40B4-BE49-F238E27FC236}">
                            <a16:creationId xmlns:a16="http://schemas.microsoft.com/office/drawing/2014/main" id="{C8092474-F7B9-4305-87C1-50B1205421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4408" y="2096871"/>
                        <a:ext cx="7484244" cy="3498200"/>
                      </a:xfrm>
                      <a:prstGeom prst="rect">
                        <a:avLst/>
                      </a:prstGeom>
                      <a:noFill/>
                    </p:spPr>
                  </p:pic>
                </p:oleObj>
              </mc:Fallback>
            </mc:AlternateContent>
          </a:graphicData>
        </a:graphic>
      </p:graphicFrame>
    </p:spTree>
    <p:extLst>
      <p:ext uri="{BB962C8B-B14F-4D97-AF65-F5344CB8AC3E}">
        <p14:creationId xmlns:p14="http://schemas.microsoft.com/office/powerpoint/2010/main" val="20712816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592C0B3-5D6E-4AF1-BC21-3B8EA726A546}"/>
              </a:ext>
            </a:extLst>
          </p:cNvPr>
          <p:cNvSpPr>
            <a:spLocks noGrp="1"/>
          </p:cNvSpPr>
          <p:nvPr>
            <p:ph sz="quarter" idx="10"/>
          </p:nvPr>
        </p:nvSpPr>
        <p:spPr>
          <a:xfrm>
            <a:off x="524934" y="1557338"/>
            <a:ext cx="6686571" cy="4967287"/>
          </a:xfrm>
        </p:spPr>
        <p:txBody>
          <a:bodyPr/>
          <a:lstStyle/>
          <a:p>
            <a:r>
              <a:rPr lang="en-US" sz="2000"/>
              <a:t>Rel-15 supports both:</a:t>
            </a:r>
          </a:p>
          <a:p>
            <a:pPr lvl="1"/>
            <a:r>
              <a:rPr lang="en-GB" sz="1800"/>
              <a:t>“single-to-many”: deployments where a UPF is controlled by a single SMF and </a:t>
            </a:r>
          </a:p>
          <a:p>
            <a:pPr lvl="1"/>
            <a:r>
              <a:rPr lang="en-GB" sz="1800"/>
              <a:t>“many-to-many”: deployments where a UPF is controlled by multiple SMFs (for different PDU Sessions)</a:t>
            </a:r>
          </a:p>
          <a:p>
            <a:pPr lvl="1"/>
            <a:endParaRPr lang="en-GB" sz="1800"/>
          </a:p>
          <a:p>
            <a:r>
              <a:rPr lang="sv-SE" sz="2000"/>
              <a:t>However certain aspects may not be optimal for ”many-to-many”:</a:t>
            </a:r>
          </a:p>
          <a:p>
            <a:pPr lvl="1"/>
            <a:r>
              <a:rPr lang="sv-SE" sz="1800"/>
              <a:t>UE IP addresses are allocated by SMF local pool, or by external DHCP/AAA server</a:t>
            </a:r>
          </a:p>
          <a:p>
            <a:pPr lvl="1"/>
            <a:endParaRPr lang="sv-SE"/>
          </a:p>
          <a:p>
            <a:r>
              <a:rPr lang="sv-SE" sz="2000"/>
              <a:t>Rel-16 aims at enhancing the possiblity to support ”many-to-many” deployments</a:t>
            </a:r>
          </a:p>
          <a:p>
            <a:pPr lvl="1"/>
            <a:r>
              <a:rPr lang="sv-SE" sz="1800"/>
              <a:t>Targets scenarios where SMFs and UPFs are instantiated more or less independently and there is no strict hierachy or ”ownership”</a:t>
            </a:r>
          </a:p>
          <a:p>
            <a:endParaRPr lang="en-US" sz="2000"/>
          </a:p>
        </p:txBody>
      </p:sp>
      <p:sp>
        <p:nvSpPr>
          <p:cNvPr id="4" name="Title 3">
            <a:extLst>
              <a:ext uri="{FF2B5EF4-FFF2-40B4-BE49-F238E27FC236}">
                <a16:creationId xmlns:a16="http://schemas.microsoft.com/office/drawing/2014/main" id="{4F2E92BB-3B7B-47BD-BEBB-27B831C05EAA}"/>
              </a:ext>
            </a:extLst>
          </p:cNvPr>
          <p:cNvSpPr>
            <a:spLocks noGrp="1"/>
          </p:cNvSpPr>
          <p:nvPr>
            <p:ph type="title"/>
          </p:nvPr>
        </p:nvSpPr>
        <p:spPr>
          <a:xfrm>
            <a:off x="479425" y="476250"/>
            <a:ext cx="9976322" cy="1081088"/>
          </a:xfrm>
        </p:spPr>
        <p:txBody>
          <a:bodyPr/>
          <a:lstStyle/>
          <a:p>
            <a:r>
              <a:rPr lang="en-US"/>
              <a:t>Session Management – SMF-UPF cardinality</a:t>
            </a:r>
          </a:p>
        </p:txBody>
      </p:sp>
      <p:sp>
        <p:nvSpPr>
          <p:cNvPr id="6" name="Rectangle 5">
            <a:extLst>
              <a:ext uri="{FF2B5EF4-FFF2-40B4-BE49-F238E27FC236}">
                <a16:creationId xmlns:a16="http://schemas.microsoft.com/office/drawing/2014/main" id="{13C38225-8F9C-4553-9BA6-178876E61FD8}"/>
              </a:ext>
            </a:extLst>
          </p:cNvPr>
          <p:cNvSpPr/>
          <p:nvPr/>
        </p:nvSpPr>
        <p:spPr bwMode="auto">
          <a:xfrm>
            <a:off x="8376997" y="2160485"/>
            <a:ext cx="692211" cy="372241"/>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200" b="0" i="0" u="none" strike="noStrike" cap="none" normalizeH="0" baseline="0">
                <a:ln>
                  <a:noFill/>
                </a:ln>
                <a:solidFill>
                  <a:schemeClr val="tx1"/>
                </a:solidFill>
                <a:effectLst/>
                <a:latin typeface="Arial" charset="0"/>
              </a:rPr>
              <a:t>SMF</a:t>
            </a:r>
          </a:p>
        </p:txBody>
      </p:sp>
      <p:sp>
        <p:nvSpPr>
          <p:cNvPr id="7" name="Rectangle 6">
            <a:extLst>
              <a:ext uri="{FF2B5EF4-FFF2-40B4-BE49-F238E27FC236}">
                <a16:creationId xmlns:a16="http://schemas.microsoft.com/office/drawing/2014/main" id="{189600FF-CD0E-49DE-8B96-5CBBA7EC575E}"/>
              </a:ext>
            </a:extLst>
          </p:cNvPr>
          <p:cNvSpPr/>
          <p:nvPr/>
        </p:nvSpPr>
        <p:spPr bwMode="auto">
          <a:xfrm>
            <a:off x="7859961" y="3092515"/>
            <a:ext cx="692211" cy="372241"/>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200" b="0" i="0" u="none" strike="noStrike" cap="none" normalizeH="0" baseline="0">
                <a:ln>
                  <a:noFill/>
                </a:ln>
                <a:solidFill>
                  <a:schemeClr val="tx1"/>
                </a:solidFill>
                <a:effectLst/>
                <a:latin typeface="Arial" charset="0"/>
              </a:rPr>
              <a:t>UPF</a:t>
            </a:r>
          </a:p>
        </p:txBody>
      </p:sp>
      <p:sp>
        <p:nvSpPr>
          <p:cNvPr id="8" name="Rectangle 7">
            <a:extLst>
              <a:ext uri="{FF2B5EF4-FFF2-40B4-BE49-F238E27FC236}">
                <a16:creationId xmlns:a16="http://schemas.microsoft.com/office/drawing/2014/main" id="{97655104-752B-4E50-AC2D-373F78D407B0}"/>
              </a:ext>
            </a:extLst>
          </p:cNvPr>
          <p:cNvSpPr/>
          <p:nvPr/>
        </p:nvSpPr>
        <p:spPr bwMode="auto">
          <a:xfrm>
            <a:off x="8839119" y="3105069"/>
            <a:ext cx="692211" cy="372241"/>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200" b="0" i="0" u="none" strike="noStrike" cap="none" normalizeH="0" baseline="0">
                <a:ln>
                  <a:noFill/>
                </a:ln>
                <a:solidFill>
                  <a:schemeClr val="tx1"/>
                </a:solidFill>
                <a:effectLst/>
                <a:latin typeface="Arial" charset="0"/>
              </a:rPr>
              <a:t>UPF</a:t>
            </a:r>
          </a:p>
        </p:txBody>
      </p:sp>
      <p:cxnSp>
        <p:nvCxnSpPr>
          <p:cNvPr id="9" name="Straight Connector 8">
            <a:extLst>
              <a:ext uri="{FF2B5EF4-FFF2-40B4-BE49-F238E27FC236}">
                <a16:creationId xmlns:a16="http://schemas.microsoft.com/office/drawing/2014/main" id="{7D07708A-045F-4F82-B693-783F7D5EF3A5}"/>
              </a:ext>
            </a:extLst>
          </p:cNvPr>
          <p:cNvCxnSpPr>
            <a:stCxn id="6" idx="2"/>
            <a:endCxn id="7" idx="0"/>
          </p:cNvCxnSpPr>
          <p:nvPr/>
        </p:nvCxnSpPr>
        <p:spPr bwMode="auto">
          <a:xfrm flipH="1">
            <a:off x="8206067" y="2532726"/>
            <a:ext cx="517036" cy="559789"/>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0" name="Straight Connector 9">
            <a:extLst>
              <a:ext uri="{FF2B5EF4-FFF2-40B4-BE49-F238E27FC236}">
                <a16:creationId xmlns:a16="http://schemas.microsoft.com/office/drawing/2014/main" id="{DCB078CB-8206-4C93-A219-00ADBD559173}"/>
              </a:ext>
            </a:extLst>
          </p:cNvPr>
          <p:cNvCxnSpPr>
            <a:stCxn id="6" idx="2"/>
            <a:endCxn id="8" idx="0"/>
          </p:cNvCxnSpPr>
          <p:nvPr/>
        </p:nvCxnSpPr>
        <p:spPr bwMode="auto">
          <a:xfrm>
            <a:off x="8723103" y="2532726"/>
            <a:ext cx="462122" cy="572343"/>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3" name="Rectangle 12">
            <a:extLst>
              <a:ext uri="{FF2B5EF4-FFF2-40B4-BE49-F238E27FC236}">
                <a16:creationId xmlns:a16="http://schemas.microsoft.com/office/drawing/2014/main" id="{DF845158-94E8-4D66-8002-7B463791660E}"/>
              </a:ext>
            </a:extLst>
          </p:cNvPr>
          <p:cNvSpPr/>
          <p:nvPr/>
        </p:nvSpPr>
        <p:spPr bwMode="auto">
          <a:xfrm>
            <a:off x="10665613" y="3089906"/>
            <a:ext cx="692211" cy="372241"/>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200" b="0" i="0" u="none" strike="noStrike" cap="none" normalizeH="0" baseline="0">
                <a:ln>
                  <a:noFill/>
                </a:ln>
                <a:solidFill>
                  <a:schemeClr val="tx1"/>
                </a:solidFill>
                <a:effectLst/>
                <a:latin typeface="Arial" charset="0"/>
              </a:rPr>
              <a:t>UPF</a:t>
            </a:r>
          </a:p>
        </p:txBody>
      </p:sp>
      <p:cxnSp>
        <p:nvCxnSpPr>
          <p:cNvPr id="14" name="Straight Connector 13">
            <a:extLst>
              <a:ext uri="{FF2B5EF4-FFF2-40B4-BE49-F238E27FC236}">
                <a16:creationId xmlns:a16="http://schemas.microsoft.com/office/drawing/2014/main" id="{5D416EFC-E771-45DC-A113-EE8B64C66D44}"/>
              </a:ext>
            </a:extLst>
          </p:cNvPr>
          <p:cNvCxnSpPr>
            <a:cxnSpLocks/>
            <a:stCxn id="33" idx="2"/>
            <a:endCxn id="13" idx="0"/>
          </p:cNvCxnSpPr>
          <p:nvPr/>
        </p:nvCxnSpPr>
        <p:spPr bwMode="auto">
          <a:xfrm>
            <a:off x="10455747" y="2507004"/>
            <a:ext cx="555972" cy="582902"/>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8" name="TextBox 17">
            <a:extLst>
              <a:ext uri="{FF2B5EF4-FFF2-40B4-BE49-F238E27FC236}">
                <a16:creationId xmlns:a16="http://schemas.microsoft.com/office/drawing/2014/main" id="{BCE1A70B-022A-49EB-9692-E1FF3CE96AB2}"/>
              </a:ext>
            </a:extLst>
          </p:cNvPr>
          <p:cNvSpPr txBox="1"/>
          <p:nvPr/>
        </p:nvSpPr>
        <p:spPr>
          <a:xfrm>
            <a:off x="7674123" y="1800723"/>
            <a:ext cx="1305338" cy="276999"/>
          </a:xfrm>
          <a:prstGeom prst="rect">
            <a:avLst/>
          </a:prstGeom>
          <a:noFill/>
        </p:spPr>
        <p:txBody>
          <a:bodyPr wrap="square" rtlCol="0">
            <a:spAutoFit/>
          </a:bodyPr>
          <a:lstStyle/>
          <a:p>
            <a:r>
              <a:rPr lang="en-US" sz="1200"/>
              <a:t>“one-to-many”</a:t>
            </a:r>
          </a:p>
        </p:txBody>
      </p:sp>
      <p:sp>
        <p:nvSpPr>
          <p:cNvPr id="26" name="TextBox 25">
            <a:extLst>
              <a:ext uri="{FF2B5EF4-FFF2-40B4-BE49-F238E27FC236}">
                <a16:creationId xmlns:a16="http://schemas.microsoft.com/office/drawing/2014/main" id="{10A1A9F4-2AB2-459B-8153-8A7EC9A10DB2}"/>
              </a:ext>
            </a:extLst>
          </p:cNvPr>
          <p:cNvSpPr txBox="1"/>
          <p:nvPr/>
        </p:nvSpPr>
        <p:spPr>
          <a:xfrm>
            <a:off x="7674123" y="4330278"/>
            <a:ext cx="1305338" cy="276999"/>
          </a:xfrm>
          <a:prstGeom prst="rect">
            <a:avLst/>
          </a:prstGeom>
          <a:noFill/>
        </p:spPr>
        <p:txBody>
          <a:bodyPr wrap="square" rtlCol="0">
            <a:spAutoFit/>
          </a:bodyPr>
          <a:lstStyle/>
          <a:p>
            <a:r>
              <a:rPr lang="en-US" sz="1200"/>
              <a:t>“many-to-many”</a:t>
            </a:r>
          </a:p>
        </p:txBody>
      </p:sp>
      <p:sp>
        <p:nvSpPr>
          <p:cNvPr id="33" name="Rectangle 32">
            <a:extLst>
              <a:ext uri="{FF2B5EF4-FFF2-40B4-BE49-F238E27FC236}">
                <a16:creationId xmlns:a16="http://schemas.microsoft.com/office/drawing/2014/main" id="{BC3B88E6-EE02-4223-A5D5-A12687A3D594}"/>
              </a:ext>
            </a:extLst>
          </p:cNvPr>
          <p:cNvSpPr/>
          <p:nvPr/>
        </p:nvSpPr>
        <p:spPr bwMode="auto">
          <a:xfrm>
            <a:off x="10109641" y="2134763"/>
            <a:ext cx="692211" cy="372241"/>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200" b="0" i="0" u="none" strike="noStrike" cap="none" normalizeH="0" baseline="0">
                <a:ln>
                  <a:noFill/>
                </a:ln>
                <a:solidFill>
                  <a:schemeClr val="tx1"/>
                </a:solidFill>
                <a:effectLst/>
                <a:latin typeface="Arial" charset="0"/>
              </a:rPr>
              <a:t>SMF</a:t>
            </a:r>
          </a:p>
        </p:txBody>
      </p:sp>
      <p:sp>
        <p:nvSpPr>
          <p:cNvPr id="38" name="Rectangle 37">
            <a:extLst>
              <a:ext uri="{FF2B5EF4-FFF2-40B4-BE49-F238E27FC236}">
                <a16:creationId xmlns:a16="http://schemas.microsoft.com/office/drawing/2014/main" id="{D087F651-D091-49D5-BD2F-8556435F8505}"/>
              </a:ext>
            </a:extLst>
          </p:cNvPr>
          <p:cNvSpPr/>
          <p:nvPr/>
        </p:nvSpPr>
        <p:spPr bwMode="auto">
          <a:xfrm>
            <a:off x="9717664" y="3089907"/>
            <a:ext cx="692211" cy="372241"/>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200" b="0" i="0" u="none" strike="noStrike" cap="none" normalizeH="0" baseline="0">
                <a:ln>
                  <a:noFill/>
                </a:ln>
                <a:solidFill>
                  <a:schemeClr val="tx1"/>
                </a:solidFill>
                <a:effectLst/>
                <a:latin typeface="Arial" charset="0"/>
              </a:rPr>
              <a:t>UPF</a:t>
            </a:r>
          </a:p>
        </p:txBody>
      </p:sp>
      <p:cxnSp>
        <p:nvCxnSpPr>
          <p:cNvPr id="39" name="Straight Connector 38">
            <a:extLst>
              <a:ext uri="{FF2B5EF4-FFF2-40B4-BE49-F238E27FC236}">
                <a16:creationId xmlns:a16="http://schemas.microsoft.com/office/drawing/2014/main" id="{1D0321D3-30BF-429E-9D82-DCA1A354743C}"/>
              </a:ext>
            </a:extLst>
          </p:cNvPr>
          <p:cNvCxnSpPr>
            <a:cxnSpLocks/>
            <a:stCxn id="33" idx="2"/>
            <a:endCxn id="38" idx="0"/>
          </p:cNvCxnSpPr>
          <p:nvPr/>
        </p:nvCxnSpPr>
        <p:spPr bwMode="auto">
          <a:xfrm flipH="1">
            <a:off x="10063770" y="2507004"/>
            <a:ext cx="391977" cy="582903"/>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46" name="Rectangle 45">
            <a:extLst>
              <a:ext uri="{FF2B5EF4-FFF2-40B4-BE49-F238E27FC236}">
                <a16:creationId xmlns:a16="http://schemas.microsoft.com/office/drawing/2014/main" id="{2D501CC6-824A-4056-80BE-72B8A1313429}"/>
              </a:ext>
            </a:extLst>
          </p:cNvPr>
          <p:cNvSpPr/>
          <p:nvPr/>
        </p:nvSpPr>
        <p:spPr bwMode="auto">
          <a:xfrm>
            <a:off x="8376997" y="4687356"/>
            <a:ext cx="692211" cy="372241"/>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200" b="0" i="0" u="none" strike="noStrike" cap="none" normalizeH="0" baseline="0">
                <a:ln>
                  <a:noFill/>
                </a:ln>
                <a:solidFill>
                  <a:schemeClr val="tx1"/>
                </a:solidFill>
                <a:effectLst/>
                <a:latin typeface="Arial" charset="0"/>
              </a:rPr>
              <a:t>SMF</a:t>
            </a:r>
          </a:p>
        </p:txBody>
      </p:sp>
      <p:sp>
        <p:nvSpPr>
          <p:cNvPr id="47" name="Rectangle 46">
            <a:extLst>
              <a:ext uri="{FF2B5EF4-FFF2-40B4-BE49-F238E27FC236}">
                <a16:creationId xmlns:a16="http://schemas.microsoft.com/office/drawing/2014/main" id="{04100978-662D-46AD-91E9-DDE1D9D4ACC6}"/>
              </a:ext>
            </a:extLst>
          </p:cNvPr>
          <p:cNvSpPr/>
          <p:nvPr/>
        </p:nvSpPr>
        <p:spPr bwMode="auto">
          <a:xfrm>
            <a:off x="7859961" y="5619386"/>
            <a:ext cx="692211" cy="372241"/>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200" b="0" i="0" u="none" strike="noStrike" cap="none" normalizeH="0" baseline="0">
                <a:ln>
                  <a:noFill/>
                </a:ln>
                <a:solidFill>
                  <a:schemeClr val="tx1"/>
                </a:solidFill>
                <a:effectLst/>
                <a:latin typeface="Arial" charset="0"/>
              </a:rPr>
              <a:t>UPF</a:t>
            </a:r>
          </a:p>
        </p:txBody>
      </p:sp>
      <p:sp>
        <p:nvSpPr>
          <p:cNvPr id="48" name="Rectangle 47">
            <a:extLst>
              <a:ext uri="{FF2B5EF4-FFF2-40B4-BE49-F238E27FC236}">
                <a16:creationId xmlns:a16="http://schemas.microsoft.com/office/drawing/2014/main" id="{1AFDDBA2-BFAE-4384-8D20-373B8D451DB4}"/>
              </a:ext>
            </a:extLst>
          </p:cNvPr>
          <p:cNvSpPr/>
          <p:nvPr/>
        </p:nvSpPr>
        <p:spPr bwMode="auto">
          <a:xfrm>
            <a:off x="8839119" y="5631940"/>
            <a:ext cx="692211" cy="372241"/>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200" b="0" i="0" u="none" strike="noStrike" cap="none" normalizeH="0" baseline="0">
                <a:ln>
                  <a:noFill/>
                </a:ln>
                <a:solidFill>
                  <a:schemeClr val="tx1"/>
                </a:solidFill>
                <a:effectLst/>
                <a:latin typeface="Arial" charset="0"/>
              </a:rPr>
              <a:t>UPF</a:t>
            </a:r>
          </a:p>
        </p:txBody>
      </p:sp>
      <p:cxnSp>
        <p:nvCxnSpPr>
          <p:cNvPr id="49" name="Straight Connector 48">
            <a:extLst>
              <a:ext uri="{FF2B5EF4-FFF2-40B4-BE49-F238E27FC236}">
                <a16:creationId xmlns:a16="http://schemas.microsoft.com/office/drawing/2014/main" id="{A0FC287F-6182-4125-9777-B46DAC199962}"/>
              </a:ext>
            </a:extLst>
          </p:cNvPr>
          <p:cNvCxnSpPr>
            <a:stCxn id="46" idx="2"/>
            <a:endCxn id="47" idx="0"/>
          </p:cNvCxnSpPr>
          <p:nvPr/>
        </p:nvCxnSpPr>
        <p:spPr bwMode="auto">
          <a:xfrm flipH="1">
            <a:off x="8206067" y="5059597"/>
            <a:ext cx="517036" cy="559789"/>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0" name="Straight Connector 49">
            <a:extLst>
              <a:ext uri="{FF2B5EF4-FFF2-40B4-BE49-F238E27FC236}">
                <a16:creationId xmlns:a16="http://schemas.microsoft.com/office/drawing/2014/main" id="{3470871C-23E2-4718-BBB7-9244274729D5}"/>
              </a:ext>
            </a:extLst>
          </p:cNvPr>
          <p:cNvCxnSpPr>
            <a:stCxn id="46" idx="2"/>
            <a:endCxn id="48" idx="0"/>
          </p:cNvCxnSpPr>
          <p:nvPr/>
        </p:nvCxnSpPr>
        <p:spPr bwMode="auto">
          <a:xfrm>
            <a:off x="8723103" y="5059597"/>
            <a:ext cx="462122" cy="572343"/>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51" name="Rectangle 50">
            <a:extLst>
              <a:ext uri="{FF2B5EF4-FFF2-40B4-BE49-F238E27FC236}">
                <a16:creationId xmlns:a16="http://schemas.microsoft.com/office/drawing/2014/main" id="{9430E77D-7F0C-42A4-9AE9-73EF7F71E1D4}"/>
              </a:ext>
            </a:extLst>
          </p:cNvPr>
          <p:cNvSpPr/>
          <p:nvPr/>
        </p:nvSpPr>
        <p:spPr bwMode="auto">
          <a:xfrm>
            <a:off x="10665613" y="5616777"/>
            <a:ext cx="692211" cy="372241"/>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200" b="0" i="0" u="none" strike="noStrike" cap="none" normalizeH="0" baseline="0">
                <a:ln>
                  <a:noFill/>
                </a:ln>
                <a:solidFill>
                  <a:schemeClr val="tx1"/>
                </a:solidFill>
                <a:effectLst/>
                <a:latin typeface="Arial" charset="0"/>
              </a:rPr>
              <a:t>UPF</a:t>
            </a:r>
          </a:p>
        </p:txBody>
      </p:sp>
      <p:cxnSp>
        <p:nvCxnSpPr>
          <p:cNvPr id="52" name="Straight Connector 51">
            <a:extLst>
              <a:ext uri="{FF2B5EF4-FFF2-40B4-BE49-F238E27FC236}">
                <a16:creationId xmlns:a16="http://schemas.microsoft.com/office/drawing/2014/main" id="{3A0AC6F2-9C92-4A84-AACA-F6DD19721357}"/>
              </a:ext>
            </a:extLst>
          </p:cNvPr>
          <p:cNvCxnSpPr>
            <a:cxnSpLocks/>
            <a:stCxn id="53" idx="2"/>
            <a:endCxn id="51" idx="0"/>
          </p:cNvCxnSpPr>
          <p:nvPr/>
        </p:nvCxnSpPr>
        <p:spPr bwMode="auto">
          <a:xfrm>
            <a:off x="10455747" y="5033875"/>
            <a:ext cx="555972" cy="582902"/>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53" name="Rectangle 52">
            <a:extLst>
              <a:ext uri="{FF2B5EF4-FFF2-40B4-BE49-F238E27FC236}">
                <a16:creationId xmlns:a16="http://schemas.microsoft.com/office/drawing/2014/main" id="{C5D4FA94-20CB-4CFD-8856-8C827274302E}"/>
              </a:ext>
            </a:extLst>
          </p:cNvPr>
          <p:cNvSpPr/>
          <p:nvPr/>
        </p:nvSpPr>
        <p:spPr bwMode="auto">
          <a:xfrm>
            <a:off x="10109641" y="4661634"/>
            <a:ext cx="692211" cy="372241"/>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200" b="0" i="0" u="none" strike="noStrike" cap="none" normalizeH="0" baseline="0">
                <a:ln>
                  <a:noFill/>
                </a:ln>
                <a:solidFill>
                  <a:schemeClr val="tx1"/>
                </a:solidFill>
                <a:effectLst/>
                <a:latin typeface="Arial" charset="0"/>
              </a:rPr>
              <a:t>SMF</a:t>
            </a:r>
          </a:p>
        </p:txBody>
      </p:sp>
      <p:sp>
        <p:nvSpPr>
          <p:cNvPr id="54" name="Rectangle 53">
            <a:extLst>
              <a:ext uri="{FF2B5EF4-FFF2-40B4-BE49-F238E27FC236}">
                <a16:creationId xmlns:a16="http://schemas.microsoft.com/office/drawing/2014/main" id="{FE726EB0-6041-4130-A24B-AA570644A920}"/>
              </a:ext>
            </a:extLst>
          </p:cNvPr>
          <p:cNvSpPr/>
          <p:nvPr/>
        </p:nvSpPr>
        <p:spPr bwMode="auto">
          <a:xfrm>
            <a:off x="9717664" y="5616778"/>
            <a:ext cx="692211" cy="372241"/>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200" b="0" i="0" u="none" strike="noStrike" cap="none" normalizeH="0" baseline="0">
                <a:ln>
                  <a:noFill/>
                </a:ln>
                <a:solidFill>
                  <a:schemeClr val="tx1"/>
                </a:solidFill>
                <a:effectLst/>
                <a:latin typeface="Arial" charset="0"/>
              </a:rPr>
              <a:t>UPF</a:t>
            </a:r>
          </a:p>
        </p:txBody>
      </p:sp>
      <p:cxnSp>
        <p:nvCxnSpPr>
          <p:cNvPr id="55" name="Straight Connector 54">
            <a:extLst>
              <a:ext uri="{FF2B5EF4-FFF2-40B4-BE49-F238E27FC236}">
                <a16:creationId xmlns:a16="http://schemas.microsoft.com/office/drawing/2014/main" id="{CED5F876-9DE8-4E0B-8724-707CCE34B250}"/>
              </a:ext>
            </a:extLst>
          </p:cNvPr>
          <p:cNvCxnSpPr>
            <a:cxnSpLocks/>
            <a:stCxn id="53" idx="2"/>
            <a:endCxn id="54" idx="0"/>
          </p:cNvCxnSpPr>
          <p:nvPr/>
        </p:nvCxnSpPr>
        <p:spPr bwMode="auto">
          <a:xfrm flipH="1">
            <a:off x="10063770" y="5033875"/>
            <a:ext cx="391977" cy="582903"/>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7" name="Straight Connector 56">
            <a:extLst>
              <a:ext uri="{FF2B5EF4-FFF2-40B4-BE49-F238E27FC236}">
                <a16:creationId xmlns:a16="http://schemas.microsoft.com/office/drawing/2014/main" id="{1988BF6B-683D-4EF5-AE96-45DC1BED1D78}"/>
              </a:ext>
            </a:extLst>
          </p:cNvPr>
          <p:cNvCxnSpPr>
            <a:stCxn id="47" idx="0"/>
            <a:endCxn id="53" idx="2"/>
          </p:cNvCxnSpPr>
          <p:nvPr/>
        </p:nvCxnSpPr>
        <p:spPr bwMode="auto">
          <a:xfrm flipV="1">
            <a:off x="8206067" y="5033875"/>
            <a:ext cx="2249680" cy="58551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9" name="Straight Connector 58">
            <a:extLst>
              <a:ext uri="{FF2B5EF4-FFF2-40B4-BE49-F238E27FC236}">
                <a16:creationId xmlns:a16="http://schemas.microsoft.com/office/drawing/2014/main" id="{07BE98A8-BE16-4633-B50D-8749D1D63ABE}"/>
              </a:ext>
            </a:extLst>
          </p:cNvPr>
          <p:cNvCxnSpPr>
            <a:stCxn id="48" idx="0"/>
            <a:endCxn id="53" idx="2"/>
          </p:cNvCxnSpPr>
          <p:nvPr/>
        </p:nvCxnSpPr>
        <p:spPr bwMode="auto">
          <a:xfrm flipV="1">
            <a:off x="9185225" y="5033875"/>
            <a:ext cx="1270522" cy="598065"/>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61" name="Straight Connector 60">
            <a:extLst>
              <a:ext uri="{FF2B5EF4-FFF2-40B4-BE49-F238E27FC236}">
                <a16:creationId xmlns:a16="http://schemas.microsoft.com/office/drawing/2014/main" id="{C6CEC8D4-F856-45D2-9841-A72DCBC8E801}"/>
              </a:ext>
            </a:extLst>
          </p:cNvPr>
          <p:cNvCxnSpPr>
            <a:stCxn id="54" idx="0"/>
            <a:endCxn id="46" idx="2"/>
          </p:cNvCxnSpPr>
          <p:nvPr/>
        </p:nvCxnSpPr>
        <p:spPr bwMode="auto">
          <a:xfrm flipH="1" flipV="1">
            <a:off x="8723103" y="5059597"/>
            <a:ext cx="1340667" cy="557181"/>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E5AFFF2F-F8FC-4A88-9511-E70CD76A9FFE}"/>
              </a:ext>
            </a:extLst>
          </p:cNvPr>
          <p:cNvCxnSpPr>
            <a:stCxn id="51" idx="0"/>
            <a:endCxn id="46" idx="2"/>
          </p:cNvCxnSpPr>
          <p:nvPr/>
        </p:nvCxnSpPr>
        <p:spPr bwMode="auto">
          <a:xfrm flipH="1" flipV="1">
            <a:off x="8723103" y="5059597"/>
            <a:ext cx="2288616" cy="557180"/>
          </a:xfrm>
          <a:prstGeom prst="line">
            <a:avLst/>
          </a:prstGeom>
          <a:solidFill>
            <a:schemeClr val="accent1"/>
          </a:solidFill>
          <a:ln w="127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1687177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B49A0F3-8504-46B3-863F-C0D25E9B5978}"/>
              </a:ext>
            </a:extLst>
          </p:cNvPr>
          <p:cNvSpPr>
            <a:spLocks noGrp="1"/>
          </p:cNvSpPr>
          <p:nvPr>
            <p:ph sz="quarter" idx="10"/>
          </p:nvPr>
        </p:nvSpPr>
        <p:spPr/>
        <p:txBody>
          <a:bodyPr/>
          <a:lstStyle/>
          <a:p>
            <a:r>
              <a:rPr lang="sv-SE"/>
              <a:t>Option added in rel-16 for allocating UE IP address by UPF</a:t>
            </a:r>
          </a:p>
          <a:p>
            <a:r>
              <a:rPr lang="sv-SE"/>
              <a:t>SMF still supports RS/RA/DHCP towards UE</a:t>
            </a:r>
          </a:p>
          <a:p>
            <a:r>
              <a:rPr lang="sv-SE"/>
              <a:t>Intent is to simplify for deployments </a:t>
            </a:r>
            <a:r>
              <a:rPr lang="en-US"/>
              <a:t>where a UPF is controlled by multiple SMFs</a:t>
            </a:r>
          </a:p>
          <a:p>
            <a:endParaRPr lang="en-US"/>
          </a:p>
          <a:p>
            <a:r>
              <a:rPr lang="en-US"/>
              <a:t>N4 enhanced to carry UE IP address from UPF to SMF</a:t>
            </a:r>
          </a:p>
          <a:p>
            <a:endParaRPr lang="sv-SE"/>
          </a:p>
        </p:txBody>
      </p:sp>
      <p:sp>
        <p:nvSpPr>
          <p:cNvPr id="3" name="Title 2">
            <a:extLst>
              <a:ext uri="{FF2B5EF4-FFF2-40B4-BE49-F238E27FC236}">
                <a16:creationId xmlns:a16="http://schemas.microsoft.com/office/drawing/2014/main" id="{C4B6236D-00E4-408F-9B33-7C7AE1E1F607}"/>
              </a:ext>
            </a:extLst>
          </p:cNvPr>
          <p:cNvSpPr>
            <a:spLocks noGrp="1"/>
          </p:cNvSpPr>
          <p:nvPr>
            <p:ph type="title"/>
          </p:nvPr>
        </p:nvSpPr>
        <p:spPr>
          <a:xfrm>
            <a:off x="479424" y="476250"/>
            <a:ext cx="9515475" cy="1081088"/>
          </a:xfrm>
        </p:spPr>
        <p:txBody>
          <a:bodyPr/>
          <a:lstStyle/>
          <a:p>
            <a:r>
              <a:rPr lang="en-US"/>
              <a:t>Session Management – SMF-UPF cardinality</a:t>
            </a:r>
            <a:br>
              <a:rPr lang="en-US" sz="2800"/>
            </a:br>
            <a:r>
              <a:rPr lang="en-US" sz="2800"/>
              <a:t>Rel-16 outcome</a:t>
            </a:r>
            <a:endParaRPr lang="sv-SE"/>
          </a:p>
        </p:txBody>
      </p:sp>
      <p:sp>
        <p:nvSpPr>
          <p:cNvPr id="5" name="Rectangle 4">
            <a:extLst>
              <a:ext uri="{FF2B5EF4-FFF2-40B4-BE49-F238E27FC236}">
                <a16:creationId xmlns:a16="http://schemas.microsoft.com/office/drawing/2014/main" id="{E59EC488-48CB-4FD1-A1DE-CD07D5B9CF6D}"/>
              </a:ext>
            </a:extLst>
          </p:cNvPr>
          <p:cNvSpPr/>
          <p:nvPr/>
        </p:nvSpPr>
        <p:spPr bwMode="auto">
          <a:xfrm>
            <a:off x="6797964" y="2105891"/>
            <a:ext cx="1219200" cy="655782"/>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ctr" anchorCtr="0" forceAA="0" compatLnSpc="1">
            <a:prstTxWarp prst="textNoShape">
              <a:avLst/>
            </a:prstTxWarp>
            <a:noAutofit/>
          </a:bodyPr>
          <a:lstStyle/>
          <a:p>
            <a:pPr marR="0" algn="ctr" defTabSz="914400" rtl="0" eaLnBrk="1" fontAlgn="base" latinLnBrk="0" hangingPunct="1">
              <a:lnSpc>
                <a:spcPct val="100000"/>
              </a:lnSpc>
              <a:spcBef>
                <a:spcPts val="300"/>
              </a:spcBef>
              <a:spcAft>
                <a:spcPct val="0"/>
              </a:spcAft>
              <a:buClrTx/>
              <a:buSzTx/>
              <a:tabLst/>
            </a:pPr>
            <a:r>
              <a:rPr kumimoji="0" lang="sv-SE" sz="2000" b="0" i="0" u="none" strike="noStrike" cap="none" normalizeH="0" baseline="0">
                <a:ln>
                  <a:noFill/>
                </a:ln>
                <a:solidFill>
                  <a:schemeClr val="bg1"/>
                </a:solidFill>
                <a:effectLst/>
                <a:latin typeface="+mn-lt"/>
              </a:rPr>
              <a:t>SMF</a:t>
            </a:r>
          </a:p>
        </p:txBody>
      </p:sp>
      <p:sp>
        <p:nvSpPr>
          <p:cNvPr id="6" name="Rectangle 5">
            <a:extLst>
              <a:ext uri="{FF2B5EF4-FFF2-40B4-BE49-F238E27FC236}">
                <a16:creationId xmlns:a16="http://schemas.microsoft.com/office/drawing/2014/main" id="{61814E5D-0DBD-445C-85C6-E4D17B68B6DF}"/>
              </a:ext>
            </a:extLst>
          </p:cNvPr>
          <p:cNvSpPr/>
          <p:nvPr/>
        </p:nvSpPr>
        <p:spPr bwMode="auto">
          <a:xfrm>
            <a:off x="10493376" y="2105891"/>
            <a:ext cx="1219200" cy="655782"/>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ctr" anchorCtr="0" forceAA="0" compatLnSpc="1">
            <a:prstTxWarp prst="textNoShape">
              <a:avLst/>
            </a:prstTxWarp>
            <a:noAutofit/>
          </a:bodyPr>
          <a:lstStyle/>
          <a:p>
            <a:pPr marR="0" algn="ctr" defTabSz="914400" rtl="0" eaLnBrk="1" fontAlgn="base" latinLnBrk="0" hangingPunct="1">
              <a:lnSpc>
                <a:spcPct val="100000"/>
              </a:lnSpc>
              <a:spcBef>
                <a:spcPts val="300"/>
              </a:spcBef>
              <a:spcAft>
                <a:spcPct val="0"/>
              </a:spcAft>
              <a:buClrTx/>
              <a:buSzTx/>
              <a:tabLst/>
            </a:pPr>
            <a:r>
              <a:rPr kumimoji="0" lang="sv-SE" sz="2000" b="0" i="0" u="none" strike="noStrike" cap="none" normalizeH="0" baseline="0">
                <a:ln>
                  <a:noFill/>
                </a:ln>
                <a:solidFill>
                  <a:schemeClr val="bg1"/>
                </a:solidFill>
                <a:effectLst/>
                <a:latin typeface="+mn-lt"/>
              </a:rPr>
              <a:t>UPF</a:t>
            </a:r>
          </a:p>
        </p:txBody>
      </p:sp>
      <p:cxnSp>
        <p:nvCxnSpPr>
          <p:cNvPr id="8" name="Straight Connector 7">
            <a:extLst>
              <a:ext uri="{FF2B5EF4-FFF2-40B4-BE49-F238E27FC236}">
                <a16:creationId xmlns:a16="http://schemas.microsoft.com/office/drawing/2014/main" id="{3AF8021E-3763-4A61-85D8-7CE47E54A168}"/>
              </a:ext>
            </a:extLst>
          </p:cNvPr>
          <p:cNvCxnSpPr>
            <a:cxnSpLocks/>
            <a:stCxn id="5" idx="2"/>
          </p:cNvCxnSpPr>
          <p:nvPr/>
        </p:nvCxnSpPr>
        <p:spPr bwMode="auto">
          <a:xfrm>
            <a:off x="7407564" y="2761673"/>
            <a:ext cx="1" cy="2022763"/>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10" name="Straight Connector 9">
            <a:extLst>
              <a:ext uri="{FF2B5EF4-FFF2-40B4-BE49-F238E27FC236}">
                <a16:creationId xmlns:a16="http://schemas.microsoft.com/office/drawing/2014/main" id="{4C2317D4-BFA4-4B64-8D2F-4187BDF10E27}"/>
              </a:ext>
            </a:extLst>
          </p:cNvPr>
          <p:cNvCxnSpPr>
            <a:cxnSpLocks/>
            <a:stCxn id="6" idx="2"/>
          </p:cNvCxnSpPr>
          <p:nvPr/>
        </p:nvCxnSpPr>
        <p:spPr bwMode="auto">
          <a:xfrm>
            <a:off x="11102976" y="2761673"/>
            <a:ext cx="0" cy="2087418"/>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13" name="Straight Arrow Connector 12">
            <a:extLst>
              <a:ext uri="{FF2B5EF4-FFF2-40B4-BE49-F238E27FC236}">
                <a16:creationId xmlns:a16="http://schemas.microsoft.com/office/drawing/2014/main" id="{3BFF55F8-D28C-407E-81BF-9FC3F300DFEB}"/>
              </a:ext>
            </a:extLst>
          </p:cNvPr>
          <p:cNvCxnSpPr>
            <a:cxnSpLocks/>
          </p:cNvCxnSpPr>
          <p:nvPr/>
        </p:nvCxnSpPr>
        <p:spPr bwMode="auto">
          <a:xfrm>
            <a:off x="7407564" y="3232727"/>
            <a:ext cx="3695412"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14" name="TextBox 13">
            <a:extLst>
              <a:ext uri="{FF2B5EF4-FFF2-40B4-BE49-F238E27FC236}">
                <a16:creationId xmlns:a16="http://schemas.microsoft.com/office/drawing/2014/main" id="{BF5CBFA9-13C9-4B5F-A327-68AB28389C0C}"/>
              </a:ext>
            </a:extLst>
          </p:cNvPr>
          <p:cNvSpPr txBox="1"/>
          <p:nvPr/>
        </p:nvSpPr>
        <p:spPr bwMode="auto">
          <a:xfrm>
            <a:off x="7456633" y="2930309"/>
            <a:ext cx="3780567" cy="328098"/>
          </a:xfrm>
          <a:prstGeom prst="rect">
            <a:avLst/>
          </a:prstGeom>
          <a:noFill/>
          <a:ln w="12700">
            <a:noFill/>
            <a:miter lim="800000"/>
            <a:headEnd/>
            <a:tailEnd/>
          </a:ln>
        </p:spPr>
        <p:txBody>
          <a:bodyPr vert="horz" wrap="square" lIns="72000" tIns="36000" rIns="73152" bIns="36576" numCol="1" rtlCol="0" anchor="t" anchorCtr="0" compatLnSpc="1">
            <a:prstTxWarp prst="textNoShape">
              <a:avLst/>
            </a:prstTxWarp>
            <a:noAutofit/>
          </a:bodyPr>
          <a:lstStyle/>
          <a:p>
            <a:pPr algn="l">
              <a:buClr>
                <a:schemeClr val="tx1"/>
              </a:buClr>
            </a:pPr>
            <a:r>
              <a:rPr lang="sv-SE" sz="1400"/>
              <a:t>PFCP Session Establishment Request</a:t>
            </a:r>
          </a:p>
        </p:txBody>
      </p:sp>
      <p:cxnSp>
        <p:nvCxnSpPr>
          <p:cNvPr id="17" name="Straight Arrow Connector 16">
            <a:extLst>
              <a:ext uri="{FF2B5EF4-FFF2-40B4-BE49-F238E27FC236}">
                <a16:creationId xmlns:a16="http://schemas.microsoft.com/office/drawing/2014/main" id="{20A065B4-116A-48AC-8194-9969FECC4BFF}"/>
              </a:ext>
            </a:extLst>
          </p:cNvPr>
          <p:cNvCxnSpPr/>
          <p:nvPr/>
        </p:nvCxnSpPr>
        <p:spPr bwMode="auto">
          <a:xfrm flipH="1">
            <a:off x="7407564" y="4192295"/>
            <a:ext cx="3695412"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18" name="Rectangle 17">
            <a:extLst>
              <a:ext uri="{FF2B5EF4-FFF2-40B4-BE49-F238E27FC236}">
                <a16:creationId xmlns:a16="http://schemas.microsoft.com/office/drawing/2014/main" id="{3B6558C2-ED9C-4DBB-BE3A-87C919403095}"/>
              </a:ext>
            </a:extLst>
          </p:cNvPr>
          <p:cNvSpPr/>
          <p:nvPr/>
        </p:nvSpPr>
        <p:spPr bwMode="auto">
          <a:xfrm>
            <a:off x="10390909" y="3429000"/>
            <a:ext cx="1321665" cy="428477"/>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R="0" algn="ctr" defTabSz="914400" rtl="0" eaLnBrk="1" fontAlgn="base" latinLnBrk="0" hangingPunct="1">
              <a:lnSpc>
                <a:spcPct val="100000"/>
              </a:lnSpc>
              <a:spcBef>
                <a:spcPts val="300"/>
              </a:spcBef>
              <a:spcAft>
                <a:spcPct val="0"/>
              </a:spcAft>
              <a:buClrTx/>
              <a:buSzTx/>
              <a:tabLst/>
            </a:pPr>
            <a:r>
              <a:rPr kumimoji="0" lang="sv-SE" sz="1200" b="0" i="0" u="none" strike="noStrike" cap="none" normalizeH="0" baseline="0">
                <a:ln>
                  <a:noFill/>
                </a:ln>
                <a:effectLst/>
                <a:latin typeface="+mn-lt"/>
              </a:rPr>
              <a:t>UE IP address allocation</a:t>
            </a:r>
          </a:p>
        </p:txBody>
      </p:sp>
      <p:sp>
        <p:nvSpPr>
          <p:cNvPr id="19" name="TextBox 18">
            <a:extLst>
              <a:ext uri="{FF2B5EF4-FFF2-40B4-BE49-F238E27FC236}">
                <a16:creationId xmlns:a16="http://schemas.microsoft.com/office/drawing/2014/main" id="{EF52CEA9-117F-4F84-AA29-D7CD28CD9EA0}"/>
              </a:ext>
            </a:extLst>
          </p:cNvPr>
          <p:cNvSpPr txBox="1"/>
          <p:nvPr/>
        </p:nvSpPr>
        <p:spPr bwMode="auto">
          <a:xfrm>
            <a:off x="7407565" y="3915202"/>
            <a:ext cx="4784434" cy="328049"/>
          </a:xfrm>
          <a:prstGeom prst="rect">
            <a:avLst/>
          </a:prstGeom>
          <a:noFill/>
          <a:ln w="12700">
            <a:noFill/>
            <a:miter lim="800000"/>
            <a:headEnd/>
            <a:tailEnd/>
          </a:ln>
        </p:spPr>
        <p:txBody>
          <a:bodyPr vert="horz" wrap="square" lIns="72000" tIns="36000" rIns="73152" bIns="36576" numCol="1" rtlCol="0" anchor="t" anchorCtr="0" compatLnSpc="1">
            <a:prstTxWarp prst="textNoShape">
              <a:avLst/>
            </a:prstTxWarp>
            <a:noAutofit/>
          </a:bodyPr>
          <a:lstStyle/>
          <a:p>
            <a:pPr algn="l">
              <a:buClr>
                <a:schemeClr val="tx1"/>
              </a:buClr>
            </a:pPr>
            <a:r>
              <a:rPr lang="sv-SE" sz="1400"/>
              <a:t>PFCP Session Establishment Response (UE IP address)</a:t>
            </a:r>
          </a:p>
        </p:txBody>
      </p:sp>
    </p:spTree>
    <p:extLst>
      <p:ext uri="{BB962C8B-B14F-4D97-AF65-F5344CB8AC3E}">
        <p14:creationId xmlns:p14="http://schemas.microsoft.com/office/powerpoint/2010/main" val="41222786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1"/>
          <p:cNvSpPr txBox="1">
            <a:spLocks noGrp="1"/>
          </p:cNvSpPr>
          <p:nvPr>
            <p:ph type="title"/>
          </p:nvPr>
        </p:nvSpPr>
        <p:spPr>
          <a:xfrm>
            <a:off x="140063" y="130629"/>
            <a:ext cx="8353425" cy="574766"/>
          </a:xfrm>
        </p:spPr>
        <p:txBody>
          <a:bodyPr>
            <a:normAutofit/>
          </a:bodyPr>
          <a:lstStyle/>
          <a:p>
            <a:pPr lvl="0"/>
            <a:r>
              <a:rPr lang="en-US">
                <a:latin typeface="+mj-lt"/>
              </a:rPr>
              <a:t>5G Mobility Management</a:t>
            </a:r>
          </a:p>
        </p:txBody>
      </p:sp>
      <p:sp>
        <p:nvSpPr>
          <p:cNvPr id="14" name="AutoShape 9" descr="bpct-blend2"/>
          <p:cNvSpPr>
            <a:spLocks noChangeAspect="1" noChangeArrowheads="1"/>
          </p:cNvSpPr>
          <p:nvPr/>
        </p:nvSpPr>
        <p:spPr bwMode="auto">
          <a:xfrm>
            <a:off x="140063" y="760293"/>
            <a:ext cx="5779671" cy="2826000"/>
          </a:xfrm>
          <a:prstGeom prst="roundRect">
            <a:avLst>
              <a:gd name="adj" fmla="val 5958"/>
            </a:avLst>
          </a:prstGeom>
          <a:blipFill dpi="0" rotWithShape="0">
            <a:blip r:embed="rId3"/>
            <a:srcRect/>
            <a:stretch>
              <a:fillRect/>
            </a:stretch>
          </a:blipFill>
          <a:ln>
            <a:noFill/>
          </a:ln>
          <a:extLst>
            <a:ext uri="{91240B29-F687-4F45-9708-019B960494DF}">
              <a14:hiddenLine xmlns:a14="http://schemas.microsoft.com/office/drawing/2010/main" w="12700" algn="ctr">
                <a:solidFill>
                  <a:srgbClr val="000000"/>
                </a:solidFill>
                <a:round/>
                <a:headEnd/>
                <a:tailEnd/>
              </a14:hiddenLine>
            </a:ext>
          </a:extLst>
        </p:spPr>
        <p:txBody>
          <a:bodyPr wrap="square" lIns="36000" tIns="36000" rIns="36000" bIns="36000" anchor="t" anchorCtr="0"/>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lvl="0">
              <a:buSzPct val="45000"/>
            </a:pPr>
            <a:r>
              <a:rPr lang="en-US" sz="2400" b="1">
                <a:solidFill>
                  <a:schemeClr val="bg1"/>
                </a:solidFill>
                <a:latin typeface="+mn-lt"/>
              </a:rPr>
              <a:t>MM/SM split</a:t>
            </a:r>
          </a:p>
          <a:p>
            <a:pPr marL="728663" lvl="1">
              <a:spcBef>
                <a:spcPts val="600"/>
              </a:spcBef>
              <a:buSzPct val="75000"/>
              <a:buFont typeface="Arial" panose="020B0604020202020204" pitchFamily="34" charset="0"/>
              <a:buChar char="–"/>
            </a:pPr>
            <a:r>
              <a:rPr lang="en-US" b="1">
                <a:solidFill>
                  <a:schemeClr val="bg1"/>
                </a:solidFill>
                <a:latin typeface="+mn-lt"/>
              </a:rPr>
              <a:t>What?</a:t>
            </a:r>
            <a:br>
              <a:rPr lang="en-US" b="1">
                <a:solidFill>
                  <a:schemeClr val="bg1"/>
                </a:solidFill>
                <a:latin typeface="+mn-lt"/>
              </a:rPr>
            </a:br>
            <a:r>
              <a:rPr lang="en-US" sz="1800" b="1">
                <a:solidFill>
                  <a:schemeClr val="bg1"/>
                </a:solidFill>
                <a:latin typeface="+mn-lt"/>
              </a:rPr>
              <a:t>Aiming for “clean” split Mobility &amp; Session</a:t>
            </a:r>
            <a:br>
              <a:rPr lang="en-US" sz="1800" b="1">
                <a:solidFill>
                  <a:schemeClr val="bg1"/>
                </a:solidFill>
                <a:latin typeface="+mn-lt"/>
              </a:rPr>
            </a:br>
            <a:r>
              <a:rPr lang="en-US" sz="1800" b="1">
                <a:solidFill>
                  <a:schemeClr val="bg1"/>
                </a:solidFill>
                <a:latin typeface="+mn-lt"/>
              </a:rPr>
              <a:t>AMF also for non-3GPP registration</a:t>
            </a:r>
          </a:p>
          <a:p>
            <a:pPr marL="728663" lvl="1">
              <a:spcBef>
                <a:spcPts val="600"/>
              </a:spcBef>
              <a:buSzPct val="75000"/>
              <a:buFont typeface="Arial" panose="020B0604020202020204" pitchFamily="34" charset="0"/>
              <a:buChar char="–"/>
            </a:pPr>
            <a:r>
              <a:rPr lang="en-US" b="1">
                <a:solidFill>
                  <a:schemeClr val="bg1"/>
                </a:solidFill>
                <a:latin typeface="+mn-lt"/>
              </a:rPr>
              <a:t>How?</a:t>
            </a:r>
            <a:br>
              <a:rPr lang="en-US" b="1">
                <a:solidFill>
                  <a:schemeClr val="bg1"/>
                </a:solidFill>
                <a:latin typeface="+mn-lt"/>
              </a:rPr>
            </a:br>
            <a:r>
              <a:rPr lang="en-US" sz="1800" b="1">
                <a:solidFill>
                  <a:schemeClr val="bg1"/>
                </a:solidFill>
                <a:latin typeface="+mn-lt"/>
              </a:rPr>
              <a:t>UE and RAN interfaces terminates in AMF</a:t>
            </a:r>
            <a:br>
              <a:rPr lang="en-US" sz="1800" b="1">
                <a:solidFill>
                  <a:schemeClr val="bg1"/>
                </a:solidFill>
                <a:latin typeface="+mn-lt"/>
              </a:rPr>
            </a:br>
            <a:r>
              <a:rPr lang="en-US" sz="1800" b="1">
                <a:solidFill>
                  <a:schemeClr val="bg1"/>
                </a:solidFill>
                <a:latin typeface="+mn-lt"/>
              </a:rPr>
              <a:t>SM messages transparent to AMF</a:t>
            </a:r>
            <a:br>
              <a:rPr lang="en-US" sz="1800" b="1">
                <a:solidFill>
                  <a:schemeClr val="bg1"/>
                </a:solidFill>
                <a:latin typeface="+mn-lt"/>
              </a:rPr>
            </a:br>
            <a:r>
              <a:rPr lang="en-US" sz="1800" b="1" err="1">
                <a:solidFill>
                  <a:schemeClr val="bg1"/>
                </a:solidFill>
                <a:latin typeface="+mn-lt"/>
              </a:rPr>
              <a:t>AMF</a:t>
            </a:r>
            <a:r>
              <a:rPr lang="en-US" sz="1800" b="1">
                <a:solidFill>
                  <a:schemeClr val="bg1"/>
                </a:solidFill>
                <a:latin typeface="+mn-lt"/>
              </a:rPr>
              <a:t> “SM” aware SMF selection</a:t>
            </a:r>
          </a:p>
        </p:txBody>
      </p:sp>
      <p:sp>
        <p:nvSpPr>
          <p:cNvPr id="15" name="AutoShape 10" descr="bpct-blend3"/>
          <p:cNvSpPr>
            <a:spLocks noChangeAspect="1" noChangeArrowheads="1"/>
          </p:cNvSpPr>
          <p:nvPr/>
        </p:nvSpPr>
        <p:spPr bwMode="auto">
          <a:xfrm>
            <a:off x="6055769" y="760293"/>
            <a:ext cx="5814000" cy="2742378"/>
          </a:xfrm>
          <a:prstGeom prst="roundRect">
            <a:avLst>
              <a:gd name="adj" fmla="val 5958"/>
            </a:avLst>
          </a:prstGeom>
          <a:blipFill dpi="0" rotWithShape="0">
            <a:blip r:embed="rId4"/>
            <a:srcRect/>
            <a:stretch>
              <a:fillRect/>
            </a:stretch>
          </a:blipFill>
          <a:ln>
            <a:noFill/>
          </a:ln>
          <a:extLst>
            <a:ext uri="{91240B29-F687-4F45-9708-019B960494DF}">
              <a14:hiddenLine xmlns:a14="http://schemas.microsoft.com/office/drawing/2010/main" w="12700" algn="ctr">
                <a:solidFill>
                  <a:srgbClr val="000000"/>
                </a:solidFill>
                <a:round/>
                <a:headEnd/>
                <a:tailEnd/>
              </a14:hiddenLine>
            </a:ext>
          </a:extLst>
        </p:spPr>
        <p:txBody>
          <a:bodyPr wrap="square" lIns="36000" tIns="36000" rIns="36000" bIns="36000" anchor="t" anchorCtr="0"/>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lvl="0">
              <a:buSzPct val="45000"/>
            </a:pPr>
            <a:r>
              <a:rPr lang="en-US" sz="2400" b="1">
                <a:solidFill>
                  <a:schemeClr val="bg1"/>
                </a:solidFill>
                <a:latin typeface="+mn-lt"/>
              </a:rPr>
              <a:t>Mobility Optimization &amp; Restriction</a:t>
            </a:r>
          </a:p>
          <a:p>
            <a:pPr lvl="1">
              <a:spcBef>
                <a:spcPts val="600"/>
              </a:spcBef>
              <a:spcAft>
                <a:spcPts val="0"/>
              </a:spcAft>
              <a:buSzPct val="75000"/>
              <a:buFont typeface="StarSymbol"/>
              <a:buChar char="–"/>
            </a:pPr>
            <a:r>
              <a:rPr lang="en-US" b="1">
                <a:solidFill>
                  <a:schemeClr val="bg1"/>
                </a:solidFill>
                <a:latin typeface="+mn-lt"/>
                <a:ea typeface="Microsoft YaHei" pitchFamily="2"/>
                <a:cs typeface="Arial" pitchFamily="2"/>
              </a:rPr>
              <a:t>What?</a:t>
            </a:r>
            <a:br>
              <a:rPr lang="en-US" b="1">
                <a:solidFill>
                  <a:schemeClr val="bg1"/>
                </a:solidFill>
                <a:latin typeface="+mn-lt"/>
                <a:ea typeface="Microsoft YaHei" pitchFamily="2"/>
                <a:cs typeface="Arial" pitchFamily="2"/>
              </a:rPr>
            </a:br>
            <a:r>
              <a:rPr lang="en-US" sz="1800" b="1">
                <a:solidFill>
                  <a:schemeClr val="bg1"/>
                </a:solidFill>
                <a:latin typeface="+mn-lt"/>
                <a:ea typeface="Microsoft YaHei" pitchFamily="2"/>
                <a:cs typeface="Arial" pitchFamily="2"/>
              </a:rPr>
              <a:t>Mobility on demand</a:t>
            </a:r>
            <a:br>
              <a:rPr lang="en-US" sz="1800" b="1">
                <a:solidFill>
                  <a:schemeClr val="bg1"/>
                </a:solidFill>
                <a:latin typeface="+mn-lt"/>
                <a:ea typeface="Microsoft YaHei" pitchFamily="2"/>
                <a:cs typeface="Arial" pitchFamily="2"/>
              </a:rPr>
            </a:br>
            <a:r>
              <a:rPr lang="en-US" sz="1800" b="1">
                <a:solidFill>
                  <a:schemeClr val="bg1"/>
                </a:solidFill>
                <a:latin typeface="+mn-lt"/>
                <a:ea typeface="Microsoft YaHei" pitchFamily="2"/>
                <a:cs typeface="Arial" pitchFamily="2"/>
              </a:rPr>
              <a:t>Enable subscription differentiation</a:t>
            </a:r>
            <a:br>
              <a:rPr lang="en-US" sz="1800" b="1">
                <a:solidFill>
                  <a:schemeClr val="bg1"/>
                </a:solidFill>
                <a:latin typeface="+mn-lt"/>
                <a:ea typeface="Microsoft YaHei" pitchFamily="2"/>
                <a:cs typeface="Arial" pitchFamily="2"/>
              </a:rPr>
            </a:br>
            <a:r>
              <a:rPr lang="en-US" sz="1800" b="1">
                <a:solidFill>
                  <a:schemeClr val="bg1"/>
                </a:solidFill>
                <a:latin typeface="+mn-lt"/>
                <a:ea typeface="Microsoft YaHei" pitchFamily="2"/>
                <a:cs typeface="Arial" pitchFamily="2"/>
              </a:rPr>
              <a:t>Minimize mobility signaling for some UCs</a:t>
            </a:r>
          </a:p>
          <a:p>
            <a:pPr lvl="1">
              <a:spcBef>
                <a:spcPts val="600"/>
              </a:spcBef>
              <a:spcAft>
                <a:spcPts val="0"/>
              </a:spcAft>
              <a:buSzPct val="75000"/>
              <a:buFont typeface="StarSymbol"/>
              <a:buChar char="–"/>
            </a:pPr>
            <a:r>
              <a:rPr lang="en-US" b="1">
                <a:solidFill>
                  <a:schemeClr val="bg1"/>
                </a:solidFill>
                <a:latin typeface="+mn-lt"/>
                <a:ea typeface="Microsoft YaHei" pitchFamily="2"/>
                <a:cs typeface="Arial" pitchFamily="2"/>
              </a:rPr>
              <a:t>How?</a:t>
            </a:r>
            <a:br>
              <a:rPr lang="en-US" sz="1800" b="1">
                <a:solidFill>
                  <a:schemeClr val="bg1"/>
                </a:solidFill>
                <a:latin typeface="+mn-lt"/>
                <a:ea typeface="Microsoft YaHei" pitchFamily="2"/>
                <a:cs typeface="Arial" pitchFamily="2"/>
              </a:rPr>
            </a:br>
            <a:r>
              <a:rPr lang="en-US" sz="1800" b="1">
                <a:solidFill>
                  <a:schemeClr val="bg1"/>
                </a:solidFill>
                <a:latin typeface="+mn-lt"/>
                <a:ea typeface="Microsoft YaHei" pitchFamily="2"/>
                <a:cs typeface="Arial" pitchFamily="2"/>
              </a:rPr>
              <a:t>“Service area” concept, and LADN area</a:t>
            </a:r>
            <a:br>
              <a:rPr lang="en-US" sz="1800" b="1">
                <a:solidFill>
                  <a:schemeClr val="bg1"/>
                </a:solidFill>
                <a:latin typeface="+mn-lt"/>
                <a:ea typeface="Microsoft YaHei" pitchFamily="2"/>
                <a:cs typeface="Arial" pitchFamily="2"/>
              </a:rPr>
            </a:br>
            <a:r>
              <a:rPr lang="en-US" sz="1800" b="1">
                <a:solidFill>
                  <a:schemeClr val="bg1"/>
                </a:solidFill>
                <a:latin typeface="+mn-lt"/>
                <a:ea typeface="Microsoft YaHei" pitchFamily="2"/>
                <a:cs typeface="Arial" pitchFamily="2"/>
              </a:rPr>
              <a:t>Mobile Initiated Communication Only (MICO)</a:t>
            </a:r>
          </a:p>
          <a:p>
            <a:pPr lvl="1">
              <a:spcBef>
                <a:spcPts val="0"/>
              </a:spcBef>
              <a:spcAft>
                <a:spcPts val="1285"/>
              </a:spcAft>
              <a:buSzPct val="75000"/>
              <a:buFont typeface="StarSymbol"/>
              <a:buChar char="–"/>
            </a:pPr>
            <a:endParaRPr lang="en-US" altLang="en-US" b="1">
              <a:solidFill>
                <a:schemeClr val="bg1"/>
              </a:solidFill>
              <a:latin typeface="+mn-lt"/>
            </a:endParaRPr>
          </a:p>
        </p:txBody>
      </p:sp>
      <p:sp>
        <p:nvSpPr>
          <p:cNvPr id="17" name="AutoShape 11" descr="bpct-blend6"/>
          <p:cNvSpPr>
            <a:spLocks noChangeAspect="1" noChangeArrowheads="1"/>
          </p:cNvSpPr>
          <p:nvPr/>
        </p:nvSpPr>
        <p:spPr bwMode="auto">
          <a:xfrm>
            <a:off x="150876" y="3652786"/>
            <a:ext cx="5768858" cy="2931918"/>
          </a:xfrm>
          <a:prstGeom prst="roundRect">
            <a:avLst>
              <a:gd name="adj" fmla="val 5958"/>
            </a:avLst>
          </a:prstGeom>
          <a:blipFill dpi="0" rotWithShape="0">
            <a:blip r:embed="rId5"/>
            <a:srcRect/>
            <a:stretch>
              <a:fillRect/>
            </a:stretch>
          </a:blipFill>
          <a:ln>
            <a:noFill/>
          </a:ln>
          <a:extLst>
            <a:ext uri="{91240B29-F687-4F45-9708-019B960494DF}">
              <a14:hiddenLine xmlns:a14="http://schemas.microsoft.com/office/drawing/2010/main" w="12700" algn="ctr">
                <a:solidFill>
                  <a:srgbClr val="000000"/>
                </a:solidFill>
                <a:round/>
                <a:headEnd/>
                <a:tailEnd/>
              </a14:hiddenLine>
            </a:ext>
          </a:extLst>
        </p:spPr>
        <p:txBody>
          <a:bodyPr wrap="square" lIns="36000" tIns="36000" rIns="36000" bIns="36000" anchor="t" anchorCtr="0"/>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lvl="0">
              <a:spcBef>
                <a:spcPts val="600"/>
              </a:spcBef>
              <a:buSzPct val="45000"/>
            </a:pPr>
            <a:r>
              <a:rPr lang="en-US" sz="2400" b="1">
                <a:solidFill>
                  <a:schemeClr val="bg1"/>
                </a:solidFill>
                <a:latin typeface="+mn-lt"/>
              </a:rPr>
              <a:t>MM states similar to 4G</a:t>
            </a:r>
            <a:endParaRPr lang="en-US" sz="1800" b="1">
              <a:solidFill>
                <a:schemeClr val="bg1"/>
              </a:solidFill>
              <a:latin typeface="+mn-lt"/>
            </a:endParaRPr>
          </a:p>
          <a:p>
            <a:pPr lvl="1">
              <a:spcBef>
                <a:spcPts val="600"/>
              </a:spcBef>
              <a:spcAft>
                <a:spcPts val="0"/>
              </a:spcAft>
              <a:buSzPct val="75000"/>
              <a:buFont typeface="StarSymbol"/>
              <a:buChar char="–"/>
            </a:pPr>
            <a:r>
              <a:rPr lang="en-US" b="1">
                <a:solidFill>
                  <a:schemeClr val="bg1"/>
                </a:solidFill>
                <a:latin typeface="+mn-lt"/>
                <a:ea typeface="Microsoft YaHei" pitchFamily="2"/>
                <a:cs typeface="Arial" pitchFamily="2"/>
              </a:rPr>
              <a:t>Main differences</a:t>
            </a:r>
            <a:br>
              <a:rPr lang="en-US" b="1">
                <a:solidFill>
                  <a:schemeClr val="bg1"/>
                </a:solidFill>
                <a:latin typeface="+mn-lt"/>
                <a:ea typeface="Microsoft YaHei" pitchFamily="2"/>
                <a:cs typeface="Arial" pitchFamily="2"/>
              </a:rPr>
            </a:br>
            <a:r>
              <a:rPr lang="en-US" sz="1800" b="1">
                <a:solidFill>
                  <a:schemeClr val="bg1"/>
                </a:solidFill>
                <a:latin typeface="+mn-lt"/>
                <a:ea typeface="Microsoft YaHei" pitchFamily="2"/>
                <a:cs typeface="Arial" pitchFamily="2"/>
              </a:rPr>
              <a:t>RAN mode ”RRC Inactive” - Not for all UE</a:t>
            </a:r>
            <a:br>
              <a:rPr lang="en-US" sz="1800" b="1">
                <a:solidFill>
                  <a:schemeClr val="bg1"/>
                </a:solidFill>
                <a:latin typeface="+mn-lt"/>
                <a:ea typeface="Microsoft YaHei" pitchFamily="2"/>
                <a:cs typeface="Arial" pitchFamily="2"/>
              </a:rPr>
            </a:br>
            <a:r>
              <a:rPr lang="en-US" sz="1800" b="1">
                <a:solidFill>
                  <a:schemeClr val="bg1"/>
                </a:solidFill>
                <a:latin typeface="+mn-lt"/>
              </a:rPr>
              <a:t>Non-3GPP MM state similar to 3GPP access</a:t>
            </a:r>
            <a:endParaRPr lang="en-US" sz="1800" b="1">
              <a:solidFill>
                <a:schemeClr val="bg1"/>
              </a:solidFill>
              <a:latin typeface="+mn-lt"/>
              <a:ea typeface="Microsoft YaHei" pitchFamily="2"/>
              <a:cs typeface="Arial" pitchFamily="2"/>
            </a:endParaRPr>
          </a:p>
          <a:p>
            <a:pPr lvl="1">
              <a:spcBef>
                <a:spcPts val="600"/>
              </a:spcBef>
              <a:spcAft>
                <a:spcPts val="0"/>
              </a:spcAft>
              <a:buSzPct val="75000"/>
              <a:buFont typeface="StarSymbol"/>
              <a:buChar char="–"/>
            </a:pPr>
            <a:r>
              <a:rPr lang="en-US" b="1">
                <a:solidFill>
                  <a:schemeClr val="bg1"/>
                </a:solidFill>
                <a:latin typeface="+mn-lt"/>
                <a:ea typeface="Microsoft YaHei" pitchFamily="2"/>
                <a:cs typeface="Arial" pitchFamily="2"/>
              </a:rPr>
              <a:t>How?</a:t>
            </a:r>
            <a:br>
              <a:rPr lang="en-US" b="1">
                <a:solidFill>
                  <a:schemeClr val="bg1"/>
                </a:solidFill>
                <a:latin typeface="+mn-lt"/>
                <a:ea typeface="Microsoft YaHei" pitchFamily="2"/>
                <a:cs typeface="Arial" pitchFamily="2"/>
              </a:rPr>
            </a:br>
            <a:r>
              <a:rPr lang="en-US" sz="1800" b="1">
                <a:solidFill>
                  <a:schemeClr val="bg1"/>
                </a:solidFill>
                <a:latin typeface="+mn-lt"/>
                <a:ea typeface="Microsoft YaHei" pitchFamily="2"/>
                <a:cs typeface="Arial" pitchFamily="2"/>
              </a:rPr>
              <a:t>UE in Connected mode (as seen from CN)</a:t>
            </a:r>
            <a:br>
              <a:rPr lang="en-US" sz="1800" b="1">
                <a:solidFill>
                  <a:schemeClr val="bg1"/>
                </a:solidFill>
                <a:latin typeface="+mn-lt"/>
                <a:ea typeface="Microsoft YaHei" pitchFamily="2"/>
                <a:cs typeface="Arial" pitchFamily="2"/>
              </a:rPr>
            </a:br>
            <a:r>
              <a:rPr lang="en-US" altLang="en-US" sz="1800" b="1">
                <a:solidFill>
                  <a:schemeClr val="bg1"/>
                </a:solidFill>
                <a:latin typeface="+mn-lt"/>
                <a:ea typeface="Microsoft YaHei" pitchFamily="2"/>
                <a:cs typeface="Arial" pitchFamily="2"/>
              </a:rPr>
              <a:t>RAN paging and reachability in this state</a:t>
            </a:r>
            <a:br>
              <a:rPr lang="en-US" altLang="en-US" sz="1800" b="1">
                <a:solidFill>
                  <a:schemeClr val="bg1"/>
                </a:solidFill>
                <a:latin typeface="+mn-lt"/>
                <a:ea typeface="Microsoft YaHei" pitchFamily="2"/>
                <a:cs typeface="Arial" pitchFamily="2"/>
              </a:rPr>
            </a:br>
            <a:r>
              <a:rPr lang="en-US" altLang="en-US" sz="1800" b="1">
                <a:solidFill>
                  <a:schemeClr val="bg1"/>
                </a:solidFill>
                <a:latin typeface="+mn-lt"/>
                <a:ea typeface="Microsoft YaHei" pitchFamily="2"/>
                <a:cs typeface="Arial" pitchFamily="2"/>
              </a:rPr>
              <a:t>CN awareness or RAN state needed</a:t>
            </a:r>
          </a:p>
          <a:p>
            <a:pPr marL="457200" lvl="1" indent="0">
              <a:spcBef>
                <a:spcPts val="600"/>
              </a:spcBef>
              <a:spcAft>
                <a:spcPts val="0"/>
              </a:spcAft>
              <a:buSzPct val="75000"/>
            </a:pPr>
            <a:r>
              <a:rPr lang="en-US" altLang="en-US" sz="1800" b="1">
                <a:solidFill>
                  <a:schemeClr val="bg1"/>
                </a:solidFill>
                <a:latin typeface="+mn-lt"/>
                <a:ea typeface="Microsoft YaHei" pitchFamily="2"/>
                <a:cs typeface="Arial" pitchFamily="2"/>
              </a:rPr>
              <a:t>      </a:t>
            </a:r>
            <a:r>
              <a:rPr lang="sv-SE" altLang="en-US" sz="1800" b="1">
                <a:solidFill>
                  <a:schemeClr val="bg1"/>
                </a:solidFill>
                <a:latin typeface="+mn-lt"/>
                <a:ea typeface="Microsoft YaHei" pitchFamily="2"/>
                <a:cs typeface="Arial" pitchFamily="2"/>
              </a:rPr>
              <a:t>MM </a:t>
            </a:r>
            <a:r>
              <a:rPr lang="sv-SE" altLang="en-US" sz="1800" b="1" err="1">
                <a:solidFill>
                  <a:schemeClr val="bg1"/>
                </a:solidFill>
                <a:latin typeface="+mn-lt"/>
                <a:ea typeface="Microsoft YaHei" pitchFamily="2"/>
                <a:cs typeface="Arial" pitchFamily="2"/>
              </a:rPr>
              <a:t>Registration</a:t>
            </a:r>
            <a:r>
              <a:rPr lang="en-US" altLang="en-US" sz="1800" b="1">
                <a:solidFill>
                  <a:schemeClr val="bg1"/>
                </a:solidFill>
                <a:latin typeface="+mn-lt"/>
                <a:ea typeface="Microsoft YaHei" pitchFamily="2"/>
                <a:cs typeface="Arial" pitchFamily="2"/>
              </a:rPr>
              <a:t> in Non-3GPP</a:t>
            </a:r>
          </a:p>
        </p:txBody>
      </p:sp>
      <p:sp>
        <p:nvSpPr>
          <p:cNvPr id="7" name="AutoShape 11" descr="bpct-blend6"/>
          <p:cNvSpPr>
            <a:spLocks noChangeAspect="1" noChangeArrowheads="1"/>
          </p:cNvSpPr>
          <p:nvPr/>
        </p:nvSpPr>
        <p:spPr bwMode="auto">
          <a:xfrm>
            <a:off x="6055769" y="3852075"/>
            <a:ext cx="5815389" cy="2732629"/>
          </a:xfrm>
          <a:prstGeom prst="roundRect">
            <a:avLst>
              <a:gd name="adj" fmla="val 5958"/>
            </a:avLst>
          </a:prstGeom>
          <a:blipFill dpi="0" rotWithShape="0">
            <a:blip r:embed="rId6"/>
            <a:srcRect/>
            <a:stretch>
              <a:fillRect/>
            </a:stretch>
          </a:blipFill>
          <a:ln>
            <a:noFill/>
          </a:ln>
          <a:extLst>
            <a:ext uri="{91240B29-F687-4F45-9708-019B960494DF}">
              <a14:hiddenLine xmlns:a14="http://schemas.microsoft.com/office/drawing/2010/main" w="12700" algn="ctr">
                <a:solidFill>
                  <a:srgbClr val="000000"/>
                </a:solidFill>
                <a:round/>
                <a:headEnd/>
                <a:tailEnd/>
              </a14:hiddenLine>
            </a:ext>
          </a:extLst>
        </p:spPr>
        <p:txBody>
          <a:bodyPr wrap="square" lIns="36000" tIns="36000" rIns="36000" bIns="36000" anchor="t" anchorCtr="0"/>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lvl="0">
              <a:buSzPct val="45000"/>
            </a:pPr>
            <a:r>
              <a:rPr lang="en-US" sz="2400" b="1">
                <a:solidFill>
                  <a:schemeClr val="bg1"/>
                </a:solidFill>
                <a:latin typeface="+mn-lt"/>
              </a:rPr>
              <a:t>Mobility Policies</a:t>
            </a:r>
          </a:p>
          <a:p>
            <a:pPr marL="728663" lvl="1">
              <a:spcBef>
                <a:spcPts val="600"/>
              </a:spcBef>
              <a:buSzPct val="75000"/>
              <a:buFont typeface="Arial" panose="020B0604020202020204" pitchFamily="34" charset="0"/>
              <a:buChar char="–"/>
            </a:pPr>
            <a:r>
              <a:rPr lang="en-US" b="1">
                <a:solidFill>
                  <a:schemeClr val="bg1"/>
                </a:solidFill>
                <a:latin typeface="+mn-lt"/>
              </a:rPr>
              <a:t>What?</a:t>
            </a:r>
            <a:br>
              <a:rPr lang="en-US" b="1">
                <a:solidFill>
                  <a:schemeClr val="bg1"/>
                </a:solidFill>
                <a:latin typeface="+mn-lt"/>
              </a:rPr>
            </a:br>
            <a:r>
              <a:rPr lang="en-US" sz="1800" b="1">
                <a:solidFill>
                  <a:schemeClr val="bg1"/>
                </a:solidFill>
                <a:latin typeface="+mn-lt"/>
              </a:rPr>
              <a:t>Standardized interface between AMF &amp; PCF</a:t>
            </a:r>
            <a:br>
              <a:rPr lang="en-US" sz="1800" b="1">
                <a:solidFill>
                  <a:schemeClr val="bg1"/>
                </a:solidFill>
                <a:latin typeface="+mn-lt"/>
              </a:rPr>
            </a:br>
            <a:r>
              <a:rPr lang="en-US" sz="1800" b="1">
                <a:solidFill>
                  <a:schemeClr val="bg1"/>
                </a:solidFill>
                <a:latin typeface="+mn-lt"/>
              </a:rPr>
              <a:t>Similar to Ericsson 4G proprietary interface</a:t>
            </a:r>
            <a:endParaRPr lang="en-US" sz="1600" b="1">
              <a:solidFill>
                <a:schemeClr val="bg1"/>
              </a:solidFill>
              <a:latin typeface="+mn-lt"/>
            </a:endParaRPr>
          </a:p>
          <a:p>
            <a:pPr marL="728663" lvl="1">
              <a:spcBef>
                <a:spcPts val="600"/>
              </a:spcBef>
              <a:buSzPct val="75000"/>
              <a:buFont typeface="Arial" panose="020B0604020202020204" pitchFamily="34" charset="0"/>
              <a:buChar char="–"/>
            </a:pPr>
            <a:r>
              <a:rPr lang="en-US" b="1">
                <a:solidFill>
                  <a:schemeClr val="bg1"/>
                </a:solidFill>
                <a:latin typeface="+mn-lt"/>
              </a:rPr>
              <a:t>Why?</a:t>
            </a:r>
            <a:br>
              <a:rPr lang="en-US" b="1">
                <a:solidFill>
                  <a:schemeClr val="bg1"/>
                </a:solidFill>
                <a:latin typeface="+mn-lt"/>
              </a:rPr>
            </a:br>
            <a:r>
              <a:rPr lang="en-US" sz="1800" b="1">
                <a:solidFill>
                  <a:schemeClr val="bg1"/>
                </a:solidFill>
                <a:latin typeface="+mn-lt"/>
              </a:rPr>
              <a:t>Policies to be enforced through AMF</a:t>
            </a:r>
            <a:br>
              <a:rPr lang="en-US" sz="1800" b="1">
                <a:solidFill>
                  <a:schemeClr val="bg1"/>
                </a:solidFill>
                <a:latin typeface="+mn-lt"/>
              </a:rPr>
            </a:br>
            <a:r>
              <a:rPr lang="en-US" sz="1800" b="1">
                <a:solidFill>
                  <a:schemeClr val="bg1"/>
                </a:solidFill>
                <a:latin typeface="+mn-lt"/>
              </a:rPr>
              <a:t>Delivery of policies towards UE</a:t>
            </a:r>
          </a:p>
        </p:txBody>
      </p:sp>
    </p:spTree>
    <p:extLst>
      <p:ext uri="{BB962C8B-B14F-4D97-AF65-F5344CB8AC3E}">
        <p14:creationId xmlns:p14="http://schemas.microsoft.com/office/powerpoint/2010/main" val="1082216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B28FB-291E-435A-A79D-BEDEF4853E2D}"/>
              </a:ext>
            </a:extLst>
          </p:cNvPr>
          <p:cNvSpPr>
            <a:spLocks noGrp="1"/>
          </p:cNvSpPr>
          <p:nvPr>
            <p:ph type="title"/>
          </p:nvPr>
        </p:nvSpPr>
        <p:spPr/>
        <p:txBody>
          <a:bodyPr/>
          <a:lstStyle/>
          <a:p>
            <a:r>
              <a:rPr lang="sv-SE"/>
              <a:t>UCMF in RACS enabled deployment</a:t>
            </a:r>
          </a:p>
        </p:txBody>
      </p:sp>
      <p:sp>
        <p:nvSpPr>
          <p:cNvPr id="3" name="Content Placeholder 2">
            <a:extLst>
              <a:ext uri="{FF2B5EF4-FFF2-40B4-BE49-F238E27FC236}">
                <a16:creationId xmlns:a16="http://schemas.microsoft.com/office/drawing/2014/main" id="{5C937A5F-D7D9-411D-A8C4-AB8D6AC27DE6}"/>
              </a:ext>
            </a:extLst>
          </p:cNvPr>
          <p:cNvSpPr>
            <a:spLocks noGrp="1"/>
          </p:cNvSpPr>
          <p:nvPr>
            <p:ph idx="1"/>
          </p:nvPr>
        </p:nvSpPr>
        <p:spPr>
          <a:xfrm>
            <a:off x="838200" y="1825625"/>
            <a:ext cx="5642113" cy="4351338"/>
          </a:xfrm>
        </p:spPr>
        <p:txBody>
          <a:bodyPr>
            <a:normAutofit fontScale="77500" lnSpcReduction="20000"/>
          </a:bodyPr>
          <a:lstStyle/>
          <a:p>
            <a:r>
              <a:rPr lang="sv-SE" sz="2400"/>
              <a:t>UCMF stores RACS ID &lt;-&gt; UE Radio capability entries</a:t>
            </a:r>
          </a:p>
          <a:p>
            <a:r>
              <a:rPr lang="sv-SE" sz="2400"/>
              <a:t>UCMF provides RACS ID or capability information to MME/AMF upon request.</a:t>
            </a:r>
          </a:p>
          <a:p>
            <a:r>
              <a:rPr lang="sv-SE" sz="2400"/>
              <a:t>New entries are added at UE use of ”new” UE radio capabilities or via provisioning (PLMN-assigned ID vs Manufacturer-assigned operation.</a:t>
            </a:r>
          </a:p>
          <a:p>
            <a:r>
              <a:rPr lang="sv-SE" sz="2400"/>
              <a:t>UCMF can inform MMEs/AMFs of new RACS mappings.</a:t>
            </a:r>
          </a:p>
          <a:p>
            <a:r>
              <a:rPr lang="sv-SE" sz="2400"/>
              <a:t>UCMF can request deletion of RACS mappings in MME/AMF.</a:t>
            </a:r>
          </a:p>
          <a:p>
            <a:r>
              <a:rPr lang="sv-SE" sz="2400"/>
              <a:t>UCMF can request use of Manufacturer-assigned ID for specific UE type/SW vsn.</a:t>
            </a:r>
          </a:p>
          <a:p>
            <a:r>
              <a:rPr lang="sv-SE" sz="2400"/>
              <a:t>N57 alternatively N56+N33 are used to provision UCMF with Manufacturer-assigned ID entries, and not used in PLMN-assigned ID operation.</a:t>
            </a:r>
          </a:p>
        </p:txBody>
      </p:sp>
      <p:graphicFrame>
        <p:nvGraphicFramePr>
          <p:cNvPr id="8" name="Object 7">
            <a:extLst>
              <a:ext uri="{FF2B5EF4-FFF2-40B4-BE49-F238E27FC236}">
                <a16:creationId xmlns:a16="http://schemas.microsoft.com/office/drawing/2014/main" id="{F896A6D5-AD80-4B44-94AA-D6B14E15DD80}"/>
              </a:ext>
            </a:extLst>
          </p:cNvPr>
          <p:cNvGraphicFramePr>
            <a:graphicFrameLocks noChangeAspect="1"/>
          </p:cNvGraphicFramePr>
          <p:nvPr/>
        </p:nvGraphicFramePr>
        <p:xfrm>
          <a:off x="6172105" y="1995487"/>
          <a:ext cx="5181696" cy="4181476"/>
        </p:xfrm>
        <a:graphic>
          <a:graphicData uri="http://schemas.openxmlformats.org/presentationml/2006/ole">
            <mc:AlternateContent xmlns:mc="http://schemas.openxmlformats.org/markup-compatibility/2006">
              <mc:Choice xmlns:v="urn:schemas-microsoft-com:vml" Requires="v">
                <p:oleObj spid="_x0000_s5124" name="Visio" r:id="rId3" imgW="3552630" imgH="2866889" progId="Visio.Drawing.15">
                  <p:embed/>
                </p:oleObj>
              </mc:Choice>
              <mc:Fallback>
                <p:oleObj name="Visio" r:id="rId3" imgW="3552630" imgH="2866889" progId="Visio.Drawing.15">
                  <p:embed/>
                  <p:pic>
                    <p:nvPicPr>
                      <p:cNvPr id="8" name="Object 7">
                        <a:extLst>
                          <a:ext uri="{FF2B5EF4-FFF2-40B4-BE49-F238E27FC236}">
                            <a16:creationId xmlns:a16="http://schemas.microsoft.com/office/drawing/2014/main" id="{F896A6D5-AD80-4B44-94AA-D6B14E15DD80}"/>
                          </a:ext>
                        </a:extLst>
                      </p:cNvPr>
                      <p:cNvPicPr/>
                      <p:nvPr/>
                    </p:nvPicPr>
                    <p:blipFill>
                      <a:blip r:embed="rId4"/>
                      <a:stretch>
                        <a:fillRect/>
                      </a:stretch>
                    </p:blipFill>
                    <p:spPr>
                      <a:xfrm>
                        <a:off x="6172105" y="1995487"/>
                        <a:ext cx="5181696" cy="4181476"/>
                      </a:xfrm>
                      <a:prstGeom prst="rect">
                        <a:avLst/>
                      </a:prstGeom>
                    </p:spPr>
                  </p:pic>
                </p:oleObj>
              </mc:Fallback>
            </mc:AlternateContent>
          </a:graphicData>
        </a:graphic>
      </p:graphicFrame>
    </p:spTree>
    <p:extLst>
      <p:ext uri="{BB962C8B-B14F-4D97-AF65-F5344CB8AC3E}">
        <p14:creationId xmlns:p14="http://schemas.microsoft.com/office/powerpoint/2010/main" val="29293859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AFABAEC-CB87-4AC3-ADD0-A08501EBCDAC}"/>
              </a:ext>
            </a:extLst>
          </p:cNvPr>
          <p:cNvSpPr>
            <a:spLocks noGrp="1"/>
          </p:cNvSpPr>
          <p:nvPr>
            <p:ph sz="quarter" idx="10"/>
          </p:nvPr>
        </p:nvSpPr>
        <p:spPr>
          <a:xfrm>
            <a:off x="6955436" y="1497013"/>
            <a:ext cx="4961743" cy="4740275"/>
          </a:xfrm>
        </p:spPr>
        <p:txBody>
          <a:bodyPr/>
          <a:lstStyle/>
          <a:p>
            <a:r>
              <a:rPr lang="sv-SE" sz="1400"/>
              <a:t>If the UE provides a RACS ID unknown to AMF/MME, UCMF is requested for corresponding UE radio capabilities (flow to the left).</a:t>
            </a:r>
          </a:p>
          <a:p>
            <a:endParaRPr lang="sv-SE" sz="1400"/>
          </a:p>
          <a:p>
            <a:r>
              <a:rPr lang="sv-SE" sz="1400"/>
              <a:t>If the UE does not provide a RACS ID, UE radio capabilities are requested from the UE via RAN, and UCMF is requested for a RACS ID.</a:t>
            </a:r>
          </a:p>
          <a:p>
            <a:endParaRPr lang="sv-SE" sz="1400"/>
          </a:p>
          <a:p>
            <a:r>
              <a:rPr lang="sv-SE" sz="1400"/>
              <a:t>The UCMF replies with a RACS ID, either an existing or a newly allocated RACS ID.</a:t>
            </a:r>
          </a:p>
          <a:p>
            <a:endParaRPr lang="sv-SE" sz="1400"/>
          </a:p>
          <a:p>
            <a:r>
              <a:rPr lang="sv-SE" sz="1400"/>
              <a:t>MME/AMF informs the UE of the RACS ID for subsequent use of these UE radio capabilities.</a:t>
            </a:r>
          </a:p>
          <a:p>
            <a:endParaRPr lang="sv-SE" sz="1400"/>
          </a:p>
          <a:p>
            <a:r>
              <a:rPr lang="sv-SE" sz="1400"/>
              <a:t>UCMF can at any point request of ”cached” RACS mappings from MME/AMF.</a:t>
            </a:r>
          </a:p>
          <a:p>
            <a:endParaRPr lang="sv-SE" sz="1400"/>
          </a:p>
          <a:p>
            <a:r>
              <a:rPr lang="sv-SE" sz="1400"/>
              <a:t>UCMF can at any point request MME/AMF to tag certain UE type/version for Manufacturer-assigned RACS ID operation.</a:t>
            </a:r>
          </a:p>
        </p:txBody>
      </p:sp>
      <p:sp>
        <p:nvSpPr>
          <p:cNvPr id="3" name="Title 2">
            <a:extLst>
              <a:ext uri="{FF2B5EF4-FFF2-40B4-BE49-F238E27FC236}">
                <a16:creationId xmlns:a16="http://schemas.microsoft.com/office/drawing/2014/main" id="{5CE641F6-FA29-4AEA-AF40-5F05BD59E0DF}"/>
              </a:ext>
            </a:extLst>
          </p:cNvPr>
          <p:cNvSpPr>
            <a:spLocks noGrp="1"/>
          </p:cNvSpPr>
          <p:nvPr>
            <p:ph type="title"/>
          </p:nvPr>
        </p:nvSpPr>
        <p:spPr/>
        <p:txBody>
          <a:bodyPr/>
          <a:lstStyle/>
          <a:p>
            <a:r>
              <a:rPr lang="en-US" kern="1000" spc="-30">
                <a:solidFill>
                  <a:srgbClr val="181818"/>
                </a:solidFill>
              </a:rPr>
              <a:t>Signaling flow, RACS </a:t>
            </a:r>
            <a:r>
              <a:rPr lang="en-GB" u="sng"/>
              <a:t> </a:t>
            </a:r>
            <a:endParaRPr lang="en-US" sz="4800"/>
          </a:p>
        </p:txBody>
      </p:sp>
      <p:graphicFrame>
        <p:nvGraphicFramePr>
          <p:cNvPr id="9" name="Object 8">
            <a:extLst>
              <a:ext uri="{FF2B5EF4-FFF2-40B4-BE49-F238E27FC236}">
                <a16:creationId xmlns:a16="http://schemas.microsoft.com/office/drawing/2014/main" id="{1EBD31DA-9329-4838-8E18-74E18C7B354A}"/>
              </a:ext>
            </a:extLst>
          </p:cNvPr>
          <p:cNvGraphicFramePr>
            <a:graphicFrameLocks noChangeAspect="1"/>
          </p:cNvGraphicFramePr>
          <p:nvPr>
            <p:extLst>
              <p:ext uri="{D42A27DB-BD31-4B8C-83A1-F6EECF244321}">
                <p14:modId xmlns:p14="http://schemas.microsoft.com/office/powerpoint/2010/main" val="3934519039"/>
              </p:ext>
            </p:extLst>
          </p:nvPr>
        </p:nvGraphicFramePr>
        <p:xfrm>
          <a:off x="274821" y="1497012"/>
          <a:ext cx="6632575" cy="4740275"/>
        </p:xfrm>
        <a:graphic>
          <a:graphicData uri="http://schemas.openxmlformats.org/presentationml/2006/ole">
            <mc:AlternateContent xmlns:mc="http://schemas.openxmlformats.org/markup-compatibility/2006">
              <mc:Choice xmlns:v="urn:schemas-microsoft-com:vml" Requires="v">
                <p:oleObj spid="_x0000_s6148" name="Visio" r:id="rId3" imgW="7877216" imgH="5124314" progId="Visio.Drawing.11">
                  <p:embed/>
                </p:oleObj>
              </mc:Choice>
              <mc:Fallback>
                <p:oleObj name="Visio" r:id="rId3" imgW="7877216" imgH="5124314" progId="Visio.Drawing.11">
                  <p:embed/>
                  <p:pic>
                    <p:nvPicPr>
                      <p:cNvPr id="9" name="Object 8">
                        <a:extLst>
                          <a:ext uri="{FF2B5EF4-FFF2-40B4-BE49-F238E27FC236}">
                            <a16:creationId xmlns:a16="http://schemas.microsoft.com/office/drawing/2014/main" id="{1EBD31DA-9329-4838-8E18-74E18C7B354A}"/>
                          </a:ext>
                        </a:extLst>
                      </p:cNvPr>
                      <p:cNvPicPr>
                        <a:picLocks noChangeAspect="1" noChangeArrowheads="1"/>
                      </p:cNvPicPr>
                      <p:nvPr/>
                    </p:nvPicPr>
                    <p:blipFill>
                      <a:blip r:embed="rId4"/>
                      <a:srcRect/>
                      <a:stretch>
                        <a:fillRect/>
                      </a:stretch>
                    </p:blipFill>
                    <p:spPr bwMode="auto">
                      <a:xfrm>
                        <a:off x="274821" y="1497012"/>
                        <a:ext cx="6632575" cy="4740275"/>
                      </a:xfrm>
                      <a:prstGeom prst="rect">
                        <a:avLst/>
                      </a:prstGeom>
                      <a:noFill/>
                      <a:ln>
                        <a:solidFill>
                          <a:schemeClr val="tx1"/>
                        </a:solidFill>
                      </a:ln>
                    </p:spPr>
                  </p:pic>
                </p:oleObj>
              </mc:Fallback>
            </mc:AlternateContent>
          </a:graphicData>
        </a:graphic>
      </p:graphicFrame>
      <p:sp>
        <p:nvSpPr>
          <p:cNvPr id="2" name="Rectangle 7">
            <a:extLst>
              <a:ext uri="{FF2B5EF4-FFF2-40B4-BE49-F238E27FC236}">
                <a16:creationId xmlns:a16="http://schemas.microsoft.com/office/drawing/2014/main" id="{551FC204-AE6E-4ECA-B7C8-353F917CE9B5}"/>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v-SE"/>
          </a:p>
        </p:txBody>
      </p:sp>
    </p:spTree>
    <p:extLst>
      <p:ext uri="{BB962C8B-B14F-4D97-AF65-F5344CB8AC3E}">
        <p14:creationId xmlns:p14="http://schemas.microsoft.com/office/powerpoint/2010/main" val="15456634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D3873F8-9E93-4914-BAAB-0D7289EF7C10}"/>
              </a:ext>
            </a:extLst>
          </p:cNvPr>
          <p:cNvSpPr>
            <a:spLocks noGrp="1"/>
          </p:cNvSpPr>
          <p:nvPr>
            <p:ph sz="quarter" idx="10"/>
          </p:nvPr>
        </p:nvSpPr>
        <p:spPr>
          <a:xfrm>
            <a:off x="6240463" y="1844675"/>
            <a:ext cx="5472112" cy="4640531"/>
          </a:xfrm>
        </p:spPr>
        <p:txBody>
          <a:bodyPr/>
          <a:lstStyle/>
          <a:p>
            <a:r>
              <a:rPr lang="en-US" sz="1800"/>
              <a:t>A QoS flow is the finest granularity of QoS differentiation in a PDU session</a:t>
            </a:r>
          </a:p>
          <a:p>
            <a:pPr lvl="1"/>
            <a:r>
              <a:rPr lang="en-US" sz="1600"/>
              <a:t>Each QoS flow is associated with QoS parameters that are used to enforce the correct traffic forwarding treatment</a:t>
            </a:r>
          </a:p>
          <a:p>
            <a:pPr lvl="1"/>
            <a:r>
              <a:rPr lang="en-US" sz="1600"/>
              <a:t>Each packet belongs to a QoS flow</a:t>
            </a:r>
          </a:p>
          <a:p>
            <a:pPr lvl="1"/>
            <a:endParaRPr lang="en-US" sz="1600"/>
          </a:p>
          <a:p>
            <a:r>
              <a:rPr lang="en-US" sz="1800"/>
              <a:t>One PDU session can carry one or several QoS flows</a:t>
            </a:r>
          </a:p>
          <a:p>
            <a:pPr lvl="1"/>
            <a:r>
              <a:rPr lang="en-US" sz="1600"/>
              <a:t>All QoS flows are sent over the same N3 tunnel</a:t>
            </a:r>
          </a:p>
          <a:p>
            <a:pPr lvl="1"/>
            <a:endParaRPr lang="en-US" sz="1600"/>
          </a:p>
          <a:p>
            <a:r>
              <a:rPr lang="en-US" sz="1800"/>
              <a:t>A Radio Bearer can carry one or several QoS flows</a:t>
            </a:r>
            <a:endParaRPr lang="en-US" sz="1600"/>
          </a:p>
          <a:p>
            <a:pPr lvl="1"/>
            <a:r>
              <a:rPr lang="en-US" sz="1600"/>
              <a:t>Each PDU session have a unique set of Radio bearers</a:t>
            </a:r>
          </a:p>
          <a:p>
            <a:pPr lvl="1"/>
            <a:r>
              <a:rPr lang="en-US" sz="1600"/>
              <a:t>RAN decide which Radio Bearer a QoS flow is sent over</a:t>
            </a:r>
          </a:p>
        </p:txBody>
      </p:sp>
      <p:sp>
        <p:nvSpPr>
          <p:cNvPr id="4" name="Title 3"/>
          <p:cNvSpPr>
            <a:spLocks noGrp="1"/>
          </p:cNvSpPr>
          <p:nvPr>
            <p:ph type="title"/>
          </p:nvPr>
        </p:nvSpPr>
        <p:spPr/>
        <p:txBody>
          <a:bodyPr/>
          <a:lstStyle/>
          <a:p>
            <a:r>
              <a:rPr lang="en-US"/>
              <a:t>5G Quality of Service</a:t>
            </a:r>
            <a:br>
              <a:rPr lang="en-US" sz="3200"/>
            </a:br>
            <a:r>
              <a:rPr lang="en-US" sz="3200"/>
              <a:t>Overview</a:t>
            </a:r>
            <a:endParaRPr lang="en-US"/>
          </a:p>
        </p:txBody>
      </p:sp>
      <p:sp>
        <p:nvSpPr>
          <p:cNvPr id="2" name="Rectangle 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6" name="Group 5">
            <a:extLst>
              <a:ext uri="{FF2B5EF4-FFF2-40B4-BE49-F238E27FC236}">
                <a16:creationId xmlns:a16="http://schemas.microsoft.com/office/drawing/2014/main" id="{E7908974-83B2-4FF1-AF1E-6D15E913DFD4}"/>
              </a:ext>
            </a:extLst>
          </p:cNvPr>
          <p:cNvGrpSpPr/>
          <p:nvPr/>
        </p:nvGrpSpPr>
        <p:grpSpPr>
          <a:xfrm>
            <a:off x="403159" y="1812574"/>
            <a:ext cx="5425503" cy="4053536"/>
            <a:chOff x="403159" y="1812574"/>
            <a:chExt cx="5425503" cy="4053536"/>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159" y="1812574"/>
              <a:ext cx="5425503" cy="4053536"/>
            </a:xfrm>
            <a:prstGeom prst="rect">
              <a:avLst/>
            </a:prstGeom>
          </p:spPr>
        </p:pic>
        <p:sp>
          <p:nvSpPr>
            <p:cNvPr id="3" name="TextBox 2">
              <a:extLst>
                <a:ext uri="{FF2B5EF4-FFF2-40B4-BE49-F238E27FC236}">
                  <a16:creationId xmlns:a16="http://schemas.microsoft.com/office/drawing/2014/main" id="{3AC5593B-CB5B-46E0-B39C-CEBAB2BB20D8}"/>
                </a:ext>
              </a:extLst>
            </p:cNvPr>
            <p:cNvSpPr txBox="1"/>
            <p:nvPr/>
          </p:nvSpPr>
          <p:spPr>
            <a:xfrm>
              <a:off x="3435351" y="3124958"/>
              <a:ext cx="876299" cy="184666"/>
            </a:xfrm>
            <a:prstGeom prst="rect">
              <a:avLst/>
            </a:prstGeom>
            <a:solidFill>
              <a:schemeClr val="bg1"/>
            </a:solidFill>
          </p:spPr>
          <p:txBody>
            <a:bodyPr wrap="square" lIns="36000" tIns="0" rIns="36000" bIns="0" rtlCol="0">
              <a:spAutoFit/>
            </a:bodyPr>
            <a:lstStyle/>
            <a:p>
              <a:pPr algn="ctr">
                <a:spcBef>
                  <a:spcPts val="0"/>
                </a:spcBef>
              </a:pPr>
              <a:r>
                <a:rPr lang="en-US" sz="1200"/>
                <a:t>N3 tunnel</a:t>
              </a:r>
            </a:p>
          </p:txBody>
        </p:sp>
      </p:grpSp>
    </p:spTree>
    <p:extLst>
      <p:ext uri="{BB962C8B-B14F-4D97-AF65-F5344CB8AC3E}">
        <p14:creationId xmlns:p14="http://schemas.microsoft.com/office/powerpoint/2010/main" val="7687099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798840-156B-49F9-B286-3CCD1AF94F66}"/>
              </a:ext>
            </a:extLst>
          </p:cNvPr>
          <p:cNvPicPr>
            <a:picLocks noChangeAspect="1"/>
          </p:cNvPicPr>
          <p:nvPr/>
        </p:nvPicPr>
        <p:blipFill>
          <a:blip r:embed="rId3"/>
          <a:stretch>
            <a:fillRect/>
          </a:stretch>
        </p:blipFill>
        <p:spPr>
          <a:xfrm>
            <a:off x="5299375" y="3267856"/>
            <a:ext cx="6877635" cy="3545173"/>
          </a:xfrm>
          <a:prstGeom prst="rect">
            <a:avLst/>
          </a:prstGeom>
        </p:spPr>
      </p:pic>
      <p:sp>
        <p:nvSpPr>
          <p:cNvPr id="8" name="Content Placeholder 7">
            <a:extLst>
              <a:ext uri="{FF2B5EF4-FFF2-40B4-BE49-F238E27FC236}">
                <a16:creationId xmlns:a16="http://schemas.microsoft.com/office/drawing/2014/main" id="{A9D934AB-002C-4796-ABCD-4EC951B240EA}"/>
              </a:ext>
            </a:extLst>
          </p:cNvPr>
          <p:cNvSpPr>
            <a:spLocks noGrp="1"/>
          </p:cNvSpPr>
          <p:nvPr>
            <p:ph sz="quarter" idx="10"/>
          </p:nvPr>
        </p:nvSpPr>
        <p:spPr>
          <a:xfrm>
            <a:off x="310609" y="1476375"/>
            <a:ext cx="5472113" cy="4760913"/>
          </a:xfrm>
        </p:spPr>
        <p:txBody>
          <a:bodyPr/>
          <a:lstStyle/>
          <a:p>
            <a:r>
              <a:rPr lang="en-US" b="1"/>
              <a:t>Main principles</a:t>
            </a:r>
          </a:p>
          <a:p>
            <a:pPr lvl="1"/>
            <a:r>
              <a:rPr lang="en-US" sz="1700"/>
              <a:t>Network controlled QoS</a:t>
            </a:r>
          </a:p>
          <a:p>
            <a:pPr lvl="1"/>
            <a:r>
              <a:rPr lang="en-US" sz="1700"/>
              <a:t>Per flow U-plane marking, one tunnel per session</a:t>
            </a:r>
          </a:p>
          <a:p>
            <a:pPr lvl="1"/>
            <a:r>
              <a:rPr lang="en-US" sz="1700"/>
              <a:t>Separation of concerns between CN and AN</a:t>
            </a:r>
          </a:p>
          <a:p>
            <a:pPr lvl="2"/>
            <a:r>
              <a:rPr lang="en-US" sz="1700"/>
              <a:t>Break 1:1 relation between CN QoS and DRB</a:t>
            </a:r>
          </a:p>
          <a:p>
            <a:pPr lvl="2"/>
            <a:r>
              <a:rPr lang="en-US" sz="1700"/>
              <a:t>Per flow U-plane marking in encapsulation header</a:t>
            </a:r>
          </a:p>
          <a:p>
            <a:pPr lvl="3"/>
            <a:r>
              <a:rPr lang="en-US" sz="1700"/>
              <a:t>Marking in UE and UPF</a:t>
            </a:r>
          </a:p>
          <a:p>
            <a:pPr lvl="2"/>
            <a:r>
              <a:rPr lang="en-US" sz="1700"/>
              <a:t>Per flow authorized QoS distributed to </a:t>
            </a:r>
            <a:br>
              <a:rPr lang="en-US" sz="1700"/>
            </a:br>
            <a:r>
              <a:rPr lang="en-US" sz="1700"/>
              <a:t>RAN (over N2) and optionally UE (over N1) </a:t>
            </a:r>
          </a:p>
          <a:p>
            <a:pPr lvl="1"/>
            <a:r>
              <a:rPr lang="en-US" sz="1700"/>
              <a:t>Minimize signaling</a:t>
            </a:r>
          </a:p>
          <a:p>
            <a:pPr lvl="2"/>
            <a:r>
              <a:rPr lang="en-US" sz="1700"/>
              <a:t>Reflective QoS for UL traffic</a:t>
            </a:r>
          </a:p>
          <a:p>
            <a:pPr lvl="2"/>
            <a:r>
              <a:rPr lang="en-US" sz="1700"/>
              <a:t>Standardized (in addition to dynamic) flow marking</a:t>
            </a:r>
          </a:p>
          <a:p>
            <a:pPr lvl="2"/>
            <a:r>
              <a:rPr lang="en-US" sz="1700"/>
              <a:t>Pre-authorization of QoS flows at PDU session establishment</a:t>
            </a:r>
          </a:p>
          <a:p>
            <a:endParaRPr lang="en-US"/>
          </a:p>
        </p:txBody>
      </p:sp>
      <p:sp>
        <p:nvSpPr>
          <p:cNvPr id="4" name="Title 3"/>
          <p:cNvSpPr>
            <a:spLocks noGrp="1"/>
          </p:cNvSpPr>
          <p:nvPr>
            <p:ph type="title"/>
          </p:nvPr>
        </p:nvSpPr>
        <p:spPr/>
        <p:txBody>
          <a:bodyPr/>
          <a:lstStyle/>
          <a:p>
            <a:r>
              <a:rPr lang="en-US"/>
              <a:t>5G Quality of Service</a:t>
            </a:r>
            <a:br>
              <a:rPr lang="en-US" sz="3200"/>
            </a:br>
            <a:r>
              <a:rPr lang="en-US" sz="3200"/>
              <a:t>Details</a:t>
            </a:r>
            <a:endParaRPr lang="en-US"/>
          </a:p>
        </p:txBody>
      </p:sp>
      <p:sp>
        <p:nvSpPr>
          <p:cNvPr id="3" name="Content Placeholder 2"/>
          <p:cNvSpPr>
            <a:spLocks noGrp="1"/>
          </p:cNvSpPr>
          <p:nvPr>
            <p:ph sz="quarter" idx="4294967295"/>
          </p:nvPr>
        </p:nvSpPr>
        <p:spPr>
          <a:xfrm>
            <a:off x="6061075" y="1476375"/>
            <a:ext cx="6130925" cy="1720850"/>
          </a:xfrm>
        </p:spPr>
        <p:txBody>
          <a:bodyPr>
            <a:normAutofit fontScale="47500" lnSpcReduction="20000"/>
          </a:bodyPr>
          <a:lstStyle/>
          <a:p>
            <a:r>
              <a:rPr lang="en-US" sz="3600" b="1"/>
              <a:t>Changes from EPS QoS</a:t>
            </a:r>
            <a:r>
              <a:rPr lang="en-US" sz="3400" b="1"/>
              <a:t>:</a:t>
            </a:r>
          </a:p>
          <a:p>
            <a:pPr lvl="1"/>
            <a:r>
              <a:rPr lang="en-US" sz="3100"/>
              <a:t>One tunnel per session with one or more QoS flows– no dedicated EPS bearers</a:t>
            </a:r>
          </a:p>
          <a:p>
            <a:pPr lvl="1"/>
            <a:r>
              <a:rPr lang="en-US" sz="3100"/>
              <a:t>Data Radio Bearers remain to exist but with no CN intervention</a:t>
            </a:r>
          </a:p>
          <a:p>
            <a:pPr lvl="1"/>
            <a:r>
              <a:rPr lang="en-US" sz="3100"/>
              <a:t>Possibility to signal explicitly, and override, the QoS characteristics (such as priority and/or service requirements) for more flexible QoS target settings.</a:t>
            </a:r>
          </a:p>
        </p:txBody>
      </p:sp>
    </p:spTree>
    <p:extLst>
      <p:ext uri="{BB962C8B-B14F-4D97-AF65-F5344CB8AC3E}">
        <p14:creationId xmlns:p14="http://schemas.microsoft.com/office/powerpoint/2010/main" val="4254648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6CD652-DD65-481F-85FE-1074972A917B}"/>
              </a:ext>
            </a:extLst>
          </p:cNvPr>
          <p:cNvSpPr>
            <a:spLocks noGrp="1"/>
          </p:cNvSpPr>
          <p:nvPr>
            <p:ph sz="quarter" idx="3"/>
          </p:nvPr>
        </p:nvSpPr>
        <p:spPr/>
        <p:txBody>
          <a:bodyPr/>
          <a:lstStyle/>
          <a:p>
            <a:pPr lvl="1"/>
            <a:r>
              <a:rPr lang="en-US" sz="1800" dirty="0"/>
              <a:t>5GC Functional areas cont’d</a:t>
            </a:r>
          </a:p>
          <a:p>
            <a:pPr lvl="2"/>
            <a:r>
              <a:rPr lang="en-US" sz="1600" dirty="0"/>
              <a:t>Communication Services</a:t>
            </a:r>
          </a:p>
          <a:p>
            <a:pPr lvl="2"/>
            <a:r>
              <a:rPr lang="en-US" sz="1600" dirty="0"/>
              <a:t>Enhanced Network Analytics</a:t>
            </a:r>
          </a:p>
          <a:p>
            <a:pPr lvl="2"/>
            <a:r>
              <a:rPr lang="sv-SE" sz="1600" dirty="0"/>
              <a:t>IoT – 5G LAN, NPN and URLLC</a:t>
            </a:r>
          </a:p>
          <a:p>
            <a:pPr lvl="2"/>
            <a:r>
              <a:rPr lang="sv-SE" sz="1600" dirty="0"/>
              <a:t>5G FMC</a:t>
            </a:r>
            <a:endParaRPr lang="en-US" sz="1800" dirty="0"/>
          </a:p>
          <a:p>
            <a:pPr lvl="1"/>
            <a:r>
              <a:rPr lang="en-US" sz="1800" dirty="0"/>
              <a:t>5GC and EPC interworking</a:t>
            </a:r>
          </a:p>
          <a:p>
            <a:pPr lvl="1"/>
            <a:r>
              <a:rPr lang="en-US" sz="1800" dirty="0"/>
              <a:t>5G EPC &amp; Option 3/3a/3x</a:t>
            </a:r>
            <a:endParaRPr lang="en-US" dirty="0"/>
          </a:p>
        </p:txBody>
      </p:sp>
      <p:sp>
        <p:nvSpPr>
          <p:cNvPr id="2" name="Content Placeholder 1">
            <a:extLst>
              <a:ext uri="{FF2B5EF4-FFF2-40B4-BE49-F238E27FC236}">
                <a16:creationId xmlns:a16="http://schemas.microsoft.com/office/drawing/2014/main" id="{2C32CCD6-2C8F-48FC-953A-3E4F36864FCA}"/>
              </a:ext>
            </a:extLst>
          </p:cNvPr>
          <p:cNvSpPr>
            <a:spLocks noGrp="1"/>
          </p:cNvSpPr>
          <p:nvPr>
            <p:ph sz="half" idx="1"/>
          </p:nvPr>
        </p:nvSpPr>
        <p:spPr>
          <a:xfrm>
            <a:off x="479425" y="1844675"/>
            <a:ext cx="5472113" cy="4537076"/>
          </a:xfrm>
        </p:spPr>
        <p:txBody>
          <a:bodyPr/>
          <a:lstStyle/>
          <a:p>
            <a:r>
              <a:rPr lang="en-US" dirty="0"/>
              <a:t>The 5G Core System</a:t>
            </a:r>
          </a:p>
          <a:p>
            <a:r>
              <a:rPr lang="en-US" b="1" dirty="0"/>
              <a:t>Core Network Architecture &amp; Technology</a:t>
            </a:r>
          </a:p>
          <a:p>
            <a:pPr lvl="1"/>
            <a:r>
              <a:rPr lang="en-US" sz="1800" b="1" dirty="0"/>
              <a:t>Overall 5G Core Network Architecture</a:t>
            </a:r>
          </a:p>
          <a:p>
            <a:pPr lvl="1"/>
            <a:r>
              <a:rPr lang="en-US" sz="1800" dirty="0"/>
              <a:t>SBA and Service Framework</a:t>
            </a:r>
          </a:p>
          <a:p>
            <a:pPr lvl="1"/>
            <a:r>
              <a:rPr lang="en-US" sz="1800" dirty="0"/>
              <a:t>Network slicing</a:t>
            </a:r>
          </a:p>
          <a:p>
            <a:pPr lvl="1"/>
            <a:r>
              <a:rPr lang="en-US" sz="1800" dirty="0"/>
              <a:t>5GC Functional areas</a:t>
            </a:r>
          </a:p>
          <a:p>
            <a:pPr lvl="2"/>
            <a:r>
              <a:rPr lang="en-US" sz="1600" dirty="0"/>
              <a:t>CP/UP split &amp; UP handling</a:t>
            </a:r>
          </a:p>
          <a:p>
            <a:pPr lvl="2"/>
            <a:r>
              <a:rPr lang="en-US" sz="1600" dirty="0"/>
              <a:t>5GC support for Edge computing</a:t>
            </a:r>
          </a:p>
          <a:p>
            <a:pPr lvl="2"/>
            <a:r>
              <a:rPr lang="en-US" sz="1600" dirty="0"/>
              <a:t>Session Management</a:t>
            </a:r>
          </a:p>
          <a:p>
            <a:pPr lvl="2"/>
            <a:r>
              <a:rPr lang="en-US" sz="1600" dirty="0"/>
              <a:t>Mobility management</a:t>
            </a:r>
          </a:p>
          <a:p>
            <a:pPr lvl="2"/>
            <a:r>
              <a:rPr lang="en-US" sz="1600" dirty="0"/>
              <a:t>Radio access capability signaling</a:t>
            </a:r>
          </a:p>
          <a:p>
            <a:pPr lvl="2"/>
            <a:r>
              <a:rPr lang="en-US" sz="1600" dirty="0"/>
              <a:t>Quality of Service</a:t>
            </a:r>
          </a:p>
          <a:p>
            <a:pPr lvl="2"/>
            <a:r>
              <a:rPr lang="en-US" sz="1600" dirty="0"/>
              <a:t>Identity &amp; Access Management</a:t>
            </a:r>
          </a:p>
          <a:p>
            <a:pPr lvl="2"/>
            <a:r>
              <a:rPr lang="en-US" sz="1600" dirty="0"/>
              <a:t>Policy Management Framework</a:t>
            </a:r>
          </a:p>
          <a:p>
            <a:pPr lvl="2"/>
            <a:r>
              <a:rPr lang="en-US" sz="1600" dirty="0"/>
              <a:t>Subscription Data Management</a:t>
            </a:r>
          </a:p>
          <a:p>
            <a:pPr lvl="2"/>
            <a:r>
              <a:rPr lang="en-US" sz="1600" dirty="0"/>
              <a:t>Charging</a:t>
            </a:r>
          </a:p>
          <a:p>
            <a:pPr lvl="2"/>
            <a:endParaRPr lang="en-US" sz="1800" dirty="0"/>
          </a:p>
        </p:txBody>
      </p:sp>
      <p:sp>
        <p:nvSpPr>
          <p:cNvPr id="4" name="Title 3"/>
          <p:cNvSpPr>
            <a:spLocks noGrp="1"/>
          </p:cNvSpPr>
          <p:nvPr>
            <p:ph type="title"/>
          </p:nvPr>
        </p:nvSpPr>
        <p:spPr/>
        <p:txBody>
          <a:bodyPr/>
          <a:lstStyle/>
          <a:p>
            <a:r>
              <a:rPr lang="en-US">
                <a:latin typeface="Ericsson Hilda Light" panose="020B0604020202020204" charset="0"/>
                <a:cs typeface="Ericsson Hilda Light" panose="020B0604020202020204" charset="0"/>
              </a:rPr>
              <a:t>Outline</a:t>
            </a:r>
          </a:p>
        </p:txBody>
      </p:sp>
    </p:spTree>
    <p:extLst>
      <p:ext uri="{BB962C8B-B14F-4D97-AF65-F5344CB8AC3E}">
        <p14:creationId xmlns:p14="http://schemas.microsoft.com/office/powerpoint/2010/main" val="6363758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altLang="en-US" sz="4000"/>
              <a:t>5GC Identity and Access Management</a:t>
            </a:r>
            <a:br>
              <a:rPr lang="en-US" altLang="en-US" sz="4000"/>
            </a:br>
            <a:r>
              <a:rPr lang="en-US" altLang="en-US" sz="2400">
                <a:latin typeface="+mn-lt"/>
              </a:rPr>
              <a:t>Overview</a:t>
            </a:r>
            <a:endParaRPr lang="en-US" sz="2000">
              <a:latin typeface="+mn-lt"/>
            </a:endParaRPr>
          </a:p>
        </p:txBody>
      </p:sp>
      <p:sp>
        <p:nvSpPr>
          <p:cNvPr id="5" name="Content Placeholder 4">
            <a:extLst>
              <a:ext uri="{FF2B5EF4-FFF2-40B4-BE49-F238E27FC236}">
                <a16:creationId xmlns:a16="http://schemas.microsoft.com/office/drawing/2014/main" id="{DECBF834-0D11-42FF-8591-862292A401E5}"/>
              </a:ext>
            </a:extLst>
          </p:cNvPr>
          <p:cNvSpPr>
            <a:spLocks noGrp="1"/>
          </p:cNvSpPr>
          <p:nvPr>
            <p:ph sz="quarter" idx="10"/>
          </p:nvPr>
        </p:nvSpPr>
        <p:spPr>
          <a:xfrm>
            <a:off x="479425" y="1730326"/>
            <a:ext cx="11548452" cy="4937760"/>
          </a:xfrm>
        </p:spPr>
        <p:txBody>
          <a:bodyPr/>
          <a:lstStyle/>
          <a:p>
            <a:pPr hangingPunct="0"/>
            <a:r>
              <a:rPr lang="en-GB"/>
              <a:t>SIM based Subscription Permanent Identifiers (SUPIs) and Keys will continue being the base for subscriber authentication in 5G architecture.</a:t>
            </a:r>
          </a:p>
          <a:p>
            <a:pPr marL="534988" lvl="2" indent="-176213" hangingPunct="0">
              <a:buClr>
                <a:srgbClr val="00A9D4"/>
              </a:buClr>
              <a:buFont typeface="Arial" charset="0"/>
              <a:buChar char="›"/>
            </a:pPr>
            <a:endParaRPr lang="en-GB" sz="600"/>
          </a:p>
          <a:p>
            <a:pPr hangingPunct="0"/>
            <a:r>
              <a:rPr lang="en-GB"/>
              <a:t>Additionally, 5G architecture allows use of alternative SUPIs and alternative keys over 3GPP and non-3GPP access types.</a:t>
            </a:r>
          </a:p>
          <a:p>
            <a:pPr marL="534988" lvl="2" indent="-176213" hangingPunct="0">
              <a:buClr>
                <a:srgbClr val="00A9D4"/>
              </a:buClr>
              <a:buFont typeface="Arial" charset="0"/>
              <a:buChar char="›"/>
            </a:pPr>
            <a:r>
              <a:rPr lang="en-US"/>
              <a:t>Alternative SUPIs (not based on IMSI) are in NAI format. IMSI based NAIs also possible (i.e. for non-3GPP access).</a:t>
            </a:r>
          </a:p>
          <a:p>
            <a:pPr marL="534988" lvl="2" indent="-176213" hangingPunct="0">
              <a:buClr>
                <a:srgbClr val="00A9D4"/>
              </a:buClr>
              <a:buFont typeface="Arial" charset="0"/>
              <a:buChar char="›"/>
            </a:pPr>
            <a:r>
              <a:rPr lang="en-US"/>
              <a:t>Unified and access agnostic authentication architecture for SIM and SIM-less UEs based on Extensible Authentication Protocol (EAP) Framework.</a:t>
            </a:r>
          </a:p>
          <a:p>
            <a:pPr marL="534988" lvl="2" indent="-176213" hangingPunct="0">
              <a:buClr>
                <a:srgbClr val="00A9D4"/>
              </a:buClr>
              <a:buFont typeface="Arial" charset="0"/>
              <a:buChar char="›"/>
            </a:pPr>
            <a:r>
              <a:rPr lang="en-US"/>
              <a:t>Additionally, 5G-AKA (an EPS-AKA version allowing higher HN control) is also allowed.   </a:t>
            </a:r>
            <a:endParaRPr lang="en-GB"/>
          </a:p>
          <a:p>
            <a:pPr marL="534988" lvl="2" indent="-176213" hangingPunct="0">
              <a:buClr>
                <a:srgbClr val="00A9D4"/>
              </a:buClr>
              <a:buFont typeface="Arial" charset="0"/>
              <a:buChar char="›"/>
            </a:pPr>
            <a:r>
              <a:rPr lang="en-GB"/>
              <a:t>Subject to operator’s policy, the 5G architecture supports network access using alternative credentials provided and managed by a 3</a:t>
            </a:r>
            <a:r>
              <a:rPr lang="en-GB" baseline="30000"/>
              <a:t>rd</a:t>
            </a:r>
            <a:r>
              <a:rPr lang="en-GB"/>
              <a:t> party. </a:t>
            </a:r>
            <a:endParaRPr lang="en-GB" altLang="en-US"/>
          </a:p>
          <a:p>
            <a:pPr lvl="1" hangingPunct="0"/>
            <a:endParaRPr lang="en-GB" sz="600"/>
          </a:p>
          <a:p>
            <a:pPr hangingPunct="0"/>
            <a:r>
              <a:rPr lang="en-GB"/>
              <a:t>The 5G architecture also enables the following features:</a:t>
            </a:r>
          </a:p>
          <a:p>
            <a:pPr marL="534988" lvl="2" indent="-176213" hangingPunct="0">
              <a:buClr>
                <a:srgbClr val="00A9D4"/>
              </a:buClr>
              <a:buFont typeface="Arial" charset="0"/>
              <a:buChar char="›"/>
            </a:pPr>
            <a:r>
              <a:rPr lang="en-GB"/>
              <a:t>Enhanced privacy protection (encryption) of subscription permanent identifier over air interface.</a:t>
            </a:r>
          </a:p>
          <a:p>
            <a:pPr marL="534988" lvl="2" indent="-176213" hangingPunct="0">
              <a:buClr>
                <a:srgbClr val="00A9D4"/>
              </a:buClr>
              <a:buFont typeface="Arial" charset="0"/>
              <a:buChar char="›"/>
            </a:pPr>
            <a:r>
              <a:rPr lang="es-ES_tradnl"/>
              <a:t>EAP </a:t>
            </a:r>
            <a:r>
              <a:rPr lang="es-ES_tradnl" err="1"/>
              <a:t>based</a:t>
            </a:r>
            <a:r>
              <a:rPr lang="es-ES_tradnl"/>
              <a:t> </a:t>
            </a:r>
            <a:r>
              <a:rPr lang="es-ES_tradnl" err="1"/>
              <a:t>secondary</a:t>
            </a:r>
            <a:r>
              <a:rPr lang="es-ES_tradnl"/>
              <a:t> </a:t>
            </a:r>
            <a:r>
              <a:rPr lang="es-ES_tradnl" err="1"/>
              <a:t>authentication</a:t>
            </a:r>
            <a:r>
              <a:rPr lang="es-ES_tradnl"/>
              <a:t>/</a:t>
            </a:r>
            <a:r>
              <a:rPr lang="es-ES_tradnl" err="1"/>
              <a:t>authorization</a:t>
            </a:r>
            <a:r>
              <a:rPr lang="es-ES_tradnl"/>
              <a:t> at PDU </a:t>
            </a:r>
            <a:r>
              <a:rPr lang="es-ES_tradnl" err="1"/>
              <a:t>session</a:t>
            </a:r>
            <a:r>
              <a:rPr lang="es-ES_tradnl"/>
              <a:t> establishment (SMF/</a:t>
            </a:r>
            <a:r>
              <a:rPr lang="es-ES_tradnl" err="1"/>
              <a:t>slice</a:t>
            </a:r>
            <a:r>
              <a:rPr lang="es-ES_tradnl"/>
              <a:t>).</a:t>
            </a:r>
            <a:endParaRPr lang="en-GB"/>
          </a:p>
          <a:p>
            <a:pPr lvl="1" hangingPunct="0"/>
            <a:endParaRPr lang="en-GB" sz="1800"/>
          </a:p>
          <a:p>
            <a:pPr lvl="1"/>
            <a:endParaRPr lang="en-GB" sz="1800"/>
          </a:p>
          <a:p>
            <a:pPr marL="0" indent="0">
              <a:buNone/>
            </a:pPr>
            <a:endParaRPr lang="en-US"/>
          </a:p>
        </p:txBody>
      </p:sp>
    </p:spTree>
    <p:extLst>
      <p:ext uri="{BB962C8B-B14F-4D97-AF65-F5344CB8AC3E}">
        <p14:creationId xmlns:p14="http://schemas.microsoft.com/office/powerpoint/2010/main" val="27614066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ounded Rectangle 76"/>
          <p:cNvSpPr/>
          <p:nvPr/>
        </p:nvSpPr>
        <p:spPr bwMode="auto">
          <a:xfrm>
            <a:off x="8651500" y="4123201"/>
            <a:ext cx="1926901" cy="357452"/>
          </a:xfrm>
          <a:prstGeom prst="roundRect">
            <a:avLst/>
          </a:prstGeom>
          <a:solidFill>
            <a:schemeClr val="accent5">
              <a:lumMod val="60000"/>
              <a:lumOff val="40000"/>
            </a:schemeClr>
          </a:solidFill>
          <a:ln w="12700" cap="flat" cmpd="sng" algn="ctr">
            <a:noFill/>
            <a:prstDash val="solid"/>
            <a:round/>
            <a:headEnd type="none" w="med" len="med"/>
            <a:tailEnd type="none" w="med" len="med"/>
          </a:ln>
          <a:effectLst/>
        </p:spPr>
        <p:txBody>
          <a:bodyPr vert="horz" wrap="square" lIns="72000" tIns="45720" rIns="72000" bIns="45720" numCol="1" rtlCol="0" anchor="t" anchorCtr="0" compatLnSpc="1">
            <a:prstTxWarp prst="textNoShape">
              <a:avLst/>
            </a:prstTxWarp>
          </a:bodyPr>
          <a:lstStyle/>
          <a:p>
            <a:pPr>
              <a:spcBef>
                <a:spcPts val="0"/>
              </a:spcBef>
            </a:pPr>
            <a:r>
              <a:rPr lang="en-US" sz="1400" b="1">
                <a:latin typeface="+mn-lt"/>
              </a:rPr>
              <a:t>EAP Server (AUSF)</a:t>
            </a:r>
          </a:p>
        </p:txBody>
      </p:sp>
      <p:cxnSp>
        <p:nvCxnSpPr>
          <p:cNvPr id="87" name="Straight Connector 86"/>
          <p:cNvCxnSpPr/>
          <p:nvPr/>
        </p:nvCxnSpPr>
        <p:spPr bwMode="auto">
          <a:xfrm flipV="1">
            <a:off x="9577346" y="4663248"/>
            <a:ext cx="0" cy="507357"/>
          </a:xfrm>
          <a:prstGeom prst="line">
            <a:avLst/>
          </a:prstGeom>
          <a:noFill/>
          <a:ln w="25400">
            <a:solidFill>
              <a:schemeClr val="accent2"/>
            </a:solidFill>
            <a:prstDash val="sysDash"/>
            <a:round/>
            <a:headEnd/>
            <a:tailEnd/>
          </a:ln>
          <a:extLst>
            <a:ext uri="{909E8E84-426E-40DD-AFC4-6F175D3DCCD1}">
              <a14:hiddenFill xmlns:a14="http://schemas.microsoft.com/office/drawing/2010/main">
                <a:noFill/>
              </a14:hiddenFill>
            </a:ext>
          </a:extLst>
        </p:spPr>
      </p:cxnSp>
      <p:sp>
        <p:nvSpPr>
          <p:cNvPr id="3" name="Title 2"/>
          <p:cNvSpPr>
            <a:spLocks noGrp="1"/>
          </p:cNvSpPr>
          <p:nvPr>
            <p:ph type="title"/>
          </p:nvPr>
        </p:nvSpPr>
        <p:spPr/>
        <p:txBody>
          <a:bodyPr>
            <a:normAutofit/>
          </a:bodyPr>
          <a:lstStyle/>
          <a:p>
            <a:r>
              <a:rPr lang="en-US" altLang="en-US"/>
              <a:t>5GC Identity and Access Management</a:t>
            </a:r>
            <a:br>
              <a:rPr lang="en-US" altLang="en-US"/>
            </a:br>
            <a:r>
              <a:rPr lang="en-US" altLang="en-US" sz="2700">
                <a:latin typeface="+mn-lt"/>
              </a:rPr>
              <a:t>Authentication Architecture overview</a:t>
            </a:r>
            <a:endParaRPr lang="en-US" sz="4000">
              <a:latin typeface="+mn-lt"/>
            </a:endParaRPr>
          </a:p>
        </p:txBody>
      </p:sp>
      <p:grpSp>
        <p:nvGrpSpPr>
          <p:cNvPr id="42" name="Group 274"/>
          <p:cNvGrpSpPr>
            <a:grpSpLocks noChangeAspect="1"/>
          </p:cNvGrpSpPr>
          <p:nvPr/>
        </p:nvGrpSpPr>
        <p:grpSpPr bwMode="auto">
          <a:xfrm>
            <a:off x="9185702" y="3634996"/>
            <a:ext cx="863738" cy="1168797"/>
            <a:chOff x="3147" y="3024"/>
            <a:chExt cx="257" cy="366"/>
          </a:xfrm>
        </p:grpSpPr>
        <p:grpSp>
          <p:nvGrpSpPr>
            <p:cNvPr id="43" name="Group 7"/>
            <p:cNvGrpSpPr>
              <a:grpSpLocks noChangeAspect="1"/>
            </p:cNvGrpSpPr>
            <p:nvPr/>
          </p:nvGrpSpPr>
          <p:grpSpPr bwMode="auto">
            <a:xfrm>
              <a:off x="3147" y="3024"/>
              <a:ext cx="257" cy="366"/>
              <a:chOff x="2283" y="1698"/>
              <a:chExt cx="983" cy="1402"/>
            </a:xfrm>
          </p:grpSpPr>
          <p:pic>
            <p:nvPicPr>
              <p:cNvPr id="45" name="Bildobjekt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3" y="1698"/>
                <a:ext cx="983" cy="1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Freeform 11"/>
              <p:cNvSpPr>
                <a:spLocks noChangeAspect="1" noEditPoints="1"/>
              </p:cNvSpPr>
              <p:nvPr/>
            </p:nvSpPr>
            <p:spPr bwMode="auto">
              <a:xfrm>
                <a:off x="2291" y="1703"/>
                <a:ext cx="969" cy="1392"/>
              </a:xfrm>
              <a:custGeom>
                <a:avLst/>
                <a:gdLst>
                  <a:gd name="T0" fmla="*/ 2147483647 w 410"/>
                  <a:gd name="T1" fmla="*/ 2147483647 h 589"/>
                  <a:gd name="T2" fmla="*/ 2147483647 w 410"/>
                  <a:gd name="T3" fmla="*/ 2147483647 h 589"/>
                  <a:gd name="T4" fmla="*/ 2147483647 w 410"/>
                  <a:gd name="T5" fmla="*/ 2147483647 h 589"/>
                  <a:gd name="T6" fmla="*/ 2147483647 w 410"/>
                  <a:gd name="T7" fmla="*/ 2147483647 h 589"/>
                  <a:gd name="T8" fmla="*/ 2147483647 w 410"/>
                  <a:gd name="T9" fmla="*/ 2147483647 h 589"/>
                  <a:gd name="T10" fmla="*/ 2147483647 w 410"/>
                  <a:gd name="T11" fmla="*/ 2147483647 h 589"/>
                  <a:gd name="T12" fmla="*/ 0 w 410"/>
                  <a:gd name="T13" fmla="*/ 2147483647 h 589"/>
                  <a:gd name="T14" fmla="*/ 2147483647 w 410"/>
                  <a:gd name="T15" fmla="*/ 2147483647 h 589"/>
                  <a:gd name="T16" fmla="*/ 2147483647 w 410"/>
                  <a:gd name="T17" fmla="*/ 2147483647 h 589"/>
                  <a:gd name="T18" fmla="*/ 2147483647 w 410"/>
                  <a:gd name="T19" fmla="*/ 2147483647 h 589"/>
                  <a:gd name="T20" fmla="*/ 2147483647 w 410"/>
                  <a:gd name="T21" fmla="*/ 2147483647 h 589"/>
                  <a:gd name="T22" fmla="*/ 2147483647 w 410"/>
                  <a:gd name="T23" fmla="*/ 2147483647 h 589"/>
                  <a:gd name="T24" fmla="*/ 2147483647 w 410"/>
                  <a:gd name="T25" fmla="*/ 2147483647 h 589"/>
                  <a:gd name="T26" fmla="*/ 2147483647 w 410"/>
                  <a:gd name="T27" fmla="*/ 2147483647 h 589"/>
                  <a:gd name="T28" fmla="*/ 2147483647 w 410"/>
                  <a:gd name="T29" fmla="*/ 2147483647 h 589"/>
                  <a:gd name="T30" fmla="*/ 2147483647 w 410"/>
                  <a:gd name="T31" fmla="*/ 2147483647 h 589"/>
                  <a:gd name="T32" fmla="*/ 2147483647 w 410"/>
                  <a:gd name="T33" fmla="*/ 2147483647 h 589"/>
                  <a:gd name="T34" fmla="*/ 2147483647 w 410"/>
                  <a:gd name="T35" fmla="*/ 2147483647 h 589"/>
                  <a:gd name="T36" fmla="*/ 2147483647 w 410"/>
                  <a:gd name="T37" fmla="*/ 2147483647 h 589"/>
                  <a:gd name="T38" fmla="*/ 2147483647 w 410"/>
                  <a:gd name="T39" fmla="*/ 2147483647 h 589"/>
                  <a:gd name="T40" fmla="*/ 2147483647 w 410"/>
                  <a:gd name="T41" fmla="*/ 2147483647 h 589"/>
                  <a:gd name="T42" fmla="*/ 2147483647 w 410"/>
                  <a:gd name="T43" fmla="*/ 2147483647 h 589"/>
                  <a:gd name="T44" fmla="*/ 2147483647 w 410"/>
                  <a:gd name="T45" fmla="*/ 2147483647 h 589"/>
                  <a:gd name="T46" fmla="*/ 2147483647 w 410"/>
                  <a:gd name="T47" fmla="*/ 2147483647 h 589"/>
                  <a:gd name="T48" fmla="*/ 2147483647 w 410"/>
                  <a:gd name="T49" fmla="*/ 2147483647 h 589"/>
                  <a:gd name="T50" fmla="*/ 2147483647 w 410"/>
                  <a:gd name="T51" fmla="*/ 2147483647 h 589"/>
                  <a:gd name="T52" fmla="*/ 2147483647 w 410"/>
                  <a:gd name="T53" fmla="*/ 2147483647 h 589"/>
                  <a:gd name="T54" fmla="*/ 2147483647 w 410"/>
                  <a:gd name="T55" fmla="*/ 2147483647 h 589"/>
                  <a:gd name="T56" fmla="*/ 2147483647 w 410"/>
                  <a:gd name="T57" fmla="*/ 2147483647 h 589"/>
                  <a:gd name="T58" fmla="*/ 2147483647 w 410"/>
                  <a:gd name="T59" fmla="*/ 2147483647 h 589"/>
                  <a:gd name="T60" fmla="*/ 2147483647 w 410"/>
                  <a:gd name="T61" fmla="*/ 2147483647 h 589"/>
                  <a:gd name="T62" fmla="*/ 2147483647 w 410"/>
                  <a:gd name="T63" fmla="*/ 2147483647 h 589"/>
                  <a:gd name="T64" fmla="*/ 2147483647 w 410"/>
                  <a:gd name="T65" fmla="*/ 2147483647 h 589"/>
                  <a:gd name="T66" fmla="*/ 2147483647 w 410"/>
                  <a:gd name="T67" fmla="*/ 2147483647 h 589"/>
                  <a:gd name="T68" fmla="*/ 2147483647 w 410"/>
                  <a:gd name="T69" fmla="*/ 2147483647 h 589"/>
                  <a:gd name="T70" fmla="*/ 2147483647 w 410"/>
                  <a:gd name="T71" fmla="*/ 2147483647 h 589"/>
                  <a:gd name="T72" fmla="*/ 2147483647 w 410"/>
                  <a:gd name="T73" fmla="*/ 2147483647 h 58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10"/>
                  <a:gd name="T112" fmla="*/ 0 h 589"/>
                  <a:gd name="T113" fmla="*/ 410 w 410"/>
                  <a:gd name="T114" fmla="*/ 589 h 58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10" h="589">
                    <a:moveTo>
                      <a:pt x="402" y="229"/>
                    </a:moveTo>
                    <a:cubicBezTo>
                      <a:pt x="397" y="229"/>
                      <a:pt x="394" y="233"/>
                      <a:pt x="394" y="237"/>
                    </a:cubicBezTo>
                    <a:cubicBezTo>
                      <a:pt x="394" y="549"/>
                      <a:pt x="394" y="549"/>
                      <a:pt x="394" y="549"/>
                    </a:cubicBezTo>
                    <a:cubicBezTo>
                      <a:pt x="394" y="563"/>
                      <a:pt x="383" y="573"/>
                      <a:pt x="370" y="573"/>
                    </a:cubicBezTo>
                    <a:cubicBezTo>
                      <a:pt x="41" y="573"/>
                      <a:pt x="41" y="573"/>
                      <a:pt x="41" y="573"/>
                    </a:cubicBezTo>
                    <a:cubicBezTo>
                      <a:pt x="27" y="573"/>
                      <a:pt x="17" y="563"/>
                      <a:pt x="16" y="549"/>
                    </a:cubicBezTo>
                    <a:cubicBezTo>
                      <a:pt x="16" y="205"/>
                      <a:pt x="16" y="205"/>
                      <a:pt x="16" y="205"/>
                    </a:cubicBezTo>
                    <a:cubicBezTo>
                      <a:pt x="17" y="101"/>
                      <a:pt x="101" y="16"/>
                      <a:pt x="205" y="16"/>
                    </a:cubicBezTo>
                    <a:cubicBezTo>
                      <a:pt x="309" y="16"/>
                      <a:pt x="394" y="101"/>
                      <a:pt x="394" y="205"/>
                    </a:cubicBezTo>
                    <a:cubicBezTo>
                      <a:pt x="394" y="209"/>
                      <a:pt x="397" y="213"/>
                      <a:pt x="402" y="213"/>
                    </a:cubicBezTo>
                    <a:cubicBezTo>
                      <a:pt x="406" y="213"/>
                      <a:pt x="410" y="209"/>
                      <a:pt x="410" y="205"/>
                    </a:cubicBezTo>
                    <a:cubicBezTo>
                      <a:pt x="410" y="205"/>
                      <a:pt x="410" y="205"/>
                      <a:pt x="410" y="205"/>
                    </a:cubicBezTo>
                    <a:cubicBezTo>
                      <a:pt x="410" y="92"/>
                      <a:pt x="318" y="0"/>
                      <a:pt x="205" y="0"/>
                    </a:cubicBezTo>
                    <a:cubicBezTo>
                      <a:pt x="92" y="0"/>
                      <a:pt x="0" y="92"/>
                      <a:pt x="0" y="205"/>
                    </a:cubicBezTo>
                    <a:cubicBezTo>
                      <a:pt x="0" y="205"/>
                      <a:pt x="0" y="205"/>
                      <a:pt x="0" y="205"/>
                    </a:cubicBezTo>
                    <a:cubicBezTo>
                      <a:pt x="1" y="549"/>
                      <a:pt x="1" y="549"/>
                      <a:pt x="1" y="549"/>
                    </a:cubicBezTo>
                    <a:cubicBezTo>
                      <a:pt x="1" y="571"/>
                      <a:pt x="18" y="589"/>
                      <a:pt x="41" y="589"/>
                    </a:cubicBezTo>
                    <a:cubicBezTo>
                      <a:pt x="370" y="589"/>
                      <a:pt x="370" y="589"/>
                      <a:pt x="370" y="589"/>
                    </a:cubicBezTo>
                    <a:cubicBezTo>
                      <a:pt x="392" y="589"/>
                      <a:pt x="410" y="571"/>
                      <a:pt x="410" y="549"/>
                    </a:cubicBezTo>
                    <a:cubicBezTo>
                      <a:pt x="410" y="237"/>
                      <a:pt x="410" y="237"/>
                      <a:pt x="410" y="237"/>
                    </a:cubicBezTo>
                    <a:cubicBezTo>
                      <a:pt x="410" y="233"/>
                      <a:pt x="406" y="229"/>
                      <a:pt x="402" y="229"/>
                    </a:cubicBezTo>
                    <a:moveTo>
                      <a:pt x="148" y="173"/>
                    </a:moveTo>
                    <a:cubicBezTo>
                      <a:pt x="262" y="173"/>
                      <a:pt x="262" y="173"/>
                      <a:pt x="262" y="173"/>
                    </a:cubicBezTo>
                    <a:cubicBezTo>
                      <a:pt x="264" y="173"/>
                      <a:pt x="267" y="172"/>
                      <a:pt x="269" y="169"/>
                    </a:cubicBezTo>
                    <a:cubicBezTo>
                      <a:pt x="270" y="167"/>
                      <a:pt x="270" y="164"/>
                      <a:pt x="269" y="162"/>
                    </a:cubicBezTo>
                    <a:cubicBezTo>
                      <a:pt x="212" y="48"/>
                      <a:pt x="212" y="48"/>
                      <a:pt x="212" y="48"/>
                    </a:cubicBezTo>
                    <a:cubicBezTo>
                      <a:pt x="211" y="45"/>
                      <a:pt x="208" y="43"/>
                      <a:pt x="205" y="43"/>
                    </a:cubicBezTo>
                    <a:cubicBezTo>
                      <a:pt x="202" y="43"/>
                      <a:pt x="199" y="45"/>
                      <a:pt x="198" y="48"/>
                    </a:cubicBezTo>
                    <a:cubicBezTo>
                      <a:pt x="141" y="162"/>
                      <a:pt x="141" y="162"/>
                      <a:pt x="141" y="162"/>
                    </a:cubicBezTo>
                    <a:cubicBezTo>
                      <a:pt x="139" y="164"/>
                      <a:pt x="139" y="167"/>
                      <a:pt x="141" y="169"/>
                    </a:cubicBezTo>
                    <a:cubicBezTo>
                      <a:pt x="142" y="172"/>
                      <a:pt x="145" y="173"/>
                      <a:pt x="148" y="173"/>
                    </a:cubicBezTo>
                    <a:moveTo>
                      <a:pt x="205" y="69"/>
                    </a:moveTo>
                    <a:cubicBezTo>
                      <a:pt x="249" y="157"/>
                      <a:pt x="249" y="157"/>
                      <a:pt x="249" y="157"/>
                    </a:cubicBezTo>
                    <a:cubicBezTo>
                      <a:pt x="161" y="157"/>
                      <a:pt x="161" y="157"/>
                      <a:pt x="161" y="157"/>
                    </a:cubicBezTo>
                    <a:lnTo>
                      <a:pt x="205" y="69"/>
                    </a:lnTo>
                    <a:close/>
                    <a:moveTo>
                      <a:pt x="90" y="210"/>
                    </a:moveTo>
                    <a:cubicBezTo>
                      <a:pt x="87" y="212"/>
                      <a:pt x="84" y="213"/>
                      <a:pt x="81" y="216"/>
                    </a:cubicBezTo>
                    <a:cubicBezTo>
                      <a:pt x="79" y="218"/>
                      <a:pt x="76" y="221"/>
                      <a:pt x="76" y="226"/>
                    </a:cubicBezTo>
                    <a:cubicBezTo>
                      <a:pt x="76" y="274"/>
                      <a:pt x="76" y="274"/>
                      <a:pt x="76" y="274"/>
                    </a:cubicBezTo>
                    <a:cubicBezTo>
                      <a:pt x="76" y="279"/>
                      <a:pt x="79" y="282"/>
                      <a:pt x="81" y="284"/>
                    </a:cubicBezTo>
                    <a:cubicBezTo>
                      <a:pt x="86" y="288"/>
                      <a:pt x="92" y="290"/>
                      <a:pt x="99" y="293"/>
                    </a:cubicBezTo>
                    <a:cubicBezTo>
                      <a:pt x="122" y="299"/>
                      <a:pt x="161" y="303"/>
                      <a:pt x="205" y="303"/>
                    </a:cubicBezTo>
                    <a:cubicBezTo>
                      <a:pt x="239" y="303"/>
                      <a:pt x="270" y="300"/>
                      <a:pt x="292" y="297"/>
                    </a:cubicBezTo>
                    <a:cubicBezTo>
                      <a:pt x="304" y="295"/>
                      <a:pt x="313" y="292"/>
                      <a:pt x="320" y="290"/>
                    </a:cubicBezTo>
                    <a:cubicBezTo>
                      <a:pt x="324" y="288"/>
                      <a:pt x="327" y="287"/>
                      <a:pt x="329" y="284"/>
                    </a:cubicBezTo>
                    <a:cubicBezTo>
                      <a:pt x="332" y="282"/>
                      <a:pt x="334" y="279"/>
                      <a:pt x="334" y="274"/>
                    </a:cubicBezTo>
                    <a:cubicBezTo>
                      <a:pt x="334" y="226"/>
                      <a:pt x="334" y="226"/>
                      <a:pt x="334" y="226"/>
                    </a:cubicBezTo>
                    <a:cubicBezTo>
                      <a:pt x="334" y="221"/>
                      <a:pt x="332" y="218"/>
                      <a:pt x="329" y="216"/>
                    </a:cubicBezTo>
                    <a:cubicBezTo>
                      <a:pt x="325" y="212"/>
                      <a:pt x="319" y="210"/>
                      <a:pt x="311" y="207"/>
                    </a:cubicBezTo>
                    <a:cubicBezTo>
                      <a:pt x="288" y="201"/>
                      <a:pt x="250" y="197"/>
                      <a:pt x="205" y="197"/>
                    </a:cubicBezTo>
                    <a:cubicBezTo>
                      <a:pt x="171" y="197"/>
                      <a:pt x="141" y="199"/>
                      <a:pt x="118" y="203"/>
                    </a:cubicBezTo>
                    <a:cubicBezTo>
                      <a:pt x="107" y="205"/>
                      <a:pt x="97" y="208"/>
                      <a:pt x="90" y="210"/>
                    </a:cubicBezTo>
                    <a:moveTo>
                      <a:pt x="318" y="272"/>
                    </a:moveTo>
                    <a:cubicBezTo>
                      <a:pt x="317" y="274"/>
                      <a:pt x="313" y="275"/>
                      <a:pt x="307" y="277"/>
                    </a:cubicBezTo>
                    <a:cubicBezTo>
                      <a:pt x="287" y="283"/>
                      <a:pt x="249" y="287"/>
                      <a:pt x="205" y="287"/>
                    </a:cubicBezTo>
                    <a:cubicBezTo>
                      <a:pt x="172" y="287"/>
                      <a:pt x="142" y="285"/>
                      <a:pt x="121" y="281"/>
                    </a:cubicBezTo>
                    <a:cubicBezTo>
                      <a:pt x="110" y="279"/>
                      <a:pt x="102" y="277"/>
                      <a:pt x="96" y="275"/>
                    </a:cubicBezTo>
                    <a:cubicBezTo>
                      <a:pt x="94" y="274"/>
                      <a:pt x="93" y="273"/>
                      <a:pt x="92" y="272"/>
                    </a:cubicBezTo>
                    <a:cubicBezTo>
                      <a:pt x="92" y="242"/>
                      <a:pt x="92" y="242"/>
                      <a:pt x="92" y="242"/>
                    </a:cubicBezTo>
                    <a:cubicBezTo>
                      <a:pt x="94" y="243"/>
                      <a:pt x="97" y="244"/>
                      <a:pt x="99" y="244"/>
                    </a:cubicBezTo>
                    <a:cubicBezTo>
                      <a:pt x="122" y="251"/>
                      <a:pt x="161" y="255"/>
                      <a:pt x="205" y="255"/>
                    </a:cubicBezTo>
                    <a:cubicBezTo>
                      <a:pt x="239" y="255"/>
                      <a:pt x="270" y="252"/>
                      <a:pt x="292" y="248"/>
                    </a:cubicBezTo>
                    <a:cubicBezTo>
                      <a:pt x="303" y="247"/>
                      <a:pt x="312" y="244"/>
                      <a:pt x="319" y="242"/>
                    </a:cubicBezTo>
                    <a:lnTo>
                      <a:pt x="318" y="272"/>
                    </a:lnTo>
                    <a:close/>
                    <a:moveTo>
                      <a:pt x="290" y="219"/>
                    </a:moveTo>
                    <a:cubicBezTo>
                      <a:pt x="300" y="221"/>
                      <a:pt x="309" y="223"/>
                      <a:pt x="314" y="225"/>
                    </a:cubicBezTo>
                    <a:cubicBezTo>
                      <a:pt x="315" y="225"/>
                      <a:pt x="315" y="226"/>
                      <a:pt x="316" y="226"/>
                    </a:cubicBezTo>
                    <a:cubicBezTo>
                      <a:pt x="313" y="227"/>
                      <a:pt x="311" y="228"/>
                      <a:pt x="307" y="229"/>
                    </a:cubicBezTo>
                    <a:cubicBezTo>
                      <a:pt x="287" y="235"/>
                      <a:pt x="249" y="239"/>
                      <a:pt x="205" y="239"/>
                    </a:cubicBezTo>
                    <a:cubicBezTo>
                      <a:pt x="172" y="239"/>
                      <a:pt x="142" y="236"/>
                      <a:pt x="121" y="233"/>
                    </a:cubicBezTo>
                    <a:cubicBezTo>
                      <a:pt x="110" y="231"/>
                      <a:pt x="102" y="229"/>
                      <a:pt x="96" y="227"/>
                    </a:cubicBezTo>
                    <a:cubicBezTo>
                      <a:pt x="96" y="226"/>
                      <a:pt x="95" y="226"/>
                      <a:pt x="95" y="226"/>
                    </a:cubicBezTo>
                    <a:cubicBezTo>
                      <a:pt x="97" y="225"/>
                      <a:pt x="100" y="224"/>
                      <a:pt x="103" y="223"/>
                    </a:cubicBezTo>
                    <a:cubicBezTo>
                      <a:pt x="123" y="217"/>
                      <a:pt x="162" y="213"/>
                      <a:pt x="205" y="213"/>
                    </a:cubicBezTo>
                    <a:cubicBezTo>
                      <a:pt x="238" y="213"/>
                      <a:pt x="268" y="215"/>
                      <a:pt x="290" y="219"/>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tIns="1080000" anchor="ctr"/>
              <a:lstStyle/>
              <a:p>
                <a:endParaRPr lang="en-US">
                  <a:latin typeface="+mn-lt"/>
                </a:endParaRPr>
              </a:p>
            </p:txBody>
          </p:sp>
        </p:grpSp>
        <p:sp>
          <p:nvSpPr>
            <p:cNvPr id="44" name="Text Box 278"/>
            <p:cNvSpPr txBox="1">
              <a:spLocks noChangeAspect="1" noChangeArrowheads="1"/>
            </p:cNvSpPr>
            <p:nvPr/>
          </p:nvSpPr>
          <p:spPr bwMode="auto">
            <a:xfrm>
              <a:off x="3161" y="3231"/>
              <a:ext cx="22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nchor="ctr"/>
            <a:lstStyle>
              <a:lvl1pPr algn="l" eaLnBrk="0" hangingPunct="0">
                <a:spcBef>
                  <a:spcPct val="20000"/>
                </a:spcBef>
                <a:buClr>
                  <a:srgbClr val="00A9D4"/>
                </a:buClr>
                <a:buFont typeface="Arial" charset="0"/>
                <a:buChar char="›"/>
                <a:defRPr sz="2400">
                  <a:solidFill>
                    <a:schemeClr val="tx1"/>
                  </a:solidFill>
                  <a:latin typeface="Arial" charset="0"/>
                </a:defRPr>
              </a:lvl1pPr>
              <a:lvl2pPr marL="742950" indent="-285750" algn="l"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algn="l"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algn="l"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algn="l"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algn="ctr" eaLnBrk="1" hangingPunct="1">
                <a:spcBef>
                  <a:spcPct val="0"/>
                </a:spcBef>
                <a:buClrTx/>
                <a:buFontTx/>
                <a:buNone/>
              </a:pPr>
              <a:endParaRPr lang="en-US" altLang="en-US" sz="1200">
                <a:solidFill>
                  <a:schemeClr val="accent2"/>
                </a:solidFill>
                <a:latin typeface="+mn-lt"/>
                <a:ea typeface="MS PGothic" pitchFamily="34" charset="-128"/>
              </a:endParaRPr>
            </a:p>
            <a:p>
              <a:pPr algn="ctr" eaLnBrk="1" hangingPunct="1">
                <a:spcBef>
                  <a:spcPct val="0"/>
                </a:spcBef>
                <a:buClrTx/>
                <a:buFontTx/>
                <a:buNone/>
              </a:pPr>
              <a:r>
                <a:rPr lang="en-US" altLang="en-US" sz="1200">
                  <a:solidFill>
                    <a:schemeClr val="accent2"/>
                  </a:solidFill>
                  <a:latin typeface="+mn-lt"/>
                  <a:ea typeface="MS PGothic" pitchFamily="34" charset="-128"/>
                </a:rPr>
                <a:t>External ID Provider</a:t>
              </a:r>
            </a:p>
          </p:txBody>
        </p:sp>
      </p:grpSp>
      <p:sp>
        <p:nvSpPr>
          <p:cNvPr id="80" name="TextBox 79"/>
          <p:cNvSpPr txBox="1"/>
          <p:nvPr/>
        </p:nvSpPr>
        <p:spPr>
          <a:xfrm>
            <a:off x="8804629" y="2567664"/>
            <a:ext cx="1446214" cy="646331"/>
          </a:xfrm>
          <a:prstGeom prst="rect">
            <a:avLst/>
          </a:prstGeom>
          <a:solidFill>
            <a:schemeClr val="bg1"/>
          </a:solidFill>
          <a:ln w="25400">
            <a:solidFill>
              <a:srgbClr val="00B0F0"/>
            </a:solidFill>
          </a:ln>
        </p:spPr>
        <p:txBody>
          <a:bodyPr wrap="square" lIns="0" rIns="0" rtlCol="0">
            <a:spAutoFit/>
          </a:bodyPr>
          <a:lstStyle/>
          <a:p>
            <a:pPr algn="ctr">
              <a:spcBef>
                <a:spcPts val="0"/>
              </a:spcBef>
            </a:pPr>
            <a:r>
              <a:rPr lang="en-US" sz="1200" b="1">
                <a:solidFill>
                  <a:srgbClr val="7030A0"/>
                </a:solidFill>
                <a:latin typeface="+mn-lt"/>
              </a:rPr>
              <a:t>IMSI + AKA Keys</a:t>
            </a:r>
          </a:p>
          <a:p>
            <a:pPr algn="ctr">
              <a:spcBef>
                <a:spcPts val="0"/>
              </a:spcBef>
            </a:pPr>
            <a:r>
              <a:rPr lang="en-US" sz="1200" b="1">
                <a:solidFill>
                  <a:srgbClr val="C00000"/>
                </a:solidFill>
                <a:latin typeface="+mn-lt"/>
              </a:rPr>
              <a:t>non-3GPP Ids</a:t>
            </a:r>
          </a:p>
          <a:p>
            <a:pPr algn="ctr">
              <a:spcBef>
                <a:spcPts val="0"/>
              </a:spcBef>
            </a:pPr>
            <a:r>
              <a:rPr lang="en-US" sz="1200" b="1">
                <a:solidFill>
                  <a:srgbClr val="C00000"/>
                </a:solidFill>
                <a:latin typeface="+mn-lt"/>
              </a:rPr>
              <a:t>Alternative Keys</a:t>
            </a:r>
          </a:p>
        </p:txBody>
      </p:sp>
      <p:sp>
        <p:nvSpPr>
          <p:cNvPr id="81" name="TextBox 80"/>
          <p:cNvSpPr txBox="1"/>
          <p:nvPr/>
        </p:nvSpPr>
        <p:spPr>
          <a:xfrm>
            <a:off x="8867689" y="4957446"/>
            <a:ext cx="1446214" cy="461665"/>
          </a:xfrm>
          <a:prstGeom prst="rect">
            <a:avLst/>
          </a:prstGeom>
          <a:solidFill>
            <a:schemeClr val="bg1"/>
          </a:solidFill>
          <a:ln w="25400">
            <a:solidFill>
              <a:schemeClr val="accent2"/>
            </a:solidFill>
          </a:ln>
        </p:spPr>
        <p:txBody>
          <a:bodyPr wrap="square" lIns="0" rIns="0" rtlCol="0">
            <a:spAutoFit/>
          </a:bodyPr>
          <a:lstStyle/>
          <a:p>
            <a:pPr algn="ctr">
              <a:spcBef>
                <a:spcPts val="0"/>
              </a:spcBef>
            </a:pPr>
            <a:r>
              <a:rPr lang="en-US" sz="1200" b="1">
                <a:solidFill>
                  <a:srgbClr val="C00000"/>
                </a:solidFill>
                <a:latin typeface="+mn-lt"/>
              </a:rPr>
              <a:t>non-3GPP Ids</a:t>
            </a:r>
          </a:p>
          <a:p>
            <a:pPr algn="ctr">
              <a:spcBef>
                <a:spcPts val="0"/>
              </a:spcBef>
            </a:pPr>
            <a:r>
              <a:rPr lang="en-US" sz="1200" b="1">
                <a:solidFill>
                  <a:srgbClr val="C00000"/>
                </a:solidFill>
                <a:latin typeface="+mn-lt"/>
              </a:rPr>
              <a:t>Alternative Keys</a:t>
            </a:r>
          </a:p>
        </p:txBody>
      </p:sp>
      <p:sp>
        <p:nvSpPr>
          <p:cNvPr id="89" name="Rounded Rectangle 88"/>
          <p:cNvSpPr/>
          <p:nvPr/>
        </p:nvSpPr>
        <p:spPr bwMode="auto">
          <a:xfrm>
            <a:off x="10232014" y="3928755"/>
            <a:ext cx="1859901" cy="615376"/>
          </a:xfrm>
          <a:prstGeom prst="roundRect">
            <a:avLst/>
          </a:prstGeom>
          <a:solidFill>
            <a:schemeClr val="accent5">
              <a:lumMod val="60000"/>
              <a:lumOff val="40000"/>
            </a:schemeClr>
          </a:solidFill>
          <a:ln w="12700" cap="flat" cmpd="sng" algn="ctr">
            <a:noFill/>
            <a:prstDash val="solid"/>
            <a:round/>
            <a:headEnd type="none" w="med" len="med"/>
            <a:tailEnd type="none" w="med" len="med"/>
          </a:ln>
          <a:effectLst/>
        </p:spPr>
        <p:txBody>
          <a:bodyPr vert="horz" wrap="squar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GB" sz="1200" b="1" i="0" u="none" strike="noStrike" cap="none" normalizeH="0" baseline="0">
                <a:ln>
                  <a:noFill/>
                </a:ln>
                <a:solidFill>
                  <a:schemeClr val="tx1"/>
                </a:solidFill>
                <a:effectLst/>
                <a:latin typeface="+mn-lt"/>
              </a:rPr>
              <a:t>Additional UCs </a:t>
            </a:r>
          </a:p>
          <a:p>
            <a:pPr marL="171450" marR="0" indent="-171450" algn="l" defTabSz="914400" rtl="0" eaLnBrk="1" fontAlgn="base" latinLnBrk="0" hangingPunct="1">
              <a:lnSpc>
                <a:spcPct val="100000"/>
              </a:lnSpc>
              <a:spcBef>
                <a:spcPct val="50000"/>
              </a:spcBef>
              <a:spcAft>
                <a:spcPct val="0"/>
              </a:spcAft>
              <a:buClrTx/>
              <a:buSzTx/>
              <a:buFontTx/>
              <a:buChar char="-"/>
              <a:tabLst/>
            </a:pPr>
            <a:r>
              <a:rPr kumimoji="0" lang="en-GB" sz="1200" i="0" u="none" strike="noStrike" cap="none" normalizeH="0">
                <a:ln>
                  <a:noFill/>
                </a:ln>
                <a:solidFill>
                  <a:schemeClr val="tx1"/>
                </a:solidFill>
                <a:effectLst/>
                <a:latin typeface="+mn-lt"/>
              </a:rPr>
              <a:t>3PP Identity Provider</a:t>
            </a:r>
          </a:p>
        </p:txBody>
      </p:sp>
      <p:sp>
        <p:nvSpPr>
          <p:cNvPr id="90" name="Rounded Rectangle 89"/>
          <p:cNvSpPr/>
          <p:nvPr/>
        </p:nvSpPr>
        <p:spPr bwMode="auto">
          <a:xfrm>
            <a:off x="86199" y="3798148"/>
            <a:ext cx="2097831" cy="895002"/>
          </a:xfrm>
          <a:prstGeom prst="roundRect">
            <a:avLst/>
          </a:prstGeom>
          <a:solidFill>
            <a:schemeClr val="accent5">
              <a:lumMod val="60000"/>
              <a:lumOff val="40000"/>
            </a:schemeClr>
          </a:solidFill>
          <a:ln w="12700" cap="flat" cmpd="sng" algn="ctr">
            <a:noFill/>
            <a:prstDash val="solid"/>
            <a:round/>
            <a:headEnd type="none" w="med" len="med"/>
            <a:tailEnd type="none" w="med" len="med"/>
          </a:ln>
          <a:effectLst/>
        </p:spPr>
        <p:txBody>
          <a:bodyPr vert="horz" wrap="square" lIns="72000" tIns="45720" rIns="72000" bIns="45720" numCol="1" rtlCol="0" anchor="t" anchorCtr="0" compatLnSpc="1">
            <a:prstTxWarp prst="textNoShape">
              <a:avLst/>
            </a:prstTxWarp>
          </a:bodyPr>
          <a:lstStyle/>
          <a:p>
            <a:r>
              <a:rPr lang="en-GB" sz="1200" b="1">
                <a:latin typeface="+mn-lt"/>
              </a:rPr>
              <a:t>Additional Features:</a:t>
            </a:r>
          </a:p>
          <a:p>
            <a:pPr marL="171450" indent="-171450">
              <a:buFontTx/>
              <a:buChar char="-"/>
            </a:pPr>
            <a:r>
              <a:rPr kumimoji="0" lang="en-GB" sz="1200" i="0" u="none" strike="noStrike" cap="none" normalizeH="0" baseline="0">
                <a:ln>
                  <a:noFill/>
                </a:ln>
                <a:solidFill>
                  <a:schemeClr val="tx1"/>
                </a:solidFill>
                <a:effectLst/>
                <a:latin typeface="+mn-lt"/>
              </a:rPr>
              <a:t>Subs Id</a:t>
            </a:r>
            <a:r>
              <a:rPr kumimoji="0" lang="en-GB" sz="1200" i="0" u="none" strike="noStrike" cap="none" normalizeH="0">
                <a:ln>
                  <a:noFill/>
                </a:ln>
                <a:solidFill>
                  <a:schemeClr val="tx1"/>
                </a:solidFill>
                <a:effectLst/>
                <a:latin typeface="+mn-lt"/>
              </a:rPr>
              <a:t> Privacy</a:t>
            </a:r>
            <a:endParaRPr kumimoji="0" lang="en-GB" sz="1200" i="0" u="none" strike="noStrike" cap="none" normalizeH="0" baseline="0">
              <a:ln>
                <a:noFill/>
              </a:ln>
              <a:solidFill>
                <a:schemeClr val="tx1"/>
              </a:solidFill>
              <a:effectLst/>
              <a:latin typeface="+mn-lt"/>
            </a:endParaRPr>
          </a:p>
          <a:p>
            <a:pPr marL="171450" indent="-171450">
              <a:buFontTx/>
              <a:buChar char="-"/>
            </a:pPr>
            <a:r>
              <a:rPr lang="en-GB" sz="1200">
                <a:latin typeface="+mn-lt"/>
              </a:rPr>
              <a:t>Secondary </a:t>
            </a:r>
            <a:r>
              <a:rPr lang="en-GB" sz="1200" err="1">
                <a:latin typeface="+mn-lt"/>
              </a:rPr>
              <a:t>Auth</a:t>
            </a:r>
            <a:r>
              <a:rPr lang="en-GB" sz="1200">
                <a:latin typeface="+mn-lt"/>
              </a:rPr>
              <a:t>/</a:t>
            </a:r>
            <a:r>
              <a:rPr lang="en-GB" sz="1200" err="1">
                <a:latin typeface="+mn-lt"/>
              </a:rPr>
              <a:t>AuthZ</a:t>
            </a:r>
            <a:endParaRPr lang="en-GB" sz="1200">
              <a:latin typeface="+mn-lt"/>
            </a:endParaRPr>
          </a:p>
          <a:p>
            <a:pPr marL="171450" indent="-171450">
              <a:buFontTx/>
              <a:buChar char="-"/>
            </a:pPr>
            <a:endParaRPr kumimoji="0" lang="en-GB" sz="1200" i="0" u="none" strike="noStrike" cap="none" normalizeH="0" baseline="0">
              <a:ln>
                <a:noFill/>
              </a:ln>
              <a:solidFill>
                <a:schemeClr val="tx1"/>
              </a:solidFill>
              <a:effectLst/>
              <a:latin typeface="+mn-lt"/>
            </a:endParaRPr>
          </a:p>
        </p:txBody>
      </p:sp>
      <p:sp>
        <p:nvSpPr>
          <p:cNvPr id="91" name="Rounded Rectangle 90"/>
          <p:cNvSpPr/>
          <p:nvPr/>
        </p:nvSpPr>
        <p:spPr bwMode="auto">
          <a:xfrm>
            <a:off x="86197" y="2742736"/>
            <a:ext cx="2102961" cy="880732"/>
          </a:xfrm>
          <a:prstGeom prst="roundRect">
            <a:avLst/>
          </a:prstGeom>
          <a:solidFill>
            <a:schemeClr val="accent5">
              <a:lumMod val="60000"/>
              <a:lumOff val="40000"/>
            </a:schemeClr>
          </a:solidFill>
          <a:ln w="12700" cap="flat" cmpd="sng" algn="ctr">
            <a:noFill/>
            <a:prstDash val="solid"/>
            <a:round/>
            <a:headEnd type="none" w="med" len="med"/>
            <a:tailEnd type="none" w="med" len="med"/>
          </a:ln>
          <a:effectLst/>
        </p:spPr>
        <p:txBody>
          <a:bodyPr vert="horz" wrap="squar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GB" sz="1200" b="1" i="0" u="none" strike="noStrike" cap="none" normalizeH="0" baseline="0">
                <a:ln>
                  <a:noFill/>
                </a:ln>
                <a:solidFill>
                  <a:schemeClr val="tx1"/>
                </a:solidFill>
                <a:effectLst/>
                <a:latin typeface="+mn-lt"/>
              </a:rPr>
              <a:t>Additional Credentials </a:t>
            </a:r>
          </a:p>
          <a:p>
            <a:pPr marL="171450" marR="0" indent="-171450" algn="l" defTabSz="914400" rtl="0" eaLnBrk="1" fontAlgn="base" latinLnBrk="0" hangingPunct="1">
              <a:lnSpc>
                <a:spcPct val="100000"/>
              </a:lnSpc>
              <a:spcBef>
                <a:spcPct val="50000"/>
              </a:spcBef>
              <a:spcAft>
                <a:spcPct val="0"/>
              </a:spcAft>
              <a:buClrTx/>
              <a:buSzTx/>
              <a:buFontTx/>
              <a:buChar char="-"/>
              <a:tabLst/>
            </a:pPr>
            <a:r>
              <a:rPr lang="en-GB" sz="1200">
                <a:latin typeface="+mn-lt"/>
              </a:rPr>
              <a:t>non-3GPP Ids and keys</a:t>
            </a:r>
          </a:p>
          <a:p>
            <a:pPr marL="171450" marR="0" indent="-171450" algn="l" defTabSz="914400" rtl="0" eaLnBrk="1" fontAlgn="base" latinLnBrk="0" hangingPunct="1">
              <a:lnSpc>
                <a:spcPct val="100000"/>
              </a:lnSpc>
              <a:spcBef>
                <a:spcPct val="50000"/>
              </a:spcBef>
              <a:spcAft>
                <a:spcPct val="0"/>
              </a:spcAft>
              <a:buClrTx/>
              <a:buSzTx/>
              <a:buFontTx/>
              <a:buChar char="-"/>
              <a:tabLst/>
            </a:pPr>
            <a:r>
              <a:rPr kumimoji="0" lang="en-GB" sz="1200" i="0" u="none" strike="noStrike" cap="none" normalizeH="0" baseline="0">
                <a:ln>
                  <a:noFill/>
                </a:ln>
                <a:solidFill>
                  <a:schemeClr val="tx1"/>
                </a:solidFill>
                <a:effectLst/>
                <a:latin typeface="+mn-lt"/>
              </a:rPr>
              <a:t>Alternative </a:t>
            </a:r>
            <a:r>
              <a:rPr kumimoji="0" lang="en-GB" sz="1200" i="0" u="none" strike="noStrike" cap="none" normalizeH="0" baseline="0" err="1">
                <a:ln>
                  <a:noFill/>
                </a:ln>
                <a:solidFill>
                  <a:schemeClr val="tx1"/>
                </a:solidFill>
                <a:effectLst/>
                <a:latin typeface="+mn-lt"/>
              </a:rPr>
              <a:t>auth</a:t>
            </a:r>
            <a:r>
              <a:rPr kumimoji="0" lang="en-GB" sz="1200" i="0" u="none" strike="noStrike" cap="none" normalizeH="0" baseline="0">
                <a:ln>
                  <a:noFill/>
                </a:ln>
                <a:solidFill>
                  <a:schemeClr val="tx1"/>
                </a:solidFill>
                <a:effectLst/>
                <a:latin typeface="+mn-lt"/>
              </a:rPr>
              <a:t> methods</a:t>
            </a:r>
          </a:p>
        </p:txBody>
      </p:sp>
      <p:sp>
        <p:nvSpPr>
          <p:cNvPr id="88" name="Rounded Rectangle 76"/>
          <p:cNvSpPr/>
          <p:nvPr/>
        </p:nvSpPr>
        <p:spPr bwMode="auto">
          <a:xfrm>
            <a:off x="10418559" y="2546844"/>
            <a:ext cx="1083265" cy="694470"/>
          </a:xfrm>
          <a:prstGeom prst="roundRect">
            <a:avLst/>
          </a:prstGeom>
          <a:solidFill>
            <a:schemeClr val="accent5">
              <a:lumMod val="60000"/>
              <a:lumOff val="40000"/>
            </a:schemeClr>
          </a:solidFill>
          <a:ln w="12700" cap="flat" cmpd="sng" algn="ctr">
            <a:noFill/>
            <a:prstDash val="solid"/>
            <a:round/>
            <a:headEnd type="none" w="med" len="med"/>
            <a:tailEnd type="none" w="med" len="med"/>
          </a:ln>
          <a:effectLst/>
        </p:spPr>
        <p:txBody>
          <a:bodyPr vert="horz" wrap="square" lIns="72000" tIns="45720" rIns="72000" bIns="45720" numCol="1" rtlCol="0" anchor="t" anchorCtr="0" compatLnSpc="1">
            <a:prstTxWarp prst="textNoShape">
              <a:avLst/>
            </a:prstTxWarp>
          </a:bodyPr>
          <a:lstStyle/>
          <a:p>
            <a:pPr>
              <a:spcBef>
                <a:spcPts val="0"/>
              </a:spcBef>
            </a:pPr>
            <a:r>
              <a:rPr lang="en-US" sz="1200" b="1">
                <a:latin typeface="+mn-lt"/>
              </a:rPr>
              <a:t>UDM as Credential Repository</a:t>
            </a:r>
          </a:p>
        </p:txBody>
      </p:sp>
      <p:sp>
        <p:nvSpPr>
          <p:cNvPr id="98" name="Rounded Rectangle 76"/>
          <p:cNvSpPr/>
          <p:nvPr/>
        </p:nvSpPr>
        <p:spPr bwMode="auto">
          <a:xfrm>
            <a:off x="5553640" y="5455076"/>
            <a:ext cx="2568355" cy="562986"/>
          </a:xfrm>
          <a:prstGeom prst="roundRect">
            <a:avLst/>
          </a:prstGeom>
          <a:solidFill>
            <a:schemeClr val="accent5">
              <a:lumMod val="60000"/>
              <a:lumOff val="40000"/>
            </a:schemeClr>
          </a:solidFill>
          <a:ln w="12700" cap="flat" cmpd="sng" algn="ctr">
            <a:noFill/>
            <a:prstDash val="solid"/>
            <a:round/>
            <a:headEnd type="none" w="med" len="med"/>
            <a:tailEnd type="none" w="med" len="med"/>
          </a:ln>
          <a:effectLst/>
        </p:spPr>
        <p:txBody>
          <a:bodyPr vert="horz" wrap="square" lIns="72000" tIns="45720" rIns="72000" bIns="45720" numCol="1" rtlCol="0" anchor="t" anchorCtr="0" compatLnSpc="1">
            <a:prstTxWarp prst="textNoShape">
              <a:avLst/>
            </a:prstTxWarp>
          </a:bodyPr>
          <a:lstStyle/>
          <a:p>
            <a:pPr>
              <a:spcBef>
                <a:spcPts val="0"/>
              </a:spcBef>
            </a:pPr>
            <a:r>
              <a:rPr lang="en-US" sz="1400" b="1">
                <a:latin typeface="+mn-lt"/>
              </a:rPr>
              <a:t>AMF as EAP Authenticator (incl. SEAF)</a:t>
            </a:r>
          </a:p>
        </p:txBody>
      </p:sp>
      <p:grpSp>
        <p:nvGrpSpPr>
          <p:cNvPr id="71" name="Group 70"/>
          <p:cNvGrpSpPr/>
          <p:nvPr/>
        </p:nvGrpSpPr>
        <p:grpSpPr>
          <a:xfrm>
            <a:off x="1937343" y="1885961"/>
            <a:ext cx="8313500" cy="3832988"/>
            <a:chOff x="1937343" y="1885961"/>
            <a:chExt cx="8313500" cy="3832988"/>
          </a:xfrm>
        </p:grpSpPr>
        <p:sp>
          <p:nvSpPr>
            <p:cNvPr id="72" name="TextBox 71"/>
            <p:cNvSpPr txBox="1"/>
            <p:nvPr/>
          </p:nvSpPr>
          <p:spPr>
            <a:xfrm>
              <a:off x="3848108" y="3136611"/>
              <a:ext cx="1326004" cy="369332"/>
            </a:xfrm>
            <a:prstGeom prst="rect">
              <a:avLst/>
            </a:prstGeom>
            <a:solidFill>
              <a:schemeClr val="bg1"/>
            </a:solidFill>
          </p:spPr>
          <p:txBody>
            <a:bodyPr wrap="none" rtlCol="0">
              <a:spAutoFit/>
            </a:bodyPr>
            <a:lstStyle/>
            <a:p>
              <a:r>
                <a:rPr lang="en-US" sz="1800" b="1">
                  <a:latin typeface="+mn-lt"/>
                </a:rPr>
                <a:t>Non-3GPP</a:t>
              </a:r>
            </a:p>
          </p:txBody>
        </p:sp>
        <p:sp>
          <p:nvSpPr>
            <p:cNvPr id="73" name="Rounded Rectangle 4"/>
            <p:cNvSpPr/>
            <p:nvPr/>
          </p:nvSpPr>
          <p:spPr bwMode="auto">
            <a:xfrm>
              <a:off x="5472774" y="1885961"/>
              <a:ext cx="3072941" cy="3533150"/>
            </a:xfrm>
            <a:prstGeom prst="roundRect">
              <a:avLst/>
            </a:prstGeom>
            <a:solidFill>
              <a:schemeClr val="tx2">
                <a:lumMod val="10000"/>
                <a:lumOff val="90000"/>
              </a:schemeClr>
            </a:solidFill>
            <a:ln w="31750" cap="flat" cmpd="sng" algn="ctr">
              <a:solidFill>
                <a:srgbClr val="00B0F0"/>
              </a:solidFill>
              <a:prstDash val="solid"/>
              <a:round/>
              <a:headEnd type="none" w="med" len="med"/>
              <a:tailEnd type="none" w="med" len="med"/>
            </a:ln>
            <a:effectLst/>
          </p:spPr>
          <p:txBody>
            <a:bodyPr vert="horz" wrap="square" lIns="18000" tIns="45720" rIns="18000" bIns="45720" numCol="1" rtlCol="0" anchor="t" anchorCtr="0" compatLnSpc="1">
              <a:prstTxWarp prst="textNoShape">
                <a:avLst/>
              </a:prstTxWarp>
            </a:bodyPr>
            <a:lstStyle/>
            <a:p>
              <a:r>
                <a:rPr lang="en-US" sz="1600" b="1">
                  <a:solidFill>
                    <a:schemeClr val="tx2"/>
                  </a:solidFill>
                  <a:latin typeface="+mn-lt"/>
                </a:rPr>
                <a:t>5G Core</a:t>
              </a:r>
            </a:p>
          </p:txBody>
        </p:sp>
        <p:cxnSp>
          <p:nvCxnSpPr>
            <p:cNvPr id="74" name="Straight Connector 203"/>
            <p:cNvCxnSpPr>
              <a:cxnSpLocks noChangeShapeType="1"/>
            </p:cNvCxnSpPr>
            <p:nvPr/>
          </p:nvCxnSpPr>
          <p:spPr bwMode="auto">
            <a:xfrm rot="5400000" flipH="1" flipV="1">
              <a:off x="6841604" y="3080940"/>
              <a:ext cx="1102409" cy="993293"/>
            </a:xfrm>
            <a:prstGeom prst="bentConnector3">
              <a:avLst>
                <a:gd name="adj1" fmla="val -545"/>
              </a:avLst>
            </a:prstGeom>
            <a:noFill/>
            <a:ln w="25400">
              <a:solidFill>
                <a:srgbClr val="C00000"/>
              </a:solidFill>
              <a:prstDash val="sysDash"/>
              <a:round/>
              <a:headEnd/>
              <a:tailEnd/>
            </a:ln>
            <a:extLst>
              <a:ext uri="{909E8E84-426E-40DD-AFC4-6F175D3DCCD1}">
                <a14:hiddenFill xmlns:a14="http://schemas.microsoft.com/office/drawing/2010/main">
                  <a:noFill/>
                </a14:hiddenFill>
              </a:ext>
            </a:extLst>
          </p:spPr>
        </p:cxnSp>
        <p:cxnSp>
          <p:nvCxnSpPr>
            <p:cNvPr id="75" name="Straight Connector 74"/>
            <p:cNvCxnSpPr/>
            <p:nvPr/>
          </p:nvCxnSpPr>
          <p:spPr bwMode="auto">
            <a:xfrm>
              <a:off x="3359581" y="2615567"/>
              <a:ext cx="0" cy="3079697"/>
            </a:xfrm>
            <a:prstGeom prst="line">
              <a:avLst/>
            </a:prstGeom>
            <a:solidFill>
              <a:schemeClr val="accent1"/>
            </a:solidFill>
            <a:ln w="28575" cap="flat" cmpd="sng" algn="ctr">
              <a:solidFill>
                <a:schemeClr val="tx1"/>
              </a:solidFill>
              <a:prstDash val="lgDashDot"/>
              <a:round/>
              <a:headEnd type="none" w="med" len="med"/>
              <a:tailEnd type="none" w="med" len="med"/>
            </a:ln>
            <a:effectLst/>
          </p:spPr>
        </p:cxnSp>
        <p:cxnSp>
          <p:nvCxnSpPr>
            <p:cNvPr id="76" name="Straight Connector 75"/>
            <p:cNvCxnSpPr/>
            <p:nvPr/>
          </p:nvCxnSpPr>
          <p:spPr bwMode="auto">
            <a:xfrm>
              <a:off x="2511133" y="2626943"/>
              <a:ext cx="0" cy="3079697"/>
            </a:xfrm>
            <a:prstGeom prst="line">
              <a:avLst/>
            </a:prstGeom>
            <a:solidFill>
              <a:schemeClr val="accent1"/>
            </a:solidFill>
            <a:ln w="28575" cap="flat" cmpd="sng" algn="ctr">
              <a:solidFill>
                <a:schemeClr val="tx1"/>
              </a:solidFill>
              <a:prstDash val="lgDashDot"/>
              <a:round/>
              <a:headEnd type="none" w="med" len="med"/>
              <a:tailEnd type="none" w="med" len="med"/>
            </a:ln>
            <a:effectLst/>
          </p:spPr>
        </p:cxnSp>
        <p:sp>
          <p:nvSpPr>
            <p:cNvPr id="77" name="TextBox 76"/>
            <p:cNvSpPr txBox="1"/>
            <p:nvPr/>
          </p:nvSpPr>
          <p:spPr>
            <a:xfrm>
              <a:off x="1937343" y="2210544"/>
              <a:ext cx="1078090" cy="461665"/>
            </a:xfrm>
            <a:prstGeom prst="rect">
              <a:avLst/>
            </a:prstGeom>
            <a:solidFill>
              <a:schemeClr val="bg1"/>
            </a:solidFill>
            <a:ln w="25400">
              <a:solidFill>
                <a:srgbClr val="7030A0"/>
              </a:solidFill>
            </a:ln>
          </p:spPr>
          <p:txBody>
            <a:bodyPr wrap="square" lIns="0" rIns="0" rtlCol="0">
              <a:spAutoFit/>
            </a:bodyPr>
            <a:lstStyle/>
            <a:p>
              <a:pPr algn="ctr">
                <a:spcBef>
                  <a:spcPts val="0"/>
                </a:spcBef>
              </a:pPr>
              <a:r>
                <a:rPr lang="en-US" sz="1200" b="1">
                  <a:solidFill>
                    <a:srgbClr val="7030A0"/>
                  </a:solidFill>
                  <a:latin typeface="+mn-lt"/>
                </a:rPr>
                <a:t>SIM based UE (IMSI+AKA)</a:t>
              </a:r>
            </a:p>
          </p:txBody>
        </p:sp>
        <p:sp>
          <p:nvSpPr>
            <p:cNvPr id="78" name="Freeform 34"/>
            <p:cNvSpPr>
              <a:spLocks noChangeAspect="1"/>
            </p:cNvSpPr>
            <p:nvPr/>
          </p:nvSpPr>
          <p:spPr bwMode="auto">
            <a:xfrm>
              <a:off x="3558627" y="4467842"/>
              <a:ext cx="1859399" cy="1251107"/>
            </a:xfrm>
            <a:custGeom>
              <a:avLst/>
              <a:gdLst>
                <a:gd name="T0" fmla="*/ 15322411 w 522"/>
                <a:gd name="T1" fmla="*/ 59674397 h 399"/>
                <a:gd name="T2" fmla="*/ 4342078 w 522"/>
                <a:gd name="T3" fmla="*/ 44798810 h 399"/>
                <a:gd name="T4" fmla="*/ 0 w 522"/>
                <a:gd name="T5" fmla="*/ 34281387 h 399"/>
                <a:gd name="T6" fmla="*/ 13445428 w 522"/>
                <a:gd name="T7" fmla="*/ 18556182 h 399"/>
                <a:gd name="T8" fmla="*/ 25222172 w 522"/>
                <a:gd name="T9" fmla="*/ 6870450 h 399"/>
                <a:gd name="T10" fmla="*/ 46815215 w 522"/>
                <a:gd name="T11" fmla="*/ 0 h 399"/>
                <a:gd name="T12" fmla="*/ 63288766 w 522"/>
                <a:gd name="T13" fmla="*/ 12029493 h 399"/>
                <a:gd name="T14" fmla="*/ 72398755 w 522"/>
                <a:gd name="T15" fmla="*/ 14239600 h 399"/>
                <a:gd name="T16" fmla="*/ 72664127 w 522"/>
                <a:gd name="T17" fmla="*/ 16070027 h 399"/>
                <a:gd name="T18" fmla="*/ 70827127 w 522"/>
                <a:gd name="T19" fmla="*/ 16343079 h 399"/>
                <a:gd name="T20" fmla="*/ 62629961 w 522"/>
                <a:gd name="T21" fmla="*/ 14718417 h 399"/>
                <a:gd name="T22" fmla="*/ 61056958 w 522"/>
                <a:gd name="T23" fmla="*/ 13728968 h 399"/>
                <a:gd name="T24" fmla="*/ 33482122 w 522"/>
                <a:gd name="T25" fmla="*/ 11543714 h 399"/>
                <a:gd name="T26" fmla="*/ 32488820 w 522"/>
                <a:gd name="T27" fmla="*/ 12179925 h 399"/>
                <a:gd name="T28" fmla="*/ 25222172 w 522"/>
                <a:gd name="T29" fmla="*/ 9566315 h 399"/>
                <a:gd name="T30" fmla="*/ 16166319 w 522"/>
                <a:gd name="T31" fmla="*/ 18556182 h 399"/>
                <a:gd name="T32" fmla="*/ 16166319 w 522"/>
                <a:gd name="T33" fmla="*/ 21233511 h 399"/>
                <a:gd name="T34" fmla="*/ 15171460 w 522"/>
                <a:gd name="T35" fmla="*/ 21746290 h 399"/>
                <a:gd name="T36" fmla="*/ 6693185 w 522"/>
                <a:gd name="T37" fmla="*/ 43474041 h 399"/>
                <a:gd name="T38" fmla="*/ 7061207 w 522"/>
                <a:gd name="T39" fmla="*/ 44949086 h 399"/>
                <a:gd name="T40" fmla="*/ 15322411 w 522"/>
                <a:gd name="T41" fmla="*/ 57005579 h 399"/>
                <a:gd name="T42" fmla="*/ 18890363 w 522"/>
                <a:gd name="T43" fmla="*/ 56345442 h 399"/>
                <a:gd name="T44" fmla="*/ 20728615 w 522"/>
                <a:gd name="T45" fmla="*/ 57005579 h 399"/>
                <a:gd name="T46" fmla="*/ 31006315 w 522"/>
                <a:gd name="T47" fmla="*/ 63989791 h 399"/>
                <a:gd name="T48" fmla="*/ 40750026 w 522"/>
                <a:gd name="T49" fmla="*/ 58986125 h 399"/>
                <a:gd name="T50" fmla="*/ 41749956 w 522"/>
                <a:gd name="T51" fmla="*/ 59314265 h 399"/>
                <a:gd name="T52" fmla="*/ 57914511 w 522"/>
                <a:gd name="T53" fmla="*/ 56495062 h 399"/>
                <a:gd name="T54" fmla="*/ 58910619 w 522"/>
                <a:gd name="T55" fmla="*/ 55859731 h 399"/>
                <a:gd name="T56" fmla="*/ 66484669 w 522"/>
                <a:gd name="T57" fmla="*/ 58324971 h 399"/>
                <a:gd name="T58" fmla="*/ 76585036 w 522"/>
                <a:gd name="T59" fmla="*/ 48279962 h 399"/>
                <a:gd name="T60" fmla="*/ 77737381 w 522"/>
                <a:gd name="T61" fmla="*/ 46806105 h 399"/>
                <a:gd name="T62" fmla="*/ 85155076 w 522"/>
                <a:gd name="T63" fmla="*/ 38294923 h 399"/>
                <a:gd name="T64" fmla="*/ 76585036 w 522"/>
                <a:gd name="T65" fmla="*/ 29241337 h 399"/>
                <a:gd name="T66" fmla="*/ 76228470 w 522"/>
                <a:gd name="T67" fmla="*/ 28249952 h 399"/>
                <a:gd name="T68" fmla="*/ 74390161 w 522"/>
                <a:gd name="T69" fmla="*/ 19880759 h 399"/>
                <a:gd name="T70" fmla="*/ 74747809 w 522"/>
                <a:gd name="T71" fmla="*/ 17899842 h 399"/>
                <a:gd name="T72" fmla="*/ 79087081 w 522"/>
                <a:gd name="T73" fmla="*/ 26420054 h 399"/>
                <a:gd name="T74" fmla="*/ 79087081 w 522"/>
                <a:gd name="T75" fmla="*/ 27411003 h 399"/>
                <a:gd name="T76" fmla="*/ 79304899 w 522"/>
                <a:gd name="T77" fmla="*/ 49118805 h 399"/>
                <a:gd name="T78" fmla="*/ 66484669 w 522"/>
                <a:gd name="T79" fmla="*/ 61019112 h 399"/>
                <a:gd name="T80" fmla="*/ 48438070 w 522"/>
                <a:gd name="T81" fmla="*/ 64343038 h 399"/>
                <a:gd name="T82" fmla="*/ 41262602 w 522"/>
                <a:gd name="T83" fmla="*/ 62160644 h 399"/>
                <a:gd name="T84" fmla="*/ 18668376 w 522"/>
                <a:gd name="T85" fmla="*/ 59190764 h 39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22"/>
                <a:gd name="T130" fmla="*/ 0 h 399"/>
                <a:gd name="T131" fmla="*/ 522 w 522"/>
                <a:gd name="T132" fmla="*/ 399 h 39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22" h="399">
                  <a:moveTo>
                    <a:pt x="111" y="354"/>
                  </a:moveTo>
                  <a:cubicBezTo>
                    <a:pt x="105" y="356"/>
                    <a:pt x="98" y="357"/>
                    <a:pt x="91" y="357"/>
                  </a:cubicBezTo>
                  <a:cubicBezTo>
                    <a:pt x="91" y="357"/>
                    <a:pt x="91" y="357"/>
                    <a:pt x="91" y="357"/>
                  </a:cubicBezTo>
                  <a:cubicBezTo>
                    <a:pt x="53" y="357"/>
                    <a:pt x="23" y="326"/>
                    <a:pt x="23" y="288"/>
                  </a:cubicBezTo>
                  <a:cubicBezTo>
                    <a:pt x="23" y="288"/>
                    <a:pt x="23" y="288"/>
                    <a:pt x="23" y="288"/>
                  </a:cubicBezTo>
                  <a:cubicBezTo>
                    <a:pt x="23" y="281"/>
                    <a:pt x="24" y="275"/>
                    <a:pt x="26" y="268"/>
                  </a:cubicBezTo>
                  <a:cubicBezTo>
                    <a:pt x="26" y="268"/>
                    <a:pt x="26" y="268"/>
                    <a:pt x="26" y="268"/>
                  </a:cubicBezTo>
                  <a:cubicBezTo>
                    <a:pt x="10" y="252"/>
                    <a:pt x="0" y="230"/>
                    <a:pt x="0" y="205"/>
                  </a:cubicBezTo>
                  <a:cubicBezTo>
                    <a:pt x="0" y="205"/>
                    <a:pt x="0" y="205"/>
                    <a:pt x="0" y="205"/>
                  </a:cubicBezTo>
                  <a:cubicBezTo>
                    <a:pt x="0" y="159"/>
                    <a:pt x="35" y="120"/>
                    <a:pt x="81" y="115"/>
                  </a:cubicBezTo>
                  <a:cubicBezTo>
                    <a:pt x="81" y="115"/>
                    <a:pt x="81" y="115"/>
                    <a:pt x="81" y="115"/>
                  </a:cubicBezTo>
                  <a:cubicBezTo>
                    <a:pt x="80" y="114"/>
                    <a:pt x="80" y="112"/>
                    <a:pt x="80" y="111"/>
                  </a:cubicBezTo>
                  <a:cubicBezTo>
                    <a:pt x="80" y="111"/>
                    <a:pt x="80" y="111"/>
                    <a:pt x="80" y="111"/>
                  </a:cubicBezTo>
                  <a:cubicBezTo>
                    <a:pt x="80" y="72"/>
                    <a:pt x="111" y="41"/>
                    <a:pt x="150" y="41"/>
                  </a:cubicBezTo>
                  <a:cubicBezTo>
                    <a:pt x="150" y="41"/>
                    <a:pt x="150" y="41"/>
                    <a:pt x="150" y="41"/>
                  </a:cubicBezTo>
                  <a:cubicBezTo>
                    <a:pt x="164" y="41"/>
                    <a:pt x="177" y="46"/>
                    <a:pt x="188" y="53"/>
                  </a:cubicBezTo>
                  <a:cubicBezTo>
                    <a:pt x="188" y="53"/>
                    <a:pt x="188" y="53"/>
                    <a:pt x="188" y="53"/>
                  </a:cubicBezTo>
                  <a:cubicBezTo>
                    <a:pt x="206" y="21"/>
                    <a:pt x="240" y="0"/>
                    <a:pt x="278" y="0"/>
                  </a:cubicBezTo>
                  <a:cubicBezTo>
                    <a:pt x="278" y="0"/>
                    <a:pt x="278" y="0"/>
                    <a:pt x="278" y="0"/>
                  </a:cubicBezTo>
                  <a:cubicBezTo>
                    <a:pt x="324" y="0"/>
                    <a:pt x="363" y="30"/>
                    <a:pt x="376" y="72"/>
                  </a:cubicBezTo>
                  <a:cubicBezTo>
                    <a:pt x="376" y="72"/>
                    <a:pt x="376" y="72"/>
                    <a:pt x="376" y="72"/>
                  </a:cubicBezTo>
                  <a:cubicBezTo>
                    <a:pt x="379" y="72"/>
                    <a:pt x="381" y="71"/>
                    <a:pt x="383" y="71"/>
                  </a:cubicBezTo>
                  <a:cubicBezTo>
                    <a:pt x="383" y="71"/>
                    <a:pt x="383" y="71"/>
                    <a:pt x="383" y="71"/>
                  </a:cubicBezTo>
                  <a:cubicBezTo>
                    <a:pt x="400" y="71"/>
                    <a:pt x="416" y="76"/>
                    <a:pt x="430" y="85"/>
                  </a:cubicBezTo>
                  <a:cubicBezTo>
                    <a:pt x="430" y="85"/>
                    <a:pt x="430" y="85"/>
                    <a:pt x="430" y="85"/>
                  </a:cubicBezTo>
                  <a:cubicBezTo>
                    <a:pt x="430" y="85"/>
                    <a:pt x="430" y="85"/>
                    <a:pt x="430" y="85"/>
                  </a:cubicBezTo>
                  <a:cubicBezTo>
                    <a:pt x="433" y="87"/>
                    <a:pt x="434" y="92"/>
                    <a:pt x="432" y="96"/>
                  </a:cubicBezTo>
                  <a:cubicBezTo>
                    <a:pt x="432" y="96"/>
                    <a:pt x="432" y="96"/>
                    <a:pt x="432" y="96"/>
                  </a:cubicBezTo>
                  <a:cubicBezTo>
                    <a:pt x="430" y="100"/>
                    <a:pt x="425" y="101"/>
                    <a:pt x="421" y="98"/>
                  </a:cubicBezTo>
                  <a:cubicBezTo>
                    <a:pt x="421" y="98"/>
                    <a:pt x="421" y="98"/>
                    <a:pt x="421" y="98"/>
                  </a:cubicBezTo>
                  <a:cubicBezTo>
                    <a:pt x="410" y="91"/>
                    <a:pt x="397" y="87"/>
                    <a:pt x="383" y="87"/>
                  </a:cubicBezTo>
                  <a:cubicBezTo>
                    <a:pt x="383" y="87"/>
                    <a:pt x="383" y="87"/>
                    <a:pt x="383" y="87"/>
                  </a:cubicBezTo>
                  <a:cubicBezTo>
                    <a:pt x="379" y="87"/>
                    <a:pt x="376" y="88"/>
                    <a:pt x="372" y="88"/>
                  </a:cubicBezTo>
                  <a:cubicBezTo>
                    <a:pt x="372" y="88"/>
                    <a:pt x="372" y="88"/>
                    <a:pt x="372" y="88"/>
                  </a:cubicBezTo>
                  <a:cubicBezTo>
                    <a:pt x="368" y="89"/>
                    <a:pt x="364" y="86"/>
                    <a:pt x="363" y="82"/>
                  </a:cubicBezTo>
                  <a:cubicBezTo>
                    <a:pt x="363" y="82"/>
                    <a:pt x="363" y="82"/>
                    <a:pt x="363" y="82"/>
                  </a:cubicBezTo>
                  <a:cubicBezTo>
                    <a:pt x="354" y="44"/>
                    <a:pt x="319" y="16"/>
                    <a:pt x="278" y="16"/>
                  </a:cubicBezTo>
                  <a:cubicBezTo>
                    <a:pt x="278" y="16"/>
                    <a:pt x="278" y="16"/>
                    <a:pt x="278" y="16"/>
                  </a:cubicBezTo>
                  <a:cubicBezTo>
                    <a:pt x="242" y="16"/>
                    <a:pt x="212" y="38"/>
                    <a:pt x="199" y="69"/>
                  </a:cubicBezTo>
                  <a:cubicBezTo>
                    <a:pt x="199" y="69"/>
                    <a:pt x="199" y="69"/>
                    <a:pt x="199" y="69"/>
                  </a:cubicBezTo>
                  <a:cubicBezTo>
                    <a:pt x="198" y="71"/>
                    <a:pt x="195" y="73"/>
                    <a:pt x="193" y="73"/>
                  </a:cubicBezTo>
                  <a:cubicBezTo>
                    <a:pt x="193" y="73"/>
                    <a:pt x="193" y="73"/>
                    <a:pt x="193" y="73"/>
                  </a:cubicBezTo>
                  <a:cubicBezTo>
                    <a:pt x="190" y="74"/>
                    <a:pt x="188" y="73"/>
                    <a:pt x="186" y="72"/>
                  </a:cubicBezTo>
                  <a:cubicBezTo>
                    <a:pt x="186" y="72"/>
                    <a:pt x="186" y="72"/>
                    <a:pt x="186" y="72"/>
                  </a:cubicBezTo>
                  <a:cubicBezTo>
                    <a:pt x="176" y="63"/>
                    <a:pt x="164" y="57"/>
                    <a:pt x="150" y="57"/>
                  </a:cubicBezTo>
                  <a:cubicBezTo>
                    <a:pt x="150" y="57"/>
                    <a:pt x="150" y="57"/>
                    <a:pt x="150" y="57"/>
                  </a:cubicBezTo>
                  <a:cubicBezTo>
                    <a:pt x="120" y="57"/>
                    <a:pt x="96" y="81"/>
                    <a:pt x="96" y="111"/>
                  </a:cubicBezTo>
                  <a:cubicBezTo>
                    <a:pt x="96" y="111"/>
                    <a:pt x="96" y="111"/>
                    <a:pt x="96" y="111"/>
                  </a:cubicBezTo>
                  <a:cubicBezTo>
                    <a:pt x="96" y="114"/>
                    <a:pt x="97" y="118"/>
                    <a:pt x="97" y="121"/>
                  </a:cubicBezTo>
                  <a:cubicBezTo>
                    <a:pt x="97" y="121"/>
                    <a:pt x="97" y="121"/>
                    <a:pt x="97" y="121"/>
                  </a:cubicBezTo>
                  <a:cubicBezTo>
                    <a:pt x="98" y="123"/>
                    <a:pt x="97" y="126"/>
                    <a:pt x="96" y="127"/>
                  </a:cubicBezTo>
                  <a:cubicBezTo>
                    <a:pt x="96" y="127"/>
                    <a:pt x="96" y="127"/>
                    <a:pt x="96" y="127"/>
                  </a:cubicBezTo>
                  <a:cubicBezTo>
                    <a:pt x="94" y="129"/>
                    <a:pt x="92" y="130"/>
                    <a:pt x="90" y="130"/>
                  </a:cubicBezTo>
                  <a:cubicBezTo>
                    <a:pt x="90" y="130"/>
                    <a:pt x="90" y="130"/>
                    <a:pt x="90" y="130"/>
                  </a:cubicBezTo>
                  <a:cubicBezTo>
                    <a:pt x="49" y="131"/>
                    <a:pt x="16" y="164"/>
                    <a:pt x="16" y="205"/>
                  </a:cubicBezTo>
                  <a:cubicBezTo>
                    <a:pt x="16" y="205"/>
                    <a:pt x="16" y="205"/>
                    <a:pt x="16" y="205"/>
                  </a:cubicBezTo>
                  <a:cubicBezTo>
                    <a:pt x="16" y="227"/>
                    <a:pt x="25" y="247"/>
                    <a:pt x="40" y="260"/>
                  </a:cubicBezTo>
                  <a:cubicBezTo>
                    <a:pt x="40" y="260"/>
                    <a:pt x="40" y="260"/>
                    <a:pt x="40" y="260"/>
                  </a:cubicBezTo>
                  <a:cubicBezTo>
                    <a:pt x="43" y="263"/>
                    <a:pt x="43" y="266"/>
                    <a:pt x="42" y="269"/>
                  </a:cubicBezTo>
                  <a:cubicBezTo>
                    <a:pt x="42" y="269"/>
                    <a:pt x="42" y="269"/>
                    <a:pt x="42" y="269"/>
                  </a:cubicBezTo>
                  <a:cubicBezTo>
                    <a:pt x="40" y="275"/>
                    <a:pt x="39" y="282"/>
                    <a:pt x="39" y="288"/>
                  </a:cubicBezTo>
                  <a:cubicBezTo>
                    <a:pt x="39" y="288"/>
                    <a:pt x="39" y="288"/>
                    <a:pt x="39" y="288"/>
                  </a:cubicBezTo>
                  <a:cubicBezTo>
                    <a:pt x="39" y="318"/>
                    <a:pt x="62" y="341"/>
                    <a:pt x="91" y="341"/>
                  </a:cubicBezTo>
                  <a:cubicBezTo>
                    <a:pt x="91" y="341"/>
                    <a:pt x="91" y="341"/>
                    <a:pt x="91" y="341"/>
                  </a:cubicBezTo>
                  <a:cubicBezTo>
                    <a:pt x="99" y="341"/>
                    <a:pt x="106" y="340"/>
                    <a:pt x="112" y="337"/>
                  </a:cubicBezTo>
                  <a:cubicBezTo>
                    <a:pt x="112" y="337"/>
                    <a:pt x="112" y="337"/>
                    <a:pt x="112" y="337"/>
                  </a:cubicBezTo>
                  <a:cubicBezTo>
                    <a:pt x="114" y="336"/>
                    <a:pt x="116" y="336"/>
                    <a:pt x="118" y="337"/>
                  </a:cubicBezTo>
                  <a:cubicBezTo>
                    <a:pt x="118" y="337"/>
                    <a:pt x="118" y="337"/>
                    <a:pt x="118" y="337"/>
                  </a:cubicBezTo>
                  <a:cubicBezTo>
                    <a:pt x="120" y="338"/>
                    <a:pt x="122" y="339"/>
                    <a:pt x="123" y="341"/>
                  </a:cubicBezTo>
                  <a:cubicBezTo>
                    <a:pt x="123" y="341"/>
                    <a:pt x="123" y="341"/>
                    <a:pt x="123" y="341"/>
                  </a:cubicBezTo>
                  <a:cubicBezTo>
                    <a:pt x="132" y="366"/>
                    <a:pt x="156" y="383"/>
                    <a:pt x="184" y="383"/>
                  </a:cubicBezTo>
                  <a:cubicBezTo>
                    <a:pt x="184" y="383"/>
                    <a:pt x="184" y="383"/>
                    <a:pt x="184" y="383"/>
                  </a:cubicBezTo>
                  <a:cubicBezTo>
                    <a:pt x="206" y="383"/>
                    <a:pt x="225" y="373"/>
                    <a:pt x="237" y="357"/>
                  </a:cubicBezTo>
                  <a:cubicBezTo>
                    <a:pt x="237" y="357"/>
                    <a:pt x="237" y="357"/>
                    <a:pt x="237" y="357"/>
                  </a:cubicBezTo>
                  <a:cubicBezTo>
                    <a:pt x="238" y="355"/>
                    <a:pt x="240" y="354"/>
                    <a:pt x="242" y="353"/>
                  </a:cubicBezTo>
                  <a:cubicBezTo>
                    <a:pt x="242" y="353"/>
                    <a:pt x="242" y="353"/>
                    <a:pt x="242" y="353"/>
                  </a:cubicBezTo>
                  <a:cubicBezTo>
                    <a:pt x="244" y="353"/>
                    <a:pt x="246" y="354"/>
                    <a:pt x="248" y="355"/>
                  </a:cubicBezTo>
                  <a:cubicBezTo>
                    <a:pt x="248" y="355"/>
                    <a:pt x="248" y="355"/>
                    <a:pt x="248" y="355"/>
                  </a:cubicBezTo>
                  <a:cubicBezTo>
                    <a:pt x="259" y="364"/>
                    <a:pt x="273" y="369"/>
                    <a:pt x="288" y="369"/>
                  </a:cubicBezTo>
                  <a:cubicBezTo>
                    <a:pt x="288" y="369"/>
                    <a:pt x="288" y="369"/>
                    <a:pt x="288" y="369"/>
                  </a:cubicBezTo>
                  <a:cubicBezTo>
                    <a:pt x="312" y="369"/>
                    <a:pt x="333" y="356"/>
                    <a:pt x="344" y="338"/>
                  </a:cubicBezTo>
                  <a:cubicBezTo>
                    <a:pt x="344" y="338"/>
                    <a:pt x="344" y="338"/>
                    <a:pt x="344" y="338"/>
                  </a:cubicBezTo>
                  <a:cubicBezTo>
                    <a:pt x="345" y="336"/>
                    <a:pt x="347" y="334"/>
                    <a:pt x="350" y="334"/>
                  </a:cubicBezTo>
                  <a:cubicBezTo>
                    <a:pt x="350" y="334"/>
                    <a:pt x="350" y="334"/>
                    <a:pt x="350" y="334"/>
                  </a:cubicBezTo>
                  <a:cubicBezTo>
                    <a:pt x="352" y="334"/>
                    <a:pt x="354" y="334"/>
                    <a:pt x="356" y="336"/>
                  </a:cubicBezTo>
                  <a:cubicBezTo>
                    <a:pt x="356" y="336"/>
                    <a:pt x="356" y="336"/>
                    <a:pt x="356" y="336"/>
                  </a:cubicBezTo>
                  <a:cubicBezTo>
                    <a:pt x="367" y="344"/>
                    <a:pt x="380" y="349"/>
                    <a:pt x="395" y="349"/>
                  </a:cubicBezTo>
                  <a:cubicBezTo>
                    <a:pt x="395" y="349"/>
                    <a:pt x="395" y="349"/>
                    <a:pt x="395" y="349"/>
                  </a:cubicBezTo>
                  <a:cubicBezTo>
                    <a:pt x="428" y="349"/>
                    <a:pt x="455" y="322"/>
                    <a:pt x="455" y="289"/>
                  </a:cubicBezTo>
                  <a:cubicBezTo>
                    <a:pt x="455" y="289"/>
                    <a:pt x="455" y="289"/>
                    <a:pt x="455" y="289"/>
                  </a:cubicBezTo>
                  <a:cubicBezTo>
                    <a:pt x="455" y="289"/>
                    <a:pt x="455" y="288"/>
                    <a:pt x="455" y="288"/>
                  </a:cubicBezTo>
                  <a:cubicBezTo>
                    <a:pt x="455" y="288"/>
                    <a:pt x="455" y="288"/>
                    <a:pt x="455" y="288"/>
                  </a:cubicBezTo>
                  <a:cubicBezTo>
                    <a:pt x="455" y="284"/>
                    <a:pt x="458" y="280"/>
                    <a:pt x="462" y="280"/>
                  </a:cubicBezTo>
                  <a:cubicBezTo>
                    <a:pt x="462" y="280"/>
                    <a:pt x="462" y="280"/>
                    <a:pt x="462" y="280"/>
                  </a:cubicBezTo>
                  <a:cubicBezTo>
                    <a:pt x="487" y="276"/>
                    <a:pt x="506" y="255"/>
                    <a:pt x="506" y="229"/>
                  </a:cubicBezTo>
                  <a:cubicBezTo>
                    <a:pt x="506" y="229"/>
                    <a:pt x="506" y="229"/>
                    <a:pt x="506" y="229"/>
                  </a:cubicBezTo>
                  <a:cubicBezTo>
                    <a:pt x="506" y="203"/>
                    <a:pt x="486" y="181"/>
                    <a:pt x="460" y="178"/>
                  </a:cubicBezTo>
                  <a:cubicBezTo>
                    <a:pt x="460" y="178"/>
                    <a:pt x="460" y="178"/>
                    <a:pt x="460" y="178"/>
                  </a:cubicBezTo>
                  <a:cubicBezTo>
                    <a:pt x="458" y="178"/>
                    <a:pt x="456" y="177"/>
                    <a:pt x="455" y="175"/>
                  </a:cubicBezTo>
                  <a:cubicBezTo>
                    <a:pt x="455" y="175"/>
                    <a:pt x="455" y="175"/>
                    <a:pt x="455" y="175"/>
                  </a:cubicBezTo>
                  <a:cubicBezTo>
                    <a:pt x="453" y="173"/>
                    <a:pt x="453" y="171"/>
                    <a:pt x="453" y="169"/>
                  </a:cubicBezTo>
                  <a:cubicBezTo>
                    <a:pt x="453" y="169"/>
                    <a:pt x="453" y="169"/>
                    <a:pt x="453" y="169"/>
                  </a:cubicBezTo>
                  <a:cubicBezTo>
                    <a:pt x="454" y="165"/>
                    <a:pt x="454" y="162"/>
                    <a:pt x="454" y="158"/>
                  </a:cubicBezTo>
                  <a:cubicBezTo>
                    <a:pt x="454" y="158"/>
                    <a:pt x="454" y="158"/>
                    <a:pt x="454" y="158"/>
                  </a:cubicBezTo>
                  <a:cubicBezTo>
                    <a:pt x="454" y="143"/>
                    <a:pt x="449" y="130"/>
                    <a:pt x="442" y="119"/>
                  </a:cubicBezTo>
                  <a:cubicBezTo>
                    <a:pt x="442" y="119"/>
                    <a:pt x="442" y="119"/>
                    <a:pt x="442" y="119"/>
                  </a:cubicBezTo>
                  <a:cubicBezTo>
                    <a:pt x="439" y="115"/>
                    <a:pt x="440" y="110"/>
                    <a:pt x="444" y="107"/>
                  </a:cubicBezTo>
                  <a:cubicBezTo>
                    <a:pt x="444" y="107"/>
                    <a:pt x="444" y="107"/>
                    <a:pt x="444" y="107"/>
                  </a:cubicBezTo>
                  <a:cubicBezTo>
                    <a:pt x="448" y="105"/>
                    <a:pt x="453" y="106"/>
                    <a:pt x="455" y="110"/>
                  </a:cubicBezTo>
                  <a:cubicBezTo>
                    <a:pt x="455" y="110"/>
                    <a:pt x="455" y="110"/>
                    <a:pt x="455" y="110"/>
                  </a:cubicBezTo>
                  <a:cubicBezTo>
                    <a:pt x="464" y="123"/>
                    <a:pt x="470" y="140"/>
                    <a:pt x="470" y="158"/>
                  </a:cubicBezTo>
                  <a:cubicBezTo>
                    <a:pt x="470" y="158"/>
                    <a:pt x="470" y="158"/>
                    <a:pt x="470" y="158"/>
                  </a:cubicBezTo>
                  <a:cubicBezTo>
                    <a:pt x="470" y="160"/>
                    <a:pt x="470" y="162"/>
                    <a:pt x="470" y="164"/>
                  </a:cubicBezTo>
                  <a:cubicBezTo>
                    <a:pt x="470" y="164"/>
                    <a:pt x="470" y="164"/>
                    <a:pt x="470" y="164"/>
                  </a:cubicBezTo>
                  <a:cubicBezTo>
                    <a:pt x="500" y="170"/>
                    <a:pt x="522" y="197"/>
                    <a:pt x="522" y="229"/>
                  </a:cubicBezTo>
                  <a:cubicBezTo>
                    <a:pt x="522" y="229"/>
                    <a:pt x="522" y="229"/>
                    <a:pt x="522" y="229"/>
                  </a:cubicBezTo>
                  <a:cubicBezTo>
                    <a:pt x="522" y="261"/>
                    <a:pt x="500" y="287"/>
                    <a:pt x="471" y="294"/>
                  </a:cubicBezTo>
                  <a:cubicBezTo>
                    <a:pt x="471" y="294"/>
                    <a:pt x="471" y="294"/>
                    <a:pt x="471" y="294"/>
                  </a:cubicBezTo>
                  <a:cubicBezTo>
                    <a:pt x="468" y="334"/>
                    <a:pt x="435" y="365"/>
                    <a:pt x="395" y="365"/>
                  </a:cubicBezTo>
                  <a:cubicBezTo>
                    <a:pt x="395" y="365"/>
                    <a:pt x="395" y="365"/>
                    <a:pt x="395" y="365"/>
                  </a:cubicBezTo>
                  <a:cubicBezTo>
                    <a:pt x="379" y="365"/>
                    <a:pt x="365" y="361"/>
                    <a:pt x="353" y="353"/>
                  </a:cubicBezTo>
                  <a:cubicBezTo>
                    <a:pt x="353" y="353"/>
                    <a:pt x="353" y="353"/>
                    <a:pt x="353" y="353"/>
                  </a:cubicBezTo>
                  <a:cubicBezTo>
                    <a:pt x="338" y="372"/>
                    <a:pt x="315" y="385"/>
                    <a:pt x="288" y="385"/>
                  </a:cubicBezTo>
                  <a:cubicBezTo>
                    <a:pt x="288" y="385"/>
                    <a:pt x="288" y="385"/>
                    <a:pt x="288" y="385"/>
                  </a:cubicBezTo>
                  <a:cubicBezTo>
                    <a:pt x="272" y="385"/>
                    <a:pt x="257" y="380"/>
                    <a:pt x="245" y="372"/>
                  </a:cubicBezTo>
                  <a:cubicBezTo>
                    <a:pt x="245" y="372"/>
                    <a:pt x="245" y="372"/>
                    <a:pt x="245" y="372"/>
                  </a:cubicBezTo>
                  <a:cubicBezTo>
                    <a:pt x="230" y="389"/>
                    <a:pt x="208" y="399"/>
                    <a:pt x="184" y="399"/>
                  </a:cubicBezTo>
                  <a:cubicBezTo>
                    <a:pt x="184" y="399"/>
                    <a:pt x="184" y="399"/>
                    <a:pt x="184" y="399"/>
                  </a:cubicBezTo>
                  <a:cubicBezTo>
                    <a:pt x="152" y="399"/>
                    <a:pt x="125" y="381"/>
                    <a:pt x="111" y="354"/>
                  </a:cubicBezTo>
                  <a:close/>
                </a:path>
              </a:pathLst>
            </a:custGeom>
            <a:solidFill>
              <a:schemeClr val="tx1"/>
            </a:solidFill>
            <a:ln>
              <a:noFill/>
            </a:ln>
          </p:spPr>
          <p:txBody>
            <a:bodyPr anchor="ctr"/>
            <a:lstStyle/>
            <a:p>
              <a:endParaRPr lang="en-US">
                <a:latin typeface="+mn-lt"/>
              </a:endParaRPr>
            </a:p>
          </p:txBody>
        </p:sp>
        <p:grpSp>
          <p:nvGrpSpPr>
            <p:cNvPr id="79" name="Group 557"/>
            <p:cNvGrpSpPr>
              <a:grpSpLocks noChangeAspect="1"/>
            </p:cNvGrpSpPr>
            <p:nvPr/>
          </p:nvGrpSpPr>
          <p:grpSpPr bwMode="auto">
            <a:xfrm>
              <a:off x="7391564" y="3524581"/>
              <a:ext cx="1002724" cy="1375807"/>
              <a:chOff x="3510" y="1858"/>
              <a:chExt cx="363" cy="528"/>
            </a:xfrm>
          </p:grpSpPr>
          <p:sp>
            <p:nvSpPr>
              <p:cNvPr id="128" name="AutoShape 238"/>
              <p:cNvSpPr>
                <a:spLocks noChangeAspect="1" noChangeArrowheads="1"/>
              </p:cNvSpPr>
              <p:nvPr/>
            </p:nvSpPr>
            <p:spPr bwMode="auto">
              <a:xfrm>
                <a:off x="3517" y="2006"/>
                <a:ext cx="350" cy="366"/>
              </a:xfrm>
              <a:prstGeom prst="roundRect">
                <a:avLst>
                  <a:gd name="adj" fmla="val 9356"/>
                </a:avLst>
              </a:prstGeom>
              <a:solidFill>
                <a:schemeClr val="bg1"/>
              </a:solidFill>
              <a:ln w="12700" algn="ctr">
                <a:solidFill>
                  <a:schemeClr val="bg1"/>
                </a:solidFill>
                <a:round/>
                <a:headEnd/>
                <a:tailEnd/>
              </a:ln>
            </p:spPr>
            <p:txBody>
              <a:bodyPr wrap="none" lIns="0" r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eaLnBrk="1" hangingPunct="1">
                  <a:spcBef>
                    <a:spcPct val="0"/>
                  </a:spcBef>
                  <a:buClrTx/>
                  <a:buFontTx/>
                  <a:buNone/>
                </a:pPr>
                <a:endParaRPr lang="sv-SE" altLang="en-US" sz="600">
                  <a:solidFill>
                    <a:srgbClr val="58585A"/>
                  </a:solidFill>
                  <a:latin typeface="+mn-lt"/>
                </a:endParaRPr>
              </a:p>
            </p:txBody>
          </p:sp>
          <p:sp>
            <p:nvSpPr>
              <p:cNvPr id="129" name="Oval 239"/>
              <p:cNvSpPr>
                <a:spLocks noChangeAspect="1" noChangeArrowheads="1"/>
              </p:cNvSpPr>
              <p:nvPr/>
            </p:nvSpPr>
            <p:spPr bwMode="auto">
              <a:xfrm>
                <a:off x="3515" y="1865"/>
                <a:ext cx="352" cy="355"/>
              </a:xfrm>
              <a:prstGeom prst="ellipse">
                <a:avLst/>
              </a:prstGeom>
              <a:solidFill>
                <a:schemeClr val="bg1"/>
              </a:solidFill>
              <a:ln w="12700" algn="ctr">
                <a:solidFill>
                  <a:schemeClr val="bg1"/>
                </a:solidFill>
                <a:round/>
                <a:headEnd/>
                <a:tailEnd/>
              </a:ln>
            </p:spPr>
            <p:txBody>
              <a:bodyPr wrap="none" lIns="0" r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eaLnBrk="1" hangingPunct="1">
                  <a:spcBef>
                    <a:spcPct val="0"/>
                  </a:spcBef>
                  <a:buClrTx/>
                  <a:buFontTx/>
                  <a:buNone/>
                </a:pPr>
                <a:endParaRPr lang="sv-SE" altLang="en-US" sz="600">
                  <a:solidFill>
                    <a:srgbClr val="58585A"/>
                  </a:solidFill>
                  <a:latin typeface="+mn-lt"/>
                </a:endParaRPr>
              </a:p>
            </p:txBody>
          </p:sp>
          <p:sp>
            <p:nvSpPr>
              <p:cNvPr id="130" name="Text Box 240"/>
              <p:cNvSpPr txBox="1">
                <a:spLocks noChangeAspect="1" noChangeArrowheads="1"/>
              </p:cNvSpPr>
              <p:nvPr/>
            </p:nvSpPr>
            <p:spPr bwMode="auto">
              <a:xfrm>
                <a:off x="3525" y="2151"/>
                <a:ext cx="327"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algn="ctr" eaLnBrk="1" hangingPunct="1">
                  <a:lnSpc>
                    <a:spcPct val="80000"/>
                  </a:lnSpc>
                  <a:spcBef>
                    <a:spcPct val="0"/>
                  </a:spcBef>
                  <a:buClrTx/>
                  <a:buFontTx/>
                  <a:buNone/>
                </a:pPr>
                <a:r>
                  <a:rPr lang="en-US" altLang="en-US" sz="1600" b="1">
                    <a:solidFill>
                      <a:srgbClr val="FF0000"/>
                    </a:solidFill>
                    <a:latin typeface="+mn-lt"/>
                    <a:ea typeface="Segoe UI" panose="020B0502040204020203" pitchFamily="34" charset="0"/>
                    <a:cs typeface="Segoe UI" panose="020B0502040204020203" pitchFamily="34" charset="0"/>
                  </a:rPr>
                  <a:t>AUSF</a:t>
                </a:r>
              </a:p>
            </p:txBody>
          </p:sp>
          <p:sp>
            <p:nvSpPr>
              <p:cNvPr id="131" name="Rectangle 241"/>
              <p:cNvSpPr>
                <a:spLocks noChangeAspect="1" noChangeArrowheads="1"/>
              </p:cNvSpPr>
              <p:nvPr/>
            </p:nvSpPr>
            <p:spPr bwMode="auto">
              <a:xfrm>
                <a:off x="3510" y="1858"/>
                <a:ext cx="363"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72000" rIns="7200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eaLnBrk="1" hangingPunct="1">
                  <a:spcBef>
                    <a:spcPct val="0"/>
                  </a:spcBef>
                  <a:buClrTx/>
                  <a:buFontTx/>
                  <a:buNone/>
                </a:pPr>
                <a:endParaRPr lang="sv-SE" altLang="en-US" sz="600">
                  <a:solidFill>
                    <a:srgbClr val="58585A"/>
                  </a:solidFill>
                  <a:latin typeface="+mn-lt"/>
                </a:endParaRPr>
              </a:p>
            </p:txBody>
          </p:sp>
          <p:sp>
            <p:nvSpPr>
              <p:cNvPr id="132" name="Freeform 11"/>
              <p:cNvSpPr>
                <a:spLocks noChangeAspect="1" noEditPoints="1"/>
              </p:cNvSpPr>
              <p:nvPr/>
            </p:nvSpPr>
            <p:spPr bwMode="auto">
              <a:xfrm>
                <a:off x="3510" y="1867"/>
                <a:ext cx="363" cy="519"/>
              </a:xfrm>
              <a:custGeom>
                <a:avLst/>
                <a:gdLst>
                  <a:gd name="T0" fmla="*/ 10325 w 410"/>
                  <a:gd name="T1" fmla="*/ 4678 h 589"/>
                  <a:gd name="T2" fmla="*/ 10120 w 410"/>
                  <a:gd name="T3" fmla="*/ 4843 h 589"/>
                  <a:gd name="T4" fmla="*/ 10120 w 410"/>
                  <a:gd name="T5" fmla="*/ 11215 h 589"/>
                  <a:gd name="T6" fmla="*/ 9503 w 410"/>
                  <a:gd name="T7" fmla="*/ 11706 h 589"/>
                  <a:gd name="T8" fmla="*/ 1053 w 410"/>
                  <a:gd name="T9" fmla="*/ 11706 h 589"/>
                  <a:gd name="T10" fmla="*/ 410 w 410"/>
                  <a:gd name="T11" fmla="*/ 11215 h 589"/>
                  <a:gd name="T12" fmla="*/ 410 w 410"/>
                  <a:gd name="T13" fmla="*/ 4188 h 589"/>
                  <a:gd name="T14" fmla="*/ 5265 w 410"/>
                  <a:gd name="T15" fmla="*/ 328 h 589"/>
                  <a:gd name="T16" fmla="*/ 10120 w 410"/>
                  <a:gd name="T17" fmla="*/ 4188 h 589"/>
                  <a:gd name="T18" fmla="*/ 10325 w 410"/>
                  <a:gd name="T19" fmla="*/ 4351 h 589"/>
                  <a:gd name="T20" fmla="*/ 10531 w 410"/>
                  <a:gd name="T21" fmla="*/ 4188 h 589"/>
                  <a:gd name="T22" fmla="*/ 10531 w 410"/>
                  <a:gd name="T23" fmla="*/ 4188 h 589"/>
                  <a:gd name="T24" fmla="*/ 5265 w 410"/>
                  <a:gd name="T25" fmla="*/ 0 h 589"/>
                  <a:gd name="T26" fmla="*/ 0 w 410"/>
                  <a:gd name="T27" fmla="*/ 4188 h 589"/>
                  <a:gd name="T28" fmla="*/ 0 w 410"/>
                  <a:gd name="T29" fmla="*/ 4188 h 589"/>
                  <a:gd name="T30" fmla="*/ 26 w 410"/>
                  <a:gd name="T31" fmla="*/ 11215 h 589"/>
                  <a:gd name="T32" fmla="*/ 1053 w 410"/>
                  <a:gd name="T33" fmla="*/ 12033 h 589"/>
                  <a:gd name="T34" fmla="*/ 9503 w 410"/>
                  <a:gd name="T35" fmla="*/ 12033 h 589"/>
                  <a:gd name="T36" fmla="*/ 10531 w 410"/>
                  <a:gd name="T37" fmla="*/ 11215 h 589"/>
                  <a:gd name="T38" fmla="*/ 10531 w 410"/>
                  <a:gd name="T39" fmla="*/ 4843 h 589"/>
                  <a:gd name="T40" fmla="*/ 10325 w 410"/>
                  <a:gd name="T41" fmla="*/ 4678 h 589"/>
                  <a:gd name="T42" fmla="*/ 5265 w 410"/>
                  <a:gd name="T43" fmla="*/ 1083 h 589"/>
                  <a:gd name="T44" fmla="*/ 5086 w 410"/>
                  <a:gd name="T45" fmla="*/ 1185 h 589"/>
                  <a:gd name="T46" fmla="*/ 1952 w 410"/>
                  <a:gd name="T47" fmla="*/ 5945 h 589"/>
                  <a:gd name="T48" fmla="*/ 1977 w 410"/>
                  <a:gd name="T49" fmla="*/ 6108 h 589"/>
                  <a:gd name="T50" fmla="*/ 2133 w 410"/>
                  <a:gd name="T51" fmla="*/ 6190 h 589"/>
                  <a:gd name="T52" fmla="*/ 8400 w 410"/>
                  <a:gd name="T53" fmla="*/ 6190 h 589"/>
                  <a:gd name="T54" fmla="*/ 8578 w 410"/>
                  <a:gd name="T55" fmla="*/ 6108 h 589"/>
                  <a:gd name="T56" fmla="*/ 8578 w 410"/>
                  <a:gd name="T57" fmla="*/ 5945 h 589"/>
                  <a:gd name="T58" fmla="*/ 5446 w 410"/>
                  <a:gd name="T59" fmla="*/ 1185 h 589"/>
                  <a:gd name="T60" fmla="*/ 5265 w 410"/>
                  <a:gd name="T61" fmla="*/ 1083 h 589"/>
                  <a:gd name="T62" fmla="*/ 2465 w 410"/>
                  <a:gd name="T63" fmla="*/ 5863 h 589"/>
                  <a:gd name="T64" fmla="*/ 5265 w 410"/>
                  <a:gd name="T65" fmla="*/ 1614 h 589"/>
                  <a:gd name="T66" fmla="*/ 8066 w 410"/>
                  <a:gd name="T67" fmla="*/ 5863 h 589"/>
                  <a:gd name="T68" fmla="*/ 2465 w 410"/>
                  <a:gd name="T69" fmla="*/ 5863 h 5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10"/>
                  <a:gd name="T106" fmla="*/ 0 h 589"/>
                  <a:gd name="T107" fmla="*/ 410 w 410"/>
                  <a:gd name="T108" fmla="*/ 589 h 58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10" h="589">
                    <a:moveTo>
                      <a:pt x="402" y="229"/>
                    </a:moveTo>
                    <a:cubicBezTo>
                      <a:pt x="397" y="229"/>
                      <a:pt x="394" y="233"/>
                      <a:pt x="394" y="237"/>
                    </a:cubicBezTo>
                    <a:cubicBezTo>
                      <a:pt x="394" y="549"/>
                      <a:pt x="394" y="549"/>
                      <a:pt x="394" y="549"/>
                    </a:cubicBezTo>
                    <a:cubicBezTo>
                      <a:pt x="394" y="563"/>
                      <a:pt x="383" y="573"/>
                      <a:pt x="370" y="573"/>
                    </a:cubicBezTo>
                    <a:cubicBezTo>
                      <a:pt x="41" y="573"/>
                      <a:pt x="41" y="573"/>
                      <a:pt x="41" y="573"/>
                    </a:cubicBezTo>
                    <a:cubicBezTo>
                      <a:pt x="27" y="573"/>
                      <a:pt x="17" y="563"/>
                      <a:pt x="16" y="549"/>
                    </a:cubicBezTo>
                    <a:cubicBezTo>
                      <a:pt x="16" y="205"/>
                      <a:pt x="16" y="205"/>
                      <a:pt x="16" y="205"/>
                    </a:cubicBezTo>
                    <a:cubicBezTo>
                      <a:pt x="17" y="101"/>
                      <a:pt x="101" y="16"/>
                      <a:pt x="205" y="16"/>
                    </a:cubicBezTo>
                    <a:cubicBezTo>
                      <a:pt x="309" y="16"/>
                      <a:pt x="394" y="101"/>
                      <a:pt x="394" y="205"/>
                    </a:cubicBezTo>
                    <a:cubicBezTo>
                      <a:pt x="394" y="209"/>
                      <a:pt x="397" y="213"/>
                      <a:pt x="402" y="213"/>
                    </a:cubicBezTo>
                    <a:cubicBezTo>
                      <a:pt x="406" y="213"/>
                      <a:pt x="410" y="209"/>
                      <a:pt x="410" y="205"/>
                    </a:cubicBezTo>
                    <a:cubicBezTo>
                      <a:pt x="410" y="205"/>
                      <a:pt x="410" y="205"/>
                      <a:pt x="410" y="205"/>
                    </a:cubicBezTo>
                    <a:cubicBezTo>
                      <a:pt x="410" y="92"/>
                      <a:pt x="318" y="0"/>
                      <a:pt x="205" y="0"/>
                    </a:cubicBezTo>
                    <a:cubicBezTo>
                      <a:pt x="92" y="0"/>
                      <a:pt x="0" y="92"/>
                      <a:pt x="0" y="205"/>
                    </a:cubicBezTo>
                    <a:cubicBezTo>
                      <a:pt x="0" y="205"/>
                      <a:pt x="0" y="205"/>
                      <a:pt x="0" y="205"/>
                    </a:cubicBezTo>
                    <a:cubicBezTo>
                      <a:pt x="1" y="549"/>
                      <a:pt x="1" y="549"/>
                      <a:pt x="1" y="549"/>
                    </a:cubicBezTo>
                    <a:cubicBezTo>
                      <a:pt x="1" y="571"/>
                      <a:pt x="18" y="589"/>
                      <a:pt x="41" y="589"/>
                    </a:cubicBezTo>
                    <a:cubicBezTo>
                      <a:pt x="370" y="589"/>
                      <a:pt x="370" y="589"/>
                      <a:pt x="370" y="589"/>
                    </a:cubicBezTo>
                    <a:cubicBezTo>
                      <a:pt x="392" y="589"/>
                      <a:pt x="410" y="571"/>
                      <a:pt x="410" y="549"/>
                    </a:cubicBezTo>
                    <a:cubicBezTo>
                      <a:pt x="410" y="237"/>
                      <a:pt x="410" y="237"/>
                      <a:pt x="410" y="237"/>
                    </a:cubicBezTo>
                    <a:cubicBezTo>
                      <a:pt x="410" y="233"/>
                      <a:pt x="406" y="229"/>
                      <a:pt x="402" y="229"/>
                    </a:cubicBezTo>
                    <a:moveTo>
                      <a:pt x="205" y="53"/>
                    </a:moveTo>
                    <a:cubicBezTo>
                      <a:pt x="202" y="53"/>
                      <a:pt x="199" y="55"/>
                      <a:pt x="198" y="58"/>
                    </a:cubicBezTo>
                    <a:cubicBezTo>
                      <a:pt x="76" y="291"/>
                      <a:pt x="76" y="291"/>
                      <a:pt x="76" y="291"/>
                    </a:cubicBezTo>
                    <a:cubicBezTo>
                      <a:pt x="75" y="294"/>
                      <a:pt x="75" y="297"/>
                      <a:pt x="77" y="299"/>
                    </a:cubicBezTo>
                    <a:cubicBezTo>
                      <a:pt x="78" y="301"/>
                      <a:pt x="81" y="303"/>
                      <a:pt x="83" y="303"/>
                    </a:cubicBezTo>
                    <a:cubicBezTo>
                      <a:pt x="327" y="303"/>
                      <a:pt x="327" y="303"/>
                      <a:pt x="327" y="303"/>
                    </a:cubicBezTo>
                    <a:cubicBezTo>
                      <a:pt x="330" y="303"/>
                      <a:pt x="332" y="301"/>
                      <a:pt x="334" y="299"/>
                    </a:cubicBezTo>
                    <a:cubicBezTo>
                      <a:pt x="335" y="297"/>
                      <a:pt x="335" y="294"/>
                      <a:pt x="334" y="291"/>
                    </a:cubicBezTo>
                    <a:cubicBezTo>
                      <a:pt x="212" y="58"/>
                      <a:pt x="212" y="58"/>
                      <a:pt x="212" y="58"/>
                    </a:cubicBezTo>
                    <a:cubicBezTo>
                      <a:pt x="211" y="55"/>
                      <a:pt x="208" y="53"/>
                      <a:pt x="205" y="53"/>
                    </a:cubicBezTo>
                    <a:moveTo>
                      <a:pt x="96" y="287"/>
                    </a:moveTo>
                    <a:cubicBezTo>
                      <a:pt x="205" y="79"/>
                      <a:pt x="205" y="79"/>
                      <a:pt x="205" y="79"/>
                    </a:cubicBezTo>
                    <a:cubicBezTo>
                      <a:pt x="314" y="287"/>
                      <a:pt x="314" y="287"/>
                      <a:pt x="314" y="287"/>
                    </a:cubicBezTo>
                    <a:lnTo>
                      <a:pt x="96" y="287"/>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tIns="1080000" anchor="ctr"/>
              <a:lstStyle/>
              <a:p>
                <a:endParaRPr lang="en-US" sz="1400">
                  <a:solidFill>
                    <a:srgbClr val="58585A"/>
                  </a:solidFill>
                  <a:latin typeface="+mn-lt"/>
                </a:endParaRPr>
              </a:p>
            </p:txBody>
          </p:sp>
        </p:grpSp>
        <p:sp>
          <p:nvSpPr>
            <p:cNvPr id="82" name="Freeform 34"/>
            <p:cNvSpPr>
              <a:spLocks noChangeAspect="1"/>
            </p:cNvSpPr>
            <p:nvPr/>
          </p:nvSpPr>
          <p:spPr bwMode="auto">
            <a:xfrm>
              <a:off x="3534455" y="2850152"/>
              <a:ext cx="1832534" cy="1400036"/>
            </a:xfrm>
            <a:custGeom>
              <a:avLst/>
              <a:gdLst>
                <a:gd name="T0" fmla="*/ 15322411 w 522"/>
                <a:gd name="T1" fmla="*/ 59674397 h 399"/>
                <a:gd name="T2" fmla="*/ 4342078 w 522"/>
                <a:gd name="T3" fmla="*/ 44798810 h 399"/>
                <a:gd name="T4" fmla="*/ 0 w 522"/>
                <a:gd name="T5" fmla="*/ 34281387 h 399"/>
                <a:gd name="T6" fmla="*/ 13445428 w 522"/>
                <a:gd name="T7" fmla="*/ 18556182 h 399"/>
                <a:gd name="T8" fmla="*/ 25222172 w 522"/>
                <a:gd name="T9" fmla="*/ 6870450 h 399"/>
                <a:gd name="T10" fmla="*/ 46815215 w 522"/>
                <a:gd name="T11" fmla="*/ 0 h 399"/>
                <a:gd name="T12" fmla="*/ 63288766 w 522"/>
                <a:gd name="T13" fmla="*/ 12029493 h 399"/>
                <a:gd name="T14" fmla="*/ 72398755 w 522"/>
                <a:gd name="T15" fmla="*/ 14239600 h 399"/>
                <a:gd name="T16" fmla="*/ 72664127 w 522"/>
                <a:gd name="T17" fmla="*/ 16070027 h 399"/>
                <a:gd name="T18" fmla="*/ 70827127 w 522"/>
                <a:gd name="T19" fmla="*/ 16343079 h 399"/>
                <a:gd name="T20" fmla="*/ 62629961 w 522"/>
                <a:gd name="T21" fmla="*/ 14718417 h 399"/>
                <a:gd name="T22" fmla="*/ 61056958 w 522"/>
                <a:gd name="T23" fmla="*/ 13728968 h 399"/>
                <a:gd name="T24" fmla="*/ 33482122 w 522"/>
                <a:gd name="T25" fmla="*/ 11543714 h 399"/>
                <a:gd name="T26" fmla="*/ 32488820 w 522"/>
                <a:gd name="T27" fmla="*/ 12179925 h 399"/>
                <a:gd name="T28" fmla="*/ 25222172 w 522"/>
                <a:gd name="T29" fmla="*/ 9566315 h 399"/>
                <a:gd name="T30" fmla="*/ 16166319 w 522"/>
                <a:gd name="T31" fmla="*/ 18556182 h 399"/>
                <a:gd name="T32" fmla="*/ 16166319 w 522"/>
                <a:gd name="T33" fmla="*/ 21233511 h 399"/>
                <a:gd name="T34" fmla="*/ 15171460 w 522"/>
                <a:gd name="T35" fmla="*/ 21746290 h 399"/>
                <a:gd name="T36" fmla="*/ 6693185 w 522"/>
                <a:gd name="T37" fmla="*/ 43474041 h 399"/>
                <a:gd name="T38" fmla="*/ 7061207 w 522"/>
                <a:gd name="T39" fmla="*/ 44949086 h 399"/>
                <a:gd name="T40" fmla="*/ 15322411 w 522"/>
                <a:gd name="T41" fmla="*/ 57005579 h 399"/>
                <a:gd name="T42" fmla="*/ 18890363 w 522"/>
                <a:gd name="T43" fmla="*/ 56345442 h 399"/>
                <a:gd name="T44" fmla="*/ 20728615 w 522"/>
                <a:gd name="T45" fmla="*/ 57005579 h 399"/>
                <a:gd name="T46" fmla="*/ 31006315 w 522"/>
                <a:gd name="T47" fmla="*/ 63989791 h 399"/>
                <a:gd name="T48" fmla="*/ 40750026 w 522"/>
                <a:gd name="T49" fmla="*/ 58986125 h 399"/>
                <a:gd name="T50" fmla="*/ 41749956 w 522"/>
                <a:gd name="T51" fmla="*/ 59314265 h 399"/>
                <a:gd name="T52" fmla="*/ 57914511 w 522"/>
                <a:gd name="T53" fmla="*/ 56495062 h 399"/>
                <a:gd name="T54" fmla="*/ 58910619 w 522"/>
                <a:gd name="T55" fmla="*/ 55859731 h 399"/>
                <a:gd name="T56" fmla="*/ 66484669 w 522"/>
                <a:gd name="T57" fmla="*/ 58324971 h 399"/>
                <a:gd name="T58" fmla="*/ 76585036 w 522"/>
                <a:gd name="T59" fmla="*/ 48279962 h 399"/>
                <a:gd name="T60" fmla="*/ 77737381 w 522"/>
                <a:gd name="T61" fmla="*/ 46806105 h 399"/>
                <a:gd name="T62" fmla="*/ 85155076 w 522"/>
                <a:gd name="T63" fmla="*/ 38294923 h 399"/>
                <a:gd name="T64" fmla="*/ 76585036 w 522"/>
                <a:gd name="T65" fmla="*/ 29241337 h 399"/>
                <a:gd name="T66" fmla="*/ 76228470 w 522"/>
                <a:gd name="T67" fmla="*/ 28249952 h 399"/>
                <a:gd name="T68" fmla="*/ 74390161 w 522"/>
                <a:gd name="T69" fmla="*/ 19880759 h 399"/>
                <a:gd name="T70" fmla="*/ 74747809 w 522"/>
                <a:gd name="T71" fmla="*/ 17899842 h 399"/>
                <a:gd name="T72" fmla="*/ 79087081 w 522"/>
                <a:gd name="T73" fmla="*/ 26420054 h 399"/>
                <a:gd name="T74" fmla="*/ 79087081 w 522"/>
                <a:gd name="T75" fmla="*/ 27411003 h 399"/>
                <a:gd name="T76" fmla="*/ 79304899 w 522"/>
                <a:gd name="T77" fmla="*/ 49118805 h 399"/>
                <a:gd name="T78" fmla="*/ 66484669 w 522"/>
                <a:gd name="T79" fmla="*/ 61019112 h 399"/>
                <a:gd name="T80" fmla="*/ 48438070 w 522"/>
                <a:gd name="T81" fmla="*/ 64343038 h 399"/>
                <a:gd name="T82" fmla="*/ 41262602 w 522"/>
                <a:gd name="T83" fmla="*/ 62160644 h 399"/>
                <a:gd name="T84" fmla="*/ 18668376 w 522"/>
                <a:gd name="T85" fmla="*/ 59190764 h 39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22"/>
                <a:gd name="T130" fmla="*/ 0 h 399"/>
                <a:gd name="T131" fmla="*/ 522 w 522"/>
                <a:gd name="T132" fmla="*/ 399 h 39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22" h="399">
                  <a:moveTo>
                    <a:pt x="111" y="354"/>
                  </a:moveTo>
                  <a:cubicBezTo>
                    <a:pt x="105" y="356"/>
                    <a:pt x="98" y="357"/>
                    <a:pt x="91" y="357"/>
                  </a:cubicBezTo>
                  <a:cubicBezTo>
                    <a:pt x="91" y="357"/>
                    <a:pt x="91" y="357"/>
                    <a:pt x="91" y="357"/>
                  </a:cubicBezTo>
                  <a:cubicBezTo>
                    <a:pt x="53" y="357"/>
                    <a:pt x="23" y="326"/>
                    <a:pt x="23" y="288"/>
                  </a:cubicBezTo>
                  <a:cubicBezTo>
                    <a:pt x="23" y="288"/>
                    <a:pt x="23" y="288"/>
                    <a:pt x="23" y="288"/>
                  </a:cubicBezTo>
                  <a:cubicBezTo>
                    <a:pt x="23" y="281"/>
                    <a:pt x="24" y="275"/>
                    <a:pt x="26" y="268"/>
                  </a:cubicBezTo>
                  <a:cubicBezTo>
                    <a:pt x="26" y="268"/>
                    <a:pt x="26" y="268"/>
                    <a:pt x="26" y="268"/>
                  </a:cubicBezTo>
                  <a:cubicBezTo>
                    <a:pt x="10" y="252"/>
                    <a:pt x="0" y="230"/>
                    <a:pt x="0" y="205"/>
                  </a:cubicBezTo>
                  <a:cubicBezTo>
                    <a:pt x="0" y="205"/>
                    <a:pt x="0" y="205"/>
                    <a:pt x="0" y="205"/>
                  </a:cubicBezTo>
                  <a:cubicBezTo>
                    <a:pt x="0" y="159"/>
                    <a:pt x="35" y="120"/>
                    <a:pt x="81" y="115"/>
                  </a:cubicBezTo>
                  <a:cubicBezTo>
                    <a:pt x="81" y="115"/>
                    <a:pt x="81" y="115"/>
                    <a:pt x="81" y="115"/>
                  </a:cubicBezTo>
                  <a:cubicBezTo>
                    <a:pt x="80" y="114"/>
                    <a:pt x="80" y="112"/>
                    <a:pt x="80" y="111"/>
                  </a:cubicBezTo>
                  <a:cubicBezTo>
                    <a:pt x="80" y="111"/>
                    <a:pt x="80" y="111"/>
                    <a:pt x="80" y="111"/>
                  </a:cubicBezTo>
                  <a:cubicBezTo>
                    <a:pt x="80" y="72"/>
                    <a:pt x="111" y="41"/>
                    <a:pt x="150" y="41"/>
                  </a:cubicBezTo>
                  <a:cubicBezTo>
                    <a:pt x="150" y="41"/>
                    <a:pt x="150" y="41"/>
                    <a:pt x="150" y="41"/>
                  </a:cubicBezTo>
                  <a:cubicBezTo>
                    <a:pt x="164" y="41"/>
                    <a:pt x="177" y="46"/>
                    <a:pt x="188" y="53"/>
                  </a:cubicBezTo>
                  <a:cubicBezTo>
                    <a:pt x="188" y="53"/>
                    <a:pt x="188" y="53"/>
                    <a:pt x="188" y="53"/>
                  </a:cubicBezTo>
                  <a:cubicBezTo>
                    <a:pt x="206" y="21"/>
                    <a:pt x="240" y="0"/>
                    <a:pt x="278" y="0"/>
                  </a:cubicBezTo>
                  <a:cubicBezTo>
                    <a:pt x="278" y="0"/>
                    <a:pt x="278" y="0"/>
                    <a:pt x="278" y="0"/>
                  </a:cubicBezTo>
                  <a:cubicBezTo>
                    <a:pt x="324" y="0"/>
                    <a:pt x="363" y="30"/>
                    <a:pt x="376" y="72"/>
                  </a:cubicBezTo>
                  <a:cubicBezTo>
                    <a:pt x="376" y="72"/>
                    <a:pt x="376" y="72"/>
                    <a:pt x="376" y="72"/>
                  </a:cubicBezTo>
                  <a:cubicBezTo>
                    <a:pt x="379" y="72"/>
                    <a:pt x="381" y="71"/>
                    <a:pt x="383" y="71"/>
                  </a:cubicBezTo>
                  <a:cubicBezTo>
                    <a:pt x="383" y="71"/>
                    <a:pt x="383" y="71"/>
                    <a:pt x="383" y="71"/>
                  </a:cubicBezTo>
                  <a:cubicBezTo>
                    <a:pt x="400" y="71"/>
                    <a:pt x="416" y="76"/>
                    <a:pt x="430" y="85"/>
                  </a:cubicBezTo>
                  <a:cubicBezTo>
                    <a:pt x="430" y="85"/>
                    <a:pt x="430" y="85"/>
                    <a:pt x="430" y="85"/>
                  </a:cubicBezTo>
                  <a:cubicBezTo>
                    <a:pt x="430" y="85"/>
                    <a:pt x="430" y="85"/>
                    <a:pt x="430" y="85"/>
                  </a:cubicBezTo>
                  <a:cubicBezTo>
                    <a:pt x="433" y="87"/>
                    <a:pt x="434" y="92"/>
                    <a:pt x="432" y="96"/>
                  </a:cubicBezTo>
                  <a:cubicBezTo>
                    <a:pt x="432" y="96"/>
                    <a:pt x="432" y="96"/>
                    <a:pt x="432" y="96"/>
                  </a:cubicBezTo>
                  <a:cubicBezTo>
                    <a:pt x="430" y="100"/>
                    <a:pt x="425" y="101"/>
                    <a:pt x="421" y="98"/>
                  </a:cubicBezTo>
                  <a:cubicBezTo>
                    <a:pt x="421" y="98"/>
                    <a:pt x="421" y="98"/>
                    <a:pt x="421" y="98"/>
                  </a:cubicBezTo>
                  <a:cubicBezTo>
                    <a:pt x="410" y="91"/>
                    <a:pt x="397" y="87"/>
                    <a:pt x="383" y="87"/>
                  </a:cubicBezTo>
                  <a:cubicBezTo>
                    <a:pt x="383" y="87"/>
                    <a:pt x="383" y="87"/>
                    <a:pt x="383" y="87"/>
                  </a:cubicBezTo>
                  <a:cubicBezTo>
                    <a:pt x="379" y="87"/>
                    <a:pt x="376" y="88"/>
                    <a:pt x="372" y="88"/>
                  </a:cubicBezTo>
                  <a:cubicBezTo>
                    <a:pt x="372" y="88"/>
                    <a:pt x="372" y="88"/>
                    <a:pt x="372" y="88"/>
                  </a:cubicBezTo>
                  <a:cubicBezTo>
                    <a:pt x="368" y="89"/>
                    <a:pt x="364" y="86"/>
                    <a:pt x="363" y="82"/>
                  </a:cubicBezTo>
                  <a:cubicBezTo>
                    <a:pt x="363" y="82"/>
                    <a:pt x="363" y="82"/>
                    <a:pt x="363" y="82"/>
                  </a:cubicBezTo>
                  <a:cubicBezTo>
                    <a:pt x="354" y="44"/>
                    <a:pt x="319" y="16"/>
                    <a:pt x="278" y="16"/>
                  </a:cubicBezTo>
                  <a:cubicBezTo>
                    <a:pt x="278" y="16"/>
                    <a:pt x="278" y="16"/>
                    <a:pt x="278" y="16"/>
                  </a:cubicBezTo>
                  <a:cubicBezTo>
                    <a:pt x="242" y="16"/>
                    <a:pt x="212" y="38"/>
                    <a:pt x="199" y="69"/>
                  </a:cubicBezTo>
                  <a:cubicBezTo>
                    <a:pt x="199" y="69"/>
                    <a:pt x="199" y="69"/>
                    <a:pt x="199" y="69"/>
                  </a:cubicBezTo>
                  <a:cubicBezTo>
                    <a:pt x="198" y="71"/>
                    <a:pt x="195" y="73"/>
                    <a:pt x="193" y="73"/>
                  </a:cubicBezTo>
                  <a:cubicBezTo>
                    <a:pt x="193" y="73"/>
                    <a:pt x="193" y="73"/>
                    <a:pt x="193" y="73"/>
                  </a:cubicBezTo>
                  <a:cubicBezTo>
                    <a:pt x="190" y="74"/>
                    <a:pt x="188" y="73"/>
                    <a:pt x="186" y="72"/>
                  </a:cubicBezTo>
                  <a:cubicBezTo>
                    <a:pt x="186" y="72"/>
                    <a:pt x="186" y="72"/>
                    <a:pt x="186" y="72"/>
                  </a:cubicBezTo>
                  <a:cubicBezTo>
                    <a:pt x="176" y="63"/>
                    <a:pt x="164" y="57"/>
                    <a:pt x="150" y="57"/>
                  </a:cubicBezTo>
                  <a:cubicBezTo>
                    <a:pt x="150" y="57"/>
                    <a:pt x="150" y="57"/>
                    <a:pt x="150" y="57"/>
                  </a:cubicBezTo>
                  <a:cubicBezTo>
                    <a:pt x="120" y="57"/>
                    <a:pt x="96" y="81"/>
                    <a:pt x="96" y="111"/>
                  </a:cubicBezTo>
                  <a:cubicBezTo>
                    <a:pt x="96" y="111"/>
                    <a:pt x="96" y="111"/>
                    <a:pt x="96" y="111"/>
                  </a:cubicBezTo>
                  <a:cubicBezTo>
                    <a:pt x="96" y="114"/>
                    <a:pt x="97" y="118"/>
                    <a:pt x="97" y="121"/>
                  </a:cubicBezTo>
                  <a:cubicBezTo>
                    <a:pt x="97" y="121"/>
                    <a:pt x="97" y="121"/>
                    <a:pt x="97" y="121"/>
                  </a:cubicBezTo>
                  <a:cubicBezTo>
                    <a:pt x="98" y="123"/>
                    <a:pt x="97" y="126"/>
                    <a:pt x="96" y="127"/>
                  </a:cubicBezTo>
                  <a:cubicBezTo>
                    <a:pt x="96" y="127"/>
                    <a:pt x="96" y="127"/>
                    <a:pt x="96" y="127"/>
                  </a:cubicBezTo>
                  <a:cubicBezTo>
                    <a:pt x="94" y="129"/>
                    <a:pt x="92" y="130"/>
                    <a:pt x="90" y="130"/>
                  </a:cubicBezTo>
                  <a:cubicBezTo>
                    <a:pt x="90" y="130"/>
                    <a:pt x="90" y="130"/>
                    <a:pt x="90" y="130"/>
                  </a:cubicBezTo>
                  <a:cubicBezTo>
                    <a:pt x="49" y="131"/>
                    <a:pt x="16" y="164"/>
                    <a:pt x="16" y="205"/>
                  </a:cubicBezTo>
                  <a:cubicBezTo>
                    <a:pt x="16" y="205"/>
                    <a:pt x="16" y="205"/>
                    <a:pt x="16" y="205"/>
                  </a:cubicBezTo>
                  <a:cubicBezTo>
                    <a:pt x="16" y="227"/>
                    <a:pt x="25" y="247"/>
                    <a:pt x="40" y="260"/>
                  </a:cubicBezTo>
                  <a:cubicBezTo>
                    <a:pt x="40" y="260"/>
                    <a:pt x="40" y="260"/>
                    <a:pt x="40" y="260"/>
                  </a:cubicBezTo>
                  <a:cubicBezTo>
                    <a:pt x="43" y="263"/>
                    <a:pt x="43" y="266"/>
                    <a:pt x="42" y="269"/>
                  </a:cubicBezTo>
                  <a:cubicBezTo>
                    <a:pt x="42" y="269"/>
                    <a:pt x="42" y="269"/>
                    <a:pt x="42" y="269"/>
                  </a:cubicBezTo>
                  <a:cubicBezTo>
                    <a:pt x="40" y="275"/>
                    <a:pt x="39" y="282"/>
                    <a:pt x="39" y="288"/>
                  </a:cubicBezTo>
                  <a:cubicBezTo>
                    <a:pt x="39" y="288"/>
                    <a:pt x="39" y="288"/>
                    <a:pt x="39" y="288"/>
                  </a:cubicBezTo>
                  <a:cubicBezTo>
                    <a:pt x="39" y="318"/>
                    <a:pt x="62" y="341"/>
                    <a:pt x="91" y="341"/>
                  </a:cubicBezTo>
                  <a:cubicBezTo>
                    <a:pt x="91" y="341"/>
                    <a:pt x="91" y="341"/>
                    <a:pt x="91" y="341"/>
                  </a:cubicBezTo>
                  <a:cubicBezTo>
                    <a:pt x="99" y="341"/>
                    <a:pt x="106" y="340"/>
                    <a:pt x="112" y="337"/>
                  </a:cubicBezTo>
                  <a:cubicBezTo>
                    <a:pt x="112" y="337"/>
                    <a:pt x="112" y="337"/>
                    <a:pt x="112" y="337"/>
                  </a:cubicBezTo>
                  <a:cubicBezTo>
                    <a:pt x="114" y="336"/>
                    <a:pt x="116" y="336"/>
                    <a:pt x="118" y="337"/>
                  </a:cubicBezTo>
                  <a:cubicBezTo>
                    <a:pt x="118" y="337"/>
                    <a:pt x="118" y="337"/>
                    <a:pt x="118" y="337"/>
                  </a:cubicBezTo>
                  <a:cubicBezTo>
                    <a:pt x="120" y="338"/>
                    <a:pt x="122" y="339"/>
                    <a:pt x="123" y="341"/>
                  </a:cubicBezTo>
                  <a:cubicBezTo>
                    <a:pt x="123" y="341"/>
                    <a:pt x="123" y="341"/>
                    <a:pt x="123" y="341"/>
                  </a:cubicBezTo>
                  <a:cubicBezTo>
                    <a:pt x="132" y="366"/>
                    <a:pt x="156" y="383"/>
                    <a:pt x="184" y="383"/>
                  </a:cubicBezTo>
                  <a:cubicBezTo>
                    <a:pt x="184" y="383"/>
                    <a:pt x="184" y="383"/>
                    <a:pt x="184" y="383"/>
                  </a:cubicBezTo>
                  <a:cubicBezTo>
                    <a:pt x="206" y="383"/>
                    <a:pt x="225" y="373"/>
                    <a:pt x="237" y="357"/>
                  </a:cubicBezTo>
                  <a:cubicBezTo>
                    <a:pt x="237" y="357"/>
                    <a:pt x="237" y="357"/>
                    <a:pt x="237" y="357"/>
                  </a:cubicBezTo>
                  <a:cubicBezTo>
                    <a:pt x="238" y="355"/>
                    <a:pt x="240" y="354"/>
                    <a:pt x="242" y="353"/>
                  </a:cubicBezTo>
                  <a:cubicBezTo>
                    <a:pt x="242" y="353"/>
                    <a:pt x="242" y="353"/>
                    <a:pt x="242" y="353"/>
                  </a:cubicBezTo>
                  <a:cubicBezTo>
                    <a:pt x="244" y="353"/>
                    <a:pt x="246" y="354"/>
                    <a:pt x="248" y="355"/>
                  </a:cubicBezTo>
                  <a:cubicBezTo>
                    <a:pt x="248" y="355"/>
                    <a:pt x="248" y="355"/>
                    <a:pt x="248" y="355"/>
                  </a:cubicBezTo>
                  <a:cubicBezTo>
                    <a:pt x="259" y="364"/>
                    <a:pt x="273" y="369"/>
                    <a:pt x="288" y="369"/>
                  </a:cubicBezTo>
                  <a:cubicBezTo>
                    <a:pt x="288" y="369"/>
                    <a:pt x="288" y="369"/>
                    <a:pt x="288" y="369"/>
                  </a:cubicBezTo>
                  <a:cubicBezTo>
                    <a:pt x="312" y="369"/>
                    <a:pt x="333" y="356"/>
                    <a:pt x="344" y="338"/>
                  </a:cubicBezTo>
                  <a:cubicBezTo>
                    <a:pt x="344" y="338"/>
                    <a:pt x="344" y="338"/>
                    <a:pt x="344" y="338"/>
                  </a:cubicBezTo>
                  <a:cubicBezTo>
                    <a:pt x="345" y="336"/>
                    <a:pt x="347" y="334"/>
                    <a:pt x="350" y="334"/>
                  </a:cubicBezTo>
                  <a:cubicBezTo>
                    <a:pt x="350" y="334"/>
                    <a:pt x="350" y="334"/>
                    <a:pt x="350" y="334"/>
                  </a:cubicBezTo>
                  <a:cubicBezTo>
                    <a:pt x="352" y="334"/>
                    <a:pt x="354" y="334"/>
                    <a:pt x="356" y="336"/>
                  </a:cubicBezTo>
                  <a:cubicBezTo>
                    <a:pt x="356" y="336"/>
                    <a:pt x="356" y="336"/>
                    <a:pt x="356" y="336"/>
                  </a:cubicBezTo>
                  <a:cubicBezTo>
                    <a:pt x="367" y="344"/>
                    <a:pt x="380" y="349"/>
                    <a:pt x="395" y="349"/>
                  </a:cubicBezTo>
                  <a:cubicBezTo>
                    <a:pt x="395" y="349"/>
                    <a:pt x="395" y="349"/>
                    <a:pt x="395" y="349"/>
                  </a:cubicBezTo>
                  <a:cubicBezTo>
                    <a:pt x="428" y="349"/>
                    <a:pt x="455" y="322"/>
                    <a:pt x="455" y="289"/>
                  </a:cubicBezTo>
                  <a:cubicBezTo>
                    <a:pt x="455" y="289"/>
                    <a:pt x="455" y="289"/>
                    <a:pt x="455" y="289"/>
                  </a:cubicBezTo>
                  <a:cubicBezTo>
                    <a:pt x="455" y="289"/>
                    <a:pt x="455" y="288"/>
                    <a:pt x="455" y="288"/>
                  </a:cubicBezTo>
                  <a:cubicBezTo>
                    <a:pt x="455" y="288"/>
                    <a:pt x="455" y="288"/>
                    <a:pt x="455" y="288"/>
                  </a:cubicBezTo>
                  <a:cubicBezTo>
                    <a:pt x="455" y="284"/>
                    <a:pt x="458" y="280"/>
                    <a:pt x="462" y="280"/>
                  </a:cubicBezTo>
                  <a:cubicBezTo>
                    <a:pt x="462" y="280"/>
                    <a:pt x="462" y="280"/>
                    <a:pt x="462" y="280"/>
                  </a:cubicBezTo>
                  <a:cubicBezTo>
                    <a:pt x="487" y="276"/>
                    <a:pt x="506" y="255"/>
                    <a:pt x="506" y="229"/>
                  </a:cubicBezTo>
                  <a:cubicBezTo>
                    <a:pt x="506" y="229"/>
                    <a:pt x="506" y="229"/>
                    <a:pt x="506" y="229"/>
                  </a:cubicBezTo>
                  <a:cubicBezTo>
                    <a:pt x="506" y="203"/>
                    <a:pt x="486" y="181"/>
                    <a:pt x="460" y="178"/>
                  </a:cubicBezTo>
                  <a:cubicBezTo>
                    <a:pt x="460" y="178"/>
                    <a:pt x="460" y="178"/>
                    <a:pt x="460" y="178"/>
                  </a:cubicBezTo>
                  <a:cubicBezTo>
                    <a:pt x="458" y="178"/>
                    <a:pt x="456" y="177"/>
                    <a:pt x="455" y="175"/>
                  </a:cubicBezTo>
                  <a:cubicBezTo>
                    <a:pt x="455" y="175"/>
                    <a:pt x="455" y="175"/>
                    <a:pt x="455" y="175"/>
                  </a:cubicBezTo>
                  <a:cubicBezTo>
                    <a:pt x="453" y="173"/>
                    <a:pt x="453" y="171"/>
                    <a:pt x="453" y="169"/>
                  </a:cubicBezTo>
                  <a:cubicBezTo>
                    <a:pt x="453" y="169"/>
                    <a:pt x="453" y="169"/>
                    <a:pt x="453" y="169"/>
                  </a:cubicBezTo>
                  <a:cubicBezTo>
                    <a:pt x="454" y="165"/>
                    <a:pt x="454" y="162"/>
                    <a:pt x="454" y="158"/>
                  </a:cubicBezTo>
                  <a:cubicBezTo>
                    <a:pt x="454" y="158"/>
                    <a:pt x="454" y="158"/>
                    <a:pt x="454" y="158"/>
                  </a:cubicBezTo>
                  <a:cubicBezTo>
                    <a:pt x="454" y="143"/>
                    <a:pt x="449" y="130"/>
                    <a:pt x="442" y="119"/>
                  </a:cubicBezTo>
                  <a:cubicBezTo>
                    <a:pt x="442" y="119"/>
                    <a:pt x="442" y="119"/>
                    <a:pt x="442" y="119"/>
                  </a:cubicBezTo>
                  <a:cubicBezTo>
                    <a:pt x="439" y="115"/>
                    <a:pt x="440" y="110"/>
                    <a:pt x="444" y="107"/>
                  </a:cubicBezTo>
                  <a:cubicBezTo>
                    <a:pt x="444" y="107"/>
                    <a:pt x="444" y="107"/>
                    <a:pt x="444" y="107"/>
                  </a:cubicBezTo>
                  <a:cubicBezTo>
                    <a:pt x="448" y="105"/>
                    <a:pt x="453" y="106"/>
                    <a:pt x="455" y="110"/>
                  </a:cubicBezTo>
                  <a:cubicBezTo>
                    <a:pt x="455" y="110"/>
                    <a:pt x="455" y="110"/>
                    <a:pt x="455" y="110"/>
                  </a:cubicBezTo>
                  <a:cubicBezTo>
                    <a:pt x="464" y="123"/>
                    <a:pt x="470" y="140"/>
                    <a:pt x="470" y="158"/>
                  </a:cubicBezTo>
                  <a:cubicBezTo>
                    <a:pt x="470" y="158"/>
                    <a:pt x="470" y="158"/>
                    <a:pt x="470" y="158"/>
                  </a:cubicBezTo>
                  <a:cubicBezTo>
                    <a:pt x="470" y="160"/>
                    <a:pt x="470" y="162"/>
                    <a:pt x="470" y="164"/>
                  </a:cubicBezTo>
                  <a:cubicBezTo>
                    <a:pt x="470" y="164"/>
                    <a:pt x="470" y="164"/>
                    <a:pt x="470" y="164"/>
                  </a:cubicBezTo>
                  <a:cubicBezTo>
                    <a:pt x="500" y="170"/>
                    <a:pt x="522" y="197"/>
                    <a:pt x="522" y="229"/>
                  </a:cubicBezTo>
                  <a:cubicBezTo>
                    <a:pt x="522" y="229"/>
                    <a:pt x="522" y="229"/>
                    <a:pt x="522" y="229"/>
                  </a:cubicBezTo>
                  <a:cubicBezTo>
                    <a:pt x="522" y="261"/>
                    <a:pt x="500" y="287"/>
                    <a:pt x="471" y="294"/>
                  </a:cubicBezTo>
                  <a:cubicBezTo>
                    <a:pt x="471" y="294"/>
                    <a:pt x="471" y="294"/>
                    <a:pt x="471" y="294"/>
                  </a:cubicBezTo>
                  <a:cubicBezTo>
                    <a:pt x="468" y="334"/>
                    <a:pt x="435" y="365"/>
                    <a:pt x="395" y="365"/>
                  </a:cubicBezTo>
                  <a:cubicBezTo>
                    <a:pt x="395" y="365"/>
                    <a:pt x="395" y="365"/>
                    <a:pt x="395" y="365"/>
                  </a:cubicBezTo>
                  <a:cubicBezTo>
                    <a:pt x="379" y="365"/>
                    <a:pt x="365" y="361"/>
                    <a:pt x="353" y="353"/>
                  </a:cubicBezTo>
                  <a:cubicBezTo>
                    <a:pt x="353" y="353"/>
                    <a:pt x="353" y="353"/>
                    <a:pt x="353" y="353"/>
                  </a:cubicBezTo>
                  <a:cubicBezTo>
                    <a:pt x="338" y="372"/>
                    <a:pt x="315" y="385"/>
                    <a:pt x="288" y="385"/>
                  </a:cubicBezTo>
                  <a:cubicBezTo>
                    <a:pt x="288" y="385"/>
                    <a:pt x="288" y="385"/>
                    <a:pt x="288" y="385"/>
                  </a:cubicBezTo>
                  <a:cubicBezTo>
                    <a:pt x="272" y="385"/>
                    <a:pt x="257" y="380"/>
                    <a:pt x="245" y="372"/>
                  </a:cubicBezTo>
                  <a:cubicBezTo>
                    <a:pt x="245" y="372"/>
                    <a:pt x="245" y="372"/>
                    <a:pt x="245" y="372"/>
                  </a:cubicBezTo>
                  <a:cubicBezTo>
                    <a:pt x="230" y="389"/>
                    <a:pt x="208" y="399"/>
                    <a:pt x="184" y="399"/>
                  </a:cubicBezTo>
                  <a:cubicBezTo>
                    <a:pt x="184" y="399"/>
                    <a:pt x="184" y="399"/>
                    <a:pt x="184" y="399"/>
                  </a:cubicBezTo>
                  <a:cubicBezTo>
                    <a:pt x="152" y="399"/>
                    <a:pt x="125" y="381"/>
                    <a:pt x="111" y="354"/>
                  </a:cubicBezTo>
                  <a:close/>
                </a:path>
              </a:pathLst>
            </a:custGeom>
            <a:solidFill>
              <a:schemeClr val="tx1"/>
            </a:solidFill>
            <a:ln>
              <a:noFill/>
            </a:ln>
          </p:spPr>
          <p:txBody>
            <a:bodyPr anchor="ctr"/>
            <a:lstStyle/>
            <a:p>
              <a:endParaRPr lang="en-US">
                <a:latin typeface="+mn-lt"/>
              </a:endParaRPr>
            </a:p>
          </p:txBody>
        </p:sp>
        <p:sp>
          <p:nvSpPr>
            <p:cNvPr id="84" name="TextBox 83"/>
            <p:cNvSpPr txBox="1"/>
            <p:nvPr/>
          </p:nvSpPr>
          <p:spPr>
            <a:xfrm>
              <a:off x="4090981" y="5236865"/>
              <a:ext cx="910506" cy="276999"/>
            </a:xfrm>
            <a:prstGeom prst="rect">
              <a:avLst/>
            </a:prstGeom>
            <a:solidFill>
              <a:schemeClr val="bg1"/>
            </a:solidFill>
          </p:spPr>
          <p:txBody>
            <a:bodyPr wrap="none" lIns="0" tIns="0" rIns="0" bIns="0" rtlCol="0">
              <a:spAutoFit/>
            </a:bodyPr>
            <a:lstStyle/>
            <a:p>
              <a:r>
                <a:rPr lang="en-US" sz="1800" b="1">
                  <a:latin typeface="+mn-lt"/>
                </a:rPr>
                <a:t>NG RAN</a:t>
              </a:r>
            </a:p>
          </p:txBody>
        </p:sp>
        <p:grpSp>
          <p:nvGrpSpPr>
            <p:cNvPr id="85" name="Group 84"/>
            <p:cNvGrpSpPr/>
            <p:nvPr/>
          </p:nvGrpSpPr>
          <p:grpSpPr>
            <a:xfrm>
              <a:off x="3055245" y="4067129"/>
              <a:ext cx="606616" cy="573708"/>
              <a:chOff x="1321949" y="4162027"/>
              <a:chExt cx="606616" cy="573708"/>
            </a:xfrm>
          </p:grpSpPr>
          <p:sp>
            <p:nvSpPr>
              <p:cNvPr id="126" name="Oval 125"/>
              <p:cNvSpPr/>
              <p:nvPr/>
            </p:nvSpPr>
            <p:spPr bwMode="auto">
              <a:xfrm>
                <a:off x="1360169" y="4189886"/>
                <a:ext cx="513648" cy="492010"/>
              </a:xfrm>
              <a:prstGeom prst="ellipse">
                <a:avLst/>
              </a:prstGeom>
              <a:solidFill>
                <a:schemeClr val="bg1"/>
              </a:solidFill>
              <a:ln w="12700" cap="flat" cmpd="sng" algn="ctr">
                <a:no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a:ln>
                    <a:noFill/>
                  </a:ln>
                  <a:solidFill>
                    <a:schemeClr val="tx1"/>
                  </a:solidFill>
                  <a:effectLst/>
                  <a:latin typeface="+mn-lt"/>
                </a:endParaRPr>
              </a:p>
            </p:txBody>
          </p:sp>
          <p:sp>
            <p:nvSpPr>
              <p:cNvPr id="127" name="Freeform 6"/>
              <p:cNvSpPr>
                <a:spLocks noChangeAspect="1" noEditPoints="1"/>
              </p:cNvSpPr>
              <p:nvPr/>
            </p:nvSpPr>
            <p:spPr bwMode="auto">
              <a:xfrm>
                <a:off x="1321949" y="4162027"/>
                <a:ext cx="606616" cy="573708"/>
              </a:xfrm>
              <a:custGeom>
                <a:avLst/>
                <a:gdLst>
                  <a:gd name="T0" fmla="*/ 2147483647 w 394"/>
                  <a:gd name="T1" fmla="*/ 2147483647 h 395"/>
                  <a:gd name="T2" fmla="*/ 2147483647 w 394"/>
                  <a:gd name="T3" fmla="*/ 2147483647 h 395"/>
                  <a:gd name="T4" fmla="*/ 2147483647 w 394"/>
                  <a:gd name="T5" fmla="*/ 2147483647 h 395"/>
                  <a:gd name="T6" fmla="*/ 2147483647 w 394"/>
                  <a:gd name="T7" fmla="*/ 2147483647 h 395"/>
                  <a:gd name="T8" fmla="*/ 2147483647 w 394"/>
                  <a:gd name="T9" fmla="*/ 0 h 395"/>
                  <a:gd name="T10" fmla="*/ 2147483647 w 394"/>
                  <a:gd name="T11" fmla="*/ 2147483647 h 395"/>
                  <a:gd name="T12" fmla="*/ 2147483647 w 394"/>
                  <a:gd name="T13" fmla="*/ 2147483647 h 395"/>
                  <a:gd name="T14" fmla="*/ 2147483647 w 394"/>
                  <a:gd name="T15" fmla="*/ 2147483647 h 395"/>
                  <a:gd name="T16" fmla="*/ 2147483647 w 394"/>
                  <a:gd name="T17" fmla="*/ 2147483647 h 395"/>
                  <a:gd name="T18" fmla="*/ 2147483647 w 394"/>
                  <a:gd name="T19" fmla="*/ 2147483647 h 395"/>
                  <a:gd name="T20" fmla="*/ 2147483647 w 394"/>
                  <a:gd name="T21" fmla="*/ 2147483647 h 395"/>
                  <a:gd name="T22" fmla="*/ 2147483647 w 394"/>
                  <a:gd name="T23" fmla="*/ 2147483647 h 395"/>
                  <a:gd name="T24" fmla="*/ 2147483647 w 394"/>
                  <a:gd name="T25" fmla="*/ 2147483647 h 395"/>
                  <a:gd name="T26" fmla="*/ 2147483647 w 394"/>
                  <a:gd name="T27" fmla="*/ 2147483647 h 395"/>
                  <a:gd name="T28" fmla="*/ 2147483647 w 394"/>
                  <a:gd name="T29" fmla="*/ 2147483647 h 395"/>
                  <a:gd name="T30" fmla="*/ 2147483647 w 394"/>
                  <a:gd name="T31" fmla="*/ 2147483647 h 395"/>
                  <a:gd name="T32" fmla="*/ 2147483647 w 394"/>
                  <a:gd name="T33" fmla="*/ 2147483647 h 395"/>
                  <a:gd name="T34" fmla="*/ 2147483647 w 394"/>
                  <a:gd name="T35" fmla="*/ 2147483647 h 395"/>
                  <a:gd name="T36" fmla="*/ 2147483647 w 394"/>
                  <a:gd name="T37" fmla="*/ 2147483647 h 395"/>
                  <a:gd name="T38" fmla="*/ 2147483647 w 394"/>
                  <a:gd name="T39" fmla="*/ 2147483647 h 395"/>
                  <a:gd name="T40" fmla="*/ 2147483647 w 394"/>
                  <a:gd name="T41" fmla="*/ 2147483647 h 395"/>
                  <a:gd name="T42" fmla="*/ 2147483647 w 394"/>
                  <a:gd name="T43" fmla="*/ 2147483647 h 395"/>
                  <a:gd name="T44" fmla="*/ 2147483647 w 394"/>
                  <a:gd name="T45" fmla="*/ 2147483647 h 395"/>
                  <a:gd name="T46" fmla="*/ 2147483647 w 394"/>
                  <a:gd name="T47" fmla="*/ 2147483647 h 395"/>
                  <a:gd name="T48" fmla="*/ 2147483647 w 394"/>
                  <a:gd name="T49" fmla="*/ 2147483647 h 395"/>
                  <a:gd name="T50" fmla="*/ 2147483647 w 394"/>
                  <a:gd name="T51" fmla="*/ 2147483647 h 395"/>
                  <a:gd name="T52" fmla="*/ 2147483647 w 394"/>
                  <a:gd name="T53" fmla="*/ 2147483647 h 395"/>
                  <a:gd name="T54" fmla="*/ 2147483647 w 394"/>
                  <a:gd name="T55" fmla="*/ 2147483647 h 395"/>
                  <a:gd name="T56" fmla="*/ 2147483647 w 394"/>
                  <a:gd name="T57" fmla="*/ 2147483647 h 395"/>
                  <a:gd name="T58" fmla="*/ 2147483647 w 394"/>
                  <a:gd name="T59" fmla="*/ 2147483647 h 395"/>
                  <a:gd name="T60" fmla="*/ 2147483647 w 394"/>
                  <a:gd name="T61" fmla="*/ 2147483647 h 395"/>
                  <a:gd name="T62" fmla="*/ 2147483647 w 394"/>
                  <a:gd name="T63" fmla="*/ 2147483647 h 395"/>
                  <a:gd name="T64" fmla="*/ 2147483647 w 394"/>
                  <a:gd name="T65" fmla="*/ 2147483647 h 395"/>
                  <a:gd name="T66" fmla="*/ 2147483647 w 394"/>
                  <a:gd name="T67" fmla="*/ 2147483647 h 395"/>
                  <a:gd name="T68" fmla="*/ 2147483647 w 394"/>
                  <a:gd name="T69" fmla="*/ 2147483647 h 395"/>
                  <a:gd name="T70" fmla="*/ 2147483647 w 394"/>
                  <a:gd name="T71" fmla="*/ 2147483647 h 395"/>
                  <a:gd name="T72" fmla="*/ 2147483647 w 394"/>
                  <a:gd name="T73" fmla="*/ 2147483647 h 395"/>
                  <a:gd name="T74" fmla="*/ 2147483647 w 394"/>
                  <a:gd name="T75" fmla="*/ 2147483647 h 395"/>
                  <a:gd name="T76" fmla="*/ 2147483647 w 394"/>
                  <a:gd name="T77" fmla="*/ 2147483647 h 395"/>
                  <a:gd name="T78" fmla="*/ 2147483647 w 394"/>
                  <a:gd name="T79" fmla="*/ 2147483647 h 395"/>
                  <a:gd name="T80" fmla="*/ 2147483647 w 394"/>
                  <a:gd name="T81" fmla="*/ 2147483647 h 395"/>
                  <a:gd name="T82" fmla="*/ 2147483647 w 394"/>
                  <a:gd name="T83" fmla="*/ 2147483647 h 395"/>
                  <a:gd name="T84" fmla="*/ 2147483647 w 394"/>
                  <a:gd name="T85" fmla="*/ 2147483647 h 395"/>
                  <a:gd name="T86" fmla="*/ 2147483647 w 394"/>
                  <a:gd name="T87" fmla="*/ 2147483647 h 395"/>
                  <a:gd name="T88" fmla="*/ 2147483647 w 394"/>
                  <a:gd name="T89" fmla="*/ 2147483647 h 395"/>
                  <a:gd name="T90" fmla="*/ 2147483647 w 394"/>
                  <a:gd name="T91" fmla="*/ 2147483647 h 395"/>
                  <a:gd name="T92" fmla="*/ 2147483647 w 394"/>
                  <a:gd name="T93" fmla="*/ 2147483647 h 395"/>
                  <a:gd name="T94" fmla="*/ 2147483647 w 394"/>
                  <a:gd name="T95" fmla="*/ 2147483647 h 395"/>
                  <a:gd name="T96" fmla="*/ 2147483647 w 394"/>
                  <a:gd name="T97" fmla="*/ 2147483647 h 395"/>
                  <a:gd name="T98" fmla="*/ 2147483647 w 394"/>
                  <a:gd name="T99" fmla="*/ 2147483647 h 395"/>
                  <a:gd name="T100" fmla="*/ 2147483647 w 394"/>
                  <a:gd name="T101" fmla="*/ 2147483647 h 395"/>
                  <a:gd name="T102" fmla="*/ 2147483647 w 394"/>
                  <a:gd name="T103" fmla="*/ 2147483647 h 395"/>
                  <a:gd name="T104" fmla="*/ 2147483647 w 394"/>
                  <a:gd name="T105" fmla="*/ 2147483647 h 395"/>
                  <a:gd name="T106" fmla="*/ 2147483647 w 394"/>
                  <a:gd name="T107" fmla="*/ 2147483647 h 395"/>
                  <a:gd name="T108" fmla="*/ 2147483647 w 394"/>
                  <a:gd name="T109" fmla="*/ 2147483647 h 395"/>
                  <a:gd name="T110" fmla="*/ 2147483647 w 394"/>
                  <a:gd name="T111" fmla="*/ 2147483647 h 395"/>
                  <a:gd name="T112" fmla="*/ 2147483647 w 394"/>
                  <a:gd name="T113" fmla="*/ 2147483647 h 395"/>
                  <a:gd name="T114" fmla="*/ 2147483647 w 394"/>
                  <a:gd name="T115" fmla="*/ 2147483647 h 395"/>
                  <a:gd name="T116" fmla="*/ 2147483647 w 394"/>
                  <a:gd name="T117" fmla="*/ 2147483647 h 39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94" h="395">
                    <a:moveTo>
                      <a:pt x="348" y="70"/>
                    </a:moveTo>
                    <a:cubicBezTo>
                      <a:pt x="345" y="67"/>
                      <a:pt x="340" y="66"/>
                      <a:pt x="337" y="69"/>
                    </a:cubicBezTo>
                    <a:cubicBezTo>
                      <a:pt x="333" y="72"/>
                      <a:pt x="333" y="77"/>
                      <a:pt x="336" y="81"/>
                    </a:cubicBezTo>
                    <a:cubicBezTo>
                      <a:pt x="362" y="112"/>
                      <a:pt x="378" y="153"/>
                      <a:pt x="378" y="198"/>
                    </a:cubicBezTo>
                    <a:cubicBezTo>
                      <a:pt x="378" y="248"/>
                      <a:pt x="358" y="293"/>
                      <a:pt x="325" y="326"/>
                    </a:cubicBezTo>
                    <a:cubicBezTo>
                      <a:pt x="292" y="359"/>
                      <a:pt x="247" y="379"/>
                      <a:pt x="197" y="379"/>
                    </a:cubicBezTo>
                    <a:cubicBezTo>
                      <a:pt x="147" y="379"/>
                      <a:pt x="102" y="359"/>
                      <a:pt x="69" y="326"/>
                    </a:cubicBezTo>
                    <a:cubicBezTo>
                      <a:pt x="36" y="293"/>
                      <a:pt x="16" y="248"/>
                      <a:pt x="16" y="198"/>
                    </a:cubicBezTo>
                    <a:cubicBezTo>
                      <a:pt x="16" y="147"/>
                      <a:pt x="36" y="102"/>
                      <a:pt x="69" y="69"/>
                    </a:cubicBezTo>
                    <a:cubicBezTo>
                      <a:pt x="102" y="37"/>
                      <a:pt x="147" y="16"/>
                      <a:pt x="197" y="16"/>
                    </a:cubicBezTo>
                    <a:cubicBezTo>
                      <a:pt x="242" y="16"/>
                      <a:pt x="282" y="32"/>
                      <a:pt x="314" y="59"/>
                    </a:cubicBezTo>
                    <a:cubicBezTo>
                      <a:pt x="317" y="62"/>
                      <a:pt x="322" y="61"/>
                      <a:pt x="325" y="58"/>
                    </a:cubicBezTo>
                    <a:cubicBezTo>
                      <a:pt x="328" y="55"/>
                      <a:pt x="328" y="50"/>
                      <a:pt x="324" y="47"/>
                    </a:cubicBezTo>
                    <a:cubicBezTo>
                      <a:pt x="324" y="47"/>
                      <a:pt x="324" y="47"/>
                      <a:pt x="324" y="47"/>
                    </a:cubicBezTo>
                    <a:cubicBezTo>
                      <a:pt x="290" y="18"/>
                      <a:pt x="245" y="0"/>
                      <a:pt x="197" y="0"/>
                    </a:cubicBezTo>
                    <a:cubicBezTo>
                      <a:pt x="88" y="0"/>
                      <a:pt x="0" y="89"/>
                      <a:pt x="0" y="198"/>
                    </a:cubicBezTo>
                    <a:cubicBezTo>
                      <a:pt x="0" y="307"/>
                      <a:pt x="88" y="395"/>
                      <a:pt x="197" y="395"/>
                    </a:cubicBezTo>
                    <a:cubicBezTo>
                      <a:pt x="306" y="395"/>
                      <a:pt x="394" y="307"/>
                      <a:pt x="394" y="198"/>
                    </a:cubicBezTo>
                    <a:cubicBezTo>
                      <a:pt x="394" y="149"/>
                      <a:pt x="377" y="105"/>
                      <a:pt x="348" y="70"/>
                    </a:cubicBezTo>
                    <a:close/>
                    <a:moveTo>
                      <a:pt x="327" y="103"/>
                    </a:moveTo>
                    <a:cubicBezTo>
                      <a:pt x="327" y="99"/>
                      <a:pt x="323" y="95"/>
                      <a:pt x="319" y="95"/>
                    </a:cubicBezTo>
                    <a:cubicBezTo>
                      <a:pt x="74" y="95"/>
                      <a:pt x="74" y="95"/>
                      <a:pt x="74" y="95"/>
                    </a:cubicBezTo>
                    <a:cubicBezTo>
                      <a:pt x="70" y="95"/>
                      <a:pt x="66" y="99"/>
                      <a:pt x="66" y="103"/>
                    </a:cubicBezTo>
                    <a:cubicBezTo>
                      <a:pt x="66" y="107"/>
                      <a:pt x="70" y="111"/>
                      <a:pt x="74" y="111"/>
                    </a:cubicBezTo>
                    <a:cubicBezTo>
                      <a:pt x="319" y="111"/>
                      <a:pt x="319" y="111"/>
                      <a:pt x="319" y="111"/>
                    </a:cubicBezTo>
                    <a:cubicBezTo>
                      <a:pt x="323" y="111"/>
                      <a:pt x="327" y="107"/>
                      <a:pt x="327" y="103"/>
                    </a:cubicBezTo>
                    <a:close/>
                    <a:moveTo>
                      <a:pt x="245" y="149"/>
                    </a:moveTo>
                    <a:cubicBezTo>
                      <a:pt x="239" y="149"/>
                      <a:pt x="234" y="154"/>
                      <a:pt x="234" y="159"/>
                    </a:cubicBezTo>
                    <a:cubicBezTo>
                      <a:pt x="234" y="236"/>
                      <a:pt x="234" y="236"/>
                      <a:pt x="234" y="236"/>
                    </a:cubicBezTo>
                    <a:cubicBezTo>
                      <a:pt x="234" y="242"/>
                      <a:pt x="239" y="246"/>
                      <a:pt x="245" y="246"/>
                    </a:cubicBezTo>
                    <a:cubicBezTo>
                      <a:pt x="282" y="246"/>
                      <a:pt x="282" y="246"/>
                      <a:pt x="282" y="246"/>
                    </a:cubicBezTo>
                    <a:cubicBezTo>
                      <a:pt x="288" y="246"/>
                      <a:pt x="292" y="242"/>
                      <a:pt x="292" y="236"/>
                    </a:cubicBezTo>
                    <a:cubicBezTo>
                      <a:pt x="292" y="159"/>
                      <a:pt x="292" y="159"/>
                      <a:pt x="292" y="159"/>
                    </a:cubicBezTo>
                    <a:cubicBezTo>
                      <a:pt x="292" y="154"/>
                      <a:pt x="288" y="149"/>
                      <a:pt x="282" y="149"/>
                    </a:cubicBezTo>
                    <a:lnTo>
                      <a:pt x="245" y="149"/>
                    </a:lnTo>
                    <a:close/>
                    <a:moveTo>
                      <a:pt x="284" y="210"/>
                    </a:moveTo>
                    <a:cubicBezTo>
                      <a:pt x="284" y="219"/>
                      <a:pt x="277" y="224"/>
                      <a:pt x="269" y="226"/>
                    </a:cubicBezTo>
                    <a:cubicBezTo>
                      <a:pt x="268" y="226"/>
                      <a:pt x="267" y="226"/>
                      <a:pt x="267" y="226"/>
                    </a:cubicBezTo>
                    <a:cubicBezTo>
                      <a:pt x="266" y="226"/>
                      <a:pt x="264" y="225"/>
                      <a:pt x="264" y="223"/>
                    </a:cubicBezTo>
                    <a:cubicBezTo>
                      <a:pt x="264" y="222"/>
                      <a:pt x="265" y="221"/>
                      <a:pt x="267" y="221"/>
                    </a:cubicBezTo>
                    <a:cubicBezTo>
                      <a:pt x="273" y="220"/>
                      <a:pt x="278" y="216"/>
                      <a:pt x="278" y="210"/>
                    </a:cubicBezTo>
                    <a:cubicBezTo>
                      <a:pt x="278" y="204"/>
                      <a:pt x="273" y="199"/>
                      <a:pt x="262" y="199"/>
                    </a:cubicBezTo>
                    <a:cubicBezTo>
                      <a:pt x="253" y="199"/>
                      <a:pt x="248" y="204"/>
                      <a:pt x="248" y="210"/>
                    </a:cubicBezTo>
                    <a:cubicBezTo>
                      <a:pt x="248" y="217"/>
                      <a:pt x="253" y="220"/>
                      <a:pt x="260" y="221"/>
                    </a:cubicBezTo>
                    <a:cubicBezTo>
                      <a:pt x="261" y="221"/>
                      <a:pt x="262" y="222"/>
                      <a:pt x="262" y="223"/>
                    </a:cubicBezTo>
                    <a:cubicBezTo>
                      <a:pt x="262" y="225"/>
                      <a:pt x="261" y="226"/>
                      <a:pt x="259" y="226"/>
                    </a:cubicBezTo>
                    <a:cubicBezTo>
                      <a:pt x="259" y="226"/>
                      <a:pt x="258" y="226"/>
                      <a:pt x="258" y="226"/>
                    </a:cubicBezTo>
                    <a:cubicBezTo>
                      <a:pt x="249" y="224"/>
                      <a:pt x="242" y="219"/>
                      <a:pt x="242" y="210"/>
                    </a:cubicBezTo>
                    <a:cubicBezTo>
                      <a:pt x="242" y="203"/>
                      <a:pt x="247" y="198"/>
                      <a:pt x="253" y="196"/>
                    </a:cubicBezTo>
                    <a:cubicBezTo>
                      <a:pt x="253" y="196"/>
                      <a:pt x="253" y="196"/>
                      <a:pt x="253" y="196"/>
                    </a:cubicBezTo>
                    <a:cubicBezTo>
                      <a:pt x="247" y="195"/>
                      <a:pt x="244" y="191"/>
                      <a:pt x="244" y="184"/>
                    </a:cubicBezTo>
                    <a:cubicBezTo>
                      <a:pt x="244" y="176"/>
                      <a:pt x="248" y="171"/>
                      <a:pt x="258" y="169"/>
                    </a:cubicBezTo>
                    <a:cubicBezTo>
                      <a:pt x="258" y="169"/>
                      <a:pt x="259" y="169"/>
                      <a:pt x="259" y="169"/>
                    </a:cubicBezTo>
                    <a:cubicBezTo>
                      <a:pt x="261" y="169"/>
                      <a:pt x="262" y="170"/>
                      <a:pt x="262" y="172"/>
                    </a:cubicBezTo>
                    <a:cubicBezTo>
                      <a:pt x="262" y="173"/>
                      <a:pt x="261" y="174"/>
                      <a:pt x="260" y="174"/>
                    </a:cubicBezTo>
                    <a:cubicBezTo>
                      <a:pt x="253" y="175"/>
                      <a:pt x="249" y="178"/>
                      <a:pt x="249" y="184"/>
                    </a:cubicBezTo>
                    <a:cubicBezTo>
                      <a:pt x="249" y="190"/>
                      <a:pt x="254" y="194"/>
                      <a:pt x="264" y="194"/>
                    </a:cubicBezTo>
                    <a:cubicBezTo>
                      <a:pt x="271" y="194"/>
                      <a:pt x="277" y="190"/>
                      <a:pt x="277" y="184"/>
                    </a:cubicBezTo>
                    <a:cubicBezTo>
                      <a:pt x="277" y="178"/>
                      <a:pt x="273" y="175"/>
                      <a:pt x="267" y="174"/>
                    </a:cubicBezTo>
                    <a:cubicBezTo>
                      <a:pt x="265" y="174"/>
                      <a:pt x="264" y="173"/>
                      <a:pt x="264" y="172"/>
                    </a:cubicBezTo>
                    <a:cubicBezTo>
                      <a:pt x="264" y="170"/>
                      <a:pt x="266" y="169"/>
                      <a:pt x="267" y="169"/>
                    </a:cubicBezTo>
                    <a:cubicBezTo>
                      <a:pt x="267" y="169"/>
                      <a:pt x="268" y="169"/>
                      <a:pt x="269" y="169"/>
                    </a:cubicBezTo>
                    <a:cubicBezTo>
                      <a:pt x="278" y="171"/>
                      <a:pt x="282" y="177"/>
                      <a:pt x="282" y="184"/>
                    </a:cubicBezTo>
                    <a:cubicBezTo>
                      <a:pt x="282" y="190"/>
                      <a:pt x="279" y="194"/>
                      <a:pt x="274" y="196"/>
                    </a:cubicBezTo>
                    <a:cubicBezTo>
                      <a:pt x="274" y="196"/>
                      <a:pt x="274" y="196"/>
                      <a:pt x="274" y="196"/>
                    </a:cubicBezTo>
                    <a:cubicBezTo>
                      <a:pt x="279" y="198"/>
                      <a:pt x="283" y="203"/>
                      <a:pt x="284" y="210"/>
                    </a:cubicBezTo>
                    <a:close/>
                    <a:moveTo>
                      <a:pt x="113" y="149"/>
                    </a:moveTo>
                    <a:cubicBezTo>
                      <a:pt x="107" y="149"/>
                      <a:pt x="102" y="154"/>
                      <a:pt x="102" y="159"/>
                    </a:cubicBezTo>
                    <a:cubicBezTo>
                      <a:pt x="102" y="236"/>
                      <a:pt x="102" y="236"/>
                      <a:pt x="102" y="236"/>
                    </a:cubicBezTo>
                    <a:cubicBezTo>
                      <a:pt x="102" y="242"/>
                      <a:pt x="107" y="246"/>
                      <a:pt x="113" y="246"/>
                    </a:cubicBezTo>
                    <a:cubicBezTo>
                      <a:pt x="150" y="246"/>
                      <a:pt x="150" y="246"/>
                      <a:pt x="150" y="246"/>
                    </a:cubicBezTo>
                    <a:cubicBezTo>
                      <a:pt x="156" y="246"/>
                      <a:pt x="161" y="242"/>
                      <a:pt x="161" y="236"/>
                    </a:cubicBezTo>
                    <a:cubicBezTo>
                      <a:pt x="161" y="159"/>
                      <a:pt x="161" y="159"/>
                      <a:pt x="161" y="159"/>
                    </a:cubicBezTo>
                    <a:cubicBezTo>
                      <a:pt x="161" y="154"/>
                      <a:pt x="156" y="149"/>
                      <a:pt x="150" y="149"/>
                    </a:cubicBezTo>
                    <a:lnTo>
                      <a:pt x="113" y="149"/>
                    </a:lnTo>
                    <a:close/>
                    <a:moveTo>
                      <a:pt x="116" y="226"/>
                    </a:moveTo>
                    <a:cubicBezTo>
                      <a:pt x="114" y="226"/>
                      <a:pt x="113" y="225"/>
                      <a:pt x="113" y="223"/>
                    </a:cubicBezTo>
                    <a:cubicBezTo>
                      <a:pt x="113" y="222"/>
                      <a:pt x="114" y="220"/>
                      <a:pt x="116" y="220"/>
                    </a:cubicBezTo>
                    <a:cubicBezTo>
                      <a:pt x="133" y="221"/>
                      <a:pt x="144" y="215"/>
                      <a:pt x="144" y="204"/>
                    </a:cubicBezTo>
                    <a:cubicBezTo>
                      <a:pt x="144" y="198"/>
                      <a:pt x="140" y="194"/>
                      <a:pt x="133" y="194"/>
                    </a:cubicBezTo>
                    <a:cubicBezTo>
                      <a:pt x="126" y="194"/>
                      <a:pt x="122" y="196"/>
                      <a:pt x="120" y="198"/>
                    </a:cubicBezTo>
                    <a:cubicBezTo>
                      <a:pt x="116" y="199"/>
                      <a:pt x="115" y="197"/>
                      <a:pt x="115" y="195"/>
                    </a:cubicBezTo>
                    <a:cubicBezTo>
                      <a:pt x="115" y="174"/>
                      <a:pt x="115" y="174"/>
                      <a:pt x="115" y="174"/>
                    </a:cubicBezTo>
                    <a:cubicBezTo>
                      <a:pt x="115" y="171"/>
                      <a:pt x="117" y="170"/>
                      <a:pt x="120" y="170"/>
                    </a:cubicBezTo>
                    <a:cubicBezTo>
                      <a:pt x="144" y="169"/>
                      <a:pt x="144" y="169"/>
                      <a:pt x="144" y="169"/>
                    </a:cubicBezTo>
                    <a:cubicBezTo>
                      <a:pt x="145" y="169"/>
                      <a:pt x="147" y="171"/>
                      <a:pt x="147" y="172"/>
                    </a:cubicBezTo>
                    <a:cubicBezTo>
                      <a:pt x="147" y="174"/>
                      <a:pt x="145" y="175"/>
                      <a:pt x="144" y="175"/>
                    </a:cubicBezTo>
                    <a:cubicBezTo>
                      <a:pt x="120" y="175"/>
                      <a:pt x="120" y="175"/>
                      <a:pt x="120" y="175"/>
                    </a:cubicBezTo>
                    <a:cubicBezTo>
                      <a:pt x="120" y="192"/>
                      <a:pt x="120" y="192"/>
                      <a:pt x="120" y="192"/>
                    </a:cubicBezTo>
                    <a:cubicBezTo>
                      <a:pt x="123" y="190"/>
                      <a:pt x="127" y="189"/>
                      <a:pt x="133" y="189"/>
                    </a:cubicBezTo>
                    <a:cubicBezTo>
                      <a:pt x="143" y="189"/>
                      <a:pt x="150" y="195"/>
                      <a:pt x="150" y="204"/>
                    </a:cubicBezTo>
                    <a:cubicBezTo>
                      <a:pt x="150" y="218"/>
                      <a:pt x="137" y="227"/>
                      <a:pt x="116" y="226"/>
                    </a:cubicBezTo>
                    <a:close/>
                    <a:moveTo>
                      <a:pt x="74" y="300"/>
                    </a:moveTo>
                    <a:cubicBezTo>
                      <a:pt x="319" y="300"/>
                      <a:pt x="319" y="300"/>
                      <a:pt x="319" y="300"/>
                    </a:cubicBezTo>
                    <a:cubicBezTo>
                      <a:pt x="323" y="300"/>
                      <a:pt x="327" y="297"/>
                      <a:pt x="327" y="292"/>
                    </a:cubicBezTo>
                    <a:cubicBezTo>
                      <a:pt x="327" y="288"/>
                      <a:pt x="323" y="284"/>
                      <a:pt x="319" y="284"/>
                    </a:cubicBezTo>
                    <a:cubicBezTo>
                      <a:pt x="74" y="284"/>
                      <a:pt x="74" y="284"/>
                      <a:pt x="74" y="284"/>
                    </a:cubicBezTo>
                    <a:cubicBezTo>
                      <a:pt x="70" y="284"/>
                      <a:pt x="66" y="288"/>
                      <a:pt x="66" y="292"/>
                    </a:cubicBezTo>
                    <a:cubicBezTo>
                      <a:pt x="66" y="297"/>
                      <a:pt x="70" y="300"/>
                      <a:pt x="74" y="300"/>
                    </a:cubicBezTo>
                    <a:close/>
                    <a:moveTo>
                      <a:pt x="37" y="159"/>
                    </a:moveTo>
                    <a:cubicBezTo>
                      <a:pt x="37" y="236"/>
                      <a:pt x="37" y="236"/>
                      <a:pt x="37" y="236"/>
                    </a:cubicBezTo>
                    <a:cubicBezTo>
                      <a:pt x="37" y="242"/>
                      <a:pt x="41" y="246"/>
                      <a:pt x="47" y="246"/>
                    </a:cubicBezTo>
                    <a:cubicBezTo>
                      <a:pt x="84" y="246"/>
                      <a:pt x="84" y="246"/>
                      <a:pt x="84" y="246"/>
                    </a:cubicBezTo>
                    <a:cubicBezTo>
                      <a:pt x="90" y="246"/>
                      <a:pt x="95" y="242"/>
                      <a:pt x="95" y="236"/>
                    </a:cubicBezTo>
                    <a:cubicBezTo>
                      <a:pt x="95" y="159"/>
                      <a:pt x="95" y="159"/>
                      <a:pt x="95" y="159"/>
                    </a:cubicBezTo>
                    <a:cubicBezTo>
                      <a:pt x="95" y="154"/>
                      <a:pt x="90" y="149"/>
                      <a:pt x="84" y="149"/>
                    </a:cubicBezTo>
                    <a:cubicBezTo>
                      <a:pt x="47" y="149"/>
                      <a:pt x="47" y="149"/>
                      <a:pt x="47" y="149"/>
                    </a:cubicBezTo>
                    <a:cubicBezTo>
                      <a:pt x="41" y="149"/>
                      <a:pt x="37" y="154"/>
                      <a:pt x="37" y="159"/>
                    </a:cubicBezTo>
                    <a:close/>
                    <a:moveTo>
                      <a:pt x="65" y="175"/>
                    </a:moveTo>
                    <a:cubicBezTo>
                      <a:pt x="59" y="175"/>
                      <a:pt x="55" y="177"/>
                      <a:pt x="53" y="181"/>
                    </a:cubicBezTo>
                    <a:cubicBezTo>
                      <a:pt x="53" y="181"/>
                      <a:pt x="52" y="182"/>
                      <a:pt x="51" y="182"/>
                    </a:cubicBezTo>
                    <a:cubicBezTo>
                      <a:pt x="50" y="182"/>
                      <a:pt x="48" y="181"/>
                      <a:pt x="48" y="180"/>
                    </a:cubicBezTo>
                    <a:cubicBezTo>
                      <a:pt x="47" y="179"/>
                      <a:pt x="48" y="178"/>
                      <a:pt x="48" y="178"/>
                    </a:cubicBezTo>
                    <a:cubicBezTo>
                      <a:pt x="51" y="174"/>
                      <a:pt x="56" y="169"/>
                      <a:pt x="65" y="169"/>
                    </a:cubicBezTo>
                    <a:cubicBezTo>
                      <a:pt x="77" y="169"/>
                      <a:pt x="83" y="176"/>
                      <a:pt x="83" y="184"/>
                    </a:cubicBezTo>
                    <a:cubicBezTo>
                      <a:pt x="83" y="193"/>
                      <a:pt x="78" y="197"/>
                      <a:pt x="65" y="206"/>
                    </a:cubicBezTo>
                    <a:cubicBezTo>
                      <a:pt x="57" y="212"/>
                      <a:pt x="53" y="216"/>
                      <a:pt x="53" y="220"/>
                    </a:cubicBezTo>
                    <a:cubicBezTo>
                      <a:pt x="81" y="220"/>
                      <a:pt x="81" y="220"/>
                      <a:pt x="81" y="220"/>
                    </a:cubicBezTo>
                    <a:cubicBezTo>
                      <a:pt x="83" y="220"/>
                      <a:pt x="84" y="222"/>
                      <a:pt x="84" y="223"/>
                    </a:cubicBezTo>
                    <a:cubicBezTo>
                      <a:pt x="84" y="225"/>
                      <a:pt x="83" y="226"/>
                      <a:pt x="81" y="226"/>
                    </a:cubicBezTo>
                    <a:cubicBezTo>
                      <a:pt x="52" y="226"/>
                      <a:pt x="52" y="226"/>
                      <a:pt x="52" y="226"/>
                    </a:cubicBezTo>
                    <a:cubicBezTo>
                      <a:pt x="49" y="226"/>
                      <a:pt x="48" y="224"/>
                      <a:pt x="48" y="222"/>
                    </a:cubicBezTo>
                    <a:cubicBezTo>
                      <a:pt x="48" y="215"/>
                      <a:pt x="51" y="209"/>
                      <a:pt x="60" y="203"/>
                    </a:cubicBezTo>
                    <a:cubicBezTo>
                      <a:pt x="73" y="194"/>
                      <a:pt x="77" y="191"/>
                      <a:pt x="77" y="184"/>
                    </a:cubicBezTo>
                    <a:cubicBezTo>
                      <a:pt x="77" y="180"/>
                      <a:pt x="74" y="175"/>
                      <a:pt x="65" y="175"/>
                    </a:cubicBezTo>
                    <a:close/>
                    <a:moveTo>
                      <a:pt x="179" y="149"/>
                    </a:moveTo>
                    <a:cubicBezTo>
                      <a:pt x="173" y="149"/>
                      <a:pt x="168" y="154"/>
                      <a:pt x="168" y="159"/>
                    </a:cubicBezTo>
                    <a:cubicBezTo>
                      <a:pt x="168" y="236"/>
                      <a:pt x="168" y="236"/>
                      <a:pt x="168" y="236"/>
                    </a:cubicBezTo>
                    <a:cubicBezTo>
                      <a:pt x="168" y="242"/>
                      <a:pt x="173" y="246"/>
                      <a:pt x="179" y="246"/>
                    </a:cubicBezTo>
                    <a:cubicBezTo>
                      <a:pt x="216" y="246"/>
                      <a:pt x="216" y="246"/>
                      <a:pt x="216" y="246"/>
                    </a:cubicBezTo>
                    <a:cubicBezTo>
                      <a:pt x="222" y="246"/>
                      <a:pt x="226" y="242"/>
                      <a:pt x="226" y="236"/>
                    </a:cubicBezTo>
                    <a:cubicBezTo>
                      <a:pt x="226" y="159"/>
                      <a:pt x="226" y="159"/>
                      <a:pt x="226" y="159"/>
                    </a:cubicBezTo>
                    <a:cubicBezTo>
                      <a:pt x="226" y="154"/>
                      <a:pt x="222" y="149"/>
                      <a:pt x="216" y="149"/>
                    </a:cubicBezTo>
                    <a:lnTo>
                      <a:pt x="179" y="149"/>
                    </a:lnTo>
                    <a:close/>
                    <a:moveTo>
                      <a:pt x="182" y="226"/>
                    </a:moveTo>
                    <a:cubicBezTo>
                      <a:pt x="180" y="226"/>
                      <a:pt x="179" y="225"/>
                      <a:pt x="179" y="223"/>
                    </a:cubicBezTo>
                    <a:cubicBezTo>
                      <a:pt x="179" y="221"/>
                      <a:pt x="180" y="220"/>
                      <a:pt x="182" y="220"/>
                    </a:cubicBezTo>
                    <a:cubicBezTo>
                      <a:pt x="199" y="221"/>
                      <a:pt x="210" y="216"/>
                      <a:pt x="210" y="205"/>
                    </a:cubicBezTo>
                    <a:cubicBezTo>
                      <a:pt x="210" y="199"/>
                      <a:pt x="205" y="195"/>
                      <a:pt x="198" y="195"/>
                    </a:cubicBezTo>
                    <a:cubicBezTo>
                      <a:pt x="195" y="195"/>
                      <a:pt x="194" y="196"/>
                      <a:pt x="193" y="196"/>
                    </a:cubicBezTo>
                    <a:cubicBezTo>
                      <a:pt x="191" y="196"/>
                      <a:pt x="190" y="194"/>
                      <a:pt x="190" y="193"/>
                    </a:cubicBezTo>
                    <a:cubicBezTo>
                      <a:pt x="190" y="192"/>
                      <a:pt x="190" y="192"/>
                      <a:pt x="191" y="191"/>
                    </a:cubicBezTo>
                    <a:cubicBezTo>
                      <a:pt x="205" y="175"/>
                      <a:pt x="205" y="175"/>
                      <a:pt x="205" y="175"/>
                    </a:cubicBezTo>
                    <a:cubicBezTo>
                      <a:pt x="182" y="175"/>
                      <a:pt x="182" y="175"/>
                      <a:pt x="182" y="175"/>
                    </a:cubicBezTo>
                    <a:cubicBezTo>
                      <a:pt x="180" y="175"/>
                      <a:pt x="179" y="174"/>
                      <a:pt x="179" y="172"/>
                    </a:cubicBezTo>
                    <a:cubicBezTo>
                      <a:pt x="179" y="171"/>
                      <a:pt x="180" y="169"/>
                      <a:pt x="182" y="169"/>
                    </a:cubicBezTo>
                    <a:cubicBezTo>
                      <a:pt x="208" y="169"/>
                      <a:pt x="208" y="169"/>
                      <a:pt x="208" y="169"/>
                    </a:cubicBezTo>
                    <a:cubicBezTo>
                      <a:pt x="210" y="169"/>
                      <a:pt x="212" y="171"/>
                      <a:pt x="212" y="174"/>
                    </a:cubicBezTo>
                    <a:cubicBezTo>
                      <a:pt x="212" y="174"/>
                      <a:pt x="212" y="175"/>
                      <a:pt x="211" y="176"/>
                    </a:cubicBezTo>
                    <a:cubicBezTo>
                      <a:pt x="199" y="190"/>
                      <a:pt x="199" y="190"/>
                      <a:pt x="199" y="190"/>
                    </a:cubicBezTo>
                    <a:cubicBezTo>
                      <a:pt x="208" y="190"/>
                      <a:pt x="216" y="196"/>
                      <a:pt x="216" y="205"/>
                    </a:cubicBezTo>
                    <a:cubicBezTo>
                      <a:pt x="216" y="219"/>
                      <a:pt x="203" y="227"/>
                      <a:pt x="182" y="226"/>
                    </a:cubicBezTo>
                    <a:close/>
                    <a:moveTo>
                      <a:pt x="358" y="236"/>
                    </a:moveTo>
                    <a:cubicBezTo>
                      <a:pt x="358" y="159"/>
                      <a:pt x="358" y="159"/>
                      <a:pt x="358" y="159"/>
                    </a:cubicBezTo>
                    <a:cubicBezTo>
                      <a:pt x="358" y="154"/>
                      <a:pt x="353" y="149"/>
                      <a:pt x="348" y="149"/>
                    </a:cubicBezTo>
                    <a:cubicBezTo>
                      <a:pt x="310" y="149"/>
                      <a:pt x="310" y="149"/>
                      <a:pt x="310" y="149"/>
                    </a:cubicBezTo>
                    <a:cubicBezTo>
                      <a:pt x="305" y="149"/>
                      <a:pt x="300" y="154"/>
                      <a:pt x="300" y="159"/>
                    </a:cubicBezTo>
                    <a:cubicBezTo>
                      <a:pt x="300" y="236"/>
                      <a:pt x="300" y="236"/>
                      <a:pt x="300" y="236"/>
                    </a:cubicBezTo>
                    <a:cubicBezTo>
                      <a:pt x="300" y="242"/>
                      <a:pt x="305" y="246"/>
                      <a:pt x="310" y="246"/>
                    </a:cubicBezTo>
                    <a:cubicBezTo>
                      <a:pt x="348" y="246"/>
                      <a:pt x="348" y="246"/>
                      <a:pt x="348" y="246"/>
                    </a:cubicBezTo>
                    <a:cubicBezTo>
                      <a:pt x="353" y="246"/>
                      <a:pt x="358" y="242"/>
                      <a:pt x="358" y="236"/>
                    </a:cubicBezTo>
                    <a:close/>
                    <a:moveTo>
                      <a:pt x="315" y="226"/>
                    </a:moveTo>
                    <a:cubicBezTo>
                      <a:pt x="314" y="226"/>
                      <a:pt x="313" y="225"/>
                      <a:pt x="312" y="224"/>
                    </a:cubicBezTo>
                    <a:cubicBezTo>
                      <a:pt x="312" y="222"/>
                      <a:pt x="314" y="221"/>
                      <a:pt x="315" y="221"/>
                    </a:cubicBezTo>
                    <a:cubicBezTo>
                      <a:pt x="334" y="221"/>
                      <a:pt x="343" y="216"/>
                      <a:pt x="343" y="197"/>
                    </a:cubicBezTo>
                    <a:cubicBezTo>
                      <a:pt x="343" y="194"/>
                      <a:pt x="343" y="191"/>
                      <a:pt x="343" y="189"/>
                    </a:cubicBezTo>
                    <a:cubicBezTo>
                      <a:pt x="342" y="179"/>
                      <a:pt x="338" y="174"/>
                      <a:pt x="328" y="174"/>
                    </a:cubicBezTo>
                    <a:cubicBezTo>
                      <a:pt x="319" y="174"/>
                      <a:pt x="315" y="179"/>
                      <a:pt x="315" y="187"/>
                    </a:cubicBezTo>
                    <a:cubicBezTo>
                      <a:pt x="315" y="196"/>
                      <a:pt x="318" y="200"/>
                      <a:pt x="328" y="200"/>
                    </a:cubicBezTo>
                    <a:cubicBezTo>
                      <a:pt x="330" y="200"/>
                      <a:pt x="332" y="199"/>
                      <a:pt x="336" y="198"/>
                    </a:cubicBezTo>
                    <a:cubicBezTo>
                      <a:pt x="338" y="198"/>
                      <a:pt x="339" y="199"/>
                      <a:pt x="339" y="200"/>
                    </a:cubicBezTo>
                    <a:cubicBezTo>
                      <a:pt x="340" y="202"/>
                      <a:pt x="339" y="203"/>
                      <a:pt x="337" y="204"/>
                    </a:cubicBezTo>
                    <a:cubicBezTo>
                      <a:pt x="334" y="204"/>
                      <a:pt x="332" y="205"/>
                      <a:pt x="328" y="205"/>
                    </a:cubicBezTo>
                    <a:cubicBezTo>
                      <a:pt x="316" y="205"/>
                      <a:pt x="309" y="199"/>
                      <a:pt x="309" y="188"/>
                    </a:cubicBezTo>
                    <a:cubicBezTo>
                      <a:pt x="309" y="178"/>
                      <a:pt x="316" y="169"/>
                      <a:pt x="328" y="169"/>
                    </a:cubicBezTo>
                    <a:cubicBezTo>
                      <a:pt x="341" y="169"/>
                      <a:pt x="348" y="176"/>
                      <a:pt x="349" y="189"/>
                    </a:cubicBezTo>
                    <a:cubicBezTo>
                      <a:pt x="349" y="191"/>
                      <a:pt x="349" y="193"/>
                      <a:pt x="349" y="197"/>
                    </a:cubicBezTo>
                    <a:cubicBezTo>
                      <a:pt x="348" y="219"/>
                      <a:pt x="337" y="226"/>
                      <a:pt x="315" y="226"/>
                    </a:cubicBezTo>
                    <a:close/>
                  </a:path>
                </a:pathLst>
              </a:custGeom>
              <a:solidFill>
                <a:srgbClr val="C00000"/>
              </a:solidFill>
              <a:ln>
                <a:noFill/>
              </a:ln>
            </p:spPr>
            <p:txBody>
              <a:bodyPr/>
              <a:lstStyle/>
              <a:p>
                <a:endParaRPr lang="sv-SE" sz="1000">
                  <a:latin typeface="+mn-lt"/>
                </a:endParaRPr>
              </a:p>
            </p:txBody>
          </p:sp>
        </p:grpSp>
        <p:grpSp>
          <p:nvGrpSpPr>
            <p:cNvPr id="86" name="Group 85"/>
            <p:cNvGrpSpPr/>
            <p:nvPr/>
          </p:nvGrpSpPr>
          <p:grpSpPr>
            <a:xfrm>
              <a:off x="2248122" y="3909395"/>
              <a:ext cx="535060" cy="868157"/>
              <a:chOff x="514826" y="3932856"/>
              <a:chExt cx="535060" cy="868157"/>
            </a:xfrm>
          </p:grpSpPr>
          <p:sp>
            <p:nvSpPr>
              <p:cNvPr id="112" name="Rounded Rectangle 25"/>
              <p:cNvSpPr/>
              <p:nvPr/>
            </p:nvSpPr>
            <p:spPr bwMode="auto">
              <a:xfrm>
                <a:off x="541824" y="3958568"/>
                <a:ext cx="480766" cy="842445"/>
              </a:xfrm>
              <a:prstGeom prst="roundRect">
                <a:avLst/>
              </a:prstGeom>
              <a:solidFill>
                <a:schemeClr val="bg1"/>
              </a:solidFill>
              <a:ln w="12700" cap="flat" cmpd="sng" algn="ctr">
                <a:no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a:ln>
                    <a:noFill/>
                  </a:ln>
                  <a:solidFill>
                    <a:schemeClr val="tx1"/>
                  </a:solidFill>
                  <a:effectLst/>
                  <a:latin typeface="+mn-lt"/>
                </a:endParaRPr>
              </a:p>
            </p:txBody>
          </p:sp>
          <p:sp>
            <p:nvSpPr>
              <p:cNvPr id="113" name="Freeform 4"/>
              <p:cNvSpPr>
                <a:spLocks noChangeAspect="1" noEditPoints="1"/>
              </p:cNvSpPr>
              <p:nvPr/>
            </p:nvSpPr>
            <p:spPr bwMode="auto">
              <a:xfrm>
                <a:off x="514826" y="3932856"/>
                <a:ext cx="535060" cy="868157"/>
              </a:xfrm>
              <a:custGeom>
                <a:avLst/>
                <a:gdLst>
                  <a:gd name="T0" fmla="*/ 2147483647 w 241"/>
                  <a:gd name="T1" fmla="*/ 2147483647 h 383"/>
                  <a:gd name="T2" fmla="*/ 2147483647 w 241"/>
                  <a:gd name="T3" fmla="*/ 2147483647 h 383"/>
                  <a:gd name="T4" fmla="*/ 2147483647 w 241"/>
                  <a:gd name="T5" fmla="*/ 2147483647 h 383"/>
                  <a:gd name="T6" fmla="*/ 2147483647 w 241"/>
                  <a:gd name="T7" fmla="*/ 2147483647 h 383"/>
                  <a:gd name="T8" fmla="*/ 2147483647 w 241"/>
                  <a:gd name="T9" fmla="*/ 2147483647 h 383"/>
                  <a:gd name="T10" fmla="*/ 2147483647 w 241"/>
                  <a:gd name="T11" fmla="*/ 2147483647 h 383"/>
                  <a:gd name="T12" fmla="*/ 2147483647 w 241"/>
                  <a:gd name="T13" fmla="*/ 2147483647 h 383"/>
                  <a:gd name="T14" fmla="*/ 2147483647 w 241"/>
                  <a:gd name="T15" fmla="*/ 2147483647 h 383"/>
                  <a:gd name="T16" fmla="*/ 2147483647 w 241"/>
                  <a:gd name="T17" fmla="*/ 0 h 383"/>
                  <a:gd name="T18" fmla="*/ 2147483647 w 241"/>
                  <a:gd name="T19" fmla="*/ 0 h 383"/>
                  <a:gd name="T20" fmla="*/ 0 w 241"/>
                  <a:gd name="T21" fmla="*/ 2147483647 h 383"/>
                  <a:gd name="T22" fmla="*/ 0 w 241"/>
                  <a:gd name="T23" fmla="*/ 2147483647 h 383"/>
                  <a:gd name="T24" fmla="*/ 2147483647 w 241"/>
                  <a:gd name="T25" fmla="*/ 2147483647 h 383"/>
                  <a:gd name="T26" fmla="*/ 2147483647 w 241"/>
                  <a:gd name="T27" fmla="*/ 2147483647 h 383"/>
                  <a:gd name="T28" fmla="*/ 2147483647 w 241"/>
                  <a:gd name="T29" fmla="*/ 2147483647 h 383"/>
                  <a:gd name="T30" fmla="*/ 2147483647 w 241"/>
                  <a:gd name="T31" fmla="*/ 2147483647 h 383"/>
                  <a:gd name="T32" fmla="*/ 2147483647 w 241"/>
                  <a:gd name="T33" fmla="*/ 2147483647 h 383"/>
                  <a:gd name="T34" fmla="*/ 2147483647 w 241"/>
                  <a:gd name="T35" fmla="*/ 2147483647 h 383"/>
                  <a:gd name="T36" fmla="*/ 2147483647 w 241"/>
                  <a:gd name="T37" fmla="*/ 2147483647 h 383"/>
                  <a:gd name="T38" fmla="*/ 2147483647 w 241"/>
                  <a:gd name="T39" fmla="*/ 2147483647 h 383"/>
                  <a:gd name="T40" fmla="*/ 2147483647 w 241"/>
                  <a:gd name="T41" fmla="*/ 2147483647 h 383"/>
                  <a:gd name="T42" fmla="*/ 2147483647 w 241"/>
                  <a:gd name="T43" fmla="*/ 2147483647 h 383"/>
                  <a:gd name="T44" fmla="*/ 2147483647 w 241"/>
                  <a:gd name="T45" fmla="*/ 2147483647 h 383"/>
                  <a:gd name="T46" fmla="*/ 2147483647 w 241"/>
                  <a:gd name="T47" fmla="*/ 2147483647 h 383"/>
                  <a:gd name="T48" fmla="*/ 2147483647 w 241"/>
                  <a:gd name="T49" fmla="*/ 2147483647 h 383"/>
                  <a:gd name="T50" fmla="*/ 2147483647 w 241"/>
                  <a:gd name="T51" fmla="*/ 2147483647 h 383"/>
                  <a:gd name="T52" fmla="*/ 2147483647 w 241"/>
                  <a:gd name="T53" fmla="*/ 2147483647 h 383"/>
                  <a:gd name="T54" fmla="*/ 2147483647 w 241"/>
                  <a:gd name="T55" fmla="*/ 2147483647 h 383"/>
                  <a:gd name="T56" fmla="*/ 2147483647 w 241"/>
                  <a:gd name="T57" fmla="*/ 2147483647 h 383"/>
                  <a:gd name="T58" fmla="*/ 2147483647 w 241"/>
                  <a:gd name="T59" fmla="*/ 2147483647 h 383"/>
                  <a:gd name="T60" fmla="*/ 2147483647 w 241"/>
                  <a:gd name="T61" fmla="*/ 2147483647 h 383"/>
                  <a:gd name="T62" fmla="*/ 2147483647 w 241"/>
                  <a:gd name="T63" fmla="*/ 2147483647 h 383"/>
                  <a:gd name="T64" fmla="*/ 2147483647 w 241"/>
                  <a:gd name="T65" fmla="*/ 2147483647 h 383"/>
                  <a:gd name="T66" fmla="*/ 2147483647 w 241"/>
                  <a:gd name="T67" fmla="*/ 2147483647 h 383"/>
                  <a:gd name="T68" fmla="*/ 2147483647 w 241"/>
                  <a:gd name="T69" fmla="*/ 2147483647 h 383"/>
                  <a:gd name="T70" fmla="*/ 2147483647 w 241"/>
                  <a:gd name="T71" fmla="*/ 2147483647 h 383"/>
                  <a:gd name="T72" fmla="*/ 2147483647 w 241"/>
                  <a:gd name="T73" fmla="*/ 2147483647 h 383"/>
                  <a:gd name="T74" fmla="*/ 2147483647 w 241"/>
                  <a:gd name="T75" fmla="*/ 2147483647 h 383"/>
                  <a:gd name="T76" fmla="*/ 2147483647 w 241"/>
                  <a:gd name="T77" fmla="*/ 2147483647 h 383"/>
                  <a:gd name="T78" fmla="*/ 2147483647 w 241"/>
                  <a:gd name="T79" fmla="*/ 2147483647 h 383"/>
                  <a:gd name="T80" fmla="*/ 2147483647 w 241"/>
                  <a:gd name="T81" fmla="*/ 2147483647 h 383"/>
                  <a:gd name="T82" fmla="*/ 2147483647 w 241"/>
                  <a:gd name="T83" fmla="*/ 2147483647 h 383"/>
                  <a:gd name="T84" fmla="*/ 2147483647 w 241"/>
                  <a:gd name="T85" fmla="*/ 2147483647 h 383"/>
                  <a:gd name="T86" fmla="*/ 2147483647 w 241"/>
                  <a:gd name="T87" fmla="*/ 2147483647 h 383"/>
                  <a:gd name="T88" fmla="*/ 2147483647 w 241"/>
                  <a:gd name="T89" fmla="*/ 2147483647 h 38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41" h="383">
                    <a:moveTo>
                      <a:pt x="117" y="356"/>
                    </a:moveTo>
                    <a:cubicBezTo>
                      <a:pt x="127" y="356"/>
                      <a:pt x="135" y="348"/>
                      <a:pt x="135" y="338"/>
                    </a:cubicBezTo>
                    <a:cubicBezTo>
                      <a:pt x="135" y="329"/>
                      <a:pt x="127" y="321"/>
                      <a:pt x="117" y="321"/>
                    </a:cubicBezTo>
                    <a:cubicBezTo>
                      <a:pt x="107" y="321"/>
                      <a:pt x="99" y="329"/>
                      <a:pt x="99" y="338"/>
                    </a:cubicBezTo>
                    <a:cubicBezTo>
                      <a:pt x="99" y="348"/>
                      <a:pt x="107" y="356"/>
                      <a:pt x="117" y="356"/>
                    </a:cubicBezTo>
                    <a:close/>
                    <a:moveTo>
                      <a:pt x="233" y="90"/>
                    </a:moveTo>
                    <a:cubicBezTo>
                      <a:pt x="237" y="90"/>
                      <a:pt x="241" y="87"/>
                      <a:pt x="241" y="82"/>
                    </a:cubicBezTo>
                    <a:cubicBezTo>
                      <a:pt x="241" y="19"/>
                      <a:pt x="241" y="19"/>
                      <a:pt x="241" y="19"/>
                    </a:cubicBezTo>
                    <a:cubicBezTo>
                      <a:pt x="241" y="8"/>
                      <a:pt x="232" y="0"/>
                      <a:pt x="221" y="0"/>
                    </a:cubicBezTo>
                    <a:cubicBezTo>
                      <a:pt x="19" y="0"/>
                      <a:pt x="19" y="0"/>
                      <a:pt x="19" y="0"/>
                    </a:cubicBezTo>
                    <a:cubicBezTo>
                      <a:pt x="8" y="0"/>
                      <a:pt x="0" y="8"/>
                      <a:pt x="0" y="19"/>
                    </a:cubicBezTo>
                    <a:cubicBezTo>
                      <a:pt x="0" y="364"/>
                      <a:pt x="0" y="364"/>
                      <a:pt x="0" y="364"/>
                    </a:cubicBezTo>
                    <a:cubicBezTo>
                      <a:pt x="0" y="375"/>
                      <a:pt x="8" y="383"/>
                      <a:pt x="19" y="383"/>
                    </a:cubicBezTo>
                    <a:cubicBezTo>
                      <a:pt x="221" y="383"/>
                      <a:pt x="221" y="383"/>
                      <a:pt x="221" y="383"/>
                    </a:cubicBezTo>
                    <a:cubicBezTo>
                      <a:pt x="232" y="383"/>
                      <a:pt x="241" y="375"/>
                      <a:pt x="241" y="364"/>
                    </a:cubicBezTo>
                    <a:cubicBezTo>
                      <a:pt x="241" y="114"/>
                      <a:pt x="241" y="114"/>
                      <a:pt x="241" y="114"/>
                    </a:cubicBezTo>
                    <a:cubicBezTo>
                      <a:pt x="241" y="110"/>
                      <a:pt x="237" y="106"/>
                      <a:pt x="233" y="106"/>
                    </a:cubicBezTo>
                    <a:cubicBezTo>
                      <a:pt x="228" y="106"/>
                      <a:pt x="225" y="110"/>
                      <a:pt x="225" y="114"/>
                    </a:cubicBezTo>
                    <a:cubicBezTo>
                      <a:pt x="225" y="295"/>
                      <a:pt x="225" y="295"/>
                      <a:pt x="225" y="295"/>
                    </a:cubicBezTo>
                    <a:cubicBezTo>
                      <a:pt x="16" y="295"/>
                      <a:pt x="16" y="295"/>
                      <a:pt x="16" y="295"/>
                    </a:cubicBezTo>
                    <a:cubicBezTo>
                      <a:pt x="16" y="69"/>
                      <a:pt x="16" y="69"/>
                      <a:pt x="16" y="69"/>
                    </a:cubicBezTo>
                    <a:cubicBezTo>
                      <a:pt x="225" y="69"/>
                      <a:pt x="225" y="69"/>
                      <a:pt x="225" y="69"/>
                    </a:cubicBezTo>
                    <a:cubicBezTo>
                      <a:pt x="225" y="82"/>
                      <a:pt x="225" y="82"/>
                      <a:pt x="225" y="82"/>
                    </a:cubicBezTo>
                    <a:cubicBezTo>
                      <a:pt x="225" y="87"/>
                      <a:pt x="228" y="90"/>
                      <a:pt x="233" y="90"/>
                    </a:cubicBezTo>
                    <a:close/>
                    <a:moveTo>
                      <a:pt x="225" y="311"/>
                    </a:moveTo>
                    <a:cubicBezTo>
                      <a:pt x="225" y="364"/>
                      <a:pt x="225" y="364"/>
                      <a:pt x="225" y="364"/>
                    </a:cubicBezTo>
                    <a:cubicBezTo>
                      <a:pt x="225" y="366"/>
                      <a:pt x="223" y="367"/>
                      <a:pt x="221" y="367"/>
                    </a:cubicBezTo>
                    <a:cubicBezTo>
                      <a:pt x="19" y="367"/>
                      <a:pt x="19" y="367"/>
                      <a:pt x="19" y="367"/>
                    </a:cubicBezTo>
                    <a:cubicBezTo>
                      <a:pt x="17" y="367"/>
                      <a:pt x="16" y="366"/>
                      <a:pt x="16" y="364"/>
                    </a:cubicBezTo>
                    <a:cubicBezTo>
                      <a:pt x="16" y="311"/>
                      <a:pt x="16" y="311"/>
                      <a:pt x="16" y="311"/>
                    </a:cubicBezTo>
                    <a:lnTo>
                      <a:pt x="225" y="311"/>
                    </a:lnTo>
                    <a:close/>
                    <a:moveTo>
                      <a:pt x="16" y="53"/>
                    </a:moveTo>
                    <a:cubicBezTo>
                      <a:pt x="16" y="19"/>
                      <a:pt x="16" y="19"/>
                      <a:pt x="16" y="19"/>
                    </a:cubicBezTo>
                    <a:cubicBezTo>
                      <a:pt x="16" y="17"/>
                      <a:pt x="17" y="16"/>
                      <a:pt x="19" y="16"/>
                    </a:cubicBezTo>
                    <a:cubicBezTo>
                      <a:pt x="221" y="16"/>
                      <a:pt x="221" y="16"/>
                      <a:pt x="221" y="16"/>
                    </a:cubicBezTo>
                    <a:cubicBezTo>
                      <a:pt x="223" y="16"/>
                      <a:pt x="225" y="17"/>
                      <a:pt x="225" y="19"/>
                    </a:cubicBezTo>
                    <a:cubicBezTo>
                      <a:pt x="225" y="53"/>
                      <a:pt x="225" y="53"/>
                      <a:pt x="225" y="53"/>
                    </a:cubicBezTo>
                    <a:lnTo>
                      <a:pt x="16" y="53"/>
                    </a:lnTo>
                    <a:close/>
                    <a:moveTo>
                      <a:pt x="135" y="26"/>
                    </a:moveTo>
                    <a:cubicBezTo>
                      <a:pt x="99" y="26"/>
                      <a:pt x="99" y="26"/>
                      <a:pt x="99" y="26"/>
                    </a:cubicBezTo>
                    <a:cubicBezTo>
                      <a:pt x="95" y="26"/>
                      <a:pt x="91" y="30"/>
                      <a:pt x="91" y="34"/>
                    </a:cubicBezTo>
                    <a:cubicBezTo>
                      <a:pt x="91" y="38"/>
                      <a:pt x="95" y="42"/>
                      <a:pt x="99" y="42"/>
                    </a:cubicBezTo>
                    <a:cubicBezTo>
                      <a:pt x="135" y="42"/>
                      <a:pt x="135" y="42"/>
                      <a:pt x="135" y="42"/>
                    </a:cubicBezTo>
                    <a:cubicBezTo>
                      <a:pt x="139" y="42"/>
                      <a:pt x="143" y="38"/>
                      <a:pt x="143" y="34"/>
                    </a:cubicBezTo>
                    <a:cubicBezTo>
                      <a:pt x="143" y="30"/>
                      <a:pt x="139" y="26"/>
                      <a:pt x="135" y="26"/>
                    </a:cubicBezTo>
                    <a:close/>
                  </a:path>
                </a:pathLst>
              </a:custGeom>
              <a:solidFill>
                <a:srgbClr val="7030A0"/>
              </a:solidFill>
              <a:ln w="9525">
                <a:solidFill>
                  <a:srgbClr val="7030A0"/>
                </a:solidFill>
                <a:round/>
                <a:headEnd/>
                <a:tailEnd/>
              </a:ln>
            </p:spPr>
            <p:txBody>
              <a:bodyPr/>
              <a:lstStyle/>
              <a:p>
                <a:endParaRPr lang="en-US">
                  <a:latin typeface="+mn-lt"/>
                </a:endParaRPr>
              </a:p>
            </p:txBody>
          </p:sp>
          <p:grpSp>
            <p:nvGrpSpPr>
              <p:cNvPr id="114" name="Group 113"/>
              <p:cNvGrpSpPr/>
              <p:nvPr/>
            </p:nvGrpSpPr>
            <p:grpSpPr>
              <a:xfrm>
                <a:off x="569120" y="4211983"/>
                <a:ext cx="424114" cy="301558"/>
                <a:chOff x="338562" y="2307666"/>
                <a:chExt cx="424114" cy="301558"/>
              </a:xfrm>
            </p:grpSpPr>
            <p:sp>
              <p:nvSpPr>
                <p:cNvPr id="115" name="Freeform 3"/>
                <p:cNvSpPr>
                  <a:spLocks noChangeAspect="1"/>
                </p:cNvSpPr>
                <p:nvPr/>
              </p:nvSpPr>
              <p:spPr bwMode="auto">
                <a:xfrm rot="5400000">
                  <a:off x="399840" y="2246388"/>
                  <a:ext cx="301558" cy="424114"/>
                </a:xfrm>
                <a:custGeom>
                  <a:avLst/>
                  <a:gdLst>
                    <a:gd name="T0" fmla="*/ 2147483647 w 215"/>
                    <a:gd name="T1" fmla="*/ 2147483647 h 292"/>
                    <a:gd name="T2" fmla="*/ 2147483647 w 215"/>
                    <a:gd name="T3" fmla="*/ 2147483647 h 292"/>
                    <a:gd name="T4" fmla="*/ 2147483647 w 215"/>
                    <a:gd name="T5" fmla="*/ 0 h 292"/>
                    <a:gd name="T6" fmla="*/ 2147483647 w 215"/>
                    <a:gd name="T7" fmla="*/ 0 h 292"/>
                    <a:gd name="T8" fmla="*/ 0 w 215"/>
                    <a:gd name="T9" fmla="*/ 2147483647 h 292"/>
                    <a:gd name="T10" fmla="*/ 0 w 215"/>
                    <a:gd name="T11" fmla="*/ 2147483647 h 292"/>
                    <a:gd name="T12" fmla="*/ 2147483647 w 215"/>
                    <a:gd name="T13" fmla="*/ 2147483647 h 292"/>
                    <a:gd name="T14" fmla="*/ 2147483647 w 215"/>
                    <a:gd name="T15" fmla="*/ 2147483647 h 292"/>
                    <a:gd name="T16" fmla="*/ 2147483647 w 215"/>
                    <a:gd name="T17" fmla="*/ 2147483647 h 292"/>
                    <a:gd name="T18" fmla="*/ 2147483647 w 215"/>
                    <a:gd name="T19" fmla="*/ 2147483647 h 292"/>
                    <a:gd name="T20" fmla="*/ 2147483647 w 215"/>
                    <a:gd name="T21" fmla="*/ 2147483647 h 292"/>
                    <a:gd name="T22" fmla="*/ 2147483647 w 215"/>
                    <a:gd name="T23" fmla="*/ 2147483647 h 292"/>
                    <a:gd name="T24" fmla="*/ 2147483647 w 215"/>
                    <a:gd name="T25" fmla="*/ 2147483647 h 292"/>
                    <a:gd name="T26" fmla="*/ 2147483647 w 215"/>
                    <a:gd name="T27" fmla="*/ 2147483647 h 292"/>
                    <a:gd name="T28" fmla="*/ 2147483647 w 215"/>
                    <a:gd name="T29" fmla="*/ 2147483647 h 292"/>
                    <a:gd name="T30" fmla="*/ 2147483647 w 215"/>
                    <a:gd name="T31" fmla="*/ 2147483647 h 292"/>
                    <a:gd name="T32" fmla="*/ 2147483647 w 215"/>
                    <a:gd name="T33" fmla="*/ 2147483647 h 292"/>
                    <a:gd name="T34" fmla="*/ 2147483647 w 215"/>
                    <a:gd name="T35" fmla="*/ 2147483647 h 292"/>
                    <a:gd name="T36" fmla="*/ 2147483647 w 215"/>
                    <a:gd name="T37" fmla="*/ 2147483647 h 292"/>
                    <a:gd name="T38" fmla="*/ 2147483647 w 215"/>
                    <a:gd name="T39" fmla="*/ 2147483647 h 292"/>
                    <a:gd name="T40" fmla="*/ 2147483647 w 215"/>
                    <a:gd name="T41" fmla="*/ 2147483647 h 292"/>
                    <a:gd name="T42" fmla="*/ 2147483647 w 215"/>
                    <a:gd name="T43" fmla="*/ 2147483647 h 292"/>
                    <a:gd name="T44" fmla="*/ 2147483647 w 215"/>
                    <a:gd name="T45" fmla="*/ 2147483647 h 292"/>
                    <a:gd name="T46" fmla="*/ 2147483647 w 215"/>
                    <a:gd name="T47" fmla="*/ 2147483647 h 292"/>
                    <a:gd name="T48" fmla="*/ 2147483647 w 215"/>
                    <a:gd name="T49" fmla="*/ 2147483647 h 292"/>
                    <a:gd name="T50" fmla="*/ 2147483647 w 215"/>
                    <a:gd name="T51" fmla="*/ 2147483647 h 292"/>
                    <a:gd name="T52" fmla="*/ 2147483647 w 215"/>
                    <a:gd name="T53" fmla="*/ 2147483647 h 292"/>
                    <a:gd name="T54" fmla="*/ 2147483647 w 215"/>
                    <a:gd name="T55" fmla="*/ 2147483647 h 292"/>
                    <a:gd name="T56" fmla="*/ 2147483647 w 215"/>
                    <a:gd name="T57" fmla="*/ 2147483647 h 2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15"/>
                    <a:gd name="T88" fmla="*/ 0 h 292"/>
                    <a:gd name="T89" fmla="*/ 215 w 215"/>
                    <a:gd name="T90" fmla="*/ 292 h 29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15" h="292">
                      <a:moveTo>
                        <a:pt x="208" y="73"/>
                      </a:moveTo>
                      <a:cubicBezTo>
                        <a:pt x="139" y="7"/>
                        <a:pt x="139" y="7"/>
                        <a:pt x="139" y="7"/>
                      </a:cubicBezTo>
                      <a:cubicBezTo>
                        <a:pt x="136" y="4"/>
                        <a:pt x="129" y="0"/>
                        <a:pt x="124" y="0"/>
                      </a:cubicBezTo>
                      <a:cubicBezTo>
                        <a:pt x="41" y="0"/>
                        <a:pt x="41" y="0"/>
                        <a:pt x="41" y="0"/>
                      </a:cubicBezTo>
                      <a:cubicBezTo>
                        <a:pt x="18" y="0"/>
                        <a:pt x="0" y="19"/>
                        <a:pt x="0" y="42"/>
                      </a:cubicBezTo>
                      <a:cubicBezTo>
                        <a:pt x="0" y="251"/>
                        <a:pt x="0" y="251"/>
                        <a:pt x="0" y="251"/>
                      </a:cubicBezTo>
                      <a:cubicBezTo>
                        <a:pt x="0" y="273"/>
                        <a:pt x="18" y="292"/>
                        <a:pt x="41" y="292"/>
                      </a:cubicBezTo>
                      <a:cubicBezTo>
                        <a:pt x="132" y="292"/>
                        <a:pt x="132" y="292"/>
                        <a:pt x="132" y="292"/>
                      </a:cubicBezTo>
                      <a:cubicBezTo>
                        <a:pt x="136" y="292"/>
                        <a:pt x="140" y="288"/>
                        <a:pt x="140" y="284"/>
                      </a:cubicBezTo>
                      <a:cubicBezTo>
                        <a:pt x="140" y="280"/>
                        <a:pt x="136" y="276"/>
                        <a:pt x="132" y="276"/>
                      </a:cubicBezTo>
                      <a:cubicBezTo>
                        <a:pt x="132" y="276"/>
                        <a:pt x="132" y="276"/>
                        <a:pt x="132" y="276"/>
                      </a:cubicBezTo>
                      <a:cubicBezTo>
                        <a:pt x="41" y="276"/>
                        <a:pt x="41" y="276"/>
                        <a:pt x="41" y="276"/>
                      </a:cubicBezTo>
                      <a:cubicBezTo>
                        <a:pt x="27" y="276"/>
                        <a:pt x="16" y="265"/>
                        <a:pt x="16" y="251"/>
                      </a:cubicBezTo>
                      <a:cubicBezTo>
                        <a:pt x="16" y="42"/>
                        <a:pt x="16" y="42"/>
                        <a:pt x="16" y="42"/>
                      </a:cubicBezTo>
                      <a:cubicBezTo>
                        <a:pt x="16" y="28"/>
                        <a:pt x="27" y="16"/>
                        <a:pt x="41" y="16"/>
                      </a:cubicBezTo>
                      <a:cubicBezTo>
                        <a:pt x="113" y="16"/>
                        <a:pt x="113" y="16"/>
                        <a:pt x="113" y="16"/>
                      </a:cubicBezTo>
                      <a:cubicBezTo>
                        <a:pt x="113" y="90"/>
                        <a:pt x="113" y="90"/>
                        <a:pt x="113" y="90"/>
                      </a:cubicBezTo>
                      <a:cubicBezTo>
                        <a:pt x="113" y="93"/>
                        <a:pt x="114" y="96"/>
                        <a:pt x="116" y="98"/>
                      </a:cubicBezTo>
                      <a:cubicBezTo>
                        <a:pt x="119" y="100"/>
                        <a:pt x="122" y="101"/>
                        <a:pt x="125" y="101"/>
                      </a:cubicBezTo>
                      <a:cubicBezTo>
                        <a:pt x="199" y="101"/>
                        <a:pt x="199" y="101"/>
                        <a:pt x="199" y="101"/>
                      </a:cubicBezTo>
                      <a:cubicBezTo>
                        <a:pt x="199" y="251"/>
                        <a:pt x="199" y="251"/>
                        <a:pt x="199" y="251"/>
                      </a:cubicBezTo>
                      <a:cubicBezTo>
                        <a:pt x="199" y="265"/>
                        <a:pt x="188" y="276"/>
                        <a:pt x="174" y="276"/>
                      </a:cubicBezTo>
                      <a:cubicBezTo>
                        <a:pt x="155" y="276"/>
                        <a:pt x="155" y="276"/>
                        <a:pt x="155" y="276"/>
                      </a:cubicBezTo>
                      <a:cubicBezTo>
                        <a:pt x="150" y="276"/>
                        <a:pt x="147" y="280"/>
                        <a:pt x="147" y="284"/>
                      </a:cubicBezTo>
                      <a:cubicBezTo>
                        <a:pt x="147" y="288"/>
                        <a:pt x="150" y="292"/>
                        <a:pt x="155" y="292"/>
                      </a:cubicBezTo>
                      <a:cubicBezTo>
                        <a:pt x="174" y="292"/>
                        <a:pt x="174" y="292"/>
                        <a:pt x="174" y="292"/>
                      </a:cubicBezTo>
                      <a:cubicBezTo>
                        <a:pt x="197" y="292"/>
                        <a:pt x="215" y="273"/>
                        <a:pt x="215" y="251"/>
                      </a:cubicBezTo>
                      <a:cubicBezTo>
                        <a:pt x="215" y="92"/>
                        <a:pt x="215" y="92"/>
                        <a:pt x="215" y="92"/>
                      </a:cubicBezTo>
                      <a:cubicBezTo>
                        <a:pt x="215" y="86"/>
                        <a:pt x="215" y="80"/>
                        <a:pt x="208" y="73"/>
                      </a:cubicBezTo>
                      <a:close/>
                    </a:path>
                  </a:pathLst>
                </a:custGeom>
                <a:solidFill>
                  <a:srgbClr val="7030A0"/>
                </a:solidFill>
                <a:ln w="9525">
                  <a:solidFill>
                    <a:srgbClr val="7030A0"/>
                  </a:solidFill>
                  <a:round/>
                  <a:headEnd/>
                  <a:tailEnd/>
                </a:ln>
              </p:spPr>
              <p:txBody>
                <a:bodyPr/>
                <a:lstStyle/>
                <a:p>
                  <a:endParaRPr lang="en-US">
                    <a:latin typeface="+mn-lt"/>
                  </a:endParaRPr>
                </a:p>
              </p:txBody>
            </p:sp>
            <p:sp>
              <p:nvSpPr>
                <p:cNvPr id="116" name="Isosceles Triangle 115"/>
                <p:cNvSpPr/>
                <p:nvPr/>
              </p:nvSpPr>
              <p:spPr bwMode="auto">
                <a:xfrm rot="18852164">
                  <a:off x="514112" y="2367659"/>
                  <a:ext cx="181685" cy="196357"/>
                </a:xfrm>
                <a:prstGeom prst="triangle">
                  <a:avLst/>
                </a:prstGeom>
                <a:solidFill>
                  <a:schemeClr val="bg1"/>
                </a:solidFill>
                <a:ln w="12700" cap="flat" cmpd="sng" algn="ctr">
                  <a:solidFill>
                    <a:srgbClr val="7030A0"/>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mn-lt"/>
                  </a:endParaRPr>
                </a:p>
              </p:txBody>
            </p:sp>
            <p:sp>
              <p:nvSpPr>
                <p:cNvPr id="117" name="Rounded Rectangle 30"/>
                <p:cNvSpPr/>
                <p:nvPr/>
              </p:nvSpPr>
              <p:spPr bwMode="auto">
                <a:xfrm>
                  <a:off x="403306" y="2345124"/>
                  <a:ext cx="249067" cy="199456"/>
                </a:xfrm>
                <a:prstGeom prst="roundRect">
                  <a:avLst/>
                </a:prstGeom>
                <a:solidFill>
                  <a:schemeClr val="bg1"/>
                </a:solidFill>
                <a:ln w="19050" cap="flat" cmpd="sng" algn="ctr">
                  <a:solidFill>
                    <a:srgbClr val="7030A0"/>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mn-lt"/>
                  </a:endParaRPr>
                </a:p>
              </p:txBody>
            </p:sp>
            <p:cxnSp>
              <p:nvCxnSpPr>
                <p:cNvPr id="118" name="Straight Connector 117"/>
                <p:cNvCxnSpPr/>
                <p:nvPr/>
              </p:nvCxnSpPr>
              <p:spPr bwMode="auto">
                <a:xfrm>
                  <a:off x="481991" y="2345124"/>
                  <a:ext cx="0" cy="199456"/>
                </a:xfrm>
                <a:prstGeom prst="line">
                  <a:avLst/>
                </a:prstGeom>
                <a:solidFill>
                  <a:schemeClr val="accent1"/>
                </a:solidFill>
                <a:ln w="12700" cap="flat" cmpd="sng" algn="ctr">
                  <a:solidFill>
                    <a:srgbClr val="7030A0"/>
                  </a:solidFill>
                  <a:prstDash val="solid"/>
                  <a:round/>
                  <a:headEnd type="none" w="med" len="med"/>
                  <a:tailEnd type="none" w="med" len="med"/>
                </a:ln>
                <a:effectLst/>
              </p:spPr>
            </p:cxnSp>
            <p:cxnSp>
              <p:nvCxnSpPr>
                <p:cNvPr id="119" name="Straight Connector 118"/>
                <p:cNvCxnSpPr/>
                <p:nvPr/>
              </p:nvCxnSpPr>
              <p:spPr bwMode="auto">
                <a:xfrm>
                  <a:off x="403306" y="2412530"/>
                  <a:ext cx="78685" cy="0"/>
                </a:xfrm>
                <a:prstGeom prst="line">
                  <a:avLst/>
                </a:prstGeom>
                <a:solidFill>
                  <a:schemeClr val="accent1"/>
                </a:solidFill>
                <a:ln w="12700" cap="flat" cmpd="sng" algn="ctr">
                  <a:solidFill>
                    <a:srgbClr val="7030A0"/>
                  </a:solidFill>
                  <a:prstDash val="solid"/>
                  <a:round/>
                  <a:headEnd type="none" w="med" len="med"/>
                  <a:tailEnd type="none" w="med" len="med"/>
                </a:ln>
                <a:effectLst/>
              </p:spPr>
            </p:cxnSp>
            <p:cxnSp>
              <p:nvCxnSpPr>
                <p:cNvPr id="120" name="Straight Connector 119"/>
                <p:cNvCxnSpPr/>
                <p:nvPr/>
              </p:nvCxnSpPr>
              <p:spPr bwMode="auto">
                <a:xfrm>
                  <a:off x="400354" y="2476641"/>
                  <a:ext cx="78685" cy="0"/>
                </a:xfrm>
                <a:prstGeom prst="line">
                  <a:avLst/>
                </a:prstGeom>
                <a:solidFill>
                  <a:schemeClr val="accent1"/>
                </a:solidFill>
                <a:ln w="12700" cap="flat" cmpd="sng" algn="ctr">
                  <a:solidFill>
                    <a:srgbClr val="7030A0"/>
                  </a:solidFill>
                  <a:prstDash val="solid"/>
                  <a:round/>
                  <a:headEnd type="none" w="med" len="med"/>
                  <a:tailEnd type="none" w="med" len="med"/>
                </a:ln>
                <a:effectLst/>
              </p:spPr>
            </p:cxnSp>
            <p:cxnSp>
              <p:nvCxnSpPr>
                <p:cNvPr id="121" name="Straight Connector 120"/>
                <p:cNvCxnSpPr/>
                <p:nvPr/>
              </p:nvCxnSpPr>
              <p:spPr bwMode="auto">
                <a:xfrm>
                  <a:off x="481606" y="2362666"/>
                  <a:ext cx="78685" cy="0"/>
                </a:xfrm>
                <a:prstGeom prst="line">
                  <a:avLst/>
                </a:prstGeom>
                <a:solidFill>
                  <a:schemeClr val="accent1"/>
                </a:solidFill>
                <a:ln w="12700" cap="flat" cmpd="sng" algn="ctr">
                  <a:solidFill>
                    <a:srgbClr val="7030A0"/>
                  </a:solidFill>
                  <a:prstDash val="solid"/>
                  <a:round/>
                  <a:headEnd type="none" w="med" len="med"/>
                  <a:tailEnd type="none" w="med" len="med"/>
                </a:ln>
                <a:effectLst/>
              </p:spPr>
            </p:cxnSp>
            <p:cxnSp>
              <p:nvCxnSpPr>
                <p:cNvPr id="122" name="Straight Connector 121"/>
                <p:cNvCxnSpPr/>
                <p:nvPr/>
              </p:nvCxnSpPr>
              <p:spPr bwMode="auto">
                <a:xfrm>
                  <a:off x="564772" y="2416358"/>
                  <a:ext cx="0" cy="128222"/>
                </a:xfrm>
                <a:prstGeom prst="line">
                  <a:avLst/>
                </a:prstGeom>
                <a:solidFill>
                  <a:schemeClr val="accent1"/>
                </a:solidFill>
                <a:ln w="12700" cap="flat" cmpd="sng" algn="ctr">
                  <a:solidFill>
                    <a:srgbClr val="7030A0"/>
                  </a:solidFill>
                  <a:prstDash val="solid"/>
                  <a:round/>
                  <a:headEnd type="none" w="med" len="med"/>
                  <a:tailEnd type="none" w="med" len="med"/>
                </a:ln>
                <a:effectLst/>
              </p:spPr>
            </p:cxnSp>
            <p:cxnSp>
              <p:nvCxnSpPr>
                <p:cNvPr id="123" name="Straight Connector 122"/>
                <p:cNvCxnSpPr/>
                <p:nvPr/>
              </p:nvCxnSpPr>
              <p:spPr bwMode="auto">
                <a:xfrm>
                  <a:off x="569120" y="2412530"/>
                  <a:ext cx="78685" cy="0"/>
                </a:xfrm>
                <a:prstGeom prst="line">
                  <a:avLst/>
                </a:prstGeom>
                <a:solidFill>
                  <a:schemeClr val="accent1"/>
                </a:solidFill>
                <a:ln w="12700" cap="flat" cmpd="sng" algn="ctr">
                  <a:solidFill>
                    <a:srgbClr val="7030A0"/>
                  </a:solidFill>
                  <a:prstDash val="solid"/>
                  <a:round/>
                  <a:headEnd type="none" w="med" len="med"/>
                  <a:tailEnd type="none" w="med" len="med"/>
                </a:ln>
                <a:effectLst/>
              </p:spPr>
            </p:cxnSp>
            <p:cxnSp>
              <p:nvCxnSpPr>
                <p:cNvPr id="124" name="Straight Connector 123"/>
                <p:cNvCxnSpPr/>
                <p:nvPr/>
              </p:nvCxnSpPr>
              <p:spPr bwMode="auto">
                <a:xfrm>
                  <a:off x="566167" y="2476641"/>
                  <a:ext cx="78685" cy="0"/>
                </a:xfrm>
                <a:prstGeom prst="line">
                  <a:avLst/>
                </a:prstGeom>
                <a:solidFill>
                  <a:schemeClr val="accent1"/>
                </a:solidFill>
                <a:ln w="12700" cap="flat" cmpd="sng" algn="ctr">
                  <a:solidFill>
                    <a:srgbClr val="7030A0"/>
                  </a:solidFill>
                  <a:prstDash val="solid"/>
                  <a:round/>
                  <a:headEnd type="none" w="med" len="med"/>
                  <a:tailEnd type="none" w="med" len="med"/>
                </a:ln>
                <a:effectLst/>
              </p:spPr>
            </p:cxnSp>
            <p:cxnSp>
              <p:nvCxnSpPr>
                <p:cNvPr id="125" name="Straight Connector 124"/>
                <p:cNvCxnSpPr/>
                <p:nvPr/>
              </p:nvCxnSpPr>
              <p:spPr bwMode="auto">
                <a:xfrm>
                  <a:off x="485299" y="2526504"/>
                  <a:ext cx="78685" cy="0"/>
                </a:xfrm>
                <a:prstGeom prst="line">
                  <a:avLst/>
                </a:prstGeom>
                <a:solidFill>
                  <a:schemeClr val="accent1"/>
                </a:solidFill>
                <a:ln w="12700" cap="flat" cmpd="sng" algn="ctr">
                  <a:solidFill>
                    <a:srgbClr val="7030A0"/>
                  </a:solidFill>
                  <a:prstDash val="solid"/>
                  <a:round/>
                  <a:headEnd type="none" w="med" len="med"/>
                  <a:tailEnd type="none" w="med" len="med"/>
                </a:ln>
                <a:effectLst/>
              </p:spPr>
            </p:cxnSp>
          </p:grpSp>
        </p:grpSp>
        <p:sp>
          <p:nvSpPr>
            <p:cNvPr id="92" name="Left-Right Arrow 39"/>
            <p:cNvSpPr/>
            <p:nvPr/>
          </p:nvSpPr>
          <p:spPr bwMode="auto">
            <a:xfrm>
              <a:off x="2539505" y="4778200"/>
              <a:ext cx="5012872" cy="545068"/>
            </a:xfrm>
            <a:prstGeom prst="leftRightArrow">
              <a:avLst/>
            </a:prstGeom>
            <a:solidFill>
              <a:schemeClr val="bg1"/>
            </a:solidFill>
            <a:ln w="28575" cap="flat" cmpd="sng" algn="ctr">
              <a:solidFill>
                <a:srgbClr val="7030A0"/>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algn="ctr">
                <a:spcBef>
                  <a:spcPts val="0"/>
                </a:spcBef>
              </a:pPr>
              <a:r>
                <a:rPr lang="en-GB" sz="1600" b="1">
                  <a:solidFill>
                    <a:srgbClr val="7030A0"/>
                  </a:solidFill>
                  <a:latin typeface="+mn-lt"/>
                </a:rPr>
                <a:t>EAP-AKA’ or 5G-AKA</a:t>
              </a:r>
            </a:p>
          </p:txBody>
        </p:sp>
        <p:sp>
          <p:nvSpPr>
            <p:cNvPr id="93" name="TextBox 92"/>
            <p:cNvSpPr txBox="1"/>
            <p:nvPr/>
          </p:nvSpPr>
          <p:spPr>
            <a:xfrm>
              <a:off x="3105451" y="2212222"/>
              <a:ext cx="1518875" cy="461665"/>
            </a:xfrm>
            <a:prstGeom prst="rect">
              <a:avLst/>
            </a:prstGeom>
            <a:solidFill>
              <a:schemeClr val="bg1"/>
            </a:solidFill>
            <a:ln w="25400">
              <a:solidFill>
                <a:srgbClr val="C00000"/>
              </a:solidFill>
            </a:ln>
          </p:spPr>
          <p:txBody>
            <a:bodyPr wrap="square" lIns="0" rIns="0" rtlCol="0">
              <a:spAutoFit/>
            </a:bodyPr>
            <a:lstStyle/>
            <a:p>
              <a:pPr algn="ctr">
                <a:spcBef>
                  <a:spcPts val="0"/>
                </a:spcBef>
              </a:pPr>
              <a:r>
                <a:rPr lang="en-US" sz="1200" b="1">
                  <a:solidFill>
                    <a:srgbClr val="C00000"/>
                  </a:solidFill>
                  <a:latin typeface="+mn-lt"/>
                </a:rPr>
                <a:t>SIM-less UE </a:t>
              </a:r>
            </a:p>
            <a:p>
              <a:pPr algn="ctr">
                <a:spcBef>
                  <a:spcPts val="0"/>
                </a:spcBef>
              </a:pPr>
              <a:r>
                <a:rPr lang="en-US" sz="1200" b="1">
                  <a:solidFill>
                    <a:srgbClr val="C00000"/>
                  </a:solidFill>
                  <a:latin typeface="+mn-lt"/>
                </a:rPr>
                <a:t>(Id/IMSI +  non-AKA)</a:t>
              </a:r>
            </a:p>
          </p:txBody>
        </p:sp>
        <p:grpSp>
          <p:nvGrpSpPr>
            <p:cNvPr id="94" name="Group 93"/>
            <p:cNvGrpSpPr/>
            <p:nvPr/>
          </p:nvGrpSpPr>
          <p:grpSpPr>
            <a:xfrm>
              <a:off x="5676221" y="3414599"/>
              <a:ext cx="1298575" cy="1617764"/>
              <a:chOff x="4378382" y="3335168"/>
              <a:chExt cx="1442644" cy="1879101"/>
            </a:xfrm>
          </p:grpSpPr>
          <p:sp>
            <p:nvSpPr>
              <p:cNvPr id="107" name="AutoShape 238"/>
              <p:cNvSpPr>
                <a:spLocks noChangeAspect="1" noChangeArrowheads="1"/>
              </p:cNvSpPr>
              <p:nvPr/>
            </p:nvSpPr>
            <p:spPr bwMode="auto">
              <a:xfrm>
                <a:off x="4437219" y="3835240"/>
                <a:ext cx="1351652" cy="1236665"/>
              </a:xfrm>
              <a:prstGeom prst="roundRect">
                <a:avLst>
                  <a:gd name="adj" fmla="val 9356"/>
                </a:avLst>
              </a:prstGeom>
              <a:solidFill>
                <a:schemeClr val="bg1"/>
              </a:solidFill>
              <a:ln w="12700" algn="ctr">
                <a:solidFill>
                  <a:schemeClr val="bg1"/>
                </a:solidFill>
                <a:round/>
                <a:headEnd/>
                <a:tailEnd/>
              </a:ln>
            </p:spPr>
            <p:txBody>
              <a:bodyPr wrap="none" lIns="0" r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eaLnBrk="1" hangingPunct="1">
                  <a:spcBef>
                    <a:spcPct val="0"/>
                  </a:spcBef>
                  <a:buClrTx/>
                  <a:buFontTx/>
                  <a:buNone/>
                </a:pPr>
                <a:endParaRPr lang="sv-SE" altLang="en-US" sz="600">
                  <a:solidFill>
                    <a:srgbClr val="58585A"/>
                  </a:solidFill>
                  <a:latin typeface="+mn-lt"/>
                </a:endParaRPr>
              </a:p>
            </p:txBody>
          </p:sp>
          <p:sp>
            <p:nvSpPr>
              <p:cNvPr id="108" name="Oval 239"/>
              <p:cNvSpPr>
                <a:spLocks noChangeAspect="1" noChangeArrowheads="1"/>
              </p:cNvSpPr>
              <p:nvPr/>
            </p:nvSpPr>
            <p:spPr bwMode="auto">
              <a:xfrm>
                <a:off x="4429495" y="3358820"/>
                <a:ext cx="1359375" cy="1199497"/>
              </a:xfrm>
              <a:prstGeom prst="ellipse">
                <a:avLst/>
              </a:prstGeom>
              <a:solidFill>
                <a:schemeClr val="bg1"/>
              </a:solidFill>
              <a:ln w="12700" algn="ctr">
                <a:solidFill>
                  <a:schemeClr val="bg1"/>
                </a:solidFill>
                <a:round/>
                <a:headEnd/>
                <a:tailEnd/>
              </a:ln>
            </p:spPr>
            <p:txBody>
              <a:bodyPr wrap="none" lIns="0" r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eaLnBrk="1" hangingPunct="1">
                  <a:spcBef>
                    <a:spcPct val="0"/>
                  </a:spcBef>
                  <a:buClrTx/>
                  <a:buFontTx/>
                  <a:buNone/>
                </a:pPr>
                <a:endParaRPr lang="sv-SE" altLang="en-US" sz="600">
                  <a:solidFill>
                    <a:srgbClr val="58585A"/>
                  </a:solidFill>
                  <a:latin typeface="+mn-lt"/>
                </a:endParaRPr>
              </a:p>
            </p:txBody>
          </p:sp>
          <p:sp>
            <p:nvSpPr>
              <p:cNvPr id="109" name="Text Box 240"/>
              <p:cNvSpPr txBox="1">
                <a:spLocks noChangeAspect="1" noChangeArrowheads="1"/>
              </p:cNvSpPr>
              <p:nvPr/>
            </p:nvSpPr>
            <p:spPr bwMode="auto">
              <a:xfrm>
                <a:off x="4444034" y="4423800"/>
                <a:ext cx="1313034" cy="790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algn="ctr" eaLnBrk="1" hangingPunct="1">
                  <a:lnSpc>
                    <a:spcPct val="80000"/>
                  </a:lnSpc>
                  <a:spcBef>
                    <a:spcPct val="0"/>
                  </a:spcBef>
                  <a:buClrTx/>
                  <a:buFontTx/>
                  <a:buNone/>
                </a:pPr>
                <a:r>
                  <a:rPr lang="en-US" altLang="en-US" sz="1600" b="1">
                    <a:solidFill>
                      <a:srgbClr val="8F3F7B"/>
                    </a:solidFill>
                    <a:latin typeface="+mn-lt"/>
                    <a:ea typeface="Segoe UI" panose="020B0502040204020203" pitchFamily="34" charset="0"/>
                    <a:cs typeface="Segoe UI" panose="020B0502040204020203" pitchFamily="34" charset="0"/>
                  </a:rPr>
                  <a:t>AMF    </a:t>
                </a:r>
                <a:r>
                  <a:rPr lang="en-US" altLang="en-US" sz="1400" b="1">
                    <a:solidFill>
                      <a:srgbClr val="8F3F7B"/>
                    </a:solidFill>
                    <a:latin typeface="+mn-lt"/>
                    <a:ea typeface="Segoe UI" panose="020B0502040204020203" pitchFamily="34" charset="0"/>
                    <a:cs typeface="Segoe UI" panose="020B0502040204020203" pitchFamily="34" charset="0"/>
                  </a:rPr>
                  <a:t>(SEAF)</a:t>
                </a:r>
                <a:endParaRPr lang="en-US" altLang="en-US" sz="1600" b="1">
                  <a:solidFill>
                    <a:srgbClr val="8F3F7B"/>
                  </a:solidFill>
                  <a:latin typeface="+mn-lt"/>
                  <a:ea typeface="Segoe UI" panose="020B0502040204020203" pitchFamily="34" charset="0"/>
                  <a:cs typeface="Segoe UI" panose="020B0502040204020203" pitchFamily="34" charset="0"/>
                </a:endParaRPr>
              </a:p>
            </p:txBody>
          </p:sp>
          <p:sp>
            <p:nvSpPr>
              <p:cNvPr id="110" name="Rectangle 241"/>
              <p:cNvSpPr>
                <a:spLocks noChangeAspect="1" noChangeArrowheads="1"/>
              </p:cNvSpPr>
              <p:nvPr/>
            </p:nvSpPr>
            <p:spPr bwMode="auto">
              <a:xfrm>
                <a:off x="4378382" y="3335168"/>
                <a:ext cx="1401856" cy="1757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72000" rIns="7200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eaLnBrk="1" hangingPunct="1">
                  <a:spcBef>
                    <a:spcPct val="0"/>
                  </a:spcBef>
                  <a:buClrTx/>
                  <a:buFontTx/>
                  <a:buNone/>
                </a:pPr>
                <a:endParaRPr lang="sv-SE" altLang="en-US" sz="600">
                  <a:solidFill>
                    <a:srgbClr val="58585A"/>
                  </a:solidFill>
                  <a:latin typeface="+mn-lt"/>
                </a:endParaRPr>
              </a:p>
            </p:txBody>
          </p:sp>
          <p:sp>
            <p:nvSpPr>
              <p:cNvPr id="111" name="Freeform 11"/>
              <p:cNvSpPr>
                <a:spLocks noChangeAspect="1" noEditPoints="1"/>
              </p:cNvSpPr>
              <p:nvPr/>
            </p:nvSpPr>
            <p:spPr bwMode="auto">
              <a:xfrm>
                <a:off x="4419170" y="3335168"/>
                <a:ext cx="1401856" cy="1753631"/>
              </a:xfrm>
              <a:custGeom>
                <a:avLst/>
                <a:gdLst>
                  <a:gd name="T0" fmla="*/ 10325 w 410"/>
                  <a:gd name="T1" fmla="*/ 4678 h 589"/>
                  <a:gd name="T2" fmla="*/ 10120 w 410"/>
                  <a:gd name="T3" fmla="*/ 4843 h 589"/>
                  <a:gd name="T4" fmla="*/ 10120 w 410"/>
                  <a:gd name="T5" fmla="*/ 11215 h 589"/>
                  <a:gd name="T6" fmla="*/ 9503 w 410"/>
                  <a:gd name="T7" fmla="*/ 11706 h 589"/>
                  <a:gd name="T8" fmla="*/ 1053 w 410"/>
                  <a:gd name="T9" fmla="*/ 11706 h 589"/>
                  <a:gd name="T10" fmla="*/ 410 w 410"/>
                  <a:gd name="T11" fmla="*/ 11215 h 589"/>
                  <a:gd name="T12" fmla="*/ 410 w 410"/>
                  <a:gd name="T13" fmla="*/ 4188 h 589"/>
                  <a:gd name="T14" fmla="*/ 5265 w 410"/>
                  <a:gd name="T15" fmla="*/ 328 h 589"/>
                  <a:gd name="T16" fmla="*/ 10120 w 410"/>
                  <a:gd name="T17" fmla="*/ 4188 h 589"/>
                  <a:gd name="T18" fmla="*/ 10325 w 410"/>
                  <a:gd name="T19" fmla="*/ 4351 h 589"/>
                  <a:gd name="T20" fmla="*/ 10531 w 410"/>
                  <a:gd name="T21" fmla="*/ 4188 h 589"/>
                  <a:gd name="T22" fmla="*/ 10531 w 410"/>
                  <a:gd name="T23" fmla="*/ 4188 h 589"/>
                  <a:gd name="T24" fmla="*/ 5265 w 410"/>
                  <a:gd name="T25" fmla="*/ 0 h 589"/>
                  <a:gd name="T26" fmla="*/ 0 w 410"/>
                  <a:gd name="T27" fmla="*/ 4188 h 589"/>
                  <a:gd name="T28" fmla="*/ 0 w 410"/>
                  <a:gd name="T29" fmla="*/ 4188 h 589"/>
                  <a:gd name="T30" fmla="*/ 26 w 410"/>
                  <a:gd name="T31" fmla="*/ 11215 h 589"/>
                  <a:gd name="T32" fmla="*/ 1053 w 410"/>
                  <a:gd name="T33" fmla="*/ 12033 h 589"/>
                  <a:gd name="T34" fmla="*/ 9503 w 410"/>
                  <a:gd name="T35" fmla="*/ 12033 h 589"/>
                  <a:gd name="T36" fmla="*/ 10531 w 410"/>
                  <a:gd name="T37" fmla="*/ 11215 h 589"/>
                  <a:gd name="T38" fmla="*/ 10531 w 410"/>
                  <a:gd name="T39" fmla="*/ 4843 h 589"/>
                  <a:gd name="T40" fmla="*/ 10325 w 410"/>
                  <a:gd name="T41" fmla="*/ 4678 h 589"/>
                  <a:gd name="T42" fmla="*/ 5265 w 410"/>
                  <a:gd name="T43" fmla="*/ 1083 h 589"/>
                  <a:gd name="T44" fmla="*/ 5086 w 410"/>
                  <a:gd name="T45" fmla="*/ 1185 h 589"/>
                  <a:gd name="T46" fmla="*/ 1952 w 410"/>
                  <a:gd name="T47" fmla="*/ 5945 h 589"/>
                  <a:gd name="T48" fmla="*/ 1977 w 410"/>
                  <a:gd name="T49" fmla="*/ 6108 h 589"/>
                  <a:gd name="T50" fmla="*/ 2133 w 410"/>
                  <a:gd name="T51" fmla="*/ 6190 h 589"/>
                  <a:gd name="T52" fmla="*/ 8400 w 410"/>
                  <a:gd name="T53" fmla="*/ 6190 h 589"/>
                  <a:gd name="T54" fmla="*/ 8578 w 410"/>
                  <a:gd name="T55" fmla="*/ 6108 h 589"/>
                  <a:gd name="T56" fmla="*/ 8578 w 410"/>
                  <a:gd name="T57" fmla="*/ 5945 h 589"/>
                  <a:gd name="T58" fmla="*/ 5446 w 410"/>
                  <a:gd name="T59" fmla="*/ 1185 h 589"/>
                  <a:gd name="T60" fmla="*/ 5265 w 410"/>
                  <a:gd name="T61" fmla="*/ 1083 h 589"/>
                  <a:gd name="T62" fmla="*/ 2465 w 410"/>
                  <a:gd name="T63" fmla="*/ 5863 h 589"/>
                  <a:gd name="T64" fmla="*/ 5265 w 410"/>
                  <a:gd name="T65" fmla="*/ 1614 h 589"/>
                  <a:gd name="T66" fmla="*/ 8066 w 410"/>
                  <a:gd name="T67" fmla="*/ 5863 h 589"/>
                  <a:gd name="T68" fmla="*/ 2465 w 410"/>
                  <a:gd name="T69" fmla="*/ 5863 h 5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10"/>
                  <a:gd name="T106" fmla="*/ 0 h 589"/>
                  <a:gd name="T107" fmla="*/ 410 w 410"/>
                  <a:gd name="T108" fmla="*/ 589 h 58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10" h="589">
                    <a:moveTo>
                      <a:pt x="402" y="229"/>
                    </a:moveTo>
                    <a:cubicBezTo>
                      <a:pt x="397" y="229"/>
                      <a:pt x="394" y="233"/>
                      <a:pt x="394" y="237"/>
                    </a:cubicBezTo>
                    <a:cubicBezTo>
                      <a:pt x="394" y="549"/>
                      <a:pt x="394" y="549"/>
                      <a:pt x="394" y="549"/>
                    </a:cubicBezTo>
                    <a:cubicBezTo>
                      <a:pt x="394" y="563"/>
                      <a:pt x="383" y="573"/>
                      <a:pt x="370" y="573"/>
                    </a:cubicBezTo>
                    <a:cubicBezTo>
                      <a:pt x="41" y="573"/>
                      <a:pt x="41" y="573"/>
                      <a:pt x="41" y="573"/>
                    </a:cubicBezTo>
                    <a:cubicBezTo>
                      <a:pt x="27" y="573"/>
                      <a:pt x="17" y="563"/>
                      <a:pt x="16" y="549"/>
                    </a:cubicBezTo>
                    <a:cubicBezTo>
                      <a:pt x="16" y="205"/>
                      <a:pt x="16" y="205"/>
                      <a:pt x="16" y="205"/>
                    </a:cubicBezTo>
                    <a:cubicBezTo>
                      <a:pt x="17" y="101"/>
                      <a:pt x="101" y="16"/>
                      <a:pt x="205" y="16"/>
                    </a:cubicBezTo>
                    <a:cubicBezTo>
                      <a:pt x="309" y="16"/>
                      <a:pt x="394" y="101"/>
                      <a:pt x="394" y="205"/>
                    </a:cubicBezTo>
                    <a:cubicBezTo>
                      <a:pt x="394" y="209"/>
                      <a:pt x="397" y="213"/>
                      <a:pt x="402" y="213"/>
                    </a:cubicBezTo>
                    <a:cubicBezTo>
                      <a:pt x="406" y="213"/>
                      <a:pt x="410" y="209"/>
                      <a:pt x="410" y="205"/>
                    </a:cubicBezTo>
                    <a:cubicBezTo>
                      <a:pt x="410" y="205"/>
                      <a:pt x="410" y="205"/>
                      <a:pt x="410" y="205"/>
                    </a:cubicBezTo>
                    <a:cubicBezTo>
                      <a:pt x="410" y="92"/>
                      <a:pt x="318" y="0"/>
                      <a:pt x="205" y="0"/>
                    </a:cubicBezTo>
                    <a:cubicBezTo>
                      <a:pt x="92" y="0"/>
                      <a:pt x="0" y="92"/>
                      <a:pt x="0" y="205"/>
                    </a:cubicBezTo>
                    <a:cubicBezTo>
                      <a:pt x="0" y="205"/>
                      <a:pt x="0" y="205"/>
                      <a:pt x="0" y="205"/>
                    </a:cubicBezTo>
                    <a:cubicBezTo>
                      <a:pt x="1" y="549"/>
                      <a:pt x="1" y="549"/>
                      <a:pt x="1" y="549"/>
                    </a:cubicBezTo>
                    <a:cubicBezTo>
                      <a:pt x="1" y="571"/>
                      <a:pt x="18" y="589"/>
                      <a:pt x="41" y="589"/>
                    </a:cubicBezTo>
                    <a:cubicBezTo>
                      <a:pt x="370" y="589"/>
                      <a:pt x="370" y="589"/>
                      <a:pt x="370" y="589"/>
                    </a:cubicBezTo>
                    <a:cubicBezTo>
                      <a:pt x="392" y="589"/>
                      <a:pt x="410" y="571"/>
                      <a:pt x="410" y="549"/>
                    </a:cubicBezTo>
                    <a:cubicBezTo>
                      <a:pt x="410" y="237"/>
                      <a:pt x="410" y="237"/>
                      <a:pt x="410" y="237"/>
                    </a:cubicBezTo>
                    <a:cubicBezTo>
                      <a:pt x="410" y="233"/>
                      <a:pt x="406" y="229"/>
                      <a:pt x="402" y="229"/>
                    </a:cubicBezTo>
                    <a:moveTo>
                      <a:pt x="205" y="53"/>
                    </a:moveTo>
                    <a:cubicBezTo>
                      <a:pt x="202" y="53"/>
                      <a:pt x="199" y="55"/>
                      <a:pt x="198" y="58"/>
                    </a:cubicBezTo>
                    <a:cubicBezTo>
                      <a:pt x="76" y="291"/>
                      <a:pt x="76" y="291"/>
                      <a:pt x="76" y="291"/>
                    </a:cubicBezTo>
                    <a:cubicBezTo>
                      <a:pt x="75" y="294"/>
                      <a:pt x="75" y="297"/>
                      <a:pt x="77" y="299"/>
                    </a:cubicBezTo>
                    <a:cubicBezTo>
                      <a:pt x="78" y="301"/>
                      <a:pt x="81" y="303"/>
                      <a:pt x="83" y="303"/>
                    </a:cubicBezTo>
                    <a:cubicBezTo>
                      <a:pt x="327" y="303"/>
                      <a:pt x="327" y="303"/>
                      <a:pt x="327" y="303"/>
                    </a:cubicBezTo>
                    <a:cubicBezTo>
                      <a:pt x="330" y="303"/>
                      <a:pt x="332" y="301"/>
                      <a:pt x="334" y="299"/>
                    </a:cubicBezTo>
                    <a:cubicBezTo>
                      <a:pt x="335" y="297"/>
                      <a:pt x="335" y="294"/>
                      <a:pt x="334" y="291"/>
                    </a:cubicBezTo>
                    <a:cubicBezTo>
                      <a:pt x="212" y="58"/>
                      <a:pt x="212" y="58"/>
                      <a:pt x="212" y="58"/>
                    </a:cubicBezTo>
                    <a:cubicBezTo>
                      <a:pt x="211" y="55"/>
                      <a:pt x="208" y="53"/>
                      <a:pt x="205" y="53"/>
                    </a:cubicBezTo>
                    <a:moveTo>
                      <a:pt x="96" y="287"/>
                    </a:moveTo>
                    <a:cubicBezTo>
                      <a:pt x="205" y="79"/>
                      <a:pt x="205" y="79"/>
                      <a:pt x="205" y="79"/>
                    </a:cubicBezTo>
                    <a:cubicBezTo>
                      <a:pt x="314" y="287"/>
                      <a:pt x="314" y="287"/>
                      <a:pt x="314" y="287"/>
                    </a:cubicBezTo>
                    <a:lnTo>
                      <a:pt x="96" y="287"/>
                    </a:lnTo>
                    <a:close/>
                  </a:path>
                </a:pathLst>
              </a:custGeom>
              <a:solidFill>
                <a:srgbClr val="8F3F7B"/>
              </a:solidFill>
              <a:ln>
                <a:noFill/>
              </a:ln>
              <a:extLst>
                <a:ext uri="{91240B29-F687-4F45-9708-019B960494DF}">
                  <a14:hiddenLine xmlns:a14="http://schemas.microsoft.com/office/drawing/2010/main" w="9525">
                    <a:solidFill>
                      <a:srgbClr val="000000"/>
                    </a:solidFill>
                    <a:round/>
                    <a:headEnd/>
                    <a:tailEnd/>
                  </a14:hiddenLine>
                </a:ext>
              </a:extLst>
            </p:spPr>
            <p:txBody>
              <a:bodyPr tIns="1080000" anchor="ctr"/>
              <a:lstStyle/>
              <a:p>
                <a:endParaRPr lang="en-US" sz="1400">
                  <a:solidFill>
                    <a:srgbClr val="58585A"/>
                  </a:solidFill>
                  <a:latin typeface="+mn-lt"/>
                </a:endParaRPr>
              </a:p>
            </p:txBody>
          </p:sp>
        </p:grpSp>
        <p:sp>
          <p:nvSpPr>
            <p:cNvPr id="95" name="Left-Right Arrow 60"/>
            <p:cNvSpPr/>
            <p:nvPr/>
          </p:nvSpPr>
          <p:spPr bwMode="auto">
            <a:xfrm>
              <a:off x="3696206" y="4072272"/>
              <a:ext cx="3665353" cy="545068"/>
            </a:xfrm>
            <a:prstGeom prst="leftRightArrow">
              <a:avLst/>
            </a:prstGeom>
            <a:solidFill>
              <a:schemeClr val="bg1"/>
            </a:solidFill>
            <a:ln w="28575" cap="flat" cmpd="sng" algn="ctr">
              <a:solidFill>
                <a:srgbClr val="C00000"/>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algn="ctr">
                <a:spcBef>
                  <a:spcPts val="0"/>
                </a:spcBef>
              </a:pPr>
              <a:r>
                <a:rPr lang="en-GB" sz="1600" b="1">
                  <a:solidFill>
                    <a:srgbClr val="C00000"/>
                  </a:solidFill>
                  <a:latin typeface="+mn-lt"/>
                </a:rPr>
                <a:t>EAP-Method</a:t>
              </a:r>
            </a:p>
          </p:txBody>
        </p:sp>
        <p:sp>
          <p:nvSpPr>
            <p:cNvPr id="97" name="Left-Right Arrow 61"/>
            <p:cNvSpPr/>
            <p:nvPr/>
          </p:nvSpPr>
          <p:spPr bwMode="auto">
            <a:xfrm>
              <a:off x="2539505" y="3384466"/>
              <a:ext cx="5012872" cy="559550"/>
            </a:xfrm>
            <a:prstGeom prst="leftRightArrow">
              <a:avLst/>
            </a:prstGeom>
            <a:solidFill>
              <a:schemeClr val="bg1"/>
            </a:solidFill>
            <a:ln w="28575" cap="flat" cmpd="sng" algn="ctr">
              <a:solidFill>
                <a:srgbClr val="7030A0"/>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ctr" defTabSz="914400" rtl="0" eaLnBrk="1" fontAlgn="base" latinLnBrk="0" hangingPunct="1">
                <a:lnSpc>
                  <a:spcPct val="100000"/>
                </a:lnSpc>
                <a:spcBef>
                  <a:spcPts val="0"/>
                </a:spcBef>
                <a:spcAft>
                  <a:spcPct val="0"/>
                </a:spcAft>
                <a:buClrTx/>
                <a:buSzTx/>
                <a:buFontTx/>
                <a:buNone/>
                <a:tabLst/>
              </a:pPr>
              <a:r>
                <a:rPr kumimoji="0" lang="en-GB" sz="1600" b="1" i="0" u="none" strike="noStrike" cap="none" normalizeH="0" baseline="0">
                  <a:ln>
                    <a:noFill/>
                  </a:ln>
                  <a:solidFill>
                    <a:srgbClr val="7030A0"/>
                  </a:solidFill>
                  <a:effectLst/>
                  <a:latin typeface="+mn-lt"/>
                </a:rPr>
                <a:t>EAP-AKA’ or 5G-AKA</a:t>
              </a:r>
            </a:p>
          </p:txBody>
        </p:sp>
        <p:sp>
          <p:nvSpPr>
            <p:cNvPr id="99" name="TextBox 98"/>
            <p:cNvSpPr txBox="1"/>
            <p:nvPr/>
          </p:nvSpPr>
          <p:spPr>
            <a:xfrm>
              <a:off x="8804629" y="2567664"/>
              <a:ext cx="1446214" cy="646331"/>
            </a:xfrm>
            <a:prstGeom prst="rect">
              <a:avLst/>
            </a:prstGeom>
            <a:solidFill>
              <a:schemeClr val="bg1"/>
            </a:solidFill>
            <a:ln w="25400">
              <a:solidFill>
                <a:srgbClr val="00B0F0"/>
              </a:solidFill>
            </a:ln>
          </p:spPr>
          <p:txBody>
            <a:bodyPr wrap="square" lIns="0" rIns="0" rtlCol="0">
              <a:spAutoFit/>
            </a:bodyPr>
            <a:lstStyle/>
            <a:p>
              <a:pPr algn="ctr">
                <a:spcBef>
                  <a:spcPts val="0"/>
                </a:spcBef>
              </a:pPr>
              <a:r>
                <a:rPr lang="en-US" sz="1200" b="1">
                  <a:solidFill>
                    <a:srgbClr val="7030A0"/>
                  </a:solidFill>
                  <a:latin typeface="+mn-lt"/>
                </a:rPr>
                <a:t>IMSI + AKA Keys</a:t>
              </a:r>
            </a:p>
            <a:p>
              <a:pPr algn="ctr">
                <a:spcBef>
                  <a:spcPts val="0"/>
                </a:spcBef>
              </a:pPr>
              <a:r>
                <a:rPr lang="en-US" sz="1200" b="1">
                  <a:solidFill>
                    <a:srgbClr val="C00000"/>
                  </a:solidFill>
                  <a:latin typeface="+mn-lt"/>
                </a:rPr>
                <a:t>non-3GPP Ids</a:t>
              </a:r>
            </a:p>
            <a:p>
              <a:pPr algn="ctr">
                <a:spcBef>
                  <a:spcPts val="0"/>
                </a:spcBef>
              </a:pPr>
              <a:r>
                <a:rPr lang="en-US" sz="1200" b="1">
                  <a:solidFill>
                    <a:srgbClr val="C00000"/>
                  </a:solidFill>
                  <a:latin typeface="+mn-lt"/>
                </a:rPr>
                <a:t>Alternative Keys</a:t>
              </a:r>
            </a:p>
          </p:txBody>
        </p:sp>
        <p:cxnSp>
          <p:nvCxnSpPr>
            <p:cNvPr id="100" name="Straight Connector 99"/>
            <p:cNvCxnSpPr/>
            <p:nvPr/>
          </p:nvCxnSpPr>
          <p:spPr bwMode="auto">
            <a:xfrm>
              <a:off x="8204939" y="2905034"/>
              <a:ext cx="573697" cy="0"/>
            </a:xfrm>
            <a:prstGeom prst="line">
              <a:avLst/>
            </a:prstGeom>
            <a:noFill/>
            <a:ln w="25400">
              <a:solidFill>
                <a:srgbClr val="00B0F0"/>
              </a:solidFill>
              <a:prstDash val="sysDash"/>
              <a:round/>
              <a:headEnd/>
              <a:tailEnd/>
            </a:ln>
            <a:extLst>
              <a:ext uri="{909E8E84-426E-40DD-AFC4-6F175D3DCCD1}">
                <a14:hiddenFill xmlns:a14="http://schemas.microsoft.com/office/drawing/2010/main">
                  <a:noFill/>
                </a14:hiddenFill>
              </a:ext>
            </a:extLst>
          </p:spPr>
        </p:cxnSp>
        <p:grpSp>
          <p:nvGrpSpPr>
            <p:cNvPr id="101" name="Group 45"/>
            <p:cNvGrpSpPr>
              <a:grpSpLocks noChangeAspect="1"/>
            </p:cNvGrpSpPr>
            <p:nvPr/>
          </p:nvGrpSpPr>
          <p:grpSpPr bwMode="auto">
            <a:xfrm>
              <a:off x="7461160" y="2015569"/>
              <a:ext cx="890156" cy="1195123"/>
              <a:chOff x="1051" y="1587"/>
              <a:chExt cx="369" cy="520"/>
            </a:xfrm>
          </p:grpSpPr>
          <p:sp>
            <p:nvSpPr>
              <p:cNvPr id="102" name="AutoShape 46"/>
              <p:cNvSpPr>
                <a:spLocks noChangeAspect="1" noChangeArrowheads="1"/>
              </p:cNvSpPr>
              <p:nvPr/>
            </p:nvSpPr>
            <p:spPr bwMode="auto">
              <a:xfrm>
                <a:off x="1064" y="1735"/>
                <a:ext cx="350" cy="366"/>
              </a:xfrm>
              <a:prstGeom prst="roundRect">
                <a:avLst>
                  <a:gd name="adj" fmla="val 9356"/>
                </a:avLst>
              </a:prstGeom>
              <a:solidFill>
                <a:schemeClr val="bg1"/>
              </a:solidFill>
              <a:ln w="12700" algn="ctr">
                <a:solidFill>
                  <a:schemeClr val="bg1"/>
                </a:solidFill>
                <a:round/>
                <a:headEnd/>
                <a:tailEnd/>
              </a:ln>
            </p:spPr>
            <p:txBody>
              <a:bodyPr wrap="none" lIns="0" rIns="0" anchor="ct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eaLnBrk="1" hangingPunct="1"/>
                <a:endParaRPr lang="sv-SE" altLang="en-US" sz="600">
                  <a:solidFill>
                    <a:srgbClr val="58585A"/>
                  </a:solidFill>
                  <a:latin typeface="+mn-lt"/>
                </a:endParaRPr>
              </a:p>
            </p:txBody>
          </p:sp>
          <p:sp>
            <p:nvSpPr>
              <p:cNvPr id="103" name="Oval 47"/>
              <p:cNvSpPr>
                <a:spLocks noChangeAspect="1" noChangeArrowheads="1"/>
              </p:cNvSpPr>
              <p:nvPr/>
            </p:nvSpPr>
            <p:spPr bwMode="auto">
              <a:xfrm>
                <a:off x="1062" y="1594"/>
                <a:ext cx="352" cy="355"/>
              </a:xfrm>
              <a:prstGeom prst="ellipse">
                <a:avLst/>
              </a:prstGeom>
              <a:solidFill>
                <a:schemeClr val="bg1"/>
              </a:solidFill>
              <a:ln w="12700" algn="ctr">
                <a:solidFill>
                  <a:schemeClr val="bg1"/>
                </a:solidFill>
                <a:round/>
                <a:headEnd/>
                <a:tailEnd/>
              </a:ln>
            </p:spPr>
            <p:txBody>
              <a:bodyPr wrap="none" lIns="0" rIns="0" anchor="ct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eaLnBrk="1" hangingPunct="1"/>
                <a:endParaRPr lang="sv-SE" altLang="en-US" sz="600">
                  <a:solidFill>
                    <a:srgbClr val="58585A"/>
                  </a:solidFill>
                  <a:latin typeface="+mn-lt"/>
                </a:endParaRPr>
              </a:p>
            </p:txBody>
          </p:sp>
          <p:sp>
            <p:nvSpPr>
              <p:cNvPr id="104" name="Text Box 48"/>
              <p:cNvSpPr txBox="1">
                <a:spLocks noChangeAspect="1" noChangeArrowheads="1"/>
              </p:cNvSpPr>
              <p:nvPr/>
            </p:nvSpPr>
            <p:spPr bwMode="auto">
              <a:xfrm>
                <a:off x="1068" y="1882"/>
                <a:ext cx="327"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nchor="ct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algn="ctr" eaLnBrk="1" hangingPunct="1">
                  <a:lnSpc>
                    <a:spcPct val="80000"/>
                  </a:lnSpc>
                </a:pPr>
                <a:r>
                  <a:rPr lang="en-US" altLang="en-US" sz="1400" b="1">
                    <a:solidFill>
                      <a:srgbClr val="00B0F0"/>
                    </a:solidFill>
                    <a:latin typeface="+mn-lt"/>
                    <a:ea typeface="Segoe UI" panose="020B0502040204020203" pitchFamily="34" charset="0"/>
                    <a:cs typeface="Segoe UI" panose="020B0502040204020203" pitchFamily="34" charset="0"/>
                  </a:rPr>
                  <a:t>UDM (ARPF)</a:t>
                </a:r>
              </a:p>
            </p:txBody>
          </p:sp>
          <p:sp>
            <p:nvSpPr>
              <p:cNvPr id="105" name="Rectangle 49"/>
              <p:cNvSpPr>
                <a:spLocks noChangeAspect="1" noChangeArrowheads="1"/>
              </p:cNvSpPr>
              <p:nvPr/>
            </p:nvSpPr>
            <p:spPr bwMode="auto">
              <a:xfrm>
                <a:off x="1057" y="1587"/>
                <a:ext cx="363"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72000" rIns="72000" anchor="ct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eaLnBrk="1" hangingPunct="1"/>
                <a:endParaRPr lang="sv-SE" altLang="en-US" sz="600">
                  <a:solidFill>
                    <a:srgbClr val="58585A"/>
                  </a:solidFill>
                  <a:latin typeface="+mn-lt"/>
                </a:endParaRPr>
              </a:p>
            </p:txBody>
          </p:sp>
          <p:sp>
            <p:nvSpPr>
              <p:cNvPr id="106" name="Freeform 11"/>
              <p:cNvSpPr>
                <a:spLocks noChangeAspect="1" noEditPoints="1"/>
              </p:cNvSpPr>
              <p:nvPr/>
            </p:nvSpPr>
            <p:spPr bwMode="auto">
              <a:xfrm>
                <a:off x="1051" y="1587"/>
                <a:ext cx="363" cy="520"/>
              </a:xfrm>
              <a:custGeom>
                <a:avLst/>
                <a:gdLst>
                  <a:gd name="T0" fmla="*/ 43623 w 410"/>
                  <a:gd name="T1" fmla="*/ 23686 h 589"/>
                  <a:gd name="T2" fmla="*/ 40965 w 410"/>
                  <a:gd name="T3" fmla="*/ 57264 h 589"/>
                  <a:gd name="T4" fmla="*/ 1772 w 410"/>
                  <a:gd name="T5" fmla="*/ 54866 h 589"/>
                  <a:gd name="T6" fmla="*/ 22698 w 410"/>
                  <a:gd name="T7" fmla="*/ 1600 h 589"/>
                  <a:gd name="T8" fmla="*/ 44507 w 410"/>
                  <a:gd name="T9" fmla="*/ 21287 h 589"/>
                  <a:gd name="T10" fmla="*/ 45394 w 410"/>
                  <a:gd name="T11" fmla="*/ 20487 h 589"/>
                  <a:gd name="T12" fmla="*/ 0 w 410"/>
                  <a:gd name="T13" fmla="*/ 20487 h 589"/>
                  <a:gd name="T14" fmla="*/ 111 w 410"/>
                  <a:gd name="T15" fmla="*/ 54866 h 589"/>
                  <a:gd name="T16" fmla="*/ 40965 w 410"/>
                  <a:gd name="T17" fmla="*/ 58864 h 589"/>
                  <a:gd name="T18" fmla="*/ 45394 w 410"/>
                  <a:gd name="T19" fmla="*/ 23686 h 589"/>
                  <a:gd name="T20" fmla="*/ 16386 w 410"/>
                  <a:gd name="T21" fmla="*/ 17290 h 589"/>
                  <a:gd name="T22" fmla="*/ 29783 w 410"/>
                  <a:gd name="T23" fmla="*/ 16890 h 589"/>
                  <a:gd name="T24" fmla="*/ 23472 w 410"/>
                  <a:gd name="T25" fmla="*/ 4797 h 589"/>
                  <a:gd name="T26" fmla="*/ 21922 w 410"/>
                  <a:gd name="T27" fmla="*/ 4797 h 589"/>
                  <a:gd name="T28" fmla="*/ 15611 w 410"/>
                  <a:gd name="T29" fmla="*/ 16890 h 589"/>
                  <a:gd name="T30" fmla="*/ 22698 w 410"/>
                  <a:gd name="T31" fmla="*/ 6896 h 589"/>
                  <a:gd name="T32" fmla="*/ 17826 w 410"/>
                  <a:gd name="T33" fmla="*/ 15690 h 589"/>
                  <a:gd name="T34" fmla="*/ 9964 w 410"/>
                  <a:gd name="T35" fmla="*/ 20987 h 589"/>
                  <a:gd name="T36" fmla="*/ 8415 w 410"/>
                  <a:gd name="T37" fmla="*/ 22587 h 589"/>
                  <a:gd name="T38" fmla="*/ 8968 w 410"/>
                  <a:gd name="T39" fmla="*/ 28382 h 589"/>
                  <a:gd name="T40" fmla="*/ 22698 w 410"/>
                  <a:gd name="T41" fmla="*/ 30281 h 589"/>
                  <a:gd name="T42" fmla="*/ 35429 w 410"/>
                  <a:gd name="T43" fmla="*/ 28982 h 589"/>
                  <a:gd name="T44" fmla="*/ 36979 w 410"/>
                  <a:gd name="T45" fmla="*/ 27382 h 589"/>
                  <a:gd name="T46" fmla="*/ 36425 w 410"/>
                  <a:gd name="T47" fmla="*/ 21587 h 589"/>
                  <a:gd name="T48" fmla="*/ 22698 w 410"/>
                  <a:gd name="T49" fmla="*/ 19688 h 589"/>
                  <a:gd name="T50" fmla="*/ 9964 w 410"/>
                  <a:gd name="T51" fmla="*/ 20987 h 589"/>
                  <a:gd name="T52" fmla="*/ 33990 w 410"/>
                  <a:gd name="T53" fmla="*/ 27682 h 589"/>
                  <a:gd name="T54" fmla="*/ 13397 w 410"/>
                  <a:gd name="T55" fmla="*/ 28082 h 589"/>
                  <a:gd name="T56" fmla="*/ 10186 w 410"/>
                  <a:gd name="T57" fmla="*/ 27183 h 589"/>
                  <a:gd name="T58" fmla="*/ 10961 w 410"/>
                  <a:gd name="T59" fmla="*/ 24386 h 589"/>
                  <a:gd name="T60" fmla="*/ 32330 w 410"/>
                  <a:gd name="T61" fmla="*/ 24785 h 589"/>
                  <a:gd name="T62" fmla="*/ 35207 w 410"/>
                  <a:gd name="T63" fmla="*/ 27183 h 589"/>
                  <a:gd name="T64" fmla="*/ 34766 w 410"/>
                  <a:gd name="T65" fmla="*/ 22486 h 589"/>
                  <a:gd name="T66" fmla="*/ 33990 w 410"/>
                  <a:gd name="T67" fmla="*/ 22886 h 589"/>
                  <a:gd name="T68" fmla="*/ 13397 w 410"/>
                  <a:gd name="T69" fmla="*/ 23287 h 589"/>
                  <a:gd name="T70" fmla="*/ 10519 w 410"/>
                  <a:gd name="T71" fmla="*/ 22587 h 589"/>
                  <a:gd name="T72" fmla="*/ 22698 w 410"/>
                  <a:gd name="T73" fmla="*/ 21287 h 58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10"/>
                  <a:gd name="T112" fmla="*/ 0 h 589"/>
                  <a:gd name="T113" fmla="*/ 410 w 410"/>
                  <a:gd name="T114" fmla="*/ 589 h 58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10" h="589">
                    <a:moveTo>
                      <a:pt x="402" y="229"/>
                    </a:moveTo>
                    <a:cubicBezTo>
                      <a:pt x="397" y="229"/>
                      <a:pt x="394" y="233"/>
                      <a:pt x="394" y="237"/>
                    </a:cubicBezTo>
                    <a:cubicBezTo>
                      <a:pt x="394" y="549"/>
                      <a:pt x="394" y="549"/>
                      <a:pt x="394" y="549"/>
                    </a:cubicBezTo>
                    <a:cubicBezTo>
                      <a:pt x="394" y="563"/>
                      <a:pt x="383" y="573"/>
                      <a:pt x="370" y="573"/>
                    </a:cubicBezTo>
                    <a:cubicBezTo>
                      <a:pt x="41" y="573"/>
                      <a:pt x="41" y="573"/>
                      <a:pt x="41" y="573"/>
                    </a:cubicBezTo>
                    <a:cubicBezTo>
                      <a:pt x="27" y="573"/>
                      <a:pt x="17" y="563"/>
                      <a:pt x="16" y="549"/>
                    </a:cubicBezTo>
                    <a:cubicBezTo>
                      <a:pt x="16" y="205"/>
                      <a:pt x="16" y="205"/>
                      <a:pt x="16" y="205"/>
                    </a:cubicBezTo>
                    <a:cubicBezTo>
                      <a:pt x="17" y="101"/>
                      <a:pt x="101" y="16"/>
                      <a:pt x="205" y="16"/>
                    </a:cubicBezTo>
                    <a:cubicBezTo>
                      <a:pt x="309" y="16"/>
                      <a:pt x="394" y="101"/>
                      <a:pt x="394" y="205"/>
                    </a:cubicBezTo>
                    <a:cubicBezTo>
                      <a:pt x="394" y="209"/>
                      <a:pt x="397" y="213"/>
                      <a:pt x="402" y="213"/>
                    </a:cubicBezTo>
                    <a:cubicBezTo>
                      <a:pt x="406" y="213"/>
                      <a:pt x="410" y="209"/>
                      <a:pt x="410" y="205"/>
                    </a:cubicBezTo>
                    <a:cubicBezTo>
                      <a:pt x="410" y="205"/>
                      <a:pt x="410" y="205"/>
                      <a:pt x="410" y="205"/>
                    </a:cubicBezTo>
                    <a:cubicBezTo>
                      <a:pt x="410" y="92"/>
                      <a:pt x="318" y="0"/>
                      <a:pt x="205" y="0"/>
                    </a:cubicBezTo>
                    <a:cubicBezTo>
                      <a:pt x="92" y="0"/>
                      <a:pt x="0" y="92"/>
                      <a:pt x="0" y="205"/>
                    </a:cubicBezTo>
                    <a:cubicBezTo>
                      <a:pt x="0" y="205"/>
                      <a:pt x="0" y="205"/>
                      <a:pt x="0" y="205"/>
                    </a:cubicBezTo>
                    <a:cubicBezTo>
                      <a:pt x="1" y="549"/>
                      <a:pt x="1" y="549"/>
                      <a:pt x="1" y="549"/>
                    </a:cubicBezTo>
                    <a:cubicBezTo>
                      <a:pt x="1" y="571"/>
                      <a:pt x="18" y="589"/>
                      <a:pt x="41" y="589"/>
                    </a:cubicBezTo>
                    <a:cubicBezTo>
                      <a:pt x="370" y="589"/>
                      <a:pt x="370" y="589"/>
                      <a:pt x="370" y="589"/>
                    </a:cubicBezTo>
                    <a:cubicBezTo>
                      <a:pt x="392" y="589"/>
                      <a:pt x="410" y="571"/>
                      <a:pt x="410" y="549"/>
                    </a:cubicBezTo>
                    <a:cubicBezTo>
                      <a:pt x="410" y="237"/>
                      <a:pt x="410" y="237"/>
                      <a:pt x="410" y="237"/>
                    </a:cubicBezTo>
                    <a:cubicBezTo>
                      <a:pt x="410" y="233"/>
                      <a:pt x="406" y="229"/>
                      <a:pt x="402" y="229"/>
                    </a:cubicBezTo>
                    <a:moveTo>
                      <a:pt x="148" y="173"/>
                    </a:moveTo>
                    <a:cubicBezTo>
                      <a:pt x="262" y="173"/>
                      <a:pt x="262" y="173"/>
                      <a:pt x="262" y="173"/>
                    </a:cubicBezTo>
                    <a:cubicBezTo>
                      <a:pt x="264" y="173"/>
                      <a:pt x="267" y="172"/>
                      <a:pt x="269" y="169"/>
                    </a:cubicBezTo>
                    <a:cubicBezTo>
                      <a:pt x="270" y="167"/>
                      <a:pt x="270" y="164"/>
                      <a:pt x="269" y="162"/>
                    </a:cubicBezTo>
                    <a:cubicBezTo>
                      <a:pt x="212" y="48"/>
                      <a:pt x="212" y="48"/>
                      <a:pt x="212" y="48"/>
                    </a:cubicBezTo>
                    <a:cubicBezTo>
                      <a:pt x="211" y="45"/>
                      <a:pt x="208" y="43"/>
                      <a:pt x="205" y="43"/>
                    </a:cubicBezTo>
                    <a:cubicBezTo>
                      <a:pt x="202" y="43"/>
                      <a:pt x="199" y="45"/>
                      <a:pt x="198" y="48"/>
                    </a:cubicBezTo>
                    <a:cubicBezTo>
                      <a:pt x="141" y="162"/>
                      <a:pt x="141" y="162"/>
                      <a:pt x="141" y="162"/>
                    </a:cubicBezTo>
                    <a:cubicBezTo>
                      <a:pt x="139" y="164"/>
                      <a:pt x="139" y="167"/>
                      <a:pt x="141" y="169"/>
                    </a:cubicBezTo>
                    <a:cubicBezTo>
                      <a:pt x="142" y="172"/>
                      <a:pt x="145" y="173"/>
                      <a:pt x="148" y="173"/>
                    </a:cubicBezTo>
                    <a:moveTo>
                      <a:pt x="205" y="69"/>
                    </a:moveTo>
                    <a:cubicBezTo>
                      <a:pt x="249" y="157"/>
                      <a:pt x="249" y="157"/>
                      <a:pt x="249" y="157"/>
                    </a:cubicBezTo>
                    <a:cubicBezTo>
                      <a:pt x="161" y="157"/>
                      <a:pt x="161" y="157"/>
                      <a:pt x="161" y="157"/>
                    </a:cubicBezTo>
                    <a:lnTo>
                      <a:pt x="205" y="69"/>
                    </a:lnTo>
                    <a:close/>
                    <a:moveTo>
                      <a:pt x="90" y="210"/>
                    </a:moveTo>
                    <a:cubicBezTo>
                      <a:pt x="87" y="212"/>
                      <a:pt x="84" y="213"/>
                      <a:pt x="81" y="216"/>
                    </a:cubicBezTo>
                    <a:cubicBezTo>
                      <a:pt x="79" y="218"/>
                      <a:pt x="76" y="221"/>
                      <a:pt x="76" y="226"/>
                    </a:cubicBezTo>
                    <a:cubicBezTo>
                      <a:pt x="76" y="274"/>
                      <a:pt x="76" y="274"/>
                      <a:pt x="76" y="274"/>
                    </a:cubicBezTo>
                    <a:cubicBezTo>
                      <a:pt x="76" y="279"/>
                      <a:pt x="79" y="282"/>
                      <a:pt x="81" y="284"/>
                    </a:cubicBezTo>
                    <a:cubicBezTo>
                      <a:pt x="86" y="288"/>
                      <a:pt x="92" y="290"/>
                      <a:pt x="99" y="293"/>
                    </a:cubicBezTo>
                    <a:cubicBezTo>
                      <a:pt x="122" y="299"/>
                      <a:pt x="161" y="303"/>
                      <a:pt x="205" y="303"/>
                    </a:cubicBezTo>
                    <a:cubicBezTo>
                      <a:pt x="239" y="303"/>
                      <a:pt x="270" y="300"/>
                      <a:pt x="292" y="297"/>
                    </a:cubicBezTo>
                    <a:cubicBezTo>
                      <a:pt x="304" y="295"/>
                      <a:pt x="313" y="292"/>
                      <a:pt x="320" y="290"/>
                    </a:cubicBezTo>
                    <a:cubicBezTo>
                      <a:pt x="324" y="288"/>
                      <a:pt x="327" y="287"/>
                      <a:pt x="329" y="284"/>
                    </a:cubicBezTo>
                    <a:cubicBezTo>
                      <a:pt x="332" y="282"/>
                      <a:pt x="334" y="279"/>
                      <a:pt x="334" y="274"/>
                    </a:cubicBezTo>
                    <a:cubicBezTo>
                      <a:pt x="334" y="226"/>
                      <a:pt x="334" y="226"/>
                      <a:pt x="334" y="226"/>
                    </a:cubicBezTo>
                    <a:cubicBezTo>
                      <a:pt x="334" y="221"/>
                      <a:pt x="332" y="218"/>
                      <a:pt x="329" y="216"/>
                    </a:cubicBezTo>
                    <a:cubicBezTo>
                      <a:pt x="325" y="212"/>
                      <a:pt x="319" y="210"/>
                      <a:pt x="311" y="207"/>
                    </a:cubicBezTo>
                    <a:cubicBezTo>
                      <a:pt x="288" y="201"/>
                      <a:pt x="250" y="197"/>
                      <a:pt x="205" y="197"/>
                    </a:cubicBezTo>
                    <a:cubicBezTo>
                      <a:pt x="171" y="197"/>
                      <a:pt x="141" y="199"/>
                      <a:pt x="118" y="203"/>
                    </a:cubicBezTo>
                    <a:cubicBezTo>
                      <a:pt x="107" y="205"/>
                      <a:pt x="97" y="208"/>
                      <a:pt x="90" y="210"/>
                    </a:cubicBezTo>
                    <a:moveTo>
                      <a:pt x="318" y="272"/>
                    </a:moveTo>
                    <a:cubicBezTo>
                      <a:pt x="317" y="274"/>
                      <a:pt x="313" y="275"/>
                      <a:pt x="307" y="277"/>
                    </a:cubicBezTo>
                    <a:cubicBezTo>
                      <a:pt x="287" y="283"/>
                      <a:pt x="249" y="287"/>
                      <a:pt x="205" y="287"/>
                    </a:cubicBezTo>
                    <a:cubicBezTo>
                      <a:pt x="172" y="287"/>
                      <a:pt x="142" y="285"/>
                      <a:pt x="121" y="281"/>
                    </a:cubicBezTo>
                    <a:cubicBezTo>
                      <a:pt x="110" y="279"/>
                      <a:pt x="102" y="277"/>
                      <a:pt x="96" y="275"/>
                    </a:cubicBezTo>
                    <a:cubicBezTo>
                      <a:pt x="94" y="274"/>
                      <a:pt x="93" y="273"/>
                      <a:pt x="92" y="272"/>
                    </a:cubicBezTo>
                    <a:cubicBezTo>
                      <a:pt x="92" y="242"/>
                      <a:pt x="92" y="242"/>
                      <a:pt x="92" y="242"/>
                    </a:cubicBezTo>
                    <a:cubicBezTo>
                      <a:pt x="94" y="243"/>
                      <a:pt x="97" y="244"/>
                      <a:pt x="99" y="244"/>
                    </a:cubicBezTo>
                    <a:cubicBezTo>
                      <a:pt x="122" y="251"/>
                      <a:pt x="161" y="255"/>
                      <a:pt x="205" y="255"/>
                    </a:cubicBezTo>
                    <a:cubicBezTo>
                      <a:pt x="239" y="255"/>
                      <a:pt x="270" y="252"/>
                      <a:pt x="292" y="248"/>
                    </a:cubicBezTo>
                    <a:cubicBezTo>
                      <a:pt x="303" y="247"/>
                      <a:pt x="312" y="244"/>
                      <a:pt x="319" y="242"/>
                    </a:cubicBezTo>
                    <a:lnTo>
                      <a:pt x="318" y="272"/>
                    </a:lnTo>
                    <a:close/>
                    <a:moveTo>
                      <a:pt x="290" y="219"/>
                    </a:moveTo>
                    <a:cubicBezTo>
                      <a:pt x="300" y="221"/>
                      <a:pt x="309" y="223"/>
                      <a:pt x="314" y="225"/>
                    </a:cubicBezTo>
                    <a:cubicBezTo>
                      <a:pt x="315" y="225"/>
                      <a:pt x="315" y="226"/>
                      <a:pt x="316" y="226"/>
                    </a:cubicBezTo>
                    <a:cubicBezTo>
                      <a:pt x="313" y="227"/>
                      <a:pt x="311" y="228"/>
                      <a:pt x="307" y="229"/>
                    </a:cubicBezTo>
                    <a:cubicBezTo>
                      <a:pt x="287" y="235"/>
                      <a:pt x="249" y="239"/>
                      <a:pt x="205" y="239"/>
                    </a:cubicBezTo>
                    <a:cubicBezTo>
                      <a:pt x="172" y="239"/>
                      <a:pt x="142" y="236"/>
                      <a:pt x="121" y="233"/>
                    </a:cubicBezTo>
                    <a:cubicBezTo>
                      <a:pt x="110" y="231"/>
                      <a:pt x="102" y="229"/>
                      <a:pt x="96" y="227"/>
                    </a:cubicBezTo>
                    <a:cubicBezTo>
                      <a:pt x="96" y="226"/>
                      <a:pt x="95" y="226"/>
                      <a:pt x="95" y="226"/>
                    </a:cubicBezTo>
                    <a:cubicBezTo>
                      <a:pt x="97" y="225"/>
                      <a:pt x="100" y="224"/>
                      <a:pt x="103" y="223"/>
                    </a:cubicBezTo>
                    <a:cubicBezTo>
                      <a:pt x="123" y="217"/>
                      <a:pt x="162" y="213"/>
                      <a:pt x="205" y="213"/>
                    </a:cubicBezTo>
                    <a:cubicBezTo>
                      <a:pt x="238" y="213"/>
                      <a:pt x="268" y="215"/>
                      <a:pt x="290" y="219"/>
                    </a:cubicBezTo>
                  </a:path>
                </a:pathLst>
              </a:custGeom>
              <a:solidFill>
                <a:srgbClr val="00A9D4"/>
              </a:solidFill>
              <a:ln>
                <a:noFill/>
              </a:ln>
              <a:extLst>
                <a:ext uri="{91240B29-F687-4F45-9708-019B960494DF}">
                  <a14:hiddenLine xmlns:a14="http://schemas.microsoft.com/office/drawing/2010/main" w="9525">
                    <a:solidFill>
                      <a:srgbClr val="000000"/>
                    </a:solidFill>
                    <a:round/>
                    <a:headEnd/>
                    <a:tailEnd/>
                  </a14:hiddenLine>
                </a:ext>
              </a:extLst>
            </p:spPr>
            <p:txBody>
              <a:bodyPr tIns="1080000" anchor="ctr"/>
              <a:lstStyle/>
              <a:p>
                <a:endParaRPr lang="en-US" sz="1400">
                  <a:solidFill>
                    <a:srgbClr val="58585A"/>
                  </a:solidFill>
                  <a:latin typeface="+mn-lt"/>
                </a:endParaRPr>
              </a:p>
            </p:txBody>
          </p:sp>
        </p:grpSp>
      </p:grpSp>
      <p:sp>
        <p:nvSpPr>
          <p:cNvPr id="47" name="Left-Right Arrow 46"/>
          <p:cNvSpPr/>
          <p:nvPr/>
        </p:nvSpPr>
        <p:spPr bwMode="auto">
          <a:xfrm>
            <a:off x="8261873" y="4001544"/>
            <a:ext cx="1085513" cy="545068"/>
          </a:xfrm>
          <a:prstGeom prst="leftRightArrow">
            <a:avLst/>
          </a:prstGeom>
          <a:solidFill>
            <a:schemeClr val="bg1"/>
          </a:solidFill>
          <a:ln w="28575" cap="flat" cmpd="sng" algn="ctr">
            <a:solidFill>
              <a:schemeClr val="accent2"/>
            </a:solidFill>
            <a:prstDash val="solid"/>
            <a:round/>
            <a:headEnd type="none" w="med" len="med"/>
            <a:tailEnd type="none" w="med" len="med"/>
          </a:ln>
          <a:effectLst/>
        </p:spPr>
        <p:txBody>
          <a:bodyPr vert="horz" wrap="none" lIns="0" tIns="45720" rIns="0" bIns="45720" numCol="1" rtlCol="0" anchor="t" anchorCtr="0" compatLnSpc="1">
            <a:prstTxWarp prst="textNoShape">
              <a:avLst/>
            </a:prstTxWarp>
          </a:bodyPr>
          <a:lstStyle/>
          <a:p>
            <a:pPr algn="ctr">
              <a:spcBef>
                <a:spcPts val="0"/>
              </a:spcBef>
            </a:pPr>
            <a:r>
              <a:rPr lang="en-GB" sz="1200" b="1">
                <a:solidFill>
                  <a:schemeClr val="accent2"/>
                </a:solidFill>
                <a:latin typeface="+mn-lt"/>
              </a:rPr>
              <a:t>EAP-Method</a:t>
            </a:r>
            <a:endParaRPr lang="en-GB" sz="1600" b="1">
              <a:solidFill>
                <a:schemeClr val="accent2"/>
              </a:solidFill>
              <a:latin typeface="+mn-lt"/>
            </a:endParaRPr>
          </a:p>
        </p:txBody>
      </p:sp>
      <p:sp>
        <p:nvSpPr>
          <p:cNvPr id="134" name="Rounded Rectangle 76"/>
          <p:cNvSpPr/>
          <p:nvPr/>
        </p:nvSpPr>
        <p:spPr bwMode="auto">
          <a:xfrm>
            <a:off x="3241336" y="5818377"/>
            <a:ext cx="2176690" cy="358025"/>
          </a:xfrm>
          <a:prstGeom prst="roundRect">
            <a:avLst/>
          </a:prstGeom>
          <a:solidFill>
            <a:schemeClr val="accent5">
              <a:lumMod val="60000"/>
              <a:lumOff val="40000"/>
            </a:schemeClr>
          </a:solidFill>
          <a:ln w="12700" cap="flat" cmpd="sng" algn="ctr">
            <a:noFill/>
            <a:prstDash val="solid"/>
            <a:round/>
            <a:headEnd type="none" w="med" len="med"/>
            <a:tailEnd type="none" w="med" len="med"/>
          </a:ln>
          <a:effectLst/>
        </p:spPr>
        <p:txBody>
          <a:bodyPr vert="horz" wrap="square" lIns="72000" tIns="45720" rIns="72000" bIns="45720" numCol="1" rtlCol="0" anchor="t" anchorCtr="0" compatLnSpc="1">
            <a:prstTxWarp prst="textNoShape">
              <a:avLst/>
            </a:prstTxWarp>
          </a:bodyPr>
          <a:lstStyle/>
          <a:p>
            <a:pPr>
              <a:spcBef>
                <a:spcPts val="0"/>
              </a:spcBef>
            </a:pPr>
            <a:r>
              <a:rPr lang="en-US" sz="1400" b="1">
                <a:latin typeface="+mn-lt"/>
              </a:rPr>
              <a:t>5G-AKA also allowed</a:t>
            </a:r>
          </a:p>
        </p:txBody>
      </p:sp>
      <p:sp>
        <p:nvSpPr>
          <p:cNvPr id="135" name="Rectangle 134">
            <a:extLst>
              <a:ext uri="{FF2B5EF4-FFF2-40B4-BE49-F238E27FC236}">
                <a16:creationId xmlns:a16="http://schemas.microsoft.com/office/drawing/2014/main" id="{9BCE542D-3C88-47B8-9BE2-BFF592BCB623}"/>
              </a:ext>
            </a:extLst>
          </p:cNvPr>
          <p:cNvSpPr/>
          <p:nvPr/>
        </p:nvSpPr>
        <p:spPr bwMode="auto">
          <a:xfrm>
            <a:off x="5029302" y="4944706"/>
            <a:ext cx="1050655" cy="219169"/>
          </a:xfrm>
          <a:prstGeom prst="rect">
            <a:avLst/>
          </a:prstGeom>
          <a:solidFill>
            <a:schemeClr val="bg1"/>
          </a:solidFill>
          <a:ln w="12700" cap="flat" cmpd="sng" algn="ctr">
            <a:no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a:ln>
                <a:noFill/>
              </a:ln>
              <a:solidFill>
                <a:schemeClr val="tx1"/>
              </a:solidFill>
              <a:effectLst/>
              <a:latin typeface="+mn-lt"/>
            </a:endParaRPr>
          </a:p>
        </p:txBody>
      </p:sp>
      <p:sp>
        <p:nvSpPr>
          <p:cNvPr id="136" name="Rectangle 135">
            <a:extLst>
              <a:ext uri="{FF2B5EF4-FFF2-40B4-BE49-F238E27FC236}">
                <a16:creationId xmlns:a16="http://schemas.microsoft.com/office/drawing/2014/main" id="{43E2498C-6C44-47CC-96FD-6996A091AD8B}"/>
              </a:ext>
            </a:extLst>
          </p:cNvPr>
          <p:cNvSpPr/>
          <p:nvPr/>
        </p:nvSpPr>
        <p:spPr bwMode="auto">
          <a:xfrm>
            <a:off x="5037037" y="3556698"/>
            <a:ext cx="1050655" cy="219169"/>
          </a:xfrm>
          <a:prstGeom prst="rect">
            <a:avLst/>
          </a:prstGeom>
          <a:solidFill>
            <a:schemeClr val="bg1"/>
          </a:solidFill>
          <a:ln w="12700" cap="flat" cmpd="sng" algn="ctr">
            <a:no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a:ln>
                <a:noFill/>
              </a:ln>
              <a:solidFill>
                <a:schemeClr val="tx1"/>
              </a:solidFill>
              <a:effectLst/>
              <a:latin typeface="+mn-lt"/>
            </a:endParaRPr>
          </a:p>
        </p:txBody>
      </p:sp>
    </p:spTree>
    <p:extLst>
      <p:ext uri="{BB962C8B-B14F-4D97-AF65-F5344CB8AC3E}">
        <p14:creationId xmlns:p14="http://schemas.microsoft.com/office/powerpoint/2010/main" val="3965605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35"/>
                                        </p:tgtEl>
                                      </p:cBhvr>
                                    </p:animEffect>
                                    <p:set>
                                      <p:cBhvr>
                                        <p:cTn id="7" dur="1" fill="hold">
                                          <p:stCondLst>
                                            <p:cond delay="499"/>
                                          </p:stCondLst>
                                        </p:cTn>
                                        <p:tgtEl>
                                          <p:spTgt spid="135"/>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36"/>
                                        </p:tgtEl>
                                      </p:cBhvr>
                                    </p:animEffect>
                                    <p:set>
                                      <p:cBhvr>
                                        <p:cTn id="10" dur="1" fill="hold">
                                          <p:stCondLst>
                                            <p:cond delay="499"/>
                                          </p:stCondLst>
                                        </p:cTn>
                                        <p:tgtEl>
                                          <p:spTgt spid="136"/>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96"/>
                                        </p:tgtEl>
                                      </p:cBhvr>
                                    </p:animEffect>
                                    <p:set>
                                      <p:cBhvr>
                                        <p:cTn id="13" dur="1" fill="hold">
                                          <p:stCondLst>
                                            <p:cond delay="499"/>
                                          </p:stCondLst>
                                        </p:cTn>
                                        <p:tgtEl>
                                          <p:spTgt spid="96"/>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98"/>
                                        </p:tgtEl>
                                      </p:cBhvr>
                                    </p:animEffect>
                                    <p:set>
                                      <p:cBhvr>
                                        <p:cTn id="16" dur="1" fill="hold">
                                          <p:stCondLst>
                                            <p:cond delay="499"/>
                                          </p:stCondLst>
                                        </p:cTn>
                                        <p:tgtEl>
                                          <p:spTgt spid="98"/>
                                        </p:tgtEl>
                                        <p:attrNameLst>
                                          <p:attrName>style.visibility</p:attrName>
                                        </p:attrNameLst>
                                      </p:cBhvr>
                                      <p:to>
                                        <p:strVal val="hidden"/>
                                      </p:to>
                                    </p:set>
                                  </p:childTnLst>
                                </p:cTn>
                              </p:par>
                              <p:par>
                                <p:cTn id="17" presetID="10" presetClass="entr" presetSubtype="0" fill="hold" grpId="0" nodeType="withEffect">
                                  <p:stCondLst>
                                    <p:cond delay="0"/>
                                  </p:stCondLst>
                                  <p:childTnLst>
                                    <p:set>
                                      <p:cBhvr>
                                        <p:cTn id="18" dur="1" fill="hold">
                                          <p:stCondLst>
                                            <p:cond delay="0"/>
                                          </p:stCondLst>
                                        </p:cTn>
                                        <p:tgtEl>
                                          <p:spTgt spid="134"/>
                                        </p:tgtEl>
                                        <p:attrNameLst>
                                          <p:attrName>style.visibility</p:attrName>
                                        </p:attrNameLst>
                                      </p:cBhvr>
                                      <p:to>
                                        <p:strVal val="visible"/>
                                      </p:to>
                                    </p:set>
                                    <p:animEffect transition="in" filter="fade">
                                      <p:cBhvr>
                                        <p:cTn id="19" dur="500"/>
                                        <p:tgtEl>
                                          <p:spTgt spid="13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7"/>
                                        </p:tgtEl>
                                        <p:attrNameLst>
                                          <p:attrName>style.visibility</p:attrName>
                                        </p:attrNameLst>
                                      </p:cBhvr>
                                      <p:to>
                                        <p:strVal val="visible"/>
                                      </p:to>
                                    </p:set>
                                    <p:animEffect transition="in" filter="fade">
                                      <p:cBhvr>
                                        <p:cTn id="24" dur="500"/>
                                        <p:tgtEl>
                                          <p:spTgt spid="87"/>
                                        </p:tgtEl>
                                      </p:cBhvr>
                                    </p:animEffect>
                                  </p:childTnLst>
                                </p:cTn>
                              </p:par>
                              <p:par>
                                <p:cTn id="25" presetID="10"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1"/>
                                        </p:tgtEl>
                                        <p:attrNameLst>
                                          <p:attrName>style.visibility</p:attrName>
                                        </p:attrNameLst>
                                      </p:cBhvr>
                                      <p:to>
                                        <p:strVal val="visible"/>
                                      </p:to>
                                    </p:set>
                                    <p:animEffect transition="in" filter="fade">
                                      <p:cBhvr>
                                        <p:cTn id="33" dur="500"/>
                                        <p:tgtEl>
                                          <p:spTgt spid="8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9"/>
                                        </p:tgtEl>
                                        <p:attrNameLst>
                                          <p:attrName>style.visibility</p:attrName>
                                        </p:attrNameLst>
                                      </p:cBhvr>
                                      <p:to>
                                        <p:strVal val="visible"/>
                                      </p:to>
                                    </p:set>
                                    <p:animEffect transition="in" filter="fade">
                                      <p:cBhvr>
                                        <p:cTn id="36" dur="500"/>
                                        <p:tgtEl>
                                          <p:spTgt spid="89"/>
                                        </p:tgtEl>
                                      </p:cBhvr>
                                    </p:animEffect>
                                  </p:childTnLst>
                                </p:cTn>
                              </p:par>
                              <p:par>
                                <p:cTn id="37" presetID="10" presetClass="exit" presetSubtype="0" fill="hold" grpId="0" nodeType="withEffect">
                                  <p:stCondLst>
                                    <p:cond delay="0"/>
                                  </p:stCondLst>
                                  <p:childTnLst>
                                    <p:animEffect transition="out" filter="fade">
                                      <p:cBhvr>
                                        <p:cTn id="38" dur="500"/>
                                        <p:tgtEl>
                                          <p:spTgt spid="88"/>
                                        </p:tgtEl>
                                      </p:cBhvr>
                                    </p:animEffect>
                                    <p:set>
                                      <p:cBhvr>
                                        <p:cTn id="39" dur="1" fill="hold">
                                          <p:stCondLst>
                                            <p:cond delay="499"/>
                                          </p:stCondLst>
                                        </p:cTn>
                                        <p:tgtEl>
                                          <p:spTgt spid="88"/>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90"/>
                                        </p:tgtEl>
                                        <p:attrNameLst>
                                          <p:attrName>style.visibility</p:attrName>
                                        </p:attrNameLst>
                                      </p:cBhvr>
                                      <p:to>
                                        <p:strVal val="visible"/>
                                      </p:to>
                                    </p:set>
                                    <p:animEffect transition="in" filter="fade">
                                      <p:cBhvr>
                                        <p:cTn id="44"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81" grpId="0" animBg="1"/>
      <p:bldP spid="89" grpId="0" animBg="1"/>
      <p:bldP spid="90" grpId="0" animBg="1"/>
      <p:bldP spid="88" grpId="0" animBg="1"/>
      <p:bldP spid="98" grpId="0" animBg="1"/>
      <p:bldP spid="47" grpId="0" animBg="1"/>
      <p:bldP spid="134" grpId="0" animBg="1"/>
      <p:bldP spid="135" grpId="0" animBg="1"/>
      <p:bldP spid="13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781273-66B6-4B55-86B6-644BEC846472}"/>
              </a:ext>
            </a:extLst>
          </p:cNvPr>
          <p:cNvSpPr>
            <a:spLocks noGrp="1"/>
          </p:cNvSpPr>
          <p:nvPr>
            <p:ph sz="quarter" idx="10"/>
          </p:nvPr>
        </p:nvSpPr>
        <p:spPr>
          <a:xfrm>
            <a:off x="479425" y="2148289"/>
            <a:ext cx="5472113" cy="4088999"/>
          </a:xfrm>
        </p:spPr>
        <p:txBody>
          <a:bodyPr/>
          <a:lstStyle/>
          <a:p>
            <a:r>
              <a:rPr lang="sv-SE"/>
              <a:t>Network slice specific authentication and authorization (NSSAA) is an optional to use feature for authenticating and authorizing access to a network slice (S-NSSAI)</a:t>
            </a:r>
          </a:p>
          <a:p>
            <a:endParaRPr lang="sv-SE"/>
          </a:p>
          <a:p>
            <a:r>
              <a:rPr lang="sv-SE"/>
              <a:t>Performed after and in addition to primary authentication</a:t>
            </a:r>
          </a:p>
          <a:p>
            <a:endParaRPr lang="sv-SE"/>
          </a:p>
          <a:p>
            <a:r>
              <a:rPr lang="sv-SE"/>
              <a:t>Allows the use of any EAP authentication method.</a:t>
            </a:r>
          </a:p>
          <a:p>
            <a:endParaRPr lang="sv-SE" sz="1800"/>
          </a:p>
          <a:p>
            <a:pPr lvl="1"/>
            <a:endParaRPr lang="sv-SE" sz="1800"/>
          </a:p>
          <a:p>
            <a:pPr marL="1092200" lvl="3" indent="0">
              <a:buNone/>
            </a:pPr>
            <a:endParaRPr lang="sv-SE" sz="1800"/>
          </a:p>
          <a:p>
            <a:pPr marL="1092200" lvl="3" indent="0">
              <a:buNone/>
            </a:pPr>
            <a:endParaRPr lang="sv-SE" sz="1800"/>
          </a:p>
          <a:p>
            <a:pPr lvl="2"/>
            <a:endParaRPr lang="sv-SE" sz="1800"/>
          </a:p>
          <a:p>
            <a:pPr lvl="3"/>
            <a:endParaRPr lang="sv-SE" sz="1800"/>
          </a:p>
          <a:p>
            <a:pPr lvl="1"/>
            <a:endParaRPr lang="sv-SE" sz="1800"/>
          </a:p>
          <a:p>
            <a:endParaRPr lang="sv-SE" sz="1800"/>
          </a:p>
        </p:txBody>
      </p:sp>
      <p:sp>
        <p:nvSpPr>
          <p:cNvPr id="4" name="Title 3">
            <a:extLst>
              <a:ext uri="{FF2B5EF4-FFF2-40B4-BE49-F238E27FC236}">
                <a16:creationId xmlns:a16="http://schemas.microsoft.com/office/drawing/2014/main" id="{6C92EA93-41E8-4958-BC00-0F9AC8286363}"/>
              </a:ext>
            </a:extLst>
          </p:cNvPr>
          <p:cNvSpPr>
            <a:spLocks noGrp="1"/>
          </p:cNvSpPr>
          <p:nvPr>
            <p:ph type="title"/>
          </p:nvPr>
        </p:nvSpPr>
        <p:spPr/>
        <p:txBody>
          <a:bodyPr/>
          <a:lstStyle/>
          <a:p>
            <a:r>
              <a:rPr lang="en-GB"/>
              <a:t>Network slice-specific authentication and authorization</a:t>
            </a:r>
            <a:endParaRPr lang="sv-SE">
              <a:solidFill>
                <a:srgbClr val="FF0000"/>
              </a:solidFill>
            </a:endParaRPr>
          </a:p>
        </p:txBody>
      </p:sp>
      <p:sp>
        <p:nvSpPr>
          <p:cNvPr id="36" name="Rectangle 35">
            <a:extLst>
              <a:ext uri="{FF2B5EF4-FFF2-40B4-BE49-F238E27FC236}">
                <a16:creationId xmlns:a16="http://schemas.microsoft.com/office/drawing/2014/main" id="{81DC9895-3477-4D08-B0E1-F20E11073981}"/>
              </a:ext>
            </a:extLst>
          </p:cNvPr>
          <p:cNvSpPr/>
          <p:nvPr/>
        </p:nvSpPr>
        <p:spPr bwMode="auto">
          <a:xfrm>
            <a:off x="10014364" y="2741360"/>
            <a:ext cx="1987138" cy="2080022"/>
          </a:xfrm>
          <a:prstGeom prst="rect">
            <a:avLst/>
          </a:prstGeom>
          <a:solidFill>
            <a:schemeClr val="accent1">
              <a:lumMod val="20000"/>
              <a:lumOff val="80000"/>
            </a:schemeClr>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lvl="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sv-SE" sz="2000" b="0" i="0" u="none" strike="noStrike" kern="1200" cap="none" spc="0" normalizeH="0" baseline="0" noProof="0" err="1">
              <a:ln>
                <a:noFill/>
              </a:ln>
              <a:solidFill>
                <a:srgbClr val="FFFFFF"/>
              </a:solidFill>
              <a:effectLst/>
              <a:uLnTx/>
              <a:uFillTx/>
              <a:latin typeface="Ericsson Hilda"/>
              <a:ea typeface="+mn-ea"/>
              <a:cs typeface="+mn-cs"/>
            </a:endParaRPr>
          </a:p>
        </p:txBody>
      </p:sp>
      <p:sp>
        <p:nvSpPr>
          <p:cNvPr id="37" name="Rectangle 36">
            <a:extLst>
              <a:ext uri="{FF2B5EF4-FFF2-40B4-BE49-F238E27FC236}">
                <a16:creationId xmlns:a16="http://schemas.microsoft.com/office/drawing/2014/main" id="{BFC5E25C-D2AA-41D5-88B5-B5360D9124F6}"/>
              </a:ext>
            </a:extLst>
          </p:cNvPr>
          <p:cNvSpPr/>
          <p:nvPr/>
        </p:nvSpPr>
        <p:spPr bwMode="auto">
          <a:xfrm>
            <a:off x="6240464" y="2741361"/>
            <a:ext cx="3654501" cy="2080020"/>
          </a:xfrm>
          <a:prstGeom prst="rect">
            <a:avLst/>
          </a:prstGeom>
          <a:solidFill>
            <a:schemeClr val="tx1">
              <a:lumMod val="10000"/>
              <a:lumOff val="90000"/>
            </a:schemeClr>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lvl="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sv-SE" sz="2000" b="0" i="0" u="none" strike="noStrike" kern="1200" cap="none" spc="0" normalizeH="0" baseline="0" noProof="0" err="1">
              <a:ln>
                <a:noFill/>
              </a:ln>
              <a:solidFill>
                <a:srgbClr val="FFFFFF"/>
              </a:solidFill>
              <a:effectLst/>
              <a:uLnTx/>
              <a:uFillTx/>
              <a:latin typeface="Ericsson Hilda"/>
              <a:ea typeface="+mn-ea"/>
              <a:cs typeface="+mn-cs"/>
            </a:endParaRPr>
          </a:p>
        </p:txBody>
      </p:sp>
      <p:pic>
        <p:nvPicPr>
          <p:cNvPr id="38" name="Graphic 37">
            <a:extLst>
              <a:ext uri="{FF2B5EF4-FFF2-40B4-BE49-F238E27FC236}">
                <a16:creationId xmlns:a16="http://schemas.microsoft.com/office/drawing/2014/main" id="{40FDB04B-3C00-4188-A3C4-96F14A3A57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24623" y="3084942"/>
            <a:ext cx="306991" cy="429787"/>
          </a:xfrm>
          <a:prstGeom prst="rect">
            <a:avLst/>
          </a:prstGeom>
        </p:spPr>
      </p:pic>
      <p:cxnSp>
        <p:nvCxnSpPr>
          <p:cNvPr id="39" name="Straight Connector 38">
            <a:extLst>
              <a:ext uri="{FF2B5EF4-FFF2-40B4-BE49-F238E27FC236}">
                <a16:creationId xmlns:a16="http://schemas.microsoft.com/office/drawing/2014/main" id="{2E7E35F3-D166-43E2-9590-FF3465D95904}"/>
              </a:ext>
            </a:extLst>
          </p:cNvPr>
          <p:cNvCxnSpPr>
            <a:cxnSpLocks/>
            <a:stCxn id="38" idx="2"/>
          </p:cNvCxnSpPr>
          <p:nvPr/>
        </p:nvCxnSpPr>
        <p:spPr bwMode="auto">
          <a:xfrm>
            <a:off x="6478119" y="3514729"/>
            <a:ext cx="0" cy="1230831"/>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40" name="Straight Connector 39">
            <a:extLst>
              <a:ext uri="{FF2B5EF4-FFF2-40B4-BE49-F238E27FC236}">
                <a16:creationId xmlns:a16="http://schemas.microsoft.com/office/drawing/2014/main" id="{3E5C2388-6B01-4002-A4C7-89F5C6642A73}"/>
              </a:ext>
            </a:extLst>
          </p:cNvPr>
          <p:cNvCxnSpPr>
            <a:cxnSpLocks/>
          </p:cNvCxnSpPr>
          <p:nvPr/>
        </p:nvCxnSpPr>
        <p:spPr bwMode="auto">
          <a:xfrm>
            <a:off x="8686603" y="3570439"/>
            <a:ext cx="0" cy="1175121"/>
          </a:xfrm>
          <a:prstGeom prst="line">
            <a:avLst/>
          </a:prstGeom>
          <a:solidFill>
            <a:schemeClr val="accent1"/>
          </a:solidFill>
          <a:ln w="12700" cap="flat" cmpd="sng" algn="ctr">
            <a:solidFill>
              <a:schemeClr val="tx1"/>
            </a:solidFill>
            <a:prstDash val="solid"/>
            <a:round/>
            <a:headEnd type="none" w="med" len="med"/>
            <a:tailEnd type="none"/>
          </a:ln>
          <a:effectLst/>
        </p:spPr>
      </p:cxnSp>
      <p:sp>
        <p:nvSpPr>
          <p:cNvPr id="41" name="TextBox 40">
            <a:extLst>
              <a:ext uri="{FF2B5EF4-FFF2-40B4-BE49-F238E27FC236}">
                <a16:creationId xmlns:a16="http://schemas.microsoft.com/office/drawing/2014/main" id="{73F5B0A1-E701-4470-BBB2-C5266658E487}"/>
              </a:ext>
            </a:extLst>
          </p:cNvPr>
          <p:cNvSpPr txBox="1"/>
          <p:nvPr/>
        </p:nvSpPr>
        <p:spPr bwMode="auto">
          <a:xfrm>
            <a:off x="8429009" y="2828064"/>
            <a:ext cx="510587" cy="740030"/>
          </a:xfrm>
          <a:prstGeom prst="rect">
            <a:avLst/>
          </a:prstGeom>
          <a:solidFill>
            <a:schemeClr val="bg1"/>
          </a:solidFill>
          <a:ln w="19050">
            <a:solidFill>
              <a:schemeClr val="tx1"/>
            </a:solidFill>
            <a:prstDash val="solid"/>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
                <a:srgbClr val="181818"/>
              </a:buClr>
              <a:buSzTx/>
              <a:buFontTx/>
              <a:buNone/>
              <a:tabLst/>
              <a:defRPr/>
            </a:pPr>
            <a:r>
              <a:rPr kumimoji="0" lang="en-US" sz="2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2400" b="0" i="0" u="none" strike="noStrike" kern="1200" cap="none" spc="0" normalizeH="0" baseline="0" noProof="0">
              <a:ln>
                <a:noFill/>
              </a:ln>
              <a:solidFill>
                <a:srgbClr val="181818"/>
              </a:solidFill>
              <a:effectLst/>
              <a:uLnTx/>
              <a:uFillTx/>
              <a:latin typeface="Arial" charset="0"/>
              <a:ea typeface="+mn-ea"/>
              <a:cs typeface="+mn-cs"/>
            </a:endParaRPr>
          </a:p>
          <a:p>
            <a:pPr marL="0" marR="0" lvl="0" indent="0" algn="ctr" defTabSz="914400" rtl="0" eaLnBrk="1" fontAlgn="base" latinLnBrk="0" hangingPunct="1">
              <a:lnSpc>
                <a:spcPct val="100000"/>
              </a:lnSpc>
              <a:spcBef>
                <a:spcPct val="50000"/>
              </a:spcBef>
              <a:spcAft>
                <a:spcPct val="0"/>
              </a:spcAft>
              <a:buClr>
                <a:srgbClr val="181818"/>
              </a:buClr>
              <a:buSzTx/>
              <a:buFontTx/>
              <a:buNone/>
              <a:tabLst/>
              <a:defRPr/>
            </a:pPr>
            <a:r>
              <a:rPr kumimoji="0" lang="en-US" sz="1000" b="0" i="0" u="none" strike="noStrike" kern="1200" cap="none" spc="0" normalizeH="0" baseline="0" noProof="0">
                <a:ln>
                  <a:noFill/>
                </a:ln>
                <a:solidFill>
                  <a:srgbClr val="181818"/>
                </a:solidFill>
                <a:effectLst/>
                <a:uLnTx/>
                <a:uFillTx/>
                <a:latin typeface="Arial" charset="0"/>
                <a:ea typeface="+mn-ea"/>
                <a:cs typeface="+mn-cs"/>
              </a:rPr>
              <a:t>AUSF/ UDM</a:t>
            </a:r>
          </a:p>
          <a:p>
            <a:pPr marL="0" marR="0" lvl="0" indent="0" algn="ctr" defTabSz="914400" rtl="0" eaLnBrk="1" fontAlgn="base" latinLnBrk="0" hangingPunct="1">
              <a:lnSpc>
                <a:spcPct val="100000"/>
              </a:lnSpc>
              <a:spcBef>
                <a:spcPct val="50000"/>
              </a:spcBef>
              <a:spcAft>
                <a:spcPct val="0"/>
              </a:spcAft>
              <a:buClr>
                <a:srgbClr val="181818"/>
              </a:buClr>
              <a:buSzTx/>
              <a:buFontTx/>
              <a:buNone/>
              <a:tabLst/>
              <a:defRPr/>
            </a:pPr>
            <a:br>
              <a:rPr kumimoji="0" lang="en-US" sz="1200" b="0" i="0" u="none" strike="noStrike" kern="1200" cap="none" spc="0" normalizeH="0" baseline="0" noProof="0">
                <a:ln>
                  <a:noFill/>
                </a:ln>
                <a:solidFill>
                  <a:srgbClr val="181818"/>
                </a:solidFill>
                <a:effectLst/>
                <a:uLnTx/>
                <a:uFillTx/>
                <a:latin typeface="Arial" charset="0"/>
                <a:ea typeface="+mn-ea"/>
                <a:cs typeface="+mn-cs"/>
              </a:rPr>
            </a:br>
            <a:br>
              <a:rPr kumimoji="0" lang="en-US" sz="1200" b="0" i="0" u="none" strike="noStrike" kern="1200" cap="none" spc="0" normalizeH="0" baseline="0" noProof="0">
                <a:ln>
                  <a:noFill/>
                </a:ln>
                <a:solidFill>
                  <a:srgbClr val="181818"/>
                </a:solidFill>
                <a:effectLst/>
                <a:uLnTx/>
                <a:uFillTx/>
                <a:latin typeface="Arial" charset="0"/>
                <a:ea typeface="+mn-ea"/>
                <a:cs typeface="+mn-cs"/>
              </a:rPr>
            </a:br>
            <a:endParaRPr kumimoji="0" lang="en-US" sz="1200" b="0" i="0" u="none" strike="noStrike" kern="1200" cap="none" spc="0" normalizeH="0" baseline="0" noProof="0">
              <a:ln>
                <a:noFill/>
              </a:ln>
              <a:solidFill>
                <a:srgbClr val="181818"/>
              </a:solidFill>
              <a:effectLst/>
              <a:uLnTx/>
              <a:uFillTx/>
              <a:latin typeface="Arial" charset="0"/>
              <a:ea typeface="+mn-ea"/>
              <a:cs typeface="+mn-cs"/>
            </a:endParaRPr>
          </a:p>
        </p:txBody>
      </p:sp>
      <p:cxnSp>
        <p:nvCxnSpPr>
          <p:cNvPr id="42" name="Straight Connector 41">
            <a:extLst>
              <a:ext uri="{FF2B5EF4-FFF2-40B4-BE49-F238E27FC236}">
                <a16:creationId xmlns:a16="http://schemas.microsoft.com/office/drawing/2014/main" id="{FE92E2A7-1E93-426D-8C50-6E24E7C9551B}"/>
              </a:ext>
            </a:extLst>
          </p:cNvPr>
          <p:cNvCxnSpPr>
            <a:cxnSpLocks/>
          </p:cNvCxnSpPr>
          <p:nvPr/>
        </p:nvCxnSpPr>
        <p:spPr bwMode="auto">
          <a:xfrm>
            <a:off x="7537709" y="3576305"/>
            <a:ext cx="0" cy="1169255"/>
          </a:xfrm>
          <a:prstGeom prst="line">
            <a:avLst/>
          </a:prstGeom>
          <a:solidFill>
            <a:schemeClr val="accent1"/>
          </a:solidFill>
          <a:ln w="12700" cap="flat" cmpd="sng" algn="ctr">
            <a:solidFill>
              <a:schemeClr val="tx1"/>
            </a:solidFill>
            <a:prstDash val="solid"/>
            <a:round/>
            <a:headEnd type="none" w="med" len="med"/>
            <a:tailEnd type="none"/>
          </a:ln>
          <a:effectLst/>
        </p:spPr>
      </p:cxnSp>
      <p:sp>
        <p:nvSpPr>
          <p:cNvPr id="43" name="TextBox 42">
            <a:extLst>
              <a:ext uri="{FF2B5EF4-FFF2-40B4-BE49-F238E27FC236}">
                <a16:creationId xmlns:a16="http://schemas.microsoft.com/office/drawing/2014/main" id="{BDFCEA0C-960C-43B7-B4A7-868F0C92CF67}"/>
              </a:ext>
            </a:extLst>
          </p:cNvPr>
          <p:cNvSpPr txBox="1"/>
          <p:nvPr/>
        </p:nvSpPr>
        <p:spPr bwMode="auto">
          <a:xfrm>
            <a:off x="7277632" y="2822197"/>
            <a:ext cx="539820" cy="754108"/>
          </a:xfrm>
          <a:prstGeom prst="rect">
            <a:avLst/>
          </a:prstGeom>
          <a:solidFill>
            <a:schemeClr val="bg1"/>
          </a:solidFill>
          <a:ln w="19050">
            <a:solidFill>
              <a:schemeClr val="tx1"/>
            </a:solidFill>
            <a:prstDash val="solid"/>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
                <a:srgbClr val="181818"/>
              </a:buClr>
              <a:buSzTx/>
              <a:buFontTx/>
              <a:buNone/>
              <a:tabLst/>
              <a:defRPr/>
            </a:pPr>
            <a:r>
              <a:rPr kumimoji="0" lang="en-US" sz="2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2400" b="0" i="0" u="none" strike="noStrike" kern="1200" cap="none" spc="0" normalizeH="0" baseline="0" noProof="0">
              <a:ln>
                <a:noFill/>
              </a:ln>
              <a:solidFill>
                <a:srgbClr val="181818"/>
              </a:solidFill>
              <a:effectLst/>
              <a:uLnTx/>
              <a:uFillTx/>
              <a:latin typeface="Arial" charset="0"/>
              <a:ea typeface="+mn-ea"/>
              <a:cs typeface="+mn-cs"/>
            </a:endParaRPr>
          </a:p>
          <a:p>
            <a:pPr marL="0" marR="0" lvl="0" indent="0" algn="ctr" defTabSz="914400" rtl="0" eaLnBrk="1" fontAlgn="base" latinLnBrk="0" hangingPunct="1">
              <a:lnSpc>
                <a:spcPct val="100000"/>
              </a:lnSpc>
              <a:spcBef>
                <a:spcPct val="50000"/>
              </a:spcBef>
              <a:spcAft>
                <a:spcPct val="0"/>
              </a:spcAft>
              <a:buClr>
                <a:srgbClr val="181818"/>
              </a:buClr>
              <a:buSzTx/>
              <a:buFontTx/>
              <a:buNone/>
              <a:tabLst/>
              <a:defRPr/>
            </a:pPr>
            <a:r>
              <a:rPr kumimoji="0" lang="en-US" sz="1200" b="0" i="0" u="none" strike="noStrike" kern="1200" cap="none" spc="0" normalizeH="0" baseline="0" noProof="0">
                <a:ln>
                  <a:noFill/>
                </a:ln>
                <a:solidFill>
                  <a:srgbClr val="181818"/>
                </a:solidFill>
                <a:effectLst/>
                <a:uLnTx/>
                <a:uFillTx/>
                <a:latin typeface="Arial" charset="0"/>
                <a:ea typeface="+mn-ea"/>
                <a:cs typeface="+mn-cs"/>
              </a:rPr>
              <a:t>AMF</a:t>
            </a:r>
          </a:p>
          <a:p>
            <a:pPr marL="0" marR="0" lvl="0" indent="0" algn="ctr" defTabSz="914400" rtl="0" eaLnBrk="1" fontAlgn="base" latinLnBrk="0" hangingPunct="1">
              <a:lnSpc>
                <a:spcPct val="100000"/>
              </a:lnSpc>
              <a:spcBef>
                <a:spcPct val="50000"/>
              </a:spcBef>
              <a:spcAft>
                <a:spcPct val="0"/>
              </a:spcAft>
              <a:buClr>
                <a:srgbClr val="181818"/>
              </a:buClr>
              <a:buSzTx/>
              <a:buFontTx/>
              <a:buNone/>
              <a:tabLst/>
              <a:defRPr/>
            </a:pPr>
            <a:br>
              <a:rPr kumimoji="0" lang="en-US" sz="1200" b="0" i="0" u="none" strike="noStrike" kern="1200" cap="none" spc="0" normalizeH="0" baseline="0" noProof="0">
                <a:ln>
                  <a:noFill/>
                </a:ln>
                <a:solidFill>
                  <a:srgbClr val="181818"/>
                </a:solidFill>
                <a:effectLst/>
                <a:uLnTx/>
                <a:uFillTx/>
                <a:latin typeface="Arial" charset="0"/>
                <a:ea typeface="+mn-ea"/>
                <a:cs typeface="+mn-cs"/>
              </a:rPr>
            </a:br>
            <a:br>
              <a:rPr kumimoji="0" lang="en-US" sz="1200" b="0" i="0" u="none" strike="noStrike" kern="1200" cap="none" spc="0" normalizeH="0" baseline="0" noProof="0">
                <a:ln>
                  <a:noFill/>
                </a:ln>
                <a:solidFill>
                  <a:srgbClr val="181818"/>
                </a:solidFill>
                <a:effectLst/>
                <a:uLnTx/>
                <a:uFillTx/>
                <a:latin typeface="Arial" charset="0"/>
                <a:ea typeface="+mn-ea"/>
                <a:cs typeface="+mn-cs"/>
              </a:rPr>
            </a:br>
            <a:endParaRPr kumimoji="0" lang="en-US" sz="1200" b="0" i="0" u="none" strike="noStrike" kern="1200" cap="none" spc="0" normalizeH="0" baseline="0" noProof="0">
              <a:ln>
                <a:noFill/>
              </a:ln>
              <a:solidFill>
                <a:srgbClr val="181818"/>
              </a:solidFill>
              <a:effectLst/>
              <a:uLnTx/>
              <a:uFillTx/>
              <a:latin typeface="Arial" charset="0"/>
              <a:ea typeface="+mn-ea"/>
              <a:cs typeface="+mn-cs"/>
            </a:endParaRPr>
          </a:p>
        </p:txBody>
      </p:sp>
      <p:cxnSp>
        <p:nvCxnSpPr>
          <p:cNvPr id="44" name="Straight Connector 43">
            <a:extLst>
              <a:ext uri="{FF2B5EF4-FFF2-40B4-BE49-F238E27FC236}">
                <a16:creationId xmlns:a16="http://schemas.microsoft.com/office/drawing/2014/main" id="{2452D27B-DDA9-4B46-AE33-EBB58C67729C}"/>
              </a:ext>
            </a:extLst>
          </p:cNvPr>
          <p:cNvCxnSpPr>
            <a:cxnSpLocks/>
          </p:cNvCxnSpPr>
          <p:nvPr/>
        </p:nvCxnSpPr>
        <p:spPr bwMode="auto">
          <a:xfrm>
            <a:off x="10815852" y="3569234"/>
            <a:ext cx="0" cy="944783"/>
          </a:xfrm>
          <a:prstGeom prst="line">
            <a:avLst/>
          </a:prstGeom>
          <a:solidFill>
            <a:schemeClr val="accent1"/>
          </a:solidFill>
          <a:ln w="12700" cap="flat" cmpd="sng" algn="ctr">
            <a:solidFill>
              <a:schemeClr val="tx1"/>
            </a:solidFill>
            <a:prstDash val="solid"/>
            <a:round/>
            <a:headEnd type="none" w="med" len="med"/>
            <a:tailEnd type="none"/>
          </a:ln>
          <a:effectLst/>
        </p:spPr>
      </p:cxnSp>
      <p:sp>
        <p:nvSpPr>
          <p:cNvPr id="45" name="TextBox 44">
            <a:extLst>
              <a:ext uri="{FF2B5EF4-FFF2-40B4-BE49-F238E27FC236}">
                <a16:creationId xmlns:a16="http://schemas.microsoft.com/office/drawing/2014/main" id="{6F2A3F3E-8109-40E8-AEF4-57D2863429A4}"/>
              </a:ext>
            </a:extLst>
          </p:cNvPr>
          <p:cNvSpPr txBox="1"/>
          <p:nvPr/>
        </p:nvSpPr>
        <p:spPr bwMode="auto">
          <a:xfrm>
            <a:off x="10548945" y="2822197"/>
            <a:ext cx="529367" cy="747037"/>
          </a:xfrm>
          <a:prstGeom prst="rect">
            <a:avLst/>
          </a:prstGeom>
          <a:solidFill>
            <a:schemeClr val="bg1"/>
          </a:solidFill>
          <a:ln w="19050">
            <a:solidFill>
              <a:schemeClr val="tx1"/>
            </a:solidFill>
            <a:prstDash val="solid"/>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
                <a:srgbClr val="181818"/>
              </a:buClr>
              <a:buSzTx/>
              <a:buFontTx/>
              <a:buNone/>
              <a:tabLst/>
              <a:defRPr/>
            </a:pPr>
            <a:r>
              <a:rPr kumimoji="0" lang="en-US" sz="2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2400" b="0" i="0" u="none" strike="noStrike" kern="1200" cap="none" spc="0" normalizeH="0" baseline="0" noProof="0">
              <a:ln>
                <a:noFill/>
              </a:ln>
              <a:solidFill>
                <a:srgbClr val="181818"/>
              </a:solidFill>
              <a:effectLst/>
              <a:uLnTx/>
              <a:uFillTx/>
              <a:latin typeface="Arial" charset="0"/>
              <a:ea typeface="+mn-ea"/>
              <a:cs typeface="+mn-cs"/>
            </a:endParaRPr>
          </a:p>
          <a:p>
            <a:pPr marL="0" marR="0" lvl="0" indent="0" algn="ctr" defTabSz="914400" rtl="0" eaLnBrk="1" fontAlgn="base" latinLnBrk="0" hangingPunct="1">
              <a:lnSpc>
                <a:spcPct val="100000"/>
              </a:lnSpc>
              <a:spcBef>
                <a:spcPct val="50000"/>
              </a:spcBef>
              <a:spcAft>
                <a:spcPct val="0"/>
              </a:spcAft>
              <a:buClr>
                <a:srgbClr val="181818"/>
              </a:buClr>
              <a:buSzTx/>
              <a:buFontTx/>
              <a:buNone/>
              <a:tabLst/>
              <a:defRPr/>
            </a:pPr>
            <a:r>
              <a:rPr kumimoji="0" lang="en-US" sz="1200" b="0" i="0" u="none" strike="noStrike" kern="1200" cap="none" spc="0" normalizeH="0" baseline="0" noProof="0">
                <a:ln>
                  <a:noFill/>
                </a:ln>
                <a:solidFill>
                  <a:srgbClr val="181818"/>
                </a:solidFill>
                <a:effectLst/>
                <a:uLnTx/>
                <a:uFillTx/>
                <a:latin typeface="Arial" charset="0"/>
                <a:ea typeface="+mn-ea"/>
                <a:cs typeface="+mn-cs"/>
              </a:rPr>
              <a:t>AAA-S</a:t>
            </a:r>
          </a:p>
          <a:p>
            <a:pPr marL="0" marR="0" lvl="0" indent="0" algn="ctr" defTabSz="914400" rtl="0" eaLnBrk="1" fontAlgn="base" latinLnBrk="0" hangingPunct="1">
              <a:lnSpc>
                <a:spcPct val="100000"/>
              </a:lnSpc>
              <a:spcBef>
                <a:spcPct val="50000"/>
              </a:spcBef>
              <a:spcAft>
                <a:spcPct val="0"/>
              </a:spcAft>
              <a:buClr>
                <a:srgbClr val="181818"/>
              </a:buClr>
              <a:buSzTx/>
              <a:buFontTx/>
              <a:buNone/>
              <a:tabLst/>
              <a:defRPr/>
            </a:pPr>
            <a:br>
              <a:rPr kumimoji="0" lang="en-US" sz="1200" b="0" i="0" u="none" strike="noStrike" kern="1200" cap="none" spc="0" normalizeH="0" baseline="0" noProof="0">
                <a:ln>
                  <a:noFill/>
                </a:ln>
                <a:solidFill>
                  <a:srgbClr val="181818"/>
                </a:solidFill>
                <a:effectLst/>
                <a:uLnTx/>
                <a:uFillTx/>
                <a:latin typeface="Arial" charset="0"/>
                <a:ea typeface="+mn-ea"/>
                <a:cs typeface="+mn-cs"/>
              </a:rPr>
            </a:br>
            <a:br>
              <a:rPr kumimoji="0" lang="en-US" sz="1200" b="0" i="0" u="none" strike="noStrike" kern="1200" cap="none" spc="0" normalizeH="0" baseline="0" noProof="0">
                <a:ln>
                  <a:noFill/>
                </a:ln>
                <a:solidFill>
                  <a:srgbClr val="181818"/>
                </a:solidFill>
                <a:effectLst/>
                <a:uLnTx/>
                <a:uFillTx/>
                <a:latin typeface="Arial" charset="0"/>
                <a:ea typeface="+mn-ea"/>
                <a:cs typeface="+mn-cs"/>
              </a:rPr>
            </a:br>
            <a:endParaRPr kumimoji="0" lang="en-US" sz="1200" b="0" i="0" u="none" strike="noStrike" kern="1200" cap="none" spc="0" normalizeH="0" baseline="0" noProof="0">
              <a:ln>
                <a:noFill/>
              </a:ln>
              <a:solidFill>
                <a:srgbClr val="181818"/>
              </a:solidFill>
              <a:effectLst/>
              <a:uLnTx/>
              <a:uFillTx/>
              <a:latin typeface="Arial" charset="0"/>
              <a:ea typeface="+mn-ea"/>
              <a:cs typeface="+mn-cs"/>
            </a:endParaRPr>
          </a:p>
        </p:txBody>
      </p:sp>
      <p:sp>
        <p:nvSpPr>
          <p:cNvPr id="46" name="TextBox 45">
            <a:extLst>
              <a:ext uri="{FF2B5EF4-FFF2-40B4-BE49-F238E27FC236}">
                <a16:creationId xmlns:a16="http://schemas.microsoft.com/office/drawing/2014/main" id="{E6A0DC41-A7D4-4585-96D4-97D57057ACB5}"/>
              </a:ext>
            </a:extLst>
          </p:cNvPr>
          <p:cNvSpPr txBox="1"/>
          <p:nvPr/>
        </p:nvSpPr>
        <p:spPr bwMode="auto">
          <a:xfrm>
            <a:off x="9954665" y="4418069"/>
            <a:ext cx="1987138" cy="655428"/>
          </a:xfrm>
          <a:prstGeom prst="rect">
            <a:avLst/>
          </a:prstGeom>
          <a:noFill/>
          <a:ln w="12700">
            <a:noFill/>
            <a:miter lim="800000"/>
            <a:headEnd/>
            <a:tailEnd/>
          </a:ln>
        </p:spPr>
        <p:txBody>
          <a:bodyPr vert="horz" wrap="square" lIns="72000" tIns="36000" rIns="73152" bIns="36576" numCol="1" rtlCol="0" anchor="t" anchorCtr="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
                <a:srgbClr val="181818"/>
              </a:buClr>
              <a:buSzTx/>
              <a:buFontTx/>
              <a:buNone/>
              <a:tabLst/>
              <a:defRPr/>
            </a:pPr>
            <a:r>
              <a:rPr kumimoji="0" lang="sv-SE" sz="1200" b="0" i="1" u="none" strike="noStrike" kern="1200" cap="none" spc="0" normalizeH="0" baseline="0" noProof="0">
                <a:ln>
                  <a:noFill/>
                </a:ln>
                <a:solidFill>
                  <a:srgbClr val="181818"/>
                </a:solidFill>
                <a:effectLst/>
                <a:uLnTx/>
                <a:uFillTx/>
                <a:latin typeface="Arial" charset="0"/>
                <a:ea typeface="+mn-ea"/>
                <a:cs typeface="+mn-cs"/>
              </a:rPr>
              <a:t>Slice specific authentication infrastructure</a:t>
            </a:r>
          </a:p>
        </p:txBody>
      </p:sp>
      <p:cxnSp>
        <p:nvCxnSpPr>
          <p:cNvPr id="47" name="Straight Arrow Connector 46">
            <a:extLst>
              <a:ext uri="{FF2B5EF4-FFF2-40B4-BE49-F238E27FC236}">
                <a16:creationId xmlns:a16="http://schemas.microsoft.com/office/drawing/2014/main" id="{82D4D2B0-A7DB-446E-9B8F-2DC5CDB42FFD}"/>
              </a:ext>
            </a:extLst>
          </p:cNvPr>
          <p:cNvCxnSpPr/>
          <p:nvPr/>
        </p:nvCxnSpPr>
        <p:spPr bwMode="auto">
          <a:xfrm>
            <a:off x="6476165" y="3833036"/>
            <a:ext cx="2208485" cy="0"/>
          </a:xfrm>
          <a:prstGeom prst="straightConnector1">
            <a:avLst/>
          </a:prstGeom>
          <a:solidFill>
            <a:schemeClr val="accent1"/>
          </a:solidFill>
          <a:ln w="12700" cap="flat" cmpd="sng" algn="ctr">
            <a:solidFill>
              <a:schemeClr val="tx1"/>
            </a:solidFill>
            <a:prstDash val="solid"/>
            <a:round/>
            <a:headEnd type="triangle"/>
            <a:tailEnd type="triangle"/>
          </a:ln>
          <a:effectLst/>
        </p:spPr>
      </p:cxnSp>
      <p:sp>
        <p:nvSpPr>
          <p:cNvPr id="48" name="TextBox 47">
            <a:extLst>
              <a:ext uri="{FF2B5EF4-FFF2-40B4-BE49-F238E27FC236}">
                <a16:creationId xmlns:a16="http://schemas.microsoft.com/office/drawing/2014/main" id="{6998D55B-3379-4619-B802-01AD5F4F7A79}"/>
              </a:ext>
            </a:extLst>
          </p:cNvPr>
          <p:cNvSpPr txBox="1"/>
          <p:nvPr/>
        </p:nvSpPr>
        <p:spPr bwMode="auto">
          <a:xfrm>
            <a:off x="6772004" y="3713806"/>
            <a:ext cx="1542151" cy="205372"/>
          </a:xfrm>
          <a:prstGeom prst="rect">
            <a:avLst/>
          </a:prstGeom>
          <a:solidFill>
            <a:schemeClr val="bg1"/>
          </a:solidFill>
          <a:ln w="12700">
            <a:noFill/>
            <a:miter lim="800000"/>
            <a:headEnd/>
            <a:tailEnd/>
          </a:ln>
        </p:spPr>
        <p:txBody>
          <a:bodyPr vert="horz" wrap="square" lIns="72000" tIns="36000" rIns="73152" bIns="36576" numCol="1" rtlCol="0" anchor="t" anchorCtr="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
                <a:srgbClr val="181818"/>
              </a:buClr>
              <a:buSzTx/>
              <a:buFontTx/>
              <a:buNone/>
              <a:tabLst/>
              <a:defRPr/>
            </a:pPr>
            <a:r>
              <a:rPr kumimoji="0" lang="sv-SE" sz="1050" b="0" i="0" u="none" strike="noStrike" kern="1200" cap="none" spc="0" normalizeH="0" baseline="0" noProof="0">
                <a:ln>
                  <a:noFill/>
                </a:ln>
                <a:solidFill>
                  <a:srgbClr val="181818"/>
                </a:solidFill>
                <a:effectLst/>
                <a:uLnTx/>
                <a:uFillTx/>
                <a:latin typeface="Arial" charset="0"/>
                <a:ea typeface="+mn-ea"/>
                <a:cs typeface="+mn-cs"/>
              </a:rPr>
              <a:t>Primary Authentication</a:t>
            </a:r>
          </a:p>
        </p:txBody>
      </p:sp>
      <p:cxnSp>
        <p:nvCxnSpPr>
          <p:cNvPr id="49" name="Straight Arrow Connector 48">
            <a:extLst>
              <a:ext uri="{FF2B5EF4-FFF2-40B4-BE49-F238E27FC236}">
                <a16:creationId xmlns:a16="http://schemas.microsoft.com/office/drawing/2014/main" id="{CBFB3BD2-A581-4BE6-BC7A-939E0EEDF855}"/>
              </a:ext>
            </a:extLst>
          </p:cNvPr>
          <p:cNvCxnSpPr>
            <a:cxnSpLocks/>
          </p:cNvCxnSpPr>
          <p:nvPr/>
        </p:nvCxnSpPr>
        <p:spPr bwMode="auto">
          <a:xfrm flipV="1">
            <a:off x="9486116" y="4384936"/>
            <a:ext cx="1329736" cy="3433"/>
          </a:xfrm>
          <a:prstGeom prst="straightConnector1">
            <a:avLst/>
          </a:prstGeom>
          <a:solidFill>
            <a:schemeClr val="accent1"/>
          </a:solidFill>
          <a:ln w="12700" cap="flat" cmpd="sng" algn="ctr">
            <a:solidFill>
              <a:schemeClr val="accent6"/>
            </a:solidFill>
            <a:prstDash val="dash"/>
            <a:round/>
            <a:headEnd type="triangle"/>
            <a:tailEnd type="triangle"/>
          </a:ln>
          <a:effectLst/>
        </p:spPr>
      </p:cxnSp>
      <p:sp>
        <p:nvSpPr>
          <p:cNvPr id="51" name="TextBox 50">
            <a:extLst>
              <a:ext uri="{FF2B5EF4-FFF2-40B4-BE49-F238E27FC236}">
                <a16:creationId xmlns:a16="http://schemas.microsoft.com/office/drawing/2014/main" id="{C9F021D9-6ADD-4789-9F22-7B5F5FF7D006}"/>
              </a:ext>
            </a:extLst>
          </p:cNvPr>
          <p:cNvSpPr txBox="1"/>
          <p:nvPr/>
        </p:nvSpPr>
        <p:spPr bwMode="auto">
          <a:xfrm>
            <a:off x="6240465" y="2747221"/>
            <a:ext cx="619560" cy="258476"/>
          </a:xfrm>
          <a:prstGeom prst="rect">
            <a:avLst/>
          </a:prstGeom>
          <a:noFill/>
          <a:ln w="12700">
            <a:noFill/>
            <a:miter lim="800000"/>
            <a:headEnd/>
            <a:tailEnd/>
          </a:ln>
        </p:spPr>
        <p:txBody>
          <a:bodyPr vert="horz" wrap="square" lIns="72000" tIns="36000" rIns="73152" bIns="36576" numCol="1" rtlCol="0" anchor="t" anchorCtr="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
                <a:srgbClr val="181818"/>
              </a:buClr>
              <a:buSzTx/>
              <a:buFontTx/>
              <a:buNone/>
              <a:tabLst/>
              <a:defRPr/>
            </a:pPr>
            <a:r>
              <a:rPr kumimoji="0" lang="sv-SE" sz="1200" b="0" i="1" u="none" strike="noStrike" kern="1200" cap="none" spc="0" normalizeH="0" baseline="0" noProof="0">
                <a:ln>
                  <a:noFill/>
                </a:ln>
                <a:solidFill>
                  <a:srgbClr val="181818"/>
                </a:solidFill>
                <a:effectLst/>
                <a:uLnTx/>
                <a:uFillTx/>
                <a:latin typeface="Arial" charset="0"/>
                <a:ea typeface="+mn-ea"/>
                <a:cs typeface="+mn-cs"/>
              </a:rPr>
              <a:t>5GS</a:t>
            </a:r>
          </a:p>
        </p:txBody>
      </p:sp>
      <p:cxnSp>
        <p:nvCxnSpPr>
          <p:cNvPr id="53" name="Straight Arrow Connector 52">
            <a:extLst>
              <a:ext uri="{FF2B5EF4-FFF2-40B4-BE49-F238E27FC236}">
                <a16:creationId xmlns:a16="http://schemas.microsoft.com/office/drawing/2014/main" id="{3033C01A-C613-435D-95FA-F0AB1909C787}"/>
              </a:ext>
            </a:extLst>
          </p:cNvPr>
          <p:cNvCxnSpPr>
            <a:cxnSpLocks/>
          </p:cNvCxnSpPr>
          <p:nvPr/>
        </p:nvCxnSpPr>
        <p:spPr bwMode="auto">
          <a:xfrm>
            <a:off x="6478119" y="4374301"/>
            <a:ext cx="3007997" cy="0"/>
          </a:xfrm>
          <a:prstGeom prst="straightConnector1">
            <a:avLst/>
          </a:prstGeom>
          <a:solidFill>
            <a:schemeClr val="accent1"/>
          </a:solidFill>
          <a:ln w="12700" cap="flat" cmpd="sng" algn="ctr">
            <a:solidFill>
              <a:srgbClr val="FF0000"/>
            </a:solidFill>
            <a:prstDash val="dash"/>
            <a:round/>
            <a:headEnd type="triangle"/>
            <a:tailEnd type="triangle"/>
          </a:ln>
          <a:effectLst/>
        </p:spPr>
      </p:cxnSp>
      <p:sp>
        <p:nvSpPr>
          <p:cNvPr id="55" name="TextBox 54">
            <a:extLst>
              <a:ext uri="{FF2B5EF4-FFF2-40B4-BE49-F238E27FC236}">
                <a16:creationId xmlns:a16="http://schemas.microsoft.com/office/drawing/2014/main" id="{E412E54F-E01F-42DD-BF02-D81B6AF8CEC1}"/>
              </a:ext>
            </a:extLst>
          </p:cNvPr>
          <p:cNvSpPr txBox="1"/>
          <p:nvPr/>
        </p:nvSpPr>
        <p:spPr bwMode="auto">
          <a:xfrm>
            <a:off x="7012990" y="4200244"/>
            <a:ext cx="1069389" cy="397404"/>
          </a:xfrm>
          <a:prstGeom prst="rect">
            <a:avLst/>
          </a:prstGeom>
          <a:solidFill>
            <a:schemeClr val="bg1"/>
          </a:solidFill>
          <a:ln w="12700">
            <a:noFill/>
            <a:miter lim="800000"/>
            <a:headEnd/>
            <a:tailEnd/>
          </a:ln>
        </p:spPr>
        <p:txBody>
          <a:bodyPr vert="horz" wrap="square" lIns="72000" tIns="36000" rIns="73152" bIns="36576" numCol="1" rtlCol="0" anchor="t" anchorCtr="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
                <a:srgbClr val="181818"/>
              </a:buClr>
              <a:buSzTx/>
              <a:buFontTx/>
              <a:buNone/>
              <a:tabLst/>
              <a:defRPr/>
            </a:pPr>
            <a:r>
              <a:rPr kumimoji="0" lang="sv-SE" sz="1050" b="0" i="0" u="none" strike="noStrike" kern="1200" cap="none" spc="0" normalizeH="0" baseline="0" noProof="0">
                <a:ln>
                  <a:noFill/>
                </a:ln>
                <a:solidFill>
                  <a:srgbClr val="FF0000"/>
                </a:solidFill>
                <a:effectLst/>
                <a:uLnTx/>
                <a:uFillTx/>
                <a:latin typeface="Arial" charset="0"/>
                <a:ea typeface="+mn-ea"/>
                <a:cs typeface="+mn-cs"/>
              </a:rPr>
              <a:t>Slice Specific Authentication</a:t>
            </a:r>
          </a:p>
        </p:txBody>
      </p:sp>
      <p:sp>
        <p:nvSpPr>
          <p:cNvPr id="56" name="TextBox 55">
            <a:extLst>
              <a:ext uri="{FF2B5EF4-FFF2-40B4-BE49-F238E27FC236}">
                <a16:creationId xmlns:a16="http://schemas.microsoft.com/office/drawing/2014/main" id="{9F494CB6-54DA-4450-B2A0-34B9168D4A45}"/>
              </a:ext>
            </a:extLst>
          </p:cNvPr>
          <p:cNvSpPr txBox="1"/>
          <p:nvPr/>
        </p:nvSpPr>
        <p:spPr bwMode="auto">
          <a:xfrm>
            <a:off x="7839282" y="2005356"/>
            <a:ext cx="1987138" cy="346848"/>
          </a:xfrm>
          <a:prstGeom prst="rect">
            <a:avLst/>
          </a:prstGeom>
          <a:solidFill>
            <a:schemeClr val="accent2"/>
          </a:solidFill>
          <a:ln w="12700">
            <a:noFill/>
            <a:miter lim="800000"/>
            <a:headEnd/>
            <a:tailEnd/>
          </a:ln>
        </p:spPr>
        <p:txBody>
          <a:bodyPr vert="horz" wrap="none" lIns="72000" tIns="36000" rIns="73152" bIns="36576" numCol="1" rtlCol="0" anchor="t" anchorCtr="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
                <a:srgbClr val="181818"/>
              </a:buClr>
              <a:buSzTx/>
              <a:buFontTx/>
              <a:buNone/>
              <a:tabLst/>
              <a:defRPr/>
            </a:pPr>
            <a:r>
              <a:rPr kumimoji="0" lang="sv-SE" sz="1400" b="1" i="0" u="none" strike="noStrike" kern="1200" cap="none" spc="0" normalizeH="0" baseline="0" noProof="0">
                <a:ln>
                  <a:noFill/>
                </a:ln>
                <a:solidFill>
                  <a:srgbClr val="FFFFFF"/>
                </a:solidFill>
                <a:effectLst/>
                <a:uLnTx/>
                <a:uFillTx/>
                <a:latin typeface="Arial" charset="0"/>
                <a:ea typeface="+mn-ea"/>
                <a:cs typeface="+mn-cs"/>
              </a:rPr>
              <a:t>Normative: TS </a:t>
            </a:r>
            <a:r>
              <a:rPr kumimoji="0" lang="sv-SE" sz="1400" b="1" i="0" u="none" strike="noStrike" kern="1200" cap="none" spc="0" normalizeH="0" baseline="0" noProof="0">
                <a:ln>
                  <a:noFill/>
                </a:ln>
                <a:solidFill>
                  <a:srgbClr val="0082F0">
                    <a:lumMod val="75000"/>
                  </a:srgbClr>
                </a:solidFill>
                <a:effectLst/>
                <a:uLnTx/>
                <a:uFillTx/>
                <a:latin typeface="Arial" charset="0"/>
                <a:ea typeface="+mn-ea"/>
                <a:cs typeface="+mn-cs"/>
                <a:hlinkClick r:id="rId5"/>
              </a:rPr>
              <a:t>33.501</a:t>
            </a:r>
            <a:endParaRPr kumimoji="0" lang="sv-SE" sz="1600" b="1" i="0" u="none" strike="noStrike" kern="1200" cap="none" spc="0" normalizeH="0" baseline="0" noProof="0">
              <a:ln>
                <a:noFill/>
              </a:ln>
              <a:solidFill>
                <a:srgbClr val="0082F0">
                  <a:lumMod val="75000"/>
                </a:srgbClr>
              </a:solidFill>
              <a:effectLst/>
              <a:uLnTx/>
              <a:uFillTx/>
              <a:latin typeface="Arial" charset="0"/>
              <a:ea typeface="+mn-ea"/>
              <a:cs typeface="+mn-cs"/>
            </a:endParaRPr>
          </a:p>
        </p:txBody>
      </p:sp>
      <p:cxnSp>
        <p:nvCxnSpPr>
          <p:cNvPr id="24" name="Straight Connector 23">
            <a:extLst>
              <a:ext uri="{FF2B5EF4-FFF2-40B4-BE49-F238E27FC236}">
                <a16:creationId xmlns:a16="http://schemas.microsoft.com/office/drawing/2014/main" id="{5DA8B41C-CB1F-4CBD-A9F0-4DB404573141}"/>
              </a:ext>
            </a:extLst>
          </p:cNvPr>
          <p:cNvCxnSpPr>
            <a:cxnSpLocks/>
          </p:cNvCxnSpPr>
          <p:nvPr/>
        </p:nvCxnSpPr>
        <p:spPr bwMode="auto">
          <a:xfrm>
            <a:off x="9486116" y="3568094"/>
            <a:ext cx="0" cy="1175121"/>
          </a:xfrm>
          <a:prstGeom prst="line">
            <a:avLst/>
          </a:prstGeom>
          <a:solidFill>
            <a:schemeClr val="accent1"/>
          </a:solidFill>
          <a:ln w="12700" cap="flat" cmpd="sng" algn="ctr">
            <a:solidFill>
              <a:schemeClr val="tx1"/>
            </a:solidFill>
            <a:prstDash val="solid"/>
            <a:round/>
            <a:headEnd type="none" w="med" len="med"/>
            <a:tailEnd type="none"/>
          </a:ln>
          <a:effectLst/>
        </p:spPr>
      </p:cxnSp>
      <p:sp>
        <p:nvSpPr>
          <p:cNvPr id="25" name="TextBox 24">
            <a:extLst>
              <a:ext uri="{FF2B5EF4-FFF2-40B4-BE49-F238E27FC236}">
                <a16:creationId xmlns:a16="http://schemas.microsoft.com/office/drawing/2014/main" id="{CA7CA5AF-6CBA-4504-9091-7C7BAE5F9A9A}"/>
              </a:ext>
            </a:extLst>
          </p:cNvPr>
          <p:cNvSpPr txBox="1"/>
          <p:nvPr/>
        </p:nvSpPr>
        <p:spPr bwMode="auto">
          <a:xfrm>
            <a:off x="9192589" y="2822197"/>
            <a:ext cx="510587" cy="745897"/>
          </a:xfrm>
          <a:prstGeom prst="rect">
            <a:avLst/>
          </a:prstGeom>
          <a:solidFill>
            <a:schemeClr val="bg1"/>
          </a:solidFill>
          <a:ln w="19050">
            <a:solidFill>
              <a:schemeClr val="tx1"/>
            </a:solidFill>
            <a:prstDash val="solid"/>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
                <a:srgbClr val="181818"/>
              </a:buClr>
              <a:buSzTx/>
              <a:buFontTx/>
              <a:buNone/>
              <a:tabLst/>
              <a:defRPr/>
            </a:pPr>
            <a:r>
              <a:rPr kumimoji="0" lang="en-US" sz="24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endParaRPr kumimoji="0" lang="en-US" sz="2400" b="0" i="0" u="none" strike="noStrike" kern="1200" cap="none" spc="0" normalizeH="0" baseline="0" noProof="0">
              <a:ln>
                <a:noFill/>
              </a:ln>
              <a:solidFill>
                <a:srgbClr val="181818"/>
              </a:solidFill>
              <a:effectLst/>
              <a:uLnTx/>
              <a:uFillTx/>
              <a:latin typeface="Arial" charset="0"/>
              <a:ea typeface="+mn-ea"/>
              <a:cs typeface="+mn-cs"/>
            </a:endParaRPr>
          </a:p>
          <a:p>
            <a:pPr marL="0" marR="0" lvl="0" indent="0" algn="ctr" defTabSz="914400" rtl="0" eaLnBrk="1" fontAlgn="base" latinLnBrk="0" hangingPunct="1">
              <a:lnSpc>
                <a:spcPct val="100000"/>
              </a:lnSpc>
              <a:spcBef>
                <a:spcPct val="50000"/>
              </a:spcBef>
              <a:spcAft>
                <a:spcPct val="0"/>
              </a:spcAft>
              <a:buClr>
                <a:srgbClr val="181818"/>
              </a:buClr>
              <a:buSzTx/>
              <a:buFontTx/>
              <a:buNone/>
              <a:tabLst/>
              <a:defRPr/>
            </a:pPr>
            <a:r>
              <a:rPr kumimoji="0" lang="en-US" sz="1000" b="0" i="0" u="none" strike="noStrike" kern="1200" cap="none" spc="0" normalizeH="0" baseline="0" noProof="0">
                <a:ln>
                  <a:noFill/>
                </a:ln>
                <a:solidFill>
                  <a:srgbClr val="181818"/>
                </a:solidFill>
                <a:effectLst/>
                <a:uLnTx/>
                <a:uFillTx/>
                <a:latin typeface="Arial" charset="0"/>
                <a:ea typeface="+mn-ea"/>
                <a:cs typeface="+mn-cs"/>
              </a:rPr>
              <a:t>NSSAAF</a:t>
            </a:r>
          </a:p>
          <a:p>
            <a:pPr marL="0" marR="0" lvl="0" indent="0" algn="ctr" defTabSz="914400" rtl="0" eaLnBrk="1" fontAlgn="base" latinLnBrk="0" hangingPunct="1">
              <a:lnSpc>
                <a:spcPct val="100000"/>
              </a:lnSpc>
              <a:spcBef>
                <a:spcPct val="50000"/>
              </a:spcBef>
              <a:spcAft>
                <a:spcPct val="0"/>
              </a:spcAft>
              <a:buClr>
                <a:srgbClr val="181818"/>
              </a:buClr>
              <a:buSzTx/>
              <a:buFontTx/>
              <a:buNone/>
              <a:tabLst/>
              <a:defRPr/>
            </a:pPr>
            <a:br>
              <a:rPr kumimoji="0" lang="en-US" sz="1200" b="0" i="0" u="none" strike="noStrike" kern="1200" cap="none" spc="0" normalizeH="0" baseline="0" noProof="0">
                <a:ln>
                  <a:noFill/>
                </a:ln>
                <a:solidFill>
                  <a:srgbClr val="181818"/>
                </a:solidFill>
                <a:effectLst/>
                <a:uLnTx/>
                <a:uFillTx/>
                <a:latin typeface="Arial" charset="0"/>
                <a:ea typeface="+mn-ea"/>
                <a:cs typeface="+mn-cs"/>
              </a:rPr>
            </a:br>
            <a:br>
              <a:rPr kumimoji="0" lang="en-US" sz="1200" b="0" i="0" u="none" strike="noStrike" kern="1200" cap="none" spc="0" normalizeH="0" baseline="0" noProof="0">
                <a:ln>
                  <a:noFill/>
                </a:ln>
                <a:solidFill>
                  <a:srgbClr val="181818"/>
                </a:solidFill>
                <a:effectLst/>
                <a:uLnTx/>
                <a:uFillTx/>
                <a:latin typeface="Arial" charset="0"/>
                <a:ea typeface="+mn-ea"/>
                <a:cs typeface="+mn-cs"/>
              </a:rPr>
            </a:br>
            <a:endParaRPr kumimoji="0" lang="en-US" sz="1200" b="0" i="0" u="none" strike="noStrike" kern="1200" cap="none" spc="0" normalizeH="0" baseline="0" noProof="0">
              <a:ln>
                <a:noFill/>
              </a:ln>
              <a:solidFill>
                <a:srgbClr val="181818"/>
              </a:solidFill>
              <a:effectLst/>
              <a:uLnTx/>
              <a:uFillTx/>
              <a:latin typeface="Arial" charset="0"/>
              <a:ea typeface="+mn-ea"/>
              <a:cs typeface="+mn-cs"/>
            </a:endParaRPr>
          </a:p>
        </p:txBody>
      </p:sp>
    </p:spTree>
    <p:extLst>
      <p:ext uri="{BB962C8B-B14F-4D97-AF65-F5344CB8AC3E}">
        <p14:creationId xmlns:p14="http://schemas.microsoft.com/office/powerpoint/2010/main" val="38173310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1F7392EA-742F-4911-89D8-E1E2CB7A6298}"/>
              </a:ext>
            </a:extLst>
          </p:cNvPr>
          <p:cNvSpPr>
            <a:spLocks noGrp="1"/>
          </p:cNvSpPr>
          <p:nvPr>
            <p:ph sz="quarter" idx="11"/>
          </p:nvPr>
        </p:nvSpPr>
        <p:spPr>
          <a:xfrm>
            <a:off x="4581593" y="4149724"/>
            <a:ext cx="7290930" cy="2087564"/>
          </a:xfrm>
        </p:spPr>
        <p:txBody>
          <a:bodyPr/>
          <a:lstStyle/>
          <a:p>
            <a:r>
              <a:rPr lang="en-GB" sz="1800"/>
              <a:t>UDM interacts with 5GC using </a:t>
            </a:r>
            <a:r>
              <a:rPr lang="en-GB" sz="1800" err="1"/>
              <a:t>Nudm</a:t>
            </a:r>
            <a:r>
              <a:rPr lang="en-GB" sz="1800"/>
              <a:t> SBA service operations. </a:t>
            </a:r>
          </a:p>
          <a:p>
            <a:pPr lvl="1"/>
            <a:r>
              <a:rPr lang="en-US" sz="1600"/>
              <a:t>AUSF authenticates and retrieves credentials from UDM.  </a:t>
            </a:r>
          </a:p>
          <a:p>
            <a:pPr lvl="1"/>
            <a:r>
              <a:rPr lang="en-US" sz="1600"/>
              <a:t>AMF, SMF and SMSF register to and fetch data from UDM separately reusing same service operations. </a:t>
            </a:r>
          </a:p>
          <a:p>
            <a:pPr lvl="1"/>
            <a:r>
              <a:rPr lang="en-US" sz="1600"/>
              <a:t>UDM also supports </a:t>
            </a:r>
            <a:r>
              <a:rPr lang="en-US" sz="1600" err="1"/>
              <a:t>Nudm</a:t>
            </a:r>
            <a:r>
              <a:rPr lang="en-US" sz="1600"/>
              <a:t> service for Exposure purposes with NEF. </a:t>
            </a:r>
          </a:p>
          <a:p>
            <a:pPr lvl="1"/>
            <a:r>
              <a:rPr lang="en-US" sz="1600" kern="0"/>
              <a:t>UDM also consumer NF of services offered by other NFs (e.g. </a:t>
            </a:r>
            <a:r>
              <a:rPr lang="en-US" sz="1600" kern="0" err="1"/>
              <a:t>Namf_EventExposure</a:t>
            </a:r>
            <a:r>
              <a:rPr lang="en-US" sz="1600" kern="0"/>
              <a:t>). </a:t>
            </a:r>
            <a:endParaRPr lang="en-US" sz="2800" kern="0"/>
          </a:p>
        </p:txBody>
      </p:sp>
      <p:sp>
        <p:nvSpPr>
          <p:cNvPr id="5" name="Content Placeholder 4">
            <a:extLst>
              <a:ext uri="{FF2B5EF4-FFF2-40B4-BE49-F238E27FC236}">
                <a16:creationId xmlns:a16="http://schemas.microsoft.com/office/drawing/2014/main" id="{48B0C868-3B46-4752-B888-25DB57C4EFA0}"/>
              </a:ext>
            </a:extLst>
          </p:cNvPr>
          <p:cNvSpPr>
            <a:spLocks noGrp="1"/>
          </p:cNvSpPr>
          <p:nvPr>
            <p:ph sz="quarter" idx="10"/>
          </p:nvPr>
        </p:nvSpPr>
        <p:spPr>
          <a:xfrm>
            <a:off x="4581593" y="1844675"/>
            <a:ext cx="7290930" cy="2089150"/>
          </a:xfrm>
        </p:spPr>
        <p:txBody>
          <a:bodyPr/>
          <a:lstStyle/>
          <a:p>
            <a:r>
              <a:rPr lang="en-US" sz="1800" kern="0"/>
              <a:t>UDM evolution of </a:t>
            </a:r>
            <a:r>
              <a:rPr lang="en-US" sz="1800" b="1" kern="0"/>
              <a:t>EPC HSS/</a:t>
            </a:r>
            <a:r>
              <a:rPr lang="en-US" sz="1800" b="1" kern="0" err="1"/>
              <a:t>AuC</a:t>
            </a:r>
            <a:r>
              <a:rPr lang="en-US" sz="1800" kern="0"/>
              <a:t>. Similar role as HSS/</a:t>
            </a:r>
            <a:r>
              <a:rPr lang="en-US" sz="1800" kern="0" err="1"/>
              <a:t>AuC</a:t>
            </a:r>
            <a:r>
              <a:rPr lang="en-US" sz="1800" kern="0"/>
              <a:t> </a:t>
            </a:r>
            <a:r>
              <a:rPr lang="en-US" sz="1800" kern="0" err="1"/>
              <a:t>wrt</a:t>
            </a:r>
            <a:r>
              <a:rPr lang="en-US" sz="1800" kern="0"/>
              <a:t> … </a:t>
            </a:r>
          </a:p>
          <a:p>
            <a:pPr lvl="1"/>
            <a:r>
              <a:rPr lang="en-US" sz="1600" kern="0"/>
              <a:t>AKA AV generation + Authentication method decision. </a:t>
            </a:r>
          </a:p>
          <a:p>
            <a:pPr lvl="1"/>
            <a:r>
              <a:rPr lang="en-US" sz="1600" kern="0"/>
              <a:t>Identity management (SUPI/SUCI handling, External Id to SUPI mapping), </a:t>
            </a:r>
          </a:p>
          <a:p>
            <a:pPr lvl="1"/>
            <a:r>
              <a:rPr lang="en-US" sz="1600" kern="0"/>
              <a:t>Access and Mobility management support (AMF Reg/de-Reg), </a:t>
            </a:r>
          </a:p>
          <a:p>
            <a:pPr lvl="1"/>
            <a:r>
              <a:rPr lang="en-US" sz="1600" kern="0"/>
              <a:t>Session management support (Session continuity),</a:t>
            </a:r>
          </a:p>
          <a:p>
            <a:pPr lvl="1"/>
            <a:r>
              <a:rPr lang="en-US" sz="1600" kern="0"/>
              <a:t>Subs Data management (Access, Session). </a:t>
            </a:r>
          </a:p>
          <a:p>
            <a:pPr lvl="1"/>
            <a:r>
              <a:rPr lang="en-US" sz="1600" kern="0"/>
              <a:t>Service Capability Exposure support (NEF interactions). </a:t>
            </a:r>
          </a:p>
        </p:txBody>
      </p:sp>
      <p:sp>
        <p:nvSpPr>
          <p:cNvPr id="2" name="Title 1"/>
          <p:cNvSpPr>
            <a:spLocks noGrp="1"/>
          </p:cNvSpPr>
          <p:nvPr>
            <p:ph type="title"/>
          </p:nvPr>
        </p:nvSpPr>
        <p:spPr/>
        <p:txBody>
          <a:bodyPr>
            <a:normAutofit/>
          </a:bodyPr>
          <a:lstStyle/>
          <a:p>
            <a:r>
              <a:rPr lang="en-US"/>
              <a:t>Subscription Data Management</a:t>
            </a:r>
            <a:br>
              <a:rPr lang="en-US" sz="3600">
                <a:solidFill>
                  <a:schemeClr val="tx2"/>
                </a:solidFill>
              </a:rPr>
            </a:br>
            <a:r>
              <a:rPr lang="en-US" sz="3600">
                <a:solidFill>
                  <a:schemeClr val="tx2"/>
                </a:solidFill>
              </a:rPr>
              <a:t>UDM Role </a:t>
            </a:r>
            <a:endParaRPr lang="en-US" sz="3200">
              <a:solidFill>
                <a:schemeClr val="tx2"/>
              </a:solidFill>
              <a:latin typeface="+mn-lt"/>
            </a:endParaRPr>
          </a:p>
        </p:txBody>
      </p:sp>
      <p:sp>
        <p:nvSpPr>
          <p:cNvPr id="42" name="Rectangle 41"/>
          <p:cNvSpPr/>
          <p:nvPr/>
        </p:nvSpPr>
        <p:spPr bwMode="auto">
          <a:xfrm>
            <a:off x="10293284" y="3705524"/>
            <a:ext cx="659496" cy="184515"/>
          </a:xfrm>
          <a:prstGeom prst="rect">
            <a:avLst/>
          </a:prstGeom>
          <a:solidFill>
            <a:schemeClr val="bg1"/>
          </a:solidFill>
          <a:ln w="12700" cap="flat" cmpd="sng" algn="ctr">
            <a:no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ndParaRPr>
          </a:p>
        </p:txBody>
      </p:sp>
      <p:cxnSp>
        <p:nvCxnSpPr>
          <p:cNvPr id="77" name="Straight Connector 203">
            <a:extLst>
              <a:ext uri="{FF2B5EF4-FFF2-40B4-BE49-F238E27FC236}">
                <a16:creationId xmlns:a16="http://schemas.microsoft.com/office/drawing/2014/main" id="{7175D4B6-3586-44D2-AB45-55894D21C213}"/>
              </a:ext>
            </a:extLst>
          </p:cNvPr>
          <p:cNvCxnSpPr>
            <a:cxnSpLocks noChangeShapeType="1"/>
            <a:stCxn id="88" idx="0"/>
            <a:endCxn id="93" idx="2"/>
          </p:cNvCxnSpPr>
          <p:nvPr/>
        </p:nvCxnSpPr>
        <p:spPr bwMode="auto">
          <a:xfrm rot="5400000" flipH="1" flipV="1">
            <a:off x="1554185" y="3488666"/>
            <a:ext cx="532710" cy="924349"/>
          </a:xfrm>
          <a:prstGeom prst="bentConnector3">
            <a:avLst>
              <a:gd name="adj1" fmla="val 50000"/>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cxnSp>
        <p:nvCxnSpPr>
          <p:cNvPr id="78" name="Straight Connector 203">
            <a:extLst>
              <a:ext uri="{FF2B5EF4-FFF2-40B4-BE49-F238E27FC236}">
                <a16:creationId xmlns:a16="http://schemas.microsoft.com/office/drawing/2014/main" id="{72B904EE-7F60-42C0-8E2B-62BDADBBFF27}"/>
              </a:ext>
            </a:extLst>
          </p:cNvPr>
          <p:cNvCxnSpPr>
            <a:cxnSpLocks noChangeShapeType="1"/>
            <a:stCxn id="89" idx="0"/>
            <a:endCxn id="94" idx="2"/>
          </p:cNvCxnSpPr>
          <p:nvPr/>
        </p:nvCxnSpPr>
        <p:spPr bwMode="auto">
          <a:xfrm rot="5400000" flipH="1" flipV="1">
            <a:off x="3396378" y="3446509"/>
            <a:ext cx="542178" cy="999196"/>
          </a:xfrm>
          <a:prstGeom prst="bentConnector3">
            <a:avLst>
              <a:gd name="adj1" fmla="val 50000"/>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sp>
        <p:nvSpPr>
          <p:cNvPr id="79" name="Text Box 144">
            <a:extLst>
              <a:ext uri="{FF2B5EF4-FFF2-40B4-BE49-F238E27FC236}">
                <a16:creationId xmlns:a16="http://schemas.microsoft.com/office/drawing/2014/main" id="{0B55F5FB-63E2-4EB6-B8DC-79E9B40A54F1}"/>
              </a:ext>
            </a:extLst>
          </p:cNvPr>
          <p:cNvSpPr txBox="1">
            <a:spLocks noChangeAspect="1" noChangeArrowheads="1"/>
          </p:cNvSpPr>
          <p:nvPr/>
        </p:nvSpPr>
        <p:spPr bwMode="auto">
          <a:xfrm>
            <a:off x="3887608" y="3719977"/>
            <a:ext cx="992350"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eaLnBrk="1" hangingPunct="1">
              <a:lnSpc>
                <a:spcPct val="80000"/>
              </a:lnSpc>
            </a:pPr>
            <a:r>
              <a:rPr lang="en-US" altLang="en-US" sz="1100" err="1">
                <a:latin typeface="+mn-lt"/>
              </a:rPr>
              <a:t>Naf</a:t>
            </a:r>
            <a:endParaRPr lang="en-US" altLang="en-US" sz="1100">
              <a:latin typeface="+mn-lt"/>
            </a:endParaRPr>
          </a:p>
        </p:txBody>
      </p:sp>
      <p:sp>
        <p:nvSpPr>
          <p:cNvPr id="80" name="Text Box 144">
            <a:extLst>
              <a:ext uri="{FF2B5EF4-FFF2-40B4-BE49-F238E27FC236}">
                <a16:creationId xmlns:a16="http://schemas.microsoft.com/office/drawing/2014/main" id="{ECE7559E-92C2-4709-B5B5-25E9D25AE309}"/>
              </a:ext>
            </a:extLst>
          </p:cNvPr>
          <p:cNvSpPr txBox="1">
            <a:spLocks noChangeAspect="1" noChangeArrowheads="1"/>
          </p:cNvSpPr>
          <p:nvPr/>
        </p:nvSpPr>
        <p:spPr bwMode="auto">
          <a:xfrm>
            <a:off x="2438420" y="3712806"/>
            <a:ext cx="992350"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eaLnBrk="1" hangingPunct="1">
              <a:lnSpc>
                <a:spcPct val="80000"/>
              </a:lnSpc>
            </a:pPr>
            <a:r>
              <a:rPr lang="en-US" altLang="en-US" sz="1100" err="1">
                <a:latin typeface="+mn-lt"/>
              </a:rPr>
              <a:t>Nnef</a:t>
            </a:r>
            <a:endParaRPr lang="en-US" altLang="en-US" sz="1100">
              <a:latin typeface="+mn-lt"/>
            </a:endParaRPr>
          </a:p>
        </p:txBody>
      </p:sp>
      <p:sp>
        <p:nvSpPr>
          <p:cNvPr id="81" name="Text Box 144">
            <a:extLst>
              <a:ext uri="{FF2B5EF4-FFF2-40B4-BE49-F238E27FC236}">
                <a16:creationId xmlns:a16="http://schemas.microsoft.com/office/drawing/2014/main" id="{ACC38144-0760-44E8-BAF7-893BBCEDE4C2}"/>
              </a:ext>
            </a:extLst>
          </p:cNvPr>
          <p:cNvSpPr txBox="1">
            <a:spLocks noChangeAspect="1" noChangeArrowheads="1"/>
          </p:cNvSpPr>
          <p:nvPr/>
        </p:nvSpPr>
        <p:spPr bwMode="auto">
          <a:xfrm>
            <a:off x="1541764" y="3712029"/>
            <a:ext cx="992350" cy="135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eaLnBrk="1" hangingPunct="1">
              <a:lnSpc>
                <a:spcPct val="80000"/>
              </a:lnSpc>
            </a:pPr>
            <a:r>
              <a:rPr lang="en-US" altLang="en-US" sz="1100" err="1">
                <a:latin typeface="+mn-lt"/>
              </a:rPr>
              <a:t>Nudm</a:t>
            </a:r>
            <a:endParaRPr lang="en-US" altLang="en-US" sz="1100">
              <a:latin typeface="+mn-lt"/>
            </a:endParaRPr>
          </a:p>
        </p:txBody>
      </p:sp>
      <p:sp>
        <p:nvSpPr>
          <p:cNvPr id="82" name="Text Box 144">
            <a:extLst>
              <a:ext uri="{FF2B5EF4-FFF2-40B4-BE49-F238E27FC236}">
                <a16:creationId xmlns:a16="http://schemas.microsoft.com/office/drawing/2014/main" id="{4A9504CA-0650-4FAC-ADB0-927488C9EED3}"/>
              </a:ext>
            </a:extLst>
          </p:cNvPr>
          <p:cNvSpPr txBox="1">
            <a:spLocks noChangeAspect="1" noChangeArrowheads="1"/>
          </p:cNvSpPr>
          <p:nvPr/>
        </p:nvSpPr>
        <p:spPr bwMode="auto">
          <a:xfrm>
            <a:off x="1541764" y="4051377"/>
            <a:ext cx="992350"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eaLnBrk="1" hangingPunct="1">
              <a:lnSpc>
                <a:spcPct val="80000"/>
              </a:lnSpc>
            </a:pPr>
            <a:r>
              <a:rPr lang="en-US" altLang="en-US" sz="1100" err="1">
                <a:latin typeface="+mn-lt"/>
              </a:rPr>
              <a:t>Nsmf</a:t>
            </a:r>
            <a:endParaRPr lang="en-US" altLang="en-US" sz="1100">
              <a:latin typeface="+mn-lt"/>
            </a:endParaRPr>
          </a:p>
        </p:txBody>
      </p:sp>
      <p:sp>
        <p:nvSpPr>
          <p:cNvPr id="83" name="Text Box 144">
            <a:extLst>
              <a:ext uri="{FF2B5EF4-FFF2-40B4-BE49-F238E27FC236}">
                <a16:creationId xmlns:a16="http://schemas.microsoft.com/office/drawing/2014/main" id="{707674FC-9B5E-4769-95FB-9417F6A2AEAA}"/>
              </a:ext>
            </a:extLst>
          </p:cNvPr>
          <p:cNvSpPr txBox="1">
            <a:spLocks noChangeAspect="1" noChangeArrowheads="1"/>
          </p:cNvSpPr>
          <p:nvPr/>
        </p:nvSpPr>
        <p:spPr bwMode="auto">
          <a:xfrm>
            <a:off x="2434039" y="4050948"/>
            <a:ext cx="992350"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eaLnBrk="1" hangingPunct="1">
              <a:lnSpc>
                <a:spcPct val="80000"/>
              </a:lnSpc>
            </a:pPr>
            <a:r>
              <a:rPr lang="en-US" altLang="en-US" sz="1100" err="1">
                <a:latin typeface="+mn-lt"/>
              </a:rPr>
              <a:t>Nsmsf</a:t>
            </a:r>
            <a:endParaRPr lang="en-US" altLang="en-US" sz="1100">
              <a:latin typeface="+mn-lt"/>
            </a:endParaRPr>
          </a:p>
        </p:txBody>
      </p:sp>
      <p:sp>
        <p:nvSpPr>
          <p:cNvPr id="84" name="Text Box 144">
            <a:extLst>
              <a:ext uri="{FF2B5EF4-FFF2-40B4-BE49-F238E27FC236}">
                <a16:creationId xmlns:a16="http://schemas.microsoft.com/office/drawing/2014/main" id="{9D4CB5F1-E5ED-49B2-B446-1FEF3A829247}"/>
              </a:ext>
            </a:extLst>
          </p:cNvPr>
          <p:cNvSpPr txBox="1">
            <a:spLocks noChangeAspect="1" noChangeArrowheads="1"/>
          </p:cNvSpPr>
          <p:nvPr/>
        </p:nvSpPr>
        <p:spPr bwMode="auto">
          <a:xfrm>
            <a:off x="651150" y="3721458"/>
            <a:ext cx="992350" cy="135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eaLnBrk="1" hangingPunct="1">
              <a:lnSpc>
                <a:spcPct val="80000"/>
              </a:lnSpc>
            </a:pPr>
            <a:r>
              <a:rPr lang="en-US" altLang="en-US" sz="1100" err="1">
                <a:latin typeface="+mn-lt"/>
              </a:rPr>
              <a:t>Nausf</a:t>
            </a:r>
            <a:endParaRPr lang="en-US" altLang="en-US" sz="1100">
              <a:latin typeface="+mn-lt"/>
            </a:endParaRPr>
          </a:p>
        </p:txBody>
      </p:sp>
      <p:sp>
        <p:nvSpPr>
          <p:cNvPr id="85" name="Text Box 144">
            <a:extLst>
              <a:ext uri="{FF2B5EF4-FFF2-40B4-BE49-F238E27FC236}">
                <a16:creationId xmlns:a16="http://schemas.microsoft.com/office/drawing/2014/main" id="{1E8E5322-DF00-4A4E-B637-D02B3BE7DD8F}"/>
              </a:ext>
            </a:extLst>
          </p:cNvPr>
          <p:cNvSpPr txBox="1">
            <a:spLocks noChangeAspect="1" noChangeArrowheads="1"/>
          </p:cNvSpPr>
          <p:nvPr/>
        </p:nvSpPr>
        <p:spPr bwMode="auto">
          <a:xfrm>
            <a:off x="649913" y="4060350"/>
            <a:ext cx="992350" cy="13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eaLnBrk="1" hangingPunct="1">
              <a:lnSpc>
                <a:spcPct val="80000"/>
              </a:lnSpc>
            </a:pPr>
            <a:r>
              <a:rPr lang="en-US" altLang="en-US" sz="1100" err="1">
                <a:latin typeface="+mn-lt"/>
              </a:rPr>
              <a:t>Namf</a:t>
            </a:r>
            <a:endParaRPr lang="en-US" altLang="en-US" sz="1100">
              <a:latin typeface="+mn-lt"/>
            </a:endParaRPr>
          </a:p>
        </p:txBody>
      </p:sp>
      <p:cxnSp>
        <p:nvCxnSpPr>
          <p:cNvPr id="86" name="Straight Connector 10">
            <a:extLst>
              <a:ext uri="{FF2B5EF4-FFF2-40B4-BE49-F238E27FC236}">
                <a16:creationId xmlns:a16="http://schemas.microsoft.com/office/drawing/2014/main" id="{4F904681-8E59-418A-A9AC-7ACFCB31DDF9}"/>
              </a:ext>
            </a:extLst>
          </p:cNvPr>
          <p:cNvCxnSpPr>
            <a:cxnSpLocks/>
            <a:stCxn id="90" idx="2"/>
            <a:endCxn id="87" idx="0"/>
          </p:cNvCxnSpPr>
          <p:nvPr/>
        </p:nvCxnSpPr>
        <p:spPr bwMode="auto">
          <a:xfrm rot="5400000">
            <a:off x="2450447" y="3509492"/>
            <a:ext cx="546144" cy="877197"/>
          </a:xfrm>
          <a:prstGeom prst="bentConnector3">
            <a:avLst>
              <a:gd name="adj1" fmla="val 50000"/>
            </a:avLst>
          </a:prstGeom>
          <a:solidFill>
            <a:schemeClr val="accent1"/>
          </a:solidFill>
          <a:ln w="9525" cap="flat" cmpd="sng" algn="ctr">
            <a:solidFill>
              <a:schemeClr val="tx1"/>
            </a:solidFill>
            <a:prstDash val="dash"/>
            <a:round/>
            <a:headEnd type="none" w="med" len="med"/>
            <a:tailEnd type="none" w="med" len="med"/>
          </a:ln>
          <a:effectLst/>
        </p:spPr>
      </p:cxnSp>
      <p:sp>
        <p:nvSpPr>
          <p:cNvPr id="87" name="TextBox 86">
            <a:extLst>
              <a:ext uri="{FF2B5EF4-FFF2-40B4-BE49-F238E27FC236}">
                <a16:creationId xmlns:a16="http://schemas.microsoft.com/office/drawing/2014/main" id="{D67C73B3-E17D-4DCE-97B0-7F523617A6E0}"/>
              </a:ext>
            </a:extLst>
          </p:cNvPr>
          <p:cNvSpPr txBox="1"/>
          <p:nvPr/>
        </p:nvSpPr>
        <p:spPr bwMode="auto">
          <a:xfrm>
            <a:off x="1994429" y="4221162"/>
            <a:ext cx="580981" cy="811236"/>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800" b="0" i="0" u="none" strike="noStrike" kern="1200" cap="none" spc="0" normalizeH="0" baseline="0" noProof="0">
                <a:ln>
                  <a:noFill/>
                </a:ln>
                <a:effectLst/>
                <a:uLnTx/>
                <a:uFillTx/>
                <a:latin typeface="Ericsson Technical Icons" panose="00000500000000000000" pitchFamily="2" charset="0"/>
                <a:ea typeface="+mn-ea"/>
                <a:cs typeface="+mn-cs"/>
              </a:rPr>
              <a:t>S</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1200" b="0" i="0" u="none" strike="noStrike" kern="1200" cap="none" spc="0" normalizeH="0" baseline="0" noProof="0">
              <a:ln>
                <a:noFill/>
              </a:ln>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600" b="0" i="0" u="none" strike="noStrike" kern="1200" cap="none" spc="0" normalizeH="0" baseline="0" noProof="0">
                <a:ln>
                  <a:noFill/>
                </a:ln>
                <a:effectLst/>
                <a:uLnTx/>
                <a:uFillTx/>
                <a:latin typeface="Ericsson Hilda"/>
                <a:ea typeface="+mn-ea"/>
                <a:cs typeface="+mn-cs"/>
              </a:rPr>
              <a:t>SMF</a:t>
            </a:r>
          </a:p>
        </p:txBody>
      </p:sp>
      <p:sp>
        <p:nvSpPr>
          <p:cNvPr id="88" name="TextBox 87">
            <a:extLst>
              <a:ext uri="{FF2B5EF4-FFF2-40B4-BE49-F238E27FC236}">
                <a16:creationId xmlns:a16="http://schemas.microsoft.com/office/drawing/2014/main" id="{01A856D3-A927-4A26-B401-A12348B00AF9}"/>
              </a:ext>
            </a:extLst>
          </p:cNvPr>
          <p:cNvSpPr txBox="1"/>
          <p:nvPr/>
        </p:nvSpPr>
        <p:spPr bwMode="auto">
          <a:xfrm>
            <a:off x="1067875" y="4217195"/>
            <a:ext cx="580981" cy="811236"/>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800" b="0" i="0" u="none" strike="noStrike" kern="1200" cap="none" spc="0" normalizeH="0" baseline="0" noProof="0">
                <a:ln>
                  <a:noFill/>
                </a:ln>
                <a:effectLst/>
                <a:uLnTx/>
                <a:uFillTx/>
                <a:latin typeface="Ericsson Technical Icons" panose="00000500000000000000" pitchFamily="2" charset="0"/>
                <a:ea typeface="+mn-ea"/>
                <a:cs typeface="+mn-cs"/>
              </a:rPr>
              <a:t>S</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1200" b="0" i="0" u="none" strike="noStrike" kern="1200" cap="none" spc="0" normalizeH="0" baseline="0" noProof="0">
              <a:ln>
                <a:noFill/>
              </a:ln>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600" b="0" i="0" u="none" strike="noStrike" kern="1200" cap="none" spc="0" normalizeH="0" baseline="0" noProof="0">
                <a:ln>
                  <a:noFill/>
                </a:ln>
                <a:effectLst/>
                <a:uLnTx/>
                <a:uFillTx/>
                <a:latin typeface="Ericsson Hilda"/>
                <a:ea typeface="+mn-ea"/>
                <a:cs typeface="+mn-cs"/>
              </a:rPr>
              <a:t>AMF</a:t>
            </a:r>
          </a:p>
        </p:txBody>
      </p:sp>
      <p:sp>
        <p:nvSpPr>
          <p:cNvPr id="89" name="TextBox 88">
            <a:extLst>
              <a:ext uri="{FF2B5EF4-FFF2-40B4-BE49-F238E27FC236}">
                <a16:creationId xmlns:a16="http://schemas.microsoft.com/office/drawing/2014/main" id="{4C3EB700-A86E-43D8-A843-FD8178EC85C8}"/>
              </a:ext>
            </a:extLst>
          </p:cNvPr>
          <p:cNvSpPr txBox="1"/>
          <p:nvPr/>
        </p:nvSpPr>
        <p:spPr bwMode="auto">
          <a:xfrm>
            <a:off x="2877378" y="4217196"/>
            <a:ext cx="580981" cy="811236"/>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800" b="0" i="0" u="none" strike="noStrike" kern="1200" cap="none" spc="0" normalizeH="0" baseline="0" noProof="0">
                <a:ln>
                  <a:noFill/>
                </a:ln>
                <a:effectLst/>
                <a:uLnTx/>
                <a:uFillTx/>
                <a:latin typeface="Ericsson Technical Icons" panose="00000500000000000000" pitchFamily="2" charset="0"/>
                <a:ea typeface="+mn-ea"/>
                <a:cs typeface="+mn-cs"/>
              </a:rPr>
              <a:t>S</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1200" b="0" i="0" u="none" strike="noStrike" kern="1200" cap="none" spc="0" normalizeH="0" baseline="0" noProof="0">
              <a:ln>
                <a:noFill/>
              </a:ln>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600" b="0" i="0" u="none" strike="noStrike" kern="1200" cap="none" spc="0" normalizeH="0" baseline="0" noProof="0">
                <a:ln>
                  <a:noFill/>
                </a:ln>
                <a:effectLst/>
                <a:uLnTx/>
                <a:uFillTx/>
                <a:latin typeface="Ericsson Hilda"/>
                <a:ea typeface="+mn-ea"/>
                <a:cs typeface="+mn-cs"/>
              </a:rPr>
              <a:t>SMSF</a:t>
            </a:r>
          </a:p>
        </p:txBody>
      </p:sp>
      <p:sp>
        <p:nvSpPr>
          <p:cNvPr id="90" name="TextBox 89">
            <a:extLst>
              <a:ext uri="{FF2B5EF4-FFF2-40B4-BE49-F238E27FC236}">
                <a16:creationId xmlns:a16="http://schemas.microsoft.com/office/drawing/2014/main" id="{A4383C1A-AFC5-4DB2-AD60-24AFCC5BE17F}"/>
              </a:ext>
            </a:extLst>
          </p:cNvPr>
          <p:cNvSpPr txBox="1"/>
          <p:nvPr/>
        </p:nvSpPr>
        <p:spPr bwMode="auto">
          <a:xfrm>
            <a:off x="2871626" y="2863782"/>
            <a:ext cx="580981" cy="811236"/>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algn="ctr" fontAlgn="auto">
              <a:spcBef>
                <a:spcPts val="0"/>
              </a:spcBef>
              <a:spcAft>
                <a:spcPts val="0"/>
              </a:spcAft>
              <a:buClr>
                <a:srgbClr val="181818"/>
              </a:buClr>
              <a:defRPr/>
            </a:pPr>
            <a:r>
              <a:rPr lang="en-US" sz="1800">
                <a:latin typeface="Ericsson Technical Icons" panose="00000500000000000000" pitchFamily="2" charset="0"/>
              </a:rPr>
              <a:t>S</a:t>
            </a:r>
            <a:br>
              <a:rPr lang="en-US" sz="1800">
                <a:latin typeface="Ericsson Technical Icons" panose="00000500000000000000" pitchFamily="2" charset="0"/>
              </a:rPr>
            </a:br>
            <a:r>
              <a:rPr lang="en-US" sz="1800">
                <a:latin typeface="Ericsson Technical Icons" panose="00000500000000000000" pitchFamily="2" charset="0"/>
              </a:rPr>
              <a:t>D</a:t>
            </a:r>
            <a:endParaRPr kumimoji="0" lang="en-US" sz="1200" b="0" i="0" u="none" strike="noStrike" kern="1200" cap="none" spc="0" normalizeH="0" baseline="0" noProof="0">
              <a:ln>
                <a:noFill/>
              </a:ln>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600" b="0" i="0" u="none" strike="noStrike" kern="1200" cap="none" spc="0" normalizeH="0" baseline="0" noProof="0">
                <a:ln>
                  <a:noFill/>
                </a:ln>
                <a:effectLst/>
                <a:uLnTx/>
                <a:uFillTx/>
                <a:latin typeface="Ericsson Hilda"/>
                <a:ea typeface="+mn-ea"/>
                <a:cs typeface="+mn-cs"/>
              </a:rPr>
              <a:t>NEF</a:t>
            </a:r>
          </a:p>
        </p:txBody>
      </p:sp>
      <p:sp>
        <p:nvSpPr>
          <p:cNvPr id="91" name="TextBox 90">
            <a:extLst>
              <a:ext uri="{FF2B5EF4-FFF2-40B4-BE49-F238E27FC236}">
                <a16:creationId xmlns:a16="http://schemas.microsoft.com/office/drawing/2014/main" id="{F7152E3B-2D66-4843-B863-F42817086673}"/>
              </a:ext>
            </a:extLst>
          </p:cNvPr>
          <p:cNvSpPr txBox="1"/>
          <p:nvPr/>
        </p:nvSpPr>
        <p:spPr bwMode="auto">
          <a:xfrm>
            <a:off x="143195" y="2847312"/>
            <a:ext cx="581517" cy="82502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800" b="0" i="0" u="none" strike="noStrike" kern="1200" cap="none" spc="0" normalizeH="0" baseline="0" noProof="0">
                <a:ln>
                  <a:noFill/>
                </a:ln>
                <a:effectLst/>
                <a:uLnTx/>
                <a:uFillTx/>
                <a:latin typeface="Ericsson Technical Icons" panose="00000500000000000000" pitchFamily="2" charset="0"/>
                <a:ea typeface="+mn-ea"/>
                <a:cs typeface="+mn-cs"/>
              </a:rPr>
              <a:t>D</a:t>
            </a:r>
            <a:endParaRPr kumimoji="0" lang="en-US" sz="700" b="0" i="0" u="none" strike="noStrike" kern="1200" cap="none" spc="0" normalizeH="0" baseline="0" noProof="0">
              <a:ln>
                <a:noFill/>
              </a:ln>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1200" b="0" i="0" u="none" strike="noStrike" kern="1200" cap="none" spc="0" normalizeH="0" baseline="0" noProof="0">
              <a:ln>
                <a:noFill/>
              </a:ln>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600" b="0" i="0" u="none" strike="noStrike" kern="1200" cap="none" spc="0" normalizeH="0" baseline="0" noProof="0">
                <a:ln>
                  <a:noFill/>
                </a:ln>
                <a:effectLst/>
                <a:uLnTx/>
                <a:uFillTx/>
                <a:latin typeface="Ericsson Hilda"/>
                <a:ea typeface="+mn-ea"/>
                <a:cs typeface="+mn-cs"/>
              </a:rPr>
              <a:t>UDR</a:t>
            </a:r>
          </a:p>
        </p:txBody>
      </p:sp>
      <p:sp>
        <p:nvSpPr>
          <p:cNvPr id="92" name="TextBox 91">
            <a:extLst>
              <a:ext uri="{FF2B5EF4-FFF2-40B4-BE49-F238E27FC236}">
                <a16:creationId xmlns:a16="http://schemas.microsoft.com/office/drawing/2014/main" id="{9BA447E1-9B59-465B-AA70-B89781CC4D5D}"/>
              </a:ext>
            </a:extLst>
          </p:cNvPr>
          <p:cNvSpPr txBox="1"/>
          <p:nvPr/>
        </p:nvSpPr>
        <p:spPr bwMode="auto">
          <a:xfrm>
            <a:off x="1068674" y="2863922"/>
            <a:ext cx="581517" cy="82502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800" b="0" i="0" u="none" strike="noStrike" kern="1200" cap="none" spc="0" normalizeH="0" baseline="0" noProof="0">
                <a:ln>
                  <a:noFill/>
                </a:ln>
                <a:effectLst/>
                <a:uLnTx/>
                <a:uFillTx/>
                <a:latin typeface="Ericsson Technical Icons" panose="00000500000000000000" pitchFamily="2" charset="0"/>
                <a:ea typeface="+mn-ea"/>
                <a:cs typeface="+mn-cs"/>
              </a:rPr>
              <a:t>S</a:t>
            </a:r>
            <a:endParaRPr kumimoji="0" lang="en-US" sz="700" b="0" i="0" u="none" strike="noStrike" kern="1200" cap="none" spc="0" normalizeH="0" baseline="0" noProof="0">
              <a:ln>
                <a:noFill/>
              </a:ln>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1200" b="0" i="0" u="none" strike="noStrike" kern="1200" cap="none" spc="0" normalizeH="0" baseline="0" noProof="0">
              <a:ln>
                <a:noFill/>
              </a:ln>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600" b="0" i="0" u="none" strike="noStrike" kern="1200" cap="none" spc="0" normalizeH="0" baseline="0" noProof="0">
                <a:ln>
                  <a:noFill/>
                </a:ln>
                <a:effectLst/>
                <a:uLnTx/>
                <a:uFillTx/>
                <a:latin typeface="Ericsson Hilda"/>
                <a:ea typeface="+mn-ea"/>
                <a:cs typeface="+mn-cs"/>
              </a:rPr>
              <a:t>AUSF</a:t>
            </a:r>
          </a:p>
        </p:txBody>
      </p:sp>
      <p:sp>
        <p:nvSpPr>
          <p:cNvPr id="93" name="TextBox 92">
            <a:extLst>
              <a:ext uri="{FF2B5EF4-FFF2-40B4-BE49-F238E27FC236}">
                <a16:creationId xmlns:a16="http://schemas.microsoft.com/office/drawing/2014/main" id="{47A98FC9-545F-4CAA-81D8-FB10D8FD70E1}"/>
              </a:ext>
            </a:extLst>
          </p:cNvPr>
          <p:cNvSpPr txBox="1"/>
          <p:nvPr/>
        </p:nvSpPr>
        <p:spPr bwMode="auto">
          <a:xfrm>
            <a:off x="1991956" y="2859462"/>
            <a:ext cx="581517" cy="825023"/>
          </a:xfrm>
          <a:prstGeom prst="rect">
            <a:avLst/>
          </a:prstGeom>
          <a:solidFill>
            <a:schemeClr val="bg1"/>
          </a:solidFill>
          <a:ln w="12700">
            <a:solidFill>
              <a:schemeClr val="accent2"/>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800" b="0" i="0" u="none" strike="noStrike" kern="1200" cap="none" spc="0" normalizeH="0" baseline="0" noProof="0">
                <a:ln>
                  <a:noFill/>
                </a:ln>
                <a:solidFill>
                  <a:schemeClr val="accent2"/>
                </a:solidFill>
                <a:effectLst/>
                <a:uLnTx/>
                <a:uFillTx/>
                <a:latin typeface="Ericsson Technical Icons" panose="00000500000000000000" pitchFamily="2" charset="0"/>
                <a:ea typeface="+mn-ea"/>
                <a:cs typeface="+mn-cs"/>
              </a:rPr>
              <a:t>S</a:t>
            </a:r>
            <a:endParaRPr kumimoji="0" lang="en-US" sz="700" b="0" i="0" u="none" strike="noStrike" kern="1200" cap="none" spc="0" normalizeH="0" baseline="0" noProof="0">
              <a:ln>
                <a:noFill/>
              </a:ln>
              <a:solidFill>
                <a:schemeClr val="accent2"/>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1200" b="0" i="0" u="none" strike="noStrike" kern="1200" cap="none" spc="0" normalizeH="0" baseline="0" noProof="0">
              <a:ln>
                <a:noFill/>
              </a:ln>
              <a:solidFill>
                <a:schemeClr val="accent2"/>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600" b="0" i="0" u="none" strike="noStrike" kern="1200" cap="none" spc="0" normalizeH="0" baseline="0" noProof="0">
                <a:ln>
                  <a:noFill/>
                </a:ln>
                <a:solidFill>
                  <a:schemeClr val="accent2"/>
                </a:solidFill>
                <a:effectLst/>
                <a:uLnTx/>
                <a:uFillTx/>
                <a:latin typeface="Ericsson Hilda"/>
                <a:ea typeface="+mn-ea"/>
                <a:cs typeface="+mn-cs"/>
              </a:rPr>
              <a:t>UDM</a:t>
            </a:r>
          </a:p>
        </p:txBody>
      </p:sp>
      <p:sp>
        <p:nvSpPr>
          <p:cNvPr id="94" name="TextBox 93">
            <a:extLst>
              <a:ext uri="{FF2B5EF4-FFF2-40B4-BE49-F238E27FC236}">
                <a16:creationId xmlns:a16="http://schemas.microsoft.com/office/drawing/2014/main" id="{003D9F7A-A200-4EA9-A7FE-E8C0D999330C}"/>
              </a:ext>
            </a:extLst>
          </p:cNvPr>
          <p:cNvSpPr txBox="1"/>
          <p:nvPr/>
        </p:nvSpPr>
        <p:spPr bwMode="auto">
          <a:xfrm>
            <a:off x="3876306" y="2849995"/>
            <a:ext cx="581517" cy="82502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800" b="0" i="0" u="none" strike="noStrike" kern="1200" cap="none" spc="0" normalizeH="0" baseline="0" noProof="0">
                <a:ln>
                  <a:noFill/>
                </a:ln>
                <a:effectLst/>
                <a:uLnTx/>
                <a:uFillTx/>
                <a:latin typeface="Ericsson Technical Icons" panose="00000500000000000000" pitchFamily="2" charset="0"/>
                <a:ea typeface="+mn-ea"/>
                <a:cs typeface="+mn-cs"/>
              </a:rPr>
              <a:t>S</a:t>
            </a:r>
            <a:endParaRPr kumimoji="0" lang="en-US" sz="700" b="0" i="0" u="none" strike="noStrike" kern="1200" cap="none" spc="0" normalizeH="0" baseline="0" noProof="0">
              <a:ln>
                <a:noFill/>
              </a:ln>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1200" b="0" i="0" u="none" strike="noStrike" kern="1200" cap="none" spc="0" normalizeH="0" baseline="0" noProof="0">
              <a:ln>
                <a:noFill/>
              </a:ln>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600" b="0" i="0" u="none" strike="noStrike" kern="1200" cap="none" spc="0" normalizeH="0" baseline="0" noProof="0">
                <a:ln>
                  <a:noFill/>
                </a:ln>
                <a:effectLst/>
                <a:uLnTx/>
                <a:uFillTx/>
                <a:latin typeface="Ericsson Hilda"/>
                <a:ea typeface="+mn-ea"/>
                <a:cs typeface="+mn-cs"/>
              </a:rPr>
              <a:t>AF</a:t>
            </a:r>
          </a:p>
        </p:txBody>
      </p:sp>
      <p:cxnSp>
        <p:nvCxnSpPr>
          <p:cNvPr id="95" name="Straight Connector 10">
            <a:extLst>
              <a:ext uri="{FF2B5EF4-FFF2-40B4-BE49-F238E27FC236}">
                <a16:creationId xmlns:a16="http://schemas.microsoft.com/office/drawing/2014/main" id="{F93F8EBE-714C-4E92-BBC5-6FCCE7F9E5E3}"/>
              </a:ext>
            </a:extLst>
          </p:cNvPr>
          <p:cNvCxnSpPr>
            <a:cxnSpLocks/>
            <a:stCxn id="92" idx="2"/>
            <a:endCxn id="91" idx="2"/>
          </p:cNvCxnSpPr>
          <p:nvPr/>
        </p:nvCxnSpPr>
        <p:spPr bwMode="auto">
          <a:xfrm rot="5400000" flipH="1">
            <a:off x="888389" y="3217901"/>
            <a:ext cx="16610" cy="925479"/>
          </a:xfrm>
          <a:prstGeom prst="bentConnector3">
            <a:avLst>
              <a:gd name="adj1" fmla="val -1582366"/>
            </a:avLst>
          </a:prstGeom>
          <a:solidFill>
            <a:schemeClr val="accent1"/>
          </a:solidFill>
          <a:ln w="9525" cap="flat" cmpd="sng" algn="ctr">
            <a:solidFill>
              <a:schemeClr val="tx1"/>
            </a:solidFill>
            <a:prstDash val="dash"/>
            <a:round/>
            <a:headEnd type="none" w="med" len="med"/>
            <a:tailEnd type="none" w="med" len="med"/>
          </a:ln>
          <a:effectLst/>
        </p:spPr>
      </p:cxnSp>
    </p:spTree>
    <p:extLst>
      <p:ext uri="{BB962C8B-B14F-4D97-AF65-F5344CB8AC3E}">
        <p14:creationId xmlns:p14="http://schemas.microsoft.com/office/powerpoint/2010/main" val="5232135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extBox 130">
            <a:extLst>
              <a:ext uri="{FF2B5EF4-FFF2-40B4-BE49-F238E27FC236}">
                <a16:creationId xmlns:a16="http://schemas.microsoft.com/office/drawing/2014/main" id="{AF402B66-E20F-4D46-B258-F2861D61C7BA}"/>
              </a:ext>
            </a:extLst>
          </p:cNvPr>
          <p:cNvSpPr txBox="1"/>
          <p:nvPr/>
        </p:nvSpPr>
        <p:spPr bwMode="auto">
          <a:xfrm>
            <a:off x="3811653" y="3976762"/>
            <a:ext cx="662961" cy="904816"/>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algn="ctr" fontAlgn="auto">
              <a:spcBef>
                <a:spcPts val="0"/>
              </a:spcBef>
              <a:spcAft>
                <a:spcPts val="0"/>
              </a:spcAft>
              <a:buClr>
                <a:srgbClr val="181818"/>
              </a:buClr>
              <a:defRPr/>
            </a:pPr>
            <a:r>
              <a:rPr lang="en-US" sz="1800">
                <a:latin typeface="Ericsson Technical Icons" panose="00000500000000000000" pitchFamily="2" charset="0"/>
              </a:rPr>
              <a:t>S</a:t>
            </a:r>
            <a:br>
              <a:rPr lang="en-US" sz="1800">
                <a:latin typeface="Ericsson Technical Icons" panose="00000500000000000000" pitchFamily="2" charset="0"/>
              </a:rPr>
            </a:br>
            <a:r>
              <a:rPr lang="en-US" sz="1800">
                <a:latin typeface="Ericsson Technical Icons" panose="00000500000000000000" pitchFamily="2" charset="0"/>
              </a:rPr>
              <a:t>D</a:t>
            </a:r>
            <a:endParaRPr kumimoji="0" lang="en-US" sz="1200" b="0" i="0" u="none" strike="noStrike" kern="1200" cap="none" spc="0" normalizeH="0" baseline="0" noProof="0">
              <a:ln>
                <a:noFill/>
              </a:ln>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lang="en-US" sz="1100">
                <a:latin typeface="Ericsson Hilda"/>
              </a:rPr>
              <a:t>NE</a:t>
            </a:r>
            <a:r>
              <a:rPr kumimoji="0" lang="en-US" sz="1100" b="0" i="0" u="none" strike="noStrike" kern="1200" cap="none" spc="0" normalizeH="0" baseline="0" noProof="0">
                <a:ln>
                  <a:noFill/>
                </a:ln>
                <a:effectLst/>
                <a:uLnTx/>
                <a:uFillTx/>
                <a:latin typeface="Ericsson Hilda"/>
                <a:ea typeface="+mn-ea"/>
                <a:cs typeface="+mn-cs"/>
              </a:rPr>
              <a:t>F/UDR</a:t>
            </a:r>
          </a:p>
        </p:txBody>
      </p:sp>
      <p:sp>
        <p:nvSpPr>
          <p:cNvPr id="132" name="TextBox 131">
            <a:extLst>
              <a:ext uri="{FF2B5EF4-FFF2-40B4-BE49-F238E27FC236}">
                <a16:creationId xmlns:a16="http://schemas.microsoft.com/office/drawing/2014/main" id="{780300E8-1349-4D7F-8912-C65087282392}"/>
              </a:ext>
            </a:extLst>
          </p:cNvPr>
          <p:cNvSpPr txBox="1"/>
          <p:nvPr/>
        </p:nvSpPr>
        <p:spPr bwMode="auto">
          <a:xfrm>
            <a:off x="3813260" y="3978097"/>
            <a:ext cx="670054" cy="903481"/>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800" b="0" i="0" u="none" strike="noStrike" kern="1200" cap="none" spc="0" normalizeH="0" baseline="0" noProof="0">
                <a:ln>
                  <a:noFill/>
                </a:ln>
                <a:effectLst/>
                <a:uLnTx/>
                <a:uFillTx/>
                <a:latin typeface="Ericsson Technical Icons" panose="00000500000000000000" pitchFamily="2" charset="0"/>
                <a:ea typeface="+mn-ea"/>
                <a:cs typeface="+mn-cs"/>
              </a:rPr>
              <a:t>S</a:t>
            </a:r>
            <a:endParaRPr kumimoji="0" lang="en-US" sz="700" b="0" i="0" u="none" strike="noStrike" kern="1200" cap="none" spc="0" normalizeH="0" baseline="0" noProof="0">
              <a:ln>
                <a:noFill/>
              </a:ln>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1200" b="0" i="0" u="none" strike="noStrike" kern="1200" cap="none" spc="0" normalizeH="0" baseline="0" noProof="0">
              <a:ln>
                <a:noFill/>
              </a:ln>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600" b="0" i="0" u="none" strike="noStrike" kern="1200" cap="none" spc="0" normalizeH="0" baseline="0" noProof="0">
                <a:ln>
                  <a:noFill/>
                </a:ln>
                <a:effectLst/>
                <a:uLnTx/>
                <a:uFillTx/>
                <a:latin typeface="Ericsson Hilda"/>
                <a:ea typeface="+mn-ea"/>
                <a:cs typeface="+mn-cs"/>
              </a:rPr>
              <a:t>NEF</a:t>
            </a:r>
          </a:p>
        </p:txBody>
      </p:sp>
      <p:sp>
        <p:nvSpPr>
          <p:cNvPr id="118" name="TextBox 117">
            <a:extLst>
              <a:ext uri="{FF2B5EF4-FFF2-40B4-BE49-F238E27FC236}">
                <a16:creationId xmlns:a16="http://schemas.microsoft.com/office/drawing/2014/main" id="{3039590E-B50B-434F-8475-AB1E27B3A997}"/>
              </a:ext>
            </a:extLst>
          </p:cNvPr>
          <p:cNvSpPr txBox="1"/>
          <p:nvPr/>
        </p:nvSpPr>
        <p:spPr bwMode="auto">
          <a:xfrm>
            <a:off x="2526248" y="3975309"/>
            <a:ext cx="662961" cy="904816"/>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algn="ctr" fontAlgn="auto">
              <a:spcBef>
                <a:spcPts val="0"/>
              </a:spcBef>
              <a:spcAft>
                <a:spcPts val="0"/>
              </a:spcAft>
              <a:buClr>
                <a:srgbClr val="181818"/>
              </a:buClr>
              <a:defRPr/>
            </a:pPr>
            <a:r>
              <a:rPr lang="en-US" sz="1800">
                <a:latin typeface="Ericsson Technical Icons" panose="00000500000000000000" pitchFamily="2" charset="0"/>
              </a:rPr>
              <a:t>S</a:t>
            </a:r>
            <a:br>
              <a:rPr lang="en-US" sz="1800">
                <a:latin typeface="Ericsson Technical Icons" panose="00000500000000000000" pitchFamily="2" charset="0"/>
              </a:rPr>
            </a:br>
            <a:r>
              <a:rPr lang="en-US" sz="1800">
                <a:latin typeface="Ericsson Technical Icons" panose="00000500000000000000" pitchFamily="2" charset="0"/>
              </a:rPr>
              <a:t>D</a:t>
            </a:r>
            <a:endParaRPr kumimoji="0" lang="en-US" sz="1200" b="0" i="0" u="none" strike="noStrike" kern="1200" cap="none" spc="0" normalizeH="0" baseline="0" noProof="0">
              <a:ln>
                <a:noFill/>
              </a:ln>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effectLst/>
                <a:uLnTx/>
                <a:uFillTx/>
                <a:latin typeface="Ericsson Hilda"/>
                <a:ea typeface="+mn-ea"/>
                <a:cs typeface="+mn-cs"/>
              </a:rPr>
              <a:t>PCF/UDR</a:t>
            </a:r>
          </a:p>
        </p:txBody>
      </p:sp>
      <p:sp>
        <p:nvSpPr>
          <p:cNvPr id="119" name="TextBox 118">
            <a:extLst>
              <a:ext uri="{FF2B5EF4-FFF2-40B4-BE49-F238E27FC236}">
                <a16:creationId xmlns:a16="http://schemas.microsoft.com/office/drawing/2014/main" id="{3500849D-0B22-4A68-BB00-FF3315A73573}"/>
              </a:ext>
            </a:extLst>
          </p:cNvPr>
          <p:cNvSpPr txBox="1"/>
          <p:nvPr/>
        </p:nvSpPr>
        <p:spPr bwMode="auto">
          <a:xfrm>
            <a:off x="2520767" y="3976644"/>
            <a:ext cx="670054" cy="903481"/>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800" b="0" i="0" u="none" strike="noStrike" kern="1200" cap="none" spc="0" normalizeH="0" baseline="0" noProof="0">
                <a:ln>
                  <a:noFill/>
                </a:ln>
                <a:effectLst/>
                <a:uLnTx/>
                <a:uFillTx/>
                <a:latin typeface="Ericsson Technical Icons" panose="00000500000000000000" pitchFamily="2" charset="0"/>
                <a:ea typeface="+mn-ea"/>
                <a:cs typeface="+mn-cs"/>
              </a:rPr>
              <a:t>S</a:t>
            </a:r>
            <a:endParaRPr kumimoji="0" lang="en-US" sz="700" b="0" i="0" u="none" strike="noStrike" kern="1200" cap="none" spc="0" normalizeH="0" baseline="0" noProof="0">
              <a:ln>
                <a:noFill/>
              </a:ln>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1200" b="0" i="0" u="none" strike="noStrike" kern="1200" cap="none" spc="0" normalizeH="0" baseline="0" noProof="0">
              <a:ln>
                <a:noFill/>
              </a:ln>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600" b="0" i="0" u="none" strike="noStrike" kern="1200" cap="none" spc="0" normalizeH="0" baseline="0" noProof="0">
                <a:ln>
                  <a:noFill/>
                </a:ln>
                <a:effectLst/>
                <a:uLnTx/>
                <a:uFillTx/>
                <a:latin typeface="Ericsson Hilda"/>
                <a:ea typeface="+mn-ea"/>
                <a:cs typeface="+mn-cs"/>
              </a:rPr>
              <a:t>PCF</a:t>
            </a:r>
          </a:p>
        </p:txBody>
      </p:sp>
      <p:sp>
        <p:nvSpPr>
          <p:cNvPr id="3" name="Content Placeholder 2">
            <a:extLst>
              <a:ext uri="{FF2B5EF4-FFF2-40B4-BE49-F238E27FC236}">
                <a16:creationId xmlns:a16="http://schemas.microsoft.com/office/drawing/2014/main" id="{3E490C3F-0A52-4633-A83D-98F8AC8F4DB4}"/>
              </a:ext>
            </a:extLst>
          </p:cNvPr>
          <p:cNvSpPr>
            <a:spLocks noGrp="1"/>
          </p:cNvSpPr>
          <p:nvPr>
            <p:ph sz="quarter" idx="10"/>
          </p:nvPr>
        </p:nvSpPr>
        <p:spPr>
          <a:xfrm>
            <a:off x="6046193" y="1844675"/>
            <a:ext cx="5666382" cy="4392613"/>
          </a:xfrm>
        </p:spPr>
        <p:txBody>
          <a:bodyPr/>
          <a:lstStyle/>
          <a:p>
            <a:r>
              <a:rPr lang="en-US" sz="1800"/>
              <a:t>5GC allows UDM and PCF to store user profile data in a Unified Data Repository, UDR. </a:t>
            </a:r>
          </a:p>
          <a:p>
            <a:pPr lvl="1"/>
            <a:r>
              <a:rPr lang="en-US" sz="1600"/>
              <a:t>Single point of provisioning and access for user profile information (Security, Access/Mobility Authorization, Service Authorization including SMS and Policy profiles).</a:t>
            </a:r>
          </a:p>
          <a:p>
            <a:pPr lvl="1"/>
            <a:endParaRPr lang="en-US" sz="1000"/>
          </a:p>
          <a:p>
            <a:pPr lvl="1"/>
            <a:endParaRPr lang="en-US" sz="1000"/>
          </a:p>
          <a:p>
            <a:r>
              <a:rPr lang="en-US" sz="1800" kern="0"/>
              <a:t>NEF may also use UDR as external storage for application and exposure data. </a:t>
            </a:r>
          </a:p>
          <a:p>
            <a:r>
              <a:rPr lang="en-US" sz="1800" kern="0"/>
              <a:t>Flexible UDR deployment options where each FE could use separate UDR.  </a:t>
            </a:r>
          </a:p>
          <a:p>
            <a:pPr lvl="1"/>
            <a:r>
              <a:rPr lang="en-US" sz="1600" kern="0"/>
              <a:t>E.g. NEF may use a separate UDR.</a:t>
            </a:r>
          </a:p>
        </p:txBody>
      </p:sp>
      <p:sp>
        <p:nvSpPr>
          <p:cNvPr id="2" name="Title 1"/>
          <p:cNvSpPr>
            <a:spLocks noGrp="1"/>
          </p:cNvSpPr>
          <p:nvPr>
            <p:ph type="title"/>
          </p:nvPr>
        </p:nvSpPr>
        <p:spPr>
          <a:xfrm>
            <a:off x="479424" y="476250"/>
            <a:ext cx="8580169" cy="1081088"/>
          </a:xfrm>
        </p:spPr>
        <p:txBody>
          <a:bodyPr>
            <a:normAutofit/>
          </a:bodyPr>
          <a:lstStyle/>
          <a:p>
            <a:r>
              <a:rPr lang="en-US"/>
              <a:t>Subscription Data Management</a:t>
            </a:r>
            <a:br>
              <a:rPr lang="en-US" sz="3600">
                <a:solidFill>
                  <a:schemeClr val="tx2"/>
                </a:solidFill>
              </a:rPr>
            </a:br>
            <a:r>
              <a:rPr lang="en-US" sz="3600">
                <a:solidFill>
                  <a:schemeClr val="tx2"/>
                </a:solidFill>
              </a:rPr>
              <a:t>Data storage – UDR</a:t>
            </a:r>
            <a:endParaRPr lang="en-US" sz="3200">
              <a:solidFill>
                <a:schemeClr val="tx2"/>
              </a:solidFill>
              <a:latin typeface="+mn-lt"/>
            </a:endParaRPr>
          </a:p>
        </p:txBody>
      </p:sp>
      <p:sp>
        <p:nvSpPr>
          <p:cNvPr id="42" name="Rectangle 41"/>
          <p:cNvSpPr/>
          <p:nvPr/>
        </p:nvSpPr>
        <p:spPr bwMode="auto">
          <a:xfrm>
            <a:off x="10293284" y="3705524"/>
            <a:ext cx="659496" cy="184515"/>
          </a:xfrm>
          <a:prstGeom prst="rect">
            <a:avLst/>
          </a:prstGeom>
          <a:solidFill>
            <a:schemeClr val="bg1"/>
          </a:solidFill>
          <a:ln w="12700" cap="flat" cmpd="sng" algn="ctr">
            <a:no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400" b="0" i="0" u="none" strike="noStrike" cap="none" normalizeH="0" baseline="0">
              <a:ln>
                <a:noFill/>
              </a:ln>
              <a:solidFill>
                <a:schemeClr val="tx1"/>
              </a:solidFill>
              <a:effectLst/>
              <a:latin typeface="Arial" charset="0"/>
            </a:endParaRPr>
          </a:p>
        </p:txBody>
      </p:sp>
      <p:cxnSp>
        <p:nvCxnSpPr>
          <p:cNvPr id="85" name="Straight Connector 84">
            <a:extLst>
              <a:ext uri="{FF2B5EF4-FFF2-40B4-BE49-F238E27FC236}">
                <a16:creationId xmlns:a16="http://schemas.microsoft.com/office/drawing/2014/main" id="{4CAC7DAC-182E-40D2-8227-97FF197D79D4}"/>
              </a:ext>
            </a:extLst>
          </p:cNvPr>
          <p:cNvCxnSpPr>
            <a:cxnSpLocks/>
          </p:cNvCxnSpPr>
          <p:nvPr/>
        </p:nvCxnSpPr>
        <p:spPr bwMode="auto">
          <a:xfrm flipV="1">
            <a:off x="1039479" y="5338635"/>
            <a:ext cx="4255171" cy="25261"/>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87" name="Straight Connector 86">
            <a:extLst>
              <a:ext uri="{FF2B5EF4-FFF2-40B4-BE49-F238E27FC236}">
                <a16:creationId xmlns:a16="http://schemas.microsoft.com/office/drawing/2014/main" id="{2C86EFC5-05F2-468B-A4CE-D6018916B9B1}"/>
              </a:ext>
            </a:extLst>
          </p:cNvPr>
          <p:cNvCxnSpPr>
            <a:cxnSpLocks/>
            <a:stCxn id="115" idx="2"/>
          </p:cNvCxnSpPr>
          <p:nvPr/>
        </p:nvCxnSpPr>
        <p:spPr bwMode="auto">
          <a:xfrm>
            <a:off x="1514487" y="4880125"/>
            <a:ext cx="6086" cy="46312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90" name="Straight Connector 89">
            <a:extLst>
              <a:ext uri="{FF2B5EF4-FFF2-40B4-BE49-F238E27FC236}">
                <a16:creationId xmlns:a16="http://schemas.microsoft.com/office/drawing/2014/main" id="{5BF7F442-E19A-4D00-BE02-8B0C8E83F635}"/>
              </a:ext>
            </a:extLst>
          </p:cNvPr>
          <p:cNvCxnSpPr>
            <a:cxnSpLocks/>
          </p:cNvCxnSpPr>
          <p:nvPr/>
        </p:nvCxnSpPr>
        <p:spPr bwMode="auto">
          <a:xfrm>
            <a:off x="2853075" y="4866474"/>
            <a:ext cx="7186" cy="47816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92" name="Oval 91">
            <a:extLst>
              <a:ext uri="{FF2B5EF4-FFF2-40B4-BE49-F238E27FC236}">
                <a16:creationId xmlns:a16="http://schemas.microsoft.com/office/drawing/2014/main" id="{A8CFFEA8-4563-484E-BD4D-B43C1672D79D}"/>
              </a:ext>
            </a:extLst>
          </p:cNvPr>
          <p:cNvSpPr/>
          <p:nvPr/>
        </p:nvSpPr>
        <p:spPr bwMode="auto">
          <a:xfrm>
            <a:off x="1454444" y="5013329"/>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endParaRPr lang="sv-SE">
              <a:latin typeface="+mn-lt"/>
            </a:endParaRPr>
          </a:p>
        </p:txBody>
      </p:sp>
      <p:sp>
        <p:nvSpPr>
          <p:cNvPr id="93" name="Oval 92">
            <a:extLst>
              <a:ext uri="{FF2B5EF4-FFF2-40B4-BE49-F238E27FC236}">
                <a16:creationId xmlns:a16="http://schemas.microsoft.com/office/drawing/2014/main" id="{15F6BFC5-FF74-439C-8E9B-ACFB41FB01E0}"/>
              </a:ext>
            </a:extLst>
          </p:cNvPr>
          <p:cNvSpPr/>
          <p:nvPr/>
        </p:nvSpPr>
        <p:spPr bwMode="auto">
          <a:xfrm>
            <a:off x="2787073" y="5005763"/>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endParaRPr lang="sv-SE">
              <a:latin typeface="+mn-lt"/>
            </a:endParaRPr>
          </a:p>
        </p:txBody>
      </p:sp>
      <p:cxnSp>
        <p:nvCxnSpPr>
          <p:cNvPr id="129" name="Straight Connector 128">
            <a:extLst>
              <a:ext uri="{FF2B5EF4-FFF2-40B4-BE49-F238E27FC236}">
                <a16:creationId xmlns:a16="http://schemas.microsoft.com/office/drawing/2014/main" id="{E17C7635-7156-47FD-AF67-0D4EAB386510}"/>
              </a:ext>
            </a:extLst>
          </p:cNvPr>
          <p:cNvCxnSpPr>
            <a:cxnSpLocks/>
            <a:stCxn id="132" idx="2"/>
          </p:cNvCxnSpPr>
          <p:nvPr/>
        </p:nvCxnSpPr>
        <p:spPr bwMode="auto">
          <a:xfrm>
            <a:off x="4148287" y="4881578"/>
            <a:ext cx="0" cy="453228"/>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130" name="Oval 129">
            <a:extLst>
              <a:ext uri="{FF2B5EF4-FFF2-40B4-BE49-F238E27FC236}">
                <a16:creationId xmlns:a16="http://schemas.microsoft.com/office/drawing/2014/main" id="{47C7EEBE-B5E8-4B33-B9A9-1AABF3C88CC6}"/>
              </a:ext>
            </a:extLst>
          </p:cNvPr>
          <p:cNvSpPr/>
          <p:nvPr/>
        </p:nvSpPr>
        <p:spPr bwMode="auto">
          <a:xfrm>
            <a:off x="4075099" y="4995935"/>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endParaRPr lang="sv-SE">
              <a:latin typeface="+mn-lt"/>
            </a:endParaRPr>
          </a:p>
        </p:txBody>
      </p:sp>
      <p:cxnSp>
        <p:nvCxnSpPr>
          <p:cNvPr id="144" name="Straight Connector 143">
            <a:extLst>
              <a:ext uri="{FF2B5EF4-FFF2-40B4-BE49-F238E27FC236}">
                <a16:creationId xmlns:a16="http://schemas.microsoft.com/office/drawing/2014/main" id="{C816692E-F73C-43ED-9669-E16E154615B9}"/>
              </a:ext>
            </a:extLst>
          </p:cNvPr>
          <p:cNvCxnSpPr>
            <a:cxnSpLocks/>
            <a:stCxn id="113" idx="2"/>
          </p:cNvCxnSpPr>
          <p:nvPr/>
        </p:nvCxnSpPr>
        <p:spPr bwMode="auto">
          <a:xfrm flipH="1">
            <a:off x="2185123" y="3728649"/>
            <a:ext cx="3402" cy="1629151"/>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145" name="Oval 144">
            <a:extLst>
              <a:ext uri="{FF2B5EF4-FFF2-40B4-BE49-F238E27FC236}">
                <a16:creationId xmlns:a16="http://schemas.microsoft.com/office/drawing/2014/main" id="{5B19D1F6-E86C-41E6-A4AF-1DBACDB5AB31}"/>
              </a:ext>
            </a:extLst>
          </p:cNvPr>
          <p:cNvSpPr/>
          <p:nvPr/>
        </p:nvSpPr>
        <p:spPr bwMode="auto">
          <a:xfrm>
            <a:off x="2120487" y="3864641"/>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endParaRPr lang="sv-SE">
              <a:latin typeface="+mn-lt"/>
            </a:endParaRPr>
          </a:p>
        </p:txBody>
      </p:sp>
      <p:cxnSp>
        <p:nvCxnSpPr>
          <p:cNvPr id="200" name="Straight Connector 199">
            <a:extLst>
              <a:ext uri="{FF2B5EF4-FFF2-40B4-BE49-F238E27FC236}">
                <a16:creationId xmlns:a16="http://schemas.microsoft.com/office/drawing/2014/main" id="{F9D643FB-574E-47C6-B01A-E4D5ABB1A674}"/>
              </a:ext>
            </a:extLst>
          </p:cNvPr>
          <p:cNvCxnSpPr>
            <a:cxnSpLocks/>
            <a:stCxn id="120" idx="2"/>
          </p:cNvCxnSpPr>
          <p:nvPr/>
        </p:nvCxnSpPr>
        <p:spPr bwMode="auto">
          <a:xfrm>
            <a:off x="4837322" y="3717062"/>
            <a:ext cx="13349" cy="1617744"/>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201" name="Oval 200">
            <a:extLst>
              <a:ext uri="{FF2B5EF4-FFF2-40B4-BE49-F238E27FC236}">
                <a16:creationId xmlns:a16="http://schemas.microsoft.com/office/drawing/2014/main" id="{6DFA998B-88EA-4BA0-9B38-5699E4067A9C}"/>
              </a:ext>
            </a:extLst>
          </p:cNvPr>
          <p:cNvSpPr/>
          <p:nvPr/>
        </p:nvSpPr>
        <p:spPr bwMode="auto">
          <a:xfrm>
            <a:off x="4765091" y="3855539"/>
            <a:ext cx="145622" cy="14043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endParaRPr lang="sv-SE">
              <a:latin typeface="+mn-lt"/>
            </a:endParaRPr>
          </a:p>
        </p:txBody>
      </p:sp>
      <p:sp>
        <p:nvSpPr>
          <p:cNvPr id="89" name="Rounded Rectangle 76">
            <a:extLst>
              <a:ext uri="{FF2B5EF4-FFF2-40B4-BE49-F238E27FC236}">
                <a16:creationId xmlns:a16="http://schemas.microsoft.com/office/drawing/2014/main" id="{DFD41FB2-F65E-469A-9409-45A89F371A18}"/>
              </a:ext>
            </a:extLst>
          </p:cNvPr>
          <p:cNvSpPr/>
          <p:nvPr/>
        </p:nvSpPr>
        <p:spPr bwMode="auto">
          <a:xfrm>
            <a:off x="695160" y="1632693"/>
            <a:ext cx="1795158" cy="1087990"/>
          </a:xfrm>
          <a:prstGeom prst="roundRect">
            <a:avLst/>
          </a:prstGeom>
          <a:solidFill>
            <a:schemeClr val="accent5">
              <a:lumMod val="60000"/>
              <a:lumOff val="40000"/>
            </a:schemeClr>
          </a:solidFill>
          <a:ln w="12700" cap="flat" cmpd="sng" algn="ctr">
            <a:noFill/>
            <a:prstDash val="solid"/>
            <a:round/>
            <a:headEnd type="none" w="med" len="med"/>
            <a:tailEnd type="none" w="med" len="med"/>
          </a:ln>
          <a:effectLst/>
        </p:spPr>
        <p:txBody>
          <a:bodyPr vert="horz" wrap="square" lIns="72000" tIns="45720" rIns="72000" bIns="45720" numCol="1" rtlCol="0" anchor="t" anchorCtr="0" compatLnSpc="1">
            <a:prstTxWarp prst="textNoShape">
              <a:avLst/>
            </a:prstTxWarp>
          </a:bodyPr>
          <a:lstStyle/>
          <a:p>
            <a:pPr>
              <a:spcBef>
                <a:spcPts val="0"/>
              </a:spcBef>
            </a:pPr>
            <a:r>
              <a:rPr lang="en-US" sz="1200" b="1">
                <a:latin typeface="+mn-lt"/>
              </a:rPr>
              <a:t>5G Ready Subs profs</a:t>
            </a:r>
          </a:p>
          <a:p>
            <a:pPr marL="285750" indent="-285750">
              <a:spcBef>
                <a:spcPts val="0"/>
              </a:spcBef>
              <a:buFontTx/>
              <a:buChar char="-"/>
            </a:pPr>
            <a:r>
              <a:rPr lang="en-US" sz="1200">
                <a:latin typeface="+mn-lt"/>
              </a:rPr>
              <a:t>Security</a:t>
            </a:r>
          </a:p>
          <a:p>
            <a:pPr marL="285750" indent="-285750">
              <a:spcBef>
                <a:spcPts val="0"/>
              </a:spcBef>
              <a:buFontTx/>
              <a:buChar char="-"/>
            </a:pPr>
            <a:r>
              <a:rPr lang="en-US" sz="1200">
                <a:latin typeface="+mn-lt"/>
              </a:rPr>
              <a:t>Access &amp; Service</a:t>
            </a:r>
          </a:p>
          <a:p>
            <a:pPr marL="285750" indent="-285750">
              <a:spcBef>
                <a:spcPts val="0"/>
              </a:spcBef>
              <a:buFontTx/>
              <a:buChar char="-"/>
            </a:pPr>
            <a:r>
              <a:rPr lang="en-US" sz="1200">
                <a:latin typeface="+mn-lt"/>
              </a:rPr>
              <a:t>Policy</a:t>
            </a:r>
          </a:p>
          <a:p>
            <a:pPr marL="285750" indent="-285750">
              <a:spcBef>
                <a:spcPts val="0"/>
              </a:spcBef>
              <a:buFontTx/>
              <a:buChar char="-"/>
            </a:pPr>
            <a:r>
              <a:rPr lang="en-US" sz="1200">
                <a:latin typeface="+mn-lt"/>
              </a:rPr>
              <a:t>SMS</a:t>
            </a:r>
          </a:p>
        </p:txBody>
      </p:sp>
      <p:sp>
        <p:nvSpPr>
          <p:cNvPr id="91" name="Freeform 8">
            <a:extLst>
              <a:ext uri="{FF2B5EF4-FFF2-40B4-BE49-F238E27FC236}">
                <a16:creationId xmlns:a16="http://schemas.microsoft.com/office/drawing/2014/main" id="{80FE24E8-FC49-4D47-8CC4-4C5A2AFA7769}"/>
              </a:ext>
            </a:extLst>
          </p:cNvPr>
          <p:cNvSpPr>
            <a:spLocks noChangeAspect="1" noEditPoints="1"/>
          </p:cNvSpPr>
          <p:nvPr/>
        </p:nvSpPr>
        <p:spPr bwMode="auto">
          <a:xfrm>
            <a:off x="556784" y="2787919"/>
            <a:ext cx="447862" cy="539037"/>
          </a:xfrm>
          <a:custGeom>
            <a:avLst/>
            <a:gdLst>
              <a:gd name="T0" fmla="*/ 2147483647 w 304"/>
              <a:gd name="T1" fmla="*/ 2147483647 h 355"/>
              <a:gd name="T2" fmla="*/ 2147483647 w 304"/>
              <a:gd name="T3" fmla="*/ 2147483647 h 355"/>
              <a:gd name="T4" fmla="*/ 2147483647 w 304"/>
              <a:gd name="T5" fmla="*/ 2147483647 h 355"/>
              <a:gd name="T6" fmla="*/ 2147483647 w 304"/>
              <a:gd name="T7" fmla="*/ 2147483647 h 355"/>
              <a:gd name="T8" fmla="*/ 2147483647 w 304"/>
              <a:gd name="T9" fmla="*/ 2147483647 h 355"/>
              <a:gd name="T10" fmla="*/ 2147483647 w 304"/>
              <a:gd name="T11" fmla="*/ 2147483647 h 355"/>
              <a:gd name="T12" fmla="*/ 2147483647 w 304"/>
              <a:gd name="T13" fmla="*/ 2147483647 h 355"/>
              <a:gd name="T14" fmla="*/ 2147483647 w 304"/>
              <a:gd name="T15" fmla="*/ 2147483647 h 355"/>
              <a:gd name="T16" fmla="*/ 2147483647 w 304"/>
              <a:gd name="T17" fmla="*/ 2147483647 h 355"/>
              <a:gd name="T18" fmla="*/ 2147483647 w 304"/>
              <a:gd name="T19" fmla="*/ 2147483647 h 355"/>
              <a:gd name="T20" fmla="*/ 2147483647 w 304"/>
              <a:gd name="T21" fmla="*/ 2147483647 h 355"/>
              <a:gd name="T22" fmla="*/ 2147483647 w 304"/>
              <a:gd name="T23" fmla="*/ 2147483647 h 355"/>
              <a:gd name="T24" fmla="*/ 2147483647 w 304"/>
              <a:gd name="T25" fmla="*/ 2147483647 h 355"/>
              <a:gd name="T26" fmla="*/ 2147483647 w 304"/>
              <a:gd name="T27" fmla="*/ 2147483647 h 355"/>
              <a:gd name="T28" fmla="*/ 2147483647 w 304"/>
              <a:gd name="T29" fmla="*/ 0 h 355"/>
              <a:gd name="T30" fmla="*/ 0 w 304"/>
              <a:gd name="T31" fmla="*/ 2147483647 h 355"/>
              <a:gd name="T32" fmla="*/ 2147483647 w 304"/>
              <a:gd name="T33" fmla="*/ 2147483647 h 355"/>
              <a:gd name="T34" fmla="*/ 2147483647 w 304"/>
              <a:gd name="T35" fmla="*/ 2147483647 h 355"/>
              <a:gd name="T36" fmla="*/ 2147483647 w 304"/>
              <a:gd name="T37" fmla="*/ 2147483647 h 355"/>
              <a:gd name="T38" fmla="*/ 2147483647 w 304"/>
              <a:gd name="T39" fmla="*/ 2147483647 h 355"/>
              <a:gd name="T40" fmla="*/ 2147483647 w 304"/>
              <a:gd name="T41" fmla="*/ 2147483647 h 355"/>
              <a:gd name="T42" fmla="*/ 2147483647 w 304"/>
              <a:gd name="T43" fmla="*/ 2147483647 h 355"/>
              <a:gd name="T44" fmla="*/ 2147483647 w 304"/>
              <a:gd name="T45" fmla="*/ 2147483647 h 355"/>
              <a:gd name="T46" fmla="*/ 2147483647 w 304"/>
              <a:gd name="T47" fmla="*/ 2147483647 h 355"/>
              <a:gd name="T48" fmla="*/ 2147483647 w 304"/>
              <a:gd name="T49" fmla="*/ 2147483647 h 355"/>
              <a:gd name="T50" fmla="*/ 2147483647 w 304"/>
              <a:gd name="T51" fmla="*/ 2147483647 h 355"/>
              <a:gd name="T52" fmla="*/ 2147483647 w 304"/>
              <a:gd name="T53" fmla="*/ 2147483647 h 355"/>
              <a:gd name="T54" fmla="*/ 2147483647 w 304"/>
              <a:gd name="T55" fmla="*/ 2147483647 h 355"/>
              <a:gd name="T56" fmla="*/ 2147483647 w 304"/>
              <a:gd name="T57" fmla="*/ 2147483647 h 355"/>
              <a:gd name="T58" fmla="*/ 2147483647 w 304"/>
              <a:gd name="T59" fmla="*/ 2147483647 h 355"/>
              <a:gd name="T60" fmla="*/ 2147483647 w 304"/>
              <a:gd name="T61" fmla="*/ 2147483647 h 355"/>
              <a:gd name="T62" fmla="*/ 2147483647 w 304"/>
              <a:gd name="T63" fmla="*/ 2147483647 h 355"/>
              <a:gd name="T64" fmla="*/ 2147483647 w 304"/>
              <a:gd name="T65" fmla="*/ 2147483647 h 355"/>
              <a:gd name="T66" fmla="*/ 2147483647 w 304"/>
              <a:gd name="T67" fmla="*/ 2147483647 h 355"/>
              <a:gd name="T68" fmla="*/ 2147483647 w 304"/>
              <a:gd name="T69" fmla="*/ 2147483647 h 355"/>
              <a:gd name="T70" fmla="*/ 2147483647 w 304"/>
              <a:gd name="T71" fmla="*/ 2147483647 h 355"/>
              <a:gd name="T72" fmla="*/ 2147483647 w 304"/>
              <a:gd name="T73" fmla="*/ 2147483647 h 355"/>
              <a:gd name="T74" fmla="*/ 2147483647 w 304"/>
              <a:gd name="T75" fmla="*/ 2147483647 h 355"/>
              <a:gd name="T76" fmla="*/ 2147483647 w 304"/>
              <a:gd name="T77" fmla="*/ 2147483647 h 35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304" h="355">
                <a:moveTo>
                  <a:pt x="178" y="93"/>
                </a:moveTo>
                <a:cubicBezTo>
                  <a:pt x="170" y="89"/>
                  <a:pt x="161" y="87"/>
                  <a:pt x="152" y="87"/>
                </a:cubicBezTo>
                <a:cubicBezTo>
                  <a:pt x="119" y="88"/>
                  <a:pt x="92" y="114"/>
                  <a:pt x="92" y="148"/>
                </a:cubicBezTo>
                <a:cubicBezTo>
                  <a:pt x="92" y="181"/>
                  <a:pt x="119" y="208"/>
                  <a:pt x="152" y="208"/>
                </a:cubicBezTo>
                <a:cubicBezTo>
                  <a:pt x="185" y="208"/>
                  <a:pt x="212" y="181"/>
                  <a:pt x="212" y="148"/>
                </a:cubicBezTo>
                <a:cubicBezTo>
                  <a:pt x="212" y="139"/>
                  <a:pt x="210" y="130"/>
                  <a:pt x="207" y="122"/>
                </a:cubicBezTo>
                <a:cubicBezTo>
                  <a:pt x="201" y="109"/>
                  <a:pt x="190" y="99"/>
                  <a:pt x="178" y="93"/>
                </a:cubicBezTo>
                <a:close/>
                <a:moveTo>
                  <a:pt x="231" y="187"/>
                </a:moveTo>
                <a:cubicBezTo>
                  <a:pt x="248" y="183"/>
                  <a:pt x="260" y="168"/>
                  <a:pt x="260" y="150"/>
                </a:cubicBezTo>
                <a:cubicBezTo>
                  <a:pt x="260" y="135"/>
                  <a:pt x="250" y="122"/>
                  <a:pt x="238" y="116"/>
                </a:cubicBezTo>
                <a:cubicBezTo>
                  <a:pt x="234" y="105"/>
                  <a:pt x="228" y="93"/>
                  <a:pt x="218" y="83"/>
                </a:cubicBezTo>
                <a:cubicBezTo>
                  <a:pt x="202" y="67"/>
                  <a:pt x="180" y="58"/>
                  <a:pt x="152" y="58"/>
                </a:cubicBezTo>
                <a:cubicBezTo>
                  <a:pt x="124" y="58"/>
                  <a:pt x="102" y="67"/>
                  <a:pt x="86" y="83"/>
                </a:cubicBezTo>
                <a:cubicBezTo>
                  <a:pt x="76" y="93"/>
                  <a:pt x="70" y="105"/>
                  <a:pt x="66" y="116"/>
                </a:cubicBezTo>
                <a:cubicBezTo>
                  <a:pt x="54" y="122"/>
                  <a:pt x="44" y="135"/>
                  <a:pt x="44" y="150"/>
                </a:cubicBezTo>
                <a:cubicBezTo>
                  <a:pt x="44" y="168"/>
                  <a:pt x="56" y="183"/>
                  <a:pt x="73" y="187"/>
                </a:cubicBezTo>
                <a:cubicBezTo>
                  <a:pt x="77" y="188"/>
                  <a:pt x="80" y="184"/>
                  <a:pt x="80" y="180"/>
                </a:cubicBezTo>
                <a:cubicBezTo>
                  <a:pt x="80" y="180"/>
                  <a:pt x="80" y="132"/>
                  <a:pt x="80" y="128"/>
                </a:cubicBezTo>
                <a:cubicBezTo>
                  <a:pt x="80" y="124"/>
                  <a:pt x="83" y="118"/>
                  <a:pt x="83" y="116"/>
                </a:cubicBezTo>
                <a:cubicBezTo>
                  <a:pt x="87" y="108"/>
                  <a:pt x="91" y="101"/>
                  <a:pt x="97" y="95"/>
                </a:cubicBezTo>
                <a:cubicBezTo>
                  <a:pt x="111" y="81"/>
                  <a:pt x="129" y="74"/>
                  <a:pt x="152" y="74"/>
                </a:cubicBezTo>
                <a:cubicBezTo>
                  <a:pt x="175" y="74"/>
                  <a:pt x="193" y="81"/>
                  <a:pt x="206" y="94"/>
                </a:cubicBezTo>
                <a:cubicBezTo>
                  <a:pt x="213" y="101"/>
                  <a:pt x="217" y="108"/>
                  <a:pt x="221" y="116"/>
                </a:cubicBezTo>
                <a:cubicBezTo>
                  <a:pt x="221" y="116"/>
                  <a:pt x="224" y="123"/>
                  <a:pt x="224" y="128"/>
                </a:cubicBezTo>
                <a:cubicBezTo>
                  <a:pt x="224" y="132"/>
                  <a:pt x="224" y="180"/>
                  <a:pt x="224" y="180"/>
                </a:cubicBezTo>
                <a:cubicBezTo>
                  <a:pt x="224" y="184"/>
                  <a:pt x="227" y="188"/>
                  <a:pt x="231" y="187"/>
                </a:cubicBezTo>
                <a:close/>
                <a:moveTo>
                  <a:pt x="296" y="41"/>
                </a:moveTo>
                <a:cubicBezTo>
                  <a:pt x="300" y="41"/>
                  <a:pt x="304" y="37"/>
                  <a:pt x="304" y="33"/>
                </a:cubicBezTo>
                <a:cubicBezTo>
                  <a:pt x="304" y="25"/>
                  <a:pt x="304" y="25"/>
                  <a:pt x="304" y="25"/>
                </a:cubicBezTo>
                <a:cubicBezTo>
                  <a:pt x="304" y="12"/>
                  <a:pt x="293" y="0"/>
                  <a:pt x="279" y="0"/>
                </a:cubicBezTo>
                <a:cubicBezTo>
                  <a:pt x="25" y="0"/>
                  <a:pt x="25" y="0"/>
                  <a:pt x="25" y="0"/>
                </a:cubicBezTo>
                <a:cubicBezTo>
                  <a:pt x="11" y="0"/>
                  <a:pt x="0" y="12"/>
                  <a:pt x="0" y="25"/>
                </a:cubicBezTo>
                <a:cubicBezTo>
                  <a:pt x="0" y="222"/>
                  <a:pt x="0" y="222"/>
                  <a:pt x="0" y="222"/>
                </a:cubicBezTo>
                <a:cubicBezTo>
                  <a:pt x="0" y="236"/>
                  <a:pt x="11" y="247"/>
                  <a:pt x="25" y="247"/>
                </a:cubicBezTo>
                <a:cubicBezTo>
                  <a:pt x="68" y="247"/>
                  <a:pt x="68" y="247"/>
                  <a:pt x="68" y="247"/>
                </a:cubicBezTo>
                <a:cubicBezTo>
                  <a:pt x="67" y="251"/>
                  <a:pt x="66" y="256"/>
                  <a:pt x="66" y="260"/>
                </a:cubicBezTo>
                <a:cubicBezTo>
                  <a:pt x="66" y="283"/>
                  <a:pt x="66" y="335"/>
                  <a:pt x="66" y="335"/>
                </a:cubicBezTo>
                <a:cubicBezTo>
                  <a:pt x="66" y="345"/>
                  <a:pt x="74" y="355"/>
                  <a:pt x="84" y="355"/>
                </a:cubicBezTo>
                <a:cubicBezTo>
                  <a:pt x="220" y="355"/>
                  <a:pt x="220" y="355"/>
                  <a:pt x="220" y="355"/>
                </a:cubicBezTo>
                <a:cubicBezTo>
                  <a:pt x="230" y="355"/>
                  <a:pt x="238" y="345"/>
                  <a:pt x="238" y="335"/>
                </a:cubicBezTo>
                <a:cubicBezTo>
                  <a:pt x="238" y="335"/>
                  <a:pt x="238" y="283"/>
                  <a:pt x="238" y="260"/>
                </a:cubicBezTo>
                <a:cubicBezTo>
                  <a:pt x="238" y="256"/>
                  <a:pt x="237" y="251"/>
                  <a:pt x="236" y="247"/>
                </a:cubicBezTo>
                <a:cubicBezTo>
                  <a:pt x="279" y="247"/>
                  <a:pt x="279" y="247"/>
                  <a:pt x="279" y="247"/>
                </a:cubicBezTo>
                <a:cubicBezTo>
                  <a:pt x="293" y="247"/>
                  <a:pt x="304" y="236"/>
                  <a:pt x="304" y="222"/>
                </a:cubicBezTo>
                <a:cubicBezTo>
                  <a:pt x="304" y="65"/>
                  <a:pt x="304" y="65"/>
                  <a:pt x="304" y="65"/>
                </a:cubicBezTo>
                <a:cubicBezTo>
                  <a:pt x="304" y="60"/>
                  <a:pt x="300" y="57"/>
                  <a:pt x="296" y="57"/>
                </a:cubicBezTo>
                <a:cubicBezTo>
                  <a:pt x="291" y="57"/>
                  <a:pt x="287" y="60"/>
                  <a:pt x="287" y="65"/>
                </a:cubicBezTo>
                <a:cubicBezTo>
                  <a:pt x="287" y="222"/>
                  <a:pt x="287" y="222"/>
                  <a:pt x="287" y="222"/>
                </a:cubicBezTo>
                <a:cubicBezTo>
                  <a:pt x="287" y="227"/>
                  <a:pt x="284" y="230"/>
                  <a:pt x="279" y="230"/>
                </a:cubicBezTo>
                <a:cubicBezTo>
                  <a:pt x="228" y="230"/>
                  <a:pt x="228" y="230"/>
                  <a:pt x="228" y="230"/>
                </a:cubicBezTo>
                <a:cubicBezTo>
                  <a:pt x="227" y="228"/>
                  <a:pt x="226" y="226"/>
                  <a:pt x="224" y="224"/>
                </a:cubicBezTo>
                <a:cubicBezTo>
                  <a:pt x="219" y="217"/>
                  <a:pt x="212" y="211"/>
                  <a:pt x="205" y="207"/>
                </a:cubicBezTo>
                <a:cubicBezTo>
                  <a:pt x="192" y="223"/>
                  <a:pt x="173" y="229"/>
                  <a:pt x="152" y="229"/>
                </a:cubicBezTo>
                <a:cubicBezTo>
                  <a:pt x="131" y="229"/>
                  <a:pt x="112" y="223"/>
                  <a:pt x="99" y="207"/>
                </a:cubicBezTo>
                <a:cubicBezTo>
                  <a:pt x="92" y="211"/>
                  <a:pt x="85" y="217"/>
                  <a:pt x="80" y="224"/>
                </a:cubicBezTo>
                <a:cubicBezTo>
                  <a:pt x="78" y="226"/>
                  <a:pt x="77" y="228"/>
                  <a:pt x="76" y="230"/>
                </a:cubicBezTo>
                <a:cubicBezTo>
                  <a:pt x="25" y="230"/>
                  <a:pt x="25" y="230"/>
                  <a:pt x="25" y="230"/>
                </a:cubicBezTo>
                <a:cubicBezTo>
                  <a:pt x="20" y="230"/>
                  <a:pt x="17" y="227"/>
                  <a:pt x="17" y="222"/>
                </a:cubicBezTo>
                <a:cubicBezTo>
                  <a:pt x="17" y="25"/>
                  <a:pt x="17" y="25"/>
                  <a:pt x="17" y="25"/>
                </a:cubicBezTo>
                <a:cubicBezTo>
                  <a:pt x="17" y="21"/>
                  <a:pt x="20" y="17"/>
                  <a:pt x="25" y="17"/>
                </a:cubicBezTo>
                <a:cubicBezTo>
                  <a:pt x="279" y="17"/>
                  <a:pt x="279" y="17"/>
                  <a:pt x="279" y="17"/>
                </a:cubicBezTo>
                <a:cubicBezTo>
                  <a:pt x="284" y="17"/>
                  <a:pt x="287" y="21"/>
                  <a:pt x="287" y="25"/>
                </a:cubicBezTo>
                <a:cubicBezTo>
                  <a:pt x="287" y="33"/>
                  <a:pt x="287" y="33"/>
                  <a:pt x="287" y="33"/>
                </a:cubicBezTo>
                <a:cubicBezTo>
                  <a:pt x="287" y="37"/>
                  <a:pt x="291" y="41"/>
                  <a:pt x="296" y="41"/>
                </a:cubicBezTo>
                <a:close/>
                <a:moveTo>
                  <a:pt x="193" y="255"/>
                </a:moveTo>
                <a:cubicBezTo>
                  <a:pt x="193" y="250"/>
                  <a:pt x="197" y="247"/>
                  <a:pt x="201" y="247"/>
                </a:cubicBezTo>
                <a:cubicBezTo>
                  <a:pt x="206" y="247"/>
                  <a:pt x="209" y="250"/>
                  <a:pt x="209" y="255"/>
                </a:cubicBezTo>
                <a:cubicBezTo>
                  <a:pt x="209" y="324"/>
                  <a:pt x="209" y="324"/>
                  <a:pt x="209" y="324"/>
                </a:cubicBezTo>
                <a:cubicBezTo>
                  <a:pt x="209" y="328"/>
                  <a:pt x="206" y="332"/>
                  <a:pt x="201" y="332"/>
                </a:cubicBezTo>
                <a:cubicBezTo>
                  <a:pt x="197" y="332"/>
                  <a:pt x="193" y="328"/>
                  <a:pt x="193" y="324"/>
                </a:cubicBezTo>
                <a:lnTo>
                  <a:pt x="193" y="255"/>
                </a:lnTo>
                <a:close/>
                <a:moveTo>
                  <a:pt x="95" y="255"/>
                </a:moveTo>
                <a:cubicBezTo>
                  <a:pt x="95" y="250"/>
                  <a:pt x="98" y="247"/>
                  <a:pt x="103" y="247"/>
                </a:cubicBezTo>
                <a:cubicBezTo>
                  <a:pt x="107" y="247"/>
                  <a:pt x="111" y="250"/>
                  <a:pt x="111" y="255"/>
                </a:cubicBezTo>
                <a:cubicBezTo>
                  <a:pt x="111" y="324"/>
                  <a:pt x="111" y="324"/>
                  <a:pt x="111" y="324"/>
                </a:cubicBezTo>
                <a:cubicBezTo>
                  <a:pt x="111" y="328"/>
                  <a:pt x="107" y="332"/>
                  <a:pt x="103" y="332"/>
                </a:cubicBezTo>
                <a:cubicBezTo>
                  <a:pt x="98" y="332"/>
                  <a:pt x="95" y="328"/>
                  <a:pt x="95" y="324"/>
                </a:cubicBezTo>
                <a:lnTo>
                  <a:pt x="95" y="25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mn-lt"/>
            </a:endParaRPr>
          </a:p>
        </p:txBody>
      </p:sp>
      <p:sp>
        <p:nvSpPr>
          <p:cNvPr id="94" name="Text Box 9">
            <a:extLst>
              <a:ext uri="{FF2B5EF4-FFF2-40B4-BE49-F238E27FC236}">
                <a16:creationId xmlns:a16="http://schemas.microsoft.com/office/drawing/2014/main" id="{709A552B-914E-438F-BB2C-2293E0214D11}"/>
              </a:ext>
            </a:extLst>
          </p:cNvPr>
          <p:cNvSpPr txBox="1">
            <a:spLocks noChangeArrowheads="1"/>
          </p:cNvSpPr>
          <p:nvPr/>
        </p:nvSpPr>
        <p:spPr bwMode="auto">
          <a:xfrm>
            <a:off x="479425" y="3308803"/>
            <a:ext cx="67439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rIns="72000">
            <a:spAutoFit/>
          </a:bodyPr>
          <a:lstStyle>
            <a:lvl1pPr eaLnBrk="0" hangingPunct="0">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eaLnBrk="0" hangingPunct="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eaLnBrk="0" hangingPunct="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eaLnBrk="0" hangingPunct="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eaLnBrk="0" hangingPunct="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eaLnBrk="1" hangingPunct="1">
              <a:spcBef>
                <a:spcPct val="50000"/>
              </a:spcBef>
              <a:buClrTx/>
              <a:buFontTx/>
              <a:buNone/>
            </a:pPr>
            <a:r>
              <a:rPr lang="sv-SE" altLang="en-US" sz="2000">
                <a:solidFill>
                  <a:schemeClr val="accent2"/>
                </a:solidFill>
                <a:latin typeface="+mn-lt"/>
              </a:rPr>
              <a:t>CAS</a:t>
            </a:r>
            <a:endParaRPr lang="en-US" altLang="en-US" sz="2000">
              <a:solidFill>
                <a:schemeClr val="accent2"/>
              </a:solidFill>
              <a:latin typeface="+mn-lt"/>
            </a:endParaRPr>
          </a:p>
        </p:txBody>
      </p:sp>
      <p:cxnSp>
        <p:nvCxnSpPr>
          <p:cNvPr id="95" name="Straight Connector 94">
            <a:extLst>
              <a:ext uri="{FF2B5EF4-FFF2-40B4-BE49-F238E27FC236}">
                <a16:creationId xmlns:a16="http://schemas.microsoft.com/office/drawing/2014/main" id="{FEF3661F-4A14-42DD-BEEF-E50D7D7D1A36}"/>
              </a:ext>
            </a:extLst>
          </p:cNvPr>
          <p:cNvCxnSpPr>
            <a:cxnSpLocks/>
            <a:endCxn id="113" idx="1"/>
          </p:cNvCxnSpPr>
          <p:nvPr/>
        </p:nvCxnSpPr>
        <p:spPr bwMode="auto">
          <a:xfrm>
            <a:off x="1020688" y="3211995"/>
            <a:ext cx="839905" cy="58374"/>
          </a:xfrm>
          <a:prstGeom prst="line">
            <a:avLst/>
          </a:prstGeom>
          <a:noFill/>
          <a:ln w="38100">
            <a:solidFill>
              <a:schemeClr val="accent2"/>
            </a:solidFill>
            <a:prstDash val="solid"/>
            <a:round/>
            <a:headEnd/>
            <a:tailEnd/>
          </a:ln>
          <a:extLst>
            <a:ext uri="{909E8E84-426E-40DD-AFC4-6F175D3DCCD1}">
              <a14:hiddenFill xmlns:a14="http://schemas.microsoft.com/office/drawing/2010/main">
                <a:noFill/>
              </a14:hiddenFill>
            </a:ext>
          </a:extLst>
        </p:spPr>
      </p:cxnSp>
      <p:sp>
        <p:nvSpPr>
          <p:cNvPr id="96" name="Oval 95">
            <a:extLst>
              <a:ext uri="{FF2B5EF4-FFF2-40B4-BE49-F238E27FC236}">
                <a16:creationId xmlns:a16="http://schemas.microsoft.com/office/drawing/2014/main" id="{17323181-A0F7-4529-BD5C-8AD8E324B863}"/>
              </a:ext>
            </a:extLst>
          </p:cNvPr>
          <p:cNvSpPr/>
          <p:nvPr/>
        </p:nvSpPr>
        <p:spPr bwMode="auto">
          <a:xfrm rot="5400000">
            <a:off x="2106719" y="4849541"/>
            <a:ext cx="118013" cy="426596"/>
          </a:xfrm>
          <a:prstGeom prst="ellipse">
            <a:avLst/>
          </a:prstGeom>
          <a:noFill/>
          <a:ln w="12700" cap="flat" cmpd="sng" algn="ctr">
            <a:solidFill>
              <a:schemeClr val="tx2"/>
            </a:solidFill>
            <a:prstDash val="dash"/>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2000" b="0" i="0" u="none" strike="noStrike" cap="none" normalizeH="0" baseline="0">
              <a:ln>
                <a:noFill/>
              </a:ln>
              <a:solidFill>
                <a:schemeClr val="tx1"/>
              </a:solidFill>
              <a:effectLst/>
              <a:latin typeface="+mn-lt"/>
            </a:endParaRPr>
          </a:p>
        </p:txBody>
      </p:sp>
      <p:cxnSp>
        <p:nvCxnSpPr>
          <p:cNvPr id="97" name="Straight Connector 96">
            <a:extLst>
              <a:ext uri="{FF2B5EF4-FFF2-40B4-BE49-F238E27FC236}">
                <a16:creationId xmlns:a16="http://schemas.microsoft.com/office/drawing/2014/main" id="{01D99651-B558-4A16-8DF5-EA6A6A0D9959}"/>
              </a:ext>
            </a:extLst>
          </p:cNvPr>
          <p:cNvCxnSpPr>
            <a:cxnSpLocks/>
            <a:stCxn id="96" idx="5"/>
          </p:cNvCxnSpPr>
          <p:nvPr/>
        </p:nvCxnSpPr>
        <p:spPr bwMode="auto">
          <a:xfrm flipH="1">
            <a:off x="1610840" y="5104563"/>
            <a:ext cx="404062" cy="801338"/>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98" name="Rounded Rectangle 76">
            <a:extLst>
              <a:ext uri="{FF2B5EF4-FFF2-40B4-BE49-F238E27FC236}">
                <a16:creationId xmlns:a16="http://schemas.microsoft.com/office/drawing/2014/main" id="{77772F62-12CE-48D7-BBD7-879190DA6FA0}"/>
              </a:ext>
            </a:extLst>
          </p:cNvPr>
          <p:cNvSpPr/>
          <p:nvPr/>
        </p:nvSpPr>
        <p:spPr bwMode="auto">
          <a:xfrm>
            <a:off x="1161277" y="5881295"/>
            <a:ext cx="1625796" cy="500455"/>
          </a:xfrm>
          <a:prstGeom prst="roundRect">
            <a:avLst>
              <a:gd name="adj" fmla="val 8832"/>
            </a:avLst>
          </a:prstGeom>
          <a:solidFill>
            <a:schemeClr val="accent5">
              <a:lumMod val="60000"/>
              <a:lumOff val="40000"/>
            </a:schemeClr>
          </a:solidFill>
          <a:ln w="12700" cap="flat" cmpd="sng" algn="ctr">
            <a:noFill/>
            <a:prstDash val="solid"/>
            <a:round/>
            <a:headEnd type="none" w="med" len="med"/>
            <a:tailEnd type="none" w="med" len="med"/>
          </a:ln>
          <a:effectLst/>
        </p:spPr>
        <p:txBody>
          <a:bodyPr vert="horz" wrap="square" lIns="72000" tIns="45720" rIns="72000" bIns="45720" numCol="1" rtlCol="0" anchor="t" anchorCtr="0" compatLnSpc="1">
            <a:prstTxWarp prst="textNoShape">
              <a:avLst/>
            </a:prstTxWarp>
          </a:bodyPr>
          <a:lstStyle/>
          <a:p>
            <a:pPr>
              <a:spcBef>
                <a:spcPts val="0"/>
              </a:spcBef>
            </a:pPr>
            <a:r>
              <a:rPr lang="en-US" sz="1200">
                <a:latin typeface="+mn-lt"/>
              </a:rPr>
              <a:t>One path for policy data access via </a:t>
            </a:r>
            <a:r>
              <a:rPr lang="en-US" sz="1200" err="1">
                <a:latin typeface="+mn-lt"/>
              </a:rPr>
              <a:t>Nudr</a:t>
            </a:r>
            <a:r>
              <a:rPr lang="en-US" sz="1200">
                <a:latin typeface="+mn-lt"/>
              </a:rPr>
              <a:t> </a:t>
            </a:r>
          </a:p>
        </p:txBody>
      </p:sp>
      <p:sp>
        <p:nvSpPr>
          <p:cNvPr id="99" name="Text Box 144">
            <a:extLst>
              <a:ext uri="{FF2B5EF4-FFF2-40B4-BE49-F238E27FC236}">
                <a16:creationId xmlns:a16="http://schemas.microsoft.com/office/drawing/2014/main" id="{2210A824-D592-43FC-BB89-079F1BF27388}"/>
              </a:ext>
            </a:extLst>
          </p:cNvPr>
          <p:cNvSpPr txBox="1">
            <a:spLocks noChangeAspect="1" noChangeArrowheads="1"/>
          </p:cNvSpPr>
          <p:nvPr/>
        </p:nvSpPr>
        <p:spPr bwMode="auto">
          <a:xfrm>
            <a:off x="1490965" y="3773431"/>
            <a:ext cx="744044" cy="17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eaLnBrk="1" hangingPunct="1">
              <a:lnSpc>
                <a:spcPct val="80000"/>
              </a:lnSpc>
            </a:pPr>
            <a:r>
              <a:rPr lang="en-US" altLang="en-US" sz="1400" err="1">
                <a:solidFill>
                  <a:schemeClr val="accent2"/>
                </a:solidFill>
                <a:latin typeface="+mn-lt"/>
              </a:rPr>
              <a:t>Nudr</a:t>
            </a:r>
            <a:endParaRPr lang="en-US" altLang="en-US" sz="1400">
              <a:solidFill>
                <a:schemeClr val="accent2"/>
              </a:solidFill>
              <a:latin typeface="+mn-lt"/>
            </a:endParaRPr>
          </a:p>
        </p:txBody>
      </p:sp>
      <p:sp>
        <p:nvSpPr>
          <p:cNvPr id="102" name="Rounded Rectangle 76">
            <a:extLst>
              <a:ext uri="{FF2B5EF4-FFF2-40B4-BE49-F238E27FC236}">
                <a16:creationId xmlns:a16="http://schemas.microsoft.com/office/drawing/2014/main" id="{90C6C933-C0E7-4EB4-83B5-53286B94A14D}"/>
              </a:ext>
            </a:extLst>
          </p:cNvPr>
          <p:cNvSpPr/>
          <p:nvPr/>
        </p:nvSpPr>
        <p:spPr bwMode="auto">
          <a:xfrm>
            <a:off x="2949191" y="2345521"/>
            <a:ext cx="2349533" cy="398810"/>
          </a:xfrm>
          <a:prstGeom prst="roundRect">
            <a:avLst/>
          </a:prstGeom>
          <a:solidFill>
            <a:schemeClr val="accent5">
              <a:lumMod val="60000"/>
              <a:lumOff val="40000"/>
            </a:schemeClr>
          </a:solidFill>
          <a:ln w="12700" cap="flat" cmpd="sng" algn="ctr">
            <a:noFill/>
            <a:prstDash val="solid"/>
            <a:round/>
            <a:headEnd type="none" w="med" len="med"/>
            <a:tailEnd type="none" w="med" len="med"/>
          </a:ln>
          <a:effectLst/>
        </p:spPr>
        <p:txBody>
          <a:bodyPr vert="horz" wrap="square" lIns="72000" tIns="45720" rIns="72000" bIns="45720" numCol="1" rtlCol="0" anchor="t" anchorCtr="0" compatLnSpc="1">
            <a:prstTxWarp prst="textNoShape">
              <a:avLst/>
            </a:prstTxWarp>
          </a:bodyPr>
          <a:lstStyle/>
          <a:p>
            <a:pPr>
              <a:spcBef>
                <a:spcPts val="0"/>
              </a:spcBef>
            </a:pPr>
            <a:r>
              <a:rPr lang="en-US" sz="1200" b="1">
                <a:latin typeface="+mn-lt"/>
              </a:rPr>
              <a:t>Application &amp; Exposure Data</a:t>
            </a:r>
          </a:p>
        </p:txBody>
      </p:sp>
      <p:sp>
        <p:nvSpPr>
          <p:cNvPr id="112" name="TextBox 111">
            <a:extLst>
              <a:ext uri="{FF2B5EF4-FFF2-40B4-BE49-F238E27FC236}">
                <a16:creationId xmlns:a16="http://schemas.microsoft.com/office/drawing/2014/main" id="{7DBCF4BC-C0A1-43D3-B58E-ACEDE84A17D5}"/>
              </a:ext>
            </a:extLst>
          </p:cNvPr>
          <p:cNvSpPr txBox="1"/>
          <p:nvPr/>
        </p:nvSpPr>
        <p:spPr bwMode="auto">
          <a:xfrm>
            <a:off x="1184941" y="3975309"/>
            <a:ext cx="662961" cy="904816"/>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algn="ctr" fontAlgn="auto">
              <a:spcBef>
                <a:spcPts val="0"/>
              </a:spcBef>
              <a:spcAft>
                <a:spcPts val="0"/>
              </a:spcAft>
              <a:buClr>
                <a:srgbClr val="181818"/>
              </a:buClr>
              <a:defRPr/>
            </a:pPr>
            <a:r>
              <a:rPr lang="en-US" sz="1800">
                <a:latin typeface="Ericsson Technical Icons" panose="00000500000000000000" pitchFamily="2" charset="0"/>
              </a:rPr>
              <a:t>S</a:t>
            </a:r>
            <a:br>
              <a:rPr lang="en-US" sz="1800">
                <a:latin typeface="Ericsson Technical Icons" panose="00000500000000000000" pitchFamily="2" charset="0"/>
              </a:rPr>
            </a:br>
            <a:r>
              <a:rPr lang="en-US" sz="1800">
                <a:latin typeface="Ericsson Technical Icons" panose="00000500000000000000" pitchFamily="2" charset="0"/>
              </a:rPr>
              <a:t>D</a:t>
            </a:r>
            <a:endParaRPr kumimoji="0" lang="en-US" sz="1200" b="0" i="0" u="none" strike="noStrike" kern="1200" cap="none" spc="0" normalizeH="0" baseline="0" noProof="0">
              <a:ln>
                <a:noFill/>
              </a:ln>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0" i="0" u="none" strike="noStrike" kern="1200" cap="none" spc="0" normalizeH="0" baseline="0" noProof="0">
                <a:ln>
                  <a:noFill/>
                </a:ln>
                <a:effectLst/>
                <a:uLnTx/>
                <a:uFillTx/>
                <a:latin typeface="Ericsson Hilda"/>
                <a:ea typeface="+mn-ea"/>
                <a:cs typeface="+mn-cs"/>
              </a:rPr>
              <a:t>UDM/UDR</a:t>
            </a:r>
          </a:p>
        </p:txBody>
      </p:sp>
      <p:sp>
        <p:nvSpPr>
          <p:cNvPr id="113" name="TextBox 112">
            <a:extLst>
              <a:ext uri="{FF2B5EF4-FFF2-40B4-BE49-F238E27FC236}">
                <a16:creationId xmlns:a16="http://schemas.microsoft.com/office/drawing/2014/main" id="{4CDBE660-B3BF-4661-B3B9-5CFEF415C7FB}"/>
              </a:ext>
            </a:extLst>
          </p:cNvPr>
          <p:cNvSpPr txBox="1"/>
          <p:nvPr/>
        </p:nvSpPr>
        <p:spPr bwMode="auto">
          <a:xfrm>
            <a:off x="1860593" y="2812089"/>
            <a:ext cx="655864" cy="916560"/>
          </a:xfrm>
          <a:prstGeom prst="rect">
            <a:avLst/>
          </a:prstGeom>
          <a:solidFill>
            <a:schemeClr val="bg1"/>
          </a:solidFill>
          <a:ln w="12700">
            <a:solidFill>
              <a:schemeClr val="accent2"/>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800" b="0" i="0" u="none" strike="noStrike" kern="1200" cap="none" spc="0" normalizeH="0" baseline="0" noProof="0">
                <a:ln>
                  <a:noFill/>
                </a:ln>
                <a:solidFill>
                  <a:schemeClr val="accent2"/>
                </a:solidFill>
                <a:effectLst/>
                <a:uLnTx/>
                <a:uFillTx/>
                <a:latin typeface="Ericsson Technical Icons" panose="00000500000000000000" pitchFamily="2" charset="0"/>
                <a:ea typeface="+mn-ea"/>
                <a:cs typeface="+mn-cs"/>
              </a:rPr>
              <a:t>D</a:t>
            </a:r>
            <a:endParaRPr kumimoji="0" lang="en-US" sz="700" b="0" i="0" u="none" strike="noStrike" kern="1200" cap="none" spc="0" normalizeH="0" baseline="0" noProof="0">
              <a:ln>
                <a:noFill/>
              </a:ln>
              <a:solidFill>
                <a:schemeClr val="accent2"/>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1200" b="0" i="0" u="none" strike="noStrike" kern="1200" cap="none" spc="0" normalizeH="0" baseline="0" noProof="0">
              <a:ln>
                <a:noFill/>
              </a:ln>
              <a:solidFill>
                <a:schemeClr val="accent2"/>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600" b="0" i="0" u="none" strike="noStrike" kern="1200" cap="none" spc="0" normalizeH="0" baseline="0" noProof="0">
                <a:ln>
                  <a:noFill/>
                </a:ln>
                <a:solidFill>
                  <a:schemeClr val="accent2"/>
                </a:solidFill>
                <a:effectLst/>
                <a:uLnTx/>
                <a:uFillTx/>
                <a:latin typeface="Ericsson Hilda"/>
                <a:ea typeface="+mn-ea"/>
                <a:cs typeface="+mn-cs"/>
              </a:rPr>
              <a:t>UDR</a:t>
            </a:r>
          </a:p>
        </p:txBody>
      </p:sp>
      <p:sp>
        <p:nvSpPr>
          <p:cNvPr id="115" name="TextBox 114">
            <a:extLst>
              <a:ext uri="{FF2B5EF4-FFF2-40B4-BE49-F238E27FC236}">
                <a16:creationId xmlns:a16="http://schemas.microsoft.com/office/drawing/2014/main" id="{B3190ED8-43E3-4652-99A9-D55016F3B483}"/>
              </a:ext>
            </a:extLst>
          </p:cNvPr>
          <p:cNvSpPr txBox="1"/>
          <p:nvPr/>
        </p:nvSpPr>
        <p:spPr bwMode="auto">
          <a:xfrm>
            <a:off x="1179460" y="3976644"/>
            <a:ext cx="670054" cy="903481"/>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800" b="0" i="0" u="none" strike="noStrike" kern="1200" cap="none" spc="0" normalizeH="0" baseline="0" noProof="0">
                <a:ln>
                  <a:noFill/>
                </a:ln>
                <a:effectLst/>
                <a:uLnTx/>
                <a:uFillTx/>
                <a:latin typeface="Ericsson Technical Icons" panose="00000500000000000000" pitchFamily="2" charset="0"/>
                <a:ea typeface="+mn-ea"/>
                <a:cs typeface="+mn-cs"/>
              </a:rPr>
              <a:t>S</a:t>
            </a:r>
            <a:endParaRPr kumimoji="0" lang="en-US" sz="700" b="0" i="0" u="none" strike="noStrike" kern="1200" cap="none" spc="0" normalizeH="0" baseline="0" noProof="0">
              <a:ln>
                <a:noFill/>
              </a:ln>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1200" b="0" i="0" u="none" strike="noStrike" kern="1200" cap="none" spc="0" normalizeH="0" baseline="0" noProof="0">
              <a:ln>
                <a:noFill/>
              </a:ln>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600" b="0" i="0" u="none" strike="noStrike" kern="1200" cap="none" spc="0" normalizeH="0" baseline="0" noProof="0">
                <a:ln>
                  <a:noFill/>
                </a:ln>
                <a:effectLst/>
                <a:uLnTx/>
                <a:uFillTx/>
                <a:latin typeface="Ericsson Hilda"/>
                <a:ea typeface="+mn-ea"/>
                <a:cs typeface="+mn-cs"/>
              </a:rPr>
              <a:t>UDM</a:t>
            </a:r>
          </a:p>
        </p:txBody>
      </p:sp>
      <p:sp>
        <p:nvSpPr>
          <p:cNvPr id="120" name="TextBox 119">
            <a:extLst>
              <a:ext uri="{FF2B5EF4-FFF2-40B4-BE49-F238E27FC236}">
                <a16:creationId xmlns:a16="http://schemas.microsoft.com/office/drawing/2014/main" id="{831FA8AE-C03E-49E7-A497-D448341CC782}"/>
              </a:ext>
            </a:extLst>
          </p:cNvPr>
          <p:cNvSpPr txBox="1"/>
          <p:nvPr/>
        </p:nvSpPr>
        <p:spPr bwMode="auto">
          <a:xfrm>
            <a:off x="4509390" y="2800502"/>
            <a:ext cx="655864" cy="916560"/>
          </a:xfrm>
          <a:prstGeom prst="rect">
            <a:avLst/>
          </a:prstGeom>
          <a:solidFill>
            <a:schemeClr val="bg1"/>
          </a:solidFill>
          <a:ln w="12700">
            <a:solidFill>
              <a:schemeClr val="accent2"/>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800" b="0" i="0" u="none" strike="noStrike" kern="1200" cap="none" spc="0" normalizeH="0" baseline="0" noProof="0">
                <a:ln>
                  <a:noFill/>
                </a:ln>
                <a:solidFill>
                  <a:schemeClr val="accent2"/>
                </a:solidFill>
                <a:effectLst/>
                <a:uLnTx/>
                <a:uFillTx/>
                <a:latin typeface="Ericsson Technical Icons" panose="00000500000000000000" pitchFamily="2" charset="0"/>
                <a:ea typeface="+mn-ea"/>
                <a:cs typeface="+mn-cs"/>
              </a:rPr>
              <a:t>D</a:t>
            </a:r>
            <a:endParaRPr kumimoji="0" lang="en-US" sz="700" b="0" i="0" u="none" strike="noStrike" kern="1200" cap="none" spc="0" normalizeH="0" baseline="0" noProof="0">
              <a:ln>
                <a:noFill/>
              </a:ln>
              <a:solidFill>
                <a:schemeClr val="accent2"/>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1200" b="0" i="0" u="none" strike="noStrike" kern="1200" cap="none" spc="0" normalizeH="0" baseline="0" noProof="0">
              <a:ln>
                <a:noFill/>
              </a:ln>
              <a:solidFill>
                <a:schemeClr val="accent2"/>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600" b="0" i="0" u="none" strike="noStrike" kern="1200" cap="none" spc="0" normalizeH="0" baseline="0" noProof="0">
                <a:ln>
                  <a:noFill/>
                </a:ln>
                <a:solidFill>
                  <a:schemeClr val="accent2"/>
                </a:solidFill>
                <a:effectLst/>
                <a:uLnTx/>
                <a:uFillTx/>
                <a:latin typeface="Ericsson Hilda"/>
                <a:ea typeface="+mn-ea"/>
                <a:cs typeface="+mn-cs"/>
              </a:rPr>
              <a:t>UDR</a:t>
            </a:r>
          </a:p>
        </p:txBody>
      </p:sp>
    </p:spTree>
    <p:extLst>
      <p:ext uri="{BB962C8B-B14F-4D97-AF65-F5344CB8AC3E}">
        <p14:creationId xmlns:p14="http://schemas.microsoft.com/office/powerpoint/2010/main" val="378452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par>
                                <p:cTn id="9" presetID="10" presetClass="entr" presetSubtype="0" fill="hold" nodeType="withEffect">
                                  <p:stCondLst>
                                    <p:cond delay="0"/>
                                  </p:stCondLst>
                                  <p:childTnLst>
                                    <p:set>
                                      <p:cBhvr>
                                        <p:cTn id="10" dur="1" fill="hold">
                                          <p:stCondLst>
                                            <p:cond delay="0"/>
                                          </p:stCondLst>
                                        </p:cTn>
                                        <p:tgtEl>
                                          <p:spTgt spid="144"/>
                                        </p:tgtEl>
                                        <p:attrNameLst>
                                          <p:attrName>style.visibility</p:attrName>
                                        </p:attrNameLst>
                                      </p:cBhvr>
                                      <p:to>
                                        <p:strVal val="visible"/>
                                      </p:to>
                                    </p:set>
                                    <p:animEffect transition="in" filter="fade">
                                      <p:cBhvr>
                                        <p:cTn id="11" dur="500"/>
                                        <p:tgtEl>
                                          <p:spTgt spid="14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45"/>
                                        </p:tgtEl>
                                        <p:attrNameLst>
                                          <p:attrName>style.visibility</p:attrName>
                                        </p:attrNameLst>
                                      </p:cBhvr>
                                      <p:to>
                                        <p:strVal val="visible"/>
                                      </p:to>
                                    </p:set>
                                    <p:animEffect transition="in" filter="fade">
                                      <p:cBhvr>
                                        <p:cTn id="14" dur="500"/>
                                        <p:tgtEl>
                                          <p:spTgt spid="145"/>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119"/>
                                        </p:tgtEl>
                                        <p:attrNameLst>
                                          <p:attrName>style.visibility</p:attrName>
                                        </p:attrNameLst>
                                      </p:cBhvr>
                                      <p:to>
                                        <p:strVal val="visible"/>
                                      </p:to>
                                    </p:set>
                                  </p:childTnLst>
                                </p:cTn>
                              </p:par>
                              <p:par>
                                <p:cTn id="17" presetID="10" presetClass="entr" presetSubtype="0" fill="hold" grpId="0" nodeType="withEffect">
                                  <p:stCondLst>
                                    <p:cond delay="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500"/>
                                        <p:tgtEl>
                                          <p:spTgt spid="9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1"/>
                                        </p:tgtEl>
                                        <p:attrNameLst>
                                          <p:attrName>style.visibility</p:attrName>
                                        </p:attrNameLst>
                                      </p:cBhvr>
                                      <p:to>
                                        <p:strVal val="visible"/>
                                      </p:to>
                                    </p:set>
                                    <p:animEffect transition="in" filter="fade">
                                      <p:cBhvr>
                                        <p:cTn id="22" dur="500"/>
                                        <p:tgtEl>
                                          <p:spTgt spid="9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4"/>
                                        </p:tgtEl>
                                        <p:attrNameLst>
                                          <p:attrName>style.visibility</p:attrName>
                                        </p:attrNameLst>
                                      </p:cBhvr>
                                      <p:to>
                                        <p:strVal val="visible"/>
                                      </p:to>
                                    </p:set>
                                    <p:animEffect transition="in" filter="fade">
                                      <p:cBhvr>
                                        <p:cTn id="25" dur="500"/>
                                        <p:tgtEl>
                                          <p:spTgt spid="94"/>
                                        </p:tgtEl>
                                      </p:cBhvr>
                                    </p:animEffect>
                                  </p:childTnLst>
                                </p:cTn>
                              </p:par>
                              <p:par>
                                <p:cTn id="26" presetID="10" presetClass="entr" presetSubtype="0" fill="hold" nodeType="withEffect">
                                  <p:stCondLst>
                                    <p:cond delay="0"/>
                                  </p:stCondLst>
                                  <p:childTnLst>
                                    <p:set>
                                      <p:cBhvr>
                                        <p:cTn id="27" dur="1" fill="hold">
                                          <p:stCondLst>
                                            <p:cond delay="0"/>
                                          </p:stCondLst>
                                        </p:cTn>
                                        <p:tgtEl>
                                          <p:spTgt spid="95"/>
                                        </p:tgtEl>
                                        <p:attrNameLst>
                                          <p:attrName>style.visibility</p:attrName>
                                        </p:attrNameLst>
                                      </p:cBhvr>
                                      <p:to>
                                        <p:strVal val="visible"/>
                                      </p:to>
                                    </p:set>
                                    <p:animEffect transition="in" filter="fade">
                                      <p:cBhvr>
                                        <p:cTn id="28" dur="500"/>
                                        <p:tgtEl>
                                          <p:spTgt spid="9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animEffect transition="in" filter="fade">
                                      <p:cBhvr>
                                        <p:cTn id="31" dur="500"/>
                                        <p:tgtEl>
                                          <p:spTgt spid="89"/>
                                        </p:tgtEl>
                                      </p:cBhvr>
                                    </p:animEffect>
                                  </p:childTnLst>
                                </p:cTn>
                              </p:par>
                              <p:par>
                                <p:cTn id="32" presetID="10" presetClass="entr" presetSubtype="0" fill="hold" nodeType="withEffect">
                                  <p:stCondLst>
                                    <p:cond delay="0"/>
                                  </p:stCondLst>
                                  <p:childTnLst>
                                    <p:set>
                                      <p:cBhvr>
                                        <p:cTn id="33" dur="1" fill="hold">
                                          <p:stCondLst>
                                            <p:cond delay="0"/>
                                          </p:stCondLst>
                                        </p:cTn>
                                        <p:tgtEl>
                                          <p:spTgt spid="97"/>
                                        </p:tgtEl>
                                        <p:attrNameLst>
                                          <p:attrName>style.visibility</p:attrName>
                                        </p:attrNameLst>
                                      </p:cBhvr>
                                      <p:to>
                                        <p:strVal val="visible"/>
                                      </p:to>
                                    </p:set>
                                    <p:animEffect transition="in" filter="fade">
                                      <p:cBhvr>
                                        <p:cTn id="34" dur="500"/>
                                        <p:tgtEl>
                                          <p:spTgt spid="9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6"/>
                                        </p:tgtEl>
                                        <p:attrNameLst>
                                          <p:attrName>style.visibility</p:attrName>
                                        </p:attrNameLst>
                                      </p:cBhvr>
                                      <p:to>
                                        <p:strVal val="visible"/>
                                      </p:to>
                                    </p:set>
                                    <p:animEffect transition="in" filter="fade">
                                      <p:cBhvr>
                                        <p:cTn id="37" dur="500"/>
                                        <p:tgtEl>
                                          <p:spTgt spid="9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8"/>
                                        </p:tgtEl>
                                        <p:attrNameLst>
                                          <p:attrName>style.visibility</p:attrName>
                                        </p:attrNameLst>
                                      </p:cBhvr>
                                      <p:to>
                                        <p:strVal val="visible"/>
                                      </p:to>
                                    </p:set>
                                    <p:animEffect transition="in" filter="fade">
                                      <p:cBhvr>
                                        <p:cTn id="40" dur="500"/>
                                        <p:tgtEl>
                                          <p:spTgt spid="98"/>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2"/>
                                        </p:tgtEl>
                                        <p:attrNameLst>
                                          <p:attrName>style.visibility</p:attrName>
                                        </p:attrNameLst>
                                      </p:cBhvr>
                                      <p:to>
                                        <p:strVal val="visible"/>
                                      </p:to>
                                    </p:set>
                                  </p:childTnLst>
                                </p:cTn>
                              </p:par>
                              <p:par>
                                <p:cTn id="45" presetID="10" presetClass="entr" presetSubtype="0" fill="hold" nodeType="withEffect">
                                  <p:stCondLst>
                                    <p:cond delay="0"/>
                                  </p:stCondLst>
                                  <p:childTnLst>
                                    <p:set>
                                      <p:cBhvr>
                                        <p:cTn id="46" dur="1" fill="hold">
                                          <p:stCondLst>
                                            <p:cond delay="0"/>
                                          </p:stCondLst>
                                        </p:cTn>
                                        <p:tgtEl>
                                          <p:spTgt spid="200"/>
                                        </p:tgtEl>
                                        <p:attrNameLst>
                                          <p:attrName>style.visibility</p:attrName>
                                        </p:attrNameLst>
                                      </p:cBhvr>
                                      <p:to>
                                        <p:strVal val="visible"/>
                                      </p:to>
                                    </p:set>
                                    <p:animEffect transition="in" filter="fade">
                                      <p:cBhvr>
                                        <p:cTn id="47" dur="500"/>
                                        <p:tgtEl>
                                          <p:spTgt spid="20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1"/>
                                        </p:tgtEl>
                                        <p:attrNameLst>
                                          <p:attrName>style.visibility</p:attrName>
                                        </p:attrNameLst>
                                      </p:cBhvr>
                                      <p:to>
                                        <p:strVal val="visible"/>
                                      </p:to>
                                    </p:set>
                                    <p:animEffect transition="in" filter="fade">
                                      <p:cBhvr>
                                        <p:cTn id="50" dur="500"/>
                                        <p:tgtEl>
                                          <p:spTgt spid="20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02"/>
                                        </p:tgtEl>
                                        <p:attrNameLst>
                                          <p:attrName>style.visibility</p:attrName>
                                        </p:attrNameLst>
                                      </p:cBhvr>
                                      <p:to>
                                        <p:strVal val="visible"/>
                                      </p:to>
                                    </p:set>
                                    <p:animEffect transition="in" filter="fade">
                                      <p:cBhvr>
                                        <p:cTn id="53" dur="500"/>
                                        <p:tgtEl>
                                          <p:spTgt spid="102"/>
                                        </p:tgtEl>
                                      </p:cBhvr>
                                    </p:animEffect>
                                  </p:childTnLst>
                                </p:cTn>
                              </p:par>
                              <p:par>
                                <p:cTn id="54" presetID="1" presetClass="entr" presetSubtype="0" fill="hold" grpId="0" nodeType="withEffect">
                                  <p:stCondLst>
                                    <p:cond delay="0"/>
                                  </p:stCondLst>
                                  <p:childTnLst>
                                    <p:set>
                                      <p:cBhvr>
                                        <p:cTn id="55" dur="1" fill="hold">
                                          <p:stCondLst>
                                            <p:cond delay="0"/>
                                          </p:stCondLst>
                                        </p:cTn>
                                        <p:tgtEl>
                                          <p:spTgt spid="1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19" grpId="0" animBg="1"/>
      <p:bldP spid="145" grpId="0" animBg="1"/>
      <p:bldP spid="201" grpId="0" animBg="1"/>
      <p:bldP spid="89" grpId="0" animBg="1"/>
      <p:bldP spid="91" grpId="0" animBg="1"/>
      <p:bldP spid="94" grpId="0"/>
      <p:bldP spid="96" grpId="0" animBg="1"/>
      <p:bldP spid="98" grpId="0" animBg="1"/>
      <p:bldP spid="99" grpId="0"/>
      <p:bldP spid="102" grpId="0" animBg="1"/>
      <p:bldP spid="113" grpId="0" animBg="1"/>
      <p:bldP spid="115" grpId="0" animBg="1"/>
      <p:bldP spid="120"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268906-126B-44AD-B225-2EB8201E53B1}"/>
              </a:ext>
            </a:extLst>
          </p:cNvPr>
          <p:cNvSpPr>
            <a:spLocks noGrp="1"/>
          </p:cNvSpPr>
          <p:nvPr>
            <p:ph sz="quarter" idx="10"/>
          </p:nvPr>
        </p:nvSpPr>
        <p:spPr>
          <a:xfrm>
            <a:off x="4969377" y="1458520"/>
            <a:ext cx="7009260" cy="4967243"/>
          </a:xfrm>
        </p:spPr>
        <p:txBody>
          <a:bodyPr/>
          <a:lstStyle/>
          <a:p>
            <a:r>
              <a:rPr lang="en-US" sz="1800"/>
              <a:t>In order to enable smooth migration and co-existence with 4G/LTE, both 5GC and EPC access user profile in a common HSS/UDM. </a:t>
            </a:r>
          </a:p>
          <a:p>
            <a:pPr lvl="1"/>
            <a:r>
              <a:rPr lang="en-US" sz="1600"/>
              <a:t>5G profiles are evolution of the corresponding profiles used in EPC.</a:t>
            </a:r>
          </a:p>
          <a:p>
            <a:pPr lvl="1"/>
            <a:r>
              <a:rPr lang="en-US" sz="1600"/>
              <a:t>UDM interacts using </a:t>
            </a:r>
            <a:r>
              <a:rPr lang="en-US" sz="1600" err="1"/>
              <a:t>Nudm</a:t>
            </a:r>
            <a:r>
              <a:rPr lang="en-US" sz="1600"/>
              <a:t> SBA service operations with 5GC, and HSS interacts using Diameter S6a/</a:t>
            </a:r>
            <a:r>
              <a:rPr lang="en-US" sz="1600" err="1"/>
              <a:t>SWx</a:t>
            </a:r>
            <a:r>
              <a:rPr lang="en-US" sz="1600"/>
              <a:t> with EPC. </a:t>
            </a:r>
          </a:p>
          <a:p>
            <a:pPr lvl="1"/>
            <a:r>
              <a:rPr lang="en-US" sz="1600"/>
              <a:t>HSS-UDM interworking is specified in R16 (see UDICOM slide). </a:t>
            </a:r>
          </a:p>
          <a:p>
            <a:pPr lvl="1"/>
            <a:endParaRPr lang="en-US" sz="1000"/>
          </a:p>
          <a:p>
            <a:r>
              <a:rPr lang="en-US" sz="1800"/>
              <a:t>EIR also required to interact with 5GC using SBA services (N5g-eir) and with EPC using Diameter (S13). </a:t>
            </a:r>
          </a:p>
          <a:p>
            <a:endParaRPr lang="en-US" sz="1000"/>
          </a:p>
          <a:p>
            <a:r>
              <a:rPr lang="en-US" sz="1800"/>
              <a:t>LCS/GMLC interacts with UDM (to get serving AMF) and AMF using SBA service operations. </a:t>
            </a:r>
          </a:p>
          <a:p>
            <a:pPr lvl="1"/>
            <a:r>
              <a:rPr lang="en-US" sz="1600"/>
              <a:t>Diameter </a:t>
            </a:r>
            <a:r>
              <a:rPr lang="en-US" sz="1600" err="1"/>
              <a:t>SLh</a:t>
            </a:r>
            <a:r>
              <a:rPr lang="en-US" sz="1600"/>
              <a:t> to HSS still available to fetch serving MME.</a:t>
            </a:r>
          </a:p>
          <a:p>
            <a:endParaRPr lang="en-US" sz="1000"/>
          </a:p>
          <a:p>
            <a:r>
              <a:rPr lang="en-US" sz="1800"/>
              <a:t>IMS can interact with HSS-IMS using diameter ref points (Rel-15) or using new SBI services exposed by HSS, </a:t>
            </a:r>
            <a:r>
              <a:rPr lang="en-US" sz="1800" err="1"/>
              <a:t>Nhss</a:t>
            </a:r>
            <a:r>
              <a:rPr lang="en-US" sz="1800"/>
              <a:t> (Rel-16). </a:t>
            </a:r>
          </a:p>
          <a:p>
            <a:endParaRPr lang="en-US" sz="1000">
              <a:solidFill>
                <a:srgbClr val="FF0000"/>
              </a:solidFill>
            </a:endParaRPr>
          </a:p>
          <a:p>
            <a:r>
              <a:rPr lang="en-US" sz="1800"/>
              <a:t>GMSC (SMS) use existing (MAP/diameter based) ref points towards HSS to interact with UDM. </a:t>
            </a:r>
          </a:p>
        </p:txBody>
      </p:sp>
      <p:sp>
        <p:nvSpPr>
          <p:cNvPr id="4" name="Title 3"/>
          <p:cNvSpPr>
            <a:spLocks noGrp="1"/>
          </p:cNvSpPr>
          <p:nvPr>
            <p:ph type="title"/>
          </p:nvPr>
        </p:nvSpPr>
        <p:spPr/>
        <p:txBody>
          <a:bodyPr/>
          <a:lstStyle/>
          <a:p>
            <a:r>
              <a:rPr lang="en-US"/>
              <a:t>Subscription Data Management</a:t>
            </a:r>
            <a:br>
              <a:rPr lang="en-US"/>
            </a:br>
            <a:r>
              <a:rPr lang="en-US" sz="3600">
                <a:solidFill>
                  <a:schemeClr val="tx2"/>
                </a:solidFill>
              </a:rPr>
              <a:t>Interworking</a:t>
            </a:r>
            <a:endParaRPr lang="en-US"/>
          </a:p>
        </p:txBody>
      </p:sp>
      <p:cxnSp>
        <p:nvCxnSpPr>
          <p:cNvPr id="179" name="Straight Connector 178">
            <a:extLst>
              <a:ext uri="{FF2B5EF4-FFF2-40B4-BE49-F238E27FC236}">
                <a16:creationId xmlns:a16="http://schemas.microsoft.com/office/drawing/2014/main" id="{F7DA27B3-4CDB-41EC-B7B9-7976DF6FA575}"/>
              </a:ext>
            </a:extLst>
          </p:cNvPr>
          <p:cNvCxnSpPr>
            <a:cxnSpLocks/>
          </p:cNvCxnSpPr>
          <p:nvPr/>
        </p:nvCxnSpPr>
        <p:spPr bwMode="auto">
          <a:xfrm>
            <a:off x="2646926" y="4947329"/>
            <a:ext cx="0" cy="214531"/>
          </a:xfrm>
          <a:prstGeom prst="line">
            <a:avLst/>
          </a:prstGeom>
          <a:solidFill>
            <a:schemeClr val="accent1"/>
          </a:solidFill>
          <a:ln w="19050" cap="flat" cmpd="sng" algn="ctr">
            <a:solidFill>
              <a:schemeClr val="tx1"/>
            </a:solidFill>
            <a:prstDash val="dash"/>
            <a:round/>
            <a:headEnd type="none" w="med" len="med"/>
            <a:tailEnd type="none" w="med" len="med"/>
          </a:ln>
          <a:effectLst/>
        </p:spPr>
      </p:cxnSp>
      <p:cxnSp>
        <p:nvCxnSpPr>
          <p:cNvPr id="180" name="Straight Connector 179">
            <a:extLst>
              <a:ext uri="{FF2B5EF4-FFF2-40B4-BE49-F238E27FC236}">
                <a16:creationId xmlns:a16="http://schemas.microsoft.com/office/drawing/2014/main" id="{25F4F4E6-7D16-41E4-8ABA-DA644677A7AA}"/>
              </a:ext>
            </a:extLst>
          </p:cNvPr>
          <p:cNvCxnSpPr>
            <a:cxnSpLocks/>
          </p:cNvCxnSpPr>
          <p:nvPr/>
        </p:nvCxnSpPr>
        <p:spPr bwMode="auto">
          <a:xfrm>
            <a:off x="2101182" y="5160045"/>
            <a:ext cx="0" cy="440847"/>
          </a:xfrm>
          <a:prstGeom prst="line">
            <a:avLst/>
          </a:prstGeom>
          <a:solidFill>
            <a:schemeClr val="accent1"/>
          </a:solidFill>
          <a:ln w="19050" cap="flat" cmpd="sng" algn="ctr">
            <a:solidFill>
              <a:schemeClr val="tx1"/>
            </a:solidFill>
            <a:prstDash val="dash"/>
            <a:round/>
            <a:headEnd type="none" w="med" len="med"/>
            <a:tailEnd type="none" w="med" len="med"/>
          </a:ln>
          <a:effectLst/>
        </p:spPr>
      </p:cxnSp>
      <p:cxnSp>
        <p:nvCxnSpPr>
          <p:cNvPr id="181" name="Straight Connector 180">
            <a:extLst>
              <a:ext uri="{FF2B5EF4-FFF2-40B4-BE49-F238E27FC236}">
                <a16:creationId xmlns:a16="http://schemas.microsoft.com/office/drawing/2014/main" id="{4EE77B60-CC42-4595-8D01-02ED7EF05631}"/>
              </a:ext>
            </a:extLst>
          </p:cNvPr>
          <p:cNvCxnSpPr>
            <a:cxnSpLocks/>
          </p:cNvCxnSpPr>
          <p:nvPr/>
        </p:nvCxnSpPr>
        <p:spPr bwMode="auto">
          <a:xfrm>
            <a:off x="1100752" y="5156879"/>
            <a:ext cx="0" cy="233681"/>
          </a:xfrm>
          <a:prstGeom prst="line">
            <a:avLst/>
          </a:prstGeom>
          <a:solidFill>
            <a:schemeClr val="accent1"/>
          </a:solidFill>
          <a:ln w="19050" cap="flat" cmpd="sng" algn="ctr">
            <a:solidFill>
              <a:schemeClr val="tx1"/>
            </a:solidFill>
            <a:prstDash val="dash"/>
            <a:round/>
            <a:headEnd type="none" w="med" len="med"/>
            <a:tailEnd type="none" w="med" len="med"/>
          </a:ln>
          <a:effectLst/>
        </p:spPr>
      </p:cxnSp>
      <p:cxnSp>
        <p:nvCxnSpPr>
          <p:cNvPr id="182" name="Straight Connector 181">
            <a:extLst>
              <a:ext uri="{FF2B5EF4-FFF2-40B4-BE49-F238E27FC236}">
                <a16:creationId xmlns:a16="http://schemas.microsoft.com/office/drawing/2014/main" id="{17B73F98-403D-4886-A5C6-F38FAD6DFE60}"/>
              </a:ext>
            </a:extLst>
          </p:cNvPr>
          <p:cNvCxnSpPr>
            <a:cxnSpLocks/>
          </p:cNvCxnSpPr>
          <p:nvPr/>
        </p:nvCxnSpPr>
        <p:spPr bwMode="auto">
          <a:xfrm flipV="1">
            <a:off x="636464" y="5158338"/>
            <a:ext cx="4019674" cy="1706"/>
          </a:xfrm>
          <a:prstGeom prst="line">
            <a:avLst/>
          </a:prstGeom>
          <a:solidFill>
            <a:schemeClr val="accent1"/>
          </a:solidFill>
          <a:ln w="19050" cap="flat" cmpd="sng" algn="ctr">
            <a:solidFill>
              <a:schemeClr val="tx1"/>
            </a:solidFill>
            <a:prstDash val="dash"/>
            <a:round/>
            <a:headEnd type="none" w="med" len="med"/>
            <a:tailEnd type="none" w="med" len="med"/>
          </a:ln>
          <a:effectLst/>
        </p:spPr>
      </p:cxnSp>
      <p:sp>
        <p:nvSpPr>
          <p:cNvPr id="183" name="Text Box 144">
            <a:extLst>
              <a:ext uri="{FF2B5EF4-FFF2-40B4-BE49-F238E27FC236}">
                <a16:creationId xmlns:a16="http://schemas.microsoft.com/office/drawing/2014/main" id="{80D0BCA9-9BA3-417C-85F5-88B13F14BC25}"/>
              </a:ext>
            </a:extLst>
          </p:cNvPr>
          <p:cNvSpPr txBox="1">
            <a:spLocks noChangeAspect="1" noChangeArrowheads="1"/>
          </p:cNvSpPr>
          <p:nvPr/>
        </p:nvSpPr>
        <p:spPr bwMode="auto">
          <a:xfrm>
            <a:off x="2051669" y="4915028"/>
            <a:ext cx="1119978" cy="17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eaLnBrk="1" hangingPunct="1">
              <a:lnSpc>
                <a:spcPct val="80000"/>
              </a:lnSpc>
            </a:pPr>
            <a:r>
              <a:rPr lang="en-US" altLang="en-US" sz="1400" err="1">
                <a:solidFill>
                  <a:schemeClr val="accent2"/>
                </a:solidFill>
                <a:latin typeface="+mn-lt"/>
              </a:rPr>
              <a:t>Nudm</a:t>
            </a:r>
            <a:r>
              <a:rPr lang="en-US" altLang="en-US" sz="1400">
                <a:solidFill>
                  <a:schemeClr val="accent2"/>
                </a:solidFill>
                <a:latin typeface="+mn-lt"/>
              </a:rPr>
              <a:t>     </a:t>
            </a:r>
            <a:r>
              <a:rPr lang="en-US" altLang="en-US" sz="1400" err="1">
                <a:solidFill>
                  <a:schemeClr val="accent2"/>
                </a:solidFill>
                <a:latin typeface="+mn-lt"/>
              </a:rPr>
              <a:t>Nhss</a:t>
            </a:r>
            <a:endParaRPr lang="en-US" altLang="en-US" sz="1400">
              <a:solidFill>
                <a:schemeClr val="accent2"/>
              </a:solidFill>
              <a:latin typeface="+mn-lt"/>
            </a:endParaRPr>
          </a:p>
        </p:txBody>
      </p:sp>
      <p:sp>
        <p:nvSpPr>
          <p:cNvPr id="206" name="Freeform 34">
            <a:extLst>
              <a:ext uri="{FF2B5EF4-FFF2-40B4-BE49-F238E27FC236}">
                <a16:creationId xmlns:a16="http://schemas.microsoft.com/office/drawing/2014/main" id="{5A4C1016-F12A-477F-B363-FA07E4E26C4C}"/>
              </a:ext>
            </a:extLst>
          </p:cNvPr>
          <p:cNvSpPr>
            <a:spLocks noChangeAspect="1"/>
          </p:cNvSpPr>
          <p:nvPr/>
        </p:nvSpPr>
        <p:spPr bwMode="auto">
          <a:xfrm>
            <a:off x="296493" y="2081328"/>
            <a:ext cx="1062787" cy="835478"/>
          </a:xfrm>
          <a:custGeom>
            <a:avLst/>
            <a:gdLst>
              <a:gd name="T0" fmla="*/ 15322411 w 522"/>
              <a:gd name="T1" fmla="*/ 59674397 h 399"/>
              <a:gd name="T2" fmla="*/ 4342078 w 522"/>
              <a:gd name="T3" fmla="*/ 44798810 h 399"/>
              <a:gd name="T4" fmla="*/ 0 w 522"/>
              <a:gd name="T5" fmla="*/ 34281387 h 399"/>
              <a:gd name="T6" fmla="*/ 13445428 w 522"/>
              <a:gd name="T7" fmla="*/ 18556182 h 399"/>
              <a:gd name="T8" fmla="*/ 25222172 w 522"/>
              <a:gd name="T9" fmla="*/ 6870450 h 399"/>
              <a:gd name="T10" fmla="*/ 46815215 w 522"/>
              <a:gd name="T11" fmla="*/ 0 h 399"/>
              <a:gd name="T12" fmla="*/ 63288766 w 522"/>
              <a:gd name="T13" fmla="*/ 12029493 h 399"/>
              <a:gd name="T14" fmla="*/ 72398755 w 522"/>
              <a:gd name="T15" fmla="*/ 14239600 h 399"/>
              <a:gd name="T16" fmla="*/ 72664127 w 522"/>
              <a:gd name="T17" fmla="*/ 16070027 h 399"/>
              <a:gd name="T18" fmla="*/ 70827127 w 522"/>
              <a:gd name="T19" fmla="*/ 16343079 h 399"/>
              <a:gd name="T20" fmla="*/ 62629961 w 522"/>
              <a:gd name="T21" fmla="*/ 14718417 h 399"/>
              <a:gd name="T22" fmla="*/ 61056958 w 522"/>
              <a:gd name="T23" fmla="*/ 13728968 h 399"/>
              <a:gd name="T24" fmla="*/ 33482122 w 522"/>
              <a:gd name="T25" fmla="*/ 11543714 h 399"/>
              <a:gd name="T26" fmla="*/ 32488820 w 522"/>
              <a:gd name="T27" fmla="*/ 12179925 h 399"/>
              <a:gd name="T28" fmla="*/ 25222172 w 522"/>
              <a:gd name="T29" fmla="*/ 9566315 h 399"/>
              <a:gd name="T30" fmla="*/ 16166319 w 522"/>
              <a:gd name="T31" fmla="*/ 18556182 h 399"/>
              <a:gd name="T32" fmla="*/ 16166319 w 522"/>
              <a:gd name="T33" fmla="*/ 21233511 h 399"/>
              <a:gd name="T34" fmla="*/ 15171460 w 522"/>
              <a:gd name="T35" fmla="*/ 21746290 h 399"/>
              <a:gd name="T36" fmla="*/ 6693185 w 522"/>
              <a:gd name="T37" fmla="*/ 43474041 h 399"/>
              <a:gd name="T38" fmla="*/ 7061207 w 522"/>
              <a:gd name="T39" fmla="*/ 44949086 h 399"/>
              <a:gd name="T40" fmla="*/ 15322411 w 522"/>
              <a:gd name="T41" fmla="*/ 57005579 h 399"/>
              <a:gd name="T42" fmla="*/ 18890363 w 522"/>
              <a:gd name="T43" fmla="*/ 56345442 h 399"/>
              <a:gd name="T44" fmla="*/ 20728615 w 522"/>
              <a:gd name="T45" fmla="*/ 57005579 h 399"/>
              <a:gd name="T46" fmla="*/ 31006315 w 522"/>
              <a:gd name="T47" fmla="*/ 63989791 h 399"/>
              <a:gd name="T48" fmla="*/ 40750026 w 522"/>
              <a:gd name="T49" fmla="*/ 58986125 h 399"/>
              <a:gd name="T50" fmla="*/ 41749956 w 522"/>
              <a:gd name="T51" fmla="*/ 59314265 h 399"/>
              <a:gd name="T52" fmla="*/ 57914511 w 522"/>
              <a:gd name="T53" fmla="*/ 56495062 h 399"/>
              <a:gd name="T54" fmla="*/ 58910619 w 522"/>
              <a:gd name="T55" fmla="*/ 55859731 h 399"/>
              <a:gd name="T56" fmla="*/ 66484669 w 522"/>
              <a:gd name="T57" fmla="*/ 58324971 h 399"/>
              <a:gd name="T58" fmla="*/ 76585036 w 522"/>
              <a:gd name="T59" fmla="*/ 48279962 h 399"/>
              <a:gd name="T60" fmla="*/ 77737381 w 522"/>
              <a:gd name="T61" fmla="*/ 46806105 h 399"/>
              <a:gd name="T62" fmla="*/ 85155076 w 522"/>
              <a:gd name="T63" fmla="*/ 38294923 h 399"/>
              <a:gd name="T64" fmla="*/ 76585036 w 522"/>
              <a:gd name="T65" fmla="*/ 29241337 h 399"/>
              <a:gd name="T66" fmla="*/ 76228470 w 522"/>
              <a:gd name="T67" fmla="*/ 28249952 h 399"/>
              <a:gd name="T68" fmla="*/ 74390161 w 522"/>
              <a:gd name="T69" fmla="*/ 19880759 h 399"/>
              <a:gd name="T70" fmla="*/ 74747809 w 522"/>
              <a:gd name="T71" fmla="*/ 17899842 h 399"/>
              <a:gd name="T72" fmla="*/ 79087081 w 522"/>
              <a:gd name="T73" fmla="*/ 26420054 h 399"/>
              <a:gd name="T74" fmla="*/ 79087081 w 522"/>
              <a:gd name="T75" fmla="*/ 27411003 h 399"/>
              <a:gd name="T76" fmla="*/ 79304899 w 522"/>
              <a:gd name="T77" fmla="*/ 49118805 h 399"/>
              <a:gd name="T78" fmla="*/ 66484669 w 522"/>
              <a:gd name="T79" fmla="*/ 61019112 h 399"/>
              <a:gd name="T80" fmla="*/ 48438070 w 522"/>
              <a:gd name="T81" fmla="*/ 64343038 h 399"/>
              <a:gd name="T82" fmla="*/ 41262602 w 522"/>
              <a:gd name="T83" fmla="*/ 62160644 h 399"/>
              <a:gd name="T84" fmla="*/ 18668376 w 522"/>
              <a:gd name="T85" fmla="*/ 59190764 h 39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22"/>
              <a:gd name="T130" fmla="*/ 0 h 399"/>
              <a:gd name="T131" fmla="*/ 522 w 522"/>
              <a:gd name="T132" fmla="*/ 399 h 39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22" h="399">
                <a:moveTo>
                  <a:pt x="111" y="354"/>
                </a:moveTo>
                <a:cubicBezTo>
                  <a:pt x="105" y="356"/>
                  <a:pt x="98" y="357"/>
                  <a:pt x="91" y="357"/>
                </a:cubicBezTo>
                <a:cubicBezTo>
                  <a:pt x="91" y="357"/>
                  <a:pt x="91" y="357"/>
                  <a:pt x="91" y="357"/>
                </a:cubicBezTo>
                <a:cubicBezTo>
                  <a:pt x="53" y="357"/>
                  <a:pt x="23" y="326"/>
                  <a:pt x="23" y="288"/>
                </a:cubicBezTo>
                <a:cubicBezTo>
                  <a:pt x="23" y="288"/>
                  <a:pt x="23" y="288"/>
                  <a:pt x="23" y="288"/>
                </a:cubicBezTo>
                <a:cubicBezTo>
                  <a:pt x="23" y="281"/>
                  <a:pt x="24" y="275"/>
                  <a:pt x="26" y="268"/>
                </a:cubicBezTo>
                <a:cubicBezTo>
                  <a:pt x="26" y="268"/>
                  <a:pt x="26" y="268"/>
                  <a:pt x="26" y="268"/>
                </a:cubicBezTo>
                <a:cubicBezTo>
                  <a:pt x="10" y="252"/>
                  <a:pt x="0" y="230"/>
                  <a:pt x="0" y="205"/>
                </a:cubicBezTo>
                <a:cubicBezTo>
                  <a:pt x="0" y="205"/>
                  <a:pt x="0" y="205"/>
                  <a:pt x="0" y="205"/>
                </a:cubicBezTo>
                <a:cubicBezTo>
                  <a:pt x="0" y="159"/>
                  <a:pt x="35" y="120"/>
                  <a:pt x="81" y="115"/>
                </a:cubicBezTo>
                <a:cubicBezTo>
                  <a:pt x="81" y="115"/>
                  <a:pt x="81" y="115"/>
                  <a:pt x="81" y="115"/>
                </a:cubicBezTo>
                <a:cubicBezTo>
                  <a:pt x="80" y="114"/>
                  <a:pt x="80" y="112"/>
                  <a:pt x="80" y="111"/>
                </a:cubicBezTo>
                <a:cubicBezTo>
                  <a:pt x="80" y="111"/>
                  <a:pt x="80" y="111"/>
                  <a:pt x="80" y="111"/>
                </a:cubicBezTo>
                <a:cubicBezTo>
                  <a:pt x="80" y="72"/>
                  <a:pt x="111" y="41"/>
                  <a:pt x="150" y="41"/>
                </a:cubicBezTo>
                <a:cubicBezTo>
                  <a:pt x="150" y="41"/>
                  <a:pt x="150" y="41"/>
                  <a:pt x="150" y="41"/>
                </a:cubicBezTo>
                <a:cubicBezTo>
                  <a:pt x="164" y="41"/>
                  <a:pt x="177" y="46"/>
                  <a:pt x="188" y="53"/>
                </a:cubicBezTo>
                <a:cubicBezTo>
                  <a:pt x="188" y="53"/>
                  <a:pt x="188" y="53"/>
                  <a:pt x="188" y="53"/>
                </a:cubicBezTo>
                <a:cubicBezTo>
                  <a:pt x="206" y="21"/>
                  <a:pt x="240" y="0"/>
                  <a:pt x="278" y="0"/>
                </a:cubicBezTo>
                <a:cubicBezTo>
                  <a:pt x="278" y="0"/>
                  <a:pt x="278" y="0"/>
                  <a:pt x="278" y="0"/>
                </a:cubicBezTo>
                <a:cubicBezTo>
                  <a:pt x="324" y="0"/>
                  <a:pt x="363" y="30"/>
                  <a:pt x="376" y="72"/>
                </a:cubicBezTo>
                <a:cubicBezTo>
                  <a:pt x="376" y="72"/>
                  <a:pt x="376" y="72"/>
                  <a:pt x="376" y="72"/>
                </a:cubicBezTo>
                <a:cubicBezTo>
                  <a:pt x="379" y="72"/>
                  <a:pt x="381" y="71"/>
                  <a:pt x="383" y="71"/>
                </a:cubicBezTo>
                <a:cubicBezTo>
                  <a:pt x="383" y="71"/>
                  <a:pt x="383" y="71"/>
                  <a:pt x="383" y="71"/>
                </a:cubicBezTo>
                <a:cubicBezTo>
                  <a:pt x="400" y="71"/>
                  <a:pt x="416" y="76"/>
                  <a:pt x="430" y="85"/>
                </a:cubicBezTo>
                <a:cubicBezTo>
                  <a:pt x="430" y="85"/>
                  <a:pt x="430" y="85"/>
                  <a:pt x="430" y="85"/>
                </a:cubicBezTo>
                <a:cubicBezTo>
                  <a:pt x="430" y="85"/>
                  <a:pt x="430" y="85"/>
                  <a:pt x="430" y="85"/>
                </a:cubicBezTo>
                <a:cubicBezTo>
                  <a:pt x="433" y="87"/>
                  <a:pt x="434" y="92"/>
                  <a:pt x="432" y="96"/>
                </a:cubicBezTo>
                <a:cubicBezTo>
                  <a:pt x="432" y="96"/>
                  <a:pt x="432" y="96"/>
                  <a:pt x="432" y="96"/>
                </a:cubicBezTo>
                <a:cubicBezTo>
                  <a:pt x="430" y="100"/>
                  <a:pt x="425" y="101"/>
                  <a:pt x="421" y="98"/>
                </a:cubicBezTo>
                <a:cubicBezTo>
                  <a:pt x="421" y="98"/>
                  <a:pt x="421" y="98"/>
                  <a:pt x="421" y="98"/>
                </a:cubicBezTo>
                <a:cubicBezTo>
                  <a:pt x="410" y="91"/>
                  <a:pt x="397" y="87"/>
                  <a:pt x="383" y="87"/>
                </a:cubicBezTo>
                <a:cubicBezTo>
                  <a:pt x="383" y="87"/>
                  <a:pt x="383" y="87"/>
                  <a:pt x="383" y="87"/>
                </a:cubicBezTo>
                <a:cubicBezTo>
                  <a:pt x="379" y="87"/>
                  <a:pt x="376" y="88"/>
                  <a:pt x="372" y="88"/>
                </a:cubicBezTo>
                <a:cubicBezTo>
                  <a:pt x="372" y="88"/>
                  <a:pt x="372" y="88"/>
                  <a:pt x="372" y="88"/>
                </a:cubicBezTo>
                <a:cubicBezTo>
                  <a:pt x="368" y="89"/>
                  <a:pt x="364" y="86"/>
                  <a:pt x="363" y="82"/>
                </a:cubicBezTo>
                <a:cubicBezTo>
                  <a:pt x="363" y="82"/>
                  <a:pt x="363" y="82"/>
                  <a:pt x="363" y="82"/>
                </a:cubicBezTo>
                <a:cubicBezTo>
                  <a:pt x="354" y="44"/>
                  <a:pt x="319" y="16"/>
                  <a:pt x="278" y="16"/>
                </a:cubicBezTo>
                <a:cubicBezTo>
                  <a:pt x="278" y="16"/>
                  <a:pt x="278" y="16"/>
                  <a:pt x="278" y="16"/>
                </a:cubicBezTo>
                <a:cubicBezTo>
                  <a:pt x="242" y="16"/>
                  <a:pt x="212" y="38"/>
                  <a:pt x="199" y="69"/>
                </a:cubicBezTo>
                <a:cubicBezTo>
                  <a:pt x="199" y="69"/>
                  <a:pt x="199" y="69"/>
                  <a:pt x="199" y="69"/>
                </a:cubicBezTo>
                <a:cubicBezTo>
                  <a:pt x="198" y="71"/>
                  <a:pt x="195" y="73"/>
                  <a:pt x="193" y="73"/>
                </a:cubicBezTo>
                <a:cubicBezTo>
                  <a:pt x="193" y="73"/>
                  <a:pt x="193" y="73"/>
                  <a:pt x="193" y="73"/>
                </a:cubicBezTo>
                <a:cubicBezTo>
                  <a:pt x="190" y="74"/>
                  <a:pt x="188" y="73"/>
                  <a:pt x="186" y="72"/>
                </a:cubicBezTo>
                <a:cubicBezTo>
                  <a:pt x="186" y="72"/>
                  <a:pt x="186" y="72"/>
                  <a:pt x="186" y="72"/>
                </a:cubicBezTo>
                <a:cubicBezTo>
                  <a:pt x="176" y="63"/>
                  <a:pt x="164" y="57"/>
                  <a:pt x="150" y="57"/>
                </a:cubicBezTo>
                <a:cubicBezTo>
                  <a:pt x="150" y="57"/>
                  <a:pt x="150" y="57"/>
                  <a:pt x="150" y="57"/>
                </a:cubicBezTo>
                <a:cubicBezTo>
                  <a:pt x="120" y="57"/>
                  <a:pt x="96" y="81"/>
                  <a:pt x="96" y="111"/>
                </a:cubicBezTo>
                <a:cubicBezTo>
                  <a:pt x="96" y="111"/>
                  <a:pt x="96" y="111"/>
                  <a:pt x="96" y="111"/>
                </a:cubicBezTo>
                <a:cubicBezTo>
                  <a:pt x="96" y="114"/>
                  <a:pt x="97" y="118"/>
                  <a:pt x="97" y="121"/>
                </a:cubicBezTo>
                <a:cubicBezTo>
                  <a:pt x="97" y="121"/>
                  <a:pt x="97" y="121"/>
                  <a:pt x="97" y="121"/>
                </a:cubicBezTo>
                <a:cubicBezTo>
                  <a:pt x="98" y="123"/>
                  <a:pt x="97" y="126"/>
                  <a:pt x="96" y="127"/>
                </a:cubicBezTo>
                <a:cubicBezTo>
                  <a:pt x="96" y="127"/>
                  <a:pt x="96" y="127"/>
                  <a:pt x="96" y="127"/>
                </a:cubicBezTo>
                <a:cubicBezTo>
                  <a:pt x="94" y="129"/>
                  <a:pt x="92" y="130"/>
                  <a:pt x="90" y="130"/>
                </a:cubicBezTo>
                <a:cubicBezTo>
                  <a:pt x="90" y="130"/>
                  <a:pt x="90" y="130"/>
                  <a:pt x="90" y="130"/>
                </a:cubicBezTo>
                <a:cubicBezTo>
                  <a:pt x="49" y="131"/>
                  <a:pt x="16" y="164"/>
                  <a:pt x="16" y="205"/>
                </a:cubicBezTo>
                <a:cubicBezTo>
                  <a:pt x="16" y="205"/>
                  <a:pt x="16" y="205"/>
                  <a:pt x="16" y="205"/>
                </a:cubicBezTo>
                <a:cubicBezTo>
                  <a:pt x="16" y="227"/>
                  <a:pt x="25" y="247"/>
                  <a:pt x="40" y="260"/>
                </a:cubicBezTo>
                <a:cubicBezTo>
                  <a:pt x="40" y="260"/>
                  <a:pt x="40" y="260"/>
                  <a:pt x="40" y="260"/>
                </a:cubicBezTo>
                <a:cubicBezTo>
                  <a:pt x="43" y="263"/>
                  <a:pt x="43" y="266"/>
                  <a:pt x="42" y="269"/>
                </a:cubicBezTo>
                <a:cubicBezTo>
                  <a:pt x="42" y="269"/>
                  <a:pt x="42" y="269"/>
                  <a:pt x="42" y="269"/>
                </a:cubicBezTo>
                <a:cubicBezTo>
                  <a:pt x="40" y="275"/>
                  <a:pt x="39" y="282"/>
                  <a:pt x="39" y="288"/>
                </a:cubicBezTo>
                <a:cubicBezTo>
                  <a:pt x="39" y="288"/>
                  <a:pt x="39" y="288"/>
                  <a:pt x="39" y="288"/>
                </a:cubicBezTo>
                <a:cubicBezTo>
                  <a:pt x="39" y="318"/>
                  <a:pt x="62" y="341"/>
                  <a:pt x="91" y="341"/>
                </a:cubicBezTo>
                <a:cubicBezTo>
                  <a:pt x="91" y="341"/>
                  <a:pt x="91" y="341"/>
                  <a:pt x="91" y="341"/>
                </a:cubicBezTo>
                <a:cubicBezTo>
                  <a:pt x="99" y="341"/>
                  <a:pt x="106" y="340"/>
                  <a:pt x="112" y="337"/>
                </a:cubicBezTo>
                <a:cubicBezTo>
                  <a:pt x="112" y="337"/>
                  <a:pt x="112" y="337"/>
                  <a:pt x="112" y="337"/>
                </a:cubicBezTo>
                <a:cubicBezTo>
                  <a:pt x="114" y="336"/>
                  <a:pt x="116" y="336"/>
                  <a:pt x="118" y="337"/>
                </a:cubicBezTo>
                <a:cubicBezTo>
                  <a:pt x="118" y="337"/>
                  <a:pt x="118" y="337"/>
                  <a:pt x="118" y="337"/>
                </a:cubicBezTo>
                <a:cubicBezTo>
                  <a:pt x="120" y="338"/>
                  <a:pt x="122" y="339"/>
                  <a:pt x="123" y="341"/>
                </a:cubicBezTo>
                <a:cubicBezTo>
                  <a:pt x="123" y="341"/>
                  <a:pt x="123" y="341"/>
                  <a:pt x="123" y="341"/>
                </a:cubicBezTo>
                <a:cubicBezTo>
                  <a:pt x="132" y="366"/>
                  <a:pt x="156" y="383"/>
                  <a:pt x="184" y="383"/>
                </a:cubicBezTo>
                <a:cubicBezTo>
                  <a:pt x="184" y="383"/>
                  <a:pt x="184" y="383"/>
                  <a:pt x="184" y="383"/>
                </a:cubicBezTo>
                <a:cubicBezTo>
                  <a:pt x="206" y="383"/>
                  <a:pt x="225" y="373"/>
                  <a:pt x="237" y="357"/>
                </a:cubicBezTo>
                <a:cubicBezTo>
                  <a:pt x="237" y="357"/>
                  <a:pt x="237" y="357"/>
                  <a:pt x="237" y="357"/>
                </a:cubicBezTo>
                <a:cubicBezTo>
                  <a:pt x="238" y="355"/>
                  <a:pt x="240" y="354"/>
                  <a:pt x="242" y="353"/>
                </a:cubicBezTo>
                <a:cubicBezTo>
                  <a:pt x="242" y="353"/>
                  <a:pt x="242" y="353"/>
                  <a:pt x="242" y="353"/>
                </a:cubicBezTo>
                <a:cubicBezTo>
                  <a:pt x="244" y="353"/>
                  <a:pt x="246" y="354"/>
                  <a:pt x="248" y="355"/>
                </a:cubicBezTo>
                <a:cubicBezTo>
                  <a:pt x="248" y="355"/>
                  <a:pt x="248" y="355"/>
                  <a:pt x="248" y="355"/>
                </a:cubicBezTo>
                <a:cubicBezTo>
                  <a:pt x="259" y="364"/>
                  <a:pt x="273" y="369"/>
                  <a:pt x="288" y="369"/>
                </a:cubicBezTo>
                <a:cubicBezTo>
                  <a:pt x="288" y="369"/>
                  <a:pt x="288" y="369"/>
                  <a:pt x="288" y="369"/>
                </a:cubicBezTo>
                <a:cubicBezTo>
                  <a:pt x="312" y="369"/>
                  <a:pt x="333" y="356"/>
                  <a:pt x="344" y="338"/>
                </a:cubicBezTo>
                <a:cubicBezTo>
                  <a:pt x="344" y="338"/>
                  <a:pt x="344" y="338"/>
                  <a:pt x="344" y="338"/>
                </a:cubicBezTo>
                <a:cubicBezTo>
                  <a:pt x="345" y="336"/>
                  <a:pt x="347" y="334"/>
                  <a:pt x="350" y="334"/>
                </a:cubicBezTo>
                <a:cubicBezTo>
                  <a:pt x="350" y="334"/>
                  <a:pt x="350" y="334"/>
                  <a:pt x="350" y="334"/>
                </a:cubicBezTo>
                <a:cubicBezTo>
                  <a:pt x="352" y="334"/>
                  <a:pt x="354" y="334"/>
                  <a:pt x="356" y="336"/>
                </a:cubicBezTo>
                <a:cubicBezTo>
                  <a:pt x="356" y="336"/>
                  <a:pt x="356" y="336"/>
                  <a:pt x="356" y="336"/>
                </a:cubicBezTo>
                <a:cubicBezTo>
                  <a:pt x="367" y="344"/>
                  <a:pt x="380" y="349"/>
                  <a:pt x="395" y="349"/>
                </a:cubicBezTo>
                <a:cubicBezTo>
                  <a:pt x="395" y="349"/>
                  <a:pt x="395" y="349"/>
                  <a:pt x="395" y="349"/>
                </a:cubicBezTo>
                <a:cubicBezTo>
                  <a:pt x="428" y="349"/>
                  <a:pt x="455" y="322"/>
                  <a:pt x="455" y="289"/>
                </a:cubicBezTo>
                <a:cubicBezTo>
                  <a:pt x="455" y="289"/>
                  <a:pt x="455" y="289"/>
                  <a:pt x="455" y="289"/>
                </a:cubicBezTo>
                <a:cubicBezTo>
                  <a:pt x="455" y="289"/>
                  <a:pt x="455" y="288"/>
                  <a:pt x="455" y="288"/>
                </a:cubicBezTo>
                <a:cubicBezTo>
                  <a:pt x="455" y="288"/>
                  <a:pt x="455" y="288"/>
                  <a:pt x="455" y="288"/>
                </a:cubicBezTo>
                <a:cubicBezTo>
                  <a:pt x="455" y="284"/>
                  <a:pt x="458" y="280"/>
                  <a:pt x="462" y="280"/>
                </a:cubicBezTo>
                <a:cubicBezTo>
                  <a:pt x="462" y="280"/>
                  <a:pt x="462" y="280"/>
                  <a:pt x="462" y="280"/>
                </a:cubicBezTo>
                <a:cubicBezTo>
                  <a:pt x="487" y="276"/>
                  <a:pt x="506" y="255"/>
                  <a:pt x="506" y="229"/>
                </a:cubicBezTo>
                <a:cubicBezTo>
                  <a:pt x="506" y="229"/>
                  <a:pt x="506" y="229"/>
                  <a:pt x="506" y="229"/>
                </a:cubicBezTo>
                <a:cubicBezTo>
                  <a:pt x="506" y="203"/>
                  <a:pt x="486" y="181"/>
                  <a:pt x="460" y="178"/>
                </a:cubicBezTo>
                <a:cubicBezTo>
                  <a:pt x="460" y="178"/>
                  <a:pt x="460" y="178"/>
                  <a:pt x="460" y="178"/>
                </a:cubicBezTo>
                <a:cubicBezTo>
                  <a:pt x="458" y="178"/>
                  <a:pt x="456" y="177"/>
                  <a:pt x="455" y="175"/>
                </a:cubicBezTo>
                <a:cubicBezTo>
                  <a:pt x="455" y="175"/>
                  <a:pt x="455" y="175"/>
                  <a:pt x="455" y="175"/>
                </a:cubicBezTo>
                <a:cubicBezTo>
                  <a:pt x="453" y="173"/>
                  <a:pt x="453" y="171"/>
                  <a:pt x="453" y="169"/>
                </a:cubicBezTo>
                <a:cubicBezTo>
                  <a:pt x="453" y="169"/>
                  <a:pt x="453" y="169"/>
                  <a:pt x="453" y="169"/>
                </a:cubicBezTo>
                <a:cubicBezTo>
                  <a:pt x="454" y="165"/>
                  <a:pt x="454" y="162"/>
                  <a:pt x="454" y="158"/>
                </a:cubicBezTo>
                <a:cubicBezTo>
                  <a:pt x="454" y="158"/>
                  <a:pt x="454" y="158"/>
                  <a:pt x="454" y="158"/>
                </a:cubicBezTo>
                <a:cubicBezTo>
                  <a:pt x="454" y="143"/>
                  <a:pt x="449" y="130"/>
                  <a:pt x="442" y="119"/>
                </a:cubicBezTo>
                <a:cubicBezTo>
                  <a:pt x="442" y="119"/>
                  <a:pt x="442" y="119"/>
                  <a:pt x="442" y="119"/>
                </a:cubicBezTo>
                <a:cubicBezTo>
                  <a:pt x="439" y="115"/>
                  <a:pt x="440" y="110"/>
                  <a:pt x="444" y="107"/>
                </a:cubicBezTo>
                <a:cubicBezTo>
                  <a:pt x="444" y="107"/>
                  <a:pt x="444" y="107"/>
                  <a:pt x="444" y="107"/>
                </a:cubicBezTo>
                <a:cubicBezTo>
                  <a:pt x="448" y="105"/>
                  <a:pt x="453" y="106"/>
                  <a:pt x="455" y="110"/>
                </a:cubicBezTo>
                <a:cubicBezTo>
                  <a:pt x="455" y="110"/>
                  <a:pt x="455" y="110"/>
                  <a:pt x="455" y="110"/>
                </a:cubicBezTo>
                <a:cubicBezTo>
                  <a:pt x="464" y="123"/>
                  <a:pt x="470" y="140"/>
                  <a:pt x="470" y="158"/>
                </a:cubicBezTo>
                <a:cubicBezTo>
                  <a:pt x="470" y="158"/>
                  <a:pt x="470" y="158"/>
                  <a:pt x="470" y="158"/>
                </a:cubicBezTo>
                <a:cubicBezTo>
                  <a:pt x="470" y="160"/>
                  <a:pt x="470" y="162"/>
                  <a:pt x="470" y="164"/>
                </a:cubicBezTo>
                <a:cubicBezTo>
                  <a:pt x="470" y="164"/>
                  <a:pt x="470" y="164"/>
                  <a:pt x="470" y="164"/>
                </a:cubicBezTo>
                <a:cubicBezTo>
                  <a:pt x="500" y="170"/>
                  <a:pt x="522" y="197"/>
                  <a:pt x="522" y="229"/>
                </a:cubicBezTo>
                <a:cubicBezTo>
                  <a:pt x="522" y="229"/>
                  <a:pt x="522" y="229"/>
                  <a:pt x="522" y="229"/>
                </a:cubicBezTo>
                <a:cubicBezTo>
                  <a:pt x="522" y="261"/>
                  <a:pt x="500" y="287"/>
                  <a:pt x="471" y="294"/>
                </a:cubicBezTo>
                <a:cubicBezTo>
                  <a:pt x="471" y="294"/>
                  <a:pt x="471" y="294"/>
                  <a:pt x="471" y="294"/>
                </a:cubicBezTo>
                <a:cubicBezTo>
                  <a:pt x="468" y="334"/>
                  <a:pt x="435" y="365"/>
                  <a:pt x="395" y="365"/>
                </a:cubicBezTo>
                <a:cubicBezTo>
                  <a:pt x="395" y="365"/>
                  <a:pt x="395" y="365"/>
                  <a:pt x="395" y="365"/>
                </a:cubicBezTo>
                <a:cubicBezTo>
                  <a:pt x="379" y="365"/>
                  <a:pt x="365" y="361"/>
                  <a:pt x="353" y="353"/>
                </a:cubicBezTo>
                <a:cubicBezTo>
                  <a:pt x="353" y="353"/>
                  <a:pt x="353" y="353"/>
                  <a:pt x="353" y="353"/>
                </a:cubicBezTo>
                <a:cubicBezTo>
                  <a:pt x="338" y="372"/>
                  <a:pt x="315" y="385"/>
                  <a:pt x="288" y="385"/>
                </a:cubicBezTo>
                <a:cubicBezTo>
                  <a:pt x="288" y="385"/>
                  <a:pt x="288" y="385"/>
                  <a:pt x="288" y="385"/>
                </a:cubicBezTo>
                <a:cubicBezTo>
                  <a:pt x="272" y="385"/>
                  <a:pt x="257" y="380"/>
                  <a:pt x="245" y="372"/>
                </a:cubicBezTo>
                <a:cubicBezTo>
                  <a:pt x="245" y="372"/>
                  <a:pt x="245" y="372"/>
                  <a:pt x="245" y="372"/>
                </a:cubicBezTo>
                <a:cubicBezTo>
                  <a:pt x="230" y="389"/>
                  <a:pt x="208" y="399"/>
                  <a:pt x="184" y="399"/>
                </a:cubicBezTo>
                <a:cubicBezTo>
                  <a:pt x="184" y="399"/>
                  <a:pt x="184" y="399"/>
                  <a:pt x="184" y="399"/>
                </a:cubicBezTo>
                <a:cubicBezTo>
                  <a:pt x="152" y="399"/>
                  <a:pt x="125" y="381"/>
                  <a:pt x="111" y="354"/>
                </a:cubicBezTo>
                <a:close/>
              </a:path>
            </a:pathLst>
          </a:custGeom>
          <a:solidFill>
            <a:schemeClr val="tx2"/>
          </a:solidFill>
          <a:ln w="0">
            <a:solidFill>
              <a:schemeClr val="tx2"/>
            </a:solidFill>
          </a:ln>
        </p:spPr>
        <p:txBody>
          <a:bodyPr anchor="ctr"/>
          <a:lstStyle/>
          <a:p>
            <a:endParaRPr lang="en-US">
              <a:latin typeface="+mn-lt"/>
            </a:endParaRPr>
          </a:p>
        </p:txBody>
      </p:sp>
      <p:sp>
        <p:nvSpPr>
          <p:cNvPr id="207" name="Rectangle 206">
            <a:extLst>
              <a:ext uri="{FF2B5EF4-FFF2-40B4-BE49-F238E27FC236}">
                <a16:creationId xmlns:a16="http://schemas.microsoft.com/office/drawing/2014/main" id="{C5C9CC62-939B-40AE-9A9B-BF3B68D6A44A}"/>
              </a:ext>
            </a:extLst>
          </p:cNvPr>
          <p:cNvSpPr/>
          <p:nvPr/>
        </p:nvSpPr>
        <p:spPr>
          <a:xfrm>
            <a:off x="241584" y="2215093"/>
            <a:ext cx="1148182" cy="584774"/>
          </a:xfrm>
          <a:prstGeom prst="rect">
            <a:avLst/>
          </a:prstGeom>
          <a:ln>
            <a:noFill/>
          </a:ln>
        </p:spPr>
        <p:txBody>
          <a:bodyPr wrap="square">
            <a:spAutoFit/>
          </a:bodyPr>
          <a:lstStyle/>
          <a:p>
            <a:pPr algn="ctr"/>
            <a:r>
              <a:rPr lang="es-ES_tradnl" sz="1600" b="1">
                <a:solidFill>
                  <a:schemeClr val="tx2"/>
                </a:solidFill>
                <a:latin typeface="+mn-lt"/>
                <a:ea typeface="Segoe UI" panose="020B0502040204020203" pitchFamily="34" charset="0"/>
                <a:cs typeface="Segoe UI" panose="020B0502040204020203" pitchFamily="34" charset="0"/>
              </a:rPr>
              <a:t>EPC CN/RAN</a:t>
            </a:r>
            <a:endParaRPr lang="en-US" sz="1600" b="1">
              <a:solidFill>
                <a:schemeClr val="tx2"/>
              </a:solidFill>
              <a:latin typeface="+mn-lt"/>
              <a:ea typeface="Segoe UI" panose="020B0502040204020203" pitchFamily="34" charset="0"/>
              <a:cs typeface="Segoe UI" panose="020B0502040204020203" pitchFamily="34" charset="0"/>
            </a:endParaRPr>
          </a:p>
        </p:txBody>
      </p:sp>
      <p:sp>
        <p:nvSpPr>
          <p:cNvPr id="208" name="Freeform 34">
            <a:extLst>
              <a:ext uri="{FF2B5EF4-FFF2-40B4-BE49-F238E27FC236}">
                <a16:creationId xmlns:a16="http://schemas.microsoft.com/office/drawing/2014/main" id="{400E5B50-500D-4E32-A0A7-78A7488E8D1E}"/>
              </a:ext>
            </a:extLst>
          </p:cNvPr>
          <p:cNvSpPr>
            <a:spLocks noChangeAspect="1"/>
          </p:cNvSpPr>
          <p:nvPr/>
        </p:nvSpPr>
        <p:spPr bwMode="auto">
          <a:xfrm>
            <a:off x="3149297" y="2088653"/>
            <a:ext cx="1062787" cy="835478"/>
          </a:xfrm>
          <a:custGeom>
            <a:avLst/>
            <a:gdLst>
              <a:gd name="T0" fmla="*/ 15322411 w 522"/>
              <a:gd name="T1" fmla="*/ 59674397 h 399"/>
              <a:gd name="T2" fmla="*/ 4342078 w 522"/>
              <a:gd name="T3" fmla="*/ 44798810 h 399"/>
              <a:gd name="T4" fmla="*/ 0 w 522"/>
              <a:gd name="T5" fmla="*/ 34281387 h 399"/>
              <a:gd name="T6" fmla="*/ 13445428 w 522"/>
              <a:gd name="T7" fmla="*/ 18556182 h 399"/>
              <a:gd name="T8" fmla="*/ 25222172 w 522"/>
              <a:gd name="T9" fmla="*/ 6870450 h 399"/>
              <a:gd name="T10" fmla="*/ 46815215 w 522"/>
              <a:gd name="T11" fmla="*/ 0 h 399"/>
              <a:gd name="T12" fmla="*/ 63288766 w 522"/>
              <a:gd name="T13" fmla="*/ 12029493 h 399"/>
              <a:gd name="T14" fmla="*/ 72398755 w 522"/>
              <a:gd name="T15" fmla="*/ 14239600 h 399"/>
              <a:gd name="T16" fmla="*/ 72664127 w 522"/>
              <a:gd name="T17" fmla="*/ 16070027 h 399"/>
              <a:gd name="T18" fmla="*/ 70827127 w 522"/>
              <a:gd name="T19" fmla="*/ 16343079 h 399"/>
              <a:gd name="T20" fmla="*/ 62629961 w 522"/>
              <a:gd name="T21" fmla="*/ 14718417 h 399"/>
              <a:gd name="T22" fmla="*/ 61056958 w 522"/>
              <a:gd name="T23" fmla="*/ 13728968 h 399"/>
              <a:gd name="T24" fmla="*/ 33482122 w 522"/>
              <a:gd name="T25" fmla="*/ 11543714 h 399"/>
              <a:gd name="T26" fmla="*/ 32488820 w 522"/>
              <a:gd name="T27" fmla="*/ 12179925 h 399"/>
              <a:gd name="T28" fmla="*/ 25222172 w 522"/>
              <a:gd name="T29" fmla="*/ 9566315 h 399"/>
              <a:gd name="T30" fmla="*/ 16166319 w 522"/>
              <a:gd name="T31" fmla="*/ 18556182 h 399"/>
              <a:gd name="T32" fmla="*/ 16166319 w 522"/>
              <a:gd name="T33" fmla="*/ 21233511 h 399"/>
              <a:gd name="T34" fmla="*/ 15171460 w 522"/>
              <a:gd name="T35" fmla="*/ 21746290 h 399"/>
              <a:gd name="T36" fmla="*/ 6693185 w 522"/>
              <a:gd name="T37" fmla="*/ 43474041 h 399"/>
              <a:gd name="T38" fmla="*/ 7061207 w 522"/>
              <a:gd name="T39" fmla="*/ 44949086 h 399"/>
              <a:gd name="T40" fmla="*/ 15322411 w 522"/>
              <a:gd name="T41" fmla="*/ 57005579 h 399"/>
              <a:gd name="T42" fmla="*/ 18890363 w 522"/>
              <a:gd name="T43" fmla="*/ 56345442 h 399"/>
              <a:gd name="T44" fmla="*/ 20728615 w 522"/>
              <a:gd name="T45" fmla="*/ 57005579 h 399"/>
              <a:gd name="T46" fmla="*/ 31006315 w 522"/>
              <a:gd name="T47" fmla="*/ 63989791 h 399"/>
              <a:gd name="T48" fmla="*/ 40750026 w 522"/>
              <a:gd name="T49" fmla="*/ 58986125 h 399"/>
              <a:gd name="T50" fmla="*/ 41749956 w 522"/>
              <a:gd name="T51" fmla="*/ 59314265 h 399"/>
              <a:gd name="T52" fmla="*/ 57914511 w 522"/>
              <a:gd name="T53" fmla="*/ 56495062 h 399"/>
              <a:gd name="T54" fmla="*/ 58910619 w 522"/>
              <a:gd name="T55" fmla="*/ 55859731 h 399"/>
              <a:gd name="T56" fmla="*/ 66484669 w 522"/>
              <a:gd name="T57" fmla="*/ 58324971 h 399"/>
              <a:gd name="T58" fmla="*/ 76585036 w 522"/>
              <a:gd name="T59" fmla="*/ 48279962 h 399"/>
              <a:gd name="T60" fmla="*/ 77737381 w 522"/>
              <a:gd name="T61" fmla="*/ 46806105 h 399"/>
              <a:gd name="T62" fmla="*/ 85155076 w 522"/>
              <a:gd name="T63" fmla="*/ 38294923 h 399"/>
              <a:gd name="T64" fmla="*/ 76585036 w 522"/>
              <a:gd name="T65" fmla="*/ 29241337 h 399"/>
              <a:gd name="T66" fmla="*/ 76228470 w 522"/>
              <a:gd name="T67" fmla="*/ 28249952 h 399"/>
              <a:gd name="T68" fmla="*/ 74390161 w 522"/>
              <a:gd name="T69" fmla="*/ 19880759 h 399"/>
              <a:gd name="T70" fmla="*/ 74747809 w 522"/>
              <a:gd name="T71" fmla="*/ 17899842 h 399"/>
              <a:gd name="T72" fmla="*/ 79087081 w 522"/>
              <a:gd name="T73" fmla="*/ 26420054 h 399"/>
              <a:gd name="T74" fmla="*/ 79087081 w 522"/>
              <a:gd name="T75" fmla="*/ 27411003 h 399"/>
              <a:gd name="T76" fmla="*/ 79304899 w 522"/>
              <a:gd name="T77" fmla="*/ 49118805 h 399"/>
              <a:gd name="T78" fmla="*/ 66484669 w 522"/>
              <a:gd name="T79" fmla="*/ 61019112 h 399"/>
              <a:gd name="T80" fmla="*/ 48438070 w 522"/>
              <a:gd name="T81" fmla="*/ 64343038 h 399"/>
              <a:gd name="T82" fmla="*/ 41262602 w 522"/>
              <a:gd name="T83" fmla="*/ 62160644 h 399"/>
              <a:gd name="T84" fmla="*/ 18668376 w 522"/>
              <a:gd name="T85" fmla="*/ 59190764 h 39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22"/>
              <a:gd name="T130" fmla="*/ 0 h 399"/>
              <a:gd name="T131" fmla="*/ 522 w 522"/>
              <a:gd name="T132" fmla="*/ 399 h 39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22" h="399">
                <a:moveTo>
                  <a:pt x="111" y="354"/>
                </a:moveTo>
                <a:cubicBezTo>
                  <a:pt x="105" y="356"/>
                  <a:pt x="98" y="357"/>
                  <a:pt x="91" y="357"/>
                </a:cubicBezTo>
                <a:cubicBezTo>
                  <a:pt x="91" y="357"/>
                  <a:pt x="91" y="357"/>
                  <a:pt x="91" y="357"/>
                </a:cubicBezTo>
                <a:cubicBezTo>
                  <a:pt x="53" y="357"/>
                  <a:pt x="23" y="326"/>
                  <a:pt x="23" y="288"/>
                </a:cubicBezTo>
                <a:cubicBezTo>
                  <a:pt x="23" y="288"/>
                  <a:pt x="23" y="288"/>
                  <a:pt x="23" y="288"/>
                </a:cubicBezTo>
                <a:cubicBezTo>
                  <a:pt x="23" y="281"/>
                  <a:pt x="24" y="275"/>
                  <a:pt x="26" y="268"/>
                </a:cubicBezTo>
                <a:cubicBezTo>
                  <a:pt x="26" y="268"/>
                  <a:pt x="26" y="268"/>
                  <a:pt x="26" y="268"/>
                </a:cubicBezTo>
                <a:cubicBezTo>
                  <a:pt x="10" y="252"/>
                  <a:pt x="0" y="230"/>
                  <a:pt x="0" y="205"/>
                </a:cubicBezTo>
                <a:cubicBezTo>
                  <a:pt x="0" y="205"/>
                  <a:pt x="0" y="205"/>
                  <a:pt x="0" y="205"/>
                </a:cubicBezTo>
                <a:cubicBezTo>
                  <a:pt x="0" y="159"/>
                  <a:pt x="35" y="120"/>
                  <a:pt x="81" y="115"/>
                </a:cubicBezTo>
                <a:cubicBezTo>
                  <a:pt x="81" y="115"/>
                  <a:pt x="81" y="115"/>
                  <a:pt x="81" y="115"/>
                </a:cubicBezTo>
                <a:cubicBezTo>
                  <a:pt x="80" y="114"/>
                  <a:pt x="80" y="112"/>
                  <a:pt x="80" y="111"/>
                </a:cubicBezTo>
                <a:cubicBezTo>
                  <a:pt x="80" y="111"/>
                  <a:pt x="80" y="111"/>
                  <a:pt x="80" y="111"/>
                </a:cubicBezTo>
                <a:cubicBezTo>
                  <a:pt x="80" y="72"/>
                  <a:pt x="111" y="41"/>
                  <a:pt x="150" y="41"/>
                </a:cubicBezTo>
                <a:cubicBezTo>
                  <a:pt x="150" y="41"/>
                  <a:pt x="150" y="41"/>
                  <a:pt x="150" y="41"/>
                </a:cubicBezTo>
                <a:cubicBezTo>
                  <a:pt x="164" y="41"/>
                  <a:pt x="177" y="46"/>
                  <a:pt x="188" y="53"/>
                </a:cubicBezTo>
                <a:cubicBezTo>
                  <a:pt x="188" y="53"/>
                  <a:pt x="188" y="53"/>
                  <a:pt x="188" y="53"/>
                </a:cubicBezTo>
                <a:cubicBezTo>
                  <a:pt x="206" y="21"/>
                  <a:pt x="240" y="0"/>
                  <a:pt x="278" y="0"/>
                </a:cubicBezTo>
                <a:cubicBezTo>
                  <a:pt x="278" y="0"/>
                  <a:pt x="278" y="0"/>
                  <a:pt x="278" y="0"/>
                </a:cubicBezTo>
                <a:cubicBezTo>
                  <a:pt x="324" y="0"/>
                  <a:pt x="363" y="30"/>
                  <a:pt x="376" y="72"/>
                </a:cubicBezTo>
                <a:cubicBezTo>
                  <a:pt x="376" y="72"/>
                  <a:pt x="376" y="72"/>
                  <a:pt x="376" y="72"/>
                </a:cubicBezTo>
                <a:cubicBezTo>
                  <a:pt x="379" y="72"/>
                  <a:pt x="381" y="71"/>
                  <a:pt x="383" y="71"/>
                </a:cubicBezTo>
                <a:cubicBezTo>
                  <a:pt x="383" y="71"/>
                  <a:pt x="383" y="71"/>
                  <a:pt x="383" y="71"/>
                </a:cubicBezTo>
                <a:cubicBezTo>
                  <a:pt x="400" y="71"/>
                  <a:pt x="416" y="76"/>
                  <a:pt x="430" y="85"/>
                </a:cubicBezTo>
                <a:cubicBezTo>
                  <a:pt x="430" y="85"/>
                  <a:pt x="430" y="85"/>
                  <a:pt x="430" y="85"/>
                </a:cubicBezTo>
                <a:cubicBezTo>
                  <a:pt x="430" y="85"/>
                  <a:pt x="430" y="85"/>
                  <a:pt x="430" y="85"/>
                </a:cubicBezTo>
                <a:cubicBezTo>
                  <a:pt x="433" y="87"/>
                  <a:pt x="434" y="92"/>
                  <a:pt x="432" y="96"/>
                </a:cubicBezTo>
                <a:cubicBezTo>
                  <a:pt x="432" y="96"/>
                  <a:pt x="432" y="96"/>
                  <a:pt x="432" y="96"/>
                </a:cubicBezTo>
                <a:cubicBezTo>
                  <a:pt x="430" y="100"/>
                  <a:pt x="425" y="101"/>
                  <a:pt x="421" y="98"/>
                </a:cubicBezTo>
                <a:cubicBezTo>
                  <a:pt x="421" y="98"/>
                  <a:pt x="421" y="98"/>
                  <a:pt x="421" y="98"/>
                </a:cubicBezTo>
                <a:cubicBezTo>
                  <a:pt x="410" y="91"/>
                  <a:pt x="397" y="87"/>
                  <a:pt x="383" y="87"/>
                </a:cubicBezTo>
                <a:cubicBezTo>
                  <a:pt x="383" y="87"/>
                  <a:pt x="383" y="87"/>
                  <a:pt x="383" y="87"/>
                </a:cubicBezTo>
                <a:cubicBezTo>
                  <a:pt x="379" y="87"/>
                  <a:pt x="376" y="88"/>
                  <a:pt x="372" y="88"/>
                </a:cubicBezTo>
                <a:cubicBezTo>
                  <a:pt x="372" y="88"/>
                  <a:pt x="372" y="88"/>
                  <a:pt x="372" y="88"/>
                </a:cubicBezTo>
                <a:cubicBezTo>
                  <a:pt x="368" y="89"/>
                  <a:pt x="364" y="86"/>
                  <a:pt x="363" y="82"/>
                </a:cubicBezTo>
                <a:cubicBezTo>
                  <a:pt x="363" y="82"/>
                  <a:pt x="363" y="82"/>
                  <a:pt x="363" y="82"/>
                </a:cubicBezTo>
                <a:cubicBezTo>
                  <a:pt x="354" y="44"/>
                  <a:pt x="319" y="16"/>
                  <a:pt x="278" y="16"/>
                </a:cubicBezTo>
                <a:cubicBezTo>
                  <a:pt x="278" y="16"/>
                  <a:pt x="278" y="16"/>
                  <a:pt x="278" y="16"/>
                </a:cubicBezTo>
                <a:cubicBezTo>
                  <a:pt x="242" y="16"/>
                  <a:pt x="212" y="38"/>
                  <a:pt x="199" y="69"/>
                </a:cubicBezTo>
                <a:cubicBezTo>
                  <a:pt x="199" y="69"/>
                  <a:pt x="199" y="69"/>
                  <a:pt x="199" y="69"/>
                </a:cubicBezTo>
                <a:cubicBezTo>
                  <a:pt x="198" y="71"/>
                  <a:pt x="195" y="73"/>
                  <a:pt x="193" y="73"/>
                </a:cubicBezTo>
                <a:cubicBezTo>
                  <a:pt x="193" y="73"/>
                  <a:pt x="193" y="73"/>
                  <a:pt x="193" y="73"/>
                </a:cubicBezTo>
                <a:cubicBezTo>
                  <a:pt x="190" y="74"/>
                  <a:pt x="188" y="73"/>
                  <a:pt x="186" y="72"/>
                </a:cubicBezTo>
                <a:cubicBezTo>
                  <a:pt x="186" y="72"/>
                  <a:pt x="186" y="72"/>
                  <a:pt x="186" y="72"/>
                </a:cubicBezTo>
                <a:cubicBezTo>
                  <a:pt x="176" y="63"/>
                  <a:pt x="164" y="57"/>
                  <a:pt x="150" y="57"/>
                </a:cubicBezTo>
                <a:cubicBezTo>
                  <a:pt x="150" y="57"/>
                  <a:pt x="150" y="57"/>
                  <a:pt x="150" y="57"/>
                </a:cubicBezTo>
                <a:cubicBezTo>
                  <a:pt x="120" y="57"/>
                  <a:pt x="96" y="81"/>
                  <a:pt x="96" y="111"/>
                </a:cubicBezTo>
                <a:cubicBezTo>
                  <a:pt x="96" y="111"/>
                  <a:pt x="96" y="111"/>
                  <a:pt x="96" y="111"/>
                </a:cubicBezTo>
                <a:cubicBezTo>
                  <a:pt x="96" y="114"/>
                  <a:pt x="97" y="118"/>
                  <a:pt x="97" y="121"/>
                </a:cubicBezTo>
                <a:cubicBezTo>
                  <a:pt x="97" y="121"/>
                  <a:pt x="97" y="121"/>
                  <a:pt x="97" y="121"/>
                </a:cubicBezTo>
                <a:cubicBezTo>
                  <a:pt x="98" y="123"/>
                  <a:pt x="97" y="126"/>
                  <a:pt x="96" y="127"/>
                </a:cubicBezTo>
                <a:cubicBezTo>
                  <a:pt x="96" y="127"/>
                  <a:pt x="96" y="127"/>
                  <a:pt x="96" y="127"/>
                </a:cubicBezTo>
                <a:cubicBezTo>
                  <a:pt x="94" y="129"/>
                  <a:pt x="92" y="130"/>
                  <a:pt x="90" y="130"/>
                </a:cubicBezTo>
                <a:cubicBezTo>
                  <a:pt x="90" y="130"/>
                  <a:pt x="90" y="130"/>
                  <a:pt x="90" y="130"/>
                </a:cubicBezTo>
                <a:cubicBezTo>
                  <a:pt x="49" y="131"/>
                  <a:pt x="16" y="164"/>
                  <a:pt x="16" y="205"/>
                </a:cubicBezTo>
                <a:cubicBezTo>
                  <a:pt x="16" y="205"/>
                  <a:pt x="16" y="205"/>
                  <a:pt x="16" y="205"/>
                </a:cubicBezTo>
                <a:cubicBezTo>
                  <a:pt x="16" y="227"/>
                  <a:pt x="25" y="247"/>
                  <a:pt x="40" y="260"/>
                </a:cubicBezTo>
                <a:cubicBezTo>
                  <a:pt x="40" y="260"/>
                  <a:pt x="40" y="260"/>
                  <a:pt x="40" y="260"/>
                </a:cubicBezTo>
                <a:cubicBezTo>
                  <a:pt x="43" y="263"/>
                  <a:pt x="43" y="266"/>
                  <a:pt x="42" y="269"/>
                </a:cubicBezTo>
                <a:cubicBezTo>
                  <a:pt x="42" y="269"/>
                  <a:pt x="42" y="269"/>
                  <a:pt x="42" y="269"/>
                </a:cubicBezTo>
                <a:cubicBezTo>
                  <a:pt x="40" y="275"/>
                  <a:pt x="39" y="282"/>
                  <a:pt x="39" y="288"/>
                </a:cubicBezTo>
                <a:cubicBezTo>
                  <a:pt x="39" y="288"/>
                  <a:pt x="39" y="288"/>
                  <a:pt x="39" y="288"/>
                </a:cubicBezTo>
                <a:cubicBezTo>
                  <a:pt x="39" y="318"/>
                  <a:pt x="62" y="341"/>
                  <a:pt x="91" y="341"/>
                </a:cubicBezTo>
                <a:cubicBezTo>
                  <a:pt x="91" y="341"/>
                  <a:pt x="91" y="341"/>
                  <a:pt x="91" y="341"/>
                </a:cubicBezTo>
                <a:cubicBezTo>
                  <a:pt x="99" y="341"/>
                  <a:pt x="106" y="340"/>
                  <a:pt x="112" y="337"/>
                </a:cubicBezTo>
                <a:cubicBezTo>
                  <a:pt x="112" y="337"/>
                  <a:pt x="112" y="337"/>
                  <a:pt x="112" y="337"/>
                </a:cubicBezTo>
                <a:cubicBezTo>
                  <a:pt x="114" y="336"/>
                  <a:pt x="116" y="336"/>
                  <a:pt x="118" y="337"/>
                </a:cubicBezTo>
                <a:cubicBezTo>
                  <a:pt x="118" y="337"/>
                  <a:pt x="118" y="337"/>
                  <a:pt x="118" y="337"/>
                </a:cubicBezTo>
                <a:cubicBezTo>
                  <a:pt x="120" y="338"/>
                  <a:pt x="122" y="339"/>
                  <a:pt x="123" y="341"/>
                </a:cubicBezTo>
                <a:cubicBezTo>
                  <a:pt x="123" y="341"/>
                  <a:pt x="123" y="341"/>
                  <a:pt x="123" y="341"/>
                </a:cubicBezTo>
                <a:cubicBezTo>
                  <a:pt x="132" y="366"/>
                  <a:pt x="156" y="383"/>
                  <a:pt x="184" y="383"/>
                </a:cubicBezTo>
                <a:cubicBezTo>
                  <a:pt x="184" y="383"/>
                  <a:pt x="184" y="383"/>
                  <a:pt x="184" y="383"/>
                </a:cubicBezTo>
                <a:cubicBezTo>
                  <a:pt x="206" y="383"/>
                  <a:pt x="225" y="373"/>
                  <a:pt x="237" y="357"/>
                </a:cubicBezTo>
                <a:cubicBezTo>
                  <a:pt x="237" y="357"/>
                  <a:pt x="237" y="357"/>
                  <a:pt x="237" y="357"/>
                </a:cubicBezTo>
                <a:cubicBezTo>
                  <a:pt x="238" y="355"/>
                  <a:pt x="240" y="354"/>
                  <a:pt x="242" y="353"/>
                </a:cubicBezTo>
                <a:cubicBezTo>
                  <a:pt x="242" y="353"/>
                  <a:pt x="242" y="353"/>
                  <a:pt x="242" y="353"/>
                </a:cubicBezTo>
                <a:cubicBezTo>
                  <a:pt x="244" y="353"/>
                  <a:pt x="246" y="354"/>
                  <a:pt x="248" y="355"/>
                </a:cubicBezTo>
                <a:cubicBezTo>
                  <a:pt x="248" y="355"/>
                  <a:pt x="248" y="355"/>
                  <a:pt x="248" y="355"/>
                </a:cubicBezTo>
                <a:cubicBezTo>
                  <a:pt x="259" y="364"/>
                  <a:pt x="273" y="369"/>
                  <a:pt x="288" y="369"/>
                </a:cubicBezTo>
                <a:cubicBezTo>
                  <a:pt x="288" y="369"/>
                  <a:pt x="288" y="369"/>
                  <a:pt x="288" y="369"/>
                </a:cubicBezTo>
                <a:cubicBezTo>
                  <a:pt x="312" y="369"/>
                  <a:pt x="333" y="356"/>
                  <a:pt x="344" y="338"/>
                </a:cubicBezTo>
                <a:cubicBezTo>
                  <a:pt x="344" y="338"/>
                  <a:pt x="344" y="338"/>
                  <a:pt x="344" y="338"/>
                </a:cubicBezTo>
                <a:cubicBezTo>
                  <a:pt x="345" y="336"/>
                  <a:pt x="347" y="334"/>
                  <a:pt x="350" y="334"/>
                </a:cubicBezTo>
                <a:cubicBezTo>
                  <a:pt x="350" y="334"/>
                  <a:pt x="350" y="334"/>
                  <a:pt x="350" y="334"/>
                </a:cubicBezTo>
                <a:cubicBezTo>
                  <a:pt x="352" y="334"/>
                  <a:pt x="354" y="334"/>
                  <a:pt x="356" y="336"/>
                </a:cubicBezTo>
                <a:cubicBezTo>
                  <a:pt x="356" y="336"/>
                  <a:pt x="356" y="336"/>
                  <a:pt x="356" y="336"/>
                </a:cubicBezTo>
                <a:cubicBezTo>
                  <a:pt x="367" y="344"/>
                  <a:pt x="380" y="349"/>
                  <a:pt x="395" y="349"/>
                </a:cubicBezTo>
                <a:cubicBezTo>
                  <a:pt x="395" y="349"/>
                  <a:pt x="395" y="349"/>
                  <a:pt x="395" y="349"/>
                </a:cubicBezTo>
                <a:cubicBezTo>
                  <a:pt x="428" y="349"/>
                  <a:pt x="455" y="322"/>
                  <a:pt x="455" y="289"/>
                </a:cubicBezTo>
                <a:cubicBezTo>
                  <a:pt x="455" y="289"/>
                  <a:pt x="455" y="289"/>
                  <a:pt x="455" y="289"/>
                </a:cubicBezTo>
                <a:cubicBezTo>
                  <a:pt x="455" y="289"/>
                  <a:pt x="455" y="288"/>
                  <a:pt x="455" y="288"/>
                </a:cubicBezTo>
                <a:cubicBezTo>
                  <a:pt x="455" y="288"/>
                  <a:pt x="455" y="288"/>
                  <a:pt x="455" y="288"/>
                </a:cubicBezTo>
                <a:cubicBezTo>
                  <a:pt x="455" y="284"/>
                  <a:pt x="458" y="280"/>
                  <a:pt x="462" y="280"/>
                </a:cubicBezTo>
                <a:cubicBezTo>
                  <a:pt x="462" y="280"/>
                  <a:pt x="462" y="280"/>
                  <a:pt x="462" y="280"/>
                </a:cubicBezTo>
                <a:cubicBezTo>
                  <a:pt x="487" y="276"/>
                  <a:pt x="506" y="255"/>
                  <a:pt x="506" y="229"/>
                </a:cubicBezTo>
                <a:cubicBezTo>
                  <a:pt x="506" y="229"/>
                  <a:pt x="506" y="229"/>
                  <a:pt x="506" y="229"/>
                </a:cubicBezTo>
                <a:cubicBezTo>
                  <a:pt x="506" y="203"/>
                  <a:pt x="486" y="181"/>
                  <a:pt x="460" y="178"/>
                </a:cubicBezTo>
                <a:cubicBezTo>
                  <a:pt x="460" y="178"/>
                  <a:pt x="460" y="178"/>
                  <a:pt x="460" y="178"/>
                </a:cubicBezTo>
                <a:cubicBezTo>
                  <a:pt x="458" y="178"/>
                  <a:pt x="456" y="177"/>
                  <a:pt x="455" y="175"/>
                </a:cubicBezTo>
                <a:cubicBezTo>
                  <a:pt x="455" y="175"/>
                  <a:pt x="455" y="175"/>
                  <a:pt x="455" y="175"/>
                </a:cubicBezTo>
                <a:cubicBezTo>
                  <a:pt x="453" y="173"/>
                  <a:pt x="453" y="171"/>
                  <a:pt x="453" y="169"/>
                </a:cubicBezTo>
                <a:cubicBezTo>
                  <a:pt x="453" y="169"/>
                  <a:pt x="453" y="169"/>
                  <a:pt x="453" y="169"/>
                </a:cubicBezTo>
                <a:cubicBezTo>
                  <a:pt x="454" y="165"/>
                  <a:pt x="454" y="162"/>
                  <a:pt x="454" y="158"/>
                </a:cubicBezTo>
                <a:cubicBezTo>
                  <a:pt x="454" y="158"/>
                  <a:pt x="454" y="158"/>
                  <a:pt x="454" y="158"/>
                </a:cubicBezTo>
                <a:cubicBezTo>
                  <a:pt x="454" y="143"/>
                  <a:pt x="449" y="130"/>
                  <a:pt x="442" y="119"/>
                </a:cubicBezTo>
                <a:cubicBezTo>
                  <a:pt x="442" y="119"/>
                  <a:pt x="442" y="119"/>
                  <a:pt x="442" y="119"/>
                </a:cubicBezTo>
                <a:cubicBezTo>
                  <a:pt x="439" y="115"/>
                  <a:pt x="440" y="110"/>
                  <a:pt x="444" y="107"/>
                </a:cubicBezTo>
                <a:cubicBezTo>
                  <a:pt x="444" y="107"/>
                  <a:pt x="444" y="107"/>
                  <a:pt x="444" y="107"/>
                </a:cubicBezTo>
                <a:cubicBezTo>
                  <a:pt x="448" y="105"/>
                  <a:pt x="453" y="106"/>
                  <a:pt x="455" y="110"/>
                </a:cubicBezTo>
                <a:cubicBezTo>
                  <a:pt x="455" y="110"/>
                  <a:pt x="455" y="110"/>
                  <a:pt x="455" y="110"/>
                </a:cubicBezTo>
                <a:cubicBezTo>
                  <a:pt x="464" y="123"/>
                  <a:pt x="470" y="140"/>
                  <a:pt x="470" y="158"/>
                </a:cubicBezTo>
                <a:cubicBezTo>
                  <a:pt x="470" y="158"/>
                  <a:pt x="470" y="158"/>
                  <a:pt x="470" y="158"/>
                </a:cubicBezTo>
                <a:cubicBezTo>
                  <a:pt x="470" y="160"/>
                  <a:pt x="470" y="162"/>
                  <a:pt x="470" y="164"/>
                </a:cubicBezTo>
                <a:cubicBezTo>
                  <a:pt x="470" y="164"/>
                  <a:pt x="470" y="164"/>
                  <a:pt x="470" y="164"/>
                </a:cubicBezTo>
                <a:cubicBezTo>
                  <a:pt x="500" y="170"/>
                  <a:pt x="522" y="197"/>
                  <a:pt x="522" y="229"/>
                </a:cubicBezTo>
                <a:cubicBezTo>
                  <a:pt x="522" y="229"/>
                  <a:pt x="522" y="229"/>
                  <a:pt x="522" y="229"/>
                </a:cubicBezTo>
                <a:cubicBezTo>
                  <a:pt x="522" y="261"/>
                  <a:pt x="500" y="287"/>
                  <a:pt x="471" y="294"/>
                </a:cubicBezTo>
                <a:cubicBezTo>
                  <a:pt x="471" y="294"/>
                  <a:pt x="471" y="294"/>
                  <a:pt x="471" y="294"/>
                </a:cubicBezTo>
                <a:cubicBezTo>
                  <a:pt x="468" y="334"/>
                  <a:pt x="435" y="365"/>
                  <a:pt x="395" y="365"/>
                </a:cubicBezTo>
                <a:cubicBezTo>
                  <a:pt x="395" y="365"/>
                  <a:pt x="395" y="365"/>
                  <a:pt x="395" y="365"/>
                </a:cubicBezTo>
                <a:cubicBezTo>
                  <a:pt x="379" y="365"/>
                  <a:pt x="365" y="361"/>
                  <a:pt x="353" y="353"/>
                </a:cubicBezTo>
                <a:cubicBezTo>
                  <a:pt x="353" y="353"/>
                  <a:pt x="353" y="353"/>
                  <a:pt x="353" y="353"/>
                </a:cubicBezTo>
                <a:cubicBezTo>
                  <a:pt x="338" y="372"/>
                  <a:pt x="315" y="385"/>
                  <a:pt x="288" y="385"/>
                </a:cubicBezTo>
                <a:cubicBezTo>
                  <a:pt x="288" y="385"/>
                  <a:pt x="288" y="385"/>
                  <a:pt x="288" y="385"/>
                </a:cubicBezTo>
                <a:cubicBezTo>
                  <a:pt x="272" y="385"/>
                  <a:pt x="257" y="380"/>
                  <a:pt x="245" y="372"/>
                </a:cubicBezTo>
                <a:cubicBezTo>
                  <a:pt x="245" y="372"/>
                  <a:pt x="245" y="372"/>
                  <a:pt x="245" y="372"/>
                </a:cubicBezTo>
                <a:cubicBezTo>
                  <a:pt x="230" y="389"/>
                  <a:pt x="208" y="399"/>
                  <a:pt x="184" y="399"/>
                </a:cubicBezTo>
                <a:cubicBezTo>
                  <a:pt x="184" y="399"/>
                  <a:pt x="184" y="399"/>
                  <a:pt x="184" y="399"/>
                </a:cubicBezTo>
                <a:cubicBezTo>
                  <a:pt x="152" y="399"/>
                  <a:pt x="125" y="381"/>
                  <a:pt x="111" y="354"/>
                </a:cubicBezTo>
                <a:close/>
              </a:path>
            </a:pathLst>
          </a:custGeom>
          <a:solidFill>
            <a:schemeClr val="tx2"/>
          </a:solidFill>
          <a:ln w="0">
            <a:solidFill>
              <a:schemeClr val="tx2"/>
            </a:solidFill>
          </a:ln>
        </p:spPr>
        <p:txBody>
          <a:bodyPr anchor="ctr"/>
          <a:lstStyle/>
          <a:p>
            <a:endParaRPr lang="en-US">
              <a:latin typeface="+mn-lt"/>
            </a:endParaRPr>
          </a:p>
        </p:txBody>
      </p:sp>
      <p:sp>
        <p:nvSpPr>
          <p:cNvPr id="209" name="TextBox 208">
            <a:extLst>
              <a:ext uri="{FF2B5EF4-FFF2-40B4-BE49-F238E27FC236}">
                <a16:creationId xmlns:a16="http://schemas.microsoft.com/office/drawing/2014/main" id="{9D48BC3E-E511-4AD2-BDDE-9A9543D54464}"/>
              </a:ext>
            </a:extLst>
          </p:cNvPr>
          <p:cNvSpPr txBox="1"/>
          <p:nvPr/>
        </p:nvSpPr>
        <p:spPr>
          <a:xfrm>
            <a:off x="3137589" y="3202745"/>
            <a:ext cx="651748" cy="346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defPPr>
              <a:defRPr lang="en-GB"/>
            </a:defPPr>
            <a:lvl1pPr algn="ctr" eaLnBrk="1" hangingPunct="1">
              <a:lnSpc>
                <a:spcPct val="80000"/>
              </a:lnSpc>
              <a:defRPr sz="1400">
                <a:solidFill>
                  <a:schemeClr val="tx2"/>
                </a:solidFill>
                <a:ea typeface="MS PGothic" charset="-128"/>
              </a:defRPr>
            </a:lvl1pPr>
            <a:lvl2pPr marL="742950" indent="-285750" eaLnBrk="0" hangingPunct="0">
              <a:defRPr>
                <a:ea typeface="MS PGothic" charset="-128"/>
              </a:defRPr>
            </a:lvl2pPr>
            <a:lvl3pPr marL="1143000" indent="-228600" eaLnBrk="0" hangingPunct="0">
              <a:defRPr>
                <a:ea typeface="MS PGothic" charset="-128"/>
              </a:defRPr>
            </a:lvl3pPr>
            <a:lvl4pPr marL="1600200" indent="-228600" eaLnBrk="0" hangingPunct="0">
              <a:defRPr>
                <a:ea typeface="MS PGothic" charset="-128"/>
              </a:defRPr>
            </a:lvl4pPr>
            <a:lvl5pPr marL="2057400" indent="-228600" eaLnBrk="0" hangingPunct="0">
              <a:defRPr>
                <a:ea typeface="MS PGothic" charset="-128"/>
              </a:defRPr>
            </a:lvl5pPr>
            <a:lvl6pPr marL="2514600" indent="-228600" eaLnBrk="0" fontAlgn="base" hangingPunct="0">
              <a:spcBef>
                <a:spcPct val="0"/>
              </a:spcBef>
              <a:spcAft>
                <a:spcPct val="0"/>
              </a:spcAft>
              <a:defRPr>
                <a:ea typeface="MS PGothic" charset="-128"/>
              </a:defRPr>
            </a:lvl6pPr>
            <a:lvl7pPr marL="2971800" indent="-228600" eaLnBrk="0" fontAlgn="base" hangingPunct="0">
              <a:spcBef>
                <a:spcPct val="0"/>
              </a:spcBef>
              <a:spcAft>
                <a:spcPct val="0"/>
              </a:spcAft>
              <a:defRPr>
                <a:ea typeface="MS PGothic" charset="-128"/>
              </a:defRPr>
            </a:lvl7pPr>
            <a:lvl8pPr marL="3429000" indent="-228600" eaLnBrk="0" fontAlgn="base" hangingPunct="0">
              <a:spcBef>
                <a:spcPct val="0"/>
              </a:spcBef>
              <a:spcAft>
                <a:spcPct val="0"/>
              </a:spcAft>
              <a:defRPr>
                <a:ea typeface="MS PGothic" charset="-128"/>
              </a:defRPr>
            </a:lvl8pPr>
            <a:lvl9pPr marL="3886200" indent="-228600" eaLnBrk="0" fontAlgn="base" hangingPunct="0">
              <a:spcBef>
                <a:spcPct val="0"/>
              </a:spcBef>
              <a:spcAft>
                <a:spcPct val="0"/>
              </a:spcAft>
              <a:defRPr>
                <a:ea typeface="MS PGothic" charset="-128"/>
              </a:defRPr>
            </a:lvl9pPr>
          </a:lstStyle>
          <a:p>
            <a:pPr algn="l">
              <a:spcBef>
                <a:spcPts val="0"/>
              </a:spcBef>
            </a:pPr>
            <a:r>
              <a:rPr lang="es-ES_tradnl" err="1">
                <a:latin typeface="+mn-lt"/>
              </a:rPr>
              <a:t>Cx</a:t>
            </a:r>
            <a:r>
              <a:rPr lang="es-ES_tradnl">
                <a:latin typeface="+mn-lt"/>
              </a:rPr>
              <a:t>/</a:t>
            </a:r>
            <a:r>
              <a:rPr lang="es-ES_tradnl" err="1">
                <a:latin typeface="+mn-lt"/>
              </a:rPr>
              <a:t>Sh</a:t>
            </a:r>
            <a:r>
              <a:rPr lang="es-ES_tradnl">
                <a:latin typeface="+mn-lt"/>
              </a:rPr>
              <a:t> </a:t>
            </a:r>
          </a:p>
          <a:p>
            <a:pPr algn="l">
              <a:spcBef>
                <a:spcPts val="0"/>
              </a:spcBef>
            </a:pPr>
            <a:r>
              <a:rPr lang="es-ES_tradnl">
                <a:latin typeface="+mn-lt"/>
              </a:rPr>
              <a:t>(Rel15) </a:t>
            </a:r>
          </a:p>
        </p:txBody>
      </p:sp>
      <p:cxnSp>
        <p:nvCxnSpPr>
          <p:cNvPr id="210" name="Straight Connector 209">
            <a:extLst>
              <a:ext uri="{FF2B5EF4-FFF2-40B4-BE49-F238E27FC236}">
                <a16:creationId xmlns:a16="http://schemas.microsoft.com/office/drawing/2014/main" id="{AD9BEB75-60B6-4E93-9507-AA02B5E3B487}"/>
              </a:ext>
            </a:extLst>
          </p:cNvPr>
          <p:cNvCxnSpPr>
            <a:cxnSpLocks/>
          </p:cNvCxnSpPr>
          <p:nvPr/>
        </p:nvCxnSpPr>
        <p:spPr bwMode="auto">
          <a:xfrm>
            <a:off x="2909855" y="3300969"/>
            <a:ext cx="0" cy="373068"/>
          </a:xfrm>
          <a:prstGeom prst="line">
            <a:avLst/>
          </a:prstGeom>
          <a:solidFill>
            <a:schemeClr val="accent1"/>
          </a:solidFill>
          <a:ln w="19050" cap="flat" cmpd="sng" algn="ctr">
            <a:solidFill>
              <a:schemeClr val="tx2"/>
            </a:solidFill>
            <a:prstDash val="dash"/>
            <a:round/>
            <a:headEnd type="none" w="med" len="med"/>
            <a:tailEnd type="none" w="med" len="med"/>
          </a:ln>
          <a:effectLst/>
        </p:spPr>
      </p:cxnSp>
      <p:sp>
        <p:nvSpPr>
          <p:cNvPr id="211" name="Rectangle 210">
            <a:extLst>
              <a:ext uri="{FF2B5EF4-FFF2-40B4-BE49-F238E27FC236}">
                <a16:creationId xmlns:a16="http://schemas.microsoft.com/office/drawing/2014/main" id="{260D0EED-54A9-4282-B20E-7241F7C12E3F}"/>
              </a:ext>
            </a:extLst>
          </p:cNvPr>
          <p:cNvSpPr/>
          <p:nvPr/>
        </p:nvSpPr>
        <p:spPr>
          <a:xfrm>
            <a:off x="2945480" y="2397959"/>
            <a:ext cx="1451605" cy="276999"/>
          </a:xfrm>
          <a:prstGeom prst="rect">
            <a:avLst/>
          </a:prstGeom>
        </p:spPr>
        <p:txBody>
          <a:bodyPr wrap="square">
            <a:spAutoFit/>
          </a:bodyPr>
          <a:lstStyle/>
          <a:p>
            <a:pPr algn="ctr">
              <a:spcBef>
                <a:spcPts val="0"/>
              </a:spcBef>
            </a:pPr>
            <a:r>
              <a:rPr lang="es-ES_tradnl" sz="1200" b="1">
                <a:solidFill>
                  <a:schemeClr val="tx2"/>
                </a:solidFill>
                <a:latin typeface="+mn-lt"/>
                <a:ea typeface="Segoe UI" panose="020B0502040204020203" pitchFamily="34" charset="0"/>
                <a:cs typeface="Segoe UI" panose="020B0502040204020203" pitchFamily="34" charset="0"/>
              </a:rPr>
              <a:t>IMS CN</a:t>
            </a:r>
            <a:endParaRPr lang="en-US" sz="1200" b="1">
              <a:solidFill>
                <a:schemeClr val="tx2"/>
              </a:solidFill>
              <a:latin typeface="+mn-lt"/>
              <a:ea typeface="Segoe UI" panose="020B0502040204020203" pitchFamily="34" charset="0"/>
              <a:cs typeface="Segoe UI" panose="020B0502040204020203" pitchFamily="34" charset="0"/>
            </a:endParaRPr>
          </a:p>
        </p:txBody>
      </p:sp>
      <p:cxnSp>
        <p:nvCxnSpPr>
          <p:cNvPr id="212" name="Straight Connector 211">
            <a:extLst>
              <a:ext uri="{FF2B5EF4-FFF2-40B4-BE49-F238E27FC236}">
                <a16:creationId xmlns:a16="http://schemas.microsoft.com/office/drawing/2014/main" id="{D75765ED-ED13-4885-90EB-FDF02BAB01FD}"/>
              </a:ext>
            </a:extLst>
          </p:cNvPr>
          <p:cNvCxnSpPr>
            <a:cxnSpLocks/>
          </p:cNvCxnSpPr>
          <p:nvPr/>
        </p:nvCxnSpPr>
        <p:spPr bwMode="auto">
          <a:xfrm>
            <a:off x="2446102" y="3347894"/>
            <a:ext cx="7278" cy="284593"/>
          </a:xfrm>
          <a:prstGeom prst="line">
            <a:avLst/>
          </a:prstGeom>
          <a:solidFill>
            <a:schemeClr val="accent1"/>
          </a:solidFill>
          <a:ln w="19050" cap="flat" cmpd="sng" algn="ctr">
            <a:solidFill>
              <a:schemeClr val="tx2"/>
            </a:solidFill>
            <a:prstDash val="dash"/>
            <a:round/>
            <a:headEnd type="none" w="med" len="med"/>
            <a:tailEnd type="none" w="med" len="med"/>
          </a:ln>
          <a:effectLst/>
        </p:spPr>
      </p:cxnSp>
      <p:cxnSp>
        <p:nvCxnSpPr>
          <p:cNvPr id="213" name="Straight Connector 212">
            <a:extLst>
              <a:ext uri="{FF2B5EF4-FFF2-40B4-BE49-F238E27FC236}">
                <a16:creationId xmlns:a16="http://schemas.microsoft.com/office/drawing/2014/main" id="{6C81ABD3-C49A-4FB6-8A39-BBA412AB718A}"/>
              </a:ext>
            </a:extLst>
          </p:cNvPr>
          <p:cNvCxnSpPr>
            <a:cxnSpLocks/>
          </p:cNvCxnSpPr>
          <p:nvPr/>
        </p:nvCxnSpPr>
        <p:spPr bwMode="auto">
          <a:xfrm>
            <a:off x="1271099" y="2819881"/>
            <a:ext cx="1171750" cy="475428"/>
          </a:xfrm>
          <a:prstGeom prst="line">
            <a:avLst/>
          </a:prstGeom>
          <a:solidFill>
            <a:schemeClr val="accent1"/>
          </a:solidFill>
          <a:ln w="19050" cap="flat" cmpd="sng" algn="ctr">
            <a:solidFill>
              <a:schemeClr val="tx2"/>
            </a:solidFill>
            <a:prstDash val="dash"/>
            <a:round/>
            <a:headEnd type="none" w="med" len="med"/>
            <a:tailEnd type="none" w="med" len="med"/>
          </a:ln>
          <a:effectLst/>
        </p:spPr>
      </p:cxnSp>
      <p:sp>
        <p:nvSpPr>
          <p:cNvPr id="214" name="TextBox 213">
            <a:extLst>
              <a:ext uri="{FF2B5EF4-FFF2-40B4-BE49-F238E27FC236}">
                <a16:creationId xmlns:a16="http://schemas.microsoft.com/office/drawing/2014/main" id="{89429312-8B75-40B7-8CBE-26AC028CBC26}"/>
              </a:ext>
            </a:extLst>
          </p:cNvPr>
          <p:cNvSpPr txBox="1"/>
          <p:nvPr/>
        </p:nvSpPr>
        <p:spPr>
          <a:xfrm>
            <a:off x="1497060" y="3053499"/>
            <a:ext cx="484271" cy="344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defPPr>
              <a:defRPr lang="en-GB"/>
            </a:defPPr>
            <a:lvl1pPr algn="ctr" eaLnBrk="1" hangingPunct="1">
              <a:lnSpc>
                <a:spcPct val="80000"/>
              </a:lnSpc>
              <a:defRPr sz="1400">
                <a:solidFill>
                  <a:schemeClr val="tx2"/>
                </a:solidFill>
                <a:ea typeface="MS PGothic" charset="-128"/>
              </a:defRPr>
            </a:lvl1pPr>
            <a:lvl2pPr marL="742950" indent="-285750" eaLnBrk="0" hangingPunct="0">
              <a:defRPr>
                <a:ea typeface="MS PGothic" charset="-128"/>
              </a:defRPr>
            </a:lvl2pPr>
            <a:lvl3pPr marL="1143000" indent="-228600" eaLnBrk="0" hangingPunct="0">
              <a:defRPr>
                <a:ea typeface="MS PGothic" charset="-128"/>
              </a:defRPr>
            </a:lvl3pPr>
            <a:lvl4pPr marL="1600200" indent="-228600" eaLnBrk="0" hangingPunct="0">
              <a:defRPr>
                <a:ea typeface="MS PGothic" charset="-128"/>
              </a:defRPr>
            </a:lvl4pPr>
            <a:lvl5pPr marL="2057400" indent="-228600" eaLnBrk="0" hangingPunct="0">
              <a:defRPr>
                <a:ea typeface="MS PGothic" charset="-128"/>
              </a:defRPr>
            </a:lvl5pPr>
            <a:lvl6pPr marL="2514600" indent="-228600" eaLnBrk="0" fontAlgn="base" hangingPunct="0">
              <a:spcBef>
                <a:spcPct val="0"/>
              </a:spcBef>
              <a:spcAft>
                <a:spcPct val="0"/>
              </a:spcAft>
              <a:defRPr>
                <a:ea typeface="MS PGothic" charset="-128"/>
              </a:defRPr>
            </a:lvl6pPr>
            <a:lvl7pPr marL="2971800" indent="-228600" eaLnBrk="0" fontAlgn="base" hangingPunct="0">
              <a:spcBef>
                <a:spcPct val="0"/>
              </a:spcBef>
              <a:spcAft>
                <a:spcPct val="0"/>
              </a:spcAft>
              <a:defRPr>
                <a:ea typeface="MS PGothic" charset="-128"/>
              </a:defRPr>
            </a:lvl7pPr>
            <a:lvl8pPr marL="3429000" indent="-228600" eaLnBrk="0" fontAlgn="base" hangingPunct="0">
              <a:spcBef>
                <a:spcPct val="0"/>
              </a:spcBef>
              <a:spcAft>
                <a:spcPct val="0"/>
              </a:spcAft>
              <a:defRPr>
                <a:ea typeface="MS PGothic" charset="-128"/>
              </a:defRPr>
            </a:lvl8pPr>
            <a:lvl9pPr marL="3886200" indent="-228600" eaLnBrk="0" fontAlgn="base" hangingPunct="0">
              <a:spcBef>
                <a:spcPct val="0"/>
              </a:spcBef>
              <a:spcAft>
                <a:spcPct val="0"/>
              </a:spcAft>
              <a:defRPr>
                <a:ea typeface="MS PGothic" charset="-128"/>
              </a:defRPr>
            </a:lvl9pPr>
          </a:lstStyle>
          <a:p>
            <a:pPr algn="l">
              <a:spcBef>
                <a:spcPts val="0"/>
              </a:spcBef>
            </a:pPr>
            <a:r>
              <a:rPr lang="es-ES_tradnl">
                <a:latin typeface="+mn-lt"/>
              </a:rPr>
              <a:t>S6a</a:t>
            </a:r>
          </a:p>
          <a:p>
            <a:pPr algn="l">
              <a:spcBef>
                <a:spcPts val="0"/>
              </a:spcBef>
            </a:pPr>
            <a:r>
              <a:rPr lang="es-ES_tradnl" err="1">
                <a:latin typeface="+mn-lt"/>
              </a:rPr>
              <a:t>SWx</a:t>
            </a:r>
            <a:endParaRPr lang="en-US">
              <a:latin typeface="+mn-lt"/>
            </a:endParaRPr>
          </a:p>
        </p:txBody>
      </p:sp>
      <p:grpSp>
        <p:nvGrpSpPr>
          <p:cNvPr id="222" name="Group 221">
            <a:extLst>
              <a:ext uri="{FF2B5EF4-FFF2-40B4-BE49-F238E27FC236}">
                <a16:creationId xmlns:a16="http://schemas.microsoft.com/office/drawing/2014/main" id="{9C4F5A26-25F0-4A7A-8AE5-FAE24D26FA6F}"/>
              </a:ext>
            </a:extLst>
          </p:cNvPr>
          <p:cNvGrpSpPr/>
          <p:nvPr/>
        </p:nvGrpSpPr>
        <p:grpSpPr>
          <a:xfrm rot="16200000">
            <a:off x="2542215" y="4912653"/>
            <a:ext cx="242575" cy="63248"/>
            <a:chOff x="8659822" y="1749235"/>
            <a:chExt cx="275758" cy="73983"/>
          </a:xfrm>
        </p:grpSpPr>
        <p:cxnSp>
          <p:nvCxnSpPr>
            <p:cNvPr id="223" name="Straight Connector 222">
              <a:extLst>
                <a:ext uri="{FF2B5EF4-FFF2-40B4-BE49-F238E27FC236}">
                  <a16:creationId xmlns:a16="http://schemas.microsoft.com/office/drawing/2014/main" id="{A1753C22-18BA-4DD8-BBC9-C4860F648F85}"/>
                </a:ext>
              </a:extLst>
            </p:cNvPr>
            <p:cNvCxnSpPr>
              <a:cxnSpLocks/>
            </p:cNvCxnSpPr>
            <p:nvPr/>
          </p:nvCxnSpPr>
          <p:spPr bwMode="auto">
            <a:xfrm flipV="1">
              <a:off x="8935580" y="1756698"/>
              <a:ext cx="0" cy="1"/>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24" name="Oval 223">
              <a:extLst>
                <a:ext uri="{FF2B5EF4-FFF2-40B4-BE49-F238E27FC236}">
                  <a16:creationId xmlns:a16="http://schemas.microsoft.com/office/drawing/2014/main" id="{0B554F24-CBED-4CC5-B748-0062E438D116}"/>
                </a:ext>
              </a:extLst>
            </p:cNvPr>
            <p:cNvSpPr/>
            <p:nvPr/>
          </p:nvSpPr>
          <p:spPr bwMode="auto">
            <a:xfrm rot="15563684">
              <a:off x="8658456" y="1750601"/>
              <a:ext cx="73983" cy="71252"/>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b="0" i="0" u="none" strike="noStrike" cap="none" normalizeH="0" baseline="0">
                <a:ln>
                  <a:noFill/>
                </a:ln>
                <a:solidFill>
                  <a:schemeClr val="tx1"/>
                </a:solidFill>
                <a:effectLst/>
                <a:latin typeface="+mn-lt"/>
              </a:endParaRPr>
            </a:p>
          </p:txBody>
        </p:sp>
        <p:cxnSp>
          <p:nvCxnSpPr>
            <p:cNvPr id="225" name="Straight Connector 224">
              <a:extLst>
                <a:ext uri="{FF2B5EF4-FFF2-40B4-BE49-F238E27FC236}">
                  <a16:creationId xmlns:a16="http://schemas.microsoft.com/office/drawing/2014/main" id="{62105719-84EE-4F0C-BE42-2BD0C2DF43FC}"/>
                </a:ext>
              </a:extLst>
            </p:cNvPr>
            <p:cNvCxnSpPr>
              <a:cxnSpLocks/>
            </p:cNvCxnSpPr>
            <p:nvPr/>
          </p:nvCxnSpPr>
          <p:spPr bwMode="auto">
            <a:xfrm flipH="1">
              <a:off x="8715951" y="1779597"/>
              <a:ext cx="173939" cy="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sp>
        <p:nvSpPr>
          <p:cNvPr id="226" name="Text Box 144">
            <a:extLst>
              <a:ext uri="{FF2B5EF4-FFF2-40B4-BE49-F238E27FC236}">
                <a16:creationId xmlns:a16="http://schemas.microsoft.com/office/drawing/2014/main" id="{C0A92C6A-2904-4614-8822-E3BF163328F6}"/>
              </a:ext>
            </a:extLst>
          </p:cNvPr>
          <p:cNvSpPr txBox="1">
            <a:spLocks noChangeAspect="1" noChangeArrowheads="1"/>
          </p:cNvSpPr>
          <p:nvPr/>
        </p:nvSpPr>
        <p:spPr bwMode="auto">
          <a:xfrm>
            <a:off x="22306" y="4463328"/>
            <a:ext cx="744044" cy="17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eaLnBrk="1" hangingPunct="1">
              <a:lnSpc>
                <a:spcPct val="80000"/>
              </a:lnSpc>
            </a:pPr>
            <a:r>
              <a:rPr lang="en-US" altLang="en-US" sz="1400">
                <a:latin typeface="+mn-lt"/>
              </a:rPr>
              <a:t>N5g-eir</a:t>
            </a:r>
          </a:p>
        </p:txBody>
      </p:sp>
      <p:grpSp>
        <p:nvGrpSpPr>
          <p:cNvPr id="227" name="Group 226">
            <a:extLst>
              <a:ext uri="{FF2B5EF4-FFF2-40B4-BE49-F238E27FC236}">
                <a16:creationId xmlns:a16="http://schemas.microsoft.com/office/drawing/2014/main" id="{C1210BE8-6FD0-41A0-9404-334B42D9B4FD}"/>
              </a:ext>
            </a:extLst>
          </p:cNvPr>
          <p:cNvGrpSpPr/>
          <p:nvPr/>
        </p:nvGrpSpPr>
        <p:grpSpPr>
          <a:xfrm rot="16200000">
            <a:off x="1346070" y="4343753"/>
            <a:ext cx="242574" cy="267886"/>
            <a:chOff x="8659823" y="1756698"/>
            <a:chExt cx="275757" cy="313353"/>
          </a:xfrm>
        </p:grpSpPr>
        <p:cxnSp>
          <p:nvCxnSpPr>
            <p:cNvPr id="228" name="Straight Connector 227">
              <a:extLst>
                <a:ext uri="{FF2B5EF4-FFF2-40B4-BE49-F238E27FC236}">
                  <a16:creationId xmlns:a16="http://schemas.microsoft.com/office/drawing/2014/main" id="{2325C1C0-2A9B-400F-94AC-5FD7F6710AF1}"/>
                </a:ext>
              </a:extLst>
            </p:cNvPr>
            <p:cNvCxnSpPr>
              <a:cxnSpLocks/>
            </p:cNvCxnSpPr>
            <p:nvPr/>
          </p:nvCxnSpPr>
          <p:spPr bwMode="auto">
            <a:xfrm flipV="1">
              <a:off x="8935580" y="1756698"/>
              <a:ext cx="0" cy="1"/>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29" name="Oval 228">
              <a:extLst>
                <a:ext uri="{FF2B5EF4-FFF2-40B4-BE49-F238E27FC236}">
                  <a16:creationId xmlns:a16="http://schemas.microsoft.com/office/drawing/2014/main" id="{B426B95D-F35D-409C-9678-7950FEC84367}"/>
                </a:ext>
              </a:extLst>
            </p:cNvPr>
            <p:cNvSpPr/>
            <p:nvPr/>
          </p:nvSpPr>
          <p:spPr bwMode="auto">
            <a:xfrm rot="15563684">
              <a:off x="8658457" y="1997434"/>
              <a:ext cx="73983" cy="71252"/>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b="0" i="0" u="none" strike="noStrike" cap="none" normalizeH="0" baseline="0">
                <a:ln>
                  <a:noFill/>
                </a:ln>
                <a:solidFill>
                  <a:schemeClr val="tx1"/>
                </a:solidFill>
                <a:effectLst/>
                <a:latin typeface="+mn-lt"/>
              </a:endParaRPr>
            </a:p>
          </p:txBody>
        </p:sp>
        <p:cxnSp>
          <p:nvCxnSpPr>
            <p:cNvPr id="230" name="Straight Connector 229">
              <a:extLst>
                <a:ext uri="{FF2B5EF4-FFF2-40B4-BE49-F238E27FC236}">
                  <a16:creationId xmlns:a16="http://schemas.microsoft.com/office/drawing/2014/main" id="{7E83E9D7-9FDB-4FAA-AC39-043C9E588B7E}"/>
                </a:ext>
              </a:extLst>
            </p:cNvPr>
            <p:cNvCxnSpPr>
              <a:cxnSpLocks/>
            </p:cNvCxnSpPr>
            <p:nvPr/>
          </p:nvCxnSpPr>
          <p:spPr bwMode="auto">
            <a:xfrm flipH="1">
              <a:off x="8715951" y="2026434"/>
              <a:ext cx="173939" cy="73"/>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231" name="Straight Connector 230">
            <a:extLst>
              <a:ext uri="{FF2B5EF4-FFF2-40B4-BE49-F238E27FC236}">
                <a16:creationId xmlns:a16="http://schemas.microsoft.com/office/drawing/2014/main" id="{0066E4DC-AA75-4608-B1EC-F38CA938BC5A}"/>
              </a:ext>
            </a:extLst>
          </p:cNvPr>
          <p:cNvCxnSpPr>
            <a:cxnSpLocks/>
          </p:cNvCxnSpPr>
          <p:nvPr/>
        </p:nvCxnSpPr>
        <p:spPr bwMode="auto">
          <a:xfrm>
            <a:off x="753223" y="4655701"/>
            <a:ext cx="11280" cy="485293"/>
          </a:xfrm>
          <a:prstGeom prst="line">
            <a:avLst/>
          </a:prstGeom>
          <a:solidFill>
            <a:schemeClr val="accent1"/>
          </a:solidFill>
          <a:ln w="19050" cap="flat" cmpd="sng" algn="ctr">
            <a:solidFill>
              <a:schemeClr val="tx1"/>
            </a:solidFill>
            <a:prstDash val="dash"/>
            <a:round/>
            <a:headEnd type="none" w="med" len="med"/>
            <a:tailEnd type="none" w="med" len="med"/>
          </a:ln>
          <a:effectLst/>
        </p:spPr>
      </p:cxnSp>
      <p:cxnSp>
        <p:nvCxnSpPr>
          <p:cNvPr id="232" name="Straight Connector 231">
            <a:extLst>
              <a:ext uri="{FF2B5EF4-FFF2-40B4-BE49-F238E27FC236}">
                <a16:creationId xmlns:a16="http://schemas.microsoft.com/office/drawing/2014/main" id="{DDBD090E-E005-4257-AB2C-6F3ACACA0F64}"/>
              </a:ext>
            </a:extLst>
          </p:cNvPr>
          <p:cNvCxnSpPr>
            <a:cxnSpLocks/>
          </p:cNvCxnSpPr>
          <p:nvPr/>
        </p:nvCxnSpPr>
        <p:spPr bwMode="auto">
          <a:xfrm>
            <a:off x="1555182" y="4610255"/>
            <a:ext cx="17876" cy="556149"/>
          </a:xfrm>
          <a:prstGeom prst="line">
            <a:avLst/>
          </a:prstGeom>
          <a:solidFill>
            <a:schemeClr val="accent1"/>
          </a:solidFill>
          <a:ln w="19050" cap="flat" cmpd="sng" algn="ctr">
            <a:solidFill>
              <a:schemeClr val="tx1"/>
            </a:solidFill>
            <a:prstDash val="dash"/>
            <a:round/>
            <a:headEnd type="none" w="med" len="med"/>
            <a:tailEnd type="none" w="med" len="med"/>
          </a:ln>
          <a:effectLst/>
        </p:spPr>
      </p:cxnSp>
      <p:sp>
        <p:nvSpPr>
          <p:cNvPr id="239" name="Text Box 144">
            <a:extLst>
              <a:ext uri="{FF2B5EF4-FFF2-40B4-BE49-F238E27FC236}">
                <a16:creationId xmlns:a16="http://schemas.microsoft.com/office/drawing/2014/main" id="{AD78060A-9DF5-41AF-AA17-310FCC3B8D37}"/>
              </a:ext>
            </a:extLst>
          </p:cNvPr>
          <p:cNvSpPr txBox="1">
            <a:spLocks noChangeAspect="1" noChangeArrowheads="1"/>
          </p:cNvSpPr>
          <p:nvPr/>
        </p:nvSpPr>
        <p:spPr bwMode="auto">
          <a:xfrm>
            <a:off x="843222" y="4475951"/>
            <a:ext cx="744044" cy="17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eaLnBrk="1" hangingPunct="1">
              <a:lnSpc>
                <a:spcPct val="80000"/>
              </a:lnSpc>
            </a:pPr>
            <a:r>
              <a:rPr lang="en-US" altLang="en-US" sz="1400" err="1">
                <a:latin typeface="+mn-lt"/>
              </a:rPr>
              <a:t>Nausf</a:t>
            </a:r>
            <a:endParaRPr lang="en-US" altLang="en-US" sz="1400">
              <a:latin typeface="+mn-lt"/>
            </a:endParaRPr>
          </a:p>
        </p:txBody>
      </p:sp>
      <p:cxnSp>
        <p:nvCxnSpPr>
          <p:cNvPr id="240" name="Straight Connector 239">
            <a:extLst>
              <a:ext uri="{FF2B5EF4-FFF2-40B4-BE49-F238E27FC236}">
                <a16:creationId xmlns:a16="http://schemas.microsoft.com/office/drawing/2014/main" id="{744E6BE9-756B-4368-BB89-01422BBF5527}"/>
              </a:ext>
            </a:extLst>
          </p:cNvPr>
          <p:cNvCxnSpPr>
            <a:cxnSpLocks/>
          </p:cNvCxnSpPr>
          <p:nvPr/>
        </p:nvCxnSpPr>
        <p:spPr bwMode="auto">
          <a:xfrm rot="16200000" flipH="1">
            <a:off x="674716" y="4492226"/>
            <a:ext cx="153008" cy="62"/>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241" name="Oval 240">
            <a:extLst>
              <a:ext uri="{FF2B5EF4-FFF2-40B4-BE49-F238E27FC236}">
                <a16:creationId xmlns:a16="http://schemas.microsoft.com/office/drawing/2014/main" id="{1EA68F66-2BE7-4151-9E58-CD8D79C35659}"/>
              </a:ext>
            </a:extLst>
          </p:cNvPr>
          <p:cNvSpPr/>
          <p:nvPr/>
        </p:nvSpPr>
        <p:spPr bwMode="auto">
          <a:xfrm rot="10163684">
            <a:off x="731873" y="4555458"/>
            <a:ext cx="63248" cy="62678"/>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b="0" i="0" u="none" strike="noStrike" cap="none" normalizeH="0" baseline="0">
              <a:ln>
                <a:noFill/>
              </a:ln>
              <a:solidFill>
                <a:schemeClr val="tx1"/>
              </a:solidFill>
              <a:effectLst/>
              <a:latin typeface="+mn-lt"/>
            </a:endParaRPr>
          </a:p>
        </p:txBody>
      </p:sp>
      <p:cxnSp>
        <p:nvCxnSpPr>
          <p:cNvPr id="242" name="Straight Connector 241">
            <a:extLst>
              <a:ext uri="{FF2B5EF4-FFF2-40B4-BE49-F238E27FC236}">
                <a16:creationId xmlns:a16="http://schemas.microsoft.com/office/drawing/2014/main" id="{102AFC20-A5F6-48B6-B94E-7CED94529CCE}"/>
              </a:ext>
            </a:extLst>
          </p:cNvPr>
          <p:cNvCxnSpPr>
            <a:cxnSpLocks/>
          </p:cNvCxnSpPr>
          <p:nvPr/>
        </p:nvCxnSpPr>
        <p:spPr bwMode="auto">
          <a:xfrm>
            <a:off x="3290816" y="5166404"/>
            <a:ext cx="0" cy="214531"/>
          </a:xfrm>
          <a:prstGeom prst="line">
            <a:avLst/>
          </a:prstGeom>
          <a:solidFill>
            <a:schemeClr val="accent1"/>
          </a:solidFill>
          <a:ln w="19050" cap="flat" cmpd="sng" algn="ctr">
            <a:solidFill>
              <a:schemeClr val="tx1"/>
            </a:solidFill>
            <a:prstDash val="dash"/>
            <a:round/>
            <a:headEnd type="none" w="med" len="med"/>
            <a:tailEnd type="none" w="med" len="med"/>
          </a:ln>
          <a:effectLst/>
        </p:spPr>
      </p:cxnSp>
      <p:cxnSp>
        <p:nvCxnSpPr>
          <p:cNvPr id="243" name="Straight Connector 242">
            <a:extLst>
              <a:ext uri="{FF2B5EF4-FFF2-40B4-BE49-F238E27FC236}">
                <a16:creationId xmlns:a16="http://schemas.microsoft.com/office/drawing/2014/main" id="{DDE72852-8ADB-4509-9712-E62F677C1A56}"/>
              </a:ext>
            </a:extLst>
          </p:cNvPr>
          <p:cNvCxnSpPr>
            <a:cxnSpLocks/>
          </p:cNvCxnSpPr>
          <p:nvPr/>
        </p:nvCxnSpPr>
        <p:spPr bwMode="auto">
          <a:xfrm flipH="1">
            <a:off x="761496" y="2927592"/>
            <a:ext cx="3007" cy="637311"/>
          </a:xfrm>
          <a:prstGeom prst="line">
            <a:avLst/>
          </a:prstGeom>
          <a:solidFill>
            <a:schemeClr val="accent1"/>
          </a:solidFill>
          <a:ln w="19050" cap="flat" cmpd="sng" algn="ctr">
            <a:solidFill>
              <a:schemeClr val="tx2"/>
            </a:solidFill>
            <a:prstDash val="dash"/>
            <a:round/>
            <a:headEnd type="none" w="med" len="med"/>
            <a:tailEnd type="none" w="med" len="med"/>
          </a:ln>
          <a:effectLst/>
        </p:spPr>
      </p:cxnSp>
      <p:sp>
        <p:nvSpPr>
          <p:cNvPr id="244" name="TextBox 243">
            <a:extLst>
              <a:ext uri="{FF2B5EF4-FFF2-40B4-BE49-F238E27FC236}">
                <a16:creationId xmlns:a16="http://schemas.microsoft.com/office/drawing/2014/main" id="{4347606E-003D-48A8-96EB-1731737ECEE1}"/>
              </a:ext>
            </a:extLst>
          </p:cNvPr>
          <p:cNvSpPr txBox="1"/>
          <p:nvPr/>
        </p:nvSpPr>
        <p:spPr>
          <a:xfrm>
            <a:off x="207828" y="3087397"/>
            <a:ext cx="460163" cy="17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defPPr>
              <a:defRPr lang="en-GB"/>
            </a:defPPr>
            <a:lvl1pPr algn="ctr" eaLnBrk="1" hangingPunct="1">
              <a:lnSpc>
                <a:spcPct val="80000"/>
              </a:lnSpc>
              <a:defRPr sz="1400">
                <a:solidFill>
                  <a:schemeClr val="tx2"/>
                </a:solidFill>
                <a:ea typeface="MS PGothic" charset="-128"/>
              </a:defRPr>
            </a:lvl1pPr>
            <a:lvl2pPr marL="742950" indent="-285750" eaLnBrk="0" hangingPunct="0">
              <a:defRPr>
                <a:ea typeface="MS PGothic" charset="-128"/>
              </a:defRPr>
            </a:lvl2pPr>
            <a:lvl3pPr marL="1143000" indent="-228600" eaLnBrk="0" hangingPunct="0">
              <a:defRPr>
                <a:ea typeface="MS PGothic" charset="-128"/>
              </a:defRPr>
            </a:lvl3pPr>
            <a:lvl4pPr marL="1600200" indent="-228600" eaLnBrk="0" hangingPunct="0">
              <a:defRPr>
                <a:ea typeface="MS PGothic" charset="-128"/>
              </a:defRPr>
            </a:lvl4pPr>
            <a:lvl5pPr marL="2057400" indent="-228600" eaLnBrk="0" hangingPunct="0">
              <a:defRPr>
                <a:ea typeface="MS PGothic" charset="-128"/>
              </a:defRPr>
            </a:lvl5pPr>
            <a:lvl6pPr marL="2514600" indent="-228600" eaLnBrk="0" fontAlgn="base" hangingPunct="0">
              <a:spcBef>
                <a:spcPct val="0"/>
              </a:spcBef>
              <a:spcAft>
                <a:spcPct val="0"/>
              </a:spcAft>
              <a:defRPr>
                <a:ea typeface="MS PGothic" charset="-128"/>
              </a:defRPr>
            </a:lvl6pPr>
            <a:lvl7pPr marL="2971800" indent="-228600" eaLnBrk="0" fontAlgn="base" hangingPunct="0">
              <a:spcBef>
                <a:spcPct val="0"/>
              </a:spcBef>
              <a:spcAft>
                <a:spcPct val="0"/>
              </a:spcAft>
              <a:defRPr>
                <a:ea typeface="MS PGothic" charset="-128"/>
              </a:defRPr>
            </a:lvl7pPr>
            <a:lvl8pPr marL="3429000" indent="-228600" eaLnBrk="0" fontAlgn="base" hangingPunct="0">
              <a:spcBef>
                <a:spcPct val="0"/>
              </a:spcBef>
              <a:spcAft>
                <a:spcPct val="0"/>
              </a:spcAft>
              <a:defRPr>
                <a:ea typeface="MS PGothic" charset="-128"/>
              </a:defRPr>
            </a:lvl8pPr>
            <a:lvl9pPr marL="3886200" indent="-228600" eaLnBrk="0" fontAlgn="base" hangingPunct="0">
              <a:spcBef>
                <a:spcPct val="0"/>
              </a:spcBef>
              <a:spcAft>
                <a:spcPct val="0"/>
              </a:spcAft>
              <a:defRPr>
                <a:ea typeface="MS PGothic" charset="-128"/>
              </a:defRPr>
            </a:lvl9pPr>
          </a:lstStyle>
          <a:p>
            <a:pPr algn="l">
              <a:spcBef>
                <a:spcPts val="0"/>
              </a:spcBef>
            </a:pPr>
            <a:r>
              <a:rPr lang="es-ES_tradnl">
                <a:latin typeface="+mn-lt"/>
              </a:rPr>
              <a:t>S13</a:t>
            </a:r>
          </a:p>
        </p:txBody>
      </p:sp>
      <p:cxnSp>
        <p:nvCxnSpPr>
          <p:cNvPr id="119" name="Straight Connector 118">
            <a:extLst>
              <a:ext uri="{FF2B5EF4-FFF2-40B4-BE49-F238E27FC236}">
                <a16:creationId xmlns:a16="http://schemas.microsoft.com/office/drawing/2014/main" id="{CBAF699D-F223-4A6F-8463-05E8EABB4D26}"/>
              </a:ext>
            </a:extLst>
          </p:cNvPr>
          <p:cNvCxnSpPr>
            <a:cxnSpLocks/>
          </p:cNvCxnSpPr>
          <p:nvPr/>
        </p:nvCxnSpPr>
        <p:spPr bwMode="auto">
          <a:xfrm>
            <a:off x="4558611" y="2967381"/>
            <a:ext cx="0" cy="2199023"/>
          </a:xfrm>
          <a:prstGeom prst="line">
            <a:avLst/>
          </a:prstGeom>
          <a:solidFill>
            <a:schemeClr val="accent1"/>
          </a:solidFill>
          <a:ln w="19050" cap="flat" cmpd="sng" algn="ctr">
            <a:solidFill>
              <a:schemeClr val="tx1"/>
            </a:solidFill>
            <a:prstDash val="dash"/>
            <a:round/>
            <a:headEnd type="none" w="med" len="med"/>
            <a:tailEnd type="none" w="med" len="med"/>
          </a:ln>
          <a:effectLst/>
        </p:spPr>
      </p:cxnSp>
      <p:cxnSp>
        <p:nvCxnSpPr>
          <p:cNvPr id="78" name="Straight Connector 77">
            <a:extLst>
              <a:ext uri="{FF2B5EF4-FFF2-40B4-BE49-F238E27FC236}">
                <a16:creationId xmlns:a16="http://schemas.microsoft.com/office/drawing/2014/main" id="{D295AE2E-9AF7-4D29-A6FB-AFF346DDEBC9}"/>
              </a:ext>
            </a:extLst>
          </p:cNvPr>
          <p:cNvCxnSpPr>
            <a:cxnSpLocks/>
          </p:cNvCxnSpPr>
          <p:nvPr/>
        </p:nvCxnSpPr>
        <p:spPr bwMode="auto">
          <a:xfrm flipV="1">
            <a:off x="2924281" y="2868668"/>
            <a:ext cx="733530" cy="425941"/>
          </a:xfrm>
          <a:prstGeom prst="line">
            <a:avLst/>
          </a:prstGeom>
          <a:solidFill>
            <a:schemeClr val="accent1"/>
          </a:solidFill>
          <a:ln w="19050" cap="flat" cmpd="sng" algn="ctr">
            <a:solidFill>
              <a:schemeClr val="tx2"/>
            </a:solidFill>
            <a:prstDash val="dash"/>
            <a:round/>
            <a:headEnd type="none" w="med" len="med"/>
            <a:tailEnd type="none" w="med" len="med"/>
          </a:ln>
          <a:effectLst/>
        </p:spPr>
      </p:cxnSp>
      <p:cxnSp>
        <p:nvCxnSpPr>
          <p:cNvPr id="92" name="Straight Connector 91">
            <a:extLst>
              <a:ext uri="{FF2B5EF4-FFF2-40B4-BE49-F238E27FC236}">
                <a16:creationId xmlns:a16="http://schemas.microsoft.com/office/drawing/2014/main" id="{7DD565A9-AE3B-4645-B87B-48F3F93FE340}"/>
              </a:ext>
            </a:extLst>
          </p:cNvPr>
          <p:cNvCxnSpPr>
            <a:cxnSpLocks/>
          </p:cNvCxnSpPr>
          <p:nvPr/>
        </p:nvCxnSpPr>
        <p:spPr bwMode="auto">
          <a:xfrm>
            <a:off x="3854440" y="2900168"/>
            <a:ext cx="9431" cy="2256711"/>
          </a:xfrm>
          <a:prstGeom prst="line">
            <a:avLst/>
          </a:prstGeom>
          <a:solidFill>
            <a:schemeClr val="accent1"/>
          </a:solidFill>
          <a:ln w="19050" cap="flat" cmpd="sng" algn="ctr">
            <a:solidFill>
              <a:schemeClr val="tx1"/>
            </a:solidFill>
            <a:prstDash val="dash"/>
            <a:round/>
            <a:headEnd type="none" w="med" len="med"/>
            <a:tailEnd type="none" w="med" len="med"/>
          </a:ln>
          <a:effectLst/>
        </p:spPr>
      </p:cxnSp>
      <p:sp>
        <p:nvSpPr>
          <p:cNvPr id="98" name="TextBox 97">
            <a:extLst>
              <a:ext uri="{FF2B5EF4-FFF2-40B4-BE49-F238E27FC236}">
                <a16:creationId xmlns:a16="http://schemas.microsoft.com/office/drawing/2014/main" id="{2C9AC66E-E282-4709-9824-C4D19B80B9A1}"/>
              </a:ext>
            </a:extLst>
          </p:cNvPr>
          <p:cNvSpPr txBox="1"/>
          <p:nvPr/>
        </p:nvSpPr>
        <p:spPr>
          <a:xfrm>
            <a:off x="3273544" y="4085787"/>
            <a:ext cx="636570" cy="346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defPPr>
              <a:defRPr lang="en-GB"/>
            </a:defPPr>
            <a:lvl1pPr algn="ctr" eaLnBrk="1" hangingPunct="1">
              <a:lnSpc>
                <a:spcPct val="80000"/>
              </a:lnSpc>
              <a:defRPr sz="1400">
                <a:solidFill>
                  <a:schemeClr val="tx2"/>
                </a:solidFill>
                <a:ea typeface="MS PGothic" charset="-128"/>
              </a:defRPr>
            </a:lvl1pPr>
            <a:lvl2pPr marL="742950" indent="-285750" eaLnBrk="0" hangingPunct="0">
              <a:defRPr>
                <a:ea typeface="MS PGothic" charset="-128"/>
              </a:defRPr>
            </a:lvl2pPr>
            <a:lvl3pPr marL="1143000" indent="-228600" eaLnBrk="0" hangingPunct="0">
              <a:defRPr>
                <a:ea typeface="MS PGothic" charset="-128"/>
              </a:defRPr>
            </a:lvl3pPr>
            <a:lvl4pPr marL="1600200" indent="-228600" eaLnBrk="0" hangingPunct="0">
              <a:defRPr>
                <a:ea typeface="MS PGothic" charset="-128"/>
              </a:defRPr>
            </a:lvl4pPr>
            <a:lvl5pPr marL="2057400" indent="-228600" eaLnBrk="0" hangingPunct="0">
              <a:defRPr>
                <a:ea typeface="MS PGothic" charset="-128"/>
              </a:defRPr>
            </a:lvl5pPr>
            <a:lvl6pPr marL="2514600" indent="-228600" eaLnBrk="0" fontAlgn="base" hangingPunct="0">
              <a:spcBef>
                <a:spcPct val="0"/>
              </a:spcBef>
              <a:spcAft>
                <a:spcPct val="0"/>
              </a:spcAft>
              <a:defRPr>
                <a:ea typeface="MS PGothic" charset="-128"/>
              </a:defRPr>
            </a:lvl6pPr>
            <a:lvl7pPr marL="2971800" indent="-228600" eaLnBrk="0" fontAlgn="base" hangingPunct="0">
              <a:spcBef>
                <a:spcPct val="0"/>
              </a:spcBef>
              <a:spcAft>
                <a:spcPct val="0"/>
              </a:spcAft>
              <a:defRPr>
                <a:ea typeface="MS PGothic" charset="-128"/>
              </a:defRPr>
            </a:lvl7pPr>
            <a:lvl8pPr marL="3429000" indent="-228600" eaLnBrk="0" fontAlgn="base" hangingPunct="0">
              <a:spcBef>
                <a:spcPct val="0"/>
              </a:spcBef>
              <a:spcAft>
                <a:spcPct val="0"/>
              </a:spcAft>
              <a:defRPr>
                <a:ea typeface="MS PGothic" charset="-128"/>
              </a:defRPr>
            </a:lvl8pPr>
            <a:lvl9pPr marL="3886200" indent="-228600" eaLnBrk="0" fontAlgn="base" hangingPunct="0">
              <a:spcBef>
                <a:spcPct val="0"/>
              </a:spcBef>
              <a:spcAft>
                <a:spcPct val="0"/>
              </a:spcAft>
              <a:defRPr>
                <a:ea typeface="MS PGothic" charset="-128"/>
              </a:defRPr>
            </a:lvl9pPr>
          </a:lstStyle>
          <a:p>
            <a:pPr algn="l">
              <a:spcBef>
                <a:spcPts val="0"/>
              </a:spcBef>
            </a:pPr>
            <a:r>
              <a:rPr lang="es-ES_tradnl" err="1">
                <a:latin typeface="+mn-lt"/>
              </a:rPr>
              <a:t>Nhss</a:t>
            </a:r>
            <a:r>
              <a:rPr lang="es-ES_tradnl">
                <a:latin typeface="+mn-lt"/>
              </a:rPr>
              <a:t> </a:t>
            </a:r>
          </a:p>
          <a:p>
            <a:pPr algn="l">
              <a:spcBef>
                <a:spcPts val="0"/>
              </a:spcBef>
            </a:pPr>
            <a:r>
              <a:rPr lang="es-ES_tradnl">
                <a:latin typeface="+mn-lt"/>
              </a:rPr>
              <a:t>(Rel16)</a:t>
            </a:r>
            <a:endParaRPr lang="en-US">
              <a:latin typeface="+mn-lt"/>
            </a:endParaRPr>
          </a:p>
        </p:txBody>
      </p:sp>
      <p:cxnSp>
        <p:nvCxnSpPr>
          <p:cNvPr id="102" name="Straight Connector 101">
            <a:extLst>
              <a:ext uri="{FF2B5EF4-FFF2-40B4-BE49-F238E27FC236}">
                <a16:creationId xmlns:a16="http://schemas.microsoft.com/office/drawing/2014/main" id="{1106DFA4-10C1-42F6-81D9-DC670EA66AAE}"/>
              </a:ext>
            </a:extLst>
          </p:cNvPr>
          <p:cNvCxnSpPr>
            <a:cxnSpLocks/>
          </p:cNvCxnSpPr>
          <p:nvPr/>
        </p:nvCxnSpPr>
        <p:spPr bwMode="auto">
          <a:xfrm flipH="1">
            <a:off x="2664395" y="2968707"/>
            <a:ext cx="1860" cy="640335"/>
          </a:xfrm>
          <a:prstGeom prst="line">
            <a:avLst/>
          </a:prstGeom>
          <a:solidFill>
            <a:schemeClr val="accent1"/>
          </a:solidFill>
          <a:ln w="19050" cap="flat" cmpd="sng" algn="ctr">
            <a:solidFill>
              <a:schemeClr val="tx2"/>
            </a:solidFill>
            <a:prstDash val="dash"/>
            <a:round/>
            <a:headEnd type="none" w="med" len="med"/>
            <a:tailEnd type="none" w="med" len="med"/>
          </a:ln>
          <a:effectLst/>
        </p:spPr>
      </p:cxnSp>
      <p:sp>
        <p:nvSpPr>
          <p:cNvPr id="104" name="TextBox 103">
            <a:extLst>
              <a:ext uri="{FF2B5EF4-FFF2-40B4-BE49-F238E27FC236}">
                <a16:creationId xmlns:a16="http://schemas.microsoft.com/office/drawing/2014/main" id="{85CB7B5D-5D9A-4E49-8134-D49B1FE4DB31}"/>
              </a:ext>
            </a:extLst>
          </p:cNvPr>
          <p:cNvSpPr txBox="1"/>
          <p:nvPr/>
        </p:nvSpPr>
        <p:spPr>
          <a:xfrm>
            <a:off x="2280551" y="3007898"/>
            <a:ext cx="731500" cy="17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defPPr>
              <a:defRPr lang="en-GB"/>
            </a:defPPr>
            <a:lvl1pPr algn="ctr" eaLnBrk="1" hangingPunct="1">
              <a:lnSpc>
                <a:spcPct val="80000"/>
              </a:lnSpc>
              <a:defRPr sz="1400">
                <a:solidFill>
                  <a:schemeClr val="tx2"/>
                </a:solidFill>
                <a:ea typeface="MS PGothic" charset="-128"/>
              </a:defRPr>
            </a:lvl1pPr>
            <a:lvl2pPr marL="742950" indent="-285750" eaLnBrk="0" hangingPunct="0">
              <a:defRPr>
                <a:ea typeface="MS PGothic" charset="-128"/>
              </a:defRPr>
            </a:lvl2pPr>
            <a:lvl3pPr marL="1143000" indent="-228600" eaLnBrk="0" hangingPunct="0">
              <a:defRPr>
                <a:ea typeface="MS PGothic" charset="-128"/>
              </a:defRPr>
            </a:lvl3pPr>
            <a:lvl4pPr marL="1600200" indent="-228600" eaLnBrk="0" hangingPunct="0">
              <a:defRPr>
                <a:ea typeface="MS PGothic" charset="-128"/>
              </a:defRPr>
            </a:lvl4pPr>
            <a:lvl5pPr marL="2057400" indent="-228600" eaLnBrk="0" hangingPunct="0">
              <a:defRPr>
                <a:ea typeface="MS PGothic" charset="-128"/>
              </a:defRPr>
            </a:lvl5pPr>
            <a:lvl6pPr marL="2514600" indent="-228600" eaLnBrk="0" fontAlgn="base" hangingPunct="0">
              <a:spcBef>
                <a:spcPct val="0"/>
              </a:spcBef>
              <a:spcAft>
                <a:spcPct val="0"/>
              </a:spcAft>
              <a:defRPr>
                <a:ea typeface="MS PGothic" charset="-128"/>
              </a:defRPr>
            </a:lvl6pPr>
            <a:lvl7pPr marL="2971800" indent="-228600" eaLnBrk="0" fontAlgn="base" hangingPunct="0">
              <a:spcBef>
                <a:spcPct val="0"/>
              </a:spcBef>
              <a:spcAft>
                <a:spcPct val="0"/>
              </a:spcAft>
              <a:defRPr>
                <a:ea typeface="MS PGothic" charset="-128"/>
              </a:defRPr>
            </a:lvl7pPr>
            <a:lvl8pPr marL="3429000" indent="-228600" eaLnBrk="0" fontAlgn="base" hangingPunct="0">
              <a:spcBef>
                <a:spcPct val="0"/>
              </a:spcBef>
              <a:spcAft>
                <a:spcPct val="0"/>
              </a:spcAft>
              <a:defRPr>
                <a:ea typeface="MS PGothic" charset="-128"/>
              </a:defRPr>
            </a:lvl8pPr>
            <a:lvl9pPr marL="3886200" indent="-228600" eaLnBrk="0" fontAlgn="base" hangingPunct="0">
              <a:spcBef>
                <a:spcPct val="0"/>
              </a:spcBef>
              <a:spcAft>
                <a:spcPct val="0"/>
              </a:spcAft>
              <a:defRPr>
                <a:ea typeface="MS PGothic" charset="-128"/>
              </a:defRPr>
            </a:lvl9pPr>
          </a:lstStyle>
          <a:p>
            <a:pPr algn="l">
              <a:spcBef>
                <a:spcPts val="0"/>
              </a:spcBef>
            </a:pPr>
            <a:r>
              <a:rPr lang="es-ES_tradnl">
                <a:latin typeface="+mn-lt"/>
              </a:rPr>
              <a:t>MAP/S6c</a:t>
            </a:r>
          </a:p>
        </p:txBody>
      </p:sp>
      <p:sp>
        <p:nvSpPr>
          <p:cNvPr id="101" name="TextBox 100">
            <a:extLst>
              <a:ext uri="{FF2B5EF4-FFF2-40B4-BE49-F238E27FC236}">
                <a16:creationId xmlns:a16="http://schemas.microsoft.com/office/drawing/2014/main" id="{3570F4E0-8A95-44D5-B8A0-C5A99BCC0B72}"/>
              </a:ext>
            </a:extLst>
          </p:cNvPr>
          <p:cNvSpPr txBox="1"/>
          <p:nvPr/>
        </p:nvSpPr>
        <p:spPr bwMode="auto">
          <a:xfrm>
            <a:off x="1805337" y="5373071"/>
            <a:ext cx="580981" cy="811236"/>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800" b="0" i="0" u="none" strike="noStrike" kern="1200" cap="none" spc="0" normalizeH="0" baseline="0" noProof="0">
                <a:ln>
                  <a:noFill/>
                </a:ln>
                <a:effectLst/>
                <a:uLnTx/>
                <a:uFillTx/>
                <a:latin typeface="Ericsson Technical Icons" panose="00000500000000000000" pitchFamily="2" charset="0"/>
                <a:ea typeface="+mn-ea"/>
                <a:cs typeface="+mn-cs"/>
              </a:rPr>
              <a:t>S</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1200" b="0" i="0" u="none" strike="noStrike" kern="1200" cap="none" spc="0" normalizeH="0" baseline="0" noProof="0">
              <a:ln>
                <a:noFill/>
              </a:ln>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600" b="0" i="0" u="none" strike="noStrike" kern="1200" cap="none" spc="0" normalizeH="0" baseline="0" noProof="0">
                <a:ln>
                  <a:noFill/>
                </a:ln>
                <a:effectLst/>
                <a:uLnTx/>
                <a:uFillTx/>
                <a:latin typeface="Ericsson Hilda"/>
                <a:ea typeface="+mn-ea"/>
                <a:cs typeface="+mn-cs"/>
              </a:rPr>
              <a:t>SMF</a:t>
            </a:r>
          </a:p>
        </p:txBody>
      </p:sp>
      <p:sp>
        <p:nvSpPr>
          <p:cNvPr id="103" name="TextBox 102">
            <a:extLst>
              <a:ext uri="{FF2B5EF4-FFF2-40B4-BE49-F238E27FC236}">
                <a16:creationId xmlns:a16="http://schemas.microsoft.com/office/drawing/2014/main" id="{3CF3C7D4-AD26-4029-8C7D-B837E4F33B89}"/>
              </a:ext>
            </a:extLst>
          </p:cNvPr>
          <p:cNvSpPr txBox="1"/>
          <p:nvPr/>
        </p:nvSpPr>
        <p:spPr bwMode="auto">
          <a:xfrm>
            <a:off x="813591" y="5374352"/>
            <a:ext cx="580981" cy="811236"/>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800" b="0" i="0" u="none" strike="noStrike" kern="1200" cap="none" spc="0" normalizeH="0" baseline="0" noProof="0">
                <a:ln>
                  <a:noFill/>
                </a:ln>
                <a:effectLst/>
                <a:uLnTx/>
                <a:uFillTx/>
                <a:latin typeface="Ericsson Technical Icons" panose="00000500000000000000" pitchFamily="2" charset="0"/>
                <a:ea typeface="+mn-ea"/>
                <a:cs typeface="+mn-cs"/>
              </a:rPr>
              <a:t>S</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1200" b="0" i="0" u="none" strike="noStrike" kern="1200" cap="none" spc="0" normalizeH="0" baseline="0" noProof="0">
              <a:ln>
                <a:noFill/>
              </a:ln>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600" b="0" i="0" u="none" strike="noStrike" kern="1200" cap="none" spc="0" normalizeH="0" baseline="0" noProof="0">
                <a:ln>
                  <a:noFill/>
                </a:ln>
                <a:effectLst/>
                <a:uLnTx/>
                <a:uFillTx/>
                <a:latin typeface="Ericsson Hilda"/>
                <a:ea typeface="+mn-ea"/>
                <a:cs typeface="+mn-cs"/>
              </a:rPr>
              <a:t>AMF</a:t>
            </a:r>
          </a:p>
        </p:txBody>
      </p:sp>
      <p:sp>
        <p:nvSpPr>
          <p:cNvPr id="105" name="TextBox 104">
            <a:extLst>
              <a:ext uri="{FF2B5EF4-FFF2-40B4-BE49-F238E27FC236}">
                <a16:creationId xmlns:a16="http://schemas.microsoft.com/office/drawing/2014/main" id="{B19E06FD-543C-4F6D-8CCC-CD3E651A93A4}"/>
              </a:ext>
            </a:extLst>
          </p:cNvPr>
          <p:cNvSpPr txBox="1"/>
          <p:nvPr/>
        </p:nvSpPr>
        <p:spPr bwMode="auto">
          <a:xfrm>
            <a:off x="3000325" y="5380468"/>
            <a:ext cx="580981" cy="811236"/>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800" b="0" i="0" u="none" strike="noStrike" kern="1200" cap="none" spc="0" normalizeH="0" baseline="0" noProof="0">
                <a:ln>
                  <a:noFill/>
                </a:ln>
                <a:effectLst/>
                <a:uLnTx/>
                <a:uFillTx/>
                <a:latin typeface="Ericsson Technical Icons" panose="00000500000000000000" pitchFamily="2" charset="0"/>
                <a:ea typeface="+mn-ea"/>
                <a:cs typeface="+mn-cs"/>
              </a:rPr>
              <a:t>S</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1200" b="0" i="0" u="none" strike="noStrike" kern="1200" cap="none" spc="0" normalizeH="0" baseline="0" noProof="0">
              <a:ln>
                <a:noFill/>
              </a:ln>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600" b="0" i="0" u="none" strike="noStrike" kern="1200" cap="none" spc="0" normalizeH="0" baseline="0" noProof="0">
                <a:ln>
                  <a:noFill/>
                </a:ln>
                <a:effectLst/>
                <a:uLnTx/>
                <a:uFillTx/>
                <a:latin typeface="Ericsson Hilda"/>
                <a:ea typeface="+mn-ea"/>
                <a:cs typeface="+mn-cs"/>
              </a:rPr>
              <a:t>SMSF</a:t>
            </a:r>
          </a:p>
        </p:txBody>
      </p:sp>
      <p:sp>
        <p:nvSpPr>
          <p:cNvPr id="110" name="TextBox 109">
            <a:extLst>
              <a:ext uri="{FF2B5EF4-FFF2-40B4-BE49-F238E27FC236}">
                <a16:creationId xmlns:a16="http://schemas.microsoft.com/office/drawing/2014/main" id="{61B5778C-66FE-4C9A-8F8E-28A9350A8E0A}"/>
              </a:ext>
            </a:extLst>
          </p:cNvPr>
          <p:cNvSpPr txBox="1"/>
          <p:nvPr/>
        </p:nvSpPr>
        <p:spPr bwMode="auto">
          <a:xfrm>
            <a:off x="4293288" y="2127004"/>
            <a:ext cx="581517" cy="82502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800" b="0" i="0" u="none" strike="noStrike" kern="1200" cap="none" spc="0" normalizeH="0" baseline="0" noProof="0">
                <a:ln>
                  <a:noFill/>
                </a:ln>
                <a:effectLst/>
                <a:uLnTx/>
                <a:uFillTx/>
                <a:latin typeface="Ericsson Technical Icons" panose="00000500000000000000" pitchFamily="2" charset="0"/>
                <a:ea typeface="+mn-ea"/>
                <a:cs typeface="+mn-cs"/>
              </a:rPr>
              <a:t>S</a:t>
            </a:r>
            <a:endParaRPr kumimoji="0" lang="en-US" sz="700" b="0" i="0" u="none" strike="noStrike" kern="1200" cap="none" spc="0" normalizeH="0" baseline="0" noProof="0">
              <a:ln>
                <a:noFill/>
              </a:ln>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1200" b="0" i="0" u="none" strike="noStrike" kern="1200" cap="none" spc="0" normalizeH="0" baseline="0" noProof="0">
              <a:ln>
                <a:noFill/>
              </a:ln>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200" b="0" i="0" u="none" strike="noStrike" kern="1200" cap="none" spc="0" normalizeH="0" baseline="0" noProof="0">
                <a:ln>
                  <a:noFill/>
                </a:ln>
                <a:effectLst/>
                <a:uLnTx/>
                <a:uFillTx/>
                <a:latin typeface="Ericsson Hilda"/>
                <a:ea typeface="+mn-ea"/>
                <a:cs typeface="+mn-cs"/>
              </a:rPr>
              <a:t>LCS/</a:t>
            </a:r>
            <a:br>
              <a:rPr kumimoji="0" lang="en-US" sz="1200" b="0" i="0" u="none" strike="noStrike" kern="1200" cap="none" spc="0" normalizeH="0" baseline="0" noProof="0">
                <a:ln>
                  <a:noFill/>
                </a:ln>
                <a:effectLst/>
                <a:uLnTx/>
                <a:uFillTx/>
                <a:latin typeface="Ericsson Hilda"/>
                <a:ea typeface="+mn-ea"/>
                <a:cs typeface="+mn-cs"/>
              </a:rPr>
            </a:br>
            <a:r>
              <a:rPr kumimoji="0" lang="en-US" sz="1200" b="0" i="0" u="none" strike="noStrike" kern="1200" cap="none" spc="0" normalizeH="0" baseline="0" noProof="0">
                <a:ln>
                  <a:noFill/>
                </a:ln>
                <a:effectLst/>
                <a:uLnTx/>
                <a:uFillTx/>
                <a:latin typeface="Ericsson Hilda"/>
                <a:ea typeface="+mn-ea"/>
                <a:cs typeface="+mn-cs"/>
              </a:rPr>
              <a:t>GMLC</a:t>
            </a:r>
          </a:p>
        </p:txBody>
      </p:sp>
      <p:sp>
        <p:nvSpPr>
          <p:cNvPr id="112" name="TextBox 111">
            <a:extLst>
              <a:ext uri="{FF2B5EF4-FFF2-40B4-BE49-F238E27FC236}">
                <a16:creationId xmlns:a16="http://schemas.microsoft.com/office/drawing/2014/main" id="{C20B6B50-954F-4930-A0A4-53FD507BB1EF}"/>
              </a:ext>
            </a:extLst>
          </p:cNvPr>
          <p:cNvSpPr txBox="1"/>
          <p:nvPr/>
        </p:nvSpPr>
        <p:spPr bwMode="auto">
          <a:xfrm>
            <a:off x="2258896" y="3553655"/>
            <a:ext cx="807980" cy="1252541"/>
          </a:xfrm>
          <a:prstGeom prst="rect">
            <a:avLst/>
          </a:prstGeom>
          <a:solidFill>
            <a:schemeClr val="bg1"/>
          </a:solidFill>
          <a:ln w="12700">
            <a:solidFill>
              <a:schemeClr val="accent2"/>
            </a:solidFill>
            <a:prstDash val="sysDot"/>
            <a:miter lim="800000"/>
            <a:headEnd/>
            <a:tailEnd/>
          </a:ln>
        </p:spPr>
        <p:txBody>
          <a:bodyPr vert="horz" wrap="square" lIns="0" tIns="18000" rIns="0" bIns="0" numCol="1" rtlCol="0" anchor="t" anchorCtr="0" compatLnSpc="1">
            <a:prstTxWarp prst="textNoShape">
              <a:avLst/>
            </a:prstTxWarp>
            <a:noAutofit/>
          </a:bodyPr>
          <a:lstStyle/>
          <a:p>
            <a:pPr algn="ctr" fontAlgn="auto">
              <a:spcBef>
                <a:spcPts val="0"/>
              </a:spcBef>
              <a:spcAft>
                <a:spcPts val="0"/>
              </a:spcAft>
              <a:buClr>
                <a:srgbClr val="181818"/>
              </a:buClr>
              <a:defRPr/>
            </a:pPr>
            <a:r>
              <a:rPr lang="en-US">
                <a:solidFill>
                  <a:schemeClr val="accent2"/>
                </a:solidFill>
                <a:latin typeface="Ericsson Technical Icons" panose="00000500000000000000" pitchFamily="2" charset="0"/>
              </a:rPr>
              <a:t>S</a:t>
            </a:r>
            <a:br>
              <a:rPr lang="en-US">
                <a:solidFill>
                  <a:schemeClr val="accent2"/>
                </a:solidFill>
                <a:latin typeface="Ericsson Technical Icons" panose="00000500000000000000" pitchFamily="2" charset="0"/>
              </a:rPr>
            </a:br>
            <a:r>
              <a:rPr lang="en-US">
                <a:solidFill>
                  <a:schemeClr val="accent2"/>
                </a:solidFill>
                <a:latin typeface="Ericsson Technical Icons" panose="00000500000000000000" pitchFamily="2" charset="0"/>
              </a:rPr>
              <a:t>D</a:t>
            </a:r>
          </a:p>
          <a:p>
            <a:pPr algn="ctr" fontAlgn="auto">
              <a:spcBef>
                <a:spcPts val="0"/>
              </a:spcBef>
              <a:spcAft>
                <a:spcPts val="0"/>
              </a:spcAft>
              <a:buClr>
                <a:srgbClr val="181818"/>
              </a:buClr>
              <a:defRPr/>
            </a:pPr>
            <a:endParaRPr kumimoji="0" lang="en-US" sz="1050" b="0" i="0" u="none" strike="noStrike" kern="1200" cap="none" spc="0" normalizeH="0" baseline="0" noProof="0">
              <a:ln>
                <a:noFill/>
              </a:ln>
              <a:solidFill>
                <a:schemeClr val="accent2"/>
              </a:solidFill>
              <a:effectLst/>
              <a:uLnTx/>
              <a:uFillTx/>
              <a:latin typeface="Ericsson Hilda"/>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lang="en-US" sz="1600">
                <a:solidFill>
                  <a:schemeClr val="accent2"/>
                </a:solidFill>
                <a:latin typeface="Ericsson Hilda"/>
              </a:rPr>
              <a:t>UDM/</a:t>
            </a:r>
            <a:br>
              <a:rPr lang="en-US" sz="1600">
                <a:solidFill>
                  <a:schemeClr val="accent2"/>
                </a:solidFill>
                <a:latin typeface="Ericsson Hilda"/>
              </a:rPr>
            </a:br>
            <a:r>
              <a:rPr lang="en-US" sz="1600">
                <a:solidFill>
                  <a:schemeClr val="accent2"/>
                </a:solidFill>
                <a:latin typeface="Ericsson Hilda"/>
              </a:rPr>
              <a:t>UDR</a:t>
            </a:r>
            <a:endParaRPr kumimoji="0" lang="en-US" sz="1600" b="0" i="0" u="none" strike="noStrike" kern="1200" cap="none" spc="0" normalizeH="0" baseline="0" noProof="0">
              <a:ln>
                <a:noFill/>
              </a:ln>
              <a:solidFill>
                <a:schemeClr val="accent2"/>
              </a:solidFill>
              <a:effectLst/>
              <a:uLnTx/>
              <a:uFillTx/>
              <a:latin typeface="Ericsson Hilda"/>
              <a:ea typeface="+mn-ea"/>
              <a:cs typeface="+mn-cs"/>
            </a:endParaRPr>
          </a:p>
        </p:txBody>
      </p:sp>
      <p:sp>
        <p:nvSpPr>
          <p:cNvPr id="113" name="TextBox 112">
            <a:extLst>
              <a:ext uri="{FF2B5EF4-FFF2-40B4-BE49-F238E27FC236}">
                <a16:creationId xmlns:a16="http://schemas.microsoft.com/office/drawing/2014/main" id="{70B3D773-8769-4602-B998-60F089888A6E}"/>
              </a:ext>
            </a:extLst>
          </p:cNvPr>
          <p:cNvSpPr txBox="1"/>
          <p:nvPr/>
        </p:nvSpPr>
        <p:spPr bwMode="auto">
          <a:xfrm>
            <a:off x="459904" y="3580157"/>
            <a:ext cx="581517" cy="82502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800" b="0" i="0" u="none" strike="noStrike" kern="1200" cap="none" spc="0" normalizeH="0" baseline="0" noProof="0">
                <a:ln>
                  <a:noFill/>
                </a:ln>
                <a:effectLst/>
                <a:uLnTx/>
                <a:uFillTx/>
                <a:latin typeface="Ericsson Technical Icons" panose="00000500000000000000" pitchFamily="2" charset="0"/>
                <a:ea typeface="+mn-ea"/>
                <a:cs typeface="+mn-cs"/>
              </a:rPr>
              <a:t>S</a:t>
            </a:r>
            <a:endParaRPr kumimoji="0" lang="en-US" sz="700" b="0" i="0" u="none" strike="noStrike" kern="1200" cap="none" spc="0" normalizeH="0" baseline="0" noProof="0">
              <a:ln>
                <a:noFill/>
              </a:ln>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1200" b="0" i="0" u="none" strike="noStrike" kern="1200" cap="none" spc="0" normalizeH="0" baseline="0" noProof="0">
              <a:ln>
                <a:noFill/>
              </a:ln>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600" b="0" i="0" u="none" strike="noStrike" kern="1200" cap="none" spc="0" normalizeH="0" baseline="0" noProof="0">
                <a:ln>
                  <a:noFill/>
                </a:ln>
                <a:effectLst/>
                <a:uLnTx/>
                <a:uFillTx/>
                <a:latin typeface="Ericsson Hilda"/>
                <a:ea typeface="+mn-ea"/>
                <a:cs typeface="+mn-cs"/>
              </a:rPr>
              <a:t>EIR</a:t>
            </a:r>
          </a:p>
        </p:txBody>
      </p:sp>
      <p:sp>
        <p:nvSpPr>
          <p:cNvPr id="114" name="TextBox 113">
            <a:extLst>
              <a:ext uri="{FF2B5EF4-FFF2-40B4-BE49-F238E27FC236}">
                <a16:creationId xmlns:a16="http://schemas.microsoft.com/office/drawing/2014/main" id="{382A0E7E-C8B8-4AE3-9890-96CC21E0D3C9}"/>
              </a:ext>
            </a:extLst>
          </p:cNvPr>
          <p:cNvSpPr txBox="1"/>
          <p:nvPr/>
        </p:nvSpPr>
        <p:spPr bwMode="auto">
          <a:xfrm>
            <a:off x="2375912" y="2122928"/>
            <a:ext cx="581517" cy="825023"/>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800" b="0" i="0" u="none" strike="noStrike" kern="1200" cap="none" spc="0" normalizeH="0" baseline="0" noProof="0">
                <a:ln>
                  <a:noFill/>
                </a:ln>
                <a:effectLst/>
                <a:uLnTx/>
                <a:uFillTx/>
                <a:latin typeface="Ericsson Technical Icons" panose="00000500000000000000" pitchFamily="2" charset="0"/>
                <a:ea typeface="+mn-ea"/>
                <a:cs typeface="+mn-cs"/>
              </a:rPr>
              <a:t>S</a:t>
            </a:r>
            <a:endParaRPr kumimoji="0" lang="en-US" sz="700" b="0" i="0" u="none" strike="noStrike" kern="1200" cap="none" spc="0" normalizeH="0" baseline="0" noProof="0">
              <a:ln>
                <a:noFill/>
              </a:ln>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1200" b="0" i="0" u="none" strike="noStrike" kern="1200" cap="none" spc="0" normalizeH="0" baseline="0" noProof="0">
              <a:ln>
                <a:noFill/>
              </a:ln>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200" b="0" i="0" u="none" strike="noStrike" kern="1200" cap="none" spc="0" normalizeH="0" baseline="0" noProof="0">
                <a:ln>
                  <a:noFill/>
                </a:ln>
                <a:effectLst/>
                <a:uLnTx/>
                <a:uFillTx/>
                <a:latin typeface="Ericsson Hilda"/>
                <a:ea typeface="+mn-ea"/>
                <a:cs typeface="+mn-cs"/>
              </a:rPr>
              <a:t>SMS-SC</a:t>
            </a:r>
          </a:p>
        </p:txBody>
      </p:sp>
      <p:sp>
        <p:nvSpPr>
          <p:cNvPr id="115" name="TextBox 114">
            <a:extLst>
              <a:ext uri="{FF2B5EF4-FFF2-40B4-BE49-F238E27FC236}">
                <a16:creationId xmlns:a16="http://schemas.microsoft.com/office/drawing/2014/main" id="{2D84E477-DC41-41F4-AEC6-88C808CA571E}"/>
              </a:ext>
            </a:extLst>
          </p:cNvPr>
          <p:cNvSpPr txBox="1"/>
          <p:nvPr/>
        </p:nvSpPr>
        <p:spPr bwMode="auto">
          <a:xfrm>
            <a:off x="1284091" y="3593944"/>
            <a:ext cx="580981" cy="811236"/>
          </a:xfrm>
          <a:prstGeom prst="rect">
            <a:avLst/>
          </a:prstGeom>
          <a:solidFill>
            <a:schemeClr val="bg1"/>
          </a:solidFill>
          <a:ln w="12700">
            <a:solidFill>
              <a:schemeClr val="tx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800" b="0" i="0" u="none" strike="noStrike" kern="1200" cap="none" spc="0" normalizeH="0" baseline="0" noProof="0">
                <a:ln>
                  <a:noFill/>
                </a:ln>
                <a:effectLst/>
                <a:uLnTx/>
                <a:uFillTx/>
                <a:latin typeface="Ericsson Technical Icons" panose="00000500000000000000" pitchFamily="2" charset="0"/>
                <a:ea typeface="+mn-ea"/>
                <a:cs typeface="+mn-cs"/>
              </a:rPr>
              <a:t>S</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endParaRPr kumimoji="0" lang="en-US" sz="1200" b="0" i="0" u="none" strike="noStrike" kern="1200" cap="none" spc="0" normalizeH="0" baseline="0" noProof="0">
              <a:ln>
                <a:noFill/>
              </a:ln>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600" b="0" i="0" u="none" strike="noStrike" kern="1200" cap="none" spc="0" normalizeH="0" baseline="0" noProof="0">
                <a:ln>
                  <a:noFill/>
                </a:ln>
                <a:effectLst/>
                <a:uLnTx/>
                <a:uFillTx/>
                <a:latin typeface="Ericsson Hilda"/>
                <a:ea typeface="+mn-ea"/>
                <a:cs typeface="+mn-cs"/>
              </a:rPr>
              <a:t>AUSF</a:t>
            </a:r>
          </a:p>
        </p:txBody>
      </p:sp>
    </p:spTree>
    <p:extLst>
      <p:ext uri="{BB962C8B-B14F-4D97-AF65-F5344CB8AC3E}">
        <p14:creationId xmlns:p14="http://schemas.microsoft.com/office/powerpoint/2010/main" val="3587296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fade">
                                      <p:cBhvr>
                                        <p:cTn id="7" dur="500"/>
                                        <p:tgtEl>
                                          <p:spTgt spid="244"/>
                                        </p:tgtEl>
                                      </p:cBhvr>
                                    </p:animEffect>
                                  </p:childTnLst>
                                </p:cTn>
                              </p:par>
                              <p:par>
                                <p:cTn id="8" presetID="10" presetClass="entr" presetSubtype="0" fill="hold" nodeType="withEffect">
                                  <p:stCondLst>
                                    <p:cond delay="0"/>
                                  </p:stCondLst>
                                  <p:childTnLst>
                                    <p:set>
                                      <p:cBhvr>
                                        <p:cTn id="9" dur="1" fill="hold">
                                          <p:stCondLst>
                                            <p:cond delay="0"/>
                                          </p:stCondLst>
                                        </p:cTn>
                                        <p:tgtEl>
                                          <p:spTgt spid="243"/>
                                        </p:tgtEl>
                                        <p:attrNameLst>
                                          <p:attrName>style.visibility</p:attrName>
                                        </p:attrNameLst>
                                      </p:cBhvr>
                                      <p:to>
                                        <p:strVal val="visible"/>
                                      </p:to>
                                    </p:set>
                                    <p:animEffect transition="in" filter="fade">
                                      <p:cBhvr>
                                        <p:cTn id="10" dur="500"/>
                                        <p:tgtEl>
                                          <p:spTgt spid="243"/>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113"/>
                                        </p:tgtEl>
                                        <p:attrNameLst>
                                          <p:attrName>style.visibility</p:attrName>
                                        </p:attrNameLst>
                                      </p:cBhvr>
                                      <p:to>
                                        <p:strVal val="visible"/>
                                      </p:to>
                                    </p:set>
                                  </p:childTnLst>
                                </p:cTn>
                              </p:par>
                              <p:par>
                                <p:cTn id="13" presetID="10" presetClass="entr" presetSubtype="0" fill="hold" grpId="0" nodeType="withEffect">
                                  <p:stCondLst>
                                    <p:cond delay="0"/>
                                  </p:stCondLst>
                                  <p:childTnLst>
                                    <p:set>
                                      <p:cBhvr>
                                        <p:cTn id="14" dur="1" fill="hold">
                                          <p:stCondLst>
                                            <p:cond delay="0"/>
                                          </p:stCondLst>
                                        </p:cTn>
                                        <p:tgtEl>
                                          <p:spTgt spid="226"/>
                                        </p:tgtEl>
                                        <p:attrNameLst>
                                          <p:attrName>style.visibility</p:attrName>
                                        </p:attrNameLst>
                                      </p:cBhvr>
                                      <p:to>
                                        <p:strVal val="visible"/>
                                      </p:to>
                                    </p:set>
                                    <p:animEffect transition="in" filter="fade">
                                      <p:cBhvr>
                                        <p:cTn id="15" dur="500"/>
                                        <p:tgtEl>
                                          <p:spTgt spid="226"/>
                                        </p:tgtEl>
                                      </p:cBhvr>
                                    </p:animEffect>
                                  </p:childTnLst>
                                </p:cTn>
                              </p:par>
                              <p:par>
                                <p:cTn id="16" presetID="10" presetClass="entr" presetSubtype="0" fill="hold" nodeType="withEffect">
                                  <p:stCondLst>
                                    <p:cond delay="0"/>
                                  </p:stCondLst>
                                  <p:childTnLst>
                                    <p:set>
                                      <p:cBhvr>
                                        <p:cTn id="17" dur="1" fill="hold">
                                          <p:stCondLst>
                                            <p:cond delay="0"/>
                                          </p:stCondLst>
                                        </p:cTn>
                                        <p:tgtEl>
                                          <p:spTgt spid="240"/>
                                        </p:tgtEl>
                                        <p:attrNameLst>
                                          <p:attrName>style.visibility</p:attrName>
                                        </p:attrNameLst>
                                      </p:cBhvr>
                                      <p:to>
                                        <p:strVal val="visible"/>
                                      </p:to>
                                    </p:set>
                                    <p:animEffect transition="in" filter="fade">
                                      <p:cBhvr>
                                        <p:cTn id="18" dur="500"/>
                                        <p:tgtEl>
                                          <p:spTgt spid="2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1"/>
                                        </p:tgtEl>
                                        <p:attrNameLst>
                                          <p:attrName>style.visibility</p:attrName>
                                        </p:attrNameLst>
                                      </p:cBhvr>
                                      <p:to>
                                        <p:strVal val="visible"/>
                                      </p:to>
                                    </p:set>
                                    <p:animEffect transition="in" filter="fade">
                                      <p:cBhvr>
                                        <p:cTn id="21" dur="500"/>
                                        <p:tgtEl>
                                          <p:spTgt spid="241"/>
                                        </p:tgtEl>
                                      </p:cBhvr>
                                    </p:animEffect>
                                  </p:childTnLst>
                                </p:cTn>
                              </p:par>
                              <p:par>
                                <p:cTn id="22" presetID="10" presetClass="entr" presetSubtype="0" fill="hold" nodeType="withEffect">
                                  <p:stCondLst>
                                    <p:cond delay="0"/>
                                  </p:stCondLst>
                                  <p:childTnLst>
                                    <p:set>
                                      <p:cBhvr>
                                        <p:cTn id="23" dur="1" fill="hold">
                                          <p:stCondLst>
                                            <p:cond delay="0"/>
                                          </p:stCondLst>
                                        </p:cTn>
                                        <p:tgtEl>
                                          <p:spTgt spid="231"/>
                                        </p:tgtEl>
                                        <p:attrNameLst>
                                          <p:attrName>style.visibility</p:attrName>
                                        </p:attrNameLst>
                                      </p:cBhvr>
                                      <p:to>
                                        <p:strVal val="visible"/>
                                      </p:to>
                                    </p:set>
                                    <p:animEffect transition="in" filter="fade">
                                      <p:cBhvr>
                                        <p:cTn id="24" dur="500"/>
                                        <p:tgtEl>
                                          <p:spTgt spid="23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9"/>
                                        </p:tgtEl>
                                        <p:attrNameLst>
                                          <p:attrName>style.visibility</p:attrName>
                                        </p:attrNameLst>
                                      </p:cBhvr>
                                      <p:to>
                                        <p:strVal val="visible"/>
                                      </p:to>
                                    </p:set>
                                    <p:animEffect transition="in" filter="fade">
                                      <p:cBhvr>
                                        <p:cTn id="29" dur="500"/>
                                        <p:tgtEl>
                                          <p:spTgt spid="119"/>
                                        </p:tgtEl>
                                      </p:cBhvr>
                                    </p:animEffect>
                                  </p:childTnLst>
                                </p:cTn>
                              </p:par>
                              <p:par>
                                <p:cTn id="30" presetID="1" presetClass="entr" presetSubtype="0" fill="hold" grpId="0" nodeType="withEffect">
                                  <p:stCondLst>
                                    <p:cond delay="0"/>
                                  </p:stCondLst>
                                  <p:childTnLst>
                                    <p:set>
                                      <p:cBhvr>
                                        <p:cTn id="31" dur="1" fill="hold">
                                          <p:stCondLst>
                                            <p:cond delay="0"/>
                                          </p:stCondLst>
                                        </p:cTn>
                                        <p:tgtEl>
                                          <p:spTgt spid="11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08"/>
                                        </p:tgtEl>
                                        <p:attrNameLst>
                                          <p:attrName>style.visibility</p:attrName>
                                        </p:attrNameLst>
                                      </p:cBhvr>
                                      <p:to>
                                        <p:strVal val="visible"/>
                                      </p:to>
                                    </p:set>
                                    <p:animEffect transition="in" filter="fade">
                                      <p:cBhvr>
                                        <p:cTn id="36" dur="500"/>
                                        <p:tgtEl>
                                          <p:spTgt spid="20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1"/>
                                        </p:tgtEl>
                                        <p:attrNameLst>
                                          <p:attrName>style.visibility</p:attrName>
                                        </p:attrNameLst>
                                      </p:cBhvr>
                                      <p:to>
                                        <p:strVal val="visible"/>
                                      </p:to>
                                    </p:set>
                                    <p:animEffect transition="in" filter="fade">
                                      <p:cBhvr>
                                        <p:cTn id="39" dur="500"/>
                                        <p:tgtEl>
                                          <p:spTgt spid="21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9"/>
                                        </p:tgtEl>
                                        <p:attrNameLst>
                                          <p:attrName>style.visibility</p:attrName>
                                        </p:attrNameLst>
                                      </p:cBhvr>
                                      <p:to>
                                        <p:strVal val="visible"/>
                                      </p:to>
                                    </p:set>
                                    <p:animEffect transition="in" filter="fade">
                                      <p:cBhvr>
                                        <p:cTn id="42" dur="500"/>
                                        <p:tgtEl>
                                          <p:spTgt spid="209"/>
                                        </p:tgtEl>
                                      </p:cBhvr>
                                    </p:animEffect>
                                  </p:childTnLst>
                                </p:cTn>
                              </p:par>
                              <p:par>
                                <p:cTn id="43" presetID="10" presetClass="entr" presetSubtype="0" fill="hold" nodeType="withEffect">
                                  <p:stCondLst>
                                    <p:cond delay="0"/>
                                  </p:stCondLst>
                                  <p:childTnLst>
                                    <p:set>
                                      <p:cBhvr>
                                        <p:cTn id="44" dur="1" fill="hold">
                                          <p:stCondLst>
                                            <p:cond delay="0"/>
                                          </p:stCondLst>
                                        </p:cTn>
                                        <p:tgtEl>
                                          <p:spTgt spid="210"/>
                                        </p:tgtEl>
                                        <p:attrNameLst>
                                          <p:attrName>style.visibility</p:attrName>
                                        </p:attrNameLst>
                                      </p:cBhvr>
                                      <p:to>
                                        <p:strVal val="visible"/>
                                      </p:to>
                                    </p:set>
                                    <p:animEffect transition="in" filter="fade">
                                      <p:cBhvr>
                                        <p:cTn id="45" dur="500"/>
                                        <p:tgtEl>
                                          <p:spTgt spid="210"/>
                                        </p:tgtEl>
                                      </p:cBhvr>
                                    </p:animEffect>
                                  </p:childTnLst>
                                </p:cTn>
                              </p:par>
                              <p:par>
                                <p:cTn id="46" presetID="10" presetClass="entr" presetSubtype="0" fill="hold" nodeType="withEffect">
                                  <p:stCondLst>
                                    <p:cond delay="0"/>
                                  </p:stCondLst>
                                  <p:childTnLst>
                                    <p:set>
                                      <p:cBhvr>
                                        <p:cTn id="47" dur="1" fill="hold">
                                          <p:stCondLst>
                                            <p:cond delay="0"/>
                                          </p:stCondLst>
                                        </p:cTn>
                                        <p:tgtEl>
                                          <p:spTgt spid="92"/>
                                        </p:tgtEl>
                                        <p:attrNameLst>
                                          <p:attrName>style.visibility</p:attrName>
                                        </p:attrNameLst>
                                      </p:cBhvr>
                                      <p:to>
                                        <p:strVal val="visible"/>
                                      </p:to>
                                    </p:set>
                                    <p:animEffect transition="in" filter="fade">
                                      <p:cBhvr>
                                        <p:cTn id="48" dur="500"/>
                                        <p:tgtEl>
                                          <p:spTgt spid="9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8"/>
                                        </p:tgtEl>
                                        <p:attrNameLst>
                                          <p:attrName>style.visibility</p:attrName>
                                        </p:attrNameLst>
                                      </p:cBhvr>
                                      <p:to>
                                        <p:strVal val="visible"/>
                                      </p:to>
                                    </p:set>
                                    <p:animEffect transition="in" filter="fade">
                                      <p:cBhvr>
                                        <p:cTn id="51" dur="500"/>
                                        <p:tgtEl>
                                          <p:spTgt spid="98"/>
                                        </p:tgtEl>
                                      </p:cBhvr>
                                    </p:animEffect>
                                  </p:childTnLst>
                                </p:cTn>
                              </p:par>
                              <p:par>
                                <p:cTn id="52" presetID="10" presetClass="entr" presetSubtype="0" fill="hold" nodeType="withEffect">
                                  <p:stCondLst>
                                    <p:cond delay="0"/>
                                  </p:stCondLst>
                                  <p:childTnLst>
                                    <p:set>
                                      <p:cBhvr>
                                        <p:cTn id="53" dur="1" fill="hold">
                                          <p:stCondLst>
                                            <p:cond delay="0"/>
                                          </p:stCondLst>
                                        </p:cTn>
                                        <p:tgtEl>
                                          <p:spTgt spid="78"/>
                                        </p:tgtEl>
                                        <p:attrNameLst>
                                          <p:attrName>style.visibility</p:attrName>
                                        </p:attrNameLst>
                                      </p:cBhvr>
                                      <p:to>
                                        <p:strVal val="visible"/>
                                      </p:to>
                                    </p:set>
                                    <p:animEffect transition="in" filter="fade">
                                      <p:cBhvr>
                                        <p:cTn id="54" dur="500"/>
                                        <p:tgtEl>
                                          <p:spTgt spid="7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42"/>
                                        </p:tgtEl>
                                        <p:attrNameLst>
                                          <p:attrName>style.visibility</p:attrName>
                                        </p:attrNameLst>
                                      </p:cBhvr>
                                      <p:to>
                                        <p:strVal val="visible"/>
                                      </p:to>
                                    </p:set>
                                    <p:animEffect transition="in" filter="fade">
                                      <p:cBhvr>
                                        <p:cTn id="59" dur="500"/>
                                        <p:tgtEl>
                                          <p:spTgt spid="242"/>
                                        </p:tgtEl>
                                      </p:cBhvr>
                                    </p:animEffect>
                                  </p:childTnLst>
                                </p:cTn>
                              </p:par>
                              <p:par>
                                <p:cTn id="60" presetID="10" presetClass="entr" presetSubtype="0" fill="hold" nodeType="withEffect">
                                  <p:stCondLst>
                                    <p:cond delay="0"/>
                                  </p:stCondLst>
                                  <p:childTnLst>
                                    <p:set>
                                      <p:cBhvr>
                                        <p:cTn id="61" dur="1" fill="hold">
                                          <p:stCondLst>
                                            <p:cond delay="0"/>
                                          </p:stCondLst>
                                        </p:cTn>
                                        <p:tgtEl>
                                          <p:spTgt spid="102"/>
                                        </p:tgtEl>
                                        <p:attrNameLst>
                                          <p:attrName>style.visibility</p:attrName>
                                        </p:attrNameLst>
                                      </p:cBhvr>
                                      <p:to>
                                        <p:strVal val="visible"/>
                                      </p:to>
                                    </p:set>
                                    <p:animEffect transition="in" filter="fade">
                                      <p:cBhvr>
                                        <p:cTn id="62" dur="500"/>
                                        <p:tgtEl>
                                          <p:spTgt spid="10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04"/>
                                        </p:tgtEl>
                                        <p:attrNameLst>
                                          <p:attrName>style.visibility</p:attrName>
                                        </p:attrNameLst>
                                      </p:cBhvr>
                                      <p:to>
                                        <p:strVal val="visible"/>
                                      </p:to>
                                    </p:set>
                                    <p:animEffect transition="in" filter="fade">
                                      <p:cBhvr>
                                        <p:cTn id="65" dur="500"/>
                                        <p:tgtEl>
                                          <p:spTgt spid="104"/>
                                        </p:tgtEl>
                                      </p:cBhvr>
                                    </p:animEffect>
                                  </p:childTnLst>
                                </p:cTn>
                              </p:par>
                              <p:par>
                                <p:cTn id="66" presetID="1" presetClass="entr" presetSubtype="0" fill="hold" grpId="0" nodeType="withEffect">
                                  <p:stCondLst>
                                    <p:cond delay="0"/>
                                  </p:stCondLst>
                                  <p:childTnLst>
                                    <p:set>
                                      <p:cBhvr>
                                        <p:cTn id="67"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animBg="1"/>
      <p:bldP spid="209" grpId="0"/>
      <p:bldP spid="211" grpId="0"/>
      <p:bldP spid="226" grpId="0"/>
      <p:bldP spid="241" grpId="0" animBg="1"/>
      <p:bldP spid="244" grpId="0"/>
      <p:bldP spid="98" grpId="0"/>
      <p:bldP spid="104" grpId="0"/>
      <p:bldP spid="110" grpId="0" animBg="1"/>
      <p:bldP spid="113" grpId="0" animBg="1"/>
      <p:bldP spid="11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32B229B3-1AD9-4C8F-A4EE-2DBA7061CAA9}"/>
              </a:ext>
            </a:extLst>
          </p:cNvPr>
          <p:cNvSpPr>
            <a:spLocks noGrp="1" noChangeArrowheads="1"/>
          </p:cNvSpPr>
          <p:nvPr>
            <p:ph type="title"/>
          </p:nvPr>
        </p:nvSpPr>
        <p:spPr>
          <a:xfrm>
            <a:off x="479425" y="476250"/>
            <a:ext cx="8353426" cy="1081088"/>
          </a:xfrm>
        </p:spPr>
        <p:txBody>
          <a:bodyPr/>
          <a:lstStyle/>
          <a:p>
            <a:r>
              <a:rPr lang="es-ES_tradnl" altLang="en-US" sz="4000"/>
              <a:t>UDICOM (Rel-16)</a:t>
            </a:r>
            <a:br>
              <a:rPr lang="es-ES_tradnl" altLang="en-US" sz="4000"/>
            </a:br>
            <a:r>
              <a:rPr lang="en-US" altLang="en-US" sz="2400"/>
              <a:t>User data interworking, coexistence and migration</a:t>
            </a:r>
            <a:endParaRPr lang="es-ES" altLang="en-US" sz="2400" b="1"/>
          </a:p>
        </p:txBody>
      </p:sp>
      <p:sp>
        <p:nvSpPr>
          <p:cNvPr id="3" name="Content Placeholder 2">
            <a:extLst>
              <a:ext uri="{FF2B5EF4-FFF2-40B4-BE49-F238E27FC236}">
                <a16:creationId xmlns:a16="http://schemas.microsoft.com/office/drawing/2014/main" id="{6DC2B2A7-F029-4C85-9F79-2D513DEDEBDB}"/>
              </a:ext>
            </a:extLst>
          </p:cNvPr>
          <p:cNvSpPr>
            <a:spLocks noGrp="1"/>
          </p:cNvSpPr>
          <p:nvPr>
            <p:ph sz="quarter" idx="10"/>
          </p:nvPr>
        </p:nvSpPr>
        <p:spPr>
          <a:xfrm>
            <a:off x="479425" y="1844675"/>
            <a:ext cx="5872823" cy="4392612"/>
          </a:xfrm>
        </p:spPr>
        <p:txBody>
          <a:bodyPr/>
          <a:lstStyle/>
          <a:p>
            <a:pPr>
              <a:lnSpc>
                <a:spcPct val="90000"/>
              </a:lnSpc>
            </a:pPr>
            <a:r>
              <a:rPr lang="en-GB" altLang="es-ES" sz="1600">
                <a:ea typeface="SimSun" panose="02010600030101010101" pitchFamily="2" charset="-122"/>
              </a:rPr>
              <a:t>Standardized service-based interface between HSS (EPC) and UDM (5GC) supporting interworking for: </a:t>
            </a:r>
          </a:p>
          <a:p>
            <a:pPr lvl="1">
              <a:lnSpc>
                <a:spcPct val="90000"/>
              </a:lnSpc>
            </a:pPr>
            <a:r>
              <a:rPr lang="en-GB" altLang="es-ES" sz="1400">
                <a:ea typeface="SimSun" panose="02010600030101010101" pitchFamily="2" charset="-122"/>
              </a:rPr>
              <a:t>Authentication</a:t>
            </a:r>
          </a:p>
          <a:p>
            <a:pPr lvl="1">
              <a:lnSpc>
                <a:spcPct val="90000"/>
              </a:lnSpc>
            </a:pPr>
            <a:r>
              <a:rPr lang="en-GB" altLang="es-ES" sz="1400">
                <a:ea typeface="SimSun" panose="02010600030101010101" pitchFamily="2" charset="-122"/>
              </a:rPr>
              <a:t>5GC interworking with EPC</a:t>
            </a:r>
          </a:p>
          <a:p>
            <a:pPr lvl="1">
              <a:lnSpc>
                <a:spcPct val="90000"/>
              </a:lnSpc>
            </a:pPr>
            <a:r>
              <a:rPr lang="en-GB" altLang="es-ES" sz="1400">
                <a:ea typeface="SimSun" panose="02010600030101010101" pitchFamily="2" charset="-122"/>
              </a:rPr>
              <a:t>IMS support (T-ADS, NPLI, UE Reachability/User-State and P-CSCF restoration)</a:t>
            </a:r>
          </a:p>
          <a:p>
            <a:pPr lvl="1">
              <a:lnSpc>
                <a:spcPct val="90000"/>
              </a:lnSpc>
            </a:pPr>
            <a:r>
              <a:rPr lang="en-GB" altLang="es-ES" sz="1400">
                <a:ea typeface="SimSun" panose="02010600030101010101" pitchFamily="2" charset="-122"/>
              </a:rPr>
              <a:t>SMS Support</a:t>
            </a:r>
          </a:p>
          <a:p>
            <a:pPr>
              <a:lnSpc>
                <a:spcPct val="90000"/>
              </a:lnSpc>
            </a:pPr>
            <a:r>
              <a:rPr lang="en-GB" altLang="es-ES" sz="1600">
                <a:ea typeface="SimSun" panose="02010600030101010101" pitchFamily="2" charset="-122"/>
              </a:rPr>
              <a:t>Based on SBA approach (i.e. REST APIs)</a:t>
            </a:r>
          </a:p>
          <a:p>
            <a:pPr>
              <a:lnSpc>
                <a:spcPct val="90000"/>
              </a:lnSpc>
            </a:pPr>
            <a:r>
              <a:rPr lang="en-GB" altLang="es-ES" sz="1600">
                <a:ea typeface="SimSun" panose="02010600030101010101" pitchFamily="2" charset="-122"/>
              </a:rPr>
              <a:t>Normative stage-2 and stage-3 work done in CT4</a:t>
            </a:r>
          </a:p>
          <a:p>
            <a:pPr>
              <a:lnSpc>
                <a:spcPct val="90000"/>
              </a:lnSpc>
            </a:pPr>
            <a:r>
              <a:rPr lang="en-GB" altLang="es-ES" sz="1600">
                <a:ea typeface="SimSun" panose="02010600030101010101" pitchFamily="2" charset="-122"/>
              </a:rPr>
              <a:t>Additionally, two deployment models to be documented</a:t>
            </a:r>
          </a:p>
          <a:p>
            <a:pPr marL="0" indent="0">
              <a:buNone/>
              <a:defRPr/>
            </a:pPr>
            <a:endParaRPr lang="en-US" sz="1800">
              <a:solidFill>
                <a:schemeClr val="bg1"/>
              </a:solidFill>
            </a:endParaRPr>
          </a:p>
          <a:p>
            <a:pPr marL="0" indent="0">
              <a:buNone/>
              <a:defRPr/>
            </a:pPr>
            <a:endParaRPr lang="es-ES" sz="1200"/>
          </a:p>
        </p:txBody>
      </p:sp>
      <p:pic>
        <p:nvPicPr>
          <p:cNvPr id="6" name="Content Placeholder 3">
            <a:extLst>
              <a:ext uri="{FF2B5EF4-FFF2-40B4-BE49-F238E27FC236}">
                <a16:creationId xmlns:a16="http://schemas.microsoft.com/office/drawing/2014/main" id="{E3F564E3-ABE4-4AA6-85EE-E22C9693DAA9}"/>
              </a:ext>
            </a:extLst>
          </p:cNvPr>
          <p:cNvPicPr>
            <a:picLocks noChangeAspect="1"/>
          </p:cNvPicPr>
          <p:nvPr/>
        </p:nvPicPr>
        <p:blipFill>
          <a:blip r:embed="rId3"/>
          <a:stretch>
            <a:fillRect/>
          </a:stretch>
        </p:blipFill>
        <p:spPr>
          <a:xfrm>
            <a:off x="4207858" y="4858821"/>
            <a:ext cx="7642178" cy="1732334"/>
          </a:xfrm>
          <a:prstGeom prst="rect">
            <a:avLst/>
          </a:prstGeom>
        </p:spPr>
      </p:pic>
      <p:pic>
        <p:nvPicPr>
          <p:cNvPr id="2" name="Picture 1">
            <a:extLst>
              <a:ext uri="{FF2B5EF4-FFF2-40B4-BE49-F238E27FC236}">
                <a16:creationId xmlns:a16="http://schemas.microsoft.com/office/drawing/2014/main" id="{A84FB95A-073D-481F-8C71-48FD7C3AB16D}"/>
              </a:ext>
            </a:extLst>
          </p:cNvPr>
          <p:cNvPicPr>
            <a:picLocks noChangeAspect="1"/>
          </p:cNvPicPr>
          <p:nvPr/>
        </p:nvPicPr>
        <p:blipFill>
          <a:blip r:embed="rId4"/>
          <a:stretch>
            <a:fillRect/>
          </a:stretch>
        </p:blipFill>
        <p:spPr>
          <a:xfrm>
            <a:off x="6488172" y="1270684"/>
            <a:ext cx="5008514" cy="3442021"/>
          </a:xfrm>
          <a:prstGeom prst="rect">
            <a:avLst/>
          </a:prstGeom>
        </p:spPr>
      </p:pic>
    </p:spTree>
    <p:extLst>
      <p:ext uri="{BB962C8B-B14F-4D97-AF65-F5344CB8AC3E}">
        <p14:creationId xmlns:p14="http://schemas.microsoft.com/office/powerpoint/2010/main" val="82599748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7296150" y="2024063"/>
            <a:ext cx="4831051" cy="3895099"/>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3" name="Title 2"/>
          <p:cNvSpPr>
            <a:spLocks noGrp="1"/>
          </p:cNvSpPr>
          <p:nvPr>
            <p:ph type="title"/>
          </p:nvPr>
        </p:nvSpPr>
        <p:spPr/>
        <p:txBody>
          <a:bodyPr>
            <a:normAutofit/>
          </a:bodyPr>
          <a:lstStyle/>
          <a:p>
            <a:pPr lvl="1">
              <a:lnSpc>
                <a:spcPct val="75000"/>
              </a:lnSpc>
            </a:pPr>
            <a:r>
              <a:rPr lang="en-US" sz="4400">
                <a:solidFill>
                  <a:schemeClr val="bg1"/>
                </a:solidFill>
                <a:latin typeface="+mj-lt"/>
              </a:rPr>
              <a:t>5G Policy Framework</a:t>
            </a:r>
            <a:br>
              <a:rPr lang="en-US" sz="3200">
                <a:solidFill>
                  <a:schemeClr val="bg1"/>
                </a:solidFill>
                <a:latin typeface="+mj-lt"/>
              </a:rPr>
            </a:br>
            <a:r>
              <a:rPr lang="en-US" sz="3200">
                <a:solidFill>
                  <a:schemeClr val="bg1"/>
                </a:solidFill>
                <a:latin typeface="+mj-lt"/>
              </a:rPr>
              <a:t>Details</a:t>
            </a:r>
            <a:endParaRPr lang="en-US" sz="4400">
              <a:solidFill>
                <a:schemeClr val="bg1"/>
              </a:solidFill>
              <a:latin typeface="+mj-lt"/>
            </a:endParaRPr>
          </a:p>
        </p:txBody>
      </p:sp>
      <p:sp>
        <p:nvSpPr>
          <p:cNvPr id="2" name="Content Placeholder 1"/>
          <p:cNvSpPr>
            <a:spLocks noGrp="1"/>
          </p:cNvSpPr>
          <p:nvPr>
            <p:ph idx="4294967295"/>
          </p:nvPr>
        </p:nvSpPr>
        <p:spPr>
          <a:xfrm>
            <a:off x="125412" y="1557338"/>
            <a:ext cx="7170738" cy="4824412"/>
          </a:xfrm>
          <a:prstGeom prst="rect">
            <a:avLst/>
          </a:prstGeom>
        </p:spPr>
        <p:txBody>
          <a:bodyPr>
            <a:noAutofit/>
          </a:bodyPr>
          <a:lstStyle/>
          <a:p>
            <a:pPr hangingPunct="0">
              <a:buClr>
                <a:schemeClr val="bg1"/>
              </a:buClr>
              <a:buFontTx/>
              <a:buChar char="—"/>
            </a:pPr>
            <a:r>
              <a:rPr lang="en-US" sz="1800" b="1">
                <a:solidFill>
                  <a:schemeClr val="bg1"/>
                </a:solidFill>
                <a:cs typeface="Arial" panose="020B0604020202020204" pitchFamily="34" charset="0"/>
              </a:rPr>
              <a:t>Policy Control Function (PCF), stand-alone function in 5GC</a:t>
            </a:r>
            <a:endParaRPr lang="en-US" sz="1800"/>
          </a:p>
          <a:p>
            <a:pPr lvl="1" hangingPunct="0">
              <a:buClr>
                <a:schemeClr val="bg1"/>
              </a:buClr>
              <a:buFontTx/>
              <a:buChar char="—"/>
            </a:pPr>
            <a:r>
              <a:rPr lang="en-US" sz="1400">
                <a:solidFill>
                  <a:schemeClr val="bg1"/>
                </a:solidFill>
                <a:cs typeface="Arial" panose="020B0604020202020204" pitchFamily="34" charset="0"/>
              </a:rPr>
              <a:t>PCF provides policy decisions to SMF and AMF. And policies to the UE.</a:t>
            </a:r>
          </a:p>
          <a:p>
            <a:pPr lvl="1">
              <a:buClr>
                <a:schemeClr val="bg1"/>
              </a:buClr>
              <a:buFontTx/>
              <a:buChar char="—"/>
            </a:pPr>
            <a:r>
              <a:rPr lang="en-US" sz="1400">
                <a:solidFill>
                  <a:schemeClr val="bg1"/>
                </a:solidFill>
                <a:cs typeface="Arial" panose="020B0604020202020204" pitchFamily="34" charset="0"/>
              </a:rPr>
              <a:t>Access the policy subscription profile in UDR.</a:t>
            </a:r>
            <a:endParaRPr lang="en-US" sz="1400"/>
          </a:p>
          <a:p>
            <a:pPr lvl="1" hangingPunct="0">
              <a:buClr>
                <a:schemeClr val="bg1"/>
              </a:buClr>
              <a:buFontTx/>
              <a:buChar char="—"/>
            </a:pPr>
            <a:endParaRPr lang="en-US" sz="1100">
              <a:solidFill>
                <a:schemeClr val="bg1"/>
              </a:solidFill>
              <a:cs typeface="Arial" panose="020B0604020202020204" pitchFamily="34" charset="0"/>
            </a:endParaRPr>
          </a:p>
          <a:p>
            <a:pPr hangingPunct="0">
              <a:buClr>
                <a:schemeClr val="bg1"/>
              </a:buClr>
              <a:buFontTx/>
              <a:buChar char="—"/>
            </a:pPr>
            <a:r>
              <a:rPr lang="en-US" sz="1800" b="1">
                <a:solidFill>
                  <a:schemeClr val="bg1"/>
                </a:solidFill>
                <a:cs typeface="Arial" panose="020B0604020202020204" pitchFamily="34" charset="0"/>
              </a:rPr>
              <a:t>Provides existing functionality in EPC</a:t>
            </a:r>
          </a:p>
          <a:p>
            <a:pPr lvl="1">
              <a:buClr>
                <a:schemeClr val="bg1"/>
              </a:buClr>
              <a:buFontTx/>
              <a:buChar char="—"/>
            </a:pPr>
            <a:r>
              <a:rPr lang="en-US" sz="1400">
                <a:solidFill>
                  <a:schemeClr val="bg1"/>
                </a:solidFill>
                <a:cs typeface="Arial" panose="020B0604020202020204" pitchFamily="34" charset="0"/>
              </a:rPr>
              <a:t>Usage monitoring, gating, traffic steering, spending limits… </a:t>
            </a:r>
          </a:p>
          <a:p>
            <a:pPr lvl="1" hangingPunct="0">
              <a:buClr>
                <a:schemeClr val="bg1"/>
              </a:buClr>
              <a:buFontTx/>
              <a:buChar char="—"/>
            </a:pPr>
            <a:r>
              <a:rPr lang="en-US" sz="1400">
                <a:solidFill>
                  <a:schemeClr val="bg1"/>
                </a:solidFill>
                <a:cs typeface="Arial" panose="020B0604020202020204" pitchFamily="34" charset="0"/>
              </a:rPr>
              <a:t>Rx to interwork with AFs with IMS and MCPTT services.</a:t>
            </a:r>
            <a:r>
              <a:rPr lang="en-GB" sz="1400">
                <a:solidFill>
                  <a:schemeClr val="bg1"/>
                </a:solidFill>
                <a:cs typeface="Arial" panose="020B0604020202020204" pitchFamily="34" charset="0"/>
              </a:rPr>
              <a:t> </a:t>
            </a:r>
          </a:p>
          <a:p>
            <a:pPr lvl="1" hangingPunct="0">
              <a:buClr>
                <a:schemeClr val="bg1"/>
              </a:buClr>
              <a:buFontTx/>
              <a:buChar char="—"/>
            </a:pPr>
            <a:endParaRPr lang="en-GB" sz="1100">
              <a:solidFill>
                <a:schemeClr val="bg1"/>
              </a:solidFill>
              <a:cs typeface="Arial" panose="020B0604020202020204" pitchFamily="34" charset="0"/>
            </a:endParaRPr>
          </a:p>
          <a:p>
            <a:pPr hangingPunct="0">
              <a:buClr>
                <a:schemeClr val="bg1"/>
              </a:buClr>
              <a:buFontTx/>
              <a:buChar char="—"/>
            </a:pPr>
            <a:r>
              <a:rPr lang="en-US" sz="1800" b="1">
                <a:solidFill>
                  <a:schemeClr val="bg1"/>
                </a:solidFill>
                <a:cs typeface="Arial" panose="020B0604020202020204" pitchFamily="34" charset="0"/>
              </a:rPr>
              <a:t>New 5GC functionality</a:t>
            </a:r>
          </a:p>
          <a:p>
            <a:pPr lvl="1" hangingPunct="0">
              <a:buClr>
                <a:schemeClr val="bg1"/>
              </a:buClr>
              <a:buFontTx/>
              <a:buChar char="—"/>
            </a:pPr>
            <a:r>
              <a:rPr lang="en-US" sz="1400">
                <a:solidFill>
                  <a:schemeClr val="bg1"/>
                </a:solidFill>
                <a:cs typeface="Arial" panose="020B0604020202020204" pitchFamily="34" charset="0"/>
              </a:rPr>
              <a:t>Enhanced PCC rules for 5G (e.g. 5GC QoS framework, LBO).</a:t>
            </a:r>
          </a:p>
          <a:p>
            <a:pPr lvl="1" hangingPunct="0">
              <a:buClr>
                <a:schemeClr val="bg1"/>
              </a:buClr>
              <a:buFontTx/>
              <a:buChar char="—"/>
            </a:pPr>
            <a:r>
              <a:rPr lang="en-US" sz="1400">
                <a:solidFill>
                  <a:schemeClr val="bg1"/>
                </a:solidFill>
                <a:cs typeface="Arial" panose="020B0604020202020204" pitchFamily="34" charset="0"/>
              </a:rPr>
              <a:t>New interface to the AMF for:</a:t>
            </a:r>
          </a:p>
          <a:p>
            <a:pPr marL="1186180" lvl="2" indent="-285750" hangingPunct="0">
              <a:buClr>
                <a:schemeClr val="bg1"/>
              </a:buClr>
              <a:buFontTx/>
              <a:buChar char="—"/>
            </a:pPr>
            <a:r>
              <a:rPr lang="en-US" sz="1400">
                <a:solidFill>
                  <a:schemeClr val="bg1"/>
                </a:solidFill>
                <a:cs typeface="Arial" panose="020B0604020202020204" pitchFamily="34" charset="0"/>
              </a:rPr>
              <a:t>Access and MM policies (service area restrictions, RFSP index).</a:t>
            </a:r>
          </a:p>
          <a:p>
            <a:pPr marL="1186180" lvl="2" indent="-285750" hangingPunct="0">
              <a:buClr>
                <a:schemeClr val="bg1"/>
              </a:buClr>
              <a:buFontTx/>
              <a:buChar char="—"/>
            </a:pPr>
            <a:r>
              <a:rPr lang="en-GB" sz="1400">
                <a:solidFill>
                  <a:schemeClr val="bg1"/>
                </a:solidFill>
                <a:cs typeface="Arial" panose="020B0604020202020204" pitchFamily="34" charset="0"/>
              </a:rPr>
              <a:t>Policies to the UE:  UE Route Selection Policies (Network Slice selection, SSC Mode selection…) and Access Network Discovery and Selection policies.</a:t>
            </a:r>
          </a:p>
          <a:p>
            <a:pPr lvl="1">
              <a:buClr>
                <a:schemeClr val="bg1"/>
              </a:buClr>
              <a:buFontTx/>
              <a:buChar char="—"/>
            </a:pPr>
            <a:r>
              <a:rPr lang="en-US" sz="1400">
                <a:solidFill>
                  <a:schemeClr val="bg1"/>
                </a:solidFill>
                <a:cs typeface="Arial" panose="020B0604020202020204" pitchFamily="34" charset="0"/>
              </a:rPr>
              <a:t>New interface with a </a:t>
            </a:r>
            <a:r>
              <a:rPr lang="en-GB" sz="1400">
                <a:solidFill>
                  <a:schemeClr val="bg1"/>
                </a:solidFill>
                <a:cs typeface="Arial" panose="020B0604020202020204" pitchFamily="34" charset="0"/>
              </a:rPr>
              <a:t>Network Data Analytics Function (NWDAF) to receive</a:t>
            </a:r>
            <a:r>
              <a:rPr lang="en-GB" sz="1400">
                <a:solidFill>
                  <a:srgbClr val="FFFFFF"/>
                </a:solidFill>
                <a:cs typeface="Arial"/>
              </a:rPr>
              <a:t> </a:t>
            </a:r>
            <a:r>
              <a:rPr lang="en-GB" sz="1400">
                <a:solidFill>
                  <a:schemeClr val="bg1"/>
                </a:solidFill>
                <a:cs typeface="Arial" panose="020B0604020202020204" pitchFamily="34" charset="0"/>
              </a:rPr>
              <a:t>network status analytics as input to policy decisions.  </a:t>
            </a:r>
            <a:endParaRPr lang="en-GB" sz="1400">
              <a:cs typeface="Arial"/>
            </a:endParaRPr>
          </a:p>
          <a:p>
            <a:pPr lvl="1" hangingPunct="0">
              <a:buClr>
                <a:schemeClr val="bg1"/>
              </a:buClr>
              <a:buFontTx/>
              <a:buChar char="—"/>
            </a:pPr>
            <a:r>
              <a:rPr lang="en-GB" sz="1400">
                <a:solidFill>
                  <a:schemeClr val="bg1"/>
                </a:solidFill>
                <a:cs typeface="Arial" panose="020B0604020202020204" pitchFamily="34" charset="0"/>
              </a:rPr>
              <a:t>Interface with NEF for exposure and new use cases (e.g. application influence on traffic routing)</a:t>
            </a:r>
            <a:r>
              <a:rPr lang="en-GB" sz="1600">
                <a:solidFill>
                  <a:schemeClr val="bg1"/>
                </a:solidFill>
                <a:cs typeface="Arial" panose="020B0604020202020204" pitchFamily="34" charset="0"/>
              </a:rPr>
              <a:t>.</a:t>
            </a:r>
          </a:p>
          <a:p>
            <a:pPr lvl="1" hangingPunct="0">
              <a:buClr>
                <a:schemeClr val="bg1"/>
              </a:buClr>
              <a:buFontTx/>
              <a:buChar char="—"/>
            </a:pPr>
            <a:r>
              <a:rPr lang="en-US" sz="1400">
                <a:solidFill>
                  <a:schemeClr val="bg1"/>
                </a:solidFill>
                <a:cs typeface="Arial" panose="020B0604020202020204" pitchFamily="34" charset="0"/>
              </a:rPr>
              <a:t>Enhanced negotiation for future background data transfer.</a:t>
            </a:r>
          </a:p>
        </p:txBody>
      </p:sp>
      <p:sp>
        <p:nvSpPr>
          <p:cNvPr id="13" name="TextBox 12"/>
          <p:cNvSpPr txBox="1"/>
          <p:nvPr/>
        </p:nvSpPr>
        <p:spPr>
          <a:xfrm>
            <a:off x="7386781" y="5488996"/>
            <a:ext cx="4713479"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5G non-roaming policy framework architecture SBA representation</a:t>
            </a:r>
            <a:endParaRPr lang="en-US" sz="1200" i="1">
              <a:cs typeface="Arial"/>
            </a:endParaRPr>
          </a:p>
        </p:txBody>
      </p:sp>
      <p:pic>
        <p:nvPicPr>
          <p:cNvPr id="16" name="Picture 15">
            <a:extLst>
              <a:ext uri="{FF2B5EF4-FFF2-40B4-BE49-F238E27FC236}">
                <a16:creationId xmlns:a16="http://schemas.microsoft.com/office/drawing/2014/main" id="{8DA6E853-85F4-48DF-A9D5-3066B7567FDC}"/>
              </a:ext>
            </a:extLst>
          </p:cNvPr>
          <p:cNvPicPr>
            <a:picLocks noChangeAspect="1"/>
          </p:cNvPicPr>
          <p:nvPr/>
        </p:nvPicPr>
        <p:blipFill>
          <a:blip r:embed="rId3"/>
          <a:stretch>
            <a:fillRect/>
          </a:stretch>
        </p:blipFill>
        <p:spPr>
          <a:xfrm>
            <a:off x="7386781" y="3159500"/>
            <a:ext cx="4773582" cy="1566808"/>
          </a:xfrm>
          <a:prstGeom prst="rect">
            <a:avLst/>
          </a:prstGeom>
        </p:spPr>
      </p:pic>
    </p:spTree>
    <p:extLst>
      <p:ext uri="{BB962C8B-B14F-4D97-AF65-F5344CB8AC3E}">
        <p14:creationId xmlns:p14="http://schemas.microsoft.com/office/powerpoint/2010/main" val="22457579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ular Callout 98"/>
          <p:cNvSpPr/>
          <p:nvPr/>
        </p:nvSpPr>
        <p:spPr bwMode="auto">
          <a:xfrm>
            <a:off x="5215456" y="755154"/>
            <a:ext cx="2219675" cy="817367"/>
          </a:xfrm>
          <a:prstGeom prst="wedgeRectCallout">
            <a:avLst>
              <a:gd name="adj1" fmla="val 15324"/>
              <a:gd name="adj2" fmla="val 275257"/>
            </a:avLst>
          </a:prstGeom>
          <a:solidFill>
            <a:schemeClr val="bg1"/>
          </a:solidFill>
          <a:ln w="12700" cap="flat" cmpd="sng" algn="ctr">
            <a:solidFill>
              <a:srgbClr val="00A9D4"/>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defTabSz="914377">
              <a:spcBef>
                <a:spcPts val="0"/>
              </a:spcBef>
              <a:defRPr/>
            </a:pPr>
            <a:r>
              <a:rPr lang="en-US" sz="1067">
                <a:solidFill>
                  <a:srgbClr val="58585A"/>
                </a:solidFill>
                <a:latin typeface="+mn-lt"/>
              </a:rPr>
              <a:t>Policy enforcement control part:</a:t>
            </a:r>
          </a:p>
          <a:p>
            <a:pPr defTabSz="914377">
              <a:spcBef>
                <a:spcPts val="0"/>
              </a:spcBef>
              <a:defRPr/>
            </a:pPr>
            <a:r>
              <a:rPr lang="en-US" sz="1067">
                <a:solidFill>
                  <a:srgbClr val="58585A"/>
                </a:solidFill>
                <a:latin typeface="+mn-lt"/>
              </a:rPr>
              <a:t> - Request for policy decisions</a:t>
            </a:r>
          </a:p>
          <a:p>
            <a:pPr defTabSz="914377">
              <a:spcBef>
                <a:spcPts val="0"/>
              </a:spcBef>
              <a:defRPr/>
            </a:pPr>
            <a:r>
              <a:rPr lang="en-US" sz="1067">
                <a:solidFill>
                  <a:srgbClr val="58585A"/>
                </a:solidFill>
                <a:latin typeface="+mn-lt"/>
              </a:rPr>
              <a:t> - Enforces and distributes  policy </a:t>
            </a:r>
          </a:p>
          <a:p>
            <a:pPr defTabSz="914377">
              <a:spcBef>
                <a:spcPts val="0"/>
              </a:spcBef>
              <a:defRPr/>
            </a:pPr>
            <a:r>
              <a:rPr lang="en-US" sz="1067">
                <a:solidFill>
                  <a:srgbClr val="58585A"/>
                </a:solidFill>
                <a:latin typeface="+mn-lt"/>
              </a:rPr>
              <a:t>   decisions to UPF and NG RAN.</a:t>
            </a:r>
          </a:p>
        </p:txBody>
      </p:sp>
      <p:sp>
        <p:nvSpPr>
          <p:cNvPr id="58" name="Rectangular Callout 104"/>
          <p:cNvSpPr/>
          <p:nvPr/>
        </p:nvSpPr>
        <p:spPr bwMode="auto">
          <a:xfrm>
            <a:off x="553150" y="2203856"/>
            <a:ext cx="2113720" cy="425700"/>
          </a:xfrm>
          <a:prstGeom prst="wedgeRectCallout">
            <a:avLst>
              <a:gd name="adj1" fmla="val 62571"/>
              <a:gd name="adj2" fmla="val 467530"/>
            </a:avLst>
          </a:prstGeom>
          <a:solidFill>
            <a:schemeClr val="bg1"/>
          </a:solidFill>
          <a:ln w="12700" cap="flat" cmpd="sng" algn="ctr">
            <a:solidFill>
              <a:srgbClr val="89BA17"/>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defTabSz="914377">
              <a:spcBef>
                <a:spcPts val="0"/>
              </a:spcBef>
              <a:defRPr/>
            </a:pPr>
            <a:r>
              <a:rPr lang="en-US" sz="1067">
                <a:solidFill>
                  <a:srgbClr val="58585A"/>
                </a:solidFill>
                <a:latin typeface="+mn-lt"/>
              </a:rPr>
              <a:t>Policy decisions propagated</a:t>
            </a:r>
          </a:p>
          <a:p>
            <a:pPr defTabSz="914377">
              <a:spcBef>
                <a:spcPts val="0"/>
              </a:spcBef>
              <a:defRPr/>
            </a:pPr>
            <a:r>
              <a:rPr lang="en-US" sz="1067">
                <a:solidFill>
                  <a:srgbClr val="58585A"/>
                </a:solidFill>
                <a:latin typeface="+mn-lt"/>
              </a:rPr>
              <a:t>to the NG RAN for  enforcement</a:t>
            </a:r>
          </a:p>
        </p:txBody>
      </p:sp>
      <p:sp>
        <p:nvSpPr>
          <p:cNvPr id="4" name="Title 3"/>
          <p:cNvSpPr>
            <a:spLocks noGrp="1"/>
          </p:cNvSpPr>
          <p:nvPr>
            <p:ph type="title"/>
          </p:nvPr>
        </p:nvSpPr>
        <p:spPr>
          <a:xfrm>
            <a:off x="143910" y="110683"/>
            <a:ext cx="8353425" cy="1081088"/>
          </a:xfrm>
        </p:spPr>
        <p:txBody>
          <a:bodyPr/>
          <a:lstStyle/>
          <a:p>
            <a:r>
              <a:rPr lang="en-US"/>
              <a:t>Policy Architecture</a:t>
            </a:r>
            <a:br>
              <a:rPr lang="en-US" sz="3200"/>
            </a:br>
            <a:r>
              <a:rPr lang="en-US" sz="3200"/>
              <a:t>Details</a:t>
            </a:r>
            <a:endParaRPr lang="es-ES"/>
          </a:p>
        </p:txBody>
      </p:sp>
      <p:sp>
        <p:nvSpPr>
          <p:cNvPr id="55" name="Rectangular Callout 101"/>
          <p:cNvSpPr/>
          <p:nvPr/>
        </p:nvSpPr>
        <p:spPr bwMode="auto">
          <a:xfrm>
            <a:off x="849274" y="4799411"/>
            <a:ext cx="1778044" cy="383778"/>
          </a:xfrm>
          <a:prstGeom prst="wedgeRectCallout">
            <a:avLst>
              <a:gd name="adj1" fmla="val 40207"/>
              <a:gd name="adj2" fmla="val 129044"/>
            </a:avLst>
          </a:prstGeom>
          <a:solidFill>
            <a:schemeClr val="bg1"/>
          </a:solidFill>
          <a:ln w="12700" cap="flat" cmpd="sng" algn="ctr">
            <a:solidFill>
              <a:srgbClr val="00B0F0"/>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defTabSz="914377">
              <a:spcBef>
                <a:spcPts val="0"/>
              </a:spcBef>
              <a:defRPr/>
            </a:pPr>
            <a:r>
              <a:rPr lang="en-US" sz="1067">
                <a:solidFill>
                  <a:srgbClr val="58585A"/>
                </a:solidFill>
                <a:latin typeface="+mn-lt"/>
              </a:rPr>
              <a:t>Enforces policy  decisions </a:t>
            </a:r>
            <a:br>
              <a:rPr lang="en-US" sz="1067">
                <a:solidFill>
                  <a:srgbClr val="58585A"/>
                </a:solidFill>
                <a:latin typeface="+mn-lt"/>
              </a:rPr>
            </a:br>
            <a:r>
              <a:rPr lang="en-US" sz="1067">
                <a:solidFill>
                  <a:srgbClr val="58585A"/>
                </a:solidFill>
                <a:latin typeface="+mn-lt"/>
              </a:rPr>
              <a:t>received from the Core </a:t>
            </a:r>
          </a:p>
        </p:txBody>
      </p:sp>
      <p:sp>
        <p:nvSpPr>
          <p:cNvPr id="60" name="Rectangular Callout 130"/>
          <p:cNvSpPr/>
          <p:nvPr/>
        </p:nvSpPr>
        <p:spPr bwMode="auto">
          <a:xfrm>
            <a:off x="50249" y="3268285"/>
            <a:ext cx="1548328" cy="404159"/>
          </a:xfrm>
          <a:prstGeom prst="wedgeRectCallout">
            <a:avLst>
              <a:gd name="adj1" fmla="val -13612"/>
              <a:gd name="adj2" fmla="val 484828"/>
            </a:avLst>
          </a:prstGeom>
          <a:solidFill>
            <a:schemeClr val="bg1"/>
          </a:solidFill>
          <a:ln w="12700" cap="flat" cmpd="sng" algn="ctr">
            <a:solidFill>
              <a:srgbClr val="00B0F0"/>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defTabSz="914377">
              <a:spcBef>
                <a:spcPts val="0"/>
              </a:spcBef>
              <a:defRPr/>
            </a:pPr>
            <a:r>
              <a:rPr lang="en-US" sz="1067">
                <a:solidFill>
                  <a:srgbClr val="58585A"/>
                </a:solidFill>
                <a:latin typeface="+mn-lt"/>
              </a:rPr>
              <a:t>Policies provided to </a:t>
            </a:r>
          </a:p>
          <a:p>
            <a:pPr defTabSz="914377">
              <a:spcBef>
                <a:spcPts val="0"/>
              </a:spcBef>
              <a:defRPr/>
            </a:pPr>
            <a:r>
              <a:rPr lang="en-US" sz="1067">
                <a:solidFill>
                  <a:srgbClr val="58585A"/>
                </a:solidFill>
                <a:latin typeface="+mn-lt"/>
              </a:rPr>
              <a:t>the UE via N1 interface</a:t>
            </a:r>
          </a:p>
        </p:txBody>
      </p:sp>
      <p:sp>
        <p:nvSpPr>
          <p:cNvPr id="87" name="Rectangular Callout 104"/>
          <p:cNvSpPr/>
          <p:nvPr/>
        </p:nvSpPr>
        <p:spPr bwMode="auto">
          <a:xfrm>
            <a:off x="518539" y="1215157"/>
            <a:ext cx="2060213" cy="595018"/>
          </a:xfrm>
          <a:prstGeom prst="wedgeRectCallout">
            <a:avLst>
              <a:gd name="adj1" fmla="val 210099"/>
              <a:gd name="adj2" fmla="val 113062"/>
            </a:avLst>
          </a:prstGeom>
          <a:solidFill>
            <a:schemeClr val="bg1"/>
          </a:solidFill>
          <a:ln w="12700" cap="flat" cmpd="sng" algn="ctr">
            <a:solidFill>
              <a:srgbClr val="89BA17"/>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defTabSz="914377">
              <a:spcBef>
                <a:spcPts val="0"/>
              </a:spcBef>
              <a:defRPr/>
            </a:pPr>
            <a:r>
              <a:rPr lang="en-US" sz="1067">
                <a:solidFill>
                  <a:srgbClr val="58585A"/>
                </a:solidFill>
                <a:latin typeface="+mn-lt"/>
              </a:rPr>
              <a:t> New interface for mobility</a:t>
            </a:r>
          </a:p>
          <a:p>
            <a:pPr defTabSz="914377">
              <a:spcBef>
                <a:spcPts val="0"/>
              </a:spcBef>
              <a:defRPr/>
            </a:pPr>
            <a:r>
              <a:rPr lang="en-US" sz="1067">
                <a:solidFill>
                  <a:srgbClr val="58585A"/>
                </a:solidFill>
                <a:latin typeface="+mn-lt"/>
              </a:rPr>
              <a:t> management policies. </a:t>
            </a:r>
          </a:p>
          <a:p>
            <a:pPr defTabSz="914377">
              <a:spcBef>
                <a:spcPts val="0"/>
              </a:spcBef>
              <a:defRPr/>
            </a:pPr>
            <a:r>
              <a:rPr lang="en-US" sz="1067">
                <a:solidFill>
                  <a:srgbClr val="58585A"/>
                </a:solidFill>
                <a:latin typeface="+mn-lt"/>
              </a:rPr>
              <a:t>Also convey policies to the UE</a:t>
            </a:r>
          </a:p>
        </p:txBody>
      </p:sp>
      <p:cxnSp>
        <p:nvCxnSpPr>
          <p:cNvPr id="5" name="Elbow Connector 55"/>
          <p:cNvCxnSpPr>
            <a:cxnSpLocks/>
          </p:cNvCxnSpPr>
          <p:nvPr/>
        </p:nvCxnSpPr>
        <p:spPr bwMode="auto">
          <a:xfrm rot="16200000" flipV="1">
            <a:off x="8017264" y="3400888"/>
            <a:ext cx="2241099" cy="1557107"/>
          </a:xfrm>
          <a:prstGeom prst="bentConnector3">
            <a:avLst>
              <a:gd name="adj1" fmla="val 109842"/>
            </a:avLst>
          </a:prstGeom>
          <a:noFill/>
          <a:ln w="6350">
            <a:solidFill>
              <a:schemeClr val="accent4">
                <a:lumMod val="50000"/>
              </a:schemeClr>
            </a:solidFill>
            <a:prstDash val="dash"/>
            <a:round/>
            <a:headEnd/>
            <a:tailEnd/>
          </a:ln>
        </p:spPr>
      </p:cxnSp>
      <p:sp>
        <p:nvSpPr>
          <p:cNvPr id="6" name="Freeform 33"/>
          <p:cNvSpPr>
            <a:spLocks noChangeAspect="1"/>
          </p:cNvSpPr>
          <p:nvPr/>
        </p:nvSpPr>
        <p:spPr bwMode="auto">
          <a:xfrm>
            <a:off x="9606129" y="5252561"/>
            <a:ext cx="1813183" cy="1365481"/>
          </a:xfrm>
          <a:custGeom>
            <a:avLst/>
            <a:gdLst>
              <a:gd name="T0" fmla="*/ 23212394 w 583"/>
              <a:gd name="T1" fmla="*/ 24752448 h 439"/>
              <a:gd name="T2" fmla="*/ 40875666 w 583"/>
              <a:gd name="T3" fmla="*/ 15336394 h 439"/>
              <a:gd name="T4" fmla="*/ 70776747 w 583"/>
              <a:gd name="T5" fmla="*/ 17683385 h 439"/>
              <a:gd name="T6" fmla="*/ 86095846 w 583"/>
              <a:gd name="T7" fmla="*/ 33018500 h 439"/>
              <a:gd name="T8" fmla="*/ 86781414 w 583"/>
              <a:gd name="T9" fmla="*/ 53028597 h 439"/>
              <a:gd name="T10" fmla="*/ 67551617 w 583"/>
              <a:gd name="T11" fmla="*/ 62444583 h 439"/>
              <a:gd name="T12" fmla="*/ 49401852 w 583"/>
              <a:gd name="T13" fmla="*/ 65680410 h 439"/>
              <a:gd name="T14" fmla="*/ 27913807 w 583"/>
              <a:gd name="T15" fmla="*/ 62818800 h 439"/>
              <a:gd name="T16" fmla="*/ 14432446 w 583"/>
              <a:gd name="T17" fmla="*/ 49348522 h 439"/>
              <a:gd name="T18" fmla="*/ 23212394 w 583"/>
              <a:gd name="T19" fmla="*/ 24752448 h 43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83"/>
              <a:gd name="T31" fmla="*/ 0 h 439"/>
              <a:gd name="T32" fmla="*/ 583 w 583"/>
              <a:gd name="T33" fmla="*/ 439 h 43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83" h="439">
                <a:moveTo>
                  <a:pt x="138" y="147"/>
                </a:moveTo>
                <a:cubicBezTo>
                  <a:pt x="144" y="78"/>
                  <a:pt x="201" y="68"/>
                  <a:pt x="243" y="91"/>
                </a:cubicBezTo>
                <a:cubicBezTo>
                  <a:pt x="276" y="24"/>
                  <a:pt x="384" y="0"/>
                  <a:pt x="421" y="105"/>
                </a:cubicBezTo>
                <a:cubicBezTo>
                  <a:pt x="492" y="105"/>
                  <a:pt x="512" y="143"/>
                  <a:pt x="512" y="196"/>
                </a:cubicBezTo>
                <a:cubicBezTo>
                  <a:pt x="583" y="223"/>
                  <a:pt x="577" y="298"/>
                  <a:pt x="516" y="315"/>
                </a:cubicBezTo>
                <a:cubicBezTo>
                  <a:pt x="499" y="389"/>
                  <a:pt x="449" y="392"/>
                  <a:pt x="402" y="371"/>
                </a:cubicBezTo>
                <a:cubicBezTo>
                  <a:pt x="359" y="421"/>
                  <a:pt x="314" y="402"/>
                  <a:pt x="294" y="390"/>
                </a:cubicBezTo>
                <a:cubicBezTo>
                  <a:pt x="255" y="418"/>
                  <a:pt x="212" y="439"/>
                  <a:pt x="166" y="373"/>
                </a:cubicBezTo>
                <a:cubicBezTo>
                  <a:pt x="62" y="389"/>
                  <a:pt x="86" y="293"/>
                  <a:pt x="86" y="293"/>
                </a:cubicBezTo>
                <a:cubicBezTo>
                  <a:pt x="86" y="293"/>
                  <a:pt x="0" y="193"/>
                  <a:pt x="138" y="1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defTabSz="914377">
              <a:defRPr/>
            </a:pPr>
            <a:endParaRPr lang="en-US">
              <a:solidFill>
                <a:srgbClr val="58585A"/>
              </a:solidFill>
              <a:latin typeface="+mn-lt"/>
            </a:endParaRPr>
          </a:p>
        </p:txBody>
      </p:sp>
      <p:sp>
        <p:nvSpPr>
          <p:cNvPr id="7" name="Freeform 34"/>
          <p:cNvSpPr>
            <a:spLocks noChangeAspect="1"/>
          </p:cNvSpPr>
          <p:nvPr/>
        </p:nvSpPr>
        <p:spPr bwMode="auto">
          <a:xfrm>
            <a:off x="9147903" y="5224454"/>
            <a:ext cx="2018028" cy="1157289"/>
          </a:xfrm>
          <a:custGeom>
            <a:avLst/>
            <a:gdLst>
              <a:gd name="T0" fmla="*/ 15322411 w 522"/>
              <a:gd name="T1" fmla="*/ 59674397 h 399"/>
              <a:gd name="T2" fmla="*/ 4342078 w 522"/>
              <a:gd name="T3" fmla="*/ 44798810 h 399"/>
              <a:gd name="T4" fmla="*/ 0 w 522"/>
              <a:gd name="T5" fmla="*/ 34281387 h 399"/>
              <a:gd name="T6" fmla="*/ 13445428 w 522"/>
              <a:gd name="T7" fmla="*/ 18556182 h 399"/>
              <a:gd name="T8" fmla="*/ 25222172 w 522"/>
              <a:gd name="T9" fmla="*/ 6870450 h 399"/>
              <a:gd name="T10" fmla="*/ 46815215 w 522"/>
              <a:gd name="T11" fmla="*/ 0 h 399"/>
              <a:gd name="T12" fmla="*/ 63288766 w 522"/>
              <a:gd name="T13" fmla="*/ 12029493 h 399"/>
              <a:gd name="T14" fmla="*/ 72398755 w 522"/>
              <a:gd name="T15" fmla="*/ 14239600 h 399"/>
              <a:gd name="T16" fmla="*/ 72664127 w 522"/>
              <a:gd name="T17" fmla="*/ 16070027 h 399"/>
              <a:gd name="T18" fmla="*/ 70827127 w 522"/>
              <a:gd name="T19" fmla="*/ 16343079 h 399"/>
              <a:gd name="T20" fmla="*/ 62629961 w 522"/>
              <a:gd name="T21" fmla="*/ 14718417 h 399"/>
              <a:gd name="T22" fmla="*/ 61056958 w 522"/>
              <a:gd name="T23" fmla="*/ 13728968 h 399"/>
              <a:gd name="T24" fmla="*/ 33482122 w 522"/>
              <a:gd name="T25" fmla="*/ 11543714 h 399"/>
              <a:gd name="T26" fmla="*/ 32488820 w 522"/>
              <a:gd name="T27" fmla="*/ 12179925 h 399"/>
              <a:gd name="T28" fmla="*/ 25222172 w 522"/>
              <a:gd name="T29" fmla="*/ 9566315 h 399"/>
              <a:gd name="T30" fmla="*/ 16166319 w 522"/>
              <a:gd name="T31" fmla="*/ 18556182 h 399"/>
              <a:gd name="T32" fmla="*/ 16166319 w 522"/>
              <a:gd name="T33" fmla="*/ 21233511 h 399"/>
              <a:gd name="T34" fmla="*/ 15171460 w 522"/>
              <a:gd name="T35" fmla="*/ 21746290 h 399"/>
              <a:gd name="T36" fmla="*/ 6693185 w 522"/>
              <a:gd name="T37" fmla="*/ 43474041 h 399"/>
              <a:gd name="T38" fmla="*/ 7061207 w 522"/>
              <a:gd name="T39" fmla="*/ 44949086 h 399"/>
              <a:gd name="T40" fmla="*/ 15322411 w 522"/>
              <a:gd name="T41" fmla="*/ 57005579 h 399"/>
              <a:gd name="T42" fmla="*/ 18890363 w 522"/>
              <a:gd name="T43" fmla="*/ 56345442 h 399"/>
              <a:gd name="T44" fmla="*/ 20728615 w 522"/>
              <a:gd name="T45" fmla="*/ 57005579 h 399"/>
              <a:gd name="T46" fmla="*/ 31006315 w 522"/>
              <a:gd name="T47" fmla="*/ 63989791 h 399"/>
              <a:gd name="T48" fmla="*/ 40750026 w 522"/>
              <a:gd name="T49" fmla="*/ 58986125 h 399"/>
              <a:gd name="T50" fmla="*/ 41749956 w 522"/>
              <a:gd name="T51" fmla="*/ 59314265 h 399"/>
              <a:gd name="T52" fmla="*/ 57914511 w 522"/>
              <a:gd name="T53" fmla="*/ 56495062 h 399"/>
              <a:gd name="T54" fmla="*/ 58910619 w 522"/>
              <a:gd name="T55" fmla="*/ 55859731 h 399"/>
              <a:gd name="T56" fmla="*/ 66484669 w 522"/>
              <a:gd name="T57" fmla="*/ 58324971 h 399"/>
              <a:gd name="T58" fmla="*/ 76585036 w 522"/>
              <a:gd name="T59" fmla="*/ 48279962 h 399"/>
              <a:gd name="T60" fmla="*/ 77737381 w 522"/>
              <a:gd name="T61" fmla="*/ 46806105 h 399"/>
              <a:gd name="T62" fmla="*/ 85155076 w 522"/>
              <a:gd name="T63" fmla="*/ 38294923 h 399"/>
              <a:gd name="T64" fmla="*/ 76585036 w 522"/>
              <a:gd name="T65" fmla="*/ 29241337 h 399"/>
              <a:gd name="T66" fmla="*/ 76228470 w 522"/>
              <a:gd name="T67" fmla="*/ 28249952 h 399"/>
              <a:gd name="T68" fmla="*/ 74390161 w 522"/>
              <a:gd name="T69" fmla="*/ 19880759 h 399"/>
              <a:gd name="T70" fmla="*/ 74747809 w 522"/>
              <a:gd name="T71" fmla="*/ 17899842 h 399"/>
              <a:gd name="T72" fmla="*/ 79087081 w 522"/>
              <a:gd name="T73" fmla="*/ 26420054 h 399"/>
              <a:gd name="T74" fmla="*/ 79087081 w 522"/>
              <a:gd name="T75" fmla="*/ 27411003 h 399"/>
              <a:gd name="T76" fmla="*/ 79304899 w 522"/>
              <a:gd name="T77" fmla="*/ 49118805 h 399"/>
              <a:gd name="T78" fmla="*/ 66484669 w 522"/>
              <a:gd name="T79" fmla="*/ 61019112 h 399"/>
              <a:gd name="T80" fmla="*/ 48438070 w 522"/>
              <a:gd name="T81" fmla="*/ 64343038 h 399"/>
              <a:gd name="T82" fmla="*/ 41262602 w 522"/>
              <a:gd name="T83" fmla="*/ 62160644 h 399"/>
              <a:gd name="T84" fmla="*/ 18668376 w 522"/>
              <a:gd name="T85" fmla="*/ 59190764 h 39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22"/>
              <a:gd name="T130" fmla="*/ 0 h 399"/>
              <a:gd name="T131" fmla="*/ 522 w 522"/>
              <a:gd name="T132" fmla="*/ 399 h 39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22" h="399">
                <a:moveTo>
                  <a:pt x="111" y="354"/>
                </a:moveTo>
                <a:cubicBezTo>
                  <a:pt x="105" y="356"/>
                  <a:pt x="98" y="357"/>
                  <a:pt x="91" y="357"/>
                </a:cubicBezTo>
                <a:cubicBezTo>
                  <a:pt x="91" y="357"/>
                  <a:pt x="91" y="357"/>
                  <a:pt x="91" y="357"/>
                </a:cubicBezTo>
                <a:cubicBezTo>
                  <a:pt x="53" y="357"/>
                  <a:pt x="23" y="326"/>
                  <a:pt x="23" y="288"/>
                </a:cubicBezTo>
                <a:cubicBezTo>
                  <a:pt x="23" y="288"/>
                  <a:pt x="23" y="288"/>
                  <a:pt x="23" y="288"/>
                </a:cubicBezTo>
                <a:cubicBezTo>
                  <a:pt x="23" y="281"/>
                  <a:pt x="24" y="275"/>
                  <a:pt x="26" y="268"/>
                </a:cubicBezTo>
                <a:cubicBezTo>
                  <a:pt x="26" y="268"/>
                  <a:pt x="26" y="268"/>
                  <a:pt x="26" y="268"/>
                </a:cubicBezTo>
                <a:cubicBezTo>
                  <a:pt x="10" y="252"/>
                  <a:pt x="0" y="230"/>
                  <a:pt x="0" y="205"/>
                </a:cubicBezTo>
                <a:cubicBezTo>
                  <a:pt x="0" y="205"/>
                  <a:pt x="0" y="205"/>
                  <a:pt x="0" y="205"/>
                </a:cubicBezTo>
                <a:cubicBezTo>
                  <a:pt x="0" y="159"/>
                  <a:pt x="35" y="120"/>
                  <a:pt x="81" y="115"/>
                </a:cubicBezTo>
                <a:cubicBezTo>
                  <a:pt x="81" y="115"/>
                  <a:pt x="81" y="115"/>
                  <a:pt x="81" y="115"/>
                </a:cubicBezTo>
                <a:cubicBezTo>
                  <a:pt x="80" y="114"/>
                  <a:pt x="80" y="112"/>
                  <a:pt x="80" y="111"/>
                </a:cubicBezTo>
                <a:cubicBezTo>
                  <a:pt x="80" y="111"/>
                  <a:pt x="80" y="111"/>
                  <a:pt x="80" y="111"/>
                </a:cubicBezTo>
                <a:cubicBezTo>
                  <a:pt x="80" y="72"/>
                  <a:pt x="111" y="41"/>
                  <a:pt x="150" y="41"/>
                </a:cubicBezTo>
                <a:cubicBezTo>
                  <a:pt x="150" y="41"/>
                  <a:pt x="150" y="41"/>
                  <a:pt x="150" y="41"/>
                </a:cubicBezTo>
                <a:cubicBezTo>
                  <a:pt x="164" y="41"/>
                  <a:pt x="177" y="46"/>
                  <a:pt x="188" y="53"/>
                </a:cubicBezTo>
                <a:cubicBezTo>
                  <a:pt x="188" y="53"/>
                  <a:pt x="188" y="53"/>
                  <a:pt x="188" y="53"/>
                </a:cubicBezTo>
                <a:cubicBezTo>
                  <a:pt x="206" y="21"/>
                  <a:pt x="240" y="0"/>
                  <a:pt x="278" y="0"/>
                </a:cubicBezTo>
                <a:cubicBezTo>
                  <a:pt x="278" y="0"/>
                  <a:pt x="278" y="0"/>
                  <a:pt x="278" y="0"/>
                </a:cubicBezTo>
                <a:cubicBezTo>
                  <a:pt x="324" y="0"/>
                  <a:pt x="363" y="30"/>
                  <a:pt x="376" y="72"/>
                </a:cubicBezTo>
                <a:cubicBezTo>
                  <a:pt x="376" y="72"/>
                  <a:pt x="376" y="72"/>
                  <a:pt x="376" y="72"/>
                </a:cubicBezTo>
                <a:cubicBezTo>
                  <a:pt x="379" y="72"/>
                  <a:pt x="381" y="71"/>
                  <a:pt x="383" y="71"/>
                </a:cubicBezTo>
                <a:cubicBezTo>
                  <a:pt x="383" y="71"/>
                  <a:pt x="383" y="71"/>
                  <a:pt x="383" y="71"/>
                </a:cubicBezTo>
                <a:cubicBezTo>
                  <a:pt x="400" y="71"/>
                  <a:pt x="416" y="76"/>
                  <a:pt x="430" y="85"/>
                </a:cubicBezTo>
                <a:cubicBezTo>
                  <a:pt x="430" y="85"/>
                  <a:pt x="430" y="85"/>
                  <a:pt x="430" y="85"/>
                </a:cubicBezTo>
                <a:cubicBezTo>
                  <a:pt x="430" y="85"/>
                  <a:pt x="430" y="85"/>
                  <a:pt x="430" y="85"/>
                </a:cubicBezTo>
                <a:cubicBezTo>
                  <a:pt x="433" y="87"/>
                  <a:pt x="434" y="92"/>
                  <a:pt x="432" y="96"/>
                </a:cubicBezTo>
                <a:cubicBezTo>
                  <a:pt x="432" y="96"/>
                  <a:pt x="432" y="96"/>
                  <a:pt x="432" y="96"/>
                </a:cubicBezTo>
                <a:cubicBezTo>
                  <a:pt x="430" y="100"/>
                  <a:pt x="425" y="101"/>
                  <a:pt x="421" y="98"/>
                </a:cubicBezTo>
                <a:cubicBezTo>
                  <a:pt x="421" y="98"/>
                  <a:pt x="421" y="98"/>
                  <a:pt x="421" y="98"/>
                </a:cubicBezTo>
                <a:cubicBezTo>
                  <a:pt x="410" y="91"/>
                  <a:pt x="397" y="87"/>
                  <a:pt x="383" y="87"/>
                </a:cubicBezTo>
                <a:cubicBezTo>
                  <a:pt x="383" y="87"/>
                  <a:pt x="383" y="87"/>
                  <a:pt x="383" y="87"/>
                </a:cubicBezTo>
                <a:cubicBezTo>
                  <a:pt x="379" y="87"/>
                  <a:pt x="376" y="88"/>
                  <a:pt x="372" y="88"/>
                </a:cubicBezTo>
                <a:cubicBezTo>
                  <a:pt x="372" y="88"/>
                  <a:pt x="372" y="88"/>
                  <a:pt x="372" y="88"/>
                </a:cubicBezTo>
                <a:cubicBezTo>
                  <a:pt x="368" y="89"/>
                  <a:pt x="364" y="86"/>
                  <a:pt x="363" y="82"/>
                </a:cubicBezTo>
                <a:cubicBezTo>
                  <a:pt x="363" y="82"/>
                  <a:pt x="363" y="82"/>
                  <a:pt x="363" y="82"/>
                </a:cubicBezTo>
                <a:cubicBezTo>
                  <a:pt x="354" y="44"/>
                  <a:pt x="319" y="16"/>
                  <a:pt x="278" y="16"/>
                </a:cubicBezTo>
                <a:cubicBezTo>
                  <a:pt x="278" y="16"/>
                  <a:pt x="278" y="16"/>
                  <a:pt x="278" y="16"/>
                </a:cubicBezTo>
                <a:cubicBezTo>
                  <a:pt x="242" y="16"/>
                  <a:pt x="212" y="38"/>
                  <a:pt x="199" y="69"/>
                </a:cubicBezTo>
                <a:cubicBezTo>
                  <a:pt x="199" y="69"/>
                  <a:pt x="199" y="69"/>
                  <a:pt x="199" y="69"/>
                </a:cubicBezTo>
                <a:cubicBezTo>
                  <a:pt x="198" y="71"/>
                  <a:pt x="195" y="73"/>
                  <a:pt x="193" y="73"/>
                </a:cubicBezTo>
                <a:cubicBezTo>
                  <a:pt x="193" y="73"/>
                  <a:pt x="193" y="73"/>
                  <a:pt x="193" y="73"/>
                </a:cubicBezTo>
                <a:cubicBezTo>
                  <a:pt x="190" y="74"/>
                  <a:pt x="188" y="73"/>
                  <a:pt x="186" y="72"/>
                </a:cubicBezTo>
                <a:cubicBezTo>
                  <a:pt x="186" y="72"/>
                  <a:pt x="186" y="72"/>
                  <a:pt x="186" y="72"/>
                </a:cubicBezTo>
                <a:cubicBezTo>
                  <a:pt x="176" y="63"/>
                  <a:pt x="164" y="57"/>
                  <a:pt x="150" y="57"/>
                </a:cubicBezTo>
                <a:cubicBezTo>
                  <a:pt x="150" y="57"/>
                  <a:pt x="150" y="57"/>
                  <a:pt x="150" y="57"/>
                </a:cubicBezTo>
                <a:cubicBezTo>
                  <a:pt x="120" y="57"/>
                  <a:pt x="96" y="81"/>
                  <a:pt x="96" y="111"/>
                </a:cubicBezTo>
                <a:cubicBezTo>
                  <a:pt x="96" y="111"/>
                  <a:pt x="96" y="111"/>
                  <a:pt x="96" y="111"/>
                </a:cubicBezTo>
                <a:cubicBezTo>
                  <a:pt x="96" y="114"/>
                  <a:pt x="97" y="118"/>
                  <a:pt x="97" y="121"/>
                </a:cubicBezTo>
                <a:cubicBezTo>
                  <a:pt x="97" y="121"/>
                  <a:pt x="97" y="121"/>
                  <a:pt x="97" y="121"/>
                </a:cubicBezTo>
                <a:cubicBezTo>
                  <a:pt x="98" y="123"/>
                  <a:pt x="97" y="126"/>
                  <a:pt x="96" y="127"/>
                </a:cubicBezTo>
                <a:cubicBezTo>
                  <a:pt x="96" y="127"/>
                  <a:pt x="96" y="127"/>
                  <a:pt x="96" y="127"/>
                </a:cubicBezTo>
                <a:cubicBezTo>
                  <a:pt x="94" y="129"/>
                  <a:pt x="92" y="130"/>
                  <a:pt x="90" y="130"/>
                </a:cubicBezTo>
                <a:cubicBezTo>
                  <a:pt x="90" y="130"/>
                  <a:pt x="90" y="130"/>
                  <a:pt x="90" y="130"/>
                </a:cubicBezTo>
                <a:cubicBezTo>
                  <a:pt x="49" y="131"/>
                  <a:pt x="16" y="164"/>
                  <a:pt x="16" y="205"/>
                </a:cubicBezTo>
                <a:cubicBezTo>
                  <a:pt x="16" y="205"/>
                  <a:pt x="16" y="205"/>
                  <a:pt x="16" y="205"/>
                </a:cubicBezTo>
                <a:cubicBezTo>
                  <a:pt x="16" y="227"/>
                  <a:pt x="25" y="247"/>
                  <a:pt x="40" y="260"/>
                </a:cubicBezTo>
                <a:cubicBezTo>
                  <a:pt x="40" y="260"/>
                  <a:pt x="40" y="260"/>
                  <a:pt x="40" y="260"/>
                </a:cubicBezTo>
                <a:cubicBezTo>
                  <a:pt x="43" y="263"/>
                  <a:pt x="43" y="266"/>
                  <a:pt x="42" y="269"/>
                </a:cubicBezTo>
                <a:cubicBezTo>
                  <a:pt x="42" y="269"/>
                  <a:pt x="42" y="269"/>
                  <a:pt x="42" y="269"/>
                </a:cubicBezTo>
                <a:cubicBezTo>
                  <a:pt x="40" y="275"/>
                  <a:pt x="39" y="282"/>
                  <a:pt x="39" y="288"/>
                </a:cubicBezTo>
                <a:cubicBezTo>
                  <a:pt x="39" y="288"/>
                  <a:pt x="39" y="288"/>
                  <a:pt x="39" y="288"/>
                </a:cubicBezTo>
                <a:cubicBezTo>
                  <a:pt x="39" y="318"/>
                  <a:pt x="62" y="341"/>
                  <a:pt x="91" y="341"/>
                </a:cubicBezTo>
                <a:cubicBezTo>
                  <a:pt x="91" y="341"/>
                  <a:pt x="91" y="341"/>
                  <a:pt x="91" y="341"/>
                </a:cubicBezTo>
                <a:cubicBezTo>
                  <a:pt x="99" y="341"/>
                  <a:pt x="106" y="340"/>
                  <a:pt x="112" y="337"/>
                </a:cubicBezTo>
                <a:cubicBezTo>
                  <a:pt x="112" y="337"/>
                  <a:pt x="112" y="337"/>
                  <a:pt x="112" y="337"/>
                </a:cubicBezTo>
                <a:cubicBezTo>
                  <a:pt x="114" y="336"/>
                  <a:pt x="116" y="336"/>
                  <a:pt x="118" y="337"/>
                </a:cubicBezTo>
                <a:cubicBezTo>
                  <a:pt x="118" y="337"/>
                  <a:pt x="118" y="337"/>
                  <a:pt x="118" y="337"/>
                </a:cubicBezTo>
                <a:cubicBezTo>
                  <a:pt x="120" y="338"/>
                  <a:pt x="122" y="339"/>
                  <a:pt x="123" y="341"/>
                </a:cubicBezTo>
                <a:cubicBezTo>
                  <a:pt x="123" y="341"/>
                  <a:pt x="123" y="341"/>
                  <a:pt x="123" y="341"/>
                </a:cubicBezTo>
                <a:cubicBezTo>
                  <a:pt x="132" y="366"/>
                  <a:pt x="156" y="383"/>
                  <a:pt x="184" y="383"/>
                </a:cubicBezTo>
                <a:cubicBezTo>
                  <a:pt x="184" y="383"/>
                  <a:pt x="184" y="383"/>
                  <a:pt x="184" y="383"/>
                </a:cubicBezTo>
                <a:cubicBezTo>
                  <a:pt x="206" y="383"/>
                  <a:pt x="225" y="373"/>
                  <a:pt x="237" y="357"/>
                </a:cubicBezTo>
                <a:cubicBezTo>
                  <a:pt x="237" y="357"/>
                  <a:pt x="237" y="357"/>
                  <a:pt x="237" y="357"/>
                </a:cubicBezTo>
                <a:cubicBezTo>
                  <a:pt x="238" y="355"/>
                  <a:pt x="240" y="354"/>
                  <a:pt x="242" y="353"/>
                </a:cubicBezTo>
                <a:cubicBezTo>
                  <a:pt x="242" y="353"/>
                  <a:pt x="242" y="353"/>
                  <a:pt x="242" y="353"/>
                </a:cubicBezTo>
                <a:cubicBezTo>
                  <a:pt x="244" y="353"/>
                  <a:pt x="246" y="354"/>
                  <a:pt x="248" y="355"/>
                </a:cubicBezTo>
                <a:cubicBezTo>
                  <a:pt x="248" y="355"/>
                  <a:pt x="248" y="355"/>
                  <a:pt x="248" y="355"/>
                </a:cubicBezTo>
                <a:cubicBezTo>
                  <a:pt x="259" y="364"/>
                  <a:pt x="273" y="369"/>
                  <a:pt x="288" y="369"/>
                </a:cubicBezTo>
                <a:cubicBezTo>
                  <a:pt x="288" y="369"/>
                  <a:pt x="288" y="369"/>
                  <a:pt x="288" y="369"/>
                </a:cubicBezTo>
                <a:cubicBezTo>
                  <a:pt x="312" y="369"/>
                  <a:pt x="333" y="356"/>
                  <a:pt x="344" y="338"/>
                </a:cubicBezTo>
                <a:cubicBezTo>
                  <a:pt x="344" y="338"/>
                  <a:pt x="344" y="338"/>
                  <a:pt x="344" y="338"/>
                </a:cubicBezTo>
                <a:cubicBezTo>
                  <a:pt x="345" y="336"/>
                  <a:pt x="347" y="334"/>
                  <a:pt x="350" y="334"/>
                </a:cubicBezTo>
                <a:cubicBezTo>
                  <a:pt x="350" y="334"/>
                  <a:pt x="350" y="334"/>
                  <a:pt x="350" y="334"/>
                </a:cubicBezTo>
                <a:cubicBezTo>
                  <a:pt x="352" y="334"/>
                  <a:pt x="354" y="334"/>
                  <a:pt x="356" y="336"/>
                </a:cubicBezTo>
                <a:cubicBezTo>
                  <a:pt x="356" y="336"/>
                  <a:pt x="356" y="336"/>
                  <a:pt x="356" y="336"/>
                </a:cubicBezTo>
                <a:cubicBezTo>
                  <a:pt x="367" y="344"/>
                  <a:pt x="380" y="349"/>
                  <a:pt x="395" y="349"/>
                </a:cubicBezTo>
                <a:cubicBezTo>
                  <a:pt x="395" y="349"/>
                  <a:pt x="395" y="349"/>
                  <a:pt x="395" y="349"/>
                </a:cubicBezTo>
                <a:cubicBezTo>
                  <a:pt x="428" y="349"/>
                  <a:pt x="455" y="322"/>
                  <a:pt x="455" y="289"/>
                </a:cubicBezTo>
                <a:cubicBezTo>
                  <a:pt x="455" y="289"/>
                  <a:pt x="455" y="289"/>
                  <a:pt x="455" y="289"/>
                </a:cubicBezTo>
                <a:cubicBezTo>
                  <a:pt x="455" y="289"/>
                  <a:pt x="455" y="288"/>
                  <a:pt x="455" y="288"/>
                </a:cubicBezTo>
                <a:cubicBezTo>
                  <a:pt x="455" y="288"/>
                  <a:pt x="455" y="288"/>
                  <a:pt x="455" y="288"/>
                </a:cubicBezTo>
                <a:cubicBezTo>
                  <a:pt x="455" y="284"/>
                  <a:pt x="458" y="280"/>
                  <a:pt x="462" y="280"/>
                </a:cubicBezTo>
                <a:cubicBezTo>
                  <a:pt x="462" y="280"/>
                  <a:pt x="462" y="280"/>
                  <a:pt x="462" y="280"/>
                </a:cubicBezTo>
                <a:cubicBezTo>
                  <a:pt x="487" y="276"/>
                  <a:pt x="506" y="255"/>
                  <a:pt x="506" y="229"/>
                </a:cubicBezTo>
                <a:cubicBezTo>
                  <a:pt x="506" y="229"/>
                  <a:pt x="506" y="229"/>
                  <a:pt x="506" y="229"/>
                </a:cubicBezTo>
                <a:cubicBezTo>
                  <a:pt x="506" y="203"/>
                  <a:pt x="486" y="181"/>
                  <a:pt x="460" y="178"/>
                </a:cubicBezTo>
                <a:cubicBezTo>
                  <a:pt x="460" y="178"/>
                  <a:pt x="460" y="178"/>
                  <a:pt x="460" y="178"/>
                </a:cubicBezTo>
                <a:cubicBezTo>
                  <a:pt x="458" y="178"/>
                  <a:pt x="456" y="177"/>
                  <a:pt x="455" y="175"/>
                </a:cubicBezTo>
                <a:cubicBezTo>
                  <a:pt x="455" y="175"/>
                  <a:pt x="455" y="175"/>
                  <a:pt x="455" y="175"/>
                </a:cubicBezTo>
                <a:cubicBezTo>
                  <a:pt x="453" y="173"/>
                  <a:pt x="453" y="171"/>
                  <a:pt x="453" y="169"/>
                </a:cubicBezTo>
                <a:cubicBezTo>
                  <a:pt x="453" y="169"/>
                  <a:pt x="453" y="169"/>
                  <a:pt x="453" y="169"/>
                </a:cubicBezTo>
                <a:cubicBezTo>
                  <a:pt x="454" y="165"/>
                  <a:pt x="454" y="162"/>
                  <a:pt x="454" y="158"/>
                </a:cubicBezTo>
                <a:cubicBezTo>
                  <a:pt x="454" y="158"/>
                  <a:pt x="454" y="158"/>
                  <a:pt x="454" y="158"/>
                </a:cubicBezTo>
                <a:cubicBezTo>
                  <a:pt x="454" y="143"/>
                  <a:pt x="449" y="130"/>
                  <a:pt x="442" y="119"/>
                </a:cubicBezTo>
                <a:cubicBezTo>
                  <a:pt x="442" y="119"/>
                  <a:pt x="442" y="119"/>
                  <a:pt x="442" y="119"/>
                </a:cubicBezTo>
                <a:cubicBezTo>
                  <a:pt x="439" y="115"/>
                  <a:pt x="440" y="110"/>
                  <a:pt x="444" y="107"/>
                </a:cubicBezTo>
                <a:cubicBezTo>
                  <a:pt x="444" y="107"/>
                  <a:pt x="444" y="107"/>
                  <a:pt x="444" y="107"/>
                </a:cubicBezTo>
                <a:cubicBezTo>
                  <a:pt x="448" y="105"/>
                  <a:pt x="453" y="106"/>
                  <a:pt x="455" y="110"/>
                </a:cubicBezTo>
                <a:cubicBezTo>
                  <a:pt x="455" y="110"/>
                  <a:pt x="455" y="110"/>
                  <a:pt x="455" y="110"/>
                </a:cubicBezTo>
                <a:cubicBezTo>
                  <a:pt x="464" y="123"/>
                  <a:pt x="470" y="140"/>
                  <a:pt x="470" y="158"/>
                </a:cubicBezTo>
                <a:cubicBezTo>
                  <a:pt x="470" y="158"/>
                  <a:pt x="470" y="158"/>
                  <a:pt x="470" y="158"/>
                </a:cubicBezTo>
                <a:cubicBezTo>
                  <a:pt x="470" y="160"/>
                  <a:pt x="470" y="162"/>
                  <a:pt x="470" y="164"/>
                </a:cubicBezTo>
                <a:cubicBezTo>
                  <a:pt x="470" y="164"/>
                  <a:pt x="470" y="164"/>
                  <a:pt x="470" y="164"/>
                </a:cubicBezTo>
                <a:cubicBezTo>
                  <a:pt x="500" y="170"/>
                  <a:pt x="522" y="197"/>
                  <a:pt x="522" y="229"/>
                </a:cubicBezTo>
                <a:cubicBezTo>
                  <a:pt x="522" y="229"/>
                  <a:pt x="522" y="229"/>
                  <a:pt x="522" y="229"/>
                </a:cubicBezTo>
                <a:cubicBezTo>
                  <a:pt x="522" y="261"/>
                  <a:pt x="500" y="287"/>
                  <a:pt x="471" y="294"/>
                </a:cubicBezTo>
                <a:cubicBezTo>
                  <a:pt x="471" y="294"/>
                  <a:pt x="471" y="294"/>
                  <a:pt x="471" y="294"/>
                </a:cubicBezTo>
                <a:cubicBezTo>
                  <a:pt x="468" y="334"/>
                  <a:pt x="435" y="365"/>
                  <a:pt x="395" y="365"/>
                </a:cubicBezTo>
                <a:cubicBezTo>
                  <a:pt x="395" y="365"/>
                  <a:pt x="395" y="365"/>
                  <a:pt x="395" y="365"/>
                </a:cubicBezTo>
                <a:cubicBezTo>
                  <a:pt x="379" y="365"/>
                  <a:pt x="365" y="361"/>
                  <a:pt x="353" y="353"/>
                </a:cubicBezTo>
                <a:cubicBezTo>
                  <a:pt x="353" y="353"/>
                  <a:pt x="353" y="353"/>
                  <a:pt x="353" y="353"/>
                </a:cubicBezTo>
                <a:cubicBezTo>
                  <a:pt x="338" y="372"/>
                  <a:pt x="315" y="385"/>
                  <a:pt x="288" y="385"/>
                </a:cubicBezTo>
                <a:cubicBezTo>
                  <a:pt x="288" y="385"/>
                  <a:pt x="288" y="385"/>
                  <a:pt x="288" y="385"/>
                </a:cubicBezTo>
                <a:cubicBezTo>
                  <a:pt x="272" y="385"/>
                  <a:pt x="257" y="380"/>
                  <a:pt x="245" y="372"/>
                </a:cubicBezTo>
                <a:cubicBezTo>
                  <a:pt x="245" y="372"/>
                  <a:pt x="245" y="372"/>
                  <a:pt x="245" y="372"/>
                </a:cubicBezTo>
                <a:cubicBezTo>
                  <a:pt x="230" y="389"/>
                  <a:pt x="208" y="399"/>
                  <a:pt x="184" y="399"/>
                </a:cubicBezTo>
                <a:cubicBezTo>
                  <a:pt x="184" y="399"/>
                  <a:pt x="184" y="399"/>
                  <a:pt x="184" y="399"/>
                </a:cubicBezTo>
                <a:cubicBezTo>
                  <a:pt x="152" y="399"/>
                  <a:pt x="125" y="381"/>
                  <a:pt x="111" y="354"/>
                </a:cubicBezTo>
                <a:close/>
              </a:path>
            </a:pathLst>
          </a:custGeom>
          <a:solidFill>
            <a:schemeClr val="tx1"/>
          </a:solidFill>
          <a:ln>
            <a:noFill/>
          </a:ln>
        </p:spPr>
        <p:txBody>
          <a:bodyPr anchor="ctr"/>
          <a:lstStyle/>
          <a:p>
            <a:pPr defTabSz="914377">
              <a:defRPr/>
            </a:pPr>
            <a:endParaRPr lang="en-US">
              <a:solidFill>
                <a:srgbClr val="58585A"/>
              </a:solidFill>
              <a:latin typeface="+mn-lt"/>
            </a:endParaRPr>
          </a:p>
        </p:txBody>
      </p:sp>
      <p:sp>
        <p:nvSpPr>
          <p:cNvPr id="8" name="Text Box 35"/>
          <p:cNvSpPr txBox="1">
            <a:spLocks noChangeAspect="1" noChangeArrowheads="1"/>
          </p:cNvSpPr>
          <p:nvPr/>
        </p:nvSpPr>
        <p:spPr bwMode="auto">
          <a:xfrm>
            <a:off x="9612202" y="5524459"/>
            <a:ext cx="1075615" cy="748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rIns="0" anchor="ctr">
            <a:spAutoFit/>
          </a:bodyPr>
          <a:lstStyle>
            <a:lvl1pPr algn="l" eaLnBrk="0" hangingPunct="0">
              <a:spcBef>
                <a:spcPct val="20000"/>
              </a:spcBef>
              <a:buClr>
                <a:srgbClr val="00A9D4"/>
              </a:buClr>
              <a:buFont typeface="Arial" charset="0"/>
              <a:buChar char="›"/>
              <a:defRPr sz="2400">
                <a:solidFill>
                  <a:schemeClr val="tx1"/>
                </a:solidFill>
                <a:latin typeface="Arial" charset="0"/>
              </a:defRPr>
            </a:lvl1pPr>
            <a:lvl2pPr marL="742950" indent="-285750" algn="l"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algn="l"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algn="l"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algn="l"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algn="ctr" defTabSz="914377" eaLnBrk="1" hangingPunct="1">
              <a:lnSpc>
                <a:spcPct val="80000"/>
              </a:lnSpc>
              <a:spcBef>
                <a:spcPct val="0"/>
              </a:spcBef>
              <a:buClrTx/>
              <a:buNone/>
              <a:defRPr/>
            </a:pPr>
            <a:r>
              <a:rPr lang="en-US" altLang="en-US" sz="1333" b="1">
                <a:solidFill>
                  <a:srgbClr val="58585A"/>
                </a:solidFill>
                <a:latin typeface="+mn-lt"/>
                <a:ea typeface="MS PGothic" pitchFamily="34" charset="-128"/>
              </a:rPr>
              <a:t>IP services </a:t>
            </a:r>
          </a:p>
          <a:p>
            <a:pPr algn="ctr" defTabSz="914377" eaLnBrk="1" hangingPunct="1">
              <a:lnSpc>
                <a:spcPct val="80000"/>
              </a:lnSpc>
              <a:spcBef>
                <a:spcPct val="0"/>
              </a:spcBef>
              <a:buClrTx/>
              <a:buNone/>
              <a:defRPr/>
            </a:pPr>
            <a:r>
              <a:rPr lang="en-US" altLang="en-US" sz="1333" b="1">
                <a:solidFill>
                  <a:srgbClr val="58585A"/>
                </a:solidFill>
                <a:latin typeface="+mn-lt"/>
                <a:ea typeface="MS PGothic" pitchFamily="34" charset="-128"/>
              </a:rPr>
              <a:t>network </a:t>
            </a:r>
          </a:p>
          <a:p>
            <a:pPr algn="ctr" defTabSz="914377" eaLnBrk="1" hangingPunct="1">
              <a:lnSpc>
                <a:spcPct val="80000"/>
              </a:lnSpc>
              <a:spcBef>
                <a:spcPct val="0"/>
              </a:spcBef>
              <a:buClrTx/>
              <a:buNone/>
              <a:defRPr/>
            </a:pPr>
            <a:r>
              <a:rPr lang="en-US" altLang="en-US" sz="1333">
                <a:solidFill>
                  <a:srgbClr val="58585A"/>
                </a:solidFill>
                <a:latin typeface="+mn-lt"/>
                <a:ea typeface="MS PGothic" pitchFamily="34" charset="-128"/>
              </a:rPr>
              <a:t>(e.g. operator </a:t>
            </a:r>
          </a:p>
          <a:p>
            <a:pPr algn="ctr" defTabSz="914377" eaLnBrk="1" hangingPunct="1">
              <a:lnSpc>
                <a:spcPct val="80000"/>
              </a:lnSpc>
              <a:spcBef>
                <a:spcPct val="0"/>
              </a:spcBef>
              <a:buClrTx/>
              <a:buNone/>
              <a:defRPr/>
            </a:pPr>
            <a:r>
              <a:rPr lang="en-US" altLang="en-US" sz="1333">
                <a:solidFill>
                  <a:srgbClr val="58585A"/>
                </a:solidFill>
                <a:latin typeface="+mn-lt"/>
                <a:ea typeface="MS PGothic" pitchFamily="34" charset="-128"/>
              </a:rPr>
              <a:t>or Internet)</a:t>
            </a:r>
          </a:p>
        </p:txBody>
      </p:sp>
      <p:cxnSp>
        <p:nvCxnSpPr>
          <p:cNvPr id="9" name="Elbow Connector 59"/>
          <p:cNvCxnSpPr>
            <a:cxnSpLocks/>
            <a:stCxn id="33" idx="0"/>
          </p:cNvCxnSpPr>
          <p:nvPr/>
        </p:nvCxnSpPr>
        <p:spPr bwMode="auto">
          <a:xfrm rot="5400000" flipH="1" flipV="1">
            <a:off x="4278995" y="2586408"/>
            <a:ext cx="1356775" cy="4309869"/>
          </a:xfrm>
          <a:prstGeom prst="bentConnector2">
            <a:avLst/>
          </a:prstGeom>
          <a:noFill/>
          <a:ln w="6350">
            <a:solidFill>
              <a:schemeClr val="accent4">
                <a:lumMod val="50000"/>
              </a:schemeClr>
            </a:solidFill>
            <a:prstDash val="dash"/>
            <a:round/>
            <a:headEnd/>
            <a:tailEnd/>
          </a:ln>
        </p:spPr>
      </p:cxnSp>
      <p:grpSp>
        <p:nvGrpSpPr>
          <p:cNvPr id="11" name="Group 10"/>
          <p:cNvGrpSpPr/>
          <p:nvPr/>
        </p:nvGrpSpPr>
        <p:grpSpPr>
          <a:xfrm>
            <a:off x="5396662" y="3292616"/>
            <a:ext cx="745567" cy="1018219"/>
            <a:chOff x="4338871" y="2725624"/>
            <a:chExt cx="1199053" cy="1626215"/>
          </a:xfrm>
        </p:grpSpPr>
        <p:sp>
          <p:nvSpPr>
            <p:cNvPr id="12" name="Rectangle 241"/>
            <p:cNvSpPr>
              <a:spLocks noChangeAspect="1" noChangeArrowheads="1"/>
            </p:cNvSpPr>
            <p:nvPr/>
          </p:nvSpPr>
          <p:spPr bwMode="auto">
            <a:xfrm>
              <a:off x="4656108" y="3080987"/>
              <a:ext cx="881816" cy="1270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72000" rIns="72000" anchor="ct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defTabSz="914377" eaLnBrk="1" hangingPunct="1">
                <a:defRPr/>
              </a:pPr>
              <a:endParaRPr lang="sv-SE" altLang="en-US" sz="900">
                <a:solidFill>
                  <a:srgbClr val="58585A"/>
                </a:solidFill>
                <a:latin typeface="+mn-lt"/>
              </a:endParaRPr>
            </a:p>
          </p:txBody>
        </p:sp>
        <p:sp>
          <p:nvSpPr>
            <p:cNvPr id="13" name="AutoShape 238"/>
            <p:cNvSpPr>
              <a:spLocks noChangeAspect="1" noChangeArrowheads="1"/>
            </p:cNvSpPr>
            <p:nvPr/>
          </p:nvSpPr>
          <p:spPr bwMode="auto">
            <a:xfrm>
              <a:off x="4360114" y="3177479"/>
              <a:ext cx="1062149" cy="1117426"/>
            </a:xfrm>
            <a:prstGeom prst="roundRect">
              <a:avLst>
                <a:gd name="adj" fmla="val 9356"/>
              </a:avLst>
            </a:prstGeom>
            <a:solidFill>
              <a:schemeClr val="bg1"/>
            </a:solidFill>
            <a:ln w="12700">
              <a:solidFill>
                <a:schemeClr val="bg1"/>
              </a:solidFill>
              <a:round/>
              <a:headEnd/>
              <a:tailEnd/>
            </a:ln>
          </p:spPr>
          <p:txBody>
            <a:bodyPr wrap="none" lIns="0" rIns="0" anchor="ct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defTabSz="914377" eaLnBrk="1" hangingPunct="1">
                <a:defRPr/>
              </a:pPr>
              <a:endParaRPr lang="sv-SE" altLang="en-US" sz="900">
                <a:solidFill>
                  <a:srgbClr val="58585A"/>
                </a:solidFill>
                <a:latin typeface="+mn-lt"/>
              </a:endParaRPr>
            </a:p>
          </p:txBody>
        </p:sp>
        <p:sp>
          <p:nvSpPr>
            <p:cNvPr id="14" name="Oval 239"/>
            <p:cNvSpPr>
              <a:spLocks noChangeAspect="1" noChangeArrowheads="1"/>
            </p:cNvSpPr>
            <p:nvPr/>
          </p:nvSpPr>
          <p:spPr bwMode="auto">
            <a:xfrm>
              <a:off x="4354045" y="2746996"/>
              <a:ext cx="1068218" cy="1083842"/>
            </a:xfrm>
            <a:prstGeom prst="ellipse">
              <a:avLst/>
            </a:prstGeom>
            <a:solidFill>
              <a:schemeClr val="bg1"/>
            </a:solidFill>
            <a:ln w="12700">
              <a:solidFill>
                <a:schemeClr val="bg1"/>
              </a:solidFill>
              <a:round/>
              <a:headEnd/>
              <a:tailEnd/>
            </a:ln>
          </p:spPr>
          <p:txBody>
            <a:bodyPr wrap="none" lIns="0" rIns="0" anchor="ct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defTabSz="914377" eaLnBrk="1" hangingPunct="1">
                <a:defRPr/>
              </a:pPr>
              <a:endParaRPr lang="sv-SE" altLang="en-US" sz="900">
                <a:solidFill>
                  <a:srgbClr val="58585A"/>
                </a:solidFill>
                <a:latin typeface="+mn-lt"/>
              </a:endParaRPr>
            </a:p>
          </p:txBody>
        </p:sp>
        <p:sp>
          <p:nvSpPr>
            <p:cNvPr id="15" name="Text Box 240"/>
            <p:cNvSpPr txBox="1">
              <a:spLocks noChangeAspect="1" noChangeArrowheads="1"/>
            </p:cNvSpPr>
            <p:nvPr/>
          </p:nvSpPr>
          <p:spPr bwMode="auto">
            <a:xfrm>
              <a:off x="4390461" y="3589645"/>
              <a:ext cx="992350" cy="686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defTabSz="914377" eaLnBrk="1" hangingPunct="1">
                <a:lnSpc>
                  <a:spcPct val="80000"/>
                </a:lnSpc>
                <a:defRPr/>
              </a:pPr>
              <a:r>
                <a:rPr lang="en-US" altLang="en-US" sz="1400">
                  <a:solidFill>
                    <a:srgbClr val="58585A"/>
                  </a:solidFill>
                  <a:latin typeface="+mn-lt"/>
                </a:rPr>
                <a:t>AMF</a:t>
              </a:r>
            </a:p>
          </p:txBody>
        </p:sp>
        <p:sp>
          <p:nvSpPr>
            <p:cNvPr id="16" name="Rectangle 241"/>
            <p:cNvSpPr>
              <a:spLocks noChangeAspect="1" noChangeArrowheads="1"/>
            </p:cNvSpPr>
            <p:nvPr/>
          </p:nvSpPr>
          <p:spPr bwMode="auto">
            <a:xfrm>
              <a:off x="4338871" y="2725624"/>
              <a:ext cx="1101600" cy="15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72000" rIns="72000" anchor="ct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defTabSz="914377" eaLnBrk="1" hangingPunct="1">
                <a:defRPr/>
              </a:pPr>
              <a:endParaRPr lang="sv-SE" altLang="en-US" sz="900">
                <a:solidFill>
                  <a:srgbClr val="58585A"/>
                </a:solidFill>
                <a:latin typeface="+mn-lt"/>
              </a:endParaRPr>
            </a:p>
          </p:txBody>
        </p:sp>
        <p:sp>
          <p:nvSpPr>
            <p:cNvPr id="17" name="Freeform 11"/>
            <p:cNvSpPr>
              <a:spLocks noChangeAspect="1" noEditPoints="1"/>
            </p:cNvSpPr>
            <p:nvPr/>
          </p:nvSpPr>
          <p:spPr bwMode="auto">
            <a:xfrm>
              <a:off x="4338871" y="2725624"/>
              <a:ext cx="1101600" cy="1584547"/>
            </a:xfrm>
            <a:custGeom>
              <a:avLst/>
              <a:gdLst>
                <a:gd name="T0" fmla="*/ 236 w 410"/>
                <a:gd name="T1" fmla="*/ 93 h 589"/>
                <a:gd name="T2" fmla="*/ 233 w 410"/>
                <a:gd name="T3" fmla="*/ 95 h 589"/>
                <a:gd name="T4" fmla="*/ 233 w 410"/>
                <a:gd name="T5" fmla="*/ 221 h 589"/>
                <a:gd name="T6" fmla="*/ 218 w 410"/>
                <a:gd name="T7" fmla="*/ 231 h 589"/>
                <a:gd name="T8" fmla="*/ 24 w 410"/>
                <a:gd name="T9" fmla="*/ 231 h 589"/>
                <a:gd name="T10" fmla="*/ 10 w 410"/>
                <a:gd name="T11" fmla="*/ 221 h 589"/>
                <a:gd name="T12" fmla="*/ 10 w 410"/>
                <a:gd name="T13" fmla="*/ 83 h 589"/>
                <a:gd name="T14" fmla="*/ 120 w 410"/>
                <a:gd name="T15" fmla="*/ 7 h 589"/>
                <a:gd name="T16" fmla="*/ 233 w 410"/>
                <a:gd name="T17" fmla="*/ 83 h 589"/>
                <a:gd name="T18" fmla="*/ 236 w 410"/>
                <a:gd name="T19" fmla="*/ 87 h 589"/>
                <a:gd name="T20" fmla="*/ 242 w 410"/>
                <a:gd name="T21" fmla="*/ 83 h 589"/>
                <a:gd name="T22" fmla="*/ 242 w 410"/>
                <a:gd name="T23" fmla="*/ 83 h 589"/>
                <a:gd name="T24" fmla="*/ 120 w 410"/>
                <a:gd name="T25" fmla="*/ 0 h 589"/>
                <a:gd name="T26" fmla="*/ 0 w 410"/>
                <a:gd name="T27" fmla="*/ 83 h 589"/>
                <a:gd name="T28" fmla="*/ 0 w 410"/>
                <a:gd name="T29" fmla="*/ 83 h 589"/>
                <a:gd name="T30" fmla="*/ 4 w 410"/>
                <a:gd name="T31" fmla="*/ 221 h 589"/>
                <a:gd name="T32" fmla="*/ 24 w 410"/>
                <a:gd name="T33" fmla="*/ 239 h 589"/>
                <a:gd name="T34" fmla="*/ 218 w 410"/>
                <a:gd name="T35" fmla="*/ 239 h 589"/>
                <a:gd name="T36" fmla="*/ 242 w 410"/>
                <a:gd name="T37" fmla="*/ 221 h 589"/>
                <a:gd name="T38" fmla="*/ 242 w 410"/>
                <a:gd name="T39" fmla="*/ 95 h 589"/>
                <a:gd name="T40" fmla="*/ 236 w 410"/>
                <a:gd name="T41" fmla="*/ 93 h 589"/>
                <a:gd name="T42" fmla="*/ 120 w 410"/>
                <a:gd name="T43" fmla="*/ 22 h 589"/>
                <a:gd name="T44" fmla="*/ 117 w 410"/>
                <a:gd name="T45" fmla="*/ 23 h 589"/>
                <a:gd name="T46" fmla="*/ 45 w 410"/>
                <a:gd name="T47" fmla="*/ 118 h 589"/>
                <a:gd name="T48" fmla="*/ 45 w 410"/>
                <a:gd name="T49" fmla="*/ 121 h 589"/>
                <a:gd name="T50" fmla="*/ 50 w 410"/>
                <a:gd name="T51" fmla="*/ 123 h 589"/>
                <a:gd name="T52" fmla="*/ 192 w 410"/>
                <a:gd name="T53" fmla="*/ 123 h 589"/>
                <a:gd name="T54" fmla="*/ 197 w 410"/>
                <a:gd name="T55" fmla="*/ 121 h 589"/>
                <a:gd name="T56" fmla="*/ 197 w 410"/>
                <a:gd name="T57" fmla="*/ 118 h 589"/>
                <a:gd name="T58" fmla="*/ 125 w 410"/>
                <a:gd name="T59" fmla="*/ 23 h 589"/>
                <a:gd name="T60" fmla="*/ 120 w 410"/>
                <a:gd name="T61" fmla="*/ 22 h 589"/>
                <a:gd name="T62" fmla="*/ 57 w 410"/>
                <a:gd name="T63" fmla="*/ 116 h 589"/>
                <a:gd name="T64" fmla="*/ 120 w 410"/>
                <a:gd name="T65" fmla="*/ 33 h 589"/>
                <a:gd name="T66" fmla="*/ 185 w 410"/>
                <a:gd name="T67" fmla="*/ 116 h 589"/>
                <a:gd name="T68" fmla="*/ 57 w 410"/>
                <a:gd name="T69" fmla="*/ 116 h 5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10"/>
                <a:gd name="T106" fmla="*/ 0 h 589"/>
                <a:gd name="T107" fmla="*/ 410 w 410"/>
                <a:gd name="T108" fmla="*/ 589 h 58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10" h="589">
                  <a:moveTo>
                    <a:pt x="402" y="229"/>
                  </a:moveTo>
                  <a:cubicBezTo>
                    <a:pt x="397" y="229"/>
                    <a:pt x="394" y="233"/>
                    <a:pt x="394" y="237"/>
                  </a:cubicBezTo>
                  <a:cubicBezTo>
                    <a:pt x="394" y="549"/>
                    <a:pt x="394" y="549"/>
                    <a:pt x="394" y="549"/>
                  </a:cubicBezTo>
                  <a:cubicBezTo>
                    <a:pt x="394" y="563"/>
                    <a:pt x="383" y="573"/>
                    <a:pt x="370" y="573"/>
                  </a:cubicBezTo>
                  <a:cubicBezTo>
                    <a:pt x="41" y="573"/>
                    <a:pt x="41" y="573"/>
                    <a:pt x="41" y="573"/>
                  </a:cubicBezTo>
                  <a:cubicBezTo>
                    <a:pt x="27" y="573"/>
                    <a:pt x="17" y="563"/>
                    <a:pt x="16" y="549"/>
                  </a:cubicBezTo>
                  <a:cubicBezTo>
                    <a:pt x="16" y="205"/>
                    <a:pt x="16" y="205"/>
                    <a:pt x="16" y="205"/>
                  </a:cubicBezTo>
                  <a:cubicBezTo>
                    <a:pt x="17" y="101"/>
                    <a:pt x="101" y="16"/>
                    <a:pt x="205" y="16"/>
                  </a:cubicBezTo>
                  <a:cubicBezTo>
                    <a:pt x="309" y="16"/>
                    <a:pt x="394" y="101"/>
                    <a:pt x="394" y="205"/>
                  </a:cubicBezTo>
                  <a:cubicBezTo>
                    <a:pt x="394" y="209"/>
                    <a:pt x="397" y="213"/>
                    <a:pt x="402" y="213"/>
                  </a:cubicBezTo>
                  <a:cubicBezTo>
                    <a:pt x="406" y="213"/>
                    <a:pt x="410" y="209"/>
                    <a:pt x="410" y="205"/>
                  </a:cubicBezTo>
                  <a:cubicBezTo>
                    <a:pt x="410" y="205"/>
                    <a:pt x="410" y="205"/>
                    <a:pt x="410" y="205"/>
                  </a:cubicBezTo>
                  <a:cubicBezTo>
                    <a:pt x="410" y="92"/>
                    <a:pt x="318" y="0"/>
                    <a:pt x="205" y="0"/>
                  </a:cubicBezTo>
                  <a:cubicBezTo>
                    <a:pt x="92" y="0"/>
                    <a:pt x="0" y="92"/>
                    <a:pt x="0" y="205"/>
                  </a:cubicBezTo>
                  <a:cubicBezTo>
                    <a:pt x="0" y="205"/>
                    <a:pt x="0" y="205"/>
                    <a:pt x="0" y="205"/>
                  </a:cubicBezTo>
                  <a:cubicBezTo>
                    <a:pt x="1" y="549"/>
                    <a:pt x="1" y="549"/>
                    <a:pt x="1" y="549"/>
                  </a:cubicBezTo>
                  <a:cubicBezTo>
                    <a:pt x="1" y="571"/>
                    <a:pt x="18" y="589"/>
                    <a:pt x="41" y="589"/>
                  </a:cubicBezTo>
                  <a:cubicBezTo>
                    <a:pt x="370" y="589"/>
                    <a:pt x="370" y="589"/>
                    <a:pt x="370" y="589"/>
                  </a:cubicBezTo>
                  <a:cubicBezTo>
                    <a:pt x="392" y="589"/>
                    <a:pt x="410" y="571"/>
                    <a:pt x="410" y="549"/>
                  </a:cubicBezTo>
                  <a:cubicBezTo>
                    <a:pt x="410" y="237"/>
                    <a:pt x="410" y="237"/>
                    <a:pt x="410" y="237"/>
                  </a:cubicBezTo>
                  <a:cubicBezTo>
                    <a:pt x="410" y="233"/>
                    <a:pt x="406" y="229"/>
                    <a:pt x="402" y="229"/>
                  </a:cubicBezTo>
                  <a:moveTo>
                    <a:pt x="205" y="53"/>
                  </a:moveTo>
                  <a:cubicBezTo>
                    <a:pt x="202" y="53"/>
                    <a:pt x="199" y="55"/>
                    <a:pt x="198" y="58"/>
                  </a:cubicBezTo>
                  <a:cubicBezTo>
                    <a:pt x="76" y="291"/>
                    <a:pt x="76" y="291"/>
                    <a:pt x="76" y="291"/>
                  </a:cubicBezTo>
                  <a:cubicBezTo>
                    <a:pt x="75" y="294"/>
                    <a:pt x="75" y="297"/>
                    <a:pt x="77" y="299"/>
                  </a:cubicBezTo>
                  <a:cubicBezTo>
                    <a:pt x="78" y="301"/>
                    <a:pt x="81" y="303"/>
                    <a:pt x="83" y="303"/>
                  </a:cubicBezTo>
                  <a:cubicBezTo>
                    <a:pt x="327" y="303"/>
                    <a:pt x="327" y="303"/>
                    <a:pt x="327" y="303"/>
                  </a:cubicBezTo>
                  <a:cubicBezTo>
                    <a:pt x="330" y="303"/>
                    <a:pt x="332" y="301"/>
                    <a:pt x="334" y="299"/>
                  </a:cubicBezTo>
                  <a:cubicBezTo>
                    <a:pt x="335" y="297"/>
                    <a:pt x="335" y="294"/>
                    <a:pt x="334" y="291"/>
                  </a:cubicBezTo>
                  <a:cubicBezTo>
                    <a:pt x="212" y="58"/>
                    <a:pt x="212" y="58"/>
                    <a:pt x="212" y="58"/>
                  </a:cubicBezTo>
                  <a:cubicBezTo>
                    <a:pt x="211" y="55"/>
                    <a:pt x="208" y="53"/>
                    <a:pt x="205" y="53"/>
                  </a:cubicBezTo>
                  <a:moveTo>
                    <a:pt x="96" y="287"/>
                  </a:moveTo>
                  <a:cubicBezTo>
                    <a:pt x="205" y="79"/>
                    <a:pt x="205" y="79"/>
                    <a:pt x="205" y="79"/>
                  </a:cubicBezTo>
                  <a:cubicBezTo>
                    <a:pt x="314" y="287"/>
                    <a:pt x="314" y="287"/>
                    <a:pt x="314" y="287"/>
                  </a:cubicBezTo>
                  <a:lnTo>
                    <a:pt x="96" y="287"/>
                  </a:lnTo>
                  <a:close/>
                </a:path>
              </a:pathLst>
            </a:custGeom>
            <a:solidFill>
              <a:schemeClr val="tx1"/>
            </a:solidFill>
            <a:ln>
              <a:noFill/>
            </a:ln>
          </p:spPr>
          <p:txBody>
            <a:bodyPr tIns="1080000" anchor="ctr"/>
            <a:lstStyle/>
            <a:p>
              <a:pPr defTabSz="914377">
                <a:defRPr/>
              </a:pPr>
              <a:endParaRPr lang="en-US">
                <a:solidFill>
                  <a:srgbClr val="58585A"/>
                </a:solidFill>
                <a:latin typeface="+mn-lt"/>
              </a:endParaRPr>
            </a:p>
          </p:txBody>
        </p:sp>
      </p:grpSp>
      <p:sp>
        <p:nvSpPr>
          <p:cNvPr id="18" name="Freeform 4"/>
          <p:cNvSpPr>
            <a:spLocks noChangeAspect="1" noEditPoints="1"/>
          </p:cNvSpPr>
          <p:nvPr/>
        </p:nvSpPr>
        <p:spPr bwMode="auto">
          <a:xfrm>
            <a:off x="597646" y="5499270"/>
            <a:ext cx="391495" cy="536311"/>
          </a:xfrm>
          <a:custGeom>
            <a:avLst/>
            <a:gdLst>
              <a:gd name="T0" fmla="*/ 2147483647 w 241"/>
              <a:gd name="T1" fmla="*/ 2147483647 h 383"/>
              <a:gd name="T2" fmla="*/ 2147483647 w 241"/>
              <a:gd name="T3" fmla="*/ 2147483647 h 383"/>
              <a:gd name="T4" fmla="*/ 2147483647 w 241"/>
              <a:gd name="T5" fmla="*/ 2147483647 h 383"/>
              <a:gd name="T6" fmla="*/ 2147483647 w 241"/>
              <a:gd name="T7" fmla="*/ 2147483647 h 383"/>
              <a:gd name="T8" fmla="*/ 2147483647 w 241"/>
              <a:gd name="T9" fmla="*/ 2147483647 h 383"/>
              <a:gd name="T10" fmla="*/ 2147483647 w 241"/>
              <a:gd name="T11" fmla="*/ 2147483647 h 383"/>
              <a:gd name="T12" fmla="*/ 2147483647 w 241"/>
              <a:gd name="T13" fmla="*/ 2147483647 h 383"/>
              <a:gd name="T14" fmla="*/ 2147483647 w 241"/>
              <a:gd name="T15" fmla="*/ 2147483647 h 383"/>
              <a:gd name="T16" fmla="*/ 2147483647 w 241"/>
              <a:gd name="T17" fmla="*/ 0 h 383"/>
              <a:gd name="T18" fmla="*/ 2147483647 w 241"/>
              <a:gd name="T19" fmla="*/ 0 h 383"/>
              <a:gd name="T20" fmla="*/ 0 w 241"/>
              <a:gd name="T21" fmla="*/ 2147483647 h 383"/>
              <a:gd name="T22" fmla="*/ 0 w 241"/>
              <a:gd name="T23" fmla="*/ 2147483647 h 383"/>
              <a:gd name="T24" fmla="*/ 2147483647 w 241"/>
              <a:gd name="T25" fmla="*/ 2147483647 h 383"/>
              <a:gd name="T26" fmla="*/ 2147483647 w 241"/>
              <a:gd name="T27" fmla="*/ 2147483647 h 383"/>
              <a:gd name="T28" fmla="*/ 2147483647 w 241"/>
              <a:gd name="T29" fmla="*/ 2147483647 h 383"/>
              <a:gd name="T30" fmla="*/ 2147483647 w 241"/>
              <a:gd name="T31" fmla="*/ 2147483647 h 383"/>
              <a:gd name="T32" fmla="*/ 2147483647 w 241"/>
              <a:gd name="T33" fmla="*/ 2147483647 h 383"/>
              <a:gd name="T34" fmla="*/ 2147483647 w 241"/>
              <a:gd name="T35" fmla="*/ 2147483647 h 383"/>
              <a:gd name="T36" fmla="*/ 2147483647 w 241"/>
              <a:gd name="T37" fmla="*/ 2147483647 h 383"/>
              <a:gd name="T38" fmla="*/ 2147483647 w 241"/>
              <a:gd name="T39" fmla="*/ 2147483647 h 383"/>
              <a:gd name="T40" fmla="*/ 2147483647 w 241"/>
              <a:gd name="T41" fmla="*/ 2147483647 h 383"/>
              <a:gd name="T42" fmla="*/ 2147483647 w 241"/>
              <a:gd name="T43" fmla="*/ 2147483647 h 383"/>
              <a:gd name="T44" fmla="*/ 2147483647 w 241"/>
              <a:gd name="T45" fmla="*/ 2147483647 h 383"/>
              <a:gd name="T46" fmla="*/ 2147483647 w 241"/>
              <a:gd name="T47" fmla="*/ 2147483647 h 383"/>
              <a:gd name="T48" fmla="*/ 2147483647 w 241"/>
              <a:gd name="T49" fmla="*/ 2147483647 h 383"/>
              <a:gd name="T50" fmla="*/ 2147483647 w 241"/>
              <a:gd name="T51" fmla="*/ 2147483647 h 383"/>
              <a:gd name="T52" fmla="*/ 2147483647 w 241"/>
              <a:gd name="T53" fmla="*/ 2147483647 h 383"/>
              <a:gd name="T54" fmla="*/ 2147483647 w 241"/>
              <a:gd name="T55" fmla="*/ 2147483647 h 383"/>
              <a:gd name="T56" fmla="*/ 2147483647 w 241"/>
              <a:gd name="T57" fmla="*/ 2147483647 h 383"/>
              <a:gd name="T58" fmla="*/ 2147483647 w 241"/>
              <a:gd name="T59" fmla="*/ 2147483647 h 383"/>
              <a:gd name="T60" fmla="*/ 2147483647 w 241"/>
              <a:gd name="T61" fmla="*/ 2147483647 h 383"/>
              <a:gd name="T62" fmla="*/ 2147483647 w 241"/>
              <a:gd name="T63" fmla="*/ 2147483647 h 383"/>
              <a:gd name="T64" fmla="*/ 2147483647 w 241"/>
              <a:gd name="T65" fmla="*/ 2147483647 h 383"/>
              <a:gd name="T66" fmla="*/ 2147483647 w 241"/>
              <a:gd name="T67" fmla="*/ 2147483647 h 383"/>
              <a:gd name="T68" fmla="*/ 2147483647 w 241"/>
              <a:gd name="T69" fmla="*/ 2147483647 h 383"/>
              <a:gd name="T70" fmla="*/ 2147483647 w 241"/>
              <a:gd name="T71" fmla="*/ 2147483647 h 383"/>
              <a:gd name="T72" fmla="*/ 2147483647 w 241"/>
              <a:gd name="T73" fmla="*/ 2147483647 h 383"/>
              <a:gd name="T74" fmla="*/ 2147483647 w 241"/>
              <a:gd name="T75" fmla="*/ 2147483647 h 383"/>
              <a:gd name="T76" fmla="*/ 2147483647 w 241"/>
              <a:gd name="T77" fmla="*/ 2147483647 h 383"/>
              <a:gd name="T78" fmla="*/ 2147483647 w 241"/>
              <a:gd name="T79" fmla="*/ 2147483647 h 383"/>
              <a:gd name="T80" fmla="*/ 2147483647 w 241"/>
              <a:gd name="T81" fmla="*/ 2147483647 h 383"/>
              <a:gd name="T82" fmla="*/ 2147483647 w 241"/>
              <a:gd name="T83" fmla="*/ 2147483647 h 383"/>
              <a:gd name="T84" fmla="*/ 2147483647 w 241"/>
              <a:gd name="T85" fmla="*/ 2147483647 h 383"/>
              <a:gd name="T86" fmla="*/ 2147483647 w 241"/>
              <a:gd name="T87" fmla="*/ 2147483647 h 383"/>
              <a:gd name="T88" fmla="*/ 2147483647 w 241"/>
              <a:gd name="T89" fmla="*/ 2147483647 h 38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41" h="383">
                <a:moveTo>
                  <a:pt x="117" y="356"/>
                </a:moveTo>
                <a:cubicBezTo>
                  <a:pt x="127" y="356"/>
                  <a:pt x="135" y="348"/>
                  <a:pt x="135" y="338"/>
                </a:cubicBezTo>
                <a:cubicBezTo>
                  <a:pt x="135" y="329"/>
                  <a:pt x="127" y="321"/>
                  <a:pt x="117" y="321"/>
                </a:cubicBezTo>
                <a:cubicBezTo>
                  <a:pt x="107" y="321"/>
                  <a:pt x="99" y="329"/>
                  <a:pt x="99" y="338"/>
                </a:cubicBezTo>
                <a:cubicBezTo>
                  <a:pt x="99" y="348"/>
                  <a:pt x="107" y="356"/>
                  <a:pt x="117" y="356"/>
                </a:cubicBezTo>
                <a:close/>
                <a:moveTo>
                  <a:pt x="233" y="90"/>
                </a:moveTo>
                <a:cubicBezTo>
                  <a:pt x="237" y="90"/>
                  <a:pt x="241" y="87"/>
                  <a:pt x="241" y="82"/>
                </a:cubicBezTo>
                <a:cubicBezTo>
                  <a:pt x="241" y="19"/>
                  <a:pt x="241" y="19"/>
                  <a:pt x="241" y="19"/>
                </a:cubicBezTo>
                <a:cubicBezTo>
                  <a:pt x="241" y="8"/>
                  <a:pt x="232" y="0"/>
                  <a:pt x="221" y="0"/>
                </a:cubicBezTo>
                <a:cubicBezTo>
                  <a:pt x="19" y="0"/>
                  <a:pt x="19" y="0"/>
                  <a:pt x="19" y="0"/>
                </a:cubicBezTo>
                <a:cubicBezTo>
                  <a:pt x="8" y="0"/>
                  <a:pt x="0" y="8"/>
                  <a:pt x="0" y="19"/>
                </a:cubicBezTo>
                <a:cubicBezTo>
                  <a:pt x="0" y="364"/>
                  <a:pt x="0" y="364"/>
                  <a:pt x="0" y="364"/>
                </a:cubicBezTo>
                <a:cubicBezTo>
                  <a:pt x="0" y="375"/>
                  <a:pt x="8" y="383"/>
                  <a:pt x="19" y="383"/>
                </a:cubicBezTo>
                <a:cubicBezTo>
                  <a:pt x="221" y="383"/>
                  <a:pt x="221" y="383"/>
                  <a:pt x="221" y="383"/>
                </a:cubicBezTo>
                <a:cubicBezTo>
                  <a:pt x="232" y="383"/>
                  <a:pt x="241" y="375"/>
                  <a:pt x="241" y="364"/>
                </a:cubicBezTo>
                <a:cubicBezTo>
                  <a:pt x="241" y="114"/>
                  <a:pt x="241" y="114"/>
                  <a:pt x="241" y="114"/>
                </a:cubicBezTo>
                <a:cubicBezTo>
                  <a:pt x="241" y="110"/>
                  <a:pt x="237" y="106"/>
                  <a:pt x="233" y="106"/>
                </a:cubicBezTo>
                <a:cubicBezTo>
                  <a:pt x="228" y="106"/>
                  <a:pt x="225" y="110"/>
                  <a:pt x="225" y="114"/>
                </a:cubicBezTo>
                <a:cubicBezTo>
                  <a:pt x="225" y="295"/>
                  <a:pt x="225" y="295"/>
                  <a:pt x="225" y="295"/>
                </a:cubicBezTo>
                <a:cubicBezTo>
                  <a:pt x="16" y="295"/>
                  <a:pt x="16" y="295"/>
                  <a:pt x="16" y="295"/>
                </a:cubicBezTo>
                <a:cubicBezTo>
                  <a:pt x="16" y="69"/>
                  <a:pt x="16" y="69"/>
                  <a:pt x="16" y="69"/>
                </a:cubicBezTo>
                <a:cubicBezTo>
                  <a:pt x="225" y="69"/>
                  <a:pt x="225" y="69"/>
                  <a:pt x="225" y="69"/>
                </a:cubicBezTo>
                <a:cubicBezTo>
                  <a:pt x="225" y="82"/>
                  <a:pt x="225" y="82"/>
                  <a:pt x="225" y="82"/>
                </a:cubicBezTo>
                <a:cubicBezTo>
                  <a:pt x="225" y="87"/>
                  <a:pt x="228" y="90"/>
                  <a:pt x="233" y="90"/>
                </a:cubicBezTo>
                <a:close/>
                <a:moveTo>
                  <a:pt x="225" y="311"/>
                </a:moveTo>
                <a:cubicBezTo>
                  <a:pt x="225" y="364"/>
                  <a:pt x="225" y="364"/>
                  <a:pt x="225" y="364"/>
                </a:cubicBezTo>
                <a:cubicBezTo>
                  <a:pt x="225" y="366"/>
                  <a:pt x="223" y="367"/>
                  <a:pt x="221" y="367"/>
                </a:cubicBezTo>
                <a:cubicBezTo>
                  <a:pt x="19" y="367"/>
                  <a:pt x="19" y="367"/>
                  <a:pt x="19" y="367"/>
                </a:cubicBezTo>
                <a:cubicBezTo>
                  <a:pt x="17" y="367"/>
                  <a:pt x="16" y="366"/>
                  <a:pt x="16" y="364"/>
                </a:cubicBezTo>
                <a:cubicBezTo>
                  <a:pt x="16" y="311"/>
                  <a:pt x="16" y="311"/>
                  <a:pt x="16" y="311"/>
                </a:cubicBezTo>
                <a:lnTo>
                  <a:pt x="225" y="311"/>
                </a:lnTo>
                <a:close/>
                <a:moveTo>
                  <a:pt x="16" y="53"/>
                </a:moveTo>
                <a:cubicBezTo>
                  <a:pt x="16" y="19"/>
                  <a:pt x="16" y="19"/>
                  <a:pt x="16" y="19"/>
                </a:cubicBezTo>
                <a:cubicBezTo>
                  <a:pt x="16" y="17"/>
                  <a:pt x="17" y="16"/>
                  <a:pt x="19" y="16"/>
                </a:cubicBezTo>
                <a:cubicBezTo>
                  <a:pt x="221" y="16"/>
                  <a:pt x="221" y="16"/>
                  <a:pt x="221" y="16"/>
                </a:cubicBezTo>
                <a:cubicBezTo>
                  <a:pt x="223" y="16"/>
                  <a:pt x="225" y="17"/>
                  <a:pt x="225" y="19"/>
                </a:cubicBezTo>
                <a:cubicBezTo>
                  <a:pt x="225" y="53"/>
                  <a:pt x="225" y="53"/>
                  <a:pt x="225" y="53"/>
                </a:cubicBezTo>
                <a:lnTo>
                  <a:pt x="16" y="53"/>
                </a:lnTo>
                <a:close/>
                <a:moveTo>
                  <a:pt x="135" y="26"/>
                </a:moveTo>
                <a:cubicBezTo>
                  <a:pt x="99" y="26"/>
                  <a:pt x="99" y="26"/>
                  <a:pt x="99" y="26"/>
                </a:cubicBezTo>
                <a:cubicBezTo>
                  <a:pt x="95" y="26"/>
                  <a:pt x="91" y="30"/>
                  <a:pt x="91" y="34"/>
                </a:cubicBezTo>
                <a:cubicBezTo>
                  <a:pt x="91" y="38"/>
                  <a:pt x="95" y="42"/>
                  <a:pt x="99" y="42"/>
                </a:cubicBezTo>
                <a:cubicBezTo>
                  <a:pt x="135" y="42"/>
                  <a:pt x="135" y="42"/>
                  <a:pt x="135" y="42"/>
                </a:cubicBezTo>
                <a:cubicBezTo>
                  <a:pt x="139" y="42"/>
                  <a:pt x="143" y="38"/>
                  <a:pt x="143" y="34"/>
                </a:cubicBezTo>
                <a:cubicBezTo>
                  <a:pt x="143" y="30"/>
                  <a:pt x="139" y="26"/>
                  <a:pt x="135" y="26"/>
                </a:cubicBezTo>
                <a:close/>
              </a:path>
            </a:pathLst>
          </a:custGeom>
          <a:solidFill>
            <a:srgbClr val="433D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377">
              <a:defRPr/>
            </a:pPr>
            <a:endParaRPr lang="en-US">
              <a:solidFill>
                <a:srgbClr val="58585A"/>
              </a:solidFill>
              <a:latin typeface="+mn-lt"/>
            </a:endParaRPr>
          </a:p>
        </p:txBody>
      </p:sp>
      <p:sp>
        <p:nvSpPr>
          <p:cNvPr id="19" name="Freeform 88"/>
          <p:cNvSpPr>
            <a:spLocks/>
          </p:cNvSpPr>
          <p:nvPr/>
        </p:nvSpPr>
        <p:spPr bwMode="auto">
          <a:xfrm rot="2583056" flipH="1">
            <a:off x="1186550" y="5507510"/>
            <a:ext cx="1009741" cy="677953"/>
          </a:xfrm>
          <a:custGeom>
            <a:avLst/>
            <a:gdLst>
              <a:gd name="T0" fmla="*/ 0 w 902524"/>
              <a:gd name="T1" fmla="*/ 0 h 356260"/>
              <a:gd name="T2" fmla="*/ 514582 w 902524"/>
              <a:gd name="T3" fmla="*/ 413565 h 356260"/>
              <a:gd name="T4" fmla="*/ 456107 w 902524"/>
              <a:gd name="T5" fmla="*/ 132338 h 356260"/>
              <a:gd name="T6" fmla="*/ 888824 w 902524"/>
              <a:gd name="T7" fmla="*/ 496273 h 356260"/>
              <a:gd name="T8" fmla="*/ 888824 w 902524"/>
              <a:gd name="T9" fmla="*/ 496273 h 3562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2524" h="356260">
                <a:moveTo>
                  <a:pt x="0" y="0"/>
                </a:moveTo>
                <a:lnTo>
                  <a:pt x="522514" y="296883"/>
                </a:lnTo>
                <a:lnTo>
                  <a:pt x="463137" y="95003"/>
                </a:lnTo>
                <a:lnTo>
                  <a:pt x="902524" y="356260"/>
                </a:lnTo>
              </a:path>
            </a:pathLst>
          </a:custGeom>
          <a:noFill/>
          <a:ln w="50800" cap="flat" cmpd="sng" algn="ctr">
            <a:solidFill>
              <a:schemeClr val="tx1"/>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lIns="71992" tIns="45715" rIns="71992" bIns="45715"/>
          <a:lstStyle/>
          <a:p>
            <a:pPr defTabSz="914377">
              <a:defRPr/>
            </a:pPr>
            <a:endParaRPr lang="en-US" sz="1051" b="1">
              <a:solidFill>
                <a:srgbClr val="58585A"/>
              </a:solidFill>
              <a:latin typeface="+mn-lt"/>
            </a:endParaRPr>
          </a:p>
        </p:txBody>
      </p:sp>
      <p:cxnSp>
        <p:nvCxnSpPr>
          <p:cNvPr id="20" name="Elbow Connector 95"/>
          <p:cNvCxnSpPr>
            <a:cxnSpLocks/>
          </p:cNvCxnSpPr>
          <p:nvPr/>
        </p:nvCxnSpPr>
        <p:spPr bwMode="auto">
          <a:xfrm>
            <a:off x="4729335" y="2800259"/>
            <a:ext cx="706427" cy="619559"/>
          </a:xfrm>
          <a:prstGeom prst="bentConnector3">
            <a:avLst>
              <a:gd name="adj1" fmla="val 50000"/>
            </a:avLst>
          </a:prstGeom>
          <a:noFill/>
          <a:ln w="6350">
            <a:solidFill>
              <a:schemeClr val="accent4">
                <a:lumMod val="50000"/>
              </a:schemeClr>
            </a:solidFill>
            <a:prstDash val="dash"/>
            <a:round/>
            <a:headEnd/>
            <a:tailEnd/>
          </a:ln>
        </p:spPr>
      </p:cxnSp>
      <p:cxnSp>
        <p:nvCxnSpPr>
          <p:cNvPr id="21" name="Elbow Connector 96"/>
          <p:cNvCxnSpPr/>
          <p:nvPr/>
        </p:nvCxnSpPr>
        <p:spPr bwMode="auto">
          <a:xfrm rot="5400000" flipH="1" flipV="1">
            <a:off x="6744961" y="3070506"/>
            <a:ext cx="1512763" cy="951471"/>
          </a:xfrm>
          <a:prstGeom prst="bentConnector3">
            <a:avLst>
              <a:gd name="adj1" fmla="val 69604"/>
            </a:avLst>
          </a:prstGeom>
          <a:noFill/>
          <a:ln w="6350">
            <a:solidFill>
              <a:schemeClr val="accent4">
                <a:lumMod val="50000"/>
              </a:schemeClr>
            </a:solidFill>
            <a:prstDash val="dash"/>
            <a:round/>
            <a:headEnd/>
            <a:tailEnd/>
          </a:ln>
        </p:spPr>
      </p:cxnSp>
      <p:cxnSp>
        <p:nvCxnSpPr>
          <p:cNvPr id="22" name="Elbow Connector 105"/>
          <p:cNvCxnSpPr>
            <a:cxnSpLocks/>
          </p:cNvCxnSpPr>
          <p:nvPr/>
        </p:nvCxnSpPr>
        <p:spPr bwMode="auto">
          <a:xfrm rot="16200000" flipV="1">
            <a:off x="6182811" y="4654116"/>
            <a:ext cx="1332957" cy="2373"/>
          </a:xfrm>
          <a:prstGeom prst="bentConnector3">
            <a:avLst>
              <a:gd name="adj1" fmla="val 48884"/>
            </a:avLst>
          </a:prstGeom>
          <a:noFill/>
          <a:ln w="6350">
            <a:solidFill>
              <a:schemeClr val="accent4">
                <a:lumMod val="50000"/>
              </a:schemeClr>
            </a:solidFill>
            <a:prstDash val="dash"/>
            <a:round/>
            <a:headEnd/>
            <a:tailEnd/>
          </a:ln>
        </p:spPr>
      </p:cxnSp>
      <p:sp>
        <p:nvSpPr>
          <p:cNvPr id="23" name="Text Box 144"/>
          <p:cNvSpPr txBox="1">
            <a:spLocks noChangeAspect="1" noChangeArrowheads="1"/>
          </p:cNvSpPr>
          <p:nvPr/>
        </p:nvSpPr>
        <p:spPr bwMode="auto">
          <a:xfrm>
            <a:off x="375082" y="6004470"/>
            <a:ext cx="992351" cy="686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defTabSz="914377" eaLnBrk="1" hangingPunct="1">
              <a:lnSpc>
                <a:spcPct val="80000"/>
              </a:lnSpc>
              <a:defRPr/>
            </a:pPr>
            <a:r>
              <a:rPr lang="en-US" altLang="en-US" sz="1800">
                <a:solidFill>
                  <a:srgbClr val="58585A"/>
                </a:solidFill>
                <a:latin typeface="+mn-lt"/>
              </a:rPr>
              <a:t>NG UE</a:t>
            </a:r>
          </a:p>
        </p:txBody>
      </p:sp>
      <p:sp>
        <p:nvSpPr>
          <p:cNvPr id="24" name="Text Box 144"/>
          <p:cNvSpPr txBox="1">
            <a:spLocks noChangeAspect="1" noChangeArrowheads="1"/>
          </p:cNvSpPr>
          <p:nvPr/>
        </p:nvSpPr>
        <p:spPr bwMode="auto">
          <a:xfrm>
            <a:off x="2530757" y="4429584"/>
            <a:ext cx="992351" cy="17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defTabSz="914377" eaLnBrk="1" hangingPunct="1">
              <a:lnSpc>
                <a:spcPct val="80000"/>
              </a:lnSpc>
              <a:defRPr/>
            </a:pPr>
            <a:r>
              <a:rPr lang="en-US" altLang="en-US" sz="1400">
                <a:solidFill>
                  <a:srgbClr val="58585A"/>
                </a:solidFill>
                <a:latin typeface="+mn-lt"/>
              </a:rPr>
              <a:t>N2</a:t>
            </a:r>
          </a:p>
        </p:txBody>
      </p:sp>
      <p:sp>
        <p:nvSpPr>
          <p:cNvPr id="25" name="Text Box 144"/>
          <p:cNvSpPr txBox="1">
            <a:spLocks noChangeAspect="1" noChangeArrowheads="1"/>
          </p:cNvSpPr>
          <p:nvPr/>
        </p:nvSpPr>
        <p:spPr bwMode="auto">
          <a:xfrm>
            <a:off x="3971135" y="6027963"/>
            <a:ext cx="992351" cy="17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defTabSz="914377" eaLnBrk="1" hangingPunct="1">
              <a:lnSpc>
                <a:spcPct val="80000"/>
              </a:lnSpc>
              <a:defRPr/>
            </a:pPr>
            <a:r>
              <a:rPr lang="en-US" altLang="en-US" sz="1400">
                <a:solidFill>
                  <a:srgbClr val="58585A"/>
                </a:solidFill>
                <a:latin typeface="+mn-lt"/>
              </a:rPr>
              <a:t>N3</a:t>
            </a:r>
          </a:p>
        </p:txBody>
      </p:sp>
      <p:sp>
        <p:nvSpPr>
          <p:cNvPr id="26" name="Text Box 144"/>
          <p:cNvSpPr txBox="1">
            <a:spLocks noChangeAspect="1" noChangeArrowheads="1"/>
          </p:cNvSpPr>
          <p:nvPr/>
        </p:nvSpPr>
        <p:spPr bwMode="auto">
          <a:xfrm>
            <a:off x="7762523" y="5674217"/>
            <a:ext cx="992351" cy="17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defTabSz="914377" eaLnBrk="1" hangingPunct="1">
              <a:lnSpc>
                <a:spcPct val="80000"/>
              </a:lnSpc>
              <a:defRPr/>
            </a:pPr>
            <a:r>
              <a:rPr lang="en-US" altLang="en-US" sz="1400">
                <a:solidFill>
                  <a:srgbClr val="58585A"/>
                </a:solidFill>
                <a:latin typeface="+mn-lt"/>
              </a:rPr>
              <a:t>N6</a:t>
            </a:r>
          </a:p>
        </p:txBody>
      </p:sp>
      <p:sp>
        <p:nvSpPr>
          <p:cNvPr id="27" name="Text Box 144"/>
          <p:cNvSpPr txBox="1">
            <a:spLocks noChangeAspect="1" noChangeArrowheads="1"/>
          </p:cNvSpPr>
          <p:nvPr/>
        </p:nvSpPr>
        <p:spPr bwMode="auto">
          <a:xfrm>
            <a:off x="4861086" y="3123471"/>
            <a:ext cx="992351" cy="17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defTabSz="914377" eaLnBrk="1" hangingPunct="1">
              <a:lnSpc>
                <a:spcPct val="80000"/>
              </a:lnSpc>
              <a:defRPr/>
            </a:pPr>
            <a:r>
              <a:rPr lang="en-US" altLang="en-US" sz="1400">
                <a:solidFill>
                  <a:srgbClr val="58585A"/>
                </a:solidFill>
                <a:latin typeface="+mn-lt"/>
              </a:rPr>
              <a:t>N8</a:t>
            </a:r>
          </a:p>
        </p:txBody>
      </p:sp>
      <p:sp>
        <p:nvSpPr>
          <p:cNvPr id="28" name="Text Box 144"/>
          <p:cNvSpPr txBox="1">
            <a:spLocks noChangeAspect="1" noChangeArrowheads="1"/>
          </p:cNvSpPr>
          <p:nvPr/>
        </p:nvSpPr>
        <p:spPr bwMode="auto">
          <a:xfrm>
            <a:off x="7126953" y="3090598"/>
            <a:ext cx="992351" cy="17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defTabSz="914377" eaLnBrk="1" hangingPunct="1">
              <a:lnSpc>
                <a:spcPct val="80000"/>
              </a:lnSpc>
              <a:defRPr/>
            </a:pPr>
            <a:r>
              <a:rPr lang="en-US" altLang="en-US" sz="1400">
                <a:solidFill>
                  <a:srgbClr val="58585A"/>
                </a:solidFill>
                <a:latin typeface="+mn-lt"/>
              </a:rPr>
              <a:t>N7</a:t>
            </a:r>
          </a:p>
        </p:txBody>
      </p:sp>
      <p:sp>
        <p:nvSpPr>
          <p:cNvPr id="29" name="Text Box 144"/>
          <p:cNvSpPr txBox="1">
            <a:spLocks noChangeAspect="1" noChangeArrowheads="1"/>
          </p:cNvSpPr>
          <p:nvPr/>
        </p:nvSpPr>
        <p:spPr bwMode="auto">
          <a:xfrm>
            <a:off x="9669262" y="4256763"/>
            <a:ext cx="992351" cy="17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defTabSz="914377" eaLnBrk="1" hangingPunct="1">
              <a:lnSpc>
                <a:spcPct val="80000"/>
              </a:lnSpc>
              <a:defRPr/>
            </a:pPr>
            <a:r>
              <a:rPr lang="en-US" altLang="en-US" sz="1400">
                <a:solidFill>
                  <a:srgbClr val="58585A"/>
                </a:solidFill>
                <a:latin typeface="+mn-lt"/>
              </a:rPr>
              <a:t>N5</a:t>
            </a:r>
          </a:p>
        </p:txBody>
      </p:sp>
      <p:sp>
        <p:nvSpPr>
          <p:cNvPr id="30" name="Text Box 144"/>
          <p:cNvSpPr txBox="1">
            <a:spLocks noChangeAspect="1" noChangeArrowheads="1"/>
          </p:cNvSpPr>
          <p:nvPr/>
        </p:nvSpPr>
        <p:spPr bwMode="auto">
          <a:xfrm>
            <a:off x="6153740" y="4835016"/>
            <a:ext cx="992351" cy="17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defTabSz="914377" eaLnBrk="1" hangingPunct="1">
              <a:lnSpc>
                <a:spcPct val="80000"/>
              </a:lnSpc>
              <a:defRPr/>
            </a:pPr>
            <a:r>
              <a:rPr lang="en-US" altLang="en-US" sz="1400">
                <a:solidFill>
                  <a:srgbClr val="58585A"/>
                </a:solidFill>
                <a:latin typeface="+mn-lt"/>
              </a:rPr>
              <a:t>N4</a:t>
            </a:r>
          </a:p>
        </p:txBody>
      </p:sp>
      <p:grpSp>
        <p:nvGrpSpPr>
          <p:cNvPr id="31" name="Group 30"/>
          <p:cNvGrpSpPr/>
          <p:nvPr/>
        </p:nvGrpSpPr>
        <p:grpSpPr>
          <a:xfrm>
            <a:off x="2328174" y="5406449"/>
            <a:ext cx="951169" cy="986681"/>
            <a:chOff x="936376" y="2900085"/>
            <a:chExt cx="864096" cy="1240668"/>
          </a:xfrm>
        </p:grpSpPr>
        <p:sp>
          <p:nvSpPr>
            <p:cNvPr id="32" name="AutoShape 220"/>
            <p:cNvSpPr>
              <a:spLocks noChangeAspect="1" noChangeArrowheads="1"/>
            </p:cNvSpPr>
            <p:nvPr/>
          </p:nvSpPr>
          <p:spPr bwMode="auto">
            <a:xfrm>
              <a:off x="953039" y="3253198"/>
              <a:ext cx="833150" cy="873239"/>
            </a:xfrm>
            <a:prstGeom prst="roundRect">
              <a:avLst>
                <a:gd name="adj" fmla="val 9356"/>
              </a:avLst>
            </a:prstGeom>
            <a:solidFill>
              <a:schemeClr val="bg1"/>
            </a:solidFill>
            <a:ln w="12700">
              <a:solidFill>
                <a:schemeClr val="bg1"/>
              </a:solidFill>
              <a:round/>
              <a:headEnd/>
              <a:tailEnd/>
            </a:ln>
          </p:spPr>
          <p:txBody>
            <a:bodyPr wrap="none" lIns="0" r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defTabSz="914377" eaLnBrk="1" hangingPunct="1">
                <a:spcBef>
                  <a:spcPct val="0"/>
                </a:spcBef>
                <a:buClrTx/>
                <a:buNone/>
                <a:defRPr/>
              </a:pPr>
              <a:endParaRPr lang="sv-SE" altLang="en-US" sz="1000">
                <a:solidFill>
                  <a:srgbClr val="58585A"/>
                </a:solidFill>
                <a:latin typeface="+mn-lt"/>
              </a:endParaRPr>
            </a:p>
          </p:txBody>
        </p:sp>
        <p:sp>
          <p:nvSpPr>
            <p:cNvPr id="33" name="Oval 221"/>
            <p:cNvSpPr>
              <a:spLocks noChangeAspect="1" noChangeArrowheads="1"/>
            </p:cNvSpPr>
            <p:nvPr/>
          </p:nvSpPr>
          <p:spPr bwMode="auto">
            <a:xfrm>
              <a:off x="948278" y="2916786"/>
              <a:ext cx="837911" cy="846995"/>
            </a:xfrm>
            <a:prstGeom prst="ellipse">
              <a:avLst/>
            </a:prstGeom>
            <a:solidFill>
              <a:schemeClr val="bg1"/>
            </a:solidFill>
            <a:ln w="12700">
              <a:solidFill>
                <a:schemeClr val="bg1"/>
              </a:solidFill>
              <a:round/>
              <a:headEnd/>
              <a:tailEnd/>
            </a:ln>
          </p:spPr>
          <p:txBody>
            <a:bodyPr wrap="none" lIns="0" r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defTabSz="914377" eaLnBrk="1" hangingPunct="1">
                <a:spcBef>
                  <a:spcPct val="0"/>
                </a:spcBef>
                <a:buClrTx/>
                <a:buNone/>
                <a:defRPr/>
              </a:pPr>
              <a:endParaRPr lang="sv-SE" altLang="en-US" sz="1000">
                <a:solidFill>
                  <a:srgbClr val="58585A"/>
                </a:solidFill>
                <a:latin typeface="+mn-lt"/>
              </a:endParaRPr>
            </a:p>
          </p:txBody>
        </p:sp>
        <p:sp>
          <p:nvSpPr>
            <p:cNvPr id="34" name="Text Box 222"/>
            <p:cNvSpPr txBox="1">
              <a:spLocks noChangeAspect="1" noChangeArrowheads="1"/>
            </p:cNvSpPr>
            <p:nvPr/>
          </p:nvSpPr>
          <p:spPr bwMode="auto">
            <a:xfrm>
              <a:off x="976843" y="3575295"/>
              <a:ext cx="778401" cy="536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algn="ctr" defTabSz="914377" eaLnBrk="1" hangingPunct="1">
                <a:lnSpc>
                  <a:spcPct val="80000"/>
                </a:lnSpc>
                <a:spcBef>
                  <a:spcPct val="0"/>
                </a:spcBef>
                <a:buClrTx/>
                <a:buNone/>
                <a:defRPr/>
              </a:pPr>
              <a:r>
                <a:rPr lang="en-US" altLang="en-US" sz="2000">
                  <a:solidFill>
                    <a:srgbClr val="58585A"/>
                  </a:solidFill>
                  <a:latin typeface="+mn-lt"/>
                  <a:ea typeface="Segoe UI" panose="020B0502040204020203" pitchFamily="34" charset="0"/>
                  <a:cs typeface="Arial" panose="020B0604020202020204" pitchFamily="34" charset="0"/>
                </a:rPr>
                <a:t> </a:t>
              </a:r>
              <a:r>
                <a:rPr lang="en-US" altLang="en-US" sz="1600">
                  <a:solidFill>
                    <a:srgbClr val="58585A"/>
                  </a:solidFill>
                  <a:latin typeface="+mn-lt"/>
                  <a:ea typeface="Segoe UI" panose="020B0502040204020203" pitchFamily="34" charset="0"/>
                  <a:cs typeface="Arial" panose="020B0604020202020204" pitchFamily="34" charset="0"/>
                </a:rPr>
                <a:t>NG- RAN</a:t>
              </a:r>
            </a:p>
          </p:txBody>
        </p:sp>
        <p:sp>
          <p:nvSpPr>
            <p:cNvPr id="35" name="Rectangle 223"/>
            <p:cNvSpPr>
              <a:spLocks noChangeAspect="1" noChangeArrowheads="1"/>
            </p:cNvSpPr>
            <p:nvPr/>
          </p:nvSpPr>
          <p:spPr bwMode="auto">
            <a:xfrm>
              <a:off x="936376" y="2900085"/>
              <a:ext cx="864096" cy="1240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72000" rIns="72000" anchor="ctr"/>
            <a:lstStyle>
              <a:lvl1pPr eaLnBrk="0" hangingPunct="0">
                <a:spcBef>
                  <a:spcPct val="20000"/>
                </a:spcBef>
                <a:buClr>
                  <a:srgbClr val="00A9D4"/>
                </a:buClr>
                <a:buFont typeface="Arial" pitchFamily="34" charset="0"/>
                <a:buChar char="›"/>
                <a:defRPr sz="24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pitchFamily="34" charset="0"/>
                </a:defRPr>
              </a:lvl9pPr>
            </a:lstStyle>
            <a:p>
              <a:pPr defTabSz="914377" eaLnBrk="1" hangingPunct="1">
                <a:spcBef>
                  <a:spcPct val="0"/>
                </a:spcBef>
                <a:buClrTx/>
                <a:buNone/>
                <a:defRPr/>
              </a:pPr>
              <a:endParaRPr lang="sv-SE" altLang="en-US" sz="1000">
                <a:solidFill>
                  <a:srgbClr val="58585A"/>
                </a:solidFill>
                <a:latin typeface="+mn-lt"/>
              </a:endParaRPr>
            </a:p>
          </p:txBody>
        </p:sp>
        <p:sp>
          <p:nvSpPr>
            <p:cNvPr id="36" name="Freeform 11"/>
            <p:cNvSpPr>
              <a:spLocks noChangeAspect="1" noEditPoints="1"/>
            </p:cNvSpPr>
            <p:nvPr/>
          </p:nvSpPr>
          <p:spPr bwMode="auto">
            <a:xfrm>
              <a:off x="936376" y="2900085"/>
              <a:ext cx="864096" cy="1240668"/>
            </a:xfrm>
            <a:custGeom>
              <a:avLst/>
              <a:gdLst>
                <a:gd name="T0" fmla="*/ 115539 w 410"/>
                <a:gd name="T1" fmla="*/ 64176 h 589"/>
                <a:gd name="T2" fmla="*/ 108501 w 410"/>
                <a:gd name="T3" fmla="*/ 155160 h 589"/>
                <a:gd name="T4" fmla="*/ 4692 w 410"/>
                <a:gd name="T5" fmla="*/ 148661 h 589"/>
                <a:gd name="T6" fmla="*/ 60116 w 410"/>
                <a:gd name="T7" fmla="*/ 4333 h 589"/>
                <a:gd name="T8" fmla="*/ 117885 w 410"/>
                <a:gd name="T9" fmla="*/ 57677 h 589"/>
                <a:gd name="T10" fmla="*/ 120230 w 410"/>
                <a:gd name="T11" fmla="*/ 55512 h 589"/>
                <a:gd name="T12" fmla="*/ 0 w 410"/>
                <a:gd name="T13" fmla="*/ 55512 h 589"/>
                <a:gd name="T14" fmla="*/ 292 w 410"/>
                <a:gd name="T15" fmla="*/ 148661 h 589"/>
                <a:gd name="T16" fmla="*/ 108501 w 410"/>
                <a:gd name="T17" fmla="*/ 159493 h 589"/>
                <a:gd name="T18" fmla="*/ 120230 w 410"/>
                <a:gd name="T19" fmla="*/ 64176 h 589"/>
                <a:gd name="T20" fmla="*/ 89147 w 410"/>
                <a:gd name="T21" fmla="*/ 78257 h 589"/>
                <a:gd name="T22" fmla="*/ 73898 w 410"/>
                <a:gd name="T23" fmla="*/ 37097 h 589"/>
                <a:gd name="T24" fmla="*/ 69793 w 410"/>
                <a:gd name="T25" fmla="*/ 31141 h 589"/>
                <a:gd name="T26" fmla="*/ 69206 w 410"/>
                <a:gd name="T27" fmla="*/ 37097 h 589"/>
                <a:gd name="T28" fmla="*/ 50731 w 410"/>
                <a:gd name="T29" fmla="*/ 37097 h 589"/>
                <a:gd name="T30" fmla="*/ 63342 w 410"/>
                <a:gd name="T31" fmla="*/ 28973 h 589"/>
                <a:gd name="T32" fmla="*/ 64807 w 410"/>
                <a:gd name="T33" fmla="*/ 25183 h 589"/>
                <a:gd name="T34" fmla="*/ 46040 w 410"/>
                <a:gd name="T35" fmla="*/ 37097 h 589"/>
                <a:gd name="T36" fmla="*/ 31083 w 410"/>
                <a:gd name="T37" fmla="*/ 78257 h 589"/>
                <a:gd name="T38" fmla="*/ 32844 w 410"/>
                <a:gd name="T39" fmla="*/ 82048 h 589"/>
                <a:gd name="T40" fmla="*/ 50145 w 410"/>
                <a:gd name="T41" fmla="*/ 80694 h 589"/>
                <a:gd name="T42" fmla="*/ 70086 w 410"/>
                <a:gd name="T43" fmla="*/ 80694 h 589"/>
                <a:gd name="T44" fmla="*/ 87680 w 410"/>
                <a:gd name="T45" fmla="*/ 82048 h 589"/>
                <a:gd name="T46" fmla="*/ 89147 w 410"/>
                <a:gd name="T47" fmla="*/ 78257 h 589"/>
                <a:gd name="T48" fmla="*/ 66273 w 410"/>
                <a:gd name="T49" fmla="*/ 60386 h 589"/>
                <a:gd name="T50" fmla="*/ 53371 w 410"/>
                <a:gd name="T51" fmla="*/ 60386 h 589"/>
                <a:gd name="T52" fmla="*/ 73604 w 410"/>
                <a:gd name="T53" fmla="*/ 77715 h 589"/>
                <a:gd name="T54" fmla="*/ 46332 w 410"/>
                <a:gd name="T55" fmla="*/ 77715 h 589"/>
                <a:gd name="T56" fmla="*/ 48678 w 410"/>
                <a:gd name="T57" fmla="*/ 66614 h 589"/>
                <a:gd name="T58" fmla="*/ 71259 w 410"/>
                <a:gd name="T59" fmla="*/ 66614 h 589"/>
                <a:gd name="T60" fmla="*/ 73604 w 410"/>
                <a:gd name="T61" fmla="*/ 77715 h 589"/>
                <a:gd name="T62" fmla="*/ 76830 w 410"/>
                <a:gd name="T63" fmla="*/ 49554 h 589"/>
                <a:gd name="T64" fmla="*/ 79176 w 410"/>
                <a:gd name="T65" fmla="*/ 37097 h 589"/>
                <a:gd name="T66" fmla="*/ 76830 w 410"/>
                <a:gd name="T67" fmla="*/ 24371 h 589"/>
                <a:gd name="T68" fmla="*/ 83868 w 410"/>
                <a:gd name="T69" fmla="*/ 37097 h 589"/>
                <a:gd name="T70" fmla="*/ 78003 w 410"/>
                <a:gd name="T71" fmla="*/ 50097 h 589"/>
                <a:gd name="T72" fmla="*/ 85041 w 410"/>
                <a:gd name="T73" fmla="*/ 54699 h 589"/>
                <a:gd name="T74" fmla="*/ 89147 w 410"/>
                <a:gd name="T75" fmla="*/ 37097 h 589"/>
                <a:gd name="T76" fmla="*/ 85041 w 410"/>
                <a:gd name="T77" fmla="*/ 19497 h 589"/>
                <a:gd name="T78" fmla="*/ 93838 w 410"/>
                <a:gd name="T79" fmla="*/ 37097 h 589"/>
                <a:gd name="T80" fmla="*/ 86506 w 410"/>
                <a:gd name="T81" fmla="*/ 54970 h 589"/>
                <a:gd name="T82" fmla="*/ 43401 w 410"/>
                <a:gd name="T83" fmla="*/ 49554 h 589"/>
                <a:gd name="T84" fmla="*/ 41054 w 410"/>
                <a:gd name="T85" fmla="*/ 37097 h 589"/>
                <a:gd name="T86" fmla="*/ 43401 w 410"/>
                <a:gd name="T87" fmla="*/ 24371 h 589"/>
                <a:gd name="T88" fmla="*/ 36362 w 410"/>
                <a:gd name="T89" fmla="*/ 37097 h 589"/>
                <a:gd name="T90" fmla="*/ 42228 w 410"/>
                <a:gd name="T91" fmla="*/ 50097 h 589"/>
                <a:gd name="T92" fmla="*/ 35190 w 410"/>
                <a:gd name="T93" fmla="*/ 54699 h 589"/>
                <a:gd name="T94" fmla="*/ 31083 w 410"/>
                <a:gd name="T95" fmla="*/ 37097 h 589"/>
                <a:gd name="T96" fmla="*/ 35190 w 410"/>
                <a:gd name="T97" fmla="*/ 19497 h 589"/>
                <a:gd name="T98" fmla="*/ 26392 w 410"/>
                <a:gd name="T99" fmla="*/ 37097 h 589"/>
                <a:gd name="T100" fmla="*/ 33724 w 410"/>
                <a:gd name="T101" fmla="*/ 54970 h 58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10"/>
                <a:gd name="T154" fmla="*/ 0 h 589"/>
                <a:gd name="T155" fmla="*/ 410 w 410"/>
                <a:gd name="T156" fmla="*/ 589 h 58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10" h="589">
                  <a:moveTo>
                    <a:pt x="402" y="229"/>
                  </a:moveTo>
                  <a:cubicBezTo>
                    <a:pt x="397" y="229"/>
                    <a:pt x="394" y="233"/>
                    <a:pt x="394" y="237"/>
                  </a:cubicBezTo>
                  <a:cubicBezTo>
                    <a:pt x="394" y="549"/>
                    <a:pt x="394" y="549"/>
                    <a:pt x="394" y="549"/>
                  </a:cubicBezTo>
                  <a:cubicBezTo>
                    <a:pt x="394" y="563"/>
                    <a:pt x="383" y="573"/>
                    <a:pt x="370" y="573"/>
                  </a:cubicBezTo>
                  <a:cubicBezTo>
                    <a:pt x="41" y="573"/>
                    <a:pt x="41" y="573"/>
                    <a:pt x="41" y="573"/>
                  </a:cubicBezTo>
                  <a:cubicBezTo>
                    <a:pt x="27" y="573"/>
                    <a:pt x="17" y="563"/>
                    <a:pt x="16" y="549"/>
                  </a:cubicBezTo>
                  <a:cubicBezTo>
                    <a:pt x="16" y="205"/>
                    <a:pt x="16" y="205"/>
                    <a:pt x="16" y="205"/>
                  </a:cubicBezTo>
                  <a:cubicBezTo>
                    <a:pt x="17" y="101"/>
                    <a:pt x="101" y="16"/>
                    <a:pt x="205" y="16"/>
                  </a:cubicBezTo>
                  <a:cubicBezTo>
                    <a:pt x="309" y="16"/>
                    <a:pt x="394" y="101"/>
                    <a:pt x="394" y="205"/>
                  </a:cubicBezTo>
                  <a:cubicBezTo>
                    <a:pt x="394" y="209"/>
                    <a:pt x="397" y="213"/>
                    <a:pt x="402" y="213"/>
                  </a:cubicBezTo>
                  <a:cubicBezTo>
                    <a:pt x="406" y="213"/>
                    <a:pt x="410" y="209"/>
                    <a:pt x="410" y="205"/>
                  </a:cubicBezTo>
                  <a:cubicBezTo>
                    <a:pt x="410" y="205"/>
                    <a:pt x="410" y="205"/>
                    <a:pt x="410" y="205"/>
                  </a:cubicBezTo>
                  <a:cubicBezTo>
                    <a:pt x="410" y="92"/>
                    <a:pt x="318" y="0"/>
                    <a:pt x="205" y="0"/>
                  </a:cubicBezTo>
                  <a:cubicBezTo>
                    <a:pt x="92" y="0"/>
                    <a:pt x="0" y="92"/>
                    <a:pt x="0" y="205"/>
                  </a:cubicBezTo>
                  <a:cubicBezTo>
                    <a:pt x="0" y="205"/>
                    <a:pt x="0" y="205"/>
                    <a:pt x="0" y="205"/>
                  </a:cubicBezTo>
                  <a:cubicBezTo>
                    <a:pt x="1" y="549"/>
                    <a:pt x="1" y="549"/>
                    <a:pt x="1" y="549"/>
                  </a:cubicBezTo>
                  <a:cubicBezTo>
                    <a:pt x="1" y="571"/>
                    <a:pt x="18" y="589"/>
                    <a:pt x="41" y="589"/>
                  </a:cubicBezTo>
                  <a:cubicBezTo>
                    <a:pt x="370" y="589"/>
                    <a:pt x="370" y="589"/>
                    <a:pt x="370" y="589"/>
                  </a:cubicBezTo>
                  <a:cubicBezTo>
                    <a:pt x="392" y="589"/>
                    <a:pt x="410" y="571"/>
                    <a:pt x="410" y="549"/>
                  </a:cubicBezTo>
                  <a:cubicBezTo>
                    <a:pt x="410" y="237"/>
                    <a:pt x="410" y="237"/>
                    <a:pt x="410" y="237"/>
                  </a:cubicBezTo>
                  <a:cubicBezTo>
                    <a:pt x="410" y="233"/>
                    <a:pt x="406" y="229"/>
                    <a:pt x="402" y="229"/>
                  </a:cubicBezTo>
                  <a:moveTo>
                    <a:pt x="304" y="289"/>
                  </a:moveTo>
                  <a:cubicBezTo>
                    <a:pt x="258" y="246"/>
                    <a:pt x="232" y="204"/>
                    <a:pt x="221" y="181"/>
                  </a:cubicBezTo>
                  <a:cubicBezTo>
                    <a:pt x="239" y="174"/>
                    <a:pt x="252" y="157"/>
                    <a:pt x="252" y="137"/>
                  </a:cubicBezTo>
                  <a:cubicBezTo>
                    <a:pt x="252" y="131"/>
                    <a:pt x="251" y="125"/>
                    <a:pt x="248" y="119"/>
                  </a:cubicBezTo>
                  <a:cubicBezTo>
                    <a:pt x="247" y="115"/>
                    <a:pt x="242" y="113"/>
                    <a:pt x="238" y="115"/>
                  </a:cubicBezTo>
                  <a:cubicBezTo>
                    <a:pt x="234" y="116"/>
                    <a:pt x="232" y="121"/>
                    <a:pt x="234" y="125"/>
                  </a:cubicBezTo>
                  <a:cubicBezTo>
                    <a:pt x="235" y="129"/>
                    <a:pt x="236" y="133"/>
                    <a:pt x="236" y="137"/>
                  </a:cubicBezTo>
                  <a:cubicBezTo>
                    <a:pt x="236" y="154"/>
                    <a:pt x="222" y="168"/>
                    <a:pt x="204" y="168"/>
                  </a:cubicBezTo>
                  <a:cubicBezTo>
                    <a:pt x="187" y="168"/>
                    <a:pt x="173" y="154"/>
                    <a:pt x="173" y="137"/>
                  </a:cubicBezTo>
                  <a:cubicBezTo>
                    <a:pt x="173" y="119"/>
                    <a:pt x="187" y="105"/>
                    <a:pt x="204" y="105"/>
                  </a:cubicBezTo>
                  <a:cubicBezTo>
                    <a:pt x="208" y="105"/>
                    <a:pt x="212" y="106"/>
                    <a:pt x="216" y="107"/>
                  </a:cubicBezTo>
                  <a:cubicBezTo>
                    <a:pt x="220" y="109"/>
                    <a:pt x="224" y="107"/>
                    <a:pt x="226" y="103"/>
                  </a:cubicBezTo>
                  <a:cubicBezTo>
                    <a:pt x="228" y="99"/>
                    <a:pt x="226" y="94"/>
                    <a:pt x="221" y="93"/>
                  </a:cubicBezTo>
                  <a:cubicBezTo>
                    <a:pt x="216" y="90"/>
                    <a:pt x="210" y="89"/>
                    <a:pt x="204" y="89"/>
                  </a:cubicBezTo>
                  <a:cubicBezTo>
                    <a:pt x="178" y="89"/>
                    <a:pt x="157" y="111"/>
                    <a:pt x="157" y="137"/>
                  </a:cubicBezTo>
                  <a:cubicBezTo>
                    <a:pt x="157" y="157"/>
                    <a:pt x="171" y="175"/>
                    <a:pt x="189" y="181"/>
                  </a:cubicBezTo>
                  <a:cubicBezTo>
                    <a:pt x="178" y="204"/>
                    <a:pt x="152" y="247"/>
                    <a:pt x="106" y="289"/>
                  </a:cubicBezTo>
                  <a:cubicBezTo>
                    <a:pt x="104" y="291"/>
                    <a:pt x="103" y="295"/>
                    <a:pt x="104" y="298"/>
                  </a:cubicBezTo>
                  <a:cubicBezTo>
                    <a:pt x="105" y="301"/>
                    <a:pt x="108" y="303"/>
                    <a:pt x="112" y="303"/>
                  </a:cubicBezTo>
                  <a:cubicBezTo>
                    <a:pt x="164" y="303"/>
                    <a:pt x="164" y="303"/>
                    <a:pt x="164" y="303"/>
                  </a:cubicBezTo>
                  <a:cubicBezTo>
                    <a:pt x="167" y="303"/>
                    <a:pt x="170" y="301"/>
                    <a:pt x="171" y="298"/>
                  </a:cubicBezTo>
                  <a:cubicBezTo>
                    <a:pt x="172" y="297"/>
                    <a:pt x="180" y="276"/>
                    <a:pt x="205" y="276"/>
                  </a:cubicBezTo>
                  <a:cubicBezTo>
                    <a:pt x="230" y="276"/>
                    <a:pt x="239" y="297"/>
                    <a:pt x="239" y="298"/>
                  </a:cubicBezTo>
                  <a:cubicBezTo>
                    <a:pt x="240" y="301"/>
                    <a:pt x="243" y="303"/>
                    <a:pt x="246" y="303"/>
                  </a:cubicBezTo>
                  <a:cubicBezTo>
                    <a:pt x="299" y="303"/>
                    <a:pt x="299" y="303"/>
                    <a:pt x="299" y="303"/>
                  </a:cubicBezTo>
                  <a:cubicBezTo>
                    <a:pt x="302" y="303"/>
                    <a:pt x="305" y="301"/>
                    <a:pt x="306" y="298"/>
                  </a:cubicBezTo>
                  <a:cubicBezTo>
                    <a:pt x="307" y="295"/>
                    <a:pt x="306" y="291"/>
                    <a:pt x="304" y="289"/>
                  </a:cubicBezTo>
                  <a:moveTo>
                    <a:pt x="204" y="186"/>
                  </a:moveTo>
                  <a:cubicBezTo>
                    <a:pt x="209" y="195"/>
                    <a:pt x="216" y="208"/>
                    <a:pt x="226" y="223"/>
                  </a:cubicBezTo>
                  <a:cubicBezTo>
                    <a:pt x="220" y="222"/>
                    <a:pt x="212" y="221"/>
                    <a:pt x="204" y="221"/>
                  </a:cubicBezTo>
                  <a:cubicBezTo>
                    <a:pt x="196" y="221"/>
                    <a:pt x="189" y="222"/>
                    <a:pt x="182" y="223"/>
                  </a:cubicBezTo>
                  <a:cubicBezTo>
                    <a:pt x="193" y="208"/>
                    <a:pt x="200" y="195"/>
                    <a:pt x="204" y="186"/>
                  </a:cubicBezTo>
                  <a:moveTo>
                    <a:pt x="251" y="287"/>
                  </a:moveTo>
                  <a:cubicBezTo>
                    <a:pt x="246" y="278"/>
                    <a:pt x="232" y="260"/>
                    <a:pt x="204" y="260"/>
                  </a:cubicBezTo>
                  <a:cubicBezTo>
                    <a:pt x="177" y="260"/>
                    <a:pt x="163" y="278"/>
                    <a:pt x="158" y="287"/>
                  </a:cubicBezTo>
                  <a:cubicBezTo>
                    <a:pt x="131" y="287"/>
                    <a:pt x="131" y="287"/>
                    <a:pt x="131" y="287"/>
                  </a:cubicBezTo>
                  <a:cubicBezTo>
                    <a:pt x="145" y="273"/>
                    <a:pt x="156" y="259"/>
                    <a:pt x="166" y="246"/>
                  </a:cubicBezTo>
                  <a:cubicBezTo>
                    <a:pt x="171" y="244"/>
                    <a:pt x="186" y="237"/>
                    <a:pt x="204" y="237"/>
                  </a:cubicBezTo>
                  <a:cubicBezTo>
                    <a:pt x="223" y="237"/>
                    <a:pt x="238" y="244"/>
                    <a:pt x="243" y="246"/>
                  </a:cubicBezTo>
                  <a:cubicBezTo>
                    <a:pt x="253" y="259"/>
                    <a:pt x="264" y="273"/>
                    <a:pt x="278" y="287"/>
                  </a:cubicBezTo>
                  <a:lnTo>
                    <a:pt x="251" y="287"/>
                  </a:lnTo>
                  <a:close/>
                  <a:moveTo>
                    <a:pt x="266" y="185"/>
                  </a:moveTo>
                  <a:cubicBezTo>
                    <a:pt x="265" y="185"/>
                    <a:pt x="263" y="184"/>
                    <a:pt x="262" y="183"/>
                  </a:cubicBezTo>
                  <a:cubicBezTo>
                    <a:pt x="258" y="181"/>
                    <a:pt x="257" y="176"/>
                    <a:pt x="260" y="172"/>
                  </a:cubicBezTo>
                  <a:cubicBezTo>
                    <a:pt x="267" y="162"/>
                    <a:pt x="270" y="149"/>
                    <a:pt x="270" y="137"/>
                  </a:cubicBezTo>
                  <a:cubicBezTo>
                    <a:pt x="270" y="124"/>
                    <a:pt x="267" y="112"/>
                    <a:pt x="260" y="101"/>
                  </a:cubicBezTo>
                  <a:cubicBezTo>
                    <a:pt x="257" y="97"/>
                    <a:pt x="258" y="92"/>
                    <a:pt x="262" y="90"/>
                  </a:cubicBezTo>
                  <a:cubicBezTo>
                    <a:pt x="266" y="88"/>
                    <a:pt x="271" y="89"/>
                    <a:pt x="273" y="92"/>
                  </a:cubicBezTo>
                  <a:cubicBezTo>
                    <a:pt x="282" y="105"/>
                    <a:pt x="286" y="121"/>
                    <a:pt x="286" y="137"/>
                  </a:cubicBezTo>
                  <a:cubicBezTo>
                    <a:pt x="286" y="153"/>
                    <a:pt x="282" y="168"/>
                    <a:pt x="273" y="181"/>
                  </a:cubicBezTo>
                  <a:cubicBezTo>
                    <a:pt x="272" y="183"/>
                    <a:pt x="269" y="185"/>
                    <a:pt x="266" y="185"/>
                  </a:cubicBezTo>
                  <a:moveTo>
                    <a:pt x="295" y="203"/>
                  </a:moveTo>
                  <a:cubicBezTo>
                    <a:pt x="293" y="203"/>
                    <a:pt x="292" y="203"/>
                    <a:pt x="290" y="202"/>
                  </a:cubicBezTo>
                  <a:cubicBezTo>
                    <a:pt x="287" y="199"/>
                    <a:pt x="286" y="194"/>
                    <a:pt x="288" y="191"/>
                  </a:cubicBezTo>
                  <a:cubicBezTo>
                    <a:pt x="299" y="175"/>
                    <a:pt x="304" y="156"/>
                    <a:pt x="304" y="137"/>
                  </a:cubicBezTo>
                  <a:cubicBezTo>
                    <a:pt x="304" y="117"/>
                    <a:pt x="299" y="99"/>
                    <a:pt x="288" y="83"/>
                  </a:cubicBezTo>
                  <a:cubicBezTo>
                    <a:pt x="286" y="79"/>
                    <a:pt x="287" y="74"/>
                    <a:pt x="290" y="72"/>
                  </a:cubicBezTo>
                  <a:cubicBezTo>
                    <a:pt x="294" y="69"/>
                    <a:pt x="299" y="70"/>
                    <a:pt x="301" y="74"/>
                  </a:cubicBezTo>
                  <a:cubicBezTo>
                    <a:pt x="314" y="93"/>
                    <a:pt x="320" y="114"/>
                    <a:pt x="320" y="137"/>
                  </a:cubicBezTo>
                  <a:cubicBezTo>
                    <a:pt x="320" y="159"/>
                    <a:pt x="314" y="181"/>
                    <a:pt x="301" y="199"/>
                  </a:cubicBezTo>
                  <a:cubicBezTo>
                    <a:pt x="300" y="202"/>
                    <a:pt x="297" y="203"/>
                    <a:pt x="295" y="203"/>
                  </a:cubicBezTo>
                  <a:moveTo>
                    <a:pt x="144" y="185"/>
                  </a:moveTo>
                  <a:cubicBezTo>
                    <a:pt x="145" y="185"/>
                    <a:pt x="147" y="184"/>
                    <a:pt x="148" y="183"/>
                  </a:cubicBezTo>
                  <a:cubicBezTo>
                    <a:pt x="152" y="181"/>
                    <a:pt x="153" y="176"/>
                    <a:pt x="150" y="172"/>
                  </a:cubicBezTo>
                  <a:cubicBezTo>
                    <a:pt x="144" y="162"/>
                    <a:pt x="140" y="149"/>
                    <a:pt x="140" y="137"/>
                  </a:cubicBezTo>
                  <a:cubicBezTo>
                    <a:pt x="140" y="124"/>
                    <a:pt x="144" y="112"/>
                    <a:pt x="150" y="101"/>
                  </a:cubicBezTo>
                  <a:cubicBezTo>
                    <a:pt x="153" y="97"/>
                    <a:pt x="152" y="92"/>
                    <a:pt x="148" y="90"/>
                  </a:cubicBezTo>
                  <a:cubicBezTo>
                    <a:pt x="144" y="88"/>
                    <a:pt x="140" y="89"/>
                    <a:pt x="137" y="92"/>
                  </a:cubicBezTo>
                  <a:cubicBezTo>
                    <a:pt x="128" y="105"/>
                    <a:pt x="124" y="121"/>
                    <a:pt x="124" y="137"/>
                  </a:cubicBezTo>
                  <a:cubicBezTo>
                    <a:pt x="124" y="153"/>
                    <a:pt x="128" y="168"/>
                    <a:pt x="137" y="181"/>
                  </a:cubicBezTo>
                  <a:cubicBezTo>
                    <a:pt x="139" y="183"/>
                    <a:pt x="141" y="185"/>
                    <a:pt x="144" y="185"/>
                  </a:cubicBezTo>
                  <a:moveTo>
                    <a:pt x="115" y="203"/>
                  </a:moveTo>
                  <a:cubicBezTo>
                    <a:pt x="117" y="203"/>
                    <a:pt x="119" y="203"/>
                    <a:pt x="120" y="202"/>
                  </a:cubicBezTo>
                  <a:cubicBezTo>
                    <a:pt x="124" y="199"/>
                    <a:pt x="125" y="194"/>
                    <a:pt x="122" y="191"/>
                  </a:cubicBezTo>
                  <a:cubicBezTo>
                    <a:pt x="112" y="175"/>
                    <a:pt x="106" y="156"/>
                    <a:pt x="106" y="137"/>
                  </a:cubicBezTo>
                  <a:cubicBezTo>
                    <a:pt x="106" y="117"/>
                    <a:pt x="112" y="99"/>
                    <a:pt x="122" y="83"/>
                  </a:cubicBezTo>
                  <a:cubicBezTo>
                    <a:pt x="125" y="79"/>
                    <a:pt x="124" y="74"/>
                    <a:pt x="120" y="72"/>
                  </a:cubicBezTo>
                  <a:cubicBezTo>
                    <a:pt x="116" y="69"/>
                    <a:pt x="111" y="70"/>
                    <a:pt x="109" y="74"/>
                  </a:cubicBezTo>
                  <a:cubicBezTo>
                    <a:pt x="97" y="93"/>
                    <a:pt x="90" y="114"/>
                    <a:pt x="90" y="137"/>
                  </a:cubicBezTo>
                  <a:cubicBezTo>
                    <a:pt x="90" y="159"/>
                    <a:pt x="97" y="181"/>
                    <a:pt x="109" y="199"/>
                  </a:cubicBezTo>
                  <a:cubicBezTo>
                    <a:pt x="110" y="202"/>
                    <a:pt x="113" y="203"/>
                    <a:pt x="115" y="203"/>
                  </a:cubicBezTo>
                </a:path>
              </a:pathLst>
            </a:custGeom>
            <a:solidFill>
              <a:schemeClr val="tx1"/>
            </a:solidFill>
            <a:ln>
              <a:noFill/>
            </a:ln>
          </p:spPr>
          <p:txBody>
            <a:bodyPr tIns="1080000" anchor="ctr"/>
            <a:lstStyle/>
            <a:p>
              <a:pPr defTabSz="914377">
                <a:defRPr/>
              </a:pPr>
              <a:endParaRPr lang="en-US">
                <a:solidFill>
                  <a:srgbClr val="58585A"/>
                </a:solidFill>
                <a:latin typeface="+mn-lt"/>
              </a:endParaRPr>
            </a:p>
          </p:txBody>
        </p:sp>
      </p:grpSp>
      <p:sp>
        <p:nvSpPr>
          <p:cNvPr id="37" name="Line 30"/>
          <p:cNvSpPr>
            <a:spLocks noChangeShapeType="1"/>
          </p:cNvSpPr>
          <p:nvPr/>
        </p:nvSpPr>
        <p:spPr bwMode="auto">
          <a:xfrm flipV="1">
            <a:off x="3233910" y="5909089"/>
            <a:ext cx="5933361" cy="9219"/>
          </a:xfrm>
          <a:prstGeom prst="line">
            <a:avLst/>
          </a:prstGeom>
          <a:noFill/>
          <a:ln w="6350">
            <a:solidFill>
              <a:schemeClr val="accent4">
                <a:lumMod val="50000"/>
              </a:schemeClr>
            </a:solidFill>
            <a:round/>
            <a:headEnd/>
            <a:tailEnd/>
          </a:ln>
        </p:spPr>
        <p:txBody>
          <a:bodyPr lIns="91439" tIns="45719" rIns="91439" bIns="45719"/>
          <a:lstStyle/>
          <a:p>
            <a:pPr defTabSz="914377">
              <a:defRPr/>
            </a:pPr>
            <a:endParaRPr lang="sv-SE" sz="2400">
              <a:solidFill>
                <a:srgbClr val="58585A"/>
              </a:solidFill>
              <a:latin typeface="+mn-lt"/>
              <a:ea typeface="ＭＳ Ｐゴシック" charset="0"/>
              <a:cs typeface="Arial" charset="0"/>
            </a:endParaRPr>
          </a:p>
        </p:txBody>
      </p:sp>
      <p:grpSp>
        <p:nvGrpSpPr>
          <p:cNvPr id="38" name="Group 37"/>
          <p:cNvGrpSpPr/>
          <p:nvPr/>
        </p:nvGrpSpPr>
        <p:grpSpPr>
          <a:xfrm>
            <a:off x="6615207" y="5357762"/>
            <a:ext cx="741140" cy="850535"/>
            <a:chOff x="5979156" y="5040856"/>
            <a:chExt cx="1101600" cy="1587600"/>
          </a:xfrm>
        </p:grpSpPr>
        <p:cxnSp>
          <p:nvCxnSpPr>
            <p:cNvPr id="39" name="Straight Connector 38"/>
            <p:cNvCxnSpPr/>
            <p:nvPr/>
          </p:nvCxnSpPr>
          <p:spPr bwMode="auto">
            <a:xfrm flipV="1">
              <a:off x="6194903" y="5423795"/>
              <a:ext cx="0" cy="161925"/>
            </a:xfrm>
            <a:prstGeom prst="line">
              <a:avLst/>
            </a:prstGeom>
            <a:noFill/>
            <a:ln w="9525">
              <a:solidFill>
                <a:schemeClr val="accent4">
                  <a:lumMod val="50000"/>
                </a:schemeClr>
              </a:solidFill>
              <a:prstDash val="dash"/>
              <a:round/>
              <a:headEnd/>
              <a:tailEnd/>
            </a:ln>
          </p:spPr>
        </p:cxnSp>
        <p:sp>
          <p:nvSpPr>
            <p:cNvPr id="40" name="AutoShape 142"/>
            <p:cNvSpPr>
              <a:spLocks noChangeAspect="1" noChangeArrowheads="1"/>
            </p:cNvSpPr>
            <p:nvPr/>
          </p:nvSpPr>
          <p:spPr bwMode="auto">
            <a:xfrm>
              <a:off x="6000399" y="5492711"/>
              <a:ext cx="1062149" cy="1117426"/>
            </a:xfrm>
            <a:prstGeom prst="roundRect">
              <a:avLst>
                <a:gd name="adj" fmla="val 9356"/>
              </a:avLst>
            </a:prstGeom>
            <a:solidFill>
              <a:schemeClr val="bg1"/>
            </a:solidFill>
            <a:ln w="12700">
              <a:solidFill>
                <a:schemeClr val="bg1"/>
              </a:solidFill>
              <a:round/>
              <a:headEnd/>
              <a:tailEnd/>
            </a:ln>
          </p:spPr>
          <p:txBody>
            <a:bodyPr wrap="none" lIns="0" rIns="0" anchor="ct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defTabSz="914377" eaLnBrk="1" hangingPunct="1">
                <a:defRPr/>
              </a:pPr>
              <a:endParaRPr lang="sv-SE" altLang="en-US" sz="900">
                <a:solidFill>
                  <a:srgbClr val="58585A"/>
                </a:solidFill>
                <a:latin typeface="+mn-lt"/>
              </a:endParaRPr>
            </a:p>
          </p:txBody>
        </p:sp>
        <p:sp>
          <p:nvSpPr>
            <p:cNvPr id="41" name="Oval 143"/>
            <p:cNvSpPr>
              <a:spLocks noChangeAspect="1" noChangeArrowheads="1"/>
            </p:cNvSpPr>
            <p:nvPr/>
          </p:nvSpPr>
          <p:spPr bwMode="auto">
            <a:xfrm>
              <a:off x="5994330" y="5062228"/>
              <a:ext cx="1068218" cy="1083842"/>
            </a:xfrm>
            <a:prstGeom prst="ellipse">
              <a:avLst/>
            </a:prstGeom>
            <a:solidFill>
              <a:schemeClr val="bg1"/>
            </a:solidFill>
            <a:ln w="12700">
              <a:solidFill>
                <a:schemeClr val="bg1"/>
              </a:solidFill>
              <a:round/>
              <a:headEnd/>
              <a:tailEnd/>
            </a:ln>
          </p:spPr>
          <p:txBody>
            <a:bodyPr wrap="none" lIns="0" rIns="0" anchor="ct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defTabSz="914377" eaLnBrk="1" hangingPunct="1">
                <a:defRPr/>
              </a:pPr>
              <a:endParaRPr lang="sv-SE" altLang="en-US" sz="900">
                <a:solidFill>
                  <a:srgbClr val="58585A"/>
                </a:solidFill>
                <a:latin typeface="+mn-lt"/>
              </a:endParaRPr>
            </a:p>
          </p:txBody>
        </p:sp>
        <p:sp>
          <p:nvSpPr>
            <p:cNvPr id="42" name="Text Box 144"/>
            <p:cNvSpPr txBox="1">
              <a:spLocks noChangeAspect="1" noChangeArrowheads="1"/>
            </p:cNvSpPr>
            <p:nvPr/>
          </p:nvSpPr>
          <p:spPr bwMode="auto">
            <a:xfrm>
              <a:off x="6030746" y="5976073"/>
              <a:ext cx="992350" cy="615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defTabSz="914377" eaLnBrk="1" hangingPunct="1">
                <a:lnSpc>
                  <a:spcPct val="80000"/>
                </a:lnSpc>
                <a:defRPr/>
              </a:pPr>
              <a:r>
                <a:rPr lang="en-US" altLang="en-US" sz="1400">
                  <a:solidFill>
                    <a:srgbClr val="58585A"/>
                  </a:solidFill>
                  <a:latin typeface="+mn-lt"/>
                </a:rPr>
                <a:t>UPF</a:t>
              </a:r>
            </a:p>
          </p:txBody>
        </p:sp>
        <p:sp>
          <p:nvSpPr>
            <p:cNvPr id="43" name="Rectangle 145"/>
            <p:cNvSpPr>
              <a:spLocks noChangeAspect="1" noChangeArrowheads="1"/>
            </p:cNvSpPr>
            <p:nvPr/>
          </p:nvSpPr>
          <p:spPr bwMode="auto">
            <a:xfrm>
              <a:off x="5979156" y="5040856"/>
              <a:ext cx="1101600" cy="15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72000" rIns="72000" anchor="ct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defTabSz="914377" eaLnBrk="1" hangingPunct="1">
                <a:defRPr/>
              </a:pPr>
              <a:endParaRPr lang="sv-SE" altLang="en-US" sz="900">
                <a:solidFill>
                  <a:srgbClr val="58585A"/>
                </a:solidFill>
                <a:latin typeface="+mn-lt"/>
              </a:endParaRPr>
            </a:p>
          </p:txBody>
        </p:sp>
        <p:sp>
          <p:nvSpPr>
            <p:cNvPr id="44" name="Freeform 11"/>
            <p:cNvSpPr>
              <a:spLocks noChangeAspect="1" noEditPoints="1"/>
            </p:cNvSpPr>
            <p:nvPr/>
          </p:nvSpPr>
          <p:spPr bwMode="auto">
            <a:xfrm>
              <a:off x="5979156" y="5040856"/>
              <a:ext cx="1101600" cy="1584547"/>
            </a:xfrm>
            <a:custGeom>
              <a:avLst/>
              <a:gdLst>
                <a:gd name="T0" fmla="*/ 233 w 410"/>
                <a:gd name="T1" fmla="*/ 95 h 589"/>
                <a:gd name="T2" fmla="*/ 218 w 410"/>
                <a:gd name="T3" fmla="*/ 231 h 589"/>
                <a:gd name="T4" fmla="*/ 10 w 410"/>
                <a:gd name="T5" fmla="*/ 221 h 589"/>
                <a:gd name="T6" fmla="*/ 120 w 410"/>
                <a:gd name="T7" fmla="*/ 7 h 589"/>
                <a:gd name="T8" fmla="*/ 236 w 410"/>
                <a:gd name="T9" fmla="*/ 87 h 589"/>
                <a:gd name="T10" fmla="*/ 242 w 410"/>
                <a:gd name="T11" fmla="*/ 83 h 589"/>
                <a:gd name="T12" fmla="*/ 0 w 410"/>
                <a:gd name="T13" fmla="*/ 83 h 589"/>
                <a:gd name="T14" fmla="*/ 4 w 410"/>
                <a:gd name="T15" fmla="*/ 221 h 589"/>
                <a:gd name="T16" fmla="*/ 218 w 410"/>
                <a:gd name="T17" fmla="*/ 239 h 589"/>
                <a:gd name="T18" fmla="*/ 242 w 410"/>
                <a:gd name="T19" fmla="*/ 95 h 589"/>
                <a:gd name="T20" fmla="*/ 196 w 410"/>
                <a:gd name="T21" fmla="*/ 65 h 589"/>
                <a:gd name="T22" fmla="*/ 170 w 410"/>
                <a:gd name="T23" fmla="*/ 54 h 589"/>
                <a:gd name="T24" fmla="*/ 180 w 410"/>
                <a:gd name="T25" fmla="*/ 63 h 589"/>
                <a:gd name="T26" fmla="*/ 90 w 410"/>
                <a:gd name="T27" fmla="*/ 69 h 589"/>
                <a:gd name="T28" fmla="*/ 180 w 410"/>
                <a:gd name="T29" fmla="*/ 70 h 589"/>
                <a:gd name="T30" fmla="*/ 170 w 410"/>
                <a:gd name="T31" fmla="*/ 82 h 589"/>
                <a:gd name="T32" fmla="*/ 177 w 410"/>
                <a:gd name="T33" fmla="*/ 82 h 589"/>
                <a:gd name="T34" fmla="*/ 196 w 410"/>
                <a:gd name="T35" fmla="*/ 65 h 589"/>
                <a:gd name="T36" fmla="*/ 65 w 410"/>
                <a:gd name="T37" fmla="*/ 33 h 589"/>
                <a:gd name="T38" fmla="*/ 72 w 410"/>
                <a:gd name="T39" fmla="*/ 38 h 589"/>
                <a:gd name="T40" fmla="*/ 147 w 410"/>
                <a:gd name="T41" fmla="*/ 44 h 589"/>
                <a:gd name="T42" fmla="*/ 147 w 410"/>
                <a:gd name="T43" fmla="*/ 50 h 589"/>
                <a:gd name="T44" fmla="*/ 72 w 410"/>
                <a:gd name="T45" fmla="*/ 57 h 589"/>
                <a:gd name="T46" fmla="*/ 69 w 410"/>
                <a:gd name="T47" fmla="*/ 63 h 589"/>
                <a:gd name="T48" fmla="*/ 47 w 410"/>
                <a:gd name="T49" fmla="*/ 50 h 589"/>
                <a:gd name="T50" fmla="*/ 195 w 410"/>
                <a:gd name="T51" fmla="*/ 105 h 589"/>
                <a:gd name="T52" fmla="*/ 169 w 410"/>
                <a:gd name="T53" fmla="*/ 93 h 589"/>
                <a:gd name="T54" fmla="*/ 180 w 410"/>
                <a:gd name="T55" fmla="*/ 104 h 589"/>
                <a:gd name="T56" fmla="*/ 90 w 410"/>
                <a:gd name="T57" fmla="*/ 107 h 589"/>
                <a:gd name="T58" fmla="*/ 180 w 410"/>
                <a:gd name="T59" fmla="*/ 109 h 589"/>
                <a:gd name="T60" fmla="*/ 169 w 410"/>
                <a:gd name="T61" fmla="*/ 121 h 589"/>
                <a:gd name="T62" fmla="*/ 177 w 410"/>
                <a:gd name="T63" fmla="*/ 121 h 589"/>
                <a:gd name="T64" fmla="*/ 195 w 410"/>
                <a:gd name="T65" fmla="*/ 105 h 589"/>
                <a:gd name="T66" fmla="*/ 65 w 410"/>
                <a:gd name="T67" fmla="*/ 72 h 589"/>
                <a:gd name="T68" fmla="*/ 72 w 410"/>
                <a:gd name="T69" fmla="*/ 78 h 589"/>
                <a:gd name="T70" fmla="*/ 147 w 410"/>
                <a:gd name="T71" fmla="*/ 84 h 589"/>
                <a:gd name="T72" fmla="*/ 147 w 410"/>
                <a:gd name="T73" fmla="*/ 89 h 589"/>
                <a:gd name="T74" fmla="*/ 72 w 410"/>
                <a:gd name="T75" fmla="*/ 96 h 589"/>
                <a:gd name="T76" fmla="*/ 69 w 410"/>
                <a:gd name="T77" fmla="*/ 102 h 589"/>
                <a:gd name="T78" fmla="*/ 47 w 410"/>
                <a:gd name="T79" fmla="*/ 89 h 58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10"/>
                <a:gd name="T121" fmla="*/ 0 h 589"/>
                <a:gd name="T122" fmla="*/ 410 w 410"/>
                <a:gd name="T123" fmla="*/ 589 h 58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10" h="589">
                  <a:moveTo>
                    <a:pt x="402" y="229"/>
                  </a:moveTo>
                  <a:cubicBezTo>
                    <a:pt x="397" y="229"/>
                    <a:pt x="394" y="233"/>
                    <a:pt x="394" y="237"/>
                  </a:cubicBezTo>
                  <a:cubicBezTo>
                    <a:pt x="394" y="549"/>
                    <a:pt x="394" y="549"/>
                    <a:pt x="394" y="549"/>
                  </a:cubicBezTo>
                  <a:cubicBezTo>
                    <a:pt x="394" y="563"/>
                    <a:pt x="383" y="573"/>
                    <a:pt x="370" y="573"/>
                  </a:cubicBezTo>
                  <a:cubicBezTo>
                    <a:pt x="41" y="573"/>
                    <a:pt x="41" y="573"/>
                    <a:pt x="41" y="573"/>
                  </a:cubicBezTo>
                  <a:cubicBezTo>
                    <a:pt x="27" y="573"/>
                    <a:pt x="17" y="563"/>
                    <a:pt x="16" y="549"/>
                  </a:cubicBezTo>
                  <a:cubicBezTo>
                    <a:pt x="16" y="205"/>
                    <a:pt x="16" y="205"/>
                    <a:pt x="16" y="205"/>
                  </a:cubicBezTo>
                  <a:cubicBezTo>
                    <a:pt x="17" y="101"/>
                    <a:pt x="101" y="16"/>
                    <a:pt x="205" y="16"/>
                  </a:cubicBezTo>
                  <a:cubicBezTo>
                    <a:pt x="309" y="16"/>
                    <a:pt x="394" y="101"/>
                    <a:pt x="394" y="205"/>
                  </a:cubicBezTo>
                  <a:cubicBezTo>
                    <a:pt x="394" y="209"/>
                    <a:pt x="397" y="213"/>
                    <a:pt x="402" y="213"/>
                  </a:cubicBezTo>
                  <a:cubicBezTo>
                    <a:pt x="406" y="213"/>
                    <a:pt x="410" y="209"/>
                    <a:pt x="410" y="205"/>
                  </a:cubicBezTo>
                  <a:cubicBezTo>
                    <a:pt x="410" y="205"/>
                    <a:pt x="410" y="205"/>
                    <a:pt x="410" y="205"/>
                  </a:cubicBezTo>
                  <a:cubicBezTo>
                    <a:pt x="410" y="92"/>
                    <a:pt x="318" y="0"/>
                    <a:pt x="205" y="0"/>
                  </a:cubicBezTo>
                  <a:cubicBezTo>
                    <a:pt x="92" y="0"/>
                    <a:pt x="0" y="92"/>
                    <a:pt x="0" y="205"/>
                  </a:cubicBezTo>
                  <a:cubicBezTo>
                    <a:pt x="0" y="205"/>
                    <a:pt x="0" y="205"/>
                    <a:pt x="0" y="205"/>
                  </a:cubicBezTo>
                  <a:cubicBezTo>
                    <a:pt x="1" y="549"/>
                    <a:pt x="1" y="549"/>
                    <a:pt x="1" y="549"/>
                  </a:cubicBezTo>
                  <a:cubicBezTo>
                    <a:pt x="1" y="571"/>
                    <a:pt x="18" y="589"/>
                    <a:pt x="41" y="589"/>
                  </a:cubicBezTo>
                  <a:cubicBezTo>
                    <a:pt x="370" y="589"/>
                    <a:pt x="370" y="589"/>
                    <a:pt x="370" y="589"/>
                  </a:cubicBezTo>
                  <a:cubicBezTo>
                    <a:pt x="392" y="589"/>
                    <a:pt x="410" y="571"/>
                    <a:pt x="410" y="549"/>
                  </a:cubicBezTo>
                  <a:cubicBezTo>
                    <a:pt x="410" y="237"/>
                    <a:pt x="410" y="237"/>
                    <a:pt x="410" y="237"/>
                  </a:cubicBezTo>
                  <a:cubicBezTo>
                    <a:pt x="410" y="233"/>
                    <a:pt x="406" y="229"/>
                    <a:pt x="402" y="229"/>
                  </a:cubicBezTo>
                  <a:moveTo>
                    <a:pt x="331" y="160"/>
                  </a:moveTo>
                  <a:cubicBezTo>
                    <a:pt x="300" y="130"/>
                    <a:pt x="300" y="130"/>
                    <a:pt x="300" y="130"/>
                  </a:cubicBezTo>
                  <a:cubicBezTo>
                    <a:pt x="297" y="126"/>
                    <a:pt x="292" y="126"/>
                    <a:pt x="289" y="130"/>
                  </a:cubicBezTo>
                  <a:cubicBezTo>
                    <a:pt x="285" y="133"/>
                    <a:pt x="285" y="138"/>
                    <a:pt x="289" y="141"/>
                  </a:cubicBezTo>
                  <a:cubicBezTo>
                    <a:pt x="306" y="158"/>
                    <a:pt x="306" y="158"/>
                    <a:pt x="306" y="158"/>
                  </a:cubicBezTo>
                  <a:cubicBezTo>
                    <a:pt x="162" y="158"/>
                    <a:pt x="162" y="158"/>
                    <a:pt x="162" y="158"/>
                  </a:cubicBezTo>
                  <a:cubicBezTo>
                    <a:pt x="157" y="158"/>
                    <a:pt x="154" y="162"/>
                    <a:pt x="154" y="166"/>
                  </a:cubicBezTo>
                  <a:cubicBezTo>
                    <a:pt x="154" y="170"/>
                    <a:pt x="157" y="174"/>
                    <a:pt x="162" y="174"/>
                  </a:cubicBezTo>
                  <a:cubicBezTo>
                    <a:pt x="305" y="174"/>
                    <a:pt x="305" y="174"/>
                    <a:pt x="305" y="174"/>
                  </a:cubicBezTo>
                  <a:cubicBezTo>
                    <a:pt x="289" y="191"/>
                    <a:pt x="289" y="191"/>
                    <a:pt x="289" y="191"/>
                  </a:cubicBezTo>
                  <a:cubicBezTo>
                    <a:pt x="285" y="194"/>
                    <a:pt x="285" y="199"/>
                    <a:pt x="289" y="202"/>
                  </a:cubicBezTo>
                  <a:cubicBezTo>
                    <a:pt x="290" y="204"/>
                    <a:pt x="292" y="205"/>
                    <a:pt x="294" y="205"/>
                  </a:cubicBezTo>
                  <a:cubicBezTo>
                    <a:pt x="296" y="205"/>
                    <a:pt x="298" y="204"/>
                    <a:pt x="300" y="202"/>
                  </a:cubicBezTo>
                  <a:cubicBezTo>
                    <a:pt x="331" y="172"/>
                    <a:pt x="331" y="172"/>
                    <a:pt x="331" y="172"/>
                  </a:cubicBezTo>
                  <a:cubicBezTo>
                    <a:pt x="334" y="168"/>
                    <a:pt x="334" y="163"/>
                    <a:pt x="331" y="160"/>
                  </a:cubicBezTo>
                  <a:moveTo>
                    <a:pt x="80" y="113"/>
                  </a:moveTo>
                  <a:cubicBezTo>
                    <a:pt x="110" y="82"/>
                    <a:pt x="110" y="82"/>
                    <a:pt x="110" y="82"/>
                  </a:cubicBezTo>
                  <a:cubicBezTo>
                    <a:pt x="114" y="79"/>
                    <a:pt x="119" y="79"/>
                    <a:pt x="122" y="82"/>
                  </a:cubicBezTo>
                  <a:cubicBezTo>
                    <a:pt x="125" y="85"/>
                    <a:pt x="125" y="90"/>
                    <a:pt x="122" y="93"/>
                  </a:cubicBezTo>
                  <a:cubicBezTo>
                    <a:pt x="105" y="110"/>
                    <a:pt x="105" y="110"/>
                    <a:pt x="105" y="110"/>
                  </a:cubicBezTo>
                  <a:cubicBezTo>
                    <a:pt x="248" y="110"/>
                    <a:pt x="248" y="110"/>
                    <a:pt x="248" y="110"/>
                  </a:cubicBezTo>
                  <a:cubicBezTo>
                    <a:pt x="253" y="110"/>
                    <a:pt x="256" y="114"/>
                    <a:pt x="256" y="118"/>
                  </a:cubicBezTo>
                  <a:cubicBezTo>
                    <a:pt x="256" y="123"/>
                    <a:pt x="253" y="126"/>
                    <a:pt x="248" y="126"/>
                  </a:cubicBezTo>
                  <a:cubicBezTo>
                    <a:pt x="105" y="126"/>
                    <a:pt x="105" y="126"/>
                    <a:pt x="105" y="126"/>
                  </a:cubicBezTo>
                  <a:cubicBezTo>
                    <a:pt x="122" y="143"/>
                    <a:pt x="122" y="143"/>
                    <a:pt x="122" y="143"/>
                  </a:cubicBezTo>
                  <a:cubicBezTo>
                    <a:pt x="125" y="146"/>
                    <a:pt x="125" y="151"/>
                    <a:pt x="122" y="155"/>
                  </a:cubicBezTo>
                  <a:cubicBezTo>
                    <a:pt x="120" y="156"/>
                    <a:pt x="118" y="157"/>
                    <a:pt x="116" y="157"/>
                  </a:cubicBezTo>
                  <a:cubicBezTo>
                    <a:pt x="114" y="157"/>
                    <a:pt x="112" y="156"/>
                    <a:pt x="110" y="155"/>
                  </a:cubicBezTo>
                  <a:cubicBezTo>
                    <a:pt x="80" y="124"/>
                    <a:pt x="80" y="124"/>
                    <a:pt x="80" y="124"/>
                  </a:cubicBezTo>
                  <a:cubicBezTo>
                    <a:pt x="77" y="121"/>
                    <a:pt x="77" y="116"/>
                    <a:pt x="80" y="113"/>
                  </a:cubicBezTo>
                  <a:moveTo>
                    <a:pt x="330" y="259"/>
                  </a:moveTo>
                  <a:cubicBezTo>
                    <a:pt x="300" y="228"/>
                    <a:pt x="300" y="228"/>
                    <a:pt x="300" y="228"/>
                  </a:cubicBezTo>
                  <a:cubicBezTo>
                    <a:pt x="296" y="225"/>
                    <a:pt x="291" y="225"/>
                    <a:pt x="288" y="228"/>
                  </a:cubicBezTo>
                  <a:cubicBezTo>
                    <a:pt x="285" y="231"/>
                    <a:pt x="285" y="236"/>
                    <a:pt x="288" y="239"/>
                  </a:cubicBezTo>
                  <a:cubicBezTo>
                    <a:pt x="305" y="256"/>
                    <a:pt x="305" y="256"/>
                    <a:pt x="305" y="256"/>
                  </a:cubicBezTo>
                  <a:cubicBezTo>
                    <a:pt x="161" y="256"/>
                    <a:pt x="161" y="256"/>
                    <a:pt x="161" y="256"/>
                  </a:cubicBezTo>
                  <a:cubicBezTo>
                    <a:pt x="157" y="256"/>
                    <a:pt x="153" y="260"/>
                    <a:pt x="153" y="264"/>
                  </a:cubicBezTo>
                  <a:cubicBezTo>
                    <a:pt x="153" y="269"/>
                    <a:pt x="157" y="272"/>
                    <a:pt x="161" y="272"/>
                  </a:cubicBezTo>
                  <a:cubicBezTo>
                    <a:pt x="305" y="272"/>
                    <a:pt x="305" y="272"/>
                    <a:pt x="305" y="272"/>
                  </a:cubicBezTo>
                  <a:cubicBezTo>
                    <a:pt x="288" y="289"/>
                    <a:pt x="288" y="289"/>
                    <a:pt x="288" y="289"/>
                  </a:cubicBezTo>
                  <a:cubicBezTo>
                    <a:pt x="285" y="292"/>
                    <a:pt x="285" y="297"/>
                    <a:pt x="288" y="300"/>
                  </a:cubicBezTo>
                  <a:cubicBezTo>
                    <a:pt x="290" y="302"/>
                    <a:pt x="292" y="303"/>
                    <a:pt x="294" y="303"/>
                  </a:cubicBezTo>
                  <a:cubicBezTo>
                    <a:pt x="296" y="303"/>
                    <a:pt x="298" y="302"/>
                    <a:pt x="300" y="300"/>
                  </a:cubicBezTo>
                  <a:cubicBezTo>
                    <a:pt x="330" y="270"/>
                    <a:pt x="330" y="270"/>
                    <a:pt x="330" y="270"/>
                  </a:cubicBezTo>
                  <a:cubicBezTo>
                    <a:pt x="333" y="267"/>
                    <a:pt x="333" y="262"/>
                    <a:pt x="330" y="259"/>
                  </a:cubicBezTo>
                  <a:moveTo>
                    <a:pt x="80" y="209"/>
                  </a:moveTo>
                  <a:cubicBezTo>
                    <a:pt x="110" y="178"/>
                    <a:pt x="110" y="178"/>
                    <a:pt x="110" y="178"/>
                  </a:cubicBezTo>
                  <a:cubicBezTo>
                    <a:pt x="114" y="175"/>
                    <a:pt x="119" y="175"/>
                    <a:pt x="122" y="178"/>
                  </a:cubicBezTo>
                  <a:cubicBezTo>
                    <a:pt x="125" y="181"/>
                    <a:pt x="125" y="186"/>
                    <a:pt x="122" y="189"/>
                  </a:cubicBezTo>
                  <a:cubicBezTo>
                    <a:pt x="105" y="206"/>
                    <a:pt x="105" y="206"/>
                    <a:pt x="105" y="206"/>
                  </a:cubicBezTo>
                  <a:cubicBezTo>
                    <a:pt x="248" y="206"/>
                    <a:pt x="248" y="206"/>
                    <a:pt x="248" y="206"/>
                  </a:cubicBezTo>
                  <a:cubicBezTo>
                    <a:pt x="253" y="206"/>
                    <a:pt x="256" y="210"/>
                    <a:pt x="256" y="214"/>
                  </a:cubicBezTo>
                  <a:cubicBezTo>
                    <a:pt x="256" y="219"/>
                    <a:pt x="253" y="222"/>
                    <a:pt x="248" y="222"/>
                  </a:cubicBezTo>
                  <a:cubicBezTo>
                    <a:pt x="105" y="222"/>
                    <a:pt x="105" y="222"/>
                    <a:pt x="105" y="222"/>
                  </a:cubicBezTo>
                  <a:cubicBezTo>
                    <a:pt x="122" y="239"/>
                    <a:pt x="122" y="239"/>
                    <a:pt x="122" y="239"/>
                  </a:cubicBezTo>
                  <a:cubicBezTo>
                    <a:pt x="125" y="242"/>
                    <a:pt x="125" y="247"/>
                    <a:pt x="122" y="251"/>
                  </a:cubicBezTo>
                  <a:cubicBezTo>
                    <a:pt x="120" y="252"/>
                    <a:pt x="118" y="253"/>
                    <a:pt x="116" y="253"/>
                  </a:cubicBezTo>
                  <a:cubicBezTo>
                    <a:pt x="114" y="253"/>
                    <a:pt x="112" y="252"/>
                    <a:pt x="110" y="251"/>
                  </a:cubicBezTo>
                  <a:cubicBezTo>
                    <a:pt x="80" y="220"/>
                    <a:pt x="80" y="220"/>
                    <a:pt x="80" y="220"/>
                  </a:cubicBezTo>
                  <a:cubicBezTo>
                    <a:pt x="77" y="217"/>
                    <a:pt x="77" y="212"/>
                    <a:pt x="80" y="209"/>
                  </a:cubicBezTo>
                </a:path>
              </a:pathLst>
            </a:custGeom>
            <a:solidFill>
              <a:schemeClr val="tx1"/>
            </a:solidFill>
            <a:ln>
              <a:noFill/>
            </a:ln>
          </p:spPr>
          <p:txBody>
            <a:bodyPr tIns="1080000" anchor="ctr"/>
            <a:lstStyle/>
            <a:p>
              <a:pPr defTabSz="914377">
                <a:defRPr/>
              </a:pPr>
              <a:endParaRPr lang="en-US">
                <a:solidFill>
                  <a:srgbClr val="58585A"/>
                </a:solidFill>
                <a:latin typeface="+mn-lt"/>
              </a:endParaRPr>
            </a:p>
          </p:txBody>
        </p:sp>
      </p:grpSp>
      <p:grpSp>
        <p:nvGrpSpPr>
          <p:cNvPr id="45" name="Group 44"/>
          <p:cNvGrpSpPr/>
          <p:nvPr/>
        </p:nvGrpSpPr>
        <p:grpSpPr>
          <a:xfrm>
            <a:off x="6478307" y="3309386"/>
            <a:ext cx="778223" cy="1032993"/>
            <a:chOff x="4338871" y="2725624"/>
            <a:chExt cx="1199053" cy="1626215"/>
          </a:xfrm>
        </p:grpSpPr>
        <p:sp>
          <p:nvSpPr>
            <p:cNvPr id="46" name="Rectangle 241"/>
            <p:cNvSpPr>
              <a:spLocks noChangeAspect="1" noChangeArrowheads="1"/>
            </p:cNvSpPr>
            <p:nvPr/>
          </p:nvSpPr>
          <p:spPr bwMode="auto">
            <a:xfrm>
              <a:off x="4656108" y="3080987"/>
              <a:ext cx="881816" cy="1270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72000" rIns="72000" anchor="ct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defTabSz="914377" eaLnBrk="1" hangingPunct="1">
                <a:defRPr/>
              </a:pPr>
              <a:endParaRPr lang="sv-SE" altLang="en-US" sz="900">
                <a:solidFill>
                  <a:srgbClr val="58585A"/>
                </a:solidFill>
                <a:latin typeface="+mn-lt"/>
              </a:endParaRPr>
            </a:p>
          </p:txBody>
        </p:sp>
        <p:sp>
          <p:nvSpPr>
            <p:cNvPr id="47" name="AutoShape 238"/>
            <p:cNvSpPr>
              <a:spLocks noChangeAspect="1" noChangeArrowheads="1"/>
            </p:cNvSpPr>
            <p:nvPr/>
          </p:nvSpPr>
          <p:spPr bwMode="auto">
            <a:xfrm>
              <a:off x="4360114" y="3177479"/>
              <a:ext cx="1062149" cy="1117426"/>
            </a:xfrm>
            <a:prstGeom prst="roundRect">
              <a:avLst>
                <a:gd name="adj" fmla="val 9356"/>
              </a:avLst>
            </a:prstGeom>
            <a:solidFill>
              <a:schemeClr val="bg1"/>
            </a:solidFill>
            <a:ln w="12700">
              <a:solidFill>
                <a:schemeClr val="bg1"/>
              </a:solidFill>
              <a:round/>
              <a:headEnd/>
              <a:tailEnd/>
            </a:ln>
          </p:spPr>
          <p:txBody>
            <a:bodyPr wrap="none" lIns="0" rIns="0" anchor="ct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defTabSz="914377" eaLnBrk="1" hangingPunct="1">
                <a:defRPr/>
              </a:pPr>
              <a:endParaRPr lang="sv-SE" altLang="en-US" sz="900">
                <a:solidFill>
                  <a:srgbClr val="58585A"/>
                </a:solidFill>
                <a:latin typeface="+mn-lt"/>
              </a:endParaRPr>
            </a:p>
          </p:txBody>
        </p:sp>
        <p:sp>
          <p:nvSpPr>
            <p:cNvPr id="48" name="Oval 239"/>
            <p:cNvSpPr>
              <a:spLocks noChangeAspect="1" noChangeArrowheads="1"/>
            </p:cNvSpPr>
            <p:nvPr/>
          </p:nvSpPr>
          <p:spPr bwMode="auto">
            <a:xfrm>
              <a:off x="4354045" y="2746996"/>
              <a:ext cx="1068218" cy="1083842"/>
            </a:xfrm>
            <a:prstGeom prst="ellipse">
              <a:avLst/>
            </a:prstGeom>
            <a:solidFill>
              <a:schemeClr val="bg1"/>
            </a:solidFill>
            <a:ln w="12700">
              <a:solidFill>
                <a:schemeClr val="bg1"/>
              </a:solidFill>
              <a:round/>
              <a:headEnd/>
              <a:tailEnd/>
            </a:ln>
          </p:spPr>
          <p:txBody>
            <a:bodyPr wrap="none" lIns="0" rIns="0" anchor="ct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defTabSz="914377" eaLnBrk="1" hangingPunct="1">
                <a:defRPr/>
              </a:pPr>
              <a:endParaRPr lang="sv-SE" altLang="en-US" sz="900">
                <a:solidFill>
                  <a:srgbClr val="58585A"/>
                </a:solidFill>
                <a:latin typeface="+mn-lt"/>
              </a:endParaRPr>
            </a:p>
          </p:txBody>
        </p:sp>
        <p:sp>
          <p:nvSpPr>
            <p:cNvPr id="49" name="Text Box 240"/>
            <p:cNvSpPr txBox="1">
              <a:spLocks noChangeAspect="1" noChangeArrowheads="1"/>
            </p:cNvSpPr>
            <p:nvPr/>
          </p:nvSpPr>
          <p:spPr bwMode="auto">
            <a:xfrm>
              <a:off x="4390461" y="3589645"/>
              <a:ext cx="992350" cy="686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defTabSz="914377" eaLnBrk="1" hangingPunct="1">
                <a:lnSpc>
                  <a:spcPct val="80000"/>
                </a:lnSpc>
                <a:defRPr/>
              </a:pPr>
              <a:r>
                <a:rPr lang="en-US" altLang="en-US" sz="1400">
                  <a:solidFill>
                    <a:srgbClr val="58585A"/>
                  </a:solidFill>
                  <a:latin typeface="+mn-lt"/>
                </a:rPr>
                <a:t>SMF</a:t>
              </a:r>
            </a:p>
          </p:txBody>
        </p:sp>
        <p:sp>
          <p:nvSpPr>
            <p:cNvPr id="50" name="Rectangle 241"/>
            <p:cNvSpPr>
              <a:spLocks noChangeAspect="1" noChangeArrowheads="1"/>
            </p:cNvSpPr>
            <p:nvPr/>
          </p:nvSpPr>
          <p:spPr bwMode="auto">
            <a:xfrm>
              <a:off x="4338871" y="2725624"/>
              <a:ext cx="1101600" cy="15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72000" rIns="72000" anchor="ct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defTabSz="914377" eaLnBrk="1" hangingPunct="1">
                <a:defRPr/>
              </a:pPr>
              <a:endParaRPr lang="sv-SE" altLang="en-US" sz="900">
                <a:solidFill>
                  <a:srgbClr val="58585A"/>
                </a:solidFill>
                <a:latin typeface="+mn-lt"/>
              </a:endParaRPr>
            </a:p>
          </p:txBody>
        </p:sp>
        <p:sp>
          <p:nvSpPr>
            <p:cNvPr id="51" name="Freeform 11"/>
            <p:cNvSpPr>
              <a:spLocks noChangeAspect="1" noEditPoints="1"/>
            </p:cNvSpPr>
            <p:nvPr/>
          </p:nvSpPr>
          <p:spPr bwMode="auto">
            <a:xfrm>
              <a:off x="4338871" y="2725624"/>
              <a:ext cx="1101600" cy="1584547"/>
            </a:xfrm>
            <a:custGeom>
              <a:avLst/>
              <a:gdLst>
                <a:gd name="T0" fmla="*/ 236 w 410"/>
                <a:gd name="T1" fmla="*/ 93 h 589"/>
                <a:gd name="T2" fmla="*/ 233 w 410"/>
                <a:gd name="T3" fmla="*/ 95 h 589"/>
                <a:gd name="T4" fmla="*/ 233 w 410"/>
                <a:gd name="T5" fmla="*/ 221 h 589"/>
                <a:gd name="T6" fmla="*/ 218 w 410"/>
                <a:gd name="T7" fmla="*/ 231 h 589"/>
                <a:gd name="T8" fmla="*/ 24 w 410"/>
                <a:gd name="T9" fmla="*/ 231 h 589"/>
                <a:gd name="T10" fmla="*/ 10 w 410"/>
                <a:gd name="T11" fmla="*/ 221 h 589"/>
                <a:gd name="T12" fmla="*/ 10 w 410"/>
                <a:gd name="T13" fmla="*/ 83 h 589"/>
                <a:gd name="T14" fmla="*/ 120 w 410"/>
                <a:gd name="T15" fmla="*/ 7 h 589"/>
                <a:gd name="T16" fmla="*/ 233 w 410"/>
                <a:gd name="T17" fmla="*/ 83 h 589"/>
                <a:gd name="T18" fmla="*/ 236 w 410"/>
                <a:gd name="T19" fmla="*/ 87 h 589"/>
                <a:gd name="T20" fmla="*/ 242 w 410"/>
                <a:gd name="T21" fmla="*/ 83 h 589"/>
                <a:gd name="T22" fmla="*/ 242 w 410"/>
                <a:gd name="T23" fmla="*/ 83 h 589"/>
                <a:gd name="T24" fmla="*/ 120 w 410"/>
                <a:gd name="T25" fmla="*/ 0 h 589"/>
                <a:gd name="T26" fmla="*/ 0 w 410"/>
                <a:gd name="T27" fmla="*/ 83 h 589"/>
                <a:gd name="T28" fmla="*/ 0 w 410"/>
                <a:gd name="T29" fmla="*/ 83 h 589"/>
                <a:gd name="T30" fmla="*/ 4 w 410"/>
                <a:gd name="T31" fmla="*/ 221 h 589"/>
                <a:gd name="T32" fmla="*/ 24 w 410"/>
                <a:gd name="T33" fmla="*/ 239 h 589"/>
                <a:gd name="T34" fmla="*/ 218 w 410"/>
                <a:gd name="T35" fmla="*/ 239 h 589"/>
                <a:gd name="T36" fmla="*/ 242 w 410"/>
                <a:gd name="T37" fmla="*/ 221 h 589"/>
                <a:gd name="T38" fmla="*/ 242 w 410"/>
                <a:gd name="T39" fmla="*/ 95 h 589"/>
                <a:gd name="T40" fmla="*/ 236 w 410"/>
                <a:gd name="T41" fmla="*/ 93 h 589"/>
                <a:gd name="T42" fmla="*/ 120 w 410"/>
                <a:gd name="T43" fmla="*/ 22 h 589"/>
                <a:gd name="T44" fmla="*/ 117 w 410"/>
                <a:gd name="T45" fmla="*/ 23 h 589"/>
                <a:gd name="T46" fmla="*/ 45 w 410"/>
                <a:gd name="T47" fmla="*/ 118 h 589"/>
                <a:gd name="T48" fmla="*/ 45 w 410"/>
                <a:gd name="T49" fmla="*/ 121 h 589"/>
                <a:gd name="T50" fmla="*/ 50 w 410"/>
                <a:gd name="T51" fmla="*/ 123 h 589"/>
                <a:gd name="T52" fmla="*/ 192 w 410"/>
                <a:gd name="T53" fmla="*/ 123 h 589"/>
                <a:gd name="T54" fmla="*/ 197 w 410"/>
                <a:gd name="T55" fmla="*/ 121 h 589"/>
                <a:gd name="T56" fmla="*/ 197 w 410"/>
                <a:gd name="T57" fmla="*/ 118 h 589"/>
                <a:gd name="T58" fmla="*/ 125 w 410"/>
                <a:gd name="T59" fmla="*/ 23 h 589"/>
                <a:gd name="T60" fmla="*/ 120 w 410"/>
                <a:gd name="T61" fmla="*/ 22 h 589"/>
                <a:gd name="T62" fmla="*/ 57 w 410"/>
                <a:gd name="T63" fmla="*/ 116 h 589"/>
                <a:gd name="T64" fmla="*/ 120 w 410"/>
                <a:gd name="T65" fmla="*/ 33 h 589"/>
                <a:gd name="T66" fmla="*/ 185 w 410"/>
                <a:gd name="T67" fmla="*/ 116 h 589"/>
                <a:gd name="T68" fmla="*/ 57 w 410"/>
                <a:gd name="T69" fmla="*/ 116 h 5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10"/>
                <a:gd name="T106" fmla="*/ 0 h 589"/>
                <a:gd name="T107" fmla="*/ 410 w 410"/>
                <a:gd name="T108" fmla="*/ 589 h 58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10" h="589">
                  <a:moveTo>
                    <a:pt x="402" y="229"/>
                  </a:moveTo>
                  <a:cubicBezTo>
                    <a:pt x="397" y="229"/>
                    <a:pt x="394" y="233"/>
                    <a:pt x="394" y="237"/>
                  </a:cubicBezTo>
                  <a:cubicBezTo>
                    <a:pt x="394" y="549"/>
                    <a:pt x="394" y="549"/>
                    <a:pt x="394" y="549"/>
                  </a:cubicBezTo>
                  <a:cubicBezTo>
                    <a:pt x="394" y="563"/>
                    <a:pt x="383" y="573"/>
                    <a:pt x="370" y="573"/>
                  </a:cubicBezTo>
                  <a:cubicBezTo>
                    <a:pt x="41" y="573"/>
                    <a:pt x="41" y="573"/>
                    <a:pt x="41" y="573"/>
                  </a:cubicBezTo>
                  <a:cubicBezTo>
                    <a:pt x="27" y="573"/>
                    <a:pt x="17" y="563"/>
                    <a:pt x="16" y="549"/>
                  </a:cubicBezTo>
                  <a:cubicBezTo>
                    <a:pt x="16" y="205"/>
                    <a:pt x="16" y="205"/>
                    <a:pt x="16" y="205"/>
                  </a:cubicBezTo>
                  <a:cubicBezTo>
                    <a:pt x="17" y="101"/>
                    <a:pt x="101" y="16"/>
                    <a:pt x="205" y="16"/>
                  </a:cubicBezTo>
                  <a:cubicBezTo>
                    <a:pt x="309" y="16"/>
                    <a:pt x="394" y="101"/>
                    <a:pt x="394" y="205"/>
                  </a:cubicBezTo>
                  <a:cubicBezTo>
                    <a:pt x="394" y="209"/>
                    <a:pt x="397" y="213"/>
                    <a:pt x="402" y="213"/>
                  </a:cubicBezTo>
                  <a:cubicBezTo>
                    <a:pt x="406" y="213"/>
                    <a:pt x="410" y="209"/>
                    <a:pt x="410" y="205"/>
                  </a:cubicBezTo>
                  <a:cubicBezTo>
                    <a:pt x="410" y="205"/>
                    <a:pt x="410" y="205"/>
                    <a:pt x="410" y="205"/>
                  </a:cubicBezTo>
                  <a:cubicBezTo>
                    <a:pt x="410" y="92"/>
                    <a:pt x="318" y="0"/>
                    <a:pt x="205" y="0"/>
                  </a:cubicBezTo>
                  <a:cubicBezTo>
                    <a:pt x="92" y="0"/>
                    <a:pt x="0" y="92"/>
                    <a:pt x="0" y="205"/>
                  </a:cubicBezTo>
                  <a:cubicBezTo>
                    <a:pt x="0" y="205"/>
                    <a:pt x="0" y="205"/>
                    <a:pt x="0" y="205"/>
                  </a:cubicBezTo>
                  <a:cubicBezTo>
                    <a:pt x="1" y="549"/>
                    <a:pt x="1" y="549"/>
                    <a:pt x="1" y="549"/>
                  </a:cubicBezTo>
                  <a:cubicBezTo>
                    <a:pt x="1" y="571"/>
                    <a:pt x="18" y="589"/>
                    <a:pt x="41" y="589"/>
                  </a:cubicBezTo>
                  <a:cubicBezTo>
                    <a:pt x="370" y="589"/>
                    <a:pt x="370" y="589"/>
                    <a:pt x="370" y="589"/>
                  </a:cubicBezTo>
                  <a:cubicBezTo>
                    <a:pt x="392" y="589"/>
                    <a:pt x="410" y="571"/>
                    <a:pt x="410" y="549"/>
                  </a:cubicBezTo>
                  <a:cubicBezTo>
                    <a:pt x="410" y="237"/>
                    <a:pt x="410" y="237"/>
                    <a:pt x="410" y="237"/>
                  </a:cubicBezTo>
                  <a:cubicBezTo>
                    <a:pt x="410" y="233"/>
                    <a:pt x="406" y="229"/>
                    <a:pt x="402" y="229"/>
                  </a:cubicBezTo>
                  <a:moveTo>
                    <a:pt x="205" y="53"/>
                  </a:moveTo>
                  <a:cubicBezTo>
                    <a:pt x="202" y="53"/>
                    <a:pt x="199" y="55"/>
                    <a:pt x="198" y="58"/>
                  </a:cubicBezTo>
                  <a:cubicBezTo>
                    <a:pt x="76" y="291"/>
                    <a:pt x="76" y="291"/>
                    <a:pt x="76" y="291"/>
                  </a:cubicBezTo>
                  <a:cubicBezTo>
                    <a:pt x="75" y="294"/>
                    <a:pt x="75" y="297"/>
                    <a:pt x="77" y="299"/>
                  </a:cubicBezTo>
                  <a:cubicBezTo>
                    <a:pt x="78" y="301"/>
                    <a:pt x="81" y="303"/>
                    <a:pt x="83" y="303"/>
                  </a:cubicBezTo>
                  <a:cubicBezTo>
                    <a:pt x="327" y="303"/>
                    <a:pt x="327" y="303"/>
                    <a:pt x="327" y="303"/>
                  </a:cubicBezTo>
                  <a:cubicBezTo>
                    <a:pt x="330" y="303"/>
                    <a:pt x="332" y="301"/>
                    <a:pt x="334" y="299"/>
                  </a:cubicBezTo>
                  <a:cubicBezTo>
                    <a:pt x="335" y="297"/>
                    <a:pt x="335" y="294"/>
                    <a:pt x="334" y="291"/>
                  </a:cubicBezTo>
                  <a:cubicBezTo>
                    <a:pt x="212" y="58"/>
                    <a:pt x="212" y="58"/>
                    <a:pt x="212" y="58"/>
                  </a:cubicBezTo>
                  <a:cubicBezTo>
                    <a:pt x="211" y="55"/>
                    <a:pt x="208" y="53"/>
                    <a:pt x="205" y="53"/>
                  </a:cubicBezTo>
                  <a:moveTo>
                    <a:pt x="96" y="287"/>
                  </a:moveTo>
                  <a:cubicBezTo>
                    <a:pt x="205" y="79"/>
                    <a:pt x="205" y="79"/>
                    <a:pt x="205" y="79"/>
                  </a:cubicBezTo>
                  <a:cubicBezTo>
                    <a:pt x="314" y="287"/>
                    <a:pt x="314" y="287"/>
                    <a:pt x="314" y="287"/>
                  </a:cubicBezTo>
                  <a:lnTo>
                    <a:pt x="96" y="287"/>
                  </a:lnTo>
                  <a:close/>
                </a:path>
              </a:pathLst>
            </a:custGeom>
            <a:solidFill>
              <a:schemeClr val="tx1"/>
            </a:solidFill>
            <a:ln>
              <a:noFill/>
            </a:ln>
          </p:spPr>
          <p:txBody>
            <a:bodyPr tIns="1080000" anchor="ctr"/>
            <a:lstStyle/>
            <a:p>
              <a:pPr defTabSz="914377">
                <a:defRPr/>
              </a:pPr>
              <a:endParaRPr lang="en-US">
                <a:solidFill>
                  <a:srgbClr val="58585A"/>
                </a:solidFill>
                <a:latin typeface="+mn-lt"/>
              </a:endParaRPr>
            </a:p>
          </p:txBody>
        </p:sp>
      </p:grpSp>
      <p:sp>
        <p:nvSpPr>
          <p:cNvPr id="53" name="Rectangular Callout 99"/>
          <p:cNvSpPr/>
          <p:nvPr/>
        </p:nvSpPr>
        <p:spPr bwMode="auto">
          <a:xfrm>
            <a:off x="7527495" y="6163025"/>
            <a:ext cx="1667145" cy="528388"/>
          </a:xfrm>
          <a:prstGeom prst="wedgeRectCallout">
            <a:avLst>
              <a:gd name="adj1" fmla="val -59827"/>
              <a:gd name="adj2" fmla="val -79866"/>
            </a:avLst>
          </a:prstGeom>
          <a:solidFill>
            <a:schemeClr val="bg1"/>
          </a:solidFill>
          <a:ln w="12700" cap="flat" cmpd="sng" algn="ctr">
            <a:solidFill>
              <a:srgbClr val="00A9D4"/>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defTabSz="914377">
              <a:spcBef>
                <a:spcPts val="0"/>
              </a:spcBef>
              <a:defRPr/>
            </a:pPr>
            <a:r>
              <a:rPr lang="en-US" sz="1067">
                <a:solidFill>
                  <a:srgbClr val="58585A"/>
                </a:solidFill>
                <a:latin typeface="+mn-lt"/>
              </a:rPr>
              <a:t>Policy enforcement in UP</a:t>
            </a:r>
          </a:p>
          <a:p>
            <a:pPr defTabSz="914377">
              <a:spcBef>
                <a:spcPts val="0"/>
              </a:spcBef>
              <a:defRPr/>
            </a:pPr>
            <a:r>
              <a:rPr lang="en-US" sz="1067">
                <a:solidFill>
                  <a:srgbClr val="58585A"/>
                </a:solidFill>
                <a:latin typeface="+mn-lt"/>
              </a:rPr>
              <a:t>enforces policy decisions</a:t>
            </a:r>
          </a:p>
          <a:p>
            <a:pPr defTabSz="914377">
              <a:spcBef>
                <a:spcPts val="0"/>
              </a:spcBef>
              <a:defRPr/>
            </a:pPr>
            <a:r>
              <a:rPr lang="en-US" sz="1067">
                <a:solidFill>
                  <a:srgbClr val="58585A"/>
                </a:solidFill>
                <a:latin typeface="+mn-lt"/>
              </a:rPr>
              <a:t>in UP (</a:t>
            </a:r>
            <a:r>
              <a:rPr lang="en-US" sz="1067" err="1">
                <a:solidFill>
                  <a:srgbClr val="58585A"/>
                </a:solidFill>
                <a:latin typeface="+mn-lt"/>
              </a:rPr>
              <a:t>e.g</a:t>
            </a:r>
            <a:r>
              <a:rPr lang="en-US" sz="1067">
                <a:solidFill>
                  <a:srgbClr val="58585A"/>
                </a:solidFill>
                <a:latin typeface="+mn-lt"/>
              </a:rPr>
              <a:t> QoS).</a:t>
            </a:r>
          </a:p>
        </p:txBody>
      </p:sp>
      <p:sp>
        <p:nvSpPr>
          <p:cNvPr id="54" name="Rectangular Callout 100"/>
          <p:cNvSpPr/>
          <p:nvPr/>
        </p:nvSpPr>
        <p:spPr bwMode="auto">
          <a:xfrm>
            <a:off x="7561547" y="466779"/>
            <a:ext cx="3126270" cy="839493"/>
          </a:xfrm>
          <a:prstGeom prst="wedgeRectCallout">
            <a:avLst>
              <a:gd name="adj1" fmla="val -28076"/>
              <a:gd name="adj2" fmla="val 116729"/>
            </a:avLst>
          </a:prstGeom>
          <a:solidFill>
            <a:schemeClr val="bg1"/>
          </a:solidFill>
          <a:ln w="12700" cap="flat" cmpd="sng" algn="ctr">
            <a:solidFill>
              <a:srgbClr val="00A9D4"/>
            </a:solidFill>
            <a:prstDash val="solid"/>
            <a:round/>
            <a:headEnd type="none" w="med" len="med"/>
            <a:tailEnd type="none" w="med" len="med"/>
          </a:ln>
          <a:effectLst/>
        </p:spPr>
        <p:txBody>
          <a:bodyPr vert="horz" wrap="square" lIns="72000" tIns="45720" rIns="72000" bIns="45720" numCol="1" rtlCol="0" anchor="t" anchorCtr="0" compatLnSpc="1">
            <a:prstTxWarp prst="textNoShape">
              <a:avLst/>
            </a:prstTxWarp>
          </a:bodyPr>
          <a:lstStyle/>
          <a:p>
            <a:pPr defTabSz="914377">
              <a:spcBef>
                <a:spcPts val="0"/>
              </a:spcBef>
              <a:defRPr/>
            </a:pPr>
            <a:r>
              <a:rPr lang="en-US" sz="1067">
                <a:solidFill>
                  <a:srgbClr val="58585A"/>
                </a:solidFill>
                <a:latin typeface="+mn-lt"/>
              </a:rPr>
              <a:t>Provides policy decisions at reception of:</a:t>
            </a:r>
          </a:p>
          <a:p>
            <a:pPr marL="171446" indent="-171446" defTabSz="914377">
              <a:spcBef>
                <a:spcPts val="0"/>
              </a:spcBef>
              <a:buFontTx/>
              <a:buChar char="-"/>
              <a:defRPr/>
            </a:pPr>
            <a:r>
              <a:rPr lang="en-US" sz="1067">
                <a:solidFill>
                  <a:srgbClr val="58585A"/>
                </a:solidFill>
                <a:latin typeface="+mn-lt"/>
              </a:rPr>
              <a:t>Request from NG Core Control functions</a:t>
            </a:r>
          </a:p>
          <a:p>
            <a:pPr marL="171446" indent="-171446" defTabSz="914377">
              <a:spcBef>
                <a:spcPts val="0"/>
              </a:spcBef>
              <a:buFontTx/>
              <a:buChar char="-"/>
              <a:defRPr/>
            </a:pPr>
            <a:r>
              <a:rPr lang="en-US" sz="1067">
                <a:solidFill>
                  <a:srgbClr val="58585A"/>
                </a:solidFill>
                <a:latin typeface="+mn-lt"/>
              </a:rPr>
              <a:t>Events (e.g. request from service network)</a:t>
            </a:r>
          </a:p>
          <a:p>
            <a:pPr marL="171446" indent="-171446" defTabSz="914377">
              <a:spcBef>
                <a:spcPts val="0"/>
              </a:spcBef>
              <a:buFontTx/>
              <a:buChar char="-"/>
              <a:defRPr/>
            </a:pPr>
            <a:r>
              <a:rPr lang="en-US" sz="1067">
                <a:solidFill>
                  <a:srgbClr val="58585A"/>
                </a:solidFill>
                <a:latin typeface="+mn-lt"/>
              </a:rPr>
              <a:t>Retrieve the subscription policy data from UDR</a:t>
            </a:r>
          </a:p>
        </p:txBody>
      </p:sp>
      <p:sp>
        <p:nvSpPr>
          <p:cNvPr id="56" name="Rectangular Callout 102"/>
          <p:cNvSpPr/>
          <p:nvPr/>
        </p:nvSpPr>
        <p:spPr bwMode="auto">
          <a:xfrm>
            <a:off x="10549358" y="4678726"/>
            <a:ext cx="1496425" cy="388946"/>
          </a:xfrm>
          <a:prstGeom prst="wedgeRectCallout">
            <a:avLst>
              <a:gd name="adj1" fmla="val -68068"/>
              <a:gd name="adj2" fmla="val -123936"/>
            </a:avLst>
          </a:prstGeom>
          <a:solidFill>
            <a:schemeClr val="bg1"/>
          </a:solidFill>
          <a:ln w="12700" cap="flat" cmpd="sng" algn="ctr">
            <a:solidFill>
              <a:schemeClr val="accent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defTabSz="914377">
              <a:spcBef>
                <a:spcPts val="0"/>
              </a:spcBef>
              <a:defRPr/>
            </a:pPr>
            <a:r>
              <a:rPr lang="en-US" sz="1067">
                <a:solidFill>
                  <a:srgbClr val="58585A"/>
                </a:solidFill>
                <a:latin typeface="+mn-lt"/>
              </a:rPr>
              <a:t>Transport application</a:t>
            </a:r>
          </a:p>
          <a:p>
            <a:pPr defTabSz="914377">
              <a:spcBef>
                <a:spcPts val="0"/>
              </a:spcBef>
              <a:defRPr/>
            </a:pPr>
            <a:r>
              <a:rPr lang="en-US" sz="1067">
                <a:solidFill>
                  <a:srgbClr val="58585A"/>
                </a:solidFill>
                <a:latin typeface="+mn-lt"/>
              </a:rPr>
              <a:t>level session info</a:t>
            </a:r>
          </a:p>
        </p:txBody>
      </p:sp>
      <p:sp>
        <p:nvSpPr>
          <p:cNvPr id="57" name="Rectangular Callout 103"/>
          <p:cNvSpPr/>
          <p:nvPr/>
        </p:nvSpPr>
        <p:spPr bwMode="auto">
          <a:xfrm>
            <a:off x="7514728" y="3986991"/>
            <a:ext cx="1262118" cy="432519"/>
          </a:xfrm>
          <a:prstGeom prst="wedgeRectCallout">
            <a:avLst>
              <a:gd name="adj1" fmla="val -38827"/>
              <a:gd name="adj2" fmla="val -213807"/>
            </a:avLst>
          </a:prstGeom>
          <a:solidFill>
            <a:schemeClr val="bg1"/>
          </a:solidFill>
          <a:ln w="12700" cap="flat" cmpd="sng" algn="ctr">
            <a:solidFill>
              <a:schemeClr val="accent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defTabSz="914377">
              <a:spcBef>
                <a:spcPts val="0"/>
              </a:spcBef>
              <a:defRPr/>
            </a:pPr>
            <a:r>
              <a:rPr lang="en-US" sz="1067">
                <a:latin typeface="+mn-lt"/>
              </a:rPr>
              <a:t>Dynamic policy and </a:t>
            </a:r>
          </a:p>
          <a:p>
            <a:pPr defTabSz="914377">
              <a:spcBef>
                <a:spcPts val="0"/>
              </a:spcBef>
              <a:defRPr/>
            </a:pPr>
            <a:r>
              <a:rPr lang="en-US" sz="1067">
                <a:latin typeface="+mn-lt"/>
              </a:rPr>
              <a:t>charging control </a:t>
            </a:r>
            <a:endParaRPr lang="en-US" sz="1067">
              <a:solidFill>
                <a:srgbClr val="58585A"/>
              </a:solidFill>
              <a:latin typeface="+mn-lt"/>
            </a:endParaRPr>
          </a:p>
        </p:txBody>
      </p:sp>
      <p:sp>
        <p:nvSpPr>
          <p:cNvPr id="59" name="Rectangular Callout 124"/>
          <p:cNvSpPr/>
          <p:nvPr/>
        </p:nvSpPr>
        <p:spPr bwMode="auto">
          <a:xfrm>
            <a:off x="7571988" y="4783298"/>
            <a:ext cx="1813184" cy="463445"/>
          </a:xfrm>
          <a:prstGeom prst="wedgeRectCallout">
            <a:avLst>
              <a:gd name="adj1" fmla="val -90846"/>
              <a:gd name="adj2" fmla="val -22488"/>
            </a:avLst>
          </a:prstGeom>
          <a:solidFill>
            <a:schemeClr val="bg1"/>
          </a:solidFill>
          <a:ln w="12700" cap="flat" cmpd="sng" algn="ctr">
            <a:solidFill>
              <a:srgbClr val="89BA17"/>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defTabSz="914377">
              <a:spcBef>
                <a:spcPts val="0"/>
              </a:spcBef>
              <a:defRPr/>
            </a:pPr>
            <a:r>
              <a:rPr lang="en-US" sz="1067">
                <a:solidFill>
                  <a:srgbClr val="58585A"/>
                </a:solidFill>
                <a:latin typeface="+mn-lt"/>
              </a:rPr>
              <a:t>Policy decisions propagated</a:t>
            </a:r>
          </a:p>
          <a:p>
            <a:pPr defTabSz="914377">
              <a:spcBef>
                <a:spcPts val="0"/>
              </a:spcBef>
              <a:defRPr/>
            </a:pPr>
            <a:r>
              <a:rPr lang="en-US" sz="1067">
                <a:solidFill>
                  <a:srgbClr val="58585A"/>
                </a:solidFill>
                <a:latin typeface="+mn-lt"/>
              </a:rPr>
              <a:t> to the UP for enforcement</a:t>
            </a:r>
          </a:p>
        </p:txBody>
      </p:sp>
      <p:sp>
        <p:nvSpPr>
          <p:cNvPr id="61" name="Text Box 144"/>
          <p:cNvSpPr txBox="1">
            <a:spLocks noChangeAspect="1" noChangeArrowheads="1"/>
          </p:cNvSpPr>
          <p:nvPr/>
        </p:nvSpPr>
        <p:spPr bwMode="auto">
          <a:xfrm rot="16200000">
            <a:off x="5850058" y="3598185"/>
            <a:ext cx="992351" cy="17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defTabSz="914377" eaLnBrk="1" hangingPunct="1">
              <a:lnSpc>
                <a:spcPct val="80000"/>
              </a:lnSpc>
              <a:defRPr/>
            </a:pPr>
            <a:r>
              <a:rPr lang="en-US" altLang="en-US" sz="1400">
                <a:solidFill>
                  <a:srgbClr val="58585A"/>
                </a:solidFill>
                <a:latin typeface="+mn-lt"/>
              </a:rPr>
              <a:t>N11</a:t>
            </a:r>
          </a:p>
        </p:txBody>
      </p:sp>
      <p:cxnSp>
        <p:nvCxnSpPr>
          <p:cNvPr id="62" name="Elbow Connector 133"/>
          <p:cNvCxnSpPr>
            <a:cxnSpLocks/>
          </p:cNvCxnSpPr>
          <p:nvPr/>
        </p:nvCxnSpPr>
        <p:spPr bwMode="auto">
          <a:xfrm flipV="1">
            <a:off x="738815" y="4061615"/>
            <a:ext cx="4069319" cy="1373333"/>
          </a:xfrm>
          <a:prstGeom prst="bentConnector3">
            <a:avLst>
              <a:gd name="adj1" fmla="val 143"/>
            </a:avLst>
          </a:prstGeom>
          <a:noFill/>
          <a:ln w="6350">
            <a:solidFill>
              <a:schemeClr val="accent4">
                <a:lumMod val="50000"/>
              </a:schemeClr>
            </a:solidFill>
            <a:prstDash val="dash"/>
            <a:round/>
            <a:headEnd/>
            <a:tailEnd/>
          </a:ln>
        </p:spPr>
      </p:cxnSp>
      <p:sp>
        <p:nvSpPr>
          <p:cNvPr id="63" name="Text Box 144"/>
          <p:cNvSpPr txBox="1">
            <a:spLocks noChangeAspect="1" noChangeArrowheads="1"/>
          </p:cNvSpPr>
          <p:nvPr/>
        </p:nvSpPr>
        <p:spPr bwMode="auto">
          <a:xfrm>
            <a:off x="487053" y="4441311"/>
            <a:ext cx="992351" cy="17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defTabSz="914377" eaLnBrk="1" hangingPunct="1">
              <a:lnSpc>
                <a:spcPct val="80000"/>
              </a:lnSpc>
              <a:defRPr/>
            </a:pPr>
            <a:r>
              <a:rPr lang="en-US" altLang="en-US" sz="1400">
                <a:solidFill>
                  <a:srgbClr val="58585A"/>
                </a:solidFill>
                <a:latin typeface="+mn-lt"/>
              </a:rPr>
              <a:t>N1</a:t>
            </a:r>
          </a:p>
        </p:txBody>
      </p:sp>
      <p:cxnSp>
        <p:nvCxnSpPr>
          <p:cNvPr id="64" name="Elbow Connector 96"/>
          <p:cNvCxnSpPr>
            <a:cxnSpLocks/>
          </p:cNvCxnSpPr>
          <p:nvPr/>
        </p:nvCxnSpPr>
        <p:spPr bwMode="auto">
          <a:xfrm flipV="1">
            <a:off x="5646691" y="2353438"/>
            <a:ext cx="2336096" cy="919212"/>
          </a:xfrm>
          <a:prstGeom prst="bentConnector3">
            <a:avLst>
              <a:gd name="adj1" fmla="val 461"/>
            </a:avLst>
          </a:prstGeom>
          <a:noFill/>
          <a:ln w="6350">
            <a:solidFill>
              <a:schemeClr val="accent4">
                <a:lumMod val="50000"/>
              </a:schemeClr>
            </a:solidFill>
            <a:prstDash val="dash"/>
            <a:round/>
            <a:headEnd/>
            <a:tailEnd/>
          </a:ln>
        </p:spPr>
      </p:cxnSp>
      <p:sp>
        <p:nvSpPr>
          <p:cNvPr id="65" name="Text Box 144"/>
          <p:cNvSpPr txBox="1">
            <a:spLocks noChangeAspect="1" noChangeArrowheads="1"/>
          </p:cNvSpPr>
          <p:nvPr/>
        </p:nvSpPr>
        <p:spPr bwMode="auto">
          <a:xfrm>
            <a:off x="5549605" y="2169061"/>
            <a:ext cx="992351" cy="17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defTabSz="914377" eaLnBrk="1" hangingPunct="1">
              <a:lnSpc>
                <a:spcPct val="80000"/>
              </a:lnSpc>
              <a:defRPr/>
            </a:pPr>
            <a:r>
              <a:rPr lang="en-US" altLang="en-US" sz="1400">
                <a:solidFill>
                  <a:srgbClr val="58585A"/>
                </a:solidFill>
                <a:latin typeface="+mn-lt"/>
              </a:rPr>
              <a:t>N15</a:t>
            </a:r>
          </a:p>
        </p:txBody>
      </p:sp>
      <p:sp>
        <p:nvSpPr>
          <p:cNvPr id="66" name="Rectangular Callout 98"/>
          <p:cNvSpPr/>
          <p:nvPr/>
        </p:nvSpPr>
        <p:spPr bwMode="auto">
          <a:xfrm>
            <a:off x="3400863" y="4706422"/>
            <a:ext cx="2301169" cy="1045038"/>
          </a:xfrm>
          <a:prstGeom prst="wedgeRectCallout">
            <a:avLst>
              <a:gd name="adj1" fmla="val 47770"/>
              <a:gd name="adj2" fmla="val -90092"/>
            </a:avLst>
          </a:prstGeom>
          <a:solidFill>
            <a:schemeClr val="bg1"/>
          </a:solidFill>
          <a:ln w="12700" cap="flat" cmpd="sng" algn="ctr">
            <a:solidFill>
              <a:srgbClr val="00A9D4"/>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defTabSz="914377">
              <a:spcBef>
                <a:spcPts val="0"/>
              </a:spcBef>
              <a:defRPr/>
            </a:pPr>
            <a:r>
              <a:rPr lang="en-US" sz="1067">
                <a:solidFill>
                  <a:srgbClr val="58585A"/>
                </a:solidFill>
                <a:latin typeface="+mn-lt"/>
              </a:rPr>
              <a:t>Policy enforcement control part:</a:t>
            </a:r>
          </a:p>
          <a:p>
            <a:pPr defTabSz="914377">
              <a:spcBef>
                <a:spcPts val="0"/>
              </a:spcBef>
              <a:defRPr/>
            </a:pPr>
            <a:r>
              <a:rPr lang="en-US" sz="1067">
                <a:solidFill>
                  <a:srgbClr val="58585A"/>
                </a:solidFill>
                <a:latin typeface="+mn-lt"/>
              </a:rPr>
              <a:t> - Request for Access and Mobility</a:t>
            </a:r>
          </a:p>
          <a:p>
            <a:pPr defTabSz="914377">
              <a:spcBef>
                <a:spcPts val="0"/>
              </a:spcBef>
              <a:defRPr/>
            </a:pPr>
            <a:r>
              <a:rPr lang="en-US" sz="1067">
                <a:solidFill>
                  <a:srgbClr val="58585A"/>
                </a:solidFill>
                <a:latin typeface="+mn-lt"/>
              </a:rPr>
              <a:t>   policy decisions</a:t>
            </a:r>
          </a:p>
          <a:p>
            <a:pPr defTabSz="914377">
              <a:spcBef>
                <a:spcPts val="0"/>
              </a:spcBef>
              <a:defRPr/>
            </a:pPr>
            <a:r>
              <a:rPr lang="en-US" sz="1067">
                <a:solidFill>
                  <a:srgbClr val="58585A"/>
                </a:solidFill>
                <a:latin typeface="+mn-lt"/>
              </a:rPr>
              <a:t> - Enforces and distributes mobility</a:t>
            </a:r>
            <a:br>
              <a:rPr lang="en-US" sz="1067">
                <a:solidFill>
                  <a:srgbClr val="58585A"/>
                </a:solidFill>
                <a:latin typeface="+mn-lt"/>
              </a:rPr>
            </a:br>
            <a:r>
              <a:rPr lang="en-US" sz="1067">
                <a:solidFill>
                  <a:srgbClr val="58585A"/>
                </a:solidFill>
                <a:latin typeface="+mn-lt"/>
              </a:rPr>
              <a:t>   policy decisions to 5G RAN.</a:t>
            </a:r>
          </a:p>
          <a:p>
            <a:pPr defTabSz="914377">
              <a:spcBef>
                <a:spcPts val="0"/>
              </a:spcBef>
              <a:defRPr/>
            </a:pPr>
            <a:r>
              <a:rPr lang="en-US" sz="1067">
                <a:solidFill>
                  <a:srgbClr val="58585A"/>
                </a:solidFill>
                <a:latin typeface="+mn-lt"/>
              </a:rPr>
              <a:t>- Provides policies to the UE via N1.</a:t>
            </a:r>
          </a:p>
        </p:txBody>
      </p:sp>
      <p:grpSp>
        <p:nvGrpSpPr>
          <p:cNvPr id="74" name="Group 73"/>
          <p:cNvGrpSpPr/>
          <p:nvPr/>
        </p:nvGrpSpPr>
        <p:grpSpPr>
          <a:xfrm>
            <a:off x="4106500" y="2158220"/>
            <a:ext cx="665705" cy="939909"/>
            <a:chOff x="4338871" y="2725624"/>
            <a:chExt cx="1199053" cy="1626215"/>
          </a:xfrm>
        </p:grpSpPr>
        <p:sp>
          <p:nvSpPr>
            <p:cNvPr id="75" name="Rectangle 241"/>
            <p:cNvSpPr>
              <a:spLocks noChangeAspect="1" noChangeArrowheads="1"/>
            </p:cNvSpPr>
            <p:nvPr/>
          </p:nvSpPr>
          <p:spPr bwMode="auto">
            <a:xfrm>
              <a:off x="4656108" y="3080987"/>
              <a:ext cx="881816" cy="1270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72000" rIns="72000" anchor="ct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defTabSz="914377" eaLnBrk="1" hangingPunct="1">
                <a:defRPr/>
              </a:pPr>
              <a:endParaRPr lang="sv-SE" altLang="en-US" sz="900">
                <a:solidFill>
                  <a:srgbClr val="58585A"/>
                </a:solidFill>
                <a:latin typeface="+mn-lt"/>
              </a:endParaRPr>
            </a:p>
          </p:txBody>
        </p:sp>
        <p:sp>
          <p:nvSpPr>
            <p:cNvPr id="76" name="AutoShape 238"/>
            <p:cNvSpPr>
              <a:spLocks noChangeAspect="1" noChangeArrowheads="1"/>
            </p:cNvSpPr>
            <p:nvPr/>
          </p:nvSpPr>
          <p:spPr bwMode="auto">
            <a:xfrm>
              <a:off x="4360114" y="3177479"/>
              <a:ext cx="1062149" cy="1117426"/>
            </a:xfrm>
            <a:prstGeom prst="roundRect">
              <a:avLst>
                <a:gd name="adj" fmla="val 9356"/>
              </a:avLst>
            </a:prstGeom>
            <a:solidFill>
              <a:schemeClr val="bg1"/>
            </a:solidFill>
            <a:ln w="12700">
              <a:solidFill>
                <a:schemeClr val="bg1"/>
              </a:solidFill>
              <a:round/>
              <a:headEnd/>
              <a:tailEnd/>
            </a:ln>
          </p:spPr>
          <p:txBody>
            <a:bodyPr wrap="none" lIns="0" rIns="0" anchor="ct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defTabSz="914377" eaLnBrk="1" hangingPunct="1">
                <a:defRPr/>
              </a:pPr>
              <a:endParaRPr lang="sv-SE" altLang="en-US" sz="900">
                <a:solidFill>
                  <a:srgbClr val="58585A"/>
                </a:solidFill>
                <a:latin typeface="+mn-lt"/>
              </a:endParaRPr>
            </a:p>
          </p:txBody>
        </p:sp>
        <p:sp>
          <p:nvSpPr>
            <p:cNvPr id="77" name="Oval 239"/>
            <p:cNvSpPr>
              <a:spLocks noChangeAspect="1" noChangeArrowheads="1"/>
            </p:cNvSpPr>
            <p:nvPr/>
          </p:nvSpPr>
          <p:spPr bwMode="auto">
            <a:xfrm>
              <a:off x="4354045" y="2746996"/>
              <a:ext cx="1068218" cy="1083842"/>
            </a:xfrm>
            <a:prstGeom prst="ellipse">
              <a:avLst/>
            </a:prstGeom>
            <a:solidFill>
              <a:schemeClr val="bg1"/>
            </a:solidFill>
            <a:ln w="12700">
              <a:solidFill>
                <a:schemeClr val="bg1"/>
              </a:solidFill>
              <a:round/>
              <a:headEnd/>
              <a:tailEnd/>
            </a:ln>
          </p:spPr>
          <p:txBody>
            <a:bodyPr wrap="none" lIns="0" rIns="0" anchor="ct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defTabSz="914377" eaLnBrk="1" hangingPunct="1">
                <a:defRPr/>
              </a:pPr>
              <a:endParaRPr lang="sv-SE" altLang="en-US" sz="900">
                <a:solidFill>
                  <a:srgbClr val="58585A"/>
                </a:solidFill>
                <a:latin typeface="+mn-lt"/>
              </a:endParaRPr>
            </a:p>
          </p:txBody>
        </p:sp>
        <p:sp>
          <p:nvSpPr>
            <p:cNvPr id="78" name="Text Box 240"/>
            <p:cNvSpPr txBox="1">
              <a:spLocks noChangeAspect="1" noChangeArrowheads="1"/>
            </p:cNvSpPr>
            <p:nvPr/>
          </p:nvSpPr>
          <p:spPr bwMode="auto">
            <a:xfrm>
              <a:off x="4390461" y="3589645"/>
              <a:ext cx="992350" cy="686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defTabSz="914377" eaLnBrk="1" hangingPunct="1">
                <a:lnSpc>
                  <a:spcPct val="80000"/>
                </a:lnSpc>
                <a:defRPr/>
              </a:pPr>
              <a:r>
                <a:rPr lang="en-US" altLang="en-US" sz="1400">
                  <a:solidFill>
                    <a:srgbClr val="58585A"/>
                  </a:solidFill>
                  <a:latin typeface="+mn-lt"/>
                </a:rPr>
                <a:t>UDM</a:t>
              </a:r>
            </a:p>
          </p:txBody>
        </p:sp>
        <p:sp>
          <p:nvSpPr>
            <p:cNvPr id="79" name="Rectangle 241"/>
            <p:cNvSpPr>
              <a:spLocks noChangeAspect="1" noChangeArrowheads="1"/>
            </p:cNvSpPr>
            <p:nvPr/>
          </p:nvSpPr>
          <p:spPr bwMode="auto">
            <a:xfrm>
              <a:off x="4338871" y="2725624"/>
              <a:ext cx="1101600" cy="15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72000" rIns="72000" anchor="ct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defTabSz="914377" eaLnBrk="1" hangingPunct="1">
                <a:defRPr/>
              </a:pPr>
              <a:endParaRPr lang="sv-SE" altLang="en-US" sz="900">
                <a:solidFill>
                  <a:srgbClr val="58585A"/>
                </a:solidFill>
                <a:latin typeface="+mn-lt"/>
              </a:endParaRPr>
            </a:p>
          </p:txBody>
        </p:sp>
        <p:sp>
          <p:nvSpPr>
            <p:cNvPr id="80" name="Freeform 11"/>
            <p:cNvSpPr>
              <a:spLocks noChangeAspect="1" noEditPoints="1"/>
            </p:cNvSpPr>
            <p:nvPr/>
          </p:nvSpPr>
          <p:spPr bwMode="auto">
            <a:xfrm>
              <a:off x="4338871" y="2725624"/>
              <a:ext cx="1101600" cy="1584547"/>
            </a:xfrm>
            <a:custGeom>
              <a:avLst/>
              <a:gdLst>
                <a:gd name="T0" fmla="*/ 236 w 410"/>
                <a:gd name="T1" fmla="*/ 93 h 589"/>
                <a:gd name="T2" fmla="*/ 233 w 410"/>
                <a:gd name="T3" fmla="*/ 95 h 589"/>
                <a:gd name="T4" fmla="*/ 233 w 410"/>
                <a:gd name="T5" fmla="*/ 221 h 589"/>
                <a:gd name="T6" fmla="*/ 218 w 410"/>
                <a:gd name="T7" fmla="*/ 231 h 589"/>
                <a:gd name="T8" fmla="*/ 24 w 410"/>
                <a:gd name="T9" fmla="*/ 231 h 589"/>
                <a:gd name="T10" fmla="*/ 10 w 410"/>
                <a:gd name="T11" fmla="*/ 221 h 589"/>
                <a:gd name="T12" fmla="*/ 10 w 410"/>
                <a:gd name="T13" fmla="*/ 83 h 589"/>
                <a:gd name="T14" fmla="*/ 120 w 410"/>
                <a:gd name="T15" fmla="*/ 7 h 589"/>
                <a:gd name="T16" fmla="*/ 233 w 410"/>
                <a:gd name="T17" fmla="*/ 83 h 589"/>
                <a:gd name="T18" fmla="*/ 236 w 410"/>
                <a:gd name="T19" fmla="*/ 87 h 589"/>
                <a:gd name="T20" fmla="*/ 242 w 410"/>
                <a:gd name="T21" fmla="*/ 83 h 589"/>
                <a:gd name="T22" fmla="*/ 242 w 410"/>
                <a:gd name="T23" fmla="*/ 83 h 589"/>
                <a:gd name="T24" fmla="*/ 120 w 410"/>
                <a:gd name="T25" fmla="*/ 0 h 589"/>
                <a:gd name="T26" fmla="*/ 0 w 410"/>
                <a:gd name="T27" fmla="*/ 83 h 589"/>
                <a:gd name="T28" fmla="*/ 0 w 410"/>
                <a:gd name="T29" fmla="*/ 83 h 589"/>
                <a:gd name="T30" fmla="*/ 4 w 410"/>
                <a:gd name="T31" fmla="*/ 221 h 589"/>
                <a:gd name="T32" fmla="*/ 24 w 410"/>
                <a:gd name="T33" fmla="*/ 239 h 589"/>
                <a:gd name="T34" fmla="*/ 218 w 410"/>
                <a:gd name="T35" fmla="*/ 239 h 589"/>
                <a:gd name="T36" fmla="*/ 242 w 410"/>
                <a:gd name="T37" fmla="*/ 221 h 589"/>
                <a:gd name="T38" fmla="*/ 242 w 410"/>
                <a:gd name="T39" fmla="*/ 95 h 589"/>
                <a:gd name="T40" fmla="*/ 236 w 410"/>
                <a:gd name="T41" fmla="*/ 93 h 589"/>
                <a:gd name="T42" fmla="*/ 120 w 410"/>
                <a:gd name="T43" fmla="*/ 22 h 589"/>
                <a:gd name="T44" fmla="*/ 117 w 410"/>
                <a:gd name="T45" fmla="*/ 23 h 589"/>
                <a:gd name="T46" fmla="*/ 45 w 410"/>
                <a:gd name="T47" fmla="*/ 118 h 589"/>
                <a:gd name="T48" fmla="*/ 45 w 410"/>
                <a:gd name="T49" fmla="*/ 121 h 589"/>
                <a:gd name="T50" fmla="*/ 50 w 410"/>
                <a:gd name="T51" fmla="*/ 123 h 589"/>
                <a:gd name="T52" fmla="*/ 192 w 410"/>
                <a:gd name="T53" fmla="*/ 123 h 589"/>
                <a:gd name="T54" fmla="*/ 197 w 410"/>
                <a:gd name="T55" fmla="*/ 121 h 589"/>
                <a:gd name="T56" fmla="*/ 197 w 410"/>
                <a:gd name="T57" fmla="*/ 118 h 589"/>
                <a:gd name="T58" fmla="*/ 125 w 410"/>
                <a:gd name="T59" fmla="*/ 23 h 589"/>
                <a:gd name="T60" fmla="*/ 120 w 410"/>
                <a:gd name="T61" fmla="*/ 22 h 589"/>
                <a:gd name="T62" fmla="*/ 57 w 410"/>
                <a:gd name="T63" fmla="*/ 116 h 589"/>
                <a:gd name="T64" fmla="*/ 120 w 410"/>
                <a:gd name="T65" fmla="*/ 33 h 589"/>
                <a:gd name="T66" fmla="*/ 185 w 410"/>
                <a:gd name="T67" fmla="*/ 116 h 589"/>
                <a:gd name="T68" fmla="*/ 57 w 410"/>
                <a:gd name="T69" fmla="*/ 116 h 5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10"/>
                <a:gd name="T106" fmla="*/ 0 h 589"/>
                <a:gd name="T107" fmla="*/ 410 w 410"/>
                <a:gd name="T108" fmla="*/ 589 h 58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10" h="589">
                  <a:moveTo>
                    <a:pt x="402" y="229"/>
                  </a:moveTo>
                  <a:cubicBezTo>
                    <a:pt x="397" y="229"/>
                    <a:pt x="394" y="233"/>
                    <a:pt x="394" y="237"/>
                  </a:cubicBezTo>
                  <a:cubicBezTo>
                    <a:pt x="394" y="549"/>
                    <a:pt x="394" y="549"/>
                    <a:pt x="394" y="549"/>
                  </a:cubicBezTo>
                  <a:cubicBezTo>
                    <a:pt x="394" y="563"/>
                    <a:pt x="383" y="573"/>
                    <a:pt x="370" y="573"/>
                  </a:cubicBezTo>
                  <a:cubicBezTo>
                    <a:pt x="41" y="573"/>
                    <a:pt x="41" y="573"/>
                    <a:pt x="41" y="573"/>
                  </a:cubicBezTo>
                  <a:cubicBezTo>
                    <a:pt x="27" y="573"/>
                    <a:pt x="17" y="563"/>
                    <a:pt x="16" y="549"/>
                  </a:cubicBezTo>
                  <a:cubicBezTo>
                    <a:pt x="16" y="205"/>
                    <a:pt x="16" y="205"/>
                    <a:pt x="16" y="205"/>
                  </a:cubicBezTo>
                  <a:cubicBezTo>
                    <a:pt x="17" y="101"/>
                    <a:pt x="101" y="16"/>
                    <a:pt x="205" y="16"/>
                  </a:cubicBezTo>
                  <a:cubicBezTo>
                    <a:pt x="309" y="16"/>
                    <a:pt x="394" y="101"/>
                    <a:pt x="394" y="205"/>
                  </a:cubicBezTo>
                  <a:cubicBezTo>
                    <a:pt x="394" y="209"/>
                    <a:pt x="397" y="213"/>
                    <a:pt x="402" y="213"/>
                  </a:cubicBezTo>
                  <a:cubicBezTo>
                    <a:pt x="406" y="213"/>
                    <a:pt x="410" y="209"/>
                    <a:pt x="410" y="205"/>
                  </a:cubicBezTo>
                  <a:cubicBezTo>
                    <a:pt x="410" y="205"/>
                    <a:pt x="410" y="205"/>
                    <a:pt x="410" y="205"/>
                  </a:cubicBezTo>
                  <a:cubicBezTo>
                    <a:pt x="410" y="92"/>
                    <a:pt x="318" y="0"/>
                    <a:pt x="205" y="0"/>
                  </a:cubicBezTo>
                  <a:cubicBezTo>
                    <a:pt x="92" y="0"/>
                    <a:pt x="0" y="92"/>
                    <a:pt x="0" y="205"/>
                  </a:cubicBezTo>
                  <a:cubicBezTo>
                    <a:pt x="0" y="205"/>
                    <a:pt x="0" y="205"/>
                    <a:pt x="0" y="205"/>
                  </a:cubicBezTo>
                  <a:cubicBezTo>
                    <a:pt x="1" y="549"/>
                    <a:pt x="1" y="549"/>
                    <a:pt x="1" y="549"/>
                  </a:cubicBezTo>
                  <a:cubicBezTo>
                    <a:pt x="1" y="571"/>
                    <a:pt x="18" y="589"/>
                    <a:pt x="41" y="589"/>
                  </a:cubicBezTo>
                  <a:cubicBezTo>
                    <a:pt x="370" y="589"/>
                    <a:pt x="370" y="589"/>
                    <a:pt x="370" y="589"/>
                  </a:cubicBezTo>
                  <a:cubicBezTo>
                    <a:pt x="392" y="589"/>
                    <a:pt x="410" y="571"/>
                    <a:pt x="410" y="549"/>
                  </a:cubicBezTo>
                  <a:cubicBezTo>
                    <a:pt x="410" y="237"/>
                    <a:pt x="410" y="237"/>
                    <a:pt x="410" y="237"/>
                  </a:cubicBezTo>
                  <a:cubicBezTo>
                    <a:pt x="410" y="233"/>
                    <a:pt x="406" y="229"/>
                    <a:pt x="402" y="229"/>
                  </a:cubicBezTo>
                  <a:moveTo>
                    <a:pt x="205" y="53"/>
                  </a:moveTo>
                  <a:cubicBezTo>
                    <a:pt x="202" y="53"/>
                    <a:pt x="199" y="55"/>
                    <a:pt x="198" y="58"/>
                  </a:cubicBezTo>
                  <a:cubicBezTo>
                    <a:pt x="76" y="291"/>
                    <a:pt x="76" y="291"/>
                    <a:pt x="76" y="291"/>
                  </a:cubicBezTo>
                  <a:cubicBezTo>
                    <a:pt x="75" y="294"/>
                    <a:pt x="75" y="297"/>
                    <a:pt x="77" y="299"/>
                  </a:cubicBezTo>
                  <a:cubicBezTo>
                    <a:pt x="78" y="301"/>
                    <a:pt x="81" y="303"/>
                    <a:pt x="83" y="303"/>
                  </a:cubicBezTo>
                  <a:cubicBezTo>
                    <a:pt x="327" y="303"/>
                    <a:pt x="327" y="303"/>
                    <a:pt x="327" y="303"/>
                  </a:cubicBezTo>
                  <a:cubicBezTo>
                    <a:pt x="330" y="303"/>
                    <a:pt x="332" y="301"/>
                    <a:pt x="334" y="299"/>
                  </a:cubicBezTo>
                  <a:cubicBezTo>
                    <a:pt x="335" y="297"/>
                    <a:pt x="335" y="294"/>
                    <a:pt x="334" y="291"/>
                  </a:cubicBezTo>
                  <a:cubicBezTo>
                    <a:pt x="212" y="58"/>
                    <a:pt x="212" y="58"/>
                    <a:pt x="212" y="58"/>
                  </a:cubicBezTo>
                  <a:cubicBezTo>
                    <a:pt x="211" y="55"/>
                    <a:pt x="208" y="53"/>
                    <a:pt x="205" y="53"/>
                  </a:cubicBezTo>
                  <a:moveTo>
                    <a:pt x="96" y="287"/>
                  </a:moveTo>
                  <a:cubicBezTo>
                    <a:pt x="205" y="79"/>
                    <a:pt x="205" y="79"/>
                    <a:pt x="205" y="79"/>
                  </a:cubicBezTo>
                  <a:cubicBezTo>
                    <a:pt x="314" y="287"/>
                    <a:pt x="314" y="287"/>
                    <a:pt x="314" y="287"/>
                  </a:cubicBezTo>
                  <a:lnTo>
                    <a:pt x="96" y="287"/>
                  </a:lnTo>
                  <a:close/>
                </a:path>
              </a:pathLst>
            </a:custGeom>
            <a:solidFill>
              <a:schemeClr val="tx1"/>
            </a:solidFill>
            <a:ln>
              <a:noFill/>
            </a:ln>
          </p:spPr>
          <p:txBody>
            <a:bodyPr tIns="1080000" anchor="ctr"/>
            <a:lstStyle/>
            <a:p>
              <a:pPr defTabSz="914377">
                <a:defRPr/>
              </a:pPr>
              <a:endParaRPr lang="en-US">
                <a:solidFill>
                  <a:srgbClr val="58585A"/>
                </a:solidFill>
                <a:latin typeface="+mn-lt"/>
              </a:endParaRPr>
            </a:p>
          </p:txBody>
        </p:sp>
      </p:grpSp>
      <p:grpSp>
        <p:nvGrpSpPr>
          <p:cNvPr id="2" name="Group 1"/>
          <p:cNvGrpSpPr/>
          <p:nvPr/>
        </p:nvGrpSpPr>
        <p:grpSpPr>
          <a:xfrm>
            <a:off x="3931240" y="1029419"/>
            <a:ext cx="967259" cy="530357"/>
            <a:chOff x="5585896" y="1027725"/>
            <a:chExt cx="967259" cy="658393"/>
          </a:xfrm>
        </p:grpSpPr>
        <p:sp>
          <p:nvSpPr>
            <p:cNvPr id="81" name="Can 1"/>
            <p:cNvSpPr/>
            <p:nvPr/>
          </p:nvSpPr>
          <p:spPr bwMode="auto">
            <a:xfrm>
              <a:off x="5585896" y="1027725"/>
              <a:ext cx="967259" cy="658393"/>
            </a:xfrm>
            <a:prstGeom prst="can">
              <a:avLst/>
            </a:prstGeom>
            <a:noFill/>
            <a:ln w="41275" cap="flat" cmpd="sng" algn="ctr">
              <a:solidFill>
                <a:schemeClr val="accent2"/>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defTabSz="914377">
                <a:defRPr/>
              </a:pPr>
              <a:endParaRPr lang="es-ES">
                <a:solidFill>
                  <a:srgbClr val="58585A"/>
                </a:solidFill>
                <a:latin typeface="+mn-lt"/>
              </a:endParaRPr>
            </a:p>
          </p:txBody>
        </p:sp>
        <p:sp>
          <p:nvSpPr>
            <p:cNvPr id="82" name="TextBox 81"/>
            <p:cNvSpPr txBox="1"/>
            <p:nvPr/>
          </p:nvSpPr>
          <p:spPr>
            <a:xfrm>
              <a:off x="5683860" y="1216672"/>
              <a:ext cx="770120" cy="382079"/>
            </a:xfrm>
            <a:prstGeom prst="rect">
              <a:avLst/>
            </a:prstGeom>
            <a:noFill/>
            <a:ln>
              <a:noFill/>
            </a:ln>
          </p:spPr>
          <p:txBody>
            <a:bodyPr wrap="square" rtlCol="0">
              <a:spAutoFit/>
            </a:bodyPr>
            <a:lstStyle/>
            <a:p>
              <a:pPr algn="ctr" defTabSz="914377">
                <a:spcBef>
                  <a:spcPts val="0"/>
                </a:spcBef>
                <a:defRPr/>
              </a:pPr>
              <a:r>
                <a:rPr lang="es-ES_tradnl" sz="1400">
                  <a:solidFill>
                    <a:srgbClr val="F08A00"/>
                  </a:solidFill>
                  <a:latin typeface="+mn-lt"/>
                </a:rPr>
                <a:t>UDR</a:t>
              </a:r>
              <a:endParaRPr lang="es-ES" sz="1400">
                <a:solidFill>
                  <a:srgbClr val="F08A00"/>
                </a:solidFill>
                <a:latin typeface="+mn-lt"/>
              </a:endParaRPr>
            </a:p>
          </p:txBody>
        </p:sp>
      </p:grpSp>
      <p:cxnSp>
        <p:nvCxnSpPr>
          <p:cNvPr id="85" name="Elbow Connector 142"/>
          <p:cNvCxnSpPr>
            <a:cxnSpLocks/>
            <a:endCxn id="81" idx="3"/>
          </p:cNvCxnSpPr>
          <p:nvPr/>
        </p:nvCxnSpPr>
        <p:spPr bwMode="auto">
          <a:xfrm rot="16200000" flipV="1">
            <a:off x="4134524" y="1840122"/>
            <a:ext cx="563664" cy="2973"/>
          </a:xfrm>
          <a:prstGeom prst="bentConnector3">
            <a:avLst>
              <a:gd name="adj1" fmla="val 50000"/>
            </a:avLst>
          </a:prstGeom>
          <a:noFill/>
          <a:ln w="6350">
            <a:solidFill>
              <a:schemeClr val="accent2"/>
            </a:solidFill>
            <a:prstDash val="dash"/>
            <a:round/>
            <a:headEnd/>
            <a:tailEnd/>
          </a:ln>
        </p:spPr>
      </p:cxnSp>
      <p:sp>
        <p:nvSpPr>
          <p:cNvPr id="86" name="Text Box 144"/>
          <p:cNvSpPr txBox="1">
            <a:spLocks noChangeAspect="1" noChangeArrowheads="1"/>
          </p:cNvSpPr>
          <p:nvPr/>
        </p:nvSpPr>
        <p:spPr bwMode="auto">
          <a:xfrm>
            <a:off x="4189911" y="1655817"/>
            <a:ext cx="992351" cy="17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defTabSz="914377" eaLnBrk="1" hangingPunct="1">
              <a:lnSpc>
                <a:spcPct val="80000"/>
              </a:lnSpc>
              <a:defRPr/>
            </a:pPr>
            <a:r>
              <a:rPr lang="en-US" altLang="en-US" sz="1400" err="1">
                <a:solidFill>
                  <a:srgbClr val="F08A00"/>
                </a:solidFill>
                <a:latin typeface="+mn-lt"/>
              </a:rPr>
              <a:t>Nudr</a:t>
            </a:r>
            <a:endParaRPr lang="en-US" altLang="en-US" sz="1800">
              <a:solidFill>
                <a:srgbClr val="F08A00"/>
              </a:solidFill>
              <a:latin typeface="+mn-lt"/>
            </a:endParaRPr>
          </a:p>
        </p:txBody>
      </p:sp>
      <p:cxnSp>
        <p:nvCxnSpPr>
          <p:cNvPr id="90" name="Elbow Connector 95"/>
          <p:cNvCxnSpPr>
            <a:cxnSpLocks/>
            <a:endCxn id="48" idx="0"/>
          </p:cNvCxnSpPr>
          <p:nvPr/>
        </p:nvCxnSpPr>
        <p:spPr bwMode="auto">
          <a:xfrm>
            <a:off x="4795081" y="2612471"/>
            <a:ext cx="2039728" cy="710491"/>
          </a:xfrm>
          <a:prstGeom prst="bentConnector2">
            <a:avLst/>
          </a:prstGeom>
          <a:noFill/>
          <a:ln w="6350">
            <a:solidFill>
              <a:schemeClr val="accent4">
                <a:lumMod val="50000"/>
              </a:schemeClr>
            </a:solidFill>
            <a:prstDash val="dash"/>
            <a:round/>
            <a:headEnd/>
            <a:tailEnd/>
          </a:ln>
        </p:spPr>
      </p:cxnSp>
      <p:sp>
        <p:nvSpPr>
          <p:cNvPr id="104" name="Text Box 144"/>
          <p:cNvSpPr txBox="1">
            <a:spLocks noChangeAspect="1" noChangeArrowheads="1"/>
          </p:cNvSpPr>
          <p:nvPr/>
        </p:nvSpPr>
        <p:spPr bwMode="auto">
          <a:xfrm>
            <a:off x="5864547" y="2714083"/>
            <a:ext cx="992351" cy="17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defTabSz="914377" eaLnBrk="1" hangingPunct="1">
              <a:lnSpc>
                <a:spcPct val="80000"/>
              </a:lnSpc>
              <a:defRPr/>
            </a:pPr>
            <a:r>
              <a:rPr lang="en-US" altLang="en-US" sz="1400">
                <a:solidFill>
                  <a:srgbClr val="58585A"/>
                </a:solidFill>
                <a:latin typeface="+mn-lt"/>
              </a:rPr>
              <a:t>N10</a:t>
            </a:r>
          </a:p>
        </p:txBody>
      </p:sp>
      <p:grpSp>
        <p:nvGrpSpPr>
          <p:cNvPr id="105" name="Group 104"/>
          <p:cNvGrpSpPr/>
          <p:nvPr/>
        </p:nvGrpSpPr>
        <p:grpSpPr>
          <a:xfrm>
            <a:off x="2929245" y="2208925"/>
            <a:ext cx="748623" cy="868660"/>
            <a:chOff x="4338871" y="2725624"/>
            <a:chExt cx="1199053" cy="1626215"/>
          </a:xfrm>
        </p:grpSpPr>
        <p:sp>
          <p:nvSpPr>
            <p:cNvPr id="106" name="Rectangle 241"/>
            <p:cNvSpPr>
              <a:spLocks noChangeAspect="1" noChangeArrowheads="1"/>
            </p:cNvSpPr>
            <p:nvPr/>
          </p:nvSpPr>
          <p:spPr bwMode="auto">
            <a:xfrm>
              <a:off x="4656108" y="3080987"/>
              <a:ext cx="881816" cy="1270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72000" rIns="72000" anchor="ct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defTabSz="914377" eaLnBrk="1" hangingPunct="1">
                <a:defRPr/>
              </a:pPr>
              <a:endParaRPr lang="sv-SE" altLang="en-US" sz="900">
                <a:solidFill>
                  <a:srgbClr val="58585A"/>
                </a:solidFill>
                <a:latin typeface="+mn-lt"/>
              </a:endParaRPr>
            </a:p>
          </p:txBody>
        </p:sp>
        <p:sp>
          <p:nvSpPr>
            <p:cNvPr id="107" name="AutoShape 238"/>
            <p:cNvSpPr>
              <a:spLocks noChangeAspect="1" noChangeArrowheads="1"/>
            </p:cNvSpPr>
            <p:nvPr/>
          </p:nvSpPr>
          <p:spPr bwMode="auto">
            <a:xfrm>
              <a:off x="4360114" y="3177479"/>
              <a:ext cx="1062149" cy="1117426"/>
            </a:xfrm>
            <a:prstGeom prst="roundRect">
              <a:avLst>
                <a:gd name="adj" fmla="val 9356"/>
              </a:avLst>
            </a:prstGeom>
            <a:solidFill>
              <a:schemeClr val="bg1"/>
            </a:solidFill>
            <a:ln w="12700">
              <a:solidFill>
                <a:schemeClr val="bg1"/>
              </a:solidFill>
              <a:round/>
              <a:headEnd/>
              <a:tailEnd/>
            </a:ln>
          </p:spPr>
          <p:txBody>
            <a:bodyPr wrap="none" lIns="0" rIns="0" anchor="ct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defTabSz="914377" eaLnBrk="1" hangingPunct="1">
                <a:defRPr/>
              </a:pPr>
              <a:endParaRPr lang="sv-SE" altLang="en-US" sz="900">
                <a:solidFill>
                  <a:srgbClr val="58585A"/>
                </a:solidFill>
                <a:latin typeface="+mn-lt"/>
              </a:endParaRPr>
            </a:p>
          </p:txBody>
        </p:sp>
        <p:sp>
          <p:nvSpPr>
            <p:cNvPr id="108" name="Oval 239"/>
            <p:cNvSpPr>
              <a:spLocks noChangeAspect="1" noChangeArrowheads="1"/>
            </p:cNvSpPr>
            <p:nvPr/>
          </p:nvSpPr>
          <p:spPr bwMode="auto">
            <a:xfrm>
              <a:off x="4354045" y="2746996"/>
              <a:ext cx="1068218" cy="1083842"/>
            </a:xfrm>
            <a:prstGeom prst="ellipse">
              <a:avLst/>
            </a:prstGeom>
            <a:solidFill>
              <a:schemeClr val="bg1"/>
            </a:solidFill>
            <a:ln w="12700">
              <a:solidFill>
                <a:schemeClr val="bg1"/>
              </a:solidFill>
              <a:round/>
              <a:headEnd/>
              <a:tailEnd/>
            </a:ln>
          </p:spPr>
          <p:txBody>
            <a:bodyPr wrap="none" lIns="0" rIns="0" anchor="ct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defTabSz="914377" eaLnBrk="1" hangingPunct="1">
                <a:defRPr/>
              </a:pPr>
              <a:endParaRPr lang="sv-SE" altLang="en-US" sz="900">
                <a:solidFill>
                  <a:srgbClr val="58585A"/>
                </a:solidFill>
                <a:latin typeface="+mn-lt"/>
              </a:endParaRPr>
            </a:p>
          </p:txBody>
        </p:sp>
        <p:sp>
          <p:nvSpPr>
            <p:cNvPr id="109" name="Text Box 240"/>
            <p:cNvSpPr txBox="1">
              <a:spLocks noChangeAspect="1" noChangeArrowheads="1"/>
            </p:cNvSpPr>
            <p:nvPr/>
          </p:nvSpPr>
          <p:spPr bwMode="auto">
            <a:xfrm>
              <a:off x="4390461" y="3589645"/>
              <a:ext cx="992350" cy="686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defTabSz="914377" eaLnBrk="1" hangingPunct="1">
                <a:lnSpc>
                  <a:spcPct val="80000"/>
                </a:lnSpc>
                <a:defRPr/>
              </a:pPr>
              <a:r>
                <a:rPr lang="en-US" altLang="en-US" sz="1400">
                  <a:solidFill>
                    <a:srgbClr val="58585A"/>
                  </a:solidFill>
                  <a:latin typeface="+mn-lt"/>
                </a:rPr>
                <a:t>AUSF</a:t>
              </a:r>
            </a:p>
          </p:txBody>
        </p:sp>
        <p:sp>
          <p:nvSpPr>
            <p:cNvPr id="110" name="Rectangle 241"/>
            <p:cNvSpPr>
              <a:spLocks noChangeAspect="1" noChangeArrowheads="1"/>
            </p:cNvSpPr>
            <p:nvPr/>
          </p:nvSpPr>
          <p:spPr bwMode="auto">
            <a:xfrm>
              <a:off x="4338871" y="2725624"/>
              <a:ext cx="1101600" cy="15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72000" rIns="72000" anchor="ct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defTabSz="914377" eaLnBrk="1" hangingPunct="1">
                <a:defRPr/>
              </a:pPr>
              <a:endParaRPr lang="sv-SE" altLang="en-US" sz="900">
                <a:solidFill>
                  <a:srgbClr val="58585A"/>
                </a:solidFill>
                <a:latin typeface="+mn-lt"/>
              </a:endParaRPr>
            </a:p>
          </p:txBody>
        </p:sp>
        <p:sp>
          <p:nvSpPr>
            <p:cNvPr id="111" name="Freeform 11"/>
            <p:cNvSpPr>
              <a:spLocks noChangeAspect="1" noEditPoints="1"/>
            </p:cNvSpPr>
            <p:nvPr/>
          </p:nvSpPr>
          <p:spPr bwMode="auto">
            <a:xfrm>
              <a:off x="4338871" y="2725624"/>
              <a:ext cx="1101600" cy="1584547"/>
            </a:xfrm>
            <a:custGeom>
              <a:avLst/>
              <a:gdLst>
                <a:gd name="T0" fmla="*/ 236 w 410"/>
                <a:gd name="T1" fmla="*/ 93 h 589"/>
                <a:gd name="T2" fmla="*/ 233 w 410"/>
                <a:gd name="T3" fmla="*/ 95 h 589"/>
                <a:gd name="T4" fmla="*/ 233 w 410"/>
                <a:gd name="T5" fmla="*/ 221 h 589"/>
                <a:gd name="T6" fmla="*/ 218 w 410"/>
                <a:gd name="T7" fmla="*/ 231 h 589"/>
                <a:gd name="T8" fmla="*/ 24 w 410"/>
                <a:gd name="T9" fmla="*/ 231 h 589"/>
                <a:gd name="T10" fmla="*/ 10 w 410"/>
                <a:gd name="T11" fmla="*/ 221 h 589"/>
                <a:gd name="T12" fmla="*/ 10 w 410"/>
                <a:gd name="T13" fmla="*/ 83 h 589"/>
                <a:gd name="T14" fmla="*/ 120 w 410"/>
                <a:gd name="T15" fmla="*/ 7 h 589"/>
                <a:gd name="T16" fmla="*/ 233 w 410"/>
                <a:gd name="T17" fmla="*/ 83 h 589"/>
                <a:gd name="T18" fmla="*/ 236 w 410"/>
                <a:gd name="T19" fmla="*/ 87 h 589"/>
                <a:gd name="T20" fmla="*/ 242 w 410"/>
                <a:gd name="T21" fmla="*/ 83 h 589"/>
                <a:gd name="T22" fmla="*/ 242 w 410"/>
                <a:gd name="T23" fmla="*/ 83 h 589"/>
                <a:gd name="T24" fmla="*/ 120 w 410"/>
                <a:gd name="T25" fmla="*/ 0 h 589"/>
                <a:gd name="T26" fmla="*/ 0 w 410"/>
                <a:gd name="T27" fmla="*/ 83 h 589"/>
                <a:gd name="T28" fmla="*/ 0 w 410"/>
                <a:gd name="T29" fmla="*/ 83 h 589"/>
                <a:gd name="T30" fmla="*/ 4 w 410"/>
                <a:gd name="T31" fmla="*/ 221 h 589"/>
                <a:gd name="T32" fmla="*/ 24 w 410"/>
                <a:gd name="T33" fmla="*/ 239 h 589"/>
                <a:gd name="T34" fmla="*/ 218 w 410"/>
                <a:gd name="T35" fmla="*/ 239 h 589"/>
                <a:gd name="T36" fmla="*/ 242 w 410"/>
                <a:gd name="T37" fmla="*/ 221 h 589"/>
                <a:gd name="T38" fmla="*/ 242 w 410"/>
                <a:gd name="T39" fmla="*/ 95 h 589"/>
                <a:gd name="T40" fmla="*/ 236 w 410"/>
                <a:gd name="T41" fmla="*/ 93 h 589"/>
                <a:gd name="T42" fmla="*/ 120 w 410"/>
                <a:gd name="T43" fmla="*/ 22 h 589"/>
                <a:gd name="T44" fmla="*/ 117 w 410"/>
                <a:gd name="T45" fmla="*/ 23 h 589"/>
                <a:gd name="T46" fmla="*/ 45 w 410"/>
                <a:gd name="T47" fmla="*/ 118 h 589"/>
                <a:gd name="T48" fmla="*/ 45 w 410"/>
                <a:gd name="T49" fmla="*/ 121 h 589"/>
                <a:gd name="T50" fmla="*/ 50 w 410"/>
                <a:gd name="T51" fmla="*/ 123 h 589"/>
                <a:gd name="T52" fmla="*/ 192 w 410"/>
                <a:gd name="T53" fmla="*/ 123 h 589"/>
                <a:gd name="T54" fmla="*/ 197 w 410"/>
                <a:gd name="T55" fmla="*/ 121 h 589"/>
                <a:gd name="T56" fmla="*/ 197 w 410"/>
                <a:gd name="T57" fmla="*/ 118 h 589"/>
                <a:gd name="T58" fmla="*/ 125 w 410"/>
                <a:gd name="T59" fmla="*/ 23 h 589"/>
                <a:gd name="T60" fmla="*/ 120 w 410"/>
                <a:gd name="T61" fmla="*/ 22 h 589"/>
                <a:gd name="T62" fmla="*/ 57 w 410"/>
                <a:gd name="T63" fmla="*/ 116 h 589"/>
                <a:gd name="T64" fmla="*/ 120 w 410"/>
                <a:gd name="T65" fmla="*/ 33 h 589"/>
                <a:gd name="T66" fmla="*/ 185 w 410"/>
                <a:gd name="T67" fmla="*/ 116 h 589"/>
                <a:gd name="T68" fmla="*/ 57 w 410"/>
                <a:gd name="T69" fmla="*/ 116 h 5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10"/>
                <a:gd name="T106" fmla="*/ 0 h 589"/>
                <a:gd name="T107" fmla="*/ 410 w 410"/>
                <a:gd name="T108" fmla="*/ 589 h 58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10" h="589">
                  <a:moveTo>
                    <a:pt x="402" y="229"/>
                  </a:moveTo>
                  <a:cubicBezTo>
                    <a:pt x="397" y="229"/>
                    <a:pt x="394" y="233"/>
                    <a:pt x="394" y="237"/>
                  </a:cubicBezTo>
                  <a:cubicBezTo>
                    <a:pt x="394" y="549"/>
                    <a:pt x="394" y="549"/>
                    <a:pt x="394" y="549"/>
                  </a:cubicBezTo>
                  <a:cubicBezTo>
                    <a:pt x="394" y="563"/>
                    <a:pt x="383" y="573"/>
                    <a:pt x="370" y="573"/>
                  </a:cubicBezTo>
                  <a:cubicBezTo>
                    <a:pt x="41" y="573"/>
                    <a:pt x="41" y="573"/>
                    <a:pt x="41" y="573"/>
                  </a:cubicBezTo>
                  <a:cubicBezTo>
                    <a:pt x="27" y="573"/>
                    <a:pt x="17" y="563"/>
                    <a:pt x="16" y="549"/>
                  </a:cubicBezTo>
                  <a:cubicBezTo>
                    <a:pt x="16" y="205"/>
                    <a:pt x="16" y="205"/>
                    <a:pt x="16" y="205"/>
                  </a:cubicBezTo>
                  <a:cubicBezTo>
                    <a:pt x="17" y="101"/>
                    <a:pt x="101" y="16"/>
                    <a:pt x="205" y="16"/>
                  </a:cubicBezTo>
                  <a:cubicBezTo>
                    <a:pt x="309" y="16"/>
                    <a:pt x="394" y="101"/>
                    <a:pt x="394" y="205"/>
                  </a:cubicBezTo>
                  <a:cubicBezTo>
                    <a:pt x="394" y="209"/>
                    <a:pt x="397" y="213"/>
                    <a:pt x="402" y="213"/>
                  </a:cubicBezTo>
                  <a:cubicBezTo>
                    <a:pt x="406" y="213"/>
                    <a:pt x="410" y="209"/>
                    <a:pt x="410" y="205"/>
                  </a:cubicBezTo>
                  <a:cubicBezTo>
                    <a:pt x="410" y="205"/>
                    <a:pt x="410" y="205"/>
                    <a:pt x="410" y="205"/>
                  </a:cubicBezTo>
                  <a:cubicBezTo>
                    <a:pt x="410" y="92"/>
                    <a:pt x="318" y="0"/>
                    <a:pt x="205" y="0"/>
                  </a:cubicBezTo>
                  <a:cubicBezTo>
                    <a:pt x="92" y="0"/>
                    <a:pt x="0" y="92"/>
                    <a:pt x="0" y="205"/>
                  </a:cubicBezTo>
                  <a:cubicBezTo>
                    <a:pt x="0" y="205"/>
                    <a:pt x="0" y="205"/>
                    <a:pt x="0" y="205"/>
                  </a:cubicBezTo>
                  <a:cubicBezTo>
                    <a:pt x="1" y="549"/>
                    <a:pt x="1" y="549"/>
                    <a:pt x="1" y="549"/>
                  </a:cubicBezTo>
                  <a:cubicBezTo>
                    <a:pt x="1" y="571"/>
                    <a:pt x="18" y="589"/>
                    <a:pt x="41" y="589"/>
                  </a:cubicBezTo>
                  <a:cubicBezTo>
                    <a:pt x="370" y="589"/>
                    <a:pt x="370" y="589"/>
                    <a:pt x="370" y="589"/>
                  </a:cubicBezTo>
                  <a:cubicBezTo>
                    <a:pt x="392" y="589"/>
                    <a:pt x="410" y="571"/>
                    <a:pt x="410" y="549"/>
                  </a:cubicBezTo>
                  <a:cubicBezTo>
                    <a:pt x="410" y="237"/>
                    <a:pt x="410" y="237"/>
                    <a:pt x="410" y="237"/>
                  </a:cubicBezTo>
                  <a:cubicBezTo>
                    <a:pt x="410" y="233"/>
                    <a:pt x="406" y="229"/>
                    <a:pt x="402" y="229"/>
                  </a:cubicBezTo>
                  <a:moveTo>
                    <a:pt x="205" y="53"/>
                  </a:moveTo>
                  <a:cubicBezTo>
                    <a:pt x="202" y="53"/>
                    <a:pt x="199" y="55"/>
                    <a:pt x="198" y="58"/>
                  </a:cubicBezTo>
                  <a:cubicBezTo>
                    <a:pt x="76" y="291"/>
                    <a:pt x="76" y="291"/>
                    <a:pt x="76" y="291"/>
                  </a:cubicBezTo>
                  <a:cubicBezTo>
                    <a:pt x="75" y="294"/>
                    <a:pt x="75" y="297"/>
                    <a:pt x="77" y="299"/>
                  </a:cubicBezTo>
                  <a:cubicBezTo>
                    <a:pt x="78" y="301"/>
                    <a:pt x="81" y="303"/>
                    <a:pt x="83" y="303"/>
                  </a:cubicBezTo>
                  <a:cubicBezTo>
                    <a:pt x="327" y="303"/>
                    <a:pt x="327" y="303"/>
                    <a:pt x="327" y="303"/>
                  </a:cubicBezTo>
                  <a:cubicBezTo>
                    <a:pt x="330" y="303"/>
                    <a:pt x="332" y="301"/>
                    <a:pt x="334" y="299"/>
                  </a:cubicBezTo>
                  <a:cubicBezTo>
                    <a:pt x="335" y="297"/>
                    <a:pt x="335" y="294"/>
                    <a:pt x="334" y="291"/>
                  </a:cubicBezTo>
                  <a:cubicBezTo>
                    <a:pt x="212" y="58"/>
                    <a:pt x="212" y="58"/>
                    <a:pt x="212" y="58"/>
                  </a:cubicBezTo>
                  <a:cubicBezTo>
                    <a:pt x="211" y="55"/>
                    <a:pt x="208" y="53"/>
                    <a:pt x="205" y="53"/>
                  </a:cubicBezTo>
                  <a:moveTo>
                    <a:pt x="96" y="287"/>
                  </a:moveTo>
                  <a:cubicBezTo>
                    <a:pt x="205" y="79"/>
                    <a:pt x="205" y="79"/>
                    <a:pt x="205" y="79"/>
                  </a:cubicBezTo>
                  <a:cubicBezTo>
                    <a:pt x="314" y="287"/>
                    <a:pt x="314" y="287"/>
                    <a:pt x="314" y="287"/>
                  </a:cubicBezTo>
                  <a:lnTo>
                    <a:pt x="96" y="287"/>
                  </a:lnTo>
                  <a:close/>
                </a:path>
              </a:pathLst>
            </a:custGeom>
            <a:solidFill>
              <a:schemeClr val="tx1"/>
            </a:solidFill>
            <a:ln>
              <a:noFill/>
            </a:ln>
          </p:spPr>
          <p:txBody>
            <a:bodyPr tIns="1080000" anchor="ctr"/>
            <a:lstStyle/>
            <a:p>
              <a:pPr defTabSz="914377">
                <a:defRPr/>
              </a:pPr>
              <a:endParaRPr lang="en-US">
                <a:solidFill>
                  <a:srgbClr val="58585A"/>
                </a:solidFill>
                <a:latin typeface="+mn-lt"/>
              </a:endParaRPr>
            </a:p>
          </p:txBody>
        </p:sp>
      </p:grpSp>
      <p:cxnSp>
        <p:nvCxnSpPr>
          <p:cNvPr id="112" name="Elbow Connector 95"/>
          <p:cNvCxnSpPr>
            <a:cxnSpLocks/>
          </p:cNvCxnSpPr>
          <p:nvPr/>
        </p:nvCxnSpPr>
        <p:spPr bwMode="auto">
          <a:xfrm>
            <a:off x="3399084" y="3074046"/>
            <a:ext cx="2023797" cy="649517"/>
          </a:xfrm>
          <a:prstGeom prst="bentConnector3">
            <a:avLst>
              <a:gd name="adj1" fmla="val 710"/>
            </a:avLst>
          </a:prstGeom>
          <a:noFill/>
          <a:ln w="6350">
            <a:solidFill>
              <a:schemeClr val="accent4">
                <a:lumMod val="50000"/>
              </a:schemeClr>
            </a:solidFill>
            <a:prstDash val="dash"/>
            <a:round/>
            <a:headEnd/>
            <a:tailEnd/>
          </a:ln>
        </p:spPr>
      </p:cxnSp>
      <p:sp>
        <p:nvSpPr>
          <p:cNvPr id="118" name="Text Box 144"/>
          <p:cNvSpPr txBox="1">
            <a:spLocks noChangeAspect="1" noChangeArrowheads="1"/>
          </p:cNvSpPr>
          <p:nvPr/>
        </p:nvSpPr>
        <p:spPr bwMode="auto">
          <a:xfrm>
            <a:off x="3468258" y="3507323"/>
            <a:ext cx="992351" cy="17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defTabSz="914377" eaLnBrk="1" hangingPunct="1">
              <a:lnSpc>
                <a:spcPct val="80000"/>
              </a:lnSpc>
              <a:defRPr/>
            </a:pPr>
            <a:r>
              <a:rPr lang="en-US" altLang="en-US" sz="1400">
                <a:solidFill>
                  <a:srgbClr val="58585A"/>
                </a:solidFill>
                <a:latin typeface="+mn-lt"/>
              </a:rPr>
              <a:t>N12</a:t>
            </a:r>
          </a:p>
        </p:txBody>
      </p:sp>
      <p:cxnSp>
        <p:nvCxnSpPr>
          <p:cNvPr id="121" name="Elbow Connector 95"/>
          <p:cNvCxnSpPr>
            <a:cxnSpLocks/>
          </p:cNvCxnSpPr>
          <p:nvPr/>
        </p:nvCxnSpPr>
        <p:spPr bwMode="auto">
          <a:xfrm flipV="1">
            <a:off x="3601312" y="2580513"/>
            <a:ext cx="505187" cy="1395"/>
          </a:xfrm>
          <a:prstGeom prst="bentConnector3">
            <a:avLst>
              <a:gd name="adj1" fmla="val 50000"/>
            </a:avLst>
          </a:prstGeom>
          <a:noFill/>
          <a:ln w="6350">
            <a:solidFill>
              <a:schemeClr val="accent4">
                <a:lumMod val="50000"/>
              </a:schemeClr>
            </a:solidFill>
            <a:prstDash val="dash"/>
            <a:round/>
            <a:headEnd/>
            <a:tailEnd/>
          </a:ln>
        </p:spPr>
      </p:cxnSp>
      <p:sp>
        <p:nvSpPr>
          <p:cNvPr id="124" name="Text Box 144"/>
          <p:cNvSpPr txBox="1">
            <a:spLocks noChangeAspect="1" noChangeArrowheads="1"/>
          </p:cNvSpPr>
          <p:nvPr/>
        </p:nvSpPr>
        <p:spPr bwMode="auto">
          <a:xfrm rot="16200000">
            <a:off x="3372074" y="2199735"/>
            <a:ext cx="992351" cy="17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defTabSz="914377" eaLnBrk="1" hangingPunct="1">
              <a:lnSpc>
                <a:spcPct val="80000"/>
              </a:lnSpc>
              <a:defRPr/>
            </a:pPr>
            <a:r>
              <a:rPr lang="en-US" altLang="en-US" sz="1400">
                <a:solidFill>
                  <a:srgbClr val="58585A"/>
                </a:solidFill>
                <a:latin typeface="+mn-lt"/>
              </a:rPr>
              <a:t>N13</a:t>
            </a:r>
          </a:p>
        </p:txBody>
      </p:sp>
      <p:grpSp>
        <p:nvGrpSpPr>
          <p:cNvPr id="113" name="Group 112"/>
          <p:cNvGrpSpPr/>
          <p:nvPr/>
        </p:nvGrpSpPr>
        <p:grpSpPr>
          <a:xfrm>
            <a:off x="10950575" y="2074173"/>
            <a:ext cx="713123" cy="880369"/>
            <a:chOff x="4338871" y="2725624"/>
            <a:chExt cx="1199053" cy="1626215"/>
          </a:xfrm>
        </p:grpSpPr>
        <p:sp>
          <p:nvSpPr>
            <p:cNvPr id="114" name="Rectangle 241"/>
            <p:cNvSpPr>
              <a:spLocks noChangeAspect="1" noChangeArrowheads="1"/>
            </p:cNvSpPr>
            <p:nvPr/>
          </p:nvSpPr>
          <p:spPr bwMode="auto">
            <a:xfrm>
              <a:off x="4656108" y="3080987"/>
              <a:ext cx="881816" cy="1270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72000" rIns="72000" anchor="ct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defTabSz="914377" eaLnBrk="1" hangingPunct="1">
                <a:defRPr/>
              </a:pPr>
              <a:endParaRPr lang="sv-SE" altLang="en-US" sz="900">
                <a:solidFill>
                  <a:srgbClr val="58585A"/>
                </a:solidFill>
                <a:latin typeface="+mn-lt"/>
              </a:endParaRPr>
            </a:p>
          </p:txBody>
        </p:sp>
        <p:sp>
          <p:nvSpPr>
            <p:cNvPr id="115" name="AutoShape 238"/>
            <p:cNvSpPr>
              <a:spLocks noChangeAspect="1" noChangeArrowheads="1"/>
            </p:cNvSpPr>
            <p:nvPr/>
          </p:nvSpPr>
          <p:spPr bwMode="auto">
            <a:xfrm>
              <a:off x="4360114" y="3177479"/>
              <a:ext cx="1062149" cy="1117426"/>
            </a:xfrm>
            <a:prstGeom prst="roundRect">
              <a:avLst>
                <a:gd name="adj" fmla="val 9356"/>
              </a:avLst>
            </a:prstGeom>
            <a:solidFill>
              <a:schemeClr val="bg1"/>
            </a:solidFill>
            <a:ln w="12700">
              <a:solidFill>
                <a:schemeClr val="bg1"/>
              </a:solidFill>
              <a:round/>
              <a:headEnd/>
              <a:tailEnd/>
            </a:ln>
          </p:spPr>
          <p:txBody>
            <a:bodyPr wrap="none" lIns="0" rIns="0" anchor="ct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defTabSz="914377" eaLnBrk="1" hangingPunct="1">
                <a:defRPr/>
              </a:pPr>
              <a:endParaRPr lang="sv-SE" altLang="en-US" sz="900">
                <a:solidFill>
                  <a:srgbClr val="58585A"/>
                </a:solidFill>
                <a:latin typeface="+mn-lt"/>
              </a:endParaRPr>
            </a:p>
          </p:txBody>
        </p:sp>
        <p:sp>
          <p:nvSpPr>
            <p:cNvPr id="116" name="Oval 239"/>
            <p:cNvSpPr>
              <a:spLocks noChangeAspect="1" noChangeArrowheads="1"/>
            </p:cNvSpPr>
            <p:nvPr/>
          </p:nvSpPr>
          <p:spPr bwMode="auto">
            <a:xfrm>
              <a:off x="4354045" y="2746996"/>
              <a:ext cx="1068218" cy="1083842"/>
            </a:xfrm>
            <a:prstGeom prst="ellipse">
              <a:avLst/>
            </a:prstGeom>
            <a:solidFill>
              <a:schemeClr val="bg1"/>
            </a:solidFill>
            <a:ln w="12700">
              <a:solidFill>
                <a:schemeClr val="bg1"/>
              </a:solidFill>
              <a:round/>
              <a:headEnd/>
              <a:tailEnd/>
            </a:ln>
          </p:spPr>
          <p:txBody>
            <a:bodyPr wrap="none" lIns="0" rIns="0" anchor="ct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defTabSz="914377" eaLnBrk="1" hangingPunct="1">
                <a:defRPr/>
              </a:pPr>
              <a:endParaRPr lang="sv-SE" altLang="en-US" sz="900">
                <a:solidFill>
                  <a:srgbClr val="58585A"/>
                </a:solidFill>
                <a:latin typeface="+mn-lt"/>
              </a:endParaRPr>
            </a:p>
          </p:txBody>
        </p:sp>
        <p:sp>
          <p:nvSpPr>
            <p:cNvPr id="117" name="Text Box 240"/>
            <p:cNvSpPr txBox="1">
              <a:spLocks noChangeAspect="1" noChangeArrowheads="1"/>
            </p:cNvSpPr>
            <p:nvPr/>
          </p:nvSpPr>
          <p:spPr bwMode="auto">
            <a:xfrm>
              <a:off x="4390461" y="3589645"/>
              <a:ext cx="992350" cy="686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defTabSz="914377" eaLnBrk="1" hangingPunct="1">
                <a:lnSpc>
                  <a:spcPct val="80000"/>
                </a:lnSpc>
                <a:defRPr/>
              </a:pPr>
              <a:r>
                <a:rPr lang="en-US" altLang="en-US" sz="1200">
                  <a:solidFill>
                    <a:srgbClr val="58585A"/>
                  </a:solidFill>
                  <a:latin typeface="+mn-lt"/>
                </a:rPr>
                <a:t>NWDAF</a:t>
              </a:r>
            </a:p>
          </p:txBody>
        </p:sp>
        <p:sp>
          <p:nvSpPr>
            <p:cNvPr id="119" name="Rectangle 241"/>
            <p:cNvSpPr>
              <a:spLocks noChangeAspect="1" noChangeArrowheads="1"/>
            </p:cNvSpPr>
            <p:nvPr/>
          </p:nvSpPr>
          <p:spPr bwMode="auto">
            <a:xfrm>
              <a:off x="4338871" y="2725624"/>
              <a:ext cx="1101600" cy="15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72000" rIns="72000" anchor="ct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defTabSz="914377" eaLnBrk="1" hangingPunct="1">
                <a:defRPr/>
              </a:pPr>
              <a:endParaRPr lang="sv-SE" altLang="en-US" sz="900">
                <a:solidFill>
                  <a:srgbClr val="58585A"/>
                </a:solidFill>
                <a:latin typeface="+mn-lt"/>
              </a:endParaRPr>
            </a:p>
          </p:txBody>
        </p:sp>
        <p:sp>
          <p:nvSpPr>
            <p:cNvPr id="120" name="Freeform 11"/>
            <p:cNvSpPr>
              <a:spLocks noChangeAspect="1" noEditPoints="1"/>
            </p:cNvSpPr>
            <p:nvPr/>
          </p:nvSpPr>
          <p:spPr bwMode="auto">
            <a:xfrm>
              <a:off x="4338871" y="2725624"/>
              <a:ext cx="1101600" cy="1584547"/>
            </a:xfrm>
            <a:custGeom>
              <a:avLst/>
              <a:gdLst>
                <a:gd name="T0" fmla="*/ 236 w 410"/>
                <a:gd name="T1" fmla="*/ 93 h 589"/>
                <a:gd name="T2" fmla="*/ 233 w 410"/>
                <a:gd name="T3" fmla="*/ 95 h 589"/>
                <a:gd name="T4" fmla="*/ 233 w 410"/>
                <a:gd name="T5" fmla="*/ 221 h 589"/>
                <a:gd name="T6" fmla="*/ 218 w 410"/>
                <a:gd name="T7" fmla="*/ 231 h 589"/>
                <a:gd name="T8" fmla="*/ 24 w 410"/>
                <a:gd name="T9" fmla="*/ 231 h 589"/>
                <a:gd name="T10" fmla="*/ 10 w 410"/>
                <a:gd name="T11" fmla="*/ 221 h 589"/>
                <a:gd name="T12" fmla="*/ 10 w 410"/>
                <a:gd name="T13" fmla="*/ 83 h 589"/>
                <a:gd name="T14" fmla="*/ 120 w 410"/>
                <a:gd name="T15" fmla="*/ 7 h 589"/>
                <a:gd name="T16" fmla="*/ 233 w 410"/>
                <a:gd name="T17" fmla="*/ 83 h 589"/>
                <a:gd name="T18" fmla="*/ 236 w 410"/>
                <a:gd name="T19" fmla="*/ 87 h 589"/>
                <a:gd name="T20" fmla="*/ 242 w 410"/>
                <a:gd name="T21" fmla="*/ 83 h 589"/>
                <a:gd name="T22" fmla="*/ 242 w 410"/>
                <a:gd name="T23" fmla="*/ 83 h 589"/>
                <a:gd name="T24" fmla="*/ 120 w 410"/>
                <a:gd name="T25" fmla="*/ 0 h 589"/>
                <a:gd name="T26" fmla="*/ 0 w 410"/>
                <a:gd name="T27" fmla="*/ 83 h 589"/>
                <a:gd name="T28" fmla="*/ 0 w 410"/>
                <a:gd name="T29" fmla="*/ 83 h 589"/>
                <a:gd name="T30" fmla="*/ 4 w 410"/>
                <a:gd name="T31" fmla="*/ 221 h 589"/>
                <a:gd name="T32" fmla="*/ 24 w 410"/>
                <a:gd name="T33" fmla="*/ 239 h 589"/>
                <a:gd name="T34" fmla="*/ 218 w 410"/>
                <a:gd name="T35" fmla="*/ 239 h 589"/>
                <a:gd name="T36" fmla="*/ 242 w 410"/>
                <a:gd name="T37" fmla="*/ 221 h 589"/>
                <a:gd name="T38" fmla="*/ 242 w 410"/>
                <a:gd name="T39" fmla="*/ 95 h 589"/>
                <a:gd name="T40" fmla="*/ 236 w 410"/>
                <a:gd name="T41" fmla="*/ 93 h 589"/>
                <a:gd name="T42" fmla="*/ 120 w 410"/>
                <a:gd name="T43" fmla="*/ 22 h 589"/>
                <a:gd name="T44" fmla="*/ 117 w 410"/>
                <a:gd name="T45" fmla="*/ 23 h 589"/>
                <a:gd name="T46" fmla="*/ 45 w 410"/>
                <a:gd name="T47" fmla="*/ 118 h 589"/>
                <a:gd name="T48" fmla="*/ 45 w 410"/>
                <a:gd name="T49" fmla="*/ 121 h 589"/>
                <a:gd name="T50" fmla="*/ 50 w 410"/>
                <a:gd name="T51" fmla="*/ 123 h 589"/>
                <a:gd name="T52" fmla="*/ 192 w 410"/>
                <a:gd name="T53" fmla="*/ 123 h 589"/>
                <a:gd name="T54" fmla="*/ 197 w 410"/>
                <a:gd name="T55" fmla="*/ 121 h 589"/>
                <a:gd name="T56" fmla="*/ 197 w 410"/>
                <a:gd name="T57" fmla="*/ 118 h 589"/>
                <a:gd name="T58" fmla="*/ 125 w 410"/>
                <a:gd name="T59" fmla="*/ 23 h 589"/>
                <a:gd name="T60" fmla="*/ 120 w 410"/>
                <a:gd name="T61" fmla="*/ 22 h 589"/>
                <a:gd name="T62" fmla="*/ 57 w 410"/>
                <a:gd name="T63" fmla="*/ 116 h 589"/>
                <a:gd name="T64" fmla="*/ 120 w 410"/>
                <a:gd name="T65" fmla="*/ 33 h 589"/>
                <a:gd name="T66" fmla="*/ 185 w 410"/>
                <a:gd name="T67" fmla="*/ 116 h 589"/>
                <a:gd name="T68" fmla="*/ 57 w 410"/>
                <a:gd name="T69" fmla="*/ 116 h 5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10"/>
                <a:gd name="T106" fmla="*/ 0 h 589"/>
                <a:gd name="T107" fmla="*/ 410 w 410"/>
                <a:gd name="T108" fmla="*/ 589 h 58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10" h="589">
                  <a:moveTo>
                    <a:pt x="402" y="229"/>
                  </a:moveTo>
                  <a:cubicBezTo>
                    <a:pt x="397" y="229"/>
                    <a:pt x="394" y="233"/>
                    <a:pt x="394" y="237"/>
                  </a:cubicBezTo>
                  <a:cubicBezTo>
                    <a:pt x="394" y="549"/>
                    <a:pt x="394" y="549"/>
                    <a:pt x="394" y="549"/>
                  </a:cubicBezTo>
                  <a:cubicBezTo>
                    <a:pt x="394" y="563"/>
                    <a:pt x="383" y="573"/>
                    <a:pt x="370" y="573"/>
                  </a:cubicBezTo>
                  <a:cubicBezTo>
                    <a:pt x="41" y="573"/>
                    <a:pt x="41" y="573"/>
                    <a:pt x="41" y="573"/>
                  </a:cubicBezTo>
                  <a:cubicBezTo>
                    <a:pt x="27" y="573"/>
                    <a:pt x="17" y="563"/>
                    <a:pt x="16" y="549"/>
                  </a:cubicBezTo>
                  <a:cubicBezTo>
                    <a:pt x="16" y="205"/>
                    <a:pt x="16" y="205"/>
                    <a:pt x="16" y="205"/>
                  </a:cubicBezTo>
                  <a:cubicBezTo>
                    <a:pt x="17" y="101"/>
                    <a:pt x="101" y="16"/>
                    <a:pt x="205" y="16"/>
                  </a:cubicBezTo>
                  <a:cubicBezTo>
                    <a:pt x="309" y="16"/>
                    <a:pt x="394" y="101"/>
                    <a:pt x="394" y="205"/>
                  </a:cubicBezTo>
                  <a:cubicBezTo>
                    <a:pt x="394" y="209"/>
                    <a:pt x="397" y="213"/>
                    <a:pt x="402" y="213"/>
                  </a:cubicBezTo>
                  <a:cubicBezTo>
                    <a:pt x="406" y="213"/>
                    <a:pt x="410" y="209"/>
                    <a:pt x="410" y="205"/>
                  </a:cubicBezTo>
                  <a:cubicBezTo>
                    <a:pt x="410" y="205"/>
                    <a:pt x="410" y="205"/>
                    <a:pt x="410" y="205"/>
                  </a:cubicBezTo>
                  <a:cubicBezTo>
                    <a:pt x="410" y="92"/>
                    <a:pt x="318" y="0"/>
                    <a:pt x="205" y="0"/>
                  </a:cubicBezTo>
                  <a:cubicBezTo>
                    <a:pt x="92" y="0"/>
                    <a:pt x="0" y="92"/>
                    <a:pt x="0" y="205"/>
                  </a:cubicBezTo>
                  <a:cubicBezTo>
                    <a:pt x="0" y="205"/>
                    <a:pt x="0" y="205"/>
                    <a:pt x="0" y="205"/>
                  </a:cubicBezTo>
                  <a:cubicBezTo>
                    <a:pt x="1" y="549"/>
                    <a:pt x="1" y="549"/>
                    <a:pt x="1" y="549"/>
                  </a:cubicBezTo>
                  <a:cubicBezTo>
                    <a:pt x="1" y="571"/>
                    <a:pt x="18" y="589"/>
                    <a:pt x="41" y="589"/>
                  </a:cubicBezTo>
                  <a:cubicBezTo>
                    <a:pt x="370" y="589"/>
                    <a:pt x="370" y="589"/>
                    <a:pt x="370" y="589"/>
                  </a:cubicBezTo>
                  <a:cubicBezTo>
                    <a:pt x="392" y="589"/>
                    <a:pt x="410" y="571"/>
                    <a:pt x="410" y="549"/>
                  </a:cubicBezTo>
                  <a:cubicBezTo>
                    <a:pt x="410" y="237"/>
                    <a:pt x="410" y="237"/>
                    <a:pt x="410" y="237"/>
                  </a:cubicBezTo>
                  <a:cubicBezTo>
                    <a:pt x="410" y="233"/>
                    <a:pt x="406" y="229"/>
                    <a:pt x="402" y="229"/>
                  </a:cubicBezTo>
                  <a:moveTo>
                    <a:pt x="205" y="53"/>
                  </a:moveTo>
                  <a:cubicBezTo>
                    <a:pt x="202" y="53"/>
                    <a:pt x="199" y="55"/>
                    <a:pt x="198" y="58"/>
                  </a:cubicBezTo>
                  <a:cubicBezTo>
                    <a:pt x="76" y="291"/>
                    <a:pt x="76" y="291"/>
                    <a:pt x="76" y="291"/>
                  </a:cubicBezTo>
                  <a:cubicBezTo>
                    <a:pt x="75" y="294"/>
                    <a:pt x="75" y="297"/>
                    <a:pt x="77" y="299"/>
                  </a:cubicBezTo>
                  <a:cubicBezTo>
                    <a:pt x="78" y="301"/>
                    <a:pt x="81" y="303"/>
                    <a:pt x="83" y="303"/>
                  </a:cubicBezTo>
                  <a:cubicBezTo>
                    <a:pt x="327" y="303"/>
                    <a:pt x="327" y="303"/>
                    <a:pt x="327" y="303"/>
                  </a:cubicBezTo>
                  <a:cubicBezTo>
                    <a:pt x="330" y="303"/>
                    <a:pt x="332" y="301"/>
                    <a:pt x="334" y="299"/>
                  </a:cubicBezTo>
                  <a:cubicBezTo>
                    <a:pt x="335" y="297"/>
                    <a:pt x="335" y="294"/>
                    <a:pt x="334" y="291"/>
                  </a:cubicBezTo>
                  <a:cubicBezTo>
                    <a:pt x="212" y="58"/>
                    <a:pt x="212" y="58"/>
                    <a:pt x="212" y="58"/>
                  </a:cubicBezTo>
                  <a:cubicBezTo>
                    <a:pt x="211" y="55"/>
                    <a:pt x="208" y="53"/>
                    <a:pt x="205" y="53"/>
                  </a:cubicBezTo>
                  <a:moveTo>
                    <a:pt x="96" y="287"/>
                  </a:moveTo>
                  <a:cubicBezTo>
                    <a:pt x="205" y="79"/>
                    <a:pt x="205" y="79"/>
                    <a:pt x="205" y="79"/>
                  </a:cubicBezTo>
                  <a:cubicBezTo>
                    <a:pt x="314" y="287"/>
                    <a:pt x="314" y="287"/>
                    <a:pt x="314" y="287"/>
                  </a:cubicBezTo>
                  <a:lnTo>
                    <a:pt x="96" y="287"/>
                  </a:lnTo>
                  <a:close/>
                </a:path>
              </a:pathLst>
            </a:custGeom>
            <a:solidFill>
              <a:schemeClr val="tx1"/>
            </a:solidFill>
            <a:ln>
              <a:noFill/>
            </a:ln>
          </p:spPr>
          <p:txBody>
            <a:bodyPr tIns="1080000" anchor="ctr"/>
            <a:lstStyle/>
            <a:p>
              <a:pPr defTabSz="914377">
                <a:defRPr/>
              </a:pPr>
              <a:endParaRPr lang="en-US">
                <a:solidFill>
                  <a:srgbClr val="58585A"/>
                </a:solidFill>
                <a:latin typeface="+mn-lt"/>
              </a:endParaRPr>
            </a:p>
          </p:txBody>
        </p:sp>
      </p:grpSp>
      <p:cxnSp>
        <p:nvCxnSpPr>
          <p:cNvPr id="123" name="Elbow Connector 59"/>
          <p:cNvCxnSpPr>
            <a:cxnSpLocks/>
          </p:cNvCxnSpPr>
          <p:nvPr/>
        </p:nvCxnSpPr>
        <p:spPr bwMode="auto">
          <a:xfrm flipV="1">
            <a:off x="8548907" y="2503792"/>
            <a:ext cx="2385699" cy="19453"/>
          </a:xfrm>
          <a:prstGeom prst="bentConnector3">
            <a:avLst>
              <a:gd name="adj1" fmla="val 50000"/>
            </a:avLst>
          </a:prstGeom>
          <a:noFill/>
          <a:ln w="6350">
            <a:solidFill>
              <a:schemeClr val="accent4">
                <a:lumMod val="50000"/>
              </a:schemeClr>
            </a:solidFill>
            <a:prstDash val="dash"/>
            <a:round/>
            <a:headEnd/>
            <a:tailEnd/>
          </a:ln>
        </p:spPr>
      </p:cxnSp>
      <p:sp>
        <p:nvSpPr>
          <p:cNvPr id="125" name="Text Box 144"/>
          <p:cNvSpPr txBox="1">
            <a:spLocks noChangeAspect="1" noChangeArrowheads="1"/>
          </p:cNvSpPr>
          <p:nvPr/>
        </p:nvSpPr>
        <p:spPr bwMode="auto">
          <a:xfrm>
            <a:off x="9415959" y="2275188"/>
            <a:ext cx="992351" cy="17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defTabSz="914377" eaLnBrk="1" hangingPunct="1">
              <a:lnSpc>
                <a:spcPct val="80000"/>
              </a:lnSpc>
              <a:defRPr/>
            </a:pPr>
            <a:r>
              <a:rPr lang="en-US" altLang="en-US" sz="1400">
                <a:solidFill>
                  <a:srgbClr val="58585A"/>
                </a:solidFill>
                <a:latin typeface="+mn-lt"/>
              </a:rPr>
              <a:t>N23</a:t>
            </a:r>
          </a:p>
        </p:txBody>
      </p:sp>
      <p:sp>
        <p:nvSpPr>
          <p:cNvPr id="126" name="Rectangular Callout 99"/>
          <p:cNvSpPr/>
          <p:nvPr/>
        </p:nvSpPr>
        <p:spPr bwMode="auto">
          <a:xfrm>
            <a:off x="10547475" y="3778791"/>
            <a:ext cx="1568272" cy="544391"/>
          </a:xfrm>
          <a:prstGeom prst="wedgeRectCallout">
            <a:avLst>
              <a:gd name="adj1" fmla="val 312"/>
              <a:gd name="adj2" fmla="val -206254"/>
            </a:avLst>
          </a:prstGeom>
          <a:solidFill>
            <a:schemeClr val="bg1"/>
          </a:solidFill>
          <a:ln w="12700" cap="flat" cmpd="sng" algn="ctr">
            <a:solidFill>
              <a:srgbClr val="00A9D4"/>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defTabSz="914377">
              <a:spcBef>
                <a:spcPts val="0"/>
              </a:spcBef>
              <a:defRPr/>
            </a:pPr>
            <a:r>
              <a:rPr lang="en-GB" sz="1067">
                <a:solidFill>
                  <a:srgbClr val="58585A"/>
                </a:solidFill>
                <a:latin typeface="+mn-lt"/>
              </a:rPr>
              <a:t>network status </a:t>
            </a:r>
          </a:p>
          <a:p>
            <a:pPr defTabSz="914377">
              <a:spcBef>
                <a:spcPts val="0"/>
              </a:spcBef>
              <a:defRPr/>
            </a:pPr>
            <a:r>
              <a:rPr lang="en-GB" sz="1067">
                <a:solidFill>
                  <a:srgbClr val="58585A"/>
                </a:solidFill>
                <a:latin typeface="+mn-lt"/>
              </a:rPr>
              <a:t>analytics (</a:t>
            </a:r>
            <a:r>
              <a:rPr lang="en-US" sz="1067">
                <a:solidFill>
                  <a:srgbClr val="58585A"/>
                </a:solidFill>
                <a:latin typeface="+mn-lt"/>
              </a:rPr>
              <a:t>l</a:t>
            </a:r>
            <a:r>
              <a:rPr lang="en-US" sz="1067">
                <a:latin typeface="+mn-lt"/>
              </a:rPr>
              <a:t>oad level</a:t>
            </a:r>
          </a:p>
          <a:p>
            <a:pPr defTabSz="914377">
              <a:spcBef>
                <a:spcPts val="0"/>
              </a:spcBef>
              <a:defRPr/>
            </a:pPr>
            <a:r>
              <a:rPr lang="en-GB" sz="1067">
                <a:solidFill>
                  <a:srgbClr val="58585A"/>
                </a:solidFill>
                <a:latin typeface="+mn-lt"/>
              </a:rPr>
              <a:t>info for a specific slice)</a:t>
            </a:r>
            <a:endParaRPr lang="en-US" sz="1067">
              <a:solidFill>
                <a:srgbClr val="58585A"/>
              </a:solidFill>
              <a:latin typeface="+mn-lt"/>
            </a:endParaRPr>
          </a:p>
        </p:txBody>
      </p:sp>
      <p:sp>
        <p:nvSpPr>
          <p:cNvPr id="130" name="Rectangular Callout 102"/>
          <p:cNvSpPr/>
          <p:nvPr/>
        </p:nvSpPr>
        <p:spPr bwMode="auto">
          <a:xfrm>
            <a:off x="9992784" y="2952195"/>
            <a:ext cx="1021929" cy="381959"/>
          </a:xfrm>
          <a:prstGeom prst="wedgeRectCallout">
            <a:avLst>
              <a:gd name="adj1" fmla="val -50398"/>
              <a:gd name="adj2" fmla="val -166834"/>
            </a:avLst>
          </a:prstGeom>
          <a:solidFill>
            <a:schemeClr val="bg1"/>
          </a:solidFill>
          <a:ln w="12700" cap="flat" cmpd="sng" algn="ctr">
            <a:solidFill>
              <a:schemeClr val="accent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defTabSz="914377">
              <a:spcBef>
                <a:spcPts val="0"/>
              </a:spcBef>
              <a:defRPr/>
            </a:pPr>
            <a:r>
              <a:rPr lang="en-US" sz="1067">
                <a:solidFill>
                  <a:srgbClr val="58585A"/>
                </a:solidFill>
                <a:latin typeface="+mn-lt"/>
              </a:rPr>
              <a:t>New i/f for </a:t>
            </a:r>
          </a:p>
          <a:p>
            <a:pPr defTabSz="914377">
              <a:spcBef>
                <a:spcPts val="0"/>
              </a:spcBef>
              <a:defRPr/>
            </a:pPr>
            <a:r>
              <a:rPr lang="en-US" sz="1067">
                <a:solidFill>
                  <a:srgbClr val="58585A"/>
                </a:solidFill>
                <a:latin typeface="+mn-lt"/>
              </a:rPr>
              <a:t>Analytics input</a:t>
            </a:r>
          </a:p>
        </p:txBody>
      </p:sp>
      <p:cxnSp>
        <p:nvCxnSpPr>
          <p:cNvPr id="122" name="Elbow Connector 55"/>
          <p:cNvCxnSpPr>
            <a:cxnSpLocks/>
          </p:cNvCxnSpPr>
          <p:nvPr/>
        </p:nvCxnSpPr>
        <p:spPr bwMode="auto">
          <a:xfrm rot="16200000" flipV="1">
            <a:off x="7828247" y="3478132"/>
            <a:ext cx="2421495" cy="1337769"/>
          </a:xfrm>
          <a:prstGeom prst="bentConnector3">
            <a:avLst>
              <a:gd name="adj1" fmla="val 82809"/>
            </a:avLst>
          </a:prstGeom>
          <a:noFill/>
          <a:ln w="6350">
            <a:solidFill>
              <a:schemeClr val="accent4">
                <a:lumMod val="50000"/>
              </a:schemeClr>
            </a:solidFill>
            <a:prstDash val="dash"/>
            <a:round/>
            <a:headEnd/>
            <a:tailEnd/>
          </a:ln>
        </p:spPr>
      </p:cxnSp>
      <p:sp>
        <p:nvSpPr>
          <p:cNvPr id="127" name="Text Box 144"/>
          <p:cNvSpPr txBox="1">
            <a:spLocks noChangeAspect="1" noChangeArrowheads="1"/>
          </p:cNvSpPr>
          <p:nvPr/>
        </p:nvSpPr>
        <p:spPr bwMode="auto">
          <a:xfrm>
            <a:off x="8542818" y="3432619"/>
            <a:ext cx="992351" cy="17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defTabSz="914377" eaLnBrk="1" hangingPunct="1">
              <a:lnSpc>
                <a:spcPct val="80000"/>
              </a:lnSpc>
              <a:defRPr/>
            </a:pPr>
            <a:r>
              <a:rPr lang="en-US" altLang="en-US" sz="1400">
                <a:solidFill>
                  <a:srgbClr val="58585A"/>
                </a:solidFill>
                <a:latin typeface="+mn-lt"/>
              </a:rPr>
              <a:t>Rx</a:t>
            </a:r>
          </a:p>
        </p:txBody>
      </p:sp>
      <p:cxnSp>
        <p:nvCxnSpPr>
          <p:cNvPr id="128" name="Elbow Connector 142">
            <a:extLst>
              <a:ext uri="{FF2B5EF4-FFF2-40B4-BE49-F238E27FC236}">
                <a16:creationId xmlns:a16="http://schemas.microsoft.com/office/drawing/2014/main" id="{F67873C2-392A-4EC2-A0BD-A5186088CF57}"/>
              </a:ext>
            </a:extLst>
          </p:cNvPr>
          <p:cNvCxnSpPr>
            <a:cxnSpLocks/>
          </p:cNvCxnSpPr>
          <p:nvPr/>
        </p:nvCxnSpPr>
        <p:spPr bwMode="auto">
          <a:xfrm rot="10800000">
            <a:off x="4414397" y="1560029"/>
            <a:ext cx="3533172" cy="449091"/>
          </a:xfrm>
          <a:prstGeom prst="bentConnector2">
            <a:avLst/>
          </a:prstGeom>
          <a:noFill/>
          <a:ln w="6350">
            <a:solidFill>
              <a:schemeClr val="accent2"/>
            </a:solidFill>
            <a:prstDash val="dash"/>
            <a:round/>
            <a:headEnd/>
            <a:tailEnd/>
          </a:ln>
        </p:spPr>
      </p:cxnSp>
      <p:grpSp>
        <p:nvGrpSpPr>
          <p:cNvPr id="131" name="Group 115">
            <a:extLst>
              <a:ext uri="{FF2B5EF4-FFF2-40B4-BE49-F238E27FC236}">
                <a16:creationId xmlns:a16="http://schemas.microsoft.com/office/drawing/2014/main" id="{3FD4800E-6020-4E86-B874-784DBEAA3B7E}"/>
              </a:ext>
            </a:extLst>
          </p:cNvPr>
          <p:cNvGrpSpPr>
            <a:grpSpLocks/>
          </p:cNvGrpSpPr>
          <p:nvPr/>
        </p:nvGrpSpPr>
        <p:grpSpPr bwMode="auto">
          <a:xfrm>
            <a:off x="11011798" y="1016797"/>
            <a:ext cx="688793" cy="971883"/>
            <a:chOff x="2530204" y="1718022"/>
            <a:chExt cx="1186277" cy="1647323"/>
          </a:xfrm>
        </p:grpSpPr>
        <p:sp>
          <p:nvSpPr>
            <p:cNvPr id="132" name="AutoShape 238">
              <a:extLst>
                <a:ext uri="{FF2B5EF4-FFF2-40B4-BE49-F238E27FC236}">
                  <a16:creationId xmlns:a16="http://schemas.microsoft.com/office/drawing/2014/main" id="{7BB02D41-B5E4-4694-90E6-E259E1D53878}"/>
                </a:ext>
              </a:extLst>
            </p:cNvPr>
            <p:cNvSpPr>
              <a:spLocks noChangeAspect="1" noChangeArrowheads="1"/>
            </p:cNvSpPr>
            <p:nvPr/>
          </p:nvSpPr>
          <p:spPr bwMode="auto">
            <a:xfrm>
              <a:off x="2551447" y="2169878"/>
              <a:ext cx="1062149" cy="1117426"/>
            </a:xfrm>
            <a:prstGeom prst="roundRect">
              <a:avLst>
                <a:gd name="adj" fmla="val 9356"/>
              </a:avLst>
            </a:prstGeom>
            <a:solidFill>
              <a:schemeClr val="bg1"/>
            </a:solidFill>
            <a:ln w="12700" algn="ctr">
              <a:solidFill>
                <a:schemeClr val="bg1"/>
              </a:solidFill>
              <a:round/>
              <a:headEnd/>
              <a:tailEnd/>
            </a:ln>
          </p:spPr>
          <p:txBody>
            <a:bodyPr wrap="none" lIns="0" rIns="0" anchor="ct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defTabSz="914377">
                <a:spcBef>
                  <a:spcPct val="0"/>
                </a:spcBef>
                <a:buClrTx/>
                <a:buNone/>
              </a:pPr>
              <a:endParaRPr lang="sv-SE" altLang="en-US" sz="1400">
                <a:solidFill>
                  <a:srgbClr val="58585A"/>
                </a:solidFill>
                <a:latin typeface="+mn-lt"/>
              </a:endParaRPr>
            </a:p>
          </p:txBody>
        </p:sp>
        <p:sp>
          <p:nvSpPr>
            <p:cNvPr id="133" name="Rectangle 241">
              <a:extLst>
                <a:ext uri="{FF2B5EF4-FFF2-40B4-BE49-F238E27FC236}">
                  <a16:creationId xmlns:a16="http://schemas.microsoft.com/office/drawing/2014/main" id="{97754200-B665-4B2A-ADA6-F331F4E1744F}"/>
                </a:ext>
              </a:extLst>
            </p:cNvPr>
            <p:cNvSpPr>
              <a:spLocks noChangeAspect="1" noChangeArrowheads="1"/>
            </p:cNvSpPr>
            <p:nvPr/>
          </p:nvSpPr>
          <p:spPr bwMode="auto">
            <a:xfrm>
              <a:off x="2530204" y="1718022"/>
              <a:ext cx="1101600" cy="15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72000" rIns="72000" anchor="ct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defTabSz="914377">
                <a:spcBef>
                  <a:spcPct val="0"/>
                </a:spcBef>
                <a:buClrTx/>
                <a:buNone/>
              </a:pPr>
              <a:endParaRPr lang="sv-SE" altLang="en-US" sz="1400">
                <a:solidFill>
                  <a:srgbClr val="58585A"/>
                </a:solidFill>
                <a:latin typeface="+mn-lt"/>
              </a:endParaRPr>
            </a:p>
          </p:txBody>
        </p:sp>
        <p:grpSp>
          <p:nvGrpSpPr>
            <p:cNvPr id="134" name="Group 274">
              <a:extLst>
                <a:ext uri="{FF2B5EF4-FFF2-40B4-BE49-F238E27FC236}">
                  <a16:creationId xmlns:a16="http://schemas.microsoft.com/office/drawing/2014/main" id="{08B8CF38-CA15-4A0A-87D5-F396F34F42A3}"/>
                </a:ext>
              </a:extLst>
            </p:cNvPr>
            <p:cNvGrpSpPr>
              <a:grpSpLocks noChangeAspect="1"/>
            </p:cNvGrpSpPr>
            <p:nvPr/>
          </p:nvGrpSpPr>
          <p:grpSpPr bwMode="auto">
            <a:xfrm>
              <a:off x="2590950" y="1853233"/>
              <a:ext cx="1125531" cy="1512112"/>
              <a:chOff x="3147" y="3024"/>
              <a:chExt cx="257" cy="366"/>
            </a:xfrm>
          </p:grpSpPr>
          <p:grpSp>
            <p:nvGrpSpPr>
              <p:cNvPr id="135" name="Group 7">
                <a:extLst>
                  <a:ext uri="{FF2B5EF4-FFF2-40B4-BE49-F238E27FC236}">
                    <a16:creationId xmlns:a16="http://schemas.microsoft.com/office/drawing/2014/main" id="{04816773-0626-47E2-8701-2E7358717D1E}"/>
                  </a:ext>
                </a:extLst>
              </p:cNvPr>
              <p:cNvGrpSpPr>
                <a:grpSpLocks noChangeAspect="1"/>
              </p:cNvGrpSpPr>
              <p:nvPr/>
            </p:nvGrpSpPr>
            <p:grpSpPr bwMode="auto">
              <a:xfrm>
                <a:off x="3147" y="3024"/>
                <a:ext cx="257" cy="366"/>
                <a:chOff x="2283" y="1698"/>
                <a:chExt cx="983" cy="1402"/>
              </a:xfrm>
            </p:grpSpPr>
            <p:pic>
              <p:nvPicPr>
                <p:cNvPr id="145" name="Bildobjekt 6">
                  <a:extLst>
                    <a:ext uri="{FF2B5EF4-FFF2-40B4-BE49-F238E27FC236}">
                      <a16:creationId xmlns:a16="http://schemas.microsoft.com/office/drawing/2014/main" id="{801FB30F-9951-40AB-89AE-1C682D55019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3" y="1698"/>
                  <a:ext cx="983" cy="1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 name="Freeform 11">
                  <a:extLst>
                    <a:ext uri="{FF2B5EF4-FFF2-40B4-BE49-F238E27FC236}">
                      <a16:creationId xmlns:a16="http://schemas.microsoft.com/office/drawing/2014/main" id="{25B28A93-312F-4838-8F9B-F5A3FE88431B}"/>
                    </a:ext>
                  </a:extLst>
                </p:cNvPr>
                <p:cNvSpPr>
                  <a:spLocks noChangeAspect="1" noEditPoints="1"/>
                </p:cNvSpPr>
                <p:nvPr/>
              </p:nvSpPr>
              <p:spPr bwMode="auto">
                <a:xfrm>
                  <a:off x="2291" y="1703"/>
                  <a:ext cx="969" cy="1392"/>
                </a:xfrm>
                <a:custGeom>
                  <a:avLst/>
                  <a:gdLst>
                    <a:gd name="T0" fmla="*/ 2147483646 w 410"/>
                    <a:gd name="T1" fmla="*/ 2147483646 h 589"/>
                    <a:gd name="T2" fmla="*/ 2147483646 w 410"/>
                    <a:gd name="T3" fmla="*/ 2147483646 h 589"/>
                    <a:gd name="T4" fmla="*/ 2147483646 w 410"/>
                    <a:gd name="T5" fmla="*/ 2147483646 h 589"/>
                    <a:gd name="T6" fmla="*/ 2147483646 w 410"/>
                    <a:gd name="T7" fmla="*/ 2147483646 h 589"/>
                    <a:gd name="T8" fmla="*/ 2147483646 w 410"/>
                    <a:gd name="T9" fmla="*/ 2147483646 h 589"/>
                    <a:gd name="T10" fmla="*/ 2147483646 w 410"/>
                    <a:gd name="T11" fmla="*/ 2147483646 h 589"/>
                    <a:gd name="T12" fmla="*/ 0 w 410"/>
                    <a:gd name="T13" fmla="*/ 2147483646 h 589"/>
                    <a:gd name="T14" fmla="*/ 2147483646 w 410"/>
                    <a:gd name="T15" fmla="*/ 2147483646 h 589"/>
                    <a:gd name="T16" fmla="*/ 2147483646 w 410"/>
                    <a:gd name="T17" fmla="*/ 2147483646 h 589"/>
                    <a:gd name="T18" fmla="*/ 2147483646 w 410"/>
                    <a:gd name="T19" fmla="*/ 2147483646 h 589"/>
                    <a:gd name="T20" fmla="*/ 2147483646 w 410"/>
                    <a:gd name="T21" fmla="*/ 2147483646 h 589"/>
                    <a:gd name="T22" fmla="*/ 2147483646 w 410"/>
                    <a:gd name="T23" fmla="*/ 2147483646 h 589"/>
                    <a:gd name="T24" fmla="*/ 2147483646 w 410"/>
                    <a:gd name="T25" fmla="*/ 2147483646 h 589"/>
                    <a:gd name="T26" fmla="*/ 2147483646 w 410"/>
                    <a:gd name="T27" fmla="*/ 2147483646 h 589"/>
                    <a:gd name="T28" fmla="*/ 2147483646 w 410"/>
                    <a:gd name="T29" fmla="*/ 2147483646 h 589"/>
                    <a:gd name="T30" fmla="*/ 2147483646 w 410"/>
                    <a:gd name="T31" fmla="*/ 2147483646 h 589"/>
                    <a:gd name="T32" fmla="*/ 2147483646 w 410"/>
                    <a:gd name="T33" fmla="*/ 2147483646 h 589"/>
                    <a:gd name="T34" fmla="*/ 2147483646 w 410"/>
                    <a:gd name="T35" fmla="*/ 2147483646 h 589"/>
                    <a:gd name="T36" fmla="*/ 2147483646 w 410"/>
                    <a:gd name="T37" fmla="*/ 2147483646 h 589"/>
                    <a:gd name="T38" fmla="*/ 2147483646 w 410"/>
                    <a:gd name="T39" fmla="*/ 2147483646 h 589"/>
                    <a:gd name="T40" fmla="*/ 2147483646 w 410"/>
                    <a:gd name="T41" fmla="*/ 2147483646 h 589"/>
                    <a:gd name="T42" fmla="*/ 2147483646 w 410"/>
                    <a:gd name="T43" fmla="*/ 2147483646 h 589"/>
                    <a:gd name="T44" fmla="*/ 2147483646 w 410"/>
                    <a:gd name="T45" fmla="*/ 2147483646 h 589"/>
                    <a:gd name="T46" fmla="*/ 2147483646 w 410"/>
                    <a:gd name="T47" fmla="*/ 2147483646 h 589"/>
                    <a:gd name="T48" fmla="*/ 2147483646 w 410"/>
                    <a:gd name="T49" fmla="*/ 2147483646 h 589"/>
                    <a:gd name="T50" fmla="*/ 2147483646 w 410"/>
                    <a:gd name="T51" fmla="*/ 2147483646 h 589"/>
                    <a:gd name="T52" fmla="*/ 2147483646 w 410"/>
                    <a:gd name="T53" fmla="*/ 2147483646 h 589"/>
                    <a:gd name="T54" fmla="*/ 2147483646 w 410"/>
                    <a:gd name="T55" fmla="*/ 2147483646 h 589"/>
                    <a:gd name="T56" fmla="*/ 2147483646 w 410"/>
                    <a:gd name="T57" fmla="*/ 2147483646 h 589"/>
                    <a:gd name="T58" fmla="*/ 2147483646 w 410"/>
                    <a:gd name="T59" fmla="*/ 2147483646 h 589"/>
                    <a:gd name="T60" fmla="*/ 2147483646 w 410"/>
                    <a:gd name="T61" fmla="*/ 2147483646 h 589"/>
                    <a:gd name="T62" fmla="*/ 2147483646 w 410"/>
                    <a:gd name="T63" fmla="*/ 2147483646 h 589"/>
                    <a:gd name="T64" fmla="*/ 2147483646 w 410"/>
                    <a:gd name="T65" fmla="*/ 2147483646 h 589"/>
                    <a:gd name="T66" fmla="*/ 2147483646 w 410"/>
                    <a:gd name="T67" fmla="*/ 2147483646 h 589"/>
                    <a:gd name="T68" fmla="*/ 2147483646 w 410"/>
                    <a:gd name="T69" fmla="*/ 2147483646 h 589"/>
                    <a:gd name="T70" fmla="*/ 2147483646 w 410"/>
                    <a:gd name="T71" fmla="*/ 2147483646 h 589"/>
                    <a:gd name="T72" fmla="*/ 2147483646 w 410"/>
                    <a:gd name="T73" fmla="*/ 2147483646 h 58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10"/>
                    <a:gd name="T112" fmla="*/ 0 h 589"/>
                    <a:gd name="T113" fmla="*/ 410 w 410"/>
                    <a:gd name="T114" fmla="*/ 589 h 58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10" h="589">
                      <a:moveTo>
                        <a:pt x="402" y="229"/>
                      </a:moveTo>
                      <a:cubicBezTo>
                        <a:pt x="397" y="229"/>
                        <a:pt x="394" y="233"/>
                        <a:pt x="394" y="237"/>
                      </a:cubicBezTo>
                      <a:cubicBezTo>
                        <a:pt x="394" y="549"/>
                        <a:pt x="394" y="549"/>
                        <a:pt x="394" y="549"/>
                      </a:cubicBezTo>
                      <a:cubicBezTo>
                        <a:pt x="394" y="563"/>
                        <a:pt x="383" y="573"/>
                        <a:pt x="370" y="573"/>
                      </a:cubicBezTo>
                      <a:cubicBezTo>
                        <a:pt x="41" y="573"/>
                        <a:pt x="41" y="573"/>
                        <a:pt x="41" y="573"/>
                      </a:cubicBezTo>
                      <a:cubicBezTo>
                        <a:pt x="27" y="573"/>
                        <a:pt x="17" y="563"/>
                        <a:pt x="16" y="549"/>
                      </a:cubicBezTo>
                      <a:cubicBezTo>
                        <a:pt x="16" y="205"/>
                        <a:pt x="16" y="205"/>
                        <a:pt x="16" y="205"/>
                      </a:cubicBezTo>
                      <a:cubicBezTo>
                        <a:pt x="17" y="101"/>
                        <a:pt x="101" y="16"/>
                        <a:pt x="205" y="16"/>
                      </a:cubicBezTo>
                      <a:cubicBezTo>
                        <a:pt x="309" y="16"/>
                        <a:pt x="394" y="101"/>
                        <a:pt x="394" y="205"/>
                      </a:cubicBezTo>
                      <a:cubicBezTo>
                        <a:pt x="394" y="209"/>
                        <a:pt x="397" y="213"/>
                        <a:pt x="402" y="213"/>
                      </a:cubicBezTo>
                      <a:cubicBezTo>
                        <a:pt x="406" y="213"/>
                        <a:pt x="410" y="209"/>
                        <a:pt x="410" y="205"/>
                      </a:cubicBezTo>
                      <a:cubicBezTo>
                        <a:pt x="410" y="205"/>
                        <a:pt x="410" y="205"/>
                        <a:pt x="410" y="205"/>
                      </a:cubicBezTo>
                      <a:cubicBezTo>
                        <a:pt x="410" y="92"/>
                        <a:pt x="318" y="0"/>
                        <a:pt x="205" y="0"/>
                      </a:cubicBezTo>
                      <a:cubicBezTo>
                        <a:pt x="92" y="0"/>
                        <a:pt x="0" y="92"/>
                        <a:pt x="0" y="205"/>
                      </a:cubicBezTo>
                      <a:cubicBezTo>
                        <a:pt x="0" y="205"/>
                        <a:pt x="0" y="205"/>
                        <a:pt x="0" y="205"/>
                      </a:cubicBezTo>
                      <a:cubicBezTo>
                        <a:pt x="1" y="549"/>
                        <a:pt x="1" y="549"/>
                        <a:pt x="1" y="549"/>
                      </a:cubicBezTo>
                      <a:cubicBezTo>
                        <a:pt x="1" y="571"/>
                        <a:pt x="18" y="589"/>
                        <a:pt x="41" y="589"/>
                      </a:cubicBezTo>
                      <a:cubicBezTo>
                        <a:pt x="370" y="589"/>
                        <a:pt x="370" y="589"/>
                        <a:pt x="370" y="589"/>
                      </a:cubicBezTo>
                      <a:cubicBezTo>
                        <a:pt x="392" y="589"/>
                        <a:pt x="410" y="571"/>
                        <a:pt x="410" y="549"/>
                      </a:cubicBezTo>
                      <a:cubicBezTo>
                        <a:pt x="410" y="237"/>
                        <a:pt x="410" y="237"/>
                        <a:pt x="410" y="237"/>
                      </a:cubicBezTo>
                      <a:cubicBezTo>
                        <a:pt x="410" y="233"/>
                        <a:pt x="406" y="229"/>
                        <a:pt x="402" y="229"/>
                      </a:cubicBezTo>
                      <a:moveTo>
                        <a:pt x="148" y="173"/>
                      </a:moveTo>
                      <a:cubicBezTo>
                        <a:pt x="262" y="173"/>
                        <a:pt x="262" y="173"/>
                        <a:pt x="262" y="173"/>
                      </a:cubicBezTo>
                      <a:cubicBezTo>
                        <a:pt x="264" y="173"/>
                        <a:pt x="267" y="172"/>
                        <a:pt x="269" y="169"/>
                      </a:cubicBezTo>
                      <a:cubicBezTo>
                        <a:pt x="270" y="167"/>
                        <a:pt x="270" y="164"/>
                        <a:pt x="269" y="162"/>
                      </a:cubicBezTo>
                      <a:cubicBezTo>
                        <a:pt x="212" y="48"/>
                        <a:pt x="212" y="48"/>
                        <a:pt x="212" y="48"/>
                      </a:cubicBezTo>
                      <a:cubicBezTo>
                        <a:pt x="211" y="45"/>
                        <a:pt x="208" y="43"/>
                        <a:pt x="205" y="43"/>
                      </a:cubicBezTo>
                      <a:cubicBezTo>
                        <a:pt x="202" y="43"/>
                        <a:pt x="199" y="45"/>
                        <a:pt x="198" y="48"/>
                      </a:cubicBezTo>
                      <a:cubicBezTo>
                        <a:pt x="141" y="162"/>
                        <a:pt x="141" y="162"/>
                        <a:pt x="141" y="162"/>
                      </a:cubicBezTo>
                      <a:cubicBezTo>
                        <a:pt x="139" y="164"/>
                        <a:pt x="139" y="167"/>
                        <a:pt x="141" y="169"/>
                      </a:cubicBezTo>
                      <a:cubicBezTo>
                        <a:pt x="142" y="172"/>
                        <a:pt x="145" y="173"/>
                        <a:pt x="148" y="173"/>
                      </a:cubicBezTo>
                      <a:moveTo>
                        <a:pt x="205" y="69"/>
                      </a:moveTo>
                      <a:cubicBezTo>
                        <a:pt x="249" y="157"/>
                        <a:pt x="249" y="157"/>
                        <a:pt x="249" y="157"/>
                      </a:cubicBezTo>
                      <a:cubicBezTo>
                        <a:pt x="161" y="157"/>
                        <a:pt x="161" y="157"/>
                        <a:pt x="161" y="157"/>
                      </a:cubicBezTo>
                      <a:lnTo>
                        <a:pt x="205" y="69"/>
                      </a:lnTo>
                      <a:close/>
                      <a:moveTo>
                        <a:pt x="90" y="210"/>
                      </a:moveTo>
                      <a:cubicBezTo>
                        <a:pt x="87" y="212"/>
                        <a:pt x="84" y="213"/>
                        <a:pt x="81" y="216"/>
                      </a:cubicBezTo>
                      <a:cubicBezTo>
                        <a:pt x="79" y="218"/>
                        <a:pt x="76" y="221"/>
                        <a:pt x="76" y="226"/>
                      </a:cubicBezTo>
                      <a:cubicBezTo>
                        <a:pt x="76" y="274"/>
                        <a:pt x="76" y="274"/>
                        <a:pt x="76" y="274"/>
                      </a:cubicBezTo>
                      <a:cubicBezTo>
                        <a:pt x="76" y="279"/>
                        <a:pt x="79" y="282"/>
                        <a:pt x="81" y="284"/>
                      </a:cubicBezTo>
                      <a:cubicBezTo>
                        <a:pt x="86" y="288"/>
                        <a:pt x="92" y="290"/>
                        <a:pt x="99" y="293"/>
                      </a:cubicBezTo>
                      <a:cubicBezTo>
                        <a:pt x="122" y="299"/>
                        <a:pt x="161" y="303"/>
                        <a:pt x="205" y="303"/>
                      </a:cubicBezTo>
                      <a:cubicBezTo>
                        <a:pt x="239" y="303"/>
                        <a:pt x="270" y="300"/>
                        <a:pt x="292" y="297"/>
                      </a:cubicBezTo>
                      <a:cubicBezTo>
                        <a:pt x="304" y="295"/>
                        <a:pt x="313" y="292"/>
                        <a:pt x="320" y="290"/>
                      </a:cubicBezTo>
                      <a:cubicBezTo>
                        <a:pt x="324" y="288"/>
                        <a:pt x="327" y="287"/>
                        <a:pt x="329" y="284"/>
                      </a:cubicBezTo>
                      <a:cubicBezTo>
                        <a:pt x="332" y="282"/>
                        <a:pt x="334" y="279"/>
                        <a:pt x="334" y="274"/>
                      </a:cubicBezTo>
                      <a:cubicBezTo>
                        <a:pt x="334" y="226"/>
                        <a:pt x="334" y="226"/>
                        <a:pt x="334" y="226"/>
                      </a:cubicBezTo>
                      <a:cubicBezTo>
                        <a:pt x="334" y="221"/>
                        <a:pt x="332" y="218"/>
                        <a:pt x="329" y="216"/>
                      </a:cubicBezTo>
                      <a:cubicBezTo>
                        <a:pt x="325" y="212"/>
                        <a:pt x="319" y="210"/>
                        <a:pt x="311" y="207"/>
                      </a:cubicBezTo>
                      <a:cubicBezTo>
                        <a:pt x="288" y="201"/>
                        <a:pt x="250" y="197"/>
                        <a:pt x="205" y="197"/>
                      </a:cubicBezTo>
                      <a:cubicBezTo>
                        <a:pt x="171" y="197"/>
                        <a:pt x="141" y="199"/>
                        <a:pt x="118" y="203"/>
                      </a:cubicBezTo>
                      <a:cubicBezTo>
                        <a:pt x="107" y="205"/>
                        <a:pt x="97" y="208"/>
                        <a:pt x="90" y="210"/>
                      </a:cubicBezTo>
                      <a:moveTo>
                        <a:pt x="318" y="272"/>
                      </a:moveTo>
                      <a:cubicBezTo>
                        <a:pt x="317" y="274"/>
                        <a:pt x="313" y="275"/>
                        <a:pt x="307" y="277"/>
                      </a:cubicBezTo>
                      <a:cubicBezTo>
                        <a:pt x="287" y="283"/>
                        <a:pt x="249" y="287"/>
                        <a:pt x="205" y="287"/>
                      </a:cubicBezTo>
                      <a:cubicBezTo>
                        <a:pt x="172" y="287"/>
                        <a:pt x="142" y="285"/>
                        <a:pt x="121" y="281"/>
                      </a:cubicBezTo>
                      <a:cubicBezTo>
                        <a:pt x="110" y="279"/>
                        <a:pt x="102" y="277"/>
                        <a:pt x="96" y="275"/>
                      </a:cubicBezTo>
                      <a:cubicBezTo>
                        <a:pt x="94" y="274"/>
                        <a:pt x="93" y="273"/>
                        <a:pt x="92" y="272"/>
                      </a:cubicBezTo>
                      <a:cubicBezTo>
                        <a:pt x="92" y="242"/>
                        <a:pt x="92" y="242"/>
                        <a:pt x="92" y="242"/>
                      </a:cubicBezTo>
                      <a:cubicBezTo>
                        <a:pt x="94" y="243"/>
                        <a:pt x="97" y="244"/>
                        <a:pt x="99" y="244"/>
                      </a:cubicBezTo>
                      <a:cubicBezTo>
                        <a:pt x="122" y="251"/>
                        <a:pt x="161" y="255"/>
                        <a:pt x="205" y="255"/>
                      </a:cubicBezTo>
                      <a:cubicBezTo>
                        <a:pt x="239" y="255"/>
                        <a:pt x="270" y="252"/>
                        <a:pt x="292" y="248"/>
                      </a:cubicBezTo>
                      <a:cubicBezTo>
                        <a:pt x="303" y="247"/>
                        <a:pt x="312" y="244"/>
                        <a:pt x="319" y="242"/>
                      </a:cubicBezTo>
                      <a:lnTo>
                        <a:pt x="318" y="272"/>
                      </a:lnTo>
                      <a:close/>
                      <a:moveTo>
                        <a:pt x="290" y="219"/>
                      </a:moveTo>
                      <a:cubicBezTo>
                        <a:pt x="300" y="221"/>
                        <a:pt x="309" y="223"/>
                        <a:pt x="314" y="225"/>
                      </a:cubicBezTo>
                      <a:cubicBezTo>
                        <a:pt x="315" y="225"/>
                        <a:pt x="315" y="226"/>
                        <a:pt x="316" y="226"/>
                      </a:cubicBezTo>
                      <a:cubicBezTo>
                        <a:pt x="313" y="227"/>
                        <a:pt x="311" y="228"/>
                        <a:pt x="307" y="229"/>
                      </a:cubicBezTo>
                      <a:cubicBezTo>
                        <a:pt x="287" y="235"/>
                        <a:pt x="249" y="239"/>
                        <a:pt x="205" y="239"/>
                      </a:cubicBezTo>
                      <a:cubicBezTo>
                        <a:pt x="172" y="239"/>
                        <a:pt x="142" y="236"/>
                        <a:pt x="121" y="233"/>
                      </a:cubicBezTo>
                      <a:cubicBezTo>
                        <a:pt x="110" y="231"/>
                        <a:pt x="102" y="229"/>
                        <a:pt x="96" y="227"/>
                      </a:cubicBezTo>
                      <a:cubicBezTo>
                        <a:pt x="96" y="226"/>
                        <a:pt x="95" y="226"/>
                        <a:pt x="95" y="226"/>
                      </a:cubicBezTo>
                      <a:cubicBezTo>
                        <a:pt x="97" y="225"/>
                        <a:pt x="100" y="224"/>
                        <a:pt x="103" y="223"/>
                      </a:cubicBezTo>
                      <a:cubicBezTo>
                        <a:pt x="123" y="217"/>
                        <a:pt x="162" y="213"/>
                        <a:pt x="205" y="213"/>
                      </a:cubicBezTo>
                      <a:cubicBezTo>
                        <a:pt x="238" y="213"/>
                        <a:pt x="268" y="215"/>
                        <a:pt x="290" y="219"/>
                      </a:cubicBezTo>
                    </a:path>
                  </a:pathLst>
                </a:custGeom>
                <a:solidFill>
                  <a:srgbClr val="505256"/>
                </a:solidFill>
                <a:ln>
                  <a:noFill/>
                </a:ln>
                <a:extLst>
                  <a:ext uri="{91240B29-F687-4F45-9708-019B960494DF}">
                    <a14:hiddenLine xmlns:a14="http://schemas.microsoft.com/office/drawing/2010/main" w="9525">
                      <a:solidFill>
                        <a:srgbClr val="000000"/>
                      </a:solidFill>
                      <a:round/>
                      <a:headEnd/>
                      <a:tailEnd/>
                    </a14:hiddenLine>
                  </a:ext>
                </a:extLst>
              </p:spPr>
              <p:txBody>
                <a:bodyPr tIns="1080000" anchor="ctr"/>
                <a:lstStyle/>
                <a:p>
                  <a:pPr defTabSz="914377"/>
                  <a:endParaRPr lang="en-US">
                    <a:solidFill>
                      <a:srgbClr val="58585A"/>
                    </a:solidFill>
                    <a:latin typeface="+mn-lt"/>
                  </a:endParaRPr>
                </a:p>
              </p:txBody>
            </p:sp>
          </p:grpSp>
          <p:sp>
            <p:nvSpPr>
              <p:cNvPr id="144" name="Text Box 278">
                <a:extLst>
                  <a:ext uri="{FF2B5EF4-FFF2-40B4-BE49-F238E27FC236}">
                    <a16:creationId xmlns:a16="http://schemas.microsoft.com/office/drawing/2014/main" id="{1F6B5EA8-1051-407E-92C9-3CB25FCBB53D}"/>
                  </a:ext>
                </a:extLst>
              </p:cNvPr>
              <p:cNvSpPr txBox="1">
                <a:spLocks noChangeAspect="1" noChangeArrowheads="1"/>
              </p:cNvSpPr>
              <p:nvPr/>
            </p:nvSpPr>
            <p:spPr bwMode="auto">
              <a:xfrm>
                <a:off x="3161" y="3231"/>
                <a:ext cx="22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nchor="ctr"/>
              <a:lstStyle>
                <a:lvl1pPr>
                  <a:spcBef>
                    <a:spcPct val="20000"/>
                  </a:spcBef>
                  <a:buClr>
                    <a:srgbClr val="00A9D4"/>
                  </a:buClr>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ea typeface="MS PGothic" panose="020B0600070205080204" pitchFamily="34" charset="-128"/>
                  </a:defRPr>
                </a:lvl9pPr>
              </a:lstStyle>
              <a:p>
                <a:pPr algn="ctr" defTabSz="914377">
                  <a:spcBef>
                    <a:spcPts val="600"/>
                  </a:spcBef>
                  <a:buClrTx/>
                  <a:buNone/>
                </a:pPr>
                <a:r>
                  <a:rPr lang="en-US" altLang="en-US" sz="1400">
                    <a:solidFill>
                      <a:srgbClr val="58585A"/>
                    </a:solidFill>
                    <a:latin typeface="+mn-lt"/>
                  </a:rPr>
                  <a:t>CHF</a:t>
                </a:r>
              </a:p>
            </p:txBody>
          </p:sp>
        </p:grpSp>
      </p:grpSp>
      <p:cxnSp>
        <p:nvCxnSpPr>
          <p:cNvPr id="147" name="Elbow Connector 59">
            <a:extLst>
              <a:ext uri="{FF2B5EF4-FFF2-40B4-BE49-F238E27FC236}">
                <a16:creationId xmlns:a16="http://schemas.microsoft.com/office/drawing/2014/main" id="{6BD2DA56-C4F0-4BF0-AAFE-D1B947D4489C}"/>
              </a:ext>
            </a:extLst>
          </p:cNvPr>
          <p:cNvCxnSpPr>
            <a:cxnSpLocks/>
            <a:stCxn id="142" idx="3"/>
            <a:endCxn id="145" idx="1"/>
          </p:cNvCxnSpPr>
          <p:nvPr/>
        </p:nvCxnSpPr>
        <p:spPr bwMode="auto">
          <a:xfrm flipV="1">
            <a:off x="8547252" y="1542624"/>
            <a:ext cx="2499816" cy="889213"/>
          </a:xfrm>
          <a:prstGeom prst="bentConnector3">
            <a:avLst>
              <a:gd name="adj1" fmla="val 17243"/>
            </a:avLst>
          </a:prstGeom>
          <a:noFill/>
          <a:ln w="6350">
            <a:solidFill>
              <a:schemeClr val="accent4">
                <a:lumMod val="50000"/>
              </a:schemeClr>
            </a:solidFill>
            <a:prstDash val="dash"/>
            <a:round/>
            <a:headEnd/>
            <a:tailEnd/>
          </a:ln>
        </p:spPr>
      </p:cxnSp>
      <p:sp>
        <p:nvSpPr>
          <p:cNvPr id="148" name="Text Box 144">
            <a:extLst>
              <a:ext uri="{FF2B5EF4-FFF2-40B4-BE49-F238E27FC236}">
                <a16:creationId xmlns:a16="http://schemas.microsoft.com/office/drawing/2014/main" id="{308760C9-C100-4812-B25A-7668B718D86E}"/>
              </a:ext>
            </a:extLst>
          </p:cNvPr>
          <p:cNvSpPr txBox="1">
            <a:spLocks noChangeAspect="1" noChangeArrowheads="1"/>
          </p:cNvSpPr>
          <p:nvPr/>
        </p:nvSpPr>
        <p:spPr bwMode="auto">
          <a:xfrm>
            <a:off x="8736963" y="1611257"/>
            <a:ext cx="992351" cy="17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defTabSz="914377" eaLnBrk="1" hangingPunct="1">
              <a:lnSpc>
                <a:spcPct val="80000"/>
              </a:lnSpc>
              <a:defRPr/>
            </a:pPr>
            <a:r>
              <a:rPr lang="en-US" altLang="en-US" sz="1400">
                <a:solidFill>
                  <a:srgbClr val="58585A"/>
                </a:solidFill>
                <a:latin typeface="+mn-lt"/>
              </a:rPr>
              <a:t>N28</a:t>
            </a:r>
          </a:p>
        </p:txBody>
      </p:sp>
      <p:sp>
        <p:nvSpPr>
          <p:cNvPr id="149" name="Rectangular Callout 102">
            <a:extLst>
              <a:ext uri="{FF2B5EF4-FFF2-40B4-BE49-F238E27FC236}">
                <a16:creationId xmlns:a16="http://schemas.microsoft.com/office/drawing/2014/main" id="{13BBF890-BB30-4076-9EE3-911AFA1A9D41}"/>
              </a:ext>
            </a:extLst>
          </p:cNvPr>
          <p:cNvSpPr/>
          <p:nvPr/>
        </p:nvSpPr>
        <p:spPr bwMode="auto">
          <a:xfrm>
            <a:off x="9481553" y="1756599"/>
            <a:ext cx="1114113" cy="286255"/>
          </a:xfrm>
          <a:prstGeom prst="wedgeRectCallout">
            <a:avLst>
              <a:gd name="adj1" fmla="val -63847"/>
              <a:gd name="adj2" fmla="val -46502"/>
            </a:avLst>
          </a:prstGeom>
          <a:solidFill>
            <a:schemeClr val="bg1"/>
          </a:solidFill>
          <a:ln w="12700" cap="flat" cmpd="sng" algn="ctr">
            <a:solidFill>
              <a:schemeClr val="accent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defTabSz="914377">
              <a:spcBef>
                <a:spcPts val="0"/>
              </a:spcBef>
              <a:defRPr/>
            </a:pPr>
            <a:r>
              <a:rPr lang="en-US" sz="1067">
                <a:solidFill>
                  <a:srgbClr val="58585A"/>
                </a:solidFill>
                <a:latin typeface="+mn-lt"/>
                <a:cs typeface="Arial" panose="020B0604020202020204" pitchFamily="34" charset="0"/>
              </a:rPr>
              <a:t>Spending limits</a:t>
            </a:r>
            <a:endParaRPr lang="en-US" sz="1067">
              <a:solidFill>
                <a:srgbClr val="58585A"/>
              </a:solidFill>
              <a:latin typeface="+mn-lt"/>
            </a:endParaRPr>
          </a:p>
        </p:txBody>
      </p:sp>
      <p:grpSp>
        <p:nvGrpSpPr>
          <p:cNvPr id="156" name="Group 155">
            <a:extLst>
              <a:ext uri="{FF2B5EF4-FFF2-40B4-BE49-F238E27FC236}">
                <a16:creationId xmlns:a16="http://schemas.microsoft.com/office/drawing/2014/main" id="{75E9B902-779A-4162-8721-D6A65DEFBACE}"/>
              </a:ext>
            </a:extLst>
          </p:cNvPr>
          <p:cNvGrpSpPr/>
          <p:nvPr/>
        </p:nvGrpSpPr>
        <p:grpSpPr>
          <a:xfrm>
            <a:off x="7797435" y="1984515"/>
            <a:ext cx="817579" cy="910733"/>
            <a:chOff x="4338871" y="2725624"/>
            <a:chExt cx="1199053" cy="1626215"/>
          </a:xfrm>
        </p:grpSpPr>
        <p:sp>
          <p:nvSpPr>
            <p:cNvPr id="157" name="Rectangle 241">
              <a:extLst>
                <a:ext uri="{FF2B5EF4-FFF2-40B4-BE49-F238E27FC236}">
                  <a16:creationId xmlns:a16="http://schemas.microsoft.com/office/drawing/2014/main" id="{776DCC35-F09C-437D-A886-C19F13283C1B}"/>
                </a:ext>
              </a:extLst>
            </p:cNvPr>
            <p:cNvSpPr>
              <a:spLocks noChangeAspect="1" noChangeArrowheads="1"/>
            </p:cNvSpPr>
            <p:nvPr/>
          </p:nvSpPr>
          <p:spPr bwMode="auto">
            <a:xfrm>
              <a:off x="4656108" y="3080987"/>
              <a:ext cx="881816" cy="1270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72000" rIns="72000" anchor="ct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defTabSz="914377" eaLnBrk="1" hangingPunct="1">
                <a:defRPr/>
              </a:pPr>
              <a:endParaRPr lang="sv-SE" altLang="en-US" sz="900">
                <a:solidFill>
                  <a:srgbClr val="58585A"/>
                </a:solidFill>
                <a:latin typeface="+mn-lt"/>
              </a:endParaRPr>
            </a:p>
          </p:txBody>
        </p:sp>
        <p:sp>
          <p:nvSpPr>
            <p:cNvPr id="158" name="AutoShape 238">
              <a:extLst>
                <a:ext uri="{FF2B5EF4-FFF2-40B4-BE49-F238E27FC236}">
                  <a16:creationId xmlns:a16="http://schemas.microsoft.com/office/drawing/2014/main" id="{04C1B569-1C00-49C2-9390-CEFAC6D4C65A}"/>
                </a:ext>
              </a:extLst>
            </p:cNvPr>
            <p:cNvSpPr>
              <a:spLocks noChangeAspect="1" noChangeArrowheads="1"/>
            </p:cNvSpPr>
            <p:nvPr/>
          </p:nvSpPr>
          <p:spPr bwMode="auto">
            <a:xfrm>
              <a:off x="4360114" y="3177479"/>
              <a:ext cx="1062149" cy="1117426"/>
            </a:xfrm>
            <a:prstGeom prst="roundRect">
              <a:avLst>
                <a:gd name="adj" fmla="val 9356"/>
              </a:avLst>
            </a:prstGeom>
            <a:solidFill>
              <a:schemeClr val="bg1"/>
            </a:solidFill>
            <a:ln w="12700">
              <a:solidFill>
                <a:schemeClr val="bg1"/>
              </a:solidFill>
              <a:round/>
              <a:headEnd/>
              <a:tailEnd/>
            </a:ln>
          </p:spPr>
          <p:txBody>
            <a:bodyPr wrap="none" lIns="0" rIns="0" anchor="ct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defTabSz="914377" eaLnBrk="1" hangingPunct="1">
                <a:defRPr/>
              </a:pPr>
              <a:endParaRPr lang="sv-SE" altLang="en-US" sz="900">
                <a:solidFill>
                  <a:srgbClr val="58585A"/>
                </a:solidFill>
                <a:latin typeface="+mn-lt"/>
              </a:endParaRPr>
            </a:p>
          </p:txBody>
        </p:sp>
        <p:sp>
          <p:nvSpPr>
            <p:cNvPr id="159" name="Oval 239">
              <a:extLst>
                <a:ext uri="{FF2B5EF4-FFF2-40B4-BE49-F238E27FC236}">
                  <a16:creationId xmlns:a16="http://schemas.microsoft.com/office/drawing/2014/main" id="{60A703D4-E544-4F20-AF0A-A01E00E5F32E}"/>
                </a:ext>
              </a:extLst>
            </p:cNvPr>
            <p:cNvSpPr>
              <a:spLocks noChangeAspect="1" noChangeArrowheads="1"/>
            </p:cNvSpPr>
            <p:nvPr/>
          </p:nvSpPr>
          <p:spPr bwMode="auto">
            <a:xfrm>
              <a:off x="4354045" y="2746996"/>
              <a:ext cx="1068218" cy="1083842"/>
            </a:xfrm>
            <a:prstGeom prst="ellipse">
              <a:avLst/>
            </a:prstGeom>
            <a:solidFill>
              <a:schemeClr val="bg1"/>
            </a:solidFill>
            <a:ln w="12700">
              <a:solidFill>
                <a:schemeClr val="bg1"/>
              </a:solidFill>
              <a:round/>
              <a:headEnd/>
              <a:tailEnd/>
            </a:ln>
          </p:spPr>
          <p:txBody>
            <a:bodyPr wrap="none" lIns="0" rIns="0" anchor="ct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defTabSz="914377" eaLnBrk="1" hangingPunct="1">
                <a:defRPr/>
              </a:pPr>
              <a:endParaRPr lang="sv-SE" altLang="en-US" sz="900">
                <a:solidFill>
                  <a:srgbClr val="58585A"/>
                </a:solidFill>
                <a:latin typeface="+mn-lt"/>
              </a:endParaRPr>
            </a:p>
          </p:txBody>
        </p:sp>
        <p:sp>
          <p:nvSpPr>
            <p:cNvPr id="160" name="Text Box 240">
              <a:extLst>
                <a:ext uri="{FF2B5EF4-FFF2-40B4-BE49-F238E27FC236}">
                  <a16:creationId xmlns:a16="http://schemas.microsoft.com/office/drawing/2014/main" id="{FD0C8EDC-FB31-4CC6-BF4D-970E25E50B97}"/>
                </a:ext>
              </a:extLst>
            </p:cNvPr>
            <p:cNvSpPr txBox="1">
              <a:spLocks noChangeAspect="1" noChangeArrowheads="1"/>
            </p:cNvSpPr>
            <p:nvPr/>
          </p:nvSpPr>
          <p:spPr bwMode="auto">
            <a:xfrm>
              <a:off x="4390461" y="3589645"/>
              <a:ext cx="992350" cy="686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defTabSz="914377" eaLnBrk="1" hangingPunct="1">
                <a:lnSpc>
                  <a:spcPct val="80000"/>
                </a:lnSpc>
                <a:defRPr/>
              </a:pPr>
              <a:r>
                <a:rPr lang="en-US" altLang="en-US" sz="1600">
                  <a:solidFill>
                    <a:srgbClr val="58585A"/>
                  </a:solidFill>
                  <a:latin typeface="+mn-lt"/>
                </a:rPr>
                <a:t>PCF</a:t>
              </a:r>
              <a:endParaRPr lang="en-US" altLang="en-US" sz="1200">
                <a:solidFill>
                  <a:srgbClr val="58585A"/>
                </a:solidFill>
                <a:latin typeface="+mn-lt"/>
              </a:endParaRPr>
            </a:p>
          </p:txBody>
        </p:sp>
        <p:sp>
          <p:nvSpPr>
            <p:cNvPr id="161" name="Rectangle 241">
              <a:extLst>
                <a:ext uri="{FF2B5EF4-FFF2-40B4-BE49-F238E27FC236}">
                  <a16:creationId xmlns:a16="http://schemas.microsoft.com/office/drawing/2014/main" id="{69816806-AC0F-4411-925E-503BA447AF06}"/>
                </a:ext>
              </a:extLst>
            </p:cNvPr>
            <p:cNvSpPr>
              <a:spLocks noChangeAspect="1" noChangeArrowheads="1"/>
            </p:cNvSpPr>
            <p:nvPr/>
          </p:nvSpPr>
          <p:spPr bwMode="auto">
            <a:xfrm>
              <a:off x="4338871" y="2725624"/>
              <a:ext cx="1101600" cy="15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72000" rIns="72000" anchor="ct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defTabSz="914377" eaLnBrk="1" hangingPunct="1">
                <a:defRPr/>
              </a:pPr>
              <a:endParaRPr lang="sv-SE" altLang="en-US" sz="900">
                <a:solidFill>
                  <a:srgbClr val="58585A"/>
                </a:solidFill>
                <a:latin typeface="+mn-lt"/>
              </a:endParaRPr>
            </a:p>
          </p:txBody>
        </p:sp>
        <p:sp>
          <p:nvSpPr>
            <p:cNvPr id="162" name="Freeform 11">
              <a:extLst>
                <a:ext uri="{FF2B5EF4-FFF2-40B4-BE49-F238E27FC236}">
                  <a16:creationId xmlns:a16="http://schemas.microsoft.com/office/drawing/2014/main" id="{07E524F5-FBBD-4E30-879D-DFDEB2D007EB}"/>
                </a:ext>
              </a:extLst>
            </p:cNvPr>
            <p:cNvSpPr>
              <a:spLocks noChangeAspect="1" noEditPoints="1"/>
            </p:cNvSpPr>
            <p:nvPr/>
          </p:nvSpPr>
          <p:spPr bwMode="auto">
            <a:xfrm>
              <a:off x="4338871" y="2725624"/>
              <a:ext cx="1101600" cy="1584547"/>
            </a:xfrm>
            <a:custGeom>
              <a:avLst/>
              <a:gdLst>
                <a:gd name="T0" fmla="*/ 236 w 410"/>
                <a:gd name="T1" fmla="*/ 93 h 589"/>
                <a:gd name="T2" fmla="*/ 233 w 410"/>
                <a:gd name="T3" fmla="*/ 95 h 589"/>
                <a:gd name="T4" fmla="*/ 233 w 410"/>
                <a:gd name="T5" fmla="*/ 221 h 589"/>
                <a:gd name="T6" fmla="*/ 218 w 410"/>
                <a:gd name="T7" fmla="*/ 231 h 589"/>
                <a:gd name="T8" fmla="*/ 24 w 410"/>
                <a:gd name="T9" fmla="*/ 231 h 589"/>
                <a:gd name="T10" fmla="*/ 10 w 410"/>
                <a:gd name="T11" fmla="*/ 221 h 589"/>
                <a:gd name="T12" fmla="*/ 10 w 410"/>
                <a:gd name="T13" fmla="*/ 83 h 589"/>
                <a:gd name="T14" fmla="*/ 120 w 410"/>
                <a:gd name="T15" fmla="*/ 7 h 589"/>
                <a:gd name="T16" fmla="*/ 233 w 410"/>
                <a:gd name="T17" fmla="*/ 83 h 589"/>
                <a:gd name="T18" fmla="*/ 236 w 410"/>
                <a:gd name="T19" fmla="*/ 87 h 589"/>
                <a:gd name="T20" fmla="*/ 242 w 410"/>
                <a:gd name="T21" fmla="*/ 83 h 589"/>
                <a:gd name="T22" fmla="*/ 242 w 410"/>
                <a:gd name="T23" fmla="*/ 83 h 589"/>
                <a:gd name="T24" fmla="*/ 120 w 410"/>
                <a:gd name="T25" fmla="*/ 0 h 589"/>
                <a:gd name="T26" fmla="*/ 0 w 410"/>
                <a:gd name="T27" fmla="*/ 83 h 589"/>
                <a:gd name="T28" fmla="*/ 0 w 410"/>
                <a:gd name="T29" fmla="*/ 83 h 589"/>
                <a:gd name="T30" fmla="*/ 4 w 410"/>
                <a:gd name="T31" fmla="*/ 221 h 589"/>
                <a:gd name="T32" fmla="*/ 24 w 410"/>
                <a:gd name="T33" fmla="*/ 239 h 589"/>
                <a:gd name="T34" fmla="*/ 218 w 410"/>
                <a:gd name="T35" fmla="*/ 239 h 589"/>
                <a:gd name="T36" fmla="*/ 242 w 410"/>
                <a:gd name="T37" fmla="*/ 221 h 589"/>
                <a:gd name="T38" fmla="*/ 242 w 410"/>
                <a:gd name="T39" fmla="*/ 95 h 589"/>
                <a:gd name="T40" fmla="*/ 236 w 410"/>
                <a:gd name="T41" fmla="*/ 93 h 589"/>
                <a:gd name="T42" fmla="*/ 120 w 410"/>
                <a:gd name="T43" fmla="*/ 22 h 589"/>
                <a:gd name="T44" fmla="*/ 117 w 410"/>
                <a:gd name="T45" fmla="*/ 23 h 589"/>
                <a:gd name="T46" fmla="*/ 45 w 410"/>
                <a:gd name="T47" fmla="*/ 118 h 589"/>
                <a:gd name="T48" fmla="*/ 45 w 410"/>
                <a:gd name="T49" fmla="*/ 121 h 589"/>
                <a:gd name="T50" fmla="*/ 50 w 410"/>
                <a:gd name="T51" fmla="*/ 123 h 589"/>
                <a:gd name="T52" fmla="*/ 192 w 410"/>
                <a:gd name="T53" fmla="*/ 123 h 589"/>
                <a:gd name="T54" fmla="*/ 197 w 410"/>
                <a:gd name="T55" fmla="*/ 121 h 589"/>
                <a:gd name="T56" fmla="*/ 197 w 410"/>
                <a:gd name="T57" fmla="*/ 118 h 589"/>
                <a:gd name="T58" fmla="*/ 125 w 410"/>
                <a:gd name="T59" fmla="*/ 23 h 589"/>
                <a:gd name="T60" fmla="*/ 120 w 410"/>
                <a:gd name="T61" fmla="*/ 22 h 589"/>
                <a:gd name="T62" fmla="*/ 57 w 410"/>
                <a:gd name="T63" fmla="*/ 116 h 589"/>
                <a:gd name="T64" fmla="*/ 120 w 410"/>
                <a:gd name="T65" fmla="*/ 33 h 589"/>
                <a:gd name="T66" fmla="*/ 185 w 410"/>
                <a:gd name="T67" fmla="*/ 116 h 589"/>
                <a:gd name="T68" fmla="*/ 57 w 410"/>
                <a:gd name="T69" fmla="*/ 116 h 5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10"/>
                <a:gd name="T106" fmla="*/ 0 h 589"/>
                <a:gd name="T107" fmla="*/ 410 w 410"/>
                <a:gd name="T108" fmla="*/ 589 h 58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10" h="589">
                  <a:moveTo>
                    <a:pt x="402" y="229"/>
                  </a:moveTo>
                  <a:cubicBezTo>
                    <a:pt x="397" y="229"/>
                    <a:pt x="394" y="233"/>
                    <a:pt x="394" y="237"/>
                  </a:cubicBezTo>
                  <a:cubicBezTo>
                    <a:pt x="394" y="549"/>
                    <a:pt x="394" y="549"/>
                    <a:pt x="394" y="549"/>
                  </a:cubicBezTo>
                  <a:cubicBezTo>
                    <a:pt x="394" y="563"/>
                    <a:pt x="383" y="573"/>
                    <a:pt x="370" y="573"/>
                  </a:cubicBezTo>
                  <a:cubicBezTo>
                    <a:pt x="41" y="573"/>
                    <a:pt x="41" y="573"/>
                    <a:pt x="41" y="573"/>
                  </a:cubicBezTo>
                  <a:cubicBezTo>
                    <a:pt x="27" y="573"/>
                    <a:pt x="17" y="563"/>
                    <a:pt x="16" y="549"/>
                  </a:cubicBezTo>
                  <a:cubicBezTo>
                    <a:pt x="16" y="205"/>
                    <a:pt x="16" y="205"/>
                    <a:pt x="16" y="205"/>
                  </a:cubicBezTo>
                  <a:cubicBezTo>
                    <a:pt x="17" y="101"/>
                    <a:pt x="101" y="16"/>
                    <a:pt x="205" y="16"/>
                  </a:cubicBezTo>
                  <a:cubicBezTo>
                    <a:pt x="309" y="16"/>
                    <a:pt x="394" y="101"/>
                    <a:pt x="394" y="205"/>
                  </a:cubicBezTo>
                  <a:cubicBezTo>
                    <a:pt x="394" y="209"/>
                    <a:pt x="397" y="213"/>
                    <a:pt x="402" y="213"/>
                  </a:cubicBezTo>
                  <a:cubicBezTo>
                    <a:pt x="406" y="213"/>
                    <a:pt x="410" y="209"/>
                    <a:pt x="410" y="205"/>
                  </a:cubicBezTo>
                  <a:cubicBezTo>
                    <a:pt x="410" y="205"/>
                    <a:pt x="410" y="205"/>
                    <a:pt x="410" y="205"/>
                  </a:cubicBezTo>
                  <a:cubicBezTo>
                    <a:pt x="410" y="92"/>
                    <a:pt x="318" y="0"/>
                    <a:pt x="205" y="0"/>
                  </a:cubicBezTo>
                  <a:cubicBezTo>
                    <a:pt x="92" y="0"/>
                    <a:pt x="0" y="92"/>
                    <a:pt x="0" y="205"/>
                  </a:cubicBezTo>
                  <a:cubicBezTo>
                    <a:pt x="0" y="205"/>
                    <a:pt x="0" y="205"/>
                    <a:pt x="0" y="205"/>
                  </a:cubicBezTo>
                  <a:cubicBezTo>
                    <a:pt x="1" y="549"/>
                    <a:pt x="1" y="549"/>
                    <a:pt x="1" y="549"/>
                  </a:cubicBezTo>
                  <a:cubicBezTo>
                    <a:pt x="1" y="571"/>
                    <a:pt x="18" y="589"/>
                    <a:pt x="41" y="589"/>
                  </a:cubicBezTo>
                  <a:cubicBezTo>
                    <a:pt x="370" y="589"/>
                    <a:pt x="370" y="589"/>
                    <a:pt x="370" y="589"/>
                  </a:cubicBezTo>
                  <a:cubicBezTo>
                    <a:pt x="392" y="589"/>
                    <a:pt x="410" y="571"/>
                    <a:pt x="410" y="549"/>
                  </a:cubicBezTo>
                  <a:cubicBezTo>
                    <a:pt x="410" y="237"/>
                    <a:pt x="410" y="237"/>
                    <a:pt x="410" y="237"/>
                  </a:cubicBezTo>
                  <a:cubicBezTo>
                    <a:pt x="410" y="233"/>
                    <a:pt x="406" y="229"/>
                    <a:pt x="402" y="229"/>
                  </a:cubicBezTo>
                  <a:moveTo>
                    <a:pt x="205" y="53"/>
                  </a:moveTo>
                  <a:cubicBezTo>
                    <a:pt x="202" y="53"/>
                    <a:pt x="199" y="55"/>
                    <a:pt x="198" y="58"/>
                  </a:cubicBezTo>
                  <a:cubicBezTo>
                    <a:pt x="76" y="291"/>
                    <a:pt x="76" y="291"/>
                    <a:pt x="76" y="291"/>
                  </a:cubicBezTo>
                  <a:cubicBezTo>
                    <a:pt x="75" y="294"/>
                    <a:pt x="75" y="297"/>
                    <a:pt x="77" y="299"/>
                  </a:cubicBezTo>
                  <a:cubicBezTo>
                    <a:pt x="78" y="301"/>
                    <a:pt x="81" y="303"/>
                    <a:pt x="83" y="303"/>
                  </a:cubicBezTo>
                  <a:cubicBezTo>
                    <a:pt x="327" y="303"/>
                    <a:pt x="327" y="303"/>
                    <a:pt x="327" y="303"/>
                  </a:cubicBezTo>
                  <a:cubicBezTo>
                    <a:pt x="330" y="303"/>
                    <a:pt x="332" y="301"/>
                    <a:pt x="334" y="299"/>
                  </a:cubicBezTo>
                  <a:cubicBezTo>
                    <a:pt x="335" y="297"/>
                    <a:pt x="335" y="294"/>
                    <a:pt x="334" y="291"/>
                  </a:cubicBezTo>
                  <a:cubicBezTo>
                    <a:pt x="212" y="58"/>
                    <a:pt x="212" y="58"/>
                    <a:pt x="212" y="58"/>
                  </a:cubicBezTo>
                  <a:cubicBezTo>
                    <a:pt x="211" y="55"/>
                    <a:pt x="208" y="53"/>
                    <a:pt x="205" y="53"/>
                  </a:cubicBezTo>
                  <a:moveTo>
                    <a:pt x="96" y="287"/>
                  </a:moveTo>
                  <a:cubicBezTo>
                    <a:pt x="205" y="79"/>
                    <a:pt x="205" y="79"/>
                    <a:pt x="205" y="79"/>
                  </a:cubicBezTo>
                  <a:cubicBezTo>
                    <a:pt x="314" y="287"/>
                    <a:pt x="314" y="287"/>
                    <a:pt x="314" y="287"/>
                  </a:cubicBezTo>
                  <a:lnTo>
                    <a:pt x="96" y="287"/>
                  </a:lnTo>
                  <a:close/>
                </a:path>
              </a:pathLst>
            </a:custGeom>
            <a:solidFill>
              <a:schemeClr val="tx1"/>
            </a:solidFill>
            <a:ln>
              <a:noFill/>
            </a:ln>
          </p:spPr>
          <p:txBody>
            <a:bodyPr tIns="1080000" anchor="ctr"/>
            <a:lstStyle/>
            <a:p>
              <a:pPr defTabSz="914377">
                <a:defRPr/>
              </a:pPr>
              <a:endParaRPr lang="en-US">
                <a:solidFill>
                  <a:srgbClr val="58585A"/>
                </a:solidFill>
                <a:latin typeface="+mn-lt"/>
              </a:endParaRPr>
            </a:p>
          </p:txBody>
        </p:sp>
      </p:grpSp>
    </p:spTree>
    <p:extLst>
      <p:ext uri="{BB962C8B-B14F-4D97-AF65-F5344CB8AC3E}">
        <p14:creationId xmlns:p14="http://schemas.microsoft.com/office/powerpoint/2010/main" val="9802733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Rounded Corners 102"/>
          <p:cNvSpPr/>
          <p:nvPr/>
        </p:nvSpPr>
        <p:spPr bwMode="auto">
          <a:xfrm>
            <a:off x="4859476" y="1507870"/>
            <a:ext cx="1985038" cy="1319219"/>
          </a:xfrm>
          <a:prstGeom prst="roundRect">
            <a:avLst/>
          </a:prstGeom>
          <a:pattFill prst="pct50">
            <a:fgClr>
              <a:srgbClr val="F3DCA9"/>
            </a:fgClr>
            <a:bgClr>
              <a:schemeClr val="bg1"/>
            </a:bgClr>
          </a:pattFill>
          <a:ln w="12700" cap="flat" cmpd="sng" algn="ctr">
            <a:no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mn-lt"/>
            </a:endParaRPr>
          </a:p>
        </p:txBody>
      </p:sp>
      <p:sp>
        <p:nvSpPr>
          <p:cNvPr id="5" name="Title 4"/>
          <p:cNvSpPr>
            <a:spLocks noGrp="1"/>
          </p:cNvSpPr>
          <p:nvPr>
            <p:ph type="title"/>
          </p:nvPr>
        </p:nvSpPr>
        <p:spPr/>
        <p:txBody>
          <a:bodyPr>
            <a:normAutofit/>
          </a:bodyPr>
          <a:lstStyle/>
          <a:p>
            <a:r>
              <a:rPr lang="en-US"/>
              <a:t>5GC Charging related highlights </a:t>
            </a:r>
            <a:br>
              <a:rPr lang="en-US"/>
            </a:br>
            <a:r>
              <a:rPr lang="en-US" sz="3600"/>
              <a:t>Supporting new business </a:t>
            </a:r>
            <a:endParaRPr lang="en-US"/>
          </a:p>
        </p:txBody>
      </p:sp>
      <p:sp>
        <p:nvSpPr>
          <p:cNvPr id="9" name="Text Box 144"/>
          <p:cNvSpPr txBox="1">
            <a:spLocks noChangeAspect="1" noChangeArrowheads="1"/>
          </p:cNvSpPr>
          <p:nvPr/>
        </p:nvSpPr>
        <p:spPr bwMode="auto">
          <a:xfrm>
            <a:off x="7191793" y="3755072"/>
            <a:ext cx="803185" cy="17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eaLnBrk="1" hangingPunct="1">
              <a:lnSpc>
                <a:spcPct val="80000"/>
              </a:lnSpc>
            </a:pPr>
            <a:r>
              <a:rPr lang="en-US" altLang="en-US" sz="1400" err="1">
                <a:latin typeface="+mn-lt"/>
              </a:rPr>
              <a:t>Npcf</a:t>
            </a:r>
            <a:endParaRPr lang="en-US" altLang="en-US" sz="1400">
              <a:latin typeface="+mn-lt"/>
            </a:endParaRPr>
          </a:p>
        </p:txBody>
      </p:sp>
      <p:sp>
        <p:nvSpPr>
          <p:cNvPr id="21" name="Text Box 144"/>
          <p:cNvSpPr txBox="1">
            <a:spLocks noChangeAspect="1" noChangeArrowheads="1"/>
          </p:cNvSpPr>
          <p:nvPr/>
        </p:nvSpPr>
        <p:spPr bwMode="auto">
          <a:xfrm>
            <a:off x="5111952" y="3984345"/>
            <a:ext cx="803185" cy="17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eaLnBrk="1" hangingPunct="1">
              <a:lnSpc>
                <a:spcPct val="80000"/>
              </a:lnSpc>
            </a:pPr>
            <a:r>
              <a:rPr lang="en-US" altLang="en-US" sz="1400" err="1">
                <a:latin typeface="+mn-lt"/>
              </a:rPr>
              <a:t>Nsmf</a:t>
            </a:r>
            <a:endParaRPr lang="en-US" altLang="en-US" sz="1400">
              <a:latin typeface="+mn-lt"/>
            </a:endParaRPr>
          </a:p>
        </p:txBody>
      </p:sp>
      <p:cxnSp>
        <p:nvCxnSpPr>
          <p:cNvPr id="23" name="Straight Connector 22"/>
          <p:cNvCxnSpPr>
            <a:cxnSpLocks/>
          </p:cNvCxnSpPr>
          <p:nvPr/>
        </p:nvCxnSpPr>
        <p:spPr bwMode="auto">
          <a:xfrm flipH="1">
            <a:off x="7125652" y="3738633"/>
            <a:ext cx="4229" cy="180000"/>
          </a:xfrm>
          <a:prstGeom prst="line">
            <a:avLst/>
          </a:prstGeom>
          <a:solidFill>
            <a:schemeClr val="accent1"/>
          </a:solidFill>
          <a:ln w="19050" cap="flat" cmpd="sng" algn="ctr">
            <a:solidFill>
              <a:schemeClr val="tx1"/>
            </a:solidFill>
            <a:prstDash val="dash"/>
            <a:round/>
            <a:headEnd type="none" w="med" len="med"/>
            <a:tailEnd type="none" w="med" len="med"/>
          </a:ln>
          <a:effectLst/>
        </p:spPr>
      </p:cxnSp>
      <p:cxnSp>
        <p:nvCxnSpPr>
          <p:cNvPr id="104" name="Straight Connector 103"/>
          <p:cNvCxnSpPr>
            <a:cxnSpLocks/>
          </p:cNvCxnSpPr>
          <p:nvPr/>
        </p:nvCxnSpPr>
        <p:spPr bwMode="auto">
          <a:xfrm flipV="1">
            <a:off x="6055025" y="2648789"/>
            <a:ext cx="5158" cy="1296000"/>
          </a:xfrm>
          <a:prstGeom prst="line">
            <a:avLst/>
          </a:prstGeom>
          <a:solidFill>
            <a:schemeClr val="accent1"/>
          </a:solidFill>
          <a:ln w="19050" cap="flat" cmpd="sng" algn="ctr">
            <a:solidFill>
              <a:schemeClr val="tx1"/>
            </a:solidFill>
            <a:prstDash val="dash"/>
            <a:round/>
            <a:headEnd type="none" w="med" len="med"/>
            <a:tailEnd type="none" w="med" len="med"/>
          </a:ln>
          <a:effectLst/>
        </p:spPr>
      </p:cxnSp>
      <p:sp>
        <p:nvSpPr>
          <p:cNvPr id="107" name="Text Box 144"/>
          <p:cNvSpPr txBox="1">
            <a:spLocks noChangeAspect="1" noChangeArrowheads="1"/>
          </p:cNvSpPr>
          <p:nvPr/>
        </p:nvSpPr>
        <p:spPr bwMode="auto">
          <a:xfrm>
            <a:off x="5912804" y="3325540"/>
            <a:ext cx="803185" cy="147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eaLnBrk="1" hangingPunct="1">
              <a:lnSpc>
                <a:spcPct val="80000"/>
              </a:lnSpc>
            </a:pPr>
            <a:r>
              <a:rPr lang="en-US" altLang="en-US" sz="1200" err="1">
                <a:latin typeface="+mn-lt"/>
              </a:rPr>
              <a:t>Nchf</a:t>
            </a:r>
            <a:endParaRPr lang="en-US" altLang="en-US" sz="1200">
              <a:latin typeface="+mn-lt"/>
            </a:endParaRPr>
          </a:p>
        </p:txBody>
      </p:sp>
      <p:cxnSp>
        <p:nvCxnSpPr>
          <p:cNvPr id="123" name="Straight Connector 122"/>
          <p:cNvCxnSpPr>
            <a:cxnSpLocks/>
          </p:cNvCxnSpPr>
          <p:nvPr/>
        </p:nvCxnSpPr>
        <p:spPr bwMode="auto">
          <a:xfrm flipV="1">
            <a:off x="5200608" y="4904955"/>
            <a:ext cx="798842" cy="277077"/>
          </a:xfrm>
          <a:prstGeom prst="line">
            <a:avLst/>
          </a:prstGeom>
          <a:solidFill>
            <a:schemeClr val="accent1"/>
          </a:solidFill>
          <a:ln w="19050" cap="flat" cmpd="sng" algn="ctr">
            <a:solidFill>
              <a:schemeClr val="tx1"/>
            </a:solidFill>
            <a:prstDash val="dash"/>
            <a:round/>
            <a:headEnd type="none" w="med" len="med"/>
            <a:tailEnd type="none" w="med" len="med"/>
          </a:ln>
          <a:effectLst/>
        </p:spPr>
      </p:cxnSp>
      <p:cxnSp>
        <p:nvCxnSpPr>
          <p:cNvPr id="126" name="Straight Connector 125"/>
          <p:cNvCxnSpPr>
            <a:cxnSpLocks/>
          </p:cNvCxnSpPr>
          <p:nvPr/>
        </p:nvCxnSpPr>
        <p:spPr bwMode="auto">
          <a:xfrm flipH="1" flipV="1">
            <a:off x="5978934" y="4897018"/>
            <a:ext cx="803186" cy="287843"/>
          </a:xfrm>
          <a:prstGeom prst="line">
            <a:avLst/>
          </a:prstGeom>
          <a:solidFill>
            <a:schemeClr val="accent1"/>
          </a:solidFill>
          <a:ln w="19050" cap="flat" cmpd="sng" algn="ctr">
            <a:solidFill>
              <a:schemeClr val="tx1"/>
            </a:solidFill>
            <a:prstDash val="dash"/>
            <a:round/>
            <a:headEnd type="none" w="med" len="med"/>
            <a:tailEnd type="none" w="med" len="med"/>
          </a:ln>
          <a:effectLst/>
        </p:spPr>
      </p:cxnSp>
      <p:sp>
        <p:nvSpPr>
          <p:cNvPr id="129" name="Text Box 144"/>
          <p:cNvSpPr txBox="1">
            <a:spLocks noChangeAspect="1" noChangeArrowheads="1"/>
          </p:cNvSpPr>
          <p:nvPr/>
        </p:nvSpPr>
        <p:spPr bwMode="auto">
          <a:xfrm>
            <a:off x="5862501" y="5105268"/>
            <a:ext cx="803185" cy="17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eaLnBrk="1" hangingPunct="1">
              <a:lnSpc>
                <a:spcPct val="80000"/>
              </a:lnSpc>
            </a:pPr>
            <a:r>
              <a:rPr lang="en-US" altLang="en-US" sz="1400">
                <a:latin typeface="+mn-lt"/>
              </a:rPr>
              <a:t>N4</a:t>
            </a:r>
          </a:p>
        </p:txBody>
      </p:sp>
      <p:sp>
        <p:nvSpPr>
          <p:cNvPr id="130" name="Text Box 144"/>
          <p:cNvSpPr txBox="1">
            <a:spLocks noChangeAspect="1" noChangeArrowheads="1"/>
          </p:cNvSpPr>
          <p:nvPr/>
        </p:nvSpPr>
        <p:spPr bwMode="auto">
          <a:xfrm>
            <a:off x="5251864" y="5125905"/>
            <a:ext cx="803185" cy="17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eaLnBrk="1" hangingPunct="1">
              <a:lnSpc>
                <a:spcPct val="80000"/>
              </a:lnSpc>
            </a:pPr>
            <a:r>
              <a:rPr lang="en-US" altLang="en-US" sz="1400">
                <a:latin typeface="+mn-lt"/>
              </a:rPr>
              <a:t>N4</a:t>
            </a:r>
          </a:p>
        </p:txBody>
      </p:sp>
      <p:grpSp>
        <p:nvGrpSpPr>
          <p:cNvPr id="152" name="Group 151"/>
          <p:cNvGrpSpPr>
            <a:grpSpLocks noChangeAspect="1"/>
          </p:cNvGrpSpPr>
          <p:nvPr/>
        </p:nvGrpSpPr>
        <p:grpSpPr bwMode="auto">
          <a:xfrm>
            <a:off x="5773638" y="1898093"/>
            <a:ext cx="576263" cy="825502"/>
            <a:chOff x="1057" y="1587"/>
            <a:chExt cx="363" cy="520"/>
          </a:xfrm>
        </p:grpSpPr>
        <p:sp>
          <p:nvSpPr>
            <p:cNvPr id="153" name="AutoShape 46"/>
            <p:cNvSpPr>
              <a:spLocks noChangeAspect="1" noChangeArrowheads="1"/>
            </p:cNvSpPr>
            <p:nvPr/>
          </p:nvSpPr>
          <p:spPr bwMode="auto">
            <a:xfrm>
              <a:off x="1064" y="1735"/>
              <a:ext cx="350" cy="366"/>
            </a:xfrm>
            <a:prstGeom prst="roundRect">
              <a:avLst>
                <a:gd name="adj" fmla="val 9356"/>
              </a:avLst>
            </a:prstGeom>
            <a:solidFill>
              <a:schemeClr val="bg1"/>
            </a:solidFill>
            <a:ln w="12700" algn="ctr">
              <a:solidFill>
                <a:schemeClr val="bg1"/>
              </a:solidFill>
              <a:round/>
              <a:headEnd/>
              <a:tailEnd/>
            </a:ln>
          </p:spPr>
          <p:txBody>
            <a:bodyPr wrap="none" lIns="0" rIns="0" anchor="ctr"/>
            <a:lstStyle>
              <a:defPPr>
                <a:defRPr lang="en-US"/>
              </a:defPPr>
              <a:lvl1pPr algn="ctr" rtl="0" fontAlgn="base">
                <a:spcBef>
                  <a:spcPct val="0"/>
                </a:spcBef>
                <a:spcAft>
                  <a:spcPct val="0"/>
                </a:spcAft>
                <a:defRPr sz="2000" kern="1200">
                  <a:solidFill>
                    <a:schemeClr val="tx1"/>
                  </a:solidFill>
                  <a:latin typeface="Arial" panose="020B0604020202020204" pitchFamily="34" charset="0"/>
                  <a:ea typeface="+mn-ea"/>
                  <a:cs typeface="+mn-cs"/>
                </a:defRPr>
              </a:lvl1pPr>
              <a:lvl2pPr marL="457200" algn="ctr" rtl="0" fontAlgn="base">
                <a:spcBef>
                  <a:spcPct val="0"/>
                </a:spcBef>
                <a:spcAft>
                  <a:spcPct val="0"/>
                </a:spcAft>
                <a:defRPr sz="2000" kern="1200">
                  <a:solidFill>
                    <a:schemeClr val="tx1"/>
                  </a:solidFill>
                  <a:latin typeface="Arial" panose="020B0604020202020204" pitchFamily="34" charset="0"/>
                  <a:ea typeface="+mn-ea"/>
                  <a:cs typeface="+mn-cs"/>
                </a:defRPr>
              </a:lvl2pPr>
              <a:lvl3pPr marL="914400" algn="ctr" rtl="0" fontAlgn="base">
                <a:spcBef>
                  <a:spcPct val="0"/>
                </a:spcBef>
                <a:spcAft>
                  <a:spcPct val="0"/>
                </a:spcAft>
                <a:defRPr sz="2000" kern="1200">
                  <a:solidFill>
                    <a:schemeClr val="tx1"/>
                  </a:solidFill>
                  <a:latin typeface="Arial" panose="020B0604020202020204" pitchFamily="34" charset="0"/>
                  <a:ea typeface="+mn-ea"/>
                  <a:cs typeface="+mn-cs"/>
                </a:defRPr>
              </a:lvl3pPr>
              <a:lvl4pPr marL="1371600" algn="ctr" rtl="0" fontAlgn="base">
                <a:spcBef>
                  <a:spcPct val="0"/>
                </a:spcBef>
                <a:spcAft>
                  <a:spcPct val="0"/>
                </a:spcAft>
                <a:defRPr sz="2000" kern="1200">
                  <a:solidFill>
                    <a:schemeClr val="tx1"/>
                  </a:solidFill>
                  <a:latin typeface="Arial" panose="020B0604020202020204" pitchFamily="34" charset="0"/>
                  <a:ea typeface="+mn-ea"/>
                  <a:cs typeface="+mn-cs"/>
                </a:defRPr>
              </a:lvl4pPr>
              <a:lvl5pPr marL="1828800" algn="ctr" rtl="0" fontAlgn="base">
                <a:spcBef>
                  <a:spcPct val="0"/>
                </a:spcBef>
                <a:spcAft>
                  <a:spcPct val="0"/>
                </a:spcAft>
                <a:defRPr sz="2000" kern="1200">
                  <a:solidFill>
                    <a:schemeClr val="tx1"/>
                  </a:solidFill>
                  <a:latin typeface="Arial" panose="020B0604020202020204" pitchFamily="34" charset="0"/>
                  <a:ea typeface="+mn-ea"/>
                  <a:cs typeface="+mn-cs"/>
                </a:defRPr>
              </a:lvl5pPr>
              <a:lvl6pPr marL="2286000" algn="l" defTabSz="914400" rtl="0" eaLnBrk="1" latinLnBrk="0" hangingPunct="1">
                <a:defRPr sz="2000" kern="1200">
                  <a:solidFill>
                    <a:schemeClr val="tx1"/>
                  </a:solidFill>
                  <a:latin typeface="Arial" panose="020B0604020202020204" pitchFamily="34" charset="0"/>
                  <a:ea typeface="+mn-ea"/>
                  <a:cs typeface="+mn-cs"/>
                </a:defRPr>
              </a:lvl6pPr>
              <a:lvl7pPr marL="2743200" algn="l" defTabSz="914400" rtl="0" eaLnBrk="1" latinLnBrk="0" hangingPunct="1">
                <a:defRPr sz="2000" kern="1200">
                  <a:solidFill>
                    <a:schemeClr val="tx1"/>
                  </a:solidFill>
                  <a:latin typeface="Arial" panose="020B0604020202020204" pitchFamily="34" charset="0"/>
                  <a:ea typeface="+mn-ea"/>
                  <a:cs typeface="+mn-cs"/>
                </a:defRPr>
              </a:lvl7pPr>
              <a:lvl8pPr marL="3200400" algn="l" defTabSz="914400" rtl="0" eaLnBrk="1" latinLnBrk="0" hangingPunct="1">
                <a:defRPr sz="2000" kern="1200">
                  <a:solidFill>
                    <a:schemeClr val="tx1"/>
                  </a:solidFill>
                  <a:latin typeface="Arial" panose="020B0604020202020204" pitchFamily="34" charset="0"/>
                  <a:ea typeface="+mn-ea"/>
                  <a:cs typeface="+mn-cs"/>
                </a:defRPr>
              </a:lvl8pPr>
              <a:lvl9pPr marL="3657600" algn="l" defTabSz="914400" rtl="0" eaLnBrk="1" latinLnBrk="0" hangingPunct="1">
                <a:defRPr sz="2000" kern="1200">
                  <a:solidFill>
                    <a:schemeClr val="tx1"/>
                  </a:solidFill>
                  <a:latin typeface="Arial" panose="020B0604020202020204" pitchFamily="34" charset="0"/>
                  <a:ea typeface="+mn-ea"/>
                  <a:cs typeface="+mn-cs"/>
                </a:defRPr>
              </a:lvl9pPr>
            </a:lstStyle>
            <a:p>
              <a:pPr algn="ctr" eaLnBrk="1" hangingPunct="1">
                <a:spcBef>
                  <a:spcPct val="0"/>
                </a:spcBef>
                <a:buClrTx/>
                <a:buFontTx/>
                <a:buNone/>
              </a:pPr>
              <a:endParaRPr lang="sv-SE" altLang="en-US" sz="2000">
                <a:latin typeface="+mn-lt"/>
              </a:endParaRPr>
            </a:p>
          </p:txBody>
        </p:sp>
        <p:sp>
          <p:nvSpPr>
            <p:cNvPr id="154" name="Oval 153"/>
            <p:cNvSpPr>
              <a:spLocks noChangeAspect="1" noChangeArrowheads="1"/>
            </p:cNvSpPr>
            <p:nvPr/>
          </p:nvSpPr>
          <p:spPr bwMode="auto">
            <a:xfrm>
              <a:off x="1062" y="1594"/>
              <a:ext cx="352" cy="355"/>
            </a:xfrm>
            <a:prstGeom prst="ellipse">
              <a:avLst/>
            </a:prstGeom>
            <a:solidFill>
              <a:schemeClr val="bg1"/>
            </a:solidFill>
            <a:ln w="12700" algn="ctr">
              <a:solidFill>
                <a:schemeClr val="bg1"/>
              </a:solidFill>
              <a:round/>
              <a:headEnd/>
              <a:tailEnd/>
            </a:ln>
          </p:spPr>
          <p:txBody>
            <a:bodyPr wrap="none" lIns="0" rIns="0" anchor="ctr"/>
            <a:lstStyle>
              <a:defPPr>
                <a:defRPr lang="en-US"/>
              </a:defPPr>
              <a:lvl1pPr algn="ctr" rtl="0" fontAlgn="base">
                <a:spcBef>
                  <a:spcPct val="0"/>
                </a:spcBef>
                <a:spcAft>
                  <a:spcPct val="0"/>
                </a:spcAft>
                <a:defRPr sz="2000" kern="1200">
                  <a:solidFill>
                    <a:schemeClr val="tx1"/>
                  </a:solidFill>
                  <a:latin typeface="Arial" panose="020B0604020202020204" pitchFamily="34" charset="0"/>
                  <a:ea typeface="+mn-ea"/>
                  <a:cs typeface="+mn-cs"/>
                </a:defRPr>
              </a:lvl1pPr>
              <a:lvl2pPr marL="457200" algn="ctr" rtl="0" fontAlgn="base">
                <a:spcBef>
                  <a:spcPct val="0"/>
                </a:spcBef>
                <a:spcAft>
                  <a:spcPct val="0"/>
                </a:spcAft>
                <a:defRPr sz="2000" kern="1200">
                  <a:solidFill>
                    <a:schemeClr val="tx1"/>
                  </a:solidFill>
                  <a:latin typeface="Arial" panose="020B0604020202020204" pitchFamily="34" charset="0"/>
                  <a:ea typeface="+mn-ea"/>
                  <a:cs typeface="+mn-cs"/>
                </a:defRPr>
              </a:lvl2pPr>
              <a:lvl3pPr marL="914400" algn="ctr" rtl="0" fontAlgn="base">
                <a:spcBef>
                  <a:spcPct val="0"/>
                </a:spcBef>
                <a:spcAft>
                  <a:spcPct val="0"/>
                </a:spcAft>
                <a:defRPr sz="2000" kern="1200">
                  <a:solidFill>
                    <a:schemeClr val="tx1"/>
                  </a:solidFill>
                  <a:latin typeface="Arial" panose="020B0604020202020204" pitchFamily="34" charset="0"/>
                  <a:ea typeface="+mn-ea"/>
                  <a:cs typeface="+mn-cs"/>
                </a:defRPr>
              </a:lvl3pPr>
              <a:lvl4pPr marL="1371600" algn="ctr" rtl="0" fontAlgn="base">
                <a:spcBef>
                  <a:spcPct val="0"/>
                </a:spcBef>
                <a:spcAft>
                  <a:spcPct val="0"/>
                </a:spcAft>
                <a:defRPr sz="2000" kern="1200">
                  <a:solidFill>
                    <a:schemeClr val="tx1"/>
                  </a:solidFill>
                  <a:latin typeface="Arial" panose="020B0604020202020204" pitchFamily="34" charset="0"/>
                  <a:ea typeface="+mn-ea"/>
                  <a:cs typeface="+mn-cs"/>
                </a:defRPr>
              </a:lvl4pPr>
              <a:lvl5pPr marL="1828800" algn="ctr" rtl="0" fontAlgn="base">
                <a:spcBef>
                  <a:spcPct val="0"/>
                </a:spcBef>
                <a:spcAft>
                  <a:spcPct val="0"/>
                </a:spcAft>
                <a:defRPr sz="2000" kern="1200">
                  <a:solidFill>
                    <a:schemeClr val="tx1"/>
                  </a:solidFill>
                  <a:latin typeface="Arial" panose="020B0604020202020204" pitchFamily="34" charset="0"/>
                  <a:ea typeface="+mn-ea"/>
                  <a:cs typeface="+mn-cs"/>
                </a:defRPr>
              </a:lvl5pPr>
              <a:lvl6pPr marL="2286000" algn="l" defTabSz="914400" rtl="0" eaLnBrk="1" latinLnBrk="0" hangingPunct="1">
                <a:defRPr sz="2000" kern="1200">
                  <a:solidFill>
                    <a:schemeClr val="tx1"/>
                  </a:solidFill>
                  <a:latin typeface="Arial" panose="020B0604020202020204" pitchFamily="34" charset="0"/>
                  <a:ea typeface="+mn-ea"/>
                  <a:cs typeface="+mn-cs"/>
                </a:defRPr>
              </a:lvl6pPr>
              <a:lvl7pPr marL="2743200" algn="l" defTabSz="914400" rtl="0" eaLnBrk="1" latinLnBrk="0" hangingPunct="1">
                <a:defRPr sz="2000" kern="1200">
                  <a:solidFill>
                    <a:schemeClr val="tx1"/>
                  </a:solidFill>
                  <a:latin typeface="Arial" panose="020B0604020202020204" pitchFamily="34" charset="0"/>
                  <a:ea typeface="+mn-ea"/>
                  <a:cs typeface="+mn-cs"/>
                </a:defRPr>
              </a:lvl7pPr>
              <a:lvl8pPr marL="3200400" algn="l" defTabSz="914400" rtl="0" eaLnBrk="1" latinLnBrk="0" hangingPunct="1">
                <a:defRPr sz="2000" kern="1200">
                  <a:solidFill>
                    <a:schemeClr val="tx1"/>
                  </a:solidFill>
                  <a:latin typeface="Arial" panose="020B0604020202020204" pitchFamily="34" charset="0"/>
                  <a:ea typeface="+mn-ea"/>
                  <a:cs typeface="+mn-cs"/>
                </a:defRPr>
              </a:lvl8pPr>
              <a:lvl9pPr marL="3657600" algn="l" defTabSz="914400" rtl="0" eaLnBrk="1" latinLnBrk="0" hangingPunct="1">
                <a:defRPr sz="2000" kern="1200">
                  <a:solidFill>
                    <a:schemeClr val="tx1"/>
                  </a:solidFill>
                  <a:latin typeface="Arial" panose="020B0604020202020204" pitchFamily="34" charset="0"/>
                  <a:ea typeface="+mn-ea"/>
                  <a:cs typeface="+mn-cs"/>
                </a:defRPr>
              </a:lvl9pPr>
            </a:lstStyle>
            <a:p>
              <a:pPr algn="ctr" eaLnBrk="1" hangingPunct="1">
                <a:spcBef>
                  <a:spcPct val="0"/>
                </a:spcBef>
                <a:buClrTx/>
                <a:buFontTx/>
                <a:buNone/>
              </a:pPr>
              <a:endParaRPr lang="sv-SE" altLang="en-US" sz="2000">
                <a:latin typeface="+mn-lt"/>
              </a:endParaRPr>
            </a:p>
          </p:txBody>
        </p:sp>
        <p:sp>
          <p:nvSpPr>
            <p:cNvPr id="155" name="Text Box 48"/>
            <p:cNvSpPr txBox="1">
              <a:spLocks noChangeAspect="1" noChangeArrowheads="1"/>
            </p:cNvSpPr>
            <p:nvPr/>
          </p:nvSpPr>
          <p:spPr bwMode="auto">
            <a:xfrm>
              <a:off x="1074" y="1870"/>
              <a:ext cx="327"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nchor="ctr"/>
            <a:lstStyle>
              <a:defPPr>
                <a:defRPr lang="en-US"/>
              </a:defPPr>
              <a:lvl1pPr algn="ctr" rtl="0" fontAlgn="base">
                <a:spcBef>
                  <a:spcPct val="0"/>
                </a:spcBef>
                <a:spcAft>
                  <a:spcPct val="0"/>
                </a:spcAft>
                <a:defRPr sz="2000" kern="1200">
                  <a:solidFill>
                    <a:schemeClr val="tx1"/>
                  </a:solidFill>
                  <a:latin typeface="Arial" panose="020B0604020202020204" pitchFamily="34" charset="0"/>
                  <a:ea typeface="+mn-ea"/>
                  <a:cs typeface="+mn-cs"/>
                </a:defRPr>
              </a:lvl1pPr>
              <a:lvl2pPr marL="457200" algn="ctr" rtl="0" fontAlgn="base">
                <a:spcBef>
                  <a:spcPct val="0"/>
                </a:spcBef>
                <a:spcAft>
                  <a:spcPct val="0"/>
                </a:spcAft>
                <a:defRPr sz="2000" kern="1200">
                  <a:solidFill>
                    <a:schemeClr val="tx1"/>
                  </a:solidFill>
                  <a:latin typeface="Arial" panose="020B0604020202020204" pitchFamily="34" charset="0"/>
                  <a:ea typeface="+mn-ea"/>
                  <a:cs typeface="+mn-cs"/>
                </a:defRPr>
              </a:lvl2pPr>
              <a:lvl3pPr marL="914400" algn="ctr" rtl="0" fontAlgn="base">
                <a:spcBef>
                  <a:spcPct val="0"/>
                </a:spcBef>
                <a:spcAft>
                  <a:spcPct val="0"/>
                </a:spcAft>
                <a:defRPr sz="2000" kern="1200">
                  <a:solidFill>
                    <a:schemeClr val="tx1"/>
                  </a:solidFill>
                  <a:latin typeface="Arial" panose="020B0604020202020204" pitchFamily="34" charset="0"/>
                  <a:ea typeface="+mn-ea"/>
                  <a:cs typeface="+mn-cs"/>
                </a:defRPr>
              </a:lvl3pPr>
              <a:lvl4pPr marL="1371600" algn="ctr" rtl="0" fontAlgn="base">
                <a:spcBef>
                  <a:spcPct val="0"/>
                </a:spcBef>
                <a:spcAft>
                  <a:spcPct val="0"/>
                </a:spcAft>
                <a:defRPr sz="2000" kern="1200">
                  <a:solidFill>
                    <a:schemeClr val="tx1"/>
                  </a:solidFill>
                  <a:latin typeface="Arial" panose="020B0604020202020204" pitchFamily="34" charset="0"/>
                  <a:ea typeface="+mn-ea"/>
                  <a:cs typeface="+mn-cs"/>
                </a:defRPr>
              </a:lvl4pPr>
              <a:lvl5pPr marL="1828800" algn="ctr" rtl="0" fontAlgn="base">
                <a:spcBef>
                  <a:spcPct val="0"/>
                </a:spcBef>
                <a:spcAft>
                  <a:spcPct val="0"/>
                </a:spcAft>
                <a:defRPr sz="2000" kern="1200">
                  <a:solidFill>
                    <a:schemeClr val="tx1"/>
                  </a:solidFill>
                  <a:latin typeface="Arial" panose="020B0604020202020204" pitchFamily="34" charset="0"/>
                  <a:ea typeface="+mn-ea"/>
                  <a:cs typeface="+mn-cs"/>
                </a:defRPr>
              </a:lvl5pPr>
              <a:lvl6pPr marL="2286000" algn="l" defTabSz="914400" rtl="0" eaLnBrk="1" latinLnBrk="0" hangingPunct="1">
                <a:defRPr sz="2000" kern="1200">
                  <a:solidFill>
                    <a:schemeClr val="tx1"/>
                  </a:solidFill>
                  <a:latin typeface="Arial" panose="020B0604020202020204" pitchFamily="34" charset="0"/>
                  <a:ea typeface="+mn-ea"/>
                  <a:cs typeface="+mn-cs"/>
                </a:defRPr>
              </a:lvl6pPr>
              <a:lvl7pPr marL="2743200" algn="l" defTabSz="914400" rtl="0" eaLnBrk="1" latinLnBrk="0" hangingPunct="1">
                <a:defRPr sz="2000" kern="1200">
                  <a:solidFill>
                    <a:schemeClr val="tx1"/>
                  </a:solidFill>
                  <a:latin typeface="Arial" panose="020B0604020202020204" pitchFamily="34" charset="0"/>
                  <a:ea typeface="+mn-ea"/>
                  <a:cs typeface="+mn-cs"/>
                </a:defRPr>
              </a:lvl7pPr>
              <a:lvl8pPr marL="3200400" algn="l" defTabSz="914400" rtl="0" eaLnBrk="1" latinLnBrk="0" hangingPunct="1">
                <a:defRPr sz="2000" kern="1200">
                  <a:solidFill>
                    <a:schemeClr val="tx1"/>
                  </a:solidFill>
                  <a:latin typeface="Arial" panose="020B0604020202020204" pitchFamily="34" charset="0"/>
                  <a:ea typeface="+mn-ea"/>
                  <a:cs typeface="+mn-cs"/>
                </a:defRPr>
              </a:lvl8pPr>
              <a:lvl9pPr marL="3657600" algn="l" defTabSz="914400" rtl="0" eaLnBrk="1" latinLnBrk="0" hangingPunct="1">
                <a:defRPr sz="2000" kern="1200">
                  <a:solidFill>
                    <a:schemeClr val="tx1"/>
                  </a:solidFill>
                  <a:latin typeface="Arial" panose="020B0604020202020204" pitchFamily="34" charset="0"/>
                  <a:ea typeface="+mn-ea"/>
                  <a:cs typeface="+mn-cs"/>
                </a:defRPr>
              </a:lvl9pPr>
            </a:lstStyle>
            <a:p>
              <a:pPr algn="ctr" eaLnBrk="1" hangingPunct="1">
                <a:lnSpc>
                  <a:spcPct val="80000"/>
                </a:lnSpc>
                <a:spcBef>
                  <a:spcPct val="0"/>
                </a:spcBef>
                <a:buClrTx/>
                <a:buFontTx/>
                <a:buNone/>
              </a:pPr>
              <a:r>
                <a:rPr lang="en-US" altLang="en-US" sz="1400">
                  <a:solidFill>
                    <a:srgbClr val="F08A00"/>
                  </a:solidFill>
                  <a:latin typeface="+mn-lt"/>
                  <a:ea typeface="MS PGothic" panose="020B0600070205080204" pitchFamily="34" charset="-128"/>
                </a:rPr>
                <a:t>CHF </a:t>
              </a:r>
            </a:p>
          </p:txBody>
        </p:sp>
        <p:sp>
          <p:nvSpPr>
            <p:cNvPr id="156" name="Rectangle 155"/>
            <p:cNvSpPr>
              <a:spLocks noChangeAspect="1" noChangeArrowheads="1"/>
            </p:cNvSpPr>
            <p:nvPr/>
          </p:nvSpPr>
          <p:spPr bwMode="auto">
            <a:xfrm>
              <a:off x="1057" y="1587"/>
              <a:ext cx="363"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72000" rIns="72000" anchor="ctr"/>
            <a:lstStyle>
              <a:defPPr>
                <a:defRPr lang="en-US"/>
              </a:defPPr>
              <a:lvl1pPr algn="ctr" rtl="0" fontAlgn="base">
                <a:spcBef>
                  <a:spcPct val="0"/>
                </a:spcBef>
                <a:spcAft>
                  <a:spcPct val="0"/>
                </a:spcAft>
                <a:defRPr sz="2000" kern="1200">
                  <a:solidFill>
                    <a:schemeClr val="tx1"/>
                  </a:solidFill>
                  <a:latin typeface="Arial" panose="020B0604020202020204" pitchFamily="34" charset="0"/>
                  <a:ea typeface="+mn-ea"/>
                  <a:cs typeface="+mn-cs"/>
                </a:defRPr>
              </a:lvl1pPr>
              <a:lvl2pPr marL="457200" algn="ctr" rtl="0" fontAlgn="base">
                <a:spcBef>
                  <a:spcPct val="0"/>
                </a:spcBef>
                <a:spcAft>
                  <a:spcPct val="0"/>
                </a:spcAft>
                <a:defRPr sz="2000" kern="1200">
                  <a:solidFill>
                    <a:schemeClr val="tx1"/>
                  </a:solidFill>
                  <a:latin typeface="Arial" panose="020B0604020202020204" pitchFamily="34" charset="0"/>
                  <a:ea typeface="+mn-ea"/>
                  <a:cs typeface="+mn-cs"/>
                </a:defRPr>
              </a:lvl2pPr>
              <a:lvl3pPr marL="914400" algn="ctr" rtl="0" fontAlgn="base">
                <a:spcBef>
                  <a:spcPct val="0"/>
                </a:spcBef>
                <a:spcAft>
                  <a:spcPct val="0"/>
                </a:spcAft>
                <a:defRPr sz="2000" kern="1200">
                  <a:solidFill>
                    <a:schemeClr val="tx1"/>
                  </a:solidFill>
                  <a:latin typeface="Arial" panose="020B0604020202020204" pitchFamily="34" charset="0"/>
                  <a:ea typeface="+mn-ea"/>
                  <a:cs typeface="+mn-cs"/>
                </a:defRPr>
              </a:lvl3pPr>
              <a:lvl4pPr marL="1371600" algn="ctr" rtl="0" fontAlgn="base">
                <a:spcBef>
                  <a:spcPct val="0"/>
                </a:spcBef>
                <a:spcAft>
                  <a:spcPct val="0"/>
                </a:spcAft>
                <a:defRPr sz="2000" kern="1200">
                  <a:solidFill>
                    <a:schemeClr val="tx1"/>
                  </a:solidFill>
                  <a:latin typeface="Arial" panose="020B0604020202020204" pitchFamily="34" charset="0"/>
                  <a:ea typeface="+mn-ea"/>
                  <a:cs typeface="+mn-cs"/>
                </a:defRPr>
              </a:lvl4pPr>
              <a:lvl5pPr marL="1828800" algn="ctr" rtl="0" fontAlgn="base">
                <a:spcBef>
                  <a:spcPct val="0"/>
                </a:spcBef>
                <a:spcAft>
                  <a:spcPct val="0"/>
                </a:spcAft>
                <a:defRPr sz="2000" kern="1200">
                  <a:solidFill>
                    <a:schemeClr val="tx1"/>
                  </a:solidFill>
                  <a:latin typeface="Arial" panose="020B0604020202020204" pitchFamily="34" charset="0"/>
                  <a:ea typeface="+mn-ea"/>
                  <a:cs typeface="+mn-cs"/>
                </a:defRPr>
              </a:lvl5pPr>
              <a:lvl6pPr marL="2286000" algn="l" defTabSz="914400" rtl="0" eaLnBrk="1" latinLnBrk="0" hangingPunct="1">
                <a:defRPr sz="2000" kern="1200">
                  <a:solidFill>
                    <a:schemeClr val="tx1"/>
                  </a:solidFill>
                  <a:latin typeface="Arial" panose="020B0604020202020204" pitchFamily="34" charset="0"/>
                  <a:ea typeface="+mn-ea"/>
                  <a:cs typeface="+mn-cs"/>
                </a:defRPr>
              </a:lvl6pPr>
              <a:lvl7pPr marL="2743200" algn="l" defTabSz="914400" rtl="0" eaLnBrk="1" latinLnBrk="0" hangingPunct="1">
                <a:defRPr sz="2000" kern="1200">
                  <a:solidFill>
                    <a:schemeClr val="tx1"/>
                  </a:solidFill>
                  <a:latin typeface="Arial" panose="020B0604020202020204" pitchFamily="34" charset="0"/>
                  <a:ea typeface="+mn-ea"/>
                  <a:cs typeface="+mn-cs"/>
                </a:defRPr>
              </a:lvl7pPr>
              <a:lvl8pPr marL="3200400" algn="l" defTabSz="914400" rtl="0" eaLnBrk="1" latinLnBrk="0" hangingPunct="1">
                <a:defRPr sz="2000" kern="1200">
                  <a:solidFill>
                    <a:schemeClr val="tx1"/>
                  </a:solidFill>
                  <a:latin typeface="Arial" panose="020B0604020202020204" pitchFamily="34" charset="0"/>
                  <a:ea typeface="+mn-ea"/>
                  <a:cs typeface="+mn-cs"/>
                </a:defRPr>
              </a:lvl8pPr>
              <a:lvl9pPr marL="3657600" algn="l" defTabSz="914400" rtl="0" eaLnBrk="1" latinLnBrk="0" hangingPunct="1">
                <a:defRPr sz="2000" kern="1200">
                  <a:solidFill>
                    <a:schemeClr val="tx1"/>
                  </a:solidFill>
                  <a:latin typeface="Arial" panose="020B0604020202020204" pitchFamily="34" charset="0"/>
                  <a:ea typeface="+mn-ea"/>
                  <a:cs typeface="+mn-cs"/>
                </a:defRPr>
              </a:lvl9pPr>
            </a:lstStyle>
            <a:p>
              <a:pPr algn="ctr" eaLnBrk="1" hangingPunct="1">
                <a:spcBef>
                  <a:spcPct val="0"/>
                </a:spcBef>
                <a:buClrTx/>
                <a:buFontTx/>
                <a:buNone/>
              </a:pPr>
              <a:endParaRPr lang="sv-SE" altLang="en-US" sz="2000">
                <a:latin typeface="+mn-lt"/>
              </a:endParaRPr>
            </a:p>
          </p:txBody>
        </p:sp>
        <p:sp>
          <p:nvSpPr>
            <p:cNvPr id="157" name="Freeform 11"/>
            <p:cNvSpPr>
              <a:spLocks noChangeAspect="1" noEditPoints="1"/>
            </p:cNvSpPr>
            <p:nvPr/>
          </p:nvSpPr>
          <p:spPr bwMode="auto">
            <a:xfrm>
              <a:off x="1057" y="1587"/>
              <a:ext cx="363" cy="520"/>
            </a:xfrm>
            <a:custGeom>
              <a:avLst/>
              <a:gdLst>
                <a:gd name="T0" fmla="*/ 345639 w 410"/>
                <a:gd name="T1" fmla="*/ 196962 h 589"/>
                <a:gd name="T2" fmla="*/ 324585 w 410"/>
                <a:gd name="T3" fmla="*/ 476199 h 589"/>
                <a:gd name="T4" fmla="*/ 14036 w 410"/>
                <a:gd name="T5" fmla="*/ 456254 h 589"/>
                <a:gd name="T6" fmla="*/ 179837 w 410"/>
                <a:gd name="T7" fmla="*/ 13297 h 589"/>
                <a:gd name="T8" fmla="*/ 352657 w 410"/>
                <a:gd name="T9" fmla="*/ 177016 h 589"/>
                <a:gd name="T10" fmla="*/ 359675 w 410"/>
                <a:gd name="T11" fmla="*/ 170368 h 589"/>
                <a:gd name="T12" fmla="*/ 0 w 410"/>
                <a:gd name="T13" fmla="*/ 170368 h 589"/>
                <a:gd name="T14" fmla="*/ 877 w 410"/>
                <a:gd name="T15" fmla="*/ 456254 h 589"/>
                <a:gd name="T16" fmla="*/ 324585 w 410"/>
                <a:gd name="T17" fmla="*/ 489497 h 589"/>
                <a:gd name="T18" fmla="*/ 359675 w 410"/>
                <a:gd name="T19" fmla="*/ 196962 h 589"/>
                <a:gd name="T20" fmla="*/ 129834 w 410"/>
                <a:gd name="T21" fmla="*/ 143774 h 589"/>
                <a:gd name="T22" fmla="*/ 235982 w 410"/>
                <a:gd name="T23" fmla="*/ 140449 h 589"/>
                <a:gd name="T24" fmla="*/ 185977 w 410"/>
                <a:gd name="T25" fmla="*/ 39892 h 589"/>
                <a:gd name="T26" fmla="*/ 173696 w 410"/>
                <a:gd name="T27" fmla="*/ 39892 h 589"/>
                <a:gd name="T28" fmla="*/ 123694 w 410"/>
                <a:gd name="T29" fmla="*/ 140449 h 589"/>
                <a:gd name="T30" fmla="*/ 179837 w 410"/>
                <a:gd name="T31" fmla="*/ 57343 h 589"/>
                <a:gd name="T32" fmla="*/ 141238 w 410"/>
                <a:gd name="T33" fmla="*/ 130477 h 589"/>
                <a:gd name="T34" fmla="*/ 78953 w 410"/>
                <a:gd name="T35" fmla="*/ 174523 h 589"/>
                <a:gd name="T36" fmla="*/ 66672 w 410"/>
                <a:gd name="T37" fmla="*/ 187822 h 589"/>
                <a:gd name="T38" fmla="*/ 71058 w 410"/>
                <a:gd name="T39" fmla="*/ 236023 h 589"/>
                <a:gd name="T40" fmla="*/ 179837 w 410"/>
                <a:gd name="T41" fmla="*/ 251813 h 589"/>
                <a:gd name="T42" fmla="*/ 280721 w 410"/>
                <a:gd name="T43" fmla="*/ 241009 h 589"/>
                <a:gd name="T44" fmla="*/ 293004 w 410"/>
                <a:gd name="T45" fmla="*/ 227711 h 589"/>
                <a:gd name="T46" fmla="*/ 288617 w 410"/>
                <a:gd name="T47" fmla="*/ 179510 h 589"/>
                <a:gd name="T48" fmla="*/ 179837 w 410"/>
                <a:gd name="T49" fmla="*/ 163720 h 589"/>
                <a:gd name="T50" fmla="*/ 78953 w 410"/>
                <a:gd name="T51" fmla="*/ 174523 h 589"/>
                <a:gd name="T52" fmla="*/ 269317 w 410"/>
                <a:gd name="T53" fmla="*/ 230205 h 589"/>
                <a:gd name="T54" fmla="*/ 106148 w 410"/>
                <a:gd name="T55" fmla="*/ 233529 h 589"/>
                <a:gd name="T56" fmla="*/ 80707 w 410"/>
                <a:gd name="T57" fmla="*/ 226051 h 589"/>
                <a:gd name="T58" fmla="*/ 86848 w 410"/>
                <a:gd name="T59" fmla="*/ 202780 h 589"/>
                <a:gd name="T60" fmla="*/ 256159 w 410"/>
                <a:gd name="T61" fmla="*/ 206103 h 589"/>
                <a:gd name="T62" fmla="*/ 278967 w 410"/>
                <a:gd name="T63" fmla="*/ 226051 h 589"/>
                <a:gd name="T64" fmla="*/ 275459 w 410"/>
                <a:gd name="T65" fmla="*/ 186990 h 589"/>
                <a:gd name="T66" fmla="*/ 269317 w 410"/>
                <a:gd name="T67" fmla="*/ 190313 h 589"/>
                <a:gd name="T68" fmla="*/ 106148 w 410"/>
                <a:gd name="T69" fmla="*/ 193638 h 589"/>
                <a:gd name="T70" fmla="*/ 83339 w 410"/>
                <a:gd name="T71" fmla="*/ 187822 h 589"/>
                <a:gd name="T72" fmla="*/ 179837 w 410"/>
                <a:gd name="T73" fmla="*/ 177016 h 58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10"/>
                <a:gd name="T112" fmla="*/ 0 h 589"/>
                <a:gd name="T113" fmla="*/ 410 w 410"/>
                <a:gd name="T114" fmla="*/ 589 h 58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10" h="589">
                  <a:moveTo>
                    <a:pt x="402" y="229"/>
                  </a:moveTo>
                  <a:cubicBezTo>
                    <a:pt x="397" y="229"/>
                    <a:pt x="394" y="233"/>
                    <a:pt x="394" y="237"/>
                  </a:cubicBezTo>
                  <a:cubicBezTo>
                    <a:pt x="394" y="549"/>
                    <a:pt x="394" y="549"/>
                    <a:pt x="394" y="549"/>
                  </a:cubicBezTo>
                  <a:cubicBezTo>
                    <a:pt x="394" y="563"/>
                    <a:pt x="383" y="573"/>
                    <a:pt x="370" y="573"/>
                  </a:cubicBezTo>
                  <a:cubicBezTo>
                    <a:pt x="41" y="573"/>
                    <a:pt x="41" y="573"/>
                    <a:pt x="41" y="573"/>
                  </a:cubicBezTo>
                  <a:cubicBezTo>
                    <a:pt x="27" y="573"/>
                    <a:pt x="17" y="563"/>
                    <a:pt x="16" y="549"/>
                  </a:cubicBezTo>
                  <a:cubicBezTo>
                    <a:pt x="16" y="205"/>
                    <a:pt x="16" y="205"/>
                    <a:pt x="16" y="205"/>
                  </a:cubicBezTo>
                  <a:cubicBezTo>
                    <a:pt x="17" y="101"/>
                    <a:pt x="101" y="16"/>
                    <a:pt x="205" y="16"/>
                  </a:cubicBezTo>
                  <a:cubicBezTo>
                    <a:pt x="309" y="16"/>
                    <a:pt x="394" y="101"/>
                    <a:pt x="394" y="205"/>
                  </a:cubicBezTo>
                  <a:cubicBezTo>
                    <a:pt x="394" y="209"/>
                    <a:pt x="397" y="213"/>
                    <a:pt x="402" y="213"/>
                  </a:cubicBezTo>
                  <a:cubicBezTo>
                    <a:pt x="406" y="213"/>
                    <a:pt x="410" y="209"/>
                    <a:pt x="410" y="205"/>
                  </a:cubicBezTo>
                  <a:cubicBezTo>
                    <a:pt x="410" y="205"/>
                    <a:pt x="410" y="205"/>
                    <a:pt x="410" y="205"/>
                  </a:cubicBezTo>
                  <a:cubicBezTo>
                    <a:pt x="410" y="92"/>
                    <a:pt x="318" y="0"/>
                    <a:pt x="205" y="0"/>
                  </a:cubicBezTo>
                  <a:cubicBezTo>
                    <a:pt x="92" y="0"/>
                    <a:pt x="0" y="92"/>
                    <a:pt x="0" y="205"/>
                  </a:cubicBezTo>
                  <a:cubicBezTo>
                    <a:pt x="0" y="205"/>
                    <a:pt x="0" y="205"/>
                    <a:pt x="0" y="205"/>
                  </a:cubicBezTo>
                  <a:cubicBezTo>
                    <a:pt x="1" y="549"/>
                    <a:pt x="1" y="549"/>
                    <a:pt x="1" y="549"/>
                  </a:cubicBezTo>
                  <a:cubicBezTo>
                    <a:pt x="1" y="571"/>
                    <a:pt x="18" y="589"/>
                    <a:pt x="41" y="589"/>
                  </a:cubicBezTo>
                  <a:cubicBezTo>
                    <a:pt x="370" y="589"/>
                    <a:pt x="370" y="589"/>
                    <a:pt x="370" y="589"/>
                  </a:cubicBezTo>
                  <a:cubicBezTo>
                    <a:pt x="392" y="589"/>
                    <a:pt x="410" y="571"/>
                    <a:pt x="410" y="549"/>
                  </a:cubicBezTo>
                  <a:cubicBezTo>
                    <a:pt x="410" y="237"/>
                    <a:pt x="410" y="237"/>
                    <a:pt x="410" y="237"/>
                  </a:cubicBezTo>
                  <a:cubicBezTo>
                    <a:pt x="410" y="233"/>
                    <a:pt x="406" y="229"/>
                    <a:pt x="402" y="229"/>
                  </a:cubicBezTo>
                  <a:moveTo>
                    <a:pt x="148" y="173"/>
                  </a:moveTo>
                  <a:cubicBezTo>
                    <a:pt x="262" y="173"/>
                    <a:pt x="262" y="173"/>
                    <a:pt x="262" y="173"/>
                  </a:cubicBezTo>
                  <a:cubicBezTo>
                    <a:pt x="264" y="173"/>
                    <a:pt x="267" y="172"/>
                    <a:pt x="269" y="169"/>
                  </a:cubicBezTo>
                  <a:cubicBezTo>
                    <a:pt x="270" y="167"/>
                    <a:pt x="270" y="164"/>
                    <a:pt x="269" y="162"/>
                  </a:cubicBezTo>
                  <a:cubicBezTo>
                    <a:pt x="212" y="48"/>
                    <a:pt x="212" y="48"/>
                    <a:pt x="212" y="48"/>
                  </a:cubicBezTo>
                  <a:cubicBezTo>
                    <a:pt x="211" y="45"/>
                    <a:pt x="208" y="43"/>
                    <a:pt x="205" y="43"/>
                  </a:cubicBezTo>
                  <a:cubicBezTo>
                    <a:pt x="202" y="43"/>
                    <a:pt x="199" y="45"/>
                    <a:pt x="198" y="48"/>
                  </a:cubicBezTo>
                  <a:cubicBezTo>
                    <a:pt x="141" y="162"/>
                    <a:pt x="141" y="162"/>
                    <a:pt x="141" y="162"/>
                  </a:cubicBezTo>
                  <a:cubicBezTo>
                    <a:pt x="139" y="164"/>
                    <a:pt x="139" y="167"/>
                    <a:pt x="141" y="169"/>
                  </a:cubicBezTo>
                  <a:cubicBezTo>
                    <a:pt x="142" y="172"/>
                    <a:pt x="145" y="173"/>
                    <a:pt x="148" y="173"/>
                  </a:cubicBezTo>
                  <a:moveTo>
                    <a:pt x="205" y="69"/>
                  </a:moveTo>
                  <a:cubicBezTo>
                    <a:pt x="249" y="157"/>
                    <a:pt x="249" y="157"/>
                    <a:pt x="249" y="157"/>
                  </a:cubicBezTo>
                  <a:cubicBezTo>
                    <a:pt x="161" y="157"/>
                    <a:pt x="161" y="157"/>
                    <a:pt x="161" y="157"/>
                  </a:cubicBezTo>
                  <a:lnTo>
                    <a:pt x="205" y="69"/>
                  </a:lnTo>
                  <a:close/>
                  <a:moveTo>
                    <a:pt x="90" y="210"/>
                  </a:moveTo>
                  <a:cubicBezTo>
                    <a:pt x="87" y="212"/>
                    <a:pt x="84" y="213"/>
                    <a:pt x="81" y="216"/>
                  </a:cubicBezTo>
                  <a:cubicBezTo>
                    <a:pt x="79" y="218"/>
                    <a:pt x="76" y="221"/>
                    <a:pt x="76" y="226"/>
                  </a:cubicBezTo>
                  <a:cubicBezTo>
                    <a:pt x="76" y="274"/>
                    <a:pt x="76" y="274"/>
                    <a:pt x="76" y="274"/>
                  </a:cubicBezTo>
                  <a:cubicBezTo>
                    <a:pt x="76" y="279"/>
                    <a:pt x="79" y="282"/>
                    <a:pt x="81" y="284"/>
                  </a:cubicBezTo>
                  <a:cubicBezTo>
                    <a:pt x="86" y="288"/>
                    <a:pt x="92" y="290"/>
                    <a:pt x="99" y="293"/>
                  </a:cubicBezTo>
                  <a:cubicBezTo>
                    <a:pt x="122" y="299"/>
                    <a:pt x="161" y="303"/>
                    <a:pt x="205" y="303"/>
                  </a:cubicBezTo>
                  <a:cubicBezTo>
                    <a:pt x="239" y="303"/>
                    <a:pt x="270" y="300"/>
                    <a:pt x="292" y="297"/>
                  </a:cubicBezTo>
                  <a:cubicBezTo>
                    <a:pt x="304" y="295"/>
                    <a:pt x="313" y="292"/>
                    <a:pt x="320" y="290"/>
                  </a:cubicBezTo>
                  <a:cubicBezTo>
                    <a:pt x="324" y="288"/>
                    <a:pt x="327" y="287"/>
                    <a:pt x="329" y="284"/>
                  </a:cubicBezTo>
                  <a:cubicBezTo>
                    <a:pt x="332" y="282"/>
                    <a:pt x="334" y="279"/>
                    <a:pt x="334" y="274"/>
                  </a:cubicBezTo>
                  <a:cubicBezTo>
                    <a:pt x="334" y="226"/>
                    <a:pt x="334" y="226"/>
                    <a:pt x="334" y="226"/>
                  </a:cubicBezTo>
                  <a:cubicBezTo>
                    <a:pt x="334" y="221"/>
                    <a:pt x="332" y="218"/>
                    <a:pt x="329" y="216"/>
                  </a:cubicBezTo>
                  <a:cubicBezTo>
                    <a:pt x="325" y="212"/>
                    <a:pt x="319" y="210"/>
                    <a:pt x="311" y="207"/>
                  </a:cubicBezTo>
                  <a:cubicBezTo>
                    <a:pt x="288" y="201"/>
                    <a:pt x="250" y="197"/>
                    <a:pt x="205" y="197"/>
                  </a:cubicBezTo>
                  <a:cubicBezTo>
                    <a:pt x="171" y="197"/>
                    <a:pt x="141" y="199"/>
                    <a:pt x="118" y="203"/>
                  </a:cubicBezTo>
                  <a:cubicBezTo>
                    <a:pt x="107" y="205"/>
                    <a:pt x="97" y="208"/>
                    <a:pt x="90" y="210"/>
                  </a:cubicBezTo>
                  <a:moveTo>
                    <a:pt x="318" y="272"/>
                  </a:moveTo>
                  <a:cubicBezTo>
                    <a:pt x="317" y="274"/>
                    <a:pt x="313" y="275"/>
                    <a:pt x="307" y="277"/>
                  </a:cubicBezTo>
                  <a:cubicBezTo>
                    <a:pt x="287" y="283"/>
                    <a:pt x="249" y="287"/>
                    <a:pt x="205" y="287"/>
                  </a:cubicBezTo>
                  <a:cubicBezTo>
                    <a:pt x="172" y="287"/>
                    <a:pt x="142" y="285"/>
                    <a:pt x="121" y="281"/>
                  </a:cubicBezTo>
                  <a:cubicBezTo>
                    <a:pt x="110" y="279"/>
                    <a:pt x="102" y="277"/>
                    <a:pt x="96" y="275"/>
                  </a:cubicBezTo>
                  <a:cubicBezTo>
                    <a:pt x="94" y="274"/>
                    <a:pt x="93" y="273"/>
                    <a:pt x="92" y="272"/>
                  </a:cubicBezTo>
                  <a:cubicBezTo>
                    <a:pt x="92" y="242"/>
                    <a:pt x="92" y="242"/>
                    <a:pt x="92" y="242"/>
                  </a:cubicBezTo>
                  <a:cubicBezTo>
                    <a:pt x="94" y="243"/>
                    <a:pt x="97" y="244"/>
                    <a:pt x="99" y="244"/>
                  </a:cubicBezTo>
                  <a:cubicBezTo>
                    <a:pt x="122" y="251"/>
                    <a:pt x="161" y="255"/>
                    <a:pt x="205" y="255"/>
                  </a:cubicBezTo>
                  <a:cubicBezTo>
                    <a:pt x="239" y="255"/>
                    <a:pt x="270" y="252"/>
                    <a:pt x="292" y="248"/>
                  </a:cubicBezTo>
                  <a:cubicBezTo>
                    <a:pt x="303" y="247"/>
                    <a:pt x="312" y="244"/>
                    <a:pt x="319" y="242"/>
                  </a:cubicBezTo>
                  <a:lnTo>
                    <a:pt x="318" y="272"/>
                  </a:lnTo>
                  <a:close/>
                  <a:moveTo>
                    <a:pt x="290" y="219"/>
                  </a:moveTo>
                  <a:cubicBezTo>
                    <a:pt x="300" y="221"/>
                    <a:pt x="309" y="223"/>
                    <a:pt x="314" y="225"/>
                  </a:cubicBezTo>
                  <a:cubicBezTo>
                    <a:pt x="315" y="225"/>
                    <a:pt x="315" y="226"/>
                    <a:pt x="316" y="226"/>
                  </a:cubicBezTo>
                  <a:cubicBezTo>
                    <a:pt x="313" y="227"/>
                    <a:pt x="311" y="228"/>
                    <a:pt x="307" y="229"/>
                  </a:cubicBezTo>
                  <a:cubicBezTo>
                    <a:pt x="287" y="235"/>
                    <a:pt x="249" y="239"/>
                    <a:pt x="205" y="239"/>
                  </a:cubicBezTo>
                  <a:cubicBezTo>
                    <a:pt x="172" y="239"/>
                    <a:pt x="142" y="236"/>
                    <a:pt x="121" y="233"/>
                  </a:cubicBezTo>
                  <a:cubicBezTo>
                    <a:pt x="110" y="231"/>
                    <a:pt x="102" y="229"/>
                    <a:pt x="96" y="227"/>
                  </a:cubicBezTo>
                  <a:cubicBezTo>
                    <a:pt x="96" y="226"/>
                    <a:pt x="95" y="226"/>
                    <a:pt x="95" y="226"/>
                  </a:cubicBezTo>
                  <a:cubicBezTo>
                    <a:pt x="97" y="225"/>
                    <a:pt x="100" y="224"/>
                    <a:pt x="103" y="223"/>
                  </a:cubicBezTo>
                  <a:cubicBezTo>
                    <a:pt x="123" y="217"/>
                    <a:pt x="162" y="213"/>
                    <a:pt x="205" y="213"/>
                  </a:cubicBezTo>
                  <a:cubicBezTo>
                    <a:pt x="238" y="213"/>
                    <a:pt x="268" y="215"/>
                    <a:pt x="290" y="219"/>
                  </a:cubicBezTo>
                </a:path>
              </a:pathLst>
            </a:custGeom>
            <a:solidFill>
              <a:srgbClr val="F08A00"/>
            </a:solidFill>
            <a:ln>
              <a:noFill/>
            </a:ln>
            <a:extLst>
              <a:ext uri="{91240B29-F687-4F45-9708-019B960494DF}">
                <a14:hiddenLine xmlns:a14="http://schemas.microsoft.com/office/drawing/2010/main" w="9525">
                  <a:solidFill>
                    <a:srgbClr val="000000"/>
                  </a:solidFill>
                  <a:round/>
                  <a:headEnd/>
                  <a:tailEnd/>
                </a14:hiddenLine>
              </a:ext>
            </a:extLst>
          </p:spPr>
          <p:txBody>
            <a:bodyPr tIns="1080000" anchor="ctr"/>
            <a:lstStyle>
              <a:defPPr>
                <a:defRPr lang="en-US"/>
              </a:defPPr>
              <a:lvl1pPr algn="ctr" rtl="0" fontAlgn="base">
                <a:spcBef>
                  <a:spcPct val="0"/>
                </a:spcBef>
                <a:spcAft>
                  <a:spcPct val="0"/>
                </a:spcAft>
                <a:defRPr sz="2000" kern="1200">
                  <a:solidFill>
                    <a:schemeClr val="tx1"/>
                  </a:solidFill>
                  <a:latin typeface="Arial" panose="020B0604020202020204" pitchFamily="34" charset="0"/>
                  <a:ea typeface="+mn-ea"/>
                  <a:cs typeface="+mn-cs"/>
                </a:defRPr>
              </a:lvl1pPr>
              <a:lvl2pPr marL="457200" algn="ctr" rtl="0" fontAlgn="base">
                <a:spcBef>
                  <a:spcPct val="0"/>
                </a:spcBef>
                <a:spcAft>
                  <a:spcPct val="0"/>
                </a:spcAft>
                <a:defRPr sz="2000" kern="1200">
                  <a:solidFill>
                    <a:schemeClr val="tx1"/>
                  </a:solidFill>
                  <a:latin typeface="Arial" panose="020B0604020202020204" pitchFamily="34" charset="0"/>
                  <a:ea typeface="+mn-ea"/>
                  <a:cs typeface="+mn-cs"/>
                </a:defRPr>
              </a:lvl2pPr>
              <a:lvl3pPr marL="914400" algn="ctr" rtl="0" fontAlgn="base">
                <a:spcBef>
                  <a:spcPct val="0"/>
                </a:spcBef>
                <a:spcAft>
                  <a:spcPct val="0"/>
                </a:spcAft>
                <a:defRPr sz="2000" kern="1200">
                  <a:solidFill>
                    <a:schemeClr val="tx1"/>
                  </a:solidFill>
                  <a:latin typeface="Arial" panose="020B0604020202020204" pitchFamily="34" charset="0"/>
                  <a:ea typeface="+mn-ea"/>
                  <a:cs typeface="+mn-cs"/>
                </a:defRPr>
              </a:lvl3pPr>
              <a:lvl4pPr marL="1371600" algn="ctr" rtl="0" fontAlgn="base">
                <a:spcBef>
                  <a:spcPct val="0"/>
                </a:spcBef>
                <a:spcAft>
                  <a:spcPct val="0"/>
                </a:spcAft>
                <a:defRPr sz="2000" kern="1200">
                  <a:solidFill>
                    <a:schemeClr val="tx1"/>
                  </a:solidFill>
                  <a:latin typeface="Arial" panose="020B0604020202020204" pitchFamily="34" charset="0"/>
                  <a:ea typeface="+mn-ea"/>
                  <a:cs typeface="+mn-cs"/>
                </a:defRPr>
              </a:lvl4pPr>
              <a:lvl5pPr marL="1828800" algn="ctr" rtl="0" fontAlgn="base">
                <a:spcBef>
                  <a:spcPct val="0"/>
                </a:spcBef>
                <a:spcAft>
                  <a:spcPct val="0"/>
                </a:spcAft>
                <a:defRPr sz="2000" kern="1200">
                  <a:solidFill>
                    <a:schemeClr val="tx1"/>
                  </a:solidFill>
                  <a:latin typeface="Arial" panose="020B0604020202020204" pitchFamily="34" charset="0"/>
                  <a:ea typeface="+mn-ea"/>
                  <a:cs typeface="+mn-cs"/>
                </a:defRPr>
              </a:lvl5pPr>
              <a:lvl6pPr marL="2286000" algn="l" defTabSz="914400" rtl="0" eaLnBrk="1" latinLnBrk="0" hangingPunct="1">
                <a:defRPr sz="2000" kern="1200">
                  <a:solidFill>
                    <a:schemeClr val="tx1"/>
                  </a:solidFill>
                  <a:latin typeface="Arial" panose="020B0604020202020204" pitchFamily="34" charset="0"/>
                  <a:ea typeface="+mn-ea"/>
                  <a:cs typeface="+mn-cs"/>
                </a:defRPr>
              </a:lvl6pPr>
              <a:lvl7pPr marL="2743200" algn="l" defTabSz="914400" rtl="0" eaLnBrk="1" latinLnBrk="0" hangingPunct="1">
                <a:defRPr sz="2000" kern="1200">
                  <a:solidFill>
                    <a:schemeClr val="tx1"/>
                  </a:solidFill>
                  <a:latin typeface="Arial" panose="020B0604020202020204" pitchFamily="34" charset="0"/>
                  <a:ea typeface="+mn-ea"/>
                  <a:cs typeface="+mn-cs"/>
                </a:defRPr>
              </a:lvl7pPr>
              <a:lvl8pPr marL="3200400" algn="l" defTabSz="914400" rtl="0" eaLnBrk="1" latinLnBrk="0" hangingPunct="1">
                <a:defRPr sz="2000" kern="1200">
                  <a:solidFill>
                    <a:schemeClr val="tx1"/>
                  </a:solidFill>
                  <a:latin typeface="Arial" panose="020B0604020202020204" pitchFamily="34" charset="0"/>
                  <a:ea typeface="+mn-ea"/>
                  <a:cs typeface="+mn-cs"/>
                </a:defRPr>
              </a:lvl8pPr>
              <a:lvl9pPr marL="3657600" algn="l" defTabSz="914400" rtl="0" eaLnBrk="1" latinLnBrk="0" hangingPunct="1">
                <a:defRPr sz="2000" kern="1200">
                  <a:solidFill>
                    <a:schemeClr val="tx1"/>
                  </a:solidFill>
                  <a:latin typeface="Arial" panose="020B0604020202020204" pitchFamily="34" charset="0"/>
                  <a:ea typeface="+mn-ea"/>
                  <a:cs typeface="+mn-cs"/>
                </a:defRPr>
              </a:lvl9pPr>
            </a:lstStyle>
            <a:p>
              <a:endParaRPr lang="en-US">
                <a:latin typeface="+mn-lt"/>
              </a:endParaRPr>
            </a:p>
          </p:txBody>
        </p:sp>
      </p:grpSp>
      <p:sp>
        <p:nvSpPr>
          <p:cNvPr id="178" name="AutoShape 4"/>
          <p:cNvSpPr>
            <a:spLocks noChangeAspect="1" noChangeArrowheads="1"/>
          </p:cNvSpPr>
          <p:nvPr/>
        </p:nvSpPr>
        <p:spPr bwMode="auto">
          <a:xfrm>
            <a:off x="6886769" y="2922783"/>
            <a:ext cx="555625" cy="581025"/>
          </a:xfrm>
          <a:prstGeom prst="roundRect">
            <a:avLst>
              <a:gd name="adj" fmla="val 9356"/>
            </a:avLst>
          </a:prstGeom>
          <a:solidFill>
            <a:schemeClr val="bg1"/>
          </a:solidFill>
          <a:ln w="12700" algn="ctr">
            <a:solidFill>
              <a:schemeClr val="bg1"/>
            </a:solidFill>
            <a:round/>
            <a:headEnd/>
            <a:tailEnd/>
          </a:ln>
        </p:spPr>
        <p:txBody>
          <a:bodyPr wrap="none" lIns="0" rIns="0" anchor="ctr"/>
          <a:lstStyle>
            <a:defPPr>
              <a:defRPr lang="en-US"/>
            </a:defPPr>
            <a:lvl1pPr algn="ctr" rtl="0" fontAlgn="base">
              <a:spcBef>
                <a:spcPct val="0"/>
              </a:spcBef>
              <a:spcAft>
                <a:spcPct val="0"/>
              </a:spcAft>
              <a:defRPr sz="2000" kern="1200">
                <a:solidFill>
                  <a:schemeClr val="tx1"/>
                </a:solidFill>
                <a:latin typeface="Arial" panose="020B0604020202020204" pitchFamily="34" charset="0"/>
                <a:ea typeface="+mn-ea"/>
                <a:cs typeface="+mn-cs"/>
              </a:defRPr>
            </a:lvl1pPr>
            <a:lvl2pPr marL="457200" algn="ctr" rtl="0" fontAlgn="base">
              <a:spcBef>
                <a:spcPct val="0"/>
              </a:spcBef>
              <a:spcAft>
                <a:spcPct val="0"/>
              </a:spcAft>
              <a:defRPr sz="2000" kern="1200">
                <a:solidFill>
                  <a:schemeClr val="tx1"/>
                </a:solidFill>
                <a:latin typeface="Arial" panose="020B0604020202020204" pitchFamily="34" charset="0"/>
                <a:ea typeface="+mn-ea"/>
                <a:cs typeface="+mn-cs"/>
              </a:defRPr>
            </a:lvl2pPr>
            <a:lvl3pPr marL="914400" algn="ctr" rtl="0" fontAlgn="base">
              <a:spcBef>
                <a:spcPct val="0"/>
              </a:spcBef>
              <a:spcAft>
                <a:spcPct val="0"/>
              </a:spcAft>
              <a:defRPr sz="2000" kern="1200">
                <a:solidFill>
                  <a:schemeClr val="tx1"/>
                </a:solidFill>
                <a:latin typeface="Arial" panose="020B0604020202020204" pitchFamily="34" charset="0"/>
                <a:ea typeface="+mn-ea"/>
                <a:cs typeface="+mn-cs"/>
              </a:defRPr>
            </a:lvl3pPr>
            <a:lvl4pPr marL="1371600" algn="ctr" rtl="0" fontAlgn="base">
              <a:spcBef>
                <a:spcPct val="0"/>
              </a:spcBef>
              <a:spcAft>
                <a:spcPct val="0"/>
              </a:spcAft>
              <a:defRPr sz="2000" kern="1200">
                <a:solidFill>
                  <a:schemeClr val="tx1"/>
                </a:solidFill>
                <a:latin typeface="Arial" panose="020B0604020202020204" pitchFamily="34" charset="0"/>
                <a:ea typeface="+mn-ea"/>
                <a:cs typeface="+mn-cs"/>
              </a:defRPr>
            </a:lvl4pPr>
            <a:lvl5pPr marL="1828800" algn="ctr" rtl="0" fontAlgn="base">
              <a:spcBef>
                <a:spcPct val="0"/>
              </a:spcBef>
              <a:spcAft>
                <a:spcPct val="0"/>
              </a:spcAft>
              <a:defRPr sz="2000" kern="1200">
                <a:solidFill>
                  <a:schemeClr val="tx1"/>
                </a:solidFill>
                <a:latin typeface="Arial" panose="020B0604020202020204" pitchFamily="34" charset="0"/>
                <a:ea typeface="+mn-ea"/>
                <a:cs typeface="+mn-cs"/>
              </a:defRPr>
            </a:lvl5pPr>
            <a:lvl6pPr marL="2286000" algn="l" defTabSz="914400" rtl="0" eaLnBrk="1" latinLnBrk="0" hangingPunct="1">
              <a:defRPr sz="2000" kern="1200">
                <a:solidFill>
                  <a:schemeClr val="tx1"/>
                </a:solidFill>
                <a:latin typeface="Arial" panose="020B0604020202020204" pitchFamily="34" charset="0"/>
                <a:ea typeface="+mn-ea"/>
                <a:cs typeface="+mn-cs"/>
              </a:defRPr>
            </a:lvl6pPr>
            <a:lvl7pPr marL="2743200" algn="l" defTabSz="914400" rtl="0" eaLnBrk="1" latinLnBrk="0" hangingPunct="1">
              <a:defRPr sz="2000" kern="1200">
                <a:solidFill>
                  <a:schemeClr val="tx1"/>
                </a:solidFill>
                <a:latin typeface="Arial" panose="020B0604020202020204" pitchFamily="34" charset="0"/>
                <a:ea typeface="+mn-ea"/>
                <a:cs typeface="+mn-cs"/>
              </a:defRPr>
            </a:lvl7pPr>
            <a:lvl8pPr marL="3200400" algn="l" defTabSz="914400" rtl="0" eaLnBrk="1" latinLnBrk="0" hangingPunct="1">
              <a:defRPr sz="2000" kern="1200">
                <a:solidFill>
                  <a:schemeClr val="tx1"/>
                </a:solidFill>
                <a:latin typeface="Arial" panose="020B0604020202020204" pitchFamily="34" charset="0"/>
                <a:ea typeface="+mn-ea"/>
                <a:cs typeface="+mn-cs"/>
              </a:defRPr>
            </a:lvl8pPr>
            <a:lvl9pPr marL="3657600" algn="l" defTabSz="914400" rtl="0" eaLnBrk="1" latinLnBrk="0" hangingPunct="1">
              <a:defRPr sz="2000" kern="1200">
                <a:solidFill>
                  <a:schemeClr val="tx1"/>
                </a:solidFill>
                <a:latin typeface="Arial" panose="020B0604020202020204" pitchFamily="34" charset="0"/>
                <a:ea typeface="+mn-ea"/>
                <a:cs typeface="+mn-cs"/>
              </a:defRPr>
            </a:lvl9pPr>
          </a:lstStyle>
          <a:p>
            <a:pPr algn="ctr" eaLnBrk="1" hangingPunct="1">
              <a:spcBef>
                <a:spcPct val="0"/>
              </a:spcBef>
              <a:buClrTx/>
              <a:buFontTx/>
              <a:buNone/>
            </a:pPr>
            <a:endParaRPr lang="sv-SE" altLang="en-US" sz="2000">
              <a:solidFill>
                <a:srgbClr val="5B6592"/>
              </a:solidFill>
              <a:latin typeface="+mn-lt"/>
            </a:endParaRPr>
          </a:p>
        </p:txBody>
      </p:sp>
      <p:sp>
        <p:nvSpPr>
          <p:cNvPr id="179" name="Oval 178"/>
          <p:cNvSpPr>
            <a:spLocks noChangeAspect="1" noChangeArrowheads="1"/>
          </p:cNvSpPr>
          <p:nvPr/>
        </p:nvSpPr>
        <p:spPr bwMode="auto">
          <a:xfrm>
            <a:off x="6883594" y="2940245"/>
            <a:ext cx="558800" cy="563563"/>
          </a:xfrm>
          <a:prstGeom prst="ellipse">
            <a:avLst/>
          </a:prstGeom>
          <a:solidFill>
            <a:schemeClr val="bg1"/>
          </a:solidFill>
          <a:ln w="12700" algn="ctr">
            <a:solidFill>
              <a:schemeClr val="bg1"/>
            </a:solidFill>
            <a:round/>
            <a:headEnd/>
            <a:tailEnd/>
          </a:ln>
        </p:spPr>
        <p:txBody>
          <a:bodyPr wrap="none" lIns="0" rIns="0" anchor="ctr"/>
          <a:lstStyle>
            <a:defPPr>
              <a:defRPr lang="en-US"/>
            </a:defPPr>
            <a:lvl1pPr algn="ctr" rtl="0" fontAlgn="base">
              <a:spcBef>
                <a:spcPct val="0"/>
              </a:spcBef>
              <a:spcAft>
                <a:spcPct val="0"/>
              </a:spcAft>
              <a:defRPr sz="2000" kern="1200">
                <a:solidFill>
                  <a:schemeClr val="tx1"/>
                </a:solidFill>
                <a:latin typeface="Arial" panose="020B0604020202020204" pitchFamily="34" charset="0"/>
                <a:ea typeface="+mn-ea"/>
                <a:cs typeface="+mn-cs"/>
              </a:defRPr>
            </a:lvl1pPr>
            <a:lvl2pPr marL="457200" algn="ctr" rtl="0" fontAlgn="base">
              <a:spcBef>
                <a:spcPct val="0"/>
              </a:spcBef>
              <a:spcAft>
                <a:spcPct val="0"/>
              </a:spcAft>
              <a:defRPr sz="2000" kern="1200">
                <a:solidFill>
                  <a:schemeClr val="tx1"/>
                </a:solidFill>
                <a:latin typeface="Arial" panose="020B0604020202020204" pitchFamily="34" charset="0"/>
                <a:ea typeface="+mn-ea"/>
                <a:cs typeface="+mn-cs"/>
              </a:defRPr>
            </a:lvl2pPr>
            <a:lvl3pPr marL="914400" algn="ctr" rtl="0" fontAlgn="base">
              <a:spcBef>
                <a:spcPct val="0"/>
              </a:spcBef>
              <a:spcAft>
                <a:spcPct val="0"/>
              </a:spcAft>
              <a:defRPr sz="2000" kern="1200">
                <a:solidFill>
                  <a:schemeClr val="tx1"/>
                </a:solidFill>
                <a:latin typeface="Arial" panose="020B0604020202020204" pitchFamily="34" charset="0"/>
                <a:ea typeface="+mn-ea"/>
                <a:cs typeface="+mn-cs"/>
              </a:defRPr>
            </a:lvl3pPr>
            <a:lvl4pPr marL="1371600" algn="ctr" rtl="0" fontAlgn="base">
              <a:spcBef>
                <a:spcPct val="0"/>
              </a:spcBef>
              <a:spcAft>
                <a:spcPct val="0"/>
              </a:spcAft>
              <a:defRPr sz="2000" kern="1200">
                <a:solidFill>
                  <a:schemeClr val="tx1"/>
                </a:solidFill>
                <a:latin typeface="Arial" panose="020B0604020202020204" pitchFamily="34" charset="0"/>
                <a:ea typeface="+mn-ea"/>
                <a:cs typeface="+mn-cs"/>
              </a:defRPr>
            </a:lvl4pPr>
            <a:lvl5pPr marL="1828800" algn="ctr" rtl="0" fontAlgn="base">
              <a:spcBef>
                <a:spcPct val="0"/>
              </a:spcBef>
              <a:spcAft>
                <a:spcPct val="0"/>
              </a:spcAft>
              <a:defRPr sz="2000" kern="1200">
                <a:solidFill>
                  <a:schemeClr val="tx1"/>
                </a:solidFill>
                <a:latin typeface="Arial" panose="020B0604020202020204" pitchFamily="34" charset="0"/>
                <a:ea typeface="+mn-ea"/>
                <a:cs typeface="+mn-cs"/>
              </a:defRPr>
            </a:lvl5pPr>
            <a:lvl6pPr marL="2286000" algn="l" defTabSz="914400" rtl="0" eaLnBrk="1" latinLnBrk="0" hangingPunct="1">
              <a:defRPr sz="2000" kern="1200">
                <a:solidFill>
                  <a:schemeClr val="tx1"/>
                </a:solidFill>
                <a:latin typeface="Arial" panose="020B0604020202020204" pitchFamily="34" charset="0"/>
                <a:ea typeface="+mn-ea"/>
                <a:cs typeface="+mn-cs"/>
              </a:defRPr>
            </a:lvl6pPr>
            <a:lvl7pPr marL="2743200" algn="l" defTabSz="914400" rtl="0" eaLnBrk="1" latinLnBrk="0" hangingPunct="1">
              <a:defRPr sz="2000" kern="1200">
                <a:solidFill>
                  <a:schemeClr val="tx1"/>
                </a:solidFill>
                <a:latin typeface="Arial" panose="020B0604020202020204" pitchFamily="34" charset="0"/>
                <a:ea typeface="+mn-ea"/>
                <a:cs typeface="+mn-cs"/>
              </a:defRPr>
            </a:lvl7pPr>
            <a:lvl8pPr marL="3200400" algn="l" defTabSz="914400" rtl="0" eaLnBrk="1" latinLnBrk="0" hangingPunct="1">
              <a:defRPr sz="2000" kern="1200">
                <a:solidFill>
                  <a:schemeClr val="tx1"/>
                </a:solidFill>
                <a:latin typeface="Arial" panose="020B0604020202020204" pitchFamily="34" charset="0"/>
                <a:ea typeface="+mn-ea"/>
                <a:cs typeface="+mn-cs"/>
              </a:defRPr>
            </a:lvl8pPr>
            <a:lvl9pPr marL="3657600" algn="l" defTabSz="914400" rtl="0" eaLnBrk="1" latinLnBrk="0" hangingPunct="1">
              <a:defRPr sz="2000" kern="1200">
                <a:solidFill>
                  <a:schemeClr val="tx1"/>
                </a:solidFill>
                <a:latin typeface="Arial" panose="020B0604020202020204" pitchFamily="34" charset="0"/>
                <a:ea typeface="+mn-ea"/>
                <a:cs typeface="+mn-cs"/>
              </a:defRPr>
            </a:lvl9pPr>
          </a:lstStyle>
          <a:p>
            <a:pPr algn="ctr" eaLnBrk="1" hangingPunct="1">
              <a:spcBef>
                <a:spcPct val="0"/>
              </a:spcBef>
              <a:buClrTx/>
              <a:buFontTx/>
              <a:buNone/>
            </a:pPr>
            <a:endParaRPr lang="sv-SE" altLang="en-US" sz="2000">
              <a:solidFill>
                <a:srgbClr val="5B6592"/>
              </a:solidFill>
              <a:latin typeface="+mn-lt"/>
            </a:endParaRPr>
          </a:p>
        </p:txBody>
      </p:sp>
      <p:sp>
        <p:nvSpPr>
          <p:cNvPr id="180" name="Text Box 6"/>
          <p:cNvSpPr txBox="1">
            <a:spLocks noChangeAspect="1" noChangeArrowheads="1"/>
          </p:cNvSpPr>
          <p:nvPr/>
        </p:nvSpPr>
        <p:spPr bwMode="auto">
          <a:xfrm>
            <a:off x="6902644" y="3377977"/>
            <a:ext cx="519112"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nchor="ctr"/>
          <a:lstStyle>
            <a:defPPr>
              <a:defRPr lang="en-US"/>
            </a:defPPr>
            <a:lvl1pPr algn="ctr" rtl="0" fontAlgn="base">
              <a:spcBef>
                <a:spcPct val="0"/>
              </a:spcBef>
              <a:spcAft>
                <a:spcPct val="0"/>
              </a:spcAft>
              <a:defRPr sz="2000" kern="1200">
                <a:solidFill>
                  <a:schemeClr val="tx1"/>
                </a:solidFill>
                <a:latin typeface="Arial" panose="020B0604020202020204" pitchFamily="34" charset="0"/>
                <a:ea typeface="+mn-ea"/>
                <a:cs typeface="+mn-cs"/>
              </a:defRPr>
            </a:lvl1pPr>
            <a:lvl2pPr marL="457200" algn="ctr" rtl="0" fontAlgn="base">
              <a:spcBef>
                <a:spcPct val="0"/>
              </a:spcBef>
              <a:spcAft>
                <a:spcPct val="0"/>
              </a:spcAft>
              <a:defRPr sz="2000" kern="1200">
                <a:solidFill>
                  <a:schemeClr val="tx1"/>
                </a:solidFill>
                <a:latin typeface="Arial" panose="020B0604020202020204" pitchFamily="34" charset="0"/>
                <a:ea typeface="+mn-ea"/>
                <a:cs typeface="+mn-cs"/>
              </a:defRPr>
            </a:lvl2pPr>
            <a:lvl3pPr marL="914400" algn="ctr" rtl="0" fontAlgn="base">
              <a:spcBef>
                <a:spcPct val="0"/>
              </a:spcBef>
              <a:spcAft>
                <a:spcPct val="0"/>
              </a:spcAft>
              <a:defRPr sz="2000" kern="1200">
                <a:solidFill>
                  <a:schemeClr val="tx1"/>
                </a:solidFill>
                <a:latin typeface="Arial" panose="020B0604020202020204" pitchFamily="34" charset="0"/>
                <a:ea typeface="+mn-ea"/>
                <a:cs typeface="+mn-cs"/>
              </a:defRPr>
            </a:lvl3pPr>
            <a:lvl4pPr marL="1371600" algn="ctr" rtl="0" fontAlgn="base">
              <a:spcBef>
                <a:spcPct val="0"/>
              </a:spcBef>
              <a:spcAft>
                <a:spcPct val="0"/>
              </a:spcAft>
              <a:defRPr sz="2000" kern="1200">
                <a:solidFill>
                  <a:schemeClr val="tx1"/>
                </a:solidFill>
                <a:latin typeface="Arial" panose="020B0604020202020204" pitchFamily="34" charset="0"/>
                <a:ea typeface="+mn-ea"/>
                <a:cs typeface="+mn-cs"/>
              </a:defRPr>
            </a:lvl4pPr>
            <a:lvl5pPr marL="1828800" algn="ctr" rtl="0" fontAlgn="base">
              <a:spcBef>
                <a:spcPct val="0"/>
              </a:spcBef>
              <a:spcAft>
                <a:spcPct val="0"/>
              </a:spcAft>
              <a:defRPr sz="2000" kern="1200">
                <a:solidFill>
                  <a:schemeClr val="tx1"/>
                </a:solidFill>
                <a:latin typeface="Arial" panose="020B0604020202020204" pitchFamily="34" charset="0"/>
                <a:ea typeface="+mn-ea"/>
                <a:cs typeface="+mn-cs"/>
              </a:defRPr>
            </a:lvl5pPr>
            <a:lvl6pPr marL="2286000" algn="l" defTabSz="914400" rtl="0" eaLnBrk="1" latinLnBrk="0" hangingPunct="1">
              <a:defRPr sz="2000" kern="1200">
                <a:solidFill>
                  <a:schemeClr val="tx1"/>
                </a:solidFill>
                <a:latin typeface="Arial" panose="020B0604020202020204" pitchFamily="34" charset="0"/>
                <a:ea typeface="+mn-ea"/>
                <a:cs typeface="+mn-cs"/>
              </a:defRPr>
            </a:lvl6pPr>
            <a:lvl7pPr marL="2743200" algn="l" defTabSz="914400" rtl="0" eaLnBrk="1" latinLnBrk="0" hangingPunct="1">
              <a:defRPr sz="2000" kern="1200">
                <a:solidFill>
                  <a:schemeClr val="tx1"/>
                </a:solidFill>
                <a:latin typeface="Arial" panose="020B0604020202020204" pitchFamily="34" charset="0"/>
                <a:ea typeface="+mn-ea"/>
                <a:cs typeface="+mn-cs"/>
              </a:defRPr>
            </a:lvl7pPr>
            <a:lvl8pPr marL="3200400" algn="l" defTabSz="914400" rtl="0" eaLnBrk="1" latinLnBrk="0" hangingPunct="1">
              <a:defRPr sz="2000" kern="1200">
                <a:solidFill>
                  <a:schemeClr val="tx1"/>
                </a:solidFill>
                <a:latin typeface="Arial" panose="020B0604020202020204" pitchFamily="34" charset="0"/>
                <a:ea typeface="+mn-ea"/>
                <a:cs typeface="+mn-cs"/>
              </a:defRPr>
            </a:lvl8pPr>
            <a:lvl9pPr marL="3657600" algn="l" defTabSz="914400" rtl="0" eaLnBrk="1" latinLnBrk="0" hangingPunct="1">
              <a:defRPr sz="2000" kern="1200">
                <a:solidFill>
                  <a:schemeClr val="tx1"/>
                </a:solidFill>
                <a:latin typeface="Arial" panose="020B0604020202020204" pitchFamily="34" charset="0"/>
                <a:ea typeface="+mn-ea"/>
                <a:cs typeface="+mn-cs"/>
              </a:defRPr>
            </a:lvl9pPr>
          </a:lstStyle>
          <a:p>
            <a:pPr algn="ctr" eaLnBrk="1" hangingPunct="1">
              <a:lnSpc>
                <a:spcPct val="80000"/>
              </a:lnSpc>
              <a:spcBef>
                <a:spcPct val="0"/>
              </a:spcBef>
              <a:buClrTx/>
              <a:buFontTx/>
              <a:buNone/>
            </a:pPr>
            <a:r>
              <a:rPr lang="en-US" altLang="en-US" sz="1400">
                <a:solidFill>
                  <a:srgbClr val="5B6592"/>
                </a:solidFill>
                <a:latin typeface="+mn-lt"/>
                <a:ea typeface="MS PGothic" panose="020B0600070205080204" pitchFamily="34" charset="-128"/>
              </a:rPr>
              <a:t>PCF </a:t>
            </a:r>
          </a:p>
        </p:txBody>
      </p:sp>
      <p:sp>
        <p:nvSpPr>
          <p:cNvPr id="181" name="Rectangle 180"/>
          <p:cNvSpPr>
            <a:spLocks noChangeAspect="1" noChangeArrowheads="1"/>
          </p:cNvSpPr>
          <p:nvPr/>
        </p:nvSpPr>
        <p:spPr bwMode="auto">
          <a:xfrm>
            <a:off x="6875656" y="2600251"/>
            <a:ext cx="576263"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72000" rIns="72000" anchor="ctr"/>
          <a:lstStyle>
            <a:defPPr>
              <a:defRPr lang="en-US"/>
            </a:defPPr>
            <a:lvl1pPr algn="ctr" rtl="0" fontAlgn="base">
              <a:spcBef>
                <a:spcPct val="0"/>
              </a:spcBef>
              <a:spcAft>
                <a:spcPct val="0"/>
              </a:spcAft>
              <a:defRPr sz="2000" kern="1200">
                <a:solidFill>
                  <a:schemeClr val="tx1"/>
                </a:solidFill>
                <a:latin typeface="Arial" panose="020B0604020202020204" pitchFamily="34" charset="0"/>
                <a:ea typeface="+mn-ea"/>
                <a:cs typeface="+mn-cs"/>
              </a:defRPr>
            </a:lvl1pPr>
            <a:lvl2pPr marL="457200" algn="ctr" rtl="0" fontAlgn="base">
              <a:spcBef>
                <a:spcPct val="0"/>
              </a:spcBef>
              <a:spcAft>
                <a:spcPct val="0"/>
              </a:spcAft>
              <a:defRPr sz="2000" kern="1200">
                <a:solidFill>
                  <a:schemeClr val="tx1"/>
                </a:solidFill>
                <a:latin typeface="Arial" panose="020B0604020202020204" pitchFamily="34" charset="0"/>
                <a:ea typeface="+mn-ea"/>
                <a:cs typeface="+mn-cs"/>
              </a:defRPr>
            </a:lvl2pPr>
            <a:lvl3pPr marL="914400" algn="ctr" rtl="0" fontAlgn="base">
              <a:spcBef>
                <a:spcPct val="0"/>
              </a:spcBef>
              <a:spcAft>
                <a:spcPct val="0"/>
              </a:spcAft>
              <a:defRPr sz="2000" kern="1200">
                <a:solidFill>
                  <a:schemeClr val="tx1"/>
                </a:solidFill>
                <a:latin typeface="Arial" panose="020B0604020202020204" pitchFamily="34" charset="0"/>
                <a:ea typeface="+mn-ea"/>
                <a:cs typeface="+mn-cs"/>
              </a:defRPr>
            </a:lvl3pPr>
            <a:lvl4pPr marL="1371600" algn="ctr" rtl="0" fontAlgn="base">
              <a:spcBef>
                <a:spcPct val="0"/>
              </a:spcBef>
              <a:spcAft>
                <a:spcPct val="0"/>
              </a:spcAft>
              <a:defRPr sz="2000" kern="1200">
                <a:solidFill>
                  <a:schemeClr val="tx1"/>
                </a:solidFill>
                <a:latin typeface="Arial" panose="020B0604020202020204" pitchFamily="34" charset="0"/>
                <a:ea typeface="+mn-ea"/>
                <a:cs typeface="+mn-cs"/>
              </a:defRPr>
            </a:lvl4pPr>
            <a:lvl5pPr marL="1828800" algn="ctr" rtl="0" fontAlgn="base">
              <a:spcBef>
                <a:spcPct val="0"/>
              </a:spcBef>
              <a:spcAft>
                <a:spcPct val="0"/>
              </a:spcAft>
              <a:defRPr sz="2000" kern="1200">
                <a:solidFill>
                  <a:schemeClr val="tx1"/>
                </a:solidFill>
                <a:latin typeface="Arial" panose="020B0604020202020204" pitchFamily="34" charset="0"/>
                <a:ea typeface="+mn-ea"/>
                <a:cs typeface="+mn-cs"/>
              </a:defRPr>
            </a:lvl5pPr>
            <a:lvl6pPr marL="2286000" algn="l" defTabSz="914400" rtl="0" eaLnBrk="1" latinLnBrk="0" hangingPunct="1">
              <a:defRPr sz="2000" kern="1200">
                <a:solidFill>
                  <a:schemeClr val="tx1"/>
                </a:solidFill>
                <a:latin typeface="Arial" panose="020B0604020202020204" pitchFamily="34" charset="0"/>
                <a:ea typeface="+mn-ea"/>
                <a:cs typeface="+mn-cs"/>
              </a:defRPr>
            </a:lvl6pPr>
            <a:lvl7pPr marL="2743200" algn="l" defTabSz="914400" rtl="0" eaLnBrk="1" latinLnBrk="0" hangingPunct="1">
              <a:defRPr sz="2000" kern="1200">
                <a:solidFill>
                  <a:schemeClr val="tx1"/>
                </a:solidFill>
                <a:latin typeface="Arial" panose="020B0604020202020204" pitchFamily="34" charset="0"/>
                <a:ea typeface="+mn-ea"/>
                <a:cs typeface="+mn-cs"/>
              </a:defRPr>
            </a:lvl7pPr>
            <a:lvl8pPr marL="3200400" algn="l" defTabSz="914400" rtl="0" eaLnBrk="1" latinLnBrk="0" hangingPunct="1">
              <a:defRPr sz="2000" kern="1200">
                <a:solidFill>
                  <a:schemeClr val="tx1"/>
                </a:solidFill>
                <a:latin typeface="Arial" panose="020B0604020202020204" pitchFamily="34" charset="0"/>
                <a:ea typeface="+mn-ea"/>
                <a:cs typeface="+mn-cs"/>
              </a:defRPr>
            </a:lvl8pPr>
            <a:lvl9pPr marL="3657600" algn="l" defTabSz="914400" rtl="0" eaLnBrk="1" latinLnBrk="0" hangingPunct="1">
              <a:defRPr sz="2000" kern="1200">
                <a:solidFill>
                  <a:schemeClr val="tx1"/>
                </a:solidFill>
                <a:latin typeface="Arial" panose="020B0604020202020204" pitchFamily="34" charset="0"/>
                <a:ea typeface="+mn-ea"/>
                <a:cs typeface="+mn-cs"/>
              </a:defRPr>
            </a:lvl9pPr>
          </a:lstStyle>
          <a:p>
            <a:pPr algn="ctr" eaLnBrk="1" hangingPunct="1">
              <a:spcBef>
                <a:spcPct val="0"/>
              </a:spcBef>
              <a:buClrTx/>
              <a:buFontTx/>
              <a:buNone/>
            </a:pPr>
            <a:endParaRPr lang="sv-SE" altLang="en-US" sz="2000">
              <a:solidFill>
                <a:srgbClr val="5B6592"/>
              </a:solidFill>
              <a:latin typeface="+mn-lt"/>
            </a:endParaRPr>
          </a:p>
        </p:txBody>
      </p:sp>
      <p:sp>
        <p:nvSpPr>
          <p:cNvPr id="182" name="Freeform 11"/>
          <p:cNvSpPr>
            <a:spLocks noChangeAspect="1" noEditPoints="1"/>
          </p:cNvSpPr>
          <p:nvPr/>
        </p:nvSpPr>
        <p:spPr bwMode="auto">
          <a:xfrm>
            <a:off x="6875656" y="2931699"/>
            <a:ext cx="574675" cy="825500"/>
          </a:xfrm>
          <a:custGeom>
            <a:avLst/>
            <a:gdLst>
              <a:gd name="T0" fmla="*/ 2147483647 w 410"/>
              <a:gd name="T1" fmla="*/ 2147483647 h 589"/>
              <a:gd name="T2" fmla="*/ 2147483647 w 410"/>
              <a:gd name="T3" fmla="*/ 2147483647 h 589"/>
              <a:gd name="T4" fmla="*/ 2147483647 w 410"/>
              <a:gd name="T5" fmla="*/ 2147483647 h 589"/>
              <a:gd name="T6" fmla="*/ 2147483647 w 410"/>
              <a:gd name="T7" fmla="*/ 2147483647 h 589"/>
              <a:gd name="T8" fmla="*/ 2147483647 w 410"/>
              <a:gd name="T9" fmla="*/ 2147483647 h 589"/>
              <a:gd name="T10" fmla="*/ 2147483647 w 410"/>
              <a:gd name="T11" fmla="*/ 2147483647 h 589"/>
              <a:gd name="T12" fmla="*/ 2147483647 w 410"/>
              <a:gd name="T13" fmla="*/ 2147483647 h 589"/>
              <a:gd name="T14" fmla="*/ 2147483647 w 410"/>
              <a:gd name="T15" fmla="*/ 2147483647 h 589"/>
              <a:gd name="T16" fmla="*/ 2147483647 w 410"/>
              <a:gd name="T17" fmla="*/ 2147483647 h 589"/>
              <a:gd name="T18" fmla="*/ 2147483647 w 410"/>
              <a:gd name="T19" fmla="*/ 2147483647 h 589"/>
              <a:gd name="T20" fmla="*/ 2147483647 w 410"/>
              <a:gd name="T21" fmla="*/ 2147483647 h 589"/>
              <a:gd name="T22" fmla="*/ 2147483647 w 410"/>
              <a:gd name="T23" fmla="*/ 2147483647 h 589"/>
              <a:gd name="T24" fmla="*/ 2147483647 w 410"/>
              <a:gd name="T25" fmla="*/ 0 h 589"/>
              <a:gd name="T26" fmla="*/ 0 w 410"/>
              <a:gd name="T27" fmla="*/ 2147483647 h 589"/>
              <a:gd name="T28" fmla="*/ 0 w 410"/>
              <a:gd name="T29" fmla="*/ 2147483647 h 589"/>
              <a:gd name="T30" fmla="*/ 2147483647 w 410"/>
              <a:gd name="T31" fmla="*/ 2147483647 h 589"/>
              <a:gd name="T32" fmla="*/ 2147483647 w 410"/>
              <a:gd name="T33" fmla="*/ 2147483647 h 589"/>
              <a:gd name="T34" fmla="*/ 2147483647 w 410"/>
              <a:gd name="T35" fmla="*/ 2147483647 h 589"/>
              <a:gd name="T36" fmla="*/ 2147483647 w 410"/>
              <a:gd name="T37" fmla="*/ 2147483647 h 589"/>
              <a:gd name="T38" fmla="*/ 2147483647 w 410"/>
              <a:gd name="T39" fmla="*/ 2147483647 h 589"/>
              <a:gd name="T40" fmla="*/ 2147483647 w 410"/>
              <a:gd name="T41" fmla="*/ 2147483647 h 589"/>
              <a:gd name="T42" fmla="*/ 2147483647 w 410"/>
              <a:gd name="T43" fmla="*/ 2147483647 h 589"/>
              <a:gd name="T44" fmla="*/ 2147483647 w 410"/>
              <a:gd name="T45" fmla="*/ 2147483647 h 589"/>
              <a:gd name="T46" fmla="*/ 2147483647 w 410"/>
              <a:gd name="T47" fmla="*/ 2147483647 h 589"/>
              <a:gd name="T48" fmla="*/ 2147483647 w 410"/>
              <a:gd name="T49" fmla="*/ 2147483647 h 589"/>
              <a:gd name="T50" fmla="*/ 2147483647 w 410"/>
              <a:gd name="T51" fmla="*/ 2147483647 h 589"/>
              <a:gd name="T52" fmla="*/ 2147483647 w 410"/>
              <a:gd name="T53" fmla="*/ 2147483647 h 589"/>
              <a:gd name="T54" fmla="*/ 2147483647 w 410"/>
              <a:gd name="T55" fmla="*/ 2147483647 h 589"/>
              <a:gd name="T56" fmla="*/ 2147483647 w 410"/>
              <a:gd name="T57" fmla="*/ 2147483647 h 589"/>
              <a:gd name="T58" fmla="*/ 2147483647 w 410"/>
              <a:gd name="T59" fmla="*/ 2147483647 h 589"/>
              <a:gd name="T60" fmla="*/ 2147483647 w 410"/>
              <a:gd name="T61" fmla="*/ 2147483647 h 589"/>
              <a:gd name="T62" fmla="*/ 2147483647 w 410"/>
              <a:gd name="T63" fmla="*/ 2147483647 h 589"/>
              <a:gd name="T64" fmla="*/ 2147483647 w 410"/>
              <a:gd name="T65" fmla="*/ 2147483647 h 589"/>
              <a:gd name="T66" fmla="*/ 2147483647 w 410"/>
              <a:gd name="T67" fmla="*/ 2147483647 h 589"/>
              <a:gd name="T68" fmla="*/ 2147483647 w 410"/>
              <a:gd name="T69" fmla="*/ 2147483647 h 5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10"/>
              <a:gd name="T106" fmla="*/ 0 h 589"/>
              <a:gd name="T107" fmla="*/ 410 w 410"/>
              <a:gd name="T108" fmla="*/ 589 h 58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10" h="589">
                <a:moveTo>
                  <a:pt x="402" y="229"/>
                </a:moveTo>
                <a:cubicBezTo>
                  <a:pt x="397" y="229"/>
                  <a:pt x="394" y="233"/>
                  <a:pt x="394" y="237"/>
                </a:cubicBezTo>
                <a:cubicBezTo>
                  <a:pt x="394" y="549"/>
                  <a:pt x="394" y="549"/>
                  <a:pt x="394" y="549"/>
                </a:cubicBezTo>
                <a:cubicBezTo>
                  <a:pt x="394" y="563"/>
                  <a:pt x="383" y="573"/>
                  <a:pt x="370" y="573"/>
                </a:cubicBezTo>
                <a:cubicBezTo>
                  <a:pt x="41" y="573"/>
                  <a:pt x="41" y="573"/>
                  <a:pt x="41" y="573"/>
                </a:cubicBezTo>
                <a:cubicBezTo>
                  <a:pt x="27" y="573"/>
                  <a:pt x="17" y="563"/>
                  <a:pt x="16" y="549"/>
                </a:cubicBezTo>
                <a:cubicBezTo>
                  <a:pt x="16" y="205"/>
                  <a:pt x="16" y="205"/>
                  <a:pt x="16" y="205"/>
                </a:cubicBezTo>
                <a:cubicBezTo>
                  <a:pt x="17" y="101"/>
                  <a:pt x="101" y="16"/>
                  <a:pt x="205" y="16"/>
                </a:cubicBezTo>
                <a:cubicBezTo>
                  <a:pt x="309" y="16"/>
                  <a:pt x="394" y="101"/>
                  <a:pt x="394" y="205"/>
                </a:cubicBezTo>
                <a:cubicBezTo>
                  <a:pt x="394" y="209"/>
                  <a:pt x="397" y="213"/>
                  <a:pt x="402" y="213"/>
                </a:cubicBezTo>
                <a:cubicBezTo>
                  <a:pt x="406" y="213"/>
                  <a:pt x="410" y="209"/>
                  <a:pt x="410" y="205"/>
                </a:cubicBezTo>
                <a:cubicBezTo>
                  <a:pt x="410" y="205"/>
                  <a:pt x="410" y="205"/>
                  <a:pt x="410" y="205"/>
                </a:cubicBezTo>
                <a:cubicBezTo>
                  <a:pt x="410" y="92"/>
                  <a:pt x="318" y="0"/>
                  <a:pt x="205" y="0"/>
                </a:cubicBezTo>
                <a:cubicBezTo>
                  <a:pt x="92" y="0"/>
                  <a:pt x="0" y="92"/>
                  <a:pt x="0" y="205"/>
                </a:cubicBezTo>
                <a:cubicBezTo>
                  <a:pt x="0" y="205"/>
                  <a:pt x="0" y="205"/>
                  <a:pt x="0" y="205"/>
                </a:cubicBezTo>
                <a:cubicBezTo>
                  <a:pt x="1" y="549"/>
                  <a:pt x="1" y="549"/>
                  <a:pt x="1" y="549"/>
                </a:cubicBezTo>
                <a:cubicBezTo>
                  <a:pt x="1" y="571"/>
                  <a:pt x="18" y="589"/>
                  <a:pt x="41" y="589"/>
                </a:cubicBezTo>
                <a:cubicBezTo>
                  <a:pt x="370" y="589"/>
                  <a:pt x="370" y="589"/>
                  <a:pt x="370" y="589"/>
                </a:cubicBezTo>
                <a:cubicBezTo>
                  <a:pt x="392" y="589"/>
                  <a:pt x="410" y="571"/>
                  <a:pt x="410" y="549"/>
                </a:cubicBezTo>
                <a:cubicBezTo>
                  <a:pt x="410" y="237"/>
                  <a:pt x="410" y="237"/>
                  <a:pt x="410" y="237"/>
                </a:cubicBezTo>
                <a:cubicBezTo>
                  <a:pt x="410" y="233"/>
                  <a:pt x="406" y="229"/>
                  <a:pt x="402" y="229"/>
                </a:cubicBezTo>
                <a:moveTo>
                  <a:pt x="205" y="53"/>
                </a:moveTo>
                <a:cubicBezTo>
                  <a:pt x="202" y="53"/>
                  <a:pt x="199" y="55"/>
                  <a:pt x="198" y="58"/>
                </a:cubicBezTo>
                <a:cubicBezTo>
                  <a:pt x="76" y="291"/>
                  <a:pt x="76" y="291"/>
                  <a:pt x="76" y="291"/>
                </a:cubicBezTo>
                <a:cubicBezTo>
                  <a:pt x="75" y="294"/>
                  <a:pt x="75" y="297"/>
                  <a:pt x="77" y="299"/>
                </a:cubicBezTo>
                <a:cubicBezTo>
                  <a:pt x="78" y="301"/>
                  <a:pt x="81" y="303"/>
                  <a:pt x="83" y="303"/>
                </a:cubicBezTo>
                <a:cubicBezTo>
                  <a:pt x="327" y="303"/>
                  <a:pt x="327" y="303"/>
                  <a:pt x="327" y="303"/>
                </a:cubicBezTo>
                <a:cubicBezTo>
                  <a:pt x="330" y="303"/>
                  <a:pt x="332" y="301"/>
                  <a:pt x="334" y="299"/>
                </a:cubicBezTo>
                <a:cubicBezTo>
                  <a:pt x="335" y="297"/>
                  <a:pt x="335" y="294"/>
                  <a:pt x="334" y="291"/>
                </a:cubicBezTo>
                <a:cubicBezTo>
                  <a:pt x="212" y="58"/>
                  <a:pt x="212" y="58"/>
                  <a:pt x="212" y="58"/>
                </a:cubicBezTo>
                <a:cubicBezTo>
                  <a:pt x="211" y="55"/>
                  <a:pt x="208" y="53"/>
                  <a:pt x="205" y="53"/>
                </a:cubicBezTo>
                <a:moveTo>
                  <a:pt x="96" y="287"/>
                </a:moveTo>
                <a:cubicBezTo>
                  <a:pt x="205" y="79"/>
                  <a:pt x="205" y="79"/>
                  <a:pt x="205" y="79"/>
                </a:cubicBezTo>
                <a:cubicBezTo>
                  <a:pt x="314" y="287"/>
                  <a:pt x="314" y="287"/>
                  <a:pt x="314" y="287"/>
                </a:cubicBezTo>
                <a:lnTo>
                  <a:pt x="96" y="287"/>
                </a:lnTo>
                <a:close/>
              </a:path>
            </a:pathLst>
          </a:custGeom>
          <a:solidFill>
            <a:srgbClr val="5B6592"/>
          </a:solidFill>
          <a:ln>
            <a:noFill/>
          </a:ln>
          <a:extLst>
            <a:ext uri="{91240B29-F687-4F45-9708-019B960494DF}">
              <a14:hiddenLine xmlns:a14="http://schemas.microsoft.com/office/drawing/2010/main" w="9525">
                <a:solidFill>
                  <a:srgbClr val="000000"/>
                </a:solidFill>
                <a:round/>
                <a:headEnd/>
                <a:tailEnd/>
              </a14:hiddenLine>
            </a:ext>
          </a:extLst>
        </p:spPr>
        <p:txBody>
          <a:bodyPr tIns="1080000" anchor="ctr"/>
          <a:lstStyle>
            <a:defPPr>
              <a:defRPr lang="en-US"/>
            </a:defPPr>
            <a:lvl1pPr algn="ctr" rtl="0" fontAlgn="base">
              <a:spcBef>
                <a:spcPct val="0"/>
              </a:spcBef>
              <a:spcAft>
                <a:spcPct val="0"/>
              </a:spcAft>
              <a:defRPr sz="2000" kern="1200">
                <a:solidFill>
                  <a:schemeClr val="tx1"/>
                </a:solidFill>
                <a:latin typeface="Arial" panose="020B0604020202020204" pitchFamily="34" charset="0"/>
                <a:ea typeface="+mn-ea"/>
                <a:cs typeface="+mn-cs"/>
              </a:defRPr>
            </a:lvl1pPr>
            <a:lvl2pPr marL="457200" algn="ctr" rtl="0" fontAlgn="base">
              <a:spcBef>
                <a:spcPct val="0"/>
              </a:spcBef>
              <a:spcAft>
                <a:spcPct val="0"/>
              </a:spcAft>
              <a:defRPr sz="2000" kern="1200">
                <a:solidFill>
                  <a:schemeClr val="tx1"/>
                </a:solidFill>
                <a:latin typeface="Arial" panose="020B0604020202020204" pitchFamily="34" charset="0"/>
                <a:ea typeface="+mn-ea"/>
                <a:cs typeface="+mn-cs"/>
              </a:defRPr>
            </a:lvl2pPr>
            <a:lvl3pPr marL="914400" algn="ctr" rtl="0" fontAlgn="base">
              <a:spcBef>
                <a:spcPct val="0"/>
              </a:spcBef>
              <a:spcAft>
                <a:spcPct val="0"/>
              </a:spcAft>
              <a:defRPr sz="2000" kern="1200">
                <a:solidFill>
                  <a:schemeClr val="tx1"/>
                </a:solidFill>
                <a:latin typeface="Arial" panose="020B0604020202020204" pitchFamily="34" charset="0"/>
                <a:ea typeface="+mn-ea"/>
                <a:cs typeface="+mn-cs"/>
              </a:defRPr>
            </a:lvl3pPr>
            <a:lvl4pPr marL="1371600" algn="ctr" rtl="0" fontAlgn="base">
              <a:spcBef>
                <a:spcPct val="0"/>
              </a:spcBef>
              <a:spcAft>
                <a:spcPct val="0"/>
              </a:spcAft>
              <a:defRPr sz="2000" kern="1200">
                <a:solidFill>
                  <a:schemeClr val="tx1"/>
                </a:solidFill>
                <a:latin typeface="Arial" panose="020B0604020202020204" pitchFamily="34" charset="0"/>
                <a:ea typeface="+mn-ea"/>
                <a:cs typeface="+mn-cs"/>
              </a:defRPr>
            </a:lvl4pPr>
            <a:lvl5pPr marL="1828800" algn="ctr" rtl="0" fontAlgn="base">
              <a:spcBef>
                <a:spcPct val="0"/>
              </a:spcBef>
              <a:spcAft>
                <a:spcPct val="0"/>
              </a:spcAft>
              <a:defRPr sz="2000" kern="1200">
                <a:solidFill>
                  <a:schemeClr val="tx1"/>
                </a:solidFill>
                <a:latin typeface="Arial" panose="020B0604020202020204" pitchFamily="34" charset="0"/>
                <a:ea typeface="+mn-ea"/>
                <a:cs typeface="+mn-cs"/>
              </a:defRPr>
            </a:lvl5pPr>
            <a:lvl6pPr marL="2286000" algn="l" defTabSz="914400" rtl="0" eaLnBrk="1" latinLnBrk="0" hangingPunct="1">
              <a:defRPr sz="2000" kern="1200">
                <a:solidFill>
                  <a:schemeClr val="tx1"/>
                </a:solidFill>
                <a:latin typeface="Arial" panose="020B0604020202020204" pitchFamily="34" charset="0"/>
                <a:ea typeface="+mn-ea"/>
                <a:cs typeface="+mn-cs"/>
              </a:defRPr>
            </a:lvl6pPr>
            <a:lvl7pPr marL="2743200" algn="l" defTabSz="914400" rtl="0" eaLnBrk="1" latinLnBrk="0" hangingPunct="1">
              <a:defRPr sz="2000" kern="1200">
                <a:solidFill>
                  <a:schemeClr val="tx1"/>
                </a:solidFill>
                <a:latin typeface="Arial" panose="020B0604020202020204" pitchFamily="34" charset="0"/>
                <a:ea typeface="+mn-ea"/>
                <a:cs typeface="+mn-cs"/>
              </a:defRPr>
            </a:lvl7pPr>
            <a:lvl8pPr marL="3200400" algn="l" defTabSz="914400" rtl="0" eaLnBrk="1" latinLnBrk="0" hangingPunct="1">
              <a:defRPr sz="2000" kern="1200">
                <a:solidFill>
                  <a:schemeClr val="tx1"/>
                </a:solidFill>
                <a:latin typeface="Arial" panose="020B0604020202020204" pitchFamily="34" charset="0"/>
                <a:ea typeface="+mn-ea"/>
                <a:cs typeface="+mn-cs"/>
              </a:defRPr>
            </a:lvl8pPr>
            <a:lvl9pPr marL="3657600" algn="l" defTabSz="914400" rtl="0" eaLnBrk="1" latinLnBrk="0" hangingPunct="1">
              <a:defRPr sz="2000" kern="1200">
                <a:solidFill>
                  <a:schemeClr val="tx1"/>
                </a:solidFill>
                <a:latin typeface="Arial" panose="020B0604020202020204" pitchFamily="34" charset="0"/>
                <a:ea typeface="+mn-ea"/>
                <a:cs typeface="+mn-cs"/>
              </a:defRPr>
            </a:lvl9pPr>
          </a:lstStyle>
          <a:p>
            <a:endParaRPr lang="en-US">
              <a:latin typeface="+mn-lt"/>
            </a:endParaRPr>
          </a:p>
        </p:txBody>
      </p:sp>
      <p:sp>
        <p:nvSpPr>
          <p:cNvPr id="184" name="AutoShape 4"/>
          <p:cNvSpPr>
            <a:spLocks noChangeAspect="1" noChangeArrowheads="1"/>
          </p:cNvSpPr>
          <p:nvPr/>
        </p:nvSpPr>
        <p:spPr bwMode="auto">
          <a:xfrm>
            <a:off x="5666061" y="4307537"/>
            <a:ext cx="555625" cy="581025"/>
          </a:xfrm>
          <a:prstGeom prst="roundRect">
            <a:avLst>
              <a:gd name="adj" fmla="val 9356"/>
            </a:avLst>
          </a:prstGeom>
          <a:solidFill>
            <a:schemeClr val="bg1"/>
          </a:solidFill>
          <a:ln w="12700" algn="ctr">
            <a:solidFill>
              <a:schemeClr val="bg1"/>
            </a:solidFill>
            <a:round/>
            <a:headEnd/>
            <a:tailEnd/>
          </a:ln>
        </p:spPr>
        <p:txBody>
          <a:bodyPr wrap="none" lIns="0" rIns="0" anchor="ctr"/>
          <a:lstStyle>
            <a:defPPr>
              <a:defRPr lang="en-US"/>
            </a:defPPr>
            <a:lvl1pPr algn="ctr" rtl="0" fontAlgn="base">
              <a:spcBef>
                <a:spcPct val="0"/>
              </a:spcBef>
              <a:spcAft>
                <a:spcPct val="0"/>
              </a:spcAft>
              <a:defRPr sz="2000" kern="1200">
                <a:solidFill>
                  <a:schemeClr val="tx1"/>
                </a:solidFill>
                <a:latin typeface="Arial" panose="020B0604020202020204" pitchFamily="34" charset="0"/>
                <a:ea typeface="+mn-ea"/>
                <a:cs typeface="+mn-cs"/>
              </a:defRPr>
            </a:lvl1pPr>
            <a:lvl2pPr marL="457200" algn="ctr" rtl="0" fontAlgn="base">
              <a:spcBef>
                <a:spcPct val="0"/>
              </a:spcBef>
              <a:spcAft>
                <a:spcPct val="0"/>
              </a:spcAft>
              <a:defRPr sz="2000" kern="1200">
                <a:solidFill>
                  <a:schemeClr val="tx1"/>
                </a:solidFill>
                <a:latin typeface="Arial" panose="020B0604020202020204" pitchFamily="34" charset="0"/>
                <a:ea typeface="+mn-ea"/>
                <a:cs typeface="+mn-cs"/>
              </a:defRPr>
            </a:lvl2pPr>
            <a:lvl3pPr marL="914400" algn="ctr" rtl="0" fontAlgn="base">
              <a:spcBef>
                <a:spcPct val="0"/>
              </a:spcBef>
              <a:spcAft>
                <a:spcPct val="0"/>
              </a:spcAft>
              <a:defRPr sz="2000" kern="1200">
                <a:solidFill>
                  <a:schemeClr val="tx1"/>
                </a:solidFill>
                <a:latin typeface="Arial" panose="020B0604020202020204" pitchFamily="34" charset="0"/>
                <a:ea typeface="+mn-ea"/>
                <a:cs typeface="+mn-cs"/>
              </a:defRPr>
            </a:lvl3pPr>
            <a:lvl4pPr marL="1371600" algn="ctr" rtl="0" fontAlgn="base">
              <a:spcBef>
                <a:spcPct val="0"/>
              </a:spcBef>
              <a:spcAft>
                <a:spcPct val="0"/>
              </a:spcAft>
              <a:defRPr sz="2000" kern="1200">
                <a:solidFill>
                  <a:schemeClr val="tx1"/>
                </a:solidFill>
                <a:latin typeface="Arial" panose="020B0604020202020204" pitchFamily="34" charset="0"/>
                <a:ea typeface="+mn-ea"/>
                <a:cs typeface="+mn-cs"/>
              </a:defRPr>
            </a:lvl4pPr>
            <a:lvl5pPr marL="1828800" algn="ctr" rtl="0" fontAlgn="base">
              <a:spcBef>
                <a:spcPct val="0"/>
              </a:spcBef>
              <a:spcAft>
                <a:spcPct val="0"/>
              </a:spcAft>
              <a:defRPr sz="2000" kern="1200">
                <a:solidFill>
                  <a:schemeClr val="tx1"/>
                </a:solidFill>
                <a:latin typeface="Arial" panose="020B0604020202020204" pitchFamily="34" charset="0"/>
                <a:ea typeface="+mn-ea"/>
                <a:cs typeface="+mn-cs"/>
              </a:defRPr>
            </a:lvl5pPr>
            <a:lvl6pPr marL="2286000" algn="l" defTabSz="914400" rtl="0" eaLnBrk="1" latinLnBrk="0" hangingPunct="1">
              <a:defRPr sz="2000" kern="1200">
                <a:solidFill>
                  <a:schemeClr val="tx1"/>
                </a:solidFill>
                <a:latin typeface="Arial" panose="020B0604020202020204" pitchFamily="34" charset="0"/>
                <a:ea typeface="+mn-ea"/>
                <a:cs typeface="+mn-cs"/>
              </a:defRPr>
            </a:lvl6pPr>
            <a:lvl7pPr marL="2743200" algn="l" defTabSz="914400" rtl="0" eaLnBrk="1" latinLnBrk="0" hangingPunct="1">
              <a:defRPr sz="2000" kern="1200">
                <a:solidFill>
                  <a:schemeClr val="tx1"/>
                </a:solidFill>
                <a:latin typeface="Arial" panose="020B0604020202020204" pitchFamily="34" charset="0"/>
                <a:ea typeface="+mn-ea"/>
                <a:cs typeface="+mn-cs"/>
              </a:defRPr>
            </a:lvl7pPr>
            <a:lvl8pPr marL="3200400" algn="l" defTabSz="914400" rtl="0" eaLnBrk="1" latinLnBrk="0" hangingPunct="1">
              <a:defRPr sz="2000" kern="1200">
                <a:solidFill>
                  <a:schemeClr val="tx1"/>
                </a:solidFill>
                <a:latin typeface="Arial" panose="020B0604020202020204" pitchFamily="34" charset="0"/>
                <a:ea typeface="+mn-ea"/>
                <a:cs typeface="+mn-cs"/>
              </a:defRPr>
            </a:lvl8pPr>
            <a:lvl9pPr marL="3657600" algn="l" defTabSz="914400" rtl="0" eaLnBrk="1" latinLnBrk="0" hangingPunct="1">
              <a:defRPr sz="2000" kern="1200">
                <a:solidFill>
                  <a:schemeClr val="tx1"/>
                </a:solidFill>
                <a:latin typeface="Arial" panose="020B0604020202020204" pitchFamily="34" charset="0"/>
                <a:ea typeface="+mn-ea"/>
                <a:cs typeface="+mn-cs"/>
              </a:defRPr>
            </a:lvl9pPr>
          </a:lstStyle>
          <a:p>
            <a:pPr algn="ctr" eaLnBrk="1" hangingPunct="1">
              <a:spcBef>
                <a:spcPct val="0"/>
              </a:spcBef>
              <a:buClrTx/>
              <a:buFontTx/>
              <a:buNone/>
            </a:pPr>
            <a:endParaRPr lang="sv-SE" altLang="en-US" sz="2000">
              <a:solidFill>
                <a:srgbClr val="5B6592"/>
              </a:solidFill>
              <a:latin typeface="+mn-lt"/>
            </a:endParaRPr>
          </a:p>
        </p:txBody>
      </p:sp>
      <p:sp>
        <p:nvSpPr>
          <p:cNvPr id="185" name="Oval 184"/>
          <p:cNvSpPr>
            <a:spLocks noChangeAspect="1" noChangeArrowheads="1"/>
          </p:cNvSpPr>
          <p:nvPr/>
        </p:nvSpPr>
        <p:spPr bwMode="auto">
          <a:xfrm>
            <a:off x="5662886" y="4083699"/>
            <a:ext cx="558800" cy="563563"/>
          </a:xfrm>
          <a:prstGeom prst="ellipse">
            <a:avLst/>
          </a:prstGeom>
          <a:solidFill>
            <a:schemeClr val="bg1"/>
          </a:solidFill>
          <a:ln w="12700" algn="ctr">
            <a:solidFill>
              <a:schemeClr val="bg1"/>
            </a:solidFill>
            <a:round/>
            <a:headEnd/>
            <a:tailEnd/>
          </a:ln>
        </p:spPr>
        <p:txBody>
          <a:bodyPr wrap="none" lIns="0" rIns="0" anchor="ctr"/>
          <a:lstStyle>
            <a:defPPr>
              <a:defRPr lang="en-US"/>
            </a:defPPr>
            <a:lvl1pPr algn="ctr" rtl="0" fontAlgn="base">
              <a:spcBef>
                <a:spcPct val="0"/>
              </a:spcBef>
              <a:spcAft>
                <a:spcPct val="0"/>
              </a:spcAft>
              <a:defRPr sz="2000" kern="1200">
                <a:solidFill>
                  <a:schemeClr val="tx1"/>
                </a:solidFill>
                <a:latin typeface="Arial" panose="020B0604020202020204" pitchFamily="34" charset="0"/>
                <a:ea typeface="+mn-ea"/>
                <a:cs typeface="+mn-cs"/>
              </a:defRPr>
            </a:lvl1pPr>
            <a:lvl2pPr marL="457200" algn="ctr" rtl="0" fontAlgn="base">
              <a:spcBef>
                <a:spcPct val="0"/>
              </a:spcBef>
              <a:spcAft>
                <a:spcPct val="0"/>
              </a:spcAft>
              <a:defRPr sz="2000" kern="1200">
                <a:solidFill>
                  <a:schemeClr val="tx1"/>
                </a:solidFill>
                <a:latin typeface="Arial" panose="020B0604020202020204" pitchFamily="34" charset="0"/>
                <a:ea typeface="+mn-ea"/>
                <a:cs typeface="+mn-cs"/>
              </a:defRPr>
            </a:lvl2pPr>
            <a:lvl3pPr marL="914400" algn="ctr" rtl="0" fontAlgn="base">
              <a:spcBef>
                <a:spcPct val="0"/>
              </a:spcBef>
              <a:spcAft>
                <a:spcPct val="0"/>
              </a:spcAft>
              <a:defRPr sz="2000" kern="1200">
                <a:solidFill>
                  <a:schemeClr val="tx1"/>
                </a:solidFill>
                <a:latin typeface="Arial" panose="020B0604020202020204" pitchFamily="34" charset="0"/>
                <a:ea typeface="+mn-ea"/>
                <a:cs typeface="+mn-cs"/>
              </a:defRPr>
            </a:lvl3pPr>
            <a:lvl4pPr marL="1371600" algn="ctr" rtl="0" fontAlgn="base">
              <a:spcBef>
                <a:spcPct val="0"/>
              </a:spcBef>
              <a:spcAft>
                <a:spcPct val="0"/>
              </a:spcAft>
              <a:defRPr sz="2000" kern="1200">
                <a:solidFill>
                  <a:schemeClr val="tx1"/>
                </a:solidFill>
                <a:latin typeface="Arial" panose="020B0604020202020204" pitchFamily="34" charset="0"/>
                <a:ea typeface="+mn-ea"/>
                <a:cs typeface="+mn-cs"/>
              </a:defRPr>
            </a:lvl4pPr>
            <a:lvl5pPr marL="1828800" algn="ctr" rtl="0" fontAlgn="base">
              <a:spcBef>
                <a:spcPct val="0"/>
              </a:spcBef>
              <a:spcAft>
                <a:spcPct val="0"/>
              </a:spcAft>
              <a:defRPr sz="2000" kern="1200">
                <a:solidFill>
                  <a:schemeClr val="tx1"/>
                </a:solidFill>
                <a:latin typeface="Arial" panose="020B0604020202020204" pitchFamily="34" charset="0"/>
                <a:ea typeface="+mn-ea"/>
                <a:cs typeface="+mn-cs"/>
              </a:defRPr>
            </a:lvl5pPr>
            <a:lvl6pPr marL="2286000" algn="l" defTabSz="914400" rtl="0" eaLnBrk="1" latinLnBrk="0" hangingPunct="1">
              <a:defRPr sz="2000" kern="1200">
                <a:solidFill>
                  <a:schemeClr val="tx1"/>
                </a:solidFill>
                <a:latin typeface="Arial" panose="020B0604020202020204" pitchFamily="34" charset="0"/>
                <a:ea typeface="+mn-ea"/>
                <a:cs typeface="+mn-cs"/>
              </a:defRPr>
            </a:lvl6pPr>
            <a:lvl7pPr marL="2743200" algn="l" defTabSz="914400" rtl="0" eaLnBrk="1" latinLnBrk="0" hangingPunct="1">
              <a:defRPr sz="2000" kern="1200">
                <a:solidFill>
                  <a:schemeClr val="tx1"/>
                </a:solidFill>
                <a:latin typeface="Arial" panose="020B0604020202020204" pitchFamily="34" charset="0"/>
                <a:ea typeface="+mn-ea"/>
                <a:cs typeface="+mn-cs"/>
              </a:defRPr>
            </a:lvl7pPr>
            <a:lvl8pPr marL="3200400" algn="l" defTabSz="914400" rtl="0" eaLnBrk="1" latinLnBrk="0" hangingPunct="1">
              <a:defRPr sz="2000" kern="1200">
                <a:solidFill>
                  <a:schemeClr val="tx1"/>
                </a:solidFill>
                <a:latin typeface="Arial" panose="020B0604020202020204" pitchFamily="34" charset="0"/>
                <a:ea typeface="+mn-ea"/>
                <a:cs typeface="+mn-cs"/>
              </a:defRPr>
            </a:lvl8pPr>
            <a:lvl9pPr marL="3657600" algn="l" defTabSz="914400" rtl="0" eaLnBrk="1" latinLnBrk="0" hangingPunct="1">
              <a:defRPr sz="2000" kern="1200">
                <a:solidFill>
                  <a:schemeClr val="tx1"/>
                </a:solidFill>
                <a:latin typeface="Arial" panose="020B0604020202020204" pitchFamily="34" charset="0"/>
                <a:ea typeface="+mn-ea"/>
                <a:cs typeface="+mn-cs"/>
              </a:defRPr>
            </a:lvl9pPr>
          </a:lstStyle>
          <a:p>
            <a:pPr algn="ctr" eaLnBrk="1" hangingPunct="1">
              <a:spcBef>
                <a:spcPct val="0"/>
              </a:spcBef>
              <a:buClrTx/>
              <a:buFontTx/>
              <a:buNone/>
            </a:pPr>
            <a:endParaRPr lang="sv-SE" altLang="en-US" sz="2000">
              <a:solidFill>
                <a:srgbClr val="5B6592"/>
              </a:solidFill>
              <a:latin typeface="+mn-lt"/>
            </a:endParaRPr>
          </a:p>
        </p:txBody>
      </p:sp>
      <p:sp>
        <p:nvSpPr>
          <p:cNvPr id="186" name="Text Box 6"/>
          <p:cNvSpPr txBox="1">
            <a:spLocks noChangeAspect="1" noChangeArrowheads="1"/>
          </p:cNvSpPr>
          <p:nvPr/>
        </p:nvSpPr>
        <p:spPr bwMode="auto">
          <a:xfrm>
            <a:off x="5681936" y="4521849"/>
            <a:ext cx="519112"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nchor="ctr"/>
          <a:lstStyle>
            <a:defPPr>
              <a:defRPr lang="en-US"/>
            </a:defPPr>
            <a:lvl1pPr algn="ctr" rtl="0" fontAlgn="base">
              <a:spcBef>
                <a:spcPct val="0"/>
              </a:spcBef>
              <a:spcAft>
                <a:spcPct val="0"/>
              </a:spcAft>
              <a:defRPr sz="2000" kern="1200">
                <a:solidFill>
                  <a:schemeClr val="tx1"/>
                </a:solidFill>
                <a:latin typeface="Arial" panose="020B0604020202020204" pitchFamily="34" charset="0"/>
                <a:ea typeface="+mn-ea"/>
                <a:cs typeface="+mn-cs"/>
              </a:defRPr>
            </a:lvl1pPr>
            <a:lvl2pPr marL="457200" algn="ctr" rtl="0" fontAlgn="base">
              <a:spcBef>
                <a:spcPct val="0"/>
              </a:spcBef>
              <a:spcAft>
                <a:spcPct val="0"/>
              </a:spcAft>
              <a:defRPr sz="2000" kern="1200">
                <a:solidFill>
                  <a:schemeClr val="tx1"/>
                </a:solidFill>
                <a:latin typeface="Arial" panose="020B0604020202020204" pitchFamily="34" charset="0"/>
                <a:ea typeface="+mn-ea"/>
                <a:cs typeface="+mn-cs"/>
              </a:defRPr>
            </a:lvl2pPr>
            <a:lvl3pPr marL="914400" algn="ctr" rtl="0" fontAlgn="base">
              <a:spcBef>
                <a:spcPct val="0"/>
              </a:spcBef>
              <a:spcAft>
                <a:spcPct val="0"/>
              </a:spcAft>
              <a:defRPr sz="2000" kern="1200">
                <a:solidFill>
                  <a:schemeClr val="tx1"/>
                </a:solidFill>
                <a:latin typeface="Arial" panose="020B0604020202020204" pitchFamily="34" charset="0"/>
                <a:ea typeface="+mn-ea"/>
                <a:cs typeface="+mn-cs"/>
              </a:defRPr>
            </a:lvl3pPr>
            <a:lvl4pPr marL="1371600" algn="ctr" rtl="0" fontAlgn="base">
              <a:spcBef>
                <a:spcPct val="0"/>
              </a:spcBef>
              <a:spcAft>
                <a:spcPct val="0"/>
              </a:spcAft>
              <a:defRPr sz="2000" kern="1200">
                <a:solidFill>
                  <a:schemeClr val="tx1"/>
                </a:solidFill>
                <a:latin typeface="Arial" panose="020B0604020202020204" pitchFamily="34" charset="0"/>
                <a:ea typeface="+mn-ea"/>
                <a:cs typeface="+mn-cs"/>
              </a:defRPr>
            </a:lvl4pPr>
            <a:lvl5pPr marL="1828800" algn="ctr" rtl="0" fontAlgn="base">
              <a:spcBef>
                <a:spcPct val="0"/>
              </a:spcBef>
              <a:spcAft>
                <a:spcPct val="0"/>
              </a:spcAft>
              <a:defRPr sz="2000" kern="1200">
                <a:solidFill>
                  <a:schemeClr val="tx1"/>
                </a:solidFill>
                <a:latin typeface="Arial" panose="020B0604020202020204" pitchFamily="34" charset="0"/>
                <a:ea typeface="+mn-ea"/>
                <a:cs typeface="+mn-cs"/>
              </a:defRPr>
            </a:lvl5pPr>
            <a:lvl6pPr marL="2286000" algn="l" defTabSz="914400" rtl="0" eaLnBrk="1" latinLnBrk="0" hangingPunct="1">
              <a:defRPr sz="2000" kern="1200">
                <a:solidFill>
                  <a:schemeClr val="tx1"/>
                </a:solidFill>
                <a:latin typeface="Arial" panose="020B0604020202020204" pitchFamily="34" charset="0"/>
                <a:ea typeface="+mn-ea"/>
                <a:cs typeface="+mn-cs"/>
              </a:defRPr>
            </a:lvl6pPr>
            <a:lvl7pPr marL="2743200" algn="l" defTabSz="914400" rtl="0" eaLnBrk="1" latinLnBrk="0" hangingPunct="1">
              <a:defRPr sz="2000" kern="1200">
                <a:solidFill>
                  <a:schemeClr val="tx1"/>
                </a:solidFill>
                <a:latin typeface="Arial" panose="020B0604020202020204" pitchFamily="34" charset="0"/>
                <a:ea typeface="+mn-ea"/>
                <a:cs typeface="+mn-cs"/>
              </a:defRPr>
            </a:lvl7pPr>
            <a:lvl8pPr marL="3200400" algn="l" defTabSz="914400" rtl="0" eaLnBrk="1" latinLnBrk="0" hangingPunct="1">
              <a:defRPr sz="2000" kern="1200">
                <a:solidFill>
                  <a:schemeClr val="tx1"/>
                </a:solidFill>
                <a:latin typeface="Arial" panose="020B0604020202020204" pitchFamily="34" charset="0"/>
                <a:ea typeface="+mn-ea"/>
                <a:cs typeface="+mn-cs"/>
              </a:defRPr>
            </a:lvl8pPr>
            <a:lvl9pPr marL="3657600" algn="l" defTabSz="914400" rtl="0" eaLnBrk="1" latinLnBrk="0" hangingPunct="1">
              <a:defRPr sz="2000" kern="1200">
                <a:solidFill>
                  <a:schemeClr val="tx1"/>
                </a:solidFill>
                <a:latin typeface="Arial" panose="020B0604020202020204" pitchFamily="34" charset="0"/>
                <a:ea typeface="+mn-ea"/>
                <a:cs typeface="+mn-cs"/>
              </a:defRPr>
            </a:lvl9pPr>
          </a:lstStyle>
          <a:p>
            <a:pPr algn="ctr" eaLnBrk="1" hangingPunct="1">
              <a:lnSpc>
                <a:spcPct val="80000"/>
              </a:lnSpc>
              <a:spcBef>
                <a:spcPct val="0"/>
              </a:spcBef>
              <a:buClrTx/>
              <a:buFontTx/>
              <a:buNone/>
            </a:pPr>
            <a:r>
              <a:rPr lang="en-US" altLang="en-US" sz="1400">
                <a:solidFill>
                  <a:srgbClr val="5B6592"/>
                </a:solidFill>
                <a:latin typeface="+mn-lt"/>
                <a:ea typeface="MS PGothic" panose="020B0600070205080204" pitchFamily="34" charset="-128"/>
              </a:rPr>
              <a:t>SMF</a:t>
            </a:r>
            <a:br>
              <a:rPr lang="en-US" altLang="en-US" sz="1400">
                <a:solidFill>
                  <a:srgbClr val="5B6592"/>
                </a:solidFill>
                <a:latin typeface="+mn-lt"/>
                <a:ea typeface="MS PGothic" panose="020B0600070205080204" pitchFamily="34" charset="-128"/>
              </a:rPr>
            </a:br>
            <a:r>
              <a:rPr lang="en-US" altLang="en-US" sz="1400">
                <a:solidFill>
                  <a:srgbClr val="5B6592"/>
                </a:solidFill>
                <a:latin typeface="+mn-lt"/>
                <a:ea typeface="MS PGothic" panose="020B0600070205080204" pitchFamily="34" charset="-128"/>
              </a:rPr>
              <a:t>(CTF) </a:t>
            </a:r>
          </a:p>
        </p:txBody>
      </p:sp>
      <p:sp>
        <p:nvSpPr>
          <p:cNvPr id="187" name="Rectangle 186"/>
          <p:cNvSpPr>
            <a:spLocks noChangeAspect="1" noChangeArrowheads="1"/>
          </p:cNvSpPr>
          <p:nvPr/>
        </p:nvSpPr>
        <p:spPr bwMode="auto">
          <a:xfrm>
            <a:off x="5654948" y="4072587"/>
            <a:ext cx="576263"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72000" rIns="72000" anchor="ctr"/>
          <a:lstStyle>
            <a:defPPr>
              <a:defRPr lang="en-US"/>
            </a:defPPr>
            <a:lvl1pPr algn="ctr" rtl="0" fontAlgn="base">
              <a:spcBef>
                <a:spcPct val="0"/>
              </a:spcBef>
              <a:spcAft>
                <a:spcPct val="0"/>
              </a:spcAft>
              <a:defRPr sz="2000" kern="1200">
                <a:solidFill>
                  <a:schemeClr val="tx1"/>
                </a:solidFill>
                <a:latin typeface="Arial" panose="020B0604020202020204" pitchFamily="34" charset="0"/>
                <a:ea typeface="+mn-ea"/>
                <a:cs typeface="+mn-cs"/>
              </a:defRPr>
            </a:lvl1pPr>
            <a:lvl2pPr marL="457200" algn="ctr" rtl="0" fontAlgn="base">
              <a:spcBef>
                <a:spcPct val="0"/>
              </a:spcBef>
              <a:spcAft>
                <a:spcPct val="0"/>
              </a:spcAft>
              <a:defRPr sz="2000" kern="1200">
                <a:solidFill>
                  <a:schemeClr val="tx1"/>
                </a:solidFill>
                <a:latin typeface="Arial" panose="020B0604020202020204" pitchFamily="34" charset="0"/>
                <a:ea typeface="+mn-ea"/>
                <a:cs typeface="+mn-cs"/>
              </a:defRPr>
            </a:lvl2pPr>
            <a:lvl3pPr marL="914400" algn="ctr" rtl="0" fontAlgn="base">
              <a:spcBef>
                <a:spcPct val="0"/>
              </a:spcBef>
              <a:spcAft>
                <a:spcPct val="0"/>
              </a:spcAft>
              <a:defRPr sz="2000" kern="1200">
                <a:solidFill>
                  <a:schemeClr val="tx1"/>
                </a:solidFill>
                <a:latin typeface="Arial" panose="020B0604020202020204" pitchFamily="34" charset="0"/>
                <a:ea typeface="+mn-ea"/>
                <a:cs typeface="+mn-cs"/>
              </a:defRPr>
            </a:lvl3pPr>
            <a:lvl4pPr marL="1371600" algn="ctr" rtl="0" fontAlgn="base">
              <a:spcBef>
                <a:spcPct val="0"/>
              </a:spcBef>
              <a:spcAft>
                <a:spcPct val="0"/>
              </a:spcAft>
              <a:defRPr sz="2000" kern="1200">
                <a:solidFill>
                  <a:schemeClr val="tx1"/>
                </a:solidFill>
                <a:latin typeface="Arial" panose="020B0604020202020204" pitchFamily="34" charset="0"/>
                <a:ea typeface="+mn-ea"/>
                <a:cs typeface="+mn-cs"/>
              </a:defRPr>
            </a:lvl4pPr>
            <a:lvl5pPr marL="1828800" algn="ctr" rtl="0" fontAlgn="base">
              <a:spcBef>
                <a:spcPct val="0"/>
              </a:spcBef>
              <a:spcAft>
                <a:spcPct val="0"/>
              </a:spcAft>
              <a:defRPr sz="2000" kern="1200">
                <a:solidFill>
                  <a:schemeClr val="tx1"/>
                </a:solidFill>
                <a:latin typeface="Arial" panose="020B0604020202020204" pitchFamily="34" charset="0"/>
                <a:ea typeface="+mn-ea"/>
                <a:cs typeface="+mn-cs"/>
              </a:defRPr>
            </a:lvl5pPr>
            <a:lvl6pPr marL="2286000" algn="l" defTabSz="914400" rtl="0" eaLnBrk="1" latinLnBrk="0" hangingPunct="1">
              <a:defRPr sz="2000" kern="1200">
                <a:solidFill>
                  <a:schemeClr val="tx1"/>
                </a:solidFill>
                <a:latin typeface="Arial" panose="020B0604020202020204" pitchFamily="34" charset="0"/>
                <a:ea typeface="+mn-ea"/>
                <a:cs typeface="+mn-cs"/>
              </a:defRPr>
            </a:lvl6pPr>
            <a:lvl7pPr marL="2743200" algn="l" defTabSz="914400" rtl="0" eaLnBrk="1" latinLnBrk="0" hangingPunct="1">
              <a:defRPr sz="2000" kern="1200">
                <a:solidFill>
                  <a:schemeClr val="tx1"/>
                </a:solidFill>
                <a:latin typeface="Arial" panose="020B0604020202020204" pitchFamily="34" charset="0"/>
                <a:ea typeface="+mn-ea"/>
                <a:cs typeface="+mn-cs"/>
              </a:defRPr>
            </a:lvl7pPr>
            <a:lvl8pPr marL="3200400" algn="l" defTabSz="914400" rtl="0" eaLnBrk="1" latinLnBrk="0" hangingPunct="1">
              <a:defRPr sz="2000" kern="1200">
                <a:solidFill>
                  <a:schemeClr val="tx1"/>
                </a:solidFill>
                <a:latin typeface="Arial" panose="020B0604020202020204" pitchFamily="34" charset="0"/>
                <a:ea typeface="+mn-ea"/>
                <a:cs typeface="+mn-cs"/>
              </a:defRPr>
            </a:lvl8pPr>
            <a:lvl9pPr marL="3657600" algn="l" defTabSz="914400" rtl="0" eaLnBrk="1" latinLnBrk="0" hangingPunct="1">
              <a:defRPr sz="2000" kern="1200">
                <a:solidFill>
                  <a:schemeClr val="tx1"/>
                </a:solidFill>
                <a:latin typeface="Arial" panose="020B0604020202020204" pitchFamily="34" charset="0"/>
                <a:ea typeface="+mn-ea"/>
                <a:cs typeface="+mn-cs"/>
              </a:defRPr>
            </a:lvl9pPr>
          </a:lstStyle>
          <a:p>
            <a:pPr algn="ctr" eaLnBrk="1" hangingPunct="1">
              <a:spcBef>
                <a:spcPct val="0"/>
              </a:spcBef>
              <a:buClrTx/>
              <a:buFontTx/>
              <a:buNone/>
            </a:pPr>
            <a:endParaRPr lang="sv-SE" altLang="en-US" sz="2000">
              <a:solidFill>
                <a:srgbClr val="5B6592"/>
              </a:solidFill>
              <a:latin typeface="+mn-lt"/>
            </a:endParaRPr>
          </a:p>
        </p:txBody>
      </p:sp>
      <p:sp>
        <p:nvSpPr>
          <p:cNvPr id="188" name="Freeform 11"/>
          <p:cNvSpPr>
            <a:spLocks noChangeAspect="1" noEditPoints="1"/>
          </p:cNvSpPr>
          <p:nvPr/>
        </p:nvSpPr>
        <p:spPr bwMode="auto">
          <a:xfrm>
            <a:off x="5654948" y="4074174"/>
            <a:ext cx="574675" cy="825500"/>
          </a:xfrm>
          <a:custGeom>
            <a:avLst/>
            <a:gdLst>
              <a:gd name="T0" fmla="*/ 2147483647 w 410"/>
              <a:gd name="T1" fmla="*/ 2147483647 h 589"/>
              <a:gd name="T2" fmla="*/ 2147483647 w 410"/>
              <a:gd name="T3" fmla="*/ 2147483647 h 589"/>
              <a:gd name="T4" fmla="*/ 2147483647 w 410"/>
              <a:gd name="T5" fmla="*/ 2147483647 h 589"/>
              <a:gd name="T6" fmla="*/ 2147483647 w 410"/>
              <a:gd name="T7" fmla="*/ 2147483647 h 589"/>
              <a:gd name="T8" fmla="*/ 2147483647 w 410"/>
              <a:gd name="T9" fmla="*/ 2147483647 h 589"/>
              <a:gd name="T10" fmla="*/ 2147483647 w 410"/>
              <a:gd name="T11" fmla="*/ 2147483647 h 589"/>
              <a:gd name="T12" fmla="*/ 2147483647 w 410"/>
              <a:gd name="T13" fmla="*/ 2147483647 h 589"/>
              <a:gd name="T14" fmla="*/ 2147483647 w 410"/>
              <a:gd name="T15" fmla="*/ 2147483647 h 589"/>
              <a:gd name="T16" fmla="*/ 2147483647 w 410"/>
              <a:gd name="T17" fmla="*/ 2147483647 h 589"/>
              <a:gd name="T18" fmla="*/ 2147483647 w 410"/>
              <a:gd name="T19" fmla="*/ 2147483647 h 589"/>
              <a:gd name="T20" fmla="*/ 2147483647 w 410"/>
              <a:gd name="T21" fmla="*/ 2147483647 h 589"/>
              <a:gd name="T22" fmla="*/ 2147483647 w 410"/>
              <a:gd name="T23" fmla="*/ 2147483647 h 589"/>
              <a:gd name="T24" fmla="*/ 2147483647 w 410"/>
              <a:gd name="T25" fmla="*/ 0 h 589"/>
              <a:gd name="T26" fmla="*/ 0 w 410"/>
              <a:gd name="T27" fmla="*/ 2147483647 h 589"/>
              <a:gd name="T28" fmla="*/ 0 w 410"/>
              <a:gd name="T29" fmla="*/ 2147483647 h 589"/>
              <a:gd name="T30" fmla="*/ 2147483647 w 410"/>
              <a:gd name="T31" fmla="*/ 2147483647 h 589"/>
              <a:gd name="T32" fmla="*/ 2147483647 w 410"/>
              <a:gd name="T33" fmla="*/ 2147483647 h 589"/>
              <a:gd name="T34" fmla="*/ 2147483647 w 410"/>
              <a:gd name="T35" fmla="*/ 2147483647 h 589"/>
              <a:gd name="T36" fmla="*/ 2147483647 w 410"/>
              <a:gd name="T37" fmla="*/ 2147483647 h 589"/>
              <a:gd name="T38" fmla="*/ 2147483647 w 410"/>
              <a:gd name="T39" fmla="*/ 2147483647 h 589"/>
              <a:gd name="T40" fmla="*/ 2147483647 w 410"/>
              <a:gd name="T41" fmla="*/ 2147483647 h 589"/>
              <a:gd name="T42" fmla="*/ 2147483647 w 410"/>
              <a:gd name="T43" fmla="*/ 2147483647 h 589"/>
              <a:gd name="T44" fmla="*/ 2147483647 w 410"/>
              <a:gd name="T45" fmla="*/ 2147483647 h 589"/>
              <a:gd name="T46" fmla="*/ 2147483647 w 410"/>
              <a:gd name="T47" fmla="*/ 2147483647 h 589"/>
              <a:gd name="T48" fmla="*/ 2147483647 w 410"/>
              <a:gd name="T49" fmla="*/ 2147483647 h 589"/>
              <a:gd name="T50" fmla="*/ 2147483647 w 410"/>
              <a:gd name="T51" fmla="*/ 2147483647 h 589"/>
              <a:gd name="T52" fmla="*/ 2147483647 w 410"/>
              <a:gd name="T53" fmla="*/ 2147483647 h 589"/>
              <a:gd name="T54" fmla="*/ 2147483647 w 410"/>
              <a:gd name="T55" fmla="*/ 2147483647 h 589"/>
              <a:gd name="T56" fmla="*/ 2147483647 w 410"/>
              <a:gd name="T57" fmla="*/ 2147483647 h 589"/>
              <a:gd name="T58" fmla="*/ 2147483647 w 410"/>
              <a:gd name="T59" fmla="*/ 2147483647 h 589"/>
              <a:gd name="T60" fmla="*/ 2147483647 w 410"/>
              <a:gd name="T61" fmla="*/ 2147483647 h 589"/>
              <a:gd name="T62" fmla="*/ 2147483647 w 410"/>
              <a:gd name="T63" fmla="*/ 2147483647 h 589"/>
              <a:gd name="T64" fmla="*/ 2147483647 w 410"/>
              <a:gd name="T65" fmla="*/ 2147483647 h 589"/>
              <a:gd name="T66" fmla="*/ 2147483647 w 410"/>
              <a:gd name="T67" fmla="*/ 2147483647 h 589"/>
              <a:gd name="T68" fmla="*/ 2147483647 w 410"/>
              <a:gd name="T69" fmla="*/ 2147483647 h 5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10"/>
              <a:gd name="T106" fmla="*/ 0 h 589"/>
              <a:gd name="T107" fmla="*/ 410 w 410"/>
              <a:gd name="T108" fmla="*/ 589 h 58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10" h="589">
                <a:moveTo>
                  <a:pt x="402" y="229"/>
                </a:moveTo>
                <a:cubicBezTo>
                  <a:pt x="397" y="229"/>
                  <a:pt x="394" y="233"/>
                  <a:pt x="394" y="237"/>
                </a:cubicBezTo>
                <a:cubicBezTo>
                  <a:pt x="394" y="549"/>
                  <a:pt x="394" y="549"/>
                  <a:pt x="394" y="549"/>
                </a:cubicBezTo>
                <a:cubicBezTo>
                  <a:pt x="394" y="563"/>
                  <a:pt x="383" y="573"/>
                  <a:pt x="370" y="573"/>
                </a:cubicBezTo>
                <a:cubicBezTo>
                  <a:pt x="41" y="573"/>
                  <a:pt x="41" y="573"/>
                  <a:pt x="41" y="573"/>
                </a:cubicBezTo>
                <a:cubicBezTo>
                  <a:pt x="27" y="573"/>
                  <a:pt x="17" y="563"/>
                  <a:pt x="16" y="549"/>
                </a:cubicBezTo>
                <a:cubicBezTo>
                  <a:pt x="16" y="205"/>
                  <a:pt x="16" y="205"/>
                  <a:pt x="16" y="205"/>
                </a:cubicBezTo>
                <a:cubicBezTo>
                  <a:pt x="17" y="101"/>
                  <a:pt x="101" y="16"/>
                  <a:pt x="205" y="16"/>
                </a:cubicBezTo>
                <a:cubicBezTo>
                  <a:pt x="309" y="16"/>
                  <a:pt x="394" y="101"/>
                  <a:pt x="394" y="205"/>
                </a:cubicBezTo>
                <a:cubicBezTo>
                  <a:pt x="394" y="209"/>
                  <a:pt x="397" y="213"/>
                  <a:pt x="402" y="213"/>
                </a:cubicBezTo>
                <a:cubicBezTo>
                  <a:pt x="406" y="213"/>
                  <a:pt x="410" y="209"/>
                  <a:pt x="410" y="205"/>
                </a:cubicBezTo>
                <a:cubicBezTo>
                  <a:pt x="410" y="205"/>
                  <a:pt x="410" y="205"/>
                  <a:pt x="410" y="205"/>
                </a:cubicBezTo>
                <a:cubicBezTo>
                  <a:pt x="410" y="92"/>
                  <a:pt x="318" y="0"/>
                  <a:pt x="205" y="0"/>
                </a:cubicBezTo>
                <a:cubicBezTo>
                  <a:pt x="92" y="0"/>
                  <a:pt x="0" y="92"/>
                  <a:pt x="0" y="205"/>
                </a:cubicBezTo>
                <a:cubicBezTo>
                  <a:pt x="0" y="205"/>
                  <a:pt x="0" y="205"/>
                  <a:pt x="0" y="205"/>
                </a:cubicBezTo>
                <a:cubicBezTo>
                  <a:pt x="1" y="549"/>
                  <a:pt x="1" y="549"/>
                  <a:pt x="1" y="549"/>
                </a:cubicBezTo>
                <a:cubicBezTo>
                  <a:pt x="1" y="571"/>
                  <a:pt x="18" y="589"/>
                  <a:pt x="41" y="589"/>
                </a:cubicBezTo>
                <a:cubicBezTo>
                  <a:pt x="370" y="589"/>
                  <a:pt x="370" y="589"/>
                  <a:pt x="370" y="589"/>
                </a:cubicBezTo>
                <a:cubicBezTo>
                  <a:pt x="392" y="589"/>
                  <a:pt x="410" y="571"/>
                  <a:pt x="410" y="549"/>
                </a:cubicBezTo>
                <a:cubicBezTo>
                  <a:pt x="410" y="237"/>
                  <a:pt x="410" y="237"/>
                  <a:pt x="410" y="237"/>
                </a:cubicBezTo>
                <a:cubicBezTo>
                  <a:pt x="410" y="233"/>
                  <a:pt x="406" y="229"/>
                  <a:pt x="402" y="229"/>
                </a:cubicBezTo>
                <a:moveTo>
                  <a:pt x="205" y="53"/>
                </a:moveTo>
                <a:cubicBezTo>
                  <a:pt x="202" y="53"/>
                  <a:pt x="199" y="55"/>
                  <a:pt x="198" y="58"/>
                </a:cubicBezTo>
                <a:cubicBezTo>
                  <a:pt x="76" y="291"/>
                  <a:pt x="76" y="291"/>
                  <a:pt x="76" y="291"/>
                </a:cubicBezTo>
                <a:cubicBezTo>
                  <a:pt x="75" y="294"/>
                  <a:pt x="75" y="297"/>
                  <a:pt x="77" y="299"/>
                </a:cubicBezTo>
                <a:cubicBezTo>
                  <a:pt x="78" y="301"/>
                  <a:pt x="81" y="303"/>
                  <a:pt x="83" y="303"/>
                </a:cubicBezTo>
                <a:cubicBezTo>
                  <a:pt x="327" y="303"/>
                  <a:pt x="327" y="303"/>
                  <a:pt x="327" y="303"/>
                </a:cubicBezTo>
                <a:cubicBezTo>
                  <a:pt x="330" y="303"/>
                  <a:pt x="332" y="301"/>
                  <a:pt x="334" y="299"/>
                </a:cubicBezTo>
                <a:cubicBezTo>
                  <a:pt x="335" y="297"/>
                  <a:pt x="335" y="294"/>
                  <a:pt x="334" y="291"/>
                </a:cubicBezTo>
                <a:cubicBezTo>
                  <a:pt x="212" y="58"/>
                  <a:pt x="212" y="58"/>
                  <a:pt x="212" y="58"/>
                </a:cubicBezTo>
                <a:cubicBezTo>
                  <a:pt x="211" y="55"/>
                  <a:pt x="208" y="53"/>
                  <a:pt x="205" y="53"/>
                </a:cubicBezTo>
                <a:moveTo>
                  <a:pt x="96" y="287"/>
                </a:moveTo>
                <a:cubicBezTo>
                  <a:pt x="205" y="79"/>
                  <a:pt x="205" y="79"/>
                  <a:pt x="205" y="79"/>
                </a:cubicBezTo>
                <a:cubicBezTo>
                  <a:pt x="314" y="287"/>
                  <a:pt x="314" y="287"/>
                  <a:pt x="314" y="287"/>
                </a:cubicBezTo>
                <a:lnTo>
                  <a:pt x="96" y="287"/>
                </a:lnTo>
                <a:close/>
              </a:path>
            </a:pathLst>
          </a:custGeom>
          <a:solidFill>
            <a:srgbClr val="5B6592"/>
          </a:solidFill>
          <a:ln>
            <a:noFill/>
          </a:ln>
          <a:extLst>
            <a:ext uri="{91240B29-F687-4F45-9708-019B960494DF}">
              <a14:hiddenLine xmlns:a14="http://schemas.microsoft.com/office/drawing/2010/main" w="9525">
                <a:solidFill>
                  <a:srgbClr val="000000"/>
                </a:solidFill>
                <a:round/>
                <a:headEnd/>
                <a:tailEnd/>
              </a14:hiddenLine>
            </a:ext>
          </a:extLst>
        </p:spPr>
        <p:txBody>
          <a:bodyPr tIns="1080000" anchor="ctr"/>
          <a:lstStyle>
            <a:defPPr>
              <a:defRPr lang="en-US"/>
            </a:defPPr>
            <a:lvl1pPr algn="ctr" rtl="0" fontAlgn="base">
              <a:spcBef>
                <a:spcPct val="0"/>
              </a:spcBef>
              <a:spcAft>
                <a:spcPct val="0"/>
              </a:spcAft>
              <a:defRPr sz="2000" kern="1200">
                <a:solidFill>
                  <a:schemeClr val="tx1"/>
                </a:solidFill>
                <a:latin typeface="Arial" panose="020B0604020202020204" pitchFamily="34" charset="0"/>
                <a:ea typeface="+mn-ea"/>
                <a:cs typeface="+mn-cs"/>
              </a:defRPr>
            </a:lvl1pPr>
            <a:lvl2pPr marL="457200" algn="ctr" rtl="0" fontAlgn="base">
              <a:spcBef>
                <a:spcPct val="0"/>
              </a:spcBef>
              <a:spcAft>
                <a:spcPct val="0"/>
              </a:spcAft>
              <a:defRPr sz="2000" kern="1200">
                <a:solidFill>
                  <a:schemeClr val="tx1"/>
                </a:solidFill>
                <a:latin typeface="Arial" panose="020B0604020202020204" pitchFamily="34" charset="0"/>
                <a:ea typeface="+mn-ea"/>
                <a:cs typeface="+mn-cs"/>
              </a:defRPr>
            </a:lvl2pPr>
            <a:lvl3pPr marL="914400" algn="ctr" rtl="0" fontAlgn="base">
              <a:spcBef>
                <a:spcPct val="0"/>
              </a:spcBef>
              <a:spcAft>
                <a:spcPct val="0"/>
              </a:spcAft>
              <a:defRPr sz="2000" kern="1200">
                <a:solidFill>
                  <a:schemeClr val="tx1"/>
                </a:solidFill>
                <a:latin typeface="Arial" panose="020B0604020202020204" pitchFamily="34" charset="0"/>
                <a:ea typeface="+mn-ea"/>
                <a:cs typeface="+mn-cs"/>
              </a:defRPr>
            </a:lvl3pPr>
            <a:lvl4pPr marL="1371600" algn="ctr" rtl="0" fontAlgn="base">
              <a:spcBef>
                <a:spcPct val="0"/>
              </a:spcBef>
              <a:spcAft>
                <a:spcPct val="0"/>
              </a:spcAft>
              <a:defRPr sz="2000" kern="1200">
                <a:solidFill>
                  <a:schemeClr val="tx1"/>
                </a:solidFill>
                <a:latin typeface="Arial" panose="020B0604020202020204" pitchFamily="34" charset="0"/>
                <a:ea typeface="+mn-ea"/>
                <a:cs typeface="+mn-cs"/>
              </a:defRPr>
            </a:lvl4pPr>
            <a:lvl5pPr marL="1828800" algn="ctr" rtl="0" fontAlgn="base">
              <a:spcBef>
                <a:spcPct val="0"/>
              </a:spcBef>
              <a:spcAft>
                <a:spcPct val="0"/>
              </a:spcAft>
              <a:defRPr sz="2000" kern="1200">
                <a:solidFill>
                  <a:schemeClr val="tx1"/>
                </a:solidFill>
                <a:latin typeface="Arial" panose="020B0604020202020204" pitchFamily="34" charset="0"/>
                <a:ea typeface="+mn-ea"/>
                <a:cs typeface="+mn-cs"/>
              </a:defRPr>
            </a:lvl5pPr>
            <a:lvl6pPr marL="2286000" algn="l" defTabSz="914400" rtl="0" eaLnBrk="1" latinLnBrk="0" hangingPunct="1">
              <a:defRPr sz="2000" kern="1200">
                <a:solidFill>
                  <a:schemeClr val="tx1"/>
                </a:solidFill>
                <a:latin typeface="Arial" panose="020B0604020202020204" pitchFamily="34" charset="0"/>
                <a:ea typeface="+mn-ea"/>
                <a:cs typeface="+mn-cs"/>
              </a:defRPr>
            </a:lvl6pPr>
            <a:lvl7pPr marL="2743200" algn="l" defTabSz="914400" rtl="0" eaLnBrk="1" latinLnBrk="0" hangingPunct="1">
              <a:defRPr sz="2000" kern="1200">
                <a:solidFill>
                  <a:schemeClr val="tx1"/>
                </a:solidFill>
                <a:latin typeface="Arial" panose="020B0604020202020204" pitchFamily="34" charset="0"/>
                <a:ea typeface="+mn-ea"/>
                <a:cs typeface="+mn-cs"/>
              </a:defRPr>
            </a:lvl7pPr>
            <a:lvl8pPr marL="3200400" algn="l" defTabSz="914400" rtl="0" eaLnBrk="1" latinLnBrk="0" hangingPunct="1">
              <a:defRPr sz="2000" kern="1200">
                <a:solidFill>
                  <a:schemeClr val="tx1"/>
                </a:solidFill>
                <a:latin typeface="Arial" panose="020B0604020202020204" pitchFamily="34" charset="0"/>
                <a:ea typeface="+mn-ea"/>
                <a:cs typeface="+mn-cs"/>
              </a:defRPr>
            </a:lvl8pPr>
            <a:lvl9pPr marL="3657600" algn="l" defTabSz="914400" rtl="0" eaLnBrk="1" latinLnBrk="0" hangingPunct="1">
              <a:defRPr sz="2000" kern="1200">
                <a:solidFill>
                  <a:schemeClr val="tx1"/>
                </a:solidFill>
                <a:latin typeface="Arial" panose="020B0604020202020204" pitchFamily="34" charset="0"/>
                <a:ea typeface="+mn-ea"/>
                <a:cs typeface="+mn-cs"/>
              </a:defRPr>
            </a:lvl9pPr>
          </a:lstStyle>
          <a:p>
            <a:endParaRPr lang="en-US">
              <a:latin typeface="+mn-lt"/>
            </a:endParaRPr>
          </a:p>
        </p:txBody>
      </p:sp>
      <p:sp>
        <p:nvSpPr>
          <p:cNvPr id="189" name="AutoShape 4"/>
          <p:cNvSpPr>
            <a:spLocks noChangeAspect="1" noChangeArrowheads="1"/>
          </p:cNvSpPr>
          <p:nvPr/>
        </p:nvSpPr>
        <p:spPr bwMode="auto">
          <a:xfrm>
            <a:off x="4340364" y="3190713"/>
            <a:ext cx="555625" cy="581025"/>
          </a:xfrm>
          <a:prstGeom prst="roundRect">
            <a:avLst>
              <a:gd name="adj" fmla="val 9356"/>
            </a:avLst>
          </a:prstGeom>
          <a:solidFill>
            <a:schemeClr val="bg1"/>
          </a:solidFill>
          <a:ln w="12700" algn="ctr">
            <a:solidFill>
              <a:schemeClr val="bg1"/>
            </a:solidFill>
            <a:round/>
            <a:headEnd/>
            <a:tailEnd/>
          </a:ln>
        </p:spPr>
        <p:txBody>
          <a:bodyPr wrap="none" lIns="0" rIns="0" anchor="ctr"/>
          <a:lstStyle>
            <a:defPPr>
              <a:defRPr lang="en-US"/>
            </a:defPPr>
            <a:lvl1pPr algn="ctr" rtl="0" fontAlgn="base">
              <a:spcBef>
                <a:spcPct val="0"/>
              </a:spcBef>
              <a:spcAft>
                <a:spcPct val="0"/>
              </a:spcAft>
              <a:defRPr sz="2000" kern="1200">
                <a:solidFill>
                  <a:schemeClr val="tx1"/>
                </a:solidFill>
                <a:latin typeface="Arial" panose="020B0604020202020204" pitchFamily="34" charset="0"/>
                <a:ea typeface="+mn-ea"/>
                <a:cs typeface="+mn-cs"/>
              </a:defRPr>
            </a:lvl1pPr>
            <a:lvl2pPr marL="457200" algn="ctr" rtl="0" fontAlgn="base">
              <a:spcBef>
                <a:spcPct val="0"/>
              </a:spcBef>
              <a:spcAft>
                <a:spcPct val="0"/>
              </a:spcAft>
              <a:defRPr sz="2000" kern="1200">
                <a:solidFill>
                  <a:schemeClr val="tx1"/>
                </a:solidFill>
                <a:latin typeface="Arial" panose="020B0604020202020204" pitchFamily="34" charset="0"/>
                <a:ea typeface="+mn-ea"/>
                <a:cs typeface="+mn-cs"/>
              </a:defRPr>
            </a:lvl2pPr>
            <a:lvl3pPr marL="914400" algn="ctr" rtl="0" fontAlgn="base">
              <a:spcBef>
                <a:spcPct val="0"/>
              </a:spcBef>
              <a:spcAft>
                <a:spcPct val="0"/>
              </a:spcAft>
              <a:defRPr sz="2000" kern="1200">
                <a:solidFill>
                  <a:schemeClr val="tx1"/>
                </a:solidFill>
                <a:latin typeface="Arial" panose="020B0604020202020204" pitchFamily="34" charset="0"/>
                <a:ea typeface="+mn-ea"/>
                <a:cs typeface="+mn-cs"/>
              </a:defRPr>
            </a:lvl3pPr>
            <a:lvl4pPr marL="1371600" algn="ctr" rtl="0" fontAlgn="base">
              <a:spcBef>
                <a:spcPct val="0"/>
              </a:spcBef>
              <a:spcAft>
                <a:spcPct val="0"/>
              </a:spcAft>
              <a:defRPr sz="2000" kern="1200">
                <a:solidFill>
                  <a:schemeClr val="tx1"/>
                </a:solidFill>
                <a:latin typeface="Arial" panose="020B0604020202020204" pitchFamily="34" charset="0"/>
                <a:ea typeface="+mn-ea"/>
                <a:cs typeface="+mn-cs"/>
              </a:defRPr>
            </a:lvl4pPr>
            <a:lvl5pPr marL="1828800" algn="ctr" rtl="0" fontAlgn="base">
              <a:spcBef>
                <a:spcPct val="0"/>
              </a:spcBef>
              <a:spcAft>
                <a:spcPct val="0"/>
              </a:spcAft>
              <a:defRPr sz="2000" kern="1200">
                <a:solidFill>
                  <a:schemeClr val="tx1"/>
                </a:solidFill>
                <a:latin typeface="Arial" panose="020B0604020202020204" pitchFamily="34" charset="0"/>
                <a:ea typeface="+mn-ea"/>
                <a:cs typeface="+mn-cs"/>
              </a:defRPr>
            </a:lvl5pPr>
            <a:lvl6pPr marL="2286000" algn="l" defTabSz="914400" rtl="0" eaLnBrk="1" latinLnBrk="0" hangingPunct="1">
              <a:defRPr sz="2000" kern="1200">
                <a:solidFill>
                  <a:schemeClr val="tx1"/>
                </a:solidFill>
                <a:latin typeface="Arial" panose="020B0604020202020204" pitchFamily="34" charset="0"/>
                <a:ea typeface="+mn-ea"/>
                <a:cs typeface="+mn-cs"/>
              </a:defRPr>
            </a:lvl6pPr>
            <a:lvl7pPr marL="2743200" algn="l" defTabSz="914400" rtl="0" eaLnBrk="1" latinLnBrk="0" hangingPunct="1">
              <a:defRPr sz="2000" kern="1200">
                <a:solidFill>
                  <a:schemeClr val="tx1"/>
                </a:solidFill>
                <a:latin typeface="Arial" panose="020B0604020202020204" pitchFamily="34" charset="0"/>
                <a:ea typeface="+mn-ea"/>
                <a:cs typeface="+mn-cs"/>
              </a:defRPr>
            </a:lvl7pPr>
            <a:lvl8pPr marL="3200400" algn="l" defTabSz="914400" rtl="0" eaLnBrk="1" latinLnBrk="0" hangingPunct="1">
              <a:defRPr sz="2000" kern="1200">
                <a:solidFill>
                  <a:schemeClr val="tx1"/>
                </a:solidFill>
                <a:latin typeface="Arial" panose="020B0604020202020204" pitchFamily="34" charset="0"/>
                <a:ea typeface="+mn-ea"/>
                <a:cs typeface="+mn-cs"/>
              </a:defRPr>
            </a:lvl8pPr>
            <a:lvl9pPr marL="3657600" algn="l" defTabSz="914400" rtl="0" eaLnBrk="1" latinLnBrk="0" hangingPunct="1">
              <a:defRPr sz="2000" kern="1200">
                <a:solidFill>
                  <a:schemeClr val="tx1"/>
                </a:solidFill>
                <a:latin typeface="Arial" panose="020B0604020202020204" pitchFamily="34" charset="0"/>
                <a:ea typeface="+mn-ea"/>
                <a:cs typeface="+mn-cs"/>
              </a:defRPr>
            </a:lvl9pPr>
          </a:lstStyle>
          <a:p>
            <a:pPr algn="ctr" eaLnBrk="1" hangingPunct="1">
              <a:spcBef>
                <a:spcPct val="0"/>
              </a:spcBef>
              <a:buClrTx/>
              <a:buFontTx/>
              <a:buNone/>
            </a:pPr>
            <a:endParaRPr lang="sv-SE" altLang="en-US" sz="2000">
              <a:solidFill>
                <a:srgbClr val="5B6592"/>
              </a:solidFill>
              <a:latin typeface="+mn-lt"/>
            </a:endParaRPr>
          </a:p>
        </p:txBody>
      </p:sp>
      <p:sp>
        <p:nvSpPr>
          <p:cNvPr id="190" name="Oval 189"/>
          <p:cNvSpPr>
            <a:spLocks noChangeAspect="1" noChangeArrowheads="1"/>
          </p:cNvSpPr>
          <p:nvPr/>
        </p:nvSpPr>
        <p:spPr bwMode="auto">
          <a:xfrm>
            <a:off x="4340364" y="3208175"/>
            <a:ext cx="558800" cy="563563"/>
          </a:xfrm>
          <a:prstGeom prst="ellipse">
            <a:avLst/>
          </a:prstGeom>
          <a:solidFill>
            <a:schemeClr val="bg1"/>
          </a:solidFill>
          <a:ln w="12700" algn="ctr">
            <a:solidFill>
              <a:schemeClr val="bg1"/>
            </a:solidFill>
            <a:round/>
            <a:headEnd/>
            <a:tailEnd/>
          </a:ln>
        </p:spPr>
        <p:txBody>
          <a:bodyPr wrap="none" lIns="0" rIns="0" anchor="ctr"/>
          <a:lstStyle>
            <a:defPPr>
              <a:defRPr lang="en-US"/>
            </a:defPPr>
            <a:lvl1pPr algn="ctr" rtl="0" fontAlgn="base">
              <a:spcBef>
                <a:spcPct val="0"/>
              </a:spcBef>
              <a:spcAft>
                <a:spcPct val="0"/>
              </a:spcAft>
              <a:defRPr sz="2000" kern="1200">
                <a:solidFill>
                  <a:schemeClr val="tx1"/>
                </a:solidFill>
                <a:latin typeface="Arial" panose="020B0604020202020204" pitchFamily="34" charset="0"/>
                <a:ea typeface="+mn-ea"/>
                <a:cs typeface="+mn-cs"/>
              </a:defRPr>
            </a:lvl1pPr>
            <a:lvl2pPr marL="457200" algn="ctr" rtl="0" fontAlgn="base">
              <a:spcBef>
                <a:spcPct val="0"/>
              </a:spcBef>
              <a:spcAft>
                <a:spcPct val="0"/>
              </a:spcAft>
              <a:defRPr sz="2000" kern="1200">
                <a:solidFill>
                  <a:schemeClr val="tx1"/>
                </a:solidFill>
                <a:latin typeface="Arial" panose="020B0604020202020204" pitchFamily="34" charset="0"/>
                <a:ea typeface="+mn-ea"/>
                <a:cs typeface="+mn-cs"/>
              </a:defRPr>
            </a:lvl2pPr>
            <a:lvl3pPr marL="914400" algn="ctr" rtl="0" fontAlgn="base">
              <a:spcBef>
                <a:spcPct val="0"/>
              </a:spcBef>
              <a:spcAft>
                <a:spcPct val="0"/>
              </a:spcAft>
              <a:defRPr sz="2000" kern="1200">
                <a:solidFill>
                  <a:schemeClr val="tx1"/>
                </a:solidFill>
                <a:latin typeface="Arial" panose="020B0604020202020204" pitchFamily="34" charset="0"/>
                <a:ea typeface="+mn-ea"/>
                <a:cs typeface="+mn-cs"/>
              </a:defRPr>
            </a:lvl3pPr>
            <a:lvl4pPr marL="1371600" algn="ctr" rtl="0" fontAlgn="base">
              <a:spcBef>
                <a:spcPct val="0"/>
              </a:spcBef>
              <a:spcAft>
                <a:spcPct val="0"/>
              </a:spcAft>
              <a:defRPr sz="2000" kern="1200">
                <a:solidFill>
                  <a:schemeClr val="tx1"/>
                </a:solidFill>
                <a:latin typeface="Arial" panose="020B0604020202020204" pitchFamily="34" charset="0"/>
                <a:ea typeface="+mn-ea"/>
                <a:cs typeface="+mn-cs"/>
              </a:defRPr>
            </a:lvl4pPr>
            <a:lvl5pPr marL="1828800" algn="ctr" rtl="0" fontAlgn="base">
              <a:spcBef>
                <a:spcPct val="0"/>
              </a:spcBef>
              <a:spcAft>
                <a:spcPct val="0"/>
              </a:spcAft>
              <a:defRPr sz="2000" kern="1200">
                <a:solidFill>
                  <a:schemeClr val="tx1"/>
                </a:solidFill>
                <a:latin typeface="Arial" panose="020B0604020202020204" pitchFamily="34" charset="0"/>
                <a:ea typeface="+mn-ea"/>
                <a:cs typeface="+mn-cs"/>
              </a:defRPr>
            </a:lvl5pPr>
            <a:lvl6pPr marL="2286000" algn="l" defTabSz="914400" rtl="0" eaLnBrk="1" latinLnBrk="0" hangingPunct="1">
              <a:defRPr sz="2000" kern="1200">
                <a:solidFill>
                  <a:schemeClr val="tx1"/>
                </a:solidFill>
                <a:latin typeface="Arial" panose="020B0604020202020204" pitchFamily="34" charset="0"/>
                <a:ea typeface="+mn-ea"/>
                <a:cs typeface="+mn-cs"/>
              </a:defRPr>
            </a:lvl6pPr>
            <a:lvl7pPr marL="2743200" algn="l" defTabSz="914400" rtl="0" eaLnBrk="1" latinLnBrk="0" hangingPunct="1">
              <a:defRPr sz="2000" kern="1200">
                <a:solidFill>
                  <a:schemeClr val="tx1"/>
                </a:solidFill>
                <a:latin typeface="Arial" panose="020B0604020202020204" pitchFamily="34" charset="0"/>
                <a:ea typeface="+mn-ea"/>
                <a:cs typeface="+mn-cs"/>
              </a:defRPr>
            </a:lvl7pPr>
            <a:lvl8pPr marL="3200400" algn="l" defTabSz="914400" rtl="0" eaLnBrk="1" latinLnBrk="0" hangingPunct="1">
              <a:defRPr sz="2000" kern="1200">
                <a:solidFill>
                  <a:schemeClr val="tx1"/>
                </a:solidFill>
                <a:latin typeface="Arial" panose="020B0604020202020204" pitchFamily="34" charset="0"/>
                <a:ea typeface="+mn-ea"/>
                <a:cs typeface="+mn-cs"/>
              </a:defRPr>
            </a:lvl8pPr>
            <a:lvl9pPr marL="3657600" algn="l" defTabSz="914400" rtl="0" eaLnBrk="1" latinLnBrk="0" hangingPunct="1">
              <a:defRPr sz="2000" kern="1200">
                <a:solidFill>
                  <a:schemeClr val="tx1"/>
                </a:solidFill>
                <a:latin typeface="Arial" panose="020B0604020202020204" pitchFamily="34" charset="0"/>
                <a:ea typeface="+mn-ea"/>
                <a:cs typeface="+mn-cs"/>
              </a:defRPr>
            </a:lvl9pPr>
          </a:lstStyle>
          <a:p>
            <a:pPr algn="ctr" eaLnBrk="1" hangingPunct="1">
              <a:spcBef>
                <a:spcPct val="0"/>
              </a:spcBef>
              <a:buClrTx/>
              <a:buFontTx/>
              <a:buNone/>
            </a:pPr>
            <a:endParaRPr lang="sv-SE" altLang="en-US" sz="2000">
              <a:solidFill>
                <a:srgbClr val="5B6592"/>
              </a:solidFill>
              <a:latin typeface="+mn-lt"/>
            </a:endParaRPr>
          </a:p>
        </p:txBody>
      </p:sp>
      <p:sp>
        <p:nvSpPr>
          <p:cNvPr id="191" name="Text Box 6"/>
          <p:cNvSpPr txBox="1">
            <a:spLocks noChangeAspect="1" noChangeArrowheads="1"/>
          </p:cNvSpPr>
          <p:nvPr/>
        </p:nvSpPr>
        <p:spPr bwMode="auto">
          <a:xfrm>
            <a:off x="4340364" y="3414550"/>
            <a:ext cx="519112"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nchor="ctr"/>
          <a:lstStyle>
            <a:defPPr>
              <a:defRPr lang="en-US"/>
            </a:defPPr>
            <a:lvl1pPr algn="ctr" rtl="0" fontAlgn="base">
              <a:spcBef>
                <a:spcPct val="0"/>
              </a:spcBef>
              <a:spcAft>
                <a:spcPct val="0"/>
              </a:spcAft>
              <a:defRPr sz="2000" kern="1200">
                <a:solidFill>
                  <a:schemeClr val="tx1"/>
                </a:solidFill>
                <a:latin typeface="Arial" panose="020B0604020202020204" pitchFamily="34" charset="0"/>
                <a:ea typeface="+mn-ea"/>
                <a:cs typeface="+mn-cs"/>
              </a:defRPr>
            </a:lvl1pPr>
            <a:lvl2pPr marL="457200" algn="ctr" rtl="0" fontAlgn="base">
              <a:spcBef>
                <a:spcPct val="0"/>
              </a:spcBef>
              <a:spcAft>
                <a:spcPct val="0"/>
              </a:spcAft>
              <a:defRPr sz="2000" kern="1200">
                <a:solidFill>
                  <a:schemeClr val="tx1"/>
                </a:solidFill>
                <a:latin typeface="Arial" panose="020B0604020202020204" pitchFamily="34" charset="0"/>
                <a:ea typeface="+mn-ea"/>
                <a:cs typeface="+mn-cs"/>
              </a:defRPr>
            </a:lvl2pPr>
            <a:lvl3pPr marL="914400" algn="ctr" rtl="0" fontAlgn="base">
              <a:spcBef>
                <a:spcPct val="0"/>
              </a:spcBef>
              <a:spcAft>
                <a:spcPct val="0"/>
              </a:spcAft>
              <a:defRPr sz="2000" kern="1200">
                <a:solidFill>
                  <a:schemeClr val="tx1"/>
                </a:solidFill>
                <a:latin typeface="Arial" panose="020B0604020202020204" pitchFamily="34" charset="0"/>
                <a:ea typeface="+mn-ea"/>
                <a:cs typeface="+mn-cs"/>
              </a:defRPr>
            </a:lvl3pPr>
            <a:lvl4pPr marL="1371600" algn="ctr" rtl="0" fontAlgn="base">
              <a:spcBef>
                <a:spcPct val="0"/>
              </a:spcBef>
              <a:spcAft>
                <a:spcPct val="0"/>
              </a:spcAft>
              <a:defRPr sz="2000" kern="1200">
                <a:solidFill>
                  <a:schemeClr val="tx1"/>
                </a:solidFill>
                <a:latin typeface="Arial" panose="020B0604020202020204" pitchFamily="34" charset="0"/>
                <a:ea typeface="+mn-ea"/>
                <a:cs typeface="+mn-cs"/>
              </a:defRPr>
            </a:lvl4pPr>
            <a:lvl5pPr marL="1828800" algn="ctr" rtl="0" fontAlgn="base">
              <a:spcBef>
                <a:spcPct val="0"/>
              </a:spcBef>
              <a:spcAft>
                <a:spcPct val="0"/>
              </a:spcAft>
              <a:defRPr sz="2000" kern="1200">
                <a:solidFill>
                  <a:schemeClr val="tx1"/>
                </a:solidFill>
                <a:latin typeface="Arial" panose="020B0604020202020204" pitchFamily="34" charset="0"/>
                <a:ea typeface="+mn-ea"/>
                <a:cs typeface="+mn-cs"/>
              </a:defRPr>
            </a:lvl5pPr>
            <a:lvl6pPr marL="2286000" algn="l" defTabSz="914400" rtl="0" eaLnBrk="1" latinLnBrk="0" hangingPunct="1">
              <a:defRPr sz="2000" kern="1200">
                <a:solidFill>
                  <a:schemeClr val="tx1"/>
                </a:solidFill>
                <a:latin typeface="Arial" panose="020B0604020202020204" pitchFamily="34" charset="0"/>
                <a:ea typeface="+mn-ea"/>
                <a:cs typeface="+mn-cs"/>
              </a:defRPr>
            </a:lvl6pPr>
            <a:lvl7pPr marL="2743200" algn="l" defTabSz="914400" rtl="0" eaLnBrk="1" latinLnBrk="0" hangingPunct="1">
              <a:defRPr sz="2000" kern="1200">
                <a:solidFill>
                  <a:schemeClr val="tx1"/>
                </a:solidFill>
                <a:latin typeface="Arial" panose="020B0604020202020204" pitchFamily="34" charset="0"/>
                <a:ea typeface="+mn-ea"/>
                <a:cs typeface="+mn-cs"/>
              </a:defRPr>
            </a:lvl7pPr>
            <a:lvl8pPr marL="3200400" algn="l" defTabSz="914400" rtl="0" eaLnBrk="1" latinLnBrk="0" hangingPunct="1">
              <a:defRPr sz="2000" kern="1200">
                <a:solidFill>
                  <a:schemeClr val="tx1"/>
                </a:solidFill>
                <a:latin typeface="Arial" panose="020B0604020202020204" pitchFamily="34" charset="0"/>
                <a:ea typeface="+mn-ea"/>
                <a:cs typeface="+mn-cs"/>
              </a:defRPr>
            </a:lvl8pPr>
            <a:lvl9pPr marL="3657600" algn="l" defTabSz="914400" rtl="0" eaLnBrk="1" latinLnBrk="0" hangingPunct="1">
              <a:defRPr sz="2000" kern="1200">
                <a:solidFill>
                  <a:schemeClr val="tx1"/>
                </a:solidFill>
                <a:latin typeface="Arial" panose="020B0604020202020204" pitchFamily="34" charset="0"/>
                <a:ea typeface="+mn-ea"/>
                <a:cs typeface="+mn-cs"/>
              </a:defRPr>
            </a:lvl9pPr>
          </a:lstStyle>
          <a:p>
            <a:pPr algn="ctr" eaLnBrk="1" hangingPunct="1">
              <a:lnSpc>
                <a:spcPct val="80000"/>
              </a:lnSpc>
              <a:spcBef>
                <a:spcPct val="0"/>
              </a:spcBef>
              <a:buClrTx/>
              <a:buFontTx/>
              <a:buNone/>
            </a:pPr>
            <a:r>
              <a:rPr lang="en-US" altLang="en-US" sz="1400">
                <a:solidFill>
                  <a:srgbClr val="5B6592"/>
                </a:solidFill>
                <a:latin typeface="+mn-lt"/>
                <a:ea typeface="MS PGothic" panose="020B0600070205080204" pitchFamily="34" charset="-128"/>
              </a:rPr>
              <a:t>UDM </a:t>
            </a:r>
          </a:p>
        </p:txBody>
      </p:sp>
      <p:sp>
        <p:nvSpPr>
          <p:cNvPr id="192" name="Rectangle 191"/>
          <p:cNvSpPr>
            <a:spLocks noChangeAspect="1" noChangeArrowheads="1"/>
          </p:cNvSpPr>
          <p:nvPr/>
        </p:nvSpPr>
        <p:spPr bwMode="auto">
          <a:xfrm>
            <a:off x="4340364" y="2946238"/>
            <a:ext cx="576263"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72000" rIns="72000" anchor="ctr"/>
          <a:lstStyle>
            <a:defPPr>
              <a:defRPr lang="en-US"/>
            </a:defPPr>
            <a:lvl1pPr algn="ctr" rtl="0" fontAlgn="base">
              <a:spcBef>
                <a:spcPct val="0"/>
              </a:spcBef>
              <a:spcAft>
                <a:spcPct val="0"/>
              </a:spcAft>
              <a:defRPr sz="2000" kern="1200">
                <a:solidFill>
                  <a:schemeClr val="tx1"/>
                </a:solidFill>
                <a:latin typeface="Arial" panose="020B0604020202020204" pitchFamily="34" charset="0"/>
                <a:ea typeface="+mn-ea"/>
                <a:cs typeface="+mn-cs"/>
              </a:defRPr>
            </a:lvl1pPr>
            <a:lvl2pPr marL="457200" algn="ctr" rtl="0" fontAlgn="base">
              <a:spcBef>
                <a:spcPct val="0"/>
              </a:spcBef>
              <a:spcAft>
                <a:spcPct val="0"/>
              </a:spcAft>
              <a:defRPr sz="2000" kern="1200">
                <a:solidFill>
                  <a:schemeClr val="tx1"/>
                </a:solidFill>
                <a:latin typeface="Arial" panose="020B0604020202020204" pitchFamily="34" charset="0"/>
                <a:ea typeface="+mn-ea"/>
                <a:cs typeface="+mn-cs"/>
              </a:defRPr>
            </a:lvl2pPr>
            <a:lvl3pPr marL="914400" algn="ctr" rtl="0" fontAlgn="base">
              <a:spcBef>
                <a:spcPct val="0"/>
              </a:spcBef>
              <a:spcAft>
                <a:spcPct val="0"/>
              </a:spcAft>
              <a:defRPr sz="2000" kern="1200">
                <a:solidFill>
                  <a:schemeClr val="tx1"/>
                </a:solidFill>
                <a:latin typeface="Arial" panose="020B0604020202020204" pitchFamily="34" charset="0"/>
                <a:ea typeface="+mn-ea"/>
                <a:cs typeface="+mn-cs"/>
              </a:defRPr>
            </a:lvl3pPr>
            <a:lvl4pPr marL="1371600" algn="ctr" rtl="0" fontAlgn="base">
              <a:spcBef>
                <a:spcPct val="0"/>
              </a:spcBef>
              <a:spcAft>
                <a:spcPct val="0"/>
              </a:spcAft>
              <a:defRPr sz="2000" kern="1200">
                <a:solidFill>
                  <a:schemeClr val="tx1"/>
                </a:solidFill>
                <a:latin typeface="Arial" panose="020B0604020202020204" pitchFamily="34" charset="0"/>
                <a:ea typeface="+mn-ea"/>
                <a:cs typeface="+mn-cs"/>
              </a:defRPr>
            </a:lvl4pPr>
            <a:lvl5pPr marL="1828800" algn="ctr" rtl="0" fontAlgn="base">
              <a:spcBef>
                <a:spcPct val="0"/>
              </a:spcBef>
              <a:spcAft>
                <a:spcPct val="0"/>
              </a:spcAft>
              <a:defRPr sz="2000" kern="1200">
                <a:solidFill>
                  <a:schemeClr val="tx1"/>
                </a:solidFill>
                <a:latin typeface="Arial" panose="020B0604020202020204" pitchFamily="34" charset="0"/>
                <a:ea typeface="+mn-ea"/>
                <a:cs typeface="+mn-cs"/>
              </a:defRPr>
            </a:lvl5pPr>
            <a:lvl6pPr marL="2286000" algn="l" defTabSz="914400" rtl="0" eaLnBrk="1" latinLnBrk="0" hangingPunct="1">
              <a:defRPr sz="2000" kern="1200">
                <a:solidFill>
                  <a:schemeClr val="tx1"/>
                </a:solidFill>
                <a:latin typeface="Arial" panose="020B0604020202020204" pitchFamily="34" charset="0"/>
                <a:ea typeface="+mn-ea"/>
                <a:cs typeface="+mn-cs"/>
              </a:defRPr>
            </a:lvl6pPr>
            <a:lvl7pPr marL="2743200" algn="l" defTabSz="914400" rtl="0" eaLnBrk="1" latinLnBrk="0" hangingPunct="1">
              <a:defRPr sz="2000" kern="1200">
                <a:solidFill>
                  <a:schemeClr val="tx1"/>
                </a:solidFill>
                <a:latin typeface="Arial" panose="020B0604020202020204" pitchFamily="34" charset="0"/>
                <a:ea typeface="+mn-ea"/>
                <a:cs typeface="+mn-cs"/>
              </a:defRPr>
            </a:lvl7pPr>
            <a:lvl8pPr marL="3200400" algn="l" defTabSz="914400" rtl="0" eaLnBrk="1" latinLnBrk="0" hangingPunct="1">
              <a:defRPr sz="2000" kern="1200">
                <a:solidFill>
                  <a:schemeClr val="tx1"/>
                </a:solidFill>
                <a:latin typeface="Arial" panose="020B0604020202020204" pitchFamily="34" charset="0"/>
                <a:ea typeface="+mn-ea"/>
                <a:cs typeface="+mn-cs"/>
              </a:defRPr>
            </a:lvl8pPr>
            <a:lvl9pPr marL="3657600" algn="l" defTabSz="914400" rtl="0" eaLnBrk="1" latinLnBrk="0" hangingPunct="1">
              <a:defRPr sz="2000" kern="1200">
                <a:solidFill>
                  <a:schemeClr val="tx1"/>
                </a:solidFill>
                <a:latin typeface="Arial" panose="020B0604020202020204" pitchFamily="34" charset="0"/>
                <a:ea typeface="+mn-ea"/>
                <a:cs typeface="+mn-cs"/>
              </a:defRPr>
            </a:lvl9pPr>
          </a:lstStyle>
          <a:p>
            <a:pPr algn="ctr" eaLnBrk="1" hangingPunct="1">
              <a:spcBef>
                <a:spcPct val="0"/>
              </a:spcBef>
              <a:buClrTx/>
              <a:buFontTx/>
              <a:buNone/>
            </a:pPr>
            <a:endParaRPr lang="sv-SE" altLang="en-US" sz="2000">
              <a:solidFill>
                <a:srgbClr val="5B6592"/>
              </a:solidFill>
              <a:latin typeface="+mn-lt"/>
            </a:endParaRPr>
          </a:p>
        </p:txBody>
      </p:sp>
      <p:sp>
        <p:nvSpPr>
          <p:cNvPr id="193" name="Freeform 11"/>
          <p:cNvSpPr>
            <a:spLocks noChangeAspect="1" noEditPoints="1"/>
          </p:cNvSpPr>
          <p:nvPr/>
        </p:nvSpPr>
        <p:spPr bwMode="auto">
          <a:xfrm>
            <a:off x="4340364" y="2946238"/>
            <a:ext cx="574675" cy="825500"/>
          </a:xfrm>
          <a:custGeom>
            <a:avLst/>
            <a:gdLst>
              <a:gd name="T0" fmla="*/ 2147483647 w 410"/>
              <a:gd name="T1" fmla="*/ 2147483647 h 589"/>
              <a:gd name="T2" fmla="*/ 2147483647 w 410"/>
              <a:gd name="T3" fmla="*/ 2147483647 h 589"/>
              <a:gd name="T4" fmla="*/ 2147483647 w 410"/>
              <a:gd name="T5" fmla="*/ 2147483647 h 589"/>
              <a:gd name="T6" fmla="*/ 2147483647 w 410"/>
              <a:gd name="T7" fmla="*/ 2147483647 h 589"/>
              <a:gd name="T8" fmla="*/ 2147483647 w 410"/>
              <a:gd name="T9" fmla="*/ 2147483647 h 589"/>
              <a:gd name="T10" fmla="*/ 2147483647 w 410"/>
              <a:gd name="T11" fmla="*/ 2147483647 h 589"/>
              <a:gd name="T12" fmla="*/ 2147483647 w 410"/>
              <a:gd name="T13" fmla="*/ 2147483647 h 589"/>
              <a:gd name="T14" fmla="*/ 2147483647 w 410"/>
              <a:gd name="T15" fmla="*/ 2147483647 h 589"/>
              <a:gd name="T16" fmla="*/ 2147483647 w 410"/>
              <a:gd name="T17" fmla="*/ 2147483647 h 589"/>
              <a:gd name="T18" fmla="*/ 2147483647 w 410"/>
              <a:gd name="T19" fmla="*/ 2147483647 h 589"/>
              <a:gd name="T20" fmla="*/ 2147483647 w 410"/>
              <a:gd name="T21" fmla="*/ 2147483647 h 589"/>
              <a:gd name="T22" fmla="*/ 2147483647 w 410"/>
              <a:gd name="T23" fmla="*/ 2147483647 h 589"/>
              <a:gd name="T24" fmla="*/ 2147483647 w 410"/>
              <a:gd name="T25" fmla="*/ 0 h 589"/>
              <a:gd name="T26" fmla="*/ 0 w 410"/>
              <a:gd name="T27" fmla="*/ 2147483647 h 589"/>
              <a:gd name="T28" fmla="*/ 0 w 410"/>
              <a:gd name="T29" fmla="*/ 2147483647 h 589"/>
              <a:gd name="T30" fmla="*/ 2147483647 w 410"/>
              <a:gd name="T31" fmla="*/ 2147483647 h 589"/>
              <a:gd name="T32" fmla="*/ 2147483647 w 410"/>
              <a:gd name="T33" fmla="*/ 2147483647 h 589"/>
              <a:gd name="T34" fmla="*/ 2147483647 w 410"/>
              <a:gd name="T35" fmla="*/ 2147483647 h 589"/>
              <a:gd name="T36" fmla="*/ 2147483647 w 410"/>
              <a:gd name="T37" fmla="*/ 2147483647 h 589"/>
              <a:gd name="T38" fmla="*/ 2147483647 w 410"/>
              <a:gd name="T39" fmla="*/ 2147483647 h 589"/>
              <a:gd name="T40" fmla="*/ 2147483647 w 410"/>
              <a:gd name="T41" fmla="*/ 2147483647 h 589"/>
              <a:gd name="T42" fmla="*/ 2147483647 w 410"/>
              <a:gd name="T43" fmla="*/ 2147483647 h 589"/>
              <a:gd name="T44" fmla="*/ 2147483647 w 410"/>
              <a:gd name="T45" fmla="*/ 2147483647 h 589"/>
              <a:gd name="T46" fmla="*/ 2147483647 w 410"/>
              <a:gd name="T47" fmla="*/ 2147483647 h 589"/>
              <a:gd name="T48" fmla="*/ 2147483647 w 410"/>
              <a:gd name="T49" fmla="*/ 2147483647 h 589"/>
              <a:gd name="T50" fmla="*/ 2147483647 w 410"/>
              <a:gd name="T51" fmla="*/ 2147483647 h 589"/>
              <a:gd name="T52" fmla="*/ 2147483647 w 410"/>
              <a:gd name="T53" fmla="*/ 2147483647 h 589"/>
              <a:gd name="T54" fmla="*/ 2147483647 w 410"/>
              <a:gd name="T55" fmla="*/ 2147483647 h 589"/>
              <a:gd name="T56" fmla="*/ 2147483647 w 410"/>
              <a:gd name="T57" fmla="*/ 2147483647 h 589"/>
              <a:gd name="T58" fmla="*/ 2147483647 w 410"/>
              <a:gd name="T59" fmla="*/ 2147483647 h 589"/>
              <a:gd name="T60" fmla="*/ 2147483647 w 410"/>
              <a:gd name="T61" fmla="*/ 2147483647 h 589"/>
              <a:gd name="T62" fmla="*/ 2147483647 w 410"/>
              <a:gd name="T63" fmla="*/ 2147483647 h 589"/>
              <a:gd name="T64" fmla="*/ 2147483647 w 410"/>
              <a:gd name="T65" fmla="*/ 2147483647 h 589"/>
              <a:gd name="T66" fmla="*/ 2147483647 w 410"/>
              <a:gd name="T67" fmla="*/ 2147483647 h 589"/>
              <a:gd name="T68" fmla="*/ 2147483647 w 410"/>
              <a:gd name="T69" fmla="*/ 2147483647 h 5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10"/>
              <a:gd name="T106" fmla="*/ 0 h 589"/>
              <a:gd name="T107" fmla="*/ 410 w 410"/>
              <a:gd name="T108" fmla="*/ 589 h 58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10" h="589">
                <a:moveTo>
                  <a:pt x="402" y="229"/>
                </a:moveTo>
                <a:cubicBezTo>
                  <a:pt x="397" y="229"/>
                  <a:pt x="394" y="233"/>
                  <a:pt x="394" y="237"/>
                </a:cubicBezTo>
                <a:cubicBezTo>
                  <a:pt x="394" y="549"/>
                  <a:pt x="394" y="549"/>
                  <a:pt x="394" y="549"/>
                </a:cubicBezTo>
                <a:cubicBezTo>
                  <a:pt x="394" y="563"/>
                  <a:pt x="383" y="573"/>
                  <a:pt x="370" y="573"/>
                </a:cubicBezTo>
                <a:cubicBezTo>
                  <a:pt x="41" y="573"/>
                  <a:pt x="41" y="573"/>
                  <a:pt x="41" y="573"/>
                </a:cubicBezTo>
                <a:cubicBezTo>
                  <a:pt x="27" y="573"/>
                  <a:pt x="17" y="563"/>
                  <a:pt x="16" y="549"/>
                </a:cubicBezTo>
                <a:cubicBezTo>
                  <a:pt x="16" y="205"/>
                  <a:pt x="16" y="205"/>
                  <a:pt x="16" y="205"/>
                </a:cubicBezTo>
                <a:cubicBezTo>
                  <a:pt x="17" y="101"/>
                  <a:pt x="101" y="16"/>
                  <a:pt x="205" y="16"/>
                </a:cubicBezTo>
                <a:cubicBezTo>
                  <a:pt x="309" y="16"/>
                  <a:pt x="394" y="101"/>
                  <a:pt x="394" y="205"/>
                </a:cubicBezTo>
                <a:cubicBezTo>
                  <a:pt x="394" y="209"/>
                  <a:pt x="397" y="213"/>
                  <a:pt x="402" y="213"/>
                </a:cubicBezTo>
                <a:cubicBezTo>
                  <a:pt x="406" y="213"/>
                  <a:pt x="410" y="209"/>
                  <a:pt x="410" y="205"/>
                </a:cubicBezTo>
                <a:cubicBezTo>
                  <a:pt x="410" y="205"/>
                  <a:pt x="410" y="205"/>
                  <a:pt x="410" y="205"/>
                </a:cubicBezTo>
                <a:cubicBezTo>
                  <a:pt x="410" y="92"/>
                  <a:pt x="318" y="0"/>
                  <a:pt x="205" y="0"/>
                </a:cubicBezTo>
                <a:cubicBezTo>
                  <a:pt x="92" y="0"/>
                  <a:pt x="0" y="92"/>
                  <a:pt x="0" y="205"/>
                </a:cubicBezTo>
                <a:cubicBezTo>
                  <a:pt x="0" y="205"/>
                  <a:pt x="0" y="205"/>
                  <a:pt x="0" y="205"/>
                </a:cubicBezTo>
                <a:cubicBezTo>
                  <a:pt x="1" y="549"/>
                  <a:pt x="1" y="549"/>
                  <a:pt x="1" y="549"/>
                </a:cubicBezTo>
                <a:cubicBezTo>
                  <a:pt x="1" y="571"/>
                  <a:pt x="18" y="589"/>
                  <a:pt x="41" y="589"/>
                </a:cubicBezTo>
                <a:cubicBezTo>
                  <a:pt x="370" y="589"/>
                  <a:pt x="370" y="589"/>
                  <a:pt x="370" y="589"/>
                </a:cubicBezTo>
                <a:cubicBezTo>
                  <a:pt x="392" y="589"/>
                  <a:pt x="410" y="571"/>
                  <a:pt x="410" y="549"/>
                </a:cubicBezTo>
                <a:cubicBezTo>
                  <a:pt x="410" y="237"/>
                  <a:pt x="410" y="237"/>
                  <a:pt x="410" y="237"/>
                </a:cubicBezTo>
                <a:cubicBezTo>
                  <a:pt x="410" y="233"/>
                  <a:pt x="406" y="229"/>
                  <a:pt x="402" y="229"/>
                </a:cubicBezTo>
                <a:moveTo>
                  <a:pt x="205" y="53"/>
                </a:moveTo>
                <a:cubicBezTo>
                  <a:pt x="202" y="53"/>
                  <a:pt x="199" y="55"/>
                  <a:pt x="198" y="58"/>
                </a:cubicBezTo>
                <a:cubicBezTo>
                  <a:pt x="76" y="291"/>
                  <a:pt x="76" y="291"/>
                  <a:pt x="76" y="291"/>
                </a:cubicBezTo>
                <a:cubicBezTo>
                  <a:pt x="75" y="294"/>
                  <a:pt x="75" y="297"/>
                  <a:pt x="77" y="299"/>
                </a:cubicBezTo>
                <a:cubicBezTo>
                  <a:pt x="78" y="301"/>
                  <a:pt x="81" y="303"/>
                  <a:pt x="83" y="303"/>
                </a:cubicBezTo>
                <a:cubicBezTo>
                  <a:pt x="327" y="303"/>
                  <a:pt x="327" y="303"/>
                  <a:pt x="327" y="303"/>
                </a:cubicBezTo>
                <a:cubicBezTo>
                  <a:pt x="330" y="303"/>
                  <a:pt x="332" y="301"/>
                  <a:pt x="334" y="299"/>
                </a:cubicBezTo>
                <a:cubicBezTo>
                  <a:pt x="335" y="297"/>
                  <a:pt x="335" y="294"/>
                  <a:pt x="334" y="291"/>
                </a:cubicBezTo>
                <a:cubicBezTo>
                  <a:pt x="212" y="58"/>
                  <a:pt x="212" y="58"/>
                  <a:pt x="212" y="58"/>
                </a:cubicBezTo>
                <a:cubicBezTo>
                  <a:pt x="211" y="55"/>
                  <a:pt x="208" y="53"/>
                  <a:pt x="205" y="53"/>
                </a:cubicBezTo>
                <a:moveTo>
                  <a:pt x="96" y="287"/>
                </a:moveTo>
                <a:cubicBezTo>
                  <a:pt x="205" y="79"/>
                  <a:pt x="205" y="79"/>
                  <a:pt x="205" y="79"/>
                </a:cubicBezTo>
                <a:cubicBezTo>
                  <a:pt x="314" y="287"/>
                  <a:pt x="314" y="287"/>
                  <a:pt x="314" y="287"/>
                </a:cubicBezTo>
                <a:lnTo>
                  <a:pt x="96" y="287"/>
                </a:lnTo>
                <a:close/>
              </a:path>
            </a:pathLst>
          </a:custGeom>
          <a:solidFill>
            <a:srgbClr val="5B6592"/>
          </a:solidFill>
          <a:ln>
            <a:noFill/>
          </a:ln>
          <a:extLst>
            <a:ext uri="{91240B29-F687-4F45-9708-019B960494DF}">
              <a14:hiddenLine xmlns:a14="http://schemas.microsoft.com/office/drawing/2010/main" w="9525">
                <a:solidFill>
                  <a:srgbClr val="000000"/>
                </a:solidFill>
                <a:round/>
                <a:headEnd/>
                <a:tailEnd/>
              </a14:hiddenLine>
            </a:ext>
          </a:extLst>
        </p:spPr>
        <p:txBody>
          <a:bodyPr tIns="1080000" anchor="ctr"/>
          <a:lstStyle>
            <a:defPPr>
              <a:defRPr lang="en-US"/>
            </a:defPPr>
            <a:lvl1pPr algn="ctr" rtl="0" fontAlgn="base">
              <a:spcBef>
                <a:spcPct val="0"/>
              </a:spcBef>
              <a:spcAft>
                <a:spcPct val="0"/>
              </a:spcAft>
              <a:defRPr sz="2000" kern="1200">
                <a:solidFill>
                  <a:schemeClr val="tx1"/>
                </a:solidFill>
                <a:latin typeface="Arial" panose="020B0604020202020204" pitchFamily="34" charset="0"/>
                <a:ea typeface="+mn-ea"/>
                <a:cs typeface="+mn-cs"/>
              </a:defRPr>
            </a:lvl1pPr>
            <a:lvl2pPr marL="457200" algn="ctr" rtl="0" fontAlgn="base">
              <a:spcBef>
                <a:spcPct val="0"/>
              </a:spcBef>
              <a:spcAft>
                <a:spcPct val="0"/>
              </a:spcAft>
              <a:defRPr sz="2000" kern="1200">
                <a:solidFill>
                  <a:schemeClr val="tx1"/>
                </a:solidFill>
                <a:latin typeface="Arial" panose="020B0604020202020204" pitchFamily="34" charset="0"/>
                <a:ea typeface="+mn-ea"/>
                <a:cs typeface="+mn-cs"/>
              </a:defRPr>
            </a:lvl2pPr>
            <a:lvl3pPr marL="914400" algn="ctr" rtl="0" fontAlgn="base">
              <a:spcBef>
                <a:spcPct val="0"/>
              </a:spcBef>
              <a:spcAft>
                <a:spcPct val="0"/>
              </a:spcAft>
              <a:defRPr sz="2000" kern="1200">
                <a:solidFill>
                  <a:schemeClr val="tx1"/>
                </a:solidFill>
                <a:latin typeface="Arial" panose="020B0604020202020204" pitchFamily="34" charset="0"/>
                <a:ea typeface="+mn-ea"/>
                <a:cs typeface="+mn-cs"/>
              </a:defRPr>
            </a:lvl3pPr>
            <a:lvl4pPr marL="1371600" algn="ctr" rtl="0" fontAlgn="base">
              <a:spcBef>
                <a:spcPct val="0"/>
              </a:spcBef>
              <a:spcAft>
                <a:spcPct val="0"/>
              </a:spcAft>
              <a:defRPr sz="2000" kern="1200">
                <a:solidFill>
                  <a:schemeClr val="tx1"/>
                </a:solidFill>
                <a:latin typeface="Arial" panose="020B0604020202020204" pitchFamily="34" charset="0"/>
                <a:ea typeface="+mn-ea"/>
                <a:cs typeface="+mn-cs"/>
              </a:defRPr>
            </a:lvl4pPr>
            <a:lvl5pPr marL="1828800" algn="ctr" rtl="0" fontAlgn="base">
              <a:spcBef>
                <a:spcPct val="0"/>
              </a:spcBef>
              <a:spcAft>
                <a:spcPct val="0"/>
              </a:spcAft>
              <a:defRPr sz="2000" kern="1200">
                <a:solidFill>
                  <a:schemeClr val="tx1"/>
                </a:solidFill>
                <a:latin typeface="Arial" panose="020B0604020202020204" pitchFamily="34" charset="0"/>
                <a:ea typeface="+mn-ea"/>
                <a:cs typeface="+mn-cs"/>
              </a:defRPr>
            </a:lvl5pPr>
            <a:lvl6pPr marL="2286000" algn="l" defTabSz="914400" rtl="0" eaLnBrk="1" latinLnBrk="0" hangingPunct="1">
              <a:defRPr sz="2000" kern="1200">
                <a:solidFill>
                  <a:schemeClr val="tx1"/>
                </a:solidFill>
                <a:latin typeface="Arial" panose="020B0604020202020204" pitchFamily="34" charset="0"/>
                <a:ea typeface="+mn-ea"/>
                <a:cs typeface="+mn-cs"/>
              </a:defRPr>
            </a:lvl6pPr>
            <a:lvl7pPr marL="2743200" algn="l" defTabSz="914400" rtl="0" eaLnBrk="1" latinLnBrk="0" hangingPunct="1">
              <a:defRPr sz="2000" kern="1200">
                <a:solidFill>
                  <a:schemeClr val="tx1"/>
                </a:solidFill>
                <a:latin typeface="Arial" panose="020B0604020202020204" pitchFamily="34" charset="0"/>
                <a:ea typeface="+mn-ea"/>
                <a:cs typeface="+mn-cs"/>
              </a:defRPr>
            </a:lvl7pPr>
            <a:lvl8pPr marL="3200400" algn="l" defTabSz="914400" rtl="0" eaLnBrk="1" latinLnBrk="0" hangingPunct="1">
              <a:defRPr sz="2000" kern="1200">
                <a:solidFill>
                  <a:schemeClr val="tx1"/>
                </a:solidFill>
                <a:latin typeface="Arial" panose="020B0604020202020204" pitchFamily="34" charset="0"/>
                <a:ea typeface="+mn-ea"/>
                <a:cs typeface="+mn-cs"/>
              </a:defRPr>
            </a:lvl8pPr>
            <a:lvl9pPr marL="3657600" algn="l" defTabSz="914400" rtl="0" eaLnBrk="1" latinLnBrk="0" hangingPunct="1">
              <a:defRPr sz="2000" kern="1200">
                <a:solidFill>
                  <a:schemeClr val="tx1"/>
                </a:solidFill>
                <a:latin typeface="Arial" panose="020B0604020202020204" pitchFamily="34" charset="0"/>
                <a:ea typeface="+mn-ea"/>
                <a:cs typeface="+mn-cs"/>
              </a:defRPr>
            </a:lvl9pPr>
          </a:lstStyle>
          <a:p>
            <a:endParaRPr lang="en-US">
              <a:latin typeface="+mn-lt"/>
            </a:endParaRPr>
          </a:p>
        </p:txBody>
      </p:sp>
      <p:grpSp>
        <p:nvGrpSpPr>
          <p:cNvPr id="206" name="Group 205"/>
          <p:cNvGrpSpPr/>
          <p:nvPr/>
        </p:nvGrpSpPr>
        <p:grpSpPr>
          <a:xfrm>
            <a:off x="6494781" y="5173748"/>
            <a:ext cx="576263" cy="825500"/>
            <a:chOff x="4387997" y="4462418"/>
            <a:chExt cx="576263" cy="825500"/>
          </a:xfrm>
        </p:grpSpPr>
        <p:sp>
          <p:nvSpPr>
            <p:cNvPr id="195" name="AutoShape 10"/>
            <p:cNvSpPr>
              <a:spLocks noChangeAspect="1" noChangeArrowheads="1"/>
            </p:cNvSpPr>
            <p:nvPr/>
          </p:nvSpPr>
          <p:spPr bwMode="auto">
            <a:xfrm>
              <a:off x="4399110" y="4697368"/>
              <a:ext cx="555625" cy="581025"/>
            </a:xfrm>
            <a:prstGeom prst="roundRect">
              <a:avLst>
                <a:gd name="adj" fmla="val 9356"/>
              </a:avLst>
            </a:prstGeom>
            <a:solidFill>
              <a:schemeClr val="bg1"/>
            </a:solidFill>
            <a:ln w="12700" algn="ctr">
              <a:solidFill>
                <a:schemeClr val="bg1"/>
              </a:solidFill>
              <a:round/>
              <a:headEnd/>
              <a:tailEnd/>
            </a:ln>
          </p:spPr>
          <p:txBody>
            <a:bodyPr wrap="none" lIns="0" rIns="0" anchor="ctr"/>
            <a:lstStyle>
              <a:lvl1pPr algn="l" eaLnBrk="0" hangingPunct="0">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lgn="l" eaLnBrk="0" hangingPunct="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lgn="l" eaLnBrk="0" hangingPunct="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lgn="l" eaLnBrk="0" hangingPunct="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lgn="l" eaLnBrk="0" hangingPunct="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sv-SE" altLang="en-US" sz="2000">
                <a:solidFill>
                  <a:srgbClr val="5B6592"/>
                </a:solidFill>
                <a:latin typeface="+mn-lt"/>
              </a:endParaRPr>
            </a:p>
          </p:txBody>
        </p:sp>
        <p:sp>
          <p:nvSpPr>
            <p:cNvPr id="196" name="Oval 11"/>
            <p:cNvSpPr>
              <a:spLocks noChangeAspect="1" noChangeArrowheads="1"/>
            </p:cNvSpPr>
            <p:nvPr/>
          </p:nvSpPr>
          <p:spPr bwMode="auto">
            <a:xfrm>
              <a:off x="4395935" y="4473530"/>
              <a:ext cx="558800" cy="563563"/>
            </a:xfrm>
            <a:prstGeom prst="ellipse">
              <a:avLst/>
            </a:prstGeom>
            <a:solidFill>
              <a:schemeClr val="bg1"/>
            </a:solidFill>
            <a:ln w="12700" algn="ctr">
              <a:solidFill>
                <a:schemeClr val="bg1"/>
              </a:solidFill>
              <a:round/>
              <a:headEnd/>
              <a:tailEnd/>
            </a:ln>
          </p:spPr>
          <p:txBody>
            <a:bodyPr wrap="none" lIns="0" rIns="0" anchor="ctr"/>
            <a:lstStyle>
              <a:lvl1pPr algn="l" eaLnBrk="0" hangingPunct="0">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lgn="l" eaLnBrk="0" hangingPunct="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lgn="l" eaLnBrk="0" hangingPunct="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lgn="l" eaLnBrk="0" hangingPunct="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lgn="l" eaLnBrk="0" hangingPunct="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sv-SE" altLang="en-US" sz="2000">
                <a:solidFill>
                  <a:srgbClr val="5B6592"/>
                </a:solidFill>
                <a:latin typeface="+mn-lt"/>
              </a:endParaRPr>
            </a:p>
          </p:txBody>
        </p:sp>
        <p:sp>
          <p:nvSpPr>
            <p:cNvPr id="197" name="Text Box 12"/>
            <p:cNvSpPr txBox="1">
              <a:spLocks noChangeAspect="1" noChangeArrowheads="1"/>
            </p:cNvSpPr>
            <p:nvPr/>
          </p:nvSpPr>
          <p:spPr bwMode="auto">
            <a:xfrm>
              <a:off x="4414985" y="4911680"/>
              <a:ext cx="519112"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nchor="ctr"/>
            <a:lstStyle>
              <a:lvl1pPr algn="l" eaLnBrk="0" hangingPunct="0">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lgn="l" eaLnBrk="0" hangingPunct="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lgn="l" eaLnBrk="0" hangingPunct="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lgn="l" eaLnBrk="0" hangingPunct="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lgn="l" eaLnBrk="0" hangingPunct="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lnSpc>
                  <a:spcPct val="80000"/>
                </a:lnSpc>
                <a:spcBef>
                  <a:spcPct val="0"/>
                </a:spcBef>
                <a:buClrTx/>
                <a:buFontTx/>
                <a:buNone/>
              </a:pPr>
              <a:r>
                <a:rPr lang="en-US" altLang="en-US" sz="1400">
                  <a:solidFill>
                    <a:srgbClr val="5B6592"/>
                  </a:solidFill>
                  <a:latin typeface="+mn-lt"/>
                  <a:ea typeface="MS PGothic" panose="020B0600070205080204" pitchFamily="34" charset="-128"/>
                  <a:cs typeface="MS PGothic" panose="020B0600070205080204" pitchFamily="34" charset="-128"/>
                </a:rPr>
                <a:t>UPF </a:t>
              </a:r>
            </a:p>
          </p:txBody>
        </p:sp>
        <p:sp>
          <p:nvSpPr>
            <p:cNvPr id="198" name="Rectangle 13"/>
            <p:cNvSpPr>
              <a:spLocks noChangeAspect="1" noChangeArrowheads="1"/>
            </p:cNvSpPr>
            <p:nvPr/>
          </p:nvSpPr>
          <p:spPr bwMode="auto">
            <a:xfrm>
              <a:off x="4387997" y="4462418"/>
              <a:ext cx="576263"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72000" rIns="72000" anchor="ctr"/>
            <a:lstStyle>
              <a:lvl1pPr algn="l" eaLnBrk="0" hangingPunct="0">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lgn="l" eaLnBrk="0" hangingPunct="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lgn="l" eaLnBrk="0" hangingPunct="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lgn="l" eaLnBrk="0" hangingPunct="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lgn="l" eaLnBrk="0" hangingPunct="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sv-SE" altLang="en-US" sz="2000">
                <a:solidFill>
                  <a:srgbClr val="5B6592"/>
                </a:solidFill>
                <a:latin typeface="+mn-lt"/>
              </a:endParaRPr>
            </a:p>
          </p:txBody>
        </p:sp>
        <p:sp>
          <p:nvSpPr>
            <p:cNvPr id="199" name="Freeform 11"/>
            <p:cNvSpPr>
              <a:spLocks noChangeAspect="1" noEditPoints="1"/>
            </p:cNvSpPr>
            <p:nvPr/>
          </p:nvSpPr>
          <p:spPr bwMode="auto">
            <a:xfrm>
              <a:off x="4387997" y="4462418"/>
              <a:ext cx="576263" cy="823912"/>
            </a:xfrm>
            <a:custGeom>
              <a:avLst/>
              <a:gdLst>
                <a:gd name="T0" fmla="*/ 2147483647 w 410"/>
                <a:gd name="T1" fmla="*/ 2147483647 h 589"/>
                <a:gd name="T2" fmla="*/ 2147483647 w 410"/>
                <a:gd name="T3" fmla="*/ 2147483647 h 589"/>
                <a:gd name="T4" fmla="*/ 2147483647 w 410"/>
                <a:gd name="T5" fmla="*/ 2147483647 h 589"/>
                <a:gd name="T6" fmla="*/ 2147483647 w 410"/>
                <a:gd name="T7" fmla="*/ 2147483647 h 589"/>
                <a:gd name="T8" fmla="*/ 2147483647 w 410"/>
                <a:gd name="T9" fmla="*/ 2147483647 h 589"/>
                <a:gd name="T10" fmla="*/ 2147483647 w 410"/>
                <a:gd name="T11" fmla="*/ 2147483647 h 589"/>
                <a:gd name="T12" fmla="*/ 0 w 410"/>
                <a:gd name="T13" fmla="*/ 2147483647 h 589"/>
                <a:gd name="T14" fmla="*/ 2147483647 w 410"/>
                <a:gd name="T15" fmla="*/ 2147483647 h 589"/>
                <a:gd name="T16" fmla="*/ 2147483647 w 410"/>
                <a:gd name="T17" fmla="*/ 2147483647 h 589"/>
                <a:gd name="T18" fmla="*/ 2147483647 w 410"/>
                <a:gd name="T19" fmla="*/ 2147483647 h 589"/>
                <a:gd name="T20" fmla="*/ 2147483647 w 410"/>
                <a:gd name="T21" fmla="*/ 2147483647 h 589"/>
                <a:gd name="T22" fmla="*/ 2147483647 w 410"/>
                <a:gd name="T23" fmla="*/ 2147483647 h 589"/>
                <a:gd name="T24" fmla="*/ 2147483647 w 410"/>
                <a:gd name="T25" fmla="*/ 2147483647 h 589"/>
                <a:gd name="T26" fmla="*/ 2147483647 w 410"/>
                <a:gd name="T27" fmla="*/ 2147483647 h 589"/>
                <a:gd name="T28" fmla="*/ 2147483647 w 410"/>
                <a:gd name="T29" fmla="*/ 2147483647 h 589"/>
                <a:gd name="T30" fmla="*/ 2147483647 w 410"/>
                <a:gd name="T31" fmla="*/ 2147483647 h 589"/>
                <a:gd name="T32" fmla="*/ 2147483647 w 410"/>
                <a:gd name="T33" fmla="*/ 2147483647 h 589"/>
                <a:gd name="T34" fmla="*/ 2147483647 w 410"/>
                <a:gd name="T35" fmla="*/ 2147483647 h 589"/>
                <a:gd name="T36" fmla="*/ 2147483647 w 410"/>
                <a:gd name="T37" fmla="*/ 2147483647 h 589"/>
                <a:gd name="T38" fmla="*/ 2147483647 w 410"/>
                <a:gd name="T39" fmla="*/ 2147483647 h 589"/>
                <a:gd name="T40" fmla="*/ 2147483647 w 410"/>
                <a:gd name="T41" fmla="*/ 2147483647 h 589"/>
                <a:gd name="T42" fmla="*/ 2147483647 w 410"/>
                <a:gd name="T43" fmla="*/ 2147483647 h 589"/>
                <a:gd name="T44" fmla="*/ 2147483647 w 410"/>
                <a:gd name="T45" fmla="*/ 2147483647 h 589"/>
                <a:gd name="T46" fmla="*/ 2147483647 w 410"/>
                <a:gd name="T47" fmla="*/ 2147483647 h 589"/>
                <a:gd name="T48" fmla="*/ 2147483647 w 410"/>
                <a:gd name="T49" fmla="*/ 2147483647 h 589"/>
                <a:gd name="T50" fmla="*/ 2147483647 w 410"/>
                <a:gd name="T51" fmla="*/ 2147483647 h 589"/>
                <a:gd name="T52" fmla="*/ 2147483647 w 410"/>
                <a:gd name="T53" fmla="*/ 2147483647 h 589"/>
                <a:gd name="T54" fmla="*/ 2147483647 w 410"/>
                <a:gd name="T55" fmla="*/ 2147483647 h 589"/>
                <a:gd name="T56" fmla="*/ 2147483647 w 410"/>
                <a:gd name="T57" fmla="*/ 2147483647 h 589"/>
                <a:gd name="T58" fmla="*/ 2147483647 w 410"/>
                <a:gd name="T59" fmla="*/ 2147483647 h 589"/>
                <a:gd name="T60" fmla="*/ 2147483647 w 410"/>
                <a:gd name="T61" fmla="*/ 2147483647 h 589"/>
                <a:gd name="T62" fmla="*/ 2147483647 w 410"/>
                <a:gd name="T63" fmla="*/ 2147483647 h 589"/>
                <a:gd name="T64" fmla="*/ 2147483647 w 410"/>
                <a:gd name="T65" fmla="*/ 2147483647 h 589"/>
                <a:gd name="T66" fmla="*/ 2147483647 w 410"/>
                <a:gd name="T67" fmla="*/ 2147483647 h 589"/>
                <a:gd name="T68" fmla="*/ 2147483647 w 410"/>
                <a:gd name="T69" fmla="*/ 2147483647 h 589"/>
                <a:gd name="T70" fmla="*/ 2147483647 w 410"/>
                <a:gd name="T71" fmla="*/ 2147483647 h 589"/>
                <a:gd name="T72" fmla="*/ 2147483647 w 410"/>
                <a:gd name="T73" fmla="*/ 2147483647 h 589"/>
                <a:gd name="T74" fmla="*/ 2147483647 w 410"/>
                <a:gd name="T75" fmla="*/ 2147483647 h 589"/>
                <a:gd name="T76" fmla="*/ 2147483647 w 410"/>
                <a:gd name="T77" fmla="*/ 2147483647 h 589"/>
                <a:gd name="T78" fmla="*/ 2147483647 w 410"/>
                <a:gd name="T79" fmla="*/ 2147483647 h 58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10"/>
                <a:gd name="T121" fmla="*/ 0 h 589"/>
                <a:gd name="T122" fmla="*/ 410 w 410"/>
                <a:gd name="T123" fmla="*/ 589 h 58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10" h="589">
                  <a:moveTo>
                    <a:pt x="402" y="229"/>
                  </a:moveTo>
                  <a:cubicBezTo>
                    <a:pt x="397" y="229"/>
                    <a:pt x="394" y="233"/>
                    <a:pt x="394" y="237"/>
                  </a:cubicBezTo>
                  <a:cubicBezTo>
                    <a:pt x="394" y="549"/>
                    <a:pt x="394" y="549"/>
                    <a:pt x="394" y="549"/>
                  </a:cubicBezTo>
                  <a:cubicBezTo>
                    <a:pt x="394" y="563"/>
                    <a:pt x="383" y="573"/>
                    <a:pt x="370" y="573"/>
                  </a:cubicBezTo>
                  <a:cubicBezTo>
                    <a:pt x="41" y="573"/>
                    <a:pt x="41" y="573"/>
                    <a:pt x="41" y="573"/>
                  </a:cubicBezTo>
                  <a:cubicBezTo>
                    <a:pt x="27" y="573"/>
                    <a:pt x="17" y="563"/>
                    <a:pt x="16" y="549"/>
                  </a:cubicBezTo>
                  <a:cubicBezTo>
                    <a:pt x="16" y="205"/>
                    <a:pt x="16" y="205"/>
                    <a:pt x="16" y="205"/>
                  </a:cubicBezTo>
                  <a:cubicBezTo>
                    <a:pt x="17" y="101"/>
                    <a:pt x="101" y="16"/>
                    <a:pt x="205" y="16"/>
                  </a:cubicBezTo>
                  <a:cubicBezTo>
                    <a:pt x="309" y="16"/>
                    <a:pt x="394" y="101"/>
                    <a:pt x="394" y="205"/>
                  </a:cubicBezTo>
                  <a:cubicBezTo>
                    <a:pt x="394" y="209"/>
                    <a:pt x="397" y="213"/>
                    <a:pt x="402" y="213"/>
                  </a:cubicBezTo>
                  <a:cubicBezTo>
                    <a:pt x="406" y="213"/>
                    <a:pt x="410" y="209"/>
                    <a:pt x="410" y="205"/>
                  </a:cubicBezTo>
                  <a:cubicBezTo>
                    <a:pt x="410" y="205"/>
                    <a:pt x="410" y="205"/>
                    <a:pt x="410" y="205"/>
                  </a:cubicBezTo>
                  <a:cubicBezTo>
                    <a:pt x="410" y="92"/>
                    <a:pt x="318" y="0"/>
                    <a:pt x="205" y="0"/>
                  </a:cubicBezTo>
                  <a:cubicBezTo>
                    <a:pt x="92" y="0"/>
                    <a:pt x="0" y="92"/>
                    <a:pt x="0" y="205"/>
                  </a:cubicBezTo>
                  <a:cubicBezTo>
                    <a:pt x="0" y="205"/>
                    <a:pt x="0" y="205"/>
                    <a:pt x="0" y="205"/>
                  </a:cubicBezTo>
                  <a:cubicBezTo>
                    <a:pt x="1" y="549"/>
                    <a:pt x="1" y="549"/>
                    <a:pt x="1" y="549"/>
                  </a:cubicBezTo>
                  <a:cubicBezTo>
                    <a:pt x="1" y="571"/>
                    <a:pt x="18" y="589"/>
                    <a:pt x="41" y="589"/>
                  </a:cubicBezTo>
                  <a:cubicBezTo>
                    <a:pt x="370" y="589"/>
                    <a:pt x="370" y="589"/>
                    <a:pt x="370" y="589"/>
                  </a:cubicBezTo>
                  <a:cubicBezTo>
                    <a:pt x="392" y="589"/>
                    <a:pt x="410" y="571"/>
                    <a:pt x="410" y="549"/>
                  </a:cubicBezTo>
                  <a:cubicBezTo>
                    <a:pt x="410" y="237"/>
                    <a:pt x="410" y="237"/>
                    <a:pt x="410" y="237"/>
                  </a:cubicBezTo>
                  <a:cubicBezTo>
                    <a:pt x="410" y="233"/>
                    <a:pt x="406" y="229"/>
                    <a:pt x="402" y="229"/>
                  </a:cubicBezTo>
                  <a:moveTo>
                    <a:pt x="331" y="160"/>
                  </a:moveTo>
                  <a:cubicBezTo>
                    <a:pt x="300" y="130"/>
                    <a:pt x="300" y="130"/>
                    <a:pt x="300" y="130"/>
                  </a:cubicBezTo>
                  <a:cubicBezTo>
                    <a:pt x="297" y="126"/>
                    <a:pt x="292" y="126"/>
                    <a:pt x="289" y="130"/>
                  </a:cubicBezTo>
                  <a:cubicBezTo>
                    <a:pt x="285" y="133"/>
                    <a:pt x="285" y="138"/>
                    <a:pt x="289" y="141"/>
                  </a:cubicBezTo>
                  <a:cubicBezTo>
                    <a:pt x="306" y="158"/>
                    <a:pt x="306" y="158"/>
                    <a:pt x="306" y="158"/>
                  </a:cubicBezTo>
                  <a:cubicBezTo>
                    <a:pt x="162" y="158"/>
                    <a:pt x="162" y="158"/>
                    <a:pt x="162" y="158"/>
                  </a:cubicBezTo>
                  <a:cubicBezTo>
                    <a:pt x="157" y="158"/>
                    <a:pt x="154" y="162"/>
                    <a:pt x="154" y="166"/>
                  </a:cubicBezTo>
                  <a:cubicBezTo>
                    <a:pt x="154" y="170"/>
                    <a:pt x="157" y="174"/>
                    <a:pt x="162" y="174"/>
                  </a:cubicBezTo>
                  <a:cubicBezTo>
                    <a:pt x="305" y="174"/>
                    <a:pt x="305" y="174"/>
                    <a:pt x="305" y="174"/>
                  </a:cubicBezTo>
                  <a:cubicBezTo>
                    <a:pt x="289" y="191"/>
                    <a:pt x="289" y="191"/>
                    <a:pt x="289" y="191"/>
                  </a:cubicBezTo>
                  <a:cubicBezTo>
                    <a:pt x="285" y="194"/>
                    <a:pt x="285" y="199"/>
                    <a:pt x="289" y="202"/>
                  </a:cubicBezTo>
                  <a:cubicBezTo>
                    <a:pt x="290" y="204"/>
                    <a:pt x="292" y="205"/>
                    <a:pt x="294" y="205"/>
                  </a:cubicBezTo>
                  <a:cubicBezTo>
                    <a:pt x="296" y="205"/>
                    <a:pt x="298" y="204"/>
                    <a:pt x="300" y="202"/>
                  </a:cubicBezTo>
                  <a:cubicBezTo>
                    <a:pt x="331" y="172"/>
                    <a:pt x="331" y="172"/>
                    <a:pt x="331" y="172"/>
                  </a:cubicBezTo>
                  <a:cubicBezTo>
                    <a:pt x="334" y="168"/>
                    <a:pt x="334" y="163"/>
                    <a:pt x="331" y="160"/>
                  </a:cubicBezTo>
                  <a:moveTo>
                    <a:pt x="80" y="113"/>
                  </a:moveTo>
                  <a:cubicBezTo>
                    <a:pt x="110" y="82"/>
                    <a:pt x="110" y="82"/>
                    <a:pt x="110" y="82"/>
                  </a:cubicBezTo>
                  <a:cubicBezTo>
                    <a:pt x="114" y="79"/>
                    <a:pt x="119" y="79"/>
                    <a:pt x="122" y="82"/>
                  </a:cubicBezTo>
                  <a:cubicBezTo>
                    <a:pt x="125" y="85"/>
                    <a:pt x="125" y="90"/>
                    <a:pt x="122" y="93"/>
                  </a:cubicBezTo>
                  <a:cubicBezTo>
                    <a:pt x="105" y="110"/>
                    <a:pt x="105" y="110"/>
                    <a:pt x="105" y="110"/>
                  </a:cubicBezTo>
                  <a:cubicBezTo>
                    <a:pt x="248" y="110"/>
                    <a:pt x="248" y="110"/>
                    <a:pt x="248" y="110"/>
                  </a:cubicBezTo>
                  <a:cubicBezTo>
                    <a:pt x="253" y="110"/>
                    <a:pt x="256" y="114"/>
                    <a:pt x="256" y="118"/>
                  </a:cubicBezTo>
                  <a:cubicBezTo>
                    <a:pt x="256" y="123"/>
                    <a:pt x="253" y="126"/>
                    <a:pt x="248" y="126"/>
                  </a:cubicBezTo>
                  <a:cubicBezTo>
                    <a:pt x="105" y="126"/>
                    <a:pt x="105" y="126"/>
                    <a:pt x="105" y="126"/>
                  </a:cubicBezTo>
                  <a:cubicBezTo>
                    <a:pt x="122" y="143"/>
                    <a:pt x="122" y="143"/>
                    <a:pt x="122" y="143"/>
                  </a:cubicBezTo>
                  <a:cubicBezTo>
                    <a:pt x="125" y="146"/>
                    <a:pt x="125" y="151"/>
                    <a:pt x="122" y="155"/>
                  </a:cubicBezTo>
                  <a:cubicBezTo>
                    <a:pt x="120" y="156"/>
                    <a:pt x="118" y="157"/>
                    <a:pt x="116" y="157"/>
                  </a:cubicBezTo>
                  <a:cubicBezTo>
                    <a:pt x="114" y="157"/>
                    <a:pt x="112" y="156"/>
                    <a:pt x="110" y="155"/>
                  </a:cubicBezTo>
                  <a:cubicBezTo>
                    <a:pt x="80" y="124"/>
                    <a:pt x="80" y="124"/>
                    <a:pt x="80" y="124"/>
                  </a:cubicBezTo>
                  <a:cubicBezTo>
                    <a:pt x="77" y="121"/>
                    <a:pt x="77" y="116"/>
                    <a:pt x="80" y="113"/>
                  </a:cubicBezTo>
                  <a:moveTo>
                    <a:pt x="330" y="259"/>
                  </a:moveTo>
                  <a:cubicBezTo>
                    <a:pt x="300" y="228"/>
                    <a:pt x="300" y="228"/>
                    <a:pt x="300" y="228"/>
                  </a:cubicBezTo>
                  <a:cubicBezTo>
                    <a:pt x="296" y="225"/>
                    <a:pt x="291" y="225"/>
                    <a:pt x="288" y="228"/>
                  </a:cubicBezTo>
                  <a:cubicBezTo>
                    <a:pt x="285" y="231"/>
                    <a:pt x="285" y="236"/>
                    <a:pt x="288" y="239"/>
                  </a:cubicBezTo>
                  <a:cubicBezTo>
                    <a:pt x="305" y="256"/>
                    <a:pt x="305" y="256"/>
                    <a:pt x="305" y="256"/>
                  </a:cubicBezTo>
                  <a:cubicBezTo>
                    <a:pt x="161" y="256"/>
                    <a:pt x="161" y="256"/>
                    <a:pt x="161" y="256"/>
                  </a:cubicBezTo>
                  <a:cubicBezTo>
                    <a:pt x="157" y="256"/>
                    <a:pt x="153" y="260"/>
                    <a:pt x="153" y="264"/>
                  </a:cubicBezTo>
                  <a:cubicBezTo>
                    <a:pt x="153" y="269"/>
                    <a:pt x="157" y="272"/>
                    <a:pt x="161" y="272"/>
                  </a:cubicBezTo>
                  <a:cubicBezTo>
                    <a:pt x="305" y="272"/>
                    <a:pt x="305" y="272"/>
                    <a:pt x="305" y="272"/>
                  </a:cubicBezTo>
                  <a:cubicBezTo>
                    <a:pt x="288" y="289"/>
                    <a:pt x="288" y="289"/>
                    <a:pt x="288" y="289"/>
                  </a:cubicBezTo>
                  <a:cubicBezTo>
                    <a:pt x="285" y="292"/>
                    <a:pt x="285" y="297"/>
                    <a:pt x="288" y="300"/>
                  </a:cubicBezTo>
                  <a:cubicBezTo>
                    <a:pt x="290" y="302"/>
                    <a:pt x="292" y="303"/>
                    <a:pt x="294" y="303"/>
                  </a:cubicBezTo>
                  <a:cubicBezTo>
                    <a:pt x="296" y="303"/>
                    <a:pt x="298" y="302"/>
                    <a:pt x="300" y="300"/>
                  </a:cubicBezTo>
                  <a:cubicBezTo>
                    <a:pt x="330" y="270"/>
                    <a:pt x="330" y="270"/>
                    <a:pt x="330" y="270"/>
                  </a:cubicBezTo>
                  <a:cubicBezTo>
                    <a:pt x="333" y="267"/>
                    <a:pt x="333" y="262"/>
                    <a:pt x="330" y="259"/>
                  </a:cubicBezTo>
                  <a:moveTo>
                    <a:pt x="80" y="209"/>
                  </a:moveTo>
                  <a:cubicBezTo>
                    <a:pt x="110" y="178"/>
                    <a:pt x="110" y="178"/>
                    <a:pt x="110" y="178"/>
                  </a:cubicBezTo>
                  <a:cubicBezTo>
                    <a:pt x="114" y="175"/>
                    <a:pt x="119" y="175"/>
                    <a:pt x="122" y="178"/>
                  </a:cubicBezTo>
                  <a:cubicBezTo>
                    <a:pt x="125" y="181"/>
                    <a:pt x="125" y="186"/>
                    <a:pt x="122" y="189"/>
                  </a:cubicBezTo>
                  <a:cubicBezTo>
                    <a:pt x="105" y="206"/>
                    <a:pt x="105" y="206"/>
                    <a:pt x="105" y="206"/>
                  </a:cubicBezTo>
                  <a:cubicBezTo>
                    <a:pt x="248" y="206"/>
                    <a:pt x="248" y="206"/>
                    <a:pt x="248" y="206"/>
                  </a:cubicBezTo>
                  <a:cubicBezTo>
                    <a:pt x="253" y="206"/>
                    <a:pt x="256" y="210"/>
                    <a:pt x="256" y="214"/>
                  </a:cubicBezTo>
                  <a:cubicBezTo>
                    <a:pt x="256" y="219"/>
                    <a:pt x="253" y="222"/>
                    <a:pt x="248" y="222"/>
                  </a:cubicBezTo>
                  <a:cubicBezTo>
                    <a:pt x="105" y="222"/>
                    <a:pt x="105" y="222"/>
                    <a:pt x="105" y="222"/>
                  </a:cubicBezTo>
                  <a:cubicBezTo>
                    <a:pt x="122" y="239"/>
                    <a:pt x="122" y="239"/>
                    <a:pt x="122" y="239"/>
                  </a:cubicBezTo>
                  <a:cubicBezTo>
                    <a:pt x="125" y="242"/>
                    <a:pt x="125" y="247"/>
                    <a:pt x="122" y="251"/>
                  </a:cubicBezTo>
                  <a:cubicBezTo>
                    <a:pt x="120" y="252"/>
                    <a:pt x="118" y="253"/>
                    <a:pt x="116" y="253"/>
                  </a:cubicBezTo>
                  <a:cubicBezTo>
                    <a:pt x="114" y="253"/>
                    <a:pt x="112" y="252"/>
                    <a:pt x="110" y="251"/>
                  </a:cubicBezTo>
                  <a:cubicBezTo>
                    <a:pt x="80" y="220"/>
                    <a:pt x="80" y="220"/>
                    <a:pt x="80" y="220"/>
                  </a:cubicBezTo>
                  <a:cubicBezTo>
                    <a:pt x="77" y="217"/>
                    <a:pt x="77" y="212"/>
                    <a:pt x="80" y="209"/>
                  </a:cubicBezTo>
                </a:path>
              </a:pathLst>
            </a:custGeom>
            <a:solidFill>
              <a:srgbClr val="5B6592"/>
            </a:solidFill>
            <a:ln>
              <a:noFill/>
            </a:ln>
            <a:extLst>
              <a:ext uri="{91240B29-F687-4F45-9708-019B960494DF}">
                <a14:hiddenLine xmlns:a14="http://schemas.microsoft.com/office/drawing/2010/main" w="9525">
                  <a:solidFill>
                    <a:srgbClr val="000000"/>
                  </a:solidFill>
                  <a:round/>
                  <a:headEnd/>
                  <a:tailEnd/>
                </a14:hiddenLine>
              </a:ext>
            </a:extLst>
          </p:spPr>
          <p:txBody>
            <a:bodyPr tIns="1080000" anchor="ctr"/>
            <a:lstStyle/>
            <a:p>
              <a:endParaRPr lang="en-US">
                <a:latin typeface="+mn-lt"/>
              </a:endParaRPr>
            </a:p>
          </p:txBody>
        </p:sp>
      </p:grpSp>
      <p:grpSp>
        <p:nvGrpSpPr>
          <p:cNvPr id="205" name="Group 204"/>
          <p:cNvGrpSpPr/>
          <p:nvPr/>
        </p:nvGrpSpPr>
        <p:grpSpPr>
          <a:xfrm>
            <a:off x="4881175" y="5173748"/>
            <a:ext cx="576263" cy="825500"/>
            <a:chOff x="4540397" y="4614818"/>
            <a:chExt cx="576263" cy="825500"/>
          </a:xfrm>
        </p:grpSpPr>
        <p:sp>
          <p:nvSpPr>
            <p:cNvPr id="200" name="AutoShape 10"/>
            <p:cNvSpPr>
              <a:spLocks noChangeAspect="1" noChangeArrowheads="1"/>
            </p:cNvSpPr>
            <p:nvPr/>
          </p:nvSpPr>
          <p:spPr bwMode="auto">
            <a:xfrm>
              <a:off x="4551510" y="4849768"/>
              <a:ext cx="555625" cy="581025"/>
            </a:xfrm>
            <a:prstGeom prst="roundRect">
              <a:avLst>
                <a:gd name="adj" fmla="val 9356"/>
              </a:avLst>
            </a:prstGeom>
            <a:solidFill>
              <a:schemeClr val="bg1"/>
            </a:solidFill>
            <a:ln w="12700" algn="ctr">
              <a:solidFill>
                <a:schemeClr val="bg1"/>
              </a:solidFill>
              <a:round/>
              <a:headEnd/>
              <a:tailEnd/>
            </a:ln>
          </p:spPr>
          <p:txBody>
            <a:bodyPr wrap="none" lIns="0" rIns="0" anchor="ctr"/>
            <a:lstStyle>
              <a:lvl1pPr algn="l" eaLnBrk="0" hangingPunct="0">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lgn="l" eaLnBrk="0" hangingPunct="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lgn="l" eaLnBrk="0" hangingPunct="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lgn="l" eaLnBrk="0" hangingPunct="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lgn="l" eaLnBrk="0" hangingPunct="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sv-SE" altLang="en-US" sz="2000">
                <a:solidFill>
                  <a:srgbClr val="5B6592"/>
                </a:solidFill>
                <a:latin typeface="+mn-lt"/>
              </a:endParaRPr>
            </a:p>
          </p:txBody>
        </p:sp>
        <p:sp>
          <p:nvSpPr>
            <p:cNvPr id="201" name="Oval 11"/>
            <p:cNvSpPr>
              <a:spLocks noChangeAspect="1" noChangeArrowheads="1"/>
            </p:cNvSpPr>
            <p:nvPr/>
          </p:nvSpPr>
          <p:spPr bwMode="auto">
            <a:xfrm>
              <a:off x="4548335" y="4625930"/>
              <a:ext cx="558800" cy="563563"/>
            </a:xfrm>
            <a:prstGeom prst="ellipse">
              <a:avLst/>
            </a:prstGeom>
            <a:solidFill>
              <a:schemeClr val="bg1"/>
            </a:solidFill>
            <a:ln w="12700" algn="ctr">
              <a:solidFill>
                <a:schemeClr val="bg1"/>
              </a:solidFill>
              <a:round/>
              <a:headEnd/>
              <a:tailEnd/>
            </a:ln>
          </p:spPr>
          <p:txBody>
            <a:bodyPr wrap="none" lIns="0" rIns="0" anchor="ctr"/>
            <a:lstStyle>
              <a:lvl1pPr algn="l" eaLnBrk="0" hangingPunct="0">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lgn="l" eaLnBrk="0" hangingPunct="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lgn="l" eaLnBrk="0" hangingPunct="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lgn="l" eaLnBrk="0" hangingPunct="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lgn="l" eaLnBrk="0" hangingPunct="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sv-SE" altLang="en-US" sz="2000">
                <a:solidFill>
                  <a:srgbClr val="5B6592"/>
                </a:solidFill>
                <a:latin typeface="+mn-lt"/>
              </a:endParaRPr>
            </a:p>
          </p:txBody>
        </p:sp>
        <p:sp>
          <p:nvSpPr>
            <p:cNvPr id="202" name="Text Box 12"/>
            <p:cNvSpPr txBox="1">
              <a:spLocks noChangeAspect="1" noChangeArrowheads="1"/>
            </p:cNvSpPr>
            <p:nvPr/>
          </p:nvSpPr>
          <p:spPr bwMode="auto">
            <a:xfrm>
              <a:off x="4567385" y="5064080"/>
              <a:ext cx="519112"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0" tIns="0" rIns="0" bIns="0" anchor="ctr"/>
            <a:lstStyle>
              <a:lvl1pPr algn="l" eaLnBrk="0" hangingPunct="0">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lgn="l" eaLnBrk="0" hangingPunct="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lgn="l" eaLnBrk="0" hangingPunct="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lgn="l" eaLnBrk="0" hangingPunct="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lgn="l" eaLnBrk="0" hangingPunct="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lnSpc>
                  <a:spcPct val="80000"/>
                </a:lnSpc>
                <a:spcBef>
                  <a:spcPct val="0"/>
                </a:spcBef>
                <a:buClrTx/>
                <a:buFontTx/>
                <a:buNone/>
              </a:pPr>
              <a:r>
                <a:rPr lang="en-US" altLang="en-US" sz="1400">
                  <a:solidFill>
                    <a:srgbClr val="5B6592"/>
                  </a:solidFill>
                  <a:latin typeface="+mn-lt"/>
                  <a:ea typeface="MS PGothic" panose="020B0600070205080204" pitchFamily="34" charset="-128"/>
                  <a:cs typeface="MS PGothic" panose="020B0600070205080204" pitchFamily="34" charset="-128"/>
                </a:rPr>
                <a:t>UPF </a:t>
              </a:r>
            </a:p>
          </p:txBody>
        </p:sp>
        <p:sp>
          <p:nvSpPr>
            <p:cNvPr id="203" name="Rectangle 13"/>
            <p:cNvSpPr>
              <a:spLocks noChangeAspect="1" noChangeArrowheads="1"/>
            </p:cNvSpPr>
            <p:nvPr/>
          </p:nvSpPr>
          <p:spPr bwMode="auto">
            <a:xfrm>
              <a:off x="4540397" y="4614818"/>
              <a:ext cx="576263"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72000" rIns="72000" anchor="ctr"/>
            <a:lstStyle>
              <a:lvl1pPr algn="l" eaLnBrk="0" hangingPunct="0">
                <a:spcBef>
                  <a:spcPct val="20000"/>
                </a:spcBef>
                <a:buClr>
                  <a:srgbClr val="00A9D4"/>
                </a:buClr>
                <a:buFont typeface="Arial" panose="020B0604020202020204" pitchFamily="34" charset="0"/>
                <a:buChar char="›"/>
                <a:defRPr sz="2400">
                  <a:solidFill>
                    <a:schemeClr val="tx1"/>
                  </a:solidFill>
                  <a:latin typeface="Arial" panose="020B0604020202020204" pitchFamily="34" charset="0"/>
                </a:defRPr>
              </a:lvl1pPr>
              <a:lvl2pPr marL="742950" indent="-285750" algn="l" eaLnBrk="0" hangingPunct="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2pPr>
              <a:lvl3pPr marL="1143000" indent="-228600" algn="l" eaLnBrk="0" hangingPunct="0">
                <a:spcBef>
                  <a:spcPct val="20000"/>
                </a:spcBef>
                <a:buClr>
                  <a:srgbClr val="92CCE5"/>
                </a:buClr>
                <a:buFont typeface="Ericsson Capital TT" panose="02000503000000020004" pitchFamily="2" charset="0"/>
                <a:buChar char="›"/>
                <a:defRPr sz="2000">
                  <a:solidFill>
                    <a:schemeClr val="tx1"/>
                  </a:solidFill>
                  <a:latin typeface="Arial" panose="020B0604020202020204" pitchFamily="34" charset="0"/>
                </a:defRPr>
              </a:lvl3pPr>
              <a:lvl4pPr marL="1600200" indent="-228600" algn="l" eaLnBrk="0" hangingPunct="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4pPr>
              <a:lvl5pPr marL="2057400" indent="-228600" algn="l" eaLnBrk="0" hangingPunct="0">
                <a:spcBef>
                  <a:spcPct val="20000"/>
                </a:spcBef>
                <a:buClr>
                  <a:schemeClr val="tx1"/>
                </a:buClr>
                <a:buFont typeface="Ericsson Capital TT" panose="02000503000000020004" pitchFamily="2"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Font typeface="Ericsson Capital TT" panose="02000503000000020004" pitchFamily="2" charset="0"/>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sv-SE" altLang="en-US" sz="2000">
                <a:solidFill>
                  <a:srgbClr val="5B6592"/>
                </a:solidFill>
                <a:latin typeface="+mn-lt"/>
              </a:endParaRPr>
            </a:p>
          </p:txBody>
        </p:sp>
        <p:sp>
          <p:nvSpPr>
            <p:cNvPr id="204" name="Freeform 11"/>
            <p:cNvSpPr>
              <a:spLocks noChangeAspect="1" noEditPoints="1"/>
            </p:cNvSpPr>
            <p:nvPr/>
          </p:nvSpPr>
          <p:spPr bwMode="auto">
            <a:xfrm>
              <a:off x="4540397" y="4614818"/>
              <a:ext cx="576263" cy="823912"/>
            </a:xfrm>
            <a:custGeom>
              <a:avLst/>
              <a:gdLst>
                <a:gd name="T0" fmla="*/ 2147483647 w 410"/>
                <a:gd name="T1" fmla="*/ 2147483647 h 589"/>
                <a:gd name="T2" fmla="*/ 2147483647 w 410"/>
                <a:gd name="T3" fmla="*/ 2147483647 h 589"/>
                <a:gd name="T4" fmla="*/ 2147483647 w 410"/>
                <a:gd name="T5" fmla="*/ 2147483647 h 589"/>
                <a:gd name="T6" fmla="*/ 2147483647 w 410"/>
                <a:gd name="T7" fmla="*/ 2147483647 h 589"/>
                <a:gd name="T8" fmla="*/ 2147483647 w 410"/>
                <a:gd name="T9" fmla="*/ 2147483647 h 589"/>
                <a:gd name="T10" fmla="*/ 2147483647 w 410"/>
                <a:gd name="T11" fmla="*/ 2147483647 h 589"/>
                <a:gd name="T12" fmla="*/ 0 w 410"/>
                <a:gd name="T13" fmla="*/ 2147483647 h 589"/>
                <a:gd name="T14" fmla="*/ 2147483647 w 410"/>
                <a:gd name="T15" fmla="*/ 2147483647 h 589"/>
                <a:gd name="T16" fmla="*/ 2147483647 w 410"/>
                <a:gd name="T17" fmla="*/ 2147483647 h 589"/>
                <a:gd name="T18" fmla="*/ 2147483647 w 410"/>
                <a:gd name="T19" fmla="*/ 2147483647 h 589"/>
                <a:gd name="T20" fmla="*/ 2147483647 w 410"/>
                <a:gd name="T21" fmla="*/ 2147483647 h 589"/>
                <a:gd name="T22" fmla="*/ 2147483647 w 410"/>
                <a:gd name="T23" fmla="*/ 2147483647 h 589"/>
                <a:gd name="T24" fmla="*/ 2147483647 w 410"/>
                <a:gd name="T25" fmla="*/ 2147483647 h 589"/>
                <a:gd name="T26" fmla="*/ 2147483647 w 410"/>
                <a:gd name="T27" fmla="*/ 2147483647 h 589"/>
                <a:gd name="T28" fmla="*/ 2147483647 w 410"/>
                <a:gd name="T29" fmla="*/ 2147483647 h 589"/>
                <a:gd name="T30" fmla="*/ 2147483647 w 410"/>
                <a:gd name="T31" fmla="*/ 2147483647 h 589"/>
                <a:gd name="T32" fmla="*/ 2147483647 w 410"/>
                <a:gd name="T33" fmla="*/ 2147483647 h 589"/>
                <a:gd name="T34" fmla="*/ 2147483647 w 410"/>
                <a:gd name="T35" fmla="*/ 2147483647 h 589"/>
                <a:gd name="T36" fmla="*/ 2147483647 w 410"/>
                <a:gd name="T37" fmla="*/ 2147483647 h 589"/>
                <a:gd name="T38" fmla="*/ 2147483647 w 410"/>
                <a:gd name="T39" fmla="*/ 2147483647 h 589"/>
                <a:gd name="T40" fmla="*/ 2147483647 w 410"/>
                <a:gd name="T41" fmla="*/ 2147483647 h 589"/>
                <a:gd name="T42" fmla="*/ 2147483647 w 410"/>
                <a:gd name="T43" fmla="*/ 2147483647 h 589"/>
                <a:gd name="T44" fmla="*/ 2147483647 w 410"/>
                <a:gd name="T45" fmla="*/ 2147483647 h 589"/>
                <a:gd name="T46" fmla="*/ 2147483647 w 410"/>
                <a:gd name="T47" fmla="*/ 2147483647 h 589"/>
                <a:gd name="T48" fmla="*/ 2147483647 w 410"/>
                <a:gd name="T49" fmla="*/ 2147483647 h 589"/>
                <a:gd name="T50" fmla="*/ 2147483647 w 410"/>
                <a:gd name="T51" fmla="*/ 2147483647 h 589"/>
                <a:gd name="T52" fmla="*/ 2147483647 w 410"/>
                <a:gd name="T53" fmla="*/ 2147483647 h 589"/>
                <a:gd name="T54" fmla="*/ 2147483647 w 410"/>
                <a:gd name="T55" fmla="*/ 2147483647 h 589"/>
                <a:gd name="T56" fmla="*/ 2147483647 w 410"/>
                <a:gd name="T57" fmla="*/ 2147483647 h 589"/>
                <a:gd name="T58" fmla="*/ 2147483647 w 410"/>
                <a:gd name="T59" fmla="*/ 2147483647 h 589"/>
                <a:gd name="T60" fmla="*/ 2147483647 w 410"/>
                <a:gd name="T61" fmla="*/ 2147483647 h 589"/>
                <a:gd name="T62" fmla="*/ 2147483647 w 410"/>
                <a:gd name="T63" fmla="*/ 2147483647 h 589"/>
                <a:gd name="T64" fmla="*/ 2147483647 w 410"/>
                <a:gd name="T65" fmla="*/ 2147483647 h 589"/>
                <a:gd name="T66" fmla="*/ 2147483647 w 410"/>
                <a:gd name="T67" fmla="*/ 2147483647 h 589"/>
                <a:gd name="T68" fmla="*/ 2147483647 w 410"/>
                <a:gd name="T69" fmla="*/ 2147483647 h 589"/>
                <a:gd name="T70" fmla="*/ 2147483647 w 410"/>
                <a:gd name="T71" fmla="*/ 2147483647 h 589"/>
                <a:gd name="T72" fmla="*/ 2147483647 w 410"/>
                <a:gd name="T73" fmla="*/ 2147483647 h 589"/>
                <a:gd name="T74" fmla="*/ 2147483647 w 410"/>
                <a:gd name="T75" fmla="*/ 2147483647 h 589"/>
                <a:gd name="T76" fmla="*/ 2147483647 w 410"/>
                <a:gd name="T77" fmla="*/ 2147483647 h 589"/>
                <a:gd name="T78" fmla="*/ 2147483647 w 410"/>
                <a:gd name="T79" fmla="*/ 2147483647 h 58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10"/>
                <a:gd name="T121" fmla="*/ 0 h 589"/>
                <a:gd name="T122" fmla="*/ 410 w 410"/>
                <a:gd name="T123" fmla="*/ 589 h 58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10" h="589">
                  <a:moveTo>
                    <a:pt x="402" y="229"/>
                  </a:moveTo>
                  <a:cubicBezTo>
                    <a:pt x="397" y="229"/>
                    <a:pt x="394" y="233"/>
                    <a:pt x="394" y="237"/>
                  </a:cubicBezTo>
                  <a:cubicBezTo>
                    <a:pt x="394" y="549"/>
                    <a:pt x="394" y="549"/>
                    <a:pt x="394" y="549"/>
                  </a:cubicBezTo>
                  <a:cubicBezTo>
                    <a:pt x="394" y="563"/>
                    <a:pt x="383" y="573"/>
                    <a:pt x="370" y="573"/>
                  </a:cubicBezTo>
                  <a:cubicBezTo>
                    <a:pt x="41" y="573"/>
                    <a:pt x="41" y="573"/>
                    <a:pt x="41" y="573"/>
                  </a:cubicBezTo>
                  <a:cubicBezTo>
                    <a:pt x="27" y="573"/>
                    <a:pt x="17" y="563"/>
                    <a:pt x="16" y="549"/>
                  </a:cubicBezTo>
                  <a:cubicBezTo>
                    <a:pt x="16" y="205"/>
                    <a:pt x="16" y="205"/>
                    <a:pt x="16" y="205"/>
                  </a:cubicBezTo>
                  <a:cubicBezTo>
                    <a:pt x="17" y="101"/>
                    <a:pt x="101" y="16"/>
                    <a:pt x="205" y="16"/>
                  </a:cubicBezTo>
                  <a:cubicBezTo>
                    <a:pt x="309" y="16"/>
                    <a:pt x="394" y="101"/>
                    <a:pt x="394" y="205"/>
                  </a:cubicBezTo>
                  <a:cubicBezTo>
                    <a:pt x="394" y="209"/>
                    <a:pt x="397" y="213"/>
                    <a:pt x="402" y="213"/>
                  </a:cubicBezTo>
                  <a:cubicBezTo>
                    <a:pt x="406" y="213"/>
                    <a:pt x="410" y="209"/>
                    <a:pt x="410" y="205"/>
                  </a:cubicBezTo>
                  <a:cubicBezTo>
                    <a:pt x="410" y="205"/>
                    <a:pt x="410" y="205"/>
                    <a:pt x="410" y="205"/>
                  </a:cubicBezTo>
                  <a:cubicBezTo>
                    <a:pt x="410" y="92"/>
                    <a:pt x="318" y="0"/>
                    <a:pt x="205" y="0"/>
                  </a:cubicBezTo>
                  <a:cubicBezTo>
                    <a:pt x="92" y="0"/>
                    <a:pt x="0" y="92"/>
                    <a:pt x="0" y="205"/>
                  </a:cubicBezTo>
                  <a:cubicBezTo>
                    <a:pt x="0" y="205"/>
                    <a:pt x="0" y="205"/>
                    <a:pt x="0" y="205"/>
                  </a:cubicBezTo>
                  <a:cubicBezTo>
                    <a:pt x="1" y="549"/>
                    <a:pt x="1" y="549"/>
                    <a:pt x="1" y="549"/>
                  </a:cubicBezTo>
                  <a:cubicBezTo>
                    <a:pt x="1" y="571"/>
                    <a:pt x="18" y="589"/>
                    <a:pt x="41" y="589"/>
                  </a:cubicBezTo>
                  <a:cubicBezTo>
                    <a:pt x="370" y="589"/>
                    <a:pt x="370" y="589"/>
                    <a:pt x="370" y="589"/>
                  </a:cubicBezTo>
                  <a:cubicBezTo>
                    <a:pt x="392" y="589"/>
                    <a:pt x="410" y="571"/>
                    <a:pt x="410" y="549"/>
                  </a:cubicBezTo>
                  <a:cubicBezTo>
                    <a:pt x="410" y="237"/>
                    <a:pt x="410" y="237"/>
                    <a:pt x="410" y="237"/>
                  </a:cubicBezTo>
                  <a:cubicBezTo>
                    <a:pt x="410" y="233"/>
                    <a:pt x="406" y="229"/>
                    <a:pt x="402" y="229"/>
                  </a:cubicBezTo>
                  <a:moveTo>
                    <a:pt x="331" y="160"/>
                  </a:moveTo>
                  <a:cubicBezTo>
                    <a:pt x="300" y="130"/>
                    <a:pt x="300" y="130"/>
                    <a:pt x="300" y="130"/>
                  </a:cubicBezTo>
                  <a:cubicBezTo>
                    <a:pt x="297" y="126"/>
                    <a:pt x="292" y="126"/>
                    <a:pt x="289" y="130"/>
                  </a:cubicBezTo>
                  <a:cubicBezTo>
                    <a:pt x="285" y="133"/>
                    <a:pt x="285" y="138"/>
                    <a:pt x="289" y="141"/>
                  </a:cubicBezTo>
                  <a:cubicBezTo>
                    <a:pt x="306" y="158"/>
                    <a:pt x="306" y="158"/>
                    <a:pt x="306" y="158"/>
                  </a:cubicBezTo>
                  <a:cubicBezTo>
                    <a:pt x="162" y="158"/>
                    <a:pt x="162" y="158"/>
                    <a:pt x="162" y="158"/>
                  </a:cubicBezTo>
                  <a:cubicBezTo>
                    <a:pt x="157" y="158"/>
                    <a:pt x="154" y="162"/>
                    <a:pt x="154" y="166"/>
                  </a:cubicBezTo>
                  <a:cubicBezTo>
                    <a:pt x="154" y="170"/>
                    <a:pt x="157" y="174"/>
                    <a:pt x="162" y="174"/>
                  </a:cubicBezTo>
                  <a:cubicBezTo>
                    <a:pt x="305" y="174"/>
                    <a:pt x="305" y="174"/>
                    <a:pt x="305" y="174"/>
                  </a:cubicBezTo>
                  <a:cubicBezTo>
                    <a:pt x="289" y="191"/>
                    <a:pt x="289" y="191"/>
                    <a:pt x="289" y="191"/>
                  </a:cubicBezTo>
                  <a:cubicBezTo>
                    <a:pt x="285" y="194"/>
                    <a:pt x="285" y="199"/>
                    <a:pt x="289" y="202"/>
                  </a:cubicBezTo>
                  <a:cubicBezTo>
                    <a:pt x="290" y="204"/>
                    <a:pt x="292" y="205"/>
                    <a:pt x="294" y="205"/>
                  </a:cubicBezTo>
                  <a:cubicBezTo>
                    <a:pt x="296" y="205"/>
                    <a:pt x="298" y="204"/>
                    <a:pt x="300" y="202"/>
                  </a:cubicBezTo>
                  <a:cubicBezTo>
                    <a:pt x="331" y="172"/>
                    <a:pt x="331" y="172"/>
                    <a:pt x="331" y="172"/>
                  </a:cubicBezTo>
                  <a:cubicBezTo>
                    <a:pt x="334" y="168"/>
                    <a:pt x="334" y="163"/>
                    <a:pt x="331" y="160"/>
                  </a:cubicBezTo>
                  <a:moveTo>
                    <a:pt x="80" y="113"/>
                  </a:moveTo>
                  <a:cubicBezTo>
                    <a:pt x="110" y="82"/>
                    <a:pt x="110" y="82"/>
                    <a:pt x="110" y="82"/>
                  </a:cubicBezTo>
                  <a:cubicBezTo>
                    <a:pt x="114" y="79"/>
                    <a:pt x="119" y="79"/>
                    <a:pt x="122" y="82"/>
                  </a:cubicBezTo>
                  <a:cubicBezTo>
                    <a:pt x="125" y="85"/>
                    <a:pt x="125" y="90"/>
                    <a:pt x="122" y="93"/>
                  </a:cubicBezTo>
                  <a:cubicBezTo>
                    <a:pt x="105" y="110"/>
                    <a:pt x="105" y="110"/>
                    <a:pt x="105" y="110"/>
                  </a:cubicBezTo>
                  <a:cubicBezTo>
                    <a:pt x="248" y="110"/>
                    <a:pt x="248" y="110"/>
                    <a:pt x="248" y="110"/>
                  </a:cubicBezTo>
                  <a:cubicBezTo>
                    <a:pt x="253" y="110"/>
                    <a:pt x="256" y="114"/>
                    <a:pt x="256" y="118"/>
                  </a:cubicBezTo>
                  <a:cubicBezTo>
                    <a:pt x="256" y="123"/>
                    <a:pt x="253" y="126"/>
                    <a:pt x="248" y="126"/>
                  </a:cubicBezTo>
                  <a:cubicBezTo>
                    <a:pt x="105" y="126"/>
                    <a:pt x="105" y="126"/>
                    <a:pt x="105" y="126"/>
                  </a:cubicBezTo>
                  <a:cubicBezTo>
                    <a:pt x="122" y="143"/>
                    <a:pt x="122" y="143"/>
                    <a:pt x="122" y="143"/>
                  </a:cubicBezTo>
                  <a:cubicBezTo>
                    <a:pt x="125" y="146"/>
                    <a:pt x="125" y="151"/>
                    <a:pt x="122" y="155"/>
                  </a:cubicBezTo>
                  <a:cubicBezTo>
                    <a:pt x="120" y="156"/>
                    <a:pt x="118" y="157"/>
                    <a:pt x="116" y="157"/>
                  </a:cubicBezTo>
                  <a:cubicBezTo>
                    <a:pt x="114" y="157"/>
                    <a:pt x="112" y="156"/>
                    <a:pt x="110" y="155"/>
                  </a:cubicBezTo>
                  <a:cubicBezTo>
                    <a:pt x="80" y="124"/>
                    <a:pt x="80" y="124"/>
                    <a:pt x="80" y="124"/>
                  </a:cubicBezTo>
                  <a:cubicBezTo>
                    <a:pt x="77" y="121"/>
                    <a:pt x="77" y="116"/>
                    <a:pt x="80" y="113"/>
                  </a:cubicBezTo>
                  <a:moveTo>
                    <a:pt x="330" y="259"/>
                  </a:moveTo>
                  <a:cubicBezTo>
                    <a:pt x="300" y="228"/>
                    <a:pt x="300" y="228"/>
                    <a:pt x="300" y="228"/>
                  </a:cubicBezTo>
                  <a:cubicBezTo>
                    <a:pt x="296" y="225"/>
                    <a:pt x="291" y="225"/>
                    <a:pt x="288" y="228"/>
                  </a:cubicBezTo>
                  <a:cubicBezTo>
                    <a:pt x="285" y="231"/>
                    <a:pt x="285" y="236"/>
                    <a:pt x="288" y="239"/>
                  </a:cubicBezTo>
                  <a:cubicBezTo>
                    <a:pt x="305" y="256"/>
                    <a:pt x="305" y="256"/>
                    <a:pt x="305" y="256"/>
                  </a:cubicBezTo>
                  <a:cubicBezTo>
                    <a:pt x="161" y="256"/>
                    <a:pt x="161" y="256"/>
                    <a:pt x="161" y="256"/>
                  </a:cubicBezTo>
                  <a:cubicBezTo>
                    <a:pt x="157" y="256"/>
                    <a:pt x="153" y="260"/>
                    <a:pt x="153" y="264"/>
                  </a:cubicBezTo>
                  <a:cubicBezTo>
                    <a:pt x="153" y="269"/>
                    <a:pt x="157" y="272"/>
                    <a:pt x="161" y="272"/>
                  </a:cubicBezTo>
                  <a:cubicBezTo>
                    <a:pt x="305" y="272"/>
                    <a:pt x="305" y="272"/>
                    <a:pt x="305" y="272"/>
                  </a:cubicBezTo>
                  <a:cubicBezTo>
                    <a:pt x="288" y="289"/>
                    <a:pt x="288" y="289"/>
                    <a:pt x="288" y="289"/>
                  </a:cubicBezTo>
                  <a:cubicBezTo>
                    <a:pt x="285" y="292"/>
                    <a:pt x="285" y="297"/>
                    <a:pt x="288" y="300"/>
                  </a:cubicBezTo>
                  <a:cubicBezTo>
                    <a:pt x="290" y="302"/>
                    <a:pt x="292" y="303"/>
                    <a:pt x="294" y="303"/>
                  </a:cubicBezTo>
                  <a:cubicBezTo>
                    <a:pt x="296" y="303"/>
                    <a:pt x="298" y="302"/>
                    <a:pt x="300" y="300"/>
                  </a:cubicBezTo>
                  <a:cubicBezTo>
                    <a:pt x="330" y="270"/>
                    <a:pt x="330" y="270"/>
                    <a:pt x="330" y="270"/>
                  </a:cubicBezTo>
                  <a:cubicBezTo>
                    <a:pt x="333" y="267"/>
                    <a:pt x="333" y="262"/>
                    <a:pt x="330" y="259"/>
                  </a:cubicBezTo>
                  <a:moveTo>
                    <a:pt x="80" y="209"/>
                  </a:moveTo>
                  <a:cubicBezTo>
                    <a:pt x="110" y="178"/>
                    <a:pt x="110" y="178"/>
                    <a:pt x="110" y="178"/>
                  </a:cubicBezTo>
                  <a:cubicBezTo>
                    <a:pt x="114" y="175"/>
                    <a:pt x="119" y="175"/>
                    <a:pt x="122" y="178"/>
                  </a:cubicBezTo>
                  <a:cubicBezTo>
                    <a:pt x="125" y="181"/>
                    <a:pt x="125" y="186"/>
                    <a:pt x="122" y="189"/>
                  </a:cubicBezTo>
                  <a:cubicBezTo>
                    <a:pt x="105" y="206"/>
                    <a:pt x="105" y="206"/>
                    <a:pt x="105" y="206"/>
                  </a:cubicBezTo>
                  <a:cubicBezTo>
                    <a:pt x="248" y="206"/>
                    <a:pt x="248" y="206"/>
                    <a:pt x="248" y="206"/>
                  </a:cubicBezTo>
                  <a:cubicBezTo>
                    <a:pt x="253" y="206"/>
                    <a:pt x="256" y="210"/>
                    <a:pt x="256" y="214"/>
                  </a:cubicBezTo>
                  <a:cubicBezTo>
                    <a:pt x="256" y="219"/>
                    <a:pt x="253" y="222"/>
                    <a:pt x="248" y="222"/>
                  </a:cubicBezTo>
                  <a:cubicBezTo>
                    <a:pt x="105" y="222"/>
                    <a:pt x="105" y="222"/>
                    <a:pt x="105" y="222"/>
                  </a:cubicBezTo>
                  <a:cubicBezTo>
                    <a:pt x="122" y="239"/>
                    <a:pt x="122" y="239"/>
                    <a:pt x="122" y="239"/>
                  </a:cubicBezTo>
                  <a:cubicBezTo>
                    <a:pt x="125" y="242"/>
                    <a:pt x="125" y="247"/>
                    <a:pt x="122" y="251"/>
                  </a:cubicBezTo>
                  <a:cubicBezTo>
                    <a:pt x="120" y="252"/>
                    <a:pt x="118" y="253"/>
                    <a:pt x="116" y="253"/>
                  </a:cubicBezTo>
                  <a:cubicBezTo>
                    <a:pt x="114" y="253"/>
                    <a:pt x="112" y="252"/>
                    <a:pt x="110" y="251"/>
                  </a:cubicBezTo>
                  <a:cubicBezTo>
                    <a:pt x="80" y="220"/>
                    <a:pt x="80" y="220"/>
                    <a:pt x="80" y="220"/>
                  </a:cubicBezTo>
                  <a:cubicBezTo>
                    <a:pt x="77" y="217"/>
                    <a:pt x="77" y="212"/>
                    <a:pt x="80" y="209"/>
                  </a:cubicBezTo>
                </a:path>
              </a:pathLst>
            </a:custGeom>
            <a:solidFill>
              <a:srgbClr val="5B6592"/>
            </a:solidFill>
            <a:ln>
              <a:noFill/>
            </a:ln>
            <a:extLst>
              <a:ext uri="{91240B29-F687-4F45-9708-019B960494DF}">
                <a14:hiddenLine xmlns:a14="http://schemas.microsoft.com/office/drawing/2010/main" w="9525">
                  <a:solidFill>
                    <a:srgbClr val="000000"/>
                  </a:solidFill>
                  <a:round/>
                  <a:headEnd/>
                  <a:tailEnd/>
                </a14:hiddenLine>
              </a:ext>
            </a:extLst>
          </p:spPr>
          <p:txBody>
            <a:bodyPr tIns="1080000" anchor="ctr"/>
            <a:lstStyle/>
            <a:p>
              <a:endParaRPr lang="en-US">
                <a:latin typeface="+mn-lt"/>
              </a:endParaRPr>
            </a:p>
          </p:txBody>
        </p:sp>
      </p:grpSp>
      <p:sp>
        <p:nvSpPr>
          <p:cNvPr id="242" name="TextBox 241"/>
          <p:cNvSpPr txBox="1"/>
          <p:nvPr/>
        </p:nvSpPr>
        <p:spPr>
          <a:xfrm>
            <a:off x="627889" y="2152992"/>
            <a:ext cx="3699125" cy="1323439"/>
          </a:xfrm>
          <a:prstGeom prst="rect">
            <a:avLst/>
          </a:prstGeom>
          <a:noFill/>
        </p:spPr>
        <p:txBody>
          <a:bodyPr wrap="square" rtlCol="0">
            <a:spAutoFit/>
          </a:bodyPr>
          <a:lstStyle/>
          <a:p>
            <a:pPr>
              <a:spcBef>
                <a:spcPts val="0"/>
              </a:spcBef>
            </a:pPr>
            <a:r>
              <a:rPr lang="en-US" sz="1600" kern="0">
                <a:latin typeface="+mn-lt"/>
              </a:rPr>
              <a:t>Simplified interface</a:t>
            </a:r>
            <a:r>
              <a:rPr lang="en-GB" sz="1600">
                <a:latin typeface="+mn-lt"/>
              </a:rPr>
              <a:t>:</a:t>
            </a:r>
            <a:r>
              <a:rPr lang="en-US" sz="1600" kern="0">
                <a:latin typeface="+mn-lt"/>
              </a:rPr>
              <a:t> </a:t>
            </a:r>
            <a:br>
              <a:rPr lang="en-US" sz="1600" kern="0">
                <a:latin typeface="+mn-lt"/>
              </a:rPr>
            </a:br>
            <a:r>
              <a:rPr lang="en-US" sz="1600" kern="0">
                <a:latin typeface="+mn-lt"/>
              </a:rPr>
              <a:t>        </a:t>
            </a:r>
            <a:r>
              <a:rPr lang="en-GB" sz="1600">
                <a:latin typeface="+mn-lt"/>
              </a:rPr>
              <a:t>-</a:t>
            </a:r>
            <a:r>
              <a:rPr lang="en-US" sz="1600" kern="0">
                <a:latin typeface="+mn-lt"/>
              </a:rPr>
              <a:t> Charging event based </a:t>
            </a:r>
            <a:br>
              <a:rPr lang="en-US" sz="1600" kern="0">
                <a:latin typeface="+mn-lt"/>
              </a:rPr>
            </a:br>
            <a:r>
              <a:rPr lang="en-US" sz="1600" kern="0">
                <a:latin typeface="+mn-lt"/>
              </a:rPr>
              <a:t>           service interface (3GPP Rel-15)</a:t>
            </a:r>
          </a:p>
          <a:p>
            <a:pPr>
              <a:spcBef>
                <a:spcPts val="0"/>
              </a:spcBef>
            </a:pPr>
            <a:r>
              <a:rPr lang="en-US" sz="1600">
                <a:latin typeface="+mn-lt"/>
              </a:rPr>
              <a:t>            -Convergent Charging</a:t>
            </a:r>
          </a:p>
          <a:p>
            <a:pPr>
              <a:spcBef>
                <a:spcPts val="0"/>
              </a:spcBef>
            </a:pPr>
            <a:r>
              <a:rPr lang="en-US" sz="1600">
                <a:latin typeface="+mn-lt"/>
              </a:rPr>
              <a:t>            -Spending limits</a:t>
            </a:r>
          </a:p>
        </p:txBody>
      </p:sp>
      <p:cxnSp>
        <p:nvCxnSpPr>
          <p:cNvPr id="243" name="Straight Connector 242"/>
          <p:cNvCxnSpPr>
            <a:cxnSpLocks/>
          </p:cNvCxnSpPr>
          <p:nvPr/>
        </p:nvCxnSpPr>
        <p:spPr bwMode="auto">
          <a:xfrm flipH="1" flipV="1">
            <a:off x="2590800" y="2347357"/>
            <a:ext cx="3477322" cy="815568"/>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51" name="TextBox 250"/>
          <p:cNvSpPr txBox="1"/>
          <p:nvPr/>
        </p:nvSpPr>
        <p:spPr>
          <a:xfrm>
            <a:off x="5915137" y="2981865"/>
            <a:ext cx="274434" cy="400110"/>
          </a:xfrm>
          <a:prstGeom prst="rect">
            <a:avLst/>
          </a:prstGeom>
          <a:noFill/>
        </p:spPr>
        <p:txBody>
          <a:bodyPr wrap="square" rtlCol="0">
            <a:spAutoFit/>
          </a:bodyPr>
          <a:lstStyle/>
          <a:p>
            <a:r>
              <a:rPr lang="en-US" kern="0">
                <a:latin typeface="+mn-lt"/>
              </a:rPr>
              <a:t>•</a:t>
            </a:r>
            <a:endParaRPr lang="en-US">
              <a:latin typeface="+mn-lt"/>
            </a:endParaRPr>
          </a:p>
        </p:txBody>
      </p:sp>
      <p:sp>
        <p:nvSpPr>
          <p:cNvPr id="272" name="TextBox 271"/>
          <p:cNvSpPr txBox="1"/>
          <p:nvPr/>
        </p:nvSpPr>
        <p:spPr>
          <a:xfrm>
            <a:off x="7421756" y="1757287"/>
            <a:ext cx="4221284" cy="830997"/>
          </a:xfrm>
          <a:prstGeom prst="rect">
            <a:avLst/>
          </a:prstGeom>
          <a:noFill/>
        </p:spPr>
        <p:txBody>
          <a:bodyPr wrap="none" rtlCol="0">
            <a:spAutoFit/>
          </a:bodyPr>
          <a:lstStyle/>
          <a:p>
            <a:pPr>
              <a:spcBef>
                <a:spcPts val="0"/>
              </a:spcBef>
            </a:pPr>
            <a:r>
              <a:rPr lang="en-GB" sz="1600">
                <a:latin typeface="+mn-lt"/>
              </a:rPr>
              <a:t>Aligned business support:</a:t>
            </a:r>
          </a:p>
          <a:p>
            <a:pPr marL="700087" lvl="1" indent="-342900">
              <a:spcBef>
                <a:spcPts val="0"/>
              </a:spcBef>
            </a:pPr>
            <a:r>
              <a:rPr lang="en-US" sz="1600">
                <a:latin typeface="+mn-lt"/>
              </a:rPr>
              <a:t>- Ease of service/offering deployment</a:t>
            </a:r>
          </a:p>
          <a:p>
            <a:pPr marL="700087" lvl="1" indent="-342900">
              <a:spcBef>
                <a:spcPts val="0"/>
              </a:spcBef>
            </a:pPr>
            <a:r>
              <a:rPr lang="en-US" sz="1600">
                <a:latin typeface="+mn-lt"/>
              </a:rPr>
              <a:t>- Efficient business handling of offerings </a:t>
            </a:r>
          </a:p>
        </p:txBody>
      </p:sp>
      <p:sp>
        <p:nvSpPr>
          <p:cNvPr id="283" name="TextBox 282"/>
          <p:cNvSpPr txBox="1"/>
          <p:nvPr/>
        </p:nvSpPr>
        <p:spPr>
          <a:xfrm>
            <a:off x="122323" y="3669085"/>
            <a:ext cx="3608039" cy="830997"/>
          </a:xfrm>
          <a:prstGeom prst="rect">
            <a:avLst/>
          </a:prstGeom>
          <a:noFill/>
        </p:spPr>
        <p:txBody>
          <a:bodyPr wrap="none" rtlCol="0">
            <a:spAutoFit/>
          </a:bodyPr>
          <a:lstStyle/>
          <a:p>
            <a:r>
              <a:rPr lang="en-GB" sz="1600">
                <a:latin typeface="+mn-lt"/>
              </a:rPr>
              <a:t>Chargeable account identification:</a:t>
            </a:r>
            <a:br>
              <a:rPr lang="en-GB" sz="1600">
                <a:latin typeface="+mn-lt"/>
              </a:rPr>
            </a:br>
            <a:r>
              <a:rPr lang="en-GB" sz="1600">
                <a:latin typeface="+mn-lt"/>
              </a:rPr>
              <a:t>     - 5G notion of subscriber identity </a:t>
            </a:r>
            <a:br>
              <a:rPr lang="en-GB" sz="1600">
                <a:latin typeface="+mn-lt"/>
              </a:rPr>
            </a:br>
            <a:r>
              <a:rPr lang="en-GB" sz="1600">
                <a:latin typeface="+mn-lt"/>
              </a:rPr>
              <a:t>       to allow "any" identity </a:t>
            </a:r>
            <a:endParaRPr lang="en-US" sz="1600">
              <a:latin typeface="+mn-lt"/>
            </a:endParaRPr>
          </a:p>
        </p:txBody>
      </p:sp>
      <p:sp>
        <p:nvSpPr>
          <p:cNvPr id="286" name="TextBox 285"/>
          <p:cNvSpPr txBox="1"/>
          <p:nvPr/>
        </p:nvSpPr>
        <p:spPr>
          <a:xfrm flipH="1" flipV="1">
            <a:off x="4373515" y="3018545"/>
            <a:ext cx="211361" cy="400110"/>
          </a:xfrm>
          <a:prstGeom prst="rect">
            <a:avLst/>
          </a:prstGeom>
          <a:noFill/>
        </p:spPr>
        <p:txBody>
          <a:bodyPr wrap="square" rtlCol="0">
            <a:spAutoFit/>
          </a:bodyPr>
          <a:lstStyle/>
          <a:p>
            <a:r>
              <a:rPr lang="en-US" kern="0">
                <a:latin typeface="+mn-lt"/>
              </a:rPr>
              <a:t>•</a:t>
            </a:r>
            <a:endParaRPr lang="en-US">
              <a:latin typeface="+mn-lt"/>
            </a:endParaRPr>
          </a:p>
        </p:txBody>
      </p:sp>
      <p:sp>
        <p:nvSpPr>
          <p:cNvPr id="287" name="TextBox 286"/>
          <p:cNvSpPr txBox="1"/>
          <p:nvPr/>
        </p:nvSpPr>
        <p:spPr>
          <a:xfrm>
            <a:off x="590160" y="5168398"/>
            <a:ext cx="3701440" cy="830997"/>
          </a:xfrm>
          <a:prstGeom prst="rect">
            <a:avLst/>
          </a:prstGeom>
          <a:noFill/>
        </p:spPr>
        <p:txBody>
          <a:bodyPr wrap="square" rtlCol="0">
            <a:spAutoFit/>
          </a:bodyPr>
          <a:lstStyle/>
          <a:p>
            <a:pPr>
              <a:spcBef>
                <a:spcPts val="0"/>
              </a:spcBef>
            </a:pPr>
            <a:r>
              <a:rPr lang="en-GB" sz="1600">
                <a:latin typeface="+mn-lt"/>
              </a:rPr>
              <a:t>Slice-specific charging:</a:t>
            </a:r>
          </a:p>
          <a:p>
            <a:pPr>
              <a:spcBef>
                <a:spcPts val="0"/>
              </a:spcBef>
            </a:pPr>
            <a:r>
              <a:rPr lang="en-GB" sz="1600">
                <a:latin typeface="+mn-lt"/>
              </a:rPr>
              <a:t>     - Differentiated pricing of </a:t>
            </a:r>
            <a:br>
              <a:rPr lang="en-GB" sz="1600">
                <a:latin typeface="+mn-lt"/>
              </a:rPr>
            </a:br>
            <a:r>
              <a:rPr lang="en-GB" sz="1600">
                <a:latin typeface="+mn-lt"/>
              </a:rPr>
              <a:t>       tailored slices</a:t>
            </a:r>
            <a:endParaRPr lang="en-US" sz="1600">
              <a:latin typeface="+mn-lt"/>
            </a:endParaRPr>
          </a:p>
        </p:txBody>
      </p:sp>
      <p:sp>
        <p:nvSpPr>
          <p:cNvPr id="291" name="TextBox 290"/>
          <p:cNvSpPr txBox="1"/>
          <p:nvPr/>
        </p:nvSpPr>
        <p:spPr>
          <a:xfrm>
            <a:off x="5576527" y="4531964"/>
            <a:ext cx="258419" cy="400110"/>
          </a:xfrm>
          <a:prstGeom prst="rect">
            <a:avLst/>
          </a:prstGeom>
          <a:noFill/>
        </p:spPr>
        <p:txBody>
          <a:bodyPr wrap="square" rtlCol="0">
            <a:spAutoFit/>
          </a:bodyPr>
          <a:lstStyle/>
          <a:p>
            <a:r>
              <a:rPr lang="en-US" kern="0">
                <a:latin typeface="+mn-lt"/>
              </a:rPr>
              <a:t>•</a:t>
            </a:r>
            <a:endParaRPr lang="en-US">
              <a:latin typeface="+mn-lt"/>
            </a:endParaRPr>
          </a:p>
        </p:txBody>
      </p:sp>
      <p:cxnSp>
        <p:nvCxnSpPr>
          <p:cNvPr id="292" name="Straight Connector 291"/>
          <p:cNvCxnSpPr>
            <a:cxnSpLocks/>
          </p:cNvCxnSpPr>
          <p:nvPr/>
        </p:nvCxnSpPr>
        <p:spPr bwMode="auto">
          <a:xfrm flipV="1">
            <a:off x="3437660" y="4743606"/>
            <a:ext cx="2273688" cy="638105"/>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313" name="TextBox 312"/>
          <p:cNvSpPr txBox="1"/>
          <p:nvPr/>
        </p:nvSpPr>
        <p:spPr>
          <a:xfrm>
            <a:off x="6025752" y="4352784"/>
            <a:ext cx="274434" cy="400110"/>
          </a:xfrm>
          <a:prstGeom prst="rect">
            <a:avLst/>
          </a:prstGeom>
          <a:noFill/>
        </p:spPr>
        <p:txBody>
          <a:bodyPr wrap="none" rtlCol="0">
            <a:spAutoFit/>
          </a:bodyPr>
          <a:lstStyle/>
          <a:p>
            <a:r>
              <a:rPr lang="en-US" kern="0">
                <a:latin typeface="+mn-lt"/>
              </a:rPr>
              <a:t>•</a:t>
            </a:r>
            <a:endParaRPr lang="en-US">
              <a:latin typeface="+mn-lt"/>
            </a:endParaRPr>
          </a:p>
        </p:txBody>
      </p:sp>
      <p:cxnSp>
        <p:nvCxnSpPr>
          <p:cNvPr id="333" name="Straight Connector 332"/>
          <p:cNvCxnSpPr>
            <a:cxnSpLocks/>
          </p:cNvCxnSpPr>
          <p:nvPr/>
        </p:nvCxnSpPr>
        <p:spPr bwMode="auto">
          <a:xfrm>
            <a:off x="5447913" y="5623010"/>
            <a:ext cx="1057981" cy="0"/>
          </a:xfrm>
          <a:prstGeom prst="line">
            <a:avLst/>
          </a:prstGeom>
          <a:solidFill>
            <a:schemeClr val="accent1"/>
          </a:solidFill>
          <a:ln w="19050" cap="flat" cmpd="sng" algn="ctr">
            <a:solidFill>
              <a:schemeClr val="tx1"/>
            </a:solidFill>
            <a:prstDash val="dash"/>
            <a:round/>
            <a:headEnd type="none" w="med" len="med"/>
            <a:tailEnd type="none" w="med" len="med"/>
          </a:ln>
          <a:effectLst/>
        </p:spPr>
      </p:cxnSp>
      <p:sp>
        <p:nvSpPr>
          <p:cNvPr id="336" name="Text Box 144"/>
          <p:cNvSpPr txBox="1">
            <a:spLocks noChangeAspect="1" noChangeArrowheads="1"/>
          </p:cNvSpPr>
          <p:nvPr/>
        </p:nvSpPr>
        <p:spPr bwMode="auto">
          <a:xfrm>
            <a:off x="5539899" y="5669056"/>
            <a:ext cx="803185" cy="17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eaLnBrk="1" hangingPunct="1">
              <a:lnSpc>
                <a:spcPct val="80000"/>
              </a:lnSpc>
            </a:pPr>
            <a:r>
              <a:rPr lang="en-US" altLang="en-US" sz="1400">
                <a:latin typeface="+mn-lt"/>
              </a:rPr>
              <a:t>N9</a:t>
            </a:r>
          </a:p>
        </p:txBody>
      </p:sp>
      <p:sp>
        <p:nvSpPr>
          <p:cNvPr id="337" name="Cloud 336"/>
          <p:cNvSpPr/>
          <p:nvPr/>
        </p:nvSpPr>
        <p:spPr bwMode="auto">
          <a:xfrm>
            <a:off x="4613684" y="6227841"/>
            <a:ext cx="1078404" cy="376035"/>
          </a:xfrm>
          <a:prstGeom prst="cloud">
            <a:avLst/>
          </a:prstGeom>
          <a:solidFill>
            <a:schemeClr val="bg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mn-lt"/>
            </a:endParaRPr>
          </a:p>
        </p:txBody>
      </p:sp>
      <p:sp>
        <p:nvSpPr>
          <p:cNvPr id="338" name="Cloud 337"/>
          <p:cNvSpPr/>
          <p:nvPr/>
        </p:nvSpPr>
        <p:spPr bwMode="auto">
          <a:xfrm>
            <a:off x="6277149" y="6241516"/>
            <a:ext cx="1078404" cy="376035"/>
          </a:xfrm>
          <a:prstGeom prst="cloud">
            <a:avLst/>
          </a:prstGeom>
          <a:solidFill>
            <a:schemeClr val="bg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mn-lt"/>
            </a:endParaRPr>
          </a:p>
        </p:txBody>
      </p:sp>
      <p:cxnSp>
        <p:nvCxnSpPr>
          <p:cNvPr id="339" name="Straight Connector 338"/>
          <p:cNvCxnSpPr>
            <a:cxnSpLocks/>
            <a:endCxn id="337" idx="3"/>
          </p:cNvCxnSpPr>
          <p:nvPr/>
        </p:nvCxnSpPr>
        <p:spPr bwMode="auto">
          <a:xfrm>
            <a:off x="5152886" y="6008772"/>
            <a:ext cx="0" cy="240569"/>
          </a:xfrm>
          <a:prstGeom prst="line">
            <a:avLst/>
          </a:prstGeom>
          <a:solidFill>
            <a:schemeClr val="accent1"/>
          </a:solidFill>
          <a:ln w="19050" cap="flat" cmpd="sng" algn="ctr">
            <a:solidFill>
              <a:schemeClr val="tx1"/>
            </a:solidFill>
            <a:prstDash val="dash"/>
            <a:round/>
            <a:headEnd type="none" w="med" len="med"/>
            <a:tailEnd type="none" w="med" len="med"/>
          </a:ln>
          <a:effectLst/>
        </p:spPr>
      </p:cxnSp>
      <p:cxnSp>
        <p:nvCxnSpPr>
          <p:cNvPr id="343" name="Straight Connector 342"/>
          <p:cNvCxnSpPr>
            <a:cxnSpLocks/>
          </p:cNvCxnSpPr>
          <p:nvPr/>
        </p:nvCxnSpPr>
        <p:spPr bwMode="auto">
          <a:xfrm>
            <a:off x="6783292" y="6000947"/>
            <a:ext cx="0" cy="240569"/>
          </a:xfrm>
          <a:prstGeom prst="line">
            <a:avLst/>
          </a:prstGeom>
          <a:solidFill>
            <a:schemeClr val="accent1"/>
          </a:solidFill>
          <a:ln w="19050" cap="flat" cmpd="sng" algn="ctr">
            <a:solidFill>
              <a:schemeClr val="tx1"/>
            </a:solidFill>
            <a:prstDash val="dash"/>
            <a:round/>
            <a:headEnd type="none" w="med" len="med"/>
            <a:tailEnd type="none" w="med" len="med"/>
          </a:ln>
          <a:effectLst/>
        </p:spPr>
      </p:cxnSp>
      <p:sp>
        <p:nvSpPr>
          <p:cNvPr id="344" name="Text Box 144"/>
          <p:cNvSpPr txBox="1">
            <a:spLocks noChangeAspect="1" noChangeArrowheads="1"/>
          </p:cNvSpPr>
          <p:nvPr/>
        </p:nvSpPr>
        <p:spPr bwMode="auto">
          <a:xfrm>
            <a:off x="4908163" y="6064486"/>
            <a:ext cx="803185" cy="17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eaLnBrk="1" hangingPunct="1">
              <a:lnSpc>
                <a:spcPct val="80000"/>
              </a:lnSpc>
            </a:pPr>
            <a:r>
              <a:rPr lang="en-US" altLang="en-US" sz="1400">
                <a:latin typeface="+mn-lt"/>
              </a:rPr>
              <a:t>N6</a:t>
            </a:r>
          </a:p>
        </p:txBody>
      </p:sp>
      <p:sp>
        <p:nvSpPr>
          <p:cNvPr id="345" name="Text Box 144"/>
          <p:cNvSpPr txBox="1">
            <a:spLocks noChangeAspect="1" noChangeArrowheads="1"/>
          </p:cNvSpPr>
          <p:nvPr/>
        </p:nvSpPr>
        <p:spPr bwMode="auto">
          <a:xfrm>
            <a:off x="6534792" y="6062104"/>
            <a:ext cx="803185" cy="17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eaLnBrk="1" hangingPunct="1">
              <a:lnSpc>
                <a:spcPct val="80000"/>
              </a:lnSpc>
            </a:pPr>
            <a:r>
              <a:rPr lang="en-US" altLang="en-US" sz="1400">
                <a:latin typeface="+mn-lt"/>
              </a:rPr>
              <a:t>N6</a:t>
            </a:r>
          </a:p>
        </p:txBody>
      </p:sp>
      <p:sp>
        <p:nvSpPr>
          <p:cNvPr id="348" name="TextBox 347"/>
          <p:cNvSpPr txBox="1"/>
          <p:nvPr/>
        </p:nvSpPr>
        <p:spPr>
          <a:xfrm>
            <a:off x="4947657" y="6252396"/>
            <a:ext cx="479618" cy="338554"/>
          </a:xfrm>
          <a:prstGeom prst="rect">
            <a:avLst/>
          </a:prstGeom>
          <a:noFill/>
        </p:spPr>
        <p:txBody>
          <a:bodyPr wrap="none" rtlCol="0">
            <a:spAutoFit/>
          </a:bodyPr>
          <a:lstStyle/>
          <a:p>
            <a:r>
              <a:rPr lang="en-US" sz="1600">
                <a:latin typeface="+mn-lt"/>
              </a:rPr>
              <a:t>DN</a:t>
            </a:r>
          </a:p>
        </p:txBody>
      </p:sp>
      <p:sp>
        <p:nvSpPr>
          <p:cNvPr id="349" name="TextBox 348"/>
          <p:cNvSpPr txBox="1"/>
          <p:nvPr/>
        </p:nvSpPr>
        <p:spPr>
          <a:xfrm>
            <a:off x="6577066" y="6245616"/>
            <a:ext cx="479618" cy="338554"/>
          </a:xfrm>
          <a:prstGeom prst="rect">
            <a:avLst/>
          </a:prstGeom>
          <a:noFill/>
        </p:spPr>
        <p:txBody>
          <a:bodyPr wrap="none" rtlCol="0">
            <a:spAutoFit/>
          </a:bodyPr>
          <a:lstStyle/>
          <a:p>
            <a:r>
              <a:rPr lang="en-US" sz="1600">
                <a:latin typeface="+mn-lt"/>
              </a:rPr>
              <a:t>DN</a:t>
            </a:r>
          </a:p>
        </p:txBody>
      </p:sp>
      <p:sp>
        <p:nvSpPr>
          <p:cNvPr id="350" name="TextBox 349"/>
          <p:cNvSpPr txBox="1"/>
          <p:nvPr/>
        </p:nvSpPr>
        <p:spPr>
          <a:xfrm>
            <a:off x="8544342" y="3673360"/>
            <a:ext cx="3138321" cy="1077218"/>
          </a:xfrm>
          <a:prstGeom prst="rect">
            <a:avLst/>
          </a:prstGeom>
          <a:noFill/>
        </p:spPr>
        <p:txBody>
          <a:bodyPr wrap="square" rtlCol="0">
            <a:spAutoFit/>
          </a:bodyPr>
          <a:lstStyle/>
          <a:p>
            <a:r>
              <a:rPr lang="en-GB" sz="1600">
                <a:latin typeface="+mn-lt"/>
              </a:rPr>
              <a:t>Multi path measurements:</a:t>
            </a:r>
            <a:br>
              <a:rPr lang="en-GB" sz="1600">
                <a:latin typeface="+mn-lt"/>
              </a:rPr>
            </a:br>
            <a:r>
              <a:rPr lang="en-GB" sz="1600">
                <a:latin typeface="+mn-lt"/>
              </a:rPr>
              <a:t>     - Usage measurements over   </a:t>
            </a:r>
            <a:br>
              <a:rPr lang="en-GB" sz="1600">
                <a:latin typeface="+mn-lt"/>
              </a:rPr>
            </a:br>
            <a:r>
              <a:rPr lang="en-GB" sz="1600">
                <a:latin typeface="+mn-lt"/>
              </a:rPr>
              <a:t>        multi UPFs controlled by </a:t>
            </a:r>
            <a:br>
              <a:rPr lang="en-GB" sz="1600">
                <a:latin typeface="+mn-lt"/>
              </a:rPr>
            </a:br>
            <a:r>
              <a:rPr lang="en-GB" sz="1600">
                <a:latin typeface="+mn-lt"/>
              </a:rPr>
              <a:t>        SMF</a:t>
            </a:r>
            <a:endParaRPr lang="en-US" sz="1600">
              <a:latin typeface="+mn-lt"/>
            </a:endParaRPr>
          </a:p>
        </p:txBody>
      </p:sp>
      <p:sp>
        <p:nvSpPr>
          <p:cNvPr id="358" name="TextBox 357"/>
          <p:cNvSpPr txBox="1"/>
          <p:nvPr/>
        </p:nvSpPr>
        <p:spPr>
          <a:xfrm>
            <a:off x="6034185" y="4597292"/>
            <a:ext cx="274434" cy="400110"/>
          </a:xfrm>
          <a:prstGeom prst="rect">
            <a:avLst/>
          </a:prstGeom>
          <a:noFill/>
        </p:spPr>
        <p:txBody>
          <a:bodyPr wrap="none" rtlCol="0">
            <a:spAutoFit/>
          </a:bodyPr>
          <a:lstStyle/>
          <a:p>
            <a:r>
              <a:rPr lang="en-US" kern="0">
                <a:latin typeface="+mn-lt"/>
              </a:rPr>
              <a:t>•</a:t>
            </a:r>
            <a:endParaRPr lang="en-US">
              <a:latin typeface="+mn-lt"/>
            </a:endParaRPr>
          </a:p>
        </p:txBody>
      </p:sp>
      <p:sp>
        <p:nvSpPr>
          <p:cNvPr id="359" name="TextBox 358"/>
          <p:cNvSpPr txBox="1"/>
          <p:nvPr/>
        </p:nvSpPr>
        <p:spPr>
          <a:xfrm>
            <a:off x="8263078" y="5137769"/>
            <a:ext cx="3804247" cy="1323439"/>
          </a:xfrm>
          <a:prstGeom prst="rect">
            <a:avLst/>
          </a:prstGeom>
          <a:noFill/>
        </p:spPr>
        <p:txBody>
          <a:bodyPr wrap="none" rtlCol="0">
            <a:spAutoFit/>
          </a:bodyPr>
          <a:lstStyle/>
          <a:p>
            <a:pPr>
              <a:spcBef>
                <a:spcPts val="0"/>
              </a:spcBef>
            </a:pPr>
            <a:r>
              <a:rPr lang="en-GB" sz="1600">
                <a:latin typeface="+mn-lt"/>
              </a:rPr>
              <a:t>Connection and service centric </a:t>
            </a:r>
            <a:br>
              <a:rPr lang="en-GB" sz="1600">
                <a:latin typeface="+mn-lt"/>
              </a:rPr>
            </a:br>
            <a:r>
              <a:rPr lang="en-GB" sz="1600">
                <a:latin typeface="+mn-lt"/>
              </a:rPr>
              <a:t>charging:</a:t>
            </a:r>
          </a:p>
          <a:p>
            <a:pPr>
              <a:spcBef>
                <a:spcPts val="0"/>
              </a:spcBef>
            </a:pPr>
            <a:r>
              <a:rPr lang="en-US" sz="1600" kern="0">
                <a:latin typeface="+mn-lt"/>
              </a:rPr>
              <a:t>    - </a:t>
            </a:r>
            <a:r>
              <a:rPr lang="en-US" sz="1600">
                <a:latin typeface="+mn-lt"/>
              </a:rPr>
              <a:t>End-user or specific account based </a:t>
            </a:r>
            <a:br>
              <a:rPr lang="en-US" sz="1600">
                <a:latin typeface="+mn-lt"/>
              </a:rPr>
            </a:br>
            <a:r>
              <a:rPr lang="en-US" sz="1600">
                <a:latin typeface="+mn-lt"/>
              </a:rPr>
              <a:t>      charging</a:t>
            </a:r>
            <a:br>
              <a:rPr lang="en-US" sz="1600">
                <a:latin typeface="+mn-lt"/>
              </a:rPr>
            </a:br>
            <a:r>
              <a:rPr lang="en-US" sz="1600">
                <a:latin typeface="+mn-lt"/>
              </a:rPr>
              <a:t>    - Inter-operator settlement</a:t>
            </a:r>
            <a:endParaRPr lang="en-US" sz="1600" kern="0">
              <a:latin typeface="+mn-lt"/>
            </a:endParaRPr>
          </a:p>
        </p:txBody>
      </p:sp>
      <p:cxnSp>
        <p:nvCxnSpPr>
          <p:cNvPr id="284" name="Straight Connector 283"/>
          <p:cNvCxnSpPr>
            <a:cxnSpLocks/>
          </p:cNvCxnSpPr>
          <p:nvPr/>
        </p:nvCxnSpPr>
        <p:spPr bwMode="auto">
          <a:xfrm flipH="1">
            <a:off x="3632477" y="3203106"/>
            <a:ext cx="782136" cy="440575"/>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68" name="Straight Connector 367"/>
          <p:cNvCxnSpPr>
            <a:cxnSpLocks/>
          </p:cNvCxnSpPr>
          <p:nvPr/>
        </p:nvCxnSpPr>
        <p:spPr bwMode="auto">
          <a:xfrm flipH="1" flipV="1">
            <a:off x="6171482" y="4798141"/>
            <a:ext cx="2025099" cy="512132"/>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05" name="TextBox 104"/>
          <p:cNvSpPr txBox="1"/>
          <p:nvPr/>
        </p:nvSpPr>
        <p:spPr>
          <a:xfrm>
            <a:off x="4905759" y="1498684"/>
            <a:ext cx="1778051" cy="338554"/>
          </a:xfrm>
          <a:prstGeom prst="rect">
            <a:avLst/>
          </a:prstGeom>
          <a:noFill/>
        </p:spPr>
        <p:txBody>
          <a:bodyPr wrap="none" rtlCol="0">
            <a:spAutoFit/>
          </a:bodyPr>
          <a:lstStyle/>
          <a:p>
            <a:r>
              <a:rPr lang="sv-SE" sz="1600" err="1">
                <a:latin typeface="+mn-lt"/>
              </a:rPr>
              <a:t>Charging</a:t>
            </a:r>
            <a:r>
              <a:rPr lang="sv-SE" sz="1600">
                <a:latin typeface="+mn-lt"/>
              </a:rPr>
              <a:t> </a:t>
            </a:r>
            <a:r>
              <a:rPr lang="en-US" sz="1600">
                <a:latin typeface="+mn-lt"/>
              </a:rPr>
              <a:t>Domain</a:t>
            </a:r>
          </a:p>
        </p:txBody>
      </p:sp>
      <p:sp>
        <p:nvSpPr>
          <p:cNvPr id="124" name="TextBox 123"/>
          <p:cNvSpPr txBox="1"/>
          <p:nvPr/>
        </p:nvSpPr>
        <p:spPr>
          <a:xfrm>
            <a:off x="5918312" y="4014583"/>
            <a:ext cx="274434" cy="400110"/>
          </a:xfrm>
          <a:prstGeom prst="rect">
            <a:avLst/>
          </a:prstGeom>
          <a:noFill/>
        </p:spPr>
        <p:txBody>
          <a:bodyPr wrap="none" rtlCol="0">
            <a:spAutoFit/>
          </a:bodyPr>
          <a:lstStyle/>
          <a:p>
            <a:r>
              <a:rPr lang="en-US" kern="0">
                <a:latin typeface="+mn-lt"/>
              </a:rPr>
              <a:t>•</a:t>
            </a:r>
            <a:endParaRPr lang="en-US">
              <a:latin typeface="+mn-lt"/>
            </a:endParaRPr>
          </a:p>
        </p:txBody>
      </p:sp>
      <p:sp>
        <p:nvSpPr>
          <p:cNvPr id="125" name="TextBox 124"/>
          <p:cNvSpPr txBox="1"/>
          <p:nvPr/>
        </p:nvSpPr>
        <p:spPr>
          <a:xfrm>
            <a:off x="6832828" y="2964549"/>
            <a:ext cx="274434" cy="400110"/>
          </a:xfrm>
          <a:prstGeom prst="rect">
            <a:avLst/>
          </a:prstGeom>
          <a:noFill/>
        </p:spPr>
        <p:txBody>
          <a:bodyPr wrap="none" rtlCol="0">
            <a:spAutoFit/>
          </a:bodyPr>
          <a:lstStyle/>
          <a:p>
            <a:r>
              <a:rPr lang="en-US" kern="0">
                <a:latin typeface="+mn-lt"/>
              </a:rPr>
              <a:t>•</a:t>
            </a:r>
            <a:endParaRPr lang="en-US">
              <a:latin typeface="+mn-lt"/>
            </a:endParaRPr>
          </a:p>
        </p:txBody>
      </p:sp>
      <p:cxnSp>
        <p:nvCxnSpPr>
          <p:cNvPr id="131" name="Straight Connector 130"/>
          <p:cNvCxnSpPr>
            <a:cxnSpLocks/>
            <a:endCxn id="272" idx="1"/>
          </p:cNvCxnSpPr>
          <p:nvPr/>
        </p:nvCxnSpPr>
        <p:spPr bwMode="auto">
          <a:xfrm flipV="1">
            <a:off x="6965898" y="2172786"/>
            <a:ext cx="455858" cy="971757"/>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33" name="Straight Connector 132"/>
          <p:cNvCxnSpPr>
            <a:cxnSpLocks/>
            <a:stCxn id="272" idx="1"/>
          </p:cNvCxnSpPr>
          <p:nvPr/>
        </p:nvCxnSpPr>
        <p:spPr bwMode="auto">
          <a:xfrm flipH="1">
            <a:off x="6042833" y="2172786"/>
            <a:ext cx="1378923" cy="2038407"/>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 name="TextBox 1"/>
          <p:cNvSpPr txBox="1"/>
          <p:nvPr/>
        </p:nvSpPr>
        <p:spPr>
          <a:xfrm>
            <a:off x="10165201" y="6611779"/>
            <a:ext cx="2063385" cy="246221"/>
          </a:xfrm>
          <a:prstGeom prst="rect">
            <a:avLst/>
          </a:prstGeom>
          <a:noFill/>
        </p:spPr>
        <p:txBody>
          <a:bodyPr wrap="none" rtlCol="0">
            <a:spAutoFit/>
          </a:bodyPr>
          <a:lstStyle/>
          <a:p>
            <a:r>
              <a:rPr lang="en-US" sz="1000">
                <a:latin typeface="+mn-lt"/>
              </a:rPr>
              <a:t>CTF = Charging Trigger Function</a:t>
            </a:r>
          </a:p>
        </p:txBody>
      </p:sp>
      <p:cxnSp>
        <p:nvCxnSpPr>
          <p:cNvPr id="315" name="Straight Connector 314"/>
          <p:cNvCxnSpPr>
            <a:cxnSpLocks/>
          </p:cNvCxnSpPr>
          <p:nvPr/>
        </p:nvCxnSpPr>
        <p:spPr bwMode="auto">
          <a:xfrm flipH="1">
            <a:off x="6139781" y="4006773"/>
            <a:ext cx="2374399" cy="544474"/>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0F6B1E6B-7810-4A0D-A9A9-DA0387CEB6B6}"/>
              </a:ext>
            </a:extLst>
          </p:cNvPr>
          <p:cNvCxnSpPr>
            <a:cxnSpLocks/>
          </p:cNvCxnSpPr>
          <p:nvPr/>
        </p:nvCxnSpPr>
        <p:spPr bwMode="auto">
          <a:xfrm>
            <a:off x="4311506" y="3931980"/>
            <a:ext cx="3132000" cy="6360"/>
          </a:xfrm>
          <a:prstGeom prst="line">
            <a:avLst/>
          </a:prstGeom>
          <a:solidFill>
            <a:schemeClr val="accent1"/>
          </a:solidFill>
          <a:ln w="19050" cap="flat" cmpd="sng" algn="ctr">
            <a:solidFill>
              <a:schemeClr val="tx1"/>
            </a:solidFill>
            <a:prstDash val="dash"/>
            <a:round/>
            <a:headEnd type="none" w="med" len="med"/>
            <a:tailEnd type="none" w="med" len="med"/>
          </a:ln>
          <a:effectLst/>
        </p:spPr>
      </p:cxnSp>
      <p:cxnSp>
        <p:nvCxnSpPr>
          <p:cNvPr id="98" name="Straight Connector 97">
            <a:extLst>
              <a:ext uri="{FF2B5EF4-FFF2-40B4-BE49-F238E27FC236}">
                <a16:creationId xmlns:a16="http://schemas.microsoft.com/office/drawing/2014/main" id="{37899A99-5E99-4E11-B216-8D0A68616E9F}"/>
              </a:ext>
            </a:extLst>
          </p:cNvPr>
          <p:cNvCxnSpPr>
            <a:cxnSpLocks/>
          </p:cNvCxnSpPr>
          <p:nvPr/>
        </p:nvCxnSpPr>
        <p:spPr bwMode="auto">
          <a:xfrm flipH="1">
            <a:off x="4601760" y="3734919"/>
            <a:ext cx="4229" cy="180000"/>
          </a:xfrm>
          <a:prstGeom prst="line">
            <a:avLst/>
          </a:prstGeom>
          <a:solidFill>
            <a:schemeClr val="accent1"/>
          </a:solidFill>
          <a:ln w="19050" cap="flat" cmpd="sng" algn="ctr">
            <a:solidFill>
              <a:schemeClr val="tx1"/>
            </a:solidFill>
            <a:prstDash val="dash"/>
            <a:round/>
            <a:headEnd type="none" w="med" len="med"/>
            <a:tailEnd type="none" w="med" len="med"/>
          </a:ln>
          <a:effectLst/>
        </p:spPr>
      </p:cxnSp>
      <p:sp>
        <p:nvSpPr>
          <p:cNvPr id="102" name="Text Box 144">
            <a:extLst>
              <a:ext uri="{FF2B5EF4-FFF2-40B4-BE49-F238E27FC236}">
                <a16:creationId xmlns:a16="http://schemas.microsoft.com/office/drawing/2014/main" id="{9B7F05E6-8356-48BF-8C15-912F1A0AF767}"/>
              </a:ext>
            </a:extLst>
          </p:cNvPr>
          <p:cNvSpPr txBox="1">
            <a:spLocks noChangeAspect="1" noChangeArrowheads="1"/>
          </p:cNvSpPr>
          <p:nvPr/>
        </p:nvSpPr>
        <p:spPr bwMode="auto">
          <a:xfrm>
            <a:off x="3776825" y="3773060"/>
            <a:ext cx="803185" cy="17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eaLnBrk="1" hangingPunct="1">
              <a:lnSpc>
                <a:spcPct val="80000"/>
              </a:lnSpc>
            </a:pPr>
            <a:r>
              <a:rPr lang="en-US" altLang="en-US" sz="1400" err="1">
                <a:latin typeface="+mn-lt"/>
              </a:rPr>
              <a:t>Nudm</a:t>
            </a:r>
            <a:endParaRPr lang="en-US" altLang="en-US" sz="1400">
              <a:latin typeface="+mn-lt"/>
            </a:endParaRPr>
          </a:p>
        </p:txBody>
      </p:sp>
      <p:cxnSp>
        <p:nvCxnSpPr>
          <p:cNvPr id="106" name="Straight Connector 105">
            <a:extLst>
              <a:ext uri="{FF2B5EF4-FFF2-40B4-BE49-F238E27FC236}">
                <a16:creationId xmlns:a16="http://schemas.microsoft.com/office/drawing/2014/main" id="{A876F47C-6944-41DB-BE92-F04F837F3F5F}"/>
              </a:ext>
            </a:extLst>
          </p:cNvPr>
          <p:cNvCxnSpPr>
            <a:cxnSpLocks/>
          </p:cNvCxnSpPr>
          <p:nvPr/>
        </p:nvCxnSpPr>
        <p:spPr bwMode="auto">
          <a:xfrm flipH="1">
            <a:off x="5896164" y="3924215"/>
            <a:ext cx="4229" cy="180000"/>
          </a:xfrm>
          <a:prstGeom prst="line">
            <a:avLst/>
          </a:prstGeom>
          <a:solidFill>
            <a:schemeClr val="accent1"/>
          </a:solidFill>
          <a:ln w="19050" cap="flat" cmpd="sng" algn="ctr">
            <a:solidFill>
              <a:schemeClr val="tx1"/>
            </a:solidFill>
            <a:prstDash val="dash"/>
            <a:round/>
            <a:headEnd type="none" w="med" len="med"/>
            <a:tailEnd type="none" w="med" len="med"/>
          </a:ln>
          <a:effectLst/>
        </p:spPr>
      </p:cxnSp>
    </p:spTree>
    <p:extLst>
      <p:ext uri="{BB962C8B-B14F-4D97-AF65-F5344CB8AC3E}">
        <p14:creationId xmlns:p14="http://schemas.microsoft.com/office/powerpoint/2010/main" val="1737216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altLang="en-US"/>
              <a:t>5GC Network Architecture</a:t>
            </a:r>
            <a:br>
              <a:rPr lang="en-US" altLang="en-US" sz="2800"/>
            </a:br>
            <a:r>
              <a:rPr lang="en-US" altLang="en-US" sz="2800"/>
              <a:t>Key Principles</a:t>
            </a:r>
            <a:endParaRPr lang="en-US" sz="2800"/>
          </a:p>
        </p:txBody>
      </p:sp>
      <p:sp>
        <p:nvSpPr>
          <p:cNvPr id="4" name="Content Placeholder 3">
            <a:extLst>
              <a:ext uri="{FF2B5EF4-FFF2-40B4-BE49-F238E27FC236}">
                <a16:creationId xmlns:a16="http://schemas.microsoft.com/office/drawing/2014/main" id="{D3DD1919-8D80-4B74-9F4A-E09919B957C7}"/>
              </a:ext>
            </a:extLst>
          </p:cNvPr>
          <p:cNvSpPr>
            <a:spLocks noGrp="1"/>
          </p:cNvSpPr>
          <p:nvPr>
            <p:ph sz="quarter" idx="10"/>
          </p:nvPr>
        </p:nvSpPr>
        <p:spPr>
          <a:xfrm>
            <a:off x="479425" y="1844675"/>
            <a:ext cx="11233150" cy="4537075"/>
          </a:xfrm>
        </p:spPr>
        <p:txBody>
          <a:bodyPr/>
          <a:lstStyle/>
          <a:p>
            <a:pPr hangingPunct="0"/>
            <a:r>
              <a:rPr lang="en-US" sz="2400"/>
              <a:t>The 5G core functional architecture supports that implementation technologies can be evolved and replaced over time</a:t>
            </a:r>
          </a:p>
          <a:p>
            <a:pPr lvl="1" hangingPunct="0"/>
            <a:endParaRPr lang="en-US"/>
          </a:p>
          <a:p>
            <a:pPr hangingPunct="0"/>
            <a:r>
              <a:rPr lang="en-US" sz="2400"/>
              <a:t>Key principles:</a:t>
            </a:r>
          </a:p>
          <a:p>
            <a:pPr lvl="2" hangingPunct="0"/>
            <a:r>
              <a:rPr lang="en-US"/>
              <a:t>5GC is </a:t>
            </a:r>
            <a:r>
              <a:rPr lang="en-US" b="1"/>
              <a:t>based on SBA (Service Based Architecture)</a:t>
            </a:r>
          </a:p>
          <a:p>
            <a:pPr lvl="2" hangingPunct="0"/>
            <a:r>
              <a:rPr lang="en-US" kern="1200"/>
              <a:t>Allows for </a:t>
            </a:r>
            <a:r>
              <a:rPr lang="en-US" b="1" kern="1200"/>
              <a:t>different network configurations </a:t>
            </a:r>
            <a:r>
              <a:rPr lang="en-US" kern="1200"/>
              <a:t>in different network slices</a:t>
            </a:r>
          </a:p>
          <a:p>
            <a:pPr lvl="2" hangingPunct="0"/>
            <a:r>
              <a:rPr lang="en-US"/>
              <a:t>Prioritize </a:t>
            </a:r>
            <a:r>
              <a:rPr lang="en-US" b="1"/>
              <a:t>interfaces to support Multi-vendor </a:t>
            </a:r>
            <a:r>
              <a:rPr lang="en-US"/>
              <a:t>integration</a:t>
            </a:r>
          </a:p>
          <a:p>
            <a:pPr lvl="2" hangingPunct="0"/>
            <a:r>
              <a:rPr lang="en-US" b="1"/>
              <a:t>Scale UP and CP </a:t>
            </a:r>
            <a:r>
              <a:rPr lang="en-US"/>
              <a:t>functionality </a:t>
            </a:r>
            <a:r>
              <a:rPr lang="en-US" b="1"/>
              <a:t>independently</a:t>
            </a:r>
          </a:p>
          <a:p>
            <a:pPr lvl="2" hangingPunct="0"/>
            <a:r>
              <a:rPr lang="en-US"/>
              <a:t>Allow for a </a:t>
            </a:r>
            <a:r>
              <a:rPr lang="en-US" b="1"/>
              <a:t>flexible deployment of UP </a:t>
            </a:r>
            <a:r>
              <a:rPr lang="en-US"/>
              <a:t>separate from the CP</a:t>
            </a:r>
          </a:p>
          <a:p>
            <a:pPr lvl="2"/>
            <a:r>
              <a:rPr lang="en-US" kern="1200"/>
              <a:t>Supporting authentication for </a:t>
            </a:r>
            <a:r>
              <a:rPr lang="en-US" b="1" kern="1200"/>
              <a:t>both IMSI-based and non IMSI-based </a:t>
            </a:r>
            <a:r>
              <a:rPr lang="en-US" kern="1200"/>
              <a:t>identities</a:t>
            </a:r>
          </a:p>
          <a:p>
            <a:pPr lvl="2"/>
            <a:r>
              <a:rPr lang="en-US" b="1"/>
              <a:t>Abstract transport layer </a:t>
            </a:r>
            <a:r>
              <a:rPr lang="en-US"/>
              <a:t>from 3GPP NFs</a:t>
            </a:r>
          </a:p>
        </p:txBody>
      </p:sp>
    </p:spTree>
    <p:extLst>
      <p:ext uri="{BB962C8B-B14F-4D97-AF65-F5344CB8AC3E}">
        <p14:creationId xmlns:p14="http://schemas.microsoft.com/office/powerpoint/2010/main" val="19526120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02EC74-F66E-4AB8-853E-E812433B52EC}"/>
              </a:ext>
            </a:extLst>
          </p:cNvPr>
          <p:cNvSpPr>
            <a:spLocks noGrp="1"/>
          </p:cNvSpPr>
          <p:nvPr>
            <p:ph sz="quarter" idx="10"/>
          </p:nvPr>
        </p:nvSpPr>
        <p:spPr>
          <a:xfrm>
            <a:off x="479425" y="1844675"/>
            <a:ext cx="5667113" cy="4715613"/>
          </a:xfrm>
        </p:spPr>
        <p:txBody>
          <a:bodyPr>
            <a:normAutofit/>
          </a:bodyPr>
          <a:lstStyle/>
          <a:p>
            <a:pPr>
              <a:lnSpc>
                <a:spcPct val="110000"/>
              </a:lnSpc>
              <a:spcAft>
                <a:spcPts val="600"/>
              </a:spcAft>
            </a:pPr>
            <a:r>
              <a:rPr lang="en-US" sz="1600"/>
              <a:t>The 3GPP 5G architecture includes 5 options for radio network and packet core</a:t>
            </a:r>
          </a:p>
          <a:p>
            <a:pPr lvl="1">
              <a:lnSpc>
                <a:spcPct val="110000"/>
              </a:lnSpc>
              <a:spcAft>
                <a:spcPts val="600"/>
              </a:spcAft>
            </a:pPr>
            <a:r>
              <a:rPr lang="en-US" sz="1600"/>
              <a:t>First </a:t>
            </a:r>
            <a:r>
              <a:rPr lang="en-US" sz="1600">
                <a:solidFill>
                  <a:schemeClr val="accent5"/>
                </a:solidFill>
              </a:rPr>
              <a:t>NR</a:t>
            </a:r>
            <a:r>
              <a:rPr lang="en-US" sz="1600"/>
              <a:t> adopters have selected Opt. 3</a:t>
            </a:r>
          </a:p>
          <a:p>
            <a:pPr lvl="1">
              <a:lnSpc>
                <a:spcPct val="110000"/>
              </a:lnSpc>
              <a:spcAft>
                <a:spcPts val="1200"/>
              </a:spcAft>
            </a:pPr>
            <a:r>
              <a:rPr lang="en-US" sz="1600"/>
              <a:t>First </a:t>
            </a:r>
            <a:r>
              <a:rPr lang="en-US" sz="1600">
                <a:solidFill>
                  <a:schemeClr val="accent1"/>
                </a:solidFill>
              </a:rPr>
              <a:t>5GC</a:t>
            </a:r>
            <a:r>
              <a:rPr lang="en-US" sz="1600"/>
              <a:t> adopters have selected Opt. 2</a:t>
            </a:r>
          </a:p>
          <a:p>
            <a:pPr>
              <a:lnSpc>
                <a:spcPct val="110000"/>
              </a:lnSpc>
              <a:spcBef>
                <a:spcPts val="0"/>
              </a:spcBef>
              <a:spcAft>
                <a:spcPts val="600"/>
              </a:spcAft>
            </a:pPr>
            <a:r>
              <a:rPr lang="en-US" sz="1600"/>
              <a:t>Voice does not drive the 5G evolution, but must be supported in all deployed 5G architectures and evolution steps</a:t>
            </a:r>
          </a:p>
          <a:p>
            <a:pPr lvl="1">
              <a:lnSpc>
                <a:spcPct val="110000"/>
              </a:lnSpc>
              <a:spcAft>
                <a:spcPts val="1200"/>
              </a:spcAft>
            </a:pPr>
            <a:r>
              <a:rPr lang="en-US" sz="1600"/>
              <a:t>All phones – the majority of MBB devices – require</a:t>
            </a:r>
            <a:r>
              <a:rPr lang="en-150" sz="1600"/>
              <a:t> </a:t>
            </a:r>
            <a:r>
              <a:rPr lang="en-US" sz="1600"/>
              <a:t>a voice service also in 5G</a:t>
            </a:r>
          </a:p>
          <a:p>
            <a:pPr>
              <a:lnSpc>
                <a:spcPct val="110000"/>
              </a:lnSpc>
              <a:spcBef>
                <a:spcPts val="0"/>
              </a:spcBef>
              <a:spcAft>
                <a:spcPts val="600"/>
              </a:spcAft>
            </a:pPr>
            <a:r>
              <a:rPr lang="en-US" sz="1600">
                <a:solidFill>
                  <a:schemeClr val="accent2">
                    <a:lumMod val="75000"/>
                  </a:schemeClr>
                </a:solidFill>
              </a:rPr>
              <a:t>IMS telephony</a:t>
            </a:r>
            <a:r>
              <a:rPr lang="en-US" sz="1600"/>
              <a:t>, called </a:t>
            </a:r>
            <a:r>
              <a:rPr lang="en-US" sz="1600" err="1"/>
              <a:t>VoLTE</a:t>
            </a:r>
            <a:r>
              <a:rPr lang="en-US" sz="1600"/>
              <a:t> in 4G,  is used in also in 5G</a:t>
            </a:r>
            <a:br>
              <a:rPr lang="LID4096" sz="1600"/>
            </a:br>
            <a:endParaRPr lang="en-US" sz="1600"/>
          </a:p>
          <a:p>
            <a:r>
              <a:rPr lang="en-US" sz="1600"/>
              <a:t>In Option 3,  both  VoLTE and CS Fallback are supported</a:t>
            </a:r>
            <a:br>
              <a:rPr lang="en-US" sz="1600"/>
            </a:br>
            <a:endParaRPr lang="en-US" sz="1600"/>
          </a:p>
          <a:p>
            <a:pPr>
              <a:lnSpc>
                <a:spcPct val="110000"/>
              </a:lnSpc>
              <a:spcBef>
                <a:spcPts val="0"/>
              </a:spcBef>
              <a:spcAft>
                <a:spcPts val="600"/>
              </a:spcAft>
            </a:pPr>
            <a:r>
              <a:rPr lang="en-US" sz="1600"/>
              <a:t>The </a:t>
            </a:r>
            <a:r>
              <a:rPr lang="en-US" sz="1600">
                <a:solidFill>
                  <a:schemeClr val="accent1"/>
                </a:solidFill>
              </a:rPr>
              <a:t>voice solution for 5GS </a:t>
            </a:r>
            <a:r>
              <a:rPr lang="en-US" sz="1600"/>
              <a:t>must initially be tightly coupled to an existing 4G </a:t>
            </a:r>
            <a:r>
              <a:rPr lang="en-US" sz="1600" err="1"/>
              <a:t>VoLTE</a:t>
            </a:r>
            <a:r>
              <a:rPr lang="en-US" sz="1600"/>
              <a:t> deployment</a:t>
            </a:r>
          </a:p>
        </p:txBody>
      </p:sp>
      <p:sp>
        <p:nvSpPr>
          <p:cNvPr id="3" name="Title 2">
            <a:extLst>
              <a:ext uri="{FF2B5EF4-FFF2-40B4-BE49-F238E27FC236}">
                <a16:creationId xmlns:a16="http://schemas.microsoft.com/office/drawing/2014/main" id="{B20ED65C-C483-4C11-8902-B0A6902E8DEA}"/>
              </a:ext>
            </a:extLst>
          </p:cNvPr>
          <p:cNvSpPr>
            <a:spLocks noGrp="1"/>
          </p:cNvSpPr>
          <p:nvPr>
            <p:ph type="title"/>
          </p:nvPr>
        </p:nvSpPr>
        <p:spPr/>
        <p:txBody>
          <a:bodyPr/>
          <a:lstStyle/>
          <a:p>
            <a:r>
              <a:rPr lang="en-US" altLang="en-US"/>
              <a:t>Voice migration to 5GS</a:t>
            </a:r>
            <a:br>
              <a:rPr lang="en-US" altLang="en-US" sz="2800"/>
            </a:br>
            <a:r>
              <a:rPr lang="en-US" sz="2800"/>
              <a:t>Introduction</a:t>
            </a:r>
            <a:endParaRPr lang="en-US"/>
          </a:p>
        </p:txBody>
      </p:sp>
      <p:sp>
        <p:nvSpPr>
          <p:cNvPr id="53" name="AutoShape 15" descr="bpct-blend1">
            <a:extLst>
              <a:ext uri="{FF2B5EF4-FFF2-40B4-BE49-F238E27FC236}">
                <a16:creationId xmlns:a16="http://schemas.microsoft.com/office/drawing/2014/main" id="{433BF71A-331E-428D-8962-F9D25FDB1EC4}"/>
              </a:ext>
            </a:extLst>
          </p:cNvPr>
          <p:cNvSpPr>
            <a:spLocks noChangeArrowheads="1"/>
          </p:cNvSpPr>
          <p:nvPr/>
        </p:nvSpPr>
        <p:spPr bwMode="auto">
          <a:xfrm>
            <a:off x="7120053" y="4612645"/>
            <a:ext cx="1178286" cy="259200"/>
          </a:xfrm>
          <a:prstGeom prst="rect">
            <a:avLst/>
          </a:prstGeom>
          <a:solidFill>
            <a:schemeClr val="bg1"/>
          </a:solidFill>
          <a:ln w="25400" algn="ctr">
            <a:solidFill>
              <a:schemeClr val="accent2">
                <a:lumMod val="75000"/>
              </a:schemeClr>
            </a:solidFill>
            <a:prstDash val="sysDash"/>
            <a:round/>
            <a:headEnd/>
            <a:tailEnd/>
          </a:ln>
        </p:spPr>
        <p:txBody>
          <a:bodyPr lIns="36000" tIns="36000" rIns="36000" bIns="36000" anchor="ctr"/>
          <a:lstStyle>
            <a:lvl1pPr eaLnBrk="0" hangingPunct="0">
              <a:spcBef>
                <a:spcPct val="20000"/>
              </a:spcBef>
              <a:buClr>
                <a:srgbClr val="00A9D4"/>
              </a:buClr>
              <a:buFont typeface="Arial" pitchFamily="34" charset="0"/>
              <a:buChar char="›"/>
              <a:defRPr sz="20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200" b="0" i="0" u="none" strike="noStrike" kern="0" cap="none" spc="0" normalizeH="0" baseline="0" noProof="0">
              <a:ln>
                <a:noFill/>
              </a:ln>
              <a:solidFill>
                <a:srgbClr val="FFFFFF"/>
              </a:solidFill>
              <a:effectLst/>
              <a:uLnTx/>
              <a:uFillTx/>
              <a:latin typeface="Arial" pitchFamily="34" charset="0"/>
              <a:ea typeface="+mn-ea"/>
              <a:cs typeface="+mn-cs"/>
            </a:endParaRPr>
          </a:p>
        </p:txBody>
      </p:sp>
      <p:grpSp>
        <p:nvGrpSpPr>
          <p:cNvPr id="54" name="Group 53">
            <a:extLst>
              <a:ext uri="{FF2B5EF4-FFF2-40B4-BE49-F238E27FC236}">
                <a16:creationId xmlns:a16="http://schemas.microsoft.com/office/drawing/2014/main" id="{5A89CE5B-4D02-436B-996A-BB526221B4D1}"/>
              </a:ext>
            </a:extLst>
          </p:cNvPr>
          <p:cNvGrpSpPr/>
          <p:nvPr/>
        </p:nvGrpSpPr>
        <p:grpSpPr>
          <a:xfrm>
            <a:off x="6266754" y="1912145"/>
            <a:ext cx="5600700" cy="1781176"/>
            <a:chOff x="6524625" y="2038350"/>
            <a:chExt cx="5600700" cy="1781176"/>
          </a:xfrm>
        </p:grpSpPr>
        <p:sp>
          <p:nvSpPr>
            <p:cNvPr id="55" name="Rectangle 54">
              <a:extLst>
                <a:ext uri="{FF2B5EF4-FFF2-40B4-BE49-F238E27FC236}">
                  <a16:creationId xmlns:a16="http://schemas.microsoft.com/office/drawing/2014/main" id="{AFF01E09-1739-4624-A3AD-CA9FDDFBC944}"/>
                </a:ext>
              </a:extLst>
            </p:cNvPr>
            <p:cNvSpPr/>
            <p:nvPr/>
          </p:nvSpPr>
          <p:spPr>
            <a:xfrm>
              <a:off x="6619660" y="2139052"/>
              <a:ext cx="3813865" cy="369332"/>
            </a:xfrm>
            <a:prstGeom prst="rect">
              <a:avLst/>
            </a:prstGeom>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58585A"/>
                  </a:solidFill>
                  <a:effectLst/>
                  <a:uLnTx/>
                  <a:uFillTx/>
                  <a:latin typeface="Ericsson Hilda Light"/>
                  <a:ea typeface="+mn-ea"/>
                  <a:cs typeface="+mn-cs"/>
                </a:rPr>
                <a:t>Options covered in this presentation</a:t>
              </a:r>
            </a:p>
          </p:txBody>
        </p:sp>
        <p:sp>
          <p:nvSpPr>
            <p:cNvPr id="56" name="TextBox 55">
              <a:extLst>
                <a:ext uri="{FF2B5EF4-FFF2-40B4-BE49-F238E27FC236}">
                  <a16:creationId xmlns:a16="http://schemas.microsoft.com/office/drawing/2014/main" id="{E700CC64-E9F5-412B-8E0A-FC39EF4434D5}"/>
                </a:ext>
              </a:extLst>
            </p:cNvPr>
            <p:cNvSpPr txBox="1"/>
            <p:nvPr/>
          </p:nvSpPr>
          <p:spPr>
            <a:xfrm>
              <a:off x="6974966" y="3480080"/>
              <a:ext cx="419987" cy="184666"/>
            </a:xfrm>
            <a:prstGeom prst="rect">
              <a:avLst/>
            </a:prstGeom>
            <a:noFill/>
          </p:spPr>
          <p:txBody>
            <a:bodyPr wrap="none" lIns="0" tIns="0" rIns="0" bIns="0" rtlCol="0" anchor="ctr">
              <a:spAutoFit/>
            </a:bodyPr>
            <a:lstStyle>
              <a:defPPr>
                <a:defRPr lang="en-GB"/>
              </a:defPPr>
              <a:lvl1pPr marL="0" marR="0" lvl="0" indent="0" defTabSz="914400" eaLnBrk="1" fontAlgn="auto" latinLnBrk="0" hangingPunct="1">
                <a:lnSpc>
                  <a:spcPct val="100000"/>
                </a:lnSpc>
                <a:spcBef>
                  <a:spcPts val="0"/>
                </a:spcBef>
                <a:spcAft>
                  <a:spcPts val="0"/>
                </a:spcAft>
                <a:buClrTx/>
                <a:buSzTx/>
                <a:buFontTx/>
                <a:buNone/>
                <a:tabLst/>
                <a:defRPr kumimoji="0" sz="1200" b="0" i="0" u="none" strike="noStrike" kern="0" cap="none" spc="0" normalizeH="0" baseline="0">
                  <a:ln>
                    <a:noFill/>
                  </a:ln>
                  <a:solidFill>
                    <a:schemeClr val="accent1"/>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0" cap="none" spc="0" normalizeH="0" baseline="0" noProof="0">
                  <a:ln>
                    <a:noFill/>
                  </a:ln>
                  <a:solidFill>
                    <a:srgbClr val="181818"/>
                  </a:solidFill>
                  <a:effectLst/>
                  <a:uLnTx/>
                  <a:uFillTx/>
                  <a:latin typeface="Arial" charset="0"/>
                  <a:ea typeface="+mn-ea"/>
                  <a:cs typeface="+mn-cs"/>
                </a:rPr>
                <a:t>Opt. 3</a:t>
              </a:r>
            </a:p>
          </p:txBody>
        </p:sp>
        <p:grpSp>
          <p:nvGrpSpPr>
            <p:cNvPr id="59" name="Group 58">
              <a:extLst>
                <a:ext uri="{FF2B5EF4-FFF2-40B4-BE49-F238E27FC236}">
                  <a16:creationId xmlns:a16="http://schemas.microsoft.com/office/drawing/2014/main" id="{3B92FE4A-4F76-4ABC-AA5E-5F5B2A79AEC7}"/>
                </a:ext>
              </a:extLst>
            </p:cNvPr>
            <p:cNvGrpSpPr/>
            <p:nvPr/>
          </p:nvGrpSpPr>
          <p:grpSpPr>
            <a:xfrm>
              <a:off x="6776743" y="2771777"/>
              <a:ext cx="716296" cy="592210"/>
              <a:chOff x="6803198" y="4954437"/>
              <a:chExt cx="1606249" cy="754355"/>
            </a:xfrm>
          </p:grpSpPr>
          <p:sp>
            <p:nvSpPr>
              <p:cNvPr id="99" name="AutoShape 15" descr="bpct-blend1">
                <a:extLst>
                  <a:ext uri="{FF2B5EF4-FFF2-40B4-BE49-F238E27FC236}">
                    <a16:creationId xmlns:a16="http://schemas.microsoft.com/office/drawing/2014/main" id="{3451E4CE-5EB5-4351-B3D3-4A0A7CBCEC57}"/>
                  </a:ext>
                </a:extLst>
              </p:cNvPr>
              <p:cNvSpPr>
                <a:spLocks noChangeArrowheads="1"/>
              </p:cNvSpPr>
              <p:nvPr/>
            </p:nvSpPr>
            <p:spPr bwMode="auto">
              <a:xfrm>
                <a:off x="6803198" y="4954437"/>
                <a:ext cx="1606247" cy="360391"/>
              </a:xfrm>
              <a:prstGeom prst="rect">
                <a:avLst/>
              </a:prstGeom>
              <a:solidFill>
                <a:schemeClr val="accent2"/>
              </a:solidFill>
              <a:ln w="25400" algn="ctr">
                <a:noFill/>
                <a:round/>
                <a:headEnd/>
                <a:tailEnd/>
              </a:ln>
            </p:spPr>
            <p:txBody>
              <a:bodyPr lIns="36000" tIns="36000" rIns="36000" bIns="36000" anchor="ctr"/>
              <a:lstStyle>
                <a:lvl1pPr eaLnBrk="0" hangingPunct="0">
                  <a:spcBef>
                    <a:spcPct val="20000"/>
                  </a:spcBef>
                  <a:buClr>
                    <a:srgbClr val="00A9D4"/>
                  </a:buClr>
                  <a:buFont typeface="Arial" pitchFamily="34" charset="0"/>
                  <a:buChar char="›"/>
                  <a:defRPr sz="20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200" b="0" i="0" u="none" strike="noStrike" kern="0" cap="none" spc="0" normalizeH="0" baseline="0" noProof="0">
                    <a:ln>
                      <a:noFill/>
                    </a:ln>
                    <a:solidFill>
                      <a:srgbClr val="FFFFFF"/>
                    </a:solidFill>
                    <a:effectLst/>
                    <a:uLnTx/>
                    <a:uFillTx/>
                    <a:latin typeface="Arial" pitchFamily="34" charset="0"/>
                    <a:ea typeface="+mn-ea"/>
                    <a:cs typeface="+mn-cs"/>
                  </a:rPr>
                  <a:t>EPC</a:t>
                </a:r>
              </a:p>
            </p:txBody>
          </p:sp>
          <p:sp>
            <p:nvSpPr>
              <p:cNvPr id="100" name="AutoShape 15" descr="bpct-blend1">
                <a:extLst>
                  <a:ext uri="{FF2B5EF4-FFF2-40B4-BE49-F238E27FC236}">
                    <a16:creationId xmlns:a16="http://schemas.microsoft.com/office/drawing/2014/main" id="{0CEA8311-C0DA-4426-B336-76524980C4AE}"/>
                  </a:ext>
                </a:extLst>
              </p:cNvPr>
              <p:cNvSpPr>
                <a:spLocks noChangeArrowheads="1"/>
              </p:cNvSpPr>
              <p:nvPr/>
            </p:nvSpPr>
            <p:spPr bwMode="auto">
              <a:xfrm>
                <a:off x="6803198" y="5380956"/>
                <a:ext cx="795689" cy="327836"/>
              </a:xfrm>
              <a:prstGeom prst="rect">
                <a:avLst/>
              </a:prstGeom>
              <a:solidFill>
                <a:schemeClr val="accent2"/>
              </a:solidFill>
              <a:ln w="25400" algn="ctr">
                <a:solidFill>
                  <a:schemeClr val="accent2">
                    <a:lumMod val="75000"/>
                  </a:schemeClr>
                </a:solidFill>
                <a:round/>
                <a:headEnd/>
                <a:tailEnd/>
              </a:ln>
            </p:spPr>
            <p:txBody>
              <a:bodyPr wrap="none" lIns="36000" tIns="36000" rIns="36000" bIns="36000" anchor="ctr">
                <a:spAutoFit/>
              </a:bodyPr>
              <a:lstStyle>
                <a:lvl1pPr eaLnBrk="0" hangingPunct="0">
                  <a:spcBef>
                    <a:spcPct val="20000"/>
                  </a:spcBef>
                  <a:buClr>
                    <a:srgbClr val="00A9D4"/>
                  </a:buClr>
                  <a:buFont typeface="Arial" pitchFamily="34" charset="0"/>
                  <a:buChar char="›"/>
                  <a:defRPr sz="20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200" b="0" i="0" u="none" strike="noStrike" kern="0" cap="none" spc="0" normalizeH="0" baseline="0" noProof="0">
                    <a:ln>
                      <a:noFill/>
                    </a:ln>
                    <a:solidFill>
                      <a:schemeClr val="bg1"/>
                    </a:solidFill>
                    <a:effectLst/>
                    <a:uLnTx/>
                    <a:uFillTx/>
                    <a:latin typeface="Arial" pitchFamily="34" charset="0"/>
                    <a:ea typeface="+mn-ea"/>
                    <a:cs typeface="+mn-cs"/>
                  </a:rPr>
                  <a:t>LTE</a:t>
                </a:r>
              </a:p>
            </p:txBody>
          </p:sp>
          <p:sp>
            <p:nvSpPr>
              <p:cNvPr id="101" name="AutoShape 15" descr="bpct-blend1">
                <a:extLst>
                  <a:ext uri="{FF2B5EF4-FFF2-40B4-BE49-F238E27FC236}">
                    <a16:creationId xmlns:a16="http://schemas.microsoft.com/office/drawing/2014/main" id="{892DC22F-5E7A-4785-B534-2F448A69CBC5}"/>
                  </a:ext>
                </a:extLst>
              </p:cNvPr>
              <p:cNvSpPr>
                <a:spLocks noChangeArrowheads="1"/>
              </p:cNvSpPr>
              <p:nvPr/>
            </p:nvSpPr>
            <p:spPr bwMode="auto">
              <a:xfrm>
                <a:off x="7750354" y="5378733"/>
                <a:ext cx="659093" cy="327836"/>
              </a:xfrm>
              <a:prstGeom prst="rect">
                <a:avLst/>
              </a:prstGeom>
              <a:solidFill>
                <a:schemeClr val="accent5"/>
              </a:solidFill>
              <a:ln w="25400" algn="ctr">
                <a:noFill/>
                <a:round/>
                <a:headEnd/>
                <a:tailEnd/>
              </a:ln>
            </p:spPr>
            <p:txBody>
              <a:bodyPr wrap="none" lIns="36000" tIns="36000" rIns="36000" bIns="36000" anchor="ctr">
                <a:spAutoFit/>
              </a:bodyPr>
              <a:lstStyle>
                <a:lvl1pPr eaLnBrk="0" hangingPunct="0">
                  <a:spcBef>
                    <a:spcPct val="20000"/>
                  </a:spcBef>
                  <a:buClr>
                    <a:srgbClr val="00A9D4"/>
                  </a:buClr>
                  <a:buFont typeface="Arial" pitchFamily="34" charset="0"/>
                  <a:buChar char="›"/>
                  <a:defRPr sz="20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9pPr>
              </a:lstStyle>
              <a:p>
                <a:pPr marL="0" marR="0" lvl="0" indent="0" algn="ctr" defTabSz="914400" rtl="0" eaLnBrk="1" fontAlgn="auto" latinLnBrk="0" hangingPunct="1">
                  <a:lnSpc>
                    <a:spcPct val="100000"/>
                  </a:lnSpc>
                  <a:spcBef>
                    <a:spcPct val="0"/>
                  </a:spcBef>
                  <a:spcAft>
                    <a:spcPts val="0"/>
                  </a:spcAft>
                  <a:buClrTx/>
                  <a:buSzTx/>
                  <a:buFont typeface="Arial" pitchFamily="34" charset="0"/>
                  <a:buNone/>
                  <a:tabLst/>
                  <a:defRPr/>
                </a:pPr>
                <a:r>
                  <a:rPr kumimoji="0" lang="en-US" altLang="en-US" sz="1200" b="0" i="0" u="none" strike="noStrike" kern="0" cap="none" spc="0" normalizeH="0" baseline="0" noProof="0">
                    <a:ln>
                      <a:noFill/>
                    </a:ln>
                    <a:solidFill>
                      <a:schemeClr val="bg1"/>
                    </a:solidFill>
                    <a:effectLst/>
                    <a:uLnTx/>
                    <a:uFillTx/>
                    <a:latin typeface="Arial" pitchFamily="34" charset="0"/>
                    <a:ea typeface="+mn-ea"/>
                    <a:cs typeface="+mn-cs"/>
                  </a:rPr>
                  <a:t>NR</a:t>
                </a:r>
                <a:endParaRPr kumimoji="0" lang="sv-SE" altLang="en-US" sz="1200" b="0" i="0" u="none" strike="noStrike" kern="0" cap="none" spc="0" normalizeH="0" baseline="0" noProof="0">
                  <a:ln>
                    <a:noFill/>
                  </a:ln>
                  <a:solidFill>
                    <a:schemeClr val="bg1"/>
                  </a:solidFill>
                  <a:effectLst/>
                  <a:uLnTx/>
                  <a:uFillTx/>
                  <a:latin typeface="Arial" pitchFamily="34" charset="0"/>
                  <a:ea typeface="+mn-ea"/>
                  <a:cs typeface="+mn-cs"/>
                </a:endParaRPr>
              </a:p>
            </p:txBody>
          </p:sp>
        </p:grpSp>
        <p:sp>
          <p:nvSpPr>
            <p:cNvPr id="70" name="TextBox 69">
              <a:extLst>
                <a:ext uri="{FF2B5EF4-FFF2-40B4-BE49-F238E27FC236}">
                  <a16:creationId xmlns:a16="http://schemas.microsoft.com/office/drawing/2014/main" id="{26A4B83F-AB57-4102-A233-499BEB00969C}"/>
                </a:ext>
              </a:extLst>
            </p:cNvPr>
            <p:cNvSpPr txBox="1"/>
            <p:nvPr/>
          </p:nvSpPr>
          <p:spPr>
            <a:xfrm>
              <a:off x="7991189" y="3480080"/>
              <a:ext cx="419987" cy="184666"/>
            </a:xfrm>
            <a:prstGeom prst="rect">
              <a:avLst/>
            </a:prstGeom>
            <a:noFill/>
          </p:spPr>
          <p:txBody>
            <a:bodyPr wrap="none" lIns="0" tIns="0" rIns="0" bIns="0" rtlCol="0" anchor="ctr">
              <a:spAutoFit/>
            </a:bodyPr>
            <a:lstStyle>
              <a:defPPr>
                <a:defRPr lang="en-GB"/>
              </a:defPPr>
              <a:lvl1pPr marL="0" marR="0" lvl="0" indent="0" defTabSz="914400" eaLnBrk="1" fontAlgn="auto" latinLnBrk="0" hangingPunct="1">
                <a:lnSpc>
                  <a:spcPct val="100000"/>
                </a:lnSpc>
                <a:spcBef>
                  <a:spcPts val="0"/>
                </a:spcBef>
                <a:spcAft>
                  <a:spcPts val="0"/>
                </a:spcAft>
                <a:buClrTx/>
                <a:buSzTx/>
                <a:buFontTx/>
                <a:buNone/>
                <a:tabLst/>
                <a:defRPr kumimoji="0" sz="1200" b="0" i="0" u="none" strike="noStrike" kern="0" cap="none" spc="0" normalizeH="0" baseline="0">
                  <a:ln>
                    <a:noFill/>
                  </a:ln>
                  <a:solidFill>
                    <a:schemeClr val="accent1"/>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0" cap="none" spc="0" normalizeH="0" baseline="0" noProof="0">
                  <a:ln>
                    <a:noFill/>
                  </a:ln>
                  <a:solidFill>
                    <a:srgbClr val="181818"/>
                  </a:solidFill>
                  <a:effectLst/>
                  <a:uLnTx/>
                  <a:uFillTx/>
                  <a:latin typeface="Arial" charset="0"/>
                  <a:ea typeface="+mn-ea"/>
                  <a:cs typeface="+mn-cs"/>
                </a:rPr>
                <a:t>Opt. 2</a:t>
              </a:r>
            </a:p>
          </p:txBody>
        </p:sp>
        <p:grpSp>
          <p:nvGrpSpPr>
            <p:cNvPr id="71" name="Group 70">
              <a:extLst>
                <a:ext uri="{FF2B5EF4-FFF2-40B4-BE49-F238E27FC236}">
                  <a16:creationId xmlns:a16="http://schemas.microsoft.com/office/drawing/2014/main" id="{85810626-CD25-4DD3-8574-FD29F3CC213F}"/>
                </a:ext>
              </a:extLst>
            </p:cNvPr>
            <p:cNvGrpSpPr/>
            <p:nvPr/>
          </p:nvGrpSpPr>
          <p:grpSpPr>
            <a:xfrm>
              <a:off x="7839915" y="2771777"/>
              <a:ext cx="716296" cy="590465"/>
              <a:chOff x="6803198" y="4954437"/>
              <a:chExt cx="1606249" cy="752132"/>
            </a:xfrm>
          </p:grpSpPr>
          <p:sp>
            <p:nvSpPr>
              <p:cNvPr id="97" name="AutoShape 15" descr="bpct-blend1">
                <a:extLst>
                  <a:ext uri="{FF2B5EF4-FFF2-40B4-BE49-F238E27FC236}">
                    <a16:creationId xmlns:a16="http://schemas.microsoft.com/office/drawing/2014/main" id="{6346BA13-AD4B-493B-9724-49596C5E7D93}"/>
                  </a:ext>
                </a:extLst>
              </p:cNvPr>
              <p:cNvSpPr>
                <a:spLocks noChangeArrowheads="1"/>
              </p:cNvSpPr>
              <p:nvPr/>
            </p:nvSpPr>
            <p:spPr bwMode="auto">
              <a:xfrm>
                <a:off x="6803198" y="4954437"/>
                <a:ext cx="1606247" cy="360391"/>
              </a:xfrm>
              <a:prstGeom prst="rect">
                <a:avLst/>
              </a:prstGeom>
              <a:solidFill>
                <a:schemeClr val="accent1"/>
              </a:solidFill>
              <a:ln w="25400" algn="ctr">
                <a:noFill/>
                <a:round/>
                <a:headEnd/>
                <a:tailEnd/>
              </a:ln>
            </p:spPr>
            <p:txBody>
              <a:bodyPr lIns="36000" tIns="36000" rIns="36000" bIns="36000" anchor="ctr"/>
              <a:lstStyle>
                <a:lvl1pPr eaLnBrk="0" hangingPunct="0">
                  <a:spcBef>
                    <a:spcPct val="20000"/>
                  </a:spcBef>
                  <a:buClr>
                    <a:srgbClr val="00A9D4"/>
                  </a:buClr>
                  <a:buFont typeface="Arial" pitchFamily="34" charset="0"/>
                  <a:buChar char="›"/>
                  <a:defRPr sz="20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200" b="0" i="0" u="none" strike="noStrike" kern="0" cap="none" spc="0" normalizeH="0" baseline="0" noProof="0">
                    <a:ln>
                      <a:noFill/>
                    </a:ln>
                    <a:solidFill>
                      <a:srgbClr val="FFFFFF"/>
                    </a:solidFill>
                    <a:effectLst/>
                    <a:uLnTx/>
                    <a:uFillTx/>
                    <a:latin typeface="Arial" pitchFamily="34" charset="0"/>
                    <a:ea typeface="+mn-ea"/>
                    <a:cs typeface="+mn-cs"/>
                  </a:rPr>
                  <a:t>5GC</a:t>
                </a:r>
              </a:p>
            </p:txBody>
          </p:sp>
          <p:sp>
            <p:nvSpPr>
              <p:cNvPr id="98" name="AutoShape 15" descr="bpct-blend1">
                <a:extLst>
                  <a:ext uri="{FF2B5EF4-FFF2-40B4-BE49-F238E27FC236}">
                    <a16:creationId xmlns:a16="http://schemas.microsoft.com/office/drawing/2014/main" id="{835B0966-304E-44BB-8CD9-095B35805803}"/>
                  </a:ext>
                </a:extLst>
              </p:cNvPr>
              <p:cNvSpPr>
                <a:spLocks noChangeArrowheads="1"/>
              </p:cNvSpPr>
              <p:nvPr/>
            </p:nvSpPr>
            <p:spPr bwMode="auto">
              <a:xfrm>
                <a:off x="6803198" y="5378733"/>
                <a:ext cx="1606249" cy="327836"/>
              </a:xfrm>
              <a:prstGeom prst="rect">
                <a:avLst/>
              </a:prstGeom>
              <a:solidFill>
                <a:schemeClr val="accent5"/>
              </a:solidFill>
              <a:ln w="25400" algn="ctr">
                <a:solidFill>
                  <a:schemeClr val="accent5">
                    <a:lumMod val="75000"/>
                  </a:schemeClr>
                </a:solidFill>
                <a:round/>
                <a:headEnd/>
                <a:tailEnd/>
              </a:ln>
            </p:spPr>
            <p:txBody>
              <a:bodyPr wrap="square" lIns="36000" tIns="36000" rIns="36000" bIns="36000" anchor="ctr">
                <a:spAutoFit/>
              </a:bodyPr>
              <a:lstStyle>
                <a:lvl1pPr eaLnBrk="0" hangingPunct="0">
                  <a:spcBef>
                    <a:spcPct val="20000"/>
                  </a:spcBef>
                  <a:buClr>
                    <a:srgbClr val="00A9D4"/>
                  </a:buClr>
                  <a:buFont typeface="Arial" pitchFamily="34" charset="0"/>
                  <a:buChar char="›"/>
                  <a:defRPr sz="20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9pPr>
              </a:lstStyle>
              <a:p>
                <a:pPr marL="0" marR="0" lvl="0" indent="0" algn="ctr" defTabSz="914400" rtl="0" eaLnBrk="1" fontAlgn="auto" latinLnBrk="0" hangingPunct="1">
                  <a:lnSpc>
                    <a:spcPct val="100000"/>
                  </a:lnSpc>
                  <a:spcBef>
                    <a:spcPct val="0"/>
                  </a:spcBef>
                  <a:spcAft>
                    <a:spcPts val="0"/>
                  </a:spcAft>
                  <a:buClrTx/>
                  <a:buSzTx/>
                  <a:buFont typeface="Arial" pitchFamily="34" charset="0"/>
                  <a:buNone/>
                  <a:tabLst/>
                  <a:defRPr/>
                </a:pPr>
                <a:r>
                  <a:rPr kumimoji="0" lang="en-US" altLang="en-US" sz="1200" b="0" i="0" u="none" strike="noStrike" kern="0" cap="none" spc="0" normalizeH="0" baseline="0" noProof="0">
                    <a:ln>
                      <a:noFill/>
                    </a:ln>
                    <a:solidFill>
                      <a:schemeClr val="bg1"/>
                    </a:solidFill>
                    <a:effectLst/>
                    <a:uLnTx/>
                    <a:uFillTx/>
                    <a:latin typeface="Arial" pitchFamily="34" charset="0"/>
                    <a:ea typeface="+mn-ea"/>
                    <a:cs typeface="+mn-cs"/>
                  </a:rPr>
                  <a:t>NR</a:t>
                </a:r>
                <a:endParaRPr kumimoji="0" lang="sv-SE" altLang="en-US" sz="1200" b="0" i="0" u="none" strike="noStrike" kern="0" cap="none" spc="0" normalizeH="0" baseline="0" noProof="0">
                  <a:ln>
                    <a:noFill/>
                  </a:ln>
                  <a:solidFill>
                    <a:schemeClr val="bg1"/>
                  </a:solidFill>
                  <a:effectLst/>
                  <a:uLnTx/>
                  <a:uFillTx/>
                  <a:latin typeface="Arial" pitchFamily="34" charset="0"/>
                  <a:ea typeface="+mn-ea"/>
                  <a:cs typeface="+mn-cs"/>
                </a:endParaRPr>
              </a:p>
            </p:txBody>
          </p:sp>
        </p:grpSp>
        <p:sp>
          <p:nvSpPr>
            <p:cNvPr id="72" name="TextBox 71">
              <a:extLst>
                <a:ext uri="{FF2B5EF4-FFF2-40B4-BE49-F238E27FC236}">
                  <a16:creationId xmlns:a16="http://schemas.microsoft.com/office/drawing/2014/main" id="{51A779BB-7518-4456-B33F-AF86DE767FD1}"/>
                </a:ext>
              </a:extLst>
            </p:cNvPr>
            <p:cNvSpPr txBox="1"/>
            <p:nvPr/>
          </p:nvSpPr>
          <p:spPr>
            <a:xfrm>
              <a:off x="10226970" y="3480080"/>
              <a:ext cx="419987" cy="184666"/>
            </a:xfrm>
            <a:prstGeom prst="rect">
              <a:avLst/>
            </a:prstGeom>
            <a:noFill/>
          </p:spPr>
          <p:txBody>
            <a:bodyPr wrap="none" lIns="0" tIns="0" rIns="0" bIns="0" rtlCol="0" anchor="ctr">
              <a:spAutoFit/>
            </a:bodyPr>
            <a:lstStyle>
              <a:defPPr>
                <a:defRPr lang="en-GB"/>
              </a:defPPr>
              <a:lvl1pPr marL="0" marR="0" lvl="0" indent="0" defTabSz="914400" eaLnBrk="1" fontAlgn="auto" latinLnBrk="0" hangingPunct="1">
                <a:lnSpc>
                  <a:spcPct val="100000"/>
                </a:lnSpc>
                <a:spcBef>
                  <a:spcPts val="0"/>
                </a:spcBef>
                <a:spcAft>
                  <a:spcPts val="0"/>
                </a:spcAft>
                <a:buClrTx/>
                <a:buSzTx/>
                <a:buFontTx/>
                <a:buNone/>
                <a:tabLst/>
                <a:defRPr kumimoji="0" sz="1200" b="0" i="0" u="none" strike="noStrike" kern="0" cap="none" spc="0" normalizeH="0" baseline="0">
                  <a:ln>
                    <a:noFill/>
                  </a:ln>
                  <a:solidFill>
                    <a:schemeClr val="accent1"/>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0" cap="none" spc="0" normalizeH="0" baseline="0" noProof="0">
                  <a:ln>
                    <a:noFill/>
                  </a:ln>
                  <a:solidFill>
                    <a:srgbClr val="181818"/>
                  </a:solidFill>
                  <a:effectLst/>
                  <a:uLnTx/>
                  <a:uFillTx/>
                  <a:latin typeface="Arial" charset="0"/>
                  <a:ea typeface="+mn-ea"/>
                  <a:cs typeface="+mn-cs"/>
                </a:rPr>
                <a:t>Opt. 5</a:t>
              </a:r>
            </a:p>
          </p:txBody>
        </p:sp>
        <p:grpSp>
          <p:nvGrpSpPr>
            <p:cNvPr id="73" name="Group 72">
              <a:extLst>
                <a:ext uri="{FF2B5EF4-FFF2-40B4-BE49-F238E27FC236}">
                  <a16:creationId xmlns:a16="http://schemas.microsoft.com/office/drawing/2014/main" id="{BA7CE4EA-2505-4E0D-9B6C-6350D710A5CE}"/>
                </a:ext>
              </a:extLst>
            </p:cNvPr>
            <p:cNvGrpSpPr/>
            <p:nvPr/>
          </p:nvGrpSpPr>
          <p:grpSpPr>
            <a:xfrm>
              <a:off x="11126889" y="2771777"/>
              <a:ext cx="758775" cy="592210"/>
              <a:chOff x="6707941" y="4954437"/>
              <a:chExt cx="1701506" cy="754355"/>
            </a:xfrm>
          </p:grpSpPr>
          <p:sp>
            <p:nvSpPr>
              <p:cNvPr id="93" name="AutoShape 15" descr="bpct-blend1">
                <a:extLst>
                  <a:ext uri="{FF2B5EF4-FFF2-40B4-BE49-F238E27FC236}">
                    <a16:creationId xmlns:a16="http://schemas.microsoft.com/office/drawing/2014/main" id="{2666E38C-B175-4904-90F2-B93E76B607E5}"/>
                  </a:ext>
                </a:extLst>
              </p:cNvPr>
              <p:cNvSpPr>
                <a:spLocks noChangeArrowheads="1"/>
              </p:cNvSpPr>
              <p:nvPr/>
            </p:nvSpPr>
            <p:spPr bwMode="auto">
              <a:xfrm>
                <a:off x="6707943" y="4954437"/>
                <a:ext cx="1701504" cy="360391"/>
              </a:xfrm>
              <a:prstGeom prst="rect">
                <a:avLst/>
              </a:prstGeom>
              <a:solidFill>
                <a:schemeClr val="accent1"/>
              </a:solidFill>
              <a:ln w="25400" algn="ctr">
                <a:noFill/>
                <a:round/>
                <a:headEnd/>
                <a:tailEnd/>
              </a:ln>
            </p:spPr>
            <p:txBody>
              <a:bodyPr lIns="36000" tIns="36000" rIns="36000" bIns="36000" anchor="ctr"/>
              <a:lstStyle>
                <a:lvl1pPr eaLnBrk="0" hangingPunct="0">
                  <a:spcBef>
                    <a:spcPct val="20000"/>
                  </a:spcBef>
                  <a:buClr>
                    <a:srgbClr val="00A9D4"/>
                  </a:buClr>
                  <a:buFont typeface="Arial" pitchFamily="34" charset="0"/>
                  <a:buChar char="›"/>
                  <a:defRPr sz="20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200" b="0" i="0" u="none" strike="noStrike" kern="0" cap="none" spc="0" normalizeH="0" baseline="0" noProof="0">
                    <a:ln>
                      <a:noFill/>
                    </a:ln>
                    <a:solidFill>
                      <a:srgbClr val="FFFFFF"/>
                    </a:solidFill>
                    <a:effectLst/>
                    <a:uLnTx/>
                    <a:uFillTx/>
                    <a:latin typeface="Arial" pitchFamily="34" charset="0"/>
                    <a:ea typeface="+mn-ea"/>
                    <a:cs typeface="+mn-cs"/>
                  </a:rPr>
                  <a:t>5GC</a:t>
                </a:r>
              </a:p>
            </p:txBody>
          </p:sp>
          <p:sp>
            <p:nvSpPr>
              <p:cNvPr id="94" name="AutoShape 15" descr="bpct-blend1">
                <a:extLst>
                  <a:ext uri="{FF2B5EF4-FFF2-40B4-BE49-F238E27FC236}">
                    <a16:creationId xmlns:a16="http://schemas.microsoft.com/office/drawing/2014/main" id="{808083EB-F521-4561-8C54-0486A1487E86}"/>
                  </a:ext>
                </a:extLst>
              </p:cNvPr>
              <p:cNvSpPr>
                <a:spLocks noChangeArrowheads="1"/>
              </p:cNvSpPr>
              <p:nvPr/>
            </p:nvSpPr>
            <p:spPr bwMode="auto">
              <a:xfrm>
                <a:off x="6707941" y="5380956"/>
                <a:ext cx="986204" cy="327836"/>
              </a:xfrm>
              <a:prstGeom prst="rect">
                <a:avLst/>
              </a:prstGeom>
              <a:solidFill>
                <a:schemeClr val="accent2"/>
              </a:solidFill>
              <a:ln w="25400" algn="ctr">
                <a:solidFill>
                  <a:schemeClr val="accent2">
                    <a:lumMod val="75000"/>
                  </a:schemeClr>
                </a:solidFill>
                <a:round/>
                <a:headEnd/>
                <a:tailEnd/>
              </a:ln>
            </p:spPr>
            <p:txBody>
              <a:bodyPr wrap="none" lIns="36000" tIns="36000" rIns="36000" bIns="36000" anchor="ctr">
                <a:spAutoFit/>
              </a:bodyPr>
              <a:lstStyle>
                <a:lvl1pPr eaLnBrk="0" hangingPunct="0">
                  <a:spcBef>
                    <a:spcPct val="20000"/>
                  </a:spcBef>
                  <a:buClr>
                    <a:srgbClr val="00A9D4"/>
                  </a:buClr>
                  <a:buFont typeface="Arial" pitchFamily="34" charset="0"/>
                  <a:buChar char="›"/>
                  <a:defRPr sz="20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9pPr>
              </a:lstStyle>
              <a:p>
                <a:pPr algn="ctr" eaLnBrk="1" fontAlgn="auto" hangingPunct="1">
                  <a:spcBef>
                    <a:spcPct val="0"/>
                  </a:spcBef>
                  <a:spcAft>
                    <a:spcPts val="0"/>
                  </a:spcAft>
                  <a:buClrTx/>
                  <a:buNone/>
                </a:pPr>
                <a:r>
                  <a:rPr lang="en-US" altLang="en-US" sz="1200" kern="0">
                    <a:solidFill>
                      <a:schemeClr val="bg1"/>
                    </a:solidFill>
                  </a:rPr>
                  <a:t>eLTE</a:t>
                </a:r>
              </a:p>
            </p:txBody>
          </p:sp>
          <p:sp>
            <p:nvSpPr>
              <p:cNvPr id="96" name="AutoShape 15" descr="bpct-blend1">
                <a:extLst>
                  <a:ext uri="{FF2B5EF4-FFF2-40B4-BE49-F238E27FC236}">
                    <a16:creationId xmlns:a16="http://schemas.microsoft.com/office/drawing/2014/main" id="{737CDD73-48A7-4834-90B3-67AD7B391575}"/>
                  </a:ext>
                </a:extLst>
              </p:cNvPr>
              <p:cNvSpPr>
                <a:spLocks noChangeArrowheads="1"/>
              </p:cNvSpPr>
              <p:nvPr/>
            </p:nvSpPr>
            <p:spPr bwMode="auto">
              <a:xfrm>
                <a:off x="7750354" y="5378733"/>
                <a:ext cx="659093" cy="327836"/>
              </a:xfrm>
              <a:prstGeom prst="rect">
                <a:avLst/>
              </a:prstGeom>
              <a:solidFill>
                <a:schemeClr val="accent5"/>
              </a:solidFill>
              <a:ln w="25400" algn="ctr">
                <a:noFill/>
                <a:round/>
                <a:headEnd/>
                <a:tailEnd/>
              </a:ln>
            </p:spPr>
            <p:txBody>
              <a:bodyPr wrap="none" lIns="36000" tIns="36000" rIns="36000" bIns="36000" anchor="ctr">
                <a:spAutoFit/>
              </a:bodyPr>
              <a:lstStyle>
                <a:lvl1pPr eaLnBrk="0" hangingPunct="0">
                  <a:spcBef>
                    <a:spcPct val="20000"/>
                  </a:spcBef>
                  <a:buClr>
                    <a:srgbClr val="00A9D4"/>
                  </a:buClr>
                  <a:buFont typeface="Arial" pitchFamily="34" charset="0"/>
                  <a:buChar char="›"/>
                  <a:defRPr sz="20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9pPr>
              </a:lstStyle>
              <a:p>
                <a:pPr marL="0" marR="0" lvl="0" indent="0" algn="ctr" defTabSz="914400" rtl="0" eaLnBrk="1" fontAlgn="auto" latinLnBrk="0" hangingPunct="1">
                  <a:lnSpc>
                    <a:spcPct val="100000"/>
                  </a:lnSpc>
                  <a:spcBef>
                    <a:spcPct val="0"/>
                  </a:spcBef>
                  <a:spcAft>
                    <a:spcPts val="0"/>
                  </a:spcAft>
                  <a:buClrTx/>
                  <a:buSzTx/>
                  <a:buFont typeface="Arial" pitchFamily="34" charset="0"/>
                  <a:buNone/>
                  <a:tabLst/>
                  <a:defRPr/>
                </a:pPr>
                <a:r>
                  <a:rPr kumimoji="0" lang="en-US" altLang="en-US" sz="1200" b="0" i="0" u="none" strike="noStrike" kern="0" cap="none" spc="0" normalizeH="0" baseline="0" noProof="0">
                    <a:ln>
                      <a:noFill/>
                    </a:ln>
                    <a:solidFill>
                      <a:schemeClr val="bg1"/>
                    </a:solidFill>
                    <a:effectLst/>
                    <a:uLnTx/>
                    <a:uFillTx/>
                    <a:latin typeface="Arial" pitchFamily="34" charset="0"/>
                    <a:ea typeface="+mn-ea"/>
                    <a:cs typeface="+mn-cs"/>
                  </a:rPr>
                  <a:t>NR</a:t>
                </a:r>
                <a:endParaRPr kumimoji="0" lang="sv-SE" altLang="en-US" sz="1200" b="0" i="0" u="none" strike="noStrike" kern="0" cap="none" spc="0" normalizeH="0" baseline="0" noProof="0">
                  <a:ln>
                    <a:noFill/>
                  </a:ln>
                  <a:solidFill>
                    <a:schemeClr val="bg1"/>
                  </a:solidFill>
                  <a:effectLst/>
                  <a:uLnTx/>
                  <a:uFillTx/>
                  <a:latin typeface="Arial" pitchFamily="34" charset="0"/>
                  <a:ea typeface="+mn-ea"/>
                  <a:cs typeface="+mn-cs"/>
                </a:endParaRPr>
              </a:p>
            </p:txBody>
          </p:sp>
        </p:grpSp>
        <p:sp>
          <p:nvSpPr>
            <p:cNvPr id="74" name="TextBox 73">
              <a:extLst>
                <a:ext uri="{FF2B5EF4-FFF2-40B4-BE49-F238E27FC236}">
                  <a16:creationId xmlns:a16="http://schemas.microsoft.com/office/drawing/2014/main" id="{7793ED1E-92AB-4E8D-A137-617E07285BFC}"/>
                </a:ext>
              </a:extLst>
            </p:cNvPr>
            <p:cNvSpPr txBox="1"/>
            <p:nvPr/>
          </p:nvSpPr>
          <p:spPr>
            <a:xfrm>
              <a:off x="11268556" y="3480080"/>
              <a:ext cx="419987" cy="184666"/>
            </a:xfrm>
            <a:prstGeom prst="rect">
              <a:avLst/>
            </a:prstGeom>
            <a:noFill/>
          </p:spPr>
          <p:txBody>
            <a:bodyPr wrap="none" lIns="0" tIns="0" rIns="0" bIns="0" rtlCol="0" anchor="ctr">
              <a:spAutoFit/>
            </a:bodyPr>
            <a:lstStyle>
              <a:defPPr>
                <a:defRPr lang="en-GB"/>
              </a:defPPr>
              <a:lvl1pPr marL="0" marR="0" lvl="0" indent="0" defTabSz="914400" eaLnBrk="1" fontAlgn="auto" latinLnBrk="0" hangingPunct="1">
                <a:lnSpc>
                  <a:spcPct val="100000"/>
                </a:lnSpc>
                <a:spcBef>
                  <a:spcPts val="0"/>
                </a:spcBef>
                <a:spcAft>
                  <a:spcPts val="0"/>
                </a:spcAft>
                <a:buClrTx/>
                <a:buSzTx/>
                <a:buFontTx/>
                <a:buNone/>
                <a:tabLst/>
                <a:defRPr kumimoji="0" sz="1200" b="0" i="0" u="none" strike="noStrike" kern="0" cap="none" spc="0" normalizeH="0" baseline="0">
                  <a:ln>
                    <a:noFill/>
                  </a:ln>
                  <a:solidFill>
                    <a:schemeClr val="accent1"/>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0" cap="none" spc="0" normalizeH="0" baseline="0" noProof="0">
                  <a:ln>
                    <a:noFill/>
                  </a:ln>
                  <a:solidFill>
                    <a:srgbClr val="181818"/>
                  </a:solidFill>
                  <a:effectLst/>
                  <a:uLnTx/>
                  <a:uFillTx/>
                  <a:latin typeface="Arial" charset="0"/>
                  <a:ea typeface="+mn-ea"/>
                  <a:cs typeface="+mn-cs"/>
                </a:rPr>
                <a:t>Opt. 7</a:t>
              </a:r>
            </a:p>
          </p:txBody>
        </p:sp>
        <p:grpSp>
          <p:nvGrpSpPr>
            <p:cNvPr id="75" name="Group 74">
              <a:extLst>
                <a:ext uri="{FF2B5EF4-FFF2-40B4-BE49-F238E27FC236}">
                  <a16:creationId xmlns:a16="http://schemas.microsoft.com/office/drawing/2014/main" id="{6B226C93-A001-463C-B01B-C62E283B7462}"/>
                </a:ext>
              </a:extLst>
            </p:cNvPr>
            <p:cNvGrpSpPr/>
            <p:nvPr/>
          </p:nvGrpSpPr>
          <p:grpSpPr>
            <a:xfrm>
              <a:off x="10021238" y="2771775"/>
              <a:ext cx="758774" cy="615930"/>
              <a:chOff x="6707943" y="4954437"/>
              <a:chExt cx="1701504" cy="784570"/>
            </a:xfrm>
          </p:grpSpPr>
          <p:sp>
            <p:nvSpPr>
              <p:cNvPr id="91" name="AutoShape 15" descr="bpct-blend1">
                <a:extLst>
                  <a:ext uri="{FF2B5EF4-FFF2-40B4-BE49-F238E27FC236}">
                    <a16:creationId xmlns:a16="http://schemas.microsoft.com/office/drawing/2014/main" id="{CFD806E4-D681-4F81-9F01-442682176AD5}"/>
                  </a:ext>
                </a:extLst>
              </p:cNvPr>
              <p:cNvSpPr>
                <a:spLocks noChangeArrowheads="1"/>
              </p:cNvSpPr>
              <p:nvPr/>
            </p:nvSpPr>
            <p:spPr bwMode="auto">
              <a:xfrm>
                <a:off x="6707943" y="4954437"/>
                <a:ext cx="1701504" cy="360391"/>
              </a:xfrm>
              <a:prstGeom prst="rect">
                <a:avLst/>
              </a:prstGeom>
              <a:solidFill>
                <a:schemeClr val="accent1"/>
              </a:solidFill>
              <a:ln w="25400" algn="ctr">
                <a:noFill/>
                <a:round/>
                <a:headEnd/>
                <a:tailEnd/>
              </a:ln>
            </p:spPr>
            <p:txBody>
              <a:bodyPr lIns="36000" tIns="36000" rIns="36000" bIns="36000" anchor="ctr"/>
              <a:lstStyle>
                <a:lvl1pPr eaLnBrk="0" hangingPunct="0">
                  <a:spcBef>
                    <a:spcPct val="20000"/>
                  </a:spcBef>
                  <a:buClr>
                    <a:srgbClr val="00A9D4"/>
                  </a:buClr>
                  <a:buFont typeface="Arial" pitchFamily="34" charset="0"/>
                  <a:buChar char="›"/>
                  <a:defRPr sz="20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200" b="0" i="0" u="none" strike="noStrike" kern="0" cap="none" spc="0" normalizeH="0" baseline="0" noProof="0">
                    <a:ln>
                      <a:noFill/>
                    </a:ln>
                    <a:solidFill>
                      <a:srgbClr val="FFFFFF"/>
                    </a:solidFill>
                    <a:effectLst/>
                    <a:uLnTx/>
                    <a:uFillTx/>
                    <a:latin typeface="Arial" pitchFamily="34" charset="0"/>
                    <a:ea typeface="+mn-ea"/>
                    <a:cs typeface="+mn-cs"/>
                  </a:rPr>
                  <a:t>5GC</a:t>
                </a:r>
              </a:p>
            </p:txBody>
          </p:sp>
          <p:sp>
            <p:nvSpPr>
              <p:cNvPr id="92" name="AutoShape 15" descr="bpct-blend1">
                <a:extLst>
                  <a:ext uri="{FF2B5EF4-FFF2-40B4-BE49-F238E27FC236}">
                    <a16:creationId xmlns:a16="http://schemas.microsoft.com/office/drawing/2014/main" id="{D2AAE103-5B19-4484-A908-2A2FA09054B7}"/>
                  </a:ext>
                </a:extLst>
              </p:cNvPr>
              <p:cNvSpPr>
                <a:spLocks noChangeArrowheads="1"/>
              </p:cNvSpPr>
              <p:nvPr/>
            </p:nvSpPr>
            <p:spPr bwMode="auto">
              <a:xfrm>
                <a:off x="6707943" y="5411171"/>
                <a:ext cx="1701502" cy="327836"/>
              </a:xfrm>
              <a:prstGeom prst="rect">
                <a:avLst/>
              </a:prstGeom>
              <a:solidFill>
                <a:schemeClr val="accent2"/>
              </a:solidFill>
              <a:ln w="25400" algn="ctr">
                <a:solidFill>
                  <a:schemeClr val="accent2">
                    <a:lumMod val="75000"/>
                  </a:schemeClr>
                </a:solidFill>
                <a:round/>
                <a:headEnd/>
                <a:tailEnd/>
              </a:ln>
            </p:spPr>
            <p:txBody>
              <a:bodyPr wrap="square" lIns="36000" tIns="36000" rIns="36000" bIns="36000" anchor="ctr">
                <a:spAutoFit/>
              </a:bodyPr>
              <a:lstStyle>
                <a:lvl1pPr eaLnBrk="0" hangingPunct="0">
                  <a:spcBef>
                    <a:spcPct val="20000"/>
                  </a:spcBef>
                  <a:buClr>
                    <a:srgbClr val="00A9D4"/>
                  </a:buClr>
                  <a:buFont typeface="Arial" pitchFamily="34" charset="0"/>
                  <a:buChar char="›"/>
                  <a:defRPr sz="20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9pPr>
              </a:lstStyle>
              <a:p>
                <a:pPr algn="ctr" eaLnBrk="1" fontAlgn="auto" hangingPunct="1">
                  <a:spcBef>
                    <a:spcPct val="0"/>
                  </a:spcBef>
                  <a:spcAft>
                    <a:spcPts val="0"/>
                  </a:spcAft>
                  <a:buClrTx/>
                  <a:buNone/>
                </a:pPr>
                <a:r>
                  <a:rPr lang="en-US" altLang="en-US" sz="1200" kern="0">
                    <a:solidFill>
                      <a:schemeClr val="bg1"/>
                    </a:solidFill>
                  </a:rPr>
                  <a:t>eLTE</a:t>
                </a:r>
              </a:p>
            </p:txBody>
          </p:sp>
        </p:grpSp>
        <p:sp>
          <p:nvSpPr>
            <p:cNvPr id="76" name="TextBox 75">
              <a:extLst>
                <a:ext uri="{FF2B5EF4-FFF2-40B4-BE49-F238E27FC236}">
                  <a16:creationId xmlns:a16="http://schemas.microsoft.com/office/drawing/2014/main" id="{127E6F96-3D44-4150-8EF3-CB833FA46F91}"/>
                </a:ext>
              </a:extLst>
            </p:cNvPr>
            <p:cNvSpPr txBox="1"/>
            <p:nvPr/>
          </p:nvSpPr>
          <p:spPr>
            <a:xfrm>
              <a:off x="9078899" y="3480080"/>
              <a:ext cx="419987" cy="184666"/>
            </a:xfrm>
            <a:prstGeom prst="rect">
              <a:avLst/>
            </a:prstGeom>
            <a:noFill/>
          </p:spPr>
          <p:txBody>
            <a:bodyPr wrap="none" lIns="0" tIns="0" rIns="0" bIns="0" rtlCol="0" anchor="ctr">
              <a:spAutoFit/>
            </a:bodyPr>
            <a:lstStyle>
              <a:defPPr>
                <a:defRPr lang="en-GB"/>
              </a:defPPr>
              <a:lvl1pPr marL="0" marR="0" lvl="0" indent="0" defTabSz="914400" eaLnBrk="1" fontAlgn="auto" latinLnBrk="0" hangingPunct="1">
                <a:lnSpc>
                  <a:spcPct val="100000"/>
                </a:lnSpc>
                <a:spcBef>
                  <a:spcPts val="0"/>
                </a:spcBef>
                <a:spcAft>
                  <a:spcPts val="0"/>
                </a:spcAft>
                <a:buClrTx/>
                <a:buSzTx/>
                <a:buFontTx/>
                <a:buNone/>
                <a:tabLst/>
                <a:defRPr kumimoji="0" sz="1200" b="0" i="0" u="none" strike="noStrike" kern="0" cap="none" spc="0" normalizeH="0" baseline="0">
                  <a:ln>
                    <a:noFill/>
                  </a:ln>
                  <a:solidFill>
                    <a:schemeClr val="accent1"/>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0" cap="none" spc="0" normalizeH="0" baseline="0" noProof="0">
                  <a:ln>
                    <a:noFill/>
                  </a:ln>
                  <a:solidFill>
                    <a:srgbClr val="181818"/>
                  </a:solidFill>
                  <a:effectLst/>
                  <a:uLnTx/>
                  <a:uFillTx/>
                  <a:latin typeface="Arial" charset="0"/>
                  <a:ea typeface="+mn-ea"/>
                  <a:cs typeface="+mn-cs"/>
                </a:rPr>
                <a:t>Opt. 4</a:t>
              </a:r>
            </a:p>
          </p:txBody>
        </p:sp>
        <p:grpSp>
          <p:nvGrpSpPr>
            <p:cNvPr id="82" name="Group 81">
              <a:extLst>
                <a:ext uri="{FF2B5EF4-FFF2-40B4-BE49-F238E27FC236}">
                  <a16:creationId xmlns:a16="http://schemas.microsoft.com/office/drawing/2014/main" id="{A420CF4D-C211-46AB-83F6-4B82EDB34411}"/>
                </a:ext>
              </a:extLst>
            </p:cNvPr>
            <p:cNvGrpSpPr/>
            <p:nvPr/>
          </p:nvGrpSpPr>
          <p:grpSpPr>
            <a:xfrm>
              <a:off x="8903087" y="2771777"/>
              <a:ext cx="771275" cy="601285"/>
              <a:chOff x="6707943" y="4954437"/>
              <a:chExt cx="1729536" cy="765915"/>
            </a:xfrm>
          </p:grpSpPr>
          <p:sp>
            <p:nvSpPr>
              <p:cNvPr id="87" name="AutoShape 15" descr="bpct-blend1">
                <a:extLst>
                  <a:ext uri="{FF2B5EF4-FFF2-40B4-BE49-F238E27FC236}">
                    <a16:creationId xmlns:a16="http://schemas.microsoft.com/office/drawing/2014/main" id="{57F7E85B-548C-4BAB-8E0F-698B10B2BE56}"/>
                  </a:ext>
                </a:extLst>
              </p:cNvPr>
              <p:cNvSpPr>
                <a:spLocks noChangeArrowheads="1"/>
              </p:cNvSpPr>
              <p:nvPr/>
            </p:nvSpPr>
            <p:spPr bwMode="auto">
              <a:xfrm>
                <a:off x="6707943" y="4954437"/>
                <a:ext cx="1701504" cy="360391"/>
              </a:xfrm>
              <a:prstGeom prst="rect">
                <a:avLst/>
              </a:prstGeom>
              <a:solidFill>
                <a:schemeClr val="accent1"/>
              </a:solidFill>
              <a:ln w="25400" algn="ctr">
                <a:noFill/>
                <a:round/>
                <a:headEnd/>
                <a:tailEnd/>
              </a:ln>
            </p:spPr>
            <p:txBody>
              <a:bodyPr lIns="36000" tIns="36000" rIns="36000" bIns="36000" anchor="ctr"/>
              <a:lstStyle>
                <a:lvl1pPr eaLnBrk="0" hangingPunct="0">
                  <a:spcBef>
                    <a:spcPct val="20000"/>
                  </a:spcBef>
                  <a:buClr>
                    <a:srgbClr val="00A9D4"/>
                  </a:buClr>
                  <a:buFont typeface="Arial" pitchFamily="34" charset="0"/>
                  <a:buChar char="›"/>
                  <a:defRPr sz="20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200" b="0" i="0" u="none" strike="noStrike" kern="0" cap="none" spc="0" normalizeH="0" baseline="0" noProof="0">
                    <a:ln>
                      <a:noFill/>
                    </a:ln>
                    <a:solidFill>
                      <a:srgbClr val="FFFFFF"/>
                    </a:solidFill>
                    <a:effectLst/>
                    <a:uLnTx/>
                    <a:uFillTx/>
                    <a:latin typeface="Arial" pitchFamily="34" charset="0"/>
                    <a:ea typeface="+mn-ea"/>
                    <a:cs typeface="+mn-cs"/>
                  </a:rPr>
                  <a:t>5GC</a:t>
                </a:r>
              </a:p>
            </p:txBody>
          </p:sp>
          <p:sp>
            <p:nvSpPr>
              <p:cNvPr id="89" name="AutoShape 15" descr="bpct-blend1">
                <a:extLst>
                  <a:ext uri="{FF2B5EF4-FFF2-40B4-BE49-F238E27FC236}">
                    <a16:creationId xmlns:a16="http://schemas.microsoft.com/office/drawing/2014/main" id="{E332D26F-4942-44BA-8E30-92441A0A82B7}"/>
                  </a:ext>
                </a:extLst>
              </p:cNvPr>
              <p:cNvSpPr>
                <a:spLocks noChangeArrowheads="1"/>
              </p:cNvSpPr>
              <p:nvPr/>
            </p:nvSpPr>
            <p:spPr bwMode="auto">
              <a:xfrm>
                <a:off x="7451275" y="5380957"/>
                <a:ext cx="986204" cy="327836"/>
              </a:xfrm>
              <a:prstGeom prst="rect">
                <a:avLst/>
              </a:prstGeom>
              <a:solidFill>
                <a:schemeClr val="accent2"/>
              </a:solidFill>
              <a:ln w="25400" algn="ctr">
                <a:solidFill>
                  <a:schemeClr val="accent2">
                    <a:lumMod val="75000"/>
                  </a:schemeClr>
                </a:solidFill>
                <a:round/>
                <a:headEnd/>
                <a:tailEnd/>
              </a:ln>
            </p:spPr>
            <p:txBody>
              <a:bodyPr wrap="none" lIns="36000" tIns="36000" rIns="36000" bIns="36000" anchor="ctr">
                <a:spAutoFit/>
              </a:bodyPr>
              <a:lstStyle>
                <a:lvl1pPr eaLnBrk="0" hangingPunct="0">
                  <a:spcBef>
                    <a:spcPct val="20000"/>
                  </a:spcBef>
                  <a:buClr>
                    <a:srgbClr val="00A9D4"/>
                  </a:buClr>
                  <a:buFont typeface="Arial" pitchFamily="34" charset="0"/>
                  <a:buChar char="›"/>
                  <a:defRPr sz="20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9pPr>
              </a:lstStyle>
              <a:p>
                <a:pPr algn="ctr" eaLnBrk="1" fontAlgn="auto" hangingPunct="1">
                  <a:spcBef>
                    <a:spcPct val="0"/>
                  </a:spcBef>
                  <a:spcAft>
                    <a:spcPts val="0"/>
                  </a:spcAft>
                  <a:buClrTx/>
                  <a:buNone/>
                </a:pPr>
                <a:r>
                  <a:rPr lang="en-US" altLang="en-US" sz="1200" kern="0">
                    <a:solidFill>
                      <a:schemeClr val="bg1"/>
                    </a:solidFill>
                  </a:rPr>
                  <a:t>eLTE</a:t>
                </a:r>
              </a:p>
            </p:txBody>
          </p:sp>
          <p:sp>
            <p:nvSpPr>
              <p:cNvPr id="90" name="AutoShape 15" descr="bpct-blend1">
                <a:extLst>
                  <a:ext uri="{FF2B5EF4-FFF2-40B4-BE49-F238E27FC236}">
                    <a16:creationId xmlns:a16="http://schemas.microsoft.com/office/drawing/2014/main" id="{B78C842D-5F29-49B8-9E81-5567BC6EED81}"/>
                  </a:ext>
                </a:extLst>
              </p:cNvPr>
              <p:cNvSpPr>
                <a:spLocks noChangeArrowheads="1"/>
              </p:cNvSpPr>
              <p:nvPr/>
            </p:nvSpPr>
            <p:spPr bwMode="auto">
              <a:xfrm>
                <a:off x="6711244" y="5392516"/>
                <a:ext cx="659093" cy="327836"/>
              </a:xfrm>
              <a:prstGeom prst="rect">
                <a:avLst/>
              </a:prstGeom>
              <a:solidFill>
                <a:schemeClr val="accent5"/>
              </a:solidFill>
              <a:ln w="25400" algn="ctr">
                <a:solidFill>
                  <a:schemeClr val="accent5">
                    <a:lumMod val="75000"/>
                  </a:schemeClr>
                </a:solidFill>
                <a:round/>
                <a:headEnd/>
                <a:tailEnd/>
              </a:ln>
            </p:spPr>
            <p:txBody>
              <a:bodyPr wrap="none" lIns="36000" tIns="36000" rIns="36000" bIns="36000" anchor="ctr">
                <a:spAutoFit/>
              </a:bodyPr>
              <a:lstStyle>
                <a:lvl1pPr eaLnBrk="0" hangingPunct="0">
                  <a:spcBef>
                    <a:spcPct val="20000"/>
                  </a:spcBef>
                  <a:buClr>
                    <a:srgbClr val="00A9D4"/>
                  </a:buClr>
                  <a:buFont typeface="Arial" pitchFamily="34" charset="0"/>
                  <a:buChar char="›"/>
                  <a:defRPr sz="20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9pPr>
              </a:lstStyle>
              <a:p>
                <a:pPr marL="0" marR="0" lvl="0" indent="0" algn="ctr" defTabSz="914400" rtl="0" eaLnBrk="1" fontAlgn="auto" latinLnBrk="0" hangingPunct="1">
                  <a:lnSpc>
                    <a:spcPct val="100000"/>
                  </a:lnSpc>
                  <a:spcBef>
                    <a:spcPct val="0"/>
                  </a:spcBef>
                  <a:spcAft>
                    <a:spcPts val="0"/>
                  </a:spcAft>
                  <a:buClrTx/>
                  <a:buSzTx/>
                  <a:buFont typeface="Arial" pitchFamily="34" charset="0"/>
                  <a:buNone/>
                  <a:tabLst/>
                  <a:defRPr/>
                </a:pPr>
                <a:r>
                  <a:rPr kumimoji="0" lang="en-US" altLang="en-US" sz="1200" b="0" i="0" u="none" strike="noStrike" kern="0" cap="none" spc="0" normalizeH="0" baseline="0" noProof="0">
                    <a:ln>
                      <a:noFill/>
                    </a:ln>
                    <a:solidFill>
                      <a:schemeClr val="bg1"/>
                    </a:solidFill>
                    <a:effectLst/>
                    <a:uLnTx/>
                    <a:uFillTx/>
                    <a:latin typeface="Arial" pitchFamily="34" charset="0"/>
                    <a:ea typeface="+mn-ea"/>
                    <a:cs typeface="+mn-cs"/>
                  </a:rPr>
                  <a:t>NR</a:t>
                </a:r>
                <a:endParaRPr kumimoji="0" lang="sv-SE" altLang="en-US" sz="1200" b="0" i="0" u="none" strike="noStrike" kern="0" cap="none" spc="0" normalizeH="0" baseline="0" noProof="0">
                  <a:ln>
                    <a:noFill/>
                  </a:ln>
                  <a:solidFill>
                    <a:schemeClr val="bg1"/>
                  </a:solidFill>
                  <a:effectLst/>
                  <a:uLnTx/>
                  <a:uFillTx/>
                  <a:latin typeface="Arial" pitchFamily="34" charset="0"/>
                  <a:ea typeface="+mn-ea"/>
                  <a:cs typeface="+mn-cs"/>
                </a:endParaRPr>
              </a:p>
            </p:txBody>
          </p:sp>
        </p:grpSp>
        <p:sp>
          <p:nvSpPr>
            <p:cNvPr id="85" name="Rectangle 84">
              <a:extLst>
                <a:ext uri="{FF2B5EF4-FFF2-40B4-BE49-F238E27FC236}">
                  <a16:creationId xmlns:a16="http://schemas.microsoft.com/office/drawing/2014/main" id="{BE8BE5E4-FF52-45ED-8470-6C921FA7D175}"/>
                </a:ext>
              </a:extLst>
            </p:cNvPr>
            <p:cNvSpPr/>
            <p:nvPr/>
          </p:nvSpPr>
          <p:spPr bwMode="auto">
            <a:xfrm>
              <a:off x="6524625" y="2038350"/>
              <a:ext cx="5600700" cy="1781176"/>
            </a:xfrm>
            <a:prstGeom prst="rect">
              <a:avLst/>
            </a:prstGeom>
            <a:no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noAutofit/>
            </a:bodyPr>
            <a:lstStyle/>
            <a:p>
              <a:pPr marL="357188" marR="0" lvl="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grpSp>
      <p:sp>
        <p:nvSpPr>
          <p:cNvPr id="102" name="Rectangle 101">
            <a:extLst>
              <a:ext uri="{FF2B5EF4-FFF2-40B4-BE49-F238E27FC236}">
                <a16:creationId xmlns:a16="http://schemas.microsoft.com/office/drawing/2014/main" id="{FF50A6D2-13B4-4A6D-B5D6-853D9A7C6D0A}"/>
              </a:ext>
            </a:extLst>
          </p:cNvPr>
          <p:cNvSpPr/>
          <p:nvPr/>
        </p:nvSpPr>
        <p:spPr bwMode="auto">
          <a:xfrm>
            <a:off x="8493234" y="2474463"/>
            <a:ext cx="3207161" cy="1123950"/>
          </a:xfrm>
          <a:prstGeom prst="rect">
            <a:avLst/>
          </a:prstGeom>
          <a:solidFill>
            <a:srgbClr val="FFFFFF">
              <a:alpha val="76000"/>
            </a:srgbClr>
          </a:solidFill>
          <a:ln w="12700" cap="flat" cmpd="sng" algn="ctr">
            <a:noFill/>
            <a:prstDash val="dash"/>
            <a:round/>
            <a:headEnd type="none" w="med" len="med"/>
            <a:tailEnd type="non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noAutofit/>
          </a:bodyPr>
          <a:lstStyle/>
          <a:p>
            <a:pPr marL="357188" marR="0" lvl="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sp>
        <p:nvSpPr>
          <p:cNvPr id="103" name="Rectangle 102">
            <a:extLst>
              <a:ext uri="{FF2B5EF4-FFF2-40B4-BE49-F238E27FC236}">
                <a16:creationId xmlns:a16="http://schemas.microsoft.com/office/drawing/2014/main" id="{CE298C26-1C1B-4A96-83B5-A5038F194CDD}"/>
              </a:ext>
            </a:extLst>
          </p:cNvPr>
          <p:cNvSpPr/>
          <p:nvPr/>
        </p:nvSpPr>
        <p:spPr>
          <a:xfrm>
            <a:off x="6361789" y="4132008"/>
            <a:ext cx="2052165" cy="369332"/>
          </a:xfrm>
          <a:prstGeom prst="rect">
            <a:avLst/>
          </a:prstGeom>
        </p:spPr>
        <p:txBody>
          <a:bodyPr wrap="non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58585A"/>
                </a:solidFill>
                <a:effectLst/>
                <a:uLnTx/>
                <a:uFillTx/>
                <a:latin typeface="Ericsson Hilda Light"/>
                <a:ea typeface="+mn-ea"/>
                <a:cs typeface="+mn-cs"/>
              </a:rPr>
              <a:t>Voice and mobility</a:t>
            </a:r>
          </a:p>
        </p:txBody>
      </p:sp>
      <p:grpSp>
        <p:nvGrpSpPr>
          <p:cNvPr id="106" name="Group 105">
            <a:extLst>
              <a:ext uri="{FF2B5EF4-FFF2-40B4-BE49-F238E27FC236}">
                <a16:creationId xmlns:a16="http://schemas.microsoft.com/office/drawing/2014/main" id="{CA8BA931-BB6B-4548-A5FE-8C3CBB884CFB}"/>
              </a:ext>
            </a:extLst>
          </p:cNvPr>
          <p:cNvGrpSpPr/>
          <p:nvPr/>
        </p:nvGrpSpPr>
        <p:grpSpPr>
          <a:xfrm>
            <a:off x="9236244" y="5309457"/>
            <a:ext cx="716296" cy="259114"/>
            <a:chOff x="6803198" y="5378733"/>
            <a:chExt cx="1606249" cy="330059"/>
          </a:xfrm>
        </p:grpSpPr>
        <p:sp>
          <p:nvSpPr>
            <p:cNvPr id="113" name="AutoShape 15" descr="bpct-blend1">
              <a:extLst>
                <a:ext uri="{FF2B5EF4-FFF2-40B4-BE49-F238E27FC236}">
                  <a16:creationId xmlns:a16="http://schemas.microsoft.com/office/drawing/2014/main" id="{BC4A9347-4020-492B-B3EF-C44F9839D0B3}"/>
                </a:ext>
              </a:extLst>
            </p:cNvPr>
            <p:cNvSpPr>
              <a:spLocks noChangeArrowheads="1"/>
            </p:cNvSpPr>
            <p:nvPr/>
          </p:nvSpPr>
          <p:spPr bwMode="auto">
            <a:xfrm>
              <a:off x="6803198" y="5380956"/>
              <a:ext cx="795689" cy="327836"/>
            </a:xfrm>
            <a:prstGeom prst="rect">
              <a:avLst/>
            </a:prstGeom>
            <a:solidFill>
              <a:schemeClr val="accent2"/>
            </a:solidFill>
            <a:ln w="25400" algn="ctr">
              <a:solidFill>
                <a:schemeClr val="accent2">
                  <a:lumMod val="75000"/>
                </a:schemeClr>
              </a:solidFill>
              <a:round/>
              <a:headEnd/>
              <a:tailEnd/>
            </a:ln>
          </p:spPr>
          <p:txBody>
            <a:bodyPr wrap="none" lIns="36000" tIns="36000" rIns="36000" bIns="36000" anchor="ctr">
              <a:spAutoFit/>
            </a:bodyPr>
            <a:lstStyle>
              <a:lvl1pPr eaLnBrk="0" hangingPunct="0">
                <a:spcBef>
                  <a:spcPct val="20000"/>
                </a:spcBef>
                <a:buClr>
                  <a:srgbClr val="00A9D4"/>
                </a:buClr>
                <a:buFont typeface="Arial" pitchFamily="34" charset="0"/>
                <a:buChar char="›"/>
                <a:defRPr sz="20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200" b="0" i="0" u="none" strike="noStrike" kern="0" cap="none" spc="0" normalizeH="0" baseline="0" noProof="0">
                  <a:ln>
                    <a:noFill/>
                  </a:ln>
                  <a:solidFill>
                    <a:schemeClr val="bg1"/>
                  </a:solidFill>
                  <a:effectLst/>
                  <a:uLnTx/>
                  <a:uFillTx/>
                  <a:latin typeface="Arial" pitchFamily="34" charset="0"/>
                  <a:ea typeface="+mn-ea"/>
                  <a:cs typeface="+mn-cs"/>
                </a:rPr>
                <a:t>LTE</a:t>
              </a:r>
            </a:p>
          </p:txBody>
        </p:sp>
        <p:sp>
          <p:nvSpPr>
            <p:cNvPr id="118" name="AutoShape 15" descr="bpct-blend1">
              <a:extLst>
                <a:ext uri="{FF2B5EF4-FFF2-40B4-BE49-F238E27FC236}">
                  <a16:creationId xmlns:a16="http://schemas.microsoft.com/office/drawing/2014/main" id="{598ECE9D-41F5-408F-B345-24FF12F948AC}"/>
                </a:ext>
              </a:extLst>
            </p:cNvPr>
            <p:cNvSpPr>
              <a:spLocks noChangeArrowheads="1"/>
            </p:cNvSpPr>
            <p:nvPr/>
          </p:nvSpPr>
          <p:spPr bwMode="auto">
            <a:xfrm>
              <a:off x="7750354" y="5378733"/>
              <a:ext cx="659093" cy="327836"/>
            </a:xfrm>
            <a:prstGeom prst="rect">
              <a:avLst/>
            </a:prstGeom>
            <a:solidFill>
              <a:schemeClr val="accent5"/>
            </a:solidFill>
            <a:ln w="25400" algn="ctr">
              <a:noFill/>
              <a:round/>
              <a:headEnd/>
              <a:tailEnd/>
            </a:ln>
          </p:spPr>
          <p:txBody>
            <a:bodyPr wrap="none" lIns="36000" tIns="36000" rIns="36000" bIns="36000" anchor="ctr">
              <a:spAutoFit/>
            </a:bodyPr>
            <a:lstStyle>
              <a:lvl1pPr eaLnBrk="0" hangingPunct="0">
                <a:spcBef>
                  <a:spcPct val="20000"/>
                </a:spcBef>
                <a:buClr>
                  <a:srgbClr val="00A9D4"/>
                </a:buClr>
                <a:buFont typeface="Arial" pitchFamily="34" charset="0"/>
                <a:buChar char="›"/>
                <a:defRPr sz="20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9pPr>
            </a:lstStyle>
            <a:p>
              <a:pPr marL="0" marR="0" lvl="0" indent="0" algn="ctr" defTabSz="914400" rtl="0" eaLnBrk="1" fontAlgn="auto" latinLnBrk="0" hangingPunct="1">
                <a:lnSpc>
                  <a:spcPct val="100000"/>
                </a:lnSpc>
                <a:spcBef>
                  <a:spcPct val="0"/>
                </a:spcBef>
                <a:spcAft>
                  <a:spcPts val="0"/>
                </a:spcAft>
                <a:buClrTx/>
                <a:buSzTx/>
                <a:buFont typeface="Arial" pitchFamily="34" charset="0"/>
                <a:buNone/>
                <a:tabLst/>
                <a:defRPr/>
              </a:pPr>
              <a:r>
                <a:rPr kumimoji="0" lang="en-US" altLang="en-US" sz="1200" b="0" i="0" u="none" strike="noStrike" kern="0" cap="none" spc="0" normalizeH="0" baseline="0" noProof="0">
                  <a:ln>
                    <a:noFill/>
                  </a:ln>
                  <a:solidFill>
                    <a:schemeClr val="bg1"/>
                  </a:solidFill>
                  <a:effectLst/>
                  <a:uLnTx/>
                  <a:uFillTx/>
                  <a:latin typeface="Arial" pitchFamily="34" charset="0"/>
                  <a:ea typeface="+mn-ea"/>
                  <a:cs typeface="+mn-cs"/>
                </a:rPr>
                <a:t>NR</a:t>
              </a:r>
              <a:endParaRPr kumimoji="0" lang="sv-SE" altLang="en-US" sz="1200" b="0" i="0" u="none" strike="noStrike" kern="0" cap="none" spc="0" normalizeH="0" baseline="0" noProof="0">
                <a:ln>
                  <a:noFill/>
                </a:ln>
                <a:solidFill>
                  <a:schemeClr val="bg1"/>
                </a:solidFill>
                <a:effectLst/>
                <a:uLnTx/>
                <a:uFillTx/>
                <a:latin typeface="Arial" pitchFamily="34" charset="0"/>
                <a:ea typeface="+mn-ea"/>
                <a:cs typeface="+mn-cs"/>
              </a:endParaRPr>
            </a:p>
          </p:txBody>
        </p:sp>
      </p:grpSp>
      <p:grpSp>
        <p:nvGrpSpPr>
          <p:cNvPr id="120" name="Group 119">
            <a:extLst>
              <a:ext uri="{FF2B5EF4-FFF2-40B4-BE49-F238E27FC236}">
                <a16:creationId xmlns:a16="http://schemas.microsoft.com/office/drawing/2014/main" id="{C225BCA5-4782-470F-A388-B8804F0FA062}"/>
              </a:ext>
            </a:extLst>
          </p:cNvPr>
          <p:cNvGrpSpPr/>
          <p:nvPr/>
        </p:nvGrpSpPr>
        <p:grpSpPr>
          <a:xfrm>
            <a:off x="10299416" y="4945889"/>
            <a:ext cx="716296" cy="590466"/>
            <a:chOff x="6803198" y="4954436"/>
            <a:chExt cx="1606249" cy="752133"/>
          </a:xfrm>
        </p:grpSpPr>
        <p:sp>
          <p:nvSpPr>
            <p:cNvPr id="121" name="AutoShape 15" descr="bpct-blend1">
              <a:extLst>
                <a:ext uri="{FF2B5EF4-FFF2-40B4-BE49-F238E27FC236}">
                  <a16:creationId xmlns:a16="http://schemas.microsoft.com/office/drawing/2014/main" id="{3507D086-22F3-4B20-B6FE-167CA60F0B58}"/>
                </a:ext>
              </a:extLst>
            </p:cNvPr>
            <p:cNvSpPr>
              <a:spLocks noChangeArrowheads="1"/>
            </p:cNvSpPr>
            <p:nvPr/>
          </p:nvSpPr>
          <p:spPr bwMode="auto">
            <a:xfrm>
              <a:off x="6803198" y="4954436"/>
              <a:ext cx="1606247" cy="360391"/>
            </a:xfrm>
            <a:prstGeom prst="rect">
              <a:avLst/>
            </a:prstGeom>
            <a:solidFill>
              <a:schemeClr val="accent1"/>
            </a:solidFill>
            <a:ln w="25400" algn="ctr">
              <a:noFill/>
              <a:round/>
              <a:headEnd/>
              <a:tailEnd/>
            </a:ln>
          </p:spPr>
          <p:txBody>
            <a:bodyPr lIns="36000" tIns="36000" rIns="36000" bIns="36000" anchor="ctr"/>
            <a:lstStyle>
              <a:lvl1pPr eaLnBrk="0" hangingPunct="0">
                <a:spcBef>
                  <a:spcPct val="20000"/>
                </a:spcBef>
                <a:buClr>
                  <a:srgbClr val="00A9D4"/>
                </a:buClr>
                <a:buFont typeface="Arial" pitchFamily="34" charset="0"/>
                <a:buChar char="›"/>
                <a:defRPr sz="20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200" b="0" i="0" u="none" strike="noStrike" kern="0" cap="none" spc="0" normalizeH="0" baseline="0" noProof="0">
                  <a:ln>
                    <a:noFill/>
                  </a:ln>
                  <a:solidFill>
                    <a:srgbClr val="FFFFFF"/>
                  </a:solidFill>
                  <a:effectLst/>
                  <a:uLnTx/>
                  <a:uFillTx/>
                  <a:latin typeface="Arial" pitchFamily="34" charset="0"/>
                  <a:ea typeface="+mn-ea"/>
                  <a:cs typeface="+mn-cs"/>
                </a:rPr>
                <a:t>5GC</a:t>
              </a:r>
            </a:p>
          </p:txBody>
        </p:sp>
        <p:sp>
          <p:nvSpPr>
            <p:cNvPr id="126" name="AutoShape 15" descr="bpct-blend1">
              <a:extLst>
                <a:ext uri="{FF2B5EF4-FFF2-40B4-BE49-F238E27FC236}">
                  <a16:creationId xmlns:a16="http://schemas.microsoft.com/office/drawing/2014/main" id="{62644E96-C88B-42A9-8BD7-BFA36A773F82}"/>
                </a:ext>
              </a:extLst>
            </p:cNvPr>
            <p:cNvSpPr>
              <a:spLocks noChangeArrowheads="1"/>
            </p:cNvSpPr>
            <p:nvPr/>
          </p:nvSpPr>
          <p:spPr bwMode="auto">
            <a:xfrm>
              <a:off x="6803198" y="5378733"/>
              <a:ext cx="1606249" cy="327836"/>
            </a:xfrm>
            <a:prstGeom prst="rect">
              <a:avLst/>
            </a:prstGeom>
            <a:solidFill>
              <a:schemeClr val="accent5"/>
            </a:solidFill>
            <a:ln w="25400" algn="ctr">
              <a:noFill/>
              <a:round/>
              <a:headEnd/>
              <a:tailEnd/>
            </a:ln>
          </p:spPr>
          <p:txBody>
            <a:bodyPr wrap="square" lIns="36000" tIns="36000" rIns="36000" bIns="36000" anchor="ctr">
              <a:spAutoFit/>
            </a:bodyPr>
            <a:lstStyle>
              <a:lvl1pPr eaLnBrk="0" hangingPunct="0">
                <a:spcBef>
                  <a:spcPct val="20000"/>
                </a:spcBef>
                <a:buClr>
                  <a:srgbClr val="00A9D4"/>
                </a:buClr>
                <a:buFont typeface="Arial" pitchFamily="34" charset="0"/>
                <a:buChar char="›"/>
                <a:defRPr sz="20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9pPr>
            </a:lstStyle>
            <a:p>
              <a:pPr marL="0" marR="0" lvl="0" indent="0" algn="ctr" defTabSz="914400" rtl="0" eaLnBrk="1" fontAlgn="auto" latinLnBrk="0" hangingPunct="1">
                <a:lnSpc>
                  <a:spcPct val="100000"/>
                </a:lnSpc>
                <a:spcBef>
                  <a:spcPct val="0"/>
                </a:spcBef>
                <a:spcAft>
                  <a:spcPts val="0"/>
                </a:spcAft>
                <a:buClrTx/>
                <a:buSzTx/>
                <a:buFont typeface="Arial" pitchFamily="34" charset="0"/>
                <a:buNone/>
                <a:tabLst/>
                <a:defRPr/>
              </a:pPr>
              <a:r>
                <a:rPr kumimoji="0" lang="en-US" altLang="en-US" sz="1200" b="0" i="0" u="none" strike="noStrike" kern="0" cap="none" spc="0" normalizeH="0" baseline="0" noProof="0">
                  <a:ln>
                    <a:noFill/>
                  </a:ln>
                  <a:solidFill>
                    <a:schemeClr val="bg1"/>
                  </a:solidFill>
                  <a:effectLst/>
                  <a:uLnTx/>
                  <a:uFillTx/>
                  <a:latin typeface="Arial" pitchFamily="34" charset="0"/>
                  <a:ea typeface="+mn-ea"/>
                  <a:cs typeface="+mn-cs"/>
                </a:rPr>
                <a:t>NR</a:t>
              </a:r>
              <a:endParaRPr kumimoji="0" lang="sv-SE" altLang="en-US" sz="1200" b="0" i="0" u="none" strike="noStrike" kern="0" cap="none" spc="0" normalizeH="0" baseline="0" noProof="0">
                <a:ln>
                  <a:noFill/>
                </a:ln>
                <a:solidFill>
                  <a:schemeClr val="bg1"/>
                </a:solidFill>
                <a:effectLst/>
                <a:uLnTx/>
                <a:uFillTx/>
                <a:latin typeface="Arial" pitchFamily="34" charset="0"/>
                <a:ea typeface="+mn-ea"/>
                <a:cs typeface="+mn-cs"/>
              </a:endParaRPr>
            </a:p>
          </p:txBody>
        </p:sp>
      </p:grpSp>
      <p:sp>
        <p:nvSpPr>
          <p:cNvPr id="127" name="Rectangle 126">
            <a:extLst>
              <a:ext uri="{FF2B5EF4-FFF2-40B4-BE49-F238E27FC236}">
                <a16:creationId xmlns:a16="http://schemas.microsoft.com/office/drawing/2014/main" id="{7F24785F-AA69-4A2A-A58D-53179FE0864A}"/>
              </a:ext>
            </a:extLst>
          </p:cNvPr>
          <p:cNvSpPr/>
          <p:nvPr/>
        </p:nvSpPr>
        <p:spPr bwMode="auto">
          <a:xfrm>
            <a:off x="6266754" y="4037266"/>
            <a:ext cx="5600700" cy="2263781"/>
          </a:xfrm>
          <a:prstGeom prst="rect">
            <a:avLst/>
          </a:prstGeom>
          <a:no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noAutofit/>
          </a:bodyPr>
          <a:lstStyle/>
          <a:p>
            <a:pPr marL="357188" marR="0" lvl="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sp>
        <p:nvSpPr>
          <p:cNvPr id="128" name="AutoShape 15" descr="bpct-blend1">
            <a:extLst>
              <a:ext uri="{FF2B5EF4-FFF2-40B4-BE49-F238E27FC236}">
                <a16:creationId xmlns:a16="http://schemas.microsoft.com/office/drawing/2014/main" id="{662CB256-F139-4129-8543-92EA119AFE4D}"/>
              </a:ext>
            </a:extLst>
          </p:cNvPr>
          <p:cNvSpPr>
            <a:spLocks noChangeArrowheads="1"/>
          </p:cNvSpPr>
          <p:nvPr/>
        </p:nvSpPr>
        <p:spPr bwMode="auto">
          <a:xfrm>
            <a:off x="8183226" y="4602290"/>
            <a:ext cx="2832486" cy="282927"/>
          </a:xfrm>
          <a:prstGeom prst="rect">
            <a:avLst/>
          </a:prstGeom>
          <a:solidFill>
            <a:schemeClr val="accent2"/>
          </a:solidFill>
          <a:ln w="25400" algn="ctr">
            <a:noFill/>
            <a:round/>
            <a:headEnd/>
            <a:tailEnd/>
          </a:ln>
        </p:spPr>
        <p:txBody>
          <a:bodyPr lIns="36000" tIns="36000" rIns="36000" bIns="36000" anchor="ctr"/>
          <a:lstStyle>
            <a:lvl1pPr eaLnBrk="0" hangingPunct="0">
              <a:spcBef>
                <a:spcPct val="20000"/>
              </a:spcBef>
              <a:buClr>
                <a:srgbClr val="00A9D4"/>
              </a:buClr>
              <a:buFont typeface="Arial" pitchFamily="34" charset="0"/>
              <a:buChar char="›"/>
              <a:defRPr sz="20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200" b="0" i="0" u="none" strike="noStrike" kern="0" cap="none" spc="0" normalizeH="0" baseline="0" noProof="0">
                <a:ln>
                  <a:noFill/>
                </a:ln>
                <a:solidFill>
                  <a:srgbClr val="FFFFFF"/>
                </a:solidFill>
                <a:effectLst/>
                <a:uLnTx/>
                <a:uFillTx/>
                <a:latin typeface="Arial" pitchFamily="34" charset="0"/>
                <a:ea typeface="+mn-ea"/>
                <a:cs typeface="+mn-cs"/>
              </a:rPr>
              <a:t>IMS Telephony</a:t>
            </a:r>
          </a:p>
        </p:txBody>
      </p:sp>
      <p:grpSp>
        <p:nvGrpSpPr>
          <p:cNvPr id="129" name="Group 128">
            <a:extLst>
              <a:ext uri="{FF2B5EF4-FFF2-40B4-BE49-F238E27FC236}">
                <a16:creationId xmlns:a16="http://schemas.microsoft.com/office/drawing/2014/main" id="{530AB226-543D-4FC4-81E2-7E07BA3E1AAD}"/>
              </a:ext>
            </a:extLst>
          </p:cNvPr>
          <p:cNvGrpSpPr/>
          <p:nvPr/>
        </p:nvGrpSpPr>
        <p:grpSpPr>
          <a:xfrm>
            <a:off x="8183226" y="4972191"/>
            <a:ext cx="1761595" cy="592210"/>
            <a:chOff x="6803198" y="4954437"/>
            <a:chExt cx="3950267" cy="754355"/>
          </a:xfrm>
        </p:grpSpPr>
        <p:sp>
          <p:nvSpPr>
            <p:cNvPr id="130" name="AutoShape 15" descr="bpct-blend1">
              <a:extLst>
                <a:ext uri="{FF2B5EF4-FFF2-40B4-BE49-F238E27FC236}">
                  <a16:creationId xmlns:a16="http://schemas.microsoft.com/office/drawing/2014/main" id="{86CD2969-9620-4239-AFA6-4180B8B72D5E}"/>
                </a:ext>
              </a:extLst>
            </p:cNvPr>
            <p:cNvSpPr>
              <a:spLocks noChangeArrowheads="1"/>
            </p:cNvSpPr>
            <p:nvPr/>
          </p:nvSpPr>
          <p:spPr bwMode="auto">
            <a:xfrm>
              <a:off x="6803198" y="4954437"/>
              <a:ext cx="3950267" cy="360391"/>
            </a:xfrm>
            <a:prstGeom prst="rect">
              <a:avLst/>
            </a:prstGeom>
            <a:solidFill>
              <a:schemeClr val="accent2"/>
            </a:solidFill>
            <a:ln w="25400" algn="ctr">
              <a:noFill/>
              <a:round/>
              <a:headEnd/>
              <a:tailEnd/>
            </a:ln>
          </p:spPr>
          <p:txBody>
            <a:bodyPr lIns="36000" tIns="36000" rIns="36000" bIns="36000" anchor="ctr"/>
            <a:lstStyle>
              <a:lvl1pPr eaLnBrk="0" hangingPunct="0">
                <a:spcBef>
                  <a:spcPct val="20000"/>
                </a:spcBef>
                <a:buClr>
                  <a:srgbClr val="00A9D4"/>
                </a:buClr>
                <a:buFont typeface="Arial" pitchFamily="34" charset="0"/>
                <a:buChar char="›"/>
                <a:defRPr sz="20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200" b="0" i="0" u="none" strike="noStrike" kern="0" cap="none" spc="0" normalizeH="0" baseline="0" noProof="0">
                  <a:ln>
                    <a:noFill/>
                  </a:ln>
                  <a:solidFill>
                    <a:srgbClr val="FFFFFF"/>
                  </a:solidFill>
                  <a:effectLst/>
                  <a:uLnTx/>
                  <a:uFillTx/>
                  <a:latin typeface="Arial" pitchFamily="34" charset="0"/>
                  <a:ea typeface="+mn-ea"/>
                  <a:cs typeface="+mn-cs"/>
                </a:rPr>
                <a:t>EPC</a:t>
              </a:r>
            </a:p>
          </p:txBody>
        </p:sp>
        <p:sp>
          <p:nvSpPr>
            <p:cNvPr id="131" name="AutoShape 15" descr="bpct-blend1">
              <a:extLst>
                <a:ext uri="{FF2B5EF4-FFF2-40B4-BE49-F238E27FC236}">
                  <a16:creationId xmlns:a16="http://schemas.microsoft.com/office/drawing/2014/main" id="{105B0B83-07C0-49A1-8E66-E5C90666CBA1}"/>
                </a:ext>
              </a:extLst>
            </p:cNvPr>
            <p:cNvSpPr>
              <a:spLocks noChangeArrowheads="1"/>
            </p:cNvSpPr>
            <p:nvPr/>
          </p:nvSpPr>
          <p:spPr bwMode="auto">
            <a:xfrm>
              <a:off x="6803198" y="5380956"/>
              <a:ext cx="1583480" cy="327836"/>
            </a:xfrm>
            <a:prstGeom prst="rect">
              <a:avLst/>
            </a:prstGeom>
            <a:solidFill>
              <a:schemeClr val="accent2"/>
            </a:solidFill>
            <a:ln w="25400" algn="ctr">
              <a:solidFill>
                <a:schemeClr val="accent2">
                  <a:lumMod val="75000"/>
                </a:schemeClr>
              </a:solidFill>
              <a:round/>
              <a:headEnd/>
              <a:tailEnd/>
            </a:ln>
          </p:spPr>
          <p:txBody>
            <a:bodyPr wrap="square" lIns="36000" tIns="36000" rIns="36000" bIns="36000" anchor="ctr">
              <a:spAutoFit/>
            </a:bodyPr>
            <a:lstStyle>
              <a:lvl1pPr eaLnBrk="0" hangingPunct="0">
                <a:spcBef>
                  <a:spcPct val="20000"/>
                </a:spcBef>
                <a:buClr>
                  <a:srgbClr val="00A9D4"/>
                </a:buClr>
                <a:buFont typeface="Arial" pitchFamily="34" charset="0"/>
                <a:buChar char="›"/>
                <a:defRPr sz="20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200" b="0" i="0" u="none" strike="noStrike" kern="0" cap="none" spc="0" normalizeH="0" baseline="0" noProof="0">
                  <a:ln>
                    <a:noFill/>
                  </a:ln>
                  <a:solidFill>
                    <a:srgbClr val="FFFFFF"/>
                  </a:solidFill>
                  <a:effectLst/>
                  <a:uLnTx/>
                  <a:uFillTx/>
                  <a:latin typeface="Arial" pitchFamily="34" charset="0"/>
                  <a:ea typeface="+mn-ea"/>
                  <a:cs typeface="+mn-cs"/>
                </a:rPr>
                <a:t>LTE</a:t>
              </a:r>
            </a:p>
          </p:txBody>
        </p:sp>
      </p:grpSp>
      <p:grpSp>
        <p:nvGrpSpPr>
          <p:cNvPr id="132" name="Group 131">
            <a:extLst>
              <a:ext uri="{FF2B5EF4-FFF2-40B4-BE49-F238E27FC236}">
                <a16:creationId xmlns:a16="http://schemas.microsoft.com/office/drawing/2014/main" id="{059BC548-6E35-4D0B-BF58-3099498BE473}"/>
              </a:ext>
            </a:extLst>
          </p:cNvPr>
          <p:cNvGrpSpPr/>
          <p:nvPr/>
        </p:nvGrpSpPr>
        <p:grpSpPr>
          <a:xfrm>
            <a:off x="7116738" y="4972186"/>
            <a:ext cx="716295" cy="592210"/>
            <a:chOff x="6803198" y="4954437"/>
            <a:chExt cx="1606247" cy="754356"/>
          </a:xfrm>
        </p:grpSpPr>
        <p:sp>
          <p:nvSpPr>
            <p:cNvPr id="133" name="AutoShape 15" descr="bpct-blend1">
              <a:extLst>
                <a:ext uri="{FF2B5EF4-FFF2-40B4-BE49-F238E27FC236}">
                  <a16:creationId xmlns:a16="http://schemas.microsoft.com/office/drawing/2014/main" id="{73E98845-9B31-40B7-AF4C-10AA51441444}"/>
                </a:ext>
              </a:extLst>
            </p:cNvPr>
            <p:cNvSpPr>
              <a:spLocks noChangeArrowheads="1"/>
            </p:cNvSpPr>
            <p:nvPr/>
          </p:nvSpPr>
          <p:spPr bwMode="auto">
            <a:xfrm>
              <a:off x="6803198" y="4954437"/>
              <a:ext cx="1606247" cy="360391"/>
            </a:xfrm>
            <a:prstGeom prst="rect">
              <a:avLst/>
            </a:prstGeom>
            <a:solidFill>
              <a:schemeClr val="bg2"/>
            </a:solidFill>
            <a:ln w="25400" algn="ctr">
              <a:noFill/>
              <a:round/>
              <a:headEnd/>
              <a:tailEnd/>
            </a:ln>
          </p:spPr>
          <p:txBody>
            <a:bodyPr lIns="36000" tIns="36000" rIns="36000" bIns="36000" anchor="ctr"/>
            <a:lstStyle>
              <a:lvl1pPr eaLnBrk="0" hangingPunct="0">
                <a:spcBef>
                  <a:spcPct val="20000"/>
                </a:spcBef>
                <a:buClr>
                  <a:srgbClr val="00A9D4"/>
                </a:buClr>
                <a:buFont typeface="Arial" pitchFamily="34" charset="0"/>
                <a:buChar char="›"/>
                <a:defRPr sz="20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200" b="0" i="0" u="none" strike="noStrike" kern="0" cap="none" spc="0" normalizeH="0" baseline="0" noProof="0">
                  <a:ln>
                    <a:noFill/>
                  </a:ln>
                  <a:solidFill>
                    <a:srgbClr val="181818"/>
                  </a:solidFill>
                  <a:effectLst/>
                  <a:uLnTx/>
                  <a:uFillTx/>
                  <a:latin typeface="Arial" pitchFamily="34" charset="0"/>
                  <a:ea typeface="+mn-ea"/>
                  <a:cs typeface="+mn-cs"/>
                </a:rPr>
                <a:t>CS core</a:t>
              </a:r>
            </a:p>
          </p:txBody>
        </p:sp>
        <p:sp>
          <p:nvSpPr>
            <p:cNvPr id="134" name="AutoShape 15" descr="bpct-blend1">
              <a:extLst>
                <a:ext uri="{FF2B5EF4-FFF2-40B4-BE49-F238E27FC236}">
                  <a16:creationId xmlns:a16="http://schemas.microsoft.com/office/drawing/2014/main" id="{9C243419-458C-4269-8A32-E51793B6A426}"/>
                </a:ext>
              </a:extLst>
            </p:cNvPr>
            <p:cNvSpPr>
              <a:spLocks noChangeArrowheads="1"/>
            </p:cNvSpPr>
            <p:nvPr/>
          </p:nvSpPr>
          <p:spPr bwMode="auto">
            <a:xfrm>
              <a:off x="6803198" y="5380957"/>
              <a:ext cx="1583480" cy="327836"/>
            </a:xfrm>
            <a:prstGeom prst="rect">
              <a:avLst/>
            </a:prstGeom>
            <a:solidFill>
              <a:schemeClr val="bg2"/>
            </a:solidFill>
            <a:ln w="25400" algn="ctr">
              <a:noFill/>
              <a:round/>
              <a:headEnd/>
              <a:tailEnd/>
            </a:ln>
          </p:spPr>
          <p:txBody>
            <a:bodyPr wrap="square" lIns="36000" tIns="36000" rIns="36000" bIns="36000" anchor="ctr">
              <a:spAutoFit/>
            </a:bodyPr>
            <a:lstStyle>
              <a:lvl1pPr eaLnBrk="0" hangingPunct="0">
                <a:spcBef>
                  <a:spcPct val="20000"/>
                </a:spcBef>
                <a:buClr>
                  <a:srgbClr val="00A9D4"/>
                </a:buClr>
                <a:buFont typeface="Arial" pitchFamily="34" charset="0"/>
                <a:buChar char="›"/>
                <a:defRPr sz="20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200" b="0" i="0" u="none" strike="noStrike" kern="0" cap="none" spc="0" normalizeH="0" baseline="0" noProof="0">
                  <a:ln>
                    <a:noFill/>
                  </a:ln>
                  <a:solidFill>
                    <a:srgbClr val="181818"/>
                  </a:solidFill>
                  <a:effectLst/>
                  <a:uLnTx/>
                  <a:uFillTx/>
                  <a:latin typeface="Arial" pitchFamily="34" charset="0"/>
                  <a:ea typeface="+mn-ea"/>
                  <a:cs typeface="+mn-cs"/>
                </a:rPr>
                <a:t>2G/3G </a:t>
              </a:r>
            </a:p>
          </p:txBody>
        </p:sp>
      </p:grpSp>
      <p:cxnSp>
        <p:nvCxnSpPr>
          <p:cNvPr id="135" name="Straight Arrow Connector 134">
            <a:extLst>
              <a:ext uri="{FF2B5EF4-FFF2-40B4-BE49-F238E27FC236}">
                <a16:creationId xmlns:a16="http://schemas.microsoft.com/office/drawing/2014/main" id="{862DBA65-C650-4A82-94D0-582C857D90AF}"/>
              </a:ext>
            </a:extLst>
          </p:cNvPr>
          <p:cNvCxnSpPr/>
          <p:nvPr/>
        </p:nvCxnSpPr>
        <p:spPr bwMode="auto">
          <a:xfrm flipH="1">
            <a:off x="7466120" y="6027748"/>
            <a:ext cx="1615736" cy="0"/>
          </a:xfrm>
          <a:prstGeom prst="straightConnector1">
            <a:avLst/>
          </a:prstGeom>
          <a:solidFill>
            <a:schemeClr val="accent1"/>
          </a:solidFill>
          <a:ln w="3175" cap="flat" cmpd="sng" algn="ctr">
            <a:solidFill>
              <a:schemeClr val="bg1">
                <a:lumMod val="65000"/>
              </a:schemeClr>
            </a:solidFill>
            <a:prstDash val="solid"/>
            <a:round/>
            <a:headEnd type="none" w="med" len="med"/>
            <a:tailEnd type="triangle"/>
          </a:ln>
          <a:effectLst/>
        </p:spPr>
      </p:cxnSp>
      <p:sp>
        <p:nvSpPr>
          <p:cNvPr id="136" name="TextBox 135">
            <a:extLst>
              <a:ext uri="{FF2B5EF4-FFF2-40B4-BE49-F238E27FC236}">
                <a16:creationId xmlns:a16="http://schemas.microsoft.com/office/drawing/2014/main" id="{16C36CFB-B849-4A7B-9CCD-2E23376CB262}"/>
              </a:ext>
            </a:extLst>
          </p:cNvPr>
          <p:cNvSpPr txBox="1"/>
          <p:nvPr/>
        </p:nvSpPr>
        <p:spPr>
          <a:xfrm>
            <a:off x="7730075" y="5851555"/>
            <a:ext cx="1136530" cy="184666"/>
          </a:xfrm>
          <a:prstGeom prst="rect">
            <a:avLst/>
          </a:prstGeom>
          <a:noFill/>
        </p:spPr>
        <p:txBody>
          <a:bodyPr wrap="none" lIns="0" tIns="0" rIns="0" bIns="0" rtlCol="0" anchor="ctr">
            <a:spAutoFit/>
          </a:bodyPr>
          <a:lstStyle>
            <a:defPPr>
              <a:defRPr lang="en-GB"/>
            </a:defPPr>
            <a:lvl1pPr marL="0" marR="0" lvl="0" indent="0" defTabSz="914400" eaLnBrk="1" fontAlgn="auto" latinLnBrk="0" hangingPunct="1">
              <a:lnSpc>
                <a:spcPct val="100000"/>
              </a:lnSpc>
              <a:spcBef>
                <a:spcPts val="0"/>
              </a:spcBef>
              <a:spcAft>
                <a:spcPts val="0"/>
              </a:spcAft>
              <a:buClrTx/>
              <a:buSzTx/>
              <a:buFontTx/>
              <a:buNone/>
              <a:tabLst/>
              <a:defRPr kumimoji="0" sz="1200" b="0" i="0" u="none" strike="noStrike" kern="0" cap="none" spc="0" normalizeH="0" baseline="0">
                <a:ln>
                  <a:noFill/>
                </a:ln>
                <a:solidFill>
                  <a:schemeClr val="accent1"/>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0" cap="none" spc="0" normalizeH="0" baseline="0" noProof="0">
                <a:ln>
                  <a:noFill/>
                </a:ln>
                <a:solidFill>
                  <a:srgbClr val="FFFFFF">
                    <a:lumMod val="65000"/>
                  </a:srgbClr>
                </a:solidFill>
                <a:effectLst/>
                <a:uLnTx/>
                <a:uFillTx/>
                <a:latin typeface="Arial" charset="0"/>
                <a:ea typeface="+mn-ea"/>
                <a:cs typeface="+mn-cs"/>
              </a:rPr>
              <a:t>CSFB &amp; SRVCC</a:t>
            </a:r>
          </a:p>
        </p:txBody>
      </p:sp>
      <p:cxnSp>
        <p:nvCxnSpPr>
          <p:cNvPr id="137" name="Straight Arrow Connector 136">
            <a:extLst>
              <a:ext uri="{FF2B5EF4-FFF2-40B4-BE49-F238E27FC236}">
                <a16:creationId xmlns:a16="http://schemas.microsoft.com/office/drawing/2014/main" id="{2C6D97B9-6041-4198-8011-B94DD5753108}"/>
              </a:ext>
            </a:extLst>
          </p:cNvPr>
          <p:cNvCxnSpPr>
            <a:cxnSpLocks/>
          </p:cNvCxnSpPr>
          <p:nvPr/>
        </p:nvCxnSpPr>
        <p:spPr bwMode="auto">
          <a:xfrm flipH="1">
            <a:off x="9345811" y="5915691"/>
            <a:ext cx="1421938" cy="0"/>
          </a:xfrm>
          <a:prstGeom prst="straightConnector1">
            <a:avLst/>
          </a:prstGeom>
          <a:solidFill>
            <a:schemeClr val="accent1"/>
          </a:solidFill>
          <a:ln w="3175" cap="flat" cmpd="sng" algn="ctr">
            <a:solidFill>
              <a:schemeClr val="bg1">
                <a:lumMod val="65000"/>
              </a:schemeClr>
            </a:solidFill>
            <a:prstDash val="solid"/>
            <a:round/>
            <a:headEnd type="none" w="med" len="med"/>
            <a:tailEnd type="triangle" w="med" len="med"/>
          </a:ln>
          <a:effectLst/>
        </p:spPr>
      </p:cxnSp>
      <p:sp>
        <p:nvSpPr>
          <p:cNvPr id="138" name="TextBox 137">
            <a:extLst>
              <a:ext uri="{FF2B5EF4-FFF2-40B4-BE49-F238E27FC236}">
                <a16:creationId xmlns:a16="http://schemas.microsoft.com/office/drawing/2014/main" id="{5BE709CF-E685-4BC9-9F00-D9D36A38A386}"/>
              </a:ext>
            </a:extLst>
          </p:cNvPr>
          <p:cNvSpPr txBox="1"/>
          <p:nvPr/>
        </p:nvSpPr>
        <p:spPr>
          <a:xfrm>
            <a:off x="9563780" y="5730620"/>
            <a:ext cx="921727" cy="184666"/>
          </a:xfrm>
          <a:prstGeom prst="rect">
            <a:avLst/>
          </a:prstGeom>
          <a:noFill/>
        </p:spPr>
        <p:txBody>
          <a:bodyPr wrap="none" lIns="0" tIns="0" rIns="0" bIns="0" rtlCol="0" anchor="ctr">
            <a:spAutoFit/>
          </a:bodyPr>
          <a:lstStyle>
            <a:defPPr>
              <a:defRPr lang="en-GB"/>
            </a:defPPr>
            <a:lvl1pPr marL="0" marR="0" lvl="0" indent="0" defTabSz="914400" eaLnBrk="1" fontAlgn="auto" latinLnBrk="0" hangingPunct="1">
              <a:lnSpc>
                <a:spcPct val="100000"/>
              </a:lnSpc>
              <a:spcBef>
                <a:spcPts val="0"/>
              </a:spcBef>
              <a:spcAft>
                <a:spcPts val="0"/>
              </a:spcAft>
              <a:buClrTx/>
              <a:buSzTx/>
              <a:buFontTx/>
              <a:buNone/>
              <a:tabLst/>
              <a:defRPr kumimoji="0" sz="1200" b="0" i="0" u="none" strike="noStrike" kern="0" cap="none" spc="0" normalizeH="0" baseline="0">
                <a:ln>
                  <a:noFill/>
                </a:ln>
                <a:solidFill>
                  <a:schemeClr val="accent1"/>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0" cap="none" spc="0" normalizeH="0" baseline="0" noProof="0">
                <a:ln>
                  <a:noFill/>
                </a:ln>
                <a:solidFill>
                  <a:srgbClr val="FFFFFF">
                    <a:lumMod val="65000"/>
                  </a:srgbClr>
                </a:solidFill>
                <a:effectLst/>
                <a:uLnTx/>
                <a:uFillTx/>
                <a:latin typeface="Arial" charset="0"/>
                <a:ea typeface="+mn-ea"/>
                <a:cs typeface="+mn-cs"/>
              </a:rPr>
              <a:t>EPS Fallback</a:t>
            </a:r>
          </a:p>
        </p:txBody>
      </p:sp>
      <p:cxnSp>
        <p:nvCxnSpPr>
          <p:cNvPr id="139" name="Straight Arrow Connector 138">
            <a:extLst>
              <a:ext uri="{FF2B5EF4-FFF2-40B4-BE49-F238E27FC236}">
                <a16:creationId xmlns:a16="http://schemas.microsoft.com/office/drawing/2014/main" id="{34F3C4E9-81B1-4FE6-96C2-FCD17132F40B}"/>
              </a:ext>
            </a:extLst>
          </p:cNvPr>
          <p:cNvCxnSpPr>
            <a:cxnSpLocks/>
          </p:cNvCxnSpPr>
          <p:nvPr/>
        </p:nvCxnSpPr>
        <p:spPr bwMode="auto">
          <a:xfrm flipH="1">
            <a:off x="9345811" y="6160839"/>
            <a:ext cx="1421938" cy="0"/>
          </a:xfrm>
          <a:prstGeom prst="straightConnector1">
            <a:avLst/>
          </a:prstGeom>
          <a:solidFill>
            <a:schemeClr val="accent1"/>
          </a:solidFill>
          <a:ln w="3175" cap="flat" cmpd="sng" algn="ctr">
            <a:solidFill>
              <a:schemeClr val="bg1">
                <a:lumMod val="65000"/>
              </a:schemeClr>
            </a:solidFill>
            <a:prstDash val="solid"/>
            <a:round/>
            <a:headEnd type="triangle" w="med" len="med"/>
            <a:tailEnd type="triangle" w="med" len="med"/>
          </a:ln>
          <a:effectLst/>
        </p:spPr>
      </p:cxnSp>
      <p:sp>
        <p:nvSpPr>
          <p:cNvPr id="140" name="TextBox 139">
            <a:extLst>
              <a:ext uri="{FF2B5EF4-FFF2-40B4-BE49-F238E27FC236}">
                <a16:creationId xmlns:a16="http://schemas.microsoft.com/office/drawing/2014/main" id="{796A98D1-7EEE-4280-A920-C4028028D98A}"/>
              </a:ext>
            </a:extLst>
          </p:cNvPr>
          <p:cNvSpPr txBox="1"/>
          <p:nvPr/>
        </p:nvSpPr>
        <p:spPr>
          <a:xfrm>
            <a:off x="9563780" y="5975768"/>
            <a:ext cx="1069203" cy="184666"/>
          </a:xfrm>
          <a:prstGeom prst="rect">
            <a:avLst/>
          </a:prstGeom>
          <a:noFill/>
        </p:spPr>
        <p:txBody>
          <a:bodyPr wrap="none" lIns="0" tIns="0" rIns="0" bIns="0" rtlCol="0" anchor="ctr">
            <a:spAutoFit/>
          </a:bodyPr>
          <a:lstStyle>
            <a:defPPr>
              <a:defRPr lang="en-GB"/>
            </a:defPPr>
            <a:lvl1pPr marL="0" marR="0" lvl="0" indent="0" defTabSz="914400" eaLnBrk="1" fontAlgn="auto" latinLnBrk="0" hangingPunct="1">
              <a:lnSpc>
                <a:spcPct val="100000"/>
              </a:lnSpc>
              <a:spcBef>
                <a:spcPts val="0"/>
              </a:spcBef>
              <a:spcAft>
                <a:spcPts val="0"/>
              </a:spcAft>
              <a:buClrTx/>
              <a:buSzTx/>
              <a:buFontTx/>
              <a:buNone/>
              <a:tabLst/>
              <a:defRPr kumimoji="0" sz="1200" b="0" i="0" u="none" strike="noStrike" kern="0" cap="none" spc="0" normalizeH="0" baseline="0">
                <a:ln>
                  <a:noFill/>
                </a:ln>
                <a:solidFill>
                  <a:schemeClr val="accent1"/>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0" cap="none" spc="0" normalizeH="0" baseline="0" noProof="0">
                <a:ln>
                  <a:noFill/>
                </a:ln>
                <a:solidFill>
                  <a:srgbClr val="FFFFFF">
                    <a:lumMod val="65000"/>
                  </a:srgbClr>
                </a:solidFill>
                <a:effectLst/>
                <a:uLnTx/>
                <a:uFillTx/>
                <a:latin typeface="Arial" charset="0"/>
                <a:ea typeface="+mn-ea"/>
                <a:cs typeface="+mn-cs"/>
              </a:rPr>
              <a:t>Intersystem HO</a:t>
            </a:r>
          </a:p>
        </p:txBody>
      </p:sp>
    </p:spTree>
    <p:extLst>
      <p:ext uri="{BB962C8B-B14F-4D97-AF65-F5344CB8AC3E}">
        <p14:creationId xmlns:p14="http://schemas.microsoft.com/office/powerpoint/2010/main" val="42217438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3966A13-A4AE-43C6-93F7-BAE1DE4716A4}"/>
              </a:ext>
            </a:extLst>
          </p:cNvPr>
          <p:cNvSpPr>
            <a:spLocks noGrp="1"/>
          </p:cNvSpPr>
          <p:nvPr>
            <p:ph type="title"/>
          </p:nvPr>
        </p:nvSpPr>
        <p:spPr>
          <a:xfrm>
            <a:off x="332677" y="429747"/>
            <a:ext cx="8983339" cy="1081088"/>
          </a:xfrm>
        </p:spPr>
        <p:txBody>
          <a:bodyPr/>
          <a:lstStyle/>
          <a:p>
            <a:r>
              <a:rPr lang="en-US">
                <a:solidFill>
                  <a:schemeClr val="accent1"/>
                </a:solidFill>
              </a:rPr>
              <a:t>5G voice </a:t>
            </a:r>
            <a:r>
              <a:rPr lang="en-US"/>
              <a:t>architectures in the 5G evolution</a:t>
            </a:r>
            <a:endParaRPr lang="en-US">
              <a:highlight>
                <a:srgbClr val="FFFF00"/>
              </a:highlight>
            </a:endParaRPr>
          </a:p>
        </p:txBody>
      </p:sp>
      <p:sp>
        <p:nvSpPr>
          <p:cNvPr id="34" name="TextBox 33">
            <a:extLst>
              <a:ext uri="{FF2B5EF4-FFF2-40B4-BE49-F238E27FC236}">
                <a16:creationId xmlns:a16="http://schemas.microsoft.com/office/drawing/2014/main" id="{6E5CB332-3C7A-454C-AF72-A698351FA76B}"/>
              </a:ext>
            </a:extLst>
          </p:cNvPr>
          <p:cNvSpPr txBox="1"/>
          <p:nvPr/>
        </p:nvSpPr>
        <p:spPr bwMode="auto">
          <a:xfrm>
            <a:off x="352988" y="3907670"/>
            <a:ext cx="3270713" cy="1221291"/>
          </a:xfrm>
          <a:prstGeom prst="rect">
            <a:avLst/>
          </a:prstGeom>
          <a:noFill/>
          <a:ln w="9525">
            <a:noFill/>
            <a:miter lim="800000"/>
            <a:headEnd/>
            <a:tailEnd/>
          </a:ln>
        </p:spPr>
        <p:txBody>
          <a:bodyPr vert="horz" wrap="square" lIns="72000" tIns="36000" rIns="0" bIns="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600"/>
              </a:spcAft>
              <a:buClr>
                <a:srgbClr val="181818"/>
              </a:buClr>
              <a:buSzTx/>
              <a:buFontTx/>
              <a:buNone/>
              <a:tabLst/>
              <a:defRPr/>
            </a:pPr>
            <a:r>
              <a:rPr kumimoji="0" lang="en-US" sz="1600" b="1" i="0" u="none" strike="noStrike" kern="1200" cap="none" spc="0" normalizeH="0" baseline="0" noProof="0">
                <a:ln>
                  <a:noFill/>
                </a:ln>
                <a:solidFill>
                  <a:srgbClr val="181818"/>
                </a:solidFill>
                <a:effectLst/>
                <a:uLnTx/>
                <a:uFillTx/>
                <a:latin typeface="Ericsson Hilda"/>
                <a:ea typeface="+mn-ea"/>
                <a:cs typeface="+mn-cs"/>
              </a:rPr>
              <a:t>Voice in EN-DC </a:t>
            </a:r>
          </a:p>
          <a:p>
            <a:pPr marL="285750" marR="0" lvl="0" indent="-285750" algn="l" defTabSz="914400" rtl="0" eaLnBrk="1" fontAlgn="auto" latinLnBrk="0" hangingPunct="1">
              <a:lnSpc>
                <a:spcPct val="100000"/>
              </a:lnSpc>
              <a:spcBef>
                <a:spcPts val="0"/>
              </a:spcBef>
              <a:spcAft>
                <a:spcPts val="0"/>
              </a:spcAft>
              <a:buClr>
                <a:srgbClr val="181818"/>
              </a:buClr>
              <a:buSzTx/>
              <a:buFont typeface="Ericsson Hilda Light" panose="00000600000000000000" pitchFamily="2" charset="0"/>
              <a:buChar char="—"/>
              <a:tabLst/>
              <a:defRPr/>
            </a:pPr>
            <a:r>
              <a:rPr kumimoji="0" lang="en-US" sz="1400" b="1" i="0" u="none" strike="noStrike" kern="1200" cap="none" spc="0" normalizeH="0" baseline="0" noProof="0">
                <a:ln>
                  <a:noFill/>
                </a:ln>
                <a:solidFill>
                  <a:srgbClr val="0082F0"/>
                </a:solidFill>
                <a:effectLst/>
                <a:uLnTx/>
                <a:uFillTx/>
                <a:latin typeface="Ericsson Hilda"/>
                <a:ea typeface="+mn-ea"/>
                <a:cs typeface="+mn-cs"/>
              </a:rPr>
              <a:t>Voice over LTE </a:t>
            </a:r>
            <a:r>
              <a:rPr kumimoji="0" lang="en-US" sz="1400" b="0" i="0" u="none" strike="noStrike" kern="1200" cap="none" spc="0" normalizeH="0" baseline="0" noProof="0">
                <a:ln>
                  <a:noFill/>
                </a:ln>
                <a:solidFill>
                  <a:srgbClr val="181818"/>
                </a:solidFill>
                <a:effectLst/>
                <a:uLnTx/>
                <a:uFillTx/>
                <a:latin typeface="Ericsson Hilda"/>
                <a:ea typeface="+mn-ea"/>
                <a:cs typeface="+mn-cs"/>
              </a:rPr>
              <a:t>and using </a:t>
            </a:r>
            <a:r>
              <a:rPr kumimoji="0" lang="en-US" sz="1400" b="1" i="0" u="none" strike="noStrike" kern="1200" cap="none" spc="0" normalizeH="0" baseline="0" noProof="0">
                <a:ln>
                  <a:noFill/>
                </a:ln>
                <a:solidFill>
                  <a:srgbClr val="0082F0"/>
                </a:solidFill>
                <a:effectLst/>
                <a:uLnTx/>
                <a:uFillTx/>
                <a:latin typeface="Ericsson Hilda"/>
                <a:ea typeface="+mn-ea"/>
                <a:cs typeface="+mn-cs"/>
              </a:rPr>
              <a:t>NR as a data boost</a:t>
            </a:r>
            <a:br>
              <a:rPr kumimoji="0" lang="en-US" sz="1400" b="1" i="0" u="none" strike="noStrike" kern="1200" cap="none" spc="0" normalizeH="0" baseline="0" noProof="0">
                <a:ln>
                  <a:noFill/>
                </a:ln>
                <a:solidFill>
                  <a:srgbClr val="0082F0"/>
                </a:solidFill>
                <a:effectLst/>
                <a:uLnTx/>
                <a:uFillTx/>
                <a:latin typeface="Ericsson Hilda"/>
                <a:ea typeface="+mn-ea"/>
                <a:cs typeface="+mn-cs"/>
              </a:rPr>
            </a:br>
            <a:br>
              <a:rPr kumimoji="0" lang="en-US" sz="1400" b="0" i="0" u="none" strike="noStrike" kern="1200" cap="none" spc="0" normalizeH="0" baseline="0" noProof="0">
                <a:ln>
                  <a:noFill/>
                </a:ln>
                <a:solidFill>
                  <a:srgbClr val="181818"/>
                </a:solidFill>
                <a:effectLst/>
                <a:uLnTx/>
                <a:uFillTx/>
                <a:latin typeface="Ericsson Hilda"/>
                <a:ea typeface="+mn-ea"/>
                <a:cs typeface="+mn-cs"/>
              </a:rPr>
            </a:br>
            <a:endParaRPr kumimoji="0" lang="en-US" sz="1400" b="1" i="0" u="none" strike="noStrike" kern="1200" cap="none" spc="0" normalizeH="0" baseline="0" noProof="0">
              <a:ln>
                <a:noFill/>
              </a:ln>
              <a:solidFill>
                <a:srgbClr val="181818"/>
              </a:solidFill>
              <a:effectLst/>
              <a:uLnTx/>
              <a:uFillTx/>
              <a:latin typeface="Ericsson Hilda"/>
              <a:ea typeface="+mn-ea"/>
              <a:cs typeface="+mn-cs"/>
            </a:endParaRPr>
          </a:p>
        </p:txBody>
      </p:sp>
      <p:sp>
        <p:nvSpPr>
          <p:cNvPr id="303" name="TextBox 302">
            <a:extLst>
              <a:ext uri="{FF2B5EF4-FFF2-40B4-BE49-F238E27FC236}">
                <a16:creationId xmlns:a16="http://schemas.microsoft.com/office/drawing/2014/main" id="{09B0D1B2-323C-48A0-848D-0B679D4DB6D8}"/>
              </a:ext>
            </a:extLst>
          </p:cNvPr>
          <p:cNvSpPr txBox="1"/>
          <p:nvPr/>
        </p:nvSpPr>
        <p:spPr bwMode="auto">
          <a:xfrm>
            <a:off x="8013178" y="3907670"/>
            <a:ext cx="3926776" cy="2301587"/>
          </a:xfrm>
          <a:prstGeom prst="rect">
            <a:avLst/>
          </a:prstGeom>
          <a:noFill/>
          <a:ln w="9525">
            <a:noFill/>
            <a:miter lim="800000"/>
            <a:headEnd/>
            <a:tailEnd/>
          </a:ln>
        </p:spPr>
        <p:txBody>
          <a:bodyPr vert="horz" wrap="square" lIns="72000" tIns="36000" rIns="0" bIns="0" numCol="1" rtlCol="0" anchor="t" anchorCtr="0" compatLnSpc="1">
            <a:prstTxWarp prst="textNoShape">
              <a:avLst/>
            </a:prstTxWarp>
            <a:spAutoFit/>
          </a:bodyPr>
          <a:lstStyle/>
          <a:p>
            <a:pPr marL="0" marR="0" lvl="0" indent="0" algn="l" defTabSz="914400" rtl="0" eaLnBrk="1" fontAlgn="auto" latinLnBrk="0" hangingPunct="1">
              <a:lnSpc>
                <a:spcPct val="90000"/>
              </a:lnSpc>
              <a:spcBef>
                <a:spcPts val="0"/>
              </a:spcBef>
              <a:spcAft>
                <a:spcPts val="600"/>
              </a:spcAft>
              <a:buClr>
                <a:srgbClr val="181818"/>
              </a:buClr>
              <a:buSzTx/>
              <a:buFontTx/>
              <a:buNone/>
              <a:tabLst/>
              <a:defRPr/>
            </a:pPr>
            <a:r>
              <a:rPr kumimoji="0" lang="en-US" sz="1600" b="1" i="0" u="none" strike="noStrike" kern="1200" cap="none" spc="0" normalizeH="0" baseline="0" noProof="0">
                <a:ln>
                  <a:noFill/>
                </a:ln>
                <a:solidFill>
                  <a:srgbClr val="181818"/>
                </a:solidFill>
                <a:effectLst/>
                <a:uLnTx/>
                <a:uFillTx/>
                <a:latin typeface="Ericsson Hilda"/>
                <a:ea typeface="+mn-ea"/>
                <a:cs typeface="+mn-cs"/>
              </a:rPr>
              <a:t>EPS Fallback</a:t>
            </a:r>
          </a:p>
          <a:p>
            <a:pPr marL="285750" marR="0" lvl="0" indent="-285750" algn="l" defTabSz="914400" rtl="0" eaLnBrk="1" fontAlgn="auto" latinLnBrk="0" hangingPunct="1">
              <a:lnSpc>
                <a:spcPct val="90000"/>
              </a:lnSpc>
              <a:spcBef>
                <a:spcPts val="0"/>
              </a:spcBef>
              <a:spcAft>
                <a:spcPts val="600"/>
              </a:spcAft>
              <a:buClr>
                <a:srgbClr val="181818"/>
              </a:buClr>
              <a:buSzTx/>
              <a:buFont typeface="Ericsson Hilda Light" panose="00000600000000000000" pitchFamily="2" charset="0"/>
              <a:buChar char="—"/>
              <a:tabLst/>
              <a:defRPr/>
            </a:pPr>
            <a:r>
              <a:rPr kumimoji="0" lang="en-US" sz="1400" i="0" u="none" strike="noStrike" kern="1200" cap="none" spc="0" normalizeH="0" baseline="0" noProof="0">
                <a:ln>
                  <a:noFill/>
                </a:ln>
                <a:effectLst/>
                <a:uLnTx/>
                <a:uFillTx/>
                <a:latin typeface="Ericsson Hilda"/>
                <a:ea typeface="+mn-ea"/>
                <a:cs typeface="+mn-cs"/>
              </a:rPr>
              <a:t>Using</a:t>
            </a:r>
            <a:r>
              <a:rPr lang="en-US" sz="1400">
                <a:latin typeface="Ericsson Hilda"/>
              </a:rPr>
              <a:t> </a:t>
            </a:r>
            <a:r>
              <a:rPr kumimoji="0" lang="en-US" sz="1400" b="1" i="0" u="none" strike="noStrike" kern="1200" cap="none" spc="0" normalizeH="0" baseline="0" noProof="0">
                <a:ln>
                  <a:noFill/>
                </a:ln>
                <a:solidFill>
                  <a:srgbClr val="0082F0"/>
                </a:solidFill>
                <a:effectLst/>
                <a:uLnTx/>
                <a:uFillTx/>
                <a:latin typeface="Ericsson Hilda"/>
                <a:ea typeface="+mn-ea"/>
                <a:cs typeface="+mn-cs"/>
              </a:rPr>
              <a:t>NR </a:t>
            </a:r>
            <a:r>
              <a:rPr kumimoji="0" lang="en-US" sz="1400" b="0" i="0" u="none" strike="noStrike" kern="1200" cap="none" spc="0" normalizeH="0" baseline="0" noProof="0">
                <a:ln>
                  <a:noFill/>
                </a:ln>
                <a:solidFill>
                  <a:srgbClr val="181818"/>
                </a:solidFill>
                <a:effectLst/>
                <a:uLnTx/>
                <a:uFillTx/>
                <a:latin typeface="Ericsson Hilda"/>
                <a:ea typeface="+mn-ea"/>
                <a:cs typeface="+mn-cs"/>
              </a:rPr>
              <a:t>but </a:t>
            </a:r>
            <a:r>
              <a:rPr kumimoji="0" lang="en-US" sz="1400" b="1" i="0" u="none" strike="noStrike" kern="1200" cap="none" spc="0" normalizeH="0" baseline="0" noProof="0">
                <a:ln>
                  <a:noFill/>
                </a:ln>
                <a:solidFill>
                  <a:srgbClr val="0082F0"/>
                </a:solidFill>
                <a:effectLst/>
                <a:uLnTx/>
                <a:uFillTx/>
                <a:latin typeface="Ericsson Hilda"/>
                <a:ea typeface="+mn-ea"/>
                <a:cs typeface="+mn-cs"/>
              </a:rPr>
              <a:t>falling back to LTE </a:t>
            </a:r>
            <a:r>
              <a:rPr kumimoji="0" lang="en-US" sz="1400" i="0" u="none" strike="noStrike" kern="1200" cap="none" spc="0" normalizeH="0" baseline="0" noProof="0">
                <a:ln>
                  <a:noFill/>
                </a:ln>
                <a:effectLst/>
                <a:uLnTx/>
                <a:uFillTx/>
                <a:latin typeface="Ericsson Hilda"/>
                <a:ea typeface="+mn-ea"/>
                <a:cs typeface="+mn-cs"/>
              </a:rPr>
              <a:t>or EN-DC </a:t>
            </a:r>
            <a:r>
              <a:rPr kumimoji="0" lang="en-US" sz="1400" b="1" i="0" u="none" strike="noStrike" kern="1200" cap="none" spc="0" normalizeH="0" baseline="0" noProof="0">
                <a:ln>
                  <a:noFill/>
                </a:ln>
                <a:solidFill>
                  <a:srgbClr val="0082F0"/>
                </a:solidFill>
                <a:effectLst/>
                <a:uLnTx/>
                <a:uFillTx/>
                <a:latin typeface="Ericsson Hilda"/>
                <a:ea typeface="+mn-ea"/>
                <a:cs typeface="+mn-cs"/>
              </a:rPr>
              <a:t>during voice call</a:t>
            </a:r>
          </a:p>
          <a:p>
            <a:pPr marL="285750" indent="-285750">
              <a:lnSpc>
                <a:spcPct val="90000"/>
              </a:lnSpc>
              <a:spcAft>
                <a:spcPts val="600"/>
              </a:spcAft>
              <a:buClr>
                <a:srgbClr val="181818"/>
              </a:buClr>
              <a:buFont typeface="Ericsson Hilda Light" panose="00000600000000000000" pitchFamily="2" charset="0"/>
              <a:buChar char="—"/>
              <a:defRPr/>
            </a:pPr>
            <a:r>
              <a:rPr lang="en-US" sz="1400" b="1">
                <a:solidFill>
                  <a:srgbClr val="0082F0"/>
                </a:solidFill>
                <a:latin typeface="Ericsson Hilda"/>
              </a:rPr>
              <a:t>Additional mobility trigger </a:t>
            </a:r>
            <a:r>
              <a:rPr lang="en-US" sz="1400">
                <a:solidFill>
                  <a:srgbClr val="181818"/>
                </a:solidFill>
                <a:latin typeface="Ericsson Hilda"/>
              </a:rPr>
              <a:t>initiated by RAN,</a:t>
            </a:r>
          </a:p>
          <a:p>
            <a:pPr marL="742950" lvl="1" indent="-285750">
              <a:lnSpc>
                <a:spcPct val="90000"/>
              </a:lnSpc>
              <a:spcBef>
                <a:spcPts val="0"/>
              </a:spcBef>
              <a:spcAft>
                <a:spcPts val="600"/>
              </a:spcAft>
              <a:buClr>
                <a:srgbClr val="181818"/>
              </a:buClr>
              <a:buFont typeface="Ericsson Hilda Light" panose="00000600000000000000" pitchFamily="2" charset="0"/>
              <a:buChar char="—"/>
              <a:defRPr/>
            </a:pPr>
            <a:r>
              <a:rPr lang="en-US" sz="1400">
                <a:solidFill>
                  <a:srgbClr val="181818"/>
                </a:solidFill>
                <a:latin typeface="Ericsson Hilda"/>
              </a:rPr>
              <a:t>Used </a:t>
            </a:r>
            <a:r>
              <a:rPr lang="en-US" sz="1400"/>
              <a:t>in case of temporary lack of radio resources in NR for voice or </a:t>
            </a:r>
          </a:p>
          <a:p>
            <a:pPr marL="742950" lvl="1" indent="-285750">
              <a:lnSpc>
                <a:spcPct val="90000"/>
              </a:lnSpc>
              <a:spcBef>
                <a:spcPts val="0"/>
              </a:spcBef>
              <a:spcAft>
                <a:spcPts val="600"/>
              </a:spcAft>
              <a:buClr>
                <a:srgbClr val="181818"/>
              </a:buClr>
              <a:buFont typeface="Ericsson Hilda Light" panose="00000600000000000000" pitchFamily="2" charset="0"/>
              <a:buChar char="—"/>
              <a:defRPr/>
            </a:pPr>
            <a:r>
              <a:rPr lang="en-US" sz="1400">
                <a:solidFill>
                  <a:srgbClr val="181818"/>
                </a:solidFill>
              </a:rPr>
              <a:t>Used before NR </a:t>
            </a:r>
            <a:r>
              <a:rPr kumimoji="0" lang="en-US" sz="1400" b="0" i="0" u="none" strike="noStrike" kern="1200" cap="none" spc="0" normalizeH="0" baseline="0" noProof="0">
                <a:ln>
                  <a:noFill/>
                </a:ln>
                <a:solidFill>
                  <a:srgbClr val="181818"/>
                </a:solidFill>
                <a:effectLst/>
                <a:uLnTx/>
                <a:uFillTx/>
                <a:latin typeface="Ericsson Hilda"/>
                <a:ea typeface="+mn-ea"/>
                <a:cs typeface="+mn-cs"/>
              </a:rPr>
              <a:t>supports and is dimensioned for voice</a:t>
            </a:r>
          </a:p>
          <a:p>
            <a:pPr marL="285750" marR="0" lvl="0" indent="-285750" algn="l" defTabSz="914400" rtl="0" eaLnBrk="1" fontAlgn="auto" latinLnBrk="0" hangingPunct="1">
              <a:lnSpc>
                <a:spcPct val="90000"/>
              </a:lnSpc>
              <a:spcBef>
                <a:spcPts val="0"/>
              </a:spcBef>
              <a:spcAft>
                <a:spcPts val="600"/>
              </a:spcAft>
              <a:buClr>
                <a:srgbClr val="181818"/>
              </a:buClr>
              <a:buSzTx/>
              <a:buFont typeface="Ericsson Hilda Light" panose="00000600000000000000" pitchFamily="2" charset="0"/>
              <a:buChar char="—"/>
              <a:tabLst/>
              <a:defRPr/>
            </a:pPr>
            <a:endParaRPr kumimoji="0" lang="en-US" sz="1400" b="1" i="0" u="none" strike="noStrike" kern="1200" cap="none" spc="0" normalizeH="0" baseline="0" noProof="0">
              <a:ln>
                <a:noFill/>
              </a:ln>
              <a:solidFill>
                <a:srgbClr val="0082F0"/>
              </a:solidFill>
              <a:effectLst/>
              <a:uLnTx/>
              <a:uFillTx/>
              <a:latin typeface="Ericsson Hilda"/>
              <a:ea typeface="+mn-ea"/>
              <a:cs typeface="+mn-cs"/>
            </a:endParaRPr>
          </a:p>
        </p:txBody>
      </p:sp>
      <p:sp>
        <p:nvSpPr>
          <p:cNvPr id="334" name="Rectangle 333">
            <a:extLst>
              <a:ext uri="{FF2B5EF4-FFF2-40B4-BE49-F238E27FC236}">
                <a16:creationId xmlns:a16="http://schemas.microsoft.com/office/drawing/2014/main" id="{77F0DDE9-DE0E-46E0-ADD3-1DB1F243E853}"/>
              </a:ext>
            </a:extLst>
          </p:cNvPr>
          <p:cNvSpPr/>
          <p:nvPr/>
        </p:nvSpPr>
        <p:spPr bwMode="auto">
          <a:xfrm>
            <a:off x="9642682" y="140209"/>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Ericsson Hilda"/>
              <a:ea typeface="+mn-ea"/>
              <a:cs typeface="+mn-cs"/>
            </a:endParaRPr>
          </a:p>
        </p:txBody>
      </p:sp>
      <p:sp>
        <p:nvSpPr>
          <p:cNvPr id="405" name="TextBox 404">
            <a:extLst>
              <a:ext uri="{FF2B5EF4-FFF2-40B4-BE49-F238E27FC236}">
                <a16:creationId xmlns:a16="http://schemas.microsoft.com/office/drawing/2014/main" id="{6D6BF483-9C94-4564-8AD3-1B82B8987327}"/>
              </a:ext>
            </a:extLst>
          </p:cNvPr>
          <p:cNvSpPr txBox="1"/>
          <p:nvPr/>
        </p:nvSpPr>
        <p:spPr bwMode="auto">
          <a:xfrm>
            <a:off x="4534491" y="3907670"/>
            <a:ext cx="3419748" cy="1482901"/>
          </a:xfrm>
          <a:prstGeom prst="rect">
            <a:avLst/>
          </a:prstGeom>
          <a:noFill/>
          <a:ln w="9525">
            <a:noFill/>
            <a:miter lim="800000"/>
            <a:headEnd/>
            <a:tailEnd/>
          </a:ln>
        </p:spPr>
        <p:txBody>
          <a:bodyPr vert="horz" wrap="square" lIns="72000" tIns="36000" rIns="0" bIns="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600"/>
              </a:spcAft>
              <a:buClr>
                <a:srgbClr val="181818"/>
              </a:buClr>
              <a:buSzTx/>
              <a:buFontTx/>
              <a:buNone/>
              <a:tabLst/>
              <a:defRPr/>
            </a:pPr>
            <a:r>
              <a:rPr kumimoji="0" lang="en-US" sz="1600" b="1" i="0" u="none" strike="noStrike" kern="1200" cap="none" spc="0" normalizeH="0" baseline="0" noProof="0">
                <a:ln>
                  <a:noFill/>
                </a:ln>
                <a:solidFill>
                  <a:srgbClr val="181818"/>
                </a:solidFill>
                <a:effectLst/>
                <a:uLnTx/>
                <a:uFillTx/>
                <a:latin typeface="Ericsson Hilda"/>
                <a:ea typeface="+mn-ea"/>
                <a:cs typeface="+mn-cs"/>
              </a:rPr>
              <a:t>Voice over NR </a:t>
            </a:r>
            <a:endParaRPr kumimoji="0" lang="en-US" sz="1400" b="1" i="0" u="none" strike="noStrike" kern="1200" cap="none" spc="0" normalizeH="0" baseline="0" noProof="0">
              <a:ln>
                <a:noFill/>
              </a:ln>
              <a:solidFill>
                <a:srgbClr val="181818"/>
              </a:solidFill>
              <a:effectLst/>
              <a:uLnTx/>
              <a:uFillTx/>
              <a:latin typeface="Ericsson Hilda"/>
              <a:ea typeface="+mn-ea"/>
              <a:cs typeface="+mn-cs"/>
            </a:endParaRPr>
          </a:p>
          <a:p>
            <a:pPr marL="285750" marR="0" lvl="0" indent="-285750" algn="l" defTabSz="914400" rtl="0" eaLnBrk="1" fontAlgn="auto" latinLnBrk="0" hangingPunct="1">
              <a:lnSpc>
                <a:spcPct val="90000"/>
              </a:lnSpc>
              <a:spcBef>
                <a:spcPts val="0"/>
              </a:spcBef>
              <a:spcAft>
                <a:spcPts val="600"/>
              </a:spcAft>
              <a:buClr>
                <a:srgbClr val="181818"/>
              </a:buClr>
              <a:buSzTx/>
              <a:buFont typeface="Ericsson Hilda Light" panose="00000600000000000000" pitchFamily="2" charset="0"/>
              <a:buChar char="—"/>
              <a:tabLst/>
              <a:defRPr/>
            </a:pPr>
            <a:r>
              <a:rPr kumimoji="0" lang="en-US" sz="1400" b="0" i="0" u="none" strike="noStrike" kern="1200" cap="none" spc="0" normalizeH="0" baseline="0" noProof="0">
                <a:ln>
                  <a:noFill/>
                </a:ln>
                <a:solidFill>
                  <a:srgbClr val="181818"/>
                </a:solidFill>
                <a:effectLst/>
                <a:uLnTx/>
                <a:uFillTx/>
                <a:latin typeface="Ericsson Hilda"/>
                <a:ea typeface="+mn-ea"/>
                <a:cs typeface="+mn-cs"/>
              </a:rPr>
              <a:t>Using </a:t>
            </a:r>
            <a:r>
              <a:rPr kumimoji="0" lang="en-US" sz="1400" b="1" i="0" u="none" strike="noStrike" kern="1200" cap="none" spc="0" normalizeH="0" baseline="0" noProof="0">
                <a:ln>
                  <a:noFill/>
                </a:ln>
                <a:solidFill>
                  <a:srgbClr val="0082F0"/>
                </a:solidFill>
                <a:effectLst/>
                <a:uLnTx/>
                <a:uFillTx/>
                <a:latin typeface="Ericsson Hilda"/>
                <a:ea typeface="+mn-ea"/>
                <a:cs typeface="+mn-cs"/>
              </a:rPr>
              <a:t>NR for voice and data</a:t>
            </a:r>
            <a:endParaRPr kumimoji="0" lang="en-US" sz="1400" b="1" i="0" u="none" strike="noStrike" kern="1200" cap="none" spc="0" normalizeH="0" baseline="0" noProof="0">
              <a:ln>
                <a:noFill/>
              </a:ln>
              <a:solidFill>
                <a:srgbClr val="181818"/>
              </a:solidFill>
              <a:effectLst/>
              <a:uLnTx/>
              <a:uFillTx/>
              <a:latin typeface="Ericsson Hilda"/>
              <a:ea typeface="+mn-ea"/>
              <a:cs typeface="+mn-cs"/>
            </a:endParaRPr>
          </a:p>
          <a:p>
            <a:pPr marL="285750" marR="0" lvl="0" indent="-285750" algn="l" defTabSz="914400" rtl="0" eaLnBrk="1" fontAlgn="auto" latinLnBrk="0" hangingPunct="1">
              <a:lnSpc>
                <a:spcPct val="90000"/>
              </a:lnSpc>
              <a:spcBef>
                <a:spcPts val="0"/>
              </a:spcBef>
              <a:spcAft>
                <a:spcPts val="600"/>
              </a:spcAft>
              <a:buClr>
                <a:srgbClr val="181818"/>
              </a:buClr>
              <a:buSzTx/>
              <a:buFont typeface="Ericsson Hilda Light" panose="00000600000000000000" pitchFamily="2" charset="0"/>
              <a:buChar char="—"/>
              <a:tabLst/>
              <a:defRPr/>
            </a:pPr>
            <a:r>
              <a:rPr kumimoji="0" lang="en-US" sz="1400" b="1" i="0" u="none" strike="noStrike" kern="1200" cap="none" spc="0" normalizeH="0" baseline="0" noProof="0">
                <a:ln>
                  <a:noFill/>
                </a:ln>
                <a:solidFill>
                  <a:srgbClr val="0082F0"/>
                </a:solidFill>
                <a:effectLst/>
                <a:uLnTx/>
                <a:uFillTx/>
                <a:latin typeface="Ericsson Hilda"/>
                <a:ea typeface="+mn-ea"/>
                <a:cs typeface="+mn-cs"/>
              </a:rPr>
              <a:t>Seamless</a:t>
            </a:r>
            <a:r>
              <a:rPr kumimoji="0" lang="en-US" sz="1400" b="0" i="0" u="none" strike="noStrike" kern="1200" cap="none" spc="0" normalizeH="0" baseline="0" noProof="0">
                <a:ln>
                  <a:noFill/>
                </a:ln>
                <a:solidFill>
                  <a:srgbClr val="181818"/>
                </a:solidFill>
                <a:effectLst/>
                <a:uLnTx/>
                <a:uFillTx/>
                <a:latin typeface="Ericsson Hilda"/>
                <a:ea typeface="+mn-ea"/>
                <a:cs typeface="+mn-cs"/>
              </a:rPr>
              <a:t> </a:t>
            </a:r>
            <a:r>
              <a:rPr kumimoji="0" lang="en-US" sz="1400" b="1" i="0" u="none" strike="noStrike" kern="1200" cap="none" spc="0" normalizeH="0" baseline="0" noProof="0">
                <a:ln>
                  <a:noFill/>
                </a:ln>
                <a:solidFill>
                  <a:srgbClr val="0082F0"/>
                </a:solidFill>
                <a:effectLst/>
                <a:uLnTx/>
                <a:uFillTx/>
                <a:latin typeface="Ericsson Hilda"/>
                <a:ea typeface="+mn-ea"/>
                <a:cs typeface="+mn-cs"/>
              </a:rPr>
              <a:t>mobility</a:t>
            </a:r>
            <a:r>
              <a:rPr kumimoji="0" lang="en-US" sz="1400" b="0" i="0" u="none" strike="noStrike" kern="1200" cap="none" spc="0" normalizeH="0" baseline="0" noProof="0">
                <a:ln>
                  <a:noFill/>
                </a:ln>
                <a:solidFill>
                  <a:srgbClr val="181818"/>
                </a:solidFill>
                <a:effectLst/>
                <a:uLnTx/>
                <a:uFillTx/>
                <a:latin typeface="Ericsson Hilda"/>
                <a:ea typeface="+mn-ea"/>
                <a:cs typeface="+mn-cs"/>
              </a:rPr>
              <a:t> between 5GS and EPS using IRAT handover</a:t>
            </a:r>
          </a:p>
          <a:p>
            <a:pPr marL="285750" marR="0" lvl="0" indent="-285750" algn="l" defTabSz="914400" rtl="0" eaLnBrk="1" fontAlgn="auto" latinLnBrk="0" hangingPunct="1">
              <a:lnSpc>
                <a:spcPct val="90000"/>
              </a:lnSpc>
              <a:spcBef>
                <a:spcPts val="0"/>
              </a:spcBef>
              <a:spcAft>
                <a:spcPts val="600"/>
              </a:spcAft>
              <a:buClr>
                <a:srgbClr val="181818"/>
              </a:buClr>
              <a:buSzTx/>
              <a:buFont typeface="Ericsson Hilda Light" panose="00000600000000000000" pitchFamily="2" charset="0"/>
              <a:buChar char="—"/>
              <a:tabLst/>
              <a:defRPr/>
            </a:pPr>
            <a:r>
              <a:rPr kumimoji="0" lang="en-US" sz="1400" b="1" i="0" u="none" strike="noStrike" kern="1200" cap="none" spc="0" normalizeH="0" baseline="0" noProof="0">
                <a:ln>
                  <a:noFill/>
                </a:ln>
                <a:solidFill>
                  <a:srgbClr val="0082F0"/>
                </a:solidFill>
                <a:effectLst/>
                <a:uLnTx/>
                <a:uFillTx/>
                <a:latin typeface="Ericsson Hilda"/>
                <a:ea typeface="+mn-ea"/>
                <a:cs typeface="+mn-cs"/>
              </a:rPr>
              <a:t>NR supporting </a:t>
            </a:r>
            <a:r>
              <a:rPr kumimoji="0" lang="en-US" sz="1400" b="0" i="0" u="none" strike="noStrike" kern="1200" cap="none" spc="0" normalizeH="0" baseline="0" noProof="0">
                <a:ln>
                  <a:noFill/>
                </a:ln>
                <a:solidFill>
                  <a:srgbClr val="181818"/>
                </a:solidFill>
                <a:effectLst/>
                <a:uLnTx/>
                <a:uFillTx/>
                <a:latin typeface="Ericsson Hilda"/>
                <a:ea typeface="+mn-ea"/>
                <a:cs typeface="+mn-cs"/>
              </a:rPr>
              <a:t>voice features </a:t>
            </a:r>
            <a:r>
              <a:rPr kumimoji="0" lang="en-US" sz="1400" b="1" i="0" u="none" strike="noStrike" kern="1200" cap="none" spc="0" normalizeH="0" baseline="0" noProof="0">
                <a:ln>
                  <a:noFill/>
                </a:ln>
                <a:solidFill>
                  <a:srgbClr val="0082F0"/>
                </a:solidFill>
                <a:effectLst/>
                <a:uLnTx/>
                <a:uFillTx/>
                <a:latin typeface="Ericsson Hilda"/>
                <a:ea typeface="+mn-ea"/>
                <a:cs typeface="+mn-cs"/>
              </a:rPr>
              <a:t>and dimensioned for voice</a:t>
            </a:r>
            <a:r>
              <a:rPr kumimoji="0" lang="en-US" sz="1400" b="0" i="0" u="none" strike="noStrike" kern="1200" cap="none" spc="0" normalizeH="0" baseline="0" noProof="0">
                <a:ln>
                  <a:noFill/>
                </a:ln>
                <a:solidFill>
                  <a:srgbClr val="181818"/>
                </a:solidFill>
                <a:effectLst/>
                <a:uLnTx/>
                <a:uFillTx/>
                <a:latin typeface="Ericsson Hilda"/>
                <a:ea typeface="+mn-ea"/>
                <a:cs typeface="+mn-cs"/>
              </a:rPr>
              <a:t> coverage</a:t>
            </a:r>
          </a:p>
        </p:txBody>
      </p:sp>
      <p:grpSp>
        <p:nvGrpSpPr>
          <p:cNvPr id="158" name="Group 157">
            <a:extLst>
              <a:ext uri="{FF2B5EF4-FFF2-40B4-BE49-F238E27FC236}">
                <a16:creationId xmlns:a16="http://schemas.microsoft.com/office/drawing/2014/main" id="{37F07490-488F-45D6-AA53-3CEC557698BA}"/>
              </a:ext>
            </a:extLst>
          </p:cNvPr>
          <p:cNvGrpSpPr/>
          <p:nvPr/>
        </p:nvGrpSpPr>
        <p:grpSpPr>
          <a:xfrm>
            <a:off x="2762002" y="2720561"/>
            <a:ext cx="797085" cy="593907"/>
            <a:chOff x="6850907" y="2233016"/>
            <a:chExt cx="797085" cy="593907"/>
          </a:xfrm>
        </p:grpSpPr>
        <p:pic>
          <p:nvPicPr>
            <p:cNvPr id="160" name="Graphic 159">
              <a:extLst>
                <a:ext uri="{FF2B5EF4-FFF2-40B4-BE49-F238E27FC236}">
                  <a16:creationId xmlns:a16="http://schemas.microsoft.com/office/drawing/2014/main" id="{D7FBEC9F-0BF7-4CA6-8692-AD1F876995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50907" y="2233016"/>
              <a:ext cx="797085" cy="593907"/>
            </a:xfrm>
            <a:prstGeom prst="rect">
              <a:avLst/>
            </a:prstGeom>
          </p:spPr>
        </p:pic>
        <p:sp>
          <p:nvSpPr>
            <p:cNvPr id="161" name="Rectangle 160">
              <a:extLst>
                <a:ext uri="{FF2B5EF4-FFF2-40B4-BE49-F238E27FC236}">
                  <a16:creationId xmlns:a16="http://schemas.microsoft.com/office/drawing/2014/main" id="{768FCEE3-2D4C-4F29-BD40-F9202AA71C6F}"/>
                </a:ext>
              </a:extLst>
            </p:cNvPr>
            <p:cNvSpPr/>
            <p:nvPr/>
          </p:nvSpPr>
          <p:spPr>
            <a:xfrm>
              <a:off x="6922870" y="2466783"/>
              <a:ext cx="658835" cy="276999"/>
            </a:xfrm>
            <a:prstGeom prst="rect">
              <a:avLst/>
            </a:prstGeom>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E0E0E0">
                      <a:lumMod val="75000"/>
                    </a:srgbClr>
                  </a:solidFill>
                  <a:effectLst/>
                  <a:uLnTx/>
                  <a:uFillTx/>
                  <a:latin typeface="Ericsson Hilda"/>
                  <a:ea typeface="+mn-ea"/>
                  <a:cs typeface="+mn-cs"/>
                </a:rPr>
                <a:t>Internet &amp;</a:t>
              </a:r>
              <a:br>
                <a:rPr kumimoji="0" lang="en-US" sz="900" b="0" i="0" u="none" strike="noStrike" kern="1200" cap="none" spc="0" normalizeH="0" baseline="0" noProof="0">
                  <a:ln>
                    <a:noFill/>
                  </a:ln>
                  <a:solidFill>
                    <a:srgbClr val="E0E0E0">
                      <a:lumMod val="75000"/>
                    </a:srgbClr>
                  </a:solidFill>
                  <a:effectLst/>
                  <a:uLnTx/>
                  <a:uFillTx/>
                  <a:latin typeface="Ericsson Hilda"/>
                  <a:ea typeface="+mn-ea"/>
                  <a:cs typeface="+mn-cs"/>
                </a:rPr>
              </a:br>
              <a:r>
                <a:rPr kumimoji="0" lang="en-US" sz="900" b="0" i="0" u="none" strike="noStrike" kern="1200" cap="none" spc="0" normalizeH="0" baseline="0" noProof="0">
                  <a:ln>
                    <a:noFill/>
                  </a:ln>
                  <a:solidFill>
                    <a:srgbClr val="E0E0E0">
                      <a:lumMod val="75000"/>
                    </a:srgbClr>
                  </a:solidFill>
                  <a:effectLst/>
                  <a:uLnTx/>
                  <a:uFillTx/>
                  <a:latin typeface="Ericsson Hilda"/>
                  <a:ea typeface="+mn-ea"/>
                  <a:cs typeface="+mn-cs"/>
                </a:rPr>
                <a:t>Data services</a:t>
              </a:r>
            </a:p>
          </p:txBody>
        </p:sp>
      </p:grpSp>
      <p:cxnSp>
        <p:nvCxnSpPr>
          <p:cNvPr id="162" name="Straight Connector 161">
            <a:extLst>
              <a:ext uri="{FF2B5EF4-FFF2-40B4-BE49-F238E27FC236}">
                <a16:creationId xmlns:a16="http://schemas.microsoft.com/office/drawing/2014/main" id="{E66BDA1A-E461-4EEB-94FB-1037BBFF8AC5}"/>
              </a:ext>
            </a:extLst>
          </p:cNvPr>
          <p:cNvCxnSpPr>
            <a:cxnSpLocks/>
          </p:cNvCxnSpPr>
          <p:nvPr/>
        </p:nvCxnSpPr>
        <p:spPr bwMode="auto">
          <a:xfrm>
            <a:off x="2669890" y="2626433"/>
            <a:ext cx="276623" cy="312469"/>
          </a:xfrm>
          <a:prstGeom prst="line">
            <a:avLst/>
          </a:prstGeom>
          <a:noFill/>
          <a:ln w="28575" cap="flat" cmpd="sng" algn="ctr">
            <a:solidFill>
              <a:schemeClr val="tx1">
                <a:lumMod val="25000"/>
                <a:lumOff val="75000"/>
              </a:schemeClr>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cxnSp>
      <p:cxnSp>
        <p:nvCxnSpPr>
          <p:cNvPr id="163" name="Straight Connector 162">
            <a:extLst>
              <a:ext uri="{FF2B5EF4-FFF2-40B4-BE49-F238E27FC236}">
                <a16:creationId xmlns:a16="http://schemas.microsoft.com/office/drawing/2014/main" id="{E72B8EAE-A12D-4C1F-87A0-05AD71AA3C2F}"/>
              </a:ext>
            </a:extLst>
          </p:cNvPr>
          <p:cNvCxnSpPr>
            <a:cxnSpLocks/>
            <a:stCxn id="229" idx="0"/>
            <a:endCxn id="227" idx="2"/>
          </p:cNvCxnSpPr>
          <p:nvPr/>
        </p:nvCxnSpPr>
        <p:spPr bwMode="auto">
          <a:xfrm flipV="1">
            <a:off x="1759826" y="2692302"/>
            <a:ext cx="0" cy="215024"/>
          </a:xfrm>
          <a:prstGeom prst="line">
            <a:avLst/>
          </a:prstGeom>
          <a:noFill/>
          <a:ln w="28575" cap="flat" cmpd="sng" algn="ctr">
            <a:solidFill>
              <a:schemeClr val="accent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cxnSp>
      <p:sp>
        <p:nvSpPr>
          <p:cNvPr id="164" name="TextBox 163">
            <a:extLst>
              <a:ext uri="{FF2B5EF4-FFF2-40B4-BE49-F238E27FC236}">
                <a16:creationId xmlns:a16="http://schemas.microsoft.com/office/drawing/2014/main" id="{93FD7D75-1B9E-41C8-87FA-8027C79937D6}"/>
              </a:ext>
            </a:extLst>
          </p:cNvPr>
          <p:cNvSpPr txBox="1"/>
          <p:nvPr/>
        </p:nvSpPr>
        <p:spPr bwMode="auto">
          <a:xfrm>
            <a:off x="2713869" y="3566323"/>
            <a:ext cx="686085" cy="153888"/>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r>
              <a:rPr kumimoji="0" lang="en-US" sz="1000" b="0" i="0" u="none" strike="noStrike" kern="1200" cap="none" spc="0" normalizeH="0" baseline="0" noProof="0">
                <a:ln>
                  <a:noFill/>
                </a:ln>
                <a:solidFill>
                  <a:srgbClr val="0082F0"/>
                </a:solidFill>
                <a:effectLst/>
                <a:uLnTx/>
                <a:uFillTx/>
                <a:latin typeface="Arial" panose="020B0604020202020204" pitchFamily="34" charset="0"/>
                <a:ea typeface="+mn-ea"/>
                <a:cs typeface="Arial" panose="020B0604020202020204" pitchFamily="34" charset="0"/>
              </a:rPr>
              <a:t>3GPP Opt.3</a:t>
            </a:r>
          </a:p>
        </p:txBody>
      </p:sp>
      <p:sp>
        <p:nvSpPr>
          <p:cNvPr id="165" name="TextBox 164">
            <a:extLst>
              <a:ext uri="{FF2B5EF4-FFF2-40B4-BE49-F238E27FC236}">
                <a16:creationId xmlns:a16="http://schemas.microsoft.com/office/drawing/2014/main" id="{55F90D37-0307-4AF4-A8BB-982354185547}"/>
              </a:ext>
            </a:extLst>
          </p:cNvPr>
          <p:cNvSpPr txBox="1"/>
          <p:nvPr/>
        </p:nvSpPr>
        <p:spPr bwMode="auto">
          <a:xfrm>
            <a:off x="10854678" y="3636144"/>
            <a:ext cx="791883" cy="153888"/>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r>
              <a:rPr kumimoji="0" lang="en-US" sz="1000" b="0" i="0" u="none" strike="noStrike" kern="1200" cap="none" spc="0" normalizeH="0" baseline="0" noProof="0">
                <a:ln>
                  <a:noFill/>
                </a:ln>
                <a:solidFill>
                  <a:srgbClr val="0082F0"/>
                </a:solidFill>
                <a:effectLst/>
                <a:uLnTx/>
                <a:uFillTx/>
                <a:latin typeface="Arial" panose="020B0604020202020204" pitchFamily="34" charset="0"/>
                <a:ea typeface="+mn-ea"/>
                <a:cs typeface="Arial" panose="020B0604020202020204" pitchFamily="34" charset="0"/>
              </a:rPr>
              <a:t>3GPP Opt.2 ..</a:t>
            </a:r>
          </a:p>
        </p:txBody>
      </p:sp>
      <p:pic>
        <p:nvPicPr>
          <p:cNvPr id="166" name="Graphic 165">
            <a:extLst>
              <a:ext uri="{FF2B5EF4-FFF2-40B4-BE49-F238E27FC236}">
                <a16:creationId xmlns:a16="http://schemas.microsoft.com/office/drawing/2014/main" id="{CC83C6DA-EF7B-4ECF-95ED-9F4A6BE4028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32747" y="2330649"/>
            <a:ext cx="258323" cy="361653"/>
          </a:xfrm>
          <a:prstGeom prst="rect">
            <a:avLst/>
          </a:prstGeom>
        </p:spPr>
      </p:pic>
      <p:sp>
        <p:nvSpPr>
          <p:cNvPr id="167" name="Rectangle 166">
            <a:extLst>
              <a:ext uri="{FF2B5EF4-FFF2-40B4-BE49-F238E27FC236}">
                <a16:creationId xmlns:a16="http://schemas.microsoft.com/office/drawing/2014/main" id="{062644CF-DE36-42A6-A621-0546EA3D7732}"/>
              </a:ext>
            </a:extLst>
          </p:cNvPr>
          <p:cNvSpPr/>
          <p:nvPr/>
        </p:nvSpPr>
        <p:spPr bwMode="auto">
          <a:xfrm>
            <a:off x="8383242" y="3210751"/>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Ericsson Hilda"/>
              <a:ea typeface="+mn-ea"/>
              <a:cs typeface="+mn-cs"/>
            </a:endParaRPr>
          </a:p>
        </p:txBody>
      </p:sp>
      <p:cxnSp>
        <p:nvCxnSpPr>
          <p:cNvPr id="168" name="Straight Connector 167">
            <a:extLst>
              <a:ext uri="{FF2B5EF4-FFF2-40B4-BE49-F238E27FC236}">
                <a16:creationId xmlns:a16="http://schemas.microsoft.com/office/drawing/2014/main" id="{303887F3-6396-4FB7-A86E-F6995A2D4FFB}"/>
              </a:ext>
            </a:extLst>
          </p:cNvPr>
          <p:cNvCxnSpPr>
            <a:cxnSpLocks/>
            <a:stCxn id="181" idx="3"/>
            <a:endCxn id="167" idx="1"/>
          </p:cNvCxnSpPr>
          <p:nvPr/>
        </p:nvCxnSpPr>
        <p:spPr bwMode="auto">
          <a:xfrm>
            <a:off x="8013178" y="3233611"/>
            <a:ext cx="370064" cy="0"/>
          </a:xfrm>
          <a:prstGeom prst="line">
            <a:avLst/>
          </a:prstGeom>
          <a:solidFill>
            <a:schemeClr val="accent1"/>
          </a:solidFill>
          <a:ln w="12700" cap="flat" cmpd="sng" algn="ctr">
            <a:solidFill>
              <a:schemeClr val="accent2"/>
            </a:solidFill>
            <a:prstDash val="solid"/>
            <a:round/>
            <a:headEnd type="none" w="med" len="med"/>
            <a:tailEnd type="none" w="med" len="med"/>
          </a:ln>
          <a:effectLst/>
        </p:spPr>
      </p:cxnSp>
      <p:sp>
        <p:nvSpPr>
          <p:cNvPr id="169" name="Rectangle 168">
            <a:extLst>
              <a:ext uri="{FF2B5EF4-FFF2-40B4-BE49-F238E27FC236}">
                <a16:creationId xmlns:a16="http://schemas.microsoft.com/office/drawing/2014/main" id="{5616E17B-1570-4512-9CDB-AEF7FA5256BB}"/>
              </a:ext>
            </a:extLst>
          </p:cNvPr>
          <p:cNvSpPr/>
          <p:nvPr/>
        </p:nvSpPr>
        <p:spPr bwMode="auto">
          <a:xfrm>
            <a:off x="7237395" y="3331067"/>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Ericsson Hilda"/>
              <a:ea typeface="+mn-ea"/>
              <a:cs typeface="+mn-cs"/>
            </a:endParaRPr>
          </a:p>
        </p:txBody>
      </p:sp>
      <p:sp>
        <p:nvSpPr>
          <p:cNvPr id="170" name="Rectangle 169">
            <a:extLst>
              <a:ext uri="{FF2B5EF4-FFF2-40B4-BE49-F238E27FC236}">
                <a16:creationId xmlns:a16="http://schemas.microsoft.com/office/drawing/2014/main" id="{CB16D966-BCED-4732-8878-412D542584DF}"/>
              </a:ext>
            </a:extLst>
          </p:cNvPr>
          <p:cNvSpPr/>
          <p:nvPr/>
        </p:nvSpPr>
        <p:spPr bwMode="auto">
          <a:xfrm>
            <a:off x="7653178" y="3331067"/>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Ericsson Hilda"/>
              <a:ea typeface="+mn-ea"/>
              <a:cs typeface="+mn-cs"/>
            </a:endParaRPr>
          </a:p>
        </p:txBody>
      </p:sp>
      <p:cxnSp>
        <p:nvCxnSpPr>
          <p:cNvPr id="171" name="Straight Connector 170">
            <a:extLst>
              <a:ext uri="{FF2B5EF4-FFF2-40B4-BE49-F238E27FC236}">
                <a16:creationId xmlns:a16="http://schemas.microsoft.com/office/drawing/2014/main" id="{2B11A89B-67DA-4545-AFD5-F628A182EA8A}"/>
              </a:ext>
            </a:extLst>
          </p:cNvPr>
          <p:cNvCxnSpPr>
            <a:cxnSpLocks/>
            <a:stCxn id="169" idx="3"/>
            <a:endCxn id="170" idx="1"/>
          </p:cNvCxnSpPr>
          <p:nvPr/>
        </p:nvCxnSpPr>
        <p:spPr bwMode="auto">
          <a:xfrm>
            <a:off x="7283114" y="3353927"/>
            <a:ext cx="370064" cy="0"/>
          </a:xfrm>
          <a:prstGeom prst="line">
            <a:avLst/>
          </a:prstGeom>
          <a:noFill/>
          <a:ln w="28575" cap="flat" cmpd="sng" algn="ctr">
            <a:solidFill>
              <a:schemeClr val="accent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cxnSp>
      <p:sp>
        <p:nvSpPr>
          <p:cNvPr id="172" name="Rectangle 171">
            <a:extLst>
              <a:ext uri="{FF2B5EF4-FFF2-40B4-BE49-F238E27FC236}">
                <a16:creationId xmlns:a16="http://schemas.microsoft.com/office/drawing/2014/main" id="{DA80DE4B-C01B-4E5A-9922-841F9EBBDD44}"/>
              </a:ext>
            </a:extLst>
          </p:cNvPr>
          <p:cNvSpPr/>
          <p:nvPr/>
        </p:nvSpPr>
        <p:spPr bwMode="auto">
          <a:xfrm>
            <a:off x="6436587" y="3325145"/>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Ericsson Hilda"/>
              <a:ea typeface="+mn-ea"/>
              <a:cs typeface="+mn-cs"/>
            </a:endParaRPr>
          </a:p>
        </p:txBody>
      </p:sp>
      <p:sp>
        <p:nvSpPr>
          <p:cNvPr id="173" name="Rectangle 172">
            <a:extLst>
              <a:ext uri="{FF2B5EF4-FFF2-40B4-BE49-F238E27FC236}">
                <a16:creationId xmlns:a16="http://schemas.microsoft.com/office/drawing/2014/main" id="{65DB2526-3DD6-43D0-B782-BE39E0343AB4}"/>
              </a:ext>
            </a:extLst>
          </p:cNvPr>
          <p:cNvSpPr/>
          <p:nvPr/>
        </p:nvSpPr>
        <p:spPr bwMode="auto">
          <a:xfrm>
            <a:off x="6825216" y="3325145"/>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Ericsson Hilda"/>
              <a:ea typeface="+mn-ea"/>
              <a:cs typeface="+mn-cs"/>
            </a:endParaRPr>
          </a:p>
        </p:txBody>
      </p:sp>
      <p:cxnSp>
        <p:nvCxnSpPr>
          <p:cNvPr id="174" name="Straight Connector 173">
            <a:extLst>
              <a:ext uri="{FF2B5EF4-FFF2-40B4-BE49-F238E27FC236}">
                <a16:creationId xmlns:a16="http://schemas.microsoft.com/office/drawing/2014/main" id="{3B25A18A-FD61-4084-8F73-0DFC22F27048}"/>
              </a:ext>
            </a:extLst>
          </p:cNvPr>
          <p:cNvCxnSpPr>
            <a:cxnSpLocks/>
            <a:stCxn id="172" idx="3"/>
            <a:endCxn id="173" idx="1"/>
          </p:cNvCxnSpPr>
          <p:nvPr/>
        </p:nvCxnSpPr>
        <p:spPr bwMode="auto">
          <a:xfrm>
            <a:off x="6482306" y="3348005"/>
            <a:ext cx="342910" cy="0"/>
          </a:xfrm>
          <a:prstGeom prst="line">
            <a:avLst/>
          </a:prstGeom>
          <a:noFill/>
          <a:ln w="28575" cap="flat" cmpd="sng" algn="ctr">
            <a:solidFill>
              <a:schemeClr val="accent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cxnSp>
      <p:sp>
        <p:nvSpPr>
          <p:cNvPr id="176" name="Rectangle 175">
            <a:extLst>
              <a:ext uri="{FF2B5EF4-FFF2-40B4-BE49-F238E27FC236}">
                <a16:creationId xmlns:a16="http://schemas.microsoft.com/office/drawing/2014/main" id="{5ED4190C-C04F-49B7-B3BD-26CFBB5DF9C3}"/>
              </a:ext>
            </a:extLst>
          </p:cNvPr>
          <p:cNvSpPr/>
          <p:nvPr/>
        </p:nvSpPr>
        <p:spPr bwMode="auto">
          <a:xfrm>
            <a:off x="7733840" y="2646583"/>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Ericsson Hilda"/>
              <a:ea typeface="+mn-ea"/>
              <a:cs typeface="+mn-cs"/>
            </a:endParaRPr>
          </a:p>
        </p:txBody>
      </p:sp>
      <p:sp>
        <p:nvSpPr>
          <p:cNvPr id="180" name="Rectangle 179">
            <a:extLst>
              <a:ext uri="{FF2B5EF4-FFF2-40B4-BE49-F238E27FC236}">
                <a16:creationId xmlns:a16="http://schemas.microsoft.com/office/drawing/2014/main" id="{4334513D-5217-4FF9-A9B8-116C72D77A4D}"/>
              </a:ext>
            </a:extLst>
          </p:cNvPr>
          <p:cNvSpPr/>
          <p:nvPr/>
        </p:nvSpPr>
        <p:spPr bwMode="auto">
          <a:xfrm>
            <a:off x="7896745" y="2646583"/>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81" name="Rectangle 180">
            <a:extLst>
              <a:ext uri="{FF2B5EF4-FFF2-40B4-BE49-F238E27FC236}">
                <a16:creationId xmlns:a16="http://schemas.microsoft.com/office/drawing/2014/main" id="{4FF18791-2BD2-4DED-AFAB-763AE5530843}"/>
              </a:ext>
            </a:extLst>
          </p:cNvPr>
          <p:cNvSpPr/>
          <p:nvPr/>
        </p:nvSpPr>
        <p:spPr bwMode="auto">
          <a:xfrm>
            <a:off x="7967459" y="3210751"/>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Ericsson Hilda"/>
              <a:ea typeface="+mn-ea"/>
              <a:cs typeface="+mn-cs"/>
            </a:endParaRPr>
          </a:p>
        </p:txBody>
      </p:sp>
      <p:sp>
        <p:nvSpPr>
          <p:cNvPr id="182" name="Rectangle 181">
            <a:extLst>
              <a:ext uri="{FF2B5EF4-FFF2-40B4-BE49-F238E27FC236}">
                <a16:creationId xmlns:a16="http://schemas.microsoft.com/office/drawing/2014/main" id="{D526DB06-EBAE-49BB-8690-473DEB65970E}"/>
              </a:ext>
            </a:extLst>
          </p:cNvPr>
          <p:cNvSpPr/>
          <p:nvPr/>
        </p:nvSpPr>
        <p:spPr bwMode="auto">
          <a:xfrm>
            <a:off x="6003617" y="3219742"/>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83" name="Rectangle 182">
            <a:extLst>
              <a:ext uri="{FF2B5EF4-FFF2-40B4-BE49-F238E27FC236}">
                <a16:creationId xmlns:a16="http://schemas.microsoft.com/office/drawing/2014/main" id="{1DE74207-6F31-4A4E-9C8A-A2B61C902243}"/>
              </a:ext>
            </a:extLst>
          </p:cNvPr>
          <p:cNvSpPr/>
          <p:nvPr/>
        </p:nvSpPr>
        <p:spPr bwMode="auto">
          <a:xfrm>
            <a:off x="6046118" y="2524075"/>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84" name="Rectangle 183">
            <a:extLst>
              <a:ext uri="{FF2B5EF4-FFF2-40B4-BE49-F238E27FC236}">
                <a16:creationId xmlns:a16="http://schemas.microsoft.com/office/drawing/2014/main" id="{A6FCFCF1-078D-4F7B-8459-57DF05AC66A6}"/>
              </a:ext>
            </a:extLst>
          </p:cNvPr>
          <p:cNvSpPr/>
          <p:nvPr/>
        </p:nvSpPr>
        <p:spPr bwMode="auto">
          <a:xfrm>
            <a:off x="6415255" y="2526203"/>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Ericsson Hilda"/>
              <a:ea typeface="+mn-ea"/>
              <a:cs typeface="+mn-cs"/>
            </a:endParaRPr>
          </a:p>
        </p:txBody>
      </p:sp>
      <p:sp>
        <p:nvSpPr>
          <p:cNvPr id="185" name="Rectangle 184">
            <a:extLst>
              <a:ext uri="{FF2B5EF4-FFF2-40B4-BE49-F238E27FC236}">
                <a16:creationId xmlns:a16="http://schemas.microsoft.com/office/drawing/2014/main" id="{8238468C-1B2E-42EE-BC01-3F211ECABC47}"/>
              </a:ext>
            </a:extLst>
          </p:cNvPr>
          <p:cNvSpPr/>
          <p:nvPr/>
        </p:nvSpPr>
        <p:spPr bwMode="auto">
          <a:xfrm>
            <a:off x="6825216" y="2526203"/>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Ericsson Hilda"/>
              <a:ea typeface="+mn-ea"/>
              <a:cs typeface="+mn-cs"/>
            </a:endParaRPr>
          </a:p>
        </p:txBody>
      </p:sp>
      <p:cxnSp>
        <p:nvCxnSpPr>
          <p:cNvPr id="186" name="Straight Connector 185">
            <a:extLst>
              <a:ext uri="{FF2B5EF4-FFF2-40B4-BE49-F238E27FC236}">
                <a16:creationId xmlns:a16="http://schemas.microsoft.com/office/drawing/2014/main" id="{403244D6-EA3C-4471-94EC-E647E63E1B68}"/>
              </a:ext>
            </a:extLst>
          </p:cNvPr>
          <p:cNvCxnSpPr>
            <a:cxnSpLocks/>
            <a:stCxn id="184" idx="3"/>
            <a:endCxn id="185" idx="1"/>
          </p:cNvCxnSpPr>
          <p:nvPr/>
        </p:nvCxnSpPr>
        <p:spPr bwMode="auto">
          <a:xfrm>
            <a:off x="6460974" y="2549063"/>
            <a:ext cx="364242" cy="0"/>
          </a:xfrm>
          <a:prstGeom prst="line">
            <a:avLst/>
          </a:prstGeom>
          <a:noFill/>
          <a:ln w="28575" cap="flat" cmpd="sng" algn="ctr">
            <a:solidFill>
              <a:schemeClr val="accent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cxnSp>
      <p:sp>
        <p:nvSpPr>
          <p:cNvPr id="187" name="Rectangle 186">
            <a:extLst>
              <a:ext uri="{FF2B5EF4-FFF2-40B4-BE49-F238E27FC236}">
                <a16:creationId xmlns:a16="http://schemas.microsoft.com/office/drawing/2014/main" id="{B4FA0831-14B3-4C19-880D-8CBEA383764C}"/>
              </a:ext>
            </a:extLst>
          </p:cNvPr>
          <p:cNvSpPr/>
          <p:nvPr/>
        </p:nvSpPr>
        <p:spPr bwMode="auto">
          <a:xfrm>
            <a:off x="6825216" y="2410651"/>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Ericsson Hilda"/>
              <a:ea typeface="+mn-ea"/>
              <a:cs typeface="+mn-cs"/>
            </a:endParaRPr>
          </a:p>
        </p:txBody>
      </p:sp>
      <p:cxnSp>
        <p:nvCxnSpPr>
          <p:cNvPr id="188" name="Straight Connector 187">
            <a:extLst>
              <a:ext uri="{FF2B5EF4-FFF2-40B4-BE49-F238E27FC236}">
                <a16:creationId xmlns:a16="http://schemas.microsoft.com/office/drawing/2014/main" id="{6401E530-9F4F-4004-890C-198B0DD067F9}"/>
              </a:ext>
            </a:extLst>
          </p:cNvPr>
          <p:cNvCxnSpPr>
            <a:cxnSpLocks/>
            <a:stCxn id="189" idx="3"/>
            <a:endCxn id="187" idx="1"/>
          </p:cNvCxnSpPr>
          <p:nvPr/>
        </p:nvCxnSpPr>
        <p:spPr bwMode="auto">
          <a:xfrm>
            <a:off x="6460974" y="2433511"/>
            <a:ext cx="364242" cy="0"/>
          </a:xfrm>
          <a:prstGeom prst="line">
            <a:avLst/>
          </a:prstGeom>
          <a:solidFill>
            <a:schemeClr val="accent1"/>
          </a:solidFill>
          <a:ln w="12700" cap="flat" cmpd="sng" algn="ctr">
            <a:solidFill>
              <a:schemeClr val="accent2"/>
            </a:solidFill>
            <a:prstDash val="solid"/>
            <a:round/>
            <a:headEnd type="none" w="med" len="med"/>
            <a:tailEnd type="none" w="med" len="med"/>
          </a:ln>
          <a:effectLst/>
        </p:spPr>
      </p:cxnSp>
      <p:sp>
        <p:nvSpPr>
          <p:cNvPr id="189" name="Rectangle 188">
            <a:extLst>
              <a:ext uri="{FF2B5EF4-FFF2-40B4-BE49-F238E27FC236}">
                <a16:creationId xmlns:a16="http://schemas.microsoft.com/office/drawing/2014/main" id="{A6360C98-791F-40F1-B68A-9BC376611FAC}"/>
              </a:ext>
            </a:extLst>
          </p:cNvPr>
          <p:cNvSpPr/>
          <p:nvPr/>
        </p:nvSpPr>
        <p:spPr bwMode="auto">
          <a:xfrm>
            <a:off x="6415255" y="2410651"/>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Ericsson Hilda"/>
              <a:ea typeface="+mn-ea"/>
              <a:cs typeface="+mn-cs"/>
            </a:endParaRPr>
          </a:p>
        </p:txBody>
      </p:sp>
      <p:sp>
        <p:nvSpPr>
          <p:cNvPr id="190" name="Rectangle 189">
            <a:extLst>
              <a:ext uri="{FF2B5EF4-FFF2-40B4-BE49-F238E27FC236}">
                <a16:creationId xmlns:a16="http://schemas.microsoft.com/office/drawing/2014/main" id="{68990A1C-5557-4EAB-8ACF-7DC8DCD503AE}"/>
              </a:ext>
            </a:extLst>
          </p:cNvPr>
          <p:cNvSpPr/>
          <p:nvPr/>
        </p:nvSpPr>
        <p:spPr bwMode="auto">
          <a:xfrm>
            <a:off x="7237395" y="2526203"/>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Ericsson Hilda"/>
              <a:ea typeface="+mn-ea"/>
              <a:cs typeface="+mn-cs"/>
            </a:endParaRPr>
          </a:p>
        </p:txBody>
      </p:sp>
      <p:sp>
        <p:nvSpPr>
          <p:cNvPr id="191" name="Rectangle 190">
            <a:extLst>
              <a:ext uri="{FF2B5EF4-FFF2-40B4-BE49-F238E27FC236}">
                <a16:creationId xmlns:a16="http://schemas.microsoft.com/office/drawing/2014/main" id="{7BAA7FB0-3265-4D32-9157-4C0B46FE3E59}"/>
              </a:ext>
            </a:extLst>
          </p:cNvPr>
          <p:cNvSpPr/>
          <p:nvPr/>
        </p:nvSpPr>
        <p:spPr bwMode="auto">
          <a:xfrm>
            <a:off x="7653178" y="2526203"/>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Ericsson Hilda"/>
              <a:ea typeface="+mn-ea"/>
              <a:cs typeface="+mn-cs"/>
            </a:endParaRPr>
          </a:p>
        </p:txBody>
      </p:sp>
      <p:cxnSp>
        <p:nvCxnSpPr>
          <p:cNvPr id="192" name="Straight Connector 191">
            <a:extLst>
              <a:ext uri="{FF2B5EF4-FFF2-40B4-BE49-F238E27FC236}">
                <a16:creationId xmlns:a16="http://schemas.microsoft.com/office/drawing/2014/main" id="{F50E132F-A0ED-4844-98DB-DDC8724C7C65}"/>
              </a:ext>
            </a:extLst>
          </p:cNvPr>
          <p:cNvCxnSpPr>
            <a:cxnSpLocks/>
            <a:stCxn id="190" idx="3"/>
            <a:endCxn id="191" idx="1"/>
          </p:cNvCxnSpPr>
          <p:nvPr/>
        </p:nvCxnSpPr>
        <p:spPr bwMode="auto">
          <a:xfrm>
            <a:off x="7283114" y="2549063"/>
            <a:ext cx="370064" cy="0"/>
          </a:xfrm>
          <a:prstGeom prst="line">
            <a:avLst/>
          </a:prstGeom>
          <a:noFill/>
          <a:ln w="28575" cap="flat" cmpd="sng" algn="ctr">
            <a:solidFill>
              <a:schemeClr val="accent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cxnSp>
      <p:sp>
        <p:nvSpPr>
          <p:cNvPr id="193" name="Rectangle 192">
            <a:extLst>
              <a:ext uri="{FF2B5EF4-FFF2-40B4-BE49-F238E27FC236}">
                <a16:creationId xmlns:a16="http://schemas.microsoft.com/office/drawing/2014/main" id="{6D4B5936-90DD-48E7-8231-6CE0422406CB}"/>
              </a:ext>
            </a:extLst>
          </p:cNvPr>
          <p:cNvSpPr/>
          <p:nvPr/>
        </p:nvSpPr>
        <p:spPr bwMode="auto">
          <a:xfrm>
            <a:off x="7653178" y="2410651"/>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Ericsson Hilda"/>
              <a:ea typeface="+mn-ea"/>
              <a:cs typeface="+mn-cs"/>
            </a:endParaRPr>
          </a:p>
        </p:txBody>
      </p:sp>
      <p:cxnSp>
        <p:nvCxnSpPr>
          <p:cNvPr id="194" name="Straight Connector 193">
            <a:extLst>
              <a:ext uri="{FF2B5EF4-FFF2-40B4-BE49-F238E27FC236}">
                <a16:creationId xmlns:a16="http://schemas.microsoft.com/office/drawing/2014/main" id="{CBB85A51-D45A-4F9E-80F2-259C418EAA62}"/>
              </a:ext>
            </a:extLst>
          </p:cNvPr>
          <p:cNvCxnSpPr>
            <a:cxnSpLocks/>
            <a:stCxn id="195" idx="3"/>
            <a:endCxn id="193" idx="1"/>
          </p:cNvCxnSpPr>
          <p:nvPr/>
        </p:nvCxnSpPr>
        <p:spPr bwMode="auto">
          <a:xfrm>
            <a:off x="7283114" y="2433511"/>
            <a:ext cx="370064" cy="0"/>
          </a:xfrm>
          <a:prstGeom prst="line">
            <a:avLst/>
          </a:prstGeom>
          <a:solidFill>
            <a:schemeClr val="accent1"/>
          </a:solidFill>
          <a:ln w="12700" cap="flat" cmpd="sng" algn="ctr">
            <a:solidFill>
              <a:schemeClr val="accent2"/>
            </a:solidFill>
            <a:prstDash val="solid"/>
            <a:round/>
            <a:headEnd type="none" w="med" len="med"/>
            <a:tailEnd type="none" w="med" len="med"/>
          </a:ln>
          <a:effectLst/>
        </p:spPr>
      </p:cxnSp>
      <p:sp>
        <p:nvSpPr>
          <p:cNvPr id="195" name="Rectangle 194">
            <a:extLst>
              <a:ext uri="{FF2B5EF4-FFF2-40B4-BE49-F238E27FC236}">
                <a16:creationId xmlns:a16="http://schemas.microsoft.com/office/drawing/2014/main" id="{62661E07-EF69-4F86-910A-BDFE2C88C843}"/>
              </a:ext>
            </a:extLst>
          </p:cNvPr>
          <p:cNvSpPr/>
          <p:nvPr/>
        </p:nvSpPr>
        <p:spPr bwMode="auto">
          <a:xfrm>
            <a:off x="7237395" y="2410651"/>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Ericsson Hilda"/>
              <a:ea typeface="+mn-ea"/>
              <a:cs typeface="+mn-cs"/>
            </a:endParaRPr>
          </a:p>
        </p:txBody>
      </p:sp>
      <p:sp>
        <p:nvSpPr>
          <p:cNvPr id="196" name="TextBox 195">
            <a:extLst>
              <a:ext uri="{FF2B5EF4-FFF2-40B4-BE49-F238E27FC236}">
                <a16:creationId xmlns:a16="http://schemas.microsoft.com/office/drawing/2014/main" id="{FB0F342B-0781-4413-A9BA-20CD97ADB3D1}"/>
              </a:ext>
            </a:extLst>
          </p:cNvPr>
          <p:cNvSpPr txBox="1"/>
          <p:nvPr/>
        </p:nvSpPr>
        <p:spPr bwMode="auto">
          <a:xfrm>
            <a:off x="6547049" y="3400250"/>
            <a:ext cx="218008" cy="123111"/>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0082F0"/>
                </a:solidFill>
                <a:effectLst/>
                <a:uLnTx/>
                <a:uFillTx/>
                <a:latin typeface="Arial" panose="020B0604020202020204" pitchFamily="34" charset="0"/>
                <a:ea typeface="+mn-ea"/>
                <a:cs typeface="Arial" panose="020B0604020202020204" pitchFamily="34" charset="0"/>
              </a:rPr>
              <a:t>Data</a:t>
            </a:r>
          </a:p>
        </p:txBody>
      </p:sp>
      <p:sp>
        <p:nvSpPr>
          <p:cNvPr id="197" name="TextBox 196">
            <a:extLst>
              <a:ext uri="{FF2B5EF4-FFF2-40B4-BE49-F238E27FC236}">
                <a16:creationId xmlns:a16="http://schemas.microsoft.com/office/drawing/2014/main" id="{75653172-1C43-4F8C-8901-56694E194102}"/>
              </a:ext>
            </a:extLst>
          </p:cNvPr>
          <p:cNvSpPr txBox="1"/>
          <p:nvPr/>
        </p:nvSpPr>
        <p:spPr bwMode="auto">
          <a:xfrm>
            <a:off x="6527011" y="2287090"/>
            <a:ext cx="258084" cy="123111"/>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0FC373"/>
                </a:solidFill>
                <a:effectLst/>
                <a:uLnTx/>
                <a:uFillTx/>
                <a:latin typeface="Arial" panose="020B0604020202020204" pitchFamily="34" charset="0"/>
                <a:ea typeface="+mn-ea"/>
                <a:cs typeface="Arial" panose="020B0604020202020204" pitchFamily="34" charset="0"/>
              </a:rPr>
              <a:t>Voice</a:t>
            </a:r>
          </a:p>
        </p:txBody>
      </p:sp>
      <p:sp>
        <p:nvSpPr>
          <p:cNvPr id="198" name="TextBox 197">
            <a:extLst>
              <a:ext uri="{FF2B5EF4-FFF2-40B4-BE49-F238E27FC236}">
                <a16:creationId xmlns:a16="http://schemas.microsoft.com/office/drawing/2014/main" id="{2A3A650D-FA29-4CED-8D62-9AA1863DDFA9}"/>
              </a:ext>
            </a:extLst>
          </p:cNvPr>
          <p:cNvSpPr txBox="1"/>
          <p:nvPr/>
        </p:nvSpPr>
        <p:spPr bwMode="auto">
          <a:xfrm>
            <a:off x="6547049" y="2586761"/>
            <a:ext cx="218008" cy="123111"/>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0FC373"/>
                </a:solidFill>
                <a:effectLst/>
                <a:uLnTx/>
                <a:uFillTx/>
                <a:latin typeface="Arial" panose="020B0604020202020204" pitchFamily="34" charset="0"/>
                <a:ea typeface="+mn-ea"/>
                <a:cs typeface="Arial" panose="020B0604020202020204" pitchFamily="34" charset="0"/>
              </a:rPr>
              <a:t>Data</a:t>
            </a:r>
          </a:p>
        </p:txBody>
      </p:sp>
      <p:pic>
        <p:nvPicPr>
          <p:cNvPr id="199" name="Graphic 198">
            <a:extLst>
              <a:ext uri="{FF2B5EF4-FFF2-40B4-BE49-F238E27FC236}">
                <a16:creationId xmlns:a16="http://schemas.microsoft.com/office/drawing/2014/main" id="{1E20DD0B-90C8-4860-AC4F-774251EFB0B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32747" y="3130673"/>
            <a:ext cx="258323" cy="361653"/>
          </a:xfrm>
          <a:prstGeom prst="rect">
            <a:avLst/>
          </a:prstGeom>
        </p:spPr>
      </p:pic>
      <p:sp>
        <p:nvSpPr>
          <p:cNvPr id="200" name="Rectangle 199">
            <a:extLst>
              <a:ext uri="{FF2B5EF4-FFF2-40B4-BE49-F238E27FC236}">
                <a16:creationId xmlns:a16="http://schemas.microsoft.com/office/drawing/2014/main" id="{12835693-6139-454F-B83F-CF75C263C9FD}"/>
              </a:ext>
            </a:extLst>
          </p:cNvPr>
          <p:cNvSpPr/>
          <p:nvPr/>
        </p:nvSpPr>
        <p:spPr bwMode="auto">
          <a:xfrm>
            <a:off x="3039954" y="2411460"/>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Ericsson Hilda"/>
              <a:ea typeface="+mn-ea"/>
              <a:cs typeface="+mn-cs"/>
            </a:endParaRPr>
          </a:p>
        </p:txBody>
      </p:sp>
      <p:cxnSp>
        <p:nvCxnSpPr>
          <p:cNvPr id="201" name="Straight Connector 200">
            <a:extLst>
              <a:ext uri="{FF2B5EF4-FFF2-40B4-BE49-F238E27FC236}">
                <a16:creationId xmlns:a16="http://schemas.microsoft.com/office/drawing/2014/main" id="{2C312FED-2295-4B80-A186-EDE39B1D3841}"/>
              </a:ext>
            </a:extLst>
          </p:cNvPr>
          <p:cNvCxnSpPr>
            <a:cxnSpLocks/>
            <a:stCxn id="206" idx="3"/>
            <a:endCxn id="200" idx="1"/>
          </p:cNvCxnSpPr>
          <p:nvPr/>
        </p:nvCxnSpPr>
        <p:spPr bwMode="auto">
          <a:xfrm>
            <a:off x="2669890" y="2434320"/>
            <a:ext cx="370064" cy="0"/>
          </a:xfrm>
          <a:prstGeom prst="line">
            <a:avLst/>
          </a:prstGeom>
          <a:solidFill>
            <a:schemeClr val="accent1"/>
          </a:solidFill>
          <a:ln w="12700" cap="flat" cmpd="sng" algn="ctr">
            <a:solidFill>
              <a:schemeClr val="accent2"/>
            </a:solidFill>
            <a:prstDash val="solid"/>
            <a:round/>
            <a:headEnd type="none" w="med" len="med"/>
            <a:tailEnd type="none" w="med" len="med"/>
          </a:ln>
          <a:effectLst/>
        </p:spPr>
      </p:cxnSp>
      <p:sp>
        <p:nvSpPr>
          <p:cNvPr id="202" name="Rectangle 201">
            <a:extLst>
              <a:ext uri="{FF2B5EF4-FFF2-40B4-BE49-F238E27FC236}">
                <a16:creationId xmlns:a16="http://schemas.microsoft.com/office/drawing/2014/main" id="{C131097B-BE85-4ACE-91DE-171B6CF96A6B}"/>
              </a:ext>
            </a:extLst>
          </p:cNvPr>
          <p:cNvSpPr/>
          <p:nvPr/>
        </p:nvSpPr>
        <p:spPr bwMode="auto">
          <a:xfrm>
            <a:off x="1007197" y="2978435"/>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Ericsson Hilda"/>
              <a:ea typeface="+mn-ea"/>
              <a:cs typeface="+mn-cs"/>
            </a:endParaRPr>
          </a:p>
        </p:txBody>
      </p:sp>
      <p:sp>
        <p:nvSpPr>
          <p:cNvPr id="203" name="Rectangle 202">
            <a:extLst>
              <a:ext uri="{FF2B5EF4-FFF2-40B4-BE49-F238E27FC236}">
                <a16:creationId xmlns:a16="http://schemas.microsoft.com/office/drawing/2014/main" id="{F42BD000-45FB-4D5A-9661-F4FCC3DD0967}"/>
              </a:ext>
            </a:extLst>
          </p:cNvPr>
          <p:cNvSpPr/>
          <p:nvPr/>
        </p:nvSpPr>
        <p:spPr bwMode="auto">
          <a:xfrm>
            <a:off x="1481928" y="3325145"/>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Ericsson Hilda"/>
              <a:ea typeface="+mn-ea"/>
              <a:cs typeface="+mn-cs"/>
            </a:endParaRPr>
          </a:p>
        </p:txBody>
      </p:sp>
      <p:cxnSp>
        <p:nvCxnSpPr>
          <p:cNvPr id="204" name="Straight Connector 203">
            <a:extLst>
              <a:ext uri="{FF2B5EF4-FFF2-40B4-BE49-F238E27FC236}">
                <a16:creationId xmlns:a16="http://schemas.microsoft.com/office/drawing/2014/main" id="{249AE17A-A3EF-41AB-99AD-72E8E0CF1B6C}"/>
              </a:ext>
            </a:extLst>
          </p:cNvPr>
          <p:cNvCxnSpPr>
            <a:cxnSpLocks/>
            <a:stCxn id="202" idx="3"/>
            <a:endCxn id="203" idx="1"/>
          </p:cNvCxnSpPr>
          <p:nvPr/>
        </p:nvCxnSpPr>
        <p:spPr bwMode="auto">
          <a:xfrm>
            <a:off x="1052916" y="3001295"/>
            <a:ext cx="429012" cy="346710"/>
          </a:xfrm>
          <a:prstGeom prst="line">
            <a:avLst/>
          </a:prstGeom>
          <a:noFill/>
          <a:ln w="28575" cap="flat" cmpd="sng" algn="ctr">
            <a:solidFill>
              <a:schemeClr val="accent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cxnSp>
      <p:sp>
        <p:nvSpPr>
          <p:cNvPr id="206" name="Rectangle 205">
            <a:extLst>
              <a:ext uri="{FF2B5EF4-FFF2-40B4-BE49-F238E27FC236}">
                <a16:creationId xmlns:a16="http://schemas.microsoft.com/office/drawing/2014/main" id="{3B50608E-CAB1-4CA5-9FED-16A2FED76C39}"/>
              </a:ext>
            </a:extLst>
          </p:cNvPr>
          <p:cNvSpPr/>
          <p:nvPr/>
        </p:nvSpPr>
        <p:spPr bwMode="auto">
          <a:xfrm>
            <a:off x="2624171" y="2411460"/>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Ericsson Hilda"/>
              <a:ea typeface="+mn-ea"/>
              <a:cs typeface="+mn-cs"/>
            </a:endParaRPr>
          </a:p>
        </p:txBody>
      </p:sp>
      <p:sp>
        <p:nvSpPr>
          <p:cNvPr id="207" name="Rectangle 206">
            <a:extLst>
              <a:ext uri="{FF2B5EF4-FFF2-40B4-BE49-F238E27FC236}">
                <a16:creationId xmlns:a16="http://schemas.microsoft.com/office/drawing/2014/main" id="{D99841A2-7410-4995-8E25-7AA00D8A6F31}"/>
              </a:ext>
            </a:extLst>
          </p:cNvPr>
          <p:cNvSpPr/>
          <p:nvPr/>
        </p:nvSpPr>
        <p:spPr bwMode="auto">
          <a:xfrm>
            <a:off x="1007197" y="2800523"/>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Ericsson Hilda"/>
              <a:ea typeface="+mn-ea"/>
              <a:cs typeface="+mn-cs"/>
            </a:endParaRPr>
          </a:p>
        </p:txBody>
      </p:sp>
      <p:sp>
        <p:nvSpPr>
          <p:cNvPr id="208" name="Rectangle 207">
            <a:extLst>
              <a:ext uri="{FF2B5EF4-FFF2-40B4-BE49-F238E27FC236}">
                <a16:creationId xmlns:a16="http://schemas.microsoft.com/office/drawing/2014/main" id="{54F9DCC0-E625-456F-AECC-0C49C9D8A97A}"/>
              </a:ext>
            </a:extLst>
          </p:cNvPr>
          <p:cNvSpPr/>
          <p:nvPr/>
        </p:nvSpPr>
        <p:spPr bwMode="auto">
          <a:xfrm>
            <a:off x="1481928" y="2526203"/>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Ericsson Hilda"/>
              <a:ea typeface="+mn-ea"/>
              <a:cs typeface="+mn-cs"/>
            </a:endParaRPr>
          </a:p>
        </p:txBody>
      </p:sp>
      <p:cxnSp>
        <p:nvCxnSpPr>
          <p:cNvPr id="209" name="Straight Connector 208">
            <a:extLst>
              <a:ext uri="{FF2B5EF4-FFF2-40B4-BE49-F238E27FC236}">
                <a16:creationId xmlns:a16="http://schemas.microsoft.com/office/drawing/2014/main" id="{D124D282-0E14-4700-8FFF-4143FAA7DB02}"/>
              </a:ext>
            </a:extLst>
          </p:cNvPr>
          <p:cNvCxnSpPr>
            <a:cxnSpLocks/>
            <a:stCxn id="207" idx="3"/>
            <a:endCxn id="208" idx="1"/>
          </p:cNvCxnSpPr>
          <p:nvPr/>
        </p:nvCxnSpPr>
        <p:spPr bwMode="auto">
          <a:xfrm flipV="1">
            <a:off x="1052916" y="2549063"/>
            <a:ext cx="429012" cy="274320"/>
          </a:xfrm>
          <a:prstGeom prst="line">
            <a:avLst/>
          </a:prstGeom>
          <a:noFill/>
          <a:ln w="28575" cap="flat" cmpd="sng" algn="ctr">
            <a:solidFill>
              <a:schemeClr val="accent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cxnSp>
      <p:sp>
        <p:nvSpPr>
          <p:cNvPr id="210" name="Rectangle 209">
            <a:extLst>
              <a:ext uri="{FF2B5EF4-FFF2-40B4-BE49-F238E27FC236}">
                <a16:creationId xmlns:a16="http://schemas.microsoft.com/office/drawing/2014/main" id="{4549B037-2337-4954-AAD2-8849FCF33EB1}"/>
              </a:ext>
            </a:extLst>
          </p:cNvPr>
          <p:cNvSpPr/>
          <p:nvPr/>
        </p:nvSpPr>
        <p:spPr bwMode="auto">
          <a:xfrm>
            <a:off x="1481928" y="2410651"/>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Ericsson Hilda"/>
              <a:ea typeface="+mn-ea"/>
              <a:cs typeface="+mn-cs"/>
            </a:endParaRPr>
          </a:p>
        </p:txBody>
      </p:sp>
      <p:cxnSp>
        <p:nvCxnSpPr>
          <p:cNvPr id="211" name="Straight Connector 210">
            <a:extLst>
              <a:ext uri="{FF2B5EF4-FFF2-40B4-BE49-F238E27FC236}">
                <a16:creationId xmlns:a16="http://schemas.microsoft.com/office/drawing/2014/main" id="{53FECC69-77EE-4FF9-A9DD-90B9043F81B2}"/>
              </a:ext>
            </a:extLst>
          </p:cNvPr>
          <p:cNvCxnSpPr>
            <a:cxnSpLocks/>
            <a:stCxn id="213" idx="3"/>
            <a:endCxn id="210" idx="1"/>
          </p:cNvCxnSpPr>
          <p:nvPr/>
        </p:nvCxnSpPr>
        <p:spPr bwMode="auto">
          <a:xfrm flipV="1">
            <a:off x="1052916" y="2433511"/>
            <a:ext cx="429012" cy="274320"/>
          </a:xfrm>
          <a:prstGeom prst="line">
            <a:avLst/>
          </a:prstGeom>
          <a:solidFill>
            <a:schemeClr val="accent1"/>
          </a:solidFill>
          <a:ln w="12700" cap="flat" cmpd="sng" algn="ctr">
            <a:solidFill>
              <a:schemeClr val="accent2"/>
            </a:solidFill>
            <a:prstDash val="solid"/>
            <a:round/>
            <a:headEnd type="none" w="med" len="med"/>
            <a:tailEnd type="none" w="med" len="med"/>
          </a:ln>
          <a:effectLst/>
        </p:spPr>
      </p:cxnSp>
      <p:sp>
        <p:nvSpPr>
          <p:cNvPr id="213" name="Rectangle 212">
            <a:extLst>
              <a:ext uri="{FF2B5EF4-FFF2-40B4-BE49-F238E27FC236}">
                <a16:creationId xmlns:a16="http://schemas.microsoft.com/office/drawing/2014/main" id="{323C7F6A-062E-403E-8C6F-06D39D31EF99}"/>
              </a:ext>
            </a:extLst>
          </p:cNvPr>
          <p:cNvSpPr/>
          <p:nvPr/>
        </p:nvSpPr>
        <p:spPr bwMode="auto">
          <a:xfrm>
            <a:off x="1007197" y="2684971"/>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Ericsson Hilda"/>
              <a:ea typeface="+mn-ea"/>
              <a:cs typeface="+mn-cs"/>
            </a:endParaRPr>
          </a:p>
        </p:txBody>
      </p:sp>
      <p:sp>
        <p:nvSpPr>
          <p:cNvPr id="214" name="Rectangle 213">
            <a:extLst>
              <a:ext uri="{FF2B5EF4-FFF2-40B4-BE49-F238E27FC236}">
                <a16:creationId xmlns:a16="http://schemas.microsoft.com/office/drawing/2014/main" id="{80436AFF-EEEF-42A5-8557-7B504101BA16}"/>
              </a:ext>
            </a:extLst>
          </p:cNvPr>
          <p:cNvSpPr/>
          <p:nvPr/>
        </p:nvSpPr>
        <p:spPr bwMode="auto">
          <a:xfrm>
            <a:off x="1894107" y="2526203"/>
            <a:ext cx="45719" cy="45719"/>
          </a:xfrm>
          <a:prstGeom prst="rect">
            <a:avLst/>
          </a:prstGeom>
          <a:no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Ericsson Hilda"/>
              <a:ea typeface="+mn-ea"/>
              <a:cs typeface="+mn-cs"/>
            </a:endParaRPr>
          </a:p>
        </p:txBody>
      </p:sp>
      <p:sp>
        <p:nvSpPr>
          <p:cNvPr id="215" name="Rectangle 214">
            <a:extLst>
              <a:ext uri="{FF2B5EF4-FFF2-40B4-BE49-F238E27FC236}">
                <a16:creationId xmlns:a16="http://schemas.microsoft.com/office/drawing/2014/main" id="{B9310CF1-7783-4EE9-98CC-DDCBF4DCB6CB}"/>
              </a:ext>
            </a:extLst>
          </p:cNvPr>
          <p:cNvSpPr/>
          <p:nvPr/>
        </p:nvSpPr>
        <p:spPr bwMode="auto">
          <a:xfrm>
            <a:off x="2309890" y="2410651"/>
            <a:ext cx="45719" cy="45719"/>
          </a:xfrm>
          <a:prstGeom prst="rect">
            <a:avLst/>
          </a:prstGeom>
          <a:no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Ericsson Hilda"/>
              <a:ea typeface="+mn-ea"/>
              <a:cs typeface="+mn-cs"/>
            </a:endParaRPr>
          </a:p>
        </p:txBody>
      </p:sp>
      <p:cxnSp>
        <p:nvCxnSpPr>
          <p:cNvPr id="216" name="Straight Connector 215">
            <a:extLst>
              <a:ext uri="{FF2B5EF4-FFF2-40B4-BE49-F238E27FC236}">
                <a16:creationId xmlns:a16="http://schemas.microsoft.com/office/drawing/2014/main" id="{D22D5A00-D633-439E-867C-9AEA7367CE78}"/>
              </a:ext>
            </a:extLst>
          </p:cNvPr>
          <p:cNvCxnSpPr>
            <a:cxnSpLocks/>
          </p:cNvCxnSpPr>
          <p:nvPr/>
        </p:nvCxnSpPr>
        <p:spPr bwMode="auto">
          <a:xfrm>
            <a:off x="1939826" y="2352033"/>
            <a:ext cx="370064" cy="0"/>
          </a:xfrm>
          <a:prstGeom prst="line">
            <a:avLst/>
          </a:prstGeom>
          <a:solidFill>
            <a:schemeClr val="accent1"/>
          </a:solidFill>
          <a:ln w="12700" cap="flat" cmpd="sng" algn="ctr">
            <a:solidFill>
              <a:schemeClr val="accent2"/>
            </a:solidFill>
            <a:prstDash val="solid"/>
            <a:round/>
            <a:headEnd type="none" w="med" len="med"/>
            <a:tailEnd type="none" w="med" len="med"/>
          </a:ln>
          <a:effectLst/>
        </p:spPr>
      </p:cxnSp>
      <p:sp>
        <p:nvSpPr>
          <p:cNvPr id="217" name="Rectangle 216">
            <a:extLst>
              <a:ext uri="{FF2B5EF4-FFF2-40B4-BE49-F238E27FC236}">
                <a16:creationId xmlns:a16="http://schemas.microsoft.com/office/drawing/2014/main" id="{77CA051F-CAD9-4FCB-A523-93DD9DF987EA}"/>
              </a:ext>
            </a:extLst>
          </p:cNvPr>
          <p:cNvSpPr/>
          <p:nvPr/>
        </p:nvSpPr>
        <p:spPr bwMode="auto">
          <a:xfrm>
            <a:off x="1894107" y="2410651"/>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Ericsson Hilda"/>
              <a:ea typeface="+mn-ea"/>
              <a:cs typeface="+mn-cs"/>
            </a:endParaRPr>
          </a:p>
        </p:txBody>
      </p:sp>
      <p:sp>
        <p:nvSpPr>
          <p:cNvPr id="219" name="TextBox 218">
            <a:extLst>
              <a:ext uri="{FF2B5EF4-FFF2-40B4-BE49-F238E27FC236}">
                <a16:creationId xmlns:a16="http://schemas.microsoft.com/office/drawing/2014/main" id="{2175F59A-48BD-407D-B8DA-E38217F5F445}"/>
              </a:ext>
            </a:extLst>
          </p:cNvPr>
          <p:cNvSpPr txBox="1">
            <a:spLocks noChangeAspect="1"/>
          </p:cNvSpPr>
          <p:nvPr/>
        </p:nvSpPr>
        <p:spPr bwMode="auto">
          <a:xfrm>
            <a:off x="3039954" y="2107302"/>
            <a:ext cx="360000" cy="585000"/>
          </a:xfrm>
          <a:prstGeom prst="rect">
            <a:avLst/>
          </a:prstGeom>
          <a:solidFill>
            <a:schemeClr val="bg1"/>
          </a:solidFill>
          <a:ln w="19050">
            <a:solidFill>
              <a:schemeClr val="accent2"/>
            </a:solidFill>
            <a:prstDash val="sysDot"/>
            <a:miter lim="800000"/>
            <a:headEnd/>
            <a:tailEnd/>
          </a:ln>
        </p:spPr>
        <p:txBody>
          <a:bodyPr vert="horz" wrap="square" lIns="0" tIns="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1" i="0" u="none" strike="noStrike" kern="1200" cap="none" spc="0" normalizeH="0" baseline="0" noProof="0">
                <a:ln>
                  <a:noFill/>
                </a:ln>
                <a:solidFill>
                  <a:srgbClr val="0FC373"/>
                </a:solidFill>
                <a:effectLst/>
                <a:uLnTx/>
                <a:uFillTx/>
                <a:latin typeface="Ericsson Technical Icons" panose="00000500000000000000" pitchFamily="2" charset="0"/>
                <a:ea typeface="+mn-ea"/>
                <a:cs typeface="+mn-cs"/>
              </a:rPr>
              <a:t>S</a:t>
            </a:r>
            <a:br>
              <a:rPr kumimoji="0" lang="en-US" sz="1400" b="1" i="0" u="none" strike="noStrike" kern="1200" cap="none" spc="0" normalizeH="0" baseline="0" noProof="0">
                <a:ln>
                  <a:noFill/>
                </a:ln>
                <a:solidFill>
                  <a:srgbClr val="0FC373"/>
                </a:solidFill>
                <a:effectLst/>
                <a:uLnTx/>
                <a:uFillTx/>
                <a:latin typeface="Ericsson Technical Icons" panose="00000500000000000000" pitchFamily="2" charset="0"/>
                <a:ea typeface="+mn-ea"/>
                <a:cs typeface="+mn-cs"/>
              </a:rPr>
            </a:br>
            <a:r>
              <a:rPr kumimoji="0" lang="en-US" sz="1400" b="1" i="0" u="none" strike="noStrike" kern="1200" cap="none" spc="0" normalizeH="0" baseline="0" noProof="0">
                <a:ln>
                  <a:noFill/>
                </a:ln>
                <a:solidFill>
                  <a:srgbClr val="0FC373"/>
                </a:solidFill>
                <a:effectLst/>
                <a:uLnTx/>
                <a:uFillTx/>
                <a:latin typeface="Ericsson Technical Icons" panose="00000500000000000000" pitchFamily="2" charset="0"/>
                <a:ea typeface="+mn-ea"/>
                <a:cs typeface="+mn-cs"/>
              </a:rPr>
              <a:t>G</a:t>
            </a:r>
            <a:br>
              <a:rPr kumimoji="0" lang="en-US" sz="1400" b="1" i="0" u="none" strike="noStrike" kern="1200" cap="none" spc="0" normalizeH="0" baseline="0" noProof="0">
                <a:ln>
                  <a:noFill/>
                </a:ln>
                <a:solidFill>
                  <a:srgbClr val="0FC373"/>
                </a:solidFill>
                <a:effectLst/>
                <a:uLnTx/>
                <a:uFillTx/>
                <a:latin typeface="Ericsson Technical Icons" panose="00000500000000000000" pitchFamily="2" charset="0"/>
                <a:ea typeface="+mn-ea"/>
                <a:cs typeface="+mn-cs"/>
              </a:rPr>
            </a:br>
            <a:r>
              <a:rPr kumimoji="0" lang="en-US" sz="1000" b="1" i="0" u="none" strike="noStrike" kern="1200" cap="none" spc="0" normalizeH="0" baseline="0" noProof="0">
                <a:ln>
                  <a:noFill/>
                </a:ln>
                <a:solidFill>
                  <a:srgbClr val="0FC373"/>
                </a:solidFill>
                <a:effectLst/>
                <a:uLnTx/>
                <a:uFillTx/>
                <a:latin typeface="Ericsson Hilda"/>
                <a:ea typeface="+mn-ea"/>
                <a:cs typeface="+mn-cs"/>
              </a:rPr>
              <a:t>IMS</a:t>
            </a:r>
          </a:p>
        </p:txBody>
      </p:sp>
      <p:sp>
        <p:nvSpPr>
          <p:cNvPr id="220" name="TextBox 219">
            <a:extLst>
              <a:ext uri="{FF2B5EF4-FFF2-40B4-BE49-F238E27FC236}">
                <a16:creationId xmlns:a16="http://schemas.microsoft.com/office/drawing/2014/main" id="{079F4BFB-7428-4AB9-9E3A-9D70EE59A6C9}"/>
              </a:ext>
            </a:extLst>
          </p:cNvPr>
          <p:cNvSpPr txBox="1"/>
          <p:nvPr/>
        </p:nvSpPr>
        <p:spPr bwMode="auto">
          <a:xfrm rot="2320486">
            <a:off x="1116039" y="3190645"/>
            <a:ext cx="218008" cy="123111"/>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0082F0"/>
                </a:solidFill>
                <a:effectLst/>
                <a:uLnTx/>
                <a:uFillTx/>
                <a:latin typeface="Arial" panose="020B0604020202020204" pitchFamily="34" charset="0"/>
                <a:ea typeface="+mn-ea"/>
                <a:cs typeface="Arial" panose="020B0604020202020204" pitchFamily="34" charset="0"/>
              </a:rPr>
              <a:t>Data</a:t>
            </a:r>
          </a:p>
        </p:txBody>
      </p:sp>
      <p:sp>
        <p:nvSpPr>
          <p:cNvPr id="221" name="TextBox 220">
            <a:extLst>
              <a:ext uri="{FF2B5EF4-FFF2-40B4-BE49-F238E27FC236}">
                <a16:creationId xmlns:a16="http://schemas.microsoft.com/office/drawing/2014/main" id="{2B2A7F5A-AB0E-44DB-A998-EDB4607A00C4}"/>
              </a:ext>
            </a:extLst>
          </p:cNvPr>
          <p:cNvSpPr txBox="1"/>
          <p:nvPr/>
        </p:nvSpPr>
        <p:spPr bwMode="auto">
          <a:xfrm rot="19633447">
            <a:off x="1069671" y="2450900"/>
            <a:ext cx="258084" cy="123111"/>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0FC373"/>
                </a:solidFill>
                <a:effectLst/>
                <a:uLnTx/>
                <a:uFillTx/>
                <a:latin typeface="Arial" panose="020B0604020202020204" pitchFamily="34" charset="0"/>
                <a:ea typeface="+mn-ea"/>
                <a:cs typeface="Arial" panose="020B0604020202020204" pitchFamily="34" charset="0"/>
              </a:rPr>
              <a:t>Voice</a:t>
            </a:r>
          </a:p>
        </p:txBody>
      </p:sp>
      <p:sp>
        <p:nvSpPr>
          <p:cNvPr id="222" name="TextBox 221">
            <a:extLst>
              <a:ext uri="{FF2B5EF4-FFF2-40B4-BE49-F238E27FC236}">
                <a16:creationId xmlns:a16="http://schemas.microsoft.com/office/drawing/2014/main" id="{8F0CE082-DAEB-4B20-98EF-E057929DF002}"/>
              </a:ext>
            </a:extLst>
          </p:cNvPr>
          <p:cNvSpPr txBox="1"/>
          <p:nvPr/>
        </p:nvSpPr>
        <p:spPr bwMode="auto">
          <a:xfrm rot="19643653">
            <a:off x="1204648" y="2709203"/>
            <a:ext cx="218008" cy="123111"/>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0FC373"/>
                </a:solidFill>
                <a:effectLst/>
                <a:uLnTx/>
                <a:uFillTx/>
                <a:latin typeface="Arial" panose="020B0604020202020204" pitchFamily="34" charset="0"/>
                <a:ea typeface="+mn-ea"/>
                <a:cs typeface="Arial" panose="020B0604020202020204" pitchFamily="34" charset="0"/>
              </a:rPr>
              <a:t>Data</a:t>
            </a:r>
          </a:p>
        </p:txBody>
      </p:sp>
      <p:pic>
        <p:nvPicPr>
          <p:cNvPr id="223" name="Graphic 222">
            <a:extLst>
              <a:ext uri="{FF2B5EF4-FFF2-40B4-BE49-F238E27FC236}">
                <a16:creationId xmlns:a16="http://schemas.microsoft.com/office/drawing/2014/main" id="{A5CB3318-C79B-42B5-AFF6-F906159DC2F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4689" y="2681093"/>
            <a:ext cx="258323" cy="361653"/>
          </a:xfrm>
          <a:prstGeom prst="rect">
            <a:avLst/>
          </a:prstGeom>
        </p:spPr>
      </p:pic>
      <p:sp>
        <p:nvSpPr>
          <p:cNvPr id="224" name="Rectangle 223">
            <a:extLst>
              <a:ext uri="{FF2B5EF4-FFF2-40B4-BE49-F238E27FC236}">
                <a16:creationId xmlns:a16="http://schemas.microsoft.com/office/drawing/2014/main" id="{DBAD6AD5-3CFD-4B77-AE1B-59AC7BE35BF1}"/>
              </a:ext>
            </a:extLst>
          </p:cNvPr>
          <p:cNvSpPr/>
          <p:nvPr/>
        </p:nvSpPr>
        <p:spPr bwMode="auto">
          <a:xfrm>
            <a:off x="1894107" y="3331067"/>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Ericsson Hilda"/>
              <a:ea typeface="+mn-ea"/>
              <a:cs typeface="+mn-cs"/>
            </a:endParaRPr>
          </a:p>
        </p:txBody>
      </p:sp>
      <p:cxnSp>
        <p:nvCxnSpPr>
          <p:cNvPr id="225" name="Connector: Elbow 224">
            <a:extLst>
              <a:ext uri="{FF2B5EF4-FFF2-40B4-BE49-F238E27FC236}">
                <a16:creationId xmlns:a16="http://schemas.microsoft.com/office/drawing/2014/main" id="{2B11F138-9AF1-42BB-A2F5-50DAB6832F1D}"/>
              </a:ext>
            </a:extLst>
          </p:cNvPr>
          <p:cNvCxnSpPr>
            <a:cxnSpLocks/>
            <a:stCxn id="224" idx="3"/>
            <a:endCxn id="226" idx="1"/>
          </p:cNvCxnSpPr>
          <p:nvPr/>
        </p:nvCxnSpPr>
        <p:spPr bwMode="auto">
          <a:xfrm flipV="1">
            <a:off x="1939826" y="2549063"/>
            <a:ext cx="370064" cy="804864"/>
          </a:xfrm>
          <a:prstGeom prst="bentConnector3">
            <a:avLst>
              <a:gd name="adj1" fmla="val 50000"/>
            </a:avLst>
          </a:prstGeom>
          <a:solidFill>
            <a:schemeClr val="accent1"/>
          </a:solidFill>
          <a:ln w="28575" cap="flat" cmpd="sng" algn="ctr">
            <a:solidFill>
              <a:schemeClr val="accent1"/>
            </a:solidFill>
            <a:prstDash val="solid"/>
            <a:round/>
            <a:headEnd type="none" w="med" len="med"/>
            <a:tailEnd type="none"/>
          </a:ln>
          <a:effectLst/>
        </p:spPr>
      </p:cxnSp>
      <p:sp>
        <p:nvSpPr>
          <p:cNvPr id="226" name="Rectangle 225">
            <a:extLst>
              <a:ext uri="{FF2B5EF4-FFF2-40B4-BE49-F238E27FC236}">
                <a16:creationId xmlns:a16="http://schemas.microsoft.com/office/drawing/2014/main" id="{76E42018-AFB0-4783-B98A-B69684255411}"/>
              </a:ext>
            </a:extLst>
          </p:cNvPr>
          <p:cNvSpPr/>
          <p:nvPr/>
        </p:nvSpPr>
        <p:spPr bwMode="auto">
          <a:xfrm>
            <a:off x="2309890" y="2526203"/>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Ericsson Hilda"/>
              <a:ea typeface="+mn-ea"/>
              <a:cs typeface="+mn-cs"/>
            </a:endParaRPr>
          </a:p>
        </p:txBody>
      </p:sp>
      <p:sp>
        <p:nvSpPr>
          <p:cNvPr id="227" name="TextBox 226">
            <a:extLst>
              <a:ext uri="{FF2B5EF4-FFF2-40B4-BE49-F238E27FC236}">
                <a16:creationId xmlns:a16="http://schemas.microsoft.com/office/drawing/2014/main" id="{FF7D27E9-CEB0-460F-89BC-3FF14ACB457A}"/>
              </a:ext>
            </a:extLst>
          </p:cNvPr>
          <p:cNvSpPr txBox="1">
            <a:spLocks noChangeAspect="1"/>
          </p:cNvSpPr>
          <p:nvPr/>
        </p:nvSpPr>
        <p:spPr bwMode="auto">
          <a:xfrm>
            <a:off x="1579826" y="2107302"/>
            <a:ext cx="360000" cy="585000"/>
          </a:xfrm>
          <a:prstGeom prst="rect">
            <a:avLst/>
          </a:prstGeom>
          <a:solidFill>
            <a:schemeClr val="bg1"/>
          </a:solidFill>
          <a:ln w="19050">
            <a:solidFill>
              <a:schemeClr val="accent2"/>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2400" b="0" i="0" u="none" strike="noStrike" kern="1200" cap="none" spc="0" normalizeH="0" baseline="0" noProof="0">
                <a:ln>
                  <a:noFill/>
                </a:ln>
                <a:solidFill>
                  <a:srgbClr val="0FC373"/>
                </a:solidFill>
                <a:effectLst/>
                <a:uLnTx/>
                <a:uFillTx/>
                <a:latin typeface="Ericsson Technical Icons" panose="00000500000000000000" pitchFamily="2" charset="0"/>
                <a:ea typeface="+mn-ea"/>
                <a:cs typeface="+mn-cs"/>
              </a:rPr>
              <a:t>B</a:t>
            </a:r>
            <a:endParaRPr kumimoji="0" lang="en-US" sz="2400" b="0" i="0" u="none" strike="noStrike" kern="1200" cap="none" spc="0" normalizeH="0" baseline="0" noProof="0">
              <a:ln>
                <a:noFill/>
              </a:ln>
              <a:solidFill>
                <a:srgbClr val="0FC373"/>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000" b="1" i="0" u="none" strike="noStrike" kern="1200" cap="none" spc="0" normalizeH="0" baseline="0" noProof="0">
                <a:ln>
                  <a:noFill/>
                </a:ln>
                <a:solidFill>
                  <a:srgbClr val="0FC373"/>
                </a:solidFill>
                <a:effectLst/>
                <a:uLnTx/>
                <a:uFillTx/>
                <a:latin typeface="Ericsson Hilda"/>
                <a:ea typeface="+mn-ea"/>
                <a:cs typeface="+mn-cs"/>
              </a:rPr>
              <a:t>LTE</a:t>
            </a:r>
          </a:p>
        </p:txBody>
      </p:sp>
      <p:sp>
        <p:nvSpPr>
          <p:cNvPr id="228" name="TextBox 227">
            <a:extLst>
              <a:ext uri="{FF2B5EF4-FFF2-40B4-BE49-F238E27FC236}">
                <a16:creationId xmlns:a16="http://schemas.microsoft.com/office/drawing/2014/main" id="{630EC7B2-DD73-44AF-A4A2-8BA2D2841019}"/>
              </a:ext>
            </a:extLst>
          </p:cNvPr>
          <p:cNvSpPr txBox="1">
            <a:spLocks noChangeAspect="1"/>
          </p:cNvSpPr>
          <p:nvPr/>
        </p:nvSpPr>
        <p:spPr bwMode="auto">
          <a:xfrm>
            <a:off x="2309890" y="2107302"/>
            <a:ext cx="360000" cy="585000"/>
          </a:xfrm>
          <a:prstGeom prst="rect">
            <a:avLst/>
          </a:prstGeom>
          <a:solidFill>
            <a:schemeClr val="bg1"/>
          </a:solidFill>
          <a:ln w="19050">
            <a:solidFill>
              <a:schemeClr val="accent2"/>
            </a:solidFill>
            <a:prstDash val="sysDot"/>
            <a:miter lim="800000"/>
            <a:headEnd/>
            <a:tailEnd/>
          </a:ln>
        </p:spPr>
        <p:txBody>
          <a:bodyPr vert="horz" wrap="square" lIns="0" tIns="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1" i="0" u="none" strike="noStrike" kern="1200" cap="none" spc="0" normalizeH="0" baseline="0" noProof="0">
                <a:ln>
                  <a:noFill/>
                </a:ln>
                <a:solidFill>
                  <a:srgbClr val="0FC373"/>
                </a:solidFill>
                <a:effectLst/>
                <a:uLnTx/>
                <a:uFillTx/>
                <a:latin typeface="Ericsson Technical Icons" panose="00000500000000000000" pitchFamily="2" charset="0"/>
                <a:ea typeface="+mn-ea"/>
                <a:cs typeface="+mn-cs"/>
              </a:rPr>
              <a:t>S</a:t>
            </a:r>
            <a:br>
              <a:rPr kumimoji="0" lang="en-US" sz="1400" b="1" i="0" u="none" strike="noStrike" kern="1200" cap="none" spc="0" normalizeH="0" baseline="0" noProof="0">
                <a:ln>
                  <a:noFill/>
                </a:ln>
                <a:solidFill>
                  <a:srgbClr val="0FC373"/>
                </a:solidFill>
                <a:effectLst/>
                <a:uLnTx/>
                <a:uFillTx/>
                <a:latin typeface="Ericsson Technical Icons" panose="00000500000000000000" pitchFamily="2" charset="0"/>
                <a:ea typeface="+mn-ea"/>
                <a:cs typeface="+mn-cs"/>
              </a:rPr>
            </a:br>
            <a:r>
              <a:rPr kumimoji="0" lang="en-US" sz="1400" b="1" i="0" u="none" strike="noStrike" kern="1200" cap="none" spc="0" normalizeH="0" baseline="0" noProof="0">
                <a:ln>
                  <a:noFill/>
                </a:ln>
                <a:solidFill>
                  <a:srgbClr val="0FC373"/>
                </a:solidFill>
                <a:effectLst/>
                <a:uLnTx/>
                <a:uFillTx/>
                <a:latin typeface="Ericsson Technical Icons" panose="00000500000000000000" pitchFamily="2" charset="0"/>
                <a:ea typeface="+mn-ea"/>
                <a:cs typeface="+mn-cs"/>
              </a:rPr>
              <a:t>G</a:t>
            </a:r>
            <a:br>
              <a:rPr kumimoji="0" lang="en-US" sz="1400" b="1" i="0" u="none" strike="noStrike" kern="1200" cap="none" spc="0" normalizeH="0" baseline="0" noProof="0">
                <a:ln>
                  <a:noFill/>
                </a:ln>
                <a:solidFill>
                  <a:srgbClr val="0FC373"/>
                </a:solidFill>
                <a:effectLst/>
                <a:uLnTx/>
                <a:uFillTx/>
                <a:latin typeface="Ericsson Technical Icons" panose="00000500000000000000" pitchFamily="2" charset="0"/>
                <a:ea typeface="+mn-ea"/>
                <a:cs typeface="+mn-cs"/>
              </a:rPr>
            </a:br>
            <a:r>
              <a:rPr kumimoji="0" lang="en-US" sz="1000" b="1" i="0" u="none" strike="noStrike" kern="1200" cap="none" spc="0" normalizeH="0" baseline="0" noProof="0">
                <a:ln>
                  <a:noFill/>
                </a:ln>
                <a:solidFill>
                  <a:srgbClr val="0FC373"/>
                </a:solidFill>
                <a:effectLst/>
                <a:uLnTx/>
                <a:uFillTx/>
                <a:latin typeface="Ericsson Hilda"/>
                <a:ea typeface="+mn-ea"/>
                <a:cs typeface="+mn-cs"/>
              </a:rPr>
              <a:t>EPC</a:t>
            </a:r>
          </a:p>
        </p:txBody>
      </p:sp>
      <p:sp>
        <p:nvSpPr>
          <p:cNvPr id="229" name="TextBox 228">
            <a:extLst>
              <a:ext uri="{FF2B5EF4-FFF2-40B4-BE49-F238E27FC236}">
                <a16:creationId xmlns:a16="http://schemas.microsoft.com/office/drawing/2014/main" id="{0F78118D-0DC7-4936-B5A7-65E5CB7B01AC}"/>
              </a:ext>
            </a:extLst>
          </p:cNvPr>
          <p:cNvSpPr txBox="1">
            <a:spLocks noChangeAspect="1"/>
          </p:cNvSpPr>
          <p:nvPr/>
        </p:nvSpPr>
        <p:spPr bwMode="auto">
          <a:xfrm>
            <a:off x="1579826" y="2907326"/>
            <a:ext cx="360000" cy="585000"/>
          </a:xfrm>
          <a:prstGeom prst="rect">
            <a:avLst/>
          </a:prstGeom>
          <a:solidFill>
            <a:schemeClr val="bg1"/>
          </a:solidFill>
          <a:ln w="19050">
            <a:solidFill>
              <a:schemeClr val="accent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2400" b="0" i="0" u="none" strike="noStrike" kern="1200" cap="none" spc="0" normalizeH="0" baseline="0" noProof="0">
                <a:ln>
                  <a:noFill/>
                </a:ln>
                <a:solidFill>
                  <a:srgbClr val="0082F0"/>
                </a:solidFill>
                <a:effectLst/>
                <a:uLnTx/>
                <a:uFillTx/>
                <a:latin typeface="Ericsson Technical Icons" panose="00000500000000000000" pitchFamily="2" charset="0"/>
                <a:ea typeface="+mn-ea"/>
                <a:cs typeface="+mn-cs"/>
              </a:rPr>
              <a:t>B</a:t>
            </a:r>
            <a:endParaRPr kumimoji="0" lang="en-US" sz="2400" b="0" i="0" u="none" strike="noStrike" kern="1200" cap="none" spc="0" normalizeH="0" baseline="0" noProof="0">
              <a:ln>
                <a:noFill/>
              </a:ln>
              <a:solidFill>
                <a:srgbClr val="0082F0"/>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000" b="1" i="0" u="none" strike="noStrike" kern="1200" cap="none" spc="0" normalizeH="0" baseline="0" noProof="0">
                <a:ln>
                  <a:noFill/>
                </a:ln>
                <a:solidFill>
                  <a:srgbClr val="0082F0"/>
                </a:solidFill>
                <a:effectLst/>
                <a:uLnTx/>
                <a:uFillTx/>
                <a:latin typeface="Ericsson Hilda"/>
                <a:ea typeface="+mn-ea"/>
                <a:cs typeface="+mn-cs"/>
              </a:rPr>
              <a:t>NR</a:t>
            </a:r>
          </a:p>
        </p:txBody>
      </p:sp>
      <p:sp>
        <p:nvSpPr>
          <p:cNvPr id="230" name="TextBox 229">
            <a:extLst>
              <a:ext uri="{FF2B5EF4-FFF2-40B4-BE49-F238E27FC236}">
                <a16:creationId xmlns:a16="http://schemas.microsoft.com/office/drawing/2014/main" id="{A44C9BCE-11AC-44E9-AABE-4D7C6754F5E5}"/>
              </a:ext>
            </a:extLst>
          </p:cNvPr>
          <p:cNvSpPr txBox="1">
            <a:spLocks noChangeAspect="1"/>
          </p:cNvSpPr>
          <p:nvPr/>
        </p:nvSpPr>
        <p:spPr bwMode="auto">
          <a:xfrm>
            <a:off x="6923114" y="2107302"/>
            <a:ext cx="360000" cy="585000"/>
          </a:xfrm>
          <a:prstGeom prst="rect">
            <a:avLst/>
          </a:prstGeom>
          <a:solidFill>
            <a:schemeClr val="bg1"/>
          </a:solidFill>
          <a:ln w="19050">
            <a:solidFill>
              <a:schemeClr val="accent2"/>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2000" b="0" i="0" u="none" strike="noStrike" kern="1200" cap="none" spc="0" normalizeH="0" baseline="0" noProof="0">
                <a:ln>
                  <a:noFill/>
                </a:ln>
                <a:solidFill>
                  <a:srgbClr val="0FC373"/>
                </a:solidFill>
                <a:effectLst/>
                <a:uLnTx/>
                <a:uFillTx/>
                <a:latin typeface="Ericsson Technical Icons" panose="00000500000000000000" pitchFamily="2" charset="0"/>
                <a:ea typeface="+mn-ea"/>
                <a:cs typeface="+mn-cs"/>
              </a:rPr>
              <a:t>B</a:t>
            </a:r>
            <a:endParaRPr kumimoji="0" lang="en-US" sz="2000" b="0" i="0" u="none" strike="noStrike" kern="1200" cap="none" spc="0" normalizeH="0" baseline="0" noProof="0">
              <a:ln>
                <a:noFill/>
              </a:ln>
              <a:solidFill>
                <a:srgbClr val="0FC373"/>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1" i="0" u="none" strike="noStrike" kern="1200" cap="none" spc="0" normalizeH="0" baseline="0" noProof="0">
                <a:ln>
                  <a:noFill/>
                </a:ln>
                <a:solidFill>
                  <a:srgbClr val="0FC373"/>
                </a:solidFill>
                <a:effectLst/>
                <a:uLnTx/>
                <a:uFillTx/>
                <a:latin typeface="Ericsson Hilda"/>
                <a:ea typeface="+mn-ea"/>
                <a:cs typeface="+mn-cs"/>
              </a:rPr>
              <a:t>LTE or</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1" i="0" u="none" strike="noStrike" kern="1200" cap="none" spc="0" normalizeH="0" baseline="0" noProof="0">
                <a:ln>
                  <a:noFill/>
                </a:ln>
                <a:solidFill>
                  <a:srgbClr val="0FC373"/>
                </a:solidFill>
                <a:effectLst/>
                <a:uLnTx/>
                <a:uFillTx/>
                <a:latin typeface="Ericsson Hilda"/>
                <a:ea typeface="+mn-ea"/>
                <a:cs typeface="+mn-cs"/>
              </a:rPr>
              <a:t>EN-DC</a:t>
            </a:r>
          </a:p>
        </p:txBody>
      </p:sp>
      <p:sp>
        <p:nvSpPr>
          <p:cNvPr id="232" name="TextBox 231">
            <a:extLst>
              <a:ext uri="{FF2B5EF4-FFF2-40B4-BE49-F238E27FC236}">
                <a16:creationId xmlns:a16="http://schemas.microsoft.com/office/drawing/2014/main" id="{F274C52A-6E68-48CB-B5EE-67D9218751CF}"/>
              </a:ext>
            </a:extLst>
          </p:cNvPr>
          <p:cNvSpPr txBox="1">
            <a:spLocks noChangeAspect="1"/>
          </p:cNvSpPr>
          <p:nvPr/>
        </p:nvSpPr>
        <p:spPr bwMode="auto">
          <a:xfrm>
            <a:off x="7653178" y="2107302"/>
            <a:ext cx="360000" cy="585000"/>
          </a:xfrm>
          <a:prstGeom prst="rect">
            <a:avLst/>
          </a:prstGeom>
          <a:solidFill>
            <a:schemeClr val="bg1"/>
          </a:solidFill>
          <a:ln w="19050">
            <a:solidFill>
              <a:schemeClr val="accent2"/>
            </a:solidFill>
            <a:prstDash val="sysDot"/>
            <a:miter lim="800000"/>
            <a:headEnd/>
            <a:tailEnd/>
          </a:ln>
        </p:spPr>
        <p:txBody>
          <a:bodyPr vert="horz" wrap="square" lIns="0" tIns="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000" b="1" i="0" u="none" strike="noStrike" kern="1200" cap="none" spc="0" normalizeH="0" baseline="0" noProof="0">
                <a:ln>
                  <a:noFill/>
                </a:ln>
                <a:solidFill>
                  <a:srgbClr val="0FC373"/>
                </a:solidFill>
                <a:effectLst/>
                <a:uLnTx/>
                <a:uFillTx/>
                <a:latin typeface="Ericsson Technical Icons" panose="00000500000000000000" pitchFamily="2" charset="0"/>
                <a:ea typeface="+mn-ea"/>
                <a:cs typeface="+mn-cs"/>
              </a:rPr>
              <a:t>S</a:t>
            </a:r>
            <a:br>
              <a:rPr kumimoji="0" lang="en-US" sz="1000" b="1" i="0" u="none" strike="noStrike" kern="1200" cap="none" spc="0" normalizeH="0" baseline="0" noProof="0">
                <a:ln>
                  <a:noFill/>
                </a:ln>
                <a:solidFill>
                  <a:srgbClr val="0FC373"/>
                </a:solidFill>
                <a:effectLst/>
                <a:uLnTx/>
                <a:uFillTx/>
                <a:latin typeface="Ericsson Technical Icons" panose="00000500000000000000" pitchFamily="2" charset="0"/>
                <a:ea typeface="+mn-ea"/>
                <a:cs typeface="+mn-cs"/>
              </a:rPr>
            </a:br>
            <a:r>
              <a:rPr kumimoji="0" lang="en-US" sz="1000" b="1" i="0" u="none" strike="noStrike" kern="1200" cap="none" spc="0" normalizeH="0" baseline="0" noProof="0">
                <a:ln>
                  <a:noFill/>
                </a:ln>
                <a:solidFill>
                  <a:srgbClr val="0FC373"/>
                </a:solidFill>
                <a:effectLst/>
                <a:uLnTx/>
                <a:uFillTx/>
                <a:latin typeface="Ericsson Technical Icons" panose="00000500000000000000" pitchFamily="2" charset="0"/>
                <a:ea typeface="+mn-ea"/>
                <a:cs typeface="+mn-cs"/>
              </a:rPr>
              <a:t>G</a:t>
            </a:r>
            <a:br>
              <a:rPr kumimoji="0" lang="en-US" sz="1400" b="1" i="0" u="none" strike="noStrike" kern="1200" cap="none" spc="0" normalizeH="0" baseline="0" noProof="0">
                <a:ln>
                  <a:noFill/>
                </a:ln>
                <a:solidFill>
                  <a:srgbClr val="0FC373"/>
                </a:solidFill>
                <a:effectLst/>
                <a:uLnTx/>
                <a:uFillTx/>
                <a:latin typeface="Ericsson Technical Icons" panose="00000500000000000000" pitchFamily="2" charset="0"/>
                <a:ea typeface="+mn-ea"/>
                <a:cs typeface="+mn-cs"/>
              </a:rPr>
            </a:br>
            <a:r>
              <a:rPr kumimoji="0" lang="en-US" sz="900" b="1" i="0" u="none" strike="noStrike" kern="1200" cap="none" spc="0" normalizeH="0" baseline="0" noProof="0">
                <a:ln>
                  <a:noFill/>
                </a:ln>
                <a:solidFill>
                  <a:srgbClr val="0FC373"/>
                </a:solidFill>
                <a:effectLst/>
                <a:uLnTx/>
                <a:uFillTx/>
                <a:latin typeface="Ericsson Hilda"/>
                <a:ea typeface="+mn-ea"/>
                <a:cs typeface="+mn-cs"/>
              </a:rPr>
              <a:t>MME</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900" b="1" i="0" u="none" strike="noStrike" kern="1200" cap="none" spc="0" normalizeH="0" baseline="0" noProof="0">
                <a:ln>
                  <a:noFill/>
                </a:ln>
                <a:solidFill>
                  <a:srgbClr val="0FC373"/>
                </a:solidFill>
                <a:effectLst/>
                <a:uLnTx/>
                <a:uFillTx/>
                <a:latin typeface="Ericsson Hilda"/>
                <a:ea typeface="+mn-ea"/>
                <a:cs typeface="+mn-cs"/>
              </a:rPr>
              <a:t>SGW</a:t>
            </a:r>
          </a:p>
        </p:txBody>
      </p:sp>
      <p:sp>
        <p:nvSpPr>
          <p:cNvPr id="233" name="TextBox 232">
            <a:extLst>
              <a:ext uri="{FF2B5EF4-FFF2-40B4-BE49-F238E27FC236}">
                <a16:creationId xmlns:a16="http://schemas.microsoft.com/office/drawing/2014/main" id="{02FA892C-2B0D-43D3-A6B8-C44BC8D67DAB}"/>
              </a:ext>
            </a:extLst>
          </p:cNvPr>
          <p:cNvSpPr txBox="1">
            <a:spLocks noChangeAspect="1"/>
          </p:cNvSpPr>
          <p:nvPr/>
        </p:nvSpPr>
        <p:spPr bwMode="auto">
          <a:xfrm>
            <a:off x="8383242" y="2907326"/>
            <a:ext cx="360000" cy="585000"/>
          </a:xfrm>
          <a:prstGeom prst="rect">
            <a:avLst/>
          </a:prstGeom>
          <a:solidFill>
            <a:schemeClr val="bg1"/>
          </a:solidFill>
          <a:ln w="19050">
            <a:solidFill>
              <a:schemeClr val="accent2"/>
            </a:solidFill>
            <a:prstDash val="sysDot"/>
            <a:miter lim="800000"/>
            <a:headEnd/>
            <a:tailEnd/>
          </a:ln>
        </p:spPr>
        <p:txBody>
          <a:bodyPr vert="horz" wrap="square" lIns="0" tIns="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1" i="0" u="none" strike="noStrike" kern="1200" cap="none" spc="0" normalizeH="0" baseline="0" noProof="0">
                <a:ln>
                  <a:noFill/>
                </a:ln>
                <a:solidFill>
                  <a:srgbClr val="0FC373"/>
                </a:solidFill>
                <a:effectLst/>
                <a:uLnTx/>
                <a:uFillTx/>
                <a:latin typeface="Ericsson Technical Icons" panose="00000500000000000000" pitchFamily="2" charset="0"/>
                <a:ea typeface="+mn-ea"/>
                <a:cs typeface="+mn-cs"/>
              </a:rPr>
              <a:t>S</a:t>
            </a:r>
            <a:br>
              <a:rPr kumimoji="0" lang="en-US" sz="1400" b="1" i="0" u="none" strike="noStrike" kern="1200" cap="none" spc="0" normalizeH="0" baseline="0" noProof="0">
                <a:ln>
                  <a:noFill/>
                </a:ln>
                <a:solidFill>
                  <a:srgbClr val="0FC373"/>
                </a:solidFill>
                <a:effectLst/>
                <a:uLnTx/>
                <a:uFillTx/>
                <a:latin typeface="Ericsson Technical Icons" panose="00000500000000000000" pitchFamily="2" charset="0"/>
                <a:ea typeface="+mn-ea"/>
                <a:cs typeface="+mn-cs"/>
              </a:rPr>
            </a:br>
            <a:r>
              <a:rPr kumimoji="0" lang="en-US" sz="1400" b="1" i="0" u="none" strike="noStrike" kern="1200" cap="none" spc="0" normalizeH="0" baseline="0" noProof="0">
                <a:ln>
                  <a:noFill/>
                </a:ln>
                <a:solidFill>
                  <a:srgbClr val="0FC373"/>
                </a:solidFill>
                <a:effectLst/>
                <a:uLnTx/>
                <a:uFillTx/>
                <a:latin typeface="Ericsson Technical Icons" panose="00000500000000000000" pitchFamily="2" charset="0"/>
                <a:ea typeface="+mn-ea"/>
                <a:cs typeface="+mn-cs"/>
              </a:rPr>
              <a:t>G</a:t>
            </a:r>
            <a:br>
              <a:rPr kumimoji="0" lang="en-US" sz="1400" b="1" i="0" u="none" strike="noStrike" kern="1200" cap="none" spc="0" normalizeH="0" baseline="0" noProof="0">
                <a:ln>
                  <a:noFill/>
                </a:ln>
                <a:solidFill>
                  <a:srgbClr val="0FC373"/>
                </a:solidFill>
                <a:effectLst/>
                <a:uLnTx/>
                <a:uFillTx/>
                <a:latin typeface="Ericsson Technical Icons" panose="00000500000000000000" pitchFamily="2" charset="0"/>
                <a:ea typeface="+mn-ea"/>
                <a:cs typeface="+mn-cs"/>
              </a:rPr>
            </a:br>
            <a:r>
              <a:rPr kumimoji="0" lang="en-US" sz="1000" b="1" i="0" u="none" strike="noStrike" kern="1200" cap="none" spc="0" normalizeH="0" baseline="0" noProof="0">
                <a:ln>
                  <a:noFill/>
                </a:ln>
                <a:solidFill>
                  <a:srgbClr val="0FC373"/>
                </a:solidFill>
                <a:effectLst/>
                <a:uLnTx/>
                <a:uFillTx/>
                <a:latin typeface="Ericsson Hilda"/>
                <a:ea typeface="+mn-ea"/>
                <a:cs typeface="+mn-cs"/>
              </a:rPr>
              <a:t>IMS</a:t>
            </a:r>
          </a:p>
        </p:txBody>
      </p:sp>
      <p:sp>
        <p:nvSpPr>
          <p:cNvPr id="234" name="TextBox 233">
            <a:extLst>
              <a:ext uri="{FF2B5EF4-FFF2-40B4-BE49-F238E27FC236}">
                <a16:creationId xmlns:a16="http://schemas.microsoft.com/office/drawing/2014/main" id="{EE3580F7-028D-4AF3-BA82-06AC6FC08B73}"/>
              </a:ext>
            </a:extLst>
          </p:cNvPr>
          <p:cNvSpPr txBox="1">
            <a:spLocks noChangeAspect="1"/>
          </p:cNvSpPr>
          <p:nvPr/>
        </p:nvSpPr>
        <p:spPr bwMode="auto">
          <a:xfrm>
            <a:off x="7653178" y="2907326"/>
            <a:ext cx="360000" cy="585000"/>
          </a:xfrm>
          <a:prstGeom prst="rect">
            <a:avLst/>
          </a:prstGeom>
          <a:solidFill>
            <a:schemeClr val="bg1"/>
          </a:solidFill>
          <a:ln w="19050">
            <a:solidFill>
              <a:schemeClr val="accent1"/>
            </a:solidFill>
            <a:prstDash val="sysDot"/>
            <a:miter lim="800000"/>
            <a:headEnd/>
            <a:tailEnd/>
          </a:ln>
        </p:spPr>
        <p:txBody>
          <a:bodyPr vert="horz" wrap="square" lIns="0" tIns="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1" i="0" u="none" strike="noStrike" kern="1200" cap="none" spc="0" normalizeH="0" baseline="0" noProof="0">
                <a:ln>
                  <a:noFill/>
                </a:ln>
                <a:solidFill>
                  <a:srgbClr val="0082F0"/>
                </a:solidFill>
                <a:effectLst/>
                <a:uLnTx/>
                <a:uFillTx/>
                <a:latin typeface="Ericsson Technical Icons" panose="00000500000000000000" pitchFamily="2" charset="0"/>
                <a:ea typeface="+mn-ea"/>
                <a:cs typeface="+mn-cs"/>
              </a:rPr>
              <a:t>S</a:t>
            </a:r>
            <a:br>
              <a:rPr kumimoji="0" lang="en-US" sz="1400" b="1" i="0" u="none" strike="noStrike" kern="1200" cap="none" spc="0" normalizeH="0" baseline="0" noProof="0">
                <a:ln>
                  <a:noFill/>
                </a:ln>
                <a:solidFill>
                  <a:srgbClr val="0082F0"/>
                </a:solidFill>
                <a:effectLst/>
                <a:uLnTx/>
                <a:uFillTx/>
                <a:latin typeface="Ericsson Technical Icons" panose="00000500000000000000" pitchFamily="2" charset="0"/>
                <a:ea typeface="+mn-ea"/>
                <a:cs typeface="+mn-cs"/>
              </a:rPr>
            </a:br>
            <a:r>
              <a:rPr kumimoji="0" lang="en-US" sz="1400" b="1" i="0" u="none" strike="noStrike" kern="1200" cap="none" spc="0" normalizeH="0" baseline="0" noProof="0">
                <a:ln>
                  <a:noFill/>
                </a:ln>
                <a:solidFill>
                  <a:srgbClr val="0082F0"/>
                </a:solidFill>
                <a:effectLst/>
                <a:uLnTx/>
                <a:uFillTx/>
                <a:latin typeface="Ericsson Technical Icons" panose="00000500000000000000" pitchFamily="2" charset="0"/>
                <a:ea typeface="+mn-ea"/>
                <a:cs typeface="+mn-cs"/>
              </a:rPr>
              <a:t>G</a:t>
            </a:r>
            <a:br>
              <a:rPr kumimoji="0" lang="en-US" sz="1400" b="1" i="0" u="none" strike="noStrike" kern="1200" cap="none" spc="0" normalizeH="0" baseline="0" noProof="0">
                <a:ln>
                  <a:noFill/>
                </a:ln>
                <a:solidFill>
                  <a:srgbClr val="0082F0"/>
                </a:solidFill>
                <a:effectLst/>
                <a:uLnTx/>
                <a:uFillTx/>
                <a:latin typeface="Ericsson Technical Icons" panose="00000500000000000000" pitchFamily="2" charset="0"/>
                <a:ea typeface="+mn-ea"/>
                <a:cs typeface="+mn-cs"/>
              </a:rPr>
            </a:br>
            <a:r>
              <a:rPr kumimoji="0" lang="en-US" sz="1000" b="1" i="0" u="none" strike="noStrike" kern="1200" cap="none" spc="0" normalizeH="0" baseline="0" noProof="0">
                <a:ln>
                  <a:noFill/>
                </a:ln>
                <a:solidFill>
                  <a:srgbClr val="0082F0"/>
                </a:solidFill>
                <a:effectLst/>
                <a:uLnTx/>
                <a:uFillTx/>
                <a:latin typeface="Ericsson Hilda"/>
                <a:ea typeface="+mn-ea"/>
                <a:cs typeface="+mn-cs"/>
              </a:rPr>
              <a:t>5GC</a:t>
            </a:r>
            <a:endParaRPr kumimoji="0" lang="en-US" sz="1000" b="1" i="0" u="none" strike="noStrike" kern="1200" cap="none" spc="0" normalizeH="0" baseline="0" noProof="0">
              <a:ln>
                <a:noFill/>
              </a:ln>
              <a:solidFill>
                <a:srgbClr val="181818"/>
              </a:solidFill>
              <a:effectLst/>
              <a:uLnTx/>
              <a:uFillTx/>
              <a:latin typeface="Ericsson Hilda"/>
              <a:ea typeface="+mn-ea"/>
              <a:cs typeface="+mn-cs"/>
            </a:endParaRPr>
          </a:p>
        </p:txBody>
      </p:sp>
      <p:sp>
        <p:nvSpPr>
          <p:cNvPr id="235" name="TextBox 234">
            <a:extLst>
              <a:ext uri="{FF2B5EF4-FFF2-40B4-BE49-F238E27FC236}">
                <a16:creationId xmlns:a16="http://schemas.microsoft.com/office/drawing/2014/main" id="{9B76CC82-7456-46A1-BA36-6A3CAF16E7F1}"/>
              </a:ext>
            </a:extLst>
          </p:cNvPr>
          <p:cNvSpPr txBox="1">
            <a:spLocks noChangeAspect="1"/>
          </p:cNvSpPr>
          <p:nvPr/>
        </p:nvSpPr>
        <p:spPr bwMode="auto">
          <a:xfrm>
            <a:off x="6923114" y="2907326"/>
            <a:ext cx="360000" cy="585000"/>
          </a:xfrm>
          <a:prstGeom prst="rect">
            <a:avLst/>
          </a:prstGeom>
          <a:solidFill>
            <a:schemeClr val="bg1"/>
          </a:solidFill>
          <a:ln w="19050">
            <a:solidFill>
              <a:schemeClr val="accent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2400" b="0" i="0" u="none" strike="noStrike" kern="1200" cap="none" spc="0" normalizeH="0" baseline="0" noProof="0">
                <a:ln>
                  <a:noFill/>
                </a:ln>
                <a:solidFill>
                  <a:srgbClr val="0082F0"/>
                </a:solidFill>
                <a:effectLst/>
                <a:uLnTx/>
                <a:uFillTx/>
                <a:latin typeface="Ericsson Technical Icons" panose="00000500000000000000" pitchFamily="2" charset="0"/>
                <a:ea typeface="+mn-ea"/>
                <a:cs typeface="+mn-cs"/>
              </a:rPr>
              <a:t>B</a:t>
            </a:r>
            <a:endParaRPr kumimoji="0" lang="en-US" sz="2400" b="0" i="0" u="none" strike="noStrike" kern="1200" cap="none" spc="0" normalizeH="0" baseline="0" noProof="0">
              <a:ln>
                <a:noFill/>
              </a:ln>
              <a:solidFill>
                <a:srgbClr val="0082F0"/>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000" b="1" i="0" u="none" strike="noStrike" kern="1200" cap="none" spc="0" normalizeH="0" baseline="0" noProof="0">
                <a:ln>
                  <a:noFill/>
                </a:ln>
                <a:solidFill>
                  <a:srgbClr val="0082F0"/>
                </a:solidFill>
                <a:effectLst/>
                <a:uLnTx/>
                <a:uFillTx/>
                <a:latin typeface="Ericsson Hilda"/>
                <a:ea typeface="+mn-ea"/>
                <a:cs typeface="+mn-cs"/>
              </a:rPr>
              <a:t>NR</a:t>
            </a:r>
          </a:p>
        </p:txBody>
      </p:sp>
      <p:sp>
        <p:nvSpPr>
          <p:cNvPr id="237" name="Rectangle 236">
            <a:extLst>
              <a:ext uri="{FF2B5EF4-FFF2-40B4-BE49-F238E27FC236}">
                <a16:creationId xmlns:a16="http://schemas.microsoft.com/office/drawing/2014/main" id="{9F33DA8A-A515-4619-ABCC-19848C379B96}"/>
              </a:ext>
            </a:extLst>
          </p:cNvPr>
          <p:cNvSpPr/>
          <p:nvPr/>
        </p:nvSpPr>
        <p:spPr bwMode="auto">
          <a:xfrm>
            <a:off x="332677" y="1515941"/>
            <a:ext cx="3720272" cy="2310341"/>
          </a:xfrm>
          <a:prstGeom prst="rect">
            <a:avLst/>
          </a:prstGeom>
          <a:no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r>
              <a:rPr kumimoji="0" lang="en-US" sz="2000" b="0" i="0" u="none" strike="noStrike" kern="1200" cap="none" spc="0" normalizeH="0" baseline="0" noProof="0">
                <a:ln>
                  <a:noFill/>
                </a:ln>
                <a:solidFill>
                  <a:srgbClr val="181818"/>
                </a:solidFill>
                <a:effectLst/>
                <a:uLnTx/>
                <a:uFillTx/>
                <a:latin typeface="Ericsson Hilda"/>
                <a:ea typeface="+mn-ea"/>
                <a:cs typeface="+mn-cs"/>
              </a:rPr>
              <a:t>Voice in EN-DC</a:t>
            </a:r>
          </a:p>
        </p:txBody>
      </p:sp>
      <p:sp>
        <p:nvSpPr>
          <p:cNvPr id="238" name="Rectangle 237">
            <a:extLst>
              <a:ext uri="{FF2B5EF4-FFF2-40B4-BE49-F238E27FC236}">
                <a16:creationId xmlns:a16="http://schemas.microsoft.com/office/drawing/2014/main" id="{583FEAB9-2667-407A-B963-472E445088D3}"/>
              </a:ext>
            </a:extLst>
          </p:cNvPr>
          <p:cNvSpPr/>
          <p:nvPr/>
        </p:nvSpPr>
        <p:spPr bwMode="auto">
          <a:xfrm>
            <a:off x="4534490" y="1515941"/>
            <a:ext cx="7152371" cy="2310341"/>
          </a:xfrm>
          <a:prstGeom prst="rect">
            <a:avLst/>
          </a:prstGeom>
          <a:no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r>
              <a:rPr kumimoji="0" lang="en-US" sz="2000" b="0" i="0" u="none" strike="noStrike" kern="1200" cap="none" spc="0" normalizeH="0" baseline="0" noProof="0">
                <a:ln>
                  <a:noFill/>
                </a:ln>
                <a:solidFill>
                  <a:srgbClr val="181818"/>
                </a:solidFill>
                <a:effectLst/>
                <a:uLnTx/>
                <a:uFillTx/>
                <a:latin typeface="Ericsson Hilda"/>
                <a:ea typeface="+mn-ea"/>
                <a:cs typeface="+mn-cs"/>
              </a:rPr>
              <a:t>Voice over NR incl. EPS Fallback</a:t>
            </a:r>
          </a:p>
        </p:txBody>
      </p:sp>
      <p:cxnSp>
        <p:nvCxnSpPr>
          <p:cNvPr id="242" name="Straight Connector 241">
            <a:extLst>
              <a:ext uri="{FF2B5EF4-FFF2-40B4-BE49-F238E27FC236}">
                <a16:creationId xmlns:a16="http://schemas.microsoft.com/office/drawing/2014/main" id="{9E1E1330-13D1-4C55-A130-440E84AC2292}"/>
              </a:ext>
            </a:extLst>
          </p:cNvPr>
          <p:cNvCxnSpPr>
            <a:cxnSpLocks/>
          </p:cNvCxnSpPr>
          <p:nvPr/>
        </p:nvCxnSpPr>
        <p:spPr bwMode="auto">
          <a:xfrm>
            <a:off x="6473914" y="3243052"/>
            <a:ext cx="364242" cy="0"/>
          </a:xfrm>
          <a:prstGeom prst="line">
            <a:avLst/>
          </a:prstGeom>
          <a:solidFill>
            <a:schemeClr val="accent1"/>
          </a:solidFill>
          <a:ln w="12700" cap="flat" cmpd="sng" algn="ctr">
            <a:solidFill>
              <a:schemeClr val="accent1"/>
            </a:solidFill>
            <a:prstDash val="solid"/>
            <a:round/>
            <a:headEnd type="none" w="med" len="med"/>
            <a:tailEnd type="none" w="med" len="med"/>
          </a:ln>
          <a:effectLst/>
        </p:spPr>
      </p:cxnSp>
      <p:sp>
        <p:nvSpPr>
          <p:cNvPr id="243" name="TextBox 242">
            <a:extLst>
              <a:ext uri="{FF2B5EF4-FFF2-40B4-BE49-F238E27FC236}">
                <a16:creationId xmlns:a16="http://schemas.microsoft.com/office/drawing/2014/main" id="{5BD17413-20EC-42CA-8BE9-F17B7F50DA2E}"/>
              </a:ext>
            </a:extLst>
          </p:cNvPr>
          <p:cNvSpPr txBox="1"/>
          <p:nvPr/>
        </p:nvSpPr>
        <p:spPr bwMode="auto">
          <a:xfrm>
            <a:off x="6539951" y="3096631"/>
            <a:ext cx="258084" cy="123111"/>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AF78D2">
                    <a:lumMod val="75000"/>
                  </a:srgbClr>
                </a:solidFill>
                <a:effectLst/>
                <a:uLnTx/>
                <a:uFillTx/>
                <a:latin typeface="Arial" panose="020B0604020202020204" pitchFamily="34" charset="0"/>
                <a:ea typeface="+mn-ea"/>
                <a:cs typeface="Arial" panose="020B0604020202020204" pitchFamily="34" charset="0"/>
              </a:rPr>
              <a:t>Voice</a:t>
            </a:r>
          </a:p>
        </p:txBody>
      </p:sp>
      <p:cxnSp>
        <p:nvCxnSpPr>
          <p:cNvPr id="244" name="Straight Connector 243">
            <a:extLst>
              <a:ext uri="{FF2B5EF4-FFF2-40B4-BE49-F238E27FC236}">
                <a16:creationId xmlns:a16="http://schemas.microsoft.com/office/drawing/2014/main" id="{037E3406-631E-42B1-AB80-E4303B9DE6F7}"/>
              </a:ext>
            </a:extLst>
          </p:cNvPr>
          <p:cNvCxnSpPr>
            <a:cxnSpLocks/>
          </p:cNvCxnSpPr>
          <p:nvPr/>
        </p:nvCxnSpPr>
        <p:spPr bwMode="auto">
          <a:xfrm>
            <a:off x="7288936" y="3222682"/>
            <a:ext cx="364242" cy="0"/>
          </a:xfrm>
          <a:prstGeom prst="line">
            <a:avLst/>
          </a:prstGeom>
          <a:solidFill>
            <a:schemeClr val="accent1"/>
          </a:solidFill>
          <a:ln w="12700" cap="flat" cmpd="sng" algn="ctr">
            <a:solidFill>
              <a:schemeClr val="accent1"/>
            </a:solidFill>
            <a:prstDash val="solid"/>
            <a:round/>
            <a:headEnd type="none" w="med" len="med"/>
            <a:tailEnd type="none" w="med" len="med"/>
          </a:ln>
          <a:effectLst/>
        </p:spPr>
      </p:cxnSp>
      <p:sp>
        <p:nvSpPr>
          <p:cNvPr id="246" name="Arc 245">
            <a:extLst>
              <a:ext uri="{FF2B5EF4-FFF2-40B4-BE49-F238E27FC236}">
                <a16:creationId xmlns:a16="http://schemas.microsoft.com/office/drawing/2014/main" id="{2B0AB0EF-4282-4D72-BB7C-C2F1ED5B9C5C}"/>
              </a:ext>
            </a:extLst>
          </p:cNvPr>
          <p:cNvSpPr/>
          <p:nvPr/>
        </p:nvSpPr>
        <p:spPr bwMode="auto">
          <a:xfrm flipH="1">
            <a:off x="5779853" y="2479750"/>
            <a:ext cx="432553" cy="896907"/>
          </a:xfrm>
          <a:prstGeom prst="arc">
            <a:avLst>
              <a:gd name="adj1" fmla="val 16598236"/>
              <a:gd name="adj2" fmla="val 4948829"/>
            </a:avLst>
          </a:prstGeom>
          <a:noFill/>
          <a:ln w="12700" cap="flat" cmpd="sng" algn="ctr">
            <a:solidFill>
              <a:schemeClr val="accent2"/>
            </a:solidFill>
            <a:prstDash val="solid"/>
            <a:round/>
            <a:headEnd type="triangl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FF8C0A"/>
              </a:solidFill>
              <a:effectLst/>
              <a:uLnTx/>
              <a:uFillTx/>
              <a:latin typeface="Arial" charset="0"/>
              <a:ea typeface="+mn-ea"/>
              <a:cs typeface="+mn-cs"/>
            </a:endParaRPr>
          </a:p>
        </p:txBody>
      </p:sp>
      <p:sp>
        <p:nvSpPr>
          <p:cNvPr id="247" name="Text Box 1179">
            <a:extLst>
              <a:ext uri="{FF2B5EF4-FFF2-40B4-BE49-F238E27FC236}">
                <a16:creationId xmlns:a16="http://schemas.microsoft.com/office/drawing/2014/main" id="{E0AD1E03-2B8E-4818-A007-E2C30EFA8ED6}"/>
              </a:ext>
            </a:extLst>
          </p:cNvPr>
          <p:cNvSpPr txBox="1">
            <a:spLocks noChangeArrowheads="1"/>
          </p:cNvSpPr>
          <p:nvPr/>
        </p:nvSpPr>
        <p:spPr bwMode="auto">
          <a:xfrm>
            <a:off x="5609933" y="2225534"/>
            <a:ext cx="37189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spAutoFit/>
          </a:bodyP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800" b="0" i="0" u="none" strike="noStrike" kern="1200" cap="none" spc="0" normalizeH="0" baseline="0" noProof="0">
                <a:ln>
                  <a:noFill/>
                </a:ln>
                <a:solidFill>
                  <a:srgbClr val="0FC373"/>
                </a:solidFill>
                <a:effectLst/>
                <a:uLnTx/>
                <a:uFillTx/>
                <a:latin typeface="Ericsson Hilda"/>
                <a:ea typeface="+mn-ea"/>
                <a:cs typeface="Arial" charset="0"/>
              </a:rPr>
              <a:t>EPS</a:t>
            </a:r>
            <a:br>
              <a:rPr kumimoji="0" lang="en-US" sz="800" b="0" i="0" u="none" strike="noStrike" kern="1200" cap="none" spc="0" normalizeH="0" baseline="0" noProof="0">
                <a:ln>
                  <a:noFill/>
                </a:ln>
                <a:solidFill>
                  <a:srgbClr val="0FC373"/>
                </a:solidFill>
                <a:effectLst/>
                <a:uLnTx/>
                <a:uFillTx/>
                <a:latin typeface="Ericsson Hilda"/>
                <a:ea typeface="+mn-ea"/>
                <a:cs typeface="Arial" charset="0"/>
              </a:rPr>
            </a:br>
            <a:r>
              <a:rPr kumimoji="0" lang="en-US" sz="800" b="0" i="0" u="none" strike="noStrike" kern="1200" cap="none" spc="0" normalizeH="0" baseline="0" noProof="0">
                <a:ln>
                  <a:noFill/>
                </a:ln>
                <a:solidFill>
                  <a:srgbClr val="0FC373"/>
                </a:solidFill>
                <a:effectLst/>
                <a:uLnTx/>
                <a:uFillTx/>
                <a:latin typeface="Ericsson Hilda"/>
                <a:ea typeface="+mn-ea"/>
                <a:cs typeface="Arial" charset="0"/>
              </a:rPr>
              <a:t>Fallback</a:t>
            </a:r>
          </a:p>
        </p:txBody>
      </p:sp>
      <p:sp>
        <p:nvSpPr>
          <p:cNvPr id="248" name="Text Box 1179">
            <a:extLst>
              <a:ext uri="{FF2B5EF4-FFF2-40B4-BE49-F238E27FC236}">
                <a16:creationId xmlns:a16="http://schemas.microsoft.com/office/drawing/2014/main" id="{F0C574E2-6DC0-4C16-A31C-A301D3FE2207}"/>
              </a:ext>
            </a:extLst>
          </p:cNvPr>
          <p:cNvSpPr txBox="1">
            <a:spLocks noChangeArrowheads="1"/>
          </p:cNvSpPr>
          <p:nvPr/>
        </p:nvSpPr>
        <p:spPr bwMode="auto">
          <a:xfrm>
            <a:off x="6056213" y="2779500"/>
            <a:ext cx="55143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spAutoFit/>
          </a:bodyP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800" b="0" i="0" u="none" strike="noStrike" kern="1200" cap="none" spc="0" normalizeH="0" baseline="0" noProof="0">
                <a:ln>
                  <a:noFill/>
                </a:ln>
                <a:solidFill>
                  <a:srgbClr val="AF78D2">
                    <a:lumMod val="75000"/>
                  </a:srgbClr>
                </a:solidFill>
                <a:effectLst/>
                <a:uLnTx/>
                <a:uFillTx/>
                <a:latin typeface="Ericsson Hilda"/>
                <a:ea typeface="+mn-ea"/>
                <a:cs typeface="Arial" charset="0"/>
              </a:rPr>
              <a:t>Inter system</a:t>
            </a:r>
            <a:br>
              <a:rPr kumimoji="0" lang="en-US" sz="800" b="0" i="0" u="none" strike="noStrike" kern="1200" cap="none" spc="0" normalizeH="0" baseline="0" noProof="0">
                <a:ln>
                  <a:noFill/>
                </a:ln>
                <a:solidFill>
                  <a:srgbClr val="AF78D2">
                    <a:lumMod val="75000"/>
                  </a:srgbClr>
                </a:solidFill>
                <a:effectLst/>
                <a:uLnTx/>
                <a:uFillTx/>
                <a:latin typeface="Ericsson Hilda"/>
                <a:ea typeface="+mn-ea"/>
                <a:cs typeface="Arial" charset="0"/>
              </a:rPr>
            </a:br>
            <a:r>
              <a:rPr kumimoji="0" lang="en-US" sz="800" b="0" i="0" u="none" strike="noStrike" kern="1200" cap="none" spc="0" normalizeH="0" baseline="0" noProof="0">
                <a:ln>
                  <a:noFill/>
                </a:ln>
                <a:solidFill>
                  <a:srgbClr val="AF78D2">
                    <a:lumMod val="75000"/>
                  </a:srgbClr>
                </a:solidFill>
                <a:effectLst/>
                <a:uLnTx/>
                <a:uFillTx/>
                <a:latin typeface="Ericsson Hilda"/>
                <a:ea typeface="+mn-ea"/>
                <a:cs typeface="Arial" charset="0"/>
              </a:rPr>
              <a:t>Handover</a:t>
            </a:r>
          </a:p>
        </p:txBody>
      </p:sp>
      <p:sp>
        <p:nvSpPr>
          <p:cNvPr id="249" name="Arc 248">
            <a:extLst>
              <a:ext uri="{FF2B5EF4-FFF2-40B4-BE49-F238E27FC236}">
                <a16:creationId xmlns:a16="http://schemas.microsoft.com/office/drawing/2014/main" id="{0A2B9189-7D82-465F-A20A-420A5D797088}"/>
              </a:ext>
            </a:extLst>
          </p:cNvPr>
          <p:cNvSpPr/>
          <p:nvPr/>
        </p:nvSpPr>
        <p:spPr bwMode="auto">
          <a:xfrm flipH="1">
            <a:off x="5923429" y="2503344"/>
            <a:ext cx="432553" cy="827723"/>
          </a:xfrm>
          <a:prstGeom prst="arc">
            <a:avLst>
              <a:gd name="adj1" fmla="val 16598236"/>
              <a:gd name="adj2" fmla="val 4948829"/>
            </a:avLst>
          </a:prstGeom>
          <a:noFill/>
          <a:ln w="12700" cap="flat" cmpd="sng" algn="ctr">
            <a:solidFill>
              <a:schemeClr val="accent3"/>
            </a:solidFill>
            <a:prstDash val="solid"/>
            <a:round/>
            <a:headEnd type="triangle" w="med" len="med"/>
            <a:tailEnd type="triangl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181818"/>
              </a:solidFill>
              <a:effectLst/>
              <a:uLnTx/>
              <a:uFillTx/>
              <a:latin typeface="Arial" charset="0"/>
              <a:ea typeface="+mn-ea"/>
              <a:cs typeface="+mn-cs"/>
            </a:endParaRPr>
          </a:p>
        </p:txBody>
      </p:sp>
      <p:grpSp>
        <p:nvGrpSpPr>
          <p:cNvPr id="250" name="Group 249">
            <a:extLst>
              <a:ext uri="{FF2B5EF4-FFF2-40B4-BE49-F238E27FC236}">
                <a16:creationId xmlns:a16="http://schemas.microsoft.com/office/drawing/2014/main" id="{ABD7ACC3-D905-40CF-AF86-E91706F7274F}"/>
              </a:ext>
            </a:extLst>
          </p:cNvPr>
          <p:cNvGrpSpPr/>
          <p:nvPr/>
        </p:nvGrpSpPr>
        <p:grpSpPr>
          <a:xfrm>
            <a:off x="8201263" y="2137366"/>
            <a:ext cx="797085" cy="593907"/>
            <a:chOff x="6850907" y="2233016"/>
            <a:chExt cx="797085" cy="593907"/>
          </a:xfrm>
        </p:grpSpPr>
        <p:pic>
          <p:nvPicPr>
            <p:cNvPr id="251" name="Graphic 250">
              <a:extLst>
                <a:ext uri="{FF2B5EF4-FFF2-40B4-BE49-F238E27FC236}">
                  <a16:creationId xmlns:a16="http://schemas.microsoft.com/office/drawing/2014/main" id="{D8D56F59-4B67-451E-841C-8BC827C3D3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50907" y="2233016"/>
              <a:ext cx="797085" cy="593907"/>
            </a:xfrm>
            <a:prstGeom prst="rect">
              <a:avLst/>
            </a:prstGeom>
          </p:spPr>
        </p:pic>
        <p:sp>
          <p:nvSpPr>
            <p:cNvPr id="253" name="Rectangle 252">
              <a:extLst>
                <a:ext uri="{FF2B5EF4-FFF2-40B4-BE49-F238E27FC236}">
                  <a16:creationId xmlns:a16="http://schemas.microsoft.com/office/drawing/2014/main" id="{B4A82D24-9287-45F2-8EF2-92C99FA40BEB}"/>
                </a:ext>
              </a:extLst>
            </p:cNvPr>
            <p:cNvSpPr/>
            <p:nvPr/>
          </p:nvSpPr>
          <p:spPr>
            <a:xfrm>
              <a:off x="6922870" y="2466783"/>
              <a:ext cx="658835" cy="276999"/>
            </a:xfrm>
            <a:prstGeom prst="rect">
              <a:avLst/>
            </a:prstGeom>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E0E0E0">
                      <a:lumMod val="75000"/>
                    </a:srgbClr>
                  </a:solidFill>
                  <a:effectLst/>
                  <a:uLnTx/>
                  <a:uFillTx/>
                  <a:latin typeface="Ericsson Hilda"/>
                  <a:ea typeface="+mn-ea"/>
                  <a:cs typeface="+mn-cs"/>
                </a:rPr>
                <a:t>Internet &amp;</a:t>
              </a:r>
              <a:br>
                <a:rPr kumimoji="0" lang="en-US" sz="900" b="0" i="0" u="none" strike="noStrike" kern="1200" cap="none" spc="0" normalizeH="0" baseline="0" noProof="0">
                  <a:ln>
                    <a:noFill/>
                  </a:ln>
                  <a:solidFill>
                    <a:srgbClr val="E0E0E0">
                      <a:lumMod val="75000"/>
                    </a:srgbClr>
                  </a:solidFill>
                  <a:effectLst/>
                  <a:uLnTx/>
                  <a:uFillTx/>
                  <a:latin typeface="Ericsson Hilda"/>
                  <a:ea typeface="+mn-ea"/>
                  <a:cs typeface="+mn-cs"/>
                </a:rPr>
              </a:br>
              <a:r>
                <a:rPr kumimoji="0" lang="en-US" sz="900" b="0" i="0" u="none" strike="noStrike" kern="1200" cap="none" spc="0" normalizeH="0" baseline="0" noProof="0">
                  <a:ln>
                    <a:noFill/>
                  </a:ln>
                  <a:solidFill>
                    <a:srgbClr val="E0E0E0">
                      <a:lumMod val="75000"/>
                    </a:srgbClr>
                  </a:solidFill>
                  <a:effectLst/>
                  <a:uLnTx/>
                  <a:uFillTx/>
                  <a:latin typeface="Ericsson Hilda"/>
                  <a:ea typeface="+mn-ea"/>
                  <a:cs typeface="+mn-cs"/>
                </a:rPr>
                <a:t>Data services</a:t>
              </a:r>
            </a:p>
          </p:txBody>
        </p:sp>
      </p:grpSp>
      <p:cxnSp>
        <p:nvCxnSpPr>
          <p:cNvPr id="255" name="Straight Connector 254">
            <a:extLst>
              <a:ext uri="{FF2B5EF4-FFF2-40B4-BE49-F238E27FC236}">
                <a16:creationId xmlns:a16="http://schemas.microsoft.com/office/drawing/2014/main" id="{6D222118-2A40-4F06-AE25-563446A51633}"/>
              </a:ext>
            </a:extLst>
          </p:cNvPr>
          <p:cNvCxnSpPr>
            <a:cxnSpLocks/>
            <a:endCxn id="234" idx="3"/>
          </p:cNvCxnSpPr>
          <p:nvPr/>
        </p:nvCxnSpPr>
        <p:spPr bwMode="auto">
          <a:xfrm flipH="1">
            <a:off x="8013178" y="2692302"/>
            <a:ext cx="364242" cy="507524"/>
          </a:xfrm>
          <a:prstGeom prst="line">
            <a:avLst/>
          </a:prstGeom>
          <a:noFill/>
          <a:ln w="28575" cap="flat" cmpd="sng" algn="ctr">
            <a:solidFill>
              <a:schemeClr val="tx1">
                <a:lumMod val="25000"/>
                <a:lumOff val="75000"/>
              </a:schemeClr>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cxnSp>
      <p:cxnSp>
        <p:nvCxnSpPr>
          <p:cNvPr id="256" name="Straight Connector 255">
            <a:extLst>
              <a:ext uri="{FF2B5EF4-FFF2-40B4-BE49-F238E27FC236}">
                <a16:creationId xmlns:a16="http://schemas.microsoft.com/office/drawing/2014/main" id="{2D845921-86BA-4498-A741-2ECD0F7126DB}"/>
              </a:ext>
            </a:extLst>
          </p:cNvPr>
          <p:cNvCxnSpPr>
            <a:cxnSpLocks/>
          </p:cNvCxnSpPr>
          <p:nvPr/>
        </p:nvCxnSpPr>
        <p:spPr bwMode="auto">
          <a:xfrm flipH="1">
            <a:off x="1916966" y="2442597"/>
            <a:ext cx="392925" cy="0"/>
          </a:xfrm>
          <a:prstGeom prst="line">
            <a:avLst/>
          </a:prstGeom>
          <a:noFill/>
          <a:ln w="28575" cap="flat" cmpd="sng" algn="ctr">
            <a:solidFill>
              <a:schemeClr val="accent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cxnSp>
      <p:sp>
        <p:nvSpPr>
          <p:cNvPr id="257" name="Rectangle 256">
            <a:extLst>
              <a:ext uri="{FF2B5EF4-FFF2-40B4-BE49-F238E27FC236}">
                <a16:creationId xmlns:a16="http://schemas.microsoft.com/office/drawing/2014/main" id="{96DC810B-43F9-48D5-BA8A-21E3B94B676D}"/>
              </a:ext>
            </a:extLst>
          </p:cNvPr>
          <p:cNvSpPr/>
          <p:nvPr/>
        </p:nvSpPr>
        <p:spPr bwMode="auto">
          <a:xfrm>
            <a:off x="7718603" y="2898446"/>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Ericsson Hilda"/>
              <a:ea typeface="+mn-ea"/>
              <a:cs typeface="+mn-cs"/>
            </a:endParaRPr>
          </a:p>
        </p:txBody>
      </p:sp>
      <p:sp>
        <p:nvSpPr>
          <p:cNvPr id="265" name="Rectangle 264">
            <a:extLst>
              <a:ext uri="{FF2B5EF4-FFF2-40B4-BE49-F238E27FC236}">
                <a16:creationId xmlns:a16="http://schemas.microsoft.com/office/drawing/2014/main" id="{AA0BB1A6-90D9-4B15-9403-7FAFE17E62ED}"/>
              </a:ext>
            </a:extLst>
          </p:cNvPr>
          <p:cNvSpPr/>
          <p:nvPr/>
        </p:nvSpPr>
        <p:spPr bwMode="auto">
          <a:xfrm>
            <a:off x="7718603" y="2637703"/>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Ericsson Hilda"/>
              <a:ea typeface="+mn-ea"/>
              <a:cs typeface="+mn-cs"/>
            </a:endParaRPr>
          </a:p>
        </p:txBody>
      </p:sp>
      <p:cxnSp>
        <p:nvCxnSpPr>
          <p:cNvPr id="266" name="Straight Connector 265">
            <a:extLst>
              <a:ext uri="{FF2B5EF4-FFF2-40B4-BE49-F238E27FC236}">
                <a16:creationId xmlns:a16="http://schemas.microsoft.com/office/drawing/2014/main" id="{C7DC08F3-9970-4A57-8774-7B518B18624A}"/>
              </a:ext>
            </a:extLst>
          </p:cNvPr>
          <p:cNvCxnSpPr>
            <a:cxnSpLocks/>
            <a:stCxn id="257" idx="0"/>
            <a:endCxn id="265" idx="2"/>
          </p:cNvCxnSpPr>
          <p:nvPr/>
        </p:nvCxnSpPr>
        <p:spPr bwMode="auto">
          <a:xfrm flipV="1">
            <a:off x="7741463" y="2683422"/>
            <a:ext cx="0" cy="215024"/>
          </a:xfrm>
          <a:prstGeom prst="line">
            <a:avLst/>
          </a:prstGeom>
          <a:noFill/>
          <a:ln w="28575" cap="flat" cmpd="sng" algn="ctr">
            <a:solidFill>
              <a:schemeClr val="accent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cxnSp>
      <p:cxnSp>
        <p:nvCxnSpPr>
          <p:cNvPr id="267" name="Straight Connector 266">
            <a:extLst>
              <a:ext uri="{FF2B5EF4-FFF2-40B4-BE49-F238E27FC236}">
                <a16:creationId xmlns:a16="http://schemas.microsoft.com/office/drawing/2014/main" id="{7A4E982C-69EB-48BD-9101-03918D31DCD3}"/>
              </a:ext>
            </a:extLst>
          </p:cNvPr>
          <p:cNvCxnSpPr>
            <a:cxnSpLocks/>
          </p:cNvCxnSpPr>
          <p:nvPr/>
        </p:nvCxnSpPr>
        <p:spPr bwMode="auto">
          <a:xfrm>
            <a:off x="7825432" y="2683422"/>
            <a:ext cx="0" cy="215024"/>
          </a:xfrm>
          <a:prstGeom prst="line">
            <a:avLst/>
          </a:prstGeom>
          <a:solidFill>
            <a:schemeClr val="accent1"/>
          </a:solidFill>
          <a:ln w="12700" cap="flat" cmpd="sng" algn="ctr">
            <a:solidFill>
              <a:schemeClr val="accent2"/>
            </a:solidFill>
            <a:prstDash val="solid"/>
            <a:round/>
            <a:headEnd type="none" w="med" len="med"/>
            <a:tailEnd type="none" w="med" len="med"/>
          </a:ln>
          <a:effectLst/>
        </p:spPr>
      </p:cxnSp>
      <p:sp>
        <p:nvSpPr>
          <p:cNvPr id="268" name="Rectangle 267">
            <a:extLst>
              <a:ext uri="{FF2B5EF4-FFF2-40B4-BE49-F238E27FC236}">
                <a16:creationId xmlns:a16="http://schemas.microsoft.com/office/drawing/2014/main" id="{8A04642D-4F89-46AC-AB9F-FFE52BEBBDC1}"/>
              </a:ext>
            </a:extLst>
          </p:cNvPr>
          <p:cNvSpPr/>
          <p:nvPr/>
        </p:nvSpPr>
        <p:spPr bwMode="auto">
          <a:xfrm>
            <a:off x="7881508" y="2898446"/>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69" name="Rectangle 268">
            <a:extLst>
              <a:ext uri="{FF2B5EF4-FFF2-40B4-BE49-F238E27FC236}">
                <a16:creationId xmlns:a16="http://schemas.microsoft.com/office/drawing/2014/main" id="{9E2BEDAF-1F59-4CD5-B7E5-EF86676ED9C6}"/>
              </a:ext>
            </a:extLst>
          </p:cNvPr>
          <p:cNvSpPr/>
          <p:nvPr/>
        </p:nvSpPr>
        <p:spPr bwMode="auto">
          <a:xfrm>
            <a:off x="7881508" y="2637703"/>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181818"/>
              </a:solidFill>
              <a:effectLst/>
              <a:uLnTx/>
              <a:uFillTx/>
              <a:latin typeface="Ericsson Hilda"/>
              <a:ea typeface="+mn-ea"/>
              <a:cs typeface="+mn-cs"/>
            </a:endParaRPr>
          </a:p>
        </p:txBody>
      </p:sp>
      <p:cxnSp>
        <p:nvCxnSpPr>
          <p:cNvPr id="273" name="Straight Connector 272">
            <a:extLst>
              <a:ext uri="{FF2B5EF4-FFF2-40B4-BE49-F238E27FC236}">
                <a16:creationId xmlns:a16="http://schemas.microsoft.com/office/drawing/2014/main" id="{1CA5BF2D-02D5-4F99-8FE5-4711C282270B}"/>
              </a:ext>
            </a:extLst>
          </p:cNvPr>
          <p:cNvCxnSpPr>
            <a:cxnSpLocks/>
          </p:cNvCxnSpPr>
          <p:nvPr/>
        </p:nvCxnSpPr>
        <p:spPr bwMode="auto">
          <a:xfrm>
            <a:off x="7905688" y="2684131"/>
            <a:ext cx="0" cy="215024"/>
          </a:xfrm>
          <a:prstGeom prst="line">
            <a:avLst/>
          </a:prstGeom>
          <a:solidFill>
            <a:schemeClr val="accent1"/>
          </a:solidFill>
          <a:ln w="12700" cap="flat" cmpd="sng" algn="ctr">
            <a:solidFill>
              <a:schemeClr val="accent1"/>
            </a:solidFill>
            <a:prstDash val="dash"/>
            <a:round/>
            <a:headEnd type="none" w="med" len="med"/>
            <a:tailEnd type="none" w="med" len="med"/>
          </a:ln>
          <a:effectLst/>
        </p:spPr>
      </p:cxnSp>
      <p:sp>
        <p:nvSpPr>
          <p:cNvPr id="274" name="TextBox 273">
            <a:extLst>
              <a:ext uri="{FF2B5EF4-FFF2-40B4-BE49-F238E27FC236}">
                <a16:creationId xmlns:a16="http://schemas.microsoft.com/office/drawing/2014/main" id="{E0F30543-C0CD-4ED8-82FC-BCDDA7A1AB5B}"/>
              </a:ext>
            </a:extLst>
          </p:cNvPr>
          <p:cNvSpPr txBox="1"/>
          <p:nvPr/>
        </p:nvSpPr>
        <p:spPr bwMode="auto">
          <a:xfrm>
            <a:off x="7954239" y="2729378"/>
            <a:ext cx="189154" cy="123111"/>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0082F0"/>
                </a:solidFill>
                <a:effectLst/>
                <a:uLnTx/>
                <a:uFillTx/>
                <a:latin typeface="Arial" panose="020B0604020202020204" pitchFamily="34" charset="0"/>
                <a:ea typeface="+mn-ea"/>
                <a:cs typeface="Arial" panose="020B0604020202020204" pitchFamily="34" charset="0"/>
              </a:rPr>
              <a:t>N26</a:t>
            </a:r>
          </a:p>
        </p:txBody>
      </p:sp>
      <p:sp>
        <p:nvSpPr>
          <p:cNvPr id="275" name="TextBox 274">
            <a:extLst>
              <a:ext uri="{FF2B5EF4-FFF2-40B4-BE49-F238E27FC236}">
                <a16:creationId xmlns:a16="http://schemas.microsoft.com/office/drawing/2014/main" id="{47FB0D96-0AB5-4595-822A-D562933DFC32}"/>
              </a:ext>
            </a:extLst>
          </p:cNvPr>
          <p:cNvSpPr txBox="1"/>
          <p:nvPr/>
        </p:nvSpPr>
        <p:spPr bwMode="auto">
          <a:xfrm>
            <a:off x="7534716" y="2718429"/>
            <a:ext cx="126638" cy="123111"/>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0" i="0" u="none" strike="noStrike" kern="1200" cap="none" spc="0" normalizeH="0" baseline="0" noProof="0">
                <a:ln>
                  <a:noFill/>
                </a:ln>
                <a:solidFill>
                  <a:srgbClr val="0082F0"/>
                </a:solidFill>
                <a:effectLst/>
                <a:uLnTx/>
                <a:uFillTx/>
                <a:latin typeface="Arial" panose="020B0604020202020204" pitchFamily="34" charset="0"/>
                <a:ea typeface="+mn-ea"/>
                <a:cs typeface="Arial" panose="020B0604020202020204" pitchFamily="34" charset="0"/>
              </a:rPr>
              <a:t>S5</a:t>
            </a:r>
          </a:p>
        </p:txBody>
      </p:sp>
      <p:sp>
        <p:nvSpPr>
          <p:cNvPr id="99" name="TextBox 98">
            <a:extLst>
              <a:ext uri="{FF2B5EF4-FFF2-40B4-BE49-F238E27FC236}">
                <a16:creationId xmlns:a16="http://schemas.microsoft.com/office/drawing/2014/main" id="{D8B6D289-EF15-4D37-9592-5A8ECCA7DB59}"/>
              </a:ext>
            </a:extLst>
          </p:cNvPr>
          <p:cNvSpPr txBox="1"/>
          <p:nvPr/>
        </p:nvSpPr>
        <p:spPr bwMode="auto">
          <a:xfrm>
            <a:off x="4524498" y="5617481"/>
            <a:ext cx="7493370" cy="1221291"/>
          </a:xfrm>
          <a:prstGeom prst="rect">
            <a:avLst/>
          </a:prstGeom>
          <a:noFill/>
          <a:ln w="9525">
            <a:noFill/>
            <a:miter lim="800000"/>
            <a:headEnd/>
            <a:tailEnd/>
          </a:ln>
        </p:spPr>
        <p:txBody>
          <a:bodyPr vert="horz" wrap="square" lIns="72000" tIns="36000" rIns="0" bIns="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600"/>
              </a:spcAft>
              <a:buClr>
                <a:srgbClr val="181818"/>
              </a:buClr>
              <a:buSzTx/>
              <a:buFontTx/>
              <a:buNone/>
              <a:tabLst/>
              <a:defRPr/>
            </a:pPr>
            <a:r>
              <a:rPr kumimoji="0" lang="en-US" sz="1600" b="1" i="0" u="none" strike="noStrike" kern="1200" cap="none" spc="0" normalizeH="0" baseline="0" noProof="0">
                <a:ln>
                  <a:noFill/>
                </a:ln>
                <a:solidFill>
                  <a:srgbClr val="181818"/>
                </a:solidFill>
                <a:effectLst/>
                <a:uLnTx/>
                <a:uFillTx/>
                <a:latin typeface="Ericsson Hilda"/>
                <a:ea typeface="+mn-ea"/>
                <a:cs typeface="+mn-cs"/>
              </a:rPr>
              <a:t>Architecture </a:t>
            </a:r>
            <a:endParaRPr kumimoji="0" lang="en-US" sz="1400" b="1" i="0" u="none" strike="noStrike" kern="1200" cap="none" spc="0" normalizeH="0" baseline="0" noProof="0">
              <a:ln>
                <a:noFill/>
              </a:ln>
              <a:solidFill>
                <a:srgbClr val="181818"/>
              </a:solidFill>
              <a:effectLst/>
              <a:uLnTx/>
              <a:uFillTx/>
              <a:latin typeface="Ericsson Hilda"/>
              <a:ea typeface="+mn-ea"/>
              <a:cs typeface="+mn-cs"/>
            </a:endParaRPr>
          </a:p>
          <a:p>
            <a:pPr marL="285750" indent="-285750">
              <a:buClr>
                <a:srgbClr val="181818"/>
              </a:buClr>
              <a:buFont typeface="Ericsson Hilda Light" panose="00000600000000000000" pitchFamily="2" charset="0"/>
              <a:buChar char="—"/>
              <a:defRPr/>
            </a:pPr>
            <a:r>
              <a:rPr lang="en-US" sz="1400">
                <a:solidFill>
                  <a:srgbClr val="181818"/>
                </a:solidFill>
                <a:latin typeface="Ericsson Hilda"/>
              </a:rPr>
              <a:t>EPC and 5GC with </a:t>
            </a:r>
            <a:r>
              <a:rPr lang="en-US" sz="1400" b="1">
                <a:solidFill>
                  <a:srgbClr val="0082F0"/>
                </a:solidFill>
                <a:latin typeface="Ericsson Hilda"/>
              </a:rPr>
              <a:t>N26 interworking and SMF + UPF supporting  S5</a:t>
            </a:r>
          </a:p>
          <a:p>
            <a:pPr lvl="0">
              <a:buClr>
                <a:srgbClr val="181818"/>
              </a:buClr>
              <a:defRPr/>
            </a:pPr>
            <a:br>
              <a:rPr kumimoji="0" lang="en-US" sz="1400" b="0" i="0" u="none" strike="noStrike" kern="1200" cap="none" spc="0" normalizeH="0" baseline="0" noProof="0">
                <a:ln>
                  <a:noFill/>
                </a:ln>
                <a:solidFill>
                  <a:srgbClr val="181818"/>
                </a:solidFill>
                <a:effectLst/>
                <a:uLnTx/>
                <a:uFillTx/>
                <a:latin typeface="Ericsson Hilda"/>
                <a:ea typeface="+mn-ea"/>
                <a:cs typeface="+mn-cs"/>
              </a:rPr>
            </a:b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p:txBody>
      </p:sp>
    </p:spTree>
    <p:extLst>
      <p:ext uri="{BB962C8B-B14F-4D97-AF65-F5344CB8AC3E}">
        <p14:creationId xmlns:p14="http://schemas.microsoft.com/office/powerpoint/2010/main" val="31443624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6" name="Straight Connector 145">
            <a:extLst>
              <a:ext uri="{FF2B5EF4-FFF2-40B4-BE49-F238E27FC236}">
                <a16:creationId xmlns:a16="http://schemas.microsoft.com/office/drawing/2014/main" id="{070077FD-3E74-47A8-A1CD-B6BCE7507D69}"/>
              </a:ext>
            </a:extLst>
          </p:cNvPr>
          <p:cNvCxnSpPr>
            <a:cxnSpLocks/>
            <a:stCxn id="245" idx="2"/>
            <a:endCxn id="239" idx="0"/>
          </p:cNvCxnSpPr>
          <p:nvPr/>
        </p:nvCxnSpPr>
        <p:spPr bwMode="auto">
          <a:xfrm>
            <a:off x="6501115" y="3084278"/>
            <a:ext cx="0" cy="215024"/>
          </a:xfrm>
          <a:prstGeom prst="line">
            <a:avLst/>
          </a:prstGeom>
          <a:solidFill>
            <a:schemeClr val="accent1"/>
          </a:solidFill>
          <a:ln w="12700" cap="flat" cmpd="sng" algn="ctr">
            <a:solidFill>
              <a:schemeClr val="accent2"/>
            </a:solidFill>
            <a:prstDash val="solid"/>
            <a:round/>
            <a:headEnd type="none" w="med" len="med"/>
            <a:tailEnd type="none" w="med" len="med"/>
          </a:ln>
          <a:effectLst/>
        </p:spPr>
      </p:cxnSp>
      <p:sp>
        <p:nvSpPr>
          <p:cNvPr id="363" name="Rectangle 362">
            <a:extLst>
              <a:ext uri="{FF2B5EF4-FFF2-40B4-BE49-F238E27FC236}">
                <a16:creationId xmlns:a16="http://schemas.microsoft.com/office/drawing/2014/main" id="{97313C2E-5687-4B42-A8FA-8A207AB87EDD}"/>
              </a:ext>
            </a:extLst>
          </p:cNvPr>
          <p:cNvSpPr/>
          <p:nvPr/>
        </p:nvSpPr>
        <p:spPr bwMode="auto">
          <a:xfrm>
            <a:off x="10438121" y="3299302"/>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mn-lt"/>
            </a:endParaRPr>
          </a:p>
        </p:txBody>
      </p:sp>
      <p:sp>
        <p:nvSpPr>
          <p:cNvPr id="367" name="Rectangle 366">
            <a:extLst>
              <a:ext uri="{FF2B5EF4-FFF2-40B4-BE49-F238E27FC236}">
                <a16:creationId xmlns:a16="http://schemas.microsoft.com/office/drawing/2014/main" id="{2B35E350-7718-4BF9-B21E-945057813B9A}"/>
              </a:ext>
            </a:extLst>
          </p:cNvPr>
          <p:cNvSpPr/>
          <p:nvPr/>
        </p:nvSpPr>
        <p:spPr bwMode="auto">
          <a:xfrm>
            <a:off x="10601026" y="3299302"/>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effectLst/>
              <a:latin typeface="+mn-lt"/>
            </a:endParaRPr>
          </a:p>
        </p:txBody>
      </p:sp>
      <p:cxnSp>
        <p:nvCxnSpPr>
          <p:cNvPr id="352" name="Straight Connector 351">
            <a:extLst>
              <a:ext uri="{FF2B5EF4-FFF2-40B4-BE49-F238E27FC236}">
                <a16:creationId xmlns:a16="http://schemas.microsoft.com/office/drawing/2014/main" id="{B6F4C20C-3303-4035-B2ED-631AE75FEB19}"/>
              </a:ext>
            </a:extLst>
          </p:cNvPr>
          <p:cNvCxnSpPr>
            <a:cxnSpLocks/>
            <a:stCxn id="343" idx="0"/>
            <a:endCxn id="340" idx="2"/>
          </p:cNvCxnSpPr>
          <p:nvPr/>
        </p:nvCxnSpPr>
        <p:spPr bwMode="auto">
          <a:xfrm flipV="1">
            <a:off x="1718760" y="3084278"/>
            <a:ext cx="0" cy="215024"/>
          </a:xfrm>
          <a:prstGeom prst="line">
            <a:avLst/>
          </a:prstGeom>
          <a:noFill/>
          <a:ln w="28575" cap="flat" cmpd="sng" algn="ctr">
            <a:solidFill>
              <a:schemeClr val="accent5"/>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cxnSp>
      <p:sp>
        <p:nvSpPr>
          <p:cNvPr id="11" name="Title 1">
            <a:extLst>
              <a:ext uri="{FF2B5EF4-FFF2-40B4-BE49-F238E27FC236}">
                <a16:creationId xmlns:a16="http://schemas.microsoft.com/office/drawing/2014/main" id="{43966A13-A4AE-43C6-93F7-BAE1DE4716A4}"/>
              </a:ext>
            </a:extLst>
          </p:cNvPr>
          <p:cNvSpPr>
            <a:spLocks noGrp="1"/>
          </p:cNvSpPr>
          <p:nvPr>
            <p:ph type="title"/>
          </p:nvPr>
        </p:nvSpPr>
        <p:spPr>
          <a:xfrm>
            <a:off x="479425" y="476250"/>
            <a:ext cx="5684934" cy="1081088"/>
          </a:xfrm>
        </p:spPr>
        <p:txBody>
          <a:bodyPr/>
          <a:lstStyle/>
          <a:p>
            <a:r>
              <a:rPr lang="en-US" sz="4000"/>
              <a:t>5G voice evolution steps</a:t>
            </a:r>
          </a:p>
        </p:txBody>
      </p:sp>
      <p:sp>
        <p:nvSpPr>
          <p:cNvPr id="15" name="TextBox 14">
            <a:extLst>
              <a:ext uri="{FF2B5EF4-FFF2-40B4-BE49-F238E27FC236}">
                <a16:creationId xmlns:a16="http://schemas.microsoft.com/office/drawing/2014/main" id="{DD84DE0D-5E8C-4C14-A306-A46597ED575D}"/>
              </a:ext>
            </a:extLst>
          </p:cNvPr>
          <p:cNvSpPr txBox="1"/>
          <p:nvPr/>
        </p:nvSpPr>
        <p:spPr bwMode="auto">
          <a:xfrm>
            <a:off x="352988" y="1396564"/>
            <a:ext cx="3555092" cy="344128"/>
          </a:xfrm>
          <a:prstGeom prst="rect">
            <a:avLst/>
          </a:prstGeom>
          <a:solidFill>
            <a:schemeClr val="tx1">
              <a:lumMod val="75000"/>
              <a:lumOff val="25000"/>
            </a:schemeClr>
          </a:solidFill>
          <a:ln w="9525">
            <a:noFill/>
            <a:miter lim="800000"/>
            <a:headEnd/>
            <a:tailEnd/>
          </a:ln>
        </p:spPr>
        <p:txBody>
          <a:bodyPr vert="horz" wrap="square" lIns="72000" tIns="36000" rIns="0" bIns="0" numCol="1" rtlCol="0" anchor="t" anchorCtr="0" compatLnSpc="1">
            <a:prstTxWarp prst="textNoShape">
              <a:avLst/>
            </a:prstTxWarp>
            <a:spAutoFit/>
          </a:bodyPr>
          <a:lstStyle/>
          <a:p>
            <a:pPr>
              <a:buClr>
                <a:schemeClr val="tx1"/>
              </a:buClr>
            </a:pPr>
            <a:r>
              <a:rPr lang="en-US" sz="2000">
                <a:solidFill>
                  <a:schemeClr val="bg1"/>
                </a:solidFill>
              </a:rPr>
              <a:t>1. Dual Connectivity (EN-DC)</a:t>
            </a:r>
          </a:p>
        </p:txBody>
      </p:sp>
      <p:sp>
        <p:nvSpPr>
          <p:cNvPr id="34" name="TextBox 33">
            <a:extLst>
              <a:ext uri="{FF2B5EF4-FFF2-40B4-BE49-F238E27FC236}">
                <a16:creationId xmlns:a16="http://schemas.microsoft.com/office/drawing/2014/main" id="{6E5CB332-3C7A-454C-AF72-A698351FA76B}"/>
              </a:ext>
            </a:extLst>
          </p:cNvPr>
          <p:cNvSpPr txBox="1"/>
          <p:nvPr/>
        </p:nvSpPr>
        <p:spPr bwMode="auto">
          <a:xfrm>
            <a:off x="444429" y="4550691"/>
            <a:ext cx="3270713" cy="221018"/>
          </a:xfrm>
          <a:prstGeom prst="rect">
            <a:avLst/>
          </a:prstGeom>
          <a:noFill/>
          <a:ln w="9525">
            <a:noFill/>
            <a:miter lim="800000"/>
            <a:headEnd/>
            <a:tailEnd/>
          </a:ln>
        </p:spPr>
        <p:txBody>
          <a:bodyPr vert="horz" wrap="square" lIns="72000" tIns="36000" rIns="0" bIns="0" numCol="1" rtlCol="0" anchor="t" anchorCtr="0" compatLnSpc="1">
            <a:prstTxWarp prst="textNoShape">
              <a:avLst/>
            </a:prstTxWarp>
            <a:spAutoFit/>
          </a:bodyPr>
          <a:lstStyle/>
          <a:p>
            <a:pPr marL="171450" indent="-171450">
              <a:buClr>
                <a:schemeClr val="tx1"/>
              </a:buClr>
              <a:buFont typeface="Arial" panose="020B0604020202020204" pitchFamily="34" charset="0"/>
              <a:buChar char="•"/>
            </a:pPr>
            <a:r>
              <a:rPr lang="en-US" sz="1200" b="1">
                <a:solidFill>
                  <a:schemeClr val="accent2"/>
                </a:solidFill>
              </a:rPr>
              <a:t>LTE for voice</a:t>
            </a:r>
            <a:r>
              <a:rPr lang="en-US" sz="1200">
                <a:solidFill>
                  <a:schemeClr val="accent2"/>
                </a:solidFill>
              </a:rPr>
              <a:t> </a:t>
            </a:r>
            <a:r>
              <a:rPr lang="en-US" sz="1200"/>
              <a:t>and NR as data booster</a:t>
            </a:r>
          </a:p>
        </p:txBody>
      </p:sp>
      <p:sp>
        <p:nvSpPr>
          <p:cNvPr id="205" name="TextBox 204">
            <a:extLst>
              <a:ext uri="{FF2B5EF4-FFF2-40B4-BE49-F238E27FC236}">
                <a16:creationId xmlns:a16="http://schemas.microsoft.com/office/drawing/2014/main" id="{A2FD2D27-7BA3-45A1-A840-5238120B3770}"/>
              </a:ext>
            </a:extLst>
          </p:cNvPr>
          <p:cNvSpPr txBox="1"/>
          <p:nvPr/>
        </p:nvSpPr>
        <p:spPr bwMode="auto">
          <a:xfrm>
            <a:off x="1677585" y="2037313"/>
            <a:ext cx="981038" cy="184666"/>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a:buClr>
                <a:schemeClr val="tx1"/>
              </a:buClr>
            </a:pPr>
            <a:r>
              <a:rPr lang="en-US" sz="1200">
                <a:cs typeface="Arial" panose="020B0604020202020204" pitchFamily="34" charset="0"/>
              </a:rPr>
              <a:t>3GPP Option 3</a:t>
            </a:r>
          </a:p>
        </p:txBody>
      </p:sp>
      <p:sp>
        <p:nvSpPr>
          <p:cNvPr id="303" name="TextBox 302">
            <a:extLst>
              <a:ext uri="{FF2B5EF4-FFF2-40B4-BE49-F238E27FC236}">
                <a16:creationId xmlns:a16="http://schemas.microsoft.com/office/drawing/2014/main" id="{09B0D1B2-323C-48A0-848D-0B679D4DB6D8}"/>
              </a:ext>
            </a:extLst>
          </p:cNvPr>
          <p:cNvSpPr txBox="1"/>
          <p:nvPr/>
        </p:nvSpPr>
        <p:spPr bwMode="auto">
          <a:xfrm>
            <a:off x="4357298" y="4550691"/>
            <a:ext cx="3270713" cy="1513679"/>
          </a:xfrm>
          <a:prstGeom prst="rect">
            <a:avLst/>
          </a:prstGeom>
          <a:noFill/>
          <a:ln w="9525">
            <a:noFill/>
            <a:miter lim="800000"/>
            <a:headEnd/>
            <a:tailEnd/>
          </a:ln>
        </p:spPr>
        <p:txBody>
          <a:bodyPr vert="horz" wrap="square" lIns="72000" tIns="36000" rIns="0" bIns="0" numCol="1" rtlCol="0" anchor="t" anchorCtr="0" compatLnSpc="1">
            <a:prstTxWarp prst="textNoShape">
              <a:avLst/>
            </a:prstTxWarp>
            <a:spAutoFit/>
          </a:bodyPr>
          <a:lstStyle/>
          <a:p>
            <a:pPr marL="171450" indent="-171450">
              <a:buClr>
                <a:schemeClr val="tx1"/>
              </a:buClr>
              <a:buFont typeface="Arial" panose="020B0604020202020204" pitchFamily="34" charset="0"/>
              <a:buChar char="•"/>
            </a:pPr>
            <a:r>
              <a:rPr lang="en-US" sz="1200"/>
              <a:t>NR for data, but </a:t>
            </a:r>
            <a:br>
              <a:rPr lang="en-US" sz="1200"/>
            </a:br>
            <a:r>
              <a:rPr lang="en-US" sz="1200" b="1">
                <a:solidFill>
                  <a:schemeClr val="accent2"/>
                </a:solidFill>
              </a:rPr>
              <a:t>falling back to LTE (for voice and data) when making or receiving calls </a:t>
            </a:r>
            <a:br>
              <a:rPr lang="en-US" sz="1200" b="1"/>
            </a:br>
            <a:endParaRPr lang="en-US" sz="1200" b="1"/>
          </a:p>
          <a:p>
            <a:pPr marL="171450" indent="-171450">
              <a:buClr>
                <a:schemeClr val="tx1"/>
              </a:buClr>
              <a:buFont typeface="Arial" panose="020B0604020202020204" pitchFamily="34" charset="0"/>
              <a:buChar char="•"/>
            </a:pPr>
            <a:r>
              <a:rPr lang="en-US" sz="1200"/>
              <a:t>2 variants: Release with Redirect, Handover</a:t>
            </a:r>
          </a:p>
          <a:p>
            <a:pPr marL="171450" indent="-171450">
              <a:buClr>
                <a:schemeClr val="tx1"/>
              </a:buClr>
              <a:buFont typeface="Arial" panose="020B0604020202020204" pitchFamily="34" charset="0"/>
              <a:buChar char="•"/>
            </a:pPr>
            <a:endParaRPr lang="en-US" sz="1200"/>
          </a:p>
          <a:p>
            <a:pPr marL="171450" indent="-171450">
              <a:buClr>
                <a:schemeClr val="tx1"/>
              </a:buClr>
              <a:buFont typeface="Arial" panose="020B0604020202020204" pitchFamily="34" charset="0"/>
              <a:buChar char="•"/>
            </a:pPr>
            <a:r>
              <a:rPr lang="en-US" sz="1200"/>
              <a:t>EPC and 5GC with N26 interworking and IP address preservation in 5GC</a:t>
            </a:r>
          </a:p>
        </p:txBody>
      </p:sp>
      <p:pic>
        <p:nvPicPr>
          <p:cNvPr id="305" name="Graphic 304">
            <a:extLst>
              <a:ext uri="{FF2B5EF4-FFF2-40B4-BE49-F238E27FC236}">
                <a16:creationId xmlns:a16="http://schemas.microsoft.com/office/drawing/2014/main" id="{90D4CCA2-03E4-4300-A474-09E0FAF5FE2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00684" y="2722625"/>
            <a:ext cx="258323" cy="361653"/>
          </a:xfrm>
          <a:prstGeom prst="rect">
            <a:avLst/>
          </a:prstGeom>
        </p:spPr>
      </p:pic>
      <p:sp>
        <p:nvSpPr>
          <p:cNvPr id="4" name="Rectangle 3">
            <a:extLst>
              <a:ext uri="{FF2B5EF4-FFF2-40B4-BE49-F238E27FC236}">
                <a16:creationId xmlns:a16="http://schemas.microsoft.com/office/drawing/2014/main" id="{8EF20604-3164-4E0A-BD3D-E97754C905F9}"/>
              </a:ext>
            </a:extLst>
          </p:cNvPr>
          <p:cNvSpPr/>
          <p:nvPr/>
        </p:nvSpPr>
        <p:spPr bwMode="auto">
          <a:xfrm>
            <a:off x="7051179" y="3602727"/>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mn-lt"/>
            </a:endParaRPr>
          </a:p>
        </p:txBody>
      </p:sp>
      <p:cxnSp>
        <p:nvCxnSpPr>
          <p:cNvPr id="258" name="Straight Connector 257">
            <a:extLst>
              <a:ext uri="{FF2B5EF4-FFF2-40B4-BE49-F238E27FC236}">
                <a16:creationId xmlns:a16="http://schemas.microsoft.com/office/drawing/2014/main" id="{8F628DDF-98CE-4963-8DD9-03DAD8C3675B}"/>
              </a:ext>
            </a:extLst>
          </p:cNvPr>
          <p:cNvCxnSpPr>
            <a:cxnSpLocks/>
            <a:stCxn id="252" idx="3"/>
            <a:endCxn id="4" idx="1"/>
          </p:cNvCxnSpPr>
          <p:nvPr/>
        </p:nvCxnSpPr>
        <p:spPr bwMode="auto">
          <a:xfrm>
            <a:off x="6681115" y="3625587"/>
            <a:ext cx="370064" cy="0"/>
          </a:xfrm>
          <a:prstGeom prst="line">
            <a:avLst/>
          </a:prstGeom>
          <a:solidFill>
            <a:schemeClr val="accent1"/>
          </a:solidFill>
          <a:ln w="12700" cap="flat" cmpd="sng" algn="ctr">
            <a:solidFill>
              <a:schemeClr val="accent2"/>
            </a:solidFill>
            <a:prstDash val="solid"/>
            <a:round/>
            <a:headEnd type="none" w="med" len="med"/>
            <a:tailEnd type="none" w="med" len="med"/>
          </a:ln>
          <a:effectLst/>
        </p:spPr>
      </p:cxnSp>
      <p:sp>
        <p:nvSpPr>
          <p:cNvPr id="259" name="Rectangle 258">
            <a:extLst>
              <a:ext uri="{FF2B5EF4-FFF2-40B4-BE49-F238E27FC236}">
                <a16:creationId xmlns:a16="http://schemas.microsoft.com/office/drawing/2014/main" id="{F8B71F48-3EC2-465D-AB69-5FF05C1DC71C}"/>
              </a:ext>
            </a:extLst>
          </p:cNvPr>
          <p:cNvSpPr/>
          <p:nvPr/>
        </p:nvSpPr>
        <p:spPr bwMode="auto">
          <a:xfrm>
            <a:off x="5905332" y="3723043"/>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mn-lt"/>
            </a:endParaRPr>
          </a:p>
        </p:txBody>
      </p:sp>
      <p:sp>
        <p:nvSpPr>
          <p:cNvPr id="260" name="Rectangle 259">
            <a:extLst>
              <a:ext uri="{FF2B5EF4-FFF2-40B4-BE49-F238E27FC236}">
                <a16:creationId xmlns:a16="http://schemas.microsoft.com/office/drawing/2014/main" id="{0A55FF7A-6AF6-4746-A7A3-F686C1ABBFF3}"/>
              </a:ext>
            </a:extLst>
          </p:cNvPr>
          <p:cNvSpPr/>
          <p:nvPr/>
        </p:nvSpPr>
        <p:spPr bwMode="auto">
          <a:xfrm>
            <a:off x="6321115" y="3723043"/>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mn-lt"/>
            </a:endParaRPr>
          </a:p>
        </p:txBody>
      </p:sp>
      <p:cxnSp>
        <p:nvCxnSpPr>
          <p:cNvPr id="261" name="Straight Connector 260">
            <a:extLst>
              <a:ext uri="{FF2B5EF4-FFF2-40B4-BE49-F238E27FC236}">
                <a16:creationId xmlns:a16="http://schemas.microsoft.com/office/drawing/2014/main" id="{31123AC2-FEB2-47E6-AC77-74EED018EFB9}"/>
              </a:ext>
            </a:extLst>
          </p:cNvPr>
          <p:cNvCxnSpPr>
            <a:cxnSpLocks/>
            <a:stCxn id="259" idx="3"/>
            <a:endCxn id="260" idx="1"/>
          </p:cNvCxnSpPr>
          <p:nvPr/>
        </p:nvCxnSpPr>
        <p:spPr bwMode="auto">
          <a:xfrm>
            <a:off x="5951051" y="3745903"/>
            <a:ext cx="370064" cy="0"/>
          </a:xfrm>
          <a:prstGeom prst="line">
            <a:avLst/>
          </a:prstGeom>
          <a:noFill/>
          <a:ln w="28575" cap="flat" cmpd="sng" algn="ctr">
            <a:solidFill>
              <a:schemeClr val="accent5"/>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cxnSp>
      <p:sp>
        <p:nvSpPr>
          <p:cNvPr id="262" name="Rectangle 261">
            <a:extLst>
              <a:ext uri="{FF2B5EF4-FFF2-40B4-BE49-F238E27FC236}">
                <a16:creationId xmlns:a16="http://schemas.microsoft.com/office/drawing/2014/main" id="{153ECC01-7151-47F6-972F-C4B6E98A9024}"/>
              </a:ext>
            </a:extLst>
          </p:cNvPr>
          <p:cNvSpPr/>
          <p:nvPr/>
        </p:nvSpPr>
        <p:spPr bwMode="auto">
          <a:xfrm>
            <a:off x="5104524" y="3717121"/>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a:ln>
                <a:noFill/>
              </a:ln>
              <a:solidFill>
                <a:schemeClr val="bg1"/>
              </a:solidFill>
              <a:effectLst/>
            </a:endParaRPr>
          </a:p>
        </p:txBody>
      </p:sp>
      <p:sp>
        <p:nvSpPr>
          <p:cNvPr id="263" name="Rectangle 262">
            <a:extLst>
              <a:ext uri="{FF2B5EF4-FFF2-40B4-BE49-F238E27FC236}">
                <a16:creationId xmlns:a16="http://schemas.microsoft.com/office/drawing/2014/main" id="{E91E812E-702D-4CCB-90F2-A61A177F3C69}"/>
              </a:ext>
            </a:extLst>
          </p:cNvPr>
          <p:cNvSpPr/>
          <p:nvPr/>
        </p:nvSpPr>
        <p:spPr bwMode="auto">
          <a:xfrm>
            <a:off x="5493153" y="3717121"/>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a:ln>
                <a:noFill/>
              </a:ln>
              <a:solidFill>
                <a:schemeClr val="bg1"/>
              </a:solidFill>
              <a:effectLst/>
            </a:endParaRPr>
          </a:p>
        </p:txBody>
      </p:sp>
      <p:cxnSp>
        <p:nvCxnSpPr>
          <p:cNvPr id="264" name="Straight Connector 263">
            <a:extLst>
              <a:ext uri="{FF2B5EF4-FFF2-40B4-BE49-F238E27FC236}">
                <a16:creationId xmlns:a16="http://schemas.microsoft.com/office/drawing/2014/main" id="{C18B2C8E-1F8E-4799-ABA9-80FA9B471EF4}"/>
              </a:ext>
            </a:extLst>
          </p:cNvPr>
          <p:cNvCxnSpPr>
            <a:cxnSpLocks/>
            <a:stCxn id="262" idx="3"/>
            <a:endCxn id="263" idx="1"/>
          </p:cNvCxnSpPr>
          <p:nvPr/>
        </p:nvCxnSpPr>
        <p:spPr bwMode="auto">
          <a:xfrm>
            <a:off x="5150243" y="3739981"/>
            <a:ext cx="342910" cy="0"/>
          </a:xfrm>
          <a:prstGeom prst="line">
            <a:avLst/>
          </a:prstGeom>
          <a:noFill/>
          <a:ln w="28575" cap="flat" cmpd="sng" algn="ctr">
            <a:solidFill>
              <a:schemeClr val="accent5"/>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cxnSp>
      <p:sp>
        <p:nvSpPr>
          <p:cNvPr id="270" name="Rectangle 269">
            <a:extLst>
              <a:ext uri="{FF2B5EF4-FFF2-40B4-BE49-F238E27FC236}">
                <a16:creationId xmlns:a16="http://schemas.microsoft.com/office/drawing/2014/main" id="{A0E0600D-E800-4D52-81C0-BA213BDFDC53}"/>
              </a:ext>
            </a:extLst>
          </p:cNvPr>
          <p:cNvSpPr/>
          <p:nvPr/>
        </p:nvSpPr>
        <p:spPr bwMode="auto">
          <a:xfrm>
            <a:off x="6401777" y="3299302"/>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mn-lt"/>
            </a:endParaRPr>
          </a:p>
        </p:txBody>
      </p:sp>
      <p:sp>
        <p:nvSpPr>
          <p:cNvPr id="271" name="Rectangle 270">
            <a:extLst>
              <a:ext uri="{FF2B5EF4-FFF2-40B4-BE49-F238E27FC236}">
                <a16:creationId xmlns:a16="http://schemas.microsoft.com/office/drawing/2014/main" id="{5DC81DAC-1BF1-4A62-B4F6-6D45CED4A7EF}"/>
              </a:ext>
            </a:extLst>
          </p:cNvPr>
          <p:cNvSpPr/>
          <p:nvPr/>
        </p:nvSpPr>
        <p:spPr bwMode="auto">
          <a:xfrm>
            <a:off x="6401777" y="3038559"/>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mn-lt"/>
            </a:endParaRPr>
          </a:p>
        </p:txBody>
      </p:sp>
      <p:cxnSp>
        <p:nvCxnSpPr>
          <p:cNvPr id="272" name="Straight Connector 271">
            <a:extLst>
              <a:ext uri="{FF2B5EF4-FFF2-40B4-BE49-F238E27FC236}">
                <a16:creationId xmlns:a16="http://schemas.microsoft.com/office/drawing/2014/main" id="{1B216F53-4F2C-49EE-A8B9-6EBE14B3DFF6}"/>
              </a:ext>
            </a:extLst>
          </p:cNvPr>
          <p:cNvCxnSpPr>
            <a:cxnSpLocks/>
            <a:stCxn id="270" idx="0"/>
            <a:endCxn id="271" idx="2"/>
          </p:cNvCxnSpPr>
          <p:nvPr/>
        </p:nvCxnSpPr>
        <p:spPr bwMode="auto">
          <a:xfrm flipV="1">
            <a:off x="6424637" y="3084278"/>
            <a:ext cx="0" cy="215024"/>
          </a:xfrm>
          <a:prstGeom prst="line">
            <a:avLst/>
          </a:prstGeom>
          <a:noFill/>
          <a:ln w="28575" cap="flat" cmpd="sng" algn="ctr">
            <a:solidFill>
              <a:schemeClr val="accent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cxnSp>
      <p:cxnSp>
        <p:nvCxnSpPr>
          <p:cNvPr id="129" name="Straight Connector 128">
            <a:extLst>
              <a:ext uri="{FF2B5EF4-FFF2-40B4-BE49-F238E27FC236}">
                <a16:creationId xmlns:a16="http://schemas.microsoft.com/office/drawing/2014/main" id="{13919769-43DA-49FB-ACAB-74900A01D4D5}"/>
              </a:ext>
            </a:extLst>
          </p:cNvPr>
          <p:cNvCxnSpPr>
            <a:cxnSpLocks/>
            <a:stCxn id="131" idx="2"/>
            <a:endCxn id="130" idx="0"/>
          </p:cNvCxnSpPr>
          <p:nvPr/>
        </p:nvCxnSpPr>
        <p:spPr bwMode="auto">
          <a:xfrm>
            <a:off x="6587542" y="3084278"/>
            <a:ext cx="0" cy="215024"/>
          </a:xfrm>
          <a:prstGeom prst="line">
            <a:avLst/>
          </a:prstGeom>
          <a:solidFill>
            <a:schemeClr val="accent1"/>
          </a:solidFill>
          <a:ln w="12700" cap="flat" cmpd="sng" algn="ctr">
            <a:solidFill>
              <a:schemeClr val="accent5"/>
            </a:solidFill>
            <a:prstDash val="sysDot"/>
            <a:round/>
            <a:headEnd type="none" w="med" len="med"/>
            <a:tailEnd type="none" w="med" len="med"/>
          </a:ln>
          <a:effectLst/>
        </p:spPr>
      </p:cxnSp>
      <p:sp>
        <p:nvSpPr>
          <p:cNvPr id="130" name="Rectangle 129">
            <a:extLst>
              <a:ext uri="{FF2B5EF4-FFF2-40B4-BE49-F238E27FC236}">
                <a16:creationId xmlns:a16="http://schemas.microsoft.com/office/drawing/2014/main" id="{C342D8C2-B76C-41DA-B9C8-D2AE728445F1}"/>
              </a:ext>
            </a:extLst>
          </p:cNvPr>
          <p:cNvSpPr/>
          <p:nvPr/>
        </p:nvSpPr>
        <p:spPr bwMode="auto">
          <a:xfrm>
            <a:off x="6564682" y="3299302"/>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effectLst/>
              <a:latin typeface="+mn-lt"/>
            </a:endParaRPr>
          </a:p>
        </p:txBody>
      </p:sp>
      <p:sp>
        <p:nvSpPr>
          <p:cNvPr id="131" name="Rectangle 130">
            <a:extLst>
              <a:ext uri="{FF2B5EF4-FFF2-40B4-BE49-F238E27FC236}">
                <a16:creationId xmlns:a16="http://schemas.microsoft.com/office/drawing/2014/main" id="{0C8FA90E-1B57-4BC9-AE2C-81908B81E055}"/>
              </a:ext>
            </a:extLst>
          </p:cNvPr>
          <p:cNvSpPr/>
          <p:nvPr/>
        </p:nvSpPr>
        <p:spPr bwMode="auto">
          <a:xfrm>
            <a:off x="6564682" y="3038559"/>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effectLst/>
              <a:latin typeface="+mn-lt"/>
            </a:endParaRPr>
          </a:p>
        </p:txBody>
      </p:sp>
      <p:sp>
        <p:nvSpPr>
          <p:cNvPr id="252" name="Rectangle 251">
            <a:extLst>
              <a:ext uri="{FF2B5EF4-FFF2-40B4-BE49-F238E27FC236}">
                <a16:creationId xmlns:a16="http://schemas.microsoft.com/office/drawing/2014/main" id="{303C57A5-2E64-47CB-A171-719B62D1D836}"/>
              </a:ext>
            </a:extLst>
          </p:cNvPr>
          <p:cNvSpPr/>
          <p:nvPr/>
        </p:nvSpPr>
        <p:spPr bwMode="auto">
          <a:xfrm>
            <a:off x="6635396" y="3602727"/>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mn-lt"/>
            </a:endParaRPr>
          </a:p>
        </p:txBody>
      </p:sp>
      <p:cxnSp>
        <p:nvCxnSpPr>
          <p:cNvPr id="276" name="Connector: Curved 275">
            <a:extLst>
              <a:ext uri="{FF2B5EF4-FFF2-40B4-BE49-F238E27FC236}">
                <a16:creationId xmlns:a16="http://schemas.microsoft.com/office/drawing/2014/main" id="{A4594C85-8157-4FE5-AE6D-57FFF3B285B3}"/>
              </a:ext>
            </a:extLst>
          </p:cNvPr>
          <p:cNvCxnSpPr>
            <a:cxnSpLocks/>
            <a:stCxn id="277" idx="1"/>
            <a:endCxn id="278" idx="1"/>
          </p:cNvCxnSpPr>
          <p:nvPr/>
        </p:nvCxnSpPr>
        <p:spPr bwMode="auto">
          <a:xfrm rot="10800000" flipH="1">
            <a:off x="4671553" y="2938912"/>
            <a:ext cx="42501" cy="695667"/>
          </a:xfrm>
          <a:prstGeom prst="curvedConnector3">
            <a:avLst>
              <a:gd name="adj1" fmla="val -309275"/>
            </a:avLst>
          </a:prstGeom>
          <a:solidFill>
            <a:schemeClr val="accent1"/>
          </a:solidFill>
          <a:ln w="19050" cap="flat" cmpd="sng" algn="ctr">
            <a:solidFill>
              <a:schemeClr val="accent5"/>
            </a:solidFill>
            <a:prstDash val="solid"/>
            <a:round/>
            <a:headEnd type="none" w="med" len="med"/>
            <a:tailEnd type="triangle" w="med" len="med"/>
          </a:ln>
          <a:effectLst/>
        </p:spPr>
      </p:cxnSp>
      <p:sp>
        <p:nvSpPr>
          <p:cNvPr id="277" name="Rectangle 276">
            <a:extLst>
              <a:ext uri="{FF2B5EF4-FFF2-40B4-BE49-F238E27FC236}">
                <a16:creationId xmlns:a16="http://schemas.microsoft.com/office/drawing/2014/main" id="{B3A06C68-0DB6-4B6D-B1CE-81ADED6D52B0}"/>
              </a:ext>
            </a:extLst>
          </p:cNvPr>
          <p:cNvSpPr/>
          <p:nvPr/>
        </p:nvSpPr>
        <p:spPr bwMode="auto">
          <a:xfrm>
            <a:off x="4671554" y="3611718"/>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effectLst/>
              <a:latin typeface="+mn-lt"/>
            </a:endParaRPr>
          </a:p>
        </p:txBody>
      </p:sp>
      <p:sp>
        <p:nvSpPr>
          <p:cNvPr id="278" name="Rectangle 277">
            <a:extLst>
              <a:ext uri="{FF2B5EF4-FFF2-40B4-BE49-F238E27FC236}">
                <a16:creationId xmlns:a16="http://schemas.microsoft.com/office/drawing/2014/main" id="{BC12EA9C-181B-4658-9528-AAE1AB34ACEB}"/>
              </a:ext>
            </a:extLst>
          </p:cNvPr>
          <p:cNvSpPr/>
          <p:nvPr/>
        </p:nvSpPr>
        <p:spPr bwMode="auto">
          <a:xfrm>
            <a:off x="4714055" y="2916051"/>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effectLst/>
              <a:latin typeface="+mn-lt"/>
            </a:endParaRPr>
          </a:p>
        </p:txBody>
      </p:sp>
      <p:sp>
        <p:nvSpPr>
          <p:cNvPr id="279" name="TextBox 278">
            <a:extLst>
              <a:ext uri="{FF2B5EF4-FFF2-40B4-BE49-F238E27FC236}">
                <a16:creationId xmlns:a16="http://schemas.microsoft.com/office/drawing/2014/main" id="{8BBCF578-EBDF-459F-BE26-3E9E0FBF7FD5}"/>
              </a:ext>
            </a:extLst>
          </p:cNvPr>
          <p:cNvSpPr txBox="1"/>
          <p:nvPr/>
        </p:nvSpPr>
        <p:spPr bwMode="auto">
          <a:xfrm>
            <a:off x="4644785" y="3241708"/>
            <a:ext cx="666849" cy="138499"/>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a:buClr>
                <a:schemeClr val="tx1"/>
              </a:buClr>
            </a:pPr>
            <a:r>
              <a:rPr lang="en-US" sz="900" b="1">
                <a:solidFill>
                  <a:schemeClr val="accent5"/>
                </a:solidFill>
                <a:cs typeface="Arial" panose="020B0604020202020204" pitchFamily="34" charset="0"/>
              </a:rPr>
              <a:t>EPS Fallback</a:t>
            </a:r>
          </a:p>
        </p:txBody>
      </p:sp>
      <p:sp>
        <p:nvSpPr>
          <p:cNvPr id="280" name="Rectangle 279">
            <a:extLst>
              <a:ext uri="{FF2B5EF4-FFF2-40B4-BE49-F238E27FC236}">
                <a16:creationId xmlns:a16="http://schemas.microsoft.com/office/drawing/2014/main" id="{05FF797E-015C-4E3E-9741-88A918440A7E}"/>
              </a:ext>
            </a:extLst>
          </p:cNvPr>
          <p:cNvSpPr/>
          <p:nvPr/>
        </p:nvSpPr>
        <p:spPr bwMode="auto">
          <a:xfrm>
            <a:off x="5083192" y="2918179"/>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a:ln>
                <a:noFill/>
              </a:ln>
              <a:solidFill>
                <a:schemeClr val="bg1"/>
              </a:solidFill>
              <a:effectLst/>
            </a:endParaRPr>
          </a:p>
        </p:txBody>
      </p:sp>
      <p:sp>
        <p:nvSpPr>
          <p:cNvPr id="281" name="Rectangle 280">
            <a:extLst>
              <a:ext uri="{FF2B5EF4-FFF2-40B4-BE49-F238E27FC236}">
                <a16:creationId xmlns:a16="http://schemas.microsoft.com/office/drawing/2014/main" id="{378A23D2-6329-4C1E-9CAD-46E293296AE0}"/>
              </a:ext>
            </a:extLst>
          </p:cNvPr>
          <p:cNvSpPr/>
          <p:nvPr/>
        </p:nvSpPr>
        <p:spPr bwMode="auto">
          <a:xfrm>
            <a:off x="5493153" y="2918179"/>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a:ln>
                <a:noFill/>
              </a:ln>
              <a:solidFill>
                <a:schemeClr val="bg1"/>
              </a:solidFill>
              <a:effectLst/>
            </a:endParaRPr>
          </a:p>
        </p:txBody>
      </p:sp>
      <p:cxnSp>
        <p:nvCxnSpPr>
          <p:cNvPr id="282" name="Straight Connector 281">
            <a:extLst>
              <a:ext uri="{FF2B5EF4-FFF2-40B4-BE49-F238E27FC236}">
                <a16:creationId xmlns:a16="http://schemas.microsoft.com/office/drawing/2014/main" id="{50D02582-6D40-49BC-B7B8-883C017CF9EF}"/>
              </a:ext>
            </a:extLst>
          </p:cNvPr>
          <p:cNvCxnSpPr>
            <a:cxnSpLocks/>
            <a:stCxn id="280" idx="3"/>
            <a:endCxn id="281" idx="1"/>
          </p:cNvCxnSpPr>
          <p:nvPr/>
        </p:nvCxnSpPr>
        <p:spPr bwMode="auto">
          <a:xfrm>
            <a:off x="5128911" y="2941039"/>
            <a:ext cx="364242" cy="0"/>
          </a:xfrm>
          <a:prstGeom prst="line">
            <a:avLst/>
          </a:prstGeom>
          <a:noFill/>
          <a:ln w="28575" cap="flat" cmpd="sng" algn="ctr">
            <a:solidFill>
              <a:schemeClr val="accent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cxnSp>
      <p:sp>
        <p:nvSpPr>
          <p:cNvPr id="283" name="Rectangle 282">
            <a:extLst>
              <a:ext uri="{FF2B5EF4-FFF2-40B4-BE49-F238E27FC236}">
                <a16:creationId xmlns:a16="http://schemas.microsoft.com/office/drawing/2014/main" id="{F3114621-7837-43C1-BD7A-3E8E6E5C518C}"/>
              </a:ext>
            </a:extLst>
          </p:cNvPr>
          <p:cNvSpPr/>
          <p:nvPr/>
        </p:nvSpPr>
        <p:spPr bwMode="auto">
          <a:xfrm>
            <a:off x="5493153" y="2802627"/>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a:ln>
                <a:noFill/>
              </a:ln>
              <a:solidFill>
                <a:schemeClr val="bg1"/>
              </a:solidFill>
              <a:effectLst/>
            </a:endParaRPr>
          </a:p>
        </p:txBody>
      </p:sp>
      <p:cxnSp>
        <p:nvCxnSpPr>
          <p:cNvPr id="284" name="Straight Connector 283">
            <a:extLst>
              <a:ext uri="{FF2B5EF4-FFF2-40B4-BE49-F238E27FC236}">
                <a16:creationId xmlns:a16="http://schemas.microsoft.com/office/drawing/2014/main" id="{8442A71C-29E9-401B-A3BC-0F9B6659BE7F}"/>
              </a:ext>
            </a:extLst>
          </p:cNvPr>
          <p:cNvCxnSpPr>
            <a:cxnSpLocks/>
            <a:stCxn id="285" idx="3"/>
            <a:endCxn id="283" idx="1"/>
          </p:cNvCxnSpPr>
          <p:nvPr/>
        </p:nvCxnSpPr>
        <p:spPr bwMode="auto">
          <a:xfrm>
            <a:off x="5128911" y="2825487"/>
            <a:ext cx="364242" cy="0"/>
          </a:xfrm>
          <a:prstGeom prst="line">
            <a:avLst/>
          </a:prstGeom>
          <a:solidFill>
            <a:schemeClr val="accent1"/>
          </a:solidFill>
          <a:ln w="12700" cap="flat" cmpd="sng" algn="ctr">
            <a:solidFill>
              <a:schemeClr val="accent2"/>
            </a:solidFill>
            <a:prstDash val="solid"/>
            <a:round/>
            <a:headEnd type="none" w="med" len="med"/>
            <a:tailEnd type="none" w="med" len="med"/>
          </a:ln>
          <a:effectLst/>
        </p:spPr>
      </p:cxnSp>
      <p:sp>
        <p:nvSpPr>
          <p:cNvPr id="285" name="Rectangle 284">
            <a:extLst>
              <a:ext uri="{FF2B5EF4-FFF2-40B4-BE49-F238E27FC236}">
                <a16:creationId xmlns:a16="http://schemas.microsoft.com/office/drawing/2014/main" id="{FDB6D638-52BC-491E-B577-33250FDDAB45}"/>
              </a:ext>
            </a:extLst>
          </p:cNvPr>
          <p:cNvSpPr/>
          <p:nvPr/>
        </p:nvSpPr>
        <p:spPr bwMode="auto">
          <a:xfrm>
            <a:off x="5083192" y="2802627"/>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a:ln>
                <a:noFill/>
              </a:ln>
              <a:solidFill>
                <a:schemeClr val="bg1"/>
              </a:solidFill>
              <a:effectLst/>
            </a:endParaRPr>
          </a:p>
        </p:txBody>
      </p:sp>
      <p:sp>
        <p:nvSpPr>
          <p:cNvPr id="286" name="Rectangle 285">
            <a:extLst>
              <a:ext uri="{FF2B5EF4-FFF2-40B4-BE49-F238E27FC236}">
                <a16:creationId xmlns:a16="http://schemas.microsoft.com/office/drawing/2014/main" id="{38472FE9-256E-4D16-9808-E41BD50626AA}"/>
              </a:ext>
            </a:extLst>
          </p:cNvPr>
          <p:cNvSpPr/>
          <p:nvPr/>
        </p:nvSpPr>
        <p:spPr bwMode="auto">
          <a:xfrm>
            <a:off x="5905332" y="2918179"/>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mn-lt"/>
            </a:endParaRPr>
          </a:p>
        </p:txBody>
      </p:sp>
      <p:sp>
        <p:nvSpPr>
          <p:cNvPr id="287" name="Rectangle 286">
            <a:extLst>
              <a:ext uri="{FF2B5EF4-FFF2-40B4-BE49-F238E27FC236}">
                <a16:creationId xmlns:a16="http://schemas.microsoft.com/office/drawing/2014/main" id="{3CD90601-6A53-44AA-82B6-B5F52F637E7B}"/>
              </a:ext>
            </a:extLst>
          </p:cNvPr>
          <p:cNvSpPr/>
          <p:nvPr/>
        </p:nvSpPr>
        <p:spPr bwMode="auto">
          <a:xfrm>
            <a:off x="6321115" y="2918179"/>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mn-lt"/>
            </a:endParaRPr>
          </a:p>
        </p:txBody>
      </p:sp>
      <p:cxnSp>
        <p:nvCxnSpPr>
          <p:cNvPr id="288" name="Straight Connector 287">
            <a:extLst>
              <a:ext uri="{FF2B5EF4-FFF2-40B4-BE49-F238E27FC236}">
                <a16:creationId xmlns:a16="http://schemas.microsoft.com/office/drawing/2014/main" id="{893CA480-CA25-4B14-BBDC-C441652235DE}"/>
              </a:ext>
            </a:extLst>
          </p:cNvPr>
          <p:cNvCxnSpPr>
            <a:cxnSpLocks/>
            <a:stCxn id="286" idx="3"/>
            <a:endCxn id="287" idx="1"/>
          </p:cNvCxnSpPr>
          <p:nvPr/>
        </p:nvCxnSpPr>
        <p:spPr bwMode="auto">
          <a:xfrm>
            <a:off x="5951051" y="2941039"/>
            <a:ext cx="370064" cy="0"/>
          </a:xfrm>
          <a:prstGeom prst="line">
            <a:avLst/>
          </a:prstGeom>
          <a:noFill/>
          <a:ln w="28575" cap="flat" cmpd="sng" algn="ctr">
            <a:solidFill>
              <a:schemeClr val="accent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cxnSp>
      <p:sp>
        <p:nvSpPr>
          <p:cNvPr id="289" name="Rectangle 288">
            <a:extLst>
              <a:ext uri="{FF2B5EF4-FFF2-40B4-BE49-F238E27FC236}">
                <a16:creationId xmlns:a16="http://schemas.microsoft.com/office/drawing/2014/main" id="{A4CE00CE-E630-4515-A8D3-FF96AEFEDB52}"/>
              </a:ext>
            </a:extLst>
          </p:cNvPr>
          <p:cNvSpPr/>
          <p:nvPr/>
        </p:nvSpPr>
        <p:spPr bwMode="auto">
          <a:xfrm>
            <a:off x="6321115" y="2802627"/>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mn-lt"/>
            </a:endParaRPr>
          </a:p>
        </p:txBody>
      </p:sp>
      <p:cxnSp>
        <p:nvCxnSpPr>
          <p:cNvPr id="290" name="Straight Connector 289">
            <a:extLst>
              <a:ext uri="{FF2B5EF4-FFF2-40B4-BE49-F238E27FC236}">
                <a16:creationId xmlns:a16="http://schemas.microsoft.com/office/drawing/2014/main" id="{31907ACC-8195-496E-899E-81C6455CF364}"/>
              </a:ext>
            </a:extLst>
          </p:cNvPr>
          <p:cNvCxnSpPr>
            <a:cxnSpLocks/>
            <a:stCxn id="291" idx="3"/>
            <a:endCxn id="289" idx="1"/>
          </p:cNvCxnSpPr>
          <p:nvPr/>
        </p:nvCxnSpPr>
        <p:spPr bwMode="auto">
          <a:xfrm>
            <a:off x="5951051" y="2825487"/>
            <a:ext cx="370064" cy="0"/>
          </a:xfrm>
          <a:prstGeom prst="line">
            <a:avLst/>
          </a:prstGeom>
          <a:solidFill>
            <a:schemeClr val="accent1"/>
          </a:solidFill>
          <a:ln w="12700" cap="flat" cmpd="sng" algn="ctr">
            <a:solidFill>
              <a:schemeClr val="accent2"/>
            </a:solidFill>
            <a:prstDash val="solid"/>
            <a:round/>
            <a:headEnd type="none" w="med" len="med"/>
            <a:tailEnd type="none" w="med" len="med"/>
          </a:ln>
          <a:effectLst/>
        </p:spPr>
      </p:cxnSp>
      <p:sp>
        <p:nvSpPr>
          <p:cNvPr id="291" name="Rectangle 290">
            <a:extLst>
              <a:ext uri="{FF2B5EF4-FFF2-40B4-BE49-F238E27FC236}">
                <a16:creationId xmlns:a16="http://schemas.microsoft.com/office/drawing/2014/main" id="{D12FD63F-233C-4FD6-A482-E83A394F8BA1}"/>
              </a:ext>
            </a:extLst>
          </p:cNvPr>
          <p:cNvSpPr/>
          <p:nvPr/>
        </p:nvSpPr>
        <p:spPr bwMode="auto">
          <a:xfrm>
            <a:off x="5905332" y="2802627"/>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mn-lt"/>
            </a:endParaRPr>
          </a:p>
        </p:txBody>
      </p:sp>
      <p:sp>
        <p:nvSpPr>
          <p:cNvPr id="300" name="TextBox 299">
            <a:extLst>
              <a:ext uri="{FF2B5EF4-FFF2-40B4-BE49-F238E27FC236}">
                <a16:creationId xmlns:a16="http://schemas.microsoft.com/office/drawing/2014/main" id="{E6EDCFF0-E3A0-40E6-B1D1-05805A4A3849}"/>
              </a:ext>
            </a:extLst>
          </p:cNvPr>
          <p:cNvSpPr txBox="1"/>
          <p:nvPr/>
        </p:nvSpPr>
        <p:spPr bwMode="auto">
          <a:xfrm>
            <a:off x="5202162" y="3792226"/>
            <a:ext cx="243657" cy="138499"/>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algn="ctr">
              <a:buClr>
                <a:schemeClr val="tx1"/>
              </a:buClr>
            </a:pPr>
            <a:r>
              <a:rPr lang="en-US" sz="900">
                <a:solidFill>
                  <a:schemeClr val="accent5"/>
                </a:solidFill>
                <a:cs typeface="Arial" panose="020B0604020202020204" pitchFamily="34" charset="0"/>
              </a:rPr>
              <a:t>Data</a:t>
            </a:r>
          </a:p>
        </p:txBody>
      </p:sp>
      <p:sp>
        <p:nvSpPr>
          <p:cNvPr id="301" name="TextBox 300">
            <a:extLst>
              <a:ext uri="{FF2B5EF4-FFF2-40B4-BE49-F238E27FC236}">
                <a16:creationId xmlns:a16="http://schemas.microsoft.com/office/drawing/2014/main" id="{1425587E-4832-4C0F-9257-2D1F2EDD56DD}"/>
              </a:ext>
            </a:extLst>
          </p:cNvPr>
          <p:cNvSpPr txBox="1"/>
          <p:nvPr/>
        </p:nvSpPr>
        <p:spPr bwMode="auto">
          <a:xfrm>
            <a:off x="5187735" y="2679066"/>
            <a:ext cx="272510" cy="138499"/>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algn="ctr">
              <a:buClr>
                <a:schemeClr val="tx1"/>
              </a:buClr>
            </a:pPr>
            <a:r>
              <a:rPr lang="en-US" sz="900">
                <a:solidFill>
                  <a:schemeClr val="accent2"/>
                </a:solidFill>
                <a:cs typeface="Arial" panose="020B0604020202020204" pitchFamily="34" charset="0"/>
              </a:rPr>
              <a:t>Voice</a:t>
            </a:r>
          </a:p>
        </p:txBody>
      </p:sp>
      <p:sp>
        <p:nvSpPr>
          <p:cNvPr id="302" name="TextBox 301">
            <a:extLst>
              <a:ext uri="{FF2B5EF4-FFF2-40B4-BE49-F238E27FC236}">
                <a16:creationId xmlns:a16="http://schemas.microsoft.com/office/drawing/2014/main" id="{FF787F26-641C-4634-BA1A-74C058611E01}"/>
              </a:ext>
            </a:extLst>
          </p:cNvPr>
          <p:cNvSpPr txBox="1"/>
          <p:nvPr/>
        </p:nvSpPr>
        <p:spPr bwMode="auto">
          <a:xfrm>
            <a:off x="5202162" y="2978737"/>
            <a:ext cx="243657" cy="138499"/>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algn="ctr">
              <a:buClr>
                <a:schemeClr val="tx1"/>
              </a:buClr>
            </a:pPr>
            <a:r>
              <a:rPr lang="en-US" sz="900">
                <a:solidFill>
                  <a:schemeClr val="accent2"/>
                </a:solidFill>
                <a:cs typeface="Arial" panose="020B0604020202020204" pitchFamily="34" charset="0"/>
              </a:rPr>
              <a:t>Data</a:t>
            </a:r>
          </a:p>
        </p:txBody>
      </p:sp>
      <p:pic>
        <p:nvPicPr>
          <p:cNvPr id="304" name="Graphic 303">
            <a:extLst>
              <a:ext uri="{FF2B5EF4-FFF2-40B4-BE49-F238E27FC236}">
                <a16:creationId xmlns:a16="http://schemas.microsoft.com/office/drawing/2014/main" id="{382936C3-B23E-42DF-AF29-B698E1ED981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00684" y="3522649"/>
            <a:ext cx="258323" cy="361653"/>
          </a:xfrm>
          <a:prstGeom prst="rect">
            <a:avLst/>
          </a:prstGeom>
        </p:spPr>
      </p:pic>
      <p:sp>
        <p:nvSpPr>
          <p:cNvPr id="308" name="Rectangle 307">
            <a:extLst>
              <a:ext uri="{FF2B5EF4-FFF2-40B4-BE49-F238E27FC236}">
                <a16:creationId xmlns:a16="http://schemas.microsoft.com/office/drawing/2014/main" id="{49F9DF0C-B8E4-4D63-A2BE-4803CCF1E776}"/>
              </a:ext>
            </a:extLst>
          </p:cNvPr>
          <p:cNvSpPr/>
          <p:nvPr/>
        </p:nvSpPr>
        <p:spPr bwMode="auto">
          <a:xfrm>
            <a:off x="2998888" y="2803436"/>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mn-lt"/>
            </a:endParaRPr>
          </a:p>
        </p:txBody>
      </p:sp>
      <p:cxnSp>
        <p:nvCxnSpPr>
          <p:cNvPr id="309" name="Straight Connector 308">
            <a:extLst>
              <a:ext uri="{FF2B5EF4-FFF2-40B4-BE49-F238E27FC236}">
                <a16:creationId xmlns:a16="http://schemas.microsoft.com/office/drawing/2014/main" id="{E936A05E-7F1A-4C19-B491-DFEEF38E3F0C}"/>
              </a:ext>
            </a:extLst>
          </p:cNvPr>
          <p:cNvCxnSpPr>
            <a:cxnSpLocks/>
            <a:stCxn id="322" idx="3"/>
            <a:endCxn id="308" idx="1"/>
          </p:cNvCxnSpPr>
          <p:nvPr/>
        </p:nvCxnSpPr>
        <p:spPr bwMode="auto">
          <a:xfrm>
            <a:off x="2628824" y="2826296"/>
            <a:ext cx="370064" cy="0"/>
          </a:xfrm>
          <a:prstGeom prst="line">
            <a:avLst/>
          </a:prstGeom>
          <a:solidFill>
            <a:schemeClr val="accent1"/>
          </a:solidFill>
          <a:ln w="12700" cap="flat" cmpd="sng" algn="ctr">
            <a:solidFill>
              <a:schemeClr val="accent2"/>
            </a:solidFill>
            <a:prstDash val="solid"/>
            <a:round/>
            <a:headEnd type="none" w="med" len="med"/>
            <a:tailEnd type="none" w="med" len="med"/>
          </a:ln>
          <a:effectLst/>
        </p:spPr>
      </p:cxnSp>
      <p:sp>
        <p:nvSpPr>
          <p:cNvPr id="313" name="Rectangle 312">
            <a:extLst>
              <a:ext uri="{FF2B5EF4-FFF2-40B4-BE49-F238E27FC236}">
                <a16:creationId xmlns:a16="http://schemas.microsoft.com/office/drawing/2014/main" id="{1F759860-C3EB-4CDD-A55A-54B1D4283A23}"/>
              </a:ext>
            </a:extLst>
          </p:cNvPr>
          <p:cNvSpPr/>
          <p:nvPr/>
        </p:nvSpPr>
        <p:spPr bwMode="auto">
          <a:xfrm>
            <a:off x="966131" y="3370411"/>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a:ln>
                <a:noFill/>
              </a:ln>
              <a:solidFill>
                <a:schemeClr val="bg1"/>
              </a:solidFill>
              <a:effectLst/>
            </a:endParaRPr>
          </a:p>
        </p:txBody>
      </p:sp>
      <p:sp>
        <p:nvSpPr>
          <p:cNvPr id="314" name="Rectangle 313">
            <a:extLst>
              <a:ext uri="{FF2B5EF4-FFF2-40B4-BE49-F238E27FC236}">
                <a16:creationId xmlns:a16="http://schemas.microsoft.com/office/drawing/2014/main" id="{192C3629-744D-4024-8360-01DC475A90E1}"/>
              </a:ext>
            </a:extLst>
          </p:cNvPr>
          <p:cNvSpPr/>
          <p:nvPr/>
        </p:nvSpPr>
        <p:spPr bwMode="auto">
          <a:xfrm>
            <a:off x="1440862" y="3717121"/>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a:ln>
                <a:noFill/>
              </a:ln>
              <a:solidFill>
                <a:schemeClr val="bg1"/>
              </a:solidFill>
              <a:effectLst/>
            </a:endParaRPr>
          </a:p>
        </p:txBody>
      </p:sp>
      <p:cxnSp>
        <p:nvCxnSpPr>
          <p:cNvPr id="315" name="Straight Connector 314">
            <a:extLst>
              <a:ext uri="{FF2B5EF4-FFF2-40B4-BE49-F238E27FC236}">
                <a16:creationId xmlns:a16="http://schemas.microsoft.com/office/drawing/2014/main" id="{1C053479-6A31-491E-ACD1-35B0D9BEA2CF}"/>
              </a:ext>
            </a:extLst>
          </p:cNvPr>
          <p:cNvCxnSpPr>
            <a:cxnSpLocks/>
            <a:stCxn id="313" idx="3"/>
            <a:endCxn id="314" idx="1"/>
          </p:cNvCxnSpPr>
          <p:nvPr/>
        </p:nvCxnSpPr>
        <p:spPr bwMode="auto">
          <a:xfrm>
            <a:off x="1011850" y="3393271"/>
            <a:ext cx="429012" cy="346710"/>
          </a:xfrm>
          <a:prstGeom prst="line">
            <a:avLst/>
          </a:prstGeom>
          <a:noFill/>
          <a:ln w="28575" cap="flat" cmpd="sng" algn="ctr">
            <a:solidFill>
              <a:schemeClr val="accent5"/>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cxnSp>
      <p:sp>
        <p:nvSpPr>
          <p:cNvPr id="322" name="Rectangle 321">
            <a:extLst>
              <a:ext uri="{FF2B5EF4-FFF2-40B4-BE49-F238E27FC236}">
                <a16:creationId xmlns:a16="http://schemas.microsoft.com/office/drawing/2014/main" id="{92A653FE-4DBD-4846-B3FC-575C7B0C0B6F}"/>
              </a:ext>
            </a:extLst>
          </p:cNvPr>
          <p:cNvSpPr/>
          <p:nvPr/>
        </p:nvSpPr>
        <p:spPr bwMode="auto">
          <a:xfrm>
            <a:off x="2583105" y="2803436"/>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mn-lt"/>
            </a:endParaRPr>
          </a:p>
        </p:txBody>
      </p:sp>
      <p:sp>
        <p:nvSpPr>
          <p:cNvPr id="327" name="Rectangle 326">
            <a:extLst>
              <a:ext uri="{FF2B5EF4-FFF2-40B4-BE49-F238E27FC236}">
                <a16:creationId xmlns:a16="http://schemas.microsoft.com/office/drawing/2014/main" id="{5BC30657-AE7D-4D1F-B008-E14F01DBD727}"/>
              </a:ext>
            </a:extLst>
          </p:cNvPr>
          <p:cNvSpPr/>
          <p:nvPr/>
        </p:nvSpPr>
        <p:spPr bwMode="auto">
          <a:xfrm>
            <a:off x="966131" y="3192499"/>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a:ln>
                <a:noFill/>
              </a:ln>
              <a:solidFill>
                <a:schemeClr val="bg1"/>
              </a:solidFill>
              <a:effectLst/>
            </a:endParaRPr>
          </a:p>
        </p:txBody>
      </p:sp>
      <p:sp>
        <p:nvSpPr>
          <p:cNvPr id="328" name="Rectangle 327">
            <a:extLst>
              <a:ext uri="{FF2B5EF4-FFF2-40B4-BE49-F238E27FC236}">
                <a16:creationId xmlns:a16="http://schemas.microsoft.com/office/drawing/2014/main" id="{CE3B38C6-21FB-4EC4-8A64-CAB74A2C430E}"/>
              </a:ext>
            </a:extLst>
          </p:cNvPr>
          <p:cNvSpPr/>
          <p:nvPr/>
        </p:nvSpPr>
        <p:spPr bwMode="auto">
          <a:xfrm>
            <a:off x="1440862" y="2918179"/>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a:ln>
                <a:noFill/>
              </a:ln>
              <a:solidFill>
                <a:schemeClr val="bg1"/>
              </a:solidFill>
              <a:effectLst/>
            </a:endParaRPr>
          </a:p>
        </p:txBody>
      </p:sp>
      <p:cxnSp>
        <p:nvCxnSpPr>
          <p:cNvPr id="329" name="Straight Connector 328">
            <a:extLst>
              <a:ext uri="{FF2B5EF4-FFF2-40B4-BE49-F238E27FC236}">
                <a16:creationId xmlns:a16="http://schemas.microsoft.com/office/drawing/2014/main" id="{FF79493C-64CD-4C0A-852C-2020AF35C798}"/>
              </a:ext>
            </a:extLst>
          </p:cNvPr>
          <p:cNvCxnSpPr>
            <a:cxnSpLocks/>
            <a:stCxn id="327" idx="3"/>
            <a:endCxn id="328" idx="1"/>
          </p:cNvCxnSpPr>
          <p:nvPr/>
        </p:nvCxnSpPr>
        <p:spPr bwMode="auto">
          <a:xfrm flipV="1">
            <a:off x="1011850" y="2941039"/>
            <a:ext cx="429012" cy="274320"/>
          </a:xfrm>
          <a:prstGeom prst="line">
            <a:avLst/>
          </a:prstGeom>
          <a:noFill/>
          <a:ln w="28575" cap="flat" cmpd="sng" algn="ctr">
            <a:solidFill>
              <a:schemeClr val="accent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cxnSp>
      <p:sp>
        <p:nvSpPr>
          <p:cNvPr id="330" name="Rectangle 329">
            <a:extLst>
              <a:ext uri="{FF2B5EF4-FFF2-40B4-BE49-F238E27FC236}">
                <a16:creationId xmlns:a16="http://schemas.microsoft.com/office/drawing/2014/main" id="{0C2EA5A3-950D-4880-BF70-6B1F28AEC114}"/>
              </a:ext>
            </a:extLst>
          </p:cNvPr>
          <p:cNvSpPr/>
          <p:nvPr/>
        </p:nvSpPr>
        <p:spPr bwMode="auto">
          <a:xfrm>
            <a:off x="1440862" y="2802627"/>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a:ln>
                <a:noFill/>
              </a:ln>
              <a:solidFill>
                <a:schemeClr val="bg1"/>
              </a:solidFill>
              <a:effectLst/>
            </a:endParaRPr>
          </a:p>
        </p:txBody>
      </p:sp>
      <p:cxnSp>
        <p:nvCxnSpPr>
          <p:cNvPr id="331" name="Straight Connector 330">
            <a:extLst>
              <a:ext uri="{FF2B5EF4-FFF2-40B4-BE49-F238E27FC236}">
                <a16:creationId xmlns:a16="http://schemas.microsoft.com/office/drawing/2014/main" id="{EBDB276C-F2DE-43D6-B20A-FBA9497E90B4}"/>
              </a:ext>
            </a:extLst>
          </p:cNvPr>
          <p:cNvCxnSpPr>
            <a:cxnSpLocks/>
            <a:stCxn id="332" idx="3"/>
            <a:endCxn id="330" idx="1"/>
          </p:cNvCxnSpPr>
          <p:nvPr/>
        </p:nvCxnSpPr>
        <p:spPr bwMode="auto">
          <a:xfrm flipV="1">
            <a:off x="1011850" y="2825487"/>
            <a:ext cx="429012" cy="274320"/>
          </a:xfrm>
          <a:prstGeom prst="line">
            <a:avLst/>
          </a:prstGeom>
          <a:solidFill>
            <a:schemeClr val="accent1"/>
          </a:solidFill>
          <a:ln w="12700" cap="flat" cmpd="sng" algn="ctr">
            <a:solidFill>
              <a:schemeClr val="accent2"/>
            </a:solidFill>
            <a:prstDash val="solid"/>
            <a:round/>
            <a:headEnd type="none" w="med" len="med"/>
            <a:tailEnd type="none" w="med" len="med"/>
          </a:ln>
          <a:effectLst/>
        </p:spPr>
      </p:cxnSp>
      <p:sp>
        <p:nvSpPr>
          <p:cNvPr id="332" name="Rectangle 331">
            <a:extLst>
              <a:ext uri="{FF2B5EF4-FFF2-40B4-BE49-F238E27FC236}">
                <a16:creationId xmlns:a16="http://schemas.microsoft.com/office/drawing/2014/main" id="{BB4E36B1-AAB8-4B98-B96E-4A7E2D0F9762}"/>
              </a:ext>
            </a:extLst>
          </p:cNvPr>
          <p:cNvSpPr/>
          <p:nvPr/>
        </p:nvSpPr>
        <p:spPr bwMode="auto">
          <a:xfrm>
            <a:off x="966131" y="3076947"/>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a:ln>
                <a:noFill/>
              </a:ln>
              <a:solidFill>
                <a:schemeClr val="bg1"/>
              </a:solidFill>
              <a:effectLst/>
            </a:endParaRPr>
          </a:p>
        </p:txBody>
      </p:sp>
      <p:sp>
        <p:nvSpPr>
          <p:cNvPr id="333" name="Rectangle 332">
            <a:extLst>
              <a:ext uri="{FF2B5EF4-FFF2-40B4-BE49-F238E27FC236}">
                <a16:creationId xmlns:a16="http://schemas.microsoft.com/office/drawing/2014/main" id="{B72FAB8A-2BE5-4291-A5CA-382AE3B8C4AF}"/>
              </a:ext>
            </a:extLst>
          </p:cNvPr>
          <p:cNvSpPr/>
          <p:nvPr/>
        </p:nvSpPr>
        <p:spPr bwMode="auto">
          <a:xfrm>
            <a:off x="1853041" y="2918179"/>
            <a:ext cx="45719" cy="45719"/>
          </a:xfrm>
          <a:prstGeom prst="rect">
            <a:avLst/>
          </a:prstGeom>
          <a:no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mn-lt"/>
            </a:endParaRPr>
          </a:p>
        </p:txBody>
      </p:sp>
      <p:sp>
        <p:nvSpPr>
          <p:cNvPr id="336" name="Rectangle 335">
            <a:extLst>
              <a:ext uri="{FF2B5EF4-FFF2-40B4-BE49-F238E27FC236}">
                <a16:creationId xmlns:a16="http://schemas.microsoft.com/office/drawing/2014/main" id="{D5115F1C-5D08-40D1-880E-BA2D58FD33A0}"/>
              </a:ext>
            </a:extLst>
          </p:cNvPr>
          <p:cNvSpPr/>
          <p:nvPr/>
        </p:nvSpPr>
        <p:spPr bwMode="auto">
          <a:xfrm>
            <a:off x="2268824" y="2802627"/>
            <a:ext cx="45719" cy="45719"/>
          </a:xfrm>
          <a:prstGeom prst="rect">
            <a:avLst/>
          </a:prstGeom>
          <a:no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mn-lt"/>
            </a:endParaRPr>
          </a:p>
        </p:txBody>
      </p:sp>
      <p:cxnSp>
        <p:nvCxnSpPr>
          <p:cNvPr id="337" name="Straight Connector 336">
            <a:extLst>
              <a:ext uri="{FF2B5EF4-FFF2-40B4-BE49-F238E27FC236}">
                <a16:creationId xmlns:a16="http://schemas.microsoft.com/office/drawing/2014/main" id="{68047C27-E657-4357-BF0A-C8EEAB1C72AD}"/>
              </a:ext>
            </a:extLst>
          </p:cNvPr>
          <p:cNvCxnSpPr>
            <a:cxnSpLocks/>
            <a:stCxn id="338" idx="3"/>
            <a:endCxn id="336" idx="1"/>
          </p:cNvCxnSpPr>
          <p:nvPr/>
        </p:nvCxnSpPr>
        <p:spPr bwMode="auto">
          <a:xfrm>
            <a:off x="1898760" y="2825487"/>
            <a:ext cx="370064" cy="0"/>
          </a:xfrm>
          <a:prstGeom prst="line">
            <a:avLst/>
          </a:prstGeom>
          <a:solidFill>
            <a:schemeClr val="accent1"/>
          </a:solidFill>
          <a:ln w="12700" cap="flat" cmpd="sng" algn="ctr">
            <a:solidFill>
              <a:schemeClr val="accent2"/>
            </a:solidFill>
            <a:prstDash val="solid"/>
            <a:round/>
            <a:headEnd type="none" w="med" len="med"/>
            <a:tailEnd type="none" w="med" len="med"/>
          </a:ln>
          <a:effectLst/>
        </p:spPr>
      </p:cxnSp>
      <p:sp>
        <p:nvSpPr>
          <p:cNvPr id="338" name="Rectangle 337">
            <a:extLst>
              <a:ext uri="{FF2B5EF4-FFF2-40B4-BE49-F238E27FC236}">
                <a16:creationId xmlns:a16="http://schemas.microsoft.com/office/drawing/2014/main" id="{7CC7546B-B24F-4FBD-8009-87DB5D3DB523}"/>
              </a:ext>
            </a:extLst>
          </p:cNvPr>
          <p:cNvSpPr/>
          <p:nvPr/>
        </p:nvSpPr>
        <p:spPr bwMode="auto">
          <a:xfrm>
            <a:off x="1853041" y="2802627"/>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mn-lt"/>
            </a:endParaRPr>
          </a:p>
        </p:txBody>
      </p:sp>
      <p:sp>
        <p:nvSpPr>
          <p:cNvPr id="339" name="TextBox 338">
            <a:extLst>
              <a:ext uri="{FF2B5EF4-FFF2-40B4-BE49-F238E27FC236}">
                <a16:creationId xmlns:a16="http://schemas.microsoft.com/office/drawing/2014/main" id="{8A6E3532-7A55-42BB-8F0E-6E8BCD6B14BD}"/>
              </a:ext>
            </a:extLst>
          </p:cNvPr>
          <p:cNvSpPr txBox="1">
            <a:spLocks noChangeAspect="1"/>
          </p:cNvSpPr>
          <p:nvPr/>
        </p:nvSpPr>
        <p:spPr bwMode="auto">
          <a:xfrm>
            <a:off x="2998888" y="2499278"/>
            <a:ext cx="360000" cy="585000"/>
          </a:xfrm>
          <a:prstGeom prst="rect">
            <a:avLst/>
          </a:prstGeom>
          <a:solidFill>
            <a:schemeClr val="bg1"/>
          </a:solidFill>
          <a:ln w="19050">
            <a:solidFill>
              <a:schemeClr val="accent2"/>
            </a:solidFill>
            <a:prstDash val="solid"/>
            <a:miter lim="800000"/>
            <a:headEnd/>
            <a:tailEnd/>
          </a:ln>
        </p:spPr>
        <p:txBody>
          <a:bodyPr vert="horz" wrap="square" lIns="0" tIns="0" rIns="0" bIns="0" numCol="1" rtlCol="0" anchor="t" anchorCtr="0" compatLnSpc="1">
            <a:prstTxWarp prst="textNoShape">
              <a:avLst/>
            </a:prstTxWarp>
            <a:noAutofit/>
          </a:bodyPr>
          <a:lstStyle/>
          <a:p>
            <a:pPr algn="ctr">
              <a:buClr>
                <a:schemeClr val="tx1"/>
              </a:buClr>
            </a:pPr>
            <a:r>
              <a:rPr lang="en-US" sz="1400" b="1">
                <a:solidFill>
                  <a:schemeClr val="accent2"/>
                </a:solidFill>
                <a:latin typeface="Ericsson Technical Icons" panose="00000500000000000000" pitchFamily="2" charset="0"/>
              </a:rPr>
              <a:t>S</a:t>
            </a:r>
            <a:br>
              <a:rPr lang="en-US" sz="1400" b="1">
                <a:solidFill>
                  <a:schemeClr val="accent2"/>
                </a:solidFill>
                <a:latin typeface="Ericsson Technical Icons" panose="00000500000000000000" pitchFamily="2" charset="0"/>
              </a:rPr>
            </a:br>
            <a:r>
              <a:rPr lang="en-US" sz="1400" b="1">
                <a:solidFill>
                  <a:schemeClr val="accent2"/>
                </a:solidFill>
                <a:latin typeface="Ericsson Technical Icons" panose="00000500000000000000" pitchFamily="2" charset="0"/>
              </a:rPr>
              <a:t>G</a:t>
            </a:r>
            <a:br>
              <a:rPr lang="en-US" sz="1400" b="1">
                <a:solidFill>
                  <a:schemeClr val="accent2"/>
                </a:solidFill>
                <a:latin typeface="Ericsson Technical Icons" panose="00000500000000000000" pitchFamily="2" charset="0"/>
              </a:rPr>
            </a:br>
            <a:r>
              <a:rPr lang="en-US" sz="1000" b="1">
                <a:solidFill>
                  <a:schemeClr val="accent2"/>
                </a:solidFill>
              </a:rPr>
              <a:t>IMS</a:t>
            </a:r>
          </a:p>
        </p:txBody>
      </p:sp>
      <p:sp>
        <p:nvSpPr>
          <p:cNvPr id="347" name="TextBox 346">
            <a:extLst>
              <a:ext uri="{FF2B5EF4-FFF2-40B4-BE49-F238E27FC236}">
                <a16:creationId xmlns:a16="http://schemas.microsoft.com/office/drawing/2014/main" id="{359CC855-5BDF-42F9-BFEF-15A937ABE63D}"/>
              </a:ext>
            </a:extLst>
          </p:cNvPr>
          <p:cNvSpPr txBox="1"/>
          <p:nvPr/>
        </p:nvSpPr>
        <p:spPr bwMode="auto">
          <a:xfrm rot="2320486">
            <a:off x="1062149" y="3574927"/>
            <a:ext cx="243657" cy="138499"/>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algn="ctr">
              <a:buClr>
                <a:schemeClr val="tx1"/>
              </a:buClr>
            </a:pPr>
            <a:r>
              <a:rPr lang="en-US" sz="900">
                <a:solidFill>
                  <a:schemeClr val="accent5"/>
                </a:solidFill>
                <a:cs typeface="Arial" panose="020B0604020202020204" pitchFamily="34" charset="0"/>
              </a:rPr>
              <a:t>Data</a:t>
            </a:r>
          </a:p>
        </p:txBody>
      </p:sp>
      <p:sp>
        <p:nvSpPr>
          <p:cNvPr id="348" name="TextBox 347">
            <a:extLst>
              <a:ext uri="{FF2B5EF4-FFF2-40B4-BE49-F238E27FC236}">
                <a16:creationId xmlns:a16="http://schemas.microsoft.com/office/drawing/2014/main" id="{70B4F8AC-4F93-4ED8-AE8E-56E37BFA99B1}"/>
              </a:ext>
            </a:extLst>
          </p:cNvPr>
          <p:cNvSpPr txBox="1"/>
          <p:nvPr/>
        </p:nvSpPr>
        <p:spPr bwMode="auto">
          <a:xfrm rot="19633447">
            <a:off x="1021392" y="2835182"/>
            <a:ext cx="272510" cy="138499"/>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algn="ctr">
              <a:buClr>
                <a:schemeClr val="tx1"/>
              </a:buClr>
            </a:pPr>
            <a:r>
              <a:rPr lang="en-US" sz="900">
                <a:solidFill>
                  <a:schemeClr val="accent2"/>
                </a:solidFill>
                <a:cs typeface="Arial" panose="020B0604020202020204" pitchFamily="34" charset="0"/>
              </a:rPr>
              <a:t>Voice</a:t>
            </a:r>
          </a:p>
        </p:txBody>
      </p:sp>
      <p:sp>
        <p:nvSpPr>
          <p:cNvPr id="349" name="TextBox 348">
            <a:extLst>
              <a:ext uri="{FF2B5EF4-FFF2-40B4-BE49-F238E27FC236}">
                <a16:creationId xmlns:a16="http://schemas.microsoft.com/office/drawing/2014/main" id="{426E20EC-B8F0-40FA-B0EF-75A150A20359}"/>
              </a:ext>
            </a:extLst>
          </p:cNvPr>
          <p:cNvSpPr txBox="1"/>
          <p:nvPr/>
        </p:nvSpPr>
        <p:spPr bwMode="auto">
          <a:xfrm rot="19643653">
            <a:off x="1150758" y="3093485"/>
            <a:ext cx="243657" cy="138499"/>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algn="ctr">
              <a:buClr>
                <a:schemeClr val="tx1"/>
              </a:buClr>
            </a:pPr>
            <a:r>
              <a:rPr lang="en-US" sz="900">
                <a:solidFill>
                  <a:schemeClr val="accent2"/>
                </a:solidFill>
                <a:cs typeface="Arial" panose="020B0604020202020204" pitchFamily="34" charset="0"/>
              </a:rPr>
              <a:t>Data</a:t>
            </a:r>
          </a:p>
        </p:txBody>
      </p:sp>
      <p:pic>
        <p:nvPicPr>
          <p:cNvPr id="350" name="Graphic 349">
            <a:extLst>
              <a:ext uri="{FF2B5EF4-FFF2-40B4-BE49-F238E27FC236}">
                <a16:creationId xmlns:a16="http://schemas.microsoft.com/office/drawing/2014/main" id="{00983A26-A636-436D-BEB0-F24EBB8B3B8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3623" y="3073069"/>
            <a:ext cx="258323" cy="361653"/>
          </a:xfrm>
          <a:prstGeom prst="rect">
            <a:avLst/>
          </a:prstGeom>
        </p:spPr>
      </p:pic>
      <p:sp>
        <p:nvSpPr>
          <p:cNvPr id="310" name="Rectangle 309">
            <a:extLst>
              <a:ext uri="{FF2B5EF4-FFF2-40B4-BE49-F238E27FC236}">
                <a16:creationId xmlns:a16="http://schemas.microsoft.com/office/drawing/2014/main" id="{49714689-5617-4A2E-991B-B88103EAADF8}"/>
              </a:ext>
            </a:extLst>
          </p:cNvPr>
          <p:cNvSpPr/>
          <p:nvPr/>
        </p:nvSpPr>
        <p:spPr bwMode="auto">
          <a:xfrm>
            <a:off x="1853041" y="3723043"/>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mn-lt"/>
            </a:endParaRPr>
          </a:p>
        </p:txBody>
      </p:sp>
      <p:cxnSp>
        <p:nvCxnSpPr>
          <p:cNvPr id="351" name="Connector: Elbow 350">
            <a:extLst>
              <a:ext uri="{FF2B5EF4-FFF2-40B4-BE49-F238E27FC236}">
                <a16:creationId xmlns:a16="http://schemas.microsoft.com/office/drawing/2014/main" id="{C50B2D88-156A-4E38-A236-1527B82B483B}"/>
              </a:ext>
            </a:extLst>
          </p:cNvPr>
          <p:cNvCxnSpPr>
            <a:cxnSpLocks/>
          </p:cNvCxnSpPr>
          <p:nvPr/>
        </p:nvCxnSpPr>
        <p:spPr bwMode="auto">
          <a:xfrm flipV="1">
            <a:off x="1898760" y="3063657"/>
            <a:ext cx="370064" cy="650763"/>
          </a:xfrm>
          <a:prstGeom prst="bentConnector3">
            <a:avLst>
              <a:gd name="adj1" fmla="val 50000"/>
            </a:avLst>
          </a:prstGeom>
          <a:solidFill>
            <a:schemeClr val="accent1"/>
          </a:solidFill>
          <a:ln w="28575" cap="flat" cmpd="sng" algn="ctr">
            <a:solidFill>
              <a:schemeClr val="accent5"/>
            </a:solidFill>
            <a:prstDash val="solid"/>
            <a:round/>
            <a:headEnd type="none" w="med" len="med"/>
            <a:tailEnd type="none"/>
          </a:ln>
          <a:effectLst/>
        </p:spPr>
      </p:cxnSp>
      <p:sp>
        <p:nvSpPr>
          <p:cNvPr id="334" name="Rectangle 333">
            <a:extLst>
              <a:ext uri="{FF2B5EF4-FFF2-40B4-BE49-F238E27FC236}">
                <a16:creationId xmlns:a16="http://schemas.microsoft.com/office/drawing/2014/main" id="{77F0DDE9-DE0E-46E0-ADD3-1DB1F243E853}"/>
              </a:ext>
            </a:extLst>
          </p:cNvPr>
          <p:cNvSpPr/>
          <p:nvPr/>
        </p:nvSpPr>
        <p:spPr bwMode="auto">
          <a:xfrm>
            <a:off x="2268824" y="2918179"/>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mn-lt"/>
            </a:endParaRPr>
          </a:p>
        </p:txBody>
      </p:sp>
      <p:sp>
        <p:nvSpPr>
          <p:cNvPr id="340" name="TextBox 339">
            <a:extLst>
              <a:ext uri="{FF2B5EF4-FFF2-40B4-BE49-F238E27FC236}">
                <a16:creationId xmlns:a16="http://schemas.microsoft.com/office/drawing/2014/main" id="{ADB60539-CDDE-45FD-89FC-3D5A15C46FE2}"/>
              </a:ext>
            </a:extLst>
          </p:cNvPr>
          <p:cNvSpPr txBox="1">
            <a:spLocks noChangeAspect="1"/>
          </p:cNvSpPr>
          <p:nvPr/>
        </p:nvSpPr>
        <p:spPr bwMode="auto">
          <a:xfrm>
            <a:off x="1538760" y="2499278"/>
            <a:ext cx="360000" cy="585000"/>
          </a:xfrm>
          <a:prstGeom prst="rect">
            <a:avLst/>
          </a:prstGeom>
          <a:solidFill>
            <a:schemeClr val="bg1"/>
          </a:solidFill>
          <a:ln w="19050">
            <a:solidFill>
              <a:schemeClr val="accent2"/>
            </a:solidFill>
            <a:prstDash val="solid"/>
            <a:miter lim="800000"/>
            <a:headEnd/>
            <a:tailEnd/>
          </a:ln>
        </p:spPr>
        <p:txBody>
          <a:bodyPr vert="horz" wrap="square" lIns="0" tIns="18000" rIns="0" bIns="0" numCol="1" rtlCol="0" anchor="t" anchorCtr="0" compatLnSpc="1">
            <a:prstTxWarp prst="textNoShape">
              <a:avLst/>
            </a:prstTxWarp>
            <a:noAutofit/>
          </a:bodyPr>
          <a:lstStyle/>
          <a:p>
            <a:pPr algn="ctr">
              <a:buClr>
                <a:schemeClr val="tx1"/>
              </a:buClr>
            </a:pPr>
            <a:r>
              <a:rPr lang="en-US" sz="2400">
                <a:solidFill>
                  <a:schemeClr val="accent2"/>
                </a:solidFill>
                <a:latin typeface="Ericsson Technical Icons" panose="00000500000000000000" pitchFamily="2" charset="0"/>
              </a:rPr>
              <a:t>B</a:t>
            </a:r>
            <a:endParaRPr lang="en-US" sz="2400">
              <a:solidFill>
                <a:schemeClr val="accent2"/>
              </a:solidFill>
            </a:endParaRPr>
          </a:p>
          <a:p>
            <a:pPr algn="ctr">
              <a:buClr>
                <a:schemeClr val="tx1"/>
              </a:buClr>
            </a:pPr>
            <a:r>
              <a:rPr lang="en-US" sz="1000" b="1">
                <a:solidFill>
                  <a:schemeClr val="accent2"/>
                </a:solidFill>
              </a:rPr>
              <a:t>LTE</a:t>
            </a:r>
          </a:p>
        </p:txBody>
      </p:sp>
      <p:sp>
        <p:nvSpPr>
          <p:cNvPr id="341" name="TextBox 340">
            <a:extLst>
              <a:ext uri="{FF2B5EF4-FFF2-40B4-BE49-F238E27FC236}">
                <a16:creationId xmlns:a16="http://schemas.microsoft.com/office/drawing/2014/main" id="{1D0B459C-5D9B-4806-A0DC-3DC9B4BB4E19}"/>
              </a:ext>
            </a:extLst>
          </p:cNvPr>
          <p:cNvSpPr txBox="1">
            <a:spLocks noChangeAspect="1"/>
          </p:cNvSpPr>
          <p:nvPr/>
        </p:nvSpPr>
        <p:spPr bwMode="auto">
          <a:xfrm>
            <a:off x="2268824" y="2499278"/>
            <a:ext cx="360000" cy="585000"/>
          </a:xfrm>
          <a:prstGeom prst="rect">
            <a:avLst/>
          </a:prstGeom>
          <a:solidFill>
            <a:schemeClr val="bg1"/>
          </a:solidFill>
          <a:ln w="19050">
            <a:solidFill>
              <a:schemeClr val="accent2"/>
            </a:solidFill>
            <a:prstDash val="solid"/>
            <a:miter lim="800000"/>
            <a:headEnd/>
            <a:tailEnd/>
          </a:ln>
        </p:spPr>
        <p:txBody>
          <a:bodyPr vert="horz" wrap="square" lIns="0" tIns="0" rIns="0" bIns="0" numCol="1" rtlCol="0" anchor="t" anchorCtr="0" compatLnSpc="1">
            <a:prstTxWarp prst="textNoShape">
              <a:avLst/>
            </a:prstTxWarp>
            <a:noAutofit/>
          </a:bodyPr>
          <a:lstStyle/>
          <a:p>
            <a:pPr algn="ctr">
              <a:buClr>
                <a:schemeClr val="tx1"/>
              </a:buClr>
            </a:pPr>
            <a:r>
              <a:rPr lang="en-US" sz="1400" b="1">
                <a:solidFill>
                  <a:schemeClr val="accent2"/>
                </a:solidFill>
                <a:latin typeface="Ericsson Technical Icons" panose="00000500000000000000" pitchFamily="2" charset="0"/>
              </a:rPr>
              <a:t>S</a:t>
            </a:r>
            <a:br>
              <a:rPr lang="en-US" sz="1400" b="1">
                <a:solidFill>
                  <a:schemeClr val="accent2"/>
                </a:solidFill>
                <a:latin typeface="Ericsson Technical Icons" panose="00000500000000000000" pitchFamily="2" charset="0"/>
              </a:rPr>
            </a:br>
            <a:r>
              <a:rPr lang="en-US" sz="1400" b="1">
                <a:solidFill>
                  <a:schemeClr val="accent2"/>
                </a:solidFill>
                <a:latin typeface="Ericsson Technical Icons" panose="00000500000000000000" pitchFamily="2" charset="0"/>
              </a:rPr>
              <a:t>G</a:t>
            </a:r>
            <a:br>
              <a:rPr lang="en-US" sz="1400" b="1">
                <a:solidFill>
                  <a:schemeClr val="accent2"/>
                </a:solidFill>
                <a:latin typeface="Ericsson Technical Icons" panose="00000500000000000000" pitchFamily="2" charset="0"/>
              </a:rPr>
            </a:br>
            <a:r>
              <a:rPr lang="en-US" sz="1000" b="1">
                <a:solidFill>
                  <a:schemeClr val="accent2"/>
                </a:solidFill>
              </a:rPr>
              <a:t>EPC</a:t>
            </a:r>
          </a:p>
        </p:txBody>
      </p:sp>
      <p:sp>
        <p:nvSpPr>
          <p:cNvPr id="343" name="TextBox 342">
            <a:extLst>
              <a:ext uri="{FF2B5EF4-FFF2-40B4-BE49-F238E27FC236}">
                <a16:creationId xmlns:a16="http://schemas.microsoft.com/office/drawing/2014/main" id="{5882ED81-88B1-455C-A94D-6B09E9DED2B8}"/>
              </a:ext>
            </a:extLst>
          </p:cNvPr>
          <p:cNvSpPr txBox="1">
            <a:spLocks noChangeAspect="1"/>
          </p:cNvSpPr>
          <p:nvPr/>
        </p:nvSpPr>
        <p:spPr bwMode="auto">
          <a:xfrm>
            <a:off x="1538760" y="3299302"/>
            <a:ext cx="360000" cy="585000"/>
          </a:xfrm>
          <a:prstGeom prst="rect">
            <a:avLst/>
          </a:prstGeom>
          <a:solidFill>
            <a:schemeClr val="bg1"/>
          </a:solidFill>
          <a:ln w="19050">
            <a:solidFill>
              <a:schemeClr val="accent5"/>
            </a:solidFill>
            <a:prstDash val="solid"/>
            <a:miter lim="800000"/>
            <a:headEnd/>
            <a:tailEnd/>
          </a:ln>
        </p:spPr>
        <p:txBody>
          <a:bodyPr vert="horz" wrap="square" lIns="0" tIns="18000" rIns="0" bIns="0" numCol="1" rtlCol="0" anchor="t" anchorCtr="0" compatLnSpc="1">
            <a:prstTxWarp prst="textNoShape">
              <a:avLst/>
            </a:prstTxWarp>
            <a:noAutofit/>
          </a:bodyPr>
          <a:lstStyle/>
          <a:p>
            <a:pPr algn="ctr">
              <a:buClr>
                <a:schemeClr val="tx1"/>
              </a:buClr>
            </a:pPr>
            <a:r>
              <a:rPr lang="en-US" sz="2400">
                <a:solidFill>
                  <a:schemeClr val="accent5"/>
                </a:solidFill>
                <a:latin typeface="Ericsson Technical Icons" panose="00000500000000000000" pitchFamily="2" charset="0"/>
              </a:rPr>
              <a:t>B</a:t>
            </a:r>
            <a:endParaRPr lang="en-US" sz="2400">
              <a:solidFill>
                <a:schemeClr val="accent5"/>
              </a:solidFill>
            </a:endParaRPr>
          </a:p>
          <a:p>
            <a:pPr algn="ctr">
              <a:buClr>
                <a:schemeClr val="tx1"/>
              </a:buClr>
            </a:pPr>
            <a:r>
              <a:rPr lang="en-US" sz="1000" b="1">
                <a:solidFill>
                  <a:schemeClr val="accent5"/>
                </a:solidFill>
              </a:rPr>
              <a:t>NR</a:t>
            </a:r>
          </a:p>
        </p:txBody>
      </p:sp>
      <p:sp>
        <p:nvSpPr>
          <p:cNvPr id="344" name="Oval 343">
            <a:extLst>
              <a:ext uri="{FF2B5EF4-FFF2-40B4-BE49-F238E27FC236}">
                <a16:creationId xmlns:a16="http://schemas.microsoft.com/office/drawing/2014/main" id="{D0FDFA81-AB65-4726-9C8F-6BA8EA350B1F}"/>
              </a:ext>
            </a:extLst>
          </p:cNvPr>
          <p:cNvSpPr/>
          <p:nvPr/>
        </p:nvSpPr>
        <p:spPr bwMode="auto">
          <a:xfrm>
            <a:off x="1847333" y="2559245"/>
            <a:ext cx="108000" cy="108000"/>
          </a:xfrm>
          <a:prstGeom prst="ellipse">
            <a:avLst/>
          </a:prstGeom>
          <a:solidFill>
            <a:schemeClr val="accent5"/>
          </a:solidFill>
          <a:ln w="12700" cap="flat" cmpd="sng" algn="ctr">
            <a:solidFill>
              <a:schemeClr val="accent5"/>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mn-lt"/>
            </a:endParaRPr>
          </a:p>
        </p:txBody>
      </p:sp>
      <p:sp>
        <p:nvSpPr>
          <p:cNvPr id="345" name="Oval 344">
            <a:extLst>
              <a:ext uri="{FF2B5EF4-FFF2-40B4-BE49-F238E27FC236}">
                <a16:creationId xmlns:a16="http://schemas.microsoft.com/office/drawing/2014/main" id="{72DCC353-B6AF-456F-86DA-7016175F8753}"/>
              </a:ext>
            </a:extLst>
          </p:cNvPr>
          <p:cNvSpPr/>
          <p:nvPr/>
        </p:nvSpPr>
        <p:spPr bwMode="auto">
          <a:xfrm>
            <a:off x="2575360" y="2559245"/>
            <a:ext cx="108000" cy="108000"/>
          </a:xfrm>
          <a:prstGeom prst="ellipse">
            <a:avLst/>
          </a:prstGeom>
          <a:solidFill>
            <a:schemeClr val="accent5"/>
          </a:solidFill>
          <a:ln w="12700" cap="flat" cmpd="sng" algn="ctr">
            <a:solidFill>
              <a:schemeClr val="accent5"/>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spcBef>
                <a:spcPct val="50000"/>
              </a:spcBef>
              <a:spcAft>
                <a:spcPct val="0"/>
              </a:spcAft>
            </a:pPr>
            <a:endParaRPr lang="en-US" sz="2000">
              <a:solidFill>
                <a:schemeClr val="bg1"/>
              </a:solidFill>
            </a:endParaRPr>
          </a:p>
        </p:txBody>
      </p:sp>
      <p:sp>
        <p:nvSpPr>
          <p:cNvPr id="355" name="Rectangle 354">
            <a:extLst>
              <a:ext uri="{FF2B5EF4-FFF2-40B4-BE49-F238E27FC236}">
                <a16:creationId xmlns:a16="http://schemas.microsoft.com/office/drawing/2014/main" id="{402F9461-E6D6-47B3-A902-87CECA072780}"/>
              </a:ext>
            </a:extLst>
          </p:cNvPr>
          <p:cNvSpPr/>
          <p:nvPr/>
        </p:nvSpPr>
        <p:spPr bwMode="auto">
          <a:xfrm>
            <a:off x="11087523" y="3602727"/>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mn-lt"/>
            </a:endParaRPr>
          </a:p>
        </p:txBody>
      </p:sp>
      <p:cxnSp>
        <p:nvCxnSpPr>
          <p:cNvPr id="356" name="Straight Connector 355">
            <a:extLst>
              <a:ext uri="{FF2B5EF4-FFF2-40B4-BE49-F238E27FC236}">
                <a16:creationId xmlns:a16="http://schemas.microsoft.com/office/drawing/2014/main" id="{BF665BBC-7BC5-4E27-B0C4-922958D121D6}"/>
              </a:ext>
            </a:extLst>
          </p:cNvPr>
          <p:cNvCxnSpPr>
            <a:cxnSpLocks/>
            <a:stCxn id="369" idx="3"/>
            <a:endCxn id="355" idx="1"/>
          </p:cNvCxnSpPr>
          <p:nvPr/>
        </p:nvCxnSpPr>
        <p:spPr bwMode="auto">
          <a:xfrm>
            <a:off x="10717459" y="3625587"/>
            <a:ext cx="370064" cy="0"/>
          </a:xfrm>
          <a:prstGeom prst="line">
            <a:avLst/>
          </a:prstGeom>
          <a:solidFill>
            <a:schemeClr val="accent1"/>
          </a:solidFill>
          <a:ln w="12700" cap="flat" cmpd="sng" algn="ctr">
            <a:solidFill>
              <a:schemeClr val="accent5"/>
            </a:solidFill>
            <a:prstDash val="solid"/>
            <a:round/>
            <a:headEnd type="none" w="med" len="med"/>
            <a:tailEnd type="none" w="med" len="med"/>
          </a:ln>
          <a:effectLst/>
        </p:spPr>
      </p:cxnSp>
      <p:sp>
        <p:nvSpPr>
          <p:cNvPr id="357" name="Rectangle 356">
            <a:extLst>
              <a:ext uri="{FF2B5EF4-FFF2-40B4-BE49-F238E27FC236}">
                <a16:creationId xmlns:a16="http://schemas.microsoft.com/office/drawing/2014/main" id="{2532D4B8-472C-405D-BAE5-1A7E79A09713}"/>
              </a:ext>
            </a:extLst>
          </p:cNvPr>
          <p:cNvSpPr/>
          <p:nvPr/>
        </p:nvSpPr>
        <p:spPr bwMode="auto">
          <a:xfrm>
            <a:off x="9941676" y="3723043"/>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mn-lt"/>
            </a:endParaRPr>
          </a:p>
        </p:txBody>
      </p:sp>
      <p:sp>
        <p:nvSpPr>
          <p:cNvPr id="358" name="Rectangle 357">
            <a:extLst>
              <a:ext uri="{FF2B5EF4-FFF2-40B4-BE49-F238E27FC236}">
                <a16:creationId xmlns:a16="http://schemas.microsoft.com/office/drawing/2014/main" id="{619F6440-1274-424C-B45C-D92EB45D49D4}"/>
              </a:ext>
            </a:extLst>
          </p:cNvPr>
          <p:cNvSpPr/>
          <p:nvPr/>
        </p:nvSpPr>
        <p:spPr bwMode="auto">
          <a:xfrm>
            <a:off x="10357459" y="3723043"/>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mn-lt"/>
            </a:endParaRPr>
          </a:p>
        </p:txBody>
      </p:sp>
      <p:cxnSp>
        <p:nvCxnSpPr>
          <p:cNvPr id="359" name="Straight Connector 358">
            <a:extLst>
              <a:ext uri="{FF2B5EF4-FFF2-40B4-BE49-F238E27FC236}">
                <a16:creationId xmlns:a16="http://schemas.microsoft.com/office/drawing/2014/main" id="{264801FE-9807-4E8D-A270-C7967B5C4464}"/>
              </a:ext>
            </a:extLst>
          </p:cNvPr>
          <p:cNvCxnSpPr>
            <a:cxnSpLocks/>
            <a:stCxn id="357" idx="3"/>
            <a:endCxn id="358" idx="1"/>
          </p:cNvCxnSpPr>
          <p:nvPr/>
        </p:nvCxnSpPr>
        <p:spPr bwMode="auto">
          <a:xfrm>
            <a:off x="9987395" y="3745903"/>
            <a:ext cx="370064" cy="0"/>
          </a:xfrm>
          <a:prstGeom prst="line">
            <a:avLst/>
          </a:prstGeom>
          <a:noFill/>
          <a:ln w="28575" cap="flat" cmpd="sng" algn="ctr">
            <a:solidFill>
              <a:schemeClr val="accent5"/>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cxnSp>
      <p:sp>
        <p:nvSpPr>
          <p:cNvPr id="360" name="Rectangle 359">
            <a:extLst>
              <a:ext uri="{FF2B5EF4-FFF2-40B4-BE49-F238E27FC236}">
                <a16:creationId xmlns:a16="http://schemas.microsoft.com/office/drawing/2014/main" id="{8CCF2E83-7659-41F6-95EC-1EFE41766A4D}"/>
              </a:ext>
            </a:extLst>
          </p:cNvPr>
          <p:cNvSpPr/>
          <p:nvPr/>
        </p:nvSpPr>
        <p:spPr bwMode="auto">
          <a:xfrm>
            <a:off x="9140868" y="3717121"/>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mn-lt"/>
            </a:endParaRPr>
          </a:p>
        </p:txBody>
      </p:sp>
      <p:sp>
        <p:nvSpPr>
          <p:cNvPr id="361" name="Rectangle 360">
            <a:extLst>
              <a:ext uri="{FF2B5EF4-FFF2-40B4-BE49-F238E27FC236}">
                <a16:creationId xmlns:a16="http://schemas.microsoft.com/office/drawing/2014/main" id="{2736DBBB-9249-49EC-BFBA-C043DE42B8D7}"/>
              </a:ext>
            </a:extLst>
          </p:cNvPr>
          <p:cNvSpPr/>
          <p:nvPr/>
        </p:nvSpPr>
        <p:spPr bwMode="auto">
          <a:xfrm>
            <a:off x="9529497" y="3717121"/>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mn-lt"/>
            </a:endParaRPr>
          </a:p>
        </p:txBody>
      </p:sp>
      <p:cxnSp>
        <p:nvCxnSpPr>
          <p:cNvPr id="362" name="Straight Connector 361">
            <a:extLst>
              <a:ext uri="{FF2B5EF4-FFF2-40B4-BE49-F238E27FC236}">
                <a16:creationId xmlns:a16="http://schemas.microsoft.com/office/drawing/2014/main" id="{09B9ACA1-A3A6-4811-9960-DDAB07E39493}"/>
              </a:ext>
            </a:extLst>
          </p:cNvPr>
          <p:cNvCxnSpPr>
            <a:cxnSpLocks/>
            <a:stCxn id="360" idx="3"/>
            <a:endCxn id="361" idx="1"/>
          </p:cNvCxnSpPr>
          <p:nvPr/>
        </p:nvCxnSpPr>
        <p:spPr bwMode="auto">
          <a:xfrm>
            <a:off x="9186587" y="3739981"/>
            <a:ext cx="342910" cy="0"/>
          </a:xfrm>
          <a:prstGeom prst="line">
            <a:avLst/>
          </a:prstGeom>
          <a:noFill/>
          <a:ln w="28575" cap="flat" cmpd="sng" algn="ctr">
            <a:solidFill>
              <a:schemeClr val="accent5"/>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cxnSp>
      <p:sp>
        <p:nvSpPr>
          <p:cNvPr id="369" name="Rectangle 368">
            <a:extLst>
              <a:ext uri="{FF2B5EF4-FFF2-40B4-BE49-F238E27FC236}">
                <a16:creationId xmlns:a16="http://schemas.microsoft.com/office/drawing/2014/main" id="{35E108EA-85E8-4042-8502-ABA4A3215C91}"/>
              </a:ext>
            </a:extLst>
          </p:cNvPr>
          <p:cNvSpPr/>
          <p:nvPr/>
        </p:nvSpPr>
        <p:spPr bwMode="auto">
          <a:xfrm>
            <a:off x="10671740" y="3602727"/>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mn-lt"/>
            </a:endParaRPr>
          </a:p>
        </p:txBody>
      </p:sp>
      <p:sp>
        <p:nvSpPr>
          <p:cNvPr id="394" name="TextBox 393">
            <a:extLst>
              <a:ext uri="{FF2B5EF4-FFF2-40B4-BE49-F238E27FC236}">
                <a16:creationId xmlns:a16="http://schemas.microsoft.com/office/drawing/2014/main" id="{0E57892F-C9EB-4680-99F2-8D86BBEB6C95}"/>
              </a:ext>
            </a:extLst>
          </p:cNvPr>
          <p:cNvSpPr txBox="1"/>
          <p:nvPr/>
        </p:nvSpPr>
        <p:spPr bwMode="auto">
          <a:xfrm>
            <a:off x="9238506" y="3792226"/>
            <a:ext cx="243657" cy="138499"/>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algn="ctr">
              <a:buClr>
                <a:schemeClr val="tx1"/>
              </a:buClr>
            </a:pPr>
            <a:r>
              <a:rPr lang="en-US" sz="900">
                <a:solidFill>
                  <a:schemeClr val="accent5"/>
                </a:solidFill>
                <a:cs typeface="Arial" panose="020B0604020202020204" pitchFamily="34" charset="0"/>
              </a:rPr>
              <a:t>Data</a:t>
            </a:r>
          </a:p>
        </p:txBody>
      </p:sp>
      <p:pic>
        <p:nvPicPr>
          <p:cNvPr id="397" name="Graphic 396">
            <a:extLst>
              <a:ext uri="{FF2B5EF4-FFF2-40B4-BE49-F238E27FC236}">
                <a16:creationId xmlns:a16="http://schemas.microsoft.com/office/drawing/2014/main" id="{B6BC1BB6-2DE4-46F5-8883-85F2007C278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37028" y="3522649"/>
            <a:ext cx="258323" cy="361653"/>
          </a:xfrm>
          <a:prstGeom prst="rect">
            <a:avLst/>
          </a:prstGeom>
        </p:spPr>
      </p:pic>
      <p:sp>
        <p:nvSpPr>
          <p:cNvPr id="398" name="Rectangle 397">
            <a:extLst>
              <a:ext uri="{FF2B5EF4-FFF2-40B4-BE49-F238E27FC236}">
                <a16:creationId xmlns:a16="http://schemas.microsoft.com/office/drawing/2014/main" id="{4F1C279E-1018-4E3E-8CDE-F173E016D6BE}"/>
              </a:ext>
            </a:extLst>
          </p:cNvPr>
          <p:cNvSpPr/>
          <p:nvPr/>
        </p:nvSpPr>
        <p:spPr bwMode="auto">
          <a:xfrm>
            <a:off x="9529497" y="3602727"/>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mn-lt"/>
            </a:endParaRPr>
          </a:p>
        </p:txBody>
      </p:sp>
      <p:cxnSp>
        <p:nvCxnSpPr>
          <p:cNvPr id="399" name="Straight Connector 398">
            <a:extLst>
              <a:ext uri="{FF2B5EF4-FFF2-40B4-BE49-F238E27FC236}">
                <a16:creationId xmlns:a16="http://schemas.microsoft.com/office/drawing/2014/main" id="{D7AF9F53-5FD3-4A04-9279-8D15417C9F1F}"/>
              </a:ext>
            </a:extLst>
          </p:cNvPr>
          <p:cNvCxnSpPr>
            <a:cxnSpLocks/>
            <a:stCxn id="400" idx="3"/>
            <a:endCxn id="398" idx="1"/>
          </p:cNvCxnSpPr>
          <p:nvPr/>
        </p:nvCxnSpPr>
        <p:spPr bwMode="auto">
          <a:xfrm>
            <a:off x="9186587" y="3625587"/>
            <a:ext cx="342910" cy="0"/>
          </a:xfrm>
          <a:prstGeom prst="line">
            <a:avLst/>
          </a:prstGeom>
          <a:solidFill>
            <a:schemeClr val="accent1"/>
          </a:solidFill>
          <a:ln w="12700" cap="flat" cmpd="sng" algn="ctr">
            <a:solidFill>
              <a:schemeClr val="accent5"/>
            </a:solidFill>
            <a:prstDash val="solid"/>
            <a:round/>
            <a:headEnd type="none" w="med" len="med"/>
            <a:tailEnd type="none" w="med" len="med"/>
          </a:ln>
          <a:effectLst/>
        </p:spPr>
      </p:cxnSp>
      <p:sp>
        <p:nvSpPr>
          <p:cNvPr id="400" name="Rectangle 399">
            <a:extLst>
              <a:ext uri="{FF2B5EF4-FFF2-40B4-BE49-F238E27FC236}">
                <a16:creationId xmlns:a16="http://schemas.microsoft.com/office/drawing/2014/main" id="{E53B70FC-C9D6-43EE-9413-CC186E9D16EC}"/>
              </a:ext>
            </a:extLst>
          </p:cNvPr>
          <p:cNvSpPr/>
          <p:nvPr/>
        </p:nvSpPr>
        <p:spPr bwMode="auto">
          <a:xfrm>
            <a:off x="9140868" y="3602727"/>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mn-lt"/>
            </a:endParaRPr>
          </a:p>
        </p:txBody>
      </p:sp>
      <p:sp>
        <p:nvSpPr>
          <p:cNvPr id="401" name="Rectangle 400">
            <a:extLst>
              <a:ext uri="{FF2B5EF4-FFF2-40B4-BE49-F238E27FC236}">
                <a16:creationId xmlns:a16="http://schemas.microsoft.com/office/drawing/2014/main" id="{DED8F67E-2CE7-41BB-91C7-35059196107F}"/>
              </a:ext>
            </a:extLst>
          </p:cNvPr>
          <p:cNvSpPr/>
          <p:nvPr/>
        </p:nvSpPr>
        <p:spPr bwMode="auto">
          <a:xfrm>
            <a:off x="10357459" y="3602727"/>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mn-lt"/>
            </a:endParaRPr>
          </a:p>
        </p:txBody>
      </p:sp>
      <p:cxnSp>
        <p:nvCxnSpPr>
          <p:cNvPr id="402" name="Straight Connector 401">
            <a:extLst>
              <a:ext uri="{FF2B5EF4-FFF2-40B4-BE49-F238E27FC236}">
                <a16:creationId xmlns:a16="http://schemas.microsoft.com/office/drawing/2014/main" id="{512455E9-CC79-4677-A527-0D642969AF10}"/>
              </a:ext>
            </a:extLst>
          </p:cNvPr>
          <p:cNvCxnSpPr>
            <a:cxnSpLocks/>
            <a:stCxn id="403" idx="3"/>
            <a:endCxn id="401" idx="1"/>
          </p:cNvCxnSpPr>
          <p:nvPr/>
        </p:nvCxnSpPr>
        <p:spPr bwMode="auto">
          <a:xfrm>
            <a:off x="9987395" y="3625587"/>
            <a:ext cx="370064" cy="0"/>
          </a:xfrm>
          <a:prstGeom prst="line">
            <a:avLst/>
          </a:prstGeom>
          <a:solidFill>
            <a:schemeClr val="accent1"/>
          </a:solidFill>
          <a:ln w="12700" cap="flat" cmpd="sng" algn="ctr">
            <a:solidFill>
              <a:schemeClr val="accent5"/>
            </a:solidFill>
            <a:prstDash val="solid"/>
            <a:round/>
            <a:headEnd type="none" w="med" len="med"/>
            <a:tailEnd type="none" w="med" len="med"/>
          </a:ln>
          <a:effectLst/>
        </p:spPr>
      </p:cxnSp>
      <p:sp>
        <p:nvSpPr>
          <p:cNvPr id="403" name="Rectangle 402">
            <a:extLst>
              <a:ext uri="{FF2B5EF4-FFF2-40B4-BE49-F238E27FC236}">
                <a16:creationId xmlns:a16="http://schemas.microsoft.com/office/drawing/2014/main" id="{D50D9FC1-6C7D-4E42-A40C-B36A8B5B0A59}"/>
              </a:ext>
            </a:extLst>
          </p:cNvPr>
          <p:cNvSpPr/>
          <p:nvPr/>
        </p:nvSpPr>
        <p:spPr bwMode="auto">
          <a:xfrm>
            <a:off x="9941676" y="3602727"/>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mn-lt"/>
            </a:endParaRPr>
          </a:p>
        </p:txBody>
      </p:sp>
      <p:sp>
        <p:nvSpPr>
          <p:cNvPr id="390" name="TextBox 389">
            <a:extLst>
              <a:ext uri="{FF2B5EF4-FFF2-40B4-BE49-F238E27FC236}">
                <a16:creationId xmlns:a16="http://schemas.microsoft.com/office/drawing/2014/main" id="{55DCFCF4-4E64-41D8-8616-56FF9835C3D8}"/>
              </a:ext>
            </a:extLst>
          </p:cNvPr>
          <p:cNvSpPr txBox="1">
            <a:spLocks noChangeAspect="1"/>
          </p:cNvSpPr>
          <p:nvPr/>
        </p:nvSpPr>
        <p:spPr bwMode="auto">
          <a:xfrm>
            <a:off x="9627395" y="3299302"/>
            <a:ext cx="360000" cy="585000"/>
          </a:xfrm>
          <a:prstGeom prst="rect">
            <a:avLst/>
          </a:prstGeom>
          <a:solidFill>
            <a:schemeClr val="bg1"/>
          </a:solidFill>
          <a:ln w="19050">
            <a:solidFill>
              <a:schemeClr val="accent5"/>
            </a:solidFill>
            <a:prstDash val="solid"/>
            <a:miter lim="800000"/>
            <a:headEnd/>
            <a:tailEnd/>
          </a:ln>
        </p:spPr>
        <p:txBody>
          <a:bodyPr vert="horz" wrap="square" lIns="0" tIns="18000" rIns="0" bIns="0" numCol="1" rtlCol="0" anchor="t" anchorCtr="0" compatLnSpc="1">
            <a:prstTxWarp prst="textNoShape">
              <a:avLst/>
            </a:prstTxWarp>
            <a:noAutofit/>
          </a:bodyPr>
          <a:lstStyle/>
          <a:p>
            <a:pPr algn="ctr">
              <a:buClr>
                <a:schemeClr val="tx1"/>
              </a:buClr>
            </a:pPr>
            <a:r>
              <a:rPr lang="en-US" sz="2400">
                <a:solidFill>
                  <a:schemeClr val="accent5"/>
                </a:solidFill>
                <a:latin typeface="Ericsson Technical Icons" panose="00000500000000000000" pitchFamily="2" charset="0"/>
              </a:rPr>
              <a:t>B</a:t>
            </a:r>
            <a:endParaRPr lang="en-US" sz="2400">
              <a:solidFill>
                <a:schemeClr val="accent5"/>
              </a:solidFill>
            </a:endParaRPr>
          </a:p>
          <a:p>
            <a:pPr algn="ctr">
              <a:buClr>
                <a:schemeClr val="tx1"/>
              </a:buClr>
            </a:pPr>
            <a:r>
              <a:rPr lang="en-US" sz="1000" b="1">
                <a:solidFill>
                  <a:schemeClr val="accent5"/>
                </a:solidFill>
              </a:rPr>
              <a:t>NR</a:t>
            </a:r>
          </a:p>
        </p:txBody>
      </p:sp>
      <p:sp>
        <p:nvSpPr>
          <p:cNvPr id="386" name="TextBox 385">
            <a:extLst>
              <a:ext uri="{FF2B5EF4-FFF2-40B4-BE49-F238E27FC236}">
                <a16:creationId xmlns:a16="http://schemas.microsoft.com/office/drawing/2014/main" id="{1A7AFE2E-B47D-4A5B-BEA0-56EC14079568}"/>
              </a:ext>
            </a:extLst>
          </p:cNvPr>
          <p:cNvSpPr txBox="1">
            <a:spLocks noChangeAspect="1"/>
          </p:cNvSpPr>
          <p:nvPr/>
        </p:nvSpPr>
        <p:spPr bwMode="auto">
          <a:xfrm>
            <a:off x="11087523" y="3299302"/>
            <a:ext cx="360000" cy="585000"/>
          </a:xfrm>
          <a:prstGeom prst="rect">
            <a:avLst/>
          </a:prstGeom>
          <a:solidFill>
            <a:schemeClr val="bg1"/>
          </a:solidFill>
          <a:ln w="19050">
            <a:solidFill>
              <a:schemeClr val="accent2"/>
            </a:solidFill>
            <a:prstDash val="solid"/>
            <a:miter lim="800000"/>
            <a:headEnd/>
            <a:tailEnd/>
          </a:ln>
        </p:spPr>
        <p:txBody>
          <a:bodyPr vert="horz" wrap="square" lIns="0" tIns="0" rIns="0" bIns="0" numCol="1" rtlCol="0" anchor="t" anchorCtr="0" compatLnSpc="1">
            <a:prstTxWarp prst="textNoShape">
              <a:avLst/>
            </a:prstTxWarp>
            <a:noAutofit/>
          </a:bodyPr>
          <a:lstStyle/>
          <a:p>
            <a:pPr algn="ctr">
              <a:buClr>
                <a:schemeClr val="tx1"/>
              </a:buClr>
            </a:pPr>
            <a:r>
              <a:rPr lang="en-US" sz="1400" b="1">
                <a:solidFill>
                  <a:schemeClr val="accent2"/>
                </a:solidFill>
                <a:latin typeface="Ericsson Technical Icons" panose="00000500000000000000" pitchFamily="2" charset="0"/>
              </a:rPr>
              <a:t>S</a:t>
            </a:r>
            <a:br>
              <a:rPr lang="en-US" sz="1400" b="1">
                <a:solidFill>
                  <a:schemeClr val="accent2"/>
                </a:solidFill>
                <a:latin typeface="Ericsson Technical Icons" panose="00000500000000000000" pitchFamily="2" charset="0"/>
              </a:rPr>
            </a:br>
            <a:r>
              <a:rPr lang="en-US" sz="1400" b="1">
                <a:solidFill>
                  <a:schemeClr val="accent2"/>
                </a:solidFill>
                <a:latin typeface="Ericsson Technical Icons" panose="00000500000000000000" pitchFamily="2" charset="0"/>
              </a:rPr>
              <a:t>G</a:t>
            </a:r>
            <a:br>
              <a:rPr lang="en-US" sz="1400" b="1">
                <a:solidFill>
                  <a:schemeClr val="accent2"/>
                </a:solidFill>
                <a:latin typeface="Ericsson Technical Icons" panose="00000500000000000000" pitchFamily="2" charset="0"/>
              </a:rPr>
            </a:br>
            <a:r>
              <a:rPr lang="en-US" sz="1000" b="1">
                <a:solidFill>
                  <a:schemeClr val="accent2"/>
                </a:solidFill>
              </a:rPr>
              <a:t>IMS</a:t>
            </a:r>
          </a:p>
        </p:txBody>
      </p:sp>
      <p:sp>
        <p:nvSpPr>
          <p:cNvPr id="393" name="Oval 392">
            <a:extLst>
              <a:ext uri="{FF2B5EF4-FFF2-40B4-BE49-F238E27FC236}">
                <a16:creationId xmlns:a16="http://schemas.microsoft.com/office/drawing/2014/main" id="{AFBD141D-B251-446A-863B-384AA7654616}"/>
              </a:ext>
            </a:extLst>
          </p:cNvPr>
          <p:cNvSpPr/>
          <p:nvPr/>
        </p:nvSpPr>
        <p:spPr bwMode="auto">
          <a:xfrm>
            <a:off x="11391388" y="3351232"/>
            <a:ext cx="108000" cy="108000"/>
          </a:xfrm>
          <a:prstGeom prst="ellipse">
            <a:avLst/>
          </a:prstGeom>
          <a:solidFill>
            <a:schemeClr val="accent5"/>
          </a:solidFill>
          <a:ln w="12700" cap="flat" cmpd="sng" algn="ctr">
            <a:solidFill>
              <a:schemeClr val="accent5"/>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spcBef>
                <a:spcPct val="50000"/>
              </a:spcBef>
              <a:spcAft>
                <a:spcPct val="0"/>
              </a:spcAft>
            </a:pPr>
            <a:endParaRPr lang="en-US" sz="2000">
              <a:solidFill>
                <a:schemeClr val="bg1"/>
              </a:solidFill>
            </a:endParaRPr>
          </a:p>
        </p:txBody>
      </p:sp>
      <p:sp>
        <p:nvSpPr>
          <p:cNvPr id="404" name="TextBox 403">
            <a:extLst>
              <a:ext uri="{FF2B5EF4-FFF2-40B4-BE49-F238E27FC236}">
                <a16:creationId xmlns:a16="http://schemas.microsoft.com/office/drawing/2014/main" id="{364447CC-2154-4C21-AF5D-DEB4BCEF4C7D}"/>
              </a:ext>
            </a:extLst>
          </p:cNvPr>
          <p:cNvSpPr txBox="1"/>
          <p:nvPr/>
        </p:nvSpPr>
        <p:spPr bwMode="auto">
          <a:xfrm>
            <a:off x="9221396" y="3476103"/>
            <a:ext cx="272510" cy="138499"/>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algn="ctr">
              <a:buClr>
                <a:schemeClr val="tx1"/>
              </a:buClr>
            </a:pPr>
            <a:r>
              <a:rPr lang="en-US" sz="900">
                <a:solidFill>
                  <a:schemeClr val="accent5"/>
                </a:solidFill>
                <a:cs typeface="Arial" panose="020B0604020202020204" pitchFamily="34" charset="0"/>
              </a:rPr>
              <a:t>Voice</a:t>
            </a:r>
          </a:p>
        </p:txBody>
      </p:sp>
      <p:sp>
        <p:nvSpPr>
          <p:cNvPr id="405" name="TextBox 404">
            <a:extLst>
              <a:ext uri="{FF2B5EF4-FFF2-40B4-BE49-F238E27FC236}">
                <a16:creationId xmlns:a16="http://schemas.microsoft.com/office/drawing/2014/main" id="{6D6BF483-9C94-4564-8AD3-1B82B8987327}"/>
              </a:ext>
            </a:extLst>
          </p:cNvPr>
          <p:cNvSpPr txBox="1"/>
          <p:nvPr/>
        </p:nvSpPr>
        <p:spPr bwMode="auto">
          <a:xfrm>
            <a:off x="8410400" y="4550691"/>
            <a:ext cx="3191597" cy="1513679"/>
          </a:xfrm>
          <a:prstGeom prst="rect">
            <a:avLst/>
          </a:prstGeom>
          <a:noFill/>
          <a:ln w="9525">
            <a:noFill/>
            <a:miter lim="800000"/>
            <a:headEnd/>
            <a:tailEnd/>
          </a:ln>
        </p:spPr>
        <p:txBody>
          <a:bodyPr vert="horz" wrap="square" lIns="72000" tIns="36000" rIns="0" bIns="0" numCol="1" rtlCol="0" anchor="t" anchorCtr="0" compatLnSpc="1">
            <a:prstTxWarp prst="textNoShape">
              <a:avLst/>
            </a:prstTxWarp>
            <a:spAutoFit/>
          </a:bodyPr>
          <a:lstStyle/>
          <a:p>
            <a:pPr marL="171450" indent="-171450">
              <a:buClr>
                <a:schemeClr val="tx1"/>
              </a:buClr>
              <a:buFont typeface="Arial" panose="020B0604020202020204" pitchFamily="34" charset="0"/>
              <a:buChar char="•"/>
            </a:pPr>
            <a:r>
              <a:rPr lang="en-US" sz="1200" b="1">
                <a:solidFill>
                  <a:schemeClr val="accent5"/>
                </a:solidFill>
              </a:rPr>
              <a:t>NR for both voice and data</a:t>
            </a:r>
            <a:br>
              <a:rPr lang="en-US" sz="1200" b="1"/>
            </a:br>
            <a:endParaRPr lang="en-US" sz="1200" b="1"/>
          </a:p>
          <a:p>
            <a:pPr marL="171450" indent="-171450">
              <a:buClr>
                <a:schemeClr val="tx1"/>
              </a:buClr>
              <a:buFont typeface="Arial" panose="020B0604020202020204" pitchFamily="34" charset="0"/>
              <a:buChar char="•"/>
            </a:pPr>
            <a:r>
              <a:rPr lang="en-US" sz="1200"/>
              <a:t>NR dimensioned for voice coverage</a:t>
            </a:r>
            <a:br>
              <a:rPr lang="en-US" sz="1200"/>
            </a:br>
            <a:endParaRPr lang="en-US" sz="1200"/>
          </a:p>
          <a:p>
            <a:pPr marL="171450" indent="-171450">
              <a:buClr>
                <a:schemeClr val="tx1"/>
              </a:buClr>
              <a:buFont typeface="Arial" panose="020B0604020202020204" pitchFamily="34" charset="0"/>
              <a:buChar char="•"/>
            </a:pPr>
            <a:r>
              <a:rPr lang="en-US" sz="1200"/>
              <a:t>Seamless handover between 5G and 4G (and </a:t>
            </a:r>
            <a:r>
              <a:rPr lang="en-US" sz="1200" err="1"/>
              <a:t>WiFi</a:t>
            </a:r>
            <a:r>
              <a:rPr lang="en-US" sz="1200"/>
              <a:t>)</a:t>
            </a:r>
          </a:p>
          <a:p>
            <a:pPr marL="171450" indent="-171450">
              <a:buClr>
                <a:schemeClr val="tx1"/>
              </a:buClr>
              <a:buFont typeface="Arial" panose="020B0604020202020204" pitchFamily="34" charset="0"/>
              <a:buChar char="•"/>
            </a:pPr>
            <a:endParaRPr lang="en-US" sz="1200"/>
          </a:p>
          <a:p>
            <a:pPr marL="171450" indent="-171450">
              <a:buClr>
                <a:schemeClr val="tx1"/>
              </a:buClr>
              <a:buFont typeface="Arial" panose="020B0604020202020204" pitchFamily="34" charset="0"/>
              <a:buChar char="•"/>
            </a:pPr>
            <a:r>
              <a:rPr lang="en-US" sz="1200"/>
              <a:t>No handover/fallback from 5G to CS</a:t>
            </a:r>
          </a:p>
        </p:txBody>
      </p:sp>
      <p:sp>
        <p:nvSpPr>
          <p:cNvPr id="241" name="TextBox 240">
            <a:extLst>
              <a:ext uri="{FF2B5EF4-FFF2-40B4-BE49-F238E27FC236}">
                <a16:creationId xmlns:a16="http://schemas.microsoft.com/office/drawing/2014/main" id="{595A4630-8656-4C6A-A8CA-3C3ED1B4B131}"/>
              </a:ext>
            </a:extLst>
          </p:cNvPr>
          <p:cNvSpPr txBox="1">
            <a:spLocks noChangeAspect="1"/>
          </p:cNvSpPr>
          <p:nvPr/>
        </p:nvSpPr>
        <p:spPr bwMode="auto">
          <a:xfrm>
            <a:off x="5591051" y="2499278"/>
            <a:ext cx="360000" cy="585000"/>
          </a:xfrm>
          <a:prstGeom prst="rect">
            <a:avLst/>
          </a:prstGeom>
          <a:solidFill>
            <a:schemeClr val="bg1"/>
          </a:solidFill>
          <a:ln w="19050">
            <a:solidFill>
              <a:schemeClr val="accent2"/>
            </a:solidFill>
            <a:prstDash val="solid"/>
            <a:miter lim="800000"/>
            <a:headEnd/>
            <a:tailEnd/>
          </a:ln>
        </p:spPr>
        <p:txBody>
          <a:bodyPr vert="horz" wrap="square" lIns="0" tIns="18000" rIns="0" bIns="0" numCol="1" rtlCol="0" anchor="t" anchorCtr="0" compatLnSpc="1">
            <a:prstTxWarp prst="textNoShape">
              <a:avLst/>
            </a:prstTxWarp>
            <a:noAutofit/>
          </a:bodyPr>
          <a:lstStyle/>
          <a:p>
            <a:pPr algn="ctr">
              <a:buClr>
                <a:schemeClr val="tx1"/>
              </a:buClr>
            </a:pPr>
            <a:r>
              <a:rPr lang="en-US" sz="2400">
                <a:solidFill>
                  <a:schemeClr val="accent2"/>
                </a:solidFill>
                <a:latin typeface="Ericsson Technical Icons" panose="00000500000000000000" pitchFamily="2" charset="0"/>
              </a:rPr>
              <a:t>B</a:t>
            </a:r>
            <a:endParaRPr lang="en-US" sz="2400">
              <a:solidFill>
                <a:schemeClr val="accent2"/>
              </a:solidFill>
            </a:endParaRPr>
          </a:p>
          <a:p>
            <a:pPr algn="ctr">
              <a:buClr>
                <a:schemeClr val="tx1"/>
              </a:buClr>
            </a:pPr>
            <a:r>
              <a:rPr lang="en-US" sz="1000" b="1">
                <a:solidFill>
                  <a:schemeClr val="accent2"/>
                </a:solidFill>
              </a:rPr>
              <a:t>LTE</a:t>
            </a:r>
          </a:p>
        </p:txBody>
      </p:sp>
      <p:sp>
        <p:nvSpPr>
          <p:cNvPr id="245" name="TextBox 244">
            <a:extLst>
              <a:ext uri="{FF2B5EF4-FFF2-40B4-BE49-F238E27FC236}">
                <a16:creationId xmlns:a16="http://schemas.microsoft.com/office/drawing/2014/main" id="{6EB9544E-4E50-4F2D-A6A0-938FE03198B0}"/>
              </a:ext>
            </a:extLst>
          </p:cNvPr>
          <p:cNvSpPr txBox="1">
            <a:spLocks noChangeAspect="1"/>
          </p:cNvSpPr>
          <p:nvPr/>
        </p:nvSpPr>
        <p:spPr bwMode="auto">
          <a:xfrm>
            <a:off x="6321115" y="2499278"/>
            <a:ext cx="360000" cy="585000"/>
          </a:xfrm>
          <a:prstGeom prst="rect">
            <a:avLst/>
          </a:prstGeom>
          <a:solidFill>
            <a:schemeClr val="bg1"/>
          </a:solidFill>
          <a:ln w="19050">
            <a:solidFill>
              <a:schemeClr val="accent2"/>
            </a:solidFill>
            <a:prstDash val="solid"/>
            <a:miter lim="800000"/>
            <a:headEnd/>
            <a:tailEnd/>
          </a:ln>
        </p:spPr>
        <p:txBody>
          <a:bodyPr vert="horz" wrap="square" lIns="0" tIns="0" rIns="0" bIns="0" numCol="1" rtlCol="0" anchor="t" anchorCtr="0" compatLnSpc="1">
            <a:prstTxWarp prst="textNoShape">
              <a:avLst/>
            </a:prstTxWarp>
            <a:noAutofit/>
          </a:bodyPr>
          <a:lstStyle/>
          <a:p>
            <a:pPr algn="ctr">
              <a:buClr>
                <a:schemeClr val="tx1"/>
              </a:buClr>
            </a:pPr>
            <a:r>
              <a:rPr lang="en-US" sz="1100" b="1">
                <a:solidFill>
                  <a:schemeClr val="accent2"/>
                </a:solidFill>
                <a:latin typeface="Ericsson Technical Icons" panose="00000500000000000000" pitchFamily="2" charset="0"/>
              </a:rPr>
              <a:t>S</a:t>
            </a:r>
            <a:br>
              <a:rPr lang="en-US" sz="1100" b="1">
                <a:solidFill>
                  <a:schemeClr val="accent2"/>
                </a:solidFill>
                <a:latin typeface="Ericsson Technical Icons" panose="00000500000000000000" pitchFamily="2" charset="0"/>
              </a:rPr>
            </a:br>
            <a:r>
              <a:rPr lang="en-US" sz="1100" b="1">
                <a:solidFill>
                  <a:schemeClr val="accent2"/>
                </a:solidFill>
                <a:latin typeface="Ericsson Technical Icons" panose="00000500000000000000" pitchFamily="2" charset="0"/>
              </a:rPr>
              <a:t>G</a:t>
            </a:r>
            <a:br>
              <a:rPr lang="en-US" sz="1100" b="1">
                <a:solidFill>
                  <a:schemeClr val="accent2"/>
                </a:solidFill>
                <a:latin typeface="Ericsson Technical Icons" panose="00000500000000000000" pitchFamily="2" charset="0"/>
              </a:rPr>
            </a:br>
            <a:r>
              <a:rPr lang="en-US" sz="700" b="1">
                <a:solidFill>
                  <a:schemeClr val="accent2"/>
                </a:solidFill>
              </a:rPr>
              <a:t>MME</a:t>
            </a:r>
            <a:br>
              <a:rPr lang="en-US" sz="700" b="1">
                <a:solidFill>
                  <a:schemeClr val="accent2"/>
                </a:solidFill>
              </a:rPr>
            </a:br>
            <a:r>
              <a:rPr lang="en-US" sz="700" b="1">
                <a:solidFill>
                  <a:schemeClr val="accent2"/>
                </a:solidFill>
              </a:rPr>
              <a:t>SGW</a:t>
            </a:r>
          </a:p>
        </p:txBody>
      </p:sp>
      <p:sp>
        <p:nvSpPr>
          <p:cNvPr id="240" name="TextBox 239">
            <a:extLst>
              <a:ext uri="{FF2B5EF4-FFF2-40B4-BE49-F238E27FC236}">
                <a16:creationId xmlns:a16="http://schemas.microsoft.com/office/drawing/2014/main" id="{42EFB2D3-C324-4380-8011-6096F473EDF1}"/>
              </a:ext>
            </a:extLst>
          </p:cNvPr>
          <p:cNvSpPr txBox="1">
            <a:spLocks noChangeAspect="1"/>
          </p:cNvSpPr>
          <p:nvPr/>
        </p:nvSpPr>
        <p:spPr bwMode="auto">
          <a:xfrm>
            <a:off x="7051179" y="3299302"/>
            <a:ext cx="360000" cy="585000"/>
          </a:xfrm>
          <a:prstGeom prst="rect">
            <a:avLst/>
          </a:prstGeom>
          <a:solidFill>
            <a:schemeClr val="bg1"/>
          </a:solidFill>
          <a:ln w="19050">
            <a:solidFill>
              <a:schemeClr val="accent2"/>
            </a:solidFill>
            <a:prstDash val="solid"/>
            <a:miter lim="800000"/>
            <a:headEnd/>
            <a:tailEnd/>
          </a:ln>
        </p:spPr>
        <p:txBody>
          <a:bodyPr vert="horz" wrap="square" lIns="0" tIns="0" rIns="0" bIns="0" numCol="1" rtlCol="0" anchor="t" anchorCtr="0" compatLnSpc="1">
            <a:prstTxWarp prst="textNoShape">
              <a:avLst/>
            </a:prstTxWarp>
            <a:noAutofit/>
          </a:bodyPr>
          <a:lstStyle/>
          <a:p>
            <a:pPr algn="ctr">
              <a:buClr>
                <a:schemeClr val="tx1"/>
              </a:buClr>
            </a:pPr>
            <a:r>
              <a:rPr lang="en-US" sz="1400" b="1">
                <a:solidFill>
                  <a:schemeClr val="accent2"/>
                </a:solidFill>
                <a:latin typeface="Ericsson Technical Icons" panose="00000500000000000000" pitchFamily="2" charset="0"/>
              </a:rPr>
              <a:t>S</a:t>
            </a:r>
            <a:br>
              <a:rPr lang="en-US" sz="1400" b="1">
                <a:solidFill>
                  <a:schemeClr val="accent2"/>
                </a:solidFill>
                <a:latin typeface="Ericsson Technical Icons" panose="00000500000000000000" pitchFamily="2" charset="0"/>
              </a:rPr>
            </a:br>
            <a:r>
              <a:rPr lang="en-US" sz="1400" b="1">
                <a:solidFill>
                  <a:schemeClr val="accent2"/>
                </a:solidFill>
                <a:latin typeface="Ericsson Technical Icons" panose="00000500000000000000" pitchFamily="2" charset="0"/>
              </a:rPr>
              <a:t>G</a:t>
            </a:r>
            <a:br>
              <a:rPr lang="en-US" sz="1400" b="1">
                <a:solidFill>
                  <a:schemeClr val="accent2"/>
                </a:solidFill>
                <a:latin typeface="Ericsson Technical Icons" panose="00000500000000000000" pitchFamily="2" charset="0"/>
              </a:rPr>
            </a:br>
            <a:r>
              <a:rPr lang="en-US" sz="1000" b="1">
                <a:solidFill>
                  <a:schemeClr val="accent2"/>
                </a:solidFill>
              </a:rPr>
              <a:t>IMS</a:t>
            </a:r>
          </a:p>
        </p:txBody>
      </p:sp>
      <p:sp>
        <p:nvSpPr>
          <p:cNvPr id="239" name="TextBox 238">
            <a:extLst>
              <a:ext uri="{FF2B5EF4-FFF2-40B4-BE49-F238E27FC236}">
                <a16:creationId xmlns:a16="http://schemas.microsoft.com/office/drawing/2014/main" id="{44C1AA09-A6C6-4832-90D7-B7CA2A64DCBF}"/>
              </a:ext>
            </a:extLst>
          </p:cNvPr>
          <p:cNvSpPr txBox="1">
            <a:spLocks noChangeAspect="1"/>
          </p:cNvSpPr>
          <p:nvPr/>
        </p:nvSpPr>
        <p:spPr bwMode="auto">
          <a:xfrm>
            <a:off x="6321115" y="3299302"/>
            <a:ext cx="360000" cy="585000"/>
          </a:xfrm>
          <a:prstGeom prst="rect">
            <a:avLst/>
          </a:prstGeom>
          <a:solidFill>
            <a:schemeClr val="bg1"/>
          </a:solidFill>
          <a:ln w="19050">
            <a:solidFill>
              <a:schemeClr val="accent5"/>
            </a:solidFill>
            <a:prstDash val="solid"/>
            <a:miter lim="800000"/>
            <a:headEnd/>
            <a:tailEnd/>
          </a:ln>
        </p:spPr>
        <p:txBody>
          <a:bodyPr vert="horz" wrap="square" lIns="0" tIns="0" rIns="0" bIns="0" numCol="1" rtlCol="0" anchor="t" anchorCtr="0" compatLnSpc="1">
            <a:prstTxWarp prst="textNoShape">
              <a:avLst/>
            </a:prstTxWarp>
            <a:noAutofit/>
          </a:bodyPr>
          <a:lstStyle/>
          <a:p>
            <a:pPr algn="ctr">
              <a:buClr>
                <a:schemeClr val="tx1"/>
              </a:buClr>
            </a:pPr>
            <a:r>
              <a:rPr lang="en-US" sz="1400" b="1">
                <a:solidFill>
                  <a:schemeClr val="accent5"/>
                </a:solidFill>
                <a:latin typeface="Ericsson Technical Icons" panose="00000500000000000000" pitchFamily="2" charset="0"/>
              </a:rPr>
              <a:t>S</a:t>
            </a:r>
            <a:br>
              <a:rPr lang="en-US" sz="1400" b="1">
                <a:solidFill>
                  <a:schemeClr val="accent5"/>
                </a:solidFill>
                <a:latin typeface="Ericsson Technical Icons" panose="00000500000000000000" pitchFamily="2" charset="0"/>
              </a:rPr>
            </a:br>
            <a:r>
              <a:rPr lang="en-US" sz="1400" b="1">
                <a:solidFill>
                  <a:schemeClr val="accent5"/>
                </a:solidFill>
                <a:latin typeface="Ericsson Technical Icons" panose="00000500000000000000" pitchFamily="2" charset="0"/>
              </a:rPr>
              <a:t>G</a:t>
            </a:r>
            <a:br>
              <a:rPr lang="en-US" sz="1400" b="1">
                <a:solidFill>
                  <a:schemeClr val="accent5"/>
                </a:solidFill>
                <a:latin typeface="Ericsson Technical Icons" panose="00000500000000000000" pitchFamily="2" charset="0"/>
              </a:rPr>
            </a:br>
            <a:r>
              <a:rPr lang="en-US" sz="1000" b="1">
                <a:solidFill>
                  <a:schemeClr val="accent5"/>
                </a:solidFill>
              </a:rPr>
              <a:t>5GC</a:t>
            </a:r>
          </a:p>
        </p:txBody>
      </p:sp>
      <p:sp>
        <p:nvSpPr>
          <p:cNvPr id="254" name="TextBox 253">
            <a:extLst>
              <a:ext uri="{FF2B5EF4-FFF2-40B4-BE49-F238E27FC236}">
                <a16:creationId xmlns:a16="http://schemas.microsoft.com/office/drawing/2014/main" id="{5A7B097F-89C1-43DC-B923-F38311567AE5}"/>
              </a:ext>
            </a:extLst>
          </p:cNvPr>
          <p:cNvSpPr txBox="1">
            <a:spLocks noChangeAspect="1"/>
          </p:cNvSpPr>
          <p:nvPr/>
        </p:nvSpPr>
        <p:spPr bwMode="auto">
          <a:xfrm>
            <a:off x="5591051" y="3299302"/>
            <a:ext cx="360000" cy="585000"/>
          </a:xfrm>
          <a:prstGeom prst="rect">
            <a:avLst/>
          </a:prstGeom>
          <a:solidFill>
            <a:schemeClr val="bg1"/>
          </a:solidFill>
          <a:ln w="19050">
            <a:solidFill>
              <a:schemeClr val="accent5"/>
            </a:solidFill>
            <a:prstDash val="solid"/>
            <a:miter lim="800000"/>
            <a:headEnd/>
            <a:tailEnd/>
          </a:ln>
        </p:spPr>
        <p:txBody>
          <a:bodyPr vert="horz" wrap="square" lIns="0" tIns="18000" rIns="0" bIns="0" numCol="1" rtlCol="0" anchor="t" anchorCtr="0" compatLnSpc="1">
            <a:prstTxWarp prst="textNoShape">
              <a:avLst/>
            </a:prstTxWarp>
            <a:noAutofit/>
          </a:bodyPr>
          <a:lstStyle/>
          <a:p>
            <a:pPr algn="ctr">
              <a:buClr>
                <a:schemeClr val="tx1"/>
              </a:buClr>
            </a:pPr>
            <a:r>
              <a:rPr lang="en-US" sz="2400">
                <a:solidFill>
                  <a:schemeClr val="accent5"/>
                </a:solidFill>
                <a:latin typeface="Ericsson Technical Icons" panose="00000500000000000000" pitchFamily="2" charset="0"/>
              </a:rPr>
              <a:t>B</a:t>
            </a:r>
            <a:endParaRPr lang="en-US" sz="2400">
              <a:solidFill>
                <a:schemeClr val="accent5"/>
              </a:solidFill>
            </a:endParaRPr>
          </a:p>
          <a:p>
            <a:pPr algn="ctr">
              <a:buClr>
                <a:schemeClr val="tx1"/>
              </a:buClr>
            </a:pPr>
            <a:r>
              <a:rPr lang="en-US" sz="1000" b="1">
                <a:solidFill>
                  <a:schemeClr val="accent5"/>
                </a:solidFill>
              </a:rPr>
              <a:t>NR</a:t>
            </a:r>
          </a:p>
        </p:txBody>
      </p:sp>
      <p:sp>
        <p:nvSpPr>
          <p:cNvPr id="297" name="Oval 296">
            <a:extLst>
              <a:ext uri="{FF2B5EF4-FFF2-40B4-BE49-F238E27FC236}">
                <a16:creationId xmlns:a16="http://schemas.microsoft.com/office/drawing/2014/main" id="{C92A2899-11BF-4D04-A47E-08AB027DC73C}"/>
              </a:ext>
            </a:extLst>
          </p:cNvPr>
          <p:cNvSpPr/>
          <p:nvPr/>
        </p:nvSpPr>
        <p:spPr bwMode="auto">
          <a:xfrm>
            <a:off x="5899624" y="2559245"/>
            <a:ext cx="108000" cy="108000"/>
          </a:xfrm>
          <a:prstGeom prst="ellipse">
            <a:avLst/>
          </a:prstGeom>
          <a:solidFill>
            <a:schemeClr val="accent5"/>
          </a:solidFill>
          <a:ln w="12700" cap="flat" cmpd="sng" algn="ctr">
            <a:solidFill>
              <a:schemeClr val="accent5"/>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spcBef>
                <a:spcPct val="50000"/>
              </a:spcBef>
              <a:spcAft>
                <a:spcPct val="0"/>
              </a:spcAft>
            </a:pPr>
            <a:endParaRPr lang="en-US" sz="2000">
              <a:solidFill>
                <a:schemeClr val="bg1"/>
              </a:solidFill>
            </a:endParaRPr>
          </a:p>
        </p:txBody>
      </p:sp>
      <p:sp>
        <p:nvSpPr>
          <p:cNvPr id="298" name="Oval 297">
            <a:extLst>
              <a:ext uri="{FF2B5EF4-FFF2-40B4-BE49-F238E27FC236}">
                <a16:creationId xmlns:a16="http://schemas.microsoft.com/office/drawing/2014/main" id="{7EC8243A-D62F-4B7C-9357-85F183C3DFF5}"/>
              </a:ext>
            </a:extLst>
          </p:cNvPr>
          <p:cNvSpPr/>
          <p:nvPr/>
        </p:nvSpPr>
        <p:spPr bwMode="auto">
          <a:xfrm>
            <a:off x="6627651" y="2559245"/>
            <a:ext cx="108000" cy="108000"/>
          </a:xfrm>
          <a:prstGeom prst="ellipse">
            <a:avLst/>
          </a:prstGeom>
          <a:solidFill>
            <a:schemeClr val="accent5"/>
          </a:solidFill>
          <a:ln w="12700" cap="flat" cmpd="sng" algn="ctr">
            <a:solidFill>
              <a:schemeClr val="accent5"/>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spcBef>
                <a:spcPct val="50000"/>
              </a:spcBef>
              <a:spcAft>
                <a:spcPct val="0"/>
              </a:spcAft>
            </a:pPr>
            <a:endParaRPr lang="en-US" sz="2000">
              <a:solidFill>
                <a:schemeClr val="bg1"/>
              </a:solidFill>
            </a:endParaRPr>
          </a:p>
        </p:txBody>
      </p:sp>
      <p:sp>
        <p:nvSpPr>
          <p:cNvPr id="299" name="Oval 298">
            <a:extLst>
              <a:ext uri="{FF2B5EF4-FFF2-40B4-BE49-F238E27FC236}">
                <a16:creationId xmlns:a16="http://schemas.microsoft.com/office/drawing/2014/main" id="{AE0CA143-1D52-4FD3-9EDC-ABF1C091F7BD}"/>
              </a:ext>
            </a:extLst>
          </p:cNvPr>
          <p:cNvSpPr/>
          <p:nvPr/>
        </p:nvSpPr>
        <p:spPr bwMode="auto">
          <a:xfrm>
            <a:off x="7355044" y="3351232"/>
            <a:ext cx="108000" cy="108000"/>
          </a:xfrm>
          <a:prstGeom prst="ellipse">
            <a:avLst/>
          </a:prstGeom>
          <a:solidFill>
            <a:schemeClr val="accent5"/>
          </a:solidFill>
          <a:ln w="12700" cap="flat" cmpd="sng" algn="ctr">
            <a:solidFill>
              <a:schemeClr val="accent5"/>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spcBef>
                <a:spcPct val="50000"/>
              </a:spcBef>
              <a:spcAft>
                <a:spcPct val="0"/>
              </a:spcAft>
            </a:pPr>
            <a:endParaRPr lang="en-US" sz="2000">
              <a:solidFill>
                <a:schemeClr val="bg1"/>
              </a:solidFill>
            </a:endParaRPr>
          </a:p>
        </p:txBody>
      </p:sp>
      <p:sp>
        <p:nvSpPr>
          <p:cNvPr id="231" name="TextBox 230">
            <a:extLst>
              <a:ext uri="{FF2B5EF4-FFF2-40B4-BE49-F238E27FC236}">
                <a16:creationId xmlns:a16="http://schemas.microsoft.com/office/drawing/2014/main" id="{08D9821F-2564-48CD-8558-14A5C2A50BA3}"/>
              </a:ext>
            </a:extLst>
          </p:cNvPr>
          <p:cNvSpPr txBox="1"/>
          <p:nvPr/>
        </p:nvSpPr>
        <p:spPr bwMode="auto">
          <a:xfrm>
            <a:off x="10482716" y="6474163"/>
            <a:ext cx="1775093" cy="233923"/>
          </a:xfrm>
          <a:prstGeom prst="rect">
            <a:avLst/>
          </a:prstGeom>
          <a:noFill/>
          <a:ln w="9525">
            <a:noFill/>
            <a:miter lim="800000"/>
            <a:headEnd/>
            <a:tailEnd/>
          </a:ln>
        </p:spPr>
        <p:txBody>
          <a:bodyPr vert="horz" wrap="square" lIns="72000" tIns="36000" rIns="0" bIns="0" numCol="1" rtlCol="0" anchor="t" anchorCtr="0" compatLnSpc="1">
            <a:prstTxWarp prst="textNoShape">
              <a:avLst/>
            </a:prstTxWarp>
            <a:noAutofit/>
          </a:bodyPr>
          <a:lstStyle/>
          <a:p>
            <a:pPr>
              <a:buClr>
                <a:schemeClr val="tx1"/>
              </a:buClr>
            </a:pPr>
            <a:r>
              <a:rPr lang="en-US" sz="1000">
                <a:solidFill>
                  <a:schemeClr val="tx2"/>
                </a:solidFill>
              </a:rPr>
              <a:t>Extensions for 5G voice</a:t>
            </a:r>
          </a:p>
        </p:txBody>
      </p:sp>
      <p:sp>
        <p:nvSpPr>
          <p:cNvPr id="407" name="TextBox 406">
            <a:extLst>
              <a:ext uri="{FF2B5EF4-FFF2-40B4-BE49-F238E27FC236}">
                <a16:creationId xmlns:a16="http://schemas.microsoft.com/office/drawing/2014/main" id="{E880332E-77A2-46EA-80A3-B6D47E45C08B}"/>
              </a:ext>
            </a:extLst>
          </p:cNvPr>
          <p:cNvSpPr txBox="1">
            <a:spLocks noChangeAspect="1"/>
          </p:cNvSpPr>
          <p:nvPr/>
        </p:nvSpPr>
        <p:spPr bwMode="auto">
          <a:xfrm>
            <a:off x="10238015" y="6463866"/>
            <a:ext cx="148108" cy="240675"/>
          </a:xfrm>
          <a:prstGeom prst="rect">
            <a:avLst/>
          </a:prstGeom>
          <a:solidFill>
            <a:schemeClr val="bg1"/>
          </a:solidFill>
          <a:ln w="19050">
            <a:solidFill>
              <a:schemeClr val="tx1"/>
            </a:solidFill>
            <a:prstDash val="solid"/>
            <a:miter lim="800000"/>
            <a:headEnd/>
            <a:tailEnd/>
          </a:ln>
        </p:spPr>
        <p:txBody>
          <a:bodyPr vert="horz" wrap="square" lIns="0" tIns="0" rIns="0" bIns="0" numCol="1" rtlCol="0" anchor="t" anchorCtr="0" compatLnSpc="1">
            <a:prstTxWarp prst="textNoShape">
              <a:avLst/>
            </a:prstTxWarp>
            <a:noAutofit/>
          </a:bodyPr>
          <a:lstStyle/>
          <a:p>
            <a:pPr algn="ctr">
              <a:buClr>
                <a:schemeClr val="tx1"/>
              </a:buClr>
            </a:pPr>
            <a:endParaRPr lang="en-US" sz="1000" b="1">
              <a:solidFill>
                <a:schemeClr val="accent2"/>
              </a:solidFill>
            </a:endParaRPr>
          </a:p>
        </p:txBody>
      </p:sp>
      <p:sp>
        <p:nvSpPr>
          <p:cNvPr id="236" name="Oval 235">
            <a:extLst>
              <a:ext uri="{FF2B5EF4-FFF2-40B4-BE49-F238E27FC236}">
                <a16:creationId xmlns:a16="http://schemas.microsoft.com/office/drawing/2014/main" id="{FE7E8C4F-D8B9-4B03-B911-52117FDB985D}"/>
              </a:ext>
            </a:extLst>
          </p:cNvPr>
          <p:cNvSpPr>
            <a:spLocks noChangeAspect="1"/>
          </p:cNvSpPr>
          <p:nvPr/>
        </p:nvSpPr>
        <p:spPr bwMode="auto">
          <a:xfrm>
            <a:off x="10323111" y="6503427"/>
            <a:ext cx="115010" cy="123427"/>
          </a:xfrm>
          <a:prstGeom prst="ellipse">
            <a:avLst/>
          </a:prstGeom>
          <a:solidFill>
            <a:schemeClr val="accent5"/>
          </a:solidFill>
          <a:ln w="12700" cap="flat" cmpd="sng" algn="ctr">
            <a:solidFill>
              <a:schemeClr val="accent5"/>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mn-lt"/>
            </a:endParaRPr>
          </a:p>
        </p:txBody>
      </p:sp>
      <p:sp>
        <p:nvSpPr>
          <p:cNvPr id="149" name="TextBox 148">
            <a:extLst>
              <a:ext uri="{FF2B5EF4-FFF2-40B4-BE49-F238E27FC236}">
                <a16:creationId xmlns:a16="http://schemas.microsoft.com/office/drawing/2014/main" id="{E3B44EBB-06CB-4826-95C5-6F0DD316A166}"/>
              </a:ext>
            </a:extLst>
          </p:cNvPr>
          <p:cNvSpPr txBox="1"/>
          <p:nvPr/>
        </p:nvSpPr>
        <p:spPr bwMode="auto">
          <a:xfrm>
            <a:off x="6641934" y="3129087"/>
            <a:ext cx="506549" cy="138499"/>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a:buClr>
                <a:schemeClr val="tx1"/>
              </a:buClr>
            </a:pPr>
            <a:r>
              <a:rPr lang="en-US" sz="900">
                <a:solidFill>
                  <a:schemeClr val="accent5"/>
                </a:solidFill>
                <a:cs typeface="Arial" panose="020B0604020202020204" pitchFamily="34" charset="0"/>
              </a:rPr>
              <a:t>N26</a:t>
            </a:r>
            <a:r>
              <a:rPr lang="en-US" sz="900">
                <a:solidFill>
                  <a:schemeClr val="accent1"/>
                </a:solidFill>
                <a:cs typeface="Arial" panose="020B0604020202020204" pitchFamily="34" charset="0"/>
              </a:rPr>
              <a:t> </a:t>
            </a:r>
            <a:r>
              <a:rPr lang="en-US" sz="900">
                <a:solidFill>
                  <a:schemeClr val="accent2"/>
                </a:solidFill>
                <a:cs typeface="Arial" panose="020B0604020202020204" pitchFamily="34" charset="0"/>
              </a:rPr>
              <a:t>(S10)</a:t>
            </a:r>
          </a:p>
        </p:txBody>
      </p:sp>
      <p:cxnSp>
        <p:nvCxnSpPr>
          <p:cNvPr id="154" name="Straight Connector 153">
            <a:extLst>
              <a:ext uri="{FF2B5EF4-FFF2-40B4-BE49-F238E27FC236}">
                <a16:creationId xmlns:a16="http://schemas.microsoft.com/office/drawing/2014/main" id="{939562FE-2941-4678-8079-BA80A8723AA5}"/>
              </a:ext>
            </a:extLst>
          </p:cNvPr>
          <p:cNvCxnSpPr>
            <a:cxnSpLocks/>
            <a:stCxn id="388" idx="2"/>
          </p:cNvCxnSpPr>
          <p:nvPr/>
        </p:nvCxnSpPr>
        <p:spPr bwMode="auto">
          <a:xfrm>
            <a:off x="10537459" y="3084278"/>
            <a:ext cx="0" cy="215024"/>
          </a:xfrm>
          <a:prstGeom prst="line">
            <a:avLst/>
          </a:prstGeom>
          <a:solidFill>
            <a:schemeClr val="accent1"/>
          </a:solidFill>
          <a:ln w="12700" cap="flat" cmpd="sng" algn="ctr">
            <a:solidFill>
              <a:schemeClr val="accent2"/>
            </a:solidFill>
            <a:prstDash val="solid"/>
            <a:round/>
            <a:headEnd type="none" w="med" len="med"/>
            <a:tailEnd type="none" w="med" len="med"/>
          </a:ln>
          <a:effectLst/>
        </p:spPr>
      </p:cxnSp>
      <p:pic>
        <p:nvPicPr>
          <p:cNvPr id="354" name="Graphic 353">
            <a:extLst>
              <a:ext uri="{FF2B5EF4-FFF2-40B4-BE49-F238E27FC236}">
                <a16:creationId xmlns:a16="http://schemas.microsoft.com/office/drawing/2014/main" id="{ACD4A4B6-666D-4D75-9A45-9B0B9CDB4F0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37028" y="2722625"/>
            <a:ext cx="258323" cy="361653"/>
          </a:xfrm>
          <a:prstGeom prst="rect">
            <a:avLst/>
          </a:prstGeom>
        </p:spPr>
      </p:pic>
      <p:sp>
        <p:nvSpPr>
          <p:cNvPr id="364" name="Rectangle 363">
            <a:extLst>
              <a:ext uri="{FF2B5EF4-FFF2-40B4-BE49-F238E27FC236}">
                <a16:creationId xmlns:a16="http://schemas.microsoft.com/office/drawing/2014/main" id="{9800F543-0333-4996-81EA-9DC33CE68042}"/>
              </a:ext>
            </a:extLst>
          </p:cNvPr>
          <p:cNvSpPr/>
          <p:nvPr/>
        </p:nvSpPr>
        <p:spPr bwMode="auto">
          <a:xfrm>
            <a:off x="10438121" y="3038559"/>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mn-lt"/>
            </a:endParaRPr>
          </a:p>
        </p:txBody>
      </p:sp>
      <p:cxnSp>
        <p:nvCxnSpPr>
          <p:cNvPr id="365" name="Straight Connector 364">
            <a:extLst>
              <a:ext uri="{FF2B5EF4-FFF2-40B4-BE49-F238E27FC236}">
                <a16:creationId xmlns:a16="http://schemas.microsoft.com/office/drawing/2014/main" id="{479D1085-3D14-4498-BC01-971D26DCDE61}"/>
              </a:ext>
            </a:extLst>
          </p:cNvPr>
          <p:cNvCxnSpPr>
            <a:cxnSpLocks/>
            <a:stCxn id="363" idx="0"/>
            <a:endCxn id="364" idx="2"/>
          </p:cNvCxnSpPr>
          <p:nvPr/>
        </p:nvCxnSpPr>
        <p:spPr bwMode="auto">
          <a:xfrm flipV="1">
            <a:off x="10460981" y="3084278"/>
            <a:ext cx="0" cy="215024"/>
          </a:xfrm>
          <a:prstGeom prst="line">
            <a:avLst/>
          </a:prstGeom>
          <a:noFill/>
          <a:ln w="28575" cap="flat" cmpd="sng" algn="ctr">
            <a:solidFill>
              <a:schemeClr val="accent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cxnSp>
      <p:cxnSp>
        <p:nvCxnSpPr>
          <p:cNvPr id="366" name="Straight Connector 365">
            <a:extLst>
              <a:ext uri="{FF2B5EF4-FFF2-40B4-BE49-F238E27FC236}">
                <a16:creationId xmlns:a16="http://schemas.microsoft.com/office/drawing/2014/main" id="{F4BFD65F-C74B-4834-920B-770F4BCE818C}"/>
              </a:ext>
            </a:extLst>
          </p:cNvPr>
          <p:cNvCxnSpPr>
            <a:cxnSpLocks/>
          </p:cNvCxnSpPr>
          <p:nvPr/>
        </p:nvCxnSpPr>
        <p:spPr bwMode="auto">
          <a:xfrm flipH="1">
            <a:off x="10604899" y="3091167"/>
            <a:ext cx="363" cy="195552"/>
          </a:xfrm>
          <a:prstGeom prst="line">
            <a:avLst/>
          </a:prstGeom>
          <a:solidFill>
            <a:schemeClr val="accent1"/>
          </a:solidFill>
          <a:ln w="12700" cap="flat" cmpd="sng" algn="ctr">
            <a:solidFill>
              <a:schemeClr val="accent5"/>
            </a:solidFill>
            <a:prstDash val="sysDot"/>
            <a:round/>
            <a:headEnd type="none" w="med" len="med"/>
            <a:tailEnd type="none" w="med" len="med"/>
          </a:ln>
          <a:effectLst/>
        </p:spPr>
      </p:cxnSp>
      <p:sp>
        <p:nvSpPr>
          <p:cNvPr id="368" name="Rectangle 367">
            <a:extLst>
              <a:ext uri="{FF2B5EF4-FFF2-40B4-BE49-F238E27FC236}">
                <a16:creationId xmlns:a16="http://schemas.microsoft.com/office/drawing/2014/main" id="{5849CB42-1B1A-4FF0-A383-49513B3560A5}"/>
              </a:ext>
            </a:extLst>
          </p:cNvPr>
          <p:cNvSpPr/>
          <p:nvPr/>
        </p:nvSpPr>
        <p:spPr bwMode="auto">
          <a:xfrm>
            <a:off x="10601026" y="3038559"/>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effectLst/>
              <a:latin typeface="+mn-lt"/>
            </a:endParaRPr>
          </a:p>
        </p:txBody>
      </p:sp>
      <p:cxnSp>
        <p:nvCxnSpPr>
          <p:cNvPr id="370" name="Connector: Curved 369">
            <a:extLst>
              <a:ext uri="{FF2B5EF4-FFF2-40B4-BE49-F238E27FC236}">
                <a16:creationId xmlns:a16="http://schemas.microsoft.com/office/drawing/2014/main" id="{1925DF3D-4D17-4AC0-BCE7-93AFE0BCE146}"/>
              </a:ext>
            </a:extLst>
          </p:cNvPr>
          <p:cNvCxnSpPr>
            <a:cxnSpLocks/>
            <a:stCxn id="371" idx="1"/>
            <a:endCxn id="372" idx="1"/>
          </p:cNvCxnSpPr>
          <p:nvPr/>
        </p:nvCxnSpPr>
        <p:spPr bwMode="auto">
          <a:xfrm rot="10800000" flipH="1">
            <a:off x="8730757" y="2938912"/>
            <a:ext cx="19641" cy="699477"/>
          </a:xfrm>
          <a:prstGeom prst="curvedConnector3">
            <a:avLst>
              <a:gd name="adj1" fmla="val -853521"/>
            </a:avLst>
          </a:prstGeom>
          <a:solidFill>
            <a:schemeClr val="accent1"/>
          </a:solidFill>
          <a:ln w="19050" cap="flat" cmpd="sng" algn="ctr">
            <a:solidFill>
              <a:schemeClr val="accent5"/>
            </a:solidFill>
            <a:prstDash val="solid"/>
            <a:round/>
            <a:headEnd type="triangle" w="med" len="med"/>
            <a:tailEnd type="triangle" w="med" len="med"/>
          </a:ln>
          <a:effectLst/>
        </p:spPr>
      </p:cxnSp>
      <p:sp>
        <p:nvSpPr>
          <p:cNvPr id="371" name="Rectangle 370">
            <a:extLst>
              <a:ext uri="{FF2B5EF4-FFF2-40B4-BE49-F238E27FC236}">
                <a16:creationId xmlns:a16="http://schemas.microsoft.com/office/drawing/2014/main" id="{E624ED47-3872-4D27-9F11-CD39BD73AE2E}"/>
              </a:ext>
            </a:extLst>
          </p:cNvPr>
          <p:cNvSpPr/>
          <p:nvPr/>
        </p:nvSpPr>
        <p:spPr bwMode="auto">
          <a:xfrm>
            <a:off x="8730758" y="3615528"/>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effectLst/>
              <a:latin typeface="+mn-lt"/>
            </a:endParaRPr>
          </a:p>
        </p:txBody>
      </p:sp>
      <p:sp>
        <p:nvSpPr>
          <p:cNvPr id="372" name="Rectangle 371">
            <a:extLst>
              <a:ext uri="{FF2B5EF4-FFF2-40B4-BE49-F238E27FC236}">
                <a16:creationId xmlns:a16="http://schemas.microsoft.com/office/drawing/2014/main" id="{71724ABB-941F-42CB-ACA5-E907BE7619B3}"/>
              </a:ext>
            </a:extLst>
          </p:cNvPr>
          <p:cNvSpPr/>
          <p:nvPr/>
        </p:nvSpPr>
        <p:spPr bwMode="auto">
          <a:xfrm>
            <a:off x="8750399" y="2916051"/>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effectLst/>
              <a:latin typeface="+mn-lt"/>
            </a:endParaRPr>
          </a:p>
        </p:txBody>
      </p:sp>
      <p:sp>
        <p:nvSpPr>
          <p:cNvPr id="373" name="TextBox 372">
            <a:extLst>
              <a:ext uri="{FF2B5EF4-FFF2-40B4-BE49-F238E27FC236}">
                <a16:creationId xmlns:a16="http://schemas.microsoft.com/office/drawing/2014/main" id="{2988366D-C227-45CD-90C0-22E81E855C7D}"/>
              </a:ext>
            </a:extLst>
          </p:cNvPr>
          <p:cNvSpPr txBox="1"/>
          <p:nvPr/>
        </p:nvSpPr>
        <p:spPr bwMode="auto">
          <a:xfrm>
            <a:off x="8681129" y="3241708"/>
            <a:ext cx="458459" cy="138499"/>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defPPr>
              <a:defRPr lang="en-US"/>
            </a:defPPr>
            <a:lvl1pPr>
              <a:buClr>
                <a:schemeClr val="tx1"/>
              </a:buClr>
              <a:defRPr sz="900" b="1">
                <a:solidFill>
                  <a:schemeClr val="accent5"/>
                </a:solidFill>
                <a:cs typeface="Arial" panose="020B0604020202020204" pitchFamily="34" charset="0"/>
              </a:defRPr>
            </a:lvl1pPr>
          </a:lstStyle>
          <a:p>
            <a:r>
              <a:rPr lang="en-US"/>
              <a:t>IRAT HO</a:t>
            </a:r>
          </a:p>
        </p:txBody>
      </p:sp>
      <p:sp>
        <p:nvSpPr>
          <p:cNvPr id="374" name="Rectangle 373">
            <a:extLst>
              <a:ext uri="{FF2B5EF4-FFF2-40B4-BE49-F238E27FC236}">
                <a16:creationId xmlns:a16="http://schemas.microsoft.com/office/drawing/2014/main" id="{E7261F97-F181-4446-90D1-81B079001995}"/>
              </a:ext>
            </a:extLst>
          </p:cNvPr>
          <p:cNvSpPr/>
          <p:nvPr/>
        </p:nvSpPr>
        <p:spPr bwMode="auto">
          <a:xfrm>
            <a:off x="9140868" y="2918179"/>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mn-lt"/>
            </a:endParaRPr>
          </a:p>
        </p:txBody>
      </p:sp>
      <p:sp>
        <p:nvSpPr>
          <p:cNvPr id="375" name="Rectangle 374">
            <a:extLst>
              <a:ext uri="{FF2B5EF4-FFF2-40B4-BE49-F238E27FC236}">
                <a16:creationId xmlns:a16="http://schemas.microsoft.com/office/drawing/2014/main" id="{C94E38E3-25F8-4598-92E5-B726FFC10D24}"/>
              </a:ext>
            </a:extLst>
          </p:cNvPr>
          <p:cNvSpPr/>
          <p:nvPr/>
        </p:nvSpPr>
        <p:spPr bwMode="auto">
          <a:xfrm>
            <a:off x="9529497" y="2918179"/>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mn-lt"/>
            </a:endParaRPr>
          </a:p>
        </p:txBody>
      </p:sp>
      <p:cxnSp>
        <p:nvCxnSpPr>
          <p:cNvPr id="376" name="Straight Connector 375">
            <a:extLst>
              <a:ext uri="{FF2B5EF4-FFF2-40B4-BE49-F238E27FC236}">
                <a16:creationId xmlns:a16="http://schemas.microsoft.com/office/drawing/2014/main" id="{EBD5AEF0-FCE7-49E2-817D-657BBBC9834E}"/>
              </a:ext>
            </a:extLst>
          </p:cNvPr>
          <p:cNvCxnSpPr>
            <a:cxnSpLocks/>
            <a:stCxn id="374" idx="3"/>
            <a:endCxn id="375" idx="1"/>
          </p:cNvCxnSpPr>
          <p:nvPr/>
        </p:nvCxnSpPr>
        <p:spPr bwMode="auto">
          <a:xfrm>
            <a:off x="9186587" y="2941039"/>
            <a:ext cx="342910" cy="0"/>
          </a:xfrm>
          <a:prstGeom prst="line">
            <a:avLst/>
          </a:prstGeom>
          <a:noFill/>
          <a:ln w="28575" cap="flat" cmpd="sng" algn="ctr">
            <a:solidFill>
              <a:schemeClr val="accent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cxnSp>
      <p:sp>
        <p:nvSpPr>
          <p:cNvPr id="377" name="Rectangle 376">
            <a:extLst>
              <a:ext uri="{FF2B5EF4-FFF2-40B4-BE49-F238E27FC236}">
                <a16:creationId xmlns:a16="http://schemas.microsoft.com/office/drawing/2014/main" id="{18D611AC-0ACA-4547-851F-03676579E19E}"/>
              </a:ext>
            </a:extLst>
          </p:cNvPr>
          <p:cNvSpPr/>
          <p:nvPr/>
        </p:nvSpPr>
        <p:spPr bwMode="auto">
          <a:xfrm>
            <a:off x="9529497" y="2802627"/>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mn-lt"/>
            </a:endParaRPr>
          </a:p>
        </p:txBody>
      </p:sp>
      <p:cxnSp>
        <p:nvCxnSpPr>
          <p:cNvPr id="378" name="Straight Connector 377">
            <a:extLst>
              <a:ext uri="{FF2B5EF4-FFF2-40B4-BE49-F238E27FC236}">
                <a16:creationId xmlns:a16="http://schemas.microsoft.com/office/drawing/2014/main" id="{64E38579-E780-4B78-8997-50413769AED6}"/>
              </a:ext>
            </a:extLst>
          </p:cNvPr>
          <p:cNvCxnSpPr>
            <a:cxnSpLocks/>
            <a:stCxn id="379" idx="3"/>
            <a:endCxn id="377" idx="1"/>
          </p:cNvCxnSpPr>
          <p:nvPr/>
        </p:nvCxnSpPr>
        <p:spPr bwMode="auto">
          <a:xfrm>
            <a:off x="9186587" y="2825487"/>
            <a:ext cx="342910" cy="0"/>
          </a:xfrm>
          <a:prstGeom prst="line">
            <a:avLst/>
          </a:prstGeom>
          <a:solidFill>
            <a:schemeClr val="accent1"/>
          </a:solidFill>
          <a:ln w="12700" cap="flat" cmpd="sng" algn="ctr">
            <a:solidFill>
              <a:schemeClr val="accent2"/>
            </a:solidFill>
            <a:prstDash val="solid"/>
            <a:round/>
            <a:headEnd type="none" w="med" len="med"/>
            <a:tailEnd type="none" w="med" len="med"/>
          </a:ln>
          <a:effectLst/>
        </p:spPr>
      </p:cxnSp>
      <p:sp>
        <p:nvSpPr>
          <p:cNvPr id="379" name="Rectangle 378">
            <a:extLst>
              <a:ext uri="{FF2B5EF4-FFF2-40B4-BE49-F238E27FC236}">
                <a16:creationId xmlns:a16="http://schemas.microsoft.com/office/drawing/2014/main" id="{106F0A40-A5FE-4F49-ABB2-B8F44F8D0EC5}"/>
              </a:ext>
            </a:extLst>
          </p:cNvPr>
          <p:cNvSpPr/>
          <p:nvPr/>
        </p:nvSpPr>
        <p:spPr bwMode="auto">
          <a:xfrm>
            <a:off x="9140868" y="2802627"/>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mn-lt"/>
            </a:endParaRPr>
          </a:p>
        </p:txBody>
      </p:sp>
      <p:sp>
        <p:nvSpPr>
          <p:cNvPr id="380" name="Rectangle 379">
            <a:extLst>
              <a:ext uri="{FF2B5EF4-FFF2-40B4-BE49-F238E27FC236}">
                <a16:creationId xmlns:a16="http://schemas.microsoft.com/office/drawing/2014/main" id="{3937C008-AAB3-4976-AE1C-E18020D0FD44}"/>
              </a:ext>
            </a:extLst>
          </p:cNvPr>
          <p:cNvSpPr/>
          <p:nvPr/>
        </p:nvSpPr>
        <p:spPr bwMode="auto">
          <a:xfrm>
            <a:off x="9941676" y="2918179"/>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mn-lt"/>
            </a:endParaRPr>
          </a:p>
        </p:txBody>
      </p:sp>
      <p:sp>
        <p:nvSpPr>
          <p:cNvPr id="381" name="Rectangle 380">
            <a:extLst>
              <a:ext uri="{FF2B5EF4-FFF2-40B4-BE49-F238E27FC236}">
                <a16:creationId xmlns:a16="http://schemas.microsoft.com/office/drawing/2014/main" id="{24265AF6-BC81-46F1-8220-28B27B006118}"/>
              </a:ext>
            </a:extLst>
          </p:cNvPr>
          <p:cNvSpPr/>
          <p:nvPr/>
        </p:nvSpPr>
        <p:spPr bwMode="auto">
          <a:xfrm>
            <a:off x="10357459" y="2918179"/>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mn-lt"/>
            </a:endParaRPr>
          </a:p>
        </p:txBody>
      </p:sp>
      <p:cxnSp>
        <p:nvCxnSpPr>
          <p:cNvPr id="382" name="Straight Connector 381">
            <a:extLst>
              <a:ext uri="{FF2B5EF4-FFF2-40B4-BE49-F238E27FC236}">
                <a16:creationId xmlns:a16="http://schemas.microsoft.com/office/drawing/2014/main" id="{D6693E0C-3F8C-407E-8892-51C925404F13}"/>
              </a:ext>
            </a:extLst>
          </p:cNvPr>
          <p:cNvCxnSpPr>
            <a:cxnSpLocks/>
            <a:stCxn id="380" idx="3"/>
            <a:endCxn id="381" idx="1"/>
          </p:cNvCxnSpPr>
          <p:nvPr/>
        </p:nvCxnSpPr>
        <p:spPr bwMode="auto">
          <a:xfrm>
            <a:off x="9987395" y="2941039"/>
            <a:ext cx="370064" cy="0"/>
          </a:xfrm>
          <a:prstGeom prst="line">
            <a:avLst/>
          </a:prstGeom>
          <a:noFill/>
          <a:ln w="28575" cap="flat" cmpd="sng" algn="ctr">
            <a:solidFill>
              <a:schemeClr val="accent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cxnSp>
      <p:sp>
        <p:nvSpPr>
          <p:cNvPr id="383" name="Rectangle 382">
            <a:extLst>
              <a:ext uri="{FF2B5EF4-FFF2-40B4-BE49-F238E27FC236}">
                <a16:creationId xmlns:a16="http://schemas.microsoft.com/office/drawing/2014/main" id="{6ADEC251-B855-4B3B-AD63-913B741059BF}"/>
              </a:ext>
            </a:extLst>
          </p:cNvPr>
          <p:cNvSpPr/>
          <p:nvPr/>
        </p:nvSpPr>
        <p:spPr bwMode="auto">
          <a:xfrm>
            <a:off x="10357459" y="2802627"/>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mn-lt"/>
            </a:endParaRPr>
          </a:p>
        </p:txBody>
      </p:sp>
      <p:cxnSp>
        <p:nvCxnSpPr>
          <p:cNvPr id="384" name="Straight Connector 383">
            <a:extLst>
              <a:ext uri="{FF2B5EF4-FFF2-40B4-BE49-F238E27FC236}">
                <a16:creationId xmlns:a16="http://schemas.microsoft.com/office/drawing/2014/main" id="{562DE12C-CBC8-4160-B95A-07699B037866}"/>
              </a:ext>
            </a:extLst>
          </p:cNvPr>
          <p:cNvCxnSpPr>
            <a:cxnSpLocks/>
            <a:stCxn id="385" idx="3"/>
            <a:endCxn id="383" idx="1"/>
          </p:cNvCxnSpPr>
          <p:nvPr/>
        </p:nvCxnSpPr>
        <p:spPr bwMode="auto">
          <a:xfrm>
            <a:off x="9987395" y="2825487"/>
            <a:ext cx="370064" cy="0"/>
          </a:xfrm>
          <a:prstGeom prst="line">
            <a:avLst/>
          </a:prstGeom>
          <a:solidFill>
            <a:schemeClr val="accent1"/>
          </a:solidFill>
          <a:ln w="12700" cap="flat" cmpd="sng" algn="ctr">
            <a:solidFill>
              <a:schemeClr val="accent2"/>
            </a:solidFill>
            <a:prstDash val="solid"/>
            <a:round/>
            <a:headEnd type="none" w="med" len="med"/>
            <a:tailEnd type="none" w="med" len="med"/>
          </a:ln>
          <a:effectLst/>
        </p:spPr>
      </p:cxnSp>
      <p:sp>
        <p:nvSpPr>
          <p:cNvPr id="385" name="Rectangle 384">
            <a:extLst>
              <a:ext uri="{FF2B5EF4-FFF2-40B4-BE49-F238E27FC236}">
                <a16:creationId xmlns:a16="http://schemas.microsoft.com/office/drawing/2014/main" id="{18DFE2D8-83F7-4EC9-B527-549EE2D6331C}"/>
              </a:ext>
            </a:extLst>
          </p:cNvPr>
          <p:cNvSpPr/>
          <p:nvPr/>
        </p:nvSpPr>
        <p:spPr bwMode="auto">
          <a:xfrm>
            <a:off x="9941676" y="2802627"/>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bg1"/>
              </a:solidFill>
              <a:effectLst/>
              <a:latin typeface="+mn-lt"/>
            </a:endParaRPr>
          </a:p>
        </p:txBody>
      </p:sp>
      <p:sp>
        <p:nvSpPr>
          <p:cNvPr id="395" name="TextBox 394">
            <a:extLst>
              <a:ext uri="{FF2B5EF4-FFF2-40B4-BE49-F238E27FC236}">
                <a16:creationId xmlns:a16="http://schemas.microsoft.com/office/drawing/2014/main" id="{2C7D9422-1B05-44CD-9593-54FBC3CD1C6B}"/>
              </a:ext>
            </a:extLst>
          </p:cNvPr>
          <p:cNvSpPr txBox="1"/>
          <p:nvPr/>
        </p:nvSpPr>
        <p:spPr bwMode="auto">
          <a:xfrm>
            <a:off x="9224079" y="2679066"/>
            <a:ext cx="272510" cy="138499"/>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algn="ctr">
              <a:buClr>
                <a:schemeClr val="tx1"/>
              </a:buClr>
            </a:pPr>
            <a:r>
              <a:rPr lang="en-US" sz="900">
                <a:solidFill>
                  <a:schemeClr val="accent2"/>
                </a:solidFill>
                <a:cs typeface="Arial" panose="020B0604020202020204" pitchFamily="34" charset="0"/>
              </a:rPr>
              <a:t>Voice</a:t>
            </a:r>
          </a:p>
        </p:txBody>
      </p:sp>
      <p:sp>
        <p:nvSpPr>
          <p:cNvPr id="396" name="TextBox 395">
            <a:extLst>
              <a:ext uri="{FF2B5EF4-FFF2-40B4-BE49-F238E27FC236}">
                <a16:creationId xmlns:a16="http://schemas.microsoft.com/office/drawing/2014/main" id="{59758153-26A6-4F3E-9B1D-CCCA172292A1}"/>
              </a:ext>
            </a:extLst>
          </p:cNvPr>
          <p:cNvSpPr txBox="1"/>
          <p:nvPr/>
        </p:nvSpPr>
        <p:spPr bwMode="auto">
          <a:xfrm>
            <a:off x="9238506" y="2978737"/>
            <a:ext cx="243657" cy="138499"/>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algn="ctr">
              <a:buClr>
                <a:schemeClr val="tx1"/>
              </a:buClr>
            </a:pPr>
            <a:r>
              <a:rPr lang="en-US" sz="900">
                <a:solidFill>
                  <a:schemeClr val="accent2"/>
                </a:solidFill>
                <a:cs typeface="Arial" panose="020B0604020202020204" pitchFamily="34" charset="0"/>
              </a:rPr>
              <a:t>Data</a:t>
            </a:r>
          </a:p>
        </p:txBody>
      </p:sp>
      <p:sp>
        <p:nvSpPr>
          <p:cNvPr id="387" name="TextBox 386">
            <a:extLst>
              <a:ext uri="{FF2B5EF4-FFF2-40B4-BE49-F238E27FC236}">
                <a16:creationId xmlns:a16="http://schemas.microsoft.com/office/drawing/2014/main" id="{FA5C92CB-30A0-4260-95C9-A351A890EEB3}"/>
              </a:ext>
            </a:extLst>
          </p:cNvPr>
          <p:cNvSpPr txBox="1">
            <a:spLocks noChangeAspect="1"/>
          </p:cNvSpPr>
          <p:nvPr/>
        </p:nvSpPr>
        <p:spPr bwMode="auto">
          <a:xfrm>
            <a:off x="9627395" y="2499278"/>
            <a:ext cx="360000" cy="585000"/>
          </a:xfrm>
          <a:prstGeom prst="rect">
            <a:avLst/>
          </a:prstGeom>
          <a:solidFill>
            <a:schemeClr val="bg1"/>
          </a:solidFill>
          <a:ln w="19050">
            <a:solidFill>
              <a:schemeClr val="accent2"/>
            </a:solidFill>
            <a:prstDash val="solid"/>
            <a:miter lim="800000"/>
            <a:headEnd/>
            <a:tailEnd/>
          </a:ln>
        </p:spPr>
        <p:txBody>
          <a:bodyPr vert="horz" wrap="square" lIns="0" tIns="18000" rIns="0" bIns="0" numCol="1" rtlCol="0" anchor="t" anchorCtr="0" compatLnSpc="1">
            <a:prstTxWarp prst="textNoShape">
              <a:avLst/>
            </a:prstTxWarp>
            <a:noAutofit/>
          </a:bodyPr>
          <a:lstStyle/>
          <a:p>
            <a:pPr algn="ctr">
              <a:buClr>
                <a:schemeClr val="tx1"/>
              </a:buClr>
            </a:pPr>
            <a:r>
              <a:rPr lang="en-US" sz="2400">
                <a:solidFill>
                  <a:schemeClr val="accent2"/>
                </a:solidFill>
                <a:latin typeface="Ericsson Technical Icons" panose="00000500000000000000" pitchFamily="2" charset="0"/>
              </a:rPr>
              <a:t>B</a:t>
            </a:r>
            <a:endParaRPr lang="en-US" sz="2400">
              <a:solidFill>
                <a:schemeClr val="accent2"/>
              </a:solidFill>
            </a:endParaRPr>
          </a:p>
          <a:p>
            <a:pPr algn="ctr">
              <a:buClr>
                <a:schemeClr val="tx1"/>
              </a:buClr>
            </a:pPr>
            <a:r>
              <a:rPr lang="en-US" sz="1000" b="1">
                <a:solidFill>
                  <a:schemeClr val="accent2"/>
                </a:solidFill>
              </a:rPr>
              <a:t>LTE</a:t>
            </a:r>
          </a:p>
        </p:txBody>
      </p:sp>
      <p:sp>
        <p:nvSpPr>
          <p:cNvPr id="388" name="TextBox 387">
            <a:extLst>
              <a:ext uri="{FF2B5EF4-FFF2-40B4-BE49-F238E27FC236}">
                <a16:creationId xmlns:a16="http://schemas.microsoft.com/office/drawing/2014/main" id="{DD26E02B-6B23-423E-8341-019242B0F27D}"/>
              </a:ext>
            </a:extLst>
          </p:cNvPr>
          <p:cNvSpPr txBox="1">
            <a:spLocks noChangeAspect="1"/>
          </p:cNvSpPr>
          <p:nvPr/>
        </p:nvSpPr>
        <p:spPr bwMode="auto">
          <a:xfrm>
            <a:off x="10357459" y="2499278"/>
            <a:ext cx="360000" cy="585000"/>
          </a:xfrm>
          <a:prstGeom prst="rect">
            <a:avLst/>
          </a:prstGeom>
          <a:solidFill>
            <a:schemeClr val="bg1"/>
          </a:solidFill>
          <a:ln w="19050">
            <a:solidFill>
              <a:schemeClr val="accent2"/>
            </a:solidFill>
            <a:prstDash val="solid"/>
            <a:miter lim="800000"/>
            <a:headEnd/>
            <a:tailEnd/>
          </a:ln>
        </p:spPr>
        <p:txBody>
          <a:bodyPr vert="horz" wrap="square" lIns="0" tIns="0" rIns="0" bIns="0" numCol="1" rtlCol="0" anchor="t" anchorCtr="0" compatLnSpc="1">
            <a:prstTxWarp prst="textNoShape">
              <a:avLst/>
            </a:prstTxWarp>
            <a:noAutofit/>
          </a:bodyPr>
          <a:lstStyle/>
          <a:p>
            <a:pPr algn="ctr">
              <a:buClr>
                <a:schemeClr val="tx1"/>
              </a:buClr>
            </a:pPr>
            <a:r>
              <a:rPr lang="en-US" sz="1100" b="1">
                <a:solidFill>
                  <a:schemeClr val="accent2"/>
                </a:solidFill>
                <a:latin typeface="Ericsson Technical Icons" panose="00000500000000000000" pitchFamily="2" charset="0"/>
              </a:rPr>
              <a:t>S</a:t>
            </a:r>
            <a:br>
              <a:rPr lang="en-US" sz="1100" b="1">
                <a:solidFill>
                  <a:schemeClr val="accent2"/>
                </a:solidFill>
                <a:latin typeface="Ericsson Technical Icons" panose="00000500000000000000" pitchFamily="2" charset="0"/>
              </a:rPr>
            </a:br>
            <a:r>
              <a:rPr lang="en-US" sz="1100" b="1">
                <a:solidFill>
                  <a:schemeClr val="accent2"/>
                </a:solidFill>
                <a:latin typeface="Ericsson Technical Icons" panose="00000500000000000000" pitchFamily="2" charset="0"/>
              </a:rPr>
              <a:t>G</a:t>
            </a:r>
            <a:br>
              <a:rPr lang="en-US" sz="1100" b="1">
                <a:solidFill>
                  <a:schemeClr val="accent2"/>
                </a:solidFill>
                <a:latin typeface="Ericsson Technical Icons" panose="00000500000000000000" pitchFamily="2" charset="0"/>
              </a:rPr>
            </a:br>
            <a:r>
              <a:rPr lang="en-US" sz="700" b="1">
                <a:solidFill>
                  <a:schemeClr val="accent2"/>
                </a:solidFill>
              </a:rPr>
              <a:t>MME</a:t>
            </a:r>
            <a:br>
              <a:rPr lang="en-US" sz="700" b="1">
                <a:solidFill>
                  <a:schemeClr val="accent2"/>
                </a:solidFill>
              </a:rPr>
            </a:br>
            <a:r>
              <a:rPr lang="en-US" sz="700" b="1">
                <a:solidFill>
                  <a:schemeClr val="accent2"/>
                </a:solidFill>
              </a:rPr>
              <a:t>SGW</a:t>
            </a:r>
          </a:p>
        </p:txBody>
      </p:sp>
      <p:sp>
        <p:nvSpPr>
          <p:cNvPr id="391" name="Oval 390">
            <a:extLst>
              <a:ext uri="{FF2B5EF4-FFF2-40B4-BE49-F238E27FC236}">
                <a16:creationId xmlns:a16="http://schemas.microsoft.com/office/drawing/2014/main" id="{5DACD64B-AA3F-44E3-BD3F-8943F0785DF7}"/>
              </a:ext>
            </a:extLst>
          </p:cNvPr>
          <p:cNvSpPr/>
          <p:nvPr/>
        </p:nvSpPr>
        <p:spPr bwMode="auto">
          <a:xfrm>
            <a:off x="9935968" y="2559245"/>
            <a:ext cx="108000" cy="108000"/>
          </a:xfrm>
          <a:prstGeom prst="ellipse">
            <a:avLst/>
          </a:prstGeom>
          <a:solidFill>
            <a:schemeClr val="accent5"/>
          </a:solidFill>
          <a:ln w="12700" cap="flat" cmpd="sng" algn="ctr">
            <a:solidFill>
              <a:schemeClr val="accent5"/>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spcBef>
                <a:spcPct val="50000"/>
              </a:spcBef>
              <a:spcAft>
                <a:spcPct val="0"/>
              </a:spcAft>
            </a:pPr>
            <a:endParaRPr lang="en-US" sz="2000">
              <a:solidFill>
                <a:schemeClr val="bg1"/>
              </a:solidFill>
            </a:endParaRPr>
          </a:p>
        </p:txBody>
      </p:sp>
      <p:sp>
        <p:nvSpPr>
          <p:cNvPr id="392" name="Oval 391">
            <a:extLst>
              <a:ext uri="{FF2B5EF4-FFF2-40B4-BE49-F238E27FC236}">
                <a16:creationId xmlns:a16="http://schemas.microsoft.com/office/drawing/2014/main" id="{215E5C15-F981-4A38-8D3F-CE31C392EE08}"/>
              </a:ext>
            </a:extLst>
          </p:cNvPr>
          <p:cNvSpPr/>
          <p:nvPr/>
        </p:nvSpPr>
        <p:spPr bwMode="auto">
          <a:xfrm>
            <a:off x="10663995" y="2559245"/>
            <a:ext cx="108000" cy="108000"/>
          </a:xfrm>
          <a:prstGeom prst="ellipse">
            <a:avLst/>
          </a:prstGeom>
          <a:solidFill>
            <a:schemeClr val="accent5"/>
          </a:solidFill>
          <a:ln w="12700" cap="flat" cmpd="sng" algn="ctr">
            <a:solidFill>
              <a:schemeClr val="accent5"/>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spcBef>
                <a:spcPct val="50000"/>
              </a:spcBef>
              <a:spcAft>
                <a:spcPct val="0"/>
              </a:spcAft>
            </a:pPr>
            <a:endParaRPr lang="en-US" sz="2000">
              <a:solidFill>
                <a:schemeClr val="bg1"/>
              </a:solidFill>
            </a:endParaRPr>
          </a:p>
        </p:txBody>
      </p:sp>
      <p:sp>
        <p:nvSpPr>
          <p:cNvPr id="151" name="Rectangle 150">
            <a:extLst>
              <a:ext uri="{FF2B5EF4-FFF2-40B4-BE49-F238E27FC236}">
                <a16:creationId xmlns:a16="http://schemas.microsoft.com/office/drawing/2014/main" id="{EB734F71-E7A7-4AFD-BB48-8F4209A5D996}"/>
              </a:ext>
            </a:extLst>
          </p:cNvPr>
          <p:cNvSpPr/>
          <p:nvPr/>
        </p:nvSpPr>
        <p:spPr bwMode="auto">
          <a:xfrm>
            <a:off x="10840130" y="3093949"/>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effectLst/>
              <a:latin typeface="+mn-lt"/>
            </a:endParaRPr>
          </a:p>
        </p:txBody>
      </p:sp>
      <p:sp>
        <p:nvSpPr>
          <p:cNvPr id="152" name="Rectangle 151">
            <a:extLst>
              <a:ext uri="{FF2B5EF4-FFF2-40B4-BE49-F238E27FC236}">
                <a16:creationId xmlns:a16="http://schemas.microsoft.com/office/drawing/2014/main" id="{E069AEA0-2154-45ED-8EF9-1DCB4AC4D557}"/>
              </a:ext>
            </a:extLst>
          </p:cNvPr>
          <p:cNvSpPr/>
          <p:nvPr/>
        </p:nvSpPr>
        <p:spPr bwMode="auto">
          <a:xfrm>
            <a:off x="10840130" y="2833206"/>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effectLst/>
              <a:latin typeface="+mn-lt"/>
            </a:endParaRPr>
          </a:p>
        </p:txBody>
      </p:sp>
      <p:sp>
        <p:nvSpPr>
          <p:cNvPr id="153" name="TextBox 152">
            <a:extLst>
              <a:ext uri="{FF2B5EF4-FFF2-40B4-BE49-F238E27FC236}">
                <a16:creationId xmlns:a16="http://schemas.microsoft.com/office/drawing/2014/main" id="{15AEB4B2-EB10-4607-863B-0B8B1CC57DA2}"/>
              </a:ext>
            </a:extLst>
          </p:cNvPr>
          <p:cNvSpPr txBox="1"/>
          <p:nvPr/>
        </p:nvSpPr>
        <p:spPr bwMode="auto">
          <a:xfrm>
            <a:off x="10682542" y="3122666"/>
            <a:ext cx="506549" cy="138499"/>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a:buClr>
                <a:schemeClr val="tx1"/>
              </a:buClr>
            </a:pPr>
            <a:r>
              <a:rPr lang="en-US" sz="900">
                <a:solidFill>
                  <a:schemeClr val="accent5"/>
                </a:solidFill>
                <a:cs typeface="Arial" panose="020B0604020202020204" pitchFamily="34" charset="0"/>
              </a:rPr>
              <a:t>N26</a:t>
            </a:r>
            <a:r>
              <a:rPr lang="en-US" sz="900">
                <a:solidFill>
                  <a:schemeClr val="accent1"/>
                </a:solidFill>
                <a:cs typeface="Arial" panose="020B0604020202020204" pitchFamily="34" charset="0"/>
              </a:rPr>
              <a:t> </a:t>
            </a:r>
            <a:r>
              <a:rPr lang="en-US" sz="900">
                <a:solidFill>
                  <a:schemeClr val="accent2"/>
                </a:solidFill>
                <a:cs typeface="Arial" panose="020B0604020202020204" pitchFamily="34" charset="0"/>
              </a:rPr>
              <a:t>(S10)</a:t>
            </a:r>
          </a:p>
        </p:txBody>
      </p:sp>
      <p:sp>
        <p:nvSpPr>
          <p:cNvPr id="155" name="Oval 154">
            <a:extLst>
              <a:ext uri="{FF2B5EF4-FFF2-40B4-BE49-F238E27FC236}">
                <a16:creationId xmlns:a16="http://schemas.microsoft.com/office/drawing/2014/main" id="{E0AB7445-03F4-4A4A-8D46-3860F6E461D5}"/>
              </a:ext>
            </a:extLst>
          </p:cNvPr>
          <p:cNvSpPr/>
          <p:nvPr/>
        </p:nvSpPr>
        <p:spPr bwMode="auto">
          <a:xfrm>
            <a:off x="5897051" y="3351232"/>
            <a:ext cx="108000" cy="108000"/>
          </a:xfrm>
          <a:prstGeom prst="ellipse">
            <a:avLst/>
          </a:prstGeom>
          <a:solidFill>
            <a:schemeClr val="accent5"/>
          </a:solidFill>
          <a:ln w="12700" cap="flat" cmpd="sng" algn="ctr">
            <a:solidFill>
              <a:schemeClr val="accent5"/>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spcBef>
                <a:spcPct val="50000"/>
              </a:spcBef>
              <a:spcAft>
                <a:spcPct val="0"/>
              </a:spcAft>
            </a:pPr>
            <a:endParaRPr lang="en-US" sz="2000">
              <a:solidFill>
                <a:schemeClr val="bg1"/>
              </a:solidFill>
            </a:endParaRPr>
          </a:p>
        </p:txBody>
      </p:sp>
      <p:sp>
        <p:nvSpPr>
          <p:cNvPr id="156" name="Oval 155">
            <a:extLst>
              <a:ext uri="{FF2B5EF4-FFF2-40B4-BE49-F238E27FC236}">
                <a16:creationId xmlns:a16="http://schemas.microsoft.com/office/drawing/2014/main" id="{CF32694D-163D-4F31-ABA3-03B55A3B1B06}"/>
              </a:ext>
            </a:extLst>
          </p:cNvPr>
          <p:cNvSpPr/>
          <p:nvPr/>
        </p:nvSpPr>
        <p:spPr bwMode="auto">
          <a:xfrm>
            <a:off x="6613572" y="3351232"/>
            <a:ext cx="108000" cy="108000"/>
          </a:xfrm>
          <a:prstGeom prst="ellipse">
            <a:avLst/>
          </a:prstGeom>
          <a:solidFill>
            <a:schemeClr val="accent5"/>
          </a:solidFill>
          <a:ln w="12700" cap="flat" cmpd="sng" algn="ctr">
            <a:solidFill>
              <a:schemeClr val="accent5"/>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spcBef>
                <a:spcPct val="50000"/>
              </a:spcBef>
              <a:spcAft>
                <a:spcPct val="0"/>
              </a:spcAft>
            </a:pPr>
            <a:endParaRPr lang="en-US" sz="2000">
              <a:solidFill>
                <a:schemeClr val="bg1"/>
              </a:solidFill>
            </a:endParaRPr>
          </a:p>
        </p:txBody>
      </p:sp>
      <p:sp>
        <p:nvSpPr>
          <p:cNvPr id="158" name="Oval 157">
            <a:extLst>
              <a:ext uri="{FF2B5EF4-FFF2-40B4-BE49-F238E27FC236}">
                <a16:creationId xmlns:a16="http://schemas.microsoft.com/office/drawing/2014/main" id="{38AD2C93-B805-40CC-B236-86A23C52F164}"/>
              </a:ext>
            </a:extLst>
          </p:cNvPr>
          <p:cNvSpPr/>
          <p:nvPr/>
        </p:nvSpPr>
        <p:spPr bwMode="auto">
          <a:xfrm>
            <a:off x="9934311" y="3351232"/>
            <a:ext cx="108000" cy="108000"/>
          </a:xfrm>
          <a:prstGeom prst="ellipse">
            <a:avLst/>
          </a:prstGeom>
          <a:solidFill>
            <a:schemeClr val="accent5"/>
          </a:solidFill>
          <a:ln w="12700" cap="flat" cmpd="sng" algn="ctr">
            <a:solidFill>
              <a:schemeClr val="accent5"/>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spcBef>
                <a:spcPct val="50000"/>
              </a:spcBef>
              <a:spcAft>
                <a:spcPct val="0"/>
              </a:spcAft>
            </a:pPr>
            <a:endParaRPr lang="en-US" sz="2000">
              <a:solidFill>
                <a:schemeClr val="bg1"/>
              </a:solidFill>
            </a:endParaRPr>
          </a:p>
        </p:txBody>
      </p:sp>
      <p:sp>
        <p:nvSpPr>
          <p:cNvPr id="3" name="Rectangle 2">
            <a:extLst>
              <a:ext uri="{FF2B5EF4-FFF2-40B4-BE49-F238E27FC236}">
                <a16:creationId xmlns:a16="http://schemas.microsoft.com/office/drawing/2014/main" id="{14BB996E-F748-4E18-8450-52974A3B2068}"/>
              </a:ext>
            </a:extLst>
          </p:cNvPr>
          <p:cNvSpPr/>
          <p:nvPr/>
        </p:nvSpPr>
        <p:spPr bwMode="auto">
          <a:xfrm>
            <a:off x="352988" y="1400582"/>
            <a:ext cx="3555093" cy="4981168"/>
          </a:xfrm>
          <a:prstGeom prst="rect">
            <a:avLst/>
          </a:prstGeom>
          <a:noFill/>
          <a:ln w="12700" cap="flat" cmpd="sng" algn="ctr">
            <a:solidFill>
              <a:schemeClr val="bg1">
                <a:lumMod val="6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err="1">
              <a:ln>
                <a:noFill/>
              </a:ln>
              <a:solidFill>
                <a:schemeClr val="bg1"/>
              </a:solidFill>
              <a:effectLst/>
              <a:latin typeface="+mn-lt"/>
            </a:endParaRPr>
          </a:p>
        </p:txBody>
      </p:sp>
      <p:sp>
        <p:nvSpPr>
          <p:cNvPr id="160" name="Rectangle 159">
            <a:extLst>
              <a:ext uri="{FF2B5EF4-FFF2-40B4-BE49-F238E27FC236}">
                <a16:creationId xmlns:a16="http://schemas.microsoft.com/office/drawing/2014/main" id="{34FB7E33-F7A4-495F-9EA3-2CCF548FFE54}"/>
              </a:ext>
            </a:extLst>
          </p:cNvPr>
          <p:cNvSpPr/>
          <p:nvPr/>
        </p:nvSpPr>
        <p:spPr bwMode="auto">
          <a:xfrm>
            <a:off x="4255761" y="1400581"/>
            <a:ext cx="3555093" cy="4981169"/>
          </a:xfrm>
          <a:prstGeom prst="rect">
            <a:avLst/>
          </a:prstGeom>
          <a:noFill/>
          <a:ln w="12700" cap="flat" cmpd="sng" algn="ctr">
            <a:solidFill>
              <a:schemeClr val="bg1">
                <a:lumMod val="6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err="1">
              <a:ln>
                <a:noFill/>
              </a:ln>
              <a:solidFill>
                <a:schemeClr val="bg1"/>
              </a:solidFill>
              <a:effectLst/>
              <a:latin typeface="+mn-lt"/>
            </a:endParaRPr>
          </a:p>
        </p:txBody>
      </p:sp>
      <p:sp>
        <p:nvSpPr>
          <p:cNvPr id="161" name="Rectangle 160">
            <a:extLst>
              <a:ext uri="{FF2B5EF4-FFF2-40B4-BE49-F238E27FC236}">
                <a16:creationId xmlns:a16="http://schemas.microsoft.com/office/drawing/2014/main" id="{0C321CC0-D19D-48CC-82C2-95F37F0791FF}"/>
              </a:ext>
            </a:extLst>
          </p:cNvPr>
          <p:cNvSpPr/>
          <p:nvPr/>
        </p:nvSpPr>
        <p:spPr bwMode="auto">
          <a:xfrm>
            <a:off x="8198406" y="1400580"/>
            <a:ext cx="3555093" cy="4985599"/>
          </a:xfrm>
          <a:prstGeom prst="rect">
            <a:avLst/>
          </a:prstGeom>
          <a:noFill/>
          <a:ln w="12700" cap="flat" cmpd="sng" algn="ctr">
            <a:solidFill>
              <a:schemeClr val="bg1">
                <a:lumMod val="6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err="1">
              <a:ln>
                <a:noFill/>
              </a:ln>
              <a:solidFill>
                <a:schemeClr val="bg1"/>
              </a:solidFill>
              <a:effectLst/>
              <a:latin typeface="+mn-lt"/>
            </a:endParaRPr>
          </a:p>
        </p:txBody>
      </p:sp>
      <p:sp>
        <p:nvSpPr>
          <p:cNvPr id="162" name="TextBox 161">
            <a:extLst>
              <a:ext uri="{FF2B5EF4-FFF2-40B4-BE49-F238E27FC236}">
                <a16:creationId xmlns:a16="http://schemas.microsoft.com/office/drawing/2014/main" id="{22B0EA61-2751-4CF5-8639-7D964BD3B1FC}"/>
              </a:ext>
            </a:extLst>
          </p:cNvPr>
          <p:cNvSpPr txBox="1"/>
          <p:nvPr/>
        </p:nvSpPr>
        <p:spPr bwMode="auto">
          <a:xfrm>
            <a:off x="4254861" y="1396564"/>
            <a:ext cx="3555092" cy="344128"/>
          </a:xfrm>
          <a:prstGeom prst="rect">
            <a:avLst/>
          </a:prstGeom>
          <a:solidFill>
            <a:schemeClr val="tx1">
              <a:lumMod val="75000"/>
              <a:lumOff val="25000"/>
            </a:schemeClr>
          </a:solidFill>
          <a:ln w="9525">
            <a:noFill/>
            <a:miter lim="800000"/>
            <a:headEnd/>
            <a:tailEnd/>
          </a:ln>
        </p:spPr>
        <p:txBody>
          <a:bodyPr vert="horz" wrap="square" lIns="72000" tIns="36000" rIns="0" bIns="0" numCol="1" rtlCol="0" anchor="t" anchorCtr="0" compatLnSpc="1">
            <a:prstTxWarp prst="textNoShape">
              <a:avLst/>
            </a:prstTxWarp>
            <a:spAutoFit/>
          </a:bodyPr>
          <a:lstStyle/>
          <a:p>
            <a:pPr>
              <a:buClr>
                <a:schemeClr val="tx1"/>
              </a:buClr>
            </a:pPr>
            <a:r>
              <a:rPr lang="en-US" sz="2000">
                <a:solidFill>
                  <a:schemeClr val="bg1"/>
                </a:solidFill>
              </a:rPr>
              <a:t>2. EPS Fallback</a:t>
            </a:r>
          </a:p>
        </p:txBody>
      </p:sp>
      <p:sp>
        <p:nvSpPr>
          <p:cNvPr id="163" name="TextBox 162">
            <a:extLst>
              <a:ext uri="{FF2B5EF4-FFF2-40B4-BE49-F238E27FC236}">
                <a16:creationId xmlns:a16="http://schemas.microsoft.com/office/drawing/2014/main" id="{C2E28F6F-E054-430E-A481-27E9C4C6727A}"/>
              </a:ext>
            </a:extLst>
          </p:cNvPr>
          <p:cNvSpPr txBox="1"/>
          <p:nvPr/>
        </p:nvSpPr>
        <p:spPr bwMode="auto">
          <a:xfrm>
            <a:off x="8217908" y="1396564"/>
            <a:ext cx="3555092" cy="344128"/>
          </a:xfrm>
          <a:prstGeom prst="rect">
            <a:avLst/>
          </a:prstGeom>
          <a:solidFill>
            <a:schemeClr val="tx1">
              <a:lumMod val="75000"/>
              <a:lumOff val="25000"/>
            </a:schemeClr>
          </a:solidFill>
          <a:ln w="9525">
            <a:noFill/>
            <a:miter lim="800000"/>
            <a:headEnd/>
            <a:tailEnd/>
          </a:ln>
        </p:spPr>
        <p:txBody>
          <a:bodyPr vert="horz" wrap="square" lIns="72000" tIns="36000" rIns="0" bIns="0" numCol="1" rtlCol="0" anchor="t" anchorCtr="0" compatLnSpc="1">
            <a:prstTxWarp prst="textNoShape">
              <a:avLst/>
            </a:prstTxWarp>
            <a:spAutoFit/>
          </a:bodyPr>
          <a:lstStyle/>
          <a:p>
            <a:pPr>
              <a:buClr>
                <a:schemeClr val="tx1"/>
              </a:buClr>
            </a:pPr>
            <a:r>
              <a:rPr lang="en-US" sz="2000">
                <a:solidFill>
                  <a:schemeClr val="bg1"/>
                </a:solidFill>
              </a:rPr>
              <a:t>3. Voice over NR (</a:t>
            </a:r>
            <a:r>
              <a:rPr lang="en-US" sz="2000" err="1">
                <a:solidFill>
                  <a:schemeClr val="bg1"/>
                </a:solidFill>
              </a:rPr>
              <a:t>VoNR</a:t>
            </a:r>
            <a:r>
              <a:rPr lang="en-US" sz="2000">
                <a:solidFill>
                  <a:schemeClr val="bg1"/>
                </a:solidFill>
              </a:rPr>
              <a:t>)</a:t>
            </a:r>
          </a:p>
        </p:txBody>
      </p:sp>
      <p:sp>
        <p:nvSpPr>
          <p:cNvPr id="164" name="TextBox 163">
            <a:extLst>
              <a:ext uri="{FF2B5EF4-FFF2-40B4-BE49-F238E27FC236}">
                <a16:creationId xmlns:a16="http://schemas.microsoft.com/office/drawing/2014/main" id="{7FA28BBB-8D50-44DF-BC55-C9969F5E9CC4}"/>
              </a:ext>
            </a:extLst>
          </p:cNvPr>
          <p:cNvSpPr txBox="1"/>
          <p:nvPr/>
        </p:nvSpPr>
        <p:spPr bwMode="auto">
          <a:xfrm>
            <a:off x="5325609" y="2019740"/>
            <a:ext cx="981038" cy="184666"/>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a:buClr>
                <a:schemeClr val="tx1"/>
              </a:buClr>
            </a:pPr>
            <a:r>
              <a:rPr lang="en-US" sz="1200">
                <a:cs typeface="Arial" panose="020B0604020202020204" pitchFamily="34" charset="0"/>
              </a:rPr>
              <a:t>3GPP Option 2</a:t>
            </a:r>
          </a:p>
        </p:txBody>
      </p:sp>
      <p:sp>
        <p:nvSpPr>
          <p:cNvPr id="165" name="TextBox 164">
            <a:extLst>
              <a:ext uri="{FF2B5EF4-FFF2-40B4-BE49-F238E27FC236}">
                <a16:creationId xmlns:a16="http://schemas.microsoft.com/office/drawing/2014/main" id="{BD6F91BF-1A9A-4568-9F98-4D95B35BA97D}"/>
              </a:ext>
            </a:extLst>
          </p:cNvPr>
          <p:cNvSpPr txBox="1"/>
          <p:nvPr/>
        </p:nvSpPr>
        <p:spPr bwMode="auto">
          <a:xfrm>
            <a:off x="9443792" y="2014715"/>
            <a:ext cx="981038" cy="184666"/>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a:buClr>
                <a:schemeClr val="tx1"/>
              </a:buClr>
            </a:pPr>
            <a:r>
              <a:rPr lang="en-US" sz="1200">
                <a:cs typeface="Arial" panose="020B0604020202020204" pitchFamily="34" charset="0"/>
              </a:rPr>
              <a:t>3GPP Option 2</a:t>
            </a:r>
          </a:p>
        </p:txBody>
      </p:sp>
      <p:sp>
        <p:nvSpPr>
          <p:cNvPr id="5" name="TextBox 4">
            <a:extLst>
              <a:ext uri="{FF2B5EF4-FFF2-40B4-BE49-F238E27FC236}">
                <a16:creationId xmlns:a16="http://schemas.microsoft.com/office/drawing/2014/main" id="{65F953F1-B1B2-415C-A834-E2B4AC03C581}"/>
              </a:ext>
            </a:extLst>
          </p:cNvPr>
          <p:cNvSpPr txBox="1"/>
          <p:nvPr/>
        </p:nvSpPr>
        <p:spPr bwMode="auto">
          <a:xfrm>
            <a:off x="653296" y="3435223"/>
            <a:ext cx="252239" cy="174851"/>
          </a:xfrm>
          <a:prstGeom prst="rect">
            <a:avLst/>
          </a:prstGeom>
          <a:noFill/>
          <a:ln w="9525">
            <a:noFill/>
            <a:miter lim="800000"/>
            <a:headEnd/>
            <a:tailEnd/>
          </a:ln>
        </p:spPr>
        <p:txBody>
          <a:bodyPr vert="horz" wrap="none" lIns="72000" tIns="36000" rIns="0" bIns="0" numCol="1" rtlCol="0" anchor="t" anchorCtr="0" compatLnSpc="1">
            <a:prstTxWarp prst="textNoShape">
              <a:avLst/>
            </a:prstTxWarp>
            <a:spAutoFit/>
          </a:bodyPr>
          <a:lstStyle/>
          <a:p>
            <a:pPr>
              <a:buClr>
                <a:schemeClr val="tx1"/>
              </a:buClr>
            </a:pPr>
            <a:r>
              <a:rPr lang="en-US" sz="900"/>
              <a:t>1, 3</a:t>
            </a:r>
          </a:p>
        </p:txBody>
      </p:sp>
      <p:sp>
        <p:nvSpPr>
          <p:cNvPr id="166" name="TextBox 165">
            <a:extLst>
              <a:ext uri="{FF2B5EF4-FFF2-40B4-BE49-F238E27FC236}">
                <a16:creationId xmlns:a16="http://schemas.microsoft.com/office/drawing/2014/main" id="{F675C682-F226-43E6-85FB-A187B2F5DF70}"/>
              </a:ext>
            </a:extLst>
          </p:cNvPr>
          <p:cNvSpPr txBox="1"/>
          <p:nvPr/>
        </p:nvSpPr>
        <p:spPr bwMode="auto">
          <a:xfrm>
            <a:off x="4712817" y="3901011"/>
            <a:ext cx="367656" cy="174851"/>
          </a:xfrm>
          <a:prstGeom prst="rect">
            <a:avLst/>
          </a:prstGeom>
          <a:noFill/>
          <a:ln w="9525">
            <a:noFill/>
            <a:miter lim="800000"/>
            <a:headEnd/>
            <a:tailEnd/>
          </a:ln>
        </p:spPr>
        <p:txBody>
          <a:bodyPr vert="horz" wrap="none" lIns="72000" tIns="36000" rIns="0" bIns="0" numCol="1" rtlCol="0" anchor="t" anchorCtr="0" compatLnSpc="1">
            <a:prstTxWarp prst="textNoShape">
              <a:avLst/>
            </a:prstTxWarp>
            <a:spAutoFit/>
          </a:bodyPr>
          <a:lstStyle/>
          <a:p>
            <a:pPr>
              <a:buClr>
                <a:schemeClr val="tx1"/>
              </a:buClr>
            </a:pPr>
            <a:r>
              <a:rPr lang="en-US" sz="900"/>
              <a:t>1, 3, 2</a:t>
            </a:r>
          </a:p>
        </p:txBody>
      </p:sp>
      <p:cxnSp>
        <p:nvCxnSpPr>
          <p:cNvPr id="172" name="Straight Connector 171">
            <a:extLst>
              <a:ext uri="{FF2B5EF4-FFF2-40B4-BE49-F238E27FC236}">
                <a16:creationId xmlns:a16="http://schemas.microsoft.com/office/drawing/2014/main" id="{ADD2A612-3E2F-4591-9119-7100D7097C1A}"/>
              </a:ext>
            </a:extLst>
          </p:cNvPr>
          <p:cNvCxnSpPr>
            <a:cxnSpLocks/>
          </p:cNvCxnSpPr>
          <p:nvPr/>
        </p:nvCxnSpPr>
        <p:spPr bwMode="auto">
          <a:xfrm>
            <a:off x="1898760" y="2938910"/>
            <a:ext cx="370064" cy="0"/>
          </a:xfrm>
          <a:prstGeom prst="line">
            <a:avLst/>
          </a:prstGeom>
          <a:noFill/>
          <a:ln w="28575" cap="flat" cmpd="sng" algn="ctr">
            <a:solidFill>
              <a:schemeClr val="accent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cxnSp>
      <p:sp>
        <p:nvSpPr>
          <p:cNvPr id="174" name="TextBox 173">
            <a:extLst>
              <a:ext uri="{FF2B5EF4-FFF2-40B4-BE49-F238E27FC236}">
                <a16:creationId xmlns:a16="http://schemas.microsoft.com/office/drawing/2014/main" id="{9E61FFCF-F097-4096-A334-0E2F5220727A}"/>
              </a:ext>
            </a:extLst>
          </p:cNvPr>
          <p:cNvSpPr txBox="1">
            <a:spLocks noChangeAspect="1"/>
          </p:cNvSpPr>
          <p:nvPr/>
        </p:nvSpPr>
        <p:spPr bwMode="auto">
          <a:xfrm>
            <a:off x="10362491" y="3299302"/>
            <a:ext cx="360000" cy="585000"/>
          </a:xfrm>
          <a:prstGeom prst="rect">
            <a:avLst/>
          </a:prstGeom>
          <a:solidFill>
            <a:schemeClr val="bg1"/>
          </a:solidFill>
          <a:ln w="19050">
            <a:solidFill>
              <a:schemeClr val="accent5"/>
            </a:solidFill>
            <a:prstDash val="solid"/>
            <a:miter lim="800000"/>
            <a:headEnd/>
            <a:tailEnd/>
          </a:ln>
        </p:spPr>
        <p:txBody>
          <a:bodyPr vert="horz" wrap="square" lIns="0" tIns="0" rIns="0" bIns="0" numCol="1" rtlCol="0" anchor="t" anchorCtr="0" compatLnSpc="1">
            <a:prstTxWarp prst="textNoShape">
              <a:avLst/>
            </a:prstTxWarp>
            <a:noAutofit/>
          </a:bodyPr>
          <a:lstStyle/>
          <a:p>
            <a:pPr algn="ctr">
              <a:buClr>
                <a:schemeClr val="tx1"/>
              </a:buClr>
            </a:pPr>
            <a:r>
              <a:rPr lang="en-US" sz="1400" b="1">
                <a:solidFill>
                  <a:schemeClr val="accent5"/>
                </a:solidFill>
                <a:latin typeface="Ericsson Technical Icons" panose="00000500000000000000" pitchFamily="2" charset="0"/>
              </a:rPr>
              <a:t>S</a:t>
            </a:r>
            <a:br>
              <a:rPr lang="en-US" sz="1400" b="1">
                <a:solidFill>
                  <a:schemeClr val="accent5"/>
                </a:solidFill>
                <a:latin typeface="Ericsson Technical Icons" panose="00000500000000000000" pitchFamily="2" charset="0"/>
              </a:rPr>
            </a:br>
            <a:r>
              <a:rPr lang="en-US" sz="1400" b="1">
                <a:solidFill>
                  <a:schemeClr val="accent5"/>
                </a:solidFill>
                <a:latin typeface="Ericsson Technical Icons" panose="00000500000000000000" pitchFamily="2" charset="0"/>
              </a:rPr>
              <a:t>G</a:t>
            </a:r>
            <a:br>
              <a:rPr lang="en-US" sz="1400" b="1">
                <a:solidFill>
                  <a:schemeClr val="accent5"/>
                </a:solidFill>
                <a:latin typeface="Ericsson Technical Icons" panose="00000500000000000000" pitchFamily="2" charset="0"/>
              </a:rPr>
            </a:br>
            <a:r>
              <a:rPr lang="en-US" sz="1000" b="1">
                <a:solidFill>
                  <a:schemeClr val="accent5"/>
                </a:solidFill>
              </a:rPr>
              <a:t>5GC</a:t>
            </a:r>
          </a:p>
        </p:txBody>
      </p:sp>
      <p:sp>
        <p:nvSpPr>
          <p:cNvPr id="157" name="Oval 156">
            <a:extLst>
              <a:ext uri="{FF2B5EF4-FFF2-40B4-BE49-F238E27FC236}">
                <a16:creationId xmlns:a16="http://schemas.microsoft.com/office/drawing/2014/main" id="{26157654-BA75-497F-A652-A91B2C652998}"/>
              </a:ext>
            </a:extLst>
          </p:cNvPr>
          <p:cNvSpPr/>
          <p:nvPr/>
        </p:nvSpPr>
        <p:spPr bwMode="auto">
          <a:xfrm>
            <a:off x="10663459" y="3351232"/>
            <a:ext cx="108000" cy="108000"/>
          </a:xfrm>
          <a:prstGeom prst="ellipse">
            <a:avLst/>
          </a:prstGeom>
          <a:solidFill>
            <a:schemeClr val="accent5"/>
          </a:solidFill>
          <a:ln w="12700" cap="flat" cmpd="sng" algn="ctr">
            <a:solidFill>
              <a:schemeClr val="accent5"/>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spcBef>
                <a:spcPct val="50000"/>
              </a:spcBef>
              <a:spcAft>
                <a:spcPct val="0"/>
              </a:spcAft>
            </a:pPr>
            <a:endParaRPr lang="en-US" sz="2000">
              <a:solidFill>
                <a:schemeClr val="bg1"/>
              </a:solidFill>
            </a:endParaRPr>
          </a:p>
        </p:txBody>
      </p:sp>
      <p:sp>
        <p:nvSpPr>
          <p:cNvPr id="175" name="TextBox 174">
            <a:extLst>
              <a:ext uri="{FF2B5EF4-FFF2-40B4-BE49-F238E27FC236}">
                <a16:creationId xmlns:a16="http://schemas.microsoft.com/office/drawing/2014/main" id="{A9666F8D-FB1B-4426-B8B8-41CCB406F598}"/>
              </a:ext>
            </a:extLst>
          </p:cNvPr>
          <p:cNvSpPr txBox="1"/>
          <p:nvPr/>
        </p:nvSpPr>
        <p:spPr bwMode="auto">
          <a:xfrm>
            <a:off x="4710559" y="2508043"/>
            <a:ext cx="367656" cy="174851"/>
          </a:xfrm>
          <a:prstGeom prst="rect">
            <a:avLst/>
          </a:prstGeom>
          <a:noFill/>
          <a:ln w="9525">
            <a:noFill/>
            <a:miter lim="800000"/>
            <a:headEnd/>
            <a:tailEnd/>
          </a:ln>
        </p:spPr>
        <p:txBody>
          <a:bodyPr vert="horz" wrap="none" lIns="72000" tIns="36000" rIns="0" bIns="0" numCol="1" rtlCol="0" anchor="t" anchorCtr="0" compatLnSpc="1">
            <a:prstTxWarp prst="textNoShape">
              <a:avLst/>
            </a:prstTxWarp>
            <a:spAutoFit/>
          </a:bodyPr>
          <a:lstStyle/>
          <a:p>
            <a:pPr>
              <a:buClr>
                <a:schemeClr val="tx1"/>
              </a:buClr>
            </a:pPr>
            <a:r>
              <a:rPr lang="en-US" sz="900"/>
              <a:t>1, 3, 2</a:t>
            </a:r>
          </a:p>
        </p:txBody>
      </p:sp>
      <p:sp>
        <p:nvSpPr>
          <p:cNvPr id="176" name="TextBox 175">
            <a:extLst>
              <a:ext uri="{FF2B5EF4-FFF2-40B4-BE49-F238E27FC236}">
                <a16:creationId xmlns:a16="http://schemas.microsoft.com/office/drawing/2014/main" id="{327BDCD3-4859-4AD5-93CA-19D96D205E59}"/>
              </a:ext>
            </a:extLst>
          </p:cNvPr>
          <p:cNvSpPr txBox="1"/>
          <p:nvPr/>
        </p:nvSpPr>
        <p:spPr bwMode="auto">
          <a:xfrm>
            <a:off x="8744116" y="3901011"/>
            <a:ext cx="367656" cy="174851"/>
          </a:xfrm>
          <a:prstGeom prst="rect">
            <a:avLst/>
          </a:prstGeom>
          <a:noFill/>
          <a:ln w="9525">
            <a:noFill/>
            <a:miter lim="800000"/>
            <a:headEnd/>
            <a:tailEnd/>
          </a:ln>
        </p:spPr>
        <p:txBody>
          <a:bodyPr vert="horz" wrap="none" lIns="72000" tIns="36000" rIns="0" bIns="0" numCol="1" rtlCol="0" anchor="t" anchorCtr="0" compatLnSpc="1">
            <a:prstTxWarp prst="textNoShape">
              <a:avLst/>
            </a:prstTxWarp>
            <a:spAutoFit/>
          </a:bodyPr>
          <a:lstStyle/>
          <a:p>
            <a:pPr>
              <a:buClr>
                <a:schemeClr val="tx1"/>
              </a:buClr>
            </a:pPr>
            <a:r>
              <a:rPr lang="en-US" sz="900"/>
              <a:t>1, 3, 2</a:t>
            </a:r>
          </a:p>
        </p:txBody>
      </p:sp>
      <p:sp>
        <p:nvSpPr>
          <p:cNvPr id="177" name="TextBox 176">
            <a:extLst>
              <a:ext uri="{FF2B5EF4-FFF2-40B4-BE49-F238E27FC236}">
                <a16:creationId xmlns:a16="http://schemas.microsoft.com/office/drawing/2014/main" id="{CEC7FDCA-B210-4A30-898C-AFBF9479943F}"/>
              </a:ext>
            </a:extLst>
          </p:cNvPr>
          <p:cNvSpPr txBox="1"/>
          <p:nvPr/>
        </p:nvSpPr>
        <p:spPr bwMode="auto">
          <a:xfrm>
            <a:off x="8741858" y="2508043"/>
            <a:ext cx="367656" cy="174851"/>
          </a:xfrm>
          <a:prstGeom prst="rect">
            <a:avLst/>
          </a:prstGeom>
          <a:noFill/>
          <a:ln w="9525">
            <a:noFill/>
            <a:miter lim="800000"/>
            <a:headEnd/>
            <a:tailEnd/>
          </a:ln>
        </p:spPr>
        <p:txBody>
          <a:bodyPr vert="horz" wrap="none" lIns="72000" tIns="36000" rIns="0" bIns="0" numCol="1" rtlCol="0" anchor="t" anchorCtr="0" compatLnSpc="1">
            <a:prstTxWarp prst="textNoShape">
              <a:avLst/>
            </a:prstTxWarp>
            <a:spAutoFit/>
          </a:bodyPr>
          <a:lstStyle/>
          <a:p>
            <a:pPr>
              <a:buClr>
                <a:schemeClr val="tx1"/>
              </a:buClr>
            </a:pPr>
            <a:r>
              <a:rPr lang="en-US" sz="900"/>
              <a:t>1, 3, 2</a:t>
            </a:r>
          </a:p>
        </p:txBody>
      </p:sp>
    </p:spTree>
    <p:extLst>
      <p:ext uri="{BB962C8B-B14F-4D97-AF65-F5344CB8AC3E}">
        <p14:creationId xmlns:p14="http://schemas.microsoft.com/office/powerpoint/2010/main" val="21260275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D00EE8-DBB3-4B37-911D-6E738C45BA13}"/>
              </a:ext>
            </a:extLst>
          </p:cNvPr>
          <p:cNvSpPr>
            <a:spLocks noGrp="1"/>
          </p:cNvSpPr>
          <p:nvPr>
            <p:ph sz="quarter" idx="10"/>
          </p:nvPr>
        </p:nvSpPr>
        <p:spPr/>
        <p:txBody>
          <a:bodyPr>
            <a:normAutofit fontScale="70000" lnSpcReduction="20000"/>
          </a:bodyPr>
          <a:lstStyle/>
          <a:p>
            <a:pPr>
              <a:lnSpc>
                <a:spcPct val="110000"/>
              </a:lnSpc>
              <a:spcBef>
                <a:spcPts val="0"/>
              </a:spcBef>
              <a:spcAft>
                <a:spcPts val="400"/>
              </a:spcAft>
            </a:pPr>
            <a:r>
              <a:rPr lang="en-US" sz="2100"/>
              <a:t>Typical coverage scenario</a:t>
            </a:r>
            <a:endParaRPr lang="sv-SE" sz="2100"/>
          </a:p>
          <a:p>
            <a:pPr lvl="1">
              <a:lnSpc>
                <a:spcPct val="110000"/>
              </a:lnSpc>
              <a:spcBef>
                <a:spcPts val="0"/>
              </a:spcBef>
              <a:spcAft>
                <a:spcPts val="400"/>
              </a:spcAft>
            </a:pPr>
            <a:r>
              <a:rPr lang="en-US"/>
              <a:t>NR coverage connected to a 5G Core, not supporting voice service</a:t>
            </a:r>
          </a:p>
          <a:p>
            <a:pPr lvl="1">
              <a:lnSpc>
                <a:spcPct val="110000"/>
              </a:lnSpc>
              <a:spcBef>
                <a:spcPts val="0"/>
              </a:spcBef>
              <a:spcAft>
                <a:spcPts val="400"/>
              </a:spcAft>
            </a:pPr>
            <a:r>
              <a:rPr lang="en-US"/>
              <a:t>Wide-area LTE coverage controlled by EPC supporting VoLTE</a:t>
            </a:r>
          </a:p>
          <a:p>
            <a:pPr lvl="1">
              <a:lnSpc>
                <a:spcPct val="110000"/>
              </a:lnSpc>
              <a:spcBef>
                <a:spcPts val="0"/>
              </a:spcBef>
              <a:spcAft>
                <a:spcPts val="400"/>
              </a:spcAft>
            </a:pPr>
            <a:r>
              <a:rPr lang="en-US"/>
              <a:t>VoLTE network may interwork with an underlying 2G/3G network, including support of SRVCC</a:t>
            </a:r>
            <a:br>
              <a:rPr lang="en-US"/>
            </a:br>
            <a:endParaRPr lang="en-US"/>
          </a:p>
          <a:p>
            <a:pPr>
              <a:lnSpc>
                <a:spcPct val="110000"/>
              </a:lnSpc>
              <a:spcBef>
                <a:spcPts val="0"/>
              </a:spcBef>
              <a:spcAft>
                <a:spcPts val="400"/>
              </a:spcAft>
            </a:pPr>
            <a:r>
              <a:rPr lang="en-US" sz="2100"/>
              <a:t>At call setup when the phone is connected to NR, an EPS fallback to E-UTRAN connected to EPC is performed</a:t>
            </a:r>
          </a:p>
          <a:p>
            <a:pPr lvl="1">
              <a:lnSpc>
                <a:spcPct val="110000"/>
              </a:lnSpc>
              <a:spcBef>
                <a:spcPts val="0"/>
              </a:spcBef>
              <a:spcAft>
                <a:spcPts val="400"/>
              </a:spcAft>
            </a:pPr>
            <a:r>
              <a:rPr lang="en-US"/>
              <a:t>At the attempt to establish voice flow bearer with QoS over NR </a:t>
            </a:r>
          </a:p>
          <a:p>
            <a:pPr lvl="1">
              <a:lnSpc>
                <a:spcPct val="110000"/>
              </a:lnSpc>
              <a:spcBef>
                <a:spcPts val="0"/>
              </a:spcBef>
              <a:spcAft>
                <a:spcPts val="400"/>
              </a:spcAft>
            </a:pPr>
            <a:r>
              <a:rPr lang="en-US" sz="2100"/>
              <a:t>The NG-RAN </a:t>
            </a:r>
          </a:p>
          <a:p>
            <a:pPr lvl="2">
              <a:lnSpc>
                <a:spcPct val="110000"/>
              </a:lnSpc>
              <a:spcBef>
                <a:spcPts val="0"/>
              </a:spcBef>
              <a:spcAft>
                <a:spcPts val="400"/>
              </a:spcAft>
            </a:pPr>
            <a:r>
              <a:rPr lang="en-US" sz="2100"/>
              <a:t>Rejects the QoS flow setup towards SMF with indication that EPS fallback is in progress and </a:t>
            </a:r>
          </a:p>
          <a:p>
            <a:pPr lvl="2">
              <a:lnSpc>
                <a:spcPct val="110000"/>
              </a:lnSpc>
              <a:spcBef>
                <a:spcPts val="0"/>
              </a:spcBef>
              <a:spcAft>
                <a:spcPts val="800"/>
              </a:spcAft>
            </a:pPr>
            <a:r>
              <a:rPr lang="en-US" sz="2100"/>
              <a:t>Initiates transfer of all PDU sessions from 5GS to EPS</a:t>
            </a:r>
            <a:br>
              <a:rPr lang="en-US" sz="2100"/>
            </a:br>
            <a:endParaRPr lang="en-US" sz="2100"/>
          </a:p>
          <a:p>
            <a:pPr>
              <a:lnSpc>
                <a:spcPct val="110000"/>
              </a:lnSpc>
              <a:spcBef>
                <a:spcPts val="0"/>
              </a:spcBef>
              <a:spcAft>
                <a:spcPts val="400"/>
              </a:spcAft>
            </a:pPr>
            <a:r>
              <a:rPr lang="en-US"/>
              <a:t>There are two standardized methods to move the UE to EPS</a:t>
            </a:r>
          </a:p>
          <a:p>
            <a:pPr lvl="1">
              <a:lnSpc>
                <a:spcPct val="110000"/>
              </a:lnSpc>
              <a:spcBef>
                <a:spcPts val="0"/>
              </a:spcBef>
              <a:spcAft>
                <a:spcPts val="400"/>
              </a:spcAft>
            </a:pPr>
            <a:r>
              <a:rPr lang="en-US"/>
              <a:t>Release with redirect</a:t>
            </a:r>
          </a:p>
          <a:p>
            <a:pPr lvl="1">
              <a:lnSpc>
                <a:spcPct val="110000"/>
              </a:lnSpc>
              <a:spcBef>
                <a:spcPts val="0"/>
              </a:spcBef>
              <a:spcAft>
                <a:spcPts val="400"/>
              </a:spcAft>
            </a:pPr>
            <a:r>
              <a:rPr lang="en-US"/>
              <a:t>IRAT with inter-system handover - recommended</a:t>
            </a:r>
            <a:endParaRPr lang="sv-SE"/>
          </a:p>
        </p:txBody>
      </p:sp>
      <p:sp>
        <p:nvSpPr>
          <p:cNvPr id="3" name="Title 2">
            <a:extLst>
              <a:ext uri="{FF2B5EF4-FFF2-40B4-BE49-F238E27FC236}">
                <a16:creationId xmlns:a16="http://schemas.microsoft.com/office/drawing/2014/main" id="{6AD5CB92-25F4-44D7-95B7-C21BF80462D3}"/>
              </a:ext>
            </a:extLst>
          </p:cNvPr>
          <p:cNvSpPr>
            <a:spLocks noGrp="1"/>
          </p:cNvSpPr>
          <p:nvPr>
            <p:ph type="title"/>
          </p:nvPr>
        </p:nvSpPr>
        <p:spPr>
          <a:xfrm>
            <a:off x="479424" y="476250"/>
            <a:ext cx="8353425" cy="1081088"/>
          </a:xfrm>
        </p:spPr>
        <p:txBody>
          <a:bodyPr/>
          <a:lstStyle/>
          <a:p>
            <a:r>
              <a:rPr lang="en-US" sz="3200"/>
              <a:t>Voice with EPS Fallback </a:t>
            </a:r>
            <a:br>
              <a:rPr lang="en-US" sz="3200">
                <a:highlight>
                  <a:srgbClr val="FFFF00"/>
                </a:highlight>
              </a:rPr>
            </a:br>
            <a:r>
              <a:rPr lang="en-US" sz="2400"/>
              <a:t>(option 2)</a:t>
            </a:r>
            <a:endParaRPr lang="en-US" sz="3200"/>
          </a:p>
        </p:txBody>
      </p:sp>
      <p:cxnSp>
        <p:nvCxnSpPr>
          <p:cNvPr id="26" name="Straight Connector 25">
            <a:extLst>
              <a:ext uri="{FF2B5EF4-FFF2-40B4-BE49-F238E27FC236}">
                <a16:creationId xmlns:a16="http://schemas.microsoft.com/office/drawing/2014/main" id="{E091F727-940C-4B9E-80F0-19CD1D76B229}"/>
              </a:ext>
            </a:extLst>
          </p:cNvPr>
          <p:cNvCxnSpPr>
            <a:cxnSpLocks/>
          </p:cNvCxnSpPr>
          <p:nvPr/>
        </p:nvCxnSpPr>
        <p:spPr bwMode="auto">
          <a:xfrm>
            <a:off x="6096000" y="3381643"/>
            <a:ext cx="6075942" cy="0"/>
          </a:xfrm>
          <a:prstGeom prst="line">
            <a:avLst/>
          </a:prstGeom>
          <a:solidFill>
            <a:schemeClr val="accent1"/>
          </a:solidFill>
          <a:ln w="57150" cap="flat" cmpd="sng" algn="ctr">
            <a:solidFill>
              <a:schemeClr val="bg1">
                <a:lumMod val="65000"/>
              </a:schemeClr>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D7930655-0FA6-4166-9C7A-269BA04B87DE}"/>
              </a:ext>
            </a:extLst>
          </p:cNvPr>
          <p:cNvCxnSpPr>
            <a:cxnSpLocks/>
            <a:endCxn id="64" idx="1"/>
          </p:cNvCxnSpPr>
          <p:nvPr/>
        </p:nvCxnSpPr>
        <p:spPr bwMode="auto">
          <a:xfrm>
            <a:off x="9485839" y="3886755"/>
            <a:ext cx="250466" cy="0"/>
          </a:xfrm>
          <a:prstGeom prst="line">
            <a:avLst/>
          </a:prstGeom>
          <a:noFill/>
          <a:ln w="28575" cap="flat" cmpd="sng" algn="ctr">
            <a:solidFill>
              <a:schemeClr val="accent1"/>
            </a:solidFill>
            <a:prstDash val="solid"/>
            <a:round/>
            <a:headEnd type="none" w="med" len="med"/>
            <a:tailEnd type="none" w="med" len="med"/>
          </a:ln>
          <a:effectLst/>
        </p:spPr>
      </p:cxnSp>
      <p:sp>
        <p:nvSpPr>
          <p:cNvPr id="64" name="TextBox 63">
            <a:extLst>
              <a:ext uri="{FF2B5EF4-FFF2-40B4-BE49-F238E27FC236}">
                <a16:creationId xmlns:a16="http://schemas.microsoft.com/office/drawing/2014/main" id="{99BC212A-3BD5-41A1-8EDD-E182FC1CDE07}"/>
              </a:ext>
            </a:extLst>
          </p:cNvPr>
          <p:cNvSpPr txBox="1"/>
          <p:nvPr/>
        </p:nvSpPr>
        <p:spPr>
          <a:xfrm>
            <a:off x="9736305" y="3763644"/>
            <a:ext cx="1938351" cy="246221"/>
          </a:xfrm>
          <a:prstGeom prst="rect">
            <a:avLst/>
          </a:prstGeom>
          <a:noFill/>
        </p:spPr>
        <p:txBody>
          <a:bodyPr wrap="none" rtlCol="0">
            <a:spAutoFit/>
          </a:bodyPr>
          <a:lstStyle/>
          <a:p>
            <a:r>
              <a:rPr lang="en-US" sz="1000"/>
              <a:t>During initial call establishment</a:t>
            </a:r>
          </a:p>
        </p:txBody>
      </p:sp>
      <p:cxnSp>
        <p:nvCxnSpPr>
          <p:cNvPr id="65" name="Straight Connector 64">
            <a:extLst>
              <a:ext uri="{FF2B5EF4-FFF2-40B4-BE49-F238E27FC236}">
                <a16:creationId xmlns:a16="http://schemas.microsoft.com/office/drawing/2014/main" id="{5DB73156-ED48-4EB9-84B7-9AF4FB341533}"/>
              </a:ext>
            </a:extLst>
          </p:cNvPr>
          <p:cNvCxnSpPr>
            <a:cxnSpLocks/>
            <a:endCxn id="66" idx="1"/>
          </p:cNvCxnSpPr>
          <p:nvPr/>
        </p:nvCxnSpPr>
        <p:spPr bwMode="auto">
          <a:xfrm>
            <a:off x="9487293" y="4112677"/>
            <a:ext cx="250466" cy="0"/>
          </a:xfrm>
          <a:prstGeom prst="line">
            <a:avLst/>
          </a:prstGeom>
          <a:noFill/>
          <a:ln w="28575" cap="flat" cmpd="sng" algn="ctr">
            <a:solidFill>
              <a:schemeClr val="accent6"/>
            </a:solidFill>
            <a:prstDash val="solid"/>
            <a:round/>
            <a:headEnd type="none" w="med" len="med"/>
            <a:tailEnd type="none" w="med" len="med"/>
          </a:ln>
          <a:effectLst/>
        </p:spPr>
      </p:cxnSp>
      <p:sp>
        <p:nvSpPr>
          <p:cNvPr id="66" name="TextBox 65">
            <a:extLst>
              <a:ext uri="{FF2B5EF4-FFF2-40B4-BE49-F238E27FC236}">
                <a16:creationId xmlns:a16="http://schemas.microsoft.com/office/drawing/2014/main" id="{2D06041B-0681-43B0-A324-9638EB7067BC}"/>
              </a:ext>
            </a:extLst>
          </p:cNvPr>
          <p:cNvSpPr txBox="1"/>
          <p:nvPr/>
        </p:nvSpPr>
        <p:spPr>
          <a:xfrm>
            <a:off x="9737759" y="3989566"/>
            <a:ext cx="788999" cy="246221"/>
          </a:xfrm>
          <a:prstGeom prst="rect">
            <a:avLst/>
          </a:prstGeom>
          <a:noFill/>
        </p:spPr>
        <p:txBody>
          <a:bodyPr wrap="none" rtlCol="0">
            <a:spAutoFit/>
          </a:bodyPr>
          <a:lstStyle/>
          <a:p>
            <a:r>
              <a:rPr lang="en-US" sz="1000"/>
              <a:t>During call</a:t>
            </a:r>
          </a:p>
        </p:txBody>
      </p:sp>
      <p:sp>
        <p:nvSpPr>
          <p:cNvPr id="68" name="Freeform 6">
            <a:extLst>
              <a:ext uri="{FF2B5EF4-FFF2-40B4-BE49-F238E27FC236}">
                <a16:creationId xmlns:a16="http://schemas.microsoft.com/office/drawing/2014/main" id="{5BEB61C5-3589-4457-BBFE-F2875ABB425C}"/>
              </a:ext>
            </a:extLst>
          </p:cNvPr>
          <p:cNvSpPr>
            <a:spLocks noChangeAspect="1" noEditPoints="1"/>
          </p:cNvSpPr>
          <p:nvPr/>
        </p:nvSpPr>
        <p:spPr bwMode="auto">
          <a:xfrm>
            <a:off x="6973292" y="4961062"/>
            <a:ext cx="183236" cy="328729"/>
          </a:xfrm>
          <a:custGeom>
            <a:avLst/>
            <a:gdLst>
              <a:gd name="T0" fmla="*/ 2147483647 w 241"/>
              <a:gd name="T1" fmla="*/ 2147483647 h 383"/>
              <a:gd name="T2" fmla="*/ 2147483647 w 241"/>
              <a:gd name="T3" fmla="*/ 2147483647 h 383"/>
              <a:gd name="T4" fmla="*/ 2147483647 w 241"/>
              <a:gd name="T5" fmla="*/ 2147483647 h 383"/>
              <a:gd name="T6" fmla="*/ 2147483647 w 241"/>
              <a:gd name="T7" fmla="*/ 2147483647 h 383"/>
              <a:gd name="T8" fmla="*/ 2147483647 w 241"/>
              <a:gd name="T9" fmla="*/ 2147483647 h 383"/>
              <a:gd name="T10" fmla="*/ 2147483647 w 241"/>
              <a:gd name="T11" fmla="*/ 2147483647 h 383"/>
              <a:gd name="T12" fmla="*/ 2147483647 w 241"/>
              <a:gd name="T13" fmla="*/ 2147483647 h 383"/>
              <a:gd name="T14" fmla="*/ 2147483647 w 241"/>
              <a:gd name="T15" fmla="*/ 2147483647 h 383"/>
              <a:gd name="T16" fmla="*/ 2147483647 w 241"/>
              <a:gd name="T17" fmla="*/ 0 h 383"/>
              <a:gd name="T18" fmla="*/ 2147483647 w 241"/>
              <a:gd name="T19" fmla="*/ 0 h 383"/>
              <a:gd name="T20" fmla="*/ 0 w 241"/>
              <a:gd name="T21" fmla="*/ 2147483647 h 383"/>
              <a:gd name="T22" fmla="*/ 0 w 241"/>
              <a:gd name="T23" fmla="*/ 2147483647 h 383"/>
              <a:gd name="T24" fmla="*/ 2147483647 w 241"/>
              <a:gd name="T25" fmla="*/ 2147483647 h 383"/>
              <a:gd name="T26" fmla="*/ 2147483647 w 241"/>
              <a:gd name="T27" fmla="*/ 2147483647 h 383"/>
              <a:gd name="T28" fmla="*/ 2147483647 w 241"/>
              <a:gd name="T29" fmla="*/ 2147483647 h 383"/>
              <a:gd name="T30" fmla="*/ 2147483647 w 241"/>
              <a:gd name="T31" fmla="*/ 2147483647 h 383"/>
              <a:gd name="T32" fmla="*/ 2147483647 w 241"/>
              <a:gd name="T33" fmla="*/ 2147483647 h 383"/>
              <a:gd name="T34" fmla="*/ 2147483647 w 241"/>
              <a:gd name="T35" fmla="*/ 2147483647 h 383"/>
              <a:gd name="T36" fmla="*/ 2147483647 w 241"/>
              <a:gd name="T37" fmla="*/ 2147483647 h 383"/>
              <a:gd name="T38" fmla="*/ 2147483647 w 241"/>
              <a:gd name="T39" fmla="*/ 2147483647 h 383"/>
              <a:gd name="T40" fmla="*/ 2147483647 w 241"/>
              <a:gd name="T41" fmla="*/ 2147483647 h 383"/>
              <a:gd name="T42" fmla="*/ 2147483647 w 241"/>
              <a:gd name="T43" fmla="*/ 2147483647 h 383"/>
              <a:gd name="T44" fmla="*/ 2147483647 w 241"/>
              <a:gd name="T45" fmla="*/ 2147483647 h 383"/>
              <a:gd name="T46" fmla="*/ 2147483647 w 241"/>
              <a:gd name="T47" fmla="*/ 2147483647 h 383"/>
              <a:gd name="T48" fmla="*/ 2147483647 w 241"/>
              <a:gd name="T49" fmla="*/ 2147483647 h 383"/>
              <a:gd name="T50" fmla="*/ 2147483647 w 241"/>
              <a:gd name="T51" fmla="*/ 2147483647 h 383"/>
              <a:gd name="T52" fmla="*/ 2147483647 w 241"/>
              <a:gd name="T53" fmla="*/ 2147483647 h 383"/>
              <a:gd name="T54" fmla="*/ 2147483647 w 241"/>
              <a:gd name="T55" fmla="*/ 2147483647 h 383"/>
              <a:gd name="T56" fmla="*/ 2147483647 w 241"/>
              <a:gd name="T57" fmla="*/ 2147483647 h 383"/>
              <a:gd name="T58" fmla="*/ 2147483647 w 241"/>
              <a:gd name="T59" fmla="*/ 2147483647 h 383"/>
              <a:gd name="T60" fmla="*/ 2147483647 w 241"/>
              <a:gd name="T61" fmla="*/ 2147483647 h 383"/>
              <a:gd name="T62" fmla="*/ 2147483647 w 241"/>
              <a:gd name="T63" fmla="*/ 2147483647 h 383"/>
              <a:gd name="T64" fmla="*/ 2147483647 w 241"/>
              <a:gd name="T65" fmla="*/ 2147483647 h 383"/>
              <a:gd name="T66" fmla="*/ 2147483647 w 241"/>
              <a:gd name="T67" fmla="*/ 2147483647 h 383"/>
              <a:gd name="T68" fmla="*/ 2147483647 w 241"/>
              <a:gd name="T69" fmla="*/ 2147483647 h 383"/>
              <a:gd name="T70" fmla="*/ 2147483647 w 241"/>
              <a:gd name="T71" fmla="*/ 2147483647 h 383"/>
              <a:gd name="T72" fmla="*/ 2147483647 w 241"/>
              <a:gd name="T73" fmla="*/ 2147483647 h 383"/>
              <a:gd name="T74" fmla="*/ 2147483647 w 241"/>
              <a:gd name="T75" fmla="*/ 2147483647 h 383"/>
              <a:gd name="T76" fmla="*/ 2147483647 w 241"/>
              <a:gd name="T77" fmla="*/ 2147483647 h 383"/>
              <a:gd name="T78" fmla="*/ 2147483647 w 241"/>
              <a:gd name="T79" fmla="*/ 2147483647 h 383"/>
              <a:gd name="T80" fmla="*/ 2147483647 w 241"/>
              <a:gd name="T81" fmla="*/ 2147483647 h 383"/>
              <a:gd name="T82" fmla="*/ 2147483647 w 241"/>
              <a:gd name="T83" fmla="*/ 2147483647 h 383"/>
              <a:gd name="T84" fmla="*/ 2147483647 w 241"/>
              <a:gd name="T85" fmla="*/ 2147483647 h 383"/>
              <a:gd name="T86" fmla="*/ 2147483647 w 241"/>
              <a:gd name="T87" fmla="*/ 2147483647 h 383"/>
              <a:gd name="T88" fmla="*/ 2147483647 w 241"/>
              <a:gd name="T89" fmla="*/ 2147483647 h 38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41" h="383">
                <a:moveTo>
                  <a:pt x="117" y="356"/>
                </a:moveTo>
                <a:cubicBezTo>
                  <a:pt x="127" y="356"/>
                  <a:pt x="135" y="348"/>
                  <a:pt x="135" y="338"/>
                </a:cubicBezTo>
                <a:cubicBezTo>
                  <a:pt x="135" y="329"/>
                  <a:pt x="127" y="321"/>
                  <a:pt x="117" y="321"/>
                </a:cubicBezTo>
                <a:cubicBezTo>
                  <a:pt x="107" y="321"/>
                  <a:pt x="99" y="329"/>
                  <a:pt x="99" y="338"/>
                </a:cubicBezTo>
                <a:cubicBezTo>
                  <a:pt x="99" y="348"/>
                  <a:pt x="107" y="356"/>
                  <a:pt x="117" y="356"/>
                </a:cubicBezTo>
                <a:close/>
                <a:moveTo>
                  <a:pt x="233" y="90"/>
                </a:moveTo>
                <a:cubicBezTo>
                  <a:pt x="237" y="90"/>
                  <a:pt x="241" y="87"/>
                  <a:pt x="241" y="82"/>
                </a:cubicBezTo>
                <a:cubicBezTo>
                  <a:pt x="241" y="19"/>
                  <a:pt x="241" y="19"/>
                  <a:pt x="241" y="19"/>
                </a:cubicBezTo>
                <a:cubicBezTo>
                  <a:pt x="241" y="8"/>
                  <a:pt x="232" y="0"/>
                  <a:pt x="221" y="0"/>
                </a:cubicBezTo>
                <a:cubicBezTo>
                  <a:pt x="19" y="0"/>
                  <a:pt x="19" y="0"/>
                  <a:pt x="19" y="0"/>
                </a:cubicBezTo>
                <a:cubicBezTo>
                  <a:pt x="8" y="0"/>
                  <a:pt x="0" y="8"/>
                  <a:pt x="0" y="19"/>
                </a:cubicBezTo>
                <a:cubicBezTo>
                  <a:pt x="0" y="364"/>
                  <a:pt x="0" y="364"/>
                  <a:pt x="0" y="364"/>
                </a:cubicBezTo>
                <a:cubicBezTo>
                  <a:pt x="0" y="375"/>
                  <a:pt x="8" y="383"/>
                  <a:pt x="19" y="383"/>
                </a:cubicBezTo>
                <a:cubicBezTo>
                  <a:pt x="221" y="383"/>
                  <a:pt x="221" y="383"/>
                  <a:pt x="221" y="383"/>
                </a:cubicBezTo>
                <a:cubicBezTo>
                  <a:pt x="232" y="383"/>
                  <a:pt x="241" y="375"/>
                  <a:pt x="241" y="364"/>
                </a:cubicBezTo>
                <a:cubicBezTo>
                  <a:pt x="241" y="114"/>
                  <a:pt x="241" y="114"/>
                  <a:pt x="241" y="114"/>
                </a:cubicBezTo>
                <a:cubicBezTo>
                  <a:pt x="241" y="110"/>
                  <a:pt x="237" y="106"/>
                  <a:pt x="233" y="106"/>
                </a:cubicBezTo>
                <a:cubicBezTo>
                  <a:pt x="228" y="106"/>
                  <a:pt x="225" y="110"/>
                  <a:pt x="225" y="114"/>
                </a:cubicBezTo>
                <a:cubicBezTo>
                  <a:pt x="225" y="295"/>
                  <a:pt x="225" y="295"/>
                  <a:pt x="225" y="295"/>
                </a:cubicBezTo>
                <a:cubicBezTo>
                  <a:pt x="16" y="295"/>
                  <a:pt x="16" y="295"/>
                  <a:pt x="16" y="295"/>
                </a:cubicBezTo>
                <a:cubicBezTo>
                  <a:pt x="16" y="69"/>
                  <a:pt x="16" y="69"/>
                  <a:pt x="16" y="69"/>
                </a:cubicBezTo>
                <a:cubicBezTo>
                  <a:pt x="225" y="69"/>
                  <a:pt x="225" y="69"/>
                  <a:pt x="225" y="69"/>
                </a:cubicBezTo>
                <a:cubicBezTo>
                  <a:pt x="225" y="82"/>
                  <a:pt x="225" y="82"/>
                  <a:pt x="225" y="82"/>
                </a:cubicBezTo>
                <a:cubicBezTo>
                  <a:pt x="225" y="87"/>
                  <a:pt x="228" y="90"/>
                  <a:pt x="233" y="90"/>
                </a:cubicBezTo>
                <a:close/>
                <a:moveTo>
                  <a:pt x="225" y="311"/>
                </a:moveTo>
                <a:cubicBezTo>
                  <a:pt x="225" y="364"/>
                  <a:pt x="225" y="364"/>
                  <a:pt x="225" y="364"/>
                </a:cubicBezTo>
                <a:cubicBezTo>
                  <a:pt x="225" y="366"/>
                  <a:pt x="223" y="367"/>
                  <a:pt x="221" y="367"/>
                </a:cubicBezTo>
                <a:cubicBezTo>
                  <a:pt x="19" y="367"/>
                  <a:pt x="19" y="367"/>
                  <a:pt x="19" y="367"/>
                </a:cubicBezTo>
                <a:cubicBezTo>
                  <a:pt x="17" y="367"/>
                  <a:pt x="16" y="366"/>
                  <a:pt x="16" y="364"/>
                </a:cubicBezTo>
                <a:cubicBezTo>
                  <a:pt x="16" y="311"/>
                  <a:pt x="16" y="311"/>
                  <a:pt x="16" y="311"/>
                </a:cubicBezTo>
                <a:lnTo>
                  <a:pt x="225" y="311"/>
                </a:lnTo>
                <a:close/>
                <a:moveTo>
                  <a:pt x="16" y="53"/>
                </a:moveTo>
                <a:cubicBezTo>
                  <a:pt x="16" y="19"/>
                  <a:pt x="16" y="19"/>
                  <a:pt x="16" y="19"/>
                </a:cubicBezTo>
                <a:cubicBezTo>
                  <a:pt x="16" y="17"/>
                  <a:pt x="17" y="16"/>
                  <a:pt x="19" y="16"/>
                </a:cubicBezTo>
                <a:cubicBezTo>
                  <a:pt x="221" y="16"/>
                  <a:pt x="221" y="16"/>
                  <a:pt x="221" y="16"/>
                </a:cubicBezTo>
                <a:cubicBezTo>
                  <a:pt x="223" y="16"/>
                  <a:pt x="225" y="17"/>
                  <a:pt x="225" y="19"/>
                </a:cubicBezTo>
                <a:cubicBezTo>
                  <a:pt x="225" y="53"/>
                  <a:pt x="225" y="53"/>
                  <a:pt x="225" y="53"/>
                </a:cubicBezTo>
                <a:lnTo>
                  <a:pt x="16" y="53"/>
                </a:lnTo>
                <a:close/>
                <a:moveTo>
                  <a:pt x="135" y="26"/>
                </a:moveTo>
                <a:cubicBezTo>
                  <a:pt x="99" y="26"/>
                  <a:pt x="99" y="26"/>
                  <a:pt x="99" y="26"/>
                </a:cubicBezTo>
                <a:cubicBezTo>
                  <a:pt x="95" y="26"/>
                  <a:pt x="91" y="30"/>
                  <a:pt x="91" y="34"/>
                </a:cubicBezTo>
                <a:cubicBezTo>
                  <a:pt x="91" y="38"/>
                  <a:pt x="95" y="42"/>
                  <a:pt x="99" y="42"/>
                </a:cubicBezTo>
                <a:cubicBezTo>
                  <a:pt x="135" y="42"/>
                  <a:pt x="135" y="42"/>
                  <a:pt x="135" y="42"/>
                </a:cubicBezTo>
                <a:cubicBezTo>
                  <a:pt x="139" y="42"/>
                  <a:pt x="143" y="38"/>
                  <a:pt x="143" y="34"/>
                </a:cubicBezTo>
                <a:cubicBezTo>
                  <a:pt x="143" y="30"/>
                  <a:pt x="139" y="26"/>
                  <a:pt x="135" y="26"/>
                </a:cubicBezTo>
                <a:close/>
              </a:path>
            </a:pathLst>
          </a:custGeom>
          <a:solidFill>
            <a:schemeClr val="bg1">
              <a:lumMod val="65000"/>
            </a:schemeClr>
          </a:solidFill>
          <a:ln>
            <a:noFill/>
          </a:ln>
        </p:spPr>
        <p:txBody>
          <a:bodyPr/>
          <a:lstStyle/>
          <a:p>
            <a:endParaRPr lang="en-US" sz="1600"/>
          </a:p>
        </p:txBody>
      </p:sp>
      <p:cxnSp>
        <p:nvCxnSpPr>
          <p:cNvPr id="69" name="Straight Connector 68">
            <a:extLst>
              <a:ext uri="{FF2B5EF4-FFF2-40B4-BE49-F238E27FC236}">
                <a16:creationId xmlns:a16="http://schemas.microsoft.com/office/drawing/2014/main" id="{E158B839-DD9B-4858-A67E-AF52DF62AB75}"/>
              </a:ext>
            </a:extLst>
          </p:cNvPr>
          <p:cNvCxnSpPr>
            <a:cxnSpLocks/>
            <a:stCxn id="73" idx="2"/>
            <a:endCxn id="76" idx="0"/>
          </p:cNvCxnSpPr>
          <p:nvPr/>
        </p:nvCxnSpPr>
        <p:spPr bwMode="auto">
          <a:xfrm flipH="1">
            <a:off x="8881795" y="4704949"/>
            <a:ext cx="3315" cy="402322"/>
          </a:xfrm>
          <a:prstGeom prst="line">
            <a:avLst/>
          </a:prstGeom>
          <a:noFill/>
          <a:ln w="3175" cap="flat" cmpd="sng" algn="ctr">
            <a:solidFill>
              <a:schemeClr val="tx1"/>
            </a:solidFill>
            <a:prstDash val="dash"/>
            <a:round/>
            <a:headEnd type="none" w="med" len="med"/>
            <a:tailEnd type="none" w="med" len="med"/>
          </a:ln>
          <a:effectLst/>
        </p:spPr>
      </p:cxnSp>
      <p:cxnSp>
        <p:nvCxnSpPr>
          <p:cNvPr id="70" name="Straight Connector 69">
            <a:extLst>
              <a:ext uri="{FF2B5EF4-FFF2-40B4-BE49-F238E27FC236}">
                <a16:creationId xmlns:a16="http://schemas.microsoft.com/office/drawing/2014/main" id="{E0A85F97-FA05-490C-AAC9-48D285D1CFBC}"/>
              </a:ext>
            </a:extLst>
          </p:cNvPr>
          <p:cNvCxnSpPr>
            <a:cxnSpLocks/>
          </p:cNvCxnSpPr>
          <p:nvPr/>
        </p:nvCxnSpPr>
        <p:spPr bwMode="auto">
          <a:xfrm>
            <a:off x="8265340" y="5996966"/>
            <a:ext cx="1335835" cy="0"/>
          </a:xfrm>
          <a:prstGeom prst="line">
            <a:avLst/>
          </a:prstGeom>
          <a:solidFill>
            <a:schemeClr val="accent1"/>
          </a:solidFill>
          <a:ln w="12700" cap="flat" cmpd="sng" algn="ctr">
            <a:solidFill>
              <a:schemeClr val="bg1">
                <a:lumMod val="50000"/>
              </a:schemeClr>
            </a:solidFill>
            <a:prstDash val="solid"/>
            <a:round/>
            <a:headEnd type="none" w="med" len="med"/>
            <a:tailEnd type="none" w="med" len="med"/>
          </a:ln>
          <a:effectLst/>
        </p:spPr>
      </p:cxnSp>
      <p:sp>
        <p:nvSpPr>
          <p:cNvPr id="71" name="TextBox 70">
            <a:extLst>
              <a:ext uri="{FF2B5EF4-FFF2-40B4-BE49-F238E27FC236}">
                <a16:creationId xmlns:a16="http://schemas.microsoft.com/office/drawing/2014/main" id="{EC4D81E8-D8B0-4483-BE01-DDD55A8F0512}"/>
              </a:ext>
            </a:extLst>
          </p:cNvPr>
          <p:cNvSpPr txBox="1"/>
          <p:nvPr/>
        </p:nvSpPr>
        <p:spPr bwMode="auto">
          <a:xfrm>
            <a:off x="7848757" y="4023585"/>
            <a:ext cx="422248" cy="686153"/>
          </a:xfrm>
          <a:prstGeom prst="rect">
            <a:avLst/>
          </a:prstGeom>
          <a:solidFill>
            <a:schemeClr val="bg1"/>
          </a:solidFill>
          <a:ln w="19050">
            <a:solidFill>
              <a:schemeClr val="bg1">
                <a:lumMod val="65000"/>
              </a:schemeClr>
            </a:solidFill>
            <a:prstDash val="sysDot"/>
            <a:miter lim="800000"/>
            <a:headEnd/>
            <a:tailEnd/>
          </a:ln>
        </p:spPr>
        <p:txBody>
          <a:bodyPr vert="horz" wrap="square" lIns="0" tIns="18000" rIns="0" bIns="0" numCol="1" rtlCol="0" anchor="t" anchorCtr="0" compatLnSpc="1">
            <a:prstTxWarp prst="textNoShape">
              <a:avLst/>
            </a:prstTxWarp>
            <a:noAutofit/>
          </a:bodyPr>
          <a:lstStyle/>
          <a:p>
            <a:pPr lvl="0" algn="ctr">
              <a:buClr>
                <a:srgbClr val="181818"/>
              </a:buClr>
            </a:pPr>
            <a:r>
              <a:rPr lang="en-US" sz="1800">
                <a:solidFill>
                  <a:srgbClr val="FFFFFF">
                    <a:lumMod val="50000"/>
                  </a:srgbClr>
                </a:solidFill>
                <a:latin typeface="Ericsson Technical Icons" panose="00000500000000000000" pitchFamily="2" charset="0"/>
              </a:rPr>
              <a:t>B</a:t>
            </a:r>
            <a:endParaRPr lang="en-US" sz="1800">
              <a:solidFill>
                <a:srgbClr val="FFFFFF">
                  <a:lumMod val="50000"/>
                </a:srgbClr>
              </a:solidFill>
            </a:endParaRPr>
          </a:p>
          <a:p>
            <a:pPr lvl="0" algn="ctr">
              <a:buClr>
                <a:srgbClr val="181818"/>
              </a:buClr>
            </a:pPr>
            <a:r>
              <a:rPr lang="en-US" sz="800">
                <a:solidFill>
                  <a:srgbClr val="FFFFFF">
                    <a:lumMod val="50000"/>
                  </a:srgbClr>
                </a:solidFill>
              </a:rPr>
              <a:t>E-UTRAN</a:t>
            </a:r>
          </a:p>
        </p:txBody>
      </p:sp>
      <p:sp>
        <p:nvSpPr>
          <p:cNvPr id="72" name="TextBox 71">
            <a:extLst>
              <a:ext uri="{FF2B5EF4-FFF2-40B4-BE49-F238E27FC236}">
                <a16:creationId xmlns:a16="http://schemas.microsoft.com/office/drawing/2014/main" id="{05587481-1C10-4FEA-9B12-56626B0AC61D}"/>
              </a:ext>
            </a:extLst>
          </p:cNvPr>
          <p:cNvSpPr txBox="1"/>
          <p:nvPr/>
        </p:nvSpPr>
        <p:spPr bwMode="auto">
          <a:xfrm>
            <a:off x="10594616" y="5503158"/>
            <a:ext cx="422248" cy="684725"/>
          </a:xfrm>
          <a:prstGeom prst="rect">
            <a:avLst/>
          </a:prstGeom>
          <a:solidFill>
            <a:schemeClr val="bg1"/>
          </a:solidFill>
          <a:ln w="19050">
            <a:solidFill>
              <a:schemeClr val="bg1">
                <a:lumMod val="65000"/>
              </a:schemeClr>
            </a:solidFill>
            <a:prstDash val="sysDot"/>
            <a:miter lim="800000"/>
            <a:headEnd/>
            <a:tailEnd/>
          </a:ln>
        </p:spPr>
        <p:txBody>
          <a:bodyPr vert="horz" wrap="square" lIns="0" tIns="18000" rIns="0" bIns="0" numCol="1" rtlCol="0" anchor="t" anchorCtr="0" compatLnSpc="1">
            <a:prstTxWarp prst="textNoShape">
              <a:avLst/>
            </a:prstTxWarp>
            <a:noAutofit/>
          </a:bodyPr>
          <a:lstStyle/>
          <a:p>
            <a:pPr algn="ctr">
              <a:lnSpc>
                <a:spcPct val="90000"/>
              </a:lnSpc>
              <a:spcBef>
                <a:spcPts val="300"/>
              </a:spcBef>
              <a:buClr>
                <a:schemeClr val="tx1"/>
              </a:buClr>
            </a:pPr>
            <a:r>
              <a:rPr lang="en-US" sz="1200">
                <a:solidFill>
                  <a:schemeClr val="bg1">
                    <a:lumMod val="50000"/>
                  </a:schemeClr>
                </a:solidFill>
                <a:latin typeface="Ericsson Technical Icons" panose="00000500000000000000" pitchFamily="2" charset="0"/>
              </a:rPr>
              <a:t>s</a:t>
            </a:r>
            <a:br>
              <a:rPr lang="en-US" sz="1200">
                <a:solidFill>
                  <a:schemeClr val="bg1">
                    <a:lumMod val="50000"/>
                  </a:schemeClr>
                </a:solidFill>
                <a:latin typeface="Ericsson Technical Icons" panose="00000500000000000000" pitchFamily="2" charset="0"/>
              </a:rPr>
            </a:br>
            <a:r>
              <a:rPr lang="en-US" sz="1200">
                <a:solidFill>
                  <a:schemeClr val="bg1">
                    <a:lumMod val="50000"/>
                  </a:schemeClr>
                </a:solidFill>
                <a:latin typeface="Ericsson Technical Icons" panose="00000500000000000000" pitchFamily="2" charset="0"/>
              </a:rPr>
              <a:t>g</a:t>
            </a:r>
          </a:p>
          <a:p>
            <a:pPr algn="ctr">
              <a:lnSpc>
                <a:spcPct val="90000"/>
              </a:lnSpc>
              <a:spcBef>
                <a:spcPts val="0"/>
              </a:spcBef>
              <a:buClr>
                <a:schemeClr val="tx1"/>
              </a:buClr>
            </a:pPr>
            <a:br>
              <a:rPr lang="en-US" sz="1100">
                <a:solidFill>
                  <a:schemeClr val="bg1">
                    <a:lumMod val="50000"/>
                  </a:schemeClr>
                </a:solidFill>
              </a:rPr>
            </a:br>
            <a:r>
              <a:rPr lang="en-US" sz="1100">
                <a:solidFill>
                  <a:schemeClr val="bg1">
                    <a:lumMod val="50000"/>
                  </a:schemeClr>
                </a:solidFill>
              </a:rPr>
              <a:t>IMS</a:t>
            </a:r>
            <a:endParaRPr lang="en-US" sz="1050">
              <a:solidFill>
                <a:schemeClr val="bg1">
                  <a:lumMod val="50000"/>
                </a:schemeClr>
              </a:solidFill>
            </a:endParaRPr>
          </a:p>
        </p:txBody>
      </p:sp>
      <p:sp>
        <p:nvSpPr>
          <p:cNvPr id="73" name="TextBox 72">
            <a:extLst>
              <a:ext uri="{FF2B5EF4-FFF2-40B4-BE49-F238E27FC236}">
                <a16:creationId xmlns:a16="http://schemas.microsoft.com/office/drawing/2014/main" id="{CD6BCE86-20D6-4CBA-9703-B6674FAF6664}"/>
              </a:ext>
            </a:extLst>
          </p:cNvPr>
          <p:cNvSpPr txBox="1"/>
          <p:nvPr/>
        </p:nvSpPr>
        <p:spPr bwMode="auto">
          <a:xfrm>
            <a:off x="8673986" y="4020224"/>
            <a:ext cx="422248" cy="684725"/>
          </a:xfrm>
          <a:prstGeom prst="rect">
            <a:avLst/>
          </a:prstGeom>
          <a:solidFill>
            <a:schemeClr val="bg1"/>
          </a:solidFill>
          <a:ln w="19050">
            <a:solidFill>
              <a:schemeClr val="bg1">
                <a:lumMod val="65000"/>
              </a:schemeClr>
            </a:solidFill>
            <a:prstDash val="sysDot"/>
            <a:miter lim="800000"/>
            <a:headEnd/>
            <a:tailEnd/>
          </a:ln>
        </p:spPr>
        <p:txBody>
          <a:bodyPr vert="horz" wrap="square" lIns="0" tIns="18000" rIns="0" bIns="0" numCol="1" rtlCol="0" anchor="t" anchorCtr="0" compatLnSpc="1">
            <a:prstTxWarp prst="textNoShape">
              <a:avLst/>
            </a:prstTxWarp>
            <a:noAutofit/>
          </a:bodyPr>
          <a:lstStyle/>
          <a:p>
            <a:pPr algn="ctr">
              <a:lnSpc>
                <a:spcPct val="90000"/>
              </a:lnSpc>
              <a:spcBef>
                <a:spcPts val="300"/>
              </a:spcBef>
              <a:buClr>
                <a:schemeClr val="tx1"/>
              </a:buClr>
            </a:pPr>
            <a:r>
              <a:rPr lang="en-US" sz="1200">
                <a:solidFill>
                  <a:schemeClr val="bg1">
                    <a:lumMod val="50000"/>
                  </a:schemeClr>
                </a:solidFill>
                <a:latin typeface="Ericsson Technical Icons" panose="00000500000000000000" pitchFamily="2" charset="0"/>
              </a:rPr>
              <a:t>s</a:t>
            </a:r>
            <a:br>
              <a:rPr lang="en-US" sz="1200">
                <a:solidFill>
                  <a:schemeClr val="bg1">
                    <a:lumMod val="50000"/>
                  </a:schemeClr>
                </a:solidFill>
                <a:latin typeface="Ericsson Technical Icons" panose="00000500000000000000" pitchFamily="2" charset="0"/>
              </a:rPr>
            </a:br>
            <a:r>
              <a:rPr lang="en-US" sz="1200">
                <a:solidFill>
                  <a:schemeClr val="bg1">
                    <a:lumMod val="50000"/>
                  </a:schemeClr>
                </a:solidFill>
                <a:latin typeface="Ericsson Technical Icons" panose="00000500000000000000" pitchFamily="2" charset="0"/>
              </a:rPr>
              <a:t>g</a:t>
            </a:r>
          </a:p>
          <a:p>
            <a:pPr algn="ctr">
              <a:lnSpc>
                <a:spcPct val="90000"/>
              </a:lnSpc>
              <a:spcBef>
                <a:spcPts val="0"/>
              </a:spcBef>
              <a:buClr>
                <a:schemeClr val="tx1"/>
              </a:buClr>
            </a:pPr>
            <a:r>
              <a:rPr lang="en-US" sz="1050">
                <a:solidFill>
                  <a:schemeClr val="bg1">
                    <a:lumMod val="50000"/>
                  </a:schemeClr>
                </a:solidFill>
              </a:rPr>
              <a:t>MME+</a:t>
            </a:r>
            <a:br>
              <a:rPr lang="en-US" sz="1050">
                <a:solidFill>
                  <a:schemeClr val="bg1">
                    <a:lumMod val="50000"/>
                  </a:schemeClr>
                </a:solidFill>
              </a:rPr>
            </a:br>
            <a:r>
              <a:rPr lang="en-US" sz="1050">
                <a:solidFill>
                  <a:schemeClr val="bg1">
                    <a:lumMod val="50000"/>
                  </a:schemeClr>
                </a:solidFill>
              </a:rPr>
              <a:t>SGw</a:t>
            </a:r>
            <a:br>
              <a:rPr lang="en-US" sz="1050">
                <a:solidFill>
                  <a:schemeClr val="bg1">
                    <a:lumMod val="50000"/>
                  </a:schemeClr>
                </a:solidFill>
              </a:rPr>
            </a:br>
            <a:endParaRPr lang="en-US" sz="1050">
              <a:solidFill>
                <a:schemeClr val="bg1">
                  <a:lumMod val="50000"/>
                </a:schemeClr>
              </a:solidFill>
            </a:endParaRPr>
          </a:p>
        </p:txBody>
      </p:sp>
      <p:sp>
        <p:nvSpPr>
          <p:cNvPr id="74" name="TextBox 73">
            <a:extLst>
              <a:ext uri="{FF2B5EF4-FFF2-40B4-BE49-F238E27FC236}">
                <a16:creationId xmlns:a16="http://schemas.microsoft.com/office/drawing/2014/main" id="{80BC9804-FBC4-4BC8-9B6D-71B85C6BC4FC}"/>
              </a:ext>
            </a:extLst>
          </p:cNvPr>
          <p:cNvSpPr txBox="1"/>
          <p:nvPr/>
        </p:nvSpPr>
        <p:spPr bwMode="auto">
          <a:xfrm>
            <a:off x="7850516" y="5501730"/>
            <a:ext cx="422248" cy="686153"/>
          </a:xfrm>
          <a:prstGeom prst="rect">
            <a:avLst/>
          </a:prstGeom>
          <a:solidFill>
            <a:schemeClr val="bg1"/>
          </a:solidFill>
          <a:ln w="19050">
            <a:solidFill>
              <a:schemeClr val="bg1">
                <a:lumMod val="65000"/>
              </a:schemeClr>
            </a:solidFill>
            <a:prstDash val="sysDot"/>
            <a:miter lim="800000"/>
            <a:headEnd/>
            <a:tailEnd/>
          </a:ln>
        </p:spPr>
        <p:txBody>
          <a:bodyPr vert="horz" wrap="square" lIns="0" tIns="18000" rIns="0" bIns="0" numCol="1" rtlCol="0" anchor="t" anchorCtr="0" compatLnSpc="1">
            <a:prstTxWarp prst="textNoShape">
              <a:avLst/>
            </a:prstTxWarp>
            <a:noAutofit/>
          </a:bodyPr>
          <a:lstStyle/>
          <a:p>
            <a:pPr algn="ctr">
              <a:buClr>
                <a:schemeClr val="tx1"/>
              </a:buClr>
            </a:pPr>
            <a:r>
              <a:rPr lang="en-US" sz="1800">
                <a:solidFill>
                  <a:schemeClr val="bg1">
                    <a:lumMod val="50000"/>
                  </a:schemeClr>
                </a:solidFill>
                <a:latin typeface="Ericsson Technical Icons" panose="00000500000000000000" pitchFamily="2" charset="0"/>
              </a:rPr>
              <a:t>B</a:t>
            </a:r>
            <a:endParaRPr lang="en-US" sz="1800">
              <a:solidFill>
                <a:schemeClr val="bg1">
                  <a:lumMod val="50000"/>
                </a:schemeClr>
              </a:solidFill>
            </a:endParaRPr>
          </a:p>
          <a:p>
            <a:pPr algn="ctr">
              <a:buClr>
                <a:schemeClr val="tx1"/>
              </a:buClr>
            </a:pPr>
            <a:r>
              <a:rPr lang="en-US" sz="1050">
                <a:solidFill>
                  <a:schemeClr val="bg1">
                    <a:lumMod val="50000"/>
                  </a:schemeClr>
                </a:solidFill>
              </a:rPr>
              <a:t>NG-</a:t>
            </a:r>
            <a:br>
              <a:rPr lang="en-US" sz="1050">
                <a:solidFill>
                  <a:schemeClr val="bg1">
                    <a:lumMod val="50000"/>
                  </a:schemeClr>
                </a:solidFill>
              </a:rPr>
            </a:br>
            <a:r>
              <a:rPr lang="en-US" sz="1050">
                <a:solidFill>
                  <a:schemeClr val="bg1">
                    <a:lumMod val="50000"/>
                  </a:schemeClr>
                </a:solidFill>
              </a:rPr>
              <a:t>RAN</a:t>
            </a:r>
          </a:p>
        </p:txBody>
      </p:sp>
      <p:sp>
        <p:nvSpPr>
          <p:cNvPr id="75" name="TextBox 74">
            <a:extLst>
              <a:ext uri="{FF2B5EF4-FFF2-40B4-BE49-F238E27FC236}">
                <a16:creationId xmlns:a16="http://schemas.microsoft.com/office/drawing/2014/main" id="{0E305ADF-021C-4142-9AC9-EEEC6DEBB944}"/>
              </a:ext>
            </a:extLst>
          </p:cNvPr>
          <p:cNvSpPr txBox="1"/>
          <p:nvPr/>
        </p:nvSpPr>
        <p:spPr bwMode="auto">
          <a:xfrm>
            <a:off x="7573652" y="5739019"/>
            <a:ext cx="274595" cy="179423"/>
          </a:xfrm>
          <a:prstGeom prst="rect">
            <a:avLst/>
          </a:prstGeom>
          <a:solidFill>
            <a:schemeClr val="accent5"/>
          </a:solidFill>
          <a:ln w="19050">
            <a:noFill/>
            <a:prstDash val="solid"/>
            <a:miter lim="800000"/>
            <a:headEnd/>
            <a:tailEnd/>
          </a:ln>
        </p:spPr>
        <p:txBody>
          <a:bodyPr vert="horz" wrap="square" lIns="0" tIns="0" rIns="0" bIns="0" numCol="1" rtlCol="0" anchor="ctr" anchorCtr="0" compatLnSpc="1">
            <a:prstTxWarp prst="textNoShape">
              <a:avLst/>
            </a:prstTxWarp>
            <a:noAutofit/>
          </a:bodyPr>
          <a:lstStyle>
            <a:defPPr>
              <a:defRPr lang="en-GB"/>
            </a:defPPr>
            <a:lvl1pPr algn="ctr">
              <a:spcBef>
                <a:spcPts val="0"/>
              </a:spcBef>
              <a:buClr>
                <a:schemeClr val="tx1"/>
              </a:buClr>
              <a:defRPr sz="900"/>
            </a:lvl1pPr>
          </a:lstStyle>
          <a:p>
            <a:r>
              <a:rPr lang="en-US" sz="700">
                <a:solidFill>
                  <a:schemeClr val="bg1"/>
                </a:solidFill>
              </a:rPr>
              <a:t>NR</a:t>
            </a:r>
          </a:p>
        </p:txBody>
      </p:sp>
      <p:sp>
        <p:nvSpPr>
          <p:cNvPr id="76" name="TextBox 75">
            <a:extLst>
              <a:ext uri="{FF2B5EF4-FFF2-40B4-BE49-F238E27FC236}">
                <a16:creationId xmlns:a16="http://schemas.microsoft.com/office/drawing/2014/main" id="{FB635D05-7EEC-46B0-B41E-40607A86F9C6}"/>
              </a:ext>
            </a:extLst>
          </p:cNvPr>
          <p:cNvSpPr txBox="1"/>
          <p:nvPr/>
        </p:nvSpPr>
        <p:spPr bwMode="auto">
          <a:xfrm>
            <a:off x="8670671" y="5107271"/>
            <a:ext cx="422248" cy="684725"/>
          </a:xfrm>
          <a:prstGeom prst="rect">
            <a:avLst/>
          </a:prstGeom>
          <a:solidFill>
            <a:schemeClr val="bg1"/>
          </a:solidFill>
          <a:ln w="19050">
            <a:solidFill>
              <a:schemeClr val="bg1">
                <a:lumMod val="65000"/>
              </a:schemeClr>
            </a:solidFill>
            <a:prstDash val="sysDot"/>
            <a:miter lim="800000"/>
            <a:headEnd/>
            <a:tailEnd/>
          </a:ln>
        </p:spPr>
        <p:txBody>
          <a:bodyPr vert="horz" wrap="square" lIns="0" tIns="18000" rIns="0" bIns="0" numCol="1" rtlCol="0" anchor="t" anchorCtr="0" compatLnSpc="1">
            <a:prstTxWarp prst="textNoShape">
              <a:avLst/>
            </a:prstTxWarp>
            <a:noAutofit/>
          </a:bodyPr>
          <a:lstStyle/>
          <a:p>
            <a:pPr algn="ctr">
              <a:lnSpc>
                <a:spcPct val="90000"/>
              </a:lnSpc>
              <a:buClr>
                <a:schemeClr val="tx1"/>
              </a:buClr>
            </a:pPr>
            <a:r>
              <a:rPr lang="en-US" sz="1600">
                <a:solidFill>
                  <a:schemeClr val="bg1">
                    <a:lumMod val="50000"/>
                  </a:schemeClr>
                </a:solidFill>
                <a:latin typeface="Ericsson Technical Icons" panose="00000500000000000000" pitchFamily="2" charset="0"/>
              </a:rPr>
              <a:t>s</a:t>
            </a:r>
          </a:p>
          <a:p>
            <a:pPr algn="ctr">
              <a:lnSpc>
                <a:spcPct val="90000"/>
              </a:lnSpc>
              <a:spcBef>
                <a:spcPts val="0"/>
              </a:spcBef>
              <a:buClr>
                <a:schemeClr val="tx1"/>
              </a:buClr>
            </a:pPr>
            <a:endParaRPr lang="en-US" sz="1100">
              <a:solidFill>
                <a:schemeClr val="bg1">
                  <a:lumMod val="50000"/>
                </a:schemeClr>
              </a:solidFill>
            </a:endParaRPr>
          </a:p>
          <a:p>
            <a:pPr algn="ctr">
              <a:lnSpc>
                <a:spcPct val="90000"/>
              </a:lnSpc>
              <a:spcBef>
                <a:spcPts val="0"/>
              </a:spcBef>
              <a:buClr>
                <a:schemeClr val="tx1"/>
              </a:buClr>
            </a:pPr>
            <a:r>
              <a:rPr lang="en-US" sz="1100">
                <a:solidFill>
                  <a:schemeClr val="bg1">
                    <a:lumMod val="50000"/>
                  </a:schemeClr>
                </a:solidFill>
              </a:rPr>
              <a:t>AMF</a:t>
            </a:r>
            <a:br>
              <a:rPr lang="en-US" sz="1050">
                <a:solidFill>
                  <a:schemeClr val="bg1">
                    <a:lumMod val="50000"/>
                  </a:schemeClr>
                </a:solidFill>
              </a:rPr>
            </a:br>
            <a:endParaRPr lang="en-US" sz="1050">
              <a:solidFill>
                <a:schemeClr val="bg1">
                  <a:lumMod val="50000"/>
                </a:schemeClr>
              </a:solidFill>
            </a:endParaRPr>
          </a:p>
        </p:txBody>
      </p:sp>
      <p:sp>
        <p:nvSpPr>
          <p:cNvPr id="77" name="Freeform: Shape 76">
            <a:extLst>
              <a:ext uri="{FF2B5EF4-FFF2-40B4-BE49-F238E27FC236}">
                <a16:creationId xmlns:a16="http://schemas.microsoft.com/office/drawing/2014/main" id="{4D7DE2F2-B9EB-43C0-A0C8-7D8247093C19}"/>
              </a:ext>
            </a:extLst>
          </p:cNvPr>
          <p:cNvSpPr/>
          <p:nvPr/>
        </p:nvSpPr>
        <p:spPr bwMode="auto">
          <a:xfrm>
            <a:off x="9216182" y="4634993"/>
            <a:ext cx="257207" cy="221484"/>
          </a:xfrm>
          <a:custGeom>
            <a:avLst/>
            <a:gdLst>
              <a:gd name="connsiteX0" fmla="*/ 0 w 335902"/>
              <a:gd name="connsiteY0" fmla="*/ 0 h 289249"/>
              <a:gd name="connsiteX1" fmla="*/ 102637 w 335902"/>
              <a:gd name="connsiteY1" fmla="*/ 0 h 289249"/>
              <a:gd name="connsiteX2" fmla="*/ 102637 w 335902"/>
              <a:gd name="connsiteY2" fmla="*/ 289249 h 289249"/>
              <a:gd name="connsiteX3" fmla="*/ 186613 w 335902"/>
              <a:gd name="connsiteY3" fmla="*/ 270587 h 289249"/>
              <a:gd name="connsiteX4" fmla="*/ 335902 w 335902"/>
              <a:gd name="connsiteY4" fmla="*/ 261257 h 289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902" h="289249">
                <a:moveTo>
                  <a:pt x="0" y="0"/>
                </a:moveTo>
                <a:lnTo>
                  <a:pt x="102637" y="0"/>
                </a:lnTo>
                <a:lnTo>
                  <a:pt x="102637" y="289249"/>
                </a:lnTo>
                <a:cubicBezTo>
                  <a:pt x="130629" y="283028"/>
                  <a:pt x="158160" y="274144"/>
                  <a:pt x="186613" y="270587"/>
                </a:cubicBezTo>
                <a:cubicBezTo>
                  <a:pt x="262908" y="261050"/>
                  <a:pt x="284256" y="261257"/>
                  <a:pt x="335902" y="261257"/>
                </a:cubicBezTo>
              </a:path>
            </a:pathLst>
          </a:custGeom>
          <a:noFill/>
          <a:ln w="3175" cap="flat" cmpd="sng" algn="ctr">
            <a:noFill/>
            <a:prstDash val="solid"/>
            <a:round/>
            <a:headEnd type="none" w="med" len="med"/>
            <a:tailEnd type="none" w="med" len="med"/>
          </a:ln>
          <a:effectLst/>
        </p:spPr>
        <p:txBody>
          <a:bodyPr rtlCol="0" anchor="ctr"/>
          <a:lstStyle/>
          <a:p>
            <a:pPr algn="ctr"/>
            <a:endParaRPr lang="en-US" sz="1600"/>
          </a:p>
        </p:txBody>
      </p:sp>
      <p:sp>
        <p:nvSpPr>
          <p:cNvPr id="78" name="Freeform: Shape 77">
            <a:extLst>
              <a:ext uri="{FF2B5EF4-FFF2-40B4-BE49-F238E27FC236}">
                <a16:creationId xmlns:a16="http://schemas.microsoft.com/office/drawing/2014/main" id="{42BF11AB-93C6-4524-98D9-85D6423E3217}"/>
              </a:ext>
            </a:extLst>
          </p:cNvPr>
          <p:cNvSpPr/>
          <p:nvPr/>
        </p:nvSpPr>
        <p:spPr bwMode="auto">
          <a:xfrm>
            <a:off x="9101475" y="4366661"/>
            <a:ext cx="511155" cy="1227863"/>
          </a:xfrm>
          <a:custGeom>
            <a:avLst/>
            <a:gdLst>
              <a:gd name="connsiteX0" fmla="*/ 382555 w 382555"/>
              <a:gd name="connsiteY0" fmla="*/ 335902 h 335902"/>
              <a:gd name="connsiteX1" fmla="*/ 177281 w 382555"/>
              <a:gd name="connsiteY1" fmla="*/ 335902 h 335902"/>
              <a:gd name="connsiteX2" fmla="*/ 177281 w 382555"/>
              <a:gd name="connsiteY2" fmla="*/ 0 h 335902"/>
              <a:gd name="connsiteX3" fmla="*/ 0 w 382555"/>
              <a:gd name="connsiteY3" fmla="*/ 0 h 335902"/>
              <a:gd name="connsiteX4" fmla="*/ 65314 w 382555"/>
              <a:gd name="connsiteY4" fmla="*/ 0 h 335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555" h="335902">
                <a:moveTo>
                  <a:pt x="382555" y="335902"/>
                </a:moveTo>
                <a:lnTo>
                  <a:pt x="177281" y="335902"/>
                </a:lnTo>
                <a:lnTo>
                  <a:pt x="177281" y="0"/>
                </a:lnTo>
                <a:lnTo>
                  <a:pt x="0" y="0"/>
                </a:lnTo>
                <a:lnTo>
                  <a:pt x="65314" y="0"/>
                </a:lnTo>
              </a:path>
            </a:pathLst>
          </a:custGeom>
          <a:noFill/>
          <a:ln w="12700" cap="flat" cmpd="sng" algn="ctr">
            <a:solidFill>
              <a:schemeClr val="bg1">
                <a:lumMod val="50000"/>
              </a:schemeClr>
            </a:solidFill>
            <a:prstDash val="solid"/>
            <a:round/>
            <a:headEnd type="none" w="med" len="med"/>
            <a:tailEnd type="none" w="med" len="med"/>
          </a:ln>
          <a:effectLst/>
        </p:spPr>
        <p:txBody>
          <a:bodyPr rtlCol="0" anchor="ctr"/>
          <a:lstStyle/>
          <a:p>
            <a:pPr algn="ctr"/>
            <a:endParaRPr lang="en-US" sz="1600"/>
          </a:p>
        </p:txBody>
      </p:sp>
      <p:sp>
        <p:nvSpPr>
          <p:cNvPr id="79" name="TextBox 78">
            <a:extLst>
              <a:ext uri="{FF2B5EF4-FFF2-40B4-BE49-F238E27FC236}">
                <a16:creationId xmlns:a16="http://schemas.microsoft.com/office/drawing/2014/main" id="{BC98EC7F-9A47-40DB-B61E-E17D56D3B798}"/>
              </a:ext>
            </a:extLst>
          </p:cNvPr>
          <p:cNvSpPr txBox="1"/>
          <p:nvPr/>
        </p:nvSpPr>
        <p:spPr bwMode="auto">
          <a:xfrm>
            <a:off x="9601176" y="5503158"/>
            <a:ext cx="422248" cy="684725"/>
          </a:xfrm>
          <a:prstGeom prst="rect">
            <a:avLst/>
          </a:prstGeom>
          <a:solidFill>
            <a:schemeClr val="bg1"/>
          </a:solidFill>
          <a:ln w="19050">
            <a:solidFill>
              <a:schemeClr val="bg1">
                <a:lumMod val="65000"/>
              </a:schemeClr>
            </a:solidFill>
            <a:prstDash val="sysDot"/>
            <a:miter lim="800000"/>
            <a:headEnd/>
            <a:tailEnd/>
          </a:ln>
        </p:spPr>
        <p:txBody>
          <a:bodyPr vert="horz" wrap="square" lIns="0" tIns="18000" rIns="0" bIns="0" numCol="1" rtlCol="0" anchor="t" anchorCtr="0" compatLnSpc="1">
            <a:prstTxWarp prst="textNoShape">
              <a:avLst/>
            </a:prstTxWarp>
            <a:noAutofit/>
          </a:bodyPr>
          <a:lstStyle/>
          <a:p>
            <a:pPr algn="ctr">
              <a:lnSpc>
                <a:spcPct val="90000"/>
              </a:lnSpc>
              <a:spcBef>
                <a:spcPts val="300"/>
              </a:spcBef>
              <a:buClr>
                <a:schemeClr val="tx1"/>
              </a:buClr>
            </a:pPr>
            <a:br>
              <a:rPr lang="en-US" sz="1200">
                <a:solidFill>
                  <a:schemeClr val="bg1">
                    <a:lumMod val="50000"/>
                  </a:schemeClr>
                </a:solidFill>
                <a:latin typeface="Ericsson Technical Icons" panose="00000500000000000000" pitchFamily="2" charset="0"/>
              </a:rPr>
            </a:br>
            <a:r>
              <a:rPr lang="en-US" sz="1200">
                <a:solidFill>
                  <a:schemeClr val="bg1">
                    <a:lumMod val="50000"/>
                  </a:schemeClr>
                </a:solidFill>
                <a:latin typeface="Ericsson Technical Icons" panose="00000500000000000000" pitchFamily="2" charset="0"/>
              </a:rPr>
              <a:t>g</a:t>
            </a:r>
          </a:p>
          <a:p>
            <a:pPr algn="ctr">
              <a:lnSpc>
                <a:spcPct val="90000"/>
              </a:lnSpc>
              <a:spcBef>
                <a:spcPts val="0"/>
              </a:spcBef>
              <a:buClr>
                <a:schemeClr val="tx1"/>
              </a:buClr>
            </a:pPr>
            <a:r>
              <a:rPr lang="en-US" sz="1100">
                <a:solidFill>
                  <a:schemeClr val="bg1">
                    <a:lumMod val="50000"/>
                  </a:schemeClr>
                </a:solidFill>
              </a:rPr>
              <a:t>UPF</a:t>
            </a:r>
            <a:endParaRPr lang="en-US" sz="1050">
              <a:solidFill>
                <a:schemeClr val="bg1">
                  <a:lumMod val="50000"/>
                </a:schemeClr>
              </a:solidFill>
            </a:endParaRPr>
          </a:p>
        </p:txBody>
      </p:sp>
      <p:sp>
        <p:nvSpPr>
          <p:cNvPr id="80" name="TextBox 79">
            <a:extLst>
              <a:ext uri="{FF2B5EF4-FFF2-40B4-BE49-F238E27FC236}">
                <a16:creationId xmlns:a16="http://schemas.microsoft.com/office/drawing/2014/main" id="{C7AB51C1-E456-4D6A-B9EF-5A45D8714CF7}"/>
              </a:ext>
            </a:extLst>
          </p:cNvPr>
          <p:cNvSpPr txBox="1"/>
          <p:nvPr/>
        </p:nvSpPr>
        <p:spPr bwMode="auto">
          <a:xfrm>
            <a:off x="7568921" y="4272874"/>
            <a:ext cx="274595" cy="179423"/>
          </a:xfrm>
          <a:prstGeom prst="rect">
            <a:avLst/>
          </a:prstGeom>
          <a:solidFill>
            <a:schemeClr val="accent2"/>
          </a:solidFill>
          <a:ln w="19050">
            <a:solidFill>
              <a:schemeClr val="accent2"/>
            </a:solidFill>
            <a:prstDash val="solid"/>
            <a:miter lim="800000"/>
            <a:headEnd/>
            <a:tailEnd/>
          </a:ln>
        </p:spPr>
        <p:txBody>
          <a:bodyPr vert="horz" wrap="square" lIns="0" tIns="0" rIns="0" bIns="0" numCol="1" rtlCol="0" anchor="ctr" anchorCtr="0" compatLnSpc="1">
            <a:prstTxWarp prst="textNoShape">
              <a:avLst/>
            </a:prstTxWarp>
            <a:noAutofit/>
          </a:bodyPr>
          <a:lstStyle/>
          <a:p>
            <a:pPr algn="ctr">
              <a:spcBef>
                <a:spcPts val="0"/>
              </a:spcBef>
              <a:buClr>
                <a:schemeClr val="tx1"/>
              </a:buClr>
            </a:pPr>
            <a:r>
              <a:rPr lang="en-US" sz="700">
                <a:solidFill>
                  <a:schemeClr val="bg1"/>
                </a:solidFill>
              </a:rPr>
              <a:t>LTE</a:t>
            </a:r>
          </a:p>
        </p:txBody>
      </p:sp>
      <p:cxnSp>
        <p:nvCxnSpPr>
          <p:cNvPr id="84" name="Straight Connector 83">
            <a:extLst>
              <a:ext uri="{FF2B5EF4-FFF2-40B4-BE49-F238E27FC236}">
                <a16:creationId xmlns:a16="http://schemas.microsoft.com/office/drawing/2014/main" id="{2D65DA61-ABF7-485B-BA69-8EA3810ECD33}"/>
              </a:ext>
            </a:extLst>
          </p:cNvPr>
          <p:cNvCxnSpPr>
            <a:cxnSpLocks/>
          </p:cNvCxnSpPr>
          <p:nvPr/>
        </p:nvCxnSpPr>
        <p:spPr bwMode="auto">
          <a:xfrm>
            <a:off x="8285111" y="5671308"/>
            <a:ext cx="388875" cy="0"/>
          </a:xfrm>
          <a:prstGeom prst="line">
            <a:avLst/>
          </a:prstGeom>
          <a:noFill/>
          <a:ln w="3175" cap="flat" cmpd="sng" algn="ctr">
            <a:solidFill>
              <a:schemeClr val="tx1"/>
            </a:solidFill>
            <a:prstDash val="dash"/>
            <a:round/>
            <a:headEnd type="none" w="med" len="med"/>
            <a:tailEnd type="none" w="med" len="med"/>
          </a:ln>
          <a:effectLst/>
        </p:spPr>
      </p:cxnSp>
      <p:cxnSp>
        <p:nvCxnSpPr>
          <p:cNvPr id="86" name="Straight Connector 85">
            <a:extLst>
              <a:ext uri="{FF2B5EF4-FFF2-40B4-BE49-F238E27FC236}">
                <a16:creationId xmlns:a16="http://schemas.microsoft.com/office/drawing/2014/main" id="{81E2C0D8-6B80-4B2A-AE6D-FF802E5C4955}"/>
              </a:ext>
            </a:extLst>
          </p:cNvPr>
          <p:cNvCxnSpPr>
            <a:cxnSpLocks/>
            <a:stCxn id="79" idx="3"/>
            <a:endCxn id="72" idx="1"/>
          </p:cNvCxnSpPr>
          <p:nvPr/>
        </p:nvCxnSpPr>
        <p:spPr bwMode="auto">
          <a:xfrm>
            <a:off x="10023424" y="5845521"/>
            <a:ext cx="571192" cy="0"/>
          </a:xfrm>
          <a:prstGeom prst="line">
            <a:avLst/>
          </a:prstGeom>
          <a:solidFill>
            <a:schemeClr val="accent1"/>
          </a:solidFill>
          <a:ln w="12700" cap="flat" cmpd="sng" algn="ctr">
            <a:solidFill>
              <a:schemeClr val="bg1">
                <a:lumMod val="50000"/>
              </a:schemeClr>
            </a:solidFill>
            <a:prstDash val="solid"/>
            <a:round/>
            <a:headEnd type="none" w="med" len="med"/>
            <a:tailEnd type="none" w="med" len="med"/>
          </a:ln>
          <a:effectLst/>
        </p:spPr>
      </p:cxnSp>
      <p:cxnSp>
        <p:nvCxnSpPr>
          <p:cNvPr id="87" name="Straight Connector 86">
            <a:extLst>
              <a:ext uri="{FF2B5EF4-FFF2-40B4-BE49-F238E27FC236}">
                <a16:creationId xmlns:a16="http://schemas.microsoft.com/office/drawing/2014/main" id="{42470552-3D06-41F2-A786-4B268E94D84C}"/>
              </a:ext>
            </a:extLst>
          </p:cNvPr>
          <p:cNvCxnSpPr>
            <a:cxnSpLocks/>
            <a:stCxn id="71" idx="3"/>
            <a:endCxn id="73" idx="1"/>
          </p:cNvCxnSpPr>
          <p:nvPr/>
        </p:nvCxnSpPr>
        <p:spPr bwMode="auto">
          <a:xfrm flipV="1">
            <a:off x="8271005" y="4362587"/>
            <a:ext cx="402981" cy="4074"/>
          </a:xfrm>
          <a:prstGeom prst="line">
            <a:avLst/>
          </a:prstGeom>
          <a:solidFill>
            <a:schemeClr val="accent1"/>
          </a:solidFill>
          <a:ln w="12700" cap="flat" cmpd="sng" algn="ctr">
            <a:solidFill>
              <a:schemeClr val="bg1">
                <a:lumMod val="50000"/>
              </a:schemeClr>
            </a:solidFill>
            <a:prstDash val="solid"/>
            <a:round/>
            <a:headEnd type="none" w="med" len="med"/>
            <a:tailEnd type="none" w="med" len="med"/>
          </a:ln>
          <a:effectLst/>
        </p:spPr>
      </p:cxnSp>
      <p:cxnSp>
        <p:nvCxnSpPr>
          <p:cNvPr id="89" name="Straight Connector 88">
            <a:extLst>
              <a:ext uri="{FF2B5EF4-FFF2-40B4-BE49-F238E27FC236}">
                <a16:creationId xmlns:a16="http://schemas.microsoft.com/office/drawing/2014/main" id="{0C8F0C30-A223-4B72-AACD-D4A3168280F3}"/>
              </a:ext>
            </a:extLst>
          </p:cNvPr>
          <p:cNvCxnSpPr>
            <a:cxnSpLocks/>
          </p:cNvCxnSpPr>
          <p:nvPr/>
        </p:nvCxnSpPr>
        <p:spPr bwMode="auto">
          <a:xfrm>
            <a:off x="11164551" y="5778238"/>
            <a:ext cx="0" cy="118715"/>
          </a:xfrm>
          <a:prstGeom prst="line">
            <a:avLst/>
          </a:prstGeom>
          <a:solidFill>
            <a:schemeClr val="accent1"/>
          </a:solidFill>
          <a:ln w="12700" cap="flat" cmpd="sng" algn="ctr">
            <a:solidFill>
              <a:schemeClr val="bg1">
                <a:lumMod val="65000"/>
              </a:schemeClr>
            </a:solidFill>
            <a:prstDash val="sysDash"/>
            <a:round/>
            <a:headEnd type="none" w="med" len="med"/>
            <a:tailEnd type="none" w="med" len="med"/>
          </a:ln>
          <a:effectLst/>
        </p:spPr>
      </p:cxnSp>
      <p:sp>
        <p:nvSpPr>
          <p:cNvPr id="90" name="Text Box 1179">
            <a:extLst>
              <a:ext uri="{FF2B5EF4-FFF2-40B4-BE49-F238E27FC236}">
                <a16:creationId xmlns:a16="http://schemas.microsoft.com/office/drawing/2014/main" id="{CC3846F7-AA52-4A35-9894-2AEF86257C5D}"/>
              </a:ext>
            </a:extLst>
          </p:cNvPr>
          <p:cNvSpPr txBox="1">
            <a:spLocks noChangeArrowheads="1"/>
          </p:cNvSpPr>
          <p:nvPr/>
        </p:nvSpPr>
        <p:spPr bwMode="auto">
          <a:xfrm>
            <a:off x="11076376" y="5658050"/>
            <a:ext cx="179536"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spAutoFit/>
          </a:bodyP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eaLnBrk="1" hangingPunct="1"/>
            <a:r>
              <a:rPr lang="en-US" sz="800">
                <a:latin typeface="+mn-lt"/>
              </a:rPr>
              <a:t>NNI</a:t>
            </a:r>
          </a:p>
        </p:txBody>
      </p:sp>
      <p:cxnSp>
        <p:nvCxnSpPr>
          <p:cNvPr id="91" name="Straight Connector 90">
            <a:extLst>
              <a:ext uri="{FF2B5EF4-FFF2-40B4-BE49-F238E27FC236}">
                <a16:creationId xmlns:a16="http://schemas.microsoft.com/office/drawing/2014/main" id="{59E7ADF9-653F-4D6F-82FD-9A881AE01879}"/>
              </a:ext>
            </a:extLst>
          </p:cNvPr>
          <p:cNvCxnSpPr>
            <a:cxnSpLocks/>
          </p:cNvCxnSpPr>
          <p:nvPr/>
        </p:nvCxnSpPr>
        <p:spPr bwMode="auto">
          <a:xfrm>
            <a:off x="11028247" y="5846970"/>
            <a:ext cx="187535" cy="0"/>
          </a:xfrm>
          <a:prstGeom prst="line">
            <a:avLst/>
          </a:prstGeom>
          <a:solidFill>
            <a:schemeClr val="accent1"/>
          </a:solidFill>
          <a:ln w="12700" cap="flat" cmpd="sng" algn="ctr">
            <a:solidFill>
              <a:schemeClr val="bg1">
                <a:lumMod val="50000"/>
              </a:schemeClr>
            </a:solidFill>
            <a:prstDash val="solid"/>
            <a:round/>
            <a:headEnd type="none" w="med" len="med"/>
            <a:tailEnd type="none" w="med" len="med"/>
          </a:ln>
          <a:effectLst/>
        </p:spPr>
      </p:cxnSp>
      <p:sp>
        <p:nvSpPr>
          <p:cNvPr id="92" name="Freeform: Shape 91">
            <a:extLst>
              <a:ext uri="{FF2B5EF4-FFF2-40B4-BE49-F238E27FC236}">
                <a16:creationId xmlns:a16="http://schemas.microsoft.com/office/drawing/2014/main" id="{343F8E4C-ED56-4E17-B29E-80DE0110D8EA}"/>
              </a:ext>
            </a:extLst>
          </p:cNvPr>
          <p:cNvSpPr/>
          <p:nvPr/>
        </p:nvSpPr>
        <p:spPr bwMode="auto">
          <a:xfrm>
            <a:off x="7157318" y="5236420"/>
            <a:ext cx="2881347" cy="749940"/>
          </a:xfrm>
          <a:custGeom>
            <a:avLst/>
            <a:gdLst>
              <a:gd name="connsiteX0" fmla="*/ 0 w 2881347"/>
              <a:gd name="connsiteY0" fmla="*/ 0 h 749940"/>
              <a:gd name="connsiteX1" fmla="*/ 690734 w 2881347"/>
              <a:gd name="connsiteY1" fmla="*/ 749940 h 749940"/>
              <a:gd name="connsiteX2" fmla="*/ 2447171 w 2881347"/>
              <a:gd name="connsiteY2" fmla="*/ 749940 h 749940"/>
              <a:gd name="connsiteX3" fmla="*/ 2881347 w 2881347"/>
              <a:gd name="connsiteY3" fmla="*/ 605215 h 749940"/>
              <a:gd name="connsiteX4" fmla="*/ 2881347 w 2881347"/>
              <a:gd name="connsiteY4" fmla="*/ 605215 h 749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1347" h="749940">
                <a:moveTo>
                  <a:pt x="0" y="0"/>
                </a:moveTo>
                <a:lnTo>
                  <a:pt x="690734" y="749940"/>
                </a:lnTo>
                <a:lnTo>
                  <a:pt x="2447171" y="749940"/>
                </a:lnTo>
                <a:lnTo>
                  <a:pt x="2881347" y="605215"/>
                </a:lnTo>
                <a:lnTo>
                  <a:pt x="2881347" y="605215"/>
                </a:lnTo>
              </a:path>
            </a:pathLst>
          </a:custGeom>
          <a:noFill/>
          <a:ln w="28575" cap="flat" cmpd="sng" algn="ctr">
            <a:solidFill>
              <a:schemeClr val="accent1"/>
            </a:solidFill>
            <a:prstDash val="dash"/>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endParaRPr lang="en-US"/>
          </a:p>
        </p:txBody>
      </p:sp>
      <p:cxnSp>
        <p:nvCxnSpPr>
          <p:cNvPr id="93" name="Straight Connector 92">
            <a:extLst>
              <a:ext uri="{FF2B5EF4-FFF2-40B4-BE49-F238E27FC236}">
                <a16:creationId xmlns:a16="http://schemas.microsoft.com/office/drawing/2014/main" id="{FF4930BB-7DAB-4162-86DB-76654CC4E2E1}"/>
              </a:ext>
            </a:extLst>
          </p:cNvPr>
          <p:cNvCxnSpPr>
            <a:endCxn id="92" idx="3"/>
          </p:cNvCxnSpPr>
          <p:nvPr/>
        </p:nvCxnSpPr>
        <p:spPr bwMode="auto">
          <a:xfrm flipH="1" flipV="1">
            <a:off x="10038665" y="5841635"/>
            <a:ext cx="1217247" cy="5335"/>
          </a:xfrm>
          <a:prstGeom prst="line">
            <a:avLst/>
          </a:prstGeom>
          <a:noFill/>
          <a:ln w="28575" cap="flat" cmpd="sng" algn="ctr">
            <a:solidFill>
              <a:schemeClr val="accent3"/>
            </a:solidFill>
            <a:prstDash val="solid"/>
            <a:round/>
            <a:headEnd type="none" w="med" len="med"/>
            <a:tailEnd type="none" w="med" len="med"/>
          </a:ln>
          <a:effectLst/>
        </p:spPr>
      </p:cxnSp>
      <p:sp>
        <p:nvSpPr>
          <p:cNvPr id="94" name="Freeform: Shape 93">
            <a:extLst>
              <a:ext uri="{FF2B5EF4-FFF2-40B4-BE49-F238E27FC236}">
                <a16:creationId xmlns:a16="http://schemas.microsoft.com/office/drawing/2014/main" id="{4598594F-CE94-4715-8392-93478AC11B9A}"/>
              </a:ext>
            </a:extLst>
          </p:cNvPr>
          <p:cNvSpPr/>
          <p:nvPr/>
        </p:nvSpPr>
        <p:spPr bwMode="auto">
          <a:xfrm>
            <a:off x="7150740" y="4368069"/>
            <a:ext cx="2901082" cy="1480144"/>
          </a:xfrm>
          <a:custGeom>
            <a:avLst/>
            <a:gdLst>
              <a:gd name="connsiteX0" fmla="*/ 0 w 2901082"/>
              <a:gd name="connsiteY0" fmla="*/ 710469 h 1480144"/>
              <a:gd name="connsiteX1" fmla="*/ 703890 w 2901082"/>
              <a:gd name="connsiteY1" fmla="*/ 0 h 1480144"/>
              <a:gd name="connsiteX2" fmla="*/ 2184034 w 2901082"/>
              <a:gd name="connsiteY2" fmla="*/ 0 h 1480144"/>
              <a:gd name="connsiteX3" fmla="*/ 2184034 w 2901082"/>
              <a:gd name="connsiteY3" fmla="*/ 1217007 h 1480144"/>
              <a:gd name="connsiteX4" fmla="*/ 2434014 w 2901082"/>
              <a:gd name="connsiteY4" fmla="*/ 1217007 h 1480144"/>
              <a:gd name="connsiteX5" fmla="*/ 2901082 w 2901082"/>
              <a:gd name="connsiteY5" fmla="*/ 1480144 h 148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1082" h="1480144">
                <a:moveTo>
                  <a:pt x="0" y="710469"/>
                </a:moveTo>
                <a:lnTo>
                  <a:pt x="703890" y="0"/>
                </a:lnTo>
                <a:lnTo>
                  <a:pt x="2184034" y="0"/>
                </a:lnTo>
                <a:lnTo>
                  <a:pt x="2184034" y="1217007"/>
                </a:lnTo>
                <a:lnTo>
                  <a:pt x="2434014" y="1217007"/>
                </a:lnTo>
                <a:lnTo>
                  <a:pt x="2901082" y="1480144"/>
                </a:lnTo>
              </a:path>
            </a:pathLst>
          </a:custGeom>
          <a:noFill/>
          <a:ln w="28575" cap="flat" cmpd="sng" algn="ctr">
            <a:solidFill>
              <a:schemeClr val="accent6"/>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endParaRPr lang="en-US"/>
          </a:p>
        </p:txBody>
      </p:sp>
      <p:sp>
        <p:nvSpPr>
          <p:cNvPr id="95" name="Oval 94">
            <a:extLst>
              <a:ext uri="{FF2B5EF4-FFF2-40B4-BE49-F238E27FC236}">
                <a16:creationId xmlns:a16="http://schemas.microsoft.com/office/drawing/2014/main" id="{926CA665-FC18-4BF2-8E49-7170953DCD5B}"/>
              </a:ext>
            </a:extLst>
          </p:cNvPr>
          <p:cNvSpPr/>
          <p:nvPr/>
        </p:nvSpPr>
        <p:spPr bwMode="auto">
          <a:xfrm>
            <a:off x="7953599" y="5895989"/>
            <a:ext cx="187203" cy="187203"/>
          </a:xfrm>
          <a:prstGeom prst="ellipse">
            <a:avLst/>
          </a:prstGeom>
          <a:solidFill>
            <a:schemeClr val="accent4"/>
          </a:solidFill>
          <a:ln w="12700" cap="flat" cmpd="sng" algn="ctr">
            <a:no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200" b="1" i="0" u="none" strike="noStrike" cap="none" normalizeH="0" baseline="0">
                <a:ln>
                  <a:noFill/>
                </a:ln>
                <a:solidFill>
                  <a:schemeClr val="tx1"/>
                </a:solidFill>
                <a:effectLst/>
                <a:latin typeface="Arial" charset="0"/>
              </a:rPr>
              <a:t>T</a:t>
            </a:r>
          </a:p>
        </p:txBody>
      </p:sp>
      <p:sp>
        <p:nvSpPr>
          <p:cNvPr id="96" name="Oval 223">
            <a:extLst>
              <a:ext uri="{FF2B5EF4-FFF2-40B4-BE49-F238E27FC236}">
                <a16:creationId xmlns:a16="http://schemas.microsoft.com/office/drawing/2014/main" id="{904A7B69-485C-462B-A420-B661D9C05EC1}"/>
              </a:ext>
            </a:extLst>
          </p:cNvPr>
          <p:cNvSpPr>
            <a:spLocks noChangeArrowheads="1"/>
          </p:cNvSpPr>
          <p:nvPr/>
        </p:nvSpPr>
        <p:spPr bwMode="auto">
          <a:xfrm rot="7475467">
            <a:off x="9900766" y="5740699"/>
            <a:ext cx="215900" cy="215900"/>
          </a:xfrm>
          <a:prstGeom prst="ellipse">
            <a:avLst/>
          </a:prstGeom>
          <a:solidFill>
            <a:schemeClr val="accent4"/>
          </a:solidFill>
          <a:ln w="12700" algn="ctr">
            <a:noFill/>
            <a:round/>
            <a:headEnd/>
            <a:tailEnd/>
          </a:ln>
          <a:effectLst/>
        </p:spPr>
        <p:txBody>
          <a:bodyPr wrap="none" lIns="0" rIns="0" anchor="ctr"/>
          <a:lstStyle/>
          <a:p>
            <a:pPr algn="ctr"/>
            <a:r>
              <a:rPr lang="en-US" altLang="sv-SE" sz="1200" b="1">
                <a:solidFill>
                  <a:srgbClr val="002060"/>
                </a:solidFill>
                <a:latin typeface="Wingdings" panose="05000000000000000000" pitchFamily="2" charset="2"/>
              </a:rPr>
              <a:t>f</a:t>
            </a:r>
            <a:endParaRPr lang="en-US" altLang="sv-SE" sz="1200" b="1">
              <a:solidFill>
                <a:srgbClr val="002060"/>
              </a:solidFill>
            </a:endParaRPr>
          </a:p>
        </p:txBody>
      </p:sp>
      <p:sp>
        <p:nvSpPr>
          <p:cNvPr id="97" name="Arc 96">
            <a:extLst>
              <a:ext uri="{FF2B5EF4-FFF2-40B4-BE49-F238E27FC236}">
                <a16:creationId xmlns:a16="http://schemas.microsoft.com/office/drawing/2014/main" id="{6A37FE7D-6393-498F-9E09-17B087431B57}"/>
              </a:ext>
            </a:extLst>
          </p:cNvPr>
          <p:cNvSpPr/>
          <p:nvPr/>
        </p:nvSpPr>
        <p:spPr bwMode="auto">
          <a:xfrm>
            <a:off x="7392667" y="4858093"/>
            <a:ext cx="140677" cy="645835"/>
          </a:xfrm>
          <a:prstGeom prst="arc">
            <a:avLst>
              <a:gd name="adj1" fmla="val 16200000"/>
              <a:gd name="adj2" fmla="val 5295732"/>
            </a:avLst>
          </a:prstGeom>
          <a:noFill/>
          <a:ln w="6350" cap="flat" cmpd="sng" algn="ctr">
            <a:solidFill>
              <a:schemeClr val="accent5"/>
            </a:solidFill>
            <a:prstDash val="solid"/>
            <a:round/>
            <a:headEnd type="triangl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100" name="Text Box 1179">
            <a:extLst>
              <a:ext uri="{FF2B5EF4-FFF2-40B4-BE49-F238E27FC236}">
                <a16:creationId xmlns:a16="http://schemas.microsoft.com/office/drawing/2014/main" id="{23E5FC9F-DC42-428A-BA0D-D5AACFD9D215}"/>
              </a:ext>
            </a:extLst>
          </p:cNvPr>
          <p:cNvSpPr txBox="1">
            <a:spLocks noChangeArrowheads="1"/>
          </p:cNvSpPr>
          <p:nvPr/>
        </p:nvSpPr>
        <p:spPr bwMode="auto">
          <a:xfrm>
            <a:off x="7599266" y="4927897"/>
            <a:ext cx="46487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spAutoFit/>
          </a:bodyP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eaLnBrk="1" hangingPunct="1"/>
            <a:r>
              <a:rPr lang="en-US" sz="1000">
                <a:solidFill>
                  <a:schemeClr val="accent5">
                    <a:lumMod val="75000"/>
                  </a:schemeClr>
                </a:solidFill>
                <a:latin typeface="+mn-lt"/>
              </a:rPr>
              <a:t>EPS</a:t>
            </a:r>
            <a:br>
              <a:rPr lang="en-US" sz="1000">
                <a:solidFill>
                  <a:schemeClr val="accent5">
                    <a:lumMod val="75000"/>
                  </a:schemeClr>
                </a:solidFill>
                <a:latin typeface="+mn-lt"/>
              </a:rPr>
            </a:br>
            <a:r>
              <a:rPr lang="en-US" sz="1000">
                <a:solidFill>
                  <a:schemeClr val="accent5">
                    <a:lumMod val="75000"/>
                  </a:schemeClr>
                </a:solidFill>
                <a:latin typeface="+mn-lt"/>
              </a:rPr>
              <a:t>Fallback</a:t>
            </a:r>
          </a:p>
        </p:txBody>
      </p:sp>
      <p:sp>
        <p:nvSpPr>
          <p:cNvPr id="50" name="TextBox 49">
            <a:extLst>
              <a:ext uri="{FF2B5EF4-FFF2-40B4-BE49-F238E27FC236}">
                <a16:creationId xmlns:a16="http://schemas.microsoft.com/office/drawing/2014/main" id="{97F164F3-23C7-4133-B835-AFC579393E06}"/>
              </a:ext>
            </a:extLst>
          </p:cNvPr>
          <p:cNvSpPr txBox="1"/>
          <p:nvPr/>
        </p:nvSpPr>
        <p:spPr bwMode="auto">
          <a:xfrm>
            <a:off x="9601176" y="4534135"/>
            <a:ext cx="422248" cy="684725"/>
          </a:xfrm>
          <a:prstGeom prst="rect">
            <a:avLst/>
          </a:prstGeom>
          <a:solidFill>
            <a:schemeClr val="bg1"/>
          </a:solidFill>
          <a:ln w="19050">
            <a:solidFill>
              <a:schemeClr val="bg1">
                <a:lumMod val="65000"/>
              </a:schemeClr>
            </a:solidFill>
            <a:prstDash val="sysDot"/>
            <a:miter lim="800000"/>
            <a:headEnd/>
            <a:tailEnd/>
          </a:ln>
        </p:spPr>
        <p:txBody>
          <a:bodyPr vert="horz" wrap="square" lIns="0" tIns="18000" rIns="0" bIns="0" numCol="1" rtlCol="0" anchor="t" anchorCtr="0" compatLnSpc="1">
            <a:prstTxWarp prst="textNoShape">
              <a:avLst/>
            </a:prstTxWarp>
            <a:noAutofit/>
          </a:bodyPr>
          <a:lstStyle/>
          <a:p>
            <a:pPr algn="ctr">
              <a:lnSpc>
                <a:spcPct val="90000"/>
              </a:lnSpc>
              <a:spcBef>
                <a:spcPts val="300"/>
              </a:spcBef>
              <a:buClr>
                <a:schemeClr val="tx1"/>
              </a:buClr>
            </a:pPr>
            <a:r>
              <a:rPr lang="en-US" sz="1200">
                <a:solidFill>
                  <a:schemeClr val="bg1">
                    <a:lumMod val="50000"/>
                  </a:schemeClr>
                </a:solidFill>
                <a:latin typeface="Ericsson Technical Icons" panose="00000500000000000000" pitchFamily="2" charset="0"/>
              </a:rPr>
              <a:t>S</a:t>
            </a:r>
            <a:br>
              <a:rPr lang="en-US" sz="1200">
                <a:solidFill>
                  <a:schemeClr val="bg1">
                    <a:lumMod val="50000"/>
                  </a:schemeClr>
                </a:solidFill>
                <a:latin typeface="Ericsson Technical Icons" panose="00000500000000000000" pitchFamily="2" charset="0"/>
              </a:rPr>
            </a:br>
            <a:endParaRPr lang="en-US" sz="1200">
              <a:solidFill>
                <a:schemeClr val="bg1">
                  <a:lumMod val="50000"/>
                </a:schemeClr>
              </a:solidFill>
              <a:latin typeface="Ericsson Technical Icons" panose="00000500000000000000" pitchFamily="2" charset="0"/>
            </a:endParaRPr>
          </a:p>
          <a:p>
            <a:pPr algn="ctr">
              <a:lnSpc>
                <a:spcPct val="90000"/>
              </a:lnSpc>
              <a:spcBef>
                <a:spcPts val="0"/>
              </a:spcBef>
              <a:buClr>
                <a:schemeClr val="tx1"/>
              </a:buClr>
            </a:pPr>
            <a:r>
              <a:rPr lang="en-US" sz="1050">
                <a:solidFill>
                  <a:schemeClr val="bg1">
                    <a:lumMod val="50000"/>
                  </a:schemeClr>
                </a:solidFill>
              </a:rPr>
              <a:t>SMF</a:t>
            </a:r>
            <a:br>
              <a:rPr lang="en-US" sz="1050">
                <a:solidFill>
                  <a:schemeClr val="bg1">
                    <a:lumMod val="50000"/>
                  </a:schemeClr>
                </a:solidFill>
              </a:rPr>
            </a:br>
            <a:endParaRPr lang="en-US" sz="1050">
              <a:solidFill>
                <a:schemeClr val="bg1">
                  <a:lumMod val="50000"/>
                </a:schemeClr>
              </a:solidFill>
            </a:endParaRPr>
          </a:p>
        </p:txBody>
      </p:sp>
      <p:cxnSp>
        <p:nvCxnSpPr>
          <p:cNvPr id="53" name="Straight Connector 52">
            <a:extLst>
              <a:ext uri="{FF2B5EF4-FFF2-40B4-BE49-F238E27FC236}">
                <a16:creationId xmlns:a16="http://schemas.microsoft.com/office/drawing/2014/main" id="{0B8EB3F9-6C75-4F22-9DB1-56367A484856}"/>
              </a:ext>
            </a:extLst>
          </p:cNvPr>
          <p:cNvCxnSpPr>
            <a:cxnSpLocks/>
            <a:stCxn id="50" idx="2"/>
            <a:endCxn id="79" idx="0"/>
          </p:cNvCxnSpPr>
          <p:nvPr/>
        </p:nvCxnSpPr>
        <p:spPr bwMode="auto">
          <a:xfrm>
            <a:off x="9812300" y="5218860"/>
            <a:ext cx="0" cy="284298"/>
          </a:xfrm>
          <a:prstGeom prst="line">
            <a:avLst/>
          </a:prstGeom>
          <a:noFill/>
          <a:ln w="3175" cap="flat" cmpd="sng" algn="ctr">
            <a:solidFill>
              <a:schemeClr val="tx1"/>
            </a:solidFill>
            <a:prstDash val="dash"/>
            <a:round/>
            <a:headEnd type="none" w="med" len="med"/>
            <a:tailEnd type="none" w="med" len="med"/>
          </a:ln>
          <a:effectLst/>
        </p:spPr>
      </p:cxnSp>
      <p:cxnSp>
        <p:nvCxnSpPr>
          <p:cNvPr id="56" name="Straight Connector 55">
            <a:extLst>
              <a:ext uri="{FF2B5EF4-FFF2-40B4-BE49-F238E27FC236}">
                <a16:creationId xmlns:a16="http://schemas.microsoft.com/office/drawing/2014/main" id="{ED34C611-22AA-42D3-873B-C4290CAD99A0}"/>
              </a:ext>
            </a:extLst>
          </p:cNvPr>
          <p:cNvCxnSpPr>
            <a:cxnSpLocks/>
            <a:stCxn id="50" idx="1"/>
            <a:endCxn id="76" idx="3"/>
          </p:cNvCxnSpPr>
          <p:nvPr/>
        </p:nvCxnSpPr>
        <p:spPr bwMode="auto">
          <a:xfrm rot="10800000" flipV="1">
            <a:off x="9092920" y="4876498"/>
            <a:ext cx="508257" cy="573136"/>
          </a:xfrm>
          <a:prstGeom prst="bentConnector3">
            <a:avLst>
              <a:gd name="adj1" fmla="val 26441"/>
            </a:avLst>
          </a:prstGeom>
          <a:noFill/>
          <a:ln w="3175" cap="flat" cmpd="sng" algn="ctr">
            <a:solidFill>
              <a:schemeClr val="tx1"/>
            </a:solidFill>
            <a:prstDash val="dash"/>
            <a:round/>
            <a:headEnd type="none" w="med" len="med"/>
            <a:tailEnd type="none" w="med" len="med"/>
          </a:ln>
          <a:effectLst/>
        </p:spPr>
      </p:cxnSp>
      <p:cxnSp>
        <p:nvCxnSpPr>
          <p:cNvPr id="59" name="Straight Connector 58">
            <a:extLst>
              <a:ext uri="{FF2B5EF4-FFF2-40B4-BE49-F238E27FC236}">
                <a16:creationId xmlns:a16="http://schemas.microsoft.com/office/drawing/2014/main" id="{2023C318-BD17-4480-892F-0F1425602218}"/>
              </a:ext>
            </a:extLst>
          </p:cNvPr>
          <p:cNvCxnSpPr>
            <a:cxnSpLocks/>
          </p:cNvCxnSpPr>
          <p:nvPr/>
        </p:nvCxnSpPr>
        <p:spPr bwMode="auto">
          <a:xfrm rot="10800000">
            <a:off x="9101476" y="4235788"/>
            <a:ext cx="511155" cy="399209"/>
          </a:xfrm>
          <a:prstGeom prst="bentConnector3">
            <a:avLst>
              <a:gd name="adj1" fmla="val 28704"/>
            </a:avLst>
          </a:prstGeom>
          <a:noFill/>
          <a:ln w="3175" cap="flat" cmpd="sng" algn="ctr">
            <a:solidFill>
              <a:schemeClr val="tx1"/>
            </a:solidFill>
            <a:prstDash val="dash"/>
            <a:round/>
            <a:headEnd type="none" w="med" len="med"/>
            <a:tailEnd type="none" w="med" len="med"/>
          </a:ln>
          <a:effectLst/>
        </p:spPr>
      </p:cxnSp>
      <p:sp>
        <p:nvSpPr>
          <p:cNvPr id="46" name="object 8">
            <a:extLst>
              <a:ext uri="{FF2B5EF4-FFF2-40B4-BE49-F238E27FC236}">
                <a16:creationId xmlns:a16="http://schemas.microsoft.com/office/drawing/2014/main" id="{C4647A69-E3CA-4ADD-8F82-364346957FD3}"/>
              </a:ext>
            </a:extLst>
          </p:cNvPr>
          <p:cNvSpPr/>
          <p:nvPr/>
        </p:nvSpPr>
        <p:spPr>
          <a:xfrm>
            <a:off x="9106207" y="2505196"/>
            <a:ext cx="50165" cy="635"/>
          </a:xfrm>
          <a:custGeom>
            <a:avLst/>
            <a:gdLst/>
            <a:ahLst/>
            <a:cxnLst/>
            <a:rect l="l" t="t" r="r" b="b"/>
            <a:pathLst>
              <a:path w="50164" h="635">
                <a:moveTo>
                  <a:pt x="50164" y="12"/>
                </a:moveTo>
                <a:lnTo>
                  <a:pt x="41821" y="12"/>
                </a:lnTo>
                <a:lnTo>
                  <a:pt x="33451" y="0"/>
                </a:lnTo>
                <a:lnTo>
                  <a:pt x="25082" y="0"/>
                </a:lnTo>
                <a:lnTo>
                  <a:pt x="16713" y="0"/>
                </a:lnTo>
                <a:lnTo>
                  <a:pt x="8343" y="12"/>
                </a:lnTo>
                <a:lnTo>
                  <a:pt x="0" y="12"/>
                </a:lnTo>
              </a:path>
            </a:pathLst>
          </a:custGeom>
          <a:ln w="12700">
            <a:solidFill>
              <a:srgbClr val="231F20"/>
            </a:solidFill>
          </a:ln>
        </p:spPr>
        <p:txBody>
          <a:bodyPr wrap="square" lIns="0" tIns="0" rIns="0" bIns="0" rtlCol="0"/>
          <a:lstStyle/>
          <a:p>
            <a:endParaRPr/>
          </a:p>
        </p:txBody>
      </p:sp>
      <p:sp>
        <p:nvSpPr>
          <p:cNvPr id="47" name="Oval 46">
            <a:extLst>
              <a:ext uri="{FF2B5EF4-FFF2-40B4-BE49-F238E27FC236}">
                <a16:creationId xmlns:a16="http://schemas.microsoft.com/office/drawing/2014/main" id="{4770F500-C8C8-4086-B555-8BB09AF840A0}"/>
              </a:ext>
            </a:extLst>
          </p:cNvPr>
          <p:cNvSpPr/>
          <p:nvPr/>
        </p:nvSpPr>
        <p:spPr bwMode="auto">
          <a:xfrm>
            <a:off x="6593925" y="2336829"/>
            <a:ext cx="4280135" cy="269099"/>
          </a:xfrm>
          <a:prstGeom prst="ellipse">
            <a:avLst/>
          </a:prstGeom>
          <a:solidFill>
            <a:schemeClr val="accent2"/>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ctr" anchorCtr="1" forceAA="0" compatLnSpc="1">
            <a:prstTxWarp prst="textNoShape">
              <a:avLst/>
            </a:prstTxWarp>
            <a:noAutofit/>
          </a:bodyPr>
          <a:lstStyle/>
          <a:p>
            <a:pPr algn="ctr" fontAlgn="base">
              <a:spcBef>
                <a:spcPts val="300"/>
              </a:spcBef>
              <a:spcAft>
                <a:spcPct val="0"/>
              </a:spcAft>
            </a:pPr>
            <a:r>
              <a:rPr lang="en-IN" sz="1200">
                <a:solidFill>
                  <a:schemeClr val="bg1"/>
                </a:solidFill>
              </a:rPr>
              <a:t>LTE in 5G EPS (voice)</a:t>
            </a:r>
          </a:p>
        </p:txBody>
      </p:sp>
      <p:sp>
        <p:nvSpPr>
          <p:cNvPr id="48" name="Oval 47">
            <a:extLst>
              <a:ext uri="{FF2B5EF4-FFF2-40B4-BE49-F238E27FC236}">
                <a16:creationId xmlns:a16="http://schemas.microsoft.com/office/drawing/2014/main" id="{D2DEC9F3-419A-4467-B717-E1662B9E3AE1}"/>
              </a:ext>
            </a:extLst>
          </p:cNvPr>
          <p:cNvSpPr/>
          <p:nvPr/>
        </p:nvSpPr>
        <p:spPr bwMode="auto">
          <a:xfrm>
            <a:off x="7246155" y="2157444"/>
            <a:ext cx="2975675" cy="211027"/>
          </a:xfrm>
          <a:prstGeom prst="ellipse">
            <a:avLst/>
          </a:prstGeom>
          <a:solidFill>
            <a:schemeClr val="accent5"/>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ctr" anchorCtr="1" forceAA="0" compatLnSpc="1">
            <a:prstTxWarp prst="textNoShape">
              <a:avLst/>
            </a:prstTxWarp>
            <a:noAutofit/>
          </a:bodyPr>
          <a:lstStyle/>
          <a:p>
            <a:pPr fontAlgn="base">
              <a:spcBef>
                <a:spcPts val="300"/>
              </a:spcBef>
              <a:spcAft>
                <a:spcPct val="0"/>
              </a:spcAft>
            </a:pPr>
            <a:r>
              <a:rPr lang="en-US" sz="1200">
                <a:solidFill>
                  <a:schemeClr val="bg1"/>
                </a:solidFill>
              </a:rPr>
              <a:t>NR in 5GS</a:t>
            </a:r>
            <a:endParaRPr kumimoji="0" lang="en-US" sz="1200" b="0" i="0" u="none" strike="noStrike" cap="none" normalizeH="0" baseline="0">
              <a:ln>
                <a:noFill/>
              </a:ln>
              <a:solidFill>
                <a:schemeClr val="bg1"/>
              </a:solidFill>
              <a:effectLst/>
              <a:latin typeface="+mn-lt"/>
            </a:endParaRPr>
          </a:p>
        </p:txBody>
      </p:sp>
      <p:cxnSp>
        <p:nvCxnSpPr>
          <p:cNvPr id="52" name="Straight Arrow Connector 51">
            <a:extLst>
              <a:ext uri="{FF2B5EF4-FFF2-40B4-BE49-F238E27FC236}">
                <a16:creationId xmlns:a16="http://schemas.microsoft.com/office/drawing/2014/main" id="{50ED89FD-1D4E-43CB-A39B-0C962256F265}"/>
              </a:ext>
            </a:extLst>
          </p:cNvPr>
          <p:cNvCxnSpPr/>
          <p:nvPr/>
        </p:nvCxnSpPr>
        <p:spPr bwMode="auto">
          <a:xfrm>
            <a:off x="9629825" y="2262957"/>
            <a:ext cx="0" cy="249133"/>
          </a:xfrm>
          <a:prstGeom prst="straightConnector1">
            <a:avLst/>
          </a:prstGeom>
          <a:solidFill>
            <a:schemeClr val="accent1"/>
          </a:solidFill>
          <a:ln w="34925" cap="flat" cmpd="sng" algn="ctr">
            <a:solidFill>
              <a:schemeClr val="accent5"/>
            </a:solidFill>
            <a:prstDash val="solid"/>
            <a:round/>
            <a:headEnd type="none" w="med" len="med"/>
            <a:tailEnd type="triangle"/>
          </a:ln>
          <a:effectLst/>
        </p:spPr>
      </p:cxnSp>
    </p:spTree>
    <p:extLst>
      <p:ext uri="{BB962C8B-B14F-4D97-AF65-F5344CB8AC3E}">
        <p14:creationId xmlns:p14="http://schemas.microsoft.com/office/powerpoint/2010/main" val="42701397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EF8BDF-79B9-4800-9F68-5DAF69F91311}"/>
              </a:ext>
            </a:extLst>
          </p:cNvPr>
          <p:cNvSpPr>
            <a:spLocks noGrp="1"/>
          </p:cNvSpPr>
          <p:nvPr>
            <p:ph sz="quarter" idx="10"/>
          </p:nvPr>
        </p:nvSpPr>
        <p:spPr>
          <a:xfrm>
            <a:off x="479425" y="1844675"/>
            <a:ext cx="5472113" cy="4537073"/>
          </a:xfrm>
        </p:spPr>
        <p:txBody>
          <a:bodyPr>
            <a:normAutofit fontScale="92500" lnSpcReduction="20000"/>
          </a:bodyPr>
          <a:lstStyle/>
          <a:p>
            <a:r>
              <a:rPr lang="en-US" sz="1600"/>
              <a:t>Typical coverage scenario for VoLTE based on option 3 deployments:</a:t>
            </a:r>
            <a:endParaRPr lang="sv-SE" sz="1600"/>
          </a:p>
          <a:p>
            <a:pPr lvl="1"/>
            <a:r>
              <a:rPr lang="en-US" sz="1600"/>
              <a:t>NR coverage overlapping LTE coverage, non-standalone</a:t>
            </a:r>
          </a:p>
          <a:p>
            <a:pPr lvl="1"/>
            <a:r>
              <a:rPr lang="en-US" sz="1600"/>
              <a:t>Wide-area LTE coverage supporting VoLTE</a:t>
            </a:r>
          </a:p>
          <a:p>
            <a:pPr lvl="1"/>
            <a:r>
              <a:rPr lang="en-US" sz="1600"/>
              <a:t>The VoLTE network may interwork with an underlying 2G/3G network, including single radio voice call continuity (SRVCC), SMS over 4G NAS and CSFB</a:t>
            </a:r>
          </a:p>
          <a:p>
            <a:pPr marL="0" indent="0">
              <a:buNone/>
            </a:pPr>
            <a:endParaRPr lang="sv-SE" sz="1600"/>
          </a:p>
          <a:p>
            <a:r>
              <a:rPr lang="en-US" sz="1600"/>
              <a:t>The E-UTRAN is enhanced to include NR support</a:t>
            </a:r>
          </a:p>
          <a:p>
            <a:pPr lvl="1"/>
            <a:r>
              <a:rPr lang="en-US" sz="1600"/>
              <a:t>E-UTRA-NR Dual Connectivity (EN-DC)</a:t>
            </a:r>
          </a:p>
          <a:p>
            <a:endParaRPr lang="en-US" sz="1600"/>
          </a:p>
          <a:p>
            <a:r>
              <a:rPr lang="en-US" sz="1600"/>
              <a:t>4G VoLTE can continue to use the partially or fully upgraded RAN</a:t>
            </a:r>
          </a:p>
          <a:p>
            <a:endParaRPr lang="en-US" sz="1600"/>
          </a:p>
          <a:p>
            <a:r>
              <a:rPr lang="en-US" sz="1600"/>
              <a:t>There are no architectural changes or impact on IMS.</a:t>
            </a:r>
          </a:p>
          <a:p>
            <a:pPr lvl="1"/>
            <a:r>
              <a:rPr lang="en-US" sz="1600"/>
              <a:t>There is not even awareness of EN-DC in IMS.</a:t>
            </a:r>
          </a:p>
          <a:p>
            <a:pPr lvl="1"/>
            <a:r>
              <a:rPr lang="en-US" sz="1600"/>
              <a:t>All VoLTE principles for 4G remain. </a:t>
            </a:r>
          </a:p>
          <a:p>
            <a:pPr lvl="1"/>
            <a:r>
              <a:rPr lang="en-US" sz="1600"/>
              <a:t>A PDN connection to the IMS APN with a default EPS bearer is used for SIP signaling (QCI=5) and a dedicated EPS bearer is used for voice media (QCI=1). </a:t>
            </a:r>
          </a:p>
          <a:p>
            <a:endParaRPr lang="en-US" sz="1600"/>
          </a:p>
        </p:txBody>
      </p:sp>
      <p:sp>
        <p:nvSpPr>
          <p:cNvPr id="3" name="Title 2">
            <a:extLst>
              <a:ext uri="{FF2B5EF4-FFF2-40B4-BE49-F238E27FC236}">
                <a16:creationId xmlns:a16="http://schemas.microsoft.com/office/drawing/2014/main" id="{C8D5DD80-002F-4CC2-B04C-1C1D819DA13A}"/>
              </a:ext>
            </a:extLst>
          </p:cNvPr>
          <p:cNvSpPr>
            <a:spLocks noGrp="1"/>
          </p:cNvSpPr>
          <p:nvPr>
            <p:ph type="title"/>
          </p:nvPr>
        </p:nvSpPr>
        <p:spPr>
          <a:xfrm>
            <a:off x="479424" y="476250"/>
            <a:ext cx="8353425" cy="1081088"/>
          </a:xfrm>
        </p:spPr>
        <p:txBody>
          <a:bodyPr/>
          <a:lstStyle/>
          <a:p>
            <a:r>
              <a:rPr lang="nl-NL" sz="3600">
                <a:latin typeface="Ericsson Hilda Light" panose="00000400000000000000" pitchFamily="2" charset="0"/>
              </a:rPr>
              <a:t>Voice in EN-DC (option 3)</a:t>
            </a:r>
            <a:endParaRPr lang="en-US" sz="3600">
              <a:latin typeface="Ericsson Hilda Light" panose="00000400000000000000" pitchFamily="2" charset="0"/>
            </a:endParaRPr>
          </a:p>
        </p:txBody>
      </p:sp>
      <p:grpSp>
        <p:nvGrpSpPr>
          <p:cNvPr id="41" name="Group 40">
            <a:extLst>
              <a:ext uri="{FF2B5EF4-FFF2-40B4-BE49-F238E27FC236}">
                <a16:creationId xmlns:a16="http://schemas.microsoft.com/office/drawing/2014/main" id="{690BA111-0B06-4188-9BF6-52F2D729CC27}"/>
              </a:ext>
            </a:extLst>
          </p:cNvPr>
          <p:cNvGrpSpPr/>
          <p:nvPr/>
        </p:nvGrpSpPr>
        <p:grpSpPr>
          <a:xfrm>
            <a:off x="7488068" y="4312386"/>
            <a:ext cx="3524156" cy="1567367"/>
            <a:chOff x="6801304" y="3741109"/>
            <a:chExt cx="4930698" cy="2192926"/>
          </a:xfrm>
        </p:grpSpPr>
        <p:sp>
          <p:nvSpPr>
            <p:cNvPr id="42" name="TextBox 41">
              <a:extLst>
                <a:ext uri="{FF2B5EF4-FFF2-40B4-BE49-F238E27FC236}">
                  <a16:creationId xmlns:a16="http://schemas.microsoft.com/office/drawing/2014/main" id="{153EEF40-A890-4B7C-A36C-288578B572C4}"/>
                </a:ext>
              </a:extLst>
            </p:cNvPr>
            <p:cNvSpPr txBox="1"/>
            <p:nvPr/>
          </p:nvSpPr>
          <p:spPr bwMode="auto">
            <a:xfrm>
              <a:off x="7892729" y="5037949"/>
              <a:ext cx="551438" cy="896086"/>
            </a:xfrm>
            <a:prstGeom prst="rect">
              <a:avLst/>
            </a:prstGeom>
            <a:solidFill>
              <a:schemeClr val="bg1"/>
            </a:solidFill>
            <a:ln w="19050">
              <a:solidFill>
                <a:schemeClr val="accent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
                  <a:srgbClr val="181818"/>
                </a:buClr>
                <a:buSzTx/>
                <a:buFontTx/>
                <a:buNone/>
                <a:tabLst/>
                <a:defRPr/>
              </a:pPr>
              <a:r>
                <a:rPr kumimoji="0" lang="en-US" sz="1400" b="0" i="0" u="none" strike="noStrike" kern="1200" cap="none" spc="0" normalizeH="0" baseline="0" noProof="0">
                  <a:ln>
                    <a:noFill/>
                  </a:ln>
                  <a:solidFill>
                    <a:srgbClr val="0FC373">
                      <a:lumMod val="75000"/>
                    </a:srgbClr>
                  </a:solidFill>
                  <a:effectLst/>
                  <a:uLnTx/>
                  <a:uFillTx/>
                  <a:latin typeface="Ericsson Technical Icons" panose="00000500000000000000" pitchFamily="2" charset="0"/>
                  <a:ea typeface="+mn-ea"/>
                  <a:cs typeface="+mn-cs"/>
                </a:rPr>
                <a:t>B</a:t>
              </a:r>
              <a:endParaRPr kumimoji="0" lang="en-US" sz="1400" b="0" i="0" u="none" strike="noStrike" kern="1200" cap="none" spc="0" normalizeH="0" baseline="0" noProof="0">
                <a:ln>
                  <a:noFill/>
                </a:ln>
                <a:solidFill>
                  <a:srgbClr val="0FC373">
                    <a:lumMod val="75000"/>
                  </a:srgbClr>
                </a:solidFill>
                <a:effectLst/>
                <a:uLnTx/>
                <a:uFillTx/>
                <a:latin typeface="Arial" charset="0"/>
                <a:ea typeface="+mn-ea"/>
                <a:cs typeface="+mn-cs"/>
              </a:endParaRPr>
            </a:p>
            <a:p>
              <a:pPr marL="0" marR="0" lvl="0" indent="0" algn="ctr" defTabSz="914400" rtl="0" eaLnBrk="1" fontAlgn="base" latinLnBrk="0" hangingPunct="1">
                <a:lnSpc>
                  <a:spcPct val="100000"/>
                </a:lnSpc>
                <a:spcBef>
                  <a:spcPct val="50000"/>
                </a:spcBef>
                <a:spcAft>
                  <a:spcPct val="0"/>
                </a:spcAft>
                <a:buClr>
                  <a:srgbClr val="181818"/>
                </a:buClr>
                <a:buSzTx/>
                <a:buFontTx/>
                <a:buNone/>
                <a:tabLst/>
                <a:defRPr/>
              </a:pPr>
              <a:r>
                <a:rPr kumimoji="0" lang="en-US" sz="900" b="0" i="0" u="none" strike="noStrike" kern="1200" cap="none" spc="0" normalizeH="0" baseline="0" noProof="0">
                  <a:ln>
                    <a:noFill/>
                  </a:ln>
                  <a:solidFill>
                    <a:srgbClr val="0082F0"/>
                  </a:solidFill>
                  <a:effectLst/>
                  <a:uLnTx/>
                  <a:uFillTx/>
                  <a:latin typeface="Arial" charset="0"/>
                  <a:ea typeface="+mn-ea"/>
                  <a:cs typeface="+mn-cs"/>
                </a:rPr>
                <a:t>E-UTRAN</a:t>
              </a:r>
            </a:p>
          </p:txBody>
        </p:sp>
        <p:sp>
          <p:nvSpPr>
            <p:cNvPr id="43" name="TextBox 42">
              <a:extLst>
                <a:ext uri="{FF2B5EF4-FFF2-40B4-BE49-F238E27FC236}">
                  <a16:creationId xmlns:a16="http://schemas.microsoft.com/office/drawing/2014/main" id="{F9CEC310-4287-4455-97E6-FC71D3F6DE48}"/>
                </a:ext>
              </a:extLst>
            </p:cNvPr>
            <p:cNvSpPr txBox="1"/>
            <p:nvPr/>
          </p:nvSpPr>
          <p:spPr bwMode="auto">
            <a:xfrm>
              <a:off x="7531157" y="5652634"/>
              <a:ext cx="358609" cy="234319"/>
            </a:xfrm>
            <a:prstGeom prst="rect">
              <a:avLst/>
            </a:prstGeom>
            <a:solidFill>
              <a:schemeClr val="accent5"/>
            </a:solidFill>
            <a:ln w="19050">
              <a:noFill/>
              <a:prstDash val="solid"/>
              <a:miter lim="800000"/>
              <a:headEnd/>
              <a:tailEnd/>
            </a:ln>
          </p:spPr>
          <p:txBody>
            <a:bodyPr vert="horz" wrap="square" lIns="0" tIns="0" rIns="0" bIns="0" numCol="1" rtlCol="0" anchor="ctr" anchorCtr="0" compatLnSpc="1">
              <a:prstTxWarp prst="textNoShape">
                <a:avLst/>
              </a:prstTxWarp>
              <a:noAutofit/>
            </a:bodyPr>
            <a:lstStyle>
              <a:defPPr>
                <a:defRPr lang="en-GB"/>
              </a:defPPr>
              <a:lvl1pPr algn="ctr">
                <a:spcBef>
                  <a:spcPts val="0"/>
                </a:spcBef>
                <a:buClr>
                  <a:schemeClr val="tx1"/>
                </a:buClr>
                <a:defRPr sz="900"/>
              </a:lvl1pPr>
            </a:lstStyle>
            <a:p>
              <a:pPr marL="0" marR="0" lvl="0" indent="0" algn="ctr" defTabSz="914400" rtl="0" eaLnBrk="1" fontAlgn="base" latinLnBrk="0" hangingPunct="1">
                <a:lnSpc>
                  <a:spcPct val="100000"/>
                </a:lnSpc>
                <a:spcBef>
                  <a:spcPts val="0"/>
                </a:spcBef>
                <a:spcAft>
                  <a:spcPct val="0"/>
                </a:spcAft>
                <a:buClr>
                  <a:srgbClr val="181818"/>
                </a:buClr>
                <a:buSzTx/>
                <a:buFontTx/>
                <a:buNone/>
                <a:tabLst/>
                <a:defRPr/>
              </a:pPr>
              <a:r>
                <a:rPr kumimoji="0" lang="en-US" sz="800" b="0" i="0" u="none" strike="noStrike" kern="1200" cap="none" spc="0" normalizeH="0" baseline="0" noProof="0">
                  <a:ln>
                    <a:noFill/>
                  </a:ln>
                  <a:solidFill>
                    <a:srgbClr val="FFFFFF"/>
                  </a:solidFill>
                  <a:effectLst/>
                  <a:uLnTx/>
                  <a:uFillTx/>
                  <a:latin typeface="Arial" charset="0"/>
                  <a:ea typeface="+mn-ea"/>
                  <a:cs typeface="+mn-cs"/>
                </a:rPr>
                <a:t>NR</a:t>
              </a:r>
            </a:p>
          </p:txBody>
        </p:sp>
        <p:sp>
          <p:nvSpPr>
            <p:cNvPr id="47" name="TextBox 46">
              <a:extLst>
                <a:ext uri="{FF2B5EF4-FFF2-40B4-BE49-F238E27FC236}">
                  <a16:creationId xmlns:a16="http://schemas.microsoft.com/office/drawing/2014/main" id="{BF5B4C6A-A284-4B63-A0E7-0D7F3F89CE64}"/>
                </a:ext>
              </a:extLst>
            </p:cNvPr>
            <p:cNvSpPr txBox="1"/>
            <p:nvPr/>
          </p:nvSpPr>
          <p:spPr bwMode="auto">
            <a:xfrm>
              <a:off x="7528577" y="5096601"/>
              <a:ext cx="358609" cy="234319"/>
            </a:xfrm>
            <a:prstGeom prst="rect">
              <a:avLst/>
            </a:prstGeom>
            <a:solidFill>
              <a:schemeClr val="accent2"/>
            </a:solidFill>
            <a:ln w="19050">
              <a:noFill/>
              <a:prstDash val="solid"/>
              <a:miter lim="800000"/>
              <a:headEnd/>
              <a:tailEnd/>
            </a:ln>
          </p:spPr>
          <p:txBody>
            <a:bodyPr vert="horz" wrap="square" lIns="0" tIns="0" rIns="0" bIns="0" numCol="1" rtlCol="0" anchor="ctr" anchorCtr="0" compatLnSpc="1">
              <a:prstTxWarp prst="textNoShape">
                <a:avLst/>
              </a:prstTxWarp>
              <a:noAutofit/>
            </a:bodyPr>
            <a:lstStyle>
              <a:defPPr>
                <a:defRPr lang="en-GB"/>
              </a:defPPr>
              <a:lvl1pPr algn="ctr">
                <a:spcBef>
                  <a:spcPts val="0"/>
                </a:spcBef>
                <a:buClr>
                  <a:schemeClr val="tx1"/>
                </a:buClr>
                <a:defRPr sz="900"/>
              </a:lvl1pPr>
            </a:lstStyle>
            <a:p>
              <a:pPr marL="0" marR="0" lvl="0" indent="0" algn="ctr" defTabSz="914400" rtl="0" eaLnBrk="1" fontAlgn="base" latinLnBrk="0" hangingPunct="1">
                <a:lnSpc>
                  <a:spcPct val="100000"/>
                </a:lnSpc>
                <a:spcBef>
                  <a:spcPts val="0"/>
                </a:spcBef>
                <a:spcAft>
                  <a:spcPct val="0"/>
                </a:spcAft>
                <a:buClr>
                  <a:srgbClr val="181818"/>
                </a:buClr>
                <a:buSzTx/>
                <a:buFontTx/>
                <a:buNone/>
                <a:tabLst/>
                <a:defRPr/>
              </a:pPr>
              <a:r>
                <a:rPr kumimoji="0" lang="en-US" sz="800" b="0" i="0" u="none" strike="noStrike" kern="1200" cap="none" spc="0" normalizeH="0" baseline="0" noProof="0">
                  <a:ln>
                    <a:noFill/>
                  </a:ln>
                  <a:solidFill>
                    <a:schemeClr val="bg1"/>
                  </a:solidFill>
                  <a:effectLst/>
                  <a:uLnTx/>
                  <a:uFillTx/>
                  <a:latin typeface="Arial" charset="0"/>
                  <a:ea typeface="+mn-ea"/>
                  <a:cs typeface="+mn-cs"/>
                </a:rPr>
                <a:t>LTE</a:t>
              </a:r>
            </a:p>
          </p:txBody>
        </p:sp>
        <p:cxnSp>
          <p:nvCxnSpPr>
            <p:cNvPr id="48" name="Straight Connector 47">
              <a:extLst>
                <a:ext uri="{FF2B5EF4-FFF2-40B4-BE49-F238E27FC236}">
                  <a16:creationId xmlns:a16="http://schemas.microsoft.com/office/drawing/2014/main" id="{FD3A6221-EC24-4F43-AAE7-A625E20F85AB}"/>
                </a:ext>
              </a:extLst>
            </p:cNvPr>
            <p:cNvCxnSpPr>
              <a:cxnSpLocks/>
            </p:cNvCxnSpPr>
            <p:nvPr/>
          </p:nvCxnSpPr>
          <p:spPr bwMode="auto">
            <a:xfrm>
              <a:off x="11575457" y="5399057"/>
              <a:ext cx="0" cy="155037"/>
            </a:xfrm>
            <a:prstGeom prst="line">
              <a:avLst/>
            </a:prstGeom>
            <a:solidFill>
              <a:schemeClr val="accent1"/>
            </a:solidFill>
            <a:ln w="12700" cap="flat" cmpd="sng" algn="ctr">
              <a:solidFill>
                <a:schemeClr val="bg1">
                  <a:lumMod val="65000"/>
                </a:schemeClr>
              </a:solidFill>
              <a:prstDash val="sysDash"/>
              <a:round/>
              <a:headEnd type="none" w="med" len="med"/>
              <a:tailEnd type="none" w="med" len="med"/>
            </a:ln>
            <a:effectLst/>
          </p:spPr>
        </p:cxnSp>
        <p:sp>
          <p:nvSpPr>
            <p:cNvPr id="49" name="Text Box 1179">
              <a:extLst>
                <a:ext uri="{FF2B5EF4-FFF2-40B4-BE49-F238E27FC236}">
                  <a16:creationId xmlns:a16="http://schemas.microsoft.com/office/drawing/2014/main" id="{A2BDCBE8-4F6E-4D76-9973-23915F901F03}"/>
                </a:ext>
              </a:extLst>
            </p:cNvPr>
            <p:cNvSpPr txBox="1">
              <a:spLocks noChangeArrowheads="1"/>
            </p:cNvSpPr>
            <p:nvPr/>
          </p:nvSpPr>
          <p:spPr bwMode="auto">
            <a:xfrm>
              <a:off x="11460305" y="5230067"/>
              <a:ext cx="271697" cy="18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spAutoFit/>
            </a:bodyP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900" b="0" i="0" u="none" strike="noStrike" kern="1200" cap="none" spc="0" normalizeH="0" baseline="0" noProof="0">
                  <a:ln>
                    <a:noFill/>
                  </a:ln>
                  <a:solidFill>
                    <a:srgbClr val="181818"/>
                  </a:solidFill>
                  <a:effectLst/>
                  <a:uLnTx/>
                  <a:uFillTx/>
                  <a:latin typeface="Ericsson Hilda"/>
                  <a:ea typeface="+mn-ea"/>
                  <a:cs typeface="Arial" charset="0"/>
                </a:rPr>
                <a:t>NNI</a:t>
              </a:r>
            </a:p>
          </p:txBody>
        </p:sp>
        <p:cxnSp>
          <p:nvCxnSpPr>
            <p:cNvPr id="50" name="Straight Connector 49">
              <a:extLst>
                <a:ext uri="{FF2B5EF4-FFF2-40B4-BE49-F238E27FC236}">
                  <a16:creationId xmlns:a16="http://schemas.microsoft.com/office/drawing/2014/main" id="{6995E3F8-C118-4C49-8AFF-360B3885103F}"/>
                </a:ext>
              </a:extLst>
            </p:cNvPr>
            <p:cNvCxnSpPr>
              <a:cxnSpLocks/>
            </p:cNvCxnSpPr>
            <p:nvPr/>
          </p:nvCxnSpPr>
          <p:spPr bwMode="auto">
            <a:xfrm>
              <a:off x="11397450" y="5488818"/>
              <a:ext cx="244913" cy="0"/>
            </a:xfrm>
            <a:prstGeom prst="line">
              <a:avLst/>
            </a:prstGeom>
            <a:solidFill>
              <a:schemeClr val="accent1"/>
            </a:solidFill>
            <a:ln w="12700" cap="flat" cmpd="sng" algn="ctr">
              <a:solidFill>
                <a:schemeClr val="accent2">
                  <a:lumMod val="75000"/>
                </a:schemeClr>
              </a:solidFill>
              <a:prstDash val="solid"/>
              <a:round/>
              <a:headEnd type="none" w="med" len="med"/>
              <a:tailEnd type="none" w="med" len="med"/>
            </a:ln>
            <a:effectLst/>
          </p:spPr>
        </p:cxnSp>
        <p:sp>
          <p:nvSpPr>
            <p:cNvPr id="51" name="TextBox 50">
              <a:extLst>
                <a:ext uri="{FF2B5EF4-FFF2-40B4-BE49-F238E27FC236}">
                  <a16:creationId xmlns:a16="http://schemas.microsoft.com/office/drawing/2014/main" id="{76102369-FD71-4319-94B5-1B15488810CA}"/>
                </a:ext>
              </a:extLst>
            </p:cNvPr>
            <p:cNvSpPr txBox="1"/>
            <p:nvPr/>
          </p:nvSpPr>
          <p:spPr bwMode="auto">
            <a:xfrm>
              <a:off x="10846012" y="5039814"/>
              <a:ext cx="551438" cy="894221"/>
            </a:xfrm>
            <a:prstGeom prst="rect">
              <a:avLst/>
            </a:prstGeom>
            <a:solidFill>
              <a:schemeClr val="bg1"/>
            </a:solidFill>
            <a:ln w="19050">
              <a:solidFill>
                <a:schemeClr val="accent2">
                  <a:lumMod val="75000"/>
                </a:schemeClr>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base" latinLnBrk="0" hangingPunct="1">
                <a:lnSpc>
                  <a:spcPct val="90000"/>
                </a:lnSpc>
                <a:spcBef>
                  <a:spcPts val="300"/>
                </a:spcBef>
                <a:spcAft>
                  <a:spcPct val="0"/>
                </a:spcAft>
                <a:buClr>
                  <a:srgbClr val="181818"/>
                </a:buClr>
                <a:buSzTx/>
                <a:buFontTx/>
                <a:buNone/>
                <a:tabLst/>
                <a:defRPr/>
              </a:pPr>
              <a:r>
                <a:rPr kumimoji="0" lang="en-US" sz="1400" b="0" i="0" u="none" strike="noStrike" kern="1200" cap="none" spc="0" normalizeH="0" baseline="0" noProof="0">
                  <a:ln>
                    <a:noFill/>
                  </a:ln>
                  <a:solidFill>
                    <a:srgbClr val="0FC373">
                      <a:lumMod val="75000"/>
                    </a:srgbClr>
                  </a:solidFill>
                  <a:effectLst/>
                  <a:uLnTx/>
                  <a:uFillTx/>
                  <a:latin typeface="Ericsson Technical Icons" panose="00000500000000000000" pitchFamily="2" charset="0"/>
                  <a:ea typeface="+mn-ea"/>
                  <a:cs typeface="+mn-cs"/>
                </a:rPr>
                <a:t>s</a:t>
              </a:r>
              <a:br>
                <a:rPr kumimoji="0" lang="en-US" sz="1400" b="0" i="0" u="none" strike="noStrike" kern="1200" cap="none" spc="0" normalizeH="0" baseline="0" noProof="0">
                  <a:ln>
                    <a:noFill/>
                  </a:ln>
                  <a:solidFill>
                    <a:srgbClr val="0FC373">
                      <a:lumMod val="75000"/>
                    </a:srgbClr>
                  </a:solidFill>
                  <a:effectLst/>
                  <a:uLnTx/>
                  <a:uFillTx/>
                  <a:latin typeface="Ericsson Technical Icons" panose="00000500000000000000" pitchFamily="2" charset="0"/>
                  <a:ea typeface="+mn-ea"/>
                  <a:cs typeface="+mn-cs"/>
                </a:rPr>
              </a:br>
              <a:r>
                <a:rPr kumimoji="0" lang="en-US" sz="1400" b="0" i="0" u="none" strike="noStrike" kern="1200" cap="none" spc="0" normalizeH="0" baseline="0" noProof="0">
                  <a:ln>
                    <a:noFill/>
                  </a:ln>
                  <a:solidFill>
                    <a:srgbClr val="0FC373">
                      <a:lumMod val="75000"/>
                    </a:srgbClr>
                  </a:solidFill>
                  <a:effectLst/>
                  <a:uLnTx/>
                  <a:uFillTx/>
                  <a:latin typeface="Ericsson Technical Icons" panose="00000500000000000000" pitchFamily="2" charset="0"/>
                  <a:ea typeface="+mn-ea"/>
                  <a:cs typeface="+mn-cs"/>
                </a:rPr>
                <a:t>g</a:t>
              </a:r>
            </a:p>
            <a:p>
              <a:pPr marL="0" marR="0" lvl="0" indent="0" algn="ctr" defTabSz="914400" rtl="0" eaLnBrk="1" fontAlgn="base" latinLnBrk="0" hangingPunct="1">
                <a:lnSpc>
                  <a:spcPct val="90000"/>
                </a:lnSpc>
                <a:spcBef>
                  <a:spcPts val="300"/>
                </a:spcBef>
                <a:spcAft>
                  <a:spcPct val="0"/>
                </a:spcAft>
                <a:buClr>
                  <a:srgbClr val="181818"/>
                </a:buClr>
                <a:buSzTx/>
                <a:buFontTx/>
                <a:buNone/>
                <a:tabLst/>
                <a:defRPr/>
              </a:pPr>
              <a:r>
                <a:rPr kumimoji="0" lang="en-US" sz="1200" b="0" i="0" u="none" strike="noStrike" kern="1200" cap="none" spc="0" normalizeH="0" baseline="0" noProof="0">
                  <a:ln>
                    <a:noFill/>
                  </a:ln>
                  <a:solidFill>
                    <a:srgbClr val="0FC373">
                      <a:lumMod val="75000"/>
                    </a:srgbClr>
                  </a:solidFill>
                  <a:effectLst/>
                  <a:uLnTx/>
                  <a:uFillTx/>
                  <a:latin typeface="Arial" charset="0"/>
                  <a:ea typeface="+mn-ea"/>
                  <a:cs typeface="+mn-cs"/>
                </a:rPr>
                <a:t>IMS</a:t>
              </a:r>
              <a:endParaRPr kumimoji="0" lang="en-US" sz="1100" b="0" i="0" u="none" strike="noStrike" kern="1200" cap="none" spc="0" normalizeH="0" baseline="0" noProof="0">
                <a:ln>
                  <a:noFill/>
                </a:ln>
                <a:solidFill>
                  <a:srgbClr val="0FC373">
                    <a:lumMod val="75000"/>
                  </a:srgbClr>
                </a:solidFill>
                <a:effectLst/>
                <a:uLnTx/>
                <a:uFillTx/>
                <a:latin typeface="Arial" charset="0"/>
                <a:ea typeface="+mn-ea"/>
                <a:cs typeface="+mn-cs"/>
              </a:endParaRPr>
            </a:p>
          </p:txBody>
        </p:sp>
        <p:sp>
          <p:nvSpPr>
            <p:cNvPr id="52" name="TextBox 51">
              <a:extLst>
                <a:ext uri="{FF2B5EF4-FFF2-40B4-BE49-F238E27FC236}">
                  <a16:creationId xmlns:a16="http://schemas.microsoft.com/office/drawing/2014/main" id="{D206DDA7-FD4C-4FDB-9838-4C0C6DF67DE3}"/>
                </a:ext>
              </a:extLst>
            </p:cNvPr>
            <p:cNvSpPr txBox="1"/>
            <p:nvPr/>
          </p:nvSpPr>
          <p:spPr bwMode="auto">
            <a:xfrm>
              <a:off x="9303303" y="5039813"/>
              <a:ext cx="551439" cy="894222"/>
            </a:xfrm>
            <a:prstGeom prst="rect">
              <a:avLst/>
            </a:prstGeom>
            <a:solidFill>
              <a:schemeClr val="bg1"/>
            </a:solidFill>
            <a:ln w="19050">
              <a:solidFill>
                <a:schemeClr val="accent2">
                  <a:lumMod val="75000"/>
                </a:schemeClr>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base" latinLnBrk="0" hangingPunct="1">
                <a:lnSpc>
                  <a:spcPct val="90000"/>
                </a:lnSpc>
                <a:spcBef>
                  <a:spcPts val="300"/>
                </a:spcBef>
                <a:spcAft>
                  <a:spcPct val="0"/>
                </a:spcAft>
                <a:buClr>
                  <a:srgbClr val="181818"/>
                </a:buClr>
                <a:buSzTx/>
                <a:buFontTx/>
                <a:buNone/>
                <a:tabLst/>
                <a:defRPr/>
              </a:pPr>
              <a:r>
                <a:rPr kumimoji="0" lang="en-US" sz="1200" b="0" i="0" u="none" strike="noStrike" kern="1200" cap="none" spc="0" normalizeH="0" baseline="0" noProof="0">
                  <a:ln>
                    <a:noFill/>
                  </a:ln>
                  <a:solidFill>
                    <a:srgbClr val="0FC373">
                      <a:lumMod val="75000"/>
                    </a:srgbClr>
                  </a:solidFill>
                  <a:effectLst/>
                  <a:uLnTx/>
                  <a:uFillTx/>
                  <a:latin typeface="Ericsson Technical Icons" panose="00000500000000000000" pitchFamily="2" charset="0"/>
                  <a:ea typeface="+mn-ea"/>
                  <a:cs typeface="+mn-cs"/>
                </a:rPr>
                <a:t>s</a:t>
              </a:r>
              <a:br>
                <a:rPr kumimoji="0" lang="en-US" sz="1200" b="0" i="0" u="none" strike="noStrike" kern="1200" cap="none" spc="0" normalizeH="0" baseline="0" noProof="0">
                  <a:ln>
                    <a:noFill/>
                  </a:ln>
                  <a:solidFill>
                    <a:srgbClr val="0FC373">
                      <a:lumMod val="75000"/>
                    </a:srgbClr>
                  </a:solidFill>
                  <a:effectLst/>
                  <a:uLnTx/>
                  <a:uFillTx/>
                  <a:latin typeface="Ericsson Technical Icons" panose="00000500000000000000" pitchFamily="2" charset="0"/>
                  <a:ea typeface="+mn-ea"/>
                  <a:cs typeface="+mn-cs"/>
                </a:rPr>
              </a:br>
              <a:r>
                <a:rPr kumimoji="0" lang="en-US" sz="1200" b="0" i="0" u="none" strike="noStrike" kern="1200" cap="none" spc="0" normalizeH="0" baseline="0" noProof="0">
                  <a:ln>
                    <a:noFill/>
                  </a:ln>
                  <a:solidFill>
                    <a:srgbClr val="0FC373">
                      <a:lumMod val="75000"/>
                    </a:srgbClr>
                  </a:solidFill>
                  <a:effectLst/>
                  <a:uLnTx/>
                  <a:uFillTx/>
                  <a:latin typeface="Ericsson Technical Icons" panose="00000500000000000000" pitchFamily="2" charset="0"/>
                  <a:ea typeface="+mn-ea"/>
                  <a:cs typeface="+mn-cs"/>
                </a:rPr>
                <a:t>g</a:t>
              </a:r>
            </a:p>
            <a:p>
              <a:pPr marL="0" marR="0" lvl="0" indent="0" algn="ctr" defTabSz="914400" rtl="0" eaLnBrk="1" fontAlgn="base" latinLnBrk="0" hangingPunct="1">
                <a:lnSpc>
                  <a:spcPct val="90000"/>
                </a:lnSpc>
                <a:spcBef>
                  <a:spcPts val="0"/>
                </a:spcBef>
                <a:spcAft>
                  <a:spcPct val="0"/>
                </a:spcAft>
                <a:buClr>
                  <a:srgbClr val="181818"/>
                </a:buClr>
                <a:buSzTx/>
                <a:buFontTx/>
                <a:buNone/>
                <a:tabLst/>
                <a:defRPr/>
              </a:pPr>
              <a:r>
                <a:rPr lang="en-US" sz="1000">
                  <a:solidFill>
                    <a:srgbClr val="0082F0"/>
                  </a:solidFill>
                  <a:latin typeface="Arial" charset="0"/>
                </a:rPr>
                <a:t>5G EPC</a:t>
              </a:r>
              <a:endParaRPr kumimoji="0" lang="en-US" sz="1100" b="0" i="0" u="none" strike="noStrike" kern="1200" cap="none" spc="0" normalizeH="0" baseline="0" noProof="0">
                <a:ln>
                  <a:noFill/>
                </a:ln>
                <a:solidFill>
                  <a:srgbClr val="181818"/>
                </a:solidFill>
                <a:effectLst/>
                <a:uLnTx/>
                <a:uFillTx/>
                <a:latin typeface="Arial" charset="0"/>
                <a:ea typeface="+mn-ea"/>
                <a:cs typeface="+mn-cs"/>
              </a:endParaRPr>
            </a:p>
          </p:txBody>
        </p:sp>
        <p:sp>
          <p:nvSpPr>
            <p:cNvPr id="53" name="TextBox 52">
              <a:extLst>
                <a:ext uri="{FF2B5EF4-FFF2-40B4-BE49-F238E27FC236}">
                  <a16:creationId xmlns:a16="http://schemas.microsoft.com/office/drawing/2014/main" id="{1274AC92-F62E-4648-B191-951F884D85B6}"/>
                </a:ext>
              </a:extLst>
            </p:cNvPr>
            <p:cNvSpPr txBox="1"/>
            <p:nvPr/>
          </p:nvSpPr>
          <p:spPr bwMode="auto">
            <a:xfrm>
              <a:off x="9304312" y="3741109"/>
              <a:ext cx="550429" cy="894447"/>
            </a:xfrm>
            <a:prstGeom prst="rect">
              <a:avLst/>
            </a:prstGeom>
            <a:solidFill>
              <a:schemeClr val="bg1"/>
            </a:solidFill>
            <a:ln w="19050">
              <a:solidFill>
                <a:schemeClr val="accent2">
                  <a:lumMod val="75000"/>
                </a:schemeClr>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
                  <a:srgbClr val="181818"/>
                </a:buClr>
                <a:buSzTx/>
                <a:buFontTx/>
                <a:buNone/>
                <a:tabLst/>
                <a:defRPr/>
              </a:pPr>
              <a:r>
                <a:rPr kumimoji="0" lang="en-US" sz="2000" b="0" i="0" u="none" strike="noStrike" kern="1200" cap="none" spc="0" normalizeH="0" baseline="0" noProof="0">
                  <a:ln>
                    <a:noFill/>
                  </a:ln>
                  <a:solidFill>
                    <a:srgbClr val="0FC373">
                      <a:lumMod val="75000"/>
                    </a:srgbClr>
                  </a:solidFill>
                  <a:effectLst/>
                  <a:uLnTx/>
                  <a:uFillTx/>
                  <a:latin typeface="Ericsson Technical Icons" panose="00000500000000000000" pitchFamily="2" charset="0"/>
                  <a:ea typeface="+mn-ea"/>
                  <a:cs typeface="+mn-cs"/>
                </a:rPr>
                <a:t>D</a:t>
              </a:r>
              <a:endParaRPr kumimoji="0" lang="en-US" sz="2000" b="0" i="0" u="none" strike="noStrike" kern="1200" cap="none" spc="0" normalizeH="0" baseline="0" noProof="0">
                <a:ln>
                  <a:noFill/>
                </a:ln>
                <a:solidFill>
                  <a:srgbClr val="0FC373">
                    <a:lumMod val="75000"/>
                  </a:srgbClr>
                </a:solidFill>
                <a:effectLst/>
                <a:uLnTx/>
                <a:uFillTx/>
                <a:latin typeface="Arial" charset="0"/>
                <a:ea typeface="+mn-ea"/>
                <a:cs typeface="+mn-cs"/>
              </a:endParaRPr>
            </a:p>
            <a:p>
              <a:pPr marL="0" marR="0" lvl="0" indent="0" algn="ctr" defTabSz="914400" rtl="0" eaLnBrk="1" fontAlgn="base" latinLnBrk="0" hangingPunct="1">
                <a:lnSpc>
                  <a:spcPct val="100000"/>
                </a:lnSpc>
                <a:spcBef>
                  <a:spcPct val="50000"/>
                </a:spcBef>
                <a:spcAft>
                  <a:spcPct val="0"/>
                </a:spcAft>
                <a:buClr>
                  <a:srgbClr val="181818"/>
                </a:buClr>
                <a:buSzTx/>
                <a:buFontTx/>
                <a:buNone/>
                <a:tabLst/>
                <a:defRPr/>
              </a:pPr>
              <a:r>
                <a:rPr kumimoji="0" lang="en-US" sz="1100" b="0" i="0" u="none" strike="noStrike" kern="1200" cap="none" spc="0" normalizeH="0" baseline="0" noProof="0">
                  <a:ln>
                    <a:noFill/>
                  </a:ln>
                  <a:solidFill>
                    <a:srgbClr val="0FC373">
                      <a:lumMod val="75000"/>
                    </a:srgbClr>
                  </a:solidFill>
                  <a:effectLst/>
                  <a:uLnTx/>
                  <a:uFillTx/>
                  <a:latin typeface="Arial" charset="0"/>
                  <a:ea typeface="+mn-ea"/>
                  <a:cs typeface="+mn-cs"/>
                </a:rPr>
                <a:t>HSS</a:t>
              </a:r>
            </a:p>
          </p:txBody>
        </p:sp>
        <p:sp>
          <p:nvSpPr>
            <p:cNvPr id="54" name="Freeform: Shape 53">
              <a:extLst>
                <a:ext uri="{FF2B5EF4-FFF2-40B4-BE49-F238E27FC236}">
                  <a16:creationId xmlns:a16="http://schemas.microsoft.com/office/drawing/2014/main" id="{DBEBAC01-D599-4AB9-86D1-4D467AAD4C17}"/>
                </a:ext>
              </a:extLst>
            </p:cNvPr>
            <p:cNvSpPr/>
            <p:nvPr/>
          </p:nvSpPr>
          <p:spPr bwMode="auto">
            <a:xfrm>
              <a:off x="9849390" y="4281906"/>
              <a:ext cx="1275506" cy="756035"/>
            </a:xfrm>
            <a:custGeom>
              <a:avLst/>
              <a:gdLst>
                <a:gd name="connsiteX0" fmla="*/ 0 w 505521"/>
                <a:gd name="connsiteY0" fmla="*/ 0 h 1360448"/>
                <a:gd name="connsiteX1" fmla="*/ 505521 w 505521"/>
                <a:gd name="connsiteY1" fmla="*/ 0 h 1360448"/>
                <a:gd name="connsiteX2" fmla="*/ 505521 w 505521"/>
                <a:gd name="connsiteY2" fmla="*/ 1360448 h 1360448"/>
              </a:gdLst>
              <a:ahLst/>
              <a:cxnLst>
                <a:cxn ang="0">
                  <a:pos x="connsiteX0" y="connsiteY0"/>
                </a:cxn>
                <a:cxn ang="0">
                  <a:pos x="connsiteX1" y="connsiteY1"/>
                </a:cxn>
                <a:cxn ang="0">
                  <a:pos x="connsiteX2" y="connsiteY2"/>
                </a:cxn>
              </a:cxnLst>
              <a:rect l="l" t="t" r="r" b="b"/>
              <a:pathLst>
                <a:path w="505521" h="1360448">
                  <a:moveTo>
                    <a:pt x="0" y="0"/>
                  </a:moveTo>
                  <a:lnTo>
                    <a:pt x="505521" y="0"/>
                  </a:lnTo>
                  <a:lnTo>
                    <a:pt x="505521" y="1360448"/>
                  </a:lnTo>
                </a:path>
              </a:pathLst>
            </a:custGeom>
            <a:noFill/>
            <a:ln w="3175" cap="flat" cmpd="sng" algn="ctr">
              <a:solidFill>
                <a:schemeClr val="tx1"/>
              </a:solidFill>
              <a:prstDash val="dash"/>
              <a:round/>
              <a:headEnd type="none" w="med" len="med"/>
              <a:tailEnd type="none" w="med" len="med"/>
            </a:ln>
            <a:effectLst/>
          </p:spPr>
          <p:txBody>
            <a:bodyPr rtlCol="0"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b="0" i="0" u="none" strike="noStrike" kern="1200" cap="none" spc="0" normalizeH="0" baseline="0" noProof="0">
                <a:ln>
                  <a:noFill/>
                </a:ln>
                <a:solidFill>
                  <a:srgbClr val="181818"/>
                </a:solidFill>
                <a:effectLst/>
                <a:uLnTx/>
                <a:uFillTx/>
                <a:latin typeface="Arial" charset="0"/>
                <a:ea typeface="+mn-ea"/>
                <a:cs typeface="+mn-cs"/>
              </a:endParaRPr>
            </a:p>
          </p:txBody>
        </p:sp>
        <p:cxnSp>
          <p:nvCxnSpPr>
            <p:cNvPr id="55" name="Straight Connector 54">
              <a:extLst>
                <a:ext uri="{FF2B5EF4-FFF2-40B4-BE49-F238E27FC236}">
                  <a16:creationId xmlns:a16="http://schemas.microsoft.com/office/drawing/2014/main" id="{1189437D-B888-4207-88A7-D5FFBE665C25}"/>
                </a:ext>
              </a:extLst>
            </p:cNvPr>
            <p:cNvCxnSpPr>
              <a:cxnSpLocks/>
              <a:stCxn id="52" idx="3"/>
              <a:endCxn id="51" idx="1"/>
            </p:cNvCxnSpPr>
            <p:nvPr/>
          </p:nvCxnSpPr>
          <p:spPr bwMode="auto">
            <a:xfrm>
              <a:off x="9854741" y="5486925"/>
              <a:ext cx="991271" cy="0"/>
            </a:xfrm>
            <a:prstGeom prst="line">
              <a:avLst/>
            </a:prstGeom>
            <a:solidFill>
              <a:schemeClr val="accent1"/>
            </a:solidFill>
            <a:ln w="12700" cap="flat" cmpd="sng" algn="ctr">
              <a:solidFill>
                <a:srgbClr val="00285F"/>
              </a:solidFill>
              <a:prstDash val="solid"/>
              <a:round/>
              <a:headEnd type="none" w="med" len="med"/>
              <a:tailEnd type="none" w="med" len="med"/>
            </a:ln>
            <a:effectLst/>
          </p:spPr>
        </p:cxnSp>
        <p:sp>
          <p:nvSpPr>
            <p:cNvPr id="56" name="TextBox 55">
              <a:extLst>
                <a:ext uri="{FF2B5EF4-FFF2-40B4-BE49-F238E27FC236}">
                  <a16:creationId xmlns:a16="http://schemas.microsoft.com/office/drawing/2014/main" id="{7CB8A743-0116-4FEA-A1EF-22D275D62111}"/>
                </a:ext>
              </a:extLst>
            </p:cNvPr>
            <p:cNvSpPr txBox="1"/>
            <p:nvPr/>
          </p:nvSpPr>
          <p:spPr bwMode="auto">
            <a:xfrm>
              <a:off x="10220234" y="4708895"/>
              <a:ext cx="386260" cy="627672"/>
            </a:xfrm>
            <a:prstGeom prst="rect">
              <a:avLst/>
            </a:prstGeom>
            <a:solidFill>
              <a:schemeClr val="bg1"/>
            </a:solidFill>
            <a:ln w="19050">
              <a:solidFill>
                <a:schemeClr val="accent2">
                  <a:lumMod val="75000"/>
                </a:schemeClr>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base" latinLnBrk="0" hangingPunct="1">
                <a:lnSpc>
                  <a:spcPct val="90000"/>
                </a:lnSpc>
                <a:spcBef>
                  <a:spcPts val="0"/>
                </a:spcBef>
                <a:spcAft>
                  <a:spcPct val="0"/>
                </a:spcAft>
                <a:buClr>
                  <a:srgbClr val="181818"/>
                </a:buClr>
                <a:buSzTx/>
                <a:buFontTx/>
                <a:buNone/>
                <a:tabLst/>
                <a:defRPr/>
              </a:pPr>
              <a:r>
                <a:rPr kumimoji="0" lang="en-US" sz="1000" b="0" i="0" u="none" strike="noStrike" kern="1200" cap="none" spc="0" normalizeH="0" baseline="0" noProof="0">
                  <a:ln>
                    <a:noFill/>
                  </a:ln>
                  <a:solidFill>
                    <a:srgbClr val="0FC373">
                      <a:lumMod val="75000"/>
                    </a:srgbClr>
                  </a:solidFill>
                  <a:effectLst/>
                  <a:uLnTx/>
                  <a:uFillTx/>
                  <a:latin typeface="Ericsson Technical Icons" panose="00000500000000000000" pitchFamily="2" charset="0"/>
                  <a:ea typeface="+mn-ea"/>
                  <a:cs typeface="+mn-cs"/>
                </a:rPr>
                <a:t>s</a:t>
              </a:r>
              <a:br>
                <a:rPr kumimoji="0" lang="en-US" sz="1000" b="0" i="0" u="none" strike="noStrike" kern="1200" cap="none" spc="0" normalizeH="0" baseline="0" noProof="0">
                  <a:ln>
                    <a:noFill/>
                  </a:ln>
                  <a:solidFill>
                    <a:srgbClr val="0FC373">
                      <a:lumMod val="75000"/>
                    </a:srgbClr>
                  </a:solidFill>
                  <a:effectLst/>
                  <a:uLnTx/>
                  <a:uFillTx/>
                  <a:latin typeface="Ericsson Technical Icons" panose="00000500000000000000" pitchFamily="2" charset="0"/>
                  <a:ea typeface="+mn-ea"/>
                  <a:cs typeface="+mn-cs"/>
                </a:rPr>
              </a:br>
              <a:r>
                <a:rPr kumimoji="0" lang="en-US" sz="1000" b="0" i="0" u="none" strike="noStrike" kern="1200" cap="none" spc="0" normalizeH="0" baseline="0" noProof="0">
                  <a:ln>
                    <a:noFill/>
                  </a:ln>
                  <a:solidFill>
                    <a:srgbClr val="0FC373">
                      <a:lumMod val="75000"/>
                    </a:srgbClr>
                  </a:solidFill>
                  <a:effectLst/>
                  <a:uLnTx/>
                  <a:uFillTx/>
                  <a:latin typeface="Ericsson Technical Icons" panose="00000500000000000000" pitchFamily="2" charset="0"/>
                  <a:ea typeface="+mn-ea"/>
                  <a:cs typeface="+mn-cs"/>
                </a:rPr>
                <a:t>d</a:t>
              </a:r>
            </a:p>
            <a:p>
              <a:pPr marL="0" marR="0" lvl="0" indent="0" algn="ctr" defTabSz="914400" rtl="0" eaLnBrk="1" fontAlgn="base" latinLnBrk="0" hangingPunct="1">
                <a:lnSpc>
                  <a:spcPct val="90000"/>
                </a:lnSpc>
                <a:spcBef>
                  <a:spcPts val="300"/>
                </a:spcBef>
                <a:spcAft>
                  <a:spcPct val="0"/>
                </a:spcAft>
                <a:buClr>
                  <a:srgbClr val="181818"/>
                </a:buClr>
                <a:buSzTx/>
                <a:buFontTx/>
                <a:buNone/>
                <a:tabLst/>
                <a:defRPr/>
              </a:pPr>
              <a:r>
                <a:rPr kumimoji="0" lang="en-US" sz="800" b="0" i="0" u="none" strike="noStrike" kern="1200" cap="none" spc="0" normalizeH="0" baseline="0" noProof="0">
                  <a:ln>
                    <a:noFill/>
                  </a:ln>
                  <a:solidFill>
                    <a:srgbClr val="0FC373">
                      <a:lumMod val="75000"/>
                    </a:srgbClr>
                  </a:solidFill>
                  <a:effectLst/>
                  <a:uLnTx/>
                  <a:uFillTx/>
                  <a:latin typeface="Arial" charset="0"/>
                  <a:ea typeface="+mn-ea"/>
                  <a:cs typeface="+mn-cs"/>
                </a:rPr>
                <a:t>PCRF</a:t>
              </a:r>
              <a:br>
                <a:rPr kumimoji="0" lang="en-US" sz="1000" b="0" i="0" u="none" strike="noStrike" kern="1200" cap="none" spc="0" normalizeH="0" baseline="0" noProof="0">
                  <a:ln>
                    <a:noFill/>
                  </a:ln>
                  <a:solidFill>
                    <a:srgbClr val="0FC373">
                      <a:lumMod val="75000"/>
                    </a:srgbClr>
                  </a:solidFill>
                  <a:effectLst/>
                  <a:uLnTx/>
                  <a:uFillTx/>
                  <a:latin typeface="Arial" charset="0"/>
                  <a:ea typeface="+mn-ea"/>
                  <a:cs typeface="+mn-cs"/>
                </a:rPr>
              </a:br>
              <a:endParaRPr kumimoji="0" lang="en-US" sz="1000" b="0" i="0" u="none" strike="noStrike" kern="1200" cap="none" spc="0" normalizeH="0" baseline="0" noProof="0">
                <a:ln>
                  <a:noFill/>
                </a:ln>
                <a:solidFill>
                  <a:srgbClr val="0FC373">
                    <a:lumMod val="75000"/>
                  </a:srgbClr>
                </a:solidFill>
                <a:effectLst/>
                <a:uLnTx/>
                <a:uFillTx/>
                <a:latin typeface="Arial" charset="0"/>
                <a:ea typeface="+mn-ea"/>
                <a:cs typeface="+mn-cs"/>
              </a:endParaRPr>
            </a:p>
          </p:txBody>
        </p:sp>
        <p:cxnSp>
          <p:nvCxnSpPr>
            <p:cNvPr id="57" name="Straight Connector 56">
              <a:extLst>
                <a:ext uri="{FF2B5EF4-FFF2-40B4-BE49-F238E27FC236}">
                  <a16:creationId xmlns:a16="http://schemas.microsoft.com/office/drawing/2014/main" id="{2C44FF54-293D-42C9-AE57-6A5DA8E9AECB}"/>
                </a:ext>
              </a:extLst>
            </p:cNvPr>
            <p:cNvCxnSpPr>
              <a:cxnSpLocks/>
            </p:cNvCxnSpPr>
            <p:nvPr/>
          </p:nvCxnSpPr>
          <p:spPr bwMode="auto">
            <a:xfrm>
              <a:off x="9866985" y="5256121"/>
              <a:ext cx="353249" cy="0"/>
            </a:xfrm>
            <a:prstGeom prst="line">
              <a:avLst/>
            </a:prstGeom>
            <a:noFill/>
            <a:ln w="3175" cap="flat" cmpd="sng" algn="ctr">
              <a:solidFill>
                <a:schemeClr val="tx1"/>
              </a:solidFill>
              <a:prstDash val="dash"/>
              <a:round/>
              <a:headEnd type="none" w="med" len="med"/>
              <a:tailEnd type="none" w="med" len="med"/>
            </a:ln>
            <a:effectLst/>
          </p:spPr>
        </p:cxnSp>
        <p:cxnSp>
          <p:nvCxnSpPr>
            <p:cNvPr id="58" name="Straight Connector 57">
              <a:extLst>
                <a:ext uri="{FF2B5EF4-FFF2-40B4-BE49-F238E27FC236}">
                  <a16:creationId xmlns:a16="http://schemas.microsoft.com/office/drawing/2014/main" id="{EC686DBD-1D5A-41BE-904E-A465FC6072C2}"/>
                </a:ext>
              </a:extLst>
            </p:cNvPr>
            <p:cNvCxnSpPr>
              <a:cxnSpLocks/>
            </p:cNvCxnSpPr>
            <p:nvPr/>
          </p:nvCxnSpPr>
          <p:spPr bwMode="auto">
            <a:xfrm>
              <a:off x="10624504" y="5256121"/>
              <a:ext cx="225331" cy="0"/>
            </a:xfrm>
            <a:prstGeom prst="line">
              <a:avLst/>
            </a:prstGeom>
            <a:noFill/>
            <a:ln w="3175" cap="flat" cmpd="sng" algn="ctr">
              <a:solidFill>
                <a:schemeClr val="tx1"/>
              </a:solidFill>
              <a:prstDash val="dash"/>
              <a:round/>
              <a:headEnd type="none" w="med" len="med"/>
              <a:tailEnd type="none" w="med" len="med"/>
            </a:ln>
            <a:effectLst/>
          </p:spPr>
        </p:cxnSp>
        <p:cxnSp>
          <p:nvCxnSpPr>
            <p:cNvPr id="59" name="Straight Connector 58">
              <a:extLst>
                <a:ext uri="{FF2B5EF4-FFF2-40B4-BE49-F238E27FC236}">
                  <a16:creationId xmlns:a16="http://schemas.microsoft.com/office/drawing/2014/main" id="{2A21C76D-C00F-4641-812E-6EB4A49DAD9F}"/>
                </a:ext>
              </a:extLst>
            </p:cNvPr>
            <p:cNvCxnSpPr>
              <a:cxnSpLocks/>
              <a:stCxn id="42" idx="3"/>
              <a:endCxn id="52" idx="1"/>
            </p:cNvCxnSpPr>
            <p:nvPr/>
          </p:nvCxnSpPr>
          <p:spPr bwMode="auto">
            <a:xfrm>
              <a:off x="8444167" y="5485992"/>
              <a:ext cx="859136" cy="933"/>
            </a:xfrm>
            <a:prstGeom prst="line">
              <a:avLst/>
            </a:prstGeom>
            <a:solidFill>
              <a:schemeClr val="accent1"/>
            </a:solidFill>
            <a:ln w="12700" cap="flat" cmpd="sng" algn="ctr">
              <a:solidFill>
                <a:srgbClr val="00285F"/>
              </a:solidFill>
              <a:prstDash val="solid"/>
              <a:round/>
              <a:headEnd type="none" w="med" len="med"/>
              <a:tailEnd type="none" w="med" len="med"/>
            </a:ln>
            <a:effectLst/>
          </p:spPr>
        </p:cxnSp>
        <p:cxnSp>
          <p:nvCxnSpPr>
            <p:cNvPr id="60" name="Straight Connector 59">
              <a:extLst>
                <a:ext uri="{FF2B5EF4-FFF2-40B4-BE49-F238E27FC236}">
                  <a16:creationId xmlns:a16="http://schemas.microsoft.com/office/drawing/2014/main" id="{FFA6391E-CDA7-43E1-9770-A63666949BB5}"/>
                </a:ext>
              </a:extLst>
            </p:cNvPr>
            <p:cNvCxnSpPr>
              <a:cxnSpLocks/>
              <a:stCxn id="53" idx="2"/>
              <a:endCxn id="52" idx="0"/>
            </p:cNvCxnSpPr>
            <p:nvPr/>
          </p:nvCxnSpPr>
          <p:spPr bwMode="auto">
            <a:xfrm flipH="1">
              <a:off x="9579022" y="4635556"/>
              <a:ext cx="505" cy="404258"/>
            </a:xfrm>
            <a:prstGeom prst="line">
              <a:avLst/>
            </a:prstGeom>
            <a:noFill/>
            <a:ln w="3175" cap="flat" cmpd="sng" algn="ctr">
              <a:solidFill>
                <a:schemeClr val="tx1"/>
              </a:solidFill>
              <a:prstDash val="dash"/>
              <a:round/>
              <a:headEnd type="none" w="med" len="med"/>
              <a:tailEnd type="none" w="med" len="med"/>
            </a:ln>
            <a:effectLst/>
          </p:spPr>
        </p:cxnSp>
        <p:cxnSp>
          <p:nvCxnSpPr>
            <p:cNvPr id="61" name="Straight Connector 60">
              <a:extLst>
                <a:ext uri="{FF2B5EF4-FFF2-40B4-BE49-F238E27FC236}">
                  <a16:creationId xmlns:a16="http://schemas.microsoft.com/office/drawing/2014/main" id="{EC98DB22-EEA5-46B0-AA3F-C249BD4E6116}"/>
                </a:ext>
              </a:extLst>
            </p:cNvPr>
            <p:cNvCxnSpPr>
              <a:cxnSpLocks/>
            </p:cNvCxnSpPr>
            <p:nvPr/>
          </p:nvCxnSpPr>
          <p:spPr bwMode="auto">
            <a:xfrm>
              <a:off x="7133209" y="5221811"/>
              <a:ext cx="386353" cy="0"/>
            </a:xfrm>
            <a:prstGeom prst="line">
              <a:avLst/>
            </a:prstGeom>
            <a:solidFill>
              <a:schemeClr val="accent1"/>
            </a:solidFill>
            <a:ln w="3175" cap="flat" cmpd="sng" algn="ctr">
              <a:solidFill>
                <a:schemeClr val="accent2">
                  <a:lumMod val="75000"/>
                </a:schemeClr>
              </a:solidFill>
              <a:prstDash val="solid"/>
              <a:round/>
              <a:headEnd type="none" w="med" len="med"/>
              <a:tailEnd type="none"/>
            </a:ln>
            <a:effectLst/>
          </p:spPr>
        </p:cxnSp>
        <p:cxnSp>
          <p:nvCxnSpPr>
            <p:cNvPr id="62" name="Straight Connector 61">
              <a:extLst>
                <a:ext uri="{FF2B5EF4-FFF2-40B4-BE49-F238E27FC236}">
                  <a16:creationId xmlns:a16="http://schemas.microsoft.com/office/drawing/2014/main" id="{7523FCAE-D902-44B9-B9B5-573CFDAFF796}"/>
                </a:ext>
              </a:extLst>
            </p:cNvPr>
            <p:cNvCxnSpPr>
              <a:cxnSpLocks/>
            </p:cNvCxnSpPr>
            <p:nvPr/>
          </p:nvCxnSpPr>
          <p:spPr bwMode="auto">
            <a:xfrm>
              <a:off x="7133209" y="5769793"/>
              <a:ext cx="397948" cy="0"/>
            </a:xfrm>
            <a:prstGeom prst="line">
              <a:avLst/>
            </a:prstGeom>
            <a:solidFill>
              <a:schemeClr val="accent1"/>
            </a:solidFill>
            <a:ln w="3175" cap="flat" cmpd="sng" algn="ctr">
              <a:solidFill>
                <a:schemeClr val="accent1"/>
              </a:solidFill>
              <a:prstDash val="lgDash"/>
              <a:round/>
              <a:headEnd type="none" w="med" len="med"/>
              <a:tailEnd type="none"/>
            </a:ln>
            <a:effectLst/>
          </p:spPr>
        </p:cxnSp>
        <p:grpSp>
          <p:nvGrpSpPr>
            <p:cNvPr id="63" name="Group 62">
              <a:extLst>
                <a:ext uri="{FF2B5EF4-FFF2-40B4-BE49-F238E27FC236}">
                  <a16:creationId xmlns:a16="http://schemas.microsoft.com/office/drawing/2014/main" id="{D4D372A3-3C1C-44EA-AC72-DD7AFC539CDE}"/>
                </a:ext>
              </a:extLst>
            </p:cNvPr>
            <p:cNvGrpSpPr/>
            <p:nvPr/>
          </p:nvGrpSpPr>
          <p:grpSpPr>
            <a:xfrm>
              <a:off x="6801304" y="5179417"/>
              <a:ext cx="347513" cy="623446"/>
              <a:chOff x="7013560" y="5271339"/>
              <a:chExt cx="239298" cy="429306"/>
            </a:xfrm>
          </p:grpSpPr>
          <p:sp>
            <p:nvSpPr>
              <p:cNvPr id="64" name="Rectangle: Rounded Corners 63">
                <a:extLst>
                  <a:ext uri="{FF2B5EF4-FFF2-40B4-BE49-F238E27FC236}">
                    <a16:creationId xmlns:a16="http://schemas.microsoft.com/office/drawing/2014/main" id="{14742A9E-3F32-4441-A53C-BC3DD7962299}"/>
                  </a:ext>
                </a:extLst>
              </p:cNvPr>
              <p:cNvSpPr/>
              <p:nvPr/>
            </p:nvSpPr>
            <p:spPr bwMode="auto">
              <a:xfrm>
                <a:off x="7013560" y="5271339"/>
                <a:ext cx="233753" cy="421286"/>
              </a:xfrm>
              <a:prstGeom prst="roundRect">
                <a:avLst/>
              </a:prstGeom>
              <a:solidFill>
                <a:schemeClr val="bg1"/>
              </a:solidFill>
              <a:ln w="3175" cap="flat" cmpd="sng" algn="ctr">
                <a:no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noAutofit/>
              </a:bodyPr>
              <a:lstStyle/>
              <a:p>
                <a:pPr marL="357188" marR="0" lvl="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b="0" i="0" u="none" strike="noStrike" kern="1200" cap="none" spc="0" normalizeH="0" baseline="0" noProof="0" err="1">
                  <a:ln>
                    <a:noFill/>
                  </a:ln>
                  <a:solidFill>
                    <a:srgbClr val="FFFFFF"/>
                  </a:solidFill>
                  <a:effectLst/>
                  <a:uLnTx/>
                  <a:uFillTx/>
                  <a:latin typeface="Ericsson Hilda"/>
                  <a:ea typeface="+mn-ea"/>
                  <a:cs typeface="+mn-cs"/>
                </a:endParaRPr>
              </a:p>
            </p:txBody>
          </p:sp>
          <p:sp>
            <p:nvSpPr>
              <p:cNvPr id="65" name="Freeform 6">
                <a:extLst>
                  <a:ext uri="{FF2B5EF4-FFF2-40B4-BE49-F238E27FC236}">
                    <a16:creationId xmlns:a16="http://schemas.microsoft.com/office/drawing/2014/main" id="{2795AF5A-853E-45AD-A0E1-FDEEA9AF5776}"/>
                  </a:ext>
                </a:extLst>
              </p:cNvPr>
              <p:cNvSpPr>
                <a:spLocks noChangeAspect="1" noEditPoints="1"/>
              </p:cNvSpPr>
              <p:nvPr/>
            </p:nvSpPr>
            <p:spPr bwMode="auto">
              <a:xfrm>
                <a:off x="7013560" y="5271339"/>
                <a:ext cx="239298" cy="429306"/>
              </a:xfrm>
              <a:custGeom>
                <a:avLst/>
                <a:gdLst>
                  <a:gd name="T0" fmla="*/ 2147483647 w 241"/>
                  <a:gd name="T1" fmla="*/ 2147483647 h 383"/>
                  <a:gd name="T2" fmla="*/ 2147483647 w 241"/>
                  <a:gd name="T3" fmla="*/ 2147483647 h 383"/>
                  <a:gd name="T4" fmla="*/ 2147483647 w 241"/>
                  <a:gd name="T5" fmla="*/ 2147483647 h 383"/>
                  <a:gd name="T6" fmla="*/ 2147483647 w 241"/>
                  <a:gd name="T7" fmla="*/ 2147483647 h 383"/>
                  <a:gd name="T8" fmla="*/ 2147483647 w 241"/>
                  <a:gd name="T9" fmla="*/ 2147483647 h 383"/>
                  <a:gd name="T10" fmla="*/ 2147483647 w 241"/>
                  <a:gd name="T11" fmla="*/ 2147483647 h 383"/>
                  <a:gd name="T12" fmla="*/ 2147483647 w 241"/>
                  <a:gd name="T13" fmla="*/ 2147483647 h 383"/>
                  <a:gd name="T14" fmla="*/ 2147483647 w 241"/>
                  <a:gd name="T15" fmla="*/ 2147483647 h 383"/>
                  <a:gd name="T16" fmla="*/ 2147483647 w 241"/>
                  <a:gd name="T17" fmla="*/ 0 h 383"/>
                  <a:gd name="T18" fmla="*/ 2147483647 w 241"/>
                  <a:gd name="T19" fmla="*/ 0 h 383"/>
                  <a:gd name="T20" fmla="*/ 0 w 241"/>
                  <a:gd name="T21" fmla="*/ 2147483647 h 383"/>
                  <a:gd name="T22" fmla="*/ 0 w 241"/>
                  <a:gd name="T23" fmla="*/ 2147483647 h 383"/>
                  <a:gd name="T24" fmla="*/ 2147483647 w 241"/>
                  <a:gd name="T25" fmla="*/ 2147483647 h 383"/>
                  <a:gd name="T26" fmla="*/ 2147483647 w 241"/>
                  <a:gd name="T27" fmla="*/ 2147483647 h 383"/>
                  <a:gd name="T28" fmla="*/ 2147483647 w 241"/>
                  <a:gd name="T29" fmla="*/ 2147483647 h 383"/>
                  <a:gd name="T30" fmla="*/ 2147483647 w 241"/>
                  <a:gd name="T31" fmla="*/ 2147483647 h 383"/>
                  <a:gd name="T32" fmla="*/ 2147483647 w 241"/>
                  <a:gd name="T33" fmla="*/ 2147483647 h 383"/>
                  <a:gd name="T34" fmla="*/ 2147483647 w 241"/>
                  <a:gd name="T35" fmla="*/ 2147483647 h 383"/>
                  <a:gd name="T36" fmla="*/ 2147483647 w 241"/>
                  <a:gd name="T37" fmla="*/ 2147483647 h 383"/>
                  <a:gd name="T38" fmla="*/ 2147483647 w 241"/>
                  <a:gd name="T39" fmla="*/ 2147483647 h 383"/>
                  <a:gd name="T40" fmla="*/ 2147483647 w 241"/>
                  <a:gd name="T41" fmla="*/ 2147483647 h 383"/>
                  <a:gd name="T42" fmla="*/ 2147483647 w 241"/>
                  <a:gd name="T43" fmla="*/ 2147483647 h 383"/>
                  <a:gd name="T44" fmla="*/ 2147483647 w 241"/>
                  <a:gd name="T45" fmla="*/ 2147483647 h 383"/>
                  <a:gd name="T46" fmla="*/ 2147483647 w 241"/>
                  <a:gd name="T47" fmla="*/ 2147483647 h 383"/>
                  <a:gd name="T48" fmla="*/ 2147483647 w 241"/>
                  <a:gd name="T49" fmla="*/ 2147483647 h 383"/>
                  <a:gd name="T50" fmla="*/ 2147483647 w 241"/>
                  <a:gd name="T51" fmla="*/ 2147483647 h 383"/>
                  <a:gd name="T52" fmla="*/ 2147483647 w 241"/>
                  <a:gd name="T53" fmla="*/ 2147483647 h 383"/>
                  <a:gd name="T54" fmla="*/ 2147483647 w 241"/>
                  <a:gd name="T55" fmla="*/ 2147483647 h 383"/>
                  <a:gd name="T56" fmla="*/ 2147483647 w 241"/>
                  <a:gd name="T57" fmla="*/ 2147483647 h 383"/>
                  <a:gd name="T58" fmla="*/ 2147483647 w 241"/>
                  <a:gd name="T59" fmla="*/ 2147483647 h 383"/>
                  <a:gd name="T60" fmla="*/ 2147483647 w 241"/>
                  <a:gd name="T61" fmla="*/ 2147483647 h 383"/>
                  <a:gd name="T62" fmla="*/ 2147483647 w 241"/>
                  <a:gd name="T63" fmla="*/ 2147483647 h 383"/>
                  <a:gd name="T64" fmla="*/ 2147483647 w 241"/>
                  <a:gd name="T65" fmla="*/ 2147483647 h 383"/>
                  <a:gd name="T66" fmla="*/ 2147483647 w 241"/>
                  <a:gd name="T67" fmla="*/ 2147483647 h 383"/>
                  <a:gd name="T68" fmla="*/ 2147483647 w 241"/>
                  <a:gd name="T69" fmla="*/ 2147483647 h 383"/>
                  <a:gd name="T70" fmla="*/ 2147483647 w 241"/>
                  <a:gd name="T71" fmla="*/ 2147483647 h 383"/>
                  <a:gd name="T72" fmla="*/ 2147483647 w 241"/>
                  <a:gd name="T73" fmla="*/ 2147483647 h 383"/>
                  <a:gd name="T74" fmla="*/ 2147483647 w 241"/>
                  <a:gd name="T75" fmla="*/ 2147483647 h 383"/>
                  <a:gd name="T76" fmla="*/ 2147483647 w 241"/>
                  <a:gd name="T77" fmla="*/ 2147483647 h 383"/>
                  <a:gd name="T78" fmla="*/ 2147483647 w 241"/>
                  <a:gd name="T79" fmla="*/ 2147483647 h 383"/>
                  <a:gd name="T80" fmla="*/ 2147483647 w 241"/>
                  <a:gd name="T81" fmla="*/ 2147483647 h 383"/>
                  <a:gd name="T82" fmla="*/ 2147483647 w 241"/>
                  <a:gd name="T83" fmla="*/ 2147483647 h 383"/>
                  <a:gd name="T84" fmla="*/ 2147483647 w 241"/>
                  <a:gd name="T85" fmla="*/ 2147483647 h 383"/>
                  <a:gd name="T86" fmla="*/ 2147483647 w 241"/>
                  <a:gd name="T87" fmla="*/ 2147483647 h 383"/>
                  <a:gd name="T88" fmla="*/ 2147483647 w 241"/>
                  <a:gd name="T89" fmla="*/ 2147483647 h 38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41" h="383">
                    <a:moveTo>
                      <a:pt x="117" y="356"/>
                    </a:moveTo>
                    <a:cubicBezTo>
                      <a:pt x="127" y="356"/>
                      <a:pt x="135" y="348"/>
                      <a:pt x="135" y="338"/>
                    </a:cubicBezTo>
                    <a:cubicBezTo>
                      <a:pt x="135" y="329"/>
                      <a:pt x="127" y="321"/>
                      <a:pt x="117" y="321"/>
                    </a:cubicBezTo>
                    <a:cubicBezTo>
                      <a:pt x="107" y="321"/>
                      <a:pt x="99" y="329"/>
                      <a:pt x="99" y="338"/>
                    </a:cubicBezTo>
                    <a:cubicBezTo>
                      <a:pt x="99" y="348"/>
                      <a:pt x="107" y="356"/>
                      <a:pt x="117" y="356"/>
                    </a:cubicBezTo>
                    <a:close/>
                    <a:moveTo>
                      <a:pt x="233" y="90"/>
                    </a:moveTo>
                    <a:cubicBezTo>
                      <a:pt x="237" y="90"/>
                      <a:pt x="241" y="87"/>
                      <a:pt x="241" y="82"/>
                    </a:cubicBezTo>
                    <a:cubicBezTo>
                      <a:pt x="241" y="19"/>
                      <a:pt x="241" y="19"/>
                      <a:pt x="241" y="19"/>
                    </a:cubicBezTo>
                    <a:cubicBezTo>
                      <a:pt x="241" y="8"/>
                      <a:pt x="232" y="0"/>
                      <a:pt x="221" y="0"/>
                    </a:cubicBezTo>
                    <a:cubicBezTo>
                      <a:pt x="19" y="0"/>
                      <a:pt x="19" y="0"/>
                      <a:pt x="19" y="0"/>
                    </a:cubicBezTo>
                    <a:cubicBezTo>
                      <a:pt x="8" y="0"/>
                      <a:pt x="0" y="8"/>
                      <a:pt x="0" y="19"/>
                    </a:cubicBezTo>
                    <a:cubicBezTo>
                      <a:pt x="0" y="364"/>
                      <a:pt x="0" y="364"/>
                      <a:pt x="0" y="364"/>
                    </a:cubicBezTo>
                    <a:cubicBezTo>
                      <a:pt x="0" y="375"/>
                      <a:pt x="8" y="383"/>
                      <a:pt x="19" y="383"/>
                    </a:cubicBezTo>
                    <a:cubicBezTo>
                      <a:pt x="221" y="383"/>
                      <a:pt x="221" y="383"/>
                      <a:pt x="221" y="383"/>
                    </a:cubicBezTo>
                    <a:cubicBezTo>
                      <a:pt x="232" y="383"/>
                      <a:pt x="241" y="375"/>
                      <a:pt x="241" y="364"/>
                    </a:cubicBezTo>
                    <a:cubicBezTo>
                      <a:pt x="241" y="114"/>
                      <a:pt x="241" y="114"/>
                      <a:pt x="241" y="114"/>
                    </a:cubicBezTo>
                    <a:cubicBezTo>
                      <a:pt x="241" y="110"/>
                      <a:pt x="237" y="106"/>
                      <a:pt x="233" y="106"/>
                    </a:cubicBezTo>
                    <a:cubicBezTo>
                      <a:pt x="228" y="106"/>
                      <a:pt x="225" y="110"/>
                      <a:pt x="225" y="114"/>
                    </a:cubicBezTo>
                    <a:cubicBezTo>
                      <a:pt x="225" y="295"/>
                      <a:pt x="225" y="295"/>
                      <a:pt x="225" y="295"/>
                    </a:cubicBezTo>
                    <a:cubicBezTo>
                      <a:pt x="16" y="295"/>
                      <a:pt x="16" y="295"/>
                      <a:pt x="16" y="295"/>
                    </a:cubicBezTo>
                    <a:cubicBezTo>
                      <a:pt x="16" y="69"/>
                      <a:pt x="16" y="69"/>
                      <a:pt x="16" y="69"/>
                    </a:cubicBezTo>
                    <a:cubicBezTo>
                      <a:pt x="225" y="69"/>
                      <a:pt x="225" y="69"/>
                      <a:pt x="225" y="69"/>
                    </a:cubicBezTo>
                    <a:cubicBezTo>
                      <a:pt x="225" y="82"/>
                      <a:pt x="225" y="82"/>
                      <a:pt x="225" y="82"/>
                    </a:cubicBezTo>
                    <a:cubicBezTo>
                      <a:pt x="225" y="87"/>
                      <a:pt x="228" y="90"/>
                      <a:pt x="233" y="90"/>
                    </a:cubicBezTo>
                    <a:close/>
                    <a:moveTo>
                      <a:pt x="225" y="311"/>
                    </a:moveTo>
                    <a:cubicBezTo>
                      <a:pt x="225" y="364"/>
                      <a:pt x="225" y="364"/>
                      <a:pt x="225" y="364"/>
                    </a:cubicBezTo>
                    <a:cubicBezTo>
                      <a:pt x="225" y="366"/>
                      <a:pt x="223" y="367"/>
                      <a:pt x="221" y="367"/>
                    </a:cubicBezTo>
                    <a:cubicBezTo>
                      <a:pt x="19" y="367"/>
                      <a:pt x="19" y="367"/>
                      <a:pt x="19" y="367"/>
                    </a:cubicBezTo>
                    <a:cubicBezTo>
                      <a:pt x="17" y="367"/>
                      <a:pt x="16" y="366"/>
                      <a:pt x="16" y="364"/>
                    </a:cubicBezTo>
                    <a:cubicBezTo>
                      <a:pt x="16" y="311"/>
                      <a:pt x="16" y="311"/>
                      <a:pt x="16" y="311"/>
                    </a:cubicBezTo>
                    <a:lnTo>
                      <a:pt x="225" y="311"/>
                    </a:lnTo>
                    <a:close/>
                    <a:moveTo>
                      <a:pt x="16" y="53"/>
                    </a:moveTo>
                    <a:cubicBezTo>
                      <a:pt x="16" y="19"/>
                      <a:pt x="16" y="19"/>
                      <a:pt x="16" y="19"/>
                    </a:cubicBezTo>
                    <a:cubicBezTo>
                      <a:pt x="16" y="17"/>
                      <a:pt x="17" y="16"/>
                      <a:pt x="19" y="16"/>
                    </a:cubicBezTo>
                    <a:cubicBezTo>
                      <a:pt x="221" y="16"/>
                      <a:pt x="221" y="16"/>
                      <a:pt x="221" y="16"/>
                    </a:cubicBezTo>
                    <a:cubicBezTo>
                      <a:pt x="223" y="16"/>
                      <a:pt x="225" y="17"/>
                      <a:pt x="225" y="19"/>
                    </a:cubicBezTo>
                    <a:cubicBezTo>
                      <a:pt x="225" y="53"/>
                      <a:pt x="225" y="53"/>
                      <a:pt x="225" y="53"/>
                    </a:cubicBezTo>
                    <a:lnTo>
                      <a:pt x="16" y="53"/>
                    </a:lnTo>
                    <a:close/>
                    <a:moveTo>
                      <a:pt x="135" y="26"/>
                    </a:moveTo>
                    <a:cubicBezTo>
                      <a:pt x="99" y="26"/>
                      <a:pt x="99" y="26"/>
                      <a:pt x="99" y="26"/>
                    </a:cubicBezTo>
                    <a:cubicBezTo>
                      <a:pt x="95" y="26"/>
                      <a:pt x="91" y="30"/>
                      <a:pt x="91" y="34"/>
                    </a:cubicBezTo>
                    <a:cubicBezTo>
                      <a:pt x="91" y="38"/>
                      <a:pt x="95" y="42"/>
                      <a:pt x="99" y="42"/>
                    </a:cubicBezTo>
                    <a:cubicBezTo>
                      <a:pt x="135" y="42"/>
                      <a:pt x="135" y="42"/>
                      <a:pt x="135" y="42"/>
                    </a:cubicBezTo>
                    <a:cubicBezTo>
                      <a:pt x="139" y="42"/>
                      <a:pt x="143" y="38"/>
                      <a:pt x="143" y="34"/>
                    </a:cubicBezTo>
                    <a:cubicBezTo>
                      <a:pt x="143" y="30"/>
                      <a:pt x="139" y="26"/>
                      <a:pt x="135" y="26"/>
                    </a:cubicBezTo>
                    <a:close/>
                  </a:path>
                </a:pathLst>
              </a:custGeom>
              <a:solidFill>
                <a:schemeClr val="bg1">
                  <a:lumMod val="65000"/>
                </a:schemeClr>
              </a:solidFill>
              <a:ln>
                <a:noFill/>
              </a:ln>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b="0" i="0" u="none" strike="noStrike" kern="1200" cap="none" spc="0" normalizeH="0" baseline="0" noProof="0">
                  <a:ln>
                    <a:noFill/>
                  </a:ln>
                  <a:solidFill>
                    <a:srgbClr val="181818"/>
                  </a:solidFill>
                  <a:effectLst/>
                  <a:uLnTx/>
                  <a:uFillTx/>
                  <a:latin typeface="Arial" charset="0"/>
                  <a:ea typeface="+mn-ea"/>
                  <a:cs typeface="+mn-cs"/>
                </a:endParaRPr>
              </a:p>
            </p:txBody>
          </p:sp>
        </p:grpSp>
      </p:grpSp>
      <p:grpSp>
        <p:nvGrpSpPr>
          <p:cNvPr id="67" name="Group 66">
            <a:extLst>
              <a:ext uri="{FF2B5EF4-FFF2-40B4-BE49-F238E27FC236}">
                <a16:creationId xmlns:a16="http://schemas.microsoft.com/office/drawing/2014/main" id="{A44DA8FD-C7D9-461A-80B9-491EF06FE2B1}"/>
              </a:ext>
            </a:extLst>
          </p:cNvPr>
          <p:cNvGrpSpPr/>
          <p:nvPr/>
        </p:nvGrpSpPr>
        <p:grpSpPr>
          <a:xfrm>
            <a:off x="7585958" y="1789224"/>
            <a:ext cx="148524" cy="239885"/>
            <a:chOff x="2651570" y="5134915"/>
            <a:chExt cx="148524" cy="239885"/>
          </a:xfrm>
        </p:grpSpPr>
        <p:grpSp>
          <p:nvGrpSpPr>
            <p:cNvPr id="76" name="Group 75">
              <a:extLst>
                <a:ext uri="{FF2B5EF4-FFF2-40B4-BE49-F238E27FC236}">
                  <a16:creationId xmlns:a16="http://schemas.microsoft.com/office/drawing/2014/main" id="{DB12B0CA-C50A-4923-9C2D-E77C43E47330}"/>
                </a:ext>
              </a:extLst>
            </p:cNvPr>
            <p:cNvGrpSpPr/>
            <p:nvPr/>
          </p:nvGrpSpPr>
          <p:grpSpPr>
            <a:xfrm>
              <a:off x="2651570" y="5134915"/>
              <a:ext cx="148524" cy="239885"/>
              <a:chOff x="2675120" y="4656051"/>
              <a:chExt cx="148524" cy="239885"/>
            </a:xfrm>
          </p:grpSpPr>
          <p:sp>
            <p:nvSpPr>
              <p:cNvPr id="84" name="Rectangle: Rounded Corners 83">
                <a:extLst>
                  <a:ext uri="{FF2B5EF4-FFF2-40B4-BE49-F238E27FC236}">
                    <a16:creationId xmlns:a16="http://schemas.microsoft.com/office/drawing/2014/main" id="{4E7E6AD5-C8E4-4E58-9210-44C63B19194F}"/>
                  </a:ext>
                </a:extLst>
              </p:cNvPr>
              <p:cNvSpPr/>
              <p:nvPr/>
            </p:nvSpPr>
            <p:spPr bwMode="auto">
              <a:xfrm>
                <a:off x="2677441" y="4656051"/>
                <a:ext cx="146203" cy="232538"/>
              </a:xfrm>
              <a:prstGeom prst="roundRect">
                <a:avLst/>
              </a:prstGeom>
              <a:solidFill>
                <a:schemeClr val="bg1"/>
              </a:solidFill>
              <a:ln w="12700" cap="flat" cmpd="sng" algn="ctr">
                <a:no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181818"/>
                  </a:solidFill>
                  <a:effectLst/>
                  <a:uLnTx/>
                  <a:uFillTx/>
                  <a:latin typeface="Arial" charset="0"/>
                  <a:ea typeface="+mn-ea"/>
                  <a:cs typeface="+mn-cs"/>
                </a:endParaRPr>
              </a:p>
            </p:txBody>
          </p:sp>
          <p:sp>
            <p:nvSpPr>
              <p:cNvPr id="90" name="Freeform 6">
                <a:extLst>
                  <a:ext uri="{FF2B5EF4-FFF2-40B4-BE49-F238E27FC236}">
                    <a16:creationId xmlns:a16="http://schemas.microsoft.com/office/drawing/2014/main" id="{6956458D-4E82-4A01-95FE-7E4E70F969DE}"/>
                  </a:ext>
                </a:extLst>
              </p:cNvPr>
              <p:cNvSpPr>
                <a:spLocks noChangeAspect="1" noEditPoints="1"/>
              </p:cNvSpPr>
              <p:nvPr/>
            </p:nvSpPr>
            <p:spPr bwMode="auto">
              <a:xfrm>
                <a:off x="2675120" y="4663398"/>
                <a:ext cx="146203" cy="232538"/>
              </a:xfrm>
              <a:custGeom>
                <a:avLst/>
                <a:gdLst>
                  <a:gd name="T0" fmla="*/ 2147483646 w 241"/>
                  <a:gd name="T1" fmla="*/ 2147483646 h 383"/>
                  <a:gd name="T2" fmla="*/ 2147483646 w 241"/>
                  <a:gd name="T3" fmla="*/ 2147483646 h 383"/>
                  <a:gd name="T4" fmla="*/ 2147483646 w 241"/>
                  <a:gd name="T5" fmla="*/ 2147483646 h 383"/>
                  <a:gd name="T6" fmla="*/ 2147483646 w 241"/>
                  <a:gd name="T7" fmla="*/ 2147483646 h 383"/>
                  <a:gd name="T8" fmla="*/ 2147483646 w 241"/>
                  <a:gd name="T9" fmla="*/ 2147483646 h 383"/>
                  <a:gd name="T10" fmla="*/ 2147483646 w 241"/>
                  <a:gd name="T11" fmla="*/ 2147483646 h 383"/>
                  <a:gd name="T12" fmla="*/ 2147483646 w 241"/>
                  <a:gd name="T13" fmla="*/ 2147483646 h 383"/>
                  <a:gd name="T14" fmla="*/ 2147483646 w 241"/>
                  <a:gd name="T15" fmla="*/ 2147483646 h 383"/>
                  <a:gd name="T16" fmla="*/ 2147483646 w 241"/>
                  <a:gd name="T17" fmla="*/ 0 h 383"/>
                  <a:gd name="T18" fmla="*/ 2147483646 w 241"/>
                  <a:gd name="T19" fmla="*/ 0 h 383"/>
                  <a:gd name="T20" fmla="*/ 0 w 241"/>
                  <a:gd name="T21" fmla="*/ 2147483646 h 383"/>
                  <a:gd name="T22" fmla="*/ 0 w 241"/>
                  <a:gd name="T23" fmla="*/ 2147483646 h 383"/>
                  <a:gd name="T24" fmla="*/ 2147483646 w 241"/>
                  <a:gd name="T25" fmla="*/ 2147483646 h 383"/>
                  <a:gd name="T26" fmla="*/ 2147483646 w 241"/>
                  <a:gd name="T27" fmla="*/ 2147483646 h 383"/>
                  <a:gd name="T28" fmla="*/ 2147483646 w 241"/>
                  <a:gd name="T29" fmla="*/ 2147483646 h 383"/>
                  <a:gd name="T30" fmla="*/ 2147483646 w 241"/>
                  <a:gd name="T31" fmla="*/ 2147483646 h 383"/>
                  <a:gd name="T32" fmla="*/ 2147483646 w 241"/>
                  <a:gd name="T33" fmla="*/ 2147483646 h 383"/>
                  <a:gd name="T34" fmla="*/ 2147483646 w 241"/>
                  <a:gd name="T35" fmla="*/ 2147483646 h 383"/>
                  <a:gd name="T36" fmla="*/ 2147483646 w 241"/>
                  <a:gd name="T37" fmla="*/ 2147483646 h 383"/>
                  <a:gd name="T38" fmla="*/ 2147483646 w 241"/>
                  <a:gd name="T39" fmla="*/ 2147483646 h 383"/>
                  <a:gd name="T40" fmla="*/ 2147483646 w 241"/>
                  <a:gd name="T41" fmla="*/ 2147483646 h 383"/>
                  <a:gd name="T42" fmla="*/ 2147483646 w 241"/>
                  <a:gd name="T43" fmla="*/ 2147483646 h 383"/>
                  <a:gd name="T44" fmla="*/ 2147483646 w 241"/>
                  <a:gd name="T45" fmla="*/ 2147483646 h 383"/>
                  <a:gd name="T46" fmla="*/ 2147483646 w 241"/>
                  <a:gd name="T47" fmla="*/ 2147483646 h 383"/>
                  <a:gd name="T48" fmla="*/ 2147483646 w 241"/>
                  <a:gd name="T49" fmla="*/ 2147483646 h 383"/>
                  <a:gd name="T50" fmla="*/ 2147483646 w 241"/>
                  <a:gd name="T51" fmla="*/ 2147483646 h 383"/>
                  <a:gd name="T52" fmla="*/ 2147483646 w 241"/>
                  <a:gd name="T53" fmla="*/ 2147483646 h 383"/>
                  <a:gd name="T54" fmla="*/ 2147483646 w 241"/>
                  <a:gd name="T55" fmla="*/ 2147483646 h 383"/>
                  <a:gd name="T56" fmla="*/ 2147483646 w 241"/>
                  <a:gd name="T57" fmla="*/ 2147483646 h 383"/>
                  <a:gd name="T58" fmla="*/ 2147483646 w 241"/>
                  <a:gd name="T59" fmla="*/ 2147483646 h 383"/>
                  <a:gd name="T60" fmla="*/ 2147483646 w 241"/>
                  <a:gd name="T61" fmla="*/ 2147483646 h 383"/>
                  <a:gd name="T62" fmla="*/ 2147483646 w 241"/>
                  <a:gd name="T63" fmla="*/ 2147483646 h 383"/>
                  <a:gd name="T64" fmla="*/ 2147483646 w 241"/>
                  <a:gd name="T65" fmla="*/ 2147483646 h 383"/>
                  <a:gd name="T66" fmla="*/ 2147483646 w 241"/>
                  <a:gd name="T67" fmla="*/ 2147483646 h 383"/>
                  <a:gd name="T68" fmla="*/ 2147483646 w 241"/>
                  <a:gd name="T69" fmla="*/ 2147483646 h 383"/>
                  <a:gd name="T70" fmla="*/ 2147483646 w 241"/>
                  <a:gd name="T71" fmla="*/ 2147483646 h 383"/>
                  <a:gd name="T72" fmla="*/ 2147483646 w 241"/>
                  <a:gd name="T73" fmla="*/ 2147483646 h 383"/>
                  <a:gd name="T74" fmla="*/ 2147483646 w 241"/>
                  <a:gd name="T75" fmla="*/ 2147483646 h 383"/>
                  <a:gd name="T76" fmla="*/ 2147483646 w 241"/>
                  <a:gd name="T77" fmla="*/ 2147483646 h 383"/>
                  <a:gd name="T78" fmla="*/ 2147483646 w 241"/>
                  <a:gd name="T79" fmla="*/ 2147483646 h 383"/>
                  <a:gd name="T80" fmla="*/ 2147483646 w 241"/>
                  <a:gd name="T81" fmla="*/ 2147483646 h 383"/>
                  <a:gd name="T82" fmla="*/ 2147483646 w 241"/>
                  <a:gd name="T83" fmla="*/ 2147483646 h 383"/>
                  <a:gd name="T84" fmla="*/ 2147483646 w 241"/>
                  <a:gd name="T85" fmla="*/ 2147483646 h 383"/>
                  <a:gd name="T86" fmla="*/ 2147483646 w 241"/>
                  <a:gd name="T87" fmla="*/ 2147483646 h 383"/>
                  <a:gd name="T88" fmla="*/ 2147483646 w 241"/>
                  <a:gd name="T89" fmla="*/ 2147483646 h 38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41" h="383">
                    <a:moveTo>
                      <a:pt x="117" y="356"/>
                    </a:moveTo>
                    <a:cubicBezTo>
                      <a:pt x="127" y="356"/>
                      <a:pt x="135" y="348"/>
                      <a:pt x="135" y="338"/>
                    </a:cubicBezTo>
                    <a:cubicBezTo>
                      <a:pt x="135" y="329"/>
                      <a:pt x="127" y="321"/>
                      <a:pt x="117" y="321"/>
                    </a:cubicBezTo>
                    <a:cubicBezTo>
                      <a:pt x="107" y="321"/>
                      <a:pt x="99" y="329"/>
                      <a:pt x="99" y="338"/>
                    </a:cubicBezTo>
                    <a:cubicBezTo>
                      <a:pt x="99" y="348"/>
                      <a:pt x="107" y="356"/>
                      <a:pt x="117" y="356"/>
                    </a:cubicBezTo>
                    <a:close/>
                    <a:moveTo>
                      <a:pt x="233" y="90"/>
                    </a:moveTo>
                    <a:cubicBezTo>
                      <a:pt x="237" y="90"/>
                      <a:pt x="241" y="87"/>
                      <a:pt x="241" y="82"/>
                    </a:cubicBezTo>
                    <a:cubicBezTo>
                      <a:pt x="241" y="19"/>
                      <a:pt x="241" y="19"/>
                      <a:pt x="241" y="19"/>
                    </a:cubicBezTo>
                    <a:cubicBezTo>
                      <a:pt x="241" y="8"/>
                      <a:pt x="232" y="0"/>
                      <a:pt x="221" y="0"/>
                    </a:cubicBezTo>
                    <a:cubicBezTo>
                      <a:pt x="19" y="0"/>
                      <a:pt x="19" y="0"/>
                      <a:pt x="19" y="0"/>
                    </a:cubicBezTo>
                    <a:cubicBezTo>
                      <a:pt x="8" y="0"/>
                      <a:pt x="0" y="8"/>
                      <a:pt x="0" y="19"/>
                    </a:cubicBezTo>
                    <a:cubicBezTo>
                      <a:pt x="0" y="364"/>
                      <a:pt x="0" y="364"/>
                      <a:pt x="0" y="364"/>
                    </a:cubicBezTo>
                    <a:cubicBezTo>
                      <a:pt x="0" y="375"/>
                      <a:pt x="8" y="383"/>
                      <a:pt x="19" y="383"/>
                    </a:cubicBezTo>
                    <a:cubicBezTo>
                      <a:pt x="221" y="383"/>
                      <a:pt x="221" y="383"/>
                      <a:pt x="221" y="383"/>
                    </a:cubicBezTo>
                    <a:cubicBezTo>
                      <a:pt x="232" y="383"/>
                      <a:pt x="241" y="375"/>
                      <a:pt x="241" y="364"/>
                    </a:cubicBezTo>
                    <a:cubicBezTo>
                      <a:pt x="241" y="114"/>
                      <a:pt x="241" y="114"/>
                      <a:pt x="241" y="114"/>
                    </a:cubicBezTo>
                    <a:cubicBezTo>
                      <a:pt x="241" y="110"/>
                      <a:pt x="237" y="106"/>
                      <a:pt x="233" y="106"/>
                    </a:cubicBezTo>
                    <a:cubicBezTo>
                      <a:pt x="228" y="106"/>
                      <a:pt x="225" y="110"/>
                      <a:pt x="225" y="114"/>
                    </a:cubicBezTo>
                    <a:cubicBezTo>
                      <a:pt x="225" y="295"/>
                      <a:pt x="225" y="295"/>
                      <a:pt x="225" y="295"/>
                    </a:cubicBezTo>
                    <a:cubicBezTo>
                      <a:pt x="16" y="295"/>
                      <a:pt x="16" y="295"/>
                      <a:pt x="16" y="295"/>
                    </a:cubicBezTo>
                    <a:cubicBezTo>
                      <a:pt x="16" y="69"/>
                      <a:pt x="16" y="69"/>
                      <a:pt x="16" y="69"/>
                    </a:cubicBezTo>
                    <a:cubicBezTo>
                      <a:pt x="225" y="69"/>
                      <a:pt x="225" y="69"/>
                      <a:pt x="225" y="69"/>
                    </a:cubicBezTo>
                    <a:cubicBezTo>
                      <a:pt x="225" y="82"/>
                      <a:pt x="225" y="82"/>
                      <a:pt x="225" y="82"/>
                    </a:cubicBezTo>
                    <a:cubicBezTo>
                      <a:pt x="225" y="87"/>
                      <a:pt x="228" y="90"/>
                      <a:pt x="233" y="90"/>
                    </a:cubicBezTo>
                    <a:close/>
                    <a:moveTo>
                      <a:pt x="225" y="311"/>
                    </a:moveTo>
                    <a:cubicBezTo>
                      <a:pt x="225" y="364"/>
                      <a:pt x="225" y="364"/>
                      <a:pt x="225" y="364"/>
                    </a:cubicBezTo>
                    <a:cubicBezTo>
                      <a:pt x="225" y="366"/>
                      <a:pt x="223" y="367"/>
                      <a:pt x="221" y="367"/>
                    </a:cubicBezTo>
                    <a:cubicBezTo>
                      <a:pt x="19" y="367"/>
                      <a:pt x="19" y="367"/>
                      <a:pt x="19" y="367"/>
                    </a:cubicBezTo>
                    <a:cubicBezTo>
                      <a:pt x="17" y="367"/>
                      <a:pt x="16" y="366"/>
                      <a:pt x="16" y="364"/>
                    </a:cubicBezTo>
                    <a:cubicBezTo>
                      <a:pt x="16" y="311"/>
                      <a:pt x="16" y="311"/>
                      <a:pt x="16" y="311"/>
                    </a:cubicBezTo>
                    <a:lnTo>
                      <a:pt x="225" y="311"/>
                    </a:lnTo>
                    <a:close/>
                    <a:moveTo>
                      <a:pt x="16" y="53"/>
                    </a:moveTo>
                    <a:cubicBezTo>
                      <a:pt x="16" y="19"/>
                      <a:pt x="16" y="19"/>
                      <a:pt x="16" y="19"/>
                    </a:cubicBezTo>
                    <a:cubicBezTo>
                      <a:pt x="16" y="17"/>
                      <a:pt x="17" y="16"/>
                      <a:pt x="19" y="16"/>
                    </a:cubicBezTo>
                    <a:cubicBezTo>
                      <a:pt x="221" y="16"/>
                      <a:pt x="221" y="16"/>
                      <a:pt x="221" y="16"/>
                    </a:cubicBezTo>
                    <a:cubicBezTo>
                      <a:pt x="223" y="16"/>
                      <a:pt x="225" y="17"/>
                      <a:pt x="225" y="19"/>
                    </a:cubicBezTo>
                    <a:cubicBezTo>
                      <a:pt x="225" y="53"/>
                      <a:pt x="225" y="53"/>
                      <a:pt x="225" y="53"/>
                    </a:cubicBezTo>
                    <a:lnTo>
                      <a:pt x="16" y="53"/>
                    </a:lnTo>
                    <a:close/>
                    <a:moveTo>
                      <a:pt x="135" y="26"/>
                    </a:moveTo>
                    <a:cubicBezTo>
                      <a:pt x="99" y="26"/>
                      <a:pt x="99" y="26"/>
                      <a:pt x="99" y="26"/>
                    </a:cubicBezTo>
                    <a:cubicBezTo>
                      <a:pt x="95" y="26"/>
                      <a:pt x="91" y="30"/>
                      <a:pt x="91" y="34"/>
                    </a:cubicBezTo>
                    <a:cubicBezTo>
                      <a:pt x="91" y="38"/>
                      <a:pt x="95" y="42"/>
                      <a:pt x="99" y="42"/>
                    </a:cubicBezTo>
                    <a:cubicBezTo>
                      <a:pt x="135" y="42"/>
                      <a:pt x="135" y="42"/>
                      <a:pt x="135" y="42"/>
                    </a:cubicBezTo>
                    <a:cubicBezTo>
                      <a:pt x="139" y="42"/>
                      <a:pt x="143" y="38"/>
                      <a:pt x="143" y="34"/>
                    </a:cubicBezTo>
                    <a:cubicBezTo>
                      <a:pt x="143" y="30"/>
                      <a:pt x="139" y="26"/>
                      <a:pt x="135" y="26"/>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181818"/>
                  </a:solidFill>
                  <a:effectLst/>
                  <a:uLnTx/>
                  <a:uFillTx/>
                  <a:latin typeface="Arial" charset="0"/>
                  <a:ea typeface="+mn-ea"/>
                  <a:cs typeface="+mn-cs"/>
                </a:endParaRPr>
              </a:p>
            </p:txBody>
          </p:sp>
        </p:grpSp>
        <p:sp>
          <p:nvSpPr>
            <p:cNvPr id="77" name="Rectangle 76">
              <a:extLst>
                <a:ext uri="{FF2B5EF4-FFF2-40B4-BE49-F238E27FC236}">
                  <a16:creationId xmlns:a16="http://schemas.microsoft.com/office/drawing/2014/main" id="{E4ECDBF6-1189-4A1D-9887-3B2EEF0D23B8}"/>
                </a:ext>
              </a:extLst>
            </p:cNvPr>
            <p:cNvSpPr/>
            <p:nvPr/>
          </p:nvSpPr>
          <p:spPr>
            <a:xfrm>
              <a:off x="2725799" y="5177913"/>
              <a:ext cx="65" cy="153888"/>
            </a:xfrm>
            <a:prstGeom prst="rect">
              <a:avLst/>
            </a:prstGeom>
          </p:spPr>
          <p:txBody>
            <a:bodyPr wrap="none" lIns="0" tIns="0" rIns="0" bIns="0" anchor="ct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000" b="0" i="0" u="none" strike="noStrike" kern="1200" cap="none" spc="0" normalizeH="0" baseline="0" noProof="0">
                <a:ln>
                  <a:noFill/>
                </a:ln>
                <a:solidFill>
                  <a:srgbClr val="181818"/>
                </a:solidFill>
                <a:effectLst/>
                <a:uLnTx/>
                <a:uFillTx/>
                <a:latin typeface="Arial" charset="0"/>
                <a:ea typeface="+mn-ea"/>
                <a:cs typeface="+mn-cs"/>
              </a:endParaRPr>
            </a:p>
          </p:txBody>
        </p:sp>
      </p:grpSp>
      <p:sp>
        <p:nvSpPr>
          <p:cNvPr id="91" name="Rectangle 90">
            <a:extLst>
              <a:ext uri="{FF2B5EF4-FFF2-40B4-BE49-F238E27FC236}">
                <a16:creationId xmlns:a16="http://schemas.microsoft.com/office/drawing/2014/main" id="{B54AFAF7-B5E4-4AAB-8E32-2A43B8109DC5}"/>
              </a:ext>
            </a:extLst>
          </p:cNvPr>
          <p:cNvSpPr/>
          <p:nvPr/>
        </p:nvSpPr>
        <p:spPr>
          <a:xfrm>
            <a:off x="7802941" y="1807591"/>
            <a:ext cx="1236236" cy="253916"/>
          </a:xfrm>
          <a:prstGeom prst="rect">
            <a:avLst/>
          </a:prstGeom>
        </p:spPr>
        <p:txBody>
          <a:bodyPr wrap="none">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050" b="0" i="0" u="none" strike="noStrike" kern="1200" cap="none" spc="0" normalizeH="0" baseline="0" noProof="0">
                <a:ln>
                  <a:noFill/>
                </a:ln>
                <a:solidFill>
                  <a:srgbClr val="58585A"/>
                </a:solidFill>
                <a:effectLst/>
                <a:uLnTx/>
                <a:uFillTx/>
                <a:latin typeface="Ericsson Hilda"/>
                <a:ea typeface="+mn-ea"/>
                <a:cs typeface="+mn-cs"/>
              </a:rPr>
              <a:t>Dual Connectivity</a:t>
            </a:r>
          </a:p>
        </p:txBody>
      </p:sp>
      <p:cxnSp>
        <p:nvCxnSpPr>
          <p:cNvPr id="92" name="Straight Connector 91">
            <a:extLst>
              <a:ext uri="{FF2B5EF4-FFF2-40B4-BE49-F238E27FC236}">
                <a16:creationId xmlns:a16="http://schemas.microsoft.com/office/drawing/2014/main" id="{4DBDDBB2-EAE5-4F14-9CD7-83A0CF98E5AC}"/>
              </a:ext>
            </a:extLst>
          </p:cNvPr>
          <p:cNvCxnSpPr>
            <a:cxnSpLocks/>
          </p:cNvCxnSpPr>
          <p:nvPr/>
        </p:nvCxnSpPr>
        <p:spPr bwMode="auto">
          <a:xfrm>
            <a:off x="6435815" y="3365213"/>
            <a:ext cx="5607856" cy="0"/>
          </a:xfrm>
          <a:prstGeom prst="line">
            <a:avLst/>
          </a:prstGeom>
          <a:solidFill>
            <a:schemeClr val="accent1"/>
          </a:solidFill>
          <a:ln w="57150" cap="flat" cmpd="sng" algn="ctr">
            <a:solidFill>
              <a:schemeClr val="bg1">
                <a:lumMod val="65000"/>
              </a:schemeClr>
            </a:solidFill>
            <a:prstDash val="solid"/>
            <a:round/>
            <a:headEnd type="none" w="med" len="med"/>
            <a:tailEnd type="none" w="med" len="med"/>
          </a:ln>
          <a:effectLst/>
        </p:spPr>
      </p:cxnSp>
      <p:sp>
        <p:nvSpPr>
          <p:cNvPr id="93" name="Oval 92">
            <a:extLst>
              <a:ext uri="{FF2B5EF4-FFF2-40B4-BE49-F238E27FC236}">
                <a16:creationId xmlns:a16="http://schemas.microsoft.com/office/drawing/2014/main" id="{29236240-DCAD-4A92-B694-AE7B45183193}"/>
              </a:ext>
            </a:extLst>
          </p:cNvPr>
          <p:cNvSpPr/>
          <p:nvPr/>
        </p:nvSpPr>
        <p:spPr bwMode="auto">
          <a:xfrm>
            <a:off x="6712133" y="2423830"/>
            <a:ext cx="4727899" cy="344218"/>
          </a:xfrm>
          <a:prstGeom prst="ellipse">
            <a:avLst/>
          </a:prstGeom>
          <a:solidFill>
            <a:schemeClr val="bg1">
              <a:lumMod val="75000"/>
            </a:schemeClr>
          </a:solidFill>
          <a:ln w="12700" cap="flat" cmpd="sng" algn="ctr">
            <a:solidFill>
              <a:srgbClr val="002060"/>
            </a:solidFill>
            <a:prstDash val="dash"/>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100" b="0" i="0" u="none" strike="noStrike" kern="1200" cap="none" spc="0" normalizeH="0" baseline="0" noProof="0">
                <a:ln>
                  <a:noFill/>
                </a:ln>
                <a:solidFill>
                  <a:srgbClr val="58585A"/>
                </a:solidFill>
                <a:effectLst/>
                <a:uLnTx/>
                <a:uFillTx/>
                <a:latin typeface="Ericsson Hilda"/>
                <a:ea typeface="+mn-ea"/>
                <a:cs typeface="+mn-cs"/>
              </a:rPr>
              <a:t>CS voice coverage</a:t>
            </a:r>
          </a:p>
        </p:txBody>
      </p:sp>
      <p:sp>
        <p:nvSpPr>
          <p:cNvPr id="94" name="TextBox 93">
            <a:extLst>
              <a:ext uri="{FF2B5EF4-FFF2-40B4-BE49-F238E27FC236}">
                <a16:creationId xmlns:a16="http://schemas.microsoft.com/office/drawing/2014/main" id="{B3EE0B91-9FEA-4E9C-BE0D-4CF95922BD2E}"/>
              </a:ext>
            </a:extLst>
          </p:cNvPr>
          <p:cNvSpPr txBox="1"/>
          <p:nvPr/>
        </p:nvSpPr>
        <p:spPr>
          <a:xfrm>
            <a:off x="10770452" y="2187258"/>
            <a:ext cx="764953" cy="246221"/>
          </a:xfrm>
          <a:prstGeom prst="rect">
            <a:avLst/>
          </a:prstGeom>
          <a:solidFill>
            <a:srgbClr val="FFFFFF">
              <a:alpha val="78000"/>
            </a:srgbClr>
          </a:solidFill>
        </p:spPr>
        <p:txBody>
          <a:bodyPr wrap="none" rtlCol="0">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000" b="0" i="0" u="none" strike="noStrike" kern="1200" cap="none" spc="0" normalizeH="0" baseline="0" noProof="0">
                <a:ln>
                  <a:noFill/>
                </a:ln>
                <a:solidFill>
                  <a:srgbClr val="181818"/>
                </a:solidFill>
                <a:effectLst/>
                <a:uLnTx/>
                <a:uFillTx/>
                <a:latin typeface="Ericsson Hilda"/>
                <a:ea typeface="+mn-ea"/>
                <a:cs typeface="+mn-cs"/>
              </a:rPr>
              <a:t>4G SRVCC</a:t>
            </a:r>
          </a:p>
        </p:txBody>
      </p:sp>
      <p:sp>
        <p:nvSpPr>
          <p:cNvPr id="110" name="Oval 109">
            <a:extLst>
              <a:ext uri="{FF2B5EF4-FFF2-40B4-BE49-F238E27FC236}">
                <a16:creationId xmlns:a16="http://schemas.microsoft.com/office/drawing/2014/main" id="{1EBBD565-5CA2-4B08-B891-BA01FDA69246}"/>
              </a:ext>
            </a:extLst>
          </p:cNvPr>
          <p:cNvSpPr/>
          <p:nvPr/>
        </p:nvSpPr>
        <p:spPr bwMode="auto">
          <a:xfrm>
            <a:off x="6856045" y="2306490"/>
            <a:ext cx="3777251" cy="216454"/>
          </a:xfrm>
          <a:prstGeom prst="ellipse">
            <a:avLst/>
          </a:prstGeom>
          <a:solidFill>
            <a:schemeClr val="accent2"/>
          </a:solidFill>
          <a:ln w="12700" cap="flat" cmpd="sng" algn="ctr">
            <a:no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bg1"/>
                </a:solidFill>
                <a:effectLst/>
                <a:uLnTx/>
                <a:uFillTx/>
                <a:latin typeface="Arial" charset="0"/>
                <a:ea typeface="+mn-ea"/>
                <a:cs typeface="+mn-cs"/>
              </a:rPr>
              <a:t>LTE in (5G) EPS (voice)</a:t>
            </a:r>
          </a:p>
        </p:txBody>
      </p:sp>
      <p:sp>
        <p:nvSpPr>
          <p:cNvPr id="111" name="Oval 110">
            <a:extLst>
              <a:ext uri="{FF2B5EF4-FFF2-40B4-BE49-F238E27FC236}">
                <a16:creationId xmlns:a16="http://schemas.microsoft.com/office/drawing/2014/main" id="{83887C95-8108-4DC8-8FCE-8F88BA2EBA34}"/>
              </a:ext>
            </a:extLst>
          </p:cNvPr>
          <p:cNvSpPr/>
          <p:nvPr/>
        </p:nvSpPr>
        <p:spPr bwMode="auto">
          <a:xfrm>
            <a:off x="7308002" y="2158250"/>
            <a:ext cx="748447" cy="154914"/>
          </a:xfrm>
          <a:prstGeom prst="ellipse">
            <a:avLst/>
          </a:prstGeom>
          <a:solidFill>
            <a:schemeClr val="accent5"/>
          </a:solidFill>
          <a:ln w="3175" cap="flat" cmpd="sng" algn="ctr">
            <a:noFill/>
            <a:prstDash val="solid"/>
            <a:roun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ts val="30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Ericsson Hilda"/>
                <a:ea typeface="+mn-ea"/>
                <a:cs typeface="+mn-cs"/>
              </a:rPr>
              <a:t>NR</a:t>
            </a:r>
          </a:p>
        </p:txBody>
      </p:sp>
      <p:sp>
        <p:nvSpPr>
          <p:cNvPr id="112" name="Arc 111">
            <a:extLst>
              <a:ext uri="{FF2B5EF4-FFF2-40B4-BE49-F238E27FC236}">
                <a16:creationId xmlns:a16="http://schemas.microsoft.com/office/drawing/2014/main" id="{61306B91-EDF9-4EFD-A845-7D843FDC2BB2}"/>
              </a:ext>
            </a:extLst>
          </p:cNvPr>
          <p:cNvSpPr/>
          <p:nvPr/>
        </p:nvSpPr>
        <p:spPr bwMode="auto">
          <a:xfrm>
            <a:off x="10531882" y="2423829"/>
            <a:ext cx="219180" cy="402673"/>
          </a:xfrm>
          <a:prstGeom prst="arc">
            <a:avLst/>
          </a:prstGeom>
          <a:noFill/>
          <a:ln w="38100" cap="flat" cmpd="sng" algn="ctr">
            <a:solidFill>
              <a:schemeClr val="tx1"/>
            </a:solidFill>
            <a:prstDash val="solid"/>
            <a:round/>
            <a:headEnd type="none" w="med" len="med"/>
            <a:tailEnd type="triangl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181818"/>
              </a:solidFill>
              <a:effectLst/>
              <a:uLnTx/>
              <a:uFillTx/>
              <a:latin typeface="Arial" charset="0"/>
              <a:ea typeface="+mn-ea"/>
              <a:cs typeface="+mn-cs"/>
            </a:endParaRPr>
          </a:p>
        </p:txBody>
      </p:sp>
      <p:sp>
        <p:nvSpPr>
          <p:cNvPr id="113" name="Oval 112">
            <a:extLst>
              <a:ext uri="{FF2B5EF4-FFF2-40B4-BE49-F238E27FC236}">
                <a16:creationId xmlns:a16="http://schemas.microsoft.com/office/drawing/2014/main" id="{631E6D8E-86F7-4C40-91BF-465B4CDB1370}"/>
              </a:ext>
            </a:extLst>
          </p:cNvPr>
          <p:cNvSpPr/>
          <p:nvPr/>
        </p:nvSpPr>
        <p:spPr bwMode="auto">
          <a:xfrm>
            <a:off x="8314618" y="2158250"/>
            <a:ext cx="748447" cy="154914"/>
          </a:xfrm>
          <a:prstGeom prst="ellipse">
            <a:avLst/>
          </a:prstGeom>
          <a:solidFill>
            <a:schemeClr val="accent5"/>
          </a:solidFill>
          <a:ln w="3175" cap="flat" cmpd="sng" algn="ctr">
            <a:noFill/>
            <a:prstDash val="solid"/>
            <a:roun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ts val="30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Ericsson Hilda"/>
                <a:ea typeface="+mn-ea"/>
                <a:cs typeface="+mn-cs"/>
              </a:rPr>
              <a:t>NR</a:t>
            </a:r>
          </a:p>
        </p:txBody>
      </p:sp>
      <p:sp>
        <p:nvSpPr>
          <p:cNvPr id="114" name="Oval 113">
            <a:extLst>
              <a:ext uri="{FF2B5EF4-FFF2-40B4-BE49-F238E27FC236}">
                <a16:creationId xmlns:a16="http://schemas.microsoft.com/office/drawing/2014/main" id="{694AADB7-C18A-41AA-993C-38666CF31E95}"/>
              </a:ext>
            </a:extLst>
          </p:cNvPr>
          <p:cNvSpPr/>
          <p:nvPr/>
        </p:nvSpPr>
        <p:spPr bwMode="auto">
          <a:xfrm>
            <a:off x="9163352" y="2188469"/>
            <a:ext cx="748447" cy="154914"/>
          </a:xfrm>
          <a:prstGeom prst="ellipse">
            <a:avLst/>
          </a:prstGeom>
          <a:solidFill>
            <a:schemeClr val="accent5"/>
          </a:solidFill>
          <a:ln w="3175" cap="flat" cmpd="sng" algn="ctr">
            <a:noFill/>
            <a:prstDash val="solid"/>
            <a:roun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ts val="30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Ericsson Hilda"/>
                <a:ea typeface="+mn-ea"/>
                <a:cs typeface="+mn-cs"/>
              </a:rPr>
              <a:t>NR</a:t>
            </a:r>
          </a:p>
        </p:txBody>
      </p:sp>
      <p:cxnSp>
        <p:nvCxnSpPr>
          <p:cNvPr id="66" name="Straight Connector 65">
            <a:extLst>
              <a:ext uri="{FF2B5EF4-FFF2-40B4-BE49-F238E27FC236}">
                <a16:creationId xmlns:a16="http://schemas.microsoft.com/office/drawing/2014/main" id="{0F3D5125-92F0-4686-AD3B-1B9060A83540}"/>
              </a:ext>
            </a:extLst>
          </p:cNvPr>
          <p:cNvCxnSpPr>
            <a:cxnSpLocks/>
          </p:cNvCxnSpPr>
          <p:nvPr/>
        </p:nvCxnSpPr>
        <p:spPr bwMode="auto">
          <a:xfrm flipV="1">
            <a:off x="7541682" y="2193575"/>
            <a:ext cx="0" cy="237943"/>
          </a:xfrm>
          <a:prstGeom prst="line">
            <a:avLst/>
          </a:prstGeom>
          <a:solidFill>
            <a:schemeClr val="accent1"/>
          </a:solidFill>
          <a:ln w="19050" cap="flat" cmpd="sng" algn="ctr">
            <a:solidFill>
              <a:srgbClr val="007B78"/>
            </a:solidFill>
            <a:prstDash val="solid"/>
            <a:round/>
            <a:headEnd type="oval" w="med" len="med"/>
            <a:tailEnd type="none" w="med" len="med"/>
          </a:ln>
          <a:effectLst/>
        </p:spPr>
      </p:cxnSp>
    </p:spTree>
    <p:extLst>
      <p:ext uri="{BB962C8B-B14F-4D97-AF65-F5344CB8AC3E}">
        <p14:creationId xmlns:p14="http://schemas.microsoft.com/office/powerpoint/2010/main" val="36534246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C50857-94FC-4F7D-8602-6F0BC9270455}"/>
              </a:ext>
            </a:extLst>
          </p:cNvPr>
          <p:cNvSpPr>
            <a:spLocks noGrp="1"/>
          </p:cNvSpPr>
          <p:nvPr>
            <p:ph sz="quarter" idx="10"/>
          </p:nvPr>
        </p:nvSpPr>
        <p:spPr/>
        <p:txBody>
          <a:bodyPr>
            <a:noAutofit/>
          </a:bodyPr>
          <a:lstStyle/>
          <a:p>
            <a:pPr>
              <a:lnSpc>
                <a:spcPct val="90000"/>
              </a:lnSpc>
              <a:spcBef>
                <a:spcPts val="500"/>
              </a:spcBef>
            </a:pPr>
            <a:r>
              <a:rPr lang="en-US" sz="1400"/>
              <a:t>Voice over NR implies that voice calls can be made on NR. </a:t>
            </a:r>
          </a:p>
          <a:p>
            <a:pPr>
              <a:lnSpc>
                <a:spcPct val="90000"/>
              </a:lnSpc>
              <a:spcBef>
                <a:spcPts val="500"/>
              </a:spcBef>
            </a:pPr>
            <a:r>
              <a:rPr lang="en-US" sz="1400"/>
              <a:t>Typical coverage scenario</a:t>
            </a:r>
            <a:endParaRPr lang="sv-SE" sz="1400"/>
          </a:p>
          <a:p>
            <a:pPr lvl="1">
              <a:lnSpc>
                <a:spcPct val="90000"/>
              </a:lnSpc>
              <a:spcBef>
                <a:spcPts val="500"/>
              </a:spcBef>
            </a:pPr>
            <a:r>
              <a:rPr lang="en-US" sz="1400"/>
              <a:t>NR coverage controlled by a 5G Core that supports voice. The NR coverage can be embedded in, or partly outside, LTE coverage served by EPC</a:t>
            </a:r>
          </a:p>
          <a:p>
            <a:pPr lvl="1">
              <a:lnSpc>
                <a:spcPct val="90000"/>
              </a:lnSpc>
              <a:spcBef>
                <a:spcPts val="500"/>
              </a:spcBef>
            </a:pPr>
            <a:r>
              <a:rPr lang="en-US" sz="1400"/>
              <a:t>LTE coverage controlled by EPC supporting VoLTE</a:t>
            </a:r>
          </a:p>
          <a:p>
            <a:pPr lvl="1">
              <a:lnSpc>
                <a:spcPct val="90000"/>
              </a:lnSpc>
              <a:spcBef>
                <a:spcPts val="500"/>
              </a:spcBef>
            </a:pPr>
            <a:endParaRPr lang="en-US" sz="1400"/>
          </a:p>
          <a:p>
            <a:pPr>
              <a:lnSpc>
                <a:spcPct val="90000"/>
              </a:lnSpc>
            </a:pPr>
            <a:r>
              <a:rPr lang="en-US" sz="1400"/>
              <a:t>The telephony service behavior </a:t>
            </a:r>
          </a:p>
          <a:p>
            <a:pPr lvl="1">
              <a:lnSpc>
                <a:spcPct val="90000"/>
              </a:lnSpc>
            </a:pPr>
            <a:r>
              <a:rPr lang="en-US" sz="1400"/>
              <a:t>Calls can be made in NR coverage</a:t>
            </a:r>
          </a:p>
          <a:p>
            <a:pPr lvl="1">
              <a:lnSpc>
                <a:spcPct val="90000"/>
              </a:lnSpc>
            </a:pPr>
            <a:r>
              <a:rPr lang="en-US" sz="1400"/>
              <a:t>Handover of IMS signaling and voice between 5GS and 5G EPS is performed e.g. when loosing NR coverage or LTE coverage</a:t>
            </a:r>
          </a:p>
          <a:p>
            <a:pPr lvl="1">
              <a:lnSpc>
                <a:spcPct val="110000"/>
              </a:lnSpc>
            </a:pPr>
            <a:r>
              <a:rPr lang="en-US" sz="1400"/>
              <a:t>In initial releases, the phone may stay on underlying LTE even when NR coverage is available during a call</a:t>
            </a:r>
          </a:p>
          <a:p>
            <a:pPr lvl="2">
              <a:lnSpc>
                <a:spcPct val="110000"/>
              </a:lnSpc>
            </a:pPr>
            <a:endParaRPr lang="en-US" sz="1400"/>
          </a:p>
        </p:txBody>
      </p:sp>
      <p:sp>
        <p:nvSpPr>
          <p:cNvPr id="3" name="Title 2">
            <a:extLst>
              <a:ext uri="{FF2B5EF4-FFF2-40B4-BE49-F238E27FC236}">
                <a16:creationId xmlns:a16="http://schemas.microsoft.com/office/drawing/2014/main" id="{298E8E35-8EE0-4243-AD97-D1CBB4F55016}"/>
              </a:ext>
            </a:extLst>
          </p:cNvPr>
          <p:cNvSpPr>
            <a:spLocks noGrp="1"/>
          </p:cNvSpPr>
          <p:nvPr>
            <p:ph type="title"/>
          </p:nvPr>
        </p:nvSpPr>
        <p:spPr/>
        <p:txBody>
          <a:bodyPr/>
          <a:lstStyle/>
          <a:p>
            <a:r>
              <a:rPr lang="en-US"/>
              <a:t>Voice over NR (option 2)</a:t>
            </a:r>
          </a:p>
        </p:txBody>
      </p:sp>
      <p:sp>
        <p:nvSpPr>
          <p:cNvPr id="5" name="Oval 4">
            <a:extLst>
              <a:ext uri="{FF2B5EF4-FFF2-40B4-BE49-F238E27FC236}">
                <a16:creationId xmlns:a16="http://schemas.microsoft.com/office/drawing/2014/main" id="{43A1B61C-C15F-414A-826E-29B632639E0D}"/>
              </a:ext>
            </a:extLst>
          </p:cNvPr>
          <p:cNvSpPr/>
          <p:nvPr/>
        </p:nvSpPr>
        <p:spPr bwMode="auto">
          <a:xfrm>
            <a:off x="7558982" y="1547515"/>
            <a:ext cx="1683655" cy="172447"/>
          </a:xfrm>
          <a:prstGeom prst="ellipse">
            <a:avLst/>
          </a:prstGeom>
          <a:solidFill>
            <a:schemeClr val="accent5"/>
          </a:solidFill>
          <a:ln w="3175" cap="flat" cmpd="sng" algn="ctr">
            <a:noFill/>
            <a:prstDash val="solid"/>
            <a:roun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pPr>
            <a:r>
              <a:rPr lang="en-US" sz="1050">
                <a:solidFill>
                  <a:schemeClr val="bg1"/>
                </a:solidFill>
                <a:latin typeface="+mn-lt"/>
              </a:rPr>
              <a:t>NR in 5GS (voice)</a:t>
            </a:r>
          </a:p>
        </p:txBody>
      </p:sp>
      <p:sp>
        <p:nvSpPr>
          <p:cNvPr id="6" name="Oval 5">
            <a:extLst>
              <a:ext uri="{FF2B5EF4-FFF2-40B4-BE49-F238E27FC236}">
                <a16:creationId xmlns:a16="http://schemas.microsoft.com/office/drawing/2014/main" id="{C5A59A98-76C3-4FF8-871C-8CF7BF02E586}"/>
              </a:ext>
            </a:extLst>
          </p:cNvPr>
          <p:cNvSpPr/>
          <p:nvPr/>
        </p:nvSpPr>
        <p:spPr bwMode="auto">
          <a:xfrm>
            <a:off x="6792230" y="1796662"/>
            <a:ext cx="3777251" cy="216454"/>
          </a:xfrm>
          <a:prstGeom prst="ellipse">
            <a:avLst/>
          </a:prstGeom>
          <a:solidFill>
            <a:schemeClr val="accent2"/>
          </a:solidFill>
          <a:ln w="12700" cap="flat" cmpd="sng" algn="ctr">
            <a:no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algn="ctr" fontAlgn="auto">
              <a:spcBef>
                <a:spcPts val="0"/>
              </a:spcBef>
              <a:spcAft>
                <a:spcPts val="0"/>
              </a:spcAft>
            </a:pPr>
            <a:r>
              <a:rPr lang="en-US" sz="1100" kern="0">
                <a:solidFill>
                  <a:schemeClr val="tx1">
                    <a:lumMod val="75000"/>
                    <a:lumOff val="25000"/>
                  </a:schemeClr>
                </a:solidFill>
              </a:rPr>
              <a:t>LTE in EPS (voice)</a:t>
            </a:r>
          </a:p>
        </p:txBody>
      </p:sp>
      <p:grpSp>
        <p:nvGrpSpPr>
          <p:cNvPr id="7" name="Group 6">
            <a:extLst>
              <a:ext uri="{FF2B5EF4-FFF2-40B4-BE49-F238E27FC236}">
                <a16:creationId xmlns:a16="http://schemas.microsoft.com/office/drawing/2014/main" id="{29414364-FE53-4177-9CFF-83C6DC7E7C1F}"/>
              </a:ext>
            </a:extLst>
          </p:cNvPr>
          <p:cNvGrpSpPr/>
          <p:nvPr/>
        </p:nvGrpSpPr>
        <p:grpSpPr>
          <a:xfrm>
            <a:off x="9917250" y="2105958"/>
            <a:ext cx="393977" cy="232538"/>
            <a:chOff x="4881391" y="5174037"/>
            <a:chExt cx="393977" cy="232538"/>
          </a:xfrm>
        </p:grpSpPr>
        <p:cxnSp>
          <p:nvCxnSpPr>
            <p:cNvPr id="8" name="Straight Arrow Connector 7">
              <a:extLst>
                <a:ext uri="{FF2B5EF4-FFF2-40B4-BE49-F238E27FC236}">
                  <a16:creationId xmlns:a16="http://schemas.microsoft.com/office/drawing/2014/main" id="{BCEB8C40-F5DF-4006-8F22-F36D9160E885}"/>
                </a:ext>
              </a:extLst>
            </p:cNvPr>
            <p:cNvCxnSpPr>
              <a:cxnSpLocks/>
            </p:cNvCxnSpPr>
            <p:nvPr/>
          </p:nvCxnSpPr>
          <p:spPr bwMode="auto">
            <a:xfrm>
              <a:off x="4881391" y="5290306"/>
              <a:ext cx="393977" cy="0"/>
            </a:xfrm>
            <a:prstGeom prst="straightConnector1">
              <a:avLst/>
            </a:prstGeom>
            <a:solidFill>
              <a:schemeClr val="accent1"/>
            </a:solidFill>
            <a:ln w="19050" cap="flat" cmpd="sng" algn="ctr">
              <a:gradFill flip="none" rotWithShape="1">
                <a:gsLst>
                  <a:gs pos="0">
                    <a:schemeClr val="accent2">
                      <a:lumMod val="75000"/>
                    </a:schemeClr>
                  </a:gs>
                  <a:gs pos="100000">
                    <a:schemeClr val="accent1">
                      <a:lumMod val="75000"/>
                    </a:schemeClr>
                  </a:gs>
                </a:gsLst>
                <a:lin ang="0" scaled="1"/>
                <a:tileRect/>
              </a:gradFill>
              <a:prstDash val="solid"/>
              <a:round/>
              <a:headEnd type="triangle" w="med" len="med"/>
              <a:tailEnd type="triangle" w="med" len="med"/>
            </a:ln>
            <a:effectLst/>
          </p:spPr>
        </p:cxnSp>
        <p:sp>
          <p:nvSpPr>
            <p:cNvPr id="9" name="Rectangle: Rounded Corners 8">
              <a:extLst>
                <a:ext uri="{FF2B5EF4-FFF2-40B4-BE49-F238E27FC236}">
                  <a16:creationId xmlns:a16="http://schemas.microsoft.com/office/drawing/2014/main" id="{B77FDDD4-EB18-4E7E-B536-80A82763FCFC}"/>
                </a:ext>
              </a:extLst>
            </p:cNvPr>
            <p:cNvSpPr/>
            <p:nvPr/>
          </p:nvSpPr>
          <p:spPr bwMode="auto">
            <a:xfrm>
              <a:off x="5003334" y="5174037"/>
              <a:ext cx="146203" cy="232538"/>
            </a:xfrm>
            <a:prstGeom prst="roundRect">
              <a:avLst/>
            </a:prstGeom>
            <a:solidFill>
              <a:schemeClr val="bg1"/>
            </a:solidFill>
            <a:ln w="12700" cap="flat" cmpd="sng" algn="ctr">
              <a:no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10" name="Freeform 6">
              <a:extLst>
                <a:ext uri="{FF2B5EF4-FFF2-40B4-BE49-F238E27FC236}">
                  <a16:creationId xmlns:a16="http://schemas.microsoft.com/office/drawing/2014/main" id="{B1DE67C8-0500-42C5-B760-1D836614AFE6}"/>
                </a:ext>
              </a:extLst>
            </p:cNvPr>
            <p:cNvSpPr>
              <a:spLocks noChangeAspect="1" noEditPoints="1"/>
            </p:cNvSpPr>
            <p:nvPr/>
          </p:nvSpPr>
          <p:spPr bwMode="auto">
            <a:xfrm>
              <a:off x="5001033" y="5174037"/>
              <a:ext cx="146203" cy="232538"/>
            </a:xfrm>
            <a:custGeom>
              <a:avLst/>
              <a:gdLst>
                <a:gd name="T0" fmla="*/ 2147483646 w 241"/>
                <a:gd name="T1" fmla="*/ 2147483646 h 383"/>
                <a:gd name="T2" fmla="*/ 2147483646 w 241"/>
                <a:gd name="T3" fmla="*/ 2147483646 h 383"/>
                <a:gd name="T4" fmla="*/ 2147483646 w 241"/>
                <a:gd name="T5" fmla="*/ 2147483646 h 383"/>
                <a:gd name="T6" fmla="*/ 2147483646 w 241"/>
                <a:gd name="T7" fmla="*/ 2147483646 h 383"/>
                <a:gd name="T8" fmla="*/ 2147483646 w 241"/>
                <a:gd name="T9" fmla="*/ 2147483646 h 383"/>
                <a:gd name="T10" fmla="*/ 2147483646 w 241"/>
                <a:gd name="T11" fmla="*/ 2147483646 h 383"/>
                <a:gd name="T12" fmla="*/ 2147483646 w 241"/>
                <a:gd name="T13" fmla="*/ 2147483646 h 383"/>
                <a:gd name="T14" fmla="*/ 2147483646 w 241"/>
                <a:gd name="T15" fmla="*/ 2147483646 h 383"/>
                <a:gd name="T16" fmla="*/ 2147483646 w 241"/>
                <a:gd name="T17" fmla="*/ 0 h 383"/>
                <a:gd name="T18" fmla="*/ 2147483646 w 241"/>
                <a:gd name="T19" fmla="*/ 0 h 383"/>
                <a:gd name="T20" fmla="*/ 0 w 241"/>
                <a:gd name="T21" fmla="*/ 2147483646 h 383"/>
                <a:gd name="T22" fmla="*/ 0 w 241"/>
                <a:gd name="T23" fmla="*/ 2147483646 h 383"/>
                <a:gd name="T24" fmla="*/ 2147483646 w 241"/>
                <a:gd name="T25" fmla="*/ 2147483646 h 383"/>
                <a:gd name="T26" fmla="*/ 2147483646 w 241"/>
                <a:gd name="T27" fmla="*/ 2147483646 h 383"/>
                <a:gd name="T28" fmla="*/ 2147483646 w 241"/>
                <a:gd name="T29" fmla="*/ 2147483646 h 383"/>
                <a:gd name="T30" fmla="*/ 2147483646 w 241"/>
                <a:gd name="T31" fmla="*/ 2147483646 h 383"/>
                <a:gd name="T32" fmla="*/ 2147483646 w 241"/>
                <a:gd name="T33" fmla="*/ 2147483646 h 383"/>
                <a:gd name="T34" fmla="*/ 2147483646 w 241"/>
                <a:gd name="T35" fmla="*/ 2147483646 h 383"/>
                <a:gd name="T36" fmla="*/ 2147483646 w 241"/>
                <a:gd name="T37" fmla="*/ 2147483646 h 383"/>
                <a:gd name="T38" fmla="*/ 2147483646 w 241"/>
                <a:gd name="T39" fmla="*/ 2147483646 h 383"/>
                <a:gd name="T40" fmla="*/ 2147483646 w 241"/>
                <a:gd name="T41" fmla="*/ 2147483646 h 383"/>
                <a:gd name="T42" fmla="*/ 2147483646 w 241"/>
                <a:gd name="T43" fmla="*/ 2147483646 h 383"/>
                <a:gd name="T44" fmla="*/ 2147483646 w 241"/>
                <a:gd name="T45" fmla="*/ 2147483646 h 383"/>
                <a:gd name="T46" fmla="*/ 2147483646 w 241"/>
                <a:gd name="T47" fmla="*/ 2147483646 h 383"/>
                <a:gd name="T48" fmla="*/ 2147483646 w 241"/>
                <a:gd name="T49" fmla="*/ 2147483646 h 383"/>
                <a:gd name="T50" fmla="*/ 2147483646 w 241"/>
                <a:gd name="T51" fmla="*/ 2147483646 h 383"/>
                <a:gd name="T52" fmla="*/ 2147483646 w 241"/>
                <a:gd name="T53" fmla="*/ 2147483646 h 383"/>
                <a:gd name="T54" fmla="*/ 2147483646 w 241"/>
                <a:gd name="T55" fmla="*/ 2147483646 h 383"/>
                <a:gd name="T56" fmla="*/ 2147483646 w 241"/>
                <a:gd name="T57" fmla="*/ 2147483646 h 383"/>
                <a:gd name="T58" fmla="*/ 2147483646 w 241"/>
                <a:gd name="T59" fmla="*/ 2147483646 h 383"/>
                <a:gd name="T60" fmla="*/ 2147483646 w 241"/>
                <a:gd name="T61" fmla="*/ 2147483646 h 383"/>
                <a:gd name="T62" fmla="*/ 2147483646 w 241"/>
                <a:gd name="T63" fmla="*/ 2147483646 h 383"/>
                <a:gd name="T64" fmla="*/ 2147483646 w 241"/>
                <a:gd name="T65" fmla="*/ 2147483646 h 383"/>
                <a:gd name="T66" fmla="*/ 2147483646 w 241"/>
                <a:gd name="T67" fmla="*/ 2147483646 h 383"/>
                <a:gd name="T68" fmla="*/ 2147483646 w 241"/>
                <a:gd name="T69" fmla="*/ 2147483646 h 383"/>
                <a:gd name="T70" fmla="*/ 2147483646 w 241"/>
                <a:gd name="T71" fmla="*/ 2147483646 h 383"/>
                <a:gd name="T72" fmla="*/ 2147483646 w 241"/>
                <a:gd name="T73" fmla="*/ 2147483646 h 383"/>
                <a:gd name="T74" fmla="*/ 2147483646 w 241"/>
                <a:gd name="T75" fmla="*/ 2147483646 h 383"/>
                <a:gd name="T76" fmla="*/ 2147483646 w 241"/>
                <a:gd name="T77" fmla="*/ 2147483646 h 383"/>
                <a:gd name="T78" fmla="*/ 2147483646 w 241"/>
                <a:gd name="T79" fmla="*/ 2147483646 h 383"/>
                <a:gd name="T80" fmla="*/ 2147483646 w 241"/>
                <a:gd name="T81" fmla="*/ 2147483646 h 383"/>
                <a:gd name="T82" fmla="*/ 2147483646 w 241"/>
                <a:gd name="T83" fmla="*/ 2147483646 h 383"/>
                <a:gd name="T84" fmla="*/ 2147483646 w 241"/>
                <a:gd name="T85" fmla="*/ 2147483646 h 383"/>
                <a:gd name="T86" fmla="*/ 2147483646 w 241"/>
                <a:gd name="T87" fmla="*/ 2147483646 h 383"/>
                <a:gd name="T88" fmla="*/ 2147483646 w 241"/>
                <a:gd name="T89" fmla="*/ 2147483646 h 38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41" h="383">
                  <a:moveTo>
                    <a:pt x="117" y="356"/>
                  </a:moveTo>
                  <a:cubicBezTo>
                    <a:pt x="127" y="356"/>
                    <a:pt x="135" y="348"/>
                    <a:pt x="135" y="338"/>
                  </a:cubicBezTo>
                  <a:cubicBezTo>
                    <a:pt x="135" y="329"/>
                    <a:pt x="127" y="321"/>
                    <a:pt x="117" y="321"/>
                  </a:cubicBezTo>
                  <a:cubicBezTo>
                    <a:pt x="107" y="321"/>
                    <a:pt x="99" y="329"/>
                    <a:pt x="99" y="338"/>
                  </a:cubicBezTo>
                  <a:cubicBezTo>
                    <a:pt x="99" y="348"/>
                    <a:pt x="107" y="356"/>
                    <a:pt x="117" y="356"/>
                  </a:cubicBezTo>
                  <a:close/>
                  <a:moveTo>
                    <a:pt x="233" y="90"/>
                  </a:moveTo>
                  <a:cubicBezTo>
                    <a:pt x="237" y="90"/>
                    <a:pt x="241" y="87"/>
                    <a:pt x="241" y="82"/>
                  </a:cubicBezTo>
                  <a:cubicBezTo>
                    <a:pt x="241" y="19"/>
                    <a:pt x="241" y="19"/>
                    <a:pt x="241" y="19"/>
                  </a:cubicBezTo>
                  <a:cubicBezTo>
                    <a:pt x="241" y="8"/>
                    <a:pt x="232" y="0"/>
                    <a:pt x="221" y="0"/>
                  </a:cubicBezTo>
                  <a:cubicBezTo>
                    <a:pt x="19" y="0"/>
                    <a:pt x="19" y="0"/>
                    <a:pt x="19" y="0"/>
                  </a:cubicBezTo>
                  <a:cubicBezTo>
                    <a:pt x="8" y="0"/>
                    <a:pt x="0" y="8"/>
                    <a:pt x="0" y="19"/>
                  </a:cubicBezTo>
                  <a:cubicBezTo>
                    <a:pt x="0" y="364"/>
                    <a:pt x="0" y="364"/>
                    <a:pt x="0" y="364"/>
                  </a:cubicBezTo>
                  <a:cubicBezTo>
                    <a:pt x="0" y="375"/>
                    <a:pt x="8" y="383"/>
                    <a:pt x="19" y="383"/>
                  </a:cubicBezTo>
                  <a:cubicBezTo>
                    <a:pt x="221" y="383"/>
                    <a:pt x="221" y="383"/>
                    <a:pt x="221" y="383"/>
                  </a:cubicBezTo>
                  <a:cubicBezTo>
                    <a:pt x="232" y="383"/>
                    <a:pt x="241" y="375"/>
                    <a:pt x="241" y="364"/>
                  </a:cubicBezTo>
                  <a:cubicBezTo>
                    <a:pt x="241" y="114"/>
                    <a:pt x="241" y="114"/>
                    <a:pt x="241" y="114"/>
                  </a:cubicBezTo>
                  <a:cubicBezTo>
                    <a:pt x="241" y="110"/>
                    <a:pt x="237" y="106"/>
                    <a:pt x="233" y="106"/>
                  </a:cubicBezTo>
                  <a:cubicBezTo>
                    <a:pt x="228" y="106"/>
                    <a:pt x="225" y="110"/>
                    <a:pt x="225" y="114"/>
                  </a:cubicBezTo>
                  <a:cubicBezTo>
                    <a:pt x="225" y="295"/>
                    <a:pt x="225" y="295"/>
                    <a:pt x="225" y="295"/>
                  </a:cubicBezTo>
                  <a:cubicBezTo>
                    <a:pt x="16" y="295"/>
                    <a:pt x="16" y="295"/>
                    <a:pt x="16" y="295"/>
                  </a:cubicBezTo>
                  <a:cubicBezTo>
                    <a:pt x="16" y="69"/>
                    <a:pt x="16" y="69"/>
                    <a:pt x="16" y="69"/>
                  </a:cubicBezTo>
                  <a:cubicBezTo>
                    <a:pt x="225" y="69"/>
                    <a:pt x="225" y="69"/>
                    <a:pt x="225" y="69"/>
                  </a:cubicBezTo>
                  <a:cubicBezTo>
                    <a:pt x="225" y="82"/>
                    <a:pt x="225" y="82"/>
                    <a:pt x="225" y="82"/>
                  </a:cubicBezTo>
                  <a:cubicBezTo>
                    <a:pt x="225" y="87"/>
                    <a:pt x="228" y="90"/>
                    <a:pt x="233" y="90"/>
                  </a:cubicBezTo>
                  <a:close/>
                  <a:moveTo>
                    <a:pt x="225" y="311"/>
                  </a:moveTo>
                  <a:cubicBezTo>
                    <a:pt x="225" y="364"/>
                    <a:pt x="225" y="364"/>
                    <a:pt x="225" y="364"/>
                  </a:cubicBezTo>
                  <a:cubicBezTo>
                    <a:pt x="225" y="366"/>
                    <a:pt x="223" y="367"/>
                    <a:pt x="221" y="367"/>
                  </a:cubicBezTo>
                  <a:cubicBezTo>
                    <a:pt x="19" y="367"/>
                    <a:pt x="19" y="367"/>
                    <a:pt x="19" y="367"/>
                  </a:cubicBezTo>
                  <a:cubicBezTo>
                    <a:pt x="17" y="367"/>
                    <a:pt x="16" y="366"/>
                    <a:pt x="16" y="364"/>
                  </a:cubicBezTo>
                  <a:cubicBezTo>
                    <a:pt x="16" y="311"/>
                    <a:pt x="16" y="311"/>
                    <a:pt x="16" y="311"/>
                  </a:cubicBezTo>
                  <a:lnTo>
                    <a:pt x="225" y="311"/>
                  </a:lnTo>
                  <a:close/>
                  <a:moveTo>
                    <a:pt x="16" y="53"/>
                  </a:moveTo>
                  <a:cubicBezTo>
                    <a:pt x="16" y="19"/>
                    <a:pt x="16" y="19"/>
                    <a:pt x="16" y="19"/>
                  </a:cubicBezTo>
                  <a:cubicBezTo>
                    <a:pt x="16" y="17"/>
                    <a:pt x="17" y="16"/>
                    <a:pt x="19" y="16"/>
                  </a:cubicBezTo>
                  <a:cubicBezTo>
                    <a:pt x="221" y="16"/>
                    <a:pt x="221" y="16"/>
                    <a:pt x="221" y="16"/>
                  </a:cubicBezTo>
                  <a:cubicBezTo>
                    <a:pt x="223" y="16"/>
                    <a:pt x="225" y="17"/>
                    <a:pt x="225" y="19"/>
                  </a:cubicBezTo>
                  <a:cubicBezTo>
                    <a:pt x="225" y="53"/>
                    <a:pt x="225" y="53"/>
                    <a:pt x="225" y="53"/>
                  </a:cubicBezTo>
                  <a:lnTo>
                    <a:pt x="16" y="53"/>
                  </a:lnTo>
                  <a:close/>
                  <a:moveTo>
                    <a:pt x="135" y="26"/>
                  </a:moveTo>
                  <a:cubicBezTo>
                    <a:pt x="99" y="26"/>
                    <a:pt x="99" y="26"/>
                    <a:pt x="99" y="26"/>
                  </a:cubicBezTo>
                  <a:cubicBezTo>
                    <a:pt x="95" y="26"/>
                    <a:pt x="91" y="30"/>
                    <a:pt x="91" y="34"/>
                  </a:cubicBezTo>
                  <a:cubicBezTo>
                    <a:pt x="91" y="38"/>
                    <a:pt x="95" y="42"/>
                    <a:pt x="99" y="42"/>
                  </a:cubicBezTo>
                  <a:cubicBezTo>
                    <a:pt x="135" y="42"/>
                    <a:pt x="135" y="42"/>
                    <a:pt x="135" y="42"/>
                  </a:cubicBezTo>
                  <a:cubicBezTo>
                    <a:pt x="139" y="42"/>
                    <a:pt x="143" y="38"/>
                    <a:pt x="143" y="34"/>
                  </a:cubicBezTo>
                  <a:cubicBezTo>
                    <a:pt x="143" y="30"/>
                    <a:pt x="139" y="26"/>
                    <a:pt x="135" y="26"/>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en-US"/>
            </a:p>
          </p:txBody>
        </p:sp>
      </p:grpSp>
      <p:sp>
        <p:nvSpPr>
          <p:cNvPr id="11" name="Rectangle 10">
            <a:extLst>
              <a:ext uri="{FF2B5EF4-FFF2-40B4-BE49-F238E27FC236}">
                <a16:creationId xmlns:a16="http://schemas.microsoft.com/office/drawing/2014/main" id="{77074B06-DC64-4E4F-BD2C-7F0BD7A1AC8D}"/>
              </a:ext>
            </a:extLst>
          </p:cNvPr>
          <p:cNvSpPr/>
          <p:nvPr/>
        </p:nvSpPr>
        <p:spPr>
          <a:xfrm>
            <a:off x="9547131" y="2454462"/>
            <a:ext cx="1156086" cy="253916"/>
          </a:xfrm>
          <a:prstGeom prst="rect">
            <a:avLst/>
          </a:prstGeom>
        </p:spPr>
        <p:txBody>
          <a:bodyPr wrap="none">
            <a:spAutoFit/>
          </a:bodyPr>
          <a:lstStyle/>
          <a:p>
            <a:pPr lvl="0" algn="ctr"/>
            <a:r>
              <a:rPr lang="en-US" sz="1050">
                <a:solidFill>
                  <a:srgbClr val="58585A"/>
                </a:solidFill>
              </a:rPr>
              <a:t>Inter system HO</a:t>
            </a:r>
          </a:p>
        </p:txBody>
      </p:sp>
      <p:sp>
        <p:nvSpPr>
          <p:cNvPr id="12" name="Oval 11">
            <a:extLst>
              <a:ext uri="{FF2B5EF4-FFF2-40B4-BE49-F238E27FC236}">
                <a16:creationId xmlns:a16="http://schemas.microsoft.com/office/drawing/2014/main" id="{C2AC379D-BF66-4EC8-B1A7-98826D82A978}"/>
              </a:ext>
            </a:extLst>
          </p:cNvPr>
          <p:cNvSpPr/>
          <p:nvPr/>
        </p:nvSpPr>
        <p:spPr bwMode="auto">
          <a:xfrm>
            <a:off x="9731297" y="1527468"/>
            <a:ext cx="1970585" cy="172447"/>
          </a:xfrm>
          <a:prstGeom prst="ellipse">
            <a:avLst/>
          </a:prstGeom>
          <a:solidFill>
            <a:schemeClr val="accent5"/>
          </a:solidFill>
          <a:ln w="3175" cap="flat" cmpd="sng" algn="ctr">
            <a:noFill/>
            <a:prstDash val="solid"/>
            <a:roun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pPr>
            <a:r>
              <a:rPr lang="en-US" sz="1050">
                <a:solidFill>
                  <a:schemeClr val="bg1"/>
                </a:solidFill>
                <a:latin typeface="+mn-lt"/>
              </a:rPr>
              <a:t>NR in 5GS (voice + EC)</a:t>
            </a:r>
          </a:p>
        </p:txBody>
      </p:sp>
      <p:grpSp>
        <p:nvGrpSpPr>
          <p:cNvPr id="28" name="Group 27">
            <a:extLst>
              <a:ext uri="{FF2B5EF4-FFF2-40B4-BE49-F238E27FC236}">
                <a16:creationId xmlns:a16="http://schemas.microsoft.com/office/drawing/2014/main" id="{9F04BB49-4F15-47B3-992A-B26C9E249F66}"/>
              </a:ext>
            </a:extLst>
          </p:cNvPr>
          <p:cNvGrpSpPr/>
          <p:nvPr/>
        </p:nvGrpSpPr>
        <p:grpSpPr>
          <a:xfrm>
            <a:off x="7456400" y="2105958"/>
            <a:ext cx="373960" cy="232538"/>
            <a:chOff x="7456400" y="2105958"/>
            <a:chExt cx="373960" cy="232538"/>
          </a:xfrm>
        </p:grpSpPr>
        <p:cxnSp>
          <p:nvCxnSpPr>
            <p:cNvPr id="14" name="Straight Arrow Connector 13">
              <a:extLst>
                <a:ext uri="{FF2B5EF4-FFF2-40B4-BE49-F238E27FC236}">
                  <a16:creationId xmlns:a16="http://schemas.microsoft.com/office/drawing/2014/main" id="{9B003AD8-9977-452A-BF28-B0A2E48D5C76}"/>
                </a:ext>
              </a:extLst>
            </p:cNvPr>
            <p:cNvCxnSpPr>
              <a:cxnSpLocks/>
            </p:cNvCxnSpPr>
            <p:nvPr/>
          </p:nvCxnSpPr>
          <p:spPr bwMode="auto">
            <a:xfrm>
              <a:off x="7456400" y="2222227"/>
              <a:ext cx="373960" cy="0"/>
            </a:xfrm>
            <a:prstGeom prst="straightConnector1">
              <a:avLst/>
            </a:prstGeom>
            <a:solidFill>
              <a:schemeClr val="accent1"/>
            </a:solidFill>
            <a:ln w="19050" cap="flat" cmpd="sng" algn="ctr">
              <a:gradFill flip="none" rotWithShape="1">
                <a:gsLst>
                  <a:gs pos="0">
                    <a:schemeClr val="accent2">
                      <a:lumMod val="75000"/>
                    </a:schemeClr>
                  </a:gs>
                  <a:gs pos="100000">
                    <a:schemeClr val="accent1">
                      <a:lumMod val="75000"/>
                    </a:schemeClr>
                  </a:gs>
                </a:gsLst>
                <a:lin ang="0" scaled="1"/>
                <a:tileRect/>
              </a:gradFill>
              <a:prstDash val="solid"/>
              <a:round/>
              <a:headEnd type="triangle" w="med" len="med"/>
              <a:tailEnd type="none" w="med" len="med"/>
            </a:ln>
            <a:effectLst/>
          </p:spPr>
        </p:cxnSp>
        <p:sp>
          <p:nvSpPr>
            <p:cNvPr id="15" name="Rectangle: Rounded Corners 14">
              <a:extLst>
                <a:ext uri="{FF2B5EF4-FFF2-40B4-BE49-F238E27FC236}">
                  <a16:creationId xmlns:a16="http://schemas.microsoft.com/office/drawing/2014/main" id="{741C5CBD-FEF7-43EE-9758-85CA5CEB6FF3}"/>
                </a:ext>
              </a:extLst>
            </p:cNvPr>
            <p:cNvSpPr/>
            <p:nvPr/>
          </p:nvSpPr>
          <p:spPr bwMode="auto">
            <a:xfrm>
              <a:off x="7591499" y="2105958"/>
              <a:ext cx="146203" cy="232538"/>
            </a:xfrm>
            <a:prstGeom prst="roundRect">
              <a:avLst/>
            </a:prstGeom>
            <a:solidFill>
              <a:schemeClr val="bg1"/>
            </a:solidFill>
            <a:ln w="12700" cap="flat" cmpd="sng" algn="ctr">
              <a:no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16" name="Freeform 6">
              <a:extLst>
                <a:ext uri="{FF2B5EF4-FFF2-40B4-BE49-F238E27FC236}">
                  <a16:creationId xmlns:a16="http://schemas.microsoft.com/office/drawing/2014/main" id="{848A17B2-2C80-4CCB-ADC4-48710D094662}"/>
                </a:ext>
              </a:extLst>
            </p:cNvPr>
            <p:cNvSpPr>
              <a:spLocks noChangeAspect="1" noEditPoints="1"/>
            </p:cNvSpPr>
            <p:nvPr/>
          </p:nvSpPr>
          <p:spPr bwMode="auto">
            <a:xfrm>
              <a:off x="7589198" y="2105958"/>
              <a:ext cx="146203" cy="232538"/>
            </a:xfrm>
            <a:custGeom>
              <a:avLst/>
              <a:gdLst>
                <a:gd name="T0" fmla="*/ 2147483646 w 241"/>
                <a:gd name="T1" fmla="*/ 2147483646 h 383"/>
                <a:gd name="T2" fmla="*/ 2147483646 w 241"/>
                <a:gd name="T3" fmla="*/ 2147483646 h 383"/>
                <a:gd name="T4" fmla="*/ 2147483646 w 241"/>
                <a:gd name="T5" fmla="*/ 2147483646 h 383"/>
                <a:gd name="T6" fmla="*/ 2147483646 w 241"/>
                <a:gd name="T7" fmla="*/ 2147483646 h 383"/>
                <a:gd name="T8" fmla="*/ 2147483646 w 241"/>
                <a:gd name="T9" fmla="*/ 2147483646 h 383"/>
                <a:gd name="T10" fmla="*/ 2147483646 w 241"/>
                <a:gd name="T11" fmla="*/ 2147483646 h 383"/>
                <a:gd name="T12" fmla="*/ 2147483646 w 241"/>
                <a:gd name="T13" fmla="*/ 2147483646 h 383"/>
                <a:gd name="T14" fmla="*/ 2147483646 w 241"/>
                <a:gd name="T15" fmla="*/ 2147483646 h 383"/>
                <a:gd name="T16" fmla="*/ 2147483646 w 241"/>
                <a:gd name="T17" fmla="*/ 0 h 383"/>
                <a:gd name="T18" fmla="*/ 2147483646 w 241"/>
                <a:gd name="T19" fmla="*/ 0 h 383"/>
                <a:gd name="T20" fmla="*/ 0 w 241"/>
                <a:gd name="T21" fmla="*/ 2147483646 h 383"/>
                <a:gd name="T22" fmla="*/ 0 w 241"/>
                <a:gd name="T23" fmla="*/ 2147483646 h 383"/>
                <a:gd name="T24" fmla="*/ 2147483646 w 241"/>
                <a:gd name="T25" fmla="*/ 2147483646 h 383"/>
                <a:gd name="T26" fmla="*/ 2147483646 w 241"/>
                <a:gd name="T27" fmla="*/ 2147483646 h 383"/>
                <a:gd name="T28" fmla="*/ 2147483646 w 241"/>
                <a:gd name="T29" fmla="*/ 2147483646 h 383"/>
                <a:gd name="T30" fmla="*/ 2147483646 w 241"/>
                <a:gd name="T31" fmla="*/ 2147483646 h 383"/>
                <a:gd name="T32" fmla="*/ 2147483646 w 241"/>
                <a:gd name="T33" fmla="*/ 2147483646 h 383"/>
                <a:gd name="T34" fmla="*/ 2147483646 w 241"/>
                <a:gd name="T35" fmla="*/ 2147483646 h 383"/>
                <a:gd name="T36" fmla="*/ 2147483646 w 241"/>
                <a:gd name="T37" fmla="*/ 2147483646 h 383"/>
                <a:gd name="T38" fmla="*/ 2147483646 w 241"/>
                <a:gd name="T39" fmla="*/ 2147483646 h 383"/>
                <a:gd name="T40" fmla="*/ 2147483646 w 241"/>
                <a:gd name="T41" fmla="*/ 2147483646 h 383"/>
                <a:gd name="T42" fmla="*/ 2147483646 w 241"/>
                <a:gd name="T43" fmla="*/ 2147483646 h 383"/>
                <a:gd name="T44" fmla="*/ 2147483646 w 241"/>
                <a:gd name="T45" fmla="*/ 2147483646 h 383"/>
                <a:gd name="T46" fmla="*/ 2147483646 w 241"/>
                <a:gd name="T47" fmla="*/ 2147483646 h 383"/>
                <a:gd name="T48" fmla="*/ 2147483646 w 241"/>
                <a:gd name="T49" fmla="*/ 2147483646 h 383"/>
                <a:gd name="T50" fmla="*/ 2147483646 w 241"/>
                <a:gd name="T51" fmla="*/ 2147483646 h 383"/>
                <a:gd name="T52" fmla="*/ 2147483646 w 241"/>
                <a:gd name="T53" fmla="*/ 2147483646 h 383"/>
                <a:gd name="T54" fmla="*/ 2147483646 w 241"/>
                <a:gd name="T55" fmla="*/ 2147483646 h 383"/>
                <a:gd name="T56" fmla="*/ 2147483646 w 241"/>
                <a:gd name="T57" fmla="*/ 2147483646 h 383"/>
                <a:gd name="T58" fmla="*/ 2147483646 w 241"/>
                <a:gd name="T59" fmla="*/ 2147483646 h 383"/>
                <a:gd name="T60" fmla="*/ 2147483646 w 241"/>
                <a:gd name="T61" fmla="*/ 2147483646 h 383"/>
                <a:gd name="T62" fmla="*/ 2147483646 w 241"/>
                <a:gd name="T63" fmla="*/ 2147483646 h 383"/>
                <a:gd name="T64" fmla="*/ 2147483646 w 241"/>
                <a:gd name="T65" fmla="*/ 2147483646 h 383"/>
                <a:gd name="T66" fmla="*/ 2147483646 w 241"/>
                <a:gd name="T67" fmla="*/ 2147483646 h 383"/>
                <a:gd name="T68" fmla="*/ 2147483646 w 241"/>
                <a:gd name="T69" fmla="*/ 2147483646 h 383"/>
                <a:gd name="T70" fmla="*/ 2147483646 w 241"/>
                <a:gd name="T71" fmla="*/ 2147483646 h 383"/>
                <a:gd name="T72" fmla="*/ 2147483646 w 241"/>
                <a:gd name="T73" fmla="*/ 2147483646 h 383"/>
                <a:gd name="T74" fmla="*/ 2147483646 w 241"/>
                <a:gd name="T75" fmla="*/ 2147483646 h 383"/>
                <a:gd name="T76" fmla="*/ 2147483646 w 241"/>
                <a:gd name="T77" fmla="*/ 2147483646 h 383"/>
                <a:gd name="T78" fmla="*/ 2147483646 w 241"/>
                <a:gd name="T79" fmla="*/ 2147483646 h 383"/>
                <a:gd name="T80" fmla="*/ 2147483646 w 241"/>
                <a:gd name="T81" fmla="*/ 2147483646 h 383"/>
                <a:gd name="T82" fmla="*/ 2147483646 w 241"/>
                <a:gd name="T83" fmla="*/ 2147483646 h 383"/>
                <a:gd name="T84" fmla="*/ 2147483646 w 241"/>
                <a:gd name="T85" fmla="*/ 2147483646 h 383"/>
                <a:gd name="T86" fmla="*/ 2147483646 w 241"/>
                <a:gd name="T87" fmla="*/ 2147483646 h 383"/>
                <a:gd name="T88" fmla="*/ 2147483646 w 241"/>
                <a:gd name="T89" fmla="*/ 2147483646 h 38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41" h="383">
                  <a:moveTo>
                    <a:pt x="117" y="356"/>
                  </a:moveTo>
                  <a:cubicBezTo>
                    <a:pt x="127" y="356"/>
                    <a:pt x="135" y="348"/>
                    <a:pt x="135" y="338"/>
                  </a:cubicBezTo>
                  <a:cubicBezTo>
                    <a:pt x="135" y="329"/>
                    <a:pt x="127" y="321"/>
                    <a:pt x="117" y="321"/>
                  </a:cubicBezTo>
                  <a:cubicBezTo>
                    <a:pt x="107" y="321"/>
                    <a:pt x="99" y="329"/>
                    <a:pt x="99" y="338"/>
                  </a:cubicBezTo>
                  <a:cubicBezTo>
                    <a:pt x="99" y="348"/>
                    <a:pt x="107" y="356"/>
                    <a:pt x="117" y="356"/>
                  </a:cubicBezTo>
                  <a:close/>
                  <a:moveTo>
                    <a:pt x="233" y="90"/>
                  </a:moveTo>
                  <a:cubicBezTo>
                    <a:pt x="237" y="90"/>
                    <a:pt x="241" y="87"/>
                    <a:pt x="241" y="82"/>
                  </a:cubicBezTo>
                  <a:cubicBezTo>
                    <a:pt x="241" y="19"/>
                    <a:pt x="241" y="19"/>
                    <a:pt x="241" y="19"/>
                  </a:cubicBezTo>
                  <a:cubicBezTo>
                    <a:pt x="241" y="8"/>
                    <a:pt x="232" y="0"/>
                    <a:pt x="221" y="0"/>
                  </a:cubicBezTo>
                  <a:cubicBezTo>
                    <a:pt x="19" y="0"/>
                    <a:pt x="19" y="0"/>
                    <a:pt x="19" y="0"/>
                  </a:cubicBezTo>
                  <a:cubicBezTo>
                    <a:pt x="8" y="0"/>
                    <a:pt x="0" y="8"/>
                    <a:pt x="0" y="19"/>
                  </a:cubicBezTo>
                  <a:cubicBezTo>
                    <a:pt x="0" y="364"/>
                    <a:pt x="0" y="364"/>
                    <a:pt x="0" y="364"/>
                  </a:cubicBezTo>
                  <a:cubicBezTo>
                    <a:pt x="0" y="375"/>
                    <a:pt x="8" y="383"/>
                    <a:pt x="19" y="383"/>
                  </a:cubicBezTo>
                  <a:cubicBezTo>
                    <a:pt x="221" y="383"/>
                    <a:pt x="221" y="383"/>
                    <a:pt x="221" y="383"/>
                  </a:cubicBezTo>
                  <a:cubicBezTo>
                    <a:pt x="232" y="383"/>
                    <a:pt x="241" y="375"/>
                    <a:pt x="241" y="364"/>
                  </a:cubicBezTo>
                  <a:cubicBezTo>
                    <a:pt x="241" y="114"/>
                    <a:pt x="241" y="114"/>
                    <a:pt x="241" y="114"/>
                  </a:cubicBezTo>
                  <a:cubicBezTo>
                    <a:pt x="241" y="110"/>
                    <a:pt x="237" y="106"/>
                    <a:pt x="233" y="106"/>
                  </a:cubicBezTo>
                  <a:cubicBezTo>
                    <a:pt x="228" y="106"/>
                    <a:pt x="225" y="110"/>
                    <a:pt x="225" y="114"/>
                  </a:cubicBezTo>
                  <a:cubicBezTo>
                    <a:pt x="225" y="295"/>
                    <a:pt x="225" y="295"/>
                    <a:pt x="225" y="295"/>
                  </a:cubicBezTo>
                  <a:cubicBezTo>
                    <a:pt x="16" y="295"/>
                    <a:pt x="16" y="295"/>
                    <a:pt x="16" y="295"/>
                  </a:cubicBezTo>
                  <a:cubicBezTo>
                    <a:pt x="16" y="69"/>
                    <a:pt x="16" y="69"/>
                    <a:pt x="16" y="69"/>
                  </a:cubicBezTo>
                  <a:cubicBezTo>
                    <a:pt x="225" y="69"/>
                    <a:pt x="225" y="69"/>
                    <a:pt x="225" y="69"/>
                  </a:cubicBezTo>
                  <a:cubicBezTo>
                    <a:pt x="225" y="82"/>
                    <a:pt x="225" y="82"/>
                    <a:pt x="225" y="82"/>
                  </a:cubicBezTo>
                  <a:cubicBezTo>
                    <a:pt x="225" y="87"/>
                    <a:pt x="228" y="90"/>
                    <a:pt x="233" y="90"/>
                  </a:cubicBezTo>
                  <a:close/>
                  <a:moveTo>
                    <a:pt x="225" y="311"/>
                  </a:moveTo>
                  <a:cubicBezTo>
                    <a:pt x="225" y="364"/>
                    <a:pt x="225" y="364"/>
                    <a:pt x="225" y="364"/>
                  </a:cubicBezTo>
                  <a:cubicBezTo>
                    <a:pt x="225" y="366"/>
                    <a:pt x="223" y="367"/>
                    <a:pt x="221" y="367"/>
                  </a:cubicBezTo>
                  <a:cubicBezTo>
                    <a:pt x="19" y="367"/>
                    <a:pt x="19" y="367"/>
                    <a:pt x="19" y="367"/>
                  </a:cubicBezTo>
                  <a:cubicBezTo>
                    <a:pt x="17" y="367"/>
                    <a:pt x="16" y="366"/>
                    <a:pt x="16" y="364"/>
                  </a:cubicBezTo>
                  <a:cubicBezTo>
                    <a:pt x="16" y="311"/>
                    <a:pt x="16" y="311"/>
                    <a:pt x="16" y="311"/>
                  </a:cubicBezTo>
                  <a:lnTo>
                    <a:pt x="225" y="311"/>
                  </a:lnTo>
                  <a:close/>
                  <a:moveTo>
                    <a:pt x="16" y="53"/>
                  </a:moveTo>
                  <a:cubicBezTo>
                    <a:pt x="16" y="19"/>
                    <a:pt x="16" y="19"/>
                    <a:pt x="16" y="19"/>
                  </a:cubicBezTo>
                  <a:cubicBezTo>
                    <a:pt x="16" y="17"/>
                    <a:pt x="17" y="16"/>
                    <a:pt x="19" y="16"/>
                  </a:cubicBezTo>
                  <a:cubicBezTo>
                    <a:pt x="221" y="16"/>
                    <a:pt x="221" y="16"/>
                    <a:pt x="221" y="16"/>
                  </a:cubicBezTo>
                  <a:cubicBezTo>
                    <a:pt x="223" y="16"/>
                    <a:pt x="225" y="17"/>
                    <a:pt x="225" y="19"/>
                  </a:cubicBezTo>
                  <a:cubicBezTo>
                    <a:pt x="225" y="53"/>
                    <a:pt x="225" y="53"/>
                    <a:pt x="225" y="53"/>
                  </a:cubicBezTo>
                  <a:lnTo>
                    <a:pt x="16" y="53"/>
                  </a:lnTo>
                  <a:close/>
                  <a:moveTo>
                    <a:pt x="135" y="26"/>
                  </a:moveTo>
                  <a:cubicBezTo>
                    <a:pt x="99" y="26"/>
                    <a:pt x="99" y="26"/>
                    <a:pt x="99" y="26"/>
                  </a:cubicBezTo>
                  <a:cubicBezTo>
                    <a:pt x="95" y="26"/>
                    <a:pt x="91" y="30"/>
                    <a:pt x="91" y="34"/>
                  </a:cubicBezTo>
                  <a:cubicBezTo>
                    <a:pt x="91" y="38"/>
                    <a:pt x="95" y="42"/>
                    <a:pt x="99" y="42"/>
                  </a:cubicBezTo>
                  <a:cubicBezTo>
                    <a:pt x="135" y="42"/>
                    <a:pt x="135" y="42"/>
                    <a:pt x="135" y="42"/>
                  </a:cubicBezTo>
                  <a:cubicBezTo>
                    <a:pt x="139" y="42"/>
                    <a:pt x="143" y="38"/>
                    <a:pt x="143" y="34"/>
                  </a:cubicBezTo>
                  <a:cubicBezTo>
                    <a:pt x="143" y="30"/>
                    <a:pt x="139" y="26"/>
                    <a:pt x="135" y="26"/>
                  </a:cubicBezTo>
                  <a:close/>
                </a:path>
              </a:pathLst>
            </a:custGeom>
            <a:solidFill>
              <a:srgbClr val="58585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en-US"/>
            </a:p>
          </p:txBody>
        </p:sp>
      </p:grpSp>
      <p:sp>
        <p:nvSpPr>
          <p:cNvPr id="17" name="Rectangle 16">
            <a:extLst>
              <a:ext uri="{FF2B5EF4-FFF2-40B4-BE49-F238E27FC236}">
                <a16:creationId xmlns:a16="http://schemas.microsoft.com/office/drawing/2014/main" id="{E8765B66-DDFC-4265-B7B0-84C537C54DBD}"/>
              </a:ext>
            </a:extLst>
          </p:cNvPr>
          <p:cNvSpPr/>
          <p:nvPr/>
        </p:nvSpPr>
        <p:spPr>
          <a:xfrm>
            <a:off x="7099437" y="2454462"/>
            <a:ext cx="1156086" cy="253916"/>
          </a:xfrm>
          <a:prstGeom prst="rect">
            <a:avLst/>
          </a:prstGeom>
        </p:spPr>
        <p:txBody>
          <a:bodyPr wrap="none">
            <a:spAutoFit/>
          </a:bodyPr>
          <a:lstStyle/>
          <a:p>
            <a:pPr lvl="0" algn="ctr"/>
            <a:r>
              <a:rPr lang="en-US" sz="1050">
                <a:solidFill>
                  <a:srgbClr val="58585A"/>
                </a:solidFill>
              </a:rPr>
              <a:t>Inter system HO</a:t>
            </a:r>
          </a:p>
        </p:txBody>
      </p:sp>
      <p:cxnSp>
        <p:nvCxnSpPr>
          <p:cNvPr id="18" name="Straight Connector 17">
            <a:extLst>
              <a:ext uri="{FF2B5EF4-FFF2-40B4-BE49-F238E27FC236}">
                <a16:creationId xmlns:a16="http://schemas.microsoft.com/office/drawing/2014/main" id="{45D00F40-294A-48D1-8BB0-F0BC1E01C26E}"/>
              </a:ext>
            </a:extLst>
          </p:cNvPr>
          <p:cNvCxnSpPr>
            <a:cxnSpLocks/>
          </p:cNvCxnSpPr>
          <p:nvPr/>
        </p:nvCxnSpPr>
        <p:spPr bwMode="auto">
          <a:xfrm>
            <a:off x="6096000" y="3381643"/>
            <a:ext cx="6075942" cy="0"/>
          </a:xfrm>
          <a:prstGeom prst="line">
            <a:avLst/>
          </a:prstGeom>
          <a:solidFill>
            <a:schemeClr val="accent1"/>
          </a:solidFill>
          <a:ln w="57150" cap="flat" cmpd="sng" algn="ctr">
            <a:solidFill>
              <a:schemeClr val="bg1">
                <a:lumMod val="65000"/>
              </a:schemeClr>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40F2712C-AD59-4BB1-B5C0-0C127E3D2259}"/>
              </a:ext>
            </a:extLst>
          </p:cNvPr>
          <p:cNvCxnSpPr>
            <a:cxnSpLocks/>
            <a:endCxn id="35" idx="1"/>
          </p:cNvCxnSpPr>
          <p:nvPr/>
        </p:nvCxnSpPr>
        <p:spPr bwMode="auto">
          <a:xfrm>
            <a:off x="10377766" y="4094958"/>
            <a:ext cx="250466" cy="0"/>
          </a:xfrm>
          <a:prstGeom prst="line">
            <a:avLst/>
          </a:prstGeom>
          <a:noFill/>
          <a:ln w="28575" cap="flat" cmpd="sng" algn="ctr">
            <a:solidFill>
              <a:srgbClr val="0070C0"/>
            </a:solidFill>
            <a:prstDash val="solid"/>
            <a:round/>
            <a:headEnd type="none" w="med" len="med"/>
            <a:tailEnd type="none" w="med" len="med"/>
          </a:ln>
          <a:effectLst/>
        </p:spPr>
      </p:cxnSp>
      <p:sp>
        <p:nvSpPr>
          <p:cNvPr id="35" name="TextBox 34">
            <a:extLst>
              <a:ext uri="{FF2B5EF4-FFF2-40B4-BE49-F238E27FC236}">
                <a16:creationId xmlns:a16="http://schemas.microsoft.com/office/drawing/2014/main" id="{3EDE6C90-91CC-45E2-8E44-46B5ACED6A51}"/>
              </a:ext>
            </a:extLst>
          </p:cNvPr>
          <p:cNvSpPr txBox="1"/>
          <p:nvPr/>
        </p:nvSpPr>
        <p:spPr>
          <a:xfrm>
            <a:off x="10628232" y="3971847"/>
            <a:ext cx="787395" cy="246221"/>
          </a:xfrm>
          <a:prstGeom prst="rect">
            <a:avLst/>
          </a:prstGeom>
          <a:noFill/>
        </p:spPr>
        <p:txBody>
          <a:bodyPr wrap="none" rtlCol="0">
            <a:spAutoFit/>
          </a:bodyPr>
          <a:lstStyle/>
          <a:p>
            <a:r>
              <a:rPr lang="en-US" sz="1000"/>
              <a:t>Before HO</a:t>
            </a:r>
          </a:p>
        </p:txBody>
      </p:sp>
      <p:cxnSp>
        <p:nvCxnSpPr>
          <p:cNvPr id="36" name="Straight Connector 35">
            <a:extLst>
              <a:ext uri="{FF2B5EF4-FFF2-40B4-BE49-F238E27FC236}">
                <a16:creationId xmlns:a16="http://schemas.microsoft.com/office/drawing/2014/main" id="{84D588E2-4381-48C5-8F9F-60C86BA2D047}"/>
              </a:ext>
            </a:extLst>
          </p:cNvPr>
          <p:cNvCxnSpPr>
            <a:cxnSpLocks/>
            <a:endCxn id="37" idx="1"/>
          </p:cNvCxnSpPr>
          <p:nvPr/>
        </p:nvCxnSpPr>
        <p:spPr bwMode="auto">
          <a:xfrm>
            <a:off x="10379220" y="4320880"/>
            <a:ext cx="250466" cy="0"/>
          </a:xfrm>
          <a:prstGeom prst="line">
            <a:avLst/>
          </a:prstGeom>
          <a:noFill/>
          <a:ln w="28575" cap="flat" cmpd="sng" algn="ctr">
            <a:solidFill>
              <a:srgbClr val="FF0000"/>
            </a:solidFill>
            <a:prstDash val="solid"/>
            <a:round/>
            <a:headEnd type="none" w="med" len="med"/>
            <a:tailEnd type="none" w="med" len="med"/>
          </a:ln>
          <a:effectLst/>
        </p:spPr>
      </p:cxnSp>
      <p:sp>
        <p:nvSpPr>
          <p:cNvPr id="37" name="TextBox 36">
            <a:extLst>
              <a:ext uri="{FF2B5EF4-FFF2-40B4-BE49-F238E27FC236}">
                <a16:creationId xmlns:a16="http://schemas.microsoft.com/office/drawing/2014/main" id="{55421479-5FD0-41DD-A66A-18503D0F149F}"/>
              </a:ext>
            </a:extLst>
          </p:cNvPr>
          <p:cNvSpPr txBox="1"/>
          <p:nvPr/>
        </p:nvSpPr>
        <p:spPr>
          <a:xfrm>
            <a:off x="10629686" y="4197769"/>
            <a:ext cx="681597" cy="246221"/>
          </a:xfrm>
          <a:prstGeom prst="rect">
            <a:avLst/>
          </a:prstGeom>
          <a:noFill/>
        </p:spPr>
        <p:txBody>
          <a:bodyPr wrap="none" rtlCol="0">
            <a:spAutoFit/>
          </a:bodyPr>
          <a:lstStyle/>
          <a:p>
            <a:r>
              <a:rPr lang="en-US" sz="1000"/>
              <a:t>After HO</a:t>
            </a:r>
          </a:p>
        </p:txBody>
      </p:sp>
      <p:sp>
        <p:nvSpPr>
          <p:cNvPr id="71" name="Arc 70">
            <a:extLst>
              <a:ext uri="{FF2B5EF4-FFF2-40B4-BE49-F238E27FC236}">
                <a16:creationId xmlns:a16="http://schemas.microsoft.com/office/drawing/2014/main" id="{5E9EFD78-37B5-465A-A5D3-6CDBDB894350}"/>
              </a:ext>
            </a:extLst>
          </p:cNvPr>
          <p:cNvSpPr/>
          <p:nvPr/>
        </p:nvSpPr>
        <p:spPr bwMode="auto">
          <a:xfrm>
            <a:off x="7396031" y="4814983"/>
            <a:ext cx="140677" cy="645835"/>
          </a:xfrm>
          <a:prstGeom prst="arc">
            <a:avLst>
              <a:gd name="adj1" fmla="val 16200000"/>
              <a:gd name="adj2" fmla="val 5295732"/>
            </a:avLst>
          </a:prstGeom>
          <a:noFill/>
          <a:ln w="6350" cap="flat" cmpd="sng" algn="ctr">
            <a:solidFill>
              <a:schemeClr val="accent3">
                <a:lumMod val="75000"/>
              </a:schemeClr>
            </a:solidFill>
            <a:prstDash val="solid"/>
            <a:round/>
            <a:headEnd type="triangl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74" name="Text Box 1179">
            <a:extLst>
              <a:ext uri="{FF2B5EF4-FFF2-40B4-BE49-F238E27FC236}">
                <a16:creationId xmlns:a16="http://schemas.microsoft.com/office/drawing/2014/main" id="{B4FF0F89-1D2F-4BA6-AD44-81E8F8153533}"/>
              </a:ext>
            </a:extLst>
          </p:cNvPr>
          <p:cNvSpPr txBox="1">
            <a:spLocks noChangeArrowheads="1"/>
          </p:cNvSpPr>
          <p:nvPr/>
        </p:nvSpPr>
        <p:spPr bwMode="auto">
          <a:xfrm>
            <a:off x="7636949" y="5041691"/>
            <a:ext cx="551433"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spAutoFit/>
          </a:bodyP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eaLnBrk="1" hangingPunct="1"/>
            <a:r>
              <a:rPr lang="en-US" sz="800">
                <a:solidFill>
                  <a:schemeClr val="accent3">
                    <a:lumMod val="75000"/>
                  </a:schemeClr>
                </a:solidFill>
                <a:latin typeface="+mn-lt"/>
              </a:rPr>
              <a:t>Inter system</a:t>
            </a:r>
            <a:br>
              <a:rPr lang="en-US" sz="800">
                <a:solidFill>
                  <a:schemeClr val="accent3">
                    <a:lumMod val="75000"/>
                  </a:schemeClr>
                </a:solidFill>
                <a:latin typeface="+mn-lt"/>
              </a:rPr>
            </a:br>
            <a:r>
              <a:rPr lang="en-US" sz="800">
                <a:solidFill>
                  <a:schemeClr val="accent3">
                    <a:lumMod val="75000"/>
                  </a:schemeClr>
                </a:solidFill>
                <a:latin typeface="+mn-lt"/>
              </a:rPr>
              <a:t>Handover</a:t>
            </a:r>
          </a:p>
        </p:txBody>
      </p:sp>
      <p:sp>
        <p:nvSpPr>
          <p:cNvPr id="59" name="Freeform 6">
            <a:extLst>
              <a:ext uri="{FF2B5EF4-FFF2-40B4-BE49-F238E27FC236}">
                <a16:creationId xmlns:a16="http://schemas.microsoft.com/office/drawing/2014/main" id="{88A1A3A8-DFE5-4611-A64C-383C49BE6D92}"/>
              </a:ext>
            </a:extLst>
          </p:cNvPr>
          <p:cNvSpPr>
            <a:spLocks noChangeAspect="1" noEditPoints="1"/>
          </p:cNvSpPr>
          <p:nvPr/>
        </p:nvSpPr>
        <p:spPr bwMode="auto">
          <a:xfrm>
            <a:off x="6973292" y="4961062"/>
            <a:ext cx="183236" cy="328729"/>
          </a:xfrm>
          <a:custGeom>
            <a:avLst/>
            <a:gdLst>
              <a:gd name="T0" fmla="*/ 2147483647 w 241"/>
              <a:gd name="T1" fmla="*/ 2147483647 h 383"/>
              <a:gd name="T2" fmla="*/ 2147483647 w 241"/>
              <a:gd name="T3" fmla="*/ 2147483647 h 383"/>
              <a:gd name="T4" fmla="*/ 2147483647 w 241"/>
              <a:gd name="T5" fmla="*/ 2147483647 h 383"/>
              <a:gd name="T6" fmla="*/ 2147483647 w 241"/>
              <a:gd name="T7" fmla="*/ 2147483647 h 383"/>
              <a:gd name="T8" fmla="*/ 2147483647 w 241"/>
              <a:gd name="T9" fmla="*/ 2147483647 h 383"/>
              <a:gd name="T10" fmla="*/ 2147483647 w 241"/>
              <a:gd name="T11" fmla="*/ 2147483647 h 383"/>
              <a:gd name="T12" fmla="*/ 2147483647 w 241"/>
              <a:gd name="T13" fmla="*/ 2147483647 h 383"/>
              <a:gd name="T14" fmla="*/ 2147483647 w 241"/>
              <a:gd name="T15" fmla="*/ 2147483647 h 383"/>
              <a:gd name="T16" fmla="*/ 2147483647 w 241"/>
              <a:gd name="T17" fmla="*/ 0 h 383"/>
              <a:gd name="T18" fmla="*/ 2147483647 w 241"/>
              <a:gd name="T19" fmla="*/ 0 h 383"/>
              <a:gd name="T20" fmla="*/ 0 w 241"/>
              <a:gd name="T21" fmla="*/ 2147483647 h 383"/>
              <a:gd name="T22" fmla="*/ 0 w 241"/>
              <a:gd name="T23" fmla="*/ 2147483647 h 383"/>
              <a:gd name="T24" fmla="*/ 2147483647 w 241"/>
              <a:gd name="T25" fmla="*/ 2147483647 h 383"/>
              <a:gd name="T26" fmla="*/ 2147483647 w 241"/>
              <a:gd name="T27" fmla="*/ 2147483647 h 383"/>
              <a:gd name="T28" fmla="*/ 2147483647 w 241"/>
              <a:gd name="T29" fmla="*/ 2147483647 h 383"/>
              <a:gd name="T30" fmla="*/ 2147483647 w 241"/>
              <a:gd name="T31" fmla="*/ 2147483647 h 383"/>
              <a:gd name="T32" fmla="*/ 2147483647 w 241"/>
              <a:gd name="T33" fmla="*/ 2147483647 h 383"/>
              <a:gd name="T34" fmla="*/ 2147483647 w 241"/>
              <a:gd name="T35" fmla="*/ 2147483647 h 383"/>
              <a:gd name="T36" fmla="*/ 2147483647 w 241"/>
              <a:gd name="T37" fmla="*/ 2147483647 h 383"/>
              <a:gd name="T38" fmla="*/ 2147483647 w 241"/>
              <a:gd name="T39" fmla="*/ 2147483647 h 383"/>
              <a:gd name="T40" fmla="*/ 2147483647 w 241"/>
              <a:gd name="T41" fmla="*/ 2147483647 h 383"/>
              <a:gd name="T42" fmla="*/ 2147483647 w 241"/>
              <a:gd name="T43" fmla="*/ 2147483647 h 383"/>
              <a:gd name="T44" fmla="*/ 2147483647 w 241"/>
              <a:gd name="T45" fmla="*/ 2147483647 h 383"/>
              <a:gd name="T46" fmla="*/ 2147483647 w 241"/>
              <a:gd name="T47" fmla="*/ 2147483647 h 383"/>
              <a:gd name="T48" fmla="*/ 2147483647 w 241"/>
              <a:gd name="T49" fmla="*/ 2147483647 h 383"/>
              <a:gd name="T50" fmla="*/ 2147483647 w 241"/>
              <a:gd name="T51" fmla="*/ 2147483647 h 383"/>
              <a:gd name="T52" fmla="*/ 2147483647 w 241"/>
              <a:gd name="T53" fmla="*/ 2147483647 h 383"/>
              <a:gd name="T54" fmla="*/ 2147483647 w 241"/>
              <a:gd name="T55" fmla="*/ 2147483647 h 383"/>
              <a:gd name="T56" fmla="*/ 2147483647 w 241"/>
              <a:gd name="T57" fmla="*/ 2147483647 h 383"/>
              <a:gd name="T58" fmla="*/ 2147483647 w 241"/>
              <a:gd name="T59" fmla="*/ 2147483647 h 383"/>
              <a:gd name="T60" fmla="*/ 2147483647 w 241"/>
              <a:gd name="T61" fmla="*/ 2147483647 h 383"/>
              <a:gd name="T62" fmla="*/ 2147483647 w 241"/>
              <a:gd name="T63" fmla="*/ 2147483647 h 383"/>
              <a:gd name="T64" fmla="*/ 2147483647 w 241"/>
              <a:gd name="T65" fmla="*/ 2147483647 h 383"/>
              <a:gd name="T66" fmla="*/ 2147483647 w 241"/>
              <a:gd name="T67" fmla="*/ 2147483647 h 383"/>
              <a:gd name="T68" fmla="*/ 2147483647 w 241"/>
              <a:gd name="T69" fmla="*/ 2147483647 h 383"/>
              <a:gd name="T70" fmla="*/ 2147483647 w 241"/>
              <a:gd name="T71" fmla="*/ 2147483647 h 383"/>
              <a:gd name="T72" fmla="*/ 2147483647 w 241"/>
              <a:gd name="T73" fmla="*/ 2147483647 h 383"/>
              <a:gd name="T74" fmla="*/ 2147483647 w 241"/>
              <a:gd name="T75" fmla="*/ 2147483647 h 383"/>
              <a:gd name="T76" fmla="*/ 2147483647 w 241"/>
              <a:gd name="T77" fmla="*/ 2147483647 h 383"/>
              <a:gd name="T78" fmla="*/ 2147483647 w 241"/>
              <a:gd name="T79" fmla="*/ 2147483647 h 383"/>
              <a:gd name="T80" fmla="*/ 2147483647 w 241"/>
              <a:gd name="T81" fmla="*/ 2147483647 h 383"/>
              <a:gd name="T82" fmla="*/ 2147483647 w 241"/>
              <a:gd name="T83" fmla="*/ 2147483647 h 383"/>
              <a:gd name="T84" fmla="*/ 2147483647 w 241"/>
              <a:gd name="T85" fmla="*/ 2147483647 h 383"/>
              <a:gd name="T86" fmla="*/ 2147483647 w 241"/>
              <a:gd name="T87" fmla="*/ 2147483647 h 383"/>
              <a:gd name="T88" fmla="*/ 2147483647 w 241"/>
              <a:gd name="T89" fmla="*/ 2147483647 h 38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41" h="383">
                <a:moveTo>
                  <a:pt x="117" y="356"/>
                </a:moveTo>
                <a:cubicBezTo>
                  <a:pt x="127" y="356"/>
                  <a:pt x="135" y="348"/>
                  <a:pt x="135" y="338"/>
                </a:cubicBezTo>
                <a:cubicBezTo>
                  <a:pt x="135" y="329"/>
                  <a:pt x="127" y="321"/>
                  <a:pt x="117" y="321"/>
                </a:cubicBezTo>
                <a:cubicBezTo>
                  <a:pt x="107" y="321"/>
                  <a:pt x="99" y="329"/>
                  <a:pt x="99" y="338"/>
                </a:cubicBezTo>
                <a:cubicBezTo>
                  <a:pt x="99" y="348"/>
                  <a:pt x="107" y="356"/>
                  <a:pt x="117" y="356"/>
                </a:cubicBezTo>
                <a:close/>
                <a:moveTo>
                  <a:pt x="233" y="90"/>
                </a:moveTo>
                <a:cubicBezTo>
                  <a:pt x="237" y="90"/>
                  <a:pt x="241" y="87"/>
                  <a:pt x="241" y="82"/>
                </a:cubicBezTo>
                <a:cubicBezTo>
                  <a:pt x="241" y="19"/>
                  <a:pt x="241" y="19"/>
                  <a:pt x="241" y="19"/>
                </a:cubicBezTo>
                <a:cubicBezTo>
                  <a:pt x="241" y="8"/>
                  <a:pt x="232" y="0"/>
                  <a:pt x="221" y="0"/>
                </a:cubicBezTo>
                <a:cubicBezTo>
                  <a:pt x="19" y="0"/>
                  <a:pt x="19" y="0"/>
                  <a:pt x="19" y="0"/>
                </a:cubicBezTo>
                <a:cubicBezTo>
                  <a:pt x="8" y="0"/>
                  <a:pt x="0" y="8"/>
                  <a:pt x="0" y="19"/>
                </a:cubicBezTo>
                <a:cubicBezTo>
                  <a:pt x="0" y="364"/>
                  <a:pt x="0" y="364"/>
                  <a:pt x="0" y="364"/>
                </a:cubicBezTo>
                <a:cubicBezTo>
                  <a:pt x="0" y="375"/>
                  <a:pt x="8" y="383"/>
                  <a:pt x="19" y="383"/>
                </a:cubicBezTo>
                <a:cubicBezTo>
                  <a:pt x="221" y="383"/>
                  <a:pt x="221" y="383"/>
                  <a:pt x="221" y="383"/>
                </a:cubicBezTo>
                <a:cubicBezTo>
                  <a:pt x="232" y="383"/>
                  <a:pt x="241" y="375"/>
                  <a:pt x="241" y="364"/>
                </a:cubicBezTo>
                <a:cubicBezTo>
                  <a:pt x="241" y="114"/>
                  <a:pt x="241" y="114"/>
                  <a:pt x="241" y="114"/>
                </a:cubicBezTo>
                <a:cubicBezTo>
                  <a:pt x="241" y="110"/>
                  <a:pt x="237" y="106"/>
                  <a:pt x="233" y="106"/>
                </a:cubicBezTo>
                <a:cubicBezTo>
                  <a:pt x="228" y="106"/>
                  <a:pt x="225" y="110"/>
                  <a:pt x="225" y="114"/>
                </a:cubicBezTo>
                <a:cubicBezTo>
                  <a:pt x="225" y="295"/>
                  <a:pt x="225" y="295"/>
                  <a:pt x="225" y="295"/>
                </a:cubicBezTo>
                <a:cubicBezTo>
                  <a:pt x="16" y="295"/>
                  <a:pt x="16" y="295"/>
                  <a:pt x="16" y="295"/>
                </a:cubicBezTo>
                <a:cubicBezTo>
                  <a:pt x="16" y="69"/>
                  <a:pt x="16" y="69"/>
                  <a:pt x="16" y="69"/>
                </a:cubicBezTo>
                <a:cubicBezTo>
                  <a:pt x="225" y="69"/>
                  <a:pt x="225" y="69"/>
                  <a:pt x="225" y="69"/>
                </a:cubicBezTo>
                <a:cubicBezTo>
                  <a:pt x="225" y="82"/>
                  <a:pt x="225" y="82"/>
                  <a:pt x="225" y="82"/>
                </a:cubicBezTo>
                <a:cubicBezTo>
                  <a:pt x="225" y="87"/>
                  <a:pt x="228" y="90"/>
                  <a:pt x="233" y="90"/>
                </a:cubicBezTo>
                <a:close/>
                <a:moveTo>
                  <a:pt x="225" y="311"/>
                </a:moveTo>
                <a:cubicBezTo>
                  <a:pt x="225" y="364"/>
                  <a:pt x="225" y="364"/>
                  <a:pt x="225" y="364"/>
                </a:cubicBezTo>
                <a:cubicBezTo>
                  <a:pt x="225" y="366"/>
                  <a:pt x="223" y="367"/>
                  <a:pt x="221" y="367"/>
                </a:cubicBezTo>
                <a:cubicBezTo>
                  <a:pt x="19" y="367"/>
                  <a:pt x="19" y="367"/>
                  <a:pt x="19" y="367"/>
                </a:cubicBezTo>
                <a:cubicBezTo>
                  <a:pt x="17" y="367"/>
                  <a:pt x="16" y="366"/>
                  <a:pt x="16" y="364"/>
                </a:cubicBezTo>
                <a:cubicBezTo>
                  <a:pt x="16" y="311"/>
                  <a:pt x="16" y="311"/>
                  <a:pt x="16" y="311"/>
                </a:cubicBezTo>
                <a:lnTo>
                  <a:pt x="225" y="311"/>
                </a:lnTo>
                <a:close/>
                <a:moveTo>
                  <a:pt x="16" y="53"/>
                </a:moveTo>
                <a:cubicBezTo>
                  <a:pt x="16" y="19"/>
                  <a:pt x="16" y="19"/>
                  <a:pt x="16" y="19"/>
                </a:cubicBezTo>
                <a:cubicBezTo>
                  <a:pt x="16" y="17"/>
                  <a:pt x="17" y="16"/>
                  <a:pt x="19" y="16"/>
                </a:cubicBezTo>
                <a:cubicBezTo>
                  <a:pt x="221" y="16"/>
                  <a:pt x="221" y="16"/>
                  <a:pt x="221" y="16"/>
                </a:cubicBezTo>
                <a:cubicBezTo>
                  <a:pt x="223" y="16"/>
                  <a:pt x="225" y="17"/>
                  <a:pt x="225" y="19"/>
                </a:cubicBezTo>
                <a:cubicBezTo>
                  <a:pt x="225" y="53"/>
                  <a:pt x="225" y="53"/>
                  <a:pt x="225" y="53"/>
                </a:cubicBezTo>
                <a:lnTo>
                  <a:pt x="16" y="53"/>
                </a:lnTo>
                <a:close/>
                <a:moveTo>
                  <a:pt x="135" y="26"/>
                </a:moveTo>
                <a:cubicBezTo>
                  <a:pt x="99" y="26"/>
                  <a:pt x="99" y="26"/>
                  <a:pt x="99" y="26"/>
                </a:cubicBezTo>
                <a:cubicBezTo>
                  <a:pt x="95" y="26"/>
                  <a:pt x="91" y="30"/>
                  <a:pt x="91" y="34"/>
                </a:cubicBezTo>
                <a:cubicBezTo>
                  <a:pt x="91" y="38"/>
                  <a:pt x="95" y="42"/>
                  <a:pt x="99" y="42"/>
                </a:cubicBezTo>
                <a:cubicBezTo>
                  <a:pt x="135" y="42"/>
                  <a:pt x="135" y="42"/>
                  <a:pt x="135" y="42"/>
                </a:cubicBezTo>
                <a:cubicBezTo>
                  <a:pt x="139" y="42"/>
                  <a:pt x="143" y="38"/>
                  <a:pt x="143" y="34"/>
                </a:cubicBezTo>
                <a:cubicBezTo>
                  <a:pt x="143" y="30"/>
                  <a:pt x="139" y="26"/>
                  <a:pt x="135" y="26"/>
                </a:cubicBezTo>
                <a:close/>
              </a:path>
            </a:pathLst>
          </a:custGeom>
          <a:solidFill>
            <a:schemeClr val="bg1">
              <a:lumMod val="65000"/>
            </a:schemeClr>
          </a:solidFill>
          <a:ln>
            <a:noFill/>
          </a:ln>
        </p:spPr>
        <p:txBody>
          <a:bodyPr/>
          <a:lstStyle/>
          <a:p>
            <a:endParaRPr lang="en-US" sz="1600"/>
          </a:p>
        </p:txBody>
      </p:sp>
      <p:cxnSp>
        <p:nvCxnSpPr>
          <p:cNvPr id="65" name="Straight Connector 64">
            <a:extLst>
              <a:ext uri="{FF2B5EF4-FFF2-40B4-BE49-F238E27FC236}">
                <a16:creationId xmlns:a16="http://schemas.microsoft.com/office/drawing/2014/main" id="{D3BABFC1-700E-4B5D-A256-517A965EEC8C}"/>
              </a:ext>
            </a:extLst>
          </p:cNvPr>
          <p:cNvCxnSpPr>
            <a:cxnSpLocks/>
            <a:stCxn id="79" idx="2"/>
            <a:endCxn id="82" idx="0"/>
          </p:cNvCxnSpPr>
          <p:nvPr/>
        </p:nvCxnSpPr>
        <p:spPr bwMode="auto">
          <a:xfrm flipH="1">
            <a:off x="8881795" y="4704949"/>
            <a:ext cx="3315" cy="402322"/>
          </a:xfrm>
          <a:prstGeom prst="line">
            <a:avLst/>
          </a:prstGeom>
          <a:noFill/>
          <a:ln w="3175" cap="flat" cmpd="sng" algn="ctr">
            <a:solidFill>
              <a:schemeClr val="tx1"/>
            </a:solidFill>
            <a:prstDash val="dash"/>
            <a:round/>
            <a:headEnd type="none" w="med" len="med"/>
            <a:tailEnd type="none" w="med" len="med"/>
          </a:ln>
          <a:effectLst/>
        </p:spPr>
      </p:cxnSp>
      <p:cxnSp>
        <p:nvCxnSpPr>
          <p:cNvPr id="73" name="Straight Connector 72">
            <a:extLst>
              <a:ext uri="{FF2B5EF4-FFF2-40B4-BE49-F238E27FC236}">
                <a16:creationId xmlns:a16="http://schemas.microsoft.com/office/drawing/2014/main" id="{5775B09C-8014-4A7B-9B94-2B22DE15E9D5}"/>
              </a:ext>
            </a:extLst>
          </p:cNvPr>
          <p:cNvCxnSpPr>
            <a:cxnSpLocks/>
          </p:cNvCxnSpPr>
          <p:nvPr/>
        </p:nvCxnSpPr>
        <p:spPr bwMode="auto">
          <a:xfrm>
            <a:off x="8265340" y="5996966"/>
            <a:ext cx="1335835" cy="0"/>
          </a:xfrm>
          <a:prstGeom prst="line">
            <a:avLst/>
          </a:prstGeom>
          <a:solidFill>
            <a:schemeClr val="accent1"/>
          </a:solidFill>
          <a:ln w="12700" cap="flat" cmpd="sng" algn="ctr">
            <a:solidFill>
              <a:schemeClr val="bg1">
                <a:lumMod val="50000"/>
              </a:schemeClr>
            </a:solidFill>
            <a:prstDash val="solid"/>
            <a:round/>
            <a:headEnd type="none" w="med" len="med"/>
            <a:tailEnd type="none" w="med" len="med"/>
          </a:ln>
          <a:effectLst/>
        </p:spPr>
      </p:cxnSp>
      <p:sp>
        <p:nvSpPr>
          <p:cNvPr id="77" name="TextBox 76">
            <a:extLst>
              <a:ext uri="{FF2B5EF4-FFF2-40B4-BE49-F238E27FC236}">
                <a16:creationId xmlns:a16="http://schemas.microsoft.com/office/drawing/2014/main" id="{A5309838-A95B-49B4-AAF9-8477C95D0A2E}"/>
              </a:ext>
            </a:extLst>
          </p:cNvPr>
          <p:cNvSpPr txBox="1"/>
          <p:nvPr/>
        </p:nvSpPr>
        <p:spPr bwMode="auto">
          <a:xfrm>
            <a:off x="7848757" y="4023585"/>
            <a:ext cx="422248" cy="686153"/>
          </a:xfrm>
          <a:prstGeom prst="rect">
            <a:avLst/>
          </a:prstGeom>
          <a:solidFill>
            <a:schemeClr val="bg1"/>
          </a:solidFill>
          <a:ln w="19050">
            <a:solidFill>
              <a:schemeClr val="bg1">
                <a:lumMod val="65000"/>
              </a:schemeClr>
            </a:solidFill>
            <a:prstDash val="sysDot"/>
            <a:miter lim="800000"/>
            <a:headEnd/>
            <a:tailEnd/>
          </a:ln>
        </p:spPr>
        <p:txBody>
          <a:bodyPr vert="horz" wrap="square" lIns="0" tIns="18000" rIns="0" bIns="0" numCol="1" rtlCol="0" anchor="t" anchorCtr="0" compatLnSpc="1">
            <a:prstTxWarp prst="textNoShape">
              <a:avLst/>
            </a:prstTxWarp>
            <a:noAutofit/>
          </a:bodyPr>
          <a:lstStyle/>
          <a:p>
            <a:pPr lvl="0" algn="ctr">
              <a:buClr>
                <a:srgbClr val="181818"/>
              </a:buClr>
            </a:pPr>
            <a:r>
              <a:rPr lang="en-US" sz="1800">
                <a:solidFill>
                  <a:srgbClr val="FFFFFF">
                    <a:lumMod val="50000"/>
                  </a:srgbClr>
                </a:solidFill>
                <a:latin typeface="Ericsson Technical Icons" panose="00000500000000000000" pitchFamily="2" charset="0"/>
              </a:rPr>
              <a:t>B</a:t>
            </a:r>
            <a:endParaRPr lang="en-US" sz="1800">
              <a:solidFill>
                <a:srgbClr val="FFFFFF">
                  <a:lumMod val="50000"/>
                </a:srgbClr>
              </a:solidFill>
            </a:endParaRPr>
          </a:p>
          <a:p>
            <a:pPr lvl="0" algn="ctr">
              <a:buClr>
                <a:srgbClr val="181818"/>
              </a:buClr>
            </a:pPr>
            <a:r>
              <a:rPr lang="en-US" sz="800">
                <a:solidFill>
                  <a:srgbClr val="FFFFFF">
                    <a:lumMod val="50000"/>
                  </a:srgbClr>
                </a:solidFill>
              </a:rPr>
              <a:t>E-UTRAN</a:t>
            </a:r>
          </a:p>
        </p:txBody>
      </p:sp>
      <p:sp>
        <p:nvSpPr>
          <p:cNvPr id="78" name="TextBox 77">
            <a:extLst>
              <a:ext uri="{FF2B5EF4-FFF2-40B4-BE49-F238E27FC236}">
                <a16:creationId xmlns:a16="http://schemas.microsoft.com/office/drawing/2014/main" id="{93A0CDD6-46A5-4052-9E5C-BB60ED010DC4}"/>
              </a:ext>
            </a:extLst>
          </p:cNvPr>
          <p:cNvSpPr txBox="1"/>
          <p:nvPr/>
        </p:nvSpPr>
        <p:spPr bwMode="auto">
          <a:xfrm>
            <a:off x="10594616" y="5503158"/>
            <a:ext cx="422248" cy="684725"/>
          </a:xfrm>
          <a:prstGeom prst="rect">
            <a:avLst/>
          </a:prstGeom>
          <a:solidFill>
            <a:schemeClr val="bg1"/>
          </a:solidFill>
          <a:ln w="19050">
            <a:solidFill>
              <a:schemeClr val="bg1">
                <a:lumMod val="65000"/>
              </a:schemeClr>
            </a:solidFill>
            <a:prstDash val="sysDot"/>
            <a:miter lim="800000"/>
            <a:headEnd/>
            <a:tailEnd/>
          </a:ln>
        </p:spPr>
        <p:txBody>
          <a:bodyPr vert="horz" wrap="square" lIns="0" tIns="18000" rIns="0" bIns="0" numCol="1" rtlCol="0" anchor="t" anchorCtr="0" compatLnSpc="1">
            <a:prstTxWarp prst="textNoShape">
              <a:avLst/>
            </a:prstTxWarp>
            <a:noAutofit/>
          </a:bodyPr>
          <a:lstStyle/>
          <a:p>
            <a:pPr algn="ctr">
              <a:lnSpc>
                <a:spcPct val="90000"/>
              </a:lnSpc>
              <a:spcBef>
                <a:spcPts val="300"/>
              </a:spcBef>
              <a:buClr>
                <a:schemeClr val="tx1"/>
              </a:buClr>
            </a:pPr>
            <a:r>
              <a:rPr lang="en-US" sz="1200">
                <a:solidFill>
                  <a:schemeClr val="bg1">
                    <a:lumMod val="50000"/>
                  </a:schemeClr>
                </a:solidFill>
                <a:latin typeface="Ericsson Technical Icons" panose="00000500000000000000" pitchFamily="2" charset="0"/>
              </a:rPr>
              <a:t>s</a:t>
            </a:r>
            <a:br>
              <a:rPr lang="en-US" sz="1200">
                <a:solidFill>
                  <a:schemeClr val="bg1">
                    <a:lumMod val="50000"/>
                  </a:schemeClr>
                </a:solidFill>
                <a:latin typeface="Ericsson Technical Icons" panose="00000500000000000000" pitchFamily="2" charset="0"/>
              </a:rPr>
            </a:br>
            <a:r>
              <a:rPr lang="en-US" sz="1200">
                <a:solidFill>
                  <a:schemeClr val="bg1">
                    <a:lumMod val="50000"/>
                  </a:schemeClr>
                </a:solidFill>
                <a:latin typeface="Ericsson Technical Icons" panose="00000500000000000000" pitchFamily="2" charset="0"/>
              </a:rPr>
              <a:t>g</a:t>
            </a:r>
          </a:p>
          <a:p>
            <a:pPr algn="ctr">
              <a:lnSpc>
                <a:spcPct val="90000"/>
              </a:lnSpc>
              <a:spcBef>
                <a:spcPts val="0"/>
              </a:spcBef>
              <a:buClr>
                <a:schemeClr val="tx1"/>
              </a:buClr>
            </a:pPr>
            <a:br>
              <a:rPr lang="en-US" sz="1100">
                <a:solidFill>
                  <a:schemeClr val="bg1">
                    <a:lumMod val="50000"/>
                  </a:schemeClr>
                </a:solidFill>
              </a:rPr>
            </a:br>
            <a:r>
              <a:rPr lang="en-US" sz="1100">
                <a:solidFill>
                  <a:schemeClr val="bg1">
                    <a:lumMod val="50000"/>
                  </a:schemeClr>
                </a:solidFill>
              </a:rPr>
              <a:t>IMS</a:t>
            </a:r>
            <a:endParaRPr lang="en-US" sz="1050">
              <a:solidFill>
                <a:schemeClr val="bg1">
                  <a:lumMod val="50000"/>
                </a:schemeClr>
              </a:solidFill>
            </a:endParaRPr>
          </a:p>
        </p:txBody>
      </p:sp>
      <p:sp>
        <p:nvSpPr>
          <p:cNvPr id="79" name="TextBox 78">
            <a:extLst>
              <a:ext uri="{FF2B5EF4-FFF2-40B4-BE49-F238E27FC236}">
                <a16:creationId xmlns:a16="http://schemas.microsoft.com/office/drawing/2014/main" id="{B4D15622-BDFF-44F5-9402-12EAFE6A74F5}"/>
              </a:ext>
            </a:extLst>
          </p:cNvPr>
          <p:cNvSpPr txBox="1"/>
          <p:nvPr/>
        </p:nvSpPr>
        <p:spPr bwMode="auto">
          <a:xfrm>
            <a:off x="8673986" y="4020224"/>
            <a:ext cx="422248" cy="684725"/>
          </a:xfrm>
          <a:prstGeom prst="rect">
            <a:avLst/>
          </a:prstGeom>
          <a:solidFill>
            <a:schemeClr val="bg1"/>
          </a:solidFill>
          <a:ln w="19050">
            <a:solidFill>
              <a:schemeClr val="bg1">
                <a:lumMod val="65000"/>
              </a:schemeClr>
            </a:solidFill>
            <a:prstDash val="sysDot"/>
            <a:miter lim="800000"/>
            <a:headEnd/>
            <a:tailEnd/>
          </a:ln>
        </p:spPr>
        <p:txBody>
          <a:bodyPr vert="horz" wrap="square" lIns="0" tIns="18000" rIns="0" bIns="0" numCol="1" rtlCol="0" anchor="t" anchorCtr="0" compatLnSpc="1">
            <a:prstTxWarp prst="textNoShape">
              <a:avLst/>
            </a:prstTxWarp>
            <a:noAutofit/>
          </a:bodyPr>
          <a:lstStyle/>
          <a:p>
            <a:pPr algn="ctr">
              <a:lnSpc>
                <a:spcPct val="90000"/>
              </a:lnSpc>
              <a:spcBef>
                <a:spcPts val="300"/>
              </a:spcBef>
              <a:buClr>
                <a:schemeClr val="tx1"/>
              </a:buClr>
            </a:pPr>
            <a:r>
              <a:rPr lang="en-US" sz="1200">
                <a:solidFill>
                  <a:schemeClr val="bg1">
                    <a:lumMod val="50000"/>
                  </a:schemeClr>
                </a:solidFill>
                <a:latin typeface="Ericsson Technical Icons" panose="00000500000000000000" pitchFamily="2" charset="0"/>
              </a:rPr>
              <a:t>s</a:t>
            </a:r>
            <a:br>
              <a:rPr lang="en-US" sz="1200">
                <a:solidFill>
                  <a:schemeClr val="bg1">
                    <a:lumMod val="50000"/>
                  </a:schemeClr>
                </a:solidFill>
                <a:latin typeface="Ericsson Technical Icons" panose="00000500000000000000" pitchFamily="2" charset="0"/>
              </a:rPr>
            </a:br>
            <a:r>
              <a:rPr lang="en-US" sz="1200">
                <a:solidFill>
                  <a:schemeClr val="bg1">
                    <a:lumMod val="50000"/>
                  </a:schemeClr>
                </a:solidFill>
                <a:latin typeface="Ericsson Technical Icons" panose="00000500000000000000" pitchFamily="2" charset="0"/>
              </a:rPr>
              <a:t>g</a:t>
            </a:r>
          </a:p>
          <a:p>
            <a:pPr algn="ctr">
              <a:lnSpc>
                <a:spcPct val="90000"/>
              </a:lnSpc>
              <a:spcBef>
                <a:spcPts val="0"/>
              </a:spcBef>
              <a:buClr>
                <a:schemeClr val="tx1"/>
              </a:buClr>
            </a:pPr>
            <a:r>
              <a:rPr lang="en-US" sz="1050">
                <a:solidFill>
                  <a:schemeClr val="bg1">
                    <a:lumMod val="50000"/>
                  </a:schemeClr>
                </a:solidFill>
              </a:rPr>
              <a:t>MME+</a:t>
            </a:r>
            <a:br>
              <a:rPr lang="en-US" sz="1050">
                <a:solidFill>
                  <a:schemeClr val="bg1">
                    <a:lumMod val="50000"/>
                  </a:schemeClr>
                </a:solidFill>
              </a:rPr>
            </a:br>
            <a:r>
              <a:rPr lang="en-US" sz="1050">
                <a:solidFill>
                  <a:schemeClr val="bg1">
                    <a:lumMod val="50000"/>
                  </a:schemeClr>
                </a:solidFill>
              </a:rPr>
              <a:t>SGw</a:t>
            </a:r>
            <a:br>
              <a:rPr lang="en-US" sz="1050">
                <a:solidFill>
                  <a:schemeClr val="bg1">
                    <a:lumMod val="50000"/>
                  </a:schemeClr>
                </a:solidFill>
              </a:rPr>
            </a:br>
            <a:endParaRPr lang="en-US" sz="1050">
              <a:solidFill>
                <a:schemeClr val="bg1">
                  <a:lumMod val="50000"/>
                </a:schemeClr>
              </a:solidFill>
            </a:endParaRPr>
          </a:p>
        </p:txBody>
      </p:sp>
      <p:sp>
        <p:nvSpPr>
          <p:cNvPr id="80" name="TextBox 79">
            <a:extLst>
              <a:ext uri="{FF2B5EF4-FFF2-40B4-BE49-F238E27FC236}">
                <a16:creationId xmlns:a16="http://schemas.microsoft.com/office/drawing/2014/main" id="{2E070B61-1423-4184-8E42-0B64AA98ACE9}"/>
              </a:ext>
            </a:extLst>
          </p:cNvPr>
          <p:cNvSpPr txBox="1"/>
          <p:nvPr/>
        </p:nvSpPr>
        <p:spPr bwMode="auto">
          <a:xfrm>
            <a:off x="7850516" y="5501730"/>
            <a:ext cx="422248" cy="686153"/>
          </a:xfrm>
          <a:prstGeom prst="rect">
            <a:avLst/>
          </a:prstGeom>
          <a:solidFill>
            <a:schemeClr val="bg1"/>
          </a:solidFill>
          <a:ln w="19050">
            <a:solidFill>
              <a:schemeClr val="bg1">
                <a:lumMod val="65000"/>
              </a:schemeClr>
            </a:solidFill>
            <a:prstDash val="sysDot"/>
            <a:miter lim="800000"/>
            <a:headEnd/>
            <a:tailEnd/>
          </a:ln>
        </p:spPr>
        <p:txBody>
          <a:bodyPr vert="horz" wrap="square" lIns="0" tIns="18000" rIns="0" bIns="0" numCol="1" rtlCol="0" anchor="t" anchorCtr="0" compatLnSpc="1">
            <a:prstTxWarp prst="textNoShape">
              <a:avLst/>
            </a:prstTxWarp>
            <a:noAutofit/>
          </a:bodyPr>
          <a:lstStyle/>
          <a:p>
            <a:pPr algn="ctr">
              <a:buClr>
                <a:schemeClr val="tx1"/>
              </a:buClr>
            </a:pPr>
            <a:r>
              <a:rPr lang="en-US" sz="1800">
                <a:solidFill>
                  <a:schemeClr val="bg1">
                    <a:lumMod val="50000"/>
                  </a:schemeClr>
                </a:solidFill>
                <a:latin typeface="Ericsson Technical Icons" panose="00000500000000000000" pitchFamily="2" charset="0"/>
              </a:rPr>
              <a:t>B</a:t>
            </a:r>
            <a:endParaRPr lang="en-US" sz="1800">
              <a:solidFill>
                <a:schemeClr val="bg1">
                  <a:lumMod val="50000"/>
                </a:schemeClr>
              </a:solidFill>
            </a:endParaRPr>
          </a:p>
          <a:p>
            <a:pPr algn="ctr">
              <a:buClr>
                <a:schemeClr val="tx1"/>
              </a:buClr>
            </a:pPr>
            <a:r>
              <a:rPr lang="en-US" sz="1050">
                <a:solidFill>
                  <a:schemeClr val="bg1">
                    <a:lumMod val="50000"/>
                  </a:schemeClr>
                </a:solidFill>
              </a:rPr>
              <a:t>NG-</a:t>
            </a:r>
            <a:br>
              <a:rPr lang="en-US" sz="1050">
                <a:solidFill>
                  <a:schemeClr val="bg1">
                    <a:lumMod val="50000"/>
                  </a:schemeClr>
                </a:solidFill>
              </a:rPr>
            </a:br>
            <a:r>
              <a:rPr lang="en-US" sz="1050">
                <a:solidFill>
                  <a:schemeClr val="bg1">
                    <a:lumMod val="50000"/>
                  </a:schemeClr>
                </a:solidFill>
              </a:rPr>
              <a:t>RAN</a:t>
            </a:r>
          </a:p>
        </p:txBody>
      </p:sp>
      <p:sp>
        <p:nvSpPr>
          <p:cNvPr id="81" name="TextBox 80">
            <a:extLst>
              <a:ext uri="{FF2B5EF4-FFF2-40B4-BE49-F238E27FC236}">
                <a16:creationId xmlns:a16="http://schemas.microsoft.com/office/drawing/2014/main" id="{381C2540-9ED3-4686-A20F-A40E307DDC4B}"/>
              </a:ext>
            </a:extLst>
          </p:cNvPr>
          <p:cNvSpPr txBox="1"/>
          <p:nvPr/>
        </p:nvSpPr>
        <p:spPr bwMode="auto">
          <a:xfrm>
            <a:off x="7573652" y="5739019"/>
            <a:ext cx="274595" cy="179423"/>
          </a:xfrm>
          <a:prstGeom prst="rect">
            <a:avLst/>
          </a:prstGeom>
          <a:solidFill>
            <a:schemeClr val="accent5"/>
          </a:solidFill>
          <a:ln w="19050">
            <a:noFill/>
            <a:prstDash val="solid"/>
            <a:miter lim="800000"/>
            <a:headEnd/>
            <a:tailEnd/>
          </a:ln>
        </p:spPr>
        <p:txBody>
          <a:bodyPr vert="horz" wrap="square" lIns="0" tIns="0" rIns="0" bIns="0" numCol="1" rtlCol="0" anchor="ctr" anchorCtr="0" compatLnSpc="1">
            <a:prstTxWarp prst="textNoShape">
              <a:avLst/>
            </a:prstTxWarp>
            <a:noAutofit/>
          </a:bodyPr>
          <a:lstStyle>
            <a:defPPr>
              <a:defRPr lang="en-GB"/>
            </a:defPPr>
            <a:lvl1pPr algn="ctr">
              <a:spcBef>
                <a:spcPts val="0"/>
              </a:spcBef>
              <a:buClr>
                <a:schemeClr val="tx1"/>
              </a:buClr>
              <a:defRPr sz="900"/>
            </a:lvl1pPr>
          </a:lstStyle>
          <a:p>
            <a:r>
              <a:rPr lang="en-US" sz="700">
                <a:solidFill>
                  <a:schemeClr val="bg1"/>
                </a:solidFill>
              </a:rPr>
              <a:t>NR</a:t>
            </a:r>
          </a:p>
        </p:txBody>
      </p:sp>
      <p:sp>
        <p:nvSpPr>
          <p:cNvPr id="82" name="TextBox 81">
            <a:extLst>
              <a:ext uri="{FF2B5EF4-FFF2-40B4-BE49-F238E27FC236}">
                <a16:creationId xmlns:a16="http://schemas.microsoft.com/office/drawing/2014/main" id="{6B69A531-8EF7-4F42-B553-5BC3BE775007}"/>
              </a:ext>
            </a:extLst>
          </p:cNvPr>
          <p:cNvSpPr txBox="1"/>
          <p:nvPr/>
        </p:nvSpPr>
        <p:spPr bwMode="auto">
          <a:xfrm>
            <a:off x="8670671" y="5107271"/>
            <a:ext cx="422248" cy="684725"/>
          </a:xfrm>
          <a:prstGeom prst="rect">
            <a:avLst/>
          </a:prstGeom>
          <a:solidFill>
            <a:schemeClr val="bg1"/>
          </a:solidFill>
          <a:ln w="19050">
            <a:solidFill>
              <a:schemeClr val="bg1">
                <a:lumMod val="65000"/>
              </a:schemeClr>
            </a:solidFill>
            <a:prstDash val="sysDot"/>
            <a:miter lim="800000"/>
            <a:headEnd/>
            <a:tailEnd/>
          </a:ln>
        </p:spPr>
        <p:txBody>
          <a:bodyPr vert="horz" wrap="square" lIns="0" tIns="18000" rIns="0" bIns="0" numCol="1" rtlCol="0" anchor="t" anchorCtr="0" compatLnSpc="1">
            <a:prstTxWarp prst="textNoShape">
              <a:avLst/>
            </a:prstTxWarp>
            <a:noAutofit/>
          </a:bodyPr>
          <a:lstStyle/>
          <a:p>
            <a:pPr algn="ctr">
              <a:lnSpc>
                <a:spcPct val="90000"/>
              </a:lnSpc>
              <a:buClr>
                <a:schemeClr val="tx1"/>
              </a:buClr>
            </a:pPr>
            <a:r>
              <a:rPr lang="en-US" sz="1600">
                <a:solidFill>
                  <a:schemeClr val="bg1">
                    <a:lumMod val="50000"/>
                  </a:schemeClr>
                </a:solidFill>
                <a:latin typeface="Ericsson Technical Icons" panose="00000500000000000000" pitchFamily="2" charset="0"/>
              </a:rPr>
              <a:t>s</a:t>
            </a:r>
          </a:p>
          <a:p>
            <a:pPr algn="ctr">
              <a:lnSpc>
                <a:spcPct val="90000"/>
              </a:lnSpc>
              <a:spcBef>
                <a:spcPts val="0"/>
              </a:spcBef>
              <a:buClr>
                <a:schemeClr val="tx1"/>
              </a:buClr>
            </a:pPr>
            <a:endParaRPr lang="en-US" sz="1100">
              <a:solidFill>
                <a:schemeClr val="bg1">
                  <a:lumMod val="50000"/>
                </a:schemeClr>
              </a:solidFill>
            </a:endParaRPr>
          </a:p>
          <a:p>
            <a:pPr algn="ctr">
              <a:lnSpc>
                <a:spcPct val="90000"/>
              </a:lnSpc>
              <a:spcBef>
                <a:spcPts val="0"/>
              </a:spcBef>
              <a:buClr>
                <a:schemeClr val="tx1"/>
              </a:buClr>
            </a:pPr>
            <a:r>
              <a:rPr lang="en-US" sz="1100">
                <a:solidFill>
                  <a:schemeClr val="bg1">
                    <a:lumMod val="50000"/>
                  </a:schemeClr>
                </a:solidFill>
              </a:rPr>
              <a:t>AMF</a:t>
            </a:r>
            <a:br>
              <a:rPr lang="en-US" sz="1050">
                <a:solidFill>
                  <a:schemeClr val="bg1">
                    <a:lumMod val="50000"/>
                  </a:schemeClr>
                </a:solidFill>
              </a:rPr>
            </a:br>
            <a:endParaRPr lang="en-US" sz="1050">
              <a:solidFill>
                <a:schemeClr val="bg1">
                  <a:lumMod val="50000"/>
                </a:schemeClr>
              </a:solidFill>
            </a:endParaRPr>
          </a:p>
        </p:txBody>
      </p:sp>
      <p:sp>
        <p:nvSpPr>
          <p:cNvPr id="83" name="Freeform: Shape 82">
            <a:extLst>
              <a:ext uri="{FF2B5EF4-FFF2-40B4-BE49-F238E27FC236}">
                <a16:creationId xmlns:a16="http://schemas.microsoft.com/office/drawing/2014/main" id="{185F51CA-3BEF-4182-93E1-B72A9541BFC4}"/>
              </a:ext>
            </a:extLst>
          </p:cNvPr>
          <p:cNvSpPr/>
          <p:nvPr/>
        </p:nvSpPr>
        <p:spPr bwMode="auto">
          <a:xfrm>
            <a:off x="9216182" y="4634993"/>
            <a:ext cx="257207" cy="221484"/>
          </a:xfrm>
          <a:custGeom>
            <a:avLst/>
            <a:gdLst>
              <a:gd name="connsiteX0" fmla="*/ 0 w 335902"/>
              <a:gd name="connsiteY0" fmla="*/ 0 h 289249"/>
              <a:gd name="connsiteX1" fmla="*/ 102637 w 335902"/>
              <a:gd name="connsiteY1" fmla="*/ 0 h 289249"/>
              <a:gd name="connsiteX2" fmla="*/ 102637 w 335902"/>
              <a:gd name="connsiteY2" fmla="*/ 289249 h 289249"/>
              <a:gd name="connsiteX3" fmla="*/ 186613 w 335902"/>
              <a:gd name="connsiteY3" fmla="*/ 270587 h 289249"/>
              <a:gd name="connsiteX4" fmla="*/ 335902 w 335902"/>
              <a:gd name="connsiteY4" fmla="*/ 261257 h 289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902" h="289249">
                <a:moveTo>
                  <a:pt x="0" y="0"/>
                </a:moveTo>
                <a:lnTo>
                  <a:pt x="102637" y="0"/>
                </a:lnTo>
                <a:lnTo>
                  <a:pt x="102637" y="289249"/>
                </a:lnTo>
                <a:cubicBezTo>
                  <a:pt x="130629" y="283028"/>
                  <a:pt x="158160" y="274144"/>
                  <a:pt x="186613" y="270587"/>
                </a:cubicBezTo>
                <a:cubicBezTo>
                  <a:pt x="262908" y="261050"/>
                  <a:pt x="284256" y="261257"/>
                  <a:pt x="335902" y="261257"/>
                </a:cubicBezTo>
              </a:path>
            </a:pathLst>
          </a:custGeom>
          <a:noFill/>
          <a:ln w="3175" cap="flat" cmpd="sng" algn="ctr">
            <a:noFill/>
            <a:prstDash val="solid"/>
            <a:round/>
            <a:headEnd type="none" w="med" len="med"/>
            <a:tailEnd type="none" w="med" len="med"/>
          </a:ln>
          <a:effectLst/>
        </p:spPr>
        <p:txBody>
          <a:bodyPr rtlCol="0" anchor="ctr"/>
          <a:lstStyle/>
          <a:p>
            <a:pPr algn="ctr"/>
            <a:endParaRPr lang="en-US" sz="1600"/>
          </a:p>
        </p:txBody>
      </p:sp>
      <p:sp>
        <p:nvSpPr>
          <p:cNvPr id="84" name="Freeform: Shape 83">
            <a:extLst>
              <a:ext uri="{FF2B5EF4-FFF2-40B4-BE49-F238E27FC236}">
                <a16:creationId xmlns:a16="http://schemas.microsoft.com/office/drawing/2014/main" id="{53D367BC-AB9E-45B9-BE48-429B3030972A}"/>
              </a:ext>
            </a:extLst>
          </p:cNvPr>
          <p:cNvSpPr/>
          <p:nvPr/>
        </p:nvSpPr>
        <p:spPr bwMode="auto">
          <a:xfrm>
            <a:off x="9101475" y="4366661"/>
            <a:ext cx="511155" cy="1227863"/>
          </a:xfrm>
          <a:custGeom>
            <a:avLst/>
            <a:gdLst>
              <a:gd name="connsiteX0" fmla="*/ 382555 w 382555"/>
              <a:gd name="connsiteY0" fmla="*/ 335902 h 335902"/>
              <a:gd name="connsiteX1" fmla="*/ 177281 w 382555"/>
              <a:gd name="connsiteY1" fmla="*/ 335902 h 335902"/>
              <a:gd name="connsiteX2" fmla="*/ 177281 w 382555"/>
              <a:gd name="connsiteY2" fmla="*/ 0 h 335902"/>
              <a:gd name="connsiteX3" fmla="*/ 0 w 382555"/>
              <a:gd name="connsiteY3" fmla="*/ 0 h 335902"/>
              <a:gd name="connsiteX4" fmla="*/ 65314 w 382555"/>
              <a:gd name="connsiteY4" fmla="*/ 0 h 335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2555" h="335902">
                <a:moveTo>
                  <a:pt x="382555" y="335902"/>
                </a:moveTo>
                <a:lnTo>
                  <a:pt x="177281" y="335902"/>
                </a:lnTo>
                <a:lnTo>
                  <a:pt x="177281" y="0"/>
                </a:lnTo>
                <a:lnTo>
                  <a:pt x="0" y="0"/>
                </a:lnTo>
                <a:lnTo>
                  <a:pt x="65314" y="0"/>
                </a:lnTo>
              </a:path>
            </a:pathLst>
          </a:custGeom>
          <a:noFill/>
          <a:ln w="12700" cap="flat" cmpd="sng" algn="ctr">
            <a:solidFill>
              <a:schemeClr val="bg1">
                <a:lumMod val="50000"/>
              </a:schemeClr>
            </a:solidFill>
            <a:prstDash val="solid"/>
            <a:round/>
            <a:headEnd type="none" w="med" len="med"/>
            <a:tailEnd type="none" w="med" len="med"/>
          </a:ln>
          <a:effectLst/>
        </p:spPr>
        <p:txBody>
          <a:bodyPr rtlCol="0" anchor="ctr"/>
          <a:lstStyle/>
          <a:p>
            <a:pPr algn="ctr"/>
            <a:endParaRPr lang="en-US" sz="1600"/>
          </a:p>
        </p:txBody>
      </p:sp>
      <p:sp>
        <p:nvSpPr>
          <p:cNvPr id="85" name="TextBox 84">
            <a:extLst>
              <a:ext uri="{FF2B5EF4-FFF2-40B4-BE49-F238E27FC236}">
                <a16:creationId xmlns:a16="http://schemas.microsoft.com/office/drawing/2014/main" id="{6C02FEF0-EF67-45EC-B06B-6BBC6F12152E}"/>
              </a:ext>
            </a:extLst>
          </p:cNvPr>
          <p:cNvSpPr txBox="1"/>
          <p:nvPr/>
        </p:nvSpPr>
        <p:spPr bwMode="auto">
          <a:xfrm>
            <a:off x="9601176" y="5503158"/>
            <a:ext cx="422248" cy="684725"/>
          </a:xfrm>
          <a:prstGeom prst="rect">
            <a:avLst/>
          </a:prstGeom>
          <a:solidFill>
            <a:schemeClr val="bg1"/>
          </a:solidFill>
          <a:ln w="19050">
            <a:solidFill>
              <a:schemeClr val="bg1">
                <a:lumMod val="65000"/>
              </a:schemeClr>
            </a:solidFill>
            <a:prstDash val="sysDot"/>
            <a:miter lim="800000"/>
            <a:headEnd/>
            <a:tailEnd/>
          </a:ln>
        </p:spPr>
        <p:txBody>
          <a:bodyPr vert="horz" wrap="square" lIns="0" tIns="18000" rIns="0" bIns="0" numCol="1" rtlCol="0" anchor="t" anchorCtr="0" compatLnSpc="1">
            <a:prstTxWarp prst="textNoShape">
              <a:avLst/>
            </a:prstTxWarp>
            <a:noAutofit/>
          </a:bodyPr>
          <a:lstStyle/>
          <a:p>
            <a:pPr algn="ctr">
              <a:lnSpc>
                <a:spcPct val="90000"/>
              </a:lnSpc>
              <a:spcBef>
                <a:spcPts val="300"/>
              </a:spcBef>
              <a:buClr>
                <a:schemeClr val="tx1"/>
              </a:buClr>
            </a:pPr>
            <a:br>
              <a:rPr lang="en-US" sz="1200">
                <a:solidFill>
                  <a:schemeClr val="bg1">
                    <a:lumMod val="50000"/>
                  </a:schemeClr>
                </a:solidFill>
                <a:latin typeface="Ericsson Technical Icons" panose="00000500000000000000" pitchFamily="2" charset="0"/>
              </a:rPr>
            </a:br>
            <a:r>
              <a:rPr lang="en-US" sz="1200">
                <a:solidFill>
                  <a:schemeClr val="bg1">
                    <a:lumMod val="50000"/>
                  </a:schemeClr>
                </a:solidFill>
                <a:latin typeface="Ericsson Technical Icons" panose="00000500000000000000" pitchFamily="2" charset="0"/>
              </a:rPr>
              <a:t>g</a:t>
            </a:r>
          </a:p>
          <a:p>
            <a:pPr algn="ctr">
              <a:lnSpc>
                <a:spcPct val="90000"/>
              </a:lnSpc>
              <a:spcBef>
                <a:spcPts val="0"/>
              </a:spcBef>
              <a:buClr>
                <a:schemeClr val="tx1"/>
              </a:buClr>
            </a:pPr>
            <a:r>
              <a:rPr lang="en-US" sz="1100">
                <a:solidFill>
                  <a:schemeClr val="bg1">
                    <a:lumMod val="50000"/>
                  </a:schemeClr>
                </a:solidFill>
              </a:rPr>
              <a:t>UPF</a:t>
            </a:r>
            <a:endParaRPr lang="en-US" sz="1050">
              <a:solidFill>
                <a:schemeClr val="bg1">
                  <a:lumMod val="50000"/>
                </a:schemeClr>
              </a:solidFill>
            </a:endParaRPr>
          </a:p>
        </p:txBody>
      </p:sp>
      <p:sp>
        <p:nvSpPr>
          <p:cNvPr id="86" name="TextBox 85">
            <a:extLst>
              <a:ext uri="{FF2B5EF4-FFF2-40B4-BE49-F238E27FC236}">
                <a16:creationId xmlns:a16="http://schemas.microsoft.com/office/drawing/2014/main" id="{2A2BD7E9-5E16-4876-A66F-E3F443FB8752}"/>
              </a:ext>
            </a:extLst>
          </p:cNvPr>
          <p:cNvSpPr txBox="1"/>
          <p:nvPr/>
        </p:nvSpPr>
        <p:spPr bwMode="auto">
          <a:xfrm>
            <a:off x="7568921" y="4272874"/>
            <a:ext cx="274595" cy="179423"/>
          </a:xfrm>
          <a:prstGeom prst="rect">
            <a:avLst/>
          </a:prstGeom>
          <a:solidFill>
            <a:schemeClr val="accent2"/>
          </a:solidFill>
          <a:ln w="19050">
            <a:noFill/>
            <a:prstDash val="solid"/>
            <a:miter lim="800000"/>
            <a:headEnd/>
            <a:tailEnd/>
          </a:ln>
        </p:spPr>
        <p:txBody>
          <a:bodyPr vert="horz" wrap="square" lIns="0" tIns="0" rIns="0" bIns="0" numCol="1" rtlCol="0" anchor="ctr" anchorCtr="0" compatLnSpc="1">
            <a:prstTxWarp prst="textNoShape">
              <a:avLst/>
            </a:prstTxWarp>
            <a:noAutofit/>
          </a:bodyPr>
          <a:lstStyle/>
          <a:p>
            <a:pPr algn="ctr">
              <a:spcBef>
                <a:spcPts val="0"/>
              </a:spcBef>
              <a:buClr>
                <a:schemeClr val="tx1"/>
              </a:buClr>
            </a:pPr>
            <a:r>
              <a:rPr lang="en-US" sz="700">
                <a:solidFill>
                  <a:schemeClr val="bg1"/>
                </a:solidFill>
              </a:rPr>
              <a:t>LTE</a:t>
            </a:r>
          </a:p>
        </p:txBody>
      </p:sp>
      <p:cxnSp>
        <p:nvCxnSpPr>
          <p:cNvPr id="87" name="Straight Connector 86">
            <a:extLst>
              <a:ext uri="{FF2B5EF4-FFF2-40B4-BE49-F238E27FC236}">
                <a16:creationId xmlns:a16="http://schemas.microsoft.com/office/drawing/2014/main" id="{A49AD993-6C09-4FCD-B93D-326D6D375D8E}"/>
              </a:ext>
            </a:extLst>
          </p:cNvPr>
          <p:cNvCxnSpPr>
            <a:cxnSpLocks/>
          </p:cNvCxnSpPr>
          <p:nvPr/>
        </p:nvCxnSpPr>
        <p:spPr bwMode="auto">
          <a:xfrm>
            <a:off x="8285111" y="5671308"/>
            <a:ext cx="388875" cy="0"/>
          </a:xfrm>
          <a:prstGeom prst="line">
            <a:avLst/>
          </a:prstGeom>
          <a:noFill/>
          <a:ln w="3175" cap="flat" cmpd="sng" algn="ctr">
            <a:solidFill>
              <a:schemeClr val="tx1"/>
            </a:solidFill>
            <a:prstDash val="dash"/>
            <a:round/>
            <a:headEnd type="none" w="med" len="med"/>
            <a:tailEnd type="none" w="med" len="med"/>
          </a:ln>
          <a:effectLst/>
        </p:spPr>
      </p:cxnSp>
      <p:cxnSp>
        <p:nvCxnSpPr>
          <p:cNvPr id="88" name="Straight Connector 87">
            <a:extLst>
              <a:ext uri="{FF2B5EF4-FFF2-40B4-BE49-F238E27FC236}">
                <a16:creationId xmlns:a16="http://schemas.microsoft.com/office/drawing/2014/main" id="{D54CD62B-6E93-4554-9A51-05C958E0C134}"/>
              </a:ext>
            </a:extLst>
          </p:cNvPr>
          <p:cNvCxnSpPr>
            <a:cxnSpLocks/>
            <a:stCxn id="85" idx="3"/>
            <a:endCxn id="78" idx="1"/>
          </p:cNvCxnSpPr>
          <p:nvPr/>
        </p:nvCxnSpPr>
        <p:spPr bwMode="auto">
          <a:xfrm>
            <a:off x="10023424" y="5845521"/>
            <a:ext cx="571192" cy="0"/>
          </a:xfrm>
          <a:prstGeom prst="line">
            <a:avLst/>
          </a:prstGeom>
          <a:solidFill>
            <a:schemeClr val="accent1"/>
          </a:solidFill>
          <a:ln w="12700" cap="flat" cmpd="sng" algn="ctr">
            <a:solidFill>
              <a:schemeClr val="bg1">
                <a:lumMod val="50000"/>
              </a:schemeClr>
            </a:solidFill>
            <a:prstDash val="solid"/>
            <a:round/>
            <a:headEnd type="none" w="med" len="med"/>
            <a:tailEnd type="none" w="med" len="med"/>
          </a:ln>
          <a:effectLst/>
        </p:spPr>
      </p:cxnSp>
      <p:cxnSp>
        <p:nvCxnSpPr>
          <p:cNvPr id="89" name="Straight Connector 88">
            <a:extLst>
              <a:ext uri="{FF2B5EF4-FFF2-40B4-BE49-F238E27FC236}">
                <a16:creationId xmlns:a16="http://schemas.microsoft.com/office/drawing/2014/main" id="{99B406EF-7D32-4164-81F1-D9BB9374722C}"/>
              </a:ext>
            </a:extLst>
          </p:cNvPr>
          <p:cNvCxnSpPr>
            <a:cxnSpLocks/>
            <a:stCxn id="77" idx="3"/>
            <a:endCxn id="79" idx="1"/>
          </p:cNvCxnSpPr>
          <p:nvPr/>
        </p:nvCxnSpPr>
        <p:spPr bwMode="auto">
          <a:xfrm flipV="1">
            <a:off x="8271005" y="4362587"/>
            <a:ext cx="402981" cy="4074"/>
          </a:xfrm>
          <a:prstGeom prst="line">
            <a:avLst/>
          </a:prstGeom>
          <a:solidFill>
            <a:schemeClr val="accent1"/>
          </a:solidFill>
          <a:ln w="12700" cap="flat" cmpd="sng" algn="ctr">
            <a:solidFill>
              <a:schemeClr val="bg1">
                <a:lumMod val="50000"/>
              </a:schemeClr>
            </a:solidFill>
            <a:prstDash val="solid"/>
            <a:round/>
            <a:headEnd type="none" w="med" len="med"/>
            <a:tailEnd type="none" w="med" len="med"/>
          </a:ln>
          <a:effectLst/>
        </p:spPr>
      </p:cxnSp>
      <p:cxnSp>
        <p:nvCxnSpPr>
          <p:cNvPr id="90" name="Straight Connector 89">
            <a:extLst>
              <a:ext uri="{FF2B5EF4-FFF2-40B4-BE49-F238E27FC236}">
                <a16:creationId xmlns:a16="http://schemas.microsoft.com/office/drawing/2014/main" id="{8DF451E3-EA89-444B-898B-11627B6542EE}"/>
              </a:ext>
            </a:extLst>
          </p:cNvPr>
          <p:cNvCxnSpPr>
            <a:cxnSpLocks/>
          </p:cNvCxnSpPr>
          <p:nvPr/>
        </p:nvCxnSpPr>
        <p:spPr bwMode="auto">
          <a:xfrm>
            <a:off x="11164551" y="5778238"/>
            <a:ext cx="0" cy="118715"/>
          </a:xfrm>
          <a:prstGeom prst="line">
            <a:avLst/>
          </a:prstGeom>
          <a:solidFill>
            <a:schemeClr val="accent1"/>
          </a:solidFill>
          <a:ln w="12700" cap="flat" cmpd="sng" algn="ctr">
            <a:solidFill>
              <a:schemeClr val="bg1">
                <a:lumMod val="65000"/>
              </a:schemeClr>
            </a:solidFill>
            <a:prstDash val="sysDash"/>
            <a:round/>
            <a:headEnd type="none" w="med" len="med"/>
            <a:tailEnd type="none" w="med" len="med"/>
          </a:ln>
          <a:effectLst/>
        </p:spPr>
      </p:cxnSp>
      <p:sp>
        <p:nvSpPr>
          <p:cNvPr id="91" name="Text Box 1179">
            <a:extLst>
              <a:ext uri="{FF2B5EF4-FFF2-40B4-BE49-F238E27FC236}">
                <a16:creationId xmlns:a16="http://schemas.microsoft.com/office/drawing/2014/main" id="{6C9A695F-240F-413D-A79D-9C50F9DDF1FB}"/>
              </a:ext>
            </a:extLst>
          </p:cNvPr>
          <p:cNvSpPr txBox="1">
            <a:spLocks noChangeArrowheads="1"/>
          </p:cNvSpPr>
          <p:nvPr/>
        </p:nvSpPr>
        <p:spPr bwMode="auto">
          <a:xfrm>
            <a:off x="11076376" y="5658050"/>
            <a:ext cx="179536"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spAutoFit/>
          </a:bodyP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eaLnBrk="1" hangingPunct="1"/>
            <a:r>
              <a:rPr lang="en-US" sz="800">
                <a:latin typeface="+mn-lt"/>
              </a:rPr>
              <a:t>NNI</a:t>
            </a:r>
          </a:p>
        </p:txBody>
      </p:sp>
      <p:cxnSp>
        <p:nvCxnSpPr>
          <p:cNvPr id="92" name="Straight Connector 91">
            <a:extLst>
              <a:ext uri="{FF2B5EF4-FFF2-40B4-BE49-F238E27FC236}">
                <a16:creationId xmlns:a16="http://schemas.microsoft.com/office/drawing/2014/main" id="{F125EFAA-1847-481D-84FA-2F2DD40AFFC7}"/>
              </a:ext>
            </a:extLst>
          </p:cNvPr>
          <p:cNvCxnSpPr>
            <a:cxnSpLocks/>
          </p:cNvCxnSpPr>
          <p:nvPr/>
        </p:nvCxnSpPr>
        <p:spPr bwMode="auto">
          <a:xfrm>
            <a:off x="11028247" y="5846970"/>
            <a:ext cx="187535" cy="0"/>
          </a:xfrm>
          <a:prstGeom prst="line">
            <a:avLst/>
          </a:prstGeom>
          <a:solidFill>
            <a:schemeClr val="accent1"/>
          </a:solidFill>
          <a:ln w="12700" cap="flat" cmpd="sng" algn="ctr">
            <a:solidFill>
              <a:schemeClr val="bg1">
                <a:lumMod val="50000"/>
              </a:schemeClr>
            </a:solidFill>
            <a:prstDash val="solid"/>
            <a:round/>
            <a:headEnd type="none" w="med" len="med"/>
            <a:tailEnd type="none" w="med" len="med"/>
          </a:ln>
          <a:effectLst/>
        </p:spPr>
      </p:cxnSp>
      <p:sp>
        <p:nvSpPr>
          <p:cNvPr id="93" name="Freeform: Shape 92">
            <a:extLst>
              <a:ext uri="{FF2B5EF4-FFF2-40B4-BE49-F238E27FC236}">
                <a16:creationId xmlns:a16="http://schemas.microsoft.com/office/drawing/2014/main" id="{538C84DA-95CE-4579-8EE5-C749D2AEB0AE}"/>
              </a:ext>
            </a:extLst>
          </p:cNvPr>
          <p:cNvSpPr/>
          <p:nvPr/>
        </p:nvSpPr>
        <p:spPr bwMode="auto">
          <a:xfrm>
            <a:off x="7157318" y="5236420"/>
            <a:ext cx="2881347" cy="749940"/>
          </a:xfrm>
          <a:custGeom>
            <a:avLst/>
            <a:gdLst>
              <a:gd name="connsiteX0" fmla="*/ 0 w 2881347"/>
              <a:gd name="connsiteY0" fmla="*/ 0 h 749940"/>
              <a:gd name="connsiteX1" fmla="*/ 690734 w 2881347"/>
              <a:gd name="connsiteY1" fmla="*/ 749940 h 749940"/>
              <a:gd name="connsiteX2" fmla="*/ 2447171 w 2881347"/>
              <a:gd name="connsiteY2" fmla="*/ 749940 h 749940"/>
              <a:gd name="connsiteX3" fmla="*/ 2881347 w 2881347"/>
              <a:gd name="connsiteY3" fmla="*/ 605215 h 749940"/>
              <a:gd name="connsiteX4" fmla="*/ 2881347 w 2881347"/>
              <a:gd name="connsiteY4" fmla="*/ 605215 h 749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1347" h="749940">
                <a:moveTo>
                  <a:pt x="0" y="0"/>
                </a:moveTo>
                <a:lnTo>
                  <a:pt x="690734" y="749940"/>
                </a:lnTo>
                <a:lnTo>
                  <a:pt x="2447171" y="749940"/>
                </a:lnTo>
                <a:lnTo>
                  <a:pt x="2881347" y="605215"/>
                </a:lnTo>
                <a:lnTo>
                  <a:pt x="2881347" y="605215"/>
                </a:lnTo>
              </a:path>
            </a:pathLst>
          </a:custGeom>
          <a:noFill/>
          <a:ln w="28575" cap="flat" cmpd="sng" algn="ctr">
            <a:solidFill>
              <a:schemeClr val="accent1">
                <a:lumMod val="75000"/>
              </a:schemeClr>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endParaRPr lang="en-US"/>
          </a:p>
        </p:txBody>
      </p:sp>
      <p:cxnSp>
        <p:nvCxnSpPr>
          <p:cNvPr id="94" name="Straight Connector 93">
            <a:extLst>
              <a:ext uri="{FF2B5EF4-FFF2-40B4-BE49-F238E27FC236}">
                <a16:creationId xmlns:a16="http://schemas.microsoft.com/office/drawing/2014/main" id="{CF6F183B-1FCE-4C30-BE30-2BA2851A0DB4}"/>
              </a:ext>
            </a:extLst>
          </p:cNvPr>
          <p:cNvCxnSpPr>
            <a:endCxn id="93" idx="3"/>
          </p:cNvCxnSpPr>
          <p:nvPr/>
        </p:nvCxnSpPr>
        <p:spPr bwMode="auto">
          <a:xfrm flipH="1" flipV="1">
            <a:off x="10038665" y="5841635"/>
            <a:ext cx="1217247" cy="5335"/>
          </a:xfrm>
          <a:prstGeom prst="line">
            <a:avLst/>
          </a:prstGeom>
          <a:noFill/>
          <a:ln w="28575" cap="flat" cmpd="sng" algn="ctr">
            <a:solidFill>
              <a:schemeClr val="accent3">
                <a:lumMod val="75000"/>
              </a:schemeClr>
            </a:solidFill>
            <a:prstDash val="solid"/>
            <a:round/>
            <a:headEnd type="none" w="med" len="med"/>
            <a:tailEnd type="none" w="med" len="med"/>
          </a:ln>
          <a:effectLst/>
        </p:spPr>
      </p:cxnSp>
      <p:sp>
        <p:nvSpPr>
          <p:cNvPr id="95" name="Freeform: Shape 94">
            <a:extLst>
              <a:ext uri="{FF2B5EF4-FFF2-40B4-BE49-F238E27FC236}">
                <a16:creationId xmlns:a16="http://schemas.microsoft.com/office/drawing/2014/main" id="{425EDE1A-9077-465A-A435-2E4C599E1F02}"/>
              </a:ext>
            </a:extLst>
          </p:cNvPr>
          <p:cNvSpPr/>
          <p:nvPr/>
        </p:nvSpPr>
        <p:spPr bwMode="auto">
          <a:xfrm>
            <a:off x="7150740" y="4368069"/>
            <a:ext cx="2901082" cy="1480144"/>
          </a:xfrm>
          <a:custGeom>
            <a:avLst/>
            <a:gdLst>
              <a:gd name="connsiteX0" fmla="*/ 0 w 2901082"/>
              <a:gd name="connsiteY0" fmla="*/ 710469 h 1480144"/>
              <a:gd name="connsiteX1" fmla="*/ 703890 w 2901082"/>
              <a:gd name="connsiteY1" fmla="*/ 0 h 1480144"/>
              <a:gd name="connsiteX2" fmla="*/ 2184034 w 2901082"/>
              <a:gd name="connsiteY2" fmla="*/ 0 h 1480144"/>
              <a:gd name="connsiteX3" fmla="*/ 2184034 w 2901082"/>
              <a:gd name="connsiteY3" fmla="*/ 1217007 h 1480144"/>
              <a:gd name="connsiteX4" fmla="*/ 2434014 w 2901082"/>
              <a:gd name="connsiteY4" fmla="*/ 1217007 h 1480144"/>
              <a:gd name="connsiteX5" fmla="*/ 2901082 w 2901082"/>
              <a:gd name="connsiteY5" fmla="*/ 1480144 h 148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1082" h="1480144">
                <a:moveTo>
                  <a:pt x="0" y="710469"/>
                </a:moveTo>
                <a:lnTo>
                  <a:pt x="703890" y="0"/>
                </a:lnTo>
                <a:lnTo>
                  <a:pt x="2184034" y="0"/>
                </a:lnTo>
                <a:lnTo>
                  <a:pt x="2184034" y="1217007"/>
                </a:lnTo>
                <a:lnTo>
                  <a:pt x="2434014" y="1217007"/>
                </a:lnTo>
                <a:lnTo>
                  <a:pt x="2901082" y="1480144"/>
                </a:lnTo>
              </a:path>
            </a:pathLst>
          </a:custGeom>
          <a:noFill/>
          <a:ln w="28575" cap="flat" cmpd="sng" algn="ctr">
            <a:solidFill>
              <a:schemeClr val="accent6"/>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endParaRPr lang="en-US"/>
          </a:p>
        </p:txBody>
      </p:sp>
      <p:sp>
        <p:nvSpPr>
          <p:cNvPr id="96" name="Oval 95">
            <a:extLst>
              <a:ext uri="{FF2B5EF4-FFF2-40B4-BE49-F238E27FC236}">
                <a16:creationId xmlns:a16="http://schemas.microsoft.com/office/drawing/2014/main" id="{2C3E6366-B9E7-4BE6-9AB1-8276762ECBCA}"/>
              </a:ext>
            </a:extLst>
          </p:cNvPr>
          <p:cNvSpPr/>
          <p:nvPr/>
        </p:nvSpPr>
        <p:spPr bwMode="auto">
          <a:xfrm>
            <a:off x="7953599" y="5895989"/>
            <a:ext cx="187203" cy="187203"/>
          </a:xfrm>
          <a:prstGeom prst="ellipse">
            <a:avLst/>
          </a:prstGeom>
          <a:solidFill>
            <a:schemeClr val="accent4"/>
          </a:solidFill>
          <a:ln w="12700" cap="flat" cmpd="sng" algn="ctr">
            <a:no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kumimoji="0" lang="en-US" sz="1200" b="1" i="0" u="none" strike="noStrike" cap="none" normalizeH="0" baseline="0">
                <a:ln>
                  <a:noFill/>
                </a:ln>
                <a:solidFill>
                  <a:schemeClr val="tx1"/>
                </a:solidFill>
                <a:effectLst/>
                <a:latin typeface="Arial" charset="0"/>
              </a:rPr>
              <a:t>T</a:t>
            </a:r>
          </a:p>
        </p:txBody>
      </p:sp>
      <p:sp>
        <p:nvSpPr>
          <p:cNvPr id="97" name="Oval 223">
            <a:extLst>
              <a:ext uri="{FF2B5EF4-FFF2-40B4-BE49-F238E27FC236}">
                <a16:creationId xmlns:a16="http://schemas.microsoft.com/office/drawing/2014/main" id="{93A2D1BE-BD9F-4854-A3DE-FADDE72C8946}"/>
              </a:ext>
            </a:extLst>
          </p:cNvPr>
          <p:cNvSpPr>
            <a:spLocks noChangeArrowheads="1"/>
          </p:cNvSpPr>
          <p:nvPr/>
        </p:nvSpPr>
        <p:spPr bwMode="auto">
          <a:xfrm rot="7475467">
            <a:off x="9900766" y="5740699"/>
            <a:ext cx="215900" cy="215900"/>
          </a:xfrm>
          <a:prstGeom prst="ellipse">
            <a:avLst/>
          </a:prstGeom>
          <a:solidFill>
            <a:schemeClr val="accent4"/>
          </a:solidFill>
          <a:ln w="12700" algn="ctr">
            <a:noFill/>
            <a:round/>
            <a:headEnd/>
            <a:tailEnd/>
          </a:ln>
          <a:effectLst/>
        </p:spPr>
        <p:txBody>
          <a:bodyPr wrap="none" lIns="0" rIns="0" anchor="ctr"/>
          <a:lstStyle/>
          <a:p>
            <a:pPr algn="ctr"/>
            <a:r>
              <a:rPr lang="en-US" altLang="sv-SE" sz="1200" b="1">
                <a:solidFill>
                  <a:srgbClr val="002060"/>
                </a:solidFill>
                <a:latin typeface="Wingdings" panose="05000000000000000000" pitchFamily="2" charset="2"/>
              </a:rPr>
              <a:t>f</a:t>
            </a:r>
            <a:endParaRPr lang="en-US" altLang="sv-SE" sz="1200" b="1">
              <a:solidFill>
                <a:srgbClr val="002060"/>
              </a:solidFill>
            </a:endParaRPr>
          </a:p>
        </p:txBody>
      </p:sp>
      <p:sp>
        <p:nvSpPr>
          <p:cNvPr id="100" name="TextBox 99">
            <a:extLst>
              <a:ext uri="{FF2B5EF4-FFF2-40B4-BE49-F238E27FC236}">
                <a16:creationId xmlns:a16="http://schemas.microsoft.com/office/drawing/2014/main" id="{F639B7B5-0E32-41D9-93DE-4C855021D25A}"/>
              </a:ext>
            </a:extLst>
          </p:cNvPr>
          <p:cNvSpPr txBox="1"/>
          <p:nvPr/>
        </p:nvSpPr>
        <p:spPr bwMode="auto">
          <a:xfrm>
            <a:off x="9601176" y="4534135"/>
            <a:ext cx="422248" cy="684725"/>
          </a:xfrm>
          <a:prstGeom prst="rect">
            <a:avLst/>
          </a:prstGeom>
          <a:solidFill>
            <a:schemeClr val="bg1"/>
          </a:solidFill>
          <a:ln w="19050">
            <a:solidFill>
              <a:schemeClr val="bg1">
                <a:lumMod val="65000"/>
              </a:schemeClr>
            </a:solidFill>
            <a:prstDash val="sysDot"/>
            <a:miter lim="800000"/>
            <a:headEnd/>
            <a:tailEnd/>
          </a:ln>
        </p:spPr>
        <p:txBody>
          <a:bodyPr vert="horz" wrap="square" lIns="0" tIns="18000" rIns="0" bIns="0" numCol="1" rtlCol="0" anchor="t" anchorCtr="0" compatLnSpc="1">
            <a:prstTxWarp prst="textNoShape">
              <a:avLst/>
            </a:prstTxWarp>
            <a:noAutofit/>
          </a:bodyPr>
          <a:lstStyle/>
          <a:p>
            <a:pPr algn="ctr">
              <a:lnSpc>
                <a:spcPct val="90000"/>
              </a:lnSpc>
              <a:spcBef>
                <a:spcPts val="300"/>
              </a:spcBef>
              <a:buClr>
                <a:schemeClr val="tx1"/>
              </a:buClr>
            </a:pPr>
            <a:r>
              <a:rPr lang="en-US" sz="1200">
                <a:solidFill>
                  <a:schemeClr val="bg1">
                    <a:lumMod val="50000"/>
                  </a:schemeClr>
                </a:solidFill>
                <a:latin typeface="Ericsson Technical Icons" panose="00000500000000000000" pitchFamily="2" charset="0"/>
              </a:rPr>
              <a:t>S</a:t>
            </a:r>
            <a:br>
              <a:rPr lang="en-US" sz="1200">
                <a:solidFill>
                  <a:schemeClr val="bg1">
                    <a:lumMod val="50000"/>
                  </a:schemeClr>
                </a:solidFill>
                <a:latin typeface="Ericsson Technical Icons" panose="00000500000000000000" pitchFamily="2" charset="0"/>
              </a:rPr>
            </a:br>
            <a:endParaRPr lang="en-US" sz="1200">
              <a:solidFill>
                <a:schemeClr val="bg1">
                  <a:lumMod val="50000"/>
                </a:schemeClr>
              </a:solidFill>
              <a:latin typeface="Ericsson Technical Icons" panose="00000500000000000000" pitchFamily="2" charset="0"/>
            </a:endParaRPr>
          </a:p>
          <a:p>
            <a:pPr algn="ctr">
              <a:lnSpc>
                <a:spcPct val="90000"/>
              </a:lnSpc>
              <a:spcBef>
                <a:spcPts val="0"/>
              </a:spcBef>
              <a:buClr>
                <a:schemeClr val="tx1"/>
              </a:buClr>
            </a:pPr>
            <a:r>
              <a:rPr lang="en-US" sz="1050">
                <a:solidFill>
                  <a:schemeClr val="bg1">
                    <a:lumMod val="50000"/>
                  </a:schemeClr>
                </a:solidFill>
              </a:rPr>
              <a:t>SMF</a:t>
            </a:r>
            <a:br>
              <a:rPr lang="en-US" sz="1050">
                <a:solidFill>
                  <a:schemeClr val="bg1">
                    <a:lumMod val="50000"/>
                  </a:schemeClr>
                </a:solidFill>
              </a:rPr>
            </a:br>
            <a:endParaRPr lang="en-US" sz="1050">
              <a:solidFill>
                <a:schemeClr val="bg1">
                  <a:lumMod val="50000"/>
                </a:schemeClr>
              </a:solidFill>
            </a:endParaRPr>
          </a:p>
        </p:txBody>
      </p:sp>
      <p:cxnSp>
        <p:nvCxnSpPr>
          <p:cNvPr id="101" name="Straight Connector 100">
            <a:extLst>
              <a:ext uri="{FF2B5EF4-FFF2-40B4-BE49-F238E27FC236}">
                <a16:creationId xmlns:a16="http://schemas.microsoft.com/office/drawing/2014/main" id="{562A563F-36EC-4057-8CFB-7328B478F953}"/>
              </a:ext>
            </a:extLst>
          </p:cNvPr>
          <p:cNvCxnSpPr>
            <a:cxnSpLocks/>
            <a:stCxn id="100" idx="2"/>
            <a:endCxn id="85" idx="0"/>
          </p:cNvCxnSpPr>
          <p:nvPr/>
        </p:nvCxnSpPr>
        <p:spPr bwMode="auto">
          <a:xfrm>
            <a:off x="9812300" y="5218860"/>
            <a:ext cx="0" cy="284298"/>
          </a:xfrm>
          <a:prstGeom prst="line">
            <a:avLst/>
          </a:prstGeom>
          <a:noFill/>
          <a:ln w="3175" cap="flat" cmpd="sng" algn="ctr">
            <a:solidFill>
              <a:schemeClr val="tx1"/>
            </a:solidFill>
            <a:prstDash val="dash"/>
            <a:round/>
            <a:headEnd type="none" w="med" len="med"/>
            <a:tailEnd type="none" w="med" len="med"/>
          </a:ln>
          <a:effectLst/>
        </p:spPr>
      </p:cxnSp>
      <p:cxnSp>
        <p:nvCxnSpPr>
          <p:cNvPr id="102" name="Straight Connector 55">
            <a:extLst>
              <a:ext uri="{FF2B5EF4-FFF2-40B4-BE49-F238E27FC236}">
                <a16:creationId xmlns:a16="http://schemas.microsoft.com/office/drawing/2014/main" id="{CAE3476C-5A5D-4469-B198-EF1C30D6E789}"/>
              </a:ext>
            </a:extLst>
          </p:cNvPr>
          <p:cNvCxnSpPr>
            <a:cxnSpLocks/>
            <a:stCxn id="100" idx="1"/>
            <a:endCxn id="82" idx="3"/>
          </p:cNvCxnSpPr>
          <p:nvPr/>
        </p:nvCxnSpPr>
        <p:spPr bwMode="auto">
          <a:xfrm rot="10800000" flipV="1">
            <a:off x="9092920" y="4876498"/>
            <a:ext cx="508257" cy="573136"/>
          </a:xfrm>
          <a:prstGeom prst="bentConnector3">
            <a:avLst>
              <a:gd name="adj1" fmla="val 26441"/>
            </a:avLst>
          </a:prstGeom>
          <a:noFill/>
          <a:ln w="3175" cap="flat" cmpd="sng" algn="ctr">
            <a:solidFill>
              <a:schemeClr val="tx1"/>
            </a:solidFill>
            <a:prstDash val="dash"/>
            <a:round/>
            <a:headEnd type="none" w="med" len="med"/>
            <a:tailEnd type="none" w="med" len="med"/>
          </a:ln>
          <a:effectLst/>
        </p:spPr>
      </p:cxnSp>
      <p:cxnSp>
        <p:nvCxnSpPr>
          <p:cNvPr id="103" name="Straight Connector 58">
            <a:extLst>
              <a:ext uri="{FF2B5EF4-FFF2-40B4-BE49-F238E27FC236}">
                <a16:creationId xmlns:a16="http://schemas.microsoft.com/office/drawing/2014/main" id="{98A2A3D3-AB17-4870-B94A-2D9A1F63D592}"/>
              </a:ext>
            </a:extLst>
          </p:cNvPr>
          <p:cNvCxnSpPr>
            <a:cxnSpLocks/>
          </p:cNvCxnSpPr>
          <p:nvPr/>
        </p:nvCxnSpPr>
        <p:spPr bwMode="auto">
          <a:xfrm rot="10800000">
            <a:off x="9101476" y="4235788"/>
            <a:ext cx="511155" cy="399209"/>
          </a:xfrm>
          <a:prstGeom prst="bentConnector3">
            <a:avLst>
              <a:gd name="adj1" fmla="val 28704"/>
            </a:avLst>
          </a:prstGeom>
          <a:noFill/>
          <a:ln w="3175" cap="flat" cmpd="sng" algn="ctr">
            <a:solidFill>
              <a:schemeClr val="tx1"/>
            </a:solidFill>
            <a:prstDash val="dash"/>
            <a:round/>
            <a:headEnd type="none" w="med" len="med"/>
            <a:tailEnd type="none" w="med" len="med"/>
          </a:ln>
          <a:effectLst/>
        </p:spPr>
      </p:cxnSp>
    </p:spTree>
    <p:extLst>
      <p:ext uri="{BB962C8B-B14F-4D97-AF65-F5344CB8AC3E}">
        <p14:creationId xmlns:p14="http://schemas.microsoft.com/office/powerpoint/2010/main" val="17207110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extBox 137">
            <a:extLst>
              <a:ext uri="{FF2B5EF4-FFF2-40B4-BE49-F238E27FC236}">
                <a16:creationId xmlns:a16="http://schemas.microsoft.com/office/drawing/2014/main" id="{679A392D-907F-43D0-A857-DB035B1DC665}"/>
              </a:ext>
            </a:extLst>
          </p:cNvPr>
          <p:cNvSpPr txBox="1"/>
          <p:nvPr/>
        </p:nvSpPr>
        <p:spPr bwMode="auto">
          <a:xfrm>
            <a:off x="6245454" y="3877171"/>
            <a:ext cx="5528729" cy="2417003"/>
          </a:xfrm>
          <a:prstGeom prst="rect">
            <a:avLst/>
          </a:prstGeom>
          <a:noFill/>
          <a:ln w="9525">
            <a:noFill/>
            <a:miter lim="800000"/>
            <a:headEnd/>
            <a:tailEnd/>
          </a:ln>
        </p:spPr>
        <p:txBody>
          <a:bodyPr vert="horz" wrap="square" lIns="72000" tIns="36000" rIns="0" bIns="0" numCol="1" rtlCol="0" anchor="t" anchorCtr="0" compatLnSpc="1">
            <a:prstTxWarp prst="textNoShape">
              <a:avLst/>
            </a:prstTxWarp>
            <a:spAutoFit/>
          </a:bodyPr>
          <a:lstStyle/>
          <a:p>
            <a:pPr marL="0" lvl="0" indent="0">
              <a:lnSpc>
                <a:spcPct val="90000"/>
              </a:lnSpc>
              <a:spcAft>
                <a:spcPts val="300"/>
              </a:spcAft>
              <a:buClr>
                <a:srgbClr val="181818"/>
              </a:buClr>
              <a:buNone/>
              <a:defRPr/>
            </a:pPr>
            <a:r>
              <a:rPr lang="en-US" sz="1600" b="1">
                <a:solidFill>
                  <a:srgbClr val="181818"/>
                </a:solidFill>
              </a:rPr>
              <a:t>EPS Fallback – QoS triggered </a:t>
            </a:r>
            <a:r>
              <a:rPr lang="en-US" sz="1600" b="1"/>
              <a:t>for emergency </a:t>
            </a:r>
          </a:p>
          <a:p>
            <a:pPr marL="285750" lvl="0" indent="-285750">
              <a:lnSpc>
                <a:spcPct val="90000"/>
              </a:lnSpc>
              <a:spcBef>
                <a:spcPts val="0"/>
              </a:spcBef>
              <a:spcAft>
                <a:spcPts val="300"/>
              </a:spcAft>
              <a:buClr>
                <a:srgbClr val="181818"/>
              </a:buClr>
              <a:buFont typeface="Ericsson Hilda Light" panose="00000600000000000000" pitchFamily="2" charset="0"/>
              <a:buChar char="—"/>
              <a:defRPr/>
            </a:pPr>
            <a:r>
              <a:rPr lang="en-US" sz="1400"/>
              <a:t>Falling back to Emergency call over LTE during  call establishment (like for voice)</a:t>
            </a:r>
          </a:p>
          <a:p>
            <a:pPr marL="285750" indent="-285750">
              <a:lnSpc>
                <a:spcPct val="90000"/>
              </a:lnSpc>
              <a:spcBef>
                <a:spcPts val="0"/>
              </a:spcBef>
              <a:spcAft>
                <a:spcPts val="300"/>
              </a:spcAft>
              <a:buClr>
                <a:srgbClr val="181818"/>
              </a:buClr>
              <a:buFont typeface="Ericsson Hilda Light" panose="00000600000000000000" pitchFamily="2" charset="0"/>
              <a:buChar char="—"/>
              <a:defRPr/>
            </a:pPr>
            <a:r>
              <a:rPr lang="en-US" sz="1400"/>
              <a:t>NR and 5GC supporting emergency features incl. impacts on GMLC/LRF</a:t>
            </a:r>
            <a:br>
              <a:rPr lang="en-US" sz="1400"/>
            </a:br>
            <a:endParaRPr lang="en-US" sz="1400"/>
          </a:p>
          <a:p>
            <a:pPr marL="0" lvl="0" indent="0" fontAlgn="auto">
              <a:lnSpc>
                <a:spcPct val="90000"/>
              </a:lnSpc>
              <a:spcBef>
                <a:spcPts val="0"/>
              </a:spcBef>
              <a:spcAft>
                <a:spcPts val="300"/>
              </a:spcAft>
              <a:buClr>
                <a:srgbClr val="181818"/>
              </a:buClr>
              <a:buNone/>
              <a:defRPr/>
            </a:pPr>
            <a:r>
              <a:rPr lang="en-US" sz="1600" b="1"/>
              <a:t>Emergency over NR </a:t>
            </a:r>
            <a:r>
              <a:rPr lang="en-US" sz="1600"/>
              <a:t>(recommended)</a:t>
            </a:r>
            <a:endParaRPr kumimoji="0" lang="en-US" sz="1600" b="1" i="0" u="none" strike="noStrike" kern="1200" cap="none" spc="0" normalizeH="0" baseline="0" noProof="0">
              <a:ln>
                <a:noFill/>
              </a:ln>
              <a:effectLst/>
              <a:uLnTx/>
              <a:uFillTx/>
              <a:latin typeface="Ericsson Hilda"/>
            </a:endParaRPr>
          </a:p>
          <a:p>
            <a:pPr marL="285750" marR="0" lvl="0" indent="-285750" algn="l" defTabSz="914400" rtl="0" eaLnBrk="1" fontAlgn="auto" latinLnBrk="0" hangingPunct="1">
              <a:lnSpc>
                <a:spcPct val="90000"/>
              </a:lnSpc>
              <a:spcBef>
                <a:spcPts val="0"/>
              </a:spcBef>
              <a:spcAft>
                <a:spcPts val="300"/>
              </a:spcAft>
              <a:buClr>
                <a:srgbClr val="181818"/>
              </a:buClr>
              <a:buSzTx/>
              <a:buFont typeface="Ericsson Hilda Light" panose="00000600000000000000" pitchFamily="2" charset="0"/>
              <a:buChar char="—"/>
              <a:tabLst/>
              <a:defRPr/>
            </a:pPr>
            <a:r>
              <a:rPr kumimoji="0" lang="en-US" sz="1400" b="0" i="0" u="none" strike="noStrike" kern="1200" cap="none" spc="0" normalizeH="0" baseline="0" noProof="0">
                <a:ln>
                  <a:noFill/>
                </a:ln>
                <a:effectLst/>
                <a:uLnTx/>
                <a:uFillTx/>
                <a:latin typeface="Ericsson Hilda"/>
                <a:ea typeface="+mn-ea"/>
                <a:cs typeface="+mn-cs"/>
              </a:rPr>
              <a:t>Using NR for emergency communication with seamless mobility between 5GS and EPS using IRAT handover</a:t>
            </a:r>
          </a:p>
          <a:p>
            <a:pPr marL="285750" lvl="0" indent="-285750" fontAlgn="auto">
              <a:lnSpc>
                <a:spcPct val="90000"/>
              </a:lnSpc>
              <a:spcBef>
                <a:spcPts val="0"/>
              </a:spcBef>
              <a:spcAft>
                <a:spcPts val="300"/>
              </a:spcAft>
              <a:buClr>
                <a:srgbClr val="181818"/>
              </a:buClr>
              <a:buFont typeface="Ericsson Hilda Light" panose="00000600000000000000" pitchFamily="2" charset="0"/>
              <a:buChar char="—"/>
              <a:defRPr/>
            </a:pPr>
            <a:r>
              <a:rPr kumimoji="0" lang="en-US" sz="1400" b="0" i="0" u="none" strike="noStrike" kern="1200" cap="none" spc="0" normalizeH="0" baseline="0" noProof="0">
                <a:ln>
                  <a:noFill/>
                </a:ln>
                <a:effectLst/>
                <a:uLnTx/>
                <a:uFillTx/>
                <a:latin typeface="Ericsson Hilda"/>
                <a:ea typeface="+mn-ea"/>
                <a:cs typeface="+mn-cs"/>
              </a:rPr>
              <a:t>NR and 5GC supporting emergency features </a:t>
            </a:r>
            <a:r>
              <a:rPr lang="en-US" sz="1400"/>
              <a:t>incl. impacts on GMLC/LRF</a:t>
            </a:r>
            <a:endParaRPr kumimoji="0" lang="en-US" sz="1400" b="0" i="0" u="none" strike="sngStrike" kern="1200" cap="none" spc="0" normalizeH="0" baseline="0" noProof="0">
              <a:ln>
                <a:noFill/>
              </a:ln>
              <a:effectLst/>
              <a:uLnTx/>
              <a:uFillTx/>
              <a:latin typeface="Ericsson Hilda"/>
              <a:ea typeface="+mn-ea"/>
              <a:cs typeface="+mn-cs"/>
            </a:endParaRPr>
          </a:p>
        </p:txBody>
      </p:sp>
      <p:sp>
        <p:nvSpPr>
          <p:cNvPr id="11" name="Title 1">
            <a:extLst>
              <a:ext uri="{FF2B5EF4-FFF2-40B4-BE49-F238E27FC236}">
                <a16:creationId xmlns:a16="http://schemas.microsoft.com/office/drawing/2014/main" id="{43966A13-A4AE-43C6-93F7-BAE1DE4716A4}"/>
              </a:ext>
            </a:extLst>
          </p:cNvPr>
          <p:cNvSpPr>
            <a:spLocks noGrp="1"/>
          </p:cNvSpPr>
          <p:nvPr>
            <p:ph type="title"/>
          </p:nvPr>
        </p:nvSpPr>
        <p:spPr>
          <a:xfrm>
            <a:off x="332677" y="429747"/>
            <a:ext cx="8983339" cy="1081088"/>
          </a:xfrm>
        </p:spPr>
        <p:txBody>
          <a:bodyPr/>
          <a:lstStyle/>
          <a:p>
            <a:r>
              <a:rPr lang="en-US">
                <a:solidFill>
                  <a:schemeClr val="accent1"/>
                </a:solidFill>
              </a:rPr>
              <a:t>Emergency call </a:t>
            </a:r>
            <a:r>
              <a:rPr lang="en-US"/>
              <a:t>in the 5GS</a:t>
            </a:r>
            <a:endParaRPr lang="en-US">
              <a:highlight>
                <a:srgbClr val="FFFF00"/>
              </a:highlight>
            </a:endParaRPr>
          </a:p>
        </p:txBody>
      </p:sp>
      <p:sp>
        <p:nvSpPr>
          <p:cNvPr id="334" name="Rectangle 333">
            <a:extLst>
              <a:ext uri="{FF2B5EF4-FFF2-40B4-BE49-F238E27FC236}">
                <a16:creationId xmlns:a16="http://schemas.microsoft.com/office/drawing/2014/main" id="{77F0DDE9-DE0E-46E0-ADD3-1DB1F243E853}"/>
              </a:ext>
            </a:extLst>
          </p:cNvPr>
          <p:cNvSpPr/>
          <p:nvPr/>
        </p:nvSpPr>
        <p:spPr bwMode="auto">
          <a:xfrm>
            <a:off x="9642682" y="140209"/>
            <a:ext cx="45719" cy="45719"/>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Ericsson Hilda"/>
              <a:ea typeface="+mn-ea"/>
              <a:cs typeface="+mn-cs"/>
            </a:endParaRPr>
          </a:p>
        </p:txBody>
      </p:sp>
      <p:grpSp>
        <p:nvGrpSpPr>
          <p:cNvPr id="5" name="Group 4">
            <a:extLst>
              <a:ext uri="{FF2B5EF4-FFF2-40B4-BE49-F238E27FC236}">
                <a16:creationId xmlns:a16="http://schemas.microsoft.com/office/drawing/2014/main" id="{C9D90BB0-764E-4D5E-8E4B-929023BDEE52}"/>
              </a:ext>
            </a:extLst>
          </p:cNvPr>
          <p:cNvGrpSpPr/>
          <p:nvPr/>
        </p:nvGrpSpPr>
        <p:grpSpPr>
          <a:xfrm>
            <a:off x="6245455" y="1329993"/>
            <a:ext cx="5475234" cy="2265967"/>
            <a:chOff x="5998876" y="1751229"/>
            <a:chExt cx="5475234" cy="2265967"/>
          </a:xfrm>
        </p:grpSpPr>
        <p:pic>
          <p:nvPicPr>
            <p:cNvPr id="166" name="Graphic 165">
              <a:extLst>
                <a:ext uri="{FF2B5EF4-FFF2-40B4-BE49-F238E27FC236}">
                  <a16:creationId xmlns:a16="http://schemas.microsoft.com/office/drawing/2014/main" id="{CC83C6DA-EF7B-4ECF-95ED-9F4A6BE4028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30646" y="2422317"/>
              <a:ext cx="316359" cy="424445"/>
            </a:xfrm>
            <a:prstGeom prst="rect">
              <a:avLst/>
            </a:prstGeom>
          </p:spPr>
        </p:pic>
        <p:sp>
          <p:nvSpPr>
            <p:cNvPr id="167" name="Rectangle 166">
              <a:extLst>
                <a:ext uri="{FF2B5EF4-FFF2-40B4-BE49-F238E27FC236}">
                  <a16:creationId xmlns:a16="http://schemas.microsoft.com/office/drawing/2014/main" id="{062644CF-DE36-42A6-A621-0546EA3D7732}"/>
                </a:ext>
              </a:extLst>
            </p:cNvPr>
            <p:cNvSpPr/>
            <p:nvPr/>
          </p:nvSpPr>
          <p:spPr bwMode="auto">
            <a:xfrm>
              <a:off x="9586742" y="3455227"/>
              <a:ext cx="55990" cy="536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Ericsson Hilda"/>
                <a:ea typeface="+mn-ea"/>
                <a:cs typeface="+mn-cs"/>
              </a:endParaRPr>
            </a:p>
          </p:txBody>
        </p:sp>
        <p:cxnSp>
          <p:nvCxnSpPr>
            <p:cNvPr id="168" name="Straight Connector 167">
              <a:extLst>
                <a:ext uri="{FF2B5EF4-FFF2-40B4-BE49-F238E27FC236}">
                  <a16:creationId xmlns:a16="http://schemas.microsoft.com/office/drawing/2014/main" id="{303887F3-6396-4FB7-A86E-F6995A2D4FFB}"/>
                </a:ext>
              </a:extLst>
            </p:cNvPr>
            <p:cNvCxnSpPr>
              <a:cxnSpLocks/>
              <a:stCxn id="181" idx="3"/>
              <a:endCxn id="167" idx="1"/>
            </p:cNvCxnSpPr>
            <p:nvPr/>
          </p:nvCxnSpPr>
          <p:spPr bwMode="auto">
            <a:xfrm>
              <a:off x="9133539" y="3482057"/>
              <a:ext cx="453204" cy="0"/>
            </a:xfrm>
            <a:prstGeom prst="line">
              <a:avLst/>
            </a:prstGeom>
            <a:solidFill>
              <a:schemeClr val="accent1"/>
            </a:solidFill>
            <a:ln w="12700" cap="flat" cmpd="sng" algn="ctr">
              <a:solidFill>
                <a:schemeClr val="accent2"/>
              </a:solidFill>
              <a:prstDash val="solid"/>
              <a:round/>
              <a:headEnd type="none" w="med" len="med"/>
              <a:tailEnd type="none" w="med" len="med"/>
            </a:ln>
            <a:effectLst/>
          </p:spPr>
        </p:cxnSp>
        <p:sp>
          <p:nvSpPr>
            <p:cNvPr id="169" name="Rectangle 168">
              <a:extLst>
                <a:ext uri="{FF2B5EF4-FFF2-40B4-BE49-F238E27FC236}">
                  <a16:creationId xmlns:a16="http://schemas.microsoft.com/office/drawing/2014/main" id="{5616E17B-1570-4512-9CDB-AEF7FA5256BB}"/>
                </a:ext>
              </a:extLst>
            </p:cNvPr>
            <p:cNvSpPr/>
            <p:nvPr/>
          </p:nvSpPr>
          <p:spPr bwMode="auto">
            <a:xfrm>
              <a:off x="8183467" y="3596433"/>
              <a:ext cx="55990" cy="536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Ericsson Hilda"/>
                <a:ea typeface="+mn-ea"/>
                <a:cs typeface="+mn-cs"/>
              </a:endParaRPr>
            </a:p>
          </p:txBody>
        </p:sp>
        <p:sp>
          <p:nvSpPr>
            <p:cNvPr id="170" name="Rectangle 169">
              <a:extLst>
                <a:ext uri="{FF2B5EF4-FFF2-40B4-BE49-F238E27FC236}">
                  <a16:creationId xmlns:a16="http://schemas.microsoft.com/office/drawing/2014/main" id="{CB16D966-BCED-4732-8878-412D542584DF}"/>
                </a:ext>
              </a:extLst>
            </p:cNvPr>
            <p:cNvSpPr/>
            <p:nvPr/>
          </p:nvSpPr>
          <p:spPr bwMode="auto">
            <a:xfrm>
              <a:off x="8692660" y="3596433"/>
              <a:ext cx="55990" cy="536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Ericsson Hilda"/>
                <a:ea typeface="+mn-ea"/>
                <a:cs typeface="+mn-cs"/>
              </a:endParaRPr>
            </a:p>
          </p:txBody>
        </p:sp>
        <p:sp>
          <p:nvSpPr>
            <p:cNvPr id="172" name="Rectangle 171">
              <a:extLst>
                <a:ext uri="{FF2B5EF4-FFF2-40B4-BE49-F238E27FC236}">
                  <a16:creationId xmlns:a16="http://schemas.microsoft.com/office/drawing/2014/main" id="{DA80DE4B-C01B-4E5A-9922-841F9EBBDD44}"/>
                </a:ext>
              </a:extLst>
            </p:cNvPr>
            <p:cNvSpPr/>
            <p:nvPr/>
          </p:nvSpPr>
          <p:spPr bwMode="auto">
            <a:xfrm>
              <a:off x="7202747" y="3589483"/>
              <a:ext cx="55990" cy="536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Ericsson Hilda"/>
                <a:ea typeface="+mn-ea"/>
                <a:cs typeface="+mn-cs"/>
              </a:endParaRPr>
            </a:p>
          </p:txBody>
        </p:sp>
        <p:sp>
          <p:nvSpPr>
            <p:cNvPr id="173" name="Rectangle 172">
              <a:extLst>
                <a:ext uri="{FF2B5EF4-FFF2-40B4-BE49-F238E27FC236}">
                  <a16:creationId xmlns:a16="http://schemas.microsoft.com/office/drawing/2014/main" id="{65DB2526-3DD6-43D0-B782-BE39E0343AB4}"/>
                </a:ext>
              </a:extLst>
            </p:cNvPr>
            <p:cNvSpPr/>
            <p:nvPr/>
          </p:nvSpPr>
          <p:spPr bwMode="auto">
            <a:xfrm>
              <a:off x="7678687" y="3589483"/>
              <a:ext cx="55990" cy="536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Ericsson Hilda"/>
                <a:ea typeface="+mn-ea"/>
                <a:cs typeface="+mn-cs"/>
              </a:endParaRPr>
            </a:p>
          </p:txBody>
        </p:sp>
        <p:sp>
          <p:nvSpPr>
            <p:cNvPr id="176" name="Rectangle 175">
              <a:extLst>
                <a:ext uri="{FF2B5EF4-FFF2-40B4-BE49-F238E27FC236}">
                  <a16:creationId xmlns:a16="http://schemas.microsoft.com/office/drawing/2014/main" id="{5ED4190C-C04F-49B7-B3BD-26CFBB5DF9C3}"/>
                </a:ext>
              </a:extLst>
            </p:cNvPr>
            <p:cNvSpPr/>
            <p:nvPr/>
          </p:nvSpPr>
          <p:spPr bwMode="auto">
            <a:xfrm>
              <a:off x="8791444" y="2793105"/>
              <a:ext cx="55990" cy="536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Ericsson Hilda"/>
                <a:ea typeface="+mn-ea"/>
                <a:cs typeface="+mn-cs"/>
              </a:endParaRPr>
            </a:p>
          </p:txBody>
        </p:sp>
        <p:sp>
          <p:nvSpPr>
            <p:cNvPr id="180" name="Rectangle 179">
              <a:extLst>
                <a:ext uri="{FF2B5EF4-FFF2-40B4-BE49-F238E27FC236}">
                  <a16:creationId xmlns:a16="http://schemas.microsoft.com/office/drawing/2014/main" id="{4334513D-5217-4FF9-A9B8-116C72D77A4D}"/>
                </a:ext>
              </a:extLst>
            </p:cNvPr>
            <p:cNvSpPr/>
            <p:nvPr/>
          </p:nvSpPr>
          <p:spPr bwMode="auto">
            <a:xfrm>
              <a:off x="8990948" y="2793105"/>
              <a:ext cx="55990" cy="536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81" name="Rectangle 180">
              <a:extLst>
                <a:ext uri="{FF2B5EF4-FFF2-40B4-BE49-F238E27FC236}">
                  <a16:creationId xmlns:a16="http://schemas.microsoft.com/office/drawing/2014/main" id="{4FF18791-2BD2-4DED-AFAB-763AE5530843}"/>
                </a:ext>
              </a:extLst>
            </p:cNvPr>
            <p:cNvSpPr/>
            <p:nvPr/>
          </p:nvSpPr>
          <p:spPr bwMode="auto">
            <a:xfrm>
              <a:off x="9077549" y="3455227"/>
              <a:ext cx="55990" cy="536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Ericsson Hilda"/>
                <a:ea typeface="+mn-ea"/>
                <a:cs typeface="+mn-cs"/>
              </a:endParaRPr>
            </a:p>
          </p:txBody>
        </p:sp>
        <p:sp>
          <p:nvSpPr>
            <p:cNvPr id="182" name="Rectangle 181">
              <a:extLst>
                <a:ext uri="{FF2B5EF4-FFF2-40B4-BE49-F238E27FC236}">
                  <a16:creationId xmlns:a16="http://schemas.microsoft.com/office/drawing/2014/main" id="{D526DB06-EBAE-49BB-8690-473DEB65970E}"/>
                </a:ext>
              </a:extLst>
            </p:cNvPr>
            <p:cNvSpPr/>
            <p:nvPr/>
          </p:nvSpPr>
          <p:spPr bwMode="auto">
            <a:xfrm>
              <a:off x="6672506" y="3465780"/>
              <a:ext cx="55990" cy="536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83" name="Rectangle 182">
              <a:extLst>
                <a:ext uri="{FF2B5EF4-FFF2-40B4-BE49-F238E27FC236}">
                  <a16:creationId xmlns:a16="http://schemas.microsoft.com/office/drawing/2014/main" id="{1DE74207-6F31-4A4E-9C8A-A2B61C902243}"/>
                </a:ext>
              </a:extLst>
            </p:cNvPr>
            <p:cNvSpPr/>
            <p:nvPr/>
          </p:nvSpPr>
          <p:spPr bwMode="auto">
            <a:xfrm>
              <a:off x="6724555" y="2649327"/>
              <a:ext cx="55990" cy="536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84" name="Rectangle 183">
              <a:extLst>
                <a:ext uri="{FF2B5EF4-FFF2-40B4-BE49-F238E27FC236}">
                  <a16:creationId xmlns:a16="http://schemas.microsoft.com/office/drawing/2014/main" id="{A6FCFCF1-078D-4F7B-8459-57DF05AC66A6}"/>
                </a:ext>
              </a:extLst>
            </p:cNvPr>
            <p:cNvSpPr/>
            <p:nvPr/>
          </p:nvSpPr>
          <p:spPr bwMode="auto">
            <a:xfrm>
              <a:off x="7176623" y="2651824"/>
              <a:ext cx="55990" cy="536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Ericsson Hilda"/>
                <a:ea typeface="+mn-ea"/>
                <a:cs typeface="+mn-cs"/>
              </a:endParaRPr>
            </a:p>
          </p:txBody>
        </p:sp>
        <p:sp>
          <p:nvSpPr>
            <p:cNvPr id="185" name="Rectangle 184">
              <a:extLst>
                <a:ext uri="{FF2B5EF4-FFF2-40B4-BE49-F238E27FC236}">
                  <a16:creationId xmlns:a16="http://schemas.microsoft.com/office/drawing/2014/main" id="{8238468C-1B2E-42EE-BC01-3F211ECABC47}"/>
                </a:ext>
              </a:extLst>
            </p:cNvPr>
            <p:cNvSpPr/>
            <p:nvPr/>
          </p:nvSpPr>
          <p:spPr bwMode="auto">
            <a:xfrm>
              <a:off x="7678687" y="2651824"/>
              <a:ext cx="55990" cy="536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Ericsson Hilda"/>
                <a:ea typeface="+mn-ea"/>
                <a:cs typeface="+mn-cs"/>
              </a:endParaRPr>
            </a:p>
          </p:txBody>
        </p:sp>
        <p:sp>
          <p:nvSpPr>
            <p:cNvPr id="187" name="Rectangle 186">
              <a:extLst>
                <a:ext uri="{FF2B5EF4-FFF2-40B4-BE49-F238E27FC236}">
                  <a16:creationId xmlns:a16="http://schemas.microsoft.com/office/drawing/2014/main" id="{B4FA0831-14B3-4C19-880D-8CBEA383764C}"/>
                </a:ext>
              </a:extLst>
            </p:cNvPr>
            <p:cNvSpPr/>
            <p:nvPr/>
          </p:nvSpPr>
          <p:spPr bwMode="auto">
            <a:xfrm>
              <a:off x="7678687" y="2516209"/>
              <a:ext cx="55990" cy="536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Ericsson Hilda"/>
                <a:ea typeface="+mn-ea"/>
                <a:cs typeface="+mn-cs"/>
              </a:endParaRPr>
            </a:p>
          </p:txBody>
        </p:sp>
        <p:cxnSp>
          <p:nvCxnSpPr>
            <p:cNvPr id="188" name="Straight Connector 187">
              <a:extLst>
                <a:ext uri="{FF2B5EF4-FFF2-40B4-BE49-F238E27FC236}">
                  <a16:creationId xmlns:a16="http://schemas.microsoft.com/office/drawing/2014/main" id="{6401E530-9F4F-4004-890C-198B0DD067F9}"/>
                </a:ext>
              </a:extLst>
            </p:cNvPr>
            <p:cNvCxnSpPr>
              <a:cxnSpLocks/>
              <a:stCxn id="189" idx="3"/>
              <a:endCxn id="187" idx="1"/>
            </p:cNvCxnSpPr>
            <p:nvPr/>
          </p:nvCxnSpPr>
          <p:spPr bwMode="auto">
            <a:xfrm>
              <a:off x="7232614" y="2543038"/>
              <a:ext cx="446074" cy="0"/>
            </a:xfrm>
            <a:prstGeom prst="line">
              <a:avLst/>
            </a:prstGeom>
            <a:solidFill>
              <a:schemeClr val="accent1"/>
            </a:solidFill>
            <a:ln w="12700" cap="flat" cmpd="sng" algn="ctr">
              <a:solidFill>
                <a:schemeClr val="accent2"/>
              </a:solidFill>
              <a:prstDash val="solid"/>
              <a:round/>
              <a:headEnd type="none" w="med" len="med"/>
              <a:tailEnd type="none" w="med" len="med"/>
            </a:ln>
            <a:effectLst/>
          </p:spPr>
        </p:cxnSp>
        <p:sp>
          <p:nvSpPr>
            <p:cNvPr id="189" name="Rectangle 188">
              <a:extLst>
                <a:ext uri="{FF2B5EF4-FFF2-40B4-BE49-F238E27FC236}">
                  <a16:creationId xmlns:a16="http://schemas.microsoft.com/office/drawing/2014/main" id="{A6360C98-791F-40F1-B68A-9BC376611FAC}"/>
                </a:ext>
              </a:extLst>
            </p:cNvPr>
            <p:cNvSpPr/>
            <p:nvPr/>
          </p:nvSpPr>
          <p:spPr bwMode="auto">
            <a:xfrm>
              <a:off x="7176623" y="2516209"/>
              <a:ext cx="55990" cy="536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Ericsson Hilda"/>
                <a:ea typeface="+mn-ea"/>
                <a:cs typeface="+mn-cs"/>
              </a:endParaRPr>
            </a:p>
          </p:txBody>
        </p:sp>
        <p:sp>
          <p:nvSpPr>
            <p:cNvPr id="190" name="Rectangle 189">
              <a:extLst>
                <a:ext uri="{FF2B5EF4-FFF2-40B4-BE49-F238E27FC236}">
                  <a16:creationId xmlns:a16="http://schemas.microsoft.com/office/drawing/2014/main" id="{68990A1C-5557-4EAB-8ACF-7DC8DCD503AE}"/>
                </a:ext>
              </a:extLst>
            </p:cNvPr>
            <p:cNvSpPr/>
            <p:nvPr/>
          </p:nvSpPr>
          <p:spPr bwMode="auto">
            <a:xfrm>
              <a:off x="8183467" y="2651824"/>
              <a:ext cx="55990" cy="536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Ericsson Hilda"/>
                <a:ea typeface="+mn-ea"/>
                <a:cs typeface="+mn-cs"/>
              </a:endParaRPr>
            </a:p>
          </p:txBody>
        </p:sp>
        <p:sp>
          <p:nvSpPr>
            <p:cNvPr id="191" name="Rectangle 190">
              <a:extLst>
                <a:ext uri="{FF2B5EF4-FFF2-40B4-BE49-F238E27FC236}">
                  <a16:creationId xmlns:a16="http://schemas.microsoft.com/office/drawing/2014/main" id="{7BAA7FB0-3265-4D32-9157-4C0B46FE3E59}"/>
                </a:ext>
              </a:extLst>
            </p:cNvPr>
            <p:cNvSpPr/>
            <p:nvPr/>
          </p:nvSpPr>
          <p:spPr bwMode="auto">
            <a:xfrm>
              <a:off x="8692660" y="2651824"/>
              <a:ext cx="55990" cy="536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Ericsson Hilda"/>
                <a:ea typeface="+mn-ea"/>
                <a:cs typeface="+mn-cs"/>
              </a:endParaRPr>
            </a:p>
          </p:txBody>
        </p:sp>
        <p:sp>
          <p:nvSpPr>
            <p:cNvPr id="193" name="Rectangle 192">
              <a:extLst>
                <a:ext uri="{FF2B5EF4-FFF2-40B4-BE49-F238E27FC236}">
                  <a16:creationId xmlns:a16="http://schemas.microsoft.com/office/drawing/2014/main" id="{6D4B5936-90DD-48E7-8231-6CE0422406CB}"/>
                </a:ext>
              </a:extLst>
            </p:cNvPr>
            <p:cNvSpPr/>
            <p:nvPr/>
          </p:nvSpPr>
          <p:spPr bwMode="auto">
            <a:xfrm>
              <a:off x="8692660" y="2516209"/>
              <a:ext cx="55990" cy="536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Ericsson Hilda"/>
                <a:ea typeface="+mn-ea"/>
                <a:cs typeface="+mn-cs"/>
              </a:endParaRPr>
            </a:p>
          </p:txBody>
        </p:sp>
        <p:cxnSp>
          <p:nvCxnSpPr>
            <p:cNvPr id="194" name="Straight Connector 193">
              <a:extLst>
                <a:ext uri="{FF2B5EF4-FFF2-40B4-BE49-F238E27FC236}">
                  <a16:creationId xmlns:a16="http://schemas.microsoft.com/office/drawing/2014/main" id="{CBB85A51-D45A-4F9E-80F2-259C418EAA62}"/>
                </a:ext>
              </a:extLst>
            </p:cNvPr>
            <p:cNvCxnSpPr>
              <a:cxnSpLocks/>
              <a:stCxn id="195" idx="3"/>
              <a:endCxn id="193" idx="1"/>
            </p:cNvCxnSpPr>
            <p:nvPr/>
          </p:nvCxnSpPr>
          <p:spPr bwMode="auto">
            <a:xfrm>
              <a:off x="8239458" y="2543038"/>
              <a:ext cx="453204" cy="0"/>
            </a:xfrm>
            <a:prstGeom prst="line">
              <a:avLst/>
            </a:prstGeom>
            <a:solidFill>
              <a:schemeClr val="accent1"/>
            </a:solidFill>
            <a:ln w="12700" cap="flat" cmpd="sng" algn="ctr">
              <a:solidFill>
                <a:schemeClr val="accent2"/>
              </a:solidFill>
              <a:prstDash val="solid"/>
              <a:round/>
              <a:headEnd type="none" w="med" len="med"/>
              <a:tailEnd type="none" w="med" len="med"/>
            </a:ln>
            <a:effectLst/>
          </p:spPr>
        </p:cxnSp>
        <p:sp>
          <p:nvSpPr>
            <p:cNvPr id="195" name="Rectangle 194">
              <a:extLst>
                <a:ext uri="{FF2B5EF4-FFF2-40B4-BE49-F238E27FC236}">
                  <a16:creationId xmlns:a16="http://schemas.microsoft.com/office/drawing/2014/main" id="{62661E07-EF69-4F86-910A-BDFE2C88C843}"/>
                </a:ext>
              </a:extLst>
            </p:cNvPr>
            <p:cNvSpPr/>
            <p:nvPr/>
          </p:nvSpPr>
          <p:spPr bwMode="auto">
            <a:xfrm>
              <a:off x="8183467" y="2516209"/>
              <a:ext cx="55990" cy="536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Ericsson Hilda"/>
                <a:ea typeface="+mn-ea"/>
                <a:cs typeface="+mn-cs"/>
              </a:endParaRPr>
            </a:p>
          </p:txBody>
        </p:sp>
        <p:pic>
          <p:nvPicPr>
            <p:cNvPr id="199" name="Graphic 198">
              <a:extLst>
                <a:ext uri="{FF2B5EF4-FFF2-40B4-BE49-F238E27FC236}">
                  <a16:creationId xmlns:a16="http://schemas.microsoft.com/office/drawing/2014/main" id="{1E20DD0B-90C8-4860-AC4F-774251EFB0B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30646" y="3361246"/>
              <a:ext cx="316359" cy="424445"/>
            </a:xfrm>
            <a:prstGeom prst="rect">
              <a:avLst/>
            </a:prstGeom>
          </p:spPr>
        </p:pic>
        <p:sp>
          <p:nvSpPr>
            <p:cNvPr id="230" name="TextBox 229">
              <a:extLst>
                <a:ext uri="{FF2B5EF4-FFF2-40B4-BE49-F238E27FC236}">
                  <a16:creationId xmlns:a16="http://schemas.microsoft.com/office/drawing/2014/main" id="{A44C9BCE-11AC-44E9-AABE-4D7C6754F5E5}"/>
                </a:ext>
              </a:extLst>
            </p:cNvPr>
            <p:cNvSpPr txBox="1">
              <a:spLocks noChangeAspect="1"/>
            </p:cNvSpPr>
            <p:nvPr/>
          </p:nvSpPr>
          <p:spPr bwMode="auto">
            <a:xfrm>
              <a:off x="7798578" y="2160191"/>
              <a:ext cx="440878" cy="686571"/>
            </a:xfrm>
            <a:prstGeom prst="rect">
              <a:avLst/>
            </a:prstGeom>
            <a:solidFill>
              <a:schemeClr val="bg1"/>
            </a:solidFill>
            <a:ln w="19050">
              <a:solidFill>
                <a:schemeClr val="accent2"/>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600" b="0" i="0" u="none" strike="noStrike" kern="1200" cap="none" spc="0" normalizeH="0" baseline="0" noProof="0">
                  <a:ln>
                    <a:noFill/>
                  </a:ln>
                  <a:solidFill>
                    <a:srgbClr val="0FC373"/>
                  </a:solidFill>
                  <a:effectLst/>
                  <a:uLnTx/>
                  <a:uFillTx/>
                  <a:latin typeface="Ericsson Technical Icons" panose="00000500000000000000" pitchFamily="2" charset="0"/>
                  <a:ea typeface="+mn-ea"/>
                  <a:cs typeface="+mn-cs"/>
                </a:rPr>
                <a:t>B</a:t>
              </a:r>
              <a:endParaRPr kumimoji="0" lang="en-US" sz="1600" b="0" i="0" u="none" strike="noStrike" kern="1200" cap="none" spc="0" normalizeH="0" baseline="0" noProof="0">
                <a:ln>
                  <a:noFill/>
                </a:ln>
                <a:solidFill>
                  <a:srgbClr val="0FC373"/>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600" b="1" i="0" u="none" strike="noStrike" kern="1200" cap="none" spc="0" normalizeH="0" baseline="0" noProof="0">
                  <a:ln>
                    <a:noFill/>
                  </a:ln>
                  <a:solidFill>
                    <a:srgbClr val="0FC373"/>
                  </a:solidFill>
                  <a:effectLst/>
                  <a:uLnTx/>
                  <a:uFillTx/>
                  <a:latin typeface="Ericsson Hilda"/>
                  <a:ea typeface="+mn-ea"/>
                  <a:cs typeface="+mn-cs"/>
                </a:rPr>
                <a:t>LTE or</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600" b="1" i="0" u="none" strike="noStrike" kern="1200" cap="none" spc="0" normalizeH="0" baseline="0" noProof="0">
                  <a:ln>
                    <a:noFill/>
                  </a:ln>
                  <a:solidFill>
                    <a:srgbClr val="0FC373"/>
                  </a:solidFill>
                  <a:effectLst/>
                  <a:uLnTx/>
                  <a:uFillTx/>
                  <a:latin typeface="Ericsson Hilda"/>
                  <a:ea typeface="+mn-ea"/>
                  <a:cs typeface="+mn-cs"/>
                </a:rPr>
                <a:t>EN-DC</a:t>
              </a:r>
            </a:p>
          </p:txBody>
        </p:sp>
        <p:sp>
          <p:nvSpPr>
            <p:cNvPr id="232" name="TextBox 231">
              <a:extLst>
                <a:ext uri="{FF2B5EF4-FFF2-40B4-BE49-F238E27FC236}">
                  <a16:creationId xmlns:a16="http://schemas.microsoft.com/office/drawing/2014/main" id="{F274C52A-6E68-48CB-B5EE-67D9218751CF}"/>
                </a:ext>
              </a:extLst>
            </p:cNvPr>
            <p:cNvSpPr txBox="1">
              <a:spLocks noChangeAspect="1"/>
            </p:cNvSpPr>
            <p:nvPr/>
          </p:nvSpPr>
          <p:spPr bwMode="auto">
            <a:xfrm>
              <a:off x="8692660" y="2160191"/>
              <a:ext cx="440878" cy="686571"/>
            </a:xfrm>
            <a:prstGeom prst="rect">
              <a:avLst/>
            </a:prstGeom>
            <a:solidFill>
              <a:schemeClr val="bg1"/>
            </a:solidFill>
            <a:ln w="19050">
              <a:solidFill>
                <a:schemeClr val="accent2"/>
              </a:solidFill>
              <a:prstDash val="sysDot"/>
              <a:miter lim="800000"/>
              <a:headEnd/>
              <a:tailEnd/>
            </a:ln>
          </p:spPr>
          <p:txBody>
            <a:bodyPr vert="horz" wrap="square" lIns="0" tIns="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1" i="0" u="none" strike="noStrike" kern="1200" cap="none" spc="0" normalizeH="0" baseline="0" noProof="0">
                  <a:ln>
                    <a:noFill/>
                  </a:ln>
                  <a:solidFill>
                    <a:srgbClr val="0FC373"/>
                  </a:solidFill>
                  <a:effectLst/>
                  <a:uLnTx/>
                  <a:uFillTx/>
                  <a:latin typeface="Ericsson Technical Icons" panose="00000500000000000000" pitchFamily="2" charset="0"/>
                  <a:ea typeface="+mn-ea"/>
                  <a:cs typeface="+mn-cs"/>
                </a:rPr>
                <a:t>S</a:t>
              </a:r>
              <a:br>
                <a:rPr kumimoji="0" lang="en-US" sz="800" b="1" i="0" u="none" strike="noStrike" kern="1200" cap="none" spc="0" normalizeH="0" baseline="0" noProof="0">
                  <a:ln>
                    <a:noFill/>
                  </a:ln>
                  <a:solidFill>
                    <a:srgbClr val="0FC373"/>
                  </a:solidFill>
                  <a:effectLst/>
                  <a:uLnTx/>
                  <a:uFillTx/>
                  <a:latin typeface="Ericsson Technical Icons" panose="00000500000000000000" pitchFamily="2" charset="0"/>
                  <a:ea typeface="+mn-ea"/>
                  <a:cs typeface="+mn-cs"/>
                </a:rPr>
              </a:br>
              <a:r>
                <a:rPr kumimoji="0" lang="en-US" sz="800" b="1" i="0" u="none" strike="noStrike" kern="1200" cap="none" spc="0" normalizeH="0" baseline="0" noProof="0">
                  <a:ln>
                    <a:noFill/>
                  </a:ln>
                  <a:solidFill>
                    <a:srgbClr val="0FC373"/>
                  </a:solidFill>
                  <a:effectLst/>
                  <a:uLnTx/>
                  <a:uFillTx/>
                  <a:latin typeface="Ericsson Technical Icons" panose="00000500000000000000" pitchFamily="2" charset="0"/>
                  <a:ea typeface="+mn-ea"/>
                  <a:cs typeface="+mn-cs"/>
                </a:rPr>
                <a:t>G</a:t>
              </a:r>
              <a:br>
                <a:rPr kumimoji="0" lang="en-US" sz="1100" b="1" i="0" u="none" strike="noStrike" kern="1200" cap="none" spc="0" normalizeH="0" baseline="0" noProof="0">
                  <a:ln>
                    <a:noFill/>
                  </a:ln>
                  <a:solidFill>
                    <a:srgbClr val="0FC373"/>
                  </a:solidFill>
                  <a:effectLst/>
                  <a:uLnTx/>
                  <a:uFillTx/>
                  <a:latin typeface="Ericsson Technical Icons" panose="00000500000000000000" pitchFamily="2" charset="0"/>
                  <a:ea typeface="+mn-ea"/>
                  <a:cs typeface="+mn-cs"/>
                </a:rPr>
              </a:br>
              <a:r>
                <a:rPr kumimoji="0" lang="en-US" sz="700" b="1" i="0" u="none" strike="noStrike" kern="1200" cap="none" spc="0" normalizeH="0" baseline="0" noProof="0">
                  <a:ln>
                    <a:noFill/>
                  </a:ln>
                  <a:solidFill>
                    <a:srgbClr val="0FC373"/>
                  </a:solidFill>
                  <a:effectLst/>
                  <a:uLnTx/>
                  <a:uFillTx/>
                  <a:latin typeface="Ericsson Hilda"/>
                  <a:ea typeface="+mn-ea"/>
                  <a:cs typeface="+mn-cs"/>
                </a:rPr>
                <a:t>MME</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700" b="1" i="0" u="none" strike="noStrike" kern="1200" cap="none" spc="0" normalizeH="0" baseline="0" noProof="0">
                  <a:ln>
                    <a:noFill/>
                  </a:ln>
                  <a:solidFill>
                    <a:srgbClr val="0FC373"/>
                  </a:solidFill>
                  <a:effectLst/>
                  <a:uLnTx/>
                  <a:uFillTx/>
                  <a:latin typeface="Ericsson Hilda"/>
                  <a:ea typeface="+mn-ea"/>
                  <a:cs typeface="+mn-cs"/>
                </a:rPr>
                <a:t>SGW</a:t>
              </a:r>
            </a:p>
          </p:txBody>
        </p:sp>
        <p:sp>
          <p:nvSpPr>
            <p:cNvPr id="233" name="TextBox 232">
              <a:extLst>
                <a:ext uri="{FF2B5EF4-FFF2-40B4-BE49-F238E27FC236}">
                  <a16:creationId xmlns:a16="http://schemas.microsoft.com/office/drawing/2014/main" id="{02FA892C-2B0D-43D3-A6B8-C44BC8D67DAB}"/>
                </a:ext>
              </a:extLst>
            </p:cNvPr>
            <p:cNvSpPr txBox="1">
              <a:spLocks noChangeAspect="1"/>
            </p:cNvSpPr>
            <p:nvPr/>
          </p:nvSpPr>
          <p:spPr bwMode="auto">
            <a:xfrm>
              <a:off x="9586742" y="3099120"/>
              <a:ext cx="440878" cy="686571"/>
            </a:xfrm>
            <a:prstGeom prst="rect">
              <a:avLst/>
            </a:prstGeom>
            <a:solidFill>
              <a:schemeClr val="bg1"/>
            </a:solidFill>
            <a:ln w="19050">
              <a:solidFill>
                <a:schemeClr val="accent1"/>
              </a:solidFill>
              <a:prstDash val="sysDot"/>
              <a:miter lim="800000"/>
              <a:headEnd/>
              <a:tailEnd/>
            </a:ln>
          </p:spPr>
          <p:txBody>
            <a:bodyPr vert="horz" wrap="square" lIns="0" tIns="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1" i="0" u="none" strike="noStrike" kern="1200" cap="none" spc="0" normalizeH="0" baseline="0" noProof="0">
                  <a:ln>
                    <a:noFill/>
                  </a:ln>
                  <a:solidFill>
                    <a:schemeClr val="accent1"/>
                  </a:solidFill>
                  <a:effectLst/>
                  <a:uLnTx/>
                  <a:uFillTx/>
                  <a:latin typeface="Ericsson Technical Icons" panose="00000500000000000000" pitchFamily="2" charset="0"/>
                  <a:ea typeface="+mn-ea"/>
                  <a:cs typeface="+mn-cs"/>
                </a:rPr>
                <a:t>S</a:t>
              </a:r>
              <a:br>
                <a:rPr kumimoji="0" lang="en-US" sz="1100" b="1" i="0" u="none" strike="noStrike" kern="1200" cap="none" spc="0" normalizeH="0" baseline="0" noProof="0">
                  <a:ln>
                    <a:noFill/>
                  </a:ln>
                  <a:solidFill>
                    <a:schemeClr val="accent1"/>
                  </a:solidFill>
                  <a:effectLst/>
                  <a:uLnTx/>
                  <a:uFillTx/>
                  <a:latin typeface="Ericsson Technical Icons" panose="00000500000000000000" pitchFamily="2" charset="0"/>
                  <a:ea typeface="+mn-ea"/>
                  <a:cs typeface="+mn-cs"/>
                </a:rPr>
              </a:br>
              <a:r>
                <a:rPr kumimoji="0" lang="en-US" sz="1100" b="1" i="0" u="none" strike="noStrike" kern="1200" cap="none" spc="0" normalizeH="0" baseline="0" noProof="0">
                  <a:ln>
                    <a:noFill/>
                  </a:ln>
                  <a:solidFill>
                    <a:schemeClr val="accent1"/>
                  </a:solidFill>
                  <a:effectLst/>
                  <a:uLnTx/>
                  <a:uFillTx/>
                  <a:latin typeface="Ericsson Technical Icons" panose="00000500000000000000" pitchFamily="2" charset="0"/>
                  <a:ea typeface="+mn-ea"/>
                  <a:cs typeface="+mn-cs"/>
                </a:rPr>
                <a:t>G</a:t>
              </a:r>
              <a:br>
                <a:rPr kumimoji="0" lang="en-US" sz="1100" b="1" i="0" u="none" strike="noStrike" kern="1200" cap="none" spc="0" normalizeH="0" baseline="0" noProof="0">
                  <a:ln>
                    <a:noFill/>
                  </a:ln>
                  <a:solidFill>
                    <a:schemeClr val="accent1"/>
                  </a:solidFill>
                  <a:effectLst/>
                  <a:uLnTx/>
                  <a:uFillTx/>
                  <a:latin typeface="Ericsson Technical Icons" panose="00000500000000000000" pitchFamily="2" charset="0"/>
                  <a:ea typeface="+mn-ea"/>
                  <a:cs typeface="+mn-cs"/>
                </a:rPr>
              </a:br>
              <a:r>
                <a:rPr kumimoji="0" lang="en-US" sz="800" b="1" i="0" u="none" strike="noStrike" kern="1200" cap="none" spc="0" normalizeH="0" baseline="0" noProof="0">
                  <a:ln>
                    <a:noFill/>
                  </a:ln>
                  <a:solidFill>
                    <a:schemeClr val="accent1"/>
                  </a:solidFill>
                  <a:effectLst/>
                  <a:uLnTx/>
                  <a:uFillTx/>
                  <a:latin typeface="Ericsson Hilda"/>
                  <a:ea typeface="+mn-ea"/>
                  <a:cs typeface="+mn-cs"/>
                </a:rPr>
                <a:t>IMS</a:t>
              </a:r>
            </a:p>
          </p:txBody>
        </p:sp>
        <p:sp>
          <p:nvSpPr>
            <p:cNvPr id="234" name="TextBox 233">
              <a:extLst>
                <a:ext uri="{FF2B5EF4-FFF2-40B4-BE49-F238E27FC236}">
                  <a16:creationId xmlns:a16="http://schemas.microsoft.com/office/drawing/2014/main" id="{EE3580F7-028D-4AF3-BA82-06AC6FC08B73}"/>
                </a:ext>
              </a:extLst>
            </p:cNvPr>
            <p:cNvSpPr txBox="1">
              <a:spLocks noChangeAspect="1"/>
            </p:cNvSpPr>
            <p:nvPr/>
          </p:nvSpPr>
          <p:spPr bwMode="auto">
            <a:xfrm>
              <a:off x="8692660" y="3099120"/>
              <a:ext cx="440878" cy="686571"/>
            </a:xfrm>
            <a:prstGeom prst="rect">
              <a:avLst/>
            </a:prstGeom>
            <a:solidFill>
              <a:schemeClr val="bg1"/>
            </a:solidFill>
            <a:ln w="19050">
              <a:solidFill>
                <a:schemeClr val="accent1"/>
              </a:solidFill>
              <a:prstDash val="sysDot"/>
              <a:miter lim="800000"/>
              <a:headEnd/>
              <a:tailEnd/>
            </a:ln>
          </p:spPr>
          <p:txBody>
            <a:bodyPr vert="horz" wrap="square" lIns="0" tIns="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1" i="0" u="none" strike="noStrike" kern="1200" cap="none" spc="0" normalizeH="0" baseline="0" noProof="0">
                  <a:ln>
                    <a:noFill/>
                  </a:ln>
                  <a:solidFill>
                    <a:srgbClr val="0082F0"/>
                  </a:solidFill>
                  <a:effectLst/>
                  <a:uLnTx/>
                  <a:uFillTx/>
                  <a:latin typeface="Ericsson Technical Icons" panose="00000500000000000000" pitchFamily="2" charset="0"/>
                  <a:ea typeface="+mn-ea"/>
                  <a:cs typeface="+mn-cs"/>
                </a:rPr>
                <a:t>S</a:t>
              </a:r>
              <a:br>
                <a:rPr kumimoji="0" lang="en-US" sz="1100" b="1" i="0" u="none" strike="noStrike" kern="1200" cap="none" spc="0" normalizeH="0" baseline="0" noProof="0">
                  <a:ln>
                    <a:noFill/>
                  </a:ln>
                  <a:solidFill>
                    <a:srgbClr val="0082F0"/>
                  </a:solidFill>
                  <a:effectLst/>
                  <a:uLnTx/>
                  <a:uFillTx/>
                  <a:latin typeface="Ericsson Technical Icons" panose="00000500000000000000" pitchFamily="2" charset="0"/>
                  <a:ea typeface="+mn-ea"/>
                  <a:cs typeface="+mn-cs"/>
                </a:rPr>
              </a:br>
              <a:r>
                <a:rPr kumimoji="0" lang="en-US" sz="1100" b="1" i="0" u="none" strike="noStrike" kern="1200" cap="none" spc="0" normalizeH="0" baseline="0" noProof="0">
                  <a:ln>
                    <a:noFill/>
                  </a:ln>
                  <a:solidFill>
                    <a:srgbClr val="0082F0"/>
                  </a:solidFill>
                  <a:effectLst/>
                  <a:uLnTx/>
                  <a:uFillTx/>
                  <a:latin typeface="Ericsson Technical Icons" panose="00000500000000000000" pitchFamily="2" charset="0"/>
                  <a:ea typeface="+mn-ea"/>
                  <a:cs typeface="+mn-cs"/>
                </a:rPr>
                <a:t>G</a:t>
              </a:r>
              <a:br>
                <a:rPr kumimoji="0" lang="en-US" sz="1100" b="1" i="0" u="none" strike="noStrike" kern="1200" cap="none" spc="0" normalizeH="0" baseline="0" noProof="0">
                  <a:ln>
                    <a:noFill/>
                  </a:ln>
                  <a:solidFill>
                    <a:srgbClr val="0082F0"/>
                  </a:solidFill>
                  <a:effectLst/>
                  <a:uLnTx/>
                  <a:uFillTx/>
                  <a:latin typeface="Ericsson Technical Icons" panose="00000500000000000000" pitchFamily="2" charset="0"/>
                  <a:ea typeface="+mn-ea"/>
                  <a:cs typeface="+mn-cs"/>
                </a:rPr>
              </a:br>
              <a:r>
                <a:rPr kumimoji="0" lang="en-US" sz="800" b="1" i="0" u="none" strike="noStrike" kern="1200" cap="none" spc="0" normalizeH="0" baseline="0" noProof="0">
                  <a:ln>
                    <a:noFill/>
                  </a:ln>
                  <a:solidFill>
                    <a:srgbClr val="0082F0"/>
                  </a:solidFill>
                  <a:effectLst/>
                  <a:uLnTx/>
                  <a:uFillTx/>
                  <a:latin typeface="Ericsson Hilda"/>
                  <a:ea typeface="+mn-ea"/>
                  <a:cs typeface="+mn-cs"/>
                </a:rPr>
                <a:t>5GC</a:t>
              </a:r>
              <a:endParaRPr kumimoji="0" lang="en-US" sz="800" b="1" i="0" u="none" strike="noStrike" kern="1200" cap="none" spc="0" normalizeH="0" baseline="0" noProof="0">
                <a:ln>
                  <a:noFill/>
                </a:ln>
                <a:solidFill>
                  <a:srgbClr val="181818"/>
                </a:solidFill>
                <a:effectLst/>
                <a:uLnTx/>
                <a:uFillTx/>
                <a:latin typeface="Ericsson Hilda"/>
                <a:ea typeface="+mn-ea"/>
                <a:cs typeface="+mn-cs"/>
              </a:endParaRPr>
            </a:p>
          </p:txBody>
        </p:sp>
        <p:sp>
          <p:nvSpPr>
            <p:cNvPr id="235" name="TextBox 234">
              <a:extLst>
                <a:ext uri="{FF2B5EF4-FFF2-40B4-BE49-F238E27FC236}">
                  <a16:creationId xmlns:a16="http://schemas.microsoft.com/office/drawing/2014/main" id="{9B76CC82-7456-46A1-BA36-6A3CAF16E7F1}"/>
                </a:ext>
              </a:extLst>
            </p:cNvPr>
            <p:cNvSpPr txBox="1">
              <a:spLocks noChangeAspect="1"/>
            </p:cNvSpPr>
            <p:nvPr/>
          </p:nvSpPr>
          <p:spPr bwMode="auto">
            <a:xfrm>
              <a:off x="7798578" y="3099120"/>
              <a:ext cx="440878" cy="686571"/>
            </a:xfrm>
            <a:prstGeom prst="rect">
              <a:avLst/>
            </a:prstGeom>
            <a:solidFill>
              <a:schemeClr val="bg1"/>
            </a:solidFill>
            <a:ln w="19050">
              <a:solidFill>
                <a:schemeClr val="accent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b="0" i="0" u="none" strike="noStrike" kern="1200" cap="none" spc="0" normalizeH="0" baseline="0" noProof="0">
                  <a:ln>
                    <a:noFill/>
                  </a:ln>
                  <a:solidFill>
                    <a:srgbClr val="0082F0"/>
                  </a:solidFill>
                  <a:effectLst/>
                  <a:uLnTx/>
                  <a:uFillTx/>
                  <a:latin typeface="Ericsson Technical Icons" panose="00000500000000000000" pitchFamily="2" charset="0"/>
                  <a:ea typeface="+mn-ea"/>
                  <a:cs typeface="+mn-cs"/>
                </a:rPr>
                <a:t>B</a:t>
              </a:r>
              <a:endParaRPr kumimoji="0" lang="en-US" b="0" i="0" u="none" strike="noStrike" kern="1200" cap="none" spc="0" normalizeH="0" baseline="0" noProof="0">
                <a:ln>
                  <a:noFill/>
                </a:ln>
                <a:solidFill>
                  <a:srgbClr val="0082F0"/>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1" i="0" u="none" strike="noStrike" kern="1200" cap="none" spc="0" normalizeH="0" baseline="0" noProof="0">
                  <a:ln>
                    <a:noFill/>
                  </a:ln>
                  <a:solidFill>
                    <a:srgbClr val="0082F0"/>
                  </a:solidFill>
                  <a:effectLst/>
                  <a:uLnTx/>
                  <a:uFillTx/>
                  <a:latin typeface="Ericsson Hilda"/>
                  <a:ea typeface="+mn-ea"/>
                  <a:cs typeface="+mn-cs"/>
                </a:rPr>
                <a:t>NR</a:t>
              </a:r>
            </a:p>
          </p:txBody>
        </p:sp>
        <p:sp>
          <p:nvSpPr>
            <p:cNvPr id="238" name="Rectangle 237">
              <a:extLst>
                <a:ext uri="{FF2B5EF4-FFF2-40B4-BE49-F238E27FC236}">
                  <a16:creationId xmlns:a16="http://schemas.microsoft.com/office/drawing/2014/main" id="{583FEAB9-2667-407A-B963-472E445088D3}"/>
                </a:ext>
              </a:extLst>
            </p:cNvPr>
            <p:cNvSpPr/>
            <p:nvPr/>
          </p:nvSpPr>
          <p:spPr bwMode="auto">
            <a:xfrm>
              <a:off x="5998876" y="1751229"/>
              <a:ext cx="5475234" cy="2265967"/>
            </a:xfrm>
            <a:prstGeom prst="rect">
              <a:avLst/>
            </a:prstGeom>
            <a:no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r>
                <a:rPr kumimoji="0" lang="en-150" sz="1200" b="0" i="0" u="none" strike="noStrike" kern="1200" cap="none" spc="0" normalizeH="0" baseline="0" noProof="0">
                  <a:ln>
                    <a:noFill/>
                  </a:ln>
                  <a:solidFill>
                    <a:srgbClr val="181818"/>
                  </a:solidFill>
                  <a:effectLst/>
                  <a:uLnTx/>
                  <a:uFillTx/>
                  <a:latin typeface="Ericsson Hilda"/>
                  <a:ea typeface="+mn-ea"/>
                  <a:cs typeface="+mn-cs"/>
                </a:rPr>
                <a:t>E</a:t>
              </a:r>
              <a:r>
                <a:rPr kumimoji="0" lang="en-US" sz="1200" b="0" i="0" u="none" strike="noStrike" kern="1200" cap="none" spc="0" normalizeH="0" baseline="0" noProof="0">
                  <a:ln>
                    <a:noFill/>
                  </a:ln>
                  <a:solidFill>
                    <a:srgbClr val="181818"/>
                  </a:solidFill>
                  <a:effectLst/>
                  <a:uLnTx/>
                  <a:uFillTx/>
                  <a:latin typeface="Ericsson Hilda"/>
                  <a:ea typeface="+mn-ea"/>
                  <a:cs typeface="+mn-cs"/>
                </a:rPr>
                <a:t>m</a:t>
              </a:r>
              <a:r>
                <a:rPr kumimoji="0" lang="en-150" sz="1200" b="0" i="0" u="none" strike="noStrike" kern="1200" cap="none" spc="0" normalizeH="0" baseline="0" noProof="0">
                  <a:ln>
                    <a:noFill/>
                  </a:ln>
                  <a:solidFill>
                    <a:srgbClr val="181818"/>
                  </a:solidFill>
                  <a:effectLst/>
                  <a:uLnTx/>
                  <a:uFillTx/>
                  <a:latin typeface="Ericsson Hilda"/>
                  <a:ea typeface="+mn-ea"/>
                  <a:cs typeface="+mn-cs"/>
                </a:rPr>
                <a:t>e</a:t>
              </a:r>
              <a:r>
                <a:rPr kumimoji="0" lang="en-US" sz="1200" b="0" i="0" u="none" strike="noStrike" kern="1200" cap="none" spc="0" normalizeH="0" baseline="0" noProof="0">
                  <a:ln>
                    <a:noFill/>
                  </a:ln>
                  <a:solidFill>
                    <a:srgbClr val="181818"/>
                  </a:solidFill>
                  <a:effectLst/>
                  <a:uLnTx/>
                  <a:uFillTx/>
                  <a:latin typeface="Ericsson Hilda"/>
                  <a:ea typeface="+mn-ea"/>
                  <a:cs typeface="+mn-cs"/>
                </a:rPr>
                <a:t>r</a:t>
              </a:r>
              <a:r>
                <a:rPr kumimoji="0" lang="en-150" sz="1200" b="0" i="0" u="none" strike="noStrike" kern="1200" cap="none" spc="0" normalizeH="0" baseline="0" noProof="0">
                  <a:ln>
                    <a:noFill/>
                  </a:ln>
                  <a:solidFill>
                    <a:srgbClr val="181818"/>
                  </a:solidFill>
                  <a:effectLst/>
                  <a:uLnTx/>
                  <a:uFillTx/>
                  <a:latin typeface="Ericsson Hilda"/>
                  <a:ea typeface="+mn-ea"/>
                  <a:cs typeface="+mn-cs"/>
                </a:rPr>
                <a:t>g</a:t>
              </a:r>
              <a:r>
                <a:rPr kumimoji="0" lang="en-US" sz="1200" b="0" i="0" u="none" strike="noStrike" kern="1200" cap="none" spc="0" normalizeH="0" baseline="0" noProof="0">
                  <a:ln>
                    <a:noFill/>
                  </a:ln>
                  <a:solidFill>
                    <a:srgbClr val="181818"/>
                  </a:solidFill>
                  <a:effectLst/>
                  <a:uLnTx/>
                  <a:uFillTx/>
                  <a:latin typeface="Ericsson Hilda"/>
                  <a:ea typeface="+mn-ea"/>
                  <a:cs typeface="+mn-cs"/>
                </a:rPr>
                <a:t>e</a:t>
              </a:r>
              <a:r>
                <a:rPr kumimoji="0" lang="en-150" sz="1200" b="0" i="0" u="none" strike="noStrike" kern="1200" cap="none" spc="0" normalizeH="0" baseline="0" noProof="0">
                  <a:ln>
                    <a:noFill/>
                  </a:ln>
                  <a:solidFill>
                    <a:srgbClr val="181818"/>
                  </a:solidFill>
                  <a:effectLst/>
                  <a:uLnTx/>
                  <a:uFillTx/>
                  <a:latin typeface="Ericsson Hilda"/>
                  <a:ea typeface="+mn-ea"/>
                  <a:cs typeface="+mn-cs"/>
                </a:rPr>
                <a:t>n</a:t>
              </a:r>
              <a:r>
                <a:rPr kumimoji="0" lang="en-US" sz="1200" b="0" i="0" u="none" strike="noStrike" kern="1200" cap="none" spc="0" normalizeH="0" baseline="0" noProof="0">
                  <a:ln>
                    <a:noFill/>
                  </a:ln>
                  <a:solidFill>
                    <a:srgbClr val="181818"/>
                  </a:solidFill>
                  <a:effectLst/>
                  <a:uLnTx/>
                  <a:uFillTx/>
                  <a:latin typeface="Ericsson Hilda"/>
                  <a:ea typeface="+mn-ea"/>
                  <a:cs typeface="+mn-cs"/>
                </a:rPr>
                <a:t>c</a:t>
              </a:r>
              <a:r>
                <a:rPr kumimoji="0" lang="en-150" sz="1200" b="0" i="0" u="none" strike="noStrike" kern="1200" cap="none" spc="0" normalizeH="0" baseline="0" noProof="0">
                  <a:ln>
                    <a:noFill/>
                  </a:ln>
                  <a:solidFill>
                    <a:srgbClr val="181818"/>
                  </a:solidFill>
                  <a:effectLst/>
                  <a:uLnTx/>
                  <a:uFillTx/>
                  <a:latin typeface="Ericsson Hilda"/>
                  <a:ea typeface="+mn-ea"/>
                  <a:cs typeface="+mn-cs"/>
                </a:rPr>
                <a:t>y</a:t>
              </a:r>
              <a:r>
                <a:rPr kumimoji="0" lang="en-US" sz="1200" b="0" i="0" u="none" strike="noStrike" kern="1200" cap="none" spc="0" normalizeH="0" baseline="0" noProof="0">
                  <a:ln>
                    <a:noFill/>
                  </a:ln>
                  <a:solidFill>
                    <a:srgbClr val="181818"/>
                  </a:solidFill>
                  <a:effectLst/>
                  <a:uLnTx/>
                  <a:uFillTx/>
                  <a:latin typeface="Ericsson Hilda"/>
                  <a:ea typeface="+mn-ea"/>
                  <a:cs typeface="+mn-cs"/>
                </a:rPr>
                <a:t> over NR incl. EPS Fallback (QoS)</a:t>
              </a:r>
            </a:p>
          </p:txBody>
        </p:sp>
        <p:cxnSp>
          <p:nvCxnSpPr>
            <p:cNvPr id="242" name="Straight Connector 241">
              <a:extLst>
                <a:ext uri="{FF2B5EF4-FFF2-40B4-BE49-F238E27FC236}">
                  <a16:creationId xmlns:a16="http://schemas.microsoft.com/office/drawing/2014/main" id="{9E1E1330-13D1-4C55-A130-440E84AC2292}"/>
                </a:ext>
              </a:extLst>
            </p:cNvPr>
            <p:cNvCxnSpPr>
              <a:cxnSpLocks/>
            </p:cNvCxnSpPr>
            <p:nvPr/>
          </p:nvCxnSpPr>
          <p:spPr bwMode="auto">
            <a:xfrm>
              <a:off x="7248460" y="3493137"/>
              <a:ext cx="446074" cy="0"/>
            </a:xfrm>
            <a:prstGeom prst="line">
              <a:avLst/>
            </a:prstGeom>
            <a:solidFill>
              <a:schemeClr val="accent1"/>
            </a:solidFill>
            <a:ln w="12700" cap="flat" cmpd="sng" algn="ctr">
              <a:solidFill>
                <a:schemeClr val="accent1"/>
              </a:solidFill>
              <a:prstDash val="solid"/>
              <a:round/>
              <a:headEnd type="none" w="med" len="med"/>
              <a:tailEnd type="none" w="med" len="med"/>
            </a:ln>
            <a:effectLst/>
          </p:spPr>
        </p:cxnSp>
        <p:cxnSp>
          <p:nvCxnSpPr>
            <p:cNvPr id="244" name="Straight Connector 243">
              <a:extLst>
                <a:ext uri="{FF2B5EF4-FFF2-40B4-BE49-F238E27FC236}">
                  <a16:creationId xmlns:a16="http://schemas.microsoft.com/office/drawing/2014/main" id="{037E3406-631E-42B1-AB80-E4303B9DE6F7}"/>
                </a:ext>
              </a:extLst>
            </p:cNvPr>
            <p:cNvCxnSpPr>
              <a:cxnSpLocks/>
            </p:cNvCxnSpPr>
            <p:nvPr/>
          </p:nvCxnSpPr>
          <p:spPr bwMode="auto">
            <a:xfrm>
              <a:off x="8246587" y="3469230"/>
              <a:ext cx="446074" cy="0"/>
            </a:xfrm>
            <a:prstGeom prst="line">
              <a:avLst/>
            </a:prstGeom>
            <a:solidFill>
              <a:schemeClr val="accent1"/>
            </a:solidFill>
            <a:ln w="12700" cap="flat" cmpd="sng" algn="ctr">
              <a:solidFill>
                <a:schemeClr val="accent1"/>
              </a:solidFill>
              <a:prstDash val="solid"/>
              <a:round/>
              <a:headEnd type="none" w="med" len="med"/>
              <a:tailEnd type="none" w="med" len="med"/>
            </a:ln>
            <a:effectLst/>
          </p:spPr>
        </p:cxnSp>
        <p:sp>
          <p:nvSpPr>
            <p:cNvPr id="246" name="Arc 245">
              <a:extLst>
                <a:ext uri="{FF2B5EF4-FFF2-40B4-BE49-F238E27FC236}">
                  <a16:creationId xmlns:a16="http://schemas.microsoft.com/office/drawing/2014/main" id="{2B0AB0EF-4282-4D72-BB7C-C2F1ED5B9C5C}"/>
                </a:ext>
              </a:extLst>
            </p:cNvPr>
            <p:cNvSpPr/>
            <p:nvPr/>
          </p:nvSpPr>
          <p:spPr bwMode="auto">
            <a:xfrm flipH="1">
              <a:off x="6398470" y="2597306"/>
              <a:ext cx="529731" cy="1052633"/>
            </a:xfrm>
            <a:prstGeom prst="arc">
              <a:avLst>
                <a:gd name="adj1" fmla="val 16598236"/>
                <a:gd name="adj2" fmla="val 4948829"/>
              </a:avLst>
            </a:prstGeom>
            <a:noFill/>
            <a:ln w="12700" cap="flat" cmpd="sng" algn="ctr">
              <a:solidFill>
                <a:schemeClr val="accent2"/>
              </a:solidFill>
              <a:prstDash val="solid"/>
              <a:round/>
              <a:headEnd type="triangl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FF8C0A"/>
                </a:solidFill>
                <a:effectLst/>
                <a:uLnTx/>
                <a:uFillTx/>
                <a:latin typeface="Arial" charset="0"/>
                <a:ea typeface="+mn-ea"/>
                <a:cs typeface="+mn-cs"/>
              </a:endParaRPr>
            </a:p>
          </p:txBody>
        </p:sp>
        <p:sp>
          <p:nvSpPr>
            <p:cNvPr id="247" name="Text Box 1179">
              <a:extLst>
                <a:ext uri="{FF2B5EF4-FFF2-40B4-BE49-F238E27FC236}">
                  <a16:creationId xmlns:a16="http://schemas.microsoft.com/office/drawing/2014/main" id="{E0AD1E03-2B8E-4818-A007-E2C30EFA8ED6}"/>
                </a:ext>
              </a:extLst>
            </p:cNvPr>
            <p:cNvSpPr txBox="1">
              <a:spLocks noChangeArrowheads="1"/>
            </p:cNvSpPr>
            <p:nvPr/>
          </p:nvSpPr>
          <p:spPr bwMode="auto">
            <a:xfrm>
              <a:off x="6190376" y="2281854"/>
              <a:ext cx="278923"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spAutoFit/>
            </a:bodyP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600" b="0" i="0" u="none" strike="noStrike" kern="1200" cap="none" spc="0" normalizeH="0" baseline="0" noProof="0">
                  <a:ln>
                    <a:noFill/>
                  </a:ln>
                  <a:solidFill>
                    <a:srgbClr val="0FC373"/>
                  </a:solidFill>
                  <a:effectLst/>
                  <a:uLnTx/>
                  <a:uFillTx/>
                  <a:latin typeface="Ericsson Hilda"/>
                  <a:ea typeface="+mn-ea"/>
                  <a:cs typeface="Arial" charset="0"/>
                </a:rPr>
                <a:t>EPS</a:t>
              </a:r>
              <a:br>
                <a:rPr kumimoji="0" lang="en-US" sz="600" b="0" i="0" u="none" strike="noStrike" kern="1200" cap="none" spc="0" normalizeH="0" baseline="0" noProof="0">
                  <a:ln>
                    <a:noFill/>
                  </a:ln>
                  <a:solidFill>
                    <a:srgbClr val="0FC373"/>
                  </a:solidFill>
                  <a:effectLst/>
                  <a:uLnTx/>
                  <a:uFillTx/>
                  <a:latin typeface="Ericsson Hilda"/>
                  <a:ea typeface="+mn-ea"/>
                  <a:cs typeface="Arial" charset="0"/>
                </a:rPr>
              </a:br>
              <a:r>
                <a:rPr kumimoji="0" lang="en-US" sz="600" b="0" i="0" u="none" strike="noStrike" kern="1200" cap="none" spc="0" normalizeH="0" baseline="0" noProof="0">
                  <a:ln>
                    <a:noFill/>
                  </a:ln>
                  <a:solidFill>
                    <a:srgbClr val="0FC373"/>
                  </a:solidFill>
                  <a:effectLst/>
                  <a:uLnTx/>
                  <a:uFillTx/>
                  <a:latin typeface="Ericsson Hilda"/>
                  <a:ea typeface="+mn-ea"/>
                  <a:cs typeface="Arial" charset="0"/>
                </a:rPr>
                <a:t>Fallback</a:t>
              </a:r>
            </a:p>
            <a:p>
              <a:pPr marL="0" marR="0" lvl="0" indent="0" algn="l" defTabSz="914400" rtl="0" eaLnBrk="1" fontAlgn="base" latinLnBrk="0" hangingPunct="1">
                <a:lnSpc>
                  <a:spcPct val="100000"/>
                </a:lnSpc>
                <a:spcBef>
                  <a:spcPct val="50000"/>
                </a:spcBef>
                <a:spcAft>
                  <a:spcPct val="0"/>
                </a:spcAft>
                <a:buClrTx/>
                <a:buSzTx/>
                <a:buFontTx/>
                <a:buNone/>
                <a:tabLst/>
                <a:defRPr/>
              </a:pPr>
              <a:r>
                <a:rPr lang="en-US" sz="600">
                  <a:solidFill>
                    <a:srgbClr val="0FC373"/>
                  </a:solidFill>
                  <a:latin typeface="Ericsson Hilda"/>
                </a:rPr>
                <a:t>(QoS)</a:t>
              </a:r>
              <a:endParaRPr kumimoji="0" lang="en-US" sz="600" b="0" i="0" u="none" strike="noStrike" kern="1200" cap="none" spc="0" normalizeH="0" baseline="0" noProof="0">
                <a:ln>
                  <a:noFill/>
                </a:ln>
                <a:solidFill>
                  <a:srgbClr val="0FC373"/>
                </a:solidFill>
                <a:effectLst/>
                <a:uLnTx/>
                <a:uFillTx/>
                <a:latin typeface="Ericsson Hilda"/>
                <a:ea typeface="+mn-ea"/>
                <a:cs typeface="Arial" charset="0"/>
              </a:endParaRPr>
            </a:p>
          </p:txBody>
        </p:sp>
        <p:sp>
          <p:nvSpPr>
            <p:cNvPr id="248" name="Text Box 1179">
              <a:extLst>
                <a:ext uri="{FF2B5EF4-FFF2-40B4-BE49-F238E27FC236}">
                  <a16:creationId xmlns:a16="http://schemas.microsoft.com/office/drawing/2014/main" id="{F0C574E2-6DC0-4C16-A31C-A301D3FE2207}"/>
                </a:ext>
              </a:extLst>
            </p:cNvPr>
            <p:cNvSpPr txBox="1">
              <a:spLocks noChangeArrowheads="1"/>
            </p:cNvSpPr>
            <p:nvPr/>
          </p:nvSpPr>
          <p:spPr bwMode="auto">
            <a:xfrm>
              <a:off x="6644114" y="2995137"/>
              <a:ext cx="913121"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chorCtr="0">
              <a:spAutoFit/>
            </a:bodyP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600" b="0" i="0" u="none" strike="noStrike" kern="1200" cap="none" spc="0" normalizeH="0" baseline="0" noProof="0">
                  <a:ln>
                    <a:noFill/>
                  </a:ln>
                  <a:solidFill>
                    <a:srgbClr val="AF78D2">
                      <a:lumMod val="75000"/>
                    </a:srgbClr>
                  </a:solidFill>
                  <a:effectLst/>
                  <a:uLnTx/>
                  <a:uFillTx/>
                  <a:latin typeface="Ericsson Hilda"/>
                  <a:ea typeface="+mn-ea"/>
                  <a:cs typeface="Arial" charset="0"/>
                </a:rPr>
                <a:t>Emergency call over NR w</a:t>
              </a:r>
              <a:br>
                <a:rPr kumimoji="0" lang="en-US" sz="600" b="0" i="0" u="none" strike="noStrike" kern="1200" cap="none" spc="0" normalizeH="0" baseline="0" noProof="0">
                  <a:ln>
                    <a:noFill/>
                  </a:ln>
                  <a:solidFill>
                    <a:srgbClr val="AF78D2">
                      <a:lumMod val="75000"/>
                    </a:srgbClr>
                  </a:solidFill>
                  <a:effectLst/>
                  <a:uLnTx/>
                  <a:uFillTx/>
                  <a:latin typeface="Ericsson Hilda"/>
                  <a:ea typeface="+mn-ea"/>
                  <a:cs typeface="Arial" charset="0"/>
                </a:rPr>
              </a:br>
              <a:r>
                <a:rPr kumimoji="0" lang="en-US" sz="600" b="0" i="0" u="none" strike="noStrike" kern="1200" cap="none" spc="0" normalizeH="0" baseline="0" noProof="0">
                  <a:ln>
                    <a:noFill/>
                  </a:ln>
                  <a:solidFill>
                    <a:srgbClr val="AF78D2">
                      <a:lumMod val="75000"/>
                    </a:srgbClr>
                  </a:solidFill>
                  <a:effectLst/>
                  <a:uLnTx/>
                  <a:uFillTx/>
                  <a:latin typeface="Ericsson Hilda"/>
                  <a:ea typeface="+mn-ea"/>
                  <a:cs typeface="Arial" charset="0"/>
                </a:rPr>
                <a:t>Inter system handover</a:t>
              </a:r>
            </a:p>
          </p:txBody>
        </p:sp>
        <p:sp>
          <p:nvSpPr>
            <p:cNvPr id="249" name="Arc 248">
              <a:extLst>
                <a:ext uri="{FF2B5EF4-FFF2-40B4-BE49-F238E27FC236}">
                  <a16:creationId xmlns:a16="http://schemas.microsoft.com/office/drawing/2014/main" id="{0A2B9189-7D82-465F-A20A-420A5D797088}"/>
                </a:ext>
              </a:extLst>
            </p:cNvPr>
            <p:cNvSpPr/>
            <p:nvPr/>
          </p:nvSpPr>
          <p:spPr bwMode="auto">
            <a:xfrm flipH="1">
              <a:off x="6574302" y="2624996"/>
              <a:ext cx="529731" cy="971437"/>
            </a:xfrm>
            <a:prstGeom prst="arc">
              <a:avLst>
                <a:gd name="adj1" fmla="val 16598236"/>
                <a:gd name="adj2" fmla="val 4948829"/>
              </a:avLst>
            </a:prstGeom>
            <a:noFill/>
            <a:ln w="12700" cap="flat" cmpd="sng" algn="ctr">
              <a:solidFill>
                <a:schemeClr val="accent3"/>
              </a:solidFill>
              <a:prstDash val="solid"/>
              <a:round/>
              <a:headEnd type="triangle" w="med" len="med"/>
              <a:tailEnd type="triangl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181818"/>
                </a:solidFill>
                <a:effectLst/>
                <a:uLnTx/>
                <a:uFillTx/>
                <a:latin typeface="Arial" charset="0"/>
                <a:ea typeface="+mn-ea"/>
                <a:cs typeface="+mn-cs"/>
              </a:endParaRPr>
            </a:p>
          </p:txBody>
        </p:sp>
        <p:sp>
          <p:nvSpPr>
            <p:cNvPr id="257" name="Rectangle 256">
              <a:extLst>
                <a:ext uri="{FF2B5EF4-FFF2-40B4-BE49-F238E27FC236}">
                  <a16:creationId xmlns:a16="http://schemas.microsoft.com/office/drawing/2014/main" id="{96DC810B-43F9-48D5-BA8A-21E3B94B676D}"/>
                </a:ext>
              </a:extLst>
            </p:cNvPr>
            <p:cNvSpPr/>
            <p:nvPr/>
          </p:nvSpPr>
          <p:spPr bwMode="auto">
            <a:xfrm>
              <a:off x="8772784" y="3088698"/>
              <a:ext cx="55990" cy="536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Ericsson Hilda"/>
                <a:ea typeface="+mn-ea"/>
                <a:cs typeface="+mn-cs"/>
              </a:endParaRPr>
            </a:p>
          </p:txBody>
        </p:sp>
        <p:sp>
          <p:nvSpPr>
            <p:cNvPr id="265" name="Rectangle 264">
              <a:extLst>
                <a:ext uri="{FF2B5EF4-FFF2-40B4-BE49-F238E27FC236}">
                  <a16:creationId xmlns:a16="http://schemas.microsoft.com/office/drawing/2014/main" id="{AA0BB1A6-90D9-4B15-9403-7FAFE17E62ED}"/>
                </a:ext>
              </a:extLst>
            </p:cNvPr>
            <p:cNvSpPr/>
            <p:nvPr/>
          </p:nvSpPr>
          <p:spPr bwMode="auto">
            <a:xfrm>
              <a:off x="8772784" y="2782683"/>
              <a:ext cx="55990" cy="536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Ericsson Hilda"/>
                <a:ea typeface="+mn-ea"/>
                <a:cs typeface="+mn-cs"/>
              </a:endParaRPr>
            </a:p>
          </p:txBody>
        </p:sp>
        <p:cxnSp>
          <p:nvCxnSpPr>
            <p:cNvPr id="267" name="Straight Connector 266">
              <a:extLst>
                <a:ext uri="{FF2B5EF4-FFF2-40B4-BE49-F238E27FC236}">
                  <a16:creationId xmlns:a16="http://schemas.microsoft.com/office/drawing/2014/main" id="{7A4E982C-69EB-48BD-9101-03918D31DCD3}"/>
                </a:ext>
              </a:extLst>
            </p:cNvPr>
            <p:cNvCxnSpPr>
              <a:cxnSpLocks/>
            </p:cNvCxnSpPr>
            <p:nvPr/>
          </p:nvCxnSpPr>
          <p:spPr bwMode="auto">
            <a:xfrm>
              <a:off x="8903613" y="2836340"/>
              <a:ext cx="0" cy="252358"/>
            </a:xfrm>
            <a:prstGeom prst="line">
              <a:avLst/>
            </a:prstGeom>
            <a:solidFill>
              <a:schemeClr val="accent1"/>
            </a:solidFill>
            <a:ln w="12700" cap="flat" cmpd="sng" algn="ctr">
              <a:solidFill>
                <a:schemeClr val="accent2"/>
              </a:solidFill>
              <a:prstDash val="solid"/>
              <a:round/>
              <a:headEnd type="none" w="med" len="med"/>
              <a:tailEnd type="none" w="med" len="med"/>
            </a:ln>
            <a:effectLst/>
          </p:spPr>
        </p:cxnSp>
        <p:sp>
          <p:nvSpPr>
            <p:cNvPr id="268" name="Rectangle 267">
              <a:extLst>
                <a:ext uri="{FF2B5EF4-FFF2-40B4-BE49-F238E27FC236}">
                  <a16:creationId xmlns:a16="http://schemas.microsoft.com/office/drawing/2014/main" id="{8A04642D-4F89-46AC-AB9F-FFE52BEBBDC1}"/>
                </a:ext>
              </a:extLst>
            </p:cNvPr>
            <p:cNvSpPr/>
            <p:nvPr/>
          </p:nvSpPr>
          <p:spPr bwMode="auto">
            <a:xfrm>
              <a:off x="8972287" y="3088698"/>
              <a:ext cx="55990" cy="536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69" name="Rectangle 268">
              <a:extLst>
                <a:ext uri="{FF2B5EF4-FFF2-40B4-BE49-F238E27FC236}">
                  <a16:creationId xmlns:a16="http://schemas.microsoft.com/office/drawing/2014/main" id="{9E2BEDAF-1F59-4CD5-B7E5-EF86676ED9C6}"/>
                </a:ext>
              </a:extLst>
            </p:cNvPr>
            <p:cNvSpPr/>
            <p:nvPr/>
          </p:nvSpPr>
          <p:spPr bwMode="auto">
            <a:xfrm>
              <a:off x="8972287" y="2782683"/>
              <a:ext cx="55990" cy="536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181818"/>
                </a:solidFill>
                <a:effectLst/>
                <a:uLnTx/>
                <a:uFillTx/>
                <a:latin typeface="Ericsson Hilda"/>
                <a:ea typeface="+mn-ea"/>
                <a:cs typeface="+mn-cs"/>
              </a:endParaRPr>
            </a:p>
          </p:txBody>
        </p:sp>
        <p:cxnSp>
          <p:nvCxnSpPr>
            <p:cNvPr id="273" name="Straight Connector 272">
              <a:extLst>
                <a:ext uri="{FF2B5EF4-FFF2-40B4-BE49-F238E27FC236}">
                  <a16:creationId xmlns:a16="http://schemas.microsoft.com/office/drawing/2014/main" id="{1CA5BF2D-02D5-4F99-8FE5-4711C282270B}"/>
                </a:ext>
              </a:extLst>
            </p:cNvPr>
            <p:cNvCxnSpPr>
              <a:cxnSpLocks/>
            </p:cNvCxnSpPr>
            <p:nvPr/>
          </p:nvCxnSpPr>
          <p:spPr bwMode="auto">
            <a:xfrm>
              <a:off x="9001900" y="2837173"/>
              <a:ext cx="0" cy="252358"/>
            </a:xfrm>
            <a:prstGeom prst="line">
              <a:avLst/>
            </a:prstGeom>
            <a:solidFill>
              <a:schemeClr val="accent1"/>
            </a:solidFill>
            <a:ln w="12700" cap="flat" cmpd="sng" algn="ctr">
              <a:solidFill>
                <a:schemeClr val="accent1"/>
              </a:solidFill>
              <a:prstDash val="dash"/>
              <a:round/>
              <a:headEnd type="none" w="med" len="med"/>
              <a:tailEnd type="none" w="med" len="med"/>
            </a:ln>
            <a:effectLst/>
          </p:spPr>
        </p:cxnSp>
        <p:sp>
          <p:nvSpPr>
            <p:cNvPr id="274" name="TextBox 273">
              <a:extLst>
                <a:ext uri="{FF2B5EF4-FFF2-40B4-BE49-F238E27FC236}">
                  <a16:creationId xmlns:a16="http://schemas.microsoft.com/office/drawing/2014/main" id="{E0F30543-C0CD-4ED8-82FC-BCDDA7A1AB5B}"/>
                </a:ext>
              </a:extLst>
            </p:cNvPr>
            <p:cNvSpPr txBox="1"/>
            <p:nvPr/>
          </p:nvSpPr>
          <p:spPr bwMode="auto">
            <a:xfrm>
              <a:off x="9075383" y="2890276"/>
              <a:ext cx="203604" cy="126279"/>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600" b="0" i="0" u="none" strike="noStrike" kern="1200" cap="none" spc="0" normalizeH="0" baseline="0" noProof="0">
                  <a:ln>
                    <a:noFill/>
                  </a:ln>
                  <a:solidFill>
                    <a:srgbClr val="0082F0"/>
                  </a:solidFill>
                  <a:effectLst/>
                  <a:uLnTx/>
                  <a:uFillTx/>
                  <a:latin typeface="Arial" panose="020B0604020202020204" pitchFamily="34" charset="0"/>
                  <a:ea typeface="+mn-ea"/>
                  <a:cs typeface="Arial" panose="020B0604020202020204" pitchFamily="34" charset="0"/>
                </a:rPr>
                <a:t>N26</a:t>
              </a:r>
            </a:p>
          </p:txBody>
        </p:sp>
        <p:sp>
          <p:nvSpPr>
            <p:cNvPr id="275" name="TextBox 274">
              <a:extLst>
                <a:ext uri="{FF2B5EF4-FFF2-40B4-BE49-F238E27FC236}">
                  <a16:creationId xmlns:a16="http://schemas.microsoft.com/office/drawing/2014/main" id="{47FB0D96-0AB5-4595-822A-D562933DFC32}"/>
                </a:ext>
              </a:extLst>
            </p:cNvPr>
            <p:cNvSpPr txBox="1"/>
            <p:nvPr/>
          </p:nvSpPr>
          <p:spPr bwMode="auto">
            <a:xfrm>
              <a:off x="8727446" y="2904167"/>
              <a:ext cx="134974" cy="126279"/>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600" b="0" i="0" u="none" strike="noStrike" kern="1200" cap="none" spc="0" normalizeH="0" baseline="0" noProof="0">
                  <a:ln>
                    <a:noFill/>
                  </a:ln>
                  <a:solidFill>
                    <a:srgbClr val="0082F0"/>
                  </a:solidFill>
                  <a:effectLst/>
                  <a:uLnTx/>
                  <a:uFillTx/>
                  <a:latin typeface="Arial" panose="020B0604020202020204" pitchFamily="34" charset="0"/>
                  <a:ea typeface="+mn-ea"/>
                  <a:cs typeface="Arial" panose="020B0604020202020204" pitchFamily="34" charset="0"/>
                </a:rPr>
                <a:t>S5</a:t>
              </a:r>
            </a:p>
          </p:txBody>
        </p:sp>
        <p:sp>
          <p:nvSpPr>
            <p:cNvPr id="87" name="TextBox 86">
              <a:extLst>
                <a:ext uri="{FF2B5EF4-FFF2-40B4-BE49-F238E27FC236}">
                  <a16:creationId xmlns:a16="http://schemas.microsoft.com/office/drawing/2014/main" id="{7FF2FA0A-69C4-4771-AC34-CEC5375C2CB3}"/>
                </a:ext>
              </a:extLst>
            </p:cNvPr>
            <p:cNvSpPr txBox="1">
              <a:spLocks noChangeAspect="1"/>
            </p:cNvSpPr>
            <p:nvPr/>
          </p:nvSpPr>
          <p:spPr bwMode="auto">
            <a:xfrm>
              <a:off x="10396907" y="3099120"/>
              <a:ext cx="440878" cy="686571"/>
            </a:xfrm>
            <a:prstGeom prst="rect">
              <a:avLst/>
            </a:prstGeom>
            <a:solidFill>
              <a:schemeClr val="bg1"/>
            </a:solidFill>
            <a:ln w="19050">
              <a:solidFill>
                <a:schemeClr val="accent1"/>
              </a:solidFill>
              <a:prstDash val="sysDot"/>
              <a:miter lim="800000"/>
              <a:headEnd/>
              <a:tailEnd/>
            </a:ln>
          </p:spPr>
          <p:txBody>
            <a:bodyPr vert="horz" wrap="square" lIns="0" tIns="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1" i="0" u="none" strike="noStrike" kern="1200" cap="none" spc="0" normalizeH="0" baseline="0" noProof="0">
                  <a:ln>
                    <a:noFill/>
                  </a:ln>
                  <a:solidFill>
                    <a:schemeClr val="accent1"/>
                  </a:solidFill>
                  <a:effectLst/>
                  <a:uLnTx/>
                  <a:uFillTx/>
                  <a:latin typeface="Ericsson Technical Icons" panose="00000500000000000000" pitchFamily="2" charset="0"/>
                  <a:ea typeface="+mn-ea"/>
                  <a:cs typeface="+mn-cs"/>
                </a:rPr>
                <a:t>S</a:t>
              </a:r>
              <a:br>
                <a:rPr kumimoji="0" lang="en-US" sz="1100" b="1" i="0" u="none" strike="noStrike" kern="1200" cap="none" spc="0" normalizeH="0" baseline="0" noProof="0">
                  <a:ln>
                    <a:noFill/>
                  </a:ln>
                  <a:solidFill>
                    <a:schemeClr val="accent1"/>
                  </a:solidFill>
                  <a:effectLst/>
                  <a:uLnTx/>
                  <a:uFillTx/>
                  <a:latin typeface="Ericsson Technical Icons" panose="00000500000000000000" pitchFamily="2" charset="0"/>
                  <a:ea typeface="+mn-ea"/>
                  <a:cs typeface="+mn-cs"/>
                </a:rPr>
              </a:br>
              <a:r>
                <a:rPr kumimoji="0" lang="en-US" sz="1100" b="1" i="0" u="none" strike="noStrike" kern="1200" cap="none" spc="0" normalizeH="0" baseline="0" noProof="0">
                  <a:ln>
                    <a:noFill/>
                  </a:ln>
                  <a:solidFill>
                    <a:schemeClr val="accent1"/>
                  </a:solidFill>
                  <a:effectLst/>
                  <a:uLnTx/>
                  <a:uFillTx/>
                  <a:latin typeface="Ericsson Technical Icons" panose="00000500000000000000" pitchFamily="2" charset="0"/>
                  <a:ea typeface="+mn-ea"/>
                  <a:cs typeface="+mn-cs"/>
                </a:rPr>
                <a:t>G</a:t>
              </a:r>
              <a:br>
                <a:rPr kumimoji="0" lang="en-US" sz="1100" b="1" i="0" u="none" strike="noStrike" kern="1200" cap="none" spc="0" normalizeH="0" baseline="0" noProof="0">
                  <a:ln>
                    <a:noFill/>
                  </a:ln>
                  <a:solidFill>
                    <a:schemeClr val="accent1"/>
                  </a:solidFill>
                  <a:effectLst/>
                  <a:uLnTx/>
                  <a:uFillTx/>
                  <a:latin typeface="Ericsson Technical Icons" panose="00000500000000000000" pitchFamily="2" charset="0"/>
                  <a:ea typeface="+mn-ea"/>
                  <a:cs typeface="+mn-cs"/>
                </a:rPr>
              </a:br>
              <a:r>
                <a:rPr kumimoji="0" lang="en-US" sz="800" b="1" i="0" u="none" strike="noStrike" kern="1200" cap="none" spc="0" normalizeH="0" baseline="0" noProof="0">
                  <a:ln>
                    <a:noFill/>
                  </a:ln>
                  <a:solidFill>
                    <a:schemeClr val="accent1"/>
                  </a:solidFill>
                  <a:effectLst/>
                  <a:uLnTx/>
                  <a:uFillTx/>
                  <a:latin typeface="Ericsson Hilda"/>
                  <a:ea typeface="+mn-ea"/>
                  <a:cs typeface="+mn-cs"/>
                </a:rPr>
                <a:t>PSAP</a:t>
              </a:r>
            </a:p>
          </p:txBody>
        </p:sp>
        <p:cxnSp>
          <p:nvCxnSpPr>
            <p:cNvPr id="88" name="Straight Connector 87">
              <a:extLst>
                <a:ext uri="{FF2B5EF4-FFF2-40B4-BE49-F238E27FC236}">
                  <a16:creationId xmlns:a16="http://schemas.microsoft.com/office/drawing/2014/main" id="{1152BEF3-03E7-41FD-BCF7-5C6A9A0B22A9}"/>
                </a:ext>
              </a:extLst>
            </p:cNvPr>
            <p:cNvCxnSpPr>
              <a:cxnSpLocks/>
              <a:stCxn id="233" idx="3"/>
              <a:endCxn id="87" idx="1"/>
            </p:cNvCxnSpPr>
            <p:nvPr/>
          </p:nvCxnSpPr>
          <p:spPr bwMode="auto">
            <a:xfrm>
              <a:off x="10027621" y="3442406"/>
              <a:ext cx="369286" cy="0"/>
            </a:xfrm>
            <a:prstGeom prst="line">
              <a:avLst/>
            </a:prstGeom>
            <a:solidFill>
              <a:schemeClr val="accent1"/>
            </a:solidFill>
            <a:ln w="12700" cap="flat" cmpd="sng" algn="ctr">
              <a:solidFill>
                <a:schemeClr val="accent2"/>
              </a:solidFill>
              <a:prstDash val="solid"/>
              <a:round/>
              <a:headEnd type="none" w="med" len="med"/>
              <a:tailEnd type="none" w="med" len="med"/>
            </a:ln>
            <a:effectLst/>
          </p:spPr>
        </p:cxnSp>
        <p:sp>
          <p:nvSpPr>
            <p:cNvPr id="93" name="TextBox 92">
              <a:extLst>
                <a:ext uri="{FF2B5EF4-FFF2-40B4-BE49-F238E27FC236}">
                  <a16:creationId xmlns:a16="http://schemas.microsoft.com/office/drawing/2014/main" id="{37DE6839-68F0-4C96-8F8A-CF83EC80340D}"/>
                </a:ext>
              </a:extLst>
            </p:cNvPr>
            <p:cNvSpPr txBox="1"/>
            <p:nvPr/>
          </p:nvSpPr>
          <p:spPr bwMode="auto">
            <a:xfrm>
              <a:off x="9578640" y="2163051"/>
              <a:ext cx="445902" cy="683711"/>
            </a:xfrm>
            <a:prstGeom prst="rect">
              <a:avLst/>
            </a:prstGeom>
            <a:solidFill>
              <a:schemeClr val="bg1"/>
            </a:solidFill>
            <a:ln w="19050">
              <a:solidFill>
                <a:schemeClr val="accent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
                  <a:srgbClr val="181818"/>
                </a:buClr>
                <a:buSzTx/>
                <a:buFontTx/>
                <a:buNone/>
                <a:tabLst/>
                <a:defRPr/>
              </a:pPr>
              <a:r>
                <a:rPr kumimoji="0" lang="en-US" sz="1050" b="0" i="0" u="none" strike="noStrike" kern="1200" cap="none" spc="0" normalizeH="0" baseline="0" noProof="0">
                  <a:ln>
                    <a:noFill/>
                  </a:ln>
                  <a:solidFill>
                    <a:srgbClr val="0082F0"/>
                  </a:solidFill>
                  <a:effectLst/>
                  <a:uLnTx/>
                  <a:uFillTx/>
                  <a:latin typeface="Ericsson Technical Icons" panose="00000500000000000000" pitchFamily="2" charset="0"/>
                  <a:ea typeface="+mn-ea"/>
                  <a:cs typeface="+mn-cs"/>
                </a:rPr>
                <a:t>s</a:t>
              </a:r>
              <a:br>
                <a:rPr kumimoji="0" lang="en-US" sz="1050" b="0" i="0" u="none" strike="noStrike" kern="1200" cap="none" spc="0" normalizeH="0" baseline="0" noProof="0">
                  <a:ln>
                    <a:noFill/>
                  </a:ln>
                  <a:solidFill>
                    <a:srgbClr val="0082F0"/>
                  </a:solidFill>
                  <a:effectLst/>
                  <a:uLnTx/>
                  <a:uFillTx/>
                  <a:latin typeface="Ericsson Technical Icons" panose="00000500000000000000" pitchFamily="2" charset="0"/>
                  <a:ea typeface="+mn-ea"/>
                  <a:cs typeface="+mn-cs"/>
                </a:rPr>
              </a:br>
              <a:r>
                <a:rPr kumimoji="0" lang="en-US" sz="1050" b="0" i="0" u="none" strike="noStrike" kern="1200" cap="none" spc="0" normalizeH="0" baseline="0" noProof="0">
                  <a:ln>
                    <a:noFill/>
                  </a:ln>
                  <a:solidFill>
                    <a:srgbClr val="0082F0"/>
                  </a:solidFill>
                  <a:effectLst/>
                  <a:uLnTx/>
                  <a:uFillTx/>
                  <a:latin typeface="Ericsson Technical Icons" panose="00000500000000000000" pitchFamily="2" charset="0"/>
                  <a:ea typeface="+mn-ea"/>
                  <a:cs typeface="+mn-cs"/>
                </a:rPr>
                <a:t>d</a:t>
              </a:r>
            </a:p>
            <a:p>
              <a:pPr marL="0" marR="0" lvl="0" indent="0" algn="ctr" defTabSz="914400" rtl="0" eaLnBrk="1" fontAlgn="auto" latinLnBrk="0" hangingPunct="1">
                <a:lnSpc>
                  <a:spcPct val="90000"/>
                </a:lnSpc>
                <a:spcBef>
                  <a:spcPts val="0"/>
                </a:spcBef>
                <a:spcAft>
                  <a:spcPts val="0"/>
                </a:spcAft>
                <a:buClr>
                  <a:srgbClr val="181818"/>
                </a:buClr>
                <a:buSzTx/>
                <a:buFontTx/>
                <a:buNone/>
                <a:tabLst/>
                <a:defRPr/>
              </a:pPr>
              <a:r>
                <a:rPr kumimoji="0" lang="en-US" sz="600" b="0" i="0" u="none" strike="noStrike" kern="1200" cap="none" spc="0" normalizeH="0" baseline="0" noProof="0">
                  <a:ln>
                    <a:noFill/>
                  </a:ln>
                  <a:solidFill>
                    <a:srgbClr val="0082F0"/>
                  </a:solidFill>
                  <a:effectLst/>
                  <a:uLnTx/>
                  <a:uFillTx/>
                  <a:latin typeface="Ericsson Hilda"/>
                  <a:ea typeface="+mn-ea"/>
                  <a:cs typeface="+mn-cs"/>
                </a:rPr>
                <a:t>GMLC/ LRF</a:t>
              </a:r>
              <a:br>
                <a:rPr kumimoji="0" lang="en-US" sz="1050" b="0" i="0" u="none" strike="noStrike" kern="1200" cap="none" spc="0" normalizeH="0" baseline="0" noProof="0">
                  <a:ln>
                    <a:noFill/>
                  </a:ln>
                  <a:solidFill>
                    <a:srgbClr val="0082F0"/>
                  </a:solidFill>
                  <a:effectLst/>
                  <a:uLnTx/>
                  <a:uFillTx/>
                  <a:latin typeface="Ericsson Hilda"/>
                  <a:ea typeface="+mn-ea"/>
                  <a:cs typeface="+mn-cs"/>
                </a:rPr>
              </a:br>
              <a:endParaRPr kumimoji="0" lang="en-US" sz="1050" b="0" i="0" u="none" strike="noStrike" kern="1200" cap="none" spc="0" normalizeH="0" baseline="0" noProof="0">
                <a:ln>
                  <a:noFill/>
                </a:ln>
                <a:solidFill>
                  <a:srgbClr val="0082F0"/>
                </a:solidFill>
                <a:effectLst/>
                <a:uLnTx/>
                <a:uFillTx/>
                <a:latin typeface="Ericsson Hilda"/>
                <a:ea typeface="+mn-ea"/>
                <a:cs typeface="+mn-cs"/>
              </a:endParaRPr>
            </a:p>
          </p:txBody>
        </p:sp>
        <p:cxnSp>
          <p:nvCxnSpPr>
            <p:cNvPr id="94" name="Straight Connector 93">
              <a:extLst>
                <a:ext uri="{FF2B5EF4-FFF2-40B4-BE49-F238E27FC236}">
                  <a16:creationId xmlns:a16="http://schemas.microsoft.com/office/drawing/2014/main" id="{461913C7-EE8F-46A6-B10B-03D35361A3AC}"/>
                </a:ext>
              </a:extLst>
            </p:cNvPr>
            <p:cNvCxnSpPr>
              <a:cxnSpLocks/>
              <a:stCxn id="93" idx="2"/>
              <a:endCxn id="233" idx="0"/>
            </p:cNvCxnSpPr>
            <p:nvPr/>
          </p:nvCxnSpPr>
          <p:spPr bwMode="auto">
            <a:xfrm>
              <a:off x="9801591" y="2846762"/>
              <a:ext cx="5591" cy="252358"/>
            </a:xfrm>
            <a:prstGeom prst="line">
              <a:avLst/>
            </a:prstGeom>
            <a:solidFill>
              <a:schemeClr val="accent1"/>
            </a:solidFill>
            <a:ln w="12700" cap="flat" cmpd="sng" algn="ctr">
              <a:solidFill>
                <a:schemeClr val="accent1"/>
              </a:solidFill>
              <a:prstDash val="dash"/>
              <a:round/>
              <a:headEnd type="none" w="med" len="med"/>
              <a:tailEnd type="none" w="med" len="med"/>
            </a:ln>
            <a:effectLst/>
          </p:spPr>
        </p:cxnSp>
        <p:cxnSp>
          <p:nvCxnSpPr>
            <p:cNvPr id="96" name="Straight Connector 95">
              <a:extLst>
                <a:ext uri="{FF2B5EF4-FFF2-40B4-BE49-F238E27FC236}">
                  <a16:creationId xmlns:a16="http://schemas.microsoft.com/office/drawing/2014/main" id="{11B7EFDA-2F82-4D8D-A0FF-3FD7CF9BDD2B}"/>
                </a:ext>
              </a:extLst>
            </p:cNvPr>
            <p:cNvCxnSpPr>
              <a:cxnSpLocks/>
              <a:stCxn id="93" idx="3"/>
              <a:endCxn id="87" idx="0"/>
            </p:cNvCxnSpPr>
            <p:nvPr/>
          </p:nvCxnSpPr>
          <p:spPr bwMode="auto">
            <a:xfrm>
              <a:off x="10024542" y="2504907"/>
              <a:ext cx="592804" cy="594213"/>
            </a:xfrm>
            <a:prstGeom prst="bentConnector2">
              <a:avLst/>
            </a:prstGeom>
            <a:solidFill>
              <a:schemeClr val="accent1"/>
            </a:solidFill>
            <a:ln w="12700" cap="flat" cmpd="sng" algn="ctr">
              <a:solidFill>
                <a:schemeClr val="accent1"/>
              </a:solidFill>
              <a:prstDash val="dash"/>
              <a:round/>
              <a:headEnd type="none" w="med" len="med"/>
              <a:tailEnd type="none" w="med" len="med"/>
            </a:ln>
            <a:effectLst/>
          </p:spPr>
        </p:cxnSp>
        <p:cxnSp>
          <p:nvCxnSpPr>
            <p:cNvPr id="99" name="Straight Connector 98">
              <a:extLst>
                <a:ext uri="{FF2B5EF4-FFF2-40B4-BE49-F238E27FC236}">
                  <a16:creationId xmlns:a16="http://schemas.microsoft.com/office/drawing/2014/main" id="{138502CF-CD6D-406E-B1FF-11FA185A364B}"/>
                </a:ext>
              </a:extLst>
            </p:cNvPr>
            <p:cNvCxnSpPr>
              <a:cxnSpLocks/>
            </p:cNvCxnSpPr>
            <p:nvPr/>
          </p:nvCxnSpPr>
          <p:spPr bwMode="auto">
            <a:xfrm flipH="1" flipV="1">
              <a:off x="9133539" y="2401010"/>
              <a:ext cx="445101" cy="1431"/>
            </a:xfrm>
            <a:prstGeom prst="line">
              <a:avLst/>
            </a:prstGeom>
            <a:solidFill>
              <a:schemeClr val="accent1"/>
            </a:solidFill>
            <a:ln w="12700" cap="flat" cmpd="sng" algn="ctr">
              <a:solidFill>
                <a:schemeClr val="accent2"/>
              </a:solidFill>
              <a:prstDash val="dash"/>
              <a:round/>
              <a:headEnd type="none" w="med" len="med"/>
              <a:tailEnd type="none" w="med" len="med"/>
            </a:ln>
            <a:effectLst/>
          </p:spPr>
        </p:cxnSp>
        <p:sp>
          <p:nvSpPr>
            <p:cNvPr id="2" name="Freeform: Shape 1">
              <a:extLst>
                <a:ext uri="{FF2B5EF4-FFF2-40B4-BE49-F238E27FC236}">
                  <a16:creationId xmlns:a16="http://schemas.microsoft.com/office/drawing/2014/main" id="{6A39A8FA-2FA2-43AD-9FF4-EDE799C98874}"/>
                </a:ext>
              </a:extLst>
            </p:cNvPr>
            <p:cNvSpPr/>
            <p:nvPr/>
          </p:nvSpPr>
          <p:spPr bwMode="auto">
            <a:xfrm>
              <a:off x="9130811" y="2643915"/>
              <a:ext cx="458655" cy="696414"/>
            </a:xfrm>
            <a:custGeom>
              <a:avLst/>
              <a:gdLst>
                <a:gd name="connsiteX0" fmla="*/ 0 w 374515"/>
                <a:gd name="connsiteY0" fmla="*/ 593387 h 593387"/>
                <a:gd name="connsiteX1" fmla="*/ 194553 w 374515"/>
                <a:gd name="connsiteY1" fmla="*/ 593387 h 593387"/>
                <a:gd name="connsiteX2" fmla="*/ 194553 w 374515"/>
                <a:gd name="connsiteY2" fmla="*/ 0 h 593387"/>
                <a:gd name="connsiteX3" fmla="*/ 374515 w 374515"/>
                <a:gd name="connsiteY3" fmla="*/ 0 h 593387"/>
              </a:gdLst>
              <a:ahLst/>
              <a:cxnLst>
                <a:cxn ang="0">
                  <a:pos x="connsiteX0" y="connsiteY0"/>
                </a:cxn>
                <a:cxn ang="0">
                  <a:pos x="connsiteX1" y="connsiteY1"/>
                </a:cxn>
                <a:cxn ang="0">
                  <a:pos x="connsiteX2" y="connsiteY2"/>
                </a:cxn>
                <a:cxn ang="0">
                  <a:pos x="connsiteX3" y="connsiteY3"/>
                </a:cxn>
              </a:cxnLst>
              <a:rect l="l" t="t" r="r" b="b"/>
              <a:pathLst>
                <a:path w="374515" h="593387">
                  <a:moveTo>
                    <a:pt x="0" y="593387"/>
                  </a:moveTo>
                  <a:lnTo>
                    <a:pt x="194553" y="593387"/>
                  </a:lnTo>
                  <a:lnTo>
                    <a:pt x="194553" y="0"/>
                  </a:lnTo>
                  <a:lnTo>
                    <a:pt x="374515" y="0"/>
                  </a:lnTo>
                </a:path>
              </a:pathLst>
            </a:custGeom>
            <a:noFill/>
            <a:ln w="12700" cap="flat" cmpd="sng" algn="ctr">
              <a:solidFill>
                <a:schemeClr val="accent1"/>
              </a:solidFill>
              <a:prstDash val="dash"/>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400" b="0" i="0" u="none" strike="noStrike" kern="1200" cap="none" spc="0" normalizeH="0" baseline="0" noProof="0">
                <a:ln>
                  <a:noFill/>
                </a:ln>
                <a:solidFill>
                  <a:srgbClr val="181818"/>
                </a:solidFill>
                <a:effectLst/>
                <a:uLnTx/>
                <a:uFillTx/>
                <a:latin typeface="Ericsson Hilda"/>
                <a:ea typeface="+mn-ea"/>
                <a:cs typeface="+mn-cs"/>
              </a:endParaRPr>
            </a:p>
          </p:txBody>
        </p:sp>
      </p:grpSp>
      <p:sp>
        <p:nvSpPr>
          <p:cNvPr id="218" name="TextBox 217">
            <a:extLst>
              <a:ext uri="{FF2B5EF4-FFF2-40B4-BE49-F238E27FC236}">
                <a16:creationId xmlns:a16="http://schemas.microsoft.com/office/drawing/2014/main" id="{B53652F7-83B4-4652-9330-999A98741212}"/>
              </a:ext>
            </a:extLst>
          </p:cNvPr>
          <p:cNvSpPr txBox="1"/>
          <p:nvPr/>
        </p:nvSpPr>
        <p:spPr bwMode="auto">
          <a:xfrm>
            <a:off x="448362" y="3877171"/>
            <a:ext cx="5237932" cy="2882259"/>
          </a:xfrm>
          <a:prstGeom prst="rect">
            <a:avLst/>
          </a:prstGeom>
          <a:noFill/>
          <a:ln w="9525">
            <a:noFill/>
            <a:miter lim="800000"/>
            <a:headEnd/>
            <a:tailEnd/>
          </a:ln>
        </p:spPr>
        <p:txBody>
          <a:bodyPr vert="horz" wrap="square" lIns="72000" tIns="36000" rIns="0" bIns="0" numCol="1" rtlCol="0" anchor="t" anchorCtr="0" compatLnSpc="1">
            <a:prstTxWarp prst="textNoShape">
              <a:avLst/>
            </a:prstTxWarp>
            <a:spAutoFit/>
          </a:bodyPr>
          <a:lstStyle/>
          <a:p>
            <a:pPr marL="0" lvl="0" indent="0">
              <a:lnSpc>
                <a:spcPct val="90000"/>
              </a:lnSpc>
              <a:spcAft>
                <a:spcPts val="300"/>
              </a:spcAft>
              <a:buClr>
                <a:srgbClr val="181818"/>
              </a:buClr>
              <a:buNone/>
              <a:defRPr/>
            </a:pPr>
            <a:r>
              <a:rPr lang="en-US" sz="1600" b="1">
                <a:solidFill>
                  <a:srgbClr val="181818"/>
                </a:solidFill>
              </a:rPr>
              <a:t>UE Reselection to LTE </a:t>
            </a:r>
            <a:r>
              <a:rPr lang="en-US" sz="1600" b="1"/>
              <a:t>for emergency</a:t>
            </a:r>
          </a:p>
          <a:p>
            <a:pPr marL="285750" lvl="0" indent="-285750">
              <a:lnSpc>
                <a:spcPct val="90000"/>
              </a:lnSpc>
              <a:spcBef>
                <a:spcPts val="0"/>
              </a:spcBef>
              <a:spcAft>
                <a:spcPts val="300"/>
              </a:spcAft>
              <a:buClr>
                <a:srgbClr val="181818"/>
              </a:buClr>
              <a:buFont typeface="Ericsson Hilda Light" panose="00000600000000000000" pitchFamily="2" charset="0"/>
              <a:buChar char="—"/>
              <a:defRPr/>
            </a:pPr>
            <a:r>
              <a:rPr lang="en-US" sz="1400"/>
              <a:t>UE re-selects to LTE as 5GC will not announce support for Emergency Call.</a:t>
            </a:r>
          </a:p>
          <a:p>
            <a:pPr marL="285750" lvl="0" indent="-285750">
              <a:lnSpc>
                <a:spcPct val="90000"/>
              </a:lnSpc>
              <a:spcBef>
                <a:spcPts val="0"/>
              </a:spcBef>
              <a:spcAft>
                <a:spcPts val="800"/>
              </a:spcAft>
              <a:buClr>
                <a:srgbClr val="181818"/>
              </a:buClr>
              <a:buFont typeface="Ericsson Hilda Light" panose="00000600000000000000" pitchFamily="2" charset="0"/>
              <a:buChar char="—"/>
              <a:defRPr/>
            </a:pPr>
            <a:r>
              <a:rPr lang="en-US" sz="1400"/>
              <a:t>Solution is depending on the UE access selection.</a:t>
            </a:r>
          </a:p>
          <a:p>
            <a:pPr marL="285750" lvl="0" indent="-285750">
              <a:lnSpc>
                <a:spcPct val="90000"/>
              </a:lnSpc>
              <a:spcBef>
                <a:spcPts val="0"/>
              </a:spcBef>
              <a:spcAft>
                <a:spcPts val="800"/>
              </a:spcAft>
              <a:buClr>
                <a:srgbClr val="181818"/>
              </a:buClr>
              <a:buFont typeface="Ericsson Hilda Light" panose="00000600000000000000" pitchFamily="2" charset="0"/>
              <a:buChar char="—"/>
              <a:defRPr/>
            </a:pPr>
            <a:r>
              <a:rPr lang="en-US" sz="1400"/>
              <a:t>Suited for operators not using IMS emergency call</a:t>
            </a:r>
          </a:p>
          <a:p>
            <a:pPr marL="0" indent="0">
              <a:lnSpc>
                <a:spcPct val="90000"/>
              </a:lnSpc>
              <a:spcAft>
                <a:spcPts val="300"/>
              </a:spcAft>
              <a:buClr>
                <a:srgbClr val="181818"/>
              </a:buClr>
              <a:buNone/>
              <a:defRPr/>
            </a:pPr>
            <a:r>
              <a:rPr lang="en-US" sz="1600" b="1"/>
              <a:t>EPS Fallback: Service Request  for emergency </a:t>
            </a:r>
            <a:r>
              <a:rPr lang="en-US" sz="1600"/>
              <a:t>(recommended)</a:t>
            </a:r>
          </a:p>
          <a:p>
            <a:pPr marL="285750" lvl="0" indent="-285750">
              <a:lnSpc>
                <a:spcPct val="90000"/>
              </a:lnSpc>
              <a:spcBef>
                <a:spcPts val="0"/>
              </a:spcBef>
              <a:spcAft>
                <a:spcPts val="300"/>
              </a:spcAft>
              <a:buClr>
                <a:srgbClr val="181818"/>
              </a:buClr>
              <a:buFont typeface="Ericsson Hilda Light" panose="00000600000000000000" pitchFamily="2" charset="0"/>
              <a:buChar char="—"/>
              <a:defRPr/>
            </a:pPr>
            <a:r>
              <a:rPr lang="en-US" sz="1400"/>
              <a:t>Using service-request for emergency by the UE (with support from AMF and gNB)</a:t>
            </a:r>
          </a:p>
          <a:p>
            <a:pPr marL="285750" indent="-285750">
              <a:lnSpc>
                <a:spcPct val="90000"/>
              </a:lnSpc>
              <a:spcBef>
                <a:spcPts val="0"/>
              </a:spcBef>
              <a:spcAft>
                <a:spcPts val="300"/>
              </a:spcAft>
              <a:buClr>
                <a:srgbClr val="181818"/>
              </a:buClr>
              <a:buFont typeface="Ericsson Hilda Light" panose="00000600000000000000" pitchFamily="2" charset="0"/>
              <a:buChar char="—"/>
              <a:defRPr/>
            </a:pPr>
            <a:r>
              <a:rPr lang="en-US" sz="1400">
                <a:solidFill>
                  <a:srgbClr val="181818"/>
                </a:solidFill>
              </a:rPr>
              <a:t>No need for NR and 5GC to support emergency features other than needed for service-request for emergency handling</a:t>
            </a:r>
            <a:endParaRPr kumimoji="0" lang="en-US" sz="1800" b="1" i="0" u="none" strike="noStrike" kern="1200" cap="none" spc="0" normalizeH="0" baseline="0" noProof="0">
              <a:ln>
                <a:noFill/>
              </a:ln>
              <a:solidFill>
                <a:srgbClr val="181818"/>
              </a:solidFill>
              <a:effectLst/>
              <a:uLnTx/>
              <a:uFillTx/>
              <a:latin typeface="Ericsson Hilda"/>
              <a:ea typeface="+mn-ea"/>
              <a:cs typeface="+mn-cs"/>
            </a:endParaRPr>
          </a:p>
          <a:p>
            <a:pPr marL="742950" marR="0" lvl="1" indent="-285750" algn="l" defTabSz="914400" rtl="0" eaLnBrk="1" fontAlgn="auto" latinLnBrk="0" hangingPunct="1">
              <a:lnSpc>
                <a:spcPct val="90000"/>
              </a:lnSpc>
              <a:spcBef>
                <a:spcPts val="0"/>
              </a:spcBef>
              <a:spcAft>
                <a:spcPts val="300"/>
              </a:spcAft>
              <a:buClr>
                <a:srgbClr val="181818"/>
              </a:buClr>
              <a:buSzTx/>
              <a:buFont typeface="Ericsson Hilda Light" panose="00000600000000000000" pitchFamily="2" charset="0"/>
              <a:buChar char="—"/>
              <a:tabLst/>
              <a:defRPr/>
            </a:pPr>
            <a:endParaRPr kumimoji="0" lang="en-US" sz="1400" b="1" i="0" u="none" strike="noStrike" kern="1200" cap="none" spc="0" normalizeH="0" baseline="0" noProof="0">
              <a:ln>
                <a:noFill/>
              </a:ln>
              <a:solidFill>
                <a:srgbClr val="0082F0"/>
              </a:solidFill>
              <a:effectLst/>
              <a:uLnTx/>
              <a:uFillTx/>
              <a:latin typeface="Ericsson Hilda"/>
              <a:ea typeface="+mn-ea"/>
              <a:cs typeface="+mn-cs"/>
            </a:endParaRPr>
          </a:p>
        </p:txBody>
      </p:sp>
      <p:sp>
        <p:nvSpPr>
          <p:cNvPr id="164" name="Rectangle 163">
            <a:extLst>
              <a:ext uri="{FF2B5EF4-FFF2-40B4-BE49-F238E27FC236}">
                <a16:creationId xmlns:a16="http://schemas.microsoft.com/office/drawing/2014/main" id="{BB6E692D-8093-4B3D-A02E-FE411393485A}"/>
              </a:ext>
            </a:extLst>
          </p:cNvPr>
          <p:cNvSpPr/>
          <p:nvPr/>
        </p:nvSpPr>
        <p:spPr bwMode="auto">
          <a:xfrm>
            <a:off x="448362" y="1329992"/>
            <a:ext cx="5237933" cy="2265967"/>
          </a:xfrm>
          <a:prstGeom prst="rect">
            <a:avLst/>
          </a:prstGeom>
          <a:noFill/>
          <a:ln w="19050"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noAutofit/>
          </a:bodyPr>
          <a:lstStyle/>
          <a:p>
            <a:pPr marL="0" lvl="0" indent="0">
              <a:buClr>
                <a:srgbClr val="181818"/>
              </a:buClr>
              <a:buNone/>
              <a:defRPr/>
            </a:pPr>
            <a:r>
              <a:rPr kumimoji="0" lang="en-US" sz="1200" b="0" i="0" u="none" strike="noStrike" kern="1200" cap="none" spc="0" normalizeH="0" baseline="0" noProof="0">
                <a:ln>
                  <a:noFill/>
                </a:ln>
                <a:solidFill>
                  <a:srgbClr val="181818"/>
                </a:solidFill>
                <a:effectLst/>
                <a:uLnTx/>
                <a:uFillTx/>
                <a:latin typeface="Ericsson Hilda"/>
                <a:ea typeface="+mn-ea"/>
                <a:cs typeface="+mn-cs"/>
              </a:rPr>
              <a:t>Emergency with </a:t>
            </a:r>
            <a:r>
              <a:rPr lang="en-US" sz="1200">
                <a:solidFill>
                  <a:srgbClr val="181818"/>
                </a:solidFill>
              </a:rPr>
              <a:t>UE reselection to LTE or EPS </a:t>
            </a:r>
            <a:r>
              <a:rPr kumimoji="0" lang="en-US" sz="1200" b="0" i="0" u="none" strike="noStrike" kern="1200" cap="none" spc="0" normalizeH="0" baseline="0" noProof="0">
                <a:ln>
                  <a:noFill/>
                </a:ln>
                <a:solidFill>
                  <a:srgbClr val="181818"/>
                </a:solidFill>
                <a:effectLst/>
                <a:uLnTx/>
                <a:uFillTx/>
                <a:latin typeface="Ericsson Hilda"/>
                <a:ea typeface="+mn-ea"/>
                <a:cs typeface="+mn-cs"/>
              </a:rPr>
              <a:t>fallback </a:t>
            </a:r>
            <a:r>
              <a:rPr lang="en-US" sz="1200">
                <a:solidFill>
                  <a:srgbClr val="181818"/>
                </a:solidFill>
                <a:latin typeface="Ericsson Hilda"/>
              </a:rPr>
              <a:t>with </a:t>
            </a:r>
            <a:r>
              <a:rPr kumimoji="0" lang="en-US" sz="1200" b="0" i="0" u="none" strike="noStrike" kern="1200" cap="none" spc="0" normalizeH="0" baseline="0" noProof="0">
                <a:ln>
                  <a:noFill/>
                </a:ln>
                <a:solidFill>
                  <a:srgbClr val="181818"/>
                </a:solidFill>
                <a:effectLst/>
                <a:uLnTx/>
                <a:uFillTx/>
                <a:latin typeface="Ericsson Hilda"/>
                <a:ea typeface="+mn-ea"/>
                <a:cs typeface="+mn-cs"/>
              </a:rPr>
              <a:t>SR</a:t>
            </a:r>
          </a:p>
        </p:txBody>
      </p:sp>
      <p:pic>
        <p:nvPicPr>
          <p:cNvPr id="97" name="Graphic 96">
            <a:extLst>
              <a:ext uri="{FF2B5EF4-FFF2-40B4-BE49-F238E27FC236}">
                <a16:creationId xmlns:a16="http://schemas.microsoft.com/office/drawing/2014/main" id="{427A1919-2115-4C67-87AC-225A1679DC0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0046" y="1999822"/>
            <a:ext cx="319670" cy="424445"/>
          </a:xfrm>
          <a:prstGeom prst="rect">
            <a:avLst/>
          </a:prstGeom>
        </p:spPr>
      </p:pic>
      <p:sp>
        <p:nvSpPr>
          <p:cNvPr id="98" name="Rectangle 97">
            <a:extLst>
              <a:ext uri="{FF2B5EF4-FFF2-40B4-BE49-F238E27FC236}">
                <a16:creationId xmlns:a16="http://schemas.microsoft.com/office/drawing/2014/main" id="{175100FC-981A-4F80-90ED-16876894CA49}"/>
              </a:ext>
            </a:extLst>
          </p:cNvPr>
          <p:cNvSpPr/>
          <p:nvPr/>
        </p:nvSpPr>
        <p:spPr bwMode="auto">
          <a:xfrm>
            <a:off x="4084999" y="3032732"/>
            <a:ext cx="56577" cy="536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Ericsson Hilda"/>
              <a:ea typeface="+mn-ea"/>
              <a:cs typeface="+mn-cs"/>
            </a:endParaRPr>
          </a:p>
        </p:txBody>
      </p:sp>
      <p:sp>
        <p:nvSpPr>
          <p:cNvPr id="101" name="Rectangle 100">
            <a:extLst>
              <a:ext uri="{FF2B5EF4-FFF2-40B4-BE49-F238E27FC236}">
                <a16:creationId xmlns:a16="http://schemas.microsoft.com/office/drawing/2014/main" id="{216D0DB6-A7EC-4638-ABF5-C065AA7B6BED}"/>
              </a:ext>
            </a:extLst>
          </p:cNvPr>
          <p:cNvSpPr/>
          <p:nvPr/>
        </p:nvSpPr>
        <p:spPr bwMode="auto">
          <a:xfrm>
            <a:off x="2667031" y="3173938"/>
            <a:ext cx="56577" cy="536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Ericsson Hilda"/>
              <a:ea typeface="+mn-ea"/>
              <a:cs typeface="+mn-cs"/>
            </a:endParaRPr>
          </a:p>
        </p:txBody>
      </p:sp>
      <p:sp>
        <p:nvSpPr>
          <p:cNvPr id="102" name="Rectangle 101">
            <a:extLst>
              <a:ext uri="{FF2B5EF4-FFF2-40B4-BE49-F238E27FC236}">
                <a16:creationId xmlns:a16="http://schemas.microsoft.com/office/drawing/2014/main" id="{3F1E7030-3D88-4C64-928C-5BC03B09D4D3}"/>
              </a:ext>
            </a:extLst>
          </p:cNvPr>
          <p:cNvSpPr/>
          <p:nvPr/>
        </p:nvSpPr>
        <p:spPr bwMode="auto">
          <a:xfrm>
            <a:off x="3181556" y="3173938"/>
            <a:ext cx="56577" cy="536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Ericsson Hilda"/>
              <a:ea typeface="+mn-ea"/>
              <a:cs typeface="+mn-cs"/>
            </a:endParaRPr>
          </a:p>
        </p:txBody>
      </p:sp>
      <p:sp>
        <p:nvSpPr>
          <p:cNvPr id="110" name="Rectangle 109">
            <a:extLst>
              <a:ext uri="{FF2B5EF4-FFF2-40B4-BE49-F238E27FC236}">
                <a16:creationId xmlns:a16="http://schemas.microsoft.com/office/drawing/2014/main" id="{20E48ED5-C314-45DC-B1ED-BE6693457D42}"/>
              </a:ext>
            </a:extLst>
          </p:cNvPr>
          <p:cNvSpPr/>
          <p:nvPr/>
        </p:nvSpPr>
        <p:spPr bwMode="auto">
          <a:xfrm>
            <a:off x="1676044" y="3166987"/>
            <a:ext cx="56577" cy="536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Ericsson Hilda"/>
              <a:ea typeface="+mn-ea"/>
              <a:cs typeface="+mn-cs"/>
            </a:endParaRPr>
          </a:p>
        </p:txBody>
      </p:sp>
      <p:sp>
        <p:nvSpPr>
          <p:cNvPr id="123" name="Rectangle 122">
            <a:extLst>
              <a:ext uri="{FF2B5EF4-FFF2-40B4-BE49-F238E27FC236}">
                <a16:creationId xmlns:a16="http://schemas.microsoft.com/office/drawing/2014/main" id="{0418C2D1-98AB-463E-9963-B2A351B74058}"/>
              </a:ext>
            </a:extLst>
          </p:cNvPr>
          <p:cNvSpPr/>
          <p:nvPr/>
        </p:nvSpPr>
        <p:spPr bwMode="auto">
          <a:xfrm>
            <a:off x="2156965" y="3166987"/>
            <a:ext cx="56577" cy="536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Ericsson Hilda"/>
              <a:ea typeface="+mn-ea"/>
              <a:cs typeface="+mn-cs"/>
            </a:endParaRPr>
          </a:p>
        </p:txBody>
      </p:sp>
      <p:sp>
        <p:nvSpPr>
          <p:cNvPr id="135" name="Rectangle 134">
            <a:extLst>
              <a:ext uri="{FF2B5EF4-FFF2-40B4-BE49-F238E27FC236}">
                <a16:creationId xmlns:a16="http://schemas.microsoft.com/office/drawing/2014/main" id="{8D5F5240-F6B1-4D63-85F9-51DE23A67C78}"/>
              </a:ext>
            </a:extLst>
          </p:cNvPr>
          <p:cNvSpPr/>
          <p:nvPr/>
        </p:nvSpPr>
        <p:spPr bwMode="auto">
          <a:xfrm>
            <a:off x="3281374" y="2370610"/>
            <a:ext cx="56577" cy="536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Ericsson Hilda"/>
              <a:ea typeface="+mn-ea"/>
              <a:cs typeface="+mn-cs"/>
            </a:endParaRPr>
          </a:p>
        </p:txBody>
      </p:sp>
      <p:sp>
        <p:nvSpPr>
          <p:cNvPr id="139" name="Rectangle 138">
            <a:extLst>
              <a:ext uri="{FF2B5EF4-FFF2-40B4-BE49-F238E27FC236}">
                <a16:creationId xmlns:a16="http://schemas.microsoft.com/office/drawing/2014/main" id="{3C2202F8-4591-40E6-9B22-3AC686831E1D}"/>
              </a:ext>
            </a:extLst>
          </p:cNvPr>
          <p:cNvSpPr/>
          <p:nvPr/>
        </p:nvSpPr>
        <p:spPr bwMode="auto">
          <a:xfrm>
            <a:off x="3482967" y="2370610"/>
            <a:ext cx="56577" cy="536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40" name="Rectangle 139">
            <a:extLst>
              <a:ext uri="{FF2B5EF4-FFF2-40B4-BE49-F238E27FC236}">
                <a16:creationId xmlns:a16="http://schemas.microsoft.com/office/drawing/2014/main" id="{5671AD60-7D06-44E9-9276-C219516BFB3A}"/>
              </a:ext>
            </a:extLst>
          </p:cNvPr>
          <p:cNvSpPr/>
          <p:nvPr/>
        </p:nvSpPr>
        <p:spPr bwMode="auto">
          <a:xfrm>
            <a:off x="3570473" y="3032732"/>
            <a:ext cx="56577" cy="536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Ericsson Hilda"/>
              <a:ea typeface="+mn-ea"/>
              <a:cs typeface="+mn-cs"/>
            </a:endParaRPr>
          </a:p>
        </p:txBody>
      </p:sp>
      <p:sp>
        <p:nvSpPr>
          <p:cNvPr id="141" name="Rectangle 140">
            <a:extLst>
              <a:ext uri="{FF2B5EF4-FFF2-40B4-BE49-F238E27FC236}">
                <a16:creationId xmlns:a16="http://schemas.microsoft.com/office/drawing/2014/main" id="{891A131C-B5B4-4327-BD05-601CC080E9D8}"/>
              </a:ext>
            </a:extLst>
          </p:cNvPr>
          <p:cNvSpPr/>
          <p:nvPr/>
        </p:nvSpPr>
        <p:spPr bwMode="auto">
          <a:xfrm>
            <a:off x="1140249" y="3043284"/>
            <a:ext cx="56577" cy="536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42" name="Rectangle 141">
            <a:extLst>
              <a:ext uri="{FF2B5EF4-FFF2-40B4-BE49-F238E27FC236}">
                <a16:creationId xmlns:a16="http://schemas.microsoft.com/office/drawing/2014/main" id="{C58B4F40-E0C2-4F91-80AD-5777F4F36285}"/>
              </a:ext>
            </a:extLst>
          </p:cNvPr>
          <p:cNvSpPr/>
          <p:nvPr/>
        </p:nvSpPr>
        <p:spPr bwMode="auto">
          <a:xfrm>
            <a:off x="1192843" y="2226831"/>
            <a:ext cx="56577" cy="536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43" name="Rectangle 142">
            <a:extLst>
              <a:ext uri="{FF2B5EF4-FFF2-40B4-BE49-F238E27FC236}">
                <a16:creationId xmlns:a16="http://schemas.microsoft.com/office/drawing/2014/main" id="{C244ACBC-67D7-4042-9BD6-C7DB0C518219}"/>
              </a:ext>
            </a:extLst>
          </p:cNvPr>
          <p:cNvSpPr/>
          <p:nvPr/>
        </p:nvSpPr>
        <p:spPr bwMode="auto">
          <a:xfrm>
            <a:off x="1649645" y="2229329"/>
            <a:ext cx="56577" cy="536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Ericsson Hilda"/>
              <a:ea typeface="+mn-ea"/>
              <a:cs typeface="+mn-cs"/>
            </a:endParaRPr>
          </a:p>
        </p:txBody>
      </p:sp>
      <p:sp>
        <p:nvSpPr>
          <p:cNvPr id="144" name="Rectangle 143">
            <a:extLst>
              <a:ext uri="{FF2B5EF4-FFF2-40B4-BE49-F238E27FC236}">
                <a16:creationId xmlns:a16="http://schemas.microsoft.com/office/drawing/2014/main" id="{EB0C0F1B-2C06-4AC0-9904-8FDA8B9079DC}"/>
              </a:ext>
            </a:extLst>
          </p:cNvPr>
          <p:cNvSpPr/>
          <p:nvPr/>
        </p:nvSpPr>
        <p:spPr bwMode="auto">
          <a:xfrm>
            <a:off x="2156965" y="2229329"/>
            <a:ext cx="56577" cy="536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Ericsson Hilda"/>
              <a:ea typeface="+mn-ea"/>
              <a:cs typeface="+mn-cs"/>
            </a:endParaRPr>
          </a:p>
        </p:txBody>
      </p:sp>
      <p:sp>
        <p:nvSpPr>
          <p:cNvPr id="146" name="Rectangle 145">
            <a:extLst>
              <a:ext uri="{FF2B5EF4-FFF2-40B4-BE49-F238E27FC236}">
                <a16:creationId xmlns:a16="http://schemas.microsoft.com/office/drawing/2014/main" id="{D1ABFD5F-8E0C-480A-BC29-F6723ADFDD17}"/>
              </a:ext>
            </a:extLst>
          </p:cNvPr>
          <p:cNvSpPr/>
          <p:nvPr/>
        </p:nvSpPr>
        <p:spPr bwMode="auto">
          <a:xfrm>
            <a:off x="2156965" y="2093714"/>
            <a:ext cx="56577" cy="536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Ericsson Hilda"/>
              <a:ea typeface="+mn-ea"/>
              <a:cs typeface="+mn-cs"/>
            </a:endParaRPr>
          </a:p>
        </p:txBody>
      </p:sp>
      <p:cxnSp>
        <p:nvCxnSpPr>
          <p:cNvPr id="147" name="Straight Connector 146">
            <a:extLst>
              <a:ext uri="{FF2B5EF4-FFF2-40B4-BE49-F238E27FC236}">
                <a16:creationId xmlns:a16="http://schemas.microsoft.com/office/drawing/2014/main" id="{40B49DE6-2EC3-443C-848A-118912876E3B}"/>
              </a:ext>
            </a:extLst>
          </p:cNvPr>
          <p:cNvCxnSpPr>
            <a:cxnSpLocks/>
            <a:stCxn id="148" idx="3"/>
            <a:endCxn id="146" idx="1"/>
          </p:cNvCxnSpPr>
          <p:nvPr/>
        </p:nvCxnSpPr>
        <p:spPr bwMode="auto">
          <a:xfrm>
            <a:off x="1706222" y="2120543"/>
            <a:ext cx="450744" cy="0"/>
          </a:xfrm>
          <a:prstGeom prst="line">
            <a:avLst/>
          </a:prstGeom>
          <a:solidFill>
            <a:schemeClr val="accent1"/>
          </a:solidFill>
          <a:ln w="12700" cap="flat" cmpd="sng" algn="ctr">
            <a:solidFill>
              <a:schemeClr val="accent2"/>
            </a:solidFill>
            <a:prstDash val="solid"/>
            <a:round/>
            <a:headEnd type="none" w="med" len="med"/>
            <a:tailEnd type="none" w="med" len="med"/>
          </a:ln>
          <a:effectLst/>
        </p:spPr>
      </p:cxnSp>
      <p:sp>
        <p:nvSpPr>
          <p:cNvPr id="148" name="Rectangle 147">
            <a:extLst>
              <a:ext uri="{FF2B5EF4-FFF2-40B4-BE49-F238E27FC236}">
                <a16:creationId xmlns:a16="http://schemas.microsoft.com/office/drawing/2014/main" id="{944FE23C-5ECB-45FD-82E8-6430F1CB57EA}"/>
              </a:ext>
            </a:extLst>
          </p:cNvPr>
          <p:cNvSpPr/>
          <p:nvPr/>
        </p:nvSpPr>
        <p:spPr bwMode="auto">
          <a:xfrm>
            <a:off x="1649645" y="2093714"/>
            <a:ext cx="56577" cy="536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Ericsson Hilda"/>
              <a:ea typeface="+mn-ea"/>
              <a:cs typeface="+mn-cs"/>
            </a:endParaRPr>
          </a:p>
        </p:txBody>
      </p:sp>
      <p:sp>
        <p:nvSpPr>
          <p:cNvPr id="149" name="Rectangle 148">
            <a:extLst>
              <a:ext uri="{FF2B5EF4-FFF2-40B4-BE49-F238E27FC236}">
                <a16:creationId xmlns:a16="http://schemas.microsoft.com/office/drawing/2014/main" id="{43872AEF-D79D-4B11-BD31-35E3D3C6D720}"/>
              </a:ext>
            </a:extLst>
          </p:cNvPr>
          <p:cNvSpPr/>
          <p:nvPr/>
        </p:nvSpPr>
        <p:spPr bwMode="auto">
          <a:xfrm>
            <a:off x="2667031" y="2229329"/>
            <a:ext cx="56577" cy="536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Ericsson Hilda"/>
              <a:ea typeface="+mn-ea"/>
              <a:cs typeface="+mn-cs"/>
            </a:endParaRPr>
          </a:p>
        </p:txBody>
      </p:sp>
      <p:sp>
        <p:nvSpPr>
          <p:cNvPr id="150" name="Rectangle 149">
            <a:extLst>
              <a:ext uri="{FF2B5EF4-FFF2-40B4-BE49-F238E27FC236}">
                <a16:creationId xmlns:a16="http://schemas.microsoft.com/office/drawing/2014/main" id="{FB79EADC-3666-4DC4-99BF-71F41E9BFF02}"/>
              </a:ext>
            </a:extLst>
          </p:cNvPr>
          <p:cNvSpPr/>
          <p:nvPr/>
        </p:nvSpPr>
        <p:spPr bwMode="auto">
          <a:xfrm>
            <a:off x="3181556" y="2229329"/>
            <a:ext cx="56577" cy="536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Ericsson Hilda"/>
              <a:ea typeface="+mn-ea"/>
              <a:cs typeface="+mn-cs"/>
            </a:endParaRPr>
          </a:p>
        </p:txBody>
      </p:sp>
      <p:sp>
        <p:nvSpPr>
          <p:cNvPr id="152" name="Rectangle 151">
            <a:extLst>
              <a:ext uri="{FF2B5EF4-FFF2-40B4-BE49-F238E27FC236}">
                <a16:creationId xmlns:a16="http://schemas.microsoft.com/office/drawing/2014/main" id="{01FE1AE1-8B2A-4840-A7A3-0803D96F9B04}"/>
              </a:ext>
            </a:extLst>
          </p:cNvPr>
          <p:cNvSpPr/>
          <p:nvPr/>
        </p:nvSpPr>
        <p:spPr bwMode="auto">
          <a:xfrm>
            <a:off x="3181556" y="2093714"/>
            <a:ext cx="56577" cy="536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Ericsson Hilda"/>
              <a:ea typeface="+mn-ea"/>
              <a:cs typeface="+mn-cs"/>
            </a:endParaRPr>
          </a:p>
        </p:txBody>
      </p:sp>
      <p:cxnSp>
        <p:nvCxnSpPr>
          <p:cNvPr id="153" name="Straight Connector 152">
            <a:extLst>
              <a:ext uri="{FF2B5EF4-FFF2-40B4-BE49-F238E27FC236}">
                <a16:creationId xmlns:a16="http://schemas.microsoft.com/office/drawing/2014/main" id="{CFA5C6DF-CB20-4537-B6C2-DA1D46DB29EB}"/>
              </a:ext>
            </a:extLst>
          </p:cNvPr>
          <p:cNvCxnSpPr>
            <a:cxnSpLocks/>
            <a:stCxn id="154" idx="3"/>
            <a:endCxn id="152" idx="1"/>
          </p:cNvCxnSpPr>
          <p:nvPr/>
        </p:nvCxnSpPr>
        <p:spPr bwMode="auto">
          <a:xfrm>
            <a:off x="2723608" y="2120543"/>
            <a:ext cx="457948" cy="0"/>
          </a:xfrm>
          <a:prstGeom prst="line">
            <a:avLst/>
          </a:prstGeom>
          <a:solidFill>
            <a:schemeClr val="accent1"/>
          </a:solidFill>
          <a:ln w="12700" cap="flat" cmpd="sng" algn="ctr">
            <a:solidFill>
              <a:schemeClr val="accent2"/>
            </a:solidFill>
            <a:prstDash val="solid"/>
            <a:round/>
            <a:headEnd type="none" w="med" len="med"/>
            <a:tailEnd type="none" w="med" len="med"/>
          </a:ln>
          <a:effectLst/>
        </p:spPr>
      </p:cxnSp>
      <p:sp>
        <p:nvSpPr>
          <p:cNvPr id="154" name="Rectangle 153">
            <a:extLst>
              <a:ext uri="{FF2B5EF4-FFF2-40B4-BE49-F238E27FC236}">
                <a16:creationId xmlns:a16="http://schemas.microsoft.com/office/drawing/2014/main" id="{6AC40CDA-412C-4F4B-853F-6D30CEEFC557}"/>
              </a:ext>
            </a:extLst>
          </p:cNvPr>
          <p:cNvSpPr/>
          <p:nvPr/>
        </p:nvSpPr>
        <p:spPr bwMode="auto">
          <a:xfrm>
            <a:off x="2667031" y="2093714"/>
            <a:ext cx="56577" cy="536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Ericsson Hilda"/>
              <a:ea typeface="+mn-ea"/>
              <a:cs typeface="+mn-cs"/>
            </a:endParaRPr>
          </a:p>
        </p:txBody>
      </p:sp>
      <p:sp>
        <p:nvSpPr>
          <p:cNvPr id="156" name="TextBox 155">
            <a:extLst>
              <a:ext uri="{FF2B5EF4-FFF2-40B4-BE49-F238E27FC236}">
                <a16:creationId xmlns:a16="http://schemas.microsoft.com/office/drawing/2014/main" id="{AB7DAC9C-E851-43FA-A801-71128DBBE91D}"/>
              </a:ext>
            </a:extLst>
          </p:cNvPr>
          <p:cNvSpPr txBox="1"/>
          <p:nvPr/>
        </p:nvSpPr>
        <p:spPr bwMode="auto">
          <a:xfrm>
            <a:off x="1669816" y="1983029"/>
            <a:ext cx="546625" cy="92333"/>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600" b="0" i="0" u="none" strike="noStrike" kern="1200" cap="none" spc="0" normalizeH="0" baseline="0" noProof="0">
                <a:ln>
                  <a:noFill/>
                </a:ln>
                <a:solidFill>
                  <a:srgbClr val="0FC373"/>
                </a:solidFill>
                <a:effectLst/>
                <a:uLnTx/>
                <a:uFillTx/>
                <a:latin typeface="Arial" panose="020B0604020202020204" pitchFamily="34" charset="0"/>
                <a:ea typeface="+mn-ea"/>
                <a:cs typeface="Arial" panose="020B0604020202020204" pitchFamily="34" charset="0"/>
              </a:rPr>
              <a:t>Emergency Call</a:t>
            </a:r>
            <a:endParaRPr kumimoji="0" lang="en-US" sz="600" b="0" i="0" u="none" strike="noStrike" kern="1200" cap="none" spc="0" normalizeH="0" baseline="0" noProof="0">
              <a:ln>
                <a:noFill/>
              </a:ln>
              <a:solidFill>
                <a:schemeClr val="accent6">
                  <a:lumMod val="40000"/>
                  <a:lumOff val="60000"/>
                </a:schemeClr>
              </a:solidFill>
              <a:effectLst/>
              <a:uLnTx/>
              <a:uFillTx/>
              <a:latin typeface="Arial" panose="020B0604020202020204" pitchFamily="34" charset="0"/>
              <a:ea typeface="+mn-ea"/>
              <a:cs typeface="Arial" panose="020B0604020202020204" pitchFamily="34" charset="0"/>
            </a:endParaRPr>
          </a:p>
        </p:txBody>
      </p:sp>
      <p:pic>
        <p:nvPicPr>
          <p:cNvPr id="158" name="Graphic 157">
            <a:extLst>
              <a:ext uri="{FF2B5EF4-FFF2-40B4-BE49-F238E27FC236}">
                <a16:creationId xmlns:a16="http://schemas.microsoft.com/office/drawing/2014/main" id="{017D18E7-7281-43E3-A224-EEDCF533FA8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00046" y="2938750"/>
            <a:ext cx="319670" cy="424445"/>
          </a:xfrm>
          <a:prstGeom prst="rect">
            <a:avLst/>
          </a:prstGeom>
        </p:spPr>
      </p:pic>
      <p:sp>
        <p:nvSpPr>
          <p:cNvPr id="159" name="TextBox 158">
            <a:extLst>
              <a:ext uri="{FF2B5EF4-FFF2-40B4-BE49-F238E27FC236}">
                <a16:creationId xmlns:a16="http://schemas.microsoft.com/office/drawing/2014/main" id="{1D54D2C8-4C00-4EC2-A6F3-7104C50D9A76}"/>
              </a:ext>
            </a:extLst>
          </p:cNvPr>
          <p:cNvSpPr txBox="1">
            <a:spLocks noChangeAspect="1"/>
          </p:cNvSpPr>
          <p:nvPr/>
        </p:nvSpPr>
        <p:spPr bwMode="auto">
          <a:xfrm>
            <a:off x="2278113" y="1737696"/>
            <a:ext cx="445494" cy="686571"/>
          </a:xfrm>
          <a:prstGeom prst="rect">
            <a:avLst/>
          </a:prstGeom>
          <a:solidFill>
            <a:schemeClr val="bg1"/>
          </a:solidFill>
          <a:ln w="19050">
            <a:solidFill>
              <a:schemeClr val="accent2"/>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600" b="0" i="0" u="none" strike="noStrike" kern="1200" cap="none" spc="0" normalizeH="0" baseline="0" noProof="0">
                <a:ln>
                  <a:noFill/>
                </a:ln>
                <a:solidFill>
                  <a:srgbClr val="0FC373"/>
                </a:solidFill>
                <a:effectLst/>
                <a:uLnTx/>
                <a:uFillTx/>
                <a:latin typeface="Ericsson Technical Icons" panose="00000500000000000000" pitchFamily="2" charset="0"/>
                <a:ea typeface="+mn-ea"/>
                <a:cs typeface="+mn-cs"/>
              </a:rPr>
              <a:t>B</a:t>
            </a:r>
            <a:endParaRPr kumimoji="0" lang="en-US" sz="1600" b="0" i="0" u="none" strike="noStrike" kern="1200" cap="none" spc="0" normalizeH="0" baseline="0" noProof="0">
              <a:ln>
                <a:noFill/>
              </a:ln>
              <a:solidFill>
                <a:srgbClr val="0FC373"/>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600" b="1" i="0" u="none" strike="noStrike" kern="1200" cap="none" spc="0" normalizeH="0" baseline="0" noProof="0">
                <a:ln>
                  <a:noFill/>
                </a:ln>
                <a:solidFill>
                  <a:srgbClr val="0FC373"/>
                </a:solidFill>
                <a:effectLst/>
                <a:uLnTx/>
                <a:uFillTx/>
                <a:latin typeface="Ericsson Hilda"/>
                <a:ea typeface="+mn-ea"/>
                <a:cs typeface="+mn-cs"/>
              </a:rPr>
              <a:t>LTE or</a:t>
            </a: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600" b="1" i="0" u="none" strike="noStrike" kern="1200" cap="none" spc="0" normalizeH="0" baseline="0" noProof="0">
                <a:ln>
                  <a:noFill/>
                </a:ln>
                <a:solidFill>
                  <a:srgbClr val="0FC373"/>
                </a:solidFill>
                <a:effectLst/>
                <a:uLnTx/>
                <a:uFillTx/>
                <a:latin typeface="Ericsson Hilda"/>
                <a:ea typeface="+mn-ea"/>
                <a:cs typeface="+mn-cs"/>
              </a:rPr>
              <a:t>EN-DC</a:t>
            </a:r>
          </a:p>
        </p:txBody>
      </p:sp>
      <p:sp>
        <p:nvSpPr>
          <p:cNvPr id="160" name="TextBox 159">
            <a:extLst>
              <a:ext uri="{FF2B5EF4-FFF2-40B4-BE49-F238E27FC236}">
                <a16:creationId xmlns:a16="http://schemas.microsoft.com/office/drawing/2014/main" id="{2BF39C16-A44C-488E-AB0F-8FF56D4979C9}"/>
              </a:ext>
            </a:extLst>
          </p:cNvPr>
          <p:cNvSpPr txBox="1">
            <a:spLocks noChangeAspect="1"/>
          </p:cNvSpPr>
          <p:nvPr/>
        </p:nvSpPr>
        <p:spPr bwMode="auto">
          <a:xfrm>
            <a:off x="3181556" y="1737696"/>
            <a:ext cx="445494" cy="686571"/>
          </a:xfrm>
          <a:prstGeom prst="rect">
            <a:avLst/>
          </a:prstGeom>
          <a:solidFill>
            <a:schemeClr val="bg1"/>
          </a:solidFill>
          <a:ln w="19050">
            <a:solidFill>
              <a:schemeClr val="accent2"/>
            </a:solidFill>
            <a:prstDash val="sysDot"/>
            <a:miter lim="800000"/>
            <a:headEnd/>
            <a:tailEnd/>
          </a:ln>
        </p:spPr>
        <p:txBody>
          <a:bodyPr vert="horz" wrap="square" lIns="0" tIns="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1" i="0" u="none" strike="noStrike" kern="1200" cap="none" spc="0" normalizeH="0" baseline="0" noProof="0">
                <a:ln>
                  <a:noFill/>
                </a:ln>
                <a:solidFill>
                  <a:srgbClr val="0FC373"/>
                </a:solidFill>
                <a:effectLst/>
                <a:uLnTx/>
                <a:uFillTx/>
                <a:latin typeface="Ericsson Technical Icons" panose="00000500000000000000" pitchFamily="2" charset="0"/>
                <a:ea typeface="+mn-ea"/>
                <a:cs typeface="+mn-cs"/>
              </a:rPr>
              <a:t>S</a:t>
            </a:r>
            <a:br>
              <a:rPr kumimoji="0" lang="en-US" sz="800" b="1" i="0" u="none" strike="noStrike" kern="1200" cap="none" spc="0" normalizeH="0" baseline="0" noProof="0">
                <a:ln>
                  <a:noFill/>
                </a:ln>
                <a:solidFill>
                  <a:srgbClr val="0FC373"/>
                </a:solidFill>
                <a:effectLst/>
                <a:uLnTx/>
                <a:uFillTx/>
                <a:latin typeface="Ericsson Technical Icons" panose="00000500000000000000" pitchFamily="2" charset="0"/>
                <a:ea typeface="+mn-ea"/>
                <a:cs typeface="+mn-cs"/>
              </a:rPr>
            </a:br>
            <a:r>
              <a:rPr kumimoji="0" lang="en-US" sz="800" b="1" i="0" u="none" strike="noStrike" kern="1200" cap="none" spc="0" normalizeH="0" baseline="0" noProof="0">
                <a:ln>
                  <a:noFill/>
                </a:ln>
                <a:solidFill>
                  <a:srgbClr val="0FC373"/>
                </a:solidFill>
                <a:effectLst/>
                <a:uLnTx/>
                <a:uFillTx/>
                <a:latin typeface="Ericsson Technical Icons" panose="00000500000000000000" pitchFamily="2" charset="0"/>
                <a:ea typeface="+mn-ea"/>
                <a:cs typeface="+mn-cs"/>
              </a:rPr>
              <a:t>G</a:t>
            </a:r>
            <a:br>
              <a:rPr kumimoji="0" lang="en-US" sz="1100" b="1" i="0" u="none" strike="noStrike" kern="1200" cap="none" spc="0" normalizeH="0" baseline="0" noProof="0">
                <a:ln>
                  <a:noFill/>
                </a:ln>
                <a:solidFill>
                  <a:srgbClr val="0FC373"/>
                </a:solidFill>
                <a:effectLst/>
                <a:uLnTx/>
                <a:uFillTx/>
                <a:latin typeface="Ericsson Technical Icons" panose="00000500000000000000" pitchFamily="2" charset="0"/>
                <a:ea typeface="+mn-ea"/>
                <a:cs typeface="+mn-cs"/>
              </a:rPr>
            </a:br>
            <a:r>
              <a:rPr kumimoji="0" lang="en-US" sz="700" b="1" i="0" u="none" strike="noStrike" kern="1200" cap="none" spc="0" normalizeH="0" baseline="0" noProof="0">
                <a:ln>
                  <a:noFill/>
                </a:ln>
                <a:solidFill>
                  <a:srgbClr val="0FC373"/>
                </a:solidFill>
                <a:effectLst/>
                <a:uLnTx/>
                <a:uFillTx/>
                <a:latin typeface="Ericsson Hilda"/>
                <a:ea typeface="+mn-ea"/>
                <a:cs typeface="+mn-cs"/>
              </a:rPr>
              <a:t>EPC</a:t>
            </a:r>
          </a:p>
        </p:txBody>
      </p:sp>
      <p:sp>
        <p:nvSpPr>
          <p:cNvPr id="161" name="TextBox 160">
            <a:extLst>
              <a:ext uri="{FF2B5EF4-FFF2-40B4-BE49-F238E27FC236}">
                <a16:creationId xmlns:a16="http://schemas.microsoft.com/office/drawing/2014/main" id="{30E740DD-26AB-4231-BF66-C745B721A6F2}"/>
              </a:ext>
            </a:extLst>
          </p:cNvPr>
          <p:cNvSpPr txBox="1">
            <a:spLocks noChangeAspect="1"/>
          </p:cNvSpPr>
          <p:nvPr/>
        </p:nvSpPr>
        <p:spPr bwMode="auto">
          <a:xfrm>
            <a:off x="4084999" y="2676624"/>
            <a:ext cx="445494" cy="686571"/>
          </a:xfrm>
          <a:prstGeom prst="rect">
            <a:avLst/>
          </a:prstGeom>
          <a:solidFill>
            <a:schemeClr val="bg1"/>
          </a:solidFill>
          <a:ln w="19050">
            <a:solidFill>
              <a:schemeClr val="accent2"/>
            </a:solidFill>
            <a:prstDash val="sysDot"/>
            <a:miter lim="800000"/>
            <a:headEnd/>
            <a:tailEnd/>
          </a:ln>
        </p:spPr>
        <p:txBody>
          <a:bodyPr vert="horz" wrap="square" lIns="0" tIns="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1" i="0" u="none" strike="noStrike" kern="1200" cap="none" spc="0" normalizeH="0" baseline="0" noProof="0">
                <a:ln>
                  <a:noFill/>
                </a:ln>
                <a:solidFill>
                  <a:srgbClr val="0FC373"/>
                </a:solidFill>
                <a:effectLst/>
                <a:uLnTx/>
                <a:uFillTx/>
                <a:latin typeface="Ericsson Technical Icons" panose="00000500000000000000" pitchFamily="2" charset="0"/>
                <a:ea typeface="+mn-ea"/>
                <a:cs typeface="+mn-cs"/>
              </a:rPr>
              <a:t>S</a:t>
            </a:r>
            <a:br>
              <a:rPr kumimoji="0" lang="en-US" sz="1100" b="1" i="0" u="none" strike="noStrike" kern="1200" cap="none" spc="0" normalizeH="0" baseline="0" noProof="0">
                <a:ln>
                  <a:noFill/>
                </a:ln>
                <a:solidFill>
                  <a:srgbClr val="0FC373"/>
                </a:solidFill>
                <a:effectLst/>
                <a:uLnTx/>
                <a:uFillTx/>
                <a:latin typeface="Ericsson Technical Icons" panose="00000500000000000000" pitchFamily="2" charset="0"/>
                <a:ea typeface="+mn-ea"/>
                <a:cs typeface="+mn-cs"/>
              </a:rPr>
            </a:br>
            <a:r>
              <a:rPr kumimoji="0" lang="en-US" sz="1100" b="1" i="0" u="none" strike="noStrike" kern="1200" cap="none" spc="0" normalizeH="0" baseline="0" noProof="0">
                <a:ln>
                  <a:noFill/>
                </a:ln>
                <a:solidFill>
                  <a:srgbClr val="0FC373"/>
                </a:solidFill>
                <a:effectLst/>
                <a:uLnTx/>
                <a:uFillTx/>
                <a:latin typeface="Ericsson Technical Icons" panose="00000500000000000000" pitchFamily="2" charset="0"/>
                <a:ea typeface="+mn-ea"/>
                <a:cs typeface="+mn-cs"/>
              </a:rPr>
              <a:t>G</a:t>
            </a:r>
            <a:br>
              <a:rPr kumimoji="0" lang="en-US" sz="1100" b="1" i="0" u="none" strike="noStrike" kern="1200" cap="none" spc="0" normalizeH="0" baseline="0" noProof="0">
                <a:ln>
                  <a:noFill/>
                </a:ln>
                <a:solidFill>
                  <a:srgbClr val="0FC373"/>
                </a:solidFill>
                <a:effectLst/>
                <a:uLnTx/>
                <a:uFillTx/>
                <a:latin typeface="Ericsson Technical Icons" panose="00000500000000000000" pitchFamily="2" charset="0"/>
                <a:ea typeface="+mn-ea"/>
                <a:cs typeface="+mn-cs"/>
              </a:rPr>
            </a:br>
            <a:r>
              <a:rPr kumimoji="0" lang="en-US" sz="800" b="1" i="0" u="none" strike="noStrike" kern="1200" cap="none" spc="0" normalizeH="0" baseline="0" noProof="0">
                <a:ln>
                  <a:noFill/>
                </a:ln>
                <a:solidFill>
                  <a:srgbClr val="0FC373"/>
                </a:solidFill>
                <a:effectLst/>
                <a:uLnTx/>
                <a:uFillTx/>
                <a:latin typeface="Ericsson Hilda"/>
                <a:ea typeface="+mn-ea"/>
                <a:cs typeface="+mn-cs"/>
              </a:rPr>
              <a:t>IMS</a:t>
            </a:r>
          </a:p>
        </p:txBody>
      </p:sp>
      <p:sp>
        <p:nvSpPr>
          <p:cNvPr id="162" name="TextBox 161">
            <a:extLst>
              <a:ext uri="{FF2B5EF4-FFF2-40B4-BE49-F238E27FC236}">
                <a16:creationId xmlns:a16="http://schemas.microsoft.com/office/drawing/2014/main" id="{4A7C9E7A-5DDB-48C0-B8D7-054C5FEFD100}"/>
              </a:ext>
            </a:extLst>
          </p:cNvPr>
          <p:cNvSpPr txBox="1">
            <a:spLocks noChangeAspect="1"/>
          </p:cNvSpPr>
          <p:nvPr/>
        </p:nvSpPr>
        <p:spPr bwMode="auto">
          <a:xfrm>
            <a:off x="3181556" y="2676624"/>
            <a:ext cx="445494" cy="686571"/>
          </a:xfrm>
          <a:prstGeom prst="rect">
            <a:avLst/>
          </a:prstGeom>
          <a:solidFill>
            <a:schemeClr val="bg1"/>
          </a:solidFill>
          <a:ln w="19050">
            <a:solidFill>
              <a:schemeClr val="accent1"/>
            </a:solidFill>
            <a:prstDash val="sysDot"/>
            <a:miter lim="800000"/>
            <a:headEnd/>
            <a:tailEnd/>
          </a:ln>
        </p:spPr>
        <p:txBody>
          <a:bodyPr vert="horz" wrap="square" lIns="0" tIns="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1" i="0" u="none" strike="noStrike" kern="1200" cap="none" spc="0" normalizeH="0" baseline="0" noProof="0">
                <a:ln>
                  <a:noFill/>
                </a:ln>
                <a:solidFill>
                  <a:srgbClr val="0082F0"/>
                </a:solidFill>
                <a:effectLst/>
                <a:uLnTx/>
                <a:uFillTx/>
                <a:latin typeface="Ericsson Technical Icons" panose="00000500000000000000" pitchFamily="2" charset="0"/>
                <a:ea typeface="+mn-ea"/>
                <a:cs typeface="+mn-cs"/>
              </a:rPr>
              <a:t>S</a:t>
            </a:r>
            <a:br>
              <a:rPr kumimoji="0" lang="en-US" sz="1100" b="1" i="0" u="none" strike="noStrike" kern="1200" cap="none" spc="0" normalizeH="0" baseline="0" noProof="0">
                <a:ln>
                  <a:noFill/>
                </a:ln>
                <a:solidFill>
                  <a:srgbClr val="0082F0"/>
                </a:solidFill>
                <a:effectLst/>
                <a:uLnTx/>
                <a:uFillTx/>
                <a:latin typeface="Ericsson Technical Icons" panose="00000500000000000000" pitchFamily="2" charset="0"/>
                <a:ea typeface="+mn-ea"/>
                <a:cs typeface="+mn-cs"/>
              </a:rPr>
            </a:br>
            <a:r>
              <a:rPr kumimoji="0" lang="en-US" sz="1100" b="1" i="0" u="none" strike="noStrike" kern="1200" cap="none" spc="0" normalizeH="0" baseline="0" noProof="0">
                <a:ln>
                  <a:noFill/>
                </a:ln>
                <a:solidFill>
                  <a:srgbClr val="0082F0"/>
                </a:solidFill>
                <a:effectLst/>
                <a:uLnTx/>
                <a:uFillTx/>
                <a:latin typeface="Ericsson Technical Icons" panose="00000500000000000000" pitchFamily="2" charset="0"/>
                <a:ea typeface="+mn-ea"/>
                <a:cs typeface="+mn-cs"/>
              </a:rPr>
              <a:t>G</a:t>
            </a:r>
            <a:br>
              <a:rPr kumimoji="0" lang="en-US" sz="1100" b="1" i="0" u="none" strike="noStrike" kern="1200" cap="none" spc="0" normalizeH="0" baseline="0" noProof="0">
                <a:ln>
                  <a:noFill/>
                </a:ln>
                <a:solidFill>
                  <a:srgbClr val="0082F0"/>
                </a:solidFill>
                <a:effectLst/>
                <a:uLnTx/>
                <a:uFillTx/>
                <a:latin typeface="Ericsson Technical Icons" panose="00000500000000000000" pitchFamily="2" charset="0"/>
                <a:ea typeface="+mn-ea"/>
                <a:cs typeface="+mn-cs"/>
              </a:rPr>
            </a:br>
            <a:r>
              <a:rPr kumimoji="0" lang="en-US" sz="800" b="1" i="0" u="none" strike="noStrike" kern="1200" cap="none" spc="0" normalizeH="0" baseline="0" noProof="0">
                <a:ln>
                  <a:noFill/>
                </a:ln>
                <a:solidFill>
                  <a:srgbClr val="0082F0"/>
                </a:solidFill>
                <a:effectLst/>
                <a:uLnTx/>
                <a:uFillTx/>
                <a:latin typeface="Ericsson Hilda"/>
                <a:ea typeface="+mn-ea"/>
                <a:cs typeface="+mn-cs"/>
              </a:rPr>
              <a:t>5GC</a:t>
            </a:r>
            <a:endParaRPr kumimoji="0" lang="en-US" sz="800" b="1" i="0" u="none" strike="noStrike" kern="1200" cap="none" spc="0" normalizeH="0" baseline="0" noProof="0">
              <a:ln>
                <a:noFill/>
              </a:ln>
              <a:solidFill>
                <a:srgbClr val="181818"/>
              </a:solidFill>
              <a:effectLst/>
              <a:uLnTx/>
              <a:uFillTx/>
              <a:latin typeface="Ericsson Hilda"/>
              <a:ea typeface="+mn-ea"/>
              <a:cs typeface="+mn-cs"/>
            </a:endParaRPr>
          </a:p>
        </p:txBody>
      </p:sp>
      <p:sp>
        <p:nvSpPr>
          <p:cNvPr id="163" name="TextBox 162">
            <a:extLst>
              <a:ext uri="{FF2B5EF4-FFF2-40B4-BE49-F238E27FC236}">
                <a16:creationId xmlns:a16="http://schemas.microsoft.com/office/drawing/2014/main" id="{B630B304-A9A5-440F-9581-58AC14B33C3C}"/>
              </a:ext>
            </a:extLst>
          </p:cNvPr>
          <p:cNvSpPr txBox="1">
            <a:spLocks noChangeAspect="1"/>
          </p:cNvSpPr>
          <p:nvPr/>
        </p:nvSpPr>
        <p:spPr bwMode="auto">
          <a:xfrm>
            <a:off x="2278113" y="2676624"/>
            <a:ext cx="445494" cy="686571"/>
          </a:xfrm>
          <a:prstGeom prst="rect">
            <a:avLst/>
          </a:prstGeom>
          <a:solidFill>
            <a:schemeClr val="bg1"/>
          </a:solidFill>
          <a:ln w="19050">
            <a:solidFill>
              <a:schemeClr val="accent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b="0" i="0" u="none" strike="noStrike" kern="1200" cap="none" spc="0" normalizeH="0" baseline="0" noProof="0">
                <a:ln>
                  <a:noFill/>
                </a:ln>
                <a:solidFill>
                  <a:srgbClr val="0082F0"/>
                </a:solidFill>
                <a:effectLst/>
                <a:uLnTx/>
                <a:uFillTx/>
                <a:latin typeface="Ericsson Technical Icons" panose="00000500000000000000" pitchFamily="2" charset="0"/>
                <a:ea typeface="+mn-ea"/>
                <a:cs typeface="+mn-cs"/>
              </a:rPr>
              <a:t>B</a:t>
            </a:r>
            <a:endParaRPr kumimoji="0" lang="en-US" b="0" i="0" u="none" strike="noStrike" kern="1200" cap="none" spc="0" normalizeH="0" baseline="0" noProof="0">
              <a:ln>
                <a:noFill/>
              </a:ln>
              <a:solidFill>
                <a:srgbClr val="0082F0"/>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800" b="1" i="0" u="none" strike="noStrike" kern="1200" cap="none" spc="0" normalizeH="0" baseline="0" noProof="0">
                <a:ln>
                  <a:noFill/>
                </a:ln>
                <a:solidFill>
                  <a:srgbClr val="0082F0"/>
                </a:solidFill>
                <a:effectLst/>
                <a:uLnTx/>
                <a:uFillTx/>
                <a:latin typeface="Ericsson Hilda"/>
                <a:ea typeface="+mn-ea"/>
                <a:cs typeface="+mn-cs"/>
              </a:rPr>
              <a:t>NR</a:t>
            </a:r>
          </a:p>
        </p:txBody>
      </p:sp>
      <p:cxnSp>
        <p:nvCxnSpPr>
          <p:cNvPr id="165" name="Straight Connector 164">
            <a:extLst>
              <a:ext uri="{FF2B5EF4-FFF2-40B4-BE49-F238E27FC236}">
                <a16:creationId xmlns:a16="http://schemas.microsoft.com/office/drawing/2014/main" id="{3533A381-3B6F-4A99-9A84-96CE166CFB4A}"/>
              </a:ext>
            </a:extLst>
          </p:cNvPr>
          <p:cNvCxnSpPr>
            <a:cxnSpLocks/>
          </p:cNvCxnSpPr>
          <p:nvPr/>
        </p:nvCxnSpPr>
        <p:spPr bwMode="auto">
          <a:xfrm>
            <a:off x="1722235" y="3070641"/>
            <a:ext cx="450744" cy="0"/>
          </a:xfrm>
          <a:prstGeom prst="line">
            <a:avLst/>
          </a:prstGeom>
          <a:solidFill>
            <a:schemeClr val="accent1"/>
          </a:solidFill>
          <a:ln w="12700" cap="flat" cmpd="sng" algn="ctr">
            <a:solidFill>
              <a:schemeClr val="accent1"/>
            </a:solidFill>
            <a:prstDash val="solid"/>
            <a:round/>
            <a:headEnd type="none" w="med" len="med"/>
            <a:tailEnd type="none" w="med" len="med"/>
          </a:ln>
          <a:effectLst/>
        </p:spPr>
      </p:cxnSp>
      <p:sp>
        <p:nvSpPr>
          <p:cNvPr id="175" name="TextBox 174">
            <a:extLst>
              <a:ext uri="{FF2B5EF4-FFF2-40B4-BE49-F238E27FC236}">
                <a16:creationId xmlns:a16="http://schemas.microsoft.com/office/drawing/2014/main" id="{EC190258-E622-4535-A5F4-ECA28C9E2E3F}"/>
              </a:ext>
            </a:extLst>
          </p:cNvPr>
          <p:cNvSpPr txBox="1"/>
          <p:nvPr/>
        </p:nvSpPr>
        <p:spPr bwMode="auto">
          <a:xfrm>
            <a:off x="1776095" y="2898797"/>
            <a:ext cx="375103" cy="92333"/>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600" b="0" i="0" u="none" strike="noStrike" kern="1200" cap="none" spc="0" normalizeH="0" baseline="0" noProof="0">
                <a:ln>
                  <a:noFill/>
                </a:ln>
                <a:solidFill>
                  <a:schemeClr val="accent1"/>
                </a:solidFill>
                <a:effectLst/>
                <a:uLnTx/>
                <a:uFillTx/>
                <a:latin typeface="Arial" panose="020B0604020202020204" pitchFamily="34" charset="0"/>
                <a:ea typeface="+mn-ea"/>
                <a:cs typeface="Arial" panose="020B0604020202020204" pitchFamily="34" charset="0"/>
              </a:rPr>
              <a:t>Registered</a:t>
            </a:r>
          </a:p>
        </p:txBody>
      </p:sp>
      <p:cxnSp>
        <p:nvCxnSpPr>
          <p:cNvPr id="177" name="Straight Connector 176">
            <a:extLst>
              <a:ext uri="{FF2B5EF4-FFF2-40B4-BE49-F238E27FC236}">
                <a16:creationId xmlns:a16="http://schemas.microsoft.com/office/drawing/2014/main" id="{3447B789-0144-412F-B60C-E16EA175FF48}"/>
              </a:ext>
            </a:extLst>
          </p:cNvPr>
          <p:cNvCxnSpPr>
            <a:cxnSpLocks/>
          </p:cNvCxnSpPr>
          <p:nvPr/>
        </p:nvCxnSpPr>
        <p:spPr bwMode="auto">
          <a:xfrm>
            <a:off x="2730812" y="3046734"/>
            <a:ext cx="450744" cy="0"/>
          </a:xfrm>
          <a:prstGeom prst="line">
            <a:avLst/>
          </a:prstGeom>
          <a:solidFill>
            <a:schemeClr val="accent1"/>
          </a:solidFill>
          <a:ln w="12700" cap="flat" cmpd="sng" algn="ctr">
            <a:solidFill>
              <a:schemeClr val="accent1"/>
            </a:solidFill>
            <a:prstDash val="solid"/>
            <a:round/>
            <a:headEnd type="none" w="med" len="med"/>
            <a:tailEnd type="none" w="med" len="med"/>
          </a:ln>
          <a:effectLst/>
        </p:spPr>
      </p:cxnSp>
      <p:sp>
        <p:nvSpPr>
          <p:cNvPr id="178" name="Arc 177">
            <a:extLst>
              <a:ext uri="{FF2B5EF4-FFF2-40B4-BE49-F238E27FC236}">
                <a16:creationId xmlns:a16="http://schemas.microsoft.com/office/drawing/2014/main" id="{FDE0C41D-78F2-4535-AAA6-6282A14848B7}"/>
              </a:ext>
            </a:extLst>
          </p:cNvPr>
          <p:cNvSpPr/>
          <p:nvPr/>
        </p:nvSpPr>
        <p:spPr bwMode="auto">
          <a:xfrm flipH="1">
            <a:off x="729260" y="2187786"/>
            <a:ext cx="535278" cy="1052633"/>
          </a:xfrm>
          <a:prstGeom prst="arc">
            <a:avLst>
              <a:gd name="adj1" fmla="val 16598236"/>
              <a:gd name="adj2" fmla="val 4948829"/>
            </a:avLst>
          </a:prstGeom>
          <a:noFill/>
          <a:ln w="12700" cap="flat" cmpd="sng" algn="ctr">
            <a:solidFill>
              <a:schemeClr val="accent5"/>
            </a:solidFill>
            <a:prstDash val="solid"/>
            <a:round/>
            <a:headEnd type="triangl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FF8C0A"/>
              </a:solidFill>
              <a:effectLst/>
              <a:uLnTx/>
              <a:uFillTx/>
              <a:latin typeface="Arial" charset="0"/>
              <a:ea typeface="+mn-ea"/>
              <a:cs typeface="+mn-cs"/>
            </a:endParaRPr>
          </a:p>
        </p:txBody>
      </p:sp>
      <p:sp>
        <p:nvSpPr>
          <p:cNvPr id="179" name="Text Box 1179">
            <a:extLst>
              <a:ext uri="{FF2B5EF4-FFF2-40B4-BE49-F238E27FC236}">
                <a16:creationId xmlns:a16="http://schemas.microsoft.com/office/drawing/2014/main" id="{98B14287-F72A-4DF7-A887-0509E0F73E94}"/>
              </a:ext>
            </a:extLst>
          </p:cNvPr>
          <p:cNvSpPr txBox="1">
            <a:spLocks noChangeArrowheads="1"/>
          </p:cNvSpPr>
          <p:nvPr/>
        </p:nvSpPr>
        <p:spPr bwMode="auto">
          <a:xfrm>
            <a:off x="572943" y="1936776"/>
            <a:ext cx="36516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spAutoFit/>
          </a:bodyP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marL="0" lvl="0" indent="0" eaLnBrk="1" fontAlgn="base" hangingPunct="1">
              <a:spcBef>
                <a:spcPct val="50000"/>
              </a:spcBef>
              <a:spcAft>
                <a:spcPct val="0"/>
              </a:spcAft>
              <a:buNone/>
              <a:defRPr/>
            </a:pPr>
            <a:r>
              <a:rPr lang="en-US" sz="600">
                <a:solidFill>
                  <a:schemeClr val="accent5"/>
                </a:solidFill>
                <a:latin typeface="Ericsson Hilda"/>
              </a:rPr>
              <a:t>UE</a:t>
            </a:r>
            <a:br>
              <a:rPr lang="en-US" sz="600">
                <a:solidFill>
                  <a:schemeClr val="accent5"/>
                </a:solidFill>
                <a:latin typeface="Ericsson Hilda"/>
              </a:rPr>
            </a:br>
            <a:r>
              <a:rPr lang="en-US" sz="600">
                <a:solidFill>
                  <a:schemeClr val="accent5"/>
                </a:solidFill>
                <a:latin typeface="Ericsson Hilda"/>
              </a:rPr>
              <a:t>Reselection  </a:t>
            </a:r>
            <a:endParaRPr kumimoji="0" lang="en-US" sz="600" b="0" i="0" u="none" strike="noStrike" kern="1200" cap="none" spc="0" normalizeH="0" baseline="0" noProof="0">
              <a:ln>
                <a:noFill/>
              </a:ln>
              <a:solidFill>
                <a:schemeClr val="accent5"/>
              </a:solidFill>
              <a:effectLst/>
              <a:uLnTx/>
              <a:uFillTx/>
              <a:latin typeface="Ericsson Hilda"/>
            </a:endParaRPr>
          </a:p>
        </p:txBody>
      </p:sp>
      <p:sp>
        <p:nvSpPr>
          <p:cNvPr id="202" name="Rectangle 201">
            <a:extLst>
              <a:ext uri="{FF2B5EF4-FFF2-40B4-BE49-F238E27FC236}">
                <a16:creationId xmlns:a16="http://schemas.microsoft.com/office/drawing/2014/main" id="{5F943446-33CF-4046-B255-625FB92A0225}"/>
              </a:ext>
            </a:extLst>
          </p:cNvPr>
          <p:cNvSpPr/>
          <p:nvPr/>
        </p:nvSpPr>
        <p:spPr bwMode="auto">
          <a:xfrm>
            <a:off x="3262519" y="2666203"/>
            <a:ext cx="56577" cy="536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Ericsson Hilda"/>
              <a:ea typeface="+mn-ea"/>
              <a:cs typeface="+mn-cs"/>
            </a:endParaRPr>
          </a:p>
        </p:txBody>
      </p:sp>
      <p:sp>
        <p:nvSpPr>
          <p:cNvPr id="203" name="Rectangle 202">
            <a:extLst>
              <a:ext uri="{FF2B5EF4-FFF2-40B4-BE49-F238E27FC236}">
                <a16:creationId xmlns:a16="http://schemas.microsoft.com/office/drawing/2014/main" id="{76D5AF40-3BCB-4DB5-BCC9-B3F358062697}"/>
              </a:ext>
            </a:extLst>
          </p:cNvPr>
          <p:cNvSpPr/>
          <p:nvPr/>
        </p:nvSpPr>
        <p:spPr bwMode="auto">
          <a:xfrm>
            <a:off x="3262519" y="2360188"/>
            <a:ext cx="56577" cy="536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Ericsson Hilda"/>
              <a:ea typeface="+mn-ea"/>
              <a:cs typeface="+mn-cs"/>
            </a:endParaRPr>
          </a:p>
        </p:txBody>
      </p:sp>
      <p:cxnSp>
        <p:nvCxnSpPr>
          <p:cNvPr id="205" name="Straight Connector 204">
            <a:extLst>
              <a:ext uri="{FF2B5EF4-FFF2-40B4-BE49-F238E27FC236}">
                <a16:creationId xmlns:a16="http://schemas.microsoft.com/office/drawing/2014/main" id="{417D6286-11E2-47F3-80E1-151A64A55733}"/>
              </a:ext>
            </a:extLst>
          </p:cNvPr>
          <p:cNvCxnSpPr>
            <a:cxnSpLocks/>
          </p:cNvCxnSpPr>
          <p:nvPr/>
        </p:nvCxnSpPr>
        <p:spPr bwMode="auto">
          <a:xfrm>
            <a:off x="3394718" y="2413845"/>
            <a:ext cx="0" cy="252358"/>
          </a:xfrm>
          <a:prstGeom prst="line">
            <a:avLst/>
          </a:prstGeom>
          <a:solidFill>
            <a:schemeClr val="accent1"/>
          </a:solidFill>
          <a:ln w="12700" cap="flat" cmpd="sng" algn="ctr">
            <a:solidFill>
              <a:schemeClr val="accent2"/>
            </a:solidFill>
            <a:prstDash val="solid"/>
            <a:round/>
            <a:headEnd type="none" w="med" len="med"/>
            <a:tailEnd type="none" w="med" len="med"/>
          </a:ln>
          <a:effectLst/>
        </p:spPr>
      </p:cxnSp>
      <p:sp>
        <p:nvSpPr>
          <p:cNvPr id="206" name="Rectangle 205">
            <a:extLst>
              <a:ext uri="{FF2B5EF4-FFF2-40B4-BE49-F238E27FC236}">
                <a16:creationId xmlns:a16="http://schemas.microsoft.com/office/drawing/2014/main" id="{A34483FF-C10A-4AFD-AF7B-9020917491F9}"/>
              </a:ext>
            </a:extLst>
          </p:cNvPr>
          <p:cNvSpPr/>
          <p:nvPr/>
        </p:nvSpPr>
        <p:spPr bwMode="auto">
          <a:xfrm>
            <a:off x="3464111" y="2666203"/>
            <a:ext cx="56577" cy="536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181818"/>
              </a:solidFill>
              <a:effectLst/>
              <a:uLnTx/>
              <a:uFillTx/>
              <a:latin typeface="Ericsson Hilda"/>
              <a:ea typeface="+mn-ea"/>
              <a:cs typeface="+mn-cs"/>
            </a:endParaRPr>
          </a:p>
        </p:txBody>
      </p:sp>
      <p:sp>
        <p:nvSpPr>
          <p:cNvPr id="207" name="Rectangle 206">
            <a:extLst>
              <a:ext uri="{FF2B5EF4-FFF2-40B4-BE49-F238E27FC236}">
                <a16:creationId xmlns:a16="http://schemas.microsoft.com/office/drawing/2014/main" id="{02E7DDD1-A0FC-4571-9418-1B4F5F1F1D34}"/>
              </a:ext>
            </a:extLst>
          </p:cNvPr>
          <p:cNvSpPr/>
          <p:nvPr/>
        </p:nvSpPr>
        <p:spPr bwMode="auto">
          <a:xfrm>
            <a:off x="3464111" y="2360188"/>
            <a:ext cx="56577" cy="53657"/>
          </a:xfrm>
          <a:prstGeom prst="rect">
            <a:avLst/>
          </a:prstGeom>
          <a:no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181818"/>
              </a:solidFill>
              <a:effectLst/>
              <a:uLnTx/>
              <a:uFillTx/>
              <a:latin typeface="Ericsson Hilda"/>
              <a:ea typeface="+mn-ea"/>
              <a:cs typeface="+mn-cs"/>
            </a:endParaRPr>
          </a:p>
        </p:txBody>
      </p:sp>
      <p:cxnSp>
        <p:nvCxnSpPr>
          <p:cNvPr id="208" name="Straight Connector 207">
            <a:extLst>
              <a:ext uri="{FF2B5EF4-FFF2-40B4-BE49-F238E27FC236}">
                <a16:creationId xmlns:a16="http://schemas.microsoft.com/office/drawing/2014/main" id="{6680BA07-3FF5-4F47-BB0E-ACA2EF5B51B2}"/>
              </a:ext>
            </a:extLst>
          </p:cNvPr>
          <p:cNvCxnSpPr>
            <a:cxnSpLocks/>
          </p:cNvCxnSpPr>
          <p:nvPr/>
        </p:nvCxnSpPr>
        <p:spPr bwMode="auto">
          <a:xfrm>
            <a:off x="3494033" y="2414677"/>
            <a:ext cx="0" cy="252358"/>
          </a:xfrm>
          <a:prstGeom prst="line">
            <a:avLst/>
          </a:prstGeom>
          <a:solidFill>
            <a:schemeClr val="accent1"/>
          </a:solidFill>
          <a:ln w="12700" cap="flat" cmpd="sng" algn="ctr">
            <a:solidFill>
              <a:schemeClr val="accent1"/>
            </a:solidFill>
            <a:prstDash val="dash"/>
            <a:round/>
            <a:headEnd type="none" w="med" len="med"/>
            <a:tailEnd type="none" w="med" len="med"/>
          </a:ln>
          <a:effectLst/>
        </p:spPr>
      </p:cxnSp>
      <p:sp>
        <p:nvSpPr>
          <p:cNvPr id="209" name="TextBox 208">
            <a:extLst>
              <a:ext uri="{FF2B5EF4-FFF2-40B4-BE49-F238E27FC236}">
                <a16:creationId xmlns:a16="http://schemas.microsoft.com/office/drawing/2014/main" id="{9D98B712-FC8E-4798-AC3E-CC2DCAA9131C}"/>
              </a:ext>
            </a:extLst>
          </p:cNvPr>
          <p:cNvSpPr txBox="1"/>
          <p:nvPr/>
        </p:nvSpPr>
        <p:spPr bwMode="auto">
          <a:xfrm>
            <a:off x="3599817" y="2467780"/>
            <a:ext cx="142668" cy="92333"/>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600" b="0" i="0" u="none" strike="noStrike" kern="1200" cap="none" spc="0" normalizeH="0" baseline="0" noProof="0">
                <a:ln>
                  <a:noFill/>
                </a:ln>
                <a:solidFill>
                  <a:srgbClr val="0082F0"/>
                </a:solidFill>
                <a:effectLst/>
                <a:uLnTx/>
                <a:uFillTx/>
                <a:latin typeface="Arial" panose="020B0604020202020204" pitchFamily="34" charset="0"/>
                <a:ea typeface="+mn-ea"/>
                <a:cs typeface="Arial" panose="020B0604020202020204" pitchFamily="34" charset="0"/>
              </a:rPr>
              <a:t>N26</a:t>
            </a:r>
          </a:p>
        </p:txBody>
      </p:sp>
      <p:sp>
        <p:nvSpPr>
          <p:cNvPr id="210" name="TextBox 209">
            <a:extLst>
              <a:ext uri="{FF2B5EF4-FFF2-40B4-BE49-F238E27FC236}">
                <a16:creationId xmlns:a16="http://schemas.microsoft.com/office/drawing/2014/main" id="{F38B282B-118E-4254-98A8-B4588E6698E4}"/>
              </a:ext>
            </a:extLst>
          </p:cNvPr>
          <p:cNvSpPr txBox="1"/>
          <p:nvPr/>
        </p:nvSpPr>
        <p:spPr bwMode="auto">
          <a:xfrm>
            <a:off x="3251243" y="2482931"/>
            <a:ext cx="94577" cy="92333"/>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600" b="0" i="0" u="none" strike="noStrike" kern="1200" cap="none" spc="0" normalizeH="0" baseline="0" noProof="0">
                <a:ln>
                  <a:noFill/>
                </a:ln>
                <a:solidFill>
                  <a:srgbClr val="0082F0"/>
                </a:solidFill>
                <a:effectLst/>
                <a:uLnTx/>
                <a:uFillTx/>
                <a:latin typeface="Arial" panose="020B0604020202020204" pitchFamily="34" charset="0"/>
                <a:ea typeface="+mn-ea"/>
                <a:cs typeface="Arial" panose="020B0604020202020204" pitchFamily="34" charset="0"/>
              </a:rPr>
              <a:t>S5</a:t>
            </a:r>
          </a:p>
        </p:txBody>
      </p:sp>
      <p:sp>
        <p:nvSpPr>
          <p:cNvPr id="211" name="TextBox 210">
            <a:extLst>
              <a:ext uri="{FF2B5EF4-FFF2-40B4-BE49-F238E27FC236}">
                <a16:creationId xmlns:a16="http://schemas.microsoft.com/office/drawing/2014/main" id="{8BA31ABD-5DC3-40FE-83A7-27706019C4FC}"/>
              </a:ext>
            </a:extLst>
          </p:cNvPr>
          <p:cNvSpPr txBox="1">
            <a:spLocks noChangeAspect="1"/>
          </p:cNvSpPr>
          <p:nvPr/>
        </p:nvSpPr>
        <p:spPr bwMode="auto">
          <a:xfrm>
            <a:off x="4903646" y="2676624"/>
            <a:ext cx="445494" cy="686571"/>
          </a:xfrm>
          <a:prstGeom prst="rect">
            <a:avLst/>
          </a:prstGeom>
          <a:solidFill>
            <a:schemeClr val="bg1"/>
          </a:solidFill>
          <a:ln w="19050">
            <a:solidFill>
              <a:schemeClr val="accent2"/>
            </a:solidFill>
            <a:prstDash val="sysDot"/>
            <a:miter lim="800000"/>
            <a:headEnd/>
            <a:tailEnd/>
          </a:ln>
        </p:spPr>
        <p:txBody>
          <a:bodyPr vert="horz" wrap="square" lIns="0" tIns="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100" b="1" i="0" u="none" strike="noStrike" kern="1200" cap="none" spc="0" normalizeH="0" baseline="0" noProof="0">
                <a:ln>
                  <a:noFill/>
                </a:ln>
                <a:solidFill>
                  <a:schemeClr val="accent2"/>
                </a:solidFill>
                <a:effectLst/>
                <a:uLnTx/>
                <a:uFillTx/>
                <a:latin typeface="Ericsson Technical Icons" panose="00000500000000000000" pitchFamily="2" charset="0"/>
                <a:ea typeface="+mn-ea"/>
                <a:cs typeface="+mn-cs"/>
              </a:rPr>
              <a:t>S</a:t>
            </a:r>
            <a:br>
              <a:rPr kumimoji="0" lang="en-US" sz="1100" b="1" i="0" u="none" strike="noStrike" kern="1200" cap="none" spc="0" normalizeH="0" baseline="0" noProof="0">
                <a:ln>
                  <a:noFill/>
                </a:ln>
                <a:solidFill>
                  <a:schemeClr val="accent2"/>
                </a:solidFill>
                <a:effectLst/>
                <a:uLnTx/>
                <a:uFillTx/>
                <a:latin typeface="Ericsson Technical Icons" panose="00000500000000000000" pitchFamily="2" charset="0"/>
                <a:ea typeface="+mn-ea"/>
                <a:cs typeface="+mn-cs"/>
              </a:rPr>
            </a:br>
            <a:r>
              <a:rPr kumimoji="0" lang="en-US" sz="1100" b="1" i="0" u="none" strike="noStrike" kern="1200" cap="none" spc="0" normalizeH="0" baseline="0" noProof="0">
                <a:ln>
                  <a:noFill/>
                </a:ln>
                <a:solidFill>
                  <a:schemeClr val="accent2"/>
                </a:solidFill>
                <a:effectLst/>
                <a:uLnTx/>
                <a:uFillTx/>
                <a:latin typeface="Ericsson Technical Icons" panose="00000500000000000000" pitchFamily="2" charset="0"/>
                <a:ea typeface="+mn-ea"/>
                <a:cs typeface="+mn-cs"/>
              </a:rPr>
              <a:t>G</a:t>
            </a:r>
            <a:br>
              <a:rPr kumimoji="0" lang="en-US" sz="1100" b="1" i="0" u="none" strike="noStrike" kern="1200" cap="none" spc="0" normalizeH="0" baseline="0" noProof="0">
                <a:ln>
                  <a:noFill/>
                </a:ln>
                <a:solidFill>
                  <a:schemeClr val="accent2"/>
                </a:solidFill>
                <a:effectLst/>
                <a:uLnTx/>
                <a:uFillTx/>
                <a:latin typeface="Ericsson Technical Icons" panose="00000500000000000000" pitchFamily="2" charset="0"/>
                <a:ea typeface="+mn-ea"/>
                <a:cs typeface="+mn-cs"/>
              </a:rPr>
            </a:br>
            <a:r>
              <a:rPr kumimoji="0" lang="en-US" sz="800" b="1" i="0" u="none" strike="noStrike" kern="1200" cap="none" spc="0" normalizeH="0" baseline="0" noProof="0">
                <a:ln>
                  <a:noFill/>
                </a:ln>
                <a:solidFill>
                  <a:schemeClr val="accent2"/>
                </a:solidFill>
                <a:effectLst/>
                <a:uLnTx/>
                <a:uFillTx/>
                <a:latin typeface="Ericsson Hilda"/>
                <a:ea typeface="+mn-ea"/>
                <a:cs typeface="+mn-cs"/>
              </a:rPr>
              <a:t>PSAP</a:t>
            </a:r>
          </a:p>
        </p:txBody>
      </p:sp>
      <p:cxnSp>
        <p:nvCxnSpPr>
          <p:cNvPr id="212" name="Straight Connector 211">
            <a:extLst>
              <a:ext uri="{FF2B5EF4-FFF2-40B4-BE49-F238E27FC236}">
                <a16:creationId xmlns:a16="http://schemas.microsoft.com/office/drawing/2014/main" id="{13F54D94-0B2B-4575-93CC-DD6A4D40D0E5}"/>
              </a:ext>
            </a:extLst>
          </p:cNvPr>
          <p:cNvCxnSpPr>
            <a:cxnSpLocks/>
            <a:stCxn id="161" idx="3"/>
            <a:endCxn id="211" idx="1"/>
          </p:cNvCxnSpPr>
          <p:nvPr/>
        </p:nvCxnSpPr>
        <p:spPr bwMode="auto">
          <a:xfrm>
            <a:off x="4530494" y="3019910"/>
            <a:ext cx="373152" cy="0"/>
          </a:xfrm>
          <a:prstGeom prst="line">
            <a:avLst/>
          </a:prstGeom>
          <a:solidFill>
            <a:schemeClr val="accent1"/>
          </a:solidFill>
          <a:ln w="12700" cap="flat" cmpd="sng" algn="ctr">
            <a:solidFill>
              <a:schemeClr val="accent2"/>
            </a:solidFill>
            <a:prstDash val="solid"/>
            <a:round/>
            <a:headEnd type="none" w="med" len="med"/>
            <a:tailEnd type="none" w="med" len="med"/>
          </a:ln>
          <a:effectLst/>
        </p:spPr>
      </p:cxnSp>
      <p:sp>
        <p:nvSpPr>
          <p:cNvPr id="213" name="TextBox 212">
            <a:extLst>
              <a:ext uri="{FF2B5EF4-FFF2-40B4-BE49-F238E27FC236}">
                <a16:creationId xmlns:a16="http://schemas.microsoft.com/office/drawing/2014/main" id="{57067AA9-E434-4310-8033-63ABF0D17C3F}"/>
              </a:ext>
            </a:extLst>
          </p:cNvPr>
          <p:cNvSpPr txBox="1"/>
          <p:nvPr/>
        </p:nvSpPr>
        <p:spPr bwMode="auto">
          <a:xfrm>
            <a:off x="4076812" y="1740556"/>
            <a:ext cx="450570" cy="683711"/>
          </a:xfrm>
          <a:prstGeom prst="rect">
            <a:avLst/>
          </a:prstGeom>
          <a:solidFill>
            <a:schemeClr val="bg1"/>
          </a:solidFill>
          <a:ln w="19050">
            <a:solidFill>
              <a:schemeClr val="accent2"/>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
                <a:srgbClr val="181818"/>
              </a:buClr>
              <a:buSzTx/>
              <a:buFontTx/>
              <a:buNone/>
              <a:tabLst/>
              <a:defRPr/>
            </a:pPr>
            <a:r>
              <a:rPr kumimoji="0" lang="en-US" sz="1050" b="0" i="0" u="none" strike="noStrike" kern="1200" cap="none" spc="0" normalizeH="0" baseline="0" noProof="0">
                <a:ln>
                  <a:noFill/>
                </a:ln>
                <a:solidFill>
                  <a:schemeClr val="accent2"/>
                </a:solidFill>
                <a:effectLst/>
                <a:uLnTx/>
                <a:uFillTx/>
                <a:latin typeface="Ericsson Technical Icons" panose="00000500000000000000" pitchFamily="2" charset="0"/>
                <a:ea typeface="+mn-ea"/>
                <a:cs typeface="+mn-cs"/>
              </a:rPr>
              <a:t>s</a:t>
            </a:r>
            <a:br>
              <a:rPr kumimoji="0" lang="en-US" sz="1050" b="0" i="0" u="none" strike="noStrike" kern="1200" cap="none" spc="0" normalizeH="0" baseline="0" noProof="0">
                <a:ln>
                  <a:noFill/>
                </a:ln>
                <a:solidFill>
                  <a:schemeClr val="accent2"/>
                </a:solidFill>
                <a:effectLst/>
                <a:uLnTx/>
                <a:uFillTx/>
                <a:latin typeface="Ericsson Technical Icons" panose="00000500000000000000" pitchFamily="2" charset="0"/>
                <a:ea typeface="+mn-ea"/>
                <a:cs typeface="+mn-cs"/>
              </a:rPr>
            </a:br>
            <a:r>
              <a:rPr kumimoji="0" lang="en-US" sz="1050" b="0" i="0" u="none" strike="noStrike" kern="1200" cap="none" spc="0" normalizeH="0" baseline="0" noProof="0">
                <a:ln>
                  <a:noFill/>
                </a:ln>
                <a:solidFill>
                  <a:schemeClr val="accent2"/>
                </a:solidFill>
                <a:effectLst/>
                <a:uLnTx/>
                <a:uFillTx/>
                <a:latin typeface="Ericsson Technical Icons" panose="00000500000000000000" pitchFamily="2" charset="0"/>
                <a:ea typeface="+mn-ea"/>
                <a:cs typeface="+mn-cs"/>
              </a:rPr>
              <a:t>d</a:t>
            </a:r>
          </a:p>
          <a:p>
            <a:pPr marL="0" marR="0" lvl="0" indent="0" algn="ctr" defTabSz="914400" rtl="0" eaLnBrk="1" fontAlgn="auto" latinLnBrk="0" hangingPunct="1">
              <a:lnSpc>
                <a:spcPct val="90000"/>
              </a:lnSpc>
              <a:spcBef>
                <a:spcPts val="0"/>
              </a:spcBef>
              <a:spcAft>
                <a:spcPts val="0"/>
              </a:spcAft>
              <a:buClr>
                <a:srgbClr val="181818"/>
              </a:buClr>
              <a:buSzTx/>
              <a:buFontTx/>
              <a:buNone/>
              <a:tabLst/>
              <a:defRPr/>
            </a:pPr>
            <a:r>
              <a:rPr kumimoji="0" lang="en-US" sz="600" b="0" i="0" u="none" strike="noStrike" kern="1200" cap="none" spc="0" normalizeH="0" baseline="0" noProof="0">
                <a:ln>
                  <a:noFill/>
                </a:ln>
                <a:solidFill>
                  <a:schemeClr val="accent2"/>
                </a:solidFill>
                <a:effectLst/>
                <a:uLnTx/>
                <a:uFillTx/>
                <a:latin typeface="Ericsson Hilda"/>
                <a:ea typeface="+mn-ea"/>
                <a:cs typeface="+mn-cs"/>
              </a:rPr>
              <a:t>GMLC/ LRF</a:t>
            </a:r>
            <a:br>
              <a:rPr kumimoji="0" lang="en-US" sz="1050" b="0" i="0" u="none" strike="noStrike" kern="1200" cap="none" spc="0" normalizeH="0" baseline="0" noProof="0">
                <a:ln>
                  <a:noFill/>
                </a:ln>
                <a:solidFill>
                  <a:schemeClr val="accent2"/>
                </a:solidFill>
                <a:effectLst/>
                <a:uLnTx/>
                <a:uFillTx/>
                <a:latin typeface="Ericsson Hilda"/>
                <a:ea typeface="+mn-ea"/>
                <a:cs typeface="+mn-cs"/>
              </a:rPr>
            </a:br>
            <a:endParaRPr kumimoji="0" lang="en-US" sz="1050" b="0" i="0" u="none" strike="noStrike" kern="1200" cap="none" spc="0" normalizeH="0" baseline="0" noProof="0">
              <a:ln>
                <a:noFill/>
              </a:ln>
              <a:solidFill>
                <a:schemeClr val="accent2"/>
              </a:solidFill>
              <a:effectLst/>
              <a:uLnTx/>
              <a:uFillTx/>
              <a:latin typeface="Ericsson Hilda"/>
              <a:ea typeface="+mn-ea"/>
              <a:cs typeface="+mn-cs"/>
            </a:endParaRPr>
          </a:p>
        </p:txBody>
      </p:sp>
      <p:cxnSp>
        <p:nvCxnSpPr>
          <p:cNvPr id="214" name="Straight Connector 213">
            <a:extLst>
              <a:ext uri="{FF2B5EF4-FFF2-40B4-BE49-F238E27FC236}">
                <a16:creationId xmlns:a16="http://schemas.microsoft.com/office/drawing/2014/main" id="{CF6C2A97-4BDC-4032-B04B-1BED51FCB9FA}"/>
              </a:ext>
            </a:extLst>
          </p:cNvPr>
          <p:cNvCxnSpPr>
            <a:cxnSpLocks/>
            <a:stCxn id="213" idx="2"/>
            <a:endCxn id="161" idx="0"/>
          </p:cNvCxnSpPr>
          <p:nvPr/>
        </p:nvCxnSpPr>
        <p:spPr bwMode="auto">
          <a:xfrm>
            <a:off x="4302097" y="2424267"/>
            <a:ext cx="5650" cy="252358"/>
          </a:xfrm>
          <a:prstGeom prst="line">
            <a:avLst/>
          </a:prstGeom>
          <a:solidFill>
            <a:schemeClr val="accent1"/>
          </a:solidFill>
          <a:ln w="12700" cap="flat" cmpd="sng" algn="ctr">
            <a:solidFill>
              <a:schemeClr val="accent2"/>
            </a:solidFill>
            <a:prstDash val="dash"/>
            <a:round/>
            <a:headEnd type="none" w="med" len="med"/>
            <a:tailEnd type="none" w="med" len="med"/>
          </a:ln>
          <a:effectLst/>
        </p:spPr>
      </p:cxnSp>
      <p:cxnSp>
        <p:nvCxnSpPr>
          <p:cNvPr id="215" name="Straight Connector 95">
            <a:extLst>
              <a:ext uri="{FF2B5EF4-FFF2-40B4-BE49-F238E27FC236}">
                <a16:creationId xmlns:a16="http://schemas.microsoft.com/office/drawing/2014/main" id="{03A58B7E-856E-475D-BA91-2C5512E23569}"/>
              </a:ext>
            </a:extLst>
          </p:cNvPr>
          <p:cNvCxnSpPr>
            <a:cxnSpLocks/>
            <a:stCxn id="213" idx="3"/>
            <a:endCxn id="211" idx="0"/>
          </p:cNvCxnSpPr>
          <p:nvPr/>
        </p:nvCxnSpPr>
        <p:spPr bwMode="auto">
          <a:xfrm>
            <a:off x="4527382" y="2082412"/>
            <a:ext cx="599011" cy="594212"/>
          </a:xfrm>
          <a:prstGeom prst="bentConnector2">
            <a:avLst/>
          </a:prstGeom>
          <a:solidFill>
            <a:schemeClr val="accent1"/>
          </a:solidFill>
          <a:ln w="12700" cap="flat" cmpd="sng" algn="ctr">
            <a:solidFill>
              <a:schemeClr val="accent2"/>
            </a:solidFill>
            <a:prstDash val="dash"/>
            <a:round/>
            <a:headEnd type="none" w="med" len="med"/>
            <a:tailEnd type="none" w="med" len="med"/>
          </a:ln>
          <a:effectLst/>
        </p:spPr>
      </p:cxnSp>
      <p:cxnSp>
        <p:nvCxnSpPr>
          <p:cNvPr id="216" name="Straight Connector 215">
            <a:extLst>
              <a:ext uri="{FF2B5EF4-FFF2-40B4-BE49-F238E27FC236}">
                <a16:creationId xmlns:a16="http://schemas.microsoft.com/office/drawing/2014/main" id="{63081F76-C894-49DB-9494-C156228AA806}"/>
              </a:ext>
            </a:extLst>
          </p:cNvPr>
          <p:cNvCxnSpPr>
            <a:cxnSpLocks/>
          </p:cNvCxnSpPr>
          <p:nvPr/>
        </p:nvCxnSpPr>
        <p:spPr bwMode="auto">
          <a:xfrm flipH="1" flipV="1">
            <a:off x="3627050" y="1978514"/>
            <a:ext cx="449762" cy="1431"/>
          </a:xfrm>
          <a:prstGeom prst="line">
            <a:avLst/>
          </a:prstGeom>
          <a:solidFill>
            <a:schemeClr val="accent1"/>
          </a:solidFill>
          <a:ln w="12700" cap="flat" cmpd="sng" algn="ctr">
            <a:solidFill>
              <a:schemeClr val="accent2"/>
            </a:solidFill>
            <a:prstDash val="dash"/>
            <a:round/>
            <a:headEnd type="none" w="med" len="med"/>
            <a:tailEnd type="none" w="med" len="med"/>
          </a:ln>
          <a:effectLst/>
        </p:spPr>
      </p:cxnSp>
      <p:cxnSp>
        <p:nvCxnSpPr>
          <p:cNvPr id="219" name="Straight Connector 218">
            <a:extLst>
              <a:ext uri="{FF2B5EF4-FFF2-40B4-BE49-F238E27FC236}">
                <a16:creationId xmlns:a16="http://schemas.microsoft.com/office/drawing/2014/main" id="{B9AFFC22-5A54-4214-91D2-1226DD0227F5}"/>
              </a:ext>
            </a:extLst>
          </p:cNvPr>
          <p:cNvCxnSpPr>
            <a:cxnSpLocks/>
            <a:stCxn id="160" idx="3"/>
            <a:endCxn id="161" idx="1"/>
          </p:cNvCxnSpPr>
          <p:nvPr/>
        </p:nvCxnSpPr>
        <p:spPr bwMode="auto">
          <a:xfrm>
            <a:off x="3627050" y="2080981"/>
            <a:ext cx="457948" cy="938928"/>
          </a:xfrm>
          <a:prstGeom prst="bentConnector3">
            <a:avLst>
              <a:gd name="adj1" fmla="val 50000"/>
            </a:avLst>
          </a:prstGeom>
          <a:solidFill>
            <a:schemeClr val="accent1"/>
          </a:solidFill>
          <a:ln w="12700" cap="flat" cmpd="sng" algn="ctr">
            <a:solidFill>
              <a:schemeClr val="accent2"/>
            </a:solidFill>
            <a:prstDash val="solid"/>
            <a:round/>
            <a:headEnd type="none" w="med" len="med"/>
            <a:tailEnd type="none" w="med" len="med"/>
          </a:ln>
          <a:effectLst/>
        </p:spPr>
      </p:cxnSp>
      <p:sp>
        <p:nvSpPr>
          <p:cNvPr id="306" name="Arc 305">
            <a:extLst>
              <a:ext uri="{FF2B5EF4-FFF2-40B4-BE49-F238E27FC236}">
                <a16:creationId xmlns:a16="http://schemas.microsoft.com/office/drawing/2014/main" id="{29C4007C-142C-431E-85C3-132FA824DA4D}"/>
              </a:ext>
            </a:extLst>
          </p:cNvPr>
          <p:cNvSpPr/>
          <p:nvPr/>
        </p:nvSpPr>
        <p:spPr bwMode="auto">
          <a:xfrm flipH="1">
            <a:off x="998418" y="2155744"/>
            <a:ext cx="535278" cy="1052633"/>
          </a:xfrm>
          <a:prstGeom prst="arc">
            <a:avLst>
              <a:gd name="adj1" fmla="val 16598236"/>
              <a:gd name="adj2" fmla="val 4948829"/>
            </a:avLst>
          </a:prstGeom>
          <a:noFill/>
          <a:ln w="12700" cap="flat" cmpd="sng" algn="ctr">
            <a:solidFill>
              <a:schemeClr val="accent2"/>
            </a:solidFill>
            <a:prstDash val="solid"/>
            <a:round/>
            <a:headEnd type="triangl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600" b="0" i="0" u="none" strike="noStrike" kern="1200" cap="none" spc="0" normalizeH="0" baseline="0" noProof="0">
              <a:ln>
                <a:noFill/>
              </a:ln>
              <a:solidFill>
                <a:srgbClr val="FF8C0A"/>
              </a:solidFill>
              <a:effectLst/>
              <a:uLnTx/>
              <a:uFillTx/>
              <a:latin typeface="Arial" charset="0"/>
              <a:ea typeface="+mn-ea"/>
              <a:cs typeface="+mn-cs"/>
            </a:endParaRPr>
          </a:p>
        </p:txBody>
      </p:sp>
      <p:sp>
        <p:nvSpPr>
          <p:cNvPr id="307" name="Text Box 1179">
            <a:extLst>
              <a:ext uri="{FF2B5EF4-FFF2-40B4-BE49-F238E27FC236}">
                <a16:creationId xmlns:a16="http://schemas.microsoft.com/office/drawing/2014/main" id="{1A87EF1E-D7CF-4CCF-8484-E9C092C80E0B}"/>
              </a:ext>
            </a:extLst>
          </p:cNvPr>
          <p:cNvSpPr txBox="1">
            <a:spLocks noChangeArrowheads="1"/>
          </p:cNvSpPr>
          <p:nvPr/>
        </p:nvSpPr>
        <p:spPr bwMode="auto">
          <a:xfrm>
            <a:off x="1124733" y="2596611"/>
            <a:ext cx="517770"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nchorCtr="0">
            <a:spAutoFit/>
          </a:bodyP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lang="en-US" sz="600" kern="1200" spc="0">
                <a:solidFill>
                  <a:srgbClr val="0FC373"/>
                </a:solidFill>
                <a:latin typeface="Ericsson Hilda"/>
              </a:rPr>
              <a:t>Service request </a:t>
            </a:r>
            <a:br>
              <a:rPr lang="en-US" sz="600" kern="1200" spc="0">
                <a:solidFill>
                  <a:srgbClr val="0FC373"/>
                </a:solidFill>
                <a:latin typeface="Ericsson Hilda"/>
              </a:rPr>
            </a:br>
            <a:r>
              <a:rPr lang="en-US" sz="600" kern="1200" spc="0">
                <a:solidFill>
                  <a:srgbClr val="0FC373"/>
                </a:solidFill>
                <a:latin typeface="Ericsson Hilda"/>
              </a:rPr>
              <a:t>for emergency</a:t>
            </a:r>
            <a:endParaRPr kumimoji="0" lang="en-US" sz="600" b="0" i="0" u="none" strike="noStrike" kern="1200" cap="none" spc="0" normalizeH="0" baseline="0" noProof="0">
              <a:ln>
                <a:noFill/>
              </a:ln>
              <a:solidFill>
                <a:srgbClr val="0FC373"/>
              </a:solidFill>
              <a:effectLst/>
              <a:uLnTx/>
              <a:uFillTx/>
              <a:latin typeface="Ericsson Hilda"/>
            </a:endParaRPr>
          </a:p>
        </p:txBody>
      </p:sp>
      <p:sp>
        <p:nvSpPr>
          <p:cNvPr id="126" name="TextBox 125">
            <a:extLst>
              <a:ext uri="{FF2B5EF4-FFF2-40B4-BE49-F238E27FC236}">
                <a16:creationId xmlns:a16="http://schemas.microsoft.com/office/drawing/2014/main" id="{4C3C2192-A3A3-436A-8DAF-B0CF7E1E692E}"/>
              </a:ext>
            </a:extLst>
          </p:cNvPr>
          <p:cNvSpPr txBox="1"/>
          <p:nvPr/>
        </p:nvSpPr>
        <p:spPr bwMode="auto">
          <a:xfrm>
            <a:off x="7493358" y="1923114"/>
            <a:ext cx="411971" cy="184666"/>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600" b="0" i="0" u="none" strike="noStrike" kern="1200" cap="none" spc="0" normalizeH="0" baseline="0" noProof="0">
                <a:ln>
                  <a:noFill/>
                </a:ln>
                <a:solidFill>
                  <a:srgbClr val="0FC373"/>
                </a:solidFill>
                <a:effectLst/>
                <a:uLnTx/>
                <a:uFillTx/>
                <a:latin typeface="Arial" panose="020B0604020202020204" pitchFamily="34" charset="0"/>
                <a:ea typeface="+mn-ea"/>
                <a:cs typeface="Arial" panose="020B0604020202020204" pitchFamily="34" charset="0"/>
              </a:rPr>
              <a:t>Emergency </a:t>
            </a:r>
            <a:br>
              <a:rPr kumimoji="0" lang="en-US" sz="600" b="0" i="0" u="none" strike="noStrike" kern="1200" cap="none" spc="0" normalizeH="0" baseline="0" noProof="0">
                <a:ln>
                  <a:noFill/>
                </a:ln>
                <a:solidFill>
                  <a:srgbClr val="0FC373"/>
                </a:solidFill>
                <a:effectLst/>
                <a:uLnTx/>
                <a:uFillTx/>
                <a:latin typeface="Arial" panose="020B0604020202020204" pitchFamily="34" charset="0"/>
                <a:ea typeface="+mn-ea"/>
                <a:cs typeface="Arial" panose="020B0604020202020204" pitchFamily="34" charset="0"/>
              </a:rPr>
            </a:br>
            <a:r>
              <a:rPr kumimoji="0" lang="en-US" sz="600" b="0" i="0" u="none" strike="noStrike" kern="1200" cap="none" spc="0" normalizeH="0" baseline="0" noProof="0">
                <a:ln>
                  <a:noFill/>
                </a:ln>
                <a:solidFill>
                  <a:srgbClr val="0FC373"/>
                </a:solidFill>
                <a:effectLst/>
                <a:uLnTx/>
                <a:uFillTx/>
                <a:latin typeface="Arial" panose="020B0604020202020204" pitchFamily="34" charset="0"/>
                <a:ea typeface="+mn-ea"/>
                <a:cs typeface="Arial" panose="020B0604020202020204" pitchFamily="34" charset="0"/>
              </a:rPr>
              <a:t>Call</a:t>
            </a:r>
            <a:endParaRPr kumimoji="0" lang="en-US" sz="600" b="0" i="0" u="none" strike="noStrike" kern="1200" cap="none" spc="0" normalizeH="0" baseline="0" noProof="0">
              <a:ln>
                <a:noFill/>
              </a:ln>
              <a:solidFill>
                <a:schemeClr val="accent6">
                  <a:lumMod val="40000"/>
                  <a:lumOff val="60000"/>
                </a:schemeClr>
              </a:solidFill>
              <a:effectLst/>
              <a:uLnTx/>
              <a:uFillTx/>
              <a:latin typeface="Arial" panose="020B0604020202020204" pitchFamily="34" charset="0"/>
              <a:ea typeface="+mn-ea"/>
              <a:cs typeface="Arial" panose="020B0604020202020204" pitchFamily="34" charset="0"/>
            </a:endParaRPr>
          </a:p>
        </p:txBody>
      </p:sp>
      <p:sp>
        <p:nvSpPr>
          <p:cNvPr id="127" name="TextBox 126">
            <a:extLst>
              <a:ext uri="{FF2B5EF4-FFF2-40B4-BE49-F238E27FC236}">
                <a16:creationId xmlns:a16="http://schemas.microsoft.com/office/drawing/2014/main" id="{511CE194-D9DB-4070-926E-377DACB135FB}"/>
              </a:ext>
            </a:extLst>
          </p:cNvPr>
          <p:cNvSpPr txBox="1"/>
          <p:nvPr/>
        </p:nvSpPr>
        <p:spPr bwMode="auto">
          <a:xfrm>
            <a:off x="7489943" y="3099324"/>
            <a:ext cx="411971" cy="184666"/>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600" b="0" i="0" u="none" strike="noStrike" kern="1200" cap="none" spc="0" normalizeH="0" baseline="0" noProof="0">
                <a:ln>
                  <a:noFill/>
                </a:ln>
                <a:solidFill>
                  <a:schemeClr val="accent3">
                    <a:lumMod val="75000"/>
                  </a:schemeClr>
                </a:solidFill>
                <a:effectLst/>
                <a:uLnTx/>
                <a:uFillTx/>
                <a:latin typeface="Arial" panose="020B0604020202020204" pitchFamily="34" charset="0"/>
                <a:ea typeface="+mn-ea"/>
                <a:cs typeface="Arial" panose="020B0604020202020204" pitchFamily="34" charset="0"/>
              </a:rPr>
              <a:t>Emergency </a:t>
            </a:r>
            <a:br>
              <a:rPr kumimoji="0" lang="en-US" sz="600" b="0" i="0" u="none" strike="noStrike" kern="1200" cap="none" spc="0" normalizeH="0" baseline="0" noProof="0">
                <a:ln>
                  <a:noFill/>
                </a:ln>
                <a:solidFill>
                  <a:schemeClr val="accent3">
                    <a:lumMod val="75000"/>
                  </a:schemeClr>
                </a:solidFill>
                <a:effectLst/>
                <a:uLnTx/>
                <a:uFillTx/>
                <a:latin typeface="Arial" panose="020B0604020202020204" pitchFamily="34" charset="0"/>
                <a:ea typeface="+mn-ea"/>
                <a:cs typeface="Arial" panose="020B0604020202020204" pitchFamily="34" charset="0"/>
              </a:rPr>
            </a:br>
            <a:r>
              <a:rPr kumimoji="0" lang="en-US" sz="600" b="0" i="0" u="none" strike="noStrike" kern="1200" cap="none" spc="0" normalizeH="0" baseline="0" noProof="0">
                <a:ln>
                  <a:noFill/>
                </a:ln>
                <a:solidFill>
                  <a:schemeClr val="accent3">
                    <a:lumMod val="75000"/>
                  </a:schemeClr>
                </a:solidFill>
                <a:effectLst/>
                <a:uLnTx/>
                <a:uFillTx/>
                <a:latin typeface="Arial" panose="020B0604020202020204" pitchFamily="34" charset="0"/>
                <a:ea typeface="+mn-ea"/>
                <a:cs typeface="Arial" panose="020B0604020202020204" pitchFamily="34" charset="0"/>
              </a:rPr>
              <a:t>Call</a:t>
            </a:r>
          </a:p>
        </p:txBody>
      </p:sp>
      <p:sp>
        <p:nvSpPr>
          <p:cNvPr id="129" name="TextBox 128">
            <a:extLst>
              <a:ext uri="{FF2B5EF4-FFF2-40B4-BE49-F238E27FC236}">
                <a16:creationId xmlns:a16="http://schemas.microsoft.com/office/drawing/2014/main" id="{9C55F17E-30B8-41ED-94F7-14C4E8C2753D}"/>
              </a:ext>
            </a:extLst>
          </p:cNvPr>
          <p:cNvSpPr txBox="1"/>
          <p:nvPr/>
        </p:nvSpPr>
        <p:spPr bwMode="auto">
          <a:xfrm>
            <a:off x="7482167" y="2840339"/>
            <a:ext cx="411971" cy="184666"/>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600" b="0" i="0" u="none" strike="noStrike" kern="1200" cap="none" spc="0" normalizeH="0" baseline="0" noProof="0">
                <a:ln>
                  <a:noFill/>
                </a:ln>
                <a:solidFill>
                  <a:srgbClr val="0FC373"/>
                </a:solidFill>
                <a:effectLst/>
                <a:uLnTx/>
                <a:uFillTx/>
                <a:latin typeface="Arial" panose="020B0604020202020204" pitchFamily="34" charset="0"/>
                <a:ea typeface="+mn-ea"/>
                <a:cs typeface="Arial" panose="020B0604020202020204" pitchFamily="34" charset="0"/>
              </a:rPr>
              <a:t>Emergency </a:t>
            </a:r>
            <a:br>
              <a:rPr kumimoji="0" lang="en-US" sz="600" b="0" i="0" u="none" strike="noStrike" kern="1200" cap="none" spc="0" normalizeH="0" baseline="0" noProof="0">
                <a:ln>
                  <a:noFill/>
                </a:ln>
                <a:solidFill>
                  <a:srgbClr val="0FC373"/>
                </a:solidFill>
                <a:effectLst/>
                <a:uLnTx/>
                <a:uFillTx/>
                <a:latin typeface="Arial" panose="020B0604020202020204" pitchFamily="34" charset="0"/>
                <a:ea typeface="+mn-ea"/>
                <a:cs typeface="Arial" panose="020B0604020202020204" pitchFamily="34" charset="0"/>
              </a:rPr>
            </a:br>
            <a:r>
              <a:rPr kumimoji="0" lang="en-US" sz="600" b="0" i="0" u="none" strike="noStrike" kern="1200" cap="none" spc="0" normalizeH="0" baseline="0" noProof="0">
                <a:ln>
                  <a:noFill/>
                </a:ln>
                <a:solidFill>
                  <a:srgbClr val="0FC373"/>
                </a:solidFill>
                <a:effectLst/>
                <a:uLnTx/>
                <a:uFillTx/>
                <a:latin typeface="Arial" panose="020B0604020202020204" pitchFamily="34" charset="0"/>
                <a:ea typeface="+mn-ea"/>
                <a:cs typeface="Arial" panose="020B0604020202020204" pitchFamily="34" charset="0"/>
              </a:rPr>
              <a:t>Call setup</a:t>
            </a:r>
            <a:endParaRPr kumimoji="0" lang="en-US" sz="600" b="0" i="0" u="none" strike="noStrike" kern="1200" cap="none" spc="0" normalizeH="0" baseline="0" noProof="0">
              <a:ln>
                <a:noFill/>
              </a:ln>
              <a:solidFill>
                <a:schemeClr val="accent6">
                  <a:lumMod val="40000"/>
                  <a:lumOff val="60000"/>
                </a:schemeClr>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1482033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5A3FB4-0984-4E88-A582-F4AEA0F529B9}"/>
              </a:ext>
            </a:extLst>
          </p:cNvPr>
          <p:cNvSpPr>
            <a:spLocks noGrp="1"/>
          </p:cNvSpPr>
          <p:nvPr>
            <p:ph sz="quarter" idx="10"/>
          </p:nvPr>
        </p:nvSpPr>
        <p:spPr>
          <a:xfrm>
            <a:off x="473465" y="1516643"/>
            <a:ext cx="4133478" cy="4392613"/>
          </a:xfrm>
        </p:spPr>
        <p:txBody>
          <a:bodyPr>
            <a:normAutofit fontScale="70000" lnSpcReduction="20000"/>
          </a:bodyPr>
          <a:lstStyle/>
          <a:p>
            <a:r>
              <a:rPr lang="en-US" sz="2100">
                <a:solidFill>
                  <a:schemeClr val="accent4"/>
                </a:solidFill>
              </a:rPr>
              <a:t>SMS over NAS</a:t>
            </a:r>
          </a:p>
          <a:p>
            <a:pPr lvl="1"/>
            <a:r>
              <a:rPr lang="en-US"/>
              <a:t>SMSF in 5GC for originating and terminating SMS</a:t>
            </a:r>
          </a:p>
          <a:p>
            <a:pPr lvl="2"/>
            <a:r>
              <a:rPr lang="en-US"/>
              <a:t>MAP for SMS transport with SMS-C</a:t>
            </a:r>
          </a:p>
          <a:p>
            <a:pPr lvl="1"/>
            <a:r>
              <a:rPr lang="en-US"/>
              <a:t>SMS transport between UE and AMF via NAS</a:t>
            </a:r>
            <a:br>
              <a:rPr lang="en-US"/>
            </a:br>
            <a:endParaRPr lang="en-US"/>
          </a:p>
          <a:p>
            <a:r>
              <a:rPr lang="en-US" sz="2100">
                <a:solidFill>
                  <a:schemeClr val="accent2"/>
                </a:solidFill>
              </a:rPr>
              <a:t>SMS over IP</a:t>
            </a:r>
          </a:p>
          <a:p>
            <a:pPr lvl="1"/>
            <a:r>
              <a:rPr lang="en-US"/>
              <a:t>IP-SM-</a:t>
            </a:r>
            <a:r>
              <a:rPr lang="en-US" err="1"/>
              <a:t>Gw</a:t>
            </a:r>
            <a:r>
              <a:rPr lang="en-US"/>
              <a:t> for originating and terminating SMS</a:t>
            </a:r>
          </a:p>
          <a:p>
            <a:pPr lvl="2"/>
            <a:r>
              <a:rPr lang="en-US"/>
              <a:t>Performs MT domain selection to other accesses (4G, 3G, 2G)</a:t>
            </a:r>
          </a:p>
          <a:p>
            <a:pPr lvl="1"/>
            <a:r>
              <a:rPr lang="en-US"/>
              <a:t>SMS transport between UE and IP-SM-GW via IP </a:t>
            </a:r>
          </a:p>
          <a:p>
            <a:pPr marL="0" indent="0">
              <a:buNone/>
            </a:pPr>
            <a:endParaRPr lang="en-US"/>
          </a:p>
          <a:p>
            <a:r>
              <a:rPr lang="en-US"/>
              <a:t>Both SMS over NAS and SMS over IP must be supported.</a:t>
            </a:r>
          </a:p>
          <a:p>
            <a:pPr lvl="1"/>
            <a:r>
              <a:rPr lang="en-US"/>
              <a:t>They can be combined and can be used also in case EPS Fallback is used for voice</a:t>
            </a:r>
          </a:p>
          <a:p>
            <a:pPr lvl="1"/>
            <a:endParaRPr lang="en-US"/>
          </a:p>
          <a:p>
            <a:endParaRPr lang="en-US"/>
          </a:p>
        </p:txBody>
      </p:sp>
      <p:sp>
        <p:nvSpPr>
          <p:cNvPr id="3" name="Title 2">
            <a:extLst>
              <a:ext uri="{FF2B5EF4-FFF2-40B4-BE49-F238E27FC236}">
                <a16:creationId xmlns:a16="http://schemas.microsoft.com/office/drawing/2014/main" id="{A1F3D7D3-4BDB-44B0-97A7-9BC386B78E26}"/>
              </a:ext>
            </a:extLst>
          </p:cNvPr>
          <p:cNvSpPr>
            <a:spLocks noGrp="1"/>
          </p:cNvSpPr>
          <p:nvPr>
            <p:ph type="title"/>
          </p:nvPr>
        </p:nvSpPr>
        <p:spPr>
          <a:xfrm>
            <a:off x="479424" y="476250"/>
            <a:ext cx="8353425" cy="1081088"/>
          </a:xfrm>
        </p:spPr>
        <p:txBody>
          <a:bodyPr/>
          <a:lstStyle/>
          <a:p>
            <a:r>
              <a:rPr lang="en-US" sz="3600"/>
              <a:t>SMS in 5GS</a:t>
            </a:r>
          </a:p>
        </p:txBody>
      </p:sp>
      <p:sp>
        <p:nvSpPr>
          <p:cNvPr id="37" name="Rectangle 36">
            <a:extLst>
              <a:ext uri="{FF2B5EF4-FFF2-40B4-BE49-F238E27FC236}">
                <a16:creationId xmlns:a16="http://schemas.microsoft.com/office/drawing/2014/main" id="{965A11AF-CB2F-4C8E-9C66-50CFA2996CC9}"/>
              </a:ext>
            </a:extLst>
          </p:cNvPr>
          <p:cNvSpPr/>
          <p:nvPr/>
        </p:nvSpPr>
        <p:spPr bwMode="auto">
          <a:xfrm>
            <a:off x="4796188" y="1496296"/>
            <a:ext cx="3855794" cy="1590968"/>
          </a:xfrm>
          <a:prstGeom prst="rect">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5400000" scaled="1"/>
            <a:tileRect/>
          </a:gradFill>
          <a:ln w="3175" cap="flat" cmpd="sng" algn="ctr">
            <a:no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noAutofit/>
          </a:bodyPr>
          <a:lstStyle/>
          <a:p>
            <a:pPr marL="0" lvl="0" indent="0">
              <a:buClr>
                <a:srgbClr val="181818"/>
              </a:buClr>
              <a:buNone/>
              <a:defRPr/>
            </a:pPr>
            <a:r>
              <a:rPr lang="en-US" sz="2000">
                <a:solidFill>
                  <a:srgbClr val="181818"/>
                </a:solidFill>
              </a:rPr>
              <a:t>SMS over NAS</a:t>
            </a:r>
          </a:p>
        </p:txBody>
      </p:sp>
      <p:sp>
        <p:nvSpPr>
          <p:cNvPr id="38" name="Rectangle 37">
            <a:extLst>
              <a:ext uri="{FF2B5EF4-FFF2-40B4-BE49-F238E27FC236}">
                <a16:creationId xmlns:a16="http://schemas.microsoft.com/office/drawing/2014/main" id="{1E4483A6-FA2B-4201-8709-68B3C6D7FF5E}"/>
              </a:ext>
            </a:extLst>
          </p:cNvPr>
          <p:cNvSpPr/>
          <p:nvPr/>
        </p:nvSpPr>
        <p:spPr bwMode="auto">
          <a:xfrm>
            <a:off x="4796188" y="3079016"/>
            <a:ext cx="4762943" cy="1321392"/>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path path="circle">
              <a:fillToRect l="100000" t="100000"/>
            </a:path>
            <a:tileRect r="-100000" b="-100000"/>
          </a:gradFill>
          <a:ln w="3175" cap="flat" cmpd="sng" algn="ctr">
            <a:no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b" anchorCtr="0" forceAA="0" compatLnSpc="1">
            <a:prstTxWarp prst="textNoShape">
              <a:avLst/>
            </a:prstTxWarp>
            <a:noAutofit/>
          </a:bodyPr>
          <a:lstStyle/>
          <a:p>
            <a:pPr marL="0" lvl="0" indent="0">
              <a:buClr>
                <a:srgbClr val="181818"/>
              </a:buClr>
              <a:buNone/>
              <a:defRPr/>
            </a:pPr>
            <a:r>
              <a:rPr lang="en-US" sz="2000">
                <a:solidFill>
                  <a:srgbClr val="181818"/>
                </a:solidFill>
              </a:rPr>
              <a:t>SMS over IP</a:t>
            </a:r>
          </a:p>
        </p:txBody>
      </p:sp>
      <p:cxnSp>
        <p:nvCxnSpPr>
          <p:cNvPr id="39" name="Straight Connector 38">
            <a:extLst>
              <a:ext uri="{FF2B5EF4-FFF2-40B4-BE49-F238E27FC236}">
                <a16:creationId xmlns:a16="http://schemas.microsoft.com/office/drawing/2014/main" id="{47AF4716-1453-4B08-9596-BEF1E0BB1E76}"/>
              </a:ext>
            </a:extLst>
          </p:cNvPr>
          <p:cNvCxnSpPr>
            <a:cxnSpLocks/>
            <a:stCxn id="56" idx="1"/>
            <a:endCxn id="47" idx="3"/>
          </p:cNvCxnSpPr>
          <p:nvPr/>
        </p:nvCxnSpPr>
        <p:spPr bwMode="auto">
          <a:xfrm flipH="1">
            <a:off x="7553041" y="2406498"/>
            <a:ext cx="282669" cy="0"/>
          </a:xfrm>
          <a:prstGeom prst="line">
            <a:avLst/>
          </a:prstGeom>
          <a:solidFill>
            <a:schemeClr val="accent1"/>
          </a:solidFill>
          <a:ln w="25400" cap="flat" cmpd="sng" algn="ctr">
            <a:solidFill>
              <a:schemeClr val="accent5">
                <a:lumMod val="75000"/>
              </a:schemeClr>
            </a:solidFill>
            <a:prstDash val="dash"/>
            <a:round/>
            <a:headEnd type="none" w="med" len="med"/>
            <a:tailEnd type="none" w="med" len="med"/>
          </a:ln>
          <a:effectLst/>
        </p:spPr>
      </p:cxnSp>
      <p:sp>
        <p:nvSpPr>
          <p:cNvPr id="41" name="TextBox 40">
            <a:extLst>
              <a:ext uri="{FF2B5EF4-FFF2-40B4-BE49-F238E27FC236}">
                <a16:creationId xmlns:a16="http://schemas.microsoft.com/office/drawing/2014/main" id="{03817C8F-DE9F-4C6A-8F8F-4EB1C9461AD4}"/>
              </a:ext>
            </a:extLst>
          </p:cNvPr>
          <p:cNvSpPr txBox="1"/>
          <p:nvPr/>
        </p:nvSpPr>
        <p:spPr bwMode="auto">
          <a:xfrm>
            <a:off x="5866686" y="2584298"/>
            <a:ext cx="551438" cy="896086"/>
          </a:xfrm>
          <a:prstGeom prst="rect">
            <a:avLst/>
          </a:prstGeom>
          <a:solidFill>
            <a:schemeClr val="bg1"/>
          </a:solidFill>
          <a:ln w="19050">
            <a:solidFill>
              <a:schemeClr val="accent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2400" b="0" i="0" u="none" strike="noStrike" kern="1200" cap="none" spc="0" normalizeH="0" baseline="0" noProof="0">
                <a:ln>
                  <a:noFill/>
                </a:ln>
                <a:solidFill>
                  <a:srgbClr val="0082F0"/>
                </a:solidFill>
                <a:effectLst/>
                <a:uLnTx/>
                <a:uFillTx/>
                <a:latin typeface="Ericsson Technical Icons" panose="00000500000000000000" pitchFamily="2" charset="0"/>
                <a:ea typeface="+mn-ea"/>
                <a:cs typeface="+mn-cs"/>
              </a:rPr>
              <a:t>B</a:t>
            </a:r>
            <a:endParaRPr kumimoji="0" lang="en-US" sz="2400" b="0" i="0" u="none" strike="noStrike" kern="1200" cap="none" spc="0" normalizeH="0" baseline="0" noProof="0">
              <a:ln>
                <a:noFill/>
              </a:ln>
              <a:solidFill>
                <a:srgbClr val="0082F0"/>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200" b="0" i="0" u="none" strike="noStrike" kern="1200" cap="none" spc="0" normalizeH="0" baseline="0" noProof="0">
                <a:ln>
                  <a:noFill/>
                </a:ln>
                <a:solidFill>
                  <a:srgbClr val="0082F0"/>
                </a:solidFill>
                <a:effectLst/>
                <a:uLnTx/>
                <a:uFillTx/>
                <a:latin typeface="Ericsson Hilda"/>
                <a:ea typeface="+mn-ea"/>
                <a:cs typeface="+mn-cs"/>
              </a:rPr>
              <a:t>NG-</a:t>
            </a:r>
            <a:br>
              <a:rPr kumimoji="0" lang="en-US" sz="1200" b="0" i="0" u="none" strike="noStrike" kern="1200" cap="none" spc="0" normalizeH="0" baseline="0" noProof="0">
                <a:ln>
                  <a:noFill/>
                </a:ln>
                <a:solidFill>
                  <a:srgbClr val="0082F0"/>
                </a:solidFill>
                <a:effectLst/>
                <a:uLnTx/>
                <a:uFillTx/>
                <a:latin typeface="Ericsson Hilda"/>
                <a:ea typeface="+mn-ea"/>
                <a:cs typeface="+mn-cs"/>
              </a:rPr>
            </a:br>
            <a:r>
              <a:rPr kumimoji="0" lang="en-US" sz="1200" b="0" i="0" u="none" strike="noStrike" kern="1200" cap="none" spc="0" normalizeH="0" baseline="0" noProof="0">
                <a:ln>
                  <a:noFill/>
                </a:ln>
                <a:solidFill>
                  <a:srgbClr val="0082F0"/>
                </a:solidFill>
                <a:effectLst/>
                <a:uLnTx/>
                <a:uFillTx/>
                <a:latin typeface="Ericsson Hilda"/>
                <a:ea typeface="+mn-ea"/>
                <a:cs typeface="+mn-cs"/>
              </a:rPr>
              <a:t>RAN</a:t>
            </a:r>
          </a:p>
        </p:txBody>
      </p:sp>
      <p:sp>
        <p:nvSpPr>
          <p:cNvPr id="42" name="TextBox 41">
            <a:extLst>
              <a:ext uri="{FF2B5EF4-FFF2-40B4-BE49-F238E27FC236}">
                <a16:creationId xmlns:a16="http://schemas.microsoft.com/office/drawing/2014/main" id="{7303EDB9-262D-4BF0-952A-D1EAD10DD91B}"/>
              </a:ext>
            </a:extLst>
          </p:cNvPr>
          <p:cNvSpPr txBox="1"/>
          <p:nvPr/>
        </p:nvSpPr>
        <p:spPr bwMode="auto">
          <a:xfrm>
            <a:off x="5505114" y="2894187"/>
            <a:ext cx="358609" cy="234319"/>
          </a:xfrm>
          <a:prstGeom prst="rect">
            <a:avLst/>
          </a:prstGeom>
          <a:solidFill>
            <a:schemeClr val="accent5"/>
          </a:solidFill>
          <a:ln w="19050">
            <a:noFill/>
            <a:prstDash val="solid"/>
            <a:miter lim="800000"/>
            <a:headEnd/>
            <a:tailEnd/>
          </a:ln>
        </p:spPr>
        <p:txBody>
          <a:bodyPr vert="horz" wrap="square" lIns="0" tIns="0" rIns="0" bIns="0" numCol="1" rtlCol="0" anchor="ctr" anchorCtr="0" compatLnSpc="1">
            <a:prstTxWarp prst="textNoShape">
              <a:avLst/>
            </a:prstTxWarp>
            <a:noAutofit/>
          </a:bodyPr>
          <a:lstStyle>
            <a:defPPr>
              <a:defRPr lang="en-GB"/>
            </a:defPPr>
            <a:lvl1pPr algn="ctr">
              <a:spcBef>
                <a:spcPts val="0"/>
              </a:spcBef>
              <a:buClr>
                <a:schemeClr val="tx1"/>
              </a:buClr>
              <a:defRPr sz="900"/>
            </a:lvl1p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900" b="0" i="0" u="none" strike="noStrike" kern="1200" cap="none" spc="0" normalizeH="0" baseline="0" noProof="0">
                <a:ln>
                  <a:noFill/>
                </a:ln>
                <a:solidFill>
                  <a:srgbClr val="FFFFFF"/>
                </a:solidFill>
                <a:effectLst/>
                <a:uLnTx/>
                <a:uFillTx/>
                <a:latin typeface="Ericsson Hilda"/>
                <a:ea typeface="+mn-ea"/>
                <a:cs typeface="+mn-cs"/>
              </a:rPr>
              <a:t>NR</a:t>
            </a:r>
          </a:p>
        </p:txBody>
      </p:sp>
      <p:sp>
        <p:nvSpPr>
          <p:cNvPr id="47" name="TextBox 46">
            <a:extLst>
              <a:ext uri="{FF2B5EF4-FFF2-40B4-BE49-F238E27FC236}">
                <a16:creationId xmlns:a16="http://schemas.microsoft.com/office/drawing/2014/main" id="{B7F300F9-A2FF-4A64-8825-697E27C92236}"/>
              </a:ext>
            </a:extLst>
          </p:cNvPr>
          <p:cNvSpPr txBox="1"/>
          <p:nvPr/>
        </p:nvSpPr>
        <p:spPr bwMode="auto">
          <a:xfrm>
            <a:off x="7001603" y="1959387"/>
            <a:ext cx="551438" cy="894221"/>
          </a:xfrm>
          <a:prstGeom prst="rect">
            <a:avLst/>
          </a:prstGeom>
          <a:solidFill>
            <a:schemeClr val="bg1"/>
          </a:solidFill>
          <a:ln w="19050">
            <a:solidFill>
              <a:schemeClr val="accent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
                <a:srgbClr val="181818"/>
              </a:buClr>
              <a:buSzTx/>
              <a:buFontTx/>
              <a:buNone/>
              <a:tabLst/>
              <a:defRPr/>
            </a:pPr>
            <a:r>
              <a:rPr kumimoji="0" lang="en-US" sz="1800" b="0" i="0" u="none" strike="noStrike" kern="1200" cap="none" spc="0" normalizeH="0" baseline="0" noProof="0">
                <a:ln>
                  <a:noFill/>
                </a:ln>
                <a:solidFill>
                  <a:srgbClr val="0082F0"/>
                </a:solidFill>
                <a:effectLst/>
                <a:uLnTx/>
                <a:uFillTx/>
                <a:latin typeface="Ericsson Technical Icons" panose="00000500000000000000" pitchFamily="2" charset="0"/>
                <a:ea typeface="+mn-ea"/>
                <a:cs typeface="+mn-cs"/>
              </a:rPr>
              <a:t>s</a:t>
            </a:r>
          </a:p>
          <a:p>
            <a:pPr marL="0" marR="0" lvl="0" indent="0" algn="ctr" defTabSz="914400" rtl="0" eaLnBrk="1" fontAlgn="auto" latinLnBrk="0" hangingPunct="1">
              <a:lnSpc>
                <a:spcPct val="90000"/>
              </a:lnSpc>
              <a:spcBef>
                <a:spcPts val="0"/>
              </a:spcBef>
              <a:spcAft>
                <a:spcPts val="0"/>
              </a:spcAft>
              <a:buClr>
                <a:srgbClr val="181818"/>
              </a:buClr>
              <a:buSzTx/>
              <a:buFontTx/>
              <a:buNone/>
              <a:tabLst/>
              <a:defRPr/>
            </a:pPr>
            <a:endParaRPr kumimoji="0" lang="en-US" sz="1400" b="0" i="0" u="none" strike="noStrike" kern="1200" cap="none" spc="0" normalizeH="0" baseline="0" noProof="0">
              <a:ln>
                <a:noFill/>
              </a:ln>
              <a:solidFill>
                <a:srgbClr val="0082F0"/>
              </a:solidFill>
              <a:effectLst/>
              <a:uLnTx/>
              <a:uFillTx/>
              <a:latin typeface="Ericsson Hilda"/>
              <a:ea typeface="+mn-ea"/>
              <a:cs typeface="+mn-cs"/>
            </a:endParaRPr>
          </a:p>
          <a:p>
            <a:pPr marL="0" marR="0" lvl="0" indent="0" algn="ctr" defTabSz="914400" rtl="0" eaLnBrk="1" fontAlgn="auto" latinLnBrk="0" hangingPunct="1">
              <a:lnSpc>
                <a:spcPct val="9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0082F0"/>
                </a:solidFill>
                <a:effectLst/>
                <a:uLnTx/>
                <a:uFillTx/>
                <a:latin typeface="Ericsson Hilda"/>
                <a:ea typeface="+mn-ea"/>
                <a:cs typeface="+mn-cs"/>
              </a:rPr>
              <a:t>AMF</a:t>
            </a:r>
            <a:br>
              <a:rPr kumimoji="0" lang="en-US" sz="1200" b="0" i="0" u="none" strike="noStrike" kern="1200" cap="none" spc="0" normalizeH="0" baseline="0" noProof="0">
                <a:ln>
                  <a:noFill/>
                </a:ln>
                <a:solidFill>
                  <a:srgbClr val="181818"/>
                </a:solidFill>
                <a:effectLst/>
                <a:uLnTx/>
                <a:uFillTx/>
                <a:latin typeface="Ericsson Hilda"/>
                <a:ea typeface="+mn-ea"/>
                <a:cs typeface="+mn-cs"/>
              </a:rPr>
            </a:br>
            <a:endParaRPr kumimoji="0" lang="en-US" sz="1200" b="0" i="0" u="none" strike="noStrike" kern="1200" cap="none" spc="0" normalizeH="0" baseline="0" noProof="0">
              <a:ln>
                <a:noFill/>
              </a:ln>
              <a:solidFill>
                <a:srgbClr val="181818"/>
              </a:solidFill>
              <a:effectLst/>
              <a:uLnTx/>
              <a:uFillTx/>
              <a:latin typeface="Ericsson Hilda"/>
              <a:ea typeface="+mn-ea"/>
              <a:cs typeface="+mn-cs"/>
            </a:endParaRPr>
          </a:p>
        </p:txBody>
      </p:sp>
      <p:sp>
        <p:nvSpPr>
          <p:cNvPr id="53" name="TextBox 52">
            <a:extLst>
              <a:ext uri="{FF2B5EF4-FFF2-40B4-BE49-F238E27FC236}">
                <a16:creationId xmlns:a16="http://schemas.microsoft.com/office/drawing/2014/main" id="{E584C37D-2D58-46C4-A6E2-51356846142D}"/>
              </a:ext>
            </a:extLst>
          </p:cNvPr>
          <p:cNvSpPr txBox="1"/>
          <p:nvPr/>
        </p:nvSpPr>
        <p:spPr bwMode="auto">
          <a:xfrm>
            <a:off x="10118545" y="1496296"/>
            <a:ext cx="550429" cy="894447"/>
          </a:xfrm>
          <a:prstGeom prst="rect">
            <a:avLst/>
          </a:prstGeom>
          <a:solidFill>
            <a:schemeClr val="bg1"/>
          </a:solidFill>
          <a:ln w="19050">
            <a:solidFill>
              <a:schemeClr val="accent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2400" b="0" i="0" u="none" strike="noStrike" kern="1200" cap="none" spc="0" normalizeH="0" baseline="0" noProof="0">
                <a:ln>
                  <a:noFill/>
                </a:ln>
                <a:solidFill>
                  <a:srgbClr val="0082F0"/>
                </a:solidFill>
                <a:effectLst/>
                <a:uLnTx/>
                <a:uFillTx/>
                <a:latin typeface="Ericsson Technical Icons" panose="00000500000000000000" pitchFamily="2" charset="0"/>
                <a:ea typeface="+mn-ea"/>
                <a:cs typeface="+mn-cs"/>
              </a:rPr>
              <a:t>D</a:t>
            </a:r>
            <a:endParaRPr kumimoji="0" lang="en-US" sz="2400" b="0" i="0" u="none" strike="noStrike" kern="1200" cap="none" spc="0" normalizeH="0" baseline="0" noProof="0">
              <a:ln>
                <a:noFill/>
              </a:ln>
              <a:solidFill>
                <a:srgbClr val="0082F0"/>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200" b="0" i="0" u="none" strike="noStrike" kern="1200" cap="none" spc="0" normalizeH="0" baseline="0" noProof="0">
                <a:ln>
                  <a:noFill/>
                </a:ln>
                <a:solidFill>
                  <a:srgbClr val="0082F0"/>
                </a:solidFill>
                <a:effectLst/>
                <a:uLnTx/>
                <a:uFillTx/>
                <a:latin typeface="Ericsson Hilda"/>
                <a:ea typeface="+mn-ea"/>
                <a:cs typeface="+mn-cs"/>
              </a:rPr>
              <a:t>HSS/</a:t>
            </a:r>
            <a:br>
              <a:rPr kumimoji="0" lang="en-US" sz="1200" b="0" i="0" u="none" strike="noStrike" kern="1200" cap="none" spc="0" normalizeH="0" baseline="0" noProof="0">
                <a:ln>
                  <a:noFill/>
                </a:ln>
                <a:solidFill>
                  <a:srgbClr val="0082F0"/>
                </a:solidFill>
                <a:effectLst/>
                <a:uLnTx/>
                <a:uFillTx/>
                <a:latin typeface="Ericsson Hilda"/>
                <a:ea typeface="+mn-ea"/>
                <a:cs typeface="+mn-cs"/>
              </a:rPr>
            </a:br>
            <a:r>
              <a:rPr kumimoji="0" lang="en-US" sz="1200" b="0" i="0" u="none" strike="noStrike" kern="1200" cap="none" spc="0" normalizeH="0" baseline="0" noProof="0">
                <a:ln>
                  <a:noFill/>
                </a:ln>
                <a:solidFill>
                  <a:srgbClr val="0082F0"/>
                </a:solidFill>
                <a:effectLst/>
                <a:uLnTx/>
                <a:uFillTx/>
                <a:latin typeface="Ericsson Hilda"/>
                <a:ea typeface="+mn-ea"/>
                <a:cs typeface="+mn-cs"/>
              </a:rPr>
              <a:t>UDM</a:t>
            </a:r>
          </a:p>
        </p:txBody>
      </p:sp>
      <p:cxnSp>
        <p:nvCxnSpPr>
          <p:cNvPr id="55" name="Straight Connector 54">
            <a:extLst>
              <a:ext uri="{FF2B5EF4-FFF2-40B4-BE49-F238E27FC236}">
                <a16:creationId xmlns:a16="http://schemas.microsoft.com/office/drawing/2014/main" id="{E102565C-C170-4C8C-833E-6D95088FBC6B}"/>
              </a:ext>
            </a:extLst>
          </p:cNvPr>
          <p:cNvCxnSpPr>
            <a:cxnSpLocks/>
            <a:stCxn id="41" idx="3"/>
          </p:cNvCxnSpPr>
          <p:nvPr/>
        </p:nvCxnSpPr>
        <p:spPr bwMode="auto">
          <a:xfrm flipV="1">
            <a:off x="6418124" y="2375479"/>
            <a:ext cx="601314" cy="656862"/>
          </a:xfrm>
          <a:prstGeom prst="line">
            <a:avLst/>
          </a:prstGeom>
          <a:noFill/>
          <a:ln w="25400" cap="flat" cmpd="sng" algn="ctr">
            <a:solidFill>
              <a:schemeClr val="accent5">
                <a:lumMod val="75000"/>
              </a:schemeClr>
            </a:solidFill>
            <a:prstDash val="dash"/>
            <a:round/>
            <a:headEnd type="none" w="med" len="med"/>
            <a:tailEnd type="none" w="med" len="med"/>
          </a:ln>
          <a:effectLst/>
        </p:spPr>
      </p:cxnSp>
      <p:sp>
        <p:nvSpPr>
          <p:cNvPr id="56" name="TextBox 55">
            <a:extLst>
              <a:ext uri="{FF2B5EF4-FFF2-40B4-BE49-F238E27FC236}">
                <a16:creationId xmlns:a16="http://schemas.microsoft.com/office/drawing/2014/main" id="{D507CAC3-66B2-4231-A9AD-7BAF5B52628C}"/>
              </a:ext>
            </a:extLst>
          </p:cNvPr>
          <p:cNvSpPr txBox="1"/>
          <p:nvPr/>
        </p:nvSpPr>
        <p:spPr bwMode="auto">
          <a:xfrm>
            <a:off x="7835710" y="1959387"/>
            <a:ext cx="551438" cy="894221"/>
          </a:xfrm>
          <a:prstGeom prst="rect">
            <a:avLst/>
          </a:prstGeom>
          <a:solidFill>
            <a:schemeClr val="bg1"/>
          </a:solidFill>
          <a:ln w="19050">
            <a:solidFill>
              <a:schemeClr val="accent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
                <a:srgbClr val="181818"/>
              </a:buClr>
              <a:buSzTx/>
              <a:buFontTx/>
              <a:buNone/>
              <a:tabLst/>
              <a:defRPr/>
            </a:pPr>
            <a:r>
              <a:rPr kumimoji="0" lang="en-US" sz="1800" b="0" i="0" u="none" strike="noStrike" kern="1200" cap="none" spc="0" normalizeH="0" baseline="0" noProof="0">
                <a:ln>
                  <a:noFill/>
                </a:ln>
                <a:solidFill>
                  <a:srgbClr val="0082F0"/>
                </a:solidFill>
                <a:effectLst/>
                <a:uLnTx/>
                <a:uFillTx/>
                <a:latin typeface="Ericsson Technical Icons" panose="00000500000000000000" pitchFamily="2" charset="0"/>
                <a:ea typeface="+mn-ea"/>
                <a:cs typeface="+mn-cs"/>
              </a:rPr>
              <a:t>s</a:t>
            </a:r>
          </a:p>
          <a:p>
            <a:pPr marL="0" marR="0" lvl="0" indent="0" algn="ctr" defTabSz="914400" rtl="0" eaLnBrk="1" fontAlgn="auto" latinLnBrk="0" hangingPunct="1">
              <a:lnSpc>
                <a:spcPct val="90000"/>
              </a:lnSpc>
              <a:spcBef>
                <a:spcPts val="0"/>
              </a:spcBef>
              <a:spcAft>
                <a:spcPts val="0"/>
              </a:spcAft>
              <a:buClr>
                <a:srgbClr val="181818"/>
              </a:buClr>
              <a:buSzTx/>
              <a:buFontTx/>
              <a:buNone/>
              <a:tabLst/>
              <a:defRPr/>
            </a:pPr>
            <a:endParaRPr kumimoji="0" lang="en-US" sz="1400" b="0" i="0" u="none" strike="noStrike" kern="1200" cap="none" spc="0" normalizeH="0" baseline="0" noProof="0">
              <a:ln>
                <a:noFill/>
              </a:ln>
              <a:solidFill>
                <a:srgbClr val="0082F0"/>
              </a:solidFill>
              <a:effectLst/>
              <a:uLnTx/>
              <a:uFillTx/>
              <a:latin typeface="Ericsson Hilda"/>
              <a:ea typeface="+mn-ea"/>
              <a:cs typeface="+mn-cs"/>
            </a:endParaRPr>
          </a:p>
          <a:p>
            <a:pPr marL="0" marR="0" lvl="0" indent="0" algn="ctr" defTabSz="914400" rtl="0" eaLnBrk="1" fontAlgn="auto" latinLnBrk="0" hangingPunct="1">
              <a:lnSpc>
                <a:spcPct val="9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0082F0"/>
                </a:solidFill>
                <a:effectLst/>
                <a:uLnTx/>
                <a:uFillTx/>
                <a:latin typeface="Ericsson Hilda"/>
                <a:ea typeface="+mn-ea"/>
                <a:cs typeface="+mn-cs"/>
              </a:rPr>
              <a:t>SMSF</a:t>
            </a:r>
            <a:br>
              <a:rPr kumimoji="0" lang="en-US" sz="1200" b="0" i="0" u="none" strike="noStrike" kern="1200" cap="none" spc="0" normalizeH="0" baseline="0" noProof="0">
                <a:ln>
                  <a:noFill/>
                </a:ln>
                <a:solidFill>
                  <a:srgbClr val="181818"/>
                </a:solidFill>
                <a:effectLst/>
                <a:uLnTx/>
                <a:uFillTx/>
                <a:latin typeface="Ericsson Hilda"/>
                <a:ea typeface="+mn-ea"/>
                <a:cs typeface="+mn-cs"/>
              </a:rPr>
            </a:br>
            <a:endParaRPr kumimoji="0" lang="en-US" sz="1200" b="0" i="0" u="none" strike="noStrike" kern="1200" cap="none" spc="0" normalizeH="0" baseline="0" noProof="0">
              <a:ln>
                <a:noFill/>
              </a:ln>
              <a:solidFill>
                <a:srgbClr val="181818"/>
              </a:solidFill>
              <a:effectLst/>
              <a:uLnTx/>
              <a:uFillTx/>
              <a:latin typeface="Ericsson Hilda"/>
              <a:ea typeface="+mn-ea"/>
              <a:cs typeface="+mn-cs"/>
            </a:endParaRPr>
          </a:p>
        </p:txBody>
      </p:sp>
      <p:sp>
        <p:nvSpPr>
          <p:cNvPr id="57" name="TextBox 56">
            <a:extLst>
              <a:ext uri="{FF2B5EF4-FFF2-40B4-BE49-F238E27FC236}">
                <a16:creationId xmlns:a16="http://schemas.microsoft.com/office/drawing/2014/main" id="{75ECB5EA-D503-4780-A141-05A9399B1E74}"/>
              </a:ext>
            </a:extLst>
          </p:cNvPr>
          <p:cNvSpPr txBox="1"/>
          <p:nvPr/>
        </p:nvSpPr>
        <p:spPr bwMode="auto">
          <a:xfrm>
            <a:off x="11394997" y="2390743"/>
            <a:ext cx="551438" cy="894221"/>
          </a:xfrm>
          <a:prstGeom prst="rect">
            <a:avLst/>
          </a:prstGeom>
          <a:solidFill>
            <a:schemeClr val="bg1"/>
          </a:solidFill>
          <a:ln w="19050">
            <a:solidFill>
              <a:schemeClr val="bg1">
                <a:lumMod val="65000"/>
              </a:schemeClr>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90000"/>
              </a:lnSpc>
              <a:spcBef>
                <a:spcPts val="300"/>
              </a:spcBef>
              <a:spcAft>
                <a:spcPts val="0"/>
              </a:spcAft>
              <a:buClr>
                <a:srgbClr val="181818"/>
              </a:buClr>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Ericsson Technical Icons" panose="00000500000000000000" pitchFamily="2" charset="0"/>
                <a:ea typeface="+mn-ea"/>
                <a:cs typeface="+mn-cs"/>
              </a:rPr>
              <a:t>s</a:t>
            </a:r>
            <a:br>
              <a:rPr kumimoji="0" lang="en-US" sz="1600" b="0" i="0" u="none" strike="noStrike" kern="1200" cap="none" spc="0" normalizeH="0" baseline="0" noProof="0">
                <a:ln>
                  <a:noFill/>
                </a:ln>
                <a:solidFill>
                  <a:srgbClr val="FFFFFF">
                    <a:lumMod val="50000"/>
                  </a:srgbClr>
                </a:solidFill>
                <a:effectLst/>
                <a:uLnTx/>
                <a:uFillTx/>
                <a:latin typeface="Ericsson Technical Icons" panose="00000500000000000000" pitchFamily="2" charset="0"/>
                <a:ea typeface="+mn-ea"/>
                <a:cs typeface="+mn-cs"/>
              </a:rPr>
            </a:br>
            <a:r>
              <a:rPr kumimoji="0" lang="en-US" sz="1600" b="0" i="0" u="none" strike="noStrike" kern="1200" cap="none" spc="0" normalizeH="0" baseline="0" noProof="0">
                <a:ln>
                  <a:noFill/>
                </a:ln>
                <a:solidFill>
                  <a:srgbClr val="FFFFFF">
                    <a:lumMod val="50000"/>
                  </a:srgbClr>
                </a:solidFill>
                <a:effectLst/>
                <a:uLnTx/>
                <a:uFillTx/>
                <a:latin typeface="Ericsson Technical Icons" panose="00000500000000000000" pitchFamily="2" charset="0"/>
                <a:ea typeface="+mn-ea"/>
                <a:cs typeface="+mn-cs"/>
              </a:rPr>
              <a:t>D</a:t>
            </a:r>
          </a:p>
          <a:p>
            <a:pPr marL="0" marR="0" lvl="0" indent="0" algn="ctr" defTabSz="914400" rtl="0" eaLnBrk="1" fontAlgn="auto" latinLnBrk="0" hangingPunct="1">
              <a:lnSpc>
                <a:spcPct val="9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FFFFFF">
                    <a:lumMod val="50000"/>
                  </a:srgbClr>
                </a:solidFill>
                <a:effectLst/>
                <a:uLnTx/>
                <a:uFillTx/>
                <a:latin typeface="Ericsson Hilda"/>
                <a:ea typeface="+mn-ea"/>
                <a:cs typeface="+mn-cs"/>
              </a:rPr>
              <a:t>SMS-C</a:t>
            </a:r>
            <a:br>
              <a:rPr kumimoji="0" lang="en-US" sz="1200" b="0" i="0" u="none" strike="noStrike" kern="1200" cap="none" spc="0" normalizeH="0" baseline="0" noProof="0">
                <a:ln>
                  <a:noFill/>
                </a:ln>
                <a:solidFill>
                  <a:srgbClr val="181818"/>
                </a:solidFill>
                <a:effectLst/>
                <a:uLnTx/>
                <a:uFillTx/>
                <a:latin typeface="Ericsson Hilda"/>
                <a:ea typeface="+mn-ea"/>
                <a:cs typeface="+mn-cs"/>
              </a:rPr>
            </a:br>
            <a:endParaRPr kumimoji="0" lang="en-US" sz="1200" b="0" i="0" u="none" strike="noStrike" kern="1200" cap="none" spc="0" normalizeH="0" baseline="0" noProof="0">
              <a:ln>
                <a:noFill/>
              </a:ln>
              <a:solidFill>
                <a:srgbClr val="181818"/>
              </a:solidFill>
              <a:effectLst/>
              <a:uLnTx/>
              <a:uFillTx/>
              <a:latin typeface="Ericsson Hilda"/>
              <a:ea typeface="+mn-ea"/>
              <a:cs typeface="+mn-cs"/>
            </a:endParaRPr>
          </a:p>
        </p:txBody>
      </p:sp>
      <p:cxnSp>
        <p:nvCxnSpPr>
          <p:cNvPr id="58" name="Straight Connector 57">
            <a:extLst>
              <a:ext uri="{FF2B5EF4-FFF2-40B4-BE49-F238E27FC236}">
                <a16:creationId xmlns:a16="http://schemas.microsoft.com/office/drawing/2014/main" id="{710BF0D3-91F4-4ECF-BD63-40FAA6BD3824}"/>
              </a:ext>
            </a:extLst>
          </p:cNvPr>
          <p:cNvCxnSpPr>
            <a:cxnSpLocks/>
            <a:stCxn id="57" idx="1"/>
            <a:endCxn id="56" idx="3"/>
          </p:cNvCxnSpPr>
          <p:nvPr/>
        </p:nvCxnSpPr>
        <p:spPr bwMode="auto">
          <a:xfrm flipH="1" flipV="1">
            <a:off x="8387148" y="2406498"/>
            <a:ext cx="3007849" cy="431356"/>
          </a:xfrm>
          <a:prstGeom prst="line">
            <a:avLst/>
          </a:prstGeom>
          <a:solidFill>
            <a:schemeClr val="accent1"/>
          </a:solidFill>
          <a:ln w="25400" cap="flat" cmpd="sng" algn="ctr">
            <a:solidFill>
              <a:schemeClr val="accent3">
                <a:lumMod val="75000"/>
              </a:schemeClr>
            </a:solidFill>
            <a:prstDash val="dash"/>
            <a:round/>
            <a:headEnd type="none" w="med" len="med"/>
            <a:tailEnd type="none" w="med" len="med"/>
          </a:ln>
          <a:effectLst/>
        </p:spPr>
      </p:cxnSp>
      <p:sp>
        <p:nvSpPr>
          <p:cNvPr id="59" name="TextBox 58">
            <a:extLst>
              <a:ext uri="{FF2B5EF4-FFF2-40B4-BE49-F238E27FC236}">
                <a16:creationId xmlns:a16="http://schemas.microsoft.com/office/drawing/2014/main" id="{5DC114A2-E82B-4241-BD24-245DBC52B069}"/>
              </a:ext>
            </a:extLst>
          </p:cNvPr>
          <p:cNvSpPr txBox="1"/>
          <p:nvPr/>
        </p:nvSpPr>
        <p:spPr bwMode="auto">
          <a:xfrm>
            <a:off x="7019438" y="3265840"/>
            <a:ext cx="551438" cy="894221"/>
          </a:xfrm>
          <a:prstGeom prst="rect">
            <a:avLst/>
          </a:prstGeom>
          <a:solidFill>
            <a:schemeClr val="bg1"/>
          </a:solidFill>
          <a:ln w="19050">
            <a:solidFill>
              <a:schemeClr val="accent1"/>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90000"/>
              </a:lnSpc>
              <a:spcBef>
                <a:spcPts val="300"/>
              </a:spcBef>
              <a:spcAft>
                <a:spcPts val="0"/>
              </a:spcAft>
              <a:buClr>
                <a:srgbClr val="181818"/>
              </a:buClr>
              <a:buSzTx/>
              <a:buFontTx/>
              <a:buNone/>
              <a:tabLst/>
              <a:defRPr/>
            </a:pPr>
            <a:r>
              <a:rPr kumimoji="0" lang="en-US" sz="1600" b="0" i="0" u="none" strike="noStrike" kern="1200" cap="none" spc="0" normalizeH="0" baseline="0" noProof="0">
                <a:ln>
                  <a:noFill/>
                </a:ln>
                <a:solidFill>
                  <a:srgbClr val="0082F0"/>
                </a:solidFill>
                <a:effectLst/>
                <a:uLnTx/>
                <a:uFillTx/>
                <a:latin typeface="Ericsson Technical Icons" panose="00000500000000000000" pitchFamily="2" charset="0"/>
                <a:ea typeface="+mn-ea"/>
                <a:cs typeface="+mn-cs"/>
              </a:rPr>
              <a:t>g</a:t>
            </a:r>
            <a:br>
              <a:rPr kumimoji="0" lang="en-US" sz="1600" b="0" i="0" u="none" strike="noStrike" kern="1200" cap="none" spc="0" normalizeH="0" baseline="0" noProof="0">
                <a:ln>
                  <a:noFill/>
                </a:ln>
                <a:solidFill>
                  <a:srgbClr val="0082F0"/>
                </a:solidFill>
                <a:effectLst/>
                <a:uLnTx/>
                <a:uFillTx/>
                <a:latin typeface="Ericsson Technical Icons" panose="00000500000000000000" pitchFamily="2" charset="0"/>
                <a:ea typeface="+mn-ea"/>
                <a:cs typeface="+mn-cs"/>
              </a:rPr>
            </a:br>
            <a:endParaRPr kumimoji="0" lang="en-US" sz="1600" b="0" i="0" u="none" strike="noStrike" kern="1200" cap="none" spc="0" normalizeH="0" baseline="0" noProof="0">
              <a:ln>
                <a:noFill/>
              </a:ln>
              <a:solidFill>
                <a:srgbClr val="0082F0"/>
              </a:solidFill>
              <a:effectLst/>
              <a:uLnTx/>
              <a:uFillTx/>
              <a:latin typeface="Ericsson Technical Icons" panose="00000500000000000000" pitchFamily="2" charset="0"/>
              <a:ea typeface="+mn-ea"/>
              <a:cs typeface="+mn-cs"/>
            </a:endParaRPr>
          </a:p>
          <a:p>
            <a:pPr marL="0" marR="0" lvl="0" indent="0" algn="ctr" defTabSz="914400" rtl="0" eaLnBrk="1" fontAlgn="auto" latinLnBrk="0" hangingPunct="1">
              <a:lnSpc>
                <a:spcPct val="9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0082F0"/>
                </a:solidFill>
                <a:effectLst/>
                <a:uLnTx/>
                <a:uFillTx/>
                <a:latin typeface="Ericsson Hilda"/>
                <a:ea typeface="+mn-ea"/>
                <a:cs typeface="+mn-cs"/>
              </a:rPr>
              <a:t>UPF</a:t>
            </a:r>
            <a:br>
              <a:rPr kumimoji="0" lang="en-US" sz="1200" b="0" i="0" u="none" strike="noStrike" kern="1200" cap="none" spc="0" normalizeH="0" baseline="0" noProof="0">
                <a:ln>
                  <a:noFill/>
                </a:ln>
                <a:solidFill>
                  <a:srgbClr val="181818"/>
                </a:solidFill>
                <a:effectLst/>
                <a:uLnTx/>
                <a:uFillTx/>
                <a:latin typeface="Ericsson Hilda"/>
                <a:ea typeface="+mn-ea"/>
                <a:cs typeface="+mn-cs"/>
              </a:rPr>
            </a:br>
            <a:endParaRPr kumimoji="0" lang="en-US" sz="1200" b="0" i="0" u="none" strike="noStrike" kern="1200" cap="none" spc="0" normalizeH="0" baseline="0" noProof="0">
              <a:ln>
                <a:noFill/>
              </a:ln>
              <a:solidFill>
                <a:srgbClr val="181818"/>
              </a:solidFill>
              <a:effectLst/>
              <a:uLnTx/>
              <a:uFillTx/>
              <a:latin typeface="Ericsson Hilda"/>
              <a:ea typeface="+mn-ea"/>
              <a:cs typeface="+mn-cs"/>
            </a:endParaRPr>
          </a:p>
        </p:txBody>
      </p:sp>
      <p:sp>
        <p:nvSpPr>
          <p:cNvPr id="60" name="TextBox 59">
            <a:extLst>
              <a:ext uri="{FF2B5EF4-FFF2-40B4-BE49-F238E27FC236}">
                <a16:creationId xmlns:a16="http://schemas.microsoft.com/office/drawing/2014/main" id="{AB091BAF-94F8-445A-9BBF-0E0B89178963}"/>
              </a:ext>
            </a:extLst>
          </p:cNvPr>
          <p:cNvSpPr txBox="1"/>
          <p:nvPr/>
        </p:nvSpPr>
        <p:spPr bwMode="auto">
          <a:xfrm>
            <a:off x="8896028" y="3268502"/>
            <a:ext cx="551438" cy="894221"/>
          </a:xfrm>
          <a:prstGeom prst="rect">
            <a:avLst/>
          </a:prstGeom>
          <a:solidFill>
            <a:schemeClr val="bg1"/>
          </a:solidFill>
          <a:ln w="19050">
            <a:solidFill>
              <a:schemeClr val="accent2"/>
            </a:solidFill>
            <a:prstDash val="sysDot"/>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90000"/>
              </a:lnSpc>
              <a:spcBef>
                <a:spcPts val="300"/>
              </a:spcBef>
              <a:spcAft>
                <a:spcPts val="0"/>
              </a:spcAft>
              <a:buClr>
                <a:srgbClr val="181818"/>
              </a:buClr>
              <a:buSzTx/>
              <a:buFontTx/>
              <a:buNone/>
              <a:tabLst/>
              <a:defRPr/>
            </a:pPr>
            <a:r>
              <a:rPr kumimoji="0" lang="en-US" sz="1600" b="0" i="0" u="none" strike="noStrike" kern="1200" cap="none" spc="0" normalizeH="0" baseline="0" noProof="0">
                <a:ln>
                  <a:noFill/>
                </a:ln>
                <a:solidFill>
                  <a:schemeClr val="accent2"/>
                </a:solidFill>
                <a:effectLst/>
                <a:uLnTx/>
                <a:uFillTx/>
                <a:latin typeface="Ericsson Technical Icons" panose="00000500000000000000" pitchFamily="2" charset="0"/>
                <a:ea typeface="+mn-ea"/>
                <a:cs typeface="+mn-cs"/>
              </a:rPr>
              <a:t>S</a:t>
            </a:r>
            <a:br>
              <a:rPr kumimoji="0" lang="en-US" sz="1600" b="0" i="0" u="none" strike="noStrike" kern="1200" cap="none" spc="0" normalizeH="0" baseline="0" noProof="0">
                <a:ln>
                  <a:noFill/>
                </a:ln>
                <a:solidFill>
                  <a:schemeClr val="accent2"/>
                </a:solidFill>
                <a:effectLst/>
                <a:uLnTx/>
                <a:uFillTx/>
                <a:latin typeface="Ericsson Technical Icons" panose="00000500000000000000" pitchFamily="2" charset="0"/>
                <a:ea typeface="+mn-ea"/>
                <a:cs typeface="+mn-cs"/>
              </a:rPr>
            </a:br>
            <a:r>
              <a:rPr kumimoji="0" lang="en-US" sz="1200" b="0" i="0" u="none" strike="noStrike" kern="1200" cap="none" spc="0" normalizeH="0" baseline="0" noProof="0">
                <a:ln>
                  <a:noFill/>
                </a:ln>
                <a:solidFill>
                  <a:schemeClr val="accent2"/>
                </a:solidFill>
                <a:effectLst/>
                <a:uLnTx/>
                <a:uFillTx/>
                <a:latin typeface="Ericsson Hilda"/>
                <a:ea typeface="+mn-ea"/>
                <a:cs typeface="+mn-cs"/>
              </a:rPr>
              <a:t>IP-SM-GW</a:t>
            </a:r>
            <a:br>
              <a:rPr kumimoji="0" lang="en-US" sz="800" b="0" i="0" u="none" strike="noStrike" kern="1200" cap="none" spc="0" normalizeH="0" baseline="0" noProof="0">
                <a:ln>
                  <a:noFill/>
                </a:ln>
                <a:solidFill>
                  <a:schemeClr val="accent2"/>
                </a:solidFill>
                <a:effectLst/>
                <a:uLnTx/>
                <a:uFillTx/>
                <a:latin typeface="Ericsson Hilda"/>
                <a:ea typeface="+mn-ea"/>
                <a:cs typeface="+mn-cs"/>
              </a:rPr>
            </a:br>
            <a:r>
              <a:rPr kumimoji="0" lang="en-US" sz="800" b="0" i="0" u="none" strike="noStrike" kern="1200" cap="none" spc="0" normalizeH="0" baseline="0" noProof="0">
                <a:ln>
                  <a:noFill/>
                </a:ln>
                <a:solidFill>
                  <a:schemeClr val="accent2"/>
                </a:solidFill>
                <a:effectLst/>
                <a:uLnTx/>
                <a:uFillTx/>
                <a:latin typeface="Ericsson Hilda"/>
                <a:ea typeface="+mn-ea"/>
                <a:cs typeface="+mn-cs"/>
              </a:rPr>
              <a:t>IMS</a:t>
            </a:r>
            <a:br>
              <a:rPr kumimoji="0" lang="en-US" sz="800" b="0" i="0" u="none" strike="noStrike" kern="1200" cap="none" spc="0" normalizeH="0" baseline="0" noProof="0">
                <a:ln>
                  <a:noFill/>
                </a:ln>
                <a:solidFill>
                  <a:schemeClr val="accent2"/>
                </a:solidFill>
                <a:effectLst/>
                <a:uLnTx/>
                <a:uFillTx/>
                <a:latin typeface="Ericsson Hilda"/>
                <a:ea typeface="+mn-ea"/>
                <a:cs typeface="+mn-cs"/>
              </a:rPr>
            </a:br>
            <a:r>
              <a:rPr kumimoji="0" lang="en-US" sz="800" b="0" i="0" u="none" strike="noStrike" kern="1200" cap="none" spc="0" normalizeH="0" baseline="0" noProof="0">
                <a:ln>
                  <a:noFill/>
                </a:ln>
                <a:solidFill>
                  <a:schemeClr val="accent2"/>
                </a:solidFill>
                <a:effectLst/>
                <a:uLnTx/>
                <a:uFillTx/>
                <a:latin typeface="Ericsson Hilda"/>
                <a:ea typeface="+mn-ea"/>
                <a:cs typeface="+mn-cs"/>
              </a:rPr>
              <a:t>Core</a:t>
            </a:r>
          </a:p>
        </p:txBody>
      </p:sp>
      <p:cxnSp>
        <p:nvCxnSpPr>
          <p:cNvPr id="61" name="Straight Connector 60">
            <a:extLst>
              <a:ext uri="{FF2B5EF4-FFF2-40B4-BE49-F238E27FC236}">
                <a16:creationId xmlns:a16="http://schemas.microsoft.com/office/drawing/2014/main" id="{13F1764A-0DD4-45B9-A9B2-473C8D085B25}"/>
              </a:ext>
            </a:extLst>
          </p:cNvPr>
          <p:cNvCxnSpPr>
            <a:cxnSpLocks/>
            <a:stCxn id="59" idx="3"/>
            <a:endCxn id="60" idx="1"/>
          </p:cNvCxnSpPr>
          <p:nvPr/>
        </p:nvCxnSpPr>
        <p:spPr bwMode="auto">
          <a:xfrm>
            <a:off x="7570876" y="3712951"/>
            <a:ext cx="1325152" cy="2662"/>
          </a:xfrm>
          <a:prstGeom prst="line">
            <a:avLst/>
          </a:prstGeom>
          <a:noFill/>
          <a:ln w="25400" cap="flat" cmpd="sng" algn="ctr">
            <a:solidFill>
              <a:schemeClr val="accent2">
                <a:lumMod val="50000"/>
              </a:schemeClr>
            </a:solidFill>
            <a:prstDash val="solid"/>
            <a:round/>
            <a:headEnd type="none" w="med" len="med"/>
            <a:tailEnd type="none" w="med" len="med"/>
          </a:ln>
          <a:effectLst/>
        </p:spPr>
      </p:cxnSp>
      <p:cxnSp>
        <p:nvCxnSpPr>
          <p:cNvPr id="62" name="Straight Connector 61">
            <a:extLst>
              <a:ext uri="{FF2B5EF4-FFF2-40B4-BE49-F238E27FC236}">
                <a16:creationId xmlns:a16="http://schemas.microsoft.com/office/drawing/2014/main" id="{97CF5A25-DEAD-4D7A-AF08-5D28D4C1905E}"/>
              </a:ext>
            </a:extLst>
          </p:cNvPr>
          <p:cNvCxnSpPr>
            <a:cxnSpLocks/>
            <a:stCxn id="60" idx="0"/>
            <a:endCxn id="53" idx="2"/>
          </p:cNvCxnSpPr>
          <p:nvPr/>
        </p:nvCxnSpPr>
        <p:spPr bwMode="auto">
          <a:xfrm flipV="1">
            <a:off x="9171747" y="2390743"/>
            <a:ext cx="1222013" cy="877759"/>
          </a:xfrm>
          <a:prstGeom prst="line">
            <a:avLst/>
          </a:prstGeom>
          <a:noFill/>
          <a:ln w="12700" cap="flat" cmpd="sng" algn="ctr">
            <a:solidFill>
              <a:schemeClr val="tx1"/>
            </a:solidFill>
            <a:prstDash val="dash"/>
            <a:round/>
            <a:headEnd type="none" w="med" len="med"/>
            <a:tailEnd type="none" w="med" len="med"/>
          </a:ln>
          <a:effectLst/>
        </p:spPr>
      </p:cxnSp>
      <p:cxnSp>
        <p:nvCxnSpPr>
          <p:cNvPr id="63" name="Straight Connector 62">
            <a:extLst>
              <a:ext uri="{FF2B5EF4-FFF2-40B4-BE49-F238E27FC236}">
                <a16:creationId xmlns:a16="http://schemas.microsoft.com/office/drawing/2014/main" id="{B9E883A4-65CA-467C-BE4A-316B0E30D9CC}"/>
              </a:ext>
            </a:extLst>
          </p:cNvPr>
          <p:cNvCxnSpPr>
            <a:cxnSpLocks/>
            <a:stCxn id="56" idx="3"/>
            <a:endCxn id="53" idx="1"/>
          </p:cNvCxnSpPr>
          <p:nvPr/>
        </p:nvCxnSpPr>
        <p:spPr bwMode="auto">
          <a:xfrm flipV="1">
            <a:off x="8387148" y="1943520"/>
            <a:ext cx="1731397" cy="462978"/>
          </a:xfrm>
          <a:prstGeom prst="line">
            <a:avLst/>
          </a:prstGeom>
          <a:noFill/>
          <a:ln w="12700" cap="flat" cmpd="sng" algn="ctr">
            <a:solidFill>
              <a:schemeClr val="tx1"/>
            </a:solidFill>
            <a:prstDash val="dash"/>
            <a:round/>
            <a:headEnd type="none" w="med" len="med"/>
            <a:tailEnd type="none" w="med" len="med"/>
          </a:ln>
          <a:effectLst/>
        </p:spPr>
      </p:cxnSp>
      <p:cxnSp>
        <p:nvCxnSpPr>
          <p:cNvPr id="64" name="Straight Connector 63">
            <a:extLst>
              <a:ext uri="{FF2B5EF4-FFF2-40B4-BE49-F238E27FC236}">
                <a16:creationId xmlns:a16="http://schemas.microsoft.com/office/drawing/2014/main" id="{2A6D675A-6676-434B-BEA9-833379A7A458}"/>
              </a:ext>
            </a:extLst>
          </p:cNvPr>
          <p:cNvCxnSpPr>
            <a:cxnSpLocks/>
            <a:stCxn id="57" idx="0"/>
            <a:endCxn id="53" idx="3"/>
          </p:cNvCxnSpPr>
          <p:nvPr/>
        </p:nvCxnSpPr>
        <p:spPr bwMode="auto">
          <a:xfrm flipH="1" flipV="1">
            <a:off x="10668974" y="1943520"/>
            <a:ext cx="1001742" cy="447223"/>
          </a:xfrm>
          <a:prstGeom prst="line">
            <a:avLst/>
          </a:prstGeom>
          <a:noFill/>
          <a:ln w="12700" cap="flat" cmpd="sng" algn="ctr">
            <a:solidFill>
              <a:schemeClr val="tx1"/>
            </a:solidFill>
            <a:prstDash val="dash"/>
            <a:round/>
            <a:headEnd type="none" w="med" len="med"/>
            <a:tailEnd type="none" w="med" len="med"/>
          </a:ln>
          <a:effectLst/>
        </p:spPr>
      </p:cxnSp>
      <p:cxnSp>
        <p:nvCxnSpPr>
          <p:cNvPr id="65" name="Straight Connector 64">
            <a:extLst>
              <a:ext uri="{FF2B5EF4-FFF2-40B4-BE49-F238E27FC236}">
                <a16:creationId xmlns:a16="http://schemas.microsoft.com/office/drawing/2014/main" id="{2B414929-A993-4C4F-B65E-6DC88A0CBFCE}"/>
              </a:ext>
            </a:extLst>
          </p:cNvPr>
          <p:cNvCxnSpPr>
            <a:cxnSpLocks/>
            <a:stCxn id="41" idx="3"/>
            <a:endCxn id="59" idx="1"/>
          </p:cNvCxnSpPr>
          <p:nvPr/>
        </p:nvCxnSpPr>
        <p:spPr bwMode="auto">
          <a:xfrm>
            <a:off x="6418124" y="3032341"/>
            <a:ext cx="601314" cy="680610"/>
          </a:xfrm>
          <a:prstGeom prst="line">
            <a:avLst/>
          </a:prstGeom>
          <a:noFill/>
          <a:ln w="25400" cap="flat" cmpd="sng" algn="ctr">
            <a:solidFill>
              <a:schemeClr val="accent2">
                <a:lumMod val="50000"/>
              </a:schemeClr>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8FD66FCB-4A90-408B-8C2F-ECFD0BAE5330}"/>
              </a:ext>
            </a:extLst>
          </p:cNvPr>
          <p:cNvCxnSpPr>
            <a:cxnSpLocks/>
            <a:stCxn id="57" idx="1"/>
            <a:endCxn id="60" idx="3"/>
          </p:cNvCxnSpPr>
          <p:nvPr/>
        </p:nvCxnSpPr>
        <p:spPr bwMode="auto">
          <a:xfrm flipH="1">
            <a:off x="9447466" y="2837854"/>
            <a:ext cx="1947531" cy="877759"/>
          </a:xfrm>
          <a:prstGeom prst="line">
            <a:avLst/>
          </a:prstGeom>
          <a:solidFill>
            <a:schemeClr val="accent1"/>
          </a:solidFill>
          <a:ln w="25400" cap="flat" cmpd="sng" algn="ctr">
            <a:solidFill>
              <a:schemeClr val="accent3">
                <a:lumMod val="75000"/>
              </a:schemeClr>
            </a:solidFill>
            <a:prstDash val="dash"/>
            <a:round/>
            <a:headEnd type="none" w="med" len="med"/>
            <a:tailEnd type="none" w="med" len="med"/>
          </a:ln>
          <a:effectLst/>
        </p:spPr>
      </p:cxnSp>
      <p:cxnSp>
        <p:nvCxnSpPr>
          <p:cNvPr id="67" name="Straight Connector 66">
            <a:extLst>
              <a:ext uri="{FF2B5EF4-FFF2-40B4-BE49-F238E27FC236}">
                <a16:creationId xmlns:a16="http://schemas.microsoft.com/office/drawing/2014/main" id="{888AA4AC-D7AA-4355-BAD9-DFAFBAD3ECAA}"/>
              </a:ext>
            </a:extLst>
          </p:cNvPr>
          <p:cNvCxnSpPr>
            <a:cxnSpLocks/>
            <a:stCxn id="56" idx="3"/>
          </p:cNvCxnSpPr>
          <p:nvPr/>
        </p:nvCxnSpPr>
        <p:spPr bwMode="auto">
          <a:xfrm>
            <a:off x="8387148" y="2406498"/>
            <a:ext cx="601314" cy="859342"/>
          </a:xfrm>
          <a:prstGeom prst="line">
            <a:avLst/>
          </a:prstGeom>
          <a:noFill/>
          <a:ln w="25400" cap="flat" cmpd="sng" algn="ctr">
            <a:solidFill>
              <a:schemeClr val="accent3">
                <a:lumMod val="75000"/>
              </a:schemeClr>
            </a:solidFill>
            <a:prstDash val="dash"/>
            <a:round/>
            <a:headEnd type="none" w="med" len="med"/>
            <a:tailEnd type="none" w="med" len="med"/>
          </a:ln>
          <a:effectLst/>
        </p:spPr>
      </p:cxnSp>
      <p:sp>
        <p:nvSpPr>
          <p:cNvPr id="68" name="Rectangle: Rounded Corners 67">
            <a:extLst>
              <a:ext uri="{FF2B5EF4-FFF2-40B4-BE49-F238E27FC236}">
                <a16:creationId xmlns:a16="http://schemas.microsoft.com/office/drawing/2014/main" id="{658C84CD-0F09-41EC-8FBE-9DDF00322CEC}"/>
              </a:ext>
            </a:extLst>
          </p:cNvPr>
          <p:cNvSpPr/>
          <p:nvPr/>
        </p:nvSpPr>
        <p:spPr bwMode="auto">
          <a:xfrm>
            <a:off x="5039388" y="2874600"/>
            <a:ext cx="239298" cy="401478"/>
          </a:xfrm>
          <a:prstGeom prst="roundRect">
            <a:avLst/>
          </a:prstGeom>
          <a:solidFill>
            <a:schemeClr val="bg1"/>
          </a:solidFill>
          <a:ln w="3175" cap="flat" cmpd="sng" algn="ctr">
            <a:no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a:ln>
                <a:noFill/>
              </a:ln>
              <a:solidFill>
                <a:schemeClr val="bg1"/>
              </a:solidFill>
              <a:effectLst/>
              <a:latin typeface="+mn-lt"/>
            </a:endParaRPr>
          </a:p>
        </p:txBody>
      </p:sp>
      <p:sp>
        <p:nvSpPr>
          <p:cNvPr id="69" name="Freeform 6">
            <a:extLst>
              <a:ext uri="{FF2B5EF4-FFF2-40B4-BE49-F238E27FC236}">
                <a16:creationId xmlns:a16="http://schemas.microsoft.com/office/drawing/2014/main" id="{6C195CC2-DA91-40EB-80BB-39AB6EE9C9EA}"/>
              </a:ext>
            </a:extLst>
          </p:cNvPr>
          <p:cNvSpPr>
            <a:spLocks noChangeAspect="1" noEditPoints="1"/>
          </p:cNvSpPr>
          <p:nvPr/>
        </p:nvSpPr>
        <p:spPr bwMode="auto">
          <a:xfrm>
            <a:off x="5043909" y="2864362"/>
            <a:ext cx="239298" cy="429306"/>
          </a:xfrm>
          <a:custGeom>
            <a:avLst/>
            <a:gdLst>
              <a:gd name="T0" fmla="*/ 2147483647 w 241"/>
              <a:gd name="T1" fmla="*/ 2147483647 h 383"/>
              <a:gd name="T2" fmla="*/ 2147483647 w 241"/>
              <a:gd name="T3" fmla="*/ 2147483647 h 383"/>
              <a:gd name="T4" fmla="*/ 2147483647 w 241"/>
              <a:gd name="T5" fmla="*/ 2147483647 h 383"/>
              <a:gd name="T6" fmla="*/ 2147483647 w 241"/>
              <a:gd name="T7" fmla="*/ 2147483647 h 383"/>
              <a:gd name="T8" fmla="*/ 2147483647 w 241"/>
              <a:gd name="T9" fmla="*/ 2147483647 h 383"/>
              <a:gd name="T10" fmla="*/ 2147483647 w 241"/>
              <a:gd name="T11" fmla="*/ 2147483647 h 383"/>
              <a:gd name="T12" fmla="*/ 2147483647 w 241"/>
              <a:gd name="T13" fmla="*/ 2147483647 h 383"/>
              <a:gd name="T14" fmla="*/ 2147483647 w 241"/>
              <a:gd name="T15" fmla="*/ 2147483647 h 383"/>
              <a:gd name="T16" fmla="*/ 2147483647 w 241"/>
              <a:gd name="T17" fmla="*/ 0 h 383"/>
              <a:gd name="T18" fmla="*/ 2147483647 w 241"/>
              <a:gd name="T19" fmla="*/ 0 h 383"/>
              <a:gd name="T20" fmla="*/ 0 w 241"/>
              <a:gd name="T21" fmla="*/ 2147483647 h 383"/>
              <a:gd name="T22" fmla="*/ 0 w 241"/>
              <a:gd name="T23" fmla="*/ 2147483647 h 383"/>
              <a:gd name="T24" fmla="*/ 2147483647 w 241"/>
              <a:gd name="T25" fmla="*/ 2147483647 h 383"/>
              <a:gd name="T26" fmla="*/ 2147483647 w 241"/>
              <a:gd name="T27" fmla="*/ 2147483647 h 383"/>
              <a:gd name="T28" fmla="*/ 2147483647 w 241"/>
              <a:gd name="T29" fmla="*/ 2147483647 h 383"/>
              <a:gd name="T30" fmla="*/ 2147483647 w 241"/>
              <a:gd name="T31" fmla="*/ 2147483647 h 383"/>
              <a:gd name="T32" fmla="*/ 2147483647 w 241"/>
              <a:gd name="T33" fmla="*/ 2147483647 h 383"/>
              <a:gd name="T34" fmla="*/ 2147483647 w 241"/>
              <a:gd name="T35" fmla="*/ 2147483647 h 383"/>
              <a:gd name="T36" fmla="*/ 2147483647 w 241"/>
              <a:gd name="T37" fmla="*/ 2147483647 h 383"/>
              <a:gd name="T38" fmla="*/ 2147483647 w 241"/>
              <a:gd name="T39" fmla="*/ 2147483647 h 383"/>
              <a:gd name="T40" fmla="*/ 2147483647 w 241"/>
              <a:gd name="T41" fmla="*/ 2147483647 h 383"/>
              <a:gd name="T42" fmla="*/ 2147483647 w 241"/>
              <a:gd name="T43" fmla="*/ 2147483647 h 383"/>
              <a:gd name="T44" fmla="*/ 2147483647 w 241"/>
              <a:gd name="T45" fmla="*/ 2147483647 h 383"/>
              <a:gd name="T46" fmla="*/ 2147483647 w 241"/>
              <a:gd name="T47" fmla="*/ 2147483647 h 383"/>
              <a:gd name="T48" fmla="*/ 2147483647 w 241"/>
              <a:gd name="T49" fmla="*/ 2147483647 h 383"/>
              <a:gd name="T50" fmla="*/ 2147483647 w 241"/>
              <a:gd name="T51" fmla="*/ 2147483647 h 383"/>
              <a:gd name="T52" fmla="*/ 2147483647 w 241"/>
              <a:gd name="T53" fmla="*/ 2147483647 h 383"/>
              <a:gd name="T54" fmla="*/ 2147483647 w 241"/>
              <a:gd name="T55" fmla="*/ 2147483647 h 383"/>
              <a:gd name="T56" fmla="*/ 2147483647 w 241"/>
              <a:gd name="T57" fmla="*/ 2147483647 h 383"/>
              <a:gd name="T58" fmla="*/ 2147483647 w 241"/>
              <a:gd name="T59" fmla="*/ 2147483647 h 383"/>
              <a:gd name="T60" fmla="*/ 2147483647 w 241"/>
              <a:gd name="T61" fmla="*/ 2147483647 h 383"/>
              <a:gd name="T62" fmla="*/ 2147483647 w 241"/>
              <a:gd name="T63" fmla="*/ 2147483647 h 383"/>
              <a:gd name="T64" fmla="*/ 2147483647 w 241"/>
              <a:gd name="T65" fmla="*/ 2147483647 h 383"/>
              <a:gd name="T66" fmla="*/ 2147483647 w 241"/>
              <a:gd name="T67" fmla="*/ 2147483647 h 383"/>
              <a:gd name="T68" fmla="*/ 2147483647 w 241"/>
              <a:gd name="T69" fmla="*/ 2147483647 h 383"/>
              <a:gd name="T70" fmla="*/ 2147483647 w 241"/>
              <a:gd name="T71" fmla="*/ 2147483647 h 383"/>
              <a:gd name="T72" fmla="*/ 2147483647 w 241"/>
              <a:gd name="T73" fmla="*/ 2147483647 h 383"/>
              <a:gd name="T74" fmla="*/ 2147483647 w 241"/>
              <a:gd name="T75" fmla="*/ 2147483647 h 383"/>
              <a:gd name="T76" fmla="*/ 2147483647 w 241"/>
              <a:gd name="T77" fmla="*/ 2147483647 h 383"/>
              <a:gd name="T78" fmla="*/ 2147483647 w 241"/>
              <a:gd name="T79" fmla="*/ 2147483647 h 383"/>
              <a:gd name="T80" fmla="*/ 2147483647 w 241"/>
              <a:gd name="T81" fmla="*/ 2147483647 h 383"/>
              <a:gd name="T82" fmla="*/ 2147483647 w 241"/>
              <a:gd name="T83" fmla="*/ 2147483647 h 383"/>
              <a:gd name="T84" fmla="*/ 2147483647 w 241"/>
              <a:gd name="T85" fmla="*/ 2147483647 h 383"/>
              <a:gd name="T86" fmla="*/ 2147483647 w 241"/>
              <a:gd name="T87" fmla="*/ 2147483647 h 383"/>
              <a:gd name="T88" fmla="*/ 2147483647 w 241"/>
              <a:gd name="T89" fmla="*/ 2147483647 h 38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41" h="383">
                <a:moveTo>
                  <a:pt x="117" y="356"/>
                </a:moveTo>
                <a:cubicBezTo>
                  <a:pt x="127" y="356"/>
                  <a:pt x="135" y="348"/>
                  <a:pt x="135" y="338"/>
                </a:cubicBezTo>
                <a:cubicBezTo>
                  <a:pt x="135" y="329"/>
                  <a:pt x="127" y="321"/>
                  <a:pt x="117" y="321"/>
                </a:cubicBezTo>
                <a:cubicBezTo>
                  <a:pt x="107" y="321"/>
                  <a:pt x="99" y="329"/>
                  <a:pt x="99" y="338"/>
                </a:cubicBezTo>
                <a:cubicBezTo>
                  <a:pt x="99" y="348"/>
                  <a:pt x="107" y="356"/>
                  <a:pt x="117" y="356"/>
                </a:cubicBezTo>
                <a:close/>
                <a:moveTo>
                  <a:pt x="233" y="90"/>
                </a:moveTo>
                <a:cubicBezTo>
                  <a:pt x="237" y="90"/>
                  <a:pt x="241" y="87"/>
                  <a:pt x="241" y="82"/>
                </a:cubicBezTo>
                <a:cubicBezTo>
                  <a:pt x="241" y="19"/>
                  <a:pt x="241" y="19"/>
                  <a:pt x="241" y="19"/>
                </a:cubicBezTo>
                <a:cubicBezTo>
                  <a:pt x="241" y="8"/>
                  <a:pt x="232" y="0"/>
                  <a:pt x="221" y="0"/>
                </a:cubicBezTo>
                <a:cubicBezTo>
                  <a:pt x="19" y="0"/>
                  <a:pt x="19" y="0"/>
                  <a:pt x="19" y="0"/>
                </a:cubicBezTo>
                <a:cubicBezTo>
                  <a:pt x="8" y="0"/>
                  <a:pt x="0" y="8"/>
                  <a:pt x="0" y="19"/>
                </a:cubicBezTo>
                <a:cubicBezTo>
                  <a:pt x="0" y="364"/>
                  <a:pt x="0" y="364"/>
                  <a:pt x="0" y="364"/>
                </a:cubicBezTo>
                <a:cubicBezTo>
                  <a:pt x="0" y="375"/>
                  <a:pt x="8" y="383"/>
                  <a:pt x="19" y="383"/>
                </a:cubicBezTo>
                <a:cubicBezTo>
                  <a:pt x="221" y="383"/>
                  <a:pt x="221" y="383"/>
                  <a:pt x="221" y="383"/>
                </a:cubicBezTo>
                <a:cubicBezTo>
                  <a:pt x="232" y="383"/>
                  <a:pt x="241" y="375"/>
                  <a:pt x="241" y="364"/>
                </a:cubicBezTo>
                <a:cubicBezTo>
                  <a:pt x="241" y="114"/>
                  <a:pt x="241" y="114"/>
                  <a:pt x="241" y="114"/>
                </a:cubicBezTo>
                <a:cubicBezTo>
                  <a:pt x="241" y="110"/>
                  <a:pt x="237" y="106"/>
                  <a:pt x="233" y="106"/>
                </a:cubicBezTo>
                <a:cubicBezTo>
                  <a:pt x="228" y="106"/>
                  <a:pt x="225" y="110"/>
                  <a:pt x="225" y="114"/>
                </a:cubicBezTo>
                <a:cubicBezTo>
                  <a:pt x="225" y="295"/>
                  <a:pt x="225" y="295"/>
                  <a:pt x="225" y="295"/>
                </a:cubicBezTo>
                <a:cubicBezTo>
                  <a:pt x="16" y="295"/>
                  <a:pt x="16" y="295"/>
                  <a:pt x="16" y="295"/>
                </a:cubicBezTo>
                <a:cubicBezTo>
                  <a:pt x="16" y="69"/>
                  <a:pt x="16" y="69"/>
                  <a:pt x="16" y="69"/>
                </a:cubicBezTo>
                <a:cubicBezTo>
                  <a:pt x="225" y="69"/>
                  <a:pt x="225" y="69"/>
                  <a:pt x="225" y="69"/>
                </a:cubicBezTo>
                <a:cubicBezTo>
                  <a:pt x="225" y="82"/>
                  <a:pt x="225" y="82"/>
                  <a:pt x="225" y="82"/>
                </a:cubicBezTo>
                <a:cubicBezTo>
                  <a:pt x="225" y="87"/>
                  <a:pt x="228" y="90"/>
                  <a:pt x="233" y="90"/>
                </a:cubicBezTo>
                <a:close/>
                <a:moveTo>
                  <a:pt x="225" y="311"/>
                </a:moveTo>
                <a:cubicBezTo>
                  <a:pt x="225" y="364"/>
                  <a:pt x="225" y="364"/>
                  <a:pt x="225" y="364"/>
                </a:cubicBezTo>
                <a:cubicBezTo>
                  <a:pt x="225" y="366"/>
                  <a:pt x="223" y="367"/>
                  <a:pt x="221" y="367"/>
                </a:cubicBezTo>
                <a:cubicBezTo>
                  <a:pt x="19" y="367"/>
                  <a:pt x="19" y="367"/>
                  <a:pt x="19" y="367"/>
                </a:cubicBezTo>
                <a:cubicBezTo>
                  <a:pt x="17" y="367"/>
                  <a:pt x="16" y="366"/>
                  <a:pt x="16" y="364"/>
                </a:cubicBezTo>
                <a:cubicBezTo>
                  <a:pt x="16" y="311"/>
                  <a:pt x="16" y="311"/>
                  <a:pt x="16" y="311"/>
                </a:cubicBezTo>
                <a:lnTo>
                  <a:pt x="225" y="311"/>
                </a:lnTo>
                <a:close/>
                <a:moveTo>
                  <a:pt x="16" y="53"/>
                </a:moveTo>
                <a:cubicBezTo>
                  <a:pt x="16" y="19"/>
                  <a:pt x="16" y="19"/>
                  <a:pt x="16" y="19"/>
                </a:cubicBezTo>
                <a:cubicBezTo>
                  <a:pt x="16" y="17"/>
                  <a:pt x="17" y="16"/>
                  <a:pt x="19" y="16"/>
                </a:cubicBezTo>
                <a:cubicBezTo>
                  <a:pt x="221" y="16"/>
                  <a:pt x="221" y="16"/>
                  <a:pt x="221" y="16"/>
                </a:cubicBezTo>
                <a:cubicBezTo>
                  <a:pt x="223" y="16"/>
                  <a:pt x="225" y="17"/>
                  <a:pt x="225" y="19"/>
                </a:cubicBezTo>
                <a:cubicBezTo>
                  <a:pt x="225" y="53"/>
                  <a:pt x="225" y="53"/>
                  <a:pt x="225" y="53"/>
                </a:cubicBezTo>
                <a:lnTo>
                  <a:pt x="16" y="53"/>
                </a:lnTo>
                <a:close/>
                <a:moveTo>
                  <a:pt x="135" y="26"/>
                </a:moveTo>
                <a:cubicBezTo>
                  <a:pt x="99" y="26"/>
                  <a:pt x="99" y="26"/>
                  <a:pt x="99" y="26"/>
                </a:cubicBezTo>
                <a:cubicBezTo>
                  <a:pt x="95" y="26"/>
                  <a:pt x="91" y="30"/>
                  <a:pt x="91" y="34"/>
                </a:cubicBezTo>
                <a:cubicBezTo>
                  <a:pt x="91" y="38"/>
                  <a:pt x="95" y="42"/>
                  <a:pt x="99" y="42"/>
                </a:cubicBezTo>
                <a:cubicBezTo>
                  <a:pt x="135" y="42"/>
                  <a:pt x="135" y="42"/>
                  <a:pt x="135" y="42"/>
                </a:cubicBezTo>
                <a:cubicBezTo>
                  <a:pt x="139" y="42"/>
                  <a:pt x="143" y="38"/>
                  <a:pt x="143" y="34"/>
                </a:cubicBezTo>
                <a:cubicBezTo>
                  <a:pt x="143" y="30"/>
                  <a:pt x="139" y="26"/>
                  <a:pt x="135" y="26"/>
                </a:cubicBezTo>
                <a:close/>
              </a:path>
            </a:pathLst>
          </a:custGeom>
          <a:solidFill>
            <a:schemeClr val="bg1">
              <a:lumMod val="6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1818"/>
              </a:solidFill>
              <a:effectLst/>
              <a:uLnTx/>
              <a:uFillTx/>
              <a:latin typeface="Ericsson Hilda"/>
              <a:ea typeface="+mn-ea"/>
              <a:cs typeface="+mn-cs"/>
            </a:endParaRPr>
          </a:p>
        </p:txBody>
      </p:sp>
      <p:sp>
        <p:nvSpPr>
          <p:cNvPr id="70" name="TextBox 69">
            <a:extLst>
              <a:ext uri="{FF2B5EF4-FFF2-40B4-BE49-F238E27FC236}">
                <a16:creationId xmlns:a16="http://schemas.microsoft.com/office/drawing/2014/main" id="{2DDEBB55-76FC-4F7A-9BC1-CC1ACDF233D1}"/>
              </a:ext>
            </a:extLst>
          </p:cNvPr>
          <p:cNvSpPr txBox="1"/>
          <p:nvPr/>
        </p:nvSpPr>
        <p:spPr bwMode="auto">
          <a:xfrm>
            <a:off x="10303006" y="4007347"/>
            <a:ext cx="1648776" cy="344128"/>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marL="0" indent="0">
              <a:buClr>
                <a:schemeClr val="tx1"/>
              </a:buClr>
              <a:buNone/>
            </a:pPr>
            <a:r>
              <a:rPr lang="en-US" sz="2000"/>
              <a:t>SMS over MAP</a:t>
            </a:r>
          </a:p>
        </p:txBody>
      </p:sp>
      <p:cxnSp>
        <p:nvCxnSpPr>
          <p:cNvPr id="71" name="Straight Connector 70">
            <a:extLst>
              <a:ext uri="{FF2B5EF4-FFF2-40B4-BE49-F238E27FC236}">
                <a16:creationId xmlns:a16="http://schemas.microsoft.com/office/drawing/2014/main" id="{244DE26A-6E58-4718-84AF-9A285E008A89}"/>
              </a:ext>
            </a:extLst>
          </p:cNvPr>
          <p:cNvCxnSpPr>
            <a:cxnSpLocks/>
          </p:cNvCxnSpPr>
          <p:nvPr/>
        </p:nvCxnSpPr>
        <p:spPr bwMode="auto">
          <a:xfrm flipH="1" flipV="1">
            <a:off x="9956346" y="4179411"/>
            <a:ext cx="346660" cy="1"/>
          </a:xfrm>
          <a:prstGeom prst="line">
            <a:avLst/>
          </a:prstGeom>
          <a:noFill/>
          <a:ln w="25400" cap="flat" cmpd="sng" algn="ctr">
            <a:solidFill>
              <a:schemeClr val="accent3">
                <a:lumMod val="75000"/>
              </a:schemeClr>
            </a:solidFill>
            <a:prstDash val="dash"/>
            <a:round/>
            <a:headEnd type="none" w="med" len="med"/>
            <a:tailEnd type="none" w="med" len="med"/>
          </a:ln>
          <a:effectLst/>
        </p:spPr>
      </p:cxnSp>
    </p:spTree>
    <p:extLst>
      <p:ext uri="{BB962C8B-B14F-4D97-AF65-F5344CB8AC3E}">
        <p14:creationId xmlns:p14="http://schemas.microsoft.com/office/powerpoint/2010/main" val="30034016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7F0B4-E79A-41CD-8036-CF36EAE11825}"/>
              </a:ext>
            </a:extLst>
          </p:cNvPr>
          <p:cNvSpPr>
            <a:spLocks noGrp="1"/>
          </p:cNvSpPr>
          <p:nvPr>
            <p:ph type="title"/>
          </p:nvPr>
        </p:nvSpPr>
        <p:spPr>
          <a:xfrm>
            <a:off x="479425" y="476250"/>
            <a:ext cx="10511130" cy="1081088"/>
          </a:xfrm>
        </p:spPr>
        <p:txBody>
          <a:bodyPr/>
          <a:lstStyle/>
          <a:p>
            <a:r>
              <a:rPr lang="en-US"/>
              <a:t>Enhanced Network Analytics</a:t>
            </a:r>
            <a:br>
              <a:rPr lang="en-US" sz="2800"/>
            </a:br>
            <a:r>
              <a:rPr lang="en-US" sz="2800"/>
              <a:t>Reference Architecture</a:t>
            </a:r>
            <a:endParaRPr lang="en-US"/>
          </a:p>
        </p:txBody>
      </p:sp>
      <p:pic>
        <p:nvPicPr>
          <p:cNvPr id="6" name="Content Placeholder 5">
            <a:extLst>
              <a:ext uri="{FF2B5EF4-FFF2-40B4-BE49-F238E27FC236}">
                <a16:creationId xmlns:a16="http://schemas.microsoft.com/office/drawing/2014/main" id="{FDAFC5FC-A68A-4D82-9AA6-2013D4F889BF}"/>
              </a:ext>
            </a:extLst>
          </p:cNvPr>
          <p:cNvPicPr>
            <a:picLocks noGrp="1" noChangeAspect="1"/>
          </p:cNvPicPr>
          <p:nvPr>
            <p:ph sz="quarter" idx="10"/>
          </p:nvPr>
        </p:nvPicPr>
        <p:blipFill>
          <a:blip r:embed="rId3"/>
          <a:stretch>
            <a:fillRect/>
          </a:stretch>
        </p:blipFill>
        <p:spPr>
          <a:xfrm>
            <a:off x="996151" y="2024879"/>
            <a:ext cx="3619048" cy="857143"/>
          </a:xfrm>
          <a:prstGeom prst="rect">
            <a:avLst/>
          </a:prstGeom>
        </p:spPr>
      </p:pic>
      <p:pic>
        <p:nvPicPr>
          <p:cNvPr id="13" name="Picture 12">
            <a:extLst>
              <a:ext uri="{FF2B5EF4-FFF2-40B4-BE49-F238E27FC236}">
                <a16:creationId xmlns:a16="http://schemas.microsoft.com/office/drawing/2014/main" id="{9C9419DF-E5E7-4D47-8640-E68653064650}"/>
              </a:ext>
            </a:extLst>
          </p:cNvPr>
          <p:cNvPicPr>
            <a:picLocks noChangeAspect="1"/>
          </p:cNvPicPr>
          <p:nvPr/>
        </p:nvPicPr>
        <p:blipFill>
          <a:blip r:embed="rId4"/>
          <a:stretch>
            <a:fillRect/>
          </a:stretch>
        </p:blipFill>
        <p:spPr>
          <a:xfrm>
            <a:off x="7056309" y="2024879"/>
            <a:ext cx="3619048" cy="866667"/>
          </a:xfrm>
          <a:prstGeom prst="rect">
            <a:avLst/>
          </a:prstGeom>
        </p:spPr>
      </p:pic>
      <p:cxnSp>
        <p:nvCxnSpPr>
          <p:cNvPr id="15" name="Straight Connector 14">
            <a:extLst>
              <a:ext uri="{FF2B5EF4-FFF2-40B4-BE49-F238E27FC236}">
                <a16:creationId xmlns:a16="http://schemas.microsoft.com/office/drawing/2014/main" id="{B71D18A2-B0B2-4348-9E63-C8C2A7FE40DF}"/>
              </a:ext>
            </a:extLst>
          </p:cNvPr>
          <p:cNvCxnSpPr>
            <a:cxnSpLocks/>
          </p:cNvCxnSpPr>
          <p:nvPr/>
        </p:nvCxnSpPr>
        <p:spPr bwMode="auto">
          <a:xfrm>
            <a:off x="5782615" y="1557338"/>
            <a:ext cx="0" cy="4541621"/>
          </a:xfrm>
          <a:prstGeom prst="line">
            <a:avLst/>
          </a:prstGeom>
          <a:solidFill>
            <a:schemeClr val="accent1"/>
          </a:solidFill>
          <a:ln w="25400" cap="flat" cmpd="sng" algn="ctr">
            <a:solidFill>
              <a:schemeClr val="tx1"/>
            </a:solidFill>
            <a:prstDash val="dash"/>
            <a:round/>
            <a:headEnd type="none" w="med" len="med"/>
            <a:tailEnd type="none"/>
          </a:ln>
          <a:effectLst/>
        </p:spPr>
      </p:cxnSp>
      <p:sp>
        <p:nvSpPr>
          <p:cNvPr id="16" name="TextBox 15">
            <a:extLst>
              <a:ext uri="{FF2B5EF4-FFF2-40B4-BE49-F238E27FC236}">
                <a16:creationId xmlns:a16="http://schemas.microsoft.com/office/drawing/2014/main" id="{62615012-F37B-4399-B7FE-2B7F82581047}"/>
              </a:ext>
            </a:extLst>
          </p:cNvPr>
          <p:cNvSpPr txBox="1"/>
          <p:nvPr/>
        </p:nvSpPr>
        <p:spPr bwMode="auto">
          <a:xfrm>
            <a:off x="733425" y="1571760"/>
            <a:ext cx="4352917" cy="442911"/>
          </a:xfrm>
          <a:prstGeom prst="rect">
            <a:avLst/>
          </a:prstGeom>
          <a:noFill/>
          <a:ln w="12700">
            <a:noFill/>
            <a:miter lim="800000"/>
            <a:headEnd/>
            <a:tailEnd/>
          </a:ln>
        </p:spPr>
        <p:txBody>
          <a:bodyPr vert="horz" wrap="square" lIns="72000" tIns="36000" rIns="73152" bIns="36576" numCol="1" rtlCol="0" anchor="t" anchorCtr="0" compatLnSpc="1">
            <a:prstTxWarp prst="textNoShape">
              <a:avLst/>
            </a:prstTxWarp>
            <a:noAutofit/>
          </a:bodyPr>
          <a:lstStyle/>
          <a:p>
            <a:pPr>
              <a:buClr>
                <a:schemeClr val="tx1"/>
              </a:buClr>
            </a:pPr>
            <a:r>
              <a:rPr lang="en-GB" b="1">
                <a:solidFill>
                  <a:schemeClr val="accent1"/>
                </a:solidFill>
              </a:rPr>
              <a:t>Data Collection architecture </a:t>
            </a:r>
            <a:endParaRPr lang="en-US" b="1">
              <a:solidFill>
                <a:schemeClr val="accent1"/>
              </a:solidFill>
            </a:endParaRPr>
          </a:p>
          <a:p>
            <a:pPr algn="l">
              <a:buClr>
                <a:schemeClr val="tx1"/>
              </a:buClr>
            </a:pPr>
            <a:endParaRPr lang="en-US" sz="2000" err="1"/>
          </a:p>
        </p:txBody>
      </p:sp>
      <p:sp>
        <p:nvSpPr>
          <p:cNvPr id="17" name="TextBox 16">
            <a:extLst>
              <a:ext uri="{FF2B5EF4-FFF2-40B4-BE49-F238E27FC236}">
                <a16:creationId xmlns:a16="http://schemas.microsoft.com/office/drawing/2014/main" id="{A0E4A0CE-C3AD-417A-82D0-A3F3D652F0DE}"/>
              </a:ext>
            </a:extLst>
          </p:cNvPr>
          <p:cNvSpPr txBox="1"/>
          <p:nvPr/>
        </p:nvSpPr>
        <p:spPr bwMode="auto">
          <a:xfrm>
            <a:off x="6744266" y="1557338"/>
            <a:ext cx="4352917" cy="442912"/>
          </a:xfrm>
          <a:prstGeom prst="rect">
            <a:avLst/>
          </a:prstGeom>
          <a:noFill/>
          <a:ln w="12700">
            <a:noFill/>
            <a:miter lim="800000"/>
            <a:headEnd/>
            <a:tailEnd/>
          </a:ln>
        </p:spPr>
        <p:txBody>
          <a:bodyPr vert="horz" wrap="square" lIns="72000" tIns="36000" rIns="73152" bIns="36576" numCol="1" rtlCol="0" anchor="t" anchorCtr="0" compatLnSpc="1">
            <a:prstTxWarp prst="textNoShape">
              <a:avLst/>
            </a:prstTxWarp>
            <a:noAutofit/>
          </a:bodyPr>
          <a:lstStyle/>
          <a:p>
            <a:pPr>
              <a:buClr>
                <a:schemeClr val="tx1"/>
              </a:buClr>
            </a:pPr>
            <a:r>
              <a:rPr lang="es-ES" b="1" err="1">
                <a:solidFill>
                  <a:schemeClr val="accent1"/>
                </a:solidFill>
              </a:rPr>
              <a:t>Analytics</a:t>
            </a:r>
            <a:r>
              <a:rPr lang="es-ES" b="1">
                <a:solidFill>
                  <a:schemeClr val="accent1"/>
                </a:solidFill>
              </a:rPr>
              <a:t> </a:t>
            </a:r>
            <a:r>
              <a:rPr lang="es-ES" b="1" err="1">
                <a:solidFill>
                  <a:schemeClr val="accent1"/>
                </a:solidFill>
              </a:rPr>
              <a:t>Exposure</a:t>
            </a:r>
            <a:r>
              <a:rPr lang="es-ES" b="1">
                <a:solidFill>
                  <a:schemeClr val="accent1"/>
                </a:solidFill>
              </a:rPr>
              <a:t> </a:t>
            </a:r>
            <a:r>
              <a:rPr lang="es-ES" b="1" err="1">
                <a:solidFill>
                  <a:schemeClr val="accent1"/>
                </a:solidFill>
              </a:rPr>
              <a:t>architecture</a:t>
            </a:r>
            <a:endParaRPr lang="en-US" b="1">
              <a:solidFill>
                <a:schemeClr val="accent1"/>
              </a:solidFill>
            </a:endParaRPr>
          </a:p>
          <a:p>
            <a:pPr algn="l">
              <a:buClr>
                <a:schemeClr val="tx1"/>
              </a:buClr>
            </a:pPr>
            <a:endParaRPr lang="en-US" sz="2000" err="1"/>
          </a:p>
        </p:txBody>
      </p:sp>
      <p:graphicFrame>
        <p:nvGraphicFramePr>
          <p:cNvPr id="18" name="Table 17">
            <a:extLst>
              <a:ext uri="{FF2B5EF4-FFF2-40B4-BE49-F238E27FC236}">
                <a16:creationId xmlns:a16="http://schemas.microsoft.com/office/drawing/2014/main" id="{80D48F7A-8329-44B4-9490-D60F450CE2A9}"/>
              </a:ext>
            </a:extLst>
          </p:cNvPr>
          <p:cNvGraphicFramePr>
            <a:graphicFrameLocks noGrp="1"/>
          </p:cNvGraphicFramePr>
          <p:nvPr>
            <p:extLst>
              <p:ext uri="{D42A27DB-BD31-4B8C-83A1-F6EECF244321}">
                <p14:modId xmlns:p14="http://schemas.microsoft.com/office/powerpoint/2010/main" val="3285194100"/>
              </p:ext>
            </p:extLst>
          </p:nvPr>
        </p:nvGraphicFramePr>
        <p:xfrm>
          <a:off x="878205" y="3086576"/>
          <a:ext cx="3312792" cy="1280160"/>
        </p:xfrm>
        <a:graphic>
          <a:graphicData uri="http://schemas.openxmlformats.org/drawingml/2006/table">
            <a:tbl>
              <a:tblPr firstRow="1" firstCol="1" bandRow="1" bandCol="1">
                <a:tableStyleId>{5940675A-B579-460E-94D1-54222C63F5DA}</a:tableStyleId>
              </a:tblPr>
              <a:tblGrid>
                <a:gridCol w="781238">
                  <a:extLst>
                    <a:ext uri="{9D8B030D-6E8A-4147-A177-3AD203B41FA5}">
                      <a16:colId xmlns:a16="http://schemas.microsoft.com/office/drawing/2014/main" val="2451605834"/>
                    </a:ext>
                  </a:extLst>
                </a:gridCol>
                <a:gridCol w="2531554">
                  <a:extLst>
                    <a:ext uri="{9D8B030D-6E8A-4147-A177-3AD203B41FA5}">
                      <a16:colId xmlns:a16="http://schemas.microsoft.com/office/drawing/2014/main" val="4058511941"/>
                    </a:ext>
                  </a:extLst>
                </a:gridCol>
              </a:tblGrid>
              <a:tr h="140970">
                <a:tc>
                  <a:txBody>
                    <a:bodyPr/>
                    <a:lstStyle/>
                    <a:p>
                      <a:pPr algn="ctr">
                        <a:spcAft>
                          <a:spcPts val="0"/>
                        </a:spcAft>
                      </a:pPr>
                      <a:r>
                        <a:rPr lang="en-GB" sz="1050">
                          <a:effectLst/>
                        </a:rPr>
                        <a:t>NF</a:t>
                      </a:r>
                      <a:endParaRPr lang="en-US" sz="1050" b="1">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050">
                          <a:effectLst/>
                        </a:rPr>
                        <a:t>Service</a:t>
                      </a:r>
                      <a:endParaRPr lang="en-US" sz="1050" b="1">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58527128"/>
                  </a:ext>
                </a:extLst>
              </a:tr>
              <a:tr h="140970">
                <a:tc>
                  <a:txBody>
                    <a:bodyPr/>
                    <a:lstStyle/>
                    <a:p>
                      <a:pPr>
                        <a:spcAft>
                          <a:spcPts val="0"/>
                        </a:spcAft>
                      </a:pPr>
                      <a:r>
                        <a:rPr lang="en-GB" sz="1050">
                          <a:effectLst/>
                        </a:rPr>
                        <a:t>AMF</a:t>
                      </a:r>
                      <a:endParaRPr lang="en-US" sz="105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GB" sz="1050">
                          <a:effectLst/>
                        </a:rPr>
                        <a:t>Namf_EventExposure</a:t>
                      </a:r>
                      <a:endParaRPr lang="en-US" sz="105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82872258"/>
                  </a:ext>
                </a:extLst>
              </a:tr>
              <a:tr h="140970">
                <a:tc>
                  <a:txBody>
                    <a:bodyPr/>
                    <a:lstStyle/>
                    <a:p>
                      <a:pPr>
                        <a:spcAft>
                          <a:spcPts val="0"/>
                        </a:spcAft>
                      </a:pPr>
                      <a:r>
                        <a:rPr lang="en-GB" sz="1050">
                          <a:effectLst/>
                        </a:rPr>
                        <a:t>SMF</a:t>
                      </a:r>
                      <a:endParaRPr lang="en-US" sz="105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GB" sz="1050">
                          <a:effectLst/>
                        </a:rPr>
                        <a:t>Nsmf_EventExposure</a:t>
                      </a:r>
                      <a:endParaRPr lang="en-US" sz="105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22257255"/>
                  </a:ext>
                </a:extLst>
              </a:tr>
              <a:tr h="140970">
                <a:tc>
                  <a:txBody>
                    <a:bodyPr/>
                    <a:lstStyle/>
                    <a:p>
                      <a:pPr>
                        <a:spcAft>
                          <a:spcPts val="0"/>
                        </a:spcAft>
                      </a:pPr>
                      <a:r>
                        <a:rPr lang="en-GB" sz="1050">
                          <a:effectLst/>
                        </a:rPr>
                        <a:t>PCF</a:t>
                      </a:r>
                      <a:endParaRPr lang="en-US" sz="105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GB" sz="1050">
                          <a:effectLst/>
                        </a:rPr>
                        <a:t>Npcf_EventExposure</a:t>
                      </a:r>
                      <a:endParaRPr lang="en-US" sz="105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74902618"/>
                  </a:ext>
                </a:extLst>
              </a:tr>
              <a:tr h="140970">
                <a:tc>
                  <a:txBody>
                    <a:bodyPr/>
                    <a:lstStyle/>
                    <a:p>
                      <a:pPr>
                        <a:spcAft>
                          <a:spcPts val="0"/>
                        </a:spcAft>
                      </a:pPr>
                      <a:r>
                        <a:rPr lang="en-GB" sz="1050">
                          <a:effectLst/>
                        </a:rPr>
                        <a:t>UDM</a:t>
                      </a:r>
                      <a:endParaRPr lang="en-US" sz="105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GB" sz="1050">
                          <a:effectLst/>
                        </a:rPr>
                        <a:t>Nudm_EventExposure</a:t>
                      </a:r>
                      <a:endParaRPr lang="en-US" sz="105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79037351"/>
                  </a:ext>
                </a:extLst>
              </a:tr>
              <a:tr h="140970">
                <a:tc>
                  <a:txBody>
                    <a:bodyPr/>
                    <a:lstStyle/>
                    <a:p>
                      <a:pPr>
                        <a:spcAft>
                          <a:spcPts val="0"/>
                        </a:spcAft>
                      </a:pPr>
                      <a:r>
                        <a:rPr lang="en-GB" sz="1050">
                          <a:effectLst/>
                        </a:rPr>
                        <a:t>NEF</a:t>
                      </a:r>
                      <a:endParaRPr lang="en-US" sz="105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GB" sz="1050">
                          <a:effectLst/>
                        </a:rPr>
                        <a:t>Nnef_EventExposure</a:t>
                      </a:r>
                      <a:endParaRPr lang="en-US" sz="105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20058689"/>
                  </a:ext>
                </a:extLst>
              </a:tr>
              <a:tr h="140970">
                <a:tc rowSpan="2">
                  <a:txBody>
                    <a:bodyPr/>
                    <a:lstStyle/>
                    <a:p>
                      <a:pPr>
                        <a:spcAft>
                          <a:spcPts val="0"/>
                        </a:spcAft>
                      </a:pPr>
                      <a:r>
                        <a:rPr lang="en-GB" sz="1050">
                          <a:effectLst/>
                        </a:rPr>
                        <a:t>NRF</a:t>
                      </a:r>
                      <a:endParaRPr lang="en-US" sz="105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GB" sz="1050">
                          <a:effectLst/>
                        </a:rPr>
                        <a:t>Nnrf_NFDiscovery</a:t>
                      </a:r>
                      <a:endParaRPr lang="en-US" sz="105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33883434"/>
                  </a:ext>
                </a:extLst>
              </a:tr>
              <a:tr h="140970">
                <a:tc vMerge="1">
                  <a:txBody>
                    <a:bodyPr/>
                    <a:lstStyle/>
                    <a:p>
                      <a:endParaRPr lang="en-US"/>
                    </a:p>
                  </a:txBody>
                  <a:tcPr/>
                </a:tc>
                <a:tc>
                  <a:txBody>
                    <a:bodyPr/>
                    <a:lstStyle/>
                    <a:p>
                      <a:pPr>
                        <a:spcAft>
                          <a:spcPts val="0"/>
                        </a:spcAft>
                      </a:pPr>
                      <a:r>
                        <a:rPr lang="en-GB" sz="1050" err="1">
                          <a:effectLst/>
                        </a:rPr>
                        <a:t>Nnrf_NFManagement</a:t>
                      </a:r>
                      <a:endParaRPr lang="en-US" sz="105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82415747"/>
                  </a:ext>
                </a:extLst>
              </a:tr>
            </a:tbl>
          </a:graphicData>
        </a:graphic>
      </p:graphicFrame>
      <p:sp>
        <p:nvSpPr>
          <p:cNvPr id="20" name="Rectangle 19">
            <a:extLst>
              <a:ext uri="{FF2B5EF4-FFF2-40B4-BE49-F238E27FC236}">
                <a16:creationId xmlns:a16="http://schemas.microsoft.com/office/drawing/2014/main" id="{FC887723-9271-46A4-B6F7-982A9F4EA55E}"/>
              </a:ext>
            </a:extLst>
          </p:cNvPr>
          <p:cNvSpPr/>
          <p:nvPr/>
        </p:nvSpPr>
        <p:spPr>
          <a:xfrm>
            <a:off x="190500" y="4686985"/>
            <a:ext cx="5438768" cy="1061829"/>
          </a:xfrm>
          <a:prstGeom prst="rect">
            <a:avLst/>
          </a:prstGeom>
        </p:spPr>
        <p:txBody>
          <a:bodyPr wrap="square">
            <a:spAutoFit/>
          </a:bodyPr>
          <a:lstStyle/>
          <a:p>
            <a:pPr marL="285750" indent="-285750">
              <a:buFont typeface="Arial" panose="020B0604020202020204" pitchFamily="34" charset="0"/>
              <a:buChar char="•"/>
            </a:pPr>
            <a:r>
              <a:rPr lang="en-US" sz="1400"/>
              <a:t>How NWDAF collects data from UPF is out of the scope of Rel-16.</a:t>
            </a:r>
          </a:p>
          <a:p>
            <a:pPr marL="285750" indent="-285750">
              <a:buFont typeface="Arial" panose="020B0604020202020204" pitchFamily="34" charset="0"/>
              <a:buChar char="•"/>
            </a:pPr>
            <a:r>
              <a:rPr lang="en-US" sz="1400"/>
              <a:t>NWDAF collects PM and KPIs from OAM using APIs defined in 28 series</a:t>
            </a:r>
          </a:p>
        </p:txBody>
      </p:sp>
      <p:graphicFrame>
        <p:nvGraphicFramePr>
          <p:cNvPr id="21" name="Table 20">
            <a:extLst>
              <a:ext uri="{FF2B5EF4-FFF2-40B4-BE49-F238E27FC236}">
                <a16:creationId xmlns:a16="http://schemas.microsoft.com/office/drawing/2014/main" id="{0F6ABEE4-5B7F-4A21-B37C-DD48F149E77F}"/>
              </a:ext>
            </a:extLst>
          </p:cNvPr>
          <p:cNvGraphicFramePr>
            <a:graphicFrameLocks noGrp="1"/>
          </p:cNvGraphicFramePr>
          <p:nvPr>
            <p:extLst>
              <p:ext uri="{D42A27DB-BD31-4B8C-83A1-F6EECF244321}">
                <p14:modId xmlns:p14="http://schemas.microsoft.com/office/powerpoint/2010/main" val="695783007"/>
              </p:ext>
            </p:extLst>
          </p:nvPr>
        </p:nvGraphicFramePr>
        <p:xfrm>
          <a:off x="6188636" y="3072158"/>
          <a:ext cx="5464175" cy="2346960"/>
        </p:xfrm>
        <a:graphic>
          <a:graphicData uri="http://schemas.openxmlformats.org/drawingml/2006/table">
            <a:tbl>
              <a:tblPr firstRow="1" firstCol="1" bandRow="1">
                <a:tableStyleId>{5940675A-B579-460E-94D1-54222C63F5DA}</a:tableStyleId>
              </a:tblPr>
              <a:tblGrid>
                <a:gridCol w="1534937">
                  <a:extLst>
                    <a:ext uri="{9D8B030D-6E8A-4147-A177-3AD203B41FA5}">
                      <a16:colId xmlns:a16="http://schemas.microsoft.com/office/drawing/2014/main" val="3786939920"/>
                    </a:ext>
                  </a:extLst>
                </a:gridCol>
                <a:gridCol w="1671178">
                  <a:extLst>
                    <a:ext uri="{9D8B030D-6E8A-4147-A177-3AD203B41FA5}">
                      <a16:colId xmlns:a16="http://schemas.microsoft.com/office/drawing/2014/main" val="3074091438"/>
                    </a:ext>
                  </a:extLst>
                </a:gridCol>
                <a:gridCol w="1123950">
                  <a:extLst>
                    <a:ext uri="{9D8B030D-6E8A-4147-A177-3AD203B41FA5}">
                      <a16:colId xmlns:a16="http://schemas.microsoft.com/office/drawing/2014/main" val="3257694838"/>
                    </a:ext>
                  </a:extLst>
                </a:gridCol>
                <a:gridCol w="1134110">
                  <a:extLst>
                    <a:ext uri="{9D8B030D-6E8A-4147-A177-3AD203B41FA5}">
                      <a16:colId xmlns:a16="http://schemas.microsoft.com/office/drawing/2014/main" val="2642903170"/>
                    </a:ext>
                  </a:extLst>
                </a:gridCol>
              </a:tblGrid>
              <a:tr h="0">
                <a:tc>
                  <a:txBody>
                    <a:bodyPr/>
                    <a:lstStyle/>
                    <a:p>
                      <a:pPr algn="ctr">
                        <a:spcAft>
                          <a:spcPts val="0"/>
                        </a:spcAft>
                      </a:pPr>
                      <a:r>
                        <a:rPr lang="en-GB" sz="1100">
                          <a:effectLst/>
                        </a:rPr>
                        <a:t>Service Name</a:t>
                      </a:r>
                      <a:endParaRPr lang="en-US" sz="1100" b="1">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100">
                          <a:effectLst/>
                        </a:rPr>
                        <a:t>Service Operations</a:t>
                      </a:r>
                      <a:endParaRPr lang="en-US" sz="1100" b="1">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100">
                          <a:effectLst/>
                        </a:rPr>
                        <a:t>Operation</a:t>
                      </a:r>
                      <a:endParaRPr lang="en-US" sz="1100">
                        <a:effectLst/>
                      </a:endParaRPr>
                    </a:p>
                    <a:p>
                      <a:pPr algn="ctr">
                        <a:spcAft>
                          <a:spcPts val="0"/>
                        </a:spcAft>
                      </a:pPr>
                      <a:r>
                        <a:rPr lang="en-GB" sz="1100">
                          <a:effectLst/>
                        </a:rPr>
                        <a:t>Semantics</a:t>
                      </a:r>
                      <a:endParaRPr lang="en-US" sz="1100" b="1">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1100">
                          <a:effectLst/>
                        </a:rPr>
                        <a:t>Example Consumer(s)</a:t>
                      </a:r>
                      <a:endParaRPr lang="en-US" sz="1100" b="1">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56025418"/>
                  </a:ext>
                </a:extLst>
              </a:tr>
              <a:tr h="0">
                <a:tc rowSpan="3">
                  <a:txBody>
                    <a:bodyPr/>
                    <a:lstStyle/>
                    <a:p>
                      <a:pPr>
                        <a:spcAft>
                          <a:spcPts val="0"/>
                        </a:spcAft>
                      </a:pPr>
                      <a:r>
                        <a:rPr lang="en-GB" sz="1100" err="1">
                          <a:effectLst/>
                        </a:rPr>
                        <a:t>Nnwdaf_AnalyticsSubscription</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p>
                      <a:pPr>
                        <a:spcAft>
                          <a:spcPts val="0"/>
                        </a:spcAft>
                      </a:pPr>
                      <a:r>
                        <a:rPr lang="en-GB" sz="1100">
                          <a:effectLst/>
                        </a:rPr>
                        <a:t> </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p>
                      <a:pPr>
                        <a:spcAft>
                          <a:spcPts val="0"/>
                        </a:spcAft>
                      </a:pPr>
                      <a:r>
                        <a:rPr lang="en-GB" sz="1100">
                          <a:effectLst/>
                        </a:rPr>
                        <a:t> </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GB" sz="1100">
                          <a:effectLst/>
                        </a:rPr>
                        <a:t>Subscribe</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GB" sz="1100">
                          <a:effectLst/>
                        </a:rPr>
                        <a:t>Subscribe / Notify</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GB" sz="1100">
                          <a:effectLst/>
                        </a:rPr>
                        <a:t>PCF, NSSF, AMF, SMF, NEF, AF</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55045732"/>
                  </a:ext>
                </a:extLst>
              </a:tr>
              <a:tr h="0">
                <a:tc vMerge="1">
                  <a:txBody>
                    <a:bodyPr/>
                    <a:lstStyle/>
                    <a:p>
                      <a:pPr>
                        <a:spcAft>
                          <a:spcPts val="0"/>
                        </a:spcAft>
                      </a:pP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GB" sz="1100">
                          <a:effectLst/>
                        </a:rPr>
                        <a:t>Unsubscribe</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GB" sz="1100">
                          <a:effectLst/>
                        </a:rPr>
                        <a:t> </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GB" sz="1100">
                          <a:effectLst/>
                        </a:rPr>
                        <a:t>PCF, NSSF, AMF, SMF, NEF, AF</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80116304"/>
                  </a:ext>
                </a:extLst>
              </a:tr>
              <a:tr h="0">
                <a:tc vMerge="1">
                  <a:txBody>
                    <a:bodyPr/>
                    <a:lstStyle/>
                    <a:p>
                      <a:pPr>
                        <a:spcAft>
                          <a:spcPts val="0"/>
                        </a:spcAft>
                      </a:pP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GB" sz="1100">
                          <a:effectLst/>
                        </a:rPr>
                        <a:t>Notify</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GB" sz="1100">
                          <a:effectLst/>
                        </a:rPr>
                        <a:t> </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GB" sz="1100">
                          <a:effectLst/>
                        </a:rPr>
                        <a:t>PCF, NSSF, AMF, SMF, NEF, AF</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54862225"/>
                  </a:ext>
                </a:extLst>
              </a:tr>
              <a:tr h="0">
                <a:tc>
                  <a:txBody>
                    <a:bodyPr/>
                    <a:lstStyle/>
                    <a:p>
                      <a:pPr>
                        <a:spcAft>
                          <a:spcPts val="0"/>
                        </a:spcAft>
                      </a:pPr>
                      <a:r>
                        <a:rPr lang="en-GB" sz="1100">
                          <a:effectLst/>
                        </a:rPr>
                        <a:t>Nnwdaf_AnalyticsInfo</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GB" sz="1100">
                          <a:effectLst/>
                        </a:rPr>
                        <a:t>Request</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GB" sz="1100">
                          <a:effectLst/>
                        </a:rPr>
                        <a:t>Request / Response</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GB" sz="1100">
                          <a:effectLst/>
                        </a:rPr>
                        <a:t>PCF, NSSF, AMF, SMF, NEF, AF</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23037698"/>
                  </a:ext>
                </a:extLst>
              </a:tr>
            </a:tbl>
          </a:graphicData>
        </a:graphic>
      </p:graphicFrame>
      <p:sp>
        <p:nvSpPr>
          <p:cNvPr id="3" name="Rectangle 2">
            <a:extLst>
              <a:ext uri="{FF2B5EF4-FFF2-40B4-BE49-F238E27FC236}">
                <a16:creationId xmlns:a16="http://schemas.microsoft.com/office/drawing/2014/main" id="{ACFD1DC3-9D2B-4065-9394-705781386C40}"/>
              </a:ext>
            </a:extLst>
          </p:cNvPr>
          <p:cNvSpPr/>
          <p:nvPr/>
        </p:nvSpPr>
        <p:spPr>
          <a:xfrm>
            <a:off x="6188636" y="5469493"/>
            <a:ext cx="6003363" cy="1169551"/>
          </a:xfrm>
          <a:prstGeom prst="rect">
            <a:avLst/>
          </a:prstGeom>
        </p:spPr>
        <p:txBody>
          <a:bodyPr wrap="square">
            <a:spAutoFit/>
          </a:bodyPr>
          <a:lstStyle/>
          <a:p>
            <a:r>
              <a:rPr lang="en-US" sz="1400">
                <a:solidFill>
                  <a:schemeClr val="accent1">
                    <a:lumMod val="75000"/>
                  </a:schemeClr>
                </a:solidFill>
              </a:rPr>
              <a:t>NWDAF deployment:</a:t>
            </a:r>
          </a:p>
          <a:p>
            <a:pPr marL="285750" indent="-285750">
              <a:buFont typeface="Arial" panose="020B0604020202020204" pitchFamily="34" charset="0"/>
              <a:buChar char="•"/>
            </a:pPr>
            <a:r>
              <a:rPr lang="en-US" sz="1400">
                <a:latin typeface="+mn-lt"/>
              </a:rPr>
              <a:t>Multiple NWDAF instances may be deployed, either per Analytic type or covering a geographical area.</a:t>
            </a:r>
          </a:p>
          <a:p>
            <a:pPr marL="285750" indent="-285750">
              <a:buFont typeface="Arial" panose="020B0604020202020204" pitchFamily="34" charset="0"/>
              <a:buChar char="•"/>
            </a:pPr>
            <a:r>
              <a:rPr lang="en-US" sz="1400">
                <a:latin typeface="+mn-lt"/>
              </a:rPr>
              <a:t>NWDAF instance(s) can be collocated with a 5GS NF</a:t>
            </a:r>
          </a:p>
        </p:txBody>
      </p:sp>
    </p:spTree>
    <p:extLst>
      <p:ext uri="{BB962C8B-B14F-4D97-AF65-F5344CB8AC3E}">
        <p14:creationId xmlns:p14="http://schemas.microsoft.com/office/powerpoint/2010/main" val="4403626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DA72F06-D10F-4834-9BE1-7A056B5828B2}"/>
              </a:ext>
            </a:extLst>
          </p:cNvPr>
          <p:cNvSpPr/>
          <p:nvPr/>
        </p:nvSpPr>
        <p:spPr bwMode="auto">
          <a:xfrm>
            <a:off x="323385" y="3386383"/>
            <a:ext cx="9743482" cy="927230"/>
          </a:xfrm>
          <a:prstGeom prst="rect">
            <a:avLst/>
          </a:prstGeom>
          <a:solidFill>
            <a:schemeClr val="accent4">
              <a:lumMod val="60000"/>
              <a:lumOff val="40000"/>
            </a:schemeClr>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sv-SE" sz="2000" b="0" i="0" u="none" strike="noStrike" cap="none" normalizeH="0" baseline="0" err="1">
              <a:ln>
                <a:noFill/>
              </a:ln>
              <a:solidFill>
                <a:schemeClr val="bg1"/>
              </a:solidFill>
              <a:effectLst/>
              <a:latin typeface="+mn-lt"/>
            </a:endParaRPr>
          </a:p>
        </p:txBody>
      </p:sp>
      <p:sp>
        <p:nvSpPr>
          <p:cNvPr id="13" name="Rectangle 12">
            <a:extLst>
              <a:ext uri="{FF2B5EF4-FFF2-40B4-BE49-F238E27FC236}">
                <a16:creationId xmlns:a16="http://schemas.microsoft.com/office/drawing/2014/main" id="{44E7F5F5-3B45-4BF7-8FC6-BAAD95A14328}"/>
              </a:ext>
            </a:extLst>
          </p:cNvPr>
          <p:cNvSpPr/>
          <p:nvPr/>
        </p:nvSpPr>
        <p:spPr bwMode="auto">
          <a:xfrm>
            <a:off x="323385" y="4327297"/>
            <a:ext cx="9743482" cy="490235"/>
          </a:xfrm>
          <a:prstGeom prst="rect">
            <a:avLst/>
          </a:prstGeom>
          <a:solidFill>
            <a:schemeClr val="accent1">
              <a:lumMod val="60000"/>
              <a:lumOff val="40000"/>
            </a:schemeClr>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sv-SE" sz="2000" b="0" i="0" u="none" strike="noStrike" cap="none" normalizeH="0" baseline="0" err="1">
              <a:ln>
                <a:noFill/>
              </a:ln>
              <a:solidFill>
                <a:schemeClr val="bg1"/>
              </a:solidFill>
              <a:effectLst/>
              <a:latin typeface="+mn-lt"/>
            </a:endParaRPr>
          </a:p>
        </p:txBody>
      </p:sp>
      <p:sp>
        <p:nvSpPr>
          <p:cNvPr id="12" name="Rectangle 11">
            <a:extLst>
              <a:ext uri="{FF2B5EF4-FFF2-40B4-BE49-F238E27FC236}">
                <a16:creationId xmlns:a16="http://schemas.microsoft.com/office/drawing/2014/main" id="{E383C96E-74F1-431C-ADB3-084BEF17AC48}"/>
              </a:ext>
            </a:extLst>
          </p:cNvPr>
          <p:cNvSpPr/>
          <p:nvPr/>
        </p:nvSpPr>
        <p:spPr bwMode="auto">
          <a:xfrm>
            <a:off x="323385" y="1933575"/>
            <a:ext cx="9743482" cy="1444626"/>
          </a:xfrm>
          <a:prstGeom prst="rect">
            <a:avLst/>
          </a:prstGeom>
          <a:solidFill>
            <a:schemeClr val="accent2">
              <a:lumMod val="60000"/>
              <a:lumOff val="40000"/>
            </a:schemeClr>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sv-SE" sz="2000" b="0" i="0" u="none" strike="noStrike" cap="none" normalizeH="0" baseline="0" err="1">
              <a:ln>
                <a:noFill/>
              </a:ln>
              <a:solidFill>
                <a:schemeClr val="bg1"/>
              </a:solidFill>
              <a:effectLst/>
              <a:latin typeface="+mn-lt"/>
            </a:endParaRPr>
          </a:p>
        </p:txBody>
      </p:sp>
      <p:sp>
        <p:nvSpPr>
          <p:cNvPr id="2" name="Title 1">
            <a:extLst>
              <a:ext uri="{FF2B5EF4-FFF2-40B4-BE49-F238E27FC236}">
                <a16:creationId xmlns:a16="http://schemas.microsoft.com/office/drawing/2014/main" id="{402A4059-2C90-4DEF-8BB2-FD79CEFEB17A}"/>
              </a:ext>
            </a:extLst>
          </p:cNvPr>
          <p:cNvSpPr>
            <a:spLocks noGrp="1"/>
          </p:cNvSpPr>
          <p:nvPr>
            <p:ph type="title"/>
          </p:nvPr>
        </p:nvSpPr>
        <p:spPr/>
        <p:txBody>
          <a:bodyPr/>
          <a:lstStyle/>
          <a:p>
            <a:r>
              <a:rPr lang="en-US"/>
              <a:t>Enhanced Network Analytics</a:t>
            </a:r>
            <a:br>
              <a:rPr lang="en-US" sz="1800"/>
            </a:br>
            <a:r>
              <a:rPr lang="en-US" sz="2800"/>
              <a:t>General list of analytics IDs</a:t>
            </a:r>
            <a:endParaRPr lang="en-US"/>
          </a:p>
        </p:txBody>
      </p:sp>
      <p:sp>
        <p:nvSpPr>
          <p:cNvPr id="4" name="Rectangle 3">
            <a:extLst>
              <a:ext uri="{FF2B5EF4-FFF2-40B4-BE49-F238E27FC236}">
                <a16:creationId xmlns:a16="http://schemas.microsoft.com/office/drawing/2014/main" id="{CCAC915D-8DBE-485A-B7C9-89BCC7E4A7BD}"/>
              </a:ext>
            </a:extLst>
          </p:cNvPr>
          <p:cNvSpPr/>
          <p:nvPr/>
        </p:nvSpPr>
        <p:spPr bwMode="auto">
          <a:xfrm>
            <a:off x="479424" y="2001923"/>
            <a:ext cx="9463596" cy="355107"/>
          </a:xfrm>
          <a:prstGeom prst="rect">
            <a:avLst/>
          </a:prstGeom>
          <a:solidFill>
            <a:schemeClr val="tx1">
              <a:lumMod val="75000"/>
              <a:lumOff val="25000"/>
            </a:schemeClr>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ctr" anchorCtr="0" forceAA="0" compatLnSpc="1">
            <a:prstTxWarp prst="textNoShape">
              <a:avLst/>
            </a:prstTxWarp>
            <a:noAutofit/>
          </a:bodyPr>
          <a:lstStyle/>
          <a:p>
            <a:pPr marR="0" algn="l" defTabSz="914400" rtl="0" eaLnBrk="1" fontAlgn="base" latinLnBrk="0" hangingPunct="1">
              <a:lnSpc>
                <a:spcPct val="100000"/>
              </a:lnSpc>
              <a:spcBef>
                <a:spcPts val="300"/>
              </a:spcBef>
              <a:spcAft>
                <a:spcPct val="0"/>
              </a:spcAft>
              <a:buClrTx/>
              <a:buSzTx/>
              <a:tabLst/>
            </a:pPr>
            <a:r>
              <a:rPr kumimoji="0" lang="en-US" sz="2000" b="0" i="0" u="none" strike="noStrike" cap="none" normalizeH="0" baseline="0">
                <a:ln>
                  <a:noFill/>
                </a:ln>
                <a:solidFill>
                  <a:schemeClr val="bg1"/>
                </a:solidFill>
                <a:effectLst/>
                <a:latin typeface="+mn-lt"/>
              </a:rPr>
              <a:t>UE Communication Analytics</a:t>
            </a:r>
          </a:p>
        </p:txBody>
      </p:sp>
      <p:sp>
        <p:nvSpPr>
          <p:cNvPr id="5" name="Rectangle 4">
            <a:extLst>
              <a:ext uri="{FF2B5EF4-FFF2-40B4-BE49-F238E27FC236}">
                <a16:creationId xmlns:a16="http://schemas.microsoft.com/office/drawing/2014/main" id="{21225F34-26B8-45CE-B664-F9F6C3C56A3F}"/>
              </a:ext>
            </a:extLst>
          </p:cNvPr>
          <p:cNvSpPr/>
          <p:nvPr/>
        </p:nvSpPr>
        <p:spPr bwMode="auto">
          <a:xfrm>
            <a:off x="479424" y="2450893"/>
            <a:ext cx="9463596" cy="355107"/>
          </a:xfrm>
          <a:prstGeom prst="rect">
            <a:avLst/>
          </a:prstGeom>
          <a:solidFill>
            <a:schemeClr val="tx1">
              <a:lumMod val="75000"/>
              <a:lumOff val="25000"/>
            </a:schemeClr>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ctr" anchorCtr="0" forceAA="0" compatLnSpc="1">
            <a:prstTxWarp prst="textNoShape">
              <a:avLst/>
            </a:prstTxWarp>
            <a:noAutofit/>
          </a:bodyPr>
          <a:lstStyle/>
          <a:p>
            <a:pPr marR="0" algn="l" defTabSz="914400" rtl="0" eaLnBrk="1" fontAlgn="base" latinLnBrk="0" hangingPunct="1">
              <a:lnSpc>
                <a:spcPct val="100000"/>
              </a:lnSpc>
              <a:spcBef>
                <a:spcPts val="300"/>
              </a:spcBef>
              <a:spcAft>
                <a:spcPct val="0"/>
              </a:spcAft>
              <a:buClrTx/>
              <a:buSzTx/>
              <a:tabLst/>
            </a:pPr>
            <a:r>
              <a:rPr kumimoji="0" lang="en-US" sz="2000" b="0" i="0" u="none" strike="noStrike" cap="none" normalizeH="0" baseline="0">
                <a:ln>
                  <a:noFill/>
                </a:ln>
                <a:solidFill>
                  <a:schemeClr val="bg1"/>
                </a:solidFill>
                <a:effectLst/>
                <a:latin typeface="+mn-lt"/>
              </a:rPr>
              <a:t>UE Mobility Analytics</a:t>
            </a:r>
          </a:p>
        </p:txBody>
      </p:sp>
      <p:sp>
        <p:nvSpPr>
          <p:cNvPr id="6" name="Rectangle 5">
            <a:extLst>
              <a:ext uri="{FF2B5EF4-FFF2-40B4-BE49-F238E27FC236}">
                <a16:creationId xmlns:a16="http://schemas.microsoft.com/office/drawing/2014/main" id="{575AFDDA-C37D-45B7-9F8B-09D59BD9E9C1}"/>
              </a:ext>
            </a:extLst>
          </p:cNvPr>
          <p:cNvSpPr/>
          <p:nvPr/>
        </p:nvSpPr>
        <p:spPr bwMode="auto">
          <a:xfrm>
            <a:off x="479424" y="2944908"/>
            <a:ext cx="9463596" cy="355107"/>
          </a:xfrm>
          <a:prstGeom prst="rect">
            <a:avLst/>
          </a:prstGeom>
          <a:solidFill>
            <a:schemeClr val="tx1">
              <a:lumMod val="75000"/>
              <a:lumOff val="25000"/>
            </a:schemeClr>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ctr" anchorCtr="0" forceAA="0" compatLnSpc="1">
            <a:prstTxWarp prst="textNoShape">
              <a:avLst/>
            </a:prstTxWarp>
            <a:noAutofit/>
          </a:bodyPr>
          <a:lstStyle/>
          <a:p>
            <a:pPr fontAlgn="base">
              <a:spcBef>
                <a:spcPts val="300"/>
              </a:spcBef>
              <a:spcAft>
                <a:spcPct val="0"/>
              </a:spcAft>
            </a:pPr>
            <a:r>
              <a:rPr lang="en-US" sz="2000">
                <a:solidFill>
                  <a:schemeClr val="bg1"/>
                </a:solidFill>
              </a:rPr>
              <a:t>Combination of the two above (indicating normal or abnormal behavior)</a:t>
            </a:r>
          </a:p>
        </p:txBody>
      </p:sp>
      <p:sp>
        <p:nvSpPr>
          <p:cNvPr id="7" name="Rectangle 6">
            <a:extLst>
              <a:ext uri="{FF2B5EF4-FFF2-40B4-BE49-F238E27FC236}">
                <a16:creationId xmlns:a16="http://schemas.microsoft.com/office/drawing/2014/main" id="{7235B4C1-7491-41AA-A786-2CD8CAD3EFAB}"/>
              </a:ext>
            </a:extLst>
          </p:cNvPr>
          <p:cNvSpPr/>
          <p:nvPr/>
        </p:nvSpPr>
        <p:spPr bwMode="auto">
          <a:xfrm>
            <a:off x="479424" y="3438923"/>
            <a:ext cx="9463596" cy="355107"/>
          </a:xfrm>
          <a:prstGeom prst="rect">
            <a:avLst/>
          </a:prstGeom>
          <a:solidFill>
            <a:schemeClr val="tx1">
              <a:lumMod val="75000"/>
              <a:lumOff val="25000"/>
            </a:schemeClr>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ctr" anchorCtr="0" forceAA="0" compatLnSpc="1">
            <a:prstTxWarp prst="textNoShape">
              <a:avLst/>
            </a:prstTxWarp>
            <a:noAutofit/>
          </a:bodyPr>
          <a:lstStyle/>
          <a:p>
            <a:pPr fontAlgn="base">
              <a:spcBef>
                <a:spcPts val="300"/>
              </a:spcBef>
              <a:spcAft>
                <a:spcPct val="0"/>
              </a:spcAft>
            </a:pPr>
            <a:r>
              <a:rPr lang="en-US" sz="2000" err="1">
                <a:solidFill>
                  <a:schemeClr val="bg1"/>
                </a:solidFill>
              </a:rPr>
              <a:t>QoE</a:t>
            </a:r>
            <a:r>
              <a:rPr lang="en-US" sz="2000">
                <a:solidFill>
                  <a:schemeClr val="bg1"/>
                </a:solidFill>
              </a:rPr>
              <a:t> calculations per slice, application and user</a:t>
            </a:r>
          </a:p>
        </p:txBody>
      </p:sp>
      <p:sp>
        <p:nvSpPr>
          <p:cNvPr id="8" name="Rectangle 7">
            <a:extLst>
              <a:ext uri="{FF2B5EF4-FFF2-40B4-BE49-F238E27FC236}">
                <a16:creationId xmlns:a16="http://schemas.microsoft.com/office/drawing/2014/main" id="{E0372140-E0E4-45AE-B673-4F13C6679F6E}"/>
              </a:ext>
            </a:extLst>
          </p:cNvPr>
          <p:cNvSpPr/>
          <p:nvPr/>
        </p:nvSpPr>
        <p:spPr bwMode="auto">
          <a:xfrm>
            <a:off x="479424" y="3913471"/>
            <a:ext cx="9463596" cy="355107"/>
          </a:xfrm>
          <a:prstGeom prst="rect">
            <a:avLst/>
          </a:prstGeom>
          <a:solidFill>
            <a:schemeClr val="tx1">
              <a:lumMod val="75000"/>
              <a:lumOff val="25000"/>
            </a:schemeClr>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ctr" anchorCtr="0" forceAA="0" compatLnSpc="1">
            <a:prstTxWarp prst="textNoShape">
              <a:avLst/>
            </a:prstTxWarp>
            <a:noAutofit/>
          </a:bodyPr>
          <a:lstStyle/>
          <a:p>
            <a:pPr fontAlgn="base">
              <a:spcBef>
                <a:spcPts val="300"/>
              </a:spcBef>
              <a:spcAft>
                <a:spcPct val="0"/>
              </a:spcAft>
            </a:pPr>
            <a:r>
              <a:rPr lang="en-US" sz="2000">
                <a:solidFill>
                  <a:schemeClr val="bg1"/>
                </a:solidFill>
              </a:rPr>
              <a:t>User Data Congestion</a:t>
            </a:r>
          </a:p>
        </p:txBody>
      </p:sp>
      <p:sp>
        <p:nvSpPr>
          <p:cNvPr id="9" name="Rectangle 8">
            <a:extLst>
              <a:ext uri="{FF2B5EF4-FFF2-40B4-BE49-F238E27FC236}">
                <a16:creationId xmlns:a16="http://schemas.microsoft.com/office/drawing/2014/main" id="{330DADDF-977F-47F4-BC45-CF88E0138B7F}"/>
              </a:ext>
            </a:extLst>
          </p:cNvPr>
          <p:cNvSpPr/>
          <p:nvPr/>
        </p:nvSpPr>
        <p:spPr bwMode="auto">
          <a:xfrm>
            <a:off x="479424" y="4388019"/>
            <a:ext cx="9463596" cy="355107"/>
          </a:xfrm>
          <a:prstGeom prst="rect">
            <a:avLst/>
          </a:prstGeom>
          <a:solidFill>
            <a:schemeClr val="tx1">
              <a:lumMod val="75000"/>
              <a:lumOff val="25000"/>
            </a:schemeClr>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ctr" anchorCtr="0" forceAA="0" compatLnSpc="1">
            <a:prstTxWarp prst="textNoShape">
              <a:avLst/>
            </a:prstTxWarp>
            <a:noAutofit/>
          </a:bodyPr>
          <a:lstStyle/>
          <a:p>
            <a:pPr fontAlgn="base">
              <a:spcBef>
                <a:spcPts val="300"/>
              </a:spcBef>
              <a:spcAft>
                <a:spcPct val="0"/>
              </a:spcAft>
            </a:pPr>
            <a:r>
              <a:rPr lang="en-US" sz="2000">
                <a:solidFill>
                  <a:schemeClr val="bg1"/>
                </a:solidFill>
              </a:rPr>
              <a:t>Network Performance including load from: NF, RAN (via O&amp;M) Slice resources</a:t>
            </a:r>
          </a:p>
        </p:txBody>
      </p:sp>
      <p:sp>
        <p:nvSpPr>
          <p:cNvPr id="10" name="Right Brace 9">
            <a:extLst>
              <a:ext uri="{FF2B5EF4-FFF2-40B4-BE49-F238E27FC236}">
                <a16:creationId xmlns:a16="http://schemas.microsoft.com/office/drawing/2014/main" id="{342397F5-A338-4C5C-8FA2-162186BAC28B}"/>
              </a:ext>
            </a:extLst>
          </p:cNvPr>
          <p:cNvSpPr/>
          <p:nvPr/>
        </p:nvSpPr>
        <p:spPr bwMode="auto">
          <a:xfrm>
            <a:off x="10037233" y="1933574"/>
            <a:ext cx="546410" cy="1444627"/>
          </a:xfrm>
          <a:prstGeom prst="rightBrace">
            <a:avLst>
              <a:gd name="adj1" fmla="val 8333"/>
              <a:gd name="adj2" fmla="val 18938"/>
            </a:avLst>
          </a:prstGeom>
          <a:solidFill>
            <a:schemeClr val="accent2">
              <a:lumMod val="60000"/>
              <a:lumOff val="40000"/>
            </a:schemeClr>
          </a:solidFill>
          <a:ln w="12700" cap="flat" cmpd="sng" algn="ctr">
            <a:solidFill>
              <a:schemeClr val="tx1"/>
            </a:solidFill>
            <a:prstDash val="solid"/>
            <a:round/>
            <a:headEnd type="none" w="med" len="med"/>
            <a:tailEnd type="none"/>
          </a:ln>
          <a:effectLst/>
        </p:spPr>
        <p:txBody>
          <a:bodyPr rtlCol="0" anchor="ctr"/>
          <a:lstStyle/>
          <a:p>
            <a:pPr algn="ctr"/>
            <a:endParaRPr lang="sv-SE"/>
          </a:p>
        </p:txBody>
      </p:sp>
      <p:sp>
        <p:nvSpPr>
          <p:cNvPr id="11" name="TextBox 10">
            <a:extLst>
              <a:ext uri="{FF2B5EF4-FFF2-40B4-BE49-F238E27FC236}">
                <a16:creationId xmlns:a16="http://schemas.microsoft.com/office/drawing/2014/main" id="{4D987AB9-F2DA-45C6-B653-560A2EEA1661}"/>
              </a:ext>
            </a:extLst>
          </p:cNvPr>
          <p:cNvSpPr txBox="1"/>
          <p:nvPr/>
        </p:nvSpPr>
        <p:spPr bwMode="auto">
          <a:xfrm>
            <a:off x="10594692" y="1938167"/>
            <a:ext cx="1326995" cy="914400"/>
          </a:xfrm>
          <a:prstGeom prst="rect">
            <a:avLst/>
          </a:prstGeom>
          <a:noFill/>
          <a:ln w="12700">
            <a:noFill/>
            <a:miter lim="800000"/>
            <a:headEnd/>
            <a:tailEnd/>
          </a:ln>
        </p:spPr>
        <p:txBody>
          <a:bodyPr vert="horz" wrap="none" lIns="72000" tIns="36000" rIns="73152" bIns="36576" numCol="1" rtlCol="0" anchor="t" anchorCtr="0" compatLnSpc="1">
            <a:prstTxWarp prst="textNoShape">
              <a:avLst/>
            </a:prstTxWarp>
            <a:noAutofit/>
          </a:bodyPr>
          <a:lstStyle/>
          <a:p>
            <a:pPr algn="l">
              <a:buClr>
                <a:schemeClr val="tx1"/>
              </a:buClr>
            </a:pPr>
            <a:r>
              <a:rPr lang="sv-SE" sz="1400"/>
              <a:t>Data source: </a:t>
            </a:r>
            <a:br>
              <a:rPr lang="sv-SE" sz="1400"/>
            </a:br>
            <a:r>
              <a:rPr lang="sv-SE" sz="1400"/>
              <a:t>AMF/SMF NFs</a:t>
            </a:r>
            <a:br>
              <a:rPr lang="sv-SE" sz="1400"/>
            </a:br>
            <a:r>
              <a:rPr lang="sv-SE" sz="1400"/>
              <a:t>and AF</a:t>
            </a:r>
            <a:endParaRPr lang="sv-SE" sz="2000"/>
          </a:p>
        </p:txBody>
      </p:sp>
      <p:sp>
        <p:nvSpPr>
          <p:cNvPr id="14" name="Right Brace 13">
            <a:extLst>
              <a:ext uri="{FF2B5EF4-FFF2-40B4-BE49-F238E27FC236}">
                <a16:creationId xmlns:a16="http://schemas.microsoft.com/office/drawing/2014/main" id="{975D358A-F40D-45B8-B078-F530E14068CE}"/>
              </a:ext>
            </a:extLst>
          </p:cNvPr>
          <p:cNvSpPr/>
          <p:nvPr/>
        </p:nvSpPr>
        <p:spPr bwMode="auto">
          <a:xfrm>
            <a:off x="10037233" y="4327297"/>
            <a:ext cx="546410" cy="490236"/>
          </a:xfrm>
          <a:prstGeom prst="rightBrace">
            <a:avLst>
              <a:gd name="adj1" fmla="val 8333"/>
              <a:gd name="adj2" fmla="val 84297"/>
            </a:avLst>
          </a:prstGeom>
          <a:solidFill>
            <a:schemeClr val="accent1">
              <a:lumMod val="60000"/>
              <a:lumOff val="40000"/>
            </a:schemeClr>
          </a:solidFill>
          <a:ln w="12700" cap="flat" cmpd="sng" algn="ctr">
            <a:solidFill>
              <a:schemeClr val="tx1"/>
            </a:solidFill>
            <a:prstDash val="solid"/>
            <a:round/>
            <a:headEnd type="none" w="med" len="med"/>
            <a:tailEnd type="none"/>
          </a:ln>
          <a:effectLst/>
        </p:spPr>
        <p:txBody>
          <a:bodyPr rtlCol="0" anchor="ctr"/>
          <a:lstStyle/>
          <a:p>
            <a:pPr algn="ctr"/>
            <a:endParaRPr lang="sv-SE"/>
          </a:p>
        </p:txBody>
      </p:sp>
      <p:sp>
        <p:nvSpPr>
          <p:cNvPr id="16" name="TextBox 15">
            <a:extLst>
              <a:ext uri="{FF2B5EF4-FFF2-40B4-BE49-F238E27FC236}">
                <a16:creationId xmlns:a16="http://schemas.microsoft.com/office/drawing/2014/main" id="{0903CEE4-3CCB-4B05-A771-23FFEB928BF8}"/>
              </a:ext>
            </a:extLst>
          </p:cNvPr>
          <p:cNvSpPr txBox="1"/>
          <p:nvPr/>
        </p:nvSpPr>
        <p:spPr bwMode="auto">
          <a:xfrm>
            <a:off x="10583642" y="4336142"/>
            <a:ext cx="1326995" cy="914400"/>
          </a:xfrm>
          <a:prstGeom prst="rect">
            <a:avLst/>
          </a:prstGeom>
          <a:noFill/>
          <a:ln w="12700">
            <a:noFill/>
            <a:miter lim="800000"/>
            <a:headEnd/>
            <a:tailEnd/>
          </a:ln>
        </p:spPr>
        <p:txBody>
          <a:bodyPr vert="horz" wrap="none" lIns="72000" tIns="36000" rIns="73152" bIns="36576" numCol="1" rtlCol="0" anchor="t" anchorCtr="0" compatLnSpc="1">
            <a:prstTxWarp prst="textNoShape">
              <a:avLst/>
            </a:prstTxWarp>
            <a:noAutofit/>
          </a:bodyPr>
          <a:lstStyle/>
          <a:p>
            <a:pPr>
              <a:buClr>
                <a:schemeClr val="tx1"/>
              </a:buClr>
            </a:pPr>
            <a:r>
              <a:rPr lang="sv-SE" sz="1400"/>
              <a:t>Data source: </a:t>
            </a:r>
            <a:br>
              <a:rPr lang="sv-SE" sz="1400"/>
            </a:br>
            <a:r>
              <a:rPr lang="sv-SE" sz="1400"/>
              <a:t>RAN via OAM </a:t>
            </a:r>
            <a:br>
              <a:rPr lang="sv-SE" sz="1400"/>
            </a:br>
            <a:r>
              <a:rPr lang="sv-SE" sz="1400"/>
              <a:t>and partly</a:t>
            </a:r>
            <a:br>
              <a:rPr lang="sv-SE" sz="1400"/>
            </a:br>
            <a:r>
              <a:rPr lang="sv-SE" sz="1400"/>
              <a:t>AMF/SMF NFs</a:t>
            </a:r>
            <a:endParaRPr lang="sv-SE" sz="2000"/>
          </a:p>
        </p:txBody>
      </p:sp>
      <p:sp>
        <p:nvSpPr>
          <p:cNvPr id="18" name="Right Brace 17">
            <a:extLst>
              <a:ext uri="{FF2B5EF4-FFF2-40B4-BE49-F238E27FC236}">
                <a16:creationId xmlns:a16="http://schemas.microsoft.com/office/drawing/2014/main" id="{368BD0FB-9921-48D1-B94F-EA3D428BF64C}"/>
              </a:ext>
            </a:extLst>
          </p:cNvPr>
          <p:cNvSpPr/>
          <p:nvPr/>
        </p:nvSpPr>
        <p:spPr bwMode="auto">
          <a:xfrm>
            <a:off x="10037233" y="3386382"/>
            <a:ext cx="546410" cy="940913"/>
          </a:xfrm>
          <a:prstGeom prst="rightBrace">
            <a:avLst>
              <a:gd name="adj1" fmla="val 8333"/>
              <a:gd name="adj2" fmla="val 22885"/>
            </a:avLst>
          </a:prstGeom>
          <a:solidFill>
            <a:schemeClr val="accent4">
              <a:lumMod val="60000"/>
              <a:lumOff val="40000"/>
            </a:schemeClr>
          </a:solidFill>
          <a:ln w="12700" cap="flat" cmpd="sng" algn="ctr">
            <a:solidFill>
              <a:schemeClr val="tx1"/>
            </a:solidFill>
            <a:prstDash val="solid"/>
            <a:round/>
            <a:headEnd type="none" w="med" len="med"/>
            <a:tailEnd type="none"/>
          </a:ln>
          <a:effectLst/>
        </p:spPr>
        <p:txBody>
          <a:bodyPr rtlCol="0" anchor="ctr"/>
          <a:lstStyle/>
          <a:p>
            <a:pPr algn="ctr"/>
            <a:endParaRPr lang="sv-SE"/>
          </a:p>
        </p:txBody>
      </p:sp>
      <p:sp>
        <p:nvSpPr>
          <p:cNvPr id="19" name="TextBox 18">
            <a:extLst>
              <a:ext uri="{FF2B5EF4-FFF2-40B4-BE49-F238E27FC236}">
                <a16:creationId xmlns:a16="http://schemas.microsoft.com/office/drawing/2014/main" id="{063EF43C-4BA0-47DD-AB9C-A8EB0F85082A}"/>
              </a:ext>
            </a:extLst>
          </p:cNvPr>
          <p:cNvSpPr txBox="1"/>
          <p:nvPr/>
        </p:nvSpPr>
        <p:spPr bwMode="auto">
          <a:xfrm>
            <a:off x="10583643" y="3384340"/>
            <a:ext cx="1326995" cy="914400"/>
          </a:xfrm>
          <a:prstGeom prst="rect">
            <a:avLst/>
          </a:prstGeom>
          <a:noFill/>
          <a:ln w="12700">
            <a:noFill/>
            <a:miter lim="800000"/>
            <a:headEnd/>
            <a:tailEnd/>
          </a:ln>
        </p:spPr>
        <p:txBody>
          <a:bodyPr vert="horz" wrap="none" lIns="72000" tIns="36000" rIns="73152" bIns="36576" numCol="1" rtlCol="0" anchor="t" anchorCtr="0" compatLnSpc="1">
            <a:prstTxWarp prst="textNoShape">
              <a:avLst/>
            </a:prstTxWarp>
            <a:noAutofit/>
          </a:bodyPr>
          <a:lstStyle/>
          <a:p>
            <a:pPr>
              <a:buClr>
                <a:schemeClr val="tx1"/>
              </a:buClr>
            </a:pPr>
            <a:r>
              <a:rPr lang="sv-SE" sz="1400"/>
              <a:t>Data source: </a:t>
            </a:r>
            <a:br>
              <a:rPr lang="sv-SE" sz="1400"/>
            </a:br>
            <a:r>
              <a:rPr lang="sv-SE" sz="1400"/>
              <a:t>RAN via OAM </a:t>
            </a:r>
            <a:br>
              <a:rPr lang="sv-SE" sz="1400"/>
            </a:br>
            <a:r>
              <a:rPr lang="sv-SE" sz="1400"/>
              <a:t>and/or</a:t>
            </a:r>
            <a:br>
              <a:rPr lang="sv-SE" sz="1400"/>
            </a:br>
            <a:r>
              <a:rPr lang="sv-SE" sz="1400"/>
              <a:t>AMF/SMF NFs</a:t>
            </a:r>
          </a:p>
        </p:txBody>
      </p:sp>
    </p:spTree>
    <p:extLst>
      <p:ext uri="{BB962C8B-B14F-4D97-AF65-F5344CB8AC3E}">
        <p14:creationId xmlns:p14="http://schemas.microsoft.com/office/powerpoint/2010/main" val="1850603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3" grpId="0" animBg="1"/>
      <p:bldP spid="12" grpId="0" animBg="1"/>
      <p:bldP spid="10" grpId="0" animBg="1"/>
      <p:bldP spid="11" grpId="0"/>
      <p:bldP spid="14" grpId="0" animBg="1"/>
      <p:bldP spid="16" grpId="0"/>
      <p:bldP spid="18" grpId="0" animBg="1"/>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CC6D44B-BF84-4598-986D-06C5197798B7}"/>
              </a:ext>
            </a:extLst>
          </p:cNvPr>
          <p:cNvPicPr>
            <a:picLocks noChangeAspect="1"/>
          </p:cNvPicPr>
          <p:nvPr/>
        </p:nvPicPr>
        <p:blipFill>
          <a:blip r:embed="rId4"/>
          <a:stretch>
            <a:fillRect/>
          </a:stretch>
        </p:blipFill>
        <p:spPr>
          <a:xfrm>
            <a:off x="6293403" y="3131453"/>
            <a:ext cx="5499252" cy="2679123"/>
          </a:xfrm>
          <a:prstGeom prst="rect">
            <a:avLst/>
          </a:prstGeom>
        </p:spPr>
      </p:pic>
      <p:sp>
        <p:nvSpPr>
          <p:cNvPr id="3" name="Title 2"/>
          <p:cNvSpPr>
            <a:spLocks noGrp="1"/>
          </p:cNvSpPr>
          <p:nvPr>
            <p:ph type="title"/>
          </p:nvPr>
        </p:nvSpPr>
        <p:spPr/>
        <p:txBody>
          <a:bodyPr/>
          <a:lstStyle/>
          <a:p>
            <a:r>
              <a:rPr lang="en-GB"/>
              <a:t>5GC system architecture</a:t>
            </a:r>
            <a:br>
              <a:rPr lang="en-GB"/>
            </a:br>
            <a:r>
              <a:rPr lang="en-GB" sz="2400">
                <a:latin typeface="+mn-lt"/>
              </a:rPr>
              <a:t>3GPP TS 23.501 V15.6.0 (2019-06)</a:t>
            </a:r>
            <a:r>
              <a:rPr lang="en-US" sz="2400">
                <a:latin typeface="+mn-lt"/>
              </a:rPr>
              <a:t> </a:t>
            </a:r>
          </a:p>
        </p:txBody>
      </p:sp>
      <p:sp>
        <p:nvSpPr>
          <p:cNvPr id="2" name="Content Placeholder 1"/>
          <p:cNvSpPr>
            <a:spLocks noGrp="1"/>
          </p:cNvSpPr>
          <p:nvPr>
            <p:ph sz="quarter" idx="4294967295"/>
          </p:nvPr>
        </p:nvSpPr>
        <p:spPr>
          <a:xfrm>
            <a:off x="6293402" y="2256632"/>
            <a:ext cx="5467350" cy="3498850"/>
          </a:xfrm>
          <a:ln>
            <a:noFill/>
          </a:ln>
        </p:spPr>
        <p:txBody>
          <a:bodyPr/>
          <a:lstStyle/>
          <a:p>
            <a:pPr marL="0" indent="0">
              <a:buNone/>
            </a:pPr>
            <a:r>
              <a:rPr lang="en-US" sz="1800"/>
              <a:t>R</a:t>
            </a:r>
            <a:r>
              <a:rPr lang="x-none" sz="1800"/>
              <a:t>eference point representation</a:t>
            </a:r>
            <a:r>
              <a:rPr lang="en-US" sz="1800"/>
              <a:t>. </a:t>
            </a:r>
            <a:br>
              <a:rPr lang="en-US" sz="1600"/>
            </a:br>
            <a:r>
              <a:rPr lang="en-US" sz="1200"/>
              <a:t>shows the </a:t>
            </a:r>
            <a:r>
              <a:rPr lang="en-US" sz="1200" b="1" i="1"/>
              <a:t>interaction that exist between the NF services </a:t>
            </a:r>
            <a:r>
              <a:rPr lang="en-US" sz="1200"/>
              <a:t>in the network functions described by point-to-point reference point (e.g. N11) between any two network functions (e.g. AMF and SMF).</a:t>
            </a:r>
          </a:p>
        </p:txBody>
      </p:sp>
      <p:sp>
        <p:nvSpPr>
          <p:cNvPr id="4" name="Content Placeholder 3"/>
          <p:cNvSpPr>
            <a:spLocks noGrp="1"/>
          </p:cNvSpPr>
          <p:nvPr>
            <p:ph sz="half" idx="4294967295"/>
          </p:nvPr>
        </p:nvSpPr>
        <p:spPr>
          <a:xfrm>
            <a:off x="479424" y="2256632"/>
            <a:ext cx="5464175" cy="3497262"/>
          </a:xfrm>
          <a:ln>
            <a:noFill/>
          </a:ln>
        </p:spPr>
        <p:txBody>
          <a:bodyPr/>
          <a:lstStyle/>
          <a:p>
            <a:pPr marL="0" indent="0">
              <a:buNone/>
            </a:pPr>
            <a:r>
              <a:rPr lang="en-US" sz="1800"/>
              <a:t>S</a:t>
            </a:r>
            <a:r>
              <a:rPr lang="x-none" sz="1800"/>
              <a:t>ervice-based representation, </a:t>
            </a:r>
            <a:br>
              <a:rPr lang="en-US" sz="1600"/>
            </a:br>
            <a:r>
              <a:rPr lang="x-none" sz="1200"/>
              <a:t>where network functions (e.g. AMF) within the control plane </a:t>
            </a:r>
            <a:r>
              <a:rPr lang="x-none" sz="1200" b="1"/>
              <a:t>enables other authorized network functions to access their services </a:t>
            </a:r>
            <a:endParaRPr lang="en-US" sz="1200" b="1"/>
          </a:p>
        </p:txBody>
      </p:sp>
      <p:sp>
        <p:nvSpPr>
          <p:cNvPr id="7" name="Rectangle 4"/>
          <p:cNvSpPr>
            <a:spLocks noChangeArrowheads="1"/>
          </p:cNvSpPr>
          <p:nvPr/>
        </p:nvSpPr>
        <p:spPr bwMode="auto">
          <a:xfrm>
            <a:off x="5537200" y="2235200"/>
            <a:ext cx="12192000" cy="0"/>
          </a:xfrm>
          <a:prstGeom prst="rect">
            <a:avLst/>
          </a:prstGeom>
          <a:solidFill>
            <a:schemeClr val="bg1"/>
          </a:solidFill>
          <a:ln>
            <a:noFill/>
          </a:ln>
          <a:effectLst/>
        </p:spPr>
        <p:txBody>
          <a:bodyPr vert="horz" wrap="none" lIns="91440" tIns="45720" rIns="91440" bIns="45720" numCol="1" anchor="ctr" anchorCtr="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TextBox 8"/>
          <p:cNvSpPr txBox="1"/>
          <p:nvPr/>
        </p:nvSpPr>
        <p:spPr>
          <a:xfrm>
            <a:off x="533400" y="5865660"/>
            <a:ext cx="4347210" cy="700192"/>
          </a:xfrm>
          <a:prstGeom prst="rect">
            <a:avLst/>
          </a:prstGeom>
          <a:noFill/>
        </p:spPr>
        <p:txBody>
          <a:bodyPr wrap="square" rtlCol="0">
            <a:spAutoFit/>
          </a:bodyPr>
          <a:lstStyle/>
          <a:p>
            <a:pPr marL="0" marR="0" lvl="0" indent="0" defTabSz="914400" eaLnBrk="1" fontAlgn="auto" latinLnBrk="0" hangingPunct="1">
              <a:lnSpc>
                <a:spcPct val="100000"/>
              </a:lnSpc>
              <a:spcBef>
                <a:spcPts val="300"/>
              </a:spcBef>
              <a:spcAft>
                <a:spcPts val="0"/>
              </a:spcAft>
              <a:buClrTx/>
              <a:buSzTx/>
              <a:buFontTx/>
              <a:buNone/>
              <a:tabLst/>
              <a:defRPr/>
            </a:pPr>
            <a:r>
              <a:rPr kumimoji="0" lang="x-none" sz="800" b="0" i="0" u="none" strike="noStrike" kern="0" cap="none" spc="0" normalizeH="0" baseline="0" noProof="0">
                <a:ln>
                  <a:noFill/>
                </a:ln>
                <a:effectLst/>
                <a:uLnTx/>
                <a:uFillTx/>
                <a:latin typeface="+mn-lt"/>
              </a:rPr>
              <a:t>Authentication Server Function (AUSF)</a:t>
            </a:r>
            <a:endParaRPr kumimoji="0" lang="en-US" sz="800" b="0" i="0" u="none" strike="noStrike" kern="0" cap="none" spc="0" normalizeH="0" baseline="0" noProof="0">
              <a:ln>
                <a:noFill/>
              </a:ln>
              <a:effectLst/>
              <a:uLnTx/>
              <a:uFillTx/>
              <a:latin typeface="+mn-lt"/>
            </a:endParaRPr>
          </a:p>
          <a:p>
            <a:pPr marL="0" marR="0" lvl="0" indent="0" defTabSz="914400" eaLnBrk="1" fontAlgn="auto" latinLnBrk="0" hangingPunct="1">
              <a:lnSpc>
                <a:spcPct val="100000"/>
              </a:lnSpc>
              <a:spcBef>
                <a:spcPts val="300"/>
              </a:spcBef>
              <a:spcAft>
                <a:spcPts val="0"/>
              </a:spcAft>
              <a:buClrTx/>
              <a:buSzTx/>
              <a:buFontTx/>
              <a:buNone/>
              <a:tabLst/>
              <a:defRPr/>
            </a:pPr>
            <a:r>
              <a:rPr kumimoji="0" lang="x-none" sz="800" b="0" i="0" u="none" strike="noStrike" kern="0" cap="none" spc="0" normalizeH="0" baseline="0" noProof="0">
                <a:ln>
                  <a:noFill/>
                </a:ln>
                <a:effectLst/>
                <a:uLnTx/>
                <a:uFillTx/>
                <a:latin typeface="+mn-lt"/>
              </a:rPr>
              <a:t>Core Access and Mobility Management Function (AMF)</a:t>
            </a:r>
            <a:endParaRPr kumimoji="0" lang="en-US" sz="800" b="0" i="0" u="none" strike="noStrike" kern="0" cap="none" spc="0" normalizeH="0" baseline="0" noProof="0">
              <a:ln>
                <a:noFill/>
              </a:ln>
              <a:effectLst/>
              <a:uLnTx/>
              <a:uFillTx/>
              <a:latin typeface="+mn-lt"/>
            </a:endParaRPr>
          </a:p>
          <a:p>
            <a:pPr marL="0" marR="0" lvl="0" indent="0" defTabSz="914400" eaLnBrk="1" fontAlgn="auto" latinLnBrk="0" hangingPunct="1">
              <a:lnSpc>
                <a:spcPct val="100000"/>
              </a:lnSpc>
              <a:spcBef>
                <a:spcPts val="300"/>
              </a:spcBef>
              <a:spcAft>
                <a:spcPts val="0"/>
              </a:spcAft>
              <a:buClrTx/>
              <a:buSzTx/>
              <a:buFontTx/>
              <a:buNone/>
              <a:tabLst/>
              <a:defRPr/>
            </a:pPr>
            <a:r>
              <a:rPr kumimoji="0" lang="x-none" sz="800" b="0" i="0" u="none" strike="noStrike" kern="0" cap="none" spc="0" normalizeH="0" baseline="0" noProof="0">
                <a:ln>
                  <a:noFill/>
                </a:ln>
                <a:effectLst/>
                <a:uLnTx/>
                <a:uFillTx/>
                <a:latin typeface="+mn-lt"/>
              </a:rPr>
              <a:t>Data network (DN), e.g. operator services, Internet access or 3rd party services</a:t>
            </a:r>
            <a:endParaRPr lang="sv-SE" sz="800" kern="0">
              <a:latin typeface="+mn-lt"/>
            </a:endParaRPr>
          </a:p>
          <a:p>
            <a:pPr marL="0" marR="0" lvl="0" indent="0" defTabSz="914400" eaLnBrk="1" fontAlgn="auto" latinLnBrk="0" hangingPunct="1">
              <a:lnSpc>
                <a:spcPct val="100000"/>
              </a:lnSpc>
              <a:spcBef>
                <a:spcPts val="300"/>
              </a:spcBef>
              <a:spcAft>
                <a:spcPts val="0"/>
              </a:spcAft>
              <a:buClrTx/>
              <a:buSzTx/>
              <a:buFontTx/>
              <a:buNone/>
              <a:tabLst/>
              <a:defRPr/>
            </a:pPr>
            <a:r>
              <a:rPr kumimoji="0" lang="sv-SE" sz="800" b="0" i="0" u="none" strike="noStrike" kern="0" cap="none" spc="0" normalizeH="0" baseline="0" noProof="0">
                <a:ln>
                  <a:noFill/>
                </a:ln>
                <a:effectLst/>
                <a:uLnTx/>
                <a:uFillTx/>
                <a:latin typeface="+mn-lt"/>
              </a:rPr>
              <a:t>Network Slice </a:t>
            </a:r>
            <a:r>
              <a:rPr kumimoji="0" lang="sv-SE" sz="800" b="0" i="0" u="none" strike="noStrike" kern="0" cap="none" spc="0" normalizeH="0" baseline="0" noProof="0" err="1">
                <a:ln>
                  <a:noFill/>
                </a:ln>
                <a:effectLst/>
                <a:uLnTx/>
                <a:uFillTx/>
                <a:latin typeface="+mn-lt"/>
              </a:rPr>
              <a:t>Selection</a:t>
            </a:r>
            <a:r>
              <a:rPr kumimoji="0" lang="sv-SE" sz="800" b="0" i="0" u="none" strike="noStrike" kern="0" cap="none" spc="0" normalizeH="0" baseline="0" noProof="0">
                <a:ln>
                  <a:noFill/>
                </a:ln>
                <a:effectLst/>
                <a:uLnTx/>
                <a:uFillTx/>
                <a:latin typeface="+mn-lt"/>
              </a:rPr>
              <a:t> </a:t>
            </a:r>
            <a:r>
              <a:rPr kumimoji="0" lang="sv-SE" sz="800" b="0" i="0" u="none" strike="noStrike" kern="0" cap="none" spc="0" normalizeH="0" baseline="0" noProof="0" err="1">
                <a:ln>
                  <a:noFill/>
                </a:ln>
                <a:effectLst/>
                <a:uLnTx/>
                <a:uFillTx/>
                <a:latin typeface="+mn-lt"/>
              </a:rPr>
              <a:t>Function</a:t>
            </a:r>
            <a:r>
              <a:rPr kumimoji="0" lang="sv-SE" sz="800" b="0" i="0" u="none" strike="noStrike" kern="0" cap="none" spc="0" normalizeH="0" baseline="0" noProof="0">
                <a:ln>
                  <a:noFill/>
                </a:ln>
                <a:effectLst/>
                <a:uLnTx/>
                <a:uFillTx/>
                <a:latin typeface="+mn-lt"/>
              </a:rPr>
              <a:t> (NSSF)</a:t>
            </a:r>
            <a:endParaRPr kumimoji="0" lang="en-US" sz="800" b="0" i="0" u="none" strike="noStrike" kern="0" cap="none" spc="0" normalizeH="0" baseline="0" noProof="0">
              <a:ln>
                <a:noFill/>
              </a:ln>
              <a:effectLst/>
              <a:uLnTx/>
              <a:uFillTx/>
              <a:latin typeface="+mn-lt"/>
            </a:endParaRPr>
          </a:p>
        </p:txBody>
      </p:sp>
      <p:sp>
        <p:nvSpPr>
          <p:cNvPr id="11" name="TextBox 10"/>
          <p:cNvSpPr txBox="1"/>
          <p:nvPr/>
        </p:nvSpPr>
        <p:spPr>
          <a:xfrm>
            <a:off x="4869732" y="5839373"/>
            <a:ext cx="2683510" cy="538609"/>
          </a:xfrm>
          <a:prstGeom prst="rect">
            <a:avLst/>
          </a:prstGeom>
          <a:noFill/>
        </p:spPr>
        <p:txBody>
          <a:bodyPr wrap="square" rtlCol="0">
            <a:spAutoFit/>
          </a:bodyPr>
          <a:lstStyle/>
          <a:p>
            <a:pPr marL="0" marR="0" lvl="0" indent="0" defTabSz="914400" eaLnBrk="1" fontAlgn="auto" latinLnBrk="0" hangingPunct="1">
              <a:lnSpc>
                <a:spcPct val="100000"/>
              </a:lnSpc>
              <a:spcBef>
                <a:spcPts val="300"/>
              </a:spcBef>
              <a:spcAft>
                <a:spcPts val="0"/>
              </a:spcAft>
              <a:buClrTx/>
              <a:buSzTx/>
              <a:buFontTx/>
              <a:buNone/>
              <a:tabLst/>
              <a:defRPr/>
            </a:pPr>
            <a:r>
              <a:rPr kumimoji="0" lang="x-none" sz="800" b="0" i="0" u="none" strike="noStrike" kern="0" cap="none" spc="0" normalizeH="0" baseline="0" noProof="0">
                <a:ln>
                  <a:noFill/>
                </a:ln>
                <a:effectLst/>
                <a:uLnTx/>
                <a:uFillTx/>
                <a:latin typeface="+mn-lt"/>
              </a:rPr>
              <a:t>Network Exposure Function (NEF)</a:t>
            </a:r>
            <a:endParaRPr kumimoji="0" lang="en-US" sz="800" b="0" i="0" u="none" strike="noStrike" kern="0" cap="none" spc="0" normalizeH="0" baseline="0" noProof="0">
              <a:ln>
                <a:noFill/>
              </a:ln>
              <a:effectLst/>
              <a:uLnTx/>
              <a:uFillTx/>
              <a:latin typeface="+mn-lt"/>
            </a:endParaRPr>
          </a:p>
          <a:p>
            <a:pPr marL="0" marR="0" lvl="0" indent="0" defTabSz="914400" eaLnBrk="1" fontAlgn="auto" latinLnBrk="0" hangingPunct="1">
              <a:lnSpc>
                <a:spcPct val="100000"/>
              </a:lnSpc>
              <a:spcBef>
                <a:spcPts val="300"/>
              </a:spcBef>
              <a:spcAft>
                <a:spcPts val="0"/>
              </a:spcAft>
              <a:buClrTx/>
              <a:buSzTx/>
              <a:buFontTx/>
              <a:buNone/>
              <a:tabLst/>
              <a:defRPr/>
            </a:pPr>
            <a:r>
              <a:rPr kumimoji="0" lang="x-none" sz="800" b="0" i="0" u="none" strike="noStrike" kern="0" cap="none" spc="0" normalizeH="0" baseline="0" noProof="0">
                <a:ln>
                  <a:noFill/>
                </a:ln>
                <a:effectLst/>
                <a:uLnTx/>
                <a:uFillTx/>
                <a:latin typeface="+mn-lt"/>
              </a:rPr>
              <a:t>NF Repository Function (NRF)</a:t>
            </a:r>
            <a:endParaRPr kumimoji="0" lang="en-US" sz="800" b="0" i="0" u="none" strike="noStrike" kern="0" cap="none" spc="0" normalizeH="0" baseline="0" noProof="0">
              <a:ln>
                <a:noFill/>
              </a:ln>
              <a:effectLst/>
              <a:uLnTx/>
              <a:uFillTx/>
              <a:latin typeface="+mn-lt"/>
            </a:endParaRPr>
          </a:p>
          <a:p>
            <a:pPr marL="0" marR="0" lvl="0" indent="0" defTabSz="914400" eaLnBrk="1" fontAlgn="auto" latinLnBrk="0" hangingPunct="1">
              <a:lnSpc>
                <a:spcPct val="100000"/>
              </a:lnSpc>
              <a:spcBef>
                <a:spcPts val="300"/>
              </a:spcBef>
              <a:spcAft>
                <a:spcPts val="0"/>
              </a:spcAft>
              <a:buClrTx/>
              <a:buSzTx/>
              <a:buFontTx/>
              <a:buNone/>
              <a:tabLst/>
              <a:defRPr/>
            </a:pPr>
            <a:r>
              <a:rPr kumimoji="0" lang="x-none" sz="800" b="0" i="0" u="none" strike="noStrike" kern="0" cap="none" spc="0" normalizeH="0" baseline="0" noProof="0">
                <a:ln>
                  <a:noFill/>
                </a:ln>
                <a:effectLst/>
                <a:uLnTx/>
                <a:uFillTx/>
                <a:latin typeface="+mn-lt"/>
              </a:rPr>
              <a:t>Policy Control function (PCF)</a:t>
            </a:r>
            <a:endParaRPr kumimoji="0" lang="en-US" sz="800" b="0" i="0" u="none" strike="noStrike" kern="0" cap="none" spc="0" normalizeH="0" baseline="0" noProof="0">
              <a:ln>
                <a:noFill/>
              </a:ln>
              <a:effectLst/>
              <a:uLnTx/>
              <a:uFillTx/>
              <a:latin typeface="+mn-lt"/>
            </a:endParaRPr>
          </a:p>
        </p:txBody>
      </p:sp>
      <p:sp>
        <p:nvSpPr>
          <p:cNvPr id="12" name="TextBox 11"/>
          <p:cNvSpPr txBox="1"/>
          <p:nvPr/>
        </p:nvSpPr>
        <p:spPr>
          <a:xfrm>
            <a:off x="8086182" y="5865660"/>
            <a:ext cx="3343275" cy="861774"/>
          </a:xfrm>
          <a:prstGeom prst="rect">
            <a:avLst/>
          </a:prstGeom>
          <a:noFill/>
        </p:spPr>
        <p:txBody>
          <a:bodyPr wrap="square" rtlCol="0">
            <a:spAutoFit/>
          </a:bodyPr>
          <a:lstStyle/>
          <a:p>
            <a:pPr marL="0" marR="0" lvl="0" indent="0" defTabSz="914400" eaLnBrk="1" fontAlgn="auto" latinLnBrk="0" hangingPunct="1">
              <a:lnSpc>
                <a:spcPct val="100000"/>
              </a:lnSpc>
              <a:spcBef>
                <a:spcPts val="300"/>
              </a:spcBef>
              <a:spcAft>
                <a:spcPts val="0"/>
              </a:spcAft>
              <a:buClrTx/>
              <a:buSzTx/>
              <a:buFontTx/>
              <a:buNone/>
              <a:tabLst/>
              <a:defRPr/>
            </a:pPr>
            <a:r>
              <a:rPr kumimoji="0" lang="x-none" sz="800" b="0" i="0" u="none" strike="noStrike" kern="0" cap="none" spc="0" normalizeH="0" baseline="0" noProof="0">
                <a:ln>
                  <a:noFill/>
                </a:ln>
                <a:effectLst/>
                <a:uLnTx/>
                <a:uFillTx/>
                <a:latin typeface="+mn-lt"/>
              </a:rPr>
              <a:t>Session Management Function (SMF)</a:t>
            </a:r>
            <a:endParaRPr kumimoji="0" lang="en-US" sz="800" b="0" i="0" u="none" strike="noStrike" kern="0" cap="none" spc="0" normalizeH="0" baseline="0" noProof="0">
              <a:ln>
                <a:noFill/>
              </a:ln>
              <a:effectLst/>
              <a:uLnTx/>
              <a:uFillTx/>
              <a:latin typeface="+mn-lt"/>
            </a:endParaRPr>
          </a:p>
          <a:p>
            <a:pPr marL="0" marR="0" lvl="0" indent="0" defTabSz="914400" eaLnBrk="1" fontAlgn="auto" latinLnBrk="0" hangingPunct="1">
              <a:lnSpc>
                <a:spcPct val="100000"/>
              </a:lnSpc>
              <a:spcBef>
                <a:spcPts val="300"/>
              </a:spcBef>
              <a:spcAft>
                <a:spcPts val="0"/>
              </a:spcAft>
              <a:buClrTx/>
              <a:buSzTx/>
              <a:buFontTx/>
              <a:buNone/>
              <a:tabLst/>
              <a:defRPr/>
            </a:pPr>
            <a:r>
              <a:rPr kumimoji="0" lang="x-none" sz="800" b="0" i="0" u="none" strike="noStrike" kern="0" cap="none" spc="0" normalizeH="0" baseline="0" noProof="0">
                <a:ln>
                  <a:noFill/>
                </a:ln>
                <a:effectLst/>
                <a:uLnTx/>
                <a:uFillTx/>
                <a:latin typeface="+mn-lt"/>
              </a:rPr>
              <a:t>Unified Data Management (UDM)</a:t>
            </a:r>
            <a:endParaRPr kumimoji="0" lang="en-US" sz="800" b="0" i="0" u="none" strike="noStrike" kern="0" cap="none" spc="0" normalizeH="0" baseline="0" noProof="0">
              <a:ln>
                <a:noFill/>
              </a:ln>
              <a:effectLst/>
              <a:uLnTx/>
              <a:uFillTx/>
              <a:latin typeface="+mn-lt"/>
            </a:endParaRPr>
          </a:p>
          <a:p>
            <a:pPr marL="0" marR="0" lvl="0" indent="0" defTabSz="914400" eaLnBrk="1" fontAlgn="auto" latinLnBrk="0" hangingPunct="1">
              <a:lnSpc>
                <a:spcPct val="100000"/>
              </a:lnSpc>
              <a:spcBef>
                <a:spcPts val="300"/>
              </a:spcBef>
              <a:spcAft>
                <a:spcPts val="0"/>
              </a:spcAft>
              <a:buClrTx/>
              <a:buSzTx/>
              <a:buFontTx/>
              <a:buNone/>
              <a:tabLst/>
              <a:defRPr/>
            </a:pPr>
            <a:r>
              <a:rPr kumimoji="0" lang="x-none" sz="800" b="0" i="0" u="none" strike="noStrike" kern="0" cap="none" spc="0" normalizeH="0" baseline="0" noProof="0">
                <a:ln>
                  <a:noFill/>
                </a:ln>
                <a:effectLst/>
                <a:uLnTx/>
                <a:uFillTx/>
                <a:latin typeface="+mn-lt"/>
              </a:rPr>
              <a:t>User plane Function (UPF)</a:t>
            </a:r>
            <a:endParaRPr kumimoji="0" lang="en-US" sz="800" b="0" i="0" u="none" strike="noStrike" kern="0" cap="none" spc="0" normalizeH="0" baseline="0" noProof="0">
              <a:ln>
                <a:noFill/>
              </a:ln>
              <a:effectLst/>
              <a:uLnTx/>
              <a:uFillTx/>
              <a:latin typeface="+mn-lt"/>
            </a:endParaRPr>
          </a:p>
          <a:p>
            <a:pPr marL="0" marR="0" lvl="0" indent="0" defTabSz="914400" eaLnBrk="1" fontAlgn="auto" latinLnBrk="0" hangingPunct="1">
              <a:lnSpc>
                <a:spcPct val="100000"/>
              </a:lnSpc>
              <a:spcBef>
                <a:spcPts val="300"/>
              </a:spcBef>
              <a:spcAft>
                <a:spcPts val="0"/>
              </a:spcAft>
              <a:buClrTx/>
              <a:buSzTx/>
              <a:buFontTx/>
              <a:buNone/>
              <a:tabLst/>
              <a:defRPr/>
            </a:pPr>
            <a:r>
              <a:rPr kumimoji="0" lang="x-none" sz="800" b="0" i="0" u="none" strike="noStrike" kern="0" cap="none" spc="0" normalizeH="0" baseline="0" noProof="0">
                <a:ln>
                  <a:noFill/>
                </a:ln>
                <a:effectLst/>
                <a:uLnTx/>
                <a:uFillTx/>
                <a:latin typeface="+mn-lt"/>
              </a:rPr>
              <a:t>Application Function (AF)</a:t>
            </a:r>
            <a:endParaRPr kumimoji="0" lang="en-US" sz="800" b="0" i="0" u="none" strike="noStrike" kern="0" cap="none" spc="0" normalizeH="0" baseline="0" noProof="0">
              <a:ln>
                <a:noFill/>
              </a:ln>
              <a:effectLst/>
              <a:uLnTx/>
              <a:uFillTx/>
              <a:latin typeface="+mn-lt"/>
            </a:endParaRPr>
          </a:p>
          <a:p>
            <a:pPr marL="0" marR="0" lvl="0" indent="0" defTabSz="914400" eaLnBrk="1" fontAlgn="auto" latinLnBrk="0" hangingPunct="1">
              <a:lnSpc>
                <a:spcPct val="100000"/>
              </a:lnSpc>
              <a:spcBef>
                <a:spcPts val="300"/>
              </a:spcBef>
              <a:spcAft>
                <a:spcPts val="0"/>
              </a:spcAft>
              <a:buClrTx/>
              <a:buSzTx/>
              <a:buFontTx/>
              <a:buNone/>
              <a:tabLst/>
              <a:defRPr/>
            </a:pPr>
            <a:r>
              <a:rPr kumimoji="0" lang="x-none" sz="800" b="0" i="0" u="none" strike="noStrike" kern="0" cap="none" spc="0" normalizeH="0" baseline="0" noProof="0">
                <a:ln>
                  <a:noFill/>
                </a:ln>
                <a:effectLst/>
                <a:uLnTx/>
                <a:uFillTx/>
                <a:latin typeface="+mn-lt"/>
              </a:rPr>
              <a:t>User Equipment (UE)</a:t>
            </a:r>
            <a:endParaRPr kumimoji="0" lang="en-US" sz="800" b="0" i="0" u="none" strike="noStrike" kern="0" cap="none" spc="0" normalizeH="0" baseline="0" noProof="0">
              <a:ln>
                <a:noFill/>
              </a:ln>
              <a:effectLst/>
              <a:uLnTx/>
              <a:uFillTx/>
              <a:latin typeface="+mn-lt"/>
            </a:endParaRPr>
          </a:p>
        </p:txBody>
      </p:sp>
      <p:sp>
        <p:nvSpPr>
          <p:cNvPr id="13" name="TextBox 12"/>
          <p:cNvSpPr txBox="1"/>
          <p:nvPr/>
        </p:nvSpPr>
        <p:spPr>
          <a:xfrm>
            <a:off x="453464" y="1333302"/>
            <a:ext cx="11231024"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kern="0">
                <a:latin typeface="+mn-lt"/>
              </a:rPr>
              <a:t>The 5GC architecture is defined as service-based and the interaction between network functions is represented in two ways. Network functions within the 5GC Control Plane shall only use service-based interfaces for their interactions.</a:t>
            </a:r>
            <a:endParaRPr kumimoji="0" lang="en-US" sz="1800" b="0" i="0" u="none" strike="noStrike" kern="0" cap="none" spc="0" normalizeH="0" baseline="0" noProof="0">
              <a:ln>
                <a:noFill/>
              </a:ln>
              <a:effectLst/>
              <a:uLnTx/>
              <a:uFillTx/>
              <a:latin typeface="+mn-lt"/>
            </a:endParaRPr>
          </a:p>
        </p:txBody>
      </p:sp>
      <p:graphicFrame>
        <p:nvGraphicFramePr>
          <p:cNvPr id="15" name="Object 14">
            <a:extLst>
              <a:ext uri="{FF2B5EF4-FFF2-40B4-BE49-F238E27FC236}">
                <a16:creationId xmlns:a16="http://schemas.microsoft.com/office/drawing/2014/main" id="{88594891-01C5-4808-BE03-AD424D33E262}"/>
              </a:ext>
            </a:extLst>
          </p:cNvPr>
          <p:cNvGraphicFramePr>
            <a:graphicFrameLocks noChangeAspect="1"/>
          </p:cNvGraphicFramePr>
          <p:nvPr>
            <p:extLst>
              <p:ext uri="{D42A27DB-BD31-4B8C-83A1-F6EECF244321}">
                <p14:modId xmlns:p14="http://schemas.microsoft.com/office/powerpoint/2010/main" val="3738118763"/>
              </p:ext>
            </p:extLst>
          </p:nvPr>
        </p:nvGraphicFramePr>
        <p:xfrm>
          <a:off x="643760" y="3109557"/>
          <a:ext cx="5018247" cy="2564336"/>
        </p:xfrm>
        <a:graphic>
          <a:graphicData uri="http://schemas.openxmlformats.org/presentationml/2006/ole">
            <mc:AlternateContent xmlns:mc="http://schemas.openxmlformats.org/markup-compatibility/2006">
              <mc:Choice xmlns:v="urn:schemas-microsoft-com:vml" Requires="v">
                <p:oleObj spid="_x0000_s2052" name="Visio" r:id="rId5" imgW="3895857" imgH="1990710" progId="Visio.Drawing.11">
                  <p:embed/>
                </p:oleObj>
              </mc:Choice>
              <mc:Fallback>
                <p:oleObj name="Visio" r:id="rId5" imgW="3895857" imgH="1990710" progId="Visio.Drawing.11">
                  <p:embed/>
                  <p:pic>
                    <p:nvPicPr>
                      <p:cNvPr id="15" name="Object 14">
                        <a:extLst>
                          <a:ext uri="{FF2B5EF4-FFF2-40B4-BE49-F238E27FC236}">
                            <a16:creationId xmlns:a16="http://schemas.microsoft.com/office/drawing/2014/main" id="{88594891-01C5-4808-BE03-AD424D33E2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3760" y="3109557"/>
                        <a:ext cx="5018247" cy="2564336"/>
                      </a:xfrm>
                      <a:prstGeom prst="rect">
                        <a:avLst/>
                      </a:prstGeom>
                      <a:noFill/>
                    </p:spPr>
                  </p:pic>
                </p:oleObj>
              </mc:Fallback>
            </mc:AlternateContent>
          </a:graphicData>
        </a:graphic>
      </p:graphicFrame>
    </p:spTree>
    <p:extLst>
      <p:ext uri="{BB962C8B-B14F-4D97-AF65-F5344CB8AC3E}">
        <p14:creationId xmlns:p14="http://schemas.microsoft.com/office/powerpoint/2010/main" val="23654901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8161B-1162-4328-AB89-EDDF9EF783E2}"/>
              </a:ext>
            </a:extLst>
          </p:cNvPr>
          <p:cNvSpPr>
            <a:spLocks noGrp="1"/>
          </p:cNvSpPr>
          <p:nvPr>
            <p:ph type="title"/>
          </p:nvPr>
        </p:nvSpPr>
        <p:spPr>
          <a:xfrm>
            <a:off x="479425" y="476250"/>
            <a:ext cx="10777460" cy="1081088"/>
          </a:xfrm>
        </p:spPr>
        <p:txBody>
          <a:bodyPr/>
          <a:lstStyle/>
          <a:p>
            <a:r>
              <a:rPr lang="en-US"/>
              <a:t>Enhanced Network Analytics</a:t>
            </a:r>
            <a:br>
              <a:rPr lang="en-US" sz="2800"/>
            </a:br>
            <a:r>
              <a:rPr lang="en-US" sz="2800" err="1"/>
              <a:t>Analytics</a:t>
            </a:r>
            <a:r>
              <a:rPr lang="en-US" sz="2800"/>
              <a:t> ID</a:t>
            </a:r>
          </a:p>
        </p:txBody>
      </p:sp>
      <p:sp>
        <p:nvSpPr>
          <p:cNvPr id="3" name="Content Placeholder 2">
            <a:extLst>
              <a:ext uri="{FF2B5EF4-FFF2-40B4-BE49-F238E27FC236}">
                <a16:creationId xmlns:a16="http://schemas.microsoft.com/office/drawing/2014/main" id="{1605F380-BD71-4D48-9D7E-B1FDB04AB619}"/>
              </a:ext>
            </a:extLst>
          </p:cNvPr>
          <p:cNvSpPr>
            <a:spLocks noGrp="1"/>
          </p:cNvSpPr>
          <p:nvPr>
            <p:ph sz="quarter" idx="10"/>
          </p:nvPr>
        </p:nvSpPr>
        <p:spPr>
          <a:xfrm>
            <a:off x="381770" y="1481959"/>
            <a:ext cx="5237794" cy="4642394"/>
          </a:xfrm>
        </p:spPr>
        <p:txBody>
          <a:bodyPr/>
          <a:lstStyle/>
          <a:p>
            <a:r>
              <a:rPr lang="en-US" sz="1800" b="1" kern="1200">
                <a:solidFill>
                  <a:schemeClr val="accent1"/>
                </a:solidFill>
              </a:rPr>
              <a:t>Analytics Ids </a:t>
            </a:r>
            <a:r>
              <a:rPr lang="en-US"/>
              <a:t>and related </a:t>
            </a:r>
            <a:r>
              <a:rPr lang="en-US" sz="1800" b="1" kern="1200">
                <a:solidFill>
                  <a:schemeClr val="accent1"/>
                </a:solidFill>
              </a:rPr>
              <a:t>procedures</a:t>
            </a:r>
            <a:r>
              <a:rPr lang="en-US"/>
              <a:t> in 23.288. </a:t>
            </a:r>
          </a:p>
          <a:p>
            <a:pPr lvl="1"/>
            <a:r>
              <a:rPr lang="en-US"/>
              <a:t>Analytics are statistics or predictions</a:t>
            </a:r>
          </a:p>
          <a:p>
            <a:pPr lvl="1"/>
            <a:r>
              <a:rPr lang="en-US"/>
              <a:t>For each Analytics ID,  it is defined:</a:t>
            </a:r>
          </a:p>
          <a:p>
            <a:pPr lvl="2"/>
            <a:r>
              <a:rPr lang="en-US" sz="1800"/>
              <a:t>Which input data NWDAF consumes and sources of this data.</a:t>
            </a:r>
          </a:p>
          <a:p>
            <a:pPr lvl="2"/>
            <a:r>
              <a:rPr lang="en-US" sz="1800"/>
              <a:t>Which Analytics Information is provided.</a:t>
            </a:r>
          </a:p>
          <a:p>
            <a:pPr lvl="2"/>
            <a:r>
              <a:rPr lang="en-US" sz="1800"/>
              <a:t>A procedure to enable a consumer to requests an Analytics Id, including the interaction between NWDAF and the NFs or OAM APIs providing input data.</a:t>
            </a:r>
          </a:p>
          <a:p>
            <a:r>
              <a:rPr lang="en-US"/>
              <a:t>How the consumer uses an Analytics Id is defined in 23.501 or 23.503 or in OAM by SA5.</a:t>
            </a:r>
          </a:p>
          <a:p>
            <a:pPr marL="0" indent="0">
              <a:buNone/>
            </a:pPr>
            <a:endParaRPr lang="en-US"/>
          </a:p>
        </p:txBody>
      </p:sp>
      <p:graphicFrame>
        <p:nvGraphicFramePr>
          <p:cNvPr id="4" name="Table 3">
            <a:extLst>
              <a:ext uri="{FF2B5EF4-FFF2-40B4-BE49-F238E27FC236}">
                <a16:creationId xmlns:a16="http://schemas.microsoft.com/office/drawing/2014/main" id="{CC83DCBD-AC41-4BEB-8599-8F17AF9839B5}"/>
              </a:ext>
            </a:extLst>
          </p:cNvPr>
          <p:cNvGraphicFramePr>
            <a:graphicFrameLocks noGrp="1"/>
          </p:cNvGraphicFramePr>
          <p:nvPr/>
        </p:nvGraphicFramePr>
        <p:xfrm>
          <a:off x="5868155" y="1154796"/>
          <a:ext cx="6252808" cy="5372100"/>
        </p:xfrm>
        <a:graphic>
          <a:graphicData uri="http://schemas.openxmlformats.org/drawingml/2006/table">
            <a:tbl>
              <a:tblPr firstRow="1" firstCol="1" bandRow="1">
                <a:tableStyleId>{C4B1156A-380E-4F78-BDF5-A606A8083BF9}</a:tableStyleId>
              </a:tblPr>
              <a:tblGrid>
                <a:gridCol w="2550133">
                  <a:extLst>
                    <a:ext uri="{9D8B030D-6E8A-4147-A177-3AD203B41FA5}">
                      <a16:colId xmlns:a16="http://schemas.microsoft.com/office/drawing/2014/main" val="2383413898"/>
                    </a:ext>
                  </a:extLst>
                </a:gridCol>
                <a:gridCol w="1269670">
                  <a:extLst>
                    <a:ext uri="{9D8B030D-6E8A-4147-A177-3AD203B41FA5}">
                      <a16:colId xmlns:a16="http://schemas.microsoft.com/office/drawing/2014/main" val="231660440"/>
                    </a:ext>
                  </a:extLst>
                </a:gridCol>
                <a:gridCol w="2433005">
                  <a:extLst>
                    <a:ext uri="{9D8B030D-6E8A-4147-A177-3AD203B41FA5}">
                      <a16:colId xmlns:a16="http://schemas.microsoft.com/office/drawing/2014/main" val="1077739089"/>
                    </a:ext>
                  </a:extLst>
                </a:gridCol>
              </a:tblGrid>
              <a:tr h="137160">
                <a:tc>
                  <a:txBody>
                    <a:bodyPr/>
                    <a:lstStyle/>
                    <a:p>
                      <a:pPr algn="ctr">
                        <a:spcAft>
                          <a:spcPts val="0"/>
                        </a:spcAft>
                      </a:pPr>
                      <a:r>
                        <a:rPr lang="en-GB" sz="1050">
                          <a:effectLst/>
                        </a:rPr>
                        <a:t>Analytics Information</a:t>
                      </a:r>
                      <a:endParaRPr lang="en-US" sz="1050" b="1">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900">
                          <a:effectLst/>
                        </a:rPr>
                        <a:t>Request Description</a:t>
                      </a:r>
                      <a:endParaRPr lang="en-US" sz="900" b="1">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900">
                          <a:effectLst/>
                        </a:rPr>
                        <a:t>Response Description</a:t>
                      </a:r>
                      <a:endParaRPr lang="en-US" sz="900" b="1">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65866473"/>
                  </a:ext>
                </a:extLst>
              </a:tr>
              <a:tr h="274320">
                <a:tc>
                  <a:txBody>
                    <a:bodyPr/>
                    <a:lstStyle/>
                    <a:p>
                      <a:pPr>
                        <a:spcAft>
                          <a:spcPts val="0"/>
                        </a:spcAft>
                      </a:pPr>
                      <a:r>
                        <a:rPr lang="en-GB" sz="1050">
                          <a:solidFill>
                            <a:srgbClr val="00B0F0"/>
                          </a:solidFill>
                          <a:effectLst/>
                        </a:rPr>
                        <a:t>Slice Load level information</a:t>
                      </a:r>
                      <a:endParaRPr lang="en-US" sz="1050">
                        <a:solidFill>
                          <a:srgbClr val="00B0F0"/>
                        </a:solidFill>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GB" sz="900">
                          <a:effectLst/>
                        </a:rPr>
                        <a:t>Analytics ID: load level information</a:t>
                      </a:r>
                      <a:endParaRPr lang="en-US" sz="900">
                        <a:effectLst/>
                      </a:endParaRPr>
                    </a:p>
                    <a:p>
                      <a:pPr>
                        <a:spcAft>
                          <a:spcPts val="0"/>
                        </a:spcAft>
                      </a:pPr>
                      <a:r>
                        <a:rPr lang="en-GB" sz="900">
                          <a:effectLst/>
                        </a:rPr>
                        <a:t> </a:t>
                      </a: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GB" sz="900">
                          <a:effectLst/>
                        </a:rPr>
                        <a:t>Requested Analytics data, including load level information of Network Slice instance(s).</a:t>
                      </a: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16158637"/>
                  </a:ext>
                </a:extLst>
              </a:tr>
              <a:tr h="411480">
                <a:tc>
                  <a:txBody>
                    <a:bodyPr/>
                    <a:lstStyle/>
                    <a:p>
                      <a:pPr>
                        <a:spcAft>
                          <a:spcPts val="0"/>
                        </a:spcAft>
                      </a:pPr>
                      <a:r>
                        <a:rPr lang="en-GB" sz="1050">
                          <a:solidFill>
                            <a:srgbClr val="00B0F0"/>
                          </a:solidFill>
                          <a:effectLst/>
                        </a:rPr>
                        <a:t>Observed Service experience information</a:t>
                      </a:r>
                      <a:endParaRPr lang="en-US" sz="1050">
                        <a:solidFill>
                          <a:srgbClr val="00B0F0"/>
                        </a:solidFill>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GB" sz="900">
                          <a:effectLst/>
                        </a:rPr>
                        <a:t>Analytics ID: Service Experience</a:t>
                      </a:r>
                      <a:endParaRPr lang="en-US" sz="900">
                        <a:effectLst/>
                      </a:endParaRPr>
                    </a:p>
                    <a:p>
                      <a:pPr>
                        <a:spcAft>
                          <a:spcPts val="0"/>
                        </a:spcAft>
                      </a:pPr>
                      <a:r>
                        <a:rPr lang="en-GB" sz="900">
                          <a:effectLst/>
                        </a:rPr>
                        <a:t> </a:t>
                      </a: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GB" sz="900">
                          <a:effectLst/>
                        </a:rPr>
                        <a:t>Observed Service experience may be provided, individually per UE or clustered per UE subsets in the case of group of UEs, or globally, averaged per Application or averaged across a set of Applications on a Network Slice.</a:t>
                      </a: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75038430"/>
                  </a:ext>
                </a:extLst>
              </a:tr>
              <a:tr h="274320">
                <a:tc>
                  <a:txBody>
                    <a:bodyPr/>
                    <a:lstStyle/>
                    <a:p>
                      <a:pPr>
                        <a:spcAft>
                          <a:spcPts val="0"/>
                        </a:spcAft>
                      </a:pPr>
                      <a:r>
                        <a:rPr lang="en-GB" sz="1050">
                          <a:solidFill>
                            <a:srgbClr val="00B0F0"/>
                          </a:solidFill>
                          <a:effectLst/>
                        </a:rPr>
                        <a:t>NF Load information</a:t>
                      </a:r>
                      <a:endParaRPr lang="en-US" sz="1050">
                        <a:solidFill>
                          <a:srgbClr val="00B0F0"/>
                        </a:solidFill>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GB" sz="900">
                          <a:effectLst/>
                        </a:rPr>
                        <a:t>Analytics ID: NF load information</a:t>
                      </a:r>
                      <a:endParaRPr lang="en-US" sz="900">
                        <a:effectLst/>
                      </a:endParaRPr>
                    </a:p>
                    <a:p>
                      <a:pPr>
                        <a:spcAft>
                          <a:spcPts val="0"/>
                        </a:spcAft>
                      </a:pPr>
                      <a:r>
                        <a:rPr lang="en-GB" sz="900">
                          <a:effectLst/>
                        </a:rPr>
                        <a:t> </a:t>
                      </a: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GB" sz="900">
                          <a:effectLst/>
                        </a:rPr>
                        <a:t>Load statistics or predictions information for specific NF(s).</a:t>
                      </a: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89378369"/>
                  </a:ext>
                </a:extLst>
              </a:tr>
              <a:tr h="411480">
                <a:tc>
                  <a:txBody>
                    <a:bodyPr/>
                    <a:lstStyle/>
                    <a:p>
                      <a:pPr>
                        <a:spcAft>
                          <a:spcPts val="0"/>
                        </a:spcAft>
                      </a:pPr>
                      <a:r>
                        <a:rPr lang="en-GB" sz="1050">
                          <a:solidFill>
                            <a:srgbClr val="00B0F0"/>
                          </a:solidFill>
                          <a:effectLst/>
                        </a:rPr>
                        <a:t>Network Performance information</a:t>
                      </a:r>
                      <a:endParaRPr lang="en-US" sz="1050">
                        <a:solidFill>
                          <a:srgbClr val="00B0F0"/>
                        </a:solidFill>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GB" sz="900">
                          <a:effectLst/>
                        </a:rPr>
                        <a:t>Analytics ID: Network Performance</a:t>
                      </a:r>
                      <a:endParaRPr lang="en-US" sz="900">
                        <a:effectLst/>
                      </a:endParaRPr>
                    </a:p>
                    <a:p>
                      <a:pPr>
                        <a:spcAft>
                          <a:spcPts val="0"/>
                        </a:spcAft>
                      </a:pPr>
                      <a:r>
                        <a:rPr lang="en-GB" sz="900">
                          <a:effectLst/>
                        </a:rPr>
                        <a:t> </a:t>
                      </a: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GB" sz="900">
                          <a:effectLst/>
                        </a:rPr>
                        <a:t>Statistics or predictions on the load in an Area of Interest; in addition, statistics or predictions on the number of UEs that are located in that Area of Interest.</a:t>
                      </a:r>
                      <a:endParaRPr lang="en-US" sz="900">
                        <a:effectLst/>
                      </a:endParaRPr>
                    </a:p>
                    <a:p>
                      <a:pPr>
                        <a:spcAft>
                          <a:spcPts val="0"/>
                        </a:spcAft>
                      </a:pPr>
                      <a:r>
                        <a:rPr lang="en-GB" sz="900">
                          <a:effectLst/>
                        </a:rPr>
                        <a:t> </a:t>
                      </a: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76048423"/>
                  </a:ext>
                </a:extLst>
              </a:tr>
              <a:tr h="274320">
                <a:tc>
                  <a:txBody>
                    <a:bodyPr/>
                    <a:lstStyle/>
                    <a:p>
                      <a:pPr>
                        <a:spcAft>
                          <a:spcPts val="0"/>
                        </a:spcAft>
                      </a:pPr>
                      <a:r>
                        <a:rPr lang="en-GB" sz="1050">
                          <a:solidFill>
                            <a:srgbClr val="00B0F0"/>
                          </a:solidFill>
                          <a:effectLst/>
                        </a:rPr>
                        <a:t>UE mobility information</a:t>
                      </a:r>
                      <a:endParaRPr lang="en-US" sz="1050">
                        <a:solidFill>
                          <a:srgbClr val="00B0F0"/>
                        </a:solidFill>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GB" sz="900">
                          <a:effectLst/>
                        </a:rPr>
                        <a:t>Analytics ID: UE Mobility</a:t>
                      </a:r>
                      <a:endParaRPr lang="en-US" sz="900">
                        <a:effectLst/>
                      </a:endParaRPr>
                    </a:p>
                    <a:p>
                      <a:pPr>
                        <a:spcAft>
                          <a:spcPts val="0"/>
                        </a:spcAft>
                      </a:pPr>
                      <a:r>
                        <a:rPr lang="en-GB" sz="900">
                          <a:effectLst/>
                        </a:rPr>
                        <a:t> </a:t>
                      </a: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GB" sz="900">
                          <a:effectLst/>
                        </a:rPr>
                        <a:t>Statistics or predictions on UE mobility.</a:t>
                      </a: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34655777"/>
                  </a:ext>
                </a:extLst>
              </a:tr>
              <a:tr h="274320">
                <a:tc>
                  <a:txBody>
                    <a:bodyPr/>
                    <a:lstStyle/>
                    <a:p>
                      <a:pPr>
                        <a:spcAft>
                          <a:spcPts val="0"/>
                        </a:spcAft>
                      </a:pPr>
                      <a:r>
                        <a:rPr lang="en-GB" sz="1050">
                          <a:solidFill>
                            <a:srgbClr val="00B0F0"/>
                          </a:solidFill>
                          <a:effectLst/>
                        </a:rPr>
                        <a:t>UE Communication information</a:t>
                      </a:r>
                      <a:endParaRPr lang="en-US" sz="1050">
                        <a:solidFill>
                          <a:srgbClr val="00B0F0"/>
                        </a:solidFill>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GB" sz="900">
                          <a:effectLst/>
                        </a:rPr>
                        <a:t>Analytics ID: UE Communication</a:t>
                      </a:r>
                      <a:endParaRPr lang="en-US" sz="900">
                        <a:effectLst/>
                      </a:endParaRPr>
                    </a:p>
                    <a:p>
                      <a:pPr>
                        <a:spcAft>
                          <a:spcPts val="0"/>
                        </a:spcAft>
                      </a:pPr>
                      <a:r>
                        <a:rPr lang="en-GB" sz="900">
                          <a:effectLst/>
                        </a:rPr>
                        <a:t> </a:t>
                      </a: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GB" sz="900">
                          <a:effectLst/>
                        </a:rPr>
                        <a:t>Statistics or predictions on UE communication.</a:t>
                      </a: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86361927"/>
                  </a:ext>
                </a:extLst>
              </a:tr>
              <a:tr h="137160">
                <a:tc>
                  <a:txBody>
                    <a:bodyPr/>
                    <a:lstStyle/>
                    <a:p>
                      <a:pPr>
                        <a:spcAft>
                          <a:spcPts val="0"/>
                        </a:spcAft>
                      </a:pPr>
                      <a:r>
                        <a:rPr lang="en-GB" sz="1050">
                          <a:solidFill>
                            <a:srgbClr val="00B0F0"/>
                          </a:solidFill>
                          <a:effectLst/>
                        </a:rPr>
                        <a:t>Expected UE behavioural parameters</a:t>
                      </a:r>
                      <a:endParaRPr lang="en-US" sz="1050">
                        <a:solidFill>
                          <a:srgbClr val="00B0F0"/>
                        </a:solidFill>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GB" sz="900">
                          <a:effectLst/>
                        </a:rPr>
                        <a:t>Analytics ID: UE Mobility and/or UE Communication</a:t>
                      </a: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GB" sz="900">
                          <a:effectLst/>
                        </a:rPr>
                        <a:t>Analytics on UE Mobility and/or UE Communication.</a:t>
                      </a: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68850791"/>
                  </a:ext>
                </a:extLst>
              </a:tr>
              <a:tr h="274320">
                <a:tc>
                  <a:txBody>
                    <a:bodyPr/>
                    <a:lstStyle/>
                    <a:p>
                      <a:pPr>
                        <a:spcAft>
                          <a:spcPts val="0"/>
                        </a:spcAft>
                      </a:pPr>
                      <a:r>
                        <a:rPr lang="en-GB" sz="1050">
                          <a:solidFill>
                            <a:srgbClr val="00B0F0"/>
                          </a:solidFill>
                          <a:effectLst/>
                        </a:rPr>
                        <a:t>UE Abnormal behaviour information</a:t>
                      </a:r>
                      <a:endParaRPr lang="en-US" sz="1050">
                        <a:solidFill>
                          <a:srgbClr val="00B0F0"/>
                        </a:solidFill>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GB" sz="900">
                          <a:effectLst/>
                        </a:rPr>
                        <a:t>Analytics ID: Abnormal behaviour</a:t>
                      </a:r>
                      <a:endParaRPr lang="en-US" sz="900">
                        <a:effectLst/>
                      </a:endParaRPr>
                    </a:p>
                    <a:p>
                      <a:pPr>
                        <a:spcAft>
                          <a:spcPts val="0"/>
                        </a:spcAft>
                      </a:pPr>
                      <a:r>
                        <a:rPr lang="en-GB" sz="900">
                          <a:effectLst/>
                        </a:rPr>
                        <a:t> </a:t>
                      </a: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GB" sz="900">
                          <a:effectLst/>
                        </a:rPr>
                        <a:t>The exception with an appropriate exception ID.</a:t>
                      </a: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44202209"/>
                  </a:ext>
                </a:extLst>
              </a:tr>
              <a:tr h="274320">
                <a:tc>
                  <a:txBody>
                    <a:bodyPr/>
                    <a:lstStyle/>
                    <a:p>
                      <a:pPr>
                        <a:spcAft>
                          <a:spcPts val="0"/>
                        </a:spcAft>
                      </a:pPr>
                      <a:r>
                        <a:rPr lang="en-GB" sz="1050">
                          <a:solidFill>
                            <a:srgbClr val="00B0F0"/>
                          </a:solidFill>
                          <a:effectLst/>
                        </a:rPr>
                        <a:t>User Data Congestion information</a:t>
                      </a:r>
                      <a:endParaRPr lang="en-US" sz="1050">
                        <a:solidFill>
                          <a:srgbClr val="00B0F0"/>
                        </a:solidFill>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GB" sz="900">
                          <a:effectLst/>
                        </a:rPr>
                        <a:t>Analytics ID: User Data Congestion</a:t>
                      </a:r>
                      <a:endParaRPr lang="en-US" sz="900">
                        <a:effectLst/>
                      </a:endParaRPr>
                    </a:p>
                    <a:p>
                      <a:pPr>
                        <a:spcAft>
                          <a:spcPts val="0"/>
                        </a:spcAft>
                      </a:pPr>
                      <a:r>
                        <a:rPr lang="en-GB" sz="900">
                          <a:effectLst/>
                        </a:rPr>
                        <a:t> </a:t>
                      </a: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GB" sz="900">
                          <a:effectLst/>
                        </a:rPr>
                        <a:t>Statistics or predictions on the user data congestion for transfer over the user plane, for transfer over the control plane, or for both.</a:t>
                      </a: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55558090"/>
                  </a:ext>
                </a:extLst>
              </a:tr>
              <a:tr h="548640">
                <a:tc>
                  <a:txBody>
                    <a:bodyPr/>
                    <a:lstStyle/>
                    <a:p>
                      <a:pPr>
                        <a:spcAft>
                          <a:spcPts val="0"/>
                        </a:spcAft>
                      </a:pPr>
                      <a:r>
                        <a:rPr lang="en-GB" sz="1050">
                          <a:solidFill>
                            <a:srgbClr val="00B0F0"/>
                          </a:solidFill>
                          <a:effectLst/>
                        </a:rPr>
                        <a:t>QoS Sustainability </a:t>
                      </a:r>
                      <a:endParaRPr lang="en-US" sz="1050">
                        <a:solidFill>
                          <a:srgbClr val="00B0F0"/>
                        </a:solidFill>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GB" sz="900">
                          <a:effectLst/>
                        </a:rPr>
                        <a:t>Analytics ID: QoS Sustainability</a:t>
                      </a:r>
                      <a:endParaRPr lang="en-US" sz="900">
                        <a:effectLst/>
                      </a:endParaRPr>
                    </a:p>
                    <a:p>
                      <a:pPr>
                        <a:spcAft>
                          <a:spcPts val="0"/>
                        </a:spcAft>
                      </a:pPr>
                      <a:r>
                        <a:rPr lang="en-GB" sz="900">
                          <a:effectLst/>
                        </a:rPr>
                        <a:t> </a:t>
                      </a: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GB" sz="900">
                          <a:effectLst/>
                        </a:rPr>
                        <a:t>For statistics, the information on the location and the time for the QoS change and the threshold(s) that were crossed; or,</a:t>
                      </a:r>
                      <a:endParaRPr lang="en-US" sz="900">
                        <a:effectLst/>
                      </a:endParaRPr>
                    </a:p>
                    <a:p>
                      <a:pPr>
                        <a:spcAft>
                          <a:spcPts val="0"/>
                        </a:spcAft>
                      </a:pPr>
                      <a:r>
                        <a:rPr lang="en-GB" sz="900">
                          <a:effectLst/>
                        </a:rPr>
                        <a:t>for predictions, the information on the location and the time when a potential QoS change may occur and what threshold(s) may be crossed.</a:t>
                      </a: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7909065"/>
                  </a:ext>
                </a:extLst>
              </a:tr>
            </a:tbl>
          </a:graphicData>
        </a:graphic>
      </p:graphicFrame>
    </p:spTree>
    <p:extLst>
      <p:ext uri="{BB962C8B-B14F-4D97-AF65-F5344CB8AC3E}">
        <p14:creationId xmlns:p14="http://schemas.microsoft.com/office/powerpoint/2010/main" val="41048412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2A520F-E382-482F-89AF-2929C3DE1422}"/>
              </a:ext>
            </a:extLst>
          </p:cNvPr>
          <p:cNvSpPr>
            <a:spLocks noGrp="1"/>
          </p:cNvSpPr>
          <p:nvPr>
            <p:ph sz="quarter" idx="3"/>
          </p:nvPr>
        </p:nvSpPr>
        <p:spPr/>
        <p:txBody>
          <a:bodyPr/>
          <a:lstStyle/>
          <a:p>
            <a:r>
              <a:rPr lang="en-US" b="1" kern="1200">
                <a:solidFill>
                  <a:schemeClr val="accent1"/>
                </a:solidFill>
              </a:rPr>
              <a:t>How NWDAF finds a NF serving the UE</a:t>
            </a:r>
          </a:p>
          <a:p>
            <a:pPr lvl="1"/>
            <a:r>
              <a:rPr lang="en-US"/>
              <a:t>NWDAF discovers the NF serving a UE, to retrieve input data using the existing procedures in 23.502, described in the table below:</a:t>
            </a:r>
          </a:p>
          <a:p>
            <a:pPr lvl="1"/>
            <a:endParaRPr lang="en-US" b="1" kern="1200">
              <a:solidFill>
                <a:schemeClr val="accent1"/>
              </a:solidFill>
            </a:endParaRPr>
          </a:p>
        </p:txBody>
      </p:sp>
      <p:sp>
        <p:nvSpPr>
          <p:cNvPr id="3" name="Content Placeholder 2">
            <a:extLst>
              <a:ext uri="{FF2B5EF4-FFF2-40B4-BE49-F238E27FC236}">
                <a16:creationId xmlns:a16="http://schemas.microsoft.com/office/drawing/2014/main" id="{C9599E10-208E-4277-9F11-CAA2F0EBF417}"/>
              </a:ext>
            </a:extLst>
          </p:cNvPr>
          <p:cNvSpPr>
            <a:spLocks noGrp="1"/>
          </p:cNvSpPr>
          <p:nvPr>
            <p:ph sz="half" idx="1"/>
          </p:nvPr>
        </p:nvSpPr>
        <p:spPr/>
        <p:txBody>
          <a:bodyPr/>
          <a:lstStyle/>
          <a:p>
            <a:r>
              <a:rPr lang="en-US" b="1" kern="1200">
                <a:solidFill>
                  <a:schemeClr val="accent1"/>
                </a:solidFill>
              </a:rPr>
              <a:t>NWDAF discovery and selection</a:t>
            </a:r>
            <a:r>
              <a:rPr lang="en-US" sz="2400">
                <a:solidFill>
                  <a:srgbClr val="00B0F0"/>
                </a:solidFill>
              </a:rPr>
              <a:t>:</a:t>
            </a:r>
          </a:p>
          <a:p>
            <a:pPr lvl="1"/>
            <a:r>
              <a:rPr lang="en-GB"/>
              <a:t>Specific NWDAF deployment to provide certain Analytics ID(s) or to serve a certain area, such as a slice or a geographical area.</a:t>
            </a:r>
          </a:p>
          <a:p>
            <a:pPr lvl="1"/>
            <a:r>
              <a:rPr lang="en-US"/>
              <a:t>NWDAF discovery via NRF, or via local configuration in the consumer.</a:t>
            </a:r>
          </a:p>
        </p:txBody>
      </p:sp>
      <p:sp>
        <p:nvSpPr>
          <p:cNvPr id="4" name="Title 3">
            <a:extLst>
              <a:ext uri="{FF2B5EF4-FFF2-40B4-BE49-F238E27FC236}">
                <a16:creationId xmlns:a16="http://schemas.microsoft.com/office/drawing/2014/main" id="{042BC58E-FCB8-41CC-9B91-D06104F13ED7}"/>
              </a:ext>
            </a:extLst>
          </p:cNvPr>
          <p:cNvSpPr>
            <a:spLocks noGrp="1"/>
          </p:cNvSpPr>
          <p:nvPr>
            <p:ph type="title"/>
          </p:nvPr>
        </p:nvSpPr>
        <p:spPr/>
        <p:txBody>
          <a:bodyPr/>
          <a:lstStyle/>
          <a:p>
            <a:r>
              <a:rPr lang="en-US"/>
              <a:t>Enhanced Network Analytics</a:t>
            </a:r>
            <a:br>
              <a:rPr lang="en-US" sz="2800"/>
            </a:br>
            <a:r>
              <a:rPr lang="en-US" sz="2800"/>
              <a:t>Discovery and selection</a:t>
            </a:r>
            <a:endParaRPr lang="en-US"/>
          </a:p>
        </p:txBody>
      </p:sp>
      <p:graphicFrame>
        <p:nvGraphicFramePr>
          <p:cNvPr id="5" name="Table 4">
            <a:extLst>
              <a:ext uri="{FF2B5EF4-FFF2-40B4-BE49-F238E27FC236}">
                <a16:creationId xmlns:a16="http://schemas.microsoft.com/office/drawing/2014/main" id="{231B39E6-DE42-4D42-BA46-A6AF40A37E9B}"/>
              </a:ext>
            </a:extLst>
          </p:cNvPr>
          <p:cNvGraphicFramePr>
            <a:graphicFrameLocks noGrp="1"/>
          </p:cNvGraphicFramePr>
          <p:nvPr>
            <p:extLst>
              <p:ext uri="{D42A27DB-BD31-4B8C-83A1-F6EECF244321}">
                <p14:modId xmlns:p14="http://schemas.microsoft.com/office/powerpoint/2010/main" val="846472875"/>
              </p:ext>
            </p:extLst>
          </p:nvPr>
        </p:nvGraphicFramePr>
        <p:xfrm>
          <a:off x="6468000" y="4040980"/>
          <a:ext cx="5017037" cy="1712491"/>
        </p:xfrm>
        <a:graphic>
          <a:graphicData uri="http://schemas.openxmlformats.org/drawingml/2006/table">
            <a:tbl>
              <a:tblPr firstRow="1" firstCol="1" bandRow="1" bandCol="1">
                <a:tableStyleId>{C4B1156A-380E-4F78-BDF5-A606A8083BF9}</a:tableStyleId>
              </a:tblPr>
              <a:tblGrid>
                <a:gridCol w="1723023">
                  <a:extLst>
                    <a:ext uri="{9D8B030D-6E8A-4147-A177-3AD203B41FA5}">
                      <a16:colId xmlns:a16="http://schemas.microsoft.com/office/drawing/2014/main" val="889685364"/>
                    </a:ext>
                  </a:extLst>
                </a:gridCol>
                <a:gridCol w="1245760">
                  <a:extLst>
                    <a:ext uri="{9D8B030D-6E8A-4147-A177-3AD203B41FA5}">
                      <a16:colId xmlns:a16="http://schemas.microsoft.com/office/drawing/2014/main" val="2813586279"/>
                    </a:ext>
                  </a:extLst>
                </a:gridCol>
                <a:gridCol w="1178404">
                  <a:extLst>
                    <a:ext uri="{9D8B030D-6E8A-4147-A177-3AD203B41FA5}">
                      <a16:colId xmlns:a16="http://schemas.microsoft.com/office/drawing/2014/main" val="4041856648"/>
                    </a:ext>
                  </a:extLst>
                </a:gridCol>
                <a:gridCol w="869850">
                  <a:extLst>
                    <a:ext uri="{9D8B030D-6E8A-4147-A177-3AD203B41FA5}">
                      <a16:colId xmlns:a16="http://schemas.microsoft.com/office/drawing/2014/main" val="3569432903"/>
                    </a:ext>
                  </a:extLst>
                </a:gridCol>
              </a:tblGrid>
              <a:tr h="503948">
                <a:tc>
                  <a:txBody>
                    <a:bodyPr/>
                    <a:lstStyle/>
                    <a:p>
                      <a:pPr algn="ctr">
                        <a:spcAft>
                          <a:spcPts val="0"/>
                        </a:spcAft>
                      </a:pPr>
                      <a:r>
                        <a:rPr lang="en-GB" sz="900">
                          <a:effectLst/>
                        </a:rPr>
                        <a:t>NF instance (serving the UE) to determine</a:t>
                      </a:r>
                      <a:endParaRPr lang="en-US" sz="900" b="1">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GB" sz="900">
                          <a:effectLst/>
                        </a:rPr>
                        <a:t>NF to be contacted by NWDAF</a:t>
                      </a:r>
                      <a:endParaRPr lang="en-US" sz="900" b="1">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GB" sz="900">
                          <a:effectLst/>
                        </a:rPr>
                        <a:t>Service</a:t>
                      </a:r>
                      <a:endParaRPr lang="en-US" sz="900" b="1">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GB" sz="900">
                          <a:effectLst/>
                        </a:rPr>
                        <a:t>Reference in TS 23.502 [3]</a:t>
                      </a:r>
                      <a:endParaRPr lang="en-US" sz="900" b="1">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79379313"/>
                  </a:ext>
                </a:extLst>
              </a:tr>
              <a:tr h="172649">
                <a:tc>
                  <a:txBody>
                    <a:bodyPr/>
                    <a:lstStyle/>
                    <a:p>
                      <a:pPr algn="ctr">
                        <a:spcAft>
                          <a:spcPts val="0"/>
                        </a:spcAft>
                      </a:pPr>
                      <a:r>
                        <a:rPr lang="en-GB" sz="900">
                          <a:effectLst/>
                        </a:rPr>
                        <a:t>UDM</a:t>
                      </a: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900">
                          <a:effectLst/>
                        </a:rPr>
                        <a:t>NRF</a:t>
                      </a: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GB" sz="900">
                          <a:effectLst/>
                        </a:rPr>
                        <a:t>Nnrf_NFDiscovery</a:t>
                      </a: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900">
                          <a:effectLst/>
                        </a:rPr>
                        <a:t>5.2.7.3</a:t>
                      </a: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53893915"/>
                  </a:ext>
                </a:extLst>
              </a:tr>
              <a:tr h="172649">
                <a:tc>
                  <a:txBody>
                    <a:bodyPr/>
                    <a:lstStyle/>
                    <a:p>
                      <a:pPr algn="ctr">
                        <a:spcAft>
                          <a:spcPts val="0"/>
                        </a:spcAft>
                      </a:pPr>
                      <a:r>
                        <a:rPr lang="en-GB" sz="900">
                          <a:effectLst/>
                        </a:rPr>
                        <a:t>AMF</a:t>
                      </a: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900">
                          <a:effectLst/>
                        </a:rPr>
                        <a:t>UDM</a:t>
                      </a: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GB" sz="900">
                          <a:effectLst/>
                        </a:rPr>
                        <a:t>Nudm_UECM</a:t>
                      </a: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900">
                          <a:effectLst/>
                        </a:rPr>
                        <a:t>5.2.3.2</a:t>
                      </a: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120239644"/>
                  </a:ext>
                </a:extLst>
              </a:tr>
              <a:tr h="172649">
                <a:tc>
                  <a:txBody>
                    <a:bodyPr/>
                    <a:lstStyle/>
                    <a:p>
                      <a:pPr algn="ctr">
                        <a:spcAft>
                          <a:spcPts val="0"/>
                        </a:spcAft>
                      </a:pPr>
                      <a:r>
                        <a:rPr lang="en-GB" sz="900">
                          <a:effectLst/>
                        </a:rPr>
                        <a:t>SMF</a:t>
                      </a: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900">
                          <a:effectLst/>
                        </a:rPr>
                        <a:t>UDM</a:t>
                      </a: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GB" sz="900">
                          <a:effectLst/>
                        </a:rPr>
                        <a:t>Nudm_UECM</a:t>
                      </a: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900">
                          <a:effectLst/>
                        </a:rPr>
                        <a:t>5.2.3.2</a:t>
                      </a: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61593555"/>
                  </a:ext>
                </a:extLst>
              </a:tr>
              <a:tr h="172649">
                <a:tc>
                  <a:txBody>
                    <a:bodyPr/>
                    <a:lstStyle/>
                    <a:p>
                      <a:pPr algn="ctr">
                        <a:spcAft>
                          <a:spcPts val="0"/>
                        </a:spcAft>
                      </a:pPr>
                      <a:r>
                        <a:rPr lang="en-GB" sz="900">
                          <a:effectLst/>
                        </a:rPr>
                        <a:t>BSF</a:t>
                      </a: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900">
                          <a:effectLst/>
                        </a:rPr>
                        <a:t>NRF</a:t>
                      </a: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GB" sz="900">
                          <a:effectLst/>
                        </a:rPr>
                        <a:t>Nnrf_NFDiscovery</a:t>
                      </a: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900">
                          <a:effectLst/>
                        </a:rPr>
                        <a:t>5.2.7.3</a:t>
                      </a: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25789810"/>
                  </a:ext>
                </a:extLst>
              </a:tr>
              <a:tr h="172649">
                <a:tc>
                  <a:txBody>
                    <a:bodyPr/>
                    <a:lstStyle/>
                    <a:p>
                      <a:pPr algn="ctr">
                        <a:spcAft>
                          <a:spcPts val="0"/>
                        </a:spcAft>
                      </a:pPr>
                      <a:r>
                        <a:rPr lang="en-GB" sz="900">
                          <a:effectLst/>
                        </a:rPr>
                        <a:t>PCF</a:t>
                      </a: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900">
                          <a:effectLst/>
                        </a:rPr>
                        <a:t>BSF</a:t>
                      </a: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GB" sz="900">
                          <a:effectLst/>
                        </a:rPr>
                        <a:t>Nbsf_Management</a:t>
                      </a: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900">
                          <a:effectLst/>
                        </a:rPr>
                        <a:t>5.2.13.2</a:t>
                      </a: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30640028"/>
                  </a:ext>
                </a:extLst>
              </a:tr>
              <a:tr h="172649">
                <a:tc>
                  <a:txBody>
                    <a:bodyPr/>
                    <a:lstStyle/>
                    <a:p>
                      <a:pPr algn="ctr">
                        <a:spcAft>
                          <a:spcPts val="0"/>
                        </a:spcAft>
                      </a:pPr>
                      <a:r>
                        <a:rPr lang="en-GB" sz="900">
                          <a:effectLst/>
                        </a:rPr>
                        <a:t>NEF</a:t>
                      </a: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900">
                          <a:effectLst/>
                        </a:rPr>
                        <a:t>FFS</a:t>
                      </a: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GB" sz="900">
                          <a:effectLst/>
                        </a:rPr>
                        <a:t> </a:t>
                      </a: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900">
                          <a:effectLst/>
                        </a:rPr>
                        <a:t> </a:t>
                      </a: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15176011"/>
                  </a:ext>
                </a:extLst>
              </a:tr>
              <a:tr h="172649">
                <a:tc>
                  <a:txBody>
                    <a:bodyPr/>
                    <a:lstStyle/>
                    <a:p>
                      <a:pPr algn="ctr">
                        <a:spcAft>
                          <a:spcPts val="0"/>
                        </a:spcAft>
                      </a:pPr>
                      <a:r>
                        <a:rPr lang="en-GB" sz="900">
                          <a:effectLst/>
                        </a:rPr>
                        <a:t>AF</a:t>
                      </a: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900">
                          <a:effectLst/>
                        </a:rPr>
                        <a:t>FFS</a:t>
                      </a: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spcAft>
                          <a:spcPts val="0"/>
                        </a:spcAft>
                      </a:pPr>
                      <a:r>
                        <a:rPr lang="en-GB" sz="900">
                          <a:effectLst/>
                        </a:rPr>
                        <a:t> </a:t>
                      </a: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GB" sz="900">
                          <a:effectLst/>
                        </a:rPr>
                        <a:t> </a:t>
                      </a:r>
                      <a:endParaRPr lang="en-US" sz="9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00832577"/>
                  </a:ext>
                </a:extLst>
              </a:tr>
            </a:tbl>
          </a:graphicData>
        </a:graphic>
      </p:graphicFrame>
    </p:spTree>
    <p:extLst>
      <p:ext uri="{BB962C8B-B14F-4D97-AF65-F5344CB8AC3E}">
        <p14:creationId xmlns:p14="http://schemas.microsoft.com/office/powerpoint/2010/main" val="12374739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F7A5FD-3813-41B8-95EB-113CF315B735}"/>
              </a:ext>
            </a:extLst>
          </p:cNvPr>
          <p:cNvSpPr>
            <a:spLocks noGrp="1"/>
          </p:cNvSpPr>
          <p:nvPr>
            <p:ph sz="quarter" idx="3"/>
          </p:nvPr>
        </p:nvSpPr>
        <p:spPr/>
        <p:txBody>
          <a:bodyPr/>
          <a:lstStyle/>
          <a:p>
            <a:pPr marL="0" indent="0">
              <a:buNone/>
            </a:pPr>
            <a:endParaRPr lang="en-US"/>
          </a:p>
          <a:p>
            <a:pPr marL="0" indent="0">
              <a:buNone/>
            </a:pPr>
            <a:endParaRPr lang="en-US"/>
          </a:p>
        </p:txBody>
      </p:sp>
      <p:sp>
        <p:nvSpPr>
          <p:cNvPr id="4" name="Title 3">
            <a:extLst>
              <a:ext uri="{FF2B5EF4-FFF2-40B4-BE49-F238E27FC236}">
                <a16:creationId xmlns:a16="http://schemas.microsoft.com/office/drawing/2014/main" id="{288F5457-5245-41D8-85AD-E70182244830}"/>
              </a:ext>
            </a:extLst>
          </p:cNvPr>
          <p:cNvSpPr>
            <a:spLocks noGrp="1"/>
          </p:cNvSpPr>
          <p:nvPr>
            <p:ph type="title"/>
          </p:nvPr>
        </p:nvSpPr>
        <p:spPr/>
        <p:txBody>
          <a:bodyPr/>
          <a:lstStyle/>
          <a:p>
            <a:r>
              <a:rPr lang="en-US"/>
              <a:t>Enhanced Network Analytics</a:t>
            </a:r>
            <a:br>
              <a:rPr lang="en-US" sz="2800"/>
            </a:br>
            <a:r>
              <a:rPr lang="en-US" sz="2800"/>
              <a:t>Procedures</a:t>
            </a:r>
            <a:endParaRPr lang="en-US"/>
          </a:p>
        </p:txBody>
      </p:sp>
      <p:graphicFrame>
        <p:nvGraphicFramePr>
          <p:cNvPr id="8" name="Object 7">
            <a:extLst>
              <a:ext uri="{FF2B5EF4-FFF2-40B4-BE49-F238E27FC236}">
                <a16:creationId xmlns:a16="http://schemas.microsoft.com/office/drawing/2014/main" id="{ED841F5E-332A-416E-9197-BA176C7FE56D}"/>
              </a:ext>
            </a:extLst>
          </p:cNvPr>
          <p:cNvGraphicFramePr>
            <a:graphicFrameLocks noChangeAspect="1"/>
          </p:cNvGraphicFramePr>
          <p:nvPr/>
        </p:nvGraphicFramePr>
        <p:xfrm>
          <a:off x="5951538" y="2161158"/>
          <a:ext cx="4994275" cy="3271837"/>
        </p:xfrm>
        <a:graphic>
          <a:graphicData uri="http://schemas.openxmlformats.org/presentationml/2006/ole">
            <mc:AlternateContent xmlns:mc="http://schemas.openxmlformats.org/markup-compatibility/2006">
              <mc:Choice xmlns:v="urn:schemas-microsoft-com:vml" Requires="v">
                <p:oleObj spid="_x0000_s7172" name="Picture" r:id="rId4" imgW="4994237" imgH="3272211" progId="Word.Picture.8">
                  <p:embed/>
                </p:oleObj>
              </mc:Choice>
              <mc:Fallback>
                <p:oleObj name="Picture" r:id="rId4" imgW="4994237" imgH="3272211" progId="Word.Picture.8">
                  <p:embed/>
                  <p:pic>
                    <p:nvPicPr>
                      <p:cNvPr id="8" name="Object 7">
                        <a:extLst>
                          <a:ext uri="{FF2B5EF4-FFF2-40B4-BE49-F238E27FC236}">
                            <a16:creationId xmlns:a16="http://schemas.microsoft.com/office/drawing/2014/main" id="{ED841F5E-332A-416E-9197-BA176C7FE56D}"/>
                          </a:ext>
                        </a:extLst>
                      </p:cNvPr>
                      <p:cNvPicPr/>
                      <p:nvPr/>
                    </p:nvPicPr>
                    <p:blipFill>
                      <a:blip r:embed="rId5"/>
                      <a:stretch>
                        <a:fillRect/>
                      </a:stretch>
                    </p:blipFill>
                    <p:spPr>
                      <a:xfrm>
                        <a:off x="5951538" y="2161158"/>
                        <a:ext cx="4994275" cy="3271837"/>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6280623E-79BB-4E83-B3B9-93171771EF7E}"/>
              </a:ext>
            </a:extLst>
          </p:cNvPr>
          <p:cNvSpPr txBox="1"/>
          <p:nvPr/>
        </p:nvSpPr>
        <p:spPr bwMode="auto">
          <a:xfrm>
            <a:off x="6402073" y="6019061"/>
            <a:ext cx="4861556" cy="200471"/>
          </a:xfrm>
          <a:prstGeom prst="rect">
            <a:avLst/>
          </a:prstGeom>
          <a:noFill/>
          <a:ln w="12700">
            <a:noFill/>
            <a:miter lim="800000"/>
            <a:headEnd/>
            <a:tailEnd/>
          </a:ln>
        </p:spPr>
        <p:txBody>
          <a:bodyPr vert="horz" wrap="square" lIns="72000" tIns="36000" rIns="73152" bIns="36576" numCol="1" rtlCol="0" anchor="t" anchorCtr="0" compatLnSpc="1">
            <a:prstTxWarp prst="textNoShape">
              <a:avLst/>
            </a:prstTxWarp>
            <a:noAutofit/>
          </a:bodyPr>
          <a:lstStyle/>
          <a:p>
            <a:pPr algn="l">
              <a:buClr>
                <a:schemeClr val="tx1"/>
              </a:buClr>
            </a:pPr>
            <a:r>
              <a:rPr lang="en-US" sz="2000">
                <a:solidFill>
                  <a:srgbClr val="00B0F0"/>
                </a:solidFill>
              </a:rPr>
              <a:t>Procedure: </a:t>
            </a:r>
            <a:r>
              <a:rPr lang="en-US" sz="2000"/>
              <a:t>UE Communication Analytics</a:t>
            </a:r>
          </a:p>
        </p:txBody>
      </p:sp>
      <p:sp>
        <p:nvSpPr>
          <p:cNvPr id="11" name="Content Placeholder 1">
            <a:extLst>
              <a:ext uri="{FF2B5EF4-FFF2-40B4-BE49-F238E27FC236}">
                <a16:creationId xmlns:a16="http://schemas.microsoft.com/office/drawing/2014/main" id="{527E4E1F-CEA5-41A2-98B1-A8E6F4891ABA}"/>
              </a:ext>
            </a:extLst>
          </p:cNvPr>
          <p:cNvSpPr txBox="1">
            <a:spLocks/>
          </p:cNvSpPr>
          <p:nvPr/>
        </p:nvSpPr>
        <p:spPr bwMode="auto">
          <a:xfrm>
            <a:off x="623888" y="1844674"/>
            <a:ext cx="4827001" cy="4600514"/>
          </a:xfrm>
          <a:prstGeom prst="rect">
            <a:avLst/>
          </a:prstGeom>
          <a:noFill/>
          <a:ln w="9525">
            <a:noFill/>
            <a:miter lim="800000"/>
            <a:headEnd/>
            <a:tailEnd/>
          </a:ln>
        </p:spPr>
        <p:txBody>
          <a:bodyPr vert="horz" wrap="square" lIns="72000" tIns="36000" rIns="73152" bIns="36576" numCol="1" anchor="t" anchorCtr="0" compatLnSpc="1">
            <a:prstTxWarp prst="textNoShape">
              <a:avLst/>
            </a:prstTxWarp>
          </a:bodyPr>
          <a:lstStyle>
            <a:lvl1pPr marL="3429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ea typeface="+mn-ea"/>
                <a:cs typeface="+mn-cs"/>
              </a:defRPr>
            </a:lvl1pPr>
            <a:lvl2pPr marL="712788"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2pPr>
            <a:lvl3pPr marL="10795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3pPr>
            <a:lvl4pPr marL="14351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4pPr>
            <a:lvl5pPr marL="1770063"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5pPr>
            <a:lvl6pPr marL="20716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9pPr>
          </a:lstStyle>
          <a:p>
            <a:r>
              <a:rPr lang="en-US" sz="1600"/>
              <a:t>Procedures defined to show.</a:t>
            </a:r>
          </a:p>
          <a:p>
            <a:pPr lvl="1"/>
            <a:r>
              <a:rPr lang="en-US" sz="1600"/>
              <a:t> the NWDAF services to request or subscribe to Analytics</a:t>
            </a:r>
          </a:p>
          <a:p>
            <a:pPr lvl="1"/>
            <a:r>
              <a:rPr lang="en-US" sz="1600"/>
              <a:t>The </a:t>
            </a:r>
            <a:r>
              <a:rPr lang="en-US" sz="1600" err="1"/>
              <a:t>Nnf_EventExposure</a:t>
            </a:r>
            <a:r>
              <a:rPr lang="en-US" sz="1600"/>
              <a:t>, or </a:t>
            </a:r>
            <a:r>
              <a:rPr lang="en-US" sz="1600" err="1"/>
              <a:t>Nnrf_NFmanagement</a:t>
            </a:r>
            <a:r>
              <a:rPr lang="en-US" sz="1600"/>
              <a:t> or OAM services to request input data for analytics,</a:t>
            </a:r>
          </a:p>
          <a:p>
            <a:pPr lvl="1"/>
            <a:r>
              <a:rPr lang="en-US" sz="1600"/>
              <a:t>The NWDAF services to provide a response or a notification (when the consumer subscribed).</a:t>
            </a:r>
          </a:p>
          <a:p>
            <a:r>
              <a:rPr lang="en-US" sz="1600"/>
              <a:t>The same procedure applies and is tailored for Analytics ID:</a:t>
            </a:r>
          </a:p>
          <a:p>
            <a:pPr lvl="1"/>
            <a:r>
              <a:rPr lang="en-US" sz="1600"/>
              <a:t>UE Communication (in the figure)</a:t>
            </a:r>
          </a:p>
          <a:p>
            <a:pPr lvl="1"/>
            <a:r>
              <a:rPr lang="en-GB" sz="1600"/>
              <a:t>Service Experience</a:t>
            </a:r>
          </a:p>
          <a:p>
            <a:pPr lvl="1"/>
            <a:r>
              <a:rPr lang="en-GB" sz="1600"/>
              <a:t>NF load information</a:t>
            </a:r>
          </a:p>
          <a:p>
            <a:pPr lvl="1"/>
            <a:r>
              <a:rPr lang="en-GB" sz="1600"/>
              <a:t>Network Performance</a:t>
            </a:r>
          </a:p>
          <a:p>
            <a:pPr lvl="1"/>
            <a:r>
              <a:rPr lang="en-GB" sz="1600"/>
              <a:t>UE Mobility</a:t>
            </a:r>
          </a:p>
          <a:p>
            <a:pPr lvl="1"/>
            <a:r>
              <a:rPr lang="en-GB" sz="1600"/>
              <a:t>User Data Congestion</a:t>
            </a:r>
            <a:endParaRPr lang="en-US" sz="4000"/>
          </a:p>
          <a:p>
            <a:pPr lvl="1"/>
            <a:r>
              <a:rPr lang="en-GB" sz="1600"/>
              <a:t>QoS Sustainability</a:t>
            </a:r>
            <a:endParaRPr lang="en-US" sz="4000"/>
          </a:p>
          <a:p>
            <a:pPr marL="0" indent="0" fontAlgn="t">
              <a:buNone/>
            </a:pPr>
            <a:endParaRPr lang="en-US" sz="4000"/>
          </a:p>
          <a:p>
            <a:pPr lvl="1"/>
            <a:endParaRPr lang="en-US" sz="1600"/>
          </a:p>
        </p:txBody>
      </p:sp>
    </p:spTree>
    <p:extLst>
      <p:ext uri="{BB962C8B-B14F-4D97-AF65-F5344CB8AC3E}">
        <p14:creationId xmlns:p14="http://schemas.microsoft.com/office/powerpoint/2010/main" val="38442989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6E78CA-90CC-447A-8387-C89C6FB36940}"/>
              </a:ext>
            </a:extLst>
          </p:cNvPr>
          <p:cNvSpPr>
            <a:spLocks noGrp="1"/>
          </p:cNvSpPr>
          <p:nvPr>
            <p:ph sz="quarter" idx="11"/>
          </p:nvPr>
        </p:nvSpPr>
        <p:spPr>
          <a:xfrm>
            <a:off x="479425" y="1814973"/>
            <a:ext cx="8141291" cy="4669646"/>
          </a:xfrm>
        </p:spPr>
        <p:txBody>
          <a:bodyPr/>
          <a:lstStyle/>
          <a:p>
            <a:pPr marL="0" indent="0">
              <a:buNone/>
            </a:pPr>
            <a:r>
              <a:rPr lang="sv-SE" u="sng" dirty="0"/>
              <a:t>Rel-16 principles:</a:t>
            </a:r>
          </a:p>
          <a:p>
            <a:r>
              <a:rPr lang="sv-SE" dirty="0"/>
              <a:t>A PDU Session provides access to one 5G LAN Virtual Network (VN) </a:t>
            </a:r>
          </a:p>
          <a:p>
            <a:r>
              <a:rPr lang="sv-SE" dirty="0"/>
              <a:t>A 1:1 relation between DNN and 5G VN group is assumed</a:t>
            </a:r>
          </a:p>
          <a:p>
            <a:r>
              <a:rPr lang="sv-SE" dirty="0"/>
              <a:t>One SMF is serving a 5G VN group</a:t>
            </a:r>
          </a:p>
          <a:p>
            <a:endParaRPr lang="sv-SE" dirty="0"/>
          </a:p>
          <a:p>
            <a:r>
              <a:rPr lang="sv-SE" dirty="0"/>
              <a:t>Three traffic forwarding methods standardized:</a:t>
            </a:r>
          </a:p>
          <a:p>
            <a:pPr marL="827088" lvl="1" indent="-457200">
              <a:buFont typeface="+mj-lt"/>
              <a:buAutoNum type="arabicPeriod"/>
            </a:pPr>
            <a:r>
              <a:rPr lang="sv-SE" dirty="0"/>
              <a:t>”local switch”</a:t>
            </a:r>
          </a:p>
          <a:p>
            <a:pPr marL="827088" lvl="1" indent="-457200">
              <a:buFont typeface="+mj-lt"/>
              <a:buAutoNum type="arabicPeriod"/>
            </a:pPr>
            <a:r>
              <a:rPr lang="sv-SE" dirty="0"/>
              <a:t>N19-based forwarding</a:t>
            </a:r>
          </a:p>
          <a:p>
            <a:pPr marL="827088" lvl="1" indent="-457200">
              <a:buFont typeface="+mj-lt"/>
              <a:buAutoNum type="arabicPeriod"/>
            </a:pPr>
            <a:r>
              <a:rPr lang="sv-SE" dirty="0"/>
              <a:t>N6-based forwarding</a:t>
            </a:r>
          </a:p>
          <a:p>
            <a:pPr marL="827088" lvl="1" indent="-457200">
              <a:buFont typeface="+mj-lt"/>
              <a:buAutoNum type="arabicPeriod"/>
            </a:pPr>
            <a:endParaRPr lang="sv-SE" dirty="0"/>
          </a:p>
          <a:p>
            <a:r>
              <a:rPr lang="sv-SE" dirty="0"/>
              <a:t>SMF is controlling the traffic forwarding methods for a 5G VN group</a:t>
            </a:r>
          </a:p>
          <a:p>
            <a:endParaRPr lang="sv-SE" dirty="0"/>
          </a:p>
        </p:txBody>
      </p:sp>
      <p:sp>
        <p:nvSpPr>
          <p:cNvPr id="3" name="Title 2">
            <a:extLst>
              <a:ext uri="{FF2B5EF4-FFF2-40B4-BE49-F238E27FC236}">
                <a16:creationId xmlns:a16="http://schemas.microsoft.com/office/drawing/2014/main" id="{21DD7C4F-F7F6-4D97-B24C-F6B779A55443}"/>
              </a:ext>
            </a:extLst>
          </p:cNvPr>
          <p:cNvSpPr>
            <a:spLocks noGrp="1"/>
          </p:cNvSpPr>
          <p:nvPr>
            <p:ph type="title"/>
          </p:nvPr>
        </p:nvSpPr>
        <p:spPr>
          <a:xfrm>
            <a:off x="479425" y="490451"/>
            <a:ext cx="8183338" cy="793510"/>
          </a:xfrm>
        </p:spPr>
        <p:txBody>
          <a:bodyPr/>
          <a:lstStyle/>
          <a:p>
            <a:r>
              <a:rPr lang="sv-SE"/>
              <a:t>IoT – 5G LAN, NPN and URLLC</a:t>
            </a:r>
            <a:br>
              <a:rPr lang="sv-SE" sz="2800"/>
            </a:br>
            <a:r>
              <a:rPr lang="sv-SE" sz="2800"/>
              <a:t>5G LAN – Session and UP management</a:t>
            </a:r>
          </a:p>
        </p:txBody>
      </p:sp>
      <p:sp>
        <p:nvSpPr>
          <p:cNvPr id="4" name="Rectangle 3">
            <a:extLst>
              <a:ext uri="{FF2B5EF4-FFF2-40B4-BE49-F238E27FC236}">
                <a16:creationId xmlns:a16="http://schemas.microsoft.com/office/drawing/2014/main" id="{D22BFB93-DA01-4C0B-B9D3-E439A2D95E8F}"/>
              </a:ext>
            </a:extLst>
          </p:cNvPr>
          <p:cNvSpPr/>
          <p:nvPr/>
        </p:nvSpPr>
        <p:spPr bwMode="auto">
          <a:xfrm>
            <a:off x="10254767" y="422035"/>
            <a:ext cx="633046" cy="422030"/>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ts val="300"/>
              </a:spcBef>
              <a:spcAft>
                <a:spcPct val="0"/>
              </a:spcAft>
              <a:buClrTx/>
              <a:buSzTx/>
              <a:buNone/>
              <a:tabLst/>
            </a:pPr>
            <a:r>
              <a:rPr kumimoji="0" lang="sv-SE" sz="1400" b="0" i="0" u="none" strike="noStrike" cap="none" normalizeH="0" baseline="0">
                <a:ln>
                  <a:noFill/>
                </a:ln>
                <a:effectLst/>
                <a:latin typeface="+mn-lt"/>
              </a:rPr>
              <a:t>SMF</a:t>
            </a:r>
          </a:p>
        </p:txBody>
      </p:sp>
      <p:sp>
        <p:nvSpPr>
          <p:cNvPr id="5" name="Rectangle 4">
            <a:extLst>
              <a:ext uri="{FF2B5EF4-FFF2-40B4-BE49-F238E27FC236}">
                <a16:creationId xmlns:a16="http://schemas.microsoft.com/office/drawing/2014/main" id="{2B529777-8DD4-4298-A381-C9BE8EC317FA}"/>
              </a:ext>
            </a:extLst>
          </p:cNvPr>
          <p:cNvSpPr/>
          <p:nvPr/>
        </p:nvSpPr>
        <p:spPr bwMode="auto">
          <a:xfrm>
            <a:off x="10254767" y="1142897"/>
            <a:ext cx="633046" cy="422030"/>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ts val="300"/>
              </a:spcBef>
              <a:spcAft>
                <a:spcPct val="0"/>
              </a:spcAft>
              <a:buClrTx/>
              <a:buSzTx/>
              <a:buNone/>
              <a:tabLst/>
            </a:pPr>
            <a:r>
              <a:rPr kumimoji="0" lang="sv-SE" sz="1400" b="0" i="0" u="none" strike="noStrike" cap="none" normalizeH="0" baseline="0">
                <a:ln>
                  <a:noFill/>
                </a:ln>
                <a:effectLst/>
                <a:latin typeface="+mn-lt"/>
              </a:rPr>
              <a:t>UPF</a:t>
            </a:r>
          </a:p>
        </p:txBody>
      </p:sp>
      <p:cxnSp>
        <p:nvCxnSpPr>
          <p:cNvPr id="9" name="Straight Connector 8">
            <a:extLst>
              <a:ext uri="{FF2B5EF4-FFF2-40B4-BE49-F238E27FC236}">
                <a16:creationId xmlns:a16="http://schemas.microsoft.com/office/drawing/2014/main" id="{30264214-3127-4E2B-825A-3E7EBACFD511}"/>
              </a:ext>
            </a:extLst>
          </p:cNvPr>
          <p:cNvCxnSpPr>
            <a:stCxn id="4" idx="2"/>
            <a:endCxn id="5" idx="0"/>
          </p:cNvCxnSpPr>
          <p:nvPr/>
        </p:nvCxnSpPr>
        <p:spPr bwMode="auto">
          <a:xfrm>
            <a:off x="10571290" y="844065"/>
            <a:ext cx="0" cy="298832"/>
          </a:xfrm>
          <a:prstGeom prst="line">
            <a:avLst/>
          </a:prstGeom>
          <a:solidFill>
            <a:schemeClr val="accent1"/>
          </a:solidFill>
          <a:ln w="12700" cap="flat" cmpd="sng" algn="ctr">
            <a:solidFill>
              <a:schemeClr val="tx1"/>
            </a:solidFill>
            <a:prstDash val="solid"/>
            <a:round/>
            <a:headEnd type="none" w="med" len="med"/>
            <a:tailEnd type="none"/>
          </a:ln>
          <a:effectLst/>
        </p:spPr>
      </p:cxnSp>
      <p:sp>
        <p:nvSpPr>
          <p:cNvPr id="12" name="Flowchart: Summing Junction 11">
            <a:extLst>
              <a:ext uri="{FF2B5EF4-FFF2-40B4-BE49-F238E27FC236}">
                <a16:creationId xmlns:a16="http://schemas.microsoft.com/office/drawing/2014/main" id="{D24E9618-2018-49C6-ACDA-B9C00E9ECA97}"/>
              </a:ext>
            </a:extLst>
          </p:cNvPr>
          <p:cNvSpPr/>
          <p:nvPr/>
        </p:nvSpPr>
        <p:spPr bwMode="auto">
          <a:xfrm>
            <a:off x="10480856" y="1375395"/>
            <a:ext cx="180868" cy="132232"/>
          </a:xfrm>
          <a:prstGeom prst="flowChartSummingJunction">
            <a:avLst/>
          </a:prstGeom>
          <a:solidFill>
            <a:schemeClr val="bg1"/>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ts val="300"/>
              </a:spcBef>
              <a:spcAft>
                <a:spcPct val="0"/>
              </a:spcAft>
              <a:buClrTx/>
              <a:buSzTx/>
              <a:buNone/>
              <a:tabLst/>
            </a:pPr>
            <a:endParaRPr kumimoji="0" lang="sv-SE" sz="2000" b="0" i="0" u="none" strike="noStrike" cap="none" normalizeH="0" baseline="0" err="1">
              <a:ln>
                <a:noFill/>
              </a:ln>
              <a:solidFill>
                <a:schemeClr val="bg1"/>
              </a:solidFill>
              <a:effectLst/>
              <a:latin typeface="+mn-lt"/>
            </a:endParaRPr>
          </a:p>
        </p:txBody>
      </p:sp>
      <p:sp>
        <p:nvSpPr>
          <p:cNvPr id="13" name="Rectangle 12">
            <a:extLst>
              <a:ext uri="{FF2B5EF4-FFF2-40B4-BE49-F238E27FC236}">
                <a16:creationId xmlns:a16="http://schemas.microsoft.com/office/drawing/2014/main" id="{5D001CB9-4FCB-47AC-AFE5-C613A8985168}"/>
              </a:ext>
            </a:extLst>
          </p:cNvPr>
          <p:cNvSpPr/>
          <p:nvPr/>
        </p:nvSpPr>
        <p:spPr bwMode="auto">
          <a:xfrm>
            <a:off x="10294532" y="2377240"/>
            <a:ext cx="633046" cy="422030"/>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ts val="300"/>
              </a:spcBef>
              <a:spcAft>
                <a:spcPct val="0"/>
              </a:spcAft>
              <a:buClrTx/>
              <a:buSzTx/>
              <a:buNone/>
              <a:tabLst/>
            </a:pPr>
            <a:r>
              <a:rPr kumimoji="0" lang="sv-SE" sz="1400" b="0" i="0" u="none" strike="noStrike" cap="none" normalizeH="0" baseline="0">
                <a:ln>
                  <a:noFill/>
                </a:ln>
                <a:effectLst/>
                <a:latin typeface="+mn-lt"/>
              </a:rPr>
              <a:t>SMF</a:t>
            </a:r>
          </a:p>
        </p:txBody>
      </p:sp>
      <p:sp>
        <p:nvSpPr>
          <p:cNvPr id="14" name="Rectangle 13">
            <a:extLst>
              <a:ext uri="{FF2B5EF4-FFF2-40B4-BE49-F238E27FC236}">
                <a16:creationId xmlns:a16="http://schemas.microsoft.com/office/drawing/2014/main" id="{43897235-C8D1-4D96-A9B6-7FE18314DAC2}"/>
              </a:ext>
            </a:extLst>
          </p:cNvPr>
          <p:cNvSpPr/>
          <p:nvPr/>
        </p:nvSpPr>
        <p:spPr bwMode="auto">
          <a:xfrm>
            <a:off x="9882547" y="3098102"/>
            <a:ext cx="633046" cy="422030"/>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ts val="300"/>
              </a:spcBef>
              <a:spcAft>
                <a:spcPct val="0"/>
              </a:spcAft>
              <a:buClrTx/>
              <a:buSzTx/>
              <a:buNone/>
              <a:tabLst/>
            </a:pPr>
            <a:r>
              <a:rPr kumimoji="0" lang="sv-SE" sz="1400" b="0" i="0" u="none" strike="noStrike" cap="none" normalizeH="0" baseline="0">
                <a:ln>
                  <a:noFill/>
                </a:ln>
                <a:effectLst/>
                <a:latin typeface="+mn-lt"/>
              </a:rPr>
              <a:t>UPF 1</a:t>
            </a:r>
          </a:p>
        </p:txBody>
      </p:sp>
      <p:cxnSp>
        <p:nvCxnSpPr>
          <p:cNvPr id="17" name="Straight Connector 16">
            <a:extLst>
              <a:ext uri="{FF2B5EF4-FFF2-40B4-BE49-F238E27FC236}">
                <a16:creationId xmlns:a16="http://schemas.microsoft.com/office/drawing/2014/main" id="{D01CE695-7B9A-46CD-9F40-116265F4BAB5}"/>
              </a:ext>
            </a:extLst>
          </p:cNvPr>
          <p:cNvCxnSpPr>
            <a:stCxn id="13" idx="2"/>
            <a:endCxn id="14" idx="0"/>
          </p:cNvCxnSpPr>
          <p:nvPr/>
        </p:nvCxnSpPr>
        <p:spPr bwMode="auto">
          <a:xfrm flipH="1">
            <a:off x="10199070" y="2799270"/>
            <a:ext cx="411985" cy="298832"/>
          </a:xfrm>
          <a:prstGeom prst="line">
            <a:avLst/>
          </a:prstGeom>
          <a:solidFill>
            <a:schemeClr val="accent1"/>
          </a:solidFill>
          <a:ln w="12700" cap="flat" cmpd="sng" algn="ctr">
            <a:solidFill>
              <a:schemeClr val="tx1"/>
            </a:solidFill>
            <a:prstDash val="solid"/>
            <a:round/>
            <a:headEnd type="none" w="med" len="med"/>
            <a:tailEnd type="none"/>
          </a:ln>
          <a:effectLst/>
        </p:spPr>
      </p:cxnSp>
      <p:sp>
        <p:nvSpPr>
          <p:cNvPr id="19" name="Flowchart: Summing Junction 18">
            <a:extLst>
              <a:ext uri="{FF2B5EF4-FFF2-40B4-BE49-F238E27FC236}">
                <a16:creationId xmlns:a16="http://schemas.microsoft.com/office/drawing/2014/main" id="{B8278B05-C13A-457C-80B3-37C176B06615}"/>
              </a:ext>
            </a:extLst>
          </p:cNvPr>
          <p:cNvSpPr/>
          <p:nvPr/>
        </p:nvSpPr>
        <p:spPr bwMode="auto">
          <a:xfrm>
            <a:off x="10108636" y="3330600"/>
            <a:ext cx="180868" cy="132232"/>
          </a:xfrm>
          <a:prstGeom prst="flowChartSummingJunction">
            <a:avLst/>
          </a:prstGeom>
          <a:solidFill>
            <a:schemeClr val="bg1"/>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ts val="300"/>
              </a:spcBef>
              <a:spcAft>
                <a:spcPct val="0"/>
              </a:spcAft>
              <a:buClrTx/>
              <a:buSzTx/>
              <a:buNone/>
              <a:tabLst/>
            </a:pPr>
            <a:endParaRPr kumimoji="0" lang="sv-SE" sz="2000" b="0" i="0" u="none" strike="noStrike" cap="none" normalizeH="0" baseline="0" err="1">
              <a:ln>
                <a:noFill/>
              </a:ln>
              <a:solidFill>
                <a:schemeClr val="bg1"/>
              </a:solidFill>
              <a:effectLst/>
              <a:latin typeface="+mn-lt"/>
            </a:endParaRPr>
          </a:p>
        </p:txBody>
      </p:sp>
      <p:sp>
        <p:nvSpPr>
          <p:cNvPr id="22" name="Rectangle 21">
            <a:extLst>
              <a:ext uri="{FF2B5EF4-FFF2-40B4-BE49-F238E27FC236}">
                <a16:creationId xmlns:a16="http://schemas.microsoft.com/office/drawing/2014/main" id="{DB571492-C7B9-48B3-AF80-0D5D4D199C90}"/>
              </a:ext>
            </a:extLst>
          </p:cNvPr>
          <p:cNvSpPr/>
          <p:nvPr/>
        </p:nvSpPr>
        <p:spPr bwMode="auto">
          <a:xfrm>
            <a:off x="10837142" y="3097884"/>
            <a:ext cx="633046" cy="422030"/>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ts val="300"/>
              </a:spcBef>
              <a:spcAft>
                <a:spcPct val="0"/>
              </a:spcAft>
              <a:buClrTx/>
              <a:buSzTx/>
              <a:buNone/>
              <a:tabLst/>
            </a:pPr>
            <a:r>
              <a:rPr kumimoji="0" lang="sv-SE" sz="1400" b="0" i="0" u="none" strike="noStrike" cap="none" normalizeH="0" baseline="0">
                <a:ln>
                  <a:noFill/>
                </a:ln>
                <a:effectLst/>
                <a:latin typeface="+mn-lt"/>
              </a:rPr>
              <a:t>UPF 2</a:t>
            </a:r>
          </a:p>
        </p:txBody>
      </p:sp>
      <p:sp>
        <p:nvSpPr>
          <p:cNvPr id="23" name="Flowchart: Summing Junction 22">
            <a:extLst>
              <a:ext uri="{FF2B5EF4-FFF2-40B4-BE49-F238E27FC236}">
                <a16:creationId xmlns:a16="http://schemas.microsoft.com/office/drawing/2014/main" id="{416280EC-7EBF-4677-8BCC-678CC5C52C46}"/>
              </a:ext>
            </a:extLst>
          </p:cNvPr>
          <p:cNvSpPr/>
          <p:nvPr/>
        </p:nvSpPr>
        <p:spPr bwMode="auto">
          <a:xfrm>
            <a:off x="11063231" y="3330382"/>
            <a:ext cx="180868" cy="132232"/>
          </a:xfrm>
          <a:prstGeom prst="flowChartSummingJunction">
            <a:avLst/>
          </a:prstGeom>
          <a:solidFill>
            <a:schemeClr val="bg1"/>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ts val="300"/>
              </a:spcBef>
              <a:spcAft>
                <a:spcPct val="0"/>
              </a:spcAft>
              <a:buClrTx/>
              <a:buSzTx/>
              <a:buNone/>
              <a:tabLst/>
            </a:pPr>
            <a:endParaRPr kumimoji="0" lang="sv-SE" sz="2000" b="0" i="0" u="none" strike="noStrike" cap="none" normalizeH="0" baseline="0" err="1">
              <a:ln>
                <a:noFill/>
              </a:ln>
              <a:solidFill>
                <a:schemeClr val="bg1"/>
              </a:solidFill>
              <a:effectLst/>
              <a:latin typeface="+mn-lt"/>
            </a:endParaRPr>
          </a:p>
        </p:txBody>
      </p:sp>
      <p:cxnSp>
        <p:nvCxnSpPr>
          <p:cNvPr id="25" name="Straight Connector 24">
            <a:extLst>
              <a:ext uri="{FF2B5EF4-FFF2-40B4-BE49-F238E27FC236}">
                <a16:creationId xmlns:a16="http://schemas.microsoft.com/office/drawing/2014/main" id="{8A2A1BF1-17C8-4AB8-82AD-188AB755E634}"/>
              </a:ext>
            </a:extLst>
          </p:cNvPr>
          <p:cNvCxnSpPr>
            <a:stCxn id="13" idx="2"/>
            <a:endCxn id="22" idx="0"/>
          </p:cNvCxnSpPr>
          <p:nvPr/>
        </p:nvCxnSpPr>
        <p:spPr bwMode="auto">
          <a:xfrm>
            <a:off x="10611055" y="2799270"/>
            <a:ext cx="542610" cy="298614"/>
          </a:xfrm>
          <a:prstGeom prst="line">
            <a:avLst/>
          </a:prstGeom>
          <a:solidFill>
            <a:schemeClr val="accent1"/>
          </a:solidFill>
          <a:ln w="12700" cap="flat" cmpd="sng" algn="ctr">
            <a:solidFill>
              <a:schemeClr val="tx1"/>
            </a:solidFill>
            <a:prstDash val="solid"/>
            <a:round/>
            <a:headEnd type="none" w="med" len="med"/>
            <a:tailEnd type="none"/>
          </a:ln>
          <a:effectLst/>
        </p:spPr>
      </p:cxnSp>
      <p:sp>
        <p:nvSpPr>
          <p:cNvPr id="26" name="Cylinder 25">
            <a:extLst>
              <a:ext uri="{FF2B5EF4-FFF2-40B4-BE49-F238E27FC236}">
                <a16:creationId xmlns:a16="http://schemas.microsoft.com/office/drawing/2014/main" id="{EA486A4A-732C-40ED-8BAF-39415008A8CF}"/>
              </a:ext>
            </a:extLst>
          </p:cNvPr>
          <p:cNvSpPr/>
          <p:nvPr/>
        </p:nvSpPr>
        <p:spPr bwMode="auto">
          <a:xfrm rot="16200000">
            <a:off x="10611856" y="3201676"/>
            <a:ext cx="151420" cy="343945"/>
          </a:xfrm>
          <a:prstGeom prst="can">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ts val="300"/>
              </a:spcBef>
              <a:spcAft>
                <a:spcPct val="0"/>
              </a:spcAft>
              <a:buClrTx/>
              <a:buSzTx/>
              <a:buNone/>
              <a:tabLst/>
            </a:pPr>
            <a:endParaRPr kumimoji="0" lang="sv-SE" sz="2000" b="0" i="0" u="none" strike="noStrike" cap="none" normalizeH="0" baseline="0" err="1">
              <a:ln>
                <a:noFill/>
              </a:ln>
              <a:solidFill>
                <a:schemeClr val="bg1"/>
              </a:solidFill>
              <a:effectLst/>
              <a:latin typeface="+mn-lt"/>
            </a:endParaRPr>
          </a:p>
        </p:txBody>
      </p:sp>
      <p:sp>
        <p:nvSpPr>
          <p:cNvPr id="27" name="Freeform: Shape 26">
            <a:extLst>
              <a:ext uri="{FF2B5EF4-FFF2-40B4-BE49-F238E27FC236}">
                <a16:creationId xmlns:a16="http://schemas.microsoft.com/office/drawing/2014/main" id="{E845B51A-C3ED-437E-A242-99939AEBF9A5}"/>
              </a:ext>
            </a:extLst>
          </p:cNvPr>
          <p:cNvSpPr/>
          <p:nvPr/>
        </p:nvSpPr>
        <p:spPr bwMode="auto">
          <a:xfrm>
            <a:off x="10076126" y="3390825"/>
            <a:ext cx="1110411" cy="539311"/>
          </a:xfrm>
          <a:custGeom>
            <a:avLst/>
            <a:gdLst>
              <a:gd name="connsiteX0" fmla="*/ 2359 w 1110411"/>
              <a:gd name="connsiteY0" fmla="*/ 539311 h 539311"/>
              <a:gd name="connsiteX1" fmla="*/ 42552 w 1110411"/>
              <a:gd name="connsiteY1" fmla="*/ 97184 h 539311"/>
              <a:gd name="connsiteX2" fmla="*/ 293761 w 1110411"/>
              <a:gd name="connsiteY2" fmla="*/ 6749 h 539311"/>
              <a:gd name="connsiteX3" fmla="*/ 1007194 w 1110411"/>
              <a:gd name="connsiteY3" fmla="*/ 26845 h 539311"/>
              <a:gd name="connsiteX4" fmla="*/ 1097629 w 1110411"/>
              <a:gd name="connsiteY4" fmla="*/ 187619 h 539311"/>
              <a:gd name="connsiteX5" fmla="*/ 1107677 w 1110411"/>
              <a:gd name="connsiteY5" fmla="*/ 539311 h 53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411" h="539311">
                <a:moveTo>
                  <a:pt x="2359" y="539311"/>
                </a:moveTo>
                <a:cubicBezTo>
                  <a:pt x="-1828" y="362627"/>
                  <a:pt x="-6015" y="185944"/>
                  <a:pt x="42552" y="97184"/>
                </a:cubicBezTo>
                <a:cubicBezTo>
                  <a:pt x="91119" y="8424"/>
                  <a:pt x="132987" y="18472"/>
                  <a:pt x="293761" y="6749"/>
                </a:cubicBezTo>
                <a:cubicBezTo>
                  <a:pt x="454535" y="-4974"/>
                  <a:pt x="873216" y="-3300"/>
                  <a:pt x="1007194" y="26845"/>
                </a:cubicBezTo>
                <a:cubicBezTo>
                  <a:pt x="1141172" y="56990"/>
                  <a:pt x="1080882" y="102208"/>
                  <a:pt x="1097629" y="187619"/>
                </a:cubicBezTo>
                <a:cubicBezTo>
                  <a:pt x="1114376" y="273030"/>
                  <a:pt x="1111026" y="406170"/>
                  <a:pt x="1107677" y="539311"/>
                </a:cubicBezTo>
              </a:path>
            </a:pathLst>
          </a:custGeom>
          <a:noFill/>
          <a:ln w="25400" cap="flat" cmpd="sng" algn="ctr">
            <a:solidFill>
              <a:srgbClr val="C00000"/>
            </a:solidFill>
            <a:prstDash val="solid"/>
            <a:round/>
            <a:headEnd type="none" w="med" len="med"/>
            <a:tailEnd type="none" w="med" len="med"/>
          </a:ln>
          <a:effectLst/>
        </p:spPr>
        <p:txBody>
          <a:bodyPr rtlCol="0" anchor="ctr"/>
          <a:lstStyle/>
          <a:p>
            <a:pPr marL="0" indent="0" algn="ctr">
              <a:buNone/>
            </a:pPr>
            <a:endParaRPr lang="sv-SE"/>
          </a:p>
        </p:txBody>
      </p:sp>
      <p:sp>
        <p:nvSpPr>
          <p:cNvPr id="11" name="Freeform: Shape 10">
            <a:extLst>
              <a:ext uri="{FF2B5EF4-FFF2-40B4-BE49-F238E27FC236}">
                <a16:creationId xmlns:a16="http://schemas.microsoft.com/office/drawing/2014/main" id="{24E05CFA-5E2F-46C0-B9AC-7E11356ED877}"/>
              </a:ext>
            </a:extLst>
          </p:cNvPr>
          <p:cNvSpPr/>
          <p:nvPr/>
        </p:nvSpPr>
        <p:spPr bwMode="auto">
          <a:xfrm>
            <a:off x="10083943" y="1441511"/>
            <a:ext cx="984738" cy="548065"/>
          </a:xfrm>
          <a:custGeom>
            <a:avLst/>
            <a:gdLst>
              <a:gd name="connsiteX0" fmla="*/ 0 w 984738"/>
              <a:gd name="connsiteY0" fmla="*/ 548065 h 548065"/>
              <a:gd name="connsiteX1" fmla="*/ 271305 w 984738"/>
              <a:gd name="connsiteY1" fmla="*/ 126034 h 548065"/>
              <a:gd name="connsiteX2" fmla="*/ 643095 w 984738"/>
              <a:gd name="connsiteY2" fmla="*/ 25551 h 548065"/>
              <a:gd name="connsiteX3" fmla="*/ 984738 w 984738"/>
              <a:gd name="connsiteY3" fmla="*/ 538017 h 548065"/>
            </a:gdLst>
            <a:ahLst/>
            <a:cxnLst>
              <a:cxn ang="0">
                <a:pos x="connsiteX0" y="connsiteY0"/>
              </a:cxn>
              <a:cxn ang="0">
                <a:pos x="connsiteX1" y="connsiteY1"/>
              </a:cxn>
              <a:cxn ang="0">
                <a:pos x="connsiteX2" y="connsiteY2"/>
              </a:cxn>
              <a:cxn ang="0">
                <a:pos x="connsiteX3" y="connsiteY3"/>
              </a:cxn>
            </a:cxnLst>
            <a:rect l="l" t="t" r="r" b="b"/>
            <a:pathLst>
              <a:path w="984738" h="548065">
                <a:moveTo>
                  <a:pt x="0" y="548065"/>
                </a:moveTo>
                <a:cubicBezTo>
                  <a:pt x="82061" y="380592"/>
                  <a:pt x="164123" y="213120"/>
                  <a:pt x="271305" y="126034"/>
                </a:cubicBezTo>
                <a:cubicBezTo>
                  <a:pt x="378487" y="38948"/>
                  <a:pt x="524190" y="-43113"/>
                  <a:pt x="643095" y="25551"/>
                </a:cubicBezTo>
                <a:cubicBezTo>
                  <a:pt x="762000" y="94215"/>
                  <a:pt x="873369" y="316116"/>
                  <a:pt x="984738" y="538017"/>
                </a:cubicBezTo>
              </a:path>
            </a:pathLst>
          </a:custGeom>
          <a:noFill/>
          <a:ln w="25400" cap="flat" cmpd="sng" algn="ctr">
            <a:solidFill>
              <a:srgbClr val="C00000"/>
            </a:solidFill>
            <a:prstDash val="solid"/>
            <a:round/>
            <a:headEnd type="none" w="med" len="med"/>
            <a:tailEnd type="none" w="med" len="med"/>
          </a:ln>
          <a:effectLst/>
        </p:spPr>
        <p:txBody>
          <a:bodyPr rtlCol="0" anchor="ctr"/>
          <a:lstStyle/>
          <a:p>
            <a:pPr marL="0" indent="0" algn="ctr">
              <a:buNone/>
            </a:pPr>
            <a:endParaRPr lang="sv-SE"/>
          </a:p>
        </p:txBody>
      </p:sp>
      <p:sp>
        <p:nvSpPr>
          <p:cNvPr id="28" name="Rectangle 27">
            <a:extLst>
              <a:ext uri="{FF2B5EF4-FFF2-40B4-BE49-F238E27FC236}">
                <a16:creationId xmlns:a16="http://schemas.microsoft.com/office/drawing/2014/main" id="{50556A3D-780B-4A17-AA7F-094122CDBF13}"/>
              </a:ext>
            </a:extLst>
          </p:cNvPr>
          <p:cNvSpPr/>
          <p:nvPr/>
        </p:nvSpPr>
        <p:spPr bwMode="auto">
          <a:xfrm>
            <a:off x="10294532" y="4908845"/>
            <a:ext cx="633046" cy="422030"/>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ts val="300"/>
              </a:spcBef>
              <a:spcAft>
                <a:spcPct val="0"/>
              </a:spcAft>
              <a:buClrTx/>
              <a:buSzTx/>
              <a:buNone/>
              <a:tabLst/>
            </a:pPr>
            <a:r>
              <a:rPr kumimoji="0" lang="sv-SE" sz="1400" b="0" i="0" u="none" strike="noStrike" cap="none" normalizeH="0" baseline="0">
                <a:ln>
                  <a:noFill/>
                </a:ln>
                <a:effectLst/>
                <a:latin typeface="+mn-lt"/>
              </a:rPr>
              <a:t>SMF</a:t>
            </a:r>
          </a:p>
        </p:txBody>
      </p:sp>
      <p:sp>
        <p:nvSpPr>
          <p:cNvPr id="29" name="Rectangle 28">
            <a:extLst>
              <a:ext uri="{FF2B5EF4-FFF2-40B4-BE49-F238E27FC236}">
                <a16:creationId xmlns:a16="http://schemas.microsoft.com/office/drawing/2014/main" id="{5B7D5255-D1BC-4F41-BFFF-A40CB3A4F866}"/>
              </a:ext>
            </a:extLst>
          </p:cNvPr>
          <p:cNvSpPr/>
          <p:nvPr/>
        </p:nvSpPr>
        <p:spPr bwMode="auto">
          <a:xfrm>
            <a:off x="9882547" y="5629707"/>
            <a:ext cx="633046" cy="422030"/>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ts val="300"/>
              </a:spcBef>
              <a:spcAft>
                <a:spcPct val="0"/>
              </a:spcAft>
              <a:buClrTx/>
              <a:buSzTx/>
              <a:buNone/>
              <a:tabLst/>
            </a:pPr>
            <a:r>
              <a:rPr kumimoji="0" lang="sv-SE" sz="1400" b="0" i="0" u="none" strike="noStrike" cap="none" normalizeH="0" baseline="0">
                <a:ln>
                  <a:noFill/>
                </a:ln>
                <a:effectLst/>
                <a:latin typeface="+mn-lt"/>
              </a:rPr>
              <a:t>UPF 1</a:t>
            </a:r>
          </a:p>
        </p:txBody>
      </p:sp>
      <p:cxnSp>
        <p:nvCxnSpPr>
          <p:cNvPr id="32" name="Straight Connector 31">
            <a:extLst>
              <a:ext uri="{FF2B5EF4-FFF2-40B4-BE49-F238E27FC236}">
                <a16:creationId xmlns:a16="http://schemas.microsoft.com/office/drawing/2014/main" id="{48D4DE0A-AFF3-4219-B8B4-B6487C6B37F0}"/>
              </a:ext>
            </a:extLst>
          </p:cNvPr>
          <p:cNvCxnSpPr>
            <a:stCxn id="28" idx="2"/>
            <a:endCxn id="29" idx="0"/>
          </p:cNvCxnSpPr>
          <p:nvPr/>
        </p:nvCxnSpPr>
        <p:spPr bwMode="auto">
          <a:xfrm flipH="1">
            <a:off x="10199070" y="5330875"/>
            <a:ext cx="411985" cy="298832"/>
          </a:xfrm>
          <a:prstGeom prst="line">
            <a:avLst/>
          </a:prstGeom>
          <a:solidFill>
            <a:schemeClr val="accent1"/>
          </a:solidFill>
          <a:ln w="12700" cap="flat" cmpd="sng" algn="ctr">
            <a:solidFill>
              <a:schemeClr val="tx1"/>
            </a:solidFill>
            <a:prstDash val="solid"/>
            <a:round/>
            <a:headEnd type="none" w="med" len="med"/>
            <a:tailEnd type="none"/>
          </a:ln>
          <a:effectLst/>
        </p:spPr>
      </p:cxnSp>
      <p:sp>
        <p:nvSpPr>
          <p:cNvPr id="33" name="Flowchart: Summing Junction 32">
            <a:extLst>
              <a:ext uri="{FF2B5EF4-FFF2-40B4-BE49-F238E27FC236}">
                <a16:creationId xmlns:a16="http://schemas.microsoft.com/office/drawing/2014/main" id="{D5F4C563-F3E1-466B-8ABB-9433F81E40C2}"/>
              </a:ext>
            </a:extLst>
          </p:cNvPr>
          <p:cNvSpPr/>
          <p:nvPr/>
        </p:nvSpPr>
        <p:spPr bwMode="auto">
          <a:xfrm>
            <a:off x="10108636" y="5862205"/>
            <a:ext cx="180868" cy="132232"/>
          </a:xfrm>
          <a:prstGeom prst="flowChartSummingJunction">
            <a:avLst/>
          </a:prstGeom>
          <a:solidFill>
            <a:schemeClr val="bg1"/>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ts val="300"/>
              </a:spcBef>
              <a:spcAft>
                <a:spcPct val="0"/>
              </a:spcAft>
              <a:buClrTx/>
              <a:buSzTx/>
              <a:buNone/>
              <a:tabLst/>
            </a:pPr>
            <a:endParaRPr kumimoji="0" lang="sv-SE" sz="2000" b="0" i="0" u="none" strike="noStrike" cap="none" normalizeH="0" baseline="0" err="1">
              <a:ln>
                <a:noFill/>
              </a:ln>
              <a:solidFill>
                <a:schemeClr val="bg1"/>
              </a:solidFill>
              <a:effectLst/>
              <a:latin typeface="+mn-lt"/>
            </a:endParaRPr>
          </a:p>
        </p:txBody>
      </p:sp>
      <p:sp>
        <p:nvSpPr>
          <p:cNvPr id="34" name="Rectangle 33">
            <a:extLst>
              <a:ext uri="{FF2B5EF4-FFF2-40B4-BE49-F238E27FC236}">
                <a16:creationId xmlns:a16="http://schemas.microsoft.com/office/drawing/2014/main" id="{86D8CD9D-70E6-4CD4-B8A7-C902D123FF03}"/>
              </a:ext>
            </a:extLst>
          </p:cNvPr>
          <p:cNvSpPr/>
          <p:nvPr/>
        </p:nvSpPr>
        <p:spPr bwMode="auto">
          <a:xfrm>
            <a:off x="10837142" y="5629489"/>
            <a:ext cx="633046" cy="422030"/>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ts val="300"/>
              </a:spcBef>
              <a:spcAft>
                <a:spcPct val="0"/>
              </a:spcAft>
              <a:buClrTx/>
              <a:buSzTx/>
              <a:buNone/>
              <a:tabLst/>
            </a:pPr>
            <a:r>
              <a:rPr kumimoji="0" lang="sv-SE" sz="1400" b="0" i="0" u="none" strike="noStrike" cap="none" normalizeH="0" baseline="0">
                <a:ln>
                  <a:noFill/>
                </a:ln>
                <a:effectLst/>
                <a:latin typeface="+mn-lt"/>
              </a:rPr>
              <a:t>UPF 2</a:t>
            </a:r>
          </a:p>
        </p:txBody>
      </p:sp>
      <p:sp>
        <p:nvSpPr>
          <p:cNvPr id="35" name="Flowchart: Summing Junction 34">
            <a:extLst>
              <a:ext uri="{FF2B5EF4-FFF2-40B4-BE49-F238E27FC236}">
                <a16:creationId xmlns:a16="http://schemas.microsoft.com/office/drawing/2014/main" id="{32DD4180-69EE-4253-89F4-2C7576942FC2}"/>
              </a:ext>
            </a:extLst>
          </p:cNvPr>
          <p:cNvSpPr/>
          <p:nvPr/>
        </p:nvSpPr>
        <p:spPr bwMode="auto">
          <a:xfrm>
            <a:off x="11063231" y="5861987"/>
            <a:ext cx="180868" cy="132232"/>
          </a:xfrm>
          <a:prstGeom prst="flowChartSummingJunction">
            <a:avLst/>
          </a:prstGeom>
          <a:solidFill>
            <a:schemeClr val="bg1"/>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ts val="300"/>
              </a:spcBef>
              <a:spcAft>
                <a:spcPct val="0"/>
              </a:spcAft>
              <a:buClrTx/>
              <a:buSzTx/>
              <a:buNone/>
              <a:tabLst/>
            </a:pPr>
            <a:endParaRPr kumimoji="0" lang="sv-SE" sz="2000" b="0" i="0" u="none" strike="noStrike" cap="none" normalizeH="0" baseline="0" err="1">
              <a:ln>
                <a:noFill/>
              </a:ln>
              <a:solidFill>
                <a:schemeClr val="bg1"/>
              </a:solidFill>
              <a:effectLst/>
              <a:latin typeface="+mn-lt"/>
            </a:endParaRPr>
          </a:p>
        </p:txBody>
      </p:sp>
      <p:cxnSp>
        <p:nvCxnSpPr>
          <p:cNvPr id="36" name="Straight Connector 35">
            <a:extLst>
              <a:ext uri="{FF2B5EF4-FFF2-40B4-BE49-F238E27FC236}">
                <a16:creationId xmlns:a16="http://schemas.microsoft.com/office/drawing/2014/main" id="{46362FD0-97CE-42AB-95C8-373651195A85}"/>
              </a:ext>
            </a:extLst>
          </p:cNvPr>
          <p:cNvCxnSpPr>
            <a:stCxn id="28" idx="2"/>
            <a:endCxn id="34" idx="0"/>
          </p:cNvCxnSpPr>
          <p:nvPr/>
        </p:nvCxnSpPr>
        <p:spPr bwMode="auto">
          <a:xfrm>
            <a:off x="10611055" y="5330875"/>
            <a:ext cx="542610" cy="298614"/>
          </a:xfrm>
          <a:prstGeom prst="line">
            <a:avLst/>
          </a:prstGeom>
          <a:solidFill>
            <a:schemeClr val="accent1"/>
          </a:solidFill>
          <a:ln w="12700" cap="flat" cmpd="sng" algn="ctr">
            <a:solidFill>
              <a:schemeClr val="tx1"/>
            </a:solidFill>
            <a:prstDash val="solid"/>
            <a:round/>
            <a:headEnd type="none" w="med" len="med"/>
            <a:tailEnd type="none"/>
          </a:ln>
          <a:effectLst/>
        </p:spPr>
      </p:cxnSp>
      <p:sp>
        <p:nvSpPr>
          <p:cNvPr id="15" name="Rectangle 14">
            <a:extLst>
              <a:ext uri="{FF2B5EF4-FFF2-40B4-BE49-F238E27FC236}">
                <a16:creationId xmlns:a16="http://schemas.microsoft.com/office/drawing/2014/main" id="{EB0E2DC8-EC99-4456-B61E-52E249946D86}"/>
              </a:ext>
            </a:extLst>
          </p:cNvPr>
          <p:cNvSpPr/>
          <p:nvPr/>
        </p:nvSpPr>
        <p:spPr bwMode="auto">
          <a:xfrm>
            <a:off x="9867229" y="3755802"/>
            <a:ext cx="542610" cy="289798"/>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ts val="300"/>
              </a:spcBef>
              <a:spcAft>
                <a:spcPct val="0"/>
              </a:spcAft>
              <a:buClrTx/>
              <a:buSzTx/>
              <a:buNone/>
              <a:tabLst/>
            </a:pPr>
            <a:r>
              <a:rPr kumimoji="0" lang="sv-SE" sz="1400" b="0" i="0" u="none" strike="noStrike" cap="none" normalizeH="0" baseline="0">
                <a:ln>
                  <a:noFill/>
                </a:ln>
                <a:effectLst/>
                <a:latin typeface="+mn-lt"/>
              </a:rPr>
              <a:t>UE A</a:t>
            </a:r>
          </a:p>
        </p:txBody>
      </p:sp>
      <p:sp>
        <p:nvSpPr>
          <p:cNvPr id="16" name="Rectangle 15">
            <a:extLst>
              <a:ext uri="{FF2B5EF4-FFF2-40B4-BE49-F238E27FC236}">
                <a16:creationId xmlns:a16="http://schemas.microsoft.com/office/drawing/2014/main" id="{50728317-0641-4458-81D1-F90C9518328D}"/>
              </a:ext>
            </a:extLst>
          </p:cNvPr>
          <p:cNvSpPr/>
          <p:nvPr/>
        </p:nvSpPr>
        <p:spPr bwMode="auto">
          <a:xfrm>
            <a:off x="10821822" y="3755802"/>
            <a:ext cx="542610" cy="289798"/>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ts val="300"/>
              </a:spcBef>
              <a:spcAft>
                <a:spcPct val="0"/>
              </a:spcAft>
              <a:buClrTx/>
              <a:buSzTx/>
              <a:buNone/>
              <a:tabLst/>
            </a:pPr>
            <a:r>
              <a:rPr kumimoji="0" lang="sv-SE" sz="1400" b="0" i="0" u="none" strike="noStrike" cap="none" normalizeH="0" baseline="0">
                <a:ln>
                  <a:noFill/>
                </a:ln>
                <a:effectLst/>
                <a:latin typeface="+mn-lt"/>
              </a:rPr>
              <a:t>UE B</a:t>
            </a:r>
          </a:p>
        </p:txBody>
      </p:sp>
      <p:sp>
        <p:nvSpPr>
          <p:cNvPr id="6" name="Rectangle 5">
            <a:extLst>
              <a:ext uri="{FF2B5EF4-FFF2-40B4-BE49-F238E27FC236}">
                <a16:creationId xmlns:a16="http://schemas.microsoft.com/office/drawing/2014/main" id="{F0AA6C53-E55F-4E47-BD66-7FDB74D7E00A}"/>
              </a:ext>
            </a:extLst>
          </p:cNvPr>
          <p:cNvSpPr/>
          <p:nvPr/>
        </p:nvSpPr>
        <p:spPr bwMode="auto">
          <a:xfrm>
            <a:off x="9825375" y="1814973"/>
            <a:ext cx="542610" cy="289798"/>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ts val="300"/>
              </a:spcBef>
              <a:spcAft>
                <a:spcPct val="0"/>
              </a:spcAft>
              <a:buClrTx/>
              <a:buSzTx/>
              <a:buNone/>
              <a:tabLst/>
            </a:pPr>
            <a:r>
              <a:rPr kumimoji="0" lang="sv-SE" sz="1400" b="0" i="0" u="none" strike="noStrike" cap="none" normalizeH="0" baseline="0">
                <a:ln>
                  <a:noFill/>
                </a:ln>
                <a:effectLst/>
                <a:latin typeface="+mn-lt"/>
              </a:rPr>
              <a:t>UE A</a:t>
            </a:r>
          </a:p>
        </p:txBody>
      </p:sp>
      <p:sp>
        <p:nvSpPr>
          <p:cNvPr id="7" name="Rectangle 6">
            <a:extLst>
              <a:ext uri="{FF2B5EF4-FFF2-40B4-BE49-F238E27FC236}">
                <a16:creationId xmlns:a16="http://schemas.microsoft.com/office/drawing/2014/main" id="{EA18A17B-259F-4D8A-B93E-00377090B9AE}"/>
              </a:ext>
            </a:extLst>
          </p:cNvPr>
          <p:cNvSpPr/>
          <p:nvPr/>
        </p:nvSpPr>
        <p:spPr bwMode="auto">
          <a:xfrm>
            <a:off x="10779968" y="1814973"/>
            <a:ext cx="542610" cy="289798"/>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ts val="300"/>
              </a:spcBef>
              <a:spcAft>
                <a:spcPct val="0"/>
              </a:spcAft>
              <a:buClrTx/>
              <a:buSzTx/>
              <a:buNone/>
              <a:tabLst/>
            </a:pPr>
            <a:r>
              <a:rPr kumimoji="0" lang="sv-SE" sz="1400" b="0" i="0" u="none" strike="noStrike" cap="none" normalizeH="0" baseline="0">
                <a:ln>
                  <a:noFill/>
                </a:ln>
                <a:effectLst/>
                <a:latin typeface="+mn-lt"/>
              </a:rPr>
              <a:t>UE B</a:t>
            </a:r>
          </a:p>
        </p:txBody>
      </p:sp>
      <p:sp>
        <p:nvSpPr>
          <p:cNvPr id="39" name="Cloud 38">
            <a:extLst>
              <a:ext uri="{FF2B5EF4-FFF2-40B4-BE49-F238E27FC236}">
                <a16:creationId xmlns:a16="http://schemas.microsoft.com/office/drawing/2014/main" id="{6502B4D3-6416-49BC-ADA2-5BBA4C43A1E3}"/>
              </a:ext>
            </a:extLst>
          </p:cNvPr>
          <p:cNvSpPr/>
          <p:nvPr/>
        </p:nvSpPr>
        <p:spPr bwMode="auto">
          <a:xfrm>
            <a:off x="9520725" y="4411980"/>
            <a:ext cx="2209800" cy="381401"/>
          </a:xfrm>
          <a:prstGeom prst="cloud">
            <a:avLst/>
          </a:prstGeom>
          <a:solidFill>
            <a:schemeClr val="bg1">
              <a:lumMod val="85000"/>
            </a:schemeClr>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ts val="300"/>
              </a:spcBef>
              <a:spcAft>
                <a:spcPct val="0"/>
              </a:spcAft>
              <a:buClrTx/>
              <a:buSzTx/>
              <a:buNone/>
              <a:tabLst/>
            </a:pPr>
            <a:endParaRPr kumimoji="0" lang="sv-SE" sz="2000" b="0" i="0" u="none" strike="noStrike" cap="none" normalizeH="0" baseline="0" err="1">
              <a:ln>
                <a:noFill/>
              </a:ln>
              <a:solidFill>
                <a:schemeClr val="bg1"/>
              </a:solidFill>
              <a:effectLst/>
              <a:latin typeface="+mn-lt"/>
            </a:endParaRPr>
          </a:p>
        </p:txBody>
      </p:sp>
      <p:sp>
        <p:nvSpPr>
          <p:cNvPr id="40" name="TextBox 39">
            <a:extLst>
              <a:ext uri="{FF2B5EF4-FFF2-40B4-BE49-F238E27FC236}">
                <a16:creationId xmlns:a16="http://schemas.microsoft.com/office/drawing/2014/main" id="{C3565057-9E08-4D74-B8DC-406BDCDD4372}"/>
              </a:ext>
            </a:extLst>
          </p:cNvPr>
          <p:cNvSpPr txBox="1"/>
          <p:nvPr/>
        </p:nvSpPr>
        <p:spPr bwMode="auto">
          <a:xfrm>
            <a:off x="10693102" y="4411762"/>
            <a:ext cx="370129" cy="146838"/>
          </a:xfrm>
          <a:prstGeom prst="rect">
            <a:avLst/>
          </a:prstGeom>
          <a:noFill/>
          <a:ln w="12700">
            <a:noFill/>
            <a:miter lim="800000"/>
            <a:headEnd/>
            <a:tailEnd/>
          </a:ln>
        </p:spPr>
        <p:txBody>
          <a:bodyPr vert="horz" wrap="square" lIns="72000" tIns="36000" rIns="73152" bIns="36576" numCol="1" rtlCol="0" anchor="t" anchorCtr="0" compatLnSpc="1">
            <a:prstTxWarp prst="textNoShape">
              <a:avLst/>
            </a:prstTxWarp>
            <a:noAutofit/>
          </a:bodyPr>
          <a:lstStyle/>
          <a:p>
            <a:pPr marL="0" indent="0" algn="l">
              <a:buClr>
                <a:schemeClr val="tx1"/>
              </a:buClr>
              <a:buNone/>
            </a:pPr>
            <a:r>
              <a:rPr lang="sv-SE" sz="1200"/>
              <a:t>DN</a:t>
            </a:r>
          </a:p>
        </p:txBody>
      </p:sp>
      <p:sp>
        <p:nvSpPr>
          <p:cNvPr id="41" name="TextBox 40">
            <a:extLst>
              <a:ext uri="{FF2B5EF4-FFF2-40B4-BE49-F238E27FC236}">
                <a16:creationId xmlns:a16="http://schemas.microsoft.com/office/drawing/2014/main" id="{3DF6D1C4-33CA-443C-BD9C-180CE0CCF9C0}"/>
              </a:ext>
            </a:extLst>
          </p:cNvPr>
          <p:cNvSpPr txBox="1"/>
          <p:nvPr/>
        </p:nvSpPr>
        <p:spPr bwMode="auto">
          <a:xfrm>
            <a:off x="10464786" y="3420595"/>
            <a:ext cx="456631" cy="213030"/>
          </a:xfrm>
          <a:prstGeom prst="rect">
            <a:avLst/>
          </a:prstGeom>
          <a:noFill/>
          <a:ln w="12700">
            <a:noFill/>
            <a:miter lim="800000"/>
            <a:headEnd/>
            <a:tailEnd/>
          </a:ln>
        </p:spPr>
        <p:txBody>
          <a:bodyPr vert="horz" wrap="square" lIns="72000" tIns="36000" rIns="73152" bIns="36576" numCol="1" rtlCol="0" anchor="t" anchorCtr="0" compatLnSpc="1">
            <a:prstTxWarp prst="textNoShape">
              <a:avLst/>
            </a:prstTxWarp>
            <a:noAutofit/>
          </a:bodyPr>
          <a:lstStyle/>
          <a:p>
            <a:pPr marL="0" indent="0" algn="l">
              <a:buClr>
                <a:schemeClr val="tx1"/>
              </a:buClr>
              <a:buNone/>
            </a:pPr>
            <a:r>
              <a:rPr lang="sv-SE" sz="1200"/>
              <a:t>N19</a:t>
            </a:r>
          </a:p>
        </p:txBody>
      </p:sp>
      <p:sp>
        <p:nvSpPr>
          <p:cNvPr id="42" name="TextBox 41">
            <a:extLst>
              <a:ext uri="{FF2B5EF4-FFF2-40B4-BE49-F238E27FC236}">
                <a16:creationId xmlns:a16="http://schemas.microsoft.com/office/drawing/2014/main" id="{EBBA77CA-54E2-46B0-A76F-7801A823536B}"/>
              </a:ext>
            </a:extLst>
          </p:cNvPr>
          <p:cNvSpPr txBox="1"/>
          <p:nvPr/>
        </p:nvSpPr>
        <p:spPr bwMode="auto">
          <a:xfrm>
            <a:off x="11161304" y="5135092"/>
            <a:ext cx="456631" cy="213030"/>
          </a:xfrm>
          <a:prstGeom prst="rect">
            <a:avLst/>
          </a:prstGeom>
          <a:noFill/>
          <a:ln w="12700">
            <a:noFill/>
            <a:miter lim="800000"/>
            <a:headEnd/>
            <a:tailEnd/>
          </a:ln>
        </p:spPr>
        <p:txBody>
          <a:bodyPr vert="horz" wrap="square" lIns="72000" tIns="36000" rIns="73152" bIns="36576" numCol="1" rtlCol="0" anchor="t" anchorCtr="0" compatLnSpc="1">
            <a:prstTxWarp prst="textNoShape">
              <a:avLst/>
            </a:prstTxWarp>
            <a:noAutofit/>
          </a:bodyPr>
          <a:lstStyle/>
          <a:p>
            <a:pPr marL="0" indent="0" algn="l">
              <a:buClr>
                <a:schemeClr val="tx1"/>
              </a:buClr>
              <a:buNone/>
            </a:pPr>
            <a:r>
              <a:rPr lang="sv-SE" sz="1200"/>
              <a:t>N6</a:t>
            </a:r>
          </a:p>
        </p:txBody>
      </p:sp>
      <p:sp>
        <p:nvSpPr>
          <p:cNvPr id="43" name="Freeform: Shape 42">
            <a:extLst>
              <a:ext uri="{FF2B5EF4-FFF2-40B4-BE49-F238E27FC236}">
                <a16:creationId xmlns:a16="http://schemas.microsoft.com/office/drawing/2014/main" id="{A9D37290-CB5B-464A-9CAA-96B87996741E}"/>
              </a:ext>
            </a:extLst>
          </p:cNvPr>
          <p:cNvSpPr/>
          <p:nvPr/>
        </p:nvSpPr>
        <p:spPr bwMode="auto">
          <a:xfrm>
            <a:off x="10127931" y="4620672"/>
            <a:ext cx="1071656" cy="1863948"/>
          </a:xfrm>
          <a:custGeom>
            <a:avLst/>
            <a:gdLst>
              <a:gd name="connsiteX0" fmla="*/ 25254 w 1071656"/>
              <a:gd name="connsiteY0" fmla="*/ 1810608 h 1863948"/>
              <a:gd name="connsiteX1" fmla="*/ 101454 w 1071656"/>
              <a:gd name="connsiteY1" fmla="*/ 1345788 h 1863948"/>
              <a:gd name="connsiteX2" fmla="*/ 2394 w 1071656"/>
              <a:gd name="connsiteY2" fmla="*/ 591408 h 1863948"/>
              <a:gd name="connsiteX3" fmla="*/ 223374 w 1071656"/>
              <a:gd name="connsiteY3" fmla="*/ 73248 h 1863948"/>
              <a:gd name="connsiteX4" fmla="*/ 893934 w 1071656"/>
              <a:gd name="connsiteY4" fmla="*/ 58008 h 1863948"/>
              <a:gd name="connsiteX5" fmla="*/ 1069194 w 1071656"/>
              <a:gd name="connsiteY5" fmla="*/ 583788 h 1863948"/>
              <a:gd name="connsiteX6" fmla="*/ 992994 w 1071656"/>
              <a:gd name="connsiteY6" fmla="*/ 1444848 h 1863948"/>
              <a:gd name="connsiteX7" fmla="*/ 939654 w 1071656"/>
              <a:gd name="connsiteY7" fmla="*/ 1863948 h 186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1656" h="1863948">
                <a:moveTo>
                  <a:pt x="25254" y="1810608"/>
                </a:moveTo>
                <a:cubicBezTo>
                  <a:pt x="65259" y="1679798"/>
                  <a:pt x="105264" y="1548988"/>
                  <a:pt x="101454" y="1345788"/>
                </a:cubicBezTo>
                <a:cubicBezTo>
                  <a:pt x="97644" y="1142588"/>
                  <a:pt x="-17926" y="803498"/>
                  <a:pt x="2394" y="591408"/>
                </a:cubicBezTo>
                <a:cubicBezTo>
                  <a:pt x="22714" y="379318"/>
                  <a:pt x="74784" y="162148"/>
                  <a:pt x="223374" y="73248"/>
                </a:cubicBezTo>
                <a:cubicBezTo>
                  <a:pt x="371964" y="-15652"/>
                  <a:pt x="752964" y="-27082"/>
                  <a:pt x="893934" y="58008"/>
                </a:cubicBezTo>
                <a:cubicBezTo>
                  <a:pt x="1034904" y="143098"/>
                  <a:pt x="1052684" y="352648"/>
                  <a:pt x="1069194" y="583788"/>
                </a:cubicBezTo>
                <a:cubicBezTo>
                  <a:pt x="1085704" y="814928"/>
                  <a:pt x="1014584" y="1231488"/>
                  <a:pt x="992994" y="1444848"/>
                </a:cubicBezTo>
                <a:cubicBezTo>
                  <a:pt x="971404" y="1658208"/>
                  <a:pt x="955529" y="1761078"/>
                  <a:pt x="939654" y="1863948"/>
                </a:cubicBezTo>
              </a:path>
            </a:pathLst>
          </a:custGeom>
          <a:noFill/>
          <a:ln w="25400" cap="flat" cmpd="sng" algn="ctr">
            <a:solidFill>
              <a:srgbClr val="C00000"/>
            </a:solidFill>
            <a:prstDash val="solid"/>
            <a:round/>
            <a:headEnd type="none" w="med" len="med"/>
            <a:tailEnd type="none" w="med" len="med"/>
          </a:ln>
          <a:effectLst/>
        </p:spPr>
        <p:txBody>
          <a:bodyPr rtlCol="0" anchor="ctr"/>
          <a:lstStyle/>
          <a:p>
            <a:pPr marL="0" indent="0" algn="ctr">
              <a:buNone/>
            </a:pPr>
            <a:endParaRPr lang="sv-SE"/>
          </a:p>
        </p:txBody>
      </p:sp>
      <p:sp>
        <p:nvSpPr>
          <p:cNvPr id="44" name="Freeform: Shape 43">
            <a:extLst>
              <a:ext uri="{FF2B5EF4-FFF2-40B4-BE49-F238E27FC236}">
                <a16:creationId xmlns:a16="http://schemas.microsoft.com/office/drawing/2014/main" id="{2B350927-50A0-4430-9FD1-02568BF24C0A}"/>
              </a:ext>
            </a:extLst>
          </p:cNvPr>
          <p:cNvSpPr/>
          <p:nvPr/>
        </p:nvSpPr>
        <p:spPr bwMode="auto">
          <a:xfrm>
            <a:off x="9932205" y="4503420"/>
            <a:ext cx="183466" cy="1935480"/>
          </a:xfrm>
          <a:custGeom>
            <a:avLst/>
            <a:gdLst>
              <a:gd name="connsiteX0" fmla="*/ 45720 w 183466"/>
              <a:gd name="connsiteY0" fmla="*/ 1935480 h 1935480"/>
              <a:gd name="connsiteX1" fmla="*/ 182880 w 183466"/>
              <a:gd name="connsiteY1" fmla="*/ 1455420 h 1935480"/>
              <a:gd name="connsiteX2" fmla="*/ 91440 w 183466"/>
              <a:gd name="connsiteY2" fmla="*/ 601980 h 1935480"/>
              <a:gd name="connsiteX3" fmla="*/ 0 w 183466"/>
              <a:gd name="connsiteY3" fmla="*/ 0 h 1935480"/>
            </a:gdLst>
            <a:ahLst/>
            <a:cxnLst>
              <a:cxn ang="0">
                <a:pos x="connsiteX0" y="connsiteY0"/>
              </a:cxn>
              <a:cxn ang="0">
                <a:pos x="connsiteX1" y="connsiteY1"/>
              </a:cxn>
              <a:cxn ang="0">
                <a:pos x="connsiteX2" y="connsiteY2"/>
              </a:cxn>
              <a:cxn ang="0">
                <a:pos x="connsiteX3" y="connsiteY3"/>
              </a:cxn>
            </a:cxnLst>
            <a:rect l="l" t="t" r="r" b="b"/>
            <a:pathLst>
              <a:path w="183466" h="1935480">
                <a:moveTo>
                  <a:pt x="45720" y="1935480"/>
                </a:moveTo>
                <a:cubicBezTo>
                  <a:pt x="110490" y="1806575"/>
                  <a:pt x="175260" y="1677670"/>
                  <a:pt x="182880" y="1455420"/>
                </a:cubicBezTo>
                <a:cubicBezTo>
                  <a:pt x="190500" y="1233170"/>
                  <a:pt x="121920" y="844550"/>
                  <a:pt x="91440" y="601980"/>
                </a:cubicBezTo>
                <a:cubicBezTo>
                  <a:pt x="60960" y="359410"/>
                  <a:pt x="30480" y="179705"/>
                  <a:pt x="0" y="0"/>
                </a:cubicBezTo>
              </a:path>
            </a:pathLst>
          </a:custGeom>
          <a:noFill/>
          <a:ln w="25400" cap="flat" cmpd="sng" algn="ctr">
            <a:solidFill>
              <a:srgbClr val="C00000"/>
            </a:solidFill>
            <a:prstDash val="solid"/>
            <a:round/>
            <a:headEnd type="none" w="med" len="med"/>
            <a:tailEnd type="none" w="med" len="med"/>
          </a:ln>
          <a:effectLst/>
        </p:spPr>
        <p:txBody>
          <a:bodyPr rtlCol="0" anchor="ctr"/>
          <a:lstStyle/>
          <a:p>
            <a:pPr marL="0" indent="0" algn="ctr">
              <a:buNone/>
            </a:pPr>
            <a:endParaRPr lang="sv-SE"/>
          </a:p>
        </p:txBody>
      </p:sp>
      <p:sp>
        <p:nvSpPr>
          <p:cNvPr id="45" name="Rectangle 44">
            <a:extLst>
              <a:ext uri="{FF2B5EF4-FFF2-40B4-BE49-F238E27FC236}">
                <a16:creationId xmlns:a16="http://schemas.microsoft.com/office/drawing/2014/main" id="{FB5D4B18-D0CF-402A-B548-3503A829C9EF}"/>
              </a:ext>
            </a:extLst>
          </p:cNvPr>
          <p:cNvSpPr/>
          <p:nvPr/>
        </p:nvSpPr>
        <p:spPr bwMode="auto">
          <a:xfrm>
            <a:off x="9824116" y="4366625"/>
            <a:ext cx="183466" cy="146838"/>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ts val="300"/>
              </a:spcBef>
              <a:spcAft>
                <a:spcPct val="0"/>
              </a:spcAft>
              <a:buClrTx/>
              <a:buSzTx/>
              <a:buNone/>
              <a:tabLst/>
            </a:pPr>
            <a:endParaRPr kumimoji="0" lang="sv-SE" sz="1400" b="0" i="0" u="none" strike="noStrike" cap="none" normalizeH="0" baseline="0">
              <a:ln>
                <a:noFill/>
              </a:ln>
              <a:effectLst/>
              <a:latin typeface="+mn-lt"/>
            </a:endParaRPr>
          </a:p>
        </p:txBody>
      </p:sp>
      <p:sp>
        <p:nvSpPr>
          <p:cNvPr id="46" name="TextBox 45">
            <a:extLst>
              <a:ext uri="{FF2B5EF4-FFF2-40B4-BE49-F238E27FC236}">
                <a16:creationId xmlns:a16="http://schemas.microsoft.com/office/drawing/2014/main" id="{E6A8EFF0-360C-4860-ABE2-437D9365C1D1}"/>
              </a:ext>
            </a:extLst>
          </p:cNvPr>
          <p:cNvSpPr txBox="1"/>
          <p:nvPr/>
        </p:nvSpPr>
        <p:spPr bwMode="auto">
          <a:xfrm>
            <a:off x="9726600" y="5172098"/>
            <a:ext cx="456631" cy="213030"/>
          </a:xfrm>
          <a:prstGeom prst="rect">
            <a:avLst/>
          </a:prstGeom>
          <a:noFill/>
          <a:ln w="12700">
            <a:noFill/>
            <a:miter lim="800000"/>
            <a:headEnd/>
            <a:tailEnd/>
          </a:ln>
        </p:spPr>
        <p:txBody>
          <a:bodyPr vert="horz" wrap="square" lIns="72000" tIns="36000" rIns="73152" bIns="36576" numCol="1" rtlCol="0" anchor="t" anchorCtr="0" compatLnSpc="1">
            <a:prstTxWarp prst="textNoShape">
              <a:avLst/>
            </a:prstTxWarp>
            <a:noAutofit/>
          </a:bodyPr>
          <a:lstStyle/>
          <a:p>
            <a:pPr marL="0" indent="0" algn="l">
              <a:buClr>
                <a:schemeClr val="tx1"/>
              </a:buClr>
              <a:buNone/>
            </a:pPr>
            <a:r>
              <a:rPr lang="sv-SE" sz="1200"/>
              <a:t>N6</a:t>
            </a:r>
          </a:p>
        </p:txBody>
      </p:sp>
      <p:sp>
        <p:nvSpPr>
          <p:cNvPr id="48" name="TextBox 47">
            <a:extLst>
              <a:ext uri="{FF2B5EF4-FFF2-40B4-BE49-F238E27FC236}">
                <a16:creationId xmlns:a16="http://schemas.microsoft.com/office/drawing/2014/main" id="{6EDF1329-1DE1-4D04-AC8F-B669B9D0EF63}"/>
              </a:ext>
            </a:extLst>
          </p:cNvPr>
          <p:cNvSpPr txBox="1"/>
          <p:nvPr/>
        </p:nvSpPr>
        <p:spPr bwMode="auto">
          <a:xfrm>
            <a:off x="8870530" y="964497"/>
            <a:ext cx="1050050" cy="778830"/>
          </a:xfrm>
          <a:prstGeom prst="rect">
            <a:avLst/>
          </a:prstGeom>
          <a:noFill/>
          <a:ln w="12700">
            <a:noFill/>
            <a:miter lim="800000"/>
            <a:headEnd/>
            <a:tailEnd/>
          </a:ln>
        </p:spPr>
        <p:txBody>
          <a:bodyPr vert="horz" wrap="square" lIns="72000" tIns="36000" rIns="73152" bIns="36576" numCol="1" rtlCol="0" anchor="t" anchorCtr="0" compatLnSpc="1">
            <a:prstTxWarp prst="textNoShape">
              <a:avLst/>
            </a:prstTxWarp>
            <a:noAutofit/>
          </a:bodyPr>
          <a:lstStyle/>
          <a:p>
            <a:pPr marL="0" indent="0" algn="l">
              <a:buClr>
                <a:schemeClr val="tx1"/>
              </a:buClr>
              <a:buNone/>
            </a:pPr>
            <a:r>
              <a:rPr lang="sv-SE" sz="2000"/>
              <a:t>1. ”local switch”</a:t>
            </a:r>
          </a:p>
        </p:txBody>
      </p:sp>
      <p:sp>
        <p:nvSpPr>
          <p:cNvPr id="49" name="TextBox 48">
            <a:extLst>
              <a:ext uri="{FF2B5EF4-FFF2-40B4-BE49-F238E27FC236}">
                <a16:creationId xmlns:a16="http://schemas.microsoft.com/office/drawing/2014/main" id="{65535821-9794-4B36-8193-98C6FBFE5740}"/>
              </a:ext>
            </a:extLst>
          </p:cNvPr>
          <p:cNvSpPr txBox="1"/>
          <p:nvPr/>
        </p:nvSpPr>
        <p:spPr bwMode="auto">
          <a:xfrm>
            <a:off x="8870530" y="2963450"/>
            <a:ext cx="1050050" cy="778830"/>
          </a:xfrm>
          <a:prstGeom prst="rect">
            <a:avLst/>
          </a:prstGeom>
          <a:noFill/>
          <a:ln w="12700">
            <a:noFill/>
            <a:miter lim="800000"/>
            <a:headEnd/>
            <a:tailEnd/>
          </a:ln>
        </p:spPr>
        <p:txBody>
          <a:bodyPr vert="horz" wrap="square" lIns="72000" tIns="36000" rIns="73152" bIns="36576" numCol="1" rtlCol="0" anchor="t" anchorCtr="0" compatLnSpc="1">
            <a:prstTxWarp prst="textNoShape">
              <a:avLst/>
            </a:prstTxWarp>
            <a:noAutofit/>
          </a:bodyPr>
          <a:lstStyle/>
          <a:p>
            <a:pPr marL="0" indent="0" algn="l">
              <a:buClr>
                <a:schemeClr val="tx1"/>
              </a:buClr>
              <a:buNone/>
            </a:pPr>
            <a:r>
              <a:rPr lang="sv-SE" sz="2000"/>
              <a:t>2. N19</a:t>
            </a:r>
          </a:p>
        </p:txBody>
      </p:sp>
      <p:sp>
        <p:nvSpPr>
          <p:cNvPr id="50" name="TextBox 49">
            <a:extLst>
              <a:ext uri="{FF2B5EF4-FFF2-40B4-BE49-F238E27FC236}">
                <a16:creationId xmlns:a16="http://schemas.microsoft.com/office/drawing/2014/main" id="{BE635231-282B-4053-923A-4F7DCBA1F1B6}"/>
              </a:ext>
            </a:extLst>
          </p:cNvPr>
          <p:cNvSpPr txBox="1"/>
          <p:nvPr/>
        </p:nvSpPr>
        <p:spPr bwMode="auto">
          <a:xfrm>
            <a:off x="8870530" y="5232460"/>
            <a:ext cx="1050050" cy="778830"/>
          </a:xfrm>
          <a:prstGeom prst="rect">
            <a:avLst/>
          </a:prstGeom>
          <a:noFill/>
          <a:ln w="12700">
            <a:noFill/>
            <a:miter lim="800000"/>
            <a:headEnd/>
            <a:tailEnd/>
          </a:ln>
        </p:spPr>
        <p:txBody>
          <a:bodyPr vert="horz" wrap="square" lIns="72000" tIns="36000" rIns="73152" bIns="36576" numCol="1" rtlCol="0" anchor="t" anchorCtr="0" compatLnSpc="1">
            <a:prstTxWarp prst="textNoShape">
              <a:avLst/>
            </a:prstTxWarp>
            <a:noAutofit/>
          </a:bodyPr>
          <a:lstStyle/>
          <a:p>
            <a:pPr marL="0" indent="0" algn="l">
              <a:buClr>
                <a:schemeClr val="tx1"/>
              </a:buClr>
              <a:buNone/>
            </a:pPr>
            <a:r>
              <a:rPr lang="sv-SE" sz="2000"/>
              <a:t>3. N6</a:t>
            </a:r>
          </a:p>
        </p:txBody>
      </p:sp>
      <p:cxnSp>
        <p:nvCxnSpPr>
          <p:cNvPr id="52" name="Straight Connector 51">
            <a:extLst>
              <a:ext uri="{FF2B5EF4-FFF2-40B4-BE49-F238E27FC236}">
                <a16:creationId xmlns:a16="http://schemas.microsoft.com/office/drawing/2014/main" id="{5C8CB9B0-9E5F-49AA-8BDD-79BC2675ECEF}"/>
              </a:ext>
            </a:extLst>
          </p:cNvPr>
          <p:cNvCxnSpPr/>
          <p:nvPr/>
        </p:nvCxnSpPr>
        <p:spPr bwMode="auto">
          <a:xfrm>
            <a:off x="8840424" y="2228837"/>
            <a:ext cx="3199129" cy="0"/>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53" name="Straight Connector 52">
            <a:extLst>
              <a:ext uri="{FF2B5EF4-FFF2-40B4-BE49-F238E27FC236}">
                <a16:creationId xmlns:a16="http://schemas.microsoft.com/office/drawing/2014/main" id="{B0CB6211-DAE7-4B29-A7E9-386CF1973AF0}"/>
              </a:ext>
            </a:extLst>
          </p:cNvPr>
          <p:cNvCxnSpPr/>
          <p:nvPr/>
        </p:nvCxnSpPr>
        <p:spPr bwMode="auto">
          <a:xfrm>
            <a:off x="8855496" y="4158121"/>
            <a:ext cx="3199129" cy="0"/>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55" name="Straight Connector 54">
            <a:extLst>
              <a:ext uri="{FF2B5EF4-FFF2-40B4-BE49-F238E27FC236}">
                <a16:creationId xmlns:a16="http://schemas.microsoft.com/office/drawing/2014/main" id="{D2BBE12B-FDF6-49AF-A2D3-22AAA228CAA6}"/>
              </a:ext>
            </a:extLst>
          </p:cNvPr>
          <p:cNvCxnSpPr/>
          <p:nvPr/>
        </p:nvCxnSpPr>
        <p:spPr bwMode="auto">
          <a:xfrm>
            <a:off x="8732018" y="633050"/>
            <a:ext cx="0" cy="5951250"/>
          </a:xfrm>
          <a:prstGeom prst="line">
            <a:avLst/>
          </a:prstGeom>
          <a:solidFill>
            <a:schemeClr val="accent1"/>
          </a:solidFill>
          <a:ln w="12700" cap="flat" cmpd="sng" algn="ctr">
            <a:solidFill>
              <a:schemeClr val="tx1"/>
            </a:solidFill>
            <a:prstDash val="solid"/>
            <a:round/>
            <a:headEnd type="none" w="med" len="med"/>
            <a:tailEnd type="none"/>
          </a:ln>
          <a:effectLst/>
        </p:spPr>
      </p:cxnSp>
      <p:sp>
        <p:nvSpPr>
          <p:cNvPr id="30" name="Rectangle 29">
            <a:extLst>
              <a:ext uri="{FF2B5EF4-FFF2-40B4-BE49-F238E27FC236}">
                <a16:creationId xmlns:a16="http://schemas.microsoft.com/office/drawing/2014/main" id="{220782AA-2BB9-45D9-AF4D-9427F1F31196}"/>
              </a:ext>
            </a:extLst>
          </p:cNvPr>
          <p:cNvSpPr/>
          <p:nvPr/>
        </p:nvSpPr>
        <p:spPr bwMode="auto">
          <a:xfrm>
            <a:off x="9852404" y="6325354"/>
            <a:ext cx="542610" cy="289798"/>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ts val="300"/>
              </a:spcBef>
              <a:spcAft>
                <a:spcPct val="0"/>
              </a:spcAft>
              <a:buClrTx/>
              <a:buSzTx/>
              <a:buNone/>
              <a:tabLst/>
            </a:pPr>
            <a:r>
              <a:rPr kumimoji="0" lang="sv-SE" sz="1400" b="0" i="0" u="none" strike="noStrike" cap="none" normalizeH="0" baseline="0">
                <a:ln>
                  <a:noFill/>
                </a:ln>
                <a:effectLst/>
                <a:latin typeface="+mn-lt"/>
              </a:rPr>
              <a:t>UE A</a:t>
            </a:r>
          </a:p>
        </p:txBody>
      </p:sp>
      <p:sp>
        <p:nvSpPr>
          <p:cNvPr id="31" name="Rectangle 30">
            <a:extLst>
              <a:ext uri="{FF2B5EF4-FFF2-40B4-BE49-F238E27FC236}">
                <a16:creationId xmlns:a16="http://schemas.microsoft.com/office/drawing/2014/main" id="{FCEDE4DE-9395-4ACD-9CF7-B32E2EC42EC5}"/>
              </a:ext>
            </a:extLst>
          </p:cNvPr>
          <p:cNvSpPr/>
          <p:nvPr/>
        </p:nvSpPr>
        <p:spPr bwMode="auto">
          <a:xfrm>
            <a:off x="10806997" y="6325354"/>
            <a:ext cx="542610" cy="289798"/>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ts val="300"/>
              </a:spcBef>
              <a:spcAft>
                <a:spcPct val="0"/>
              </a:spcAft>
              <a:buClrTx/>
              <a:buSzTx/>
              <a:buNone/>
              <a:tabLst/>
            </a:pPr>
            <a:r>
              <a:rPr kumimoji="0" lang="sv-SE" sz="1400" b="0" i="0" u="none" strike="noStrike" cap="none" normalizeH="0" baseline="0">
                <a:ln>
                  <a:noFill/>
                </a:ln>
                <a:effectLst/>
                <a:latin typeface="+mn-lt"/>
              </a:rPr>
              <a:t>UE B</a:t>
            </a:r>
          </a:p>
        </p:txBody>
      </p:sp>
    </p:spTree>
    <p:extLst>
      <p:ext uri="{BB962C8B-B14F-4D97-AF65-F5344CB8AC3E}">
        <p14:creationId xmlns:p14="http://schemas.microsoft.com/office/powerpoint/2010/main" val="18236173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D8C5C0E-84E0-4BDF-A640-EDC25216C4B3}"/>
              </a:ext>
            </a:extLst>
          </p:cNvPr>
          <p:cNvSpPr>
            <a:spLocks noGrp="1"/>
          </p:cNvSpPr>
          <p:nvPr>
            <p:ph sz="quarter" idx="3"/>
          </p:nvPr>
        </p:nvSpPr>
        <p:spPr>
          <a:xfrm>
            <a:off x="475736" y="4769428"/>
            <a:ext cx="5359901" cy="1612321"/>
          </a:xfrm>
        </p:spPr>
        <p:txBody>
          <a:bodyPr/>
          <a:lstStyle/>
          <a:p>
            <a:pPr>
              <a:spcBef>
                <a:spcPts val="300"/>
              </a:spcBef>
            </a:pPr>
            <a:r>
              <a:rPr lang="sv-SE" sz="1400" dirty="0"/>
              <a:t>”Isolated” (standalone) Non-Public (private) Network</a:t>
            </a:r>
          </a:p>
          <a:p>
            <a:pPr>
              <a:spcBef>
                <a:spcPts val="300"/>
              </a:spcBef>
            </a:pPr>
            <a:r>
              <a:rPr lang="en-US" sz="1400" dirty="0"/>
              <a:t>Solution – PLMN ID + NID,  </a:t>
            </a:r>
          </a:p>
          <a:p>
            <a:pPr lvl="1">
              <a:spcBef>
                <a:spcPts val="300"/>
              </a:spcBef>
            </a:pPr>
            <a:r>
              <a:rPr lang="en-US" sz="1400" dirty="0"/>
              <a:t>PLMN ID, “</a:t>
            </a:r>
            <a:r>
              <a:rPr lang="en-US" sz="1400" u="sng" dirty="0"/>
              <a:t>any” allowed</a:t>
            </a:r>
            <a:r>
              <a:rPr lang="en-US" sz="1400" dirty="0"/>
              <a:t> e.g. MCC= 999, MNC-varying</a:t>
            </a:r>
            <a:endParaRPr lang="en-US" sz="1400" u="sng" dirty="0"/>
          </a:p>
          <a:p>
            <a:pPr lvl="1">
              <a:spcBef>
                <a:spcPts val="300"/>
              </a:spcBef>
            </a:pPr>
            <a:r>
              <a:rPr lang="en-US" sz="1400" dirty="0"/>
              <a:t>New (SNPN) selection, NID seen as PLMN ID extension</a:t>
            </a:r>
          </a:p>
          <a:p>
            <a:pPr lvl="2">
              <a:spcBef>
                <a:spcPts val="300"/>
              </a:spcBef>
            </a:pPr>
            <a:r>
              <a:rPr lang="en-US" sz="1400" dirty="0"/>
              <a:t>NID extension not added to EPS IW, N3GPP procedures</a:t>
            </a:r>
          </a:p>
          <a:p>
            <a:pPr lvl="1">
              <a:spcBef>
                <a:spcPts val="300"/>
              </a:spcBef>
            </a:pPr>
            <a:r>
              <a:rPr lang="sv-SE" sz="1400" dirty="0"/>
              <a:t>In SNPN access mode the UE does not look for ”PLMN”</a:t>
            </a:r>
          </a:p>
        </p:txBody>
      </p:sp>
      <p:pic>
        <p:nvPicPr>
          <p:cNvPr id="6" name="Content Placeholder 5">
            <a:extLst>
              <a:ext uri="{FF2B5EF4-FFF2-40B4-BE49-F238E27FC236}">
                <a16:creationId xmlns:a16="http://schemas.microsoft.com/office/drawing/2014/main" id="{9BD39A2D-1B7B-499A-886D-3389B1796653}"/>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563623" y="1546327"/>
            <a:ext cx="8510257" cy="3151733"/>
          </a:xfrm>
        </p:spPr>
      </p:pic>
      <p:sp>
        <p:nvSpPr>
          <p:cNvPr id="2" name="Title 1">
            <a:extLst>
              <a:ext uri="{FF2B5EF4-FFF2-40B4-BE49-F238E27FC236}">
                <a16:creationId xmlns:a16="http://schemas.microsoft.com/office/drawing/2014/main" id="{402A4059-2C90-4DEF-8BB2-FD79CEFEB17A}"/>
              </a:ext>
            </a:extLst>
          </p:cNvPr>
          <p:cNvSpPr>
            <a:spLocks noGrp="1"/>
          </p:cNvSpPr>
          <p:nvPr>
            <p:ph type="title"/>
          </p:nvPr>
        </p:nvSpPr>
        <p:spPr>
          <a:xfrm>
            <a:off x="479424" y="476250"/>
            <a:ext cx="11438007" cy="913638"/>
          </a:xfrm>
        </p:spPr>
        <p:txBody>
          <a:bodyPr/>
          <a:lstStyle/>
          <a:p>
            <a:r>
              <a:rPr lang="sv-SE"/>
              <a:t>IoT – 5G LAN, NPN and URLLC</a:t>
            </a:r>
            <a:r>
              <a:rPr lang="sv-SE" sz="2800"/>
              <a:t> </a:t>
            </a:r>
            <a:br>
              <a:rPr lang="sv-SE" sz="2800"/>
            </a:br>
            <a:r>
              <a:rPr lang="en-US" sz="2800" err="1"/>
              <a:t>Vertical_LAN</a:t>
            </a:r>
            <a:r>
              <a:rPr lang="en-US" sz="2800"/>
              <a:t> - Non-Public Network (NPN), SNPN and PNI NPN deployment scenarios</a:t>
            </a:r>
          </a:p>
        </p:txBody>
      </p:sp>
      <p:sp>
        <p:nvSpPr>
          <p:cNvPr id="8" name="Content Placeholder 6">
            <a:extLst>
              <a:ext uri="{FF2B5EF4-FFF2-40B4-BE49-F238E27FC236}">
                <a16:creationId xmlns:a16="http://schemas.microsoft.com/office/drawing/2014/main" id="{84AA065D-185E-4BBF-A677-D859B713C296}"/>
              </a:ext>
            </a:extLst>
          </p:cNvPr>
          <p:cNvSpPr txBox="1">
            <a:spLocks/>
          </p:cNvSpPr>
          <p:nvPr/>
        </p:nvSpPr>
        <p:spPr bwMode="auto">
          <a:xfrm>
            <a:off x="5705875" y="4769431"/>
            <a:ext cx="6211557" cy="1857400"/>
          </a:xfrm>
          <a:prstGeom prst="rect">
            <a:avLst/>
          </a:prstGeom>
          <a:noFill/>
          <a:ln w="9525">
            <a:noFill/>
            <a:miter lim="800000"/>
            <a:headEnd/>
            <a:tailEnd/>
          </a:ln>
        </p:spPr>
        <p:txBody>
          <a:bodyPr vert="horz" wrap="square" lIns="72000" tIns="36000" rIns="73152" bIns="36576" numCol="1" anchor="t" anchorCtr="0" compatLnSpc="1">
            <a:prstTxWarp prst="textNoShape">
              <a:avLst/>
            </a:prstTxWarp>
          </a:bodyPr>
          <a:lstStyle>
            <a:lvl1pPr marL="3429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ea typeface="+mn-ea"/>
                <a:cs typeface="+mn-cs"/>
              </a:defRPr>
            </a:lvl1pPr>
            <a:lvl2pPr marL="712788"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2pPr>
            <a:lvl3pPr marL="10795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3pPr>
            <a:lvl4pPr marL="1435100"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4pPr>
            <a:lvl5pPr marL="1770063" indent="-342900" algn="l" rtl="0" eaLnBrk="1" fontAlgn="base" hangingPunct="1">
              <a:spcBef>
                <a:spcPts val="300"/>
              </a:spcBef>
              <a:spcAft>
                <a:spcPct val="0"/>
              </a:spcAft>
              <a:buClr>
                <a:schemeClr val="tx1"/>
              </a:buClr>
              <a:buFont typeface="Ericsson Hilda Light" panose="00000400000000000000" pitchFamily="2" charset="0"/>
              <a:buChar char="—"/>
              <a:defRPr sz="2000" kern="1000" spc="-30">
                <a:solidFill>
                  <a:schemeClr val="tx1"/>
                </a:solidFill>
                <a:latin typeface="+mn-lt"/>
              </a:defRPr>
            </a:lvl5pPr>
            <a:lvl6pPr marL="20716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Hilda" pitchFamily="2" charset="0"/>
              <a:buChar char="›"/>
              <a:defRPr sz="2000">
                <a:solidFill>
                  <a:schemeClr val="tx1"/>
                </a:solidFill>
                <a:latin typeface="+mn-lt"/>
              </a:defRPr>
            </a:lvl9pPr>
          </a:lstStyle>
          <a:p>
            <a:pPr marL="182563" indent="-182563">
              <a:buFont typeface="Arial" panose="020B0604020202020204" pitchFamily="34" charset="0"/>
              <a:buChar char="•"/>
            </a:pPr>
            <a:r>
              <a:rPr lang="sv-SE" sz="1400"/>
              <a:t>NPN deployed using resources commonly with public network</a:t>
            </a:r>
          </a:p>
          <a:p>
            <a:pPr marL="182563" indent="-182563">
              <a:buFont typeface="Arial" panose="020B0604020202020204" pitchFamily="34" charset="0"/>
              <a:buChar char="•"/>
            </a:pPr>
            <a:r>
              <a:rPr lang="sv-SE" sz="1400"/>
              <a:t>5G-ACIA discussed different levels of sharing e.g. RAN, RAN+CP, RAN+CP+UP</a:t>
            </a:r>
          </a:p>
          <a:p>
            <a:pPr marL="182563" indent="-182563">
              <a:buFont typeface="Arial" panose="020B0604020202020204" pitchFamily="34" charset="0"/>
              <a:buChar char="•"/>
            </a:pPr>
            <a:r>
              <a:rPr lang="en-US" sz="1400"/>
              <a:t>Solution – PLMN ID + CAG ID</a:t>
            </a:r>
            <a:endParaRPr lang="en-US" sz="1400">
              <a:highlight>
                <a:srgbClr val="FFFF00"/>
              </a:highlight>
            </a:endParaRPr>
          </a:p>
          <a:p>
            <a:pPr marL="539750" lvl="1" indent="-169863">
              <a:buFont typeface="Arial" panose="020B0604020202020204" pitchFamily="34" charset="0"/>
              <a:buChar char="•"/>
            </a:pPr>
            <a:r>
              <a:rPr lang="en-US" sz="1400"/>
              <a:t>CAG ID used for access control and impact cell re/selection </a:t>
            </a:r>
          </a:p>
          <a:p>
            <a:pPr marL="539750" lvl="1" indent="-169863">
              <a:buFont typeface="Arial" panose="020B0604020202020204" pitchFamily="34" charset="0"/>
              <a:buChar char="•"/>
            </a:pPr>
            <a:r>
              <a:rPr lang="en-US" sz="1400"/>
              <a:t>details on any impact to PLMN selection for CT1</a:t>
            </a:r>
          </a:p>
          <a:p>
            <a:pPr marL="539750" lvl="1" indent="-169863">
              <a:buFont typeface="Arial" panose="020B0604020202020204" pitchFamily="34" charset="0"/>
              <a:buChar char="•"/>
            </a:pPr>
            <a:r>
              <a:rPr lang="en-US" sz="1400"/>
              <a:t>Allowed CAG list added to Mobility Restrictions</a:t>
            </a:r>
          </a:p>
          <a:p>
            <a:pPr marL="539750" lvl="1" indent="-169863">
              <a:buFont typeface="Arial" panose="020B0604020202020204" pitchFamily="34" charset="0"/>
              <a:buChar char="•"/>
            </a:pPr>
            <a:r>
              <a:rPr lang="en-US" sz="1400"/>
              <a:t>NPN as a Network Slice described in informative annex</a:t>
            </a:r>
          </a:p>
          <a:p>
            <a:pPr>
              <a:buFont typeface="Arial" panose="020B0604020202020204" pitchFamily="34" charset="0"/>
              <a:buChar char="•"/>
            </a:pPr>
            <a:endParaRPr lang="sv-SE" sz="1400"/>
          </a:p>
        </p:txBody>
      </p:sp>
      <p:sp>
        <p:nvSpPr>
          <p:cNvPr id="9" name="TextBox 8">
            <a:extLst>
              <a:ext uri="{FF2B5EF4-FFF2-40B4-BE49-F238E27FC236}">
                <a16:creationId xmlns:a16="http://schemas.microsoft.com/office/drawing/2014/main" id="{169DBAC4-2C08-4975-AD64-00D1AF61F32D}"/>
              </a:ext>
            </a:extLst>
          </p:cNvPr>
          <p:cNvSpPr txBox="1"/>
          <p:nvPr/>
        </p:nvSpPr>
        <p:spPr bwMode="auto">
          <a:xfrm>
            <a:off x="9992638" y="4063300"/>
            <a:ext cx="1130967" cy="770022"/>
          </a:xfrm>
          <a:prstGeom prst="rect">
            <a:avLst/>
          </a:prstGeom>
          <a:noFill/>
          <a:ln w="12700">
            <a:noFill/>
            <a:miter lim="800000"/>
            <a:headEnd/>
            <a:tailEnd/>
          </a:ln>
        </p:spPr>
        <p:txBody>
          <a:bodyPr vert="horz" wrap="none" lIns="72000" tIns="36000" rIns="73152" bIns="36576" numCol="1" rtlCol="0" anchor="t" anchorCtr="0" compatLnSpc="1">
            <a:prstTxWarp prst="textNoShape">
              <a:avLst/>
            </a:prstTxWarp>
            <a:noAutofit/>
          </a:bodyPr>
          <a:lstStyle/>
          <a:p>
            <a:pPr marL="0" indent="0" algn="l">
              <a:buClr>
                <a:schemeClr val="tx1"/>
              </a:buClr>
              <a:buNone/>
            </a:pPr>
            <a:r>
              <a:rPr lang="sv-SE" sz="1400"/>
              <a:t>Picture from </a:t>
            </a:r>
          </a:p>
          <a:p>
            <a:pPr marL="0" indent="0" algn="l">
              <a:buClr>
                <a:schemeClr val="tx1"/>
              </a:buClr>
              <a:buNone/>
            </a:pPr>
            <a:r>
              <a:rPr lang="sv-SE" sz="1400">
                <a:hlinkClick r:id="rId4"/>
              </a:rPr>
              <a:t>5G-ACIA whitepaper</a:t>
            </a:r>
            <a:endParaRPr lang="sv-SE" sz="1400"/>
          </a:p>
        </p:txBody>
      </p:sp>
    </p:spTree>
    <p:extLst>
      <p:ext uri="{BB962C8B-B14F-4D97-AF65-F5344CB8AC3E}">
        <p14:creationId xmlns:p14="http://schemas.microsoft.com/office/powerpoint/2010/main" val="34053398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99">
            <a:extLst>
              <a:ext uri="{FF2B5EF4-FFF2-40B4-BE49-F238E27FC236}">
                <a16:creationId xmlns:a16="http://schemas.microsoft.com/office/drawing/2014/main" id="{A7FA4AE4-F653-4AED-A927-F8C530AE5295}"/>
              </a:ext>
            </a:extLst>
          </p:cNvPr>
          <p:cNvSpPr/>
          <p:nvPr/>
        </p:nvSpPr>
        <p:spPr bwMode="auto">
          <a:xfrm>
            <a:off x="6361249" y="4870175"/>
            <a:ext cx="1459823" cy="1563756"/>
          </a:xfrm>
          <a:prstGeom prst="rect">
            <a:avLst/>
          </a:prstGeom>
          <a:noFill/>
          <a:ln w="12700" cap="flat" cmpd="sng" algn="ctr">
            <a:solidFill>
              <a:schemeClr val="tx1"/>
            </a:solidFill>
            <a:prstDash val="dash"/>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err="1">
              <a:ln>
                <a:noFill/>
              </a:ln>
              <a:solidFill>
                <a:schemeClr val="bg1"/>
              </a:solidFill>
              <a:effectLst/>
              <a:latin typeface="+mn-lt"/>
            </a:endParaRPr>
          </a:p>
        </p:txBody>
      </p:sp>
      <p:sp>
        <p:nvSpPr>
          <p:cNvPr id="2" name="Title 1">
            <a:extLst>
              <a:ext uri="{FF2B5EF4-FFF2-40B4-BE49-F238E27FC236}">
                <a16:creationId xmlns:a16="http://schemas.microsoft.com/office/drawing/2014/main" id="{E337BB79-7200-4B96-BA53-0A8946B2435B}"/>
              </a:ext>
            </a:extLst>
          </p:cNvPr>
          <p:cNvSpPr>
            <a:spLocks noGrp="1"/>
          </p:cNvSpPr>
          <p:nvPr>
            <p:ph type="title"/>
          </p:nvPr>
        </p:nvSpPr>
        <p:spPr>
          <a:xfrm>
            <a:off x="479424" y="476250"/>
            <a:ext cx="10485916" cy="1081088"/>
          </a:xfrm>
        </p:spPr>
        <p:txBody>
          <a:bodyPr/>
          <a:lstStyle/>
          <a:p>
            <a:r>
              <a:rPr lang="sv-SE"/>
              <a:t>IoT – 5G LAN, NPN and URLLC</a:t>
            </a:r>
            <a:r>
              <a:rPr lang="sv-SE" sz="2800"/>
              <a:t> </a:t>
            </a:r>
            <a:br>
              <a:rPr lang="sv-SE" sz="2800"/>
            </a:br>
            <a:r>
              <a:rPr lang="en-US" sz="2800"/>
              <a:t>Private networks – different models serving different needs</a:t>
            </a:r>
          </a:p>
        </p:txBody>
      </p:sp>
      <p:sp>
        <p:nvSpPr>
          <p:cNvPr id="5" name="TextBox 4">
            <a:extLst>
              <a:ext uri="{FF2B5EF4-FFF2-40B4-BE49-F238E27FC236}">
                <a16:creationId xmlns:a16="http://schemas.microsoft.com/office/drawing/2014/main" id="{FCF018C6-8C94-4311-B057-C2CC07ACEE90}"/>
              </a:ext>
            </a:extLst>
          </p:cNvPr>
          <p:cNvSpPr txBox="1"/>
          <p:nvPr/>
        </p:nvSpPr>
        <p:spPr bwMode="auto">
          <a:xfrm>
            <a:off x="479424" y="1509095"/>
            <a:ext cx="11374645" cy="991756"/>
          </a:xfrm>
          <a:prstGeom prst="rect">
            <a:avLst/>
          </a:prstGeom>
          <a:noFill/>
          <a:ln w="19050">
            <a:solidFill>
              <a:schemeClr val="tx1"/>
            </a:solidFill>
            <a:miter lim="800000"/>
            <a:headEnd/>
            <a:tailEnd/>
          </a:ln>
        </p:spPr>
        <p:txBody>
          <a:bodyPr vert="horz" wrap="square" lIns="72000" tIns="36000" rIns="73152" bIns="36576" numCol="1" rtlCol="0" anchor="t" anchorCtr="0" compatLnSpc="1">
            <a:prstTxWarp prst="textNoShape">
              <a:avLst/>
            </a:prstTxWarp>
            <a:noAutofit/>
          </a:bodyPr>
          <a:lstStyle/>
          <a:p>
            <a:pPr marL="0" indent="0" algn="l">
              <a:buClr>
                <a:schemeClr val="tx1"/>
              </a:buClr>
              <a:buNone/>
            </a:pPr>
            <a:r>
              <a:rPr lang="en-US" sz="2000" b="1"/>
              <a:t>Private 5G Networks </a:t>
            </a:r>
            <a:r>
              <a:rPr lang="en-US" sz="2000"/>
              <a:t>(Services). Offerings providing enterprises, utilities etc</a:t>
            </a:r>
            <a:r>
              <a:rPr lang="en-US"/>
              <a:t>. a customized network experience/service, with specific characteristics/SLAs, security, exposed APIs,  self-management beyond what is feasible with services based on the regular public network as it is.</a:t>
            </a:r>
            <a:endParaRPr lang="en-US" sz="2000"/>
          </a:p>
        </p:txBody>
      </p:sp>
      <p:sp>
        <p:nvSpPr>
          <p:cNvPr id="6" name="TextBox 5">
            <a:extLst>
              <a:ext uri="{FF2B5EF4-FFF2-40B4-BE49-F238E27FC236}">
                <a16:creationId xmlns:a16="http://schemas.microsoft.com/office/drawing/2014/main" id="{4BC16702-D5E3-494D-8F91-B0004A84AB07}"/>
              </a:ext>
            </a:extLst>
          </p:cNvPr>
          <p:cNvSpPr txBox="1"/>
          <p:nvPr/>
        </p:nvSpPr>
        <p:spPr bwMode="auto">
          <a:xfrm>
            <a:off x="3846883" y="2640565"/>
            <a:ext cx="4565918" cy="519872"/>
          </a:xfrm>
          <a:prstGeom prst="rect">
            <a:avLst/>
          </a:prstGeom>
          <a:noFill/>
          <a:ln w="12700">
            <a:noFill/>
            <a:miter lim="800000"/>
            <a:headEnd/>
            <a:tailEnd/>
          </a:ln>
        </p:spPr>
        <p:txBody>
          <a:bodyPr vert="horz" wrap="none" lIns="72000" tIns="36000" rIns="73152" bIns="36576" numCol="1" rtlCol="0" anchor="ctr" anchorCtr="0" compatLnSpc="1">
            <a:prstTxWarp prst="textNoShape">
              <a:avLst/>
            </a:prstTxWarp>
            <a:noAutofit/>
          </a:bodyPr>
          <a:lstStyle/>
          <a:p>
            <a:pPr marL="0" indent="0" algn="ctr">
              <a:buClr>
                <a:schemeClr val="tx1"/>
              </a:buClr>
              <a:buNone/>
            </a:pPr>
            <a:r>
              <a:rPr lang="en-US" sz="2000"/>
              <a:t>Different variants:</a:t>
            </a:r>
          </a:p>
        </p:txBody>
      </p:sp>
      <p:sp>
        <p:nvSpPr>
          <p:cNvPr id="7" name="TextBox 6">
            <a:extLst>
              <a:ext uri="{FF2B5EF4-FFF2-40B4-BE49-F238E27FC236}">
                <a16:creationId xmlns:a16="http://schemas.microsoft.com/office/drawing/2014/main" id="{378C70EB-6507-4F91-AE72-8BB89E35BC48}"/>
              </a:ext>
            </a:extLst>
          </p:cNvPr>
          <p:cNvSpPr txBox="1"/>
          <p:nvPr/>
        </p:nvSpPr>
        <p:spPr bwMode="auto">
          <a:xfrm>
            <a:off x="468044" y="3300152"/>
            <a:ext cx="3655253" cy="3209474"/>
          </a:xfrm>
          <a:prstGeom prst="rect">
            <a:avLst/>
          </a:prstGeom>
          <a:solidFill>
            <a:schemeClr val="bg1"/>
          </a:solidFill>
          <a:ln w="19050">
            <a:solidFill>
              <a:schemeClr val="tx1"/>
            </a:solidFill>
            <a:miter lim="800000"/>
            <a:headEnd/>
            <a:tailEnd/>
          </a:ln>
        </p:spPr>
        <p:txBody>
          <a:bodyPr vert="horz" wrap="square" lIns="72000" tIns="36000" rIns="73152" bIns="36576" numCol="1" rtlCol="0" anchor="t" anchorCtr="0" compatLnSpc="1">
            <a:prstTxWarp prst="textNoShape">
              <a:avLst/>
            </a:prstTxWarp>
            <a:noAutofit/>
          </a:bodyPr>
          <a:lstStyle/>
          <a:p>
            <a:pPr marL="0" indent="0" algn="l">
              <a:buClr>
                <a:schemeClr val="tx1"/>
              </a:buClr>
              <a:buNone/>
            </a:pPr>
            <a:r>
              <a:rPr lang="en-US" sz="1800" b="1"/>
              <a:t>Stand-alone Private 5G Network (3GPP </a:t>
            </a:r>
            <a:r>
              <a:rPr lang="en-US" b="1"/>
              <a:t>term: </a:t>
            </a:r>
            <a:r>
              <a:rPr lang="en-US" sz="1800" b="1"/>
              <a:t>S-NPN) </a:t>
            </a:r>
            <a:r>
              <a:rPr lang="en-US" sz="1800"/>
              <a:t> </a:t>
            </a:r>
            <a:br>
              <a:rPr lang="en-US" sz="1800"/>
            </a:br>
            <a:r>
              <a:rPr lang="en-US" sz="1600"/>
              <a:t>Isolated network at the customer site. Slicing to isolate and customize per use case</a:t>
            </a:r>
            <a:endParaRPr lang="en-US" sz="1800"/>
          </a:p>
        </p:txBody>
      </p:sp>
      <p:sp>
        <p:nvSpPr>
          <p:cNvPr id="10" name="TextBox 9">
            <a:extLst>
              <a:ext uri="{FF2B5EF4-FFF2-40B4-BE49-F238E27FC236}">
                <a16:creationId xmlns:a16="http://schemas.microsoft.com/office/drawing/2014/main" id="{FCD16038-6760-4A04-82CE-E4F56611BA84}"/>
              </a:ext>
            </a:extLst>
          </p:cNvPr>
          <p:cNvSpPr txBox="1"/>
          <p:nvPr/>
        </p:nvSpPr>
        <p:spPr bwMode="auto">
          <a:xfrm>
            <a:off x="4364058" y="3317221"/>
            <a:ext cx="3655253" cy="3209474"/>
          </a:xfrm>
          <a:prstGeom prst="rect">
            <a:avLst/>
          </a:prstGeom>
          <a:noFill/>
          <a:ln w="19050">
            <a:solidFill>
              <a:schemeClr val="tx1"/>
            </a:solidFill>
            <a:miter lim="800000"/>
            <a:headEnd/>
            <a:tailEnd/>
          </a:ln>
        </p:spPr>
        <p:txBody>
          <a:bodyPr vert="horz" wrap="square" lIns="72000" tIns="36000" rIns="73152" bIns="36576" numCol="1" rtlCol="0" anchor="t" anchorCtr="0" compatLnSpc="1">
            <a:prstTxWarp prst="textNoShape">
              <a:avLst/>
            </a:prstTxWarp>
            <a:noAutofit/>
          </a:bodyPr>
          <a:lstStyle/>
          <a:p>
            <a:pPr marL="0" indent="0" algn="l">
              <a:buClr>
                <a:schemeClr val="tx1"/>
              </a:buClr>
              <a:buNone/>
            </a:pPr>
            <a:r>
              <a:rPr lang="en-US" sz="1800" b="1"/>
              <a:t>Hybrid Private 5G Network </a:t>
            </a:r>
            <a:br>
              <a:rPr lang="en-US" sz="1800" b="1"/>
            </a:br>
            <a:r>
              <a:rPr lang="en-US" sz="1800" b="1"/>
              <a:t>(3GPP term: PNI-NPN)</a:t>
            </a:r>
          </a:p>
          <a:p>
            <a:pPr marL="0" indent="0" algn="l">
              <a:buClr>
                <a:schemeClr val="tx1"/>
              </a:buClr>
              <a:buNone/>
            </a:pPr>
            <a:r>
              <a:rPr lang="en-US" sz="1600"/>
              <a:t>On-site plus infrastructure also used for public services. Slicing to isolate and customize per customer and use case,</a:t>
            </a:r>
            <a:endParaRPr lang="en-US" sz="1400"/>
          </a:p>
        </p:txBody>
      </p:sp>
      <p:sp>
        <p:nvSpPr>
          <p:cNvPr id="11" name="Rectangle 10">
            <a:extLst>
              <a:ext uri="{FF2B5EF4-FFF2-40B4-BE49-F238E27FC236}">
                <a16:creationId xmlns:a16="http://schemas.microsoft.com/office/drawing/2014/main" id="{0C686724-BBAE-4D71-816A-5386366A57BE}"/>
              </a:ext>
            </a:extLst>
          </p:cNvPr>
          <p:cNvSpPr/>
          <p:nvPr/>
        </p:nvSpPr>
        <p:spPr bwMode="auto">
          <a:xfrm>
            <a:off x="775252" y="4744279"/>
            <a:ext cx="2408493" cy="1563756"/>
          </a:xfrm>
          <a:prstGeom prst="rect">
            <a:avLst/>
          </a:prstGeom>
          <a:noFill/>
          <a:ln w="12700" cap="flat" cmpd="sng" algn="ctr">
            <a:solidFill>
              <a:schemeClr val="tx1"/>
            </a:solidFill>
            <a:prstDash val="dash"/>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err="1">
              <a:ln>
                <a:noFill/>
              </a:ln>
              <a:solidFill>
                <a:schemeClr val="bg1"/>
              </a:solidFill>
              <a:effectLst/>
              <a:latin typeface="+mn-lt"/>
            </a:endParaRPr>
          </a:p>
        </p:txBody>
      </p:sp>
      <p:sp>
        <p:nvSpPr>
          <p:cNvPr id="12" name="TextBox 11">
            <a:extLst>
              <a:ext uri="{FF2B5EF4-FFF2-40B4-BE49-F238E27FC236}">
                <a16:creationId xmlns:a16="http://schemas.microsoft.com/office/drawing/2014/main" id="{D5A98974-550F-4115-A3F3-44DAF5310F41}"/>
              </a:ext>
            </a:extLst>
          </p:cNvPr>
          <p:cNvSpPr txBox="1"/>
          <p:nvPr/>
        </p:nvSpPr>
        <p:spPr bwMode="auto">
          <a:xfrm>
            <a:off x="810940" y="4765362"/>
            <a:ext cx="914400" cy="914400"/>
          </a:xfrm>
          <a:prstGeom prst="rect">
            <a:avLst/>
          </a:prstGeom>
          <a:noFill/>
          <a:ln w="12700">
            <a:noFill/>
            <a:miter lim="800000"/>
            <a:headEnd/>
            <a:tailEnd/>
          </a:ln>
        </p:spPr>
        <p:txBody>
          <a:bodyPr vert="horz" wrap="none" lIns="72000" tIns="36000" rIns="73152" bIns="36576" numCol="1" rtlCol="0" anchor="t" anchorCtr="0" compatLnSpc="1">
            <a:prstTxWarp prst="textNoShape">
              <a:avLst/>
            </a:prstTxWarp>
            <a:noAutofit/>
          </a:bodyPr>
          <a:lstStyle/>
          <a:p>
            <a:pPr marL="0" indent="0" algn="l">
              <a:buClr>
                <a:schemeClr val="tx1"/>
              </a:buClr>
              <a:buNone/>
            </a:pPr>
            <a:r>
              <a:rPr lang="en-US" sz="1200"/>
              <a:t>On prem</a:t>
            </a:r>
          </a:p>
        </p:txBody>
      </p:sp>
      <p:sp>
        <p:nvSpPr>
          <p:cNvPr id="13" name="Subtitle 7">
            <a:extLst>
              <a:ext uri="{FF2B5EF4-FFF2-40B4-BE49-F238E27FC236}">
                <a16:creationId xmlns:a16="http://schemas.microsoft.com/office/drawing/2014/main" id="{4AF60A83-E143-49FF-A26A-2A775C88D91B}"/>
              </a:ext>
            </a:extLst>
          </p:cNvPr>
          <p:cNvSpPr txBox="1">
            <a:spLocks noChangeAspect="1"/>
          </p:cNvSpPr>
          <p:nvPr/>
        </p:nvSpPr>
        <p:spPr>
          <a:xfrm>
            <a:off x="1491582" y="5025096"/>
            <a:ext cx="392786" cy="1120924"/>
          </a:xfrm>
          <a:prstGeom prst="rect">
            <a:avLst/>
          </a:prstGeom>
          <a:solidFill>
            <a:schemeClr val="bg1"/>
          </a:solidFill>
          <a:ln w="19050">
            <a:solidFill>
              <a:schemeClr val="accent2"/>
            </a:solidFill>
            <a:prstDash val="sysDot"/>
          </a:ln>
        </p:spPr>
        <p:txBody>
          <a:bodyPr lIns="0" tIns="18000" rIns="0" bIns="0"/>
          <a:lstStyle>
            <a:lvl1pPr marL="22860" indent="-22860" algn="l" defTabSz="91440" rtl="0" eaLnBrk="1" latinLnBrk="0" hangingPunct="1">
              <a:lnSpc>
                <a:spcPct val="90000"/>
              </a:lnSpc>
              <a:spcBef>
                <a:spcPts val="100"/>
              </a:spcBef>
              <a:buFont typeface="Arial" panose="020B0604020202020204" pitchFamily="34" charset="0"/>
              <a:buChar char="•"/>
              <a:defRPr sz="280" kern="1200">
                <a:solidFill>
                  <a:schemeClr val="tx1"/>
                </a:solidFill>
                <a:latin typeface="+mn-lt"/>
                <a:ea typeface="+mn-ea"/>
                <a:cs typeface="+mn-cs"/>
              </a:defRPr>
            </a:lvl1pPr>
            <a:lvl2pPr marL="68580" indent="-22860" algn="l" defTabSz="91440" rtl="0" eaLnBrk="1" latinLnBrk="0" hangingPunct="1">
              <a:lnSpc>
                <a:spcPct val="90000"/>
              </a:lnSpc>
              <a:spcBef>
                <a:spcPts val="50"/>
              </a:spcBef>
              <a:buFont typeface="Arial" panose="020B0604020202020204" pitchFamily="34" charset="0"/>
              <a:buChar char="•"/>
              <a:defRPr sz="240" kern="1200">
                <a:solidFill>
                  <a:schemeClr val="tx1"/>
                </a:solidFill>
                <a:latin typeface="+mn-lt"/>
                <a:ea typeface="+mn-ea"/>
                <a:cs typeface="+mn-cs"/>
              </a:defRPr>
            </a:lvl2pPr>
            <a:lvl3pPr marL="114300" indent="-22860" algn="l" defTabSz="91440" rtl="0" eaLnBrk="1" latinLnBrk="0" hangingPunct="1">
              <a:lnSpc>
                <a:spcPct val="90000"/>
              </a:lnSpc>
              <a:spcBef>
                <a:spcPts val="50"/>
              </a:spcBef>
              <a:buFont typeface="Arial" panose="020B0604020202020204" pitchFamily="34" charset="0"/>
              <a:buChar char="•"/>
              <a:defRPr sz="200" kern="1200">
                <a:solidFill>
                  <a:schemeClr val="tx1"/>
                </a:solidFill>
                <a:latin typeface="+mn-lt"/>
                <a:ea typeface="+mn-ea"/>
                <a:cs typeface="+mn-cs"/>
              </a:defRPr>
            </a:lvl3pPr>
            <a:lvl4pPr marL="16002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4pPr>
            <a:lvl5pPr marL="20574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5pPr>
            <a:lvl6pPr marL="25146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6pPr>
            <a:lvl7pPr marL="29718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7pPr>
            <a:lvl8pPr marL="34290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8pPr>
            <a:lvl9pPr marL="38862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9pPr>
          </a:lstStyle>
          <a:p>
            <a:pPr marL="0" marR="0" lvl="0" indent="0" algn="ctr" defTabSz="91440" rtl="0" eaLnBrk="1" fontAlgn="base" latinLnBrk="0" hangingPunct="1">
              <a:lnSpc>
                <a:spcPct val="100000"/>
              </a:lnSpc>
              <a:spcBef>
                <a:spcPts val="100"/>
              </a:spcBef>
              <a:spcAft>
                <a:spcPct val="0"/>
              </a:spcAft>
              <a:buClr>
                <a:srgbClr val="181818"/>
              </a:buClr>
              <a:buSzTx/>
              <a:buFont typeface="Arial" panose="020B0604020202020204" pitchFamily="34" charset="0"/>
              <a:buNone/>
              <a:tabLst/>
              <a:defRPr/>
            </a:pPr>
            <a:r>
              <a:rPr kumimoji="0" lang="en-US" sz="2400" b="0" i="0" u="none" strike="noStrike" kern="1200" cap="none" spc="-30" normalizeH="0" baseline="0" noProof="0">
                <a:ln>
                  <a:noFill/>
                </a:ln>
                <a:solidFill>
                  <a:srgbClr val="181818"/>
                </a:solidFill>
                <a:effectLst/>
                <a:uLnTx/>
                <a:uFillTx/>
                <a:latin typeface="Ericsson Technical Icons" panose="00000500000000000000" pitchFamily="2" charset="0"/>
                <a:ea typeface="+mn-ea"/>
                <a:cs typeface="+mn-cs"/>
              </a:rPr>
              <a:t>B</a:t>
            </a:r>
          </a:p>
          <a:p>
            <a:pPr marL="0" marR="0" lvl="0" indent="0" algn="ctr" defTabSz="91440" rtl="0" eaLnBrk="1" fontAlgn="base" latinLnBrk="0" hangingPunct="1">
              <a:lnSpc>
                <a:spcPct val="100000"/>
              </a:lnSpc>
              <a:spcBef>
                <a:spcPts val="100"/>
              </a:spcBef>
              <a:spcAft>
                <a:spcPct val="0"/>
              </a:spcAft>
              <a:buClr>
                <a:srgbClr val="181818"/>
              </a:buClr>
              <a:buSzTx/>
              <a:buFont typeface="Arial" panose="020B0604020202020204" pitchFamily="34" charset="0"/>
              <a:buNone/>
              <a:tabLst/>
              <a:defRPr/>
            </a:pPr>
            <a:endParaRPr kumimoji="0" lang="en-US" sz="1200" b="0" i="0" u="none" strike="noStrike" kern="1200" cap="none" spc="-30" normalizeH="0" baseline="0" noProof="0">
              <a:ln>
                <a:noFill/>
              </a:ln>
              <a:solidFill>
                <a:srgbClr val="181818"/>
              </a:solidFill>
              <a:effectLst/>
              <a:uLnTx/>
              <a:uFillTx/>
              <a:latin typeface="Ericsson Hilda"/>
              <a:ea typeface="+mn-ea"/>
              <a:cs typeface="+mn-cs"/>
            </a:endParaRPr>
          </a:p>
          <a:p>
            <a:pPr marL="0" marR="0" lvl="0" indent="0" algn="ctr" defTabSz="91440" rtl="0" eaLnBrk="1" fontAlgn="base" latinLnBrk="0" hangingPunct="1">
              <a:lnSpc>
                <a:spcPct val="100000"/>
              </a:lnSpc>
              <a:spcBef>
                <a:spcPts val="100"/>
              </a:spcBef>
              <a:spcAft>
                <a:spcPct val="0"/>
              </a:spcAft>
              <a:buClr>
                <a:srgbClr val="181818"/>
              </a:buClr>
              <a:buSzTx/>
              <a:buFont typeface="Arial" panose="020B0604020202020204" pitchFamily="34" charset="0"/>
              <a:buNone/>
              <a:tabLst/>
              <a:defRPr/>
            </a:pPr>
            <a:endParaRPr kumimoji="0" lang="en-US" sz="1200" b="0" i="0" u="none" strike="noStrike" kern="1200" cap="none" spc="-30" normalizeH="0" baseline="0" noProof="0">
              <a:ln>
                <a:noFill/>
              </a:ln>
              <a:solidFill>
                <a:srgbClr val="181818"/>
              </a:solidFill>
              <a:effectLst/>
              <a:uLnTx/>
              <a:uFillTx/>
              <a:latin typeface="Ericsson Hilda" pitchFamily="2" charset="0"/>
              <a:ea typeface="+mn-ea"/>
              <a:cs typeface="+mn-cs"/>
            </a:endParaRPr>
          </a:p>
        </p:txBody>
      </p:sp>
      <p:grpSp>
        <p:nvGrpSpPr>
          <p:cNvPr id="14" name="Picture Placeholder 35">
            <a:extLst>
              <a:ext uri="{FF2B5EF4-FFF2-40B4-BE49-F238E27FC236}">
                <a16:creationId xmlns:a16="http://schemas.microsoft.com/office/drawing/2014/main" id="{B9F89EE6-E19C-45C0-854C-6AAB0CB7F730}"/>
              </a:ext>
            </a:extLst>
          </p:cNvPr>
          <p:cNvGrpSpPr>
            <a:grpSpLocks noChangeAspect="1"/>
          </p:cNvGrpSpPr>
          <p:nvPr/>
        </p:nvGrpSpPr>
        <p:grpSpPr>
          <a:xfrm>
            <a:off x="943548" y="5190837"/>
            <a:ext cx="368522" cy="280077"/>
            <a:chOff x="472157" y="583425"/>
            <a:chExt cx="810863" cy="616257"/>
          </a:xfrm>
          <a:solidFill>
            <a:schemeClr val="accent2"/>
          </a:solidFill>
        </p:grpSpPr>
        <p:sp>
          <p:nvSpPr>
            <p:cNvPr id="15" name="Freeform 64">
              <a:extLst>
                <a:ext uri="{FF2B5EF4-FFF2-40B4-BE49-F238E27FC236}">
                  <a16:creationId xmlns:a16="http://schemas.microsoft.com/office/drawing/2014/main" id="{D9609D42-7BBE-402A-875B-17499E095DB8}"/>
                </a:ext>
              </a:extLst>
            </p:cNvPr>
            <p:cNvSpPr/>
            <p:nvPr/>
          </p:nvSpPr>
          <p:spPr>
            <a:xfrm>
              <a:off x="472157" y="884346"/>
              <a:ext cx="810863" cy="315336"/>
            </a:xfrm>
            <a:custGeom>
              <a:avLst/>
              <a:gdLst>
                <a:gd name="connsiteX0" fmla="*/ 527061 w 810863"/>
                <a:gd name="connsiteY0" fmla="*/ 48652 h 315335"/>
                <a:gd name="connsiteX1" fmla="*/ 301821 w 810863"/>
                <a:gd name="connsiteY1" fmla="*/ 48652 h 315335"/>
                <a:gd name="connsiteX2" fmla="*/ 301821 w 810863"/>
                <a:gd name="connsiteY2" fmla="*/ 0 h 315335"/>
                <a:gd name="connsiteX3" fmla="*/ 0 w 810863"/>
                <a:gd name="connsiteY3" fmla="*/ 0 h 315335"/>
                <a:gd name="connsiteX4" fmla="*/ 0 w 810863"/>
                <a:gd name="connsiteY4" fmla="*/ 170281 h 315335"/>
                <a:gd name="connsiteX5" fmla="*/ 45048 w 810863"/>
                <a:gd name="connsiteY5" fmla="*/ 170281 h 315335"/>
                <a:gd name="connsiteX6" fmla="*/ 45048 w 810863"/>
                <a:gd name="connsiteY6" fmla="*/ 260377 h 315335"/>
                <a:gd name="connsiteX7" fmla="*/ 139647 w 810863"/>
                <a:gd name="connsiteY7" fmla="*/ 355879 h 315335"/>
                <a:gd name="connsiteX8" fmla="*/ 139649 w 810863"/>
                <a:gd name="connsiteY8" fmla="*/ 355879 h 315335"/>
                <a:gd name="connsiteX9" fmla="*/ 301821 w 810863"/>
                <a:gd name="connsiteY9" fmla="*/ 355879 h 315335"/>
                <a:gd name="connsiteX10" fmla="*/ 396567 w 810863"/>
                <a:gd name="connsiteY10" fmla="*/ 258736 h 315335"/>
                <a:gd name="connsiteX11" fmla="*/ 396422 w 810863"/>
                <a:gd name="connsiteY11" fmla="*/ 254521 h 315335"/>
                <a:gd name="connsiteX12" fmla="*/ 445325 w 810863"/>
                <a:gd name="connsiteY12" fmla="*/ 195759 h 315335"/>
                <a:gd name="connsiteX13" fmla="*/ 504087 w 810863"/>
                <a:gd name="connsiteY13" fmla="*/ 244662 h 315335"/>
                <a:gd name="connsiteX14" fmla="*/ 504087 w 810863"/>
                <a:gd name="connsiteY14" fmla="*/ 254521 h 315335"/>
                <a:gd name="connsiteX15" fmla="*/ 602291 w 810863"/>
                <a:gd name="connsiteY15" fmla="*/ 355879 h 315335"/>
                <a:gd name="connsiteX16" fmla="*/ 757256 w 810863"/>
                <a:gd name="connsiteY16" fmla="*/ 355879 h 315335"/>
                <a:gd name="connsiteX17" fmla="*/ 855461 w 810863"/>
                <a:gd name="connsiteY17" fmla="*/ 256323 h 315335"/>
                <a:gd name="connsiteX18" fmla="*/ 855461 w 810863"/>
                <a:gd name="connsiteY18" fmla="*/ 48652 h 315335"/>
                <a:gd name="connsiteX19" fmla="*/ 45048 w 810863"/>
                <a:gd name="connsiteY19" fmla="*/ 45048 h 315335"/>
                <a:gd name="connsiteX20" fmla="*/ 254971 w 810863"/>
                <a:gd name="connsiteY20" fmla="*/ 45048 h 315335"/>
                <a:gd name="connsiteX21" fmla="*/ 254971 w 810863"/>
                <a:gd name="connsiteY21" fmla="*/ 125233 h 315335"/>
                <a:gd name="connsiteX22" fmla="*/ 45048 w 810863"/>
                <a:gd name="connsiteY22" fmla="*/ 125233 h 315335"/>
                <a:gd name="connsiteX23" fmla="*/ 810863 w 810863"/>
                <a:gd name="connsiteY23" fmla="*/ 255422 h 315335"/>
                <a:gd name="connsiteX24" fmla="*/ 757707 w 810863"/>
                <a:gd name="connsiteY24" fmla="*/ 309930 h 315335"/>
                <a:gd name="connsiteX25" fmla="*/ 602742 w 810863"/>
                <a:gd name="connsiteY25" fmla="*/ 309930 h 315335"/>
                <a:gd name="connsiteX26" fmla="*/ 549585 w 810863"/>
                <a:gd name="connsiteY26" fmla="*/ 253620 h 315335"/>
                <a:gd name="connsiteX27" fmla="*/ 457383 w 810863"/>
                <a:gd name="connsiteY27" fmla="*/ 148062 h 315335"/>
                <a:gd name="connsiteX28" fmla="*/ 351825 w 810863"/>
                <a:gd name="connsiteY28" fmla="*/ 240264 h 315335"/>
                <a:gd name="connsiteX29" fmla="*/ 351825 w 810863"/>
                <a:gd name="connsiteY29" fmla="*/ 253620 h 315335"/>
                <a:gd name="connsiteX30" fmla="*/ 305691 w 810863"/>
                <a:gd name="connsiteY30" fmla="*/ 309712 h 315335"/>
                <a:gd name="connsiteX31" fmla="*/ 302272 w 810863"/>
                <a:gd name="connsiteY31" fmla="*/ 309930 h 315335"/>
                <a:gd name="connsiteX32" fmla="*/ 140099 w 810863"/>
                <a:gd name="connsiteY32" fmla="*/ 309930 h 315335"/>
                <a:gd name="connsiteX33" fmla="*/ 90546 w 810863"/>
                <a:gd name="connsiteY33" fmla="*/ 259480 h 315335"/>
                <a:gd name="connsiteX34" fmla="*/ 90546 w 810863"/>
                <a:gd name="connsiteY34" fmla="*/ 259476 h 315335"/>
                <a:gd name="connsiteX35" fmla="*/ 90546 w 810863"/>
                <a:gd name="connsiteY35" fmla="*/ 169380 h 315335"/>
                <a:gd name="connsiteX36" fmla="*/ 300019 w 810863"/>
                <a:gd name="connsiteY36" fmla="*/ 169380 h 315335"/>
                <a:gd name="connsiteX37" fmla="*/ 300019 w 810863"/>
                <a:gd name="connsiteY37" fmla="*/ 92799 h 315335"/>
                <a:gd name="connsiteX38" fmla="*/ 810863 w 810863"/>
                <a:gd name="connsiteY38" fmla="*/ 92799 h 31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810863" h="315335">
                  <a:moveTo>
                    <a:pt x="527061" y="48652"/>
                  </a:moveTo>
                  <a:lnTo>
                    <a:pt x="301821" y="48652"/>
                  </a:lnTo>
                  <a:lnTo>
                    <a:pt x="301821" y="0"/>
                  </a:lnTo>
                  <a:lnTo>
                    <a:pt x="0" y="0"/>
                  </a:lnTo>
                  <a:lnTo>
                    <a:pt x="0" y="170281"/>
                  </a:lnTo>
                  <a:lnTo>
                    <a:pt x="45048" y="170281"/>
                  </a:lnTo>
                  <a:lnTo>
                    <a:pt x="45048" y="260377"/>
                  </a:lnTo>
                  <a:cubicBezTo>
                    <a:pt x="44799" y="312872"/>
                    <a:pt x="87152" y="355630"/>
                    <a:pt x="139647" y="355879"/>
                  </a:cubicBezTo>
                  <a:cubicBezTo>
                    <a:pt x="139647" y="355879"/>
                    <a:pt x="139648" y="355879"/>
                    <a:pt x="139649" y="355879"/>
                  </a:cubicBezTo>
                  <a:lnTo>
                    <a:pt x="301821" y="355879"/>
                  </a:lnTo>
                  <a:cubicBezTo>
                    <a:pt x="354810" y="355217"/>
                    <a:pt x="397229" y="311724"/>
                    <a:pt x="396567" y="258736"/>
                  </a:cubicBezTo>
                  <a:cubicBezTo>
                    <a:pt x="396550" y="257330"/>
                    <a:pt x="396501" y="255925"/>
                    <a:pt x="396422" y="254521"/>
                  </a:cubicBezTo>
                  <a:cubicBezTo>
                    <a:pt x="393699" y="224790"/>
                    <a:pt x="415594" y="198482"/>
                    <a:pt x="445325" y="195759"/>
                  </a:cubicBezTo>
                  <a:cubicBezTo>
                    <a:pt x="475055" y="193037"/>
                    <a:pt x="501364" y="214931"/>
                    <a:pt x="504087" y="244662"/>
                  </a:cubicBezTo>
                  <a:cubicBezTo>
                    <a:pt x="504387" y="247941"/>
                    <a:pt x="504387" y="251241"/>
                    <a:pt x="504087" y="254521"/>
                  </a:cubicBezTo>
                  <a:cubicBezTo>
                    <a:pt x="503334" y="309582"/>
                    <a:pt x="547234" y="354892"/>
                    <a:pt x="602291" y="355879"/>
                  </a:cubicBezTo>
                  <a:lnTo>
                    <a:pt x="757256" y="355879"/>
                  </a:lnTo>
                  <a:cubicBezTo>
                    <a:pt x="811815" y="355383"/>
                    <a:pt x="855711" y="310883"/>
                    <a:pt x="855461" y="256323"/>
                  </a:cubicBezTo>
                  <a:lnTo>
                    <a:pt x="855461" y="48652"/>
                  </a:lnTo>
                  <a:close/>
                  <a:moveTo>
                    <a:pt x="45048" y="45048"/>
                  </a:moveTo>
                  <a:lnTo>
                    <a:pt x="254971" y="45048"/>
                  </a:lnTo>
                  <a:lnTo>
                    <a:pt x="254971" y="125233"/>
                  </a:lnTo>
                  <a:lnTo>
                    <a:pt x="45048" y="125233"/>
                  </a:lnTo>
                  <a:close/>
                  <a:moveTo>
                    <a:pt x="810863" y="255422"/>
                  </a:moveTo>
                  <a:cubicBezTo>
                    <a:pt x="811115" y="285104"/>
                    <a:pt x="787386" y="309436"/>
                    <a:pt x="757707" y="309930"/>
                  </a:cubicBezTo>
                  <a:lnTo>
                    <a:pt x="602742" y="309930"/>
                  </a:lnTo>
                  <a:cubicBezTo>
                    <a:pt x="572671" y="308711"/>
                    <a:pt x="549071" y="283711"/>
                    <a:pt x="549585" y="253620"/>
                  </a:cubicBezTo>
                  <a:cubicBezTo>
                    <a:pt x="553273" y="199010"/>
                    <a:pt x="511993" y="151750"/>
                    <a:pt x="457383" y="148062"/>
                  </a:cubicBezTo>
                  <a:cubicBezTo>
                    <a:pt x="402773" y="144374"/>
                    <a:pt x="355513" y="185654"/>
                    <a:pt x="351825" y="240264"/>
                  </a:cubicBezTo>
                  <a:cubicBezTo>
                    <a:pt x="351524" y="244711"/>
                    <a:pt x="351524" y="249173"/>
                    <a:pt x="351825" y="253620"/>
                  </a:cubicBezTo>
                  <a:cubicBezTo>
                    <a:pt x="354574" y="281849"/>
                    <a:pt x="333920" y="306962"/>
                    <a:pt x="305691" y="309712"/>
                  </a:cubicBezTo>
                  <a:cubicBezTo>
                    <a:pt x="304554" y="309823"/>
                    <a:pt x="303414" y="309895"/>
                    <a:pt x="302272" y="309930"/>
                  </a:cubicBezTo>
                  <a:lnTo>
                    <a:pt x="140099" y="309930"/>
                  </a:lnTo>
                  <a:cubicBezTo>
                    <a:pt x="112484" y="309682"/>
                    <a:pt x="90299" y="287095"/>
                    <a:pt x="90546" y="259480"/>
                  </a:cubicBezTo>
                  <a:cubicBezTo>
                    <a:pt x="90546" y="259479"/>
                    <a:pt x="90546" y="259478"/>
                    <a:pt x="90546" y="259476"/>
                  </a:cubicBezTo>
                  <a:lnTo>
                    <a:pt x="90546" y="169380"/>
                  </a:lnTo>
                  <a:lnTo>
                    <a:pt x="300019" y="169380"/>
                  </a:lnTo>
                  <a:lnTo>
                    <a:pt x="300019" y="92799"/>
                  </a:lnTo>
                  <a:lnTo>
                    <a:pt x="810863" y="92799"/>
                  </a:lnTo>
                  <a:close/>
                </a:path>
              </a:pathLst>
            </a:custGeom>
            <a:grpFill/>
            <a:ln w="44847" cap="flat">
              <a:noFill/>
              <a:prstDash val="solid"/>
              <a:miter/>
            </a:ln>
          </p:spPr>
          <p:txBody>
            <a:bodyPr rtlCol="0" anchor="ctr"/>
            <a:lstStyle/>
            <a:p>
              <a:pPr marL="180000" marR="0" lvl="0" indent="-180000"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2000" b="0" i="0" u="none" strike="noStrike" kern="1000" cap="none" spc="-30" normalizeH="0" baseline="0" noProof="0">
                <a:ln>
                  <a:noFill/>
                </a:ln>
                <a:solidFill>
                  <a:srgbClr val="181818"/>
                </a:solidFill>
                <a:effectLst/>
                <a:uLnTx/>
                <a:uFillTx/>
                <a:latin typeface="Ericsson Hilda"/>
                <a:ea typeface="+mn-ea"/>
                <a:cs typeface="+mn-cs"/>
              </a:endParaRPr>
            </a:p>
          </p:txBody>
        </p:sp>
        <p:sp>
          <p:nvSpPr>
            <p:cNvPr id="16" name="Freeform 65">
              <a:extLst>
                <a:ext uri="{FF2B5EF4-FFF2-40B4-BE49-F238E27FC236}">
                  <a16:creationId xmlns:a16="http://schemas.microsoft.com/office/drawing/2014/main" id="{8406F5E3-CD6E-43D6-9F7D-44B0F9184E70}"/>
                </a:ext>
              </a:extLst>
            </p:cNvPr>
            <p:cNvSpPr/>
            <p:nvPr/>
          </p:nvSpPr>
          <p:spPr>
            <a:xfrm>
              <a:off x="900113" y="583425"/>
              <a:ext cx="45048" cy="45048"/>
            </a:xfrm>
            <a:custGeom>
              <a:avLst/>
              <a:gdLst>
                <a:gd name="connsiteX0" fmla="*/ 0 w 45047"/>
                <a:gd name="connsiteY0" fmla="*/ 0 h 45047"/>
                <a:gd name="connsiteX1" fmla="*/ 45048 w 45047"/>
                <a:gd name="connsiteY1" fmla="*/ 0 h 45047"/>
                <a:gd name="connsiteX2" fmla="*/ 45048 w 45047"/>
                <a:gd name="connsiteY2" fmla="*/ 45498 h 45047"/>
                <a:gd name="connsiteX3" fmla="*/ 0 w 45047"/>
                <a:gd name="connsiteY3" fmla="*/ 45498 h 45047"/>
              </a:gdLst>
              <a:ahLst/>
              <a:cxnLst>
                <a:cxn ang="0">
                  <a:pos x="connsiteX0" y="connsiteY0"/>
                </a:cxn>
                <a:cxn ang="0">
                  <a:pos x="connsiteX1" y="connsiteY1"/>
                </a:cxn>
                <a:cxn ang="0">
                  <a:pos x="connsiteX2" y="connsiteY2"/>
                </a:cxn>
                <a:cxn ang="0">
                  <a:pos x="connsiteX3" y="connsiteY3"/>
                </a:cxn>
              </a:cxnLst>
              <a:rect l="l" t="t" r="r" b="b"/>
              <a:pathLst>
                <a:path w="45047" h="45047">
                  <a:moveTo>
                    <a:pt x="0" y="0"/>
                  </a:moveTo>
                  <a:lnTo>
                    <a:pt x="45048" y="0"/>
                  </a:lnTo>
                  <a:lnTo>
                    <a:pt x="45048" y="45498"/>
                  </a:lnTo>
                  <a:lnTo>
                    <a:pt x="0" y="45498"/>
                  </a:lnTo>
                  <a:close/>
                </a:path>
              </a:pathLst>
            </a:custGeom>
            <a:grpFill/>
            <a:ln w="44847" cap="flat">
              <a:noFill/>
              <a:prstDash val="solid"/>
              <a:miter/>
            </a:ln>
          </p:spPr>
          <p:txBody>
            <a:bodyPr rtlCol="0" anchor="ctr"/>
            <a:lstStyle/>
            <a:p>
              <a:pPr marL="180000" marR="0" lvl="0" indent="-180000"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2000" b="0" i="0" u="none" strike="noStrike" kern="1000" cap="none" spc="-30" normalizeH="0" baseline="0" noProof="0">
                <a:ln>
                  <a:noFill/>
                </a:ln>
                <a:solidFill>
                  <a:srgbClr val="181818"/>
                </a:solidFill>
                <a:effectLst/>
                <a:uLnTx/>
                <a:uFillTx/>
                <a:latin typeface="Ericsson Hilda"/>
                <a:ea typeface="+mn-ea"/>
                <a:cs typeface="+mn-cs"/>
              </a:endParaRPr>
            </a:p>
          </p:txBody>
        </p:sp>
        <p:sp>
          <p:nvSpPr>
            <p:cNvPr id="17" name="Freeform 66">
              <a:extLst>
                <a:ext uri="{FF2B5EF4-FFF2-40B4-BE49-F238E27FC236}">
                  <a16:creationId xmlns:a16="http://schemas.microsoft.com/office/drawing/2014/main" id="{53929554-3863-459C-AC08-336EA1FA2BD9}"/>
                </a:ext>
              </a:extLst>
            </p:cNvPr>
            <p:cNvSpPr/>
            <p:nvPr/>
          </p:nvSpPr>
          <p:spPr>
            <a:xfrm>
              <a:off x="900113" y="763617"/>
              <a:ext cx="45048" cy="45048"/>
            </a:xfrm>
            <a:custGeom>
              <a:avLst/>
              <a:gdLst>
                <a:gd name="connsiteX0" fmla="*/ 0 w 45047"/>
                <a:gd name="connsiteY0" fmla="*/ 0 h 45047"/>
                <a:gd name="connsiteX1" fmla="*/ 45048 w 45047"/>
                <a:gd name="connsiteY1" fmla="*/ 0 h 45047"/>
                <a:gd name="connsiteX2" fmla="*/ 45048 w 45047"/>
                <a:gd name="connsiteY2" fmla="*/ 45498 h 45047"/>
                <a:gd name="connsiteX3" fmla="*/ 0 w 45047"/>
                <a:gd name="connsiteY3" fmla="*/ 45498 h 45047"/>
              </a:gdLst>
              <a:ahLst/>
              <a:cxnLst>
                <a:cxn ang="0">
                  <a:pos x="connsiteX0" y="connsiteY0"/>
                </a:cxn>
                <a:cxn ang="0">
                  <a:pos x="connsiteX1" y="connsiteY1"/>
                </a:cxn>
                <a:cxn ang="0">
                  <a:pos x="connsiteX2" y="connsiteY2"/>
                </a:cxn>
                <a:cxn ang="0">
                  <a:pos x="connsiteX3" y="connsiteY3"/>
                </a:cxn>
              </a:cxnLst>
              <a:rect l="l" t="t" r="r" b="b"/>
              <a:pathLst>
                <a:path w="45047" h="45047">
                  <a:moveTo>
                    <a:pt x="0" y="0"/>
                  </a:moveTo>
                  <a:lnTo>
                    <a:pt x="45048" y="0"/>
                  </a:lnTo>
                  <a:lnTo>
                    <a:pt x="45048" y="45498"/>
                  </a:lnTo>
                  <a:lnTo>
                    <a:pt x="0" y="45498"/>
                  </a:lnTo>
                  <a:close/>
                </a:path>
              </a:pathLst>
            </a:custGeom>
            <a:grpFill/>
            <a:ln w="44847" cap="flat">
              <a:noFill/>
              <a:prstDash val="solid"/>
              <a:miter/>
            </a:ln>
          </p:spPr>
          <p:txBody>
            <a:bodyPr rtlCol="0" anchor="ctr"/>
            <a:lstStyle/>
            <a:p>
              <a:pPr marL="180000" marR="0" lvl="0" indent="-180000"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2000" b="0" i="0" u="none" strike="noStrike" kern="1000" cap="none" spc="-30" normalizeH="0" baseline="0" noProof="0">
                <a:ln>
                  <a:noFill/>
                </a:ln>
                <a:solidFill>
                  <a:srgbClr val="181818"/>
                </a:solidFill>
                <a:effectLst/>
                <a:uLnTx/>
                <a:uFillTx/>
                <a:latin typeface="Ericsson Hilda"/>
                <a:ea typeface="+mn-ea"/>
                <a:cs typeface="+mn-cs"/>
              </a:endParaRPr>
            </a:p>
          </p:txBody>
        </p:sp>
        <p:sp>
          <p:nvSpPr>
            <p:cNvPr id="18" name="Freeform 67">
              <a:extLst>
                <a:ext uri="{FF2B5EF4-FFF2-40B4-BE49-F238E27FC236}">
                  <a16:creationId xmlns:a16="http://schemas.microsoft.com/office/drawing/2014/main" id="{6C0B1EDD-6A33-406C-A67F-0387DA0B4222}"/>
                </a:ext>
              </a:extLst>
            </p:cNvPr>
            <p:cNvSpPr/>
            <p:nvPr/>
          </p:nvSpPr>
          <p:spPr>
            <a:xfrm>
              <a:off x="900113" y="673521"/>
              <a:ext cx="45048" cy="45048"/>
            </a:xfrm>
            <a:custGeom>
              <a:avLst/>
              <a:gdLst>
                <a:gd name="connsiteX0" fmla="*/ 0 w 45047"/>
                <a:gd name="connsiteY0" fmla="*/ 0 h 45047"/>
                <a:gd name="connsiteX1" fmla="*/ 45048 w 45047"/>
                <a:gd name="connsiteY1" fmla="*/ 0 h 45047"/>
                <a:gd name="connsiteX2" fmla="*/ 45048 w 45047"/>
                <a:gd name="connsiteY2" fmla="*/ 45498 h 45047"/>
                <a:gd name="connsiteX3" fmla="*/ 0 w 45047"/>
                <a:gd name="connsiteY3" fmla="*/ 45498 h 45047"/>
              </a:gdLst>
              <a:ahLst/>
              <a:cxnLst>
                <a:cxn ang="0">
                  <a:pos x="connsiteX0" y="connsiteY0"/>
                </a:cxn>
                <a:cxn ang="0">
                  <a:pos x="connsiteX1" y="connsiteY1"/>
                </a:cxn>
                <a:cxn ang="0">
                  <a:pos x="connsiteX2" y="connsiteY2"/>
                </a:cxn>
                <a:cxn ang="0">
                  <a:pos x="connsiteX3" y="connsiteY3"/>
                </a:cxn>
              </a:cxnLst>
              <a:rect l="l" t="t" r="r" b="b"/>
              <a:pathLst>
                <a:path w="45047" h="45047">
                  <a:moveTo>
                    <a:pt x="0" y="0"/>
                  </a:moveTo>
                  <a:lnTo>
                    <a:pt x="45048" y="0"/>
                  </a:lnTo>
                  <a:lnTo>
                    <a:pt x="45048" y="45498"/>
                  </a:lnTo>
                  <a:lnTo>
                    <a:pt x="0" y="45498"/>
                  </a:lnTo>
                  <a:close/>
                </a:path>
              </a:pathLst>
            </a:custGeom>
            <a:grpFill/>
            <a:ln w="44847" cap="flat">
              <a:noFill/>
              <a:prstDash val="solid"/>
              <a:miter/>
            </a:ln>
          </p:spPr>
          <p:txBody>
            <a:bodyPr rtlCol="0" anchor="ctr"/>
            <a:lstStyle/>
            <a:p>
              <a:pPr marL="180000" marR="0" lvl="0" indent="-180000"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2000" b="0" i="0" u="none" strike="noStrike" kern="1000" cap="none" spc="-30" normalizeH="0" baseline="0" noProof="0">
                <a:ln>
                  <a:noFill/>
                </a:ln>
                <a:solidFill>
                  <a:srgbClr val="181818"/>
                </a:solidFill>
                <a:effectLst/>
                <a:uLnTx/>
                <a:uFillTx/>
                <a:latin typeface="Ericsson Hilda"/>
                <a:ea typeface="+mn-ea"/>
                <a:cs typeface="+mn-cs"/>
              </a:endParaRPr>
            </a:p>
          </p:txBody>
        </p:sp>
      </p:grpSp>
      <p:grpSp>
        <p:nvGrpSpPr>
          <p:cNvPr id="19" name="Picture Placeholder 29">
            <a:extLst>
              <a:ext uri="{FF2B5EF4-FFF2-40B4-BE49-F238E27FC236}">
                <a16:creationId xmlns:a16="http://schemas.microsoft.com/office/drawing/2014/main" id="{32C2A6D2-E04E-4B21-A0ED-086313AF4C4F}"/>
              </a:ext>
            </a:extLst>
          </p:cNvPr>
          <p:cNvGrpSpPr>
            <a:grpSpLocks noChangeAspect="1"/>
          </p:cNvGrpSpPr>
          <p:nvPr/>
        </p:nvGrpSpPr>
        <p:grpSpPr>
          <a:xfrm>
            <a:off x="946180" y="5710051"/>
            <a:ext cx="291263" cy="337745"/>
            <a:chOff x="465850" y="392964"/>
            <a:chExt cx="855911" cy="992504"/>
          </a:xfrm>
          <a:solidFill>
            <a:schemeClr val="accent3"/>
          </a:solidFill>
        </p:grpSpPr>
        <p:sp>
          <p:nvSpPr>
            <p:cNvPr id="20" name="Freeform 2">
              <a:extLst>
                <a:ext uri="{FF2B5EF4-FFF2-40B4-BE49-F238E27FC236}">
                  <a16:creationId xmlns:a16="http://schemas.microsoft.com/office/drawing/2014/main" id="{BE2D7E19-4A5C-4C78-B374-ED5B6DB0DCD7}"/>
                </a:ext>
              </a:extLst>
            </p:cNvPr>
            <p:cNvSpPr/>
            <p:nvPr/>
          </p:nvSpPr>
          <p:spPr>
            <a:xfrm>
              <a:off x="555496" y="1136848"/>
              <a:ext cx="180192" cy="180455"/>
            </a:xfrm>
            <a:custGeom>
              <a:avLst/>
              <a:gdLst>
                <a:gd name="connsiteX0" fmla="*/ 0 w 180191"/>
                <a:gd name="connsiteY0" fmla="*/ 90228 h 180455"/>
                <a:gd name="connsiteX1" fmla="*/ 90096 w 180191"/>
                <a:gd name="connsiteY1" fmla="*/ 180455 h 180455"/>
                <a:gd name="connsiteX2" fmla="*/ 180192 w 180191"/>
                <a:gd name="connsiteY2" fmla="*/ 90228 h 180455"/>
                <a:gd name="connsiteX3" fmla="*/ 90096 w 180191"/>
                <a:gd name="connsiteY3" fmla="*/ 0 h 180455"/>
                <a:gd name="connsiteX4" fmla="*/ 0 w 180191"/>
                <a:gd name="connsiteY4" fmla="*/ 90228 h 180455"/>
                <a:gd name="connsiteX5" fmla="*/ 135144 w 180191"/>
                <a:gd name="connsiteY5" fmla="*/ 90228 h 180455"/>
                <a:gd name="connsiteX6" fmla="*/ 90096 w 180191"/>
                <a:gd name="connsiteY6" fmla="*/ 135341 h 180455"/>
                <a:gd name="connsiteX7" fmla="*/ 45048 w 180191"/>
                <a:gd name="connsiteY7" fmla="*/ 90228 h 180455"/>
                <a:gd name="connsiteX8" fmla="*/ 90096 w 180191"/>
                <a:gd name="connsiteY8" fmla="*/ 45114 h 180455"/>
                <a:gd name="connsiteX9" fmla="*/ 135144 w 180191"/>
                <a:gd name="connsiteY9" fmla="*/ 90228 h 18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191" h="180455">
                  <a:moveTo>
                    <a:pt x="0" y="90228"/>
                  </a:moveTo>
                  <a:cubicBezTo>
                    <a:pt x="0" y="140059"/>
                    <a:pt x="40337" y="180455"/>
                    <a:pt x="90096" y="180455"/>
                  </a:cubicBezTo>
                  <a:cubicBezTo>
                    <a:pt x="139855" y="180455"/>
                    <a:pt x="180192" y="140059"/>
                    <a:pt x="180192" y="90228"/>
                  </a:cubicBezTo>
                  <a:cubicBezTo>
                    <a:pt x="180192" y="40396"/>
                    <a:pt x="139855" y="0"/>
                    <a:pt x="90096" y="0"/>
                  </a:cubicBezTo>
                  <a:cubicBezTo>
                    <a:pt x="40337" y="0"/>
                    <a:pt x="0" y="40396"/>
                    <a:pt x="0" y="90228"/>
                  </a:cubicBezTo>
                  <a:close/>
                  <a:moveTo>
                    <a:pt x="135144" y="90228"/>
                  </a:moveTo>
                  <a:cubicBezTo>
                    <a:pt x="135144" y="115143"/>
                    <a:pt x="114975" y="135341"/>
                    <a:pt x="90096" y="135341"/>
                  </a:cubicBezTo>
                  <a:cubicBezTo>
                    <a:pt x="65217" y="135341"/>
                    <a:pt x="45048" y="115143"/>
                    <a:pt x="45048" y="90228"/>
                  </a:cubicBezTo>
                  <a:cubicBezTo>
                    <a:pt x="45048" y="65312"/>
                    <a:pt x="65217" y="45114"/>
                    <a:pt x="90096" y="45114"/>
                  </a:cubicBezTo>
                  <a:cubicBezTo>
                    <a:pt x="114975" y="45114"/>
                    <a:pt x="135144" y="65312"/>
                    <a:pt x="135144" y="90228"/>
                  </a:cubicBezTo>
                  <a:close/>
                </a:path>
              </a:pathLst>
            </a:custGeom>
            <a:grpFill/>
            <a:ln w="44847" cap="flat">
              <a:noFill/>
              <a:prstDash val="solid"/>
              <a:miter/>
            </a:ln>
          </p:spPr>
          <p:txBody>
            <a:bodyPr rtlCol="0" anchor="ctr"/>
            <a:lstStyle/>
            <a:p>
              <a:pPr marL="180000" marR="0" lvl="0" indent="-180000"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2000" b="0" i="0" u="none" strike="noStrike" kern="1000" cap="none" spc="-30" normalizeH="0" baseline="0" noProof="0">
                <a:ln>
                  <a:noFill/>
                </a:ln>
                <a:solidFill>
                  <a:srgbClr val="181818"/>
                </a:solidFill>
                <a:effectLst/>
                <a:uLnTx/>
                <a:uFillTx/>
                <a:latin typeface="Ericsson Hilda"/>
                <a:ea typeface="+mn-ea"/>
                <a:cs typeface="+mn-cs"/>
              </a:endParaRPr>
            </a:p>
          </p:txBody>
        </p:sp>
        <p:sp>
          <p:nvSpPr>
            <p:cNvPr id="21" name="Freeform 3">
              <a:extLst>
                <a:ext uri="{FF2B5EF4-FFF2-40B4-BE49-F238E27FC236}">
                  <a16:creationId xmlns:a16="http://schemas.microsoft.com/office/drawing/2014/main" id="{30F25B7F-66D8-46DC-859F-6765B05EDD02}"/>
                </a:ext>
              </a:extLst>
            </p:cNvPr>
            <p:cNvSpPr/>
            <p:nvPr/>
          </p:nvSpPr>
          <p:spPr>
            <a:xfrm>
              <a:off x="915879" y="1136848"/>
              <a:ext cx="180192" cy="180455"/>
            </a:xfrm>
            <a:custGeom>
              <a:avLst/>
              <a:gdLst>
                <a:gd name="connsiteX0" fmla="*/ 90096 w 180191"/>
                <a:gd name="connsiteY0" fmla="*/ 180455 h 180455"/>
                <a:gd name="connsiteX1" fmla="*/ 180192 w 180191"/>
                <a:gd name="connsiteY1" fmla="*/ 90228 h 180455"/>
                <a:gd name="connsiteX2" fmla="*/ 90096 w 180191"/>
                <a:gd name="connsiteY2" fmla="*/ 0 h 180455"/>
                <a:gd name="connsiteX3" fmla="*/ 0 w 180191"/>
                <a:gd name="connsiteY3" fmla="*/ 90228 h 180455"/>
                <a:gd name="connsiteX4" fmla="*/ 90096 w 180191"/>
                <a:gd name="connsiteY4" fmla="*/ 180455 h 180455"/>
                <a:gd name="connsiteX5" fmla="*/ 90096 w 180191"/>
                <a:gd name="connsiteY5" fmla="*/ 45114 h 180455"/>
                <a:gd name="connsiteX6" fmla="*/ 135144 w 180191"/>
                <a:gd name="connsiteY6" fmla="*/ 90228 h 180455"/>
                <a:gd name="connsiteX7" fmla="*/ 90096 w 180191"/>
                <a:gd name="connsiteY7" fmla="*/ 135341 h 180455"/>
                <a:gd name="connsiteX8" fmla="*/ 45048 w 180191"/>
                <a:gd name="connsiteY8" fmla="*/ 90228 h 180455"/>
                <a:gd name="connsiteX9" fmla="*/ 90096 w 180191"/>
                <a:gd name="connsiteY9" fmla="*/ 45114 h 18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191" h="180455">
                  <a:moveTo>
                    <a:pt x="90096" y="180455"/>
                  </a:moveTo>
                  <a:cubicBezTo>
                    <a:pt x="139855" y="180455"/>
                    <a:pt x="180192" y="140059"/>
                    <a:pt x="180192" y="90228"/>
                  </a:cubicBezTo>
                  <a:cubicBezTo>
                    <a:pt x="180192" y="40396"/>
                    <a:pt x="139855" y="0"/>
                    <a:pt x="90096" y="0"/>
                  </a:cubicBezTo>
                  <a:cubicBezTo>
                    <a:pt x="40337" y="0"/>
                    <a:pt x="0" y="40396"/>
                    <a:pt x="0" y="90228"/>
                  </a:cubicBezTo>
                  <a:cubicBezTo>
                    <a:pt x="0" y="140059"/>
                    <a:pt x="40337" y="180455"/>
                    <a:pt x="90096" y="180455"/>
                  </a:cubicBezTo>
                  <a:close/>
                  <a:moveTo>
                    <a:pt x="90096" y="45114"/>
                  </a:moveTo>
                  <a:cubicBezTo>
                    <a:pt x="114975" y="45114"/>
                    <a:pt x="135144" y="65312"/>
                    <a:pt x="135144" y="90228"/>
                  </a:cubicBezTo>
                  <a:cubicBezTo>
                    <a:pt x="135144" y="115143"/>
                    <a:pt x="114975" y="135341"/>
                    <a:pt x="90096" y="135341"/>
                  </a:cubicBezTo>
                  <a:cubicBezTo>
                    <a:pt x="65217" y="135341"/>
                    <a:pt x="45048" y="115143"/>
                    <a:pt x="45048" y="90228"/>
                  </a:cubicBezTo>
                  <a:cubicBezTo>
                    <a:pt x="45048" y="65312"/>
                    <a:pt x="65217" y="45114"/>
                    <a:pt x="90096" y="45114"/>
                  </a:cubicBezTo>
                  <a:close/>
                </a:path>
              </a:pathLst>
            </a:custGeom>
            <a:grpFill/>
            <a:ln w="44847" cap="flat">
              <a:noFill/>
              <a:prstDash val="solid"/>
              <a:miter/>
            </a:ln>
          </p:spPr>
          <p:txBody>
            <a:bodyPr rtlCol="0" anchor="ctr"/>
            <a:lstStyle/>
            <a:p>
              <a:pPr marL="180000" marR="0" lvl="0" indent="-180000"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2000" b="0" i="0" u="none" strike="noStrike" kern="1000" cap="none" spc="-30" normalizeH="0" baseline="0" noProof="0">
                <a:ln>
                  <a:noFill/>
                </a:ln>
                <a:solidFill>
                  <a:srgbClr val="181818"/>
                </a:solidFill>
                <a:effectLst/>
                <a:uLnTx/>
                <a:uFillTx/>
                <a:latin typeface="Ericsson Hilda"/>
                <a:ea typeface="+mn-ea"/>
                <a:cs typeface="+mn-cs"/>
              </a:endParaRPr>
            </a:p>
          </p:txBody>
        </p:sp>
        <p:sp>
          <p:nvSpPr>
            <p:cNvPr id="22" name="Freeform 4">
              <a:extLst>
                <a:ext uri="{FF2B5EF4-FFF2-40B4-BE49-F238E27FC236}">
                  <a16:creationId xmlns:a16="http://schemas.microsoft.com/office/drawing/2014/main" id="{0EB1BAC4-BC0B-4B03-89FB-3DF6A1B4B567}"/>
                </a:ext>
              </a:extLst>
            </p:cNvPr>
            <p:cNvSpPr/>
            <p:nvPr/>
          </p:nvSpPr>
          <p:spPr>
            <a:xfrm>
              <a:off x="465850" y="392964"/>
              <a:ext cx="855911" cy="992504"/>
            </a:xfrm>
            <a:custGeom>
              <a:avLst/>
              <a:gdLst>
                <a:gd name="connsiteX0" fmla="*/ 757256 w 855911"/>
                <a:gd name="connsiteY0" fmla="*/ 239512 h 992504"/>
                <a:gd name="connsiteX1" fmla="*/ 686531 w 855911"/>
                <a:gd name="connsiteY1" fmla="*/ 258008 h 992504"/>
                <a:gd name="connsiteX2" fmla="*/ 591480 w 855911"/>
                <a:gd name="connsiteY2" fmla="*/ 142517 h 992504"/>
                <a:gd name="connsiteX3" fmla="*/ 570256 w 855911"/>
                <a:gd name="connsiteY3" fmla="*/ 16698 h 992504"/>
                <a:gd name="connsiteX4" fmla="*/ 444622 w 855911"/>
                <a:gd name="connsiteY4" fmla="*/ 37953 h 992504"/>
                <a:gd name="connsiteX5" fmla="*/ 427956 w 855911"/>
                <a:gd name="connsiteY5" fmla="*/ 90636 h 992504"/>
                <a:gd name="connsiteX6" fmla="*/ 437866 w 855911"/>
                <a:gd name="connsiteY6" fmla="*/ 130787 h 992504"/>
                <a:gd name="connsiteX7" fmla="*/ 254070 w 855911"/>
                <a:gd name="connsiteY7" fmla="*/ 287332 h 992504"/>
                <a:gd name="connsiteX8" fmla="*/ 202716 w 855911"/>
                <a:gd name="connsiteY8" fmla="*/ 271091 h 992504"/>
                <a:gd name="connsiteX9" fmla="*/ 112620 w 855911"/>
                <a:gd name="connsiteY9" fmla="*/ 361319 h 992504"/>
                <a:gd name="connsiteX10" fmla="*/ 202716 w 855911"/>
                <a:gd name="connsiteY10" fmla="*/ 451547 h 992504"/>
                <a:gd name="connsiteX11" fmla="*/ 222086 w 855911"/>
                <a:gd name="connsiteY11" fmla="*/ 449291 h 992504"/>
                <a:gd name="connsiteX12" fmla="*/ 326598 w 855911"/>
                <a:gd name="connsiteY12" fmla="*/ 654559 h 992504"/>
                <a:gd name="connsiteX13" fmla="*/ 180192 w 855911"/>
                <a:gd name="connsiteY13" fmla="*/ 654559 h 992504"/>
                <a:gd name="connsiteX14" fmla="*/ 0 w 855911"/>
                <a:gd name="connsiteY14" fmla="*/ 835014 h 992504"/>
                <a:gd name="connsiteX15" fmla="*/ 180192 w 855911"/>
                <a:gd name="connsiteY15" fmla="*/ 1015469 h 992504"/>
                <a:gd name="connsiteX16" fmla="*/ 540576 w 855911"/>
                <a:gd name="connsiteY16" fmla="*/ 1015469 h 992504"/>
                <a:gd name="connsiteX17" fmla="*/ 720767 w 855911"/>
                <a:gd name="connsiteY17" fmla="*/ 835014 h 992504"/>
                <a:gd name="connsiteX18" fmla="*/ 540576 w 855911"/>
                <a:gd name="connsiteY18" fmla="*/ 654559 h 992504"/>
                <a:gd name="connsiteX19" fmla="*/ 378403 w 855911"/>
                <a:gd name="connsiteY19" fmla="*/ 654559 h 992504"/>
                <a:gd name="connsiteX20" fmla="*/ 263080 w 855911"/>
                <a:gd name="connsiteY20" fmla="*/ 428990 h 992504"/>
                <a:gd name="connsiteX21" fmla="*/ 293713 w 855911"/>
                <a:gd name="connsiteY21" fmla="*/ 361770 h 992504"/>
                <a:gd name="connsiteX22" fmla="*/ 284253 w 855911"/>
                <a:gd name="connsiteY22" fmla="*/ 322521 h 992504"/>
                <a:gd name="connsiteX23" fmla="*/ 467147 w 855911"/>
                <a:gd name="connsiteY23" fmla="*/ 165074 h 992504"/>
                <a:gd name="connsiteX24" fmla="*/ 557243 w 855911"/>
                <a:gd name="connsiteY24" fmla="*/ 171390 h 992504"/>
                <a:gd name="connsiteX25" fmla="*/ 653195 w 855911"/>
                <a:gd name="connsiteY25" fmla="*/ 288235 h 992504"/>
                <a:gd name="connsiteX26" fmla="*/ 678422 w 855911"/>
                <a:gd name="connsiteY26" fmla="*/ 460568 h 992504"/>
                <a:gd name="connsiteX27" fmla="*/ 704550 w 855911"/>
                <a:gd name="connsiteY27" fmla="*/ 475457 h 992504"/>
                <a:gd name="connsiteX28" fmla="*/ 722569 w 855911"/>
                <a:gd name="connsiteY28" fmla="*/ 433952 h 992504"/>
                <a:gd name="connsiteX29" fmla="*/ 682573 w 855911"/>
                <a:gd name="connsiteY29" fmla="*/ 331102 h 992504"/>
                <a:gd name="connsiteX30" fmla="*/ 785273 w 855911"/>
                <a:gd name="connsiteY30" fmla="*/ 291047 h 992504"/>
                <a:gd name="connsiteX31" fmla="*/ 827081 w 855911"/>
                <a:gd name="connsiteY31" fmla="*/ 335604 h 992504"/>
                <a:gd name="connsiteX32" fmla="*/ 868975 w 855911"/>
                <a:gd name="connsiteY32" fmla="*/ 319814 h 992504"/>
                <a:gd name="connsiteX33" fmla="*/ 757256 w 855911"/>
                <a:gd name="connsiteY33" fmla="*/ 239512 h 992504"/>
                <a:gd name="connsiteX34" fmla="*/ 675719 w 855911"/>
                <a:gd name="connsiteY34" fmla="*/ 835014 h 992504"/>
                <a:gd name="connsiteX35" fmla="*/ 540576 w 855911"/>
                <a:gd name="connsiteY35" fmla="*/ 970356 h 992504"/>
                <a:gd name="connsiteX36" fmla="*/ 180192 w 855911"/>
                <a:gd name="connsiteY36" fmla="*/ 970356 h 992504"/>
                <a:gd name="connsiteX37" fmla="*/ 45048 w 855911"/>
                <a:gd name="connsiteY37" fmla="*/ 835014 h 992504"/>
                <a:gd name="connsiteX38" fmla="*/ 180192 w 855911"/>
                <a:gd name="connsiteY38" fmla="*/ 699673 h 992504"/>
                <a:gd name="connsiteX39" fmla="*/ 540576 w 855911"/>
                <a:gd name="connsiteY39" fmla="*/ 699673 h 992504"/>
                <a:gd name="connsiteX40" fmla="*/ 675719 w 855911"/>
                <a:gd name="connsiteY40" fmla="*/ 835014 h 992504"/>
                <a:gd name="connsiteX41" fmla="*/ 158569 w 855911"/>
                <a:gd name="connsiteY41" fmla="*/ 361319 h 992504"/>
                <a:gd name="connsiteX42" fmla="*/ 203617 w 855911"/>
                <a:gd name="connsiteY42" fmla="*/ 316205 h 992504"/>
                <a:gd name="connsiteX43" fmla="*/ 248665 w 855911"/>
                <a:gd name="connsiteY43" fmla="*/ 361319 h 992504"/>
                <a:gd name="connsiteX44" fmla="*/ 203617 w 855911"/>
                <a:gd name="connsiteY44" fmla="*/ 406433 h 992504"/>
                <a:gd name="connsiteX45" fmla="*/ 158569 w 855911"/>
                <a:gd name="connsiteY45" fmla="*/ 361319 h 992504"/>
                <a:gd name="connsiteX46" fmla="*/ 473905 w 855911"/>
                <a:gd name="connsiteY46" fmla="*/ 90636 h 992504"/>
                <a:gd name="connsiteX47" fmla="*/ 518953 w 855911"/>
                <a:gd name="connsiteY47" fmla="*/ 45522 h 992504"/>
                <a:gd name="connsiteX48" fmla="*/ 564000 w 855911"/>
                <a:gd name="connsiteY48" fmla="*/ 90636 h 992504"/>
                <a:gd name="connsiteX49" fmla="*/ 518953 w 855911"/>
                <a:gd name="connsiteY49" fmla="*/ 135750 h 992504"/>
                <a:gd name="connsiteX50" fmla="*/ 473013 w 855911"/>
                <a:gd name="connsiteY50" fmla="*/ 91547 h 992504"/>
                <a:gd name="connsiteX51" fmla="*/ 473004 w 855911"/>
                <a:gd name="connsiteY51" fmla="*/ 90636 h 99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55911" h="992504">
                  <a:moveTo>
                    <a:pt x="757256" y="239512"/>
                  </a:moveTo>
                  <a:cubicBezTo>
                    <a:pt x="732345" y="238269"/>
                    <a:pt x="707655" y="244726"/>
                    <a:pt x="686531" y="258008"/>
                  </a:cubicBezTo>
                  <a:lnTo>
                    <a:pt x="591480" y="142517"/>
                  </a:lnTo>
                  <a:cubicBezTo>
                    <a:pt x="620312" y="101904"/>
                    <a:pt x="610810" y="45573"/>
                    <a:pt x="570256" y="16698"/>
                  </a:cubicBezTo>
                  <a:cubicBezTo>
                    <a:pt x="529703" y="-12176"/>
                    <a:pt x="473454" y="-2660"/>
                    <a:pt x="444622" y="37953"/>
                  </a:cubicBezTo>
                  <a:cubicBezTo>
                    <a:pt x="433701" y="53336"/>
                    <a:pt x="427872" y="71761"/>
                    <a:pt x="427956" y="90636"/>
                  </a:cubicBezTo>
                  <a:cubicBezTo>
                    <a:pt x="427973" y="104625"/>
                    <a:pt x="431374" y="118401"/>
                    <a:pt x="437866" y="130787"/>
                  </a:cubicBezTo>
                  <a:lnTo>
                    <a:pt x="254070" y="287332"/>
                  </a:lnTo>
                  <a:cubicBezTo>
                    <a:pt x="238932" y="276954"/>
                    <a:pt x="221061" y="271302"/>
                    <a:pt x="202716" y="271091"/>
                  </a:cubicBezTo>
                  <a:cubicBezTo>
                    <a:pt x="152957" y="271091"/>
                    <a:pt x="112620" y="311488"/>
                    <a:pt x="112620" y="361319"/>
                  </a:cubicBezTo>
                  <a:cubicBezTo>
                    <a:pt x="112620" y="411150"/>
                    <a:pt x="152957" y="451547"/>
                    <a:pt x="202716" y="451547"/>
                  </a:cubicBezTo>
                  <a:cubicBezTo>
                    <a:pt x="209235" y="451499"/>
                    <a:pt x="215730" y="450743"/>
                    <a:pt x="222086" y="449291"/>
                  </a:cubicBezTo>
                  <a:lnTo>
                    <a:pt x="326598" y="654559"/>
                  </a:lnTo>
                  <a:lnTo>
                    <a:pt x="180192" y="654559"/>
                  </a:lnTo>
                  <a:cubicBezTo>
                    <a:pt x="80675" y="654559"/>
                    <a:pt x="0" y="735351"/>
                    <a:pt x="0" y="835014"/>
                  </a:cubicBezTo>
                  <a:cubicBezTo>
                    <a:pt x="0" y="934677"/>
                    <a:pt x="80675" y="1015469"/>
                    <a:pt x="180192" y="1015469"/>
                  </a:cubicBezTo>
                  <a:lnTo>
                    <a:pt x="540576" y="1015469"/>
                  </a:lnTo>
                  <a:cubicBezTo>
                    <a:pt x="640093" y="1015469"/>
                    <a:pt x="720767" y="934677"/>
                    <a:pt x="720767" y="835014"/>
                  </a:cubicBezTo>
                  <a:cubicBezTo>
                    <a:pt x="720767" y="735351"/>
                    <a:pt x="640093" y="654559"/>
                    <a:pt x="540576" y="654559"/>
                  </a:cubicBezTo>
                  <a:lnTo>
                    <a:pt x="378403" y="654559"/>
                  </a:lnTo>
                  <a:lnTo>
                    <a:pt x="263080" y="428990"/>
                  </a:lnTo>
                  <a:cubicBezTo>
                    <a:pt x="282404" y="411989"/>
                    <a:pt x="293551" y="387528"/>
                    <a:pt x="293713" y="361770"/>
                  </a:cubicBezTo>
                  <a:cubicBezTo>
                    <a:pt x="293560" y="348139"/>
                    <a:pt x="290326" y="334721"/>
                    <a:pt x="284253" y="322521"/>
                  </a:cubicBezTo>
                  <a:lnTo>
                    <a:pt x="467147" y="165074"/>
                  </a:lnTo>
                  <a:cubicBezTo>
                    <a:pt x="493881" y="183190"/>
                    <a:pt x="528250" y="185600"/>
                    <a:pt x="557243" y="171390"/>
                  </a:cubicBezTo>
                  <a:lnTo>
                    <a:pt x="653195" y="288235"/>
                  </a:lnTo>
                  <a:cubicBezTo>
                    <a:pt x="612642" y="342800"/>
                    <a:pt x="623937" y="419956"/>
                    <a:pt x="678422" y="460568"/>
                  </a:cubicBezTo>
                  <a:cubicBezTo>
                    <a:pt x="686491" y="466583"/>
                    <a:pt x="695266" y="471583"/>
                    <a:pt x="704550" y="475457"/>
                  </a:cubicBezTo>
                  <a:lnTo>
                    <a:pt x="722569" y="433952"/>
                  </a:lnTo>
                  <a:cubicBezTo>
                    <a:pt x="683165" y="416612"/>
                    <a:pt x="665257" y="370564"/>
                    <a:pt x="682573" y="331102"/>
                  </a:cubicBezTo>
                  <a:cubicBezTo>
                    <a:pt x="699888" y="291639"/>
                    <a:pt x="745868" y="273706"/>
                    <a:pt x="785273" y="291047"/>
                  </a:cubicBezTo>
                  <a:cubicBezTo>
                    <a:pt x="804680" y="299587"/>
                    <a:pt x="819776" y="315676"/>
                    <a:pt x="827081" y="335604"/>
                  </a:cubicBezTo>
                  <a:lnTo>
                    <a:pt x="868975" y="319814"/>
                  </a:lnTo>
                  <a:cubicBezTo>
                    <a:pt x="851658" y="272670"/>
                    <a:pt x="807398" y="240856"/>
                    <a:pt x="757256" y="239512"/>
                  </a:cubicBezTo>
                  <a:close/>
                  <a:moveTo>
                    <a:pt x="675719" y="835014"/>
                  </a:moveTo>
                  <a:cubicBezTo>
                    <a:pt x="675719" y="909761"/>
                    <a:pt x="615213" y="970356"/>
                    <a:pt x="540576" y="970356"/>
                  </a:cubicBezTo>
                  <a:lnTo>
                    <a:pt x="180192" y="970356"/>
                  </a:lnTo>
                  <a:cubicBezTo>
                    <a:pt x="105554" y="970356"/>
                    <a:pt x="45048" y="909761"/>
                    <a:pt x="45048" y="835014"/>
                  </a:cubicBezTo>
                  <a:cubicBezTo>
                    <a:pt x="45048" y="760267"/>
                    <a:pt x="105554" y="699673"/>
                    <a:pt x="180192" y="699673"/>
                  </a:cubicBezTo>
                  <a:lnTo>
                    <a:pt x="540576" y="699673"/>
                  </a:lnTo>
                  <a:cubicBezTo>
                    <a:pt x="615213" y="699673"/>
                    <a:pt x="675719" y="760267"/>
                    <a:pt x="675719" y="835014"/>
                  </a:cubicBezTo>
                  <a:close/>
                  <a:moveTo>
                    <a:pt x="158569" y="361319"/>
                  </a:moveTo>
                  <a:cubicBezTo>
                    <a:pt x="158569" y="336403"/>
                    <a:pt x="178737" y="316205"/>
                    <a:pt x="203617" y="316205"/>
                  </a:cubicBezTo>
                  <a:cubicBezTo>
                    <a:pt x="228496" y="316205"/>
                    <a:pt x="248665" y="336403"/>
                    <a:pt x="248665" y="361319"/>
                  </a:cubicBezTo>
                  <a:cubicBezTo>
                    <a:pt x="248665" y="386235"/>
                    <a:pt x="228496" y="406433"/>
                    <a:pt x="203617" y="406433"/>
                  </a:cubicBezTo>
                  <a:cubicBezTo>
                    <a:pt x="178737" y="406433"/>
                    <a:pt x="158569" y="386235"/>
                    <a:pt x="158569" y="361319"/>
                  </a:cubicBezTo>
                  <a:close/>
                  <a:moveTo>
                    <a:pt x="473905" y="90636"/>
                  </a:moveTo>
                  <a:cubicBezTo>
                    <a:pt x="473905" y="65720"/>
                    <a:pt x="494073" y="45522"/>
                    <a:pt x="518953" y="45522"/>
                  </a:cubicBezTo>
                  <a:cubicBezTo>
                    <a:pt x="543832" y="45522"/>
                    <a:pt x="564000" y="65720"/>
                    <a:pt x="564000" y="90636"/>
                  </a:cubicBezTo>
                  <a:cubicBezTo>
                    <a:pt x="564000" y="115552"/>
                    <a:pt x="543832" y="135750"/>
                    <a:pt x="518953" y="135750"/>
                  </a:cubicBezTo>
                  <a:cubicBezTo>
                    <a:pt x="494078" y="136248"/>
                    <a:pt x="473510" y="116458"/>
                    <a:pt x="473013" y="91547"/>
                  </a:cubicBezTo>
                  <a:cubicBezTo>
                    <a:pt x="473007" y="91244"/>
                    <a:pt x="473004" y="90940"/>
                    <a:pt x="473004" y="90636"/>
                  </a:cubicBezTo>
                  <a:close/>
                </a:path>
              </a:pathLst>
            </a:custGeom>
            <a:grpFill/>
            <a:ln w="44847" cap="flat">
              <a:noFill/>
              <a:prstDash val="solid"/>
              <a:miter/>
            </a:ln>
          </p:spPr>
          <p:txBody>
            <a:bodyPr rtlCol="0" anchor="ctr"/>
            <a:lstStyle/>
            <a:p>
              <a:pPr marL="180000" marR="0" lvl="0" indent="-180000"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2000" b="0" i="0" u="none" strike="noStrike" kern="1000" cap="none" spc="-30" normalizeH="0" baseline="0" noProof="0">
                <a:ln>
                  <a:noFill/>
                </a:ln>
                <a:solidFill>
                  <a:srgbClr val="181818"/>
                </a:solidFill>
                <a:effectLst/>
                <a:uLnTx/>
                <a:uFillTx/>
                <a:latin typeface="Ericsson Hilda"/>
                <a:ea typeface="+mn-ea"/>
                <a:cs typeface="+mn-cs"/>
              </a:endParaRPr>
            </a:p>
          </p:txBody>
        </p:sp>
      </p:grpSp>
      <p:sp>
        <p:nvSpPr>
          <p:cNvPr id="24" name="Rectangle 23">
            <a:extLst>
              <a:ext uri="{FF2B5EF4-FFF2-40B4-BE49-F238E27FC236}">
                <a16:creationId xmlns:a16="http://schemas.microsoft.com/office/drawing/2014/main" id="{EFD5E5EE-9BA2-4F83-B8F9-5730FDD034AF}"/>
              </a:ext>
            </a:extLst>
          </p:cNvPr>
          <p:cNvSpPr/>
          <p:nvPr/>
        </p:nvSpPr>
        <p:spPr bwMode="auto">
          <a:xfrm>
            <a:off x="1835425" y="5025096"/>
            <a:ext cx="1146313" cy="516383"/>
          </a:xfrm>
          <a:prstGeom prst="rect">
            <a:avLst/>
          </a:prstGeom>
          <a:solidFill>
            <a:schemeClr val="accent2"/>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err="1">
              <a:ln>
                <a:noFill/>
              </a:ln>
              <a:solidFill>
                <a:schemeClr val="bg1"/>
              </a:solidFill>
              <a:effectLst/>
              <a:latin typeface="+mn-lt"/>
            </a:endParaRPr>
          </a:p>
        </p:txBody>
      </p:sp>
      <p:sp>
        <p:nvSpPr>
          <p:cNvPr id="23" name="Subtitle 7">
            <a:extLst>
              <a:ext uri="{FF2B5EF4-FFF2-40B4-BE49-F238E27FC236}">
                <a16:creationId xmlns:a16="http://schemas.microsoft.com/office/drawing/2014/main" id="{D5E0659E-0BA7-4FD1-9B82-909AF0F2C389}"/>
              </a:ext>
            </a:extLst>
          </p:cNvPr>
          <p:cNvSpPr txBox="1">
            <a:spLocks noChangeAspect="1"/>
          </p:cNvSpPr>
          <p:nvPr/>
        </p:nvSpPr>
        <p:spPr>
          <a:xfrm>
            <a:off x="2185361" y="5078391"/>
            <a:ext cx="220621" cy="362210"/>
          </a:xfrm>
          <a:prstGeom prst="rect">
            <a:avLst/>
          </a:prstGeom>
          <a:solidFill>
            <a:schemeClr val="accent2"/>
          </a:solidFill>
          <a:ln w="19050">
            <a:solidFill>
              <a:schemeClr val="tx1"/>
            </a:solidFill>
            <a:prstDash val="sysDot"/>
          </a:ln>
        </p:spPr>
        <p:txBody>
          <a:bodyPr lIns="0" tIns="18000" rIns="0" bIns="0"/>
          <a:lstStyle>
            <a:lvl1pPr marL="22860" indent="-22860" algn="l" defTabSz="91440" rtl="0" eaLnBrk="1" latinLnBrk="0" hangingPunct="1">
              <a:lnSpc>
                <a:spcPct val="90000"/>
              </a:lnSpc>
              <a:spcBef>
                <a:spcPts val="100"/>
              </a:spcBef>
              <a:buFont typeface="Arial" panose="020B0604020202020204" pitchFamily="34" charset="0"/>
              <a:buChar char="•"/>
              <a:defRPr sz="280" kern="1200">
                <a:solidFill>
                  <a:schemeClr val="tx1"/>
                </a:solidFill>
                <a:latin typeface="+mn-lt"/>
                <a:ea typeface="+mn-ea"/>
                <a:cs typeface="+mn-cs"/>
              </a:defRPr>
            </a:lvl1pPr>
            <a:lvl2pPr marL="68580" indent="-22860" algn="l" defTabSz="91440" rtl="0" eaLnBrk="1" latinLnBrk="0" hangingPunct="1">
              <a:lnSpc>
                <a:spcPct val="90000"/>
              </a:lnSpc>
              <a:spcBef>
                <a:spcPts val="50"/>
              </a:spcBef>
              <a:buFont typeface="Arial" panose="020B0604020202020204" pitchFamily="34" charset="0"/>
              <a:buChar char="•"/>
              <a:defRPr sz="240" kern="1200">
                <a:solidFill>
                  <a:schemeClr val="tx1"/>
                </a:solidFill>
                <a:latin typeface="+mn-lt"/>
                <a:ea typeface="+mn-ea"/>
                <a:cs typeface="+mn-cs"/>
              </a:defRPr>
            </a:lvl2pPr>
            <a:lvl3pPr marL="114300" indent="-22860" algn="l" defTabSz="91440" rtl="0" eaLnBrk="1" latinLnBrk="0" hangingPunct="1">
              <a:lnSpc>
                <a:spcPct val="90000"/>
              </a:lnSpc>
              <a:spcBef>
                <a:spcPts val="50"/>
              </a:spcBef>
              <a:buFont typeface="Arial" panose="020B0604020202020204" pitchFamily="34" charset="0"/>
              <a:buChar char="•"/>
              <a:defRPr sz="200" kern="1200">
                <a:solidFill>
                  <a:schemeClr val="tx1"/>
                </a:solidFill>
                <a:latin typeface="+mn-lt"/>
                <a:ea typeface="+mn-ea"/>
                <a:cs typeface="+mn-cs"/>
              </a:defRPr>
            </a:lvl3pPr>
            <a:lvl4pPr marL="16002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4pPr>
            <a:lvl5pPr marL="20574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5pPr>
            <a:lvl6pPr marL="25146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6pPr>
            <a:lvl7pPr marL="29718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7pPr>
            <a:lvl8pPr marL="34290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8pPr>
            <a:lvl9pPr marL="38862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9pPr>
          </a:lstStyle>
          <a:p>
            <a:pPr marL="0" marR="0" lvl="0" indent="0" algn="ctr" defTabSz="91440" rtl="0" eaLnBrk="1" fontAlgn="base" latinLnBrk="0" hangingPunct="1">
              <a:lnSpc>
                <a:spcPct val="100000"/>
              </a:lnSpc>
              <a:spcBef>
                <a:spcPts val="100"/>
              </a:spcBef>
              <a:spcAft>
                <a:spcPct val="0"/>
              </a:spcAft>
              <a:buClr>
                <a:srgbClr val="181818"/>
              </a:buClr>
              <a:buSzTx/>
              <a:buFont typeface="Arial" panose="020B0604020202020204" pitchFamily="34" charset="0"/>
              <a:buNone/>
              <a:tabLst/>
              <a:defRPr/>
            </a:pPr>
            <a:r>
              <a:rPr kumimoji="0" lang="en-US" sz="1200" b="0" i="0" u="none" strike="noStrike" kern="1200" cap="none" spc="-30" normalizeH="0" baseline="0" noProof="0">
                <a:ln>
                  <a:noFill/>
                </a:ln>
                <a:solidFill>
                  <a:srgbClr val="181818"/>
                </a:solidFill>
                <a:effectLst/>
                <a:uLnTx/>
                <a:uFillTx/>
                <a:latin typeface="Ericsson Technical Icons" panose="00000500000000000000" pitchFamily="2" charset="0"/>
                <a:ea typeface="+mn-ea"/>
                <a:cs typeface="+mn-cs"/>
              </a:rPr>
              <a:t>s</a:t>
            </a:r>
            <a:br>
              <a:rPr kumimoji="0" lang="en-US" sz="1200" b="0" i="0" u="none" strike="noStrike" kern="1200" cap="none" spc="-30" normalizeH="0" baseline="0" noProof="0">
                <a:ln>
                  <a:noFill/>
                </a:ln>
                <a:solidFill>
                  <a:srgbClr val="181818"/>
                </a:solidFill>
                <a:effectLst/>
                <a:uLnTx/>
                <a:uFillTx/>
                <a:latin typeface="Ericsson Technical Icons" panose="00000500000000000000" pitchFamily="2" charset="0"/>
                <a:ea typeface="+mn-ea"/>
                <a:cs typeface="+mn-cs"/>
              </a:rPr>
            </a:br>
            <a:r>
              <a:rPr kumimoji="0" lang="en-US" sz="1200" b="0" i="0" u="none" strike="noStrike" kern="1200" cap="none" spc="-30" normalizeH="0" baseline="0" noProof="0">
                <a:ln>
                  <a:noFill/>
                </a:ln>
                <a:solidFill>
                  <a:srgbClr val="181818"/>
                </a:solidFill>
                <a:effectLst/>
                <a:uLnTx/>
                <a:uFillTx/>
                <a:latin typeface="Ericsson Technical Icons" panose="00000500000000000000" pitchFamily="2" charset="0"/>
                <a:ea typeface="+mn-ea"/>
                <a:cs typeface="+mn-cs"/>
              </a:rPr>
              <a:t>r</a:t>
            </a:r>
          </a:p>
          <a:p>
            <a:pPr marL="0" marR="0" lvl="0" indent="0" algn="ctr" defTabSz="91440" rtl="0" eaLnBrk="1" fontAlgn="base" latinLnBrk="0" hangingPunct="1">
              <a:lnSpc>
                <a:spcPct val="100000"/>
              </a:lnSpc>
              <a:spcBef>
                <a:spcPts val="100"/>
              </a:spcBef>
              <a:spcAft>
                <a:spcPct val="0"/>
              </a:spcAft>
              <a:buClr>
                <a:srgbClr val="181818"/>
              </a:buClr>
              <a:buSzTx/>
              <a:buFont typeface="Arial" panose="020B0604020202020204" pitchFamily="34" charset="0"/>
              <a:buNone/>
              <a:tabLst/>
              <a:defRPr/>
            </a:pPr>
            <a:endParaRPr kumimoji="0" lang="en-US" sz="400" b="0" i="0" u="none" strike="noStrike" kern="1200" cap="none" spc="-30" normalizeH="0" baseline="0" noProof="0">
              <a:ln>
                <a:noFill/>
              </a:ln>
              <a:solidFill>
                <a:srgbClr val="181818"/>
              </a:solidFill>
              <a:effectLst/>
              <a:uLnTx/>
              <a:uFillTx/>
              <a:latin typeface="Ericsson Hilda" pitchFamily="2" charset="0"/>
              <a:ea typeface="+mn-ea"/>
              <a:cs typeface="+mn-cs"/>
            </a:endParaRPr>
          </a:p>
        </p:txBody>
      </p:sp>
      <p:sp>
        <p:nvSpPr>
          <p:cNvPr id="25" name="Rectangle 24">
            <a:extLst>
              <a:ext uri="{FF2B5EF4-FFF2-40B4-BE49-F238E27FC236}">
                <a16:creationId xmlns:a16="http://schemas.microsoft.com/office/drawing/2014/main" id="{60E24F63-7F42-49FC-BC9D-52ECBDA3E27E}"/>
              </a:ext>
            </a:extLst>
          </p:cNvPr>
          <p:cNvSpPr/>
          <p:nvPr/>
        </p:nvSpPr>
        <p:spPr bwMode="auto">
          <a:xfrm>
            <a:off x="1842763" y="5585797"/>
            <a:ext cx="1146313" cy="516383"/>
          </a:xfrm>
          <a:prstGeom prst="rect">
            <a:avLst/>
          </a:prstGeom>
          <a:solidFill>
            <a:schemeClr val="accent3"/>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err="1">
              <a:ln>
                <a:noFill/>
              </a:ln>
              <a:solidFill>
                <a:schemeClr val="bg1"/>
              </a:solidFill>
              <a:effectLst/>
              <a:latin typeface="+mn-lt"/>
            </a:endParaRPr>
          </a:p>
        </p:txBody>
      </p:sp>
      <p:sp>
        <p:nvSpPr>
          <p:cNvPr id="26" name="Subtitle 7">
            <a:extLst>
              <a:ext uri="{FF2B5EF4-FFF2-40B4-BE49-F238E27FC236}">
                <a16:creationId xmlns:a16="http://schemas.microsoft.com/office/drawing/2014/main" id="{7855AA43-CC31-4D45-AC26-E86664541E3E}"/>
              </a:ext>
            </a:extLst>
          </p:cNvPr>
          <p:cNvSpPr txBox="1">
            <a:spLocks noChangeAspect="1"/>
          </p:cNvSpPr>
          <p:nvPr/>
        </p:nvSpPr>
        <p:spPr>
          <a:xfrm>
            <a:off x="2185363" y="5668110"/>
            <a:ext cx="220621" cy="362210"/>
          </a:xfrm>
          <a:prstGeom prst="rect">
            <a:avLst/>
          </a:prstGeom>
          <a:solidFill>
            <a:schemeClr val="accent3"/>
          </a:solidFill>
          <a:ln w="19050">
            <a:solidFill>
              <a:schemeClr val="tx1"/>
            </a:solidFill>
            <a:prstDash val="sysDot"/>
          </a:ln>
        </p:spPr>
        <p:txBody>
          <a:bodyPr lIns="0" tIns="18000" rIns="0" bIns="0"/>
          <a:lstStyle>
            <a:lvl1pPr marL="22860" indent="-22860" algn="l" defTabSz="91440" rtl="0" eaLnBrk="1" latinLnBrk="0" hangingPunct="1">
              <a:lnSpc>
                <a:spcPct val="90000"/>
              </a:lnSpc>
              <a:spcBef>
                <a:spcPts val="100"/>
              </a:spcBef>
              <a:buFont typeface="Arial" panose="020B0604020202020204" pitchFamily="34" charset="0"/>
              <a:buChar char="•"/>
              <a:defRPr sz="280" kern="1200">
                <a:solidFill>
                  <a:schemeClr val="tx1"/>
                </a:solidFill>
                <a:latin typeface="+mn-lt"/>
                <a:ea typeface="+mn-ea"/>
                <a:cs typeface="+mn-cs"/>
              </a:defRPr>
            </a:lvl1pPr>
            <a:lvl2pPr marL="68580" indent="-22860" algn="l" defTabSz="91440" rtl="0" eaLnBrk="1" latinLnBrk="0" hangingPunct="1">
              <a:lnSpc>
                <a:spcPct val="90000"/>
              </a:lnSpc>
              <a:spcBef>
                <a:spcPts val="50"/>
              </a:spcBef>
              <a:buFont typeface="Arial" panose="020B0604020202020204" pitchFamily="34" charset="0"/>
              <a:buChar char="•"/>
              <a:defRPr sz="240" kern="1200">
                <a:solidFill>
                  <a:schemeClr val="tx1"/>
                </a:solidFill>
                <a:latin typeface="+mn-lt"/>
                <a:ea typeface="+mn-ea"/>
                <a:cs typeface="+mn-cs"/>
              </a:defRPr>
            </a:lvl2pPr>
            <a:lvl3pPr marL="114300" indent="-22860" algn="l" defTabSz="91440" rtl="0" eaLnBrk="1" latinLnBrk="0" hangingPunct="1">
              <a:lnSpc>
                <a:spcPct val="90000"/>
              </a:lnSpc>
              <a:spcBef>
                <a:spcPts val="50"/>
              </a:spcBef>
              <a:buFont typeface="Arial" panose="020B0604020202020204" pitchFamily="34" charset="0"/>
              <a:buChar char="•"/>
              <a:defRPr sz="200" kern="1200">
                <a:solidFill>
                  <a:schemeClr val="tx1"/>
                </a:solidFill>
                <a:latin typeface="+mn-lt"/>
                <a:ea typeface="+mn-ea"/>
                <a:cs typeface="+mn-cs"/>
              </a:defRPr>
            </a:lvl3pPr>
            <a:lvl4pPr marL="16002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4pPr>
            <a:lvl5pPr marL="20574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5pPr>
            <a:lvl6pPr marL="25146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6pPr>
            <a:lvl7pPr marL="29718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7pPr>
            <a:lvl8pPr marL="34290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8pPr>
            <a:lvl9pPr marL="38862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9pPr>
          </a:lstStyle>
          <a:p>
            <a:pPr marL="0" marR="0" lvl="0" indent="0" algn="ctr" defTabSz="91440" rtl="0" eaLnBrk="1" fontAlgn="base" latinLnBrk="0" hangingPunct="1">
              <a:lnSpc>
                <a:spcPct val="100000"/>
              </a:lnSpc>
              <a:spcBef>
                <a:spcPts val="100"/>
              </a:spcBef>
              <a:spcAft>
                <a:spcPct val="0"/>
              </a:spcAft>
              <a:buClr>
                <a:srgbClr val="181818"/>
              </a:buClr>
              <a:buSzTx/>
              <a:buFont typeface="Arial" panose="020B0604020202020204" pitchFamily="34" charset="0"/>
              <a:buNone/>
              <a:tabLst/>
              <a:defRPr/>
            </a:pPr>
            <a:r>
              <a:rPr kumimoji="0" lang="en-US" sz="1200" b="0" i="0" u="none" strike="noStrike" kern="1200" cap="none" spc="-30" normalizeH="0" baseline="0" noProof="0">
                <a:ln>
                  <a:noFill/>
                </a:ln>
                <a:solidFill>
                  <a:srgbClr val="181818"/>
                </a:solidFill>
                <a:effectLst/>
                <a:uLnTx/>
                <a:uFillTx/>
                <a:latin typeface="Ericsson Technical Icons" panose="00000500000000000000" pitchFamily="2" charset="0"/>
                <a:ea typeface="+mn-ea"/>
                <a:cs typeface="+mn-cs"/>
              </a:rPr>
              <a:t>s</a:t>
            </a:r>
            <a:br>
              <a:rPr kumimoji="0" lang="en-US" sz="1200" b="0" i="0" u="none" strike="noStrike" kern="1200" cap="none" spc="-30" normalizeH="0" baseline="0" noProof="0">
                <a:ln>
                  <a:noFill/>
                </a:ln>
                <a:solidFill>
                  <a:srgbClr val="181818"/>
                </a:solidFill>
                <a:effectLst/>
                <a:uLnTx/>
                <a:uFillTx/>
                <a:latin typeface="Ericsson Technical Icons" panose="00000500000000000000" pitchFamily="2" charset="0"/>
                <a:ea typeface="+mn-ea"/>
                <a:cs typeface="+mn-cs"/>
              </a:rPr>
            </a:br>
            <a:r>
              <a:rPr kumimoji="0" lang="en-US" sz="1200" b="0" i="0" u="none" strike="noStrike" kern="1200" cap="none" spc="-30" normalizeH="0" baseline="0" noProof="0">
                <a:ln>
                  <a:noFill/>
                </a:ln>
                <a:solidFill>
                  <a:srgbClr val="181818"/>
                </a:solidFill>
                <a:effectLst/>
                <a:uLnTx/>
                <a:uFillTx/>
                <a:latin typeface="Ericsson Technical Icons" panose="00000500000000000000" pitchFamily="2" charset="0"/>
                <a:ea typeface="+mn-ea"/>
                <a:cs typeface="+mn-cs"/>
              </a:rPr>
              <a:t>r</a:t>
            </a:r>
          </a:p>
          <a:p>
            <a:pPr marL="0" marR="0" lvl="0" indent="0" algn="ctr" defTabSz="91440" rtl="0" eaLnBrk="1" fontAlgn="base" latinLnBrk="0" hangingPunct="1">
              <a:lnSpc>
                <a:spcPct val="100000"/>
              </a:lnSpc>
              <a:spcBef>
                <a:spcPts val="100"/>
              </a:spcBef>
              <a:spcAft>
                <a:spcPct val="0"/>
              </a:spcAft>
              <a:buClr>
                <a:srgbClr val="181818"/>
              </a:buClr>
              <a:buSzTx/>
              <a:buFont typeface="Arial" panose="020B0604020202020204" pitchFamily="34" charset="0"/>
              <a:buNone/>
              <a:tabLst/>
              <a:defRPr/>
            </a:pPr>
            <a:endParaRPr kumimoji="0" lang="en-US" sz="400" b="0" i="0" u="none" strike="noStrike" kern="1200" cap="none" spc="-30" normalizeH="0" baseline="0" noProof="0">
              <a:ln>
                <a:noFill/>
              </a:ln>
              <a:solidFill>
                <a:srgbClr val="181818"/>
              </a:solidFill>
              <a:effectLst/>
              <a:uLnTx/>
              <a:uFillTx/>
              <a:latin typeface="Ericsson Hilda" pitchFamily="2" charset="0"/>
              <a:ea typeface="+mn-ea"/>
              <a:cs typeface="+mn-cs"/>
            </a:endParaRPr>
          </a:p>
        </p:txBody>
      </p:sp>
      <p:sp>
        <p:nvSpPr>
          <p:cNvPr id="65" name="Rectangle 64">
            <a:extLst>
              <a:ext uri="{FF2B5EF4-FFF2-40B4-BE49-F238E27FC236}">
                <a16:creationId xmlns:a16="http://schemas.microsoft.com/office/drawing/2014/main" id="{C5078743-C0F5-4667-86D4-3B2BE03BA857}"/>
              </a:ext>
            </a:extLst>
          </p:cNvPr>
          <p:cNvSpPr/>
          <p:nvPr/>
        </p:nvSpPr>
        <p:spPr bwMode="auto">
          <a:xfrm>
            <a:off x="4499112" y="4870175"/>
            <a:ext cx="1719897" cy="1563756"/>
          </a:xfrm>
          <a:prstGeom prst="rect">
            <a:avLst/>
          </a:prstGeom>
          <a:noFill/>
          <a:ln w="12700" cap="flat" cmpd="sng" algn="ctr">
            <a:solidFill>
              <a:schemeClr val="tx1"/>
            </a:solidFill>
            <a:prstDash val="dash"/>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err="1">
              <a:ln>
                <a:noFill/>
              </a:ln>
              <a:solidFill>
                <a:schemeClr val="bg1"/>
              </a:solidFill>
              <a:effectLst/>
              <a:latin typeface="+mn-lt"/>
            </a:endParaRPr>
          </a:p>
        </p:txBody>
      </p:sp>
      <p:sp>
        <p:nvSpPr>
          <p:cNvPr id="66" name="TextBox 65">
            <a:extLst>
              <a:ext uri="{FF2B5EF4-FFF2-40B4-BE49-F238E27FC236}">
                <a16:creationId xmlns:a16="http://schemas.microsoft.com/office/drawing/2014/main" id="{97D4F471-0C27-497C-8587-4836D0B13E7B}"/>
              </a:ext>
            </a:extLst>
          </p:cNvPr>
          <p:cNvSpPr txBox="1"/>
          <p:nvPr/>
        </p:nvSpPr>
        <p:spPr bwMode="auto">
          <a:xfrm>
            <a:off x="4504103" y="4877720"/>
            <a:ext cx="914400" cy="333590"/>
          </a:xfrm>
          <a:prstGeom prst="rect">
            <a:avLst/>
          </a:prstGeom>
          <a:noFill/>
          <a:ln w="12700">
            <a:noFill/>
            <a:miter lim="800000"/>
            <a:headEnd/>
            <a:tailEnd/>
          </a:ln>
        </p:spPr>
        <p:txBody>
          <a:bodyPr vert="horz" wrap="none" lIns="72000" tIns="36000" rIns="73152" bIns="36576" numCol="1" rtlCol="0" anchor="t" anchorCtr="0" compatLnSpc="1">
            <a:prstTxWarp prst="textNoShape">
              <a:avLst/>
            </a:prstTxWarp>
            <a:noAutofit/>
          </a:bodyPr>
          <a:lstStyle/>
          <a:p>
            <a:pPr marL="0" indent="0" algn="l">
              <a:buClr>
                <a:schemeClr val="tx1"/>
              </a:buClr>
              <a:buNone/>
            </a:pPr>
            <a:r>
              <a:rPr lang="en-US" sz="1200"/>
              <a:t>On prem</a:t>
            </a:r>
          </a:p>
        </p:txBody>
      </p:sp>
      <p:sp>
        <p:nvSpPr>
          <p:cNvPr id="67" name="Subtitle 7">
            <a:extLst>
              <a:ext uri="{FF2B5EF4-FFF2-40B4-BE49-F238E27FC236}">
                <a16:creationId xmlns:a16="http://schemas.microsoft.com/office/drawing/2014/main" id="{9D1FD655-61AD-40F5-B719-26A3867A0259}"/>
              </a:ext>
            </a:extLst>
          </p:cNvPr>
          <p:cNvSpPr txBox="1">
            <a:spLocks noChangeAspect="1"/>
          </p:cNvSpPr>
          <p:nvPr/>
        </p:nvSpPr>
        <p:spPr>
          <a:xfrm>
            <a:off x="5215442" y="4996665"/>
            <a:ext cx="392786" cy="1364610"/>
          </a:xfrm>
          <a:prstGeom prst="rect">
            <a:avLst/>
          </a:prstGeom>
          <a:solidFill>
            <a:schemeClr val="bg1"/>
          </a:solidFill>
          <a:ln w="19050">
            <a:solidFill>
              <a:schemeClr val="accent2"/>
            </a:solidFill>
            <a:prstDash val="sysDot"/>
          </a:ln>
        </p:spPr>
        <p:txBody>
          <a:bodyPr lIns="0" tIns="18000" rIns="0" bIns="0"/>
          <a:lstStyle>
            <a:lvl1pPr marL="22860" indent="-22860" algn="l" defTabSz="91440" rtl="0" eaLnBrk="1" latinLnBrk="0" hangingPunct="1">
              <a:lnSpc>
                <a:spcPct val="90000"/>
              </a:lnSpc>
              <a:spcBef>
                <a:spcPts val="100"/>
              </a:spcBef>
              <a:buFont typeface="Arial" panose="020B0604020202020204" pitchFamily="34" charset="0"/>
              <a:buChar char="•"/>
              <a:defRPr sz="280" kern="1200">
                <a:solidFill>
                  <a:schemeClr val="tx1"/>
                </a:solidFill>
                <a:latin typeface="+mn-lt"/>
                <a:ea typeface="+mn-ea"/>
                <a:cs typeface="+mn-cs"/>
              </a:defRPr>
            </a:lvl1pPr>
            <a:lvl2pPr marL="68580" indent="-22860" algn="l" defTabSz="91440" rtl="0" eaLnBrk="1" latinLnBrk="0" hangingPunct="1">
              <a:lnSpc>
                <a:spcPct val="90000"/>
              </a:lnSpc>
              <a:spcBef>
                <a:spcPts val="50"/>
              </a:spcBef>
              <a:buFont typeface="Arial" panose="020B0604020202020204" pitchFamily="34" charset="0"/>
              <a:buChar char="•"/>
              <a:defRPr sz="240" kern="1200">
                <a:solidFill>
                  <a:schemeClr val="tx1"/>
                </a:solidFill>
                <a:latin typeface="+mn-lt"/>
                <a:ea typeface="+mn-ea"/>
                <a:cs typeface="+mn-cs"/>
              </a:defRPr>
            </a:lvl2pPr>
            <a:lvl3pPr marL="114300" indent="-22860" algn="l" defTabSz="91440" rtl="0" eaLnBrk="1" latinLnBrk="0" hangingPunct="1">
              <a:lnSpc>
                <a:spcPct val="90000"/>
              </a:lnSpc>
              <a:spcBef>
                <a:spcPts val="50"/>
              </a:spcBef>
              <a:buFont typeface="Arial" panose="020B0604020202020204" pitchFamily="34" charset="0"/>
              <a:buChar char="•"/>
              <a:defRPr sz="200" kern="1200">
                <a:solidFill>
                  <a:schemeClr val="tx1"/>
                </a:solidFill>
                <a:latin typeface="+mn-lt"/>
                <a:ea typeface="+mn-ea"/>
                <a:cs typeface="+mn-cs"/>
              </a:defRPr>
            </a:lvl3pPr>
            <a:lvl4pPr marL="16002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4pPr>
            <a:lvl5pPr marL="20574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5pPr>
            <a:lvl6pPr marL="25146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6pPr>
            <a:lvl7pPr marL="29718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7pPr>
            <a:lvl8pPr marL="34290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8pPr>
            <a:lvl9pPr marL="38862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9pPr>
          </a:lstStyle>
          <a:p>
            <a:pPr marL="0" marR="0" lvl="0" indent="0" algn="ctr" defTabSz="91440" rtl="0" eaLnBrk="1" fontAlgn="base" latinLnBrk="0" hangingPunct="1">
              <a:lnSpc>
                <a:spcPct val="100000"/>
              </a:lnSpc>
              <a:spcBef>
                <a:spcPts val="100"/>
              </a:spcBef>
              <a:spcAft>
                <a:spcPct val="0"/>
              </a:spcAft>
              <a:buClr>
                <a:srgbClr val="181818"/>
              </a:buClr>
              <a:buSzTx/>
              <a:buFont typeface="Arial" panose="020B0604020202020204" pitchFamily="34" charset="0"/>
              <a:buNone/>
              <a:tabLst/>
              <a:defRPr/>
            </a:pPr>
            <a:r>
              <a:rPr kumimoji="0" lang="en-US" sz="2400" b="0" i="0" u="none" strike="noStrike" kern="1200" cap="none" spc="-30" normalizeH="0" baseline="0" noProof="0">
                <a:ln>
                  <a:noFill/>
                </a:ln>
                <a:solidFill>
                  <a:srgbClr val="181818"/>
                </a:solidFill>
                <a:effectLst/>
                <a:uLnTx/>
                <a:uFillTx/>
                <a:latin typeface="Ericsson Technical Icons" panose="00000500000000000000" pitchFamily="2" charset="0"/>
                <a:ea typeface="+mn-ea"/>
                <a:cs typeface="+mn-cs"/>
              </a:rPr>
              <a:t>B</a:t>
            </a:r>
          </a:p>
          <a:p>
            <a:pPr marL="0" marR="0" lvl="0" indent="0" algn="ctr" defTabSz="91440" rtl="0" eaLnBrk="1" fontAlgn="base" latinLnBrk="0" hangingPunct="1">
              <a:lnSpc>
                <a:spcPct val="100000"/>
              </a:lnSpc>
              <a:spcBef>
                <a:spcPts val="100"/>
              </a:spcBef>
              <a:spcAft>
                <a:spcPct val="0"/>
              </a:spcAft>
              <a:buClr>
                <a:srgbClr val="181818"/>
              </a:buClr>
              <a:buSzTx/>
              <a:buFont typeface="Arial" panose="020B0604020202020204" pitchFamily="34" charset="0"/>
              <a:buNone/>
              <a:tabLst/>
              <a:defRPr/>
            </a:pPr>
            <a:endParaRPr kumimoji="0" lang="en-US" sz="1200" b="0" i="0" u="none" strike="noStrike" kern="1200" cap="none" spc="-30" normalizeH="0" baseline="0" noProof="0">
              <a:ln>
                <a:noFill/>
              </a:ln>
              <a:solidFill>
                <a:srgbClr val="181818"/>
              </a:solidFill>
              <a:effectLst/>
              <a:uLnTx/>
              <a:uFillTx/>
              <a:latin typeface="Ericsson Hilda"/>
              <a:ea typeface="+mn-ea"/>
              <a:cs typeface="+mn-cs"/>
            </a:endParaRPr>
          </a:p>
          <a:p>
            <a:pPr marL="0" marR="0" lvl="0" indent="0" algn="ctr" defTabSz="91440" rtl="0" eaLnBrk="1" fontAlgn="base" latinLnBrk="0" hangingPunct="1">
              <a:lnSpc>
                <a:spcPct val="100000"/>
              </a:lnSpc>
              <a:spcBef>
                <a:spcPts val="100"/>
              </a:spcBef>
              <a:spcAft>
                <a:spcPct val="0"/>
              </a:spcAft>
              <a:buClr>
                <a:srgbClr val="181818"/>
              </a:buClr>
              <a:buSzTx/>
              <a:buFont typeface="Arial" panose="020B0604020202020204" pitchFamily="34" charset="0"/>
              <a:buNone/>
              <a:tabLst/>
              <a:defRPr/>
            </a:pPr>
            <a:endParaRPr kumimoji="0" lang="en-US" sz="1200" b="0" i="0" u="none" strike="noStrike" kern="1200" cap="none" spc="-30" normalizeH="0" baseline="0" noProof="0">
              <a:ln>
                <a:noFill/>
              </a:ln>
              <a:solidFill>
                <a:srgbClr val="181818"/>
              </a:solidFill>
              <a:effectLst/>
              <a:uLnTx/>
              <a:uFillTx/>
              <a:latin typeface="Ericsson Hilda" pitchFamily="2" charset="0"/>
              <a:ea typeface="+mn-ea"/>
              <a:cs typeface="+mn-cs"/>
            </a:endParaRPr>
          </a:p>
        </p:txBody>
      </p:sp>
      <p:grpSp>
        <p:nvGrpSpPr>
          <p:cNvPr id="68" name="Picture Placeholder 35">
            <a:extLst>
              <a:ext uri="{FF2B5EF4-FFF2-40B4-BE49-F238E27FC236}">
                <a16:creationId xmlns:a16="http://schemas.microsoft.com/office/drawing/2014/main" id="{2F955722-1864-4507-963C-EE1421949644}"/>
              </a:ext>
            </a:extLst>
          </p:cNvPr>
          <p:cNvGrpSpPr>
            <a:grpSpLocks noChangeAspect="1"/>
          </p:cNvGrpSpPr>
          <p:nvPr/>
        </p:nvGrpSpPr>
        <p:grpSpPr>
          <a:xfrm>
            <a:off x="4634560" y="5539149"/>
            <a:ext cx="331650" cy="252054"/>
            <a:chOff x="472157" y="583425"/>
            <a:chExt cx="810863" cy="616257"/>
          </a:xfrm>
          <a:solidFill>
            <a:schemeClr val="accent2"/>
          </a:solidFill>
        </p:grpSpPr>
        <p:sp>
          <p:nvSpPr>
            <p:cNvPr id="69" name="Freeform 64">
              <a:extLst>
                <a:ext uri="{FF2B5EF4-FFF2-40B4-BE49-F238E27FC236}">
                  <a16:creationId xmlns:a16="http://schemas.microsoft.com/office/drawing/2014/main" id="{033F5457-2C1A-4FD9-A975-94D42C004AE7}"/>
                </a:ext>
              </a:extLst>
            </p:cNvPr>
            <p:cNvSpPr/>
            <p:nvPr/>
          </p:nvSpPr>
          <p:spPr>
            <a:xfrm>
              <a:off x="472157" y="884346"/>
              <a:ext cx="810863" cy="315336"/>
            </a:xfrm>
            <a:custGeom>
              <a:avLst/>
              <a:gdLst>
                <a:gd name="connsiteX0" fmla="*/ 527061 w 810863"/>
                <a:gd name="connsiteY0" fmla="*/ 48652 h 315335"/>
                <a:gd name="connsiteX1" fmla="*/ 301821 w 810863"/>
                <a:gd name="connsiteY1" fmla="*/ 48652 h 315335"/>
                <a:gd name="connsiteX2" fmla="*/ 301821 w 810863"/>
                <a:gd name="connsiteY2" fmla="*/ 0 h 315335"/>
                <a:gd name="connsiteX3" fmla="*/ 0 w 810863"/>
                <a:gd name="connsiteY3" fmla="*/ 0 h 315335"/>
                <a:gd name="connsiteX4" fmla="*/ 0 w 810863"/>
                <a:gd name="connsiteY4" fmla="*/ 170281 h 315335"/>
                <a:gd name="connsiteX5" fmla="*/ 45048 w 810863"/>
                <a:gd name="connsiteY5" fmla="*/ 170281 h 315335"/>
                <a:gd name="connsiteX6" fmla="*/ 45048 w 810863"/>
                <a:gd name="connsiteY6" fmla="*/ 260377 h 315335"/>
                <a:gd name="connsiteX7" fmla="*/ 139647 w 810863"/>
                <a:gd name="connsiteY7" fmla="*/ 355879 h 315335"/>
                <a:gd name="connsiteX8" fmla="*/ 139649 w 810863"/>
                <a:gd name="connsiteY8" fmla="*/ 355879 h 315335"/>
                <a:gd name="connsiteX9" fmla="*/ 301821 w 810863"/>
                <a:gd name="connsiteY9" fmla="*/ 355879 h 315335"/>
                <a:gd name="connsiteX10" fmla="*/ 396567 w 810863"/>
                <a:gd name="connsiteY10" fmla="*/ 258736 h 315335"/>
                <a:gd name="connsiteX11" fmla="*/ 396422 w 810863"/>
                <a:gd name="connsiteY11" fmla="*/ 254521 h 315335"/>
                <a:gd name="connsiteX12" fmla="*/ 445325 w 810863"/>
                <a:gd name="connsiteY12" fmla="*/ 195759 h 315335"/>
                <a:gd name="connsiteX13" fmla="*/ 504087 w 810863"/>
                <a:gd name="connsiteY13" fmla="*/ 244662 h 315335"/>
                <a:gd name="connsiteX14" fmla="*/ 504087 w 810863"/>
                <a:gd name="connsiteY14" fmla="*/ 254521 h 315335"/>
                <a:gd name="connsiteX15" fmla="*/ 602291 w 810863"/>
                <a:gd name="connsiteY15" fmla="*/ 355879 h 315335"/>
                <a:gd name="connsiteX16" fmla="*/ 757256 w 810863"/>
                <a:gd name="connsiteY16" fmla="*/ 355879 h 315335"/>
                <a:gd name="connsiteX17" fmla="*/ 855461 w 810863"/>
                <a:gd name="connsiteY17" fmla="*/ 256323 h 315335"/>
                <a:gd name="connsiteX18" fmla="*/ 855461 w 810863"/>
                <a:gd name="connsiteY18" fmla="*/ 48652 h 315335"/>
                <a:gd name="connsiteX19" fmla="*/ 45048 w 810863"/>
                <a:gd name="connsiteY19" fmla="*/ 45048 h 315335"/>
                <a:gd name="connsiteX20" fmla="*/ 254971 w 810863"/>
                <a:gd name="connsiteY20" fmla="*/ 45048 h 315335"/>
                <a:gd name="connsiteX21" fmla="*/ 254971 w 810863"/>
                <a:gd name="connsiteY21" fmla="*/ 125233 h 315335"/>
                <a:gd name="connsiteX22" fmla="*/ 45048 w 810863"/>
                <a:gd name="connsiteY22" fmla="*/ 125233 h 315335"/>
                <a:gd name="connsiteX23" fmla="*/ 810863 w 810863"/>
                <a:gd name="connsiteY23" fmla="*/ 255422 h 315335"/>
                <a:gd name="connsiteX24" fmla="*/ 757707 w 810863"/>
                <a:gd name="connsiteY24" fmla="*/ 309930 h 315335"/>
                <a:gd name="connsiteX25" fmla="*/ 602742 w 810863"/>
                <a:gd name="connsiteY25" fmla="*/ 309930 h 315335"/>
                <a:gd name="connsiteX26" fmla="*/ 549585 w 810863"/>
                <a:gd name="connsiteY26" fmla="*/ 253620 h 315335"/>
                <a:gd name="connsiteX27" fmla="*/ 457383 w 810863"/>
                <a:gd name="connsiteY27" fmla="*/ 148062 h 315335"/>
                <a:gd name="connsiteX28" fmla="*/ 351825 w 810863"/>
                <a:gd name="connsiteY28" fmla="*/ 240264 h 315335"/>
                <a:gd name="connsiteX29" fmla="*/ 351825 w 810863"/>
                <a:gd name="connsiteY29" fmla="*/ 253620 h 315335"/>
                <a:gd name="connsiteX30" fmla="*/ 305691 w 810863"/>
                <a:gd name="connsiteY30" fmla="*/ 309712 h 315335"/>
                <a:gd name="connsiteX31" fmla="*/ 302272 w 810863"/>
                <a:gd name="connsiteY31" fmla="*/ 309930 h 315335"/>
                <a:gd name="connsiteX32" fmla="*/ 140099 w 810863"/>
                <a:gd name="connsiteY32" fmla="*/ 309930 h 315335"/>
                <a:gd name="connsiteX33" fmla="*/ 90546 w 810863"/>
                <a:gd name="connsiteY33" fmla="*/ 259480 h 315335"/>
                <a:gd name="connsiteX34" fmla="*/ 90546 w 810863"/>
                <a:gd name="connsiteY34" fmla="*/ 259476 h 315335"/>
                <a:gd name="connsiteX35" fmla="*/ 90546 w 810863"/>
                <a:gd name="connsiteY35" fmla="*/ 169380 h 315335"/>
                <a:gd name="connsiteX36" fmla="*/ 300019 w 810863"/>
                <a:gd name="connsiteY36" fmla="*/ 169380 h 315335"/>
                <a:gd name="connsiteX37" fmla="*/ 300019 w 810863"/>
                <a:gd name="connsiteY37" fmla="*/ 92799 h 315335"/>
                <a:gd name="connsiteX38" fmla="*/ 810863 w 810863"/>
                <a:gd name="connsiteY38" fmla="*/ 92799 h 31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810863" h="315335">
                  <a:moveTo>
                    <a:pt x="527061" y="48652"/>
                  </a:moveTo>
                  <a:lnTo>
                    <a:pt x="301821" y="48652"/>
                  </a:lnTo>
                  <a:lnTo>
                    <a:pt x="301821" y="0"/>
                  </a:lnTo>
                  <a:lnTo>
                    <a:pt x="0" y="0"/>
                  </a:lnTo>
                  <a:lnTo>
                    <a:pt x="0" y="170281"/>
                  </a:lnTo>
                  <a:lnTo>
                    <a:pt x="45048" y="170281"/>
                  </a:lnTo>
                  <a:lnTo>
                    <a:pt x="45048" y="260377"/>
                  </a:lnTo>
                  <a:cubicBezTo>
                    <a:pt x="44799" y="312872"/>
                    <a:pt x="87152" y="355630"/>
                    <a:pt x="139647" y="355879"/>
                  </a:cubicBezTo>
                  <a:cubicBezTo>
                    <a:pt x="139647" y="355879"/>
                    <a:pt x="139648" y="355879"/>
                    <a:pt x="139649" y="355879"/>
                  </a:cubicBezTo>
                  <a:lnTo>
                    <a:pt x="301821" y="355879"/>
                  </a:lnTo>
                  <a:cubicBezTo>
                    <a:pt x="354810" y="355217"/>
                    <a:pt x="397229" y="311724"/>
                    <a:pt x="396567" y="258736"/>
                  </a:cubicBezTo>
                  <a:cubicBezTo>
                    <a:pt x="396550" y="257330"/>
                    <a:pt x="396501" y="255925"/>
                    <a:pt x="396422" y="254521"/>
                  </a:cubicBezTo>
                  <a:cubicBezTo>
                    <a:pt x="393699" y="224790"/>
                    <a:pt x="415594" y="198482"/>
                    <a:pt x="445325" y="195759"/>
                  </a:cubicBezTo>
                  <a:cubicBezTo>
                    <a:pt x="475055" y="193037"/>
                    <a:pt x="501364" y="214931"/>
                    <a:pt x="504087" y="244662"/>
                  </a:cubicBezTo>
                  <a:cubicBezTo>
                    <a:pt x="504387" y="247941"/>
                    <a:pt x="504387" y="251241"/>
                    <a:pt x="504087" y="254521"/>
                  </a:cubicBezTo>
                  <a:cubicBezTo>
                    <a:pt x="503334" y="309582"/>
                    <a:pt x="547234" y="354892"/>
                    <a:pt x="602291" y="355879"/>
                  </a:cubicBezTo>
                  <a:lnTo>
                    <a:pt x="757256" y="355879"/>
                  </a:lnTo>
                  <a:cubicBezTo>
                    <a:pt x="811815" y="355383"/>
                    <a:pt x="855711" y="310883"/>
                    <a:pt x="855461" y="256323"/>
                  </a:cubicBezTo>
                  <a:lnTo>
                    <a:pt x="855461" y="48652"/>
                  </a:lnTo>
                  <a:close/>
                  <a:moveTo>
                    <a:pt x="45048" y="45048"/>
                  </a:moveTo>
                  <a:lnTo>
                    <a:pt x="254971" y="45048"/>
                  </a:lnTo>
                  <a:lnTo>
                    <a:pt x="254971" y="125233"/>
                  </a:lnTo>
                  <a:lnTo>
                    <a:pt x="45048" y="125233"/>
                  </a:lnTo>
                  <a:close/>
                  <a:moveTo>
                    <a:pt x="810863" y="255422"/>
                  </a:moveTo>
                  <a:cubicBezTo>
                    <a:pt x="811115" y="285104"/>
                    <a:pt x="787386" y="309436"/>
                    <a:pt x="757707" y="309930"/>
                  </a:cubicBezTo>
                  <a:lnTo>
                    <a:pt x="602742" y="309930"/>
                  </a:lnTo>
                  <a:cubicBezTo>
                    <a:pt x="572671" y="308711"/>
                    <a:pt x="549071" y="283711"/>
                    <a:pt x="549585" y="253620"/>
                  </a:cubicBezTo>
                  <a:cubicBezTo>
                    <a:pt x="553273" y="199010"/>
                    <a:pt x="511993" y="151750"/>
                    <a:pt x="457383" y="148062"/>
                  </a:cubicBezTo>
                  <a:cubicBezTo>
                    <a:pt x="402773" y="144374"/>
                    <a:pt x="355513" y="185654"/>
                    <a:pt x="351825" y="240264"/>
                  </a:cubicBezTo>
                  <a:cubicBezTo>
                    <a:pt x="351524" y="244711"/>
                    <a:pt x="351524" y="249173"/>
                    <a:pt x="351825" y="253620"/>
                  </a:cubicBezTo>
                  <a:cubicBezTo>
                    <a:pt x="354574" y="281849"/>
                    <a:pt x="333920" y="306962"/>
                    <a:pt x="305691" y="309712"/>
                  </a:cubicBezTo>
                  <a:cubicBezTo>
                    <a:pt x="304554" y="309823"/>
                    <a:pt x="303414" y="309895"/>
                    <a:pt x="302272" y="309930"/>
                  </a:cubicBezTo>
                  <a:lnTo>
                    <a:pt x="140099" y="309930"/>
                  </a:lnTo>
                  <a:cubicBezTo>
                    <a:pt x="112484" y="309682"/>
                    <a:pt x="90299" y="287095"/>
                    <a:pt x="90546" y="259480"/>
                  </a:cubicBezTo>
                  <a:cubicBezTo>
                    <a:pt x="90546" y="259479"/>
                    <a:pt x="90546" y="259478"/>
                    <a:pt x="90546" y="259476"/>
                  </a:cubicBezTo>
                  <a:lnTo>
                    <a:pt x="90546" y="169380"/>
                  </a:lnTo>
                  <a:lnTo>
                    <a:pt x="300019" y="169380"/>
                  </a:lnTo>
                  <a:lnTo>
                    <a:pt x="300019" y="92799"/>
                  </a:lnTo>
                  <a:lnTo>
                    <a:pt x="810863" y="92799"/>
                  </a:lnTo>
                  <a:close/>
                </a:path>
              </a:pathLst>
            </a:custGeom>
            <a:grpFill/>
            <a:ln w="44847" cap="flat">
              <a:noFill/>
              <a:prstDash val="solid"/>
              <a:miter/>
            </a:ln>
          </p:spPr>
          <p:txBody>
            <a:bodyPr rtlCol="0" anchor="ctr"/>
            <a:lstStyle/>
            <a:p>
              <a:pPr marL="180000" marR="0" lvl="0" indent="-180000"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2000" b="0" i="0" u="none" strike="noStrike" kern="1000" cap="none" spc="-30" normalizeH="0" baseline="0" noProof="0">
                <a:ln>
                  <a:noFill/>
                </a:ln>
                <a:solidFill>
                  <a:srgbClr val="181818"/>
                </a:solidFill>
                <a:effectLst/>
                <a:uLnTx/>
                <a:uFillTx/>
                <a:latin typeface="Ericsson Hilda"/>
                <a:ea typeface="+mn-ea"/>
                <a:cs typeface="+mn-cs"/>
              </a:endParaRPr>
            </a:p>
          </p:txBody>
        </p:sp>
        <p:sp>
          <p:nvSpPr>
            <p:cNvPr id="70" name="Freeform 65">
              <a:extLst>
                <a:ext uri="{FF2B5EF4-FFF2-40B4-BE49-F238E27FC236}">
                  <a16:creationId xmlns:a16="http://schemas.microsoft.com/office/drawing/2014/main" id="{EC4EF54B-71A8-4061-8951-DE9C3F0DA55A}"/>
                </a:ext>
              </a:extLst>
            </p:cNvPr>
            <p:cNvSpPr/>
            <p:nvPr/>
          </p:nvSpPr>
          <p:spPr>
            <a:xfrm>
              <a:off x="900113" y="583425"/>
              <a:ext cx="45048" cy="45048"/>
            </a:xfrm>
            <a:custGeom>
              <a:avLst/>
              <a:gdLst>
                <a:gd name="connsiteX0" fmla="*/ 0 w 45047"/>
                <a:gd name="connsiteY0" fmla="*/ 0 h 45047"/>
                <a:gd name="connsiteX1" fmla="*/ 45048 w 45047"/>
                <a:gd name="connsiteY1" fmla="*/ 0 h 45047"/>
                <a:gd name="connsiteX2" fmla="*/ 45048 w 45047"/>
                <a:gd name="connsiteY2" fmla="*/ 45498 h 45047"/>
                <a:gd name="connsiteX3" fmla="*/ 0 w 45047"/>
                <a:gd name="connsiteY3" fmla="*/ 45498 h 45047"/>
              </a:gdLst>
              <a:ahLst/>
              <a:cxnLst>
                <a:cxn ang="0">
                  <a:pos x="connsiteX0" y="connsiteY0"/>
                </a:cxn>
                <a:cxn ang="0">
                  <a:pos x="connsiteX1" y="connsiteY1"/>
                </a:cxn>
                <a:cxn ang="0">
                  <a:pos x="connsiteX2" y="connsiteY2"/>
                </a:cxn>
                <a:cxn ang="0">
                  <a:pos x="connsiteX3" y="connsiteY3"/>
                </a:cxn>
              </a:cxnLst>
              <a:rect l="l" t="t" r="r" b="b"/>
              <a:pathLst>
                <a:path w="45047" h="45047">
                  <a:moveTo>
                    <a:pt x="0" y="0"/>
                  </a:moveTo>
                  <a:lnTo>
                    <a:pt x="45048" y="0"/>
                  </a:lnTo>
                  <a:lnTo>
                    <a:pt x="45048" y="45498"/>
                  </a:lnTo>
                  <a:lnTo>
                    <a:pt x="0" y="45498"/>
                  </a:lnTo>
                  <a:close/>
                </a:path>
              </a:pathLst>
            </a:custGeom>
            <a:grpFill/>
            <a:ln w="44847" cap="flat">
              <a:noFill/>
              <a:prstDash val="solid"/>
              <a:miter/>
            </a:ln>
          </p:spPr>
          <p:txBody>
            <a:bodyPr rtlCol="0" anchor="ctr"/>
            <a:lstStyle/>
            <a:p>
              <a:pPr marL="180000" marR="0" lvl="0" indent="-180000"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2000" b="0" i="0" u="none" strike="noStrike" kern="1000" cap="none" spc="-30" normalizeH="0" baseline="0" noProof="0">
                <a:ln>
                  <a:noFill/>
                </a:ln>
                <a:solidFill>
                  <a:srgbClr val="181818"/>
                </a:solidFill>
                <a:effectLst/>
                <a:uLnTx/>
                <a:uFillTx/>
                <a:latin typeface="Ericsson Hilda"/>
                <a:ea typeface="+mn-ea"/>
                <a:cs typeface="+mn-cs"/>
              </a:endParaRPr>
            </a:p>
          </p:txBody>
        </p:sp>
        <p:sp>
          <p:nvSpPr>
            <p:cNvPr id="71" name="Freeform 66">
              <a:extLst>
                <a:ext uri="{FF2B5EF4-FFF2-40B4-BE49-F238E27FC236}">
                  <a16:creationId xmlns:a16="http://schemas.microsoft.com/office/drawing/2014/main" id="{0E01A7BF-CBB1-4009-B030-7AB39126C71C}"/>
                </a:ext>
              </a:extLst>
            </p:cNvPr>
            <p:cNvSpPr/>
            <p:nvPr/>
          </p:nvSpPr>
          <p:spPr>
            <a:xfrm>
              <a:off x="900113" y="763617"/>
              <a:ext cx="45048" cy="45048"/>
            </a:xfrm>
            <a:custGeom>
              <a:avLst/>
              <a:gdLst>
                <a:gd name="connsiteX0" fmla="*/ 0 w 45047"/>
                <a:gd name="connsiteY0" fmla="*/ 0 h 45047"/>
                <a:gd name="connsiteX1" fmla="*/ 45048 w 45047"/>
                <a:gd name="connsiteY1" fmla="*/ 0 h 45047"/>
                <a:gd name="connsiteX2" fmla="*/ 45048 w 45047"/>
                <a:gd name="connsiteY2" fmla="*/ 45498 h 45047"/>
                <a:gd name="connsiteX3" fmla="*/ 0 w 45047"/>
                <a:gd name="connsiteY3" fmla="*/ 45498 h 45047"/>
              </a:gdLst>
              <a:ahLst/>
              <a:cxnLst>
                <a:cxn ang="0">
                  <a:pos x="connsiteX0" y="connsiteY0"/>
                </a:cxn>
                <a:cxn ang="0">
                  <a:pos x="connsiteX1" y="connsiteY1"/>
                </a:cxn>
                <a:cxn ang="0">
                  <a:pos x="connsiteX2" y="connsiteY2"/>
                </a:cxn>
                <a:cxn ang="0">
                  <a:pos x="connsiteX3" y="connsiteY3"/>
                </a:cxn>
              </a:cxnLst>
              <a:rect l="l" t="t" r="r" b="b"/>
              <a:pathLst>
                <a:path w="45047" h="45047">
                  <a:moveTo>
                    <a:pt x="0" y="0"/>
                  </a:moveTo>
                  <a:lnTo>
                    <a:pt x="45048" y="0"/>
                  </a:lnTo>
                  <a:lnTo>
                    <a:pt x="45048" y="45498"/>
                  </a:lnTo>
                  <a:lnTo>
                    <a:pt x="0" y="45498"/>
                  </a:lnTo>
                  <a:close/>
                </a:path>
              </a:pathLst>
            </a:custGeom>
            <a:grpFill/>
            <a:ln w="44847" cap="flat">
              <a:noFill/>
              <a:prstDash val="solid"/>
              <a:miter/>
            </a:ln>
          </p:spPr>
          <p:txBody>
            <a:bodyPr rtlCol="0" anchor="ctr"/>
            <a:lstStyle/>
            <a:p>
              <a:pPr marL="180000" marR="0" lvl="0" indent="-180000"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2000" b="0" i="0" u="none" strike="noStrike" kern="1000" cap="none" spc="-30" normalizeH="0" baseline="0" noProof="0">
                <a:ln>
                  <a:noFill/>
                </a:ln>
                <a:solidFill>
                  <a:srgbClr val="181818"/>
                </a:solidFill>
                <a:effectLst/>
                <a:uLnTx/>
                <a:uFillTx/>
                <a:latin typeface="Ericsson Hilda"/>
                <a:ea typeface="+mn-ea"/>
                <a:cs typeface="+mn-cs"/>
              </a:endParaRPr>
            </a:p>
          </p:txBody>
        </p:sp>
        <p:sp>
          <p:nvSpPr>
            <p:cNvPr id="72" name="Freeform 67">
              <a:extLst>
                <a:ext uri="{FF2B5EF4-FFF2-40B4-BE49-F238E27FC236}">
                  <a16:creationId xmlns:a16="http://schemas.microsoft.com/office/drawing/2014/main" id="{978756E0-2919-4529-8D90-F073C8739F70}"/>
                </a:ext>
              </a:extLst>
            </p:cNvPr>
            <p:cNvSpPr/>
            <p:nvPr/>
          </p:nvSpPr>
          <p:spPr>
            <a:xfrm>
              <a:off x="900113" y="673521"/>
              <a:ext cx="45048" cy="45048"/>
            </a:xfrm>
            <a:custGeom>
              <a:avLst/>
              <a:gdLst>
                <a:gd name="connsiteX0" fmla="*/ 0 w 45047"/>
                <a:gd name="connsiteY0" fmla="*/ 0 h 45047"/>
                <a:gd name="connsiteX1" fmla="*/ 45048 w 45047"/>
                <a:gd name="connsiteY1" fmla="*/ 0 h 45047"/>
                <a:gd name="connsiteX2" fmla="*/ 45048 w 45047"/>
                <a:gd name="connsiteY2" fmla="*/ 45498 h 45047"/>
                <a:gd name="connsiteX3" fmla="*/ 0 w 45047"/>
                <a:gd name="connsiteY3" fmla="*/ 45498 h 45047"/>
              </a:gdLst>
              <a:ahLst/>
              <a:cxnLst>
                <a:cxn ang="0">
                  <a:pos x="connsiteX0" y="connsiteY0"/>
                </a:cxn>
                <a:cxn ang="0">
                  <a:pos x="connsiteX1" y="connsiteY1"/>
                </a:cxn>
                <a:cxn ang="0">
                  <a:pos x="connsiteX2" y="connsiteY2"/>
                </a:cxn>
                <a:cxn ang="0">
                  <a:pos x="connsiteX3" y="connsiteY3"/>
                </a:cxn>
              </a:cxnLst>
              <a:rect l="l" t="t" r="r" b="b"/>
              <a:pathLst>
                <a:path w="45047" h="45047">
                  <a:moveTo>
                    <a:pt x="0" y="0"/>
                  </a:moveTo>
                  <a:lnTo>
                    <a:pt x="45048" y="0"/>
                  </a:lnTo>
                  <a:lnTo>
                    <a:pt x="45048" y="45498"/>
                  </a:lnTo>
                  <a:lnTo>
                    <a:pt x="0" y="45498"/>
                  </a:lnTo>
                  <a:close/>
                </a:path>
              </a:pathLst>
            </a:custGeom>
            <a:grpFill/>
            <a:ln w="44847" cap="flat">
              <a:noFill/>
              <a:prstDash val="solid"/>
              <a:miter/>
            </a:ln>
          </p:spPr>
          <p:txBody>
            <a:bodyPr rtlCol="0" anchor="ctr"/>
            <a:lstStyle/>
            <a:p>
              <a:pPr marL="180000" marR="0" lvl="0" indent="-180000"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2000" b="0" i="0" u="none" strike="noStrike" kern="1000" cap="none" spc="-30" normalizeH="0" baseline="0" noProof="0">
                <a:ln>
                  <a:noFill/>
                </a:ln>
                <a:solidFill>
                  <a:srgbClr val="181818"/>
                </a:solidFill>
                <a:effectLst/>
                <a:uLnTx/>
                <a:uFillTx/>
                <a:latin typeface="Ericsson Hilda"/>
                <a:ea typeface="+mn-ea"/>
                <a:cs typeface="+mn-cs"/>
              </a:endParaRPr>
            </a:p>
          </p:txBody>
        </p:sp>
      </p:grpSp>
      <p:grpSp>
        <p:nvGrpSpPr>
          <p:cNvPr id="73" name="Picture Placeholder 29">
            <a:extLst>
              <a:ext uri="{FF2B5EF4-FFF2-40B4-BE49-F238E27FC236}">
                <a16:creationId xmlns:a16="http://schemas.microsoft.com/office/drawing/2014/main" id="{7E13E959-D85E-4A1F-B092-C6DDFF3E4420}"/>
              </a:ext>
            </a:extLst>
          </p:cNvPr>
          <p:cNvGrpSpPr>
            <a:grpSpLocks noChangeAspect="1"/>
          </p:cNvGrpSpPr>
          <p:nvPr/>
        </p:nvGrpSpPr>
        <p:grpSpPr>
          <a:xfrm>
            <a:off x="4703170" y="5968065"/>
            <a:ext cx="263039" cy="305017"/>
            <a:chOff x="465850" y="392964"/>
            <a:chExt cx="855911" cy="992504"/>
          </a:xfrm>
          <a:solidFill>
            <a:schemeClr val="accent3"/>
          </a:solidFill>
        </p:grpSpPr>
        <p:sp>
          <p:nvSpPr>
            <p:cNvPr id="74" name="Freeform 2">
              <a:extLst>
                <a:ext uri="{FF2B5EF4-FFF2-40B4-BE49-F238E27FC236}">
                  <a16:creationId xmlns:a16="http://schemas.microsoft.com/office/drawing/2014/main" id="{0F9BA7F4-52B7-47C3-A07E-5DFC5E964E57}"/>
                </a:ext>
              </a:extLst>
            </p:cNvPr>
            <p:cNvSpPr/>
            <p:nvPr/>
          </p:nvSpPr>
          <p:spPr>
            <a:xfrm>
              <a:off x="555496" y="1136848"/>
              <a:ext cx="180192" cy="180455"/>
            </a:xfrm>
            <a:custGeom>
              <a:avLst/>
              <a:gdLst>
                <a:gd name="connsiteX0" fmla="*/ 0 w 180191"/>
                <a:gd name="connsiteY0" fmla="*/ 90228 h 180455"/>
                <a:gd name="connsiteX1" fmla="*/ 90096 w 180191"/>
                <a:gd name="connsiteY1" fmla="*/ 180455 h 180455"/>
                <a:gd name="connsiteX2" fmla="*/ 180192 w 180191"/>
                <a:gd name="connsiteY2" fmla="*/ 90228 h 180455"/>
                <a:gd name="connsiteX3" fmla="*/ 90096 w 180191"/>
                <a:gd name="connsiteY3" fmla="*/ 0 h 180455"/>
                <a:gd name="connsiteX4" fmla="*/ 0 w 180191"/>
                <a:gd name="connsiteY4" fmla="*/ 90228 h 180455"/>
                <a:gd name="connsiteX5" fmla="*/ 135144 w 180191"/>
                <a:gd name="connsiteY5" fmla="*/ 90228 h 180455"/>
                <a:gd name="connsiteX6" fmla="*/ 90096 w 180191"/>
                <a:gd name="connsiteY6" fmla="*/ 135341 h 180455"/>
                <a:gd name="connsiteX7" fmla="*/ 45048 w 180191"/>
                <a:gd name="connsiteY7" fmla="*/ 90228 h 180455"/>
                <a:gd name="connsiteX8" fmla="*/ 90096 w 180191"/>
                <a:gd name="connsiteY8" fmla="*/ 45114 h 180455"/>
                <a:gd name="connsiteX9" fmla="*/ 135144 w 180191"/>
                <a:gd name="connsiteY9" fmla="*/ 90228 h 18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191" h="180455">
                  <a:moveTo>
                    <a:pt x="0" y="90228"/>
                  </a:moveTo>
                  <a:cubicBezTo>
                    <a:pt x="0" y="140059"/>
                    <a:pt x="40337" y="180455"/>
                    <a:pt x="90096" y="180455"/>
                  </a:cubicBezTo>
                  <a:cubicBezTo>
                    <a:pt x="139855" y="180455"/>
                    <a:pt x="180192" y="140059"/>
                    <a:pt x="180192" y="90228"/>
                  </a:cubicBezTo>
                  <a:cubicBezTo>
                    <a:pt x="180192" y="40396"/>
                    <a:pt x="139855" y="0"/>
                    <a:pt x="90096" y="0"/>
                  </a:cubicBezTo>
                  <a:cubicBezTo>
                    <a:pt x="40337" y="0"/>
                    <a:pt x="0" y="40396"/>
                    <a:pt x="0" y="90228"/>
                  </a:cubicBezTo>
                  <a:close/>
                  <a:moveTo>
                    <a:pt x="135144" y="90228"/>
                  </a:moveTo>
                  <a:cubicBezTo>
                    <a:pt x="135144" y="115143"/>
                    <a:pt x="114975" y="135341"/>
                    <a:pt x="90096" y="135341"/>
                  </a:cubicBezTo>
                  <a:cubicBezTo>
                    <a:pt x="65217" y="135341"/>
                    <a:pt x="45048" y="115143"/>
                    <a:pt x="45048" y="90228"/>
                  </a:cubicBezTo>
                  <a:cubicBezTo>
                    <a:pt x="45048" y="65312"/>
                    <a:pt x="65217" y="45114"/>
                    <a:pt x="90096" y="45114"/>
                  </a:cubicBezTo>
                  <a:cubicBezTo>
                    <a:pt x="114975" y="45114"/>
                    <a:pt x="135144" y="65312"/>
                    <a:pt x="135144" y="90228"/>
                  </a:cubicBezTo>
                  <a:close/>
                </a:path>
              </a:pathLst>
            </a:custGeom>
            <a:grpFill/>
            <a:ln w="44847" cap="flat">
              <a:noFill/>
              <a:prstDash val="solid"/>
              <a:miter/>
            </a:ln>
          </p:spPr>
          <p:txBody>
            <a:bodyPr rtlCol="0" anchor="ctr"/>
            <a:lstStyle/>
            <a:p>
              <a:pPr marL="180000" marR="0" lvl="0" indent="-180000"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2000" b="0" i="0" u="none" strike="noStrike" kern="1000" cap="none" spc="-30" normalizeH="0" baseline="0" noProof="0">
                <a:ln>
                  <a:noFill/>
                </a:ln>
                <a:solidFill>
                  <a:srgbClr val="181818"/>
                </a:solidFill>
                <a:effectLst/>
                <a:uLnTx/>
                <a:uFillTx/>
                <a:latin typeface="Ericsson Hilda"/>
                <a:ea typeface="+mn-ea"/>
                <a:cs typeface="+mn-cs"/>
              </a:endParaRPr>
            </a:p>
          </p:txBody>
        </p:sp>
        <p:sp>
          <p:nvSpPr>
            <p:cNvPr id="75" name="Freeform 3">
              <a:extLst>
                <a:ext uri="{FF2B5EF4-FFF2-40B4-BE49-F238E27FC236}">
                  <a16:creationId xmlns:a16="http://schemas.microsoft.com/office/drawing/2014/main" id="{7B19DBDC-7AE0-4A3D-9579-A5E7513BE88E}"/>
                </a:ext>
              </a:extLst>
            </p:cNvPr>
            <p:cNvSpPr/>
            <p:nvPr/>
          </p:nvSpPr>
          <p:spPr>
            <a:xfrm>
              <a:off x="915879" y="1136848"/>
              <a:ext cx="180192" cy="180455"/>
            </a:xfrm>
            <a:custGeom>
              <a:avLst/>
              <a:gdLst>
                <a:gd name="connsiteX0" fmla="*/ 90096 w 180191"/>
                <a:gd name="connsiteY0" fmla="*/ 180455 h 180455"/>
                <a:gd name="connsiteX1" fmla="*/ 180192 w 180191"/>
                <a:gd name="connsiteY1" fmla="*/ 90228 h 180455"/>
                <a:gd name="connsiteX2" fmla="*/ 90096 w 180191"/>
                <a:gd name="connsiteY2" fmla="*/ 0 h 180455"/>
                <a:gd name="connsiteX3" fmla="*/ 0 w 180191"/>
                <a:gd name="connsiteY3" fmla="*/ 90228 h 180455"/>
                <a:gd name="connsiteX4" fmla="*/ 90096 w 180191"/>
                <a:gd name="connsiteY4" fmla="*/ 180455 h 180455"/>
                <a:gd name="connsiteX5" fmla="*/ 90096 w 180191"/>
                <a:gd name="connsiteY5" fmla="*/ 45114 h 180455"/>
                <a:gd name="connsiteX6" fmla="*/ 135144 w 180191"/>
                <a:gd name="connsiteY6" fmla="*/ 90228 h 180455"/>
                <a:gd name="connsiteX7" fmla="*/ 90096 w 180191"/>
                <a:gd name="connsiteY7" fmla="*/ 135341 h 180455"/>
                <a:gd name="connsiteX8" fmla="*/ 45048 w 180191"/>
                <a:gd name="connsiteY8" fmla="*/ 90228 h 180455"/>
                <a:gd name="connsiteX9" fmla="*/ 90096 w 180191"/>
                <a:gd name="connsiteY9" fmla="*/ 45114 h 18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191" h="180455">
                  <a:moveTo>
                    <a:pt x="90096" y="180455"/>
                  </a:moveTo>
                  <a:cubicBezTo>
                    <a:pt x="139855" y="180455"/>
                    <a:pt x="180192" y="140059"/>
                    <a:pt x="180192" y="90228"/>
                  </a:cubicBezTo>
                  <a:cubicBezTo>
                    <a:pt x="180192" y="40396"/>
                    <a:pt x="139855" y="0"/>
                    <a:pt x="90096" y="0"/>
                  </a:cubicBezTo>
                  <a:cubicBezTo>
                    <a:pt x="40337" y="0"/>
                    <a:pt x="0" y="40396"/>
                    <a:pt x="0" y="90228"/>
                  </a:cubicBezTo>
                  <a:cubicBezTo>
                    <a:pt x="0" y="140059"/>
                    <a:pt x="40337" y="180455"/>
                    <a:pt x="90096" y="180455"/>
                  </a:cubicBezTo>
                  <a:close/>
                  <a:moveTo>
                    <a:pt x="90096" y="45114"/>
                  </a:moveTo>
                  <a:cubicBezTo>
                    <a:pt x="114975" y="45114"/>
                    <a:pt x="135144" y="65312"/>
                    <a:pt x="135144" y="90228"/>
                  </a:cubicBezTo>
                  <a:cubicBezTo>
                    <a:pt x="135144" y="115143"/>
                    <a:pt x="114975" y="135341"/>
                    <a:pt x="90096" y="135341"/>
                  </a:cubicBezTo>
                  <a:cubicBezTo>
                    <a:pt x="65217" y="135341"/>
                    <a:pt x="45048" y="115143"/>
                    <a:pt x="45048" y="90228"/>
                  </a:cubicBezTo>
                  <a:cubicBezTo>
                    <a:pt x="45048" y="65312"/>
                    <a:pt x="65217" y="45114"/>
                    <a:pt x="90096" y="45114"/>
                  </a:cubicBezTo>
                  <a:close/>
                </a:path>
              </a:pathLst>
            </a:custGeom>
            <a:grpFill/>
            <a:ln w="44847" cap="flat">
              <a:noFill/>
              <a:prstDash val="solid"/>
              <a:miter/>
            </a:ln>
          </p:spPr>
          <p:txBody>
            <a:bodyPr rtlCol="0" anchor="ctr"/>
            <a:lstStyle/>
            <a:p>
              <a:pPr marL="180000" marR="0" lvl="0" indent="-180000"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2000" b="0" i="0" u="none" strike="noStrike" kern="1000" cap="none" spc="-30" normalizeH="0" baseline="0" noProof="0">
                <a:ln>
                  <a:noFill/>
                </a:ln>
                <a:solidFill>
                  <a:srgbClr val="181818"/>
                </a:solidFill>
                <a:effectLst/>
                <a:uLnTx/>
                <a:uFillTx/>
                <a:latin typeface="Ericsson Hilda"/>
                <a:ea typeface="+mn-ea"/>
                <a:cs typeface="+mn-cs"/>
              </a:endParaRPr>
            </a:p>
          </p:txBody>
        </p:sp>
        <p:sp>
          <p:nvSpPr>
            <p:cNvPr id="76" name="Freeform 4">
              <a:extLst>
                <a:ext uri="{FF2B5EF4-FFF2-40B4-BE49-F238E27FC236}">
                  <a16:creationId xmlns:a16="http://schemas.microsoft.com/office/drawing/2014/main" id="{8B0B392F-029D-484E-8714-BD7D02624700}"/>
                </a:ext>
              </a:extLst>
            </p:cNvPr>
            <p:cNvSpPr/>
            <p:nvPr/>
          </p:nvSpPr>
          <p:spPr>
            <a:xfrm>
              <a:off x="465850" y="392964"/>
              <a:ext cx="855911" cy="992504"/>
            </a:xfrm>
            <a:custGeom>
              <a:avLst/>
              <a:gdLst>
                <a:gd name="connsiteX0" fmla="*/ 757256 w 855911"/>
                <a:gd name="connsiteY0" fmla="*/ 239512 h 992504"/>
                <a:gd name="connsiteX1" fmla="*/ 686531 w 855911"/>
                <a:gd name="connsiteY1" fmla="*/ 258008 h 992504"/>
                <a:gd name="connsiteX2" fmla="*/ 591480 w 855911"/>
                <a:gd name="connsiteY2" fmla="*/ 142517 h 992504"/>
                <a:gd name="connsiteX3" fmla="*/ 570256 w 855911"/>
                <a:gd name="connsiteY3" fmla="*/ 16698 h 992504"/>
                <a:gd name="connsiteX4" fmla="*/ 444622 w 855911"/>
                <a:gd name="connsiteY4" fmla="*/ 37953 h 992504"/>
                <a:gd name="connsiteX5" fmla="*/ 427956 w 855911"/>
                <a:gd name="connsiteY5" fmla="*/ 90636 h 992504"/>
                <a:gd name="connsiteX6" fmla="*/ 437866 w 855911"/>
                <a:gd name="connsiteY6" fmla="*/ 130787 h 992504"/>
                <a:gd name="connsiteX7" fmla="*/ 254070 w 855911"/>
                <a:gd name="connsiteY7" fmla="*/ 287332 h 992504"/>
                <a:gd name="connsiteX8" fmla="*/ 202716 w 855911"/>
                <a:gd name="connsiteY8" fmla="*/ 271091 h 992504"/>
                <a:gd name="connsiteX9" fmla="*/ 112620 w 855911"/>
                <a:gd name="connsiteY9" fmla="*/ 361319 h 992504"/>
                <a:gd name="connsiteX10" fmla="*/ 202716 w 855911"/>
                <a:gd name="connsiteY10" fmla="*/ 451547 h 992504"/>
                <a:gd name="connsiteX11" fmla="*/ 222086 w 855911"/>
                <a:gd name="connsiteY11" fmla="*/ 449291 h 992504"/>
                <a:gd name="connsiteX12" fmla="*/ 326598 w 855911"/>
                <a:gd name="connsiteY12" fmla="*/ 654559 h 992504"/>
                <a:gd name="connsiteX13" fmla="*/ 180192 w 855911"/>
                <a:gd name="connsiteY13" fmla="*/ 654559 h 992504"/>
                <a:gd name="connsiteX14" fmla="*/ 0 w 855911"/>
                <a:gd name="connsiteY14" fmla="*/ 835014 h 992504"/>
                <a:gd name="connsiteX15" fmla="*/ 180192 w 855911"/>
                <a:gd name="connsiteY15" fmla="*/ 1015469 h 992504"/>
                <a:gd name="connsiteX16" fmla="*/ 540576 w 855911"/>
                <a:gd name="connsiteY16" fmla="*/ 1015469 h 992504"/>
                <a:gd name="connsiteX17" fmla="*/ 720767 w 855911"/>
                <a:gd name="connsiteY17" fmla="*/ 835014 h 992504"/>
                <a:gd name="connsiteX18" fmla="*/ 540576 w 855911"/>
                <a:gd name="connsiteY18" fmla="*/ 654559 h 992504"/>
                <a:gd name="connsiteX19" fmla="*/ 378403 w 855911"/>
                <a:gd name="connsiteY19" fmla="*/ 654559 h 992504"/>
                <a:gd name="connsiteX20" fmla="*/ 263080 w 855911"/>
                <a:gd name="connsiteY20" fmla="*/ 428990 h 992504"/>
                <a:gd name="connsiteX21" fmla="*/ 293713 w 855911"/>
                <a:gd name="connsiteY21" fmla="*/ 361770 h 992504"/>
                <a:gd name="connsiteX22" fmla="*/ 284253 w 855911"/>
                <a:gd name="connsiteY22" fmla="*/ 322521 h 992504"/>
                <a:gd name="connsiteX23" fmla="*/ 467147 w 855911"/>
                <a:gd name="connsiteY23" fmla="*/ 165074 h 992504"/>
                <a:gd name="connsiteX24" fmla="*/ 557243 w 855911"/>
                <a:gd name="connsiteY24" fmla="*/ 171390 h 992504"/>
                <a:gd name="connsiteX25" fmla="*/ 653195 w 855911"/>
                <a:gd name="connsiteY25" fmla="*/ 288235 h 992504"/>
                <a:gd name="connsiteX26" fmla="*/ 678422 w 855911"/>
                <a:gd name="connsiteY26" fmla="*/ 460568 h 992504"/>
                <a:gd name="connsiteX27" fmla="*/ 704550 w 855911"/>
                <a:gd name="connsiteY27" fmla="*/ 475457 h 992504"/>
                <a:gd name="connsiteX28" fmla="*/ 722569 w 855911"/>
                <a:gd name="connsiteY28" fmla="*/ 433952 h 992504"/>
                <a:gd name="connsiteX29" fmla="*/ 682573 w 855911"/>
                <a:gd name="connsiteY29" fmla="*/ 331102 h 992504"/>
                <a:gd name="connsiteX30" fmla="*/ 785273 w 855911"/>
                <a:gd name="connsiteY30" fmla="*/ 291047 h 992504"/>
                <a:gd name="connsiteX31" fmla="*/ 827081 w 855911"/>
                <a:gd name="connsiteY31" fmla="*/ 335604 h 992504"/>
                <a:gd name="connsiteX32" fmla="*/ 868975 w 855911"/>
                <a:gd name="connsiteY32" fmla="*/ 319814 h 992504"/>
                <a:gd name="connsiteX33" fmla="*/ 757256 w 855911"/>
                <a:gd name="connsiteY33" fmla="*/ 239512 h 992504"/>
                <a:gd name="connsiteX34" fmla="*/ 675719 w 855911"/>
                <a:gd name="connsiteY34" fmla="*/ 835014 h 992504"/>
                <a:gd name="connsiteX35" fmla="*/ 540576 w 855911"/>
                <a:gd name="connsiteY35" fmla="*/ 970356 h 992504"/>
                <a:gd name="connsiteX36" fmla="*/ 180192 w 855911"/>
                <a:gd name="connsiteY36" fmla="*/ 970356 h 992504"/>
                <a:gd name="connsiteX37" fmla="*/ 45048 w 855911"/>
                <a:gd name="connsiteY37" fmla="*/ 835014 h 992504"/>
                <a:gd name="connsiteX38" fmla="*/ 180192 w 855911"/>
                <a:gd name="connsiteY38" fmla="*/ 699673 h 992504"/>
                <a:gd name="connsiteX39" fmla="*/ 540576 w 855911"/>
                <a:gd name="connsiteY39" fmla="*/ 699673 h 992504"/>
                <a:gd name="connsiteX40" fmla="*/ 675719 w 855911"/>
                <a:gd name="connsiteY40" fmla="*/ 835014 h 992504"/>
                <a:gd name="connsiteX41" fmla="*/ 158569 w 855911"/>
                <a:gd name="connsiteY41" fmla="*/ 361319 h 992504"/>
                <a:gd name="connsiteX42" fmla="*/ 203617 w 855911"/>
                <a:gd name="connsiteY42" fmla="*/ 316205 h 992504"/>
                <a:gd name="connsiteX43" fmla="*/ 248665 w 855911"/>
                <a:gd name="connsiteY43" fmla="*/ 361319 h 992504"/>
                <a:gd name="connsiteX44" fmla="*/ 203617 w 855911"/>
                <a:gd name="connsiteY44" fmla="*/ 406433 h 992504"/>
                <a:gd name="connsiteX45" fmla="*/ 158569 w 855911"/>
                <a:gd name="connsiteY45" fmla="*/ 361319 h 992504"/>
                <a:gd name="connsiteX46" fmla="*/ 473905 w 855911"/>
                <a:gd name="connsiteY46" fmla="*/ 90636 h 992504"/>
                <a:gd name="connsiteX47" fmla="*/ 518953 w 855911"/>
                <a:gd name="connsiteY47" fmla="*/ 45522 h 992504"/>
                <a:gd name="connsiteX48" fmla="*/ 564000 w 855911"/>
                <a:gd name="connsiteY48" fmla="*/ 90636 h 992504"/>
                <a:gd name="connsiteX49" fmla="*/ 518953 w 855911"/>
                <a:gd name="connsiteY49" fmla="*/ 135750 h 992504"/>
                <a:gd name="connsiteX50" fmla="*/ 473013 w 855911"/>
                <a:gd name="connsiteY50" fmla="*/ 91547 h 992504"/>
                <a:gd name="connsiteX51" fmla="*/ 473004 w 855911"/>
                <a:gd name="connsiteY51" fmla="*/ 90636 h 99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55911" h="992504">
                  <a:moveTo>
                    <a:pt x="757256" y="239512"/>
                  </a:moveTo>
                  <a:cubicBezTo>
                    <a:pt x="732345" y="238269"/>
                    <a:pt x="707655" y="244726"/>
                    <a:pt x="686531" y="258008"/>
                  </a:cubicBezTo>
                  <a:lnTo>
                    <a:pt x="591480" y="142517"/>
                  </a:lnTo>
                  <a:cubicBezTo>
                    <a:pt x="620312" y="101904"/>
                    <a:pt x="610810" y="45573"/>
                    <a:pt x="570256" y="16698"/>
                  </a:cubicBezTo>
                  <a:cubicBezTo>
                    <a:pt x="529703" y="-12176"/>
                    <a:pt x="473454" y="-2660"/>
                    <a:pt x="444622" y="37953"/>
                  </a:cubicBezTo>
                  <a:cubicBezTo>
                    <a:pt x="433701" y="53336"/>
                    <a:pt x="427872" y="71761"/>
                    <a:pt x="427956" y="90636"/>
                  </a:cubicBezTo>
                  <a:cubicBezTo>
                    <a:pt x="427973" y="104625"/>
                    <a:pt x="431374" y="118401"/>
                    <a:pt x="437866" y="130787"/>
                  </a:cubicBezTo>
                  <a:lnTo>
                    <a:pt x="254070" y="287332"/>
                  </a:lnTo>
                  <a:cubicBezTo>
                    <a:pt x="238932" y="276954"/>
                    <a:pt x="221061" y="271302"/>
                    <a:pt x="202716" y="271091"/>
                  </a:cubicBezTo>
                  <a:cubicBezTo>
                    <a:pt x="152957" y="271091"/>
                    <a:pt x="112620" y="311488"/>
                    <a:pt x="112620" y="361319"/>
                  </a:cubicBezTo>
                  <a:cubicBezTo>
                    <a:pt x="112620" y="411150"/>
                    <a:pt x="152957" y="451547"/>
                    <a:pt x="202716" y="451547"/>
                  </a:cubicBezTo>
                  <a:cubicBezTo>
                    <a:pt x="209235" y="451499"/>
                    <a:pt x="215730" y="450743"/>
                    <a:pt x="222086" y="449291"/>
                  </a:cubicBezTo>
                  <a:lnTo>
                    <a:pt x="326598" y="654559"/>
                  </a:lnTo>
                  <a:lnTo>
                    <a:pt x="180192" y="654559"/>
                  </a:lnTo>
                  <a:cubicBezTo>
                    <a:pt x="80675" y="654559"/>
                    <a:pt x="0" y="735351"/>
                    <a:pt x="0" y="835014"/>
                  </a:cubicBezTo>
                  <a:cubicBezTo>
                    <a:pt x="0" y="934677"/>
                    <a:pt x="80675" y="1015469"/>
                    <a:pt x="180192" y="1015469"/>
                  </a:cubicBezTo>
                  <a:lnTo>
                    <a:pt x="540576" y="1015469"/>
                  </a:lnTo>
                  <a:cubicBezTo>
                    <a:pt x="640093" y="1015469"/>
                    <a:pt x="720767" y="934677"/>
                    <a:pt x="720767" y="835014"/>
                  </a:cubicBezTo>
                  <a:cubicBezTo>
                    <a:pt x="720767" y="735351"/>
                    <a:pt x="640093" y="654559"/>
                    <a:pt x="540576" y="654559"/>
                  </a:cubicBezTo>
                  <a:lnTo>
                    <a:pt x="378403" y="654559"/>
                  </a:lnTo>
                  <a:lnTo>
                    <a:pt x="263080" y="428990"/>
                  </a:lnTo>
                  <a:cubicBezTo>
                    <a:pt x="282404" y="411989"/>
                    <a:pt x="293551" y="387528"/>
                    <a:pt x="293713" y="361770"/>
                  </a:cubicBezTo>
                  <a:cubicBezTo>
                    <a:pt x="293560" y="348139"/>
                    <a:pt x="290326" y="334721"/>
                    <a:pt x="284253" y="322521"/>
                  </a:cubicBezTo>
                  <a:lnTo>
                    <a:pt x="467147" y="165074"/>
                  </a:lnTo>
                  <a:cubicBezTo>
                    <a:pt x="493881" y="183190"/>
                    <a:pt x="528250" y="185600"/>
                    <a:pt x="557243" y="171390"/>
                  </a:cubicBezTo>
                  <a:lnTo>
                    <a:pt x="653195" y="288235"/>
                  </a:lnTo>
                  <a:cubicBezTo>
                    <a:pt x="612642" y="342800"/>
                    <a:pt x="623937" y="419956"/>
                    <a:pt x="678422" y="460568"/>
                  </a:cubicBezTo>
                  <a:cubicBezTo>
                    <a:pt x="686491" y="466583"/>
                    <a:pt x="695266" y="471583"/>
                    <a:pt x="704550" y="475457"/>
                  </a:cubicBezTo>
                  <a:lnTo>
                    <a:pt x="722569" y="433952"/>
                  </a:lnTo>
                  <a:cubicBezTo>
                    <a:pt x="683165" y="416612"/>
                    <a:pt x="665257" y="370564"/>
                    <a:pt x="682573" y="331102"/>
                  </a:cubicBezTo>
                  <a:cubicBezTo>
                    <a:pt x="699888" y="291639"/>
                    <a:pt x="745868" y="273706"/>
                    <a:pt x="785273" y="291047"/>
                  </a:cubicBezTo>
                  <a:cubicBezTo>
                    <a:pt x="804680" y="299587"/>
                    <a:pt x="819776" y="315676"/>
                    <a:pt x="827081" y="335604"/>
                  </a:cubicBezTo>
                  <a:lnTo>
                    <a:pt x="868975" y="319814"/>
                  </a:lnTo>
                  <a:cubicBezTo>
                    <a:pt x="851658" y="272670"/>
                    <a:pt x="807398" y="240856"/>
                    <a:pt x="757256" y="239512"/>
                  </a:cubicBezTo>
                  <a:close/>
                  <a:moveTo>
                    <a:pt x="675719" y="835014"/>
                  </a:moveTo>
                  <a:cubicBezTo>
                    <a:pt x="675719" y="909761"/>
                    <a:pt x="615213" y="970356"/>
                    <a:pt x="540576" y="970356"/>
                  </a:cubicBezTo>
                  <a:lnTo>
                    <a:pt x="180192" y="970356"/>
                  </a:lnTo>
                  <a:cubicBezTo>
                    <a:pt x="105554" y="970356"/>
                    <a:pt x="45048" y="909761"/>
                    <a:pt x="45048" y="835014"/>
                  </a:cubicBezTo>
                  <a:cubicBezTo>
                    <a:pt x="45048" y="760267"/>
                    <a:pt x="105554" y="699673"/>
                    <a:pt x="180192" y="699673"/>
                  </a:cubicBezTo>
                  <a:lnTo>
                    <a:pt x="540576" y="699673"/>
                  </a:lnTo>
                  <a:cubicBezTo>
                    <a:pt x="615213" y="699673"/>
                    <a:pt x="675719" y="760267"/>
                    <a:pt x="675719" y="835014"/>
                  </a:cubicBezTo>
                  <a:close/>
                  <a:moveTo>
                    <a:pt x="158569" y="361319"/>
                  </a:moveTo>
                  <a:cubicBezTo>
                    <a:pt x="158569" y="336403"/>
                    <a:pt x="178737" y="316205"/>
                    <a:pt x="203617" y="316205"/>
                  </a:cubicBezTo>
                  <a:cubicBezTo>
                    <a:pt x="228496" y="316205"/>
                    <a:pt x="248665" y="336403"/>
                    <a:pt x="248665" y="361319"/>
                  </a:cubicBezTo>
                  <a:cubicBezTo>
                    <a:pt x="248665" y="386235"/>
                    <a:pt x="228496" y="406433"/>
                    <a:pt x="203617" y="406433"/>
                  </a:cubicBezTo>
                  <a:cubicBezTo>
                    <a:pt x="178737" y="406433"/>
                    <a:pt x="158569" y="386235"/>
                    <a:pt x="158569" y="361319"/>
                  </a:cubicBezTo>
                  <a:close/>
                  <a:moveTo>
                    <a:pt x="473905" y="90636"/>
                  </a:moveTo>
                  <a:cubicBezTo>
                    <a:pt x="473905" y="65720"/>
                    <a:pt x="494073" y="45522"/>
                    <a:pt x="518953" y="45522"/>
                  </a:cubicBezTo>
                  <a:cubicBezTo>
                    <a:pt x="543832" y="45522"/>
                    <a:pt x="564000" y="65720"/>
                    <a:pt x="564000" y="90636"/>
                  </a:cubicBezTo>
                  <a:cubicBezTo>
                    <a:pt x="564000" y="115552"/>
                    <a:pt x="543832" y="135750"/>
                    <a:pt x="518953" y="135750"/>
                  </a:cubicBezTo>
                  <a:cubicBezTo>
                    <a:pt x="494078" y="136248"/>
                    <a:pt x="473510" y="116458"/>
                    <a:pt x="473013" y="91547"/>
                  </a:cubicBezTo>
                  <a:cubicBezTo>
                    <a:pt x="473007" y="91244"/>
                    <a:pt x="473004" y="90940"/>
                    <a:pt x="473004" y="90636"/>
                  </a:cubicBezTo>
                  <a:close/>
                </a:path>
              </a:pathLst>
            </a:custGeom>
            <a:grpFill/>
            <a:ln w="44847" cap="flat">
              <a:noFill/>
              <a:prstDash val="solid"/>
              <a:miter/>
            </a:ln>
          </p:spPr>
          <p:txBody>
            <a:bodyPr rtlCol="0" anchor="ctr"/>
            <a:lstStyle/>
            <a:p>
              <a:pPr marL="180000" marR="0" lvl="0" indent="-180000"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2000" b="0" i="0" u="none" strike="noStrike" kern="1000" cap="none" spc="-30" normalizeH="0" baseline="0" noProof="0">
                <a:ln>
                  <a:noFill/>
                </a:ln>
                <a:solidFill>
                  <a:srgbClr val="181818"/>
                </a:solidFill>
                <a:effectLst/>
                <a:uLnTx/>
                <a:uFillTx/>
                <a:latin typeface="Ericsson Hilda"/>
                <a:ea typeface="+mn-ea"/>
                <a:cs typeface="+mn-cs"/>
              </a:endParaRPr>
            </a:p>
          </p:txBody>
        </p:sp>
      </p:grpSp>
      <p:sp>
        <p:nvSpPr>
          <p:cNvPr id="77" name="Rectangle 76">
            <a:extLst>
              <a:ext uri="{FF2B5EF4-FFF2-40B4-BE49-F238E27FC236}">
                <a16:creationId xmlns:a16="http://schemas.microsoft.com/office/drawing/2014/main" id="{89F1A960-0C88-4A7A-B7EF-09271D371666}"/>
              </a:ext>
            </a:extLst>
          </p:cNvPr>
          <p:cNvSpPr/>
          <p:nvPr/>
        </p:nvSpPr>
        <p:spPr bwMode="auto">
          <a:xfrm>
            <a:off x="5559285" y="5562711"/>
            <a:ext cx="1852742" cy="355287"/>
          </a:xfrm>
          <a:prstGeom prst="rect">
            <a:avLst/>
          </a:prstGeom>
          <a:solidFill>
            <a:schemeClr val="accent2"/>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err="1">
              <a:ln>
                <a:noFill/>
              </a:ln>
              <a:solidFill>
                <a:schemeClr val="bg1"/>
              </a:solidFill>
              <a:effectLst/>
              <a:latin typeface="+mn-lt"/>
            </a:endParaRPr>
          </a:p>
        </p:txBody>
      </p:sp>
      <p:sp>
        <p:nvSpPr>
          <p:cNvPr id="79" name="Rectangle 78">
            <a:extLst>
              <a:ext uri="{FF2B5EF4-FFF2-40B4-BE49-F238E27FC236}">
                <a16:creationId xmlns:a16="http://schemas.microsoft.com/office/drawing/2014/main" id="{629CDCF0-7347-4003-8F0C-90DDE8790FB1}"/>
              </a:ext>
            </a:extLst>
          </p:cNvPr>
          <p:cNvSpPr/>
          <p:nvPr/>
        </p:nvSpPr>
        <p:spPr bwMode="auto">
          <a:xfrm>
            <a:off x="5566623" y="5958927"/>
            <a:ext cx="563219" cy="355287"/>
          </a:xfrm>
          <a:prstGeom prst="rect">
            <a:avLst/>
          </a:prstGeom>
          <a:solidFill>
            <a:schemeClr val="accent3"/>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err="1">
              <a:ln>
                <a:noFill/>
              </a:ln>
              <a:solidFill>
                <a:schemeClr val="bg1"/>
              </a:solidFill>
              <a:effectLst/>
              <a:latin typeface="+mn-lt"/>
            </a:endParaRPr>
          </a:p>
        </p:txBody>
      </p:sp>
      <p:sp>
        <p:nvSpPr>
          <p:cNvPr id="97" name="Subtitle 7">
            <a:extLst>
              <a:ext uri="{FF2B5EF4-FFF2-40B4-BE49-F238E27FC236}">
                <a16:creationId xmlns:a16="http://schemas.microsoft.com/office/drawing/2014/main" id="{6F839CE8-8210-4166-8A2C-BCF514872ED9}"/>
              </a:ext>
            </a:extLst>
          </p:cNvPr>
          <p:cNvSpPr txBox="1">
            <a:spLocks noChangeAspect="1"/>
          </p:cNvSpPr>
          <p:nvPr/>
        </p:nvSpPr>
        <p:spPr>
          <a:xfrm>
            <a:off x="5692264" y="6005597"/>
            <a:ext cx="148245" cy="243385"/>
          </a:xfrm>
          <a:prstGeom prst="rect">
            <a:avLst/>
          </a:prstGeom>
          <a:solidFill>
            <a:schemeClr val="accent3"/>
          </a:solidFill>
          <a:ln w="19050">
            <a:solidFill>
              <a:schemeClr val="tx1"/>
            </a:solidFill>
            <a:prstDash val="sysDot"/>
          </a:ln>
        </p:spPr>
        <p:txBody>
          <a:bodyPr lIns="0" tIns="18000" rIns="0" bIns="0"/>
          <a:lstStyle>
            <a:lvl1pPr marL="22860" indent="-22860" algn="l" defTabSz="91440" rtl="0" eaLnBrk="1" latinLnBrk="0" hangingPunct="1">
              <a:lnSpc>
                <a:spcPct val="90000"/>
              </a:lnSpc>
              <a:spcBef>
                <a:spcPts val="100"/>
              </a:spcBef>
              <a:buFont typeface="Arial" panose="020B0604020202020204" pitchFamily="34" charset="0"/>
              <a:buChar char="•"/>
              <a:defRPr sz="280" kern="1200">
                <a:solidFill>
                  <a:schemeClr val="tx1"/>
                </a:solidFill>
                <a:latin typeface="+mn-lt"/>
                <a:ea typeface="+mn-ea"/>
                <a:cs typeface="+mn-cs"/>
              </a:defRPr>
            </a:lvl1pPr>
            <a:lvl2pPr marL="68580" indent="-22860" algn="l" defTabSz="91440" rtl="0" eaLnBrk="1" latinLnBrk="0" hangingPunct="1">
              <a:lnSpc>
                <a:spcPct val="90000"/>
              </a:lnSpc>
              <a:spcBef>
                <a:spcPts val="50"/>
              </a:spcBef>
              <a:buFont typeface="Arial" panose="020B0604020202020204" pitchFamily="34" charset="0"/>
              <a:buChar char="•"/>
              <a:defRPr sz="240" kern="1200">
                <a:solidFill>
                  <a:schemeClr val="tx1"/>
                </a:solidFill>
                <a:latin typeface="+mn-lt"/>
                <a:ea typeface="+mn-ea"/>
                <a:cs typeface="+mn-cs"/>
              </a:defRPr>
            </a:lvl2pPr>
            <a:lvl3pPr marL="114300" indent="-22860" algn="l" defTabSz="91440" rtl="0" eaLnBrk="1" latinLnBrk="0" hangingPunct="1">
              <a:lnSpc>
                <a:spcPct val="90000"/>
              </a:lnSpc>
              <a:spcBef>
                <a:spcPts val="50"/>
              </a:spcBef>
              <a:buFont typeface="Arial" panose="020B0604020202020204" pitchFamily="34" charset="0"/>
              <a:buChar char="•"/>
              <a:defRPr sz="200" kern="1200">
                <a:solidFill>
                  <a:schemeClr val="tx1"/>
                </a:solidFill>
                <a:latin typeface="+mn-lt"/>
                <a:ea typeface="+mn-ea"/>
                <a:cs typeface="+mn-cs"/>
              </a:defRPr>
            </a:lvl3pPr>
            <a:lvl4pPr marL="16002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4pPr>
            <a:lvl5pPr marL="20574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5pPr>
            <a:lvl6pPr marL="25146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6pPr>
            <a:lvl7pPr marL="29718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7pPr>
            <a:lvl8pPr marL="34290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8pPr>
            <a:lvl9pPr marL="38862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9pPr>
          </a:lstStyle>
          <a:p>
            <a:pPr marL="0" marR="0" lvl="0" indent="0" algn="ctr" defTabSz="91440" rtl="0" eaLnBrk="1" fontAlgn="base" latinLnBrk="0" hangingPunct="1">
              <a:lnSpc>
                <a:spcPct val="100000"/>
              </a:lnSpc>
              <a:spcBef>
                <a:spcPts val="100"/>
              </a:spcBef>
              <a:spcAft>
                <a:spcPct val="0"/>
              </a:spcAft>
              <a:buClr>
                <a:srgbClr val="181818"/>
              </a:buClr>
              <a:buSzTx/>
              <a:buFont typeface="Arial" panose="020B0604020202020204" pitchFamily="34" charset="0"/>
              <a:buNone/>
              <a:tabLst/>
              <a:defRPr/>
            </a:pPr>
            <a:r>
              <a:rPr kumimoji="0" lang="en-US" sz="600" b="0" i="0" u="none" strike="noStrike" kern="1200" cap="none" spc="-30" normalizeH="0" baseline="0" noProof="0">
                <a:ln>
                  <a:noFill/>
                </a:ln>
                <a:solidFill>
                  <a:srgbClr val="181818"/>
                </a:solidFill>
                <a:effectLst/>
                <a:uLnTx/>
                <a:uFillTx/>
                <a:latin typeface="Ericsson Technical Icons" panose="00000500000000000000" pitchFamily="2" charset="0"/>
                <a:ea typeface="+mn-ea"/>
                <a:cs typeface="+mn-cs"/>
              </a:rPr>
              <a:t>s</a:t>
            </a:r>
            <a:br>
              <a:rPr kumimoji="0" lang="en-US" sz="600" b="0" i="0" u="none" strike="noStrike" kern="1200" cap="none" spc="-30" normalizeH="0" baseline="0" noProof="0">
                <a:ln>
                  <a:noFill/>
                </a:ln>
                <a:solidFill>
                  <a:srgbClr val="181818"/>
                </a:solidFill>
                <a:effectLst/>
                <a:uLnTx/>
                <a:uFillTx/>
                <a:latin typeface="Ericsson Technical Icons" panose="00000500000000000000" pitchFamily="2" charset="0"/>
                <a:ea typeface="+mn-ea"/>
                <a:cs typeface="+mn-cs"/>
              </a:rPr>
            </a:br>
            <a:r>
              <a:rPr kumimoji="0" lang="en-US" sz="600" b="0" i="0" u="none" strike="noStrike" kern="1200" cap="none" spc="-30" normalizeH="0" baseline="0" noProof="0">
                <a:ln>
                  <a:noFill/>
                </a:ln>
                <a:solidFill>
                  <a:srgbClr val="181818"/>
                </a:solidFill>
                <a:effectLst/>
                <a:uLnTx/>
                <a:uFillTx/>
                <a:latin typeface="Ericsson Technical Icons" panose="00000500000000000000" pitchFamily="2" charset="0"/>
                <a:ea typeface="+mn-ea"/>
                <a:cs typeface="+mn-cs"/>
              </a:rPr>
              <a:t>r</a:t>
            </a:r>
          </a:p>
          <a:p>
            <a:pPr marL="0" marR="0" lvl="0" indent="0" algn="ctr" defTabSz="91440" rtl="0" eaLnBrk="1" fontAlgn="base" latinLnBrk="0" hangingPunct="1">
              <a:lnSpc>
                <a:spcPct val="100000"/>
              </a:lnSpc>
              <a:spcBef>
                <a:spcPts val="100"/>
              </a:spcBef>
              <a:spcAft>
                <a:spcPct val="0"/>
              </a:spcAft>
              <a:buClr>
                <a:srgbClr val="181818"/>
              </a:buClr>
              <a:buSzTx/>
              <a:buFont typeface="Arial" panose="020B0604020202020204" pitchFamily="34" charset="0"/>
              <a:buNone/>
              <a:tabLst/>
              <a:defRPr/>
            </a:pPr>
            <a:endParaRPr kumimoji="0" lang="en-US" sz="100" b="0" i="0" u="none" strike="noStrike" kern="1200" cap="none" spc="-30" normalizeH="0" baseline="0" noProof="0">
              <a:ln>
                <a:noFill/>
              </a:ln>
              <a:solidFill>
                <a:srgbClr val="181818"/>
              </a:solidFill>
              <a:effectLst/>
              <a:uLnTx/>
              <a:uFillTx/>
              <a:latin typeface="Ericsson Hilda" pitchFamily="2" charset="0"/>
              <a:ea typeface="+mn-ea"/>
              <a:cs typeface="+mn-cs"/>
            </a:endParaRPr>
          </a:p>
        </p:txBody>
      </p:sp>
      <p:sp>
        <p:nvSpPr>
          <p:cNvPr id="99" name="Rectangle 98">
            <a:extLst>
              <a:ext uri="{FF2B5EF4-FFF2-40B4-BE49-F238E27FC236}">
                <a16:creationId xmlns:a16="http://schemas.microsoft.com/office/drawing/2014/main" id="{3F42CA12-D817-4BCA-9E14-53D8E231B73F}"/>
              </a:ext>
            </a:extLst>
          </p:cNvPr>
          <p:cNvSpPr/>
          <p:nvPr/>
        </p:nvSpPr>
        <p:spPr bwMode="auto">
          <a:xfrm>
            <a:off x="5559285" y="5165125"/>
            <a:ext cx="1852742" cy="359467"/>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err="1">
              <a:ln>
                <a:noFill/>
              </a:ln>
              <a:solidFill>
                <a:schemeClr val="bg1"/>
              </a:solidFill>
              <a:effectLst/>
              <a:latin typeface="+mn-lt"/>
            </a:endParaRPr>
          </a:p>
        </p:txBody>
      </p:sp>
      <p:sp>
        <p:nvSpPr>
          <p:cNvPr id="101" name="TextBox 100">
            <a:extLst>
              <a:ext uri="{FF2B5EF4-FFF2-40B4-BE49-F238E27FC236}">
                <a16:creationId xmlns:a16="http://schemas.microsoft.com/office/drawing/2014/main" id="{0E84A489-658C-41AB-BDB0-026394DB5230}"/>
              </a:ext>
            </a:extLst>
          </p:cNvPr>
          <p:cNvSpPr txBox="1"/>
          <p:nvPr/>
        </p:nvSpPr>
        <p:spPr bwMode="auto">
          <a:xfrm>
            <a:off x="6283541" y="4832404"/>
            <a:ext cx="362537" cy="914400"/>
          </a:xfrm>
          <a:prstGeom prst="rect">
            <a:avLst/>
          </a:prstGeom>
          <a:noFill/>
          <a:ln w="12700">
            <a:noFill/>
            <a:miter lim="800000"/>
            <a:headEnd/>
            <a:tailEnd/>
          </a:ln>
        </p:spPr>
        <p:txBody>
          <a:bodyPr vert="horz" wrap="none" lIns="72000" tIns="36000" rIns="73152" bIns="36576" numCol="1" rtlCol="0" anchor="t" anchorCtr="0" compatLnSpc="1">
            <a:prstTxWarp prst="textNoShape">
              <a:avLst/>
            </a:prstTxWarp>
            <a:noAutofit/>
          </a:bodyPr>
          <a:lstStyle/>
          <a:p>
            <a:pPr marL="0" indent="0" algn="l">
              <a:buClr>
                <a:schemeClr val="tx1"/>
              </a:buClr>
              <a:buNone/>
            </a:pPr>
            <a:r>
              <a:rPr lang="en-US" sz="1100"/>
              <a:t>Public network </a:t>
            </a:r>
            <a:r>
              <a:rPr lang="en-US" sz="1100" err="1"/>
              <a:t>infrastr</a:t>
            </a:r>
            <a:r>
              <a:rPr lang="en-US" sz="1100"/>
              <a:t>.</a:t>
            </a:r>
          </a:p>
        </p:txBody>
      </p:sp>
      <p:grpSp>
        <p:nvGrpSpPr>
          <p:cNvPr id="102" name="Picture Placeholder 63">
            <a:extLst>
              <a:ext uri="{FF2B5EF4-FFF2-40B4-BE49-F238E27FC236}">
                <a16:creationId xmlns:a16="http://schemas.microsoft.com/office/drawing/2014/main" id="{5E1E95DC-1FE9-4650-AE1B-079FB7493B7E}"/>
              </a:ext>
            </a:extLst>
          </p:cNvPr>
          <p:cNvGrpSpPr>
            <a:grpSpLocks noChangeAspect="1"/>
          </p:cNvGrpSpPr>
          <p:nvPr/>
        </p:nvGrpSpPr>
        <p:grpSpPr>
          <a:xfrm>
            <a:off x="4924519" y="5184757"/>
            <a:ext cx="185368" cy="296589"/>
            <a:chOff x="674873" y="539729"/>
            <a:chExt cx="450480" cy="720767"/>
          </a:xfrm>
          <a:solidFill>
            <a:schemeClr val="accent1"/>
          </a:solidFill>
        </p:grpSpPr>
        <p:sp>
          <p:nvSpPr>
            <p:cNvPr id="103" name="Freeform 21">
              <a:extLst>
                <a:ext uri="{FF2B5EF4-FFF2-40B4-BE49-F238E27FC236}">
                  <a16:creationId xmlns:a16="http://schemas.microsoft.com/office/drawing/2014/main" id="{3A89D227-9915-4CFE-AE6C-7C2243D020D8}"/>
                </a:ext>
              </a:extLst>
            </p:cNvPr>
            <p:cNvSpPr/>
            <p:nvPr/>
          </p:nvSpPr>
          <p:spPr>
            <a:xfrm>
              <a:off x="674873" y="539729"/>
              <a:ext cx="450480" cy="720767"/>
            </a:xfrm>
            <a:custGeom>
              <a:avLst/>
              <a:gdLst>
                <a:gd name="connsiteX0" fmla="*/ 382908 w 450479"/>
                <a:gd name="connsiteY0" fmla="*/ 720767 h 720767"/>
                <a:gd name="connsiteX1" fmla="*/ 67572 w 450479"/>
                <a:gd name="connsiteY1" fmla="*/ 720767 h 720767"/>
                <a:gd name="connsiteX2" fmla="*/ 0 w 450479"/>
                <a:gd name="connsiteY2" fmla="*/ 653195 h 720767"/>
                <a:gd name="connsiteX3" fmla="*/ 0 w 450479"/>
                <a:gd name="connsiteY3" fmla="*/ 67572 h 720767"/>
                <a:gd name="connsiteX4" fmla="*/ 67572 w 450479"/>
                <a:gd name="connsiteY4" fmla="*/ 0 h 720767"/>
                <a:gd name="connsiteX5" fmla="*/ 382908 w 450479"/>
                <a:gd name="connsiteY5" fmla="*/ 0 h 720767"/>
                <a:gd name="connsiteX6" fmla="*/ 450480 w 450479"/>
                <a:gd name="connsiteY6" fmla="*/ 67572 h 720767"/>
                <a:gd name="connsiteX7" fmla="*/ 450480 w 450479"/>
                <a:gd name="connsiteY7" fmla="*/ 653195 h 720767"/>
                <a:gd name="connsiteX8" fmla="*/ 382908 w 450479"/>
                <a:gd name="connsiteY8" fmla="*/ 720767 h 720767"/>
                <a:gd name="connsiteX9" fmla="*/ 67572 w 450479"/>
                <a:gd name="connsiteY9" fmla="*/ 45048 h 720767"/>
                <a:gd name="connsiteX10" fmla="*/ 45048 w 450479"/>
                <a:gd name="connsiteY10" fmla="*/ 67572 h 720767"/>
                <a:gd name="connsiteX11" fmla="*/ 45048 w 450479"/>
                <a:gd name="connsiteY11" fmla="*/ 653195 h 720767"/>
                <a:gd name="connsiteX12" fmla="*/ 67572 w 450479"/>
                <a:gd name="connsiteY12" fmla="*/ 675719 h 720767"/>
                <a:gd name="connsiteX13" fmla="*/ 382908 w 450479"/>
                <a:gd name="connsiteY13" fmla="*/ 675719 h 720767"/>
                <a:gd name="connsiteX14" fmla="*/ 405432 w 450479"/>
                <a:gd name="connsiteY14" fmla="*/ 653195 h 720767"/>
                <a:gd name="connsiteX15" fmla="*/ 405432 w 450479"/>
                <a:gd name="connsiteY15" fmla="*/ 67572 h 720767"/>
                <a:gd name="connsiteX16" fmla="*/ 382908 w 450479"/>
                <a:gd name="connsiteY16" fmla="*/ 45048 h 72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0479" h="720767">
                  <a:moveTo>
                    <a:pt x="382908" y="720767"/>
                  </a:moveTo>
                  <a:lnTo>
                    <a:pt x="67572" y="720767"/>
                  </a:lnTo>
                  <a:cubicBezTo>
                    <a:pt x="30253" y="720767"/>
                    <a:pt x="0" y="690514"/>
                    <a:pt x="0" y="653195"/>
                  </a:cubicBezTo>
                  <a:lnTo>
                    <a:pt x="0" y="67572"/>
                  </a:lnTo>
                  <a:cubicBezTo>
                    <a:pt x="0" y="30253"/>
                    <a:pt x="30253" y="0"/>
                    <a:pt x="67572" y="0"/>
                  </a:cubicBezTo>
                  <a:lnTo>
                    <a:pt x="382908" y="0"/>
                  </a:lnTo>
                  <a:cubicBezTo>
                    <a:pt x="420227" y="0"/>
                    <a:pt x="450480" y="30253"/>
                    <a:pt x="450480" y="67572"/>
                  </a:cubicBezTo>
                  <a:lnTo>
                    <a:pt x="450480" y="653195"/>
                  </a:lnTo>
                  <a:cubicBezTo>
                    <a:pt x="450480" y="690514"/>
                    <a:pt x="420227" y="720767"/>
                    <a:pt x="382908" y="720767"/>
                  </a:cubicBezTo>
                  <a:close/>
                  <a:moveTo>
                    <a:pt x="67572" y="45048"/>
                  </a:moveTo>
                  <a:cubicBezTo>
                    <a:pt x="55132" y="45048"/>
                    <a:pt x="45048" y="55132"/>
                    <a:pt x="45048" y="67572"/>
                  </a:cubicBezTo>
                  <a:lnTo>
                    <a:pt x="45048" y="653195"/>
                  </a:lnTo>
                  <a:cubicBezTo>
                    <a:pt x="45048" y="665635"/>
                    <a:pt x="55132" y="675719"/>
                    <a:pt x="67572" y="675719"/>
                  </a:cubicBezTo>
                  <a:lnTo>
                    <a:pt x="382908" y="675719"/>
                  </a:lnTo>
                  <a:cubicBezTo>
                    <a:pt x="395347" y="675719"/>
                    <a:pt x="405432" y="665635"/>
                    <a:pt x="405432" y="653195"/>
                  </a:cubicBezTo>
                  <a:lnTo>
                    <a:pt x="405432" y="67572"/>
                  </a:lnTo>
                  <a:cubicBezTo>
                    <a:pt x="405432" y="55132"/>
                    <a:pt x="395347" y="45048"/>
                    <a:pt x="382908" y="45048"/>
                  </a:cubicBezTo>
                  <a:close/>
                </a:path>
              </a:pathLst>
            </a:custGeom>
            <a:grpFill/>
            <a:ln w="44847" cap="flat">
              <a:noFill/>
              <a:prstDash val="solid"/>
              <a:miter/>
            </a:ln>
          </p:spPr>
          <p:txBody>
            <a:bodyPr rtlCol="0" anchor="ctr"/>
            <a:lstStyle/>
            <a:p>
              <a:pPr marL="180000" marR="0" lvl="0" indent="-180000"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2000" b="0" i="0" u="none" strike="noStrike" kern="1000" cap="none" spc="-30" normalizeH="0" baseline="0" noProof="0">
                <a:ln>
                  <a:noFill/>
                </a:ln>
                <a:solidFill>
                  <a:srgbClr val="181818"/>
                </a:solidFill>
                <a:effectLst/>
                <a:uLnTx/>
                <a:uFillTx/>
                <a:latin typeface="Ericsson Hilda"/>
                <a:ea typeface="+mn-ea"/>
                <a:cs typeface="+mn-cs"/>
              </a:endParaRPr>
            </a:p>
          </p:txBody>
        </p:sp>
        <p:sp>
          <p:nvSpPr>
            <p:cNvPr id="104" name="Freeform 22">
              <a:extLst>
                <a:ext uri="{FF2B5EF4-FFF2-40B4-BE49-F238E27FC236}">
                  <a16:creationId xmlns:a16="http://schemas.microsoft.com/office/drawing/2014/main" id="{B68EA3D9-BCF3-4321-8E65-D22FF868D554}"/>
                </a:ext>
              </a:extLst>
            </p:cNvPr>
            <p:cNvSpPr/>
            <p:nvPr/>
          </p:nvSpPr>
          <p:spPr>
            <a:xfrm>
              <a:off x="866327" y="1091566"/>
              <a:ext cx="45048" cy="45048"/>
            </a:xfrm>
            <a:custGeom>
              <a:avLst/>
              <a:gdLst>
                <a:gd name="connsiteX0" fmla="*/ 67572 w 45047"/>
                <a:gd name="connsiteY0" fmla="*/ 33786 h 45047"/>
                <a:gd name="connsiteX1" fmla="*/ 33786 w 45047"/>
                <a:gd name="connsiteY1" fmla="*/ 67572 h 45047"/>
                <a:gd name="connsiteX2" fmla="*/ 0 w 45047"/>
                <a:gd name="connsiteY2" fmla="*/ 33786 h 45047"/>
                <a:gd name="connsiteX3" fmla="*/ 33786 w 45047"/>
                <a:gd name="connsiteY3" fmla="*/ 0 h 45047"/>
                <a:gd name="connsiteX4" fmla="*/ 67572 w 45047"/>
                <a:gd name="connsiteY4" fmla="*/ 33786 h 45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47" h="45047">
                  <a:moveTo>
                    <a:pt x="67572" y="33786"/>
                  </a:moveTo>
                  <a:cubicBezTo>
                    <a:pt x="67572" y="52445"/>
                    <a:pt x="52445" y="67572"/>
                    <a:pt x="33786" y="67572"/>
                  </a:cubicBezTo>
                  <a:cubicBezTo>
                    <a:pt x="15127" y="67572"/>
                    <a:pt x="0" y="52445"/>
                    <a:pt x="0" y="33786"/>
                  </a:cubicBezTo>
                  <a:cubicBezTo>
                    <a:pt x="0" y="15127"/>
                    <a:pt x="15127" y="0"/>
                    <a:pt x="33786" y="0"/>
                  </a:cubicBezTo>
                  <a:cubicBezTo>
                    <a:pt x="52445" y="0"/>
                    <a:pt x="67572" y="15127"/>
                    <a:pt x="67572" y="33786"/>
                  </a:cubicBezTo>
                  <a:close/>
                </a:path>
              </a:pathLst>
            </a:custGeom>
            <a:grpFill/>
            <a:ln w="44847" cap="flat">
              <a:noFill/>
              <a:prstDash val="solid"/>
              <a:miter/>
            </a:ln>
          </p:spPr>
          <p:txBody>
            <a:bodyPr rtlCol="0" anchor="ctr"/>
            <a:lstStyle/>
            <a:p>
              <a:pPr marL="180000" marR="0" lvl="0" indent="-180000"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2000" b="0" i="0" u="none" strike="noStrike" kern="1000" cap="none" spc="-30" normalizeH="0" baseline="0" noProof="0">
                <a:ln>
                  <a:noFill/>
                </a:ln>
                <a:solidFill>
                  <a:srgbClr val="181818"/>
                </a:solidFill>
                <a:effectLst/>
                <a:uLnTx/>
                <a:uFillTx/>
                <a:latin typeface="Ericsson Hilda"/>
                <a:ea typeface="+mn-ea"/>
                <a:cs typeface="+mn-cs"/>
              </a:endParaRPr>
            </a:p>
          </p:txBody>
        </p:sp>
        <p:sp>
          <p:nvSpPr>
            <p:cNvPr id="105" name="Freeform 23">
              <a:extLst>
                <a:ext uri="{FF2B5EF4-FFF2-40B4-BE49-F238E27FC236}">
                  <a16:creationId xmlns:a16="http://schemas.microsoft.com/office/drawing/2014/main" id="{1985D350-511C-4ECD-B54D-915C3EF12EF0}"/>
                </a:ext>
              </a:extLst>
            </p:cNvPr>
            <p:cNvSpPr/>
            <p:nvPr/>
          </p:nvSpPr>
          <p:spPr>
            <a:xfrm>
              <a:off x="967684" y="810017"/>
              <a:ext cx="45048" cy="180192"/>
            </a:xfrm>
            <a:custGeom>
              <a:avLst/>
              <a:gdLst>
                <a:gd name="connsiteX0" fmla="*/ 0 w 45047"/>
                <a:gd name="connsiteY0" fmla="*/ 0 h 180191"/>
                <a:gd name="connsiteX1" fmla="*/ 45048 w 45047"/>
                <a:gd name="connsiteY1" fmla="*/ 0 h 180191"/>
                <a:gd name="connsiteX2" fmla="*/ 45048 w 45047"/>
                <a:gd name="connsiteY2" fmla="*/ 180192 h 180191"/>
                <a:gd name="connsiteX3" fmla="*/ 0 w 45047"/>
                <a:gd name="connsiteY3" fmla="*/ 180192 h 180191"/>
              </a:gdLst>
              <a:ahLst/>
              <a:cxnLst>
                <a:cxn ang="0">
                  <a:pos x="connsiteX0" y="connsiteY0"/>
                </a:cxn>
                <a:cxn ang="0">
                  <a:pos x="connsiteX1" y="connsiteY1"/>
                </a:cxn>
                <a:cxn ang="0">
                  <a:pos x="connsiteX2" y="connsiteY2"/>
                </a:cxn>
                <a:cxn ang="0">
                  <a:pos x="connsiteX3" y="connsiteY3"/>
                </a:cxn>
              </a:cxnLst>
              <a:rect l="l" t="t" r="r" b="b"/>
              <a:pathLst>
                <a:path w="45047" h="180191">
                  <a:moveTo>
                    <a:pt x="0" y="0"/>
                  </a:moveTo>
                  <a:lnTo>
                    <a:pt x="45048" y="0"/>
                  </a:lnTo>
                  <a:lnTo>
                    <a:pt x="45048" y="180192"/>
                  </a:lnTo>
                  <a:lnTo>
                    <a:pt x="0" y="180192"/>
                  </a:lnTo>
                  <a:close/>
                </a:path>
              </a:pathLst>
            </a:custGeom>
            <a:grpFill/>
            <a:ln w="44847" cap="flat">
              <a:noFill/>
              <a:prstDash val="solid"/>
              <a:miter/>
            </a:ln>
          </p:spPr>
          <p:txBody>
            <a:bodyPr rtlCol="0" anchor="ctr"/>
            <a:lstStyle/>
            <a:p>
              <a:pPr marL="180000" marR="0" lvl="0" indent="-180000"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2000" b="0" i="0" u="none" strike="noStrike" kern="1000" cap="none" spc="-30" normalizeH="0" baseline="0" noProof="0">
                <a:ln>
                  <a:noFill/>
                </a:ln>
                <a:solidFill>
                  <a:srgbClr val="181818"/>
                </a:solidFill>
                <a:effectLst/>
                <a:uLnTx/>
                <a:uFillTx/>
                <a:latin typeface="Ericsson Hilda"/>
                <a:ea typeface="+mn-ea"/>
                <a:cs typeface="+mn-cs"/>
              </a:endParaRPr>
            </a:p>
          </p:txBody>
        </p:sp>
        <p:sp>
          <p:nvSpPr>
            <p:cNvPr id="106" name="Freeform 24">
              <a:extLst>
                <a:ext uri="{FF2B5EF4-FFF2-40B4-BE49-F238E27FC236}">
                  <a16:creationId xmlns:a16="http://schemas.microsoft.com/office/drawing/2014/main" id="{096BCB70-F3FD-4A13-BAD1-624311B4E972}"/>
                </a:ext>
              </a:extLst>
            </p:cNvPr>
            <p:cNvSpPr/>
            <p:nvPr/>
          </p:nvSpPr>
          <p:spPr>
            <a:xfrm>
              <a:off x="877589" y="855515"/>
              <a:ext cx="45048" cy="135144"/>
            </a:xfrm>
            <a:custGeom>
              <a:avLst/>
              <a:gdLst>
                <a:gd name="connsiteX0" fmla="*/ 0 w 45047"/>
                <a:gd name="connsiteY0" fmla="*/ 0 h 135143"/>
                <a:gd name="connsiteX1" fmla="*/ 45048 w 45047"/>
                <a:gd name="connsiteY1" fmla="*/ 0 h 135143"/>
                <a:gd name="connsiteX2" fmla="*/ 45048 w 45047"/>
                <a:gd name="connsiteY2" fmla="*/ 135144 h 135143"/>
                <a:gd name="connsiteX3" fmla="*/ 0 w 45047"/>
                <a:gd name="connsiteY3" fmla="*/ 135144 h 135143"/>
              </a:gdLst>
              <a:ahLst/>
              <a:cxnLst>
                <a:cxn ang="0">
                  <a:pos x="connsiteX0" y="connsiteY0"/>
                </a:cxn>
                <a:cxn ang="0">
                  <a:pos x="connsiteX1" y="connsiteY1"/>
                </a:cxn>
                <a:cxn ang="0">
                  <a:pos x="connsiteX2" y="connsiteY2"/>
                </a:cxn>
                <a:cxn ang="0">
                  <a:pos x="connsiteX3" y="connsiteY3"/>
                </a:cxn>
              </a:cxnLst>
              <a:rect l="l" t="t" r="r" b="b"/>
              <a:pathLst>
                <a:path w="45047" h="135143">
                  <a:moveTo>
                    <a:pt x="0" y="0"/>
                  </a:moveTo>
                  <a:lnTo>
                    <a:pt x="45048" y="0"/>
                  </a:lnTo>
                  <a:lnTo>
                    <a:pt x="45048" y="135144"/>
                  </a:lnTo>
                  <a:lnTo>
                    <a:pt x="0" y="135144"/>
                  </a:lnTo>
                  <a:close/>
                </a:path>
              </a:pathLst>
            </a:custGeom>
            <a:grpFill/>
            <a:ln w="44847" cap="flat">
              <a:noFill/>
              <a:prstDash val="solid"/>
              <a:miter/>
            </a:ln>
          </p:spPr>
          <p:txBody>
            <a:bodyPr rtlCol="0" anchor="ctr"/>
            <a:lstStyle/>
            <a:p>
              <a:pPr marL="180000" marR="0" lvl="0" indent="-180000"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2000" b="0" i="0" u="none" strike="noStrike" kern="1000" cap="none" spc="-30" normalizeH="0" baseline="0" noProof="0">
                <a:ln>
                  <a:noFill/>
                </a:ln>
                <a:solidFill>
                  <a:srgbClr val="181818"/>
                </a:solidFill>
                <a:effectLst/>
                <a:uLnTx/>
                <a:uFillTx/>
                <a:latin typeface="Ericsson Hilda"/>
                <a:ea typeface="+mn-ea"/>
                <a:cs typeface="+mn-cs"/>
              </a:endParaRPr>
            </a:p>
          </p:txBody>
        </p:sp>
        <p:sp>
          <p:nvSpPr>
            <p:cNvPr id="107" name="Freeform 25">
              <a:extLst>
                <a:ext uri="{FF2B5EF4-FFF2-40B4-BE49-F238E27FC236}">
                  <a16:creationId xmlns:a16="http://schemas.microsoft.com/office/drawing/2014/main" id="{25E12E47-5F41-415A-98B6-2CE0BAF5C1C4}"/>
                </a:ext>
              </a:extLst>
            </p:cNvPr>
            <p:cNvSpPr/>
            <p:nvPr/>
          </p:nvSpPr>
          <p:spPr>
            <a:xfrm>
              <a:off x="787493" y="899662"/>
              <a:ext cx="45048" cy="90096"/>
            </a:xfrm>
            <a:custGeom>
              <a:avLst/>
              <a:gdLst>
                <a:gd name="connsiteX0" fmla="*/ 0 w 45047"/>
                <a:gd name="connsiteY0" fmla="*/ 0 h 90095"/>
                <a:gd name="connsiteX1" fmla="*/ 45048 w 45047"/>
                <a:gd name="connsiteY1" fmla="*/ 0 h 90095"/>
                <a:gd name="connsiteX2" fmla="*/ 45048 w 45047"/>
                <a:gd name="connsiteY2" fmla="*/ 91447 h 90095"/>
                <a:gd name="connsiteX3" fmla="*/ 0 w 45047"/>
                <a:gd name="connsiteY3" fmla="*/ 91447 h 90095"/>
              </a:gdLst>
              <a:ahLst/>
              <a:cxnLst>
                <a:cxn ang="0">
                  <a:pos x="connsiteX0" y="connsiteY0"/>
                </a:cxn>
                <a:cxn ang="0">
                  <a:pos x="connsiteX1" y="connsiteY1"/>
                </a:cxn>
                <a:cxn ang="0">
                  <a:pos x="connsiteX2" y="connsiteY2"/>
                </a:cxn>
                <a:cxn ang="0">
                  <a:pos x="connsiteX3" y="connsiteY3"/>
                </a:cxn>
              </a:cxnLst>
              <a:rect l="l" t="t" r="r" b="b"/>
              <a:pathLst>
                <a:path w="45047" h="90095">
                  <a:moveTo>
                    <a:pt x="0" y="0"/>
                  </a:moveTo>
                  <a:lnTo>
                    <a:pt x="45048" y="0"/>
                  </a:lnTo>
                  <a:lnTo>
                    <a:pt x="45048" y="91447"/>
                  </a:lnTo>
                  <a:lnTo>
                    <a:pt x="0" y="91447"/>
                  </a:lnTo>
                  <a:close/>
                </a:path>
              </a:pathLst>
            </a:custGeom>
            <a:grpFill/>
            <a:ln w="44847" cap="flat">
              <a:noFill/>
              <a:prstDash val="solid"/>
              <a:miter/>
            </a:ln>
          </p:spPr>
          <p:txBody>
            <a:bodyPr rtlCol="0" anchor="ctr"/>
            <a:lstStyle/>
            <a:p>
              <a:pPr marL="180000" marR="0" lvl="0" indent="-180000"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2000" b="0" i="0" u="none" strike="noStrike" kern="1000" cap="none" spc="-30" normalizeH="0" baseline="0" noProof="0">
                <a:ln>
                  <a:noFill/>
                </a:ln>
                <a:solidFill>
                  <a:srgbClr val="181818"/>
                </a:solidFill>
                <a:effectLst/>
                <a:uLnTx/>
                <a:uFillTx/>
                <a:latin typeface="Ericsson Hilda"/>
                <a:ea typeface="+mn-ea"/>
                <a:cs typeface="+mn-cs"/>
              </a:endParaRPr>
            </a:p>
          </p:txBody>
        </p:sp>
      </p:grpSp>
      <p:sp>
        <p:nvSpPr>
          <p:cNvPr id="108" name="Subtitle 7">
            <a:extLst>
              <a:ext uri="{FF2B5EF4-FFF2-40B4-BE49-F238E27FC236}">
                <a16:creationId xmlns:a16="http://schemas.microsoft.com/office/drawing/2014/main" id="{316C2CDF-F244-4725-BF2A-1DC2B5284B56}"/>
              </a:ext>
            </a:extLst>
          </p:cNvPr>
          <p:cNvSpPr txBox="1">
            <a:spLocks noChangeAspect="1"/>
          </p:cNvSpPr>
          <p:nvPr/>
        </p:nvSpPr>
        <p:spPr>
          <a:xfrm>
            <a:off x="7070486" y="5204287"/>
            <a:ext cx="175875" cy="288747"/>
          </a:xfrm>
          <a:prstGeom prst="rect">
            <a:avLst/>
          </a:prstGeom>
          <a:solidFill>
            <a:schemeClr val="accent1"/>
          </a:solidFill>
          <a:ln w="19050">
            <a:solidFill>
              <a:schemeClr val="tx1"/>
            </a:solidFill>
            <a:prstDash val="sysDot"/>
          </a:ln>
        </p:spPr>
        <p:txBody>
          <a:bodyPr lIns="0" tIns="18000" rIns="0" bIns="0"/>
          <a:lstStyle>
            <a:lvl1pPr marL="22860" indent="-22860" algn="l" defTabSz="91440" rtl="0" eaLnBrk="1" latinLnBrk="0" hangingPunct="1">
              <a:lnSpc>
                <a:spcPct val="90000"/>
              </a:lnSpc>
              <a:spcBef>
                <a:spcPts val="100"/>
              </a:spcBef>
              <a:buFont typeface="Arial" panose="020B0604020202020204" pitchFamily="34" charset="0"/>
              <a:buChar char="•"/>
              <a:defRPr sz="280" kern="1200">
                <a:solidFill>
                  <a:schemeClr val="tx1"/>
                </a:solidFill>
                <a:latin typeface="+mn-lt"/>
                <a:ea typeface="+mn-ea"/>
                <a:cs typeface="+mn-cs"/>
              </a:defRPr>
            </a:lvl1pPr>
            <a:lvl2pPr marL="68580" indent="-22860" algn="l" defTabSz="91440" rtl="0" eaLnBrk="1" latinLnBrk="0" hangingPunct="1">
              <a:lnSpc>
                <a:spcPct val="90000"/>
              </a:lnSpc>
              <a:spcBef>
                <a:spcPts val="50"/>
              </a:spcBef>
              <a:buFont typeface="Arial" panose="020B0604020202020204" pitchFamily="34" charset="0"/>
              <a:buChar char="•"/>
              <a:defRPr sz="240" kern="1200">
                <a:solidFill>
                  <a:schemeClr val="tx1"/>
                </a:solidFill>
                <a:latin typeface="+mn-lt"/>
                <a:ea typeface="+mn-ea"/>
                <a:cs typeface="+mn-cs"/>
              </a:defRPr>
            </a:lvl2pPr>
            <a:lvl3pPr marL="114300" indent="-22860" algn="l" defTabSz="91440" rtl="0" eaLnBrk="1" latinLnBrk="0" hangingPunct="1">
              <a:lnSpc>
                <a:spcPct val="90000"/>
              </a:lnSpc>
              <a:spcBef>
                <a:spcPts val="50"/>
              </a:spcBef>
              <a:buFont typeface="Arial" panose="020B0604020202020204" pitchFamily="34" charset="0"/>
              <a:buChar char="•"/>
              <a:defRPr sz="200" kern="1200">
                <a:solidFill>
                  <a:schemeClr val="tx1"/>
                </a:solidFill>
                <a:latin typeface="+mn-lt"/>
                <a:ea typeface="+mn-ea"/>
                <a:cs typeface="+mn-cs"/>
              </a:defRPr>
            </a:lvl3pPr>
            <a:lvl4pPr marL="16002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4pPr>
            <a:lvl5pPr marL="20574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5pPr>
            <a:lvl6pPr marL="25146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6pPr>
            <a:lvl7pPr marL="29718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7pPr>
            <a:lvl8pPr marL="34290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8pPr>
            <a:lvl9pPr marL="38862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9pPr>
          </a:lstStyle>
          <a:p>
            <a:pPr marL="0" marR="0" lvl="0" indent="0" algn="ctr" defTabSz="91440" rtl="0" eaLnBrk="1" fontAlgn="base" latinLnBrk="0" hangingPunct="1">
              <a:lnSpc>
                <a:spcPct val="100000"/>
              </a:lnSpc>
              <a:spcBef>
                <a:spcPts val="100"/>
              </a:spcBef>
              <a:spcAft>
                <a:spcPct val="0"/>
              </a:spcAft>
              <a:buClr>
                <a:srgbClr val="181818"/>
              </a:buClr>
              <a:buSzTx/>
              <a:buFont typeface="Arial" panose="020B0604020202020204" pitchFamily="34" charset="0"/>
              <a:buNone/>
              <a:tabLst/>
              <a:defRPr/>
            </a:pPr>
            <a:r>
              <a:rPr kumimoji="0" lang="en-US" sz="1050" b="0" i="0" u="none" strike="noStrike" kern="1200" cap="none" spc="-30" normalizeH="0" baseline="0" noProof="0">
                <a:ln>
                  <a:noFill/>
                </a:ln>
                <a:solidFill>
                  <a:srgbClr val="181818"/>
                </a:solidFill>
                <a:effectLst/>
                <a:uLnTx/>
                <a:uFillTx/>
                <a:latin typeface="Ericsson Technical Icons" panose="00000500000000000000" pitchFamily="2" charset="0"/>
                <a:ea typeface="+mn-ea"/>
                <a:cs typeface="+mn-cs"/>
              </a:rPr>
              <a:t>s</a:t>
            </a:r>
            <a:br>
              <a:rPr kumimoji="0" lang="en-US" sz="1050" b="0" i="0" u="none" strike="noStrike" kern="1200" cap="none" spc="-30" normalizeH="0" baseline="0" noProof="0">
                <a:ln>
                  <a:noFill/>
                </a:ln>
                <a:solidFill>
                  <a:srgbClr val="181818"/>
                </a:solidFill>
                <a:effectLst/>
                <a:uLnTx/>
                <a:uFillTx/>
                <a:latin typeface="Ericsson Technical Icons" panose="00000500000000000000" pitchFamily="2" charset="0"/>
                <a:ea typeface="+mn-ea"/>
                <a:cs typeface="+mn-cs"/>
              </a:rPr>
            </a:br>
            <a:r>
              <a:rPr kumimoji="0" lang="en-US" sz="1050" b="0" i="0" u="none" strike="noStrike" kern="1200" cap="none" spc="-30" normalizeH="0" baseline="0" noProof="0">
                <a:ln>
                  <a:noFill/>
                </a:ln>
                <a:solidFill>
                  <a:srgbClr val="181818"/>
                </a:solidFill>
                <a:effectLst/>
                <a:uLnTx/>
                <a:uFillTx/>
                <a:latin typeface="Ericsson Technical Icons" panose="00000500000000000000" pitchFamily="2" charset="0"/>
                <a:ea typeface="+mn-ea"/>
                <a:cs typeface="+mn-cs"/>
              </a:rPr>
              <a:t>r</a:t>
            </a:r>
          </a:p>
          <a:p>
            <a:pPr marL="0" marR="0" lvl="0" indent="0" algn="ctr" defTabSz="91440" rtl="0" eaLnBrk="1" fontAlgn="base" latinLnBrk="0" hangingPunct="1">
              <a:lnSpc>
                <a:spcPct val="100000"/>
              </a:lnSpc>
              <a:spcBef>
                <a:spcPts val="100"/>
              </a:spcBef>
              <a:spcAft>
                <a:spcPct val="0"/>
              </a:spcAft>
              <a:buClr>
                <a:srgbClr val="181818"/>
              </a:buClr>
              <a:buSzTx/>
              <a:buFont typeface="Arial" panose="020B0604020202020204" pitchFamily="34" charset="0"/>
              <a:buNone/>
              <a:tabLst/>
              <a:defRPr/>
            </a:pPr>
            <a:endParaRPr kumimoji="0" lang="en-US" sz="200" b="0" i="0" u="none" strike="noStrike" kern="1200" cap="none" spc="-30" normalizeH="0" baseline="0" noProof="0">
              <a:ln>
                <a:noFill/>
              </a:ln>
              <a:solidFill>
                <a:srgbClr val="181818"/>
              </a:solidFill>
              <a:effectLst/>
              <a:uLnTx/>
              <a:uFillTx/>
              <a:latin typeface="Ericsson Hilda" pitchFamily="2" charset="0"/>
              <a:ea typeface="+mn-ea"/>
              <a:cs typeface="+mn-cs"/>
            </a:endParaRPr>
          </a:p>
        </p:txBody>
      </p:sp>
      <p:sp>
        <p:nvSpPr>
          <p:cNvPr id="111" name="Subtitle 7">
            <a:extLst>
              <a:ext uri="{FF2B5EF4-FFF2-40B4-BE49-F238E27FC236}">
                <a16:creationId xmlns:a16="http://schemas.microsoft.com/office/drawing/2014/main" id="{63ADF760-2A2B-43B7-A789-B6F15B09B401}"/>
              </a:ext>
            </a:extLst>
          </p:cNvPr>
          <p:cNvSpPr txBox="1">
            <a:spLocks noChangeAspect="1"/>
          </p:cNvSpPr>
          <p:nvPr/>
        </p:nvSpPr>
        <p:spPr>
          <a:xfrm>
            <a:off x="5844664" y="5621285"/>
            <a:ext cx="148245" cy="243385"/>
          </a:xfrm>
          <a:prstGeom prst="rect">
            <a:avLst/>
          </a:prstGeom>
          <a:solidFill>
            <a:schemeClr val="accent2"/>
          </a:solidFill>
          <a:ln w="19050">
            <a:solidFill>
              <a:schemeClr val="tx1"/>
            </a:solidFill>
            <a:prstDash val="sysDot"/>
          </a:ln>
        </p:spPr>
        <p:txBody>
          <a:bodyPr lIns="0" tIns="18000" rIns="0" bIns="0"/>
          <a:lstStyle>
            <a:lvl1pPr marL="22860" indent="-22860" algn="l" defTabSz="91440" rtl="0" eaLnBrk="1" latinLnBrk="0" hangingPunct="1">
              <a:lnSpc>
                <a:spcPct val="90000"/>
              </a:lnSpc>
              <a:spcBef>
                <a:spcPts val="100"/>
              </a:spcBef>
              <a:buFont typeface="Arial" panose="020B0604020202020204" pitchFamily="34" charset="0"/>
              <a:buChar char="•"/>
              <a:defRPr sz="280" kern="1200">
                <a:solidFill>
                  <a:schemeClr val="tx1"/>
                </a:solidFill>
                <a:latin typeface="+mn-lt"/>
                <a:ea typeface="+mn-ea"/>
                <a:cs typeface="+mn-cs"/>
              </a:defRPr>
            </a:lvl1pPr>
            <a:lvl2pPr marL="68580" indent="-22860" algn="l" defTabSz="91440" rtl="0" eaLnBrk="1" latinLnBrk="0" hangingPunct="1">
              <a:lnSpc>
                <a:spcPct val="90000"/>
              </a:lnSpc>
              <a:spcBef>
                <a:spcPts val="50"/>
              </a:spcBef>
              <a:buFont typeface="Arial" panose="020B0604020202020204" pitchFamily="34" charset="0"/>
              <a:buChar char="•"/>
              <a:defRPr sz="240" kern="1200">
                <a:solidFill>
                  <a:schemeClr val="tx1"/>
                </a:solidFill>
                <a:latin typeface="+mn-lt"/>
                <a:ea typeface="+mn-ea"/>
                <a:cs typeface="+mn-cs"/>
              </a:defRPr>
            </a:lvl2pPr>
            <a:lvl3pPr marL="114300" indent="-22860" algn="l" defTabSz="91440" rtl="0" eaLnBrk="1" latinLnBrk="0" hangingPunct="1">
              <a:lnSpc>
                <a:spcPct val="90000"/>
              </a:lnSpc>
              <a:spcBef>
                <a:spcPts val="50"/>
              </a:spcBef>
              <a:buFont typeface="Arial" panose="020B0604020202020204" pitchFamily="34" charset="0"/>
              <a:buChar char="•"/>
              <a:defRPr sz="200" kern="1200">
                <a:solidFill>
                  <a:schemeClr val="tx1"/>
                </a:solidFill>
                <a:latin typeface="+mn-lt"/>
                <a:ea typeface="+mn-ea"/>
                <a:cs typeface="+mn-cs"/>
              </a:defRPr>
            </a:lvl3pPr>
            <a:lvl4pPr marL="16002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4pPr>
            <a:lvl5pPr marL="20574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5pPr>
            <a:lvl6pPr marL="25146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6pPr>
            <a:lvl7pPr marL="29718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7pPr>
            <a:lvl8pPr marL="34290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8pPr>
            <a:lvl9pPr marL="38862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9pPr>
          </a:lstStyle>
          <a:p>
            <a:pPr marL="0" marR="0" lvl="0" indent="0" algn="ctr" defTabSz="91440" rtl="0" eaLnBrk="1" fontAlgn="base" latinLnBrk="0" hangingPunct="1">
              <a:lnSpc>
                <a:spcPct val="100000"/>
              </a:lnSpc>
              <a:spcBef>
                <a:spcPts val="100"/>
              </a:spcBef>
              <a:spcAft>
                <a:spcPct val="0"/>
              </a:spcAft>
              <a:buClr>
                <a:srgbClr val="181818"/>
              </a:buClr>
              <a:buSzTx/>
              <a:buFont typeface="Arial" panose="020B0604020202020204" pitchFamily="34" charset="0"/>
              <a:buNone/>
              <a:tabLst/>
              <a:defRPr/>
            </a:pPr>
            <a:r>
              <a:rPr kumimoji="0" lang="en-US" sz="600" b="0" i="0" u="none" strike="noStrike" kern="1200" cap="none" spc="-30" normalizeH="0" baseline="0" noProof="0">
                <a:ln>
                  <a:noFill/>
                </a:ln>
                <a:solidFill>
                  <a:srgbClr val="181818"/>
                </a:solidFill>
                <a:effectLst/>
                <a:uLnTx/>
                <a:uFillTx/>
                <a:latin typeface="Ericsson Technical Icons" panose="00000500000000000000" pitchFamily="2" charset="0"/>
                <a:ea typeface="+mn-ea"/>
                <a:cs typeface="+mn-cs"/>
              </a:rPr>
              <a:t>s</a:t>
            </a:r>
            <a:br>
              <a:rPr kumimoji="0" lang="en-US" sz="600" b="0" i="0" u="none" strike="noStrike" kern="1200" cap="none" spc="-30" normalizeH="0" baseline="0" noProof="0">
                <a:ln>
                  <a:noFill/>
                </a:ln>
                <a:solidFill>
                  <a:srgbClr val="181818"/>
                </a:solidFill>
                <a:effectLst/>
                <a:uLnTx/>
                <a:uFillTx/>
                <a:latin typeface="Ericsson Technical Icons" panose="00000500000000000000" pitchFamily="2" charset="0"/>
                <a:ea typeface="+mn-ea"/>
                <a:cs typeface="+mn-cs"/>
              </a:rPr>
            </a:br>
            <a:r>
              <a:rPr kumimoji="0" lang="en-US" sz="600" b="0" i="0" u="none" strike="noStrike" kern="1200" cap="none" spc="-30" normalizeH="0" baseline="0" noProof="0">
                <a:ln>
                  <a:noFill/>
                </a:ln>
                <a:solidFill>
                  <a:srgbClr val="181818"/>
                </a:solidFill>
                <a:effectLst/>
                <a:uLnTx/>
                <a:uFillTx/>
                <a:latin typeface="Ericsson Technical Icons" panose="00000500000000000000" pitchFamily="2" charset="0"/>
                <a:ea typeface="+mn-ea"/>
                <a:cs typeface="+mn-cs"/>
              </a:rPr>
              <a:t>r</a:t>
            </a:r>
          </a:p>
          <a:p>
            <a:pPr marL="0" marR="0" lvl="0" indent="0" algn="ctr" defTabSz="91440" rtl="0" eaLnBrk="1" fontAlgn="base" latinLnBrk="0" hangingPunct="1">
              <a:lnSpc>
                <a:spcPct val="100000"/>
              </a:lnSpc>
              <a:spcBef>
                <a:spcPts val="100"/>
              </a:spcBef>
              <a:spcAft>
                <a:spcPct val="0"/>
              </a:spcAft>
              <a:buClr>
                <a:srgbClr val="181818"/>
              </a:buClr>
              <a:buSzTx/>
              <a:buFont typeface="Arial" panose="020B0604020202020204" pitchFamily="34" charset="0"/>
              <a:buNone/>
              <a:tabLst/>
              <a:defRPr/>
            </a:pPr>
            <a:endParaRPr kumimoji="0" lang="en-US" sz="100" b="0" i="0" u="none" strike="noStrike" kern="1200" cap="none" spc="-30" normalizeH="0" baseline="0" noProof="0">
              <a:ln>
                <a:noFill/>
              </a:ln>
              <a:solidFill>
                <a:srgbClr val="181818"/>
              </a:solidFill>
              <a:effectLst/>
              <a:uLnTx/>
              <a:uFillTx/>
              <a:latin typeface="Ericsson Hilda" pitchFamily="2" charset="0"/>
              <a:ea typeface="+mn-ea"/>
              <a:cs typeface="+mn-cs"/>
            </a:endParaRPr>
          </a:p>
        </p:txBody>
      </p:sp>
      <p:sp>
        <p:nvSpPr>
          <p:cNvPr id="112" name="Subtitle 7">
            <a:extLst>
              <a:ext uri="{FF2B5EF4-FFF2-40B4-BE49-F238E27FC236}">
                <a16:creationId xmlns:a16="http://schemas.microsoft.com/office/drawing/2014/main" id="{735C4E4D-6019-450B-90D5-CA09B5EC2452}"/>
              </a:ext>
            </a:extLst>
          </p:cNvPr>
          <p:cNvSpPr txBox="1">
            <a:spLocks noChangeAspect="1"/>
          </p:cNvSpPr>
          <p:nvPr/>
        </p:nvSpPr>
        <p:spPr>
          <a:xfrm>
            <a:off x="7136752" y="5614661"/>
            <a:ext cx="148245" cy="243385"/>
          </a:xfrm>
          <a:prstGeom prst="rect">
            <a:avLst/>
          </a:prstGeom>
          <a:solidFill>
            <a:schemeClr val="accent2"/>
          </a:solidFill>
          <a:ln w="19050">
            <a:solidFill>
              <a:schemeClr val="tx1"/>
            </a:solidFill>
            <a:prstDash val="sysDot"/>
          </a:ln>
        </p:spPr>
        <p:txBody>
          <a:bodyPr lIns="0" tIns="18000" rIns="0" bIns="0"/>
          <a:lstStyle>
            <a:lvl1pPr marL="22860" indent="-22860" algn="l" defTabSz="91440" rtl="0" eaLnBrk="1" latinLnBrk="0" hangingPunct="1">
              <a:lnSpc>
                <a:spcPct val="90000"/>
              </a:lnSpc>
              <a:spcBef>
                <a:spcPts val="100"/>
              </a:spcBef>
              <a:buFont typeface="Arial" panose="020B0604020202020204" pitchFamily="34" charset="0"/>
              <a:buChar char="•"/>
              <a:defRPr sz="280" kern="1200">
                <a:solidFill>
                  <a:schemeClr val="tx1"/>
                </a:solidFill>
                <a:latin typeface="+mn-lt"/>
                <a:ea typeface="+mn-ea"/>
                <a:cs typeface="+mn-cs"/>
              </a:defRPr>
            </a:lvl1pPr>
            <a:lvl2pPr marL="68580" indent="-22860" algn="l" defTabSz="91440" rtl="0" eaLnBrk="1" latinLnBrk="0" hangingPunct="1">
              <a:lnSpc>
                <a:spcPct val="90000"/>
              </a:lnSpc>
              <a:spcBef>
                <a:spcPts val="50"/>
              </a:spcBef>
              <a:buFont typeface="Arial" panose="020B0604020202020204" pitchFamily="34" charset="0"/>
              <a:buChar char="•"/>
              <a:defRPr sz="240" kern="1200">
                <a:solidFill>
                  <a:schemeClr val="tx1"/>
                </a:solidFill>
                <a:latin typeface="+mn-lt"/>
                <a:ea typeface="+mn-ea"/>
                <a:cs typeface="+mn-cs"/>
              </a:defRPr>
            </a:lvl2pPr>
            <a:lvl3pPr marL="114300" indent="-22860" algn="l" defTabSz="91440" rtl="0" eaLnBrk="1" latinLnBrk="0" hangingPunct="1">
              <a:lnSpc>
                <a:spcPct val="90000"/>
              </a:lnSpc>
              <a:spcBef>
                <a:spcPts val="50"/>
              </a:spcBef>
              <a:buFont typeface="Arial" panose="020B0604020202020204" pitchFamily="34" charset="0"/>
              <a:buChar char="•"/>
              <a:defRPr sz="200" kern="1200">
                <a:solidFill>
                  <a:schemeClr val="tx1"/>
                </a:solidFill>
                <a:latin typeface="+mn-lt"/>
                <a:ea typeface="+mn-ea"/>
                <a:cs typeface="+mn-cs"/>
              </a:defRPr>
            </a:lvl3pPr>
            <a:lvl4pPr marL="16002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4pPr>
            <a:lvl5pPr marL="20574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5pPr>
            <a:lvl6pPr marL="25146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6pPr>
            <a:lvl7pPr marL="29718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7pPr>
            <a:lvl8pPr marL="34290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8pPr>
            <a:lvl9pPr marL="38862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9pPr>
          </a:lstStyle>
          <a:p>
            <a:pPr marL="0" marR="0" lvl="0" indent="0" algn="ctr" defTabSz="91440" rtl="0" eaLnBrk="1" fontAlgn="base" latinLnBrk="0" hangingPunct="1">
              <a:lnSpc>
                <a:spcPct val="100000"/>
              </a:lnSpc>
              <a:spcBef>
                <a:spcPts val="100"/>
              </a:spcBef>
              <a:spcAft>
                <a:spcPct val="0"/>
              </a:spcAft>
              <a:buClr>
                <a:srgbClr val="181818"/>
              </a:buClr>
              <a:buSzTx/>
              <a:buFont typeface="Arial" panose="020B0604020202020204" pitchFamily="34" charset="0"/>
              <a:buNone/>
              <a:tabLst/>
              <a:defRPr/>
            </a:pPr>
            <a:r>
              <a:rPr kumimoji="0" lang="en-US" sz="600" b="0" i="0" u="none" strike="noStrike" kern="1200" cap="none" spc="-30" normalizeH="0" baseline="0" noProof="0">
                <a:ln>
                  <a:noFill/>
                </a:ln>
                <a:solidFill>
                  <a:srgbClr val="181818"/>
                </a:solidFill>
                <a:effectLst/>
                <a:uLnTx/>
                <a:uFillTx/>
                <a:latin typeface="Ericsson Technical Icons" panose="00000500000000000000" pitchFamily="2" charset="0"/>
                <a:ea typeface="+mn-ea"/>
                <a:cs typeface="+mn-cs"/>
              </a:rPr>
              <a:t>s</a:t>
            </a:r>
            <a:br>
              <a:rPr kumimoji="0" lang="en-US" sz="600" b="0" i="0" u="none" strike="noStrike" kern="1200" cap="none" spc="-30" normalizeH="0" baseline="0" noProof="0">
                <a:ln>
                  <a:noFill/>
                </a:ln>
                <a:solidFill>
                  <a:srgbClr val="181818"/>
                </a:solidFill>
                <a:effectLst/>
                <a:uLnTx/>
                <a:uFillTx/>
                <a:latin typeface="Ericsson Technical Icons" panose="00000500000000000000" pitchFamily="2" charset="0"/>
                <a:ea typeface="+mn-ea"/>
                <a:cs typeface="+mn-cs"/>
              </a:rPr>
            </a:br>
            <a:r>
              <a:rPr kumimoji="0" lang="en-US" sz="600" b="0" i="0" u="none" strike="noStrike" kern="1200" cap="none" spc="-30" normalizeH="0" baseline="0" noProof="0">
                <a:ln>
                  <a:noFill/>
                </a:ln>
                <a:solidFill>
                  <a:srgbClr val="181818"/>
                </a:solidFill>
                <a:effectLst/>
                <a:uLnTx/>
                <a:uFillTx/>
                <a:latin typeface="Ericsson Technical Icons" panose="00000500000000000000" pitchFamily="2" charset="0"/>
                <a:ea typeface="+mn-ea"/>
                <a:cs typeface="+mn-cs"/>
              </a:rPr>
              <a:t>r</a:t>
            </a:r>
          </a:p>
          <a:p>
            <a:pPr marL="0" marR="0" lvl="0" indent="0" algn="ctr" defTabSz="91440" rtl="0" eaLnBrk="1" fontAlgn="base" latinLnBrk="0" hangingPunct="1">
              <a:lnSpc>
                <a:spcPct val="100000"/>
              </a:lnSpc>
              <a:spcBef>
                <a:spcPts val="100"/>
              </a:spcBef>
              <a:spcAft>
                <a:spcPct val="0"/>
              </a:spcAft>
              <a:buClr>
                <a:srgbClr val="181818"/>
              </a:buClr>
              <a:buSzTx/>
              <a:buFont typeface="Arial" panose="020B0604020202020204" pitchFamily="34" charset="0"/>
              <a:buNone/>
              <a:tabLst/>
              <a:defRPr/>
            </a:pPr>
            <a:endParaRPr kumimoji="0" lang="en-US" sz="100" b="0" i="0" u="none" strike="noStrike" kern="1200" cap="none" spc="-30" normalizeH="0" baseline="0" noProof="0">
              <a:ln>
                <a:noFill/>
              </a:ln>
              <a:solidFill>
                <a:srgbClr val="181818"/>
              </a:solidFill>
              <a:effectLst/>
              <a:uLnTx/>
              <a:uFillTx/>
              <a:latin typeface="Ericsson Hilda" pitchFamily="2" charset="0"/>
              <a:ea typeface="+mn-ea"/>
              <a:cs typeface="+mn-cs"/>
            </a:endParaRPr>
          </a:p>
        </p:txBody>
      </p:sp>
      <p:sp>
        <p:nvSpPr>
          <p:cNvPr id="78" name="TextBox 77">
            <a:extLst>
              <a:ext uri="{FF2B5EF4-FFF2-40B4-BE49-F238E27FC236}">
                <a16:creationId xmlns:a16="http://schemas.microsoft.com/office/drawing/2014/main" id="{683697D0-093C-47ED-BC4A-A0E140E3C355}"/>
              </a:ext>
            </a:extLst>
          </p:cNvPr>
          <p:cNvSpPr txBox="1"/>
          <p:nvPr/>
        </p:nvSpPr>
        <p:spPr bwMode="auto">
          <a:xfrm>
            <a:off x="8252369" y="3300151"/>
            <a:ext cx="3655253" cy="3229349"/>
          </a:xfrm>
          <a:prstGeom prst="rect">
            <a:avLst/>
          </a:prstGeom>
          <a:noFill/>
          <a:ln w="19050">
            <a:solidFill>
              <a:schemeClr val="tx1"/>
            </a:solidFill>
            <a:miter lim="800000"/>
            <a:headEnd/>
            <a:tailEnd/>
          </a:ln>
        </p:spPr>
        <p:txBody>
          <a:bodyPr vert="horz" wrap="square" lIns="72000" tIns="36000" rIns="73152" bIns="36576" numCol="1" rtlCol="0" anchor="t" anchorCtr="0" compatLnSpc="1">
            <a:prstTxWarp prst="textNoShape">
              <a:avLst/>
            </a:prstTxWarp>
            <a:noAutofit/>
          </a:bodyPr>
          <a:lstStyle/>
          <a:p>
            <a:pPr marL="0" indent="0" algn="l">
              <a:buClr>
                <a:schemeClr val="tx1"/>
              </a:buClr>
              <a:buNone/>
            </a:pPr>
            <a:r>
              <a:rPr lang="en-US" sz="1800" b="1"/>
              <a:t>Private 5G Network using public infrastructure</a:t>
            </a:r>
            <a:r>
              <a:rPr lang="en-US" sz="1800"/>
              <a:t> </a:t>
            </a:r>
            <a:br>
              <a:rPr lang="en-US" sz="1800"/>
            </a:br>
            <a:r>
              <a:rPr lang="en-US" sz="1600"/>
              <a:t>Served off infrastructure shared with public services. Slicing to isolate and customize per customer and  use case</a:t>
            </a:r>
            <a:endParaRPr lang="en-US" sz="1800"/>
          </a:p>
        </p:txBody>
      </p:sp>
      <p:sp>
        <p:nvSpPr>
          <p:cNvPr id="80" name="Rectangle 79">
            <a:extLst>
              <a:ext uri="{FF2B5EF4-FFF2-40B4-BE49-F238E27FC236}">
                <a16:creationId xmlns:a16="http://schemas.microsoft.com/office/drawing/2014/main" id="{51019A25-50AC-4585-B5B6-EC477D2CB291}"/>
              </a:ext>
            </a:extLst>
          </p:cNvPr>
          <p:cNvSpPr/>
          <p:nvPr/>
        </p:nvSpPr>
        <p:spPr bwMode="auto">
          <a:xfrm>
            <a:off x="8956823" y="4744278"/>
            <a:ext cx="2263136" cy="1637471"/>
          </a:xfrm>
          <a:prstGeom prst="rect">
            <a:avLst/>
          </a:prstGeom>
          <a:noFill/>
          <a:ln w="12700" cap="flat" cmpd="sng" algn="ctr">
            <a:solidFill>
              <a:schemeClr val="tx1"/>
            </a:solidFill>
            <a:prstDash val="dash"/>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err="1">
              <a:ln>
                <a:noFill/>
              </a:ln>
              <a:solidFill>
                <a:schemeClr val="bg1"/>
              </a:solidFill>
              <a:effectLst/>
              <a:latin typeface="+mn-lt"/>
            </a:endParaRPr>
          </a:p>
        </p:txBody>
      </p:sp>
      <p:sp>
        <p:nvSpPr>
          <p:cNvPr id="81" name="TextBox 80">
            <a:extLst>
              <a:ext uri="{FF2B5EF4-FFF2-40B4-BE49-F238E27FC236}">
                <a16:creationId xmlns:a16="http://schemas.microsoft.com/office/drawing/2014/main" id="{84E5A595-44E0-4BFF-AC4D-D8BD145AB17C}"/>
              </a:ext>
            </a:extLst>
          </p:cNvPr>
          <p:cNvSpPr txBox="1"/>
          <p:nvPr/>
        </p:nvSpPr>
        <p:spPr bwMode="auto">
          <a:xfrm>
            <a:off x="9427960" y="4747087"/>
            <a:ext cx="362537" cy="914400"/>
          </a:xfrm>
          <a:prstGeom prst="rect">
            <a:avLst/>
          </a:prstGeom>
          <a:noFill/>
          <a:ln w="12700">
            <a:noFill/>
            <a:miter lim="800000"/>
            <a:headEnd/>
            <a:tailEnd/>
          </a:ln>
        </p:spPr>
        <p:txBody>
          <a:bodyPr vert="horz" wrap="none" lIns="72000" tIns="36000" rIns="73152" bIns="36576" numCol="1" rtlCol="0" anchor="t" anchorCtr="0" compatLnSpc="1">
            <a:prstTxWarp prst="textNoShape">
              <a:avLst/>
            </a:prstTxWarp>
            <a:noAutofit/>
          </a:bodyPr>
          <a:lstStyle/>
          <a:p>
            <a:pPr marL="0" indent="0" algn="l">
              <a:buClr>
                <a:schemeClr val="tx1"/>
              </a:buClr>
              <a:buNone/>
            </a:pPr>
            <a:r>
              <a:rPr lang="en-US" sz="1100"/>
              <a:t>Public network infrastructure</a:t>
            </a:r>
          </a:p>
        </p:txBody>
      </p:sp>
      <p:sp>
        <p:nvSpPr>
          <p:cNvPr id="82" name="Subtitle 7">
            <a:extLst>
              <a:ext uri="{FF2B5EF4-FFF2-40B4-BE49-F238E27FC236}">
                <a16:creationId xmlns:a16="http://schemas.microsoft.com/office/drawing/2014/main" id="{BDFC0B7F-A053-445C-895D-DF1DBDB83265}"/>
              </a:ext>
            </a:extLst>
          </p:cNvPr>
          <p:cNvSpPr txBox="1">
            <a:spLocks noChangeAspect="1"/>
          </p:cNvSpPr>
          <p:nvPr/>
        </p:nvSpPr>
        <p:spPr>
          <a:xfrm>
            <a:off x="9119914" y="5025095"/>
            <a:ext cx="392786" cy="1282940"/>
          </a:xfrm>
          <a:prstGeom prst="rect">
            <a:avLst/>
          </a:prstGeom>
          <a:solidFill>
            <a:schemeClr val="bg1"/>
          </a:solidFill>
          <a:ln w="19050">
            <a:solidFill>
              <a:schemeClr val="accent2"/>
            </a:solidFill>
            <a:prstDash val="sysDot"/>
          </a:ln>
        </p:spPr>
        <p:txBody>
          <a:bodyPr lIns="0" tIns="18000" rIns="0" bIns="0"/>
          <a:lstStyle>
            <a:lvl1pPr marL="22860" indent="-22860" algn="l" defTabSz="91440" rtl="0" eaLnBrk="1" latinLnBrk="0" hangingPunct="1">
              <a:lnSpc>
                <a:spcPct val="90000"/>
              </a:lnSpc>
              <a:spcBef>
                <a:spcPts val="100"/>
              </a:spcBef>
              <a:buFont typeface="Arial" panose="020B0604020202020204" pitchFamily="34" charset="0"/>
              <a:buChar char="•"/>
              <a:defRPr sz="280" kern="1200">
                <a:solidFill>
                  <a:schemeClr val="tx1"/>
                </a:solidFill>
                <a:latin typeface="+mn-lt"/>
                <a:ea typeface="+mn-ea"/>
                <a:cs typeface="+mn-cs"/>
              </a:defRPr>
            </a:lvl1pPr>
            <a:lvl2pPr marL="68580" indent="-22860" algn="l" defTabSz="91440" rtl="0" eaLnBrk="1" latinLnBrk="0" hangingPunct="1">
              <a:lnSpc>
                <a:spcPct val="90000"/>
              </a:lnSpc>
              <a:spcBef>
                <a:spcPts val="50"/>
              </a:spcBef>
              <a:buFont typeface="Arial" panose="020B0604020202020204" pitchFamily="34" charset="0"/>
              <a:buChar char="•"/>
              <a:defRPr sz="240" kern="1200">
                <a:solidFill>
                  <a:schemeClr val="tx1"/>
                </a:solidFill>
                <a:latin typeface="+mn-lt"/>
                <a:ea typeface="+mn-ea"/>
                <a:cs typeface="+mn-cs"/>
              </a:defRPr>
            </a:lvl2pPr>
            <a:lvl3pPr marL="114300" indent="-22860" algn="l" defTabSz="91440" rtl="0" eaLnBrk="1" latinLnBrk="0" hangingPunct="1">
              <a:lnSpc>
                <a:spcPct val="90000"/>
              </a:lnSpc>
              <a:spcBef>
                <a:spcPts val="50"/>
              </a:spcBef>
              <a:buFont typeface="Arial" panose="020B0604020202020204" pitchFamily="34" charset="0"/>
              <a:buChar char="•"/>
              <a:defRPr sz="200" kern="1200">
                <a:solidFill>
                  <a:schemeClr val="tx1"/>
                </a:solidFill>
                <a:latin typeface="+mn-lt"/>
                <a:ea typeface="+mn-ea"/>
                <a:cs typeface="+mn-cs"/>
              </a:defRPr>
            </a:lvl3pPr>
            <a:lvl4pPr marL="16002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4pPr>
            <a:lvl5pPr marL="20574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5pPr>
            <a:lvl6pPr marL="25146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6pPr>
            <a:lvl7pPr marL="29718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7pPr>
            <a:lvl8pPr marL="34290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8pPr>
            <a:lvl9pPr marL="38862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9pPr>
          </a:lstStyle>
          <a:p>
            <a:pPr marL="0" marR="0" lvl="0" indent="0" algn="ctr" defTabSz="91440" rtl="0" eaLnBrk="1" fontAlgn="base" latinLnBrk="0" hangingPunct="1">
              <a:lnSpc>
                <a:spcPct val="100000"/>
              </a:lnSpc>
              <a:spcBef>
                <a:spcPts val="100"/>
              </a:spcBef>
              <a:spcAft>
                <a:spcPct val="0"/>
              </a:spcAft>
              <a:buClr>
                <a:srgbClr val="181818"/>
              </a:buClr>
              <a:buSzTx/>
              <a:buFont typeface="Arial" panose="020B0604020202020204" pitchFamily="34" charset="0"/>
              <a:buNone/>
              <a:tabLst/>
              <a:defRPr/>
            </a:pPr>
            <a:r>
              <a:rPr kumimoji="0" lang="en-US" sz="2400" b="0" i="0" u="none" strike="noStrike" kern="1200" cap="none" spc="-30" normalizeH="0" baseline="0" noProof="0">
                <a:ln>
                  <a:noFill/>
                </a:ln>
                <a:solidFill>
                  <a:srgbClr val="181818"/>
                </a:solidFill>
                <a:effectLst/>
                <a:uLnTx/>
                <a:uFillTx/>
                <a:latin typeface="Ericsson Technical Icons" panose="00000500000000000000" pitchFamily="2" charset="0"/>
                <a:ea typeface="+mn-ea"/>
                <a:cs typeface="+mn-cs"/>
              </a:rPr>
              <a:t>B</a:t>
            </a:r>
          </a:p>
          <a:p>
            <a:pPr marL="0" marR="0" lvl="0" indent="0" algn="ctr" defTabSz="91440" rtl="0" eaLnBrk="1" fontAlgn="base" latinLnBrk="0" hangingPunct="1">
              <a:lnSpc>
                <a:spcPct val="100000"/>
              </a:lnSpc>
              <a:spcBef>
                <a:spcPts val="100"/>
              </a:spcBef>
              <a:spcAft>
                <a:spcPct val="0"/>
              </a:spcAft>
              <a:buClr>
                <a:srgbClr val="181818"/>
              </a:buClr>
              <a:buSzTx/>
              <a:buFont typeface="Arial" panose="020B0604020202020204" pitchFamily="34" charset="0"/>
              <a:buNone/>
              <a:tabLst/>
              <a:defRPr/>
            </a:pPr>
            <a:endParaRPr kumimoji="0" lang="en-US" sz="1200" b="0" i="0" u="none" strike="noStrike" kern="1200" cap="none" spc="-30" normalizeH="0" baseline="0" noProof="0">
              <a:ln>
                <a:noFill/>
              </a:ln>
              <a:solidFill>
                <a:srgbClr val="181818"/>
              </a:solidFill>
              <a:effectLst/>
              <a:uLnTx/>
              <a:uFillTx/>
              <a:latin typeface="Ericsson Hilda"/>
              <a:ea typeface="+mn-ea"/>
              <a:cs typeface="+mn-cs"/>
            </a:endParaRPr>
          </a:p>
          <a:p>
            <a:pPr marL="0" marR="0" lvl="0" indent="0" algn="ctr" defTabSz="91440" rtl="0" eaLnBrk="1" fontAlgn="base" latinLnBrk="0" hangingPunct="1">
              <a:lnSpc>
                <a:spcPct val="100000"/>
              </a:lnSpc>
              <a:spcBef>
                <a:spcPts val="100"/>
              </a:spcBef>
              <a:spcAft>
                <a:spcPct val="0"/>
              </a:spcAft>
              <a:buClr>
                <a:srgbClr val="181818"/>
              </a:buClr>
              <a:buSzTx/>
              <a:buFont typeface="Arial" panose="020B0604020202020204" pitchFamily="34" charset="0"/>
              <a:buNone/>
              <a:tabLst/>
              <a:defRPr/>
            </a:pPr>
            <a:endParaRPr kumimoji="0" lang="en-US" sz="1200" b="0" i="0" u="none" strike="noStrike" kern="1200" cap="none" spc="-30" normalizeH="0" baseline="0" noProof="0">
              <a:ln>
                <a:noFill/>
              </a:ln>
              <a:solidFill>
                <a:srgbClr val="181818"/>
              </a:solidFill>
              <a:effectLst/>
              <a:uLnTx/>
              <a:uFillTx/>
              <a:latin typeface="Ericsson Hilda" pitchFamily="2" charset="0"/>
              <a:ea typeface="+mn-ea"/>
              <a:cs typeface="+mn-cs"/>
            </a:endParaRPr>
          </a:p>
        </p:txBody>
      </p:sp>
      <p:sp>
        <p:nvSpPr>
          <p:cNvPr id="83" name="Rectangle 82">
            <a:extLst>
              <a:ext uri="{FF2B5EF4-FFF2-40B4-BE49-F238E27FC236}">
                <a16:creationId xmlns:a16="http://schemas.microsoft.com/office/drawing/2014/main" id="{D0F5570F-C2EB-4351-B94C-59CD4E146030}"/>
              </a:ext>
            </a:extLst>
          </p:cNvPr>
          <p:cNvSpPr/>
          <p:nvPr/>
        </p:nvSpPr>
        <p:spPr bwMode="auto">
          <a:xfrm>
            <a:off x="9463757" y="5025097"/>
            <a:ext cx="1501583" cy="420094"/>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err="1">
              <a:ln>
                <a:noFill/>
              </a:ln>
              <a:solidFill>
                <a:schemeClr val="bg1"/>
              </a:solidFill>
              <a:effectLst/>
              <a:latin typeface="+mn-lt"/>
            </a:endParaRPr>
          </a:p>
        </p:txBody>
      </p:sp>
      <p:sp>
        <p:nvSpPr>
          <p:cNvPr id="84" name="Subtitle 7">
            <a:extLst>
              <a:ext uri="{FF2B5EF4-FFF2-40B4-BE49-F238E27FC236}">
                <a16:creationId xmlns:a16="http://schemas.microsoft.com/office/drawing/2014/main" id="{CFF81D7B-BF42-4919-9EEC-2DBB898AC1BE}"/>
              </a:ext>
            </a:extLst>
          </p:cNvPr>
          <p:cNvSpPr txBox="1">
            <a:spLocks noChangeAspect="1"/>
          </p:cNvSpPr>
          <p:nvPr/>
        </p:nvSpPr>
        <p:spPr>
          <a:xfrm>
            <a:off x="10217879" y="5078391"/>
            <a:ext cx="175875" cy="288747"/>
          </a:xfrm>
          <a:prstGeom prst="rect">
            <a:avLst/>
          </a:prstGeom>
          <a:solidFill>
            <a:schemeClr val="accent1"/>
          </a:solidFill>
          <a:ln w="19050">
            <a:solidFill>
              <a:schemeClr val="tx1"/>
            </a:solidFill>
            <a:prstDash val="sysDot"/>
          </a:ln>
        </p:spPr>
        <p:txBody>
          <a:bodyPr lIns="0" tIns="18000" rIns="0" bIns="0"/>
          <a:lstStyle>
            <a:lvl1pPr marL="22860" indent="-22860" algn="l" defTabSz="91440" rtl="0" eaLnBrk="1" latinLnBrk="0" hangingPunct="1">
              <a:lnSpc>
                <a:spcPct val="90000"/>
              </a:lnSpc>
              <a:spcBef>
                <a:spcPts val="100"/>
              </a:spcBef>
              <a:buFont typeface="Arial" panose="020B0604020202020204" pitchFamily="34" charset="0"/>
              <a:buChar char="•"/>
              <a:defRPr sz="280" kern="1200">
                <a:solidFill>
                  <a:schemeClr val="tx1"/>
                </a:solidFill>
                <a:latin typeface="+mn-lt"/>
                <a:ea typeface="+mn-ea"/>
                <a:cs typeface="+mn-cs"/>
              </a:defRPr>
            </a:lvl1pPr>
            <a:lvl2pPr marL="68580" indent="-22860" algn="l" defTabSz="91440" rtl="0" eaLnBrk="1" latinLnBrk="0" hangingPunct="1">
              <a:lnSpc>
                <a:spcPct val="90000"/>
              </a:lnSpc>
              <a:spcBef>
                <a:spcPts val="50"/>
              </a:spcBef>
              <a:buFont typeface="Arial" panose="020B0604020202020204" pitchFamily="34" charset="0"/>
              <a:buChar char="•"/>
              <a:defRPr sz="240" kern="1200">
                <a:solidFill>
                  <a:schemeClr val="tx1"/>
                </a:solidFill>
                <a:latin typeface="+mn-lt"/>
                <a:ea typeface="+mn-ea"/>
                <a:cs typeface="+mn-cs"/>
              </a:defRPr>
            </a:lvl2pPr>
            <a:lvl3pPr marL="114300" indent="-22860" algn="l" defTabSz="91440" rtl="0" eaLnBrk="1" latinLnBrk="0" hangingPunct="1">
              <a:lnSpc>
                <a:spcPct val="90000"/>
              </a:lnSpc>
              <a:spcBef>
                <a:spcPts val="50"/>
              </a:spcBef>
              <a:buFont typeface="Arial" panose="020B0604020202020204" pitchFamily="34" charset="0"/>
              <a:buChar char="•"/>
              <a:defRPr sz="200" kern="1200">
                <a:solidFill>
                  <a:schemeClr val="tx1"/>
                </a:solidFill>
                <a:latin typeface="+mn-lt"/>
                <a:ea typeface="+mn-ea"/>
                <a:cs typeface="+mn-cs"/>
              </a:defRPr>
            </a:lvl3pPr>
            <a:lvl4pPr marL="16002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4pPr>
            <a:lvl5pPr marL="20574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5pPr>
            <a:lvl6pPr marL="25146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6pPr>
            <a:lvl7pPr marL="29718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7pPr>
            <a:lvl8pPr marL="34290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8pPr>
            <a:lvl9pPr marL="38862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9pPr>
          </a:lstStyle>
          <a:p>
            <a:pPr marL="0" marR="0" lvl="0" indent="0" algn="ctr" defTabSz="91440" rtl="0" eaLnBrk="1" fontAlgn="base" latinLnBrk="0" hangingPunct="1">
              <a:lnSpc>
                <a:spcPct val="100000"/>
              </a:lnSpc>
              <a:spcBef>
                <a:spcPts val="100"/>
              </a:spcBef>
              <a:spcAft>
                <a:spcPct val="0"/>
              </a:spcAft>
              <a:buClr>
                <a:srgbClr val="181818"/>
              </a:buClr>
              <a:buSzTx/>
              <a:buFont typeface="Arial" panose="020B0604020202020204" pitchFamily="34" charset="0"/>
              <a:buNone/>
              <a:tabLst/>
              <a:defRPr/>
            </a:pPr>
            <a:r>
              <a:rPr kumimoji="0" lang="en-US" sz="1050" b="0" i="0" u="none" strike="noStrike" kern="1200" cap="none" spc="-30" normalizeH="0" baseline="0" noProof="0">
                <a:ln>
                  <a:noFill/>
                </a:ln>
                <a:solidFill>
                  <a:srgbClr val="181818"/>
                </a:solidFill>
                <a:effectLst/>
                <a:uLnTx/>
                <a:uFillTx/>
                <a:latin typeface="Ericsson Technical Icons" panose="00000500000000000000" pitchFamily="2" charset="0"/>
                <a:ea typeface="+mn-ea"/>
                <a:cs typeface="+mn-cs"/>
              </a:rPr>
              <a:t>s</a:t>
            </a:r>
            <a:br>
              <a:rPr kumimoji="0" lang="en-US" sz="1050" b="0" i="0" u="none" strike="noStrike" kern="1200" cap="none" spc="-30" normalizeH="0" baseline="0" noProof="0">
                <a:ln>
                  <a:noFill/>
                </a:ln>
                <a:solidFill>
                  <a:srgbClr val="181818"/>
                </a:solidFill>
                <a:effectLst/>
                <a:uLnTx/>
                <a:uFillTx/>
                <a:latin typeface="Ericsson Technical Icons" panose="00000500000000000000" pitchFamily="2" charset="0"/>
                <a:ea typeface="+mn-ea"/>
                <a:cs typeface="+mn-cs"/>
              </a:rPr>
            </a:br>
            <a:r>
              <a:rPr kumimoji="0" lang="en-US" sz="1050" b="0" i="0" u="none" strike="noStrike" kern="1200" cap="none" spc="-30" normalizeH="0" baseline="0" noProof="0">
                <a:ln>
                  <a:noFill/>
                </a:ln>
                <a:solidFill>
                  <a:srgbClr val="181818"/>
                </a:solidFill>
                <a:effectLst/>
                <a:uLnTx/>
                <a:uFillTx/>
                <a:latin typeface="Ericsson Technical Icons" panose="00000500000000000000" pitchFamily="2" charset="0"/>
                <a:ea typeface="+mn-ea"/>
                <a:cs typeface="+mn-cs"/>
              </a:rPr>
              <a:t>r</a:t>
            </a:r>
          </a:p>
          <a:p>
            <a:pPr marL="0" marR="0" lvl="0" indent="0" algn="ctr" defTabSz="91440" rtl="0" eaLnBrk="1" fontAlgn="base" latinLnBrk="0" hangingPunct="1">
              <a:lnSpc>
                <a:spcPct val="100000"/>
              </a:lnSpc>
              <a:spcBef>
                <a:spcPts val="100"/>
              </a:spcBef>
              <a:spcAft>
                <a:spcPct val="0"/>
              </a:spcAft>
              <a:buClr>
                <a:srgbClr val="181818"/>
              </a:buClr>
              <a:buSzTx/>
              <a:buFont typeface="Arial" panose="020B0604020202020204" pitchFamily="34" charset="0"/>
              <a:buNone/>
              <a:tabLst/>
              <a:defRPr/>
            </a:pPr>
            <a:endParaRPr kumimoji="0" lang="en-US" sz="200" b="0" i="0" u="none" strike="noStrike" kern="1200" cap="none" spc="-30" normalizeH="0" baseline="0" noProof="0">
              <a:ln>
                <a:noFill/>
              </a:ln>
              <a:solidFill>
                <a:srgbClr val="181818"/>
              </a:solidFill>
              <a:effectLst/>
              <a:uLnTx/>
              <a:uFillTx/>
              <a:latin typeface="Ericsson Hilda" pitchFamily="2" charset="0"/>
              <a:ea typeface="+mn-ea"/>
              <a:cs typeface="+mn-cs"/>
            </a:endParaRPr>
          </a:p>
        </p:txBody>
      </p:sp>
      <p:sp>
        <p:nvSpPr>
          <p:cNvPr id="85" name="Rectangle 84">
            <a:extLst>
              <a:ext uri="{FF2B5EF4-FFF2-40B4-BE49-F238E27FC236}">
                <a16:creationId xmlns:a16="http://schemas.microsoft.com/office/drawing/2014/main" id="{35AB5AC8-A929-481E-A426-EEDF811DC9DC}"/>
              </a:ext>
            </a:extLst>
          </p:cNvPr>
          <p:cNvSpPr/>
          <p:nvPr/>
        </p:nvSpPr>
        <p:spPr bwMode="auto">
          <a:xfrm>
            <a:off x="9471095" y="5498485"/>
            <a:ext cx="1501583" cy="726223"/>
          </a:xfrm>
          <a:prstGeom prst="rect">
            <a:avLst/>
          </a:prstGeom>
          <a:solidFill>
            <a:schemeClr val="bg2">
              <a:lumMod val="50000"/>
            </a:schemeClr>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a:ln>
                <a:noFill/>
              </a:ln>
              <a:solidFill>
                <a:schemeClr val="bg1"/>
              </a:solidFill>
              <a:effectLst/>
              <a:latin typeface="+mn-lt"/>
            </a:endParaRPr>
          </a:p>
        </p:txBody>
      </p:sp>
      <p:grpSp>
        <p:nvGrpSpPr>
          <p:cNvPr id="86" name="Picture Placeholder 63">
            <a:extLst>
              <a:ext uri="{FF2B5EF4-FFF2-40B4-BE49-F238E27FC236}">
                <a16:creationId xmlns:a16="http://schemas.microsoft.com/office/drawing/2014/main" id="{DCB00761-FD86-48A6-8BC7-D402C9AC7FAA}"/>
              </a:ext>
            </a:extLst>
          </p:cNvPr>
          <p:cNvGrpSpPr>
            <a:grpSpLocks noChangeAspect="1"/>
          </p:cNvGrpSpPr>
          <p:nvPr/>
        </p:nvGrpSpPr>
        <p:grpSpPr>
          <a:xfrm>
            <a:off x="8573055" y="5031226"/>
            <a:ext cx="223166" cy="357066"/>
            <a:chOff x="674873" y="539729"/>
            <a:chExt cx="450480" cy="720767"/>
          </a:xfrm>
          <a:solidFill>
            <a:schemeClr val="accent1"/>
          </a:solidFill>
        </p:grpSpPr>
        <p:sp>
          <p:nvSpPr>
            <p:cNvPr id="87" name="Freeform 21">
              <a:extLst>
                <a:ext uri="{FF2B5EF4-FFF2-40B4-BE49-F238E27FC236}">
                  <a16:creationId xmlns:a16="http://schemas.microsoft.com/office/drawing/2014/main" id="{77BC8F17-7E05-4B7B-B04D-4AADD39F9CFF}"/>
                </a:ext>
              </a:extLst>
            </p:cNvPr>
            <p:cNvSpPr/>
            <p:nvPr/>
          </p:nvSpPr>
          <p:spPr>
            <a:xfrm>
              <a:off x="674873" y="539729"/>
              <a:ext cx="450480" cy="720767"/>
            </a:xfrm>
            <a:custGeom>
              <a:avLst/>
              <a:gdLst>
                <a:gd name="connsiteX0" fmla="*/ 382908 w 450479"/>
                <a:gd name="connsiteY0" fmla="*/ 720767 h 720767"/>
                <a:gd name="connsiteX1" fmla="*/ 67572 w 450479"/>
                <a:gd name="connsiteY1" fmla="*/ 720767 h 720767"/>
                <a:gd name="connsiteX2" fmla="*/ 0 w 450479"/>
                <a:gd name="connsiteY2" fmla="*/ 653195 h 720767"/>
                <a:gd name="connsiteX3" fmla="*/ 0 w 450479"/>
                <a:gd name="connsiteY3" fmla="*/ 67572 h 720767"/>
                <a:gd name="connsiteX4" fmla="*/ 67572 w 450479"/>
                <a:gd name="connsiteY4" fmla="*/ 0 h 720767"/>
                <a:gd name="connsiteX5" fmla="*/ 382908 w 450479"/>
                <a:gd name="connsiteY5" fmla="*/ 0 h 720767"/>
                <a:gd name="connsiteX6" fmla="*/ 450480 w 450479"/>
                <a:gd name="connsiteY6" fmla="*/ 67572 h 720767"/>
                <a:gd name="connsiteX7" fmla="*/ 450480 w 450479"/>
                <a:gd name="connsiteY7" fmla="*/ 653195 h 720767"/>
                <a:gd name="connsiteX8" fmla="*/ 382908 w 450479"/>
                <a:gd name="connsiteY8" fmla="*/ 720767 h 720767"/>
                <a:gd name="connsiteX9" fmla="*/ 67572 w 450479"/>
                <a:gd name="connsiteY9" fmla="*/ 45048 h 720767"/>
                <a:gd name="connsiteX10" fmla="*/ 45048 w 450479"/>
                <a:gd name="connsiteY10" fmla="*/ 67572 h 720767"/>
                <a:gd name="connsiteX11" fmla="*/ 45048 w 450479"/>
                <a:gd name="connsiteY11" fmla="*/ 653195 h 720767"/>
                <a:gd name="connsiteX12" fmla="*/ 67572 w 450479"/>
                <a:gd name="connsiteY12" fmla="*/ 675719 h 720767"/>
                <a:gd name="connsiteX13" fmla="*/ 382908 w 450479"/>
                <a:gd name="connsiteY13" fmla="*/ 675719 h 720767"/>
                <a:gd name="connsiteX14" fmla="*/ 405432 w 450479"/>
                <a:gd name="connsiteY14" fmla="*/ 653195 h 720767"/>
                <a:gd name="connsiteX15" fmla="*/ 405432 w 450479"/>
                <a:gd name="connsiteY15" fmla="*/ 67572 h 720767"/>
                <a:gd name="connsiteX16" fmla="*/ 382908 w 450479"/>
                <a:gd name="connsiteY16" fmla="*/ 45048 h 72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0479" h="720767">
                  <a:moveTo>
                    <a:pt x="382908" y="720767"/>
                  </a:moveTo>
                  <a:lnTo>
                    <a:pt x="67572" y="720767"/>
                  </a:lnTo>
                  <a:cubicBezTo>
                    <a:pt x="30253" y="720767"/>
                    <a:pt x="0" y="690514"/>
                    <a:pt x="0" y="653195"/>
                  </a:cubicBezTo>
                  <a:lnTo>
                    <a:pt x="0" y="67572"/>
                  </a:lnTo>
                  <a:cubicBezTo>
                    <a:pt x="0" y="30253"/>
                    <a:pt x="30253" y="0"/>
                    <a:pt x="67572" y="0"/>
                  </a:cubicBezTo>
                  <a:lnTo>
                    <a:pt x="382908" y="0"/>
                  </a:lnTo>
                  <a:cubicBezTo>
                    <a:pt x="420227" y="0"/>
                    <a:pt x="450480" y="30253"/>
                    <a:pt x="450480" y="67572"/>
                  </a:cubicBezTo>
                  <a:lnTo>
                    <a:pt x="450480" y="653195"/>
                  </a:lnTo>
                  <a:cubicBezTo>
                    <a:pt x="450480" y="690514"/>
                    <a:pt x="420227" y="720767"/>
                    <a:pt x="382908" y="720767"/>
                  </a:cubicBezTo>
                  <a:close/>
                  <a:moveTo>
                    <a:pt x="67572" y="45048"/>
                  </a:moveTo>
                  <a:cubicBezTo>
                    <a:pt x="55132" y="45048"/>
                    <a:pt x="45048" y="55132"/>
                    <a:pt x="45048" y="67572"/>
                  </a:cubicBezTo>
                  <a:lnTo>
                    <a:pt x="45048" y="653195"/>
                  </a:lnTo>
                  <a:cubicBezTo>
                    <a:pt x="45048" y="665635"/>
                    <a:pt x="55132" y="675719"/>
                    <a:pt x="67572" y="675719"/>
                  </a:cubicBezTo>
                  <a:lnTo>
                    <a:pt x="382908" y="675719"/>
                  </a:lnTo>
                  <a:cubicBezTo>
                    <a:pt x="395347" y="675719"/>
                    <a:pt x="405432" y="665635"/>
                    <a:pt x="405432" y="653195"/>
                  </a:cubicBezTo>
                  <a:lnTo>
                    <a:pt x="405432" y="67572"/>
                  </a:lnTo>
                  <a:cubicBezTo>
                    <a:pt x="405432" y="55132"/>
                    <a:pt x="395347" y="45048"/>
                    <a:pt x="382908" y="45048"/>
                  </a:cubicBezTo>
                  <a:close/>
                </a:path>
              </a:pathLst>
            </a:custGeom>
            <a:grpFill/>
            <a:ln w="44847" cap="flat">
              <a:noFill/>
              <a:prstDash val="solid"/>
              <a:miter/>
            </a:ln>
          </p:spPr>
          <p:txBody>
            <a:bodyPr rtlCol="0" anchor="ctr"/>
            <a:lstStyle/>
            <a:p>
              <a:pPr marL="180000" marR="0" lvl="0" indent="-180000"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2000" b="0" i="0" u="none" strike="noStrike" kern="1000" cap="none" spc="-30" normalizeH="0" baseline="0" noProof="0">
                <a:ln>
                  <a:noFill/>
                </a:ln>
                <a:solidFill>
                  <a:srgbClr val="181818"/>
                </a:solidFill>
                <a:effectLst/>
                <a:uLnTx/>
                <a:uFillTx/>
                <a:latin typeface="Ericsson Hilda"/>
                <a:ea typeface="+mn-ea"/>
                <a:cs typeface="+mn-cs"/>
              </a:endParaRPr>
            </a:p>
          </p:txBody>
        </p:sp>
        <p:sp>
          <p:nvSpPr>
            <p:cNvPr id="88" name="Freeform 22">
              <a:extLst>
                <a:ext uri="{FF2B5EF4-FFF2-40B4-BE49-F238E27FC236}">
                  <a16:creationId xmlns:a16="http://schemas.microsoft.com/office/drawing/2014/main" id="{3011CA29-167B-4F52-A554-DAC52F07BE1C}"/>
                </a:ext>
              </a:extLst>
            </p:cNvPr>
            <p:cNvSpPr/>
            <p:nvPr/>
          </p:nvSpPr>
          <p:spPr>
            <a:xfrm>
              <a:off x="866327" y="1091566"/>
              <a:ext cx="45048" cy="45048"/>
            </a:xfrm>
            <a:custGeom>
              <a:avLst/>
              <a:gdLst>
                <a:gd name="connsiteX0" fmla="*/ 67572 w 45047"/>
                <a:gd name="connsiteY0" fmla="*/ 33786 h 45047"/>
                <a:gd name="connsiteX1" fmla="*/ 33786 w 45047"/>
                <a:gd name="connsiteY1" fmla="*/ 67572 h 45047"/>
                <a:gd name="connsiteX2" fmla="*/ 0 w 45047"/>
                <a:gd name="connsiteY2" fmla="*/ 33786 h 45047"/>
                <a:gd name="connsiteX3" fmla="*/ 33786 w 45047"/>
                <a:gd name="connsiteY3" fmla="*/ 0 h 45047"/>
                <a:gd name="connsiteX4" fmla="*/ 67572 w 45047"/>
                <a:gd name="connsiteY4" fmla="*/ 33786 h 45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47" h="45047">
                  <a:moveTo>
                    <a:pt x="67572" y="33786"/>
                  </a:moveTo>
                  <a:cubicBezTo>
                    <a:pt x="67572" y="52445"/>
                    <a:pt x="52445" y="67572"/>
                    <a:pt x="33786" y="67572"/>
                  </a:cubicBezTo>
                  <a:cubicBezTo>
                    <a:pt x="15127" y="67572"/>
                    <a:pt x="0" y="52445"/>
                    <a:pt x="0" y="33786"/>
                  </a:cubicBezTo>
                  <a:cubicBezTo>
                    <a:pt x="0" y="15127"/>
                    <a:pt x="15127" y="0"/>
                    <a:pt x="33786" y="0"/>
                  </a:cubicBezTo>
                  <a:cubicBezTo>
                    <a:pt x="52445" y="0"/>
                    <a:pt x="67572" y="15127"/>
                    <a:pt x="67572" y="33786"/>
                  </a:cubicBezTo>
                  <a:close/>
                </a:path>
              </a:pathLst>
            </a:custGeom>
            <a:grpFill/>
            <a:ln w="44847" cap="flat">
              <a:noFill/>
              <a:prstDash val="solid"/>
              <a:miter/>
            </a:ln>
          </p:spPr>
          <p:txBody>
            <a:bodyPr rtlCol="0" anchor="ctr"/>
            <a:lstStyle/>
            <a:p>
              <a:pPr marL="180000" marR="0" lvl="0" indent="-180000"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2000" b="0" i="0" u="none" strike="noStrike" kern="1000" cap="none" spc="-30" normalizeH="0" baseline="0" noProof="0">
                <a:ln>
                  <a:noFill/>
                </a:ln>
                <a:solidFill>
                  <a:srgbClr val="181818"/>
                </a:solidFill>
                <a:effectLst/>
                <a:uLnTx/>
                <a:uFillTx/>
                <a:latin typeface="Ericsson Hilda"/>
                <a:ea typeface="+mn-ea"/>
                <a:cs typeface="+mn-cs"/>
              </a:endParaRPr>
            </a:p>
          </p:txBody>
        </p:sp>
        <p:sp>
          <p:nvSpPr>
            <p:cNvPr id="89" name="Freeform 23">
              <a:extLst>
                <a:ext uri="{FF2B5EF4-FFF2-40B4-BE49-F238E27FC236}">
                  <a16:creationId xmlns:a16="http://schemas.microsoft.com/office/drawing/2014/main" id="{1B2E80C1-D889-4441-A2A2-CD29C9D35D63}"/>
                </a:ext>
              </a:extLst>
            </p:cNvPr>
            <p:cNvSpPr/>
            <p:nvPr/>
          </p:nvSpPr>
          <p:spPr>
            <a:xfrm>
              <a:off x="967684" y="810017"/>
              <a:ext cx="45048" cy="180192"/>
            </a:xfrm>
            <a:custGeom>
              <a:avLst/>
              <a:gdLst>
                <a:gd name="connsiteX0" fmla="*/ 0 w 45047"/>
                <a:gd name="connsiteY0" fmla="*/ 0 h 180191"/>
                <a:gd name="connsiteX1" fmla="*/ 45048 w 45047"/>
                <a:gd name="connsiteY1" fmla="*/ 0 h 180191"/>
                <a:gd name="connsiteX2" fmla="*/ 45048 w 45047"/>
                <a:gd name="connsiteY2" fmla="*/ 180192 h 180191"/>
                <a:gd name="connsiteX3" fmla="*/ 0 w 45047"/>
                <a:gd name="connsiteY3" fmla="*/ 180192 h 180191"/>
              </a:gdLst>
              <a:ahLst/>
              <a:cxnLst>
                <a:cxn ang="0">
                  <a:pos x="connsiteX0" y="connsiteY0"/>
                </a:cxn>
                <a:cxn ang="0">
                  <a:pos x="connsiteX1" y="connsiteY1"/>
                </a:cxn>
                <a:cxn ang="0">
                  <a:pos x="connsiteX2" y="connsiteY2"/>
                </a:cxn>
                <a:cxn ang="0">
                  <a:pos x="connsiteX3" y="connsiteY3"/>
                </a:cxn>
              </a:cxnLst>
              <a:rect l="l" t="t" r="r" b="b"/>
              <a:pathLst>
                <a:path w="45047" h="180191">
                  <a:moveTo>
                    <a:pt x="0" y="0"/>
                  </a:moveTo>
                  <a:lnTo>
                    <a:pt x="45048" y="0"/>
                  </a:lnTo>
                  <a:lnTo>
                    <a:pt x="45048" y="180192"/>
                  </a:lnTo>
                  <a:lnTo>
                    <a:pt x="0" y="180192"/>
                  </a:lnTo>
                  <a:close/>
                </a:path>
              </a:pathLst>
            </a:custGeom>
            <a:grpFill/>
            <a:ln w="44847" cap="flat">
              <a:noFill/>
              <a:prstDash val="solid"/>
              <a:miter/>
            </a:ln>
          </p:spPr>
          <p:txBody>
            <a:bodyPr rtlCol="0" anchor="ctr"/>
            <a:lstStyle/>
            <a:p>
              <a:pPr marL="180000" marR="0" lvl="0" indent="-180000"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2000" b="0" i="0" u="none" strike="noStrike" kern="1000" cap="none" spc="-30" normalizeH="0" baseline="0" noProof="0">
                <a:ln>
                  <a:noFill/>
                </a:ln>
                <a:solidFill>
                  <a:srgbClr val="181818"/>
                </a:solidFill>
                <a:effectLst/>
                <a:uLnTx/>
                <a:uFillTx/>
                <a:latin typeface="Ericsson Hilda"/>
                <a:ea typeface="+mn-ea"/>
                <a:cs typeface="+mn-cs"/>
              </a:endParaRPr>
            </a:p>
          </p:txBody>
        </p:sp>
        <p:sp>
          <p:nvSpPr>
            <p:cNvPr id="90" name="Freeform 24">
              <a:extLst>
                <a:ext uri="{FF2B5EF4-FFF2-40B4-BE49-F238E27FC236}">
                  <a16:creationId xmlns:a16="http://schemas.microsoft.com/office/drawing/2014/main" id="{38050A63-5AB3-4360-85A1-6246231FB534}"/>
                </a:ext>
              </a:extLst>
            </p:cNvPr>
            <p:cNvSpPr/>
            <p:nvPr/>
          </p:nvSpPr>
          <p:spPr>
            <a:xfrm>
              <a:off x="877589" y="855515"/>
              <a:ext cx="45048" cy="135144"/>
            </a:xfrm>
            <a:custGeom>
              <a:avLst/>
              <a:gdLst>
                <a:gd name="connsiteX0" fmla="*/ 0 w 45047"/>
                <a:gd name="connsiteY0" fmla="*/ 0 h 135143"/>
                <a:gd name="connsiteX1" fmla="*/ 45048 w 45047"/>
                <a:gd name="connsiteY1" fmla="*/ 0 h 135143"/>
                <a:gd name="connsiteX2" fmla="*/ 45048 w 45047"/>
                <a:gd name="connsiteY2" fmla="*/ 135144 h 135143"/>
                <a:gd name="connsiteX3" fmla="*/ 0 w 45047"/>
                <a:gd name="connsiteY3" fmla="*/ 135144 h 135143"/>
              </a:gdLst>
              <a:ahLst/>
              <a:cxnLst>
                <a:cxn ang="0">
                  <a:pos x="connsiteX0" y="connsiteY0"/>
                </a:cxn>
                <a:cxn ang="0">
                  <a:pos x="connsiteX1" y="connsiteY1"/>
                </a:cxn>
                <a:cxn ang="0">
                  <a:pos x="connsiteX2" y="connsiteY2"/>
                </a:cxn>
                <a:cxn ang="0">
                  <a:pos x="connsiteX3" y="connsiteY3"/>
                </a:cxn>
              </a:cxnLst>
              <a:rect l="l" t="t" r="r" b="b"/>
              <a:pathLst>
                <a:path w="45047" h="135143">
                  <a:moveTo>
                    <a:pt x="0" y="0"/>
                  </a:moveTo>
                  <a:lnTo>
                    <a:pt x="45048" y="0"/>
                  </a:lnTo>
                  <a:lnTo>
                    <a:pt x="45048" y="135144"/>
                  </a:lnTo>
                  <a:lnTo>
                    <a:pt x="0" y="135144"/>
                  </a:lnTo>
                  <a:close/>
                </a:path>
              </a:pathLst>
            </a:custGeom>
            <a:grpFill/>
            <a:ln w="44847" cap="flat">
              <a:noFill/>
              <a:prstDash val="solid"/>
              <a:miter/>
            </a:ln>
          </p:spPr>
          <p:txBody>
            <a:bodyPr rtlCol="0" anchor="ctr"/>
            <a:lstStyle/>
            <a:p>
              <a:pPr marL="180000" marR="0" lvl="0" indent="-180000"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2000" b="0" i="0" u="none" strike="noStrike" kern="1000" cap="none" spc="-30" normalizeH="0" baseline="0" noProof="0">
                <a:ln>
                  <a:noFill/>
                </a:ln>
                <a:solidFill>
                  <a:srgbClr val="181818"/>
                </a:solidFill>
                <a:effectLst/>
                <a:uLnTx/>
                <a:uFillTx/>
                <a:latin typeface="Ericsson Hilda"/>
                <a:ea typeface="+mn-ea"/>
                <a:cs typeface="+mn-cs"/>
              </a:endParaRPr>
            </a:p>
          </p:txBody>
        </p:sp>
        <p:sp>
          <p:nvSpPr>
            <p:cNvPr id="91" name="Freeform 25">
              <a:extLst>
                <a:ext uri="{FF2B5EF4-FFF2-40B4-BE49-F238E27FC236}">
                  <a16:creationId xmlns:a16="http://schemas.microsoft.com/office/drawing/2014/main" id="{54E5529C-AB48-43F8-A4B8-EF431A1BC633}"/>
                </a:ext>
              </a:extLst>
            </p:cNvPr>
            <p:cNvSpPr/>
            <p:nvPr/>
          </p:nvSpPr>
          <p:spPr>
            <a:xfrm>
              <a:off x="787493" y="899662"/>
              <a:ext cx="45048" cy="90096"/>
            </a:xfrm>
            <a:custGeom>
              <a:avLst/>
              <a:gdLst>
                <a:gd name="connsiteX0" fmla="*/ 0 w 45047"/>
                <a:gd name="connsiteY0" fmla="*/ 0 h 90095"/>
                <a:gd name="connsiteX1" fmla="*/ 45048 w 45047"/>
                <a:gd name="connsiteY1" fmla="*/ 0 h 90095"/>
                <a:gd name="connsiteX2" fmla="*/ 45048 w 45047"/>
                <a:gd name="connsiteY2" fmla="*/ 91447 h 90095"/>
                <a:gd name="connsiteX3" fmla="*/ 0 w 45047"/>
                <a:gd name="connsiteY3" fmla="*/ 91447 h 90095"/>
              </a:gdLst>
              <a:ahLst/>
              <a:cxnLst>
                <a:cxn ang="0">
                  <a:pos x="connsiteX0" y="connsiteY0"/>
                </a:cxn>
                <a:cxn ang="0">
                  <a:pos x="connsiteX1" y="connsiteY1"/>
                </a:cxn>
                <a:cxn ang="0">
                  <a:pos x="connsiteX2" y="connsiteY2"/>
                </a:cxn>
                <a:cxn ang="0">
                  <a:pos x="connsiteX3" y="connsiteY3"/>
                </a:cxn>
              </a:cxnLst>
              <a:rect l="l" t="t" r="r" b="b"/>
              <a:pathLst>
                <a:path w="45047" h="90095">
                  <a:moveTo>
                    <a:pt x="0" y="0"/>
                  </a:moveTo>
                  <a:lnTo>
                    <a:pt x="45048" y="0"/>
                  </a:lnTo>
                  <a:lnTo>
                    <a:pt x="45048" y="91447"/>
                  </a:lnTo>
                  <a:lnTo>
                    <a:pt x="0" y="91447"/>
                  </a:lnTo>
                  <a:close/>
                </a:path>
              </a:pathLst>
            </a:custGeom>
            <a:grpFill/>
            <a:ln w="44847" cap="flat">
              <a:noFill/>
              <a:prstDash val="solid"/>
              <a:miter/>
            </a:ln>
          </p:spPr>
          <p:txBody>
            <a:bodyPr rtlCol="0" anchor="ctr"/>
            <a:lstStyle/>
            <a:p>
              <a:pPr marL="180000" marR="0" lvl="0" indent="-180000"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2000" b="0" i="0" u="none" strike="noStrike" kern="1000" cap="none" spc="-30" normalizeH="0" baseline="0" noProof="0">
                <a:ln>
                  <a:noFill/>
                </a:ln>
                <a:solidFill>
                  <a:srgbClr val="181818"/>
                </a:solidFill>
                <a:effectLst/>
                <a:uLnTx/>
                <a:uFillTx/>
                <a:latin typeface="Ericsson Hilda"/>
                <a:ea typeface="+mn-ea"/>
                <a:cs typeface="+mn-cs"/>
              </a:endParaRPr>
            </a:p>
          </p:txBody>
        </p:sp>
      </p:grpSp>
      <p:grpSp>
        <p:nvGrpSpPr>
          <p:cNvPr id="92" name="Picture Placeholder 29">
            <a:extLst>
              <a:ext uri="{FF2B5EF4-FFF2-40B4-BE49-F238E27FC236}">
                <a16:creationId xmlns:a16="http://schemas.microsoft.com/office/drawing/2014/main" id="{4A37261F-96F9-4310-956B-137D3F8651E4}"/>
              </a:ext>
            </a:extLst>
          </p:cNvPr>
          <p:cNvGrpSpPr>
            <a:grpSpLocks noChangeAspect="1"/>
          </p:cNvGrpSpPr>
          <p:nvPr/>
        </p:nvGrpSpPr>
        <p:grpSpPr>
          <a:xfrm>
            <a:off x="8462691" y="5713971"/>
            <a:ext cx="420870" cy="347077"/>
            <a:chOff x="382061" y="484953"/>
            <a:chExt cx="1036103" cy="854456"/>
          </a:xfrm>
          <a:solidFill>
            <a:schemeClr val="accent5"/>
          </a:solidFill>
        </p:grpSpPr>
        <p:sp>
          <p:nvSpPr>
            <p:cNvPr id="93" name="Freeform 83">
              <a:extLst>
                <a:ext uri="{FF2B5EF4-FFF2-40B4-BE49-F238E27FC236}">
                  <a16:creationId xmlns:a16="http://schemas.microsoft.com/office/drawing/2014/main" id="{7C2ABF73-3BC3-48A1-8462-B69232DAE092}"/>
                </a:ext>
              </a:extLst>
            </p:cNvPr>
            <p:cNvSpPr/>
            <p:nvPr/>
          </p:nvSpPr>
          <p:spPr>
            <a:xfrm>
              <a:off x="382061" y="1294295"/>
              <a:ext cx="1036103" cy="45114"/>
            </a:xfrm>
            <a:custGeom>
              <a:avLst/>
              <a:gdLst>
                <a:gd name="connsiteX0" fmla="*/ 0 w 1036103"/>
                <a:gd name="connsiteY0" fmla="*/ 0 h 45113"/>
                <a:gd name="connsiteX1" fmla="*/ 1036103 w 1036103"/>
                <a:gd name="connsiteY1" fmla="*/ 0 h 45113"/>
                <a:gd name="connsiteX2" fmla="*/ 1036103 w 1036103"/>
                <a:gd name="connsiteY2" fmla="*/ 45114 h 45113"/>
                <a:gd name="connsiteX3" fmla="*/ 0 w 1036103"/>
                <a:gd name="connsiteY3" fmla="*/ 45114 h 45113"/>
              </a:gdLst>
              <a:ahLst/>
              <a:cxnLst>
                <a:cxn ang="0">
                  <a:pos x="connsiteX0" y="connsiteY0"/>
                </a:cxn>
                <a:cxn ang="0">
                  <a:pos x="connsiteX1" y="connsiteY1"/>
                </a:cxn>
                <a:cxn ang="0">
                  <a:pos x="connsiteX2" y="connsiteY2"/>
                </a:cxn>
                <a:cxn ang="0">
                  <a:pos x="connsiteX3" y="connsiteY3"/>
                </a:cxn>
              </a:cxnLst>
              <a:rect l="l" t="t" r="r" b="b"/>
              <a:pathLst>
                <a:path w="1036103" h="45113">
                  <a:moveTo>
                    <a:pt x="0" y="0"/>
                  </a:moveTo>
                  <a:lnTo>
                    <a:pt x="1036103" y="0"/>
                  </a:lnTo>
                  <a:lnTo>
                    <a:pt x="1036103" y="45114"/>
                  </a:lnTo>
                  <a:lnTo>
                    <a:pt x="0" y="45114"/>
                  </a:lnTo>
                  <a:close/>
                </a:path>
              </a:pathLst>
            </a:custGeom>
            <a:grpFill/>
            <a:ln w="44847" cap="flat">
              <a:noFill/>
              <a:prstDash val="solid"/>
              <a:miter/>
            </a:ln>
          </p:spPr>
          <p:txBody>
            <a:bodyPr rtlCol="0" anchor="ctr"/>
            <a:lstStyle/>
            <a:p>
              <a:pPr marL="180000" marR="0" lvl="0" indent="-180000"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2000" b="0" i="0" u="none" strike="noStrike" kern="1000" cap="none" spc="-30" normalizeH="0" baseline="0" noProof="0">
                <a:ln>
                  <a:noFill/>
                </a:ln>
                <a:solidFill>
                  <a:srgbClr val="181818"/>
                </a:solidFill>
                <a:effectLst/>
                <a:uLnTx/>
                <a:uFillTx/>
                <a:latin typeface="Ericsson Hilda"/>
                <a:ea typeface="+mn-ea"/>
                <a:cs typeface="+mn-cs"/>
              </a:endParaRPr>
            </a:p>
          </p:txBody>
        </p:sp>
        <p:sp>
          <p:nvSpPr>
            <p:cNvPr id="94" name="Freeform 84">
              <a:extLst>
                <a:ext uri="{FF2B5EF4-FFF2-40B4-BE49-F238E27FC236}">
                  <a16:creationId xmlns:a16="http://schemas.microsoft.com/office/drawing/2014/main" id="{901E52FC-F972-47F4-9CDC-9E5C6F6940E5}"/>
                </a:ext>
              </a:extLst>
            </p:cNvPr>
            <p:cNvSpPr/>
            <p:nvPr/>
          </p:nvSpPr>
          <p:spPr>
            <a:xfrm>
              <a:off x="382061" y="776389"/>
              <a:ext cx="810863" cy="451138"/>
            </a:xfrm>
            <a:custGeom>
              <a:avLst/>
              <a:gdLst>
                <a:gd name="connsiteX0" fmla="*/ 809061 w 810863"/>
                <a:gd name="connsiteY0" fmla="*/ 388430 h 451138"/>
                <a:gd name="connsiteX1" fmla="*/ 768068 w 810863"/>
                <a:gd name="connsiteY1" fmla="*/ 217449 h 451138"/>
                <a:gd name="connsiteX2" fmla="*/ 677972 w 810863"/>
                <a:gd name="connsiteY2" fmla="*/ 105566 h 451138"/>
                <a:gd name="connsiteX3" fmla="*/ 461742 w 810863"/>
                <a:gd name="connsiteY3" fmla="*/ 0 h 451138"/>
                <a:gd name="connsiteX4" fmla="*/ 2703 w 810863"/>
                <a:gd name="connsiteY4" fmla="*/ 0 h 451138"/>
                <a:gd name="connsiteX5" fmla="*/ 2703 w 810863"/>
                <a:gd name="connsiteY5" fmla="*/ 45114 h 451138"/>
                <a:gd name="connsiteX6" fmla="*/ 247764 w 810863"/>
                <a:gd name="connsiteY6" fmla="*/ 45114 h 451138"/>
                <a:gd name="connsiteX7" fmla="*/ 247764 w 810863"/>
                <a:gd name="connsiteY7" fmla="*/ 208877 h 451138"/>
                <a:gd name="connsiteX8" fmla="*/ 228844 w 810863"/>
                <a:gd name="connsiteY8" fmla="*/ 225569 h 451138"/>
                <a:gd name="connsiteX9" fmla="*/ 2703 w 810863"/>
                <a:gd name="connsiteY9" fmla="*/ 225569 h 451138"/>
                <a:gd name="connsiteX10" fmla="*/ 2703 w 810863"/>
                <a:gd name="connsiteY10" fmla="*/ 270683 h 451138"/>
                <a:gd name="connsiteX11" fmla="*/ 230646 w 810863"/>
                <a:gd name="connsiteY11" fmla="*/ 270683 h 451138"/>
                <a:gd name="connsiteX12" fmla="*/ 292812 w 810863"/>
                <a:gd name="connsiteY12" fmla="*/ 208877 h 451138"/>
                <a:gd name="connsiteX13" fmla="*/ 292812 w 810863"/>
                <a:gd name="connsiteY13" fmla="*/ 45114 h 451138"/>
                <a:gd name="connsiteX14" fmla="*/ 407684 w 810863"/>
                <a:gd name="connsiteY14" fmla="*/ 45114 h 451138"/>
                <a:gd name="connsiteX15" fmla="*/ 407684 w 810863"/>
                <a:gd name="connsiteY15" fmla="*/ 208426 h 451138"/>
                <a:gd name="connsiteX16" fmla="*/ 470301 w 810863"/>
                <a:gd name="connsiteY16" fmla="*/ 270232 h 451138"/>
                <a:gd name="connsiteX17" fmla="*/ 750499 w 810863"/>
                <a:gd name="connsiteY17" fmla="*/ 270232 h 451138"/>
                <a:gd name="connsiteX18" fmla="*/ 768068 w 810863"/>
                <a:gd name="connsiteY18" fmla="*/ 369933 h 451138"/>
                <a:gd name="connsiteX19" fmla="*/ 691486 w 810863"/>
                <a:gd name="connsiteY19" fmla="*/ 405122 h 451138"/>
                <a:gd name="connsiteX20" fmla="*/ 0 w 810863"/>
                <a:gd name="connsiteY20" fmla="*/ 405122 h 451138"/>
                <a:gd name="connsiteX21" fmla="*/ 0 w 810863"/>
                <a:gd name="connsiteY21" fmla="*/ 450236 h 451138"/>
                <a:gd name="connsiteX22" fmla="*/ 691486 w 810863"/>
                <a:gd name="connsiteY22" fmla="*/ 450236 h 451138"/>
                <a:gd name="connsiteX23" fmla="*/ 809061 w 810863"/>
                <a:gd name="connsiteY23" fmla="*/ 388430 h 451138"/>
                <a:gd name="connsiteX24" fmla="*/ 452732 w 810863"/>
                <a:gd name="connsiteY24" fmla="*/ 207975 h 451138"/>
                <a:gd name="connsiteX25" fmla="*/ 452732 w 810863"/>
                <a:gd name="connsiteY25" fmla="*/ 45114 h 451138"/>
                <a:gd name="connsiteX26" fmla="*/ 462192 w 810863"/>
                <a:gd name="connsiteY26" fmla="*/ 45114 h 451138"/>
                <a:gd name="connsiteX27" fmla="*/ 642384 w 810863"/>
                <a:gd name="connsiteY27" fmla="*/ 135341 h 451138"/>
                <a:gd name="connsiteX28" fmla="*/ 715812 w 810863"/>
                <a:gd name="connsiteY28" fmla="*/ 225569 h 451138"/>
                <a:gd name="connsiteX29" fmla="*/ 470301 w 810863"/>
                <a:gd name="connsiteY29" fmla="*/ 225569 h 451138"/>
                <a:gd name="connsiteX30" fmla="*/ 452732 w 810863"/>
                <a:gd name="connsiteY30" fmla="*/ 208426 h 45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0863" h="451138">
                  <a:moveTo>
                    <a:pt x="809061" y="388430"/>
                  </a:moveTo>
                  <a:cubicBezTo>
                    <a:pt x="828476" y="328247"/>
                    <a:pt x="812651" y="262243"/>
                    <a:pt x="768068" y="217449"/>
                  </a:cubicBezTo>
                  <a:lnTo>
                    <a:pt x="677972" y="105566"/>
                  </a:lnTo>
                  <a:cubicBezTo>
                    <a:pt x="624433" y="40842"/>
                    <a:pt x="545633" y="2371"/>
                    <a:pt x="461742" y="0"/>
                  </a:cubicBezTo>
                  <a:lnTo>
                    <a:pt x="2703" y="0"/>
                  </a:lnTo>
                  <a:lnTo>
                    <a:pt x="2703" y="45114"/>
                  </a:lnTo>
                  <a:lnTo>
                    <a:pt x="247764" y="45114"/>
                  </a:lnTo>
                  <a:lnTo>
                    <a:pt x="247764" y="208877"/>
                  </a:lnTo>
                  <a:cubicBezTo>
                    <a:pt x="247042" y="218669"/>
                    <a:pt x="238635" y="226087"/>
                    <a:pt x="228844" y="225569"/>
                  </a:cubicBezTo>
                  <a:lnTo>
                    <a:pt x="2703" y="225569"/>
                  </a:lnTo>
                  <a:lnTo>
                    <a:pt x="2703" y="270683"/>
                  </a:lnTo>
                  <a:lnTo>
                    <a:pt x="230646" y="270683"/>
                  </a:lnTo>
                  <a:cubicBezTo>
                    <a:pt x="264605" y="270205"/>
                    <a:pt x="292087" y="242881"/>
                    <a:pt x="292812" y="208877"/>
                  </a:cubicBezTo>
                  <a:lnTo>
                    <a:pt x="292812" y="45114"/>
                  </a:lnTo>
                  <a:lnTo>
                    <a:pt x="407684" y="45114"/>
                  </a:lnTo>
                  <a:lnTo>
                    <a:pt x="407684" y="208426"/>
                  </a:lnTo>
                  <a:cubicBezTo>
                    <a:pt x="408177" y="242706"/>
                    <a:pt x="436067" y="270235"/>
                    <a:pt x="470301" y="270232"/>
                  </a:cubicBezTo>
                  <a:lnTo>
                    <a:pt x="750499" y="270232"/>
                  </a:lnTo>
                  <a:cubicBezTo>
                    <a:pt x="772033" y="298699"/>
                    <a:pt x="778571" y="335804"/>
                    <a:pt x="768068" y="369933"/>
                  </a:cubicBezTo>
                  <a:cubicBezTo>
                    <a:pt x="751466" y="395487"/>
                    <a:pt x="721656" y="409184"/>
                    <a:pt x="691486" y="405122"/>
                  </a:cubicBezTo>
                  <a:lnTo>
                    <a:pt x="0" y="405122"/>
                  </a:lnTo>
                  <a:lnTo>
                    <a:pt x="0" y="450236"/>
                  </a:lnTo>
                  <a:lnTo>
                    <a:pt x="691486" y="450236"/>
                  </a:lnTo>
                  <a:cubicBezTo>
                    <a:pt x="739729" y="456291"/>
                    <a:pt x="786636" y="431633"/>
                    <a:pt x="809061" y="388430"/>
                  </a:cubicBezTo>
                  <a:close/>
                  <a:moveTo>
                    <a:pt x="452732" y="207975"/>
                  </a:moveTo>
                  <a:lnTo>
                    <a:pt x="452732" y="45114"/>
                  </a:lnTo>
                  <a:lnTo>
                    <a:pt x="462192" y="45114"/>
                  </a:lnTo>
                  <a:cubicBezTo>
                    <a:pt x="532306" y="48273"/>
                    <a:pt x="597792" y="81064"/>
                    <a:pt x="642384" y="135341"/>
                  </a:cubicBezTo>
                  <a:lnTo>
                    <a:pt x="715812" y="225569"/>
                  </a:lnTo>
                  <a:lnTo>
                    <a:pt x="470301" y="225569"/>
                  </a:lnTo>
                  <a:cubicBezTo>
                    <a:pt x="460771" y="225572"/>
                    <a:pt x="452976" y="217966"/>
                    <a:pt x="452732" y="208426"/>
                  </a:cubicBezTo>
                  <a:close/>
                </a:path>
              </a:pathLst>
            </a:custGeom>
            <a:grpFill/>
            <a:ln w="44847" cap="flat">
              <a:noFill/>
              <a:prstDash val="solid"/>
              <a:miter/>
            </a:ln>
          </p:spPr>
          <p:txBody>
            <a:bodyPr rtlCol="0" anchor="ctr"/>
            <a:lstStyle/>
            <a:p>
              <a:pPr marL="180000" marR="0" lvl="0" indent="-180000"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2000" b="0" i="0" u="none" strike="noStrike" kern="1000" cap="none" spc="-30" normalizeH="0" baseline="0" noProof="0">
                <a:ln>
                  <a:noFill/>
                </a:ln>
                <a:solidFill>
                  <a:srgbClr val="181818"/>
                </a:solidFill>
                <a:effectLst/>
                <a:uLnTx/>
                <a:uFillTx/>
                <a:latin typeface="Ericsson Hilda"/>
                <a:ea typeface="+mn-ea"/>
                <a:cs typeface="+mn-cs"/>
              </a:endParaRPr>
            </a:p>
          </p:txBody>
        </p:sp>
        <p:sp>
          <p:nvSpPr>
            <p:cNvPr id="95" name="Freeform 85">
              <a:extLst>
                <a:ext uri="{FF2B5EF4-FFF2-40B4-BE49-F238E27FC236}">
                  <a16:creationId xmlns:a16="http://schemas.microsoft.com/office/drawing/2014/main" id="{78EDA691-F0B2-4AA3-A218-2907B82DE5FC}"/>
                </a:ext>
              </a:extLst>
            </p:cNvPr>
            <p:cNvSpPr/>
            <p:nvPr/>
          </p:nvSpPr>
          <p:spPr>
            <a:xfrm>
              <a:off x="835243" y="484953"/>
              <a:ext cx="45048" cy="45114"/>
            </a:xfrm>
            <a:custGeom>
              <a:avLst/>
              <a:gdLst>
                <a:gd name="connsiteX0" fmla="*/ 0 w 45047"/>
                <a:gd name="connsiteY0" fmla="*/ 0 h 45113"/>
                <a:gd name="connsiteX1" fmla="*/ 45048 w 45047"/>
                <a:gd name="connsiteY1" fmla="*/ 0 h 45113"/>
                <a:gd name="connsiteX2" fmla="*/ 45048 w 45047"/>
                <a:gd name="connsiteY2" fmla="*/ 45565 h 45113"/>
                <a:gd name="connsiteX3" fmla="*/ 0 w 45047"/>
                <a:gd name="connsiteY3" fmla="*/ 45565 h 45113"/>
              </a:gdLst>
              <a:ahLst/>
              <a:cxnLst>
                <a:cxn ang="0">
                  <a:pos x="connsiteX0" y="connsiteY0"/>
                </a:cxn>
                <a:cxn ang="0">
                  <a:pos x="connsiteX1" y="connsiteY1"/>
                </a:cxn>
                <a:cxn ang="0">
                  <a:pos x="connsiteX2" y="connsiteY2"/>
                </a:cxn>
                <a:cxn ang="0">
                  <a:pos x="connsiteX3" y="connsiteY3"/>
                </a:cxn>
              </a:cxnLst>
              <a:rect l="l" t="t" r="r" b="b"/>
              <a:pathLst>
                <a:path w="45047" h="45113">
                  <a:moveTo>
                    <a:pt x="0" y="0"/>
                  </a:moveTo>
                  <a:lnTo>
                    <a:pt x="45048" y="0"/>
                  </a:lnTo>
                  <a:lnTo>
                    <a:pt x="45048" y="45565"/>
                  </a:lnTo>
                  <a:lnTo>
                    <a:pt x="0" y="45565"/>
                  </a:lnTo>
                  <a:close/>
                </a:path>
              </a:pathLst>
            </a:custGeom>
            <a:grpFill/>
            <a:ln w="44847" cap="flat">
              <a:noFill/>
              <a:prstDash val="solid"/>
              <a:miter/>
            </a:ln>
          </p:spPr>
          <p:txBody>
            <a:bodyPr rtlCol="0" anchor="ctr"/>
            <a:lstStyle/>
            <a:p>
              <a:pPr marL="180000" marR="0" lvl="0" indent="-180000"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2000" b="0" i="0" u="none" strike="noStrike" kern="1000" cap="none" spc="-30" normalizeH="0" baseline="0" noProof="0">
                <a:ln>
                  <a:noFill/>
                </a:ln>
                <a:solidFill>
                  <a:srgbClr val="181818"/>
                </a:solidFill>
                <a:effectLst/>
                <a:uLnTx/>
                <a:uFillTx/>
                <a:latin typeface="Ericsson Hilda"/>
                <a:ea typeface="+mn-ea"/>
                <a:cs typeface="+mn-cs"/>
              </a:endParaRPr>
            </a:p>
          </p:txBody>
        </p:sp>
        <p:sp>
          <p:nvSpPr>
            <p:cNvPr id="96" name="Freeform 86">
              <a:extLst>
                <a:ext uri="{FF2B5EF4-FFF2-40B4-BE49-F238E27FC236}">
                  <a16:creationId xmlns:a16="http://schemas.microsoft.com/office/drawing/2014/main" id="{DC00F8E6-D2F7-4F0D-A472-3CB0BDB15C04}"/>
                </a:ext>
              </a:extLst>
            </p:cNvPr>
            <p:cNvSpPr/>
            <p:nvPr/>
          </p:nvSpPr>
          <p:spPr>
            <a:xfrm>
              <a:off x="835243" y="665409"/>
              <a:ext cx="45048" cy="45114"/>
            </a:xfrm>
            <a:custGeom>
              <a:avLst/>
              <a:gdLst>
                <a:gd name="connsiteX0" fmla="*/ 0 w 45047"/>
                <a:gd name="connsiteY0" fmla="*/ 0 h 45113"/>
                <a:gd name="connsiteX1" fmla="*/ 45048 w 45047"/>
                <a:gd name="connsiteY1" fmla="*/ 0 h 45113"/>
                <a:gd name="connsiteX2" fmla="*/ 45048 w 45047"/>
                <a:gd name="connsiteY2" fmla="*/ 45565 h 45113"/>
                <a:gd name="connsiteX3" fmla="*/ 0 w 45047"/>
                <a:gd name="connsiteY3" fmla="*/ 45565 h 45113"/>
              </a:gdLst>
              <a:ahLst/>
              <a:cxnLst>
                <a:cxn ang="0">
                  <a:pos x="connsiteX0" y="connsiteY0"/>
                </a:cxn>
                <a:cxn ang="0">
                  <a:pos x="connsiteX1" y="connsiteY1"/>
                </a:cxn>
                <a:cxn ang="0">
                  <a:pos x="connsiteX2" y="connsiteY2"/>
                </a:cxn>
                <a:cxn ang="0">
                  <a:pos x="connsiteX3" y="connsiteY3"/>
                </a:cxn>
              </a:cxnLst>
              <a:rect l="l" t="t" r="r" b="b"/>
              <a:pathLst>
                <a:path w="45047" h="45113">
                  <a:moveTo>
                    <a:pt x="0" y="0"/>
                  </a:moveTo>
                  <a:lnTo>
                    <a:pt x="45048" y="0"/>
                  </a:lnTo>
                  <a:lnTo>
                    <a:pt x="45048" y="45565"/>
                  </a:lnTo>
                  <a:lnTo>
                    <a:pt x="0" y="45565"/>
                  </a:lnTo>
                  <a:close/>
                </a:path>
              </a:pathLst>
            </a:custGeom>
            <a:grpFill/>
            <a:ln w="44847" cap="flat">
              <a:noFill/>
              <a:prstDash val="solid"/>
              <a:miter/>
            </a:ln>
          </p:spPr>
          <p:txBody>
            <a:bodyPr rtlCol="0" anchor="ctr"/>
            <a:lstStyle/>
            <a:p>
              <a:pPr marL="180000" marR="0" lvl="0" indent="-180000"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2000" b="0" i="0" u="none" strike="noStrike" kern="1000" cap="none" spc="-30" normalizeH="0" baseline="0" noProof="0">
                <a:ln>
                  <a:noFill/>
                </a:ln>
                <a:solidFill>
                  <a:srgbClr val="181818"/>
                </a:solidFill>
                <a:effectLst/>
                <a:uLnTx/>
                <a:uFillTx/>
                <a:latin typeface="Ericsson Hilda"/>
                <a:ea typeface="+mn-ea"/>
                <a:cs typeface="+mn-cs"/>
              </a:endParaRPr>
            </a:p>
          </p:txBody>
        </p:sp>
        <p:sp>
          <p:nvSpPr>
            <p:cNvPr id="98" name="Freeform 87">
              <a:extLst>
                <a:ext uri="{FF2B5EF4-FFF2-40B4-BE49-F238E27FC236}">
                  <a16:creationId xmlns:a16="http://schemas.microsoft.com/office/drawing/2014/main" id="{3334518C-4E15-4660-8ED0-DB58F1389D5F}"/>
                </a:ext>
              </a:extLst>
            </p:cNvPr>
            <p:cNvSpPr/>
            <p:nvPr/>
          </p:nvSpPr>
          <p:spPr>
            <a:xfrm>
              <a:off x="835243" y="575181"/>
              <a:ext cx="45048" cy="45114"/>
            </a:xfrm>
            <a:custGeom>
              <a:avLst/>
              <a:gdLst>
                <a:gd name="connsiteX0" fmla="*/ 0 w 45047"/>
                <a:gd name="connsiteY0" fmla="*/ 0 h 45113"/>
                <a:gd name="connsiteX1" fmla="*/ 45048 w 45047"/>
                <a:gd name="connsiteY1" fmla="*/ 0 h 45113"/>
                <a:gd name="connsiteX2" fmla="*/ 45048 w 45047"/>
                <a:gd name="connsiteY2" fmla="*/ 45565 h 45113"/>
                <a:gd name="connsiteX3" fmla="*/ 0 w 45047"/>
                <a:gd name="connsiteY3" fmla="*/ 45565 h 45113"/>
              </a:gdLst>
              <a:ahLst/>
              <a:cxnLst>
                <a:cxn ang="0">
                  <a:pos x="connsiteX0" y="connsiteY0"/>
                </a:cxn>
                <a:cxn ang="0">
                  <a:pos x="connsiteX1" y="connsiteY1"/>
                </a:cxn>
                <a:cxn ang="0">
                  <a:pos x="connsiteX2" y="connsiteY2"/>
                </a:cxn>
                <a:cxn ang="0">
                  <a:pos x="connsiteX3" y="connsiteY3"/>
                </a:cxn>
              </a:cxnLst>
              <a:rect l="l" t="t" r="r" b="b"/>
              <a:pathLst>
                <a:path w="45047" h="45113">
                  <a:moveTo>
                    <a:pt x="0" y="0"/>
                  </a:moveTo>
                  <a:lnTo>
                    <a:pt x="45048" y="0"/>
                  </a:lnTo>
                  <a:lnTo>
                    <a:pt x="45048" y="45565"/>
                  </a:lnTo>
                  <a:lnTo>
                    <a:pt x="0" y="45565"/>
                  </a:lnTo>
                  <a:close/>
                </a:path>
              </a:pathLst>
            </a:custGeom>
            <a:grpFill/>
            <a:ln w="44847" cap="flat">
              <a:noFill/>
              <a:prstDash val="solid"/>
              <a:miter/>
            </a:ln>
          </p:spPr>
          <p:txBody>
            <a:bodyPr rtlCol="0" anchor="ctr"/>
            <a:lstStyle/>
            <a:p>
              <a:pPr marL="180000" marR="0" lvl="0" indent="-180000"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2000" b="0" i="0" u="none" strike="noStrike" kern="1000" cap="none" spc="-30" normalizeH="0" baseline="0" noProof="0">
                <a:ln>
                  <a:noFill/>
                </a:ln>
                <a:solidFill>
                  <a:srgbClr val="181818"/>
                </a:solidFill>
                <a:effectLst/>
                <a:uLnTx/>
                <a:uFillTx/>
                <a:latin typeface="Ericsson Hilda"/>
                <a:ea typeface="+mn-ea"/>
                <a:cs typeface="+mn-cs"/>
              </a:endParaRPr>
            </a:p>
          </p:txBody>
        </p:sp>
      </p:grpSp>
      <p:sp>
        <p:nvSpPr>
          <p:cNvPr id="109" name="Rectangle 108">
            <a:extLst>
              <a:ext uri="{FF2B5EF4-FFF2-40B4-BE49-F238E27FC236}">
                <a16:creationId xmlns:a16="http://schemas.microsoft.com/office/drawing/2014/main" id="{FAEE9B9D-D619-4B95-9C4A-CAE604B6E7C2}"/>
              </a:ext>
            </a:extLst>
          </p:cNvPr>
          <p:cNvSpPr/>
          <p:nvPr/>
        </p:nvSpPr>
        <p:spPr bwMode="auto">
          <a:xfrm>
            <a:off x="9512781" y="5532793"/>
            <a:ext cx="1321616" cy="313492"/>
          </a:xfrm>
          <a:prstGeom prst="rect">
            <a:avLst/>
          </a:prstGeom>
          <a:solidFill>
            <a:schemeClr val="accent2"/>
          </a:solidFill>
          <a:ln w="12700" cap="flat" cmpd="sng" algn="ctr">
            <a:solidFill>
              <a:schemeClr val="tx1"/>
            </a:solidFill>
            <a:prstDash val="sysDash"/>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err="1">
              <a:ln>
                <a:noFill/>
              </a:ln>
              <a:solidFill>
                <a:schemeClr val="bg1"/>
              </a:solidFill>
              <a:effectLst/>
              <a:latin typeface="+mn-lt"/>
            </a:endParaRPr>
          </a:p>
        </p:txBody>
      </p:sp>
      <p:sp>
        <p:nvSpPr>
          <p:cNvPr id="110" name="Subtitle 7">
            <a:extLst>
              <a:ext uri="{FF2B5EF4-FFF2-40B4-BE49-F238E27FC236}">
                <a16:creationId xmlns:a16="http://schemas.microsoft.com/office/drawing/2014/main" id="{A978C15E-5FFB-4EA5-B411-4BFEF1CD0B27}"/>
              </a:ext>
            </a:extLst>
          </p:cNvPr>
          <p:cNvSpPr txBox="1">
            <a:spLocks noChangeAspect="1"/>
          </p:cNvSpPr>
          <p:nvPr/>
        </p:nvSpPr>
        <p:spPr>
          <a:xfrm>
            <a:off x="9939590" y="5583965"/>
            <a:ext cx="138690" cy="227697"/>
          </a:xfrm>
          <a:prstGeom prst="rect">
            <a:avLst/>
          </a:prstGeom>
          <a:solidFill>
            <a:schemeClr val="accent2"/>
          </a:solidFill>
          <a:ln w="19050">
            <a:solidFill>
              <a:schemeClr val="tx1"/>
            </a:solidFill>
            <a:prstDash val="sysDot"/>
          </a:ln>
        </p:spPr>
        <p:txBody>
          <a:bodyPr lIns="0" tIns="18000" rIns="0" bIns="0"/>
          <a:lstStyle>
            <a:lvl1pPr marL="22860" indent="-22860" algn="l" defTabSz="91440" rtl="0" eaLnBrk="1" latinLnBrk="0" hangingPunct="1">
              <a:lnSpc>
                <a:spcPct val="90000"/>
              </a:lnSpc>
              <a:spcBef>
                <a:spcPts val="100"/>
              </a:spcBef>
              <a:buFont typeface="Arial" panose="020B0604020202020204" pitchFamily="34" charset="0"/>
              <a:buChar char="•"/>
              <a:defRPr sz="280" kern="1200">
                <a:solidFill>
                  <a:schemeClr val="tx1"/>
                </a:solidFill>
                <a:latin typeface="+mn-lt"/>
                <a:ea typeface="+mn-ea"/>
                <a:cs typeface="+mn-cs"/>
              </a:defRPr>
            </a:lvl1pPr>
            <a:lvl2pPr marL="68580" indent="-22860" algn="l" defTabSz="91440" rtl="0" eaLnBrk="1" latinLnBrk="0" hangingPunct="1">
              <a:lnSpc>
                <a:spcPct val="90000"/>
              </a:lnSpc>
              <a:spcBef>
                <a:spcPts val="50"/>
              </a:spcBef>
              <a:buFont typeface="Arial" panose="020B0604020202020204" pitchFamily="34" charset="0"/>
              <a:buChar char="•"/>
              <a:defRPr sz="240" kern="1200">
                <a:solidFill>
                  <a:schemeClr val="tx1"/>
                </a:solidFill>
                <a:latin typeface="+mn-lt"/>
                <a:ea typeface="+mn-ea"/>
                <a:cs typeface="+mn-cs"/>
              </a:defRPr>
            </a:lvl2pPr>
            <a:lvl3pPr marL="114300" indent="-22860" algn="l" defTabSz="91440" rtl="0" eaLnBrk="1" latinLnBrk="0" hangingPunct="1">
              <a:lnSpc>
                <a:spcPct val="90000"/>
              </a:lnSpc>
              <a:spcBef>
                <a:spcPts val="50"/>
              </a:spcBef>
              <a:buFont typeface="Arial" panose="020B0604020202020204" pitchFamily="34" charset="0"/>
              <a:buChar char="•"/>
              <a:defRPr sz="200" kern="1200">
                <a:solidFill>
                  <a:schemeClr val="tx1"/>
                </a:solidFill>
                <a:latin typeface="+mn-lt"/>
                <a:ea typeface="+mn-ea"/>
                <a:cs typeface="+mn-cs"/>
              </a:defRPr>
            </a:lvl3pPr>
            <a:lvl4pPr marL="16002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4pPr>
            <a:lvl5pPr marL="20574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5pPr>
            <a:lvl6pPr marL="25146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6pPr>
            <a:lvl7pPr marL="29718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7pPr>
            <a:lvl8pPr marL="34290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8pPr>
            <a:lvl9pPr marL="38862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9pPr>
          </a:lstStyle>
          <a:p>
            <a:pPr marL="0" marR="0" lvl="0" indent="0" algn="ctr" defTabSz="91440" rtl="0" eaLnBrk="1" fontAlgn="base" latinLnBrk="0" hangingPunct="1">
              <a:lnSpc>
                <a:spcPct val="100000"/>
              </a:lnSpc>
              <a:spcBef>
                <a:spcPts val="100"/>
              </a:spcBef>
              <a:spcAft>
                <a:spcPct val="0"/>
              </a:spcAft>
              <a:buClr>
                <a:srgbClr val="181818"/>
              </a:buClr>
              <a:buSzTx/>
              <a:buFont typeface="Arial" panose="020B0604020202020204" pitchFamily="34" charset="0"/>
              <a:buNone/>
              <a:tabLst/>
              <a:defRPr/>
            </a:pPr>
            <a:r>
              <a:rPr kumimoji="0" lang="en-US" sz="600" b="0" i="0" u="none" strike="noStrike" kern="1200" cap="none" spc="-30" normalizeH="0" baseline="0" noProof="0">
                <a:ln>
                  <a:noFill/>
                </a:ln>
                <a:solidFill>
                  <a:srgbClr val="181818"/>
                </a:solidFill>
                <a:effectLst/>
                <a:uLnTx/>
                <a:uFillTx/>
                <a:latin typeface="Ericsson Technical Icons" panose="00000500000000000000" pitchFamily="2" charset="0"/>
                <a:ea typeface="+mn-ea"/>
                <a:cs typeface="+mn-cs"/>
              </a:rPr>
              <a:t>s</a:t>
            </a:r>
            <a:br>
              <a:rPr kumimoji="0" lang="en-US" sz="600" b="0" i="0" u="none" strike="noStrike" kern="1200" cap="none" spc="-30" normalizeH="0" baseline="0" noProof="0">
                <a:ln>
                  <a:noFill/>
                </a:ln>
                <a:solidFill>
                  <a:srgbClr val="181818"/>
                </a:solidFill>
                <a:effectLst/>
                <a:uLnTx/>
                <a:uFillTx/>
                <a:latin typeface="Ericsson Technical Icons" panose="00000500000000000000" pitchFamily="2" charset="0"/>
                <a:ea typeface="+mn-ea"/>
                <a:cs typeface="+mn-cs"/>
              </a:rPr>
            </a:br>
            <a:r>
              <a:rPr kumimoji="0" lang="en-US" sz="600" b="0" i="0" u="none" strike="noStrike" kern="1200" cap="none" spc="-30" normalizeH="0" baseline="0" noProof="0">
                <a:ln>
                  <a:noFill/>
                </a:ln>
                <a:solidFill>
                  <a:srgbClr val="181818"/>
                </a:solidFill>
                <a:effectLst/>
                <a:uLnTx/>
                <a:uFillTx/>
                <a:latin typeface="Ericsson Technical Icons" panose="00000500000000000000" pitchFamily="2" charset="0"/>
                <a:ea typeface="+mn-ea"/>
                <a:cs typeface="+mn-cs"/>
              </a:rPr>
              <a:t>r</a:t>
            </a:r>
          </a:p>
          <a:p>
            <a:pPr marL="0" marR="0" lvl="0" indent="0" algn="ctr" defTabSz="91440" rtl="0" eaLnBrk="1" fontAlgn="base" latinLnBrk="0" hangingPunct="1">
              <a:lnSpc>
                <a:spcPct val="100000"/>
              </a:lnSpc>
              <a:spcBef>
                <a:spcPts val="100"/>
              </a:spcBef>
              <a:spcAft>
                <a:spcPct val="0"/>
              </a:spcAft>
              <a:buClr>
                <a:srgbClr val="181818"/>
              </a:buClr>
              <a:buSzTx/>
              <a:buFont typeface="Arial" panose="020B0604020202020204" pitchFamily="34" charset="0"/>
              <a:buNone/>
              <a:tabLst/>
              <a:defRPr/>
            </a:pPr>
            <a:endParaRPr kumimoji="0" lang="en-US" sz="100" b="0" i="0" u="none" strike="noStrike" kern="1200" cap="none" spc="-30" normalizeH="0" baseline="0" noProof="0">
              <a:ln>
                <a:noFill/>
              </a:ln>
              <a:solidFill>
                <a:srgbClr val="181818"/>
              </a:solidFill>
              <a:effectLst/>
              <a:uLnTx/>
              <a:uFillTx/>
              <a:latin typeface="Ericsson Hilda" pitchFamily="2" charset="0"/>
              <a:ea typeface="+mn-ea"/>
              <a:cs typeface="+mn-cs"/>
            </a:endParaRPr>
          </a:p>
        </p:txBody>
      </p:sp>
      <p:sp>
        <p:nvSpPr>
          <p:cNvPr id="114" name="Rectangle 113">
            <a:extLst>
              <a:ext uri="{FF2B5EF4-FFF2-40B4-BE49-F238E27FC236}">
                <a16:creationId xmlns:a16="http://schemas.microsoft.com/office/drawing/2014/main" id="{E9377459-28E1-4EC6-B894-456CF74E2B66}"/>
              </a:ext>
            </a:extLst>
          </p:cNvPr>
          <p:cNvSpPr/>
          <p:nvPr/>
        </p:nvSpPr>
        <p:spPr bwMode="auto">
          <a:xfrm>
            <a:off x="9519409" y="5872789"/>
            <a:ext cx="1321616" cy="301237"/>
          </a:xfrm>
          <a:prstGeom prst="rect">
            <a:avLst/>
          </a:prstGeom>
          <a:solidFill>
            <a:schemeClr val="accent5"/>
          </a:solidFill>
          <a:ln w="12700" cap="flat" cmpd="sng" algn="ctr">
            <a:solidFill>
              <a:schemeClr val="tx1"/>
            </a:solidFill>
            <a:prstDash val="sysDash"/>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err="1">
              <a:ln>
                <a:noFill/>
              </a:ln>
              <a:solidFill>
                <a:schemeClr val="bg1"/>
              </a:solidFill>
              <a:effectLst/>
              <a:latin typeface="+mn-lt"/>
            </a:endParaRPr>
          </a:p>
        </p:txBody>
      </p:sp>
      <p:sp>
        <p:nvSpPr>
          <p:cNvPr id="113" name="Subtitle 7">
            <a:extLst>
              <a:ext uri="{FF2B5EF4-FFF2-40B4-BE49-F238E27FC236}">
                <a16:creationId xmlns:a16="http://schemas.microsoft.com/office/drawing/2014/main" id="{5A7FABD5-6654-4C8C-81EC-ECCFC7168128}"/>
              </a:ext>
            </a:extLst>
          </p:cNvPr>
          <p:cNvSpPr txBox="1">
            <a:spLocks noChangeAspect="1"/>
          </p:cNvSpPr>
          <p:nvPr/>
        </p:nvSpPr>
        <p:spPr>
          <a:xfrm>
            <a:off x="10363656" y="5899579"/>
            <a:ext cx="148245" cy="243385"/>
          </a:xfrm>
          <a:prstGeom prst="rect">
            <a:avLst/>
          </a:prstGeom>
          <a:solidFill>
            <a:schemeClr val="accent5"/>
          </a:solidFill>
          <a:ln w="19050">
            <a:solidFill>
              <a:schemeClr val="tx1"/>
            </a:solidFill>
            <a:prstDash val="sysDot"/>
          </a:ln>
        </p:spPr>
        <p:txBody>
          <a:bodyPr lIns="0" tIns="18000" rIns="0" bIns="0"/>
          <a:lstStyle>
            <a:lvl1pPr marL="22860" indent="-22860" algn="l" defTabSz="91440" rtl="0" eaLnBrk="1" latinLnBrk="0" hangingPunct="1">
              <a:lnSpc>
                <a:spcPct val="90000"/>
              </a:lnSpc>
              <a:spcBef>
                <a:spcPts val="100"/>
              </a:spcBef>
              <a:buFont typeface="Arial" panose="020B0604020202020204" pitchFamily="34" charset="0"/>
              <a:buChar char="•"/>
              <a:defRPr sz="280" kern="1200">
                <a:solidFill>
                  <a:schemeClr val="tx1"/>
                </a:solidFill>
                <a:latin typeface="+mn-lt"/>
                <a:ea typeface="+mn-ea"/>
                <a:cs typeface="+mn-cs"/>
              </a:defRPr>
            </a:lvl1pPr>
            <a:lvl2pPr marL="68580" indent="-22860" algn="l" defTabSz="91440" rtl="0" eaLnBrk="1" latinLnBrk="0" hangingPunct="1">
              <a:lnSpc>
                <a:spcPct val="90000"/>
              </a:lnSpc>
              <a:spcBef>
                <a:spcPts val="50"/>
              </a:spcBef>
              <a:buFont typeface="Arial" panose="020B0604020202020204" pitchFamily="34" charset="0"/>
              <a:buChar char="•"/>
              <a:defRPr sz="240" kern="1200">
                <a:solidFill>
                  <a:schemeClr val="tx1"/>
                </a:solidFill>
                <a:latin typeface="+mn-lt"/>
                <a:ea typeface="+mn-ea"/>
                <a:cs typeface="+mn-cs"/>
              </a:defRPr>
            </a:lvl2pPr>
            <a:lvl3pPr marL="114300" indent="-22860" algn="l" defTabSz="91440" rtl="0" eaLnBrk="1" latinLnBrk="0" hangingPunct="1">
              <a:lnSpc>
                <a:spcPct val="90000"/>
              </a:lnSpc>
              <a:spcBef>
                <a:spcPts val="50"/>
              </a:spcBef>
              <a:buFont typeface="Arial" panose="020B0604020202020204" pitchFamily="34" charset="0"/>
              <a:buChar char="•"/>
              <a:defRPr sz="200" kern="1200">
                <a:solidFill>
                  <a:schemeClr val="tx1"/>
                </a:solidFill>
                <a:latin typeface="+mn-lt"/>
                <a:ea typeface="+mn-ea"/>
                <a:cs typeface="+mn-cs"/>
              </a:defRPr>
            </a:lvl3pPr>
            <a:lvl4pPr marL="16002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4pPr>
            <a:lvl5pPr marL="20574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5pPr>
            <a:lvl6pPr marL="25146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6pPr>
            <a:lvl7pPr marL="29718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7pPr>
            <a:lvl8pPr marL="34290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8pPr>
            <a:lvl9pPr marL="388620" indent="-22860" algn="l" defTabSz="91440" rtl="0" eaLnBrk="1" latinLnBrk="0" hangingPunct="1">
              <a:lnSpc>
                <a:spcPct val="90000"/>
              </a:lnSpc>
              <a:spcBef>
                <a:spcPts val="50"/>
              </a:spcBef>
              <a:buFont typeface="Arial" panose="020B0604020202020204" pitchFamily="34" charset="0"/>
              <a:buChar char="•"/>
              <a:defRPr sz="180" kern="1200">
                <a:solidFill>
                  <a:schemeClr val="tx1"/>
                </a:solidFill>
                <a:latin typeface="+mn-lt"/>
                <a:ea typeface="+mn-ea"/>
                <a:cs typeface="+mn-cs"/>
              </a:defRPr>
            </a:lvl9pPr>
          </a:lstStyle>
          <a:p>
            <a:pPr marL="0" marR="0" lvl="0" indent="0" algn="ctr" defTabSz="91440" rtl="0" eaLnBrk="1" fontAlgn="base" latinLnBrk="0" hangingPunct="1">
              <a:lnSpc>
                <a:spcPct val="100000"/>
              </a:lnSpc>
              <a:spcBef>
                <a:spcPts val="100"/>
              </a:spcBef>
              <a:spcAft>
                <a:spcPct val="0"/>
              </a:spcAft>
              <a:buClr>
                <a:srgbClr val="181818"/>
              </a:buClr>
              <a:buSzTx/>
              <a:buFont typeface="Arial" panose="020B0604020202020204" pitchFamily="34" charset="0"/>
              <a:buNone/>
              <a:tabLst/>
              <a:defRPr/>
            </a:pPr>
            <a:r>
              <a:rPr kumimoji="0" lang="en-US" sz="600" b="0" i="0" u="none" strike="noStrike" kern="1200" cap="none" spc="-30" normalizeH="0" baseline="0" noProof="0">
                <a:ln>
                  <a:noFill/>
                </a:ln>
                <a:solidFill>
                  <a:srgbClr val="181818"/>
                </a:solidFill>
                <a:effectLst/>
                <a:uLnTx/>
                <a:uFillTx/>
                <a:latin typeface="Ericsson Technical Icons" panose="00000500000000000000" pitchFamily="2" charset="0"/>
                <a:ea typeface="+mn-ea"/>
                <a:cs typeface="+mn-cs"/>
              </a:rPr>
              <a:t>s</a:t>
            </a:r>
            <a:br>
              <a:rPr kumimoji="0" lang="en-US" sz="600" b="0" i="0" u="none" strike="noStrike" kern="1200" cap="none" spc="-30" normalizeH="0" baseline="0" noProof="0">
                <a:ln>
                  <a:noFill/>
                </a:ln>
                <a:solidFill>
                  <a:srgbClr val="181818"/>
                </a:solidFill>
                <a:effectLst/>
                <a:uLnTx/>
                <a:uFillTx/>
                <a:latin typeface="Ericsson Technical Icons" panose="00000500000000000000" pitchFamily="2" charset="0"/>
                <a:ea typeface="+mn-ea"/>
                <a:cs typeface="+mn-cs"/>
              </a:rPr>
            </a:br>
            <a:r>
              <a:rPr kumimoji="0" lang="en-US" sz="600" b="0" i="0" u="none" strike="noStrike" kern="1200" cap="none" spc="-30" normalizeH="0" baseline="0" noProof="0">
                <a:ln>
                  <a:noFill/>
                </a:ln>
                <a:solidFill>
                  <a:srgbClr val="181818"/>
                </a:solidFill>
                <a:effectLst/>
                <a:uLnTx/>
                <a:uFillTx/>
                <a:latin typeface="Ericsson Technical Icons" panose="00000500000000000000" pitchFamily="2" charset="0"/>
                <a:ea typeface="+mn-ea"/>
                <a:cs typeface="+mn-cs"/>
              </a:rPr>
              <a:t>r</a:t>
            </a:r>
          </a:p>
          <a:p>
            <a:pPr marL="0" marR="0" lvl="0" indent="0" algn="ctr" defTabSz="91440" rtl="0" eaLnBrk="1" fontAlgn="base" latinLnBrk="0" hangingPunct="1">
              <a:lnSpc>
                <a:spcPct val="100000"/>
              </a:lnSpc>
              <a:spcBef>
                <a:spcPts val="100"/>
              </a:spcBef>
              <a:spcAft>
                <a:spcPct val="0"/>
              </a:spcAft>
              <a:buClr>
                <a:srgbClr val="181818"/>
              </a:buClr>
              <a:buSzTx/>
              <a:buFont typeface="Arial" panose="020B0604020202020204" pitchFamily="34" charset="0"/>
              <a:buNone/>
              <a:tabLst/>
              <a:defRPr/>
            </a:pPr>
            <a:endParaRPr kumimoji="0" lang="en-US" sz="100" b="0" i="0" u="none" strike="noStrike" kern="1200" cap="none" spc="-30" normalizeH="0" baseline="0" noProof="0">
              <a:ln>
                <a:noFill/>
              </a:ln>
              <a:solidFill>
                <a:srgbClr val="181818"/>
              </a:solidFill>
              <a:effectLst/>
              <a:uLnTx/>
              <a:uFillTx/>
              <a:latin typeface="Ericsson Hilda" pitchFamily="2" charset="0"/>
              <a:ea typeface="+mn-ea"/>
              <a:cs typeface="+mn-cs"/>
            </a:endParaRPr>
          </a:p>
        </p:txBody>
      </p:sp>
    </p:spTree>
    <p:extLst>
      <p:ext uri="{BB962C8B-B14F-4D97-AF65-F5344CB8AC3E}">
        <p14:creationId xmlns:p14="http://schemas.microsoft.com/office/powerpoint/2010/main" val="8283519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Rectangle 14">
            <a:extLst>
              <a:ext uri="{FF2B5EF4-FFF2-40B4-BE49-F238E27FC236}">
                <a16:creationId xmlns:a16="http://schemas.microsoft.com/office/drawing/2014/main" id="{E412B6AF-A76A-A444-AFF4-7CD05E59CA47}"/>
              </a:ext>
            </a:extLst>
          </p:cNvPr>
          <p:cNvSpPr/>
          <p:nvPr/>
        </p:nvSpPr>
        <p:spPr bwMode="auto">
          <a:xfrm>
            <a:off x="501642" y="3752326"/>
            <a:ext cx="11222368" cy="2594343"/>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lvl="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1600" b="0" i="0" u="none" strike="noStrike" kern="1000" cap="none" spc="-30" normalizeH="0" baseline="0" noProof="0">
              <a:ln>
                <a:noFill/>
              </a:ln>
              <a:solidFill>
                <a:srgbClr val="FFFFFF"/>
              </a:solidFill>
              <a:effectLst/>
              <a:uLnTx/>
              <a:uFillTx/>
              <a:latin typeface="Ericsson Hilda"/>
              <a:ea typeface="+mn-ea"/>
              <a:cs typeface="+mn-cs"/>
            </a:endParaRPr>
          </a:p>
        </p:txBody>
      </p:sp>
      <p:cxnSp>
        <p:nvCxnSpPr>
          <p:cNvPr id="137" name="Rak pil 136">
            <a:extLst>
              <a:ext uri="{FF2B5EF4-FFF2-40B4-BE49-F238E27FC236}">
                <a16:creationId xmlns:a16="http://schemas.microsoft.com/office/drawing/2014/main" id="{4C41203E-4B47-DD46-AA88-AF94DC99A610}"/>
              </a:ext>
            </a:extLst>
          </p:cNvPr>
          <p:cNvCxnSpPr>
            <a:cxnSpLocks/>
          </p:cNvCxnSpPr>
          <p:nvPr/>
        </p:nvCxnSpPr>
        <p:spPr bwMode="auto">
          <a:xfrm flipV="1">
            <a:off x="4695016" y="3841131"/>
            <a:ext cx="0" cy="160633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 name="Rectangle 1">
            <a:extLst>
              <a:ext uri="{FF2B5EF4-FFF2-40B4-BE49-F238E27FC236}">
                <a16:creationId xmlns:a16="http://schemas.microsoft.com/office/drawing/2014/main" id="{EC73BF9B-221F-4EDC-AA76-ACF8B3EA3399}"/>
              </a:ext>
            </a:extLst>
          </p:cNvPr>
          <p:cNvSpPr/>
          <p:nvPr/>
        </p:nvSpPr>
        <p:spPr bwMode="auto">
          <a:xfrm>
            <a:off x="4695016" y="3985519"/>
            <a:ext cx="4759038" cy="1446045"/>
          </a:xfrm>
          <a:prstGeom prst="rect">
            <a:avLst/>
          </a:prstGeom>
          <a:gradFill flip="none" rotWithShape="1">
            <a:gsLst>
              <a:gs pos="29000">
                <a:schemeClr val="accent6"/>
              </a:gs>
              <a:gs pos="70000">
                <a:schemeClr val="accent4"/>
              </a:gs>
            </a:gsLst>
            <a:lin ang="2700000" scaled="1"/>
            <a:tileRect/>
          </a:gradFill>
          <a:ln w="12700" cap="flat" cmpd="sng" algn="ct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lvl="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1050" b="0" i="0" u="none" strike="noStrike" kern="1200" cap="none" spc="0" normalizeH="0" baseline="0" noProof="0">
              <a:ln>
                <a:noFill/>
              </a:ln>
              <a:solidFill>
                <a:srgbClr val="FFFFFF"/>
              </a:solidFill>
              <a:effectLst/>
              <a:uLnTx/>
              <a:uFillTx/>
              <a:latin typeface="Ericsson Hilda"/>
              <a:ea typeface="+mn-ea"/>
              <a:cs typeface="+mn-cs"/>
            </a:endParaRPr>
          </a:p>
        </p:txBody>
      </p:sp>
      <p:graphicFrame>
        <p:nvGraphicFramePr>
          <p:cNvPr id="35" name="Tabell 34">
            <a:extLst>
              <a:ext uri="{FF2B5EF4-FFF2-40B4-BE49-F238E27FC236}">
                <a16:creationId xmlns:a16="http://schemas.microsoft.com/office/drawing/2014/main" id="{2067814B-0C6F-E043-8ABA-6EC4B568086F}"/>
              </a:ext>
            </a:extLst>
          </p:cNvPr>
          <p:cNvGraphicFramePr>
            <a:graphicFrameLocks noGrp="1"/>
          </p:cNvGraphicFramePr>
          <p:nvPr>
            <p:extLst>
              <p:ext uri="{D42A27DB-BD31-4B8C-83A1-F6EECF244321}">
                <p14:modId xmlns:p14="http://schemas.microsoft.com/office/powerpoint/2010/main" val="3484463060"/>
              </p:ext>
            </p:extLst>
          </p:nvPr>
        </p:nvGraphicFramePr>
        <p:xfrm>
          <a:off x="4738335" y="4123789"/>
          <a:ext cx="2791458" cy="1273700"/>
        </p:xfrm>
        <a:graphic>
          <a:graphicData uri="http://schemas.openxmlformats.org/drawingml/2006/table">
            <a:tbl>
              <a:tblPr>
                <a:tableStyleId>{2D5ABB26-0587-4C30-8999-92F81FD0307C}</a:tableStyleId>
              </a:tblPr>
              <a:tblGrid>
                <a:gridCol w="310162">
                  <a:extLst>
                    <a:ext uri="{9D8B030D-6E8A-4147-A177-3AD203B41FA5}">
                      <a16:colId xmlns:a16="http://schemas.microsoft.com/office/drawing/2014/main" val="2835339271"/>
                    </a:ext>
                  </a:extLst>
                </a:gridCol>
                <a:gridCol w="310162">
                  <a:extLst>
                    <a:ext uri="{9D8B030D-6E8A-4147-A177-3AD203B41FA5}">
                      <a16:colId xmlns:a16="http://schemas.microsoft.com/office/drawing/2014/main" val="2553643735"/>
                    </a:ext>
                  </a:extLst>
                </a:gridCol>
                <a:gridCol w="310162">
                  <a:extLst>
                    <a:ext uri="{9D8B030D-6E8A-4147-A177-3AD203B41FA5}">
                      <a16:colId xmlns:a16="http://schemas.microsoft.com/office/drawing/2014/main" val="1860967181"/>
                    </a:ext>
                  </a:extLst>
                </a:gridCol>
                <a:gridCol w="310162">
                  <a:extLst>
                    <a:ext uri="{9D8B030D-6E8A-4147-A177-3AD203B41FA5}">
                      <a16:colId xmlns:a16="http://schemas.microsoft.com/office/drawing/2014/main" val="3967806685"/>
                    </a:ext>
                  </a:extLst>
                </a:gridCol>
                <a:gridCol w="310162">
                  <a:extLst>
                    <a:ext uri="{9D8B030D-6E8A-4147-A177-3AD203B41FA5}">
                      <a16:colId xmlns:a16="http://schemas.microsoft.com/office/drawing/2014/main" val="2254330814"/>
                    </a:ext>
                  </a:extLst>
                </a:gridCol>
                <a:gridCol w="310162">
                  <a:extLst>
                    <a:ext uri="{9D8B030D-6E8A-4147-A177-3AD203B41FA5}">
                      <a16:colId xmlns:a16="http://schemas.microsoft.com/office/drawing/2014/main" val="4000503735"/>
                    </a:ext>
                  </a:extLst>
                </a:gridCol>
                <a:gridCol w="310162">
                  <a:extLst>
                    <a:ext uri="{9D8B030D-6E8A-4147-A177-3AD203B41FA5}">
                      <a16:colId xmlns:a16="http://schemas.microsoft.com/office/drawing/2014/main" val="752500995"/>
                    </a:ext>
                  </a:extLst>
                </a:gridCol>
                <a:gridCol w="310162">
                  <a:extLst>
                    <a:ext uri="{9D8B030D-6E8A-4147-A177-3AD203B41FA5}">
                      <a16:colId xmlns:a16="http://schemas.microsoft.com/office/drawing/2014/main" val="4216634551"/>
                    </a:ext>
                  </a:extLst>
                </a:gridCol>
                <a:gridCol w="310162">
                  <a:extLst>
                    <a:ext uri="{9D8B030D-6E8A-4147-A177-3AD203B41FA5}">
                      <a16:colId xmlns:a16="http://schemas.microsoft.com/office/drawing/2014/main" val="1727951879"/>
                    </a:ext>
                  </a:extLst>
                </a:gridCol>
              </a:tblGrid>
              <a:tr h="318425">
                <a:tc>
                  <a:txBody>
                    <a:bodyPr/>
                    <a:lstStyle/>
                    <a:p>
                      <a:endParaRPr lang="en-GB" sz="1100"/>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endParaRPr lang="en-GB" sz="1100"/>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endParaRPr lang="en-GB" sz="1100"/>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endParaRPr lang="en-GB" sz="1100"/>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endParaRPr lang="en-GB" sz="1100"/>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endParaRPr lang="en-GB" sz="1100"/>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endParaRPr lang="en-GB" sz="1100"/>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endParaRPr lang="en-GB" sz="1100"/>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endParaRPr lang="en-GB" sz="1100"/>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40685202"/>
                  </a:ext>
                </a:extLst>
              </a:tr>
              <a:tr h="318425">
                <a:tc>
                  <a:txBody>
                    <a:bodyPr/>
                    <a:lstStyle/>
                    <a:p>
                      <a:endParaRPr lang="en-GB" sz="1100"/>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endParaRPr lang="en-GB" sz="1100"/>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endParaRPr lang="en-GB" sz="1100"/>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endParaRPr lang="en-GB" sz="1100"/>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endParaRPr lang="en-GB" sz="1100"/>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endParaRPr lang="en-GB" sz="1100"/>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endParaRPr lang="en-GB" sz="1100"/>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endParaRPr lang="en-GB" sz="1100"/>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endParaRPr lang="en-GB" sz="1100"/>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34170036"/>
                  </a:ext>
                </a:extLst>
              </a:tr>
              <a:tr h="318425">
                <a:tc>
                  <a:txBody>
                    <a:bodyPr/>
                    <a:lstStyle/>
                    <a:p>
                      <a:endParaRPr lang="en-GB" sz="1100"/>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endParaRPr lang="en-GB" sz="1100"/>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endParaRPr lang="en-GB" sz="1100"/>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endParaRPr lang="en-GB" sz="1100"/>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endParaRPr lang="en-GB" sz="1100"/>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endParaRPr lang="en-GB" sz="1100"/>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endParaRPr lang="en-GB" sz="1100"/>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endParaRPr lang="en-GB" sz="1100"/>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endParaRPr lang="en-GB" sz="1100"/>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89893825"/>
                  </a:ext>
                </a:extLst>
              </a:tr>
              <a:tr h="318425">
                <a:tc>
                  <a:txBody>
                    <a:bodyPr/>
                    <a:lstStyle/>
                    <a:p>
                      <a:endParaRPr lang="en-GB" sz="1100"/>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endParaRPr lang="en-GB" sz="1100"/>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endParaRPr lang="en-GB" sz="1100"/>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endParaRPr lang="en-GB" sz="1100"/>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endParaRPr lang="en-GB" sz="1100"/>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endParaRPr lang="en-GB" sz="1100"/>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endParaRPr lang="en-GB" sz="1100"/>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endParaRPr lang="en-GB" sz="1100"/>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tc>
                  <a:txBody>
                    <a:bodyPr/>
                    <a:lstStyle/>
                    <a:p>
                      <a:endParaRPr lang="en-GB" sz="1100"/>
                    </a:p>
                  </a:txBody>
                  <a:tcP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50869308"/>
                  </a:ext>
                </a:extLst>
              </a:tr>
            </a:tbl>
          </a:graphicData>
        </a:graphic>
      </p:graphicFrame>
      <p:sp>
        <p:nvSpPr>
          <p:cNvPr id="3" name="Title 2">
            <a:extLst>
              <a:ext uri="{FF2B5EF4-FFF2-40B4-BE49-F238E27FC236}">
                <a16:creationId xmlns:a16="http://schemas.microsoft.com/office/drawing/2014/main" id="{EE4457EC-8CCA-40E5-B3A5-CBCB41135986}"/>
              </a:ext>
            </a:extLst>
          </p:cNvPr>
          <p:cNvSpPr>
            <a:spLocks noGrp="1"/>
          </p:cNvSpPr>
          <p:nvPr>
            <p:ph type="title"/>
          </p:nvPr>
        </p:nvSpPr>
        <p:spPr>
          <a:xfrm>
            <a:off x="479424" y="476250"/>
            <a:ext cx="11048322" cy="790411"/>
          </a:xfrm>
        </p:spPr>
        <p:txBody>
          <a:bodyPr/>
          <a:lstStyle/>
          <a:p>
            <a:r>
              <a:rPr lang="sv-SE"/>
              <a:t>IoT – 5G LAN, NPN and URLLC</a:t>
            </a:r>
            <a:br>
              <a:rPr lang="en-US" sz="2800"/>
            </a:br>
            <a:r>
              <a:rPr lang="en-US" sz="2800"/>
              <a:t>Time-Critical Communications – Primarily a NR  feature</a:t>
            </a:r>
          </a:p>
        </p:txBody>
      </p:sp>
      <p:sp>
        <p:nvSpPr>
          <p:cNvPr id="15" name="Rectangle 14">
            <a:extLst>
              <a:ext uri="{FF2B5EF4-FFF2-40B4-BE49-F238E27FC236}">
                <a16:creationId xmlns:a16="http://schemas.microsoft.com/office/drawing/2014/main" id="{2A54787C-8084-404D-86F7-DA23801D10CD}"/>
              </a:ext>
            </a:extLst>
          </p:cNvPr>
          <p:cNvSpPr/>
          <p:nvPr/>
        </p:nvSpPr>
        <p:spPr bwMode="auto">
          <a:xfrm>
            <a:off x="490858" y="1642464"/>
            <a:ext cx="11233152" cy="2062339"/>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lvl="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1200" b="0" i="0" u="none" strike="noStrike" kern="1000" cap="none" spc="-30" normalizeH="0" baseline="0" noProof="0">
              <a:ln>
                <a:noFill/>
              </a:ln>
              <a:solidFill>
                <a:srgbClr val="FFFFFF"/>
              </a:solidFill>
              <a:effectLst/>
              <a:uLnTx/>
              <a:uFillTx/>
              <a:latin typeface="Ericsson Hilda"/>
              <a:ea typeface="+mn-ea"/>
              <a:cs typeface="+mn-cs"/>
            </a:endParaRPr>
          </a:p>
        </p:txBody>
      </p:sp>
      <p:sp>
        <p:nvSpPr>
          <p:cNvPr id="11" name="TextBox 10">
            <a:extLst>
              <a:ext uri="{FF2B5EF4-FFF2-40B4-BE49-F238E27FC236}">
                <a16:creationId xmlns:a16="http://schemas.microsoft.com/office/drawing/2014/main" id="{B21440EB-F1EE-4581-A9BC-078DF581681F}"/>
              </a:ext>
            </a:extLst>
          </p:cNvPr>
          <p:cNvSpPr txBox="1"/>
          <p:nvPr/>
        </p:nvSpPr>
        <p:spPr bwMode="auto">
          <a:xfrm>
            <a:off x="3979495" y="3991384"/>
            <a:ext cx="915770" cy="175515"/>
          </a:xfrm>
          <a:prstGeom prst="rect">
            <a:avLst/>
          </a:prstGeom>
          <a:noFill/>
          <a:ln w="12700">
            <a:noFill/>
            <a:miter lim="800000"/>
            <a:headEnd/>
            <a:tailEnd/>
          </a:ln>
        </p:spPr>
        <p:txBody>
          <a:bodyPr vert="horz" wrap="square" lIns="72000" tIns="36000" rIns="73152" bIns="36576" numCol="1" rtlCol="0"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r>
              <a:rPr kumimoji="0" lang="en-US" sz="1050" b="0" i="0" u="none" strike="noStrike" kern="1200" cap="none" spc="0" normalizeH="0" baseline="0" noProof="0">
                <a:ln>
                  <a:noFill/>
                </a:ln>
                <a:solidFill>
                  <a:srgbClr val="181818"/>
                </a:solidFill>
                <a:effectLst/>
                <a:uLnTx/>
                <a:uFillTx/>
                <a:latin typeface="Ericsson Hilda"/>
                <a:ea typeface="+mn-ea"/>
                <a:cs typeface="+mn-cs"/>
              </a:rPr>
              <a:t>99,9999%</a:t>
            </a:r>
          </a:p>
        </p:txBody>
      </p:sp>
      <p:sp>
        <p:nvSpPr>
          <p:cNvPr id="12" name="TextBox 11">
            <a:extLst>
              <a:ext uri="{FF2B5EF4-FFF2-40B4-BE49-F238E27FC236}">
                <a16:creationId xmlns:a16="http://schemas.microsoft.com/office/drawing/2014/main" id="{70AED70E-32B1-4857-A47F-05C2F3D0B01B}"/>
              </a:ext>
            </a:extLst>
          </p:cNvPr>
          <p:cNvSpPr txBox="1"/>
          <p:nvPr/>
        </p:nvSpPr>
        <p:spPr bwMode="auto">
          <a:xfrm>
            <a:off x="4066498" y="4332416"/>
            <a:ext cx="915770" cy="175515"/>
          </a:xfrm>
          <a:prstGeom prst="rect">
            <a:avLst/>
          </a:prstGeom>
          <a:noFill/>
          <a:ln w="12700">
            <a:noFill/>
            <a:miter lim="800000"/>
            <a:headEnd/>
            <a:tailEnd/>
          </a:ln>
        </p:spPr>
        <p:txBody>
          <a:bodyPr vert="horz" wrap="square" lIns="72000" tIns="36000" rIns="73152" bIns="36576" numCol="1" rtlCol="0"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r>
              <a:rPr kumimoji="0" lang="en-US" sz="1050" b="0" i="0" u="none" strike="noStrike" kern="1200" cap="none" spc="0" normalizeH="0" baseline="0" noProof="0">
                <a:ln>
                  <a:noFill/>
                </a:ln>
                <a:solidFill>
                  <a:srgbClr val="181818"/>
                </a:solidFill>
                <a:effectLst/>
                <a:uLnTx/>
                <a:uFillTx/>
                <a:latin typeface="Ericsson Hilda"/>
                <a:ea typeface="+mn-ea"/>
                <a:cs typeface="+mn-cs"/>
              </a:rPr>
              <a:t>99,999%</a:t>
            </a:r>
          </a:p>
        </p:txBody>
      </p:sp>
      <p:sp>
        <p:nvSpPr>
          <p:cNvPr id="16" name="TextBox 15">
            <a:extLst>
              <a:ext uri="{FF2B5EF4-FFF2-40B4-BE49-F238E27FC236}">
                <a16:creationId xmlns:a16="http://schemas.microsoft.com/office/drawing/2014/main" id="{3D68AE46-8E02-4779-BD0A-202DB73FAD8F}"/>
              </a:ext>
            </a:extLst>
          </p:cNvPr>
          <p:cNvSpPr txBox="1"/>
          <p:nvPr/>
        </p:nvSpPr>
        <p:spPr bwMode="auto">
          <a:xfrm>
            <a:off x="4137289" y="6293457"/>
            <a:ext cx="902725" cy="155885"/>
          </a:xfrm>
          <a:prstGeom prst="rect">
            <a:avLst/>
          </a:prstGeom>
          <a:noFill/>
          <a:ln w="12700">
            <a:noFill/>
            <a:miter lim="800000"/>
            <a:headEnd/>
            <a:tailEnd/>
          </a:ln>
        </p:spPr>
        <p:txBody>
          <a:bodyPr vert="horz" wrap="square" lIns="72000" tIns="36000" rIns="73152" bIns="36576" numCol="1" rtlCol="0"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endParaRPr kumimoji="0" lang="en-US" sz="1050" b="0" i="0" u="none" strike="noStrike" kern="1200" cap="none" spc="0" normalizeH="0" baseline="0" noProof="0">
              <a:ln>
                <a:noFill/>
              </a:ln>
              <a:solidFill>
                <a:srgbClr val="181818"/>
              </a:solidFill>
              <a:effectLst/>
              <a:uLnTx/>
              <a:uFillTx/>
              <a:latin typeface="Ericsson Hilda"/>
              <a:ea typeface="+mn-ea"/>
              <a:cs typeface="+mn-cs"/>
            </a:endParaRPr>
          </a:p>
        </p:txBody>
      </p:sp>
      <p:sp>
        <p:nvSpPr>
          <p:cNvPr id="19" name="TextBox 18">
            <a:extLst>
              <a:ext uri="{FF2B5EF4-FFF2-40B4-BE49-F238E27FC236}">
                <a16:creationId xmlns:a16="http://schemas.microsoft.com/office/drawing/2014/main" id="{A94A5BB3-E98D-44C7-8285-F3ED5CA98FAF}"/>
              </a:ext>
            </a:extLst>
          </p:cNvPr>
          <p:cNvSpPr txBox="1"/>
          <p:nvPr/>
        </p:nvSpPr>
        <p:spPr bwMode="auto">
          <a:xfrm>
            <a:off x="9537365" y="5519220"/>
            <a:ext cx="1593193" cy="265195"/>
          </a:xfrm>
          <a:prstGeom prst="rect">
            <a:avLst/>
          </a:prstGeom>
          <a:noFill/>
          <a:ln w="12700">
            <a:noFill/>
            <a:miter lim="800000"/>
            <a:headEnd/>
            <a:tailEnd/>
          </a:ln>
        </p:spPr>
        <p:txBody>
          <a:bodyPr vert="horz" wrap="square" lIns="72000" tIns="36000" rIns="73152" bIns="36576" numCol="1" rtlCol="0"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r>
              <a:rPr kumimoji="0" lang="en-US" sz="1200" b="0" i="0" u="none" strike="noStrike" kern="1200" cap="none" spc="0" normalizeH="0" baseline="0" noProof="0">
                <a:ln>
                  <a:noFill/>
                </a:ln>
                <a:solidFill>
                  <a:srgbClr val="181818"/>
                </a:solidFill>
                <a:effectLst/>
                <a:uLnTx/>
                <a:uFillTx/>
                <a:latin typeface="Ericsson Hilda"/>
                <a:ea typeface="+mn-ea"/>
                <a:cs typeface="+mn-cs"/>
              </a:rPr>
              <a:t>One way RAN latency</a:t>
            </a:r>
          </a:p>
        </p:txBody>
      </p:sp>
      <p:sp>
        <p:nvSpPr>
          <p:cNvPr id="23" name="TextBox 22">
            <a:extLst>
              <a:ext uri="{FF2B5EF4-FFF2-40B4-BE49-F238E27FC236}">
                <a16:creationId xmlns:a16="http://schemas.microsoft.com/office/drawing/2014/main" id="{D9241928-69B2-41F3-A116-C2670C4BBA42}"/>
              </a:ext>
            </a:extLst>
          </p:cNvPr>
          <p:cNvSpPr txBox="1"/>
          <p:nvPr/>
        </p:nvSpPr>
        <p:spPr bwMode="auto">
          <a:xfrm>
            <a:off x="4259323" y="5292800"/>
            <a:ext cx="915770" cy="175515"/>
          </a:xfrm>
          <a:prstGeom prst="rect">
            <a:avLst/>
          </a:prstGeom>
          <a:noFill/>
          <a:ln w="12700">
            <a:noFill/>
            <a:miter lim="800000"/>
            <a:headEnd/>
            <a:tailEnd/>
          </a:ln>
        </p:spPr>
        <p:txBody>
          <a:bodyPr vert="horz" wrap="square" lIns="72000" tIns="36000" rIns="73152" bIns="36576" numCol="1" rtlCol="0"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r>
              <a:rPr kumimoji="0" lang="en-US" sz="1050" b="0" i="0" u="none" strike="noStrike" kern="1200" cap="none" spc="0" normalizeH="0" baseline="0" noProof="0">
                <a:ln>
                  <a:noFill/>
                </a:ln>
                <a:solidFill>
                  <a:srgbClr val="181818"/>
                </a:solidFill>
                <a:effectLst/>
                <a:uLnTx/>
                <a:uFillTx/>
                <a:latin typeface="Ericsson Hilda"/>
                <a:ea typeface="+mn-ea"/>
                <a:cs typeface="+mn-cs"/>
              </a:rPr>
              <a:t>99%</a:t>
            </a:r>
          </a:p>
        </p:txBody>
      </p:sp>
      <p:sp>
        <p:nvSpPr>
          <p:cNvPr id="24" name="TextBox 23">
            <a:extLst>
              <a:ext uri="{FF2B5EF4-FFF2-40B4-BE49-F238E27FC236}">
                <a16:creationId xmlns:a16="http://schemas.microsoft.com/office/drawing/2014/main" id="{2674DB16-AD26-47CE-8DA4-DBCDA20B14C8}"/>
              </a:ext>
            </a:extLst>
          </p:cNvPr>
          <p:cNvSpPr txBox="1"/>
          <p:nvPr/>
        </p:nvSpPr>
        <p:spPr bwMode="auto">
          <a:xfrm>
            <a:off x="4207737" y="4976682"/>
            <a:ext cx="915770" cy="175515"/>
          </a:xfrm>
          <a:prstGeom prst="rect">
            <a:avLst/>
          </a:prstGeom>
          <a:noFill/>
          <a:ln w="12700">
            <a:noFill/>
            <a:miter lim="800000"/>
            <a:headEnd/>
            <a:tailEnd/>
          </a:ln>
        </p:spPr>
        <p:txBody>
          <a:bodyPr vert="horz" wrap="square" lIns="72000" tIns="36000" rIns="73152" bIns="36576" numCol="1" rtlCol="0"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r>
              <a:rPr kumimoji="0" lang="en-US" sz="1050" b="0" i="0" u="none" strike="noStrike" kern="1200" cap="none" spc="0" normalizeH="0" baseline="0" noProof="0">
                <a:ln>
                  <a:noFill/>
                </a:ln>
                <a:solidFill>
                  <a:srgbClr val="181818"/>
                </a:solidFill>
                <a:effectLst/>
                <a:uLnTx/>
                <a:uFillTx/>
                <a:latin typeface="Ericsson Hilda"/>
                <a:ea typeface="+mn-ea"/>
                <a:cs typeface="+mn-cs"/>
              </a:rPr>
              <a:t>99,9%</a:t>
            </a:r>
          </a:p>
        </p:txBody>
      </p:sp>
      <p:sp>
        <p:nvSpPr>
          <p:cNvPr id="25" name="TextBox 24">
            <a:extLst>
              <a:ext uri="{FF2B5EF4-FFF2-40B4-BE49-F238E27FC236}">
                <a16:creationId xmlns:a16="http://schemas.microsoft.com/office/drawing/2014/main" id="{A862B67F-4A71-468E-A123-7374B42874DF}"/>
              </a:ext>
            </a:extLst>
          </p:cNvPr>
          <p:cNvSpPr txBox="1"/>
          <p:nvPr/>
        </p:nvSpPr>
        <p:spPr bwMode="auto">
          <a:xfrm>
            <a:off x="4141261" y="4645789"/>
            <a:ext cx="915770" cy="175515"/>
          </a:xfrm>
          <a:prstGeom prst="rect">
            <a:avLst/>
          </a:prstGeom>
          <a:noFill/>
          <a:ln w="12700">
            <a:noFill/>
            <a:miter lim="800000"/>
            <a:headEnd/>
            <a:tailEnd/>
          </a:ln>
        </p:spPr>
        <p:txBody>
          <a:bodyPr vert="horz" wrap="square" lIns="72000" tIns="36000" rIns="73152" bIns="36576" numCol="1" rtlCol="0"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r>
              <a:rPr kumimoji="0" lang="en-US" sz="1050" b="0" i="0" u="none" strike="noStrike" kern="1200" cap="none" spc="0" normalizeH="0" baseline="0" noProof="0">
                <a:ln>
                  <a:noFill/>
                </a:ln>
                <a:solidFill>
                  <a:srgbClr val="181818"/>
                </a:solidFill>
                <a:effectLst/>
                <a:uLnTx/>
                <a:uFillTx/>
                <a:latin typeface="Ericsson Hilda"/>
                <a:ea typeface="+mn-ea"/>
                <a:cs typeface="+mn-cs"/>
              </a:rPr>
              <a:t>99,99%</a:t>
            </a:r>
          </a:p>
        </p:txBody>
      </p:sp>
      <p:sp>
        <p:nvSpPr>
          <p:cNvPr id="7" name="Oval 6">
            <a:extLst>
              <a:ext uri="{FF2B5EF4-FFF2-40B4-BE49-F238E27FC236}">
                <a16:creationId xmlns:a16="http://schemas.microsoft.com/office/drawing/2014/main" id="{BB9EBB4B-B5D0-4DE9-8879-2E43E782306F}"/>
              </a:ext>
            </a:extLst>
          </p:cNvPr>
          <p:cNvSpPr/>
          <p:nvPr/>
        </p:nvSpPr>
        <p:spPr bwMode="auto">
          <a:xfrm>
            <a:off x="5275706" y="4377279"/>
            <a:ext cx="123724" cy="128417"/>
          </a:xfrm>
          <a:prstGeom prst="ellipse">
            <a:avLst/>
          </a:prstGeom>
          <a:solidFill>
            <a:schemeClr val="accent2"/>
          </a:solidFill>
          <a:ln w="12700" cap="flat" cmpd="sng" algn="ctr">
            <a:solidFill>
              <a:schemeClr val="bg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lvl="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1050" b="0" i="0" u="none" strike="noStrike" kern="1200" cap="none" spc="0" normalizeH="0" baseline="0" noProof="0">
              <a:ln>
                <a:noFill/>
              </a:ln>
              <a:solidFill>
                <a:srgbClr val="FFFFFF"/>
              </a:solidFill>
              <a:effectLst/>
              <a:uLnTx/>
              <a:uFillTx/>
              <a:latin typeface="Ericsson Hilda"/>
              <a:ea typeface="+mn-ea"/>
              <a:cs typeface="+mn-cs"/>
            </a:endParaRPr>
          </a:p>
        </p:txBody>
      </p:sp>
      <p:sp>
        <p:nvSpPr>
          <p:cNvPr id="17" name="Oval 16">
            <a:extLst>
              <a:ext uri="{FF2B5EF4-FFF2-40B4-BE49-F238E27FC236}">
                <a16:creationId xmlns:a16="http://schemas.microsoft.com/office/drawing/2014/main" id="{A9F1860D-AB99-4CD9-A31A-5934DDC9D1EB}"/>
              </a:ext>
            </a:extLst>
          </p:cNvPr>
          <p:cNvSpPr/>
          <p:nvPr/>
        </p:nvSpPr>
        <p:spPr bwMode="auto">
          <a:xfrm>
            <a:off x="4655058" y="4366584"/>
            <a:ext cx="123724" cy="128417"/>
          </a:xfrm>
          <a:prstGeom prst="ellipse">
            <a:avLst/>
          </a:prstGeom>
          <a:solidFill>
            <a:schemeClr val="accent3"/>
          </a:solidFill>
          <a:ln w="12700" cap="flat" cmpd="sng" algn="ctr">
            <a:solidFill>
              <a:schemeClr val="bg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lvl="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1050" b="0" i="0" u="none" strike="noStrike" kern="1200" cap="none" spc="0" normalizeH="0" baseline="0" noProof="0">
              <a:ln>
                <a:noFill/>
              </a:ln>
              <a:solidFill>
                <a:srgbClr val="FFFFFF"/>
              </a:solidFill>
              <a:effectLst/>
              <a:uLnTx/>
              <a:uFillTx/>
              <a:latin typeface="Ericsson Hilda"/>
              <a:ea typeface="+mn-ea"/>
              <a:cs typeface="+mn-cs"/>
            </a:endParaRPr>
          </a:p>
        </p:txBody>
      </p:sp>
      <p:sp>
        <p:nvSpPr>
          <p:cNvPr id="22" name="Oval 21">
            <a:extLst>
              <a:ext uri="{FF2B5EF4-FFF2-40B4-BE49-F238E27FC236}">
                <a16:creationId xmlns:a16="http://schemas.microsoft.com/office/drawing/2014/main" id="{10A88C7C-5273-43F7-B01D-ABEAAF12C4E9}"/>
              </a:ext>
            </a:extLst>
          </p:cNvPr>
          <p:cNvSpPr/>
          <p:nvPr/>
        </p:nvSpPr>
        <p:spPr bwMode="auto">
          <a:xfrm>
            <a:off x="5274224" y="4050517"/>
            <a:ext cx="123724" cy="128417"/>
          </a:xfrm>
          <a:prstGeom prst="ellipse">
            <a:avLst/>
          </a:prstGeom>
          <a:solidFill>
            <a:schemeClr val="accent2"/>
          </a:solidFill>
          <a:ln w="12700" cap="flat" cmpd="sng" algn="ctr">
            <a:solidFill>
              <a:schemeClr val="bg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lvl="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1050" b="0" i="0" u="none" strike="noStrike" kern="1200" cap="none" spc="0" normalizeH="0" baseline="0" noProof="0">
              <a:ln>
                <a:noFill/>
              </a:ln>
              <a:solidFill>
                <a:srgbClr val="FFFFFF"/>
              </a:solidFill>
              <a:effectLst/>
              <a:uLnTx/>
              <a:uFillTx/>
              <a:latin typeface="Ericsson Hilda"/>
              <a:ea typeface="+mn-ea"/>
              <a:cs typeface="+mn-cs"/>
            </a:endParaRPr>
          </a:p>
        </p:txBody>
      </p:sp>
      <p:sp>
        <p:nvSpPr>
          <p:cNvPr id="101" name="TextBox 100">
            <a:extLst>
              <a:ext uri="{FF2B5EF4-FFF2-40B4-BE49-F238E27FC236}">
                <a16:creationId xmlns:a16="http://schemas.microsoft.com/office/drawing/2014/main" id="{BB03338E-467F-4BE1-82E2-87B27AFD18CE}"/>
              </a:ext>
            </a:extLst>
          </p:cNvPr>
          <p:cNvSpPr txBox="1"/>
          <p:nvPr/>
        </p:nvSpPr>
        <p:spPr bwMode="auto">
          <a:xfrm>
            <a:off x="4618384" y="5515838"/>
            <a:ext cx="4881569" cy="169216"/>
          </a:xfrm>
          <a:prstGeom prst="rect">
            <a:avLst/>
          </a:prstGeom>
          <a:noFill/>
          <a:ln w="12700">
            <a:noFill/>
            <a:miter lim="800000"/>
            <a:headEnd/>
            <a:tailEnd/>
          </a:ln>
        </p:spPr>
        <p:txBody>
          <a:bodyPr vert="horz" wrap="square" lIns="72000" tIns="36000" rIns="73152" bIns="36576" numCol="1" rtlCol="0"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r>
              <a:rPr kumimoji="0" lang="en-US" sz="1050" b="0" i="0" u="none" strike="noStrike" kern="1200" cap="none" spc="0" normalizeH="0" baseline="0" noProof="0">
                <a:ln>
                  <a:noFill/>
                </a:ln>
                <a:solidFill>
                  <a:srgbClr val="181818"/>
                </a:solidFill>
                <a:effectLst/>
                <a:uLnTx/>
                <a:uFillTx/>
                <a:latin typeface="Ericsson Hilda"/>
                <a:ea typeface="+mn-ea"/>
                <a:cs typeface="+mn-cs"/>
              </a:rPr>
              <a:t> 1        2        3        4        5        6        7        8       9        10 ........................  .............................                                                  </a:t>
            </a:r>
          </a:p>
        </p:txBody>
      </p:sp>
      <p:sp>
        <p:nvSpPr>
          <p:cNvPr id="103" name="Oval 102">
            <a:extLst>
              <a:ext uri="{FF2B5EF4-FFF2-40B4-BE49-F238E27FC236}">
                <a16:creationId xmlns:a16="http://schemas.microsoft.com/office/drawing/2014/main" id="{D791A02D-0F03-4F92-8675-19F89BDAF019}"/>
              </a:ext>
            </a:extLst>
          </p:cNvPr>
          <p:cNvSpPr/>
          <p:nvPr/>
        </p:nvSpPr>
        <p:spPr bwMode="auto">
          <a:xfrm>
            <a:off x="4644298" y="4061188"/>
            <a:ext cx="123724" cy="128417"/>
          </a:xfrm>
          <a:prstGeom prst="ellipse">
            <a:avLst/>
          </a:prstGeom>
          <a:solidFill>
            <a:schemeClr val="accent2"/>
          </a:solidFill>
          <a:ln w="12700" cap="flat" cmpd="sng" algn="ctr">
            <a:solidFill>
              <a:schemeClr val="bg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lvl="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1050" b="0" i="0" u="none" strike="noStrike" kern="1200" cap="none" spc="0" normalizeH="0" baseline="0" noProof="0">
              <a:ln>
                <a:noFill/>
              </a:ln>
              <a:solidFill>
                <a:srgbClr val="FFFFFF"/>
              </a:solidFill>
              <a:effectLst/>
              <a:uLnTx/>
              <a:uFillTx/>
              <a:latin typeface="Ericsson Hilda"/>
              <a:ea typeface="+mn-ea"/>
              <a:cs typeface="+mn-cs"/>
            </a:endParaRPr>
          </a:p>
        </p:txBody>
      </p:sp>
      <p:sp>
        <p:nvSpPr>
          <p:cNvPr id="104" name="Oval 103">
            <a:extLst>
              <a:ext uri="{FF2B5EF4-FFF2-40B4-BE49-F238E27FC236}">
                <a16:creationId xmlns:a16="http://schemas.microsoft.com/office/drawing/2014/main" id="{D739326A-72F8-45BA-B7C6-7F2CE37DCC22}"/>
              </a:ext>
            </a:extLst>
          </p:cNvPr>
          <p:cNvSpPr/>
          <p:nvPr/>
        </p:nvSpPr>
        <p:spPr bwMode="auto">
          <a:xfrm>
            <a:off x="6533862" y="5017240"/>
            <a:ext cx="123724" cy="128417"/>
          </a:xfrm>
          <a:prstGeom prst="ellipse">
            <a:avLst/>
          </a:prstGeom>
          <a:solidFill>
            <a:schemeClr val="accent2"/>
          </a:solidFill>
          <a:ln w="12700" cap="flat" cmpd="sng" algn="ctr">
            <a:solidFill>
              <a:schemeClr val="bg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lvl="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1050" b="0" i="0" u="none" strike="noStrike" kern="1200" cap="none" spc="0" normalizeH="0" baseline="0" noProof="0">
              <a:ln>
                <a:noFill/>
              </a:ln>
              <a:solidFill>
                <a:srgbClr val="FFFFFF"/>
              </a:solidFill>
              <a:effectLst/>
              <a:uLnTx/>
              <a:uFillTx/>
              <a:latin typeface="Ericsson Hilda"/>
              <a:ea typeface="+mn-ea"/>
              <a:cs typeface="+mn-cs"/>
            </a:endParaRPr>
          </a:p>
        </p:txBody>
      </p:sp>
      <p:sp>
        <p:nvSpPr>
          <p:cNvPr id="106" name="TextBox 105">
            <a:extLst>
              <a:ext uri="{FF2B5EF4-FFF2-40B4-BE49-F238E27FC236}">
                <a16:creationId xmlns:a16="http://schemas.microsoft.com/office/drawing/2014/main" id="{C72F6A71-2B52-4D0C-8676-E947C2F56D67}"/>
              </a:ext>
            </a:extLst>
          </p:cNvPr>
          <p:cNvSpPr txBox="1"/>
          <p:nvPr/>
        </p:nvSpPr>
        <p:spPr bwMode="auto">
          <a:xfrm rot="16200000">
            <a:off x="3189848" y="4492681"/>
            <a:ext cx="1277212" cy="159037"/>
          </a:xfrm>
          <a:prstGeom prst="rect">
            <a:avLst/>
          </a:prstGeom>
          <a:noFill/>
          <a:ln w="12700">
            <a:noFill/>
            <a:miter lim="800000"/>
            <a:headEnd/>
            <a:tailEnd/>
          </a:ln>
        </p:spPr>
        <p:txBody>
          <a:bodyPr vert="horz" wrap="square" lIns="72000" tIns="36000" rIns="73152" bIns="36576" numCol="1" rtlCol="0"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r>
              <a:rPr kumimoji="0" lang="en-US" sz="1200" b="0" i="0" u="none" strike="noStrike" kern="1200" cap="none" spc="0" normalizeH="0" baseline="0" noProof="0">
                <a:ln>
                  <a:noFill/>
                </a:ln>
                <a:solidFill>
                  <a:srgbClr val="181818"/>
                </a:solidFill>
                <a:effectLst/>
                <a:uLnTx/>
                <a:uFillTx/>
                <a:latin typeface="Ericsson Hilda"/>
                <a:ea typeface="+mn-ea"/>
                <a:cs typeface="+mn-cs"/>
              </a:rPr>
              <a:t>Reliability</a:t>
            </a:r>
          </a:p>
        </p:txBody>
      </p:sp>
      <p:sp>
        <p:nvSpPr>
          <p:cNvPr id="120" name="Oval 119">
            <a:extLst>
              <a:ext uri="{FF2B5EF4-FFF2-40B4-BE49-F238E27FC236}">
                <a16:creationId xmlns:a16="http://schemas.microsoft.com/office/drawing/2014/main" id="{32F6BD93-8FDA-487C-8E02-6B1A811180B0}"/>
              </a:ext>
            </a:extLst>
          </p:cNvPr>
          <p:cNvSpPr/>
          <p:nvPr/>
        </p:nvSpPr>
        <p:spPr bwMode="auto">
          <a:xfrm>
            <a:off x="5587536" y="4370541"/>
            <a:ext cx="123724" cy="128417"/>
          </a:xfrm>
          <a:prstGeom prst="ellipse">
            <a:avLst/>
          </a:prstGeom>
          <a:solidFill>
            <a:schemeClr val="accent2"/>
          </a:solidFill>
          <a:ln w="12700" cap="flat" cmpd="sng" algn="ctr">
            <a:solidFill>
              <a:schemeClr val="bg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lvl="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1050" b="0" i="0" u="none" strike="noStrike" kern="1200" cap="none" spc="0" normalizeH="0" baseline="0" noProof="0">
              <a:ln>
                <a:noFill/>
              </a:ln>
              <a:solidFill>
                <a:srgbClr val="FFFFFF"/>
              </a:solidFill>
              <a:effectLst/>
              <a:uLnTx/>
              <a:uFillTx/>
              <a:latin typeface="Ericsson Hilda"/>
              <a:ea typeface="+mn-ea"/>
              <a:cs typeface="+mn-cs"/>
            </a:endParaRPr>
          </a:p>
        </p:txBody>
      </p:sp>
      <p:sp>
        <p:nvSpPr>
          <p:cNvPr id="146" name="Right Brace 145">
            <a:extLst>
              <a:ext uri="{FF2B5EF4-FFF2-40B4-BE49-F238E27FC236}">
                <a16:creationId xmlns:a16="http://schemas.microsoft.com/office/drawing/2014/main" id="{93F53503-20E7-4B45-9F19-2788253A92A8}"/>
              </a:ext>
            </a:extLst>
          </p:cNvPr>
          <p:cNvSpPr/>
          <p:nvPr/>
        </p:nvSpPr>
        <p:spPr bwMode="auto">
          <a:xfrm>
            <a:off x="7657512" y="4123789"/>
            <a:ext cx="254729" cy="967654"/>
          </a:xfrm>
          <a:prstGeom prst="rightBrace">
            <a:avLst/>
          </a:prstGeom>
          <a:solidFill>
            <a:srgbClr val="FFFFFF">
              <a:alpha val="0"/>
            </a:srgbClr>
          </a:solidFill>
          <a:ln w="9525" cap="flat" cmpd="sng" algn="ctr">
            <a:solidFill>
              <a:schemeClr val="tx1"/>
            </a:solidFill>
            <a:prstDash val="solid"/>
            <a:round/>
            <a:headEnd type="none" w="med" len="med"/>
            <a:tailEnd type="none"/>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181818"/>
              </a:solidFill>
              <a:effectLst/>
              <a:uLnTx/>
              <a:uFillTx/>
              <a:latin typeface="Ericsson Hilda"/>
              <a:ea typeface="+mn-ea"/>
              <a:cs typeface="+mn-cs"/>
            </a:endParaRPr>
          </a:p>
        </p:txBody>
      </p:sp>
      <p:sp>
        <p:nvSpPr>
          <p:cNvPr id="151" name="TextBox 150">
            <a:extLst>
              <a:ext uri="{FF2B5EF4-FFF2-40B4-BE49-F238E27FC236}">
                <a16:creationId xmlns:a16="http://schemas.microsoft.com/office/drawing/2014/main" id="{4C3FA270-D195-4A5B-8F1E-2C36EDD9AD78}"/>
              </a:ext>
            </a:extLst>
          </p:cNvPr>
          <p:cNvSpPr txBox="1"/>
          <p:nvPr/>
        </p:nvSpPr>
        <p:spPr bwMode="auto">
          <a:xfrm>
            <a:off x="7926550" y="4446998"/>
            <a:ext cx="1225316" cy="370908"/>
          </a:xfrm>
          <a:prstGeom prst="rect">
            <a:avLst/>
          </a:prstGeom>
          <a:noFill/>
          <a:ln w="12700">
            <a:noFill/>
            <a:miter lim="800000"/>
            <a:headEnd/>
            <a:tailEnd/>
          </a:ln>
        </p:spPr>
        <p:txBody>
          <a:bodyPr vert="horz" wrap="square" lIns="72000" tIns="36000" rIns="73152" bIns="36576" numCol="1" rtlCol="0"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r>
              <a:rPr kumimoji="0" lang="en-US" sz="1200" b="0" i="0" u="none" strike="noStrike" kern="1200" cap="none" spc="0" normalizeH="0" baseline="0" noProof="0">
                <a:ln>
                  <a:noFill/>
                </a:ln>
                <a:solidFill>
                  <a:srgbClr val="181818"/>
                </a:solidFill>
                <a:effectLst/>
                <a:uLnTx/>
                <a:uFillTx/>
                <a:latin typeface="Ericsson Hilda"/>
                <a:ea typeface="+mn-ea"/>
                <a:cs typeface="+mn-cs"/>
              </a:rPr>
              <a:t>3GPP evaluations </a:t>
            </a:r>
          </a:p>
        </p:txBody>
      </p:sp>
      <p:sp>
        <p:nvSpPr>
          <p:cNvPr id="154" name="Right Brace 153">
            <a:extLst>
              <a:ext uri="{FF2B5EF4-FFF2-40B4-BE49-F238E27FC236}">
                <a16:creationId xmlns:a16="http://schemas.microsoft.com/office/drawing/2014/main" id="{476DAF88-9F2B-44F7-9CFE-793A9916F573}"/>
              </a:ext>
            </a:extLst>
          </p:cNvPr>
          <p:cNvSpPr/>
          <p:nvPr/>
        </p:nvSpPr>
        <p:spPr bwMode="auto">
          <a:xfrm>
            <a:off x="9588893" y="3969617"/>
            <a:ext cx="234973" cy="1418925"/>
          </a:xfrm>
          <a:prstGeom prst="rightBrace">
            <a:avLst/>
          </a:prstGeom>
          <a:solidFill>
            <a:srgbClr val="FFFFFF">
              <a:alpha val="0"/>
            </a:srgbClr>
          </a:solidFill>
          <a:ln w="9525" cap="flat" cmpd="sng" algn="ctr">
            <a:solidFill>
              <a:schemeClr val="tx1"/>
            </a:solidFill>
            <a:prstDash val="solid"/>
            <a:round/>
            <a:headEnd type="none" w="med" len="med"/>
            <a:tailEnd type="none"/>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181818"/>
              </a:solidFill>
              <a:effectLst/>
              <a:uLnTx/>
              <a:uFillTx/>
              <a:latin typeface="Ericsson Hilda"/>
              <a:ea typeface="+mn-ea"/>
              <a:cs typeface="+mn-cs"/>
            </a:endParaRPr>
          </a:p>
        </p:txBody>
      </p:sp>
      <p:sp>
        <p:nvSpPr>
          <p:cNvPr id="155" name="TextBox 154">
            <a:extLst>
              <a:ext uri="{FF2B5EF4-FFF2-40B4-BE49-F238E27FC236}">
                <a16:creationId xmlns:a16="http://schemas.microsoft.com/office/drawing/2014/main" id="{56F2106A-548C-4773-830D-3EA8FE1EF79A}"/>
              </a:ext>
            </a:extLst>
          </p:cNvPr>
          <p:cNvSpPr txBox="1"/>
          <p:nvPr/>
        </p:nvSpPr>
        <p:spPr bwMode="auto">
          <a:xfrm>
            <a:off x="9958705" y="4539446"/>
            <a:ext cx="857837" cy="290883"/>
          </a:xfrm>
          <a:prstGeom prst="rect">
            <a:avLst/>
          </a:prstGeom>
          <a:noFill/>
          <a:ln w="12700">
            <a:noFill/>
            <a:miter lim="800000"/>
            <a:headEnd/>
            <a:tailEnd/>
          </a:ln>
        </p:spPr>
        <p:txBody>
          <a:bodyPr vert="horz" wrap="square" lIns="72000" tIns="36000" rIns="73152" bIns="36576" numCol="1" rtlCol="0"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r>
              <a:rPr kumimoji="0" lang="en-US" sz="1200" b="0" i="0" u="none" strike="noStrike" kern="1200" cap="none" spc="0" normalizeH="0" baseline="0" noProof="0">
                <a:ln>
                  <a:noFill/>
                </a:ln>
                <a:solidFill>
                  <a:srgbClr val="181818"/>
                </a:solidFill>
                <a:effectLst/>
                <a:uLnTx/>
                <a:uFillTx/>
                <a:latin typeface="Ericsson Hilda"/>
                <a:ea typeface="+mn-ea"/>
                <a:cs typeface="+mn-cs"/>
              </a:rPr>
              <a:t>URLLC</a:t>
            </a:r>
          </a:p>
        </p:txBody>
      </p:sp>
      <p:cxnSp>
        <p:nvCxnSpPr>
          <p:cNvPr id="112" name="Straight Arrow Connector 111">
            <a:extLst>
              <a:ext uri="{FF2B5EF4-FFF2-40B4-BE49-F238E27FC236}">
                <a16:creationId xmlns:a16="http://schemas.microsoft.com/office/drawing/2014/main" id="{73ADA2E4-74A0-4639-9000-AC6E16ECCA3A}"/>
              </a:ext>
            </a:extLst>
          </p:cNvPr>
          <p:cNvCxnSpPr>
            <a:cxnSpLocks/>
          </p:cNvCxnSpPr>
          <p:nvPr/>
        </p:nvCxnSpPr>
        <p:spPr bwMode="auto">
          <a:xfrm flipV="1">
            <a:off x="7137843" y="2428867"/>
            <a:ext cx="0" cy="895746"/>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13" name="Straight Arrow Connector 112">
            <a:extLst>
              <a:ext uri="{FF2B5EF4-FFF2-40B4-BE49-F238E27FC236}">
                <a16:creationId xmlns:a16="http://schemas.microsoft.com/office/drawing/2014/main" id="{D230EB5B-D1F9-4FD7-887A-A546634E284B}"/>
              </a:ext>
            </a:extLst>
          </p:cNvPr>
          <p:cNvCxnSpPr>
            <a:cxnSpLocks/>
          </p:cNvCxnSpPr>
          <p:nvPr/>
        </p:nvCxnSpPr>
        <p:spPr bwMode="auto">
          <a:xfrm>
            <a:off x="7146043" y="3310629"/>
            <a:ext cx="1485354"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14" name="TextBox 113">
            <a:extLst>
              <a:ext uri="{FF2B5EF4-FFF2-40B4-BE49-F238E27FC236}">
                <a16:creationId xmlns:a16="http://schemas.microsoft.com/office/drawing/2014/main" id="{4835F1F1-430E-4C09-B02B-9528FBA25B0C}"/>
              </a:ext>
            </a:extLst>
          </p:cNvPr>
          <p:cNvSpPr txBox="1"/>
          <p:nvPr/>
        </p:nvSpPr>
        <p:spPr bwMode="auto">
          <a:xfrm>
            <a:off x="8621467" y="3160670"/>
            <a:ext cx="400003" cy="176243"/>
          </a:xfrm>
          <a:prstGeom prst="rect">
            <a:avLst/>
          </a:prstGeom>
          <a:noFill/>
          <a:ln w="28575">
            <a:noFill/>
            <a:miter lim="800000"/>
            <a:headEnd/>
            <a:tailEnd/>
          </a:ln>
        </p:spPr>
        <p:txBody>
          <a:bodyPr vert="horz" wrap="none" lIns="72000" tIns="36000" rIns="73152" bIns="36576" numCol="1" rtlCol="0" anchor="t" anchorCtr="0" compatLnSpc="1">
            <a:prstTxWarp prst="textNoShape">
              <a:avLst/>
            </a:prstTxWarp>
            <a:noAutofit/>
          </a:bodyPr>
          <a:lstStyle/>
          <a:p>
            <a:pPr marL="0" marR="0" lvl="0" indent="0" algn="l" defTabSz="914400" rtl="0" eaLnBrk="1" fontAlgn="base" latinLnBrk="0" hangingPunct="1">
              <a:lnSpc>
                <a:spcPct val="100000"/>
              </a:lnSpc>
              <a:spcBef>
                <a:spcPts val="300"/>
              </a:spcBef>
              <a:spcAft>
                <a:spcPct val="0"/>
              </a:spcAft>
              <a:buClr>
                <a:srgbClr val="181818"/>
              </a:buClr>
              <a:buSzTx/>
              <a:buFont typeface="Ericsson Hilda" panose="00000500000000000000" pitchFamily="2" charset="0"/>
              <a:buNone/>
              <a:tabLst/>
              <a:defRPr/>
            </a:pPr>
            <a:r>
              <a:rPr kumimoji="0" lang="en-US" sz="1200" b="0" i="0" u="none" strike="noStrike" kern="1000" cap="none" spc="-30" normalizeH="0" baseline="0" noProof="0">
                <a:ln>
                  <a:noFill/>
                </a:ln>
                <a:solidFill>
                  <a:srgbClr val="181818"/>
                </a:solidFill>
                <a:effectLst/>
                <a:uLnTx/>
                <a:uFillTx/>
                <a:latin typeface="Ericsson Hilda"/>
                <a:ea typeface="+mn-ea"/>
                <a:cs typeface="+mn-cs"/>
              </a:rPr>
              <a:t>Latency</a:t>
            </a:r>
          </a:p>
        </p:txBody>
      </p:sp>
      <p:sp>
        <p:nvSpPr>
          <p:cNvPr id="115" name="TextBox 114">
            <a:extLst>
              <a:ext uri="{FF2B5EF4-FFF2-40B4-BE49-F238E27FC236}">
                <a16:creationId xmlns:a16="http://schemas.microsoft.com/office/drawing/2014/main" id="{6682DC1E-1CA1-4E90-AE67-75DF66D673C2}"/>
              </a:ext>
            </a:extLst>
          </p:cNvPr>
          <p:cNvSpPr txBox="1"/>
          <p:nvPr/>
        </p:nvSpPr>
        <p:spPr bwMode="auto">
          <a:xfrm>
            <a:off x="6877536" y="2136748"/>
            <a:ext cx="555137" cy="176967"/>
          </a:xfrm>
          <a:prstGeom prst="rect">
            <a:avLst/>
          </a:prstGeom>
          <a:noFill/>
          <a:ln w="28575">
            <a:noFill/>
            <a:miter lim="800000"/>
            <a:headEnd/>
            <a:tailEnd/>
          </a:ln>
        </p:spPr>
        <p:txBody>
          <a:bodyPr vert="horz" wrap="none" lIns="72000" tIns="36000" rIns="73152" bIns="36576" numCol="1" rtlCol="0" anchor="t" anchorCtr="0" compatLnSpc="1">
            <a:prstTxWarp prst="textNoShape">
              <a:avLst/>
            </a:prstTxWarp>
            <a:noAutofit/>
          </a:bodyPr>
          <a:lstStyle/>
          <a:p>
            <a:pPr marL="0" marR="0" lvl="0" indent="0" algn="l" defTabSz="914400" rtl="0" eaLnBrk="1" fontAlgn="base" latinLnBrk="0" hangingPunct="1">
              <a:lnSpc>
                <a:spcPct val="100000"/>
              </a:lnSpc>
              <a:spcBef>
                <a:spcPts val="300"/>
              </a:spcBef>
              <a:spcAft>
                <a:spcPct val="0"/>
              </a:spcAft>
              <a:buClr>
                <a:srgbClr val="181818"/>
              </a:buClr>
              <a:buSzTx/>
              <a:buFont typeface="Ericsson Hilda" panose="00000500000000000000" pitchFamily="2" charset="0"/>
              <a:buNone/>
              <a:tabLst/>
              <a:defRPr/>
            </a:pPr>
            <a:r>
              <a:rPr kumimoji="0" lang="en-US" sz="1050" b="0" i="0" u="none" strike="noStrike" kern="1000" cap="none" spc="-30" normalizeH="0" baseline="0" noProof="0">
                <a:ln>
                  <a:noFill/>
                </a:ln>
                <a:solidFill>
                  <a:srgbClr val="181818"/>
                </a:solidFill>
                <a:effectLst/>
                <a:uLnTx/>
                <a:uFillTx/>
                <a:latin typeface="Ericsson Hilda"/>
                <a:ea typeface="+mn-ea"/>
                <a:cs typeface="+mn-cs"/>
              </a:rPr>
              <a:t>% of packets</a:t>
            </a:r>
          </a:p>
        </p:txBody>
      </p:sp>
      <p:sp>
        <p:nvSpPr>
          <p:cNvPr id="116" name="Freeform: Shape 115">
            <a:extLst>
              <a:ext uri="{FF2B5EF4-FFF2-40B4-BE49-F238E27FC236}">
                <a16:creationId xmlns:a16="http://schemas.microsoft.com/office/drawing/2014/main" id="{CAD922C7-3D9C-481A-B3FE-BD46A5660D35}"/>
              </a:ext>
            </a:extLst>
          </p:cNvPr>
          <p:cNvSpPr/>
          <p:nvPr/>
        </p:nvSpPr>
        <p:spPr bwMode="auto">
          <a:xfrm>
            <a:off x="7296471" y="2537293"/>
            <a:ext cx="998131" cy="774443"/>
          </a:xfrm>
          <a:custGeom>
            <a:avLst/>
            <a:gdLst>
              <a:gd name="connsiteX0" fmla="*/ 0 w 1080415"/>
              <a:gd name="connsiteY0" fmla="*/ 1389311 h 1450271"/>
              <a:gd name="connsiteX1" fmla="*/ 331893 w 1080415"/>
              <a:gd name="connsiteY1" fmla="*/ 319124 h 1450271"/>
              <a:gd name="connsiteX2" fmla="*/ 684106 w 1080415"/>
              <a:gd name="connsiteY2" fmla="*/ 778 h 1450271"/>
              <a:gd name="connsiteX3" fmla="*/ 907626 w 1080415"/>
              <a:gd name="connsiteY3" fmla="*/ 251391 h 1450271"/>
              <a:gd name="connsiteX4" fmla="*/ 1070186 w 1080415"/>
              <a:gd name="connsiteY4" fmla="*/ 894858 h 1450271"/>
              <a:gd name="connsiteX5" fmla="*/ 1049866 w 1080415"/>
              <a:gd name="connsiteY5" fmla="*/ 1450271 h 1450271"/>
              <a:gd name="connsiteX0" fmla="*/ 0 w 1108638"/>
              <a:gd name="connsiteY0" fmla="*/ 1389311 h 1446876"/>
              <a:gd name="connsiteX1" fmla="*/ 331893 w 1108638"/>
              <a:gd name="connsiteY1" fmla="*/ 319124 h 1446876"/>
              <a:gd name="connsiteX2" fmla="*/ 684106 w 1108638"/>
              <a:gd name="connsiteY2" fmla="*/ 778 h 1446876"/>
              <a:gd name="connsiteX3" fmla="*/ 907626 w 1108638"/>
              <a:gd name="connsiteY3" fmla="*/ 251391 h 1446876"/>
              <a:gd name="connsiteX4" fmla="*/ 1070186 w 1108638"/>
              <a:gd name="connsiteY4" fmla="*/ 894858 h 1446876"/>
              <a:gd name="connsiteX5" fmla="*/ 1100802 w 1108638"/>
              <a:gd name="connsiteY5" fmla="*/ 1446876 h 1446876"/>
              <a:gd name="connsiteX0" fmla="*/ 0 w 1100997"/>
              <a:gd name="connsiteY0" fmla="*/ 1389311 h 1446876"/>
              <a:gd name="connsiteX1" fmla="*/ 331893 w 1100997"/>
              <a:gd name="connsiteY1" fmla="*/ 319124 h 1446876"/>
              <a:gd name="connsiteX2" fmla="*/ 684106 w 1100997"/>
              <a:gd name="connsiteY2" fmla="*/ 778 h 1446876"/>
              <a:gd name="connsiteX3" fmla="*/ 907626 w 1100997"/>
              <a:gd name="connsiteY3" fmla="*/ 251391 h 1446876"/>
              <a:gd name="connsiteX4" fmla="*/ 1070186 w 1100997"/>
              <a:gd name="connsiteY4" fmla="*/ 894858 h 1446876"/>
              <a:gd name="connsiteX5" fmla="*/ 1100802 w 1100997"/>
              <a:gd name="connsiteY5" fmla="*/ 1446876 h 1446876"/>
              <a:gd name="connsiteX0" fmla="*/ 0 w 1100997"/>
              <a:gd name="connsiteY0" fmla="*/ 1389311 h 1389311"/>
              <a:gd name="connsiteX1" fmla="*/ 331893 w 1100997"/>
              <a:gd name="connsiteY1" fmla="*/ 319124 h 1389311"/>
              <a:gd name="connsiteX2" fmla="*/ 684106 w 1100997"/>
              <a:gd name="connsiteY2" fmla="*/ 778 h 1389311"/>
              <a:gd name="connsiteX3" fmla="*/ 907626 w 1100997"/>
              <a:gd name="connsiteY3" fmla="*/ 251391 h 1389311"/>
              <a:gd name="connsiteX4" fmla="*/ 1070186 w 1100997"/>
              <a:gd name="connsiteY4" fmla="*/ 894858 h 1389311"/>
              <a:gd name="connsiteX5" fmla="*/ 1100802 w 1100997"/>
              <a:gd name="connsiteY5" fmla="*/ 1370648 h 1389311"/>
              <a:gd name="connsiteX0" fmla="*/ 0 w 1100997"/>
              <a:gd name="connsiteY0" fmla="*/ 1383447 h 1383447"/>
              <a:gd name="connsiteX1" fmla="*/ 331893 w 1100997"/>
              <a:gd name="connsiteY1" fmla="*/ 319124 h 1383447"/>
              <a:gd name="connsiteX2" fmla="*/ 684106 w 1100997"/>
              <a:gd name="connsiteY2" fmla="*/ 778 h 1383447"/>
              <a:gd name="connsiteX3" fmla="*/ 907626 w 1100997"/>
              <a:gd name="connsiteY3" fmla="*/ 251391 h 1383447"/>
              <a:gd name="connsiteX4" fmla="*/ 1070186 w 1100997"/>
              <a:gd name="connsiteY4" fmla="*/ 894858 h 1383447"/>
              <a:gd name="connsiteX5" fmla="*/ 1100802 w 1100997"/>
              <a:gd name="connsiteY5" fmla="*/ 1370648 h 1383447"/>
              <a:gd name="connsiteX0" fmla="*/ 0 w 1102285"/>
              <a:gd name="connsiteY0" fmla="*/ 1383447 h 1383447"/>
              <a:gd name="connsiteX1" fmla="*/ 331893 w 1102285"/>
              <a:gd name="connsiteY1" fmla="*/ 319124 h 1383447"/>
              <a:gd name="connsiteX2" fmla="*/ 684106 w 1102285"/>
              <a:gd name="connsiteY2" fmla="*/ 778 h 1383447"/>
              <a:gd name="connsiteX3" fmla="*/ 907626 w 1102285"/>
              <a:gd name="connsiteY3" fmla="*/ 251391 h 1383447"/>
              <a:gd name="connsiteX4" fmla="*/ 1070186 w 1102285"/>
              <a:gd name="connsiteY4" fmla="*/ 894858 h 1383447"/>
              <a:gd name="connsiteX5" fmla="*/ 1099759 w 1102285"/>
              <a:gd name="connsiteY5" fmla="*/ 1269674 h 1383447"/>
              <a:gd name="connsiteX6" fmla="*/ 1100802 w 1102285"/>
              <a:gd name="connsiteY6" fmla="*/ 1370648 h 1383447"/>
              <a:gd name="connsiteX0" fmla="*/ 0 w 1958366"/>
              <a:gd name="connsiteY0" fmla="*/ 1383447 h 1383841"/>
              <a:gd name="connsiteX1" fmla="*/ 331893 w 1958366"/>
              <a:gd name="connsiteY1" fmla="*/ 319124 h 1383841"/>
              <a:gd name="connsiteX2" fmla="*/ 684106 w 1958366"/>
              <a:gd name="connsiteY2" fmla="*/ 778 h 1383841"/>
              <a:gd name="connsiteX3" fmla="*/ 907626 w 1958366"/>
              <a:gd name="connsiteY3" fmla="*/ 251391 h 1383841"/>
              <a:gd name="connsiteX4" fmla="*/ 1070186 w 1958366"/>
              <a:gd name="connsiteY4" fmla="*/ 894858 h 1383841"/>
              <a:gd name="connsiteX5" fmla="*/ 1099759 w 1958366"/>
              <a:gd name="connsiteY5" fmla="*/ 1269674 h 1383841"/>
              <a:gd name="connsiteX6" fmla="*/ 1958366 w 1958366"/>
              <a:gd name="connsiteY6" fmla="*/ 1383841 h 1383841"/>
              <a:gd name="connsiteX0" fmla="*/ 0 w 1958366"/>
              <a:gd name="connsiteY0" fmla="*/ 1383447 h 1383841"/>
              <a:gd name="connsiteX1" fmla="*/ 331893 w 1958366"/>
              <a:gd name="connsiteY1" fmla="*/ 319124 h 1383841"/>
              <a:gd name="connsiteX2" fmla="*/ 684106 w 1958366"/>
              <a:gd name="connsiteY2" fmla="*/ 778 h 1383841"/>
              <a:gd name="connsiteX3" fmla="*/ 907626 w 1958366"/>
              <a:gd name="connsiteY3" fmla="*/ 251391 h 1383841"/>
              <a:gd name="connsiteX4" fmla="*/ 1070186 w 1958366"/>
              <a:gd name="connsiteY4" fmla="*/ 894858 h 1383841"/>
              <a:gd name="connsiteX5" fmla="*/ 1099759 w 1958366"/>
              <a:gd name="connsiteY5" fmla="*/ 1322447 h 1383841"/>
              <a:gd name="connsiteX6" fmla="*/ 1958366 w 1958366"/>
              <a:gd name="connsiteY6" fmla="*/ 1383841 h 1383841"/>
              <a:gd name="connsiteX0" fmla="*/ 0 w 1958366"/>
              <a:gd name="connsiteY0" fmla="*/ 1383447 h 1383447"/>
              <a:gd name="connsiteX1" fmla="*/ 331893 w 1958366"/>
              <a:gd name="connsiteY1" fmla="*/ 319124 h 1383447"/>
              <a:gd name="connsiteX2" fmla="*/ 684106 w 1958366"/>
              <a:gd name="connsiteY2" fmla="*/ 778 h 1383447"/>
              <a:gd name="connsiteX3" fmla="*/ 907626 w 1958366"/>
              <a:gd name="connsiteY3" fmla="*/ 251391 h 1383447"/>
              <a:gd name="connsiteX4" fmla="*/ 1070186 w 1958366"/>
              <a:gd name="connsiteY4" fmla="*/ 894858 h 1383447"/>
              <a:gd name="connsiteX5" fmla="*/ 1099759 w 1958366"/>
              <a:gd name="connsiteY5" fmla="*/ 1322447 h 1383447"/>
              <a:gd name="connsiteX6" fmla="*/ 1958366 w 1958366"/>
              <a:gd name="connsiteY6" fmla="*/ 1379443 h 1383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66" h="1383447">
                <a:moveTo>
                  <a:pt x="0" y="1383447"/>
                </a:moveTo>
                <a:cubicBezTo>
                  <a:pt x="108937" y="964064"/>
                  <a:pt x="217875" y="549569"/>
                  <a:pt x="331893" y="319124"/>
                </a:cubicBezTo>
                <a:cubicBezTo>
                  <a:pt x="445911" y="88679"/>
                  <a:pt x="588151" y="12067"/>
                  <a:pt x="684106" y="778"/>
                </a:cubicBezTo>
                <a:cubicBezTo>
                  <a:pt x="780061" y="-10511"/>
                  <a:pt x="843279" y="102378"/>
                  <a:pt x="907626" y="251391"/>
                </a:cubicBezTo>
                <a:cubicBezTo>
                  <a:pt x="971973" y="400404"/>
                  <a:pt x="1038164" y="725144"/>
                  <a:pt x="1070186" y="894858"/>
                </a:cubicBezTo>
                <a:cubicBezTo>
                  <a:pt x="1102208" y="1064572"/>
                  <a:pt x="1094656" y="1243149"/>
                  <a:pt x="1099759" y="1322447"/>
                </a:cubicBezTo>
                <a:cubicBezTo>
                  <a:pt x="1104862" y="1401745"/>
                  <a:pt x="1958192" y="1362614"/>
                  <a:pt x="1958366" y="1379443"/>
                </a:cubicBezTo>
              </a:path>
            </a:pathLst>
          </a:custGeom>
          <a:noFill/>
          <a:ln w="22225" cap="flat" cmpd="sng" algn="ctr">
            <a:solidFill>
              <a:schemeClr val="accent1"/>
            </a:solidFill>
            <a:prstDash val="solid"/>
            <a:round/>
            <a:headEnd type="none" w="med" len="med"/>
            <a:tailEnd type="none" w="med" len="med"/>
          </a:ln>
          <a:effectLst/>
        </p:spPr>
        <p:txBody>
          <a:bodyPr rtlCol="0" anchor="ctr"/>
          <a:lstStyle/>
          <a:p>
            <a:pPr marL="180000" marR="0" lvl="0" indent="-180000" algn="ctr"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1200" b="0" i="0" u="none" strike="noStrike" kern="1000" cap="none" spc="-30" normalizeH="0" baseline="0" noProof="0">
              <a:ln>
                <a:noFill/>
              </a:ln>
              <a:solidFill>
                <a:srgbClr val="181818"/>
              </a:solidFill>
              <a:effectLst/>
              <a:uLnTx/>
              <a:uFillTx/>
              <a:latin typeface="Ericsson Hilda"/>
              <a:ea typeface="+mn-ea"/>
              <a:cs typeface="+mn-cs"/>
            </a:endParaRPr>
          </a:p>
        </p:txBody>
      </p:sp>
      <p:sp>
        <p:nvSpPr>
          <p:cNvPr id="118" name="TextBox 117">
            <a:extLst>
              <a:ext uri="{FF2B5EF4-FFF2-40B4-BE49-F238E27FC236}">
                <a16:creationId xmlns:a16="http://schemas.microsoft.com/office/drawing/2014/main" id="{649E665D-2100-47DA-BF58-19E34E5B7A4E}"/>
              </a:ext>
            </a:extLst>
          </p:cNvPr>
          <p:cNvSpPr txBox="1"/>
          <p:nvPr/>
        </p:nvSpPr>
        <p:spPr bwMode="auto">
          <a:xfrm>
            <a:off x="8113614" y="2177145"/>
            <a:ext cx="1881019" cy="257951"/>
          </a:xfrm>
          <a:prstGeom prst="rect">
            <a:avLst/>
          </a:prstGeom>
          <a:noFill/>
          <a:ln w="28575">
            <a:noFill/>
            <a:miter lim="800000"/>
            <a:headEnd/>
            <a:tailEnd/>
          </a:ln>
        </p:spPr>
        <p:txBody>
          <a:bodyPr vert="horz" wrap="none" lIns="72000" tIns="36000" rIns="73152" bIns="36576" numCol="1" rtlCol="0" anchor="t" anchorCtr="0" compatLnSpc="1">
            <a:prstTxWarp prst="textNoShape">
              <a:avLst/>
            </a:prstTxWarp>
            <a:spAutoFit/>
          </a:bodyPr>
          <a:lstStyle/>
          <a:p>
            <a:pPr marL="0" marR="0" lvl="0" indent="0" algn="ctr" defTabSz="914400" rtl="0" eaLnBrk="1" fontAlgn="base" latinLnBrk="0" hangingPunct="1">
              <a:lnSpc>
                <a:spcPct val="100000"/>
              </a:lnSpc>
              <a:spcBef>
                <a:spcPts val="300"/>
              </a:spcBef>
              <a:spcAft>
                <a:spcPct val="0"/>
              </a:spcAft>
              <a:buClr>
                <a:srgbClr val="181818"/>
              </a:buClr>
              <a:buSzTx/>
              <a:buFont typeface="Ericsson Hilda" panose="00000500000000000000" pitchFamily="2" charset="0"/>
              <a:buNone/>
              <a:tabLst/>
              <a:defRPr/>
            </a:pPr>
            <a:r>
              <a:rPr kumimoji="0" lang="en-US" sz="1200" b="0" i="0" u="none" strike="noStrike" kern="1000" cap="none" spc="-30" normalizeH="0" baseline="0" noProof="0">
                <a:ln>
                  <a:noFill/>
                </a:ln>
                <a:solidFill>
                  <a:srgbClr val="181818"/>
                </a:solidFill>
                <a:effectLst/>
                <a:uLnTx/>
                <a:uFillTx/>
                <a:latin typeface="Ericsson Hilda"/>
                <a:ea typeface="+mn-ea"/>
                <a:cs typeface="+mn-cs"/>
              </a:rPr>
              <a:t>99.9% reliability (likelihood)</a:t>
            </a:r>
          </a:p>
        </p:txBody>
      </p:sp>
      <p:cxnSp>
        <p:nvCxnSpPr>
          <p:cNvPr id="119" name="Straight Connector 118">
            <a:extLst>
              <a:ext uri="{FF2B5EF4-FFF2-40B4-BE49-F238E27FC236}">
                <a16:creationId xmlns:a16="http://schemas.microsoft.com/office/drawing/2014/main" id="{926D328E-9941-46F5-8F11-693E98AC046C}"/>
              </a:ext>
            </a:extLst>
          </p:cNvPr>
          <p:cNvCxnSpPr>
            <a:cxnSpLocks/>
          </p:cNvCxnSpPr>
          <p:nvPr/>
        </p:nvCxnSpPr>
        <p:spPr bwMode="auto">
          <a:xfrm flipH="1">
            <a:off x="7859331" y="2313715"/>
            <a:ext cx="2109" cy="1173511"/>
          </a:xfrm>
          <a:prstGeom prst="line">
            <a:avLst/>
          </a:prstGeom>
          <a:solidFill>
            <a:schemeClr val="accent1"/>
          </a:solidFill>
          <a:ln w="28575" cap="flat" cmpd="sng" algn="ctr">
            <a:solidFill>
              <a:srgbClr val="FF0000"/>
            </a:solidFill>
            <a:prstDash val="dash"/>
            <a:round/>
            <a:headEnd type="none" w="med" len="med"/>
            <a:tailEnd type="none"/>
          </a:ln>
          <a:effectLst/>
        </p:spPr>
      </p:cxnSp>
      <p:cxnSp>
        <p:nvCxnSpPr>
          <p:cNvPr id="123" name="Straight Connector 122">
            <a:extLst>
              <a:ext uri="{FF2B5EF4-FFF2-40B4-BE49-F238E27FC236}">
                <a16:creationId xmlns:a16="http://schemas.microsoft.com/office/drawing/2014/main" id="{534204AF-7E2B-4DEC-BB1B-5B2D380B8293}"/>
              </a:ext>
            </a:extLst>
          </p:cNvPr>
          <p:cNvCxnSpPr>
            <a:cxnSpLocks/>
          </p:cNvCxnSpPr>
          <p:nvPr/>
        </p:nvCxnSpPr>
        <p:spPr bwMode="auto">
          <a:xfrm flipH="1">
            <a:off x="7868487" y="3295217"/>
            <a:ext cx="9156" cy="9427"/>
          </a:xfrm>
          <a:prstGeom prst="line">
            <a:avLst/>
          </a:prstGeom>
          <a:solidFill>
            <a:schemeClr val="accent1"/>
          </a:solidFill>
          <a:ln w="28575" cap="flat" cmpd="sng" algn="ctr">
            <a:solidFill>
              <a:schemeClr val="accent6"/>
            </a:solidFill>
            <a:prstDash val="solid"/>
            <a:round/>
            <a:headEnd type="none" w="med" len="med"/>
            <a:tailEnd type="none"/>
          </a:ln>
          <a:effectLst/>
        </p:spPr>
      </p:cxnSp>
      <p:cxnSp>
        <p:nvCxnSpPr>
          <p:cNvPr id="125" name="Straight Connector 124">
            <a:extLst>
              <a:ext uri="{FF2B5EF4-FFF2-40B4-BE49-F238E27FC236}">
                <a16:creationId xmlns:a16="http://schemas.microsoft.com/office/drawing/2014/main" id="{CDB10AF7-89A8-4D07-8496-B3BEB84023E2}"/>
              </a:ext>
            </a:extLst>
          </p:cNvPr>
          <p:cNvCxnSpPr>
            <a:cxnSpLocks/>
          </p:cNvCxnSpPr>
          <p:nvPr/>
        </p:nvCxnSpPr>
        <p:spPr bwMode="auto">
          <a:xfrm flipH="1">
            <a:off x="7889835" y="3297665"/>
            <a:ext cx="6354" cy="6978"/>
          </a:xfrm>
          <a:prstGeom prst="line">
            <a:avLst/>
          </a:prstGeom>
          <a:solidFill>
            <a:schemeClr val="accent1"/>
          </a:solidFill>
          <a:ln w="28575" cap="flat" cmpd="sng" algn="ctr">
            <a:solidFill>
              <a:schemeClr val="accent6"/>
            </a:solidFill>
            <a:prstDash val="solid"/>
            <a:round/>
            <a:headEnd type="none" w="med" len="med"/>
            <a:tailEnd type="none"/>
          </a:ln>
          <a:effectLst/>
        </p:spPr>
      </p:cxnSp>
      <p:cxnSp>
        <p:nvCxnSpPr>
          <p:cNvPr id="126" name="Straight Arrow Connector 125">
            <a:extLst>
              <a:ext uri="{FF2B5EF4-FFF2-40B4-BE49-F238E27FC236}">
                <a16:creationId xmlns:a16="http://schemas.microsoft.com/office/drawing/2014/main" id="{47CC37E3-D8DB-46D5-9F37-3F78BE58344D}"/>
              </a:ext>
            </a:extLst>
          </p:cNvPr>
          <p:cNvCxnSpPr>
            <a:cxnSpLocks/>
            <a:endCxn id="133" idx="1"/>
          </p:cNvCxnSpPr>
          <p:nvPr/>
        </p:nvCxnSpPr>
        <p:spPr bwMode="auto">
          <a:xfrm flipV="1">
            <a:off x="7934994" y="2850015"/>
            <a:ext cx="488195" cy="421316"/>
          </a:xfrm>
          <a:prstGeom prst="straightConnector1">
            <a:avLst/>
          </a:prstGeom>
          <a:solidFill>
            <a:schemeClr val="accent1"/>
          </a:solidFill>
          <a:ln w="28575" cap="flat" cmpd="sng" algn="ctr">
            <a:solidFill>
              <a:schemeClr val="accent6"/>
            </a:solidFill>
            <a:prstDash val="solid"/>
            <a:round/>
            <a:headEnd type="triangle" w="med" len="med"/>
            <a:tailEnd type="none" w="med" len="med"/>
          </a:ln>
          <a:effectLst/>
        </p:spPr>
      </p:cxnSp>
      <p:sp>
        <p:nvSpPr>
          <p:cNvPr id="133" name="TextBox 132">
            <a:extLst>
              <a:ext uri="{FF2B5EF4-FFF2-40B4-BE49-F238E27FC236}">
                <a16:creationId xmlns:a16="http://schemas.microsoft.com/office/drawing/2014/main" id="{D29C1FBF-EAD1-4CAF-821C-9E4ECC208A5E}"/>
              </a:ext>
            </a:extLst>
          </p:cNvPr>
          <p:cNvSpPr txBox="1"/>
          <p:nvPr/>
        </p:nvSpPr>
        <p:spPr bwMode="auto">
          <a:xfrm>
            <a:off x="8423189" y="2721039"/>
            <a:ext cx="1658202" cy="257951"/>
          </a:xfrm>
          <a:prstGeom prst="rect">
            <a:avLst/>
          </a:prstGeom>
          <a:noFill/>
          <a:ln w="28575">
            <a:noFill/>
            <a:miter lim="800000"/>
            <a:headEnd/>
            <a:tailEnd/>
          </a:ln>
        </p:spPr>
        <p:txBody>
          <a:bodyPr vert="horz" wrap="none" lIns="72000" tIns="36000" rIns="73152" bIns="36576" numCol="1" rtlCol="0" anchor="t" anchorCtr="0" compatLnSpc="1">
            <a:prstTxWarp prst="textNoShape">
              <a:avLst/>
            </a:prstTxWarp>
            <a:spAutoFit/>
          </a:bodyPr>
          <a:lstStyle/>
          <a:p>
            <a:pPr marL="0" marR="0" lvl="0" indent="0" algn="l" defTabSz="914400" rtl="0" eaLnBrk="1" fontAlgn="base" latinLnBrk="0" hangingPunct="1">
              <a:lnSpc>
                <a:spcPct val="100000"/>
              </a:lnSpc>
              <a:spcBef>
                <a:spcPts val="300"/>
              </a:spcBef>
              <a:spcAft>
                <a:spcPct val="0"/>
              </a:spcAft>
              <a:buClr>
                <a:srgbClr val="181818"/>
              </a:buClr>
              <a:buSzTx/>
              <a:buFont typeface="Ericsson Hilda" panose="00000500000000000000" pitchFamily="2" charset="0"/>
              <a:buNone/>
              <a:tabLst/>
              <a:defRPr/>
            </a:pPr>
            <a:r>
              <a:rPr kumimoji="0" lang="en-US" sz="1200" b="0" i="0" u="none" strike="noStrike" kern="1000" cap="none" spc="-30" normalizeH="0" baseline="0" noProof="0">
                <a:ln>
                  <a:noFill/>
                </a:ln>
                <a:solidFill>
                  <a:srgbClr val="181818"/>
                </a:solidFill>
                <a:effectLst/>
                <a:uLnTx/>
                <a:uFillTx/>
                <a:latin typeface="Ericsson Hilda"/>
                <a:ea typeface="+mn-ea"/>
                <a:cs typeface="+mn-cs"/>
              </a:rPr>
              <a:t>0.1% late or lost packets</a:t>
            </a:r>
          </a:p>
        </p:txBody>
      </p:sp>
      <p:sp>
        <p:nvSpPr>
          <p:cNvPr id="99" name="Freeform: Shape 98">
            <a:extLst>
              <a:ext uri="{FF2B5EF4-FFF2-40B4-BE49-F238E27FC236}">
                <a16:creationId xmlns:a16="http://schemas.microsoft.com/office/drawing/2014/main" id="{5D5BB099-B3F5-4666-AEED-574390F96575}"/>
              </a:ext>
            </a:extLst>
          </p:cNvPr>
          <p:cNvSpPr/>
          <p:nvPr/>
        </p:nvSpPr>
        <p:spPr bwMode="auto">
          <a:xfrm>
            <a:off x="3627630" y="2537264"/>
            <a:ext cx="1329015" cy="772501"/>
          </a:xfrm>
          <a:custGeom>
            <a:avLst/>
            <a:gdLst>
              <a:gd name="connsiteX0" fmla="*/ 0 w 2507915"/>
              <a:gd name="connsiteY0" fmla="*/ 1427619 h 1438314"/>
              <a:gd name="connsiteX1" fmla="*/ 358273 w 2507915"/>
              <a:gd name="connsiteY1" fmla="*/ 347451 h 1438314"/>
              <a:gd name="connsiteX2" fmla="*/ 791410 w 2507915"/>
              <a:gd name="connsiteY2" fmla="*/ 31956 h 1438314"/>
              <a:gd name="connsiteX3" fmla="*/ 1256631 w 2507915"/>
              <a:gd name="connsiteY3" fmla="*/ 1010525 h 1438314"/>
              <a:gd name="connsiteX4" fmla="*/ 2507915 w 2507915"/>
              <a:gd name="connsiteY4" fmla="*/ 1438314 h 1438314"/>
              <a:gd name="connsiteX0" fmla="*/ 0 w 2502052"/>
              <a:gd name="connsiteY0" fmla="*/ 1427619 h 1427619"/>
              <a:gd name="connsiteX1" fmla="*/ 358273 w 2502052"/>
              <a:gd name="connsiteY1" fmla="*/ 347451 h 1427619"/>
              <a:gd name="connsiteX2" fmla="*/ 791410 w 2502052"/>
              <a:gd name="connsiteY2" fmla="*/ 31956 h 1427619"/>
              <a:gd name="connsiteX3" fmla="*/ 1256631 w 2502052"/>
              <a:gd name="connsiteY3" fmla="*/ 1010525 h 1427619"/>
              <a:gd name="connsiteX4" fmla="*/ 2502052 w 2502052"/>
              <a:gd name="connsiteY4" fmla="*/ 1367950 h 1427619"/>
              <a:gd name="connsiteX0" fmla="*/ 0 w 2502052"/>
              <a:gd name="connsiteY0" fmla="*/ 1427619 h 1427619"/>
              <a:gd name="connsiteX1" fmla="*/ 358273 w 2502052"/>
              <a:gd name="connsiteY1" fmla="*/ 347451 h 1427619"/>
              <a:gd name="connsiteX2" fmla="*/ 791410 w 2502052"/>
              <a:gd name="connsiteY2" fmla="*/ 31956 h 1427619"/>
              <a:gd name="connsiteX3" fmla="*/ 1256631 w 2502052"/>
              <a:gd name="connsiteY3" fmla="*/ 1010525 h 1427619"/>
              <a:gd name="connsiteX4" fmla="*/ 2502052 w 2502052"/>
              <a:gd name="connsiteY4" fmla="*/ 1367950 h 1427619"/>
              <a:gd name="connsiteX0" fmla="*/ 0 w 2502052"/>
              <a:gd name="connsiteY0" fmla="*/ 1427619 h 1427619"/>
              <a:gd name="connsiteX1" fmla="*/ 358273 w 2502052"/>
              <a:gd name="connsiteY1" fmla="*/ 347451 h 1427619"/>
              <a:gd name="connsiteX2" fmla="*/ 791410 w 2502052"/>
              <a:gd name="connsiteY2" fmla="*/ 31956 h 1427619"/>
              <a:gd name="connsiteX3" fmla="*/ 1256631 w 2502052"/>
              <a:gd name="connsiteY3" fmla="*/ 1010525 h 1427619"/>
              <a:gd name="connsiteX4" fmla="*/ 2502052 w 2502052"/>
              <a:gd name="connsiteY4" fmla="*/ 1379677 h 1427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2052" h="1427619">
                <a:moveTo>
                  <a:pt x="0" y="1427619"/>
                </a:moveTo>
                <a:cubicBezTo>
                  <a:pt x="113185" y="1003840"/>
                  <a:pt x="226371" y="580061"/>
                  <a:pt x="358273" y="347451"/>
                </a:cubicBezTo>
                <a:cubicBezTo>
                  <a:pt x="490175" y="114840"/>
                  <a:pt x="641684" y="-78556"/>
                  <a:pt x="791410" y="31956"/>
                </a:cubicBezTo>
                <a:cubicBezTo>
                  <a:pt x="941136" y="142468"/>
                  <a:pt x="970547" y="776132"/>
                  <a:pt x="1256631" y="1010525"/>
                </a:cubicBezTo>
                <a:cubicBezTo>
                  <a:pt x="1542715" y="1244918"/>
                  <a:pt x="2019452" y="1353344"/>
                  <a:pt x="2502052" y="1379677"/>
                </a:cubicBezTo>
              </a:path>
            </a:pathLst>
          </a:custGeom>
          <a:noFill/>
          <a:ln w="22225" cap="flat" cmpd="sng" algn="ctr">
            <a:solidFill>
              <a:schemeClr val="accent1"/>
            </a:solidFill>
            <a:prstDash val="solid"/>
            <a:round/>
            <a:headEnd type="none" w="med" len="med"/>
            <a:tailEnd type="none" w="med" len="med"/>
          </a:ln>
          <a:effectLst/>
        </p:spPr>
        <p:txBody>
          <a:bodyPr rtlCol="0" anchor="ctr"/>
          <a:lstStyle/>
          <a:p>
            <a:pPr marL="180000" marR="0" lvl="0" indent="-180000" algn="ctr"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1050" b="0" i="0" u="none" strike="noStrike" kern="1000" cap="none" spc="-30" normalizeH="0" baseline="0" noProof="0">
              <a:ln>
                <a:noFill/>
              </a:ln>
              <a:solidFill>
                <a:srgbClr val="181818"/>
              </a:solidFill>
              <a:effectLst/>
              <a:uLnTx/>
              <a:uFillTx/>
              <a:latin typeface="Ericsson Hilda"/>
              <a:ea typeface="+mn-ea"/>
              <a:cs typeface="+mn-cs"/>
            </a:endParaRPr>
          </a:p>
        </p:txBody>
      </p:sp>
      <p:sp>
        <p:nvSpPr>
          <p:cNvPr id="108" name="TextBox 107">
            <a:extLst>
              <a:ext uri="{FF2B5EF4-FFF2-40B4-BE49-F238E27FC236}">
                <a16:creationId xmlns:a16="http://schemas.microsoft.com/office/drawing/2014/main" id="{0807F336-0E01-4FD3-8DC6-CE9E63BAAAFE}"/>
              </a:ext>
            </a:extLst>
          </p:cNvPr>
          <p:cNvSpPr txBox="1"/>
          <p:nvPr/>
        </p:nvSpPr>
        <p:spPr bwMode="auto">
          <a:xfrm>
            <a:off x="5085235" y="3181358"/>
            <a:ext cx="457425" cy="179943"/>
          </a:xfrm>
          <a:prstGeom prst="rect">
            <a:avLst/>
          </a:prstGeom>
          <a:noFill/>
          <a:ln w="28575">
            <a:noFill/>
            <a:miter lim="800000"/>
            <a:headEnd/>
            <a:tailEnd/>
          </a:ln>
        </p:spPr>
        <p:txBody>
          <a:bodyPr vert="horz" wrap="none" lIns="72000" tIns="36000" rIns="73152" bIns="36576" numCol="1" rtlCol="0" anchor="t" anchorCtr="0" compatLnSpc="1">
            <a:prstTxWarp prst="textNoShape">
              <a:avLst/>
            </a:prstTxWarp>
            <a:noAutofit/>
          </a:bodyPr>
          <a:lstStyle/>
          <a:p>
            <a:pPr marL="0" marR="0" lvl="0" indent="0" algn="l" defTabSz="914400" rtl="0" eaLnBrk="1" fontAlgn="base" latinLnBrk="0" hangingPunct="1">
              <a:lnSpc>
                <a:spcPct val="100000"/>
              </a:lnSpc>
              <a:spcBef>
                <a:spcPts val="300"/>
              </a:spcBef>
              <a:spcAft>
                <a:spcPct val="0"/>
              </a:spcAft>
              <a:buClr>
                <a:srgbClr val="181818"/>
              </a:buClr>
              <a:buSzTx/>
              <a:buFont typeface="Ericsson Hilda" panose="00000500000000000000" pitchFamily="2" charset="0"/>
              <a:buNone/>
              <a:tabLst/>
              <a:defRPr/>
            </a:pPr>
            <a:r>
              <a:rPr kumimoji="0" lang="en-US" sz="1200" b="0" i="0" u="none" strike="noStrike" kern="1000" cap="none" spc="-30" normalizeH="0" baseline="0" noProof="0">
                <a:ln>
                  <a:noFill/>
                </a:ln>
                <a:solidFill>
                  <a:srgbClr val="181818"/>
                </a:solidFill>
                <a:effectLst/>
                <a:uLnTx/>
                <a:uFillTx/>
                <a:latin typeface="Ericsson Hilda"/>
                <a:ea typeface="+mn-ea"/>
                <a:cs typeface="+mn-cs"/>
              </a:rPr>
              <a:t>Latency</a:t>
            </a:r>
          </a:p>
        </p:txBody>
      </p:sp>
      <p:cxnSp>
        <p:nvCxnSpPr>
          <p:cNvPr id="109" name="Straight Arrow Connector 108">
            <a:extLst>
              <a:ext uri="{FF2B5EF4-FFF2-40B4-BE49-F238E27FC236}">
                <a16:creationId xmlns:a16="http://schemas.microsoft.com/office/drawing/2014/main" id="{754ABB90-17D6-4444-99BF-F3CB0649203B}"/>
              </a:ext>
            </a:extLst>
          </p:cNvPr>
          <p:cNvCxnSpPr>
            <a:cxnSpLocks/>
          </p:cNvCxnSpPr>
          <p:nvPr/>
        </p:nvCxnSpPr>
        <p:spPr bwMode="auto">
          <a:xfrm flipV="1">
            <a:off x="3504187" y="2424767"/>
            <a:ext cx="0" cy="903946"/>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10" name="Straight Arrow Connector 109">
            <a:extLst>
              <a:ext uri="{FF2B5EF4-FFF2-40B4-BE49-F238E27FC236}">
                <a16:creationId xmlns:a16="http://schemas.microsoft.com/office/drawing/2014/main" id="{84E56E9A-EFCE-4092-A5F5-C1B8CE18541E}"/>
              </a:ext>
            </a:extLst>
          </p:cNvPr>
          <p:cNvCxnSpPr>
            <a:cxnSpLocks/>
          </p:cNvCxnSpPr>
          <p:nvPr/>
        </p:nvCxnSpPr>
        <p:spPr bwMode="auto">
          <a:xfrm>
            <a:off x="3489584" y="3315905"/>
            <a:ext cx="1523427"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11" name="TextBox 110">
            <a:extLst>
              <a:ext uri="{FF2B5EF4-FFF2-40B4-BE49-F238E27FC236}">
                <a16:creationId xmlns:a16="http://schemas.microsoft.com/office/drawing/2014/main" id="{6623E284-2A0D-498F-BF26-D05D07ED729C}"/>
              </a:ext>
            </a:extLst>
          </p:cNvPr>
          <p:cNvSpPr txBox="1"/>
          <p:nvPr/>
        </p:nvSpPr>
        <p:spPr bwMode="auto">
          <a:xfrm>
            <a:off x="3229156" y="2136748"/>
            <a:ext cx="634820" cy="147026"/>
          </a:xfrm>
          <a:prstGeom prst="rect">
            <a:avLst/>
          </a:prstGeom>
          <a:noFill/>
          <a:ln w="28575">
            <a:noFill/>
            <a:miter lim="800000"/>
            <a:headEnd/>
            <a:tailEnd/>
          </a:ln>
        </p:spPr>
        <p:txBody>
          <a:bodyPr vert="horz" wrap="none" lIns="72000" tIns="36000" rIns="73152" bIns="36576" numCol="1" rtlCol="0" anchor="t" anchorCtr="0" compatLnSpc="1">
            <a:prstTxWarp prst="textNoShape">
              <a:avLst/>
            </a:prstTxWarp>
            <a:noAutofit/>
          </a:bodyPr>
          <a:lstStyle/>
          <a:p>
            <a:pPr marL="0" marR="0" lvl="0" indent="0" algn="l" defTabSz="914400" rtl="0" eaLnBrk="1" fontAlgn="base" latinLnBrk="0" hangingPunct="1">
              <a:lnSpc>
                <a:spcPct val="100000"/>
              </a:lnSpc>
              <a:spcBef>
                <a:spcPts val="300"/>
              </a:spcBef>
              <a:spcAft>
                <a:spcPct val="0"/>
              </a:spcAft>
              <a:buClr>
                <a:srgbClr val="181818"/>
              </a:buClr>
              <a:buSzTx/>
              <a:buFont typeface="Ericsson Hilda" panose="00000500000000000000" pitchFamily="2" charset="0"/>
              <a:buNone/>
              <a:tabLst/>
              <a:defRPr/>
            </a:pPr>
            <a:r>
              <a:rPr kumimoji="0" lang="en-US" sz="900" b="0" i="0" u="none" strike="noStrike" kern="1000" cap="none" spc="-30" normalizeH="0" baseline="0" noProof="0">
                <a:ln>
                  <a:noFill/>
                </a:ln>
                <a:solidFill>
                  <a:srgbClr val="181818"/>
                </a:solidFill>
                <a:effectLst/>
                <a:uLnTx/>
                <a:uFillTx/>
                <a:latin typeface="Ericsson Hilda"/>
                <a:ea typeface="+mn-ea"/>
                <a:cs typeface="+mn-cs"/>
              </a:rPr>
              <a:t>% of </a:t>
            </a:r>
            <a:r>
              <a:rPr kumimoji="0" lang="en-US" sz="1050" b="0" i="0" u="none" strike="noStrike" kern="1000" cap="none" spc="-30" normalizeH="0" baseline="0" noProof="0">
                <a:ln>
                  <a:noFill/>
                </a:ln>
                <a:solidFill>
                  <a:srgbClr val="181818"/>
                </a:solidFill>
                <a:effectLst/>
                <a:uLnTx/>
                <a:uFillTx/>
                <a:latin typeface="Ericsson Hilda"/>
                <a:ea typeface="+mn-ea"/>
                <a:cs typeface="+mn-cs"/>
              </a:rPr>
              <a:t>packets</a:t>
            </a:r>
          </a:p>
        </p:txBody>
      </p:sp>
      <p:sp>
        <p:nvSpPr>
          <p:cNvPr id="135" name="TextBox 134">
            <a:extLst>
              <a:ext uri="{FF2B5EF4-FFF2-40B4-BE49-F238E27FC236}">
                <a16:creationId xmlns:a16="http://schemas.microsoft.com/office/drawing/2014/main" id="{B4F9DCFC-2091-48AE-A4F8-EDF67E7D88A7}"/>
              </a:ext>
            </a:extLst>
          </p:cNvPr>
          <p:cNvSpPr txBox="1"/>
          <p:nvPr/>
        </p:nvSpPr>
        <p:spPr bwMode="auto">
          <a:xfrm>
            <a:off x="3598230" y="1785418"/>
            <a:ext cx="616809" cy="275992"/>
          </a:xfrm>
          <a:prstGeom prst="rect">
            <a:avLst/>
          </a:prstGeom>
          <a:noFill/>
          <a:ln w="12700">
            <a:noFill/>
            <a:miter lim="800000"/>
            <a:headEnd/>
            <a:tailEnd/>
          </a:ln>
        </p:spPr>
        <p:txBody>
          <a:bodyPr vert="horz" wrap="square" lIns="72000" tIns="36000" rIns="73152" bIns="36576" numCol="1" rtlCol="0" anchor="t" anchorCtr="0" compatLnSpc="1">
            <a:prstTxWarp prst="textNoShape">
              <a:avLst/>
            </a:prstTxWarp>
            <a:noAutofit/>
          </a:bodyPr>
          <a:lstStyle/>
          <a:p>
            <a:pPr marL="0" marR="0" lvl="0" indent="0" algn="l" defTabSz="914400" rtl="0" eaLnBrk="1" fontAlgn="base" latinLnBrk="0" hangingPunct="1">
              <a:lnSpc>
                <a:spcPct val="100000"/>
              </a:lnSpc>
              <a:spcBef>
                <a:spcPts val="300"/>
              </a:spcBef>
              <a:spcAft>
                <a:spcPct val="0"/>
              </a:spcAft>
              <a:buClr>
                <a:srgbClr val="181818"/>
              </a:buClr>
              <a:buSzTx/>
              <a:buFont typeface="Ericsson Hilda" panose="00000500000000000000" pitchFamily="2" charset="0"/>
              <a:buNone/>
              <a:tabLst/>
              <a:defRPr/>
            </a:pPr>
            <a:r>
              <a:rPr kumimoji="0" lang="en-US" sz="1600" b="0" i="0" u="none" strike="noStrike" kern="1000" cap="none" spc="-30" normalizeH="0" baseline="0" noProof="0">
                <a:ln>
                  <a:noFill/>
                </a:ln>
                <a:solidFill>
                  <a:srgbClr val="181818"/>
                </a:solidFill>
                <a:effectLst/>
                <a:uLnTx/>
                <a:uFillTx/>
                <a:latin typeface="Ericsson Hilda"/>
                <a:ea typeface="+mn-ea"/>
                <a:cs typeface="+mn-cs"/>
              </a:rPr>
              <a:t>MBB</a:t>
            </a:r>
            <a:endParaRPr kumimoji="0" lang="en-US" sz="1200" b="0" i="0" u="none" strike="noStrike" kern="1000" cap="none" spc="-30" normalizeH="0" baseline="0" noProof="0">
              <a:ln>
                <a:noFill/>
              </a:ln>
              <a:solidFill>
                <a:srgbClr val="181818"/>
              </a:solidFill>
              <a:effectLst/>
              <a:uLnTx/>
              <a:uFillTx/>
              <a:latin typeface="Ericsson Hilda"/>
              <a:ea typeface="+mn-ea"/>
              <a:cs typeface="+mn-cs"/>
            </a:endParaRPr>
          </a:p>
        </p:txBody>
      </p:sp>
      <p:grpSp>
        <p:nvGrpSpPr>
          <p:cNvPr id="37" name="Grupp 36">
            <a:extLst>
              <a:ext uri="{FF2B5EF4-FFF2-40B4-BE49-F238E27FC236}">
                <a16:creationId xmlns:a16="http://schemas.microsoft.com/office/drawing/2014/main" id="{2BD55577-38DF-F849-B34E-863327F8EBD7}"/>
              </a:ext>
            </a:extLst>
          </p:cNvPr>
          <p:cNvGrpSpPr/>
          <p:nvPr/>
        </p:nvGrpSpPr>
        <p:grpSpPr>
          <a:xfrm>
            <a:off x="969516" y="3968347"/>
            <a:ext cx="1880070" cy="1503858"/>
            <a:chOff x="2363502" y="4359794"/>
            <a:chExt cx="1880070" cy="1503858"/>
          </a:xfrm>
        </p:grpSpPr>
        <p:cxnSp>
          <p:nvCxnSpPr>
            <p:cNvPr id="121" name="Straight Connector 12">
              <a:extLst>
                <a:ext uri="{FF2B5EF4-FFF2-40B4-BE49-F238E27FC236}">
                  <a16:creationId xmlns:a16="http://schemas.microsoft.com/office/drawing/2014/main" id="{CE8F9227-C0E8-194A-B477-E2F9C80C6DC7}"/>
                </a:ext>
              </a:extLst>
            </p:cNvPr>
            <p:cNvCxnSpPr>
              <a:cxnSpLocks/>
            </p:cNvCxnSpPr>
            <p:nvPr/>
          </p:nvCxnSpPr>
          <p:spPr>
            <a:xfrm>
              <a:off x="3600838" y="5089730"/>
              <a:ext cx="0" cy="633995"/>
            </a:xfrm>
            <a:prstGeom prst="straightConnector1">
              <a:avLst/>
            </a:prstGeom>
            <a:noFill/>
            <a:ln w="6345" cap="flat">
              <a:solidFill>
                <a:schemeClr val="tx1"/>
              </a:solidFill>
              <a:prstDash val="solid"/>
              <a:miter/>
            </a:ln>
          </p:spPr>
        </p:cxnSp>
        <p:cxnSp>
          <p:nvCxnSpPr>
            <p:cNvPr id="127" name="Straight Connector 12">
              <a:extLst>
                <a:ext uri="{FF2B5EF4-FFF2-40B4-BE49-F238E27FC236}">
                  <a16:creationId xmlns:a16="http://schemas.microsoft.com/office/drawing/2014/main" id="{2959BD65-AB41-8340-BEB0-27F66AF33834}"/>
                </a:ext>
              </a:extLst>
            </p:cNvPr>
            <p:cNvCxnSpPr>
              <a:cxnSpLocks/>
            </p:cNvCxnSpPr>
            <p:nvPr/>
          </p:nvCxnSpPr>
          <p:spPr>
            <a:xfrm>
              <a:off x="2934632" y="5089730"/>
              <a:ext cx="0" cy="633995"/>
            </a:xfrm>
            <a:prstGeom prst="straightConnector1">
              <a:avLst/>
            </a:prstGeom>
            <a:noFill/>
            <a:ln w="6345" cap="flat">
              <a:solidFill>
                <a:schemeClr val="tx1"/>
              </a:solidFill>
              <a:prstDash val="solid"/>
              <a:miter/>
            </a:ln>
          </p:spPr>
        </p:cxnSp>
        <p:sp>
          <p:nvSpPr>
            <p:cNvPr id="153" name="Arrow: Pentagon 16">
              <a:extLst>
                <a:ext uri="{FF2B5EF4-FFF2-40B4-BE49-F238E27FC236}">
                  <a16:creationId xmlns:a16="http://schemas.microsoft.com/office/drawing/2014/main" id="{FE6CA683-4C5C-466F-B921-50176881737B}"/>
                </a:ext>
              </a:extLst>
            </p:cNvPr>
            <p:cNvSpPr/>
            <p:nvPr/>
          </p:nvSpPr>
          <p:spPr>
            <a:xfrm>
              <a:off x="2363502" y="5607827"/>
              <a:ext cx="1880070" cy="231797"/>
            </a:xfrm>
            <a:custGeom>
              <a:avLst/>
              <a:gdLst>
                <a:gd name="f0" fmla="val 10800000"/>
                <a:gd name="f1" fmla="val 5400000"/>
                <a:gd name="f2" fmla="val 180"/>
                <a:gd name="f3" fmla="val w"/>
                <a:gd name="f4" fmla="val h"/>
                <a:gd name="f5" fmla="val ss"/>
                <a:gd name="f6" fmla="val 0"/>
                <a:gd name="f7" fmla="val 50000"/>
                <a:gd name="f8" fmla="+- 0 0 -360"/>
                <a:gd name="f9" fmla="+- 0 0 -180"/>
                <a:gd name="f10" fmla="abs f3"/>
                <a:gd name="f11" fmla="abs f4"/>
                <a:gd name="f12" fmla="abs f5"/>
                <a:gd name="f13" fmla="*/ f8 f0 1"/>
                <a:gd name="f14" fmla="*/ f9 f0 1"/>
                <a:gd name="f15" fmla="?: f10 f3 1"/>
                <a:gd name="f16" fmla="?: f11 f4 1"/>
                <a:gd name="f17" fmla="?: f12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30 0 f6"/>
                <a:gd name="f33" fmla="+- f29 0 f6"/>
                <a:gd name="f34" fmla="*/ f30 f26 1"/>
                <a:gd name="f35" fmla="*/ f29 f26 1"/>
                <a:gd name="f36" fmla="*/ f32 1 2"/>
                <a:gd name="f37" fmla="min f33 f32"/>
                <a:gd name="f38" fmla="+- f6 f36 0"/>
                <a:gd name="f39" fmla="*/ f37 f7 1"/>
                <a:gd name="f40" fmla="*/ f39 1 100000"/>
                <a:gd name="f41" fmla="*/ f38 f26 1"/>
                <a:gd name="f42" fmla="+- f29 0 f40"/>
                <a:gd name="f43" fmla="+- f42 f29 0"/>
                <a:gd name="f44" fmla="*/ f42 1 2"/>
                <a:gd name="f45" fmla="*/ f42 f26 1"/>
                <a:gd name="f46" fmla="*/ f43 1 2"/>
                <a:gd name="f47" fmla="*/ f44 f26 1"/>
                <a:gd name="f48" fmla="*/ f46 f26 1"/>
              </a:gdLst>
              <a:ahLst/>
              <a:cxnLst>
                <a:cxn ang="3cd4">
                  <a:pos x="hc" y="t"/>
                </a:cxn>
                <a:cxn ang="0">
                  <a:pos x="r" y="vc"/>
                </a:cxn>
                <a:cxn ang="cd4">
                  <a:pos x="hc" y="b"/>
                </a:cxn>
                <a:cxn ang="cd2">
                  <a:pos x="l" y="vc"/>
                </a:cxn>
                <a:cxn ang="f24">
                  <a:pos x="f47" y="f31"/>
                </a:cxn>
                <a:cxn ang="f25">
                  <a:pos x="f47" y="f34"/>
                </a:cxn>
              </a:cxnLst>
              <a:rect l="f31" t="f31" r="f48" b="f34"/>
              <a:pathLst>
                <a:path>
                  <a:moveTo>
                    <a:pt x="f31" y="f31"/>
                  </a:moveTo>
                  <a:lnTo>
                    <a:pt x="f45" y="f31"/>
                  </a:lnTo>
                  <a:lnTo>
                    <a:pt x="f35" y="f41"/>
                  </a:lnTo>
                  <a:lnTo>
                    <a:pt x="f45" y="f34"/>
                  </a:lnTo>
                  <a:lnTo>
                    <a:pt x="f31" y="f34"/>
                  </a:lnTo>
                  <a:close/>
                </a:path>
              </a:pathLst>
            </a:custGeom>
            <a:solidFill>
              <a:schemeClr val="accent1"/>
            </a:solidFill>
            <a:ln cap="flat">
              <a:noFill/>
              <a:prstDash val="solid"/>
            </a:ln>
          </p:spPr>
          <p:txBody>
            <a:bodyPr vert="horz" wrap="square" lIns="71999" tIns="35999" rIns="73152" bIns="36576" anchor="t" anchorCtr="0" compatLnSpc="1">
              <a:noAutofit/>
            </a:bodyPr>
            <a:lstStyle/>
            <a:p>
              <a:pPr marL="357192" marR="0" lvl="0" indent="-357192" algn="l" defTabSz="914400" rtl="0" eaLnBrk="1" fontAlgn="auto" latinLnBrk="0" hangingPunct="1">
                <a:lnSpc>
                  <a:spcPct val="100000"/>
                </a:lnSpc>
                <a:spcBef>
                  <a:spcPts val="300"/>
                </a:spcBef>
                <a:spcAft>
                  <a:spcPts val="0"/>
                </a:spcAft>
                <a:buClrTx/>
                <a:buSzPct val="100000"/>
                <a:buFont typeface="Ericsson Hilda" pitchFamily="2"/>
                <a:buChar char="—"/>
                <a:tabLst/>
                <a:defRPr sz="1800" b="0" i="0" u="none" strike="noStrike" kern="0" cap="none" spc="0" baseline="0">
                  <a:solidFill>
                    <a:srgbClr val="000000"/>
                  </a:solidFill>
                  <a:uFillTx/>
                </a:defRPr>
              </a:pPr>
              <a:endParaRPr kumimoji="0" lang="sv-SE" sz="1100" b="0" i="0" u="none" strike="noStrike" kern="1200" cap="none" spc="0" normalizeH="0" baseline="0" noProof="0">
                <a:ln>
                  <a:noFill/>
                </a:ln>
                <a:solidFill>
                  <a:srgbClr val="FFFFFF"/>
                </a:solidFill>
                <a:effectLst/>
                <a:uLnTx/>
                <a:uFillTx/>
                <a:latin typeface="Calibri"/>
                <a:ea typeface="+mn-ea"/>
                <a:cs typeface="+mn-cs"/>
              </a:endParaRPr>
            </a:p>
          </p:txBody>
        </p:sp>
        <p:sp>
          <p:nvSpPr>
            <p:cNvPr id="161" name="TextBox 19">
              <a:extLst>
                <a:ext uri="{FF2B5EF4-FFF2-40B4-BE49-F238E27FC236}">
                  <a16:creationId xmlns:a16="http://schemas.microsoft.com/office/drawing/2014/main" id="{A7A205D0-2A40-42F8-9BE0-89B1A59E05B2}"/>
                </a:ext>
              </a:extLst>
            </p:cNvPr>
            <p:cNvSpPr txBox="1"/>
            <p:nvPr/>
          </p:nvSpPr>
          <p:spPr>
            <a:xfrm>
              <a:off x="2588708" y="5586653"/>
              <a:ext cx="1606003"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sv-SE" sz="1200" b="0" i="0" u="none" strike="noStrike" kern="1200" cap="none" spc="0" normalizeH="0" baseline="0" noProof="0">
                  <a:ln>
                    <a:noFill/>
                  </a:ln>
                  <a:solidFill>
                    <a:srgbClr val="FFFFFF"/>
                  </a:solidFill>
                  <a:effectLst/>
                  <a:uLnTx/>
                  <a:uFillTx/>
                  <a:latin typeface="Ericsson Hilda" pitchFamily="2" charset="0"/>
                  <a:ea typeface="+mn-ea"/>
                  <a:cs typeface="+mn-cs"/>
                </a:rPr>
                <a:t>5G NR URLLC</a:t>
              </a:r>
            </a:p>
          </p:txBody>
        </p:sp>
        <p:sp>
          <p:nvSpPr>
            <p:cNvPr id="166" name="TextBox 24">
              <a:extLst>
                <a:ext uri="{FF2B5EF4-FFF2-40B4-BE49-F238E27FC236}">
                  <a16:creationId xmlns:a16="http://schemas.microsoft.com/office/drawing/2014/main" id="{0C02EA82-F61C-4DDA-A297-648239160B9F}"/>
                </a:ext>
              </a:extLst>
            </p:cNvPr>
            <p:cNvSpPr txBox="1"/>
            <p:nvPr/>
          </p:nvSpPr>
          <p:spPr>
            <a:xfrm>
              <a:off x="2426837" y="5186558"/>
              <a:ext cx="525051" cy="430887"/>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sv-SE" sz="1100" b="0" i="0" u="none" strike="noStrike" kern="1200" cap="none" spc="0" normalizeH="0" baseline="0" noProof="0">
                  <a:ln>
                    <a:noFill/>
                  </a:ln>
                  <a:solidFill>
                    <a:srgbClr val="000000"/>
                  </a:solidFill>
                  <a:effectLst/>
                  <a:uLnTx/>
                  <a:uFillTx/>
                  <a:latin typeface="Ericsson Hilda" pitchFamily="2" charset="0"/>
                  <a:ea typeface="+mn-ea"/>
                  <a:cs typeface="+mn-cs"/>
                </a:rPr>
                <a:t>Rel-15</a:t>
              </a:r>
            </a:p>
          </p:txBody>
        </p:sp>
        <p:sp>
          <p:nvSpPr>
            <p:cNvPr id="167" name="TextBox 25">
              <a:extLst>
                <a:ext uri="{FF2B5EF4-FFF2-40B4-BE49-F238E27FC236}">
                  <a16:creationId xmlns:a16="http://schemas.microsoft.com/office/drawing/2014/main" id="{54726EB3-749B-4056-A698-B4315F67D35E}"/>
                </a:ext>
              </a:extLst>
            </p:cNvPr>
            <p:cNvSpPr txBox="1"/>
            <p:nvPr/>
          </p:nvSpPr>
          <p:spPr>
            <a:xfrm>
              <a:off x="3055990" y="5185755"/>
              <a:ext cx="525051" cy="430887"/>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sv-SE" sz="1100" b="0" i="0" u="none" strike="noStrike" kern="1200" cap="none" spc="0" normalizeH="0" baseline="0" noProof="0">
                  <a:ln>
                    <a:noFill/>
                  </a:ln>
                  <a:solidFill>
                    <a:srgbClr val="000000"/>
                  </a:solidFill>
                  <a:effectLst/>
                  <a:uLnTx/>
                  <a:uFillTx/>
                  <a:latin typeface="Ericsson Hilda" pitchFamily="2" charset="0"/>
                  <a:ea typeface="+mn-ea"/>
                  <a:cs typeface="+mn-cs"/>
                </a:rPr>
                <a:t>Rel-16</a:t>
              </a:r>
            </a:p>
          </p:txBody>
        </p:sp>
        <p:sp>
          <p:nvSpPr>
            <p:cNvPr id="168" name="TextBox 26">
              <a:extLst>
                <a:ext uri="{FF2B5EF4-FFF2-40B4-BE49-F238E27FC236}">
                  <a16:creationId xmlns:a16="http://schemas.microsoft.com/office/drawing/2014/main" id="{7D7E52F5-9E13-4AEF-A7DA-7A3E1C6FA723}"/>
                </a:ext>
              </a:extLst>
            </p:cNvPr>
            <p:cNvSpPr txBox="1"/>
            <p:nvPr/>
          </p:nvSpPr>
          <p:spPr>
            <a:xfrm>
              <a:off x="3670713" y="5175330"/>
              <a:ext cx="525051" cy="430887"/>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sv-SE" sz="1100" b="0" i="0" u="none" strike="noStrike" kern="1200" cap="none" spc="0" normalizeH="0" baseline="0" noProof="0">
                  <a:ln>
                    <a:noFill/>
                  </a:ln>
                  <a:solidFill>
                    <a:srgbClr val="000000"/>
                  </a:solidFill>
                  <a:effectLst/>
                  <a:uLnTx/>
                  <a:uFillTx/>
                  <a:latin typeface="Ericsson Hilda" pitchFamily="2" charset="0"/>
                  <a:ea typeface="+mn-ea"/>
                  <a:cs typeface="+mn-cs"/>
                </a:rPr>
                <a:t>Rel-17</a:t>
              </a:r>
            </a:p>
          </p:txBody>
        </p:sp>
        <p:pic>
          <p:nvPicPr>
            <p:cNvPr id="177" name="Picture 4" descr="Image result for 3GPP logo">
              <a:extLst>
                <a:ext uri="{FF2B5EF4-FFF2-40B4-BE49-F238E27FC236}">
                  <a16:creationId xmlns:a16="http://schemas.microsoft.com/office/drawing/2014/main" id="{26E944F8-AE7F-4A0B-B978-F748A139CA7D}"/>
                </a:ext>
              </a:extLst>
            </p:cNvPr>
            <p:cNvPicPr>
              <a:picLocks noChangeAspect="1"/>
            </p:cNvPicPr>
            <p:nvPr/>
          </p:nvPicPr>
          <p:blipFill>
            <a:blip r:embed="rId3"/>
            <a:srcRect/>
            <a:stretch>
              <a:fillRect/>
            </a:stretch>
          </p:blipFill>
          <p:spPr>
            <a:xfrm>
              <a:off x="2814443" y="4359794"/>
              <a:ext cx="1071606" cy="628476"/>
            </a:xfrm>
            <a:prstGeom prst="rect">
              <a:avLst/>
            </a:prstGeom>
            <a:noFill/>
            <a:ln cap="flat">
              <a:noFill/>
            </a:ln>
          </p:spPr>
        </p:pic>
      </p:grpSp>
      <p:sp>
        <p:nvSpPr>
          <p:cNvPr id="181" name="TextBox 180">
            <a:extLst>
              <a:ext uri="{FF2B5EF4-FFF2-40B4-BE49-F238E27FC236}">
                <a16:creationId xmlns:a16="http://schemas.microsoft.com/office/drawing/2014/main" id="{65E2E1E2-17DD-41E8-894B-0196923B6834}"/>
              </a:ext>
            </a:extLst>
          </p:cNvPr>
          <p:cNvSpPr txBox="1"/>
          <p:nvPr/>
        </p:nvSpPr>
        <p:spPr bwMode="auto">
          <a:xfrm>
            <a:off x="7052939" y="1667703"/>
            <a:ext cx="2715535" cy="296069"/>
          </a:xfrm>
          <a:prstGeom prst="rect">
            <a:avLst/>
          </a:prstGeom>
          <a:noFill/>
          <a:ln w="12700">
            <a:noFill/>
            <a:miter lim="800000"/>
            <a:headEnd/>
            <a:tailEnd/>
          </a:ln>
        </p:spPr>
        <p:txBody>
          <a:bodyPr vert="horz" wrap="square" lIns="72000" tIns="36000" rIns="73152" bIns="36576" numCol="1" rtlCol="0" anchor="t" anchorCtr="0" compatLnSpc="1">
            <a:prstTxWarp prst="textNoShape">
              <a:avLst/>
            </a:prstTxWarp>
            <a:noAutofit/>
          </a:bodyPr>
          <a:lstStyle/>
          <a:p>
            <a:pPr marL="0" marR="0" lvl="0" indent="0" algn="l" defTabSz="914400" rtl="0" eaLnBrk="1" fontAlgn="base" latinLnBrk="0" hangingPunct="1">
              <a:lnSpc>
                <a:spcPct val="100000"/>
              </a:lnSpc>
              <a:spcBef>
                <a:spcPts val="300"/>
              </a:spcBef>
              <a:spcAft>
                <a:spcPct val="0"/>
              </a:spcAft>
              <a:buClr>
                <a:srgbClr val="181818"/>
              </a:buClr>
              <a:buSzTx/>
              <a:buFont typeface="Ericsson Hilda" panose="00000500000000000000" pitchFamily="2" charset="0"/>
              <a:buNone/>
              <a:tabLst/>
              <a:defRPr/>
            </a:pPr>
            <a:r>
              <a:rPr kumimoji="0" lang="en-US" sz="1600" b="0" i="0" u="none" strike="noStrike" kern="1000" cap="none" spc="-30" normalizeH="0" baseline="0" noProof="0">
                <a:ln>
                  <a:noFill/>
                </a:ln>
                <a:solidFill>
                  <a:srgbClr val="181818"/>
                </a:solidFill>
                <a:effectLst/>
                <a:uLnTx/>
                <a:uFillTx/>
                <a:latin typeface="Ericsson Hilda"/>
                <a:ea typeface="+mn-ea"/>
                <a:cs typeface="+mn-cs"/>
              </a:rPr>
              <a:t>URLLC (example)</a:t>
            </a:r>
          </a:p>
        </p:txBody>
      </p:sp>
      <p:sp>
        <p:nvSpPr>
          <p:cNvPr id="42" name="TextBox 41">
            <a:extLst>
              <a:ext uri="{FF2B5EF4-FFF2-40B4-BE49-F238E27FC236}">
                <a16:creationId xmlns:a16="http://schemas.microsoft.com/office/drawing/2014/main" id="{DADAE281-2F7F-4B19-9AEC-D26668D1B59F}"/>
              </a:ext>
            </a:extLst>
          </p:cNvPr>
          <p:cNvSpPr txBox="1"/>
          <p:nvPr/>
        </p:nvSpPr>
        <p:spPr bwMode="auto">
          <a:xfrm>
            <a:off x="2187055" y="1312209"/>
            <a:ext cx="8638495" cy="425502"/>
          </a:xfrm>
          <a:prstGeom prst="rect">
            <a:avLst/>
          </a:prstGeom>
          <a:noFill/>
          <a:ln w="12700">
            <a:noFill/>
            <a:miter lim="800000"/>
            <a:headEnd/>
            <a:tailEnd/>
          </a:ln>
        </p:spPr>
        <p:txBody>
          <a:bodyPr vert="horz" wrap="square" lIns="72000" tIns="36000" rIns="73152" bIns="36576" numCol="1" rtlCol="0" anchor="t" anchorCtr="0" compatLnSpc="1">
            <a:prstTxWarp prst="textNoShape">
              <a:avLst/>
            </a:prstTxWarp>
            <a:noAutofit/>
          </a:bodyPr>
          <a:lstStyle/>
          <a:p>
            <a:pPr marL="0" marR="0" lvl="0" indent="0" algn="l" defTabSz="914400" rtl="0" eaLnBrk="1" fontAlgn="base" latinLnBrk="0" hangingPunct="1">
              <a:lnSpc>
                <a:spcPct val="100000"/>
              </a:lnSpc>
              <a:spcBef>
                <a:spcPts val="300"/>
              </a:spcBef>
              <a:spcAft>
                <a:spcPct val="0"/>
              </a:spcAft>
              <a:buClr>
                <a:srgbClr val="181818"/>
              </a:buClr>
              <a:buSzTx/>
              <a:buFont typeface="Ericsson Hilda" panose="00000500000000000000" pitchFamily="2" charset="0"/>
              <a:buNone/>
              <a:tabLst/>
              <a:defRPr/>
            </a:pPr>
            <a:r>
              <a:rPr kumimoji="0" lang="en-US" sz="2000" b="0" i="0" u="none" strike="noStrike" kern="1000" cap="none" spc="-30" normalizeH="0" baseline="0" noProof="0">
                <a:ln>
                  <a:noFill/>
                </a:ln>
                <a:solidFill>
                  <a:srgbClr val="181818"/>
                </a:solidFill>
                <a:effectLst/>
                <a:uLnTx/>
                <a:uFillTx/>
                <a:latin typeface="Ericsson Hilda Light"/>
                <a:ea typeface="+mn-ea"/>
                <a:cs typeface="+mn-cs"/>
              </a:rPr>
              <a:t>Data delivery within specific latency bounds with required guarantee levels*</a:t>
            </a:r>
          </a:p>
        </p:txBody>
      </p:sp>
      <p:sp>
        <p:nvSpPr>
          <p:cNvPr id="83" name="TextBox 82">
            <a:extLst>
              <a:ext uri="{FF2B5EF4-FFF2-40B4-BE49-F238E27FC236}">
                <a16:creationId xmlns:a16="http://schemas.microsoft.com/office/drawing/2014/main" id="{9DECF646-8958-479A-94F7-3B650A5EE43F}"/>
              </a:ext>
            </a:extLst>
          </p:cNvPr>
          <p:cNvSpPr txBox="1"/>
          <p:nvPr/>
        </p:nvSpPr>
        <p:spPr bwMode="auto">
          <a:xfrm>
            <a:off x="7715742" y="3453783"/>
            <a:ext cx="694965" cy="182009"/>
          </a:xfrm>
          <a:prstGeom prst="rect">
            <a:avLst/>
          </a:prstGeom>
          <a:noFill/>
          <a:ln w="12700">
            <a:noFill/>
            <a:miter lim="800000"/>
            <a:headEnd/>
            <a:tailEnd/>
          </a:ln>
        </p:spPr>
        <p:txBody>
          <a:bodyPr vert="horz" wrap="square" lIns="72000" tIns="36000" rIns="73152" bIns="36576" numCol="1" rtlCol="0" anchor="t" anchorCtr="0" compatLnSpc="1">
            <a:prstTxWarp prst="textNoShape">
              <a:avLst/>
            </a:prstTxWarp>
            <a:noAutofit/>
          </a:bodyPr>
          <a:lstStyle/>
          <a:p>
            <a:pPr marL="0" marR="0" lvl="0" indent="0" algn="l" defTabSz="914400" rtl="0" eaLnBrk="1" fontAlgn="base" latinLnBrk="0" hangingPunct="1">
              <a:lnSpc>
                <a:spcPct val="100000"/>
              </a:lnSpc>
              <a:spcBef>
                <a:spcPts val="300"/>
              </a:spcBef>
              <a:spcAft>
                <a:spcPct val="0"/>
              </a:spcAft>
              <a:buClr>
                <a:srgbClr val="181818"/>
              </a:buClr>
              <a:buSzTx/>
              <a:buFont typeface="Ericsson Hilda" panose="00000500000000000000" pitchFamily="2" charset="0"/>
              <a:buNone/>
              <a:tabLst/>
              <a:defRPr/>
            </a:pPr>
            <a:r>
              <a:rPr kumimoji="0" lang="en-US" sz="1050" b="0" i="0" u="none" strike="noStrike" kern="1000" cap="none" spc="-30" normalizeH="0" baseline="0" noProof="0">
                <a:ln>
                  <a:noFill/>
                </a:ln>
                <a:solidFill>
                  <a:srgbClr val="181818"/>
                </a:solidFill>
                <a:effectLst/>
                <a:uLnTx/>
                <a:uFillTx/>
                <a:latin typeface="Ericsson Hilda"/>
                <a:ea typeface="+mn-ea"/>
                <a:cs typeface="+mn-cs"/>
              </a:rPr>
              <a:t>30ms</a:t>
            </a:r>
            <a:endParaRPr kumimoji="0" lang="en-US" sz="1100" b="0" i="0" u="none" strike="noStrike" kern="1000" cap="none" spc="-30" normalizeH="0" baseline="0" noProof="0">
              <a:ln>
                <a:noFill/>
              </a:ln>
              <a:solidFill>
                <a:srgbClr val="181818"/>
              </a:solidFill>
              <a:effectLst/>
              <a:uLnTx/>
              <a:uFillTx/>
              <a:latin typeface="Ericsson Hilda"/>
              <a:ea typeface="+mn-ea"/>
              <a:cs typeface="+mn-cs"/>
            </a:endParaRPr>
          </a:p>
        </p:txBody>
      </p:sp>
      <p:sp>
        <p:nvSpPr>
          <p:cNvPr id="85" name="TextBox 84">
            <a:extLst>
              <a:ext uri="{FF2B5EF4-FFF2-40B4-BE49-F238E27FC236}">
                <a16:creationId xmlns:a16="http://schemas.microsoft.com/office/drawing/2014/main" id="{EF7EC94C-A15A-4C8A-BE53-241511EB8130}"/>
              </a:ext>
            </a:extLst>
          </p:cNvPr>
          <p:cNvSpPr txBox="1"/>
          <p:nvPr/>
        </p:nvSpPr>
        <p:spPr bwMode="auto">
          <a:xfrm>
            <a:off x="5159984" y="2410936"/>
            <a:ext cx="1515663" cy="503869"/>
          </a:xfrm>
          <a:prstGeom prst="rect">
            <a:avLst/>
          </a:prstGeom>
          <a:noFill/>
          <a:ln w="12700">
            <a:noFill/>
            <a:miter lim="800000"/>
            <a:headEnd/>
            <a:tailEnd/>
          </a:ln>
        </p:spPr>
        <p:txBody>
          <a:bodyPr vert="horz" wrap="square" lIns="72000" tIns="36000" rIns="73152" bIns="36576" numCol="1" rtlCol="0" anchor="t" anchorCtr="0" compatLnSpc="1">
            <a:prstTxWarp prst="textNoShape">
              <a:avLst/>
            </a:prstTxWarp>
            <a:noAutofit/>
          </a:bodyPr>
          <a:lstStyle/>
          <a:p>
            <a:pPr marL="0" marR="0" lvl="0" indent="0" algn="ctr" defTabSz="914400" rtl="0" eaLnBrk="1" fontAlgn="base" latinLnBrk="0" hangingPunct="1">
              <a:lnSpc>
                <a:spcPct val="100000"/>
              </a:lnSpc>
              <a:spcBef>
                <a:spcPts val="300"/>
              </a:spcBef>
              <a:spcAft>
                <a:spcPct val="0"/>
              </a:spcAft>
              <a:buClr>
                <a:srgbClr val="181818"/>
              </a:buClr>
              <a:buSzTx/>
              <a:buFont typeface="Ericsson Hilda" panose="00000500000000000000" pitchFamily="2" charset="0"/>
              <a:buNone/>
              <a:tabLst/>
              <a:defRPr/>
            </a:pPr>
            <a:r>
              <a:rPr kumimoji="0" lang="en-US" sz="1200" b="0" i="0" u="none" strike="noStrike" kern="1000" cap="none" spc="-30" normalizeH="0" baseline="0" noProof="0">
                <a:ln>
                  <a:noFill/>
                </a:ln>
                <a:solidFill>
                  <a:srgbClr val="181818"/>
                </a:solidFill>
                <a:effectLst/>
                <a:uLnTx/>
                <a:uFillTx/>
                <a:latin typeface="Ericsson Hilda"/>
                <a:ea typeface="+mn-ea"/>
                <a:cs typeface="+mn-cs"/>
              </a:rPr>
              <a:t>From best effort to bounded latency</a:t>
            </a:r>
          </a:p>
        </p:txBody>
      </p:sp>
      <p:cxnSp>
        <p:nvCxnSpPr>
          <p:cNvPr id="39" name="Rak pil 38">
            <a:extLst>
              <a:ext uri="{FF2B5EF4-FFF2-40B4-BE49-F238E27FC236}">
                <a16:creationId xmlns:a16="http://schemas.microsoft.com/office/drawing/2014/main" id="{980C74C9-F136-C745-A6B0-0FC392CF12E6}"/>
              </a:ext>
            </a:extLst>
          </p:cNvPr>
          <p:cNvCxnSpPr>
            <a:cxnSpLocks/>
          </p:cNvCxnSpPr>
          <p:nvPr/>
        </p:nvCxnSpPr>
        <p:spPr bwMode="auto">
          <a:xfrm>
            <a:off x="5625713" y="3033378"/>
            <a:ext cx="760303"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4" name="Rak pil 133">
            <a:extLst>
              <a:ext uri="{FF2B5EF4-FFF2-40B4-BE49-F238E27FC236}">
                <a16:creationId xmlns:a16="http://schemas.microsoft.com/office/drawing/2014/main" id="{E2AB6B60-0A1D-CA44-9139-7EAF14C76C6F}"/>
              </a:ext>
            </a:extLst>
          </p:cNvPr>
          <p:cNvCxnSpPr>
            <a:cxnSpLocks/>
          </p:cNvCxnSpPr>
          <p:nvPr/>
        </p:nvCxnSpPr>
        <p:spPr bwMode="auto">
          <a:xfrm>
            <a:off x="4700066" y="5450192"/>
            <a:ext cx="498246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87" name="Grupp 86">
            <a:extLst>
              <a:ext uri="{FF2B5EF4-FFF2-40B4-BE49-F238E27FC236}">
                <a16:creationId xmlns:a16="http://schemas.microsoft.com/office/drawing/2014/main" id="{A9F5E814-42F1-D944-84FF-5C5FCB0BA2DD}"/>
              </a:ext>
            </a:extLst>
          </p:cNvPr>
          <p:cNvGrpSpPr/>
          <p:nvPr/>
        </p:nvGrpSpPr>
        <p:grpSpPr>
          <a:xfrm>
            <a:off x="10353814" y="3920303"/>
            <a:ext cx="1271282" cy="388843"/>
            <a:chOff x="10343250" y="4336322"/>
            <a:chExt cx="1271282" cy="388843"/>
          </a:xfrm>
        </p:grpSpPr>
        <p:sp>
          <p:nvSpPr>
            <p:cNvPr id="117" name="TextBox 116">
              <a:extLst>
                <a:ext uri="{FF2B5EF4-FFF2-40B4-BE49-F238E27FC236}">
                  <a16:creationId xmlns:a16="http://schemas.microsoft.com/office/drawing/2014/main" id="{EBE688A0-F4B2-48BC-9703-ED8252E28394}"/>
                </a:ext>
              </a:extLst>
            </p:cNvPr>
            <p:cNvSpPr txBox="1"/>
            <p:nvPr/>
          </p:nvSpPr>
          <p:spPr bwMode="auto">
            <a:xfrm>
              <a:off x="10513046" y="4336322"/>
              <a:ext cx="1101486" cy="195937"/>
            </a:xfrm>
            <a:prstGeom prst="rect">
              <a:avLst/>
            </a:prstGeom>
            <a:noFill/>
            <a:ln w="12700">
              <a:noFill/>
              <a:miter lim="800000"/>
              <a:headEnd/>
              <a:tailEnd/>
            </a:ln>
          </p:spPr>
          <p:txBody>
            <a:bodyPr vert="horz" wrap="square" lIns="72000" tIns="36000" rIns="73152" bIns="36576" numCol="1" rtlCol="0"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r>
                <a:rPr kumimoji="0" lang="sv-SE" sz="1050" b="0" i="0" u="none" strike="noStrike" kern="1200" cap="none" spc="0" normalizeH="0" baseline="0" noProof="0">
                  <a:ln>
                    <a:noFill/>
                  </a:ln>
                  <a:solidFill>
                    <a:srgbClr val="181818"/>
                  </a:solidFill>
                  <a:effectLst/>
                  <a:uLnTx/>
                  <a:uFillTx/>
                  <a:latin typeface="Ericsson Hilda"/>
                  <a:ea typeface="+mn-ea"/>
                  <a:cs typeface="+mn-cs"/>
                </a:rPr>
                <a:t>Rel-15 eval.</a:t>
              </a:r>
            </a:p>
          </p:txBody>
        </p:sp>
        <p:sp>
          <p:nvSpPr>
            <p:cNvPr id="122" name="Oval 121">
              <a:extLst>
                <a:ext uri="{FF2B5EF4-FFF2-40B4-BE49-F238E27FC236}">
                  <a16:creationId xmlns:a16="http://schemas.microsoft.com/office/drawing/2014/main" id="{DD50B83C-F3D3-4303-B699-927D1EEA6DBE}"/>
                </a:ext>
              </a:extLst>
            </p:cNvPr>
            <p:cNvSpPr/>
            <p:nvPr/>
          </p:nvSpPr>
          <p:spPr bwMode="auto">
            <a:xfrm>
              <a:off x="10343250" y="4591783"/>
              <a:ext cx="129600" cy="128417"/>
            </a:xfrm>
            <a:prstGeom prst="ellipse">
              <a:avLst/>
            </a:prstGeom>
            <a:solidFill>
              <a:srgbClr val="00B050"/>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lvl="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sv-SE" sz="1050" b="0" i="0" u="none" strike="noStrike" kern="1200" cap="none" spc="0" normalizeH="0" baseline="0" noProof="0" err="1">
                <a:ln>
                  <a:noFill/>
                </a:ln>
                <a:solidFill>
                  <a:srgbClr val="FFFFFF"/>
                </a:solidFill>
                <a:effectLst/>
                <a:uLnTx/>
                <a:uFillTx/>
                <a:latin typeface="Ericsson Hilda"/>
                <a:ea typeface="+mn-ea"/>
                <a:cs typeface="+mn-cs"/>
              </a:endParaRPr>
            </a:p>
          </p:txBody>
        </p:sp>
        <p:sp>
          <p:nvSpPr>
            <p:cNvPr id="124" name="Oval 123">
              <a:extLst>
                <a:ext uri="{FF2B5EF4-FFF2-40B4-BE49-F238E27FC236}">
                  <a16:creationId xmlns:a16="http://schemas.microsoft.com/office/drawing/2014/main" id="{5B09F0C7-FD87-4953-B4CA-3D988F57E0E2}"/>
                </a:ext>
              </a:extLst>
            </p:cNvPr>
            <p:cNvSpPr/>
            <p:nvPr/>
          </p:nvSpPr>
          <p:spPr bwMode="auto">
            <a:xfrm>
              <a:off x="10343450" y="4375848"/>
              <a:ext cx="129600" cy="128417"/>
            </a:xfrm>
            <a:prstGeom prst="ellipse">
              <a:avLst/>
            </a:prstGeom>
            <a:solidFill>
              <a:schemeClr val="accent3"/>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lvl="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sv-SE" sz="1050" b="0" i="0" u="none" strike="noStrike" kern="1200" cap="none" spc="0" normalizeH="0" baseline="0" noProof="0" err="1">
                <a:ln>
                  <a:noFill/>
                </a:ln>
                <a:solidFill>
                  <a:srgbClr val="FFFFFF"/>
                </a:solidFill>
                <a:effectLst/>
                <a:uLnTx/>
                <a:uFillTx/>
                <a:latin typeface="Ericsson Hilda"/>
                <a:ea typeface="+mn-ea"/>
                <a:cs typeface="+mn-cs"/>
              </a:endParaRPr>
            </a:p>
          </p:txBody>
        </p:sp>
        <p:sp>
          <p:nvSpPr>
            <p:cNvPr id="138" name="TextBox 116">
              <a:extLst>
                <a:ext uri="{FF2B5EF4-FFF2-40B4-BE49-F238E27FC236}">
                  <a16:creationId xmlns:a16="http://schemas.microsoft.com/office/drawing/2014/main" id="{22B6ED0F-FEF2-614C-BDBB-3FFFDBC4BA5A}"/>
                </a:ext>
              </a:extLst>
            </p:cNvPr>
            <p:cNvSpPr txBox="1"/>
            <p:nvPr/>
          </p:nvSpPr>
          <p:spPr bwMode="auto">
            <a:xfrm>
              <a:off x="10513046" y="4529228"/>
              <a:ext cx="1101486" cy="195937"/>
            </a:xfrm>
            <a:prstGeom prst="rect">
              <a:avLst/>
            </a:prstGeom>
            <a:noFill/>
            <a:ln w="12700">
              <a:noFill/>
              <a:miter lim="800000"/>
              <a:headEnd/>
              <a:tailEnd/>
            </a:ln>
          </p:spPr>
          <p:txBody>
            <a:bodyPr vert="horz" wrap="square" lIns="72000" tIns="36000" rIns="73152" bIns="36576" numCol="1" rtlCol="0"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r>
                <a:rPr kumimoji="0" lang="sv-SE" sz="1050" b="0" i="0" u="none" strike="noStrike" kern="1200" cap="none" spc="0" normalizeH="0" baseline="0" noProof="0">
                  <a:ln>
                    <a:noFill/>
                  </a:ln>
                  <a:solidFill>
                    <a:srgbClr val="181818"/>
                  </a:solidFill>
                  <a:effectLst/>
                  <a:uLnTx/>
                  <a:uFillTx/>
                  <a:latin typeface="Ericsson Hilda"/>
                  <a:ea typeface="+mn-ea"/>
                  <a:cs typeface="+mn-cs"/>
                </a:rPr>
                <a:t>Rel-16 </a:t>
              </a:r>
              <a:r>
                <a:rPr kumimoji="0" lang="sv-SE" sz="1050" b="0" i="0" u="none" strike="noStrike" kern="1200" cap="none" spc="0" normalizeH="0" baseline="0" noProof="0" err="1">
                  <a:ln>
                    <a:noFill/>
                  </a:ln>
                  <a:solidFill>
                    <a:srgbClr val="181818"/>
                  </a:solidFill>
                  <a:effectLst/>
                  <a:uLnTx/>
                  <a:uFillTx/>
                  <a:latin typeface="Ericsson Hilda"/>
                  <a:ea typeface="+mn-ea"/>
                  <a:cs typeface="+mn-cs"/>
                </a:rPr>
                <a:t>eval</a:t>
              </a:r>
              <a:r>
                <a:rPr kumimoji="0" lang="sv-SE" sz="1050" b="0" i="0" u="none" strike="noStrike" kern="1200" cap="none" spc="0" normalizeH="0" baseline="0" noProof="0">
                  <a:ln>
                    <a:noFill/>
                  </a:ln>
                  <a:solidFill>
                    <a:srgbClr val="181818"/>
                  </a:solidFill>
                  <a:effectLst/>
                  <a:uLnTx/>
                  <a:uFillTx/>
                  <a:latin typeface="Ericsson Hilda"/>
                  <a:ea typeface="+mn-ea"/>
                  <a:cs typeface="+mn-cs"/>
                </a:rPr>
                <a:t>.</a:t>
              </a:r>
            </a:p>
          </p:txBody>
        </p:sp>
      </p:grpSp>
      <p:sp>
        <p:nvSpPr>
          <p:cNvPr id="4" name="TextBox 3">
            <a:extLst>
              <a:ext uri="{FF2B5EF4-FFF2-40B4-BE49-F238E27FC236}">
                <a16:creationId xmlns:a16="http://schemas.microsoft.com/office/drawing/2014/main" id="{AF4DE00F-1709-46FE-9317-E375F8276C50}"/>
              </a:ext>
            </a:extLst>
          </p:cNvPr>
          <p:cNvSpPr txBox="1"/>
          <p:nvPr/>
        </p:nvSpPr>
        <p:spPr bwMode="auto">
          <a:xfrm>
            <a:off x="3979495" y="6342374"/>
            <a:ext cx="8721742" cy="237904"/>
          </a:xfrm>
          <a:prstGeom prst="rect">
            <a:avLst/>
          </a:prstGeom>
          <a:noFill/>
          <a:ln w="12700">
            <a:noFill/>
            <a:miter lim="800000"/>
            <a:headEnd/>
            <a:tailEnd/>
          </a:ln>
        </p:spPr>
        <p:txBody>
          <a:bodyPr vert="horz" wrap="square" lIns="72000" tIns="36000" rIns="73152" bIns="36576" numCol="1" rtlCol="0" anchor="t" anchorCtr="0" compatLnSpc="1">
            <a:prstTxWarp prst="textNoShape">
              <a:avLst/>
            </a:prstTxWarp>
            <a:noAutofit/>
          </a:bodyPr>
          <a:lstStyle/>
          <a:p>
            <a:pPr marL="0" indent="0" algn="l">
              <a:buClr>
                <a:schemeClr val="tx1"/>
              </a:buClr>
              <a:buNone/>
            </a:pPr>
            <a:r>
              <a:rPr lang="en-US" sz="1200"/>
              <a:t>*Reliability: The probability of delivering a message within a specified time duration. [3GPP]</a:t>
            </a:r>
          </a:p>
        </p:txBody>
      </p:sp>
      <p:sp>
        <p:nvSpPr>
          <p:cNvPr id="66" name="Rectangle 65">
            <a:extLst>
              <a:ext uri="{FF2B5EF4-FFF2-40B4-BE49-F238E27FC236}">
                <a16:creationId xmlns:a16="http://schemas.microsoft.com/office/drawing/2014/main" id="{A4BCC22D-07F4-4359-85AE-591B62F24043}"/>
              </a:ext>
            </a:extLst>
          </p:cNvPr>
          <p:cNvSpPr/>
          <p:nvPr/>
        </p:nvSpPr>
        <p:spPr bwMode="auto">
          <a:xfrm>
            <a:off x="501643" y="5901454"/>
            <a:ext cx="11222367" cy="439046"/>
          </a:xfrm>
          <a:prstGeom prst="rect">
            <a:avLst/>
          </a:prstGeom>
          <a:solidFill>
            <a:srgbClr val="002060"/>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0" indent="0" algn="l">
              <a:buNone/>
            </a:pPr>
            <a:endParaRPr lang="en-US">
              <a:solidFill>
                <a:schemeClr val="bg1"/>
              </a:solidFill>
            </a:endParaRPr>
          </a:p>
        </p:txBody>
      </p:sp>
      <p:sp>
        <p:nvSpPr>
          <p:cNvPr id="5" name="TextBox 4">
            <a:extLst>
              <a:ext uri="{FF2B5EF4-FFF2-40B4-BE49-F238E27FC236}">
                <a16:creationId xmlns:a16="http://schemas.microsoft.com/office/drawing/2014/main" id="{4CC69770-F417-4155-A48C-F636BC18D4B5}"/>
              </a:ext>
            </a:extLst>
          </p:cNvPr>
          <p:cNvSpPr txBox="1"/>
          <p:nvPr/>
        </p:nvSpPr>
        <p:spPr>
          <a:xfrm>
            <a:off x="575476" y="5995028"/>
            <a:ext cx="11375385" cy="256885"/>
          </a:xfrm>
          <a:prstGeom prst="rect">
            <a:avLst/>
          </a:prstGeom>
        </p:spPr>
        <p:txBody>
          <a:bodyPr vert="horz" wrap="square" lIns="72000" tIns="36000" rIns="72000" bIns="36000" rtlCol="0" anchor="t">
            <a:noAutofit/>
          </a:bodyPr>
          <a:lstStyle/>
          <a:p>
            <a:pPr marL="0" indent="0">
              <a:buNone/>
            </a:pPr>
            <a:r>
              <a:rPr lang="en-US" sz="1100" b="1">
                <a:solidFill>
                  <a:schemeClr val="bg1"/>
                </a:solidFill>
              </a:rPr>
              <a:t>NR was standardized for MBB &amp; URLLC from day one. Some URLLC features were specified in a URLLC work item but URLLC is not limited to the URLLC WI-specified features. </a:t>
            </a:r>
          </a:p>
        </p:txBody>
      </p:sp>
    </p:spTree>
    <p:extLst>
      <p:ext uri="{BB962C8B-B14F-4D97-AF65-F5344CB8AC3E}">
        <p14:creationId xmlns:p14="http://schemas.microsoft.com/office/powerpoint/2010/main" val="3169144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C1E33-C46B-42B4-9FE9-164F3F799E2D}"/>
              </a:ext>
            </a:extLst>
          </p:cNvPr>
          <p:cNvSpPr>
            <a:spLocks noGrp="1"/>
          </p:cNvSpPr>
          <p:nvPr>
            <p:ph type="title"/>
          </p:nvPr>
        </p:nvSpPr>
        <p:spPr/>
        <p:txBody>
          <a:bodyPr/>
          <a:lstStyle/>
          <a:p>
            <a:r>
              <a:rPr lang="sv-SE"/>
              <a:t>IoT – 5G LAN, NPN and URLLC</a:t>
            </a:r>
            <a:br>
              <a:rPr lang="sv-SE" sz="2800"/>
            </a:br>
            <a:r>
              <a:rPr lang="sv-SE" sz="2800"/>
              <a:t>GBR QoS flows for Critical IoT </a:t>
            </a:r>
            <a:endParaRPr lang="en-US" sz="2800"/>
          </a:p>
        </p:txBody>
      </p:sp>
      <p:sp>
        <p:nvSpPr>
          <p:cNvPr id="3" name="Content Placeholder 2">
            <a:extLst>
              <a:ext uri="{FF2B5EF4-FFF2-40B4-BE49-F238E27FC236}">
                <a16:creationId xmlns:a16="http://schemas.microsoft.com/office/drawing/2014/main" id="{A0037D97-BE88-4745-83B3-8969E197F6D9}"/>
              </a:ext>
            </a:extLst>
          </p:cNvPr>
          <p:cNvSpPr>
            <a:spLocks noGrp="1"/>
          </p:cNvSpPr>
          <p:nvPr>
            <p:ph sz="quarter" idx="10"/>
          </p:nvPr>
        </p:nvSpPr>
        <p:spPr>
          <a:xfrm>
            <a:off x="479425" y="1844675"/>
            <a:ext cx="5739792" cy="4392612"/>
          </a:xfrm>
        </p:spPr>
        <p:txBody>
          <a:bodyPr/>
          <a:lstStyle/>
          <a:p>
            <a:r>
              <a:rPr lang="en-US"/>
              <a:t>Critical IoT flows that need to transmit packets with latency in the order 1ms to 10ms and to support reliability in the order of 10-5   are assigned delay critical GBR QoS flows. </a:t>
            </a:r>
          </a:p>
          <a:p>
            <a:r>
              <a:rPr lang="en-US"/>
              <a:t>These flows are assigned GBR QoS values of e.g. 5QI = 71, 82 or 85</a:t>
            </a:r>
          </a:p>
          <a:p>
            <a:r>
              <a:rPr lang="en-US"/>
              <a:t>The QoS characteristic Maximum Data Burst Volume defines the largest amount of data the 5G RAN is required to transmit within a period of the Packet Delay Budget (PDB). A packet delayed greater than PDB is counted as lost packet. </a:t>
            </a:r>
          </a:p>
        </p:txBody>
      </p:sp>
      <p:pic>
        <p:nvPicPr>
          <p:cNvPr id="4" name="Picture 3">
            <a:extLst>
              <a:ext uri="{FF2B5EF4-FFF2-40B4-BE49-F238E27FC236}">
                <a16:creationId xmlns:a16="http://schemas.microsoft.com/office/drawing/2014/main" id="{4297E2B5-D14D-4BDC-B295-19B189827BC9}"/>
              </a:ext>
            </a:extLst>
          </p:cNvPr>
          <p:cNvPicPr>
            <a:picLocks noChangeAspect="1"/>
          </p:cNvPicPr>
          <p:nvPr/>
        </p:nvPicPr>
        <p:blipFill>
          <a:blip r:embed="rId2"/>
          <a:stretch>
            <a:fillRect/>
          </a:stretch>
        </p:blipFill>
        <p:spPr>
          <a:xfrm>
            <a:off x="7944873" y="881974"/>
            <a:ext cx="3767702" cy="5903286"/>
          </a:xfrm>
          <a:prstGeom prst="rect">
            <a:avLst/>
          </a:prstGeom>
        </p:spPr>
      </p:pic>
    </p:spTree>
    <p:extLst>
      <p:ext uri="{BB962C8B-B14F-4D97-AF65-F5344CB8AC3E}">
        <p14:creationId xmlns:p14="http://schemas.microsoft.com/office/powerpoint/2010/main" val="36060446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899B05D-1B01-4CE6-A45D-510A26C419BA}"/>
              </a:ext>
            </a:extLst>
          </p:cNvPr>
          <p:cNvSpPr/>
          <p:nvPr/>
        </p:nvSpPr>
        <p:spPr bwMode="auto">
          <a:xfrm>
            <a:off x="6048611" y="2525003"/>
            <a:ext cx="5742021" cy="2974460"/>
          </a:xfrm>
          <a:prstGeom prst="rect">
            <a:avLst/>
          </a:prstGeom>
          <a:solidFill>
            <a:srgbClr val="FFFF00"/>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lvl="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sp>
        <p:nvSpPr>
          <p:cNvPr id="2" name="Title 1">
            <a:extLst>
              <a:ext uri="{FF2B5EF4-FFF2-40B4-BE49-F238E27FC236}">
                <a16:creationId xmlns:a16="http://schemas.microsoft.com/office/drawing/2014/main" id="{402A4059-2C90-4DEF-8BB2-FD79CEFEB17A}"/>
              </a:ext>
            </a:extLst>
          </p:cNvPr>
          <p:cNvSpPr>
            <a:spLocks noGrp="1"/>
          </p:cNvSpPr>
          <p:nvPr>
            <p:ph type="title"/>
          </p:nvPr>
        </p:nvSpPr>
        <p:spPr>
          <a:xfrm>
            <a:off x="479424" y="476250"/>
            <a:ext cx="10260046" cy="1081088"/>
          </a:xfrm>
        </p:spPr>
        <p:txBody>
          <a:bodyPr/>
          <a:lstStyle/>
          <a:p>
            <a:r>
              <a:rPr lang="sv-SE"/>
              <a:t>IoT – 5G LAN, NPN and URLLC</a:t>
            </a:r>
            <a:br>
              <a:rPr lang="en-US" sz="2800"/>
            </a:br>
            <a:r>
              <a:rPr lang="en-US" sz="2800"/>
              <a:t>Rel-16 URLLC Solutions for User Plane redundancy</a:t>
            </a:r>
          </a:p>
        </p:txBody>
      </p:sp>
      <p:sp>
        <p:nvSpPr>
          <p:cNvPr id="3" name="Content Placeholder 2">
            <a:extLst>
              <a:ext uri="{FF2B5EF4-FFF2-40B4-BE49-F238E27FC236}">
                <a16:creationId xmlns:a16="http://schemas.microsoft.com/office/drawing/2014/main" id="{FAC8223F-8EF3-4A0D-92A2-73391DA384E1}"/>
              </a:ext>
            </a:extLst>
          </p:cNvPr>
          <p:cNvSpPr>
            <a:spLocks noGrp="1"/>
          </p:cNvSpPr>
          <p:nvPr>
            <p:ph sz="quarter" idx="4294967295"/>
          </p:nvPr>
        </p:nvSpPr>
        <p:spPr>
          <a:xfrm>
            <a:off x="4755183" y="1456575"/>
            <a:ext cx="6174597" cy="715963"/>
          </a:xfrm>
          <a:ln>
            <a:noFill/>
          </a:ln>
        </p:spPr>
        <p:style>
          <a:lnRef idx="2">
            <a:schemeClr val="dk1"/>
          </a:lnRef>
          <a:fillRef idx="1">
            <a:schemeClr val="lt1"/>
          </a:fillRef>
          <a:effectRef idx="0">
            <a:schemeClr val="dk1"/>
          </a:effectRef>
          <a:fontRef idx="minor">
            <a:schemeClr val="dk1"/>
          </a:fontRef>
        </p:style>
        <p:txBody>
          <a:bodyPr/>
          <a:lstStyle/>
          <a:p>
            <a:pPr marL="0" indent="0">
              <a:buNone/>
            </a:pPr>
            <a:r>
              <a:rPr lang="en-US" sz="1600"/>
              <a:t>Architecture for the two solutions are as shown here. Another solution simply relies on transport network redundancy between RAN and UPF.</a:t>
            </a:r>
          </a:p>
        </p:txBody>
      </p:sp>
      <p:graphicFrame>
        <p:nvGraphicFramePr>
          <p:cNvPr id="6" name="Object 5">
            <a:extLst>
              <a:ext uri="{FF2B5EF4-FFF2-40B4-BE49-F238E27FC236}">
                <a16:creationId xmlns:a16="http://schemas.microsoft.com/office/drawing/2014/main" id="{53A05783-9578-4012-A62B-0793EE74AED1}"/>
              </a:ext>
            </a:extLst>
          </p:cNvPr>
          <p:cNvGraphicFramePr>
            <a:graphicFrameLocks noChangeAspect="1"/>
          </p:cNvGraphicFramePr>
          <p:nvPr/>
        </p:nvGraphicFramePr>
        <p:xfrm>
          <a:off x="745190" y="2586066"/>
          <a:ext cx="3636754" cy="2397780"/>
        </p:xfrm>
        <a:graphic>
          <a:graphicData uri="http://schemas.openxmlformats.org/presentationml/2006/ole">
            <mc:AlternateContent xmlns:mc="http://schemas.openxmlformats.org/markup-compatibility/2006">
              <mc:Choice xmlns:v="urn:schemas-microsoft-com:vml" Requires="v">
                <p:oleObj spid="_x0000_s8200" name="Picture" r:id="rId4" imgW="3159989" imgH="2073347" progId="Word.Picture.8">
                  <p:embed/>
                </p:oleObj>
              </mc:Choice>
              <mc:Fallback>
                <p:oleObj name="Picture" r:id="rId4" imgW="3159989" imgH="2073347" progId="Word.Picture.8">
                  <p:embed/>
                  <p:pic>
                    <p:nvPicPr>
                      <p:cNvPr id="6" name="Object 5">
                        <a:extLst>
                          <a:ext uri="{FF2B5EF4-FFF2-40B4-BE49-F238E27FC236}">
                            <a16:creationId xmlns:a16="http://schemas.microsoft.com/office/drawing/2014/main" id="{53A05783-9578-4012-A62B-0793EE74AE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190" y="2586066"/>
                        <a:ext cx="3636754" cy="2397780"/>
                      </a:xfrm>
                      <a:prstGeom prst="rect">
                        <a:avLst/>
                      </a:prstGeom>
                      <a:solidFill>
                        <a:schemeClr val="accent1">
                          <a:lumMod val="40000"/>
                          <a:lumOff val="60000"/>
                        </a:schemeClr>
                      </a:solidFill>
                    </p:spPr>
                  </p:pic>
                </p:oleObj>
              </mc:Fallback>
            </mc:AlternateContent>
          </a:graphicData>
        </a:graphic>
      </p:graphicFrame>
      <p:sp>
        <p:nvSpPr>
          <p:cNvPr id="7" name="TextBox 6">
            <a:extLst>
              <a:ext uri="{FF2B5EF4-FFF2-40B4-BE49-F238E27FC236}">
                <a16:creationId xmlns:a16="http://schemas.microsoft.com/office/drawing/2014/main" id="{02FD64BA-2116-4C7D-8084-ABB845162789}"/>
              </a:ext>
            </a:extLst>
          </p:cNvPr>
          <p:cNvSpPr txBox="1"/>
          <p:nvPr/>
        </p:nvSpPr>
        <p:spPr bwMode="auto">
          <a:xfrm>
            <a:off x="1442372" y="5154346"/>
            <a:ext cx="2265678" cy="418585"/>
          </a:xfrm>
          <a:prstGeom prst="rect">
            <a:avLst/>
          </a:prstGeom>
          <a:noFill/>
          <a:ln w="12700">
            <a:noFill/>
            <a:miter lim="800000"/>
            <a:headEnd/>
            <a:tailEnd/>
          </a:ln>
        </p:spPr>
        <p:txBody>
          <a:bodyPr vert="horz" wrap="square" lIns="72000" tIns="36000" rIns="73152" bIns="36576" numCol="1" rtlCol="0"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r>
              <a:rPr kumimoji="0" lang="en-US" sz="1200" b="1" i="0" u="none" strike="noStrike" kern="1200" cap="none" spc="0" normalizeH="0" baseline="0" noProof="0">
                <a:ln>
                  <a:noFill/>
                </a:ln>
                <a:solidFill>
                  <a:srgbClr val="181818"/>
                </a:solidFill>
                <a:effectLst/>
                <a:uLnTx/>
                <a:uFillTx/>
                <a:latin typeface="Ericsson Hilda"/>
                <a:ea typeface="+mn-ea"/>
                <a:cs typeface="+mn-cs"/>
              </a:rPr>
              <a:t>End to end redundancy with single UE</a:t>
            </a:r>
          </a:p>
          <a:p>
            <a:pPr marL="0" indent="0" fontAlgn="auto">
              <a:spcBef>
                <a:spcPts val="0"/>
              </a:spcBef>
              <a:spcAft>
                <a:spcPts val="0"/>
              </a:spcAft>
              <a:buClr>
                <a:srgbClr val="181818"/>
              </a:buClr>
              <a:buNone/>
              <a:defRPr/>
            </a:pPr>
            <a:r>
              <a:rPr lang="en-US" sz="1200" b="1" kern="1200" spc="0">
                <a:solidFill>
                  <a:srgbClr val="181818"/>
                </a:solidFill>
              </a:rPr>
              <a:t>(targeting TSN deployments)</a:t>
            </a:r>
          </a:p>
        </p:txBody>
      </p:sp>
      <p:graphicFrame>
        <p:nvGraphicFramePr>
          <p:cNvPr id="9" name="Object 8">
            <a:extLst>
              <a:ext uri="{FF2B5EF4-FFF2-40B4-BE49-F238E27FC236}">
                <a16:creationId xmlns:a16="http://schemas.microsoft.com/office/drawing/2014/main" id="{E3518343-476F-4D91-A77B-0EEA8301D909}"/>
              </a:ext>
            </a:extLst>
          </p:cNvPr>
          <p:cNvGraphicFramePr>
            <a:graphicFrameLocks noChangeAspect="1"/>
          </p:cNvGraphicFramePr>
          <p:nvPr/>
        </p:nvGraphicFramePr>
        <p:xfrm>
          <a:off x="6269308" y="2476907"/>
          <a:ext cx="4425950" cy="1339850"/>
        </p:xfrm>
        <a:graphic>
          <a:graphicData uri="http://schemas.openxmlformats.org/presentationml/2006/ole">
            <mc:AlternateContent xmlns:mc="http://schemas.openxmlformats.org/markup-compatibility/2006">
              <mc:Choice xmlns:v="urn:schemas-microsoft-com:vml" Requires="v">
                <p:oleObj spid="_x0000_s8201" name="Visio" r:id="rId6" imgW="4424249" imgH="1338360" progId="Visio.Drawing.11">
                  <p:embed/>
                </p:oleObj>
              </mc:Choice>
              <mc:Fallback>
                <p:oleObj name="Visio" r:id="rId6" imgW="4424249" imgH="1338360" progId="Visio.Drawing.11">
                  <p:embed/>
                  <p:pic>
                    <p:nvPicPr>
                      <p:cNvPr id="9" name="Object 8">
                        <a:extLst>
                          <a:ext uri="{FF2B5EF4-FFF2-40B4-BE49-F238E27FC236}">
                            <a16:creationId xmlns:a16="http://schemas.microsoft.com/office/drawing/2014/main" id="{E3518343-476F-4D91-A77B-0EEA8301D90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9308" y="2476907"/>
                        <a:ext cx="4425950" cy="1339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9">
            <a:extLst>
              <a:ext uri="{FF2B5EF4-FFF2-40B4-BE49-F238E27FC236}">
                <a16:creationId xmlns:a16="http://schemas.microsoft.com/office/drawing/2014/main" id="{8449CBB2-DBB9-4D7A-9C12-736D54DD7694}"/>
              </a:ext>
            </a:extLst>
          </p:cNvPr>
          <p:cNvSpPr txBox="1"/>
          <p:nvPr/>
        </p:nvSpPr>
        <p:spPr bwMode="auto">
          <a:xfrm>
            <a:off x="6728705" y="5626095"/>
            <a:ext cx="3507155" cy="308183"/>
          </a:xfrm>
          <a:prstGeom prst="rect">
            <a:avLst/>
          </a:prstGeom>
          <a:noFill/>
          <a:ln w="12700">
            <a:noFill/>
            <a:miter lim="800000"/>
            <a:headEnd/>
            <a:tailEnd/>
          </a:ln>
        </p:spPr>
        <p:txBody>
          <a:bodyPr vert="horz" wrap="none" lIns="72000" tIns="36000" rIns="73152" bIns="36576" numCol="1" rtlCol="0"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r>
              <a:rPr kumimoji="0" lang="en-US" sz="1200" b="1" i="0" u="none" strike="noStrike" kern="1200" cap="none" spc="0" normalizeH="0" baseline="0" noProof="0">
                <a:ln>
                  <a:noFill/>
                </a:ln>
                <a:solidFill>
                  <a:srgbClr val="181818"/>
                </a:solidFill>
                <a:effectLst/>
                <a:uLnTx/>
                <a:uFillTx/>
                <a:latin typeface="Ericsson Hilda"/>
                <a:ea typeface="+mn-ea"/>
                <a:cs typeface="+mn-cs"/>
              </a:rPr>
              <a:t>Redundancy between single RAN and UPF  with single UE</a:t>
            </a:r>
          </a:p>
        </p:txBody>
      </p:sp>
      <p:sp>
        <p:nvSpPr>
          <p:cNvPr id="11" name="Rectangle 12">
            <a:extLst>
              <a:ext uri="{FF2B5EF4-FFF2-40B4-BE49-F238E27FC236}">
                <a16:creationId xmlns:a16="http://schemas.microsoft.com/office/drawing/2014/main" id="{F08BFF33-96C1-4DC2-8404-E346DDBEAF01}"/>
              </a:ext>
            </a:extLst>
          </p:cNvPr>
          <p:cNvSpPr>
            <a:spLocks noChangeArrowheads="1"/>
          </p:cNvSpPr>
          <p:nvPr/>
        </p:nvSpPr>
        <p:spPr bwMode="auto">
          <a:xfrm>
            <a:off x="4045803" y="349900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1818"/>
              </a:solidFill>
              <a:effectLst/>
              <a:uLnTx/>
              <a:uFillTx/>
              <a:latin typeface="Ericsson Hilda"/>
              <a:ea typeface="+mn-ea"/>
              <a:cs typeface="+mn-cs"/>
            </a:endParaRPr>
          </a:p>
        </p:txBody>
      </p:sp>
      <p:graphicFrame>
        <p:nvGraphicFramePr>
          <p:cNvPr id="12" name="Object 11">
            <a:extLst>
              <a:ext uri="{FF2B5EF4-FFF2-40B4-BE49-F238E27FC236}">
                <a16:creationId xmlns:a16="http://schemas.microsoft.com/office/drawing/2014/main" id="{1747AA6E-A8A7-4329-AC26-9D4C8826C3ED}"/>
              </a:ext>
            </a:extLst>
          </p:cNvPr>
          <p:cNvGraphicFramePr>
            <a:graphicFrameLocks noChangeAspect="1"/>
          </p:cNvGraphicFramePr>
          <p:nvPr/>
        </p:nvGraphicFramePr>
        <p:xfrm>
          <a:off x="6376913" y="4181367"/>
          <a:ext cx="5289550" cy="1270000"/>
        </p:xfrm>
        <a:graphic>
          <a:graphicData uri="http://schemas.openxmlformats.org/presentationml/2006/ole">
            <mc:AlternateContent xmlns:mc="http://schemas.openxmlformats.org/markup-compatibility/2006">
              <mc:Choice xmlns:v="urn:schemas-microsoft-com:vml" Requires="v">
                <p:oleObj spid="_x0000_s8202" name="Visio" r:id="rId8" imgW="5291251" imgH="1266922" progId="Visio.Drawing.11">
                  <p:embed/>
                </p:oleObj>
              </mc:Choice>
              <mc:Fallback>
                <p:oleObj name="Visio" r:id="rId8" imgW="5291251" imgH="1266922" progId="Visio.Drawing.11">
                  <p:embed/>
                  <p:pic>
                    <p:nvPicPr>
                      <p:cNvPr id="12" name="Object 11">
                        <a:extLst>
                          <a:ext uri="{FF2B5EF4-FFF2-40B4-BE49-F238E27FC236}">
                            <a16:creationId xmlns:a16="http://schemas.microsoft.com/office/drawing/2014/main" id="{1747AA6E-A8A7-4329-AC26-9D4C8826C3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76913" y="4181367"/>
                        <a:ext cx="5289550" cy="127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Rectangle 17">
            <a:extLst>
              <a:ext uri="{FF2B5EF4-FFF2-40B4-BE49-F238E27FC236}">
                <a16:creationId xmlns:a16="http://schemas.microsoft.com/office/drawing/2014/main" id="{24B71C0B-3AD9-485F-949F-2BF14187E361}"/>
              </a:ext>
            </a:extLst>
          </p:cNvPr>
          <p:cNvSpPr>
            <a:spLocks noChangeArrowheads="1"/>
          </p:cNvSpPr>
          <p:nvPr/>
        </p:nvSpPr>
        <p:spPr bwMode="auto">
          <a:xfrm>
            <a:off x="2563567" y="41418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81818"/>
              </a:solidFill>
              <a:effectLst/>
              <a:uLnTx/>
              <a:uFillTx/>
              <a:latin typeface="Ericsson Hilda"/>
              <a:ea typeface="+mn-ea"/>
              <a:cs typeface="+mn-cs"/>
            </a:endParaRPr>
          </a:p>
        </p:txBody>
      </p:sp>
      <p:sp>
        <p:nvSpPr>
          <p:cNvPr id="16" name="TextBox 15">
            <a:extLst>
              <a:ext uri="{FF2B5EF4-FFF2-40B4-BE49-F238E27FC236}">
                <a16:creationId xmlns:a16="http://schemas.microsoft.com/office/drawing/2014/main" id="{F08EDA42-E8DB-4372-9294-28109C7F4F46}"/>
              </a:ext>
            </a:extLst>
          </p:cNvPr>
          <p:cNvSpPr txBox="1"/>
          <p:nvPr/>
        </p:nvSpPr>
        <p:spPr bwMode="auto">
          <a:xfrm>
            <a:off x="5718462" y="3784956"/>
            <a:ext cx="914400" cy="914400"/>
          </a:xfrm>
          <a:prstGeom prst="rect">
            <a:avLst/>
          </a:prstGeom>
          <a:noFill/>
          <a:ln w="12700">
            <a:noFill/>
            <a:miter lim="800000"/>
            <a:headEnd/>
            <a:tailEnd/>
          </a:ln>
        </p:spPr>
        <p:txBody>
          <a:bodyPr vert="horz" wrap="square" lIns="72000" tIns="36000" rIns="73152" bIns="36576" numCol="1" rtlCol="0" anchor="t" anchorCtr="0" compatLnSpc="1">
            <a:prstTxWarp prst="textNoShape">
              <a:avLst/>
            </a:prstTxWarp>
            <a:noAutofit/>
          </a:bodyPr>
          <a:lstStyle/>
          <a:p>
            <a:pPr marL="344488" marR="0" lvl="0" indent="-344488" algn="l" defTabSz="914400" rtl="0" eaLnBrk="1" fontAlgn="auto" latinLnBrk="0" hangingPunct="1">
              <a:lnSpc>
                <a:spcPct val="100000"/>
              </a:lnSpc>
              <a:spcBef>
                <a:spcPts val="0"/>
              </a:spcBef>
              <a:spcAft>
                <a:spcPts val="0"/>
              </a:spcAft>
              <a:buClr>
                <a:srgbClr val="181818"/>
              </a:buClr>
              <a:buSzTx/>
              <a:buFont typeface="Ericsson Hilda Light" panose="00000400000000000000" pitchFamily="2" charset="0"/>
              <a:buChar char="—"/>
              <a:tabLst/>
              <a:defRPr/>
            </a:pPr>
            <a:endParaRPr kumimoji="0" lang="en-US" sz="2000" b="0" i="0" u="none" strike="noStrike" kern="1200" cap="none" spc="0" normalizeH="0" baseline="0" noProof="0" err="1">
              <a:ln>
                <a:noFill/>
              </a:ln>
              <a:solidFill>
                <a:srgbClr val="181818"/>
              </a:solidFill>
              <a:effectLst/>
              <a:uLnTx/>
              <a:uFillTx/>
              <a:latin typeface="Ericsson Hilda"/>
              <a:ea typeface="+mn-ea"/>
              <a:cs typeface="+mn-cs"/>
            </a:endParaRPr>
          </a:p>
        </p:txBody>
      </p:sp>
    </p:spTree>
    <p:extLst>
      <p:ext uri="{BB962C8B-B14F-4D97-AF65-F5344CB8AC3E}">
        <p14:creationId xmlns:p14="http://schemas.microsoft.com/office/powerpoint/2010/main" val="15542703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EF4FF37A-6EB3-478A-AFDB-C246EFAFB270}"/>
              </a:ext>
            </a:extLst>
          </p:cNvPr>
          <p:cNvGrpSpPr/>
          <p:nvPr/>
        </p:nvGrpSpPr>
        <p:grpSpPr>
          <a:xfrm>
            <a:off x="1103976" y="1048788"/>
            <a:ext cx="2827151" cy="2464479"/>
            <a:chOff x="1216615" y="2859188"/>
            <a:chExt cx="2827151" cy="2464479"/>
          </a:xfrm>
        </p:grpSpPr>
        <p:sp>
          <p:nvSpPr>
            <p:cNvPr id="53" name="Flowchart: Off-page Connector 52">
              <a:extLst>
                <a:ext uri="{FF2B5EF4-FFF2-40B4-BE49-F238E27FC236}">
                  <a16:creationId xmlns:a16="http://schemas.microsoft.com/office/drawing/2014/main" id="{F2046270-6ACF-4640-808B-D6B69D20484F}"/>
                </a:ext>
              </a:extLst>
            </p:cNvPr>
            <p:cNvSpPr/>
            <p:nvPr/>
          </p:nvSpPr>
          <p:spPr bwMode="auto">
            <a:xfrm rot="10800000">
              <a:off x="1216615" y="2859188"/>
              <a:ext cx="2827151" cy="2464479"/>
            </a:xfrm>
            <a:prstGeom prst="flowChartOffpageConnector">
              <a:avLst/>
            </a:prstGeom>
            <a:solidFill>
              <a:schemeClr val="bg1">
                <a:lumMod val="85000"/>
              </a:schemeClr>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ts val="300"/>
                </a:spcBef>
                <a:spcAft>
                  <a:spcPct val="0"/>
                </a:spcAft>
                <a:buClrTx/>
                <a:buSzTx/>
                <a:buNone/>
                <a:tabLst/>
              </a:pPr>
              <a:endParaRPr kumimoji="0" lang="en-US" sz="2000" b="0" i="0" u="none" strike="noStrike" cap="none" normalizeH="0" baseline="0" err="1">
                <a:ln>
                  <a:noFill/>
                </a:ln>
                <a:solidFill>
                  <a:schemeClr val="bg1"/>
                </a:solidFill>
                <a:effectLst/>
                <a:latin typeface="+mn-lt"/>
              </a:endParaRPr>
            </a:p>
          </p:txBody>
        </p:sp>
        <p:cxnSp>
          <p:nvCxnSpPr>
            <p:cNvPr id="56" name="Straight Connector 55">
              <a:extLst>
                <a:ext uri="{FF2B5EF4-FFF2-40B4-BE49-F238E27FC236}">
                  <a16:creationId xmlns:a16="http://schemas.microsoft.com/office/drawing/2014/main" id="{E06844E6-C69B-43E0-8CC7-BF630894C5B0}"/>
                </a:ext>
              </a:extLst>
            </p:cNvPr>
            <p:cNvCxnSpPr>
              <a:cxnSpLocks/>
              <a:stCxn id="75" idx="1"/>
            </p:cNvCxnSpPr>
            <p:nvPr/>
          </p:nvCxnSpPr>
          <p:spPr bwMode="auto">
            <a:xfrm flipH="1">
              <a:off x="2131018" y="4190395"/>
              <a:ext cx="918520" cy="0"/>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57" name="Straight Connector 56">
              <a:extLst>
                <a:ext uri="{FF2B5EF4-FFF2-40B4-BE49-F238E27FC236}">
                  <a16:creationId xmlns:a16="http://schemas.microsoft.com/office/drawing/2014/main" id="{CFA6517F-F86A-47FE-ADA6-79F31111B985}"/>
                </a:ext>
              </a:extLst>
            </p:cNvPr>
            <p:cNvCxnSpPr/>
            <p:nvPr/>
          </p:nvCxnSpPr>
          <p:spPr bwMode="auto">
            <a:xfrm>
              <a:off x="2131017" y="3239146"/>
              <a:ext cx="0" cy="1952786"/>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65" name="Straight Connector 64">
              <a:extLst>
                <a:ext uri="{FF2B5EF4-FFF2-40B4-BE49-F238E27FC236}">
                  <a16:creationId xmlns:a16="http://schemas.microsoft.com/office/drawing/2014/main" id="{F2A41716-8D5F-46A5-AEBE-95DCCEA72A07}"/>
                </a:ext>
              </a:extLst>
            </p:cNvPr>
            <p:cNvCxnSpPr/>
            <p:nvPr/>
          </p:nvCxnSpPr>
          <p:spPr bwMode="auto">
            <a:xfrm flipH="1">
              <a:off x="1596325" y="3463873"/>
              <a:ext cx="534692" cy="0"/>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69" name="Straight Connector 68">
              <a:extLst>
                <a:ext uri="{FF2B5EF4-FFF2-40B4-BE49-F238E27FC236}">
                  <a16:creationId xmlns:a16="http://schemas.microsoft.com/office/drawing/2014/main" id="{87DD2024-66CB-44D7-AA17-52D1BA2810D5}"/>
                </a:ext>
              </a:extLst>
            </p:cNvPr>
            <p:cNvCxnSpPr/>
            <p:nvPr/>
          </p:nvCxnSpPr>
          <p:spPr bwMode="auto">
            <a:xfrm flipH="1">
              <a:off x="1596325" y="3967568"/>
              <a:ext cx="534692" cy="0"/>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72" name="Straight Connector 71">
              <a:extLst>
                <a:ext uri="{FF2B5EF4-FFF2-40B4-BE49-F238E27FC236}">
                  <a16:creationId xmlns:a16="http://schemas.microsoft.com/office/drawing/2014/main" id="{799D188E-D7C8-456F-8A3B-DBE2B6199ACA}"/>
                </a:ext>
              </a:extLst>
            </p:cNvPr>
            <p:cNvCxnSpPr/>
            <p:nvPr/>
          </p:nvCxnSpPr>
          <p:spPr bwMode="auto">
            <a:xfrm flipH="1">
              <a:off x="1596325" y="4448016"/>
              <a:ext cx="534692" cy="0"/>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73" name="Straight Connector 72">
              <a:extLst>
                <a:ext uri="{FF2B5EF4-FFF2-40B4-BE49-F238E27FC236}">
                  <a16:creationId xmlns:a16="http://schemas.microsoft.com/office/drawing/2014/main" id="{379AF481-E0C0-496A-AE9F-3000BADCA11B}"/>
                </a:ext>
              </a:extLst>
            </p:cNvPr>
            <p:cNvCxnSpPr/>
            <p:nvPr/>
          </p:nvCxnSpPr>
          <p:spPr bwMode="auto">
            <a:xfrm flipH="1">
              <a:off x="1596325" y="4967209"/>
              <a:ext cx="534692" cy="0"/>
            </a:xfrm>
            <a:prstGeom prst="line">
              <a:avLst/>
            </a:prstGeom>
            <a:solidFill>
              <a:schemeClr val="accent1"/>
            </a:solidFill>
            <a:ln w="12700" cap="flat" cmpd="sng" algn="ctr">
              <a:solidFill>
                <a:schemeClr val="tx1"/>
              </a:solidFill>
              <a:prstDash val="solid"/>
              <a:round/>
              <a:headEnd type="none" w="med" len="med"/>
              <a:tailEnd type="none"/>
            </a:ln>
            <a:effectLst/>
          </p:spPr>
        </p:cxnSp>
        <p:sp>
          <p:nvSpPr>
            <p:cNvPr id="74" name="TextBox 73">
              <a:extLst>
                <a:ext uri="{FF2B5EF4-FFF2-40B4-BE49-F238E27FC236}">
                  <a16:creationId xmlns:a16="http://schemas.microsoft.com/office/drawing/2014/main" id="{9AC0E804-A50D-4503-B7BA-9F987AD2420B}"/>
                </a:ext>
              </a:extLst>
            </p:cNvPr>
            <p:cNvSpPr txBox="1"/>
            <p:nvPr/>
          </p:nvSpPr>
          <p:spPr bwMode="auto">
            <a:xfrm rot="16200000">
              <a:off x="1216617" y="3998811"/>
              <a:ext cx="914400" cy="914400"/>
            </a:xfrm>
            <a:prstGeom prst="rect">
              <a:avLst/>
            </a:prstGeom>
            <a:noFill/>
            <a:ln w="12700">
              <a:noFill/>
              <a:miter lim="800000"/>
              <a:headEnd/>
              <a:tailEnd/>
            </a:ln>
          </p:spPr>
          <p:txBody>
            <a:bodyPr vert="horz" wrap="none" lIns="72000" tIns="36000" rIns="73152" bIns="36576" numCol="1" rtlCol="0" anchor="t" anchorCtr="0" compatLnSpc="1">
              <a:prstTxWarp prst="textNoShape">
                <a:avLst/>
              </a:prstTxWarp>
              <a:noAutofit/>
            </a:bodyPr>
            <a:lstStyle/>
            <a:p>
              <a:pPr marL="0" indent="0" algn="l">
                <a:buClr>
                  <a:schemeClr val="tx1"/>
                </a:buClr>
                <a:buNone/>
              </a:pPr>
              <a:r>
                <a:rPr lang="en-US" sz="2000"/>
                <a:t>Home LAN</a:t>
              </a:r>
            </a:p>
          </p:txBody>
        </p:sp>
        <p:sp>
          <p:nvSpPr>
            <p:cNvPr id="75" name="TextBox 74">
              <a:extLst>
                <a:ext uri="{FF2B5EF4-FFF2-40B4-BE49-F238E27FC236}">
                  <a16:creationId xmlns:a16="http://schemas.microsoft.com/office/drawing/2014/main" id="{7E347DD9-7609-42DD-A671-CCC82F4F21B5}"/>
                </a:ext>
              </a:extLst>
            </p:cNvPr>
            <p:cNvSpPr txBox="1"/>
            <p:nvPr/>
          </p:nvSpPr>
          <p:spPr bwMode="auto">
            <a:xfrm>
              <a:off x="3049538" y="3722395"/>
              <a:ext cx="576000" cy="936000"/>
            </a:xfrm>
            <a:prstGeom prst="rect">
              <a:avLst/>
            </a:prstGeom>
            <a:solidFill>
              <a:schemeClr val="bg1"/>
            </a:solidFill>
            <a:ln w="19050">
              <a:solidFill>
                <a:schemeClr val="tx1"/>
              </a:solidFill>
              <a:prstDash val="solid"/>
              <a:miter lim="800000"/>
              <a:headEnd/>
              <a:tailEnd/>
            </a:ln>
          </p:spPr>
          <p:txBody>
            <a:bodyPr vert="horz" wrap="square" lIns="0" tIns="18000" rIns="0" bIns="0" numCol="1" rtlCol="0" anchor="t" anchorCtr="0" compatLnSpc="1">
              <a:prstTxWarp prst="textNoShape">
                <a:avLst/>
              </a:prstTxWarp>
              <a:noAutofit/>
            </a:bodyPr>
            <a:lstStyle/>
            <a:p>
              <a:pPr marL="0" indent="0" algn="ctr">
                <a:buClr>
                  <a:schemeClr val="tx1"/>
                </a:buClr>
                <a:buNone/>
              </a:pPr>
              <a:r>
                <a:rPr lang="en-US" sz="2400">
                  <a:latin typeface="Ericsson Technical Icons" panose="00000500000000000000" pitchFamily="2" charset="0"/>
                </a:rPr>
                <a:t>G</a:t>
              </a:r>
              <a:endParaRPr lang="en-US" sz="2400"/>
            </a:p>
            <a:p>
              <a:pPr marL="0" lvl="0" indent="0" algn="ctr">
                <a:buClr>
                  <a:srgbClr val="181818"/>
                </a:buClr>
                <a:buNone/>
              </a:pPr>
              <a:r>
                <a:rPr lang="en-US" sz="1200">
                  <a:solidFill>
                    <a:srgbClr val="181818"/>
                  </a:solidFill>
                </a:rPr>
                <a:t>FN-RG</a:t>
              </a:r>
            </a:p>
          </p:txBody>
        </p:sp>
      </p:grpSp>
      <p:sp>
        <p:nvSpPr>
          <p:cNvPr id="58" name="Flowchart: Off-page Connector 57">
            <a:extLst>
              <a:ext uri="{FF2B5EF4-FFF2-40B4-BE49-F238E27FC236}">
                <a16:creationId xmlns:a16="http://schemas.microsoft.com/office/drawing/2014/main" id="{8AE8FCA5-E2B0-4A0F-9C8B-F85308E90D5B}"/>
              </a:ext>
            </a:extLst>
          </p:cNvPr>
          <p:cNvSpPr/>
          <p:nvPr/>
        </p:nvSpPr>
        <p:spPr bwMode="auto">
          <a:xfrm rot="10800000">
            <a:off x="1103976" y="3664499"/>
            <a:ext cx="2827151" cy="2464479"/>
          </a:xfrm>
          <a:prstGeom prst="flowChartOffpageConnector">
            <a:avLst/>
          </a:prstGeom>
          <a:solidFill>
            <a:schemeClr val="bg1">
              <a:lumMod val="85000"/>
            </a:schemeClr>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ts val="300"/>
              </a:spcBef>
              <a:spcAft>
                <a:spcPct val="0"/>
              </a:spcAft>
              <a:buClrTx/>
              <a:buSzTx/>
              <a:buNone/>
              <a:tabLst/>
            </a:pPr>
            <a:endParaRPr kumimoji="0" lang="en-US" sz="2000" b="0" i="0" u="none" strike="noStrike" cap="none" normalizeH="0" baseline="0" err="1">
              <a:ln>
                <a:noFill/>
              </a:ln>
              <a:solidFill>
                <a:schemeClr val="bg1"/>
              </a:solidFill>
              <a:effectLst/>
              <a:latin typeface="+mn-lt"/>
            </a:endParaRPr>
          </a:p>
        </p:txBody>
      </p:sp>
      <p:sp>
        <p:nvSpPr>
          <p:cNvPr id="2" name="Title 1">
            <a:extLst>
              <a:ext uri="{FF2B5EF4-FFF2-40B4-BE49-F238E27FC236}">
                <a16:creationId xmlns:a16="http://schemas.microsoft.com/office/drawing/2014/main" id="{FB34EBC9-0CBB-4330-BCD0-6805AC0F1D24}"/>
              </a:ext>
            </a:extLst>
          </p:cNvPr>
          <p:cNvSpPr>
            <a:spLocks noGrp="1"/>
          </p:cNvSpPr>
          <p:nvPr>
            <p:ph type="title"/>
          </p:nvPr>
        </p:nvSpPr>
        <p:spPr>
          <a:xfrm>
            <a:off x="479425" y="476250"/>
            <a:ext cx="8353426" cy="1081088"/>
          </a:xfrm>
        </p:spPr>
        <p:txBody>
          <a:bodyPr/>
          <a:lstStyle/>
          <a:p>
            <a:r>
              <a:rPr lang="en-US"/>
              <a:t>5G FMC – Basic Fixed Access Model</a:t>
            </a:r>
          </a:p>
        </p:txBody>
      </p:sp>
      <p:sp>
        <p:nvSpPr>
          <p:cNvPr id="12" name="TextBox 11">
            <a:extLst>
              <a:ext uri="{FF2B5EF4-FFF2-40B4-BE49-F238E27FC236}">
                <a16:creationId xmlns:a16="http://schemas.microsoft.com/office/drawing/2014/main" id="{44AED2E7-B9DA-4EDA-A758-FA4D8CCC796F}"/>
              </a:ext>
            </a:extLst>
          </p:cNvPr>
          <p:cNvSpPr txBox="1"/>
          <p:nvPr/>
        </p:nvSpPr>
        <p:spPr bwMode="auto">
          <a:xfrm>
            <a:off x="4171628" y="3832037"/>
            <a:ext cx="914400" cy="914400"/>
          </a:xfrm>
          <a:prstGeom prst="rect">
            <a:avLst/>
          </a:prstGeom>
          <a:noFill/>
          <a:ln w="12700">
            <a:noFill/>
            <a:miter lim="800000"/>
            <a:headEnd/>
            <a:tailEnd/>
          </a:ln>
        </p:spPr>
        <p:txBody>
          <a:bodyPr vert="horz" wrap="none" lIns="72000" tIns="36000" rIns="73152" bIns="36576" numCol="1" rtlCol="0" anchor="t" anchorCtr="0" compatLnSpc="1">
            <a:prstTxWarp prst="textNoShape">
              <a:avLst/>
            </a:prstTxWarp>
            <a:noAutofit/>
          </a:bodyPr>
          <a:lstStyle/>
          <a:p>
            <a:pPr marL="0" indent="0" algn="l">
              <a:buClr>
                <a:schemeClr val="tx1"/>
              </a:buClr>
              <a:buNone/>
            </a:pPr>
            <a:r>
              <a:rPr lang="en-US" sz="2000" i="1">
                <a:solidFill>
                  <a:schemeClr val="bg1">
                    <a:lumMod val="65000"/>
                  </a:schemeClr>
                </a:solidFill>
              </a:rPr>
              <a:t>PON or DSL</a:t>
            </a:r>
          </a:p>
        </p:txBody>
      </p:sp>
      <p:cxnSp>
        <p:nvCxnSpPr>
          <p:cNvPr id="13" name="Straight Connector 12">
            <a:extLst>
              <a:ext uri="{FF2B5EF4-FFF2-40B4-BE49-F238E27FC236}">
                <a16:creationId xmlns:a16="http://schemas.microsoft.com/office/drawing/2014/main" id="{2EE97302-8E4D-48CD-B7F1-627B6FA3C184}"/>
              </a:ext>
            </a:extLst>
          </p:cNvPr>
          <p:cNvCxnSpPr>
            <a:cxnSpLocks/>
          </p:cNvCxnSpPr>
          <p:nvPr/>
        </p:nvCxnSpPr>
        <p:spPr bwMode="auto">
          <a:xfrm flipV="1">
            <a:off x="6325299" y="4185916"/>
            <a:ext cx="2198769" cy="11704"/>
          </a:xfrm>
          <a:prstGeom prst="line">
            <a:avLst/>
          </a:prstGeom>
          <a:solidFill>
            <a:schemeClr val="accent1"/>
          </a:solidFill>
          <a:ln w="12700" cap="flat" cmpd="sng" algn="ctr">
            <a:solidFill>
              <a:schemeClr val="tx1"/>
            </a:solidFill>
            <a:prstDash val="solid"/>
            <a:round/>
            <a:headEnd type="none" w="med" len="med"/>
            <a:tailEnd type="none"/>
          </a:ln>
          <a:effectLst/>
        </p:spPr>
      </p:cxnSp>
      <p:sp>
        <p:nvSpPr>
          <p:cNvPr id="16" name="TextBox 15">
            <a:extLst>
              <a:ext uri="{FF2B5EF4-FFF2-40B4-BE49-F238E27FC236}">
                <a16:creationId xmlns:a16="http://schemas.microsoft.com/office/drawing/2014/main" id="{A3C95454-6735-4BB9-9740-29901CEE8395}"/>
              </a:ext>
            </a:extLst>
          </p:cNvPr>
          <p:cNvSpPr txBox="1"/>
          <p:nvPr/>
        </p:nvSpPr>
        <p:spPr bwMode="auto">
          <a:xfrm>
            <a:off x="5951165" y="5084294"/>
            <a:ext cx="914400" cy="914400"/>
          </a:xfrm>
          <a:prstGeom prst="rect">
            <a:avLst/>
          </a:prstGeom>
          <a:noFill/>
          <a:ln w="12700">
            <a:noFill/>
            <a:miter lim="800000"/>
            <a:headEnd/>
            <a:tailEnd/>
          </a:ln>
        </p:spPr>
        <p:txBody>
          <a:bodyPr vert="horz" wrap="none" lIns="72000" tIns="36000" rIns="73152" bIns="36576" numCol="1" rtlCol="0" anchor="t" anchorCtr="0" compatLnSpc="1">
            <a:prstTxWarp prst="textNoShape">
              <a:avLst/>
            </a:prstTxWarp>
            <a:noAutofit/>
          </a:bodyPr>
          <a:lstStyle/>
          <a:p>
            <a:pPr marL="0" indent="0" algn="l">
              <a:buClr>
                <a:schemeClr val="tx1"/>
              </a:buClr>
              <a:buNone/>
            </a:pPr>
            <a:r>
              <a:rPr lang="en-US" sz="2000" i="1">
                <a:solidFill>
                  <a:schemeClr val="bg1">
                    <a:lumMod val="65000"/>
                  </a:schemeClr>
                </a:solidFill>
              </a:rPr>
              <a:t>Ethernet</a:t>
            </a:r>
          </a:p>
        </p:txBody>
      </p:sp>
      <p:cxnSp>
        <p:nvCxnSpPr>
          <p:cNvPr id="18" name="Straight Arrow Connector 17">
            <a:extLst>
              <a:ext uri="{FF2B5EF4-FFF2-40B4-BE49-F238E27FC236}">
                <a16:creationId xmlns:a16="http://schemas.microsoft.com/office/drawing/2014/main" id="{AA3CBC96-0B04-4281-A87C-8FFB7013443E}"/>
              </a:ext>
            </a:extLst>
          </p:cNvPr>
          <p:cNvCxnSpPr>
            <a:cxnSpLocks/>
          </p:cNvCxnSpPr>
          <p:nvPr/>
        </p:nvCxnSpPr>
        <p:spPr bwMode="auto">
          <a:xfrm>
            <a:off x="7043796" y="5267004"/>
            <a:ext cx="1179347" cy="0"/>
          </a:xfrm>
          <a:prstGeom prst="straightConnector1">
            <a:avLst/>
          </a:prstGeom>
          <a:solidFill>
            <a:schemeClr val="accent1"/>
          </a:solidFill>
          <a:ln w="12700" cap="flat" cmpd="sng" algn="ctr">
            <a:solidFill>
              <a:schemeClr val="bg1">
                <a:lumMod val="75000"/>
              </a:schemeClr>
            </a:solidFill>
            <a:prstDash val="solid"/>
            <a:round/>
            <a:headEnd type="none" w="med" len="med"/>
            <a:tailEnd type="triangle"/>
          </a:ln>
          <a:effectLst/>
        </p:spPr>
      </p:cxnSp>
      <p:cxnSp>
        <p:nvCxnSpPr>
          <p:cNvPr id="20" name="Straight Arrow Connector 19">
            <a:extLst>
              <a:ext uri="{FF2B5EF4-FFF2-40B4-BE49-F238E27FC236}">
                <a16:creationId xmlns:a16="http://schemas.microsoft.com/office/drawing/2014/main" id="{2EDA57D7-7102-4A8F-9116-9A5E73A6BD00}"/>
              </a:ext>
            </a:extLst>
          </p:cNvPr>
          <p:cNvCxnSpPr/>
          <p:nvPr/>
        </p:nvCxnSpPr>
        <p:spPr bwMode="auto">
          <a:xfrm flipH="1">
            <a:off x="3866644" y="5267004"/>
            <a:ext cx="2084521" cy="0"/>
          </a:xfrm>
          <a:prstGeom prst="straightConnector1">
            <a:avLst/>
          </a:prstGeom>
          <a:solidFill>
            <a:schemeClr val="accent1"/>
          </a:solidFill>
          <a:ln w="12700" cap="flat" cmpd="sng" algn="ctr">
            <a:solidFill>
              <a:schemeClr val="bg1">
                <a:lumMod val="75000"/>
              </a:schemeClr>
            </a:solidFill>
            <a:prstDash val="solid"/>
            <a:round/>
            <a:headEnd type="none" w="med" len="med"/>
            <a:tailEnd type="triangle"/>
          </a:ln>
          <a:effectLst/>
        </p:spPr>
      </p:cxnSp>
      <p:sp>
        <p:nvSpPr>
          <p:cNvPr id="29" name="Cloud 28">
            <a:extLst>
              <a:ext uri="{FF2B5EF4-FFF2-40B4-BE49-F238E27FC236}">
                <a16:creationId xmlns:a16="http://schemas.microsoft.com/office/drawing/2014/main" id="{60E37870-73A3-442F-BD85-1C84F7E2A8BF}"/>
              </a:ext>
            </a:extLst>
          </p:cNvPr>
          <p:cNvSpPr/>
          <p:nvPr/>
        </p:nvSpPr>
        <p:spPr bwMode="auto">
          <a:xfrm>
            <a:off x="10919664" y="3781062"/>
            <a:ext cx="1105546" cy="809705"/>
          </a:xfrm>
          <a:prstGeom prst="cloud">
            <a:avLst/>
          </a:prstGeom>
          <a:solidFill>
            <a:schemeClr val="bg1"/>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ts val="300"/>
              </a:spcBef>
              <a:spcAft>
                <a:spcPct val="0"/>
              </a:spcAft>
              <a:buClrTx/>
              <a:buSzTx/>
              <a:buNone/>
              <a:tabLst/>
            </a:pPr>
            <a:r>
              <a:rPr kumimoji="0" lang="en-US" sz="2000" b="0" i="0" u="none" strike="noStrike" cap="none" normalizeH="0" baseline="0">
                <a:ln>
                  <a:noFill/>
                </a:ln>
                <a:effectLst/>
                <a:latin typeface="+mn-lt"/>
              </a:rPr>
              <a:t>DN</a:t>
            </a:r>
          </a:p>
        </p:txBody>
      </p:sp>
      <p:cxnSp>
        <p:nvCxnSpPr>
          <p:cNvPr id="31" name="Straight Connector 30">
            <a:extLst>
              <a:ext uri="{FF2B5EF4-FFF2-40B4-BE49-F238E27FC236}">
                <a16:creationId xmlns:a16="http://schemas.microsoft.com/office/drawing/2014/main" id="{276538EE-DE68-402B-8977-F6623611F312}"/>
              </a:ext>
            </a:extLst>
          </p:cNvPr>
          <p:cNvCxnSpPr>
            <a:cxnSpLocks/>
            <a:stCxn id="29" idx="2"/>
          </p:cNvCxnSpPr>
          <p:nvPr/>
        </p:nvCxnSpPr>
        <p:spPr bwMode="auto">
          <a:xfrm flipH="1">
            <a:off x="9005069" y="4185915"/>
            <a:ext cx="1918024" cy="11705"/>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33" name="Straight Arrow Connector 32">
            <a:extLst>
              <a:ext uri="{FF2B5EF4-FFF2-40B4-BE49-F238E27FC236}">
                <a16:creationId xmlns:a16="http://schemas.microsoft.com/office/drawing/2014/main" id="{49C7F734-6290-48EC-BEA4-F74022563B4F}"/>
              </a:ext>
            </a:extLst>
          </p:cNvPr>
          <p:cNvCxnSpPr>
            <a:cxnSpLocks/>
          </p:cNvCxnSpPr>
          <p:nvPr/>
        </p:nvCxnSpPr>
        <p:spPr bwMode="auto">
          <a:xfrm>
            <a:off x="8029301" y="5708707"/>
            <a:ext cx="183397" cy="0"/>
          </a:xfrm>
          <a:prstGeom prst="straightConnector1">
            <a:avLst/>
          </a:prstGeom>
          <a:solidFill>
            <a:schemeClr val="accent1"/>
          </a:solidFill>
          <a:ln w="12700" cap="flat" cmpd="sng" algn="ctr">
            <a:solidFill>
              <a:schemeClr val="bg1">
                <a:lumMod val="75000"/>
              </a:schemeClr>
            </a:solidFill>
            <a:prstDash val="solid"/>
            <a:round/>
            <a:headEnd type="none" w="med" len="med"/>
            <a:tailEnd type="triangle"/>
          </a:ln>
          <a:effectLst/>
        </p:spPr>
      </p:cxnSp>
      <p:sp>
        <p:nvSpPr>
          <p:cNvPr id="34" name="TextBox 33">
            <a:extLst>
              <a:ext uri="{FF2B5EF4-FFF2-40B4-BE49-F238E27FC236}">
                <a16:creationId xmlns:a16="http://schemas.microsoft.com/office/drawing/2014/main" id="{3D23BF7B-237F-4232-BE04-6F63A5913C5B}"/>
              </a:ext>
            </a:extLst>
          </p:cNvPr>
          <p:cNvSpPr txBox="1"/>
          <p:nvPr/>
        </p:nvSpPr>
        <p:spPr bwMode="auto">
          <a:xfrm>
            <a:off x="7185736" y="5521516"/>
            <a:ext cx="914400" cy="914400"/>
          </a:xfrm>
          <a:prstGeom prst="rect">
            <a:avLst/>
          </a:prstGeom>
          <a:noFill/>
          <a:ln w="12700">
            <a:noFill/>
            <a:miter lim="800000"/>
            <a:headEnd/>
            <a:tailEnd/>
          </a:ln>
        </p:spPr>
        <p:txBody>
          <a:bodyPr vert="horz" wrap="none" lIns="72000" tIns="36000" rIns="73152" bIns="36576" numCol="1" rtlCol="0" anchor="t" anchorCtr="0" compatLnSpc="1">
            <a:prstTxWarp prst="textNoShape">
              <a:avLst/>
            </a:prstTxWarp>
            <a:noAutofit/>
          </a:bodyPr>
          <a:lstStyle/>
          <a:p>
            <a:pPr marL="0" indent="0" algn="l">
              <a:buClr>
                <a:schemeClr val="tx1"/>
              </a:buClr>
              <a:buNone/>
            </a:pPr>
            <a:r>
              <a:rPr lang="en-US" sz="2000" i="1">
                <a:solidFill>
                  <a:schemeClr val="bg1">
                    <a:lumMod val="65000"/>
                  </a:schemeClr>
                </a:solidFill>
              </a:rPr>
              <a:t>+VLAN</a:t>
            </a:r>
          </a:p>
        </p:txBody>
      </p:sp>
      <p:cxnSp>
        <p:nvCxnSpPr>
          <p:cNvPr id="36" name="Straight Arrow Connector 35">
            <a:extLst>
              <a:ext uri="{FF2B5EF4-FFF2-40B4-BE49-F238E27FC236}">
                <a16:creationId xmlns:a16="http://schemas.microsoft.com/office/drawing/2014/main" id="{CD25229A-0D7D-48E5-A30E-C1B83D057CB5}"/>
              </a:ext>
            </a:extLst>
          </p:cNvPr>
          <p:cNvCxnSpPr>
            <a:cxnSpLocks/>
          </p:cNvCxnSpPr>
          <p:nvPr/>
        </p:nvCxnSpPr>
        <p:spPr bwMode="auto">
          <a:xfrm flipH="1">
            <a:off x="6408365" y="5708707"/>
            <a:ext cx="818829" cy="0"/>
          </a:xfrm>
          <a:prstGeom prst="straightConnector1">
            <a:avLst/>
          </a:prstGeom>
          <a:solidFill>
            <a:schemeClr val="accent1"/>
          </a:solidFill>
          <a:ln w="12700" cap="flat" cmpd="sng" algn="ctr">
            <a:solidFill>
              <a:schemeClr val="bg1">
                <a:lumMod val="75000"/>
              </a:schemeClr>
            </a:solidFill>
            <a:prstDash val="solid"/>
            <a:round/>
            <a:headEnd type="none" w="med" len="med"/>
            <a:tailEnd type="triangle"/>
          </a:ln>
          <a:effectLst/>
        </p:spPr>
      </p:cxnSp>
      <p:cxnSp>
        <p:nvCxnSpPr>
          <p:cNvPr id="43" name="Straight Connector 42">
            <a:extLst>
              <a:ext uri="{FF2B5EF4-FFF2-40B4-BE49-F238E27FC236}">
                <a16:creationId xmlns:a16="http://schemas.microsoft.com/office/drawing/2014/main" id="{B9BB286B-92B6-448B-95C9-9BB8F598AEE1}"/>
              </a:ext>
            </a:extLst>
          </p:cNvPr>
          <p:cNvCxnSpPr>
            <a:cxnSpLocks/>
          </p:cNvCxnSpPr>
          <p:nvPr/>
        </p:nvCxnSpPr>
        <p:spPr bwMode="auto">
          <a:xfrm flipH="1">
            <a:off x="8621486" y="2685173"/>
            <a:ext cx="383583" cy="971903"/>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32" name="Straight Connector 31">
            <a:extLst>
              <a:ext uri="{FF2B5EF4-FFF2-40B4-BE49-F238E27FC236}">
                <a16:creationId xmlns:a16="http://schemas.microsoft.com/office/drawing/2014/main" id="{87CEA815-E37E-4BD6-AB6F-D68AAD537227}"/>
              </a:ext>
            </a:extLst>
          </p:cNvPr>
          <p:cNvCxnSpPr>
            <a:cxnSpLocks/>
            <a:stCxn id="89" idx="1"/>
          </p:cNvCxnSpPr>
          <p:nvPr/>
        </p:nvCxnSpPr>
        <p:spPr bwMode="auto">
          <a:xfrm flipH="1">
            <a:off x="2099602" y="5033521"/>
            <a:ext cx="885990" cy="0"/>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35" name="Straight Connector 34">
            <a:extLst>
              <a:ext uri="{FF2B5EF4-FFF2-40B4-BE49-F238E27FC236}">
                <a16:creationId xmlns:a16="http://schemas.microsoft.com/office/drawing/2014/main" id="{6B953662-DDAA-4417-89E6-88935E7144B4}"/>
              </a:ext>
            </a:extLst>
          </p:cNvPr>
          <p:cNvCxnSpPr/>
          <p:nvPr/>
        </p:nvCxnSpPr>
        <p:spPr bwMode="auto">
          <a:xfrm>
            <a:off x="2061091" y="4032705"/>
            <a:ext cx="0" cy="1952786"/>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38" name="Straight Connector 37">
            <a:extLst>
              <a:ext uri="{FF2B5EF4-FFF2-40B4-BE49-F238E27FC236}">
                <a16:creationId xmlns:a16="http://schemas.microsoft.com/office/drawing/2014/main" id="{B8E83B47-D628-4863-9F12-6A7CFCBF44ED}"/>
              </a:ext>
            </a:extLst>
          </p:cNvPr>
          <p:cNvCxnSpPr/>
          <p:nvPr/>
        </p:nvCxnSpPr>
        <p:spPr bwMode="auto">
          <a:xfrm flipH="1">
            <a:off x="1526399" y="4257432"/>
            <a:ext cx="534692" cy="0"/>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39" name="Straight Connector 38">
            <a:extLst>
              <a:ext uri="{FF2B5EF4-FFF2-40B4-BE49-F238E27FC236}">
                <a16:creationId xmlns:a16="http://schemas.microsoft.com/office/drawing/2014/main" id="{87F43289-7B09-41D2-9A05-1E43AA75CCF2}"/>
              </a:ext>
            </a:extLst>
          </p:cNvPr>
          <p:cNvCxnSpPr/>
          <p:nvPr/>
        </p:nvCxnSpPr>
        <p:spPr bwMode="auto">
          <a:xfrm flipH="1">
            <a:off x="1526399" y="4761127"/>
            <a:ext cx="534692" cy="0"/>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42" name="Straight Connector 41">
            <a:extLst>
              <a:ext uri="{FF2B5EF4-FFF2-40B4-BE49-F238E27FC236}">
                <a16:creationId xmlns:a16="http://schemas.microsoft.com/office/drawing/2014/main" id="{A2797C1E-11F3-4B06-98C8-913F7A4D1BD5}"/>
              </a:ext>
            </a:extLst>
          </p:cNvPr>
          <p:cNvCxnSpPr/>
          <p:nvPr/>
        </p:nvCxnSpPr>
        <p:spPr bwMode="auto">
          <a:xfrm flipH="1">
            <a:off x="1526399" y="5241575"/>
            <a:ext cx="534692" cy="0"/>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44" name="Straight Connector 43">
            <a:extLst>
              <a:ext uri="{FF2B5EF4-FFF2-40B4-BE49-F238E27FC236}">
                <a16:creationId xmlns:a16="http://schemas.microsoft.com/office/drawing/2014/main" id="{94259417-84B8-411D-9CD5-975CE122D8FE}"/>
              </a:ext>
            </a:extLst>
          </p:cNvPr>
          <p:cNvCxnSpPr/>
          <p:nvPr/>
        </p:nvCxnSpPr>
        <p:spPr bwMode="auto">
          <a:xfrm flipH="1">
            <a:off x="1526399" y="5760768"/>
            <a:ext cx="534692" cy="0"/>
          </a:xfrm>
          <a:prstGeom prst="line">
            <a:avLst/>
          </a:prstGeom>
          <a:solidFill>
            <a:schemeClr val="accent1"/>
          </a:solidFill>
          <a:ln w="12700" cap="flat" cmpd="sng" algn="ctr">
            <a:solidFill>
              <a:schemeClr val="tx1"/>
            </a:solidFill>
            <a:prstDash val="solid"/>
            <a:round/>
            <a:headEnd type="none" w="med" len="med"/>
            <a:tailEnd type="none"/>
          </a:ln>
          <a:effectLst/>
        </p:spPr>
      </p:cxnSp>
      <p:sp>
        <p:nvSpPr>
          <p:cNvPr id="46" name="TextBox 45">
            <a:extLst>
              <a:ext uri="{FF2B5EF4-FFF2-40B4-BE49-F238E27FC236}">
                <a16:creationId xmlns:a16="http://schemas.microsoft.com/office/drawing/2014/main" id="{E7E7B158-6380-4D77-9DA4-04835C022C77}"/>
              </a:ext>
            </a:extLst>
          </p:cNvPr>
          <p:cNvSpPr txBox="1"/>
          <p:nvPr/>
        </p:nvSpPr>
        <p:spPr bwMode="auto">
          <a:xfrm rot="16200000">
            <a:off x="1146691" y="4792370"/>
            <a:ext cx="914400" cy="914400"/>
          </a:xfrm>
          <a:prstGeom prst="rect">
            <a:avLst/>
          </a:prstGeom>
          <a:noFill/>
          <a:ln w="12700">
            <a:noFill/>
            <a:miter lim="800000"/>
            <a:headEnd/>
            <a:tailEnd/>
          </a:ln>
        </p:spPr>
        <p:txBody>
          <a:bodyPr vert="horz" wrap="none" lIns="72000" tIns="36000" rIns="73152" bIns="36576" numCol="1" rtlCol="0" anchor="t" anchorCtr="0" compatLnSpc="1">
            <a:prstTxWarp prst="textNoShape">
              <a:avLst/>
            </a:prstTxWarp>
            <a:noAutofit/>
          </a:bodyPr>
          <a:lstStyle/>
          <a:p>
            <a:pPr marL="0" indent="0" algn="l">
              <a:buClr>
                <a:schemeClr val="tx1"/>
              </a:buClr>
              <a:buNone/>
            </a:pPr>
            <a:r>
              <a:rPr lang="en-US" sz="2000"/>
              <a:t>Home LAN</a:t>
            </a:r>
          </a:p>
        </p:txBody>
      </p:sp>
      <p:cxnSp>
        <p:nvCxnSpPr>
          <p:cNvPr id="15" name="Straight Connector 14">
            <a:extLst>
              <a:ext uri="{FF2B5EF4-FFF2-40B4-BE49-F238E27FC236}">
                <a16:creationId xmlns:a16="http://schemas.microsoft.com/office/drawing/2014/main" id="{58610C04-AAA1-4AC9-BB47-84CF3DC54B98}"/>
              </a:ext>
            </a:extLst>
          </p:cNvPr>
          <p:cNvCxnSpPr>
            <a:cxnSpLocks/>
            <a:stCxn id="89" idx="3"/>
          </p:cNvCxnSpPr>
          <p:nvPr/>
        </p:nvCxnSpPr>
        <p:spPr bwMode="auto">
          <a:xfrm flipV="1">
            <a:off x="3561592" y="4443411"/>
            <a:ext cx="2103039" cy="590110"/>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48" name="Straight Connector 47">
            <a:extLst>
              <a:ext uri="{FF2B5EF4-FFF2-40B4-BE49-F238E27FC236}">
                <a16:creationId xmlns:a16="http://schemas.microsoft.com/office/drawing/2014/main" id="{B2160D5C-97A7-43E2-A3EB-7FDDCFBA0074}"/>
              </a:ext>
            </a:extLst>
          </p:cNvPr>
          <p:cNvCxnSpPr>
            <a:cxnSpLocks/>
          </p:cNvCxnSpPr>
          <p:nvPr/>
        </p:nvCxnSpPr>
        <p:spPr bwMode="auto">
          <a:xfrm>
            <a:off x="9375183" y="2685173"/>
            <a:ext cx="383583" cy="1002430"/>
          </a:xfrm>
          <a:prstGeom prst="line">
            <a:avLst/>
          </a:prstGeom>
          <a:solidFill>
            <a:schemeClr val="accent1"/>
          </a:solidFill>
          <a:ln w="12700" cap="flat" cmpd="sng" algn="ctr">
            <a:solidFill>
              <a:schemeClr val="tx1"/>
            </a:solidFill>
            <a:prstDash val="solid"/>
            <a:round/>
            <a:headEnd type="none" w="med" len="med"/>
            <a:tailEnd type="none"/>
          </a:ln>
          <a:effectLst/>
        </p:spPr>
      </p:cxnSp>
      <p:cxnSp>
        <p:nvCxnSpPr>
          <p:cNvPr id="11" name="Straight Connector 10">
            <a:extLst>
              <a:ext uri="{FF2B5EF4-FFF2-40B4-BE49-F238E27FC236}">
                <a16:creationId xmlns:a16="http://schemas.microsoft.com/office/drawing/2014/main" id="{6426F30C-208A-49E5-98C5-7BC26A2F00EE}"/>
              </a:ext>
            </a:extLst>
          </p:cNvPr>
          <p:cNvCxnSpPr>
            <a:cxnSpLocks/>
            <a:stCxn id="75" idx="3"/>
          </p:cNvCxnSpPr>
          <p:nvPr/>
        </p:nvCxnSpPr>
        <p:spPr bwMode="auto">
          <a:xfrm>
            <a:off x="3512899" y="2379995"/>
            <a:ext cx="2151732" cy="1514352"/>
          </a:xfrm>
          <a:prstGeom prst="line">
            <a:avLst/>
          </a:prstGeom>
          <a:solidFill>
            <a:schemeClr val="accent1"/>
          </a:solidFill>
          <a:ln w="12700" cap="flat" cmpd="sng" algn="ctr">
            <a:solidFill>
              <a:schemeClr val="tx1"/>
            </a:solidFill>
            <a:prstDash val="solid"/>
            <a:round/>
            <a:headEnd type="none" w="med" len="med"/>
            <a:tailEnd type="none"/>
          </a:ln>
          <a:effectLst/>
        </p:spPr>
      </p:cxnSp>
      <p:sp>
        <p:nvSpPr>
          <p:cNvPr id="59" name="TextBox 58">
            <a:extLst>
              <a:ext uri="{FF2B5EF4-FFF2-40B4-BE49-F238E27FC236}">
                <a16:creationId xmlns:a16="http://schemas.microsoft.com/office/drawing/2014/main" id="{1B933335-902F-46BF-8E25-5CBB8CC2FC1C}"/>
              </a:ext>
            </a:extLst>
          </p:cNvPr>
          <p:cNvSpPr txBox="1"/>
          <p:nvPr/>
        </p:nvSpPr>
        <p:spPr bwMode="auto">
          <a:xfrm>
            <a:off x="5493965" y="1303546"/>
            <a:ext cx="914400" cy="914400"/>
          </a:xfrm>
          <a:prstGeom prst="rect">
            <a:avLst/>
          </a:prstGeom>
          <a:noFill/>
          <a:ln w="12700">
            <a:noFill/>
            <a:miter lim="800000"/>
            <a:headEnd/>
            <a:tailEnd/>
          </a:ln>
        </p:spPr>
        <p:txBody>
          <a:bodyPr vert="horz" wrap="none" lIns="72000" tIns="36000" rIns="73152" bIns="36576" numCol="1" rtlCol="0" anchor="t" anchorCtr="0" compatLnSpc="1">
            <a:prstTxWarp prst="textNoShape">
              <a:avLst/>
            </a:prstTxWarp>
            <a:noAutofit/>
          </a:bodyPr>
          <a:lstStyle/>
          <a:p>
            <a:pPr marL="0" indent="0" algn="l">
              <a:buClr>
                <a:schemeClr val="tx1"/>
              </a:buClr>
              <a:buNone/>
            </a:pPr>
            <a:r>
              <a:rPr lang="en-US" sz="2000" i="1"/>
              <a:t>CPE upgrade decoupled from core network upgrade</a:t>
            </a:r>
          </a:p>
        </p:txBody>
      </p:sp>
      <p:sp>
        <p:nvSpPr>
          <p:cNvPr id="60" name="Rectangle 59">
            <a:extLst>
              <a:ext uri="{FF2B5EF4-FFF2-40B4-BE49-F238E27FC236}">
                <a16:creationId xmlns:a16="http://schemas.microsoft.com/office/drawing/2014/main" id="{B15B86D6-4B7A-44C9-8ACE-FF02D13123AB}"/>
              </a:ext>
            </a:extLst>
          </p:cNvPr>
          <p:cNvSpPr/>
          <p:nvPr/>
        </p:nvSpPr>
        <p:spPr bwMode="auto">
          <a:xfrm>
            <a:off x="8100136" y="3494014"/>
            <a:ext cx="2228852" cy="1390159"/>
          </a:xfrm>
          <a:prstGeom prst="rect">
            <a:avLst/>
          </a:prstGeom>
          <a:noFill/>
          <a:ln w="12700" cap="flat" cmpd="sng" algn="ctr">
            <a:solidFill>
              <a:srgbClr val="242424"/>
            </a:solidFill>
            <a:prstDash val="dash"/>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ts val="300"/>
              </a:spcBef>
              <a:spcAft>
                <a:spcPct val="0"/>
              </a:spcAft>
              <a:buClrTx/>
              <a:buSzTx/>
              <a:buNone/>
              <a:tabLst/>
            </a:pPr>
            <a:endParaRPr kumimoji="0" lang="en-US" sz="2000" b="0" i="0" u="none" strike="noStrike" cap="none" normalizeH="0" baseline="0" err="1">
              <a:ln>
                <a:noFill/>
              </a:ln>
              <a:solidFill>
                <a:schemeClr val="bg1"/>
              </a:solidFill>
              <a:effectLst/>
              <a:latin typeface="+mn-lt"/>
            </a:endParaRPr>
          </a:p>
        </p:txBody>
      </p:sp>
      <p:sp>
        <p:nvSpPr>
          <p:cNvPr id="61" name="TextBox 60">
            <a:extLst>
              <a:ext uri="{FF2B5EF4-FFF2-40B4-BE49-F238E27FC236}">
                <a16:creationId xmlns:a16="http://schemas.microsoft.com/office/drawing/2014/main" id="{BD1C7491-4693-4A42-BE64-3C6443221C8F}"/>
              </a:ext>
            </a:extLst>
          </p:cNvPr>
          <p:cNvSpPr txBox="1"/>
          <p:nvPr/>
        </p:nvSpPr>
        <p:spPr bwMode="auto">
          <a:xfrm>
            <a:off x="8822803" y="4831826"/>
            <a:ext cx="914400" cy="914400"/>
          </a:xfrm>
          <a:prstGeom prst="rect">
            <a:avLst/>
          </a:prstGeom>
          <a:noFill/>
          <a:ln w="12700">
            <a:noFill/>
            <a:miter lim="800000"/>
            <a:headEnd/>
            <a:tailEnd/>
          </a:ln>
        </p:spPr>
        <p:txBody>
          <a:bodyPr vert="horz" wrap="none" lIns="72000" tIns="36000" rIns="73152" bIns="36576" numCol="1" rtlCol="0" anchor="t" anchorCtr="0" compatLnSpc="1">
            <a:prstTxWarp prst="textNoShape">
              <a:avLst/>
            </a:prstTxWarp>
            <a:noAutofit/>
          </a:bodyPr>
          <a:lstStyle/>
          <a:p>
            <a:pPr marL="0" indent="0" algn="l">
              <a:buClr>
                <a:schemeClr val="tx1"/>
              </a:buClr>
              <a:buNone/>
            </a:pPr>
            <a:r>
              <a:rPr lang="en-US" sz="1400" i="1">
                <a:solidFill>
                  <a:schemeClr val="bg1">
                    <a:lumMod val="65000"/>
                  </a:schemeClr>
                </a:solidFill>
              </a:rPr>
              <a:t>May be integrated</a:t>
            </a:r>
          </a:p>
        </p:txBody>
      </p:sp>
      <p:sp>
        <p:nvSpPr>
          <p:cNvPr id="71" name="TextBox 70">
            <a:extLst>
              <a:ext uri="{FF2B5EF4-FFF2-40B4-BE49-F238E27FC236}">
                <a16:creationId xmlns:a16="http://schemas.microsoft.com/office/drawing/2014/main" id="{6ECD62F9-723B-462B-9D4A-3D481377A7F9}"/>
              </a:ext>
            </a:extLst>
          </p:cNvPr>
          <p:cNvSpPr txBox="1"/>
          <p:nvPr/>
        </p:nvSpPr>
        <p:spPr bwMode="auto">
          <a:xfrm>
            <a:off x="6626912" y="2816162"/>
            <a:ext cx="914400" cy="914400"/>
          </a:xfrm>
          <a:prstGeom prst="rect">
            <a:avLst/>
          </a:prstGeom>
          <a:noFill/>
          <a:ln w="12700">
            <a:noFill/>
            <a:miter lim="800000"/>
            <a:headEnd/>
            <a:tailEnd/>
          </a:ln>
        </p:spPr>
        <p:txBody>
          <a:bodyPr vert="horz" wrap="none" lIns="72000" tIns="36000" rIns="73152" bIns="36576" numCol="1" rtlCol="0" anchor="t" anchorCtr="0" compatLnSpc="1">
            <a:prstTxWarp prst="textNoShape">
              <a:avLst/>
            </a:prstTxWarp>
            <a:noAutofit/>
          </a:bodyPr>
          <a:lstStyle/>
          <a:p>
            <a:pPr marL="0" indent="0" algn="l">
              <a:buClr>
                <a:schemeClr val="tx1"/>
              </a:buClr>
              <a:buNone/>
            </a:pPr>
            <a:r>
              <a:rPr lang="en-US" sz="1200" i="1">
                <a:solidFill>
                  <a:schemeClr val="bg1">
                    <a:lumMod val="65000"/>
                  </a:schemeClr>
                </a:solidFill>
              </a:rPr>
              <a:t>Proxy for FN-RG</a:t>
            </a:r>
          </a:p>
        </p:txBody>
      </p:sp>
      <p:sp>
        <p:nvSpPr>
          <p:cNvPr id="86" name="TextBox 85">
            <a:extLst>
              <a:ext uri="{FF2B5EF4-FFF2-40B4-BE49-F238E27FC236}">
                <a16:creationId xmlns:a16="http://schemas.microsoft.com/office/drawing/2014/main" id="{B3FAA665-6C9C-4B35-B141-B1927FBDEF67}"/>
              </a:ext>
            </a:extLst>
          </p:cNvPr>
          <p:cNvSpPr txBox="1"/>
          <p:nvPr/>
        </p:nvSpPr>
        <p:spPr bwMode="auto">
          <a:xfrm>
            <a:off x="5688523" y="3738113"/>
            <a:ext cx="576000" cy="936000"/>
          </a:xfrm>
          <a:prstGeom prst="rect">
            <a:avLst/>
          </a:prstGeom>
          <a:solidFill>
            <a:schemeClr val="bg1"/>
          </a:solidFill>
          <a:ln w="19050">
            <a:solidFill>
              <a:schemeClr val="tx1"/>
            </a:solidFill>
            <a:prstDash val="solid"/>
            <a:miter lim="800000"/>
            <a:headEnd/>
            <a:tailEnd/>
          </a:ln>
        </p:spPr>
        <p:txBody>
          <a:bodyPr vert="horz" wrap="square" lIns="0" tIns="18000" rIns="0" bIns="0" numCol="1" rtlCol="0" anchor="t" anchorCtr="0" compatLnSpc="1">
            <a:prstTxWarp prst="textNoShape">
              <a:avLst/>
            </a:prstTxWarp>
            <a:noAutofit/>
          </a:bodyPr>
          <a:lstStyle/>
          <a:p>
            <a:pPr marL="0" indent="0" algn="ctr">
              <a:buClr>
                <a:schemeClr val="tx1"/>
              </a:buClr>
              <a:buNone/>
            </a:pPr>
            <a:r>
              <a:rPr lang="en-US" sz="2400">
                <a:latin typeface="Ericsson Technical Icons" panose="00000500000000000000" pitchFamily="2" charset="0"/>
              </a:rPr>
              <a:t>F</a:t>
            </a:r>
            <a:endParaRPr lang="en-US" sz="2400"/>
          </a:p>
          <a:p>
            <a:pPr marL="0" indent="0" algn="ctr">
              <a:buClr>
                <a:schemeClr val="tx1"/>
              </a:buClr>
              <a:buNone/>
            </a:pPr>
            <a:r>
              <a:rPr lang="en-US" sz="1200"/>
              <a:t>Access</a:t>
            </a:r>
          </a:p>
          <a:p>
            <a:pPr marL="0" indent="0" algn="ctr">
              <a:buClr>
                <a:schemeClr val="tx1"/>
              </a:buClr>
              <a:buNone/>
            </a:pPr>
            <a:r>
              <a:rPr lang="en-US" sz="1200"/>
              <a:t>Node</a:t>
            </a:r>
            <a:br>
              <a:rPr lang="en-US" sz="1200"/>
            </a:br>
            <a:endParaRPr lang="en-US" sz="1200"/>
          </a:p>
        </p:txBody>
      </p:sp>
      <p:sp>
        <p:nvSpPr>
          <p:cNvPr id="87" name="TextBox 86">
            <a:extLst>
              <a:ext uri="{FF2B5EF4-FFF2-40B4-BE49-F238E27FC236}">
                <a16:creationId xmlns:a16="http://schemas.microsoft.com/office/drawing/2014/main" id="{99E75FE7-838A-4228-ADD7-7E97E37EC916}"/>
              </a:ext>
            </a:extLst>
          </p:cNvPr>
          <p:cNvSpPr txBox="1"/>
          <p:nvPr/>
        </p:nvSpPr>
        <p:spPr bwMode="auto">
          <a:xfrm>
            <a:off x="8410589" y="3717914"/>
            <a:ext cx="576000" cy="936000"/>
          </a:xfrm>
          <a:prstGeom prst="rect">
            <a:avLst/>
          </a:prstGeom>
          <a:solidFill>
            <a:schemeClr val="bg1"/>
          </a:solidFill>
          <a:ln w="19050">
            <a:solidFill>
              <a:schemeClr val="tx1"/>
            </a:solidFill>
            <a:prstDash val="solid"/>
            <a:miter lim="800000"/>
            <a:headEnd/>
            <a:tailEnd/>
          </a:ln>
        </p:spPr>
        <p:txBody>
          <a:bodyPr vert="horz" wrap="square" lIns="0" tIns="18000" rIns="0" bIns="0" numCol="1" rtlCol="0" anchor="t" anchorCtr="0" compatLnSpc="1">
            <a:prstTxWarp prst="textNoShape">
              <a:avLst/>
            </a:prstTxWarp>
            <a:noAutofit/>
          </a:bodyPr>
          <a:lstStyle/>
          <a:p>
            <a:pPr marL="0" indent="0" algn="ctr">
              <a:buClr>
                <a:schemeClr val="tx1"/>
              </a:buClr>
              <a:buNone/>
            </a:pPr>
            <a:r>
              <a:rPr lang="en-US" sz="2400">
                <a:latin typeface="Ericsson Technical Icons" panose="00000500000000000000" pitchFamily="2" charset="0"/>
              </a:rPr>
              <a:t>G</a:t>
            </a:r>
            <a:endParaRPr lang="en-US" sz="2400"/>
          </a:p>
          <a:p>
            <a:pPr marL="0" lvl="0" indent="0" algn="ctr">
              <a:buClr>
                <a:srgbClr val="181818"/>
              </a:buClr>
              <a:buNone/>
            </a:pPr>
            <a:r>
              <a:rPr lang="en-US" sz="1200">
                <a:solidFill>
                  <a:srgbClr val="181818"/>
                </a:solidFill>
              </a:rPr>
              <a:t>AGF</a:t>
            </a:r>
          </a:p>
        </p:txBody>
      </p:sp>
      <p:sp>
        <p:nvSpPr>
          <p:cNvPr id="68" name="Isosceles Triangle 67">
            <a:extLst>
              <a:ext uri="{FF2B5EF4-FFF2-40B4-BE49-F238E27FC236}">
                <a16:creationId xmlns:a16="http://schemas.microsoft.com/office/drawing/2014/main" id="{F1121009-3596-4E34-AFC7-4DF3240CACD5}"/>
              </a:ext>
            </a:extLst>
          </p:cNvPr>
          <p:cNvSpPr/>
          <p:nvPr/>
        </p:nvSpPr>
        <p:spPr bwMode="auto">
          <a:xfrm>
            <a:off x="8503063" y="4279894"/>
            <a:ext cx="457200" cy="295144"/>
          </a:xfrm>
          <a:prstGeom prst="triangle">
            <a:avLst/>
          </a:prstGeom>
          <a:solidFill>
            <a:schemeClr val="bg1"/>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none" lIns="72000" tIns="36000" rIns="73152" bIns="36576"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ts val="300"/>
              </a:spcBef>
              <a:spcAft>
                <a:spcPct val="0"/>
              </a:spcAft>
              <a:buClrTx/>
              <a:buSzTx/>
              <a:buNone/>
              <a:tabLst/>
            </a:pPr>
            <a:r>
              <a:rPr kumimoji="0" lang="en-US" sz="1050" b="0" i="0" u="none" strike="noStrike" cap="none" normalizeH="0" baseline="0">
                <a:ln>
                  <a:noFill/>
                </a:ln>
                <a:effectLst/>
                <a:latin typeface="+mn-lt"/>
              </a:rPr>
              <a:t>NAS</a:t>
            </a:r>
          </a:p>
        </p:txBody>
      </p:sp>
      <p:cxnSp>
        <p:nvCxnSpPr>
          <p:cNvPr id="70" name="Straight Arrow Connector 69">
            <a:extLst>
              <a:ext uri="{FF2B5EF4-FFF2-40B4-BE49-F238E27FC236}">
                <a16:creationId xmlns:a16="http://schemas.microsoft.com/office/drawing/2014/main" id="{2C063E3C-5E01-4A77-A341-7C3DCBDE4B50}"/>
              </a:ext>
            </a:extLst>
          </p:cNvPr>
          <p:cNvCxnSpPr>
            <a:cxnSpLocks/>
          </p:cNvCxnSpPr>
          <p:nvPr/>
        </p:nvCxnSpPr>
        <p:spPr bwMode="auto">
          <a:xfrm>
            <a:off x="7642936" y="3099489"/>
            <a:ext cx="941881" cy="1296196"/>
          </a:xfrm>
          <a:prstGeom prst="straightConnector1">
            <a:avLst/>
          </a:prstGeom>
          <a:solidFill>
            <a:schemeClr val="accent1"/>
          </a:solidFill>
          <a:ln w="12700" cap="flat" cmpd="sng" algn="ctr">
            <a:solidFill>
              <a:schemeClr val="bg1">
                <a:lumMod val="65000"/>
              </a:schemeClr>
            </a:solidFill>
            <a:prstDash val="solid"/>
            <a:round/>
            <a:headEnd type="none" w="med" len="med"/>
            <a:tailEnd type="triangle"/>
          </a:ln>
          <a:effectLst/>
        </p:spPr>
      </p:cxnSp>
      <p:sp>
        <p:nvSpPr>
          <p:cNvPr id="88" name="TextBox 87">
            <a:extLst>
              <a:ext uri="{FF2B5EF4-FFF2-40B4-BE49-F238E27FC236}">
                <a16:creationId xmlns:a16="http://schemas.microsoft.com/office/drawing/2014/main" id="{6A668775-7F33-4D9E-A725-025CDC035A7E}"/>
              </a:ext>
            </a:extLst>
          </p:cNvPr>
          <p:cNvSpPr txBox="1"/>
          <p:nvPr/>
        </p:nvSpPr>
        <p:spPr bwMode="auto">
          <a:xfrm>
            <a:off x="9443789" y="3710770"/>
            <a:ext cx="576000" cy="936000"/>
          </a:xfrm>
          <a:prstGeom prst="rect">
            <a:avLst/>
          </a:prstGeom>
          <a:solidFill>
            <a:schemeClr val="bg1"/>
          </a:solidFill>
          <a:ln w="19050">
            <a:solidFill>
              <a:schemeClr val="tx1"/>
            </a:solidFill>
            <a:prstDash val="solid"/>
            <a:miter lim="800000"/>
            <a:headEnd/>
            <a:tailEnd/>
          </a:ln>
        </p:spPr>
        <p:txBody>
          <a:bodyPr vert="horz" wrap="square" lIns="0" tIns="18000" rIns="0" bIns="0" numCol="1" rtlCol="0" anchor="t" anchorCtr="0" compatLnSpc="1">
            <a:prstTxWarp prst="textNoShape">
              <a:avLst/>
            </a:prstTxWarp>
            <a:noAutofit/>
          </a:bodyPr>
          <a:lstStyle/>
          <a:p>
            <a:pPr marL="0" indent="0" algn="ctr">
              <a:buClr>
                <a:schemeClr val="tx1"/>
              </a:buClr>
              <a:buNone/>
            </a:pPr>
            <a:r>
              <a:rPr lang="en-US" sz="2400">
                <a:latin typeface="Ericsson Technical Icons" panose="00000500000000000000" pitchFamily="2" charset="0"/>
              </a:rPr>
              <a:t>G</a:t>
            </a:r>
            <a:endParaRPr lang="en-US" sz="2400"/>
          </a:p>
          <a:p>
            <a:pPr marL="0" lvl="0" indent="0" algn="ctr">
              <a:buClr>
                <a:srgbClr val="181818"/>
              </a:buClr>
              <a:buNone/>
            </a:pPr>
            <a:r>
              <a:rPr lang="en-US" sz="1200">
                <a:solidFill>
                  <a:srgbClr val="181818"/>
                </a:solidFill>
              </a:rPr>
              <a:t>UPF</a:t>
            </a:r>
          </a:p>
        </p:txBody>
      </p:sp>
      <p:sp>
        <p:nvSpPr>
          <p:cNvPr id="89" name="TextBox 88">
            <a:extLst>
              <a:ext uri="{FF2B5EF4-FFF2-40B4-BE49-F238E27FC236}">
                <a16:creationId xmlns:a16="http://schemas.microsoft.com/office/drawing/2014/main" id="{A9CC99C1-4963-4B48-B344-D4B99C39AD32}"/>
              </a:ext>
            </a:extLst>
          </p:cNvPr>
          <p:cNvSpPr txBox="1"/>
          <p:nvPr/>
        </p:nvSpPr>
        <p:spPr bwMode="auto">
          <a:xfrm>
            <a:off x="2985592" y="4487742"/>
            <a:ext cx="576000" cy="1091558"/>
          </a:xfrm>
          <a:prstGeom prst="rect">
            <a:avLst/>
          </a:prstGeom>
          <a:solidFill>
            <a:schemeClr val="bg1"/>
          </a:solidFill>
          <a:ln w="19050">
            <a:solidFill>
              <a:schemeClr val="tx1"/>
            </a:solidFill>
            <a:prstDash val="solid"/>
            <a:miter lim="800000"/>
            <a:headEnd/>
            <a:tailEnd/>
          </a:ln>
        </p:spPr>
        <p:txBody>
          <a:bodyPr vert="horz" wrap="square" lIns="0" tIns="18000" rIns="0" bIns="0" numCol="1" rtlCol="0" anchor="t" anchorCtr="0" compatLnSpc="1">
            <a:prstTxWarp prst="textNoShape">
              <a:avLst/>
            </a:prstTxWarp>
            <a:noAutofit/>
          </a:bodyPr>
          <a:lstStyle/>
          <a:p>
            <a:pPr marL="0" indent="0" algn="ctr">
              <a:buClr>
                <a:schemeClr val="tx1"/>
              </a:buClr>
              <a:buNone/>
            </a:pPr>
            <a:r>
              <a:rPr lang="en-US" sz="2400">
                <a:latin typeface="Ericsson Technical Icons" panose="00000500000000000000" pitchFamily="2" charset="0"/>
              </a:rPr>
              <a:t>G</a:t>
            </a:r>
            <a:endParaRPr lang="en-US" sz="2400"/>
          </a:p>
          <a:p>
            <a:pPr marL="0" lvl="0" indent="0" algn="ctr">
              <a:buClr>
                <a:srgbClr val="181818"/>
              </a:buClr>
              <a:buNone/>
            </a:pPr>
            <a:r>
              <a:rPr lang="en-US" sz="1200">
                <a:solidFill>
                  <a:srgbClr val="181818"/>
                </a:solidFill>
              </a:rPr>
              <a:t>5G_RG</a:t>
            </a:r>
          </a:p>
        </p:txBody>
      </p:sp>
      <p:sp>
        <p:nvSpPr>
          <p:cNvPr id="8" name="Flowchart: Card 7">
            <a:extLst>
              <a:ext uri="{FF2B5EF4-FFF2-40B4-BE49-F238E27FC236}">
                <a16:creationId xmlns:a16="http://schemas.microsoft.com/office/drawing/2014/main" id="{E5D0518F-429F-471E-A21A-3B7719BCF08A}"/>
              </a:ext>
            </a:extLst>
          </p:cNvPr>
          <p:cNvSpPr/>
          <p:nvPr/>
        </p:nvSpPr>
        <p:spPr bwMode="auto">
          <a:xfrm>
            <a:off x="3015186" y="5046264"/>
            <a:ext cx="480014" cy="257495"/>
          </a:xfrm>
          <a:prstGeom prst="flowChartPunchedCard">
            <a:avLst/>
          </a:prstGeom>
          <a:solidFill>
            <a:schemeClr val="bg1"/>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ctr" anchorCtr="0" forceAA="0" compatLnSpc="1">
            <a:prstTxWarp prst="textNoShape">
              <a:avLst/>
            </a:prstTxWarp>
            <a:noAutofit/>
          </a:bodyPr>
          <a:lstStyle/>
          <a:p>
            <a:pPr marL="0" marR="0" indent="0" algn="l" defTabSz="914400" rtl="0" eaLnBrk="1" fontAlgn="base" latinLnBrk="0" hangingPunct="1">
              <a:lnSpc>
                <a:spcPct val="100000"/>
              </a:lnSpc>
              <a:spcBef>
                <a:spcPts val="300"/>
              </a:spcBef>
              <a:spcAft>
                <a:spcPct val="0"/>
              </a:spcAft>
              <a:buClrTx/>
              <a:buSzTx/>
              <a:buNone/>
              <a:tabLst/>
            </a:pPr>
            <a:r>
              <a:rPr kumimoji="0" lang="en-US" sz="1100" b="0" i="0" u="none" strike="noStrike" cap="none" normalizeH="0" baseline="0">
                <a:ln>
                  <a:noFill/>
                </a:ln>
                <a:effectLst/>
                <a:latin typeface="+mn-lt"/>
              </a:rPr>
              <a:t>UICC</a:t>
            </a:r>
          </a:p>
        </p:txBody>
      </p:sp>
      <p:sp>
        <p:nvSpPr>
          <p:cNvPr id="67" name="Isosceles Triangle 66">
            <a:extLst>
              <a:ext uri="{FF2B5EF4-FFF2-40B4-BE49-F238E27FC236}">
                <a16:creationId xmlns:a16="http://schemas.microsoft.com/office/drawing/2014/main" id="{10F56213-CD75-4374-8EF1-1D6591105A02}"/>
              </a:ext>
            </a:extLst>
          </p:cNvPr>
          <p:cNvSpPr/>
          <p:nvPr/>
        </p:nvSpPr>
        <p:spPr bwMode="auto">
          <a:xfrm>
            <a:off x="3042782" y="5226372"/>
            <a:ext cx="457200" cy="295144"/>
          </a:xfrm>
          <a:prstGeom prst="triangle">
            <a:avLst/>
          </a:prstGeom>
          <a:solidFill>
            <a:schemeClr val="bg1"/>
          </a:solid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none" lIns="72000" tIns="36000" rIns="73152" bIns="36576"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ts val="300"/>
              </a:spcBef>
              <a:spcAft>
                <a:spcPct val="0"/>
              </a:spcAft>
              <a:buClrTx/>
              <a:buSzTx/>
              <a:buNone/>
              <a:tabLst/>
            </a:pPr>
            <a:r>
              <a:rPr kumimoji="0" lang="en-US" sz="1050" b="0" i="0" u="none" strike="noStrike" cap="none" normalizeH="0" baseline="0">
                <a:ln>
                  <a:noFill/>
                </a:ln>
                <a:effectLst/>
                <a:latin typeface="+mn-lt"/>
              </a:rPr>
              <a:t>NAS</a:t>
            </a:r>
          </a:p>
        </p:txBody>
      </p:sp>
      <p:sp>
        <p:nvSpPr>
          <p:cNvPr id="90" name="TextBox 89">
            <a:extLst>
              <a:ext uri="{FF2B5EF4-FFF2-40B4-BE49-F238E27FC236}">
                <a16:creationId xmlns:a16="http://schemas.microsoft.com/office/drawing/2014/main" id="{3252F4FA-0B40-47B8-BF41-20F0D7990033}"/>
              </a:ext>
            </a:extLst>
          </p:cNvPr>
          <p:cNvSpPr txBox="1"/>
          <p:nvPr/>
        </p:nvSpPr>
        <p:spPr bwMode="auto">
          <a:xfrm>
            <a:off x="11250402" y="4735063"/>
            <a:ext cx="576000" cy="936000"/>
          </a:xfrm>
          <a:prstGeom prst="rect">
            <a:avLst/>
          </a:prstGeom>
          <a:solidFill>
            <a:schemeClr val="bg1"/>
          </a:solidFill>
          <a:ln w="19050">
            <a:solidFill>
              <a:schemeClr val="tx1"/>
            </a:solidFill>
            <a:prstDash val="solid"/>
            <a:miter lim="800000"/>
            <a:headEnd/>
            <a:tailEnd/>
          </a:ln>
        </p:spPr>
        <p:txBody>
          <a:bodyPr vert="horz" wrap="square" lIns="0" tIns="18000" rIns="0" bIns="0" numCol="1" rtlCol="0" anchor="t" anchorCtr="0" compatLnSpc="1">
            <a:prstTxWarp prst="textNoShape">
              <a:avLst/>
            </a:prstTxWarp>
            <a:noAutofit/>
          </a:bodyPr>
          <a:lstStyle/>
          <a:p>
            <a:pPr marL="0" indent="0" algn="ctr" fontAlgn="auto">
              <a:spcBef>
                <a:spcPts val="0"/>
              </a:spcBef>
              <a:spcAft>
                <a:spcPts val="0"/>
              </a:spcAft>
              <a:buClr>
                <a:srgbClr val="181818"/>
              </a:buClr>
              <a:buNone/>
              <a:defRPr/>
            </a:pPr>
            <a:r>
              <a:rPr kumimoji="0" lang="en-US" sz="16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p>
          <a:p>
            <a:pPr marL="0" indent="0" algn="ctr" fontAlgn="auto">
              <a:spcBef>
                <a:spcPts val="0"/>
              </a:spcBef>
              <a:spcAft>
                <a:spcPts val="0"/>
              </a:spcAft>
              <a:buClr>
                <a:srgbClr val="181818"/>
              </a:buClr>
              <a:buNone/>
              <a:defRPr/>
            </a:pPr>
            <a:r>
              <a:rPr kumimoji="0" lang="en-US" sz="16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D</a:t>
            </a:r>
            <a:endParaRPr kumimoji="0" lang="en-US" sz="1600" b="0" i="0" u="none" strike="noStrike" kern="1200" cap="none" spc="0" normalizeH="0" baseline="0" noProof="0">
              <a:ln>
                <a:noFill/>
              </a:ln>
              <a:solidFill>
                <a:srgbClr val="181818"/>
              </a:solidFill>
              <a:effectLst/>
              <a:uLnTx/>
              <a:uFillTx/>
              <a:latin typeface="Ericsson Hilda"/>
              <a:ea typeface="+mn-ea"/>
              <a:cs typeface="+mn-cs"/>
            </a:endParaRPr>
          </a:p>
          <a:p>
            <a:pPr marL="0" indent="0" algn="ctr" fontAlgn="auto">
              <a:spcBef>
                <a:spcPts val="0"/>
              </a:spcBef>
              <a:spcAft>
                <a:spcPts val="0"/>
              </a:spcAft>
              <a:buClr>
                <a:srgbClr val="181818"/>
              </a:buClr>
              <a:buNone/>
              <a:defRPr/>
            </a:pPr>
            <a:endParaRPr kumimoji="0" lang="en-US" altLang="en-US" sz="600" b="0" i="0" u="none" strike="noStrike" kern="0" cap="none" spc="0" normalizeH="0" baseline="0" noProof="0">
              <a:ln>
                <a:noFill/>
              </a:ln>
              <a:solidFill>
                <a:srgbClr val="58585A"/>
              </a:solidFill>
              <a:effectLst/>
              <a:uLnTx/>
              <a:uFillTx/>
              <a:latin typeface="Ericsson Hilda"/>
              <a:ea typeface="MS PGothic" charset="-128"/>
              <a:cs typeface="+mn-cs"/>
            </a:endParaRPr>
          </a:p>
          <a:p>
            <a:pPr marL="0" indent="0" algn="ctr" fontAlgn="auto">
              <a:spcBef>
                <a:spcPts val="0"/>
              </a:spcBef>
              <a:spcAft>
                <a:spcPts val="0"/>
              </a:spcAft>
              <a:buClr>
                <a:srgbClr val="181818"/>
              </a:buClr>
              <a:buNone/>
              <a:defRPr/>
            </a:pPr>
            <a:r>
              <a:rPr kumimoji="0" lang="en-US" altLang="en-US" sz="1200" b="0" i="0" u="none" strike="noStrike" kern="0" cap="none" spc="0" normalizeH="0" baseline="0" noProof="0">
                <a:ln>
                  <a:noFill/>
                </a:ln>
                <a:solidFill>
                  <a:srgbClr val="58585A"/>
                </a:solidFill>
                <a:effectLst/>
                <a:uLnTx/>
                <a:uFillTx/>
                <a:latin typeface="Ericsson Hilda"/>
                <a:ea typeface="MS PGothic" charset="-128"/>
                <a:cs typeface="+mn-cs"/>
              </a:rPr>
              <a:t>ACS</a:t>
            </a:r>
            <a:endParaRPr kumimoji="0" lang="en-US" sz="1200" b="0" i="0" u="none" strike="noStrike" kern="1200" cap="none" spc="0" normalizeH="0" baseline="0" noProof="0">
              <a:ln>
                <a:noFill/>
              </a:ln>
              <a:solidFill>
                <a:srgbClr val="181818"/>
              </a:solidFill>
              <a:effectLst/>
              <a:uLnTx/>
              <a:uFillTx/>
              <a:latin typeface="Ericsson Hilda"/>
              <a:ea typeface="+mn-ea"/>
              <a:cs typeface="+mn-cs"/>
            </a:endParaRPr>
          </a:p>
        </p:txBody>
      </p:sp>
      <p:cxnSp>
        <p:nvCxnSpPr>
          <p:cNvPr id="41" name="Straight Connector 40">
            <a:extLst>
              <a:ext uri="{FF2B5EF4-FFF2-40B4-BE49-F238E27FC236}">
                <a16:creationId xmlns:a16="http://schemas.microsoft.com/office/drawing/2014/main" id="{D5AF2B88-8A73-4D61-86DB-422539A077ED}"/>
              </a:ext>
            </a:extLst>
          </p:cNvPr>
          <p:cNvCxnSpPr>
            <a:stCxn id="29" idx="1"/>
            <a:endCxn id="90" idx="0"/>
          </p:cNvCxnSpPr>
          <p:nvPr/>
        </p:nvCxnSpPr>
        <p:spPr bwMode="auto">
          <a:xfrm>
            <a:off x="11472437" y="4589905"/>
            <a:ext cx="65965" cy="145158"/>
          </a:xfrm>
          <a:prstGeom prst="line">
            <a:avLst/>
          </a:prstGeom>
          <a:solidFill>
            <a:schemeClr val="accent1"/>
          </a:solidFill>
          <a:ln w="12700" cap="flat" cmpd="sng" algn="ctr">
            <a:solidFill>
              <a:schemeClr val="tx1"/>
            </a:solidFill>
            <a:prstDash val="solid"/>
            <a:round/>
            <a:headEnd type="none" w="med" len="med"/>
            <a:tailEnd type="none"/>
          </a:ln>
          <a:effectLst/>
        </p:spPr>
      </p:cxnSp>
      <p:sp>
        <p:nvSpPr>
          <p:cNvPr id="91" name="TextBox 90">
            <a:extLst>
              <a:ext uri="{FF2B5EF4-FFF2-40B4-BE49-F238E27FC236}">
                <a16:creationId xmlns:a16="http://schemas.microsoft.com/office/drawing/2014/main" id="{3D2ED445-D4B8-40B4-8E9C-A0587BF32FF6}"/>
              </a:ext>
            </a:extLst>
          </p:cNvPr>
          <p:cNvSpPr txBox="1"/>
          <p:nvPr/>
        </p:nvSpPr>
        <p:spPr bwMode="auto">
          <a:xfrm>
            <a:off x="8902126" y="1749946"/>
            <a:ext cx="576000" cy="936000"/>
          </a:xfrm>
          <a:prstGeom prst="rect">
            <a:avLst/>
          </a:prstGeom>
          <a:solidFill>
            <a:schemeClr val="bg1"/>
          </a:solidFill>
          <a:ln w="19050">
            <a:solidFill>
              <a:schemeClr val="tx1"/>
            </a:solidFill>
            <a:prstDash val="solid"/>
            <a:miter lim="800000"/>
            <a:headEnd/>
            <a:tailEnd/>
          </a:ln>
        </p:spPr>
        <p:txBody>
          <a:bodyPr vert="horz" wrap="square" lIns="0" tIns="18000" rIns="0" bIns="0" numCol="1" rtlCol="0" anchor="t" anchorCtr="0" compatLnSpc="1">
            <a:prstTxWarp prst="textNoShape">
              <a:avLst/>
            </a:prstTxWarp>
            <a:noAutofit/>
          </a:bodyPr>
          <a:lstStyle/>
          <a:p>
            <a:pPr marL="0" indent="0" algn="ctr" fontAlgn="auto">
              <a:spcBef>
                <a:spcPts val="0"/>
              </a:spcBef>
              <a:spcAft>
                <a:spcPts val="0"/>
              </a:spcAft>
              <a:buClr>
                <a:srgbClr val="181818"/>
              </a:buClr>
              <a:buNone/>
              <a:defRPr/>
            </a:pPr>
            <a:r>
              <a:rPr kumimoji="0" lang="en-US" sz="16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S</a:t>
            </a:r>
          </a:p>
          <a:p>
            <a:pPr marL="0" indent="0" algn="ctr" fontAlgn="auto">
              <a:spcBef>
                <a:spcPts val="0"/>
              </a:spcBef>
              <a:spcAft>
                <a:spcPts val="0"/>
              </a:spcAft>
              <a:buClr>
                <a:srgbClr val="181818"/>
              </a:buClr>
              <a:buNone/>
              <a:defRPr/>
            </a:pPr>
            <a:r>
              <a:rPr kumimoji="0" lang="en-US" sz="16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D</a:t>
            </a:r>
            <a:endParaRPr kumimoji="0" lang="en-US" sz="1600" b="0" i="0" u="none" strike="noStrike" kern="1200" cap="none" spc="0" normalizeH="0" baseline="0" noProof="0">
              <a:ln>
                <a:noFill/>
              </a:ln>
              <a:solidFill>
                <a:srgbClr val="181818"/>
              </a:solidFill>
              <a:effectLst/>
              <a:uLnTx/>
              <a:uFillTx/>
              <a:latin typeface="Ericsson Hilda"/>
              <a:ea typeface="+mn-ea"/>
              <a:cs typeface="+mn-cs"/>
            </a:endParaRPr>
          </a:p>
          <a:p>
            <a:pPr marL="0" indent="0" algn="ctr" fontAlgn="auto">
              <a:spcBef>
                <a:spcPts val="0"/>
              </a:spcBef>
              <a:spcAft>
                <a:spcPts val="0"/>
              </a:spcAft>
              <a:buClr>
                <a:srgbClr val="181818"/>
              </a:buClr>
              <a:buNone/>
              <a:defRPr/>
            </a:pPr>
            <a:endParaRPr kumimoji="0" lang="en-US" altLang="en-US" sz="600" b="0" i="0" u="none" strike="noStrike" kern="0" cap="none" spc="0" normalizeH="0" baseline="0" noProof="0">
              <a:ln>
                <a:noFill/>
              </a:ln>
              <a:solidFill>
                <a:srgbClr val="58585A"/>
              </a:solidFill>
              <a:effectLst/>
              <a:uLnTx/>
              <a:uFillTx/>
              <a:latin typeface="Ericsson Hilda"/>
              <a:ea typeface="MS PGothic" charset="-128"/>
              <a:cs typeface="+mn-cs"/>
            </a:endParaRPr>
          </a:p>
          <a:p>
            <a:pPr marL="0" indent="0" algn="ctr" fontAlgn="auto">
              <a:spcBef>
                <a:spcPts val="0"/>
              </a:spcBef>
              <a:spcAft>
                <a:spcPts val="0"/>
              </a:spcAft>
              <a:buClr>
                <a:srgbClr val="181818"/>
              </a:buClr>
              <a:buNone/>
              <a:defRPr/>
            </a:pPr>
            <a:r>
              <a:rPr kumimoji="0" lang="en-US" altLang="en-US" sz="1200" b="0" i="0" u="none" strike="noStrike" kern="0" cap="none" spc="0" normalizeH="0" baseline="0" noProof="0">
                <a:ln>
                  <a:noFill/>
                </a:ln>
                <a:solidFill>
                  <a:srgbClr val="58585A"/>
                </a:solidFill>
                <a:effectLst/>
                <a:uLnTx/>
                <a:uFillTx/>
                <a:latin typeface="Ericsson Hilda"/>
                <a:ea typeface="MS PGothic" charset="-128"/>
                <a:cs typeface="+mn-cs"/>
              </a:rPr>
              <a:t>5GC</a:t>
            </a:r>
            <a:endParaRPr kumimoji="0" lang="en-US" sz="1200" b="0" i="0" u="none" strike="noStrike" kern="1200" cap="none" spc="0" normalizeH="0" baseline="0" noProof="0">
              <a:ln>
                <a:noFill/>
              </a:ln>
              <a:solidFill>
                <a:srgbClr val="181818"/>
              </a:solidFill>
              <a:effectLst/>
              <a:uLnTx/>
              <a:uFillTx/>
              <a:latin typeface="Ericsson Hilda"/>
              <a:ea typeface="+mn-ea"/>
              <a:cs typeface="+mn-cs"/>
            </a:endParaRPr>
          </a:p>
        </p:txBody>
      </p:sp>
      <p:sp>
        <p:nvSpPr>
          <p:cNvPr id="3" name="TextBox 2">
            <a:extLst>
              <a:ext uri="{FF2B5EF4-FFF2-40B4-BE49-F238E27FC236}">
                <a16:creationId xmlns:a16="http://schemas.microsoft.com/office/drawing/2014/main" id="{FA554DA4-E198-40FB-B411-F077849ED205}"/>
              </a:ext>
            </a:extLst>
          </p:cNvPr>
          <p:cNvSpPr txBox="1"/>
          <p:nvPr/>
        </p:nvSpPr>
        <p:spPr bwMode="auto">
          <a:xfrm>
            <a:off x="4403634" y="4457648"/>
            <a:ext cx="914400" cy="914400"/>
          </a:xfrm>
          <a:prstGeom prst="rect">
            <a:avLst/>
          </a:prstGeom>
          <a:noFill/>
          <a:ln w="12700">
            <a:noFill/>
            <a:miter lim="800000"/>
            <a:headEnd/>
            <a:tailEnd/>
          </a:ln>
        </p:spPr>
        <p:txBody>
          <a:bodyPr vert="horz" wrap="none" lIns="72000" tIns="36000" rIns="73152" bIns="36576" numCol="1" rtlCol="0" anchor="t" anchorCtr="0" compatLnSpc="1">
            <a:prstTxWarp prst="textNoShape">
              <a:avLst/>
            </a:prstTxWarp>
            <a:noAutofit/>
          </a:bodyPr>
          <a:lstStyle/>
          <a:p>
            <a:pPr marL="0" indent="0" algn="l">
              <a:buClr>
                <a:schemeClr val="tx1"/>
              </a:buClr>
              <a:buNone/>
            </a:pPr>
            <a:r>
              <a:rPr lang="en-US" sz="1400"/>
              <a:t>Y4</a:t>
            </a:r>
          </a:p>
        </p:txBody>
      </p:sp>
      <p:sp>
        <p:nvSpPr>
          <p:cNvPr id="51" name="TextBox 50">
            <a:extLst>
              <a:ext uri="{FF2B5EF4-FFF2-40B4-BE49-F238E27FC236}">
                <a16:creationId xmlns:a16="http://schemas.microsoft.com/office/drawing/2014/main" id="{A4FD9167-99F6-4816-90AD-4C5D8B231CC5}"/>
              </a:ext>
            </a:extLst>
          </p:cNvPr>
          <p:cNvSpPr txBox="1"/>
          <p:nvPr/>
        </p:nvSpPr>
        <p:spPr bwMode="auto">
          <a:xfrm>
            <a:off x="10484003" y="3903413"/>
            <a:ext cx="914400" cy="914400"/>
          </a:xfrm>
          <a:prstGeom prst="rect">
            <a:avLst/>
          </a:prstGeom>
          <a:noFill/>
          <a:ln w="12700">
            <a:noFill/>
            <a:miter lim="800000"/>
            <a:headEnd/>
            <a:tailEnd/>
          </a:ln>
        </p:spPr>
        <p:txBody>
          <a:bodyPr vert="horz" wrap="none" lIns="72000" tIns="36000" rIns="73152" bIns="36576" numCol="1" rtlCol="0" anchor="t" anchorCtr="0" compatLnSpc="1">
            <a:prstTxWarp prst="textNoShape">
              <a:avLst/>
            </a:prstTxWarp>
            <a:noAutofit/>
          </a:bodyPr>
          <a:lstStyle/>
          <a:p>
            <a:pPr marL="0" indent="0" algn="l">
              <a:buClr>
                <a:schemeClr val="tx1"/>
              </a:buClr>
              <a:buNone/>
            </a:pPr>
            <a:r>
              <a:rPr lang="en-US" sz="1400"/>
              <a:t>N6</a:t>
            </a:r>
          </a:p>
        </p:txBody>
      </p:sp>
      <p:sp>
        <p:nvSpPr>
          <p:cNvPr id="54" name="TextBox 53">
            <a:extLst>
              <a:ext uri="{FF2B5EF4-FFF2-40B4-BE49-F238E27FC236}">
                <a16:creationId xmlns:a16="http://schemas.microsoft.com/office/drawing/2014/main" id="{0A2D5EDB-F540-4159-B77C-5BA8095B09E3}"/>
              </a:ext>
            </a:extLst>
          </p:cNvPr>
          <p:cNvSpPr txBox="1"/>
          <p:nvPr/>
        </p:nvSpPr>
        <p:spPr bwMode="auto">
          <a:xfrm>
            <a:off x="4658905" y="2989013"/>
            <a:ext cx="914400" cy="914400"/>
          </a:xfrm>
          <a:prstGeom prst="rect">
            <a:avLst/>
          </a:prstGeom>
          <a:noFill/>
          <a:ln w="12700">
            <a:noFill/>
            <a:miter lim="800000"/>
            <a:headEnd/>
            <a:tailEnd/>
          </a:ln>
        </p:spPr>
        <p:txBody>
          <a:bodyPr vert="horz" wrap="none" lIns="72000" tIns="36000" rIns="73152" bIns="36576" numCol="1" rtlCol="0" anchor="t" anchorCtr="0" compatLnSpc="1">
            <a:prstTxWarp prst="textNoShape">
              <a:avLst/>
            </a:prstTxWarp>
            <a:noAutofit/>
          </a:bodyPr>
          <a:lstStyle/>
          <a:p>
            <a:pPr marL="0" indent="0" algn="l">
              <a:buClr>
                <a:schemeClr val="tx1"/>
              </a:buClr>
              <a:buNone/>
            </a:pPr>
            <a:r>
              <a:rPr lang="en-US" sz="1400"/>
              <a:t>Y5</a:t>
            </a:r>
          </a:p>
        </p:txBody>
      </p:sp>
      <p:sp>
        <p:nvSpPr>
          <p:cNvPr id="55" name="TextBox 54">
            <a:extLst>
              <a:ext uri="{FF2B5EF4-FFF2-40B4-BE49-F238E27FC236}">
                <a16:creationId xmlns:a16="http://schemas.microsoft.com/office/drawing/2014/main" id="{057B69F8-01E4-470E-8257-F79A85382627}"/>
              </a:ext>
            </a:extLst>
          </p:cNvPr>
          <p:cNvSpPr txBox="1"/>
          <p:nvPr/>
        </p:nvSpPr>
        <p:spPr bwMode="auto">
          <a:xfrm>
            <a:off x="9512659" y="2865731"/>
            <a:ext cx="914400" cy="914400"/>
          </a:xfrm>
          <a:prstGeom prst="rect">
            <a:avLst/>
          </a:prstGeom>
          <a:noFill/>
          <a:ln w="12700">
            <a:noFill/>
            <a:miter lim="800000"/>
            <a:headEnd/>
            <a:tailEnd/>
          </a:ln>
        </p:spPr>
        <p:txBody>
          <a:bodyPr vert="horz" wrap="none" lIns="72000" tIns="36000" rIns="73152" bIns="36576" numCol="1" rtlCol="0" anchor="t" anchorCtr="0" compatLnSpc="1">
            <a:prstTxWarp prst="textNoShape">
              <a:avLst/>
            </a:prstTxWarp>
            <a:noAutofit/>
          </a:bodyPr>
          <a:lstStyle/>
          <a:p>
            <a:pPr marL="0" indent="0" algn="l">
              <a:buClr>
                <a:schemeClr val="tx1"/>
              </a:buClr>
              <a:buNone/>
            </a:pPr>
            <a:r>
              <a:rPr lang="en-US" sz="1400"/>
              <a:t>N4</a:t>
            </a:r>
          </a:p>
        </p:txBody>
      </p:sp>
      <p:sp>
        <p:nvSpPr>
          <p:cNvPr id="62" name="TextBox 61">
            <a:extLst>
              <a:ext uri="{FF2B5EF4-FFF2-40B4-BE49-F238E27FC236}">
                <a16:creationId xmlns:a16="http://schemas.microsoft.com/office/drawing/2014/main" id="{11DBA89F-997F-4827-BAB4-0B2C6E5CA881}"/>
              </a:ext>
            </a:extLst>
          </p:cNvPr>
          <p:cNvSpPr txBox="1"/>
          <p:nvPr/>
        </p:nvSpPr>
        <p:spPr bwMode="auto">
          <a:xfrm>
            <a:off x="8507850" y="2874438"/>
            <a:ext cx="914400" cy="914400"/>
          </a:xfrm>
          <a:prstGeom prst="rect">
            <a:avLst/>
          </a:prstGeom>
          <a:noFill/>
          <a:ln w="12700">
            <a:noFill/>
            <a:miter lim="800000"/>
            <a:headEnd/>
            <a:tailEnd/>
          </a:ln>
        </p:spPr>
        <p:txBody>
          <a:bodyPr vert="horz" wrap="none" lIns="72000" tIns="36000" rIns="73152" bIns="36576" numCol="1" rtlCol="0" anchor="t" anchorCtr="0" compatLnSpc="1">
            <a:prstTxWarp prst="textNoShape">
              <a:avLst/>
            </a:prstTxWarp>
            <a:noAutofit/>
          </a:bodyPr>
          <a:lstStyle/>
          <a:p>
            <a:pPr marL="0" indent="0" algn="l">
              <a:buClr>
                <a:schemeClr val="tx1"/>
              </a:buClr>
              <a:buNone/>
            </a:pPr>
            <a:r>
              <a:rPr lang="en-US" sz="1400"/>
              <a:t>N2</a:t>
            </a:r>
          </a:p>
        </p:txBody>
      </p:sp>
    </p:spTree>
    <p:extLst>
      <p:ext uri="{BB962C8B-B14F-4D97-AF65-F5344CB8AC3E}">
        <p14:creationId xmlns:p14="http://schemas.microsoft.com/office/powerpoint/2010/main" val="2452932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7593DA3-E58F-49A7-92F0-5E32C3C9C116}"/>
              </a:ext>
            </a:extLst>
          </p:cNvPr>
          <p:cNvSpPr>
            <a:spLocks noGrp="1"/>
          </p:cNvSpPr>
          <p:nvPr>
            <p:ph type="title"/>
          </p:nvPr>
        </p:nvSpPr>
        <p:spPr/>
        <p:txBody>
          <a:bodyPr/>
          <a:lstStyle/>
          <a:p>
            <a:r>
              <a:rPr lang="en-US"/>
              <a:t>3GPP 5GC architecture</a:t>
            </a:r>
            <a:br>
              <a:rPr lang="en-US" sz="2800"/>
            </a:br>
            <a:r>
              <a:rPr lang="en-US" sz="2800"/>
              <a:t>Key benefits of 5GC</a:t>
            </a:r>
            <a:endParaRPr lang="en-US"/>
          </a:p>
        </p:txBody>
      </p:sp>
      <p:cxnSp>
        <p:nvCxnSpPr>
          <p:cNvPr id="5" name="Straight Connector 4">
            <a:extLst>
              <a:ext uri="{FF2B5EF4-FFF2-40B4-BE49-F238E27FC236}">
                <a16:creationId xmlns:a16="http://schemas.microsoft.com/office/drawing/2014/main" id="{51B36CB7-C1C1-4611-BF53-7182DCF8698C}"/>
              </a:ext>
            </a:extLst>
          </p:cNvPr>
          <p:cNvCxnSpPr>
            <a:cxnSpLocks/>
            <a:stCxn id="43" idx="3"/>
          </p:cNvCxnSpPr>
          <p:nvPr/>
        </p:nvCxnSpPr>
        <p:spPr bwMode="auto">
          <a:xfrm>
            <a:off x="5925690" y="5276486"/>
            <a:ext cx="3614608" cy="0"/>
          </a:xfrm>
          <a:prstGeom prst="line">
            <a:avLst/>
          </a:prstGeom>
          <a:solidFill>
            <a:schemeClr val="accent1"/>
          </a:solidFill>
          <a:ln w="12700" cap="flat" cmpd="sng" algn="ctr">
            <a:solidFill>
              <a:schemeClr val="bg1"/>
            </a:solidFill>
            <a:prstDash val="solid"/>
            <a:round/>
            <a:headEnd type="none" w="med" len="med"/>
            <a:tailEnd type="none"/>
          </a:ln>
          <a:effectLst/>
        </p:spPr>
      </p:cxnSp>
      <p:sp>
        <p:nvSpPr>
          <p:cNvPr id="8" name="Rounded Rectangle 59">
            <a:extLst>
              <a:ext uri="{FF2B5EF4-FFF2-40B4-BE49-F238E27FC236}">
                <a16:creationId xmlns:a16="http://schemas.microsoft.com/office/drawing/2014/main" id="{969DB009-76ED-4E4A-AE2E-90D4244D8AD1}"/>
              </a:ext>
            </a:extLst>
          </p:cNvPr>
          <p:cNvSpPr>
            <a:spLocks noChangeArrowheads="1"/>
          </p:cNvSpPr>
          <p:nvPr/>
        </p:nvSpPr>
        <p:spPr bwMode="auto">
          <a:xfrm>
            <a:off x="527050" y="1743002"/>
            <a:ext cx="4674416" cy="4610551"/>
          </a:xfrm>
          <a:prstGeom prst="roundRect">
            <a:avLst>
              <a:gd name="adj" fmla="val 0"/>
            </a:avLst>
          </a:prstGeom>
          <a:solidFill>
            <a:schemeClr val="accent1"/>
          </a:solidFill>
          <a:ln w="12700">
            <a:noFill/>
            <a:round/>
            <a:headEnd/>
            <a:tailEnd/>
          </a:ln>
        </p:spPr>
        <p:txBody>
          <a:bodyPr wrap="square" lIns="180000" tIns="133200" rIns="71988" bIns="45718"/>
          <a:lstStyle/>
          <a:p>
            <a:pPr marL="285750" marR="0" lvl="0" indent="-285750" algn="l" defTabSz="914400" rtl="0" eaLnBrk="1" fontAlgn="auto" latinLnBrk="0" hangingPunct="1">
              <a:lnSpc>
                <a:spcPct val="100000"/>
              </a:lnSpc>
              <a:spcBef>
                <a:spcPts val="0"/>
              </a:spcBef>
              <a:spcAft>
                <a:spcPts val="0"/>
              </a:spcAft>
              <a:buClrTx/>
              <a:buSzTx/>
              <a:buFont typeface="Lucida Grande"/>
              <a:buChar char="—"/>
              <a:tabLst/>
              <a:defRPr/>
            </a:pPr>
            <a:r>
              <a:rPr kumimoji="0" lang="en-US" sz="1600" b="0" i="0" u="none" strike="noStrike" kern="1200" cap="none" spc="0" normalizeH="0" baseline="0" noProof="0">
                <a:ln>
                  <a:noFill/>
                </a:ln>
                <a:solidFill>
                  <a:srgbClr val="FFFFFF"/>
                </a:solidFill>
                <a:effectLst/>
                <a:uLnTx/>
                <a:uFillTx/>
                <a:latin typeface="Ericsson Hilda"/>
                <a:ea typeface="+mn-ea"/>
                <a:cs typeface="+mn-cs"/>
              </a:rPr>
              <a:t>NR standalone (SA) mode</a:t>
            </a:r>
            <a:br>
              <a:rPr kumimoji="0" lang="en-US" sz="1600" b="0" i="0" u="none" strike="noStrike" kern="1200" cap="none" spc="0" normalizeH="0" baseline="0" noProof="0">
                <a:ln>
                  <a:noFill/>
                </a:ln>
                <a:solidFill>
                  <a:srgbClr val="FFFFFF"/>
                </a:solidFill>
                <a:effectLst/>
                <a:uLnTx/>
                <a:uFillTx/>
                <a:latin typeface="Ericsson Hilda"/>
                <a:ea typeface="+mn-ea"/>
                <a:cs typeface="+mn-cs"/>
              </a:rPr>
            </a:br>
            <a:endParaRPr kumimoji="0" lang="en-US" sz="1600" b="0" i="0" u="none" strike="noStrike" kern="1200" cap="none" spc="0" normalizeH="0" baseline="0" noProof="0">
              <a:ln>
                <a:noFill/>
              </a:ln>
              <a:solidFill>
                <a:srgbClr val="FFFFFF"/>
              </a:solidFill>
              <a:effectLst/>
              <a:uLnTx/>
              <a:uFillTx/>
              <a:latin typeface="Ericsson Hilda"/>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Lucida Grande"/>
              <a:buChar char="—"/>
              <a:tabLst/>
              <a:defRPr/>
            </a:pPr>
            <a:r>
              <a:rPr kumimoji="0" lang="en-US" sz="1600" b="0" i="0" u="none" strike="noStrike" kern="1200" cap="none" spc="0" normalizeH="0" baseline="0" noProof="0">
                <a:ln>
                  <a:noFill/>
                </a:ln>
                <a:solidFill>
                  <a:srgbClr val="FFFFFF"/>
                </a:solidFill>
                <a:effectLst/>
                <a:uLnTx/>
                <a:uFillTx/>
                <a:latin typeface="Ericsson Hilda"/>
                <a:ea typeface="+mn-ea"/>
                <a:cs typeface="+mn-cs"/>
              </a:rPr>
              <a:t>Improved service capabilities:</a:t>
            </a:r>
          </a:p>
          <a:p>
            <a:pPr marL="742950" marR="0" lvl="1" indent="-285750" algn="l" defTabSz="914400" rtl="0" eaLnBrk="1" fontAlgn="auto" latinLnBrk="0" hangingPunct="1">
              <a:lnSpc>
                <a:spcPct val="100000"/>
              </a:lnSpc>
              <a:spcBef>
                <a:spcPts val="0"/>
              </a:spcBef>
              <a:spcAft>
                <a:spcPts val="0"/>
              </a:spcAft>
              <a:buClrTx/>
              <a:buSzTx/>
              <a:buFont typeface="Lucida Grande"/>
              <a:buChar char="—"/>
              <a:tabLst/>
              <a:defRPr/>
            </a:pPr>
            <a:r>
              <a:rPr kumimoji="0" lang="en-US" sz="1600" b="0" i="0" u="none" strike="noStrike" kern="1200" cap="none" spc="0" normalizeH="0" baseline="0" noProof="0">
                <a:ln>
                  <a:noFill/>
                </a:ln>
                <a:solidFill>
                  <a:srgbClr val="FFFFFF"/>
                </a:solidFill>
                <a:effectLst/>
                <a:uLnTx/>
                <a:uFillTx/>
                <a:latin typeface="Ericsson Hilda"/>
                <a:ea typeface="+mn-ea"/>
                <a:cs typeface="+mn-cs"/>
              </a:rPr>
              <a:t>One UE can simultaneously connect </a:t>
            </a:r>
            <a:br>
              <a:rPr kumimoji="0" lang="en-US" sz="1600" b="0" i="0" u="none" strike="noStrike" kern="1200" cap="none" spc="0" normalizeH="0" baseline="0" noProof="0">
                <a:ln>
                  <a:noFill/>
                </a:ln>
                <a:solidFill>
                  <a:srgbClr val="FFFFFF"/>
                </a:solidFill>
                <a:effectLst/>
                <a:uLnTx/>
                <a:uFillTx/>
                <a:latin typeface="Ericsson Hilda"/>
                <a:ea typeface="+mn-ea"/>
                <a:cs typeface="+mn-cs"/>
              </a:rPr>
            </a:br>
            <a:r>
              <a:rPr kumimoji="0" lang="en-US" sz="1600" b="0" i="0" u="none" strike="noStrike" kern="1200" cap="none" spc="0" normalizeH="0" baseline="0" noProof="0">
                <a:ln>
                  <a:noFill/>
                </a:ln>
                <a:solidFill>
                  <a:srgbClr val="FFFFFF"/>
                </a:solidFill>
                <a:effectLst/>
                <a:uLnTx/>
                <a:uFillTx/>
                <a:latin typeface="Ericsson Hilda"/>
                <a:ea typeface="+mn-ea"/>
                <a:cs typeface="+mn-cs"/>
              </a:rPr>
              <a:t>to multiple network slices</a:t>
            </a:r>
          </a:p>
          <a:p>
            <a:pPr marL="742950" marR="0" lvl="1" indent="-285750" algn="l" defTabSz="914400" rtl="0" eaLnBrk="1" fontAlgn="auto" latinLnBrk="0" hangingPunct="1">
              <a:lnSpc>
                <a:spcPct val="100000"/>
              </a:lnSpc>
              <a:spcBef>
                <a:spcPts val="0"/>
              </a:spcBef>
              <a:spcAft>
                <a:spcPts val="0"/>
              </a:spcAft>
              <a:buClrTx/>
              <a:buSzTx/>
              <a:buFont typeface="Lucida Grande"/>
              <a:buChar char="—"/>
              <a:tabLst/>
              <a:defRPr/>
            </a:pPr>
            <a:r>
              <a:rPr kumimoji="0" lang="en-US" sz="1600" b="0" i="0" u="none" strike="noStrike" kern="1200" cap="none" spc="0" normalizeH="0" baseline="0" noProof="0">
                <a:ln>
                  <a:noFill/>
                </a:ln>
                <a:solidFill>
                  <a:srgbClr val="FFFFFF"/>
                </a:solidFill>
                <a:effectLst/>
                <a:uLnTx/>
                <a:uFillTx/>
                <a:latin typeface="Ericsson Hilda"/>
                <a:ea typeface="+mn-ea"/>
                <a:cs typeface="+mn-cs"/>
              </a:rPr>
              <a:t>“Mobility on Demand” concept allows for enhanced service differentiation ,e.g. to limit access to certain geo areas for FWA</a:t>
            </a:r>
          </a:p>
          <a:p>
            <a:pPr marL="742950" marR="0" lvl="1" indent="-285750" algn="l" defTabSz="914400" rtl="0" eaLnBrk="1" fontAlgn="auto" latinLnBrk="0" hangingPunct="1">
              <a:lnSpc>
                <a:spcPct val="100000"/>
              </a:lnSpc>
              <a:spcBef>
                <a:spcPts val="0"/>
              </a:spcBef>
              <a:spcAft>
                <a:spcPts val="0"/>
              </a:spcAft>
              <a:buClrTx/>
              <a:buSzTx/>
              <a:buFont typeface="Lucida Grande"/>
              <a:buChar char="—"/>
              <a:tabLst/>
              <a:defRPr/>
            </a:pPr>
            <a:r>
              <a:rPr kumimoji="0" lang="en-US" sz="1600" b="0" i="0" u="none" strike="noStrike" kern="1200" cap="none" spc="0" normalizeH="0" baseline="0" noProof="0">
                <a:ln>
                  <a:noFill/>
                </a:ln>
                <a:solidFill>
                  <a:srgbClr val="FFFFFF"/>
                </a:solidFill>
                <a:effectLst/>
                <a:uLnTx/>
                <a:uFillTx/>
                <a:latin typeface="Ericsson Hilda"/>
                <a:ea typeface="+mn-ea"/>
                <a:cs typeface="+mn-cs"/>
              </a:rPr>
              <a:t>Improved and simplified </a:t>
            </a:r>
            <a:r>
              <a:rPr kumimoji="0" lang="en-US" sz="1600" b="0" i="0" u="none" strike="noStrike" kern="1200" cap="none" spc="0" normalizeH="0" baseline="0" noProof="0" err="1">
                <a:ln>
                  <a:noFill/>
                </a:ln>
                <a:solidFill>
                  <a:srgbClr val="FFFFFF"/>
                </a:solidFill>
                <a:effectLst/>
                <a:uLnTx/>
                <a:uFillTx/>
                <a:latin typeface="Ericsson Hilda"/>
                <a:ea typeface="+mn-ea"/>
                <a:cs typeface="+mn-cs"/>
              </a:rPr>
              <a:t>QoS</a:t>
            </a:r>
            <a:endParaRPr kumimoji="0" lang="en-US" sz="1600" b="0" i="0" u="none" strike="noStrike" kern="1200" cap="none" spc="0" normalizeH="0" baseline="0" noProof="0">
              <a:ln>
                <a:noFill/>
              </a:ln>
              <a:solidFill>
                <a:srgbClr val="FFFFFF"/>
              </a:solidFill>
              <a:effectLst/>
              <a:uLnTx/>
              <a:uFillTx/>
              <a:latin typeface="Ericsson Hilda"/>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Lucida Grande"/>
              <a:buChar char="—"/>
              <a:tabLst/>
              <a:defRPr/>
            </a:pPr>
            <a:r>
              <a:rPr kumimoji="0" lang="en-US" sz="1600" b="0" i="0" u="none" strike="noStrike" kern="1200" cap="none" spc="0" normalizeH="0" baseline="0" noProof="0">
                <a:ln>
                  <a:noFill/>
                </a:ln>
                <a:solidFill>
                  <a:srgbClr val="FFFFFF"/>
                </a:solidFill>
                <a:effectLst/>
                <a:uLnTx/>
                <a:uFillTx/>
                <a:latin typeface="Ericsson Hilda"/>
                <a:ea typeface="+mn-ea"/>
                <a:cs typeface="+mn-cs"/>
              </a:rPr>
              <a:t>Enhanced support for distributed cloud since a UE can simultaneously access both local and centralized networks within a single connection </a:t>
            </a:r>
            <a:br>
              <a:rPr kumimoji="0" lang="en-US" sz="1600" b="0" i="0" u="none" strike="noStrike" kern="1200" cap="none" spc="0" normalizeH="0" baseline="0" noProof="0">
                <a:ln>
                  <a:noFill/>
                </a:ln>
                <a:solidFill>
                  <a:srgbClr val="FFFFFF"/>
                </a:solidFill>
                <a:effectLst/>
                <a:uLnTx/>
                <a:uFillTx/>
                <a:latin typeface="Ericsson Hilda"/>
                <a:ea typeface="+mn-ea"/>
                <a:cs typeface="+mn-cs"/>
              </a:rPr>
            </a:br>
            <a:endParaRPr kumimoji="0" lang="en-US" sz="1600" b="0" i="0" u="none" strike="noStrike" kern="1200" cap="none" spc="0" normalizeH="0" baseline="0" noProof="0">
              <a:ln>
                <a:noFill/>
              </a:ln>
              <a:solidFill>
                <a:srgbClr val="FFFFFF"/>
              </a:solidFill>
              <a:effectLst/>
              <a:uLnTx/>
              <a:uFillTx/>
              <a:latin typeface="Ericsson Hilda"/>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Lucida Grande"/>
              <a:buChar char="—"/>
              <a:tabLst/>
              <a:defRPr/>
            </a:pPr>
            <a:r>
              <a:rPr kumimoji="0" lang="en-US" sz="1600" b="0" i="0" u="none" strike="noStrike" kern="1200" cap="none" spc="0" normalizeH="0" baseline="0" noProof="0">
                <a:ln>
                  <a:noFill/>
                </a:ln>
                <a:solidFill>
                  <a:srgbClr val="FFFFFF"/>
                </a:solidFill>
                <a:effectLst/>
                <a:uLnTx/>
                <a:uFillTx/>
                <a:latin typeface="Ericsson Hilda"/>
                <a:ea typeface="+mn-ea"/>
                <a:cs typeface="+mn-cs"/>
              </a:rPr>
              <a:t>Support for devices without SIM cards</a:t>
            </a:r>
            <a:br>
              <a:rPr kumimoji="0" lang="en-US" sz="1600" b="0" i="0" u="none" strike="noStrike" kern="1200" cap="none" spc="0" normalizeH="0" baseline="0" noProof="0">
                <a:ln>
                  <a:noFill/>
                </a:ln>
                <a:solidFill>
                  <a:srgbClr val="FFFFFF"/>
                </a:solidFill>
                <a:effectLst/>
                <a:uLnTx/>
                <a:uFillTx/>
                <a:latin typeface="Ericsson Hilda"/>
                <a:ea typeface="+mn-ea"/>
                <a:cs typeface="+mn-cs"/>
              </a:rPr>
            </a:br>
            <a:endParaRPr kumimoji="0" lang="en-US" sz="1600" b="0" i="0" u="none" strike="noStrike" kern="1200" cap="none" spc="0" normalizeH="0" baseline="0" noProof="0">
              <a:ln>
                <a:noFill/>
              </a:ln>
              <a:solidFill>
                <a:srgbClr val="FFFFFF"/>
              </a:solidFill>
              <a:effectLst/>
              <a:uLnTx/>
              <a:uFillTx/>
              <a:latin typeface="Ericsson Hilda"/>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Lucida Grande"/>
              <a:buChar char="—"/>
              <a:tabLst/>
              <a:defRPr/>
            </a:pPr>
            <a:r>
              <a:rPr kumimoji="0" lang="en-US" sz="1600" b="0" i="0" u="none" strike="noStrike" kern="1200" cap="none" spc="0" normalizeH="0" baseline="0" noProof="0">
                <a:ln>
                  <a:noFill/>
                </a:ln>
                <a:solidFill>
                  <a:srgbClr val="FFFFFF"/>
                </a:solidFill>
                <a:effectLst/>
                <a:uLnTx/>
                <a:uFillTx/>
                <a:latin typeface="Ericsson Hilda"/>
                <a:ea typeface="+mn-ea"/>
                <a:cs typeface="+mn-cs"/>
              </a:rPr>
              <a:t>Supports strategic ambition to converge 3GPP and non-3GPP access support</a:t>
            </a:r>
          </a:p>
        </p:txBody>
      </p:sp>
      <p:pic>
        <p:nvPicPr>
          <p:cNvPr id="9" name="Graphic 8">
            <a:extLst>
              <a:ext uri="{FF2B5EF4-FFF2-40B4-BE49-F238E27FC236}">
                <a16:creationId xmlns:a16="http://schemas.microsoft.com/office/drawing/2014/main" id="{7751779C-B774-43E2-80C2-D19B532F7D7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70683" y="4379259"/>
            <a:ext cx="769552" cy="573392"/>
          </a:xfrm>
          <a:prstGeom prst="rect">
            <a:avLst/>
          </a:prstGeom>
        </p:spPr>
      </p:pic>
      <p:sp>
        <p:nvSpPr>
          <p:cNvPr id="10" name="Rectangle 9">
            <a:extLst>
              <a:ext uri="{FF2B5EF4-FFF2-40B4-BE49-F238E27FC236}">
                <a16:creationId xmlns:a16="http://schemas.microsoft.com/office/drawing/2014/main" id="{B8F06E29-F8D4-4AE7-9971-2A0E4C8AD9EA}"/>
              </a:ext>
            </a:extLst>
          </p:cNvPr>
          <p:cNvSpPr/>
          <p:nvPr/>
        </p:nvSpPr>
        <p:spPr>
          <a:xfrm>
            <a:off x="9291593" y="4985017"/>
            <a:ext cx="2067751" cy="658642"/>
          </a:xfrm>
          <a:prstGeom prst="rect">
            <a:avLst/>
          </a:prstGeom>
        </p:spPr>
        <p:txBody>
          <a:bodyPr wrap="square">
            <a:spAutoFit/>
          </a:body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800" b="0" i="0" u="none" strike="noStrike" kern="0" cap="none" spc="0" normalizeH="0" baseline="0" noProof="0">
                <a:ln>
                  <a:noFill/>
                </a:ln>
                <a:solidFill>
                  <a:srgbClr val="FFFFFF"/>
                </a:solidFill>
                <a:effectLst/>
                <a:uLnTx/>
                <a:uFillTx/>
                <a:latin typeface="Ericsson Hilda Regular"/>
                <a:ea typeface="MS PGothic" pitchFamily="34" charset="-128"/>
                <a:cs typeface="Ericsson Hilda Regular"/>
              </a:rPr>
              <a:t>Data network </a:t>
            </a:r>
          </a:p>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0" cap="none" spc="0" normalizeH="0" baseline="0" noProof="0">
                <a:ln>
                  <a:noFill/>
                </a:ln>
                <a:solidFill>
                  <a:srgbClr val="FFFFFF"/>
                </a:solidFill>
                <a:effectLst/>
                <a:uLnTx/>
                <a:uFillTx/>
                <a:latin typeface="Ericsson Hilda Regular"/>
                <a:ea typeface="MS PGothic" pitchFamily="34" charset="-128"/>
                <a:cs typeface="Ericsson Hilda Regular"/>
              </a:rPr>
              <a:t>(e.g. operator </a:t>
            </a:r>
          </a:p>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0" cap="none" spc="0" normalizeH="0" baseline="0" noProof="0">
                <a:ln>
                  <a:noFill/>
                </a:ln>
                <a:solidFill>
                  <a:srgbClr val="FFFFFF"/>
                </a:solidFill>
                <a:effectLst/>
                <a:uLnTx/>
                <a:uFillTx/>
                <a:latin typeface="Ericsson Hilda Regular"/>
                <a:ea typeface="MS PGothic" pitchFamily="34" charset="-128"/>
                <a:cs typeface="Ericsson Hilda Regular"/>
              </a:rPr>
              <a:t>or Internet)</a:t>
            </a:r>
          </a:p>
        </p:txBody>
      </p:sp>
      <p:sp>
        <p:nvSpPr>
          <p:cNvPr id="27" name="Rectangle 26">
            <a:extLst>
              <a:ext uri="{FF2B5EF4-FFF2-40B4-BE49-F238E27FC236}">
                <a16:creationId xmlns:a16="http://schemas.microsoft.com/office/drawing/2014/main" id="{E4A6DE31-2275-4CA3-AC54-0100E06AF387}"/>
              </a:ext>
            </a:extLst>
          </p:cNvPr>
          <p:cNvSpPr/>
          <p:nvPr/>
        </p:nvSpPr>
        <p:spPr bwMode="auto">
          <a:xfrm>
            <a:off x="5918942" y="3347306"/>
            <a:ext cx="616112" cy="683544"/>
          </a:xfrm>
          <a:prstGeom prst="rect">
            <a:avLst/>
          </a:prstGeom>
          <a:solidFill>
            <a:schemeClr val="bg2">
              <a:lumMod val="10000"/>
            </a:schemeClr>
          </a:solidFill>
          <a:ln w="12700" cap="flat" cmpd="sng" algn="ctr">
            <a:solidFill>
              <a:schemeClr val="accent5"/>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Ericsson Hilda"/>
                <a:ea typeface="+mn-ea"/>
                <a:cs typeface="+mn-cs"/>
              </a:rPr>
              <a:t>NSSF</a:t>
            </a:r>
          </a:p>
        </p:txBody>
      </p:sp>
      <p:sp>
        <p:nvSpPr>
          <p:cNvPr id="30" name="Rectangle 29">
            <a:extLst>
              <a:ext uri="{FF2B5EF4-FFF2-40B4-BE49-F238E27FC236}">
                <a16:creationId xmlns:a16="http://schemas.microsoft.com/office/drawing/2014/main" id="{9DFCF080-8C89-4CF3-9687-A61CC20F4B43}"/>
              </a:ext>
            </a:extLst>
          </p:cNvPr>
          <p:cNvSpPr/>
          <p:nvPr/>
        </p:nvSpPr>
        <p:spPr bwMode="auto">
          <a:xfrm>
            <a:off x="9958745" y="3347306"/>
            <a:ext cx="616112" cy="683544"/>
          </a:xfrm>
          <a:prstGeom prst="rect">
            <a:avLst/>
          </a:prstGeom>
          <a:solidFill>
            <a:schemeClr val="bg2">
              <a:lumMod val="10000"/>
            </a:schemeClr>
          </a:solidFill>
          <a:ln w="12700" cap="flat" cmpd="sng" algn="ctr">
            <a:solidFill>
              <a:schemeClr val="accent5"/>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Ericsson Hilda"/>
                <a:ea typeface="+mn-ea"/>
                <a:cs typeface="+mn-cs"/>
              </a:rPr>
              <a:t>AF</a:t>
            </a:r>
          </a:p>
        </p:txBody>
      </p:sp>
      <p:sp>
        <p:nvSpPr>
          <p:cNvPr id="33" name="Rectangle 32">
            <a:extLst>
              <a:ext uri="{FF2B5EF4-FFF2-40B4-BE49-F238E27FC236}">
                <a16:creationId xmlns:a16="http://schemas.microsoft.com/office/drawing/2014/main" id="{355FF1AE-77C1-4FAD-B02E-E8C5C8B69322}"/>
              </a:ext>
            </a:extLst>
          </p:cNvPr>
          <p:cNvSpPr/>
          <p:nvPr/>
        </p:nvSpPr>
        <p:spPr bwMode="auto">
          <a:xfrm>
            <a:off x="7258219" y="3361091"/>
            <a:ext cx="616112" cy="683544"/>
          </a:xfrm>
          <a:prstGeom prst="rect">
            <a:avLst/>
          </a:prstGeom>
          <a:solidFill>
            <a:schemeClr val="bg2">
              <a:lumMod val="10000"/>
            </a:schemeClr>
          </a:solidFill>
          <a:ln w="12700" cap="flat" cmpd="sng" algn="ctr">
            <a:solidFill>
              <a:schemeClr val="accent5"/>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Ericsson Hilda"/>
                <a:ea typeface="+mn-ea"/>
                <a:cs typeface="+mn-cs"/>
              </a:rPr>
              <a:t>AMF</a:t>
            </a:r>
          </a:p>
        </p:txBody>
      </p:sp>
      <p:sp>
        <p:nvSpPr>
          <p:cNvPr id="36" name="Rectangle 35">
            <a:extLst>
              <a:ext uri="{FF2B5EF4-FFF2-40B4-BE49-F238E27FC236}">
                <a16:creationId xmlns:a16="http://schemas.microsoft.com/office/drawing/2014/main" id="{080D5B1F-4C50-419B-BD1C-23FBF394CB8A}"/>
              </a:ext>
            </a:extLst>
          </p:cNvPr>
          <p:cNvSpPr/>
          <p:nvPr/>
        </p:nvSpPr>
        <p:spPr bwMode="auto">
          <a:xfrm>
            <a:off x="8233413" y="3361091"/>
            <a:ext cx="616112" cy="683544"/>
          </a:xfrm>
          <a:prstGeom prst="rect">
            <a:avLst/>
          </a:prstGeom>
          <a:solidFill>
            <a:schemeClr val="bg2">
              <a:lumMod val="10000"/>
            </a:schemeClr>
          </a:solidFill>
          <a:ln w="12700" cap="flat" cmpd="sng" algn="ctr">
            <a:solidFill>
              <a:schemeClr val="accent5"/>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Ericsson Hilda"/>
                <a:ea typeface="+mn-ea"/>
                <a:cs typeface="+mn-cs"/>
              </a:rPr>
              <a:t>SMF</a:t>
            </a:r>
          </a:p>
        </p:txBody>
      </p:sp>
      <p:sp>
        <p:nvSpPr>
          <p:cNvPr id="39" name="Rectangle 38">
            <a:extLst>
              <a:ext uri="{FF2B5EF4-FFF2-40B4-BE49-F238E27FC236}">
                <a16:creationId xmlns:a16="http://schemas.microsoft.com/office/drawing/2014/main" id="{580D3CE8-638F-43A9-AEF9-842098604D4D}"/>
              </a:ext>
            </a:extLst>
          </p:cNvPr>
          <p:cNvSpPr/>
          <p:nvPr/>
        </p:nvSpPr>
        <p:spPr bwMode="auto">
          <a:xfrm>
            <a:off x="8230966" y="4900373"/>
            <a:ext cx="616112" cy="683544"/>
          </a:xfrm>
          <a:prstGeom prst="rect">
            <a:avLst/>
          </a:prstGeom>
          <a:solidFill>
            <a:schemeClr val="bg2">
              <a:lumMod val="10000"/>
            </a:schemeClr>
          </a:solidFill>
          <a:ln w="12700" cap="flat" cmpd="sng" algn="ctr">
            <a:solidFill>
              <a:schemeClr val="accent5"/>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Ericsson Hilda"/>
                <a:ea typeface="+mn-ea"/>
                <a:cs typeface="+mn-cs"/>
              </a:rPr>
              <a:t>UPF</a:t>
            </a:r>
          </a:p>
        </p:txBody>
      </p:sp>
      <p:sp>
        <p:nvSpPr>
          <p:cNvPr id="40" name="Right Arrow 339">
            <a:extLst>
              <a:ext uri="{FF2B5EF4-FFF2-40B4-BE49-F238E27FC236}">
                <a16:creationId xmlns:a16="http://schemas.microsoft.com/office/drawing/2014/main" id="{9D33699F-C7D7-46DC-82A0-2B23DBFF4B4A}"/>
              </a:ext>
            </a:extLst>
          </p:cNvPr>
          <p:cNvSpPr/>
          <p:nvPr/>
        </p:nvSpPr>
        <p:spPr bwMode="auto">
          <a:xfrm>
            <a:off x="8406024" y="5051578"/>
            <a:ext cx="259380" cy="108112"/>
          </a:xfrm>
          <a:prstGeom prst="rightArrow">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sp>
        <p:nvSpPr>
          <p:cNvPr id="41" name="Right Arrow 340">
            <a:extLst>
              <a:ext uri="{FF2B5EF4-FFF2-40B4-BE49-F238E27FC236}">
                <a16:creationId xmlns:a16="http://schemas.microsoft.com/office/drawing/2014/main" id="{6E8C7920-B73B-4B5B-A92C-A64F56BFF761}"/>
              </a:ext>
            </a:extLst>
          </p:cNvPr>
          <p:cNvSpPr/>
          <p:nvPr/>
        </p:nvSpPr>
        <p:spPr bwMode="auto">
          <a:xfrm rot="10800000">
            <a:off x="8406023" y="5176860"/>
            <a:ext cx="259382" cy="108114"/>
          </a:xfrm>
          <a:prstGeom prst="rightArrow">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cxnSp>
        <p:nvCxnSpPr>
          <p:cNvPr id="48" name="Straight Connector 47">
            <a:extLst>
              <a:ext uri="{FF2B5EF4-FFF2-40B4-BE49-F238E27FC236}">
                <a16:creationId xmlns:a16="http://schemas.microsoft.com/office/drawing/2014/main" id="{A9EB9ACE-FE77-43FB-BB42-3FB9E3961729}"/>
              </a:ext>
            </a:extLst>
          </p:cNvPr>
          <p:cNvCxnSpPr/>
          <p:nvPr/>
        </p:nvCxnSpPr>
        <p:spPr bwMode="auto">
          <a:xfrm>
            <a:off x="6226998" y="2849828"/>
            <a:ext cx="4042613" cy="0"/>
          </a:xfrm>
          <a:prstGeom prst="line">
            <a:avLst/>
          </a:prstGeom>
          <a:solidFill>
            <a:schemeClr val="accent1"/>
          </a:solidFill>
          <a:ln w="25400" cap="flat" cmpd="sng" algn="ctr">
            <a:solidFill>
              <a:schemeClr val="bg1"/>
            </a:solidFill>
            <a:prstDash val="solid"/>
            <a:round/>
            <a:headEnd type="none" w="med" len="med"/>
            <a:tailEnd type="none"/>
          </a:ln>
          <a:effectLst/>
        </p:spPr>
      </p:cxnSp>
      <p:cxnSp>
        <p:nvCxnSpPr>
          <p:cNvPr id="49" name="Straight Connector 48">
            <a:extLst>
              <a:ext uri="{FF2B5EF4-FFF2-40B4-BE49-F238E27FC236}">
                <a16:creationId xmlns:a16="http://schemas.microsoft.com/office/drawing/2014/main" id="{38D9377E-DA67-4199-87E1-AC0892DE7856}"/>
              </a:ext>
            </a:extLst>
          </p:cNvPr>
          <p:cNvCxnSpPr>
            <a:cxnSpLocks/>
            <a:stCxn id="27" idx="0"/>
            <a:endCxn id="12" idx="2"/>
          </p:cNvCxnSpPr>
          <p:nvPr/>
        </p:nvCxnSpPr>
        <p:spPr bwMode="auto">
          <a:xfrm flipV="1">
            <a:off x="6226998" y="2446391"/>
            <a:ext cx="0" cy="900915"/>
          </a:xfrm>
          <a:prstGeom prst="line">
            <a:avLst/>
          </a:prstGeom>
          <a:solidFill>
            <a:schemeClr val="accent1"/>
          </a:solidFill>
          <a:ln w="25400" cap="flat" cmpd="sng" algn="ctr">
            <a:solidFill>
              <a:schemeClr val="bg1"/>
            </a:solidFill>
            <a:prstDash val="solid"/>
            <a:round/>
            <a:headEnd type="none" w="med" len="med"/>
            <a:tailEnd type="none"/>
          </a:ln>
          <a:effectLst/>
        </p:spPr>
      </p:cxnSp>
      <p:cxnSp>
        <p:nvCxnSpPr>
          <p:cNvPr id="50" name="Straight Connector 49">
            <a:extLst>
              <a:ext uri="{FF2B5EF4-FFF2-40B4-BE49-F238E27FC236}">
                <a16:creationId xmlns:a16="http://schemas.microsoft.com/office/drawing/2014/main" id="{F8B79830-253B-40B4-B3DF-2C050C245852}"/>
              </a:ext>
            </a:extLst>
          </p:cNvPr>
          <p:cNvCxnSpPr>
            <a:cxnSpLocks/>
            <a:stCxn id="33" idx="0"/>
          </p:cNvCxnSpPr>
          <p:nvPr/>
        </p:nvCxnSpPr>
        <p:spPr bwMode="auto">
          <a:xfrm flipV="1">
            <a:off x="7566275" y="2849829"/>
            <a:ext cx="0" cy="511262"/>
          </a:xfrm>
          <a:prstGeom prst="line">
            <a:avLst/>
          </a:prstGeom>
          <a:solidFill>
            <a:schemeClr val="accent1"/>
          </a:solidFill>
          <a:ln w="25400" cap="flat" cmpd="sng" algn="ctr">
            <a:solidFill>
              <a:schemeClr val="bg1"/>
            </a:solidFill>
            <a:prstDash val="solid"/>
            <a:round/>
            <a:headEnd type="none" w="med" len="med"/>
            <a:tailEnd type="none"/>
          </a:ln>
          <a:effectLst/>
        </p:spPr>
      </p:cxnSp>
      <p:cxnSp>
        <p:nvCxnSpPr>
          <p:cNvPr id="51" name="Straight Connector 50">
            <a:extLst>
              <a:ext uri="{FF2B5EF4-FFF2-40B4-BE49-F238E27FC236}">
                <a16:creationId xmlns:a16="http://schemas.microsoft.com/office/drawing/2014/main" id="{12F7EF51-8A05-4FAC-B961-E59E1E2669D7}"/>
              </a:ext>
            </a:extLst>
          </p:cNvPr>
          <p:cNvCxnSpPr>
            <a:cxnSpLocks/>
            <a:stCxn id="36" idx="0"/>
          </p:cNvCxnSpPr>
          <p:nvPr/>
        </p:nvCxnSpPr>
        <p:spPr bwMode="auto">
          <a:xfrm flipV="1">
            <a:off x="8541469" y="2849829"/>
            <a:ext cx="0" cy="511262"/>
          </a:xfrm>
          <a:prstGeom prst="line">
            <a:avLst/>
          </a:prstGeom>
          <a:solidFill>
            <a:schemeClr val="accent1"/>
          </a:solidFill>
          <a:ln w="25400" cap="flat" cmpd="sng" algn="ctr">
            <a:solidFill>
              <a:schemeClr val="bg1"/>
            </a:solidFill>
            <a:prstDash val="solid"/>
            <a:round/>
            <a:headEnd type="none" w="med" len="med"/>
            <a:tailEnd type="none"/>
          </a:ln>
          <a:effectLst/>
        </p:spPr>
      </p:cxnSp>
      <p:cxnSp>
        <p:nvCxnSpPr>
          <p:cNvPr id="52" name="Straight Connector 51">
            <a:extLst>
              <a:ext uri="{FF2B5EF4-FFF2-40B4-BE49-F238E27FC236}">
                <a16:creationId xmlns:a16="http://schemas.microsoft.com/office/drawing/2014/main" id="{AF16A466-4CA4-46C4-BCDF-DC371661939A}"/>
              </a:ext>
            </a:extLst>
          </p:cNvPr>
          <p:cNvCxnSpPr>
            <a:cxnSpLocks/>
            <a:endCxn id="15" idx="2"/>
          </p:cNvCxnSpPr>
          <p:nvPr/>
        </p:nvCxnSpPr>
        <p:spPr bwMode="auto">
          <a:xfrm flipV="1">
            <a:off x="7213351" y="2450775"/>
            <a:ext cx="0" cy="399054"/>
          </a:xfrm>
          <a:prstGeom prst="line">
            <a:avLst/>
          </a:prstGeom>
          <a:solidFill>
            <a:schemeClr val="accent1"/>
          </a:solidFill>
          <a:ln w="25400" cap="flat" cmpd="sng" algn="ctr">
            <a:solidFill>
              <a:schemeClr val="bg1"/>
            </a:solidFill>
            <a:prstDash val="solid"/>
            <a:round/>
            <a:headEnd type="none" w="med" len="med"/>
            <a:tailEnd type="none"/>
          </a:ln>
          <a:effectLst/>
        </p:spPr>
      </p:cxnSp>
      <p:cxnSp>
        <p:nvCxnSpPr>
          <p:cNvPr id="53" name="Straight Connector 52">
            <a:extLst>
              <a:ext uri="{FF2B5EF4-FFF2-40B4-BE49-F238E27FC236}">
                <a16:creationId xmlns:a16="http://schemas.microsoft.com/office/drawing/2014/main" id="{89902699-95C3-42AE-8F46-445C220AE970}"/>
              </a:ext>
            </a:extLst>
          </p:cNvPr>
          <p:cNvCxnSpPr>
            <a:cxnSpLocks/>
            <a:endCxn id="18" idx="2"/>
          </p:cNvCxnSpPr>
          <p:nvPr/>
        </p:nvCxnSpPr>
        <p:spPr bwMode="auto">
          <a:xfrm flipV="1">
            <a:off x="8188545" y="2450775"/>
            <a:ext cx="0" cy="407520"/>
          </a:xfrm>
          <a:prstGeom prst="line">
            <a:avLst/>
          </a:prstGeom>
          <a:solidFill>
            <a:schemeClr val="accent1"/>
          </a:solidFill>
          <a:ln w="25400" cap="flat" cmpd="sng" algn="ctr">
            <a:solidFill>
              <a:schemeClr val="bg1"/>
            </a:solidFill>
            <a:prstDash val="solid"/>
            <a:round/>
            <a:headEnd type="none" w="med" len="med"/>
            <a:tailEnd type="none"/>
          </a:ln>
          <a:effectLst/>
        </p:spPr>
      </p:cxnSp>
      <p:cxnSp>
        <p:nvCxnSpPr>
          <p:cNvPr id="54" name="Straight Connector 53">
            <a:extLst>
              <a:ext uri="{FF2B5EF4-FFF2-40B4-BE49-F238E27FC236}">
                <a16:creationId xmlns:a16="http://schemas.microsoft.com/office/drawing/2014/main" id="{A113806B-9EE0-403A-92F8-6C4E811C52CE}"/>
              </a:ext>
            </a:extLst>
          </p:cNvPr>
          <p:cNvCxnSpPr>
            <a:cxnSpLocks/>
            <a:endCxn id="21" idx="2"/>
          </p:cNvCxnSpPr>
          <p:nvPr/>
        </p:nvCxnSpPr>
        <p:spPr bwMode="auto">
          <a:xfrm flipV="1">
            <a:off x="9227673" y="2441332"/>
            <a:ext cx="0" cy="408496"/>
          </a:xfrm>
          <a:prstGeom prst="line">
            <a:avLst/>
          </a:prstGeom>
          <a:solidFill>
            <a:schemeClr val="accent1"/>
          </a:solidFill>
          <a:ln w="25400" cap="flat" cmpd="sng" algn="ctr">
            <a:solidFill>
              <a:schemeClr val="bg1"/>
            </a:solidFill>
            <a:prstDash val="solid"/>
            <a:round/>
            <a:headEnd type="none" w="med" len="med"/>
            <a:tailEnd type="none"/>
          </a:ln>
          <a:effectLst/>
        </p:spPr>
      </p:cxnSp>
      <p:cxnSp>
        <p:nvCxnSpPr>
          <p:cNvPr id="56" name="Straight Connector 55">
            <a:extLst>
              <a:ext uri="{FF2B5EF4-FFF2-40B4-BE49-F238E27FC236}">
                <a16:creationId xmlns:a16="http://schemas.microsoft.com/office/drawing/2014/main" id="{3E30A6FA-7212-4D5B-AA88-0300B71B9806}"/>
              </a:ext>
            </a:extLst>
          </p:cNvPr>
          <p:cNvCxnSpPr>
            <a:cxnSpLocks/>
            <a:stCxn id="30" idx="0"/>
          </p:cNvCxnSpPr>
          <p:nvPr/>
        </p:nvCxnSpPr>
        <p:spPr bwMode="auto">
          <a:xfrm flipV="1">
            <a:off x="10266801" y="2105457"/>
            <a:ext cx="2810" cy="1241849"/>
          </a:xfrm>
          <a:prstGeom prst="line">
            <a:avLst/>
          </a:prstGeom>
          <a:solidFill>
            <a:schemeClr val="accent1"/>
          </a:solidFill>
          <a:ln w="25400" cap="flat" cmpd="sng" algn="ctr">
            <a:solidFill>
              <a:schemeClr val="bg1"/>
            </a:solidFill>
            <a:prstDash val="solid"/>
            <a:round/>
            <a:headEnd type="none" w="med" len="med"/>
            <a:tailEnd type="none"/>
          </a:ln>
          <a:effectLst/>
        </p:spPr>
      </p:cxnSp>
      <p:cxnSp>
        <p:nvCxnSpPr>
          <p:cNvPr id="57" name="Straight Connector 56">
            <a:extLst>
              <a:ext uri="{FF2B5EF4-FFF2-40B4-BE49-F238E27FC236}">
                <a16:creationId xmlns:a16="http://schemas.microsoft.com/office/drawing/2014/main" id="{9A521C50-A38C-4A45-829B-5C86E58EACB5}"/>
              </a:ext>
            </a:extLst>
          </p:cNvPr>
          <p:cNvCxnSpPr>
            <a:cxnSpLocks/>
            <a:stCxn id="36" idx="2"/>
            <a:endCxn id="39" idx="0"/>
          </p:cNvCxnSpPr>
          <p:nvPr/>
        </p:nvCxnSpPr>
        <p:spPr bwMode="auto">
          <a:xfrm flipH="1">
            <a:off x="8539022" y="4044635"/>
            <a:ext cx="2447" cy="855738"/>
          </a:xfrm>
          <a:prstGeom prst="line">
            <a:avLst/>
          </a:prstGeom>
          <a:solidFill>
            <a:schemeClr val="accent1"/>
          </a:solidFill>
          <a:ln w="12700" cap="flat" cmpd="sng" algn="ctr">
            <a:solidFill>
              <a:schemeClr val="bg1"/>
            </a:solidFill>
            <a:prstDash val="dash"/>
            <a:round/>
            <a:headEnd type="none" w="med" len="med"/>
            <a:tailEnd type="none"/>
          </a:ln>
          <a:effectLst/>
        </p:spPr>
      </p:cxnSp>
      <p:cxnSp>
        <p:nvCxnSpPr>
          <p:cNvPr id="58" name="Connector: Elbow 57">
            <a:extLst>
              <a:ext uri="{FF2B5EF4-FFF2-40B4-BE49-F238E27FC236}">
                <a16:creationId xmlns:a16="http://schemas.microsoft.com/office/drawing/2014/main" id="{0FCC40EA-7280-49A2-99FF-F39EC6660D5F}"/>
              </a:ext>
            </a:extLst>
          </p:cNvPr>
          <p:cNvCxnSpPr>
            <a:cxnSpLocks/>
          </p:cNvCxnSpPr>
          <p:nvPr/>
        </p:nvCxnSpPr>
        <p:spPr bwMode="auto">
          <a:xfrm rot="5400000" flipH="1" flipV="1">
            <a:off x="6113047" y="3515355"/>
            <a:ext cx="890079" cy="1948641"/>
          </a:xfrm>
          <a:prstGeom prst="bentConnector3">
            <a:avLst>
              <a:gd name="adj1" fmla="val 50000"/>
            </a:avLst>
          </a:prstGeom>
          <a:solidFill>
            <a:schemeClr val="accent1"/>
          </a:solidFill>
          <a:ln w="12700" cap="flat" cmpd="sng" algn="ctr">
            <a:solidFill>
              <a:schemeClr val="bg1"/>
            </a:solidFill>
            <a:prstDash val="dash"/>
            <a:round/>
            <a:headEnd type="none" w="med" len="med"/>
            <a:tailEnd type="none"/>
          </a:ln>
          <a:effectLst/>
        </p:spPr>
      </p:cxnSp>
      <p:cxnSp>
        <p:nvCxnSpPr>
          <p:cNvPr id="59" name="Connector: Elbow 58">
            <a:extLst>
              <a:ext uri="{FF2B5EF4-FFF2-40B4-BE49-F238E27FC236}">
                <a16:creationId xmlns:a16="http://schemas.microsoft.com/office/drawing/2014/main" id="{EB8C71EA-26CD-4067-9242-290FDA41E76F}"/>
              </a:ext>
            </a:extLst>
          </p:cNvPr>
          <p:cNvCxnSpPr>
            <a:cxnSpLocks/>
          </p:cNvCxnSpPr>
          <p:nvPr/>
        </p:nvCxnSpPr>
        <p:spPr bwMode="auto">
          <a:xfrm rot="5400000" flipH="1" flipV="1">
            <a:off x="6621109" y="4250881"/>
            <a:ext cx="1184484" cy="771993"/>
          </a:xfrm>
          <a:prstGeom prst="bentConnector3">
            <a:avLst>
              <a:gd name="adj1" fmla="val 50000"/>
            </a:avLst>
          </a:prstGeom>
          <a:solidFill>
            <a:schemeClr val="accent1"/>
          </a:solidFill>
          <a:ln w="12700" cap="flat" cmpd="sng" algn="ctr">
            <a:solidFill>
              <a:schemeClr val="bg1"/>
            </a:solidFill>
            <a:prstDash val="dash"/>
            <a:round/>
            <a:headEnd type="none" w="med" len="med"/>
            <a:tailEnd type="none"/>
          </a:ln>
          <a:effectLst/>
        </p:spPr>
      </p:cxnSp>
      <p:sp>
        <p:nvSpPr>
          <p:cNvPr id="60" name="Rectangle 59">
            <a:extLst>
              <a:ext uri="{FF2B5EF4-FFF2-40B4-BE49-F238E27FC236}">
                <a16:creationId xmlns:a16="http://schemas.microsoft.com/office/drawing/2014/main" id="{11C3DDC5-7903-41D6-BC61-1D1621B746C5}"/>
              </a:ext>
            </a:extLst>
          </p:cNvPr>
          <p:cNvSpPr/>
          <p:nvPr/>
        </p:nvSpPr>
        <p:spPr>
          <a:xfrm>
            <a:off x="6779812" y="4181358"/>
            <a:ext cx="41549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Ericsson Hilda"/>
                <a:ea typeface="+mn-ea"/>
                <a:cs typeface="+mn-cs"/>
              </a:rPr>
              <a:t>N1</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p:txBody>
      </p:sp>
      <p:sp>
        <p:nvSpPr>
          <p:cNvPr id="61" name="Rectangle 60">
            <a:extLst>
              <a:ext uri="{FF2B5EF4-FFF2-40B4-BE49-F238E27FC236}">
                <a16:creationId xmlns:a16="http://schemas.microsoft.com/office/drawing/2014/main" id="{3E87F0BA-E85B-4DD8-ACD0-74E58D195AB5}"/>
              </a:ext>
            </a:extLst>
          </p:cNvPr>
          <p:cNvSpPr/>
          <p:nvPr/>
        </p:nvSpPr>
        <p:spPr>
          <a:xfrm>
            <a:off x="7164938" y="4637524"/>
            <a:ext cx="409804"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Ericsson Hilda"/>
                <a:ea typeface="+mn-ea"/>
                <a:cs typeface="+mn-cs"/>
              </a:rPr>
              <a:t>N2</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p:txBody>
      </p:sp>
      <p:sp>
        <p:nvSpPr>
          <p:cNvPr id="62" name="Rectangle 61">
            <a:extLst>
              <a:ext uri="{FF2B5EF4-FFF2-40B4-BE49-F238E27FC236}">
                <a16:creationId xmlns:a16="http://schemas.microsoft.com/office/drawing/2014/main" id="{CB35E8E8-15E8-4664-B52C-4AAA1FE5EDA0}"/>
              </a:ext>
            </a:extLst>
          </p:cNvPr>
          <p:cNvSpPr/>
          <p:nvPr/>
        </p:nvSpPr>
        <p:spPr>
          <a:xfrm>
            <a:off x="7360722" y="5281627"/>
            <a:ext cx="409804"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Ericsson Hilda"/>
                <a:ea typeface="+mn-ea"/>
                <a:cs typeface="+mn-cs"/>
              </a:rPr>
              <a:t>N3</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p:txBody>
      </p:sp>
      <p:sp>
        <p:nvSpPr>
          <p:cNvPr id="63" name="Rectangle 62">
            <a:extLst>
              <a:ext uri="{FF2B5EF4-FFF2-40B4-BE49-F238E27FC236}">
                <a16:creationId xmlns:a16="http://schemas.microsoft.com/office/drawing/2014/main" id="{817896C8-C2E0-42EA-84FC-217215ACB0E1}"/>
              </a:ext>
            </a:extLst>
          </p:cNvPr>
          <p:cNvSpPr/>
          <p:nvPr/>
        </p:nvSpPr>
        <p:spPr>
          <a:xfrm>
            <a:off x="9065488" y="5285022"/>
            <a:ext cx="41549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Ericsson Hilda"/>
                <a:ea typeface="+mn-ea"/>
                <a:cs typeface="+mn-cs"/>
              </a:rPr>
              <a:t>N6</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p:txBody>
      </p:sp>
      <p:sp>
        <p:nvSpPr>
          <p:cNvPr id="64" name="Rectangle 63">
            <a:extLst>
              <a:ext uri="{FF2B5EF4-FFF2-40B4-BE49-F238E27FC236}">
                <a16:creationId xmlns:a16="http://schemas.microsoft.com/office/drawing/2014/main" id="{E8F9F70F-E7F3-4C85-B072-75CD4CCF88A7}"/>
              </a:ext>
            </a:extLst>
          </p:cNvPr>
          <p:cNvSpPr/>
          <p:nvPr/>
        </p:nvSpPr>
        <p:spPr>
          <a:xfrm>
            <a:off x="8548373" y="4301379"/>
            <a:ext cx="428322"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Ericsson Hilda"/>
                <a:ea typeface="+mn-ea"/>
                <a:cs typeface="+mn-cs"/>
              </a:rPr>
              <a:t>N4</a:t>
            </a:r>
            <a:endParaRPr kumimoji="0" lang="en-US" sz="1400" b="0" i="0" u="none" strike="noStrike" kern="1200" cap="none" spc="0" normalizeH="0" baseline="0" noProof="0">
              <a:ln>
                <a:noFill/>
              </a:ln>
              <a:solidFill>
                <a:srgbClr val="181818"/>
              </a:solidFill>
              <a:effectLst/>
              <a:uLnTx/>
              <a:uFillTx/>
              <a:latin typeface="Ericsson Hilda"/>
              <a:ea typeface="+mn-ea"/>
              <a:cs typeface="+mn-cs"/>
            </a:endParaRPr>
          </a:p>
        </p:txBody>
      </p:sp>
      <p:sp>
        <p:nvSpPr>
          <p:cNvPr id="70" name="Rounded Rectangle 284">
            <a:extLst>
              <a:ext uri="{FF2B5EF4-FFF2-40B4-BE49-F238E27FC236}">
                <a16:creationId xmlns:a16="http://schemas.microsoft.com/office/drawing/2014/main" id="{1BCF9233-E0F1-4AA1-B96B-B8C62C1C3609}"/>
              </a:ext>
            </a:extLst>
          </p:cNvPr>
          <p:cNvSpPr/>
          <p:nvPr/>
        </p:nvSpPr>
        <p:spPr bwMode="auto">
          <a:xfrm>
            <a:off x="6100454" y="3657346"/>
            <a:ext cx="261440" cy="105426"/>
          </a:xfrm>
          <a:prstGeom prst="roundRect">
            <a:avLst>
              <a:gd name="adj" fmla="val 0"/>
            </a:avLst>
          </a:prstGeom>
          <a:solidFill>
            <a:srgbClr val="FFFFFF"/>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900" b="0" i="0" u="none" strike="noStrike" kern="1200" cap="none" spc="0" normalizeH="0" baseline="0" noProof="0" err="1">
              <a:ln>
                <a:noFill/>
              </a:ln>
              <a:solidFill>
                <a:srgbClr val="FFFFFF"/>
              </a:solidFill>
              <a:effectLst/>
              <a:uLnTx/>
              <a:uFillTx/>
              <a:latin typeface="Ericsson Hilda"/>
              <a:ea typeface="+mn-ea"/>
              <a:cs typeface="+mn-cs"/>
            </a:endParaRPr>
          </a:p>
        </p:txBody>
      </p:sp>
      <p:sp>
        <p:nvSpPr>
          <p:cNvPr id="71" name="Rounded Rectangle 284">
            <a:extLst>
              <a:ext uri="{FF2B5EF4-FFF2-40B4-BE49-F238E27FC236}">
                <a16:creationId xmlns:a16="http://schemas.microsoft.com/office/drawing/2014/main" id="{38BD6F85-1C29-4986-8FF4-45A18941172F}"/>
              </a:ext>
            </a:extLst>
          </p:cNvPr>
          <p:cNvSpPr/>
          <p:nvPr/>
        </p:nvSpPr>
        <p:spPr bwMode="auto">
          <a:xfrm>
            <a:off x="10156659" y="3670693"/>
            <a:ext cx="261440" cy="105426"/>
          </a:xfrm>
          <a:prstGeom prst="roundRect">
            <a:avLst>
              <a:gd name="adj" fmla="val 0"/>
            </a:avLst>
          </a:prstGeom>
          <a:solidFill>
            <a:srgbClr val="FFFFFF"/>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900" b="0" i="0" u="none" strike="noStrike" kern="1200" cap="none" spc="0" normalizeH="0" baseline="0" noProof="0" err="1">
              <a:ln>
                <a:noFill/>
              </a:ln>
              <a:solidFill>
                <a:srgbClr val="FFFFFF"/>
              </a:solidFill>
              <a:effectLst/>
              <a:uLnTx/>
              <a:uFillTx/>
              <a:latin typeface="Ericsson Hilda"/>
              <a:ea typeface="+mn-ea"/>
              <a:cs typeface="+mn-cs"/>
            </a:endParaRPr>
          </a:p>
        </p:txBody>
      </p:sp>
      <p:sp>
        <p:nvSpPr>
          <p:cNvPr id="79" name="Isosceles Triangle 78">
            <a:extLst>
              <a:ext uri="{FF2B5EF4-FFF2-40B4-BE49-F238E27FC236}">
                <a16:creationId xmlns:a16="http://schemas.microsoft.com/office/drawing/2014/main" id="{149A194E-857E-4D7F-9B96-477D81B03C25}"/>
              </a:ext>
            </a:extLst>
          </p:cNvPr>
          <p:cNvSpPr/>
          <p:nvPr/>
        </p:nvSpPr>
        <p:spPr bwMode="auto">
          <a:xfrm>
            <a:off x="6118914" y="3390058"/>
            <a:ext cx="214822" cy="215676"/>
          </a:xfrm>
          <a:prstGeom prst="triangle">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sp>
        <p:nvSpPr>
          <p:cNvPr id="80" name="Isosceles Triangle 79">
            <a:extLst>
              <a:ext uri="{FF2B5EF4-FFF2-40B4-BE49-F238E27FC236}">
                <a16:creationId xmlns:a16="http://schemas.microsoft.com/office/drawing/2014/main" id="{FBCBBFF5-DC2F-400F-A0A1-ED05911D28AC}"/>
              </a:ext>
            </a:extLst>
          </p:cNvPr>
          <p:cNvSpPr/>
          <p:nvPr/>
        </p:nvSpPr>
        <p:spPr bwMode="auto">
          <a:xfrm>
            <a:off x="7458987" y="3525519"/>
            <a:ext cx="214822" cy="215676"/>
          </a:xfrm>
          <a:prstGeom prst="triangle">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sp>
        <p:nvSpPr>
          <p:cNvPr id="81" name="Isosceles Triangle 80">
            <a:extLst>
              <a:ext uri="{FF2B5EF4-FFF2-40B4-BE49-F238E27FC236}">
                <a16:creationId xmlns:a16="http://schemas.microsoft.com/office/drawing/2014/main" id="{7C90DE00-B3DD-4DE3-987E-6AFCDA245F1A}"/>
              </a:ext>
            </a:extLst>
          </p:cNvPr>
          <p:cNvSpPr/>
          <p:nvPr/>
        </p:nvSpPr>
        <p:spPr bwMode="auto">
          <a:xfrm>
            <a:off x="8434058" y="3519108"/>
            <a:ext cx="214822" cy="215676"/>
          </a:xfrm>
          <a:prstGeom prst="triangle">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sp>
        <p:nvSpPr>
          <p:cNvPr id="82" name="Isosceles Triangle 81">
            <a:extLst>
              <a:ext uri="{FF2B5EF4-FFF2-40B4-BE49-F238E27FC236}">
                <a16:creationId xmlns:a16="http://schemas.microsoft.com/office/drawing/2014/main" id="{3FCE96C1-2C41-405C-8642-A2289C6A5FB6}"/>
              </a:ext>
            </a:extLst>
          </p:cNvPr>
          <p:cNvSpPr/>
          <p:nvPr/>
        </p:nvSpPr>
        <p:spPr bwMode="auto">
          <a:xfrm>
            <a:off x="10175128" y="3401030"/>
            <a:ext cx="214822" cy="215676"/>
          </a:xfrm>
          <a:prstGeom prst="triangle">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sp>
        <p:nvSpPr>
          <p:cNvPr id="12" name="Rectangle 11">
            <a:extLst>
              <a:ext uri="{FF2B5EF4-FFF2-40B4-BE49-F238E27FC236}">
                <a16:creationId xmlns:a16="http://schemas.microsoft.com/office/drawing/2014/main" id="{95823B71-C543-4989-A17B-471AA86198DE}"/>
              </a:ext>
            </a:extLst>
          </p:cNvPr>
          <p:cNvSpPr/>
          <p:nvPr/>
        </p:nvSpPr>
        <p:spPr bwMode="auto">
          <a:xfrm>
            <a:off x="5918942" y="1762847"/>
            <a:ext cx="616112" cy="683544"/>
          </a:xfrm>
          <a:prstGeom prst="rect">
            <a:avLst/>
          </a:prstGeom>
          <a:solidFill>
            <a:schemeClr val="bg2">
              <a:lumMod val="10000"/>
            </a:schemeClr>
          </a:solidFill>
          <a:ln w="12700" cap="flat" cmpd="sng" algn="ctr">
            <a:solidFill>
              <a:schemeClr val="accent5"/>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Ericsson Hilda"/>
                <a:ea typeface="+mn-ea"/>
                <a:cs typeface="+mn-cs"/>
              </a:rPr>
              <a:t>AUSF</a:t>
            </a:r>
          </a:p>
        </p:txBody>
      </p:sp>
      <p:sp>
        <p:nvSpPr>
          <p:cNvPr id="15" name="Rectangle 14">
            <a:extLst>
              <a:ext uri="{FF2B5EF4-FFF2-40B4-BE49-F238E27FC236}">
                <a16:creationId xmlns:a16="http://schemas.microsoft.com/office/drawing/2014/main" id="{92837B66-F2FD-4CBD-8F62-554D6A5BFA8A}"/>
              </a:ext>
            </a:extLst>
          </p:cNvPr>
          <p:cNvSpPr/>
          <p:nvPr/>
        </p:nvSpPr>
        <p:spPr bwMode="auto">
          <a:xfrm>
            <a:off x="6905295" y="1767231"/>
            <a:ext cx="616112" cy="683544"/>
          </a:xfrm>
          <a:prstGeom prst="rect">
            <a:avLst/>
          </a:prstGeom>
          <a:solidFill>
            <a:schemeClr val="bg2">
              <a:lumMod val="10000"/>
            </a:schemeClr>
          </a:solidFill>
          <a:ln w="12700" cap="flat" cmpd="sng" algn="ctr">
            <a:solidFill>
              <a:schemeClr val="accent5"/>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Ericsson Hilda"/>
                <a:ea typeface="+mn-ea"/>
                <a:cs typeface="+mn-cs"/>
              </a:rPr>
              <a:t>UDM</a:t>
            </a:r>
          </a:p>
        </p:txBody>
      </p:sp>
      <p:sp>
        <p:nvSpPr>
          <p:cNvPr id="18" name="Rectangle 17">
            <a:extLst>
              <a:ext uri="{FF2B5EF4-FFF2-40B4-BE49-F238E27FC236}">
                <a16:creationId xmlns:a16="http://schemas.microsoft.com/office/drawing/2014/main" id="{2826EFB2-8902-4D2F-B28B-0DE58289F20F}"/>
              </a:ext>
            </a:extLst>
          </p:cNvPr>
          <p:cNvSpPr/>
          <p:nvPr/>
        </p:nvSpPr>
        <p:spPr bwMode="auto">
          <a:xfrm>
            <a:off x="7880489" y="1767231"/>
            <a:ext cx="616112" cy="683544"/>
          </a:xfrm>
          <a:prstGeom prst="rect">
            <a:avLst/>
          </a:prstGeom>
          <a:solidFill>
            <a:schemeClr val="bg2">
              <a:lumMod val="10000"/>
            </a:schemeClr>
          </a:solidFill>
          <a:ln w="12700" cap="flat" cmpd="sng" algn="ctr">
            <a:solidFill>
              <a:schemeClr val="accent5"/>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Ericsson Hilda"/>
                <a:ea typeface="+mn-ea"/>
                <a:cs typeface="+mn-cs"/>
              </a:rPr>
              <a:t>PCF</a:t>
            </a:r>
          </a:p>
        </p:txBody>
      </p:sp>
      <p:sp>
        <p:nvSpPr>
          <p:cNvPr id="21" name="Rectangle 20">
            <a:extLst>
              <a:ext uri="{FF2B5EF4-FFF2-40B4-BE49-F238E27FC236}">
                <a16:creationId xmlns:a16="http://schemas.microsoft.com/office/drawing/2014/main" id="{542FCDCF-8D62-4A02-A238-9420326A68C6}"/>
              </a:ext>
            </a:extLst>
          </p:cNvPr>
          <p:cNvSpPr/>
          <p:nvPr/>
        </p:nvSpPr>
        <p:spPr bwMode="auto">
          <a:xfrm>
            <a:off x="8919617" y="1757788"/>
            <a:ext cx="616112" cy="683544"/>
          </a:xfrm>
          <a:prstGeom prst="rect">
            <a:avLst/>
          </a:prstGeom>
          <a:solidFill>
            <a:schemeClr val="bg2">
              <a:lumMod val="10000"/>
            </a:schemeClr>
          </a:solidFill>
          <a:ln w="12700" cap="flat" cmpd="sng" algn="ctr">
            <a:solidFill>
              <a:schemeClr val="accent5"/>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Ericsson Hilda"/>
                <a:ea typeface="+mn-ea"/>
                <a:cs typeface="+mn-cs"/>
              </a:rPr>
              <a:t>NEF</a:t>
            </a:r>
          </a:p>
        </p:txBody>
      </p:sp>
      <p:sp>
        <p:nvSpPr>
          <p:cNvPr id="24" name="Rectangle 23">
            <a:extLst>
              <a:ext uri="{FF2B5EF4-FFF2-40B4-BE49-F238E27FC236}">
                <a16:creationId xmlns:a16="http://schemas.microsoft.com/office/drawing/2014/main" id="{A0083EBD-9CDB-45B9-A1D7-E0D089EEF678}"/>
              </a:ext>
            </a:extLst>
          </p:cNvPr>
          <p:cNvSpPr/>
          <p:nvPr/>
        </p:nvSpPr>
        <p:spPr bwMode="auto">
          <a:xfrm>
            <a:off x="9958745" y="1767231"/>
            <a:ext cx="616112" cy="683544"/>
          </a:xfrm>
          <a:prstGeom prst="rect">
            <a:avLst/>
          </a:prstGeom>
          <a:solidFill>
            <a:schemeClr val="bg2">
              <a:lumMod val="10000"/>
            </a:schemeClr>
          </a:solidFill>
          <a:ln w="12700" cap="flat" cmpd="sng" algn="ctr">
            <a:solidFill>
              <a:schemeClr val="accent5"/>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Ericsson Hilda"/>
                <a:ea typeface="+mn-ea"/>
                <a:cs typeface="+mn-cs"/>
              </a:rPr>
              <a:t>NRF</a:t>
            </a:r>
          </a:p>
        </p:txBody>
      </p:sp>
      <p:sp>
        <p:nvSpPr>
          <p:cNvPr id="65" name="Rounded Rectangle 284">
            <a:extLst>
              <a:ext uri="{FF2B5EF4-FFF2-40B4-BE49-F238E27FC236}">
                <a16:creationId xmlns:a16="http://schemas.microsoft.com/office/drawing/2014/main" id="{2E780D1A-6B06-4CCE-8A16-D10C73F06011}"/>
              </a:ext>
            </a:extLst>
          </p:cNvPr>
          <p:cNvSpPr/>
          <p:nvPr/>
        </p:nvSpPr>
        <p:spPr bwMode="auto">
          <a:xfrm>
            <a:off x="6098037" y="2063418"/>
            <a:ext cx="261440" cy="105426"/>
          </a:xfrm>
          <a:prstGeom prst="roundRect">
            <a:avLst>
              <a:gd name="adj" fmla="val 0"/>
            </a:avLst>
          </a:prstGeom>
          <a:solidFill>
            <a:srgbClr val="FFFFFF"/>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900" b="0" i="0" u="none" strike="noStrike" kern="1200" cap="none" spc="0" normalizeH="0" baseline="0" noProof="0" err="1">
              <a:ln>
                <a:noFill/>
              </a:ln>
              <a:solidFill>
                <a:srgbClr val="FFFFFF"/>
              </a:solidFill>
              <a:effectLst/>
              <a:uLnTx/>
              <a:uFillTx/>
              <a:latin typeface="Ericsson Hilda"/>
              <a:ea typeface="+mn-ea"/>
              <a:cs typeface="+mn-cs"/>
            </a:endParaRPr>
          </a:p>
        </p:txBody>
      </p:sp>
      <p:sp>
        <p:nvSpPr>
          <p:cNvPr id="66" name="Rounded Rectangle 284">
            <a:extLst>
              <a:ext uri="{FF2B5EF4-FFF2-40B4-BE49-F238E27FC236}">
                <a16:creationId xmlns:a16="http://schemas.microsoft.com/office/drawing/2014/main" id="{6C9409FC-ABC1-420C-8AE8-EB64193C4CD6}"/>
              </a:ext>
            </a:extLst>
          </p:cNvPr>
          <p:cNvSpPr/>
          <p:nvPr/>
        </p:nvSpPr>
        <p:spPr bwMode="auto">
          <a:xfrm>
            <a:off x="7079824" y="2060532"/>
            <a:ext cx="261440" cy="105426"/>
          </a:xfrm>
          <a:prstGeom prst="roundRect">
            <a:avLst>
              <a:gd name="adj" fmla="val 0"/>
            </a:avLst>
          </a:prstGeom>
          <a:solidFill>
            <a:srgbClr val="FFFFFF"/>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900" b="0" i="0" u="none" strike="noStrike" kern="1200" cap="none" spc="0" normalizeH="0" baseline="0" noProof="0" err="1">
              <a:ln>
                <a:noFill/>
              </a:ln>
              <a:solidFill>
                <a:srgbClr val="FFFFFF"/>
              </a:solidFill>
              <a:effectLst/>
              <a:uLnTx/>
              <a:uFillTx/>
              <a:latin typeface="Ericsson Hilda"/>
              <a:ea typeface="+mn-ea"/>
              <a:cs typeface="+mn-cs"/>
            </a:endParaRPr>
          </a:p>
        </p:txBody>
      </p:sp>
      <p:sp>
        <p:nvSpPr>
          <p:cNvPr id="67" name="Rounded Rectangle 284">
            <a:extLst>
              <a:ext uri="{FF2B5EF4-FFF2-40B4-BE49-F238E27FC236}">
                <a16:creationId xmlns:a16="http://schemas.microsoft.com/office/drawing/2014/main" id="{36F4CFD3-7A39-41D8-847E-CE6FE525A9B5}"/>
              </a:ext>
            </a:extLst>
          </p:cNvPr>
          <p:cNvSpPr/>
          <p:nvPr/>
        </p:nvSpPr>
        <p:spPr bwMode="auto">
          <a:xfrm>
            <a:off x="8062424" y="2059054"/>
            <a:ext cx="261440" cy="105426"/>
          </a:xfrm>
          <a:prstGeom prst="roundRect">
            <a:avLst>
              <a:gd name="adj" fmla="val 0"/>
            </a:avLst>
          </a:prstGeom>
          <a:solidFill>
            <a:srgbClr val="FFFFFF"/>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900" b="0" i="0" u="none" strike="noStrike" kern="1200" cap="none" spc="0" normalizeH="0" baseline="0" noProof="0" err="1">
              <a:ln>
                <a:noFill/>
              </a:ln>
              <a:solidFill>
                <a:srgbClr val="FFFFFF"/>
              </a:solidFill>
              <a:effectLst/>
              <a:uLnTx/>
              <a:uFillTx/>
              <a:latin typeface="Ericsson Hilda"/>
              <a:ea typeface="+mn-ea"/>
              <a:cs typeface="+mn-cs"/>
            </a:endParaRPr>
          </a:p>
        </p:txBody>
      </p:sp>
      <p:sp>
        <p:nvSpPr>
          <p:cNvPr id="68" name="Rounded Rectangle 284">
            <a:extLst>
              <a:ext uri="{FF2B5EF4-FFF2-40B4-BE49-F238E27FC236}">
                <a16:creationId xmlns:a16="http://schemas.microsoft.com/office/drawing/2014/main" id="{135746B2-8DAD-4981-89E4-F071E4E5CF4C}"/>
              </a:ext>
            </a:extLst>
          </p:cNvPr>
          <p:cNvSpPr/>
          <p:nvPr/>
        </p:nvSpPr>
        <p:spPr bwMode="auto">
          <a:xfrm>
            <a:off x="9104371" y="2056168"/>
            <a:ext cx="261440" cy="105426"/>
          </a:xfrm>
          <a:prstGeom prst="roundRect">
            <a:avLst>
              <a:gd name="adj" fmla="val 0"/>
            </a:avLst>
          </a:prstGeom>
          <a:solidFill>
            <a:srgbClr val="FFFFFF"/>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900" b="0" i="0" u="none" strike="noStrike" kern="1200" cap="none" spc="0" normalizeH="0" baseline="0" noProof="0" err="1">
              <a:ln>
                <a:noFill/>
              </a:ln>
              <a:solidFill>
                <a:srgbClr val="FFFFFF"/>
              </a:solidFill>
              <a:effectLst/>
              <a:uLnTx/>
              <a:uFillTx/>
              <a:latin typeface="Ericsson Hilda"/>
              <a:ea typeface="+mn-ea"/>
              <a:cs typeface="+mn-cs"/>
            </a:endParaRPr>
          </a:p>
        </p:txBody>
      </p:sp>
      <p:sp>
        <p:nvSpPr>
          <p:cNvPr id="69" name="Rounded Rectangle 284">
            <a:extLst>
              <a:ext uri="{FF2B5EF4-FFF2-40B4-BE49-F238E27FC236}">
                <a16:creationId xmlns:a16="http://schemas.microsoft.com/office/drawing/2014/main" id="{1C6488D7-7762-4BAD-9803-B6F76E60A877}"/>
              </a:ext>
            </a:extLst>
          </p:cNvPr>
          <p:cNvSpPr/>
          <p:nvPr/>
        </p:nvSpPr>
        <p:spPr bwMode="auto">
          <a:xfrm>
            <a:off x="10138891" y="2059054"/>
            <a:ext cx="261440" cy="105426"/>
          </a:xfrm>
          <a:prstGeom prst="roundRect">
            <a:avLst>
              <a:gd name="adj" fmla="val 0"/>
            </a:avLst>
          </a:prstGeom>
          <a:solidFill>
            <a:srgbClr val="FFFFFF"/>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900" b="0" i="0" u="none" strike="noStrike" kern="1200" cap="none" spc="0" normalizeH="0" baseline="0" noProof="0" err="1">
              <a:ln>
                <a:noFill/>
              </a:ln>
              <a:solidFill>
                <a:srgbClr val="FFFFFF"/>
              </a:solidFill>
              <a:effectLst/>
              <a:uLnTx/>
              <a:uFillTx/>
              <a:latin typeface="Ericsson Hilda"/>
              <a:ea typeface="+mn-ea"/>
              <a:cs typeface="+mn-cs"/>
            </a:endParaRPr>
          </a:p>
        </p:txBody>
      </p:sp>
      <p:sp>
        <p:nvSpPr>
          <p:cNvPr id="72" name="Isosceles Triangle 71">
            <a:extLst>
              <a:ext uri="{FF2B5EF4-FFF2-40B4-BE49-F238E27FC236}">
                <a16:creationId xmlns:a16="http://schemas.microsoft.com/office/drawing/2014/main" id="{1BB91D06-3C37-4A27-A33D-A81EF70A957E}"/>
              </a:ext>
            </a:extLst>
          </p:cNvPr>
          <p:cNvSpPr/>
          <p:nvPr/>
        </p:nvSpPr>
        <p:spPr bwMode="auto">
          <a:xfrm>
            <a:off x="6116709" y="1802368"/>
            <a:ext cx="214822" cy="215676"/>
          </a:xfrm>
          <a:prstGeom prst="triangle">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sp>
        <p:nvSpPr>
          <p:cNvPr id="73" name="Isosceles Triangle 72">
            <a:extLst>
              <a:ext uri="{FF2B5EF4-FFF2-40B4-BE49-F238E27FC236}">
                <a16:creationId xmlns:a16="http://schemas.microsoft.com/office/drawing/2014/main" id="{614F40C9-2F9A-4813-9B15-404369BD923B}"/>
              </a:ext>
            </a:extLst>
          </p:cNvPr>
          <p:cNvSpPr/>
          <p:nvPr/>
        </p:nvSpPr>
        <p:spPr bwMode="auto">
          <a:xfrm>
            <a:off x="7101549" y="1790024"/>
            <a:ext cx="214822" cy="215676"/>
          </a:xfrm>
          <a:prstGeom prst="triangle">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sp>
        <p:nvSpPr>
          <p:cNvPr id="76" name="Isosceles Triangle 75">
            <a:extLst>
              <a:ext uri="{FF2B5EF4-FFF2-40B4-BE49-F238E27FC236}">
                <a16:creationId xmlns:a16="http://schemas.microsoft.com/office/drawing/2014/main" id="{7C4437A6-E198-4385-9E1B-7FC2FE4A5E87}"/>
              </a:ext>
            </a:extLst>
          </p:cNvPr>
          <p:cNvSpPr/>
          <p:nvPr/>
        </p:nvSpPr>
        <p:spPr bwMode="auto">
          <a:xfrm>
            <a:off x="8081134" y="1792632"/>
            <a:ext cx="214822" cy="215676"/>
          </a:xfrm>
          <a:prstGeom prst="triangle">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sp>
        <p:nvSpPr>
          <p:cNvPr id="77" name="Isosceles Triangle 76">
            <a:extLst>
              <a:ext uri="{FF2B5EF4-FFF2-40B4-BE49-F238E27FC236}">
                <a16:creationId xmlns:a16="http://schemas.microsoft.com/office/drawing/2014/main" id="{AC8A1EE6-2539-47BF-BF38-1E72AB30DA5A}"/>
              </a:ext>
            </a:extLst>
          </p:cNvPr>
          <p:cNvSpPr/>
          <p:nvPr/>
        </p:nvSpPr>
        <p:spPr bwMode="auto">
          <a:xfrm>
            <a:off x="9120262" y="1792111"/>
            <a:ext cx="214822" cy="215676"/>
          </a:xfrm>
          <a:prstGeom prst="triangle">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sp>
        <p:nvSpPr>
          <p:cNvPr id="78" name="Isosceles Triangle 77">
            <a:extLst>
              <a:ext uri="{FF2B5EF4-FFF2-40B4-BE49-F238E27FC236}">
                <a16:creationId xmlns:a16="http://schemas.microsoft.com/office/drawing/2014/main" id="{A0732EE4-CA4B-460E-A0CC-634A5AEC63B5}"/>
              </a:ext>
            </a:extLst>
          </p:cNvPr>
          <p:cNvSpPr/>
          <p:nvPr/>
        </p:nvSpPr>
        <p:spPr bwMode="auto">
          <a:xfrm>
            <a:off x="10162199" y="1792632"/>
            <a:ext cx="214822" cy="215676"/>
          </a:xfrm>
          <a:prstGeom prst="triangle">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sp>
        <p:nvSpPr>
          <p:cNvPr id="43" name="Rectangle 42">
            <a:extLst>
              <a:ext uri="{FF2B5EF4-FFF2-40B4-BE49-F238E27FC236}">
                <a16:creationId xmlns:a16="http://schemas.microsoft.com/office/drawing/2014/main" id="{F90E0E59-8899-432F-AE3A-198B0C441A00}"/>
              </a:ext>
            </a:extLst>
          </p:cNvPr>
          <p:cNvSpPr/>
          <p:nvPr/>
        </p:nvSpPr>
        <p:spPr bwMode="auto">
          <a:xfrm>
            <a:off x="5309578" y="4934714"/>
            <a:ext cx="616112" cy="683544"/>
          </a:xfrm>
          <a:prstGeom prst="rect">
            <a:avLst/>
          </a:prstGeom>
          <a:solidFill>
            <a:schemeClr val="bg2">
              <a:lumMod val="10000"/>
            </a:schemeClr>
          </a:solidFill>
          <a:ln w="12700" cap="flat" cmpd="sng" algn="ctr">
            <a:solidFill>
              <a:schemeClr val="accent5"/>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Ericsson Hilda"/>
                <a:ea typeface="+mn-ea"/>
                <a:cs typeface="+mn-cs"/>
              </a:rPr>
              <a:t>UE</a:t>
            </a:r>
          </a:p>
        </p:txBody>
      </p:sp>
      <p:pic>
        <p:nvPicPr>
          <p:cNvPr id="44" name="Graphic 43">
            <a:extLst>
              <a:ext uri="{FF2B5EF4-FFF2-40B4-BE49-F238E27FC236}">
                <a16:creationId xmlns:a16="http://schemas.microsoft.com/office/drawing/2014/main" id="{1F128AB4-9E3A-4185-B82A-663486144C7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20279" y="5033575"/>
            <a:ext cx="214822" cy="300750"/>
          </a:xfrm>
          <a:prstGeom prst="rect">
            <a:avLst/>
          </a:prstGeom>
        </p:spPr>
      </p:pic>
      <p:sp>
        <p:nvSpPr>
          <p:cNvPr id="46" name="Rectangle 45">
            <a:extLst>
              <a:ext uri="{FF2B5EF4-FFF2-40B4-BE49-F238E27FC236}">
                <a16:creationId xmlns:a16="http://schemas.microsoft.com/office/drawing/2014/main" id="{B43A460B-C5D9-44F8-9564-139F604CD5E5}"/>
              </a:ext>
            </a:extLst>
          </p:cNvPr>
          <p:cNvSpPr/>
          <p:nvPr/>
        </p:nvSpPr>
        <p:spPr bwMode="auto">
          <a:xfrm>
            <a:off x="6486226" y="4934714"/>
            <a:ext cx="616112" cy="683544"/>
          </a:xfrm>
          <a:prstGeom prst="rect">
            <a:avLst/>
          </a:prstGeom>
          <a:solidFill>
            <a:schemeClr val="bg2">
              <a:lumMod val="10000"/>
            </a:schemeClr>
          </a:solidFill>
          <a:ln w="12700" cap="flat" cmpd="sng" algn="ctr">
            <a:solidFill>
              <a:schemeClr val="accent5"/>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Ericsson Hilda"/>
                <a:ea typeface="+mn-ea"/>
                <a:cs typeface="+mn-cs"/>
              </a:rPr>
              <a:t>RAN</a:t>
            </a:r>
          </a:p>
        </p:txBody>
      </p:sp>
      <p:pic>
        <p:nvPicPr>
          <p:cNvPr id="47" name="Content Placeholder 11">
            <a:extLst>
              <a:ext uri="{FF2B5EF4-FFF2-40B4-BE49-F238E27FC236}">
                <a16:creationId xmlns:a16="http://schemas.microsoft.com/office/drawing/2014/main" id="{C8553B69-6904-4E6C-B7CE-8BAB34C0306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61731" y="5019642"/>
            <a:ext cx="252088" cy="328614"/>
          </a:xfrm>
          <a:prstGeom prst="rect">
            <a:avLst/>
          </a:prstGeom>
        </p:spPr>
      </p:pic>
      <p:sp>
        <p:nvSpPr>
          <p:cNvPr id="75" name="TextBox 74">
            <a:extLst>
              <a:ext uri="{FF2B5EF4-FFF2-40B4-BE49-F238E27FC236}">
                <a16:creationId xmlns:a16="http://schemas.microsoft.com/office/drawing/2014/main" id="{BE9ABD3D-68D5-4E6B-993C-F4C8EA006A88}"/>
              </a:ext>
            </a:extLst>
          </p:cNvPr>
          <p:cNvSpPr txBox="1"/>
          <p:nvPr/>
        </p:nvSpPr>
        <p:spPr>
          <a:xfrm>
            <a:off x="5293694" y="5871459"/>
            <a:ext cx="6898311" cy="1033788"/>
          </a:xfrm>
          <a:prstGeom prst="rect">
            <a:avLst/>
          </a:prstGeom>
          <a:noFill/>
        </p:spPr>
        <p:txBody>
          <a:bodyPr wrap="square" numCol="2" rtlCol="0">
            <a:noAutofit/>
          </a:bodyPr>
          <a:lstStyle/>
          <a:p>
            <a:pPr marL="0" marR="0" lvl="0" indent="0" algn="l" defTabSz="914400" rtl="0" eaLnBrk="1" fontAlgn="auto" latinLnBrk="0" hangingPunct="0">
              <a:lnSpc>
                <a:spcPct val="100000"/>
              </a:lnSpc>
              <a:spcBef>
                <a:spcPts val="0"/>
              </a:spcBef>
              <a:spcAft>
                <a:spcPts val="0"/>
              </a:spcAft>
              <a:buClrTx/>
              <a:buSzTx/>
              <a:buFontTx/>
              <a:buNone/>
              <a:tabLst>
                <a:tab pos="536575" algn="l"/>
              </a:tabLst>
              <a:defRPr/>
            </a:pPr>
            <a:r>
              <a:rPr kumimoji="0" lang="en-US" sz="1100" b="0" i="0" u="none" strike="noStrike" kern="1200" cap="none" spc="0" normalizeH="0" baseline="0" noProof="0">
                <a:ln>
                  <a:noFill/>
                </a:ln>
                <a:solidFill>
                  <a:srgbClr val="FFFFFF"/>
                </a:solidFill>
                <a:effectLst/>
                <a:uLnTx/>
                <a:uFillTx/>
                <a:latin typeface="Ericsson Hilda"/>
                <a:ea typeface="+mn-ea"/>
                <a:cs typeface="+mn-cs"/>
              </a:rPr>
              <a:t>AF	Application Function</a:t>
            </a:r>
          </a:p>
          <a:p>
            <a:pPr marL="0" marR="0" lvl="0" indent="0" algn="l" defTabSz="914400" rtl="0" eaLnBrk="1" fontAlgn="auto" latinLnBrk="0" hangingPunct="0">
              <a:lnSpc>
                <a:spcPct val="100000"/>
              </a:lnSpc>
              <a:spcBef>
                <a:spcPts val="0"/>
              </a:spcBef>
              <a:spcAft>
                <a:spcPts val="0"/>
              </a:spcAft>
              <a:buClrTx/>
              <a:buSzTx/>
              <a:buFontTx/>
              <a:buNone/>
              <a:tabLst>
                <a:tab pos="536575" algn="l"/>
              </a:tabLst>
              <a:defRPr/>
            </a:pPr>
            <a:r>
              <a:rPr kumimoji="0" lang="en-US" sz="1100" b="0" i="0" u="none" strike="noStrike" kern="1200" cap="none" spc="0" normalizeH="0" baseline="0" noProof="0">
                <a:ln>
                  <a:noFill/>
                </a:ln>
                <a:solidFill>
                  <a:srgbClr val="FFFFFF"/>
                </a:solidFill>
                <a:effectLst/>
                <a:uLnTx/>
                <a:uFillTx/>
                <a:latin typeface="Ericsson Hilda"/>
                <a:ea typeface="+mn-ea"/>
                <a:cs typeface="+mn-cs"/>
              </a:rPr>
              <a:t>AMF	Access and Mobility Management Function</a:t>
            </a:r>
          </a:p>
          <a:p>
            <a:pPr marL="0" marR="0" lvl="0" indent="0" algn="l" defTabSz="914400" rtl="0" eaLnBrk="1" fontAlgn="auto" latinLnBrk="0" hangingPunct="1">
              <a:lnSpc>
                <a:spcPct val="100000"/>
              </a:lnSpc>
              <a:spcBef>
                <a:spcPts val="0"/>
              </a:spcBef>
              <a:spcAft>
                <a:spcPts val="0"/>
              </a:spcAft>
              <a:buClrTx/>
              <a:buSzTx/>
              <a:buFontTx/>
              <a:buNone/>
              <a:tabLst>
                <a:tab pos="536575" algn="l"/>
              </a:tabLst>
              <a:defRPr/>
            </a:pPr>
            <a:r>
              <a:rPr kumimoji="0" lang="en-US" sz="1100" b="0" i="0" u="none" strike="noStrike" kern="1200" cap="none" spc="0" normalizeH="0" baseline="0" noProof="0">
                <a:ln>
                  <a:noFill/>
                </a:ln>
                <a:solidFill>
                  <a:srgbClr val="FFFFFF"/>
                </a:solidFill>
                <a:effectLst/>
                <a:uLnTx/>
                <a:uFillTx/>
                <a:latin typeface="Ericsson Hilda"/>
                <a:ea typeface="+mn-ea"/>
                <a:cs typeface="+mn-cs"/>
              </a:rPr>
              <a:t>AUSF	Authentication Server Function </a:t>
            </a:r>
          </a:p>
          <a:p>
            <a:pPr marL="0" marR="0" lvl="0" indent="0" algn="l" defTabSz="914400" rtl="0" eaLnBrk="1" fontAlgn="auto" latinLnBrk="0" hangingPunct="1">
              <a:lnSpc>
                <a:spcPct val="100000"/>
              </a:lnSpc>
              <a:spcBef>
                <a:spcPts val="0"/>
              </a:spcBef>
              <a:spcAft>
                <a:spcPts val="0"/>
              </a:spcAft>
              <a:buClrTx/>
              <a:buSzTx/>
              <a:buFontTx/>
              <a:buNone/>
              <a:tabLst>
                <a:tab pos="536575" algn="l"/>
              </a:tabLst>
              <a:defRPr/>
            </a:pPr>
            <a:r>
              <a:rPr kumimoji="0" lang="en-US" sz="1100" b="0" i="0" u="none" strike="noStrike" kern="1200" cap="none" spc="0" normalizeH="0" baseline="0" noProof="0">
                <a:ln>
                  <a:noFill/>
                </a:ln>
                <a:solidFill>
                  <a:srgbClr val="FFFFFF"/>
                </a:solidFill>
                <a:effectLst/>
                <a:uLnTx/>
                <a:uFillTx/>
                <a:latin typeface="Ericsson Hilda"/>
                <a:ea typeface="+mn-ea"/>
                <a:cs typeface="+mn-cs"/>
              </a:rPr>
              <a:t>NEF	Network Exposure Function</a:t>
            </a:r>
          </a:p>
          <a:p>
            <a:pPr marL="0" marR="0" lvl="0" indent="0" algn="l" defTabSz="914400" rtl="0" eaLnBrk="1" fontAlgn="auto" latinLnBrk="0" hangingPunct="1">
              <a:lnSpc>
                <a:spcPct val="100000"/>
              </a:lnSpc>
              <a:spcBef>
                <a:spcPts val="0"/>
              </a:spcBef>
              <a:spcAft>
                <a:spcPts val="0"/>
              </a:spcAft>
              <a:buClrTx/>
              <a:buSzTx/>
              <a:buFontTx/>
              <a:buNone/>
              <a:tabLst>
                <a:tab pos="536575" algn="l"/>
              </a:tabLst>
              <a:defRPr/>
            </a:pPr>
            <a:r>
              <a:rPr kumimoji="0" lang="en-US" sz="1100" b="0" i="0" u="none" strike="noStrike" kern="1200" cap="none" spc="0" normalizeH="0" baseline="0" noProof="0">
                <a:ln>
                  <a:noFill/>
                </a:ln>
                <a:solidFill>
                  <a:srgbClr val="FFFFFF"/>
                </a:solidFill>
                <a:effectLst/>
                <a:uLnTx/>
                <a:uFillTx/>
                <a:latin typeface="Ericsson Hilda"/>
                <a:ea typeface="+mn-ea"/>
                <a:cs typeface="+mn-cs"/>
              </a:rPr>
              <a:t>NRF	Network Repository Function</a:t>
            </a:r>
          </a:p>
          <a:p>
            <a:pPr marL="0" marR="0" lvl="0" indent="0" algn="l" defTabSz="914400" rtl="0" eaLnBrk="1" fontAlgn="auto" latinLnBrk="0" hangingPunct="1">
              <a:lnSpc>
                <a:spcPct val="100000"/>
              </a:lnSpc>
              <a:spcBef>
                <a:spcPts val="0"/>
              </a:spcBef>
              <a:spcAft>
                <a:spcPts val="0"/>
              </a:spcAft>
              <a:buClrTx/>
              <a:buSzTx/>
              <a:buFontTx/>
              <a:buNone/>
              <a:tabLst>
                <a:tab pos="536575" algn="l"/>
              </a:tabLst>
              <a:defRPr/>
            </a:pPr>
            <a:r>
              <a:rPr kumimoji="0" lang="en-US" sz="1100" b="0" i="0" u="none" strike="noStrike" kern="1200" cap="none" spc="0" normalizeH="0" baseline="0" noProof="0">
                <a:ln>
                  <a:noFill/>
                </a:ln>
                <a:solidFill>
                  <a:srgbClr val="FFFFFF"/>
                </a:solidFill>
                <a:effectLst/>
                <a:uLnTx/>
                <a:uFillTx/>
                <a:latin typeface="Ericsson Hilda"/>
                <a:ea typeface="+mn-ea"/>
                <a:cs typeface="+mn-cs"/>
              </a:rPr>
              <a:t>NSSF	Network Slice Selection Function</a:t>
            </a:r>
          </a:p>
          <a:p>
            <a:pPr marL="0" marR="0" lvl="0" indent="0" algn="l" defTabSz="914400" rtl="0" eaLnBrk="1" fontAlgn="auto" latinLnBrk="0" hangingPunct="1">
              <a:lnSpc>
                <a:spcPct val="100000"/>
              </a:lnSpc>
              <a:spcBef>
                <a:spcPts val="0"/>
              </a:spcBef>
              <a:spcAft>
                <a:spcPts val="0"/>
              </a:spcAft>
              <a:buClrTx/>
              <a:buSzTx/>
              <a:buFontTx/>
              <a:buNone/>
              <a:tabLst>
                <a:tab pos="536575" algn="l"/>
              </a:tabLst>
              <a:defRPr/>
            </a:pPr>
            <a:r>
              <a:rPr kumimoji="0" lang="en-US" sz="1100" b="0" i="0" u="none" strike="noStrike" kern="1200" cap="none" spc="0" normalizeH="0" baseline="0" noProof="0">
                <a:ln>
                  <a:noFill/>
                </a:ln>
                <a:solidFill>
                  <a:srgbClr val="FFFFFF"/>
                </a:solidFill>
                <a:effectLst/>
                <a:uLnTx/>
                <a:uFillTx/>
                <a:latin typeface="Ericsson Hilda"/>
                <a:ea typeface="+mn-ea"/>
                <a:cs typeface="+mn-cs"/>
              </a:rPr>
              <a:t>PCF	Policy Control Function</a:t>
            </a:r>
          </a:p>
          <a:p>
            <a:pPr marL="0" marR="0" lvl="0" indent="0" algn="l" defTabSz="914400" rtl="0" eaLnBrk="1" fontAlgn="auto" latinLnBrk="0" hangingPunct="0">
              <a:lnSpc>
                <a:spcPct val="100000"/>
              </a:lnSpc>
              <a:spcBef>
                <a:spcPts val="0"/>
              </a:spcBef>
              <a:spcAft>
                <a:spcPts val="0"/>
              </a:spcAft>
              <a:buClrTx/>
              <a:buSzTx/>
              <a:buFontTx/>
              <a:buNone/>
              <a:tabLst>
                <a:tab pos="536575" algn="l"/>
              </a:tabLst>
              <a:defRPr/>
            </a:pPr>
            <a:r>
              <a:rPr kumimoji="0" lang="en-US" sz="1100" b="0" i="0" u="none" strike="noStrike" kern="1200" cap="none" spc="0" normalizeH="0" baseline="0" noProof="0">
                <a:ln>
                  <a:noFill/>
                </a:ln>
                <a:solidFill>
                  <a:srgbClr val="FFFFFF"/>
                </a:solidFill>
                <a:effectLst/>
                <a:uLnTx/>
                <a:uFillTx/>
                <a:latin typeface="Ericsson Hilda"/>
                <a:ea typeface="+mn-ea"/>
                <a:cs typeface="+mn-cs"/>
              </a:rPr>
              <a:t>SMF	Session Management Function</a:t>
            </a:r>
          </a:p>
          <a:p>
            <a:pPr marL="0" marR="0" lvl="0" indent="0" algn="l" defTabSz="914400" rtl="0" eaLnBrk="1" fontAlgn="auto" latinLnBrk="0" hangingPunct="1">
              <a:lnSpc>
                <a:spcPct val="100000"/>
              </a:lnSpc>
              <a:spcBef>
                <a:spcPts val="0"/>
              </a:spcBef>
              <a:spcAft>
                <a:spcPts val="0"/>
              </a:spcAft>
              <a:buClrTx/>
              <a:buSzTx/>
              <a:buFontTx/>
              <a:buNone/>
              <a:tabLst>
                <a:tab pos="536575" algn="l"/>
              </a:tabLst>
              <a:defRPr/>
            </a:pPr>
            <a:r>
              <a:rPr kumimoji="0" lang="en-US" sz="1100" b="0" i="0" u="none" strike="noStrike" kern="1200" cap="none" spc="0" normalizeH="0" baseline="0" noProof="0">
                <a:ln>
                  <a:noFill/>
                </a:ln>
                <a:solidFill>
                  <a:srgbClr val="FFFFFF"/>
                </a:solidFill>
                <a:effectLst/>
                <a:uLnTx/>
                <a:uFillTx/>
                <a:latin typeface="Ericsson Hilda"/>
                <a:ea typeface="+mn-ea"/>
                <a:cs typeface="+mn-cs"/>
              </a:rPr>
              <a:t>UDM	Unified Data Management </a:t>
            </a:r>
          </a:p>
          <a:p>
            <a:pPr marL="0" marR="0" lvl="0" indent="0" algn="l" defTabSz="914400" rtl="0" eaLnBrk="1" fontAlgn="auto" latinLnBrk="0" hangingPunct="1">
              <a:lnSpc>
                <a:spcPct val="100000"/>
              </a:lnSpc>
              <a:spcBef>
                <a:spcPts val="0"/>
              </a:spcBef>
              <a:spcAft>
                <a:spcPts val="0"/>
              </a:spcAft>
              <a:buClrTx/>
              <a:buSzTx/>
              <a:buFontTx/>
              <a:buNone/>
              <a:tabLst>
                <a:tab pos="536575" algn="l"/>
              </a:tabLst>
              <a:defRPr/>
            </a:pPr>
            <a:r>
              <a:rPr kumimoji="0" lang="en-US" sz="1100" b="0" i="0" u="none" strike="noStrike" kern="1200" cap="none" spc="0" normalizeH="0" baseline="0" noProof="0">
                <a:ln>
                  <a:noFill/>
                </a:ln>
                <a:solidFill>
                  <a:srgbClr val="FFFFFF"/>
                </a:solidFill>
                <a:effectLst/>
                <a:uLnTx/>
                <a:uFillTx/>
                <a:latin typeface="Ericsson Hilda"/>
                <a:ea typeface="+mn-ea"/>
                <a:cs typeface="+mn-cs"/>
              </a:rPr>
              <a:t>UPF	User Plane Function</a:t>
            </a:r>
          </a:p>
        </p:txBody>
      </p:sp>
    </p:spTree>
    <p:extLst>
      <p:ext uri="{BB962C8B-B14F-4D97-AF65-F5344CB8AC3E}">
        <p14:creationId xmlns:p14="http://schemas.microsoft.com/office/powerpoint/2010/main" val="39689870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6CD652-DD65-481F-85FE-1074972A917B}"/>
              </a:ext>
            </a:extLst>
          </p:cNvPr>
          <p:cNvSpPr>
            <a:spLocks noGrp="1"/>
          </p:cNvSpPr>
          <p:nvPr>
            <p:ph sz="quarter" idx="3"/>
          </p:nvPr>
        </p:nvSpPr>
        <p:spPr/>
        <p:txBody>
          <a:bodyPr/>
          <a:lstStyle/>
          <a:p>
            <a:pPr lvl="1"/>
            <a:r>
              <a:rPr lang="en-US" sz="1800" dirty="0"/>
              <a:t>5GC Functional areas cont’d</a:t>
            </a:r>
          </a:p>
          <a:p>
            <a:pPr lvl="2"/>
            <a:r>
              <a:rPr lang="en-US" sz="1600" dirty="0"/>
              <a:t>Communication Services</a:t>
            </a:r>
          </a:p>
          <a:p>
            <a:pPr lvl="2"/>
            <a:r>
              <a:rPr lang="en-US" sz="1600" dirty="0"/>
              <a:t>Enhanced Network Analytics</a:t>
            </a:r>
          </a:p>
          <a:p>
            <a:pPr lvl="2"/>
            <a:r>
              <a:rPr lang="sv-SE" sz="1600" dirty="0"/>
              <a:t>IoT – 5G LAN, NPN and URLLC</a:t>
            </a:r>
          </a:p>
          <a:p>
            <a:pPr lvl="2"/>
            <a:r>
              <a:rPr lang="sv-SE" sz="1600" dirty="0"/>
              <a:t>5G FMC</a:t>
            </a:r>
            <a:endParaRPr lang="en-US" sz="1600" dirty="0"/>
          </a:p>
          <a:p>
            <a:pPr lvl="1"/>
            <a:r>
              <a:rPr lang="en-US" sz="1800" b="1" dirty="0"/>
              <a:t>5GC and EPC interworking</a:t>
            </a:r>
          </a:p>
          <a:p>
            <a:pPr lvl="1"/>
            <a:r>
              <a:rPr lang="en-US" sz="1800" dirty="0"/>
              <a:t>5G EPC &amp; Option 3/3a/3x</a:t>
            </a:r>
            <a:endParaRPr lang="en-US" dirty="0"/>
          </a:p>
        </p:txBody>
      </p:sp>
      <p:sp>
        <p:nvSpPr>
          <p:cNvPr id="2" name="Content Placeholder 1">
            <a:extLst>
              <a:ext uri="{FF2B5EF4-FFF2-40B4-BE49-F238E27FC236}">
                <a16:creationId xmlns:a16="http://schemas.microsoft.com/office/drawing/2014/main" id="{2C32CCD6-2C8F-48FC-953A-3E4F36864FCA}"/>
              </a:ext>
            </a:extLst>
          </p:cNvPr>
          <p:cNvSpPr>
            <a:spLocks noGrp="1"/>
          </p:cNvSpPr>
          <p:nvPr>
            <p:ph sz="half" idx="1"/>
          </p:nvPr>
        </p:nvSpPr>
        <p:spPr>
          <a:xfrm>
            <a:off x="479425" y="1844675"/>
            <a:ext cx="5472113" cy="4537076"/>
          </a:xfrm>
        </p:spPr>
        <p:txBody>
          <a:bodyPr/>
          <a:lstStyle/>
          <a:p>
            <a:r>
              <a:rPr lang="en-US" dirty="0"/>
              <a:t>The 5G Core System</a:t>
            </a:r>
          </a:p>
          <a:p>
            <a:r>
              <a:rPr lang="en-US" b="1" dirty="0"/>
              <a:t>Core Network Architecture &amp; Technology</a:t>
            </a:r>
          </a:p>
          <a:p>
            <a:pPr lvl="1"/>
            <a:r>
              <a:rPr lang="en-US" sz="1800" dirty="0"/>
              <a:t>Overall 5G Core Network Architecture</a:t>
            </a:r>
          </a:p>
          <a:p>
            <a:pPr lvl="1"/>
            <a:r>
              <a:rPr lang="en-US" sz="1800" dirty="0"/>
              <a:t>SBA and Service Framework</a:t>
            </a:r>
          </a:p>
          <a:p>
            <a:pPr lvl="1"/>
            <a:r>
              <a:rPr lang="en-US" sz="1800" dirty="0"/>
              <a:t>Network slicing</a:t>
            </a:r>
          </a:p>
          <a:p>
            <a:pPr lvl="1"/>
            <a:r>
              <a:rPr lang="en-US" sz="1800" dirty="0"/>
              <a:t>5GC Functional areas</a:t>
            </a:r>
          </a:p>
          <a:p>
            <a:pPr lvl="2"/>
            <a:r>
              <a:rPr lang="en-US" sz="1600" dirty="0"/>
              <a:t>CP/UP split &amp; UP handling</a:t>
            </a:r>
          </a:p>
          <a:p>
            <a:pPr lvl="2"/>
            <a:r>
              <a:rPr lang="en-US" sz="1600" dirty="0"/>
              <a:t>5GC support for Edge computing</a:t>
            </a:r>
          </a:p>
          <a:p>
            <a:pPr lvl="2"/>
            <a:r>
              <a:rPr lang="en-US" sz="1600" dirty="0"/>
              <a:t>Session Management</a:t>
            </a:r>
          </a:p>
          <a:p>
            <a:pPr lvl="2"/>
            <a:r>
              <a:rPr lang="en-US" sz="1600" dirty="0"/>
              <a:t>Mobility management</a:t>
            </a:r>
          </a:p>
          <a:p>
            <a:pPr lvl="2"/>
            <a:r>
              <a:rPr lang="en-US" sz="1600" dirty="0"/>
              <a:t>Radio access capability signaling</a:t>
            </a:r>
          </a:p>
          <a:p>
            <a:pPr lvl="2"/>
            <a:r>
              <a:rPr lang="en-US" sz="1600" dirty="0"/>
              <a:t>Quality of Service</a:t>
            </a:r>
          </a:p>
          <a:p>
            <a:pPr lvl="2"/>
            <a:r>
              <a:rPr lang="en-US" sz="1600" dirty="0"/>
              <a:t>Identity &amp; Access Management</a:t>
            </a:r>
          </a:p>
          <a:p>
            <a:pPr lvl="2"/>
            <a:r>
              <a:rPr lang="en-US" sz="1600" dirty="0"/>
              <a:t>Policy Management Framework</a:t>
            </a:r>
          </a:p>
          <a:p>
            <a:pPr lvl="2"/>
            <a:r>
              <a:rPr lang="en-US" sz="1600" dirty="0"/>
              <a:t>Subscription Data Management</a:t>
            </a:r>
          </a:p>
          <a:p>
            <a:pPr lvl="2"/>
            <a:r>
              <a:rPr lang="en-US" sz="1600" dirty="0"/>
              <a:t>Charging</a:t>
            </a:r>
          </a:p>
          <a:p>
            <a:pPr lvl="2"/>
            <a:endParaRPr lang="en-US" sz="1800" dirty="0"/>
          </a:p>
        </p:txBody>
      </p:sp>
      <p:sp>
        <p:nvSpPr>
          <p:cNvPr id="4" name="Title 3"/>
          <p:cNvSpPr>
            <a:spLocks noGrp="1"/>
          </p:cNvSpPr>
          <p:nvPr>
            <p:ph type="title"/>
          </p:nvPr>
        </p:nvSpPr>
        <p:spPr/>
        <p:txBody>
          <a:bodyPr/>
          <a:lstStyle/>
          <a:p>
            <a:r>
              <a:rPr lang="en-US">
                <a:latin typeface="Ericsson Hilda Light" panose="020B0604020202020204" charset="0"/>
                <a:cs typeface="Ericsson Hilda Light" panose="020B0604020202020204" charset="0"/>
              </a:rPr>
              <a:t>Outline</a:t>
            </a:r>
          </a:p>
        </p:txBody>
      </p:sp>
    </p:spTree>
    <p:extLst>
      <p:ext uri="{BB962C8B-B14F-4D97-AF65-F5344CB8AC3E}">
        <p14:creationId xmlns:p14="http://schemas.microsoft.com/office/powerpoint/2010/main" val="18730857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B9461072-B7A6-4DAC-A560-7A766441120A}"/>
              </a:ext>
            </a:extLst>
          </p:cNvPr>
          <p:cNvSpPr/>
          <p:nvPr/>
        </p:nvSpPr>
        <p:spPr bwMode="auto">
          <a:xfrm>
            <a:off x="8169127" y="2083215"/>
            <a:ext cx="3947631" cy="3388085"/>
          </a:xfrm>
          <a:prstGeom prst="rect">
            <a:avLst/>
          </a:prstGeom>
          <a:solidFill>
            <a:schemeClr val="bg2">
              <a:lumMod val="20000"/>
              <a:lumOff val="80000"/>
            </a:schemeClr>
          </a:solidFill>
          <a:ln w="12700" cap="flat" cmpd="sng" algn="ctr">
            <a:no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58585A"/>
              </a:solidFill>
              <a:effectLst/>
              <a:uLnTx/>
              <a:uFillTx/>
              <a:latin typeface="Arial" charset="0"/>
              <a:ea typeface="+mn-ea"/>
              <a:cs typeface="+mn-cs"/>
            </a:endParaRPr>
          </a:p>
        </p:txBody>
      </p:sp>
      <p:sp>
        <p:nvSpPr>
          <p:cNvPr id="114" name="Oval 20">
            <a:extLst>
              <a:ext uri="{FF2B5EF4-FFF2-40B4-BE49-F238E27FC236}">
                <a16:creationId xmlns:a16="http://schemas.microsoft.com/office/drawing/2014/main" id="{ED3F0D5E-7D52-4104-BD1A-9286C589F660}"/>
              </a:ext>
            </a:extLst>
          </p:cNvPr>
          <p:cNvSpPr>
            <a:spLocks noChangeArrowheads="1"/>
          </p:cNvSpPr>
          <p:nvPr/>
        </p:nvSpPr>
        <p:spPr bwMode="auto">
          <a:xfrm>
            <a:off x="9100340" y="4130910"/>
            <a:ext cx="930275" cy="369887"/>
          </a:xfrm>
          <a:prstGeom prst="ellipse">
            <a:avLst/>
          </a:prstGeom>
          <a:solidFill>
            <a:srgbClr val="FF8C0A"/>
          </a:solidFill>
          <a:ln w="12700" cap="flat" cmpd="sng" algn="ctr">
            <a:no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altLang="en-US" sz="2000" b="0" i="0" u="none" strike="noStrike" kern="0" cap="none" spc="0" normalizeH="0" baseline="0" noProof="0">
              <a:ln>
                <a:noFill/>
              </a:ln>
              <a:solidFill>
                <a:srgbClr val="58585A">
                  <a:lumMod val="50000"/>
                </a:srgbClr>
              </a:solidFill>
              <a:effectLst/>
              <a:uLnTx/>
              <a:uFillTx/>
              <a:latin typeface="Arial" charset="0"/>
              <a:cs typeface="Arial" charset="0"/>
            </a:endParaRPr>
          </a:p>
        </p:txBody>
      </p:sp>
      <p:sp>
        <p:nvSpPr>
          <p:cNvPr id="333" name="Rectangle 332">
            <a:extLst>
              <a:ext uri="{FF2B5EF4-FFF2-40B4-BE49-F238E27FC236}">
                <a16:creationId xmlns:a16="http://schemas.microsoft.com/office/drawing/2014/main" id="{090AA79D-4A4B-4572-A357-B1088CEAF0BB}"/>
              </a:ext>
            </a:extLst>
          </p:cNvPr>
          <p:cNvSpPr/>
          <p:nvPr/>
        </p:nvSpPr>
        <p:spPr bwMode="auto">
          <a:xfrm>
            <a:off x="80262" y="2083214"/>
            <a:ext cx="3947631" cy="3388085"/>
          </a:xfrm>
          <a:prstGeom prst="rect">
            <a:avLst/>
          </a:prstGeom>
          <a:solidFill>
            <a:schemeClr val="bg2">
              <a:lumMod val="20000"/>
              <a:lumOff val="80000"/>
            </a:schemeClr>
          </a:solidFill>
          <a:ln w="12700" cap="flat" cmpd="sng" algn="ctr">
            <a:no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58585A"/>
              </a:solidFill>
              <a:effectLst/>
              <a:uLnTx/>
              <a:uFillTx/>
              <a:latin typeface="Arial" charset="0"/>
              <a:ea typeface="+mn-ea"/>
              <a:cs typeface="+mn-cs"/>
            </a:endParaRPr>
          </a:p>
        </p:txBody>
      </p:sp>
      <p:sp>
        <p:nvSpPr>
          <p:cNvPr id="332" name="Rectangle 331">
            <a:extLst>
              <a:ext uri="{FF2B5EF4-FFF2-40B4-BE49-F238E27FC236}">
                <a16:creationId xmlns:a16="http://schemas.microsoft.com/office/drawing/2014/main" id="{2AEFF34F-14C1-491E-ACEA-3F69F536C9EA}"/>
              </a:ext>
            </a:extLst>
          </p:cNvPr>
          <p:cNvSpPr/>
          <p:nvPr/>
        </p:nvSpPr>
        <p:spPr bwMode="auto">
          <a:xfrm>
            <a:off x="4113314" y="2083215"/>
            <a:ext cx="3947631" cy="3388085"/>
          </a:xfrm>
          <a:prstGeom prst="rect">
            <a:avLst/>
          </a:prstGeom>
          <a:solidFill>
            <a:schemeClr val="bg2">
              <a:lumMod val="20000"/>
              <a:lumOff val="80000"/>
            </a:schemeClr>
          </a:solidFill>
          <a:ln w="12700" cap="flat" cmpd="sng" algn="ctr">
            <a:no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58585A"/>
              </a:solidFill>
              <a:effectLst/>
              <a:uLnTx/>
              <a:uFillTx/>
              <a:latin typeface="Arial" charset="0"/>
              <a:ea typeface="+mn-ea"/>
              <a:cs typeface="+mn-cs"/>
            </a:endParaRPr>
          </a:p>
        </p:txBody>
      </p:sp>
      <p:sp>
        <p:nvSpPr>
          <p:cNvPr id="3" name="Title 2">
            <a:extLst>
              <a:ext uri="{FF2B5EF4-FFF2-40B4-BE49-F238E27FC236}">
                <a16:creationId xmlns:a16="http://schemas.microsoft.com/office/drawing/2014/main" id="{FC5889D8-F370-42EE-BEFE-22EEAAC58C46}"/>
              </a:ext>
            </a:extLst>
          </p:cNvPr>
          <p:cNvSpPr>
            <a:spLocks noGrp="1"/>
          </p:cNvSpPr>
          <p:nvPr>
            <p:ph type="title"/>
          </p:nvPr>
        </p:nvSpPr>
        <p:spPr>
          <a:xfrm>
            <a:off x="524935" y="239714"/>
            <a:ext cx="9992784" cy="1085371"/>
          </a:xfrm>
        </p:spPr>
        <p:txBody>
          <a:bodyPr/>
          <a:lstStyle/>
          <a:p>
            <a:r>
              <a:rPr lang="en-US"/>
              <a:t>5GC and EPC interworking variants</a:t>
            </a:r>
            <a:br>
              <a:rPr lang="en-US">
                <a:solidFill>
                  <a:srgbClr val="181818"/>
                </a:solidFill>
              </a:rPr>
            </a:br>
            <a:r>
              <a:rPr lang="en-US" sz="2800">
                <a:solidFill>
                  <a:srgbClr val="181818"/>
                </a:solidFill>
                <a:latin typeface="Ericsson Hilda"/>
              </a:rPr>
              <a:t>Multiple deployment alternatives</a:t>
            </a:r>
            <a:endParaRPr lang="en-US"/>
          </a:p>
        </p:txBody>
      </p:sp>
      <p:cxnSp>
        <p:nvCxnSpPr>
          <p:cNvPr id="217" name="Straight Connector 32">
            <a:extLst>
              <a:ext uri="{FF2B5EF4-FFF2-40B4-BE49-F238E27FC236}">
                <a16:creationId xmlns:a16="http://schemas.microsoft.com/office/drawing/2014/main" id="{4E3C4914-7D7F-4A66-A8CB-3B37FC424F01}"/>
              </a:ext>
            </a:extLst>
          </p:cNvPr>
          <p:cNvCxnSpPr>
            <a:cxnSpLocks noChangeShapeType="1"/>
            <a:stCxn id="225" idx="1"/>
            <a:endCxn id="226" idx="2"/>
          </p:cNvCxnSpPr>
          <p:nvPr/>
        </p:nvCxnSpPr>
        <p:spPr bwMode="auto">
          <a:xfrm flipV="1">
            <a:off x="949329" y="2766997"/>
            <a:ext cx="2559" cy="1366346"/>
          </a:xfrm>
          <a:prstGeom prst="line">
            <a:avLst/>
          </a:prstGeom>
          <a:noFill/>
          <a:ln w="28575">
            <a:solidFill>
              <a:srgbClr val="181818">
                <a:lumMod val="50000"/>
                <a:lumOff val="50000"/>
              </a:srgbClr>
            </a:solidFill>
            <a:round/>
            <a:headEnd/>
            <a:tailEnd/>
          </a:ln>
          <a:extLst>
            <a:ext uri="{909E8E84-426E-40DD-AFC4-6F175D3DCCD1}">
              <a14:hiddenFill xmlns:a14="http://schemas.microsoft.com/office/drawing/2010/main">
                <a:noFill/>
              </a14:hiddenFill>
            </a:ext>
          </a:extLst>
        </p:spPr>
      </p:cxnSp>
      <p:sp>
        <p:nvSpPr>
          <p:cNvPr id="218" name="TextBox 37">
            <a:extLst>
              <a:ext uri="{FF2B5EF4-FFF2-40B4-BE49-F238E27FC236}">
                <a16:creationId xmlns:a16="http://schemas.microsoft.com/office/drawing/2014/main" id="{8A4385E1-74BA-45A0-89D9-52FE083A9DDD}"/>
              </a:ext>
            </a:extLst>
          </p:cNvPr>
          <p:cNvSpPr txBox="1">
            <a:spLocks noChangeArrowheads="1"/>
          </p:cNvSpPr>
          <p:nvPr/>
        </p:nvSpPr>
        <p:spPr bwMode="auto">
          <a:xfrm>
            <a:off x="988079" y="4437081"/>
            <a:ext cx="532518" cy="3385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rgbClr val="00A9D4"/>
              </a:buClr>
              <a:buFont typeface="Arial" charset="0"/>
              <a:buChar char="›"/>
              <a:defRPr sz="2000">
                <a:solidFill>
                  <a:schemeClr val="tx1"/>
                </a:solidFill>
                <a:latin typeface="Arial" charset="0"/>
              </a:defRPr>
            </a:lvl1pPr>
            <a:lvl2pPr marL="742950" indent="-285750" eaLnBrk="0" hangingPunct="0">
              <a:spcBef>
                <a:spcPct val="20000"/>
              </a:spcBef>
              <a:buClr>
                <a:schemeClr val="tx1"/>
              </a:buClr>
              <a:buFont typeface="Ericsson Capital TT" charset="0"/>
              <a:buChar char="–"/>
              <a:defRPr>
                <a:solidFill>
                  <a:schemeClr val="tx1"/>
                </a:solidFill>
                <a:latin typeface="Arial" charset="0"/>
              </a:defRPr>
            </a:lvl2pPr>
            <a:lvl3pPr marL="1143000" indent="-228600" eaLnBrk="0" hangingPunct="0">
              <a:spcBef>
                <a:spcPct val="20000"/>
              </a:spcBef>
              <a:buClr>
                <a:srgbClr val="92CCE5"/>
              </a:buClr>
              <a:buFont typeface="Ericsson Capital TT" charset="0"/>
              <a:buChar char="›"/>
              <a:defRPr>
                <a:solidFill>
                  <a:schemeClr val="tx1"/>
                </a:solidFill>
                <a:latin typeface="Arial" charset="0"/>
              </a:defRPr>
            </a:lvl3pPr>
            <a:lvl4pPr marL="1600200" indent="-228600" eaLnBrk="0" hangingPunct="0">
              <a:spcBef>
                <a:spcPct val="20000"/>
              </a:spcBef>
              <a:buClr>
                <a:schemeClr val="tx1"/>
              </a:buClr>
              <a:buFont typeface="Ericsson Capital TT" charset="0"/>
              <a:buChar char="-"/>
              <a:defRPr>
                <a:solidFill>
                  <a:schemeClr val="tx1"/>
                </a:solidFill>
                <a:latin typeface="Arial" charset="0"/>
              </a:defRPr>
            </a:lvl4pPr>
            <a:lvl5pPr marL="2057400" indent="-228600" eaLnBrk="0" hangingPunct="0">
              <a:spcBef>
                <a:spcPct val="20000"/>
              </a:spcBef>
              <a:buClr>
                <a:schemeClr val="tx1"/>
              </a:buClr>
              <a:buFont typeface="Ericsson Capital TT" charset="0"/>
              <a:buChar char="›"/>
              <a:defRPr>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charset="0"/>
              <a:buChar char="›"/>
              <a:defRPr>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charset="0"/>
              <a:buChar char="›"/>
              <a:defRPr>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charset="0"/>
              <a:buChar char="›"/>
              <a:defRPr>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charset="0"/>
              <a:buChar char="›"/>
              <a:defRPr>
                <a:solidFill>
                  <a:schemeClr val="tx1"/>
                </a:solidFill>
                <a:latin typeface="Arial"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sv-SE" altLang="en-US" sz="1600" b="0" i="0" u="none" strike="noStrike" kern="0" cap="none" spc="0" normalizeH="0" baseline="0" noProof="0">
                <a:ln>
                  <a:noFill/>
                </a:ln>
                <a:solidFill>
                  <a:srgbClr val="181818">
                    <a:lumMod val="50000"/>
                  </a:srgbClr>
                </a:solidFill>
                <a:effectLst/>
                <a:uLnTx/>
                <a:uFillTx/>
                <a:latin typeface="Ericsson Hilda"/>
                <a:ea typeface="+mn-ea"/>
                <a:cs typeface="+mn-cs"/>
              </a:rPr>
              <a:t>LTE</a:t>
            </a:r>
          </a:p>
        </p:txBody>
      </p:sp>
      <p:cxnSp>
        <p:nvCxnSpPr>
          <p:cNvPr id="219" name="Straight Connector 32">
            <a:extLst>
              <a:ext uri="{FF2B5EF4-FFF2-40B4-BE49-F238E27FC236}">
                <a16:creationId xmlns:a16="http://schemas.microsoft.com/office/drawing/2014/main" id="{971787F5-72BA-4806-973B-0AFFE7C4D6DA}"/>
              </a:ext>
            </a:extLst>
          </p:cNvPr>
          <p:cNvCxnSpPr>
            <a:cxnSpLocks noChangeShapeType="1"/>
            <a:stCxn id="221" idx="7"/>
            <a:endCxn id="295" idx="2"/>
          </p:cNvCxnSpPr>
          <p:nvPr/>
        </p:nvCxnSpPr>
        <p:spPr bwMode="auto">
          <a:xfrm flipV="1">
            <a:off x="3187226" y="2766996"/>
            <a:ext cx="11557" cy="1366347"/>
          </a:xfrm>
          <a:prstGeom prst="line">
            <a:avLst/>
          </a:prstGeom>
          <a:noFill/>
          <a:ln w="28575">
            <a:solidFill>
              <a:srgbClr val="181818">
                <a:lumMod val="50000"/>
                <a:lumOff val="50000"/>
              </a:srgbClr>
            </a:solidFill>
            <a:round/>
            <a:headEnd/>
            <a:tailEnd/>
          </a:ln>
          <a:extLst>
            <a:ext uri="{909E8E84-426E-40DD-AFC4-6F175D3DCCD1}">
              <a14:hiddenFill xmlns:a14="http://schemas.microsoft.com/office/drawing/2010/main">
                <a:noFill/>
              </a14:hiddenFill>
            </a:ext>
          </a:extLst>
        </p:spPr>
      </p:cxnSp>
      <p:sp>
        <p:nvSpPr>
          <p:cNvPr id="221" name="Oval 20">
            <a:extLst>
              <a:ext uri="{FF2B5EF4-FFF2-40B4-BE49-F238E27FC236}">
                <a16:creationId xmlns:a16="http://schemas.microsoft.com/office/drawing/2014/main" id="{2A89C03E-4DDE-4402-BEC2-C5008834D33A}"/>
              </a:ext>
            </a:extLst>
          </p:cNvPr>
          <p:cNvSpPr>
            <a:spLocks noChangeArrowheads="1"/>
          </p:cNvSpPr>
          <p:nvPr/>
        </p:nvSpPr>
        <p:spPr bwMode="auto">
          <a:xfrm>
            <a:off x="2393187" y="4079174"/>
            <a:ext cx="930275" cy="369887"/>
          </a:xfrm>
          <a:prstGeom prst="ellipse">
            <a:avLst/>
          </a:prstGeom>
          <a:solidFill>
            <a:srgbClr val="FF8C0A"/>
          </a:solidFill>
          <a:ln w="12700" cap="flat" cmpd="sng" algn="ctr">
            <a:no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altLang="en-US" sz="2000" b="0" i="0" u="none" strike="noStrike" kern="0" cap="none" spc="0" normalizeH="0" baseline="0" noProof="0">
              <a:ln>
                <a:noFill/>
              </a:ln>
              <a:solidFill>
                <a:srgbClr val="58585A">
                  <a:lumMod val="50000"/>
                </a:srgbClr>
              </a:solidFill>
              <a:effectLst/>
              <a:uLnTx/>
              <a:uFillTx/>
              <a:latin typeface="Arial" charset="0"/>
              <a:cs typeface="Arial" charset="0"/>
            </a:endParaRPr>
          </a:p>
        </p:txBody>
      </p:sp>
      <p:sp>
        <p:nvSpPr>
          <p:cNvPr id="223" name="TextBox 38">
            <a:extLst>
              <a:ext uri="{FF2B5EF4-FFF2-40B4-BE49-F238E27FC236}">
                <a16:creationId xmlns:a16="http://schemas.microsoft.com/office/drawing/2014/main" id="{BF087C6D-C671-431D-A9A4-9247D70C9103}"/>
              </a:ext>
            </a:extLst>
          </p:cNvPr>
          <p:cNvSpPr txBox="1">
            <a:spLocks noChangeArrowheads="1"/>
          </p:cNvSpPr>
          <p:nvPr/>
        </p:nvSpPr>
        <p:spPr bwMode="auto">
          <a:xfrm>
            <a:off x="2620200" y="4449061"/>
            <a:ext cx="457176" cy="3385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rgbClr val="00A9D4"/>
              </a:buClr>
              <a:buFont typeface="Arial" charset="0"/>
              <a:buChar char="›"/>
              <a:defRPr sz="2000">
                <a:solidFill>
                  <a:schemeClr val="tx1"/>
                </a:solidFill>
                <a:latin typeface="Arial" charset="0"/>
              </a:defRPr>
            </a:lvl1pPr>
            <a:lvl2pPr marL="742950" indent="-285750" eaLnBrk="0" hangingPunct="0">
              <a:spcBef>
                <a:spcPct val="20000"/>
              </a:spcBef>
              <a:buClr>
                <a:schemeClr val="tx1"/>
              </a:buClr>
              <a:buFont typeface="Ericsson Capital TT" charset="0"/>
              <a:buChar char="–"/>
              <a:defRPr>
                <a:solidFill>
                  <a:schemeClr val="tx1"/>
                </a:solidFill>
                <a:latin typeface="Arial" charset="0"/>
              </a:defRPr>
            </a:lvl2pPr>
            <a:lvl3pPr marL="1143000" indent="-228600" eaLnBrk="0" hangingPunct="0">
              <a:spcBef>
                <a:spcPct val="20000"/>
              </a:spcBef>
              <a:buClr>
                <a:srgbClr val="92CCE5"/>
              </a:buClr>
              <a:buFont typeface="Ericsson Capital TT" charset="0"/>
              <a:buChar char="›"/>
              <a:defRPr>
                <a:solidFill>
                  <a:schemeClr val="tx1"/>
                </a:solidFill>
                <a:latin typeface="Arial" charset="0"/>
              </a:defRPr>
            </a:lvl3pPr>
            <a:lvl4pPr marL="1600200" indent="-228600" eaLnBrk="0" hangingPunct="0">
              <a:spcBef>
                <a:spcPct val="20000"/>
              </a:spcBef>
              <a:buClr>
                <a:schemeClr val="tx1"/>
              </a:buClr>
              <a:buFont typeface="Ericsson Capital TT" charset="0"/>
              <a:buChar char="-"/>
              <a:defRPr>
                <a:solidFill>
                  <a:schemeClr val="tx1"/>
                </a:solidFill>
                <a:latin typeface="Arial" charset="0"/>
              </a:defRPr>
            </a:lvl4pPr>
            <a:lvl5pPr marL="2057400" indent="-228600" eaLnBrk="0" hangingPunct="0">
              <a:spcBef>
                <a:spcPct val="20000"/>
              </a:spcBef>
              <a:buClr>
                <a:schemeClr val="tx1"/>
              </a:buClr>
              <a:buFont typeface="Ericsson Capital TT" charset="0"/>
              <a:buChar char="›"/>
              <a:defRPr>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charset="0"/>
              <a:buChar char="›"/>
              <a:defRPr>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charset="0"/>
              <a:buChar char="›"/>
              <a:defRPr>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charset="0"/>
              <a:buChar char="›"/>
              <a:defRPr>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charset="0"/>
              <a:buChar char="›"/>
              <a:defRPr>
                <a:solidFill>
                  <a:schemeClr val="tx1"/>
                </a:solidFill>
                <a:latin typeface="Arial"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sv-SE" altLang="en-US" sz="1600" b="0" i="0" u="none" strike="noStrike" kern="0" cap="none" spc="0" normalizeH="0" baseline="0" noProof="0">
                <a:ln>
                  <a:noFill/>
                </a:ln>
                <a:solidFill>
                  <a:srgbClr val="181818">
                    <a:lumMod val="50000"/>
                  </a:srgbClr>
                </a:solidFill>
                <a:effectLst/>
                <a:uLnTx/>
                <a:uFillTx/>
                <a:latin typeface="Ericsson Hilda"/>
                <a:ea typeface="+mn-ea"/>
                <a:cs typeface="+mn-cs"/>
              </a:rPr>
              <a:t>NR</a:t>
            </a:r>
          </a:p>
        </p:txBody>
      </p:sp>
      <p:sp>
        <p:nvSpPr>
          <p:cNvPr id="225" name="Oval 81">
            <a:extLst>
              <a:ext uri="{FF2B5EF4-FFF2-40B4-BE49-F238E27FC236}">
                <a16:creationId xmlns:a16="http://schemas.microsoft.com/office/drawing/2014/main" id="{938DD42C-9CA4-4E22-9085-BBCD8B32DC2F}"/>
              </a:ext>
            </a:extLst>
          </p:cNvPr>
          <p:cNvSpPr>
            <a:spLocks noChangeArrowheads="1"/>
          </p:cNvSpPr>
          <p:nvPr/>
        </p:nvSpPr>
        <p:spPr bwMode="auto">
          <a:xfrm>
            <a:off x="813093" y="4079174"/>
            <a:ext cx="930275" cy="369887"/>
          </a:xfrm>
          <a:prstGeom prst="ellipse">
            <a:avLst/>
          </a:prstGeom>
          <a:solidFill>
            <a:srgbClr val="0FC373"/>
          </a:solidFill>
          <a:ln w="12700" cap="flat" cmpd="sng" algn="ctr">
            <a:no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altLang="en-US" sz="2000" b="0" i="0" u="none" strike="noStrike" kern="0" cap="none" spc="0" normalizeH="0" baseline="0" noProof="0">
              <a:ln>
                <a:noFill/>
              </a:ln>
              <a:solidFill>
                <a:srgbClr val="181818">
                  <a:lumMod val="50000"/>
                </a:srgbClr>
              </a:solidFill>
              <a:effectLst/>
              <a:uLnTx/>
              <a:uFillTx/>
              <a:latin typeface="Ericsson Hilda"/>
              <a:cs typeface="Arial" charset="0"/>
            </a:endParaRPr>
          </a:p>
        </p:txBody>
      </p:sp>
      <p:sp>
        <p:nvSpPr>
          <p:cNvPr id="226" name="AutoShape 15" descr="bpct-blend1">
            <a:extLst>
              <a:ext uri="{FF2B5EF4-FFF2-40B4-BE49-F238E27FC236}">
                <a16:creationId xmlns:a16="http://schemas.microsoft.com/office/drawing/2014/main" id="{93EAA5C7-6C39-44B7-8794-E56C18DA9262}"/>
              </a:ext>
            </a:extLst>
          </p:cNvPr>
          <p:cNvSpPr>
            <a:spLocks noChangeArrowheads="1"/>
          </p:cNvSpPr>
          <p:nvPr/>
        </p:nvSpPr>
        <p:spPr bwMode="auto">
          <a:xfrm>
            <a:off x="403381" y="2325104"/>
            <a:ext cx="1097013" cy="441893"/>
          </a:xfrm>
          <a:prstGeom prst="roundRect">
            <a:avLst>
              <a:gd name="adj" fmla="val 0"/>
            </a:avLst>
          </a:prstGeom>
          <a:solidFill>
            <a:srgbClr val="FFFFFF">
              <a:lumMod val="50000"/>
            </a:srgbClr>
          </a:solidFill>
          <a:ln w="25400" algn="ctr">
            <a:noFill/>
            <a:round/>
            <a:headEnd/>
            <a:tailEnd/>
          </a:ln>
        </p:spPr>
        <p:txBody>
          <a:bodyPr lIns="125986" tIns="45718" rIns="91430" bIns="45718" anchor="ctr"/>
          <a:lstStyle>
            <a:lvl1pPr eaLnBrk="0" hangingPunct="0">
              <a:spcBef>
                <a:spcPct val="20000"/>
              </a:spcBef>
              <a:buClr>
                <a:srgbClr val="00A9D4"/>
              </a:buClr>
              <a:buFont typeface="Arial" pitchFamily="34" charset="0"/>
              <a:buChar char="›"/>
              <a:defRPr sz="20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altLang="en-US" sz="1600" b="0" i="0" u="none" strike="noStrike" kern="0" cap="none" spc="0" normalizeH="0" baseline="0" noProof="0">
                <a:ln>
                  <a:noFill/>
                </a:ln>
                <a:solidFill>
                  <a:srgbClr val="FFFFFF"/>
                </a:solidFill>
                <a:effectLst/>
                <a:uLnTx/>
                <a:uFillTx/>
                <a:latin typeface="Ericsson Hilda Light"/>
                <a:ea typeface="+mn-ea"/>
                <a:cs typeface="+mn-cs"/>
              </a:rPr>
              <a:t>EPC</a:t>
            </a:r>
          </a:p>
        </p:txBody>
      </p:sp>
      <p:pic>
        <p:nvPicPr>
          <p:cNvPr id="227" name="Content Placeholder 11">
            <a:extLst>
              <a:ext uri="{FF2B5EF4-FFF2-40B4-BE49-F238E27FC236}">
                <a16:creationId xmlns:a16="http://schemas.microsoft.com/office/drawing/2014/main" id="{57705EC9-9DC8-47FC-8A44-9C0F4D27957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2419" y="3526144"/>
            <a:ext cx="539158" cy="702834"/>
          </a:xfrm>
          <a:prstGeom prst="rect">
            <a:avLst/>
          </a:prstGeom>
        </p:spPr>
      </p:pic>
      <p:pic>
        <p:nvPicPr>
          <p:cNvPr id="229" name="Content Placeholder 11">
            <a:extLst>
              <a:ext uri="{FF2B5EF4-FFF2-40B4-BE49-F238E27FC236}">
                <a16:creationId xmlns:a16="http://schemas.microsoft.com/office/drawing/2014/main" id="{A491D58D-80A0-4887-A4FA-94AA25D8D81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10066" y="3518670"/>
            <a:ext cx="539158" cy="702834"/>
          </a:xfrm>
          <a:prstGeom prst="rect">
            <a:avLst/>
          </a:prstGeom>
        </p:spPr>
      </p:pic>
      <p:cxnSp>
        <p:nvCxnSpPr>
          <p:cNvPr id="231" name="Straight Connector 65">
            <a:extLst>
              <a:ext uri="{FF2B5EF4-FFF2-40B4-BE49-F238E27FC236}">
                <a16:creationId xmlns:a16="http://schemas.microsoft.com/office/drawing/2014/main" id="{10D64684-993C-4F60-8AD7-1BB9B685AD36}"/>
              </a:ext>
            </a:extLst>
          </p:cNvPr>
          <p:cNvCxnSpPr>
            <a:cxnSpLocks noChangeShapeType="1"/>
          </p:cNvCxnSpPr>
          <p:nvPr/>
        </p:nvCxnSpPr>
        <p:spPr bwMode="auto">
          <a:xfrm flipH="1" flipV="1">
            <a:off x="778273" y="4898829"/>
            <a:ext cx="1012893" cy="10981"/>
          </a:xfrm>
          <a:prstGeom prst="line">
            <a:avLst/>
          </a:prstGeom>
          <a:solidFill>
            <a:srgbClr val="181818"/>
          </a:solidFill>
          <a:ln w="19050">
            <a:solidFill>
              <a:srgbClr val="0FC373"/>
            </a:solidFill>
            <a:round/>
            <a:headEnd type="triangle" w="med" len="sm"/>
            <a:tailEnd type="triangle" w="med" len="sm"/>
          </a:ln>
        </p:spPr>
      </p:cxnSp>
      <p:cxnSp>
        <p:nvCxnSpPr>
          <p:cNvPr id="232" name="Straight Connector 65">
            <a:extLst>
              <a:ext uri="{FF2B5EF4-FFF2-40B4-BE49-F238E27FC236}">
                <a16:creationId xmlns:a16="http://schemas.microsoft.com/office/drawing/2014/main" id="{141C4C3B-3AE8-4D73-8BEA-15482068218A}"/>
              </a:ext>
            </a:extLst>
          </p:cNvPr>
          <p:cNvCxnSpPr>
            <a:cxnSpLocks noChangeShapeType="1"/>
          </p:cNvCxnSpPr>
          <p:nvPr/>
        </p:nvCxnSpPr>
        <p:spPr bwMode="auto">
          <a:xfrm flipH="1">
            <a:off x="2384159" y="5136334"/>
            <a:ext cx="1016542" cy="0"/>
          </a:xfrm>
          <a:prstGeom prst="line">
            <a:avLst/>
          </a:prstGeom>
          <a:solidFill>
            <a:srgbClr val="181818"/>
          </a:solidFill>
          <a:ln w="19050">
            <a:solidFill>
              <a:srgbClr val="FF8C0A"/>
            </a:solidFill>
            <a:round/>
            <a:headEnd type="triangle" w="med" len="sm"/>
            <a:tailEnd type="triangle" w="med" len="sm"/>
          </a:ln>
        </p:spPr>
      </p:cxnSp>
      <p:sp>
        <p:nvSpPr>
          <p:cNvPr id="255" name="TextBox 254">
            <a:extLst>
              <a:ext uri="{FF2B5EF4-FFF2-40B4-BE49-F238E27FC236}">
                <a16:creationId xmlns:a16="http://schemas.microsoft.com/office/drawing/2014/main" id="{32C1668A-8D5B-4304-9F20-EF7C1191137B}"/>
              </a:ext>
            </a:extLst>
          </p:cNvPr>
          <p:cNvSpPr txBox="1"/>
          <p:nvPr/>
        </p:nvSpPr>
        <p:spPr bwMode="auto">
          <a:xfrm>
            <a:off x="261133" y="3050274"/>
            <a:ext cx="643372" cy="221018"/>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r>
              <a:rPr kumimoji="0" lang="en-US" sz="1200" b="0" i="0" u="none" strike="noStrike" kern="1200" cap="none" spc="0" normalizeH="0" baseline="0" noProof="0">
                <a:ln>
                  <a:noFill/>
                </a:ln>
                <a:solidFill>
                  <a:srgbClr val="181818"/>
                </a:solidFill>
                <a:effectLst/>
                <a:uLnTx/>
                <a:uFillTx/>
                <a:latin typeface="Ericsson Hilda"/>
                <a:ea typeface="+mn-ea"/>
                <a:cs typeface="+mn-cs"/>
              </a:rPr>
              <a:t>Option 1</a:t>
            </a:r>
          </a:p>
        </p:txBody>
      </p:sp>
      <p:sp>
        <p:nvSpPr>
          <p:cNvPr id="256" name="TextBox 255">
            <a:extLst>
              <a:ext uri="{FF2B5EF4-FFF2-40B4-BE49-F238E27FC236}">
                <a16:creationId xmlns:a16="http://schemas.microsoft.com/office/drawing/2014/main" id="{00F7F29E-F3A9-4189-89FA-15150C9A9D05}"/>
              </a:ext>
            </a:extLst>
          </p:cNvPr>
          <p:cNvSpPr txBox="1"/>
          <p:nvPr/>
        </p:nvSpPr>
        <p:spPr bwMode="auto">
          <a:xfrm>
            <a:off x="3196321" y="3032324"/>
            <a:ext cx="643372" cy="221018"/>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r>
              <a:rPr kumimoji="0" lang="en-US" sz="1200" b="0" i="0" u="none" strike="noStrike" kern="1200" cap="none" spc="0" normalizeH="0" baseline="0" noProof="0">
                <a:ln>
                  <a:noFill/>
                </a:ln>
                <a:solidFill>
                  <a:srgbClr val="181818"/>
                </a:solidFill>
                <a:effectLst/>
                <a:uLnTx/>
                <a:uFillTx/>
                <a:latin typeface="Ericsson Hilda"/>
                <a:ea typeface="+mn-ea"/>
                <a:cs typeface="+mn-cs"/>
              </a:rPr>
              <a:t>Option 2</a:t>
            </a:r>
          </a:p>
        </p:txBody>
      </p:sp>
      <p:grpSp>
        <p:nvGrpSpPr>
          <p:cNvPr id="266" name="Group 265">
            <a:extLst>
              <a:ext uri="{FF2B5EF4-FFF2-40B4-BE49-F238E27FC236}">
                <a16:creationId xmlns:a16="http://schemas.microsoft.com/office/drawing/2014/main" id="{BF159CB7-7791-411B-81B6-BCC87906EF26}"/>
              </a:ext>
            </a:extLst>
          </p:cNvPr>
          <p:cNvGrpSpPr/>
          <p:nvPr/>
        </p:nvGrpSpPr>
        <p:grpSpPr>
          <a:xfrm>
            <a:off x="2794349" y="4938470"/>
            <a:ext cx="228402" cy="310748"/>
            <a:chOff x="10129764" y="745508"/>
            <a:chExt cx="228402" cy="310748"/>
          </a:xfrm>
        </p:grpSpPr>
        <p:grpSp>
          <p:nvGrpSpPr>
            <p:cNvPr id="267" name="Group 266">
              <a:extLst>
                <a:ext uri="{FF2B5EF4-FFF2-40B4-BE49-F238E27FC236}">
                  <a16:creationId xmlns:a16="http://schemas.microsoft.com/office/drawing/2014/main" id="{01A8A1FD-1049-4B08-B260-8274FEFE7C0D}"/>
                </a:ext>
              </a:extLst>
            </p:cNvPr>
            <p:cNvGrpSpPr>
              <a:grpSpLocks noChangeAspect="1"/>
            </p:cNvGrpSpPr>
            <p:nvPr/>
          </p:nvGrpSpPr>
          <p:grpSpPr>
            <a:xfrm>
              <a:off x="10129764" y="745508"/>
              <a:ext cx="228402" cy="310748"/>
              <a:chOff x="1373325" y="5272742"/>
              <a:chExt cx="441059" cy="600075"/>
            </a:xfrm>
          </p:grpSpPr>
          <p:sp>
            <p:nvSpPr>
              <p:cNvPr id="269" name="Rectangle 268">
                <a:extLst>
                  <a:ext uri="{FF2B5EF4-FFF2-40B4-BE49-F238E27FC236}">
                    <a16:creationId xmlns:a16="http://schemas.microsoft.com/office/drawing/2014/main" id="{7BB743B5-6234-4C34-B1B0-983A95D269D2}"/>
                  </a:ext>
                </a:extLst>
              </p:cNvPr>
              <p:cNvSpPr/>
              <p:nvPr/>
            </p:nvSpPr>
            <p:spPr bwMode="auto">
              <a:xfrm>
                <a:off x="1373325" y="5276465"/>
                <a:ext cx="428625" cy="596352"/>
              </a:xfrm>
              <a:prstGeom prst="rect">
                <a:avLst/>
              </a:prstGeom>
              <a:solidFill>
                <a:srgbClr val="FFFFFF"/>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Ericsson Hilda"/>
                  <a:ea typeface="+mn-ea"/>
                  <a:cs typeface="+mn-cs"/>
                </a:endParaRPr>
              </a:p>
            </p:txBody>
          </p:sp>
          <p:pic>
            <p:nvPicPr>
              <p:cNvPr id="270" name="Graphic 269">
                <a:extLst>
                  <a:ext uri="{FF2B5EF4-FFF2-40B4-BE49-F238E27FC236}">
                    <a16:creationId xmlns:a16="http://schemas.microsoft.com/office/drawing/2014/main" id="{9B10D07D-31FD-4BBC-95EA-4BC7EA15612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85759" y="5272742"/>
                <a:ext cx="428625" cy="600075"/>
              </a:xfrm>
              <a:prstGeom prst="rect">
                <a:avLst/>
              </a:prstGeom>
            </p:spPr>
          </p:pic>
        </p:grpSp>
        <p:sp>
          <p:nvSpPr>
            <p:cNvPr id="268" name="TextBox 267">
              <a:extLst>
                <a:ext uri="{FF2B5EF4-FFF2-40B4-BE49-F238E27FC236}">
                  <a16:creationId xmlns:a16="http://schemas.microsoft.com/office/drawing/2014/main" id="{C68028DC-C7AC-483A-800D-DAD69060B2D5}"/>
                </a:ext>
              </a:extLst>
            </p:cNvPr>
            <p:cNvSpPr txBox="1"/>
            <p:nvPr/>
          </p:nvSpPr>
          <p:spPr bwMode="auto">
            <a:xfrm>
              <a:off x="10129764" y="760261"/>
              <a:ext cx="157663" cy="221018"/>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r>
                <a:rPr kumimoji="0" lang="en-US" sz="1200" b="1" i="0" u="none" strike="noStrike" kern="0" cap="none" spc="0" normalizeH="0" baseline="0" noProof="0">
                  <a:ln>
                    <a:noFill/>
                  </a:ln>
                  <a:solidFill>
                    <a:srgbClr val="181818"/>
                  </a:solidFill>
                  <a:effectLst/>
                  <a:uLnTx/>
                  <a:uFillTx/>
                  <a:latin typeface="Arial" charset="0"/>
                  <a:ea typeface="+mn-ea"/>
                  <a:cs typeface="+mn-cs"/>
                </a:rPr>
                <a:t>2</a:t>
              </a:r>
            </a:p>
          </p:txBody>
        </p:sp>
      </p:grpSp>
      <p:grpSp>
        <p:nvGrpSpPr>
          <p:cNvPr id="281" name="Group 280">
            <a:extLst>
              <a:ext uri="{FF2B5EF4-FFF2-40B4-BE49-F238E27FC236}">
                <a16:creationId xmlns:a16="http://schemas.microsoft.com/office/drawing/2014/main" id="{61A5F44F-D924-4F2C-8017-DB943D477B22}"/>
              </a:ext>
            </a:extLst>
          </p:cNvPr>
          <p:cNvGrpSpPr/>
          <p:nvPr/>
        </p:nvGrpSpPr>
        <p:grpSpPr>
          <a:xfrm>
            <a:off x="1173737" y="4720461"/>
            <a:ext cx="221963" cy="310748"/>
            <a:chOff x="10129764" y="745508"/>
            <a:chExt cx="221963" cy="310748"/>
          </a:xfrm>
        </p:grpSpPr>
        <p:grpSp>
          <p:nvGrpSpPr>
            <p:cNvPr id="282" name="Group 281">
              <a:extLst>
                <a:ext uri="{FF2B5EF4-FFF2-40B4-BE49-F238E27FC236}">
                  <a16:creationId xmlns:a16="http://schemas.microsoft.com/office/drawing/2014/main" id="{FA968858-6E76-48EC-BC9D-944E0BE779CD}"/>
                </a:ext>
              </a:extLst>
            </p:cNvPr>
            <p:cNvGrpSpPr>
              <a:grpSpLocks noChangeAspect="1"/>
            </p:cNvGrpSpPr>
            <p:nvPr/>
          </p:nvGrpSpPr>
          <p:grpSpPr>
            <a:xfrm>
              <a:off x="10129764" y="745508"/>
              <a:ext cx="221963" cy="310748"/>
              <a:chOff x="1373325" y="5272742"/>
              <a:chExt cx="428625" cy="600075"/>
            </a:xfrm>
          </p:grpSpPr>
          <p:sp>
            <p:nvSpPr>
              <p:cNvPr id="284" name="Rectangle 283">
                <a:extLst>
                  <a:ext uri="{FF2B5EF4-FFF2-40B4-BE49-F238E27FC236}">
                    <a16:creationId xmlns:a16="http://schemas.microsoft.com/office/drawing/2014/main" id="{AD0D1833-440B-4361-B407-5C7ACA5842D8}"/>
                  </a:ext>
                </a:extLst>
              </p:cNvPr>
              <p:cNvSpPr/>
              <p:nvPr/>
            </p:nvSpPr>
            <p:spPr bwMode="auto">
              <a:xfrm>
                <a:off x="1373325" y="5276465"/>
                <a:ext cx="428625" cy="596352"/>
              </a:xfrm>
              <a:prstGeom prst="rect">
                <a:avLst/>
              </a:prstGeom>
              <a:solidFill>
                <a:srgbClr val="FFFFFF"/>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Ericsson Hilda"/>
                  <a:ea typeface="+mn-ea"/>
                  <a:cs typeface="+mn-cs"/>
                </a:endParaRPr>
              </a:p>
            </p:txBody>
          </p:sp>
          <p:pic>
            <p:nvPicPr>
              <p:cNvPr id="285" name="Graphic 284">
                <a:extLst>
                  <a:ext uri="{FF2B5EF4-FFF2-40B4-BE49-F238E27FC236}">
                    <a16:creationId xmlns:a16="http://schemas.microsoft.com/office/drawing/2014/main" id="{814D4A24-2512-453D-B64E-6E9F365445D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73325" y="5272742"/>
                <a:ext cx="428625" cy="600075"/>
              </a:xfrm>
              <a:prstGeom prst="rect">
                <a:avLst/>
              </a:prstGeom>
            </p:spPr>
          </p:pic>
        </p:grpSp>
        <p:sp>
          <p:nvSpPr>
            <p:cNvPr id="283" name="TextBox 282">
              <a:extLst>
                <a:ext uri="{FF2B5EF4-FFF2-40B4-BE49-F238E27FC236}">
                  <a16:creationId xmlns:a16="http://schemas.microsoft.com/office/drawing/2014/main" id="{357D7537-0B6B-43DF-A204-5525CB0D0337}"/>
                </a:ext>
              </a:extLst>
            </p:cNvPr>
            <p:cNvSpPr txBox="1"/>
            <p:nvPr/>
          </p:nvSpPr>
          <p:spPr bwMode="auto">
            <a:xfrm>
              <a:off x="10129764" y="760261"/>
              <a:ext cx="159265" cy="221018"/>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r>
                <a:rPr kumimoji="0" lang="en-US" sz="1200" b="1" i="0" u="none" strike="noStrike" kern="0" cap="none" spc="0" normalizeH="0" baseline="0" noProof="0">
                  <a:ln>
                    <a:noFill/>
                  </a:ln>
                  <a:solidFill>
                    <a:srgbClr val="181818"/>
                  </a:solidFill>
                  <a:effectLst/>
                  <a:uLnTx/>
                  <a:uFillTx/>
                  <a:latin typeface="Arial" charset="0"/>
                  <a:ea typeface="+mn-ea"/>
                  <a:cs typeface="+mn-cs"/>
                </a:rPr>
                <a:t>1</a:t>
              </a:r>
            </a:p>
          </p:txBody>
        </p:sp>
      </p:grpSp>
      <p:sp>
        <p:nvSpPr>
          <p:cNvPr id="295" name="AutoShape 15" descr="bpct-blend1">
            <a:extLst>
              <a:ext uri="{FF2B5EF4-FFF2-40B4-BE49-F238E27FC236}">
                <a16:creationId xmlns:a16="http://schemas.microsoft.com/office/drawing/2014/main" id="{952485E0-F0E8-4693-966C-D8FAA0DA6632}"/>
              </a:ext>
            </a:extLst>
          </p:cNvPr>
          <p:cNvSpPr>
            <a:spLocks noChangeArrowheads="1"/>
          </p:cNvSpPr>
          <p:nvPr/>
        </p:nvSpPr>
        <p:spPr bwMode="auto">
          <a:xfrm>
            <a:off x="2650276" y="2325103"/>
            <a:ext cx="1097013" cy="441893"/>
          </a:xfrm>
          <a:prstGeom prst="roundRect">
            <a:avLst>
              <a:gd name="adj" fmla="val 0"/>
            </a:avLst>
          </a:prstGeom>
          <a:solidFill>
            <a:schemeClr val="accent5"/>
          </a:solidFill>
          <a:ln w="25400" algn="ctr">
            <a:noFill/>
            <a:round/>
            <a:headEnd/>
            <a:tailEnd/>
          </a:ln>
        </p:spPr>
        <p:txBody>
          <a:bodyPr lIns="125986" tIns="45718" rIns="91430" bIns="45718" anchor="ctr"/>
          <a:lstStyle>
            <a:lvl1pPr eaLnBrk="0" hangingPunct="0">
              <a:spcBef>
                <a:spcPct val="20000"/>
              </a:spcBef>
              <a:buClr>
                <a:srgbClr val="00A9D4"/>
              </a:buClr>
              <a:buFont typeface="Arial" pitchFamily="34" charset="0"/>
              <a:buChar char="›"/>
              <a:defRPr sz="20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9pPr>
          </a:lstStyle>
          <a:p>
            <a:pPr algn="ctr">
              <a:buClrTx/>
              <a:buNone/>
            </a:pPr>
            <a:r>
              <a:rPr lang="sv-SE" altLang="en-US" sz="1600" kern="0">
                <a:solidFill>
                  <a:schemeClr val="bg1"/>
                </a:solidFill>
                <a:latin typeface="+mj-lt"/>
              </a:rPr>
              <a:t>5GC</a:t>
            </a:r>
          </a:p>
        </p:txBody>
      </p:sp>
      <p:cxnSp>
        <p:nvCxnSpPr>
          <p:cNvPr id="302" name="Straight Connector 32">
            <a:extLst>
              <a:ext uri="{FF2B5EF4-FFF2-40B4-BE49-F238E27FC236}">
                <a16:creationId xmlns:a16="http://schemas.microsoft.com/office/drawing/2014/main" id="{9AF6A031-FDC2-4C88-B2B2-F9CDBFB76B80}"/>
              </a:ext>
            </a:extLst>
          </p:cNvPr>
          <p:cNvCxnSpPr>
            <a:cxnSpLocks noChangeShapeType="1"/>
            <a:stCxn id="307" idx="1"/>
            <a:endCxn id="308" idx="2"/>
          </p:cNvCxnSpPr>
          <p:nvPr/>
        </p:nvCxnSpPr>
        <p:spPr bwMode="auto">
          <a:xfrm flipV="1">
            <a:off x="4905615" y="2740710"/>
            <a:ext cx="2559" cy="1366346"/>
          </a:xfrm>
          <a:prstGeom prst="line">
            <a:avLst/>
          </a:prstGeom>
          <a:noFill/>
          <a:ln w="28575">
            <a:solidFill>
              <a:srgbClr val="181818">
                <a:lumMod val="50000"/>
                <a:lumOff val="50000"/>
              </a:srgbClr>
            </a:solidFill>
            <a:round/>
            <a:headEnd/>
            <a:tailEnd/>
          </a:ln>
          <a:extLst>
            <a:ext uri="{909E8E84-426E-40DD-AFC4-6F175D3DCCD1}">
              <a14:hiddenFill xmlns:a14="http://schemas.microsoft.com/office/drawing/2010/main">
                <a:noFill/>
              </a14:hiddenFill>
            </a:ext>
          </a:extLst>
        </p:spPr>
      </p:cxnSp>
      <p:sp>
        <p:nvSpPr>
          <p:cNvPr id="303" name="TextBox 37">
            <a:extLst>
              <a:ext uri="{FF2B5EF4-FFF2-40B4-BE49-F238E27FC236}">
                <a16:creationId xmlns:a16="http://schemas.microsoft.com/office/drawing/2014/main" id="{4B53EA30-C1B9-4B6E-B887-2452A8FA4952}"/>
              </a:ext>
            </a:extLst>
          </p:cNvPr>
          <p:cNvSpPr txBox="1">
            <a:spLocks noChangeArrowheads="1"/>
          </p:cNvSpPr>
          <p:nvPr/>
        </p:nvSpPr>
        <p:spPr bwMode="auto">
          <a:xfrm>
            <a:off x="4944365" y="4410794"/>
            <a:ext cx="532518" cy="3385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rgbClr val="00A9D4"/>
              </a:buClr>
              <a:buFont typeface="Arial" charset="0"/>
              <a:buChar char="›"/>
              <a:defRPr sz="2000">
                <a:solidFill>
                  <a:schemeClr val="tx1"/>
                </a:solidFill>
                <a:latin typeface="Arial" charset="0"/>
              </a:defRPr>
            </a:lvl1pPr>
            <a:lvl2pPr marL="742950" indent="-285750" eaLnBrk="0" hangingPunct="0">
              <a:spcBef>
                <a:spcPct val="20000"/>
              </a:spcBef>
              <a:buClr>
                <a:schemeClr val="tx1"/>
              </a:buClr>
              <a:buFont typeface="Ericsson Capital TT" charset="0"/>
              <a:buChar char="–"/>
              <a:defRPr>
                <a:solidFill>
                  <a:schemeClr val="tx1"/>
                </a:solidFill>
                <a:latin typeface="Arial" charset="0"/>
              </a:defRPr>
            </a:lvl2pPr>
            <a:lvl3pPr marL="1143000" indent="-228600" eaLnBrk="0" hangingPunct="0">
              <a:spcBef>
                <a:spcPct val="20000"/>
              </a:spcBef>
              <a:buClr>
                <a:srgbClr val="92CCE5"/>
              </a:buClr>
              <a:buFont typeface="Ericsson Capital TT" charset="0"/>
              <a:buChar char="›"/>
              <a:defRPr>
                <a:solidFill>
                  <a:schemeClr val="tx1"/>
                </a:solidFill>
                <a:latin typeface="Arial" charset="0"/>
              </a:defRPr>
            </a:lvl3pPr>
            <a:lvl4pPr marL="1600200" indent="-228600" eaLnBrk="0" hangingPunct="0">
              <a:spcBef>
                <a:spcPct val="20000"/>
              </a:spcBef>
              <a:buClr>
                <a:schemeClr val="tx1"/>
              </a:buClr>
              <a:buFont typeface="Ericsson Capital TT" charset="0"/>
              <a:buChar char="-"/>
              <a:defRPr>
                <a:solidFill>
                  <a:schemeClr val="tx1"/>
                </a:solidFill>
                <a:latin typeface="Arial" charset="0"/>
              </a:defRPr>
            </a:lvl4pPr>
            <a:lvl5pPr marL="2057400" indent="-228600" eaLnBrk="0" hangingPunct="0">
              <a:spcBef>
                <a:spcPct val="20000"/>
              </a:spcBef>
              <a:buClr>
                <a:schemeClr val="tx1"/>
              </a:buClr>
              <a:buFont typeface="Ericsson Capital TT" charset="0"/>
              <a:buChar char="›"/>
              <a:defRPr>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charset="0"/>
              <a:buChar char="›"/>
              <a:defRPr>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charset="0"/>
              <a:buChar char="›"/>
              <a:defRPr>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charset="0"/>
              <a:buChar char="›"/>
              <a:defRPr>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charset="0"/>
              <a:buChar char="›"/>
              <a:defRPr>
                <a:solidFill>
                  <a:schemeClr val="tx1"/>
                </a:solidFill>
                <a:latin typeface="Arial"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sv-SE" altLang="en-US" sz="1600" b="0" i="0" u="none" strike="noStrike" kern="0" cap="none" spc="0" normalizeH="0" baseline="0" noProof="0">
                <a:ln>
                  <a:noFill/>
                </a:ln>
                <a:solidFill>
                  <a:srgbClr val="181818">
                    <a:lumMod val="50000"/>
                  </a:srgbClr>
                </a:solidFill>
                <a:effectLst/>
                <a:uLnTx/>
                <a:uFillTx/>
                <a:latin typeface="Ericsson Hilda"/>
                <a:ea typeface="+mn-ea"/>
                <a:cs typeface="+mn-cs"/>
              </a:rPr>
              <a:t>LTE</a:t>
            </a:r>
          </a:p>
        </p:txBody>
      </p:sp>
      <p:cxnSp>
        <p:nvCxnSpPr>
          <p:cNvPr id="304" name="Straight Connector 32">
            <a:extLst>
              <a:ext uri="{FF2B5EF4-FFF2-40B4-BE49-F238E27FC236}">
                <a16:creationId xmlns:a16="http://schemas.microsoft.com/office/drawing/2014/main" id="{1E3584F6-E762-463A-AF0A-B0A2D1BB46A0}"/>
              </a:ext>
            </a:extLst>
          </p:cNvPr>
          <p:cNvCxnSpPr>
            <a:cxnSpLocks noChangeShapeType="1"/>
            <a:stCxn id="305" idx="7"/>
            <a:endCxn id="326" idx="2"/>
          </p:cNvCxnSpPr>
          <p:nvPr/>
        </p:nvCxnSpPr>
        <p:spPr bwMode="auto">
          <a:xfrm flipV="1">
            <a:off x="7143512" y="2740709"/>
            <a:ext cx="11557" cy="1366347"/>
          </a:xfrm>
          <a:prstGeom prst="line">
            <a:avLst/>
          </a:prstGeom>
          <a:noFill/>
          <a:ln w="28575">
            <a:solidFill>
              <a:srgbClr val="181818">
                <a:lumMod val="50000"/>
                <a:lumOff val="50000"/>
              </a:srgbClr>
            </a:solidFill>
            <a:round/>
            <a:headEnd/>
            <a:tailEnd/>
          </a:ln>
          <a:extLst>
            <a:ext uri="{909E8E84-426E-40DD-AFC4-6F175D3DCCD1}">
              <a14:hiddenFill xmlns:a14="http://schemas.microsoft.com/office/drawing/2010/main">
                <a:noFill/>
              </a14:hiddenFill>
            </a:ext>
          </a:extLst>
        </p:spPr>
      </p:cxnSp>
      <p:sp>
        <p:nvSpPr>
          <p:cNvPr id="305" name="Oval 20">
            <a:extLst>
              <a:ext uri="{FF2B5EF4-FFF2-40B4-BE49-F238E27FC236}">
                <a16:creationId xmlns:a16="http://schemas.microsoft.com/office/drawing/2014/main" id="{EB21364E-16D2-4085-880D-00B615C6FA07}"/>
              </a:ext>
            </a:extLst>
          </p:cNvPr>
          <p:cNvSpPr>
            <a:spLocks noChangeArrowheads="1"/>
          </p:cNvSpPr>
          <p:nvPr/>
        </p:nvSpPr>
        <p:spPr bwMode="auto">
          <a:xfrm>
            <a:off x="6349473" y="4052887"/>
            <a:ext cx="930275" cy="369887"/>
          </a:xfrm>
          <a:prstGeom prst="ellipse">
            <a:avLst/>
          </a:prstGeom>
          <a:solidFill>
            <a:srgbClr val="FF8C0A"/>
          </a:solidFill>
          <a:ln w="12700" cap="flat" cmpd="sng" algn="ctr">
            <a:no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altLang="en-US" sz="2000" b="0" i="0" u="none" strike="noStrike" kern="0" cap="none" spc="0" normalizeH="0" baseline="0" noProof="0">
              <a:ln>
                <a:noFill/>
              </a:ln>
              <a:solidFill>
                <a:srgbClr val="58585A">
                  <a:lumMod val="50000"/>
                </a:srgbClr>
              </a:solidFill>
              <a:effectLst/>
              <a:uLnTx/>
              <a:uFillTx/>
              <a:latin typeface="Arial" charset="0"/>
              <a:cs typeface="Arial" charset="0"/>
            </a:endParaRPr>
          </a:p>
        </p:txBody>
      </p:sp>
      <p:sp>
        <p:nvSpPr>
          <p:cNvPr id="306" name="TextBox 38">
            <a:extLst>
              <a:ext uri="{FF2B5EF4-FFF2-40B4-BE49-F238E27FC236}">
                <a16:creationId xmlns:a16="http://schemas.microsoft.com/office/drawing/2014/main" id="{181635F8-B54F-45C5-896E-A12CFC898784}"/>
              </a:ext>
            </a:extLst>
          </p:cNvPr>
          <p:cNvSpPr txBox="1">
            <a:spLocks noChangeArrowheads="1"/>
          </p:cNvSpPr>
          <p:nvPr/>
        </p:nvSpPr>
        <p:spPr bwMode="auto">
          <a:xfrm>
            <a:off x="6576486" y="4422774"/>
            <a:ext cx="457176" cy="3385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rgbClr val="00A9D4"/>
              </a:buClr>
              <a:buFont typeface="Arial" charset="0"/>
              <a:buChar char="›"/>
              <a:defRPr sz="2000">
                <a:solidFill>
                  <a:schemeClr val="tx1"/>
                </a:solidFill>
                <a:latin typeface="Arial" charset="0"/>
              </a:defRPr>
            </a:lvl1pPr>
            <a:lvl2pPr marL="742950" indent="-285750" eaLnBrk="0" hangingPunct="0">
              <a:spcBef>
                <a:spcPct val="20000"/>
              </a:spcBef>
              <a:buClr>
                <a:schemeClr val="tx1"/>
              </a:buClr>
              <a:buFont typeface="Ericsson Capital TT" charset="0"/>
              <a:buChar char="–"/>
              <a:defRPr>
                <a:solidFill>
                  <a:schemeClr val="tx1"/>
                </a:solidFill>
                <a:latin typeface="Arial" charset="0"/>
              </a:defRPr>
            </a:lvl2pPr>
            <a:lvl3pPr marL="1143000" indent="-228600" eaLnBrk="0" hangingPunct="0">
              <a:spcBef>
                <a:spcPct val="20000"/>
              </a:spcBef>
              <a:buClr>
                <a:srgbClr val="92CCE5"/>
              </a:buClr>
              <a:buFont typeface="Ericsson Capital TT" charset="0"/>
              <a:buChar char="›"/>
              <a:defRPr>
                <a:solidFill>
                  <a:schemeClr val="tx1"/>
                </a:solidFill>
                <a:latin typeface="Arial" charset="0"/>
              </a:defRPr>
            </a:lvl3pPr>
            <a:lvl4pPr marL="1600200" indent="-228600" eaLnBrk="0" hangingPunct="0">
              <a:spcBef>
                <a:spcPct val="20000"/>
              </a:spcBef>
              <a:buClr>
                <a:schemeClr val="tx1"/>
              </a:buClr>
              <a:buFont typeface="Ericsson Capital TT" charset="0"/>
              <a:buChar char="-"/>
              <a:defRPr>
                <a:solidFill>
                  <a:schemeClr val="tx1"/>
                </a:solidFill>
                <a:latin typeface="Arial" charset="0"/>
              </a:defRPr>
            </a:lvl4pPr>
            <a:lvl5pPr marL="2057400" indent="-228600" eaLnBrk="0" hangingPunct="0">
              <a:spcBef>
                <a:spcPct val="20000"/>
              </a:spcBef>
              <a:buClr>
                <a:schemeClr val="tx1"/>
              </a:buClr>
              <a:buFont typeface="Ericsson Capital TT" charset="0"/>
              <a:buChar char="›"/>
              <a:defRPr>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charset="0"/>
              <a:buChar char="›"/>
              <a:defRPr>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charset="0"/>
              <a:buChar char="›"/>
              <a:defRPr>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charset="0"/>
              <a:buChar char="›"/>
              <a:defRPr>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charset="0"/>
              <a:buChar char="›"/>
              <a:defRPr>
                <a:solidFill>
                  <a:schemeClr val="tx1"/>
                </a:solidFill>
                <a:latin typeface="Arial"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sv-SE" altLang="en-US" sz="1600" b="0" i="0" u="none" strike="noStrike" kern="0" cap="none" spc="0" normalizeH="0" baseline="0" noProof="0">
                <a:ln>
                  <a:noFill/>
                </a:ln>
                <a:solidFill>
                  <a:srgbClr val="181818">
                    <a:lumMod val="50000"/>
                  </a:srgbClr>
                </a:solidFill>
                <a:effectLst/>
                <a:uLnTx/>
                <a:uFillTx/>
                <a:latin typeface="Ericsson Hilda"/>
                <a:ea typeface="+mn-ea"/>
                <a:cs typeface="+mn-cs"/>
              </a:rPr>
              <a:t>NR</a:t>
            </a:r>
          </a:p>
        </p:txBody>
      </p:sp>
      <p:sp>
        <p:nvSpPr>
          <p:cNvPr id="307" name="Oval 81">
            <a:extLst>
              <a:ext uri="{FF2B5EF4-FFF2-40B4-BE49-F238E27FC236}">
                <a16:creationId xmlns:a16="http://schemas.microsoft.com/office/drawing/2014/main" id="{74A209AE-F8BD-4421-B257-426655ED04CA}"/>
              </a:ext>
            </a:extLst>
          </p:cNvPr>
          <p:cNvSpPr>
            <a:spLocks noChangeArrowheads="1"/>
          </p:cNvSpPr>
          <p:nvPr/>
        </p:nvSpPr>
        <p:spPr bwMode="auto">
          <a:xfrm>
            <a:off x="4769379" y="4052887"/>
            <a:ext cx="930275" cy="369887"/>
          </a:xfrm>
          <a:prstGeom prst="ellipse">
            <a:avLst/>
          </a:prstGeom>
          <a:solidFill>
            <a:srgbClr val="0FC373"/>
          </a:solidFill>
          <a:ln w="12700" cap="flat" cmpd="sng" algn="ctr">
            <a:no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altLang="en-US" sz="2000" b="0" i="0" u="none" strike="noStrike" kern="0" cap="none" spc="0" normalizeH="0" baseline="0" noProof="0">
              <a:ln>
                <a:noFill/>
              </a:ln>
              <a:solidFill>
                <a:srgbClr val="181818">
                  <a:lumMod val="50000"/>
                </a:srgbClr>
              </a:solidFill>
              <a:effectLst/>
              <a:uLnTx/>
              <a:uFillTx/>
              <a:latin typeface="Ericsson Hilda"/>
              <a:cs typeface="Arial" charset="0"/>
            </a:endParaRPr>
          </a:p>
        </p:txBody>
      </p:sp>
      <p:sp>
        <p:nvSpPr>
          <p:cNvPr id="308" name="AutoShape 15" descr="bpct-blend1">
            <a:extLst>
              <a:ext uri="{FF2B5EF4-FFF2-40B4-BE49-F238E27FC236}">
                <a16:creationId xmlns:a16="http://schemas.microsoft.com/office/drawing/2014/main" id="{E403DDBF-23B2-45FD-BF0D-87699CE1149E}"/>
              </a:ext>
            </a:extLst>
          </p:cNvPr>
          <p:cNvSpPr>
            <a:spLocks noChangeArrowheads="1"/>
          </p:cNvSpPr>
          <p:nvPr/>
        </p:nvSpPr>
        <p:spPr bwMode="auto">
          <a:xfrm>
            <a:off x="4359667" y="2298817"/>
            <a:ext cx="1097013" cy="441893"/>
          </a:xfrm>
          <a:prstGeom prst="roundRect">
            <a:avLst>
              <a:gd name="adj" fmla="val 0"/>
            </a:avLst>
          </a:prstGeom>
          <a:solidFill>
            <a:srgbClr val="FFFFFF">
              <a:lumMod val="50000"/>
            </a:srgbClr>
          </a:solidFill>
          <a:ln w="25400" algn="ctr">
            <a:noFill/>
            <a:round/>
            <a:headEnd/>
            <a:tailEnd/>
          </a:ln>
        </p:spPr>
        <p:txBody>
          <a:bodyPr lIns="125986" tIns="45718" rIns="91430" bIns="45718" anchor="ctr"/>
          <a:lstStyle>
            <a:lvl1pPr eaLnBrk="0" hangingPunct="0">
              <a:spcBef>
                <a:spcPct val="20000"/>
              </a:spcBef>
              <a:buClr>
                <a:srgbClr val="00A9D4"/>
              </a:buClr>
              <a:buFont typeface="Arial" pitchFamily="34" charset="0"/>
              <a:buChar char="›"/>
              <a:defRPr sz="20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altLang="en-US" sz="1600" b="0" i="0" u="none" strike="noStrike" kern="0" cap="none" spc="0" normalizeH="0" baseline="0" noProof="0">
                <a:ln>
                  <a:noFill/>
                </a:ln>
                <a:solidFill>
                  <a:srgbClr val="FFFFFF"/>
                </a:solidFill>
                <a:effectLst/>
                <a:uLnTx/>
                <a:uFillTx/>
                <a:latin typeface="Ericsson Hilda Light"/>
                <a:ea typeface="+mn-ea"/>
                <a:cs typeface="+mn-cs"/>
              </a:rPr>
              <a:t>EPC</a:t>
            </a:r>
          </a:p>
        </p:txBody>
      </p:sp>
      <p:pic>
        <p:nvPicPr>
          <p:cNvPr id="309" name="Content Placeholder 11">
            <a:extLst>
              <a:ext uri="{FF2B5EF4-FFF2-40B4-BE49-F238E27FC236}">
                <a16:creationId xmlns:a16="http://schemas.microsoft.com/office/drawing/2014/main" id="{B2D39AA2-DB7D-40B7-825A-EC6E8DF64BC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68705" y="3499857"/>
            <a:ext cx="539158" cy="702834"/>
          </a:xfrm>
          <a:prstGeom prst="rect">
            <a:avLst/>
          </a:prstGeom>
        </p:spPr>
      </p:pic>
      <p:pic>
        <p:nvPicPr>
          <p:cNvPr id="310" name="Content Placeholder 11">
            <a:extLst>
              <a:ext uri="{FF2B5EF4-FFF2-40B4-BE49-F238E27FC236}">
                <a16:creationId xmlns:a16="http://schemas.microsoft.com/office/drawing/2014/main" id="{4F25C2B0-A1F7-4DA4-91C4-B9CD9199BC5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66352" y="3492383"/>
            <a:ext cx="539158" cy="702834"/>
          </a:xfrm>
          <a:prstGeom prst="rect">
            <a:avLst/>
          </a:prstGeom>
        </p:spPr>
      </p:pic>
      <p:cxnSp>
        <p:nvCxnSpPr>
          <p:cNvPr id="312" name="Straight Connector 65">
            <a:extLst>
              <a:ext uri="{FF2B5EF4-FFF2-40B4-BE49-F238E27FC236}">
                <a16:creationId xmlns:a16="http://schemas.microsoft.com/office/drawing/2014/main" id="{9F8FB372-3BC7-4956-B099-88C4F191ADDA}"/>
              </a:ext>
            </a:extLst>
          </p:cNvPr>
          <p:cNvCxnSpPr>
            <a:cxnSpLocks noChangeShapeType="1"/>
          </p:cNvCxnSpPr>
          <p:nvPr/>
        </p:nvCxnSpPr>
        <p:spPr bwMode="auto">
          <a:xfrm flipH="1" flipV="1">
            <a:off x="4734559" y="4872542"/>
            <a:ext cx="1012893" cy="10981"/>
          </a:xfrm>
          <a:prstGeom prst="line">
            <a:avLst/>
          </a:prstGeom>
          <a:solidFill>
            <a:srgbClr val="181818"/>
          </a:solidFill>
          <a:ln w="19050">
            <a:solidFill>
              <a:srgbClr val="0FC373"/>
            </a:solidFill>
            <a:round/>
            <a:headEnd type="triangle" w="med" len="sm"/>
            <a:tailEnd type="triangle" w="med" len="sm"/>
          </a:ln>
        </p:spPr>
      </p:cxnSp>
      <p:cxnSp>
        <p:nvCxnSpPr>
          <p:cNvPr id="313" name="Straight Connector 65">
            <a:extLst>
              <a:ext uri="{FF2B5EF4-FFF2-40B4-BE49-F238E27FC236}">
                <a16:creationId xmlns:a16="http://schemas.microsoft.com/office/drawing/2014/main" id="{1DB7B6C2-5C8B-4BEE-9A23-63D59E9E18ED}"/>
              </a:ext>
            </a:extLst>
          </p:cNvPr>
          <p:cNvCxnSpPr>
            <a:cxnSpLocks noChangeShapeType="1"/>
          </p:cNvCxnSpPr>
          <p:nvPr/>
        </p:nvCxnSpPr>
        <p:spPr bwMode="auto">
          <a:xfrm flipH="1">
            <a:off x="4734559" y="5110047"/>
            <a:ext cx="2622428" cy="0"/>
          </a:xfrm>
          <a:prstGeom prst="line">
            <a:avLst/>
          </a:prstGeom>
          <a:solidFill>
            <a:srgbClr val="181818"/>
          </a:solidFill>
          <a:ln w="19050">
            <a:solidFill>
              <a:srgbClr val="FF8C0A"/>
            </a:solidFill>
            <a:round/>
            <a:headEnd type="triangle" w="med" len="sm"/>
            <a:tailEnd type="triangle" w="med" len="sm"/>
          </a:ln>
        </p:spPr>
      </p:cxnSp>
      <p:sp>
        <p:nvSpPr>
          <p:cNvPr id="314" name="TextBox 313">
            <a:extLst>
              <a:ext uri="{FF2B5EF4-FFF2-40B4-BE49-F238E27FC236}">
                <a16:creationId xmlns:a16="http://schemas.microsoft.com/office/drawing/2014/main" id="{5C1D85CB-37AD-46F4-8792-5DA2C4EBA536}"/>
              </a:ext>
            </a:extLst>
          </p:cNvPr>
          <p:cNvSpPr txBox="1"/>
          <p:nvPr/>
        </p:nvSpPr>
        <p:spPr bwMode="auto">
          <a:xfrm>
            <a:off x="4217419" y="3023987"/>
            <a:ext cx="643372" cy="221018"/>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r>
              <a:rPr kumimoji="0" lang="en-US" sz="1200" b="0" i="0" u="none" strike="noStrike" kern="1200" cap="none" spc="0" normalizeH="0" baseline="0" noProof="0">
                <a:ln>
                  <a:noFill/>
                </a:ln>
                <a:solidFill>
                  <a:srgbClr val="181818"/>
                </a:solidFill>
                <a:effectLst/>
                <a:uLnTx/>
                <a:uFillTx/>
                <a:latin typeface="Ericsson Hilda"/>
                <a:ea typeface="+mn-ea"/>
                <a:cs typeface="+mn-cs"/>
              </a:rPr>
              <a:t>Option 1</a:t>
            </a:r>
          </a:p>
        </p:txBody>
      </p:sp>
      <p:sp>
        <p:nvSpPr>
          <p:cNvPr id="315" name="TextBox 314">
            <a:extLst>
              <a:ext uri="{FF2B5EF4-FFF2-40B4-BE49-F238E27FC236}">
                <a16:creationId xmlns:a16="http://schemas.microsoft.com/office/drawing/2014/main" id="{348D516D-57A5-470A-B96D-353F2EB83E28}"/>
              </a:ext>
            </a:extLst>
          </p:cNvPr>
          <p:cNvSpPr txBox="1"/>
          <p:nvPr/>
        </p:nvSpPr>
        <p:spPr bwMode="auto">
          <a:xfrm>
            <a:off x="7152607" y="3006037"/>
            <a:ext cx="643372" cy="221018"/>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r>
              <a:rPr kumimoji="0" lang="en-US" sz="1200" b="0" i="0" u="none" strike="noStrike" kern="1200" cap="none" spc="0" normalizeH="0" baseline="0" noProof="0">
                <a:ln>
                  <a:noFill/>
                </a:ln>
                <a:solidFill>
                  <a:srgbClr val="181818"/>
                </a:solidFill>
                <a:effectLst/>
                <a:uLnTx/>
                <a:uFillTx/>
                <a:latin typeface="Ericsson Hilda"/>
                <a:ea typeface="+mn-ea"/>
                <a:cs typeface="+mn-cs"/>
              </a:rPr>
              <a:t>Option 2</a:t>
            </a:r>
          </a:p>
        </p:txBody>
      </p:sp>
      <p:grpSp>
        <p:nvGrpSpPr>
          <p:cNvPr id="316" name="Group 315">
            <a:extLst>
              <a:ext uri="{FF2B5EF4-FFF2-40B4-BE49-F238E27FC236}">
                <a16:creationId xmlns:a16="http://schemas.microsoft.com/office/drawing/2014/main" id="{EFDCD351-DF04-45EC-BFC0-42732CC1DC66}"/>
              </a:ext>
            </a:extLst>
          </p:cNvPr>
          <p:cNvGrpSpPr/>
          <p:nvPr/>
        </p:nvGrpSpPr>
        <p:grpSpPr>
          <a:xfrm>
            <a:off x="6750635" y="4912183"/>
            <a:ext cx="228402" cy="310748"/>
            <a:chOff x="10129764" y="745508"/>
            <a:chExt cx="228402" cy="310748"/>
          </a:xfrm>
        </p:grpSpPr>
        <p:grpSp>
          <p:nvGrpSpPr>
            <p:cNvPr id="317" name="Group 316">
              <a:extLst>
                <a:ext uri="{FF2B5EF4-FFF2-40B4-BE49-F238E27FC236}">
                  <a16:creationId xmlns:a16="http://schemas.microsoft.com/office/drawing/2014/main" id="{AF7FCA16-9239-4037-8737-310391484E03}"/>
                </a:ext>
              </a:extLst>
            </p:cNvPr>
            <p:cNvGrpSpPr>
              <a:grpSpLocks noChangeAspect="1"/>
            </p:cNvGrpSpPr>
            <p:nvPr/>
          </p:nvGrpSpPr>
          <p:grpSpPr>
            <a:xfrm>
              <a:off x="10129764" y="745508"/>
              <a:ext cx="228402" cy="310748"/>
              <a:chOff x="1373325" y="5272742"/>
              <a:chExt cx="441059" cy="600075"/>
            </a:xfrm>
          </p:grpSpPr>
          <p:sp>
            <p:nvSpPr>
              <p:cNvPr id="319" name="Rectangle 318">
                <a:extLst>
                  <a:ext uri="{FF2B5EF4-FFF2-40B4-BE49-F238E27FC236}">
                    <a16:creationId xmlns:a16="http://schemas.microsoft.com/office/drawing/2014/main" id="{E3D10796-24ED-4EAE-A70F-1B2961A9D05A}"/>
                  </a:ext>
                </a:extLst>
              </p:cNvPr>
              <p:cNvSpPr/>
              <p:nvPr/>
            </p:nvSpPr>
            <p:spPr bwMode="auto">
              <a:xfrm>
                <a:off x="1373325" y="5276465"/>
                <a:ext cx="428625" cy="596352"/>
              </a:xfrm>
              <a:prstGeom prst="rect">
                <a:avLst/>
              </a:prstGeom>
              <a:solidFill>
                <a:srgbClr val="FFFFFF"/>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Ericsson Hilda"/>
                  <a:ea typeface="+mn-ea"/>
                  <a:cs typeface="+mn-cs"/>
                </a:endParaRPr>
              </a:p>
            </p:txBody>
          </p:sp>
          <p:pic>
            <p:nvPicPr>
              <p:cNvPr id="320" name="Graphic 319">
                <a:extLst>
                  <a:ext uri="{FF2B5EF4-FFF2-40B4-BE49-F238E27FC236}">
                    <a16:creationId xmlns:a16="http://schemas.microsoft.com/office/drawing/2014/main" id="{743017CA-5437-45CA-943A-E3E9321200B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85759" y="5272742"/>
                <a:ext cx="428625" cy="600075"/>
              </a:xfrm>
              <a:prstGeom prst="rect">
                <a:avLst/>
              </a:prstGeom>
            </p:spPr>
          </p:pic>
        </p:grpSp>
        <p:sp>
          <p:nvSpPr>
            <p:cNvPr id="318" name="TextBox 317">
              <a:extLst>
                <a:ext uri="{FF2B5EF4-FFF2-40B4-BE49-F238E27FC236}">
                  <a16:creationId xmlns:a16="http://schemas.microsoft.com/office/drawing/2014/main" id="{8128424D-F805-48D3-910D-123ECD3FB65E}"/>
                </a:ext>
              </a:extLst>
            </p:cNvPr>
            <p:cNvSpPr txBox="1"/>
            <p:nvPr/>
          </p:nvSpPr>
          <p:spPr bwMode="auto">
            <a:xfrm>
              <a:off x="10129764" y="760261"/>
              <a:ext cx="157663" cy="221018"/>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r>
                <a:rPr kumimoji="0" lang="en-US" sz="1200" b="1" i="0" u="none" strike="noStrike" kern="0" cap="none" spc="0" normalizeH="0" baseline="0" noProof="0">
                  <a:ln>
                    <a:noFill/>
                  </a:ln>
                  <a:solidFill>
                    <a:srgbClr val="181818"/>
                  </a:solidFill>
                  <a:effectLst/>
                  <a:uLnTx/>
                  <a:uFillTx/>
                  <a:latin typeface="Arial" charset="0"/>
                  <a:ea typeface="+mn-ea"/>
                  <a:cs typeface="+mn-cs"/>
                </a:rPr>
                <a:t>2</a:t>
              </a:r>
            </a:p>
          </p:txBody>
        </p:sp>
      </p:grpSp>
      <p:grpSp>
        <p:nvGrpSpPr>
          <p:cNvPr id="321" name="Group 320">
            <a:extLst>
              <a:ext uri="{FF2B5EF4-FFF2-40B4-BE49-F238E27FC236}">
                <a16:creationId xmlns:a16="http://schemas.microsoft.com/office/drawing/2014/main" id="{139114DA-8FA6-41AB-847B-F487FC42A7D6}"/>
              </a:ext>
            </a:extLst>
          </p:cNvPr>
          <p:cNvGrpSpPr/>
          <p:nvPr/>
        </p:nvGrpSpPr>
        <p:grpSpPr>
          <a:xfrm>
            <a:off x="5130023" y="4694174"/>
            <a:ext cx="221963" cy="310748"/>
            <a:chOff x="10129764" y="745508"/>
            <a:chExt cx="221963" cy="310748"/>
          </a:xfrm>
        </p:grpSpPr>
        <p:grpSp>
          <p:nvGrpSpPr>
            <p:cNvPr id="322" name="Group 321">
              <a:extLst>
                <a:ext uri="{FF2B5EF4-FFF2-40B4-BE49-F238E27FC236}">
                  <a16:creationId xmlns:a16="http://schemas.microsoft.com/office/drawing/2014/main" id="{03CCE445-580E-4C74-8D76-A53D5B3DA155}"/>
                </a:ext>
              </a:extLst>
            </p:cNvPr>
            <p:cNvGrpSpPr>
              <a:grpSpLocks noChangeAspect="1"/>
            </p:cNvGrpSpPr>
            <p:nvPr/>
          </p:nvGrpSpPr>
          <p:grpSpPr>
            <a:xfrm>
              <a:off x="10129764" y="745508"/>
              <a:ext cx="221963" cy="310748"/>
              <a:chOff x="1373325" y="5272742"/>
              <a:chExt cx="428625" cy="600075"/>
            </a:xfrm>
          </p:grpSpPr>
          <p:sp>
            <p:nvSpPr>
              <p:cNvPr id="324" name="Rectangle 323">
                <a:extLst>
                  <a:ext uri="{FF2B5EF4-FFF2-40B4-BE49-F238E27FC236}">
                    <a16:creationId xmlns:a16="http://schemas.microsoft.com/office/drawing/2014/main" id="{8394223F-5F1F-469D-8AC1-DFECECAB82C8}"/>
                  </a:ext>
                </a:extLst>
              </p:cNvPr>
              <p:cNvSpPr/>
              <p:nvPr/>
            </p:nvSpPr>
            <p:spPr bwMode="auto">
              <a:xfrm>
                <a:off x="1373325" y="5276465"/>
                <a:ext cx="428625" cy="596352"/>
              </a:xfrm>
              <a:prstGeom prst="rect">
                <a:avLst/>
              </a:prstGeom>
              <a:solidFill>
                <a:srgbClr val="FFFFFF"/>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Ericsson Hilda"/>
                  <a:ea typeface="+mn-ea"/>
                  <a:cs typeface="+mn-cs"/>
                </a:endParaRPr>
              </a:p>
            </p:txBody>
          </p:sp>
          <p:pic>
            <p:nvPicPr>
              <p:cNvPr id="325" name="Graphic 324">
                <a:extLst>
                  <a:ext uri="{FF2B5EF4-FFF2-40B4-BE49-F238E27FC236}">
                    <a16:creationId xmlns:a16="http://schemas.microsoft.com/office/drawing/2014/main" id="{02E90A90-9452-401D-8BF5-15B7044619D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73325" y="5272742"/>
                <a:ext cx="428625" cy="600075"/>
              </a:xfrm>
              <a:prstGeom prst="rect">
                <a:avLst/>
              </a:prstGeom>
            </p:spPr>
          </p:pic>
        </p:grpSp>
        <p:sp>
          <p:nvSpPr>
            <p:cNvPr id="323" name="TextBox 322">
              <a:extLst>
                <a:ext uri="{FF2B5EF4-FFF2-40B4-BE49-F238E27FC236}">
                  <a16:creationId xmlns:a16="http://schemas.microsoft.com/office/drawing/2014/main" id="{5ECA2D80-98D9-4AAF-A409-8F54B50474B9}"/>
                </a:ext>
              </a:extLst>
            </p:cNvPr>
            <p:cNvSpPr txBox="1"/>
            <p:nvPr/>
          </p:nvSpPr>
          <p:spPr bwMode="auto">
            <a:xfrm>
              <a:off x="10129764" y="760261"/>
              <a:ext cx="159265" cy="221018"/>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r>
                <a:rPr kumimoji="0" lang="en-US" sz="1200" b="1" i="0" u="none" strike="noStrike" kern="0" cap="none" spc="0" normalizeH="0" baseline="0" noProof="0">
                  <a:ln>
                    <a:noFill/>
                  </a:ln>
                  <a:solidFill>
                    <a:srgbClr val="181818"/>
                  </a:solidFill>
                  <a:effectLst/>
                  <a:uLnTx/>
                  <a:uFillTx/>
                  <a:latin typeface="Arial" charset="0"/>
                  <a:ea typeface="+mn-ea"/>
                  <a:cs typeface="+mn-cs"/>
                </a:rPr>
                <a:t>1</a:t>
              </a:r>
            </a:p>
          </p:txBody>
        </p:sp>
      </p:grpSp>
      <p:sp>
        <p:nvSpPr>
          <p:cNvPr id="326" name="AutoShape 15" descr="bpct-blend1">
            <a:extLst>
              <a:ext uri="{FF2B5EF4-FFF2-40B4-BE49-F238E27FC236}">
                <a16:creationId xmlns:a16="http://schemas.microsoft.com/office/drawing/2014/main" id="{7D9C439B-2781-478D-8B99-2086C0337DC8}"/>
              </a:ext>
            </a:extLst>
          </p:cNvPr>
          <p:cNvSpPr>
            <a:spLocks noChangeArrowheads="1"/>
          </p:cNvSpPr>
          <p:nvPr/>
        </p:nvSpPr>
        <p:spPr bwMode="auto">
          <a:xfrm>
            <a:off x="6606562" y="2298816"/>
            <a:ext cx="1097013" cy="441893"/>
          </a:xfrm>
          <a:prstGeom prst="roundRect">
            <a:avLst>
              <a:gd name="adj" fmla="val 0"/>
            </a:avLst>
          </a:prstGeom>
          <a:solidFill>
            <a:schemeClr val="accent5"/>
          </a:solidFill>
          <a:ln w="25400" algn="ctr">
            <a:noFill/>
            <a:round/>
            <a:headEnd/>
            <a:tailEnd/>
          </a:ln>
        </p:spPr>
        <p:txBody>
          <a:bodyPr lIns="125986" tIns="45718" rIns="91430" bIns="45718" anchor="ctr"/>
          <a:lstStyle>
            <a:lvl1pPr eaLnBrk="0" hangingPunct="0">
              <a:spcBef>
                <a:spcPct val="20000"/>
              </a:spcBef>
              <a:buClr>
                <a:srgbClr val="00A9D4"/>
              </a:buClr>
              <a:buFont typeface="Arial" pitchFamily="34" charset="0"/>
              <a:buChar char="›"/>
              <a:defRPr sz="20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9pPr>
          </a:lstStyle>
          <a:p>
            <a:pPr algn="ctr">
              <a:buClrTx/>
              <a:buNone/>
            </a:pPr>
            <a:r>
              <a:rPr lang="sv-SE" altLang="en-US" sz="1600" kern="0">
                <a:solidFill>
                  <a:schemeClr val="bg1"/>
                </a:solidFill>
                <a:latin typeface="+mj-lt"/>
              </a:rPr>
              <a:t>5GC</a:t>
            </a:r>
          </a:p>
        </p:txBody>
      </p:sp>
      <p:cxnSp>
        <p:nvCxnSpPr>
          <p:cNvPr id="327" name="Straight Connector 32">
            <a:extLst>
              <a:ext uri="{FF2B5EF4-FFF2-40B4-BE49-F238E27FC236}">
                <a16:creationId xmlns:a16="http://schemas.microsoft.com/office/drawing/2014/main" id="{7AA0D300-9582-44E4-BA37-16EA4A6138B3}"/>
              </a:ext>
            </a:extLst>
          </p:cNvPr>
          <p:cNvCxnSpPr>
            <a:cxnSpLocks noChangeShapeType="1"/>
            <a:stCxn id="308" idx="3"/>
            <a:endCxn id="326" idx="1"/>
          </p:cNvCxnSpPr>
          <p:nvPr/>
        </p:nvCxnSpPr>
        <p:spPr bwMode="auto">
          <a:xfrm flipV="1">
            <a:off x="5456680" y="2519763"/>
            <a:ext cx="1149882" cy="1"/>
          </a:xfrm>
          <a:prstGeom prst="line">
            <a:avLst/>
          </a:prstGeom>
          <a:noFill/>
          <a:ln w="28575">
            <a:solidFill>
              <a:srgbClr val="181818">
                <a:lumMod val="50000"/>
                <a:lumOff val="50000"/>
              </a:srgbClr>
            </a:solidFill>
            <a:round/>
            <a:headEnd/>
            <a:tailEnd/>
          </a:ln>
          <a:extLst>
            <a:ext uri="{909E8E84-426E-40DD-AFC4-6F175D3DCCD1}">
              <a14:hiddenFill xmlns:a14="http://schemas.microsoft.com/office/drawing/2010/main">
                <a:noFill/>
              </a14:hiddenFill>
            </a:ext>
          </a:extLst>
        </p:spPr>
      </p:cxnSp>
      <p:sp>
        <p:nvSpPr>
          <p:cNvPr id="356" name="TextBox 355">
            <a:extLst>
              <a:ext uri="{FF2B5EF4-FFF2-40B4-BE49-F238E27FC236}">
                <a16:creationId xmlns:a16="http://schemas.microsoft.com/office/drawing/2014/main" id="{F9B3E084-C61D-426B-AED4-BB2147321C29}"/>
              </a:ext>
            </a:extLst>
          </p:cNvPr>
          <p:cNvSpPr txBox="1"/>
          <p:nvPr/>
        </p:nvSpPr>
        <p:spPr bwMode="auto">
          <a:xfrm>
            <a:off x="5560481" y="2251896"/>
            <a:ext cx="935119" cy="221018"/>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r>
              <a:rPr kumimoji="0" lang="en-US" sz="1200" b="0" i="0" u="none" strike="noStrike" kern="1200" cap="none" spc="0" normalizeH="0" baseline="0" noProof="0">
                <a:ln>
                  <a:noFill/>
                </a:ln>
                <a:solidFill>
                  <a:srgbClr val="181818"/>
                </a:solidFill>
                <a:effectLst/>
                <a:uLnTx/>
                <a:uFillTx/>
                <a:latin typeface="Ericsson Hilda"/>
                <a:ea typeface="+mn-ea"/>
                <a:cs typeface="+mn-cs"/>
              </a:rPr>
              <a:t>Interworking</a:t>
            </a:r>
          </a:p>
        </p:txBody>
      </p:sp>
      <p:cxnSp>
        <p:nvCxnSpPr>
          <p:cNvPr id="85" name="Straight Connector 32">
            <a:extLst>
              <a:ext uri="{FF2B5EF4-FFF2-40B4-BE49-F238E27FC236}">
                <a16:creationId xmlns:a16="http://schemas.microsoft.com/office/drawing/2014/main" id="{38180243-1908-4C41-92B2-7018758FD709}"/>
              </a:ext>
            </a:extLst>
          </p:cNvPr>
          <p:cNvCxnSpPr>
            <a:cxnSpLocks noChangeShapeType="1"/>
            <a:stCxn id="90" idx="1"/>
          </p:cNvCxnSpPr>
          <p:nvPr/>
        </p:nvCxnSpPr>
        <p:spPr bwMode="auto">
          <a:xfrm flipV="1">
            <a:off x="8961428" y="2740709"/>
            <a:ext cx="1252057" cy="1366347"/>
          </a:xfrm>
          <a:prstGeom prst="line">
            <a:avLst/>
          </a:prstGeom>
          <a:noFill/>
          <a:ln w="28575">
            <a:solidFill>
              <a:srgbClr val="181818">
                <a:lumMod val="50000"/>
                <a:lumOff val="50000"/>
              </a:srgbClr>
            </a:solidFill>
            <a:round/>
            <a:headEnd/>
            <a:tailEnd/>
          </a:ln>
          <a:extLst>
            <a:ext uri="{909E8E84-426E-40DD-AFC4-6F175D3DCCD1}">
              <a14:hiddenFill xmlns:a14="http://schemas.microsoft.com/office/drawing/2010/main">
                <a:noFill/>
              </a14:hiddenFill>
            </a:ext>
          </a:extLst>
        </p:spPr>
      </p:cxnSp>
      <p:sp>
        <p:nvSpPr>
          <p:cNvPr id="86" name="TextBox 37">
            <a:extLst>
              <a:ext uri="{FF2B5EF4-FFF2-40B4-BE49-F238E27FC236}">
                <a16:creationId xmlns:a16="http://schemas.microsoft.com/office/drawing/2014/main" id="{1CD8893E-B569-4893-8306-56E6F4D81FD9}"/>
              </a:ext>
            </a:extLst>
          </p:cNvPr>
          <p:cNvSpPr txBox="1">
            <a:spLocks noChangeArrowheads="1"/>
          </p:cNvSpPr>
          <p:nvPr/>
        </p:nvSpPr>
        <p:spPr bwMode="auto">
          <a:xfrm>
            <a:off x="9000178" y="4410794"/>
            <a:ext cx="532518" cy="3385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rgbClr val="00A9D4"/>
              </a:buClr>
              <a:buFont typeface="Arial" charset="0"/>
              <a:buChar char="›"/>
              <a:defRPr sz="2000">
                <a:solidFill>
                  <a:schemeClr val="tx1"/>
                </a:solidFill>
                <a:latin typeface="Arial" charset="0"/>
              </a:defRPr>
            </a:lvl1pPr>
            <a:lvl2pPr marL="742950" indent="-285750" eaLnBrk="0" hangingPunct="0">
              <a:spcBef>
                <a:spcPct val="20000"/>
              </a:spcBef>
              <a:buClr>
                <a:schemeClr val="tx1"/>
              </a:buClr>
              <a:buFont typeface="Ericsson Capital TT" charset="0"/>
              <a:buChar char="–"/>
              <a:defRPr>
                <a:solidFill>
                  <a:schemeClr val="tx1"/>
                </a:solidFill>
                <a:latin typeface="Arial" charset="0"/>
              </a:defRPr>
            </a:lvl2pPr>
            <a:lvl3pPr marL="1143000" indent="-228600" eaLnBrk="0" hangingPunct="0">
              <a:spcBef>
                <a:spcPct val="20000"/>
              </a:spcBef>
              <a:buClr>
                <a:srgbClr val="92CCE5"/>
              </a:buClr>
              <a:buFont typeface="Ericsson Capital TT" charset="0"/>
              <a:buChar char="›"/>
              <a:defRPr>
                <a:solidFill>
                  <a:schemeClr val="tx1"/>
                </a:solidFill>
                <a:latin typeface="Arial" charset="0"/>
              </a:defRPr>
            </a:lvl3pPr>
            <a:lvl4pPr marL="1600200" indent="-228600" eaLnBrk="0" hangingPunct="0">
              <a:spcBef>
                <a:spcPct val="20000"/>
              </a:spcBef>
              <a:buClr>
                <a:schemeClr val="tx1"/>
              </a:buClr>
              <a:buFont typeface="Ericsson Capital TT" charset="0"/>
              <a:buChar char="-"/>
              <a:defRPr>
                <a:solidFill>
                  <a:schemeClr val="tx1"/>
                </a:solidFill>
                <a:latin typeface="Arial" charset="0"/>
              </a:defRPr>
            </a:lvl4pPr>
            <a:lvl5pPr marL="2057400" indent="-228600" eaLnBrk="0" hangingPunct="0">
              <a:spcBef>
                <a:spcPct val="20000"/>
              </a:spcBef>
              <a:buClr>
                <a:schemeClr val="tx1"/>
              </a:buClr>
              <a:buFont typeface="Ericsson Capital TT" charset="0"/>
              <a:buChar char="›"/>
              <a:defRPr>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charset="0"/>
              <a:buChar char="›"/>
              <a:defRPr>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charset="0"/>
              <a:buChar char="›"/>
              <a:defRPr>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charset="0"/>
              <a:buChar char="›"/>
              <a:defRPr>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charset="0"/>
              <a:buChar char="›"/>
              <a:defRPr>
                <a:solidFill>
                  <a:schemeClr val="tx1"/>
                </a:solidFill>
                <a:latin typeface="Arial"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sv-SE" altLang="en-US" sz="1600" b="0" i="0" u="none" strike="noStrike" kern="0" cap="none" spc="0" normalizeH="0" baseline="0" noProof="0">
                <a:ln>
                  <a:noFill/>
                </a:ln>
                <a:solidFill>
                  <a:srgbClr val="181818">
                    <a:lumMod val="50000"/>
                  </a:srgbClr>
                </a:solidFill>
                <a:effectLst/>
                <a:uLnTx/>
                <a:uFillTx/>
                <a:latin typeface="Ericsson Hilda"/>
                <a:ea typeface="+mn-ea"/>
                <a:cs typeface="+mn-cs"/>
              </a:rPr>
              <a:t>LTE</a:t>
            </a:r>
          </a:p>
        </p:txBody>
      </p:sp>
      <p:cxnSp>
        <p:nvCxnSpPr>
          <p:cNvPr id="87" name="Straight Connector 32">
            <a:extLst>
              <a:ext uri="{FF2B5EF4-FFF2-40B4-BE49-F238E27FC236}">
                <a16:creationId xmlns:a16="http://schemas.microsoft.com/office/drawing/2014/main" id="{D1C18D43-669A-49A8-9C55-89029EF591AD}"/>
              </a:ext>
            </a:extLst>
          </p:cNvPr>
          <p:cNvCxnSpPr>
            <a:cxnSpLocks noChangeShapeType="1"/>
            <a:stCxn id="88" idx="7"/>
          </p:cNvCxnSpPr>
          <p:nvPr/>
        </p:nvCxnSpPr>
        <p:spPr bwMode="auto">
          <a:xfrm flipH="1" flipV="1">
            <a:off x="10213485" y="2740709"/>
            <a:ext cx="985840" cy="1366347"/>
          </a:xfrm>
          <a:prstGeom prst="line">
            <a:avLst/>
          </a:prstGeom>
          <a:noFill/>
          <a:ln w="28575">
            <a:solidFill>
              <a:srgbClr val="181818">
                <a:lumMod val="50000"/>
                <a:lumOff val="50000"/>
              </a:srgbClr>
            </a:solidFill>
            <a:round/>
            <a:headEnd/>
            <a:tailEnd/>
          </a:ln>
          <a:extLst>
            <a:ext uri="{909E8E84-426E-40DD-AFC4-6F175D3DCCD1}">
              <a14:hiddenFill xmlns:a14="http://schemas.microsoft.com/office/drawing/2010/main">
                <a:noFill/>
              </a14:hiddenFill>
            </a:ext>
          </a:extLst>
        </p:spPr>
      </p:cxnSp>
      <p:sp>
        <p:nvSpPr>
          <p:cNvPr id="88" name="Oval 20">
            <a:extLst>
              <a:ext uri="{FF2B5EF4-FFF2-40B4-BE49-F238E27FC236}">
                <a16:creationId xmlns:a16="http://schemas.microsoft.com/office/drawing/2014/main" id="{96CA70CA-6DCD-40AD-B2F1-3DED1E0DFDC0}"/>
              </a:ext>
            </a:extLst>
          </p:cNvPr>
          <p:cNvSpPr>
            <a:spLocks noChangeArrowheads="1"/>
          </p:cNvSpPr>
          <p:nvPr/>
        </p:nvSpPr>
        <p:spPr bwMode="auto">
          <a:xfrm>
            <a:off x="10405286" y="4052887"/>
            <a:ext cx="930275" cy="369887"/>
          </a:xfrm>
          <a:prstGeom prst="ellipse">
            <a:avLst/>
          </a:prstGeom>
          <a:solidFill>
            <a:srgbClr val="FF8C0A"/>
          </a:solidFill>
          <a:ln w="12700" cap="flat" cmpd="sng" algn="ctr">
            <a:no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altLang="en-US" sz="2000" b="0" i="0" u="none" strike="noStrike" kern="0" cap="none" spc="0" normalizeH="0" baseline="0" noProof="0">
              <a:ln>
                <a:noFill/>
              </a:ln>
              <a:solidFill>
                <a:srgbClr val="58585A">
                  <a:lumMod val="50000"/>
                </a:srgbClr>
              </a:solidFill>
              <a:effectLst/>
              <a:uLnTx/>
              <a:uFillTx/>
              <a:latin typeface="Arial" charset="0"/>
              <a:cs typeface="Arial" charset="0"/>
            </a:endParaRPr>
          </a:p>
        </p:txBody>
      </p:sp>
      <p:sp>
        <p:nvSpPr>
          <p:cNvPr id="89" name="TextBox 38">
            <a:extLst>
              <a:ext uri="{FF2B5EF4-FFF2-40B4-BE49-F238E27FC236}">
                <a16:creationId xmlns:a16="http://schemas.microsoft.com/office/drawing/2014/main" id="{AA469639-A619-4E8E-9C1F-89B3E5B5DCB7}"/>
              </a:ext>
            </a:extLst>
          </p:cNvPr>
          <p:cNvSpPr txBox="1">
            <a:spLocks noChangeArrowheads="1"/>
          </p:cNvSpPr>
          <p:nvPr/>
        </p:nvSpPr>
        <p:spPr bwMode="auto">
          <a:xfrm>
            <a:off x="10632299" y="4422774"/>
            <a:ext cx="457176" cy="3385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rgbClr val="00A9D4"/>
              </a:buClr>
              <a:buFont typeface="Arial" charset="0"/>
              <a:buChar char="›"/>
              <a:defRPr sz="2000">
                <a:solidFill>
                  <a:schemeClr val="tx1"/>
                </a:solidFill>
                <a:latin typeface="Arial" charset="0"/>
              </a:defRPr>
            </a:lvl1pPr>
            <a:lvl2pPr marL="742950" indent="-285750" eaLnBrk="0" hangingPunct="0">
              <a:spcBef>
                <a:spcPct val="20000"/>
              </a:spcBef>
              <a:buClr>
                <a:schemeClr val="tx1"/>
              </a:buClr>
              <a:buFont typeface="Ericsson Capital TT" charset="0"/>
              <a:buChar char="–"/>
              <a:defRPr>
                <a:solidFill>
                  <a:schemeClr val="tx1"/>
                </a:solidFill>
                <a:latin typeface="Arial" charset="0"/>
              </a:defRPr>
            </a:lvl2pPr>
            <a:lvl3pPr marL="1143000" indent="-228600" eaLnBrk="0" hangingPunct="0">
              <a:spcBef>
                <a:spcPct val="20000"/>
              </a:spcBef>
              <a:buClr>
                <a:srgbClr val="92CCE5"/>
              </a:buClr>
              <a:buFont typeface="Ericsson Capital TT" charset="0"/>
              <a:buChar char="›"/>
              <a:defRPr>
                <a:solidFill>
                  <a:schemeClr val="tx1"/>
                </a:solidFill>
                <a:latin typeface="Arial" charset="0"/>
              </a:defRPr>
            </a:lvl3pPr>
            <a:lvl4pPr marL="1600200" indent="-228600" eaLnBrk="0" hangingPunct="0">
              <a:spcBef>
                <a:spcPct val="20000"/>
              </a:spcBef>
              <a:buClr>
                <a:schemeClr val="tx1"/>
              </a:buClr>
              <a:buFont typeface="Ericsson Capital TT" charset="0"/>
              <a:buChar char="-"/>
              <a:defRPr>
                <a:solidFill>
                  <a:schemeClr val="tx1"/>
                </a:solidFill>
                <a:latin typeface="Arial" charset="0"/>
              </a:defRPr>
            </a:lvl4pPr>
            <a:lvl5pPr marL="2057400" indent="-228600" eaLnBrk="0" hangingPunct="0">
              <a:spcBef>
                <a:spcPct val="20000"/>
              </a:spcBef>
              <a:buClr>
                <a:schemeClr val="tx1"/>
              </a:buClr>
              <a:buFont typeface="Ericsson Capital TT" charset="0"/>
              <a:buChar char="›"/>
              <a:defRPr>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charset="0"/>
              <a:buChar char="›"/>
              <a:defRPr>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charset="0"/>
              <a:buChar char="›"/>
              <a:defRPr>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charset="0"/>
              <a:buChar char="›"/>
              <a:defRPr>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charset="0"/>
              <a:buChar char="›"/>
              <a:defRPr>
                <a:solidFill>
                  <a:schemeClr val="tx1"/>
                </a:solidFill>
                <a:latin typeface="Arial"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sv-SE" altLang="en-US" sz="1600" b="0" i="0" u="none" strike="noStrike" kern="0" cap="none" spc="0" normalizeH="0" baseline="0" noProof="0">
                <a:ln>
                  <a:noFill/>
                </a:ln>
                <a:solidFill>
                  <a:srgbClr val="181818">
                    <a:lumMod val="50000"/>
                  </a:srgbClr>
                </a:solidFill>
                <a:effectLst/>
                <a:uLnTx/>
                <a:uFillTx/>
                <a:latin typeface="Ericsson Hilda"/>
                <a:ea typeface="+mn-ea"/>
                <a:cs typeface="+mn-cs"/>
              </a:rPr>
              <a:t>NR</a:t>
            </a:r>
          </a:p>
        </p:txBody>
      </p:sp>
      <p:sp>
        <p:nvSpPr>
          <p:cNvPr id="90" name="Oval 81">
            <a:extLst>
              <a:ext uri="{FF2B5EF4-FFF2-40B4-BE49-F238E27FC236}">
                <a16:creationId xmlns:a16="http://schemas.microsoft.com/office/drawing/2014/main" id="{22C55FDD-CA34-4608-85FE-FB99835A497C}"/>
              </a:ext>
            </a:extLst>
          </p:cNvPr>
          <p:cNvSpPr>
            <a:spLocks noChangeArrowheads="1"/>
          </p:cNvSpPr>
          <p:nvPr/>
        </p:nvSpPr>
        <p:spPr bwMode="auto">
          <a:xfrm>
            <a:off x="8825192" y="4052887"/>
            <a:ext cx="930275" cy="369887"/>
          </a:xfrm>
          <a:prstGeom prst="ellipse">
            <a:avLst/>
          </a:prstGeom>
          <a:solidFill>
            <a:srgbClr val="0FC373"/>
          </a:solidFill>
          <a:ln w="12700" cap="flat" cmpd="sng" algn="ctr">
            <a:no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lvl1pPr eaLnBrk="0" hangingPunct="0">
              <a:defRPr sz="2000">
                <a:solidFill>
                  <a:schemeClr val="tx1"/>
                </a:solidFill>
                <a:latin typeface="Arial" charset="0"/>
                <a:ea typeface="Arial" charset="0"/>
                <a:cs typeface="Arial" charset="0"/>
              </a:defRPr>
            </a:lvl1pPr>
            <a:lvl2pPr marL="742950" indent="-285750" eaLnBrk="0" hangingPunct="0">
              <a:defRPr sz="2000">
                <a:solidFill>
                  <a:schemeClr val="tx1"/>
                </a:solidFill>
                <a:latin typeface="Arial" charset="0"/>
                <a:ea typeface="Arial" charset="0"/>
                <a:cs typeface="Arial" charset="0"/>
              </a:defRPr>
            </a:lvl2pPr>
            <a:lvl3pPr marL="1143000" indent="-228600" eaLnBrk="0" hangingPunct="0">
              <a:defRPr sz="2000">
                <a:solidFill>
                  <a:schemeClr val="tx1"/>
                </a:solidFill>
                <a:latin typeface="Arial" charset="0"/>
                <a:ea typeface="Arial" charset="0"/>
                <a:cs typeface="Arial" charset="0"/>
              </a:defRPr>
            </a:lvl3pPr>
            <a:lvl4pPr marL="1600200" indent="-228600" eaLnBrk="0" hangingPunct="0">
              <a:defRPr sz="2000">
                <a:solidFill>
                  <a:schemeClr val="tx1"/>
                </a:solidFill>
                <a:latin typeface="Arial" charset="0"/>
                <a:ea typeface="Arial" charset="0"/>
                <a:cs typeface="Arial" charset="0"/>
              </a:defRPr>
            </a:lvl4pPr>
            <a:lvl5pPr marL="2057400" indent="-228600" eaLnBrk="0" hangingPunct="0">
              <a:defRPr sz="20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ea typeface="Arial" charset="0"/>
                <a:cs typeface="Arial"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altLang="en-US" sz="2000" b="0" i="0" u="none" strike="noStrike" kern="0" cap="none" spc="0" normalizeH="0" baseline="0" noProof="0">
              <a:ln>
                <a:noFill/>
              </a:ln>
              <a:solidFill>
                <a:srgbClr val="181818">
                  <a:lumMod val="50000"/>
                </a:srgbClr>
              </a:solidFill>
              <a:effectLst/>
              <a:uLnTx/>
              <a:uFillTx/>
              <a:latin typeface="Ericsson Hilda"/>
              <a:cs typeface="Arial" charset="0"/>
            </a:endParaRPr>
          </a:p>
        </p:txBody>
      </p:sp>
      <p:pic>
        <p:nvPicPr>
          <p:cNvPr id="92" name="Content Placeholder 11">
            <a:extLst>
              <a:ext uri="{FF2B5EF4-FFF2-40B4-BE49-F238E27FC236}">
                <a16:creationId xmlns:a16="http://schemas.microsoft.com/office/drawing/2014/main" id="{74998EBE-31A6-40E4-AF90-8596AD668EB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24518" y="3499857"/>
            <a:ext cx="539158" cy="702834"/>
          </a:xfrm>
          <a:prstGeom prst="rect">
            <a:avLst/>
          </a:prstGeom>
        </p:spPr>
      </p:pic>
      <p:pic>
        <p:nvPicPr>
          <p:cNvPr id="93" name="Content Placeholder 11">
            <a:extLst>
              <a:ext uri="{FF2B5EF4-FFF2-40B4-BE49-F238E27FC236}">
                <a16:creationId xmlns:a16="http://schemas.microsoft.com/office/drawing/2014/main" id="{F8BF39B4-DFA4-4EB4-9B09-CF4B17145FF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22165" y="3492383"/>
            <a:ext cx="539158" cy="702834"/>
          </a:xfrm>
          <a:prstGeom prst="rect">
            <a:avLst/>
          </a:prstGeom>
        </p:spPr>
      </p:pic>
      <p:cxnSp>
        <p:nvCxnSpPr>
          <p:cNvPr id="94" name="Straight Connector 65">
            <a:extLst>
              <a:ext uri="{FF2B5EF4-FFF2-40B4-BE49-F238E27FC236}">
                <a16:creationId xmlns:a16="http://schemas.microsoft.com/office/drawing/2014/main" id="{9D640E49-CA3E-401B-97F1-6BE9D8F12034}"/>
              </a:ext>
            </a:extLst>
          </p:cNvPr>
          <p:cNvCxnSpPr>
            <a:cxnSpLocks noChangeShapeType="1"/>
          </p:cNvCxnSpPr>
          <p:nvPr/>
        </p:nvCxnSpPr>
        <p:spPr bwMode="auto">
          <a:xfrm flipH="1" flipV="1">
            <a:off x="8790372" y="4872542"/>
            <a:ext cx="1012893" cy="10981"/>
          </a:xfrm>
          <a:prstGeom prst="line">
            <a:avLst/>
          </a:prstGeom>
          <a:solidFill>
            <a:srgbClr val="181818"/>
          </a:solidFill>
          <a:ln w="19050">
            <a:solidFill>
              <a:srgbClr val="0FC373"/>
            </a:solidFill>
            <a:round/>
            <a:headEnd type="triangle" w="med" len="sm"/>
            <a:tailEnd type="triangle" w="med" len="sm"/>
          </a:ln>
        </p:spPr>
      </p:cxnSp>
      <p:cxnSp>
        <p:nvCxnSpPr>
          <p:cNvPr id="95" name="Straight Connector 65">
            <a:extLst>
              <a:ext uri="{FF2B5EF4-FFF2-40B4-BE49-F238E27FC236}">
                <a16:creationId xmlns:a16="http://schemas.microsoft.com/office/drawing/2014/main" id="{E853DD8B-46A5-41F1-A027-E2B2855F0B1E}"/>
              </a:ext>
            </a:extLst>
          </p:cNvPr>
          <p:cNvCxnSpPr>
            <a:cxnSpLocks noChangeShapeType="1"/>
          </p:cNvCxnSpPr>
          <p:nvPr/>
        </p:nvCxnSpPr>
        <p:spPr bwMode="auto">
          <a:xfrm flipH="1">
            <a:off x="8790372" y="5333340"/>
            <a:ext cx="2622428" cy="0"/>
          </a:xfrm>
          <a:prstGeom prst="line">
            <a:avLst/>
          </a:prstGeom>
          <a:solidFill>
            <a:srgbClr val="181818"/>
          </a:solidFill>
          <a:ln w="19050">
            <a:solidFill>
              <a:srgbClr val="FF8C0A"/>
            </a:solidFill>
            <a:round/>
            <a:headEnd type="triangle" w="med" len="sm"/>
            <a:tailEnd type="triangle" w="med" len="sm"/>
          </a:ln>
        </p:spPr>
      </p:cxnSp>
      <p:sp>
        <p:nvSpPr>
          <p:cNvPr id="96" name="TextBox 95">
            <a:extLst>
              <a:ext uri="{FF2B5EF4-FFF2-40B4-BE49-F238E27FC236}">
                <a16:creationId xmlns:a16="http://schemas.microsoft.com/office/drawing/2014/main" id="{8AD3CF91-DEDF-4A30-902F-D1A9E3D0518D}"/>
              </a:ext>
            </a:extLst>
          </p:cNvPr>
          <p:cNvSpPr txBox="1"/>
          <p:nvPr/>
        </p:nvSpPr>
        <p:spPr bwMode="auto">
          <a:xfrm>
            <a:off x="8273232" y="3023987"/>
            <a:ext cx="797260" cy="221018"/>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r>
              <a:rPr kumimoji="0" lang="en-US" sz="1200" b="0" i="0" u="none" strike="noStrike" kern="1200" cap="none" spc="0" normalizeH="0" baseline="0" noProof="0">
                <a:ln>
                  <a:noFill/>
                </a:ln>
                <a:solidFill>
                  <a:srgbClr val="181818"/>
                </a:solidFill>
                <a:effectLst/>
                <a:uLnTx/>
                <a:uFillTx/>
                <a:latin typeface="Ericsson Hilda"/>
                <a:ea typeface="+mn-ea"/>
                <a:cs typeface="+mn-cs"/>
              </a:rPr>
              <a:t>Option 1/3</a:t>
            </a:r>
          </a:p>
        </p:txBody>
      </p:sp>
      <p:sp>
        <p:nvSpPr>
          <p:cNvPr id="97" name="TextBox 96">
            <a:extLst>
              <a:ext uri="{FF2B5EF4-FFF2-40B4-BE49-F238E27FC236}">
                <a16:creationId xmlns:a16="http://schemas.microsoft.com/office/drawing/2014/main" id="{BD9FBA97-81A3-4767-909C-BA4CEF8EACAC}"/>
              </a:ext>
            </a:extLst>
          </p:cNvPr>
          <p:cNvSpPr txBox="1"/>
          <p:nvPr/>
        </p:nvSpPr>
        <p:spPr bwMode="auto">
          <a:xfrm>
            <a:off x="11208420" y="3006037"/>
            <a:ext cx="643372" cy="221018"/>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r>
              <a:rPr kumimoji="0" lang="en-US" sz="1200" b="0" i="0" u="none" strike="noStrike" kern="1200" cap="none" spc="0" normalizeH="0" baseline="0" noProof="0">
                <a:ln>
                  <a:noFill/>
                </a:ln>
                <a:solidFill>
                  <a:srgbClr val="181818"/>
                </a:solidFill>
                <a:effectLst/>
                <a:uLnTx/>
                <a:uFillTx/>
                <a:latin typeface="Ericsson Hilda"/>
                <a:ea typeface="+mn-ea"/>
                <a:cs typeface="+mn-cs"/>
              </a:rPr>
              <a:t>Option 2</a:t>
            </a:r>
          </a:p>
        </p:txBody>
      </p:sp>
      <p:grpSp>
        <p:nvGrpSpPr>
          <p:cNvPr id="98" name="Group 97">
            <a:extLst>
              <a:ext uri="{FF2B5EF4-FFF2-40B4-BE49-F238E27FC236}">
                <a16:creationId xmlns:a16="http://schemas.microsoft.com/office/drawing/2014/main" id="{965ABDB5-1918-4C4A-BCD4-53A2F50841DB}"/>
              </a:ext>
            </a:extLst>
          </p:cNvPr>
          <p:cNvGrpSpPr/>
          <p:nvPr/>
        </p:nvGrpSpPr>
        <p:grpSpPr>
          <a:xfrm>
            <a:off x="10806448" y="5135476"/>
            <a:ext cx="228402" cy="310748"/>
            <a:chOff x="10129764" y="745508"/>
            <a:chExt cx="228402" cy="310748"/>
          </a:xfrm>
        </p:grpSpPr>
        <p:grpSp>
          <p:nvGrpSpPr>
            <p:cNvPr id="99" name="Group 98">
              <a:extLst>
                <a:ext uri="{FF2B5EF4-FFF2-40B4-BE49-F238E27FC236}">
                  <a16:creationId xmlns:a16="http://schemas.microsoft.com/office/drawing/2014/main" id="{0753BB03-269D-4833-8773-BAA2205AB03C}"/>
                </a:ext>
              </a:extLst>
            </p:cNvPr>
            <p:cNvGrpSpPr>
              <a:grpSpLocks noChangeAspect="1"/>
            </p:cNvGrpSpPr>
            <p:nvPr/>
          </p:nvGrpSpPr>
          <p:grpSpPr>
            <a:xfrm>
              <a:off x="10129764" y="745508"/>
              <a:ext cx="228402" cy="310748"/>
              <a:chOff x="1373325" y="5272742"/>
              <a:chExt cx="441059" cy="600075"/>
            </a:xfrm>
          </p:grpSpPr>
          <p:sp>
            <p:nvSpPr>
              <p:cNvPr id="101" name="Rectangle 100">
                <a:extLst>
                  <a:ext uri="{FF2B5EF4-FFF2-40B4-BE49-F238E27FC236}">
                    <a16:creationId xmlns:a16="http://schemas.microsoft.com/office/drawing/2014/main" id="{E407B325-40F4-490C-B4C0-DE401CFFA268}"/>
                  </a:ext>
                </a:extLst>
              </p:cNvPr>
              <p:cNvSpPr/>
              <p:nvPr/>
            </p:nvSpPr>
            <p:spPr bwMode="auto">
              <a:xfrm>
                <a:off x="1373325" y="5276465"/>
                <a:ext cx="428625" cy="596352"/>
              </a:xfrm>
              <a:prstGeom prst="rect">
                <a:avLst/>
              </a:prstGeom>
              <a:solidFill>
                <a:srgbClr val="FFFFFF"/>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Ericsson Hilda"/>
                  <a:ea typeface="+mn-ea"/>
                  <a:cs typeface="+mn-cs"/>
                </a:endParaRPr>
              </a:p>
            </p:txBody>
          </p:sp>
          <p:pic>
            <p:nvPicPr>
              <p:cNvPr id="102" name="Graphic 101">
                <a:extLst>
                  <a:ext uri="{FF2B5EF4-FFF2-40B4-BE49-F238E27FC236}">
                    <a16:creationId xmlns:a16="http://schemas.microsoft.com/office/drawing/2014/main" id="{382EDE8E-7B97-4373-846E-FBB9BC701F3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85759" y="5272742"/>
                <a:ext cx="428625" cy="600075"/>
              </a:xfrm>
              <a:prstGeom prst="rect">
                <a:avLst/>
              </a:prstGeom>
            </p:spPr>
          </p:pic>
        </p:grpSp>
        <p:sp>
          <p:nvSpPr>
            <p:cNvPr id="100" name="TextBox 99">
              <a:extLst>
                <a:ext uri="{FF2B5EF4-FFF2-40B4-BE49-F238E27FC236}">
                  <a16:creationId xmlns:a16="http://schemas.microsoft.com/office/drawing/2014/main" id="{DD45872E-7347-4C48-8D47-8789AAAFF3CF}"/>
                </a:ext>
              </a:extLst>
            </p:cNvPr>
            <p:cNvSpPr txBox="1"/>
            <p:nvPr/>
          </p:nvSpPr>
          <p:spPr bwMode="auto">
            <a:xfrm>
              <a:off x="10129764" y="760261"/>
              <a:ext cx="157663" cy="221018"/>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r>
                <a:rPr kumimoji="0" lang="en-US" sz="1200" b="1" i="0" u="none" strike="noStrike" kern="0" cap="none" spc="0" normalizeH="0" baseline="0" noProof="0">
                  <a:ln>
                    <a:noFill/>
                  </a:ln>
                  <a:solidFill>
                    <a:srgbClr val="181818"/>
                  </a:solidFill>
                  <a:effectLst/>
                  <a:uLnTx/>
                  <a:uFillTx/>
                  <a:latin typeface="Arial" charset="0"/>
                  <a:ea typeface="+mn-ea"/>
                  <a:cs typeface="+mn-cs"/>
                </a:rPr>
                <a:t>2</a:t>
              </a:r>
            </a:p>
          </p:txBody>
        </p:sp>
      </p:grpSp>
      <p:grpSp>
        <p:nvGrpSpPr>
          <p:cNvPr id="103" name="Group 102">
            <a:extLst>
              <a:ext uri="{FF2B5EF4-FFF2-40B4-BE49-F238E27FC236}">
                <a16:creationId xmlns:a16="http://schemas.microsoft.com/office/drawing/2014/main" id="{352735B2-4C62-46B1-8CD2-9BE691424163}"/>
              </a:ext>
            </a:extLst>
          </p:cNvPr>
          <p:cNvGrpSpPr/>
          <p:nvPr/>
        </p:nvGrpSpPr>
        <p:grpSpPr>
          <a:xfrm>
            <a:off x="9125511" y="4694174"/>
            <a:ext cx="221963" cy="310748"/>
            <a:chOff x="10129764" y="745508"/>
            <a:chExt cx="221963" cy="310748"/>
          </a:xfrm>
        </p:grpSpPr>
        <p:grpSp>
          <p:nvGrpSpPr>
            <p:cNvPr id="104" name="Group 103">
              <a:extLst>
                <a:ext uri="{FF2B5EF4-FFF2-40B4-BE49-F238E27FC236}">
                  <a16:creationId xmlns:a16="http://schemas.microsoft.com/office/drawing/2014/main" id="{81C81524-90CB-435F-AAC2-49AC223EB4CC}"/>
                </a:ext>
              </a:extLst>
            </p:cNvPr>
            <p:cNvGrpSpPr>
              <a:grpSpLocks noChangeAspect="1"/>
            </p:cNvGrpSpPr>
            <p:nvPr/>
          </p:nvGrpSpPr>
          <p:grpSpPr>
            <a:xfrm>
              <a:off x="10129764" y="745508"/>
              <a:ext cx="221963" cy="310748"/>
              <a:chOff x="1373325" y="5272742"/>
              <a:chExt cx="428625" cy="600075"/>
            </a:xfrm>
          </p:grpSpPr>
          <p:sp>
            <p:nvSpPr>
              <p:cNvPr id="106" name="Rectangle 105">
                <a:extLst>
                  <a:ext uri="{FF2B5EF4-FFF2-40B4-BE49-F238E27FC236}">
                    <a16:creationId xmlns:a16="http://schemas.microsoft.com/office/drawing/2014/main" id="{0C3DB8BA-5430-4172-8F2F-7B654983D55A}"/>
                  </a:ext>
                </a:extLst>
              </p:cNvPr>
              <p:cNvSpPr/>
              <p:nvPr/>
            </p:nvSpPr>
            <p:spPr bwMode="auto">
              <a:xfrm>
                <a:off x="1373325" y="5276465"/>
                <a:ext cx="428625" cy="596352"/>
              </a:xfrm>
              <a:prstGeom prst="rect">
                <a:avLst/>
              </a:prstGeom>
              <a:solidFill>
                <a:srgbClr val="FFFFFF"/>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Ericsson Hilda"/>
                  <a:ea typeface="+mn-ea"/>
                  <a:cs typeface="+mn-cs"/>
                </a:endParaRPr>
              </a:p>
            </p:txBody>
          </p:sp>
          <p:pic>
            <p:nvPicPr>
              <p:cNvPr id="107" name="Graphic 106">
                <a:extLst>
                  <a:ext uri="{FF2B5EF4-FFF2-40B4-BE49-F238E27FC236}">
                    <a16:creationId xmlns:a16="http://schemas.microsoft.com/office/drawing/2014/main" id="{04B4F4F6-79FC-4C5F-BD17-D7F8AA13BA4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73325" y="5272742"/>
                <a:ext cx="428625" cy="600075"/>
              </a:xfrm>
              <a:prstGeom prst="rect">
                <a:avLst/>
              </a:prstGeom>
            </p:spPr>
          </p:pic>
        </p:grpSp>
        <p:sp>
          <p:nvSpPr>
            <p:cNvPr id="105" name="TextBox 104">
              <a:extLst>
                <a:ext uri="{FF2B5EF4-FFF2-40B4-BE49-F238E27FC236}">
                  <a16:creationId xmlns:a16="http://schemas.microsoft.com/office/drawing/2014/main" id="{0DAF52A7-3FC6-4192-BFD4-0E251A5AA47B}"/>
                </a:ext>
              </a:extLst>
            </p:cNvPr>
            <p:cNvSpPr txBox="1"/>
            <p:nvPr/>
          </p:nvSpPr>
          <p:spPr bwMode="auto">
            <a:xfrm>
              <a:off x="10129764" y="760261"/>
              <a:ext cx="159265" cy="221018"/>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r>
                <a:rPr kumimoji="0" lang="en-US" sz="1200" b="1" i="0" u="none" strike="noStrike" kern="0" cap="none" spc="0" normalizeH="0" baseline="0" noProof="0">
                  <a:ln>
                    <a:noFill/>
                  </a:ln>
                  <a:solidFill>
                    <a:srgbClr val="181818"/>
                  </a:solidFill>
                  <a:effectLst/>
                  <a:uLnTx/>
                  <a:uFillTx/>
                  <a:latin typeface="Arial" charset="0"/>
                  <a:ea typeface="+mn-ea"/>
                  <a:cs typeface="+mn-cs"/>
                </a:rPr>
                <a:t>1</a:t>
              </a:r>
            </a:p>
          </p:txBody>
        </p:sp>
      </p:grpSp>
      <p:cxnSp>
        <p:nvCxnSpPr>
          <p:cNvPr id="115" name="Straight Connector 65">
            <a:extLst>
              <a:ext uri="{FF2B5EF4-FFF2-40B4-BE49-F238E27FC236}">
                <a16:creationId xmlns:a16="http://schemas.microsoft.com/office/drawing/2014/main" id="{52A0DCA2-9D70-4D9D-B98A-96E1074E611A}"/>
              </a:ext>
            </a:extLst>
          </p:cNvPr>
          <p:cNvCxnSpPr>
            <a:cxnSpLocks noChangeShapeType="1"/>
          </p:cNvCxnSpPr>
          <p:nvPr/>
        </p:nvCxnSpPr>
        <p:spPr bwMode="auto">
          <a:xfrm flipH="1" flipV="1">
            <a:off x="8796615" y="5165740"/>
            <a:ext cx="1200016" cy="2156"/>
          </a:xfrm>
          <a:prstGeom prst="line">
            <a:avLst/>
          </a:prstGeom>
          <a:solidFill>
            <a:srgbClr val="181818"/>
          </a:solidFill>
          <a:ln w="19050">
            <a:solidFill>
              <a:srgbClr val="0FC373"/>
            </a:solidFill>
            <a:round/>
            <a:headEnd type="triangle" w="med" len="sm"/>
            <a:tailEnd type="triangle" w="med" len="sm"/>
          </a:ln>
        </p:spPr>
      </p:cxnSp>
      <p:grpSp>
        <p:nvGrpSpPr>
          <p:cNvPr id="116" name="Group 115">
            <a:extLst>
              <a:ext uri="{FF2B5EF4-FFF2-40B4-BE49-F238E27FC236}">
                <a16:creationId xmlns:a16="http://schemas.microsoft.com/office/drawing/2014/main" id="{927398A9-2B90-4B62-AF5E-D6D362D0A5D6}"/>
              </a:ext>
            </a:extLst>
          </p:cNvPr>
          <p:cNvGrpSpPr/>
          <p:nvPr/>
        </p:nvGrpSpPr>
        <p:grpSpPr>
          <a:xfrm>
            <a:off x="9432606" y="4982925"/>
            <a:ext cx="221963" cy="310748"/>
            <a:chOff x="10129764" y="745508"/>
            <a:chExt cx="221963" cy="310748"/>
          </a:xfrm>
        </p:grpSpPr>
        <p:grpSp>
          <p:nvGrpSpPr>
            <p:cNvPr id="117" name="Group 116">
              <a:extLst>
                <a:ext uri="{FF2B5EF4-FFF2-40B4-BE49-F238E27FC236}">
                  <a16:creationId xmlns:a16="http://schemas.microsoft.com/office/drawing/2014/main" id="{AA6B0786-0F45-4173-ABF3-F06FAC30A3B1}"/>
                </a:ext>
              </a:extLst>
            </p:cNvPr>
            <p:cNvGrpSpPr>
              <a:grpSpLocks noChangeAspect="1"/>
            </p:cNvGrpSpPr>
            <p:nvPr/>
          </p:nvGrpSpPr>
          <p:grpSpPr>
            <a:xfrm>
              <a:off x="10129764" y="745508"/>
              <a:ext cx="221963" cy="310748"/>
              <a:chOff x="1373325" y="5272742"/>
              <a:chExt cx="428625" cy="600075"/>
            </a:xfrm>
          </p:grpSpPr>
          <p:sp>
            <p:nvSpPr>
              <p:cNvPr id="119" name="Rectangle 118">
                <a:extLst>
                  <a:ext uri="{FF2B5EF4-FFF2-40B4-BE49-F238E27FC236}">
                    <a16:creationId xmlns:a16="http://schemas.microsoft.com/office/drawing/2014/main" id="{0B2A3298-D0B4-47C2-8FBD-C2FF4DDC595F}"/>
                  </a:ext>
                </a:extLst>
              </p:cNvPr>
              <p:cNvSpPr/>
              <p:nvPr/>
            </p:nvSpPr>
            <p:spPr bwMode="auto">
              <a:xfrm>
                <a:off x="1373325" y="5276465"/>
                <a:ext cx="428625" cy="596352"/>
              </a:xfrm>
              <a:prstGeom prst="rect">
                <a:avLst/>
              </a:prstGeom>
              <a:solidFill>
                <a:srgbClr val="FFFFFF"/>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Ericsson Hilda"/>
                  <a:ea typeface="+mn-ea"/>
                  <a:cs typeface="+mn-cs"/>
                </a:endParaRPr>
              </a:p>
            </p:txBody>
          </p:sp>
          <p:pic>
            <p:nvPicPr>
              <p:cNvPr id="120" name="Graphic 119">
                <a:extLst>
                  <a:ext uri="{FF2B5EF4-FFF2-40B4-BE49-F238E27FC236}">
                    <a16:creationId xmlns:a16="http://schemas.microsoft.com/office/drawing/2014/main" id="{03630C65-C2C0-4D92-840A-520160A0062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73325" y="5272742"/>
                <a:ext cx="428625" cy="600075"/>
              </a:xfrm>
              <a:prstGeom prst="rect">
                <a:avLst/>
              </a:prstGeom>
            </p:spPr>
          </p:pic>
        </p:grpSp>
        <p:sp>
          <p:nvSpPr>
            <p:cNvPr id="118" name="TextBox 117">
              <a:extLst>
                <a:ext uri="{FF2B5EF4-FFF2-40B4-BE49-F238E27FC236}">
                  <a16:creationId xmlns:a16="http://schemas.microsoft.com/office/drawing/2014/main" id="{98FE01FD-F074-4125-A5FA-E089EBBD73E3}"/>
                </a:ext>
              </a:extLst>
            </p:cNvPr>
            <p:cNvSpPr txBox="1"/>
            <p:nvPr/>
          </p:nvSpPr>
          <p:spPr bwMode="auto">
            <a:xfrm>
              <a:off x="10129764" y="760261"/>
              <a:ext cx="157663" cy="221018"/>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r>
                <a:rPr lang="en-US" sz="1200" b="1" kern="0">
                  <a:solidFill>
                    <a:srgbClr val="181818"/>
                  </a:solidFill>
                </a:rPr>
                <a:t>3</a:t>
              </a:r>
              <a:endParaRPr kumimoji="0" lang="en-US" sz="1200" b="1" i="0" u="none" strike="noStrike" kern="0" cap="none" spc="0" normalizeH="0" baseline="0" noProof="0">
                <a:ln>
                  <a:noFill/>
                </a:ln>
                <a:solidFill>
                  <a:srgbClr val="181818"/>
                </a:solidFill>
                <a:effectLst/>
                <a:uLnTx/>
                <a:uFillTx/>
                <a:latin typeface="Arial" charset="0"/>
                <a:ea typeface="+mn-ea"/>
                <a:cs typeface="+mn-cs"/>
              </a:endParaRPr>
            </a:p>
          </p:txBody>
        </p:sp>
      </p:grpSp>
      <p:sp>
        <p:nvSpPr>
          <p:cNvPr id="109" name="Rectangle 108">
            <a:extLst>
              <a:ext uri="{FF2B5EF4-FFF2-40B4-BE49-F238E27FC236}">
                <a16:creationId xmlns:a16="http://schemas.microsoft.com/office/drawing/2014/main" id="{216CAF28-01BB-40F4-B42C-7DE2E297622B}"/>
              </a:ext>
            </a:extLst>
          </p:cNvPr>
          <p:cNvSpPr/>
          <p:nvPr/>
        </p:nvSpPr>
        <p:spPr bwMode="auto">
          <a:xfrm>
            <a:off x="9244243" y="2261884"/>
            <a:ext cx="1845232" cy="489107"/>
          </a:xfrm>
          <a:prstGeom prst="rect">
            <a:avLst/>
          </a:prstGeom>
          <a:solidFill>
            <a:schemeClr val="bg1">
              <a:lumMod val="75000"/>
            </a:schemeClr>
          </a:solidFill>
          <a:ln w="127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err="1">
              <a:ln>
                <a:noFill/>
              </a:ln>
              <a:solidFill>
                <a:schemeClr val="bg1"/>
              </a:solidFill>
              <a:effectLst/>
              <a:latin typeface="+mn-lt"/>
            </a:endParaRPr>
          </a:p>
        </p:txBody>
      </p:sp>
      <p:sp>
        <p:nvSpPr>
          <p:cNvPr id="110" name="AutoShape 15" descr="bpct-blend1">
            <a:extLst>
              <a:ext uri="{FF2B5EF4-FFF2-40B4-BE49-F238E27FC236}">
                <a16:creationId xmlns:a16="http://schemas.microsoft.com/office/drawing/2014/main" id="{3B8981B9-19E2-49D1-8B40-1FE1FCB84274}"/>
              </a:ext>
            </a:extLst>
          </p:cNvPr>
          <p:cNvSpPr>
            <a:spLocks noChangeArrowheads="1"/>
          </p:cNvSpPr>
          <p:nvPr/>
        </p:nvSpPr>
        <p:spPr bwMode="auto">
          <a:xfrm>
            <a:off x="10299153" y="2351808"/>
            <a:ext cx="703295" cy="322666"/>
          </a:xfrm>
          <a:prstGeom prst="roundRect">
            <a:avLst>
              <a:gd name="adj" fmla="val 0"/>
            </a:avLst>
          </a:prstGeom>
          <a:solidFill>
            <a:schemeClr val="accent5"/>
          </a:solidFill>
          <a:ln w="25400" algn="ctr">
            <a:noFill/>
            <a:round/>
            <a:headEnd/>
            <a:tailEnd/>
          </a:ln>
        </p:spPr>
        <p:txBody>
          <a:bodyPr lIns="125986" tIns="45718" rIns="91430" bIns="45718" anchor="ctr"/>
          <a:lstStyle>
            <a:lvl1pPr eaLnBrk="0" hangingPunct="0">
              <a:spcBef>
                <a:spcPct val="20000"/>
              </a:spcBef>
              <a:buClr>
                <a:srgbClr val="00A9D4"/>
              </a:buClr>
              <a:buFont typeface="Arial" pitchFamily="34" charset="0"/>
              <a:buChar char="›"/>
              <a:defRPr sz="20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9pPr>
          </a:lstStyle>
          <a:p>
            <a:pPr marL="0" marR="0" lvl="0" indent="0" algn="ctr" defTabSz="914400" eaLnBrk="1" fontAlgn="auto" latinLnBrk="0" hangingPunct="1">
              <a:lnSpc>
                <a:spcPct val="100000"/>
              </a:lnSpc>
              <a:spcBef>
                <a:spcPct val="20000"/>
              </a:spcBef>
              <a:spcAft>
                <a:spcPts val="0"/>
              </a:spcAft>
              <a:buClrTx/>
              <a:buSzTx/>
              <a:buFont typeface="Arial" pitchFamily="34" charset="0"/>
              <a:buNone/>
              <a:tabLst/>
              <a:defRPr/>
            </a:pPr>
            <a:r>
              <a:rPr kumimoji="0" lang="sv-SE" altLang="en-US" sz="1600" b="0" i="0" u="none" strike="noStrike" kern="0" cap="none" spc="0" normalizeH="0" baseline="0" noProof="0">
                <a:ln>
                  <a:noFill/>
                </a:ln>
                <a:solidFill>
                  <a:schemeClr val="bg1"/>
                </a:solidFill>
                <a:effectLst/>
                <a:uLnTx/>
                <a:uFillTx/>
                <a:latin typeface="+mj-lt"/>
              </a:rPr>
              <a:t>5GC</a:t>
            </a:r>
            <a:endParaRPr kumimoji="0" lang="sv-SE" altLang="en-US" sz="1200" b="0" i="0" u="none" strike="noStrike" kern="0" cap="none" spc="0" normalizeH="0" baseline="0" noProof="0">
              <a:ln>
                <a:noFill/>
              </a:ln>
              <a:solidFill>
                <a:schemeClr val="bg1"/>
              </a:solidFill>
              <a:effectLst/>
              <a:uLnTx/>
              <a:uFillTx/>
              <a:latin typeface="+mj-lt"/>
            </a:endParaRPr>
          </a:p>
        </p:txBody>
      </p:sp>
      <p:sp>
        <p:nvSpPr>
          <p:cNvPr id="111" name="AutoShape 15" descr="bpct-blend1">
            <a:extLst>
              <a:ext uri="{FF2B5EF4-FFF2-40B4-BE49-F238E27FC236}">
                <a16:creationId xmlns:a16="http://schemas.microsoft.com/office/drawing/2014/main" id="{3663AE62-7698-4899-9DCF-3EC142CFE781}"/>
              </a:ext>
            </a:extLst>
          </p:cNvPr>
          <p:cNvSpPr>
            <a:spLocks noChangeArrowheads="1"/>
          </p:cNvSpPr>
          <p:nvPr/>
        </p:nvSpPr>
        <p:spPr bwMode="auto">
          <a:xfrm>
            <a:off x="9330893" y="2333704"/>
            <a:ext cx="907028" cy="322666"/>
          </a:xfrm>
          <a:prstGeom prst="roundRect">
            <a:avLst>
              <a:gd name="adj" fmla="val 0"/>
            </a:avLst>
          </a:prstGeom>
          <a:solidFill>
            <a:schemeClr val="accent1"/>
          </a:solidFill>
          <a:ln w="25400" algn="ctr">
            <a:noFill/>
            <a:round/>
            <a:headEnd/>
            <a:tailEnd/>
          </a:ln>
        </p:spPr>
        <p:txBody>
          <a:bodyPr lIns="125986" tIns="45718" rIns="91430" bIns="45718" anchor="ctr"/>
          <a:lstStyle>
            <a:lvl1pPr eaLnBrk="0" hangingPunct="0">
              <a:spcBef>
                <a:spcPct val="20000"/>
              </a:spcBef>
              <a:buClr>
                <a:srgbClr val="00A9D4"/>
              </a:buClr>
              <a:buFont typeface="Arial" pitchFamily="34" charset="0"/>
              <a:buChar char="›"/>
              <a:defRPr sz="2000">
                <a:solidFill>
                  <a:schemeClr val="tx1"/>
                </a:solidFill>
                <a:latin typeface="Arial" pitchFamily="34" charset="0"/>
              </a:defRPr>
            </a:lvl1pPr>
            <a:lvl2pPr marL="742950" indent="-285750" eaLnBrk="0" hangingPunct="0">
              <a:spcBef>
                <a:spcPct val="20000"/>
              </a:spcBef>
              <a:buClr>
                <a:schemeClr val="tx1"/>
              </a:buClr>
              <a:buFont typeface="Ericsson Capital TT" pitchFamily="2" charset="0"/>
              <a:buChar char="–"/>
              <a:defRPr>
                <a:solidFill>
                  <a:schemeClr val="tx1"/>
                </a:solidFill>
                <a:latin typeface="Arial" pitchFamily="34" charset="0"/>
              </a:defRPr>
            </a:lvl2pPr>
            <a:lvl3pPr marL="1143000" indent="-228600" eaLnBrk="0" hangingPunct="0">
              <a:spcBef>
                <a:spcPct val="20000"/>
              </a:spcBef>
              <a:buClr>
                <a:srgbClr val="92CCE5"/>
              </a:buClr>
              <a:buFont typeface="Ericsson Capital TT" pitchFamily="2" charset="0"/>
              <a:buChar char="›"/>
              <a:defRPr>
                <a:solidFill>
                  <a:schemeClr val="tx1"/>
                </a:solidFill>
                <a:latin typeface="Arial" pitchFamily="34" charset="0"/>
              </a:defRPr>
            </a:lvl3pPr>
            <a:lvl4pPr marL="1600200" indent="-228600" eaLnBrk="0" hangingPunct="0">
              <a:spcBef>
                <a:spcPct val="20000"/>
              </a:spcBef>
              <a:buClr>
                <a:schemeClr val="tx1"/>
              </a:buClr>
              <a:buFont typeface="Ericsson Capital TT" pitchFamily="2" charset="0"/>
              <a:buChar char="-"/>
              <a:defRPr>
                <a:solidFill>
                  <a:schemeClr val="tx1"/>
                </a:solidFill>
                <a:latin typeface="Arial" pitchFamily="34" charset="0"/>
              </a:defRPr>
            </a:lvl4pPr>
            <a:lvl5pPr marL="2057400" indent="-228600" eaLnBrk="0" hangingPunct="0">
              <a:spcBef>
                <a:spcPct val="20000"/>
              </a:spcBef>
              <a:buClr>
                <a:schemeClr val="tx1"/>
              </a:buClr>
              <a:buFont typeface="Ericsson Capital TT" pitchFamily="2" charset="0"/>
              <a:buChar char="›"/>
              <a:defRPr>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Ericsson Capital TT" pitchFamily="2" charset="0"/>
              <a:buChar char="›"/>
              <a:defRPr>
                <a:solidFill>
                  <a:schemeClr val="tx1"/>
                </a:solidFill>
                <a:latin typeface="Arial" pitchFamily="34" charset="0"/>
              </a:defRPr>
            </a:lvl9pPr>
          </a:lstStyle>
          <a:p>
            <a:pPr marL="0" marR="0" lvl="0" indent="0" algn="ctr" defTabSz="914400" eaLnBrk="1" fontAlgn="auto" latinLnBrk="0" hangingPunct="1">
              <a:lnSpc>
                <a:spcPct val="100000"/>
              </a:lnSpc>
              <a:spcBef>
                <a:spcPct val="20000"/>
              </a:spcBef>
              <a:spcAft>
                <a:spcPts val="0"/>
              </a:spcAft>
              <a:buClrTx/>
              <a:buSzTx/>
              <a:buFont typeface="Arial" pitchFamily="34" charset="0"/>
              <a:buNone/>
              <a:tabLst/>
              <a:defRPr/>
            </a:pPr>
            <a:r>
              <a:rPr kumimoji="0" lang="sv-SE" altLang="en-US" sz="1600" b="0" i="0" u="none" strike="noStrike" kern="0" cap="none" spc="0" normalizeH="0" baseline="0" noProof="0">
                <a:ln>
                  <a:noFill/>
                </a:ln>
                <a:solidFill>
                  <a:schemeClr val="bg1"/>
                </a:solidFill>
                <a:effectLst/>
                <a:uLnTx/>
                <a:uFillTx/>
                <a:latin typeface="+mj-lt"/>
              </a:rPr>
              <a:t>5G EPC</a:t>
            </a:r>
            <a:endParaRPr kumimoji="0" lang="sv-SE" altLang="en-US" sz="1200" b="0" i="0" u="none" strike="noStrike" kern="0" cap="none" spc="0" normalizeH="0" baseline="0" noProof="0">
              <a:ln>
                <a:noFill/>
              </a:ln>
              <a:solidFill>
                <a:schemeClr val="bg1"/>
              </a:solidFill>
              <a:effectLst/>
              <a:uLnTx/>
              <a:uFillTx/>
              <a:latin typeface="+mj-lt"/>
            </a:endParaRPr>
          </a:p>
        </p:txBody>
      </p:sp>
      <p:sp>
        <p:nvSpPr>
          <p:cNvPr id="123" name="TextBox 122">
            <a:extLst>
              <a:ext uri="{FF2B5EF4-FFF2-40B4-BE49-F238E27FC236}">
                <a16:creationId xmlns:a16="http://schemas.microsoft.com/office/drawing/2014/main" id="{D169BC94-60D6-4028-AEB8-3CCB8A2FF291}"/>
              </a:ext>
            </a:extLst>
          </p:cNvPr>
          <p:cNvSpPr txBox="1"/>
          <p:nvPr/>
        </p:nvSpPr>
        <p:spPr>
          <a:xfrm>
            <a:off x="4774336" y="1718058"/>
            <a:ext cx="2744508" cy="338554"/>
          </a:xfrm>
          <a:prstGeom prst="rect">
            <a:avLst/>
          </a:prstGeom>
          <a:noFill/>
        </p:spPr>
        <p:txBody>
          <a:bodyPr wrap="square" rtlCol="0">
            <a:spAutoFit/>
          </a:bodyPr>
          <a:lstStyle/>
          <a:p>
            <a:r>
              <a:rPr lang="en-US" sz="1600" u="sng"/>
              <a:t>5GC w/ EPC interworking</a:t>
            </a:r>
          </a:p>
        </p:txBody>
      </p:sp>
      <p:sp>
        <p:nvSpPr>
          <p:cNvPr id="124" name="TextBox 123">
            <a:extLst>
              <a:ext uri="{FF2B5EF4-FFF2-40B4-BE49-F238E27FC236}">
                <a16:creationId xmlns:a16="http://schemas.microsoft.com/office/drawing/2014/main" id="{09A3B01A-1A8B-41AB-90BC-5741DE533505}"/>
              </a:ext>
            </a:extLst>
          </p:cNvPr>
          <p:cNvSpPr txBox="1"/>
          <p:nvPr/>
        </p:nvSpPr>
        <p:spPr>
          <a:xfrm>
            <a:off x="9332965" y="1690402"/>
            <a:ext cx="1665841" cy="338554"/>
          </a:xfrm>
          <a:prstGeom prst="rect">
            <a:avLst/>
          </a:prstGeom>
          <a:noFill/>
        </p:spPr>
        <p:txBody>
          <a:bodyPr wrap="square" rtlCol="0">
            <a:spAutoFit/>
          </a:bodyPr>
          <a:lstStyle/>
          <a:p>
            <a:r>
              <a:rPr lang="en-US" sz="1600" u="sng"/>
              <a:t>5GC + EPC</a:t>
            </a:r>
          </a:p>
        </p:txBody>
      </p:sp>
      <p:sp>
        <p:nvSpPr>
          <p:cNvPr id="126" name="TextBox 125">
            <a:extLst>
              <a:ext uri="{FF2B5EF4-FFF2-40B4-BE49-F238E27FC236}">
                <a16:creationId xmlns:a16="http://schemas.microsoft.com/office/drawing/2014/main" id="{9CB94A79-1FF9-4C93-B3F7-9E3CF437DC68}"/>
              </a:ext>
            </a:extLst>
          </p:cNvPr>
          <p:cNvSpPr txBox="1"/>
          <p:nvPr/>
        </p:nvSpPr>
        <p:spPr>
          <a:xfrm>
            <a:off x="1425875" y="1718683"/>
            <a:ext cx="2041811" cy="338554"/>
          </a:xfrm>
          <a:prstGeom prst="rect">
            <a:avLst/>
          </a:prstGeom>
          <a:noFill/>
        </p:spPr>
        <p:txBody>
          <a:bodyPr wrap="square" rtlCol="0">
            <a:spAutoFit/>
          </a:bodyPr>
          <a:lstStyle/>
          <a:p>
            <a:r>
              <a:rPr lang="en-US" sz="1600" u="sng"/>
              <a:t>5GC overlay</a:t>
            </a:r>
          </a:p>
        </p:txBody>
      </p:sp>
    </p:spTree>
    <p:extLst>
      <p:ext uri="{BB962C8B-B14F-4D97-AF65-F5344CB8AC3E}">
        <p14:creationId xmlns:p14="http://schemas.microsoft.com/office/powerpoint/2010/main" val="32646962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Group 84">
            <a:extLst>
              <a:ext uri="{FF2B5EF4-FFF2-40B4-BE49-F238E27FC236}">
                <a16:creationId xmlns:a16="http://schemas.microsoft.com/office/drawing/2014/main" id="{24E281AA-F158-4D22-82E5-DCE33D84B8CD}"/>
              </a:ext>
            </a:extLst>
          </p:cNvPr>
          <p:cNvGrpSpPr/>
          <p:nvPr/>
        </p:nvGrpSpPr>
        <p:grpSpPr>
          <a:xfrm>
            <a:off x="8290529" y="1760051"/>
            <a:ext cx="1063203" cy="720000"/>
            <a:chOff x="6850907" y="2233016"/>
            <a:chExt cx="797085" cy="593907"/>
          </a:xfrm>
        </p:grpSpPr>
        <p:pic>
          <p:nvPicPr>
            <p:cNvPr id="102" name="Graphic 101">
              <a:extLst>
                <a:ext uri="{FF2B5EF4-FFF2-40B4-BE49-F238E27FC236}">
                  <a16:creationId xmlns:a16="http://schemas.microsoft.com/office/drawing/2014/main" id="{7A46A101-BCEC-4EAE-A28C-98006E4938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0907" y="2233016"/>
              <a:ext cx="797085" cy="593907"/>
            </a:xfrm>
            <a:prstGeom prst="rect">
              <a:avLst/>
            </a:prstGeom>
          </p:spPr>
        </p:pic>
        <p:sp>
          <p:nvSpPr>
            <p:cNvPr id="103" name="Rectangle 102">
              <a:extLst>
                <a:ext uri="{FF2B5EF4-FFF2-40B4-BE49-F238E27FC236}">
                  <a16:creationId xmlns:a16="http://schemas.microsoft.com/office/drawing/2014/main" id="{7E9565B2-17CF-4E0E-B4D0-047C0E6632A8}"/>
                </a:ext>
              </a:extLst>
            </p:cNvPr>
            <p:cNvSpPr/>
            <p:nvPr/>
          </p:nvSpPr>
          <p:spPr>
            <a:xfrm>
              <a:off x="6978283" y="2466783"/>
              <a:ext cx="548009" cy="230741"/>
            </a:xfrm>
            <a:prstGeom prst="rect">
              <a:avLst/>
            </a:prstGeom>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81818">
                      <a:lumMod val="50000"/>
                      <a:lumOff val="50000"/>
                    </a:srgbClr>
                  </a:solidFill>
                  <a:effectLst/>
                  <a:uLnTx/>
                  <a:uFillTx/>
                  <a:latin typeface="Ericsson Hilda"/>
                  <a:ea typeface="+mn-ea"/>
                  <a:cs typeface="+mn-cs"/>
                </a:rPr>
                <a:t>Internet &amp;</a:t>
              </a:r>
              <a:br>
                <a:rPr kumimoji="0" lang="en-US" sz="1000" b="0" i="0" u="none" strike="noStrike" kern="1200" cap="none" spc="0" normalizeH="0" baseline="0" noProof="0">
                  <a:ln>
                    <a:noFill/>
                  </a:ln>
                  <a:solidFill>
                    <a:srgbClr val="181818">
                      <a:lumMod val="50000"/>
                      <a:lumOff val="50000"/>
                    </a:srgbClr>
                  </a:solidFill>
                  <a:effectLst/>
                  <a:uLnTx/>
                  <a:uFillTx/>
                  <a:latin typeface="Ericsson Hilda"/>
                  <a:ea typeface="+mn-ea"/>
                  <a:cs typeface="+mn-cs"/>
                </a:rPr>
              </a:br>
              <a:r>
                <a:rPr kumimoji="0" lang="en-US" sz="1000" b="0" i="0" u="none" strike="noStrike" kern="1200" cap="none" spc="0" normalizeH="0" baseline="0" noProof="0">
                  <a:ln>
                    <a:noFill/>
                  </a:ln>
                  <a:solidFill>
                    <a:srgbClr val="181818">
                      <a:lumMod val="50000"/>
                      <a:lumOff val="50000"/>
                    </a:srgbClr>
                  </a:solidFill>
                  <a:effectLst/>
                  <a:uLnTx/>
                  <a:uFillTx/>
                  <a:latin typeface="Ericsson Hilda"/>
                  <a:ea typeface="+mn-ea"/>
                  <a:cs typeface="+mn-cs"/>
                </a:rPr>
                <a:t>Data services</a:t>
              </a:r>
            </a:p>
          </p:txBody>
        </p:sp>
      </p:grpSp>
      <p:sp>
        <p:nvSpPr>
          <p:cNvPr id="101" name="TextBox 100">
            <a:extLst>
              <a:ext uri="{FF2B5EF4-FFF2-40B4-BE49-F238E27FC236}">
                <a16:creationId xmlns:a16="http://schemas.microsoft.com/office/drawing/2014/main" id="{A0133A18-32EA-49A2-8313-F85A18C8CDEA}"/>
              </a:ext>
            </a:extLst>
          </p:cNvPr>
          <p:cNvSpPr txBox="1"/>
          <p:nvPr/>
        </p:nvSpPr>
        <p:spPr bwMode="auto">
          <a:xfrm>
            <a:off x="9280663" y="5141182"/>
            <a:ext cx="450000" cy="720000"/>
          </a:xfrm>
          <a:prstGeom prst="rect">
            <a:avLst/>
          </a:prstGeom>
          <a:solidFill>
            <a:schemeClr val="bg1"/>
          </a:solidFill>
          <a:ln w="19050">
            <a:solidFill>
              <a:schemeClr val="tx2"/>
            </a:solidFill>
            <a:prstDash val="solid"/>
            <a:miter lim="800000"/>
            <a:headEnd/>
            <a:tailEnd/>
          </a:ln>
        </p:spPr>
        <p:txBody>
          <a:bodyPr vert="horz" wrap="none" lIns="0" tIns="36000" rIns="0" bIns="0" numCol="1" rtlCol="0" anchor="t" anchorCtr="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
                <a:srgbClr val="181818"/>
              </a:buClr>
              <a:buSzTx/>
              <a:buFontTx/>
              <a:buNone/>
              <a:tabLst/>
              <a:defRPr/>
            </a:pPr>
            <a:r>
              <a:rPr kumimoji="0" lang="en-US" sz="12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C</a:t>
            </a:r>
            <a:br>
              <a:rPr kumimoji="0" lang="en-US" sz="12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br>
            <a:r>
              <a:rPr kumimoji="0" lang="en-US" sz="1200" b="0" i="0" u="none" strike="noStrike" kern="1200" cap="none" spc="0" normalizeH="0" baseline="0" noProof="0">
                <a:ln>
                  <a:noFill/>
                </a:ln>
                <a:solidFill>
                  <a:srgbClr val="181818"/>
                </a:solidFill>
                <a:effectLst/>
                <a:uLnTx/>
                <a:uFillTx/>
                <a:latin typeface="Arial" charset="0"/>
                <a:ea typeface="+mn-ea"/>
                <a:cs typeface="+mn-cs"/>
              </a:rPr>
              <a:t>UE</a:t>
            </a:r>
          </a:p>
        </p:txBody>
      </p:sp>
      <p:sp>
        <p:nvSpPr>
          <p:cNvPr id="3" name="Title 2"/>
          <p:cNvSpPr>
            <a:spLocks noGrp="1"/>
          </p:cNvSpPr>
          <p:nvPr>
            <p:ph type="title"/>
          </p:nvPr>
        </p:nvSpPr>
        <p:spPr>
          <a:xfrm>
            <a:off x="359578" y="51549"/>
            <a:ext cx="10854957" cy="920293"/>
          </a:xfrm>
          <a:noFill/>
          <a:ln w="9525">
            <a:noFill/>
            <a:miter lim="800000"/>
            <a:headEnd/>
            <a:tailEnd/>
          </a:ln>
        </p:spPr>
        <p:txBody>
          <a:bodyPr vert="horz" wrap="square" lIns="72000" tIns="0" rIns="72000" bIns="0" numCol="1" anchor="ctr" anchorCtr="0" compatLnSpc="1">
            <a:prstTxWarp prst="textNoShape">
              <a:avLst/>
            </a:prstTxWarp>
            <a:normAutofit/>
          </a:bodyPr>
          <a:lstStyle/>
          <a:p>
            <a:r>
              <a:rPr lang="en-US" sz="3200"/>
              <a:t>5GC and EPC interworking – variants, single vs dual registration UE</a:t>
            </a:r>
          </a:p>
        </p:txBody>
      </p:sp>
      <p:sp>
        <p:nvSpPr>
          <p:cNvPr id="251" name="Arrow: Left-Right 250">
            <a:extLst>
              <a:ext uri="{FF2B5EF4-FFF2-40B4-BE49-F238E27FC236}">
                <a16:creationId xmlns:a16="http://schemas.microsoft.com/office/drawing/2014/main" id="{FCB38DBD-23F6-4846-B71D-26AA28F79CA4}"/>
              </a:ext>
            </a:extLst>
          </p:cNvPr>
          <p:cNvSpPr/>
          <p:nvPr/>
        </p:nvSpPr>
        <p:spPr bwMode="auto">
          <a:xfrm>
            <a:off x="5419207" y="4853892"/>
            <a:ext cx="687514" cy="122539"/>
          </a:xfrm>
          <a:prstGeom prst="leftRightArrow">
            <a:avLst>
              <a:gd name="adj1" fmla="val 49048"/>
              <a:gd name="adj2" fmla="val 85538"/>
            </a:avLst>
          </a:prstGeom>
          <a:solidFill>
            <a:schemeClr val="tx2">
              <a:lumMod val="10000"/>
              <a:lumOff val="90000"/>
            </a:schemeClr>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181818"/>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72" name="Freeform 6">
            <a:extLst>
              <a:ext uri="{FF2B5EF4-FFF2-40B4-BE49-F238E27FC236}">
                <a16:creationId xmlns:a16="http://schemas.microsoft.com/office/drawing/2014/main" id="{849874AC-B986-4FFE-B106-5944EE2E3CE8}"/>
              </a:ext>
            </a:extLst>
          </p:cNvPr>
          <p:cNvSpPr>
            <a:spLocks/>
          </p:cNvSpPr>
          <p:nvPr/>
        </p:nvSpPr>
        <p:spPr bwMode="auto">
          <a:xfrm rot="10332999">
            <a:off x="8674921" y="4732919"/>
            <a:ext cx="514784" cy="487024"/>
          </a:xfrm>
          <a:custGeom>
            <a:avLst/>
            <a:gdLst>
              <a:gd name="T0" fmla="*/ 0 w 902524"/>
              <a:gd name="T1" fmla="*/ 0 h 356260"/>
              <a:gd name="T2" fmla="*/ 70688 w 902524"/>
              <a:gd name="T3" fmla="*/ 426247 h 356260"/>
              <a:gd name="T4" fmla="*/ 62654 w 902524"/>
              <a:gd name="T5" fmla="*/ 136397 h 356260"/>
              <a:gd name="T6" fmla="*/ 122097 w 902524"/>
              <a:gd name="T7" fmla="*/ 511492 h 356260"/>
              <a:gd name="T8" fmla="*/ 122097 w 902524"/>
              <a:gd name="T9" fmla="*/ 511492 h 356260"/>
              <a:gd name="T10" fmla="*/ 0 60000 65536"/>
              <a:gd name="T11" fmla="*/ 0 60000 65536"/>
              <a:gd name="T12" fmla="*/ 0 60000 65536"/>
              <a:gd name="T13" fmla="*/ 0 60000 65536"/>
              <a:gd name="T14" fmla="*/ 0 60000 65536"/>
              <a:gd name="T15" fmla="*/ 0 w 902524"/>
              <a:gd name="T16" fmla="*/ 0 h 356260"/>
              <a:gd name="T17" fmla="*/ 902524 w 902524"/>
              <a:gd name="T18" fmla="*/ 356260 h 356260"/>
            </a:gdLst>
            <a:ahLst/>
            <a:cxnLst>
              <a:cxn ang="T10">
                <a:pos x="T0" y="T1"/>
              </a:cxn>
              <a:cxn ang="T11">
                <a:pos x="T2" y="T3"/>
              </a:cxn>
              <a:cxn ang="T12">
                <a:pos x="T4" y="T5"/>
              </a:cxn>
              <a:cxn ang="T13">
                <a:pos x="T6" y="T7"/>
              </a:cxn>
              <a:cxn ang="T14">
                <a:pos x="T8" y="T9"/>
              </a:cxn>
            </a:cxnLst>
            <a:rect l="T15" t="T16" r="T17" b="T18"/>
            <a:pathLst>
              <a:path w="902524" h="356260">
                <a:moveTo>
                  <a:pt x="0" y="0"/>
                </a:moveTo>
                <a:lnTo>
                  <a:pt x="522514" y="296883"/>
                </a:lnTo>
                <a:lnTo>
                  <a:pt x="463137" y="95003"/>
                </a:lnTo>
                <a:lnTo>
                  <a:pt x="902524" y="356260"/>
                </a:lnTo>
              </a:path>
            </a:pathLst>
          </a:custGeom>
          <a:noFill/>
          <a:ln w="9525" algn="ctr">
            <a:solidFill>
              <a:schemeClr val="tx1"/>
            </a:solidFill>
            <a:round/>
            <a:headEnd type="triangle" w="med" len="med"/>
            <a:tailEnd type="triangle" w="med" len="med"/>
          </a:ln>
        </p:spPr>
        <p:txBody>
          <a:bodyPr wrap="none" lIns="72000" rIns="72000"/>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181818"/>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cxnSp>
        <p:nvCxnSpPr>
          <p:cNvPr id="273" name="Straight Connector 272">
            <a:extLst>
              <a:ext uri="{FF2B5EF4-FFF2-40B4-BE49-F238E27FC236}">
                <a16:creationId xmlns:a16="http://schemas.microsoft.com/office/drawing/2014/main" id="{9A4C5E74-5DAB-4C94-AB95-69B84E02F6C1}"/>
              </a:ext>
            </a:extLst>
          </p:cNvPr>
          <p:cNvCxnSpPr>
            <a:cxnSpLocks/>
          </p:cNvCxnSpPr>
          <p:nvPr/>
        </p:nvCxnSpPr>
        <p:spPr bwMode="auto">
          <a:xfrm>
            <a:off x="8621587" y="3690871"/>
            <a:ext cx="1430" cy="2827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74" name="Straight Connector 273">
            <a:extLst>
              <a:ext uri="{FF2B5EF4-FFF2-40B4-BE49-F238E27FC236}">
                <a16:creationId xmlns:a16="http://schemas.microsoft.com/office/drawing/2014/main" id="{3EA17009-367F-4229-881C-4A069FB91753}"/>
              </a:ext>
            </a:extLst>
          </p:cNvPr>
          <p:cNvCxnSpPr>
            <a:cxnSpLocks/>
            <a:stCxn id="292" idx="2"/>
            <a:endCxn id="287" idx="0"/>
          </p:cNvCxnSpPr>
          <p:nvPr/>
        </p:nvCxnSpPr>
        <p:spPr bwMode="auto">
          <a:xfrm>
            <a:off x="10389025" y="3690871"/>
            <a:ext cx="0" cy="2827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281" name="Straight Connector 280">
            <a:extLst>
              <a:ext uri="{FF2B5EF4-FFF2-40B4-BE49-F238E27FC236}">
                <a16:creationId xmlns:a16="http://schemas.microsoft.com/office/drawing/2014/main" id="{A3ABC7D0-9426-4063-AE9A-FED89107CF37}"/>
              </a:ext>
            </a:extLst>
          </p:cNvPr>
          <p:cNvCxnSpPr>
            <a:cxnSpLocks/>
            <a:stCxn id="286" idx="0"/>
          </p:cNvCxnSpPr>
          <p:nvPr/>
        </p:nvCxnSpPr>
        <p:spPr>
          <a:xfrm flipV="1">
            <a:off x="8622302" y="2562540"/>
            <a:ext cx="1556860" cy="408331"/>
          </a:xfrm>
          <a:prstGeom prst="line">
            <a:avLst/>
          </a:prstGeom>
          <a:noFill/>
          <a:ln w="3175" cap="flat" cmpd="sng" algn="ctr">
            <a:solidFill>
              <a:schemeClr val="tx1"/>
            </a:solidFill>
            <a:prstDash val="dash"/>
            <a:round/>
            <a:headEnd type="none" w="med" len="med"/>
            <a:tailEnd type="none" w="med" len="med"/>
          </a:ln>
          <a:effectLst/>
        </p:spPr>
      </p:cxnSp>
      <p:cxnSp>
        <p:nvCxnSpPr>
          <p:cNvPr id="282" name="Straight Connector 281">
            <a:extLst>
              <a:ext uri="{FF2B5EF4-FFF2-40B4-BE49-F238E27FC236}">
                <a16:creationId xmlns:a16="http://schemas.microsoft.com/office/drawing/2014/main" id="{F95E9950-E921-49F5-942D-C7DB9351F857}"/>
              </a:ext>
            </a:extLst>
          </p:cNvPr>
          <p:cNvCxnSpPr>
            <a:cxnSpLocks/>
            <a:stCxn id="289" idx="2"/>
            <a:endCxn id="292" idx="0"/>
          </p:cNvCxnSpPr>
          <p:nvPr/>
        </p:nvCxnSpPr>
        <p:spPr>
          <a:xfrm>
            <a:off x="10389025" y="2675755"/>
            <a:ext cx="0" cy="295116"/>
          </a:xfrm>
          <a:prstGeom prst="line">
            <a:avLst/>
          </a:prstGeom>
          <a:noFill/>
          <a:ln w="3175" cap="flat" cmpd="sng" algn="ctr">
            <a:solidFill>
              <a:schemeClr val="tx1"/>
            </a:solidFill>
            <a:prstDash val="dash"/>
            <a:round/>
            <a:headEnd type="none" w="med" len="med"/>
            <a:tailEnd type="none" w="med" len="med"/>
          </a:ln>
          <a:effectLst/>
        </p:spPr>
      </p:cxnSp>
      <p:cxnSp>
        <p:nvCxnSpPr>
          <p:cNvPr id="283" name="Straight Connector 282">
            <a:extLst>
              <a:ext uri="{FF2B5EF4-FFF2-40B4-BE49-F238E27FC236}">
                <a16:creationId xmlns:a16="http://schemas.microsoft.com/office/drawing/2014/main" id="{A28B925C-BE49-41D9-83BD-253E35FBC498}"/>
              </a:ext>
            </a:extLst>
          </p:cNvPr>
          <p:cNvCxnSpPr>
            <a:cxnSpLocks/>
            <a:stCxn id="286" idx="0"/>
            <a:endCxn id="24" idx="2"/>
          </p:cNvCxnSpPr>
          <p:nvPr/>
        </p:nvCxnSpPr>
        <p:spPr bwMode="auto">
          <a:xfrm flipV="1">
            <a:off x="8622302" y="2425975"/>
            <a:ext cx="278595" cy="544896"/>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84" name="TextBox 283">
            <a:extLst>
              <a:ext uri="{FF2B5EF4-FFF2-40B4-BE49-F238E27FC236}">
                <a16:creationId xmlns:a16="http://schemas.microsoft.com/office/drawing/2014/main" id="{045E040B-85F3-4095-AE13-56C4BB86C85F}"/>
              </a:ext>
            </a:extLst>
          </p:cNvPr>
          <p:cNvSpPr txBox="1"/>
          <p:nvPr/>
        </p:nvSpPr>
        <p:spPr bwMode="auto">
          <a:xfrm>
            <a:off x="8397302" y="3973651"/>
            <a:ext cx="450000" cy="720000"/>
          </a:xfrm>
          <a:prstGeom prst="rect">
            <a:avLst/>
          </a:prstGeom>
          <a:solidFill>
            <a:schemeClr val="bg1"/>
          </a:solidFill>
          <a:ln w="19050">
            <a:solidFill>
              <a:schemeClr val="accent2">
                <a:lumMod val="75000"/>
              </a:schemeClr>
            </a:solidFill>
            <a:prstDash val="solid"/>
            <a:miter lim="800000"/>
            <a:headEnd/>
            <a:tailEnd/>
          </a:ln>
        </p:spPr>
        <p:txBody>
          <a:bodyPr vert="horz" wrap="none" lIns="0" tIns="36000" rIns="0" bIns="0" numCol="1" rtlCol="0" anchor="t" anchorCtr="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
                <a:srgbClr val="181818"/>
              </a:buClr>
              <a:buSzTx/>
              <a:buFontTx/>
              <a:buNone/>
              <a:tabLst/>
              <a:defRPr/>
            </a:pPr>
            <a:r>
              <a:rPr kumimoji="0" lang="en-US" sz="1600" b="0" i="0" u="none" strike="noStrike" kern="1200" cap="none" spc="0" normalizeH="0" baseline="0" noProof="0">
                <a:ln>
                  <a:noFill/>
                </a:ln>
                <a:solidFill>
                  <a:srgbClr val="0FC373">
                    <a:lumMod val="75000"/>
                  </a:srgbClr>
                </a:solidFill>
                <a:effectLst/>
                <a:uLnTx/>
                <a:uFillTx/>
                <a:latin typeface="Ericsson Technical Icons" panose="00000500000000000000" pitchFamily="2" charset="0"/>
                <a:ea typeface="+mn-ea"/>
                <a:cs typeface="+mn-cs"/>
              </a:rPr>
              <a:t>B</a:t>
            </a:r>
            <a:endParaRPr kumimoji="0" lang="en-US" sz="1600" b="0" i="0" u="none" strike="noStrike" kern="1200" cap="none" spc="0" normalizeH="0" baseline="0" noProof="0">
              <a:ln>
                <a:noFill/>
              </a:ln>
              <a:solidFill>
                <a:srgbClr val="0FC373">
                  <a:lumMod val="75000"/>
                </a:srgbClr>
              </a:solidFill>
              <a:effectLst/>
              <a:uLnTx/>
              <a:uFillTx/>
              <a:latin typeface="Arial" charset="0"/>
              <a:ea typeface="+mn-ea"/>
              <a:cs typeface="+mn-cs"/>
            </a:endParaRPr>
          </a:p>
          <a:p>
            <a:pPr marL="0" marR="0" lvl="0" indent="0" algn="ctr" defTabSz="914400" rtl="0" eaLnBrk="1" fontAlgn="base" latinLnBrk="0" hangingPunct="1">
              <a:lnSpc>
                <a:spcPct val="100000"/>
              </a:lnSpc>
              <a:spcBef>
                <a:spcPts val="600"/>
              </a:spcBef>
              <a:spcAft>
                <a:spcPct val="0"/>
              </a:spcAft>
              <a:buClr>
                <a:srgbClr val="181818"/>
              </a:buClr>
              <a:buSzTx/>
              <a:buFontTx/>
              <a:buNone/>
              <a:tabLst/>
              <a:defRPr/>
            </a:pPr>
            <a:r>
              <a:rPr kumimoji="0" lang="en-US" sz="1050" b="0" i="0" u="none" strike="noStrike" kern="1200" cap="none" spc="0" normalizeH="0" baseline="0" noProof="0">
                <a:ln>
                  <a:noFill/>
                </a:ln>
                <a:solidFill>
                  <a:srgbClr val="0FC373">
                    <a:lumMod val="75000"/>
                  </a:srgbClr>
                </a:solidFill>
                <a:effectLst/>
                <a:uLnTx/>
                <a:uFillTx/>
                <a:latin typeface="Ericsson Hilda" panose="00000500000000000000" pitchFamily="2" charset="0"/>
                <a:ea typeface="+mn-ea"/>
                <a:cs typeface="+mn-cs"/>
              </a:rPr>
              <a:t>E-</a:t>
            </a:r>
            <a:br>
              <a:rPr kumimoji="0" lang="en-US" sz="1050" b="0" i="0" u="none" strike="noStrike" kern="1200" cap="none" spc="0" normalizeH="0" baseline="0" noProof="0">
                <a:ln>
                  <a:noFill/>
                </a:ln>
                <a:solidFill>
                  <a:srgbClr val="0FC373">
                    <a:lumMod val="75000"/>
                  </a:srgbClr>
                </a:solidFill>
                <a:effectLst/>
                <a:uLnTx/>
                <a:uFillTx/>
                <a:latin typeface="Ericsson Hilda" panose="00000500000000000000" pitchFamily="2" charset="0"/>
                <a:ea typeface="+mn-ea"/>
                <a:cs typeface="+mn-cs"/>
              </a:rPr>
            </a:br>
            <a:r>
              <a:rPr kumimoji="0" lang="en-US" sz="1050" b="0" i="0" u="none" strike="noStrike" kern="1200" cap="none" spc="0" normalizeH="0" baseline="0" noProof="0">
                <a:ln>
                  <a:noFill/>
                </a:ln>
                <a:solidFill>
                  <a:srgbClr val="0FC373">
                    <a:lumMod val="75000"/>
                  </a:srgbClr>
                </a:solidFill>
                <a:effectLst/>
                <a:uLnTx/>
                <a:uFillTx/>
                <a:latin typeface="Ericsson Hilda" panose="00000500000000000000" pitchFamily="2" charset="0"/>
                <a:ea typeface="+mn-ea"/>
                <a:cs typeface="+mn-cs"/>
              </a:rPr>
              <a:t>UTRAN</a:t>
            </a:r>
          </a:p>
        </p:txBody>
      </p:sp>
      <p:sp>
        <p:nvSpPr>
          <p:cNvPr id="285" name="TextBox 284">
            <a:extLst>
              <a:ext uri="{FF2B5EF4-FFF2-40B4-BE49-F238E27FC236}">
                <a16:creationId xmlns:a16="http://schemas.microsoft.com/office/drawing/2014/main" id="{FE4D8C7E-6CFB-4307-891C-EFADA002C63D}"/>
              </a:ext>
            </a:extLst>
          </p:cNvPr>
          <p:cNvSpPr txBox="1"/>
          <p:nvPr/>
        </p:nvSpPr>
        <p:spPr bwMode="auto">
          <a:xfrm>
            <a:off x="9442237" y="1729326"/>
            <a:ext cx="450000" cy="720000"/>
          </a:xfrm>
          <a:prstGeom prst="rect">
            <a:avLst/>
          </a:prstGeom>
          <a:solidFill>
            <a:schemeClr val="bg1"/>
          </a:solidFill>
          <a:ln w="19050">
            <a:solidFill>
              <a:schemeClr val="accent2">
                <a:lumMod val="75000"/>
              </a:schemeClr>
            </a:solidFill>
            <a:prstDash val="solid"/>
            <a:miter lim="800000"/>
            <a:headEnd/>
            <a:tailEnd/>
          </a:ln>
        </p:spPr>
        <p:txBody>
          <a:bodyPr vert="horz" wrap="none" lIns="0" tIns="36000" rIns="0" bIns="0" numCol="1" rtlCol="0" anchor="t" anchorCtr="0" compatLnSpc="1">
            <a:prstTxWarp prst="textNoShape">
              <a:avLst/>
            </a:prstTxWarp>
            <a:noAutofit/>
          </a:bodyPr>
          <a:lstStyle/>
          <a:p>
            <a:pPr marL="0" marR="0" lvl="0" indent="0" algn="ctr" defTabSz="914400" rtl="0" eaLnBrk="1" fontAlgn="base" latinLnBrk="0" hangingPunct="1">
              <a:lnSpc>
                <a:spcPct val="90000"/>
              </a:lnSpc>
              <a:spcBef>
                <a:spcPts val="300"/>
              </a:spcBef>
              <a:spcAft>
                <a:spcPct val="0"/>
              </a:spcAft>
              <a:buClr>
                <a:srgbClr val="181818"/>
              </a:buClr>
              <a:buSzTx/>
              <a:buFontTx/>
              <a:buNone/>
              <a:tabLst/>
              <a:defRPr/>
            </a:pPr>
            <a:r>
              <a:rPr kumimoji="0" lang="en-US" sz="1200" b="0" i="0" u="none" strike="noStrike" kern="1200" cap="none" spc="0" normalizeH="0" baseline="0" noProof="0">
                <a:ln>
                  <a:noFill/>
                </a:ln>
                <a:solidFill>
                  <a:srgbClr val="0FC373">
                    <a:lumMod val="75000"/>
                  </a:srgbClr>
                </a:solidFill>
                <a:effectLst/>
                <a:uLnTx/>
                <a:uFillTx/>
                <a:latin typeface="Ericsson Technical Icons" panose="00000500000000000000" pitchFamily="2" charset="0"/>
                <a:ea typeface="+mn-ea"/>
                <a:cs typeface="+mn-cs"/>
              </a:rPr>
              <a:t>s</a:t>
            </a:r>
            <a:br>
              <a:rPr kumimoji="0" lang="en-US" sz="1200" b="0" i="0" u="none" strike="noStrike" kern="1200" cap="none" spc="0" normalizeH="0" baseline="0" noProof="0">
                <a:ln>
                  <a:noFill/>
                </a:ln>
                <a:solidFill>
                  <a:srgbClr val="0FC373">
                    <a:lumMod val="75000"/>
                  </a:srgbClr>
                </a:solidFill>
                <a:effectLst/>
                <a:uLnTx/>
                <a:uFillTx/>
                <a:latin typeface="Ericsson Technical Icons" panose="00000500000000000000" pitchFamily="2" charset="0"/>
                <a:ea typeface="+mn-ea"/>
                <a:cs typeface="+mn-cs"/>
              </a:rPr>
            </a:br>
            <a:r>
              <a:rPr kumimoji="0" lang="en-US" sz="1200" b="0" i="0" u="none" strike="noStrike" kern="1200" cap="none" spc="0" normalizeH="0" baseline="0" noProof="0">
                <a:ln>
                  <a:noFill/>
                </a:ln>
                <a:solidFill>
                  <a:srgbClr val="0FC373">
                    <a:lumMod val="75000"/>
                  </a:srgbClr>
                </a:solidFill>
                <a:effectLst/>
                <a:uLnTx/>
                <a:uFillTx/>
                <a:latin typeface="Ericsson Technical Icons" panose="00000500000000000000" pitchFamily="2" charset="0"/>
                <a:ea typeface="+mn-ea"/>
                <a:cs typeface="+mn-cs"/>
              </a:rPr>
              <a:t>g</a:t>
            </a:r>
          </a:p>
          <a:p>
            <a:pPr marL="0" marR="0" lvl="0" indent="0" algn="ctr" defTabSz="914400" rtl="0" eaLnBrk="1" fontAlgn="base" latinLnBrk="0" hangingPunct="1">
              <a:lnSpc>
                <a:spcPct val="100000"/>
              </a:lnSpc>
              <a:spcBef>
                <a:spcPts val="600"/>
              </a:spcBef>
              <a:spcAft>
                <a:spcPct val="0"/>
              </a:spcAft>
              <a:buClr>
                <a:srgbClr val="181818"/>
              </a:buClr>
              <a:buSzTx/>
              <a:buFontTx/>
              <a:buNone/>
              <a:tabLst/>
              <a:defRPr/>
            </a:pPr>
            <a:r>
              <a:rPr kumimoji="0" lang="en-US" sz="1200" b="0" i="0" u="none" strike="noStrike" kern="1200" cap="none" spc="0" normalizeH="0" baseline="0" noProof="0">
                <a:ln>
                  <a:noFill/>
                </a:ln>
                <a:solidFill>
                  <a:srgbClr val="0FC373">
                    <a:lumMod val="75000"/>
                  </a:srgbClr>
                </a:solidFill>
                <a:effectLst/>
                <a:uLnTx/>
                <a:uFillTx/>
                <a:latin typeface="Ericsson Hilda" panose="00000500000000000000" pitchFamily="2" charset="0"/>
                <a:ea typeface="+mn-ea"/>
                <a:cs typeface="+mn-cs"/>
              </a:rPr>
              <a:t>IMS</a:t>
            </a:r>
          </a:p>
        </p:txBody>
      </p:sp>
      <p:sp>
        <p:nvSpPr>
          <p:cNvPr id="286" name="TextBox 285">
            <a:extLst>
              <a:ext uri="{FF2B5EF4-FFF2-40B4-BE49-F238E27FC236}">
                <a16:creationId xmlns:a16="http://schemas.microsoft.com/office/drawing/2014/main" id="{7D8D7C07-ACCF-4478-8FE8-A0A18B527847}"/>
              </a:ext>
            </a:extLst>
          </p:cNvPr>
          <p:cNvSpPr txBox="1"/>
          <p:nvPr/>
        </p:nvSpPr>
        <p:spPr bwMode="auto">
          <a:xfrm>
            <a:off x="8397302" y="2970871"/>
            <a:ext cx="450000" cy="720000"/>
          </a:xfrm>
          <a:prstGeom prst="rect">
            <a:avLst/>
          </a:prstGeom>
          <a:solidFill>
            <a:schemeClr val="bg1"/>
          </a:solidFill>
          <a:ln w="19050">
            <a:solidFill>
              <a:schemeClr val="accent2">
                <a:lumMod val="75000"/>
              </a:schemeClr>
            </a:solidFill>
            <a:prstDash val="solid"/>
            <a:miter lim="800000"/>
            <a:headEnd/>
            <a:tailEnd/>
          </a:ln>
        </p:spPr>
        <p:txBody>
          <a:bodyPr vert="horz" wrap="none" lIns="0" tIns="36000" rIns="0" bIns="0" numCol="1" rtlCol="0" anchor="t" anchorCtr="0" compatLnSpc="1">
            <a:prstTxWarp prst="textNoShape">
              <a:avLst/>
            </a:prstTxWarp>
            <a:noAutofit/>
          </a:bodyPr>
          <a:lstStyle/>
          <a:p>
            <a:pPr marL="0" marR="0" lvl="0" indent="0" algn="ctr" defTabSz="914400" rtl="0" eaLnBrk="1" fontAlgn="base" latinLnBrk="0" hangingPunct="1">
              <a:lnSpc>
                <a:spcPct val="90000"/>
              </a:lnSpc>
              <a:spcBef>
                <a:spcPts val="300"/>
              </a:spcBef>
              <a:spcAft>
                <a:spcPct val="0"/>
              </a:spcAft>
              <a:buClr>
                <a:srgbClr val="181818"/>
              </a:buClr>
              <a:buSzTx/>
              <a:buFontTx/>
              <a:buNone/>
              <a:tabLst/>
              <a:defRPr/>
            </a:pPr>
            <a:r>
              <a:rPr kumimoji="0" lang="en-US" sz="1200" b="0" i="0" u="none" strike="noStrike" kern="1200" cap="none" spc="0" normalizeH="0" baseline="0" noProof="0">
                <a:ln>
                  <a:noFill/>
                </a:ln>
                <a:solidFill>
                  <a:srgbClr val="0FC373">
                    <a:lumMod val="75000"/>
                  </a:srgbClr>
                </a:solidFill>
                <a:effectLst/>
                <a:uLnTx/>
                <a:uFillTx/>
                <a:latin typeface="Ericsson Technical Icons" panose="00000500000000000000" pitchFamily="2" charset="0"/>
                <a:ea typeface="+mn-ea"/>
                <a:cs typeface="+mn-cs"/>
              </a:rPr>
              <a:t>s</a:t>
            </a:r>
            <a:br>
              <a:rPr kumimoji="0" lang="en-US" sz="1200" b="0" i="0" u="none" strike="noStrike" kern="1200" cap="none" spc="0" normalizeH="0" baseline="0" noProof="0">
                <a:ln>
                  <a:noFill/>
                </a:ln>
                <a:solidFill>
                  <a:srgbClr val="0FC373">
                    <a:lumMod val="75000"/>
                  </a:srgbClr>
                </a:solidFill>
                <a:effectLst/>
                <a:uLnTx/>
                <a:uFillTx/>
                <a:latin typeface="Ericsson Technical Icons" panose="00000500000000000000" pitchFamily="2" charset="0"/>
                <a:ea typeface="+mn-ea"/>
                <a:cs typeface="+mn-cs"/>
              </a:rPr>
            </a:br>
            <a:r>
              <a:rPr kumimoji="0" lang="en-US" sz="1200" b="0" i="0" u="none" strike="noStrike" kern="1200" cap="none" spc="0" normalizeH="0" baseline="0" noProof="0">
                <a:ln>
                  <a:noFill/>
                </a:ln>
                <a:solidFill>
                  <a:srgbClr val="0FC373">
                    <a:lumMod val="75000"/>
                  </a:srgbClr>
                </a:solidFill>
                <a:effectLst/>
                <a:uLnTx/>
                <a:uFillTx/>
                <a:latin typeface="Ericsson Technical Icons" panose="00000500000000000000" pitchFamily="2" charset="0"/>
                <a:ea typeface="+mn-ea"/>
                <a:cs typeface="+mn-cs"/>
              </a:rPr>
              <a:t>g</a:t>
            </a:r>
          </a:p>
          <a:p>
            <a:pPr marL="0" marR="0" lvl="0" indent="0" algn="ctr" defTabSz="914400" rtl="0" eaLnBrk="1" fontAlgn="base" latinLnBrk="0" hangingPunct="1">
              <a:lnSpc>
                <a:spcPct val="100000"/>
              </a:lnSpc>
              <a:spcBef>
                <a:spcPts val="600"/>
              </a:spcBef>
              <a:spcAft>
                <a:spcPct val="0"/>
              </a:spcAft>
              <a:buClr>
                <a:srgbClr val="181818"/>
              </a:buClr>
              <a:buSzTx/>
              <a:buFontTx/>
              <a:buNone/>
              <a:tabLst/>
              <a:defRPr/>
            </a:pPr>
            <a:r>
              <a:rPr kumimoji="0" lang="en-US" sz="1200" b="0" i="0" u="none" strike="noStrike" kern="1200" cap="none" spc="0" normalizeH="0" baseline="0" noProof="0">
                <a:ln>
                  <a:noFill/>
                </a:ln>
                <a:solidFill>
                  <a:srgbClr val="0FC373">
                    <a:lumMod val="75000"/>
                  </a:srgbClr>
                </a:solidFill>
                <a:effectLst/>
                <a:uLnTx/>
                <a:uFillTx/>
                <a:latin typeface="Ericsson Hilda" panose="00000500000000000000" pitchFamily="2" charset="0"/>
                <a:ea typeface="+mn-ea"/>
                <a:cs typeface="+mn-cs"/>
              </a:rPr>
              <a:t>EPC</a:t>
            </a:r>
            <a:endParaRPr kumimoji="0" lang="en-US" sz="1200" b="0" i="0" u="none" strike="noStrike" kern="1200" cap="none" spc="0" normalizeH="0" baseline="0" noProof="0">
              <a:ln>
                <a:noFill/>
              </a:ln>
              <a:solidFill>
                <a:srgbClr val="0FC373">
                  <a:lumMod val="75000"/>
                </a:srgbClr>
              </a:solidFill>
              <a:effectLst/>
              <a:uLnTx/>
              <a:uFillTx/>
              <a:latin typeface="Arial" charset="0"/>
              <a:ea typeface="+mn-ea"/>
              <a:cs typeface="+mn-cs"/>
            </a:endParaRPr>
          </a:p>
        </p:txBody>
      </p:sp>
      <p:sp>
        <p:nvSpPr>
          <p:cNvPr id="287" name="TextBox 286">
            <a:extLst>
              <a:ext uri="{FF2B5EF4-FFF2-40B4-BE49-F238E27FC236}">
                <a16:creationId xmlns:a16="http://schemas.microsoft.com/office/drawing/2014/main" id="{7E8E32AF-C2FE-4175-AE36-D694AE41F14E}"/>
              </a:ext>
            </a:extLst>
          </p:cNvPr>
          <p:cNvSpPr txBox="1"/>
          <p:nvPr/>
        </p:nvSpPr>
        <p:spPr bwMode="auto">
          <a:xfrm>
            <a:off x="10164025" y="3973651"/>
            <a:ext cx="450000" cy="720000"/>
          </a:xfrm>
          <a:prstGeom prst="rect">
            <a:avLst/>
          </a:prstGeom>
          <a:solidFill>
            <a:schemeClr val="bg1"/>
          </a:solidFill>
          <a:ln w="19050">
            <a:solidFill>
              <a:schemeClr val="accent1"/>
            </a:solidFill>
            <a:prstDash val="solid"/>
            <a:miter lim="800000"/>
            <a:headEnd/>
            <a:tailEnd/>
          </a:ln>
        </p:spPr>
        <p:txBody>
          <a:bodyPr vert="horz" wrap="none" lIns="0" tIns="36000" rIns="0" bIns="0" numCol="1" rtlCol="0" anchor="t" anchorCtr="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
                <a:srgbClr val="181818"/>
              </a:buClr>
              <a:buSzTx/>
              <a:buFontTx/>
              <a:buNone/>
              <a:tabLst/>
              <a:defRPr/>
            </a:pPr>
            <a:r>
              <a:rPr kumimoji="0" lang="en-US" sz="1600" b="0" i="0" u="none" strike="noStrike" kern="1200" cap="none" spc="0" normalizeH="0" baseline="0" noProof="0">
                <a:ln>
                  <a:noFill/>
                </a:ln>
                <a:solidFill>
                  <a:srgbClr val="0082F0"/>
                </a:solidFill>
                <a:effectLst/>
                <a:uLnTx/>
                <a:uFillTx/>
                <a:latin typeface="Ericsson Technical Icons" panose="00000500000000000000" pitchFamily="2" charset="0"/>
                <a:ea typeface="+mn-ea"/>
                <a:cs typeface="+mn-cs"/>
              </a:rPr>
              <a:t>B</a:t>
            </a:r>
            <a:endParaRPr kumimoji="0" lang="en-US" sz="1600" b="0" i="0" u="none" strike="noStrike" kern="1200" cap="none" spc="0" normalizeH="0" baseline="0" noProof="0">
              <a:ln>
                <a:noFill/>
              </a:ln>
              <a:solidFill>
                <a:srgbClr val="0082F0"/>
              </a:solidFill>
              <a:effectLst/>
              <a:uLnTx/>
              <a:uFillTx/>
              <a:latin typeface="Arial" charset="0"/>
              <a:ea typeface="+mn-ea"/>
              <a:cs typeface="+mn-cs"/>
            </a:endParaRPr>
          </a:p>
          <a:p>
            <a:pPr marL="0" marR="0" lvl="0" indent="0" algn="ctr" defTabSz="914400" rtl="0" eaLnBrk="1" fontAlgn="base" latinLnBrk="0" hangingPunct="1">
              <a:lnSpc>
                <a:spcPct val="100000"/>
              </a:lnSpc>
              <a:spcBef>
                <a:spcPts val="600"/>
              </a:spcBef>
              <a:spcAft>
                <a:spcPct val="0"/>
              </a:spcAft>
              <a:buClr>
                <a:srgbClr val="181818"/>
              </a:buClr>
              <a:buSzTx/>
              <a:buFontTx/>
              <a:buNone/>
              <a:tabLst/>
              <a:defRPr/>
            </a:pPr>
            <a:r>
              <a:rPr kumimoji="0" lang="en-US" sz="1050" b="0" i="0" u="none" strike="noStrike" kern="1200" cap="none" spc="0" normalizeH="0" baseline="0" noProof="0">
                <a:ln>
                  <a:noFill/>
                </a:ln>
                <a:solidFill>
                  <a:srgbClr val="0082F0"/>
                </a:solidFill>
                <a:effectLst/>
                <a:uLnTx/>
                <a:uFillTx/>
                <a:latin typeface="Ericsson Hilda" panose="00000500000000000000" pitchFamily="2" charset="0"/>
                <a:ea typeface="+mn-ea"/>
                <a:cs typeface="+mn-cs"/>
              </a:rPr>
              <a:t>NG-</a:t>
            </a:r>
            <a:br>
              <a:rPr kumimoji="0" lang="en-US" sz="1050" b="0" i="0" u="none" strike="noStrike" kern="1200" cap="none" spc="0" normalizeH="0" baseline="0" noProof="0">
                <a:ln>
                  <a:noFill/>
                </a:ln>
                <a:solidFill>
                  <a:srgbClr val="0082F0"/>
                </a:solidFill>
                <a:effectLst/>
                <a:uLnTx/>
                <a:uFillTx/>
                <a:latin typeface="Ericsson Hilda" panose="00000500000000000000" pitchFamily="2" charset="0"/>
                <a:ea typeface="+mn-ea"/>
                <a:cs typeface="+mn-cs"/>
              </a:rPr>
            </a:br>
            <a:r>
              <a:rPr kumimoji="0" lang="en-US" sz="1050" b="0" i="0" u="none" strike="noStrike" kern="1200" cap="none" spc="0" normalizeH="0" baseline="0" noProof="0">
                <a:ln>
                  <a:noFill/>
                </a:ln>
                <a:solidFill>
                  <a:srgbClr val="0082F0"/>
                </a:solidFill>
                <a:effectLst/>
                <a:uLnTx/>
                <a:uFillTx/>
                <a:latin typeface="Ericsson Hilda" panose="00000500000000000000" pitchFamily="2" charset="0"/>
                <a:ea typeface="+mn-ea"/>
                <a:cs typeface="+mn-cs"/>
              </a:rPr>
              <a:t>RAN</a:t>
            </a:r>
          </a:p>
        </p:txBody>
      </p:sp>
      <p:sp>
        <p:nvSpPr>
          <p:cNvPr id="289" name="TextBox 288">
            <a:extLst>
              <a:ext uri="{FF2B5EF4-FFF2-40B4-BE49-F238E27FC236}">
                <a16:creationId xmlns:a16="http://schemas.microsoft.com/office/drawing/2014/main" id="{AF37397A-137B-464A-8272-ED0B40A7E451}"/>
              </a:ext>
            </a:extLst>
          </p:cNvPr>
          <p:cNvSpPr txBox="1"/>
          <p:nvPr/>
        </p:nvSpPr>
        <p:spPr bwMode="auto">
          <a:xfrm>
            <a:off x="10164025" y="1955755"/>
            <a:ext cx="450000" cy="720000"/>
          </a:xfrm>
          <a:prstGeom prst="rect">
            <a:avLst/>
          </a:prstGeom>
          <a:solidFill>
            <a:schemeClr val="bg1"/>
          </a:solidFill>
          <a:ln w="19050">
            <a:solidFill>
              <a:schemeClr val="accent1"/>
            </a:solidFill>
            <a:prstDash val="solid"/>
            <a:miter lim="800000"/>
            <a:headEnd/>
            <a:tailEnd/>
          </a:ln>
        </p:spPr>
        <p:txBody>
          <a:bodyPr vert="horz" wrap="none" lIns="0" tIns="36000" rIns="0" bIns="0" numCol="1" rtlCol="0" anchor="t" anchorCtr="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
                <a:srgbClr val="181818"/>
              </a:buClr>
              <a:buSzTx/>
              <a:buFontTx/>
              <a:buNone/>
              <a:tabLst/>
              <a:defRPr/>
            </a:pPr>
            <a:r>
              <a:rPr kumimoji="0" lang="en-US" sz="1200" b="0" i="0" u="none" strike="noStrike" kern="1200" cap="none" spc="0" normalizeH="0" baseline="0" noProof="0">
                <a:ln>
                  <a:noFill/>
                </a:ln>
                <a:solidFill>
                  <a:srgbClr val="0082F0"/>
                </a:solidFill>
                <a:effectLst/>
                <a:uLnTx/>
                <a:uFillTx/>
                <a:latin typeface="Ericsson Technical Icons" panose="00000500000000000000" pitchFamily="2" charset="0"/>
                <a:ea typeface="+mn-ea"/>
                <a:cs typeface="+mn-cs"/>
              </a:rPr>
              <a:t>D</a:t>
            </a:r>
            <a:endParaRPr kumimoji="0" lang="en-US" sz="1200" b="0" i="0" u="none" strike="noStrike" kern="1200" cap="none" spc="0" normalizeH="0" baseline="0" noProof="0">
              <a:ln>
                <a:noFill/>
              </a:ln>
              <a:solidFill>
                <a:srgbClr val="0082F0"/>
              </a:solidFill>
              <a:effectLst/>
              <a:uLnTx/>
              <a:uFillTx/>
              <a:latin typeface="Arial" charset="0"/>
              <a:ea typeface="+mn-ea"/>
              <a:cs typeface="+mn-cs"/>
            </a:endParaRPr>
          </a:p>
          <a:p>
            <a:pPr marL="0" marR="0" lvl="0" indent="0" algn="ctr" defTabSz="914400" rtl="0" eaLnBrk="1" fontAlgn="base" latinLnBrk="0" hangingPunct="1">
              <a:lnSpc>
                <a:spcPct val="100000"/>
              </a:lnSpc>
              <a:spcBef>
                <a:spcPct val="50000"/>
              </a:spcBef>
              <a:spcAft>
                <a:spcPct val="0"/>
              </a:spcAft>
              <a:buClr>
                <a:srgbClr val="181818"/>
              </a:buClr>
              <a:buSzTx/>
              <a:buFontTx/>
              <a:buNone/>
              <a:tabLst/>
              <a:defRPr/>
            </a:pPr>
            <a:r>
              <a:rPr kumimoji="0" lang="en-US" sz="1200" b="0" i="0" u="none" strike="noStrike" kern="1200" cap="none" spc="0" normalizeH="0" baseline="0" noProof="0">
                <a:ln>
                  <a:noFill/>
                </a:ln>
                <a:solidFill>
                  <a:srgbClr val="0082F0"/>
                </a:solidFill>
                <a:effectLst/>
                <a:uLnTx/>
                <a:uFillTx/>
                <a:latin typeface="Ericsson Hilda" panose="00000500000000000000" pitchFamily="2" charset="0"/>
                <a:ea typeface="+mn-ea"/>
                <a:cs typeface="+mn-cs"/>
              </a:rPr>
              <a:t>HSS/</a:t>
            </a:r>
            <a:br>
              <a:rPr kumimoji="0" lang="en-US" sz="1200" b="0" i="0" u="none" strike="noStrike" kern="1200" cap="none" spc="0" normalizeH="0" baseline="0" noProof="0">
                <a:ln>
                  <a:noFill/>
                </a:ln>
                <a:solidFill>
                  <a:srgbClr val="0082F0"/>
                </a:solidFill>
                <a:effectLst/>
                <a:uLnTx/>
                <a:uFillTx/>
                <a:latin typeface="Ericsson Hilda" panose="00000500000000000000" pitchFamily="2" charset="0"/>
                <a:ea typeface="+mn-ea"/>
                <a:cs typeface="+mn-cs"/>
              </a:rPr>
            </a:br>
            <a:r>
              <a:rPr kumimoji="0" lang="en-US" sz="1200" b="0" i="0" u="none" strike="noStrike" kern="1200" cap="none" spc="0" normalizeH="0" baseline="0" noProof="0">
                <a:ln>
                  <a:noFill/>
                </a:ln>
                <a:solidFill>
                  <a:srgbClr val="0082F0"/>
                </a:solidFill>
                <a:effectLst/>
                <a:uLnTx/>
                <a:uFillTx/>
                <a:latin typeface="Ericsson Hilda" panose="00000500000000000000" pitchFamily="2" charset="0"/>
                <a:ea typeface="+mn-ea"/>
                <a:cs typeface="+mn-cs"/>
              </a:rPr>
              <a:t>UDM</a:t>
            </a:r>
          </a:p>
        </p:txBody>
      </p:sp>
      <p:sp>
        <p:nvSpPr>
          <p:cNvPr id="292" name="TextBox 291">
            <a:extLst>
              <a:ext uri="{FF2B5EF4-FFF2-40B4-BE49-F238E27FC236}">
                <a16:creationId xmlns:a16="http://schemas.microsoft.com/office/drawing/2014/main" id="{EE4A9FC5-0AAE-45A9-8698-286AD9A10B46}"/>
              </a:ext>
            </a:extLst>
          </p:cNvPr>
          <p:cNvSpPr txBox="1"/>
          <p:nvPr/>
        </p:nvSpPr>
        <p:spPr bwMode="auto">
          <a:xfrm>
            <a:off x="10164025" y="2970871"/>
            <a:ext cx="450000" cy="720000"/>
          </a:xfrm>
          <a:prstGeom prst="rect">
            <a:avLst/>
          </a:prstGeom>
          <a:solidFill>
            <a:schemeClr val="bg1"/>
          </a:solidFill>
          <a:ln w="19050">
            <a:solidFill>
              <a:schemeClr val="accent1"/>
            </a:solidFill>
            <a:prstDash val="solid"/>
            <a:miter lim="800000"/>
            <a:headEnd/>
            <a:tailEnd/>
          </a:ln>
        </p:spPr>
        <p:txBody>
          <a:bodyPr vert="horz" wrap="none" lIns="0" tIns="36000" rIns="0" bIns="0" numCol="1" rtlCol="0" anchor="t" anchorCtr="0" compatLnSpc="1">
            <a:prstTxWarp prst="textNoShape">
              <a:avLst/>
            </a:prstTxWarp>
            <a:noAutofit/>
          </a:bodyPr>
          <a:lstStyle/>
          <a:p>
            <a:pPr marL="0" marR="0" lvl="0" indent="0" algn="ctr" defTabSz="914400" rtl="0" eaLnBrk="1" fontAlgn="base" latinLnBrk="0" hangingPunct="1">
              <a:lnSpc>
                <a:spcPct val="90000"/>
              </a:lnSpc>
              <a:spcBef>
                <a:spcPts val="300"/>
              </a:spcBef>
              <a:spcAft>
                <a:spcPct val="0"/>
              </a:spcAft>
              <a:buClr>
                <a:srgbClr val="181818"/>
              </a:buClr>
              <a:buSzTx/>
              <a:buFontTx/>
              <a:buNone/>
              <a:tabLst/>
              <a:defRPr/>
            </a:pPr>
            <a:r>
              <a:rPr kumimoji="0" lang="en-US" sz="1200" b="0" i="0" u="none" strike="noStrike" kern="1200" cap="none" spc="0" normalizeH="0" baseline="0" noProof="0">
                <a:ln>
                  <a:noFill/>
                </a:ln>
                <a:solidFill>
                  <a:srgbClr val="0082F0"/>
                </a:solidFill>
                <a:effectLst/>
                <a:uLnTx/>
                <a:uFillTx/>
                <a:latin typeface="Ericsson Technical Icons" panose="00000500000000000000" pitchFamily="2" charset="0"/>
                <a:ea typeface="+mn-ea"/>
                <a:cs typeface="+mn-cs"/>
              </a:rPr>
              <a:t>s</a:t>
            </a:r>
            <a:br>
              <a:rPr kumimoji="0" lang="en-US" sz="1200" b="0" i="0" u="none" strike="noStrike" kern="1200" cap="none" spc="0" normalizeH="0" baseline="0" noProof="0">
                <a:ln>
                  <a:noFill/>
                </a:ln>
                <a:solidFill>
                  <a:srgbClr val="0082F0"/>
                </a:solidFill>
                <a:effectLst/>
                <a:uLnTx/>
                <a:uFillTx/>
                <a:latin typeface="Ericsson Technical Icons" panose="00000500000000000000" pitchFamily="2" charset="0"/>
                <a:ea typeface="+mn-ea"/>
                <a:cs typeface="+mn-cs"/>
              </a:rPr>
            </a:br>
            <a:r>
              <a:rPr kumimoji="0" lang="en-US" sz="1200" b="0" i="0" u="none" strike="noStrike" kern="1200" cap="none" spc="0" normalizeH="0" baseline="0" noProof="0">
                <a:ln>
                  <a:noFill/>
                </a:ln>
                <a:solidFill>
                  <a:srgbClr val="0082F0"/>
                </a:solidFill>
                <a:effectLst/>
                <a:uLnTx/>
                <a:uFillTx/>
                <a:latin typeface="Ericsson Technical Icons" panose="00000500000000000000" pitchFamily="2" charset="0"/>
                <a:ea typeface="+mn-ea"/>
                <a:cs typeface="+mn-cs"/>
              </a:rPr>
              <a:t>g</a:t>
            </a:r>
          </a:p>
          <a:p>
            <a:pPr marL="0" marR="0" lvl="0" indent="0" algn="ctr" defTabSz="914400" rtl="0" eaLnBrk="1" fontAlgn="base" latinLnBrk="0" hangingPunct="1">
              <a:lnSpc>
                <a:spcPct val="100000"/>
              </a:lnSpc>
              <a:spcBef>
                <a:spcPts val="600"/>
              </a:spcBef>
              <a:spcAft>
                <a:spcPct val="0"/>
              </a:spcAft>
              <a:buClr>
                <a:srgbClr val="181818"/>
              </a:buClr>
              <a:buSzTx/>
              <a:buFontTx/>
              <a:buNone/>
              <a:tabLst/>
              <a:defRPr/>
            </a:pPr>
            <a:r>
              <a:rPr kumimoji="0" lang="en-US" sz="1200" b="0" i="0" u="none" strike="noStrike" kern="1200" cap="none" spc="0" normalizeH="0" baseline="0" noProof="0">
                <a:ln>
                  <a:noFill/>
                </a:ln>
                <a:solidFill>
                  <a:srgbClr val="0082F0"/>
                </a:solidFill>
                <a:effectLst/>
                <a:uLnTx/>
                <a:uFillTx/>
                <a:latin typeface="Ericsson Hilda" panose="00000500000000000000" pitchFamily="2" charset="0"/>
                <a:ea typeface="+mn-ea"/>
                <a:cs typeface="+mn-cs"/>
              </a:rPr>
              <a:t>5GC</a:t>
            </a:r>
            <a:br>
              <a:rPr kumimoji="0" lang="en-US" sz="1200" b="0" i="0" u="none" strike="noStrike" kern="1200" cap="none" spc="0" normalizeH="0" baseline="0" noProof="0">
                <a:ln>
                  <a:noFill/>
                </a:ln>
                <a:solidFill>
                  <a:srgbClr val="0082F0"/>
                </a:solidFill>
                <a:effectLst/>
                <a:uLnTx/>
                <a:uFillTx/>
                <a:latin typeface="Arial" charset="0"/>
                <a:ea typeface="+mn-ea"/>
                <a:cs typeface="+mn-cs"/>
              </a:rPr>
            </a:br>
            <a:endParaRPr kumimoji="0" lang="en-US" sz="1200" b="0" i="0" u="none" strike="noStrike" kern="1200" cap="none" spc="0" normalizeH="0" baseline="0" noProof="0">
              <a:ln>
                <a:noFill/>
              </a:ln>
              <a:solidFill>
                <a:srgbClr val="0082F0"/>
              </a:solidFill>
              <a:effectLst/>
              <a:uLnTx/>
              <a:uFillTx/>
              <a:latin typeface="Arial" charset="0"/>
              <a:ea typeface="+mn-ea"/>
              <a:cs typeface="+mn-cs"/>
            </a:endParaRPr>
          </a:p>
        </p:txBody>
      </p:sp>
      <p:cxnSp>
        <p:nvCxnSpPr>
          <p:cNvPr id="80" name="Straight Connector 79">
            <a:extLst>
              <a:ext uri="{FF2B5EF4-FFF2-40B4-BE49-F238E27FC236}">
                <a16:creationId xmlns:a16="http://schemas.microsoft.com/office/drawing/2014/main" id="{EA9BE4E3-2E2C-403C-A55F-1BC102328D70}"/>
              </a:ext>
            </a:extLst>
          </p:cNvPr>
          <p:cNvCxnSpPr>
            <a:cxnSpLocks/>
            <a:stCxn id="286" idx="0"/>
            <a:endCxn id="285" idx="2"/>
          </p:cNvCxnSpPr>
          <p:nvPr/>
        </p:nvCxnSpPr>
        <p:spPr bwMode="auto">
          <a:xfrm flipV="1">
            <a:off x="8622302" y="2449326"/>
            <a:ext cx="1044935" cy="521545"/>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86" name="Straight Connector 85">
            <a:extLst>
              <a:ext uri="{FF2B5EF4-FFF2-40B4-BE49-F238E27FC236}">
                <a16:creationId xmlns:a16="http://schemas.microsoft.com/office/drawing/2014/main" id="{B3406696-BE3F-4AB1-B1E1-061E82A34A36}"/>
              </a:ext>
            </a:extLst>
          </p:cNvPr>
          <p:cNvCxnSpPr>
            <a:cxnSpLocks/>
            <a:stCxn id="292" idx="0"/>
            <a:endCxn id="24" idx="2"/>
          </p:cNvCxnSpPr>
          <p:nvPr/>
        </p:nvCxnSpPr>
        <p:spPr bwMode="auto">
          <a:xfrm flipH="1" flipV="1">
            <a:off x="8900897" y="2425975"/>
            <a:ext cx="1488128" cy="544896"/>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24" name="Rectangle 23">
            <a:extLst>
              <a:ext uri="{FF2B5EF4-FFF2-40B4-BE49-F238E27FC236}">
                <a16:creationId xmlns:a16="http://schemas.microsoft.com/office/drawing/2014/main" id="{A35E705F-E3F1-47B6-B40B-F091BDCB3665}"/>
              </a:ext>
            </a:extLst>
          </p:cNvPr>
          <p:cNvSpPr/>
          <p:nvPr/>
        </p:nvSpPr>
        <p:spPr bwMode="auto">
          <a:xfrm>
            <a:off x="8818013" y="2266995"/>
            <a:ext cx="165767" cy="158980"/>
          </a:xfrm>
          <a:prstGeom prst="rect">
            <a:avLst/>
          </a:prstGeom>
          <a:noFill/>
          <a:ln w="3175" cap="flat" cmpd="sng" algn="ctr">
            <a:no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noAutofit/>
          </a:bodyPr>
          <a:lstStyle/>
          <a:p>
            <a:pPr marL="357188" marR="0" lvl="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grpSp>
        <p:nvGrpSpPr>
          <p:cNvPr id="111" name="Group 110">
            <a:extLst>
              <a:ext uri="{FF2B5EF4-FFF2-40B4-BE49-F238E27FC236}">
                <a16:creationId xmlns:a16="http://schemas.microsoft.com/office/drawing/2014/main" id="{D4008097-9B4F-45D4-A7E0-807DB92FA6BC}"/>
              </a:ext>
            </a:extLst>
          </p:cNvPr>
          <p:cNvGrpSpPr/>
          <p:nvPr/>
        </p:nvGrpSpPr>
        <p:grpSpPr>
          <a:xfrm>
            <a:off x="4547830" y="1760051"/>
            <a:ext cx="1063203" cy="720000"/>
            <a:chOff x="6850907" y="2233016"/>
            <a:chExt cx="797085" cy="593907"/>
          </a:xfrm>
        </p:grpSpPr>
        <p:pic>
          <p:nvPicPr>
            <p:cNvPr id="112" name="Graphic 111">
              <a:extLst>
                <a:ext uri="{FF2B5EF4-FFF2-40B4-BE49-F238E27FC236}">
                  <a16:creationId xmlns:a16="http://schemas.microsoft.com/office/drawing/2014/main" id="{E7245836-436C-458A-B256-73A4F3DA63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0907" y="2233016"/>
              <a:ext cx="797085" cy="593907"/>
            </a:xfrm>
            <a:prstGeom prst="rect">
              <a:avLst/>
            </a:prstGeom>
          </p:spPr>
        </p:pic>
        <p:sp>
          <p:nvSpPr>
            <p:cNvPr id="113" name="Rectangle 112">
              <a:extLst>
                <a:ext uri="{FF2B5EF4-FFF2-40B4-BE49-F238E27FC236}">
                  <a16:creationId xmlns:a16="http://schemas.microsoft.com/office/drawing/2014/main" id="{FA4DA02D-670F-43C4-B9C0-3915BA467F10}"/>
                </a:ext>
              </a:extLst>
            </p:cNvPr>
            <p:cNvSpPr/>
            <p:nvPr/>
          </p:nvSpPr>
          <p:spPr>
            <a:xfrm>
              <a:off x="6978283" y="2466783"/>
              <a:ext cx="548009" cy="230741"/>
            </a:xfrm>
            <a:prstGeom prst="rect">
              <a:avLst/>
            </a:prstGeom>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81818">
                      <a:lumMod val="50000"/>
                      <a:lumOff val="50000"/>
                    </a:srgbClr>
                  </a:solidFill>
                  <a:effectLst/>
                  <a:uLnTx/>
                  <a:uFillTx/>
                  <a:latin typeface="Ericsson Hilda"/>
                  <a:ea typeface="+mn-ea"/>
                  <a:cs typeface="+mn-cs"/>
                </a:rPr>
                <a:t>Internet &amp;</a:t>
              </a:r>
              <a:br>
                <a:rPr kumimoji="0" lang="en-US" sz="1000" b="0" i="0" u="none" strike="noStrike" kern="1200" cap="none" spc="0" normalizeH="0" baseline="0" noProof="0">
                  <a:ln>
                    <a:noFill/>
                  </a:ln>
                  <a:solidFill>
                    <a:srgbClr val="181818">
                      <a:lumMod val="50000"/>
                      <a:lumOff val="50000"/>
                    </a:srgbClr>
                  </a:solidFill>
                  <a:effectLst/>
                  <a:uLnTx/>
                  <a:uFillTx/>
                  <a:latin typeface="Ericsson Hilda"/>
                  <a:ea typeface="+mn-ea"/>
                  <a:cs typeface="+mn-cs"/>
                </a:rPr>
              </a:br>
              <a:r>
                <a:rPr kumimoji="0" lang="en-US" sz="1000" b="0" i="0" u="none" strike="noStrike" kern="1200" cap="none" spc="0" normalizeH="0" baseline="0" noProof="0">
                  <a:ln>
                    <a:noFill/>
                  </a:ln>
                  <a:solidFill>
                    <a:srgbClr val="181818">
                      <a:lumMod val="50000"/>
                      <a:lumOff val="50000"/>
                    </a:srgbClr>
                  </a:solidFill>
                  <a:effectLst/>
                  <a:uLnTx/>
                  <a:uFillTx/>
                  <a:latin typeface="Ericsson Hilda"/>
                  <a:ea typeface="+mn-ea"/>
                  <a:cs typeface="+mn-cs"/>
                </a:rPr>
                <a:t>Data services</a:t>
              </a:r>
            </a:p>
          </p:txBody>
        </p:sp>
      </p:grpSp>
      <p:sp>
        <p:nvSpPr>
          <p:cNvPr id="114" name="TextBox 113">
            <a:extLst>
              <a:ext uri="{FF2B5EF4-FFF2-40B4-BE49-F238E27FC236}">
                <a16:creationId xmlns:a16="http://schemas.microsoft.com/office/drawing/2014/main" id="{49A1FBAC-1248-49CC-B1F7-7870C8757720}"/>
              </a:ext>
            </a:extLst>
          </p:cNvPr>
          <p:cNvSpPr txBox="1"/>
          <p:nvPr/>
        </p:nvSpPr>
        <p:spPr bwMode="auto">
          <a:xfrm>
            <a:off x="5537964" y="5141182"/>
            <a:ext cx="450000" cy="720000"/>
          </a:xfrm>
          <a:prstGeom prst="rect">
            <a:avLst/>
          </a:prstGeom>
          <a:solidFill>
            <a:schemeClr val="bg1"/>
          </a:solidFill>
          <a:ln w="19050">
            <a:solidFill>
              <a:schemeClr val="tx2"/>
            </a:solidFill>
            <a:prstDash val="solid"/>
            <a:miter lim="800000"/>
            <a:headEnd/>
            <a:tailEnd/>
          </a:ln>
        </p:spPr>
        <p:txBody>
          <a:bodyPr vert="horz" wrap="none" lIns="0" tIns="36000" rIns="0" bIns="0" numCol="1" rtlCol="0" anchor="t" anchorCtr="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
                <a:srgbClr val="181818"/>
              </a:buClr>
              <a:buSzTx/>
              <a:buFontTx/>
              <a:buNone/>
              <a:tabLst/>
              <a:defRPr/>
            </a:pPr>
            <a:r>
              <a:rPr kumimoji="0" lang="en-US" sz="12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C</a:t>
            </a:r>
            <a:br>
              <a:rPr kumimoji="0" lang="en-US" sz="12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br>
            <a:r>
              <a:rPr kumimoji="0" lang="en-US" sz="1200" b="0" i="0" u="none" strike="noStrike" kern="1200" cap="none" spc="0" normalizeH="0" baseline="0" noProof="0">
                <a:ln>
                  <a:noFill/>
                </a:ln>
                <a:solidFill>
                  <a:srgbClr val="181818"/>
                </a:solidFill>
                <a:effectLst/>
                <a:uLnTx/>
                <a:uFillTx/>
                <a:latin typeface="Arial" charset="0"/>
                <a:ea typeface="+mn-ea"/>
                <a:cs typeface="+mn-cs"/>
              </a:rPr>
              <a:t>UE</a:t>
            </a:r>
          </a:p>
        </p:txBody>
      </p:sp>
      <p:sp>
        <p:nvSpPr>
          <p:cNvPr id="115" name="Freeform 6">
            <a:extLst>
              <a:ext uri="{FF2B5EF4-FFF2-40B4-BE49-F238E27FC236}">
                <a16:creationId xmlns:a16="http://schemas.microsoft.com/office/drawing/2014/main" id="{ECD729F7-B5DE-423F-B341-95621106FF5F}"/>
              </a:ext>
            </a:extLst>
          </p:cNvPr>
          <p:cNvSpPr>
            <a:spLocks/>
          </p:cNvSpPr>
          <p:nvPr/>
        </p:nvSpPr>
        <p:spPr bwMode="auto">
          <a:xfrm flipV="1">
            <a:off x="6052865" y="4741638"/>
            <a:ext cx="549190" cy="430322"/>
          </a:xfrm>
          <a:custGeom>
            <a:avLst/>
            <a:gdLst>
              <a:gd name="T0" fmla="*/ 0 w 902524"/>
              <a:gd name="T1" fmla="*/ 0 h 356260"/>
              <a:gd name="T2" fmla="*/ 70688 w 902524"/>
              <a:gd name="T3" fmla="*/ 426247 h 356260"/>
              <a:gd name="T4" fmla="*/ 62654 w 902524"/>
              <a:gd name="T5" fmla="*/ 136397 h 356260"/>
              <a:gd name="T6" fmla="*/ 122097 w 902524"/>
              <a:gd name="T7" fmla="*/ 511492 h 356260"/>
              <a:gd name="T8" fmla="*/ 122097 w 902524"/>
              <a:gd name="T9" fmla="*/ 511492 h 356260"/>
              <a:gd name="T10" fmla="*/ 0 60000 65536"/>
              <a:gd name="T11" fmla="*/ 0 60000 65536"/>
              <a:gd name="T12" fmla="*/ 0 60000 65536"/>
              <a:gd name="T13" fmla="*/ 0 60000 65536"/>
              <a:gd name="T14" fmla="*/ 0 60000 65536"/>
              <a:gd name="T15" fmla="*/ 0 w 902524"/>
              <a:gd name="T16" fmla="*/ 0 h 356260"/>
              <a:gd name="T17" fmla="*/ 902524 w 902524"/>
              <a:gd name="T18" fmla="*/ 356260 h 356260"/>
            </a:gdLst>
            <a:ahLst/>
            <a:cxnLst>
              <a:cxn ang="T10">
                <a:pos x="T0" y="T1"/>
              </a:cxn>
              <a:cxn ang="T11">
                <a:pos x="T2" y="T3"/>
              </a:cxn>
              <a:cxn ang="T12">
                <a:pos x="T4" y="T5"/>
              </a:cxn>
              <a:cxn ang="T13">
                <a:pos x="T6" y="T7"/>
              </a:cxn>
              <a:cxn ang="T14">
                <a:pos x="T8" y="T9"/>
              </a:cxn>
            </a:cxnLst>
            <a:rect l="T15" t="T16" r="T17" b="T18"/>
            <a:pathLst>
              <a:path w="902524" h="356260">
                <a:moveTo>
                  <a:pt x="0" y="0"/>
                </a:moveTo>
                <a:lnTo>
                  <a:pt x="522514" y="296883"/>
                </a:lnTo>
                <a:lnTo>
                  <a:pt x="463137" y="95003"/>
                </a:lnTo>
                <a:lnTo>
                  <a:pt x="902524" y="356260"/>
                </a:lnTo>
              </a:path>
            </a:pathLst>
          </a:custGeom>
          <a:noFill/>
          <a:ln w="9525" algn="ctr">
            <a:solidFill>
              <a:schemeClr val="tx1"/>
            </a:solidFill>
            <a:round/>
            <a:headEnd type="triangle" w="med" len="med"/>
            <a:tailEnd type="triangle" w="med" len="med"/>
          </a:ln>
        </p:spPr>
        <p:txBody>
          <a:bodyPr wrap="none" lIns="72000" rIns="72000"/>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181818"/>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6" name="Freeform 6">
            <a:extLst>
              <a:ext uri="{FF2B5EF4-FFF2-40B4-BE49-F238E27FC236}">
                <a16:creationId xmlns:a16="http://schemas.microsoft.com/office/drawing/2014/main" id="{00812B35-4EF6-4F6E-9B5D-429FB24CB4CD}"/>
              </a:ext>
            </a:extLst>
          </p:cNvPr>
          <p:cNvSpPr>
            <a:spLocks/>
          </p:cNvSpPr>
          <p:nvPr/>
        </p:nvSpPr>
        <p:spPr bwMode="auto">
          <a:xfrm rot="10332999">
            <a:off x="4932222" y="4732919"/>
            <a:ext cx="514784" cy="487024"/>
          </a:xfrm>
          <a:custGeom>
            <a:avLst/>
            <a:gdLst>
              <a:gd name="T0" fmla="*/ 0 w 902524"/>
              <a:gd name="T1" fmla="*/ 0 h 356260"/>
              <a:gd name="T2" fmla="*/ 70688 w 902524"/>
              <a:gd name="T3" fmla="*/ 426247 h 356260"/>
              <a:gd name="T4" fmla="*/ 62654 w 902524"/>
              <a:gd name="T5" fmla="*/ 136397 h 356260"/>
              <a:gd name="T6" fmla="*/ 122097 w 902524"/>
              <a:gd name="T7" fmla="*/ 511492 h 356260"/>
              <a:gd name="T8" fmla="*/ 122097 w 902524"/>
              <a:gd name="T9" fmla="*/ 511492 h 356260"/>
              <a:gd name="T10" fmla="*/ 0 60000 65536"/>
              <a:gd name="T11" fmla="*/ 0 60000 65536"/>
              <a:gd name="T12" fmla="*/ 0 60000 65536"/>
              <a:gd name="T13" fmla="*/ 0 60000 65536"/>
              <a:gd name="T14" fmla="*/ 0 60000 65536"/>
              <a:gd name="T15" fmla="*/ 0 w 902524"/>
              <a:gd name="T16" fmla="*/ 0 h 356260"/>
              <a:gd name="T17" fmla="*/ 902524 w 902524"/>
              <a:gd name="T18" fmla="*/ 356260 h 356260"/>
            </a:gdLst>
            <a:ahLst/>
            <a:cxnLst>
              <a:cxn ang="T10">
                <a:pos x="T0" y="T1"/>
              </a:cxn>
              <a:cxn ang="T11">
                <a:pos x="T2" y="T3"/>
              </a:cxn>
              <a:cxn ang="T12">
                <a:pos x="T4" y="T5"/>
              </a:cxn>
              <a:cxn ang="T13">
                <a:pos x="T6" y="T7"/>
              </a:cxn>
              <a:cxn ang="T14">
                <a:pos x="T8" y="T9"/>
              </a:cxn>
            </a:cxnLst>
            <a:rect l="T15" t="T16" r="T17" b="T18"/>
            <a:pathLst>
              <a:path w="902524" h="356260">
                <a:moveTo>
                  <a:pt x="0" y="0"/>
                </a:moveTo>
                <a:lnTo>
                  <a:pt x="522514" y="296883"/>
                </a:lnTo>
                <a:lnTo>
                  <a:pt x="463137" y="95003"/>
                </a:lnTo>
                <a:lnTo>
                  <a:pt x="902524" y="356260"/>
                </a:lnTo>
              </a:path>
            </a:pathLst>
          </a:custGeom>
          <a:noFill/>
          <a:ln w="9525" algn="ctr">
            <a:solidFill>
              <a:schemeClr val="tx1"/>
            </a:solidFill>
            <a:round/>
            <a:headEnd type="triangle" w="med" len="med"/>
            <a:tailEnd type="triangle" w="med" len="med"/>
          </a:ln>
        </p:spPr>
        <p:txBody>
          <a:bodyPr wrap="none" lIns="72000" rIns="72000"/>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181818"/>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cxnSp>
        <p:nvCxnSpPr>
          <p:cNvPr id="117" name="Straight Connector 116">
            <a:extLst>
              <a:ext uri="{FF2B5EF4-FFF2-40B4-BE49-F238E27FC236}">
                <a16:creationId xmlns:a16="http://schemas.microsoft.com/office/drawing/2014/main" id="{089DFDCA-5CD6-45A8-B264-769A1AACB7E3}"/>
              </a:ext>
            </a:extLst>
          </p:cNvPr>
          <p:cNvCxnSpPr>
            <a:cxnSpLocks/>
          </p:cNvCxnSpPr>
          <p:nvPr/>
        </p:nvCxnSpPr>
        <p:spPr bwMode="auto">
          <a:xfrm>
            <a:off x="4878888" y="3690871"/>
            <a:ext cx="1430" cy="2827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18" name="Straight Connector 117">
            <a:extLst>
              <a:ext uri="{FF2B5EF4-FFF2-40B4-BE49-F238E27FC236}">
                <a16:creationId xmlns:a16="http://schemas.microsoft.com/office/drawing/2014/main" id="{45CF72DB-8AD7-41E6-8E02-47FA8F27981F}"/>
              </a:ext>
            </a:extLst>
          </p:cNvPr>
          <p:cNvCxnSpPr>
            <a:cxnSpLocks/>
            <a:stCxn id="128" idx="2"/>
            <a:endCxn id="126" idx="0"/>
          </p:cNvCxnSpPr>
          <p:nvPr/>
        </p:nvCxnSpPr>
        <p:spPr bwMode="auto">
          <a:xfrm>
            <a:off x="6646326" y="3690871"/>
            <a:ext cx="0" cy="282780"/>
          </a:xfrm>
          <a:prstGeom prst="line">
            <a:avLst/>
          </a:prstGeom>
          <a:noFill/>
          <a:ln w="3175" cap="flat" cmpd="sng" algn="ctr">
            <a:solidFill>
              <a:schemeClr val="tx1"/>
            </a:solidFill>
            <a:prstDash val="dash"/>
            <a:round/>
            <a:headEnd type="none" w="med" len="med"/>
            <a:tailEnd type="none" w="med" len="med"/>
          </a:ln>
          <a:effectLst/>
        </p:spPr>
      </p:cxnSp>
      <p:cxnSp>
        <p:nvCxnSpPr>
          <p:cNvPr id="119" name="Straight Connector 118">
            <a:extLst>
              <a:ext uri="{FF2B5EF4-FFF2-40B4-BE49-F238E27FC236}">
                <a16:creationId xmlns:a16="http://schemas.microsoft.com/office/drawing/2014/main" id="{AD3EE880-AAAF-433B-8829-02CDEFF36A11}"/>
              </a:ext>
            </a:extLst>
          </p:cNvPr>
          <p:cNvCxnSpPr>
            <a:cxnSpLocks/>
            <a:stCxn id="124" idx="0"/>
          </p:cNvCxnSpPr>
          <p:nvPr/>
        </p:nvCxnSpPr>
        <p:spPr>
          <a:xfrm flipV="1">
            <a:off x="4879603" y="2455979"/>
            <a:ext cx="1538785" cy="514892"/>
          </a:xfrm>
          <a:prstGeom prst="line">
            <a:avLst/>
          </a:prstGeom>
          <a:noFill/>
          <a:ln w="3175" cap="flat" cmpd="sng" algn="ctr">
            <a:solidFill>
              <a:schemeClr val="tx1"/>
            </a:solidFill>
            <a:prstDash val="dash"/>
            <a:round/>
            <a:headEnd type="none" w="med" len="med"/>
            <a:tailEnd type="none" w="med" len="med"/>
          </a:ln>
          <a:effectLst/>
        </p:spPr>
      </p:cxnSp>
      <p:cxnSp>
        <p:nvCxnSpPr>
          <p:cNvPr id="120" name="Straight Connector 119">
            <a:extLst>
              <a:ext uri="{FF2B5EF4-FFF2-40B4-BE49-F238E27FC236}">
                <a16:creationId xmlns:a16="http://schemas.microsoft.com/office/drawing/2014/main" id="{8E37EF4F-2B0C-440A-B362-E564D818E7AF}"/>
              </a:ext>
            </a:extLst>
          </p:cNvPr>
          <p:cNvCxnSpPr>
            <a:cxnSpLocks/>
            <a:stCxn id="127" idx="2"/>
            <a:endCxn id="128" idx="0"/>
          </p:cNvCxnSpPr>
          <p:nvPr/>
        </p:nvCxnSpPr>
        <p:spPr>
          <a:xfrm>
            <a:off x="6646326" y="2675755"/>
            <a:ext cx="0" cy="295116"/>
          </a:xfrm>
          <a:prstGeom prst="line">
            <a:avLst/>
          </a:prstGeom>
          <a:noFill/>
          <a:ln w="3175" cap="flat" cmpd="sng" algn="ctr">
            <a:solidFill>
              <a:schemeClr val="tx1"/>
            </a:solidFill>
            <a:prstDash val="dash"/>
            <a:round/>
            <a:headEnd type="none" w="med" len="med"/>
            <a:tailEnd type="none" w="med" len="med"/>
          </a:ln>
          <a:effectLst/>
        </p:spPr>
      </p:cxnSp>
      <p:cxnSp>
        <p:nvCxnSpPr>
          <p:cNvPr id="121" name="Straight Connector 120">
            <a:extLst>
              <a:ext uri="{FF2B5EF4-FFF2-40B4-BE49-F238E27FC236}">
                <a16:creationId xmlns:a16="http://schemas.microsoft.com/office/drawing/2014/main" id="{6F67ABC9-44FB-41B4-8335-064377BEB392}"/>
              </a:ext>
            </a:extLst>
          </p:cNvPr>
          <p:cNvCxnSpPr>
            <a:cxnSpLocks/>
            <a:stCxn id="132" idx="0"/>
            <a:endCxn id="131" idx="2"/>
          </p:cNvCxnSpPr>
          <p:nvPr/>
        </p:nvCxnSpPr>
        <p:spPr bwMode="auto">
          <a:xfrm flipH="1" flipV="1">
            <a:off x="5158198" y="2425975"/>
            <a:ext cx="612219" cy="376313"/>
          </a:xfrm>
          <a:prstGeom prst="line">
            <a:avLst/>
          </a:prstGeom>
          <a:solidFill>
            <a:schemeClr val="accent1"/>
          </a:solidFill>
          <a:ln w="12700" cap="flat" cmpd="sng" algn="ctr">
            <a:solidFill>
              <a:srgbClr val="00285F"/>
            </a:solidFill>
            <a:prstDash val="solid"/>
            <a:round/>
            <a:headEnd type="none" w="med" len="med"/>
            <a:tailEnd type="none" w="med" len="med"/>
          </a:ln>
          <a:effectLst/>
        </p:spPr>
      </p:cxnSp>
      <p:sp>
        <p:nvSpPr>
          <p:cNvPr id="122" name="TextBox 121">
            <a:extLst>
              <a:ext uri="{FF2B5EF4-FFF2-40B4-BE49-F238E27FC236}">
                <a16:creationId xmlns:a16="http://schemas.microsoft.com/office/drawing/2014/main" id="{3E84E83D-702D-46C9-8491-3493630EA2DD}"/>
              </a:ext>
            </a:extLst>
          </p:cNvPr>
          <p:cNvSpPr txBox="1"/>
          <p:nvPr/>
        </p:nvSpPr>
        <p:spPr bwMode="auto">
          <a:xfrm>
            <a:off x="4654603" y="3973651"/>
            <a:ext cx="450000" cy="720000"/>
          </a:xfrm>
          <a:prstGeom prst="rect">
            <a:avLst/>
          </a:prstGeom>
          <a:solidFill>
            <a:schemeClr val="bg1"/>
          </a:solidFill>
          <a:ln w="19050">
            <a:solidFill>
              <a:schemeClr val="accent2">
                <a:lumMod val="75000"/>
              </a:schemeClr>
            </a:solidFill>
            <a:prstDash val="solid"/>
            <a:miter lim="800000"/>
            <a:headEnd/>
            <a:tailEnd/>
          </a:ln>
        </p:spPr>
        <p:txBody>
          <a:bodyPr vert="horz" wrap="none" lIns="0" tIns="36000" rIns="0" bIns="0" numCol="1" rtlCol="0" anchor="t" anchorCtr="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
                <a:srgbClr val="181818"/>
              </a:buClr>
              <a:buSzTx/>
              <a:buFontTx/>
              <a:buNone/>
              <a:tabLst/>
              <a:defRPr/>
            </a:pPr>
            <a:r>
              <a:rPr kumimoji="0" lang="en-US" sz="1600" b="0" i="0" u="none" strike="noStrike" kern="1200" cap="none" spc="0" normalizeH="0" baseline="0" noProof="0">
                <a:ln>
                  <a:noFill/>
                </a:ln>
                <a:solidFill>
                  <a:srgbClr val="0FC373">
                    <a:lumMod val="75000"/>
                  </a:srgbClr>
                </a:solidFill>
                <a:effectLst/>
                <a:uLnTx/>
                <a:uFillTx/>
                <a:latin typeface="Ericsson Technical Icons" panose="00000500000000000000" pitchFamily="2" charset="0"/>
                <a:ea typeface="+mn-ea"/>
                <a:cs typeface="+mn-cs"/>
              </a:rPr>
              <a:t>B</a:t>
            </a:r>
            <a:endParaRPr kumimoji="0" lang="en-US" sz="1600" b="0" i="0" u="none" strike="noStrike" kern="1200" cap="none" spc="0" normalizeH="0" baseline="0" noProof="0">
              <a:ln>
                <a:noFill/>
              </a:ln>
              <a:solidFill>
                <a:srgbClr val="0FC373">
                  <a:lumMod val="75000"/>
                </a:srgbClr>
              </a:solidFill>
              <a:effectLst/>
              <a:uLnTx/>
              <a:uFillTx/>
              <a:latin typeface="Arial" charset="0"/>
              <a:ea typeface="+mn-ea"/>
              <a:cs typeface="+mn-cs"/>
            </a:endParaRPr>
          </a:p>
          <a:p>
            <a:pPr marL="0" marR="0" lvl="0" indent="0" algn="ctr" defTabSz="914400" rtl="0" eaLnBrk="1" fontAlgn="base" latinLnBrk="0" hangingPunct="1">
              <a:lnSpc>
                <a:spcPct val="100000"/>
              </a:lnSpc>
              <a:spcBef>
                <a:spcPts val="600"/>
              </a:spcBef>
              <a:spcAft>
                <a:spcPct val="0"/>
              </a:spcAft>
              <a:buClr>
                <a:srgbClr val="181818"/>
              </a:buClr>
              <a:buSzTx/>
              <a:buFontTx/>
              <a:buNone/>
              <a:tabLst/>
              <a:defRPr/>
            </a:pPr>
            <a:r>
              <a:rPr kumimoji="0" lang="en-US" sz="1050" b="0" i="0" u="none" strike="noStrike" kern="1200" cap="none" spc="0" normalizeH="0" baseline="0" noProof="0">
                <a:ln>
                  <a:noFill/>
                </a:ln>
                <a:solidFill>
                  <a:srgbClr val="0FC373">
                    <a:lumMod val="75000"/>
                  </a:srgbClr>
                </a:solidFill>
                <a:effectLst/>
                <a:uLnTx/>
                <a:uFillTx/>
                <a:latin typeface="Ericsson Hilda" panose="00000500000000000000" pitchFamily="2" charset="0"/>
                <a:ea typeface="+mn-ea"/>
                <a:cs typeface="+mn-cs"/>
              </a:rPr>
              <a:t>E-</a:t>
            </a:r>
            <a:br>
              <a:rPr kumimoji="0" lang="en-US" sz="1050" b="0" i="0" u="none" strike="noStrike" kern="1200" cap="none" spc="0" normalizeH="0" baseline="0" noProof="0">
                <a:ln>
                  <a:noFill/>
                </a:ln>
                <a:solidFill>
                  <a:srgbClr val="0FC373">
                    <a:lumMod val="75000"/>
                  </a:srgbClr>
                </a:solidFill>
                <a:effectLst/>
                <a:uLnTx/>
                <a:uFillTx/>
                <a:latin typeface="Ericsson Hilda" panose="00000500000000000000" pitchFamily="2" charset="0"/>
                <a:ea typeface="+mn-ea"/>
                <a:cs typeface="+mn-cs"/>
              </a:rPr>
            </a:br>
            <a:r>
              <a:rPr kumimoji="0" lang="en-US" sz="1050" b="0" i="0" u="none" strike="noStrike" kern="1200" cap="none" spc="0" normalizeH="0" baseline="0" noProof="0">
                <a:ln>
                  <a:noFill/>
                </a:ln>
                <a:solidFill>
                  <a:srgbClr val="0FC373">
                    <a:lumMod val="75000"/>
                  </a:srgbClr>
                </a:solidFill>
                <a:effectLst/>
                <a:uLnTx/>
                <a:uFillTx/>
                <a:latin typeface="Ericsson Hilda" panose="00000500000000000000" pitchFamily="2" charset="0"/>
                <a:ea typeface="+mn-ea"/>
                <a:cs typeface="+mn-cs"/>
              </a:rPr>
              <a:t>UTRAN</a:t>
            </a:r>
          </a:p>
        </p:txBody>
      </p:sp>
      <p:sp>
        <p:nvSpPr>
          <p:cNvPr id="123" name="TextBox 122">
            <a:extLst>
              <a:ext uri="{FF2B5EF4-FFF2-40B4-BE49-F238E27FC236}">
                <a16:creationId xmlns:a16="http://schemas.microsoft.com/office/drawing/2014/main" id="{2CDD51FC-BCDC-40CA-B64F-7381BB0E5974}"/>
              </a:ext>
            </a:extLst>
          </p:cNvPr>
          <p:cNvSpPr txBox="1"/>
          <p:nvPr/>
        </p:nvSpPr>
        <p:spPr bwMode="auto">
          <a:xfrm>
            <a:off x="5699538" y="1729326"/>
            <a:ext cx="450000" cy="720000"/>
          </a:xfrm>
          <a:prstGeom prst="rect">
            <a:avLst/>
          </a:prstGeom>
          <a:solidFill>
            <a:schemeClr val="bg1"/>
          </a:solidFill>
          <a:ln w="19050">
            <a:solidFill>
              <a:schemeClr val="accent2">
                <a:lumMod val="75000"/>
              </a:schemeClr>
            </a:solidFill>
            <a:prstDash val="solid"/>
            <a:miter lim="800000"/>
            <a:headEnd/>
            <a:tailEnd/>
          </a:ln>
        </p:spPr>
        <p:txBody>
          <a:bodyPr vert="horz" wrap="none" lIns="0" tIns="36000" rIns="0" bIns="0" numCol="1" rtlCol="0" anchor="t" anchorCtr="0" compatLnSpc="1">
            <a:prstTxWarp prst="textNoShape">
              <a:avLst/>
            </a:prstTxWarp>
            <a:noAutofit/>
          </a:bodyPr>
          <a:lstStyle/>
          <a:p>
            <a:pPr marL="0" marR="0" lvl="0" indent="0" algn="ctr" defTabSz="914400" rtl="0" eaLnBrk="1" fontAlgn="base" latinLnBrk="0" hangingPunct="1">
              <a:lnSpc>
                <a:spcPct val="90000"/>
              </a:lnSpc>
              <a:spcBef>
                <a:spcPts val="300"/>
              </a:spcBef>
              <a:spcAft>
                <a:spcPct val="0"/>
              </a:spcAft>
              <a:buClr>
                <a:srgbClr val="181818"/>
              </a:buClr>
              <a:buSzTx/>
              <a:buFontTx/>
              <a:buNone/>
              <a:tabLst/>
              <a:defRPr/>
            </a:pPr>
            <a:r>
              <a:rPr kumimoji="0" lang="en-US" sz="1200" b="0" i="0" u="none" strike="noStrike" kern="1200" cap="none" spc="0" normalizeH="0" baseline="0" noProof="0">
                <a:ln>
                  <a:noFill/>
                </a:ln>
                <a:solidFill>
                  <a:srgbClr val="0FC373">
                    <a:lumMod val="75000"/>
                  </a:srgbClr>
                </a:solidFill>
                <a:effectLst/>
                <a:uLnTx/>
                <a:uFillTx/>
                <a:latin typeface="Ericsson Technical Icons" panose="00000500000000000000" pitchFamily="2" charset="0"/>
                <a:ea typeface="+mn-ea"/>
                <a:cs typeface="+mn-cs"/>
              </a:rPr>
              <a:t>s</a:t>
            </a:r>
            <a:br>
              <a:rPr kumimoji="0" lang="en-US" sz="1200" b="0" i="0" u="none" strike="noStrike" kern="1200" cap="none" spc="0" normalizeH="0" baseline="0" noProof="0">
                <a:ln>
                  <a:noFill/>
                </a:ln>
                <a:solidFill>
                  <a:srgbClr val="0FC373">
                    <a:lumMod val="75000"/>
                  </a:srgbClr>
                </a:solidFill>
                <a:effectLst/>
                <a:uLnTx/>
                <a:uFillTx/>
                <a:latin typeface="Ericsson Technical Icons" panose="00000500000000000000" pitchFamily="2" charset="0"/>
                <a:ea typeface="+mn-ea"/>
                <a:cs typeface="+mn-cs"/>
              </a:rPr>
            </a:br>
            <a:r>
              <a:rPr kumimoji="0" lang="en-US" sz="1200" b="0" i="0" u="none" strike="noStrike" kern="1200" cap="none" spc="0" normalizeH="0" baseline="0" noProof="0">
                <a:ln>
                  <a:noFill/>
                </a:ln>
                <a:solidFill>
                  <a:srgbClr val="0FC373">
                    <a:lumMod val="75000"/>
                  </a:srgbClr>
                </a:solidFill>
                <a:effectLst/>
                <a:uLnTx/>
                <a:uFillTx/>
                <a:latin typeface="Ericsson Technical Icons" panose="00000500000000000000" pitchFamily="2" charset="0"/>
                <a:ea typeface="+mn-ea"/>
                <a:cs typeface="+mn-cs"/>
              </a:rPr>
              <a:t>g</a:t>
            </a:r>
          </a:p>
          <a:p>
            <a:pPr marL="0" marR="0" lvl="0" indent="0" algn="ctr" defTabSz="914400" rtl="0" eaLnBrk="1" fontAlgn="base" latinLnBrk="0" hangingPunct="1">
              <a:lnSpc>
                <a:spcPct val="100000"/>
              </a:lnSpc>
              <a:spcBef>
                <a:spcPts val="600"/>
              </a:spcBef>
              <a:spcAft>
                <a:spcPct val="0"/>
              </a:spcAft>
              <a:buClr>
                <a:srgbClr val="181818"/>
              </a:buClr>
              <a:buSzTx/>
              <a:buFontTx/>
              <a:buNone/>
              <a:tabLst/>
              <a:defRPr/>
            </a:pPr>
            <a:r>
              <a:rPr kumimoji="0" lang="en-US" sz="1200" b="0" i="0" u="none" strike="noStrike" kern="1200" cap="none" spc="0" normalizeH="0" baseline="0" noProof="0">
                <a:ln>
                  <a:noFill/>
                </a:ln>
                <a:solidFill>
                  <a:srgbClr val="0FC373">
                    <a:lumMod val="75000"/>
                  </a:srgbClr>
                </a:solidFill>
                <a:effectLst/>
                <a:uLnTx/>
                <a:uFillTx/>
                <a:latin typeface="Ericsson Hilda" panose="00000500000000000000" pitchFamily="2" charset="0"/>
                <a:ea typeface="+mn-ea"/>
                <a:cs typeface="+mn-cs"/>
              </a:rPr>
              <a:t>IMS</a:t>
            </a:r>
          </a:p>
        </p:txBody>
      </p:sp>
      <p:sp>
        <p:nvSpPr>
          <p:cNvPr id="124" name="TextBox 123">
            <a:extLst>
              <a:ext uri="{FF2B5EF4-FFF2-40B4-BE49-F238E27FC236}">
                <a16:creationId xmlns:a16="http://schemas.microsoft.com/office/drawing/2014/main" id="{963A61AA-7090-4C2B-87F1-F8886BB1CB3C}"/>
              </a:ext>
            </a:extLst>
          </p:cNvPr>
          <p:cNvSpPr txBox="1"/>
          <p:nvPr/>
        </p:nvSpPr>
        <p:spPr bwMode="auto">
          <a:xfrm>
            <a:off x="4654603" y="2970871"/>
            <a:ext cx="450000" cy="720000"/>
          </a:xfrm>
          <a:prstGeom prst="rect">
            <a:avLst/>
          </a:prstGeom>
          <a:solidFill>
            <a:schemeClr val="bg1"/>
          </a:solidFill>
          <a:ln w="19050">
            <a:solidFill>
              <a:schemeClr val="accent2">
                <a:lumMod val="75000"/>
              </a:schemeClr>
            </a:solidFill>
            <a:prstDash val="solid"/>
            <a:miter lim="800000"/>
            <a:headEnd/>
            <a:tailEnd/>
          </a:ln>
        </p:spPr>
        <p:txBody>
          <a:bodyPr vert="horz" wrap="none" lIns="0" tIns="36000" rIns="0" bIns="0" numCol="1" rtlCol="0" anchor="t" anchorCtr="0" compatLnSpc="1">
            <a:prstTxWarp prst="textNoShape">
              <a:avLst/>
            </a:prstTxWarp>
            <a:noAutofit/>
          </a:bodyPr>
          <a:lstStyle/>
          <a:p>
            <a:pPr marL="0" marR="0" lvl="0" indent="0" algn="ctr" defTabSz="914400" rtl="0" eaLnBrk="1" fontAlgn="base" latinLnBrk="0" hangingPunct="1">
              <a:lnSpc>
                <a:spcPct val="90000"/>
              </a:lnSpc>
              <a:spcBef>
                <a:spcPts val="300"/>
              </a:spcBef>
              <a:spcAft>
                <a:spcPct val="0"/>
              </a:spcAft>
              <a:buClr>
                <a:srgbClr val="181818"/>
              </a:buClr>
              <a:buSzTx/>
              <a:buFontTx/>
              <a:buNone/>
              <a:tabLst/>
              <a:defRPr/>
            </a:pPr>
            <a:r>
              <a:rPr kumimoji="0" lang="en-US" sz="1200" b="0" i="0" u="none" strike="noStrike" kern="1200" cap="none" spc="0" normalizeH="0" baseline="0" noProof="0">
                <a:ln>
                  <a:noFill/>
                </a:ln>
                <a:solidFill>
                  <a:srgbClr val="0FC373">
                    <a:lumMod val="75000"/>
                  </a:srgbClr>
                </a:solidFill>
                <a:effectLst/>
                <a:uLnTx/>
                <a:uFillTx/>
                <a:latin typeface="Ericsson Technical Icons" panose="00000500000000000000" pitchFamily="2" charset="0"/>
                <a:ea typeface="+mn-ea"/>
                <a:cs typeface="+mn-cs"/>
              </a:rPr>
              <a:t>s</a:t>
            </a:r>
            <a:br>
              <a:rPr kumimoji="0" lang="en-US" sz="1200" b="0" i="0" u="none" strike="noStrike" kern="1200" cap="none" spc="0" normalizeH="0" baseline="0" noProof="0">
                <a:ln>
                  <a:noFill/>
                </a:ln>
                <a:solidFill>
                  <a:srgbClr val="0FC373">
                    <a:lumMod val="75000"/>
                  </a:srgbClr>
                </a:solidFill>
                <a:effectLst/>
                <a:uLnTx/>
                <a:uFillTx/>
                <a:latin typeface="Ericsson Technical Icons" panose="00000500000000000000" pitchFamily="2" charset="0"/>
                <a:ea typeface="+mn-ea"/>
                <a:cs typeface="+mn-cs"/>
              </a:rPr>
            </a:br>
            <a:r>
              <a:rPr kumimoji="0" lang="en-US" sz="1200" b="0" i="0" u="none" strike="noStrike" kern="1200" cap="none" spc="0" normalizeH="0" baseline="0" noProof="0">
                <a:ln>
                  <a:noFill/>
                </a:ln>
                <a:solidFill>
                  <a:srgbClr val="0FC373">
                    <a:lumMod val="75000"/>
                  </a:srgbClr>
                </a:solidFill>
                <a:effectLst/>
                <a:uLnTx/>
                <a:uFillTx/>
                <a:latin typeface="Ericsson Technical Icons" panose="00000500000000000000" pitchFamily="2" charset="0"/>
                <a:ea typeface="+mn-ea"/>
                <a:cs typeface="+mn-cs"/>
              </a:rPr>
              <a:t>g</a:t>
            </a:r>
          </a:p>
          <a:p>
            <a:pPr marL="0" marR="0" lvl="0" indent="0" algn="ctr" defTabSz="914400" rtl="0" eaLnBrk="1" fontAlgn="base" latinLnBrk="0" hangingPunct="1">
              <a:lnSpc>
                <a:spcPct val="100000"/>
              </a:lnSpc>
              <a:spcBef>
                <a:spcPts val="300"/>
              </a:spcBef>
              <a:spcAft>
                <a:spcPct val="0"/>
              </a:spcAft>
              <a:buClr>
                <a:srgbClr val="181818"/>
              </a:buClr>
              <a:buSzTx/>
              <a:buFontTx/>
              <a:buNone/>
              <a:tabLst/>
              <a:defRPr/>
            </a:pPr>
            <a:r>
              <a:rPr kumimoji="0" lang="en-US" sz="1100" b="0" i="0" u="none" strike="noStrike" kern="1200" cap="none" spc="0" normalizeH="0" baseline="0" noProof="0">
                <a:ln>
                  <a:noFill/>
                </a:ln>
                <a:solidFill>
                  <a:srgbClr val="0FC373">
                    <a:lumMod val="75000"/>
                  </a:srgbClr>
                </a:solidFill>
                <a:effectLst/>
                <a:uLnTx/>
                <a:uFillTx/>
                <a:latin typeface="Ericsson Hilda" panose="00000500000000000000" pitchFamily="2" charset="0"/>
                <a:ea typeface="+mn-ea"/>
                <a:cs typeface="+mn-cs"/>
              </a:rPr>
              <a:t>MME+</a:t>
            </a:r>
            <a:br>
              <a:rPr kumimoji="0" lang="en-US" sz="1100" b="0" i="0" u="none" strike="noStrike" kern="1200" cap="none" spc="0" normalizeH="0" baseline="0" noProof="0">
                <a:ln>
                  <a:noFill/>
                </a:ln>
                <a:solidFill>
                  <a:srgbClr val="0FC373">
                    <a:lumMod val="75000"/>
                  </a:srgbClr>
                </a:solidFill>
                <a:effectLst/>
                <a:uLnTx/>
                <a:uFillTx/>
                <a:latin typeface="Ericsson Hilda" panose="00000500000000000000" pitchFamily="2" charset="0"/>
                <a:ea typeface="+mn-ea"/>
                <a:cs typeface="+mn-cs"/>
              </a:rPr>
            </a:br>
            <a:r>
              <a:rPr kumimoji="0" lang="en-US" sz="1100" b="0" i="0" u="none" strike="noStrike" kern="1200" cap="none" spc="0" normalizeH="0" baseline="0" noProof="0">
                <a:ln>
                  <a:noFill/>
                </a:ln>
                <a:solidFill>
                  <a:srgbClr val="0FC373">
                    <a:lumMod val="75000"/>
                  </a:srgbClr>
                </a:solidFill>
                <a:effectLst/>
                <a:uLnTx/>
                <a:uFillTx/>
                <a:latin typeface="Ericsson Hilda" panose="00000500000000000000" pitchFamily="2" charset="0"/>
                <a:ea typeface="+mn-ea"/>
                <a:cs typeface="+mn-cs"/>
              </a:rPr>
              <a:t>SGW</a:t>
            </a:r>
            <a:endParaRPr kumimoji="0" lang="en-US" sz="1100" b="0" i="0" u="none" strike="noStrike" kern="1200" cap="none" spc="0" normalizeH="0" baseline="0" noProof="0">
              <a:ln>
                <a:noFill/>
              </a:ln>
              <a:solidFill>
                <a:srgbClr val="0FC373">
                  <a:lumMod val="75000"/>
                </a:srgbClr>
              </a:solidFill>
              <a:effectLst/>
              <a:uLnTx/>
              <a:uFillTx/>
              <a:latin typeface="Arial" charset="0"/>
              <a:ea typeface="+mn-ea"/>
              <a:cs typeface="+mn-cs"/>
            </a:endParaRPr>
          </a:p>
        </p:txBody>
      </p:sp>
      <p:sp>
        <p:nvSpPr>
          <p:cNvPr id="126" name="TextBox 125">
            <a:extLst>
              <a:ext uri="{FF2B5EF4-FFF2-40B4-BE49-F238E27FC236}">
                <a16:creationId xmlns:a16="http://schemas.microsoft.com/office/drawing/2014/main" id="{3005FFF1-BC14-49D9-8C75-BAB284E840AE}"/>
              </a:ext>
            </a:extLst>
          </p:cNvPr>
          <p:cNvSpPr txBox="1"/>
          <p:nvPr/>
        </p:nvSpPr>
        <p:spPr bwMode="auto">
          <a:xfrm>
            <a:off x="6421326" y="3973651"/>
            <a:ext cx="450000" cy="720000"/>
          </a:xfrm>
          <a:prstGeom prst="rect">
            <a:avLst/>
          </a:prstGeom>
          <a:solidFill>
            <a:schemeClr val="bg1"/>
          </a:solidFill>
          <a:ln w="19050">
            <a:solidFill>
              <a:schemeClr val="accent1"/>
            </a:solidFill>
            <a:prstDash val="solid"/>
            <a:miter lim="800000"/>
            <a:headEnd/>
            <a:tailEnd/>
          </a:ln>
        </p:spPr>
        <p:txBody>
          <a:bodyPr vert="horz" wrap="none" lIns="0" tIns="36000" rIns="0" bIns="0" numCol="1" rtlCol="0" anchor="t" anchorCtr="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
                <a:srgbClr val="181818"/>
              </a:buClr>
              <a:buSzTx/>
              <a:buFontTx/>
              <a:buNone/>
              <a:tabLst/>
              <a:defRPr/>
            </a:pPr>
            <a:r>
              <a:rPr kumimoji="0" lang="en-US" sz="1600" b="0" i="0" u="none" strike="noStrike" kern="1200" cap="none" spc="0" normalizeH="0" baseline="0" noProof="0">
                <a:ln>
                  <a:noFill/>
                </a:ln>
                <a:solidFill>
                  <a:srgbClr val="0082F0"/>
                </a:solidFill>
                <a:effectLst/>
                <a:uLnTx/>
                <a:uFillTx/>
                <a:latin typeface="Ericsson Technical Icons" panose="00000500000000000000" pitchFamily="2" charset="0"/>
                <a:ea typeface="+mn-ea"/>
                <a:cs typeface="+mn-cs"/>
              </a:rPr>
              <a:t>B</a:t>
            </a:r>
            <a:endParaRPr kumimoji="0" lang="en-US" sz="1600" b="0" i="0" u="none" strike="noStrike" kern="1200" cap="none" spc="0" normalizeH="0" baseline="0" noProof="0">
              <a:ln>
                <a:noFill/>
              </a:ln>
              <a:solidFill>
                <a:srgbClr val="0082F0"/>
              </a:solidFill>
              <a:effectLst/>
              <a:uLnTx/>
              <a:uFillTx/>
              <a:latin typeface="Arial" charset="0"/>
              <a:ea typeface="+mn-ea"/>
              <a:cs typeface="+mn-cs"/>
            </a:endParaRPr>
          </a:p>
          <a:p>
            <a:pPr marL="0" marR="0" lvl="0" indent="0" algn="ctr" defTabSz="914400" rtl="0" eaLnBrk="1" fontAlgn="base" latinLnBrk="0" hangingPunct="1">
              <a:lnSpc>
                <a:spcPct val="100000"/>
              </a:lnSpc>
              <a:spcBef>
                <a:spcPts val="600"/>
              </a:spcBef>
              <a:spcAft>
                <a:spcPct val="0"/>
              </a:spcAft>
              <a:buClr>
                <a:srgbClr val="181818"/>
              </a:buClr>
              <a:buSzTx/>
              <a:buFontTx/>
              <a:buNone/>
              <a:tabLst/>
              <a:defRPr/>
            </a:pPr>
            <a:r>
              <a:rPr kumimoji="0" lang="en-US" sz="1050" b="0" i="0" u="none" strike="noStrike" kern="1200" cap="none" spc="0" normalizeH="0" baseline="0" noProof="0">
                <a:ln>
                  <a:noFill/>
                </a:ln>
                <a:solidFill>
                  <a:srgbClr val="0082F0"/>
                </a:solidFill>
                <a:effectLst/>
                <a:uLnTx/>
                <a:uFillTx/>
                <a:latin typeface="Ericsson Hilda" panose="00000500000000000000" pitchFamily="2" charset="0"/>
                <a:ea typeface="+mn-ea"/>
                <a:cs typeface="+mn-cs"/>
              </a:rPr>
              <a:t>NG-</a:t>
            </a:r>
            <a:br>
              <a:rPr kumimoji="0" lang="en-US" sz="1050" b="0" i="0" u="none" strike="noStrike" kern="1200" cap="none" spc="0" normalizeH="0" baseline="0" noProof="0">
                <a:ln>
                  <a:noFill/>
                </a:ln>
                <a:solidFill>
                  <a:srgbClr val="0082F0"/>
                </a:solidFill>
                <a:effectLst/>
                <a:uLnTx/>
                <a:uFillTx/>
                <a:latin typeface="Ericsson Hilda" panose="00000500000000000000" pitchFamily="2" charset="0"/>
                <a:ea typeface="+mn-ea"/>
                <a:cs typeface="+mn-cs"/>
              </a:rPr>
            </a:br>
            <a:r>
              <a:rPr kumimoji="0" lang="en-US" sz="1050" b="0" i="0" u="none" strike="noStrike" kern="1200" cap="none" spc="0" normalizeH="0" baseline="0" noProof="0">
                <a:ln>
                  <a:noFill/>
                </a:ln>
                <a:solidFill>
                  <a:srgbClr val="0082F0"/>
                </a:solidFill>
                <a:effectLst/>
                <a:uLnTx/>
                <a:uFillTx/>
                <a:latin typeface="Ericsson Hilda" panose="00000500000000000000" pitchFamily="2" charset="0"/>
                <a:ea typeface="+mn-ea"/>
                <a:cs typeface="+mn-cs"/>
              </a:rPr>
              <a:t>RAN</a:t>
            </a:r>
          </a:p>
        </p:txBody>
      </p:sp>
      <p:sp>
        <p:nvSpPr>
          <p:cNvPr id="127" name="TextBox 126">
            <a:extLst>
              <a:ext uri="{FF2B5EF4-FFF2-40B4-BE49-F238E27FC236}">
                <a16:creationId xmlns:a16="http://schemas.microsoft.com/office/drawing/2014/main" id="{1D29749A-1577-4FB4-98DF-2D4339D209D4}"/>
              </a:ext>
            </a:extLst>
          </p:cNvPr>
          <p:cNvSpPr txBox="1"/>
          <p:nvPr/>
        </p:nvSpPr>
        <p:spPr bwMode="auto">
          <a:xfrm>
            <a:off x="6421326" y="1955755"/>
            <a:ext cx="450000" cy="720000"/>
          </a:xfrm>
          <a:prstGeom prst="rect">
            <a:avLst/>
          </a:prstGeom>
          <a:solidFill>
            <a:schemeClr val="bg1"/>
          </a:solidFill>
          <a:ln w="19050">
            <a:solidFill>
              <a:schemeClr val="accent1"/>
            </a:solidFill>
            <a:prstDash val="solid"/>
            <a:miter lim="800000"/>
            <a:headEnd/>
            <a:tailEnd/>
          </a:ln>
        </p:spPr>
        <p:txBody>
          <a:bodyPr vert="horz" wrap="none" lIns="0" tIns="36000" rIns="0" bIns="0" numCol="1" rtlCol="0" anchor="t" anchorCtr="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
                <a:srgbClr val="181818"/>
              </a:buClr>
              <a:buSzTx/>
              <a:buFontTx/>
              <a:buNone/>
              <a:tabLst/>
              <a:defRPr/>
            </a:pPr>
            <a:r>
              <a:rPr kumimoji="0" lang="en-US" sz="1200" b="0" i="0" u="none" strike="noStrike" kern="1200" cap="none" spc="0" normalizeH="0" baseline="0" noProof="0">
                <a:ln>
                  <a:noFill/>
                </a:ln>
                <a:solidFill>
                  <a:srgbClr val="0082F0"/>
                </a:solidFill>
                <a:effectLst/>
                <a:uLnTx/>
                <a:uFillTx/>
                <a:latin typeface="Ericsson Technical Icons" panose="00000500000000000000" pitchFamily="2" charset="0"/>
                <a:ea typeface="+mn-ea"/>
                <a:cs typeface="+mn-cs"/>
              </a:rPr>
              <a:t>D</a:t>
            </a:r>
            <a:endParaRPr kumimoji="0" lang="en-US" sz="1200" b="0" i="0" u="none" strike="noStrike" kern="1200" cap="none" spc="0" normalizeH="0" baseline="0" noProof="0">
              <a:ln>
                <a:noFill/>
              </a:ln>
              <a:solidFill>
                <a:srgbClr val="0082F0"/>
              </a:solidFill>
              <a:effectLst/>
              <a:uLnTx/>
              <a:uFillTx/>
              <a:latin typeface="Arial" charset="0"/>
              <a:ea typeface="+mn-ea"/>
              <a:cs typeface="+mn-cs"/>
            </a:endParaRPr>
          </a:p>
          <a:p>
            <a:pPr marL="0" marR="0" lvl="0" indent="0" algn="ctr" defTabSz="914400" rtl="0" eaLnBrk="1" fontAlgn="base" latinLnBrk="0" hangingPunct="1">
              <a:lnSpc>
                <a:spcPct val="100000"/>
              </a:lnSpc>
              <a:spcBef>
                <a:spcPct val="50000"/>
              </a:spcBef>
              <a:spcAft>
                <a:spcPct val="0"/>
              </a:spcAft>
              <a:buClr>
                <a:srgbClr val="181818"/>
              </a:buClr>
              <a:buSzTx/>
              <a:buFontTx/>
              <a:buNone/>
              <a:tabLst/>
              <a:defRPr/>
            </a:pPr>
            <a:r>
              <a:rPr kumimoji="0" lang="en-US" sz="1200" b="0" i="0" u="none" strike="noStrike" kern="1200" cap="none" spc="0" normalizeH="0" baseline="0" noProof="0">
                <a:ln>
                  <a:noFill/>
                </a:ln>
                <a:solidFill>
                  <a:srgbClr val="0082F0"/>
                </a:solidFill>
                <a:effectLst/>
                <a:uLnTx/>
                <a:uFillTx/>
                <a:latin typeface="Ericsson Hilda" panose="00000500000000000000" pitchFamily="2" charset="0"/>
                <a:ea typeface="+mn-ea"/>
                <a:cs typeface="+mn-cs"/>
              </a:rPr>
              <a:t>HSS/</a:t>
            </a:r>
            <a:br>
              <a:rPr kumimoji="0" lang="en-US" sz="1200" b="0" i="0" u="none" strike="noStrike" kern="1200" cap="none" spc="0" normalizeH="0" baseline="0" noProof="0">
                <a:ln>
                  <a:noFill/>
                </a:ln>
                <a:solidFill>
                  <a:srgbClr val="0082F0"/>
                </a:solidFill>
                <a:effectLst/>
                <a:uLnTx/>
                <a:uFillTx/>
                <a:latin typeface="Ericsson Hilda" panose="00000500000000000000" pitchFamily="2" charset="0"/>
                <a:ea typeface="+mn-ea"/>
                <a:cs typeface="+mn-cs"/>
              </a:rPr>
            </a:br>
            <a:r>
              <a:rPr kumimoji="0" lang="en-US" sz="1200" b="0" i="0" u="none" strike="noStrike" kern="1200" cap="none" spc="0" normalizeH="0" baseline="0" noProof="0">
                <a:ln>
                  <a:noFill/>
                </a:ln>
                <a:solidFill>
                  <a:srgbClr val="0082F0"/>
                </a:solidFill>
                <a:effectLst/>
                <a:uLnTx/>
                <a:uFillTx/>
                <a:latin typeface="Ericsson Hilda" panose="00000500000000000000" pitchFamily="2" charset="0"/>
                <a:ea typeface="+mn-ea"/>
                <a:cs typeface="+mn-cs"/>
              </a:rPr>
              <a:t>UDM</a:t>
            </a:r>
          </a:p>
        </p:txBody>
      </p:sp>
      <p:sp>
        <p:nvSpPr>
          <p:cNvPr id="128" name="TextBox 127">
            <a:extLst>
              <a:ext uri="{FF2B5EF4-FFF2-40B4-BE49-F238E27FC236}">
                <a16:creationId xmlns:a16="http://schemas.microsoft.com/office/drawing/2014/main" id="{35B085C7-71AA-4622-BCE7-68A2612A1F2B}"/>
              </a:ext>
            </a:extLst>
          </p:cNvPr>
          <p:cNvSpPr txBox="1"/>
          <p:nvPr/>
        </p:nvSpPr>
        <p:spPr bwMode="auto">
          <a:xfrm>
            <a:off x="6421326" y="2970871"/>
            <a:ext cx="450000" cy="720000"/>
          </a:xfrm>
          <a:prstGeom prst="rect">
            <a:avLst/>
          </a:prstGeom>
          <a:solidFill>
            <a:schemeClr val="bg1"/>
          </a:solidFill>
          <a:ln w="19050">
            <a:solidFill>
              <a:schemeClr val="accent1"/>
            </a:solidFill>
            <a:prstDash val="solid"/>
            <a:miter lim="800000"/>
            <a:headEnd/>
            <a:tailEnd/>
          </a:ln>
        </p:spPr>
        <p:txBody>
          <a:bodyPr vert="horz" wrap="none" lIns="0" tIns="36000" rIns="0" bIns="0" numCol="1" rtlCol="0" anchor="t" anchorCtr="0" compatLnSpc="1">
            <a:prstTxWarp prst="textNoShape">
              <a:avLst/>
            </a:prstTxWarp>
            <a:noAutofit/>
          </a:bodyPr>
          <a:lstStyle/>
          <a:p>
            <a:pPr marL="0" marR="0" lvl="0" indent="0" algn="ctr" defTabSz="914400" rtl="0" eaLnBrk="1" fontAlgn="base" latinLnBrk="0" hangingPunct="1">
              <a:lnSpc>
                <a:spcPct val="90000"/>
              </a:lnSpc>
              <a:spcBef>
                <a:spcPct val="50000"/>
              </a:spcBef>
              <a:spcAft>
                <a:spcPct val="0"/>
              </a:spcAft>
              <a:buClr>
                <a:srgbClr val="181818"/>
              </a:buClr>
              <a:buSzTx/>
              <a:buFontTx/>
              <a:buNone/>
              <a:tabLst/>
              <a:defRPr/>
            </a:pPr>
            <a:r>
              <a:rPr kumimoji="0" lang="en-US" sz="1200" b="0" i="0" u="none" strike="noStrike" kern="1200" cap="none" spc="0" normalizeH="0" baseline="0" noProof="0">
                <a:ln>
                  <a:noFill/>
                </a:ln>
                <a:solidFill>
                  <a:srgbClr val="0082F0"/>
                </a:solidFill>
                <a:effectLst/>
                <a:uLnTx/>
                <a:uFillTx/>
                <a:latin typeface="Ericsson Technical Icons" panose="00000500000000000000" pitchFamily="2" charset="0"/>
                <a:ea typeface="+mn-ea"/>
                <a:cs typeface="+mn-cs"/>
              </a:rPr>
              <a:t>s</a:t>
            </a:r>
          </a:p>
          <a:p>
            <a:pPr marL="0" marR="0" lvl="0" indent="0" algn="ctr" defTabSz="914400" rtl="0" eaLnBrk="1" fontAlgn="base" latinLnBrk="0" hangingPunct="1">
              <a:lnSpc>
                <a:spcPct val="90000"/>
              </a:lnSpc>
              <a:spcBef>
                <a:spcPts val="0"/>
              </a:spcBef>
              <a:spcAft>
                <a:spcPct val="0"/>
              </a:spcAft>
              <a:buClr>
                <a:srgbClr val="181818"/>
              </a:buClr>
              <a:buSzTx/>
              <a:buFontTx/>
              <a:buNone/>
              <a:tabLst/>
              <a:defRPr/>
            </a:pPr>
            <a:endParaRPr kumimoji="0" lang="en-US" sz="1200" b="0" i="0" u="none" strike="noStrike" kern="1200" cap="none" spc="0" normalizeH="0" baseline="0" noProof="0">
              <a:ln>
                <a:noFill/>
              </a:ln>
              <a:solidFill>
                <a:srgbClr val="0082F0"/>
              </a:solidFill>
              <a:effectLst/>
              <a:uLnTx/>
              <a:uFillTx/>
              <a:latin typeface="Arial" charset="0"/>
              <a:ea typeface="+mn-ea"/>
              <a:cs typeface="+mn-cs"/>
            </a:endParaRPr>
          </a:p>
          <a:p>
            <a:pPr marL="0" marR="0" lvl="0" indent="0" algn="ctr" defTabSz="914400" rtl="0" eaLnBrk="1" fontAlgn="base" latinLnBrk="0" hangingPunct="1">
              <a:lnSpc>
                <a:spcPct val="90000"/>
              </a:lnSpc>
              <a:spcBef>
                <a:spcPts val="0"/>
              </a:spcBef>
              <a:spcAft>
                <a:spcPct val="0"/>
              </a:spcAft>
              <a:buClr>
                <a:srgbClr val="181818"/>
              </a:buClr>
              <a:buSzTx/>
              <a:buFontTx/>
              <a:buNone/>
              <a:tabLst/>
              <a:defRPr/>
            </a:pPr>
            <a:r>
              <a:rPr kumimoji="0" lang="en-US" sz="1200" b="0" i="0" u="none" strike="noStrike" kern="1200" cap="none" spc="0" normalizeH="0" baseline="0" noProof="0">
                <a:ln>
                  <a:noFill/>
                </a:ln>
                <a:solidFill>
                  <a:srgbClr val="0082F0"/>
                </a:solidFill>
                <a:effectLst/>
                <a:uLnTx/>
                <a:uFillTx/>
                <a:latin typeface="Ericsson Hilda" panose="00000500000000000000" pitchFamily="2" charset="0"/>
                <a:ea typeface="+mn-ea"/>
                <a:cs typeface="+mn-cs"/>
              </a:rPr>
              <a:t>AMF</a:t>
            </a:r>
            <a:endParaRPr kumimoji="0" lang="en-US" sz="1200" b="0" i="0" u="none" strike="noStrike" kern="1200" cap="none" spc="0" normalizeH="0" baseline="0" noProof="0">
              <a:ln>
                <a:noFill/>
              </a:ln>
              <a:solidFill>
                <a:srgbClr val="0082F0"/>
              </a:solidFill>
              <a:effectLst/>
              <a:uLnTx/>
              <a:uFillTx/>
              <a:latin typeface="Arial" charset="0"/>
              <a:ea typeface="+mn-ea"/>
              <a:cs typeface="+mn-cs"/>
            </a:endParaRPr>
          </a:p>
        </p:txBody>
      </p:sp>
      <p:cxnSp>
        <p:nvCxnSpPr>
          <p:cNvPr id="129" name="Straight Connector 128">
            <a:extLst>
              <a:ext uri="{FF2B5EF4-FFF2-40B4-BE49-F238E27FC236}">
                <a16:creationId xmlns:a16="http://schemas.microsoft.com/office/drawing/2014/main" id="{658396EA-C1BF-4EA2-A542-12FDCA29994B}"/>
              </a:ext>
            </a:extLst>
          </p:cNvPr>
          <p:cNvCxnSpPr>
            <a:cxnSpLocks/>
            <a:stCxn id="132" idx="0"/>
            <a:endCxn id="123" idx="2"/>
          </p:cNvCxnSpPr>
          <p:nvPr/>
        </p:nvCxnSpPr>
        <p:spPr bwMode="auto">
          <a:xfrm flipV="1">
            <a:off x="5770417" y="2449326"/>
            <a:ext cx="154121" cy="352962"/>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30" name="Straight Connector 129">
            <a:extLst>
              <a:ext uri="{FF2B5EF4-FFF2-40B4-BE49-F238E27FC236}">
                <a16:creationId xmlns:a16="http://schemas.microsoft.com/office/drawing/2014/main" id="{71CE5BED-B0E4-4C6F-98F8-822D04E11A24}"/>
              </a:ext>
            </a:extLst>
          </p:cNvPr>
          <p:cNvCxnSpPr>
            <a:cxnSpLocks/>
            <a:stCxn id="132" idx="0"/>
            <a:endCxn id="131" idx="2"/>
          </p:cNvCxnSpPr>
          <p:nvPr/>
        </p:nvCxnSpPr>
        <p:spPr bwMode="auto">
          <a:xfrm flipH="1" flipV="1">
            <a:off x="5158198" y="2425975"/>
            <a:ext cx="612219" cy="376313"/>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31" name="Rectangle 130">
            <a:extLst>
              <a:ext uri="{FF2B5EF4-FFF2-40B4-BE49-F238E27FC236}">
                <a16:creationId xmlns:a16="http://schemas.microsoft.com/office/drawing/2014/main" id="{C7267A85-1D6E-4605-9D63-19473A61E2C6}"/>
              </a:ext>
            </a:extLst>
          </p:cNvPr>
          <p:cNvSpPr/>
          <p:nvPr/>
        </p:nvSpPr>
        <p:spPr bwMode="auto">
          <a:xfrm>
            <a:off x="5075314" y="2266995"/>
            <a:ext cx="165767" cy="158980"/>
          </a:xfrm>
          <a:prstGeom prst="rect">
            <a:avLst/>
          </a:prstGeom>
          <a:noFill/>
          <a:ln w="3175" cap="flat" cmpd="sng" algn="ctr">
            <a:no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noAutofit/>
          </a:bodyPr>
          <a:lstStyle/>
          <a:p>
            <a:pPr marL="357188" marR="0" lvl="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sp>
        <p:nvSpPr>
          <p:cNvPr id="132" name="TextBox 131">
            <a:extLst>
              <a:ext uri="{FF2B5EF4-FFF2-40B4-BE49-F238E27FC236}">
                <a16:creationId xmlns:a16="http://schemas.microsoft.com/office/drawing/2014/main" id="{1054BB8A-B936-4E45-85E9-65AC88CB29D7}"/>
              </a:ext>
            </a:extLst>
          </p:cNvPr>
          <p:cNvSpPr txBox="1"/>
          <p:nvPr/>
        </p:nvSpPr>
        <p:spPr bwMode="auto">
          <a:xfrm>
            <a:off x="5545417" y="2802288"/>
            <a:ext cx="450000" cy="720000"/>
          </a:xfrm>
          <a:prstGeom prst="rect">
            <a:avLst/>
          </a:prstGeom>
          <a:solidFill>
            <a:schemeClr val="bg1"/>
          </a:solidFill>
          <a:ln w="19050">
            <a:solidFill>
              <a:schemeClr val="accent1"/>
            </a:solidFill>
            <a:prstDash val="solid"/>
            <a:miter lim="800000"/>
            <a:headEnd/>
            <a:tailEnd/>
          </a:ln>
        </p:spPr>
        <p:txBody>
          <a:bodyPr vert="horz" wrap="none" lIns="0" tIns="36000" rIns="0" bIns="0" numCol="1" rtlCol="0" anchor="t" anchorCtr="0" compatLnSpc="1">
            <a:prstTxWarp prst="textNoShape">
              <a:avLst/>
            </a:prstTxWarp>
            <a:noAutofit/>
          </a:bodyPr>
          <a:lstStyle/>
          <a:p>
            <a:pPr marL="0" marR="0" lvl="0" indent="0" algn="ctr" defTabSz="914400" rtl="0" eaLnBrk="1" fontAlgn="base" latinLnBrk="0" hangingPunct="1">
              <a:lnSpc>
                <a:spcPct val="90000"/>
              </a:lnSpc>
              <a:spcBef>
                <a:spcPts val="300"/>
              </a:spcBef>
              <a:spcAft>
                <a:spcPct val="0"/>
              </a:spcAft>
              <a:buClr>
                <a:srgbClr val="181818"/>
              </a:buClr>
              <a:buSzTx/>
              <a:buFontTx/>
              <a:buNone/>
              <a:tabLst/>
              <a:defRPr/>
            </a:pPr>
            <a:r>
              <a:rPr kumimoji="0" lang="en-US" sz="1200" b="0" i="0" u="none" strike="noStrike" kern="1200" cap="none" spc="0" normalizeH="0" baseline="0" noProof="0">
                <a:ln>
                  <a:noFill/>
                </a:ln>
                <a:solidFill>
                  <a:srgbClr val="0082F0"/>
                </a:solidFill>
                <a:effectLst/>
                <a:uLnTx/>
                <a:uFillTx/>
                <a:latin typeface="Ericsson Technical Icons" panose="00000500000000000000" pitchFamily="2" charset="0"/>
                <a:ea typeface="+mn-ea"/>
                <a:cs typeface="+mn-cs"/>
              </a:rPr>
              <a:t>s</a:t>
            </a:r>
            <a:br>
              <a:rPr kumimoji="0" lang="en-US" sz="1200" b="0" i="0" u="none" strike="noStrike" kern="1200" cap="none" spc="0" normalizeH="0" baseline="0" noProof="0">
                <a:ln>
                  <a:noFill/>
                </a:ln>
                <a:solidFill>
                  <a:srgbClr val="0082F0"/>
                </a:solidFill>
                <a:effectLst/>
                <a:uLnTx/>
                <a:uFillTx/>
                <a:latin typeface="Ericsson Technical Icons" panose="00000500000000000000" pitchFamily="2" charset="0"/>
                <a:ea typeface="+mn-ea"/>
                <a:cs typeface="+mn-cs"/>
              </a:rPr>
            </a:br>
            <a:r>
              <a:rPr kumimoji="0" lang="en-US" sz="1200" b="0" i="0" u="none" strike="noStrike" kern="1200" cap="none" spc="0" normalizeH="0" baseline="0" noProof="0">
                <a:ln>
                  <a:noFill/>
                </a:ln>
                <a:solidFill>
                  <a:srgbClr val="0082F0"/>
                </a:solidFill>
                <a:effectLst/>
                <a:uLnTx/>
                <a:uFillTx/>
                <a:latin typeface="Ericsson Technical Icons" panose="00000500000000000000" pitchFamily="2" charset="0"/>
                <a:ea typeface="+mn-ea"/>
                <a:cs typeface="+mn-cs"/>
              </a:rPr>
              <a:t>g</a:t>
            </a:r>
          </a:p>
          <a:p>
            <a:pPr marL="0" marR="0" lvl="0" indent="0" algn="ctr" defTabSz="914400" rtl="0" eaLnBrk="1" fontAlgn="base" latinLnBrk="0" hangingPunct="1">
              <a:lnSpc>
                <a:spcPct val="100000"/>
              </a:lnSpc>
              <a:spcBef>
                <a:spcPts val="300"/>
              </a:spcBef>
              <a:spcAft>
                <a:spcPct val="0"/>
              </a:spcAft>
              <a:buClr>
                <a:srgbClr val="181818"/>
              </a:buClr>
              <a:buSzTx/>
              <a:buFontTx/>
              <a:buNone/>
              <a:tabLst/>
              <a:defRPr/>
            </a:pPr>
            <a:r>
              <a:rPr kumimoji="0" lang="en-US" sz="1100" b="0" i="0" u="none" strike="noStrike" kern="1200" cap="none" spc="0" normalizeH="0" baseline="0" noProof="0">
                <a:ln>
                  <a:noFill/>
                </a:ln>
                <a:solidFill>
                  <a:srgbClr val="0082F0"/>
                </a:solidFill>
                <a:effectLst/>
                <a:uLnTx/>
                <a:uFillTx/>
                <a:latin typeface="Ericsson Hilda" panose="00000500000000000000" pitchFamily="2" charset="0"/>
                <a:ea typeface="+mn-ea"/>
                <a:cs typeface="+mn-cs"/>
              </a:rPr>
              <a:t>SMF+</a:t>
            </a:r>
            <a:br>
              <a:rPr kumimoji="0" lang="en-US" sz="1100" b="0" i="0" u="none" strike="noStrike" kern="1200" cap="none" spc="0" normalizeH="0" baseline="0" noProof="0">
                <a:ln>
                  <a:noFill/>
                </a:ln>
                <a:solidFill>
                  <a:srgbClr val="0082F0"/>
                </a:solidFill>
                <a:effectLst/>
                <a:uLnTx/>
                <a:uFillTx/>
                <a:latin typeface="Ericsson Hilda" panose="00000500000000000000" pitchFamily="2" charset="0"/>
                <a:ea typeface="+mn-ea"/>
                <a:cs typeface="+mn-cs"/>
              </a:rPr>
            </a:br>
            <a:r>
              <a:rPr kumimoji="0" lang="en-US" sz="1100" b="0" i="0" u="none" strike="noStrike" kern="1200" cap="none" spc="0" normalizeH="0" baseline="0" noProof="0">
                <a:ln>
                  <a:noFill/>
                </a:ln>
                <a:solidFill>
                  <a:srgbClr val="0082F0"/>
                </a:solidFill>
                <a:effectLst/>
                <a:uLnTx/>
                <a:uFillTx/>
                <a:latin typeface="Ericsson Hilda" panose="00000500000000000000" pitchFamily="2" charset="0"/>
                <a:ea typeface="+mn-ea"/>
                <a:cs typeface="+mn-cs"/>
              </a:rPr>
              <a:t>UPF</a:t>
            </a:r>
          </a:p>
        </p:txBody>
      </p:sp>
      <p:cxnSp>
        <p:nvCxnSpPr>
          <p:cNvPr id="137" name="Straight Connector 136">
            <a:extLst>
              <a:ext uri="{FF2B5EF4-FFF2-40B4-BE49-F238E27FC236}">
                <a16:creationId xmlns:a16="http://schemas.microsoft.com/office/drawing/2014/main" id="{B6C37173-C036-48EF-91A4-1E222FC13405}"/>
              </a:ext>
            </a:extLst>
          </p:cNvPr>
          <p:cNvCxnSpPr>
            <a:cxnSpLocks/>
            <a:endCxn id="132" idx="1"/>
          </p:cNvCxnSpPr>
          <p:nvPr/>
        </p:nvCxnSpPr>
        <p:spPr bwMode="auto">
          <a:xfrm flipV="1">
            <a:off x="5104604" y="3162288"/>
            <a:ext cx="440813"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40" name="Straight Connector 139">
            <a:extLst>
              <a:ext uri="{FF2B5EF4-FFF2-40B4-BE49-F238E27FC236}">
                <a16:creationId xmlns:a16="http://schemas.microsoft.com/office/drawing/2014/main" id="{03C13B75-4502-4A2F-B541-D3A3C83D60FE}"/>
              </a:ext>
            </a:extLst>
          </p:cNvPr>
          <p:cNvCxnSpPr>
            <a:cxnSpLocks/>
            <a:stCxn id="132" idx="3"/>
          </p:cNvCxnSpPr>
          <p:nvPr/>
        </p:nvCxnSpPr>
        <p:spPr bwMode="auto">
          <a:xfrm>
            <a:off x="5995417" y="3162288"/>
            <a:ext cx="422971" cy="0"/>
          </a:xfrm>
          <a:prstGeom prst="line">
            <a:avLst/>
          </a:prstGeom>
          <a:noFill/>
          <a:ln w="3175" cap="flat" cmpd="sng" algn="ctr">
            <a:solidFill>
              <a:schemeClr val="tx1"/>
            </a:solidFill>
            <a:prstDash val="dash"/>
            <a:round/>
            <a:headEnd type="none" w="med" len="med"/>
            <a:tailEnd type="none" w="med" len="med"/>
          </a:ln>
          <a:effectLst/>
        </p:spPr>
      </p:cxnSp>
      <p:cxnSp>
        <p:nvCxnSpPr>
          <p:cNvPr id="144" name="Straight Connector 143">
            <a:extLst>
              <a:ext uri="{FF2B5EF4-FFF2-40B4-BE49-F238E27FC236}">
                <a16:creationId xmlns:a16="http://schemas.microsoft.com/office/drawing/2014/main" id="{35E034D3-A91C-4E20-B4B7-DCB4A2275F83}"/>
              </a:ext>
            </a:extLst>
          </p:cNvPr>
          <p:cNvCxnSpPr>
            <a:cxnSpLocks/>
            <a:endCxn id="126" idx="0"/>
          </p:cNvCxnSpPr>
          <p:nvPr/>
        </p:nvCxnSpPr>
        <p:spPr bwMode="auto">
          <a:xfrm>
            <a:off x="6014548" y="3522288"/>
            <a:ext cx="631778" cy="451363"/>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48" name="Text Box 144">
            <a:extLst>
              <a:ext uri="{FF2B5EF4-FFF2-40B4-BE49-F238E27FC236}">
                <a16:creationId xmlns:a16="http://schemas.microsoft.com/office/drawing/2014/main" id="{9AFB7A3D-3B21-43DB-9ACD-39F870EAF9F6}"/>
              </a:ext>
            </a:extLst>
          </p:cNvPr>
          <p:cNvSpPr txBox="1">
            <a:spLocks noChangeAspect="1" noChangeArrowheads="1"/>
          </p:cNvSpPr>
          <p:nvPr/>
        </p:nvSpPr>
        <p:spPr bwMode="auto">
          <a:xfrm>
            <a:off x="1835392" y="3657119"/>
            <a:ext cx="280525" cy="149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en-US" sz="1200" b="0" i="0" u="none" strike="noStrike" kern="0" cap="none" spc="0" normalizeH="0" baseline="0" noProof="0">
                <a:ln>
                  <a:noFill/>
                </a:ln>
                <a:solidFill>
                  <a:srgbClr val="181818"/>
                </a:solidFill>
                <a:effectLst/>
                <a:uLnTx/>
                <a:uFillTx/>
                <a:latin typeface="Ericsson Hilda" panose="00000500000000000000" pitchFamily="2" charset="0"/>
                <a:ea typeface="MS PGothic" charset="-128"/>
                <a:cs typeface="+mn-cs"/>
              </a:rPr>
              <a:t>N26</a:t>
            </a:r>
          </a:p>
        </p:txBody>
      </p:sp>
      <p:sp>
        <p:nvSpPr>
          <p:cNvPr id="149" name="Text Box 144">
            <a:extLst>
              <a:ext uri="{FF2B5EF4-FFF2-40B4-BE49-F238E27FC236}">
                <a16:creationId xmlns:a16="http://schemas.microsoft.com/office/drawing/2014/main" id="{D103E728-22D4-49F3-A297-C94FBC71740C}"/>
              </a:ext>
            </a:extLst>
          </p:cNvPr>
          <p:cNvSpPr txBox="1">
            <a:spLocks noChangeAspect="1" noChangeArrowheads="1"/>
          </p:cNvSpPr>
          <p:nvPr/>
        </p:nvSpPr>
        <p:spPr bwMode="auto">
          <a:xfrm>
            <a:off x="5212647" y="3010858"/>
            <a:ext cx="173125" cy="149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en-US" sz="1200" b="0" i="0" u="none" strike="noStrike" kern="0" cap="none" spc="0" normalizeH="0" baseline="0" noProof="0">
                <a:ln>
                  <a:noFill/>
                </a:ln>
                <a:solidFill>
                  <a:srgbClr val="181818"/>
                </a:solidFill>
                <a:effectLst/>
                <a:uLnTx/>
                <a:uFillTx/>
                <a:latin typeface="Ericsson Hilda" panose="00000500000000000000" pitchFamily="2" charset="0"/>
                <a:ea typeface="MS PGothic" charset="-128"/>
                <a:cs typeface="+mn-cs"/>
              </a:rPr>
              <a:t>S5</a:t>
            </a:r>
          </a:p>
        </p:txBody>
      </p:sp>
      <p:sp>
        <p:nvSpPr>
          <p:cNvPr id="150" name="Freeform 6">
            <a:extLst>
              <a:ext uri="{FF2B5EF4-FFF2-40B4-BE49-F238E27FC236}">
                <a16:creationId xmlns:a16="http://schemas.microsoft.com/office/drawing/2014/main" id="{B2D2958F-F69E-4B0E-9BB0-618C6F743681}"/>
              </a:ext>
            </a:extLst>
          </p:cNvPr>
          <p:cNvSpPr>
            <a:spLocks/>
          </p:cNvSpPr>
          <p:nvPr/>
        </p:nvSpPr>
        <p:spPr bwMode="auto">
          <a:xfrm flipV="1">
            <a:off x="9758897" y="4761270"/>
            <a:ext cx="549190" cy="430322"/>
          </a:xfrm>
          <a:custGeom>
            <a:avLst/>
            <a:gdLst>
              <a:gd name="T0" fmla="*/ 0 w 902524"/>
              <a:gd name="T1" fmla="*/ 0 h 356260"/>
              <a:gd name="T2" fmla="*/ 70688 w 902524"/>
              <a:gd name="T3" fmla="*/ 426247 h 356260"/>
              <a:gd name="T4" fmla="*/ 62654 w 902524"/>
              <a:gd name="T5" fmla="*/ 136397 h 356260"/>
              <a:gd name="T6" fmla="*/ 122097 w 902524"/>
              <a:gd name="T7" fmla="*/ 511492 h 356260"/>
              <a:gd name="T8" fmla="*/ 122097 w 902524"/>
              <a:gd name="T9" fmla="*/ 511492 h 356260"/>
              <a:gd name="T10" fmla="*/ 0 60000 65536"/>
              <a:gd name="T11" fmla="*/ 0 60000 65536"/>
              <a:gd name="T12" fmla="*/ 0 60000 65536"/>
              <a:gd name="T13" fmla="*/ 0 60000 65536"/>
              <a:gd name="T14" fmla="*/ 0 60000 65536"/>
              <a:gd name="T15" fmla="*/ 0 w 902524"/>
              <a:gd name="T16" fmla="*/ 0 h 356260"/>
              <a:gd name="T17" fmla="*/ 902524 w 902524"/>
              <a:gd name="T18" fmla="*/ 356260 h 356260"/>
            </a:gdLst>
            <a:ahLst/>
            <a:cxnLst>
              <a:cxn ang="T10">
                <a:pos x="T0" y="T1"/>
              </a:cxn>
              <a:cxn ang="T11">
                <a:pos x="T2" y="T3"/>
              </a:cxn>
              <a:cxn ang="T12">
                <a:pos x="T4" y="T5"/>
              </a:cxn>
              <a:cxn ang="T13">
                <a:pos x="T6" y="T7"/>
              </a:cxn>
              <a:cxn ang="T14">
                <a:pos x="T8" y="T9"/>
              </a:cxn>
            </a:cxnLst>
            <a:rect l="T15" t="T16" r="T17" b="T18"/>
            <a:pathLst>
              <a:path w="902524" h="356260">
                <a:moveTo>
                  <a:pt x="0" y="0"/>
                </a:moveTo>
                <a:lnTo>
                  <a:pt x="522514" y="296883"/>
                </a:lnTo>
                <a:lnTo>
                  <a:pt x="463137" y="95003"/>
                </a:lnTo>
                <a:lnTo>
                  <a:pt x="902524" y="356260"/>
                </a:lnTo>
              </a:path>
            </a:pathLst>
          </a:custGeom>
          <a:noFill/>
          <a:ln w="9525" algn="ctr">
            <a:solidFill>
              <a:schemeClr val="tx1"/>
            </a:solidFill>
            <a:round/>
            <a:headEnd type="triangle" w="med" len="med"/>
            <a:tailEnd type="triangle" w="med" len="med"/>
          </a:ln>
        </p:spPr>
        <p:txBody>
          <a:bodyPr wrap="none" lIns="72000" rIns="72000"/>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181818"/>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1" name="Arrow: Left-Right 150">
            <a:extLst>
              <a:ext uri="{FF2B5EF4-FFF2-40B4-BE49-F238E27FC236}">
                <a16:creationId xmlns:a16="http://schemas.microsoft.com/office/drawing/2014/main" id="{18F2C959-0C50-49C0-A197-08152C3ECCA8}"/>
              </a:ext>
            </a:extLst>
          </p:cNvPr>
          <p:cNvSpPr/>
          <p:nvPr/>
        </p:nvSpPr>
        <p:spPr bwMode="auto">
          <a:xfrm>
            <a:off x="1684107" y="4859349"/>
            <a:ext cx="687514" cy="122539"/>
          </a:xfrm>
          <a:prstGeom prst="leftRightArrow">
            <a:avLst>
              <a:gd name="adj1" fmla="val 49048"/>
              <a:gd name="adj2" fmla="val 85538"/>
            </a:avLst>
          </a:prstGeom>
          <a:solidFill>
            <a:schemeClr val="tx2">
              <a:lumMod val="10000"/>
              <a:lumOff val="90000"/>
            </a:schemeClr>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181818"/>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152" name="Group 151">
            <a:extLst>
              <a:ext uri="{FF2B5EF4-FFF2-40B4-BE49-F238E27FC236}">
                <a16:creationId xmlns:a16="http://schemas.microsoft.com/office/drawing/2014/main" id="{B7D556A8-B13E-48F8-9FFC-55846705EC8A}"/>
              </a:ext>
            </a:extLst>
          </p:cNvPr>
          <p:cNvGrpSpPr/>
          <p:nvPr/>
        </p:nvGrpSpPr>
        <p:grpSpPr>
          <a:xfrm>
            <a:off x="812730" y="1765508"/>
            <a:ext cx="1063203" cy="720000"/>
            <a:chOff x="6850907" y="2233016"/>
            <a:chExt cx="797085" cy="593907"/>
          </a:xfrm>
        </p:grpSpPr>
        <p:pic>
          <p:nvPicPr>
            <p:cNvPr id="153" name="Graphic 152">
              <a:extLst>
                <a:ext uri="{FF2B5EF4-FFF2-40B4-BE49-F238E27FC236}">
                  <a16:creationId xmlns:a16="http://schemas.microsoft.com/office/drawing/2014/main" id="{45045237-FD51-4454-8C4B-EE692FA2A8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0907" y="2233016"/>
              <a:ext cx="797085" cy="593907"/>
            </a:xfrm>
            <a:prstGeom prst="rect">
              <a:avLst/>
            </a:prstGeom>
          </p:spPr>
        </p:pic>
        <p:sp>
          <p:nvSpPr>
            <p:cNvPr id="154" name="Rectangle 153">
              <a:extLst>
                <a:ext uri="{FF2B5EF4-FFF2-40B4-BE49-F238E27FC236}">
                  <a16:creationId xmlns:a16="http://schemas.microsoft.com/office/drawing/2014/main" id="{21464D93-8450-4792-90D5-3E2EED4C0C70}"/>
                </a:ext>
              </a:extLst>
            </p:cNvPr>
            <p:cNvSpPr/>
            <p:nvPr/>
          </p:nvSpPr>
          <p:spPr>
            <a:xfrm>
              <a:off x="6978283" y="2466783"/>
              <a:ext cx="548009" cy="230741"/>
            </a:xfrm>
            <a:prstGeom prst="rect">
              <a:avLst/>
            </a:prstGeom>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81818">
                      <a:lumMod val="50000"/>
                      <a:lumOff val="50000"/>
                    </a:srgbClr>
                  </a:solidFill>
                  <a:effectLst/>
                  <a:uLnTx/>
                  <a:uFillTx/>
                  <a:latin typeface="Ericsson Hilda"/>
                  <a:ea typeface="+mn-ea"/>
                  <a:cs typeface="+mn-cs"/>
                </a:rPr>
                <a:t>Internet &amp;</a:t>
              </a:r>
              <a:br>
                <a:rPr kumimoji="0" lang="en-US" sz="1000" b="0" i="0" u="none" strike="noStrike" kern="1200" cap="none" spc="0" normalizeH="0" baseline="0" noProof="0">
                  <a:ln>
                    <a:noFill/>
                  </a:ln>
                  <a:solidFill>
                    <a:srgbClr val="181818">
                      <a:lumMod val="50000"/>
                      <a:lumOff val="50000"/>
                    </a:srgbClr>
                  </a:solidFill>
                  <a:effectLst/>
                  <a:uLnTx/>
                  <a:uFillTx/>
                  <a:latin typeface="Ericsson Hilda"/>
                  <a:ea typeface="+mn-ea"/>
                  <a:cs typeface="+mn-cs"/>
                </a:rPr>
              </a:br>
              <a:r>
                <a:rPr kumimoji="0" lang="en-US" sz="1000" b="0" i="0" u="none" strike="noStrike" kern="1200" cap="none" spc="0" normalizeH="0" baseline="0" noProof="0">
                  <a:ln>
                    <a:noFill/>
                  </a:ln>
                  <a:solidFill>
                    <a:srgbClr val="181818">
                      <a:lumMod val="50000"/>
                      <a:lumOff val="50000"/>
                    </a:srgbClr>
                  </a:solidFill>
                  <a:effectLst/>
                  <a:uLnTx/>
                  <a:uFillTx/>
                  <a:latin typeface="Ericsson Hilda"/>
                  <a:ea typeface="+mn-ea"/>
                  <a:cs typeface="+mn-cs"/>
                </a:rPr>
                <a:t>Data services</a:t>
              </a:r>
            </a:p>
          </p:txBody>
        </p:sp>
      </p:grpSp>
      <p:sp>
        <p:nvSpPr>
          <p:cNvPr id="155" name="TextBox 154">
            <a:extLst>
              <a:ext uri="{FF2B5EF4-FFF2-40B4-BE49-F238E27FC236}">
                <a16:creationId xmlns:a16="http://schemas.microsoft.com/office/drawing/2014/main" id="{32CB8367-263B-4AEF-98B4-D3B8ECF10A56}"/>
              </a:ext>
            </a:extLst>
          </p:cNvPr>
          <p:cNvSpPr txBox="1"/>
          <p:nvPr/>
        </p:nvSpPr>
        <p:spPr bwMode="auto">
          <a:xfrm>
            <a:off x="1802864" y="5146639"/>
            <a:ext cx="450000" cy="720000"/>
          </a:xfrm>
          <a:prstGeom prst="rect">
            <a:avLst/>
          </a:prstGeom>
          <a:solidFill>
            <a:schemeClr val="bg1"/>
          </a:solidFill>
          <a:ln w="19050">
            <a:solidFill>
              <a:schemeClr val="tx2"/>
            </a:solidFill>
            <a:prstDash val="solid"/>
            <a:miter lim="800000"/>
            <a:headEnd/>
            <a:tailEnd/>
          </a:ln>
        </p:spPr>
        <p:txBody>
          <a:bodyPr vert="horz" wrap="none" lIns="0" tIns="36000" rIns="0" bIns="0" numCol="1" rtlCol="0" anchor="t" anchorCtr="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
                <a:srgbClr val="181818"/>
              </a:buClr>
              <a:buSzTx/>
              <a:buFontTx/>
              <a:buNone/>
              <a:tabLst/>
              <a:defRPr/>
            </a:pPr>
            <a:r>
              <a:rPr kumimoji="0" lang="en-US" sz="12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t>C</a:t>
            </a:r>
            <a:br>
              <a:rPr kumimoji="0" lang="en-US" sz="1200" b="0" i="0" u="none" strike="noStrike" kern="1200" cap="none" spc="0" normalizeH="0" baseline="0" noProof="0">
                <a:ln>
                  <a:noFill/>
                </a:ln>
                <a:solidFill>
                  <a:srgbClr val="181818"/>
                </a:solidFill>
                <a:effectLst/>
                <a:uLnTx/>
                <a:uFillTx/>
                <a:latin typeface="Ericsson Technical Icons" panose="00000500000000000000" pitchFamily="2" charset="0"/>
                <a:ea typeface="+mn-ea"/>
                <a:cs typeface="+mn-cs"/>
              </a:rPr>
            </a:br>
            <a:r>
              <a:rPr kumimoji="0" lang="en-US" sz="1200" b="0" i="0" u="none" strike="noStrike" kern="1200" cap="none" spc="0" normalizeH="0" baseline="0" noProof="0">
                <a:ln>
                  <a:noFill/>
                </a:ln>
                <a:solidFill>
                  <a:srgbClr val="181818"/>
                </a:solidFill>
                <a:effectLst/>
                <a:uLnTx/>
                <a:uFillTx/>
                <a:latin typeface="Arial" charset="0"/>
                <a:ea typeface="+mn-ea"/>
                <a:cs typeface="+mn-cs"/>
              </a:rPr>
              <a:t>UE</a:t>
            </a:r>
          </a:p>
        </p:txBody>
      </p:sp>
      <p:sp>
        <p:nvSpPr>
          <p:cNvPr id="156" name="Freeform 6">
            <a:extLst>
              <a:ext uri="{FF2B5EF4-FFF2-40B4-BE49-F238E27FC236}">
                <a16:creationId xmlns:a16="http://schemas.microsoft.com/office/drawing/2014/main" id="{D7A6EDE4-88DA-4F02-9137-2802B2FE911D}"/>
              </a:ext>
            </a:extLst>
          </p:cNvPr>
          <p:cNvSpPr>
            <a:spLocks/>
          </p:cNvSpPr>
          <p:nvPr/>
        </p:nvSpPr>
        <p:spPr bwMode="auto">
          <a:xfrm flipV="1">
            <a:off x="2317765" y="4747095"/>
            <a:ext cx="549190" cy="430322"/>
          </a:xfrm>
          <a:custGeom>
            <a:avLst/>
            <a:gdLst>
              <a:gd name="T0" fmla="*/ 0 w 902524"/>
              <a:gd name="T1" fmla="*/ 0 h 356260"/>
              <a:gd name="T2" fmla="*/ 70688 w 902524"/>
              <a:gd name="T3" fmla="*/ 426247 h 356260"/>
              <a:gd name="T4" fmla="*/ 62654 w 902524"/>
              <a:gd name="T5" fmla="*/ 136397 h 356260"/>
              <a:gd name="T6" fmla="*/ 122097 w 902524"/>
              <a:gd name="T7" fmla="*/ 511492 h 356260"/>
              <a:gd name="T8" fmla="*/ 122097 w 902524"/>
              <a:gd name="T9" fmla="*/ 511492 h 356260"/>
              <a:gd name="T10" fmla="*/ 0 60000 65536"/>
              <a:gd name="T11" fmla="*/ 0 60000 65536"/>
              <a:gd name="T12" fmla="*/ 0 60000 65536"/>
              <a:gd name="T13" fmla="*/ 0 60000 65536"/>
              <a:gd name="T14" fmla="*/ 0 60000 65536"/>
              <a:gd name="T15" fmla="*/ 0 w 902524"/>
              <a:gd name="T16" fmla="*/ 0 h 356260"/>
              <a:gd name="T17" fmla="*/ 902524 w 902524"/>
              <a:gd name="T18" fmla="*/ 356260 h 356260"/>
            </a:gdLst>
            <a:ahLst/>
            <a:cxnLst>
              <a:cxn ang="T10">
                <a:pos x="T0" y="T1"/>
              </a:cxn>
              <a:cxn ang="T11">
                <a:pos x="T2" y="T3"/>
              </a:cxn>
              <a:cxn ang="T12">
                <a:pos x="T4" y="T5"/>
              </a:cxn>
              <a:cxn ang="T13">
                <a:pos x="T6" y="T7"/>
              </a:cxn>
              <a:cxn ang="T14">
                <a:pos x="T8" y="T9"/>
              </a:cxn>
            </a:cxnLst>
            <a:rect l="T15" t="T16" r="T17" b="T18"/>
            <a:pathLst>
              <a:path w="902524" h="356260">
                <a:moveTo>
                  <a:pt x="0" y="0"/>
                </a:moveTo>
                <a:lnTo>
                  <a:pt x="522514" y="296883"/>
                </a:lnTo>
                <a:lnTo>
                  <a:pt x="463137" y="95003"/>
                </a:lnTo>
                <a:lnTo>
                  <a:pt x="902524" y="356260"/>
                </a:lnTo>
              </a:path>
            </a:pathLst>
          </a:custGeom>
          <a:noFill/>
          <a:ln w="9525" algn="ctr">
            <a:solidFill>
              <a:schemeClr val="tx1"/>
            </a:solidFill>
            <a:round/>
            <a:headEnd type="triangle" w="med" len="med"/>
            <a:tailEnd type="triangle" w="med" len="med"/>
          </a:ln>
        </p:spPr>
        <p:txBody>
          <a:bodyPr wrap="none" lIns="72000" rIns="72000"/>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181818"/>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7" name="Freeform 6">
            <a:extLst>
              <a:ext uri="{FF2B5EF4-FFF2-40B4-BE49-F238E27FC236}">
                <a16:creationId xmlns:a16="http://schemas.microsoft.com/office/drawing/2014/main" id="{2A91D549-6818-4E3D-9F7D-F940A2582ACF}"/>
              </a:ext>
            </a:extLst>
          </p:cNvPr>
          <p:cNvSpPr>
            <a:spLocks/>
          </p:cNvSpPr>
          <p:nvPr/>
        </p:nvSpPr>
        <p:spPr bwMode="auto">
          <a:xfrm rot="10332999">
            <a:off x="1197122" y="4738376"/>
            <a:ext cx="514784" cy="487024"/>
          </a:xfrm>
          <a:custGeom>
            <a:avLst/>
            <a:gdLst>
              <a:gd name="T0" fmla="*/ 0 w 902524"/>
              <a:gd name="T1" fmla="*/ 0 h 356260"/>
              <a:gd name="T2" fmla="*/ 70688 w 902524"/>
              <a:gd name="T3" fmla="*/ 426247 h 356260"/>
              <a:gd name="T4" fmla="*/ 62654 w 902524"/>
              <a:gd name="T5" fmla="*/ 136397 h 356260"/>
              <a:gd name="T6" fmla="*/ 122097 w 902524"/>
              <a:gd name="T7" fmla="*/ 511492 h 356260"/>
              <a:gd name="T8" fmla="*/ 122097 w 902524"/>
              <a:gd name="T9" fmla="*/ 511492 h 356260"/>
              <a:gd name="T10" fmla="*/ 0 60000 65536"/>
              <a:gd name="T11" fmla="*/ 0 60000 65536"/>
              <a:gd name="T12" fmla="*/ 0 60000 65536"/>
              <a:gd name="T13" fmla="*/ 0 60000 65536"/>
              <a:gd name="T14" fmla="*/ 0 60000 65536"/>
              <a:gd name="T15" fmla="*/ 0 w 902524"/>
              <a:gd name="T16" fmla="*/ 0 h 356260"/>
              <a:gd name="T17" fmla="*/ 902524 w 902524"/>
              <a:gd name="T18" fmla="*/ 356260 h 356260"/>
            </a:gdLst>
            <a:ahLst/>
            <a:cxnLst>
              <a:cxn ang="T10">
                <a:pos x="T0" y="T1"/>
              </a:cxn>
              <a:cxn ang="T11">
                <a:pos x="T2" y="T3"/>
              </a:cxn>
              <a:cxn ang="T12">
                <a:pos x="T4" y="T5"/>
              </a:cxn>
              <a:cxn ang="T13">
                <a:pos x="T6" y="T7"/>
              </a:cxn>
              <a:cxn ang="T14">
                <a:pos x="T8" y="T9"/>
              </a:cxn>
            </a:cxnLst>
            <a:rect l="T15" t="T16" r="T17" b="T18"/>
            <a:pathLst>
              <a:path w="902524" h="356260">
                <a:moveTo>
                  <a:pt x="0" y="0"/>
                </a:moveTo>
                <a:lnTo>
                  <a:pt x="522514" y="296883"/>
                </a:lnTo>
                <a:lnTo>
                  <a:pt x="463137" y="95003"/>
                </a:lnTo>
                <a:lnTo>
                  <a:pt x="902524" y="356260"/>
                </a:lnTo>
              </a:path>
            </a:pathLst>
          </a:custGeom>
          <a:noFill/>
          <a:ln w="9525" algn="ctr">
            <a:solidFill>
              <a:schemeClr val="tx1"/>
            </a:solidFill>
            <a:prstDash val="lgDash"/>
            <a:round/>
            <a:headEnd type="triangle" w="med" len="med"/>
            <a:tailEnd type="triangle" w="med" len="med"/>
          </a:ln>
        </p:spPr>
        <p:txBody>
          <a:bodyPr wrap="none" lIns="72000" rIns="72000"/>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181818"/>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cxnSp>
        <p:nvCxnSpPr>
          <p:cNvPr id="158" name="Straight Connector 157">
            <a:extLst>
              <a:ext uri="{FF2B5EF4-FFF2-40B4-BE49-F238E27FC236}">
                <a16:creationId xmlns:a16="http://schemas.microsoft.com/office/drawing/2014/main" id="{CA5E43D4-F006-4040-9CAD-7E8F8A59FD9A}"/>
              </a:ext>
            </a:extLst>
          </p:cNvPr>
          <p:cNvCxnSpPr>
            <a:cxnSpLocks/>
          </p:cNvCxnSpPr>
          <p:nvPr/>
        </p:nvCxnSpPr>
        <p:spPr bwMode="auto">
          <a:xfrm>
            <a:off x="1143788" y="3696328"/>
            <a:ext cx="1430" cy="28278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59" name="Straight Connector 158">
            <a:extLst>
              <a:ext uri="{FF2B5EF4-FFF2-40B4-BE49-F238E27FC236}">
                <a16:creationId xmlns:a16="http://schemas.microsoft.com/office/drawing/2014/main" id="{656D773B-27AA-4056-B2A6-C03E0ECA91F9}"/>
              </a:ext>
            </a:extLst>
          </p:cNvPr>
          <p:cNvCxnSpPr>
            <a:cxnSpLocks/>
            <a:stCxn id="168" idx="2"/>
            <a:endCxn id="166" idx="0"/>
          </p:cNvCxnSpPr>
          <p:nvPr/>
        </p:nvCxnSpPr>
        <p:spPr bwMode="auto">
          <a:xfrm>
            <a:off x="2911226" y="3696328"/>
            <a:ext cx="0" cy="282780"/>
          </a:xfrm>
          <a:prstGeom prst="line">
            <a:avLst/>
          </a:prstGeom>
          <a:noFill/>
          <a:ln w="3175" cap="flat" cmpd="sng" algn="ctr">
            <a:solidFill>
              <a:schemeClr val="tx1"/>
            </a:solidFill>
            <a:prstDash val="dash"/>
            <a:round/>
            <a:headEnd type="none" w="med" len="med"/>
            <a:tailEnd type="none" w="med" len="med"/>
          </a:ln>
          <a:effectLst/>
        </p:spPr>
      </p:cxnSp>
      <p:cxnSp>
        <p:nvCxnSpPr>
          <p:cNvPr id="160" name="Straight Connector 159">
            <a:extLst>
              <a:ext uri="{FF2B5EF4-FFF2-40B4-BE49-F238E27FC236}">
                <a16:creationId xmlns:a16="http://schemas.microsoft.com/office/drawing/2014/main" id="{81B8C0E0-E375-4122-BD5F-2669F899F0C3}"/>
              </a:ext>
            </a:extLst>
          </p:cNvPr>
          <p:cNvCxnSpPr>
            <a:cxnSpLocks/>
            <a:stCxn id="165" idx="0"/>
          </p:cNvCxnSpPr>
          <p:nvPr/>
        </p:nvCxnSpPr>
        <p:spPr>
          <a:xfrm flipV="1">
            <a:off x="1144503" y="2461436"/>
            <a:ext cx="1538785" cy="514892"/>
          </a:xfrm>
          <a:prstGeom prst="line">
            <a:avLst/>
          </a:prstGeom>
          <a:noFill/>
          <a:ln w="3175" cap="flat" cmpd="sng" algn="ctr">
            <a:solidFill>
              <a:schemeClr val="tx1"/>
            </a:solidFill>
            <a:prstDash val="dash"/>
            <a:round/>
            <a:headEnd type="none" w="med" len="med"/>
            <a:tailEnd type="none" w="med" len="med"/>
          </a:ln>
          <a:effectLst/>
        </p:spPr>
      </p:cxnSp>
      <p:cxnSp>
        <p:nvCxnSpPr>
          <p:cNvPr id="161" name="Straight Connector 160">
            <a:extLst>
              <a:ext uri="{FF2B5EF4-FFF2-40B4-BE49-F238E27FC236}">
                <a16:creationId xmlns:a16="http://schemas.microsoft.com/office/drawing/2014/main" id="{49667D97-0ED8-4797-8D71-FA037A4748F6}"/>
              </a:ext>
            </a:extLst>
          </p:cNvPr>
          <p:cNvCxnSpPr>
            <a:cxnSpLocks/>
            <a:stCxn id="167" idx="2"/>
            <a:endCxn id="168" idx="0"/>
          </p:cNvCxnSpPr>
          <p:nvPr/>
        </p:nvCxnSpPr>
        <p:spPr>
          <a:xfrm>
            <a:off x="2911226" y="2681212"/>
            <a:ext cx="0" cy="295116"/>
          </a:xfrm>
          <a:prstGeom prst="line">
            <a:avLst/>
          </a:prstGeom>
          <a:noFill/>
          <a:ln w="3175" cap="flat" cmpd="sng" algn="ctr">
            <a:solidFill>
              <a:schemeClr val="tx1"/>
            </a:solidFill>
            <a:prstDash val="dash"/>
            <a:round/>
            <a:headEnd type="none" w="med" len="med"/>
            <a:tailEnd type="none" w="med" len="med"/>
          </a:ln>
          <a:effectLst/>
        </p:spPr>
      </p:cxnSp>
      <p:cxnSp>
        <p:nvCxnSpPr>
          <p:cNvPr id="162" name="Straight Connector 161">
            <a:extLst>
              <a:ext uri="{FF2B5EF4-FFF2-40B4-BE49-F238E27FC236}">
                <a16:creationId xmlns:a16="http://schemas.microsoft.com/office/drawing/2014/main" id="{60D2A9EE-6245-46DA-B1F6-8BBFFD6CEF6F}"/>
              </a:ext>
            </a:extLst>
          </p:cNvPr>
          <p:cNvCxnSpPr>
            <a:cxnSpLocks/>
            <a:stCxn id="172" idx="0"/>
            <a:endCxn id="171" idx="2"/>
          </p:cNvCxnSpPr>
          <p:nvPr/>
        </p:nvCxnSpPr>
        <p:spPr bwMode="auto">
          <a:xfrm flipH="1" flipV="1">
            <a:off x="1423098" y="2431432"/>
            <a:ext cx="612219" cy="376313"/>
          </a:xfrm>
          <a:prstGeom prst="line">
            <a:avLst/>
          </a:prstGeom>
          <a:solidFill>
            <a:schemeClr val="accent1"/>
          </a:solidFill>
          <a:ln w="12700" cap="flat" cmpd="sng" algn="ctr">
            <a:solidFill>
              <a:srgbClr val="00285F"/>
            </a:solidFill>
            <a:prstDash val="solid"/>
            <a:round/>
            <a:headEnd type="none" w="med" len="med"/>
            <a:tailEnd type="none" w="med" len="med"/>
          </a:ln>
          <a:effectLst/>
        </p:spPr>
      </p:cxnSp>
      <p:sp>
        <p:nvSpPr>
          <p:cNvPr id="163" name="TextBox 162">
            <a:extLst>
              <a:ext uri="{FF2B5EF4-FFF2-40B4-BE49-F238E27FC236}">
                <a16:creationId xmlns:a16="http://schemas.microsoft.com/office/drawing/2014/main" id="{908B330C-023D-4B08-BCAE-886D94B872F0}"/>
              </a:ext>
            </a:extLst>
          </p:cNvPr>
          <p:cNvSpPr txBox="1"/>
          <p:nvPr/>
        </p:nvSpPr>
        <p:spPr bwMode="auto">
          <a:xfrm>
            <a:off x="919503" y="3979108"/>
            <a:ext cx="450000" cy="720000"/>
          </a:xfrm>
          <a:prstGeom prst="rect">
            <a:avLst/>
          </a:prstGeom>
          <a:solidFill>
            <a:schemeClr val="bg1"/>
          </a:solidFill>
          <a:ln w="19050">
            <a:solidFill>
              <a:schemeClr val="accent2">
                <a:lumMod val="75000"/>
              </a:schemeClr>
            </a:solidFill>
            <a:prstDash val="solid"/>
            <a:miter lim="800000"/>
            <a:headEnd/>
            <a:tailEnd/>
          </a:ln>
        </p:spPr>
        <p:txBody>
          <a:bodyPr vert="horz" wrap="none" lIns="0" tIns="36000" rIns="0" bIns="0" numCol="1" rtlCol="0" anchor="t" anchorCtr="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
                <a:srgbClr val="181818"/>
              </a:buClr>
              <a:buSzTx/>
              <a:buFontTx/>
              <a:buNone/>
              <a:tabLst/>
              <a:defRPr/>
            </a:pPr>
            <a:r>
              <a:rPr kumimoji="0" lang="en-US" sz="1600" b="0" i="0" u="none" strike="noStrike" kern="1200" cap="none" spc="0" normalizeH="0" baseline="0" noProof="0">
                <a:ln>
                  <a:noFill/>
                </a:ln>
                <a:solidFill>
                  <a:srgbClr val="0FC373">
                    <a:lumMod val="75000"/>
                  </a:srgbClr>
                </a:solidFill>
                <a:effectLst/>
                <a:uLnTx/>
                <a:uFillTx/>
                <a:latin typeface="Ericsson Technical Icons" panose="00000500000000000000" pitchFamily="2" charset="0"/>
                <a:ea typeface="+mn-ea"/>
                <a:cs typeface="+mn-cs"/>
              </a:rPr>
              <a:t>B</a:t>
            </a:r>
            <a:endParaRPr kumimoji="0" lang="en-US" sz="1600" b="0" i="0" u="none" strike="noStrike" kern="1200" cap="none" spc="0" normalizeH="0" baseline="0" noProof="0">
              <a:ln>
                <a:noFill/>
              </a:ln>
              <a:solidFill>
                <a:srgbClr val="0FC373">
                  <a:lumMod val="75000"/>
                </a:srgbClr>
              </a:solidFill>
              <a:effectLst/>
              <a:uLnTx/>
              <a:uFillTx/>
              <a:latin typeface="Arial" charset="0"/>
              <a:ea typeface="+mn-ea"/>
              <a:cs typeface="+mn-cs"/>
            </a:endParaRPr>
          </a:p>
          <a:p>
            <a:pPr marL="0" marR="0" lvl="0" indent="0" algn="ctr" defTabSz="914400" rtl="0" eaLnBrk="1" fontAlgn="base" latinLnBrk="0" hangingPunct="1">
              <a:lnSpc>
                <a:spcPct val="100000"/>
              </a:lnSpc>
              <a:spcBef>
                <a:spcPts val="600"/>
              </a:spcBef>
              <a:spcAft>
                <a:spcPct val="0"/>
              </a:spcAft>
              <a:buClr>
                <a:srgbClr val="181818"/>
              </a:buClr>
              <a:buSzTx/>
              <a:buFontTx/>
              <a:buNone/>
              <a:tabLst/>
              <a:defRPr/>
            </a:pPr>
            <a:r>
              <a:rPr kumimoji="0" lang="en-US" sz="1050" b="0" i="0" u="none" strike="noStrike" kern="1200" cap="none" spc="0" normalizeH="0" baseline="0" noProof="0">
                <a:ln>
                  <a:noFill/>
                </a:ln>
                <a:solidFill>
                  <a:srgbClr val="0FC373">
                    <a:lumMod val="75000"/>
                  </a:srgbClr>
                </a:solidFill>
                <a:effectLst/>
                <a:uLnTx/>
                <a:uFillTx/>
                <a:latin typeface="Ericsson Hilda" panose="00000500000000000000" pitchFamily="2" charset="0"/>
                <a:ea typeface="+mn-ea"/>
                <a:cs typeface="+mn-cs"/>
              </a:rPr>
              <a:t>E-</a:t>
            </a:r>
            <a:br>
              <a:rPr kumimoji="0" lang="en-US" sz="1050" b="0" i="0" u="none" strike="noStrike" kern="1200" cap="none" spc="0" normalizeH="0" baseline="0" noProof="0">
                <a:ln>
                  <a:noFill/>
                </a:ln>
                <a:solidFill>
                  <a:srgbClr val="0FC373">
                    <a:lumMod val="75000"/>
                  </a:srgbClr>
                </a:solidFill>
                <a:effectLst/>
                <a:uLnTx/>
                <a:uFillTx/>
                <a:latin typeface="Ericsson Hilda" panose="00000500000000000000" pitchFamily="2" charset="0"/>
                <a:ea typeface="+mn-ea"/>
                <a:cs typeface="+mn-cs"/>
              </a:rPr>
            </a:br>
            <a:r>
              <a:rPr kumimoji="0" lang="en-US" sz="1050" b="0" i="0" u="none" strike="noStrike" kern="1200" cap="none" spc="0" normalizeH="0" baseline="0" noProof="0">
                <a:ln>
                  <a:noFill/>
                </a:ln>
                <a:solidFill>
                  <a:srgbClr val="0FC373">
                    <a:lumMod val="75000"/>
                  </a:srgbClr>
                </a:solidFill>
                <a:effectLst/>
                <a:uLnTx/>
                <a:uFillTx/>
                <a:latin typeface="Ericsson Hilda" panose="00000500000000000000" pitchFamily="2" charset="0"/>
                <a:ea typeface="+mn-ea"/>
                <a:cs typeface="+mn-cs"/>
              </a:rPr>
              <a:t>UTRAN</a:t>
            </a:r>
          </a:p>
        </p:txBody>
      </p:sp>
      <p:sp>
        <p:nvSpPr>
          <p:cNvPr id="164" name="TextBox 163">
            <a:extLst>
              <a:ext uri="{FF2B5EF4-FFF2-40B4-BE49-F238E27FC236}">
                <a16:creationId xmlns:a16="http://schemas.microsoft.com/office/drawing/2014/main" id="{CA263E9D-AECA-4804-9839-0893F2A461E9}"/>
              </a:ext>
            </a:extLst>
          </p:cNvPr>
          <p:cNvSpPr txBox="1"/>
          <p:nvPr/>
        </p:nvSpPr>
        <p:spPr bwMode="auto">
          <a:xfrm>
            <a:off x="1964438" y="1734783"/>
            <a:ext cx="450000" cy="720000"/>
          </a:xfrm>
          <a:prstGeom prst="rect">
            <a:avLst/>
          </a:prstGeom>
          <a:solidFill>
            <a:schemeClr val="bg1"/>
          </a:solidFill>
          <a:ln w="19050">
            <a:solidFill>
              <a:schemeClr val="accent2">
                <a:lumMod val="75000"/>
              </a:schemeClr>
            </a:solidFill>
            <a:prstDash val="solid"/>
            <a:miter lim="800000"/>
            <a:headEnd/>
            <a:tailEnd/>
          </a:ln>
        </p:spPr>
        <p:txBody>
          <a:bodyPr vert="horz" wrap="none" lIns="0" tIns="36000" rIns="0" bIns="0" numCol="1" rtlCol="0" anchor="t" anchorCtr="0" compatLnSpc="1">
            <a:prstTxWarp prst="textNoShape">
              <a:avLst/>
            </a:prstTxWarp>
            <a:noAutofit/>
          </a:bodyPr>
          <a:lstStyle/>
          <a:p>
            <a:pPr marL="0" marR="0" lvl="0" indent="0" algn="ctr" defTabSz="914400" rtl="0" eaLnBrk="1" fontAlgn="base" latinLnBrk="0" hangingPunct="1">
              <a:lnSpc>
                <a:spcPct val="90000"/>
              </a:lnSpc>
              <a:spcBef>
                <a:spcPts val="300"/>
              </a:spcBef>
              <a:spcAft>
                <a:spcPct val="0"/>
              </a:spcAft>
              <a:buClr>
                <a:srgbClr val="181818"/>
              </a:buClr>
              <a:buSzTx/>
              <a:buFontTx/>
              <a:buNone/>
              <a:tabLst/>
              <a:defRPr/>
            </a:pPr>
            <a:r>
              <a:rPr kumimoji="0" lang="en-US" sz="1200" b="0" i="0" u="none" strike="noStrike" kern="1200" cap="none" spc="0" normalizeH="0" baseline="0" noProof="0">
                <a:ln>
                  <a:noFill/>
                </a:ln>
                <a:solidFill>
                  <a:srgbClr val="0FC373">
                    <a:lumMod val="75000"/>
                  </a:srgbClr>
                </a:solidFill>
                <a:effectLst/>
                <a:uLnTx/>
                <a:uFillTx/>
                <a:latin typeface="Ericsson Technical Icons" panose="00000500000000000000" pitchFamily="2" charset="0"/>
                <a:ea typeface="+mn-ea"/>
                <a:cs typeface="+mn-cs"/>
              </a:rPr>
              <a:t>s</a:t>
            </a:r>
            <a:br>
              <a:rPr kumimoji="0" lang="en-US" sz="1200" b="0" i="0" u="none" strike="noStrike" kern="1200" cap="none" spc="0" normalizeH="0" baseline="0" noProof="0">
                <a:ln>
                  <a:noFill/>
                </a:ln>
                <a:solidFill>
                  <a:srgbClr val="0FC373">
                    <a:lumMod val="75000"/>
                  </a:srgbClr>
                </a:solidFill>
                <a:effectLst/>
                <a:uLnTx/>
                <a:uFillTx/>
                <a:latin typeface="Ericsson Technical Icons" panose="00000500000000000000" pitchFamily="2" charset="0"/>
                <a:ea typeface="+mn-ea"/>
                <a:cs typeface="+mn-cs"/>
              </a:rPr>
            </a:br>
            <a:r>
              <a:rPr kumimoji="0" lang="en-US" sz="1200" b="0" i="0" u="none" strike="noStrike" kern="1200" cap="none" spc="0" normalizeH="0" baseline="0" noProof="0">
                <a:ln>
                  <a:noFill/>
                </a:ln>
                <a:solidFill>
                  <a:srgbClr val="0FC373">
                    <a:lumMod val="75000"/>
                  </a:srgbClr>
                </a:solidFill>
                <a:effectLst/>
                <a:uLnTx/>
                <a:uFillTx/>
                <a:latin typeface="Ericsson Technical Icons" panose="00000500000000000000" pitchFamily="2" charset="0"/>
                <a:ea typeface="+mn-ea"/>
                <a:cs typeface="+mn-cs"/>
              </a:rPr>
              <a:t>g</a:t>
            </a:r>
          </a:p>
          <a:p>
            <a:pPr marL="0" marR="0" lvl="0" indent="0" algn="ctr" defTabSz="914400" rtl="0" eaLnBrk="1" fontAlgn="base" latinLnBrk="0" hangingPunct="1">
              <a:lnSpc>
                <a:spcPct val="100000"/>
              </a:lnSpc>
              <a:spcBef>
                <a:spcPts val="600"/>
              </a:spcBef>
              <a:spcAft>
                <a:spcPct val="0"/>
              </a:spcAft>
              <a:buClr>
                <a:srgbClr val="181818"/>
              </a:buClr>
              <a:buSzTx/>
              <a:buFontTx/>
              <a:buNone/>
              <a:tabLst/>
              <a:defRPr/>
            </a:pPr>
            <a:r>
              <a:rPr kumimoji="0" lang="en-US" sz="1200" b="0" i="0" u="none" strike="noStrike" kern="1200" cap="none" spc="0" normalizeH="0" baseline="0" noProof="0">
                <a:ln>
                  <a:noFill/>
                </a:ln>
                <a:solidFill>
                  <a:srgbClr val="0FC373">
                    <a:lumMod val="75000"/>
                  </a:srgbClr>
                </a:solidFill>
                <a:effectLst/>
                <a:uLnTx/>
                <a:uFillTx/>
                <a:latin typeface="Ericsson Hilda" panose="00000500000000000000" pitchFamily="2" charset="0"/>
                <a:ea typeface="+mn-ea"/>
                <a:cs typeface="+mn-cs"/>
              </a:rPr>
              <a:t>IMS</a:t>
            </a:r>
          </a:p>
        </p:txBody>
      </p:sp>
      <p:sp>
        <p:nvSpPr>
          <p:cNvPr id="165" name="TextBox 164">
            <a:extLst>
              <a:ext uri="{FF2B5EF4-FFF2-40B4-BE49-F238E27FC236}">
                <a16:creationId xmlns:a16="http://schemas.microsoft.com/office/drawing/2014/main" id="{8ADBAA16-F5DC-4E59-A32E-B053BD18F927}"/>
              </a:ext>
            </a:extLst>
          </p:cNvPr>
          <p:cNvSpPr txBox="1"/>
          <p:nvPr/>
        </p:nvSpPr>
        <p:spPr bwMode="auto">
          <a:xfrm>
            <a:off x="919503" y="2976328"/>
            <a:ext cx="450000" cy="720000"/>
          </a:xfrm>
          <a:prstGeom prst="rect">
            <a:avLst/>
          </a:prstGeom>
          <a:solidFill>
            <a:schemeClr val="bg1"/>
          </a:solidFill>
          <a:ln w="19050">
            <a:solidFill>
              <a:schemeClr val="accent2">
                <a:lumMod val="75000"/>
              </a:schemeClr>
            </a:solidFill>
            <a:prstDash val="solid"/>
            <a:miter lim="800000"/>
            <a:headEnd/>
            <a:tailEnd/>
          </a:ln>
        </p:spPr>
        <p:txBody>
          <a:bodyPr vert="horz" wrap="none" lIns="0" tIns="36000" rIns="0" bIns="0" numCol="1" rtlCol="0" anchor="t" anchorCtr="0" compatLnSpc="1">
            <a:prstTxWarp prst="textNoShape">
              <a:avLst/>
            </a:prstTxWarp>
            <a:noAutofit/>
          </a:bodyPr>
          <a:lstStyle/>
          <a:p>
            <a:pPr marL="0" marR="0" lvl="0" indent="0" algn="ctr" defTabSz="914400" rtl="0" eaLnBrk="1" fontAlgn="base" latinLnBrk="0" hangingPunct="1">
              <a:lnSpc>
                <a:spcPct val="90000"/>
              </a:lnSpc>
              <a:spcBef>
                <a:spcPts val="300"/>
              </a:spcBef>
              <a:spcAft>
                <a:spcPct val="0"/>
              </a:spcAft>
              <a:buClr>
                <a:srgbClr val="181818"/>
              </a:buClr>
              <a:buSzTx/>
              <a:buFontTx/>
              <a:buNone/>
              <a:tabLst/>
              <a:defRPr/>
            </a:pPr>
            <a:r>
              <a:rPr kumimoji="0" lang="en-US" sz="1200" b="0" i="0" u="none" strike="noStrike" kern="1200" cap="none" spc="0" normalizeH="0" baseline="0" noProof="0">
                <a:ln>
                  <a:noFill/>
                </a:ln>
                <a:solidFill>
                  <a:srgbClr val="0FC373">
                    <a:lumMod val="75000"/>
                  </a:srgbClr>
                </a:solidFill>
                <a:effectLst/>
                <a:uLnTx/>
                <a:uFillTx/>
                <a:latin typeface="Ericsson Technical Icons" panose="00000500000000000000" pitchFamily="2" charset="0"/>
                <a:ea typeface="+mn-ea"/>
                <a:cs typeface="+mn-cs"/>
              </a:rPr>
              <a:t>s</a:t>
            </a:r>
            <a:br>
              <a:rPr kumimoji="0" lang="en-US" sz="1200" b="0" i="0" u="none" strike="noStrike" kern="1200" cap="none" spc="0" normalizeH="0" baseline="0" noProof="0">
                <a:ln>
                  <a:noFill/>
                </a:ln>
                <a:solidFill>
                  <a:srgbClr val="0FC373">
                    <a:lumMod val="75000"/>
                  </a:srgbClr>
                </a:solidFill>
                <a:effectLst/>
                <a:uLnTx/>
                <a:uFillTx/>
                <a:latin typeface="Ericsson Technical Icons" panose="00000500000000000000" pitchFamily="2" charset="0"/>
                <a:ea typeface="+mn-ea"/>
                <a:cs typeface="+mn-cs"/>
              </a:rPr>
            </a:br>
            <a:r>
              <a:rPr kumimoji="0" lang="en-US" sz="1200" b="0" i="0" u="none" strike="noStrike" kern="1200" cap="none" spc="0" normalizeH="0" baseline="0" noProof="0">
                <a:ln>
                  <a:noFill/>
                </a:ln>
                <a:solidFill>
                  <a:srgbClr val="0FC373">
                    <a:lumMod val="75000"/>
                  </a:srgbClr>
                </a:solidFill>
                <a:effectLst/>
                <a:uLnTx/>
                <a:uFillTx/>
                <a:latin typeface="Ericsson Technical Icons" panose="00000500000000000000" pitchFamily="2" charset="0"/>
                <a:ea typeface="+mn-ea"/>
                <a:cs typeface="+mn-cs"/>
              </a:rPr>
              <a:t>g</a:t>
            </a:r>
          </a:p>
          <a:p>
            <a:pPr marL="0" marR="0" lvl="0" indent="0" algn="ctr" defTabSz="914400" rtl="0" eaLnBrk="1" fontAlgn="base" latinLnBrk="0" hangingPunct="1">
              <a:lnSpc>
                <a:spcPct val="100000"/>
              </a:lnSpc>
              <a:spcBef>
                <a:spcPts val="300"/>
              </a:spcBef>
              <a:spcAft>
                <a:spcPct val="0"/>
              </a:spcAft>
              <a:buClr>
                <a:srgbClr val="181818"/>
              </a:buClr>
              <a:buSzTx/>
              <a:buFontTx/>
              <a:buNone/>
              <a:tabLst/>
              <a:defRPr/>
            </a:pPr>
            <a:r>
              <a:rPr kumimoji="0" lang="en-US" sz="1100" b="0" i="0" u="none" strike="noStrike" kern="1200" cap="none" spc="0" normalizeH="0" baseline="0" noProof="0">
                <a:ln>
                  <a:noFill/>
                </a:ln>
                <a:solidFill>
                  <a:srgbClr val="0FC373">
                    <a:lumMod val="75000"/>
                  </a:srgbClr>
                </a:solidFill>
                <a:effectLst/>
                <a:uLnTx/>
                <a:uFillTx/>
                <a:latin typeface="Ericsson Hilda" panose="00000500000000000000" pitchFamily="2" charset="0"/>
                <a:ea typeface="+mn-ea"/>
                <a:cs typeface="+mn-cs"/>
              </a:rPr>
              <a:t>MME+</a:t>
            </a:r>
            <a:br>
              <a:rPr kumimoji="0" lang="en-US" sz="1100" b="0" i="0" u="none" strike="noStrike" kern="1200" cap="none" spc="0" normalizeH="0" baseline="0" noProof="0">
                <a:ln>
                  <a:noFill/>
                </a:ln>
                <a:solidFill>
                  <a:srgbClr val="0FC373">
                    <a:lumMod val="75000"/>
                  </a:srgbClr>
                </a:solidFill>
                <a:effectLst/>
                <a:uLnTx/>
                <a:uFillTx/>
                <a:latin typeface="Ericsson Hilda" panose="00000500000000000000" pitchFamily="2" charset="0"/>
                <a:ea typeface="+mn-ea"/>
                <a:cs typeface="+mn-cs"/>
              </a:rPr>
            </a:br>
            <a:r>
              <a:rPr kumimoji="0" lang="en-US" sz="1100" b="0" i="0" u="none" strike="noStrike" kern="1200" cap="none" spc="0" normalizeH="0" baseline="0" noProof="0">
                <a:ln>
                  <a:noFill/>
                </a:ln>
                <a:solidFill>
                  <a:srgbClr val="0FC373">
                    <a:lumMod val="75000"/>
                  </a:srgbClr>
                </a:solidFill>
                <a:effectLst/>
                <a:uLnTx/>
                <a:uFillTx/>
                <a:latin typeface="Ericsson Hilda" panose="00000500000000000000" pitchFamily="2" charset="0"/>
                <a:ea typeface="+mn-ea"/>
                <a:cs typeface="+mn-cs"/>
              </a:rPr>
              <a:t>SGW</a:t>
            </a:r>
            <a:endParaRPr kumimoji="0" lang="en-US" sz="1100" b="0" i="0" u="none" strike="noStrike" kern="1200" cap="none" spc="0" normalizeH="0" baseline="0" noProof="0">
              <a:ln>
                <a:noFill/>
              </a:ln>
              <a:solidFill>
                <a:srgbClr val="0FC373">
                  <a:lumMod val="75000"/>
                </a:srgbClr>
              </a:solidFill>
              <a:effectLst/>
              <a:uLnTx/>
              <a:uFillTx/>
              <a:latin typeface="Arial" charset="0"/>
              <a:ea typeface="+mn-ea"/>
              <a:cs typeface="+mn-cs"/>
            </a:endParaRPr>
          </a:p>
        </p:txBody>
      </p:sp>
      <p:sp>
        <p:nvSpPr>
          <p:cNvPr id="166" name="TextBox 165">
            <a:extLst>
              <a:ext uri="{FF2B5EF4-FFF2-40B4-BE49-F238E27FC236}">
                <a16:creationId xmlns:a16="http://schemas.microsoft.com/office/drawing/2014/main" id="{25A227F8-C146-47CB-BDCB-C3F7F3A73091}"/>
              </a:ext>
            </a:extLst>
          </p:cNvPr>
          <p:cNvSpPr txBox="1"/>
          <p:nvPr/>
        </p:nvSpPr>
        <p:spPr bwMode="auto">
          <a:xfrm>
            <a:off x="2686226" y="3979108"/>
            <a:ext cx="450000" cy="720000"/>
          </a:xfrm>
          <a:prstGeom prst="rect">
            <a:avLst/>
          </a:prstGeom>
          <a:solidFill>
            <a:schemeClr val="bg1"/>
          </a:solidFill>
          <a:ln w="19050">
            <a:solidFill>
              <a:schemeClr val="accent1"/>
            </a:solidFill>
            <a:prstDash val="solid"/>
            <a:miter lim="800000"/>
            <a:headEnd/>
            <a:tailEnd/>
          </a:ln>
        </p:spPr>
        <p:txBody>
          <a:bodyPr vert="horz" wrap="none" lIns="0" tIns="36000" rIns="0" bIns="0" numCol="1" rtlCol="0" anchor="t" anchorCtr="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
                <a:srgbClr val="181818"/>
              </a:buClr>
              <a:buSzTx/>
              <a:buFontTx/>
              <a:buNone/>
              <a:tabLst/>
              <a:defRPr/>
            </a:pPr>
            <a:r>
              <a:rPr kumimoji="0" lang="en-US" sz="1600" b="0" i="0" u="none" strike="noStrike" kern="1200" cap="none" spc="0" normalizeH="0" baseline="0" noProof="0">
                <a:ln>
                  <a:noFill/>
                </a:ln>
                <a:solidFill>
                  <a:srgbClr val="0082F0"/>
                </a:solidFill>
                <a:effectLst/>
                <a:uLnTx/>
                <a:uFillTx/>
                <a:latin typeface="Ericsson Technical Icons" panose="00000500000000000000" pitchFamily="2" charset="0"/>
                <a:ea typeface="+mn-ea"/>
                <a:cs typeface="+mn-cs"/>
              </a:rPr>
              <a:t>B</a:t>
            </a:r>
            <a:endParaRPr kumimoji="0" lang="en-US" sz="1600" b="0" i="0" u="none" strike="noStrike" kern="1200" cap="none" spc="0" normalizeH="0" baseline="0" noProof="0">
              <a:ln>
                <a:noFill/>
              </a:ln>
              <a:solidFill>
                <a:srgbClr val="0082F0"/>
              </a:solidFill>
              <a:effectLst/>
              <a:uLnTx/>
              <a:uFillTx/>
              <a:latin typeface="Arial" charset="0"/>
              <a:ea typeface="+mn-ea"/>
              <a:cs typeface="+mn-cs"/>
            </a:endParaRPr>
          </a:p>
          <a:p>
            <a:pPr marL="0" marR="0" lvl="0" indent="0" algn="ctr" defTabSz="914400" rtl="0" eaLnBrk="1" fontAlgn="base" latinLnBrk="0" hangingPunct="1">
              <a:lnSpc>
                <a:spcPct val="100000"/>
              </a:lnSpc>
              <a:spcBef>
                <a:spcPts val="600"/>
              </a:spcBef>
              <a:spcAft>
                <a:spcPct val="0"/>
              </a:spcAft>
              <a:buClr>
                <a:srgbClr val="181818"/>
              </a:buClr>
              <a:buSzTx/>
              <a:buFontTx/>
              <a:buNone/>
              <a:tabLst/>
              <a:defRPr/>
            </a:pPr>
            <a:r>
              <a:rPr kumimoji="0" lang="en-US" sz="1050" b="0" i="0" u="none" strike="noStrike" kern="1200" cap="none" spc="0" normalizeH="0" baseline="0" noProof="0">
                <a:ln>
                  <a:noFill/>
                </a:ln>
                <a:solidFill>
                  <a:srgbClr val="0082F0"/>
                </a:solidFill>
                <a:effectLst/>
                <a:uLnTx/>
                <a:uFillTx/>
                <a:latin typeface="Ericsson Hilda" panose="00000500000000000000" pitchFamily="2" charset="0"/>
                <a:ea typeface="+mn-ea"/>
                <a:cs typeface="+mn-cs"/>
              </a:rPr>
              <a:t>NG-</a:t>
            </a:r>
            <a:br>
              <a:rPr kumimoji="0" lang="en-US" sz="1050" b="0" i="0" u="none" strike="noStrike" kern="1200" cap="none" spc="0" normalizeH="0" baseline="0" noProof="0">
                <a:ln>
                  <a:noFill/>
                </a:ln>
                <a:solidFill>
                  <a:srgbClr val="0082F0"/>
                </a:solidFill>
                <a:effectLst/>
                <a:uLnTx/>
                <a:uFillTx/>
                <a:latin typeface="Ericsson Hilda" panose="00000500000000000000" pitchFamily="2" charset="0"/>
                <a:ea typeface="+mn-ea"/>
                <a:cs typeface="+mn-cs"/>
              </a:rPr>
            </a:br>
            <a:r>
              <a:rPr kumimoji="0" lang="en-US" sz="1050" b="0" i="0" u="none" strike="noStrike" kern="1200" cap="none" spc="0" normalizeH="0" baseline="0" noProof="0">
                <a:ln>
                  <a:noFill/>
                </a:ln>
                <a:solidFill>
                  <a:srgbClr val="0082F0"/>
                </a:solidFill>
                <a:effectLst/>
                <a:uLnTx/>
                <a:uFillTx/>
                <a:latin typeface="Ericsson Hilda" panose="00000500000000000000" pitchFamily="2" charset="0"/>
                <a:ea typeface="+mn-ea"/>
                <a:cs typeface="+mn-cs"/>
              </a:rPr>
              <a:t>RAN</a:t>
            </a:r>
          </a:p>
        </p:txBody>
      </p:sp>
      <p:sp>
        <p:nvSpPr>
          <p:cNvPr id="167" name="TextBox 166">
            <a:extLst>
              <a:ext uri="{FF2B5EF4-FFF2-40B4-BE49-F238E27FC236}">
                <a16:creationId xmlns:a16="http://schemas.microsoft.com/office/drawing/2014/main" id="{4E21012A-3A40-49E2-A70D-A41F47A20D8B}"/>
              </a:ext>
            </a:extLst>
          </p:cNvPr>
          <p:cNvSpPr txBox="1"/>
          <p:nvPr/>
        </p:nvSpPr>
        <p:spPr bwMode="auto">
          <a:xfrm>
            <a:off x="2686226" y="1961212"/>
            <a:ext cx="450000" cy="720000"/>
          </a:xfrm>
          <a:prstGeom prst="rect">
            <a:avLst/>
          </a:prstGeom>
          <a:solidFill>
            <a:schemeClr val="bg1"/>
          </a:solidFill>
          <a:ln w="19050">
            <a:solidFill>
              <a:schemeClr val="accent1"/>
            </a:solidFill>
            <a:prstDash val="solid"/>
            <a:miter lim="800000"/>
            <a:headEnd/>
            <a:tailEnd/>
          </a:ln>
        </p:spPr>
        <p:txBody>
          <a:bodyPr vert="horz" wrap="none" lIns="0" tIns="36000" rIns="0" bIns="0" numCol="1" rtlCol="0" anchor="t" anchorCtr="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
                <a:srgbClr val="181818"/>
              </a:buClr>
              <a:buSzTx/>
              <a:buFontTx/>
              <a:buNone/>
              <a:tabLst/>
              <a:defRPr/>
            </a:pPr>
            <a:r>
              <a:rPr kumimoji="0" lang="en-US" sz="1200" b="0" i="0" u="none" strike="noStrike" kern="1200" cap="none" spc="0" normalizeH="0" baseline="0" noProof="0">
                <a:ln>
                  <a:noFill/>
                </a:ln>
                <a:solidFill>
                  <a:srgbClr val="0082F0"/>
                </a:solidFill>
                <a:effectLst/>
                <a:uLnTx/>
                <a:uFillTx/>
                <a:latin typeface="Ericsson Technical Icons" panose="00000500000000000000" pitchFamily="2" charset="0"/>
                <a:ea typeface="+mn-ea"/>
                <a:cs typeface="+mn-cs"/>
              </a:rPr>
              <a:t>D</a:t>
            </a:r>
            <a:endParaRPr kumimoji="0" lang="en-US" sz="1200" b="0" i="0" u="none" strike="noStrike" kern="1200" cap="none" spc="0" normalizeH="0" baseline="0" noProof="0">
              <a:ln>
                <a:noFill/>
              </a:ln>
              <a:solidFill>
                <a:srgbClr val="0082F0"/>
              </a:solidFill>
              <a:effectLst/>
              <a:uLnTx/>
              <a:uFillTx/>
              <a:latin typeface="Arial" charset="0"/>
              <a:ea typeface="+mn-ea"/>
              <a:cs typeface="+mn-cs"/>
            </a:endParaRPr>
          </a:p>
          <a:p>
            <a:pPr marL="0" marR="0" lvl="0" indent="0" algn="ctr" defTabSz="914400" rtl="0" eaLnBrk="1" fontAlgn="base" latinLnBrk="0" hangingPunct="1">
              <a:lnSpc>
                <a:spcPct val="100000"/>
              </a:lnSpc>
              <a:spcBef>
                <a:spcPct val="50000"/>
              </a:spcBef>
              <a:spcAft>
                <a:spcPct val="0"/>
              </a:spcAft>
              <a:buClr>
                <a:srgbClr val="181818"/>
              </a:buClr>
              <a:buSzTx/>
              <a:buFontTx/>
              <a:buNone/>
              <a:tabLst/>
              <a:defRPr/>
            </a:pPr>
            <a:r>
              <a:rPr kumimoji="0" lang="en-US" sz="1200" b="0" i="0" u="none" strike="noStrike" kern="1200" cap="none" spc="0" normalizeH="0" baseline="0" noProof="0">
                <a:ln>
                  <a:noFill/>
                </a:ln>
                <a:solidFill>
                  <a:srgbClr val="0082F0"/>
                </a:solidFill>
                <a:effectLst/>
                <a:uLnTx/>
                <a:uFillTx/>
                <a:latin typeface="Ericsson Hilda" panose="00000500000000000000" pitchFamily="2" charset="0"/>
                <a:ea typeface="+mn-ea"/>
                <a:cs typeface="+mn-cs"/>
              </a:rPr>
              <a:t>HSS/</a:t>
            </a:r>
            <a:br>
              <a:rPr kumimoji="0" lang="en-US" sz="1200" b="0" i="0" u="none" strike="noStrike" kern="1200" cap="none" spc="0" normalizeH="0" baseline="0" noProof="0">
                <a:ln>
                  <a:noFill/>
                </a:ln>
                <a:solidFill>
                  <a:srgbClr val="0082F0"/>
                </a:solidFill>
                <a:effectLst/>
                <a:uLnTx/>
                <a:uFillTx/>
                <a:latin typeface="Ericsson Hilda" panose="00000500000000000000" pitchFamily="2" charset="0"/>
                <a:ea typeface="+mn-ea"/>
                <a:cs typeface="+mn-cs"/>
              </a:rPr>
            </a:br>
            <a:r>
              <a:rPr kumimoji="0" lang="en-US" sz="1200" b="0" i="0" u="none" strike="noStrike" kern="1200" cap="none" spc="0" normalizeH="0" baseline="0" noProof="0">
                <a:ln>
                  <a:noFill/>
                </a:ln>
                <a:solidFill>
                  <a:srgbClr val="0082F0"/>
                </a:solidFill>
                <a:effectLst/>
                <a:uLnTx/>
                <a:uFillTx/>
                <a:latin typeface="Ericsson Hilda" panose="00000500000000000000" pitchFamily="2" charset="0"/>
                <a:ea typeface="+mn-ea"/>
                <a:cs typeface="+mn-cs"/>
              </a:rPr>
              <a:t>UDM</a:t>
            </a:r>
          </a:p>
        </p:txBody>
      </p:sp>
      <p:sp>
        <p:nvSpPr>
          <p:cNvPr id="168" name="TextBox 167">
            <a:extLst>
              <a:ext uri="{FF2B5EF4-FFF2-40B4-BE49-F238E27FC236}">
                <a16:creationId xmlns:a16="http://schemas.microsoft.com/office/drawing/2014/main" id="{423AFFD7-1D05-4E00-BF76-C06E5D771AE6}"/>
              </a:ext>
            </a:extLst>
          </p:cNvPr>
          <p:cNvSpPr txBox="1"/>
          <p:nvPr/>
        </p:nvSpPr>
        <p:spPr bwMode="auto">
          <a:xfrm>
            <a:off x="2686226" y="2976328"/>
            <a:ext cx="450000" cy="720000"/>
          </a:xfrm>
          <a:prstGeom prst="rect">
            <a:avLst/>
          </a:prstGeom>
          <a:solidFill>
            <a:schemeClr val="bg1"/>
          </a:solidFill>
          <a:ln w="19050">
            <a:solidFill>
              <a:schemeClr val="accent1"/>
            </a:solidFill>
            <a:prstDash val="solid"/>
            <a:miter lim="800000"/>
            <a:headEnd/>
            <a:tailEnd/>
          </a:ln>
        </p:spPr>
        <p:txBody>
          <a:bodyPr vert="horz" wrap="none" lIns="0" tIns="36000" rIns="0" bIns="0" numCol="1" rtlCol="0" anchor="t" anchorCtr="0" compatLnSpc="1">
            <a:prstTxWarp prst="textNoShape">
              <a:avLst/>
            </a:prstTxWarp>
            <a:noAutofit/>
          </a:bodyPr>
          <a:lstStyle/>
          <a:p>
            <a:pPr marL="0" marR="0" lvl="0" indent="0" algn="ctr" defTabSz="914400" rtl="0" eaLnBrk="1" fontAlgn="base" latinLnBrk="0" hangingPunct="1">
              <a:lnSpc>
                <a:spcPct val="90000"/>
              </a:lnSpc>
              <a:spcBef>
                <a:spcPct val="50000"/>
              </a:spcBef>
              <a:spcAft>
                <a:spcPct val="0"/>
              </a:spcAft>
              <a:buClr>
                <a:srgbClr val="181818"/>
              </a:buClr>
              <a:buSzTx/>
              <a:buFontTx/>
              <a:buNone/>
              <a:tabLst/>
              <a:defRPr/>
            </a:pPr>
            <a:r>
              <a:rPr kumimoji="0" lang="en-US" sz="1200" b="0" i="0" u="none" strike="noStrike" kern="1200" cap="none" spc="0" normalizeH="0" baseline="0" noProof="0">
                <a:ln>
                  <a:noFill/>
                </a:ln>
                <a:solidFill>
                  <a:srgbClr val="0082F0"/>
                </a:solidFill>
                <a:effectLst/>
                <a:uLnTx/>
                <a:uFillTx/>
                <a:latin typeface="Ericsson Technical Icons" panose="00000500000000000000" pitchFamily="2" charset="0"/>
                <a:ea typeface="+mn-ea"/>
                <a:cs typeface="+mn-cs"/>
              </a:rPr>
              <a:t>s</a:t>
            </a:r>
          </a:p>
          <a:p>
            <a:pPr marL="0" marR="0" lvl="0" indent="0" algn="ctr" defTabSz="914400" rtl="0" eaLnBrk="1" fontAlgn="base" latinLnBrk="0" hangingPunct="1">
              <a:lnSpc>
                <a:spcPct val="90000"/>
              </a:lnSpc>
              <a:spcBef>
                <a:spcPts val="0"/>
              </a:spcBef>
              <a:spcAft>
                <a:spcPct val="0"/>
              </a:spcAft>
              <a:buClr>
                <a:srgbClr val="181818"/>
              </a:buClr>
              <a:buSzTx/>
              <a:buFontTx/>
              <a:buNone/>
              <a:tabLst/>
              <a:defRPr/>
            </a:pPr>
            <a:endParaRPr kumimoji="0" lang="en-US" sz="1200" b="0" i="0" u="none" strike="noStrike" kern="1200" cap="none" spc="0" normalizeH="0" baseline="0" noProof="0">
              <a:ln>
                <a:noFill/>
              </a:ln>
              <a:solidFill>
                <a:srgbClr val="0082F0"/>
              </a:solidFill>
              <a:effectLst/>
              <a:uLnTx/>
              <a:uFillTx/>
              <a:latin typeface="Arial" charset="0"/>
              <a:ea typeface="+mn-ea"/>
              <a:cs typeface="+mn-cs"/>
            </a:endParaRPr>
          </a:p>
          <a:p>
            <a:pPr marL="0" marR="0" lvl="0" indent="0" algn="ctr" defTabSz="914400" rtl="0" eaLnBrk="1" fontAlgn="base" latinLnBrk="0" hangingPunct="1">
              <a:lnSpc>
                <a:spcPct val="90000"/>
              </a:lnSpc>
              <a:spcBef>
                <a:spcPts val="0"/>
              </a:spcBef>
              <a:spcAft>
                <a:spcPct val="0"/>
              </a:spcAft>
              <a:buClr>
                <a:srgbClr val="181818"/>
              </a:buClr>
              <a:buSzTx/>
              <a:buFontTx/>
              <a:buNone/>
              <a:tabLst/>
              <a:defRPr/>
            </a:pPr>
            <a:r>
              <a:rPr kumimoji="0" lang="en-US" sz="1200" b="0" i="0" u="none" strike="noStrike" kern="1200" cap="none" spc="0" normalizeH="0" baseline="0" noProof="0">
                <a:ln>
                  <a:noFill/>
                </a:ln>
                <a:solidFill>
                  <a:srgbClr val="0082F0"/>
                </a:solidFill>
                <a:effectLst/>
                <a:uLnTx/>
                <a:uFillTx/>
                <a:latin typeface="Ericsson Hilda" panose="00000500000000000000" pitchFamily="2" charset="0"/>
                <a:ea typeface="+mn-ea"/>
                <a:cs typeface="+mn-cs"/>
              </a:rPr>
              <a:t>AMF</a:t>
            </a:r>
            <a:endParaRPr kumimoji="0" lang="en-US" sz="1200" b="0" i="0" u="none" strike="noStrike" kern="1200" cap="none" spc="0" normalizeH="0" baseline="0" noProof="0">
              <a:ln>
                <a:noFill/>
              </a:ln>
              <a:solidFill>
                <a:srgbClr val="0082F0"/>
              </a:solidFill>
              <a:effectLst/>
              <a:uLnTx/>
              <a:uFillTx/>
              <a:latin typeface="Arial" charset="0"/>
              <a:ea typeface="+mn-ea"/>
              <a:cs typeface="+mn-cs"/>
            </a:endParaRPr>
          </a:p>
        </p:txBody>
      </p:sp>
      <p:cxnSp>
        <p:nvCxnSpPr>
          <p:cNvPr id="169" name="Straight Connector 168">
            <a:extLst>
              <a:ext uri="{FF2B5EF4-FFF2-40B4-BE49-F238E27FC236}">
                <a16:creationId xmlns:a16="http://schemas.microsoft.com/office/drawing/2014/main" id="{A68F4EBD-F32B-4147-9382-6732479610B8}"/>
              </a:ext>
            </a:extLst>
          </p:cNvPr>
          <p:cNvCxnSpPr>
            <a:cxnSpLocks/>
            <a:stCxn id="172" idx="0"/>
            <a:endCxn id="164" idx="2"/>
          </p:cNvCxnSpPr>
          <p:nvPr/>
        </p:nvCxnSpPr>
        <p:spPr bwMode="auto">
          <a:xfrm flipV="1">
            <a:off x="2035317" y="2454783"/>
            <a:ext cx="154121" cy="352962"/>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70" name="Straight Connector 169">
            <a:extLst>
              <a:ext uri="{FF2B5EF4-FFF2-40B4-BE49-F238E27FC236}">
                <a16:creationId xmlns:a16="http://schemas.microsoft.com/office/drawing/2014/main" id="{012D6C7E-D507-4F59-AD1A-A2B726A43D3C}"/>
              </a:ext>
            </a:extLst>
          </p:cNvPr>
          <p:cNvCxnSpPr>
            <a:cxnSpLocks/>
            <a:stCxn id="172" idx="0"/>
            <a:endCxn id="171" idx="2"/>
          </p:cNvCxnSpPr>
          <p:nvPr/>
        </p:nvCxnSpPr>
        <p:spPr bwMode="auto">
          <a:xfrm flipH="1" flipV="1">
            <a:off x="1423098" y="2431432"/>
            <a:ext cx="612219" cy="376313"/>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71" name="Rectangle 170">
            <a:extLst>
              <a:ext uri="{FF2B5EF4-FFF2-40B4-BE49-F238E27FC236}">
                <a16:creationId xmlns:a16="http://schemas.microsoft.com/office/drawing/2014/main" id="{95ADBD18-0C3E-4B16-B4F3-7C576C227C22}"/>
              </a:ext>
            </a:extLst>
          </p:cNvPr>
          <p:cNvSpPr/>
          <p:nvPr/>
        </p:nvSpPr>
        <p:spPr bwMode="auto">
          <a:xfrm>
            <a:off x="1340214" y="2272452"/>
            <a:ext cx="165767" cy="158980"/>
          </a:xfrm>
          <a:prstGeom prst="rect">
            <a:avLst/>
          </a:prstGeom>
          <a:noFill/>
          <a:ln w="3175" cap="flat" cmpd="sng" algn="ctr">
            <a:no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noAutofit/>
          </a:bodyPr>
          <a:lstStyle/>
          <a:p>
            <a:pPr marL="357188" marR="0" lvl="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a:pPr>
            <a:endParaRPr kumimoji="0" lang="en-US" sz="2000" b="0" i="0" u="none" strike="noStrike" kern="1200" cap="none" spc="0" normalizeH="0" baseline="0" noProof="0" err="1">
              <a:ln>
                <a:noFill/>
              </a:ln>
              <a:solidFill>
                <a:srgbClr val="FFFFFF"/>
              </a:solidFill>
              <a:effectLst/>
              <a:uLnTx/>
              <a:uFillTx/>
              <a:latin typeface="Ericsson Hilda"/>
              <a:ea typeface="+mn-ea"/>
              <a:cs typeface="+mn-cs"/>
            </a:endParaRPr>
          </a:p>
        </p:txBody>
      </p:sp>
      <p:sp>
        <p:nvSpPr>
          <p:cNvPr id="172" name="TextBox 171">
            <a:extLst>
              <a:ext uri="{FF2B5EF4-FFF2-40B4-BE49-F238E27FC236}">
                <a16:creationId xmlns:a16="http://schemas.microsoft.com/office/drawing/2014/main" id="{29B1C362-A6BA-470A-96C7-21E58BF75E33}"/>
              </a:ext>
            </a:extLst>
          </p:cNvPr>
          <p:cNvSpPr txBox="1"/>
          <p:nvPr/>
        </p:nvSpPr>
        <p:spPr bwMode="auto">
          <a:xfrm>
            <a:off x="1810317" y="2807745"/>
            <a:ext cx="450000" cy="720000"/>
          </a:xfrm>
          <a:prstGeom prst="rect">
            <a:avLst/>
          </a:prstGeom>
          <a:solidFill>
            <a:schemeClr val="bg1"/>
          </a:solidFill>
          <a:ln w="19050">
            <a:solidFill>
              <a:schemeClr val="accent1"/>
            </a:solidFill>
            <a:prstDash val="solid"/>
            <a:miter lim="800000"/>
            <a:headEnd/>
            <a:tailEnd/>
          </a:ln>
        </p:spPr>
        <p:txBody>
          <a:bodyPr vert="horz" wrap="none" lIns="0" tIns="36000" rIns="0" bIns="0" numCol="1" rtlCol="0" anchor="t" anchorCtr="0" compatLnSpc="1">
            <a:prstTxWarp prst="textNoShape">
              <a:avLst/>
            </a:prstTxWarp>
            <a:noAutofit/>
          </a:bodyPr>
          <a:lstStyle/>
          <a:p>
            <a:pPr marL="0" marR="0" lvl="0" indent="0" algn="ctr" defTabSz="914400" rtl="0" eaLnBrk="1" fontAlgn="base" latinLnBrk="0" hangingPunct="1">
              <a:lnSpc>
                <a:spcPct val="90000"/>
              </a:lnSpc>
              <a:spcBef>
                <a:spcPts val="300"/>
              </a:spcBef>
              <a:spcAft>
                <a:spcPct val="0"/>
              </a:spcAft>
              <a:buClr>
                <a:srgbClr val="181818"/>
              </a:buClr>
              <a:buSzTx/>
              <a:buFontTx/>
              <a:buNone/>
              <a:tabLst/>
              <a:defRPr/>
            </a:pPr>
            <a:r>
              <a:rPr kumimoji="0" lang="en-US" sz="1200" b="0" i="0" u="none" strike="noStrike" kern="1200" cap="none" spc="0" normalizeH="0" baseline="0" noProof="0">
                <a:ln>
                  <a:noFill/>
                </a:ln>
                <a:solidFill>
                  <a:srgbClr val="0082F0"/>
                </a:solidFill>
                <a:effectLst/>
                <a:uLnTx/>
                <a:uFillTx/>
                <a:latin typeface="Ericsson Technical Icons" panose="00000500000000000000" pitchFamily="2" charset="0"/>
                <a:ea typeface="+mn-ea"/>
                <a:cs typeface="+mn-cs"/>
              </a:rPr>
              <a:t>s</a:t>
            </a:r>
            <a:br>
              <a:rPr kumimoji="0" lang="en-US" sz="1200" b="0" i="0" u="none" strike="noStrike" kern="1200" cap="none" spc="0" normalizeH="0" baseline="0" noProof="0">
                <a:ln>
                  <a:noFill/>
                </a:ln>
                <a:solidFill>
                  <a:srgbClr val="0082F0"/>
                </a:solidFill>
                <a:effectLst/>
                <a:uLnTx/>
                <a:uFillTx/>
                <a:latin typeface="Ericsson Technical Icons" panose="00000500000000000000" pitchFamily="2" charset="0"/>
                <a:ea typeface="+mn-ea"/>
                <a:cs typeface="+mn-cs"/>
              </a:rPr>
            </a:br>
            <a:r>
              <a:rPr kumimoji="0" lang="en-US" sz="1200" b="0" i="0" u="none" strike="noStrike" kern="1200" cap="none" spc="0" normalizeH="0" baseline="0" noProof="0">
                <a:ln>
                  <a:noFill/>
                </a:ln>
                <a:solidFill>
                  <a:srgbClr val="0082F0"/>
                </a:solidFill>
                <a:effectLst/>
                <a:uLnTx/>
                <a:uFillTx/>
                <a:latin typeface="Ericsson Technical Icons" panose="00000500000000000000" pitchFamily="2" charset="0"/>
                <a:ea typeface="+mn-ea"/>
                <a:cs typeface="+mn-cs"/>
              </a:rPr>
              <a:t>g</a:t>
            </a:r>
          </a:p>
          <a:p>
            <a:pPr marL="0" marR="0" lvl="0" indent="0" algn="ctr" defTabSz="914400" rtl="0" eaLnBrk="1" fontAlgn="base" latinLnBrk="0" hangingPunct="1">
              <a:lnSpc>
                <a:spcPct val="100000"/>
              </a:lnSpc>
              <a:spcBef>
                <a:spcPts val="300"/>
              </a:spcBef>
              <a:spcAft>
                <a:spcPct val="0"/>
              </a:spcAft>
              <a:buClr>
                <a:srgbClr val="181818"/>
              </a:buClr>
              <a:buSzTx/>
              <a:buFontTx/>
              <a:buNone/>
              <a:tabLst/>
              <a:defRPr/>
            </a:pPr>
            <a:r>
              <a:rPr kumimoji="0" lang="en-US" sz="1100" b="0" i="0" u="none" strike="noStrike" kern="1200" cap="none" spc="0" normalizeH="0" baseline="0" noProof="0">
                <a:ln>
                  <a:noFill/>
                </a:ln>
                <a:solidFill>
                  <a:srgbClr val="0082F0"/>
                </a:solidFill>
                <a:effectLst/>
                <a:uLnTx/>
                <a:uFillTx/>
                <a:latin typeface="Ericsson Hilda" panose="00000500000000000000" pitchFamily="2" charset="0"/>
                <a:ea typeface="+mn-ea"/>
                <a:cs typeface="+mn-cs"/>
              </a:rPr>
              <a:t>SMF+</a:t>
            </a:r>
            <a:br>
              <a:rPr kumimoji="0" lang="en-US" sz="1100" b="0" i="0" u="none" strike="noStrike" kern="1200" cap="none" spc="0" normalizeH="0" baseline="0" noProof="0">
                <a:ln>
                  <a:noFill/>
                </a:ln>
                <a:solidFill>
                  <a:srgbClr val="0082F0"/>
                </a:solidFill>
                <a:effectLst/>
                <a:uLnTx/>
                <a:uFillTx/>
                <a:latin typeface="Ericsson Hilda" panose="00000500000000000000" pitchFamily="2" charset="0"/>
                <a:ea typeface="+mn-ea"/>
                <a:cs typeface="+mn-cs"/>
              </a:rPr>
            </a:br>
            <a:r>
              <a:rPr kumimoji="0" lang="en-US" sz="1100" b="0" i="0" u="none" strike="noStrike" kern="1200" cap="none" spc="0" normalizeH="0" baseline="0" noProof="0">
                <a:ln>
                  <a:noFill/>
                </a:ln>
                <a:solidFill>
                  <a:srgbClr val="0082F0"/>
                </a:solidFill>
                <a:effectLst/>
                <a:uLnTx/>
                <a:uFillTx/>
                <a:latin typeface="Ericsson Hilda" panose="00000500000000000000" pitchFamily="2" charset="0"/>
                <a:ea typeface="+mn-ea"/>
                <a:cs typeface="+mn-cs"/>
              </a:rPr>
              <a:t>UPF</a:t>
            </a:r>
          </a:p>
        </p:txBody>
      </p:sp>
      <p:cxnSp>
        <p:nvCxnSpPr>
          <p:cNvPr id="173" name="Straight Connector 172">
            <a:extLst>
              <a:ext uri="{FF2B5EF4-FFF2-40B4-BE49-F238E27FC236}">
                <a16:creationId xmlns:a16="http://schemas.microsoft.com/office/drawing/2014/main" id="{A1DB8A42-6B28-470D-933E-3CF8ECB7DB4D}"/>
              </a:ext>
            </a:extLst>
          </p:cNvPr>
          <p:cNvCxnSpPr>
            <a:cxnSpLocks/>
            <a:endCxn id="172" idx="1"/>
          </p:cNvCxnSpPr>
          <p:nvPr/>
        </p:nvCxnSpPr>
        <p:spPr bwMode="auto">
          <a:xfrm flipV="1">
            <a:off x="1369504" y="3167745"/>
            <a:ext cx="440813"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174" name="Straight Connector 173">
            <a:extLst>
              <a:ext uri="{FF2B5EF4-FFF2-40B4-BE49-F238E27FC236}">
                <a16:creationId xmlns:a16="http://schemas.microsoft.com/office/drawing/2014/main" id="{0840B2B6-BF84-4DC1-8B07-95FF4D507819}"/>
              </a:ext>
            </a:extLst>
          </p:cNvPr>
          <p:cNvCxnSpPr>
            <a:cxnSpLocks/>
            <a:stCxn id="172" idx="3"/>
          </p:cNvCxnSpPr>
          <p:nvPr/>
        </p:nvCxnSpPr>
        <p:spPr bwMode="auto">
          <a:xfrm>
            <a:off x="2260317" y="3167745"/>
            <a:ext cx="422971" cy="0"/>
          </a:xfrm>
          <a:prstGeom prst="line">
            <a:avLst/>
          </a:prstGeom>
          <a:noFill/>
          <a:ln w="3175" cap="flat" cmpd="sng" algn="ctr">
            <a:solidFill>
              <a:schemeClr val="tx1"/>
            </a:solidFill>
            <a:prstDash val="dash"/>
            <a:round/>
            <a:headEnd type="none" w="med" len="med"/>
            <a:tailEnd type="none" w="med" len="med"/>
          </a:ln>
          <a:effectLst/>
        </p:spPr>
      </p:cxnSp>
      <p:cxnSp>
        <p:nvCxnSpPr>
          <p:cNvPr id="175" name="Straight Connector 174">
            <a:extLst>
              <a:ext uri="{FF2B5EF4-FFF2-40B4-BE49-F238E27FC236}">
                <a16:creationId xmlns:a16="http://schemas.microsoft.com/office/drawing/2014/main" id="{411E683C-D311-4A17-8E8A-B2594F92B1B0}"/>
              </a:ext>
            </a:extLst>
          </p:cNvPr>
          <p:cNvCxnSpPr>
            <a:cxnSpLocks/>
            <a:endCxn id="166" idx="0"/>
          </p:cNvCxnSpPr>
          <p:nvPr/>
        </p:nvCxnSpPr>
        <p:spPr bwMode="auto">
          <a:xfrm>
            <a:off x="2279448" y="3527745"/>
            <a:ext cx="631778" cy="451363"/>
          </a:xfrm>
          <a:prstGeom prst="line">
            <a:avLst/>
          </a:prstGeom>
          <a:solidFill>
            <a:schemeClr val="accent1"/>
          </a:solidFill>
          <a:ln w="12700" cap="flat" cmpd="sng" algn="ctr">
            <a:solidFill>
              <a:schemeClr val="tx1"/>
            </a:solidFill>
            <a:prstDash val="solid"/>
            <a:round/>
            <a:headEnd type="none" w="med" len="med"/>
            <a:tailEnd type="none" w="med" len="med"/>
          </a:ln>
          <a:effectLst/>
        </p:spPr>
      </p:cxnSp>
      <p:sp>
        <p:nvSpPr>
          <p:cNvPr id="176" name="Text Box 144">
            <a:extLst>
              <a:ext uri="{FF2B5EF4-FFF2-40B4-BE49-F238E27FC236}">
                <a16:creationId xmlns:a16="http://schemas.microsoft.com/office/drawing/2014/main" id="{90E7ABA0-EA6B-40DD-B2CC-D7941BA247DD}"/>
              </a:ext>
            </a:extLst>
          </p:cNvPr>
          <p:cNvSpPr txBox="1">
            <a:spLocks noChangeAspect="1" noChangeArrowheads="1"/>
          </p:cNvSpPr>
          <p:nvPr/>
        </p:nvSpPr>
        <p:spPr bwMode="auto">
          <a:xfrm>
            <a:off x="1477547" y="3016315"/>
            <a:ext cx="173125" cy="149272"/>
          </a:xfrm>
          <a:prstGeom prst="rect">
            <a:avLst/>
          </a:prstGeom>
          <a:solidFill>
            <a:schemeClr val="bg1"/>
          </a:solidFill>
          <a:ln w="12700" cap="flat" cmpd="sng" algn="ctr">
            <a:noFill/>
            <a:prstDash val="solid"/>
            <a:round/>
            <a:headEnd type="none" w="med" len="med"/>
            <a:tailEnd type="none" w="med" len="med"/>
          </a:ln>
          <a:effectLst/>
        </p:spPr>
        <p:txBody>
          <a:bodyPr wrap="none" lIns="0" tIns="0" rIns="0" bIns="0" anchor="ctr">
            <a:spAutoFit/>
          </a:bodyP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en-US" sz="1200" b="0" i="0" u="none" strike="noStrike" kern="0" cap="none" spc="0" normalizeH="0" baseline="0" noProof="0">
                <a:ln>
                  <a:noFill/>
                </a:ln>
                <a:solidFill>
                  <a:srgbClr val="181818"/>
                </a:solidFill>
                <a:effectLst/>
                <a:uLnTx/>
                <a:uFillTx/>
                <a:latin typeface="Ericsson Hilda" panose="00000500000000000000" pitchFamily="2" charset="0"/>
                <a:ea typeface="MS PGothic" charset="-128"/>
                <a:cs typeface="+mn-cs"/>
              </a:rPr>
              <a:t>S5</a:t>
            </a:r>
          </a:p>
        </p:txBody>
      </p:sp>
      <p:cxnSp>
        <p:nvCxnSpPr>
          <p:cNvPr id="34" name="Connector: Elbow 33">
            <a:extLst>
              <a:ext uri="{FF2B5EF4-FFF2-40B4-BE49-F238E27FC236}">
                <a16:creationId xmlns:a16="http://schemas.microsoft.com/office/drawing/2014/main" id="{9B90447E-A63B-4C07-8142-94EF45F8A4FD}"/>
              </a:ext>
            </a:extLst>
          </p:cNvPr>
          <p:cNvCxnSpPr>
            <a:cxnSpLocks/>
          </p:cNvCxnSpPr>
          <p:nvPr/>
        </p:nvCxnSpPr>
        <p:spPr bwMode="auto">
          <a:xfrm>
            <a:off x="1369503" y="3619500"/>
            <a:ext cx="1313785" cy="0"/>
          </a:xfrm>
          <a:prstGeom prst="straightConnector1">
            <a:avLst/>
          </a:prstGeom>
          <a:noFill/>
          <a:ln w="3175" cap="flat" cmpd="sng" algn="ctr">
            <a:solidFill>
              <a:schemeClr val="tx1"/>
            </a:solidFill>
            <a:prstDash val="dash"/>
            <a:round/>
            <a:headEnd type="none" w="med" len="med"/>
            <a:tailEnd type="none" w="med" len="med"/>
          </a:ln>
          <a:effectLst/>
        </p:spPr>
      </p:cxnSp>
      <p:sp>
        <p:nvSpPr>
          <p:cNvPr id="180" name="Rectangle 179">
            <a:extLst>
              <a:ext uri="{FF2B5EF4-FFF2-40B4-BE49-F238E27FC236}">
                <a16:creationId xmlns:a16="http://schemas.microsoft.com/office/drawing/2014/main" id="{8865F7AE-05E9-4E5E-B387-0FEC3F276485}"/>
              </a:ext>
            </a:extLst>
          </p:cNvPr>
          <p:cNvSpPr/>
          <p:nvPr/>
        </p:nvSpPr>
        <p:spPr bwMode="auto">
          <a:xfrm>
            <a:off x="501362" y="971842"/>
            <a:ext cx="3190955" cy="5390566"/>
          </a:xfrm>
          <a:prstGeom prst="rect">
            <a:avLst/>
          </a:prstGeom>
          <a:noFill/>
          <a:ln w="28575" cap="flat" cmpd="sng" algn="ctr">
            <a:solidFill>
              <a:schemeClr val="accent2"/>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r>
              <a:rPr kumimoji="0" lang="en-US" sz="2000" b="0" i="0" u="none" strike="noStrike" kern="1200" cap="none" spc="0" normalizeH="0" baseline="0" noProof="0">
                <a:ln>
                  <a:noFill/>
                </a:ln>
                <a:solidFill>
                  <a:srgbClr val="181818"/>
                </a:solidFill>
                <a:effectLst/>
                <a:uLnTx/>
                <a:uFillTx/>
                <a:latin typeface="Ericsson Hilda"/>
                <a:ea typeface="+mn-ea"/>
                <a:cs typeface="+mn-cs"/>
              </a:rPr>
              <a:t>Interworking with N26</a:t>
            </a:r>
            <a:br>
              <a:rPr kumimoji="0" lang="en-US" sz="2000" b="0" i="0" u="none" strike="noStrike" kern="1200" cap="none" spc="0" normalizeH="0" baseline="0" noProof="0">
                <a:ln>
                  <a:noFill/>
                </a:ln>
                <a:solidFill>
                  <a:srgbClr val="181818"/>
                </a:solidFill>
                <a:effectLst/>
                <a:uLnTx/>
                <a:uFillTx/>
                <a:latin typeface="Ericsson Hilda"/>
                <a:ea typeface="+mn-ea"/>
                <a:cs typeface="+mn-cs"/>
              </a:rPr>
            </a:br>
            <a:r>
              <a:rPr kumimoji="0" lang="en-US" sz="2000" b="0" i="0" u="none" strike="noStrike" kern="1200" cap="none" spc="0" normalizeH="0" baseline="0" noProof="0">
                <a:ln>
                  <a:noFill/>
                </a:ln>
                <a:solidFill>
                  <a:srgbClr val="181818"/>
                </a:solidFill>
                <a:effectLst/>
                <a:uLnTx/>
                <a:uFillTx/>
                <a:latin typeface="Ericsson Hilda"/>
                <a:ea typeface="+mn-ea"/>
                <a:cs typeface="+mn-cs"/>
              </a:rPr>
              <a:t>(tight interworking)</a:t>
            </a:r>
          </a:p>
        </p:txBody>
      </p:sp>
      <p:sp>
        <p:nvSpPr>
          <p:cNvPr id="183" name="Rectangle 182">
            <a:extLst>
              <a:ext uri="{FF2B5EF4-FFF2-40B4-BE49-F238E27FC236}">
                <a16:creationId xmlns:a16="http://schemas.microsoft.com/office/drawing/2014/main" id="{FE3CC4A0-6985-42B0-BA1A-0E2A080CDFC3}"/>
              </a:ext>
            </a:extLst>
          </p:cNvPr>
          <p:cNvSpPr/>
          <p:nvPr/>
        </p:nvSpPr>
        <p:spPr bwMode="auto">
          <a:xfrm>
            <a:off x="4198290" y="972134"/>
            <a:ext cx="3190955" cy="5390566"/>
          </a:xfrm>
          <a:prstGeom prst="rect">
            <a:avLst/>
          </a:prstGeom>
          <a:noFill/>
          <a:ln w="19050" cap="flat" cmpd="sng" algn="ctr">
            <a:solidFill>
              <a:schemeClr val="accent6"/>
            </a:solidFill>
            <a:prstDash val="dash"/>
            <a:round/>
            <a:headEnd type="none" w="med" len="med"/>
            <a:tailEnd type="non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r>
              <a:rPr kumimoji="0" lang="en-US" sz="2000" b="0" i="0" u="none" strike="noStrike" kern="1200" cap="none" spc="0" normalizeH="0" baseline="0" noProof="0">
                <a:ln>
                  <a:noFill/>
                </a:ln>
                <a:solidFill>
                  <a:srgbClr val="181818"/>
                </a:solidFill>
                <a:effectLst/>
                <a:uLnTx/>
                <a:uFillTx/>
                <a:latin typeface="Ericsson Hilda"/>
                <a:ea typeface="+mn-ea"/>
                <a:cs typeface="+mn-cs"/>
              </a:rPr>
              <a:t>Interworking without N26</a:t>
            </a:r>
            <a:br>
              <a:rPr kumimoji="0" lang="en-US" sz="2000" b="0" i="0" u="none" strike="noStrike" kern="1200" cap="none" spc="0" normalizeH="0" baseline="0" noProof="0">
                <a:ln>
                  <a:noFill/>
                </a:ln>
                <a:solidFill>
                  <a:srgbClr val="181818"/>
                </a:solidFill>
                <a:effectLst/>
                <a:uLnTx/>
                <a:uFillTx/>
                <a:latin typeface="Ericsson Hilda"/>
                <a:ea typeface="+mn-ea"/>
                <a:cs typeface="+mn-cs"/>
              </a:rPr>
            </a:br>
            <a:r>
              <a:rPr kumimoji="0" lang="en-US" sz="2000" b="0" i="0" u="none" strike="noStrike" kern="1200" cap="none" spc="0" normalizeH="0" baseline="0" noProof="0">
                <a:ln>
                  <a:noFill/>
                </a:ln>
                <a:solidFill>
                  <a:srgbClr val="181818"/>
                </a:solidFill>
                <a:effectLst/>
                <a:uLnTx/>
                <a:uFillTx/>
                <a:latin typeface="Ericsson Hilda"/>
                <a:ea typeface="+mn-ea"/>
                <a:cs typeface="+mn-cs"/>
              </a:rPr>
              <a:t>(loose interworking)</a:t>
            </a:r>
          </a:p>
        </p:txBody>
      </p:sp>
      <p:sp>
        <p:nvSpPr>
          <p:cNvPr id="184" name="Rectangle 183">
            <a:extLst>
              <a:ext uri="{FF2B5EF4-FFF2-40B4-BE49-F238E27FC236}">
                <a16:creationId xmlns:a16="http://schemas.microsoft.com/office/drawing/2014/main" id="{E3DD2E3F-853C-4F7F-8048-2AA26A48B55A}"/>
              </a:ext>
            </a:extLst>
          </p:cNvPr>
          <p:cNvSpPr/>
          <p:nvPr/>
        </p:nvSpPr>
        <p:spPr bwMode="auto">
          <a:xfrm>
            <a:off x="7923295" y="972134"/>
            <a:ext cx="3190955" cy="5390566"/>
          </a:xfrm>
          <a:prstGeom prst="rect">
            <a:avLst/>
          </a:prstGeom>
          <a:noFill/>
          <a:ln w="19050" cap="flat" cmpd="sng" algn="ctr">
            <a:solidFill>
              <a:schemeClr val="accent6"/>
            </a:solidFill>
            <a:prstDash val="dash"/>
            <a:round/>
            <a:headEnd type="none" w="med" len="med"/>
            <a:tailEnd type="non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r>
              <a:rPr kumimoji="0" lang="en-US" sz="2000" b="0" i="0" u="none" strike="noStrike" kern="1200" cap="none" spc="0" normalizeH="0" baseline="0" noProof="0">
                <a:ln>
                  <a:noFill/>
                </a:ln>
                <a:solidFill>
                  <a:srgbClr val="181818"/>
                </a:solidFill>
                <a:effectLst/>
                <a:uLnTx/>
                <a:uFillTx/>
                <a:latin typeface="Ericsson Hilda"/>
                <a:ea typeface="+mn-ea"/>
                <a:cs typeface="+mn-cs"/>
              </a:rPr>
              <a:t>No interworking</a:t>
            </a:r>
          </a:p>
        </p:txBody>
      </p:sp>
      <p:sp>
        <p:nvSpPr>
          <p:cNvPr id="2" name="Callout: Left-Right Arrow 1">
            <a:extLst>
              <a:ext uri="{FF2B5EF4-FFF2-40B4-BE49-F238E27FC236}">
                <a16:creationId xmlns:a16="http://schemas.microsoft.com/office/drawing/2014/main" id="{B72A1CC9-A007-4907-AB83-67521379590B}"/>
              </a:ext>
            </a:extLst>
          </p:cNvPr>
          <p:cNvSpPr/>
          <p:nvPr/>
        </p:nvSpPr>
        <p:spPr bwMode="auto">
          <a:xfrm>
            <a:off x="501362" y="5191592"/>
            <a:ext cx="6883348" cy="340639"/>
          </a:xfrm>
          <a:prstGeom prst="leftRightArrowCallout">
            <a:avLst>
              <a:gd name="adj1" fmla="val 25000"/>
              <a:gd name="adj2" fmla="val 25000"/>
              <a:gd name="adj3" fmla="val 25000"/>
              <a:gd name="adj4" fmla="val 49955"/>
            </a:avLst>
          </a:prstGeom>
          <a:solidFill>
            <a:schemeClr val="tx1">
              <a:lumMod val="10000"/>
              <a:lumOff val="90000"/>
            </a:schemeClr>
          </a:solidFill>
          <a:ln w="3175" cap="flat" cmpd="sng" algn="ctr">
            <a:solidFill>
              <a:schemeClr val="bg1">
                <a:lumMod val="75000"/>
              </a:schemeClr>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ctr" anchorCtr="0" forceAA="0" compatLnSpc="1">
            <a:prstTxWarp prst="textNoShape">
              <a:avLst/>
            </a:prstTxWarp>
            <a:noAutofit/>
          </a:bodyPr>
          <a:lstStyle/>
          <a:p>
            <a:pPr lvl="0">
              <a:lnSpc>
                <a:spcPct val="80000"/>
              </a:lnSpc>
              <a:defRPr/>
            </a:pPr>
            <a:r>
              <a:rPr lang="en-US" altLang="en-US" sz="2000" kern="0">
                <a:latin typeface="Ericsson Hilda" panose="00000500000000000000" pitchFamily="2" charset="0"/>
                <a:ea typeface="MS PGothic" charset="-128"/>
              </a:rPr>
              <a:t>Single packet core registration</a:t>
            </a:r>
          </a:p>
        </p:txBody>
      </p:sp>
      <p:sp>
        <p:nvSpPr>
          <p:cNvPr id="84" name="Callout: Left-Right Arrow 83">
            <a:extLst>
              <a:ext uri="{FF2B5EF4-FFF2-40B4-BE49-F238E27FC236}">
                <a16:creationId xmlns:a16="http://schemas.microsoft.com/office/drawing/2014/main" id="{86249814-39FC-4D10-906C-E53B43C22631}"/>
              </a:ext>
            </a:extLst>
          </p:cNvPr>
          <p:cNvSpPr/>
          <p:nvPr/>
        </p:nvSpPr>
        <p:spPr bwMode="auto">
          <a:xfrm>
            <a:off x="4208923" y="5650336"/>
            <a:ext cx="6883348" cy="340639"/>
          </a:xfrm>
          <a:prstGeom prst="leftRightArrowCallout">
            <a:avLst>
              <a:gd name="adj1" fmla="val 25000"/>
              <a:gd name="adj2" fmla="val 25000"/>
              <a:gd name="adj3" fmla="val 25000"/>
              <a:gd name="adj4" fmla="val 49955"/>
            </a:avLst>
          </a:prstGeom>
          <a:solidFill>
            <a:schemeClr val="tx1">
              <a:lumMod val="10000"/>
              <a:lumOff val="90000"/>
            </a:schemeClr>
          </a:solidFill>
          <a:ln w="3175" cap="flat" cmpd="sng" algn="ctr">
            <a:solidFill>
              <a:schemeClr val="bg1">
                <a:lumMod val="75000"/>
              </a:schemeClr>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ctr" anchorCtr="0" forceAA="0" compatLnSpc="1">
            <a:prstTxWarp prst="textNoShape">
              <a:avLst/>
            </a:prstTxWarp>
            <a:noAutofit/>
          </a:bodyPr>
          <a:lstStyle/>
          <a:p>
            <a:pPr lvl="0">
              <a:lnSpc>
                <a:spcPct val="80000"/>
              </a:lnSpc>
              <a:defRPr/>
            </a:pPr>
            <a:r>
              <a:rPr lang="en-US" altLang="en-US" sz="2000" kern="0">
                <a:latin typeface="Ericsson Hilda" panose="00000500000000000000" pitchFamily="2" charset="0"/>
                <a:ea typeface="MS PGothic" charset="-128"/>
              </a:rPr>
              <a:t>Dual packet core registration</a:t>
            </a:r>
          </a:p>
        </p:txBody>
      </p:sp>
      <p:sp>
        <p:nvSpPr>
          <p:cNvPr id="87" name="Callout: Left-Right Arrow 86">
            <a:extLst>
              <a:ext uri="{FF2B5EF4-FFF2-40B4-BE49-F238E27FC236}">
                <a16:creationId xmlns:a16="http://schemas.microsoft.com/office/drawing/2014/main" id="{3260466C-1A2A-4B56-9D5F-0B5677955D58}"/>
              </a:ext>
            </a:extLst>
          </p:cNvPr>
          <p:cNvSpPr/>
          <p:nvPr/>
        </p:nvSpPr>
        <p:spPr bwMode="auto">
          <a:xfrm>
            <a:off x="4208923" y="6149606"/>
            <a:ext cx="6883348" cy="340639"/>
          </a:xfrm>
          <a:prstGeom prst="leftRightArrowCallout">
            <a:avLst>
              <a:gd name="adj1" fmla="val 25000"/>
              <a:gd name="adj2" fmla="val 25000"/>
              <a:gd name="adj3" fmla="val 25000"/>
              <a:gd name="adj4" fmla="val 85336"/>
            </a:avLst>
          </a:prstGeom>
          <a:solidFill>
            <a:schemeClr val="tx1">
              <a:lumMod val="10000"/>
              <a:lumOff val="90000"/>
            </a:schemeClr>
          </a:solidFill>
          <a:ln w="3175" cap="flat" cmpd="sng" algn="ctr">
            <a:solidFill>
              <a:schemeClr val="bg1">
                <a:lumMod val="75000"/>
              </a:schemeClr>
            </a:solidFill>
            <a:prstDash val="solid"/>
            <a:round/>
            <a:headEnd type="none" w="med" len="med"/>
            <a:tailEnd type="none" w="med" len="med"/>
          </a:ln>
          <a:effectLst/>
        </p:spPr>
        <p:txBody>
          <a:bodyPr rot="0" spcFirstLastPara="0" vertOverflow="overflow" horzOverflow="overflow" vert="horz" wrap="square" lIns="72000" tIns="36000" rIns="0" bIns="0" numCol="1" spcCol="0" rtlCol="0" fromWordArt="0" anchor="ctr" anchorCtr="0" forceAA="0" compatLnSpc="1">
            <a:prstTxWarp prst="textNoShape">
              <a:avLst/>
            </a:prstTxWarp>
            <a:noAutofit/>
          </a:bodyPr>
          <a:lstStyle/>
          <a:p>
            <a:pPr lvl="0">
              <a:lnSpc>
                <a:spcPct val="80000"/>
              </a:lnSpc>
              <a:defRPr/>
            </a:pPr>
            <a:r>
              <a:rPr lang="en-US" altLang="en-US" sz="1600" kern="0">
                <a:latin typeface="Ericsson Hilda" panose="00000500000000000000" pitchFamily="2" charset="0"/>
                <a:ea typeface="MS PGothic" charset="-128"/>
              </a:rPr>
              <a:t>UE may be registered NG-RAN and E-UTRAN simultaneously</a:t>
            </a:r>
          </a:p>
        </p:txBody>
      </p:sp>
      <p:sp>
        <p:nvSpPr>
          <p:cNvPr id="4" name="TextBox 3">
            <a:extLst>
              <a:ext uri="{FF2B5EF4-FFF2-40B4-BE49-F238E27FC236}">
                <a16:creationId xmlns:a16="http://schemas.microsoft.com/office/drawing/2014/main" id="{127EDA25-71FF-4286-8866-B0E5D1166254}"/>
              </a:ext>
            </a:extLst>
          </p:cNvPr>
          <p:cNvSpPr txBox="1"/>
          <p:nvPr/>
        </p:nvSpPr>
        <p:spPr bwMode="auto">
          <a:xfrm>
            <a:off x="479331" y="5947077"/>
            <a:ext cx="3212986" cy="344128"/>
          </a:xfrm>
          <a:prstGeom prst="rect">
            <a:avLst/>
          </a:prstGeom>
          <a:noFill/>
          <a:ln w="3175">
            <a:noFill/>
            <a:miter lim="800000"/>
            <a:headEnd/>
            <a:tailEnd/>
          </a:ln>
        </p:spPr>
        <p:txBody>
          <a:bodyPr vert="horz" wrap="none" lIns="72000" tIns="36000" rIns="0" bIns="0" numCol="1" rtlCol="0" anchor="t" anchorCtr="0" compatLnSpc="1">
            <a:prstTxWarp prst="textNoShape">
              <a:avLst/>
            </a:prstTxWarp>
            <a:spAutoFit/>
          </a:bodyPr>
          <a:lstStyle/>
          <a:p>
            <a:pPr>
              <a:buClr>
                <a:schemeClr val="tx1"/>
              </a:buClr>
            </a:pPr>
            <a:r>
              <a:rPr lang="en-US" sz="2000">
                <a:solidFill>
                  <a:schemeClr val="accent2">
                    <a:lumMod val="75000"/>
                  </a:schemeClr>
                </a:solidFill>
              </a:rPr>
              <a:t>Industry focus today incl UE </a:t>
            </a:r>
          </a:p>
        </p:txBody>
      </p:sp>
    </p:spTree>
    <p:extLst>
      <p:ext uri="{BB962C8B-B14F-4D97-AF65-F5344CB8AC3E}">
        <p14:creationId xmlns:p14="http://schemas.microsoft.com/office/powerpoint/2010/main" val="169698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4" grpId="0" animBg="1"/>
      <p:bldP spid="87" grpId="0" animBg="1"/>
      <p:bldP spid="4"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2E59CE35-9630-403F-BCA8-124B04361F09}"/>
              </a:ext>
            </a:extLst>
          </p:cNvPr>
          <p:cNvGrpSpPr/>
          <p:nvPr/>
        </p:nvGrpSpPr>
        <p:grpSpPr>
          <a:xfrm>
            <a:off x="2549464" y="4186296"/>
            <a:ext cx="2290165" cy="2296811"/>
            <a:chOff x="2549464" y="4186296"/>
            <a:chExt cx="2290165" cy="2296811"/>
          </a:xfrm>
        </p:grpSpPr>
        <p:pic>
          <p:nvPicPr>
            <p:cNvPr id="4" name="Picture 3">
              <a:extLst>
                <a:ext uri="{FF2B5EF4-FFF2-40B4-BE49-F238E27FC236}">
                  <a16:creationId xmlns:a16="http://schemas.microsoft.com/office/drawing/2014/main" id="{79CBCDA3-2287-4615-8668-A52C231FA179}"/>
                </a:ext>
              </a:extLst>
            </p:cNvPr>
            <p:cNvPicPr>
              <a:picLocks noChangeAspect="1"/>
            </p:cNvPicPr>
            <p:nvPr/>
          </p:nvPicPr>
          <p:blipFill>
            <a:blip r:embed="rId3"/>
            <a:stretch>
              <a:fillRect/>
            </a:stretch>
          </p:blipFill>
          <p:spPr>
            <a:xfrm>
              <a:off x="2615803" y="4320932"/>
              <a:ext cx="1809750" cy="2162175"/>
            </a:xfrm>
            <a:prstGeom prst="rect">
              <a:avLst/>
            </a:prstGeom>
          </p:spPr>
        </p:pic>
        <p:sp>
          <p:nvSpPr>
            <p:cNvPr id="6" name="Rectangle 5">
              <a:extLst>
                <a:ext uri="{FF2B5EF4-FFF2-40B4-BE49-F238E27FC236}">
                  <a16:creationId xmlns:a16="http://schemas.microsoft.com/office/drawing/2014/main" id="{A4835EFB-2B52-46B8-85DA-23AF40172ADB}"/>
                </a:ext>
              </a:extLst>
            </p:cNvPr>
            <p:cNvSpPr/>
            <p:nvPr/>
          </p:nvSpPr>
          <p:spPr bwMode="auto">
            <a:xfrm>
              <a:off x="4070195" y="4320932"/>
              <a:ext cx="769434" cy="507546"/>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err="1">
                <a:ln>
                  <a:noFill/>
                </a:ln>
                <a:solidFill>
                  <a:schemeClr val="bg1"/>
                </a:solidFill>
                <a:effectLst/>
                <a:latin typeface="+mn-lt"/>
              </a:endParaRPr>
            </a:p>
          </p:txBody>
        </p:sp>
        <p:sp>
          <p:nvSpPr>
            <p:cNvPr id="21" name="Rectangle 20">
              <a:extLst>
                <a:ext uri="{FF2B5EF4-FFF2-40B4-BE49-F238E27FC236}">
                  <a16:creationId xmlns:a16="http://schemas.microsoft.com/office/drawing/2014/main" id="{907FE285-1A84-47EA-BF6F-4A9FE1E57C7D}"/>
                </a:ext>
              </a:extLst>
            </p:cNvPr>
            <p:cNvSpPr/>
            <p:nvPr/>
          </p:nvSpPr>
          <p:spPr bwMode="auto">
            <a:xfrm>
              <a:off x="3054103" y="4327282"/>
              <a:ext cx="769434" cy="657938"/>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err="1">
                <a:ln>
                  <a:noFill/>
                </a:ln>
                <a:solidFill>
                  <a:schemeClr val="bg1"/>
                </a:solidFill>
                <a:effectLst/>
                <a:latin typeface="+mn-lt"/>
              </a:endParaRPr>
            </a:p>
          </p:txBody>
        </p:sp>
        <p:sp>
          <p:nvSpPr>
            <p:cNvPr id="22" name="Rectangle 21">
              <a:extLst>
                <a:ext uri="{FF2B5EF4-FFF2-40B4-BE49-F238E27FC236}">
                  <a16:creationId xmlns:a16="http://schemas.microsoft.com/office/drawing/2014/main" id="{05453E69-7891-47F4-9501-D2EF07798BC8}"/>
                </a:ext>
              </a:extLst>
            </p:cNvPr>
            <p:cNvSpPr/>
            <p:nvPr/>
          </p:nvSpPr>
          <p:spPr bwMode="auto">
            <a:xfrm>
              <a:off x="3363348" y="4186296"/>
              <a:ext cx="769434" cy="657938"/>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err="1">
                <a:ln>
                  <a:noFill/>
                </a:ln>
                <a:solidFill>
                  <a:schemeClr val="bg1"/>
                </a:solidFill>
                <a:effectLst/>
                <a:latin typeface="+mn-lt"/>
              </a:endParaRPr>
            </a:p>
          </p:txBody>
        </p:sp>
        <p:sp>
          <p:nvSpPr>
            <p:cNvPr id="23" name="Rectangle 22">
              <a:extLst>
                <a:ext uri="{FF2B5EF4-FFF2-40B4-BE49-F238E27FC236}">
                  <a16:creationId xmlns:a16="http://schemas.microsoft.com/office/drawing/2014/main" id="{D5D9EC69-D6C0-4855-83DC-3E89E9D7F420}"/>
                </a:ext>
              </a:extLst>
            </p:cNvPr>
            <p:cNvSpPr/>
            <p:nvPr/>
          </p:nvSpPr>
          <p:spPr bwMode="auto">
            <a:xfrm>
              <a:off x="2549464" y="5584319"/>
              <a:ext cx="769434" cy="657938"/>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err="1">
                <a:ln>
                  <a:noFill/>
                </a:ln>
                <a:solidFill>
                  <a:schemeClr val="bg1"/>
                </a:solidFill>
                <a:effectLst/>
                <a:latin typeface="+mn-lt"/>
              </a:endParaRPr>
            </a:p>
          </p:txBody>
        </p:sp>
        <p:sp>
          <p:nvSpPr>
            <p:cNvPr id="24" name="Rectangle 23">
              <a:extLst>
                <a:ext uri="{FF2B5EF4-FFF2-40B4-BE49-F238E27FC236}">
                  <a16:creationId xmlns:a16="http://schemas.microsoft.com/office/drawing/2014/main" id="{66554BF8-4848-443A-A80F-14176807E84F}"/>
                </a:ext>
              </a:extLst>
            </p:cNvPr>
            <p:cNvSpPr/>
            <p:nvPr/>
          </p:nvSpPr>
          <p:spPr bwMode="auto">
            <a:xfrm>
              <a:off x="2615802" y="5680419"/>
              <a:ext cx="588795" cy="625338"/>
            </a:xfrm>
            <a:prstGeom prst="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err="1">
                <a:ln>
                  <a:noFill/>
                </a:ln>
                <a:solidFill>
                  <a:schemeClr val="bg1"/>
                </a:solidFill>
                <a:effectLst/>
                <a:latin typeface="+mn-lt"/>
              </a:endParaRPr>
            </a:p>
          </p:txBody>
        </p:sp>
      </p:grpSp>
      <p:sp>
        <p:nvSpPr>
          <p:cNvPr id="2" name="Content Placeholder 1">
            <a:extLst>
              <a:ext uri="{FF2B5EF4-FFF2-40B4-BE49-F238E27FC236}">
                <a16:creationId xmlns:a16="http://schemas.microsoft.com/office/drawing/2014/main" id="{8894F009-5A4E-4AE8-B177-EC168114B9EF}"/>
              </a:ext>
            </a:extLst>
          </p:cNvPr>
          <p:cNvSpPr>
            <a:spLocks noGrp="1"/>
          </p:cNvSpPr>
          <p:nvPr>
            <p:ph sz="quarter" idx="10"/>
          </p:nvPr>
        </p:nvSpPr>
        <p:spPr>
          <a:xfrm>
            <a:off x="479425" y="2325813"/>
            <a:ext cx="5149357" cy="2586131"/>
          </a:xfrm>
        </p:spPr>
        <p:txBody>
          <a:bodyPr>
            <a:normAutofit fontScale="92500" lnSpcReduction="10000"/>
          </a:bodyPr>
          <a:lstStyle/>
          <a:p>
            <a:pPr marL="0" indent="0">
              <a:lnSpc>
                <a:spcPct val="110000"/>
              </a:lnSpc>
              <a:spcBef>
                <a:spcPts val="0"/>
              </a:spcBef>
              <a:spcAft>
                <a:spcPts val="400"/>
              </a:spcAft>
              <a:buNone/>
            </a:pPr>
            <a:r>
              <a:rPr lang="en-US" sz="1800"/>
              <a:t>The architecture is built on:</a:t>
            </a:r>
            <a:endParaRPr lang="sv-SE" sz="1800"/>
          </a:p>
          <a:p>
            <a:pPr>
              <a:lnSpc>
                <a:spcPct val="110000"/>
              </a:lnSpc>
              <a:spcBef>
                <a:spcPts val="0"/>
              </a:spcBef>
              <a:spcAft>
                <a:spcPts val="600"/>
              </a:spcAft>
            </a:pPr>
            <a:r>
              <a:rPr lang="en-US" sz="1600"/>
              <a:t>Tight interworking between 5GC and EPC using N26</a:t>
            </a:r>
          </a:p>
          <a:p>
            <a:pPr>
              <a:lnSpc>
                <a:spcPct val="110000"/>
              </a:lnSpc>
              <a:spcBef>
                <a:spcPts val="0"/>
              </a:spcBef>
              <a:spcAft>
                <a:spcPts val="600"/>
              </a:spcAft>
            </a:pPr>
            <a:r>
              <a:rPr lang="en-US" sz="1600"/>
              <a:t>Single-registration functionality in the UE and the core network </a:t>
            </a:r>
            <a:endParaRPr lang="sv-SE" sz="1600"/>
          </a:p>
          <a:p>
            <a:pPr>
              <a:lnSpc>
                <a:spcPct val="110000"/>
              </a:lnSpc>
              <a:spcBef>
                <a:spcPts val="0"/>
              </a:spcBef>
              <a:spcAft>
                <a:spcPts val="600"/>
              </a:spcAft>
            </a:pPr>
            <a:r>
              <a:rPr lang="en-US" sz="1600"/>
              <a:t>SMF and UPF with  S5 towards SGW</a:t>
            </a:r>
          </a:p>
          <a:p>
            <a:pPr>
              <a:lnSpc>
                <a:spcPct val="110000"/>
              </a:lnSpc>
              <a:spcBef>
                <a:spcPts val="0"/>
              </a:spcBef>
              <a:spcAft>
                <a:spcPts val="1200"/>
              </a:spcAft>
            </a:pPr>
            <a:r>
              <a:rPr lang="en-US" sz="1600"/>
              <a:t>Combined HSS/UDM</a:t>
            </a:r>
          </a:p>
          <a:p>
            <a:pPr>
              <a:lnSpc>
                <a:spcPct val="110000"/>
              </a:lnSpc>
              <a:spcBef>
                <a:spcPts val="0"/>
              </a:spcBef>
              <a:spcAft>
                <a:spcPts val="1200"/>
              </a:spcAft>
            </a:pPr>
            <a:r>
              <a:rPr lang="en-US" sz="1600"/>
              <a:t>PCF with Rx</a:t>
            </a:r>
          </a:p>
          <a:p>
            <a:pPr>
              <a:lnSpc>
                <a:spcPct val="110000"/>
              </a:lnSpc>
              <a:spcBef>
                <a:spcPts val="0"/>
              </a:spcBef>
              <a:spcAft>
                <a:spcPts val="1200"/>
              </a:spcAft>
            </a:pPr>
            <a:r>
              <a:rPr lang="en-US" sz="1600"/>
              <a:t>3GPP Rel-14 CUPS</a:t>
            </a:r>
          </a:p>
        </p:txBody>
      </p:sp>
      <p:sp>
        <p:nvSpPr>
          <p:cNvPr id="3" name="Title 2">
            <a:extLst>
              <a:ext uri="{FF2B5EF4-FFF2-40B4-BE49-F238E27FC236}">
                <a16:creationId xmlns:a16="http://schemas.microsoft.com/office/drawing/2014/main" id="{9B3F081E-AFF1-4A57-A7A5-784BA55C621E}"/>
              </a:ext>
            </a:extLst>
          </p:cNvPr>
          <p:cNvSpPr>
            <a:spLocks noGrp="1"/>
          </p:cNvSpPr>
          <p:nvPr>
            <p:ph type="title"/>
          </p:nvPr>
        </p:nvSpPr>
        <p:spPr>
          <a:xfrm>
            <a:off x="479424" y="476250"/>
            <a:ext cx="10972878" cy="1081088"/>
          </a:xfrm>
        </p:spPr>
        <p:txBody>
          <a:bodyPr/>
          <a:lstStyle/>
          <a:p>
            <a:r>
              <a:rPr lang="en-US"/>
              <a:t>3GPP: EPC-5GC tight interworking + CUPS</a:t>
            </a:r>
            <a:br>
              <a:rPr lang="en-US" sz="3200"/>
            </a:br>
            <a:r>
              <a:rPr lang="en-US" sz="2400"/>
              <a:t>Supporting voice and data service continuity</a:t>
            </a:r>
            <a:endParaRPr lang="en-US" sz="3200"/>
          </a:p>
        </p:txBody>
      </p:sp>
      <p:pic>
        <p:nvPicPr>
          <p:cNvPr id="5" name="Picture 4">
            <a:extLst>
              <a:ext uri="{FF2B5EF4-FFF2-40B4-BE49-F238E27FC236}">
                <a16:creationId xmlns:a16="http://schemas.microsoft.com/office/drawing/2014/main" id="{FFD4F5DD-705C-4B9C-9EAE-4A8999498870}"/>
              </a:ext>
            </a:extLst>
          </p:cNvPr>
          <p:cNvPicPr>
            <a:picLocks noChangeAspect="1"/>
          </p:cNvPicPr>
          <p:nvPr/>
        </p:nvPicPr>
        <p:blipFill>
          <a:blip r:embed="rId4"/>
          <a:stretch>
            <a:fillRect/>
          </a:stretch>
        </p:blipFill>
        <p:spPr>
          <a:xfrm>
            <a:off x="5842536" y="2285135"/>
            <a:ext cx="5857875" cy="3876675"/>
          </a:xfrm>
          <a:prstGeom prst="rect">
            <a:avLst/>
          </a:prstGeom>
        </p:spPr>
      </p:pic>
      <p:cxnSp>
        <p:nvCxnSpPr>
          <p:cNvPr id="87" name="Straight Arrow Connector 86">
            <a:extLst>
              <a:ext uri="{FF2B5EF4-FFF2-40B4-BE49-F238E27FC236}">
                <a16:creationId xmlns:a16="http://schemas.microsoft.com/office/drawing/2014/main" id="{66017DF3-9A67-4909-B80E-A714724E5BD9}"/>
              </a:ext>
            </a:extLst>
          </p:cNvPr>
          <p:cNvCxnSpPr>
            <a:cxnSpLocks/>
          </p:cNvCxnSpPr>
          <p:nvPr/>
        </p:nvCxnSpPr>
        <p:spPr bwMode="auto">
          <a:xfrm>
            <a:off x="6694508" y="2051516"/>
            <a:ext cx="1728275" cy="1202822"/>
          </a:xfrm>
          <a:prstGeom prst="straightConnector1">
            <a:avLst/>
          </a:prstGeom>
          <a:solidFill>
            <a:schemeClr val="accent5"/>
          </a:solidFill>
          <a:ln w="19050" cap="flat" cmpd="sng" algn="ctr">
            <a:solidFill>
              <a:schemeClr val="accent5"/>
            </a:solidFill>
            <a:prstDash val="solid"/>
            <a:round/>
            <a:headEnd type="none" w="med" len="med"/>
            <a:tailEnd type="triangle" w="med" len="med"/>
          </a:ln>
          <a:effectLst/>
        </p:spPr>
      </p:cxnSp>
      <p:sp>
        <p:nvSpPr>
          <p:cNvPr id="86" name="Callout: Line with No Border 85">
            <a:extLst>
              <a:ext uri="{FF2B5EF4-FFF2-40B4-BE49-F238E27FC236}">
                <a16:creationId xmlns:a16="http://schemas.microsoft.com/office/drawing/2014/main" id="{ABE3246C-C68A-4478-876E-D016A5277449}"/>
              </a:ext>
            </a:extLst>
          </p:cNvPr>
          <p:cNvSpPr/>
          <p:nvPr/>
        </p:nvSpPr>
        <p:spPr bwMode="auto">
          <a:xfrm>
            <a:off x="4070195" y="1989916"/>
            <a:ext cx="3848703" cy="467239"/>
          </a:xfrm>
          <a:prstGeom prst="callout1">
            <a:avLst>
              <a:gd name="adj1" fmla="val 97939"/>
              <a:gd name="adj2" fmla="val 81711"/>
              <a:gd name="adj3" fmla="val 366525"/>
              <a:gd name="adj4" fmla="val 113238"/>
            </a:avLst>
          </a:prstGeom>
          <a:solidFill>
            <a:schemeClr val="accent5"/>
          </a:solidFill>
          <a:ln w="19050" cap="flat" cmpd="sng" algn="ctr">
            <a:solidFill>
              <a:schemeClr val="accent5"/>
            </a:solidFill>
            <a:prstDash val="solid"/>
            <a:round/>
            <a:headEnd type="none" w="med" len="med"/>
            <a:tailEnd type="triangl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spAutoFit/>
          </a:bodyPr>
          <a:lstStyle/>
          <a:p>
            <a:pPr fontAlgn="base">
              <a:spcBef>
                <a:spcPts val="300"/>
              </a:spcBef>
              <a:spcAft>
                <a:spcPct val="0"/>
              </a:spcAft>
            </a:pPr>
            <a:r>
              <a:rPr lang="en-US" sz="1400">
                <a:solidFill>
                  <a:schemeClr val="bg1"/>
                </a:solidFill>
              </a:rPr>
              <a:t>The UE is anchored to the same SMF and UPF </a:t>
            </a:r>
            <a:br>
              <a:rPr lang="en-US" sz="1400">
                <a:solidFill>
                  <a:schemeClr val="bg1"/>
                </a:solidFill>
              </a:rPr>
            </a:br>
            <a:r>
              <a:rPr lang="en-US" sz="1400">
                <a:solidFill>
                  <a:schemeClr val="bg1"/>
                </a:solidFill>
              </a:rPr>
              <a:t>regardless if connecting over 4G or 5G </a:t>
            </a:r>
          </a:p>
        </p:txBody>
      </p:sp>
      <p:sp>
        <p:nvSpPr>
          <p:cNvPr id="89" name="Arc 88">
            <a:extLst>
              <a:ext uri="{FF2B5EF4-FFF2-40B4-BE49-F238E27FC236}">
                <a16:creationId xmlns:a16="http://schemas.microsoft.com/office/drawing/2014/main" id="{01465330-DA52-45C3-BC97-D04E8862452B}"/>
              </a:ext>
            </a:extLst>
          </p:cNvPr>
          <p:cNvSpPr/>
          <p:nvPr/>
        </p:nvSpPr>
        <p:spPr bwMode="auto">
          <a:xfrm rot="16200000" flipH="1">
            <a:off x="8909588" y="3217818"/>
            <a:ext cx="432553" cy="5471155"/>
          </a:xfrm>
          <a:prstGeom prst="arc">
            <a:avLst>
              <a:gd name="adj1" fmla="val 16358761"/>
              <a:gd name="adj2" fmla="val 5105551"/>
            </a:avLst>
          </a:prstGeom>
          <a:noFill/>
          <a:ln w="12700" cap="flat" cmpd="sng" algn="ctr">
            <a:solidFill>
              <a:schemeClr val="accent5"/>
            </a:solidFill>
            <a:prstDash val="solid"/>
            <a:round/>
            <a:headEnd type="triangle" w="med" len="med"/>
            <a:tailEnd type="triangle" w="med" len="med"/>
          </a:ln>
          <a:effectLst/>
        </p:spPr>
        <p:txBody>
          <a:bodyPr vert="horz" wrap="none" lIns="72000" tIns="45720" rIns="7200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FF8C0A"/>
              </a:solidFill>
              <a:effectLst/>
              <a:uLnTx/>
              <a:uFillTx/>
              <a:latin typeface="Arial" charset="0"/>
              <a:ea typeface="+mn-ea"/>
              <a:cs typeface="+mn-cs"/>
            </a:endParaRPr>
          </a:p>
        </p:txBody>
      </p:sp>
      <p:sp>
        <p:nvSpPr>
          <p:cNvPr id="90" name="Callout: Line with No Border 89">
            <a:extLst>
              <a:ext uri="{FF2B5EF4-FFF2-40B4-BE49-F238E27FC236}">
                <a16:creationId xmlns:a16="http://schemas.microsoft.com/office/drawing/2014/main" id="{4ECC59C0-527C-4688-BE4A-223C81F3FC10}"/>
              </a:ext>
            </a:extLst>
          </p:cNvPr>
          <p:cNvSpPr/>
          <p:nvPr/>
        </p:nvSpPr>
        <p:spPr bwMode="auto">
          <a:xfrm>
            <a:off x="7025368" y="5446049"/>
            <a:ext cx="3244725" cy="467239"/>
          </a:xfrm>
          <a:prstGeom prst="callout1">
            <a:avLst>
              <a:gd name="adj1" fmla="val 44778"/>
              <a:gd name="adj2" fmla="val 79068"/>
              <a:gd name="adj3" fmla="val 61859"/>
              <a:gd name="adj4" fmla="val 86644"/>
            </a:avLst>
          </a:prstGeom>
          <a:solidFill>
            <a:schemeClr val="accent5"/>
          </a:solidFill>
          <a:ln w="19050" cap="flat" cmpd="sng" algn="ctr">
            <a:solidFill>
              <a:schemeClr val="accent5"/>
            </a:solidFill>
            <a:prstDash val="solid"/>
            <a:round/>
            <a:headEnd type="none" w="med" len="med"/>
            <a:tailEnd type="triangl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spAutoFit/>
          </a:bodyPr>
          <a:lstStyle/>
          <a:p>
            <a:pPr fontAlgn="base">
              <a:spcBef>
                <a:spcPts val="300"/>
              </a:spcBef>
              <a:spcAft>
                <a:spcPct val="0"/>
              </a:spcAft>
            </a:pPr>
            <a:r>
              <a:rPr lang="en-US" sz="1400">
                <a:solidFill>
                  <a:schemeClr val="bg1"/>
                </a:solidFill>
              </a:rPr>
              <a:t>Seamless mobility between NG-RAN and E-UTRAN/EN-DC with good voice KPI’s</a:t>
            </a:r>
          </a:p>
        </p:txBody>
      </p:sp>
      <p:sp>
        <p:nvSpPr>
          <p:cNvPr id="91" name="Callout: Line with No Border 90">
            <a:extLst>
              <a:ext uri="{FF2B5EF4-FFF2-40B4-BE49-F238E27FC236}">
                <a16:creationId xmlns:a16="http://schemas.microsoft.com/office/drawing/2014/main" id="{358E0DA7-4AD6-447E-8478-13B814F94257}"/>
              </a:ext>
            </a:extLst>
          </p:cNvPr>
          <p:cNvSpPr/>
          <p:nvPr/>
        </p:nvSpPr>
        <p:spPr bwMode="auto">
          <a:xfrm>
            <a:off x="9748032" y="2631507"/>
            <a:ext cx="1044123" cy="467239"/>
          </a:xfrm>
          <a:prstGeom prst="callout1">
            <a:avLst>
              <a:gd name="adj1" fmla="val 90196"/>
              <a:gd name="adj2" fmla="val 233"/>
              <a:gd name="adj3" fmla="val 247396"/>
              <a:gd name="adj4" fmla="val -60156"/>
            </a:avLst>
          </a:prstGeom>
          <a:solidFill>
            <a:schemeClr val="accent5"/>
          </a:solidFill>
          <a:ln w="19050" cap="flat" cmpd="sng" algn="ctr">
            <a:solidFill>
              <a:schemeClr val="accent5"/>
            </a:solidFill>
            <a:prstDash val="solid"/>
            <a:round/>
            <a:headEnd type="none" w="med" len="med"/>
            <a:tailEnd type="triangle" w="med" len="med"/>
          </a:ln>
          <a:effectLst/>
        </p:spPr>
        <p:txBody>
          <a:bodyPr rot="0" spcFirstLastPara="0" vertOverflow="overflow" horzOverflow="overflow" vert="horz" wrap="none" lIns="72000" tIns="36000" rIns="0" bIns="0" numCol="1" spcCol="0" rtlCol="0" fromWordArt="0" anchor="t" anchorCtr="0" forceAA="0" compatLnSpc="1">
            <a:prstTxWarp prst="textNoShape">
              <a:avLst/>
            </a:prstTxWarp>
            <a:spAutoFit/>
          </a:bodyPr>
          <a:lstStyle/>
          <a:p>
            <a:pPr marR="0" algn="l" defTabSz="914400" rtl="0" eaLnBrk="1" fontAlgn="base" latinLnBrk="0" hangingPunct="1">
              <a:lnSpc>
                <a:spcPct val="100000"/>
              </a:lnSpc>
              <a:spcBef>
                <a:spcPts val="300"/>
              </a:spcBef>
              <a:spcAft>
                <a:spcPct val="0"/>
              </a:spcAft>
              <a:buClrTx/>
              <a:buSzTx/>
              <a:tabLst/>
            </a:pPr>
            <a:r>
              <a:rPr kumimoji="0" lang="en-US" sz="1400" b="0" i="0" u="none" strike="noStrike" cap="none" normalizeH="0" baseline="0">
                <a:ln>
                  <a:noFill/>
                </a:ln>
                <a:solidFill>
                  <a:schemeClr val="bg1"/>
                </a:solidFill>
                <a:effectLst/>
                <a:latin typeface="+mn-lt"/>
              </a:rPr>
              <a:t>IP address </a:t>
            </a:r>
            <a:br>
              <a:rPr kumimoji="0" lang="en-US" sz="1400" b="0" i="0" u="none" strike="noStrike" cap="none" normalizeH="0" baseline="0">
                <a:ln>
                  <a:noFill/>
                </a:ln>
                <a:solidFill>
                  <a:schemeClr val="bg1"/>
                </a:solidFill>
                <a:effectLst/>
                <a:latin typeface="+mn-lt"/>
              </a:rPr>
            </a:br>
            <a:r>
              <a:rPr kumimoji="0" lang="en-US" sz="1400" b="0" i="0" u="none" strike="noStrike" cap="none" normalizeH="0" baseline="0">
                <a:ln>
                  <a:noFill/>
                </a:ln>
                <a:solidFill>
                  <a:schemeClr val="bg1"/>
                </a:solidFill>
                <a:effectLst/>
                <a:latin typeface="+mn-lt"/>
              </a:rPr>
              <a:t>preservation</a:t>
            </a:r>
            <a:endParaRPr kumimoji="0" lang="sv-SE" sz="1400" b="0" i="0" u="none" strike="noStrike" cap="none" normalizeH="0" baseline="0" err="1">
              <a:ln>
                <a:noFill/>
              </a:ln>
              <a:solidFill>
                <a:schemeClr val="bg1"/>
              </a:solidFill>
              <a:effectLst/>
              <a:latin typeface="+mn-lt"/>
            </a:endParaRPr>
          </a:p>
        </p:txBody>
      </p:sp>
      <p:sp>
        <p:nvSpPr>
          <p:cNvPr id="10" name="Callout: Line with No Border 9">
            <a:extLst>
              <a:ext uri="{FF2B5EF4-FFF2-40B4-BE49-F238E27FC236}">
                <a16:creationId xmlns:a16="http://schemas.microsoft.com/office/drawing/2014/main" id="{6E37AA2B-81ED-41CE-A41A-BFD5B8C67A8D}"/>
              </a:ext>
            </a:extLst>
          </p:cNvPr>
          <p:cNvSpPr/>
          <p:nvPr/>
        </p:nvSpPr>
        <p:spPr bwMode="auto">
          <a:xfrm>
            <a:off x="9843267" y="1593013"/>
            <a:ext cx="1303704" cy="682682"/>
          </a:xfrm>
          <a:prstGeom prst="callout1">
            <a:avLst>
              <a:gd name="adj1" fmla="val 95823"/>
              <a:gd name="adj2" fmla="val 16715"/>
              <a:gd name="adj3" fmla="val 181099"/>
              <a:gd name="adj4" fmla="val -59317"/>
            </a:avLst>
          </a:prstGeom>
          <a:solidFill>
            <a:schemeClr val="accent5"/>
          </a:solidFill>
          <a:ln w="19050" cap="flat" cmpd="sng" algn="ctr">
            <a:solidFill>
              <a:schemeClr val="accent5"/>
            </a:solidFill>
            <a:prstDash val="solid"/>
            <a:round/>
            <a:headEnd type="none" w="med" len="med"/>
            <a:tailEnd type="triangl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spAutoFit/>
          </a:bodyPr>
          <a:lstStyle/>
          <a:p>
            <a:pPr marR="0" algn="l" defTabSz="914400" rtl="0" eaLnBrk="1" fontAlgn="base" latinLnBrk="0" hangingPunct="1">
              <a:lnSpc>
                <a:spcPct val="100000"/>
              </a:lnSpc>
              <a:spcBef>
                <a:spcPts val="300"/>
              </a:spcBef>
              <a:spcAft>
                <a:spcPct val="0"/>
              </a:spcAft>
              <a:buClrTx/>
              <a:buSzTx/>
              <a:tabLst/>
            </a:pPr>
            <a:r>
              <a:rPr kumimoji="0" lang="en-US" sz="1400" b="0" i="0" u="none" strike="noStrike" cap="none" normalizeH="0" baseline="0">
                <a:ln>
                  <a:noFill/>
                </a:ln>
                <a:solidFill>
                  <a:schemeClr val="bg1"/>
                </a:solidFill>
                <a:effectLst/>
                <a:latin typeface="+mn-lt"/>
              </a:rPr>
              <a:t>PCF has UE policies for 4G and 5G access</a:t>
            </a:r>
            <a:endParaRPr kumimoji="0" lang="sv-SE" sz="1400" b="0" i="0" u="none" strike="noStrike" cap="none" normalizeH="0" baseline="0" err="1">
              <a:ln>
                <a:noFill/>
              </a:ln>
              <a:solidFill>
                <a:schemeClr val="bg1"/>
              </a:solidFill>
              <a:effectLst/>
              <a:latin typeface="+mn-lt"/>
            </a:endParaRPr>
          </a:p>
        </p:txBody>
      </p:sp>
      <p:sp>
        <p:nvSpPr>
          <p:cNvPr id="11" name="Callout: Line with No Border 10">
            <a:extLst>
              <a:ext uri="{FF2B5EF4-FFF2-40B4-BE49-F238E27FC236}">
                <a16:creationId xmlns:a16="http://schemas.microsoft.com/office/drawing/2014/main" id="{6AB96E0B-E4D4-4192-A339-518E9049F670}"/>
              </a:ext>
            </a:extLst>
          </p:cNvPr>
          <p:cNvSpPr/>
          <p:nvPr/>
        </p:nvSpPr>
        <p:spPr bwMode="auto">
          <a:xfrm>
            <a:off x="7967922" y="1233835"/>
            <a:ext cx="1826322" cy="682682"/>
          </a:xfrm>
          <a:prstGeom prst="callout1">
            <a:avLst>
              <a:gd name="adj1" fmla="val 99466"/>
              <a:gd name="adj2" fmla="val 48272"/>
              <a:gd name="adj3" fmla="val 159891"/>
              <a:gd name="adj4" fmla="val 44082"/>
            </a:avLst>
          </a:prstGeom>
          <a:solidFill>
            <a:schemeClr val="accent5"/>
          </a:solidFill>
          <a:ln w="19050" cap="flat" cmpd="sng" algn="ctr">
            <a:solidFill>
              <a:schemeClr val="accent5"/>
            </a:solidFill>
            <a:prstDash val="solid"/>
            <a:round/>
            <a:headEnd type="none" w="med" len="med"/>
            <a:tailEnd type="triangl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spAutoFit/>
          </a:bodyPr>
          <a:lstStyle/>
          <a:p>
            <a:pPr>
              <a:spcBef>
                <a:spcPts val="300"/>
              </a:spcBef>
            </a:pPr>
            <a:r>
              <a:rPr lang="en-US" sz="1400">
                <a:solidFill>
                  <a:schemeClr val="bg1"/>
                </a:solidFill>
              </a:rPr>
              <a:t>Combo UDM+HSS handles 4G/5G user data and  functionality</a:t>
            </a:r>
            <a:endParaRPr lang="sv-SE" sz="1400">
              <a:solidFill>
                <a:schemeClr val="bg1"/>
              </a:solidFill>
            </a:endParaRPr>
          </a:p>
        </p:txBody>
      </p:sp>
      <p:grpSp>
        <p:nvGrpSpPr>
          <p:cNvPr id="14" name="Group 13">
            <a:extLst>
              <a:ext uri="{FF2B5EF4-FFF2-40B4-BE49-F238E27FC236}">
                <a16:creationId xmlns:a16="http://schemas.microsoft.com/office/drawing/2014/main" id="{007F7AC0-8516-4392-84C2-C8328DC6C1C4}"/>
              </a:ext>
            </a:extLst>
          </p:cNvPr>
          <p:cNvGrpSpPr/>
          <p:nvPr/>
        </p:nvGrpSpPr>
        <p:grpSpPr>
          <a:xfrm>
            <a:off x="4589395" y="3769592"/>
            <a:ext cx="2640261" cy="682682"/>
            <a:chOff x="4589395" y="3769592"/>
            <a:chExt cx="2640261" cy="682682"/>
          </a:xfrm>
        </p:grpSpPr>
        <p:sp>
          <p:nvSpPr>
            <p:cNvPr id="16" name="Callout: Line with No Border 15">
              <a:extLst>
                <a:ext uri="{FF2B5EF4-FFF2-40B4-BE49-F238E27FC236}">
                  <a16:creationId xmlns:a16="http://schemas.microsoft.com/office/drawing/2014/main" id="{DC4A61D9-574E-4E06-9401-FA1A21F0C087}"/>
                </a:ext>
              </a:extLst>
            </p:cNvPr>
            <p:cNvSpPr/>
            <p:nvPr/>
          </p:nvSpPr>
          <p:spPr bwMode="auto">
            <a:xfrm>
              <a:off x="4589395" y="3769592"/>
              <a:ext cx="1223278" cy="682682"/>
            </a:xfrm>
            <a:prstGeom prst="callout1">
              <a:avLst>
                <a:gd name="adj1" fmla="val 95823"/>
                <a:gd name="adj2" fmla="val 16715"/>
                <a:gd name="adj3" fmla="val 151697"/>
                <a:gd name="adj4" fmla="val -21030"/>
              </a:avLst>
            </a:prstGeom>
            <a:solidFill>
              <a:schemeClr val="accent5"/>
            </a:solidFill>
            <a:ln w="19050" cap="flat" cmpd="sng" algn="ctr">
              <a:solidFill>
                <a:schemeClr val="accent5"/>
              </a:solidFill>
              <a:prstDash val="solid"/>
              <a:round/>
              <a:headEnd type="none" w="med" len="med"/>
              <a:tailEnd type="triangle" w="med" len="med"/>
            </a:ln>
            <a:effectLst/>
          </p:spPr>
          <p:txBody>
            <a:bodyPr rot="0" spcFirstLastPara="0" vertOverflow="overflow" horzOverflow="overflow" vert="horz" wrap="square" lIns="72000" tIns="36000" rIns="0" bIns="0" numCol="1" spcCol="0" rtlCol="0" fromWordArt="0" anchor="t" anchorCtr="0" forceAA="0" compatLnSpc="1">
              <a:prstTxWarp prst="textNoShape">
                <a:avLst/>
              </a:prstTxWarp>
              <a:spAutoFit/>
            </a:bodyPr>
            <a:lstStyle/>
            <a:p>
              <a:pPr marR="0" algn="l" defTabSz="914400" rtl="0" eaLnBrk="1" fontAlgn="base" latinLnBrk="0" hangingPunct="1">
                <a:lnSpc>
                  <a:spcPct val="100000"/>
                </a:lnSpc>
                <a:spcBef>
                  <a:spcPts val="300"/>
                </a:spcBef>
                <a:spcAft>
                  <a:spcPct val="0"/>
                </a:spcAft>
                <a:buClrTx/>
                <a:buSzTx/>
                <a:tabLst/>
              </a:pPr>
              <a:r>
                <a:rPr kumimoji="0" lang="en-US" sz="1400" b="0" i="0" u="none" strike="noStrike" cap="none" normalizeH="0" baseline="0">
                  <a:ln>
                    <a:noFill/>
                  </a:ln>
                  <a:solidFill>
                    <a:schemeClr val="bg1"/>
                  </a:solidFill>
                  <a:effectLst/>
                  <a:latin typeface="+mn-lt"/>
                </a:rPr>
                <a:t>SGW deployed according to CUPS</a:t>
              </a:r>
              <a:endParaRPr kumimoji="0" lang="sv-SE" sz="1400" b="0" i="0" u="none" strike="noStrike" cap="none" normalizeH="0" baseline="0" err="1">
                <a:ln>
                  <a:noFill/>
                </a:ln>
                <a:solidFill>
                  <a:schemeClr val="bg1"/>
                </a:solidFill>
                <a:effectLst/>
                <a:latin typeface="+mn-lt"/>
              </a:endParaRPr>
            </a:p>
          </p:txBody>
        </p:sp>
        <p:cxnSp>
          <p:nvCxnSpPr>
            <p:cNvPr id="18" name="Straight Arrow Connector 17">
              <a:extLst>
                <a:ext uri="{FF2B5EF4-FFF2-40B4-BE49-F238E27FC236}">
                  <a16:creationId xmlns:a16="http://schemas.microsoft.com/office/drawing/2014/main" id="{6E8EC5FB-91F3-45D7-B2F2-604161179E25}"/>
                </a:ext>
              </a:extLst>
            </p:cNvPr>
            <p:cNvCxnSpPr>
              <a:cxnSpLocks/>
            </p:cNvCxnSpPr>
            <p:nvPr/>
          </p:nvCxnSpPr>
          <p:spPr bwMode="auto">
            <a:xfrm>
              <a:off x="5786252" y="3982136"/>
              <a:ext cx="1443404" cy="80359"/>
            </a:xfrm>
            <a:prstGeom prst="straightConnector1">
              <a:avLst/>
            </a:prstGeom>
            <a:solidFill>
              <a:schemeClr val="accent5"/>
            </a:solidFill>
            <a:ln w="19050" cap="flat" cmpd="sng" algn="ctr">
              <a:solidFill>
                <a:schemeClr val="accent5"/>
              </a:solidFill>
              <a:prstDash val="solid"/>
              <a:round/>
              <a:headEnd type="none" w="med" len="med"/>
              <a:tailEnd type="triangle" w="med" len="med"/>
            </a:ln>
            <a:effectLst/>
          </p:spPr>
        </p:cxnSp>
      </p:grpSp>
    </p:spTree>
    <p:extLst>
      <p:ext uri="{BB962C8B-B14F-4D97-AF65-F5344CB8AC3E}">
        <p14:creationId xmlns:p14="http://schemas.microsoft.com/office/powerpoint/2010/main" val="358806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Line 24"/>
          <p:cNvSpPr>
            <a:spLocks noChangeShapeType="1"/>
          </p:cNvSpPr>
          <p:nvPr/>
        </p:nvSpPr>
        <p:spPr bwMode="auto">
          <a:xfrm>
            <a:off x="6584537" y="6465348"/>
            <a:ext cx="5209598" cy="0"/>
          </a:xfrm>
          <a:prstGeom prst="line">
            <a:avLst/>
          </a:prstGeom>
          <a:noFill/>
          <a:ln w="25400">
            <a:solidFill>
              <a:schemeClr val="tx1"/>
            </a:solidFill>
            <a:round/>
            <a:headEnd type="triangle" w="lg" len="lg"/>
            <a:tailEnd type="triangle" w="lg" len="lg"/>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58585A"/>
              </a:solidFill>
              <a:effectLst/>
              <a:uLnTx/>
              <a:uFillTx/>
              <a:latin typeface="Arial" charset="0"/>
              <a:ea typeface="+mn-ea"/>
              <a:cs typeface="+mn-cs"/>
            </a:endParaRPr>
          </a:p>
        </p:txBody>
      </p:sp>
      <p:sp>
        <p:nvSpPr>
          <p:cNvPr id="7" name="Rectangle: Rounded Corners 6">
            <a:extLst>
              <a:ext uri="{FF2B5EF4-FFF2-40B4-BE49-F238E27FC236}">
                <a16:creationId xmlns:a16="http://schemas.microsoft.com/office/drawing/2014/main" id="{5A2D524D-BFA5-4EAA-B4E8-3784ACF68C82}"/>
              </a:ext>
            </a:extLst>
          </p:cNvPr>
          <p:cNvSpPr/>
          <p:nvPr/>
        </p:nvSpPr>
        <p:spPr bwMode="auto">
          <a:xfrm>
            <a:off x="10124229" y="6192355"/>
            <a:ext cx="236035" cy="321612"/>
          </a:xfrm>
          <a:prstGeom prst="round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err="1">
              <a:ln>
                <a:noFill/>
              </a:ln>
              <a:solidFill>
                <a:schemeClr val="bg1"/>
              </a:solidFill>
              <a:effectLst/>
              <a:latin typeface="+mn-lt"/>
            </a:endParaRPr>
          </a:p>
        </p:txBody>
      </p:sp>
      <p:sp>
        <p:nvSpPr>
          <p:cNvPr id="9" name="Rectangle 8">
            <a:extLst>
              <a:ext uri="{FF2B5EF4-FFF2-40B4-BE49-F238E27FC236}">
                <a16:creationId xmlns:a16="http://schemas.microsoft.com/office/drawing/2014/main" id="{C3B3B075-7CAE-4E69-B450-FF30659DE90E}"/>
              </a:ext>
            </a:extLst>
          </p:cNvPr>
          <p:cNvSpPr/>
          <p:nvPr/>
        </p:nvSpPr>
        <p:spPr bwMode="auto">
          <a:xfrm>
            <a:off x="6012611" y="2010174"/>
            <a:ext cx="2313738" cy="2839781"/>
          </a:xfrm>
          <a:prstGeom prst="rect">
            <a:avLst/>
          </a:prstGeom>
          <a:no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err="1">
              <a:ln>
                <a:noFill/>
              </a:ln>
              <a:solidFill>
                <a:schemeClr val="bg1"/>
              </a:solidFill>
              <a:effectLst/>
              <a:latin typeface="+mn-lt"/>
            </a:endParaRPr>
          </a:p>
        </p:txBody>
      </p:sp>
      <p:sp>
        <p:nvSpPr>
          <p:cNvPr id="5" name="Content Placeholder 4"/>
          <p:cNvSpPr>
            <a:spLocks noGrp="1"/>
          </p:cNvSpPr>
          <p:nvPr>
            <p:ph sz="quarter" idx="10"/>
          </p:nvPr>
        </p:nvSpPr>
        <p:spPr>
          <a:xfrm>
            <a:off x="524933" y="1649314"/>
            <a:ext cx="5225305" cy="4322024"/>
          </a:xfrm>
        </p:spPr>
        <p:txBody>
          <a:bodyPr/>
          <a:lstStyle/>
          <a:p>
            <a:r>
              <a:rPr lang="en-US" altLang="sv-SE" sz="1800"/>
              <a:t>5GC capable devices (Option 2) always anchored in 5GC (also option 1 capable)</a:t>
            </a:r>
          </a:p>
          <a:p>
            <a:r>
              <a:rPr lang="en-US" altLang="sv-SE" sz="1800"/>
              <a:t>Legacy LTE only devices anchored in legacy EPC</a:t>
            </a:r>
          </a:p>
          <a:p>
            <a:r>
              <a:rPr lang="en-US" altLang="sv-SE" sz="1800"/>
              <a:t>IP session continuity ensured</a:t>
            </a:r>
          </a:p>
          <a:p>
            <a:pPr lvl="1"/>
            <a:r>
              <a:rPr lang="en-US" altLang="sv-SE" sz="1400"/>
              <a:t>SMF act as PGW CP for 5GC capable devices</a:t>
            </a:r>
          </a:p>
          <a:p>
            <a:pPr lvl="1"/>
            <a:r>
              <a:rPr lang="en-US" altLang="sv-SE" sz="1400"/>
              <a:t>UPF act as common anchor point for 5GC capable devices</a:t>
            </a:r>
          </a:p>
          <a:p>
            <a:pPr lvl="1"/>
            <a:r>
              <a:rPr lang="en-US" sz="1400"/>
              <a:t>* indicates 5GC NFs with EPC </a:t>
            </a:r>
            <a:r>
              <a:rPr lang="en-US" sz="1400" err="1"/>
              <a:t>iwk</a:t>
            </a:r>
            <a:r>
              <a:rPr lang="en-US" sz="1400"/>
              <a:t> capabilities</a:t>
            </a:r>
            <a:endParaRPr lang="en-US" altLang="sv-SE" sz="1400"/>
          </a:p>
          <a:p>
            <a:r>
              <a:rPr lang="en-US" altLang="sv-SE" sz="1800"/>
              <a:t>New control plane interfaces</a:t>
            </a:r>
          </a:p>
          <a:p>
            <a:pPr lvl="1"/>
            <a:r>
              <a:rPr lang="en-US" altLang="sv-SE" sz="1400"/>
              <a:t>Connection between AMF and MME for context transfer (N26)</a:t>
            </a:r>
          </a:p>
          <a:p>
            <a:pPr lvl="1"/>
            <a:r>
              <a:rPr lang="en-US" altLang="sv-SE" sz="1400"/>
              <a:t>SGW must support S5-C towards SMF and S5-U towards UPF</a:t>
            </a:r>
          </a:p>
          <a:p>
            <a:r>
              <a:rPr lang="en-US" altLang="sv-SE" sz="1800"/>
              <a:t>No impact on</a:t>
            </a:r>
          </a:p>
          <a:p>
            <a:pPr lvl="1"/>
            <a:r>
              <a:rPr lang="en-US" altLang="sv-SE" sz="1400"/>
              <a:t>legacy terminal fleet</a:t>
            </a:r>
          </a:p>
          <a:p>
            <a:pPr lvl="1"/>
            <a:r>
              <a:rPr lang="en-US" altLang="sv-SE" sz="1400"/>
              <a:t>existing customer base</a:t>
            </a:r>
          </a:p>
          <a:p>
            <a:pPr lvl="1">
              <a:lnSpc>
                <a:spcPct val="90000"/>
              </a:lnSpc>
            </a:pPr>
            <a:endParaRPr lang="en-US" sz="1800"/>
          </a:p>
        </p:txBody>
      </p:sp>
      <p:sp>
        <p:nvSpPr>
          <p:cNvPr id="4" name="Title 3"/>
          <p:cNvSpPr>
            <a:spLocks noGrp="1"/>
          </p:cNvSpPr>
          <p:nvPr>
            <p:ph type="title"/>
          </p:nvPr>
        </p:nvSpPr>
        <p:spPr>
          <a:xfrm>
            <a:off x="524935" y="239714"/>
            <a:ext cx="10656412" cy="1085371"/>
          </a:xfrm>
        </p:spPr>
        <p:txBody>
          <a:bodyPr>
            <a:normAutofit/>
          </a:bodyPr>
          <a:lstStyle/>
          <a:p>
            <a:r>
              <a:rPr lang="en-US">
                <a:solidFill>
                  <a:srgbClr val="181818"/>
                </a:solidFill>
              </a:rPr>
              <a:t>5GC-EPC tight interworking architecture – alt. a</a:t>
            </a:r>
            <a:br>
              <a:rPr lang="en-US" sz="3200">
                <a:solidFill>
                  <a:srgbClr val="181818"/>
                </a:solidFill>
              </a:rPr>
            </a:br>
            <a:r>
              <a:rPr lang="en-US" sz="2400">
                <a:solidFill>
                  <a:srgbClr val="181818"/>
                </a:solidFill>
              </a:rPr>
              <a:t>User plane path for </a:t>
            </a:r>
            <a:r>
              <a:rPr lang="en-US" altLang="sv-SE" sz="2400"/>
              <a:t>5GC capable</a:t>
            </a:r>
            <a:r>
              <a:rPr lang="en-US" sz="2400">
                <a:solidFill>
                  <a:srgbClr val="181818"/>
                </a:solidFill>
              </a:rPr>
              <a:t> UEs</a:t>
            </a:r>
            <a:endParaRPr lang="en-US" sz="3100"/>
          </a:p>
        </p:txBody>
      </p:sp>
      <p:sp>
        <p:nvSpPr>
          <p:cNvPr id="190" name="Freeform 6"/>
          <p:cNvSpPr>
            <a:spLocks/>
          </p:cNvSpPr>
          <p:nvPr/>
        </p:nvSpPr>
        <p:spPr bwMode="auto">
          <a:xfrm rot="16200000">
            <a:off x="7322650" y="5863893"/>
            <a:ext cx="294690" cy="207666"/>
          </a:xfrm>
          <a:custGeom>
            <a:avLst/>
            <a:gdLst>
              <a:gd name="T0" fmla="*/ 0 w 902524"/>
              <a:gd name="T1" fmla="*/ 0 h 356260"/>
              <a:gd name="T2" fmla="*/ 70688 w 902524"/>
              <a:gd name="T3" fmla="*/ 426247 h 356260"/>
              <a:gd name="T4" fmla="*/ 62654 w 902524"/>
              <a:gd name="T5" fmla="*/ 136397 h 356260"/>
              <a:gd name="T6" fmla="*/ 122097 w 902524"/>
              <a:gd name="T7" fmla="*/ 511492 h 356260"/>
              <a:gd name="T8" fmla="*/ 122097 w 902524"/>
              <a:gd name="T9" fmla="*/ 511492 h 356260"/>
              <a:gd name="T10" fmla="*/ 0 60000 65536"/>
              <a:gd name="T11" fmla="*/ 0 60000 65536"/>
              <a:gd name="T12" fmla="*/ 0 60000 65536"/>
              <a:gd name="T13" fmla="*/ 0 60000 65536"/>
              <a:gd name="T14" fmla="*/ 0 60000 65536"/>
              <a:gd name="T15" fmla="*/ 0 w 902524"/>
              <a:gd name="T16" fmla="*/ 0 h 356260"/>
              <a:gd name="T17" fmla="*/ 902524 w 902524"/>
              <a:gd name="T18" fmla="*/ 356260 h 356260"/>
            </a:gdLst>
            <a:ahLst/>
            <a:cxnLst>
              <a:cxn ang="T10">
                <a:pos x="T0" y="T1"/>
              </a:cxn>
              <a:cxn ang="T11">
                <a:pos x="T2" y="T3"/>
              </a:cxn>
              <a:cxn ang="T12">
                <a:pos x="T4" y="T5"/>
              </a:cxn>
              <a:cxn ang="T13">
                <a:pos x="T6" y="T7"/>
              </a:cxn>
              <a:cxn ang="T14">
                <a:pos x="T8" y="T9"/>
              </a:cxn>
            </a:cxnLst>
            <a:rect l="T15" t="T16" r="T17" b="T18"/>
            <a:pathLst>
              <a:path w="902524" h="356260">
                <a:moveTo>
                  <a:pt x="0" y="0"/>
                </a:moveTo>
                <a:lnTo>
                  <a:pt x="522514" y="296883"/>
                </a:lnTo>
                <a:lnTo>
                  <a:pt x="463137" y="95003"/>
                </a:lnTo>
                <a:lnTo>
                  <a:pt x="902524" y="356260"/>
                </a:lnTo>
              </a:path>
            </a:pathLst>
          </a:custGeom>
          <a:noFill/>
          <a:ln w="31750" algn="ctr">
            <a:solidFill>
              <a:schemeClr val="tx1"/>
            </a:solidFill>
            <a:round/>
            <a:headEnd type="triangle" w="med" len="med"/>
            <a:tailEnd type="triangle" w="med" len="med"/>
          </a:ln>
        </p:spPr>
        <p:txBody>
          <a:bodyPr wrap="none" lIns="72000" rIns="72000"/>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58585A"/>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cxnSp>
        <p:nvCxnSpPr>
          <p:cNvPr id="191" name="Straight Connector 190"/>
          <p:cNvCxnSpPr>
            <a:cxnSpLocks/>
            <a:stCxn id="155" idx="0"/>
          </p:cNvCxnSpPr>
          <p:nvPr/>
        </p:nvCxnSpPr>
        <p:spPr bwMode="auto">
          <a:xfrm flipH="1" flipV="1">
            <a:off x="9561745" y="1793971"/>
            <a:ext cx="812242" cy="457190"/>
          </a:xfrm>
          <a:prstGeom prst="line">
            <a:avLst/>
          </a:prstGeom>
          <a:solidFill>
            <a:schemeClr val="accent1"/>
          </a:solidFill>
          <a:ln w="22225" cap="flat" cmpd="sng" algn="ctr">
            <a:solidFill>
              <a:schemeClr val="tx1"/>
            </a:solidFill>
            <a:prstDash val="solid"/>
            <a:round/>
            <a:headEnd type="none" w="med" len="med"/>
            <a:tailEnd type="none" w="med" len="med"/>
          </a:ln>
          <a:effectLst/>
        </p:spPr>
      </p:cxnSp>
      <p:cxnSp>
        <p:nvCxnSpPr>
          <p:cNvPr id="192" name="Straight Connector 191"/>
          <p:cNvCxnSpPr>
            <a:cxnSpLocks/>
          </p:cNvCxnSpPr>
          <p:nvPr/>
        </p:nvCxnSpPr>
        <p:spPr bwMode="auto">
          <a:xfrm flipV="1">
            <a:off x="7523077" y="3027670"/>
            <a:ext cx="15206" cy="344714"/>
          </a:xfrm>
          <a:prstGeom prst="line">
            <a:avLst/>
          </a:prstGeom>
          <a:solidFill>
            <a:schemeClr val="accent1"/>
          </a:solidFill>
          <a:ln w="22225" cap="flat" cmpd="sng" algn="ctr">
            <a:solidFill>
              <a:schemeClr val="tx1"/>
            </a:solidFill>
            <a:prstDash val="solid"/>
            <a:round/>
            <a:headEnd type="none" w="med" len="med"/>
            <a:tailEnd type="none" w="med" len="med"/>
          </a:ln>
          <a:effectLst/>
        </p:spPr>
      </p:cxnSp>
      <p:cxnSp>
        <p:nvCxnSpPr>
          <p:cNvPr id="235" name="Straight Connector 234"/>
          <p:cNvCxnSpPr>
            <a:cxnSpLocks/>
          </p:cNvCxnSpPr>
          <p:nvPr/>
        </p:nvCxnSpPr>
        <p:spPr bwMode="auto">
          <a:xfrm flipH="1">
            <a:off x="7512532" y="4151549"/>
            <a:ext cx="10545" cy="974761"/>
          </a:xfrm>
          <a:prstGeom prst="line">
            <a:avLst/>
          </a:prstGeom>
          <a:solidFill>
            <a:schemeClr val="accent1"/>
          </a:solidFill>
          <a:ln w="22225" cap="flat" cmpd="sng" algn="ctr">
            <a:solidFill>
              <a:schemeClr val="tx1"/>
            </a:solidFill>
            <a:prstDash val="solid"/>
            <a:round/>
            <a:headEnd type="none" w="med" len="med"/>
            <a:tailEnd type="none" w="med" len="med"/>
          </a:ln>
          <a:effectLst/>
        </p:spPr>
      </p:cxnSp>
      <p:cxnSp>
        <p:nvCxnSpPr>
          <p:cNvPr id="236" name="Straight Connector 235"/>
          <p:cNvCxnSpPr>
            <a:cxnSpLocks/>
            <a:stCxn id="157" idx="2"/>
            <a:endCxn id="150" idx="0"/>
          </p:cNvCxnSpPr>
          <p:nvPr/>
        </p:nvCxnSpPr>
        <p:spPr bwMode="auto">
          <a:xfrm>
            <a:off x="6564369" y="4648994"/>
            <a:ext cx="932957" cy="477316"/>
          </a:xfrm>
          <a:prstGeom prst="line">
            <a:avLst/>
          </a:prstGeom>
          <a:solidFill>
            <a:schemeClr val="accent1"/>
          </a:solidFill>
          <a:ln w="19050" cap="flat" cmpd="sng" algn="ctr">
            <a:solidFill>
              <a:schemeClr val="tx1"/>
            </a:solidFill>
            <a:prstDash val="sysDash"/>
            <a:round/>
            <a:headEnd type="none" w="med" len="med"/>
            <a:tailEnd type="none" w="med" len="med"/>
          </a:ln>
          <a:effectLst/>
        </p:spPr>
      </p:cxnSp>
      <p:cxnSp>
        <p:nvCxnSpPr>
          <p:cNvPr id="272" name="Straight Connector 271"/>
          <p:cNvCxnSpPr>
            <a:cxnSpLocks/>
            <a:stCxn id="152" idx="1"/>
            <a:endCxn id="157" idx="0"/>
          </p:cNvCxnSpPr>
          <p:nvPr/>
        </p:nvCxnSpPr>
        <p:spPr bwMode="auto">
          <a:xfrm flipH="1">
            <a:off x="6564369" y="3761967"/>
            <a:ext cx="703259" cy="107862"/>
          </a:xfrm>
          <a:prstGeom prst="line">
            <a:avLst/>
          </a:prstGeom>
          <a:solidFill>
            <a:schemeClr val="accent1"/>
          </a:solidFill>
          <a:ln w="19050" cap="flat" cmpd="sng" algn="ctr">
            <a:solidFill>
              <a:schemeClr val="tx1"/>
            </a:solidFill>
            <a:prstDash val="sysDash"/>
            <a:round/>
            <a:headEnd type="none" w="med" len="med"/>
            <a:tailEnd type="none" w="med" len="med"/>
          </a:ln>
          <a:effectLst/>
        </p:spPr>
      </p:cxnSp>
      <p:cxnSp>
        <p:nvCxnSpPr>
          <p:cNvPr id="281" name="Straight Connector 280"/>
          <p:cNvCxnSpPr>
            <a:cxnSpLocks/>
            <a:stCxn id="155" idx="2"/>
            <a:endCxn id="153" idx="0"/>
          </p:cNvCxnSpPr>
          <p:nvPr/>
        </p:nvCxnSpPr>
        <p:spPr bwMode="auto">
          <a:xfrm>
            <a:off x="10373987" y="3030326"/>
            <a:ext cx="496719" cy="2070530"/>
          </a:xfrm>
          <a:prstGeom prst="line">
            <a:avLst/>
          </a:prstGeom>
          <a:solidFill>
            <a:schemeClr val="accent1"/>
          </a:solidFill>
          <a:ln w="22225" cap="flat" cmpd="sng" algn="ctr">
            <a:solidFill>
              <a:schemeClr val="tx1"/>
            </a:solidFill>
            <a:prstDash val="solid"/>
            <a:round/>
            <a:headEnd type="none" w="med" len="med"/>
            <a:tailEnd type="none" w="med" len="med"/>
          </a:ln>
          <a:effectLst/>
        </p:spPr>
      </p:cxnSp>
      <p:sp>
        <p:nvSpPr>
          <p:cNvPr id="282" name="Freeform 6"/>
          <p:cNvSpPr>
            <a:spLocks/>
          </p:cNvSpPr>
          <p:nvPr/>
        </p:nvSpPr>
        <p:spPr bwMode="auto">
          <a:xfrm rot="15918123">
            <a:off x="10698717" y="5958619"/>
            <a:ext cx="374431" cy="128866"/>
          </a:xfrm>
          <a:custGeom>
            <a:avLst/>
            <a:gdLst>
              <a:gd name="T0" fmla="*/ 0 w 902524"/>
              <a:gd name="T1" fmla="*/ 0 h 356260"/>
              <a:gd name="T2" fmla="*/ 70688 w 902524"/>
              <a:gd name="T3" fmla="*/ 426247 h 356260"/>
              <a:gd name="T4" fmla="*/ 62654 w 902524"/>
              <a:gd name="T5" fmla="*/ 136397 h 356260"/>
              <a:gd name="T6" fmla="*/ 122097 w 902524"/>
              <a:gd name="T7" fmla="*/ 511492 h 356260"/>
              <a:gd name="T8" fmla="*/ 122097 w 902524"/>
              <a:gd name="T9" fmla="*/ 511492 h 356260"/>
              <a:gd name="T10" fmla="*/ 0 60000 65536"/>
              <a:gd name="T11" fmla="*/ 0 60000 65536"/>
              <a:gd name="T12" fmla="*/ 0 60000 65536"/>
              <a:gd name="T13" fmla="*/ 0 60000 65536"/>
              <a:gd name="T14" fmla="*/ 0 60000 65536"/>
              <a:gd name="T15" fmla="*/ 0 w 902524"/>
              <a:gd name="T16" fmla="*/ 0 h 356260"/>
              <a:gd name="T17" fmla="*/ 902524 w 902524"/>
              <a:gd name="T18" fmla="*/ 356260 h 356260"/>
            </a:gdLst>
            <a:ahLst/>
            <a:cxnLst>
              <a:cxn ang="T10">
                <a:pos x="T0" y="T1"/>
              </a:cxn>
              <a:cxn ang="T11">
                <a:pos x="T2" y="T3"/>
              </a:cxn>
              <a:cxn ang="T12">
                <a:pos x="T4" y="T5"/>
              </a:cxn>
              <a:cxn ang="T13">
                <a:pos x="T6" y="T7"/>
              </a:cxn>
              <a:cxn ang="T14">
                <a:pos x="T8" y="T9"/>
              </a:cxn>
            </a:cxnLst>
            <a:rect l="T15" t="T16" r="T17" b="T18"/>
            <a:pathLst>
              <a:path w="902524" h="356260">
                <a:moveTo>
                  <a:pt x="0" y="0"/>
                </a:moveTo>
                <a:lnTo>
                  <a:pt x="522514" y="296883"/>
                </a:lnTo>
                <a:lnTo>
                  <a:pt x="463137" y="95003"/>
                </a:lnTo>
                <a:lnTo>
                  <a:pt x="902524" y="356260"/>
                </a:lnTo>
              </a:path>
            </a:pathLst>
          </a:custGeom>
          <a:noFill/>
          <a:ln w="31750" algn="ctr">
            <a:solidFill>
              <a:schemeClr val="tx1"/>
            </a:solidFill>
            <a:round/>
            <a:headEnd type="triangle" w="med" len="med"/>
            <a:tailEnd type="triangle" w="med" len="med"/>
          </a:ln>
        </p:spPr>
        <p:txBody>
          <a:bodyPr wrap="none" lIns="72000" rIns="72000"/>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58585A"/>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cxnSp>
        <p:nvCxnSpPr>
          <p:cNvPr id="283" name="Straight Connector 282"/>
          <p:cNvCxnSpPr>
            <a:cxnSpLocks/>
            <a:stCxn id="154" idx="2"/>
            <a:endCxn id="153" idx="0"/>
          </p:cNvCxnSpPr>
          <p:nvPr/>
        </p:nvCxnSpPr>
        <p:spPr bwMode="auto">
          <a:xfrm flipH="1">
            <a:off x="10870706" y="4630355"/>
            <a:ext cx="611891" cy="470501"/>
          </a:xfrm>
          <a:prstGeom prst="line">
            <a:avLst/>
          </a:prstGeom>
          <a:solidFill>
            <a:schemeClr val="accent1"/>
          </a:solidFill>
          <a:ln w="19050" cap="flat" cmpd="sng" algn="ctr">
            <a:solidFill>
              <a:schemeClr val="tx1"/>
            </a:solidFill>
            <a:prstDash val="sysDash"/>
            <a:round/>
            <a:headEnd type="none" w="med" len="med"/>
            <a:tailEnd type="none" w="med" len="med"/>
          </a:ln>
          <a:effectLst/>
        </p:spPr>
      </p:cxnSp>
      <p:cxnSp>
        <p:nvCxnSpPr>
          <p:cNvPr id="306" name="Straight Connector 305"/>
          <p:cNvCxnSpPr>
            <a:cxnSpLocks/>
            <a:stCxn id="156" idx="2"/>
            <a:endCxn id="154" idx="0"/>
          </p:cNvCxnSpPr>
          <p:nvPr/>
        </p:nvCxnSpPr>
        <p:spPr bwMode="auto">
          <a:xfrm>
            <a:off x="11481578" y="3377796"/>
            <a:ext cx="1019" cy="473394"/>
          </a:xfrm>
          <a:prstGeom prst="line">
            <a:avLst/>
          </a:prstGeom>
          <a:solidFill>
            <a:schemeClr val="accent1"/>
          </a:solidFill>
          <a:ln w="19050" cap="flat" cmpd="sng" algn="ctr">
            <a:solidFill>
              <a:schemeClr val="tx1"/>
            </a:solidFill>
            <a:prstDash val="sysDash"/>
            <a:round/>
            <a:headEnd type="none" w="med" len="med"/>
            <a:tailEnd type="none" w="med" len="med"/>
          </a:ln>
          <a:effectLst/>
        </p:spPr>
      </p:cxnSp>
      <p:cxnSp>
        <p:nvCxnSpPr>
          <p:cNvPr id="308" name="Straight Connector 307"/>
          <p:cNvCxnSpPr>
            <a:cxnSpLocks/>
            <a:stCxn id="155" idx="3"/>
            <a:endCxn id="156" idx="1"/>
          </p:cNvCxnSpPr>
          <p:nvPr/>
        </p:nvCxnSpPr>
        <p:spPr bwMode="auto">
          <a:xfrm>
            <a:off x="10614230" y="2640744"/>
            <a:ext cx="627105" cy="347470"/>
          </a:xfrm>
          <a:prstGeom prst="line">
            <a:avLst/>
          </a:prstGeom>
          <a:solidFill>
            <a:schemeClr val="accent1"/>
          </a:solidFill>
          <a:ln w="19050" cap="flat" cmpd="sng" algn="ctr">
            <a:solidFill>
              <a:schemeClr val="tx1"/>
            </a:solidFill>
            <a:prstDash val="sysDash"/>
            <a:round/>
            <a:headEnd type="none" w="med" len="med"/>
            <a:tailEnd type="none" w="med" len="med"/>
          </a:ln>
          <a:effectLst/>
        </p:spPr>
      </p:cxnSp>
      <p:grpSp>
        <p:nvGrpSpPr>
          <p:cNvPr id="316" name="Group 315"/>
          <p:cNvGrpSpPr/>
          <p:nvPr/>
        </p:nvGrpSpPr>
        <p:grpSpPr>
          <a:xfrm>
            <a:off x="8416835" y="1065951"/>
            <a:ext cx="1375355" cy="862393"/>
            <a:chOff x="9038846" y="4514377"/>
            <a:chExt cx="2250397" cy="1719278"/>
          </a:xfrm>
        </p:grpSpPr>
        <p:sp>
          <p:nvSpPr>
            <p:cNvPr id="317" name="Freeform 34"/>
            <p:cNvSpPr>
              <a:spLocks noChangeAspect="1"/>
            </p:cNvSpPr>
            <p:nvPr/>
          </p:nvSpPr>
          <p:spPr bwMode="auto">
            <a:xfrm>
              <a:off x="9038846" y="4514377"/>
              <a:ext cx="2250397" cy="1719278"/>
            </a:xfrm>
            <a:custGeom>
              <a:avLst/>
              <a:gdLst>
                <a:gd name="T0" fmla="*/ 15322411 w 522"/>
                <a:gd name="T1" fmla="*/ 59674397 h 399"/>
                <a:gd name="T2" fmla="*/ 4342078 w 522"/>
                <a:gd name="T3" fmla="*/ 44798810 h 399"/>
                <a:gd name="T4" fmla="*/ 0 w 522"/>
                <a:gd name="T5" fmla="*/ 34281387 h 399"/>
                <a:gd name="T6" fmla="*/ 13445428 w 522"/>
                <a:gd name="T7" fmla="*/ 18556182 h 399"/>
                <a:gd name="T8" fmla="*/ 25222172 w 522"/>
                <a:gd name="T9" fmla="*/ 6870450 h 399"/>
                <a:gd name="T10" fmla="*/ 46815215 w 522"/>
                <a:gd name="T11" fmla="*/ 0 h 399"/>
                <a:gd name="T12" fmla="*/ 63288766 w 522"/>
                <a:gd name="T13" fmla="*/ 12029493 h 399"/>
                <a:gd name="T14" fmla="*/ 72398755 w 522"/>
                <a:gd name="T15" fmla="*/ 14239600 h 399"/>
                <a:gd name="T16" fmla="*/ 72664127 w 522"/>
                <a:gd name="T17" fmla="*/ 16070027 h 399"/>
                <a:gd name="T18" fmla="*/ 70827127 w 522"/>
                <a:gd name="T19" fmla="*/ 16343079 h 399"/>
                <a:gd name="T20" fmla="*/ 62629961 w 522"/>
                <a:gd name="T21" fmla="*/ 14718417 h 399"/>
                <a:gd name="T22" fmla="*/ 61056958 w 522"/>
                <a:gd name="T23" fmla="*/ 13728968 h 399"/>
                <a:gd name="T24" fmla="*/ 33482122 w 522"/>
                <a:gd name="T25" fmla="*/ 11543714 h 399"/>
                <a:gd name="T26" fmla="*/ 32488820 w 522"/>
                <a:gd name="T27" fmla="*/ 12179925 h 399"/>
                <a:gd name="T28" fmla="*/ 25222172 w 522"/>
                <a:gd name="T29" fmla="*/ 9566315 h 399"/>
                <a:gd name="T30" fmla="*/ 16166319 w 522"/>
                <a:gd name="T31" fmla="*/ 18556182 h 399"/>
                <a:gd name="T32" fmla="*/ 16166319 w 522"/>
                <a:gd name="T33" fmla="*/ 21233511 h 399"/>
                <a:gd name="T34" fmla="*/ 15171460 w 522"/>
                <a:gd name="T35" fmla="*/ 21746290 h 399"/>
                <a:gd name="T36" fmla="*/ 6693185 w 522"/>
                <a:gd name="T37" fmla="*/ 43474041 h 399"/>
                <a:gd name="T38" fmla="*/ 7061207 w 522"/>
                <a:gd name="T39" fmla="*/ 44949086 h 399"/>
                <a:gd name="T40" fmla="*/ 15322411 w 522"/>
                <a:gd name="T41" fmla="*/ 57005579 h 399"/>
                <a:gd name="T42" fmla="*/ 18890363 w 522"/>
                <a:gd name="T43" fmla="*/ 56345442 h 399"/>
                <a:gd name="T44" fmla="*/ 20728615 w 522"/>
                <a:gd name="T45" fmla="*/ 57005579 h 399"/>
                <a:gd name="T46" fmla="*/ 31006315 w 522"/>
                <a:gd name="T47" fmla="*/ 63989791 h 399"/>
                <a:gd name="T48" fmla="*/ 40750026 w 522"/>
                <a:gd name="T49" fmla="*/ 58986125 h 399"/>
                <a:gd name="T50" fmla="*/ 41749956 w 522"/>
                <a:gd name="T51" fmla="*/ 59314265 h 399"/>
                <a:gd name="T52" fmla="*/ 57914511 w 522"/>
                <a:gd name="T53" fmla="*/ 56495062 h 399"/>
                <a:gd name="T54" fmla="*/ 58910619 w 522"/>
                <a:gd name="T55" fmla="*/ 55859731 h 399"/>
                <a:gd name="T56" fmla="*/ 66484669 w 522"/>
                <a:gd name="T57" fmla="*/ 58324971 h 399"/>
                <a:gd name="T58" fmla="*/ 76585036 w 522"/>
                <a:gd name="T59" fmla="*/ 48279962 h 399"/>
                <a:gd name="T60" fmla="*/ 77737381 w 522"/>
                <a:gd name="T61" fmla="*/ 46806105 h 399"/>
                <a:gd name="T62" fmla="*/ 85155076 w 522"/>
                <a:gd name="T63" fmla="*/ 38294923 h 399"/>
                <a:gd name="T64" fmla="*/ 76585036 w 522"/>
                <a:gd name="T65" fmla="*/ 29241337 h 399"/>
                <a:gd name="T66" fmla="*/ 76228470 w 522"/>
                <a:gd name="T67" fmla="*/ 28249952 h 399"/>
                <a:gd name="T68" fmla="*/ 74390161 w 522"/>
                <a:gd name="T69" fmla="*/ 19880759 h 399"/>
                <a:gd name="T70" fmla="*/ 74747809 w 522"/>
                <a:gd name="T71" fmla="*/ 17899842 h 399"/>
                <a:gd name="T72" fmla="*/ 79087081 w 522"/>
                <a:gd name="T73" fmla="*/ 26420054 h 399"/>
                <a:gd name="T74" fmla="*/ 79087081 w 522"/>
                <a:gd name="T75" fmla="*/ 27411003 h 399"/>
                <a:gd name="T76" fmla="*/ 79304899 w 522"/>
                <a:gd name="T77" fmla="*/ 49118805 h 399"/>
                <a:gd name="T78" fmla="*/ 66484669 w 522"/>
                <a:gd name="T79" fmla="*/ 61019112 h 399"/>
                <a:gd name="T80" fmla="*/ 48438070 w 522"/>
                <a:gd name="T81" fmla="*/ 64343038 h 399"/>
                <a:gd name="T82" fmla="*/ 41262602 w 522"/>
                <a:gd name="T83" fmla="*/ 62160644 h 399"/>
                <a:gd name="T84" fmla="*/ 18668376 w 522"/>
                <a:gd name="T85" fmla="*/ 59190764 h 39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22"/>
                <a:gd name="T130" fmla="*/ 0 h 399"/>
                <a:gd name="T131" fmla="*/ 522 w 522"/>
                <a:gd name="T132" fmla="*/ 399 h 39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22" h="399">
                  <a:moveTo>
                    <a:pt x="111" y="354"/>
                  </a:moveTo>
                  <a:cubicBezTo>
                    <a:pt x="105" y="356"/>
                    <a:pt x="98" y="357"/>
                    <a:pt x="91" y="357"/>
                  </a:cubicBezTo>
                  <a:cubicBezTo>
                    <a:pt x="91" y="357"/>
                    <a:pt x="91" y="357"/>
                    <a:pt x="91" y="357"/>
                  </a:cubicBezTo>
                  <a:cubicBezTo>
                    <a:pt x="53" y="357"/>
                    <a:pt x="23" y="326"/>
                    <a:pt x="23" y="288"/>
                  </a:cubicBezTo>
                  <a:cubicBezTo>
                    <a:pt x="23" y="288"/>
                    <a:pt x="23" y="288"/>
                    <a:pt x="23" y="288"/>
                  </a:cubicBezTo>
                  <a:cubicBezTo>
                    <a:pt x="23" y="281"/>
                    <a:pt x="24" y="275"/>
                    <a:pt x="26" y="268"/>
                  </a:cubicBezTo>
                  <a:cubicBezTo>
                    <a:pt x="26" y="268"/>
                    <a:pt x="26" y="268"/>
                    <a:pt x="26" y="268"/>
                  </a:cubicBezTo>
                  <a:cubicBezTo>
                    <a:pt x="10" y="252"/>
                    <a:pt x="0" y="230"/>
                    <a:pt x="0" y="205"/>
                  </a:cubicBezTo>
                  <a:cubicBezTo>
                    <a:pt x="0" y="205"/>
                    <a:pt x="0" y="205"/>
                    <a:pt x="0" y="205"/>
                  </a:cubicBezTo>
                  <a:cubicBezTo>
                    <a:pt x="0" y="159"/>
                    <a:pt x="35" y="120"/>
                    <a:pt x="81" y="115"/>
                  </a:cubicBezTo>
                  <a:cubicBezTo>
                    <a:pt x="81" y="115"/>
                    <a:pt x="81" y="115"/>
                    <a:pt x="81" y="115"/>
                  </a:cubicBezTo>
                  <a:cubicBezTo>
                    <a:pt x="80" y="114"/>
                    <a:pt x="80" y="112"/>
                    <a:pt x="80" y="111"/>
                  </a:cubicBezTo>
                  <a:cubicBezTo>
                    <a:pt x="80" y="111"/>
                    <a:pt x="80" y="111"/>
                    <a:pt x="80" y="111"/>
                  </a:cubicBezTo>
                  <a:cubicBezTo>
                    <a:pt x="80" y="72"/>
                    <a:pt x="111" y="41"/>
                    <a:pt x="150" y="41"/>
                  </a:cubicBezTo>
                  <a:cubicBezTo>
                    <a:pt x="150" y="41"/>
                    <a:pt x="150" y="41"/>
                    <a:pt x="150" y="41"/>
                  </a:cubicBezTo>
                  <a:cubicBezTo>
                    <a:pt x="164" y="41"/>
                    <a:pt x="177" y="46"/>
                    <a:pt x="188" y="53"/>
                  </a:cubicBezTo>
                  <a:cubicBezTo>
                    <a:pt x="188" y="53"/>
                    <a:pt x="188" y="53"/>
                    <a:pt x="188" y="53"/>
                  </a:cubicBezTo>
                  <a:cubicBezTo>
                    <a:pt x="206" y="21"/>
                    <a:pt x="240" y="0"/>
                    <a:pt x="278" y="0"/>
                  </a:cubicBezTo>
                  <a:cubicBezTo>
                    <a:pt x="278" y="0"/>
                    <a:pt x="278" y="0"/>
                    <a:pt x="278" y="0"/>
                  </a:cubicBezTo>
                  <a:cubicBezTo>
                    <a:pt x="324" y="0"/>
                    <a:pt x="363" y="30"/>
                    <a:pt x="376" y="72"/>
                  </a:cubicBezTo>
                  <a:cubicBezTo>
                    <a:pt x="376" y="72"/>
                    <a:pt x="376" y="72"/>
                    <a:pt x="376" y="72"/>
                  </a:cubicBezTo>
                  <a:cubicBezTo>
                    <a:pt x="379" y="72"/>
                    <a:pt x="381" y="71"/>
                    <a:pt x="383" y="71"/>
                  </a:cubicBezTo>
                  <a:cubicBezTo>
                    <a:pt x="383" y="71"/>
                    <a:pt x="383" y="71"/>
                    <a:pt x="383" y="71"/>
                  </a:cubicBezTo>
                  <a:cubicBezTo>
                    <a:pt x="400" y="71"/>
                    <a:pt x="416" y="76"/>
                    <a:pt x="430" y="85"/>
                  </a:cubicBezTo>
                  <a:cubicBezTo>
                    <a:pt x="430" y="85"/>
                    <a:pt x="430" y="85"/>
                    <a:pt x="430" y="85"/>
                  </a:cubicBezTo>
                  <a:cubicBezTo>
                    <a:pt x="430" y="85"/>
                    <a:pt x="430" y="85"/>
                    <a:pt x="430" y="85"/>
                  </a:cubicBezTo>
                  <a:cubicBezTo>
                    <a:pt x="433" y="87"/>
                    <a:pt x="434" y="92"/>
                    <a:pt x="432" y="96"/>
                  </a:cubicBezTo>
                  <a:cubicBezTo>
                    <a:pt x="432" y="96"/>
                    <a:pt x="432" y="96"/>
                    <a:pt x="432" y="96"/>
                  </a:cubicBezTo>
                  <a:cubicBezTo>
                    <a:pt x="430" y="100"/>
                    <a:pt x="425" y="101"/>
                    <a:pt x="421" y="98"/>
                  </a:cubicBezTo>
                  <a:cubicBezTo>
                    <a:pt x="421" y="98"/>
                    <a:pt x="421" y="98"/>
                    <a:pt x="421" y="98"/>
                  </a:cubicBezTo>
                  <a:cubicBezTo>
                    <a:pt x="410" y="91"/>
                    <a:pt x="397" y="87"/>
                    <a:pt x="383" y="87"/>
                  </a:cubicBezTo>
                  <a:cubicBezTo>
                    <a:pt x="383" y="87"/>
                    <a:pt x="383" y="87"/>
                    <a:pt x="383" y="87"/>
                  </a:cubicBezTo>
                  <a:cubicBezTo>
                    <a:pt x="379" y="87"/>
                    <a:pt x="376" y="88"/>
                    <a:pt x="372" y="88"/>
                  </a:cubicBezTo>
                  <a:cubicBezTo>
                    <a:pt x="372" y="88"/>
                    <a:pt x="372" y="88"/>
                    <a:pt x="372" y="88"/>
                  </a:cubicBezTo>
                  <a:cubicBezTo>
                    <a:pt x="368" y="89"/>
                    <a:pt x="364" y="86"/>
                    <a:pt x="363" y="82"/>
                  </a:cubicBezTo>
                  <a:cubicBezTo>
                    <a:pt x="363" y="82"/>
                    <a:pt x="363" y="82"/>
                    <a:pt x="363" y="82"/>
                  </a:cubicBezTo>
                  <a:cubicBezTo>
                    <a:pt x="354" y="44"/>
                    <a:pt x="319" y="16"/>
                    <a:pt x="278" y="16"/>
                  </a:cubicBezTo>
                  <a:cubicBezTo>
                    <a:pt x="278" y="16"/>
                    <a:pt x="278" y="16"/>
                    <a:pt x="278" y="16"/>
                  </a:cubicBezTo>
                  <a:cubicBezTo>
                    <a:pt x="242" y="16"/>
                    <a:pt x="212" y="38"/>
                    <a:pt x="199" y="69"/>
                  </a:cubicBezTo>
                  <a:cubicBezTo>
                    <a:pt x="199" y="69"/>
                    <a:pt x="199" y="69"/>
                    <a:pt x="199" y="69"/>
                  </a:cubicBezTo>
                  <a:cubicBezTo>
                    <a:pt x="198" y="71"/>
                    <a:pt x="195" y="73"/>
                    <a:pt x="193" y="73"/>
                  </a:cubicBezTo>
                  <a:cubicBezTo>
                    <a:pt x="193" y="73"/>
                    <a:pt x="193" y="73"/>
                    <a:pt x="193" y="73"/>
                  </a:cubicBezTo>
                  <a:cubicBezTo>
                    <a:pt x="190" y="74"/>
                    <a:pt x="188" y="73"/>
                    <a:pt x="186" y="72"/>
                  </a:cubicBezTo>
                  <a:cubicBezTo>
                    <a:pt x="186" y="72"/>
                    <a:pt x="186" y="72"/>
                    <a:pt x="186" y="72"/>
                  </a:cubicBezTo>
                  <a:cubicBezTo>
                    <a:pt x="176" y="63"/>
                    <a:pt x="164" y="57"/>
                    <a:pt x="150" y="57"/>
                  </a:cubicBezTo>
                  <a:cubicBezTo>
                    <a:pt x="150" y="57"/>
                    <a:pt x="150" y="57"/>
                    <a:pt x="150" y="57"/>
                  </a:cubicBezTo>
                  <a:cubicBezTo>
                    <a:pt x="120" y="57"/>
                    <a:pt x="96" y="81"/>
                    <a:pt x="96" y="111"/>
                  </a:cubicBezTo>
                  <a:cubicBezTo>
                    <a:pt x="96" y="111"/>
                    <a:pt x="96" y="111"/>
                    <a:pt x="96" y="111"/>
                  </a:cubicBezTo>
                  <a:cubicBezTo>
                    <a:pt x="96" y="114"/>
                    <a:pt x="97" y="118"/>
                    <a:pt x="97" y="121"/>
                  </a:cubicBezTo>
                  <a:cubicBezTo>
                    <a:pt x="97" y="121"/>
                    <a:pt x="97" y="121"/>
                    <a:pt x="97" y="121"/>
                  </a:cubicBezTo>
                  <a:cubicBezTo>
                    <a:pt x="98" y="123"/>
                    <a:pt x="97" y="126"/>
                    <a:pt x="96" y="127"/>
                  </a:cubicBezTo>
                  <a:cubicBezTo>
                    <a:pt x="96" y="127"/>
                    <a:pt x="96" y="127"/>
                    <a:pt x="96" y="127"/>
                  </a:cubicBezTo>
                  <a:cubicBezTo>
                    <a:pt x="94" y="129"/>
                    <a:pt x="92" y="130"/>
                    <a:pt x="90" y="130"/>
                  </a:cubicBezTo>
                  <a:cubicBezTo>
                    <a:pt x="90" y="130"/>
                    <a:pt x="90" y="130"/>
                    <a:pt x="90" y="130"/>
                  </a:cubicBezTo>
                  <a:cubicBezTo>
                    <a:pt x="49" y="131"/>
                    <a:pt x="16" y="164"/>
                    <a:pt x="16" y="205"/>
                  </a:cubicBezTo>
                  <a:cubicBezTo>
                    <a:pt x="16" y="205"/>
                    <a:pt x="16" y="205"/>
                    <a:pt x="16" y="205"/>
                  </a:cubicBezTo>
                  <a:cubicBezTo>
                    <a:pt x="16" y="227"/>
                    <a:pt x="25" y="247"/>
                    <a:pt x="40" y="260"/>
                  </a:cubicBezTo>
                  <a:cubicBezTo>
                    <a:pt x="40" y="260"/>
                    <a:pt x="40" y="260"/>
                    <a:pt x="40" y="260"/>
                  </a:cubicBezTo>
                  <a:cubicBezTo>
                    <a:pt x="43" y="263"/>
                    <a:pt x="43" y="266"/>
                    <a:pt x="42" y="269"/>
                  </a:cubicBezTo>
                  <a:cubicBezTo>
                    <a:pt x="42" y="269"/>
                    <a:pt x="42" y="269"/>
                    <a:pt x="42" y="269"/>
                  </a:cubicBezTo>
                  <a:cubicBezTo>
                    <a:pt x="40" y="275"/>
                    <a:pt x="39" y="282"/>
                    <a:pt x="39" y="288"/>
                  </a:cubicBezTo>
                  <a:cubicBezTo>
                    <a:pt x="39" y="288"/>
                    <a:pt x="39" y="288"/>
                    <a:pt x="39" y="288"/>
                  </a:cubicBezTo>
                  <a:cubicBezTo>
                    <a:pt x="39" y="318"/>
                    <a:pt x="62" y="341"/>
                    <a:pt x="91" y="341"/>
                  </a:cubicBezTo>
                  <a:cubicBezTo>
                    <a:pt x="91" y="341"/>
                    <a:pt x="91" y="341"/>
                    <a:pt x="91" y="341"/>
                  </a:cubicBezTo>
                  <a:cubicBezTo>
                    <a:pt x="99" y="341"/>
                    <a:pt x="106" y="340"/>
                    <a:pt x="112" y="337"/>
                  </a:cubicBezTo>
                  <a:cubicBezTo>
                    <a:pt x="112" y="337"/>
                    <a:pt x="112" y="337"/>
                    <a:pt x="112" y="337"/>
                  </a:cubicBezTo>
                  <a:cubicBezTo>
                    <a:pt x="114" y="336"/>
                    <a:pt x="116" y="336"/>
                    <a:pt x="118" y="337"/>
                  </a:cubicBezTo>
                  <a:cubicBezTo>
                    <a:pt x="118" y="337"/>
                    <a:pt x="118" y="337"/>
                    <a:pt x="118" y="337"/>
                  </a:cubicBezTo>
                  <a:cubicBezTo>
                    <a:pt x="120" y="338"/>
                    <a:pt x="122" y="339"/>
                    <a:pt x="123" y="341"/>
                  </a:cubicBezTo>
                  <a:cubicBezTo>
                    <a:pt x="123" y="341"/>
                    <a:pt x="123" y="341"/>
                    <a:pt x="123" y="341"/>
                  </a:cubicBezTo>
                  <a:cubicBezTo>
                    <a:pt x="132" y="366"/>
                    <a:pt x="156" y="383"/>
                    <a:pt x="184" y="383"/>
                  </a:cubicBezTo>
                  <a:cubicBezTo>
                    <a:pt x="184" y="383"/>
                    <a:pt x="184" y="383"/>
                    <a:pt x="184" y="383"/>
                  </a:cubicBezTo>
                  <a:cubicBezTo>
                    <a:pt x="206" y="383"/>
                    <a:pt x="225" y="373"/>
                    <a:pt x="237" y="357"/>
                  </a:cubicBezTo>
                  <a:cubicBezTo>
                    <a:pt x="237" y="357"/>
                    <a:pt x="237" y="357"/>
                    <a:pt x="237" y="357"/>
                  </a:cubicBezTo>
                  <a:cubicBezTo>
                    <a:pt x="238" y="355"/>
                    <a:pt x="240" y="354"/>
                    <a:pt x="242" y="353"/>
                  </a:cubicBezTo>
                  <a:cubicBezTo>
                    <a:pt x="242" y="353"/>
                    <a:pt x="242" y="353"/>
                    <a:pt x="242" y="353"/>
                  </a:cubicBezTo>
                  <a:cubicBezTo>
                    <a:pt x="244" y="353"/>
                    <a:pt x="246" y="354"/>
                    <a:pt x="248" y="355"/>
                  </a:cubicBezTo>
                  <a:cubicBezTo>
                    <a:pt x="248" y="355"/>
                    <a:pt x="248" y="355"/>
                    <a:pt x="248" y="355"/>
                  </a:cubicBezTo>
                  <a:cubicBezTo>
                    <a:pt x="259" y="364"/>
                    <a:pt x="273" y="369"/>
                    <a:pt x="288" y="369"/>
                  </a:cubicBezTo>
                  <a:cubicBezTo>
                    <a:pt x="288" y="369"/>
                    <a:pt x="288" y="369"/>
                    <a:pt x="288" y="369"/>
                  </a:cubicBezTo>
                  <a:cubicBezTo>
                    <a:pt x="312" y="369"/>
                    <a:pt x="333" y="356"/>
                    <a:pt x="344" y="338"/>
                  </a:cubicBezTo>
                  <a:cubicBezTo>
                    <a:pt x="344" y="338"/>
                    <a:pt x="344" y="338"/>
                    <a:pt x="344" y="338"/>
                  </a:cubicBezTo>
                  <a:cubicBezTo>
                    <a:pt x="345" y="336"/>
                    <a:pt x="347" y="334"/>
                    <a:pt x="350" y="334"/>
                  </a:cubicBezTo>
                  <a:cubicBezTo>
                    <a:pt x="350" y="334"/>
                    <a:pt x="350" y="334"/>
                    <a:pt x="350" y="334"/>
                  </a:cubicBezTo>
                  <a:cubicBezTo>
                    <a:pt x="352" y="334"/>
                    <a:pt x="354" y="334"/>
                    <a:pt x="356" y="336"/>
                  </a:cubicBezTo>
                  <a:cubicBezTo>
                    <a:pt x="356" y="336"/>
                    <a:pt x="356" y="336"/>
                    <a:pt x="356" y="336"/>
                  </a:cubicBezTo>
                  <a:cubicBezTo>
                    <a:pt x="367" y="344"/>
                    <a:pt x="380" y="349"/>
                    <a:pt x="395" y="349"/>
                  </a:cubicBezTo>
                  <a:cubicBezTo>
                    <a:pt x="395" y="349"/>
                    <a:pt x="395" y="349"/>
                    <a:pt x="395" y="349"/>
                  </a:cubicBezTo>
                  <a:cubicBezTo>
                    <a:pt x="428" y="349"/>
                    <a:pt x="455" y="322"/>
                    <a:pt x="455" y="289"/>
                  </a:cubicBezTo>
                  <a:cubicBezTo>
                    <a:pt x="455" y="289"/>
                    <a:pt x="455" y="289"/>
                    <a:pt x="455" y="289"/>
                  </a:cubicBezTo>
                  <a:cubicBezTo>
                    <a:pt x="455" y="289"/>
                    <a:pt x="455" y="288"/>
                    <a:pt x="455" y="288"/>
                  </a:cubicBezTo>
                  <a:cubicBezTo>
                    <a:pt x="455" y="288"/>
                    <a:pt x="455" y="288"/>
                    <a:pt x="455" y="288"/>
                  </a:cubicBezTo>
                  <a:cubicBezTo>
                    <a:pt x="455" y="284"/>
                    <a:pt x="458" y="280"/>
                    <a:pt x="462" y="280"/>
                  </a:cubicBezTo>
                  <a:cubicBezTo>
                    <a:pt x="462" y="280"/>
                    <a:pt x="462" y="280"/>
                    <a:pt x="462" y="280"/>
                  </a:cubicBezTo>
                  <a:cubicBezTo>
                    <a:pt x="487" y="276"/>
                    <a:pt x="506" y="255"/>
                    <a:pt x="506" y="229"/>
                  </a:cubicBezTo>
                  <a:cubicBezTo>
                    <a:pt x="506" y="229"/>
                    <a:pt x="506" y="229"/>
                    <a:pt x="506" y="229"/>
                  </a:cubicBezTo>
                  <a:cubicBezTo>
                    <a:pt x="506" y="203"/>
                    <a:pt x="486" y="181"/>
                    <a:pt x="460" y="178"/>
                  </a:cubicBezTo>
                  <a:cubicBezTo>
                    <a:pt x="460" y="178"/>
                    <a:pt x="460" y="178"/>
                    <a:pt x="460" y="178"/>
                  </a:cubicBezTo>
                  <a:cubicBezTo>
                    <a:pt x="458" y="178"/>
                    <a:pt x="456" y="177"/>
                    <a:pt x="455" y="175"/>
                  </a:cubicBezTo>
                  <a:cubicBezTo>
                    <a:pt x="455" y="175"/>
                    <a:pt x="455" y="175"/>
                    <a:pt x="455" y="175"/>
                  </a:cubicBezTo>
                  <a:cubicBezTo>
                    <a:pt x="453" y="173"/>
                    <a:pt x="453" y="171"/>
                    <a:pt x="453" y="169"/>
                  </a:cubicBezTo>
                  <a:cubicBezTo>
                    <a:pt x="453" y="169"/>
                    <a:pt x="453" y="169"/>
                    <a:pt x="453" y="169"/>
                  </a:cubicBezTo>
                  <a:cubicBezTo>
                    <a:pt x="454" y="165"/>
                    <a:pt x="454" y="162"/>
                    <a:pt x="454" y="158"/>
                  </a:cubicBezTo>
                  <a:cubicBezTo>
                    <a:pt x="454" y="158"/>
                    <a:pt x="454" y="158"/>
                    <a:pt x="454" y="158"/>
                  </a:cubicBezTo>
                  <a:cubicBezTo>
                    <a:pt x="454" y="143"/>
                    <a:pt x="449" y="130"/>
                    <a:pt x="442" y="119"/>
                  </a:cubicBezTo>
                  <a:cubicBezTo>
                    <a:pt x="442" y="119"/>
                    <a:pt x="442" y="119"/>
                    <a:pt x="442" y="119"/>
                  </a:cubicBezTo>
                  <a:cubicBezTo>
                    <a:pt x="439" y="115"/>
                    <a:pt x="440" y="110"/>
                    <a:pt x="444" y="107"/>
                  </a:cubicBezTo>
                  <a:cubicBezTo>
                    <a:pt x="444" y="107"/>
                    <a:pt x="444" y="107"/>
                    <a:pt x="444" y="107"/>
                  </a:cubicBezTo>
                  <a:cubicBezTo>
                    <a:pt x="448" y="105"/>
                    <a:pt x="453" y="106"/>
                    <a:pt x="455" y="110"/>
                  </a:cubicBezTo>
                  <a:cubicBezTo>
                    <a:pt x="455" y="110"/>
                    <a:pt x="455" y="110"/>
                    <a:pt x="455" y="110"/>
                  </a:cubicBezTo>
                  <a:cubicBezTo>
                    <a:pt x="464" y="123"/>
                    <a:pt x="470" y="140"/>
                    <a:pt x="470" y="158"/>
                  </a:cubicBezTo>
                  <a:cubicBezTo>
                    <a:pt x="470" y="158"/>
                    <a:pt x="470" y="158"/>
                    <a:pt x="470" y="158"/>
                  </a:cubicBezTo>
                  <a:cubicBezTo>
                    <a:pt x="470" y="160"/>
                    <a:pt x="470" y="162"/>
                    <a:pt x="470" y="164"/>
                  </a:cubicBezTo>
                  <a:cubicBezTo>
                    <a:pt x="470" y="164"/>
                    <a:pt x="470" y="164"/>
                    <a:pt x="470" y="164"/>
                  </a:cubicBezTo>
                  <a:cubicBezTo>
                    <a:pt x="500" y="170"/>
                    <a:pt x="522" y="197"/>
                    <a:pt x="522" y="229"/>
                  </a:cubicBezTo>
                  <a:cubicBezTo>
                    <a:pt x="522" y="229"/>
                    <a:pt x="522" y="229"/>
                    <a:pt x="522" y="229"/>
                  </a:cubicBezTo>
                  <a:cubicBezTo>
                    <a:pt x="522" y="261"/>
                    <a:pt x="500" y="287"/>
                    <a:pt x="471" y="294"/>
                  </a:cubicBezTo>
                  <a:cubicBezTo>
                    <a:pt x="471" y="294"/>
                    <a:pt x="471" y="294"/>
                    <a:pt x="471" y="294"/>
                  </a:cubicBezTo>
                  <a:cubicBezTo>
                    <a:pt x="468" y="334"/>
                    <a:pt x="435" y="365"/>
                    <a:pt x="395" y="365"/>
                  </a:cubicBezTo>
                  <a:cubicBezTo>
                    <a:pt x="395" y="365"/>
                    <a:pt x="395" y="365"/>
                    <a:pt x="395" y="365"/>
                  </a:cubicBezTo>
                  <a:cubicBezTo>
                    <a:pt x="379" y="365"/>
                    <a:pt x="365" y="361"/>
                    <a:pt x="353" y="353"/>
                  </a:cubicBezTo>
                  <a:cubicBezTo>
                    <a:pt x="353" y="353"/>
                    <a:pt x="353" y="353"/>
                    <a:pt x="353" y="353"/>
                  </a:cubicBezTo>
                  <a:cubicBezTo>
                    <a:pt x="338" y="372"/>
                    <a:pt x="315" y="385"/>
                    <a:pt x="288" y="385"/>
                  </a:cubicBezTo>
                  <a:cubicBezTo>
                    <a:pt x="288" y="385"/>
                    <a:pt x="288" y="385"/>
                    <a:pt x="288" y="385"/>
                  </a:cubicBezTo>
                  <a:cubicBezTo>
                    <a:pt x="272" y="385"/>
                    <a:pt x="257" y="380"/>
                    <a:pt x="245" y="372"/>
                  </a:cubicBezTo>
                  <a:cubicBezTo>
                    <a:pt x="245" y="372"/>
                    <a:pt x="245" y="372"/>
                    <a:pt x="245" y="372"/>
                  </a:cubicBezTo>
                  <a:cubicBezTo>
                    <a:pt x="230" y="389"/>
                    <a:pt x="208" y="399"/>
                    <a:pt x="184" y="399"/>
                  </a:cubicBezTo>
                  <a:cubicBezTo>
                    <a:pt x="184" y="399"/>
                    <a:pt x="184" y="399"/>
                    <a:pt x="184" y="399"/>
                  </a:cubicBezTo>
                  <a:cubicBezTo>
                    <a:pt x="152" y="399"/>
                    <a:pt x="125" y="381"/>
                    <a:pt x="111" y="354"/>
                  </a:cubicBezTo>
                  <a:close/>
                </a:path>
              </a:pathLst>
            </a:custGeom>
            <a:solidFill>
              <a:schemeClr val="tx1"/>
            </a:solidFill>
            <a:ln>
              <a:noFill/>
            </a:ln>
          </p:spPr>
          <p:txBody>
            <a:bodyPr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58585A"/>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18" name="Text Box 35"/>
            <p:cNvSpPr txBox="1">
              <a:spLocks noChangeAspect="1" noChangeArrowheads="1"/>
            </p:cNvSpPr>
            <p:nvPr/>
          </p:nvSpPr>
          <p:spPr bwMode="auto">
            <a:xfrm>
              <a:off x="9409282" y="5035527"/>
              <a:ext cx="1527777" cy="871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rIns="0" anchor="ctr">
              <a:spAutoFit/>
            </a:bodyPr>
            <a:lstStyle>
              <a:lvl1pPr algn="l" eaLnBrk="0" hangingPunct="0">
                <a:spcBef>
                  <a:spcPct val="20000"/>
                </a:spcBef>
                <a:buClr>
                  <a:srgbClr val="00A9D4"/>
                </a:buClr>
                <a:buFont typeface="Arial" charset="0"/>
                <a:buChar char="›"/>
                <a:defRPr sz="2400">
                  <a:solidFill>
                    <a:schemeClr val="tx1"/>
                  </a:solidFill>
                  <a:latin typeface="Arial" charset="0"/>
                </a:defRPr>
              </a:lvl1pPr>
              <a:lvl2pPr marL="742950" indent="-285750" algn="l"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algn="l"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algn="l"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algn="l"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58585A"/>
                  </a:solidFill>
                  <a:effectLst/>
                  <a:uLnTx/>
                  <a:uFillTx/>
                  <a:latin typeface="Segoe UI" panose="020B0502040204020203" pitchFamily="34" charset="0"/>
                  <a:ea typeface="Segoe UI" panose="020B0502040204020203" pitchFamily="34" charset="0"/>
                  <a:cs typeface="Segoe UI" panose="020B0502040204020203" pitchFamily="34" charset="0"/>
                </a:rPr>
                <a:t>IP services </a:t>
              </a:r>
            </a:p>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58585A"/>
                  </a:solidFill>
                  <a:effectLst/>
                  <a:uLnTx/>
                  <a:uFillTx/>
                  <a:latin typeface="Segoe UI" panose="020B0502040204020203" pitchFamily="34" charset="0"/>
                  <a:ea typeface="Segoe UI" panose="020B0502040204020203" pitchFamily="34" charset="0"/>
                  <a:cs typeface="Segoe UI" panose="020B0502040204020203" pitchFamily="34" charset="0"/>
                </a:rPr>
                <a:t>network </a:t>
              </a:r>
            </a:p>
          </p:txBody>
        </p:sp>
      </p:grpSp>
      <p:cxnSp>
        <p:nvCxnSpPr>
          <p:cNvPr id="319" name="Straight Connector 318"/>
          <p:cNvCxnSpPr>
            <a:cxnSpLocks/>
          </p:cNvCxnSpPr>
          <p:nvPr/>
        </p:nvCxnSpPr>
        <p:spPr bwMode="auto">
          <a:xfrm flipV="1">
            <a:off x="7763320" y="3030326"/>
            <a:ext cx="2625873" cy="731641"/>
          </a:xfrm>
          <a:prstGeom prst="line">
            <a:avLst/>
          </a:prstGeom>
          <a:solidFill>
            <a:schemeClr val="accent1"/>
          </a:solidFill>
          <a:ln w="22225" cap="flat" cmpd="sng" algn="ctr">
            <a:solidFill>
              <a:schemeClr val="tx1"/>
            </a:solidFill>
            <a:prstDash val="solid"/>
            <a:round/>
            <a:headEnd type="none" w="med" len="med"/>
            <a:tailEnd type="none" w="med" len="med"/>
          </a:ln>
          <a:effectLst/>
        </p:spPr>
      </p:cxnSp>
      <p:cxnSp>
        <p:nvCxnSpPr>
          <p:cNvPr id="322" name="Straight Connector 321"/>
          <p:cNvCxnSpPr>
            <a:cxnSpLocks/>
            <a:stCxn id="152" idx="3"/>
          </p:cNvCxnSpPr>
          <p:nvPr/>
        </p:nvCxnSpPr>
        <p:spPr bwMode="auto">
          <a:xfrm flipV="1">
            <a:off x="7748114" y="3279625"/>
            <a:ext cx="3486652" cy="482342"/>
          </a:xfrm>
          <a:prstGeom prst="line">
            <a:avLst/>
          </a:prstGeom>
          <a:solidFill>
            <a:schemeClr val="accent1"/>
          </a:solidFill>
          <a:ln w="19050" cap="flat" cmpd="sng" algn="ctr">
            <a:solidFill>
              <a:schemeClr val="tx1"/>
            </a:solidFill>
            <a:prstDash val="sysDash"/>
            <a:round/>
            <a:headEnd type="none" w="med" len="med"/>
            <a:tailEnd type="none" w="med" len="med"/>
          </a:ln>
          <a:effectLst/>
        </p:spPr>
      </p:cxnSp>
      <p:cxnSp>
        <p:nvCxnSpPr>
          <p:cNvPr id="324" name="Straight Connector 323"/>
          <p:cNvCxnSpPr>
            <a:cxnSpLocks/>
          </p:cNvCxnSpPr>
          <p:nvPr/>
        </p:nvCxnSpPr>
        <p:spPr bwMode="auto">
          <a:xfrm>
            <a:off x="6804612" y="4497475"/>
            <a:ext cx="4435709" cy="13456"/>
          </a:xfrm>
          <a:prstGeom prst="line">
            <a:avLst/>
          </a:prstGeom>
          <a:solidFill>
            <a:schemeClr val="accent1"/>
          </a:solidFill>
          <a:ln w="19050" cap="flat" cmpd="sng" algn="ctr">
            <a:solidFill>
              <a:schemeClr val="tx1"/>
            </a:solidFill>
            <a:prstDash val="sysDash"/>
            <a:round/>
            <a:headEnd type="none" w="med" len="med"/>
            <a:tailEnd type="none" w="med" len="med"/>
          </a:ln>
          <a:effectLst/>
        </p:spPr>
      </p:cxnSp>
      <p:cxnSp>
        <p:nvCxnSpPr>
          <p:cNvPr id="121" name="Straight Connector 120"/>
          <p:cNvCxnSpPr>
            <a:cxnSpLocks/>
          </p:cNvCxnSpPr>
          <p:nvPr/>
        </p:nvCxnSpPr>
        <p:spPr bwMode="auto">
          <a:xfrm flipV="1">
            <a:off x="7538283" y="1714151"/>
            <a:ext cx="954105" cy="534354"/>
          </a:xfrm>
          <a:prstGeom prst="line">
            <a:avLst/>
          </a:prstGeom>
          <a:solidFill>
            <a:schemeClr val="accent1"/>
          </a:solidFill>
          <a:ln w="22225" cap="flat" cmpd="sng" algn="ctr">
            <a:solidFill>
              <a:schemeClr val="tx1"/>
            </a:solidFill>
            <a:prstDash val="solid"/>
            <a:round/>
            <a:headEnd type="none" w="med" len="med"/>
            <a:tailEnd type="none" w="med" len="med"/>
          </a:ln>
          <a:effectLst/>
        </p:spPr>
      </p:cxnSp>
      <p:sp>
        <p:nvSpPr>
          <p:cNvPr id="101" name="TextBox 100">
            <a:extLst>
              <a:ext uri="{FF2B5EF4-FFF2-40B4-BE49-F238E27FC236}">
                <a16:creationId xmlns:a16="http://schemas.microsoft.com/office/drawing/2014/main" id="{9E9EA7EE-1990-4E5B-AAAF-FF0A4174DC72}"/>
              </a:ext>
            </a:extLst>
          </p:cNvPr>
          <p:cNvSpPr txBox="1"/>
          <p:nvPr/>
        </p:nvSpPr>
        <p:spPr>
          <a:xfrm>
            <a:off x="8722856" y="3084726"/>
            <a:ext cx="593432" cy="307777"/>
          </a:xfrm>
          <a:prstGeom prst="rect">
            <a:avLst/>
          </a:prstGeom>
          <a:noFill/>
        </p:spPr>
        <p:txBody>
          <a:bodyPr wrap="none" rtlCol="0">
            <a:spAutoFit/>
          </a:bodyPr>
          <a:lstStyle/>
          <a:p>
            <a:r>
              <a:rPr lang="en-US" sz="1400"/>
              <a:t>S5-U</a:t>
            </a:r>
          </a:p>
        </p:txBody>
      </p:sp>
      <p:sp>
        <p:nvSpPr>
          <p:cNvPr id="102" name="TextBox 101">
            <a:extLst>
              <a:ext uri="{FF2B5EF4-FFF2-40B4-BE49-F238E27FC236}">
                <a16:creationId xmlns:a16="http://schemas.microsoft.com/office/drawing/2014/main" id="{938957D5-6248-4813-9663-588821936723}"/>
              </a:ext>
            </a:extLst>
          </p:cNvPr>
          <p:cNvSpPr txBox="1"/>
          <p:nvPr/>
        </p:nvSpPr>
        <p:spPr>
          <a:xfrm>
            <a:off x="8789516" y="3585703"/>
            <a:ext cx="593432" cy="307777"/>
          </a:xfrm>
          <a:prstGeom prst="rect">
            <a:avLst/>
          </a:prstGeom>
          <a:noFill/>
        </p:spPr>
        <p:txBody>
          <a:bodyPr wrap="none" rtlCol="0">
            <a:spAutoFit/>
          </a:bodyPr>
          <a:lstStyle/>
          <a:p>
            <a:r>
              <a:rPr lang="en-US" sz="1400"/>
              <a:t>S5-C</a:t>
            </a:r>
          </a:p>
        </p:txBody>
      </p:sp>
      <p:sp>
        <p:nvSpPr>
          <p:cNvPr id="103" name="TextBox 102">
            <a:extLst>
              <a:ext uri="{FF2B5EF4-FFF2-40B4-BE49-F238E27FC236}">
                <a16:creationId xmlns:a16="http://schemas.microsoft.com/office/drawing/2014/main" id="{CFD6ABBE-A327-4D7D-8C47-7327D9217954}"/>
              </a:ext>
            </a:extLst>
          </p:cNvPr>
          <p:cNvSpPr txBox="1"/>
          <p:nvPr/>
        </p:nvSpPr>
        <p:spPr>
          <a:xfrm>
            <a:off x="8654539" y="4571332"/>
            <a:ext cx="511679" cy="307777"/>
          </a:xfrm>
          <a:prstGeom prst="rect">
            <a:avLst/>
          </a:prstGeom>
          <a:noFill/>
        </p:spPr>
        <p:txBody>
          <a:bodyPr wrap="none" rtlCol="0">
            <a:spAutoFit/>
          </a:bodyPr>
          <a:lstStyle/>
          <a:p>
            <a:r>
              <a:rPr lang="en-US" sz="1400"/>
              <a:t>N26</a:t>
            </a:r>
          </a:p>
        </p:txBody>
      </p:sp>
      <p:sp>
        <p:nvSpPr>
          <p:cNvPr id="142" name="Rectangle 141">
            <a:extLst>
              <a:ext uri="{FF2B5EF4-FFF2-40B4-BE49-F238E27FC236}">
                <a16:creationId xmlns:a16="http://schemas.microsoft.com/office/drawing/2014/main" id="{4C2BFF0C-2FB8-4F71-A79B-ABFA8DC652BB}"/>
              </a:ext>
            </a:extLst>
          </p:cNvPr>
          <p:cNvSpPr/>
          <p:nvPr/>
        </p:nvSpPr>
        <p:spPr bwMode="auto">
          <a:xfrm>
            <a:off x="9634041" y="1990376"/>
            <a:ext cx="2313738" cy="2839781"/>
          </a:xfrm>
          <a:prstGeom prst="rect">
            <a:avLst/>
          </a:prstGeom>
          <a:no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err="1">
              <a:ln>
                <a:noFill/>
              </a:ln>
              <a:solidFill>
                <a:schemeClr val="bg1"/>
              </a:solidFill>
              <a:effectLst/>
              <a:latin typeface="+mn-lt"/>
            </a:endParaRPr>
          </a:p>
        </p:txBody>
      </p:sp>
      <p:sp>
        <p:nvSpPr>
          <p:cNvPr id="150" name="TextBox 149">
            <a:extLst>
              <a:ext uri="{FF2B5EF4-FFF2-40B4-BE49-F238E27FC236}">
                <a16:creationId xmlns:a16="http://schemas.microsoft.com/office/drawing/2014/main" id="{CB5CBBAC-611B-44BD-A53A-F41A29B75F2C}"/>
              </a:ext>
            </a:extLst>
          </p:cNvPr>
          <p:cNvSpPr txBox="1"/>
          <p:nvPr/>
        </p:nvSpPr>
        <p:spPr bwMode="auto">
          <a:xfrm>
            <a:off x="7257083" y="5126310"/>
            <a:ext cx="480486" cy="673750"/>
          </a:xfrm>
          <a:prstGeom prst="rect">
            <a:avLst/>
          </a:prstGeom>
          <a:solidFill>
            <a:schemeClr val="bg1"/>
          </a:solidFill>
          <a:ln w="19050">
            <a:solidFill>
              <a:schemeClr val="accent2">
                <a:lumMod val="75000"/>
              </a:schemeClr>
            </a:solidFill>
            <a:prstDash val="solid"/>
            <a:miter lim="800000"/>
            <a:headEnd/>
            <a:tailEnd/>
          </a:ln>
        </p:spPr>
        <p:txBody>
          <a:bodyPr vert="horz" wrap="square" lIns="0" tIns="18000" rIns="0" bIns="0" numCol="1" rtlCol="0" anchor="t" anchorCtr="0" compatLnSpc="1">
            <a:prstTxWarp prst="textNoShape">
              <a:avLst/>
            </a:prstTxWarp>
            <a:noAutofit/>
          </a:bodyPr>
          <a:lstStyle/>
          <a:p>
            <a:pPr algn="ctr">
              <a:buClr>
                <a:schemeClr val="tx1"/>
              </a:buClr>
            </a:pPr>
            <a:r>
              <a:rPr lang="en-US" sz="1800">
                <a:solidFill>
                  <a:schemeClr val="accent2">
                    <a:lumMod val="75000"/>
                  </a:schemeClr>
                </a:solidFill>
                <a:latin typeface="Ericsson Technical Icons" panose="00000500000000000000" pitchFamily="2" charset="0"/>
              </a:rPr>
              <a:t>B</a:t>
            </a:r>
            <a:endParaRPr lang="en-US" sz="1800">
              <a:solidFill>
                <a:schemeClr val="accent2">
                  <a:lumMod val="75000"/>
                </a:schemeClr>
              </a:solidFill>
            </a:endParaRPr>
          </a:p>
          <a:p>
            <a:pPr lvl="0" algn="ctr">
              <a:spcBef>
                <a:spcPts val="0"/>
              </a:spcBef>
              <a:buClr>
                <a:srgbClr val="181818"/>
              </a:buClr>
            </a:pPr>
            <a:br>
              <a:rPr lang="en-US" sz="800">
                <a:solidFill>
                  <a:schemeClr val="accent2">
                    <a:lumMod val="75000"/>
                  </a:schemeClr>
                </a:solidFill>
              </a:rPr>
            </a:br>
            <a:r>
              <a:rPr lang="en-US" sz="800">
                <a:solidFill>
                  <a:schemeClr val="accent2">
                    <a:lumMod val="75000"/>
                  </a:schemeClr>
                </a:solidFill>
              </a:rPr>
              <a:t>E-UTRAN</a:t>
            </a:r>
            <a:endParaRPr lang="en-US" sz="900">
              <a:solidFill>
                <a:schemeClr val="accent2">
                  <a:lumMod val="75000"/>
                </a:schemeClr>
              </a:solidFill>
            </a:endParaRPr>
          </a:p>
        </p:txBody>
      </p:sp>
      <p:sp>
        <p:nvSpPr>
          <p:cNvPr id="151" name="TextBox 150">
            <a:extLst>
              <a:ext uri="{FF2B5EF4-FFF2-40B4-BE49-F238E27FC236}">
                <a16:creationId xmlns:a16="http://schemas.microsoft.com/office/drawing/2014/main" id="{389A6B95-9C71-43C8-BE48-A2C4343B1F1E}"/>
              </a:ext>
            </a:extLst>
          </p:cNvPr>
          <p:cNvSpPr txBox="1"/>
          <p:nvPr/>
        </p:nvSpPr>
        <p:spPr bwMode="auto">
          <a:xfrm>
            <a:off x="9505600" y="730117"/>
            <a:ext cx="480486" cy="736996"/>
          </a:xfrm>
          <a:prstGeom prst="rect">
            <a:avLst/>
          </a:prstGeom>
          <a:solidFill>
            <a:schemeClr val="bg1"/>
          </a:solidFill>
          <a:ln w="19050">
            <a:solidFill>
              <a:schemeClr val="accent2">
                <a:lumMod val="75000"/>
              </a:schemeClr>
            </a:solidFill>
            <a:prstDash val="solid"/>
            <a:miter lim="800000"/>
            <a:headEnd/>
            <a:tailEnd/>
          </a:ln>
        </p:spPr>
        <p:txBody>
          <a:bodyPr vert="horz" wrap="square" lIns="0" tIns="18000" rIns="0" bIns="0" numCol="1" rtlCol="0" anchor="t" anchorCtr="0" compatLnSpc="1">
            <a:prstTxWarp prst="textNoShape">
              <a:avLst/>
            </a:prstTxWarp>
            <a:noAutofit/>
          </a:bodyPr>
          <a:lstStyle/>
          <a:p>
            <a:pPr algn="ctr">
              <a:lnSpc>
                <a:spcPct val="90000"/>
              </a:lnSpc>
              <a:spcBef>
                <a:spcPts val="300"/>
              </a:spcBef>
              <a:buClr>
                <a:schemeClr val="tx1"/>
              </a:buClr>
            </a:pPr>
            <a:r>
              <a:rPr lang="en-US" sz="1200">
                <a:solidFill>
                  <a:schemeClr val="accent2">
                    <a:lumMod val="75000"/>
                  </a:schemeClr>
                </a:solidFill>
                <a:latin typeface="Ericsson Technical Icons" panose="00000500000000000000" pitchFamily="2" charset="0"/>
              </a:rPr>
              <a:t>s</a:t>
            </a:r>
            <a:br>
              <a:rPr lang="en-US" sz="1200">
                <a:solidFill>
                  <a:schemeClr val="accent2">
                    <a:lumMod val="75000"/>
                  </a:schemeClr>
                </a:solidFill>
                <a:latin typeface="Ericsson Technical Icons" panose="00000500000000000000" pitchFamily="2" charset="0"/>
              </a:rPr>
            </a:br>
            <a:r>
              <a:rPr lang="en-US" sz="1200">
                <a:solidFill>
                  <a:schemeClr val="accent2">
                    <a:lumMod val="75000"/>
                  </a:schemeClr>
                </a:solidFill>
                <a:latin typeface="Ericsson Technical Icons" panose="00000500000000000000" pitchFamily="2" charset="0"/>
              </a:rPr>
              <a:t>g</a:t>
            </a:r>
          </a:p>
          <a:p>
            <a:pPr algn="ctr">
              <a:lnSpc>
                <a:spcPct val="90000"/>
              </a:lnSpc>
              <a:spcBef>
                <a:spcPts val="0"/>
              </a:spcBef>
              <a:buClr>
                <a:schemeClr val="tx1"/>
              </a:buClr>
            </a:pPr>
            <a:br>
              <a:rPr lang="en-US" sz="1100">
                <a:solidFill>
                  <a:schemeClr val="accent2">
                    <a:lumMod val="75000"/>
                  </a:schemeClr>
                </a:solidFill>
              </a:rPr>
            </a:br>
            <a:r>
              <a:rPr lang="en-US" sz="1100">
                <a:solidFill>
                  <a:schemeClr val="accent2">
                    <a:lumMod val="75000"/>
                  </a:schemeClr>
                </a:solidFill>
              </a:rPr>
              <a:t>IMS</a:t>
            </a:r>
            <a:endParaRPr lang="en-US" sz="1050">
              <a:solidFill>
                <a:schemeClr val="accent2">
                  <a:lumMod val="75000"/>
                </a:schemeClr>
              </a:solidFill>
            </a:endParaRPr>
          </a:p>
        </p:txBody>
      </p:sp>
      <p:sp>
        <p:nvSpPr>
          <p:cNvPr id="152" name="TextBox 151">
            <a:extLst>
              <a:ext uri="{FF2B5EF4-FFF2-40B4-BE49-F238E27FC236}">
                <a16:creationId xmlns:a16="http://schemas.microsoft.com/office/drawing/2014/main" id="{DE595FF2-2E65-49EB-B1AC-D6ECFE87F434}"/>
              </a:ext>
            </a:extLst>
          </p:cNvPr>
          <p:cNvSpPr txBox="1"/>
          <p:nvPr/>
        </p:nvSpPr>
        <p:spPr bwMode="auto">
          <a:xfrm>
            <a:off x="7267628" y="3372384"/>
            <a:ext cx="480486" cy="779165"/>
          </a:xfrm>
          <a:prstGeom prst="rect">
            <a:avLst/>
          </a:prstGeom>
          <a:solidFill>
            <a:schemeClr val="bg1"/>
          </a:solidFill>
          <a:ln w="19050">
            <a:solidFill>
              <a:schemeClr val="accent2">
                <a:lumMod val="75000"/>
              </a:schemeClr>
            </a:solidFill>
            <a:prstDash val="solid"/>
            <a:miter lim="800000"/>
            <a:headEnd/>
            <a:tailEnd/>
          </a:ln>
        </p:spPr>
        <p:txBody>
          <a:bodyPr vert="horz" wrap="square" lIns="0" tIns="18000" rIns="0" bIns="0" numCol="1" rtlCol="0" anchor="t" anchorCtr="0" compatLnSpc="1">
            <a:prstTxWarp prst="textNoShape">
              <a:avLst/>
            </a:prstTxWarp>
            <a:noAutofit/>
          </a:bodyPr>
          <a:lstStyle/>
          <a:p>
            <a:pPr algn="ctr">
              <a:lnSpc>
                <a:spcPct val="90000"/>
              </a:lnSpc>
              <a:spcBef>
                <a:spcPts val="300"/>
              </a:spcBef>
              <a:buClr>
                <a:schemeClr val="tx1"/>
              </a:buClr>
            </a:pPr>
            <a:r>
              <a:rPr lang="en-US" sz="1200">
                <a:solidFill>
                  <a:schemeClr val="accent2">
                    <a:lumMod val="75000"/>
                  </a:schemeClr>
                </a:solidFill>
                <a:latin typeface="Ericsson Technical Icons" panose="00000500000000000000" pitchFamily="2" charset="0"/>
              </a:rPr>
              <a:t>s</a:t>
            </a:r>
            <a:br>
              <a:rPr lang="en-US" sz="1200">
                <a:solidFill>
                  <a:schemeClr val="accent2">
                    <a:lumMod val="75000"/>
                  </a:schemeClr>
                </a:solidFill>
                <a:latin typeface="Ericsson Technical Icons" panose="00000500000000000000" pitchFamily="2" charset="0"/>
              </a:rPr>
            </a:br>
            <a:r>
              <a:rPr lang="en-US" sz="1200">
                <a:solidFill>
                  <a:schemeClr val="accent2">
                    <a:lumMod val="75000"/>
                  </a:schemeClr>
                </a:solidFill>
                <a:latin typeface="Ericsson Technical Icons" panose="00000500000000000000" pitchFamily="2" charset="0"/>
              </a:rPr>
              <a:t>g</a:t>
            </a:r>
          </a:p>
          <a:p>
            <a:pPr algn="ctr">
              <a:lnSpc>
                <a:spcPct val="90000"/>
              </a:lnSpc>
              <a:spcBef>
                <a:spcPts val="0"/>
              </a:spcBef>
              <a:buClr>
                <a:schemeClr val="tx1"/>
              </a:buClr>
            </a:pPr>
            <a:br>
              <a:rPr lang="en-US" sz="1000">
                <a:solidFill>
                  <a:schemeClr val="accent2">
                    <a:lumMod val="75000"/>
                  </a:schemeClr>
                </a:solidFill>
              </a:rPr>
            </a:br>
            <a:r>
              <a:rPr lang="en-US" sz="1200">
                <a:solidFill>
                  <a:schemeClr val="accent2">
                    <a:lumMod val="75000"/>
                  </a:schemeClr>
                </a:solidFill>
              </a:rPr>
              <a:t>SGW</a:t>
            </a:r>
            <a:br>
              <a:rPr lang="en-US" sz="1050">
                <a:solidFill>
                  <a:schemeClr val="accent2">
                    <a:lumMod val="75000"/>
                  </a:schemeClr>
                </a:solidFill>
              </a:rPr>
            </a:br>
            <a:endParaRPr lang="en-US" sz="1050">
              <a:solidFill>
                <a:schemeClr val="accent2">
                  <a:lumMod val="75000"/>
                </a:schemeClr>
              </a:solidFill>
            </a:endParaRPr>
          </a:p>
        </p:txBody>
      </p:sp>
      <p:sp>
        <p:nvSpPr>
          <p:cNvPr id="153" name="TextBox 152">
            <a:extLst>
              <a:ext uri="{FF2B5EF4-FFF2-40B4-BE49-F238E27FC236}">
                <a16:creationId xmlns:a16="http://schemas.microsoft.com/office/drawing/2014/main" id="{99812DC5-EA53-45B8-90FC-44CADA2AB0ED}"/>
              </a:ext>
            </a:extLst>
          </p:cNvPr>
          <p:cNvSpPr txBox="1"/>
          <p:nvPr/>
        </p:nvSpPr>
        <p:spPr bwMode="auto">
          <a:xfrm>
            <a:off x="10630463" y="5100856"/>
            <a:ext cx="480486" cy="699204"/>
          </a:xfrm>
          <a:prstGeom prst="rect">
            <a:avLst/>
          </a:prstGeom>
          <a:solidFill>
            <a:schemeClr val="bg1"/>
          </a:solidFill>
          <a:ln w="19050">
            <a:solidFill>
              <a:schemeClr val="accent1"/>
            </a:solidFill>
            <a:prstDash val="solid"/>
            <a:miter lim="800000"/>
            <a:headEnd/>
            <a:tailEnd/>
          </a:ln>
        </p:spPr>
        <p:txBody>
          <a:bodyPr vert="horz" wrap="square" lIns="0" tIns="18000" rIns="0" bIns="0" numCol="1" rtlCol="0" anchor="t" anchorCtr="0" compatLnSpc="1">
            <a:prstTxWarp prst="textNoShape">
              <a:avLst/>
            </a:prstTxWarp>
            <a:noAutofit/>
          </a:bodyPr>
          <a:lstStyle/>
          <a:p>
            <a:pPr algn="ctr">
              <a:buClr>
                <a:schemeClr val="tx1"/>
              </a:buClr>
            </a:pPr>
            <a:r>
              <a:rPr lang="en-US" sz="1800">
                <a:solidFill>
                  <a:schemeClr val="accent1"/>
                </a:solidFill>
                <a:latin typeface="Ericsson Technical Icons" panose="00000500000000000000" pitchFamily="2" charset="0"/>
              </a:rPr>
              <a:t>B</a:t>
            </a:r>
            <a:endParaRPr lang="en-US" sz="1800">
              <a:solidFill>
                <a:schemeClr val="accent1"/>
              </a:solidFill>
            </a:endParaRPr>
          </a:p>
          <a:p>
            <a:pPr algn="ctr">
              <a:buClr>
                <a:schemeClr val="tx1"/>
              </a:buClr>
            </a:pPr>
            <a:r>
              <a:rPr lang="en-US" sz="1050">
                <a:solidFill>
                  <a:schemeClr val="accent1"/>
                </a:solidFill>
              </a:rPr>
              <a:t>NG-</a:t>
            </a:r>
            <a:br>
              <a:rPr lang="en-US" sz="1050">
                <a:solidFill>
                  <a:schemeClr val="accent1"/>
                </a:solidFill>
              </a:rPr>
            </a:br>
            <a:r>
              <a:rPr lang="en-US" sz="1050">
                <a:solidFill>
                  <a:schemeClr val="accent1"/>
                </a:solidFill>
              </a:rPr>
              <a:t>RAN</a:t>
            </a:r>
          </a:p>
        </p:txBody>
      </p:sp>
      <p:sp>
        <p:nvSpPr>
          <p:cNvPr id="154" name="TextBox 153">
            <a:extLst>
              <a:ext uri="{FF2B5EF4-FFF2-40B4-BE49-F238E27FC236}">
                <a16:creationId xmlns:a16="http://schemas.microsoft.com/office/drawing/2014/main" id="{F27F9012-F078-4286-A073-68BD0B5D04D2}"/>
              </a:ext>
            </a:extLst>
          </p:cNvPr>
          <p:cNvSpPr txBox="1"/>
          <p:nvPr/>
        </p:nvSpPr>
        <p:spPr bwMode="auto">
          <a:xfrm>
            <a:off x="11242354" y="3851190"/>
            <a:ext cx="480486" cy="779165"/>
          </a:xfrm>
          <a:prstGeom prst="rect">
            <a:avLst/>
          </a:prstGeom>
          <a:solidFill>
            <a:schemeClr val="bg1"/>
          </a:solidFill>
          <a:ln w="19050">
            <a:solidFill>
              <a:schemeClr val="accent1"/>
            </a:solidFill>
            <a:prstDash val="solid"/>
            <a:miter lim="800000"/>
            <a:headEnd/>
            <a:tailEnd/>
          </a:ln>
        </p:spPr>
        <p:txBody>
          <a:bodyPr vert="horz" wrap="square" lIns="0" tIns="18000" rIns="0" bIns="0" numCol="1" rtlCol="0" anchor="t" anchorCtr="0" compatLnSpc="1">
            <a:prstTxWarp prst="textNoShape">
              <a:avLst/>
            </a:prstTxWarp>
            <a:noAutofit/>
          </a:bodyPr>
          <a:lstStyle/>
          <a:p>
            <a:pPr algn="ctr">
              <a:lnSpc>
                <a:spcPct val="90000"/>
              </a:lnSpc>
              <a:buClr>
                <a:schemeClr val="tx1"/>
              </a:buClr>
            </a:pPr>
            <a:r>
              <a:rPr lang="en-US" sz="1600">
                <a:solidFill>
                  <a:schemeClr val="accent1"/>
                </a:solidFill>
                <a:latin typeface="Ericsson Technical Icons" panose="00000500000000000000" pitchFamily="2" charset="0"/>
              </a:rPr>
              <a:t>s</a:t>
            </a:r>
          </a:p>
          <a:p>
            <a:pPr algn="ctr">
              <a:lnSpc>
                <a:spcPct val="90000"/>
              </a:lnSpc>
              <a:spcBef>
                <a:spcPts val="0"/>
              </a:spcBef>
              <a:buClr>
                <a:schemeClr val="tx1"/>
              </a:buClr>
            </a:pPr>
            <a:endParaRPr lang="en-US" sz="1100">
              <a:solidFill>
                <a:schemeClr val="accent1"/>
              </a:solidFill>
            </a:endParaRPr>
          </a:p>
          <a:p>
            <a:pPr algn="ctr">
              <a:lnSpc>
                <a:spcPct val="90000"/>
              </a:lnSpc>
              <a:spcBef>
                <a:spcPts val="0"/>
              </a:spcBef>
              <a:buClr>
                <a:schemeClr val="tx1"/>
              </a:buClr>
            </a:pPr>
            <a:r>
              <a:rPr lang="en-US" sz="1200">
                <a:solidFill>
                  <a:schemeClr val="accent1"/>
                </a:solidFill>
              </a:rPr>
              <a:t>AMF</a:t>
            </a:r>
            <a:br>
              <a:rPr lang="en-US" sz="1050">
                <a:solidFill>
                  <a:schemeClr val="accent1"/>
                </a:solidFill>
              </a:rPr>
            </a:br>
            <a:endParaRPr lang="en-US" sz="1050">
              <a:solidFill>
                <a:schemeClr val="accent1"/>
              </a:solidFill>
            </a:endParaRPr>
          </a:p>
        </p:txBody>
      </p:sp>
      <p:sp>
        <p:nvSpPr>
          <p:cNvPr id="155" name="TextBox 154">
            <a:extLst>
              <a:ext uri="{FF2B5EF4-FFF2-40B4-BE49-F238E27FC236}">
                <a16:creationId xmlns:a16="http://schemas.microsoft.com/office/drawing/2014/main" id="{EFDCE829-6982-415D-85D2-B38BA75FEC70}"/>
              </a:ext>
            </a:extLst>
          </p:cNvPr>
          <p:cNvSpPr txBox="1"/>
          <p:nvPr/>
        </p:nvSpPr>
        <p:spPr bwMode="auto">
          <a:xfrm>
            <a:off x="10133744" y="2251161"/>
            <a:ext cx="480486" cy="779165"/>
          </a:xfrm>
          <a:prstGeom prst="rect">
            <a:avLst/>
          </a:prstGeom>
          <a:solidFill>
            <a:schemeClr val="bg1"/>
          </a:solidFill>
          <a:ln w="19050">
            <a:solidFill>
              <a:schemeClr val="accent1"/>
            </a:solidFill>
            <a:prstDash val="solid"/>
            <a:miter lim="800000"/>
            <a:headEnd/>
            <a:tailEnd/>
          </a:ln>
        </p:spPr>
        <p:txBody>
          <a:bodyPr vert="horz" wrap="square" lIns="0" tIns="18000" rIns="0" bIns="0" numCol="1" rtlCol="0" anchor="t" anchorCtr="0" compatLnSpc="1">
            <a:prstTxWarp prst="textNoShape">
              <a:avLst/>
            </a:prstTxWarp>
            <a:noAutofit/>
          </a:bodyPr>
          <a:lstStyle/>
          <a:p>
            <a:pPr algn="ctr">
              <a:lnSpc>
                <a:spcPct val="90000"/>
              </a:lnSpc>
              <a:buClr>
                <a:schemeClr val="tx1"/>
              </a:buClr>
            </a:pPr>
            <a:r>
              <a:rPr lang="en-US" sz="1600">
                <a:solidFill>
                  <a:schemeClr val="accent1"/>
                </a:solidFill>
                <a:latin typeface="Ericsson Technical Icons" panose="00000500000000000000" pitchFamily="2" charset="0"/>
              </a:rPr>
              <a:t>g</a:t>
            </a:r>
          </a:p>
          <a:p>
            <a:pPr algn="ctr">
              <a:lnSpc>
                <a:spcPct val="90000"/>
              </a:lnSpc>
              <a:spcBef>
                <a:spcPts val="0"/>
              </a:spcBef>
              <a:buClr>
                <a:schemeClr val="tx1"/>
              </a:buClr>
            </a:pPr>
            <a:endParaRPr lang="en-US" sz="1050">
              <a:solidFill>
                <a:schemeClr val="accent1"/>
              </a:solidFill>
            </a:endParaRPr>
          </a:p>
          <a:p>
            <a:pPr algn="ctr">
              <a:lnSpc>
                <a:spcPct val="90000"/>
              </a:lnSpc>
              <a:spcBef>
                <a:spcPts val="0"/>
              </a:spcBef>
              <a:buClr>
                <a:schemeClr val="tx1"/>
              </a:buClr>
            </a:pPr>
            <a:r>
              <a:rPr lang="en-US" sz="1200">
                <a:solidFill>
                  <a:schemeClr val="accent1"/>
                </a:solidFill>
              </a:rPr>
              <a:t>UPF*</a:t>
            </a:r>
            <a:endParaRPr lang="en-US" sz="1000">
              <a:solidFill>
                <a:schemeClr val="accent1"/>
              </a:solidFill>
            </a:endParaRPr>
          </a:p>
        </p:txBody>
      </p:sp>
      <p:sp>
        <p:nvSpPr>
          <p:cNvPr id="156" name="TextBox 155">
            <a:extLst>
              <a:ext uri="{FF2B5EF4-FFF2-40B4-BE49-F238E27FC236}">
                <a16:creationId xmlns:a16="http://schemas.microsoft.com/office/drawing/2014/main" id="{E820A85B-CB1C-46A6-A7FE-68CA04F131A9}"/>
              </a:ext>
            </a:extLst>
          </p:cNvPr>
          <p:cNvSpPr txBox="1"/>
          <p:nvPr/>
        </p:nvSpPr>
        <p:spPr bwMode="auto">
          <a:xfrm>
            <a:off x="11241335" y="2598631"/>
            <a:ext cx="480486" cy="779165"/>
          </a:xfrm>
          <a:prstGeom prst="rect">
            <a:avLst/>
          </a:prstGeom>
          <a:solidFill>
            <a:schemeClr val="bg1"/>
          </a:solidFill>
          <a:ln w="19050">
            <a:solidFill>
              <a:schemeClr val="accent1"/>
            </a:solidFill>
            <a:prstDash val="solid"/>
            <a:miter lim="800000"/>
            <a:headEnd/>
            <a:tailEnd/>
          </a:ln>
        </p:spPr>
        <p:txBody>
          <a:bodyPr vert="horz" wrap="square" lIns="0" tIns="18000" rIns="0" bIns="0" numCol="1" rtlCol="0" anchor="t" anchorCtr="0" compatLnSpc="1">
            <a:prstTxWarp prst="textNoShape">
              <a:avLst/>
            </a:prstTxWarp>
            <a:noAutofit/>
          </a:bodyPr>
          <a:lstStyle/>
          <a:p>
            <a:pPr algn="ctr">
              <a:lnSpc>
                <a:spcPct val="90000"/>
              </a:lnSpc>
              <a:buClr>
                <a:schemeClr val="tx1"/>
              </a:buClr>
            </a:pPr>
            <a:r>
              <a:rPr lang="en-US" sz="1600">
                <a:solidFill>
                  <a:schemeClr val="accent1"/>
                </a:solidFill>
                <a:latin typeface="Ericsson Technical Icons" panose="00000500000000000000" pitchFamily="2" charset="0"/>
              </a:rPr>
              <a:t>s</a:t>
            </a:r>
          </a:p>
          <a:p>
            <a:pPr algn="ctr">
              <a:lnSpc>
                <a:spcPct val="90000"/>
              </a:lnSpc>
              <a:spcBef>
                <a:spcPts val="0"/>
              </a:spcBef>
              <a:buClr>
                <a:schemeClr val="tx1"/>
              </a:buClr>
            </a:pPr>
            <a:endParaRPr lang="en-US" sz="1100">
              <a:solidFill>
                <a:schemeClr val="accent1"/>
              </a:solidFill>
            </a:endParaRPr>
          </a:p>
          <a:p>
            <a:pPr algn="ctr">
              <a:lnSpc>
                <a:spcPct val="90000"/>
              </a:lnSpc>
              <a:spcBef>
                <a:spcPts val="0"/>
              </a:spcBef>
              <a:buClr>
                <a:schemeClr val="tx1"/>
              </a:buClr>
            </a:pPr>
            <a:r>
              <a:rPr lang="en-US" sz="1200">
                <a:solidFill>
                  <a:schemeClr val="accent1"/>
                </a:solidFill>
              </a:rPr>
              <a:t>SMF*</a:t>
            </a:r>
            <a:br>
              <a:rPr lang="en-US" sz="1050">
                <a:solidFill>
                  <a:schemeClr val="accent1"/>
                </a:solidFill>
              </a:rPr>
            </a:br>
            <a:endParaRPr lang="en-US" sz="1050">
              <a:solidFill>
                <a:schemeClr val="accent1"/>
              </a:solidFill>
            </a:endParaRPr>
          </a:p>
        </p:txBody>
      </p:sp>
      <p:sp>
        <p:nvSpPr>
          <p:cNvPr id="157" name="TextBox 156">
            <a:extLst>
              <a:ext uri="{FF2B5EF4-FFF2-40B4-BE49-F238E27FC236}">
                <a16:creationId xmlns:a16="http://schemas.microsoft.com/office/drawing/2014/main" id="{AF952DDE-8850-4B81-B152-45B1392F0E1C}"/>
              </a:ext>
            </a:extLst>
          </p:cNvPr>
          <p:cNvSpPr txBox="1"/>
          <p:nvPr/>
        </p:nvSpPr>
        <p:spPr bwMode="auto">
          <a:xfrm>
            <a:off x="6324126" y="3869829"/>
            <a:ext cx="480486" cy="779165"/>
          </a:xfrm>
          <a:prstGeom prst="rect">
            <a:avLst/>
          </a:prstGeom>
          <a:solidFill>
            <a:schemeClr val="bg1"/>
          </a:solidFill>
          <a:ln w="19050">
            <a:solidFill>
              <a:schemeClr val="accent2">
                <a:lumMod val="75000"/>
              </a:schemeClr>
            </a:solidFill>
            <a:prstDash val="solid"/>
            <a:miter lim="800000"/>
            <a:headEnd/>
            <a:tailEnd/>
          </a:ln>
        </p:spPr>
        <p:txBody>
          <a:bodyPr vert="horz" wrap="square" lIns="0" tIns="18000" rIns="0" bIns="0" numCol="1" rtlCol="0" anchor="t" anchorCtr="0" compatLnSpc="1">
            <a:prstTxWarp prst="textNoShape">
              <a:avLst/>
            </a:prstTxWarp>
            <a:noAutofit/>
          </a:bodyPr>
          <a:lstStyle/>
          <a:p>
            <a:pPr algn="ctr">
              <a:lnSpc>
                <a:spcPct val="90000"/>
              </a:lnSpc>
              <a:spcBef>
                <a:spcPts val="300"/>
              </a:spcBef>
              <a:buClr>
                <a:schemeClr val="tx1"/>
              </a:buClr>
            </a:pPr>
            <a:r>
              <a:rPr lang="en-US" sz="1600">
                <a:solidFill>
                  <a:schemeClr val="accent2">
                    <a:lumMod val="75000"/>
                  </a:schemeClr>
                </a:solidFill>
                <a:latin typeface="Ericsson Technical Icons" panose="00000500000000000000" pitchFamily="2" charset="0"/>
              </a:rPr>
              <a:t>s</a:t>
            </a:r>
            <a:br>
              <a:rPr lang="en-US" sz="1200">
                <a:solidFill>
                  <a:schemeClr val="accent2">
                    <a:lumMod val="75000"/>
                  </a:schemeClr>
                </a:solidFill>
                <a:latin typeface="Ericsson Technical Icons" panose="00000500000000000000" pitchFamily="2" charset="0"/>
              </a:rPr>
            </a:br>
            <a:endParaRPr lang="en-US" sz="1000">
              <a:solidFill>
                <a:schemeClr val="accent2">
                  <a:lumMod val="75000"/>
                </a:schemeClr>
              </a:solidFill>
            </a:endParaRPr>
          </a:p>
          <a:p>
            <a:pPr algn="ctr">
              <a:lnSpc>
                <a:spcPct val="90000"/>
              </a:lnSpc>
              <a:spcBef>
                <a:spcPts val="0"/>
              </a:spcBef>
              <a:buClr>
                <a:schemeClr val="tx1"/>
              </a:buClr>
            </a:pPr>
            <a:r>
              <a:rPr lang="en-US" sz="1200">
                <a:solidFill>
                  <a:schemeClr val="accent2">
                    <a:lumMod val="75000"/>
                  </a:schemeClr>
                </a:solidFill>
              </a:rPr>
              <a:t>MME</a:t>
            </a:r>
            <a:endParaRPr lang="en-US" sz="1050">
              <a:solidFill>
                <a:schemeClr val="accent2">
                  <a:lumMod val="75000"/>
                </a:schemeClr>
              </a:solidFill>
            </a:endParaRPr>
          </a:p>
        </p:txBody>
      </p:sp>
      <p:sp>
        <p:nvSpPr>
          <p:cNvPr id="105" name="TextBox 104">
            <a:extLst>
              <a:ext uri="{FF2B5EF4-FFF2-40B4-BE49-F238E27FC236}">
                <a16:creationId xmlns:a16="http://schemas.microsoft.com/office/drawing/2014/main" id="{6CE95ABB-6E00-42C7-A659-B306261CA2F7}"/>
              </a:ext>
            </a:extLst>
          </p:cNvPr>
          <p:cNvSpPr txBox="1"/>
          <p:nvPr/>
        </p:nvSpPr>
        <p:spPr bwMode="auto">
          <a:xfrm>
            <a:off x="7262514" y="2248505"/>
            <a:ext cx="480486" cy="779165"/>
          </a:xfrm>
          <a:prstGeom prst="rect">
            <a:avLst/>
          </a:prstGeom>
          <a:solidFill>
            <a:schemeClr val="bg1"/>
          </a:solidFill>
          <a:ln w="19050">
            <a:solidFill>
              <a:schemeClr val="accent2">
                <a:lumMod val="75000"/>
              </a:schemeClr>
            </a:solidFill>
            <a:prstDash val="solid"/>
            <a:miter lim="800000"/>
            <a:headEnd/>
            <a:tailEnd/>
          </a:ln>
        </p:spPr>
        <p:txBody>
          <a:bodyPr vert="horz" wrap="square" lIns="0" tIns="18000" rIns="0" bIns="0" numCol="1" rtlCol="0" anchor="t" anchorCtr="0" compatLnSpc="1">
            <a:prstTxWarp prst="textNoShape">
              <a:avLst/>
            </a:prstTxWarp>
            <a:noAutofit/>
          </a:bodyPr>
          <a:lstStyle/>
          <a:p>
            <a:pPr algn="ctr">
              <a:lnSpc>
                <a:spcPct val="90000"/>
              </a:lnSpc>
              <a:spcBef>
                <a:spcPts val="300"/>
              </a:spcBef>
              <a:buClr>
                <a:schemeClr val="tx1"/>
              </a:buClr>
            </a:pPr>
            <a:r>
              <a:rPr lang="en-US" sz="1200">
                <a:solidFill>
                  <a:schemeClr val="accent2">
                    <a:lumMod val="75000"/>
                  </a:schemeClr>
                </a:solidFill>
                <a:latin typeface="Ericsson Technical Icons" panose="00000500000000000000" pitchFamily="2" charset="0"/>
              </a:rPr>
              <a:t>s</a:t>
            </a:r>
            <a:br>
              <a:rPr lang="en-US" sz="1200">
                <a:solidFill>
                  <a:schemeClr val="accent2">
                    <a:lumMod val="75000"/>
                  </a:schemeClr>
                </a:solidFill>
                <a:latin typeface="Ericsson Technical Icons" panose="00000500000000000000" pitchFamily="2" charset="0"/>
              </a:rPr>
            </a:br>
            <a:r>
              <a:rPr lang="en-US" sz="1200">
                <a:solidFill>
                  <a:schemeClr val="accent2">
                    <a:lumMod val="75000"/>
                  </a:schemeClr>
                </a:solidFill>
                <a:latin typeface="Ericsson Technical Icons" panose="00000500000000000000" pitchFamily="2" charset="0"/>
              </a:rPr>
              <a:t>g</a:t>
            </a:r>
          </a:p>
          <a:p>
            <a:pPr algn="ctr">
              <a:lnSpc>
                <a:spcPct val="90000"/>
              </a:lnSpc>
              <a:spcBef>
                <a:spcPts val="0"/>
              </a:spcBef>
              <a:buClr>
                <a:schemeClr val="tx1"/>
              </a:buClr>
            </a:pPr>
            <a:br>
              <a:rPr lang="en-US" sz="1000">
                <a:solidFill>
                  <a:schemeClr val="accent2">
                    <a:lumMod val="75000"/>
                  </a:schemeClr>
                </a:solidFill>
              </a:rPr>
            </a:br>
            <a:r>
              <a:rPr lang="en-US" sz="1200">
                <a:solidFill>
                  <a:schemeClr val="accent2">
                    <a:lumMod val="75000"/>
                  </a:schemeClr>
                </a:solidFill>
              </a:rPr>
              <a:t>PGW</a:t>
            </a:r>
            <a:br>
              <a:rPr lang="en-US" sz="1050">
                <a:solidFill>
                  <a:schemeClr val="accent2">
                    <a:lumMod val="75000"/>
                  </a:schemeClr>
                </a:solidFill>
              </a:rPr>
            </a:br>
            <a:endParaRPr lang="en-US" sz="1050">
              <a:solidFill>
                <a:schemeClr val="accent2">
                  <a:lumMod val="75000"/>
                </a:schemeClr>
              </a:solidFill>
            </a:endParaRPr>
          </a:p>
        </p:txBody>
      </p:sp>
      <p:sp>
        <p:nvSpPr>
          <p:cNvPr id="2" name="Freeform: Shape 1">
            <a:extLst>
              <a:ext uri="{FF2B5EF4-FFF2-40B4-BE49-F238E27FC236}">
                <a16:creationId xmlns:a16="http://schemas.microsoft.com/office/drawing/2014/main" id="{40EC555E-CD61-44B1-8A27-00522575F5A2}"/>
              </a:ext>
            </a:extLst>
          </p:cNvPr>
          <p:cNvSpPr/>
          <p:nvPr/>
        </p:nvSpPr>
        <p:spPr bwMode="auto">
          <a:xfrm>
            <a:off x="9506857" y="1523999"/>
            <a:ext cx="1293450" cy="4644571"/>
          </a:xfrm>
          <a:custGeom>
            <a:avLst/>
            <a:gdLst>
              <a:gd name="connsiteX0" fmla="*/ 1016000 w 1295286"/>
              <a:gd name="connsiteY0" fmla="*/ 4644571 h 4649958"/>
              <a:gd name="connsiteX1" fmla="*/ 1088572 w 1295286"/>
              <a:gd name="connsiteY1" fmla="*/ 4499429 h 4649958"/>
              <a:gd name="connsiteX2" fmla="*/ 1291772 w 1295286"/>
              <a:gd name="connsiteY2" fmla="*/ 3643086 h 4649958"/>
              <a:gd name="connsiteX3" fmla="*/ 899886 w 1295286"/>
              <a:gd name="connsiteY3" fmla="*/ 1103086 h 4649958"/>
              <a:gd name="connsiteX4" fmla="*/ 0 w 1295286"/>
              <a:gd name="connsiteY4" fmla="*/ 0 h 4649958"/>
              <a:gd name="connsiteX0" fmla="*/ 1016000 w 1292889"/>
              <a:gd name="connsiteY0" fmla="*/ 4644571 h 4644571"/>
              <a:gd name="connsiteX1" fmla="*/ 1291772 w 1292889"/>
              <a:gd name="connsiteY1" fmla="*/ 3643086 h 4644571"/>
              <a:gd name="connsiteX2" fmla="*/ 899886 w 1292889"/>
              <a:gd name="connsiteY2" fmla="*/ 1103086 h 4644571"/>
              <a:gd name="connsiteX3" fmla="*/ 0 w 1292889"/>
              <a:gd name="connsiteY3" fmla="*/ 0 h 4644571"/>
              <a:gd name="connsiteX0" fmla="*/ 1016000 w 1293450"/>
              <a:gd name="connsiteY0" fmla="*/ 4644571 h 4644571"/>
              <a:gd name="connsiteX1" fmla="*/ 1291772 w 1293450"/>
              <a:gd name="connsiteY1" fmla="*/ 3643086 h 4644571"/>
              <a:gd name="connsiteX2" fmla="*/ 899886 w 1293450"/>
              <a:gd name="connsiteY2" fmla="*/ 1103086 h 4644571"/>
              <a:gd name="connsiteX3" fmla="*/ 0 w 1293450"/>
              <a:gd name="connsiteY3" fmla="*/ 0 h 4644571"/>
            </a:gdLst>
            <a:ahLst/>
            <a:cxnLst>
              <a:cxn ang="0">
                <a:pos x="connsiteX0" y="connsiteY0"/>
              </a:cxn>
              <a:cxn ang="0">
                <a:pos x="connsiteX1" y="connsiteY1"/>
              </a:cxn>
              <a:cxn ang="0">
                <a:pos x="connsiteX2" y="connsiteY2"/>
              </a:cxn>
              <a:cxn ang="0">
                <a:pos x="connsiteX3" y="connsiteY3"/>
              </a:cxn>
            </a:cxnLst>
            <a:rect l="l" t="t" r="r" b="b"/>
            <a:pathLst>
              <a:path w="1293450" h="4644571">
                <a:moveTo>
                  <a:pt x="1016000" y="4644571"/>
                </a:moveTo>
                <a:cubicBezTo>
                  <a:pt x="1159716" y="4453181"/>
                  <a:pt x="1311124" y="4233333"/>
                  <a:pt x="1291772" y="3643086"/>
                </a:cubicBezTo>
                <a:cubicBezTo>
                  <a:pt x="1260324" y="3077029"/>
                  <a:pt x="1115181" y="1710267"/>
                  <a:pt x="899886" y="1103086"/>
                </a:cubicBezTo>
                <a:cubicBezTo>
                  <a:pt x="684591" y="495905"/>
                  <a:pt x="203200" y="130629"/>
                  <a:pt x="0" y="0"/>
                </a:cubicBezTo>
              </a:path>
            </a:pathLst>
          </a:custGeom>
          <a:noFill/>
          <a:ln w="31750" cap="flat" cmpd="sng" algn="ctr">
            <a:solidFill>
              <a:schemeClr val="accent5"/>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139" name="Freeform: Shape 138">
            <a:extLst>
              <a:ext uri="{FF2B5EF4-FFF2-40B4-BE49-F238E27FC236}">
                <a16:creationId xmlns:a16="http://schemas.microsoft.com/office/drawing/2014/main" id="{EF22031F-5551-4DDE-8827-AC3A7B252902}"/>
              </a:ext>
            </a:extLst>
          </p:cNvPr>
          <p:cNvSpPr/>
          <p:nvPr/>
        </p:nvSpPr>
        <p:spPr bwMode="auto">
          <a:xfrm>
            <a:off x="7514746" y="1628516"/>
            <a:ext cx="2696933" cy="4615479"/>
          </a:xfrm>
          <a:custGeom>
            <a:avLst/>
            <a:gdLst>
              <a:gd name="connsiteX0" fmla="*/ 1016000 w 1295286"/>
              <a:gd name="connsiteY0" fmla="*/ 4644571 h 4649958"/>
              <a:gd name="connsiteX1" fmla="*/ 1088572 w 1295286"/>
              <a:gd name="connsiteY1" fmla="*/ 4499429 h 4649958"/>
              <a:gd name="connsiteX2" fmla="*/ 1291772 w 1295286"/>
              <a:gd name="connsiteY2" fmla="*/ 3643086 h 4649958"/>
              <a:gd name="connsiteX3" fmla="*/ 899886 w 1295286"/>
              <a:gd name="connsiteY3" fmla="*/ 1103086 h 4649958"/>
              <a:gd name="connsiteX4" fmla="*/ 0 w 1295286"/>
              <a:gd name="connsiteY4" fmla="*/ 0 h 4649958"/>
              <a:gd name="connsiteX0" fmla="*/ 149542 w 1463158"/>
              <a:gd name="connsiteY0" fmla="*/ 4371856 h 4377243"/>
              <a:gd name="connsiteX1" fmla="*/ 222114 w 1463158"/>
              <a:gd name="connsiteY1" fmla="*/ 4226714 h 4377243"/>
              <a:gd name="connsiteX2" fmla="*/ 425314 w 1463158"/>
              <a:gd name="connsiteY2" fmla="*/ 3370371 h 4377243"/>
              <a:gd name="connsiteX3" fmla="*/ 33428 w 1463158"/>
              <a:gd name="connsiteY3" fmla="*/ 830371 h 4377243"/>
              <a:gd name="connsiteX4" fmla="*/ 1443605 w 1463158"/>
              <a:gd name="connsiteY4" fmla="*/ 0 h 4377243"/>
              <a:gd name="connsiteX0" fmla="*/ 0 w 1859675"/>
              <a:gd name="connsiteY0" fmla="*/ 4371856 h 4377243"/>
              <a:gd name="connsiteX1" fmla="*/ 72572 w 1859675"/>
              <a:gd name="connsiteY1" fmla="*/ 4226714 h 4377243"/>
              <a:gd name="connsiteX2" fmla="*/ 275772 w 1859675"/>
              <a:gd name="connsiteY2" fmla="*/ 3370371 h 4377243"/>
              <a:gd name="connsiteX3" fmla="*/ 1824981 w 1859675"/>
              <a:gd name="connsiteY3" fmla="*/ 1167255 h 4377243"/>
              <a:gd name="connsiteX4" fmla="*/ 1294063 w 1859675"/>
              <a:gd name="connsiteY4" fmla="*/ 0 h 4377243"/>
              <a:gd name="connsiteX0" fmla="*/ 529373 w 2431473"/>
              <a:gd name="connsiteY0" fmla="*/ 4371856 h 4425265"/>
              <a:gd name="connsiteX1" fmla="*/ 601945 w 2431473"/>
              <a:gd name="connsiteY1" fmla="*/ 4226714 h 4425265"/>
              <a:gd name="connsiteX2" fmla="*/ 67208 w 2431473"/>
              <a:gd name="connsiteY2" fmla="*/ 2423887 h 4425265"/>
              <a:gd name="connsiteX3" fmla="*/ 2354354 w 2431473"/>
              <a:gd name="connsiteY3" fmla="*/ 1167255 h 4425265"/>
              <a:gd name="connsiteX4" fmla="*/ 1823436 w 2431473"/>
              <a:gd name="connsiteY4" fmla="*/ 0 h 4425265"/>
              <a:gd name="connsiteX0" fmla="*/ 642089 w 2544189"/>
              <a:gd name="connsiteY0" fmla="*/ 4371856 h 4372278"/>
              <a:gd name="connsiteX1" fmla="*/ 201313 w 2544189"/>
              <a:gd name="connsiteY1" fmla="*/ 3857745 h 4372278"/>
              <a:gd name="connsiteX2" fmla="*/ 179924 w 2544189"/>
              <a:gd name="connsiteY2" fmla="*/ 2423887 h 4372278"/>
              <a:gd name="connsiteX3" fmla="*/ 2467070 w 2544189"/>
              <a:gd name="connsiteY3" fmla="*/ 1167255 h 4372278"/>
              <a:gd name="connsiteX4" fmla="*/ 1936152 w 2544189"/>
              <a:gd name="connsiteY4" fmla="*/ 0 h 4372278"/>
              <a:gd name="connsiteX0" fmla="*/ 2310197 w 2624129"/>
              <a:gd name="connsiteY0" fmla="*/ 4804993 h 4805148"/>
              <a:gd name="connsiteX1" fmla="*/ 281253 w 2624129"/>
              <a:gd name="connsiteY1" fmla="*/ 3857745 h 4805148"/>
              <a:gd name="connsiteX2" fmla="*/ 259864 w 2624129"/>
              <a:gd name="connsiteY2" fmla="*/ 2423887 h 4805148"/>
              <a:gd name="connsiteX3" fmla="*/ 2547010 w 2624129"/>
              <a:gd name="connsiteY3" fmla="*/ 1167255 h 4805148"/>
              <a:gd name="connsiteX4" fmla="*/ 2016092 w 2624129"/>
              <a:gd name="connsiteY4" fmla="*/ 0 h 4805148"/>
              <a:gd name="connsiteX0" fmla="*/ 2248392 w 2555472"/>
              <a:gd name="connsiteY0" fmla="*/ 4804993 h 4805168"/>
              <a:gd name="connsiteX1" fmla="*/ 219448 w 2555472"/>
              <a:gd name="connsiteY1" fmla="*/ 3857745 h 4805168"/>
              <a:gd name="connsiteX2" fmla="*/ 310354 w 2555472"/>
              <a:gd name="connsiteY2" fmla="*/ 2038876 h 4805168"/>
              <a:gd name="connsiteX3" fmla="*/ 2485205 w 2555472"/>
              <a:gd name="connsiteY3" fmla="*/ 1167255 h 4805168"/>
              <a:gd name="connsiteX4" fmla="*/ 1954287 w 2555472"/>
              <a:gd name="connsiteY4" fmla="*/ 0 h 4805168"/>
              <a:gd name="connsiteX0" fmla="*/ 2285046 w 2592126"/>
              <a:gd name="connsiteY0" fmla="*/ 4804993 h 4805174"/>
              <a:gd name="connsiteX1" fmla="*/ 256102 w 2592126"/>
              <a:gd name="connsiteY1" fmla="*/ 3857745 h 4805174"/>
              <a:gd name="connsiteX2" fmla="*/ 277997 w 2592126"/>
              <a:gd name="connsiteY2" fmla="*/ 1943986 h 4805174"/>
              <a:gd name="connsiteX3" fmla="*/ 2521859 w 2592126"/>
              <a:gd name="connsiteY3" fmla="*/ 1167255 h 4805174"/>
              <a:gd name="connsiteX4" fmla="*/ 1990941 w 2592126"/>
              <a:gd name="connsiteY4" fmla="*/ 0 h 4805174"/>
              <a:gd name="connsiteX0" fmla="*/ 2291551 w 2694261"/>
              <a:gd name="connsiteY0" fmla="*/ 4804993 h 4805174"/>
              <a:gd name="connsiteX1" fmla="*/ 262607 w 2694261"/>
              <a:gd name="connsiteY1" fmla="*/ 3857745 h 4805174"/>
              <a:gd name="connsiteX2" fmla="*/ 284502 w 2694261"/>
              <a:gd name="connsiteY2" fmla="*/ 1943986 h 4805174"/>
              <a:gd name="connsiteX3" fmla="*/ 2631881 w 2694261"/>
              <a:gd name="connsiteY3" fmla="*/ 1150002 h 4805174"/>
              <a:gd name="connsiteX4" fmla="*/ 1997446 w 2694261"/>
              <a:gd name="connsiteY4" fmla="*/ 0 h 4805174"/>
              <a:gd name="connsiteX0" fmla="*/ 2337355 w 2696933"/>
              <a:gd name="connsiteY0" fmla="*/ 4615212 h 4615479"/>
              <a:gd name="connsiteX1" fmla="*/ 265279 w 2696933"/>
              <a:gd name="connsiteY1" fmla="*/ 3857745 h 4615479"/>
              <a:gd name="connsiteX2" fmla="*/ 287174 w 2696933"/>
              <a:gd name="connsiteY2" fmla="*/ 1943986 h 4615479"/>
              <a:gd name="connsiteX3" fmla="*/ 2634553 w 2696933"/>
              <a:gd name="connsiteY3" fmla="*/ 1150002 h 4615479"/>
              <a:gd name="connsiteX4" fmla="*/ 2000118 w 2696933"/>
              <a:gd name="connsiteY4" fmla="*/ 0 h 4615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6933" h="4615479">
                <a:moveTo>
                  <a:pt x="2337355" y="4615212"/>
                </a:moveTo>
                <a:cubicBezTo>
                  <a:pt x="2350660" y="4626098"/>
                  <a:pt x="606976" y="4302949"/>
                  <a:pt x="265279" y="3857745"/>
                </a:cubicBezTo>
                <a:cubicBezTo>
                  <a:pt x="-76418" y="3412541"/>
                  <a:pt x="-107705" y="2395276"/>
                  <a:pt x="287174" y="1943986"/>
                </a:cubicBezTo>
                <a:cubicBezTo>
                  <a:pt x="682053" y="1492696"/>
                  <a:pt x="2360564" y="1489815"/>
                  <a:pt x="2634553" y="1150002"/>
                </a:cubicBezTo>
                <a:cubicBezTo>
                  <a:pt x="2908542" y="810189"/>
                  <a:pt x="2203318" y="130629"/>
                  <a:pt x="2000118" y="0"/>
                </a:cubicBezTo>
              </a:path>
            </a:pathLst>
          </a:custGeom>
          <a:noFill/>
          <a:ln w="31750" cap="flat" cmpd="sng" algn="ctr">
            <a:solidFill>
              <a:schemeClr val="accent2"/>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grpSp>
        <p:nvGrpSpPr>
          <p:cNvPr id="131" name="Group 130">
            <a:extLst>
              <a:ext uri="{FF2B5EF4-FFF2-40B4-BE49-F238E27FC236}">
                <a16:creationId xmlns:a16="http://schemas.microsoft.com/office/drawing/2014/main" id="{04CB76AD-3EF7-45D8-B270-4C71F71132DE}"/>
              </a:ext>
            </a:extLst>
          </p:cNvPr>
          <p:cNvGrpSpPr/>
          <p:nvPr/>
        </p:nvGrpSpPr>
        <p:grpSpPr>
          <a:xfrm>
            <a:off x="1808212" y="5791559"/>
            <a:ext cx="3082969" cy="493973"/>
            <a:chOff x="6947998" y="6108834"/>
            <a:chExt cx="3082969" cy="493973"/>
          </a:xfrm>
        </p:grpSpPr>
        <p:cxnSp>
          <p:nvCxnSpPr>
            <p:cNvPr id="133" name="Straight Connector 132">
              <a:extLst>
                <a:ext uri="{FF2B5EF4-FFF2-40B4-BE49-F238E27FC236}">
                  <a16:creationId xmlns:a16="http://schemas.microsoft.com/office/drawing/2014/main" id="{490E6D15-9CA4-4F80-8C4F-4E33A3A6D8F0}"/>
                </a:ext>
              </a:extLst>
            </p:cNvPr>
            <p:cNvCxnSpPr>
              <a:cxnSpLocks/>
            </p:cNvCxnSpPr>
            <p:nvPr/>
          </p:nvCxnSpPr>
          <p:spPr bwMode="auto">
            <a:xfrm>
              <a:off x="6947998" y="6429554"/>
              <a:ext cx="432553" cy="0"/>
            </a:xfrm>
            <a:prstGeom prst="line">
              <a:avLst/>
            </a:prstGeom>
            <a:noFill/>
            <a:ln w="31750" cap="flat" cmpd="sng" algn="ctr">
              <a:solidFill>
                <a:schemeClr val="accent2"/>
              </a:solidFill>
              <a:prstDash val="solid"/>
              <a:round/>
              <a:headEnd type="none" w="med" len="med"/>
              <a:tailEnd type="none" w="med" len="med"/>
            </a:ln>
            <a:effectLst/>
          </p:spPr>
        </p:cxnSp>
        <p:sp>
          <p:nvSpPr>
            <p:cNvPr id="134" name="TextBox 133">
              <a:extLst>
                <a:ext uri="{FF2B5EF4-FFF2-40B4-BE49-F238E27FC236}">
                  <a16:creationId xmlns:a16="http://schemas.microsoft.com/office/drawing/2014/main" id="{D400F1D1-2818-4C41-AD40-95B0A1A0F706}"/>
                </a:ext>
              </a:extLst>
            </p:cNvPr>
            <p:cNvSpPr txBox="1"/>
            <p:nvPr/>
          </p:nvSpPr>
          <p:spPr bwMode="auto">
            <a:xfrm>
              <a:off x="7480942" y="6108834"/>
              <a:ext cx="2550025" cy="493973"/>
            </a:xfrm>
            <a:prstGeom prst="rect">
              <a:avLst/>
            </a:prstGeom>
            <a:noFill/>
            <a:ln w="12700">
              <a:noFill/>
              <a:miter lim="800000"/>
              <a:headEnd/>
              <a:tailEnd/>
            </a:ln>
          </p:spPr>
          <p:txBody>
            <a:bodyPr vert="horz" wrap="none" lIns="72000" tIns="36000" rIns="73152" bIns="36576" numCol="1" rtlCol="0" anchor="t" anchorCtr="0" compatLnSpc="1">
              <a:prstTxWarp prst="textNoShape">
                <a:avLst/>
              </a:prstTxWarp>
              <a:noAutofit/>
            </a:bodyPr>
            <a:lstStyle/>
            <a:p>
              <a:pPr algn="l">
                <a:buClr>
                  <a:schemeClr val="tx1"/>
                </a:buClr>
              </a:pPr>
              <a:r>
                <a:rPr lang="en-US" sz="1100"/>
                <a:t> </a:t>
              </a:r>
            </a:p>
            <a:p>
              <a:pPr>
                <a:lnSpc>
                  <a:spcPct val="150000"/>
                </a:lnSpc>
                <a:buClr>
                  <a:schemeClr val="tx1"/>
                </a:buClr>
              </a:pPr>
              <a:r>
                <a:rPr lang="en-US" sz="1100"/>
                <a:t>Voice and internet user plane path for 5GC capable devices over 4G</a:t>
              </a:r>
            </a:p>
            <a:p>
              <a:pPr>
                <a:buClr>
                  <a:schemeClr val="tx1"/>
                </a:buClr>
              </a:pPr>
              <a:r>
                <a:rPr lang="en-US" sz="1100"/>
                <a:t>Voice and internet user plane path for 5GC capable devices over 5G</a:t>
              </a:r>
            </a:p>
            <a:p>
              <a:pPr algn="l">
                <a:buClr>
                  <a:schemeClr val="tx1"/>
                </a:buClr>
              </a:pPr>
              <a:endParaRPr lang="en-US" sz="1100"/>
            </a:p>
          </p:txBody>
        </p:sp>
      </p:grpSp>
      <p:cxnSp>
        <p:nvCxnSpPr>
          <p:cNvPr id="63" name="Straight Connector 62">
            <a:extLst>
              <a:ext uri="{FF2B5EF4-FFF2-40B4-BE49-F238E27FC236}">
                <a16:creationId xmlns:a16="http://schemas.microsoft.com/office/drawing/2014/main" id="{277E4F94-EF0C-4EFB-8831-7EF6BF50B4D0}"/>
              </a:ext>
            </a:extLst>
          </p:cNvPr>
          <p:cNvCxnSpPr>
            <a:cxnSpLocks/>
          </p:cNvCxnSpPr>
          <p:nvPr/>
        </p:nvCxnSpPr>
        <p:spPr bwMode="auto">
          <a:xfrm>
            <a:off x="1808211" y="6300536"/>
            <a:ext cx="432553" cy="0"/>
          </a:xfrm>
          <a:prstGeom prst="line">
            <a:avLst/>
          </a:prstGeom>
          <a:noFill/>
          <a:ln w="31750" cap="flat" cmpd="sng" algn="ctr">
            <a:solidFill>
              <a:schemeClr val="accent5"/>
            </a:solidFill>
            <a:prstDash val="solid"/>
            <a:round/>
            <a:headEnd type="none" w="med" len="med"/>
            <a:tailEnd type="none" w="med" len="med"/>
          </a:ln>
          <a:effectLst/>
        </p:spPr>
      </p:cxnSp>
      <p:grpSp>
        <p:nvGrpSpPr>
          <p:cNvPr id="71" name="Group 70">
            <a:extLst>
              <a:ext uri="{FF2B5EF4-FFF2-40B4-BE49-F238E27FC236}">
                <a16:creationId xmlns:a16="http://schemas.microsoft.com/office/drawing/2014/main" id="{926BB48B-C098-447F-9661-6099CDB31FD5}"/>
              </a:ext>
            </a:extLst>
          </p:cNvPr>
          <p:cNvGrpSpPr/>
          <p:nvPr/>
        </p:nvGrpSpPr>
        <p:grpSpPr>
          <a:xfrm>
            <a:off x="10122280" y="6196420"/>
            <a:ext cx="402301" cy="374568"/>
            <a:chOff x="10123360" y="6217232"/>
            <a:chExt cx="402301" cy="374568"/>
          </a:xfrm>
        </p:grpSpPr>
        <p:sp>
          <p:nvSpPr>
            <p:cNvPr id="72" name="Rectangle: Rounded Corners 71">
              <a:extLst>
                <a:ext uri="{FF2B5EF4-FFF2-40B4-BE49-F238E27FC236}">
                  <a16:creationId xmlns:a16="http://schemas.microsoft.com/office/drawing/2014/main" id="{9EAB59DB-51D8-471C-B23C-4DA8C94B50BB}"/>
                </a:ext>
              </a:extLst>
            </p:cNvPr>
            <p:cNvSpPr/>
            <p:nvPr/>
          </p:nvSpPr>
          <p:spPr bwMode="auto">
            <a:xfrm>
              <a:off x="10124229" y="6234690"/>
              <a:ext cx="236035" cy="321612"/>
            </a:xfrm>
            <a:prstGeom prst="round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err="1">
                <a:ln>
                  <a:noFill/>
                </a:ln>
                <a:solidFill>
                  <a:schemeClr val="bg1"/>
                </a:solidFill>
                <a:effectLst/>
                <a:latin typeface="+mn-lt"/>
              </a:endParaRPr>
            </a:p>
          </p:txBody>
        </p:sp>
        <p:grpSp>
          <p:nvGrpSpPr>
            <p:cNvPr id="73" name="Group 72">
              <a:extLst>
                <a:ext uri="{FF2B5EF4-FFF2-40B4-BE49-F238E27FC236}">
                  <a16:creationId xmlns:a16="http://schemas.microsoft.com/office/drawing/2014/main" id="{6AFAF050-DE16-4ED1-9F1C-091ADB04794B}"/>
                </a:ext>
              </a:extLst>
            </p:cNvPr>
            <p:cNvGrpSpPr/>
            <p:nvPr/>
          </p:nvGrpSpPr>
          <p:grpSpPr>
            <a:xfrm>
              <a:off x="10123360" y="6217232"/>
              <a:ext cx="402301" cy="374568"/>
              <a:chOff x="6372345" y="1298307"/>
              <a:chExt cx="402301" cy="374568"/>
            </a:xfrm>
          </p:grpSpPr>
          <p:pic>
            <p:nvPicPr>
              <p:cNvPr id="74" name="Graphic 73">
                <a:extLst>
                  <a:ext uri="{FF2B5EF4-FFF2-40B4-BE49-F238E27FC236}">
                    <a16:creationId xmlns:a16="http://schemas.microsoft.com/office/drawing/2014/main" id="{F985A04A-518A-46AB-B663-65F997654D3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72345" y="1298307"/>
                <a:ext cx="258323" cy="361653"/>
              </a:xfrm>
              <a:prstGeom prst="rect">
                <a:avLst/>
              </a:prstGeom>
            </p:spPr>
          </p:pic>
          <p:sp>
            <p:nvSpPr>
              <p:cNvPr id="75" name="TextBox 74">
                <a:extLst>
                  <a:ext uri="{FF2B5EF4-FFF2-40B4-BE49-F238E27FC236}">
                    <a16:creationId xmlns:a16="http://schemas.microsoft.com/office/drawing/2014/main" id="{467E5FC9-3CA9-49D4-870E-E51B9088B085}"/>
                  </a:ext>
                </a:extLst>
              </p:cNvPr>
              <p:cNvSpPr txBox="1"/>
              <p:nvPr/>
            </p:nvSpPr>
            <p:spPr bwMode="auto">
              <a:xfrm>
                <a:off x="6380910" y="1315765"/>
                <a:ext cx="393736" cy="357110"/>
              </a:xfrm>
              <a:prstGeom prst="rect">
                <a:avLst/>
              </a:prstGeom>
              <a:noFill/>
              <a:ln w="12700">
                <a:noFill/>
                <a:miter lim="800000"/>
                <a:headEnd/>
                <a:tailEnd/>
              </a:ln>
            </p:spPr>
            <p:txBody>
              <a:bodyPr vert="horz" wrap="none" lIns="72000" tIns="36000" rIns="73152" bIns="36576" numCol="1" rtlCol="0" anchor="t" anchorCtr="0" compatLnSpc="1">
                <a:prstTxWarp prst="textNoShape">
                  <a:avLst/>
                </a:prstTxWarp>
                <a:noAutofit/>
              </a:bodyPr>
              <a:lstStyle/>
              <a:p>
                <a:pPr algn="l">
                  <a:buClr>
                    <a:schemeClr val="tx1"/>
                  </a:buClr>
                </a:pPr>
                <a:r>
                  <a:rPr lang="en-US" sz="1400">
                    <a:latin typeface="+mn-lt"/>
                  </a:rPr>
                  <a:t>2</a:t>
                </a:r>
              </a:p>
            </p:txBody>
          </p:sp>
        </p:grpSp>
      </p:grpSp>
      <p:sp>
        <p:nvSpPr>
          <p:cNvPr id="56" name="TextBox 55">
            <a:extLst>
              <a:ext uri="{FF2B5EF4-FFF2-40B4-BE49-F238E27FC236}">
                <a16:creationId xmlns:a16="http://schemas.microsoft.com/office/drawing/2014/main" id="{A2BFFACA-124C-420C-AAE4-48CC6FA5D8C6}"/>
              </a:ext>
            </a:extLst>
          </p:cNvPr>
          <p:cNvSpPr txBox="1"/>
          <p:nvPr/>
        </p:nvSpPr>
        <p:spPr bwMode="auto">
          <a:xfrm>
            <a:off x="9872338" y="5289079"/>
            <a:ext cx="1107394" cy="442617"/>
          </a:xfrm>
          <a:prstGeom prst="rect">
            <a:avLst/>
          </a:prstGeom>
          <a:noFill/>
          <a:ln w="12700">
            <a:noFill/>
            <a:miter lim="800000"/>
            <a:headEnd/>
            <a:tailEnd/>
          </a:ln>
        </p:spPr>
        <p:txBody>
          <a:bodyPr vert="horz" wrap="square" lIns="72000" tIns="36000" rIns="73152" bIns="36576"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r>
              <a:rPr kumimoji="0" lang="sv-SE" sz="1200" i="0" u="none" strike="noStrike" kern="1200" cap="none" spc="0" normalizeH="0" baseline="0" noProof="0">
                <a:ln>
                  <a:noFill/>
                </a:ln>
                <a:solidFill>
                  <a:srgbClr val="181818"/>
                </a:solidFill>
                <a:effectLst/>
                <a:uLnTx/>
                <a:uFillTx/>
                <a:latin typeface="Ericsson Hilda"/>
                <a:ea typeface="+mn-ea"/>
                <a:cs typeface="+mn-cs"/>
              </a:rPr>
              <a:t>Option 2</a:t>
            </a:r>
          </a:p>
          <a:p>
            <a:pPr marL="0" marR="0" lvl="0" indent="0" algn="l" defTabSz="914400" rtl="0" eaLnBrk="1" fontAlgn="auto" latinLnBrk="0" hangingPunct="1">
              <a:lnSpc>
                <a:spcPct val="100000"/>
              </a:lnSpc>
              <a:spcBef>
                <a:spcPts val="0"/>
              </a:spcBef>
              <a:spcAft>
                <a:spcPts val="0"/>
              </a:spcAft>
              <a:buClr>
                <a:srgbClr val="181818"/>
              </a:buClr>
              <a:buSzTx/>
              <a:buFontTx/>
              <a:buNone/>
              <a:tabLst/>
              <a:defRPr/>
            </a:pPr>
            <a:endParaRPr kumimoji="0" lang="sv-SE" sz="1200" i="0" u="none" strike="noStrike" kern="1200" cap="none" spc="0" normalizeH="0" baseline="0" noProof="0">
              <a:ln>
                <a:noFill/>
              </a:ln>
              <a:solidFill>
                <a:srgbClr val="181818"/>
              </a:solidFill>
              <a:effectLst/>
              <a:uLnTx/>
              <a:uFillTx/>
              <a:latin typeface="Ericsson Hilda"/>
              <a:ea typeface="+mn-ea"/>
              <a:cs typeface="+mn-cs"/>
            </a:endParaRPr>
          </a:p>
        </p:txBody>
      </p:sp>
      <p:sp>
        <p:nvSpPr>
          <p:cNvPr id="57" name="TextBox 56">
            <a:extLst>
              <a:ext uri="{FF2B5EF4-FFF2-40B4-BE49-F238E27FC236}">
                <a16:creationId xmlns:a16="http://schemas.microsoft.com/office/drawing/2014/main" id="{D2193C19-9EB3-4D04-BFA9-9B812499CBEB}"/>
              </a:ext>
            </a:extLst>
          </p:cNvPr>
          <p:cNvSpPr txBox="1"/>
          <p:nvPr/>
        </p:nvSpPr>
        <p:spPr bwMode="auto">
          <a:xfrm>
            <a:off x="7861478" y="5282917"/>
            <a:ext cx="1107394" cy="442617"/>
          </a:xfrm>
          <a:prstGeom prst="rect">
            <a:avLst/>
          </a:prstGeom>
          <a:noFill/>
          <a:ln w="12700">
            <a:noFill/>
            <a:miter lim="800000"/>
            <a:headEnd/>
            <a:tailEnd/>
          </a:ln>
        </p:spPr>
        <p:txBody>
          <a:bodyPr vert="horz" wrap="square" lIns="72000" tIns="36000" rIns="73152" bIns="36576"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r>
              <a:rPr kumimoji="0" lang="sv-SE" sz="1200" i="0" u="none" strike="noStrike" kern="1200" cap="none" spc="0" normalizeH="0" baseline="0" noProof="0">
                <a:ln>
                  <a:noFill/>
                </a:ln>
                <a:solidFill>
                  <a:srgbClr val="181818"/>
                </a:solidFill>
                <a:effectLst/>
                <a:uLnTx/>
                <a:uFillTx/>
                <a:latin typeface="Ericsson Hilda"/>
                <a:ea typeface="+mn-ea"/>
                <a:cs typeface="+mn-cs"/>
              </a:rPr>
              <a:t>Option 1</a:t>
            </a:r>
          </a:p>
          <a:p>
            <a:pPr marL="0" marR="0" lvl="0" indent="0" algn="l" defTabSz="914400" rtl="0" eaLnBrk="1" fontAlgn="auto" latinLnBrk="0" hangingPunct="1">
              <a:lnSpc>
                <a:spcPct val="100000"/>
              </a:lnSpc>
              <a:spcBef>
                <a:spcPts val="0"/>
              </a:spcBef>
              <a:spcAft>
                <a:spcPts val="0"/>
              </a:spcAft>
              <a:buClr>
                <a:srgbClr val="181818"/>
              </a:buClr>
              <a:buSzTx/>
              <a:buFontTx/>
              <a:buNone/>
              <a:tabLst/>
              <a:defRPr/>
            </a:pPr>
            <a:endParaRPr kumimoji="0" lang="sv-SE" sz="1200" i="0" u="none" strike="noStrike" kern="1200" cap="none" spc="0" normalizeH="0" baseline="0" noProof="0">
              <a:ln>
                <a:noFill/>
              </a:ln>
              <a:solidFill>
                <a:srgbClr val="181818"/>
              </a:solidFill>
              <a:effectLst/>
              <a:uLnTx/>
              <a:uFillTx/>
              <a:latin typeface="Ericsson Hilda"/>
              <a:ea typeface="+mn-ea"/>
              <a:cs typeface="+mn-cs"/>
            </a:endParaRPr>
          </a:p>
        </p:txBody>
      </p:sp>
      <p:sp>
        <p:nvSpPr>
          <p:cNvPr id="58" name="TextBox 57">
            <a:extLst>
              <a:ext uri="{FF2B5EF4-FFF2-40B4-BE49-F238E27FC236}">
                <a16:creationId xmlns:a16="http://schemas.microsoft.com/office/drawing/2014/main" id="{CCA96F39-1613-44BD-BCA9-E69A7EBA0941}"/>
              </a:ext>
            </a:extLst>
          </p:cNvPr>
          <p:cNvSpPr txBox="1"/>
          <p:nvPr/>
        </p:nvSpPr>
        <p:spPr>
          <a:xfrm>
            <a:off x="6051279" y="1675202"/>
            <a:ext cx="1181734" cy="307777"/>
          </a:xfrm>
          <a:prstGeom prst="rect">
            <a:avLst/>
          </a:prstGeom>
          <a:noFill/>
        </p:spPr>
        <p:txBody>
          <a:bodyPr wrap="none" rtlCol="0">
            <a:spAutoFit/>
          </a:bodyPr>
          <a:lstStyle/>
          <a:p>
            <a:r>
              <a:rPr lang="en-US" sz="1400"/>
              <a:t>Legacy EPC</a:t>
            </a:r>
          </a:p>
        </p:txBody>
      </p:sp>
      <p:sp>
        <p:nvSpPr>
          <p:cNvPr id="59" name="TextBox 58">
            <a:extLst>
              <a:ext uri="{FF2B5EF4-FFF2-40B4-BE49-F238E27FC236}">
                <a16:creationId xmlns:a16="http://schemas.microsoft.com/office/drawing/2014/main" id="{2D2DD552-C63F-4EA3-85C5-E402B292BDD4}"/>
              </a:ext>
            </a:extLst>
          </p:cNvPr>
          <p:cNvSpPr txBox="1"/>
          <p:nvPr/>
        </p:nvSpPr>
        <p:spPr>
          <a:xfrm>
            <a:off x="10373987" y="1682765"/>
            <a:ext cx="1718740" cy="307777"/>
          </a:xfrm>
          <a:prstGeom prst="rect">
            <a:avLst/>
          </a:prstGeom>
          <a:noFill/>
        </p:spPr>
        <p:txBody>
          <a:bodyPr wrap="none" rtlCol="0">
            <a:spAutoFit/>
          </a:bodyPr>
          <a:lstStyle/>
          <a:p>
            <a:r>
              <a:rPr lang="en-US" sz="1400"/>
              <a:t>5GC IWK arch only</a:t>
            </a:r>
          </a:p>
        </p:txBody>
      </p:sp>
    </p:spTree>
    <p:extLst>
      <p:ext uri="{BB962C8B-B14F-4D97-AF65-F5344CB8AC3E}">
        <p14:creationId xmlns:p14="http://schemas.microsoft.com/office/powerpoint/2010/main" val="311313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9"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Line 24"/>
          <p:cNvSpPr>
            <a:spLocks noChangeShapeType="1"/>
          </p:cNvSpPr>
          <p:nvPr/>
        </p:nvSpPr>
        <p:spPr bwMode="auto">
          <a:xfrm>
            <a:off x="6584537" y="6465348"/>
            <a:ext cx="5209598" cy="0"/>
          </a:xfrm>
          <a:prstGeom prst="line">
            <a:avLst/>
          </a:prstGeom>
          <a:noFill/>
          <a:ln w="25400">
            <a:solidFill>
              <a:schemeClr val="tx1"/>
            </a:solidFill>
            <a:round/>
            <a:headEnd type="triangle" w="lg" len="lg"/>
            <a:tailEnd type="triangle" w="lg" len="lg"/>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58585A"/>
              </a:solidFill>
              <a:effectLst/>
              <a:uLnTx/>
              <a:uFillTx/>
              <a:latin typeface="Arial" charset="0"/>
              <a:ea typeface="+mn-ea"/>
              <a:cs typeface="+mn-cs"/>
            </a:endParaRPr>
          </a:p>
        </p:txBody>
      </p:sp>
      <p:sp>
        <p:nvSpPr>
          <p:cNvPr id="7" name="Rectangle: Rounded Corners 6">
            <a:extLst>
              <a:ext uri="{FF2B5EF4-FFF2-40B4-BE49-F238E27FC236}">
                <a16:creationId xmlns:a16="http://schemas.microsoft.com/office/drawing/2014/main" id="{5A2D524D-BFA5-4EAA-B4E8-3784ACF68C82}"/>
              </a:ext>
            </a:extLst>
          </p:cNvPr>
          <p:cNvSpPr/>
          <p:nvPr/>
        </p:nvSpPr>
        <p:spPr bwMode="auto">
          <a:xfrm>
            <a:off x="10124229" y="6192355"/>
            <a:ext cx="236035" cy="321612"/>
          </a:xfrm>
          <a:prstGeom prst="round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err="1">
              <a:ln>
                <a:noFill/>
              </a:ln>
              <a:solidFill>
                <a:schemeClr val="bg1"/>
              </a:solidFill>
              <a:effectLst/>
              <a:latin typeface="+mn-lt"/>
            </a:endParaRPr>
          </a:p>
        </p:txBody>
      </p:sp>
      <p:sp>
        <p:nvSpPr>
          <p:cNvPr id="3" name="Rectangle: Rounded Corners 2">
            <a:extLst>
              <a:ext uri="{FF2B5EF4-FFF2-40B4-BE49-F238E27FC236}">
                <a16:creationId xmlns:a16="http://schemas.microsoft.com/office/drawing/2014/main" id="{97767AEE-E285-4E0F-A69D-20D4A6C2ECD7}"/>
              </a:ext>
            </a:extLst>
          </p:cNvPr>
          <p:cNvSpPr/>
          <p:nvPr/>
        </p:nvSpPr>
        <p:spPr bwMode="auto">
          <a:xfrm>
            <a:off x="7050288" y="6020886"/>
            <a:ext cx="258323" cy="354693"/>
          </a:xfrm>
          <a:prstGeom prst="round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err="1">
              <a:ln>
                <a:noFill/>
              </a:ln>
              <a:solidFill>
                <a:schemeClr val="bg1"/>
              </a:solidFill>
              <a:effectLst/>
              <a:latin typeface="+mn-lt"/>
            </a:endParaRPr>
          </a:p>
        </p:txBody>
      </p:sp>
      <p:sp>
        <p:nvSpPr>
          <p:cNvPr id="9" name="Rectangle 8">
            <a:extLst>
              <a:ext uri="{FF2B5EF4-FFF2-40B4-BE49-F238E27FC236}">
                <a16:creationId xmlns:a16="http://schemas.microsoft.com/office/drawing/2014/main" id="{C3B3B075-7CAE-4E69-B450-FF30659DE90E}"/>
              </a:ext>
            </a:extLst>
          </p:cNvPr>
          <p:cNvSpPr/>
          <p:nvPr/>
        </p:nvSpPr>
        <p:spPr bwMode="auto">
          <a:xfrm>
            <a:off x="6012611" y="2010174"/>
            <a:ext cx="2313738" cy="2839781"/>
          </a:xfrm>
          <a:prstGeom prst="rect">
            <a:avLst/>
          </a:prstGeom>
          <a:no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err="1">
              <a:ln>
                <a:noFill/>
              </a:ln>
              <a:solidFill>
                <a:schemeClr val="bg1"/>
              </a:solidFill>
              <a:effectLst/>
              <a:latin typeface="+mn-lt"/>
            </a:endParaRPr>
          </a:p>
        </p:txBody>
      </p:sp>
      <p:sp>
        <p:nvSpPr>
          <p:cNvPr id="5" name="Content Placeholder 4"/>
          <p:cNvSpPr>
            <a:spLocks noGrp="1"/>
          </p:cNvSpPr>
          <p:nvPr>
            <p:ph sz="quarter" idx="10"/>
          </p:nvPr>
        </p:nvSpPr>
        <p:spPr>
          <a:xfrm>
            <a:off x="524933" y="1649314"/>
            <a:ext cx="5225305" cy="4322024"/>
          </a:xfrm>
        </p:spPr>
        <p:txBody>
          <a:bodyPr/>
          <a:lstStyle/>
          <a:p>
            <a:r>
              <a:rPr lang="en-US" altLang="sv-SE" sz="1800"/>
              <a:t>5GC capable devices (Option 2) always anchored in 5GC (also option 1 capable)</a:t>
            </a:r>
          </a:p>
          <a:p>
            <a:r>
              <a:rPr lang="en-US" altLang="sv-SE" sz="1800"/>
              <a:t>Legacy LTE only devices anchored in legacy EPC</a:t>
            </a:r>
          </a:p>
          <a:p>
            <a:r>
              <a:rPr lang="en-US" altLang="sv-SE" sz="1800"/>
              <a:t>IP session continuity ensured</a:t>
            </a:r>
          </a:p>
          <a:p>
            <a:pPr lvl="1"/>
            <a:r>
              <a:rPr lang="en-US" altLang="sv-SE" sz="1400"/>
              <a:t>SMF act as PGW CP for 5GC capable devices</a:t>
            </a:r>
          </a:p>
          <a:p>
            <a:pPr lvl="1"/>
            <a:r>
              <a:rPr lang="en-US" altLang="sv-SE" sz="1400"/>
              <a:t>UPF act as common anchor point for 5GC capable devices</a:t>
            </a:r>
          </a:p>
          <a:p>
            <a:pPr lvl="1"/>
            <a:r>
              <a:rPr lang="en-US" sz="1400"/>
              <a:t>* indicates 5GC NFs with EPC </a:t>
            </a:r>
            <a:r>
              <a:rPr lang="en-US" sz="1400" err="1"/>
              <a:t>iwk</a:t>
            </a:r>
            <a:r>
              <a:rPr lang="en-US" sz="1400"/>
              <a:t> capabilities</a:t>
            </a:r>
          </a:p>
          <a:p>
            <a:pPr lvl="1"/>
            <a:r>
              <a:rPr lang="sv-SE" altLang="sv-SE" sz="1400"/>
              <a:t>5</a:t>
            </a:r>
            <a:r>
              <a:rPr lang="en-US" altLang="sv-SE" sz="1400"/>
              <a:t>G Dual-Mode Core also include SGW functionality</a:t>
            </a:r>
          </a:p>
          <a:p>
            <a:r>
              <a:rPr lang="en-US" altLang="sv-SE" sz="1800"/>
              <a:t>New control plane interfaces</a:t>
            </a:r>
          </a:p>
          <a:p>
            <a:pPr lvl="1"/>
            <a:r>
              <a:rPr lang="en-US" altLang="sv-SE" sz="1400"/>
              <a:t>Connection between AMF and MME for context transfer (N26)</a:t>
            </a:r>
          </a:p>
          <a:p>
            <a:r>
              <a:rPr lang="en-US" altLang="sv-SE" sz="1800"/>
              <a:t>No impact on</a:t>
            </a:r>
          </a:p>
          <a:p>
            <a:pPr lvl="1"/>
            <a:r>
              <a:rPr lang="en-US" altLang="sv-SE" sz="1400"/>
              <a:t>legacy terminal fleet</a:t>
            </a:r>
          </a:p>
          <a:p>
            <a:pPr lvl="1"/>
            <a:r>
              <a:rPr lang="en-US" altLang="sv-SE" sz="1400"/>
              <a:t>existing customer base</a:t>
            </a:r>
          </a:p>
          <a:p>
            <a:pPr lvl="1">
              <a:lnSpc>
                <a:spcPct val="90000"/>
              </a:lnSpc>
            </a:pPr>
            <a:endParaRPr lang="en-US" sz="1800"/>
          </a:p>
        </p:txBody>
      </p:sp>
      <p:sp>
        <p:nvSpPr>
          <p:cNvPr id="4" name="Title 3"/>
          <p:cNvSpPr>
            <a:spLocks noGrp="1"/>
          </p:cNvSpPr>
          <p:nvPr>
            <p:ph type="title"/>
          </p:nvPr>
        </p:nvSpPr>
        <p:spPr>
          <a:xfrm>
            <a:off x="524935" y="239714"/>
            <a:ext cx="10656412" cy="1085371"/>
          </a:xfrm>
        </p:spPr>
        <p:txBody>
          <a:bodyPr>
            <a:normAutofit/>
          </a:bodyPr>
          <a:lstStyle/>
          <a:p>
            <a:r>
              <a:rPr lang="en-US">
                <a:solidFill>
                  <a:srgbClr val="181818"/>
                </a:solidFill>
              </a:rPr>
              <a:t>5GC-EPC tight interworking architecture – alt. b</a:t>
            </a:r>
            <a:br>
              <a:rPr lang="en-US" sz="3200">
                <a:solidFill>
                  <a:srgbClr val="181818"/>
                </a:solidFill>
              </a:rPr>
            </a:br>
            <a:r>
              <a:rPr lang="en-US" sz="2400">
                <a:solidFill>
                  <a:srgbClr val="181818"/>
                </a:solidFill>
              </a:rPr>
              <a:t>User plane path for </a:t>
            </a:r>
            <a:r>
              <a:rPr lang="en-US" altLang="sv-SE" sz="2400"/>
              <a:t>5GC capable </a:t>
            </a:r>
            <a:r>
              <a:rPr lang="en-US" sz="2400">
                <a:solidFill>
                  <a:srgbClr val="181818"/>
                </a:solidFill>
              </a:rPr>
              <a:t>UEs</a:t>
            </a:r>
            <a:endParaRPr lang="en-US" sz="3100"/>
          </a:p>
        </p:txBody>
      </p:sp>
      <p:sp>
        <p:nvSpPr>
          <p:cNvPr id="190" name="Freeform 6"/>
          <p:cNvSpPr>
            <a:spLocks/>
          </p:cNvSpPr>
          <p:nvPr/>
        </p:nvSpPr>
        <p:spPr bwMode="auto">
          <a:xfrm rot="16200000">
            <a:off x="7322650" y="5863893"/>
            <a:ext cx="294690" cy="207666"/>
          </a:xfrm>
          <a:custGeom>
            <a:avLst/>
            <a:gdLst>
              <a:gd name="T0" fmla="*/ 0 w 902524"/>
              <a:gd name="T1" fmla="*/ 0 h 356260"/>
              <a:gd name="T2" fmla="*/ 70688 w 902524"/>
              <a:gd name="T3" fmla="*/ 426247 h 356260"/>
              <a:gd name="T4" fmla="*/ 62654 w 902524"/>
              <a:gd name="T5" fmla="*/ 136397 h 356260"/>
              <a:gd name="T6" fmla="*/ 122097 w 902524"/>
              <a:gd name="T7" fmla="*/ 511492 h 356260"/>
              <a:gd name="T8" fmla="*/ 122097 w 902524"/>
              <a:gd name="T9" fmla="*/ 511492 h 356260"/>
              <a:gd name="T10" fmla="*/ 0 60000 65536"/>
              <a:gd name="T11" fmla="*/ 0 60000 65536"/>
              <a:gd name="T12" fmla="*/ 0 60000 65536"/>
              <a:gd name="T13" fmla="*/ 0 60000 65536"/>
              <a:gd name="T14" fmla="*/ 0 60000 65536"/>
              <a:gd name="T15" fmla="*/ 0 w 902524"/>
              <a:gd name="T16" fmla="*/ 0 h 356260"/>
              <a:gd name="T17" fmla="*/ 902524 w 902524"/>
              <a:gd name="T18" fmla="*/ 356260 h 356260"/>
            </a:gdLst>
            <a:ahLst/>
            <a:cxnLst>
              <a:cxn ang="T10">
                <a:pos x="T0" y="T1"/>
              </a:cxn>
              <a:cxn ang="T11">
                <a:pos x="T2" y="T3"/>
              </a:cxn>
              <a:cxn ang="T12">
                <a:pos x="T4" y="T5"/>
              </a:cxn>
              <a:cxn ang="T13">
                <a:pos x="T6" y="T7"/>
              </a:cxn>
              <a:cxn ang="T14">
                <a:pos x="T8" y="T9"/>
              </a:cxn>
            </a:cxnLst>
            <a:rect l="T15" t="T16" r="T17" b="T18"/>
            <a:pathLst>
              <a:path w="902524" h="356260">
                <a:moveTo>
                  <a:pt x="0" y="0"/>
                </a:moveTo>
                <a:lnTo>
                  <a:pt x="522514" y="296883"/>
                </a:lnTo>
                <a:lnTo>
                  <a:pt x="463137" y="95003"/>
                </a:lnTo>
                <a:lnTo>
                  <a:pt x="902524" y="356260"/>
                </a:lnTo>
              </a:path>
            </a:pathLst>
          </a:custGeom>
          <a:noFill/>
          <a:ln w="31750" algn="ctr">
            <a:solidFill>
              <a:schemeClr val="tx1"/>
            </a:solidFill>
            <a:round/>
            <a:headEnd type="triangle" w="med" len="med"/>
            <a:tailEnd type="triangle" w="med" len="med"/>
          </a:ln>
        </p:spPr>
        <p:txBody>
          <a:bodyPr wrap="none" lIns="72000" rIns="72000"/>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58585A"/>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cxnSp>
        <p:nvCxnSpPr>
          <p:cNvPr id="191" name="Straight Connector 190"/>
          <p:cNvCxnSpPr>
            <a:cxnSpLocks/>
            <a:stCxn id="77" idx="0"/>
          </p:cNvCxnSpPr>
          <p:nvPr/>
        </p:nvCxnSpPr>
        <p:spPr bwMode="auto">
          <a:xfrm flipH="1" flipV="1">
            <a:off x="9561746" y="1793972"/>
            <a:ext cx="532166" cy="407236"/>
          </a:xfrm>
          <a:prstGeom prst="line">
            <a:avLst/>
          </a:prstGeom>
          <a:solidFill>
            <a:schemeClr val="accent1"/>
          </a:solidFill>
          <a:ln w="22225" cap="flat" cmpd="sng" algn="ctr">
            <a:solidFill>
              <a:schemeClr val="tx1"/>
            </a:solidFill>
            <a:prstDash val="solid"/>
            <a:round/>
            <a:headEnd type="none" w="med" len="med"/>
            <a:tailEnd type="none" w="med" len="med"/>
          </a:ln>
          <a:effectLst/>
        </p:spPr>
      </p:cxnSp>
      <p:cxnSp>
        <p:nvCxnSpPr>
          <p:cNvPr id="236" name="Straight Connector 235"/>
          <p:cNvCxnSpPr>
            <a:cxnSpLocks/>
            <a:stCxn id="157" idx="2"/>
            <a:endCxn id="150" idx="0"/>
          </p:cNvCxnSpPr>
          <p:nvPr/>
        </p:nvCxnSpPr>
        <p:spPr bwMode="auto">
          <a:xfrm>
            <a:off x="6564369" y="4648994"/>
            <a:ext cx="932957" cy="477315"/>
          </a:xfrm>
          <a:prstGeom prst="line">
            <a:avLst/>
          </a:prstGeom>
          <a:solidFill>
            <a:schemeClr val="accent1"/>
          </a:solidFill>
          <a:ln w="19050" cap="flat" cmpd="sng" algn="ctr">
            <a:solidFill>
              <a:schemeClr val="tx1"/>
            </a:solidFill>
            <a:prstDash val="sysDash"/>
            <a:round/>
            <a:headEnd type="none" w="med" len="med"/>
            <a:tailEnd type="none" w="med" len="med"/>
          </a:ln>
          <a:effectLst/>
        </p:spPr>
      </p:cxnSp>
      <p:cxnSp>
        <p:nvCxnSpPr>
          <p:cNvPr id="281" name="Straight Connector 280"/>
          <p:cNvCxnSpPr>
            <a:cxnSpLocks/>
            <a:stCxn id="77" idx="2"/>
            <a:endCxn id="153" idx="0"/>
          </p:cNvCxnSpPr>
          <p:nvPr/>
        </p:nvCxnSpPr>
        <p:spPr bwMode="auto">
          <a:xfrm>
            <a:off x="10093912" y="3074965"/>
            <a:ext cx="776794" cy="2025892"/>
          </a:xfrm>
          <a:prstGeom prst="line">
            <a:avLst/>
          </a:prstGeom>
          <a:solidFill>
            <a:schemeClr val="accent1"/>
          </a:solidFill>
          <a:ln w="22225" cap="flat" cmpd="sng" algn="ctr">
            <a:solidFill>
              <a:schemeClr val="tx1"/>
            </a:solidFill>
            <a:prstDash val="solid"/>
            <a:round/>
            <a:headEnd type="none" w="med" len="med"/>
            <a:tailEnd type="none" w="med" len="med"/>
          </a:ln>
          <a:effectLst/>
        </p:spPr>
      </p:cxnSp>
      <p:sp>
        <p:nvSpPr>
          <p:cNvPr id="282" name="Freeform 6"/>
          <p:cNvSpPr>
            <a:spLocks/>
          </p:cNvSpPr>
          <p:nvPr/>
        </p:nvSpPr>
        <p:spPr bwMode="auto">
          <a:xfrm rot="15918123">
            <a:off x="10698717" y="5958619"/>
            <a:ext cx="374431" cy="128866"/>
          </a:xfrm>
          <a:custGeom>
            <a:avLst/>
            <a:gdLst>
              <a:gd name="T0" fmla="*/ 0 w 902524"/>
              <a:gd name="T1" fmla="*/ 0 h 356260"/>
              <a:gd name="T2" fmla="*/ 70688 w 902524"/>
              <a:gd name="T3" fmla="*/ 426247 h 356260"/>
              <a:gd name="T4" fmla="*/ 62654 w 902524"/>
              <a:gd name="T5" fmla="*/ 136397 h 356260"/>
              <a:gd name="T6" fmla="*/ 122097 w 902524"/>
              <a:gd name="T7" fmla="*/ 511492 h 356260"/>
              <a:gd name="T8" fmla="*/ 122097 w 902524"/>
              <a:gd name="T9" fmla="*/ 511492 h 356260"/>
              <a:gd name="T10" fmla="*/ 0 60000 65536"/>
              <a:gd name="T11" fmla="*/ 0 60000 65536"/>
              <a:gd name="T12" fmla="*/ 0 60000 65536"/>
              <a:gd name="T13" fmla="*/ 0 60000 65536"/>
              <a:gd name="T14" fmla="*/ 0 60000 65536"/>
              <a:gd name="T15" fmla="*/ 0 w 902524"/>
              <a:gd name="T16" fmla="*/ 0 h 356260"/>
              <a:gd name="T17" fmla="*/ 902524 w 902524"/>
              <a:gd name="T18" fmla="*/ 356260 h 356260"/>
            </a:gdLst>
            <a:ahLst/>
            <a:cxnLst>
              <a:cxn ang="T10">
                <a:pos x="T0" y="T1"/>
              </a:cxn>
              <a:cxn ang="T11">
                <a:pos x="T2" y="T3"/>
              </a:cxn>
              <a:cxn ang="T12">
                <a:pos x="T4" y="T5"/>
              </a:cxn>
              <a:cxn ang="T13">
                <a:pos x="T6" y="T7"/>
              </a:cxn>
              <a:cxn ang="T14">
                <a:pos x="T8" y="T9"/>
              </a:cxn>
            </a:cxnLst>
            <a:rect l="T15" t="T16" r="T17" b="T18"/>
            <a:pathLst>
              <a:path w="902524" h="356260">
                <a:moveTo>
                  <a:pt x="0" y="0"/>
                </a:moveTo>
                <a:lnTo>
                  <a:pt x="522514" y="296883"/>
                </a:lnTo>
                <a:lnTo>
                  <a:pt x="463137" y="95003"/>
                </a:lnTo>
                <a:lnTo>
                  <a:pt x="902524" y="356260"/>
                </a:lnTo>
              </a:path>
            </a:pathLst>
          </a:custGeom>
          <a:noFill/>
          <a:ln w="31750" algn="ctr">
            <a:solidFill>
              <a:schemeClr val="tx1"/>
            </a:solidFill>
            <a:round/>
            <a:headEnd type="triangle" w="med" len="med"/>
            <a:tailEnd type="triangle" w="med" len="med"/>
          </a:ln>
        </p:spPr>
        <p:txBody>
          <a:bodyPr wrap="none" lIns="72000" rIns="72000"/>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58585A"/>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cxnSp>
        <p:nvCxnSpPr>
          <p:cNvPr id="283" name="Straight Connector 282"/>
          <p:cNvCxnSpPr>
            <a:cxnSpLocks/>
            <a:stCxn id="154" idx="2"/>
            <a:endCxn id="153" idx="0"/>
          </p:cNvCxnSpPr>
          <p:nvPr/>
        </p:nvCxnSpPr>
        <p:spPr bwMode="auto">
          <a:xfrm flipH="1">
            <a:off x="10870706" y="4630355"/>
            <a:ext cx="472194" cy="470502"/>
          </a:xfrm>
          <a:prstGeom prst="line">
            <a:avLst/>
          </a:prstGeom>
          <a:solidFill>
            <a:schemeClr val="accent1"/>
          </a:solidFill>
          <a:ln w="19050" cap="flat" cmpd="sng" algn="ctr">
            <a:solidFill>
              <a:schemeClr val="tx1"/>
            </a:solidFill>
            <a:prstDash val="sysDash"/>
            <a:round/>
            <a:headEnd type="none" w="med" len="med"/>
            <a:tailEnd type="none" w="med" len="med"/>
          </a:ln>
          <a:effectLst/>
        </p:spPr>
      </p:cxnSp>
      <p:cxnSp>
        <p:nvCxnSpPr>
          <p:cNvPr id="306" name="Straight Connector 305"/>
          <p:cNvCxnSpPr>
            <a:cxnSpLocks/>
            <a:stCxn id="76" idx="2"/>
            <a:endCxn id="154" idx="0"/>
          </p:cNvCxnSpPr>
          <p:nvPr/>
        </p:nvCxnSpPr>
        <p:spPr bwMode="auto">
          <a:xfrm flipH="1">
            <a:off x="11342900" y="3722149"/>
            <a:ext cx="39" cy="129041"/>
          </a:xfrm>
          <a:prstGeom prst="line">
            <a:avLst/>
          </a:prstGeom>
          <a:solidFill>
            <a:schemeClr val="accent1"/>
          </a:solidFill>
          <a:ln w="19050" cap="flat" cmpd="sng" algn="ctr">
            <a:solidFill>
              <a:schemeClr val="tx1"/>
            </a:solidFill>
            <a:prstDash val="sysDash"/>
            <a:round/>
            <a:headEnd type="none" w="med" len="med"/>
            <a:tailEnd type="none" w="med" len="med"/>
          </a:ln>
          <a:effectLst/>
        </p:spPr>
      </p:cxnSp>
      <p:cxnSp>
        <p:nvCxnSpPr>
          <p:cNvPr id="308" name="Straight Connector 307"/>
          <p:cNvCxnSpPr>
            <a:cxnSpLocks/>
            <a:stCxn id="155" idx="3"/>
            <a:endCxn id="76" idx="0"/>
          </p:cNvCxnSpPr>
          <p:nvPr/>
        </p:nvCxnSpPr>
        <p:spPr bwMode="auto">
          <a:xfrm>
            <a:off x="10614230" y="2640744"/>
            <a:ext cx="728709" cy="207648"/>
          </a:xfrm>
          <a:prstGeom prst="line">
            <a:avLst/>
          </a:prstGeom>
          <a:solidFill>
            <a:schemeClr val="accent1"/>
          </a:solidFill>
          <a:ln w="19050" cap="flat" cmpd="sng" algn="ctr">
            <a:solidFill>
              <a:schemeClr val="tx1"/>
            </a:solidFill>
            <a:prstDash val="sysDash"/>
            <a:round/>
            <a:headEnd type="none" w="med" len="med"/>
            <a:tailEnd type="none" w="med" len="med"/>
          </a:ln>
          <a:effectLst/>
        </p:spPr>
      </p:cxnSp>
      <p:grpSp>
        <p:nvGrpSpPr>
          <p:cNvPr id="316" name="Group 315"/>
          <p:cNvGrpSpPr/>
          <p:nvPr/>
        </p:nvGrpSpPr>
        <p:grpSpPr>
          <a:xfrm>
            <a:off x="8416835" y="1065951"/>
            <a:ext cx="1375355" cy="862393"/>
            <a:chOff x="9038846" y="4514377"/>
            <a:chExt cx="2250397" cy="1719278"/>
          </a:xfrm>
        </p:grpSpPr>
        <p:sp>
          <p:nvSpPr>
            <p:cNvPr id="317" name="Freeform 34"/>
            <p:cNvSpPr>
              <a:spLocks noChangeAspect="1"/>
            </p:cNvSpPr>
            <p:nvPr/>
          </p:nvSpPr>
          <p:spPr bwMode="auto">
            <a:xfrm>
              <a:off x="9038846" y="4514377"/>
              <a:ext cx="2250397" cy="1719278"/>
            </a:xfrm>
            <a:custGeom>
              <a:avLst/>
              <a:gdLst>
                <a:gd name="T0" fmla="*/ 15322411 w 522"/>
                <a:gd name="T1" fmla="*/ 59674397 h 399"/>
                <a:gd name="T2" fmla="*/ 4342078 w 522"/>
                <a:gd name="T3" fmla="*/ 44798810 h 399"/>
                <a:gd name="T4" fmla="*/ 0 w 522"/>
                <a:gd name="T5" fmla="*/ 34281387 h 399"/>
                <a:gd name="T6" fmla="*/ 13445428 w 522"/>
                <a:gd name="T7" fmla="*/ 18556182 h 399"/>
                <a:gd name="T8" fmla="*/ 25222172 w 522"/>
                <a:gd name="T9" fmla="*/ 6870450 h 399"/>
                <a:gd name="T10" fmla="*/ 46815215 w 522"/>
                <a:gd name="T11" fmla="*/ 0 h 399"/>
                <a:gd name="T12" fmla="*/ 63288766 w 522"/>
                <a:gd name="T13" fmla="*/ 12029493 h 399"/>
                <a:gd name="T14" fmla="*/ 72398755 w 522"/>
                <a:gd name="T15" fmla="*/ 14239600 h 399"/>
                <a:gd name="T16" fmla="*/ 72664127 w 522"/>
                <a:gd name="T17" fmla="*/ 16070027 h 399"/>
                <a:gd name="T18" fmla="*/ 70827127 w 522"/>
                <a:gd name="T19" fmla="*/ 16343079 h 399"/>
                <a:gd name="T20" fmla="*/ 62629961 w 522"/>
                <a:gd name="T21" fmla="*/ 14718417 h 399"/>
                <a:gd name="T22" fmla="*/ 61056958 w 522"/>
                <a:gd name="T23" fmla="*/ 13728968 h 399"/>
                <a:gd name="T24" fmla="*/ 33482122 w 522"/>
                <a:gd name="T25" fmla="*/ 11543714 h 399"/>
                <a:gd name="T26" fmla="*/ 32488820 w 522"/>
                <a:gd name="T27" fmla="*/ 12179925 h 399"/>
                <a:gd name="T28" fmla="*/ 25222172 w 522"/>
                <a:gd name="T29" fmla="*/ 9566315 h 399"/>
                <a:gd name="T30" fmla="*/ 16166319 w 522"/>
                <a:gd name="T31" fmla="*/ 18556182 h 399"/>
                <a:gd name="T32" fmla="*/ 16166319 w 522"/>
                <a:gd name="T33" fmla="*/ 21233511 h 399"/>
                <a:gd name="T34" fmla="*/ 15171460 w 522"/>
                <a:gd name="T35" fmla="*/ 21746290 h 399"/>
                <a:gd name="T36" fmla="*/ 6693185 w 522"/>
                <a:gd name="T37" fmla="*/ 43474041 h 399"/>
                <a:gd name="T38" fmla="*/ 7061207 w 522"/>
                <a:gd name="T39" fmla="*/ 44949086 h 399"/>
                <a:gd name="T40" fmla="*/ 15322411 w 522"/>
                <a:gd name="T41" fmla="*/ 57005579 h 399"/>
                <a:gd name="T42" fmla="*/ 18890363 w 522"/>
                <a:gd name="T43" fmla="*/ 56345442 h 399"/>
                <a:gd name="T44" fmla="*/ 20728615 w 522"/>
                <a:gd name="T45" fmla="*/ 57005579 h 399"/>
                <a:gd name="T46" fmla="*/ 31006315 w 522"/>
                <a:gd name="T47" fmla="*/ 63989791 h 399"/>
                <a:gd name="T48" fmla="*/ 40750026 w 522"/>
                <a:gd name="T49" fmla="*/ 58986125 h 399"/>
                <a:gd name="T50" fmla="*/ 41749956 w 522"/>
                <a:gd name="T51" fmla="*/ 59314265 h 399"/>
                <a:gd name="T52" fmla="*/ 57914511 w 522"/>
                <a:gd name="T53" fmla="*/ 56495062 h 399"/>
                <a:gd name="T54" fmla="*/ 58910619 w 522"/>
                <a:gd name="T55" fmla="*/ 55859731 h 399"/>
                <a:gd name="T56" fmla="*/ 66484669 w 522"/>
                <a:gd name="T57" fmla="*/ 58324971 h 399"/>
                <a:gd name="T58" fmla="*/ 76585036 w 522"/>
                <a:gd name="T59" fmla="*/ 48279962 h 399"/>
                <a:gd name="T60" fmla="*/ 77737381 w 522"/>
                <a:gd name="T61" fmla="*/ 46806105 h 399"/>
                <a:gd name="T62" fmla="*/ 85155076 w 522"/>
                <a:gd name="T63" fmla="*/ 38294923 h 399"/>
                <a:gd name="T64" fmla="*/ 76585036 w 522"/>
                <a:gd name="T65" fmla="*/ 29241337 h 399"/>
                <a:gd name="T66" fmla="*/ 76228470 w 522"/>
                <a:gd name="T67" fmla="*/ 28249952 h 399"/>
                <a:gd name="T68" fmla="*/ 74390161 w 522"/>
                <a:gd name="T69" fmla="*/ 19880759 h 399"/>
                <a:gd name="T70" fmla="*/ 74747809 w 522"/>
                <a:gd name="T71" fmla="*/ 17899842 h 399"/>
                <a:gd name="T72" fmla="*/ 79087081 w 522"/>
                <a:gd name="T73" fmla="*/ 26420054 h 399"/>
                <a:gd name="T74" fmla="*/ 79087081 w 522"/>
                <a:gd name="T75" fmla="*/ 27411003 h 399"/>
                <a:gd name="T76" fmla="*/ 79304899 w 522"/>
                <a:gd name="T77" fmla="*/ 49118805 h 399"/>
                <a:gd name="T78" fmla="*/ 66484669 w 522"/>
                <a:gd name="T79" fmla="*/ 61019112 h 399"/>
                <a:gd name="T80" fmla="*/ 48438070 w 522"/>
                <a:gd name="T81" fmla="*/ 64343038 h 399"/>
                <a:gd name="T82" fmla="*/ 41262602 w 522"/>
                <a:gd name="T83" fmla="*/ 62160644 h 399"/>
                <a:gd name="T84" fmla="*/ 18668376 w 522"/>
                <a:gd name="T85" fmla="*/ 59190764 h 39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22"/>
                <a:gd name="T130" fmla="*/ 0 h 399"/>
                <a:gd name="T131" fmla="*/ 522 w 522"/>
                <a:gd name="T132" fmla="*/ 399 h 39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22" h="399">
                  <a:moveTo>
                    <a:pt x="111" y="354"/>
                  </a:moveTo>
                  <a:cubicBezTo>
                    <a:pt x="105" y="356"/>
                    <a:pt x="98" y="357"/>
                    <a:pt x="91" y="357"/>
                  </a:cubicBezTo>
                  <a:cubicBezTo>
                    <a:pt x="91" y="357"/>
                    <a:pt x="91" y="357"/>
                    <a:pt x="91" y="357"/>
                  </a:cubicBezTo>
                  <a:cubicBezTo>
                    <a:pt x="53" y="357"/>
                    <a:pt x="23" y="326"/>
                    <a:pt x="23" y="288"/>
                  </a:cubicBezTo>
                  <a:cubicBezTo>
                    <a:pt x="23" y="288"/>
                    <a:pt x="23" y="288"/>
                    <a:pt x="23" y="288"/>
                  </a:cubicBezTo>
                  <a:cubicBezTo>
                    <a:pt x="23" y="281"/>
                    <a:pt x="24" y="275"/>
                    <a:pt x="26" y="268"/>
                  </a:cubicBezTo>
                  <a:cubicBezTo>
                    <a:pt x="26" y="268"/>
                    <a:pt x="26" y="268"/>
                    <a:pt x="26" y="268"/>
                  </a:cubicBezTo>
                  <a:cubicBezTo>
                    <a:pt x="10" y="252"/>
                    <a:pt x="0" y="230"/>
                    <a:pt x="0" y="205"/>
                  </a:cubicBezTo>
                  <a:cubicBezTo>
                    <a:pt x="0" y="205"/>
                    <a:pt x="0" y="205"/>
                    <a:pt x="0" y="205"/>
                  </a:cubicBezTo>
                  <a:cubicBezTo>
                    <a:pt x="0" y="159"/>
                    <a:pt x="35" y="120"/>
                    <a:pt x="81" y="115"/>
                  </a:cubicBezTo>
                  <a:cubicBezTo>
                    <a:pt x="81" y="115"/>
                    <a:pt x="81" y="115"/>
                    <a:pt x="81" y="115"/>
                  </a:cubicBezTo>
                  <a:cubicBezTo>
                    <a:pt x="80" y="114"/>
                    <a:pt x="80" y="112"/>
                    <a:pt x="80" y="111"/>
                  </a:cubicBezTo>
                  <a:cubicBezTo>
                    <a:pt x="80" y="111"/>
                    <a:pt x="80" y="111"/>
                    <a:pt x="80" y="111"/>
                  </a:cubicBezTo>
                  <a:cubicBezTo>
                    <a:pt x="80" y="72"/>
                    <a:pt x="111" y="41"/>
                    <a:pt x="150" y="41"/>
                  </a:cubicBezTo>
                  <a:cubicBezTo>
                    <a:pt x="150" y="41"/>
                    <a:pt x="150" y="41"/>
                    <a:pt x="150" y="41"/>
                  </a:cubicBezTo>
                  <a:cubicBezTo>
                    <a:pt x="164" y="41"/>
                    <a:pt x="177" y="46"/>
                    <a:pt x="188" y="53"/>
                  </a:cubicBezTo>
                  <a:cubicBezTo>
                    <a:pt x="188" y="53"/>
                    <a:pt x="188" y="53"/>
                    <a:pt x="188" y="53"/>
                  </a:cubicBezTo>
                  <a:cubicBezTo>
                    <a:pt x="206" y="21"/>
                    <a:pt x="240" y="0"/>
                    <a:pt x="278" y="0"/>
                  </a:cubicBezTo>
                  <a:cubicBezTo>
                    <a:pt x="278" y="0"/>
                    <a:pt x="278" y="0"/>
                    <a:pt x="278" y="0"/>
                  </a:cubicBezTo>
                  <a:cubicBezTo>
                    <a:pt x="324" y="0"/>
                    <a:pt x="363" y="30"/>
                    <a:pt x="376" y="72"/>
                  </a:cubicBezTo>
                  <a:cubicBezTo>
                    <a:pt x="376" y="72"/>
                    <a:pt x="376" y="72"/>
                    <a:pt x="376" y="72"/>
                  </a:cubicBezTo>
                  <a:cubicBezTo>
                    <a:pt x="379" y="72"/>
                    <a:pt x="381" y="71"/>
                    <a:pt x="383" y="71"/>
                  </a:cubicBezTo>
                  <a:cubicBezTo>
                    <a:pt x="383" y="71"/>
                    <a:pt x="383" y="71"/>
                    <a:pt x="383" y="71"/>
                  </a:cubicBezTo>
                  <a:cubicBezTo>
                    <a:pt x="400" y="71"/>
                    <a:pt x="416" y="76"/>
                    <a:pt x="430" y="85"/>
                  </a:cubicBezTo>
                  <a:cubicBezTo>
                    <a:pt x="430" y="85"/>
                    <a:pt x="430" y="85"/>
                    <a:pt x="430" y="85"/>
                  </a:cubicBezTo>
                  <a:cubicBezTo>
                    <a:pt x="430" y="85"/>
                    <a:pt x="430" y="85"/>
                    <a:pt x="430" y="85"/>
                  </a:cubicBezTo>
                  <a:cubicBezTo>
                    <a:pt x="433" y="87"/>
                    <a:pt x="434" y="92"/>
                    <a:pt x="432" y="96"/>
                  </a:cubicBezTo>
                  <a:cubicBezTo>
                    <a:pt x="432" y="96"/>
                    <a:pt x="432" y="96"/>
                    <a:pt x="432" y="96"/>
                  </a:cubicBezTo>
                  <a:cubicBezTo>
                    <a:pt x="430" y="100"/>
                    <a:pt x="425" y="101"/>
                    <a:pt x="421" y="98"/>
                  </a:cubicBezTo>
                  <a:cubicBezTo>
                    <a:pt x="421" y="98"/>
                    <a:pt x="421" y="98"/>
                    <a:pt x="421" y="98"/>
                  </a:cubicBezTo>
                  <a:cubicBezTo>
                    <a:pt x="410" y="91"/>
                    <a:pt x="397" y="87"/>
                    <a:pt x="383" y="87"/>
                  </a:cubicBezTo>
                  <a:cubicBezTo>
                    <a:pt x="383" y="87"/>
                    <a:pt x="383" y="87"/>
                    <a:pt x="383" y="87"/>
                  </a:cubicBezTo>
                  <a:cubicBezTo>
                    <a:pt x="379" y="87"/>
                    <a:pt x="376" y="88"/>
                    <a:pt x="372" y="88"/>
                  </a:cubicBezTo>
                  <a:cubicBezTo>
                    <a:pt x="372" y="88"/>
                    <a:pt x="372" y="88"/>
                    <a:pt x="372" y="88"/>
                  </a:cubicBezTo>
                  <a:cubicBezTo>
                    <a:pt x="368" y="89"/>
                    <a:pt x="364" y="86"/>
                    <a:pt x="363" y="82"/>
                  </a:cubicBezTo>
                  <a:cubicBezTo>
                    <a:pt x="363" y="82"/>
                    <a:pt x="363" y="82"/>
                    <a:pt x="363" y="82"/>
                  </a:cubicBezTo>
                  <a:cubicBezTo>
                    <a:pt x="354" y="44"/>
                    <a:pt x="319" y="16"/>
                    <a:pt x="278" y="16"/>
                  </a:cubicBezTo>
                  <a:cubicBezTo>
                    <a:pt x="278" y="16"/>
                    <a:pt x="278" y="16"/>
                    <a:pt x="278" y="16"/>
                  </a:cubicBezTo>
                  <a:cubicBezTo>
                    <a:pt x="242" y="16"/>
                    <a:pt x="212" y="38"/>
                    <a:pt x="199" y="69"/>
                  </a:cubicBezTo>
                  <a:cubicBezTo>
                    <a:pt x="199" y="69"/>
                    <a:pt x="199" y="69"/>
                    <a:pt x="199" y="69"/>
                  </a:cubicBezTo>
                  <a:cubicBezTo>
                    <a:pt x="198" y="71"/>
                    <a:pt x="195" y="73"/>
                    <a:pt x="193" y="73"/>
                  </a:cubicBezTo>
                  <a:cubicBezTo>
                    <a:pt x="193" y="73"/>
                    <a:pt x="193" y="73"/>
                    <a:pt x="193" y="73"/>
                  </a:cubicBezTo>
                  <a:cubicBezTo>
                    <a:pt x="190" y="74"/>
                    <a:pt x="188" y="73"/>
                    <a:pt x="186" y="72"/>
                  </a:cubicBezTo>
                  <a:cubicBezTo>
                    <a:pt x="186" y="72"/>
                    <a:pt x="186" y="72"/>
                    <a:pt x="186" y="72"/>
                  </a:cubicBezTo>
                  <a:cubicBezTo>
                    <a:pt x="176" y="63"/>
                    <a:pt x="164" y="57"/>
                    <a:pt x="150" y="57"/>
                  </a:cubicBezTo>
                  <a:cubicBezTo>
                    <a:pt x="150" y="57"/>
                    <a:pt x="150" y="57"/>
                    <a:pt x="150" y="57"/>
                  </a:cubicBezTo>
                  <a:cubicBezTo>
                    <a:pt x="120" y="57"/>
                    <a:pt x="96" y="81"/>
                    <a:pt x="96" y="111"/>
                  </a:cubicBezTo>
                  <a:cubicBezTo>
                    <a:pt x="96" y="111"/>
                    <a:pt x="96" y="111"/>
                    <a:pt x="96" y="111"/>
                  </a:cubicBezTo>
                  <a:cubicBezTo>
                    <a:pt x="96" y="114"/>
                    <a:pt x="97" y="118"/>
                    <a:pt x="97" y="121"/>
                  </a:cubicBezTo>
                  <a:cubicBezTo>
                    <a:pt x="97" y="121"/>
                    <a:pt x="97" y="121"/>
                    <a:pt x="97" y="121"/>
                  </a:cubicBezTo>
                  <a:cubicBezTo>
                    <a:pt x="98" y="123"/>
                    <a:pt x="97" y="126"/>
                    <a:pt x="96" y="127"/>
                  </a:cubicBezTo>
                  <a:cubicBezTo>
                    <a:pt x="96" y="127"/>
                    <a:pt x="96" y="127"/>
                    <a:pt x="96" y="127"/>
                  </a:cubicBezTo>
                  <a:cubicBezTo>
                    <a:pt x="94" y="129"/>
                    <a:pt x="92" y="130"/>
                    <a:pt x="90" y="130"/>
                  </a:cubicBezTo>
                  <a:cubicBezTo>
                    <a:pt x="90" y="130"/>
                    <a:pt x="90" y="130"/>
                    <a:pt x="90" y="130"/>
                  </a:cubicBezTo>
                  <a:cubicBezTo>
                    <a:pt x="49" y="131"/>
                    <a:pt x="16" y="164"/>
                    <a:pt x="16" y="205"/>
                  </a:cubicBezTo>
                  <a:cubicBezTo>
                    <a:pt x="16" y="205"/>
                    <a:pt x="16" y="205"/>
                    <a:pt x="16" y="205"/>
                  </a:cubicBezTo>
                  <a:cubicBezTo>
                    <a:pt x="16" y="227"/>
                    <a:pt x="25" y="247"/>
                    <a:pt x="40" y="260"/>
                  </a:cubicBezTo>
                  <a:cubicBezTo>
                    <a:pt x="40" y="260"/>
                    <a:pt x="40" y="260"/>
                    <a:pt x="40" y="260"/>
                  </a:cubicBezTo>
                  <a:cubicBezTo>
                    <a:pt x="43" y="263"/>
                    <a:pt x="43" y="266"/>
                    <a:pt x="42" y="269"/>
                  </a:cubicBezTo>
                  <a:cubicBezTo>
                    <a:pt x="42" y="269"/>
                    <a:pt x="42" y="269"/>
                    <a:pt x="42" y="269"/>
                  </a:cubicBezTo>
                  <a:cubicBezTo>
                    <a:pt x="40" y="275"/>
                    <a:pt x="39" y="282"/>
                    <a:pt x="39" y="288"/>
                  </a:cubicBezTo>
                  <a:cubicBezTo>
                    <a:pt x="39" y="288"/>
                    <a:pt x="39" y="288"/>
                    <a:pt x="39" y="288"/>
                  </a:cubicBezTo>
                  <a:cubicBezTo>
                    <a:pt x="39" y="318"/>
                    <a:pt x="62" y="341"/>
                    <a:pt x="91" y="341"/>
                  </a:cubicBezTo>
                  <a:cubicBezTo>
                    <a:pt x="91" y="341"/>
                    <a:pt x="91" y="341"/>
                    <a:pt x="91" y="341"/>
                  </a:cubicBezTo>
                  <a:cubicBezTo>
                    <a:pt x="99" y="341"/>
                    <a:pt x="106" y="340"/>
                    <a:pt x="112" y="337"/>
                  </a:cubicBezTo>
                  <a:cubicBezTo>
                    <a:pt x="112" y="337"/>
                    <a:pt x="112" y="337"/>
                    <a:pt x="112" y="337"/>
                  </a:cubicBezTo>
                  <a:cubicBezTo>
                    <a:pt x="114" y="336"/>
                    <a:pt x="116" y="336"/>
                    <a:pt x="118" y="337"/>
                  </a:cubicBezTo>
                  <a:cubicBezTo>
                    <a:pt x="118" y="337"/>
                    <a:pt x="118" y="337"/>
                    <a:pt x="118" y="337"/>
                  </a:cubicBezTo>
                  <a:cubicBezTo>
                    <a:pt x="120" y="338"/>
                    <a:pt x="122" y="339"/>
                    <a:pt x="123" y="341"/>
                  </a:cubicBezTo>
                  <a:cubicBezTo>
                    <a:pt x="123" y="341"/>
                    <a:pt x="123" y="341"/>
                    <a:pt x="123" y="341"/>
                  </a:cubicBezTo>
                  <a:cubicBezTo>
                    <a:pt x="132" y="366"/>
                    <a:pt x="156" y="383"/>
                    <a:pt x="184" y="383"/>
                  </a:cubicBezTo>
                  <a:cubicBezTo>
                    <a:pt x="184" y="383"/>
                    <a:pt x="184" y="383"/>
                    <a:pt x="184" y="383"/>
                  </a:cubicBezTo>
                  <a:cubicBezTo>
                    <a:pt x="206" y="383"/>
                    <a:pt x="225" y="373"/>
                    <a:pt x="237" y="357"/>
                  </a:cubicBezTo>
                  <a:cubicBezTo>
                    <a:pt x="237" y="357"/>
                    <a:pt x="237" y="357"/>
                    <a:pt x="237" y="357"/>
                  </a:cubicBezTo>
                  <a:cubicBezTo>
                    <a:pt x="238" y="355"/>
                    <a:pt x="240" y="354"/>
                    <a:pt x="242" y="353"/>
                  </a:cubicBezTo>
                  <a:cubicBezTo>
                    <a:pt x="242" y="353"/>
                    <a:pt x="242" y="353"/>
                    <a:pt x="242" y="353"/>
                  </a:cubicBezTo>
                  <a:cubicBezTo>
                    <a:pt x="244" y="353"/>
                    <a:pt x="246" y="354"/>
                    <a:pt x="248" y="355"/>
                  </a:cubicBezTo>
                  <a:cubicBezTo>
                    <a:pt x="248" y="355"/>
                    <a:pt x="248" y="355"/>
                    <a:pt x="248" y="355"/>
                  </a:cubicBezTo>
                  <a:cubicBezTo>
                    <a:pt x="259" y="364"/>
                    <a:pt x="273" y="369"/>
                    <a:pt x="288" y="369"/>
                  </a:cubicBezTo>
                  <a:cubicBezTo>
                    <a:pt x="288" y="369"/>
                    <a:pt x="288" y="369"/>
                    <a:pt x="288" y="369"/>
                  </a:cubicBezTo>
                  <a:cubicBezTo>
                    <a:pt x="312" y="369"/>
                    <a:pt x="333" y="356"/>
                    <a:pt x="344" y="338"/>
                  </a:cubicBezTo>
                  <a:cubicBezTo>
                    <a:pt x="344" y="338"/>
                    <a:pt x="344" y="338"/>
                    <a:pt x="344" y="338"/>
                  </a:cubicBezTo>
                  <a:cubicBezTo>
                    <a:pt x="345" y="336"/>
                    <a:pt x="347" y="334"/>
                    <a:pt x="350" y="334"/>
                  </a:cubicBezTo>
                  <a:cubicBezTo>
                    <a:pt x="350" y="334"/>
                    <a:pt x="350" y="334"/>
                    <a:pt x="350" y="334"/>
                  </a:cubicBezTo>
                  <a:cubicBezTo>
                    <a:pt x="352" y="334"/>
                    <a:pt x="354" y="334"/>
                    <a:pt x="356" y="336"/>
                  </a:cubicBezTo>
                  <a:cubicBezTo>
                    <a:pt x="356" y="336"/>
                    <a:pt x="356" y="336"/>
                    <a:pt x="356" y="336"/>
                  </a:cubicBezTo>
                  <a:cubicBezTo>
                    <a:pt x="367" y="344"/>
                    <a:pt x="380" y="349"/>
                    <a:pt x="395" y="349"/>
                  </a:cubicBezTo>
                  <a:cubicBezTo>
                    <a:pt x="395" y="349"/>
                    <a:pt x="395" y="349"/>
                    <a:pt x="395" y="349"/>
                  </a:cubicBezTo>
                  <a:cubicBezTo>
                    <a:pt x="428" y="349"/>
                    <a:pt x="455" y="322"/>
                    <a:pt x="455" y="289"/>
                  </a:cubicBezTo>
                  <a:cubicBezTo>
                    <a:pt x="455" y="289"/>
                    <a:pt x="455" y="289"/>
                    <a:pt x="455" y="289"/>
                  </a:cubicBezTo>
                  <a:cubicBezTo>
                    <a:pt x="455" y="289"/>
                    <a:pt x="455" y="288"/>
                    <a:pt x="455" y="288"/>
                  </a:cubicBezTo>
                  <a:cubicBezTo>
                    <a:pt x="455" y="288"/>
                    <a:pt x="455" y="288"/>
                    <a:pt x="455" y="288"/>
                  </a:cubicBezTo>
                  <a:cubicBezTo>
                    <a:pt x="455" y="284"/>
                    <a:pt x="458" y="280"/>
                    <a:pt x="462" y="280"/>
                  </a:cubicBezTo>
                  <a:cubicBezTo>
                    <a:pt x="462" y="280"/>
                    <a:pt x="462" y="280"/>
                    <a:pt x="462" y="280"/>
                  </a:cubicBezTo>
                  <a:cubicBezTo>
                    <a:pt x="487" y="276"/>
                    <a:pt x="506" y="255"/>
                    <a:pt x="506" y="229"/>
                  </a:cubicBezTo>
                  <a:cubicBezTo>
                    <a:pt x="506" y="229"/>
                    <a:pt x="506" y="229"/>
                    <a:pt x="506" y="229"/>
                  </a:cubicBezTo>
                  <a:cubicBezTo>
                    <a:pt x="506" y="203"/>
                    <a:pt x="486" y="181"/>
                    <a:pt x="460" y="178"/>
                  </a:cubicBezTo>
                  <a:cubicBezTo>
                    <a:pt x="460" y="178"/>
                    <a:pt x="460" y="178"/>
                    <a:pt x="460" y="178"/>
                  </a:cubicBezTo>
                  <a:cubicBezTo>
                    <a:pt x="458" y="178"/>
                    <a:pt x="456" y="177"/>
                    <a:pt x="455" y="175"/>
                  </a:cubicBezTo>
                  <a:cubicBezTo>
                    <a:pt x="455" y="175"/>
                    <a:pt x="455" y="175"/>
                    <a:pt x="455" y="175"/>
                  </a:cubicBezTo>
                  <a:cubicBezTo>
                    <a:pt x="453" y="173"/>
                    <a:pt x="453" y="171"/>
                    <a:pt x="453" y="169"/>
                  </a:cubicBezTo>
                  <a:cubicBezTo>
                    <a:pt x="453" y="169"/>
                    <a:pt x="453" y="169"/>
                    <a:pt x="453" y="169"/>
                  </a:cubicBezTo>
                  <a:cubicBezTo>
                    <a:pt x="454" y="165"/>
                    <a:pt x="454" y="162"/>
                    <a:pt x="454" y="158"/>
                  </a:cubicBezTo>
                  <a:cubicBezTo>
                    <a:pt x="454" y="158"/>
                    <a:pt x="454" y="158"/>
                    <a:pt x="454" y="158"/>
                  </a:cubicBezTo>
                  <a:cubicBezTo>
                    <a:pt x="454" y="143"/>
                    <a:pt x="449" y="130"/>
                    <a:pt x="442" y="119"/>
                  </a:cubicBezTo>
                  <a:cubicBezTo>
                    <a:pt x="442" y="119"/>
                    <a:pt x="442" y="119"/>
                    <a:pt x="442" y="119"/>
                  </a:cubicBezTo>
                  <a:cubicBezTo>
                    <a:pt x="439" y="115"/>
                    <a:pt x="440" y="110"/>
                    <a:pt x="444" y="107"/>
                  </a:cubicBezTo>
                  <a:cubicBezTo>
                    <a:pt x="444" y="107"/>
                    <a:pt x="444" y="107"/>
                    <a:pt x="444" y="107"/>
                  </a:cubicBezTo>
                  <a:cubicBezTo>
                    <a:pt x="448" y="105"/>
                    <a:pt x="453" y="106"/>
                    <a:pt x="455" y="110"/>
                  </a:cubicBezTo>
                  <a:cubicBezTo>
                    <a:pt x="455" y="110"/>
                    <a:pt x="455" y="110"/>
                    <a:pt x="455" y="110"/>
                  </a:cubicBezTo>
                  <a:cubicBezTo>
                    <a:pt x="464" y="123"/>
                    <a:pt x="470" y="140"/>
                    <a:pt x="470" y="158"/>
                  </a:cubicBezTo>
                  <a:cubicBezTo>
                    <a:pt x="470" y="158"/>
                    <a:pt x="470" y="158"/>
                    <a:pt x="470" y="158"/>
                  </a:cubicBezTo>
                  <a:cubicBezTo>
                    <a:pt x="470" y="160"/>
                    <a:pt x="470" y="162"/>
                    <a:pt x="470" y="164"/>
                  </a:cubicBezTo>
                  <a:cubicBezTo>
                    <a:pt x="470" y="164"/>
                    <a:pt x="470" y="164"/>
                    <a:pt x="470" y="164"/>
                  </a:cubicBezTo>
                  <a:cubicBezTo>
                    <a:pt x="500" y="170"/>
                    <a:pt x="522" y="197"/>
                    <a:pt x="522" y="229"/>
                  </a:cubicBezTo>
                  <a:cubicBezTo>
                    <a:pt x="522" y="229"/>
                    <a:pt x="522" y="229"/>
                    <a:pt x="522" y="229"/>
                  </a:cubicBezTo>
                  <a:cubicBezTo>
                    <a:pt x="522" y="261"/>
                    <a:pt x="500" y="287"/>
                    <a:pt x="471" y="294"/>
                  </a:cubicBezTo>
                  <a:cubicBezTo>
                    <a:pt x="471" y="294"/>
                    <a:pt x="471" y="294"/>
                    <a:pt x="471" y="294"/>
                  </a:cubicBezTo>
                  <a:cubicBezTo>
                    <a:pt x="468" y="334"/>
                    <a:pt x="435" y="365"/>
                    <a:pt x="395" y="365"/>
                  </a:cubicBezTo>
                  <a:cubicBezTo>
                    <a:pt x="395" y="365"/>
                    <a:pt x="395" y="365"/>
                    <a:pt x="395" y="365"/>
                  </a:cubicBezTo>
                  <a:cubicBezTo>
                    <a:pt x="379" y="365"/>
                    <a:pt x="365" y="361"/>
                    <a:pt x="353" y="353"/>
                  </a:cubicBezTo>
                  <a:cubicBezTo>
                    <a:pt x="353" y="353"/>
                    <a:pt x="353" y="353"/>
                    <a:pt x="353" y="353"/>
                  </a:cubicBezTo>
                  <a:cubicBezTo>
                    <a:pt x="338" y="372"/>
                    <a:pt x="315" y="385"/>
                    <a:pt x="288" y="385"/>
                  </a:cubicBezTo>
                  <a:cubicBezTo>
                    <a:pt x="288" y="385"/>
                    <a:pt x="288" y="385"/>
                    <a:pt x="288" y="385"/>
                  </a:cubicBezTo>
                  <a:cubicBezTo>
                    <a:pt x="272" y="385"/>
                    <a:pt x="257" y="380"/>
                    <a:pt x="245" y="372"/>
                  </a:cubicBezTo>
                  <a:cubicBezTo>
                    <a:pt x="245" y="372"/>
                    <a:pt x="245" y="372"/>
                    <a:pt x="245" y="372"/>
                  </a:cubicBezTo>
                  <a:cubicBezTo>
                    <a:pt x="230" y="389"/>
                    <a:pt x="208" y="399"/>
                    <a:pt x="184" y="399"/>
                  </a:cubicBezTo>
                  <a:cubicBezTo>
                    <a:pt x="184" y="399"/>
                    <a:pt x="184" y="399"/>
                    <a:pt x="184" y="399"/>
                  </a:cubicBezTo>
                  <a:cubicBezTo>
                    <a:pt x="152" y="399"/>
                    <a:pt x="125" y="381"/>
                    <a:pt x="111" y="354"/>
                  </a:cubicBezTo>
                  <a:close/>
                </a:path>
              </a:pathLst>
            </a:custGeom>
            <a:solidFill>
              <a:schemeClr val="tx1"/>
            </a:solidFill>
            <a:ln>
              <a:noFill/>
            </a:ln>
          </p:spPr>
          <p:txBody>
            <a:bodyPr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58585A"/>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18" name="Text Box 35"/>
            <p:cNvSpPr txBox="1">
              <a:spLocks noChangeAspect="1" noChangeArrowheads="1"/>
            </p:cNvSpPr>
            <p:nvPr/>
          </p:nvSpPr>
          <p:spPr bwMode="auto">
            <a:xfrm>
              <a:off x="9409282" y="5035527"/>
              <a:ext cx="1527777" cy="871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rIns="0" anchor="ctr">
              <a:spAutoFit/>
            </a:bodyPr>
            <a:lstStyle>
              <a:lvl1pPr algn="l" eaLnBrk="0" hangingPunct="0">
                <a:spcBef>
                  <a:spcPct val="20000"/>
                </a:spcBef>
                <a:buClr>
                  <a:srgbClr val="00A9D4"/>
                </a:buClr>
                <a:buFont typeface="Arial" charset="0"/>
                <a:buChar char="›"/>
                <a:defRPr sz="2400">
                  <a:solidFill>
                    <a:schemeClr val="tx1"/>
                  </a:solidFill>
                  <a:latin typeface="Arial" charset="0"/>
                </a:defRPr>
              </a:lvl1pPr>
              <a:lvl2pPr marL="742950" indent="-285750" algn="l"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algn="l"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algn="l"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algn="l"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58585A"/>
                  </a:solidFill>
                  <a:effectLst/>
                  <a:uLnTx/>
                  <a:uFillTx/>
                  <a:latin typeface="Segoe UI" panose="020B0502040204020203" pitchFamily="34" charset="0"/>
                  <a:ea typeface="Segoe UI" panose="020B0502040204020203" pitchFamily="34" charset="0"/>
                  <a:cs typeface="Segoe UI" panose="020B0502040204020203" pitchFamily="34" charset="0"/>
                </a:rPr>
                <a:t>IP services </a:t>
              </a:r>
            </a:p>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58585A"/>
                  </a:solidFill>
                  <a:effectLst/>
                  <a:uLnTx/>
                  <a:uFillTx/>
                  <a:latin typeface="Segoe UI" panose="020B0502040204020203" pitchFamily="34" charset="0"/>
                  <a:ea typeface="Segoe UI" panose="020B0502040204020203" pitchFamily="34" charset="0"/>
                  <a:cs typeface="Segoe UI" panose="020B0502040204020203" pitchFamily="34" charset="0"/>
                </a:rPr>
                <a:t>network </a:t>
              </a:r>
            </a:p>
          </p:txBody>
        </p:sp>
      </p:grpSp>
      <p:cxnSp>
        <p:nvCxnSpPr>
          <p:cNvPr id="319" name="Straight Connector 318"/>
          <p:cNvCxnSpPr>
            <a:cxnSpLocks/>
            <a:stCxn id="150" idx="0"/>
            <a:endCxn id="77" idx="2"/>
          </p:cNvCxnSpPr>
          <p:nvPr/>
        </p:nvCxnSpPr>
        <p:spPr bwMode="auto">
          <a:xfrm flipV="1">
            <a:off x="7497326" y="3074965"/>
            <a:ext cx="2596586" cy="2051344"/>
          </a:xfrm>
          <a:prstGeom prst="line">
            <a:avLst/>
          </a:prstGeom>
          <a:solidFill>
            <a:schemeClr val="accent1"/>
          </a:solidFill>
          <a:ln w="22225" cap="flat" cmpd="sng" algn="ctr">
            <a:solidFill>
              <a:schemeClr val="tx1"/>
            </a:solidFill>
            <a:prstDash val="solid"/>
            <a:round/>
            <a:headEnd type="none" w="med" len="med"/>
            <a:tailEnd type="none" w="med" len="med"/>
          </a:ln>
          <a:effectLst/>
        </p:spPr>
      </p:cxnSp>
      <p:cxnSp>
        <p:nvCxnSpPr>
          <p:cNvPr id="324" name="Straight Connector 323"/>
          <p:cNvCxnSpPr>
            <a:cxnSpLocks/>
          </p:cNvCxnSpPr>
          <p:nvPr/>
        </p:nvCxnSpPr>
        <p:spPr bwMode="auto">
          <a:xfrm>
            <a:off x="6804612" y="4497475"/>
            <a:ext cx="4435709" cy="13456"/>
          </a:xfrm>
          <a:prstGeom prst="line">
            <a:avLst/>
          </a:prstGeom>
          <a:solidFill>
            <a:schemeClr val="accent1"/>
          </a:solidFill>
          <a:ln w="19050" cap="flat" cmpd="sng" algn="ctr">
            <a:solidFill>
              <a:schemeClr val="tx1"/>
            </a:solidFill>
            <a:prstDash val="sysDash"/>
            <a:round/>
            <a:headEnd type="none" w="med" len="med"/>
            <a:tailEnd type="none" w="med" len="med"/>
          </a:ln>
          <a:effectLst/>
        </p:spPr>
      </p:cxnSp>
      <p:sp>
        <p:nvSpPr>
          <p:cNvPr id="101" name="TextBox 100">
            <a:extLst>
              <a:ext uri="{FF2B5EF4-FFF2-40B4-BE49-F238E27FC236}">
                <a16:creationId xmlns:a16="http://schemas.microsoft.com/office/drawing/2014/main" id="{9E9EA7EE-1990-4E5B-AAAF-FF0A4174DC72}"/>
              </a:ext>
            </a:extLst>
          </p:cNvPr>
          <p:cNvSpPr txBox="1"/>
          <p:nvPr/>
        </p:nvSpPr>
        <p:spPr>
          <a:xfrm>
            <a:off x="8839512" y="4051635"/>
            <a:ext cx="593432" cy="307777"/>
          </a:xfrm>
          <a:prstGeom prst="rect">
            <a:avLst/>
          </a:prstGeom>
          <a:noFill/>
        </p:spPr>
        <p:txBody>
          <a:bodyPr wrap="none" rtlCol="0">
            <a:spAutoFit/>
          </a:bodyPr>
          <a:lstStyle/>
          <a:p>
            <a:r>
              <a:rPr lang="en-US" sz="1400"/>
              <a:t>S1-U</a:t>
            </a:r>
          </a:p>
        </p:txBody>
      </p:sp>
      <p:sp>
        <p:nvSpPr>
          <p:cNvPr id="103" name="TextBox 102">
            <a:extLst>
              <a:ext uri="{FF2B5EF4-FFF2-40B4-BE49-F238E27FC236}">
                <a16:creationId xmlns:a16="http://schemas.microsoft.com/office/drawing/2014/main" id="{CFD6ABBE-A327-4D7D-8C47-7327D9217954}"/>
              </a:ext>
            </a:extLst>
          </p:cNvPr>
          <p:cNvSpPr txBox="1"/>
          <p:nvPr/>
        </p:nvSpPr>
        <p:spPr>
          <a:xfrm>
            <a:off x="8881729" y="4522380"/>
            <a:ext cx="511679" cy="307777"/>
          </a:xfrm>
          <a:prstGeom prst="rect">
            <a:avLst/>
          </a:prstGeom>
          <a:noFill/>
        </p:spPr>
        <p:txBody>
          <a:bodyPr wrap="none" rtlCol="0">
            <a:spAutoFit/>
          </a:bodyPr>
          <a:lstStyle/>
          <a:p>
            <a:r>
              <a:rPr lang="en-US" sz="1400"/>
              <a:t>N26</a:t>
            </a:r>
          </a:p>
        </p:txBody>
      </p:sp>
      <p:sp>
        <p:nvSpPr>
          <p:cNvPr id="6" name="TextBox 5">
            <a:extLst>
              <a:ext uri="{FF2B5EF4-FFF2-40B4-BE49-F238E27FC236}">
                <a16:creationId xmlns:a16="http://schemas.microsoft.com/office/drawing/2014/main" id="{77C97E59-48C8-44E9-A960-11825083B36B}"/>
              </a:ext>
            </a:extLst>
          </p:cNvPr>
          <p:cNvSpPr txBox="1"/>
          <p:nvPr/>
        </p:nvSpPr>
        <p:spPr>
          <a:xfrm>
            <a:off x="6051279" y="1675202"/>
            <a:ext cx="1181734" cy="307777"/>
          </a:xfrm>
          <a:prstGeom prst="rect">
            <a:avLst/>
          </a:prstGeom>
          <a:noFill/>
        </p:spPr>
        <p:txBody>
          <a:bodyPr wrap="none" rtlCol="0">
            <a:spAutoFit/>
          </a:bodyPr>
          <a:lstStyle/>
          <a:p>
            <a:r>
              <a:rPr lang="en-US" sz="1400"/>
              <a:t>Legacy EPC</a:t>
            </a:r>
          </a:p>
        </p:txBody>
      </p:sp>
      <p:sp>
        <p:nvSpPr>
          <p:cNvPr id="142" name="Rectangle 141">
            <a:extLst>
              <a:ext uri="{FF2B5EF4-FFF2-40B4-BE49-F238E27FC236}">
                <a16:creationId xmlns:a16="http://schemas.microsoft.com/office/drawing/2014/main" id="{4C2BFF0C-2FB8-4F71-A79B-ABFA8DC652BB}"/>
              </a:ext>
            </a:extLst>
          </p:cNvPr>
          <p:cNvSpPr/>
          <p:nvPr/>
        </p:nvSpPr>
        <p:spPr bwMode="auto">
          <a:xfrm>
            <a:off x="9432944" y="1990376"/>
            <a:ext cx="2607869" cy="2839781"/>
          </a:xfrm>
          <a:prstGeom prst="rect">
            <a:avLst/>
          </a:prstGeom>
          <a:no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err="1">
              <a:ln>
                <a:noFill/>
              </a:ln>
              <a:solidFill>
                <a:schemeClr val="bg1"/>
              </a:solidFill>
              <a:effectLst/>
              <a:latin typeface="+mn-lt"/>
            </a:endParaRPr>
          </a:p>
        </p:txBody>
      </p:sp>
      <p:sp>
        <p:nvSpPr>
          <p:cNvPr id="150" name="TextBox 149">
            <a:extLst>
              <a:ext uri="{FF2B5EF4-FFF2-40B4-BE49-F238E27FC236}">
                <a16:creationId xmlns:a16="http://schemas.microsoft.com/office/drawing/2014/main" id="{CB5CBBAC-611B-44BD-A53A-F41A29B75F2C}"/>
              </a:ext>
            </a:extLst>
          </p:cNvPr>
          <p:cNvSpPr txBox="1"/>
          <p:nvPr/>
        </p:nvSpPr>
        <p:spPr bwMode="auto">
          <a:xfrm>
            <a:off x="7257083" y="5126309"/>
            <a:ext cx="480486" cy="673127"/>
          </a:xfrm>
          <a:prstGeom prst="rect">
            <a:avLst/>
          </a:prstGeom>
          <a:solidFill>
            <a:schemeClr val="bg1"/>
          </a:solidFill>
          <a:ln w="19050">
            <a:solidFill>
              <a:schemeClr val="accent2">
                <a:lumMod val="75000"/>
              </a:schemeClr>
            </a:solidFill>
            <a:prstDash val="solid"/>
            <a:miter lim="800000"/>
            <a:headEnd/>
            <a:tailEnd/>
          </a:ln>
        </p:spPr>
        <p:txBody>
          <a:bodyPr vert="horz" wrap="square" lIns="0" tIns="18000" rIns="0" bIns="0" numCol="1" rtlCol="0" anchor="t" anchorCtr="0" compatLnSpc="1">
            <a:prstTxWarp prst="textNoShape">
              <a:avLst/>
            </a:prstTxWarp>
            <a:noAutofit/>
          </a:bodyPr>
          <a:lstStyle/>
          <a:p>
            <a:pPr algn="ctr">
              <a:buClr>
                <a:schemeClr val="tx1"/>
              </a:buClr>
            </a:pPr>
            <a:r>
              <a:rPr lang="en-US" sz="1800">
                <a:solidFill>
                  <a:schemeClr val="accent2">
                    <a:lumMod val="75000"/>
                  </a:schemeClr>
                </a:solidFill>
                <a:latin typeface="Ericsson Technical Icons" panose="00000500000000000000" pitchFamily="2" charset="0"/>
              </a:rPr>
              <a:t>B</a:t>
            </a:r>
            <a:endParaRPr lang="en-US" sz="1800">
              <a:solidFill>
                <a:schemeClr val="accent2">
                  <a:lumMod val="75000"/>
                </a:schemeClr>
              </a:solidFill>
            </a:endParaRPr>
          </a:p>
          <a:p>
            <a:pPr lvl="0" algn="ctr">
              <a:spcBef>
                <a:spcPts val="0"/>
              </a:spcBef>
              <a:buClr>
                <a:srgbClr val="181818"/>
              </a:buClr>
            </a:pPr>
            <a:br>
              <a:rPr lang="en-US" sz="800">
                <a:solidFill>
                  <a:schemeClr val="accent2">
                    <a:lumMod val="75000"/>
                  </a:schemeClr>
                </a:solidFill>
              </a:rPr>
            </a:br>
            <a:r>
              <a:rPr lang="en-US" sz="800">
                <a:solidFill>
                  <a:schemeClr val="accent2">
                    <a:lumMod val="75000"/>
                  </a:schemeClr>
                </a:solidFill>
              </a:rPr>
              <a:t>E-UTRAN</a:t>
            </a:r>
            <a:endParaRPr lang="en-US" sz="900">
              <a:solidFill>
                <a:schemeClr val="accent2">
                  <a:lumMod val="75000"/>
                </a:schemeClr>
              </a:solidFill>
            </a:endParaRPr>
          </a:p>
        </p:txBody>
      </p:sp>
      <p:sp>
        <p:nvSpPr>
          <p:cNvPr id="151" name="TextBox 150">
            <a:extLst>
              <a:ext uri="{FF2B5EF4-FFF2-40B4-BE49-F238E27FC236}">
                <a16:creationId xmlns:a16="http://schemas.microsoft.com/office/drawing/2014/main" id="{389A6B95-9C71-43C8-BE48-A2C4343B1F1E}"/>
              </a:ext>
            </a:extLst>
          </p:cNvPr>
          <p:cNvSpPr txBox="1"/>
          <p:nvPr/>
        </p:nvSpPr>
        <p:spPr bwMode="auto">
          <a:xfrm>
            <a:off x="9505600" y="736441"/>
            <a:ext cx="480486" cy="701644"/>
          </a:xfrm>
          <a:prstGeom prst="rect">
            <a:avLst/>
          </a:prstGeom>
          <a:solidFill>
            <a:schemeClr val="bg1"/>
          </a:solidFill>
          <a:ln w="19050">
            <a:solidFill>
              <a:schemeClr val="accent2">
                <a:lumMod val="75000"/>
              </a:schemeClr>
            </a:solidFill>
            <a:prstDash val="solid"/>
            <a:miter lim="800000"/>
            <a:headEnd/>
            <a:tailEnd/>
          </a:ln>
        </p:spPr>
        <p:txBody>
          <a:bodyPr vert="horz" wrap="square" lIns="0" tIns="18000" rIns="0" bIns="0" numCol="1" rtlCol="0" anchor="t" anchorCtr="0" compatLnSpc="1">
            <a:prstTxWarp prst="textNoShape">
              <a:avLst/>
            </a:prstTxWarp>
            <a:noAutofit/>
          </a:bodyPr>
          <a:lstStyle/>
          <a:p>
            <a:pPr algn="ctr">
              <a:lnSpc>
                <a:spcPct val="90000"/>
              </a:lnSpc>
              <a:spcBef>
                <a:spcPts val="300"/>
              </a:spcBef>
              <a:buClr>
                <a:schemeClr val="tx1"/>
              </a:buClr>
            </a:pPr>
            <a:r>
              <a:rPr lang="en-US" sz="1200">
                <a:solidFill>
                  <a:schemeClr val="accent2">
                    <a:lumMod val="75000"/>
                  </a:schemeClr>
                </a:solidFill>
                <a:latin typeface="Ericsson Technical Icons" panose="00000500000000000000" pitchFamily="2" charset="0"/>
              </a:rPr>
              <a:t>s</a:t>
            </a:r>
            <a:br>
              <a:rPr lang="en-US" sz="1200">
                <a:solidFill>
                  <a:schemeClr val="accent2">
                    <a:lumMod val="75000"/>
                  </a:schemeClr>
                </a:solidFill>
                <a:latin typeface="Ericsson Technical Icons" panose="00000500000000000000" pitchFamily="2" charset="0"/>
              </a:rPr>
            </a:br>
            <a:r>
              <a:rPr lang="en-US" sz="1200">
                <a:solidFill>
                  <a:schemeClr val="accent2">
                    <a:lumMod val="75000"/>
                  </a:schemeClr>
                </a:solidFill>
                <a:latin typeface="Ericsson Technical Icons" panose="00000500000000000000" pitchFamily="2" charset="0"/>
              </a:rPr>
              <a:t>g</a:t>
            </a:r>
          </a:p>
          <a:p>
            <a:pPr algn="ctr">
              <a:lnSpc>
                <a:spcPct val="90000"/>
              </a:lnSpc>
              <a:spcBef>
                <a:spcPts val="0"/>
              </a:spcBef>
              <a:buClr>
                <a:schemeClr val="tx1"/>
              </a:buClr>
            </a:pPr>
            <a:br>
              <a:rPr lang="en-US" sz="1100">
                <a:solidFill>
                  <a:schemeClr val="accent2">
                    <a:lumMod val="75000"/>
                  </a:schemeClr>
                </a:solidFill>
              </a:rPr>
            </a:br>
            <a:r>
              <a:rPr lang="en-US" sz="1100">
                <a:solidFill>
                  <a:schemeClr val="accent2">
                    <a:lumMod val="75000"/>
                  </a:schemeClr>
                </a:solidFill>
              </a:rPr>
              <a:t>IMS</a:t>
            </a:r>
            <a:endParaRPr lang="en-US" sz="1050">
              <a:solidFill>
                <a:schemeClr val="accent2">
                  <a:lumMod val="75000"/>
                </a:schemeClr>
              </a:solidFill>
            </a:endParaRPr>
          </a:p>
        </p:txBody>
      </p:sp>
      <p:sp>
        <p:nvSpPr>
          <p:cNvPr id="153" name="TextBox 152">
            <a:extLst>
              <a:ext uri="{FF2B5EF4-FFF2-40B4-BE49-F238E27FC236}">
                <a16:creationId xmlns:a16="http://schemas.microsoft.com/office/drawing/2014/main" id="{99812DC5-EA53-45B8-90FC-44CADA2AB0ED}"/>
              </a:ext>
            </a:extLst>
          </p:cNvPr>
          <p:cNvSpPr txBox="1"/>
          <p:nvPr/>
        </p:nvSpPr>
        <p:spPr bwMode="auto">
          <a:xfrm>
            <a:off x="10630463" y="5100857"/>
            <a:ext cx="480486" cy="699204"/>
          </a:xfrm>
          <a:prstGeom prst="rect">
            <a:avLst/>
          </a:prstGeom>
          <a:solidFill>
            <a:schemeClr val="bg1"/>
          </a:solidFill>
          <a:ln w="19050">
            <a:solidFill>
              <a:schemeClr val="accent1"/>
            </a:solidFill>
            <a:prstDash val="solid"/>
            <a:miter lim="800000"/>
            <a:headEnd/>
            <a:tailEnd/>
          </a:ln>
        </p:spPr>
        <p:txBody>
          <a:bodyPr vert="horz" wrap="square" lIns="0" tIns="18000" rIns="0" bIns="0" numCol="1" rtlCol="0" anchor="t" anchorCtr="0" compatLnSpc="1">
            <a:prstTxWarp prst="textNoShape">
              <a:avLst/>
            </a:prstTxWarp>
            <a:noAutofit/>
          </a:bodyPr>
          <a:lstStyle/>
          <a:p>
            <a:pPr algn="ctr">
              <a:buClr>
                <a:schemeClr val="tx1"/>
              </a:buClr>
            </a:pPr>
            <a:r>
              <a:rPr lang="en-US" sz="1800">
                <a:solidFill>
                  <a:schemeClr val="accent1"/>
                </a:solidFill>
                <a:latin typeface="Ericsson Technical Icons" panose="00000500000000000000" pitchFamily="2" charset="0"/>
              </a:rPr>
              <a:t>B</a:t>
            </a:r>
            <a:endParaRPr lang="en-US" sz="1800">
              <a:solidFill>
                <a:schemeClr val="accent1"/>
              </a:solidFill>
            </a:endParaRPr>
          </a:p>
          <a:p>
            <a:pPr algn="ctr">
              <a:buClr>
                <a:schemeClr val="tx1"/>
              </a:buClr>
            </a:pPr>
            <a:r>
              <a:rPr lang="en-US" sz="1050">
                <a:solidFill>
                  <a:schemeClr val="accent1"/>
                </a:solidFill>
              </a:rPr>
              <a:t>NG-</a:t>
            </a:r>
            <a:br>
              <a:rPr lang="en-US" sz="1050">
                <a:solidFill>
                  <a:schemeClr val="accent1"/>
                </a:solidFill>
              </a:rPr>
            </a:br>
            <a:r>
              <a:rPr lang="en-US" sz="1050">
                <a:solidFill>
                  <a:schemeClr val="accent1"/>
                </a:solidFill>
              </a:rPr>
              <a:t>RAN</a:t>
            </a:r>
          </a:p>
        </p:txBody>
      </p:sp>
      <p:sp>
        <p:nvSpPr>
          <p:cNvPr id="154" name="TextBox 153">
            <a:extLst>
              <a:ext uri="{FF2B5EF4-FFF2-40B4-BE49-F238E27FC236}">
                <a16:creationId xmlns:a16="http://schemas.microsoft.com/office/drawing/2014/main" id="{F27F9012-F078-4286-A073-68BD0B5D04D2}"/>
              </a:ext>
            </a:extLst>
          </p:cNvPr>
          <p:cNvSpPr txBox="1"/>
          <p:nvPr/>
        </p:nvSpPr>
        <p:spPr bwMode="auto">
          <a:xfrm>
            <a:off x="11102657" y="3851190"/>
            <a:ext cx="480486" cy="779165"/>
          </a:xfrm>
          <a:prstGeom prst="rect">
            <a:avLst/>
          </a:prstGeom>
          <a:solidFill>
            <a:schemeClr val="bg1"/>
          </a:solidFill>
          <a:ln w="19050">
            <a:solidFill>
              <a:schemeClr val="accent1"/>
            </a:solidFill>
            <a:prstDash val="solid"/>
            <a:miter lim="800000"/>
            <a:headEnd/>
            <a:tailEnd/>
          </a:ln>
        </p:spPr>
        <p:txBody>
          <a:bodyPr vert="horz" wrap="square" lIns="0" tIns="18000" rIns="0" bIns="0" numCol="1" rtlCol="0" anchor="t" anchorCtr="0" compatLnSpc="1">
            <a:prstTxWarp prst="textNoShape">
              <a:avLst/>
            </a:prstTxWarp>
            <a:noAutofit/>
          </a:bodyPr>
          <a:lstStyle/>
          <a:p>
            <a:pPr algn="ctr">
              <a:lnSpc>
                <a:spcPct val="90000"/>
              </a:lnSpc>
              <a:buClr>
                <a:schemeClr val="tx1"/>
              </a:buClr>
            </a:pPr>
            <a:r>
              <a:rPr lang="en-US" sz="1600">
                <a:solidFill>
                  <a:schemeClr val="accent1"/>
                </a:solidFill>
                <a:latin typeface="Ericsson Technical Icons" panose="00000500000000000000" pitchFamily="2" charset="0"/>
              </a:rPr>
              <a:t>s</a:t>
            </a:r>
          </a:p>
          <a:p>
            <a:pPr algn="ctr">
              <a:lnSpc>
                <a:spcPct val="90000"/>
              </a:lnSpc>
              <a:spcBef>
                <a:spcPts val="0"/>
              </a:spcBef>
              <a:buClr>
                <a:schemeClr val="tx1"/>
              </a:buClr>
            </a:pPr>
            <a:endParaRPr lang="en-US" sz="1100">
              <a:solidFill>
                <a:schemeClr val="accent1"/>
              </a:solidFill>
            </a:endParaRPr>
          </a:p>
          <a:p>
            <a:pPr algn="ctr">
              <a:lnSpc>
                <a:spcPct val="90000"/>
              </a:lnSpc>
              <a:spcBef>
                <a:spcPts val="0"/>
              </a:spcBef>
              <a:buClr>
                <a:schemeClr val="tx1"/>
              </a:buClr>
            </a:pPr>
            <a:r>
              <a:rPr lang="en-US" sz="1200">
                <a:solidFill>
                  <a:schemeClr val="accent1"/>
                </a:solidFill>
              </a:rPr>
              <a:t>AMF</a:t>
            </a:r>
            <a:br>
              <a:rPr lang="en-US" sz="1050">
                <a:solidFill>
                  <a:schemeClr val="accent1"/>
                </a:solidFill>
              </a:rPr>
            </a:br>
            <a:endParaRPr lang="en-US" sz="1050">
              <a:solidFill>
                <a:schemeClr val="accent1"/>
              </a:solidFill>
            </a:endParaRPr>
          </a:p>
        </p:txBody>
      </p:sp>
      <p:sp>
        <p:nvSpPr>
          <p:cNvPr id="155" name="TextBox 154">
            <a:extLst>
              <a:ext uri="{FF2B5EF4-FFF2-40B4-BE49-F238E27FC236}">
                <a16:creationId xmlns:a16="http://schemas.microsoft.com/office/drawing/2014/main" id="{EFDCE829-6982-415D-85D2-B38BA75FEC70}"/>
              </a:ext>
            </a:extLst>
          </p:cNvPr>
          <p:cNvSpPr txBox="1"/>
          <p:nvPr/>
        </p:nvSpPr>
        <p:spPr bwMode="auto">
          <a:xfrm>
            <a:off x="10133744" y="2251161"/>
            <a:ext cx="480486" cy="779165"/>
          </a:xfrm>
          <a:prstGeom prst="rect">
            <a:avLst/>
          </a:prstGeom>
          <a:solidFill>
            <a:schemeClr val="bg1"/>
          </a:solidFill>
          <a:ln w="19050">
            <a:solidFill>
              <a:schemeClr val="accent1"/>
            </a:solidFill>
            <a:prstDash val="solid"/>
            <a:miter lim="800000"/>
            <a:headEnd/>
            <a:tailEnd/>
          </a:ln>
        </p:spPr>
        <p:txBody>
          <a:bodyPr vert="horz" wrap="square" lIns="0" tIns="18000" rIns="0" bIns="0" numCol="1" rtlCol="0" anchor="t" anchorCtr="0" compatLnSpc="1">
            <a:prstTxWarp prst="textNoShape">
              <a:avLst/>
            </a:prstTxWarp>
            <a:noAutofit/>
          </a:bodyPr>
          <a:lstStyle/>
          <a:p>
            <a:pPr algn="ctr">
              <a:lnSpc>
                <a:spcPct val="90000"/>
              </a:lnSpc>
              <a:buClr>
                <a:schemeClr val="tx1"/>
              </a:buClr>
            </a:pPr>
            <a:r>
              <a:rPr lang="en-US" sz="1600">
                <a:solidFill>
                  <a:schemeClr val="accent1"/>
                </a:solidFill>
                <a:latin typeface="Ericsson Technical Icons" panose="00000500000000000000" pitchFamily="2" charset="0"/>
              </a:rPr>
              <a:t>g</a:t>
            </a:r>
          </a:p>
          <a:p>
            <a:pPr algn="ctr">
              <a:lnSpc>
                <a:spcPct val="90000"/>
              </a:lnSpc>
              <a:spcBef>
                <a:spcPts val="0"/>
              </a:spcBef>
              <a:buClr>
                <a:schemeClr val="tx1"/>
              </a:buClr>
            </a:pPr>
            <a:endParaRPr lang="en-US" sz="1050">
              <a:solidFill>
                <a:schemeClr val="accent1"/>
              </a:solidFill>
            </a:endParaRPr>
          </a:p>
          <a:p>
            <a:pPr algn="ctr">
              <a:lnSpc>
                <a:spcPct val="90000"/>
              </a:lnSpc>
              <a:spcBef>
                <a:spcPts val="0"/>
              </a:spcBef>
              <a:buClr>
                <a:schemeClr val="tx1"/>
              </a:buClr>
            </a:pPr>
            <a:r>
              <a:rPr lang="en-US" sz="1200">
                <a:solidFill>
                  <a:schemeClr val="accent1"/>
                </a:solidFill>
              </a:rPr>
              <a:t>UPF*</a:t>
            </a:r>
            <a:endParaRPr lang="en-US" sz="1000">
              <a:solidFill>
                <a:schemeClr val="accent1"/>
              </a:solidFill>
            </a:endParaRPr>
          </a:p>
        </p:txBody>
      </p:sp>
      <p:sp>
        <p:nvSpPr>
          <p:cNvPr id="156" name="TextBox 155">
            <a:extLst>
              <a:ext uri="{FF2B5EF4-FFF2-40B4-BE49-F238E27FC236}">
                <a16:creationId xmlns:a16="http://schemas.microsoft.com/office/drawing/2014/main" id="{E820A85B-CB1C-46A6-A7FE-68CA04F131A9}"/>
              </a:ext>
            </a:extLst>
          </p:cNvPr>
          <p:cNvSpPr txBox="1"/>
          <p:nvPr/>
        </p:nvSpPr>
        <p:spPr bwMode="auto">
          <a:xfrm>
            <a:off x="11393732" y="2899195"/>
            <a:ext cx="480486" cy="779165"/>
          </a:xfrm>
          <a:prstGeom prst="rect">
            <a:avLst/>
          </a:prstGeom>
          <a:solidFill>
            <a:schemeClr val="bg1"/>
          </a:solidFill>
          <a:ln w="19050">
            <a:solidFill>
              <a:schemeClr val="accent1"/>
            </a:solidFill>
            <a:prstDash val="solid"/>
            <a:miter lim="800000"/>
            <a:headEnd/>
            <a:tailEnd/>
          </a:ln>
        </p:spPr>
        <p:txBody>
          <a:bodyPr vert="horz" wrap="square" lIns="0" tIns="18000" rIns="0" bIns="0" numCol="1" rtlCol="0" anchor="t" anchorCtr="0" compatLnSpc="1">
            <a:prstTxWarp prst="textNoShape">
              <a:avLst/>
            </a:prstTxWarp>
            <a:noAutofit/>
          </a:bodyPr>
          <a:lstStyle/>
          <a:p>
            <a:pPr algn="ctr">
              <a:lnSpc>
                <a:spcPct val="90000"/>
              </a:lnSpc>
              <a:buClr>
                <a:schemeClr val="tx1"/>
              </a:buClr>
            </a:pPr>
            <a:r>
              <a:rPr lang="en-US" sz="1600">
                <a:solidFill>
                  <a:schemeClr val="accent1"/>
                </a:solidFill>
                <a:latin typeface="Ericsson Technical Icons" panose="00000500000000000000" pitchFamily="2" charset="0"/>
              </a:rPr>
              <a:t>s</a:t>
            </a:r>
          </a:p>
          <a:p>
            <a:pPr algn="ctr">
              <a:lnSpc>
                <a:spcPct val="90000"/>
              </a:lnSpc>
              <a:spcBef>
                <a:spcPts val="0"/>
              </a:spcBef>
              <a:buClr>
                <a:schemeClr val="tx1"/>
              </a:buClr>
            </a:pPr>
            <a:endParaRPr lang="en-US" sz="1100">
              <a:solidFill>
                <a:schemeClr val="accent1"/>
              </a:solidFill>
            </a:endParaRPr>
          </a:p>
          <a:p>
            <a:pPr algn="ctr">
              <a:lnSpc>
                <a:spcPct val="90000"/>
              </a:lnSpc>
              <a:spcBef>
                <a:spcPts val="0"/>
              </a:spcBef>
              <a:buClr>
                <a:schemeClr val="tx1"/>
              </a:buClr>
            </a:pPr>
            <a:r>
              <a:rPr lang="en-US" sz="1200">
                <a:solidFill>
                  <a:schemeClr val="accent1"/>
                </a:solidFill>
              </a:rPr>
              <a:t>SMF*</a:t>
            </a:r>
            <a:br>
              <a:rPr lang="en-US" sz="1050">
                <a:solidFill>
                  <a:schemeClr val="accent1"/>
                </a:solidFill>
              </a:rPr>
            </a:br>
            <a:endParaRPr lang="en-US" sz="1050">
              <a:solidFill>
                <a:schemeClr val="accent1"/>
              </a:solidFill>
            </a:endParaRPr>
          </a:p>
        </p:txBody>
      </p:sp>
      <p:sp>
        <p:nvSpPr>
          <p:cNvPr id="157" name="TextBox 156">
            <a:extLst>
              <a:ext uri="{FF2B5EF4-FFF2-40B4-BE49-F238E27FC236}">
                <a16:creationId xmlns:a16="http://schemas.microsoft.com/office/drawing/2014/main" id="{AF952DDE-8850-4B81-B152-45B1392F0E1C}"/>
              </a:ext>
            </a:extLst>
          </p:cNvPr>
          <p:cNvSpPr txBox="1"/>
          <p:nvPr/>
        </p:nvSpPr>
        <p:spPr bwMode="auto">
          <a:xfrm>
            <a:off x="6324126" y="3869829"/>
            <a:ext cx="480486" cy="779165"/>
          </a:xfrm>
          <a:prstGeom prst="rect">
            <a:avLst/>
          </a:prstGeom>
          <a:solidFill>
            <a:schemeClr val="bg1"/>
          </a:solidFill>
          <a:ln w="19050">
            <a:solidFill>
              <a:schemeClr val="accent2">
                <a:lumMod val="75000"/>
              </a:schemeClr>
            </a:solidFill>
            <a:prstDash val="solid"/>
            <a:miter lim="800000"/>
            <a:headEnd/>
            <a:tailEnd/>
          </a:ln>
        </p:spPr>
        <p:txBody>
          <a:bodyPr vert="horz" wrap="square" lIns="0" tIns="18000" rIns="0" bIns="0" numCol="1" rtlCol="0" anchor="t" anchorCtr="0" compatLnSpc="1">
            <a:prstTxWarp prst="textNoShape">
              <a:avLst/>
            </a:prstTxWarp>
            <a:noAutofit/>
          </a:bodyPr>
          <a:lstStyle/>
          <a:p>
            <a:pPr algn="ctr">
              <a:lnSpc>
                <a:spcPct val="90000"/>
              </a:lnSpc>
              <a:spcBef>
                <a:spcPts val="300"/>
              </a:spcBef>
              <a:buClr>
                <a:schemeClr val="tx1"/>
              </a:buClr>
            </a:pPr>
            <a:r>
              <a:rPr lang="en-US" sz="1600">
                <a:solidFill>
                  <a:schemeClr val="accent2">
                    <a:lumMod val="75000"/>
                  </a:schemeClr>
                </a:solidFill>
                <a:latin typeface="Ericsson Technical Icons" panose="00000500000000000000" pitchFamily="2" charset="0"/>
              </a:rPr>
              <a:t>s</a:t>
            </a:r>
            <a:br>
              <a:rPr lang="en-US" sz="1200">
                <a:solidFill>
                  <a:schemeClr val="accent2">
                    <a:lumMod val="75000"/>
                  </a:schemeClr>
                </a:solidFill>
                <a:latin typeface="Ericsson Technical Icons" panose="00000500000000000000" pitchFamily="2" charset="0"/>
              </a:rPr>
            </a:br>
            <a:endParaRPr lang="en-US" sz="1000">
              <a:solidFill>
                <a:schemeClr val="accent2">
                  <a:lumMod val="75000"/>
                </a:schemeClr>
              </a:solidFill>
            </a:endParaRPr>
          </a:p>
          <a:p>
            <a:pPr algn="ctr">
              <a:lnSpc>
                <a:spcPct val="90000"/>
              </a:lnSpc>
              <a:spcBef>
                <a:spcPts val="0"/>
              </a:spcBef>
              <a:buClr>
                <a:schemeClr val="tx1"/>
              </a:buClr>
            </a:pPr>
            <a:r>
              <a:rPr lang="en-US" sz="1200">
                <a:solidFill>
                  <a:schemeClr val="accent2">
                    <a:lumMod val="75000"/>
                  </a:schemeClr>
                </a:solidFill>
              </a:rPr>
              <a:t>MME</a:t>
            </a:r>
            <a:endParaRPr lang="en-US" sz="1050">
              <a:solidFill>
                <a:schemeClr val="accent2">
                  <a:lumMod val="75000"/>
                </a:schemeClr>
              </a:solidFill>
            </a:endParaRPr>
          </a:p>
        </p:txBody>
      </p:sp>
      <p:grpSp>
        <p:nvGrpSpPr>
          <p:cNvPr id="131" name="Group 130">
            <a:extLst>
              <a:ext uri="{FF2B5EF4-FFF2-40B4-BE49-F238E27FC236}">
                <a16:creationId xmlns:a16="http://schemas.microsoft.com/office/drawing/2014/main" id="{04CB76AD-3EF7-45D8-B270-4C71F71132DE}"/>
              </a:ext>
            </a:extLst>
          </p:cNvPr>
          <p:cNvGrpSpPr/>
          <p:nvPr/>
        </p:nvGrpSpPr>
        <p:grpSpPr>
          <a:xfrm>
            <a:off x="1808212" y="5791559"/>
            <a:ext cx="3082969" cy="493973"/>
            <a:chOff x="6947998" y="6108834"/>
            <a:chExt cx="3082969" cy="493973"/>
          </a:xfrm>
        </p:grpSpPr>
        <p:cxnSp>
          <p:nvCxnSpPr>
            <p:cNvPr id="133" name="Straight Connector 132">
              <a:extLst>
                <a:ext uri="{FF2B5EF4-FFF2-40B4-BE49-F238E27FC236}">
                  <a16:creationId xmlns:a16="http://schemas.microsoft.com/office/drawing/2014/main" id="{490E6D15-9CA4-4F80-8C4F-4E33A3A6D8F0}"/>
                </a:ext>
              </a:extLst>
            </p:cNvPr>
            <p:cNvCxnSpPr>
              <a:cxnSpLocks/>
            </p:cNvCxnSpPr>
            <p:nvPr/>
          </p:nvCxnSpPr>
          <p:spPr bwMode="auto">
            <a:xfrm>
              <a:off x="6947998" y="6429554"/>
              <a:ext cx="432553" cy="0"/>
            </a:xfrm>
            <a:prstGeom prst="line">
              <a:avLst/>
            </a:prstGeom>
            <a:noFill/>
            <a:ln w="31750" cap="flat" cmpd="sng" algn="ctr">
              <a:solidFill>
                <a:schemeClr val="accent2"/>
              </a:solidFill>
              <a:prstDash val="solid"/>
              <a:round/>
              <a:headEnd type="none" w="med" len="med"/>
              <a:tailEnd type="none" w="med" len="med"/>
            </a:ln>
            <a:effectLst/>
          </p:spPr>
        </p:cxnSp>
        <p:sp>
          <p:nvSpPr>
            <p:cNvPr id="134" name="TextBox 133">
              <a:extLst>
                <a:ext uri="{FF2B5EF4-FFF2-40B4-BE49-F238E27FC236}">
                  <a16:creationId xmlns:a16="http://schemas.microsoft.com/office/drawing/2014/main" id="{D400F1D1-2818-4C41-AD40-95B0A1A0F706}"/>
                </a:ext>
              </a:extLst>
            </p:cNvPr>
            <p:cNvSpPr txBox="1"/>
            <p:nvPr/>
          </p:nvSpPr>
          <p:spPr bwMode="auto">
            <a:xfrm>
              <a:off x="7480942" y="6108834"/>
              <a:ext cx="2550025" cy="493973"/>
            </a:xfrm>
            <a:prstGeom prst="rect">
              <a:avLst/>
            </a:prstGeom>
            <a:noFill/>
            <a:ln w="12700">
              <a:noFill/>
              <a:miter lim="800000"/>
              <a:headEnd/>
              <a:tailEnd/>
            </a:ln>
          </p:spPr>
          <p:txBody>
            <a:bodyPr vert="horz" wrap="none" lIns="72000" tIns="36000" rIns="73152" bIns="36576" numCol="1" rtlCol="0" anchor="t" anchorCtr="0" compatLnSpc="1">
              <a:prstTxWarp prst="textNoShape">
                <a:avLst/>
              </a:prstTxWarp>
              <a:noAutofit/>
            </a:bodyPr>
            <a:lstStyle/>
            <a:p>
              <a:pPr algn="l">
                <a:buClr>
                  <a:schemeClr val="tx1"/>
                </a:buClr>
              </a:pPr>
              <a:r>
                <a:rPr lang="en-US" sz="1100"/>
                <a:t> </a:t>
              </a:r>
            </a:p>
            <a:p>
              <a:pPr>
                <a:lnSpc>
                  <a:spcPct val="150000"/>
                </a:lnSpc>
                <a:buClr>
                  <a:schemeClr val="tx1"/>
                </a:buClr>
              </a:pPr>
              <a:r>
                <a:rPr lang="en-US" sz="1100"/>
                <a:t>Voice and internet user plane path for 5GC capable devices over 4G</a:t>
              </a:r>
            </a:p>
            <a:p>
              <a:pPr>
                <a:buClr>
                  <a:schemeClr val="tx1"/>
                </a:buClr>
              </a:pPr>
              <a:r>
                <a:rPr lang="en-US" sz="1100"/>
                <a:t>Voice and internet user plane path for 5GC capable devices over 5G</a:t>
              </a:r>
            </a:p>
            <a:p>
              <a:pPr algn="l">
                <a:buClr>
                  <a:schemeClr val="tx1"/>
                </a:buClr>
              </a:pPr>
              <a:endParaRPr lang="en-US" sz="1100"/>
            </a:p>
          </p:txBody>
        </p:sp>
      </p:grpSp>
      <p:cxnSp>
        <p:nvCxnSpPr>
          <p:cNvPr id="63" name="Straight Connector 62">
            <a:extLst>
              <a:ext uri="{FF2B5EF4-FFF2-40B4-BE49-F238E27FC236}">
                <a16:creationId xmlns:a16="http://schemas.microsoft.com/office/drawing/2014/main" id="{277E4F94-EF0C-4EFB-8831-7EF6BF50B4D0}"/>
              </a:ext>
            </a:extLst>
          </p:cNvPr>
          <p:cNvCxnSpPr>
            <a:cxnSpLocks/>
          </p:cNvCxnSpPr>
          <p:nvPr/>
        </p:nvCxnSpPr>
        <p:spPr bwMode="auto">
          <a:xfrm>
            <a:off x="1808211" y="6300536"/>
            <a:ext cx="432553" cy="0"/>
          </a:xfrm>
          <a:prstGeom prst="line">
            <a:avLst/>
          </a:prstGeom>
          <a:noFill/>
          <a:ln w="31750" cap="flat" cmpd="sng" algn="ctr">
            <a:solidFill>
              <a:schemeClr val="accent5"/>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C665A8BD-ECA3-4D34-8381-2F37563EB0A7}"/>
              </a:ext>
            </a:extLst>
          </p:cNvPr>
          <p:cNvCxnSpPr>
            <a:cxnSpLocks/>
            <a:endCxn id="76" idx="1"/>
          </p:cNvCxnSpPr>
          <p:nvPr/>
        </p:nvCxnSpPr>
        <p:spPr bwMode="auto">
          <a:xfrm flipV="1">
            <a:off x="6815015" y="3285271"/>
            <a:ext cx="3930466" cy="1212204"/>
          </a:xfrm>
          <a:prstGeom prst="line">
            <a:avLst/>
          </a:prstGeom>
          <a:solidFill>
            <a:schemeClr val="accent1"/>
          </a:solidFill>
          <a:ln w="19050" cap="flat" cmpd="sng" algn="ctr">
            <a:solidFill>
              <a:schemeClr val="tx1"/>
            </a:solidFill>
            <a:prstDash val="sysDash"/>
            <a:round/>
            <a:headEnd type="none" w="med" len="med"/>
            <a:tailEnd type="none" w="med" len="med"/>
          </a:ln>
          <a:effectLst/>
        </p:spPr>
      </p:cxnSp>
      <p:sp>
        <p:nvSpPr>
          <p:cNvPr id="67" name="TextBox 66">
            <a:extLst>
              <a:ext uri="{FF2B5EF4-FFF2-40B4-BE49-F238E27FC236}">
                <a16:creationId xmlns:a16="http://schemas.microsoft.com/office/drawing/2014/main" id="{50833175-3660-4B70-AB04-7DC142B3AAEB}"/>
              </a:ext>
            </a:extLst>
          </p:cNvPr>
          <p:cNvSpPr txBox="1"/>
          <p:nvPr/>
        </p:nvSpPr>
        <p:spPr>
          <a:xfrm>
            <a:off x="7838799" y="3720082"/>
            <a:ext cx="490327" cy="307777"/>
          </a:xfrm>
          <a:prstGeom prst="rect">
            <a:avLst/>
          </a:prstGeom>
          <a:noFill/>
        </p:spPr>
        <p:txBody>
          <a:bodyPr wrap="none" rtlCol="0">
            <a:spAutoFit/>
          </a:bodyPr>
          <a:lstStyle/>
          <a:p>
            <a:r>
              <a:rPr lang="en-US" sz="1400"/>
              <a:t>S11</a:t>
            </a:r>
          </a:p>
        </p:txBody>
      </p:sp>
      <p:grpSp>
        <p:nvGrpSpPr>
          <p:cNvPr id="58" name="Group 57">
            <a:extLst>
              <a:ext uri="{FF2B5EF4-FFF2-40B4-BE49-F238E27FC236}">
                <a16:creationId xmlns:a16="http://schemas.microsoft.com/office/drawing/2014/main" id="{64D198EA-59B5-4456-B7E4-A08D2022E8C4}"/>
              </a:ext>
            </a:extLst>
          </p:cNvPr>
          <p:cNvGrpSpPr/>
          <p:nvPr/>
        </p:nvGrpSpPr>
        <p:grpSpPr>
          <a:xfrm>
            <a:off x="10122280" y="6196420"/>
            <a:ext cx="402301" cy="374568"/>
            <a:chOff x="10123360" y="6217232"/>
            <a:chExt cx="402301" cy="374568"/>
          </a:xfrm>
        </p:grpSpPr>
        <p:sp>
          <p:nvSpPr>
            <p:cNvPr id="59" name="Rectangle: Rounded Corners 58">
              <a:extLst>
                <a:ext uri="{FF2B5EF4-FFF2-40B4-BE49-F238E27FC236}">
                  <a16:creationId xmlns:a16="http://schemas.microsoft.com/office/drawing/2014/main" id="{8E7CF615-74B2-499E-A42A-5CF25CCCFEA5}"/>
                </a:ext>
              </a:extLst>
            </p:cNvPr>
            <p:cNvSpPr/>
            <p:nvPr/>
          </p:nvSpPr>
          <p:spPr bwMode="auto">
            <a:xfrm>
              <a:off x="10124229" y="6234690"/>
              <a:ext cx="236035" cy="321612"/>
            </a:xfrm>
            <a:prstGeom prst="round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err="1">
                <a:ln>
                  <a:noFill/>
                </a:ln>
                <a:solidFill>
                  <a:schemeClr val="bg1"/>
                </a:solidFill>
                <a:effectLst/>
                <a:latin typeface="+mn-lt"/>
              </a:endParaRPr>
            </a:p>
          </p:txBody>
        </p:sp>
        <p:grpSp>
          <p:nvGrpSpPr>
            <p:cNvPr id="60" name="Group 59">
              <a:extLst>
                <a:ext uri="{FF2B5EF4-FFF2-40B4-BE49-F238E27FC236}">
                  <a16:creationId xmlns:a16="http://schemas.microsoft.com/office/drawing/2014/main" id="{A46037F9-9D53-40AD-B411-B3041C57FFD9}"/>
                </a:ext>
              </a:extLst>
            </p:cNvPr>
            <p:cNvGrpSpPr/>
            <p:nvPr/>
          </p:nvGrpSpPr>
          <p:grpSpPr>
            <a:xfrm>
              <a:off x="10123360" y="6217232"/>
              <a:ext cx="402301" cy="374568"/>
              <a:chOff x="6372345" y="1298307"/>
              <a:chExt cx="402301" cy="374568"/>
            </a:xfrm>
          </p:grpSpPr>
          <p:pic>
            <p:nvPicPr>
              <p:cNvPr id="61" name="Graphic 60">
                <a:extLst>
                  <a:ext uri="{FF2B5EF4-FFF2-40B4-BE49-F238E27FC236}">
                    <a16:creationId xmlns:a16="http://schemas.microsoft.com/office/drawing/2014/main" id="{ECEE58BF-64BD-4FBA-9572-04BEC96EF54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72345" y="1298307"/>
                <a:ext cx="258323" cy="361653"/>
              </a:xfrm>
              <a:prstGeom prst="rect">
                <a:avLst/>
              </a:prstGeom>
            </p:spPr>
          </p:pic>
          <p:sp>
            <p:nvSpPr>
              <p:cNvPr id="62" name="TextBox 61">
                <a:extLst>
                  <a:ext uri="{FF2B5EF4-FFF2-40B4-BE49-F238E27FC236}">
                    <a16:creationId xmlns:a16="http://schemas.microsoft.com/office/drawing/2014/main" id="{7046AA35-122E-4990-8E3B-B0E159791AEA}"/>
                  </a:ext>
                </a:extLst>
              </p:cNvPr>
              <p:cNvSpPr txBox="1"/>
              <p:nvPr/>
            </p:nvSpPr>
            <p:spPr bwMode="auto">
              <a:xfrm>
                <a:off x="6380910" y="1315765"/>
                <a:ext cx="393736" cy="357110"/>
              </a:xfrm>
              <a:prstGeom prst="rect">
                <a:avLst/>
              </a:prstGeom>
              <a:noFill/>
              <a:ln w="12700">
                <a:noFill/>
                <a:miter lim="800000"/>
                <a:headEnd/>
                <a:tailEnd/>
              </a:ln>
            </p:spPr>
            <p:txBody>
              <a:bodyPr vert="horz" wrap="none" lIns="72000" tIns="36000" rIns="73152" bIns="36576" numCol="1" rtlCol="0" anchor="t" anchorCtr="0" compatLnSpc="1">
                <a:prstTxWarp prst="textNoShape">
                  <a:avLst/>
                </a:prstTxWarp>
                <a:noAutofit/>
              </a:bodyPr>
              <a:lstStyle/>
              <a:p>
                <a:pPr algn="l">
                  <a:buClr>
                    <a:schemeClr val="tx1"/>
                  </a:buClr>
                </a:pPr>
                <a:r>
                  <a:rPr lang="en-US" sz="1400">
                    <a:latin typeface="+mn-lt"/>
                  </a:rPr>
                  <a:t>2</a:t>
                </a:r>
              </a:p>
            </p:txBody>
          </p:sp>
        </p:grpSp>
      </p:grpSp>
      <p:cxnSp>
        <p:nvCxnSpPr>
          <p:cNvPr id="53" name="Straight Connector 52">
            <a:extLst>
              <a:ext uri="{FF2B5EF4-FFF2-40B4-BE49-F238E27FC236}">
                <a16:creationId xmlns:a16="http://schemas.microsoft.com/office/drawing/2014/main" id="{9BA9AD21-D818-4453-BC22-F34557CFC361}"/>
              </a:ext>
            </a:extLst>
          </p:cNvPr>
          <p:cNvCxnSpPr>
            <a:cxnSpLocks/>
          </p:cNvCxnSpPr>
          <p:nvPr/>
        </p:nvCxnSpPr>
        <p:spPr bwMode="auto">
          <a:xfrm flipV="1">
            <a:off x="7523077" y="3027670"/>
            <a:ext cx="15206" cy="344714"/>
          </a:xfrm>
          <a:prstGeom prst="line">
            <a:avLst/>
          </a:prstGeom>
          <a:solidFill>
            <a:schemeClr val="accent1"/>
          </a:solidFill>
          <a:ln w="22225" cap="flat" cmpd="sng" algn="ctr">
            <a:solidFill>
              <a:schemeClr val="tx1"/>
            </a:solidFill>
            <a:prstDash val="solid"/>
            <a:round/>
            <a:headEnd type="none" w="med" len="med"/>
            <a:tailEnd type="none" w="med" len="med"/>
          </a:ln>
          <a:effectLst/>
        </p:spPr>
      </p:cxnSp>
      <p:sp>
        <p:nvSpPr>
          <p:cNvPr id="54" name="TextBox 53">
            <a:extLst>
              <a:ext uri="{FF2B5EF4-FFF2-40B4-BE49-F238E27FC236}">
                <a16:creationId xmlns:a16="http://schemas.microsoft.com/office/drawing/2014/main" id="{2082311F-66FC-4341-A6FB-85AA5F023BBF}"/>
              </a:ext>
            </a:extLst>
          </p:cNvPr>
          <p:cNvSpPr txBox="1"/>
          <p:nvPr/>
        </p:nvSpPr>
        <p:spPr bwMode="auto">
          <a:xfrm>
            <a:off x="7277174" y="3259696"/>
            <a:ext cx="480486" cy="779165"/>
          </a:xfrm>
          <a:prstGeom prst="rect">
            <a:avLst/>
          </a:prstGeom>
          <a:solidFill>
            <a:schemeClr val="bg1"/>
          </a:solidFill>
          <a:ln w="19050">
            <a:solidFill>
              <a:schemeClr val="accent2">
                <a:lumMod val="75000"/>
              </a:schemeClr>
            </a:solidFill>
            <a:prstDash val="solid"/>
            <a:miter lim="800000"/>
            <a:headEnd/>
            <a:tailEnd/>
          </a:ln>
        </p:spPr>
        <p:txBody>
          <a:bodyPr vert="horz" wrap="square" lIns="0" tIns="18000" rIns="0" bIns="0" numCol="1" rtlCol="0" anchor="t" anchorCtr="0" compatLnSpc="1">
            <a:prstTxWarp prst="textNoShape">
              <a:avLst/>
            </a:prstTxWarp>
            <a:noAutofit/>
          </a:bodyPr>
          <a:lstStyle/>
          <a:p>
            <a:pPr algn="ctr">
              <a:lnSpc>
                <a:spcPct val="90000"/>
              </a:lnSpc>
              <a:spcBef>
                <a:spcPts val="300"/>
              </a:spcBef>
              <a:buClr>
                <a:schemeClr val="tx1"/>
              </a:buClr>
            </a:pPr>
            <a:r>
              <a:rPr lang="en-US" sz="1200">
                <a:solidFill>
                  <a:schemeClr val="accent2">
                    <a:lumMod val="75000"/>
                  </a:schemeClr>
                </a:solidFill>
                <a:latin typeface="Ericsson Technical Icons" panose="00000500000000000000" pitchFamily="2" charset="0"/>
              </a:rPr>
              <a:t>s</a:t>
            </a:r>
            <a:br>
              <a:rPr lang="en-US" sz="1200">
                <a:solidFill>
                  <a:schemeClr val="accent2">
                    <a:lumMod val="75000"/>
                  </a:schemeClr>
                </a:solidFill>
                <a:latin typeface="Ericsson Technical Icons" panose="00000500000000000000" pitchFamily="2" charset="0"/>
              </a:rPr>
            </a:br>
            <a:r>
              <a:rPr lang="en-US" sz="1200">
                <a:solidFill>
                  <a:schemeClr val="accent2">
                    <a:lumMod val="75000"/>
                  </a:schemeClr>
                </a:solidFill>
                <a:latin typeface="Ericsson Technical Icons" panose="00000500000000000000" pitchFamily="2" charset="0"/>
              </a:rPr>
              <a:t>g</a:t>
            </a:r>
          </a:p>
          <a:p>
            <a:pPr algn="ctr">
              <a:lnSpc>
                <a:spcPct val="90000"/>
              </a:lnSpc>
              <a:spcBef>
                <a:spcPts val="0"/>
              </a:spcBef>
              <a:buClr>
                <a:schemeClr val="tx1"/>
              </a:buClr>
            </a:pPr>
            <a:br>
              <a:rPr lang="en-US" sz="1000">
                <a:solidFill>
                  <a:schemeClr val="accent2">
                    <a:lumMod val="75000"/>
                  </a:schemeClr>
                </a:solidFill>
              </a:rPr>
            </a:br>
            <a:r>
              <a:rPr lang="en-US" sz="1200">
                <a:solidFill>
                  <a:schemeClr val="accent2">
                    <a:lumMod val="75000"/>
                  </a:schemeClr>
                </a:solidFill>
              </a:rPr>
              <a:t>SGW</a:t>
            </a:r>
            <a:br>
              <a:rPr lang="en-US" sz="1050">
                <a:solidFill>
                  <a:schemeClr val="accent2">
                    <a:lumMod val="75000"/>
                  </a:schemeClr>
                </a:solidFill>
              </a:rPr>
            </a:br>
            <a:endParaRPr lang="en-US" sz="1050">
              <a:solidFill>
                <a:schemeClr val="accent2">
                  <a:lumMod val="75000"/>
                </a:schemeClr>
              </a:solidFill>
            </a:endParaRPr>
          </a:p>
        </p:txBody>
      </p:sp>
      <p:sp>
        <p:nvSpPr>
          <p:cNvPr id="55" name="TextBox 54">
            <a:extLst>
              <a:ext uri="{FF2B5EF4-FFF2-40B4-BE49-F238E27FC236}">
                <a16:creationId xmlns:a16="http://schemas.microsoft.com/office/drawing/2014/main" id="{37AB5EE7-A7B2-42D9-8911-15B65634ED3A}"/>
              </a:ext>
            </a:extLst>
          </p:cNvPr>
          <p:cNvSpPr txBox="1"/>
          <p:nvPr/>
        </p:nvSpPr>
        <p:spPr bwMode="auto">
          <a:xfrm>
            <a:off x="7262514" y="2248505"/>
            <a:ext cx="480486" cy="779165"/>
          </a:xfrm>
          <a:prstGeom prst="rect">
            <a:avLst/>
          </a:prstGeom>
          <a:solidFill>
            <a:schemeClr val="bg1"/>
          </a:solidFill>
          <a:ln w="19050">
            <a:solidFill>
              <a:schemeClr val="accent2">
                <a:lumMod val="75000"/>
              </a:schemeClr>
            </a:solidFill>
            <a:prstDash val="solid"/>
            <a:miter lim="800000"/>
            <a:headEnd/>
            <a:tailEnd/>
          </a:ln>
        </p:spPr>
        <p:txBody>
          <a:bodyPr vert="horz" wrap="square" lIns="0" tIns="18000" rIns="0" bIns="0" numCol="1" rtlCol="0" anchor="t" anchorCtr="0" compatLnSpc="1">
            <a:prstTxWarp prst="textNoShape">
              <a:avLst/>
            </a:prstTxWarp>
            <a:noAutofit/>
          </a:bodyPr>
          <a:lstStyle/>
          <a:p>
            <a:pPr algn="ctr">
              <a:lnSpc>
                <a:spcPct val="90000"/>
              </a:lnSpc>
              <a:spcBef>
                <a:spcPts val="300"/>
              </a:spcBef>
              <a:buClr>
                <a:schemeClr val="tx1"/>
              </a:buClr>
            </a:pPr>
            <a:r>
              <a:rPr lang="en-US" sz="1200">
                <a:solidFill>
                  <a:schemeClr val="accent2">
                    <a:lumMod val="75000"/>
                  </a:schemeClr>
                </a:solidFill>
                <a:latin typeface="Ericsson Technical Icons" panose="00000500000000000000" pitchFamily="2" charset="0"/>
              </a:rPr>
              <a:t>s</a:t>
            </a:r>
            <a:br>
              <a:rPr lang="en-US" sz="1200">
                <a:solidFill>
                  <a:schemeClr val="accent2">
                    <a:lumMod val="75000"/>
                  </a:schemeClr>
                </a:solidFill>
                <a:latin typeface="Ericsson Technical Icons" panose="00000500000000000000" pitchFamily="2" charset="0"/>
              </a:rPr>
            </a:br>
            <a:r>
              <a:rPr lang="en-US" sz="1200">
                <a:solidFill>
                  <a:schemeClr val="accent2">
                    <a:lumMod val="75000"/>
                  </a:schemeClr>
                </a:solidFill>
                <a:latin typeface="Ericsson Technical Icons" panose="00000500000000000000" pitchFamily="2" charset="0"/>
              </a:rPr>
              <a:t>g</a:t>
            </a:r>
          </a:p>
          <a:p>
            <a:pPr algn="ctr">
              <a:lnSpc>
                <a:spcPct val="90000"/>
              </a:lnSpc>
              <a:spcBef>
                <a:spcPts val="0"/>
              </a:spcBef>
              <a:buClr>
                <a:schemeClr val="tx1"/>
              </a:buClr>
            </a:pPr>
            <a:br>
              <a:rPr lang="en-US" sz="1000">
                <a:solidFill>
                  <a:schemeClr val="accent2">
                    <a:lumMod val="75000"/>
                  </a:schemeClr>
                </a:solidFill>
              </a:rPr>
            </a:br>
            <a:r>
              <a:rPr lang="en-US" sz="1200">
                <a:solidFill>
                  <a:schemeClr val="accent2">
                    <a:lumMod val="75000"/>
                  </a:schemeClr>
                </a:solidFill>
              </a:rPr>
              <a:t>PGW</a:t>
            </a:r>
            <a:br>
              <a:rPr lang="en-US" sz="1050">
                <a:solidFill>
                  <a:schemeClr val="accent2">
                    <a:lumMod val="75000"/>
                  </a:schemeClr>
                </a:solidFill>
              </a:rPr>
            </a:br>
            <a:endParaRPr lang="en-US" sz="1050">
              <a:solidFill>
                <a:schemeClr val="accent2">
                  <a:lumMod val="75000"/>
                </a:schemeClr>
              </a:solidFill>
            </a:endParaRPr>
          </a:p>
        </p:txBody>
      </p:sp>
      <p:cxnSp>
        <p:nvCxnSpPr>
          <p:cNvPr id="57" name="Straight Connector 56">
            <a:extLst>
              <a:ext uri="{FF2B5EF4-FFF2-40B4-BE49-F238E27FC236}">
                <a16:creationId xmlns:a16="http://schemas.microsoft.com/office/drawing/2014/main" id="{C078A37E-6B0A-4C20-A59F-901316BBAF93}"/>
              </a:ext>
            </a:extLst>
          </p:cNvPr>
          <p:cNvCxnSpPr>
            <a:cxnSpLocks/>
          </p:cNvCxnSpPr>
          <p:nvPr/>
        </p:nvCxnSpPr>
        <p:spPr bwMode="auto">
          <a:xfrm flipV="1">
            <a:off x="7538283" y="1714151"/>
            <a:ext cx="954105" cy="534354"/>
          </a:xfrm>
          <a:prstGeom prst="line">
            <a:avLst/>
          </a:prstGeom>
          <a:solidFill>
            <a:schemeClr val="accent1"/>
          </a:solidFill>
          <a:ln w="22225" cap="flat" cmpd="sng" algn="ctr">
            <a:solidFill>
              <a:schemeClr val="tx1"/>
            </a:solidFill>
            <a:prstDash val="solid"/>
            <a:round/>
            <a:headEnd type="none" w="med" len="med"/>
            <a:tailEnd type="none" w="med" len="med"/>
          </a:ln>
          <a:effectLst/>
        </p:spPr>
      </p:cxnSp>
      <p:sp>
        <p:nvSpPr>
          <p:cNvPr id="71" name="TextBox 70">
            <a:extLst>
              <a:ext uri="{FF2B5EF4-FFF2-40B4-BE49-F238E27FC236}">
                <a16:creationId xmlns:a16="http://schemas.microsoft.com/office/drawing/2014/main" id="{AB51FFAA-C79E-4BE9-AB89-87ABD3380D29}"/>
              </a:ext>
            </a:extLst>
          </p:cNvPr>
          <p:cNvSpPr txBox="1"/>
          <p:nvPr/>
        </p:nvSpPr>
        <p:spPr bwMode="auto">
          <a:xfrm>
            <a:off x="9872338" y="5289079"/>
            <a:ext cx="1107394" cy="442617"/>
          </a:xfrm>
          <a:prstGeom prst="rect">
            <a:avLst/>
          </a:prstGeom>
          <a:noFill/>
          <a:ln w="12700">
            <a:noFill/>
            <a:miter lim="800000"/>
            <a:headEnd/>
            <a:tailEnd/>
          </a:ln>
        </p:spPr>
        <p:txBody>
          <a:bodyPr vert="horz" wrap="square" lIns="72000" tIns="36000" rIns="73152" bIns="36576"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r>
              <a:rPr kumimoji="0" lang="sv-SE" sz="1200" i="0" u="none" strike="noStrike" kern="1200" cap="none" spc="0" normalizeH="0" baseline="0" noProof="0">
                <a:ln>
                  <a:noFill/>
                </a:ln>
                <a:solidFill>
                  <a:srgbClr val="181818"/>
                </a:solidFill>
                <a:effectLst/>
                <a:uLnTx/>
                <a:uFillTx/>
                <a:latin typeface="Ericsson Hilda"/>
                <a:ea typeface="+mn-ea"/>
                <a:cs typeface="+mn-cs"/>
              </a:rPr>
              <a:t>Option 2</a:t>
            </a:r>
          </a:p>
          <a:p>
            <a:pPr marL="0" marR="0" lvl="0" indent="0" algn="l" defTabSz="914400" rtl="0" eaLnBrk="1" fontAlgn="auto" latinLnBrk="0" hangingPunct="1">
              <a:lnSpc>
                <a:spcPct val="100000"/>
              </a:lnSpc>
              <a:spcBef>
                <a:spcPts val="0"/>
              </a:spcBef>
              <a:spcAft>
                <a:spcPts val="0"/>
              </a:spcAft>
              <a:buClr>
                <a:srgbClr val="181818"/>
              </a:buClr>
              <a:buSzTx/>
              <a:buFontTx/>
              <a:buNone/>
              <a:tabLst/>
              <a:defRPr/>
            </a:pPr>
            <a:endParaRPr kumimoji="0" lang="sv-SE" sz="1200" i="0" u="none" strike="noStrike" kern="1200" cap="none" spc="0" normalizeH="0" baseline="0" noProof="0">
              <a:ln>
                <a:noFill/>
              </a:ln>
              <a:solidFill>
                <a:srgbClr val="181818"/>
              </a:solidFill>
              <a:effectLst/>
              <a:uLnTx/>
              <a:uFillTx/>
              <a:latin typeface="Ericsson Hilda"/>
              <a:ea typeface="+mn-ea"/>
              <a:cs typeface="+mn-cs"/>
            </a:endParaRPr>
          </a:p>
        </p:txBody>
      </p:sp>
      <p:sp>
        <p:nvSpPr>
          <p:cNvPr id="72" name="TextBox 71">
            <a:extLst>
              <a:ext uri="{FF2B5EF4-FFF2-40B4-BE49-F238E27FC236}">
                <a16:creationId xmlns:a16="http://schemas.microsoft.com/office/drawing/2014/main" id="{B38FE99B-58DB-469F-9799-DA17018DD999}"/>
              </a:ext>
            </a:extLst>
          </p:cNvPr>
          <p:cNvSpPr txBox="1"/>
          <p:nvPr/>
        </p:nvSpPr>
        <p:spPr bwMode="auto">
          <a:xfrm>
            <a:off x="7861478" y="5282917"/>
            <a:ext cx="1107394" cy="442617"/>
          </a:xfrm>
          <a:prstGeom prst="rect">
            <a:avLst/>
          </a:prstGeom>
          <a:noFill/>
          <a:ln w="12700">
            <a:noFill/>
            <a:miter lim="800000"/>
            <a:headEnd/>
            <a:tailEnd/>
          </a:ln>
        </p:spPr>
        <p:txBody>
          <a:bodyPr vert="horz" wrap="square" lIns="72000" tIns="36000" rIns="73152" bIns="36576"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r>
              <a:rPr kumimoji="0" lang="sv-SE" sz="1200" i="0" u="none" strike="noStrike" kern="1200" cap="none" spc="0" normalizeH="0" baseline="0" noProof="0">
                <a:ln>
                  <a:noFill/>
                </a:ln>
                <a:solidFill>
                  <a:srgbClr val="181818"/>
                </a:solidFill>
                <a:effectLst/>
                <a:uLnTx/>
                <a:uFillTx/>
                <a:latin typeface="Ericsson Hilda"/>
                <a:ea typeface="+mn-ea"/>
                <a:cs typeface="+mn-cs"/>
              </a:rPr>
              <a:t>Option 1</a:t>
            </a:r>
          </a:p>
          <a:p>
            <a:pPr marL="0" marR="0" lvl="0" indent="0" algn="l" defTabSz="914400" rtl="0" eaLnBrk="1" fontAlgn="auto" latinLnBrk="0" hangingPunct="1">
              <a:lnSpc>
                <a:spcPct val="100000"/>
              </a:lnSpc>
              <a:spcBef>
                <a:spcPts val="0"/>
              </a:spcBef>
              <a:spcAft>
                <a:spcPts val="0"/>
              </a:spcAft>
              <a:buClr>
                <a:srgbClr val="181818"/>
              </a:buClr>
              <a:buSzTx/>
              <a:buFontTx/>
              <a:buNone/>
              <a:tabLst/>
              <a:defRPr/>
            </a:pPr>
            <a:endParaRPr kumimoji="0" lang="sv-SE" sz="1200" i="0" u="none" strike="noStrike" kern="1200" cap="none" spc="0" normalizeH="0" baseline="0" noProof="0">
              <a:ln>
                <a:noFill/>
              </a:ln>
              <a:solidFill>
                <a:srgbClr val="181818"/>
              </a:solidFill>
              <a:effectLst/>
              <a:uLnTx/>
              <a:uFillTx/>
              <a:latin typeface="Ericsson Hilda"/>
              <a:ea typeface="+mn-ea"/>
              <a:cs typeface="+mn-cs"/>
            </a:endParaRPr>
          </a:p>
        </p:txBody>
      </p:sp>
      <p:sp>
        <p:nvSpPr>
          <p:cNvPr id="73" name="TextBox 72">
            <a:extLst>
              <a:ext uri="{FF2B5EF4-FFF2-40B4-BE49-F238E27FC236}">
                <a16:creationId xmlns:a16="http://schemas.microsoft.com/office/drawing/2014/main" id="{64ABCD87-B2A6-4B43-A0B5-8D0C76311EDC}"/>
              </a:ext>
            </a:extLst>
          </p:cNvPr>
          <p:cNvSpPr txBox="1"/>
          <p:nvPr/>
        </p:nvSpPr>
        <p:spPr bwMode="auto">
          <a:xfrm>
            <a:off x="10817477" y="2899195"/>
            <a:ext cx="480486" cy="779165"/>
          </a:xfrm>
          <a:prstGeom prst="rect">
            <a:avLst/>
          </a:prstGeom>
          <a:solidFill>
            <a:schemeClr val="bg1"/>
          </a:solidFill>
          <a:ln w="19050">
            <a:solidFill>
              <a:schemeClr val="accent1"/>
            </a:solidFill>
            <a:prstDash val="solid"/>
            <a:miter lim="800000"/>
            <a:headEnd/>
            <a:tailEnd/>
          </a:ln>
        </p:spPr>
        <p:txBody>
          <a:bodyPr vert="horz" wrap="square" lIns="0" tIns="18000" rIns="0" bIns="0" numCol="1" rtlCol="0" anchor="t" anchorCtr="0" compatLnSpc="1">
            <a:prstTxWarp prst="textNoShape">
              <a:avLst/>
            </a:prstTxWarp>
            <a:noAutofit/>
          </a:bodyPr>
          <a:lstStyle/>
          <a:p>
            <a:pPr algn="ctr">
              <a:lnSpc>
                <a:spcPct val="90000"/>
              </a:lnSpc>
              <a:buClr>
                <a:schemeClr val="tx1"/>
              </a:buClr>
            </a:pPr>
            <a:r>
              <a:rPr lang="en-US" sz="1600">
                <a:solidFill>
                  <a:schemeClr val="accent1"/>
                </a:solidFill>
                <a:latin typeface="Ericsson Technical Icons" panose="00000500000000000000" pitchFamily="2" charset="0"/>
              </a:rPr>
              <a:t>s</a:t>
            </a:r>
          </a:p>
          <a:p>
            <a:pPr algn="ctr">
              <a:lnSpc>
                <a:spcPct val="90000"/>
              </a:lnSpc>
              <a:spcBef>
                <a:spcPts val="0"/>
              </a:spcBef>
              <a:buClr>
                <a:schemeClr val="tx1"/>
              </a:buClr>
            </a:pPr>
            <a:endParaRPr lang="en-US" sz="1100">
              <a:solidFill>
                <a:schemeClr val="accent1"/>
              </a:solidFill>
            </a:endParaRPr>
          </a:p>
          <a:p>
            <a:pPr algn="ctr">
              <a:lnSpc>
                <a:spcPct val="90000"/>
              </a:lnSpc>
              <a:spcBef>
                <a:spcPts val="0"/>
              </a:spcBef>
              <a:buClr>
                <a:schemeClr val="tx1"/>
              </a:buClr>
            </a:pPr>
            <a:r>
              <a:rPr lang="en-US" sz="1200">
                <a:solidFill>
                  <a:schemeClr val="accent1"/>
                </a:solidFill>
              </a:rPr>
              <a:t>SGW-C</a:t>
            </a:r>
            <a:br>
              <a:rPr lang="en-US" sz="1050">
                <a:solidFill>
                  <a:schemeClr val="accent1"/>
                </a:solidFill>
              </a:rPr>
            </a:br>
            <a:endParaRPr lang="en-US" sz="1050">
              <a:solidFill>
                <a:schemeClr val="accent1"/>
              </a:solidFill>
            </a:endParaRPr>
          </a:p>
        </p:txBody>
      </p:sp>
      <p:sp>
        <p:nvSpPr>
          <p:cNvPr id="75" name="TextBox 74">
            <a:extLst>
              <a:ext uri="{FF2B5EF4-FFF2-40B4-BE49-F238E27FC236}">
                <a16:creationId xmlns:a16="http://schemas.microsoft.com/office/drawing/2014/main" id="{2506A183-1CD1-45C3-897C-98D7A67E0FFC}"/>
              </a:ext>
            </a:extLst>
          </p:cNvPr>
          <p:cNvSpPr txBox="1"/>
          <p:nvPr/>
        </p:nvSpPr>
        <p:spPr bwMode="auto">
          <a:xfrm>
            <a:off x="9578071" y="2251161"/>
            <a:ext cx="480486" cy="779165"/>
          </a:xfrm>
          <a:prstGeom prst="rect">
            <a:avLst/>
          </a:prstGeom>
          <a:solidFill>
            <a:schemeClr val="bg1"/>
          </a:solidFill>
          <a:ln w="19050">
            <a:solidFill>
              <a:schemeClr val="accent1"/>
            </a:solidFill>
            <a:prstDash val="solid"/>
            <a:miter lim="800000"/>
            <a:headEnd/>
            <a:tailEnd/>
          </a:ln>
        </p:spPr>
        <p:txBody>
          <a:bodyPr vert="horz" wrap="square" lIns="0" tIns="18000" rIns="0" bIns="0" numCol="1" rtlCol="0" anchor="t" anchorCtr="0" compatLnSpc="1">
            <a:prstTxWarp prst="textNoShape">
              <a:avLst/>
            </a:prstTxWarp>
            <a:noAutofit/>
          </a:bodyPr>
          <a:lstStyle/>
          <a:p>
            <a:pPr algn="ctr">
              <a:lnSpc>
                <a:spcPct val="90000"/>
              </a:lnSpc>
              <a:buClr>
                <a:schemeClr val="tx1"/>
              </a:buClr>
            </a:pPr>
            <a:r>
              <a:rPr lang="en-US" sz="1600">
                <a:solidFill>
                  <a:schemeClr val="accent1"/>
                </a:solidFill>
                <a:latin typeface="Ericsson Technical Icons" panose="00000500000000000000" pitchFamily="2" charset="0"/>
              </a:rPr>
              <a:t>g</a:t>
            </a:r>
          </a:p>
          <a:p>
            <a:pPr algn="ctr">
              <a:lnSpc>
                <a:spcPct val="90000"/>
              </a:lnSpc>
              <a:spcBef>
                <a:spcPts val="0"/>
              </a:spcBef>
              <a:buClr>
                <a:schemeClr val="tx1"/>
              </a:buClr>
            </a:pPr>
            <a:endParaRPr lang="en-US" sz="1050">
              <a:solidFill>
                <a:schemeClr val="accent1"/>
              </a:solidFill>
            </a:endParaRPr>
          </a:p>
          <a:p>
            <a:pPr algn="ctr">
              <a:lnSpc>
                <a:spcPct val="90000"/>
              </a:lnSpc>
              <a:spcBef>
                <a:spcPts val="0"/>
              </a:spcBef>
              <a:buClr>
                <a:schemeClr val="tx1"/>
              </a:buClr>
            </a:pPr>
            <a:r>
              <a:rPr lang="en-US" sz="1200">
                <a:solidFill>
                  <a:schemeClr val="accent1"/>
                </a:solidFill>
              </a:rPr>
              <a:t>SGW-U</a:t>
            </a:r>
            <a:endParaRPr lang="en-US" sz="1000">
              <a:solidFill>
                <a:schemeClr val="accent1"/>
              </a:solidFill>
            </a:endParaRPr>
          </a:p>
        </p:txBody>
      </p:sp>
      <p:sp>
        <p:nvSpPr>
          <p:cNvPr id="76" name="Rectangle 75">
            <a:extLst>
              <a:ext uri="{FF2B5EF4-FFF2-40B4-BE49-F238E27FC236}">
                <a16:creationId xmlns:a16="http://schemas.microsoft.com/office/drawing/2014/main" id="{ACAE7233-5001-43DD-99B9-395E5C18EA5E}"/>
              </a:ext>
            </a:extLst>
          </p:cNvPr>
          <p:cNvSpPr/>
          <p:nvPr/>
        </p:nvSpPr>
        <p:spPr bwMode="auto">
          <a:xfrm>
            <a:off x="10745481" y="2848392"/>
            <a:ext cx="1194915" cy="873757"/>
          </a:xfrm>
          <a:prstGeom prst="rect">
            <a:avLst/>
          </a:prstGeom>
          <a:no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err="1">
              <a:ln>
                <a:noFill/>
              </a:ln>
              <a:solidFill>
                <a:schemeClr val="bg1"/>
              </a:solidFill>
              <a:effectLst/>
              <a:latin typeface="+mn-lt"/>
            </a:endParaRPr>
          </a:p>
        </p:txBody>
      </p:sp>
      <p:sp>
        <p:nvSpPr>
          <p:cNvPr id="77" name="Rectangle 76">
            <a:extLst>
              <a:ext uri="{FF2B5EF4-FFF2-40B4-BE49-F238E27FC236}">
                <a16:creationId xmlns:a16="http://schemas.microsoft.com/office/drawing/2014/main" id="{C3F6D5E6-D1F0-4A07-A066-486CFA2AB54E}"/>
              </a:ext>
            </a:extLst>
          </p:cNvPr>
          <p:cNvSpPr/>
          <p:nvPr/>
        </p:nvSpPr>
        <p:spPr bwMode="auto">
          <a:xfrm>
            <a:off x="9496454" y="2201208"/>
            <a:ext cx="1194915" cy="873757"/>
          </a:xfrm>
          <a:prstGeom prst="rect">
            <a:avLst/>
          </a:prstGeom>
          <a:no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err="1">
              <a:ln>
                <a:noFill/>
              </a:ln>
              <a:solidFill>
                <a:schemeClr val="bg1"/>
              </a:solidFill>
              <a:effectLst/>
              <a:latin typeface="+mn-lt"/>
            </a:endParaRPr>
          </a:p>
        </p:txBody>
      </p:sp>
      <p:sp>
        <p:nvSpPr>
          <p:cNvPr id="139" name="Freeform: Shape 138">
            <a:extLst>
              <a:ext uri="{FF2B5EF4-FFF2-40B4-BE49-F238E27FC236}">
                <a16:creationId xmlns:a16="http://schemas.microsoft.com/office/drawing/2014/main" id="{EF22031F-5551-4DDE-8827-AC3A7B252902}"/>
              </a:ext>
            </a:extLst>
          </p:cNvPr>
          <p:cNvSpPr/>
          <p:nvPr/>
        </p:nvSpPr>
        <p:spPr bwMode="auto">
          <a:xfrm>
            <a:off x="7573159" y="1628517"/>
            <a:ext cx="2588642" cy="4615382"/>
          </a:xfrm>
          <a:custGeom>
            <a:avLst/>
            <a:gdLst>
              <a:gd name="connsiteX0" fmla="*/ 1016000 w 1295286"/>
              <a:gd name="connsiteY0" fmla="*/ 4644571 h 4649958"/>
              <a:gd name="connsiteX1" fmla="*/ 1088572 w 1295286"/>
              <a:gd name="connsiteY1" fmla="*/ 4499429 h 4649958"/>
              <a:gd name="connsiteX2" fmla="*/ 1291772 w 1295286"/>
              <a:gd name="connsiteY2" fmla="*/ 3643086 h 4649958"/>
              <a:gd name="connsiteX3" fmla="*/ 899886 w 1295286"/>
              <a:gd name="connsiteY3" fmla="*/ 1103086 h 4649958"/>
              <a:gd name="connsiteX4" fmla="*/ 0 w 1295286"/>
              <a:gd name="connsiteY4" fmla="*/ 0 h 4649958"/>
              <a:gd name="connsiteX0" fmla="*/ 149542 w 1463158"/>
              <a:gd name="connsiteY0" fmla="*/ 4371856 h 4377243"/>
              <a:gd name="connsiteX1" fmla="*/ 222114 w 1463158"/>
              <a:gd name="connsiteY1" fmla="*/ 4226714 h 4377243"/>
              <a:gd name="connsiteX2" fmla="*/ 425314 w 1463158"/>
              <a:gd name="connsiteY2" fmla="*/ 3370371 h 4377243"/>
              <a:gd name="connsiteX3" fmla="*/ 33428 w 1463158"/>
              <a:gd name="connsiteY3" fmla="*/ 830371 h 4377243"/>
              <a:gd name="connsiteX4" fmla="*/ 1443605 w 1463158"/>
              <a:gd name="connsiteY4" fmla="*/ 0 h 4377243"/>
              <a:gd name="connsiteX0" fmla="*/ 0 w 1859675"/>
              <a:gd name="connsiteY0" fmla="*/ 4371856 h 4377243"/>
              <a:gd name="connsiteX1" fmla="*/ 72572 w 1859675"/>
              <a:gd name="connsiteY1" fmla="*/ 4226714 h 4377243"/>
              <a:gd name="connsiteX2" fmla="*/ 275772 w 1859675"/>
              <a:gd name="connsiteY2" fmla="*/ 3370371 h 4377243"/>
              <a:gd name="connsiteX3" fmla="*/ 1824981 w 1859675"/>
              <a:gd name="connsiteY3" fmla="*/ 1167255 h 4377243"/>
              <a:gd name="connsiteX4" fmla="*/ 1294063 w 1859675"/>
              <a:gd name="connsiteY4" fmla="*/ 0 h 4377243"/>
              <a:gd name="connsiteX0" fmla="*/ 529373 w 2431473"/>
              <a:gd name="connsiteY0" fmla="*/ 4371856 h 4425265"/>
              <a:gd name="connsiteX1" fmla="*/ 601945 w 2431473"/>
              <a:gd name="connsiteY1" fmla="*/ 4226714 h 4425265"/>
              <a:gd name="connsiteX2" fmla="*/ 67208 w 2431473"/>
              <a:gd name="connsiteY2" fmla="*/ 2423887 h 4425265"/>
              <a:gd name="connsiteX3" fmla="*/ 2354354 w 2431473"/>
              <a:gd name="connsiteY3" fmla="*/ 1167255 h 4425265"/>
              <a:gd name="connsiteX4" fmla="*/ 1823436 w 2431473"/>
              <a:gd name="connsiteY4" fmla="*/ 0 h 4425265"/>
              <a:gd name="connsiteX0" fmla="*/ 642089 w 2544189"/>
              <a:gd name="connsiteY0" fmla="*/ 4371856 h 4372278"/>
              <a:gd name="connsiteX1" fmla="*/ 201313 w 2544189"/>
              <a:gd name="connsiteY1" fmla="*/ 3857745 h 4372278"/>
              <a:gd name="connsiteX2" fmla="*/ 179924 w 2544189"/>
              <a:gd name="connsiteY2" fmla="*/ 2423887 h 4372278"/>
              <a:gd name="connsiteX3" fmla="*/ 2467070 w 2544189"/>
              <a:gd name="connsiteY3" fmla="*/ 1167255 h 4372278"/>
              <a:gd name="connsiteX4" fmla="*/ 1936152 w 2544189"/>
              <a:gd name="connsiteY4" fmla="*/ 0 h 4372278"/>
              <a:gd name="connsiteX0" fmla="*/ 2310197 w 2624129"/>
              <a:gd name="connsiteY0" fmla="*/ 4804993 h 4805148"/>
              <a:gd name="connsiteX1" fmla="*/ 281253 w 2624129"/>
              <a:gd name="connsiteY1" fmla="*/ 3857745 h 4805148"/>
              <a:gd name="connsiteX2" fmla="*/ 259864 w 2624129"/>
              <a:gd name="connsiteY2" fmla="*/ 2423887 h 4805148"/>
              <a:gd name="connsiteX3" fmla="*/ 2547010 w 2624129"/>
              <a:gd name="connsiteY3" fmla="*/ 1167255 h 4805148"/>
              <a:gd name="connsiteX4" fmla="*/ 2016092 w 2624129"/>
              <a:gd name="connsiteY4" fmla="*/ 0 h 4805148"/>
              <a:gd name="connsiteX0" fmla="*/ 2248392 w 2555472"/>
              <a:gd name="connsiteY0" fmla="*/ 4804993 h 4805168"/>
              <a:gd name="connsiteX1" fmla="*/ 219448 w 2555472"/>
              <a:gd name="connsiteY1" fmla="*/ 3857745 h 4805168"/>
              <a:gd name="connsiteX2" fmla="*/ 310354 w 2555472"/>
              <a:gd name="connsiteY2" fmla="*/ 2038876 h 4805168"/>
              <a:gd name="connsiteX3" fmla="*/ 2485205 w 2555472"/>
              <a:gd name="connsiteY3" fmla="*/ 1167255 h 4805168"/>
              <a:gd name="connsiteX4" fmla="*/ 1954287 w 2555472"/>
              <a:gd name="connsiteY4" fmla="*/ 0 h 4805168"/>
              <a:gd name="connsiteX0" fmla="*/ 2285046 w 2592126"/>
              <a:gd name="connsiteY0" fmla="*/ 4804993 h 4805174"/>
              <a:gd name="connsiteX1" fmla="*/ 256102 w 2592126"/>
              <a:gd name="connsiteY1" fmla="*/ 3857745 h 4805174"/>
              <a:gd name="connsiteX2" fmla="*/ 277997 w 2592126"/>
              <a:gd name="connsiteY2" fmla="*/ 1943986 h 4805174"/>
              <a:gd name="connsiteX3" fmla="*/ 2521859 w 2592126"/>
              <a:gd name="connsiteY3" fmla="*/ 1167255 h 4805174"/>
              <a:gd name="connsiteX4" fmla="*/ 1990941 w 2592126"/>
              <a:gd name="connsiteY4" fmla="*/ 0 h 4805174"/>
              <a:gd name="connsiteX0" fmla="*/ 2291551 w 2694261"/>
              <a:gd name="connsiteY0" fmla="*/ 4804993 h 4805174"/>
              <a:gd name="connsiteX1" fmla="*/ 262607 w 2694261"/>
              <a:gd name="connsiteY1" fmla="*/ 3857745 h 4805174"/>
              <a:gd name="connsiteX2" fmla="*/ 284502 w 2694261"/>
              <a:gd name="connsiteY2" fmla="*/ 1943986 h 4805174"/>
              <a:gd name="connsiteX3" fmla="*/ 2631881 w 2694261"/>
              <a:gd name="connsiteY3" fmla="*/ 1150002 h 4805174"/>
              <a:gd name="connsiteX4" fmla="*/ 1997446 w 2694261"/>
              <a:gd name="connsiteY4" fmla="*/ 0 h 4805174"/>
              <a:gd name="connsiteX0" fmla="*/ 2337355 w 2696933"/>
              <a:gd name="connsiteY0" fmla="*/ 4615212 h 4615479"/>
              <a:gd name="connsiteX1" fmla="*/ 265279 w 2696933"/>
              <a:gd name="connsiteY1" fmla="*/ 3857745 h 4615479"/>
              <a:gd name="connsiteX2" fmla="*/ 287174 w 2696933"/>
              <a:gd name="connsiteY2" fmla="*/ 1943986 h 4615479"/>
              <a:gd name="connsiteX3" fmla="*/ 2634553 w 2696933"/>
              <a:gd name="connsiteY3" fmla="*/ 1150002 h 4615479"/>
              <a:gd name="connsiteX4" fmla="*/ 2000118 w 2696933"/>
              <a:gd name="connsiteY4" fmla="*/ 0 h 4615479"/>
              <a:gd name="connsiteX0" fmla="*/ 2141907 w 2501485"/>
              <a:gd name="connsiteY0" fmla="*/ 4615212 h 4615427"/>
              <a:gd name="connsiteX1" fmla="*/ 69831 w 2501485"/>
              <a:gd name="connsiteY1" fmla="*/ 3857745 h 4615427"/>
              <a:gd name="connsiteX2" fmla="*/ 669242 w 2501485"/>
              <a:gd name="connsiteY2" fmla="*/ 2425249 h 4615427"/>
              <a:gd name="connsiteX3" fmla="*/ 2439105 w 2501485"/>
              <a:gd name="connsiteY3" fmla="*/ 1150002 h 4615427"/>
              <a:gd name="connsiteX4" fmla="*/ 1804670 w 2501485"/>
              <a:gd name="connsiteY4" fmla="*/ 0 h 4615427"/>
              <a:gd name="connsiteX0" fmla="*/ 2119971 w 2479549"/>
              <a:gd name="connsiteY0" fmla="*/ 4615212 h 4615371"/>
              <a:gd name="connsiteX1" fmla="*/ 71959 w 2479549"/>
              <a:gd name="connsiteY1" fmla="*/ 3713366 h 4615371"/>
              <a:gd name="connsiteX2" fmla="*/ 647306 w 2479549"/>
              <a:gd name="connsiteY2" fmla="*/ 2425249 h 4615371"/>
              <a:gd name="connsiteX3" fmla="*/ 2417169 w 2479549"/>
              <a:gd name="connsiteY3" fmla="*/ 1150002 h 4615371"/>
              <a:gd name="connsiteX4" fmla="*/ 1782734 w 2479549"/>
              <a:gd name="connsiteY4" fmla="*/ 0 h 4615371"/>
              <a:gd name="connsiteX0" fmla="*/ 2229064 w 2588642"/>
              <a:gd name="connsiteY0" fmla="*/ 4615212 h 4615382"/>
              <a:gd name="connsiteX1" fmla="*/ 62519 w 2588642"/>
              <a:gd name="connsiteY1" fmla="*/ 3747233 h 4615382"/>
              <a:gd name="connsiteX2" fmla="*/ 756399 w 2588642"/>
              <a:gd name="connsiteY2" fmla="*/ 2425249 h 4615382"/>
              <a:gd name="connsiteX3" fmla="*/ 2526262 w 2588642"/>
              <a:gd name="connsiteY3" fmla="*/ 1150002 h 4615382"/>
              <a:gd name="connsiteX4" fmla="*/ 1891827 w 2588642"/>
              <a:gd name="connsiteY4" fmla="*/ 0 h 4615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8642" h="4615382">
                <a:moveTo>
                  <a:pt x="2229064" y="4615212"/>
                </a:moveTo>
                <a:cubicBezTo>
                  <a:pt x="2242369" y="4626098"/>
                  <a:pt x="307963" y="4112227"/>
                  <a:pt x="62519" y="3747233"/>
                </a:cubicBezTo>
                <a:cubicBezTo>
                  <a:pt x="-182925" y="3382239"/>
                  <a:pt x="345775" y="2858121"/>
                  <a:pt x="756399" y="2425249"/>
                </a:cubicBezTo>
                <a:cubicBezTo>
                  <a:pt x="1167023" y="1992377"/>
                  <a:pt x="2252273" y="1489815"/>
                  <a:pt x="2526262" y="1150002"/>
                </a:cubicBezTo>
                <a:cubicBezTo>
                  <a:pt x="2800251" y="810189"/>
                  <a:pt x="2095027" y="130629"/>
                  <a:pt x="1891827" y="0"/>
                </a:cubicBezTo>
              </a:path>
            </a:pathLst>
          </a:custGeom>
          <a:noFill/>
          <a:ln w="31750" cap="flat" cmpd="sng" algn="ctr">
            <a:solidFill>
              <a:schemeClr val="accent2"/>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2" name="Freeform: Shape 1">
            <a:extLst>
              <a:ext uri="{FF2B5EF4-FFF2-40B4-BE49-F238E27FC236}">
                <a16:creationId xmlns:a16="http://schemas.microsoft.com/office/drawing/2014/main" id="{40EC555E-CD61-44B1-8A27-00522575F5A2}"/>
              </a:ext>
            </a:extLst>
          </p:cNvPr>
          <p:cNvSpPr/>
          <p:nvPr/>
        </p:nvSpPr>
        <p:spPr bwMode="auto">
          <a:xfrm>
            <a:off x="9456979" y="1523999"/>
            <a:ext cx="1293450" cy="4644571"/>
          </a:xfrm>
          <a:custGeom>
            <a:avLst/>
            <a:gdLst>
              <a:gd name="connsiteX0" fmla="*/ 1016000 w 1295286"/>
              <a:gd name="connsiteY0" fmla="*/ 4644571 h 4649958"/>
              <a:gd name="connsiteX1" fmla="*/ 1088572 w 1295286"/>
              <a:gd name="connsiteY1" fmla="*/ 4499429 h 4649958"/>
              <a:gd name="connsiteX2" fmla="*/ 1291772 w 1295286"/>
              <a:gd name="connsiteY2" fmla="*/ 3643086 h 4649958"/>
              <a:gd name="connsiteX3" fmla="*/ 899886 w 1295286"/>
              <a:gd name="connsiteY3" fmla="*/ 1103086 h 4649958"/>
              <a:gd name="connsiteX4" fmla="*/ 0 w 1295286"/>
              <a:gd name="connsiteY4" fmla="*/ 0 h 4649958"/>
              <a:gd name="connsiteX0" fmla="*/ 1016000 w 1292889"/>
              <a:gd name="connsiteY0" fmla="*/ 4644571 h 4644571"/>
              <a:gd name="connsiteX1" fmla="*/ 1291772 w 1292889"/>
              <a:gd name="connsiteY1" fmla="*/ 3643086 h 4644571"/>
              <a:gd name="connsiteX2" fmla="*/ 899886 w 1292889"/>
              <a:gd name="connsiteY2" fmla="*/ 1103086 h 4644571"/>
              <a:gd name="connsiteX3" fmla="*/ 0 w 1292889"/>
              <a:gd name="connsiteY3" fmla="*/ 0 h 4644571"/>
              <a:gd name="connsiteX0" fmla="*/ 1016000 w 1293450"/>
              <a:gd name="connsiteY0" fmla="*/ 4644571 h 4644571"/>
              <a:gd name="connsiteX1" fmla="*/ 1291772 w 1293450"/>
              <a:gd name="connsiteY1" fmla="*/ 3643086 h 4644571"/>
              <a:gd name="connsiteX2" fmla="*/ 899886 w 1293450"/>
              <a:gd name="connsiteY2" fmla="*/ 1103086 h 4644571"/>
              <a:gd name="connsiteX3" fmla="*/ 0 w 1293450"/>
              <a:gd name="connsiteY3" fmla="*/ 0 h 4644571"/>
            </a:gdLst>
            <a:ahLst/>
            <a:cxnLst>
              <a:cxn ang="0">
                <a:pos x="connsiteX0" y="connsiteY0"/>
              </a:cxn>
              <a:cxn ang="0">
                <a:pos x="connsiteX1" y="connsiteY1"/>
              </a:cxn>
              <a:cxn ang="0">
                <a:pos x="connsiteX2" y="connsiteY2"/>
              </a:cxn>
              <a:cxn ang="0">
                <a:pos x="connsiteX3" y="connsiteY3"/>
              </a:cxn>
            </a:cxnLst>
            <a:rect l="l" t="t" r="r" b="b"/>
            <a:pathLst>
              <a:path w="1293450" h="4644571">
                <a:moveTo>
                  <a:pt x="1016000" y="4644571"/>
                </a:moveTo>
                <a:cubicBezTo>
                  <a:pt x="1159716" y="4453181"/>
                  <a:pt x="1311124" y="4233333"/>
                  <a:pt x="1291772" y="3643086"/>
                </a:cubicBezTo>
                <a:cubicBezTo>
                  <a:pt x="1260324" y="3077029"/>
                  <a:pt x="1115181" y="1710267"/>
                  <a:pt x="899886" y="1103086"/>
                </a:cubicBezTo>
                <a:cubicBezTo>
                  <a:pt x="684591" y="495905"/>
                  <a:pt x="203200" y="130629"/>
                  <a:pt x="0" y="0"/>
                </a:cubicBezTo>
              </a:path>
            </a:pathLst>
          </a:custGeom>
          <a:noFill/>
          <a:ln w="31750" cap="flat" cmpd="sng" algn="ctr">
            <a:solidFill>
              <a:schemeClr val="accent5"/>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65" name="TextBox 64">
            <a:extLst>
              <a:ext uri="{FF2B5EF4-FFF2-40B4-BE49-F238E27FC236}">
                <a16:creationId xmlns:a16="http://schemas.microsoft.com/office/drawing/2014/main" id="{153BCE16-C504-4875-A12A-14FB2A88B749}"/>
              </a:ext>
            </a:extLst>
          </p:cNvPr>
          <p:cNvSpPr txBox="1"/>
          <p:nvPr/>
        </p:nvSpPr>
        <p:spPr>
          <a:xfrm>
            <a:off x="10256801" y="1671894"/>
            <a:ext cx="1973617" cy="307777"/>
          </a:xfrm>
          <a:prstGeom prst="rect">
            <a:avLst/>
          </a:prstGeom>
          <a:noFill/>
        </p:spPr>
        <p:txBody>
          <a:bodyPr wrap="none" rtlCol="0">
            <a:spAutoFit/>
          </a:bodyPr>
          <a:lstStyle/>
          <a:p>
            <a:r>
              <a:rPr lang="en-US" sz="1400"/>
              <a:t>5GC IWK arch + SGW</a:t>
            </a:r>
          </a:p>
        </p:txBody>
      </p:sp>
    </p:spTree>
    <p:extLst>
      <p:ext uri="{BB962C8B-B14F-4D97-AF65-F5344CB8AC3E}">
        <p14:creationId xmlns:p14="http://schemas.microsoft.com/office/powerpoint/2010/main" val="16888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animBg="1"/>
      <p:bldP spid="2"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Line 24"/>
          <p:cNvSpPr>
            <a:spLocks noChangeShapeType="1"/>
          </p:cNvSpPr>
          <p:nvPr/>
        </p:nvSpPr>
        <p:spPr bwMode="auto">
          <a:xfrm>
            <a:off x="6584537" y="6465348"/>
            <a:ext cx="5209598" cy="0"/>
          </a:xfrm>
          <a:prstGeom prst="line">
            <a:avLst/>
          </a:prstGeom>
          <a:noFill/>
          <a:ln w="25400">
            <a:solidFill>
              <a:schemeClr val="tx1"/>
            </a:solidFill>
            <a:round/>
            <a:headEnd type="triangle" w="lg" len="lg"/>
            <a:tailEnd type="triangle" w="lg" len="lg"/>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58585A"/>
              </a:solidFill>
              <a:effectLst/>
              <a:uLnTx/>
              <a:uFillTx/>
              <a:latin typeface="Arial" charset="0"/>
              <a:ea typeface="+mn-ea"/>
              <a:cs typeface="+mn-cs"/>
            </a:endParaRPr>
          </a:p>
        </p:txBody>
      </p:sp>
      <p:sp>
        <p:nvSpPr>
          <p:cNvPr id="7" name="Rectangle: Rounded Corners 6">
            <a:extLst>
              <a:ext uri="{FF2B5EF4-FFF2-40B4-BE49-F238E27FC236}">
                <a16:creationId xmlns:a16="http://schemas.microsoft.com/office/drawing/2014/main" id="{5A2D524D-BFA5-4EAA-B4E8-3784ACF68C82}"/>
              </a:ext>
            </a:extLst>
          </p:cNvPr>
          <p:cNvSpPr/>
          <p:nvPr/>
        </p:nvSpPr>
        <p:spPr bwMode="auto">
          <a:xfrm>
            <a:off x="10124229" y="6192355"/>
            <a:ext cx="236035" cy="321612"/>
          </a:xfrm>
          <a:prstGeom prst="round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err="1">
              <a:ln>
                <a:noFill/>
              </a:ln>
              <a:solidFill>
                <a:schemeClr val="bg1"/>
              </a:solidFill>
              <a:effectLst/>
              <a:latin typeface="+mn-lt"/>
            </a:endParaRPr>
          </a:p>
        </p:txBody>
      </p:sp>
      <p:sp>
        <p:nvSpPr>
          <p:cNvPr id="3" name="Rectangle: Rounded Corners 2">
            <a:extLst>
              <a:ext uri="{FF2B5EF4-FFF2-40B4-BE49-F238E27FC236}">
                <a16:creationId xmlns:a16="http://schemas.microsoft.com/office/drawing/2014/main" id="{97767AEE-E285-4E0F-A69D-20D4A6C2ECD7}"/>
              </a:ext>
            </a:extLst>
          </p:cNvPr>
          <p:cNvSpPr/>
          <p:nvPr/>
        </p:nvSpPr>
        <p:spPr bwMode="auto">
          <a:xfrm>
            <a:off x="7050288" y="6020886"/>
            <a:ext cx="258323" cy="354693"/>
          </a:xfrm>
          <a:prstGeom prst="round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err="1">
              <a:ln>
                <a:noFill/>
              </a:ln>
              <a:solidFill>
                <a:schemeClr val="bg1"/>
              </a:solidFill>
              <a:effectLst/>
              <a:latin typeface="+mn-lt"/>
            </a:endParaRPr>
          </a:p>
        </p:txBody>
      </p:sp>
      <p:sp>
        <p:nvSpPr>
          <p:cNvPr id="9" name="Rectangle 8">
            <a:extLst>
              <a:ext uri="{FF2B5EF4-FFF2-40B4-BE49-F238E27FC236}">
                <a16:creationId xmlns:a16="http://schemas.microsoft.com/office/drawing/2014/main" id="{C3B3B075-7CAE-4E69-B450-FF30659DE90E}"/>
              </a:ext>
            </a:extLst>
          </p:cNvPr>
          <p:cNvSpPr/>
          <p:nvPr/>
        </p:nvSpPr>
        <p:spPr bwMode="auto">
          <a:xfrm>
            <a:off x="6012611" y="2010174"/>
            <a:ext cx="2313738" cy="2839781"/>
          </a:xfrm>
          <a:prstGeom prst="rect">
            <a:avLst/>
          </a:prstGeom>
          <a:no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err="1">
              <a:ln>
                <a:noFill/>
              </a:ln>
              <a:solidFill>
                <a:schemeClr val="bg1"/>
              </a:solidFill>
              <a:effectLst/>
              <a:latin typeface="+mn-lt"/>
            </a:endParaRPr>
          </a:p>
        </p:txBody>
      </p:sp>
      <p:sp>
        <p:nvSpPr>
          <p:cNvPr id="5" name="Content Placeholder 4"/>
          <p:cNvSpPr>
            <a:spLocks noGrp="1"/>
          </p:cNvSpPr>
          <p:nvPr>
            <p:ph sz="quarter" idx="10"/>
          </p:nvPr>
        </p:nvSpPr>
        <p:spPr>
          <a:xfrm>
            <a:off x="524933" y="1649314"/>
            <a:ext cx="5225305" cy="4322024"/>
          </a:xfrm>
        </p:spPr>
        <p:txBody>
          <a:bodyPr/>
          <a:lstStyle/>
          <a:p>
            <a:r>
              <a:rPr lang="en-US" altLang="sv-SE" sz="1800"/>
              <a:t>5GC capable devices (Option 2) always anchored in 5GC (also option 1 capable)</a:t>
            </a:r>
          </a:p>
          <a:p>
            <a:r>
              <a:rPr lang="en-US" altLang="sv-SE" sz="1800"/>
              <a:t>Legacy LTE only devices anchored in legacy EPC</a:t>
            </a:r>
          </a:p>
          <a:p>
            <a:r>
              <a:rPr lang="en-US" altLang="sv-SE" sz="1800"/>
              <a:t>IP session continuity ensured</a:t>
            </a:r>
          </a:p>
          <a:p>
            <a:pPr lvl="1"/>
            <a:r>
              <a:rPr lang="en-US" altLang="sv-SE" sz="1400"/>
              <a:t>SMF act as PGW CP for 5GC capable devices</a:t>
            </a:r>
          </a:p>
          <a:p>
            <a:pPr lvl="1"/>
            <a:r>
              <a:rPr lang="en-US" altLang="sv-SE" sz="1400"/>
              <a:t>UPF act as common anchor point for 5GC capable devices</a:t>
            </a:r>
          </a:p>
          <a:p>
            <a:pPr lvl="1"/>
            <a:r>
              <a:rPr lang="en-US" sz="1400"/>
              <a:t>* indicates 5GC NFs with EPC </a:t>
            </a:r>
            <a:r>
              <a:rPr lang="en-US" sz="1400" err="1"/>
              <a:t>iwk</a:t>
            </a:r>
            <a:r>
              <a:rPr lang="en-US" sz="1400"/>
              <a:t> capabilities</a:t>
            </a:r>
          </a:p>
          <a:p>
            <a:pPr lvl="1"/>
            <a:r>
              <a:rPr lang="sv-SE" altLang="sv-SE" sz="1400"/>
              <a:t>5</a:t>
            </a:r>
            <a:r>
              <a:rPr lang="en-US" altLang="sv-SE" sz="1400"/>
              <a:t>G Dual-Mode Core also include MME &amp; SGW functionality</a:t>
            </a:r>
          </a:p>
          <a:p>
            <a:r>
              <a:rPr lang="en-US" altLang="sv-SE" sz="1800"/>
              <a:t>New control plane interfaces</a:t>
            </a:r>
          </a:p>
          <a:p>
            <a:pPr lvl="1"/>
            <a:r>
              <a:rPr lang="en-US" altLang="sv-SE" sz="1400"/>
              <a:t>Connection between AMF and MME for context transfer (N26)</a:t>
            </a:r>
          </a:p>
          <a:p>
            <a:r>
              <a:rPr lang="en-US" altLang="sv-SE" sz="1800"/>
              <a:t>No impact on</a:t>
            </a:r>
          </a:p>
          <a:p>
            <a:pPr lvl="1"/>
            <a:r>
              <a:rPr lang="en-US" altLang="sv-SE" sz="1400"/>
              <a:t>legacy terminal fleet</a:t>
            </a:r>
          </a:p>
          <a:p>
            <a:pPr lvl="1"/>
            <a:r>
              <a:rPr lang="en-US" altLang="sv-SE" sz="1400"/>
              <a:t>existing customer base</a:t>
            </a:r>
          </a:p>
          <a:p>
            <a:pPr lvl="1">
              <a:lnSpc>
                <a:spcPct val="90000"/>
              </a:lnSpc>
            </a:pPr>
            <a:endParaRPr lang="en-US" sz="1800"/>
          </a:p>
        </p:txBody>
      </p:sp>
      <p:sp>
        <p:nvSpPr>
          <p:cNvPr id="4" name="Title 3"/>
          <p:cNvSpPr>
            <a:spLocks noGrp="1"/>
          </p:cNvSpPr>
          <p:nvPr>
            <p:ph type="title"/>
          </p:nvPr>
        </p:nvSpPr>
        <p:spPr>
          <a:xfrm>
            <a:off x="524935" y="239714"/>
            <a:ext cx="10656412" cy="1085371"/>
          </a:xfrm>
        </p:spPr>
        <p:txBody>
          <a:bodyPr>
            <a:normAutofit/>
          </a:bodyPr>
          <a:lstStyle/>
          <a:p>
            <a:r>
              <a:rPr lang="en-US">
                <a:solidFill>
                  <a:srgbClr val="181818"/>
                </a:solidFill>
              </a:rPr>
              <a:t>5GC-EPC tight interworking architecture – alt. c</a:t>
            </a:r>
            <a:br>
              <a:rPr lang="en-US" sz="3200">
                <a:solidFill>
                  <a:srgbClr val="181818"/>
                </a:solidFill>
              </a:rPr>
            </a:br>
            <a:r>
              <a:rPr lang="en-US" sz="2400">
                <a:solidFill>
                  <a:srgbClr val="181818"/>
                </a:solidFill>
              </a:rPr>
              <a:t>User plane path for </a:t>
            </a:r>
            <a:r>
              <a:rPr lang="en-US" altLang="sv-SE" sz="2400"/>
              <a:t>5GC capable </a:t>
            </a:r>
            <a:r>
              <a:rPr lang="en-US" sz="2400">
                <a:solidFill>
                  <a:srgbClr val="181818"/>
                </a:solidFill>
              </a:rPr>
              <a:t>UEs</a:t>
            </a:r>
            <a:endParaRPr lang="en-US" sz="3100"/>
          </a:p>
        </p:txBody>
      </p:sp>
      <p:sp>
        <p:nvSpPr>
          <p:cNvPr id="190" name="Freeform 6"/>
          <p:cNvSpPr>
            <a:spLocks/>
          </p:cNvSpPr>
          <p:nvPr/>
        </p:nvSpPr>
        <p:spPr bwMode="auto">
          <a:xfrm rot="16200000">
            <a:off x="7322650" y="5863893"/>
            <a:ext cx="294690" cy="207666"/>
          </a:xfrm>
          <a:custGeom>
            <a:avLst/>
            <a:gdLst>
              <a:gd name="T0" fmla="*/ 0 w 902524"/>
              <a:gd name="T1" fmla="*/ 0 h 356260"/>
              <a:gd name="T2" fmla="*/ 70688 w 902524"/>
              <a:gd name="T3" fmla="*/ 426247 h 356260"/>
              <a:gd name="T4" fmla="*/ 62654 w 902524"/>
              <a:gd name="T5" fmla="*/ 136397 h 356260"/>
              <a:gd name="T6" fmla="*/ 122097 w 902524"/>
              <a:gd name="T7" fmla="*/ 511492 h 356260"/>
              <a:gd name="T8" fmla="*/ 122097 w 902524"/>
              <a:gd name="T9" fmla="*/ 511492 h 356260"/>
              <a:gd name="T10" fmla="*/ 0 60000 65536"/>
              <a:gd name="T11" fmla="*/ 0 60000 65536"/>
              <a:gd name="T12" fmla="*/ 0 60000 65536"/>
              <a:gd name="T13" fmla="*/ 0 60000 65536"/>
              <a:gd name="T14" fmla="*/ 0 60000 65536"/>
              <a:gd name="T15" fmla="*/ 0 w 902524"/>
              <a:gd name="T16" fmla="*/ 0 h 356260"/>
              <a:gd name="T17" fmla="*/ 902524 w 902524"/>
              <a:gd name="T18" fmla="*/ 356260 h 356260"/>
            </a:gdLst>
            <a:ahLst/>
            <a:cxnLst>
              <a:cxn ang="T10">
                <a:pos x="T0" y="T1"/>
              </a:cxn>
              <a:cxn ang="T11">
                <a:pos x="T2" y="T3"/>
              </a:cxn>
              <a:cxn ang="T12">
                <a:pos x="T4" y="T5"/>
              </a:cxn>
              <a:cxn ang="T13">
                <a:pos x="T6" y="T7"/>
              </a:cxn>
              <a:cxn ang="T14">
                <a:pos x="T8" y="T9"/>
              </a:cxn>
            </a:cxnLst>
            <a:rect l="T15" t="T16" r="T17" b="T18"/>
            <a:pathLst>
              <a:path w="902524" h="356260">
                <a:moveTo>
                  <a:pt x="0" y="0"/>
                </a:moveTo>
                <a:lnTo>
                  <a:pt x="522514" y="296883"/>
                </a:lnTo>
                <a:lnTo>
                  <a:pt x="463137" y="95003"/>
                </a:lnTo>
                <a:lnTo>
                  <a:pt x="902524" y="356260"/>
                </a:lnTo>
              </a:path>
            </a:pathLst>
          </a:custGeom>
          <a:noFill/>
          <a:ln w="31750" algn="ctr">
            <a:solidFill>
              <a:schemeClr val="tx1"/>
            </a:solidFill>
            <a:round/>
            <a:headEnd type="triangle" w="med" len="med"/>
            <a:tailEnd type="triangle" w="med" len="med"/>
          </a:ln>
        </p:spPr>
        <p:txBody>
          <a:bodyPr wrap="none" lIns="72000" rIns="72000"/>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58585A"/>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cxnSp>
        <p:nvCxnSpPr>
          <p:cNvPr id="191" name="Straight Connector 190"/>
          <p:cNvCxnSpPr>
            <a:cxnSpLocks/>
            <a:stCxn id="77" idx="0"/>
          </p:cNvCxnSpPr>
          <p:nvPr/>
        </p:nvCxnSpPr>
        <p:spPr bwMode="auto">
          <a:xfrm flipH="1" flipV="1">
            <a:off x="9561746" y="1793972"/>
            <a:ext cx="532166" cy="407236"/>
          </a:xfrm>
          <a:prstGeom prst="line">
            <a:avLst/>
          </a:prstGeom>
          <a:solidFill>
            <a:schemeClr val="accent1"/>
          </a:solidFill>
          <a:ln w="22225" cap="flat" cmpd="sng" algn="ctr">
            <a:solidFill>
              <a:schemeClr val="tx1"/>
            </a:solidFill>
            <a:prstDash val="solid"/>
            <a:round/>
            <a:headEnd type="none" w="med" len="med"/>
            <a:tailEnd type="none" w="med" len="med"/>
          </a:ln>
          <a:effectLst/>
        </p:spPr>
      </p:cxnSp>
      <p:cxnSp>
        <p:nvCxnSpPr>
          <p:cNvPr id="236" name="Straight Connector 235"/>
          <p:cNvCxnSpPr>
            <a:cxnSpLocks/>
            <a:stCxn id="82" idx="2"/>
            <a:endCxn id="150" idx="0"/>
          </p:cNvCxnSpPr>
          <p:nvPr/>
        </p:nvCxnSpPr>
        <p:spPr bwMode="auto">
          <a:xfrm flipH="1">
            <a:off x="7497326" y="4630355"/>
            <a:ext cx="2470463" cy="495954"/>
          </a:xfrm>
          <a:prstGeom prst="line">
            <a:avLst/>
          </a:prstGeom>
          <a:solidFill>
            <a:schemeClr val="accent1"/>
          </a:solidFill>
          <a:ln w="19050" cap="flat" cmpd="sng" algn="ctr">
            <a:solidFill>
              <a:schemeClr val="tx1"/>
            </a:solidFill>
            <a:prstDash val="sysDash"/>
            <a:round/>
            <a:headEnd type="none" w="med" len="med"/>
            <a:tailEnd type="none" w="med" len="med"/>
          </a:ln>
          <a:effectLst/>
        </p:spPr>
      </p:cxnSp>
      <p:cxnSp>
        <p:nvCxnSpPr>
          <p:cNvPr id="281" name="Straight Connector 280"/>
          <p:cNvCxnSpPr>
            <a:cxnSpLocks/>
            <a:stCxn id="77" idx="2"/>
            <a:endCxn id="153" idx="0"/>
          </p:cNvCxnSpPr>
          <p:nvPr/>
        </p:nvCxnSpPr>
        <p:spPr bwMode="auto">
          <a:xfrm>
            <a:off x="10093912" y="3074965"/>
            <a:ext cx="776794" cy="2025891"/>
          </a:xfrm>
          <a:prstGeom prst="line">
            <a:avLst/>
          </a:prstGeom>
          <a:solidFill>
            <a:schemeClr val="accent1"/>
          </a:solidFill>
          <a:ln w="22225" cap="flat" cmpd="sng" algn="ctr">
            <a:solidFill>
              <a:schemeClr val="tx1"/>
            </a:solidFill>
            <a:prstDash val="solid"/>
            <a:round/>
            <a:headEnd type="none" w="med" len="med"/>
            <a:tailEnd type="none" w="med" len="med"/>
          </a:ln>
          <a:effectLst/>
        </p:spPr>
      </p:cxnSp>
      <p:sp>
        <p:nvSpPr>
          <p:cNvPr id="282" name="Freeform 6"/>
          <p:cNvSpPr>
            <a:spLocks/>
          </p:cNvSpPr>
          <p:nvPr/>
        </p:nvSpPr>
        <p:spPr bwMode="auto">
          <a:xfrm rot="15918123">
            <a:off x="10698717" y="5958619"/>
            <a:ext cx="374431" cy="128866"/>
          </a:xfrm>
          <a:custGeom>
            <a:avLst/>
            <a:gdLst>
              <a:gd name="T0" fmla="*/ 0 w 902524"/>
              <a:gd name="T1" fmla="*/ 0 h 356260"/>
              <a:gd name="T2" fmla="*/ 70688 w 902524"/>
              <a:gd name="T3" fmla="*/ 426247 h 356260"/>
              <a:gd name="T4" fmla="*/ 62654 w 902524"/>
              <a:gd name="T5" fmla="*/ 136397 h 356260"/>
              <a:gd name="T6" fmla="*/ 122097 w 902524"/>
              <a:gd name="T7" fmla="*/ 511492 h 356260"/>
              <a:gd name="T8" fmla="*/ 122097 w 902524"/>
              <a:gd name="T9" fmla="*/ 511492 h 356260"/>
              <a:gd name="T10" fmla="*/ 0 60000 65536"/>
              <a:gd name="T11" fmla="*/ 0 60000 65536"/>
              <a:gd name="T12" fmla="*/ 0 60000 65536"/>
              <a:gd name="T13" fmla="*/ 0 60000 65536"/>
              <a:gd name="T14" fmla="*/ 0 60000 65536"/>
              <a:gd name="T15" fmla="*/ 0 w 902524"/>
              <a:gd name="T16" fmla="*/ 0 h 356260"/>
              <a:gd name="T17" fmla="*/ 902524 w 902524"/>
              <a:gd name="T18" fmla="*/ 356260 h 356260"/>
            </a:gdLst>
            <a:ahLst/>
            <a:cxnLst>
              <a:cxn ang="T10">
                <a:pos x="T0" y="T1"/>
              </a:cxn>
              <a:cxn ang="T11">
                <a:pos x="T2" y="T3"/>
              </a:cxn>
              <a:cxn ang="T12">
                <a:pos x="T4" y="T5"/>
              </a:cxn>
              <a:cxn ang="T13">
                <a:pos x="T6" y="T7"/>
              </a:cxn>
              <a:cxn ang="T14">
                <a:pos x="T8" y="T9"/>
              </a:cxn>
            </a:cxnLst>
            <a:rect l="T15" t="T16" r="T17" b="T18"/>
            <a:pathLst>
              <a:path w="902524" h="356260">
                <a:moveTo>
                  <a:pt x="0" y="0"/>
                </a:moveTo>
                <a:lnTo>
                  <a:pt x="522514" y="296883"/>
                </a:lnTo>
                <a:lnTo>
                  <a:pt x="463137" y="95003"/>
                </a:lnTo>
                <a:lnTo>
                  <a:pt x="902524" y="356260"/>
                </a:lnTo>
              </a:path>
            </a:pathLst>
          </a:custGeom>
          <a:noFill/>
          <a:ln w="31750" algn="ctr">
            <a:solidFill>
              <a:schemeClr val="tx1"/>
            </a:solidFill>
            <a:round/>
            <a:headEnd type="triangle" w="med" len="med"/>
            <a:tailEnd type="triangle" w="med" len="med"/>
          </a:ln>
        </p:spPr>
        <p:txBody>
          <a:bodyPr wrap="none" lIns="72000" rIns="72000"/>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58585A"/>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cxnSp>
        <p:nvCxnSpPr>
          <p:cNvPr id="283" name="Straight Connector 282"/>
          <p:cNvCxnSpPr>
            <a:cxnSpLocks/>
            <a:stCxn id="154" idx="2"/>
            <a:endCxn id="153" idx="0"/>
          </p:cNvCxnSpPr>
          <p:nvPr/>
        </p:nvCxnSpPr>
        <p:spPr bwMode="auto">
          <a:xfrm flipH="1">
            <a:off x="10870706" y="4630355"/>
            <a:ext cx="472194" cy="470501"/>
          </a:xfrm>
          <a:prstGeom prst="line">
            <a:avLst/>
          </a:prstGeom>
          <a:solidFill>
            <a:schemeClr val="accent1"/>
          </a:solidFill>
          <a:ln w="19050" cap="flat" cmpd="sng" algn="ctr">
            <a:solidFill>
              <a:schemeClr val="tx1"/>
            </a:solidFill>
            <a:prstDash val="sysDash"/>
            <a:round/>
            <a:headEnd type="none" w="med" len="med"/>
            <a:tailEnd type="none" w="med" len="med"/>
          </a:ln>
          <a:effectLst/>
        </p:spPr>
      </p:cxnSp>
      <p:cxnSp>
        <p:nvCxnSpPr>
          <p:cNvPr id="306" name="Straight Connector 305"/>
          <p:cNvCxnSpPr>
            <a:cxnSpLocks/>
            <a:stCxn id="76" idx="2"/>
            <a:endCxn id="154" idx="0"/>
          </p:cNvCxnSpPr>
          <p:nvPr/>
        </p:nvCxnSpPr>
        <p:spPr bwMode="auto">
          <a:xfrm flipH="1">
            <a:off x="11342900" y="3722149"/>
            <a:ext cx="39" cy="129041"/>
          </a:xfrm>
          <a:prstGeom prst="line">
            <a:avLst/>
          </a:prstGeom>
          <a:solidFill>
            <a:schemeClr val="accent1"/>
          </a:solidFill>
          <a:ln w="19050" cap="flat" cmpd="sng" algn="ctr">
            <a:solidFill>
              <a:schemeClr val="tx1"/>
            </a:solidFill>
            <a:prstDash val="sysDash"/>
            <a:round/>
            <a:headEnd type="none" w="med" len="med"/>
            <a:tailEnd type="none" w="med" len="med"/>
          </a:ln>
          <a:effectLst/>
        </p:spPr>
      </p:cxnSp>
      <p:cxnSp>
        <p:nvCxnSpPr>
          <p:cNvPr id="308" name="Straight Connector 307"/>
          <p:cNvCxnSpPr>
            <a:cxnSpLocks/>
            <a:stCxn id="155" idx="3"/>
            <a:endCxn id="76" idx="0"/>
          </p:cNvCxnSpPr>
          <p:nvPr/>
        </p:nvCxnSpPr>
        <p:spPr bwMode="auto">
          <a:xfrm>
            <a:off x="10614230" y="2640744"/>
            <a:ext cx="728709" cy="207648"/>
          </a:xfrm>
          <a:prstGeom prst="line">
            <a:avLst/>
          </a:prstGeom>
          <a:solidFill>
            <a:schemeClr val="accent1"/>
          </a:solidFill>
          <a:ln w="19050" cap="flat" cmpd="sng" algn="ctr">
            <a:solidFill>
              <a:schemeClr val="tx1"/>
            </a:solidFill>
            <a:prstDash val="sysDash"/>
            <a:round/>
            <a:headEnd type="none" w="med" len="med"/>
            <a:tailEnd type="none" w="med" len="med"/>
          </a:ln>
          <a:effectLst/>
        </p:spPr>
      </p:cxnSp>
      <p:grpSp>
        <p:nvGrpSpPr>
          <p:cNvPr id="316" name="Group 315"/>
          <p:cNvGrpSpPr/>
          <p:nvPr/>
        </p:nvGrpSpPr>
        <p:grpSpPr>
          <a:xfrm>
            <a:off x="8416835" y="1065951"/>
            <a:ext cx="1375355" cy="862393"/>
            <a:chOff x="9038846" y="4514377"/>
            <a:chExt cx="2250397" cy="1719278"/>
          </a:xfrm>
        </p:grpSpPr>
        <p:sp>
          <p:nvSpPr>
            <p:cNvPr id="317" name="Freeform 34"/>
            <p:cNvSpPr>
              <a:spLocks noChangeAspect="1"/>
            </p:cNvSpPr>
            <p:nvPr/>
          </p:nvSpPr>
          <p:spPr bwMode="auto">
            <a:xfrm>
              <a:off x="9038846" y="4514377"/>
              <a:ext cx="2250397" cy="1719278"/>
            </a:xfrm>
            <a:custGeom>
              <a:avLst/>
              <a:gdLst>
                <a:gd name="T0" fmla="*/ 15322411 w 522"/>
                <a:gd name="T1" fmla="*/ 59674397 h 399"/>
                <a:gd name="T2" fmla="*/ 4342078 w 522"/>
                <a:gd name="T3" fmla="*/ 44798810 h 399"/>
                <a:gd name="T4" fmla="*/ 0 w 522"/>
                <a:gd name="T5" fmla="*/ 34281387 h 399"/>
                <a:gd name="T6" fmla="*/ 13445428 w 522"/>
                <a:gd name="T7" fmla="*/ 18556182 h 399"/>
                <a:gd name="T8" fmla="*/ 25222172 w 522"/>
                <a:gd name="T9" fmla="*/ 6870450 h 399"/>
                <a:gd name="T10" fmla="*/ 46815215 w 522"/>
                <a:gd name="T11" fmla="*/ 0 h 399"/>
                <a:gd name="T12" fmla="*/ 63288766 w 522"/>
                <a:gd name="T13" fmla="*/ 12029493 h 399"/>
                <a:gd name="T14" fmla="*/ 72398755 w 522"/>
                <a:gd name="T15" fmla="*/ 14239600 h 399"/>
                <a:gd name="T16" fmla="*/ 72664127 w 522"/>
                <a:gd name="T17" fmla="*/ 16070027 h 399"/>
                <a:gd name="T18" fmla="*/ 70827127 w 522"/>
                <a:gd name="T19" fmla="*/ 16343079 h 399"/>
                <a:gd name="T20" fmla="*/ 62629961 w 522"/>
                <a:gd name="T21" fmla="*/ 14718417 h 399"/>
                <a:gd name="T22" fmla="*/ 61056958 w 522"/>
                <a:gd name="T23" fmla="*/ 13728968 h 399"/>
                <a:gd name="T24" fmla="*/ 33482122 w 522"/>
                <a:gd name="T25" fmla="*/ 11543714 h 399"/>
                <a:gd name="T26" fmla="*/ 32488820 w 522"/>
                <a:gd name="T27" fmla="*/ 12179925 h 399"/>
                <a:gd name="T28" fmla="*/ 25222172 w 522"/>
                <a:gd name="T29" fmla="*/ 9566315 h 399"/>
                <a:gd name="T30" fmla="*/ 16166319 w 522"/>
                <a:gd name="T31" fmla="*/ 18556182 h 399"/>
                <a:gd name="T32" fmla="*/ 16166319 w 522"/>
                <a:gd name="T33" fmla="*/ 21233511 h 399"/>
                <a:gd name="T34" fmla="*/ 15171460 w 522"/>
                <a:gd name="T35" fmla="*/ 21746290 h 399"/>
                <a:gd name="T36" fmla="*/ 6693185 w 522"/>
                <a:gd name="T37" fmla="*/ 43474041 h 399"/>
                <a:gd name="T38" fmla="*/ 7061207 w 522"/>
                <a:gd name="T39" fmla="*/ 44949086 h 399"/>
                <a:gd name="T40" fmla="*/ 15322411 w 522"/>
                <a:gd name="T41" fmla="*/ 57005579 h 399"/>
                <a:gd name="T42" fmla="*/ 18890363 w 522"/>
                <a:gd name="T43" fmla="*/ 56345442 h 399"/>
                <a:gd name="T44" fmla="*/ 20728615 w 522"/>
                <a:gd name="T45" fmla="*/ 57005579 h 399"/>
                <a:gd name="T46" fmla="*/ 31006315 w 522"/>
                <a:gd name="T47" fmla="*/ 63989791 h 399"/>
                <a:gd name="T48" fmla="*/ 40750026 w 522"/>
                <a:gd name="T49" fmla="*/ 58986125 h 399"/>
                <a:gd name="T50" fmla="*/ 41749956 w 522"/>
                <a:gd name="T51" fmla="*/ 59314265 h 399"/>
                <a:gd name="T52" fmla="*/ 57914511 w 522"/>
                <a:gd name="T53" fmla="*/ 56495062 h 399"/>
                <a:gd name="T54" fmla="*/ 58910619 w 522"/>
                <a:gd name="T55" fmla="*/ 55859731 h 399"/>
                <a:gd name="T56" fmla="*/ 66484669 w 522"/>
                <a:gd name="T57" fmla="*/ 58324971 h 399"/>
                <a:gd name="T58" fmla="*/ 76585036 w 522"/>
                <a:gd name="T59" fmla="*/ 48279962 h 399"/>
                <a:gd name="T60" fmla="*/ 77737381 w 522"/>
                <a:gd name="T61" fmla="*/ 46806105 h 399"/>
                <a:gd name="T62" fmla="*/ 85155076 w 522"/>
                <a:gd name="T63" fmla="*/ 38294923 h 399"/>
                <a:gd name="T64" fmla="*/ 76585036 w 522"/>
                <a:gd name="T65" fmla="*/ 29241337 h 399"/>
                <a:gd name="T66" fmla="*/ 76228470 w 522"/>
                <a:gd name="T67" fmla="*/ 28249952 h 399"/>
                <a:gd name="T68" fmla="*/ 74390161 w 522"/>
                <a:gd name="T69" fmla="*/ 19880759 h 399"/>
                <a:gd name="T70" fmla="*/ 74747809 w 522"/>
                <a:gd name="T71" fmla="*/ 17899842 h 399"/>
                <a:gd name="T72" fmla="*/ 79087081 w 522"/>
                <a:gd name="T73" fmla="*/ 26420054 h 399"/>
                <a:gd name="T74" fmla="*/ 79087081 w 522"/>
                <a:gd name="T75" fmla="*/ 27411003 h 399"/>
                <a:gd name="T76" fmla="*/ 79304899 w 522"/>
                <a:gd name="T77" fmla="*/ 49118805 h 399"/>
                <a:gd name="T78" fmla="*/ 66484669 w 522"/>
                <a:gd name="T79" fmla="*/ 61019112 h 399"/>
                <a:gd name="T80" fmla="*/ 48438070 w 522"/>
                <a:gd name="T81" fmla="*/ 64343038 h 399"/>
                <a:gd name="T82" fmla="*/ 41262602 w 522"/>
                <a:gd name="T83" fmla="*/ 62160644 h 399"/>
                <a:gd name="T84" fmla="*/ 18668376 w 522"/>
                <a:gd name="T85" fmla="*/ 59190764 h 39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22"/>
                <a:gd name="T130" fmla="*/ 0 h 399"/>
                <a:gd name="T131" fmla="*/ 522 w 522"/>
                <a:gd name="T132" fmla="*/ 399 h 39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22" h="399">
                  <a:moveTo>
                    <a:pt x="111" y="354"/>
                  </a:moveTo>
                  <a:cubicBezTo>
                    <a:pt x="105" y="356"/>
                    <a:pt x="98" y="357"/>
                    <a:pt x="91" y="357"/>
                  </a:cubicBezTo>
                  <a:cubicBezTo>
                    <a:pt x="91" y="357"/>
                    <a:pt x="91" y="357"/>
                    <a:pt x="91" y="357"/>
                  </a:cubicBezTo>
                  <a:cubicBezTo>
                    <a:pt x="53" y="357"/>
                    <a:pt x="23" y="326"/>
                    <a:pt x="23" y="288"/>
                  </a:cubicBezTo>
                  <a:cubicBezTo>
                    <a:pt x="23" y="288"/>
                    <a:pt x="23" y="288"/>
                    <a:pt x="23" y="288"/>
                  </a:cubicBezTo>
                  <a:cubicBezTo>
                    <a:pt x="23" y="281"/>
                    <a:pt x="24" y="275"/>
                    <a:pt x="26" y="268"/>
                  </a:cubicBezTo>
                  <a:cubicBezTo>
                    <a:pt x="26" y="268"/>
                    <a:pt x="26" y="268"/>
                    <a:pt x="26" y="268"/>
                  </a:cubicBezTo>
                  <a:cubicBezTo>
                    <a:pt x="10" y="252"/>
                    <a:pt x="0" y="230"/>
                    <a:pt x="0" y="205"/>
                  </a:cubicBezTo>
                  <a:cubicBezTo>
                    <a:pt x="0" y="205"/>
                    <a:pt x="0" y="205"/>
                    <a:pt x="0" y="205"/>
                  </a:cubicBezTo>
                  <a:cubicBezTo>
                    <a:pt x="0" y="159"/>
                    <a:pt x="35" y="120"/>
                    <a:pt x="81" y="115"/>
                  </a:cubicBezTo>
                  <a:cubicBezTo>
                    <a:pt x="81" y="115"/>
                    <a:pt x="81" y="115"/>
                    <a:pt x="81" y="115"/>
                  </a:cubicBezTo>
                  <a:cubicBezTo>
                    <a:pt x="80" y="114"/>
                    <a:pt x="80" y="112"/>
                    <a:pt x="80" y="111"/>
                  </a:cubicBezTo>
                  <a:cubicBezTo>
                    <a:pt x="80" y="111"/>
                    <a:pt x="80" y="111"/>
                    <a:pt x="80" y="111"/>
                  </a:cubicBezTo>
                  <a:cubicBezTo>
                    <a:pt x="80" y="72"/>
                    <a:pt x="111" y="41"/>
                    <a:pt x="150" y="41"/>
                  </a:cubicBezTo>
                  <a:cubicBezTo>
                    <a:pt x="150" y="41"/>
                    <a:pt x="150" y="41"/>
                    <a:pt x="150" y="41"/>
                  </a:cubicBezTo>
                  <a:cubicBezTo>
                    <a:pt x="164" y="41"/>
                    <a:pt x="177" y="46"/>
                    <a:pt x="188" y="53"/>
                  </a:cubicBezTo>
                  <a:cubicBezTo>
                    <a:pt x="188" y="53"/>
                    <a:pt x="188" y="53"/>
                    <a:pt x="188" y="53"/>
                  </a:cubicBezTo>
                  <a:cubicBezTo>
                    <a:pt x="206" y="21"/>
                    <a:pt x="240" y="0"/>
                    <a:pt x="278" y="0"/>
                  </a:cubicBezTo>
                  <a:cubicBezTo>
                    <a:pt x="278" y="0"/>
                    <a:pt x="278" y="0"/>
                    <a:pt x="278" y="0"/>
                  </a:cubicBezTo>
                  <a:cubicBezTo>
                    <a:pt x="324" y="0"/>
                    <a:pt x="363" y="30"/>
                    <a:pt x="376" y="72"/>
                  </a:cubicBezTo>
                  <a:cubicBezTo>
                    <a:pt x="376" y="72"/>
                    <a:pt x="376" y="72"/>
                    <a:pt x="376" y="72"/>
                  </a:cubicBezTo>
                  <a:cubicBezTo>
                    <a:pt x="379" y="72"/>
                    <a:pt x="381" y="71"/>
                    <a:pt x="383" y="71"/>
                  </a:cubicBezTo>
                  <a:cubicBezTo>
                    <a:pt x="383" y="71"/>
                    <a:pt x="383" y="71"/>
                    <a:pt x="383" y="71"/>
                  </a:cubicBezTo>
                  <a:cubicBezTo>
                    <a:pt x="400" y="71"/>
                    <a:pt x="416" y="76"/>
                    <a:pt x="430" y="85"/>
                  </a:cubicBezTo>
                  <a:cubicBezTo>
                    <a:pt x="430" y="85"/>
                    <a:pt x="430" y="85"/>
                    <a:pt x="430" y="85"/>
                  </a:cubicBezTo>
                  <a:cubicBezTo>
                    <a:pt x="430" y="85"/>
                    <a:pt x="430" y="85"/>
                    <a:pt x="430" y="85"/>
                  </a:cubicBezTo>
                  <a:cubicBezTo>
                    <a:pt x="433" y="87"/>
                    <a:pt x="434" y="92"/>
                    <a:pt x="432" y="96"/>
                  </a:cubicBezTo>
                  <a:cubicBezTo>
                    <a:pt x="432" y="96"/>
                    <a:pt x="432" y="96"/>
                    <a:pt x="432" y="96"/>
                  </a:cubicBezTo>
                  <a:cubicBezTo>
                    <a:pt x="430" y="100"/>
                    <a:pt x="425" y="101"/>
                    <a:pt x="421" y="98"/>
                  </a:cubicBezTo>
                  <a:cubicBezTo>
                    <a:pt x="421" y="98"/>
                    <a:pt x="421" y="98"/>
                    <a:pt x="421" y="98"/>
                  </a:cubicBezTo>
                  <a:cubicBezTo>
                    <a:pt x="410" y="91"/>
                    <a:pt x="397" y="87"/>
                    <a:pt x="383" y="87"/>
                  </a:cubicBezTo>
                  <a:cubicBezTo>
                    <a:pt x="383" y="87"/>
                    <a:pt x="383" y="87"/>
                    <a:pt x="383" y="87"/>
                  </a:cubicBezTo>
                  <a:cubicBezTo>
                    <a:pt x="379" y="87"/>
                    <a:pt x="376" y="88"/>
                    <a:pt x="372" y="88"/>
                  </a:cubicBezTo>
                  <a:cubicBezTo>
                    <a:pt x="372" y="88"/>
                    <a:pt x="372" y="88"/>
                    <a:pt x="372" y="88"/>
                  </a:cubicBezTo>
                  <a:cubicBezTo>
                    <a:pt x="368" y="89"/>
                    <a:pt x="364" y="86"/>
                    <a:pt x="363" y="82"/>
                  </a:cubicBezTo>
                  <a:cubicBezTo>
                    <a:pt x="363" y="82"/>
                    <a:pt x="363" y="82"/>
                    <a:pt x="363" y="82"/>
                  </a:cubicBezTo>
                  <a:cubicBezTo>
                    <a:pt x="354" y="44"/>
                    <a:pt x="319" y="16"/>
                    <a:pt x="278" y="16"/>
                  </a:cubicBezTo>
                  <a:cubicBezTo>
                    <a:pt x="278" y="16"/>
                    <a:pt x="278" y="16"/>
                    <a:pt x="278" y="16"/>
                  </a:cubicBezTo>
                  <a:cubicBezTo>
                    <a:pt x="242" y="16"/>
                    <a:pt x="212" y="38"/>
                    <a:pt x="199" y="69"/>
                  </a:cubicBezTo>
                  <a:cubicBezTo>
                    <a:pt x="199" y="69"/>
                    <a:pt x="199" y="69"/>
                    <a:pt x="199" y="69"/>
                  </a:cubicBezTo>
                  <a:cubicBezTo>
                    <a:pt x="198" y="71"/>
                    <a:pt x="195" y="73"/>
                    <a:pt x="193" y="73"/>
                  </a:cubicBezTo>
                  <a:cubicBezTo>
                    <a:pt x="193" y="73"/>
                    <a:pt x="193" y="73"/>
                    <a:pt x="193" y="73"/>
                  </a:cubicBezTo>
                  <a:cubicBezTo>
                    <a:pt x="190" y="74"/>
                    <a:pt x="188" y="73"/>
                    <a:pt x="186" y="72"/>
                  </a:cubicBezTo>
                  <a:cubicBezTo>
                    <a:pt x="186" y="72"/>
                    <a:pt x="186" y="72"/>
                    <a:pt x="186" y="72"/>
                  </a:cubicBezTo>
                  <a:cubicBezTo>
                    <a:pt x="176" y="63"/>
                    <a:pt x="164" y="57"/>
                    <a:pt x="150" y="57"/>
                  </a:cubicBezTo>
                  <a:cubicBezTo>
                    <a:pt x="150" y="57"/>
                    <a:pt x="150" y="57"/>
                    <a:pt x="150" y="57"/>
                  </a:cubicBezTo>
                  <a:cubicBezTo>
                    <a:pt x="120" y="57"/>
                    <a:pt x="96" y="81"/>
                    <a:pt x="96" y="111"/>
                  </a:cubicBezTo>
                  <a:cubicBezTo>
                    <a:pt x="96" y="111"/>
                    <a:pt x="96" y="111"/>
                    <a:pt x="96" y="111"/>
                  </a:cubicBezTo>
                  <a:cubicBezTo>
                    <a:pt x="96" y="114"/>
                    <a:pt x="97" y="118"/>
                    <a:pt x="97" y="121"/>
                  </a:cubicBezTo>
                  <a:cubicBezTo>
                    <a:pt x="97" y="121"/>
                    <a:pt x="97" y="121"/>
                    <a:pt x="97" y="121"/>
                  </a:cubicBezTo>
                  <a:cubicBezTo>
                    <a:pt x="98" y="123"/>
                    <a:pt x="97" y="126"/>
                    <a:pt x="96" y="127"/>
                  </a:cubicBezTo>
                  <a:cubicBezTo>
                    <a:pt x="96" y="127"/>
                    <a:pt x="96" y="127"/>
                    <a:pt x="96" y="127"/>
                  </a:cubicBezTo>
                  <a:cubicBezTo>
                    <a:pt x="94" y="129"/>
                    <a:pt x="92" y="130"/>
                    <a:pt x="90" y="130"/>
                  </a:cubicBezTo>
                  <a:cubicBezTo>
                    <a:pt x="90" y="130"/>
                    <a:pt x="90" y="130"/>
                    <a:pt x="90" y="130"/>
                  </a:cubicBezTo>
                  <a:cubicBezTo>
                    <a:pt x="49" y="131"/>
                    <a:pt x="16" y="164"/>
                    <a:pt x="16" y="205"/>
                  </a:cubicBezTo>
                  <a:cubicBezTo>
                    <a:pt x="16" y="205"/>
                    <a:pt x="16" y="205"/>
                    <a:pt x="16" y="205"/>
                  </a:cubicBezTo>
                  <a:cubicBezTo>
                    <a:pt x="16" y="227"/>
                    <a:pt x="25" y="247"/>
                    <a:pt x="40" y="260"/>
                  </a:cubicBezTo>
                  <a:cubicBezTo>
                    <a:pt x="40" y="260"/>
                    <a:pt x="40" y="260"/>
                    <a:pt x="40" y="260"/>
                  </a:cubicBezTo>
                  <a:cubicBezTo>
                    <a:pt x="43" y="263"/>
                    <a:pt x="43" y="266"/>
                    <a:pt x="42" y="269"/>
                  </a:cubicBezTo>
                  <a:cubicBezTo>
                    <a:pt x="42" y="269"/>
                    <a:pt x="42" y="269"/>
                    <a:pt x="42" y="269"/>
                  </a:cubicBezTo>
                  <a:cubicBezTo>
                    <a:pt x="40" y="275"/>
                    <a:pt x="39" y="282"/>
                    <a:pt x="39" y="288"/>
                  </a:cubicBezTo>
                  <a:cubicBezTo>
                    <a:pt x="39" y="288"/>
                    <a:pt x="39" y="288"/>
                    <a:pt x="39" y="288"/>
                  </a:cubicBezTo>
                  <a:cubicBezTo>
                    <a:pt x="39" y="318"/>
                    <a:pt x="62" y="341"/>
                    <a:pt x="91" y="341"/>
                  </a:cubicBezTo>
                  <a:cubicBezTo>
                    <a:pt x="91" y="341"/>
                    <a:pt x="91" y="341"/>
                    <a:pt x="91" y="341"/>
                  </a:cubicBezTo>
                  <a:cubicBezTo>
                    <a:pt x="99" y="341"/>
                    <a:pt x="106" y="340"/>
                    <a:pt x="112" y="337"/>
                  </a:cubicBezTo>
                  <a:cubicBezTo>
                    <a:pt x="112" y="337"/>
                    <a:pt x="112" y="337"/>
                    <a:pt x="112" y="337"/>
                  </a:cubicBezTo>
                  <a:cubicBezTo>
                    <a:pt x="114" y="336"/>
                    <a:pt x="116" y="336"/>
                    <a:pt x="118" y="337"/>
                  </a:cubicBezTo>
                  <a:cubicBezTo>
                    <a:pt x="118" y="337"/>
                    <a:pt x="118" y="337"/>
                    <a:pt x="118" y="337"/>
                  </a:cubicBezTo>
                  <a:cubicBezTo>
                    <a:pt x="120" y="338"/>
                    <a:pt x="122" y="339"/>
                    <a:pt x="123" y="341"/>
                  </a:cubicBezTo>
                  <a:cubicBezTo>
                    <a:pt x="123" y="341"/>
                    <a:pt x="123" y="341"/>
                    <a:pt x="123" y="341"/>
                  </a:cubicBezTo>
                  <a:cubicBezTo>
                    <a:pt x="132" y="366"/>
                    <a:pt x="156" y="383"/>
                    <a:pt x="184" y="383"/>
                  </a:cubicBezTo>
                  <a:cubicBezTo>
                    <a:pt x="184" y="383"/>
                    <a:pt x="184" y="383"/>
                    <a:pt x="184" y="383"/>
                  </a:cubicBezTo>
                  <a:cubicBezTo>
                    <a:pt x="206" y="383"/>
                    <a:pt x="225" y="373"/>
                    <a:pt x="237" y="357"/>
                  </a:cubicBezTo>
                  <a:cubicBezTo>
                    <a:pt x="237" y="357"/>
                    <a:pt x="237" y="357"/>
                    <a:pt x="237" y="357"/>
                  </a:cubicBezTo>
                  <a:cubicBezTo>
                    <a:pt x="238" y="355"/>
                    <a:pt x="240" y="354"/>
                    <a:pt x="242" y="353"/>
                  </a:cubicBezTo>
                  <a:cubicBezTo>
                    <a:pt x="242" y="353"/>
                    <a:pt x="242" y="353"/>
                    <a:pt x="242" y="353"/>
                  </a:cubicBezTo>
                  <a:cubicBezTo>
                    <a:pt x="244" y="353"/>
                    <a:pt x="246" y="354"/>
                    <a:pt x="248" y="355"/>
                  </a:cubicBezTo>
                  <a:cubicBezTo>
                    <a:pt x="248" y="355"/>
                    <a:pt x="248" y="355"/>
                    <a:pt x="248" y="355"/>
                  </a:cubicBezTo>
                  <a:cubicBezTo>
                    <a:pt x="259" y="364"/>
                    <a:pt x="273" y="369"/>
                    <a:pt x="288" y="369"/>
                  </a:cubicBezTo>
                  <a:cubicBezTo>
                    <a:pt x="288" y="369"/>
                    <a:pt x="288" y="369"/>
                    <a:pt x="288" y="369"/>
                  </a:cubicBezTo>
                  <a:cubicBezTo>
                    <a:pt x="312" y="369"/>
                    <a:pt x="333" y="356"/>
                    <a:pt x="344" y="338"/>
                  </a:cubicBezTo>
                  <a:cubicBezTo>
                    <a:pt x="344" y="338"/>
                    <a:pt x="344" y="338"/>
                    <a:pt x="344" y="338"/>
                  </a:cubicBezTo>
                  <a:cubicBezTo>
                    <a:pt x="345" y="336"/>
                    <a:pt x="347" y="334"/>
                    <a:pt x="350" y="334"/>
                  </a:cubicBezTo>
                  <a:cubicBezTo>
                    <a:pt x="350" y="334"/>
                    <a:pt x="350" y="334"/>
                    <a:pt x="350" y="334"/>
                  </a:cubicBezTo>
                  <a:cubicBezTo>
                    <a:pt x="352" y="334"/>
                    <a:pt x="354" y="334"/>
                    <a:pt x="356" y="336"/>
                  </a:cubicBezTo>
                  <a:cubicBezTo>
                    <a:pt x="356" y="336"/>
                    <a:pt x="356" y="336"/>
                    <a:pt x="356" y="336"/>
                  </a:cubicBezTo>
                  <a:cubicBezTo>
                    <a:pt x="367" y="344"/>
                    <a:pt x="380" y="349"/>
                    <a:pt x="395" y="349"/>
                  </a:cubicBezTo>
                  <a:cubicBezTo>
                    <a:pt x="395" y="349"/>
                    <a:pt x="395" y="349"/>
                    <a:pt x="395" y="349"/>
                  </a:cubicBezTo>
                  <a:cubicBezTo>
                    <a:pt x="428" y="349"/>
                    <a:pt x="455" y="322"/>
                    <a:pt x="455" y="289"/>
                  </a:cubicBezTo>
                  <a:cubicBezTo>
                    <a:pt x="455" y="289"/>
                    <a:pt x="455" y="289"/>
                    <a:pt x="455" y="289"/>
                  </a:cubicBezTo>
                  <a:cubicBezTo>
                    <a:pt x="455" y="289"/>
                    <a:pt x="455" y="288"/>
                    <a:pt x="455" y="288"/>
                  </a:cubicBezTo>
                  <a:cubicBezTo>
                    <a:pt x="455" y="288"/>
                    <a:pt x="455" y="288"/>
                    <a:pt x="455" y="288"/>
                  </a:cubicBezTo>
                  <a:cubicBezTo>
                    <a:pt x="455" y="284"/>
                    <a:pt x="458" y="280"/>
                    <a:pt x="462" y="280"/>
                  </a:cubicBezTo>
                  <a:cubicBezTo>
                    <a:pt x="462" y="280"/>
                    <a:pt x="462" y="280"/>
                    <a:pt x="462" y="280"/>
                  </a:cubicBezTo>
                  <a:cubicBezTo>
                    <a:pt x="487" y="276"/>
                    <a:pt x="506" y="255"/>
                    <a:pt x="506" y="229"/>
                  </a:cubicBezTo>
                  <a:cubicBezTo>
                    <a:pt x="506" y="229"/>
                    <a:pt x="506" y="229"/>
                    <a:pt x="506" y="229"/>
                  </a:cubicBezTo>
                  <a:cubicBezTo>
                    <a:pt x="506" y="203"/>
                    <a:pt x="486" y="181"/>
                    <a:pt x="460" y="178"/>
                  </a:cubicBezTo>
                  <a:cubicBezTo>
                    <a:pt x="460" y="178"/>
                    <a:pt x="460" y="178"/>
                    <a:pt x="460" y="178"/>
                  </a:cubicBezTo>
                  <a:cubicBezTo>
                    <a:pt x="458" y="178"/>
                    <a:pt x="456" y="177"/>
                    <a:pt x="455" y="175"/>
                  </a:cubicBezTo>
                  <a:cubicBezTo>
                    <a:pt x="455" y="175"/>
                    <a:pt x="455" y="175"/>
                    <a:pt x="455" y="175"/>
                  </a:cubicBezTo>
                  <a:cubicBezTo>
                    <a:pt x="453" y="173"/>
                    <a:pt x="453" y="171"/>
                    <a:pt x="453" y="169"/>
                  </a:cubicBezTo>
                  <a:cubicBezTo>
                    <a:pt x="453" y="169"/>
                    <a:pt x="453" y="169"/>
                    <a:pt x="453" y="169"/>
                  </a:cubicBezTo>
                  <a:cubicBezTo>
                    <a:pt x="454" y="165"/>
                    <a:pt x="454" y="162"/>
                    <a:pt x="454" y="158"/>
                  </a:cubicBezTo>
                  <a:cubicBezTo>
                    <a:pt x="454" y="158"/>
                    <a:pt x="454" y="158"/>
                    <a:pt x="454" y="158"/>
                  </a:cubicBezTo>
                  <a:cubicBezTo>
                    <a:pt x="454" y="143"/>
                    <a:pt x="449" y="130"/>
                    <a:pt x="442" y="119"/>
                  </a:cubicBezTo>
                  <a:cubicBezTo>
                    <a:pt x="442" y="119"/>
                    <a:pt x="442" y="119"/>
                    <a:pt x="442" y="119"/>
                  </a:cubicBezTo>
                  <a:cubicBezTo>
                    <a:pt x="439" y="115"/>
                    <a:pt x="440" y="110"/>
                    <a:pt x="444" y="107"/>
                  </a:cubicBezTo>
                  <a:cubicBezTo>
                    <a:pt x="444" y="107"/>
                    <a:pt x="444" y="107"/>
                    <a:pt x="444" y="107"/>
                  </a:cubicBezTo>
                  <a:cubicBezTo>
                    <a:pt x="448" y="105"/>
                    <a:pt x="453" y="106"/>
                    <a:pt x="455" y="110"/>
                  </a:cubicBezTo>
                  <a:cubicBezTo>
                    <a:pt x="455" y="110"/>
                    <a:pt x="455" y="110"/>
                    <a:pt x="455" y="110"/>
                  </a:cubicBezTo>
                  <a:cubicBezTo>
                    <a:pt x="464" y="123"/>
                    <a:pt x="470" y="140"/>
                    <a:pt x="470" y="158"/>
                  </a:cubicBezTo>
                  <a:cubicBezTo>
                    <a:pt x="470" y="158"/>
                    <a:pt x="470" y="158"/>
                    <a:pt x="470" y="158"/>
                  </a:cubicBezTo>
                  <a:cubicBezTo>
                    <a:pt x="470" y="160"/>
                    <a:pt x="470" y="162"/>
                    <a:pt x="470" y="164"/>
                  </a:cubicBezTo>
                  <a:cubicBezTo>
                    <a:pt x="470" y="164"/>
                    <a:pt x="470" y="164"/>
                    <a:pt x="470" y="164"/>
                  </a:cubicBezTo>
                  <a:cubicBezTo>
                    <a:pt x="500" y="170"/>
                    <a:pt x="522" y="197"/>
                    <a:pt x="522" y="229"/>
                  </a:cubicBezTo>
                  <a:cubicBezTo>
                    <a:pt x="522" y="229"/>
                    <a:pt x="522" y="229"/>
                    <a:pt x="522" y="229"/>
                  </a:cubicBezTo>
                  <a:cubicBezTo>
                    <a:pt x="522" y="261"/>
                    <a:pt x="500" y="287"/>
                    <a:pt x="471" y="294"/>
                  </a:cubicBezTo>
                  <a:cubicBezTo>
                    <a:pt x="471" y="294"/>
                    <a:pt x="471" y="294"/>
                    <a:pt x="471" y="294"/>
                  </a:cubicBezTo>
                  <a:cubicBezTo>
                    <a:pt x="468" y="334"/>
                    <a:pt x="435" y="365"/>
                    <a:pt x="395" y="365"/>
                  </a:cubicBezTo>
                  <a:cubicBezTo>
                    <a:pt x="395" y="365"/>
                    <a:pt x="395" y="365"/>
                    <a:pt x="395" y="365"/>
                  </a:cubicBezTo>
                  <a:cubicBezTo>
                    <a:pt x="379" y="365"/>
                    <a:pt x="365" y="361"/>
                    <a:pt x="353" y="353"/>
                  </a:cubicBezTo>
                  <a:cubicBezTo>
                    <a:pt x="353" y="353"/>
                    <a:pt x="353" y="353"/>
                    <a:pt x="353" y="353"/>
                  </a:cubicBezTo>
                  <a:cubicBezTo>
                    <a:pt x="338" y="372"/>
                    <a:pt x="315" y="385"/>
                    <a:pt x="288" y="385"/>
                  </a:cubicBezTo>
                  <a:cubicBezTo>
                    <a:pt x="288" y="385"/>
                    <a:pt x="288" y="385"/>
                    <a:pt x="288" y="385"/>
                  </a:cubicBezTo>
                  <a:cubicBezTo>
                    <a:pt x="272" y="385"/>
                    <a:pt x="257" y="380"/>
                    <a:pt x="245" y="372"/>
                  </a:cubicBezTo>
                  <a:cubicBezTo>
                    <a:pt x="245" y="372"/>
                    <a:pt x="245" y="372"/>
                    <a:pt x="245" y="372"/>
                  </a:cubicBezTo>
                  <a:cubicBezTo>
                    <a:pt x="230" y="389"/>
                    <a:pt x="208" y="399"/>
                    <a:pt x="184" y="399"/>
                  </a:cubicBezTo>
                  <a:cubicBezTo>
                    <a:pt x="184" y="399"/>
                    <a:pt x="184" y="399"/>
                    <a:pt x="184" y="399"/>
                  </a:cubicBezTo>
                  <a:cubicBezTo>
                    <a:pt x="152" y="399"/>
                    <a:pt x="125" y="381"/>
                    <a:pt x="111" y="354"/>
                  </a:cubicBezTo>
                  <a:close/>
                </a:path>
              </a:pathLst>
            </a:custGeom>
            <a:solidFill>
              <a:schemeClr val="tx1"/>
            </a:solidFill>
            <a:ln>
              <a:noFill/>
            </a:ln>
          </p:spPr>
          <p:txBody>
            <a:bodyPr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58585A"/>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18" name="Text Box 35"/>
            <p:cNvSpPr txBox="1">
              <a:spLocks noChangeAspect="1" noChangeArrowheads="1"/>
            </p:cNvSpPr>
            <p:nvPr/>
          </p:nvSpPr>
          <p:spPr bwMode="auto">
            <a:xfrm>
              <a:off x="9409282" y="5035527"/>
              <a:ext cx="1527777" cy="871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rIns="0" anchor="ctr">
              <a:spAutoFit/>
            </a:bodyPr>
            <a:lstStyle>
              <a:lvl1pPr algn="l" eaLnBrk="0" hangingPunct="0">
                <a:spcBef>
                  <a:spcPct val="20000"/>
                </a:spcBef>
                <a:buClr>
                  <a:srgbClr val="00A9D4"/>
                </a:buClr>
                <a:buFont typeface="Arial" charset="0"/>
                <a:buChar char="›"/>
                <a:defRPr sz="2400">
                  <a:solidFill>
                    <a:schemeClr val="tx1"/>
                  </a:solidFill>
                  <a:latin typeface="Arial" charset="0"/>
                </a:defRPr>
              </a:lvl1pPr>
              <a:lvl2pPr marL="742950" indent="-285750" algn="l"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algn="l"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algn="l"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algn="l"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58585A"/>
                  </a:solidFill>
                  <a:effectLst/>
                  <a:uLnTx/>
                  <a:uFillTx/>
                  <a:latin typeface="Segoe UI" panose="020B0502040204020203" pitchFamily="34" charset="0"/>
                  <a:ea typeface="Segoe UI" panose="020B0502040204020203" pitchFamily="34" charset="0"/>
                  <a:cs typeface="Segoe UI" panose="020B0502040204020203" pitchFamily="34" charset="0"/>
                </a:rPr>
                <a:t>IP services </a:t>
              </a:r>
            </a:p>
            <a:p>
              <a:pPr marL="0" marR="0" lvl="0" indent="0" algn="ctr" defTabSz="914400" rtl="0" eaLnBrk="1" fontAlgn="base" latinLnBrk="0" hangingPunct="1">
                <a:lnSpc>
                  <a:spcPct val="8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58585A"/>
                  </a:solidFill>
                  <a:effectLst/>
                  <a:uLnTx/>
                  <a:uFillTx/>
                  <a:latin typeface="Segoe UI" panose="020B0502040204020203" pitchFamily="34" charset="0"/>
                  <a:ea typeface="Segoe UI" panose="020B0502040204020203" pitchFamily="34" charset="0"/>
                  <a:cs typeface="Segoe UI" panose="020B0502040204020203" pitchFamily="34" charset="0"/>
                </a:rPr>
                <a:t>network </a:t>
              </a:r>
            </a:p>
          </p:txBody>
        </p:sp>
      </p:grpSp>
      <p:cxnSp>
        <p:nvCxnSpPr>
          <p:cNvPr id="319" name="Straight Connector 318"/>
          <p:cNvCxnSpPr>
            <a:cxnSpLocks/>
            <a:stCxn id="150" idx="0"/>
            <a:endCxn id="77" idx="2"/>
          </p:cNvCxnSpPr>
          <p:nvPr/>
        </p:nvCxnSpPr>
        <p:spPr bwMode="auto">
          <a:xfrm flipV="1">
            <a:off x="7497326" y="3074965"/>
            <a:ext cx="2596586" cy="2051344"/>
          </a:xfrm>
          <a:prstGeom prst="line">
            <a:avLst/>
          </a:prstGeom>
          <a:solidFill>
            <a:schemeClr val="accent1"/>
          </a:solidFill>
          <a:ln w="22225" cap="flat" cmpd="sng" algn="ctr">
            <a:solidFill>
              <a:schemeClr val="tx1"/>
            </a:solidFill>
            <a:prstDash val="solid"/>
            <a:round/>
            <a:headEnd type="none" w="med" len="med"/>
            <a:tailEnd type="none" w="med" len="med"/>
          </a:ln>
          <a:effectLst/>
        </p:spPr>
      </p:cxnSp>
      <p:cxnSp>
        <p:nvCxnSpPr>
          <p:cNvPr id="324" name="Straight Connector 323"/>
          <p:cNvCxnSpPr>
            <a:cxnSpLocks/>
          </p:cNvCxnSpPr>
          <p:nvPr/>
        </p:nvCxnSpPr>
        <p:spPr bwMode="auto">
          <a:xfrm flipV="1">
            <a:off x="10161801" y="4510931"/>
            <a:ext cx="1078520" cy="2470"/>
          </a:xfrm>
          <a:prstGeom prst="line">
            <a:avLst/>
          </a:prstGeom>
          <a:solidFill>
            <a:schemeClr val="accent1"/>
          </a:solidFill>
          <a:ln w="19050" cap="flat" cmpd="sng" algn="ctr">
            <a:solidFill>
              <a:schemeClr val="tx1"/>
            </a:solidFill>
            <a:prstDash val="sysDash"/>
            <a:round/>
            <a:headEnd type="none" w="med" len="med"/>
            <a:tailEnd type="none" w="med" len="med"/>
          </a:ln>
          <a:effectLst/>
        </p:spPr>
      </p:cxnSp>
      <p:sp>
        <p:nvSpPr>
          <p:cNvPr id="101" name="TextBox 100">
            <a:extLst>
              <a:ext uri="{FF2B5EF4-FFF2-40B4-BE49-F238E27FC236}">
                <a16:creationId xmlns:a16="http://schemas.microsoft.com/office/drawing/2014/main" id="{9E9EA7EE-1990-4E5B-AAAF-FF0A4174DC72}"/>
              </a:ext>
            </a:extLst>
          </p:cNvPr>
          <p:cNvSpPr txBox="1"/>
          <p:nvPr/>
        </p:nvSpPr>
        <p:spPr>
          <a:xfrm>
            <a:off x="8839512" y="4051635"/>
            <a:ext cx="593432" cy="307777"/>
          </a:xfrm>
          <a:prstGeom prst="rect">
            <a:avLst/>
          </a:prstGeom>
          <a:noFill/>
        </p:spPr>
        <p:txBody>
          <a:bodyPr wrap="none" rtlCol="0">
            <a:spAutoFit/>
          </a:bodyPr>
          <a:lstStyle/>
          <a:p>
            <a:r>
              <a:rPr lang="en-US" sz="1400"/>
              <a:t>S1-U</a:t>
            </a:r>
          </a:p>
        </p:txBody>
      </p:sp>
      <p:sp>
        <p:nvSpPr>
          <p:cNvPr id="103" name="TextBox 102">
            <a:extLst>
              <a:ext uri="{FF2B5EF4-FFF2-40B4-BE49-F238E27FC236}">
                <a16:creationId xmlns:a16="http://schemas.microsoft.com/office/drawing/2014/main" id="{CFD6ABBE-A327-4D7D-8C47-7327D9217954}"/>
              </a:ext>
            </a:extLst>
          </p:cNvPr>
          <p:cNvSpPr txBox="1"/>
          <p:nvPr/>
        </p:nvSpPr>
        <p:spPr>
          <a:xfrm>
            <a:off x="10173097" y="4452945"/>
            <a:ext cx="511679" cy="307777"/>
          </a:xfrm>
          <a:prstGeom prst="rect">
            <a:avLst/>
          </a:prstGeom>
          <a:noFill/>
        </p:spPr>
        <p:txBody>
          <a:bodyPr wrap="none" rtlCol="0">
            <a:spAutoFit/>
          </a:bodyPr>
          <a:lstStyle/>
          <a:p>
            <a:r>
              <a:rPr lang="en-US" sz="1400"/>
              <a:t>N26</a:t>
            </a:r>
          </a:p>
        </p:txBody>
      </p:sp>
      <p:sp>
        <p:nvSpPr>
          <p:cNvPr id="6" name="TextBox 5">
            <a:extLst>
              <a:ext uri="{FF2B5EF4-FFF2-40B4-BE49-F238E27FC236}">
                <a16:creationId xmlns:a16="http://schemas.microsoft.com/office/drawing/2014/main" id="{77C97E59-48C8-44E9-A960-11825083B36B}"/>
              </a:ext>
            </a:extLst>
          </p:cNvPr>
          <p:cNvSpPr txBox="1"/>
          <p:nvPr/>
        </p:nvSpPr>
        <p:spPr>
          <a:xfrm>
            <a:off x="6051279" y="1675202"/>
            <a:ext cx="1181734" cy="307777"/>
          </a:xfrm>
          <a:prstGeom prst="rect">
            <a:avLst/>
          </a:prstGeom>
          <a:noFill/>
        </p:spPr>
        <p:txBody>
          <a:bodyPr wrap="none" rtlCol="0">
            <a:spAutoFit/>
          </a:bodyPr>
          <a:lstStyle/>
          <a:p>
            <a:r>
              <a:rPr lang="en-US" sz="1400"/>
              <a:t>Legacy EPC</a:t>
            </a:r>
          </a:p>
        </p:txBody>
      </p:sp>
      <p:sp>
        <p:nvSpPr>
          <p:cNvPr id="142" name="Rectangle 141">
            <a:extLst>
              <a:ext uri="{FF2B5EF4-FFF2-40B4-BE49-F238E27FC236}">
                <a16:creationId xmlns:a16="http://schemas.microsoft.com/office/drawing/2014/main" id="{4C2BFF0C-2FB8-4F71-A79B-ABFA8DC652BB}"/>
              </a:ext>
            </a:extLst>
          </p:cNvPr>
          <p:cNvSpPr/>
          <p:nvPr/>
        </p:nvSpPr>
        <p:spPr bwMode="auto">
          <a:xfrm>
            <a:off x="9432944" y="1990376"/>
            <a:ext cx="2607869" cy="2839781"/>
          </a:xfrm>
          <a:prstGeom prst="rect">
            <a:avLst/>
          </a:prstGeom>
          <a:no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err="1">
              <a:ln>
                <a:noFill/>
              </a:ln>
              <a:solidFill>
                <a:schemeClr val="bg1"/>
              </a:solidFill>
              <a:effectLst/>
              <a:latin typeface="+mn-lt"/>
            </a:endParaRPr>
          </a:p>
        </p:txBody>
      </p:sp>
      <p:sp>
        <p:nvSpPr>
          <p:cNvPr id="150" name="TextBox 149">
            <a:extLst>
              <a:ext uri="{FF2B5EF4-FFF2-40B4-BE49-F238E27FC236}">
                <a16:creationId xmlns:a16="http://schemas.microsoft.com/office/drawing/2014/main" id="{CB5CBBAC-611B-44BD-A53A-F41A29B75F2C}"/>
              </a:ext>
            </a:extLst>
          </p:cNvPr>
          <p:cNvSpPr txBox="1"/>
          <p:nvPr/>
        </p:nvSpPr>
        <p:spPr bwMode="auto">
          <a:xfrm>
            <a:off x="7257083" y="5126309"/>
            <a:ext cx="480486" cy="665247"/>
          </a:xfrm>
          <a:prstGeom prst="rect">
            <a:avLst/>
          </a:prstGeom>
          <a:solidFill>
            <a:schemeClr val="bg1"/>
          </a:solidFill>
          <a:ln w="19050">
            <a:solidFill>
              <a:schemeClr val="accent2">
                <a:lumMod val="75000"/>
              </a:schemeClr>
            </a:solidFill>
            <a:prstDash val="solid"/>
            <a:miter lim="800000"/>
            <a:headEnd/>
            <a:tailEnd/>
          </a:ln>
        </p:spPr>
        <p:txBody>
          <a:bodyPr vert="horz" wrap="square" lIns="0" tIns="18000" rIns="0" bIns="0" numCol="1" rtlCol="0" anchor="t" anchorCtr="0" compatLnSpc="1">
            <a:prstTxWarp prst="textNoShape">
              <a:avLst/>
            </a:prstTxWarp>
            <a:noAutofit/>
          </a:bodyPr>
          <a:lstStyle/>
          <a:p>
            <a:pPr algn="ctr">
              <a:buClr>
                <a:schemeClr val="tx1"/>
              </a:buClr>
            </a:pPr>
            <a:r>
              <a:rPr lang="en-US" sz="1800">
                <a:solidFill>
                  <a:schemeClr val="accent2">
                    <a:lumMod val="75000"/>
                  </a:schemeClr>
                </a:solidFill>
                <a:latin typeface="Ericsson Technical Icons" panose="00000500000000000000" pitchFamily="2" charset="0"/>
              </a:rPr>
              <a:t>B</a:t>
            </a:r>
            <a:endParaRPr lang="en-US" sz="1800">
              <a:solidFill>
                <a:schemeClr val="accent2">
                  <a:lumMod val="75000"/>
                </a:schemeClr>
              </a:solidFill>
            </a:endParaRPr>
          </a:p>
          <a:p>
            <a:pPr lvl="0" algn="ctr">
              <a:spcBef>
                <a:spcPts val="0"/>
              </a:spcBef>
              <a:buClr>
                <a:srgbClr val="181818"/>
              </a:buClr>
            </a:pPr>
            <a:br>
              <a:rPr lang="en-US" sz="800">
                <a:solidFill>
                  <a:schemeClr val="accent2">
                    <a:lumMod val="75000"/>
                  </a:schemeClr>
                </a:solidFill>
              </a:rPr>
            </a:br>
            <a:r>
              <a:rPr lang="en-US" sz="800">
                <a:solidFill>
                  <a:schemeClr val="accent2">
                    <a:lumMod val="75000"/>
                  </a:schemeClr>
                </a:solidFill>
              </a:rPr>
              <a:t>E-UTRAN</a:t>
            </a:r>
            <a:endParaRPr lang="en-US" sz="900">
              <a:solidFill>
                <a:schemeClr val="accent2">
                  <a:lumMod val="75000"/>
                </a:schemeClr>
              </a:solidFill>
            </a:endParaRPr>
          </a:p>
        </p:txBody>
      </p:sp>
      <p:sp>
        <p:nvSpPr>
          <p:cNvPr id="151" name="TextBox 150">
            <a:extLst>
              <a:ext uri="{FF2B5EF4-FFF2-40B4-BE49-F238E27FC236}">
                <a16:creationId xmlns:a16="http://schemas.microsoft.com/office/drawing/2014/main" id="{389A6B95-9C71-43C8-BE48-A2C4343B1F1E}"/>
              </a:ext>
            </a:extLst>
          </p:cNvPr>
          <p:cNvSpPr txBox="1"/>
          <p:nvPr/>
        </p:nvSpPr>
        <p:spPr bwMode="auto">
          <a:xfrm>
            <a:off x="9505600" y="736441"/>
            <a:ext cx="480486" cy="701644"/>
          </a:xfrm>
          <a:prstGeom prst="rect">
            <a:avLst/>
          </a:prstGeom>
          <a:solidFill>
            <a:schemeClr val="bg1"/>
          </a:solidFill>
          <a:ln w="19050">
            <a:solidFill>
              <a:schemeClr val="accent2">
                <a:lumMod val="75000"/>
              </a:schemeClr>
            </a:solidFill>
            <a:prstDash val="solid"/>
            <a:miter lim="800000"/>
            <a:headEnd/>
            <a:tailEnd/>
          </a:ln>
        </p:spPr>
        <p:txBody>
          <a:bodyPr vert="horz" wrap="square" lIns="0" tIns="18000" rIns="0" bIns="0" numCol="1" rtlCol="0" anchor="t" anchorCtr="0" compatLnSpc="1">
            <a:prstTxWarp prst="textNoShape">
              <a:avLst/>
            </a:prstTxWarp>
            <a:noAutofit/>
          </a:bodyPr>
          <a:lstStyle/>
          <a:p>
            <a:pPr algn="ctr">
              <a:lnSpc>
                <a:spcPct val="90000"/>
              </a:lnSpc>
              <a:spcBef>
                <a:spcPts val="300"/>
              </a:spcBef>
              <a:buClr>
                <a:schemeClr val="tx1"/>
              </a:buClr>
            </a:pPr>
            <a:r>
              <a:rPr lang="en-US" sz="1200">
                <a:solidFill>
                  <a:schemeClr val="accent2">
                    <a:lumMod val="75000"/>
                  </a:schemeClr>
                </a:solidFill>
                <a:latin typeface="Ericsson Technical Icons" panose="00000500000000000000" pitchFamily="2" charset="0"/>
              </a:rPr>
              <a:t>s</a:t>
            </a:r>
            <a:br>
              <a:rPr lang="en-US" sz="1200">
                <a:solidFill>
                  <a:schemeClr val="accent2">
                    <a:lumMod val="75000"/>
                  </a:schemeClr>
                </a:solidFill>
                <a:latin typeface="Ericsson Technical Icons" panose="00000500000000000000" pitchFamily="2" charset="0"/>
              </a:rPr>
            </a:br>
            <a:r>
              <a:rPr lang="en-US" sz="1200">
                <a:solidFill>
                  <a:schemeClr val="accent2">
                    <a:lumMod val="75000"/>
                  </a:schemeClr>
                </a:solidFill>
                <a:latin typeface="Ericsson Technical Icons" panose="00000500000000000000" pitchFamily="2" charset="0"/>
              </a:rPr>
              <a:t>g</a:t>
            </a:r>
          </a:p>
          <a:p>
            <a:pPr algn="ctr">
              <a:lnSpc>
                <a:spcPct val="90000"/>
              </a:lnSpc>
              <a:spcBef>
                <a:spcPts val="0"/>
              </a:spcBef>
              <a:buClr>
                <a:schemeClr val="tx1"/>
              </a:buClr>
            </a:pPr>
            <a:br>
              <a:rPr lang="en-US" sz="1100">
                <a:solidFill>
                  <a:schemeClr val="accent2">
                    <a:lumMod val="75000"/>
                  </a:schemeClr>
                </a:solidFill>
              </a:rPr>
            </a:br>
            <a:r>
              <a:rPr lang="en-US" sz="1100">
                <a:solidFill>
                  <a:schemeClr val="accent2">
                    <a:lumMod val="75000"/>
                  </a:schemeClr>
                </a:solidFill>
              </a:rPr>
              <a:t>IMS</a:t>
            </a:r>
            <a:endParaRPr lang="en-US" sz="1050">
              <a:solidFill>
                <a:schemeClr val="accent2">
                  <a:lumMod val="75000"/>
                </a:schemeClr>
              </a:solidFill>
            </a:endParaRPr>
          </a:p>
        </p:txBody>
      </p:sp>
      <p:sp>
        <p:nvSpPr>
          <p:cNvPr id="153" name="TextBox 152">
            <a:extLst>
              <a:ext uri="{FF2B5EF4-FFF2-40B4-BE49-F238E27FC236}">
                <a16:creationId xmlns:a16="http://schemas.microsoft.com/office/drawing/2014/main" id="{99812DC5-EA53-45B8-90FC-44CADA2AB0ED}"/>
              </a:ext>
            </a:extLst>
          </p:cNvPr>
          <p:cNvSpPr txBox="1"/>
          <p:nvPr/>
        </p:nvSpPr>
        <p:spPr bwMode="auto">
          <a:xfrm>
            <a:off x="10630463" y="5100856"/>
            <a:ext cx="480486" cy="690700"/>
          </a:xfrm>
          <a:prstGeom prst="rect">
            <a:avLst/>
          </a:prstGeom>
          <a:solidFill>
            <a:schemeClr val="bg1"/>
          </a:solidFill>
          <a:ln w="19050">
            <a:solidFill>
              <a:schemeClr val="accent1"/>
            </a:solidFill>
            <a:prstDash val="solid"/>
            <a:miter lim="800000"/>
            <a:headEnd/>
            <a:tailEnd/>
          </a:ln>
        </p:spPr>
        <p:txBody>
          <a:bodyPr vert="horz" wrap="square" lIns="0" tIns="18000" rIns="0" bIns="0" numCol="1" rtlCol="0" anchor="t" anchorCtr="0" compatLnSpc="1">
            <a:prstTxWarp prst="textNoShape">
              <a:avLst/>
            </a:prstTxWarp>
            <a:noAutofit/>
          </a:bodyPr>
          <a:lstStyle/>
          <a:p>
            <a:pPr algn="ctr">
              <a:buClr>
                <a:schemeClr val="tx1"/>
              </a:buClr>
            </a:pPr>
            <a:r>
              <a:rPr lang="en-US" sz="1800">
                <a:solidFill>
                  <a:schemeClr val="accent1"/>
                </a:solidFill>
                <a:latin typeface="Ericsson Technical Icons" panose="00000500000000000000" pitchFamily="2" charset="0"/>
              </a:rPr>
              <a:t>B</a:t>
            </a:r>
            <a:endParaRPr lang="en-US" sz="1800">
              <a:solidFill>
                <a:schemeClr val="accent1"/>
              </a:solidFill>
            </a:endParaRPr>
          </a:p>
          <a:p>
            <a:pPr algn="ctr">
              <a:buClr>
                <a:schemeClr val="tx1"/>
              </a:buClr>
            </a:pPr>
            <a:r>
              <a:rPr lang="en-US" sz="1050">
                <a:solidFill>
                  <a:schemeClr val="accent1"/>
                </a:solidFill>
              </a:rPr>
              <a:t>NG-</a:t>
            </a:r>
            <a:br>
              <a:rPr lang="en-US" sz="1050">
                <a:solidFill>
                  <a:schemeClr val="accent1"/>
                </a:solidFill>
              </a:rPr>
            </a:br>
            <a:r>
              <a:rPr lang="en-US" sz="1050">
                <a:solidFill>
                  <a:schemeClr val="accent1"/>
                </a:solidFill>
              </a:rPr>
              <a:t>RAN</a:t>
            </a:r>
          </a:p>
        </p:txBody>
      </p:sp>
      <p:sp>
        <p:nvSpPr>
          <p:cNvPr id="154" name="TextBox 153">
            <a:extLst>
              <a:ext uri="{FF2B5EF4-FFF2-40B4-BE49-F238E27FC236}">
                <a16:creationId xmlns:a16="http://schemas.microsoft.com/office/drawing/2014/main" id="{F27F9012-F078-4286-A073-68BD0B5D04D2}"/>
              </a:ext>
            </a:extLst>
          </p:cNvPr>
          <p:cNvSpPr txBox="1"/>
          <p:nvPr/>
        </p:nvSpPr>
        <p:spPr bwMode="auto">
          <a:xfrm>
            <a:off x="11102657" y="3851190"/>
            <a:ext cx="480486" cy="779165"/>
          </a:xfrm>
          <a:prstGeom prst="rect">
            <a:avLst/>
          </a:prstGeom>
          <a:solidFill>
            <a:schemeClr val="bg1"/>
          </a:solidFill>
          <a:ln w="19050">
            <a:solidFill>
              <a:schemeClr val="accent1"/>
            </a:solidFill>
            <a:prstDash val="solid"/>
            <a:miter lim="800000"/>
            <a:headEnd/>
            <a:tailEnd/>
          </a:ln>
        </p:spPr>
        <p:txBody>
          <a:bodyPr vert="horz" wrap="square" lIns="0" tIns="18000" rIns="0" bIns="0" numCol="1" rtlCol="0" anchor="t" anchorCtr="0" compatLnSpc="1">
            <a:prstTxWarp prst="textNoShape">
              <a:avLst/>
            </a:prstTxWarp>
            <a:noAutofit/>
          </a:bodyPr>
          <a:lstStyle/>
          <a:p>
            <a:pPr algn="ctr">
              <a:lnSpc>
                <a:spcPct val="90000"/>
              </a:lnSpc>
              <a:buClr>
                <a:schemeClr val="tx1"/>
              </a:buClr>
            </a:pPr>
            <a:r>
              <a:rPr lang="en-US" sz="1600">
                <a:solidFill>
                  <a:schemeClr val="accent1"/>
                </a:solidFill>
                <a:latin typeface="Ericsson Technical Icons" panose="00000500000000000000" pitchFamily="2" charset="0"/>
              </a:rPr>
              <a:t>s</a:t>
            </a:r>
          </a:p>
          <a:p>
            <a:pPr algn="ctr">
              <a:lnSpc>
                <a:spcPct val="90000"/>
              </a:lnSpc>
              <a:spcBef>
                <a:spcPts val="0"/>
              </a:spcBef>
              <a:buClr>
                <a:schemeClr val="tx1"/>
              </a:buClr>
            </a:pPr>
            <a:endParaRPr lang="en-US" sz="1100">
              <a:solidFill>
                <a:schemeClr val="accent1"/>
              </a:solidFill>
            </a:endParaRPr>
          </a:p>
          <a:p>
            <a:pPr algn="ctr">
              <a:lnSpc>
                <a:spcPct val="90000"/>
              </a:lnSpc>
              <a:spcBef>
                <a:spcPts val="0"/>
              </a:spcBef>
              <a:buClr>
                <a:schemeClr val="tx1"/>
              </a:buClr>
            </a:pPr>
            <a:r>
              <a:rPr lang="en-US" sz="1200">
                <a:solidFill>
                  <a:schemeClr val="accent1"/>
                </a:solidFill>
              </a:rPr>
              <a:t>AMF</a:t>
            </a:r>
            <a:br>
              <a:rPr lang="en-US" sz="1050">
                <a:solidFill>
                  <a:schemeClr val="accent1"/>
                </a:solidFill>
              </a:rPr>
            </a:br>
            <a:endParaRPr lang="en-US" sz="1050">
              <a:solidFill>
                <a:schemeClr val="accent1"/>
              </a:solidFill>
            </a:endParaRPr>
          </a:p>
        </p:txBody>
      </p:sp>
      <p:sp>
        <p:nvSpPr>
          <p:cNvPr id="155" name="TextBox 154">
            <a:extLst>
              <a:ext uri="{FF2B5EF4-FFF2-40B4-BE49-F238E27FC236}">
                <a16:creationId xmlns:a16="http://schemas.microsoft.com/office/drawing/2014/main" id="{EFDCE829-6982-415D-85D2-B38BA75FEC70}"/>
              </a:ext>
            </a:extLst>
          </p:cNvPr>
          <p:cNvSpPr txBox="1"/>
          <p:nvPr/>
        </p:nvSpPr>
        <p:spPr bwMode="auto">
          <a:xfrm>
            <a:off x="10133744" y="2251161"/>
            <a:ext cx="480486" cy="779165"/>
          </a:xfrm>
          <a:prstGeom prst="rect">
            <a:avLst/>
          </a:prstGeom>
          <a:solidFill>
            <a:schemeClr val="bg1"/>
          </a:solidFill>
          <a:ln w="19050">
            <a:solidFill>
              <a:schemeClr val="accent1"/>
            </a:solidFill>
            <a:prstDash val="solid"/>
            <a:miter lim="800000"/>
            <a:headEnd/>
            <a:tailEnd/>
          </a:ln>
        </p:spPr>
        <p:txBody>
          <a:bodyPr vert="horz" wrap="square" lIns="0" tIns="18000" rIns="0" bIns="0" numCol="1" rtlCol="0" anchor="t" anchorCtr="0" compatLnSpc="1">
            <a:prstTxWarp prst="textNoShape">
              <a:avLst/>
            </a:prstTxWarp>
            <a:noAutofit/>
          </a:bodyPr>
          <a:lstStyle/>
          <a:p>
            <a:pPr algn="ctr">
              <a:lnSpc>
                <a:spcPct val="90000"/>
              </a:lnSpc>
              <a:buClr>
                <a:schemeClr val="tx1"/>
              </a:buClr>
            </a:pPr>
            <a:r>
              <a:rPr lang="en-US" sz="1600">
                <a:solidFill>
                  <a:schemeClr val="accent1"/>
                </a:solidFill>
                <a:latin typeface="Ericsson Technical Icons" panose="00000500000000000000" pitchFamily="2" charset="0"/>
              </a:rPr>
              <a:t>g</a:t>
            </a:r>
          </a:p>
          <a:p>
            <a:pPr algn="ctr">
              <a:lnSpc>
                <a:spcPct val="90000"/>
              </a:lnSpc>
              <a:spcBef>
                <a:spcPts val="0"/>
              </a:spcBef>
              <a:buClr>
                <a:schemeClr val="tx1"/>
              </a:buClr>
            </a:pPr>
            <a:endParaRPr lang="en-US" sz="1050">
              <a:solidFill>
                <a:schemeClr val="accent1"/>
              </a:solidFill>
            </a:endParaRPr>
          </a:p>
          <a:p>
            <a:pPr algn="ctr">
              <a:lnSpc>
                <a:spcPct val="90000"/>
              </a:lnSpc>
              <a:spcBef>
                <a:spcPts val="0"/>
              </a:spcBef>
              <a:buClr>
                <a:schemeClr val="tx1"/>
              </a:buClr>
            </a:pPr>
            <a:r>
              <a:rPr lang="en-US" sz="1200">
                <a:solidFill>
                  <a:schemeClr val="accent1"/>
                </a:solidFill>
              </a:rPr>
              <a:t>UPF*</a:t>
            </a:r>
            <a:endParaRPr lang="en-US" sz="1000">
              <a:solidFill>
                <a:schemeClr val="accent1"/>
              </a:solidFill>
            </a:endParaRPr>
          </a:p>
        </p:txBody>
      </p:sp>
      <p:sp>
        <p:nvSpPr>
          <p:cNvPr id="156" name="TextBox 155">
            <a:extLst>
              <a:ext uri="{FF2B5EF4-FFF2-40B4-BE49-F238E27FC236}">
                <a16:creationId xmlns:a16="http://schemas.microsoft.com/office/drawing/2014/main" id="{E820A85B-CB1C-46A6-A7FE-68CA04F131A9}"/>
              </a:ext>
            </a:extLst>
          </p:cNvPr>
          <p:cNvSpPr txBox="1"/>
          <p:nvPr/>
        </p:nvSpPr>
        <p:spPr bwMode="auto">
          <a:xfrm>
            <a:off x="11393732" y="2899195"/>
            <a:ext cx="480486" cy="779165"/>
          </a:xfrm>
          <a:prstGeom prst="rect">
            <a:avLst/>
          </a:prstGeom>
          <a:solidFill>
            <a:schemeClr val="bg1"/>
          </a:solidFill>
          <a:ln w="19050">
            <a:solidFill>
              <a:schemeClr val="accent1"/>
            </a:solidFill>
            <a:prstDash val="solid"/>
            <a:miter lim="800000"/>
            <a:headEnd/>
            <a:tailEnd/>
          </a:ln>
        </p:spPr>
        <p:txBody>
          <a:bodyPr vert="horz" wrap="square" lIns="0" tIns="18000" rIns="0" bIns="0" numCol="1" rtlCol="0" anchor="t" anchorCtr="0" compatLnSpc="1">
            <a:prstTxWarp prst="textNoShape">
              <a:avLst/>
            </a:prstTxWarp>
            <a:noAutofit/>
          </a:bodyPr>
          <a:lstStyle/>
          <a:p>
            <a:pPr algn="ctr">
              <a:lnSpc>
                <a:spcPct val="90000"/>
              </a:lnSpc>
              <a:buClr>
                <a:schemeClr val="tx1"/>
              </a:buClr>
            </a:pPr>
            <a:r>
              <a:rPr lang="en-US" sz="1600">
                <a:solidFill>
                  <a:schemeClr val="accent1"/>
                </a:solidFill>
                <a:latin typeface="Ericsson Technical Icons" panose="00000500000000000000" pitchFamily="2" charset="0"/>
              </a:rPr>
              <a:t>s</a:t>
            </a:r>
          </a:p>
          <a:p>
            <a:pPr algn="ctr">
              <a:lnSpc>
                <a:spcPct val="90000"/>
              </a:lnSpc>
              <a:spcBef>
                <a:spcPts val="0"/>
              </a:spcBef>
              <a:buClr>
                <a:schemeClr val="tx1"/>
              </a:buClr>
            </a:pPr>
            <a:endParaRPr lang="en-US" sz="1100">
              <a:solidFill>
                <a:schemeClr val="accent1"/>
              </a:solidFill>
            </a:endParaRPr>
          </a:p>
          <a:p>
            <a:pPr algn="ctr">
              <a:lnSpc>
                <a:spcPct val="90000"/>
              </a:lnSpc>
              <a:spcBef>
                <a:spcPts val="0"/>
              </a:spcBef>
              <a:buClr>
                <a:schemeClr val="tx1"/>
              </a:buClr>
            </a:pPr>
            <a:r>
              <a:rPr lang="en-US" sz="1200">
                <a:solidFill>
                  <a:schemeClr val="accent1"/>
                </a:solidFill>
              </a:rPr>
              <a:t>SMF*</a:t>
            </a:r>
            <a:br>
              <a:rPr lang="en-US" sz="1050">
                <a:solidFill>
                  <a:schemeClr val="accent1"/>
                </a:solidFill>
              </a:rPr>
            </a:br>
            <a:endParaRPr lang="en-US" sz="1050">
              <a:solidFill>
                <a:schemeClr val="accent1"/>
              </a:solidFill>
            </a:endParaRPr>
          </a:p>
        </p:txBody>
      </p:sp>
      <p:sp>
        <p:nvSpPr>
          <p:cNvPr id="157" name="TextBox 156">
            <a:extLst>
              <a:ext uri="{FF2B5EF4-FFF2-40B4-BE49-F238E27FC236}">
                <a16:creationId xmlns:a16="http://schemas.microsoft.com/office/drawing/2014/main" id="{AF952DDE-8850-4B81-B152-45B1392F0E1C}"/>
              </a:ext>
            </a:extLst>
          </p:cNvPr>
          <p:cNvSpPr txBox="1"/>
          <p:nvPr/>
        </p:nvSpPr>
        <p:spPr bwMode="auto">
          <a:xfrm>
            <a:off x="6324126" y="3869829"/>
            <a:ext cx="480486" cy="779165"/>
          </a:xfrm>
          <a:prstGeom prst="rect">
            <a:avLst/>
          </a:prstGeom>
          <a:solidFill>
            <a:schemeClr val="bg1"/>
          </a:solidFill>
          <a:ln w="19050">
            <a:solidFill>
              <a:schemeClr val="accent2">
                <a:lumMod val="75000"/>
              </a:schemeClr>
            </a:solidFill>
            <a:prstDash val="solid"/>
            <a:miter lim="800000"/>
            <a:headEnd/>
            <a:tailEnd/>
          </a:ln>
        </p:spPr>
        <p:txBody>
          <a:bodyPr vert="horz" wrap="square" lIns="0" tIns="18000" rIns="0" bIns="0" numCol="1" rtlCol="0" anchor="t" anchorCtr="0" compatLnSpc="1">
            <a:prstTxWarp prst="textNoShape">
              <a:avLst/>
            </a:prstTxWarp>
            <a:noAutofit/>
          </a:bodyPr>
          <a:lstStyle/>
          <a:p>
            <a:pPr algn="ctr">
              <a:lnSpc>
                <a:spcPct val="90000"/>
              </a:lnSpc>
              <a:spcBef>
                <a:spcPts val="300"/>
              </a:spcBef>
              <a:buClr>
                <a:schemeClr val="tx1"/>
              </a:buClr>
            </a:pPr>
            <a:r>
              <a:rPr lang="en-US" sz="1600">
                <a:solidFill>
                  <a:schemeClr val="accent2">
                    <a:lumMod val="75000"/>
                  </a:schemeClr>
                </a:solidFill>
                <a:latin typeface="Ericsson Technical Icons" panose="00000500000000000000" pitchFamily="2" charset="0"/>
              </a:rPr>
              <a:t>s</a:t>
            </a:r>
            <a:br>
              <a:rPr lang="en-US" sz="1200">
                <a:solidFill>
                  <a:schemeClr val="accent2">
                    <a:lumMod val="75000"/>
                  </a:schemeClr>
                </a:solidFill>
                <a:latin typeface="Ericsson Technical Icons" panose="00000500000000000000" pitchFamily="2" charset="0"/>
              </a:rPr>
            </a:br>
            <a:endParaRPr lang="en-US" sz="1000">
              <a:solidFill>
                <a:schemeClr val="accent2">
                  <a:lumMod val="75000"/>
                </a:schemeClr>
              </a:solidFill>
            </a:endParaRPr>
          </a:p>
          <a:p>
            <a:pPr algn="ctr">
              <a:lnSpc>
                <a:spcPct val="90000"/>
              </a:lnSpc>
              <a:spcBef>
                <a:spcPts val="0"/>
              </a:spcBef>
              <a:buClr>
                <a:schemeClr val="tx1"/>
              </a:buClr>
            </a:pPr>
            <a:r>
              <a:rPr lang="en-US" sz="1200">
                <a:solidFill>
                  <a:schemeClr val="accent2">
                    <a:lumMod val="75000"/>
                  </a:schemeClr>
                </a:solidFill>
              </a:rPr>
              <a:t>MME</a:t>
            </a:r>
            <a:endParaRPr lang="en-US" sz="1050">
              <a:solidFill>
                <a:schemeClr val="accent2">
                  <a:lumMod val="75000"/>
                </a:schemeClr>
              </a:solidFill>
            </a:endParaRPr>
          </a:p>
        </p:txBody>
      </p:sp>
      <p:grpSp>
        <p:nvGrpSpPr>
          <p:cNvPr id="131" name="Group 130">
            <a:extLst>
              <a:ext uri="{FF2B5EF4-FFF2-40B4-BE49-F238E27FC236}">
                <a16:creationId xmlns:a16="http://schemas.microsoft.com/office/drawing/2014/main" id="{04CB76AD-3EF7-45D8-B270-4C71F71132DE}"/>
              </a:ext>
            </a:extLst>
          </p:cNvPr>
          <p:cNvGrpSpPr/>
          <p:nvPr/>
        </p:nvGrpSpPr>
        <p:grpSpPr>
          <a:xfrm>
            <a:off x="1808212" y="5791559"/>
            <a:ext cx="3082969" cy="493973"/>
            <a:chOff x="6947998" y="6108834"/>
            <a:chExt cx="3082969" cy="493973"/>
          </a:xfrm>
        </p:grpSpPr>
        <p:cxnSp>
          <p:nvCxnSpPr>
            <p:cNvPr id="133" name="Straight Connector 132">
              <a:extLst>
                <a:ext uri="{FF2B5EF4-FFF2-40B4-BE49-F238E27FC236}">
                  <a16:creationId xmlns:a16="http://schemas.microsoft.com/office/drawing/2014/main" id="{490E6D15-9CA4-4F80-8C4F-4E33A3A6D8F0}"/>
                </a:ext>
              </a:extLst>
            </p:cNvPr>
            <p:cNvCxnSpPr>
              <a:cxnSpLocks/>
            </p:cNvCxnSpPr>
            <p:nvPr/>
          </p:nvCxnSpPr>
          <p:spPr bwMode="auto">
            <a:xfrm>
              <a:off x="6947998" y="6429554"/>
              <a:ext cx="432553" cy="0"/>
            </a:xfrm>
            <a:prstGeom prst="line">
              <a:avLst/>
            </a:prstGeom>
            <a:noFill/>
            <a:ln w="31750" cap="flat" cmpd="sng" algn="ctr">
              <a:solidFill>
                <a:schemeClr val="accent2"/>
              </a:solidFill>
              <a:prstDash val="solid"/>
              <a:round/>
              <a:headEnd type="none" w="med" len="med"/>
              <a:tailEnd type="none" w="med" len="med"/>
            </a:ln>
            <a:effectLst/>
          </p:spPr>
        </p:cxnSp>
        <p:sp>
          <p:nvSpPr>
            <p:cNvPr id="134" name="TextBox 133">
              <a:extLst>
                <a:ext uri="{FF2B5EF4-FFF2-40B4-BE49-F238E27FC236}">
                  <a16:creationId xmlns:a16="http://schemas.microsoft.com/office/drawing/2014/main" id="{D400F1D1-2818-4C41-AD40-95B0A1A0F706}"/>
                </a:ext>
              </a:extLst>
            </p:cNvPr>
            <p:cNvSpPr txBox="1"/>
            <p:nvPr/>
          </p:nvSpPr>
          <p:spPr bwMode="auto">
            <a:xfrm>
              <a:off x="7480942" y="6108834"/>
              <a:ext cx="2550025" cy="493973"/>
            </a:xfrm>
            <a:prstGeom prst="rect">
              <a:avLst/>
            </a:prstGeom>
            <a:noFill/>
            <a:ln w="12700">
              <a:noFill/>
              <a:miter lim="800000"/>
              <a:headEnd/>
              <a:tailEnd/>
            </a:ln>
          </p:spPr>
          <p:txBody>
            <a:bodyPr vert="horz" wrap="none" lIns="72000" tIns="36000" rIns="73152" bIns="36576" numCol="1" rtlCol="0" anchor="t" anchorCtr="0" compatLnSpc="1">
              <a:prstTxWarp prst="textNoShape">
                <a:avLst/>
              </a:prstTxWarp>
              <a:noAutofit/>
            </a:bodyPr>
            <a:lstStyle/>
            <a:p>
              <a:pPr algn="l">
                <a:buClr>
                  <a:schemeClr val="tx1"/>
                </a:buClr>
              </a:pPr>
              <a:r>
                <a:rPr lang="en-US" sz="1100"/>
                <a:t> </a:t>
              </a:r>
            </a:p>
            <a:p>
              <a:pPr>
                <a:lnSpc>
                  <a:spcPct val="150000"/>
                </a:lnSpc>
                <a:buClr>
                  <a:schemeClr val="tx1"/>
                </a:buClr>
              </a:pPr>
              <a:r>
                <a:rPr lang="en-US" sz="1100"/>
                <a:t>Voice and internet user plane path for 5GC capable devices over 4G</a:t>
              </a:r>
            </a:p>
            <a:p>
              <a:pPr>
                <a:buClr>
                  <a:schemeClr val="tx1"/>
                </a:buClr>
              </a:pPr>
              <a:r>
                <a:rPr lang="en-US" sz="1100"/>
                <a:t>Voice and internet user plane path for 5GC capable devices over 5G</a:t>
              </a:r>
            </a:p>
            <a:p>
              <a:pPr algn="l">
                <a:buClr>
                  <a:schemeClr val="tx1"/>
                </a:buClr>
              </a:pPr>
              <a:endParaRPr lang="en-US" sz="1100"/>
            </a:p>
          </p:txBody>
        </p:sp>
      </p:grpSp>
      <p:cxnSp>
        <p:nvCxnSpPr>
          <p:cNvPr id="63" name="Straight Connector 62">
            <a:extLst>
              <a:ext uri="{FF2B5EF4-FFF2-40B4-BE49-F238E27FC236}">
                <a16:creationId xmlns:a16="http://schemas.microsoft.com/office/drawing/2014/main" id="{277E4F94-EF0C-4EFB-8831-7EF6BF50B4D0}"/>
              </a:ext>
            </a:extLst>
          </p:cNvPr>
          <p:cNvCxnSpPr>
            <a:cxnSpLocks/>
          </p:cNvCxnSpPr>
          <p:nvPr/>
        </p:nvCxnSpPr>
        <p:spPr bwMode="auto">
          <a:xfrm>
            <a:off x="1808211" y="6300536"/>
            <a:ext cx="432553" cy="0"/>
          </a:xfrm>
          <a:prstGeom prst="line">
            <a:avLst/>
          </a:prstGeom>
          <a:noFill/>
          <a:ln w="31750" cap="flat" cmpd="sng" algn="ctr">
            <a:solidFill>
              <a:schemeClr val="accent5"/>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C665A8BD-ECA3-4D34-8381-2F37563EB0A7}"/>
              </a:ext>
            </a:extLst>
          </p:cNvPr>
          <p:cNvCxnSpPr>
            <a:cxnSpLocks/>
            <a:stCxn id="82" idx="0"/>
            <a:endCxn id="76" idx="1"/>
          </p:cNvCxnSpPr>
          <p:nvPr/>
        </p:nvCxnSpPr>
        <p:spPr bwMode="auto">
          <a:xfrm flipV="1">
            <a:off x="9967789" y="3285271"/>
            <a:ext cx="777692" cy="565919"/>
          </a:xfrm>
          <a:prstGeom prst="line">
            <a:avLst/>
          </a:prstGeom>
          <a:solidFill>
            <a:schemeClr val="accent1"/>
          </a:solidFill>
          <a:ln w="19050" cap="flat" cmpd="sng" algn="ctr">
            <a:solidFill>
              <a:schemeClr val="tx1"/>
            </a:solidFill>
            <a:prstDash val="sysDash"/>
            <a:round/>
            <a:headEnd type="none" w="med" len="med"/>
            <a:tailEnd type="none" w="med" len="med"/>
          </a:ln>
          <a:effectLst/>
        </p:spPr>
      </p:cxnSp>
      <p:sp>
        <p:nvSpPr>
          <p:cNvPr id="67" name="TextBox 66">
            <a:extLst>
              <a:ext uri="{FF2B5EF4-FFF2-40B4-BE49-F238E27FC236}">
                <a16:creationId xmlns:a16="http://schemas.microsoft.com/office/drawing/2014/main" id="{50833175-3660-4B70-AB04-7DC142B3AAEB}"/>
              </a:ext>
            </a:extLst>
          </p:cNvPr>
          <p:cNvSpPr txBox="1"/>
          <p:nvPr/>
        </p:nvSpPr>
        <p:spPr>
          <a:xfrm>
            <a:off x="9747307" y="3512003"/>
            <a:ext cx="490327" cy="307777"/>
          </a:xfrm>
          <a:prstGeom prst="rect">
            <a:avLst/>
          </a:prstGeom>
          <a:noFill/>
        </p:spPr>
        <p:txBody>
          <a:bodyPr wrap="none" rtlCol="0">
            <a:spAutoFit/>
          </a:bodyPr>
          <a:lstStyle/>
          <a:p>
            <a:r>
              <a:rPr lang="en-US" sz="1400"/>
              <a:t>S11</a:t>
            </a:r>
          </a:p>
        </p:txBody>
      </p:sp>
      <p:grpSp>
        <p:nvGrpSpPr>
          <p:cNvPr id="58" name="Group 57">
            <a:extLst>
              <a:ext uri="{FF2B5EF4-FFF2-40B4-BE49-F238E27FC236}">
                <a16:creationId xmlns:a16="http://schemas.microsoft.com/office/drawing/2014/main" id="{64D198EA-59B5-4456-B7E4-A08D2022E8C4}"/>
              </a:ext>
            </a:extLst>
          </p:cNvPr>
          <p:cNvGrpSpPr/>
          <p:nvPr/>
        </p:nvGrpSpPr>
        <p:grpSpPr>
          <a:xfrm>
            <a:off x="10122280" y="6196420"/>
            <a:ext cx="402301" cy="374568"/>
            <a:chOff x="10123360" y="6217232"/>
            <a:chExt cx="402301" cy="374568"/>
          </a:xfrm>
        </p:grpSpPr>
        <p:sp>
          <p:nvSpPr>
            <p:cNvPr id="59" name="Rectangle: Rounded Corners 58">
              <a:extLst>
                <a:ext uri="{FF2B5EF4-FFF2-40B4-BE49-F238E27FC236}">
                  <a16:creationId xmlns:a16="http://schemas.microsoft.com/office/drawing/2014/main" id="{8E7CF615-74B2-499E-A42A-5CF25CCCFEA5}"/>
                </a:ext>
              </a:extLst>
            </p:cNvPr>
            <p:cNvSpPr/>
            <p:nvPr/>
          </p:nvSpPr>
          <p:spPr bwMode="auto">
            <a:xfrm>
              <a:off x="10124229" y="6234690"/>
              <a:ext cx="236035" cy="321612"/>
            </a:xfrm>
            <a:prstGeom prst="roundRect">
              <a:avLst/>
            </a:prstGeom>
            <a:solidFill>
              <a:schemeClr val="bg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err="1">
                <a:ln>
                  <a:noFill/>
                </a:ln>
                <a:solidFill>
                  <a:schemeClr val="bg1"/>
                </a:solidFill>
                <a:effectLst/>
                <a:latin typeface="+mn-lt"/>
              </a:endParaRPr>
            </a:p>
          </p:txBody>
        </p:sp>
        <p:grpSp>
          <p:nvGrpSpPr>
            <p:cNvPr id="60" name="Group 59">
              <a:extLst>
                <a:ext uri="{FF2B5EF4-FFF2-40B4-BE49-F238E27FC236}">
                  <a16:creationId xmlns:a16="http://schemas.microsoft.com/office/drawing/2014/main" id="{A46037F9-9D53-40AD-B411-B3041C57FFD9}"/>
                </a:ext>
              </a:extLst>
            </p:cNvPr>
            <p:cNvGrpSpPr/>
            <p:nvPr/>
          </p:nvGrpSpPr>
          <p:grpSpPr>
            <a:xfrm>
              <a:off x="10123360" y="6217232"/>
              <a:ext cx="402301" cy="374568"/>
              <a:chOff x="6372345" y="1298307"/>
              <a:chExt cx="402301" cy="374568"/>
            </a:xfrm>
          </p:grpSpPr>
          <p:pic>
            <p:nvPicPr>
              <p:cNvPr id="61" name="Graphic 60">
                <a:extLst>
                  <a:ext uri="{FF2B5EF4-FFF2-40B4-BE49-F238E27FC236}">
                    <a16:creationId xmlns:a16="http://schemas.microsoft.com/office/drawing/2014/main" id="{ECEE58BF-64BD-4FBA-9572-04BEC96EF54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72345" y="1298307"/>
                <a:ext cx="258323" cy="361653"/>
              </a:xfrm>
              <a:prstGeom prst="rect">
                <a:avLst/>
              </a:prstGeom>
            </p:spPr>
          </p:pic>
          <p:sp>
            <p:nvSpPr>
              <p:cNvPr id="62" name="TextBox 61">
                <a:extLst>
                  <a:ext uri="{FF2B5EF4-FFF2-40B4-BE49-F238E27FC236}">
                    <a16:creationId xmlns:a16="http://schemas.microsoft.com/office/drawing/2014/main" id="{7046AA35-122E-4990-8E3B-B0E159791AEA}"/>
                  </a:ext>
                </a:extLst>
              </p:cNvPr>
              <p:cNvSpPr txBox="1"/>
              <p:nvPr/>
            </p:nvSpPr>
            <p:spPr bwMode="auto">
              <a:xfrm>
                <a:off x="6380910" y="1315765"/>
                <a:ext cx="393736" cy="357110"/>
              </a:xfrm>
              <a:prstGeom prst="rect">
                <a:avLst/>
              </a:prstGeom>
              <a:noFill/>
              <a:ln w="12700">
                <a:noFill/>
                <a:miter lim="800000"/>
                <a:headEnd/>
                <a:tailEnd/>
              </a:ln>
            </p:spPr>
            <p:txBody>
              <a:bodyPr vert="horz" wrap="none" lIns="72000" tIns="36000" rIns="73152" bIns="36576" numCol="1" rtlCol="0" anchor="t" anchorCtr="0" compatLnSpc="1">
                <a:prstTxWarp prst="textNoShape">
                  <a:avLst/>
                </a:prstTxWarp>
                <a:noAutofit/>
              </a:bodyPr>
              <a:lstStyle/>
              <a:p>
                <a:pPr algn="l">
                  <a:buClr>
                    <a:schemeClr val="tx1"/>
                  </a:buClr>
                </a:pPr>
                <a:r>
                  <a:rPr lang="en-US" sz="1400">
                    <a:latin typeface="+mn-lt"/>
                  </a:rPr>
                  <a:t>2</a:t>
                </a:r>
              </a:p>
            </p:txBody>
          </p:sp>
        </p:grpSp>
      </p:grpSp>
      <p:cxnSp>
        <p:nvCxnSpPr>
          <p:cNvPr id="53" name="Straight Connector 52">
            <a:extLst>
              <a:ext uri="{FF2B5EF4-FFF2-40B4-BE49-F238E27FC236}">
                <a16:creationId xmlns:a16="http://schemas.microsoft.com/office/drawing/2014/main" id="{9BA9AD21-D818-4453-BC22-F34557CFC361}"/>
              </a:ext>
            </a:extLst>
          </p:cNvPr>
          <p:cNvCxnSpPr>
            <a:cxnSpLocks/>
          </p:cNvCxnSpPr>
          <p:nvPr/>
        </p:nvCxnSpPr>
        <p:spPr bwMode="auto">
          <a:xfrm flipV="1">
            <a:off x="7523077" y="3027670"/>
            <a:ext cx="15206" cy="344714"/>
          </a:xfrm>
          <a:prstGeom prst="line">
            <a:avLst/>
          </a:prstGeom>
          <a:solidFill>
            <a:schemeClr val="accent1"/>
          </a:solidFill>
          <a:ln w="22225" cap="flat" cmpd="sng" algn="ctr">
            <a:solidFill>
              <a:schemeClr val="tx1"/>
            </a:solidFill>
            <a:prstDash val="solid"/>
            <a:round/>
            <a:headEnd type="none" w="med" len="med"/>
            <a:tailEnd type="none" w="med" len="med"/>
          </a:ln>
          <a:effectLst/>
        </p:spPr>
      </p:cxnSp>
      <p:sp>
        <p:nvSpPr>
          <p:cNvPr id="54" name="TextBox 53">
            <a:extLst>
              <a:ext uri="{FF2B5EF4-FFF2-40B4-BE49-F238E27FC236}">
                <a16:creationId xmlns:a16="http://schemas.microsoft.com/office/drawing/2014/main" id="{2082311F-66FC-4341-A6FB-85AA5F023BBF}"/>
              </a:ext>
            </a:extLst>
          </p:cNvPr>
          <p:cNvSpPr txBox="1"/>
          <p:nvPr/>
        </p:nvSpPr>
        <p:spPr bwMode="auto">
          <a:xfrm>
            <a:off x="7277174" y="3259696"/>
            <a:ext cx="480486" cy="779165"/>
          </a:xfrm>
          <a:prstGeom prst="rect">
            <a:avLst/>
          </a:prstGeom>
          <a:solidFill>
            <a:schemeClr val="bg1"/>
          </a:solidFill>
          <a:ln w="19050">
            <a:solidFill>
              <a:schemeClr val="accent2">
                <a:lumMod val="75000"/>
              </a:schemeClr>
            </a:solidFill>
            <a:prstDash val="solid"/>
            <a:miter lim="800000"/>
            <a:headEnd/>
            <a:tailEnd/>
          </a:ln>
        </p:spPr>
        <p:txBody>
          <a:bodyPr vert="horz" wrap="square" lIns="0" tIns="18000" rIns="0" bIns="0" numCol="1" rtlCol="0" anchor="t" anchorCtr="0" compatLnSpc="1">
            <a:prstTxWarp prst="textNoShape">
              <a:avLst/>
            </a:prstTxWarp>
            <a:noAutofit/>
          </a:bodyPr>
          <a:lstStyle/>
          <a:p>
            <a:pPr algn="ctr">
              <a:lnSpc>
                <a:spcPct val="90000"/>
              </a:lnSpc>
              <a:spcBef>
                <a:spcPts val="300"/>
              </a:spcBef>
              <a:buClr>
                <a:schemeClr val="tx1"/>
              </a:buClr>
            </a:pPr>
            <a:r>
              <a:rPr lang="en-US" sz="1200">
                <a:solidFill>
                  <a:schemeClr val="accent2">
                    <a:lumMod val="75000"/>
                  </a:schemeClr>
                </a:solidFill>
                <a:latin typeface="Ericsson Technical Icons" panose="00000500000000000000" pitchFamily="2" charset="0"/>
              </a:rPr>
              <a:t>s</a:t>
            </a:r>
            <a:br>
              <a:rPr lang="en-US" sz="1200">
                <a:solidFill>
                  <a:schemeClr val="accent2">
                    <a:lumMod val="75000"/>
                  </a:schemeClr>
                </a:solidFill>
                <a:latin typeface="Ericsson Technical Icons" panose="00000500000000000000" pitchFamily="2" charset="0"/>
              </a:rPr>
            </a:br>
            <a:r>
              <a:rPr lang="en-US" sz="1200">
                <a:solidFill>
                  <a:schemeClr val="accent2">
                    <a:lumMod val="75000"/>
                  </a:schemeClr>
                </a:solidFill>
                <a:latin typeface="Ericsson Technical Icons" panose="00000500000000000000" pitchFamily="2" charset="0"/>
              </a:rPr>
              <a:t>g</a:t>
            </a:r>
          </a:p>
          <a:p>
            <a:pPr algn="ctr">
              <a:lnSpc>
                <a:spcPct val="90000"/>
              </a:lnSpc>
              <a:spcBef>
                <a:spcPts val="0"/>
              </a:spcBef>
              <a:buClr>
                <a:schemeClr val="tx1"/>
              </a:buClr>
            </a:pPr>
            <a:br>
              <a:rPr lang="en-US" sz="1000">
                <a:solidFill>
                  <a:schemeClr val="accent2">
                    <a:lumMod val="75000"/>
                  </a:schemeClr>
                </a:solidFill>
              </a:rPr>
            </a:br>
            <a:r>
              <a:rPr lang="en-US" sz="1200">
                <a:solidFill>
                  <a:schemeClr val="accent2">
                    <a:lumMod val="75000"/>
                  </a:schemeClr>
                </a:solidFill>
              </a:rPr>
              <a:t>SGW</a:t>
            </a:r>
            <a:br>
              <a:rPr lang="en-US" sz="1050">
                <a:solidFill>
                  <a:schemeClr val="accent2">
                    <a:lumMod val="75000"/>
                  </a:schemeClr>
                </a:solidFill>
              </a:rPr>
            </a:br>
            <a:endParaRPr lang="en-US" sz="1050">
              <a:solidFill>
                <a:schemeClr val="accent2">
                  <a:lumMod val="75000"/>
                </a:schemeClr>
              </a:solidFill>
            </a:endParaRPr>
          </a:p>
        </p:txBody>
      </p:sp>
      <p:sp>
        <p:nvSpPr>
          <p:cNvPr id="55" name="TextBox 54">
            <a:extLst>
              <a:ext uri="{FF2B5EF4-FFF2-40B4-BE49-F238E27FC236}">
                <a16:creationId xmlns:a16="http://schemas.microsoft.com/office/drawing/2014/main" id="{37AB5EE7-A7B2-42D9-8911-15B65634ED3A}"/>
              </a:ext>
            </a:extLst>
          </p:cNvPr>
          <p:cNvSpPr txBox="1"/>
          <p:nvPr/>
        </p:nvSpPr>
        <p:spPr bwMode="auto">
          <a:xfrm>
            <a:off x="7262514" y="2248505"/>
            <a:ext cx="480486" cy="779165"/>
          </a:xfrm>
          <a:prstGeom prst="rect">
            <a:avLst/>
          </a:prstGeom>
          <a:solidFill>
            <a:schemeClr val="bg1"/>
          </a:solidFill>
          <a:ln w="19050">
            <a:solidFill>
              <a:schemeClr val="accent2">
                <a:lumMod val="75000"/>
              </a:schemeClr>
            </a:solidFill>
            <a:prstDash val="solid"/>
            <a:miter lim="800000"/>
            <a:headEnd/>
            <a:tailEnd/>
          </a:ln>
        </p:spPr>
        <p:txBody>
          <a:bodyPr vert="horz" wrap="square" lIns="0" tIns="18000" rIns="0" bIns="0" numCol="1" rtlCol="0" anchor="t" anchorCtr="0" compatLnSpc="1">
            <a:prstTxWarp prst="textNoShape">
              <a:avLst/>
            </a:prstTxWarp>
            <a:noAutofit/>
          </a:bodyPr>
          <a:lstStyle/>
          <a:p>
            <a:pPr algn="ctr">
              <a:lnSpc>
                <a:spcPct val="90000"/>
              </a:lnSpc>
              <a:spcBef>
                <a:spcPts val="300"/>
              </a:spcBef>
              <a:buClr>
                <a:schemeClr val="tx1"/>
              </a:buClr>
            </a:pPr>
            <a:r>
              <a:rPr lang="en-US" sz="1200">
                <a:solidFill>
                  <a:schemeClr val="accent2">
                    <a:lumMod val="75000"/>
                  </a:schemeClr>
                </a:solidFill>
                <a:latin typeface="Ericsson Technical Icons" panose="00000500000000000000" pitchFamily="2" charset="0"/>
              </a:rPr>
              <a:t>s</a:t>
            </a:r>
            <a:br>
              <a:rPr lang="en-US" sz="1200">
                <a:solidFill>
                  <a:schemeClr val="accent2">
                    <a:lumMod val="75000"/>
                  </a:schemeClr>
                </a:solidFill>
                <a:latin typeface="Ericsson Technical Icons" panose="00000500000000000000" pitchFamily="2" charset="0"/>
              </a:rPr>
            </a:br>
            <a:r>
              <a:rPr lang="en-US" sz="1200">
                <a:solidFill>
                  <a:schemeClr val="accent2">
                    <a:lumMod val="75000"/>
                  </a:schemeClr>
                </a:solidFill>
                <a:latin typeface="Ericsson Technical Icons" panose="00000500000000000000" pitchFamily="2" charset="0"/>
              </a:rPr>
              <a:t>g</a:t>
            </a:r>
          </a:p>
          <a:p>
            <a:pPr algn="ctr">
              <a:lnSpc>
                <a:spcPct val="90000"/>
              </a:lnSpc>
              <a:spcBef>
                <a:spcPts val="0"/>
              </a:spcBef>
              <a:buClr>
                <a:schemeClr val="tx1"/>
              </a:buClr>
            </a:pPr>
            <a:br>
              <a:rPr lang="en-US" sz="1000">
                <a:solidFill>
                  <a:schemeClr val="accent2">
                    <a:lumMod val="75000"/>
                  </a:schemeClr>
                </a:solidFill>
              </a:rPr>
            </a:br>
            <a:r>
              <a:rPr lang="en-US" sz="1200">
                <a:solidFill>
                  <a:schemeClr val="accent2">
                    <a:lumMod val="75000"/>
                  </a:schemeClr>
                </a:solidFill>
              </a:rPr>
              <a:t>PGW</a:t>
            </a:r>
            <a:br>
              <a:rPr lang="en-US" sz="1050">
                <a:solidFill>
                  <a:schemeClr val="accent2">
                    <a:lumMod val="75000"/>
                  </a:schemeClr>
                </a:solidFill>
              </a:rPr>
            </a:br>
            <a:endParaRPr lang="en-US" sz="1050">
              <a:solidFill>
                <a:schemeClr val="accent2">
                  <a:lumMod val="75000"/>
                </a:schemeClr>
              </a:solidFill>
            </a:endParaRPr>
          </a:p>
        </p:txBody>
      </p:sp>
      <p:cxnSp>
        <p:nvCxnSpPr>
          <p:cNvPr id="57" name="Straight Connector 56">
            <a:extLst>
              <a:ext uri="{FF2B5EF4-FFF2-40B4-BE49-F238E27FC236}">
                <a16:creationId xmlns:a16="http://schemas.microsoft.com/office/drawing/2014/main" id="{C078A37E-6B0A-4C20-A59F-901316BBAF93}"/>
              </a:ext>
            </a:extLst>
          </p:cNvPr>
          <p:cNvCxnSpPr>
            <a:cxnSpLocks/>
          </p:cNvCxnSpPr>
          <p:nvPr/>
        </p:nvCxnSpPr>
        <p:spPr bwMode="auto">
          <a:xfrm flipV="1">
            <a:off x="7538283" y="1714151"/>
            <a:ext cx="954105" cy="534354"/>
          </a:xfrm>
          <a:prstGeom prst="line">
            <a:avLst/>
          </a:prstGeom>
          <a:solidFill>
            <a:schemeClr val="accent1"/>
          </a:solidFill>
          <a:ln w="22225" cap="flat" cmpd="sng" algn="ctr">
            <a:solidFill>
              <a:schemeClr val="tx1"/>
            </a:solidFill>
            <a:prstDash val="solid"/>
            <a:round/>
            <a:headEnd type="none" w="med" len="med"/>
            <a:tailEnd type="none" w="med" len="med"/>
          </a:ln>
          <a:effectLst/>
        </p:spPr>
      </p:cxnSp>
      <p:sp>
        <p:nvSpPr>
          <p:cNvPr id="71" name="TextBox 70">
            <a:extLst>
              <a:ext uri="{FF2B5EF4-FFF2-40B4-BE49-F238E27FC236}">
                <a16:creationId xmlns:a16="http://schemas.microsoft.com/office/drawing/2014/main" id="{AB51FFAA-C79E-4BE9-AB89-87ABD3380D29}"/>
              </a:ext>
            </a:extLst>
          </p:cNvPr>
          <p:cNvSpPr txBox="1"/>
          <p:nvPr/>
        </p:nvSpPr>
        <p:spPr bwMode="auto">
          <a:xfrm>
            <a:off x="9872338" y="5289079"/>
            <a:ext cx="1107394" cy="442617"/>
          </a:xfrm>
          <a:prstGeom prst="rect">
            <a:avLst/>
          </a:prstGeom>
          <a:noFill/>
          <a:ln w="12700">
            <a:noFill/>
            <a:miter lim="800000"/>
            <a:headEnd/>
            <a:tailEnd/>
          </a:ln>
        </p:spPr>
        <p:txBody>
          <a:bodyPr vert="horz" wrap="square" lIns="72000" tIns="36000" rIns="73152" bIns="36576"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r>
              <a:rPr kumimoji="0" lang="sv-SE" sz="1200" i="0" u="none" strike="noStrike" kern="1200" cap="none" spc="0" normalizeH="0" baseline="0" noProof="0">
                <a:ln>
                  <a:noFill/>
                </a:ln>
                <a:solidFill>
                  <a:srgbClr val="181818"/>
                </a:solidFill>
                <a:effectLst/>
                <a:uLnTx/>
                <a:uFillTx/>
                <a:latin typeface="Ericsson Hilda"/>
                <a:ea typeface="+mn-ea"/>
                <a:cs typeface="+mn-cs"/>
              </a:rPr>
              <a:t>Option 2</a:t>
            </a:r>
          </a:p>
          <a:p>
            <a:pPr marL="0" marR="0" lvl="0" indent="0" algn="l" defTabSz="914400" rtl="0" eaLnBrk="1" fontAlgn="auto" latinLnBrk="0" hangingPunct="1">
              <a:lnSpc>
                <a:spcPct val="100000"/>
              </a:lnSpc>
              <a:spcBef>
                <a:spcPts val="0"/>
              </a:spcBef>
              <a:spcAft>
                <a:spcPts val="0"/>
              </a:spcAft>
              <a:buClr>
                <a:srgbClr val="181818"/>
              </a:buClr>
              <a:buSzTx/>
              <a:buFontTx/>
              <a:buNone/>
              <a:tabLst/>
              <a:defRPr/>
            </a:pPr>
            <a:endParaRPr kumimoji="0" lang="sv-SE" sz="1200" i="0" u="none" strike="noStrike" kern="1200" cap="none" spc="0" normalizeH="0" baseline="0" noProof="0">
              <a:ln>
                <a:noFill/>
              </a:ln>
              <a:solidFill>
                <a:srgbClr val="181818"/>
              </a:solidFill>
              <a:effectLst/>
              <a:uLnTx/>
              <a:uFillTx/>
              <a:latin typeface="Ericsson Hilda"/>
              <a:ea typeface="+mn-ea"/>
              <a:cs typeface="+mn-cs"/>
            </a:endParaRPr>
          </a:p>
        </p:txBody>
      </p:sp>
      <p:sp>
        <p:nvSpPr>
          <p:cNvPr id="72" name="TextBox 71">
            <a:extLst>
              <a:ext uri="{FF2B5EF4-FFF2-40B4-BE49-F238E27FC236}">
                <a16:creationId xmlns:a16="http://schemas.microsoft.com/office/drawing/2014/main" id="{B38FE99B-58DB-469F-9799-DA17018DD999}"/>
              </a:ext>
            </a:extLst>
          </p:cNvPr>
          <p:cNvSpPr txBox="1"/>
          <p:nvPr/>
        </p:nvSpPr>
        <p:spPr bwMode="auto">
          <a:xfrm>
            <a:off x="7861478" y="5282917"/>
            <a:ext cx="1107394" cy="442617"/>
          </a:xfrm>
          <a:prstGeom prst="rect">
            <a:avLst/>
          </a:prstGeom>
          <a:noFill/>
          <a:ln w="12700">
            <a:noFill/>
            <a:miter lim="800000"/>
            <a:headEnd/>
            <a:tailEnd/>
          </a:ln>
        </p:spPr>
        <p:txBody>
          <a:bodyPr vert="horz" wrap="square" lIns="72000" tIns="36000" rIns="73152" bIns="36576" numCol="1" rtlCol="0"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181818"/>
              </a:buClr>
              <a:buSzTx/>
              <a:buFontTx/>
              <a:buNone/>
              <a:tabLst/>
              <a:defRPr/>
            </a:pPr>
            <a:r>
              <a:rPr kumimoji="0" lang="sv-SE" sz="1200" i="0" u="none" strike="noStrike" kern="1200" cap="none" spc="0" normalizeH="0" baseline="0" noProof="0">
                <a:ln>
                  <a:noFill/>
                </a:ln>
                <a:solidFill>
                  <a:srgbClr val="181818"/>
                </a:solidFill>
                <a:effectLst/>
                <a:uLnTx/>
                <a:uFillTx/>
                <a:latin typeface="Ericsson Hilda"/>
                <a:ea typeface="+mn-ea"/>
                <a:cs typeface="+mn-cs"/>
              </a:rPr>
              <a:t>Option 1</a:t>
            </a:r>
          </a:p>
          <a:p>
            <a:pPr marL="0" marR="0" lvl="0" indent="0" algn="l" defTabSz="914400" rtl="0" eaLnBrk="1" fontAlgn="auto" latinLnBrk="0" hangingPunct="1">
              <a:lnSpc>
                <a:spcPct val="100000"/>
              </a:lnSpc>
              <a:spcBef>
                <a:spcPts val="0"/>
              </a:spcBef>
              <a:spcAft>
                <a:spcPts val="0"/>
              </a:spcAft>
              <a:buClr>
                <a:srgbClr val="181818"/>
              </a:buClr>
              <a:buSzTx/>
              <a:buFontTx/>
              <a:buNone/>
              <a:tabLst/>
              <a:defRPr/>
            </a:pPr>
            <a:endParaRPr kumimoji="0" lang="sv-SE" sz="1200" i="0" u="none" strike="noStrike" kern="1200" cap="none" spc="0" normalizeH="0" baseline="0" noProof="0">
              <a:ln>
                <a:noFill/>
              </a:ln>
              <a:solidFill>
                <a:srgbClr val="181818"/>
              </a:solidFill>
              <a:effectLst/>
              <a:uLnTx/>
              <a:uFillTx/>
              <a:latin typeface="Ericsson Hilda"/>
              <a:ea typeface="+mn-ea"/>
              <a:cs typeface="+mn-cs"/>
            </a:endParaRPr>
          </a:p>
        </p:txBody>
      </p:sp>
      <p:sp>
        <p:nvSpPr>
          <p:cNvPr id="73" name="TextBox 72">
            <a:extLst>
              <a:ext uri="{FF2B5EF4-FFF2-40B4-BE49-F238E27FC236}">
                <a16:creationId xmlns:a16="http://schemas.microsoft.com/office/drawing/2014/main" id="{64ABCD87-B2A6-4B43-A0B5-8D0C76311EDC}"/>
              </a:ext>
            </a:extLst>
          </p:cNvPr>
          <p:cNvSpPr txBox="1"/>
          <p:nvPr/>
        </p:nvSpPr>
        <p:spPr bwMode="auto">
          <a:xfrm>
            <a:off x="10817477" y="2899195"/>
            <a:ext cx="480486" cy="779165"/>
          </a:xfrm>
          <a:prstGeom prst="rect">
            <a:avLst/>
          </a:prstGeom>
          <a:solidFill>
            <a:schemeClr val="bg1"/>
          </a:solidFill>
          <a:ln w="19050">
            <a:solidFill>
              <a:schemeClr val="accent1"/>
            </a:solidFill>
            <a:prstDash val="solid"/>
            <a:miter lim="800000"/>
            <a:headEnd/>
            <a:tailEnd/>
          </a:ln>
        </p:spPr>
        <p:txBody>
          <a:bodyPr vert="horz" wrap="square" lIns="0" tIns="18000" rIns="0" bIns="0" numCol="1" rtlCol="0" anchor="t" anchorCtr="0" compatLnSpc="1">
            <a:prstTxWarp prst="textNoShape">
              <a:avLst/>
            </a:prstTxWarp>
            <a:noAutofit/>
          </a:bodyPr>
          <a:lstStyle/>
          <a:p>
            <a:pPr algn="ctr">
              <a:lnSpc>
                <a:spcPct val="90000"/>
              </a:lnSpc>
              <a:buClr>
                <a:schemeClr val="tx1"/>
              </a:buClr>
            </a:pPr>
            <a:r>
              <a:rPr lang="en-US" sz="1600">
                <a:solidFill>
                  <a:schemeClr val="accent1"/>
                </a:solidFill>
                <a:latin typeface="Ericsson Technical Icons" panose="00000500000000000000" pitchFamily="2" charset="0"/>
              </a:rPr>
              <a:t>s</a:t>
            </a:r>
          </a:p>
          <a:p>
            <a:pPr algn="ctr">
              <a:lnSpc>
                <a:spcPct val="90000"/>
              </a:lnSpc>
              <a:spcBef>
                <a:spcPts val="0"/>
              </a:spcBef>
              <a:buClr>
                <a:schemeClr val="tx1"/>
              </a:buClr>
            </a:pPr>
            <a:endParaRPr lang="en-US" sz="1100">
              <a:solidFill>
                <a:schemeClr val="accent1"/>
              </a:solidFill>
            </a:endParaRPr>
          </a:p>
          <a:p>
            <a:pPr algn="ctr">
              <a:lnSpc>
                <a:spcPct val="90000"/>
              </a:lnSpc>
              <a:spcBef>
                <a:spcPts val="0"/>
              </a:spcBef>
              <a:buClr>
                <a:schemeClr val="tx1"/>
              </a:buClr>
            </a:pPr>
            <a:r>
              <a:rPr lang="en-US" sz="1200">
                <a:solidFill>
                  <a:schemeClr val="accent1"/>
                </a:solidFill>
              </a:rPr>
              <a:t>SGW-C</a:t>
            </a:r>
            <a:br>
              <a:rPr lang="en-US" sz="1050">
                <a:solidFill>
                  <a:schemeClr val="accent1"/>
                </a:solidFill>
              </a:rPr>
            </a:br>
            <a:endParaRPr lang="en-US" sz="1050">
              <a:solidFill>
                <a:schemeClr val="accent1"/>
              </a:solidFill>
            </a:endParaRPr>
          </a:p>
        </p:txBody>
      </p:sp>
      <p:sp>
        <p:nvSpPr>
          <p:cNvPr id="75" name="TextBox 74">
            <a:extLst>
              <a:ext uri="{FF2B5EF4-FFF2-40B4-BE49-F238E27FC236}">
                <a16:creationId xmlns:a16="http://schemas.microsoft.com/office/drawing/2014/main" id="{2506A183-1CD1-45C3-897C-98D7A67E0FFC}"/>
              </a:ext>
            </a:extLst>
          </p:cNvPr>
          <p:cNvSpPr txBox="1"/>
          <p:nvPr/>
        </p:nvSpPr>
        <p:spPr bwMode="auto">
          <a:xfrm>
            <a:off x="9578071" y="2251161"/>
            <a:ext cx="480486" cy="779165"/>
          </a:xfrm>
          <a:prstGeom prst="rect">
            <a:avLst/>
          </a:prstGeom>
          <a:solidFill>
            <a:schemeClr val="bg1"/>
          </a:solidFill>
          <a:ln w="19050">
            <a:solidFill>
              <a:schemeClr val="accent1"/>
            </a:solidFill>
            <a:prstDash val="solid"/>
            <a:miter lim="800000"/>
            <a:headEnd/>
            <a:tailEnd/>
          </a:ln>
        </p:spPr>
        <p:txBody>
          <a:bodyPr vert="horz" wrap="square" lIns="0" tIns="18000" rIns="0" bIns="0" numCol="1" rtlCol="0" anchor="t" anchorCtr="0" compatLnSpc="1">
            <a:prstTxWarp prst="textNoShape">
              <a:avLst/>
            </a:prstTxWarp>
            <a:noAutofit/>
          </a:bodyPr>
          <a:lstStyle/>
          <a:p>
            <a:pPr algn="ctr">
              <a:lnSpc>
                <a:spcPct val="90000"/>
              </a:lnSpc>
              <a:buClr>
                <a:schemeClr val="tx1"/>
              </a:buClr>
            </a:pPr>
            <a:r>
              <a:rPr lang="en-US" sz="1600">
                <a:solidFill>
                  <a:schemeClr val="accent1"/>
                </a:solidFill>
                <a:latin typeface="Ericsson Technical Icons" panose="00000500000000000000" pitchFamily="2" charset="0"/>
              </a:rPr>
              <a:t>g</a:t>
            </a:r>
          </a:p>
          <a:p>
            <a:pPr algn="ctr">
              <a:lnSpc>
                <a:spcPct val="90000"/>
              </a:lnSpc>
              <a:spcBef>
                <a:spcPts val="0"/>
              </a:spcBef>
              <a:buClr>
                <a:schemeClr val="tx1"/>
              </a:buClr>
            </a:pPr>
            <a:endParaRPr lang="en-US" sz="1050">
              <a:solidFill>
                <a:schemeClr val="accent1"/>
              </a:solidFill>
            </a:endParaRPr>
          </a:p>
          <a:p>
            <a:pPr algn="ctr">
              <a:lnSpc>
                <a:spcPct val="90000"/>
              </a:lnSpc>
              <a:spcBef>
                <a:spcPts val="0"/>
              </a:spcBef>
              <a:buClr>
                <a:schemeClr val="tx1"/>
              </a:buClr>
            </a:pPr>
            <a:r>
              <a:rPr lang="en-US" sz="1200">
                <a:solidFill>
                  <a:schemeClr val="accent1"/>
                </a:solidFill>
              </a:rPr>
              <a:t>SGW-U</a:t>
            </a:r>
            <a:endParaRPr lang="en-US" sz="1000">
              <a:solidFill>
                <a:schemeClr val="accent1"/>
              </a:solidFill>
            </a:endParaRPr>
          </a:p>
        </p:txBody>
      </p:sp>
      <p:sp>
        <p:nvSpPr>
          <p:cNvPr id="76" name="Rectangle 75">
            <a:extLst>
              <a:ext uri="{FF2B5EF4-FFF2-40B4-BE49-F238E27FC236}">
                <a16:creationId xmlns:a16="http://schemas.microsoft.com/office/drawing/2014/main" id="{ACAE7233-5001-43DD-99B9-395E5C18EA5E}"/>
              </a:ext>
            </a:extLst>
          </p:cNvPr>
          <p:cNvSpPr/>
          <p:nvPr/>
        </p:nvSpPr>
        <p:spPr bwMode="auto">
          <a:xfrm>
            <a:off x="10745481" y="2848392"/>
            <a:ext cx="1194915" cy="873757"/>
          </a:xfrm>
          <a:prstGeom prst="rect">
            <a:avLst/>
          </a:prstGeom>
          <a:no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err="1">
              <a:ln>
                <a:noFill/>
              </a:ln>
              <a:solidFill>
                <a:schemeClr val="bg1"/>
              </a:solidFill>
              <a:effectLst/>
              <a:latin typeface="+mn-lt"/>
            </a:endParaRPr>
          </a:p>
        </p:txBody>
      </p:sp>
      <p:sp>
        <p:nvSpPr>
          <p:cNvPr id="77" name="Rectangle 76">
            <a:extLst>
              <a:ext uri="{FF2B5EF4-FFF2-40B4-BE49-F238E27FC236}">
                <a16:creationId xmlns:a16="http://schemas.microsoft.com/office/drawing/2014/main" id="{C3F6D5E6-D1F0-4A07-A066-486CFA2AB54E}"/>
              </a:ext>
            </a:extLst>
          </p:cNvPr>
          <p:cNvSpPr/>
          <p:nvPr/>
        </p:nvSpPr>
        <p:spPr bwMode="auto">
          <a:xfrm>
            <a:off x="9496454" y="2201208"/>
            <a:ext cx="1194915" cy="873757"/>
          </a:xfrm>
          <a:prstGeom prst="rect">
            <a:avLst/>
          </a:prstGeom>
          <a:no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err="1">
              <a:ln>
                <a:noFill/>
              </a:ln>
              <a:solidFill>
                <a:schemeClr val="bg1"/>
              </a:solidFill>
              <a:effectLst/>
              <a:latin typeface="+mn-lt"/>
            </a:endParaRPr>
          </a:p>
        </p:txBody>
      </p:sp>
      <p:sp>
        <p:nvSpPr>
          <p:cNvPr id="139" name="Freeform: Shape 138">
            <a:extLst>
              <a:ext uri="{FF2B5EF4-FFF2-40B4-BE49-F238E27FC236}">
                <a16:creationId xmlns:a16="http://schemas.microsoft.com/office/drawing/2014/main" id="{EF22031F-5551-4DDE-8827-AC3A7B252902}"/>
              </a:ext>
            </a:extLst>
          </p:cNvPr>
          <p:cNvSpPr/>
          <p:nvPr/>
        </p:nvSpPr>
        <p:spPr bwMode="auto">
          <a:xfrm>
            <a:off x="7573159" y="1628517"/>
            <a:ext cx="2588642" cy="4615382"/>
          </a:xfrm>
          <a:custGeom>
            <a:avLst/>
            <a:gdLst>
              <a:gd name="connsiteX0" fmla="*/ 1016000 w 1295286"/>
              <a:gd name="connsiteY0" fmla="*/ 4644571 h 4649958"/>
              <a:gd name="connsiteX1" fmla="*/ 1088572 w 1295286"/>
              <a:gd name="connsiteY1" fmla="*/ 4499429 h 4649958"/>
              <a:gd name="connsiteX2" fmla="*/ 1291772 w 1295286"/>
              <a:gd name="connsiteY2" fmla="*/ 3643086 h 4649958"/>
              <a:gd name="connsiteX3" fmla="*/ 899886 w 1295286"/>
              <a:gd name="connsiteY3" fmla="*/ 1103086 h 4649958"/>
              <a:gd name="connsiteX4" fmla="*/ 0 w 1295286"/>
              <a:gd name="connsiteY4" fmla="*/ 0 h 4649958"/>
              <a:gd name="connsiteX0" fmla="*/ 149542 w 1463158"/>
              <a:gd name="connsiteY0" fmla="*/ 4371856 h 4377243"/>
              <a:gd name="connsiteX1" fmla="*/ 222114 w 1463158"/>
              <a:gd name="connsiteY1" fmla="*/ 4226714 h 4377243"/>
              <a:gd name="connsiteX2" fmla="*/ 425314 w 1463158"/>
              <a:gd name="connsiteY2" fmla="*/ 3370371 h 4377243"/>
              <a:gd name="connsiteX3" fmla="*/ 33428 w 1463158"/>
              <a:gd name="connsiteY3" fmla="*/ 830371 h 4377243"/>
              <a:gd name="connsiteX4" fmla="*/ 1443605 w 1463158"/>
              <a:gd name="connsiteY4" fmla="*/ 0 h 4377243"/>
              <a:gd name="connsiteX0" fmla="*/ 0 w 1859675"/>
              <a:gd name="connsiteY0" fmla="*/ 4371856 h 4377243"/>
              <a:gd name="connsiteX1" fmla="*/ 72572 w 1859675"/>
              <a:gd name="connsiteY1" fmla="*/ 4226714 h 4377243"/>
              <a:gd name="connsiteX2" fmla="*/ 275772 w 1859675"/>
              <a:gd name="connsiteY2" fmla="*/ 3370371 h 4377243"/>
              <a:gd name="connsiteX3" fmla="*/ 1824981 w 1859675"/>
              <a:gd name="connsiteY3" fmla="*/ 1167255 h 4377243"/>
              <a:gd name="connsiteX4" fmla="*/ 1294063 w 1859675"/>
              <a:gd name="connsiteY4" fmla="*/ 0 h 4377243"/>
              <a:gd name="connsiteX0" fmla="*/ 529373 w 2431473"/>
              <a:gd name="connsiteY0" fmla="*/ 4371856 h 4425265"/>
              <a:gd name="connsiteX1" fmla="*/ 601945 w 2431473"/>
              <a:gd name="connsiteY1" fmla="*/ 4226714 h 4425265"/>
              <a:gd name="connsiteX2" fmla="*/ 67208 w 2431473"/>
              <a:gd name="connsiteY2" fmla="*/ 2423887 h 4425265"/>
              <a:gd name="connsiteX3" fmla="*/ 2354354 w 2431473"/>
              <a:gd name="connsiteY3" fmla="*/ 1167255 h 4425265"/>
              <a:gd name="connsiteX4" fmla="*/ 1823436 w 2431473"/>
              <a:gd name="connsiteY4" fmla="*/ 0 h 4425265"/>
              <a:gd name="connsiteX0" fmla="*/ 642089 w 2544189"/>
              <a:gd name="connsiteY0" fmla="*/ 4371856 h 4372278"/>
              <a:gd name="connsiteX1" fmla="*/ 201313 w 2544189"/>
              <a:gd name="connsiteY1" fmla="*/ 3857745 h 4372278"/>
              <a:gd name="connsiteX2" fmla="*/ 179924 w 2544189"/>
              <a:gd name="connsiteY2" fmla="*/ 2423887 h 4372278"/>
              <a:gd name="connsiteX3" fmla="*/ 2467070 w 2544189"/>
              <a:gd name="connsiteY3" fmla="*/ 1167255 h 4372278"/>
              <a:gd name="connsiteX4" fmla="*/ 1936152 w 2544189"/>
              <a:gd name="connsiteY4" fmla="*/ 0 h 4372278"/>
              <a:gd name="connsiteX0" fmla="*/ 2310197 w 2624129"/>
              <a:gd name="connsiteY0" fmla="*/ 4804993 h 4805148"/>
              <a:gd name="connsiteX1" fmla="*/ 281253 w 2624129"/>
              <a:gd name="connsiteY1" fmla="*/ 3857745 h 4805148"/>
              <a:gd name="connsiteX2" fmla="*/ 259864 w 2624129"/>
              <a:gd name="connsiteY2" fmla="*/ 2423887 h 4805148"/>
              <a:gd name="connsiteX3" fmla="*/ 2547010 w 2624129"/>
              <a:gd name="connsiteY3" fmla="*/ 1167255 h 4805148"/>
              <a:gd name="connsiteX4" fmla="*/ 2016092 w 2624129"/>
              <a:gd name="connsiteY4" fmla="*/ 0 h 4805148"/>
              <a:gd name="connsiteX0" fmla="*/ 2248392 w 2555472"/>
              <a:gd name="connsiteY0" fmla="*/ 4804993 h 4805168"/>
              <a:gd name="connsiteX1" fmla="*/ 219448 w 2555472"/>
              <a:gd name="connsiteY1" fmla="*/ 3857745 h 4805168"/>
              <a:gd name="connsiteX2" fmla="*/ 310354 w 2555472"/>
              <a:gd name="connsiteY2" fmla="*/ 2038876 h 4805168"/>
              <a:gd name="connsiteX3" fmla="*/ 2485205 w 2555472"/>
              <a:gd name="connsiteY3" fmla="*/ 1167255 h 4805168"/>
              <a:gd name="connsiteX4" fmla="*/ 1954287 w 2555472"/>
              <a:gd name="connsiteY4" fmla="*/ 0 h 4805168"/>
              <a:gd name="connsiteX0" fmla="*/ 2285046 w 2592126"/>
              <a:gd name="connsiteY0" fmla="*/ 4804993 h 4805174"/>
              <a:gd name="connsiteX1" fmla="*/ 256102 w 2592126"/>
              <a:gd name="connsiteY1" fmla="*/ 3857745 h 4805174"/>
              <a:gd name="connsiteX2" fmla="*/ 277997 w 2592126"/>
              <a:gd name="connsiteY2" fmla="*/ 1943986 h 4805174"/>
              <a:gd name="connsiteX3" fmla="*/ 2521859 w 2592126"/>
              <a:gd name="connsiteY3" fmla="*/ 1167255 h 4805174"/>
              <a:gd name="connsiteX4" fmla="*/ 1990941 w 2592126"/>
              <a:gd name="connsiteY4" fmla="*/ 0 h 4805174"/>
              <a:gd name="connsiteX0" fmla="*/ 2291551 w 2694261"/>
              <a:gd name="connsiteY0" fmla="*/ 4804993 h 4805174"/>
              <a:gd name="connsiteX1" fmla="*/ 262607 w 2694261"/>
              <a:gd name="connsiteY1" fmla="*/ 3857745 h 4805174"/>
              <a:gd name="connsiteX2" fmla="*/ 284502 w 2694261"/>
              <a:gd name="connsiteY2" fmla="*/ 1943986 h 4805174"/>
              <a:gd name="connsiteX3" fmla="*/ 2631881 w 2694261"/>
              <a:gd name="connsiteY3" fmla="*/ 1150002 h 4805174"/>
              <a:gd name="connsiteX4" fmla="*/ 1997446 w 2694261"/>
              <a:gd name="connsiteY4" fmla="*/ 0 h 4805174"/>
              <a:gd name="connsiteX0" fmla="*/ 2337355 w 2696933"/>
              <a:gd name="connsiteY0" fmla="*/ 4615212 h 4615479"/>
              <a:gd name="connsiteX1" fmla="*/ 265279 w 2696933"/>
              <a:gd name="connsiteY1" fmla="*/ 3857745 h 4615479"/>
              <a:gd name="connsiteX2" fmla="*/ 287174 w 2696933"/>
              <a:gd name="connsiteY2" fmla="*/ 1943986 h 4615479"/>
              <a:gd name="connsiteX3" fmla="*/ 2634553 w 2696933"/>
              <a:gd name="connsiteY3" fmla="*/ 1150002 h 4615479"/>
              <a:gd name="connsiteX4" fmla="*/ 2000118 w 2696933"/>
              <a:gd name="connsiteY4" fmla="*/ 0 h 4615479"/>
              <a:gd name="connsiteX0" fmla="*/ 2141907 w 2501485"/>
              <a:gd name="connsiteY0" fmla="*/ 4615212 h 4615427"/>
              <a:gd name="connsiteX1" fmla="*/ 69831 w 2501485"/>
              <a:gd name="connsiteY1" fmla="*/ 3857745 h 4615427"/>
              <a:gd name="connsiteX2" fmla="*/ 669242 w 2501485"/>
              <a:gd name="connsiteY2" fmla="*/ 2425249 h 4615427"/>
              <a:gd name="connsiteX3" fmla="*/ 2439105 w 2501485"/>
              <a:gd name="connsiteY3" fmla="*/ 1150002 h 4615427"/>
              <a:gd name="connsiteX4" fmla="*/ 1804670 w 2501485"/>
              <a:gd name="connsiteY4" fmla="*/ 0 h 4615427"/>
              <a:gd name="connsiteX0" fmla="*/ 2119971 w 2479549"/>
              <a:gd name="connsiteY0" fmla="*/ 4615212 h 4615371"/>
              <a:gd name="connsiteX1" fmla="*/ 71959 w 2479549"/>
              <a:gd name="connsiteY1" fmla="*/ 3713366 h 4615371"/>
              <a:gd name="connsiteX2" fmla="*/ 647306 w 2479549"/>
              <a:gd name="connsiteY2" fmla="*/ 2425249 h 4615371"/>
              <a:gd name="connsiteX3" fmla="*/ 2417169 w 2479549"/>
              <a:gd name="connsiteY3" fmla="*/ 1150002 h 4615371"/>
              <a:gd name="connsiteX4" fmla="*/ 1782734 w 2479549"/>
              <a:gd name="connsiteY4" fmla="*/ 0 h 4615371"/>
              <a:gd name="connsiteX0" fmla="*/ 2229064 w 2588642"/>
              <a:gd name="connsiteY0" fmla="*/ 4615212 h 4615382"/>
              <a:gd name="connsiteX1" fmla="*/ 62519 w 2588642"/>
              <a:gd name="connsiteY1" fmla="*/ 3747233 h 4615382"/>
              <a:gd name="connsiteX2" fmla="*/ 756399 w 2588642"/>
              <a:gd name="connsiteY2" fmla="*/ 2425249 h 4615382"/>
              <a:gd name="connsiteX3" fmla="*/ 2526262 w 2588642"/>
              <a:gd name="connsiteY3" fmla="*/ 1150002 h 4615382"/>
              <a:gd name="connsiteX4" fmla="*/ 1891827 w 2588642"/>
              <a:gd name="connsiteY4" fmla="*/ 0 h 4615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8642" h="4615382">
                <a:moveTo>
                  <a:pt x="2229064" y="4615212"/>
                </a:moveTo>
                <a:cubicBezTo>
                  <a:pt x="2242369" y="4626098"/>
                  <a:pt x="307963" y="4112227"/>
                  <a:pt x="62519" y="3747233"/>
                </a:cubicBezTo>
                <a:cubicBezTo>
                  <a:pt x="-182925" y="3382239"/>
                  <a:pt x="345775" y="2858121"/>
                  <a:pt x="756399" y="2425249"/>
                </a:cubicBezTo>
                <a:cubicBezTo>
                  <a:pt x="1167023" y="1992377"/>
                  <a:pt x="2252273" y="1489815"/>
                  <a:pt x="2526262" y="1150002"/>
                </a:cubicBezTo>
                <a:cubicBezTo>
                  <a:pt x="2800251" y="810189"/>
                  <a:pt x="2095027" y="130629"/>
                  <a:pt x="1891827" y="0"/>
                </a:cubicBezTo>
              </a:path>
            </a:pathLst>
          </a:custGeom>
          <a:noFill/>
          <a:ln w="31750" cap="flat" cmpd="sng" algn="ctr">
            <a:solidFill>
              <a:schemeClr val="accent2"/>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2" name="Freeform: Shape 1">
            <a:extLst>
              <a:ext uri="{FF2B5EF4-FFF2-40B4-BE49-F238E27FC236}">
                <a16:creationId xmlns:a16="http://schemas.microsoft.com/office/drawing/2014/main" id="{40EC555E-CD61-44B1-8A27-00522575F5A2}"/>
              </a:ext>
            </a:extLst>
          </p:cNvPr>
          <p:cNvSpPr/>
          <p:nvPr/>
        </p:nvSpPr>
        <p:spPr bwMode="auto">
          <a:xfrm>
            <a:off x="9456979" y="1523999"/>
            <a:ext cx="1293450" cy="4644571"/>
          </a:xfrm>
          <a:custGeom>
            <a:avLst/>
            <a:gdLst>
              <a:gd name="connsiteX0" fmla="*/ 1016000 w 1295286"/>
              <a:gd name="connsiteY0" fmla="*/ 4644571 h 4649958"/>
              <a:gd name="connsiteX1" fmla="*/ 1088572 w 1295286"/>
              <a:gd name="connsiteY1" fmla="*/ 4499429 h 4649958"/>
              <a:gd name="connsiteX2" fmla="*/ 1291772 w 1295286"/>
              <a:gd name="connsiteY2" fmla="*/ 3643086 h 4649958"/>
              <a:gd name="connsiteX3" fmla="*/ 899886 w 1295286"/>
              <a:gd name="connsiteY3" fmla="*/ 1103086 h 4649958"/>
              <a:gd name="connsiteX4" fmla="*/ 0 w 1295286"/>
              <a:gd name="connsiteY4" fmla="*/ 0 h 4649958"/>
              <a:gd name="connsiteX0" fmla="*/ 1016000 w 1292889"/>
              <a:gd name="connsiteY0" fmla="*/ 4644571 h 4644571"/>
              <a:gd name="connsiteX1" fmla="*/ 1291772 w 1292889"/>
              <a:gd name="connsiteY1" fmla="*/ 3643086 h 4644571"/>
              <a:gd name="connsiteX2" fmla="*/ 899886 w 1292889"/>
              <a:gd name="connsiteY2" fmla="*/ 1103086 h 4644571"/>
              <a:gd name="connsiteX3" fmla="*/ 0 w 1292889"/>
              <a:gd name="connsiteY3" fmla="*/ 0 h 4644571"/>
              <a:gd name="connsiteX0" fmla="*/ 1016000 w 1293450"/>
              <a:gd name="connsiteY0" fmla="*/ 4644571 h 4644571"/>
              <a:gd name="connsiteX1" fmla="*/ 1291772 w 1293450"/>
              <a:gd name="connsiteY1" fmla="*/ 3643086 h 4644571"/>
              <a:gd name="connsiteX2" fmla="*/ 899886 w 1293450"/>
              <a:gd name="connsiteY2" fmla="*/ 1103086 h 4644571"/>
              <a:gd name="connsiteX3" fmla="*/ 0 w 1293450"/>
              <a:gd name="connsiteY3" fmla="*/ 0 h 4644571"/>
            </a:gdLst>
            <a:ahLst/>
            <a:cxnLst>
              <a:cxn ang="0">
                <a:pos x="connsiteX0" y="connsiteY0"/>
              </a:cxn>
              <a:cxn ang="0">
                <a:pos x="connsiteX1" y="connsiteY1"/>
              </a:cxn>
              <a:cxn ang="0">
                <a:pos x="connsiteX2" y="connsiteY2"/>
              </a:cxn>
              <a:cxn ang="0">
                <a:pos x="connsiteX3" y="connsiteY3"/>
              </a:cxn>
            </a:cxnLst>
            <a:rect l="l" t="t" r="r" b="b"/>
            <a:pathLst>
              <a:path w="1293450" h="4644571">
                <a:moveTo>
                  <a:pt x="1016000" y="4644571"/>
                </a:moveTo>
                <a:cubicBezTo>
                  <a:pt x="1159716" y="4453181"/>
                  <a:pt x="1311124" y="4233333"/>
                  <a:pt x="1291772" y="3643086"/>
                </a:cubicBezTo>
                <a:cubicBezTo>
                  <a:pt x="1260324" y="3077029"/>
                  <a:pt x="1115181" y="1710267"/>
                  <a:pt x="899886" y="1103086"/>
                </a:cubicBezTo>
                <a:cubicBezTo>
                  <a:pt x="684591" y="495905"/>
                  <a:pt x="203200" y="130629"/>
                  <a:pt x="0" y="0"/>
                </a:cubicBezTo>
              </a:path>
            </a:pathLst>
          </a:custGeom>
          <a:noFill/>
          <a:ln w="31750" cap="flat" cmpd="sng" algn="ctr">
            <a:solidFill>
              <a:schemeClr val="accent5"/>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
        <p:nvSpPr>
          <p:cNvPr id="74" name="Rectangle 73">
            <a:extLst>
              <a:ext uri="{FF2B5EF4-FFF2-40B4-BE49-F238E27FC236}">
                <a16:creationId xmlns:a16="http://schemas.microsoft.com/office/drawing/2014/main" id="{A9B362CB-C3A2-4792-8449-D3AC9B9C3445}"/>
              </a:ext>
            </a:extLst>
          </p:cNvPr>
          <p:cNvSpPr/>
          <p:nvPr/>
        </p:nvSpPr>
        <p:spPr bwMode="auto">
          <a:xfrm>
            <a:off x="9590912" y="3795925"/>
            <a:ext cx="2044683" cy="873757"/>
          </a:xfrm>
          <a:prstGeom prst="rect">
            <a:avLst/>
          </a:prstGeom>
          <a:noFill/>
          <a:ln w="12700" cap="flat" cmpd="sng" algn="ctr">
            <a:solidFill>
              <a:schemeClr val="tx1"/>
            </a:solid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pPr>
            <a:endParaRPr kumimoji="0" lang="en-US" sz="2000" b="0" i="0" u="none" strike="noStrike" cap="none" normalizeH="0" baseline="0" err="1">
              <a:ln>
                <a:noFill/>
              </a:ln>
              <a:solidFill>
                <a:schemeClr val="bg1"/>
              </a:solidFill>
              <a:effectLst/>
              <a:latin typeface="+mn-lt"/>
            </a:endParaRPr>
          </a:p>
        </p:txBody>
      </p:sp>
      <p:sp>
        <p:nvSpPr>
          <p:cNvPr id="82" name="TextBox 81">
            <a:extLst>
              <a:ext uri="{FF2B5EF4-FFF2-40B4-BE49-F238E27FC236}">
                <a16:creationId xmlns:a16="http://schemas.microsoft.com/office/drawing/2014/main" id="{97F21DB5-A5B1-4465-B4F2-EC66B6D94ED5}"/>
              </a:ext>
            </a:extLst>
          </p:cNvPr>
          <p:cNvSpPr txBox="1"/>
          <p:nvPr/>
        </p:nvSpPr>
        <p:spPr bwMode="auto">
          <a:xfrm>
            <a:off x="9727546" y="3851190"/>
            <a:ext cx="480486" cy="779165"/>
          </a:xfrm>
          <a:prstGeom prst="rect">
            <a:avLst/>
          </a:prstGeom>
          <a:solidFill>
            <a:schemeClr val="bg1"/>
          </a:solidFill>
          <a:ln w="19050">
            <a:solidFill>
              <a:schemeClr val="accent2">
                <a:lumMod val="75000"/>
              </a:schemeClr>
            </a:solidFill>
            <a:prstDash val="solid"/>
            <a:miter lim="800000"/>
            <a:headEnd/>
            <a:tailEnd/>
          </a:ln>
        </p:spPr>
        <p:txBody>
          <a:bodyPr vert="horz" wrap="square" lIns="0" tIns="18000" rIns="0" bIns="0" numCol="1" rtlCol="0" anchor="t" anchorCtr="0" compatLnSpc="1">
            <a:prstTxWarp prst="textNoShape">
              <a:avLst/>
            </a:prstTxWarp>
            <a:noAutofit/>
          </a:bodyPr>
          <a:lstStyle/>
          <a:p>
            <a:pPr algn="ctr">
              <a:lnSpc>
                <a:spcPct val="90000"/>
              </a:lnSpc>
              <a:spcBef>
                <a:spcPts val="300"/>
              </a:spcBef>
              <a:buClr>
                <a:schemeClr val="tx1"/>
              </a:buClr>
            </a:pPr>
            <a:r>
              <a:rPr lang="en-US" sz="1600">
                <a:solidFill>
                  <a:schemeClr val="accent2">
                    <a:lumMod val="75000"/>
                  </a:schemeClr>
                </a:solidFill>
                <a:latin typeface="Ericsson Technical Icons" panose="00000500000000000000" pitchFamily="2" charset="0"/>
              </a:rPr>
              <a:t>s</a:t>
            </a:r>
            <a:br>
              <a:rPr lang="en-US" sz="1200">
                <a:solidFill>
                  <a:schemeClr val="accent2">
                    <a:lumMod val="75000"/>
                  </a:schemeClr>
                </a:solidFill>
                <a:latin typeface="Ericsson Technical Icons" panose="00000500000000000000" pitchFamily="2" charset="0"/>
              </a:rPr>
            </a:br>
            <a:endParaRPr lang="en-US" sz="1000">
              <a:solidFill>
                <a:schemeClr val="accent2">
                  <a:lumMod val="75000"/>
                </a:schemeClr>
              </a:solidFill>
            </a:endParaRPr>
          </a:p>
          <a:p>
            <a:pPr algn="ctr">
              <a:lnSpc>
                <a:spcPct val="90000"/>
              </a:lnSpc>
              <a:spcBef>
                <a:spcPts val="0"/>
              </a:spcBef>
              <a:buClr>
                <a:schemeClr val="tx1"/>
              </a:buClr>
            </a:pPr>
            <a:r>
              <a:rPr lang="en-US" sz="1200">
                <a:solidFill>
                  <a:schemeClr val="accent2">
                    <a:lumMod val="75000"/>
                  </a:schemeClr>
                </a:solidFill>
              </a:rPr>
              <a:t>MME</a:t>
            </a:r>
            <a:endParaRPr lang="en-US" sz="1050">
              <a:solidFill>
                <a:schemeClr val="accent2">
                  <a:lumMod val="75000"/>
                </a:schemeClr>
              </a:solidFill>
            </a:endParaRPr>
          </a:p>
        </p:txBody>
      </p:sp>
      <p:sp>
        <p:nvSpPr>
          <p:cNvPr id="65" name="TextBox 64">
            <a:extLst>
              <a:ext uri="{FF2B5EF4-FFF2-40B4-BE49-F238E27FC236}">
                <a16:creationId xmlns:a16="http://schemas.microsoft.com/office/drawing/2014/main" id="{88F6BC69-4012-4A84-83E3-46D4C5A9F611}"/>
              </a:ext>
            </a:extLst>
          </p:cNvPr>
          <p:cNvSpPr txBox="1"/>
          <p:nvPr/>
        </p:nvSpPr>
        <p:spPr>
          <a:xfrm>
            <a:off x="9794762" y="1671557"/>
            <a:ext cx="2481513" cy="307777"/>
          </a:xfrm>
          <a:prstGeom prst="rect">
            <a:avLst/>
          </a:prstGeom>
          <a:noFill/>
        </p:spPr>
        <p:txBody>
          <a:bodyPr wrap="none" rtlCol="0">
            <a:spAutoFit/>
          </a:bodyPr>
          <a:lstStyle/>
          <a:p>
            <a:r>
              <a:rPr lang="en-US" sz="1400"/>
              <a:t>5GC IWK arch + SGW, MME</a:t>
            </a:r>
          </a:p>
        </p:txBody>
      </p:sp>
    </p:spTree>
    <p:extLst>
      <p:ext uri="{BB962C8B-B14F-4D97-AF65-F5344CB8AC3E}">
        <p14:creationId xmlns:p14="http://schemas.microsoft.com/office/powerpoint/2010/main" val="96048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animBg="1"/>
      <p:bldP spid="2"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a:extLst>
              <a:ext uri="{FF2B5EF4-FFF2-40B4-BE49-F238E27FC236}">
                <a16:creationId xmlns:a16="http://schemas.microsoft.com/office/drawing/2014/main" id="{2982A893-3C6C-4EF9-B10B-339A62891A60}"/>
              </a:ext>
            </a:extLst>
          </p:cNvPr>
          <p:cNvSpPr txBox="1"/>
          <p:nvPr/>
        </p:nvSpPr>
        <p:spPr bwMode="auto">
          <a:xfrm>
            <a:off x="1202953" y="3534174"/>
            <a:ext cx="670610" cy="1068865"/>
          </a:xfrm>
          <a:prstGeom prst="rect">
            <a:avLst/>
          </a:prstGeom>
          <a:solidFill>
            <a:schemeClr val="bg1"/>
          </a:solidFill>
          <a:ln w="19050">
            <a:solidFill>
              <a:schemeClr val="accent1"/>
            </a:solidFill>
            <a:prstDash val="solid"/>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
                <a:srgbClr val="181818"/>
              </a:buClr>
              <a:buSzTx/>
              <a:buFontTx/>
              <a:buNone/>
              <a:tabLst/>
              <a:defRPr/>
            </a:pPr>
            <a:r>
              <a:rPr kumimoji="0" lang="en-US" sz="2400" b="0" i="0" u="none" strike="noStrike" kern="1200" cap="none" spc="0" normalizeH="0" baseline="0" noProof="0">
                <a:ln>
                  <a:noFill/>
                </a:ln>
                <a:solidFill>
                  <a:srgbClr val="0082F0"/>
                </a:solidFill>
                <a:effectLst/>
                <a:uLnTx/>
                <a:uFillTx/>
                <a:latin typeface="Ericsson Technical Icons" panose="00000500000000000000" pitchFamily="2" charset="0"/>
                <a:ea typeface="+mn-ea"/>
                <a:cs typeface="+mn-cs"/>
              </a:rPr>
              <a:t>s</a:t>
            </a:r>
          </a:p>
          <a:p>
            <a:pPr marL="0" marR="0" lvl="0" indent="0" algn="ctr" defTabSz="914400" rtl="0" eaLnBrk="1" fontAlgn="auto" latinLnBrk="0" hangingPunct="1">
              <a:lnSpc>
                <a:spcPct val="90000"/>
              </a:lnSpc>
              <a:spcBef>
                <a:spcPts val="0"/>
              </a:spcBef>
              <a:spcAft>
                <a:spcPts val="0"/>
              </a:spcAft>
              <a:buClr>
                <a:srgbClr val="181818"/>
              </a:buClr>
              <a:buSzTx/>
              <a:buFontTx/>
              <a:buNone/>
              <a:tabLst/>
              <a:defRPr/>
            </a:pPr>
            <a:endParaRPr kumimoji="0" lang="en-US" sz="1600" b="0" i="0" u="none" strike="noStrike" kern="1200" cap="none" spc="0" normalizeH="0" baseline="0" noProof="0">
              <a:ln>
                <a:noFill/>
              </a:ln>
              <a:solidFill>
                <a:srgbClr val="0082F0"/>
              </a:solidFill>
              <a:effectLst/>
              <a:uLnTx/>
              <a:uFillTx/>
              <a:latin typeface="Ericsson Hilda"/>
              <a:ea typeface="+mn-ea"/>
              <a:cs typeface="+mn-cs"/>
            </a:endParaRPr>
          </a:p>
          <a:p>
            <a:pPr marL="0" marR="0" lvl="0" indent="0" algn="ctr" defTabSz="914400" rtl="0" eaLnBrk="1" fontAlgn="auto" latinLnBrk="0" hangingPunct="1">
              <a:lnSpc>
                <a:spcPct val="90000"/>
              </a:lnSpc>
              <a:spcBef>
                <a:spcPts val="0"/>
              </a:spcBef>
              <a:spcAft>
                <a:spcPts val="0"/>
              </a:spcAft>
              <a:buClr>
                <a:srgbClr val="181818"/>
              </a:buClr>
              <a:buSzTx/>
              <a:buFontTx/>
              <a:buNone/>
              <a:tabLst/>
              <a:defRPr/>
            </a:pPr>
            <a:r>
              <a:rPr lang="en-US" sz="1600">
                <a:solidFill>
                  <a:srgbClr val="0082F0"/>
                </a:solidFill>
                <a:latin typeface="Ericsson Hilda"/>
              </a:rPr>
              <a:t>M</a:t>
            </a:r>
            <a:r>
              <a:rPr kumimoji="0" lang="en-US" sz="1600" b="0" i="0" u="none" strike="noStrike" kern="1200" cap="none" spc="0" normalizeH="0" baseline="0" noProof="0">
                <a:ln>
                  <a:noFill/>
                </a:ln>
                <a:solidFill>
                  <a:srgbClr val="0082F0"/>
                </a:solidFill>
                <a:effectLst/>
                <a:uLnTx/>
                <a:uFillTx/>
                <a:latin typeface="Ericsson Hilda"/>
                <a:ea typeface="+mn-ea"/>
                <a:cs typeface="+mn-cs"/>
              </a:rPr>
              <a:t>ME</a:t>
            </a:r>
            <a:br>
              <a:rPr kumimoji="0" lang="en-US" sz="1400" b="0" i="0" u="none" strike="noStrike" kern="1200" cap="none" spc="0" normalizeH="0" baseline="0" noProof="0">
                <a:ln>
                  <a:noFill/>
                </a:ln>
                <a:solidFill>
                  <a:srgbClr val="0082F0"/>
                </a:solidFill>
                <a:effectLst/>
                <a:uLnTx/>
                <a:uFillTx/>
                <a:latin typeface="Ericsson Hilda"/>
                <a:ea typeface="+mn-ea"/>
                <a:cs typeface="+mn-cs"/>
              </a:rPr>
            </a:br>
            <a:endParaRPr kumimoji="0" lang="en-US" sz="1400" b="0" i="0" u="none" strike="noStrike" kern="1200" cap="none" spc="0" normalizeH="0" baseline="0" noProof="0">
              <a:ln>
                <a:noFill/>
              </a:ln>
              <a:solidFill>
                <a:srgbClr val="0082F0"/>
              </a:solidFill>
              <a:effectLst/>
              <a:uLnTx/>
              <a:uFillTx/>
              <a:latin typeface="Ericsson Hilda"/>
              <a:ea typeface="+mn-ea"/>
              <a:cs typeface="+mn-cs"/>
            </a:endParaRPr>
          </a:p>
        </p:txBody>
      </p:sp>
      <p:sp>
        <p:nvSpPr>
          <p:cNvPr id="3" name="Title 2">
            <a:extLst>
              <a:ext uri="{FF2B5EF4-FFF2-40B4-BE49-F238E27FC236}">
                <a16:creationId xmlns:a16="http://schemas.microsoft.com/office/drawing/2014/main" id="{79B1F829-6E88-45E3-9593-5E985EA53A35}"/>
              </a:ext>
            </a:extLst>
          </p:cNvPr>
          <p:cNvSpPr>
            <a:spLocks noGrp="1"/>
          </p:cNvSpPr>
          <p:nvPr>
            <p:ph type="title"/>
          </p:nvPr>
        </p:nvSpPr>
        <p:spPr/>
        <p:txBody>
          <a:bodyPr>
            <a:noAutofit/>
          </a:bodyPr>
          <a:lstStyle/>
          <a:p>
            <a:r>
              <a:rPr lang="en-US" sz="3600"/>
              <a:t>Idle mode mobility EPS to 5GS </a:t>
            </a:r>
          </a:p>
        </p:txBody>
      </p:sp>
      <p:grpSp>
        <p:nvGrpSpPr>
          <p:cNvPr id="49" name="Group 48">
            <a:extLst>
              <a:ext uri="{FF2B5EF4-FFF2-40B4-BE49-F238E27FC236}">
                <a16:creationId xmlns:a16="http://schemas.microsoft.com/office/drawing/2014/main" id="{77C9D867-16E7-48F6-A52F-E667AEF817BE}"/>
              </a:ext>
            </a:extLst>
          </p:cNvPr>
          <p:cNvGrpSpPr/>
          <p:nvPr/>
        </p:nvGrpSpPr>
        <p:grpSpPr>
          <a:xfrm>
            <a:off x="975010" y="5263469"/>
            <a:ext cx="992350" cy="1351944"/>
            <a:chOff x="9538020" y="331410"/>
            <a:chExt cx="992350" cy="1351944"/>
          </a:xfrm>
        </p:grpSpPr>
        <p:sp>
          <p:nvSpPr>
            <p:cNvPr id="50" name="Freeform 4">
              <a:extLst>
                <a:ext uri="{FF2B5EF4-FFF2-40B4-BE49-F238E27FC236}">
                  <a16:creationId xmlns:a16="http://schemas.microsoft.com/office/drawing/2014/main" id="{6B0AF121-F054-49DC-B3C1-E7E0FC3C64A9}"/>
                </a:ext>
              </a:extLst>
            </p:cNvPr>
            <p:cNvSpPr>
              <a:spLocks noChangeAspect="1" noEditPoints="1"/>
            </p:cNvSpPr>
            <p:nvPr/>
          </p:nvSpPr>
          <p:spPr bwMode="auto">
            <a:xfrm>
              <a:off x="9780989" y="331410"/>
              <a:ext cx="506413" cy="693737"/>
            </a:xfrm>
            <a:custGeom>
              <a:avLst/>
              <a:gdLst>
                <a:gd name="T0" fmla="*/ 2147483647 w 241"/>
                <a:gd name="T1" fmla="*/ 2147483647 h 383"/>
                <a:gd name="T2" fmla="*/ 2147483647 w 241"/>
                <a:gd name="T3" fmla="*/ 2147483647 h 383"/>
                <a:gd name="T4" fmla="*/ 2147483647 w 241"/>
                <a:gd name="T5" fmla="*/ 2147483647 h 383"/>
                <a:gd name="T6" fmla="*/ 2147483647 w 241"/>
                <a:gd name="T7" fmla="*/ 2147483647 h 383"/>
                <a:gd name="T8" fmla="*/ 2147483647 w 241"/>
                <a:gd name="T9" fmla="*/ 2147483647 h 383"/>
                <a:gd name="T10" fmla="*/ 2147483647 w 241"/>
                <a:gd name="T11" fmla="*/ 2147483647 h 383"/>
                <a:gd name="T12" fmla="*/ 2147483647 w 241"/>
                <a:gd name="T13" fmla="*/ 2147483647 h 383"/>
                <a:gd name="T14" fmla="*/ 2147483647 w 241"/>
                <a:gd name="T15" fmla="*/ 2147483647 h 383"/>
                <a:gd name="T16" fmla="*/ 2147483647 w 241"/>
                <a:gd name="T17" fmla="*/ 0 h 383"/>
                <a:gd name="T18" fmla="*/ 2147483647 w 241"/>
                <a:gd name="T19" fmla="*/ 0 h 383"/>
                <a:gd name="T20" fmla="*/ 0 w 241"/>
                <a:gd name="T21" fmla="*/ 2147483647 h 383"/>
                <a:gd name="T22" fmla="*/ 0 w 241"/>
                <a:gd name="T23" fmla="*/ 2147483647 h 383"/>
                <a:gd name="T24" fmla="*/ 2147483647 w 241"/>
                <a:gd name="T25" fmla="*/ 2147483647 h 383"/>
                <a:gd name="T26" fmla="*/ 2147483647 w 241"/>
                <a:gd name="T27" fmla="*/ 2147483647 h 383"/>
                <a:gd name="T28" fmla="*/ 2147483647 w 241"/>
                <a:gd name="T29" fmla="*/ 2147483647 h 383"/>
                <a:gd name="T30" fmla="*/ 2147483647 w 241"/>
                <a:gd name="T31" fmla="*/ 2147483647 h 383"/>
                <a:gd name="T32" fmla="*/ 2147483647 w 241"/>
                <a:gd name="T33" fmla="*/ 2147483647 h 383"/>
                <a:gd name="T34" fmla="*/ 2147483647 w 241"/>
                <a:gd name="T35" fmla="*/ 2147483647 h 383"/>
                <a:gd name="T36" fmla="*/ 2147483647 w 241"/>
                <a:gd name="T37" fmla="*/ 2147483647 h 383"/>
                <a:gd name="T38" fmla="*/ 2147483647 w 241"/>
                <a:gd name="T39" fmla="*/ 2147483647 h 383"/>
                <a:gd name="T40" fmla="*/ 2147483647 w 241"/>
                <a:gd name="T41" fmla="*/ 2147483647 h 383"/>
                <a:gd name="T42" fmla="*/ 2147483647 w 241"/>
                <a:gd name="T43" fmla="*/ 2147483647 h 383"/>
                <a:gd name="T44" fmla="*/ 2147483647 w 241"/>
                <a:gd name="T45" fmla="*/ 2147483647 h 383"/>
                <a:gd name="T46" fmla="*/ 2147483647 w 241"/>
                <a:gd name="T47" fmla="*/ 2147483647 h 383"/>
                <a:gd name="T48" fmla="*/ 2147483647 w 241"/>
                <a:gd name="T49" fmla="*/ 2147483647 h 383"/>
                <a:gd name="T50" fmla="*/ 2147483647 w 241"/>
                <a:gd name="T51" fmla="*/ 2147483647 h 383"/>
                <a:gd name="T52" fmla="*/ 2147483647 w 241"/>
                <a:gd name="T53" fmla="*/ 2147483647 h 383"/>
                <a:gd name="T54" fmla="*/ 2147483647 w 241"/>
                <a:gd name="T55" fmla="*/ 2147483647 h 383"/>
                <a:gd name="T56" fmla="*/ 2147483647 w 241"/>
                <a:gd name="T57" fmla="*/ 2147483647 h 383"/>
                <a:gd name="T58" fmla="*/ 2147483647 w 241"/>
                <a:gd name="T59" fmla="*/ 2147483647 h 383"/>
                <a:gd name="T60" fmla="*/ 2147483647 w 241"/>
                <a:gd name="T61" fmla="*/ 2147483647 h 383"/>
                <a:gd name="T62" fmla="*/ 2147483647 w 241"/>
                <a:gd name="T63" fmla="*/ 2147483647 h 383"/>
                <a:gd name="T64" fmla="*/ 2147483647 w 241"/>
                <a:gd name="T65" fmla="*/ 2147483647 h 383"/>
                <a:gd name="T66" fmla="*/ 2147483647 w 241"/>
                <a:gd name="T67" fmla="*/ 2147483647 h 383"/>
                <a:gd name="T68" fmla="*/ 2147483647 w 241"/>
                <a:gd name="T69" fmla="*/ 2147483647 h 383"/>
                <a:gd name="T70" fmla="*/ 2147483647 w 241"/>
                <a:gd name="T71" fmla="*/ 2147483647 h 383"/>
                <a:gd name="T72" fmla="*/ 2147483647 w 241"/>
                <a:gd name="T73" fmla="*/ 2147483647 h 383"/>
                <a:gd name="T74" fmla="*/ 2147483647 w 241"/>
                <a:gd name="T75" fmla="*/ 2147483647 h 383"/>
                <a:gd name="T76" fmla="*/ 2147483647 w 241"/>
                <a:gd name="T77" fmla="*/ 2147483647 h 383"/>
                <a:gd name="T78" fmla="*/ 2147483647 w 241"/>
                <a:gd name="T79" fmla="*/ 2147483647 h 383"/>
                <a:gd name="T80" fmla="*/ 2147483647 w 241"/>
                <a:gd name="T81" fmla="*/ 2147483647 h 383"/>
                <a:gd name="T82" fmla="*/ 2147483647 w 241"/>
                <a:gd name="T83" fmla="*/ 2147483647 h 383"/>
                <a:gd name="T84" fmla="*/ 2147483647 w 241"/>
                <a:gd name="T85" fmla="*/ 2147483647 h 383"/>
                <a:gd name="T86" fmla="*/ 2147483647 w 241"/>
                <a:gd name="T87" fmla="*/ 2147483647 h 383"/>
                <a:gd name="T88" fmla="*/ 2147483647 w 241"/>
                <a:gd name="T89" fmla="*/ 2147483647 h 38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41" h="383">
                  <a:moveTo>
                    <a:pt x="117" y="356"/>
                  </a:moveTo>
                  <a:cubicBezTo>
                    <a:pt x="127" y="356"/>
                    <a:pt x="135" y="348"/>
                    <a:pt x="135" y="338"/>
                  </a:cubicBezTo>
                  <a:cubicBezTo>
                    <a:pt x="135" y="329"/>
                    <a:pt x="127" y="321"/>
                    <a:pt x="117" y="321"/>
                  </a:cubicBezTo>
                  <a:cubicBezTo>
                    <a:pt x="107" y="321"/>
                    <a:pt x="99" y="329"/>
                    <a:pt x="99" y="338"/>
                  </a:cubicBezTo>
                  <a:cubicBezTo>
                    <a:pt x="99" y="348"/>
                    <a:pt x="107" y="356"/>
                    <a:pt x="117" y="356"/>
                  </a:cubicBezTo>
                  <a:close/>
                  <a:moveTo>
                    <a:pt x="233" y="90"/>
                  </a:moveTo>
                  <a:cubicBezTo>
                    <a:pt x="237" y="90"/>
                    <a:pt x="241" y="87"/>
                    <a:pt x="241" y="82"/>
                  </a:cubicBezTo>
                  <a:cubicBezTo>
                    <a:pt x="241" y="19"/>
                    <a:pt x="241" y="19"/>
                    <a:pt x="241" y="19"/>
                  </a:cubicBezTo>
                  <a:cubicBezTo>
                    <a:pt x="241" y="8"/>
                    <a:pt x="232" y="0"/>
                    <a:pt x="221" y="0"/>
                  </a:cubicBezTo>
                  <a:cubicBezTo>
                    <a:pt x="19" y="0"/>
                    <a:pt x="19" y="0"/>
                    <a:pt x="19" y="0"/>
                  </a:cubicBezTo>
                  <a:cubicBezTo>
                    <a:pt x="8" y="0"/>
                    <a:pt x="0" y="8"/>
                    <a:pt x="0" y="19"/>
                  </a:cubicBezTo>
                  <a:cubicBezTo>
                    <a:pt x="0" y="364"/>
                    <a:pt x="0" y="364"/>
                    <a:pt x="0" y="364"/>
                  </a:cubicBezTo>
                  <a:cubicBezTo>
                    <a:pt x="0" y="375"/>
                    <a:pt x="8" y="383"/>
                    <a:pt x="19" y="383"/>
                  </a:cubicBezTo>
                  <a:cubicBezTo>
                    <a:pt x="221" y="383"/>
                    <a:pt x="221" y="383"/>
                    <a:pt x="221" y="383"/>
                  </a:cubicBezTo>
                  <a:cubicBezTo>
                    <a:pt x="232" y="383"/>
                    <a:pt x="241" y="375"/>
                    <a:pt x="241" y="364"/>
                  </a:cubicBezTo>
                  <a:cubicBezTo>
                    <a:pt x="241" y="114"/>
                    <a:pt x="241" y="114"/>
                    <a:pt x="241" y="114"/>
                  </a:cubicBezTo>
                  <a:cubicBezTo>
                    <a:pt x="241" y="110"/>
                    <a:pt x="237" y="106"/>
                    <a:pt x="233" y="106"/>
                  </a:cubicBezTo>
                  <a:cubicBezTo>
                    <a:pt x="228" y="106"/>
                    <a:pt x="225" y="110"/>
                    <a:pt x="225" y="114"/>
                  </a:cubicBezTo>
                  <a:cubicBezTo>
                    <a:pt x="225" y="295"/>
                    <a:pt x="225" y="295"/>
                    <a:pt x="225" y="295"/>
                  </a:cubicBezTo>
                  <a:cubicBezTo>
                    <a:pt x="16" y="295"/>
                    <a:pt x="16" y="295"/>
                    <a:pt x="16" y="295"/>
                  </a:cubicBezTo>
                  <a:cubicBezTo>
                    <a:pt x="16" y="69"/>
                    <a:pt x="16" y="69"/>
                    <a:pt x="16" y="69"/>
                  </a:cubicBezTo>
                  <a:cubicBezTo>
                    <a:pt x="225" y="69"/>
                    <a:pt x="225" y="69"/>
                    <a:pt x="225" y="69"/>
                  </a:cubicBezTo>
                  <a:cubicBezTo>
                    <a:pt x="225" y="82"/>
                    <a:pt x="225" y="82"/>
                    <a:pt x="225" y="82"/>
                  </a:cubicBezTo>
                  <a:cubicBezTo>
                    <a:pt x="225" y="87"/>
                    <a:pt x="228" y="90"/>
                    <a:pt x="233" y="90"/>
                  </a:cubicBezTo>
                  <a:close/>
                  <a:moveTo>
                    <a:pt x="225" y="311"/>
                  </a:moveTo>
                  <a:cubicBezTo>
                    <a:pt x="225" y="364"/>
                    <a:pt x="225" y="364"/>
                    <a:pt x="225" y="364"/>
                  </a:cubicBezTo>
                  <a:cubicBezTo>
                    <a:pt x="225" y="366"/>
                    <a:pt x="223" y="367"/>
                    <a:pt x="221" y="367"/>
                  </a:cubicBezTo>
                  <a:cubicBezTo>
                    <a:pt x="19" y="367"/>
                    <a:pt x="19" y="367"/>
                    <a:pt x="19" y="367"/>
                  </a:cubicBezTo>
                  <a:cubicBezTo>
                    <a:pt x="17" y="367"/>
                    <a:pt x="16" y="366"/>
                    <a:pt x="16" y="364"/>
                  </a:cubicBezTo>
                  <a:cubicBezTo>
                    <a:pt x="16" y="311"/>
                    <a:pt x="16" y="311"/>
                    <a:pt x="16" y="311"/>
                  </a:cubicBezTo>
                  <a:lnTo>
                    <a:pt x="225" y="311"/>
                  </a:lnTo>
                  <a:close/>
                  <a:moveTo>
                    <a:pt x="16" y="53"/>
                  </a:moveTo>
                  <a:cubicBezTo>
                    <a:pt x="16" y="19"/>
                    <a:pt x="16" y="19"/>
                    <a:pt x="16" y="19"/>
                  </a:cubicBezTo>
                  <a:cubicBezTo>
                    <a:pt x="16" y="17"/>
                    <a:pt x="17" y="16"/>
                    <a:pt x="19" y="16"/>
                  </a:cubicBezTo>
                  <a:cubicBezTo>
                    <a:pt x="221" y="16"/>
                    <a:pt x="221" y="16"/>
                    <a:pt x="221" y="16"/>
                  </a:cubicBezTo>
                  <a:cubicBezTo>
                    <a:pt x="223" y="16"/>
                    <a:pt x="225" y="17"/>
                    <a:pt x="225" y="19"/>
                  </a:cubicBezTo>
                  <a:cubicBezTo>
                    <a:pt x="225" y="53"/>
                    <a:pt x="225" y="53"/>
                    <a:pt x="225" y="53"/>
                  </a:cubicBezTo>
                  <a:lnTo>
                    <a:pt x="16" y="53"/>
                  </a:lnTo>
                  <a:close/>
                  <a:moveTo>
                    <a:pt x="135" y="26"/>
                  </a:moveTo>
                  <a:cubicBezTo>
                    <a:pt x="99" y="26"/>
                    <a:pt x="99" y="26"/>
                    <a:pt x="99" y="26"/>
                  </a:cubicBezTo>
                  <a:cubicBezTo>
                    <a:pt x="95" y="26"/>
                    <a:pt x="91" y="30"/>
                    <a:pt x="91" y="34"/>
                  </a:cubicBezTo>
                  <a:cubicBezTo>
                    <a:pt x="91" y="38"/>
                    <a:pt x="95" y="42"/>
                    <a:pt x="99" y="42"/>
                  </a:cubicBezTo>
                  <a:cubicBezTo>
                    <a:pt x="135" y="42"/>
                    <a:pt x="135" y="42"/>
                    <a:pt x="135" y="42"/>
                  </a:cubicBezTo>
                  <a:cubicBezTo>
                    <a:pt x="139" y="42"/>
                    <a:pt x="143" y="38"/>
                    <a:pt x="143" y="34"/>
                  </a:cubicBezTo>
                  <a:cubicBezTo>
                    <a:pt x="143" y="30"/>
                    <a:pt x="139" y="26"/>
                    <a:pt x="135" y="26"/>
                  </a:cubicBezTo>
                  <a:close/>
                </a:path>
              </a:pathLst>
            </a:custGeom>
            <a:solidFill>
              <a:srgbClr val="433D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 name="Text Box 144">
              <a:extLst>
                <a:ext uri="{FF2B5EF4-FFF2-40B4-BE49-F238E27FC236}">
                  <a16:creationId xmlns:a16="http://schemas.microsoft.com/office/drawing/2014/main" id="{1A9FAFC5-3805-44AC-AD75-09E2C846706E}"/>
                </a:ext>
              </a:extLst>
            </p:cNvPr>
            <p:cNvSpPr txBox="1">
              <a:spLocks noChangeAspect="1" noChangeArrowheads="1"/>
            </p:cNvSpPr>
            <p:nvPr/>
          </p:nvSpPr>
          <p:spPr bwMode="auto">
            <a:xfrm>
              <a:off x="9538020" y="996412"/>
              <a:ext cx="992350" cy="686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eaLnBrk="1" hangingPunct="1">
                <a:lnSpc>
                  <a:spcPct val="80000"/>
                </a:lnSpc>
              </a:pPr>
              <a:r>
                <a:rPr lang="en-US" altLang="en-US" sz="1600"/>
                <a:t>UE</a:t>
              </a:r>
            </a:p>
          </p:txBody>
        </p:sp>
      </p:grpSp>
      <p:sp>
        <p:nvSpPr>
          <p:cNvPr id="70" name="Rectangular Callout 104">
            <a:extLst>
              <a:ext uri="{FF2B5EF4-FFF2-40B4-BE49-F238E27FC236}">
                <a16:creationId xmlns:a16="http://schemas.microsoft.com/office/drawing/2014/main" id="{AFC8C705-7820-47D7-B800-82A093B59FC4}"/>
              </a:ext>
            </a:extLst>
          </p:cNvPr>
          <p:cNvSpPr/>
          <p:nvPr/>
        </p:nvSpPr>
        <p:spPr bwMode="auto">
          <a:xfrm>
            <a:off x="8347980" y="4902949"/>
            <a:ext cx="3159511" cy="1015663"/>
          </a:xfrm>
          <a:prstGeom prst="wedgeRectCallout">
            <a:avLst>
              <a:gd name="adj1" fmla="val -113645"/>
              <a:gd name="adj2" fmla="val -34105"/>
            </a:avLst>
          </a:prstGeom>
          <a:noFill/>
          <a:ln w="19050" cap="flat" cmpd="sng" algn="ctr">
            <a:solidFill>
              <a:srgbClr val="E32119"/>
            </a:solidFill>
            <a:prstDash val="solid"/>
            <a:round/>
            <a:headEnd type="none" w="med" len="med"/>
            <a:tailEnd type="none" w="med" len="med"/>
          </a:ln>
          <a:effectLst/>
        </p:spPr>
        <p:txBody>
          <a:bodyPr vert="horz" wrap="square" lIns="72000" tIns="45720" rIns="72000" bIns="45720" numCol="1" rtlCol="0" anchor="t" anchorCtr="0" compatLnSpc="1">
            <a:prstTxWarp prst="textNoShape">
              <a:avLst/>
            </a:prstTxWarp>
            <a:spAutoFit/>
          </a:bodyPr>
          <a:lstStyle/>
          <a:p>
            <a:pPr>
              <a:spcBef>
                <a:spcPts val="0"/>
              </a:spcBef>
            </a:pPr>
            <a:r>
              <a:rPr lang="en-US" sz="1200" b="1">
                <a:solidFill>
                  <a:srgbClr val="00285F"/>
                </a:solidFill>
              </a:rPr>
              <a:t>Registration procedure</a:t>
            </a:r>
          </a:p>
          <a:p>
            <a:pPr marL="171450" indent="-171450">
              <a:spcBef>
                <a:spcPts val="0"/>
              </a:spcBef>
              <a:buFont typeface="Arial" panose="020B0604020202020204" pitchFamily="34" charset="0"/>
              <a:buChar char="•"/>
            </a:pPr>
            <a:r>
              <a:rPr lang="en-US" sz="1200">
                <a:solidFill>
                  <a:srgbClr val="00285F"/>
                </a:solidFill>
              </a:rPr>
              <a:t>Requested NSSAI + </a:t>
            </a:r>
            <a:r>
              <a:rPr lang="en-US" sz="1200">
                <a:solidFill>
                  <a:schemeClr val="tx2"/>
                </a:solidFill>
              </a:rPr>
              <a:t>mapping to </a:t>
            </a:r>
            <a:r>
              <a:rPr lang="en-US" sz="1200">
                <a:solidFill>
                  <a:srgbClr val="00285F"/>
                </a:solidFill>
              </a:rPr>
              <a:t>HPMN values</a:t>
            </a:r>
            <a:br>
              <a:rPr lang="en-US" sz="1200">
                <a:solidFill>
                  <a:srgbClr val="00285F"/>
                </a:solidFill>
              </a:rPr>
            </a:br>
            <a:r>
              <a:rPr lang="en-US" sz="1200">
                <a:solidFill>
                  <a:srgbClr val="00285F"/>
                </a:solidFill>
              </a:rPr>
              <a:t>(S-NSSAIs for established PDN Connections) </a:t>
            </a:r>
          </a:p>
        </p:txBody>
      </p:sp>
      <p:sp>
        <p:nvSpPr>
          <p:cNvPr id="71" name="Rectangular Callout 104">
            <a:extLst>
              <a:ext uri="{FF2B5EF4-FFF2-40B4-BE49-F238E27FC236}">
                <a16:creationId xmlns:a16="http://schemas.microsoft.com/office/drawing/2014/main" id="{D01F7DD4-A01B-48C2-A0E8-48EFDEEEC1EB}"/>
              </a:ext>
            </a:extLst>
          </p:cNvPr>
          <p:cNvSpPr/>
          <p:nvPr/>
        </p:nvSpPr>
        <p:spPr bwMode="auto">
          <a:xfrm>
            <a:off x="2309901" y="4287451"/>
            <a:ext cx="3165544" cy="830997"/>
          </a:xfrm>
          <a:prstGeom prst="wedgeRectCallout">
            <a:avLst>
              <a:gd name="adj1" fmla="val 70047"/>
              <a:gd name="adj2" fmla="val -68823"/>
            </a:avLst>
          </a:prstGeom>
          <a:solidFill>
            <a:schemeClr val="bg1"/>
          </a:solidFill>
          <a:ln w="19050" cap="flat" cmpd="sng" algn="ctr">
            <a:solidFill>
              <a:srgbClr val="E32119"/>
            </a:solidFill>
            <a:prstDash val="solid"/>
            <a:round/>
            <a:headEnd type="none" w="med" len="med"/>
            <a:tailEnd type="none" w="med" len="med"/>
          </a:ln>
          <a:effectLst/>
        </p:spPr>
        <p:txBody>
          <a:bodyPr vert="horz" wrap="square" lIns="72000" tIns="45720" rIns="72000" bIns="45720" numCol="1" rtlCol="0" anchor="t" anchorCtr="0" compatLnSpc="1">
            <a:prstTxWarp prst="textNoShape">
              <a:avLst/>
            </a:prstTxWarp>
            <a:spAutoFit/>
          </a:bodyPr>
          <a:lstStyle/>
          <a:p>
            <a:pPr>
              <a:spcBef>
                <a:spcPts val="0"/>
              </a:spcBef>
            </a:pPr>
            <a:r>
              <a:rPr lang="en-US" sz="1200" b="1">
                <a:solidFill>
                  <a:srgbClr val="00285F"/>
                </a:solidFill>
              </a:rPr>
              <a:t>UE Context Request procedure</a:t>
            </a:r>
            <a:br>
              <a:rPr lang="en-US" sz="1200" b="1">
                <a:solidFill>
                  <a:srgbClr val="00285F"/>
                </a:solidFill>
              </a:rPr>
            </a:br>
            <a:r>
              <a:rPr lang="en-GB" sz="1200">
                <a:solidFill>
                  <a:srgbClr val="00285F"/>
                </a:solidFill>
              </a:rPr>
              <a:t>Per established PDN Connection</a:t>
            </a:r>
            <a:endParaRPr lang="en-US" sz="1200" b="1">
              <a:solidFill>
                <a:srgbClr val="00285F"/>
              </a:solidFill>
            </a:endParaRPr>
          </a:p>
          <a:p>
            <a:pPr marL="171450" indent="-171450">
              <a:spcBef>
                <a:spcPts val="0"/>
              </a:spcBef>
              <a:buFont typeface="Arial" panose="020B0604020202020204" pitchFamily="34" charset="0"/>
              <a:buChar char="•"/>
            </a:pPr>
            <a:r>
              <a:rPr lang="en-GB" sz="1200">
                <a:solidFill>
                  <a:srgbClr val="00285F"/>
                </a:solidFill>
              </a:rPr>
              <a:t>EPS Bearer Identity of the default bearer</a:t>
            </a:r>
          </a:p>
          <a:p>
            <a:pPr marL="171450" indent="-171450">
              <a:spcBef>
                <a:spcPts val="0"/>
              </a:spcBef>
              <a:buFont typeface="Arial" panose="020B0604020202020204" pitchFamily="34" charset="0"/>
              <a:buChar char="•"/>
            </a:pPr>
            <a:r>
              <a:rPr lang="en-US" sz="1200">
                <a:solidFill>
                  <a:srgbClr val="00285F"/>
                </a:solidFill>
              </a:rPr>
              <a:t>Address of the </a:t>
            </a:r>
            <a:r>
              <a:rPr lang="en-GB" sz="1200">
                <a:solidFill>
                  <a:srgbClr val="00285F"/>
                </a:solidFill>
              </a:rPr>
              <a:t>PGW-C+SMF</a:t>
            </a:r>
            <a:endParaRPr lang="en-US" sz="1200">
              <a:solidFill>
                <a:srgbClr val="00285F"/>
              </a:solidFill>
            </a:endParaRPr>
          </a:p>
        </p:txBody>
      </p:sp>
      <p:sp>
        <p:nvSpPr>
          <p:cNvPr id="77" name="Oval 76">
            <a:extLst>
              <a:ext uri="{FF2B5EF4-FFF2-40B4-BE49-F238E27FC236}">
                <a16:creationId xmlns:a16="http://schemas.microsoft.com/office/drawing/2014/main" id="{A8047EE4-718E-4E78-815F-DE7D383348E9}"/>
              </a:ext>
            </a:extLst>
          </p:cNvPr>
          <p:cNvSpPr/>
          <p:nvPr/>
        </p:nvSpPr>
        <p:spPr bwMode="auto">
          <a:xfrm>
            <a:off x="6300084" y="4854351"/>
            <a:ext cx="367995" cy="391886"/>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a:ln>
                  <a:noFill/>
                </a:ln>
                <a:solidFill>
                  <a:schemeClr val="tx2"/>
                </a:solidFill>
                <a:effectLst/>
                <a:latin typeface="Arial" charset="0"/>
              </a:rPr>
              <a:t>2</a:t>
            </a:r>
          </a:p>
        </p:txBody>
      </p:sp>
      <p:sp>
        <p:nvSpPr>
          <p:cNvPr id="78" name="Oval 77">
            <a:extLst>
              <a:ext uri="{FF2B5EF4-FFF2-40B4-BE49-F238E27FC236}">
                <a16:creationId xmlns:a16="http://schemas.microsoft.com/office/drawing/2014/main" id="{9369779A-CD33-43D9-96AA-FA40B5CD37EB}"/>
              </a:ext>
            </a:extLst>
          </p:cNvPr>
          <p:cNvSpPr/>
          <p:nvPr/>
        </p:nvSpPr>
        <p:spPr bwMode="auto">
          <a:xfrm>
            <a:off x="5597167" y="2562949"/>
            <a:ext cx="367995" cy="391886"/>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lang="en-US" sz="2000">
                <a:solidFill>
                  <a:schemeClr val="tx2"/>
                </a:solidFill>
                <a:latin typeface="Arial" charset="0"/>
              </a:rPr>
              <a:t>4</a:t>
            </a:r>
            <a:endParaRPr kumimoji="0" lang="en-US" sz="2000" b="0" i="0" u="none" strike="noStrike" cap="none" normalizeH="0" baseline="0">
              <a:ln>
                <a:noFill/>
              </a:ln>
              <a:solidFill>
                <a:schemeClr val="tx2"/>
              </a:solidFill>
              <a:effectLst/>
              <a:latin typeface="Arial" charset="0"/>
            </a:endParaRPr>
          </a:p>
        </p:txBody>
      </p:sp>
      <p:sp>
        <p:nvSpPr>
          <p:cNvPr id="79" name="Oval 78">
            <a:extLst>
              <a:ext uri="{FF2B5EF4-FFF2-40B4-BE49-F238E27FC236}">
                <a16:creationId xmlns:a16="http://schemas.microsoft.com/office/drawing/2014/main" id="{95D0901D-F69E-49C4-B068-1526FC72E9F6}"/>
              </a:ext>
            </a:extLst>
          </p:cNvPr>
          <p:cNvSpPr/>
          <p:nvPr/>
        </p:nvSpPr>
        <p:spPr bwMode="auto">
          <a:xfrm>
            <a:off x="7368879" y="3678493"/>
            <a:ext cx="367995" cy="391886"/>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lang="en-US" sz="2000">
                <a:solidFill>
                  <a:schemeClr val="tx2"/>
                </a:solidFill>
                <a:latin typeface="Arial" charset="0"/>
              </a:rPr>
              <a:t>5</a:t>
            </a:r>
            <a:endParaRPr kumimoji="0" lang="en-US" sz="2000" b="0" i="0" u="none" strike="noStrike" cap="none" normalizeH="0" baseline="0">
              <a:ln>
                <a:noFill/>
              </a:ln>
              <a:solidFill>
                <a:schemeClr val="tx2"/>
              </a:solidFill>
              <a:effectLst/>
              <a:latin typeface="Arial" charset="0"/>
            </a:endParaRPr>
          </a:p>
        </p:txBody>
      </p:sp>
      <p:sp>
        <p:nvSpPr>
          <p:cNvPr id="81" name="Oval 80">
            <a:extLst>
              <a:ext uri="{FF2B5EF4-FFF2-40B4-BE49-F238E27FC236}">
                <a16:creationId xmlns:a16="http://schemas.microsoft.com/office/drawing/2014/main" id="{05DB31E4-99CA-42C5-8845-CD75D26BB2B4}"/>
              </a:ext>
            </a:extLst>
          </p:cNvPr>
          <p:cNvSpPr/>
          <p:nvPr/>
        </p:nvSpPr>
        <p:spPr bwMode="auto">
          <a:xfrm>
            <a:off x="5692986" y="3625802"/>
            <a:ext cx="367995" cy="391886"/>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a:ln>
                  <a:noFill/>
                </a:ln>
                <a:solidFill>
                  <a:schemeClr val="tx2"/>
                </a:solidFill>
                <a:effectLst/>
                <a:latin typeface="Arial" charset="0"/>
              </a:rPr>
              <a:t>3</a:t>
            </a:r>
          </a:p>
        </p:txBody>
      </p:sp>
      <p:grpSp>
        <p:nvGrpSpPr>
          <p:cNvPr id="2" name="Group 1">
            <a:extLst>
              <a:ext uri="{FF2B5EF4-FFF2-40B4-BE49-F238E27FC236}">
                <a16:creationId xmlns:a16="http://schemas.microsoft.com/office/drawing/2014/main" id="{1CFDB8AD-BC35-4CE6-81A5-0DFA57A68FEA}"/>
              </a:ext>
            </a:extLst>
          </p:cNvPr>
          <p:cNvGrpSpPr/>
          <p:nvPr/>
        </p:nvGrpSpPr>
        <p:grpSpPr>
          <a:xfrm>
            <a:off x="1867897" y="5545868"/>
            <a:ext cx="4227041" cy="490879"/>
            <a:chOff x="1867897" y="5545868"/>
            <a:chExt cx="4227041" cy="490879"/>
          </a:xfrm>
        </p:grpSpPr>
        <p:sp>
          <p:nvSpPr>
            <p:cNvPr id="74" name="TextBox 73">
              <a:extLst>
                <a:ext uri="{FF2B5EF4-FFF2-40B4-BE49-F238E27FC236}">
                  <a16:creationId xmlns:a16="http://schemas.microsoft.com/office/drawing/2014/main" id="{7EA5658F-ABEB-4C7A-AF9F-26F243B73D9B}"/>
                </a:ext>
              </a:extLst>
            </p:cNvPr>
            <p:cNvSpPr txBox="1"/>
            <p:nvPr/>
          </p:nvSpPr>
          <p:spPr>
            <a:xfrm>
              <a:off x="1867897" y="5637418"/>
              <a:ext cx="4082138" cy="307777"/>
            </a:xfrm>
            <a:prstGeom prst="rect">
              <a:avLst/>
            </a:prstGeom>
            <a:noFill/>
          </p:spPr>
          <p:txBody>
            <a:bodyPr wrap="square" rtlCol="0">
              <a:spAutoFit/>
            </a:bodyPr>
            <a:lstStyle/>
            <a:p>
              <a:pPr algn="ctr"/>
              <a:r>
                <a:rPr lang="en-US" sz="1400" b="1">
                  <a:solidFill>
                    <a:srgbClr val="00285F"/>
                  </a:solidFill>
                </a:rPr>
                <a:t>UE moves in Idle mode from EPS to 5GS</a:t>
              </a:r>
            </a:p>
          </p:txBody>
        </p:sp>
        <p:sp>
          <p:nvSpPr>
            <p:cNvPr id="88" name="Arrow: Right 87">
              <a:extLst>
                <a:ext uri="{FF2B5EF4-FFF2-40B4-BE49-F238E27FC236}">
                  <a16:creationId xmlns:a16="http://schemas.microsoft.com/office/drawing/2014/main" id="{4688FC13-06DD-48D9-A1F2-C90A77D702C2}"/>
                </a:ext>
              </a:extLst>
            </p:cNvPr>
            <p:cNvSpPr/>
            <p:nvPr/>
          </p:nvSpPr>
          <p:spPr bwMode="auto">
            <a:xfrm>
              <a:off x="2012799" y="5545868"/>
              <a:ext cx="4082139" cy="490879"/>
            </a:xfrm>
            <a:prstGeom prst="rightArrow">
              <a:avLst/>
            </a:prstGeom>
            <a:noFill/>
            <a:ln w="1905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grpSp>
      <p:grpSp>
        <p:nvGrpSpPr>
          <p:cNvPr id="89" name="Group 88">
            <a:extLst>
              <a:ext uri="{FF2B5EF4-FFF2-40B4-BE49-F238E27FC236}">
                <a16:creationId xmlns:a16="http://schemas.microsoft.com/office/drawing/2014/main" id="{5E7646AE-6977-4144-AD9A-5AF11613709A}"/>
              </a:ext>
            </a:extLst>
          </p:cNvPr>
          <p:cNvGrpSpPr/>
          <p:nvPr/>
        </p:nvGrpSpPr>
        <p:grpSpPr>
          <a:xfrm>
            <a:off x="6239841" y="5291378"/>
            <a:ext cx="992350" cy="1351944"/>
            <a:chOff x="9538020" y="331410"/>
            <a:chExt cx="992350" cy="1351944"/>
          </a:xfrm>
        </p:grpSpPr>
        <p:sp>
          <p:nvSpPr>
            <p:cNvPr id="90" name="Freeform 4">
              <a:extLst>
                <a:ext uri="{FF2B5EF4-FFF2-40B4-BE49-F238E27FC236}">
                  <a16:creationId xmlns:a16="http://schemas.microsoft.com/office/drawing/2014/main" id="{2D01942B-3EBD-429C-B319-2102B83A42BE}"/>
                </a:ext>
              </a:extLst>
            </p:cNvPr>
            <p:cNvSpPr>
              <a:spLocks noChangeAspect="1" noEditPoints="1"/>
            </p:cNvSpPr>
            <p:nvPr/>
          </p:nvSpPr>
          <p:spPr bwMode="auto">
            <a:xfrm>
              <a:off x="9780989" y="331410"/>
              <a:ext cx="506413" cy="693737"/>
            </a:xfrm>
            <a:custGeom>
              <a:avLst/>
              <a:gdLst>
                <a:gd name="T0" fmla="*/ 2147483647 w 241"/>
                <a:gd name="T1" fmla="*/ 2147483647 h 383"/>
                <a:gd name="T2" fmla="*/ 2147483647 w 241"/>
                <a:gd name="T3" fmla="*/ 2147483647 h 383"/>
                <a:gd name="T4" fmla="*/ 2147483647 w 241"/>
                <a:gd name="T5" fmla="*/ 2147483647 h 383"/>
                <a:gd name="T6" fmla="*/ 2147483647 w 241"/>
                <a:gd name="T7" fmla="*/ 2147483647 h 383"/>
                <a:gd name="T8" fmla="*/ 2147483647 w 241"/>
                <a:gd name="T9" fmla="*/ 2147483647 h 383"/>
                <a:gd name="T10" fmla="*/ 2147483647 w 241"/>
                <a:gd name="T11" fmla="*/ 2147483647 h 383"/>
                <a:gd name="T12" fmla="*/ 2147483647 w 241"/>
                <a:gd name="T13" fmla="*/ 2147483647 h 383"/>
                <a:gd name="T14" fmla="*/ 2147483647 w 241"/>
                <a:gd name="T15" fmla="*/ 2147483647 h 383"/>
                <a:gd name="T16" fmla="*/ 2147483647 w 241"/>
                <a:gd name="T17" fmla="*/ 0 h 383"/>
                <a:gd name="T18" fmla="*/ 2147483647 w 241"/>
                <a:gd name="T19" fmla="*/ 0 h 383"/>
                <a:gd name="T20" fmla="*/ 0 w 241"/>
                <a:gd name="T21" fmla="*/ 2147483647 h 383"/>
                <a:gd name="T22" fmla="*/ 0 w 241"/>
                <a:gd name="T23" fmla="*/ 2147483647 h 383"/>
                <a:gd name="T24" fmla="*/ 2147483647 w 241"/>
                <a:gd name="T25" fmla="*/ 2147483647 h 383"/>
                <a:gd name="T26" fmla="*/ 2147483647 w 241"/>
                <a:gd name="T27" fmla="*/ 2147483647 h 383"/>
                <a:gd name="T28" fmla="*/ 2147483647 w 241"/>
                <a:gd name="T29" fmla="*/ 2147483647 h 383"/>
                <a:gd name="T30" fmla="*/ 2147483647 w 241"/>
                <a:gd name="T31" fmla="*/ 2147483647 h 383"/>
                <a:gd name="T32" fmla="*/ 2147483647 w 241"/>
                <a:gd name="T33" fmla="*/ 2147483647 h 383"/>
                <a:gd name="T34" fmla="*/ 2147483647 w 241"/>
                <a:gd name="T35" fmla="*/ 2147483647 h 383"/>
                <a:gd name="T36" fmla="*/ 2147483647 w 241"/>
                <a:gd name="T37" fmla="*/ 2147483647 h 383"/>
                <a:gd name="T38" fmla="*/ 2147483647 w 241"/>
                <a:gd name="T39" fmla="*/ 2147483647 h 383"/>
                <a:gd name="T40" fmla="*/ 2147483647 w 241"/>
                <a:gd name="T41" fmla="*/ 2147483647 h 383"/>
                <a:gd name="T42" fmla="*/ 2147483647 w 241"/>
                <a:gd name="T43" fmla="*/ 2147483647 h 383"/>
                <a:gd name="T44" fmla="*/ 2147483647 w 241"/>
                <a:gd name="T45" fmla="*/ 2147483647 h 383"/>
                <a:gd name="T46" fmla="*/ 2147483647 w 241"/>
                <a:gd name="T47" fmla="*/ 2147483647 h 383"/>
                <a:gd name="T48" fmla="*/ 2147483647 w 241"/>
                <a:gd name="T49" fmla="*/ 2147483647 h 383"/>
                <a:gd name="T50" fmla="*/ 2147483647 w 241"/>
                <a:gd name="T51" fmla="*/ 2147483647 h 383"/>
                <a:gd name="T52" fmla="*/ 2147483647 w 241"/>
                <a:gd name="T53" fmla="*/ 2147483647 h 383"/>
                <a:gd name="T54" fmla="*/ 2147483647 w 241"/>
                <a:gd name="T55" fmla="*/ 2147483647 h 383"/>
                <a:gd name="T56" fmla="*/ 2147483647 w 241"/>
                <a:gd name="T57" fmla="*/ 2147483647 h 383"/>
                <a:gd name="T58" fmla="*/ 2147483647 w 241"/>
                <a:gd name="T59" fmla="*/ 2147483647 h 383"/>
                <a:gd name="T60" fmla="*/ 2147483647 w 241"/>
                <a:gd name="T61" fmla="*/ 2147483647 h 383"/>
                <a:gd name="T62" fmla="*/ 2147483647 w 241"/>
                <a:gd name="T63" fmla="*/ 2147483647 h 383"/>
                <a:gd name="T64" fmla="*/ 2147483647 w 241"/>
                <a:gd name="T65" fmla="*/ 2147483647 h 383"/>
                <a:gd name="T66" fmla="*/ 2147483647 w 241"/>
                <a:gd name="T67" fmla="*/ 2147483647 h 383"/>
                <a:gd name="T68" fmla="*/ 2147483647 w 241"/>
                <a:gd name="T69" fmla="*/ 2147483647 h 383"/>
                <a:gd name="T70" fmla="*/ 2147483647 w 241"/>
                <a:gd name="T71" fmla="*/ 2147483647 h 383"/>
                <a:gd name="T72" fmla="*/ 2147483647 w 241"/>
                <a:gd name="T73" fmla="*/ 2147483647 h 383"/>
                <a:gd name="T74" fmla="*/ 2147483647 w 241"/>
                <a:gd name="T75" fmla="*/ 2147483647 h 383"/>
                <a:gd name="T76" fmla="*/ 2147483647 w 241"/>
                <a:gd name="T77" fmla="*/ 2147483647 h 383"/>
                <a:gd name="T78" fmla="*/ 2147483647 w 241"/>
                <a:gd name="T79" fmla="*/ 2147483647 h 383"/>
                <a:gd name="T80" fmla="*/ 2147483647 w 241"/>
                <a:gd name="T81" fmla="*/ 2147483647 h 383"/>
                <a:gd name="T82" fmla="*/ 2147483647 w 241"/>
                <a:gd name="T83" fmla="*/ 2147483647 h 383"/>
                <a:gd name="T84" fmla="*/ 2147483647 w 241"/>
                <a:gd name="T85" fmla="*/ 2147483647 h 383"/>
                <a:gd name="T86" fmla="*/ 2147483647 w 241"/>
                <a:gd name="T87" fmla="*/ 2147483647 h 383"/>
                <a:gd name="T88" fmla="*/ 2147483647 w 241"/>
                <a:gd name="T89" fmla="*/ 2147483647 h 38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41" h="383">
                  <a:moveTo>
                    <a:pt x="117" y="356"/>
                  </a:moveTo>
                  <a:cubicBezTo>
                    <a:pt x="127" y="356"/>
                    <a:pt x="135" y="348"/>
                    <a:pt x="135" y="338"/>
                  </a:cubicBezTo>
                  <a:cubicBezTo>
                    <a:pt x="135" y="329"/>
                    <a:pt x="127" y="321"/>
                    <a:pt x="117" y="321"/>
                  </a:cubicBezTo>
                  <a:cubicBezTo>
                    <a:pt x="107" y="321"/>
                    <a:pt x="99" y="329"/>
                    <a:pt x="99" y="338"/>
                  </a:cubicBezTo>
                  <a:cubicBezTo>
                    <a:pt x="99" y="348"/>
                    <a:pt x="107" y="356"/>
                    <a:pt x="117" y="356"/>
                  </a:cubicBezTo>
                  <a:close/>
                  <a:moveTo>
                    <a:pt x="233" y="90"/>
                  </a:moveTo>
                  <a:cubicBezTo>
                    <a:pt x="237" y="90"/>
                    <a:pt x="241" y="87"/>
                    <a:pt x="241" y="82"/>
                  </a:cubicBezTo>
                  <a:cubicBezTo>
                    <a:pt x="241" y="19"/>
                    <a:pt x="241" y="19"/>
                    <a:pt x="241" y="19"/>
                  </a:cubicBezTo>
                  <a:cubicBezTo>
                    <a:pt x="241" y="8"/>
                    <a:pt x="232" y="0"/>
                    <a:pt x="221" y="0"/>
                  </a:cubicBezTo>
                  <a:cubicBezTo>
                    <a:pt x="19" y="0"/>
                    <a:pt x="19" y="0"/>
                    <a:pt x="19" y="0"/>
                  </a:cubicBezTo>
                  <a:cubicBezTo>
                    <a:pt x="8" y="0"/>
                    <a:pt x="0" y="8"/>
                    <a:pt x="0" y="19"/>
                  </a:cubicBezTo>
                  <a:cubicBezTo>
                    <a:pt x="0" y="364"/>
                    <a:pt x="0" y="364"/>
                    <a:pt x="0" y="364"/>
                  </a:cubicBezTo>
                  <a:cubicBezTo>
                    <a:pt x="0" y="375"/>
                    <a:pt x="8" y="383"/>
                    <a:pt x="19" y="383"/>
                  </a:cubicBezTo>
                  <a:cubicBezTo>
                    <a:pt x="221" y="383"/>
                    <a:pt x="221" y="383"/>
                    <a:pt x="221" y="383"/>
                  </a:cubicBezTo>
                  <a:cubicBezTo>
                    <a:pt x="232" y="383"/>
                    <a:pt x="241" y="375"/>
                    <a:pt x="241" y="364"/>
                  </a:cubicBezTo>
                  <a:cubicBezTo>
                    <a:pt x="241" y="114"/>
                    <a:pt x="241" y="114"/>
                    <a:pt x="241" y="114"/>
                  </a:cubicBezTo>
                  <a:cubicBezTo>
                    <a:pt x="241" y="110"/>
                    <a:pt x="237" y="106"/>
                    <a:pt x="233" y="106"/>
                  </a:cubicBezTo>
                  <a:cubicBezTo>
                    <a:pt x="228" y="106"/>
                    <a:pt x="225" y="110"/>
                    <a:pt x="225" y="114"/>
                  </a:cubicBezTo>
                  <a:cubicBezTo>
                    <a:pt x="225" y="295"/>
                    <a:pt x="225" y="295"/>
                    <a:pt x="225" y="295"/>
                  </a:cubicBezTo>
                  <a:cubicBezTo>
                    <a:pt x="16" y="295"/>
                    <a:pt x="16" y="295"/>
                    <a:pt x="16" y="295"/>
                  </a:cubicBezTo>
                  <a:cubicBezTo>
                    <a:pt x="16" y="69"/>
                    <a:pt x="16" y="69"/>
                    <a:pt x="16" y="69"/>
                  </a:cubicBezTo>
                  <a:cubicBezTo>
                    <a:pt x="225" y="69"/>
                    <a:pt x="225" y="69"/>
                    <a:pt x="225" y="69"/>
                  </a:cubicBezTo>
                  <a:cubicBezTo>
                    <a:pt x="225" y="82"/>
                    <a:pt x="225" y="82"/>
                    <a:pt x="225" y="82"/>
                  </a:cubicBezTo>
                  <a:cubicBezTo>
                    <a:pt x="225" y="87"/>
                    <a:pt x="228" y="90"/>
                    <a:pt x="233" y="90"/>
                  </a:cubicBezTo>
                  <a:close/>
                  <a:moveTo>
                    <a:pt x="225" y="311"/>
                  </a:moveTo>
                  <a:cubicBezTo>
                    <a:pt x="225" y="364"/>
                    <a:pt x="225" y="364"/>
                    <a:pt x="225" y="364"/>
                  </a:cubicBezTo>
                  <a:cubicBezTo>
                    <a:pt x="225" y="366"/>
                    <a:pt x="223" y="367"/>
                    <a:pt x="221" y="367"/>
                  </a:cubicBezTo>
                  <a:cubicBezTo>
                    <a:pt x="19" y="367"/>
                    <a:pt x="19" y="367"/>
                    <a:pt x="19" y="367"/>
                  </a:cubicBezTo>
                  <a:cubicBezTo>
                    <a:pt x="17" y="367"/>
                    <a:pt x="16" y="366"/>
                    <a:pt x="16" y="364"/>
                  </a:cubicBezTo>
                  <a:cubicBezTo>
                    <a:pt x="16" y="311"/>
                    <a:pt x="16" y="311"/>
                    <a:pt x="16" y="311"/>
                  </a:cubicBezTo>
                  <a:lnTo>
                    <a:pt x="225" y="311"/>
                  </a:lnTo>
                  <a:close/>
                  <a:moveTo>
                    <a:pt x="16" y="53"/>
                  </a:moveTo>
                  <a:cubicBezTo>
                    <a:pt x="16" y="19"/>
                    <a:pt x="16" y="19"/>
                    <a:pt x="16" y="19"/>
                  </a:cubicBezTo>
                  <a:cubicBezTo>
                    <a:pt x="16" y="17"/>
                    <a:pt x="17" y="16"/>
                    <a:pt x="19" y="16"/>
                  </a:cubicBezTo>
                  <a:cubicBezTo>
                    <a:pt x="221" y="16"/>
                    <a:pt x="221" y="16"/>
                    <a:pt x="221" y="16"/>
                  </a:cubicBezTo>
                  <a:cubicBezTo>
                    <a:pt x="223" y="16"/>
                    <a:pt x="225" y="17"/>
                    <a:pt x="225" y="19"/>
                  </a:cubicBezTo>
                  <a:cubicBezTo>
                    <a:pt x="225" y="53"/>
                    <a:pt x="225" y="53"/>
                    <a:pt x="225" y="53"/>
                  </a:cubicBezTo>
                  <a:lnTo>
                    <a:pt x="16" y="53"/>
                  </a:lnTo>
                  <a:close/>
                  <a:moveTo>
                    <a:pt x="135" y="26"/>
                  </a:moveTo>
                  <a:cubicBezTo>
                    <a:pt x="99" y="26"/>
                    <a:pt x="99" y="26"/>
                    <a:pt x="99" y="26"/>
                  </a:cubicBezTo>
                  <a:cubicBezTo>
                    <a:pt x="95" y="26"/>
                    <a:pt x="91" y="30"/>
                    <a:pt x="91" y="34"/>
                  </a:cubicBezTo>
                  <a:cubicBezTo>
                    <a:pt x="91" y="38"/>
                    <a:pt x="95" y="42"/>
                    <a:pt x="99" y="42"/>
                  </a:cubicBezTo>
                  <a:cubicBezTo>
                    <a:pt x="135" y="42"/>
                    <a:pt x="135" y="42"/>
                    <a:pt x="135" y="42"/>
                  </a:cubicBezTo>
                  <a:cubicBezTo>
                    <a:pt x="139" y="42"/>
                    <a:pt x="143" y="38"/>
                    <a:pt x="143" y="34"/>
                  </a:cubicBezTo>
                  <a:cubicBezTo>
                    <a:pt x="143" y="30"/>
                    <a:pt x="139" y="26"/>
                    <a:pt x="135" y="26"/>
                  </a:cubicBezTo>
                  <a:close/>
                </a:path>
              </a:pathLst>
            </a:custGeom>
            <a:solidFill>
              <a:srgbClr val="433D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1" name="Text Box 144">
              <a:extLst>
                <a:ext uri="{FF2B5EF4-FFF2-40B4-BE49-F238E27FC236}">
                  <a16:creationId xmlns:a16="http://schemas.microsoft.com/office/drawing/2014/main" id="{D4BC6E06-9CF6-4889-A4A1-6CF42E56A36C}"/>
                </a:ext>
              </a:extLst>
            </p:cNvPr>
            <p:cNvSpPr txBox="1">
              <a:spLocks noChangeAspect="1" noChangeArrowheads="1"/>
            </p:cNvSpPr>
            <p:nvPr/>
          </p:nvSpPr>
          <p:spPr bwMode="auto">
            <a:xfrm>
              <a:off x="9538020" y="996412"/>
              <a:ext cx="992350" cy="686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eaLnBrk="1" hangingPunct="1">
                <a:lnSpc>
                  <a:spcPct val="80000"/>
                </a:lnSpc>
              </a:pPr>
              <a:r>
                <a:rPr lang="en-US" altLang="en-US" sz="1600"/>
                <a:t>UE</a:t>
              </a:r>
            </a:p>
          </p:txBody>
        </p:sp>
      </p:grpSp>
      <p:cxnSp>
        <p:nvCxnSpPr>
          <p:cNvPr id="94" name="Straight Arrow Connector 93">
            <a:extLst>
              <a:ext uri="{FF2B5EF4-FFF2-40B4-BE49-F238E27FC236}">
                <a16:creationId xmlns:a16="http://schemas.microsoft.com/office/drawing/2014/main" id="{9698372F-EEF7-43F4-997B-41EC91084E81}"/>
              </a:ext>
            </a:extLst>
          </p:cNvPr>
          <p:cNvCxnSpPr>
            <a:cxnSpLocks/>
          </p:cNvCxnSpPr>
          <p:nvPr/>
        </p:nvCxnSpPr>
        <p:spPr bwMode="auto">
          <a:xfrm flipV="1">
            <a:off x="6714928" y="4728092"/>
            <a:ext cx="1" cy="570081"/>
          </a:xfrm>
          <a:prstGeom prst="straightConnector1">
            <a:avLst/>
          </a:prstGeom>
          <a:noFill/>
          <a:ln w="12700" cap="flat" cmpd="sng" algn="ctr">
            <a:solidFill>
              <a:schemeClr val="tx1"/>
            </a:solidFill>
            <a:prstDash val="solid"/>
            <a:round/>
            <a:headEnd type="triangle" w="med" len="med"/>
            <a:tailEnd type="triangle" w="med" len="med"/>
          </a:ln>
          <a:effectLst/>
        </p:spPr>
      </p:cxnSp>
      <p:cxnSp>
        <p:nvCxnSpPr>
          <p:cNvPr id="97" name="Straight Arrow Connector 96">
            <a:extLst>
              <a:ext uri="{FF2B5EF4-FFF2-40B4-BE49-F238E27FC236}">
                <a16:creationId xmlns:a16="http://schemas.microsoft.com/office/drawing/2014/main" id="{2E75B193-5A8F-48D4-B8E1-5C933BAEA034}"/>
              </a:ext>
            </a:extLst>
          </p:cNvPr>
          <p:cNvCxnSpPr>
            <a:cxnSpLocks/>
          </p:cNvCxnSpPr>
          <p:nvPr/>
        </p:nvCxnSpPr>
        <p:spPr bwMode="auto">
          <a:xfrm flipH="1">
            <a:off x="1990960" y="4051186"/>
            <a:ext cx="4237752" cy="0"/>
          </a:xfrm>
          <a:prstGeom prst="straightConnector1">
            <a:avLst/>
          </a:prstGeom>
          <a:noFill/>
          <a:ln w="12700" cap="flat" cmpd="sng" algn="ctr">
            <a:solidFill>
              <a:schemeClr val="tx1"/>
            </a:solidFill>
            <a:prstDash val="solid"/>
            <a:round/>
            <a:headEnd type="triangle" w="med" len="med"/>
            <a:tailEnd type="triangle" w="med" len="med"/>
          </a:ln>
          <a:effectLst/>
        </p:spPr>
      </p:cxnSp>
      <p:cxnSp>
        <p:nvCxnSpPr>
          <p:cNvPr id="99" name="Straight Arrow Connector 98">
            <a:extLst>
              <a:ext uri="{FF2B5EF4-FFF2-40B4-BE49-F238E27FC236}">
                <a16:creationId xmlns:a16="http://schemas.microsoft.com/office/drawing/2014/main" id="{FEBF523B-DD01-466D-9F86-04620D8CB8CD}"/>
              </a:ext>
            </a:extLst>
          </p:cNvPr>
          <p:cNvCxnSpPr>
            <a:cxnSpLocks/>
          </p:cNvCxnSpPr>
          <p:nvPr/>
        </p:nvCxnSpPr>
        <p:spPr bwMode="auto">
          <a:xfrm flipH="1" flipV="1">
            <a:off x="4529675" y="2263231"/>
            <a:ext cx="2219063" cy="1283625"/>
          </a:xfrm>
          <a:prstGeom prst="straightConnector1">
            <a:avLst/>
          </a:prstGeom>
          <a:noFill/>
          <a:ln w="12700" cap="flat" cmpd="sng" algn="ctr">
            <a:solidFill>
              <a:schemeClr val="tx1"/>
            </a:solidFill>
            <a:prstDash val="solid"/>
            <a:round/>
            <a:headEnd type="triangle" w="med" len="med"/>
            <a:tailEnd type="triangle" w="med" len="med"/>
          </a:ln>
          <a:effectLst/>
        </p:spPr>
      </p:cxnSp>
      <p:sp>
        <p:nvSpPr>
          <p:cNvPr id="101" name="Rectangular Callout 104">
            <a:extLst>
              <a:ext uri="{FF2B5EF4-FFF2-40B4-BE49-F238E27FC236}">
                <a16:creationId xmlns:a16="http://schemas.microsoft.com/office/drawing/2014/main" id="{16474AC1-84A4-4D17-A139-30F7D9C12A61}"/>
              </a:ext>
            </a:extLst>
          </p:cNvPr>
          <p:cNvSpPr/>
          <p:nvPr/>
        </p:nvSpPr>
        <p:spPr bwMode="auto">
          <a:xfrm>
            <a:off x="7697724" y="1524542"/>
            <a:ext cx="3043758" cy="1015663"/>
          </a:xfrm>
          <a:prstGeom prst="wedgeRectCallout">
            <a:avLst>
              <a:gd name="adj1" fmla="val -99573"/>
              <a:gd name="adj2" fmla="val 92177"/>
            </a:avLst>
          </a:prstGeom>
          <a:noFill/>
          <a:ln w="19050" cap="flat" cmpd="sng" algn="ctr">
            <a:solidFill>
              <a:srgbClr val="E32119"/>
            </a:solidFill>
            <a:prstDash val="solid"/>
            <a:round/>
            <a:headEnd type="none" w="med" len="med"/>
            <a:tailEnd type="none" w="med" len="med"/>
          </a:ln>
          <a:effectLst/>
        </p:spPr>
        <p:txBody>
          <a:bodyPr vert="horz" wrap="square" lIns="72000" tIns="45720" rIns="72000" bIns="45720" numCol="1" rtlCol="0" anchor="t" anchorCtr="0" compatLnSpc="1">
            <a:prstTxWarp prst="textNoShape">
              <a:avLst/>
            </a:prstTxWarp>
            <a:spAutoFit/>
          </a:bodyPr>
          <a:lstStyle/>
          <a:p>
            <a:pPr>
              <a:spcBef>
                <a:spcPts val="0"/>
              </a:spcBef>
            </a:pPr>
            <a:r>
              <a:rPr lang="en-US" sz="1200" b="1">
                <a:solidFill>
                  <a:srgbClr val="00285F"/>
                </a:solidFill>
              </a:rPr>
              <a:t>PDU session update procedure</a:t>
            </a:r>
          </a:p>
          <a:p>
            <a:pPr marL="171450" indent="-171450">
              <a:spcBef>
                <a:spcPts val="0"/>
              </a:spcBef>
              <a:buFont typeface="Arial" panose="020B0604020202020204" pitchFamily="34" charset="0"/>
              <a:buChar char="•"/>
            </a:pPr>
            <a:r>
              <a:rPr lang="en-US" sz="1200">
                <a:solidFill>
                  <a:srgbClr val="00285F"/>
                </a:solidFill>
              </a:rPr>
              <a:t>AMF provides </a:t>
            </a:r>
            <a:br>
              <a:rPr lang="en-US" sz="1200">
                <a:solidFill>
                  <a:srgbClr val="00285F"/>
                </a:solidFill>
              </a:rPr>
            </a:br>
            <a:r>
              <a:rPr lang="en-US" sz="1200">
                <a:solidFill>
                  <a:srgbClr val="00285F"/>
                </a:solidFill>
              </a:rPr>
              <a:t>- </a:t>
            </a:r>
            <a:r>
              <a:rPr lang="en-GB" sz="1200">
                <a:solidFill>
                  <a:srgbClr val="00285F"/>
                </a:solidFill>
              </a:rPr>
              <a:t>EPS Bearer Identity </a:t>
            </a:r>
          </a:p>
          <a:p>
            <a:pPr marL="171450" indent="-171450">
              <a:spcBef>
                <a:spcPts val="0"/>
              </a:spcBef>
              <a:buFont typeface="Arial" panose="020B0604020202020204" pitchFamily="34" charset="0"/>
              <a:buChar char="•"/>
            </a:pPr>
            <a:r>
              <a:rPr lang="en-GB" sz="1200">
                <a:solidFill>
                  <a:srgbClr val="00285F"/>
                </a:solidFill>
              </a:rPr>
              <a:t>AMF receives </a:t>
            </a:r>
            <a:br>
              <a:rPr lang="en-GB" sz="1200">
                <a:solidFill>
                  <a:srgbClr val="00285F"/>
                </a:solidFill>
              </a:rPr>
            </a:br>
            <a:r>
              <a:rPr lang="en-GB" sz="1200">
                <a:solidFill>
                  <a:srgbClr val="00285F"/>
                </a:solidFill>
              </a:rPr>
              <a:t>- </a:t>
            </a:r>
            <a:r>
              <a:rPr lang="en-US" sz="1200">
                <a:solidFill>
                  <a:srgbClr val="00285F"/>
                </a:solidFill>
              </a:rPr>
              <a:t>PDU Session ID and S-NSSAI</a:t>
            </a:r>
          </a:p>
        </p:txBody>
      </p:sp>
      <p:sp>
        <p:nvSpPr>
          <p:cNvPr id="103" name="Rectangular Callout 104">
            <a:extLst>
              <a:ext uri="{FF2B5EF4-FFF2-40B4-BE49-F238E27FC236}">
                <a16:creationId xmlns:a16="http://schemas.microsoft.com/office/drawing/2014/main" id="{6F9D1ACC-0110-4039-8F33-953315B65756}"/>
              </a:ext>
            </a:extLst>
          </p:cNvPr>
          <p:cNvSpPr/>
          <p:nvPr/>
        </p:nvSpPr>
        <p:spPr bwMode="auto">
          <a:xfrm>
            <a:off x="8395063" y="3624048"/>
            <a:ext cx="3611954" cy="646331"/>
          </a:xfrm>
          <a:prstGeom prst="wedgeRectCallout">
            <a:avLst>
              <a:gd name="adj1" fmla="val -82872"/>
              <a:gd name="adj2" fmla="val 33614"/>
            </a:avLst>
          </a:prstGeom>
          <a:noFill/>
          <a:ln w="19050" cap="flat" cmpd="sng" algn="ctr">
            <a:solidFill>
              <a:srgbClr val="E32119"/>
            </a:solidFill>
            <a:prstDash val="solid"/>
            <a:round/>
            <a:headEnd type="none" w="med" len="med"/>
            <a:tailEnd type="none" w="med" len="med"/>
          </a:ln>
          <a:effectLst/>
        </p:spPr>
        <p:txBody>
          <a:bodyPr vert="horz" wrap="square" lIns="72000" tIns="45720" rIns="72000" bIns="45720" numCol="1" rtlCol="0" anchor="t" anchorCtr="0" compatLnSpc="1">
            <a:prstTxWarp prst="textNoShape">
              <a:avLst/>
            </a:prstTxWarp>
            <a:spAutoFit/>
          </a:bodyPr>
          <a:lstStyle/>
          <a:p>
            <a:pPr>
              <a:spcBef>
                <a:spcPts val="0"/>
              </a:spcBef>
            </a:pPr>
            <a:r>
              <a:rPr lang="en-US" sz="1200" b="1">
                <a:solidFill>
                  <a:srgbClr val="00285F"/>
                </a:solidFill>
              </a:rPr>
              <a:t>AMF correlates, </a:t>
            </a:r>
            <a:r>
              <a:rPr lang="en-GB" sz="1200">
                <a:solidFill>
                  <a:srgbClr val="00285F"/>
                </a:solidFill>
              </a:rPr>
              <a:t>per PDU Session, </a:t>
            </a:r>
            <a:br>
              <a:rPr lang="en-GB" sz="1200">
                <a:solidFill>
                  <a:srgbClr val="00285F"/>
                </a:solidFill>
              </a:rPr>
            </a:br>
            <a:r>
              <a:rPr lang="en-GB" sz="1200">
                <a:solidFill>
                  <a:srgbClr val="00285F"/>
                </a:solidFill>
              </a:rPr>
              <a:t>information in the UE context with its respective PDU Session ID and S-NSSAI</a:t>
            </a:r>
          </a:p>
        </p:txBody>
      </p:sp>
      <p:sp>
        <p:nvSpPr>
          <p:cNvPr id="47" name="Rectangular Callout 104">
            <a:extLst>
              <a:ext uri="{FF2B5EF4-FFF2-40B4-BE49-F238E27FC236}">
                <a16:creationId xmlns:a16="http://schemas.microsoft.com/office/drawing/2014/main" id="{003E16CC-F6F0-40E1-9051-009669ACE187}"/>
              </a:ext>
            </a:extLst>
          </p:cNvPr>
          <p:cNvSpPr/>
          <p:nvPr/>
        </p:nvSpPr>
        <p:spPr bwMode="auto">
          <a:xfrm>
            <a:off x="7405629" y="6049299"/>
            <a:ext cx="4163855" cy="461665"/>
          </a:xfrm>
          <a:prstGeom prst="wedgeRectCallout">
            <a:avLst>
              <a:gd name="adj1" fmla="val 11927"/>
              <a:gd name="adj2" fmla="val -84029"/>
            </a:avLst>
          </a:prstGeom>
          <a:noFill/>
          <a:ln w="19050" cap="flat" cmpd="sng" algn="ctr">
            <a:solidFill>
              <a:srgbClr val="E32119"/>
            </a:solidFill>
            <a:prstDash val="solid"/>
            <a:round/>
            <a:headEnd type="none" w="med" len="med"/>
            <a:tailEnd type="none" w="med" len="med"/>
          </a:ln>
          <a:effectLst/>
        </p:spPr>
        <p:txBody>
          <a:bodyPr vert="horz" wrap="square" lIns="72000" tIns="45720" rIns="72000" bIns="45720" numCol="1" rtlCol="0" anchor="t" anchorCtr="0" compatLnSpc="1">
            <a:prstTxWarp prst="textNoShape">
              <a:avLst/>
            </a:prstTxWarp>
            <a:spAutoFit/>
          </a:bodyPr>
          <a:lstStyle/>
          <a:p>
            <a:pPr>
              <a:spcBef>
                <a:spcPts val="0"/>
              </a:spcBef>
            </a:pPr>
            <a:r>
              <a:rPr lang="en-US" sz="1200">
                <a:solidFill>
                  <a:srgbClr val="00285F"/>
                </a:solidFill>
              </a:rPr>
              <a:t>UE uses latest received info i.e. PCO or Configured NSSAI/Allowed NSSAI to derive Requested NSSAI</a:t>
            </a:r>
          </a:p>
        </p:txBody>
      </p:sp>
      <p:sp>
        <p:nvSpPr>
          <p:cNvPr id="48" name="TextBox 47">
            <a:extLst>
              <a:ext uri="{FF2B5EF4-FFF2-40B4-BE49-F238E27FC236}">
                <a16:creationId xmlns:a16="http://schemas.microsoft.com/office/drawing/2014/main" id="{9D2E1C8C-949F-4A68-B6F0-B49987EFEBF3}"/>
              </a:ext>
            </a:extLst>
          </p:cNvPr>
          <p:cNvSpPr txBox="1"/>
          <p:nvPr/>
        </p:nvSpPr>
        <p:spPr bwMode="auto">
          <a:xfrm>
            <a:off x="6379625" y="3603041"/>
            <a:ext cx="670610" cy="1068865"/>
          </a:xfrm>
          <a:prstGeom prst="rect">
            <a:avLst/>
          </a:prstGeom>
          <a:solidFill>
            <a:schemeClr val="bg1"/>
          </a:solidFill>
          <a:ln w="19050">
            <a:solidFill>
              <a:schemeClr val="accent1"/>
            </a:solidFill>
            <a:prstDash val="solid"/>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
                <a:srgbClr val="181818"/>
              </a:buClr>
              <a:buSzTx/>
              <a:buFontTx/>
              <a:buNone/>
              <a:tabLst/>
              <a:defRPr/>
            </a:pPr>
            <a:r>
              <a:rPr kumimoji="0" lang="en-US" sz="2400" b="0" i="0" u="none" strike="noStrike" kern="1200" cap="none" spc="0" normalizeH="0" baseline="0" noProof="0">
                <a:ln>
                  <a:noFill/>
                </a:ln>
                <a:solidFill>
                  <a:srgbClr val="0082F0"/>
                </a:solidFill>
                <a:effectLst/>
                <a:uLnTx/>
                <a:uFillTx/>
                <a:latin typeface="Ericsson Technical Icons" panose="00000500000000000000" pitchFamily="2" charset="0"/>
                <a:ea typeface="+mn-ea"/>
                <a:cs typeface="+mn-cs"/>
              </a:rPr>
              <a:t>s</a:t>
            </a:r>
          </a:p>
          <a:p>
            <a:pPr marL="0" marR="0" lvl="0" indent="0" algn="ctr" defTabSz="914400" rtl="0" eaLnBrk="1" fontAlgn="auto" latinLnBrk="0" hangingPunct="1">
              <a:lnSpc>
                <a:spcPct val="90000"/>
              </a:lnSpc>
              <a:spcBef>
                <a:spcPts val="0"/>
              </a:spcBef>
              <a:spcAft>
                <a:spcPts val="0"/>
              </a:spcAft>
              <a:buClr>
                <a:srgbClr val="181818"/>
              </a:buClr>
              <a:buSzTx/>
              <a:buFontTx/>
              <a:buNone/>
              <a:tabLst/>
              <a:defRPr/>
            </a:pPr>
            <a:endParaRPr kumimoji="0" lang="en-US" sz="1600" b="0" i="0" u="none" strike="noStrike" kern="1200" cap="none" spc="0" normalizeH="0" baseline="0" noProof="0">
              <a:ln>
                <a:noFill/>
              </a:ln>
              <a:solidFill>
                <a:srgbClr val="0082F0"/>
              </a:solidFill>
              <a:effectLst/>
              <a:uLnTx/>
              <a:uFillTx/>
              <a:latin typeface="Ericsson Hilda"/>
              <a:ea typeface="+mn-ea"/>
              <a:cs typeface="+mn-cs"/>
            </a:endParaRPr>
          </a:p>
          <a:p>
            <a:pPr marL="0" marR="0" lvl="0" indent="0" algn="ctr" defTabSz="914400" rtl="0" eaLnBrk="1" fontAlgn="auto" latinLnBrk="0" hangingPunct="1">
              <a:lnSpc>
                <a:spcPct val="90000"/>
              </a:lnSpc>
              <a:spcBef>
                <a:spcPts val="0"/>
              </a:spcBef>
              <a:spcAft>
                <a:spcPts val="0"/>
              </a:spcAft>
              <a:buClr>
                <a:srgbClr val="181818"/>
              </a:buClr>
              <a:buSzTx/>
              <a:buFontTx/>
              <a:buNone/>
              <a:tabLst/>
              <a:defRPr/>
            </a:pPr>
            <a:r>
              <a:rPr kumimoji="0" lang="en-US" sz="1600" b="0" i="0" u="none" strike="noStrike" kern="1200" cap="none" spc="0" normalizeH="0" baseline="0" noProof="0">
                <a:ln>
                  <a:noFill/>
                </a:ln>
                <a:solidFill>
                  <a:srgbClr val="0082F0"/>
                </a:solidFill>
                <a:effectLst/>
                <a:uLnTx/>
                <a:uFillTx/>
                <a:latin typeface="Ericsson Hilda"/>
                <a:ea typeface="+mn-ea"/>
                <a:cs typeface="+mn-cs"/>
              </a:rPr>
              <a:t>AMF</a:t>
            </a:r>
            <a:br>
              <a:rPr kumimoji="0" lang="en-US" sz="1400" b="0" i="0" u="none" strike="noStrike" kern="1200" cap="none" spc="0" normalizeH="0" baseline="0" noProof="0">
                <a:ln>
                  <a:noFill/>
                </a:ln>
                <a:solidFill>
                  <a:srgbClr val="0082F0"/>
                </a:solidFill>
                <a:effectLst/>
                <a:uLnTx/>
                <a:uFillTx/>
                <a:latin typeface="Ericsson Hilda"/>
                <a:ea typeface="+mn-ea"/>
                <a:cs typeface="+mn-cs"/>
              </a:rPr>
            </a:br>
            <a:endParaRPr kumimoji="0" lang="en-US" sz="1400" b="0" i="0" u="none" strike="noStrike" kern="1200" cap="none" spc="0" normalizeH="0" baseline="0" noProof="0">
              <a:ln>
                <a:noFill/>
              </a:ln>
              <a:solidFill>
                <a:srgbClr val="0082F0"/>
              </a:solidFill>
              <a:effectLst/>
              <a:uLnTx/>
              <a:uFillTx/>
              <a:latin typeface="Ericsson Hilda"/>
              <a:ea typeface="+mn-ea"/>
              <a:cs typeface="+mn-cs"/>
            </a:endParaRPr>
          </a:p>
        </p:txBody>
      </p:sp>
      <p:sp>
        <p:nvSpPr>
          <p:cNvPr id="52" name="TextBox 51">
            <a:extLst>
              <a:ext uri="{FF2B5EF4-FFF2-40B4-BE49-F238E27FC236}">
                <a16:creationId xmlns:a16="http://schemas.microsoft.com/office/drawing/2014/main" id="{000ECADF-B267-4C00-8743-F12EAB1B82EA}"/>
              </a:ext>
            </a:extLst>
          </p:cNvPr>
          <p:cNvSpPr txBox="1"/>
          <p:nvPr/>
        </p:nvSpPr>
        <p:spPr bwMode="auto">
          <a:xfrm>
            <a:off x="3782805" y="1736983"/>
            <a:ext cx="670610" cy="1068865"/>
          </a:xfrm>
          <a:prstGeom prst="rect">
            <a:avLst/>
          </a:prstGeom>
          <a:solidFill>
            <a:schemeClr val="bg1"/>
          </a:solidFill>
          <a:ln w="19050">
            <a:solidFill>
              <a:schemeClr val="accent1"/>
            </a:solidFill>
            <a:prstDash val="solid"/>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
                <a:srgbClr val="181818"/>
              </a:buClr>
              <a:buSzTx/>
              <a:buFontTx/>
              <a:buNone/>
              <a:tabLst/>
              <a:defRPr/>
            </a:pPr>
            <a:r>
              <a:rPr kumimoji="0" lang="en-US" sz="2400" b="0" i="0" u="none" strike="noStrike" kern="1200" cap="none" spc="0" normalizeH="0" baseline="0" noProof="0">
                <a:ln>
                  <a:noFill/>
                </a:ln>
                <a:solidFill>
                  <a:srgbClr val="0082F0"/>
                </a:solidFill>
                <a:effectLst/>
                <a:uLnTx/>
                <a:uFillTx/>
                <a:latin typeface="Ericsson Technical Icons" panose="00000500000000000000" pitchFamily="2" charset="0"/>
                <a:ea typeface="+mn-ea"/>
                <a:cs typeface="+mn-cs"/>
              </a:rPr>
              <a:t>s</a:t>
            </a:r>
          </a:p>
          <a:p>
            <a:pPr marL="0" marR="0" lvl="0" indent="0" algn="ctr" defTabSz="914400" rtl="0" eaLnBrk="1" fontAlgn="auto" latinLnBrk="0" hangingPunct="1">
              <a:lnSpc>
                <a:spcPct val="90000"/>
              </a:lnSpc>
              <a:spcBef>
                <a:spcPts val="0"/>
              </a:spcBef>
              <a:spcAft>
                <a:spcPts val="0"/>
              </a:spcAft>
              <a:buClr>
                <a:srgbClr val="181818"/>
              </a:buClr>
              <a:buSzTx/>
              <a:buFontTx/>
              <a:buNone/>
              <a:tabLst/>
              <a:defRPr/>
            </a:pPr>
            <a:endParaRPr kumimoji="0" lang="en-US" sz="1600" b="0" i="0" u="none" strike="noStrike" kern="1200" cap="none" spc="0" normalizeH="0" baseline="0" noProof="0">
              <a:ln>
                <a:noFill/>
              </a:ln>
              <a:solidFill>
                <a:srgbClr val="0082F0"/>
              </a:solidFill>
              <a:effectLst/>
              <a:uLnTx/>
              <a:uFillTx/>
              <a:latin typeface="Ericsson Hilda"/>
              <a:ea typeface="+mn-ea"/>
              <a:cs typeface="+mn-cs"/>
            </a:endParaRPr>
          </a:p>
          <a:p>
            <a:pPr marL="0" marR="0" lvl="0" indent="0" algn="ctr" defTabSz="914400" rtl="0" eaLnBrk="1" fontAlgn="auto" latinLnBrk="0" hangingPunct="1">
              <a:lnSpc>
                <a:spcPct val="90000"/>
              </a:lnSpc>
              <a:spcBef>
                <a:spcPts val="0"/>
              </a:spcBef>
              <a:spcAft>
                <a:spcPts val="0"/>
              </a:spcAft>
              <a:buClr>
                <a:srgbClr val="181818"/>
              </a:buClr>
              <a:buSzTx/>
              <a:buFontTx/>
              <a:buNone/>
              <a:tabLst/>
              <a:defRPr/>
            </a:pPr>
            <a:r>
              <a:rPr lang="en-US" sz="1600">
                <a:solidFill>
                  <a:srgbClr val="0082F0"/>
                </a:solidFill>
                <a:latin typeface="Ericsson Hilda"/>
              </a:rPr>
              <a:t>S</a:t>
            </a:r>
            <a:r>
              <a:rPr kumimoji="0" lang="en-US" sz="1600" b="0" i="0" u="none" strike="noStrike" kern="1200" cap="none" spc="0" normalizeH="0" baseline="0" noProof="0">
                <a:ln>
                  <a:noFill/>
                </a:ln>
                <a:solidFill>
                  <a:srgbClr val="0082F0"/>
                </a:solidFill>
                <a:effectLst/>
                <a:uLnTx/>
                <a:uFillTx/>
                <a:latin typeface="Ericsson Hilda"/>
                <a:ea typeface="+mn-ea"/>
                <a:cs typeface="+mn-cs"/>
              </a:rPr>
              <a:t>MF</a:t>
            </a:r>
            <a:br>
              <a:rPr kumimoji="0" lang="en-US" sz="1600" b="0" i="0" u="none" strike="noStrike" kern="1200" cap="none" spc="0" normalizeH="0" baseline="0" noProof="0">
                <a:ln>
                  <a:noFill/>
                </a:ln>
                <a:solidFill>
                  <a:srgbClr val="0082F0"/>
                </a:solidFill>
                <a:effectLst/>
                <a:uLnTx/>
                <a:uFillTx/>
                <a:latin typeface="Ericsson Hilda"/>
                <a:ea typeface="+mn-ea"/>
                <a:cs typeface="+mn-cs"/>
              </a:rPr>
            </a:br>
            <a:r>
              <a:rPr kumimoji="0" lang="en-US" sz="1600" b="0" i="0" u="none" strike="noStrike" kern="1200" cap="none" spc="0" normalizeH="0" baseline="0" noProof="0">
                <a:ln>
                  <a:noFill/>
                </a:ln>
                <a:solidFill>
                  <a:srgbClr val="0082F0"/>
                </a:solidFill>
                <a:effectLst/>
                <a:uLnTx/>
                <a:uFillTx/>
                <a:latin typeface="Ericsson Hilda"/>
                <a:ea typeface="+mn-ea"/>
                <a:cs typeface="+mn-cs"/>
              </a:rPr>
              <a:t>PGW-C</a:t>
            </a:r>
            <a:br>
              <a:rPr kumimoji="0" lang="en-US" sz="1400" b="0" i="0" u="none" strike="noStrike" kern="1200" cap="none" spc="0" normalizeH="0" baseline="0" noProof="0">
                <a:ln>
                  <a:noFill/>
                </a:ln>
                <a:solidFill>
                  <a:srgbClr val="0082F0"/>
                </a:solidFill>
                <a:effectLst/>
                <a:uLnTx/>
                <a:uFillTx/>
                <a:latin typeface="Ericsson Hilda"/>
                <a:ea typeface="+mn-ea"/>
                <a:cs typeface="+mn-cs"/>
              </a:rPr>
            </a:br>
            <a:endParaRPr kumimoji="0" lang="en-US" sz="1400" b="0" i="0" u="none" strike="noStrike" kern="1200" cap="none" spc="0" normalizeH="0" baseline="0" noProof="0">
              <a:ln>
                <a:noFill/>
              </a:ln>
              <a:solidFill>
                <a:srgbClr val="0082F0"/>
              </a:solidFill>
              <a:effectLst/>
              <a:uLnTx/>
              <a:uFillTx/>
              <a:latin typeface="Ericsson Hilda"/>
              <a:ea typeface="+mn-ea"/>
              <a:cs typeface="+mn-cs"/>
            </a:endParaRPr>
          </a:p>
        </p:txBody>
      </p:sp>
      <p:sp>
        <p:nvSpPr>
          <p:cNvPr id="35" name="Rectangular Callout 104">
            <a:extLst>
              <a:ext uri="{FF2B5EF4-FFF2-40B4-BE49-F238E27FC236}">
                <a16:creationId xmlns:a16="http://schemas.microsoft.com/office/drawing/2014/main" id="{AEBC2338-76ED-4EA2-AC21-891581D96308}"/>
              </a:ext>
            </a:extLst>
          </p:cNvPr>
          <p:cNvSpPr/>
          <p:nvPr/>
        </p:nvSpPr>
        <p:spPr bwMode="auto">
          <a:xfrm>
            <a:off x="88025" y="1964905"/>
            <a:ext cx="2591325" cy="1015663"/>
          </a:xfrm>
          <a:prstGeom prst="wedgeRectCallout">
            <a:avLst>
              <a:gd name="adj1" fmla="val -3389"/>
              <a:gd name="adj2" fmla="val 97098"/>
            </a:avLst>
          </a:prstGeom>
          <a:noFill/>
          <a:ln w="19050" cap="flat" cmpd="sng" algn="ctr">
            <a:solidFill>
              <a:srgbClr val="E32119"/>
            </a:solidFill>
            <a:prstDash val="solid"/>
            <a:round/>
            <a:headEnd type="none" w="med" len="med"/>
            <a:tailEnd type="none" w="med" len="med"/>
          </a:ln>
          <a:effectLst/>
        </p:spPr>
        <p:txBody>
          <a:bodyPr vert="horz" wrap="square" lIns="72000" tIns="45720" rIns="72000" bIns="45720" numCol="1" rtlCol="0" anchor="t" anchorCtr="0" compatLnSpc="1">
            <a:prstTxWarp prst="textNoShape">
              <a:avLst/>
            </a:prstTxWarp>
            <a:spAutoFit/>
          </a:bodyPr>
          <a:lstStyle/>
          <a:p>
            <a:pPr>
              <a:spcBef>
                <a:spcPts val="0"/>
              </a:spcBef>
            </a:pPr>
            <a:r>
              <a:rPr lang="en-US" sz="1200" b="1">
                <a:solidFill>
                  <a:srgbClr val="00285F"/>
                </a:solidFill>
              </a:rPr>
              <a:t>MME has stored in UE Context </a:t>
            </a:r>
            <a:br>
              <a:rPr lang="en-US" sz="1200" b="1">
                <a:solidFill>
                  <a:srgbClr val="00285F"/>
                </a:solidFill>
              </a:rPr>
            </a:br>
            <a:r>
              <a:rPr lang="en-US" sz="1200">
                <a:solidFill>
                  <a:srgbClr val="00285F"/>
                </a:solidFill>
              </a:rPr>
              <a:t>UE Usage type (if received from HSS) and </a:t>
            </a:r>
            <a:r>
              <a:rPr lang="en-GB" sz="1200">
                <a:solidFill>
                  <a:srgbClr val="00285F"/>
                </a:solidFill>
              </a:rPr>
              <a:t>per PDN Connection: PDU Session ID, S-NSSAI, PGW address, and EPS Bearer ID</a:t>
            </a:r>
            <a:endParaRPr lang="en-US" sz="1200">
              <a:solidFill>
                <a:srgbClr val="00285F"/>
              </a:solidFill>
            </a:endParaRPr>
          </a:p>
        </p:txBody>
      </p:sp>
      <p:sp>
        <p:nvSpPr>
          <p:cNvPr id="36" name="TextBox 35">
            <a:extLst>
              <a:ext uri="{FF2B5EF4-FFF2-40B4-BE49-F238E27FC236}">
                <a16:creationId xmlns:a16="http://schemas.microsoft.com/office/drawing/2014/main" id="{FB4F78DD-F9EA-483A-94CD-D7814B031E17}"/>
              </a:ext>
            </a:extLst>
          </p:cNvPr>
          <p:cNvSpPr txBox="1"/>
          <p:nvPr/>
        </p:nvSpPr>
        <p:spPr bwMode="auto">
          <a:xfrm>
            <a:off x="524935" y="714822"/>
            <a:ext cx="6382264" cy="916734"/>
          </a:xfrm>
          <a:prstGeom prst="rect">
            <a:avLst/>
          </a:prstGeom>
          <a:noFill/>
          <a:ln w="12700">
            <a:noFill/>
            <a:miter lim="800000"/>
            <a:headEnd/>
            <a:tailEnd/>
          </a:ln>
        </p:spPr>
        <p:txBody>
          <a:bodyPr vert="horz" wrap="square" lIns="72000" tIns="36000" rIns="73152" bIns="36576" numCol="1" rtlCol="0" anchor="t" anchorCtr="0" compatLnSpc="1">
            <a:prstTxWarp prst="textNoShape">
              <a:avLst/>
            </a:prstTxWarp>
            <a:noAutofit/>
          </a:bodyPr>
          <a:lstStyle/>
          <a:p>
            <a:pPr algn="l">
              <a:buClr>
                <a:schemeClr val="tx1"/>
              </a:buClr>
            </a:pPr>
            <a:r>
              <a:rPr lang="en-US" sz="1400"/>
              <a:t>Preconditions</a:t>
            </a:r>
          </a:p>
          <a:p>
            <a:pPr marL="342900" indent="-342900" algn="l">
              <a:buClr>
                <a:schemeClr val="tx1"/>
              </a:buClr>
              <a:buFontTx/>
              <a:buChar char="-"/>
            </a:pPr>
            <a:r>
              <a:rPr lang="en-US" sz="1400"/>
              <a:t>UE attached to EPC</a:t>
            </a:r>
          </a:p>
          <a:p>
            <a:pPr marL="342900" indent="-342900" algn="l">
              <a:buClr>
                <a:schemeClr val="tx1"/>
              </a:buClr>
              <a:buFontTx/>
              <a:buChar char="-"/>
            </a:pPr>
            <a:r>
              <a:rPr lang="en-US" sz="1400"/>
              <a:t>UE has one or more PDN connections incl. S-NSSAI</a:t>
            </a:r>
          </a:p>
          <a:p>
            <a:pPr algn="l">
              <a:buClr>
                <a:schemeClr val="tx1"/>
              </a:buClr>
            </a:pPr>
            <a:endParaRPr lang="en-150" sz="2000" err="1"/>
          </a:p>
        </p:txBody>
      </p:sp>
      <p:sp>
        <p:nvSpPr>
          <p:cNvPr id="37" name="Oval 36">
            <a:extLst>
              <a:ext uri="{FF2B5EF4-FFF2-40B4-BE49-F238E27FC236}">
                <a16:creationId xmlns:a16="http://schemas.microsoft.com/office/drawing/2014/main" id="{5DEE7A4E-6D7E-47E8-87C0-AC28E9B2786D}"/>
              </a:ext>
            </a:extLst>
          </p:cNvPr>
          <p:cNvSpPr/>
          <p:nvPr/>
        </p:nvSpPr>
        <p:spPr bwMode="auto">
          <a:xfrm>
            <a:off x="3555219" y="5985115"/>
            <a:ext cx="367995" cy="391886"/>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a:ln>
                  <a:noFill/>
                </a:ln>
                <a:solidFill>
                  <a:schemeClr val="tx2"/>
                </a:solidFill>
                <a:effectLst/>
                <a:latin typeface="Arial" charset="0"/>
              </a:rPr>
              <a:t>1</a:t>
            </a:r>
          </a:p>
        </p:txBody>
      </p:sp>
      <p:sp>
        <p:nvSpPr>
          <p:cNvPr id="9" name="Freeform: Shape 8">
            <a:extLst>
              <a:ext uri="{FF2B5EF4-FFF2-40B4-BE49-F238E27FC236}">
                <a16:creationId xmlns:a16="http://schemas.microsoft.com/office/drawing/2014/main" id="{800EF874-1826-4998-A748-42C478D8155B}"/>
              </a:ext>
            </a:extLst>
          </p:cNvPr>
          <p:cNvSpPr/>
          <p:nvPr/>
        </p:nvSpPr>
        <p:spPr bwMode="auto">
          <a:xfrm>
            <a:off x="1262158" y="2558143"/>
            <a:ext cx="2395440" cy="2634343"/>
          </a:xfrm>
          <a:custGeom>
            <a:avLst/>
            <a:gdLst>
              <a:gd name="connsiteX0" fmla="*/ 2394857 w 2394857"/>
              <a:gd name="connsiteY0" fmla="*/ 0 h 2634343"/>
              <a:gd name="connsiteX1" fmla="*/ 2111828 w 2394857"/>
              <a:gd name="connsiteY1" fmla="*/ 21771 h 2634343"/>
              <a:gd name="connsiteX2" fmla="*/ 2079171 w 2394857"/>
              <a:gd name="connsiteY2" fmla="*/ 32657 h 2634343"/>
              <a:gd name="connsiteX3" fmla="*/ 2013857 w 2394857"/>
              <a:gd name="connsiteY3" fmla="*/ 43543 h 2634343"/>
              <a:gd name="connsiteX4" fmla="*/ 1915886 w 2394857"/>
              <a:gd name="connsiteY4" fmla="*/ 65314 h 2634343"/>
              <a:gd name="connsiteX5" fmla="*/ 1839686 w 2394857"/>
              <a:gd name="connsiteY5" fmla="*/ 87086 h 2634343"/>
              <a:gd name="connsiteX6" fmla="*/ 1741714 w 2394857"/>
              <a:gd name="connsiteY6" fmla="*/ 119743 h 2634343"/>
              <a:gd name="connsiteX7" fmla="*/ 1621971 w 2394857"/>
              <a:gd name="connsiteY7" fmla="*/ 163286 h 2634343"/>
              <a:gd name="connsiteX8" fmla="*/ 1567543 w 2394857"/>
              <a:gd name="connsiteY8" fmla="*/ 185057 h 2634343"/>
              <a:gd name="connsiteX9" fmla="*/ 1513114 w 2394857"/>
              <a:gd name="connsiteY9" fmla="*/ 195943 h 2634343"/>
              <a:gd name="connsiteX10" fmla="*/ 1404257 w 2394857"/>
              <a:gd name="connsiteY10" fmla="*/ 239486 h 2634343"/>
              <a:gd name="connsiteX11" fmla="*/ 1338943 w 2394857"/>
              <a:gd name="connsiteY11" fmla="*/ 250371 h 2634343"/>
              <a:gd name="connsiteX12" fmla="*/ 1251857 w 2394857"/>
              <a:gd name="connsiteY12" fmla="*/ 272143 h 2634343"/>
              <a:gd name="connsiteX13" fmla="*/ 1186543 w 2394857"/>
              <a:gd name="connsiteY13" fmla="*/ 293914 h 2634343"/>
              <a:gd name="connsiteX14" fmla="*/ 1121228 w 2394857"/>
              <a:gd name="connsiteY14" fmla="*/ 326571 h 2634343"/>
              <a:gd name="connsiteX15" fmla="*/ 1045028 w 2394857"/>
              <a:gd name="connsiteY15" fmla="*/ 370114 h 2634343"/>
              <a:gd name="connsiteX16" fmla="*/ 957943 w 2394857"/>
              <a:gd name="connsiteY16" fmla="*/ 435428 h 2634343"/>
              <a:gd name="connsiteX17" fmla="*/ 925286 w 2394857"/>
              <a:gd name="connsiteY17" fmla="*/ 446314 h 2634343"/>
              <a:gd name="connsiteX18" fmla="*/ 859971 w 2394857"/>
              <a:gd name="connsiteY18" fmla="*/ 489857 h 2634343"/>
              <a:gd name="connsiteX19" fmla="*/ 805543 w 2394857"/>
              <a:gd name="connsiteY19" fmla="*/ 533400 h 2634343"/>
              <a:gd name="connsiteX20" fmla="*/ 762000 w 2394857"/>
              <a:gd name="connsiteY20" fmla="*/ 555171 h 2634343"/>
              <a:gd name="connsiteX21" fmla="*/ 740228 w 2394857"/>
              <a:gd name="connsiteY21" fmla="*/ 576943 h 2634343"/>
              <a:gd name="connsiteX22" fmla="*/ 707571 w 2394857"/>
              <a:gd name="connsiteY22" fmla="*/ 587828 h 2634343"/>
              <a:gd name="connsiteX23" fmla="*/ 664028 w 2394857"/>
              <a:gd name="connsiteY23" fmla="*/ 609600 h 2634343"/>
              <a:gd name="connsiteX24" fmla="*/ 566057 w 2394857"/>
              <a:gd name="connsiteY24" fmla="*/ 685800 h 2634343"/>
              <a:gd name="connsiteX25" fmla="*/ 489857 w 2394857"/>
              <a:gd name="connsiteY25" fmla="*/ 740228 h 2634343"/>
              <a:gd name="connsiteX26" fmla="*/ 435428 w 2394857"/>
              <a:gd name="connsiteY26" fmla="*/ 783771 h 2634343"/>
              <a:gd name="connsiteX27" fmla="*/ 402771 w 2394857"/>
              <a:gd name="connsiteY27" fmla="*/ 794657 h 2634343"/>
              <a:gd name="connsiteX28" fmla="*/ 348343 w 2394857"/>
              <a:gd name="connsiteY28" fmla="*/ 870857 h 2634343"/>
              <a:gd name="connsiteX29" fmla="*/ 326571 w 2394857"/>
              <a:gd name="connsiteY29" fmla="*/ 892628 h 2634343"/>
              <a:gd name="connsiteX30" fmla="*/ 315686 w 2394857"/>
              <a:gd name="connsiteY30" fmla="*/ 936171 h 2634343"/>
              <a:gd name="connsiteX31" fmla="*/ 283028 w 2394857"/>
              <a:gd name="connsiteY31" fmla="*/ 947057 h 2634343"/>
              <a:gd name="connsiteX32" fmla="*/ 228600 w 2394857"/>
              <a:gd name="connsiteY32" fmla="*/ 1001486 h 2634343"/>
              <a:gd name="connsiteX33" fmla="*/ 206828 w 2394857"/>
              <a:gd name="connsiteY33" fmla="*/ 1023257 h 2634343"/>
              <a:gd name="connsiteX34" fmla="*/ 174171 w 2394857"/>
              <a:gd name="connsiteY34" fmla="*/ 1045028 h 2634343"/>
              <a:gd name="connsiteX35" fmla="*/ 152400 w 2394857"/>
              <a:gd name="connsiteY35" fmla="*/ 1110343 h 2634343"/>
              <a:gd name="connsiteX36" fmla="*/ 108857 w 2394857"/>
              <a:gd name="connsiteY36" fmla="*/ 1153886 h 2634343"/>
              <a:gd name="connsiteX37" fmla="*/ 97971 w 2394857"/>
              <a:gd name="connsiteY37" fmla="*/ 1186543 h 2634343"/>
              <a:gd name="connsiteX38" fmla="*/ 54428 w 2394857"/>
              <a:gd name="connsiteY38" fmla="*/ 1262743 h 2634343"/>
              <a:gd name="connsiteX39" fmla="*/ 43543 w 2394857"/>
              <a:gd name="connsiteY39" fmla="*/ 1328057 h 2634343"/>
              <a:gd name="connsiteX40" fmla="*/ 32657 w 2394857"/>
              <a:gd name="connsiteY40" fmla="*/ 1371600 h 2634343"/>
              <a:gd name="connsiteX41" fmla="*/ 21771 w 2394857"/>
              <a:gd name="connsiteY41" fmla="*/ 1513114 h 2634343"/>
              <a:gd name="connsiteX42" fmla="*/ 10886 w 2394857"/>
              <a:gd name="connsiteY42" fmla="*/ 1817914 h 2634343"/>
              <a:gd name="connsiteX43" fmla="*/ 0 w 2394857"/>
              <a:gd name="connsiteY43" fmla="*/ 2057400 h 2634343"/>
              <a:gd name="connsiteX44" fmla="*/ 10886 w 2394857"/>
              <a:gd name="connsiteY44" fmla="*/ 2634343 h 2634343"/>
              <a:gd name="connsiteX0" fmla="*/ 2394857 w 2394857"/>
              <a:gd name="connsiteY0" fmla="*/ 0 h 2634343"/>
              <a:gd name="connsiteX1" fmla="*/ 2111828 w 2394857"/>
              <a:gd name="connsiteY1" fmla="*/ 21771 h 2634343"/>
              <a:gd name="connsiteX2" fmla="*/ 2079171 w 2394857"/>
              <a:gd name="connsiteY2" fmla="*/ 32657 h 2634343"/>
              <a:gd name="connsiteX3" fmla="*/ 2013857 w 2394857"/>
              <a:gd name="connsiteY3" fmla="*/ 43543 h 2634343"/>
              <a:gd name="connsiteX4" fmla="*/ 1915886 w 2394857"/>
              <a:gd name="connsiteY4" fmla="*/ 65314 h 2634343"/>
              <a:gd name="connsiteX5" fmla="*/ 1839686 w 2394857"/>
              <a:gd name="connsiteY5" fmla="*/ 87086 h 2634343"/>
              <a:gd name="connsiteX6" fmla="*/ 1741714 w 2394857"/>
              <a:gd name="connsiteY6" fmla="*/ 119743 h 2634343"/>
              <a:gd name="connsiteX7" fmla="*/ 1621971 w 2394857"/>
              <a:gd name="connsiteY7" fmla="*/ 163286 h 2634343"/>
              <a:gd name="connsiteX8" fmla="*/ 1567543 w 2394857"/>
              <a:gd name="connsiteY8" fmla="*/ 185057 h 2634343"/>
              <a:gd name="connsiteX9" fmla="*/ 1513114 w 2394857"/>
              <a:gd name="connsiteY9" fmla="*/ 195943 h 2634343"/>
              <a:gd name="connsiteX10" fmla="*/ 1404257 w 2394857"/>
              <a:gd name="connsiteY10" fmla="*/ 239486 h 2634343"/>
              <a:gd name="connsiteX11" fmla="*/ 1338943 w 2394857"/>
              <a:gd name="connsiteY11" fmla="*/ 250371 h 2634343"/>
              <a:gd name="connsiteX12" fmla="*/ 1251857 w 2394857"/>
              <a:gd name="connsiteY12" fmla="*/ 272143 h 2634343"/>
              <a:gd name="connsiteX13" fmla="*/ 1186543 w 2394857"/>
              <a:gd name="connsiteY13" fmla="*/ 293914 h 2634343"/>
              <a:gd name="connsiteX14" fmla="*/ 1121228 w 2394857"/>
              <a:gd name="connsiteY14" fmla="*/ 326571 h 2634343"/>
              <a:gd name="connsiteX15" fmla="*/ 1045028 w 2394857"/>
              <a:gd name="connsiteY15" fmla="*/ 370114 h 2634343"/>
              <a:gd name="connsiteX16" fmla="*/ 957943 w 2394857"/>
              <a:gd name="connsiteY16" fmla="*/ 435428 h 2634343"/>
              <a:gd name="connsiteX17" fmla="*/ 859971 w 2394857"/>
              <a:gd name="connsiteY17" fmla="*/ 489857 h 2634343"/>
              <a:gd name="connsiteX18" fmla="*/ 805543 w 2394857"/>
              <a:gd name="connsiteY18" fmla="*/ 533400 h 2634343"/>
              <a:gd name="connsiteX19" fmla="*/ 762000 w 2394857"/>
              <a:gd name="connsiteY19" fmla="*/ 555171 h 2634343"/>
              <a:gd name="connsiteX20" fmla="*/ 740228 w 2394857"/>
              <a:gd name="connsiteY20" fmla="*/ 576943 h 2634343"/>
              <a:gd name="connsiteX21" fmla="*/ 707571 w 2394857"/>
              <a:gd name="connsiteY21" fmla="*/ 587828 h 2634343"/>
              <a:gd name="connsiteX22" fmla="*/ 664028 w 2394857"/>
              <a:gd name="connsiteY22" fmla="*/ 609600 h 2634343"/>
              <a:gd name="connsiteX23" fmla="*/ 566057 w 2394857"/>
              <a:gd name="connsiteY23" fmla="*/ 685800 h 2634343"/>
              <a:gd name="connsiteX24" fmla="*/ 489857 w 2394857"/>
              <a:gd name="connsiteY24" fmla="*/ 740228 h 2634343"/>
              <a:gd name="connsiteX25" fmla="*/ 435428 w 2394857"/>
              <a:gd name="connsiteY25" fmla="*/ 783771 h 2634343"/>
              <a:gd name="connsiteX26" fmla="*/ 402771 w 2394857"/>
              <a:gd name="connsiteY26" fmla="*/ 794657 h 2634343"/>
              <a:gd name="connsiteX27" fmla="*/ 348343 w 2394857"/>
              <a:gd name="connsiteY27" fmla="*/ 870857 h 2634343"/>
              <a:gd name="connsiteX28" fmla="*/ 326571 w 2394857"/>
              <a:gd name="connsiteY28" fmla="*/ 892628 h 2634343"/>
              <a:gd name="connsiteX29" fmla="*/ 315686 w 2394857"/>
              <a:gd name="connsiteY29" fmla="*/ 936171 h 2634343"/>
              <a:gd name="connsiteX30" fmla="*/ 283028 w 2394857"/>
              <a:gd name="connsiteY30" fmla="*/ 947057 h 2634343"/>
              <a:gd name="connsiteX31" fmla="*/ 228600 w 2394857"/>
              <a:gd name="connsiteY31" fmla="*/ 1001486 h 2634343"/>
              <a:gd name="connsiteX32" fmla="*/ 206828 w 2394857"/>
              <a:gd name="connsiteY32" fmla="*/ 1023257 h 2634343"/>
              <a:gd name="connsiteX33" fmla="*/ 174171 w 2394857"/>
              <a:gd name="connsiteY33" fmla="*/ 1045028 h 2634343"/>
              <a:gd name="connsiteX34" fmla="*/ 152400 w 2394857"/>
              <a:gd name="connsiteY34" fmla="*/ 1110343 h 2634343"/>
              <a:gd name="connsiteX35" fmla="*/ 108857 w 2394857"/>
              <a:gd name="connsiteY35" fmla="*/ 1153886 h 2634343"/>
              <a:gd name="connsiteX36" fmla="*/ 97971 w 2394857"/>
              <a:gd name="connsiteY36" fmla="*/ 1186543 h 2634343"/>
              <a:gd name="connsiteX37" fmla="*/ 54428 w 2394857"/>
              <a:gd name="connsiteY37" fmla="*/ 1262743 h 2634343"/>
              <a:gd name="connsiteX38" fmla="*/ 43543 w 2394857"/>
              <a:gd name="connsiteY38" fmla="*/ 1328057 h 2634343"/>
              <a:gd name="connsiteX39" fmla="*/ 32657 w 2394857"/>
              <a:gd name="connsiteY39" fmla="*/ 1371600 h 2634343"/>
              <a:gd name="connsiteX40" fmla="*/ 21771 w 2394857"/>
              <a:gd name="connsiteY40" fmla="*/ 1513114 h 2634343"/>
              <a:gd name="connsiteX41" fmla="*/ 10886 w 2394857"/>
              <a:gd name="connsiteY41" fmla="*/ 1817914 h 2634343"/>
              <a:gd name="connsiteX42" fmla="*/ 0 w 2394857"/>
              <a:gd name="connsiteY42" fmla="*/ 2057400 h 2634343"/>
              <a:gd name="connsiteX43" fmla="*/ 10886 w 2394857"/>
              <a:gd name="connsiteY43" fmla="*/ 2634343 h 2634343"/>
              <a:gd name="connsiteX0" fmla="*/ 2394857 w 2394857"/>
              <a:gd name="connsiteY0" fmla="*/ 0 h 2634343"/>
              <a:gd name="connsiteX1" fmla="*/ 2111828 w 2394857"/>
              <a:gd name="connsiteY1" fmla="*/ 21771 h 2634343"/>
              <a:gd name="connsiteX2" fmla="*/ 2079171 w 2394857"/>
              <a:gd name="connsiteY2" fmla="*/ 32657 h 2634343"/>
              <a:gd name="connsiteX3" fmla="*/ 2013857 w 2394857"/>
              <a:gd name="connsiteY3" fmla="*/ 43543 h 2634343"/>
              <a:gd name="connsiteX4" fmla="*/ 1915886 w 2394857"/>
              <a:gd name="connsiteY4" fmla="*/ 65314 h 2634343"/>
              <a:gd name="connsiteX5" fmla="*/ 1839686 w 2394857"/>
              <a:gd name="connsiteY5" fmla="*/ 87086 h 2634343"/>
              <a:gd name="connsiteX6" fmla="*/ 1741714 w 2394857"/>
              <a:gd name="connsiteY6" fmla="*/ 119743 h 2634343"/>
              <a:gd name="connsiteX7" fmla="*/ 1621971 w 2394857"/>
              <a:gd name="connsiteY7" fmla="*/ 163286 h 2634343"/>
              <a:gd name="connsiteX8" fmla="*/ 1567543 w 2394857"/>
              <a:gd name="connsiteY8" fmla="*/ 185057 h 2634343"/>
              <a:gd name="connsiteX9" fmla="*/ 1513114 w 2394857"/>
              <a:gd name="connsiteY9" fmla="*/ 195943 h 2634343"/>
              <a:gd name="connsiteX10" fmla="*/ 1404257 w 2394857"/>
              <a:gd name="connsiteY10" fmla="*/ 239486 h 2634343"/>
              <a:gd name="connsiteX11" fmla="*/ 1338943 w 2394857"/>
              <a:gd name="connsiteY11" fmla="*/ 250371 h 2634343"/>
              <a:gd name="connsiteX12" fmla="*/ 1251857 w 2394857"/>
              <a:gd name="connsiteY12" fmla="*/ 272143 h 2634343"/>
              <a:gd name="connsiteX13" fmla="*/ 1186543 w 2394857"/>
              <a:gd name="connsiteY13" fmla="*/ 293914 h 2634343"/>
              <a:gd name="connsiteX14" fmla="*/ 1121228 w 2394857"/>
              <a:gd name="connsiteY14" fmla="*/ 326571 h 2634343"/>
              <a:gd name="connsiteX15" fmla="*/ 1045028 w 2394857"/>
              <a:gd name="connsiteY15" fmla="*/ 370114 h 2634343"/>
              <a:gd name="connsiteX16" fmla="*/ 859971 w 2394857"/>
              <a:gd name="connsiteY16" fmla="*/ 489857 h 2634343"/>
              <a:gd name="connsiteX17" fmla="*/ 805543 w 2394857"/>
              <a:gd name="connsiteY17" fmla="*/ 533400 h 2634343"/>
              <a:gd name="connsiteX18" fmla="*/ 762000 w 2394857"/>
              <a:gd name="connsiteY18" fmla="*/ 555171 h 2634343"/>
              <a:gd name="connsiteX19" fmla="*/ 740228 w 2394857"/>
              <a:gd name="connsiteY19" fmla="*/ 576943 h 2634343"/>
              <a:gd name="connsiteX20" fmla="*/ 707571 w 2394857"/>
              <a:gd name="connsiteY20" fmla="*/ 587828 h 2634343"/>
              <a:gd name="connsiteX21" fmla="*/ 664028 w 2394857"/>
              <a:gd name="connsiteY21" fmla="*/ 609600 h 2634343"/>
              <a:gd name="connsiteX22" fmla="*/ 566057 w 2394857"/>
              <a:gd name="connsiteY22" fmla="*/ 685800 h 2634343"/>
              <a:gd name="connsiteX23" fmla="*/ 489857 w 2394857"/>
              <a:gd name="connsiteY23" fmla="*/ 740228 h 2634343"/>
              <a:gd name="connsiteX24" fmla="*/ 435428 w 2394857"/>
              <a:gd name="connsiteY24" fmla="*/ 783771 h 2634343"/>
              <a:gd name="connsiteX25" fmla="*/ 402771 w 2394857"/>
              <a:gd name="connsiteY25" fmla="*/ 794657 h 2634343"/>
              <a:gd name="connsiteX26" fmla="*/ 348343 w 2394857"/>
              <a:gd name="connsiteY26" fmla="*/ 870857 h 2634343"/>
              <a:gd name="connsiteX27" fmla="*/ 326571 w 2394857"/>
              <a:gd name="connsiteY27" fmla="*/ 892628 h 2634343"/>
              <a:gd name="connsiteX28" fmla="*/ 315686 w 2394857"/>
              <a:gd name="connsiteY28" fmla="*/ 936171 h 2634343"/>
              <a:gd name="connsiteX29" fmla="*/ 283028 w 2394857"/>
              <a:gd name="connsiteY29" fmla="*/ 947057 h 2634343"/>
              <a:gd name="connsiteX30" fmla="*/ 228600 w 2394857"/>
              <a:gd name="connsiteY30" fmla="*/ 1001486 h 2634343"/>
              <a:gd name="connsiteX31" fmla="*/ 206828 w 2394857"/>
              <a:gd name="connsiteY31" fmla="*/ 1023257 h 2634343"/>
              <a:gd name="connsiteX32" fmla="*/ 174171 w 2394857"/>
              <a:gd name="connsiteY32" fmla="*/ 1045028 h 2634343"/>
              <a:gd name="connsiteX33" fmla="*/ 152400 w 2394857"/>
              <a:gd name="connsiteY33" fmla="*/ 1110343 h 2634343"/>
              <a:gd name="connsiteX34" fmla="*/ 108857 w 2394857"/>
              <a:gd name="connsiteY34" fmla="*/ 1153886 h 2634343"/>
              <a:gd name="connsiteX35" fmla="*/ 97971 w 2394857"/>
              <a:gd name="connsiteY35" fmla="*/ 1186543 h 2634343"/>
              <a:gd name="connsiteX36" fmla="*/ 54428 w 2394857"/>
              <a:gd name="connsiteY36" fmla="*/ 1262743 h 2634343"/>
              <a:gd name="connsiteX37" fmla="*/ 43543 w 2394857"/>
              <a:gd name="connsiteY37" fmla="*/ 1328057 h 2634343"/>
              <a:gd name="connsiteX38" fmla="*/ 32657 w 2394857"/>
              <a:gd name="connsiteY38" fmla="*/ 1371600 h 2634343"/>
              <a:gd name="connsiteX39" fmla="*/ 21771 w 2394857"/>
              <a:gd name="connsiteY39" fmla="*/ 1513114 h 2634343"/>
              <a:gd name="connsiteX40" fmla="*/ 10886 w 2394857"/>
              <a:gd name="connsiteY40" fmla="*/ 1817914 h 2634343"/>
              <a:gd name="connsiteX41" fmla="*/ 0 w 2394857"/>
              <a:gd name="connsiteY41" fmla="*/ 2057400 h 2634343"/>
              <a:gd name="connsiteX42" fmla="*/ 10886 w 2394857"/>
              <a:gd name="connsiteY42" fmla="*/ 2634343 h 2634343"/>
              <a:gd name="connsiteX0" fmla="*/ 2394857 w 2394857"/>
              <a:gd name="connsiteY0" fmla="*/ 0 h 2634343"/>
              <a:gd name="connsiteX1" fmla="*/ 2111828 w 2394857"/>
              <a:gd name="connsiteY1" fmla="*/ 21771 h 2634343"/>
              <a:gd name="connsiteX2" fmla="*/ 2079171 w 2394857"/>
              <a:gd name="connsiteY2" fmla="*/ 32657 h 2634343"/>
              <a:gd name="connsiteX3" fmla="*/ 2013857 w 2394857"/>
              <a:gd name="connsiteY3" fmla="*/ 43543 h 2634343"/>
              <a:gd name="connsiteX4" fmla="*/ 1915886 w 2394857"/>
              <a:gd name="connsiteY4" fmla="*/ 65314 h 2634343"/>
              <a:gd name="connsiteX5" fmla="*/ 1839686 w 2394857"/>
              <a:gd name="connsiteY5" fmla="*/ 87086 h 2634343"/>
              <a:gd name="connsiteX6" fmla="*/ 1741714 w 2394857"/>
              <a:gd name="connsiteY6" fmla="*/ 119743 h 2634343"/>
              <a:gd name="connsiteX7" fmla="*/ 1621971 w 2394857"/>
              <a:gd name="connsiteY7" fmla="*/ 163286 h 2634343"/>
              <a:gd name="connsiteX8" fmla="*/ 1567543 w 2394857"/>
              <a:gd name="connsiteY8" fmla="*/ 185057 h 2634343"/>
              <a:gd name="connsiteX9" fmla="*/ 1513114 w 2394857"/>
              <a:gd name="connsiteY9" fmla="*/ 195943 h 2634343"/>
              <a:gd name="connsiteX10" fmla="*/ 1404257 w 2394857"/>
              <a:gd name="connsiteY10" fmla="*/ 239486 h 2634343"/>
              <a:gd name="connsiteX11" fmla="*/ 1338943 w 2394857"/>
              <a:gd name="connsiteY11" fmla="*/ 250371 h 2634343"/>
              <a:gd name="connsiteX12" fmla="*/ 1251857 w 2394857"/>
              <a:gd name="connsiteY12" fmla="*/ 272143 h 2634343"/>
              <a:gd name="connsiteX13" fmla="*/ 1186543 w 2394857"/>
              <a:gd name="connsiteY13" fmla="*/ 293914 h 2634343"/>
              <a:gd name="connsiteX14" fmla="*/ 1121228 w 2394857"/>
              <a:gd name="connsiteY14" fmla="*/ 326571 h 2634343"/>
              <a:gd name="connsiteX15" fmla="*/ 1045028 w 2394857"/>
              <a:gd name="connsiteY15" fmla="*/ 370114 h 2634343"/>
              <a:gd name="connsiteX16" fmla="*/ 859971 w 2394857"/>
              <a:gd name="connsiteY16" fmla="*/ 489857 h 2634343"/>
              <a:gd name="connsiteX17" fmla="*/ 762000 w 2394857"/>
              <a:gd name="connsiteY17" fmla="*/ 555171 h 2634343"/>
              <a:gd name="connsiteX18" fmla="*/ 740228 w 2394857"/>
              <a:gd name="connsiteY18" fmla="*/ 576943 h 2634343"/>
              <a:gd name="connsiteX19" fmla="*/ 707571 w 2394857"/>
              <a:gd name="connsiteY19" fmla="*/ 587828 h 2634343"/>
              <a:gd name="connsiteX20" fmla="*/ 664028 w 2394857"/>
              <a:gd name="connsiteY20" fmla="*/ 609600 h 2634343"/>
              <a:gd name="connsiteX21" fmla="*/ 566057 w 2394857"/>
              <a:gd name="connsiteY21" fmla="*/ 685800 h 2634343"/>
              <a:gd name="connsiteX22" fmla="*/ 489857 w 2394857"/>
              <a:gd name="connsiteY22" fmla="*/ 740228 h 2634343"/>
              <a:gd name="connsiteX23" fmla="*/ 435428 w 2394857"/>
              <a:gd name="connsiteY23" fmla="*/ 783771 h 2634343"/>
              <a:gd name="connsiteX24" fmla="*/ 402771 w 2394857"/>
              <a:gd name="connsiteY24" fmla="*/ 794657 h 2634343"/>
              <a:gd name="connsiteX25" fmla="*/ 348343 w 2394857"/>
              <a:gd name="connsiteY25" fmla="*/ 870857 h 2634343"/>
              <a:gd name="connsiteX26" fmla="*/ 326571 w 2394857"/>
              <a:gd name="connsiteY26" fmla="*/ 892628 h 2634343"/>
              <a:gd name="connsiteX27" fmla="*/ 315686 w 2394857"/>
              <a:gd name="connsiteY27" fmla="*/ 936171 h 2634343"/>
              <a:gd name="connsiteX28" fmla="*/ 283028 w 2394857"/>
              <a:gd name="connsiteY28" fmla="*/ 947057 h 2634343"/>
              <a:gd name="connsiteX29" fmla="*/ 228600 w 2394857"/>
              <a:gd name="connsiteY29" fmla="*/ 1001486 h 2634343"/>
              <a:gd name="connsiteX30" fmla="*/ 206828 w 2394857"/>
              <a:gd name="connsiteY30" fmla="*/ 1023257 h 2634343"/>
              <a:gd name="connsiteX31" fmla="*/ 174171 w 2394857"/>
              <a:gd name="connsiteY31" fmla="*/ 1045028 h 2634343"/>
              <a:gd name="connsiteX32" fmla="*/ 152400 w 2394857"/>
              <a:gd name="connsiteY32" fmla="*/ 1110343 h 2634343"/>
              <a:gd name="connsiteX33" fmla="*/ 108857 w 2394857"/>
              <a:gd name="connsiteY33" fmla="*/ 1153886 h 2634343"/>
              <a:gd name="connsiteX34" fmla="*/ 97971 w 2394857"/>
              <a:gd name="connsiteY34" fmla="*/ 1186543 h 2634343"/>
              <a:gd name="connsiteX35" fmla="*/ 54428 w 2394857"/>
              <a:gd name="connsiteY35" fmla="*/ 1262743 h 2634343"/>
              <a:gd name="connsiteX36" fmla="*/ 43543 w 2394857"/>
              <a:gd name="connsiteY36" fmla="*/ 1328057 h 2634343"/>
              <a:gd name="connsiteX37" fmla="*/ 32657 w 2394857"/>
              <a:gd name="connsiteY37" fmla="*/ 1371600 h 2634343"/>
              <a:gd name="connsiteX38" fmla="*/ 21771 w 2394857"/>
              <a:gd name="connsiteY38" fmla="*/ 1513114 h 2634343"/>
              <a:gd name="connsiteX39" fmla="*/ 10886 w 2394857"/>
              <a:gd name="connsiteY39" fmla="*/ 1817914 h 2634343"/>
              <a:gd name="connsiteX40" fmla="*/ 0 w 2394857"/>
              <a:gd name="connsiteY40" fmla="*/ 2057400 h 2634343"/>
              <a:gd name="connsiteX41" fmla="*/ 10886 w 2394857"/>
              <a:gd name="connsiteY41" fmla="*/ 2634343 h 2634343"/>
              <a:gd name="connsiteX0" fmla="*/ 2394857 w 2394857"/>
              <a:gd name="connsiteY0" fmla="*/ 0 h 2634343"/>
              <a:gd name="connsiteX1" fmla="*/ 2111828 w 2394857"/>
              <a:gd name="connsiteY1" fmla="*/ 21771 h 2634343"/>
              <a:gd name="connsiteX2" fmla="*/ 2079171 w 2394857"/>
              <a:gd name="connsiteY2" fmla="*/ 32657 h 2634343"/>
              <a:gd name="connsiteX3" fmla="*/ 2013857 w 2394857"/>
              <a:gd name="connsiteY3" fmla="*/ 43543 h 2634343"/>
              <a:gd name="connsiteX4" fmla="*/ 1915886 w 2394857"/>
              <a:gd name="connsiteY4" fmla="*/ 65314 h 2634343"/>
              <a:gd name="connsiteX5" fmla="*/ 1839686 w 2394857"/>
              <a:gd name="connsiteY5" fmla="*/ 87086 h 2634343"/>
              <a:gd name="connsiteX6" fmla="*/ 1741714 w 2394857"/>
              <a:gd name="connsiteY6" fmla="*/ 119743 h 2634343"/>
              <a:gd name="connsiteX7" fmla="*/ 1621971 w 2394857"/>
              <a:gd name="connsiteY7" fmla="*/ 163286 h 2634343"/>
              <a:gd name="connsiteX8" fmla="*/ 1567543 w 2394857"/>
              <a:gd name="connsiteY8" fmla="*/ 185057 h 2634343"/>
              <a:gd name="connsiteX9" fmla="*/ 1513114 w 2394857"/>
              <a:gd name="connsiteY9" fmla="*/ 195943 h 2634343"/>
              <a:gd name="connsiteX10" fmla="*/ 1404257 w 2394857"/>
              <a:gd name="connsiteY10" fmla="*/ 239486 h 2634343"/>
              <a:gd name="connsiteX11" fmla="*/ 1338943 w 2394857"/>
              <a:gd name="connsiteY11" fmla="*/ 250371 h 2634343"/>
              <a:gd name="connsiteX12" fmla="*/ 1251857 w 2394857"/>
              <a:gd name="connsiteY12" fmla="*/ 272143 h 2634343"/>
              <a:gd name="connsiteX13" fmla="*/ 1186543 w 2394857"/>
              <a:gd name="connsiteY13" fmla="*/ 293914 h 2634343"/>
              <a:gd name="connsiteX14" fmla="*/ 1121228 w 2394857"/>
              <a:gd name="connsiteY14" fmla="*/ 326571 h 2634343"/>
              <a:gd name="connsiteX15" fmla="*/ 1045028 w 2394857"/>
              <a:gd name="connsiteY15" fmla="*/ 370114 h 2634343"/>
              <a:gd name="connsiteX16" fmla="*/ 859971 w 2394857"/>
              <a:gd name="connsiteY16" fmla="*/ 489857 h 2634343"/>
              <a:gd name="connsiteX17" fmla="*/ 762000 w 2394857"/>
              <a:gd name="connsiteY17" fmla="*/ 555171 h 2634343"/>
              <a:gd name="connsiteX18" fmla="*/ 740228 w 2394857"/>
              <a:gd name="connsiteY18" fmla="*/ 576943 h 2634343"/>
              <a:gd name="connsiteX19" fmla="*/ 664028 w 2394857"/>
              <a:gd name="connsiteY19" fmla="*/ 609600 h 2634343"/>
              <a:gd name="connsiteX20" fmla="*/ 566057 w 2394857"/>
              <a:gd name="connsiteY20" fmla="*/ 685800 h 2634343"/>
              <a:gd name="connsiteX21" fmla="*/ 489857 w 2394857"/>
              <a:gd name="connsiteY21" fmla="*/ 740228 h 2634343"/>
              <a:gd name="connsiteX22" fmla="*/ 435428 w 2394857"/>
              <a:gd name="connsiteY22" fmla="*/ 783771 h 2634343"/>
              <a:gd name="connsiteX23" fmla="*/ 402771 w 2394857"/>
              <a:gd name="connsiteY23" fmla="*/ 794657 h 2634343"/>
              <a:gd name="connsiteX24" fmla="*/ 348343 w 2394857"/>
              <a:gd name="connsiteY24" fmla="*/ 870857 h 2634343"/>
              <a:gd name="connsiteX25" fmla="*/ 326571 w 2394857"/>
              <a:gd name="connsiteY25" fmla="*/ 892628 h 2634343"/>
              <a:gd name="connsiteX26" fmla="*/ 315686 w 2394857"/>
              <a:gd name="connsiteY26" fmla="*/ 936171 h 2634343"/>
              <a:gd name="connsiteX27" fmla="*/ 283028 w 2394857"/>
              <a:gd name="connsiteY27" fmla="*/ 947057 h 2634343"/>
              <a:gd name="connsiteX28" fmla="*/ 228600 w 2394857"/>
              <a:gd name="connsiteY28" fmla="*/ 1001486 h 2634343"/>
              <a:gd name="connsiteX29" fmla="*/ 206828 w 2394857"/>
              <a:gd name="connsiteY29" fmla="*/ 1023257 h 2634343"/>
              <a:gd name="connsiteX30" fmla="*/ 174171 w 2394857"/>
              <a:gd name="connsiteY30" fmla="*/ 1045028 h 2634343"/>
              <a:gd name="connsiteX31" fmla="*/ 152400 w 2394857"/>
              <a:gd name="connsiteY31" fmla="*/ 1110343 h 2634343"/>
              <a:gd name="connsiteX32" fmla="*/ 108857 w 2394857"/>
              <a:gd name="connsiteY32" fmla="*/ 1153886 h 2634343"/>
              <a:gd name="connsiteX33" fmla="*/ 97971 w 2394857"/>
              <a:gd name="connsiteY33" fmla="*/ 1186543 h 2634343"/>
              <a:gd name="connsiteX34" fmla="*/ 54428 w 2394857"/>
              <a:gd name="connsiteY34" fmla="*/ 1262743 h 2634343"/>
              <a:gd name="connsiteX35" fmla="*/ 43543 w 2394857"/>
              <a:gd name="connsiteY35" fmla="*/ 1328057 h 2634343"/>
              <a:gd name="connsiteX36" fmla="*/ 32657 w 2394857"/>
              <a:gd name="connsiteY36" fmla="*/ 1371600 h 2634343"/>
              <a:gd name="connsiteX37" fmla="*/ 21771 w 2394857"/>
              <a:gd name="connsiteY37" fmla="*/ 1513114 h 2634343"/>
              <a:gd name="connsiteX38" fmla="*/ 10886 w 2394857"/>
              <a:gd name="connsiteY38" fmla="*/ 1817914 h 2634343"/>
              <a:gd name="connsiteX39" fmla="*/ 0 w 2394857"/>
              <a:gd name="connsiteY39" fmla="*/ 2057400 h 2634343"/>
              <a:gd name="connsiteX40" fmla="*/ 10886 w 2394857"/>
              <a:gd name="connsiteY40" fmla="*/ 2634343 h 2634343"/>
              <a:gd name="connsiteX0" fmla="*/ 2394857 w 2394857"/>
              <a:gd name="connsiteY0" fmla="*/ 0 h 2634343"/>
              <a:gd name="connsiteX1" fmla="*/ 2111828 w 2394857"/>
              <a:gd name="connsiteY1" fmla="*/ 21771 h 2634343"/>
              <a:gd name="connsiteX2" fmla="*/ 2079171 w 2394857"/>
              <a:gd name="connsiteY2" fmla="*/ 32657 h 2634343"/>
              <a:gd name="connsiteX3" fmla="*/ 2013857 w 2394857"/>
              <a:gd name="connsiteY3" fmla="*/ 43543 h 2634343"/>
              <a:gd name="connsiteX4" fmla="*/ 1915886 w 2394857"/>
              <a:gd name="connsiteY4" fmla="*/ 65314 h 2634343"/>
              <a:gd name="connsiteX5" fmla="*/ 1839686 w 2394857"/>
              <a:gd name="connsiteY5" fmla="*/ 87086 h 2634343"/>
              <a:gd name="connsiteX6" fmla="*/ 1741714 w 2394857"/>
              <a:gd name="connsiteY6" fmla="*/ 119743 h 2634343"/>
              <a:gd name="connsiteX7" fmla="*/ 1621971 w 2394857"/>
              <a:gd name="connsiteY7" fmla="*/ 163286 h 2634343"/>
              <a:gd name="connsiteX8" fmla="*/ 1567543 w 2394857"/>
              <a:gd name="connsiteY8" fmla="*/ 185057 h 2634343"/>
              <a:gd name="connsiteX9" fmla="*/ 1513114 w 2394857"/>
              <a:gd name="connsiteY9" fmla="*/ 195943 h 2634343"/>
              <a:gd name="connsiteX10" fmla="*/ 1404257 w 2394857"/>
              <a:gd name="connsiteY10" fmla="*/ 239486 h 2634343"/>
              <a:gd name="connsiteX11" fmla="*/ 1338943 w 2394857"/>
              <a:gd name="connsiteY11" fmla="*/ 250371 h 2634343"/>
              <a:gd name="connsiteX12" fmla="*/ 1251857 w 2394857"/>
              <a:gd name="connsiteY12" fmla="*/ 272143 h 2634343"/>
              <a:gd name="connsiteX13" fmla="*/ 1186543 w 2394857"/>
              <a:gd name="connsiteY13" fmla="*/ 293914 h 2634343"/>
              <a:gd name="connsiteX14" fmla="*/ 1121228 w 2394857"/>
              <a:gd name="connsiteY14" fmla="*/ 326571 h 2634343"/>
              <a:gd name="connsiteX15" fmla="*/ 1045028 w 2394857"/>
              <a:gd name="connsiteY15" fmla="*/ 370114 h 2634343"/>
              <a:gd name="connsiteX16" fmla="*/ 859971 w 2394857"/>
              <a:gd name="connsiteY16" fmla="*/ 489857 h 2634343"/>
              <a:gd name="connsiteX17" fmla="*/ 762000 w 2394857"/>
              <a:gd name="connsiteY17" fmla="*/ 555171 h 2634343"/>
              <a:gd name="connsiteX18" fmla="*/ 740228 w 2394857"/>
              <a:gd name="connsiteY18" fmla="*/ 576943 h 2634343"/>
              <a:gd name="connsiteX19" fmla="*/ 664028 w 2394857"/>
              <a:gd name="connsiteY19" fmla="*/ 609600 h 2634343"/>
              <a:gd name="connsiteX20" fmla="*/ 489857 w 2394857"/>
              <a:gd name="connsiteY20" fmla="*/ 740228 h 2634343"/>
              <a:gd name="connsiteX21" fmla="*/ 435428 w 2394857"/>
              <a:gd name="connsiteY21" fmla="*/ 783771 h 2634343"/>
              <a:gd name="connsiteX22" fmla="*/ 402771 w 2394857"/>
              <a:gd name="connsiteY22" fmla="*/ 794657 h 2634343"/>
              <a:gd name="connsiteX23" fmla="*/ 348343 w 2394857"/>
              <a:gd name="connsiteY23" fmla="*/ 870857 h 2634343"/>
              <a:gd name="connsiteX24" fmla="*/ 326571 w 2394857"/>
              <a:gd name="connsiteY24" fmla="*/ 892628 h 2634343"/>
              <a:gd name="connsiteX25" fmla="*/ 315686 w 2394857"/>
              <a:gd name="connsiteY25" fmla="*/ 936171 h 2634343"/>
              <a:gd name="connsiteX26" fmla="*/ 283028 w 2394857"/>
              <a:gd name="connsiteY26" fmla="*/ 947057 h 2634343"/>
              <a:gd name="connsiteX27" fmla="*/ 228600 w 2394857"/>
              <a:gd name="connsiteY27" fmla="*/ 1001486 h 2634343"/>
              <a:gd name="connsiteX28" fmla="*/ 206828 w 2394857"/>
              <a:gd name="connsiteY28" fmla="*/ 1023257 h 2634343"/>
              <a:gd name="connsiteX29" fmla="*/ 174171 w 2394857"/>
              <a:gd name="connsiteY29" fmla="*/ 1045028 h 2634343"/>
              <a:gd name="connsiteX30" fmla="*/ 152400 w 2394857"/>
              <a:gd name="connsiteY30" fmla="*/ 1110343 h 2634343"/>
              <a:gd name="connsiteX31" fmla="*/ 108857 w 2394857"/>
              <a:gd name="connsiteY31" fmla="*/ 1153886 h 2634343"/>
              <a:gd name="connsiteX32" fmla="*/ 97971 w 2394857"/>
              <a:gd name="connsiteY32" fmla="*/ 1186543 h 2634343"/>
              <a:gd name="connsiteX33" fmla="*/ 54428 w 2394857"/>
              <a:gd name="connsiteY33" fmla="*/ 1262743 h 2634343"/>
              <a:gd name="connsiteX34" fmla="*/ 43543 w 2394857"/>
              <a:gd name="connsiteY34" fmla="*/ 1328057 h 2634343"/>
              <a:gd name="connsiteX35" fmla="*/ 32657 w 2394857"/>
              <a:gd name="connsiteY35" fmla="*/ 1371600 h 2634343"/>
              <a:gd name="connsiteX36" fmla="*/ 21771 w 2394857"/>
              <a:gd name="connsiteY36" fmla="*/ 1513114 h 2634343"/>
              <a:gd name="connsiteX37" fmla="*/ 10886 w 2394857"/>
              <a:gd name="connsiteY37" fmla="*/ 1817914 h 2634343"/>
              <a:gd name="connsiteX38" fmla="*/ 0 w 2394857"/>
              <a:gd name="connsiteY38" fmla="*/ 2057400 h 2634343"/>
              <a:gd name="connsiteX39" fmla="*/ 10886 w 2394857"/>
              <a:gd name="connsiteY39" fmla="*/ 2634343 h 2634343"/>
              <a:gd name="connsiteX0" fmla="*/ 2394857 w 2394857"/>
              <a:gd name="connsiteY0" fmla="*/ 0 h 2634343"/>
              <a:gd name="connsiteX1" fmla="*/ 2111828 w 2394857"/>
              <a:gd name="connsiteY1" fmla="*/ 21771 h 2634343"/>
              <a:gd name="connsiteX2" fmla="*/ 2079171 w 2394857"/>
              <a:gd name="connsiteY2" fmla="*/ 32657 h 2634343"/>
              <a:gd name="connsiteX3" fmla="*/ 2013857 w 2394857"/>
              <a:gd name="connsiteY3" fmla="*/ 43543 h 2634343"/>
              <a:gd name="connsiteX4" fmla="*/ 1915886 w 2394857"/>
              <a:gd name="connsiteY4" fmla="*/ 65314 h 2634343"/>
              <a:gd name="connsiteX5" fmla="*/ 1839686 w 2394857"/>
              <a:gd name="connsiteY5" fmla="*/ 87086 h 2634343"/>
              <a:gd name="connsiteX6" fmla="*/ 1741714 w 2394857"/>
              <a:gd name="connsiteY6" fmla="*/ 119743 h 2634343"/>
              <a:gd name="connsiteX7" fmla="*/ 1621971 w 2394857"/>
              <a:gd name="connsiteY7" fmla="*/ 163286 h 2634343"/>
              <a:gd name="connsiteX8" fmla="*/ 1567543 w 2394857"/>
              <a:gd name="connsiteY8" fmla="*/ 185057 h 2634343"/>
              <a:gd name="connsiteX9" fmla="*/ 1513114 w 2394857"/>
              <a:gd name="connsiteY9" fmla="*/ 195943 h 2634343"/>
              <a:gd name="connsiteX10" fmla="*/ 1404257 w 2394857"/>
              <a:gd name="connsiteY10" fmla="*/ 239486 h 2634343"/>
              <a:gd name="connsiteX11" fmla="*/ 1338943 w 2394857"/>
              <a:gd name="connsiteY11" fmla="*/ 250371 h 2634343"/>
              <a:gd name="connsiteX12" fmla="*/ 1251857 w 2394857"/>
              <a:gd name="connsiteY12" fmla="*/ 272143 h 2634343"/>
              <a:gd name="connsiteX13" fmla="*/ 1186543 w 2394857"/>
              <a:gd name="connsiteY13" fmla="*/ 293914 h 2634343"/>
              <a:gd name="connsiteX14" fmla="*/ 1121228 w 2394857"/>
              <a:gd name="connsiteY14" fmla="*/ 326571 h 2634343"/>
              <a:gd name="connsiteX15" fmla="*/ 1045028 w 2394857"/>
              <a:gd name="connsiteY15" fmla="*/ 370114 h 2634343"/>
              <a:gd name="connsiteX16" fmla="*/ 859971 w 2394857"/>
              <a:gd name="connsiteY16" fmla="*/ 489857 h 2634343"/>
              <a:gd name="connsiteX17" fmla="*/ 762000 w 2394857"/>
              <a:gd name="connsiteY17" fmla="*/ 555171 h 2634343"/>
              <a:gd name="connsiteX18" fmla="*/ 740228 w 2394857"/>
              <a:gd name="connsiteY18" fmla="*/ 576943 h 2634343"/>
              <a:gd name="connsiteX19" fmla="*/ 664028 w 2394857"/>
              <a:gd name="connsiteY19" fmla="*/ 609600 h 2634343"/>
              <a:gd name="connsiteX20" fmla="*/ 489857 w 2394857"/>
              <a:gd name="connsiteY20" fmla="*/ 740228 h 2634343"/>
              <a:gd name="connsiteX21" fmla="*/ 435428 w 2394857"/>
              <a:gd name="connsiteY21" fmla="*/ 783771 h 2634343"/>
              <a:gd name="connsiteX22" fmla="*/ 402771 w 2394857"/>
              <a:gd name="connsiteY22" fmla="*/ 794657 h 2634343"/>
              <a:gd name="connsiteX23" fmla="*/ 348343 w 2394857"/>
              <a:gd name="connsiteY23" fmla="*/ 870857 h 2634343"/>
              <a:gd name="connsiteX24" fmla="*/ 315686 w 2394857"/>
              <a:gd name="connsiteY24" fmla="*/ 936171 h 2634343"/>
              <a:gd name="connsiteX25" fmla="*/ 283028 w 2394857"/>
              <a:gd name="connsiteY25" fmla="*/ 947057 h 2634343"/>
              <a:gd name="connsiteX26" fmla="*/ 228600 w 2394857"/>
              <a:gd name="connsiteY26" fmla="*/ 1001486 h 2634343"/>
              <a:gd name="connsiteX27" fmla="*/ 206828 w 2394857"/>
              <a:gd name="connsiteY27" fmla="*/ 1023257 h 2634343"/>
              <a:gd name="connsiteX28" fmla="*/ 174171 w 2394857"/>
              <a:gd name="connsiteY28" fmla="*/ 1045028 h 2634343"/>
              <a:gd name="connsiteX29" fmla="*/ 152400 w 2394857"/>
              <a:gd name="connsiteY29" fmla="*/ 1110343 h 2634343"/>
              <a:gd name="connsiteX30" fmla="*/ 108857 w 2394857"/>
              <a:gd name="connsiteY30" fmla="*/ 1153886 h 2634343"/>
              <a:gd name="connsiteX31" fmla="*/ 97971 w 2394857"/>
              <a:gd name="connsiteY31" fmla="*/ 1186543 h 2634343"/>
              <a:gd name="connsiteX32" fmla="*/ 54428 w 2394857"/>
              <a:gd name="connsiteY32" fmla="*/ 1262743 h 2634343"/>
              <a:gd name="connsiteX33" fmla="*/ 43543 w 2394857"/>
              <a:gd name="connsiteY33" fmla="*/ 1328057 h 2634343"/>
              <a:gd name="connsiteX34" fmla="*/ 32657 w 2394857"/>
              <a:gd name="connsiteY34" fmla="*/ 1371600 h 2634343"/>
              <a:gd name="connsiteX35" fmla="*/ 21771 w 2394857"/>
              <a:gd name="connsiteY35" fmla="*/ 1513114 h 2634343"/>
              <a:gd name="connsiteX36" fmla="*/ 10886 w 2394857"/>
              <a:gd name="connsiteY36" fmla="*/ 1817914 h 2634343"/>
              <a:gd name="connsiteX37" fmla="*/ 0 w 2394857"/>
              <a:gd name="connsiteY37" fmla="*/ 2057400 h 2634343"/>
              <a:gd name="connsiteX38" fmla="*/ 10886 w 2394857"/>
              <a:gd name="connsiteY38" fmla="*/ 2634343 h 2634343"/>
              <a:gd name="connsiteX0" fmla="*/ 2394857 w 2394857"/>
              <a:gd name="connsiteY0" fmla="*/ 0 h 2634343"/>
              <a:gd name="connsiteX1" fmla="*/ 2111828 w 2394857"/>
              <a:gd name="connsiteY1" fmla="*/ 21771 h 2634343"/>
              <a:gd name="connsiteX2" fmla="*/ 2079171 w 2394857"/>
              <a:gd name="connsiteY2" fmla="*/ 32657 h 2634343"/>
              <a:gd name="connsiteX3" fmla="*/ 2013857 w 2394857"/>
              <a:gd name="connsiteY3" fmla="*/ 43543 h 2634343"/>
              <a:gd name="connsiteX4" fmla="*/ 1915886 w 2394857"/>
              <a:gd name="connsiteY4" fmla="*/ 65314 h 2634343"/>
              <a:gd name="connsiteX5" fmla="*/ 1839686 w 2394857"/>
              <a:gd name="connsiteY5" fmla="*/ 87086 h 2634343"/>
              <a:gd name="connsiteX6" fmla="*/ 1741714 w 2394857"/>
              <a:gd name="connsiteY6" fmla="*/ 119743 h 2634343"/>
              <a:gd name="connsiteX7" fmla="*/ 1621971 w 2394857"/>
              <a:gd name="connsiteY7" fmla="*/ 163286 h 2634343"/>
              <a:gd name="connsiteX8" fmla="*/ 1567543 w 2394857"/>
              <a:gd name="connsiteY8" fmla="*/ 185057 h 2634343"/>
              <a:gd name="connsiteX9" fmla="*/ 1513114 w 2394857"/>
              <a:gd name="connsiteY9" fmla="*/ 195943 h 2634343"/>
              <a:gd name="connsiteX10" fmla="*/ 1404257 w 2394857"/>
              <a:gd name="connsiteY10" fmla="*/ 239486 h 2634343"/>
              <a:gd name="connsiteX11" fmla="*/ 1338943 w 2394857"/>
              <a:gd name="connsiteY11" fmla="*/ 250371 h 2634343"/>
              <a:gd name="connsiteX12" fmla="*/ 1251857 w 2394857"/>
              <a:gd name="connsiteY12" fmla="*/ 272143 h 2634343"/>
              <a:gd name="connsiteX13" fmla="*/ 1186543 w 2394857"/>
              <a:gd name="connsiteY13" fmla="*/ 293914 h 2634343"/>
              <a:gd name="connsiteX14" fmla="*/ 1121228 w 2394857"/>
              <a:gd name="connsiteY14" fmla="*/ 326571 h 2634343"/>
              <a:gd name="connsiteX15" fmla="*/ 1045028 w 2394857"/>
              <a:gd name="connsiteY15" fmla="*/ 370114 h 2634343"/>
              <a:gd name="connsiteX16" fmla="*/ 859971 w 2394857"/>
              <a:gd name="connsiteY16" fmla="*/ 489857 h 2634343"/>
              <a:gd name="connsiteX17" fmla="*/ 762000 w 2394857"/>
              <a:gd name="connsiteY17" fmla="*/ 555171 h 2634343"/>
              <a:gd name="connsiteX18" fmla="*/ 740228 w 2394857"/>
              <a:gd name="connsiteY18" fmla="*/ 576943 h 2634343"/>
              <a:gd name="connsiteX19" fmla="*/ 664028 w 2394857"/>
              <a:gd name="connsiteY19" fmla="*/ 609600 h 2634343"/>
              <a:gd name="connsiteX20" fmla="*/ 489857 w 2394857"/>
              <a:gd name="connsiteY20" fmla="*/ 740228 h 2634343"/>
              <a:gd name="connsiteX21" fmla="*/ 435428 w 2394857"/>
              <a:gd name="connsiteY21" fmla="*/ 783771 h 2634343"/>
              <a:gd name="connsiteX22" fmla="*/ 402771 w 2394857"/>
              <a:gd name="connsiteY22" fmla="*/ 794657 h 2634343"/>
              <a:gd name="connsiteX23" fmla="*/ 348343 w 2394857"/>
              <a:gd name="connsiteY23" fmla="*/ 870857 h 2634343"/>
              <a:gd name="connsiteX24" fmla="*/ 315686 w 2394857"/>
              <a:gd name="connsiteY24" fmla="*/ 936171 h 2634343"/>
              <a:gd name="connsiteX25" fmla="*/ 283028 w 2394857"/>
              <a:gd name="connsiteY25" fmla="*/ 947057 h 2634343"/>
              <a:gd name="connsiteX26" fmla="*/ 228600 w 2394857"/>
              <a:gd name="connsiteY26" fmla="*/ 1001486 h 2634343"/>
              <a:gd name="connsiteX27" fmla="*/ 174171 w 2394857"/>
              <a:gd name="connsiteY27" fmla="*/ 1045028 h 2634343"/>
              <a:gd name="connsiteX28" fmla="*/ 152400 w 2394857"/>
              <a:gd name="connsiteY28" fmla="*/ 1110343 h 2634343"/>
              <a:gd name="connsiteX29" fmla="*/ 108857 w 2394857"/>
              <a:gd name="connsiteY29" fmla="*/ 1153886 h 2634343"/>
              <a:gd name="connsiteX30" fmla="*/ 97971 w 2394857"/>
              <a:gd name="connsiteY30" fmla="*/ 1186543 h 2634343"/>
              <a:gd name="connsiteX31" fmla="*/ 54428 w 2394857"/>
              <a:gd name="connsiteY31" fmla="*/ 1262743 h 2634343"/>
              <a:gd name="connsiteX32" fmla="*/ 43543 w 2394857"/>
              <a:gd name="connsiteY32" fmla="*/ 1328057 h 2634343"/>
              <a:gd name="connsiteX33" fmla="*/ 32657 w 2394857"/>
              <a:gd name="connsiteY33" fmla="*/ 1371600 h 2634343"/>
              <a:gd name="connsiteX34" fmla="*/ 21771 w 2394857"/>
              <a:gd name="connsiteY34" fmla="*/ 1513114 h 2634343"/>
              <a:gd name="connsiteX35" fmla="*/ 10886 w 2394857"/>
              <a:gd name="connsiteY35" fmla="*/ 1817914 h 2634343"/>
              <a:gd name="connsiteX36" fmla="*/ 0 w 2394857"/>
              <a:gd name="connsiteY36" fmla="*/ 2057400 h 2634343"/>
              <a:gd name="connsiteX37" fmla="*/ 10886 w 2394857"/>
              <a:gd name="connsiteY37" fmla="*/ 2634343 h 2634343"/>
              <a:gd name="connsiteX0" fmla="*/ 2394857 w 2394857"/>
              <a:gd name="connsiteY0" fmla="*/ 0 h 2634343"/>
              <a:gd name="connsiteX1" fmla="*/ 2111828 w 2394857"/>
              <a:gd name="connsiteY1" fmla="*/ 21771 h 2634343"/>
              <a:gd name="connsiteX2" fmla="*/ 2079171 w 2394857"/>
              <a:gd name="connsiteY2" fmla="*/ 32657 h 2634343"/>
              <a:gd name="connsiteX3" fmla="*/ 2013857 w 2394857"/>
              <a:gd name="connsiteY3" fmla="*/ 43543 h 2634343"/>
              <a:gd name="connsiteX4" fmla="*/ 1915886 w 2394857"/>
              <a:gd name="connsiteY4" fmla="*/ 65314 h 2634343"/>
              <a:gd name="connsiteX5" fmla="*/ 1839686 w 2394857"/>
              <a:gd name="connsiteY5" fmla="*/ 87086 h 2634343"/>
              <a:gd name="connsiteX6" fmla="*/ 1741714 w 2394857"/>
              <a:gd name="connsiteY6" fmla="*/ 119743 h 2634343"/>
              <a:gd name="connsiteX7" fmla="*/ 1621971 w 2394857"/>
              <a:gd name="connsiteY7" fmla="*/ 163286 h 2634343"/>
              <a:gd name="connsiteX8" fmla="*/ 1567543 w 2394857"/>
              <a:gd name="connsiteY8" fmla="*/ 185057 h 2634343"/>
              <a:gd name="connsiteX9" fmla="*/ 1513114 w 2394857"/>
              <a:gd name="connsiteY9" fmla="*/ 195943 h 2634343"/>
              <a:gd name="connsiteX10" fmla="*/ 1404257 w 2394857"/>
              <a:gd name="connsiteY10" fmla="*/ 239486 h 2634343"/>
              <a:gd name="connsiteX11" fmla="*/ 1338943 w 2394857"/>
              <a:gd name="connsiteY11" fmla="*/ 250371 h 2634343"/>
              <a:gd name="connsiteX12" fmla="*/ 1251857 w 2394857"/>
              <a:gd name="connsiteY12" fmla="*/ 272143 h 2634343"/>
              <a:gd name="connsiteX13" fmla="*/ 1186543 w 2394857"/>
              <a:gd name="connsiteY13" fmla="*/ 293914 h 2634343"/>
              <a:gd name="connsiteX14" fmla="*/ 1121228 w 2394857"/>
              <a:gd name="connsiteY14" fmla="*/ 326571 h 2634343"/>
              <a:gd name="connsiteX15" fmla="*/ 1045028 w 2394857"/>
              <a:gd name="connsiteY15" fmla="*/ 370114 h 2634343"/>
              <a:gd name="connsiteX16" fmla="*/ 859971 w 2394857"/>
              <a:gd name="connsiteY16" fmla="*/ 489857 h 2634343"/>
              <a:gd name="connsiteX17" fmla="*/ 762000 w 2394857"/>
              <a:gd name="connsiteY17" fmla="*/ 555171 h 2634343"/>
              <a:gd name="connsiteX18" fmla="*/ 740228 w 2394857"/>
              <a:gd name="connsiteY18" fmla="*/ 576943 h 2634343"/>
              <a:gd name="connsiteX19" fmla="*/ 664028 w 2394857"/>
              <a:gd name="connsiteY19" fmla="*/ 609600 h 2634343"/>
              <a:gd name="connsiteX20" fmla="*/ 489857 w 2394857"/>
              <a:gd name="connsiteY20" fmla="*/ 740228 h 2634343"/>
              <a:gd name="connsiteX21" fmla="*/ 435428 w 2394857"/>
              <a:gd name="connsiteY21" fmla="*/ 783771 h 2634343"/>
              <a:gd name="connsiteX22" fmla="*/ 402771 w 2394857"/>
              <a:gd name="connsiteY22" fmla="*/ 794657 h 2634343"/>
              <a:gd name="connsiteX23" fmla="*/ 348343 w 2394857"/>
              <a:gd name="connsiteY23" fmla="*/ 870857 h 2634343"/>
              <a:gd name="connsiteX24" fmla="*/ 315686 w 2394857"/>
              <a:gd name="connsiteY24" fmla="*/ 936171 h 2634343"/>
              <a:gd name="connsiteX25" fmla="*/ 283028 w 2394857"/>
              <a:gd name="connsiteY25" fmla="*/ 947057 h 2634343"/>
              <a:gd name="connsiteX26" fmla="*/ 228600 w 2394857"/>
              <a:gd name="connsiteY26" fmla="*/ 1001486 h 2634343"/>
              <a:gd name="connsiteX27" fmla="*/ 174171 w 2394857"/>
              <a:gd name="connsiteY27" fmla="*/ 1045028 h 2634343"/>
              <a:gd name="connsiteX28" fmla="*/ 152400 w 2394857"/>
              <a:gd name="connsiteY28" fmla="*/ 1110343 h 2634343"/>
              <a:gd name="connsiteX29" fmla="*/ 108857 w 2394857"/>
              <a:gd name="connsiteY29" fmla="*/ 1153886 h 2634343"/>
              <a:gd name="connsiteX30" fmla="*/ 54428 w 2394857"/>
              <a:gd name="connsiteY30" fmla="*/ 1262743 h 2634343"/>
              <a:gd name="connsiteX31" fmla="*/ 43543 w 2394857"/>
              <a:gd name="connsiteY31" fmla="*/ 1328057 h 2634343"/>
              <a:gd name="connsiteX32" fmla="*/ 32657 w 2394857"/>
              <a:gd name="connsiteY32" fmla="*/ 1371600 h 2634343"/>
              <a:gd name="connsiteX33" fmla="*/ 21771 w 2394857"/>
              <a:gd name="connsiteY33" fmla="*/ 1513114 h 2634343"/>
              <a:gd name="connsiteX34" fmla="*/ 10886 w 2394857"/>
              <a:gd name="connsiteY34" fmla="*/ 1817914 h 2634343"/>
              <a:gd name="connsiteX35" fmla="*/ 0 w 2394857"/>
              <a:gd name="connsiteY35" fmla="*/ 2057400 h 2634343"/>
              <a:gd name="connsiteX36" fmla="*/ 10886 w 2394857"/>
              <a:gd name="connsiteY36" fmla="*/ 2634343 h 2634343"/>
              <a:gd name="connsiteX0" fmla="*/ 2394857 w 2394857"/>
              <a:gd name="connsiteY0" fmla="*/ 0 h 2634343"/>
              <a:gd name="connsiteX1" fmla="*/ 2111828 w 2394857"/>
              <a:gd name="connsiteY1" fmla="*/ 21771 h 2634343"/>
              <a:gd name="connsiteX2" fmla="*/ 2079171 w 2394857"/>
              <a:gd name="connsiteY2" fmla="*/ 32657 h 2634343"/>
              <a:gd name="connsiteX3" fmla="*/ 1915886 w 2394857"/>
              <a:gd name="connsiteY3" fmla="*/ 65314 h 2634343"/>
              <a:gd name="connsiteX4" fmla="*/ 1839686 w 2394857"/>
              <a:gd name="connsiteY4" fmla="*/ 87086 h 2634343"/>
              <a:gd name="connsiteX5" fmla="*/ 1741714 w 2394857"/>
              <a:gd name="connsiteY5" fmla="*/ 119743 h 2634343"/>
              <a:gd name="connsiteX6" fmla="*/ 1621971 w 2394857"/>
              <a:gd name="connsiteY6" fmla="*/ 163286 h 2634343"/>
              <a:gd name="connsiteX7" fmla="*/ 1567543 w 2394857"/>
              <a:gd name="connsiteY7" fmla="*/ 185057 h 2634343"/>
              <a:gd name="connsiteX8" fmla="*/ 1513114 w 2394857"/>
              <a:gd name="connsiteY8" fmla="*/ 195943 h 2634343"/>
              <a:gd name="connsiteX9" fmla="*/ 1404257 w 2394857"/>
              <a:gd name="connsiteY9" fmla="*/ 239486 h 2634343"/>
              <a:gd name="connsiteX10" fmla="*/ 1338943 w 2394857"/>
              <a:gd name="connsiteY10" fmla="*/ 250371 h 2634343"/>
              <a:gd name="connsiteX11" fmla="*/ 1251857 w 2394857"/>
              <a:gd name="connsiteY11" fmla="*/ 272143 h 2634343"/>
              <a:gd name="connsiteX12" fmla="*/ 1186543 w 2394857"/>
              <a:gd name="connsiteY12" fmla="*/ 293914 h 2634343"/>
              <a:gd name="connsiteX13" fmla="*/ 1121228 w 2394857"/>
              <a:gd name="connsiteY13" fmla="*/ 326571 h 2634343"/>
              <a:gd name="connsiteX14" fmla="*/ 1045028 w 2394857"/>
              <a:gd name="connsiteY14" fmla="*/ 370114 h 2634343"/>
              <a:gd name="connsiteX15" fmla="*/ 859971 w 2394857"/>
              <a:gd name="connsiteY15" fmla="*/ 489857 h 2634343"/>
              <a:gd name="connsiteX16" fmla="*/ 762000 w 2394857"/>
              <a:gd name="connsiteY16" fmla="*/ 555171 h 2634343"/>
              <a:gd name="connsiteX17" fmla="*/ 740228 w 2394857"/>
              <a:gd name="connsiteY17" fmla="*/ 576943 h 2634343"/>
              <a:gd name="connsiteX18" fmla="*/ 664028 w 2394857"/>
              <a:gd name="connsiteY18" fmla="*/ 609600 h 2634343"/>
              <a:gd name="connsiteX19" fmla="*/ 489857 w 2394857"/>
              <a:gd name="connsiteY19" fmla="*/ 740228 h 2634343"/>
              <a:gd name="connsiteX20" fmla="*/ 435428 w 2394857"/>
              <a:gd name="connsiteY20" fmla="*/ 783771 h 2634343"/>
              <a:gd name="connsiteX21" fmla="*/ 402771 w 2394857"/>
              <a:gd name="connsiteY21" fmla="*/ 794657 h 2634343"/>
              <a:gd name="connsiteX22" fmla="*/ 348343 w 2394857"/>
              <a:gd name="connsiteY22" fmla="*/ 870857 h 2634343"/>
              <a:gd name="connsiteX23" fmla="*/ 315686 w 2394857"/>
              <a:gd name="connsiteY23" fmla="*/ 936171 h 2634343"/>
              <a:gd name="connsiteX24" fmla="*/ 283028 w 2394857"/>
              <a:gd name="connsiteY24" fmla="*/ 947057 h 2634343"/>
              <a:gd name="connsiteX25" fmla="*/ 228600 w 2394857"/>
              <a:gd name="connsiteY25" fmla="*/ 1001486 h 2634343"/>
              <a:gd name="connsiteX26" fmla="*/ 174171 w 2394857"/>
              <a:gd name="connsiteY26" fmla="*/ 1045028 h 2634343"/>
              <a:gd name="connsiteX27" fmla="*/ 152400 w 2394857"/>
              <a:gd name="connsiteY27" fmla="*/ 1110343 h 2634343"/>
              <a:gd name="connsiteX28" fmla="*/ 108857 w 2394857"/>
              <a:gd name="connsiteY28" fmla="*/ 1153886 h 2634343"/>
              <a:gd name="connsiteX29" fmla="*/ 54428 w 2394857"/>
              <a:gd name="connsiteY29" fmla="*/ 1262743 h 2634343"/>
              <a:gd name="connsiteX30" fmla="*/ 43543 w 2394857"/>
              <a:gd name="connsiteY30" fmla="*/ 1328057 h 2634343"/>
              <a:gd name="connsiteX31" fmla="*/ 32657 w 2394857"/>
              <a:gd name="connsiteY31" fmla="*/ 1371600 h 2634343"/>
              <a:gd name="connsiteX32" fmla="*/ 21771 w 2394857"/>
              <a:gd name="connsiteY32" fmla="*/ 1513114 h 2634343"/>
              <a:gd name="connsiteX33" fmla="*/ 10886 w 2394857"/>
              <a:gd name="connsiteY33" fmla="*/ 1817914 h 2634343"/>
              <a:gd name="connsiteX34" fmla="*/ 0 w 2394857"/>
              <a:gd name="connsiteY34" fmla="*/ 2057400 h 2634343"/>
              <a:gd name="connsiteX35" fmla="*/ 10886 w 2394857"/>
              <a:gd name="connsiteY35" fmla="*/ 2634343 h 2634343"/>
              <a:gd name="connsiteX0" fmla="*/ 2394857 w 2394857"/>
              <a:gd name="connsiteY0" fmla="*/ 0 h 2634343"/>
              <a:gd name="connsiteX1" fmla="*/ 2111828 w 2394857"/>
              <a:gd name="connsiteY1" fmla="*/ 21771 h 2634343"/>
              <a:gd name="connsiteX2" fmla="*/ 2079171 w 2394857"/>
              <a:gd name="connsiteY2" fmla="*/ 32657 h 2634343"/>
              <a:gd name="connsiteX3" fmla="*/ 1915886 w 2394857"/>
              <a:gd name="connsiteY3" fmla="*/ 65314 h 2634343"/>
              <a:gd name="connsiteX4" fmla="*/ 1839686 w 2394857"/>
              <a:gd name="connsiteY4" fmla="*/ 87086 h 2634343"/>
              <a:gd name="connsiteX5" fmla="*/ 1621971 w 2394857"/>
              <a:gd name="connsiteY5" fmla="*/ 163286 h 2634343"/>
              <a:gd name="connsiteX6" fmla="*/ 1567543 w 2394857"/>
              <a:gd name="connsiteY6" fmla="*/ 185057 h 2634343"/>
              <a:gd name="connsiteX7" fmla="*/ 1513114 w 2394857"/>
              <a:gd name="connsiteY7" fmla="*/ 195943 h 2634343"/>
              <a:gd name="connsiteX8" fmla="*/ 1404257 w 2394857"/>
              <a:gd name="connsiteY8" fmla="*/ 239486 h 2634343"/>
              <a:gd name="connsiteX9" fmla="*/ 1338943 w 2394857"/>
              <a:gd name="connsiteY9" fmla="*/ 250371 h 2634343"/>
              <a:gd name="connsiteX10" fmla="*/ 1251857 w 2394857"/>
              <a:gd name="connsiteY10" fmla="*/ 272143 h 2634343"/>
              <a:gd name="connsiteX11" fmla="*/ 1186543 w 2394857"/>
              <a:gd name="connsiteY11" fmla="*/ 293914 h 2634343"/>
              <a:gd name="connsiteX12" fmla="*/ 1121228 w 2394857"/>
              <a:gd name="connsiteY12" fmla="*/ 326571 h 2634343"/>
              <a:gd name="connsiteX13" fmla="*/ 1045028 w 2394857"/>
              <a:gd name="connsiteY13" fmla="*/ 370114 h 2634343"/>
              <a:gd name="connsiteX14" fmla="*/ 859971 w 2394857"/>
              <a:gd name="connsiteY14" fmla="*/ 489857 h 2634343"/>
              <a:gd name="connsiteX15" fmla="*/ 762000 w 2394857"/>
              <a:gd name="connsiteY15" fmla="*/ 555171 h 2634343"/>
              <a:gd name="connsiteX16" fmla="*/ 740228 w 2394857"/>
              <a:gd name="connsiteY16" fmla="*/ 576943 h 2634343"/>
              <a:gd name="connsiteX17" fmla="*/ 664028 w 2394857"/>
              <a:gd name="connsiteY17" fmla="*/ 609600 h 2634343"/>
              <a:gd name="connsiteX18" fmla="*/ 489857 w 2394857"/>
              <a:gd name="connsiteY18" fmla="*/ 740228 h 2634343"/>
              <a:gd name="connsiteX19" fmla="*/ 435428 w 2394857"/>
              <a:gd name="connsiteY19" fmla="*/ 783771 h 2634343"/>
              <a:gd name="connsiteX20" fmla="*/ 402771 w 2394857"/>
              <a:gd name="connsiteY20" fmla="*/ 794657 h 2634343"/>
              <a:gd name="connsiteX21" fmla="*/ 348343 w 2394857"/>
              <a:gd name="connsiteY21" fmla="*/ 870857 h 2634343"/>
              <a:gd name="connsiteX22" fmla="*/ 315686 w 2394857"/>
              <a:gd name="connsiteY22" fmla="*/ 936171 h 2634343"/>
              <a:gd name="connsiteX23" fmla="*/ 283028 w 2394857"/>
              <a:gd name="connsiteY23" fmla="*/ 947057 h 2634343"/>
              <a:gd name="connsiteX24" fmla="*/ 228600 w 2394857"/>
              <a:gd name="connsiteY24" fmla="*/ 1001486 h 2634343"/>
              <a:gd name="connsiteX25" fmla="*/ 174171 w 2394857"/>
              <a:gd name="connsiteY25" fmla="*/ 1045028 h 2634343"/>
              <a:gd name="connsiteX26" fmla="*/ 152400 w 2394857"/>
              <a:gd name="connsiteY26" fmla="*/ 1110343 h 2634343"/>
              <a:gd name="connsiteX27" fmla="*/ 108857 w 2394857"/>
              <a:gd name="connsiteY27" fmla="*/ 1153886 h 2634343"/>
              <a:gd name="connsiteX28" fmla="*/ 54428 w 2394857"/>
              <a:gd name="connsiteY28" fmla="*/ 1262743 h 2634343"/>
              <a:gd name="connsiteX29" fmla="*/ 43543 w 2394857"/>
              <a:gd name="connsiteY29" fmla="*/ 1328057 h 2634343"/>
              <a:gd name="connsiteX30" fmla="*/ 32657 w 2394857"/>
              <a:gd name="connsiteY30" fmla="*/ 1371600 h 2634343"/>
              <a:gd name="connsiteX31" fmla="*/ 21771 w 2394857"/>
              <a:gd name="connsiteY31" fmla="*/ 1513114 h 2634343"/>
              <a:gd name="connsiteX32" fmla="*/ 10886 w 2394857"/>
              <a:gd name="connsiteY32" fmla="*/ 1817914 h 2634343"/>
              <a:gd name="connsiteX33" fmla="*/ 0 w 2394857"/>
              <a:gd name="connsiteY33" fmla="*/ 2057400 h 2634343"/>
              <a:gd name="connsiteX34" fmla="*/ 10886 w 2394857"/>
              <a:gd name="connsiteY34" fmla="*/ 2634343 h 2634343"/>
              <a:gd name="connsiteX0" fmla="*/ 2394857 w 2394857"/>
              <a:gd name="connsiteY0" fmla="*/ 0 h 2634343"/>
              <a:gd name="connsiteX1" fmla="*/ 2111828 w 2394857"/>
              <a:gd name="connsiteY1" fmla="*/ 21771 h 2634343"/>
              <a:gd name="connsiteX2" fmla="*/ 2079171 w 2394857"/>
              <a:gd name="connsiteY2" fmla="*/ 32657 h 2634343"/>
              <a:gd name="connsiteX3" fmla="*/ 1915886 w 2394857"/>
              <a:gd name="connsiteY3" fmla="*/ 65314 h 2634343"/>
              <a:gd name="connsiteX4" fmla="*/ 1621971 w 2394857"/>
              <a:gd name="connsiteY4" fmla="*/ 163286 h 2634343"/>
              <a:gd name="connsiteX5" fmla="*/ 1567543 w 2394857"/>
              <a:gd name="connsiteY5" fmla="*/ 185057 h 2634343"/>
              <a:gd name="connsiteX6" fmla="*/ 1513114 w 2394857"/>
              <a:gd name="connsiteY6" fmla="*/ 195943 h 2634343"/>
              <a:gd name="connsiteX7" fmla="*/ 1404257 w 2394857"/>
              <a:gd name="connsiteY7" fmla="*/ 239486 h 2634343"/>
              <a:gd name="connsiteX8" fmla="*/ 1338943 w 2394857"/>
              <a:gd name="connsiteY8" fmla="*/ 250371 h 2634343"/>
              <a:gd name="connsiteX9" fmla="*/ 1251857 w 2394857"/>
              <a:gd name="connsiteY9" fmla="*/ 272143 h 2634343"/>
              <a:gd name="connsiteX10" fmla="*/ 1186543 w 2394857"/>
              <a:gd name="connsiteY10" fmla="*/ 293914 h 2634343"/>
              <a:gd name="connsiteX11" fmla="*/ 1121228 w 2394857"/>
              <a:gd name="connsiteY11" fmla="*/ 326571 h 2634343"/>
              <a:gd name="connsiteX12" fmla="*/ 1045028 w 2394857"/>
              <a:gd name="connsiteY12" fmla="*/ 370114 h 2634343"/>
              <a:gd name="connsiteX13" fmla="*/ 859971 w 2394857"/>
              <a:gd name="connsiteY13" fmla="*/ 489857 h 2634343"/>
              <a:gd name="connsiteX14" fmla="*/ 762000 w 2394857"/>
              <a:gd name="connsiteY14" fmla="*/ 555171 h 2634343"/>
              <a:gd name="connsiteX15" fmla="*/ 740228 w 2394857"/>
              <a:gd name="connsiteY15" fmla="*/ 576943 h 2634343"/>
              <a:gd name="connsiteX16" fmla="*/ 664028 w 2394857"/>
              <a:gd name="connsiteY16" fmla="*/ 609600 h 2634343"/>
              <a:gd name="connsiteX17" fmla="*/ 489857 w 2394857"/>
              <a:gd name="connsiteY17" fmla="*/ 740228 h 2634343"/>
              <a:gd name="connsiteX18" fmla="*/ 435428 w 2394857"/>
              <a:gd name="connsiteY18" fmla="*/ 783771 h 2634343"/>
              <a:gd name="connsiteX19" fmla="*/ 402771 w 2394857"/>
              <a:gd name="connsiteY19" fmla="*/ 794657 h 2634343"/>
              <a:gd name="connsiteX20" fmla="*/ 348343 w 2394857"/>
              <a:gd name="connsiteY20" fmla="*/ 870857 h 2634343"/>
              <a:gd name="connsiteX21" fmla="*/ 315686 w 2394857"/>
              <a:gd name="connsiteY21" fmla="*/ 936171 h 2634343"/>
              <a:gd name="connsiteX22" fmla="*/ 283028 w 2394857"/>
              <a:gd name="connsiteY22" fmla="*/ 947057 h 2634343"/>
              <a:gd name="connsiteX23" fmla="*/ 228600 w 2394857"/>
              <a:gd name="connsiteY23" fmla="*/ 1001486 h 2634343"/>
              <a:gd name="connsiteX24" fmla="*/ 174171 w 2394857"/>
              <a:gd name="connsiteY24" fmla="*/ 1045028 h 2634343"/>
              <a:gd name="connsiteX25" fmla="*/ 152400 w 2394857"/>
              <a:gd name="connsiteY25" fmla="*/ 1110343 h 2634343"/>
              <a:gd name="connsiteX26" fmla="*/ 108857 w 2394857"/>
              <a:gd name="connsiteY26" fmla="*/ 1153886 h 2634343"/>
              <a:gd name="connsiteX27" fmla="*/ 54428 w 2394857"/>
              <a:gd name="connsiteY27" fmla="*/ 1262743 h 2634343"/>
              <a:gd name="connsiteX28" fmla="*/ 43543 w 2394857"/>
              <a:gd name="connsiteY28" fmla="*/ 1328057 h 2634343"/>
              <a:gd name="connsiteX29" fmla="*/ 32657 w 2394857"/>
              <a:gd name="connsiteY29" fmla="*/ 1371600 h 2634343"/>
              <a:gd name="connsiteX30" fmla="*/ 21771 w 2394857"/>
              <a:gd name="connsiteY30" fmla="*/ 1513114 h 2634343"/>
              <a:gd name="connsiteX31" fmla="*/ 10886 w 2394857"/>
              <a:gd name="connsiteY31" fmla="*/ 1817914 h 2634343"/>
              <a:gd name="connsiteX32" fmla="*/ 0 w 2394857"/>
              <a:gd name="connsiteY32" fmla="*/ 2057400 h 2634343"/>
              <a:gd name="connsiteX33" fmla="*/ 10886 w 2394857"/>
              <a:gd name="connsiteY33" fmla="*/ 2634343 h 2634343"/>
              <a:gd name="connsiteX0" fmla="*/ 2394857 w 2394857"/>
              <a:gd name="connsiteY0" fmla="*/ 0 h 2634343"/>
              <a:gd name="connsiteX1" fmla="*/ 2111828 w 2394857"/>
              <a:gd name="connsiteY1" fmla="*/ 21771 h 2634343"/>
              <a:gd name="connsiteX2" fmla="*/ 2079171 w 2394857"/>
              <a:gd name="connsiteY2" fmla="*/ 32657 h 2634343"/>
              <a:gd name="connsiteX3" fmla="*/ 1621971 w 2394857"/>
              <a:gd name="connsiteY3" fmla="*/ 163286 h 2634343"/>
              <a:gd name="connsiteX4" fmla="*/ 1567543 w 2394857"/>
              <a:gd name="connsiteY4" fmla="*/ 185057 h 2634343"/>
              <a:gd name="connsiteX5" fmla="*/ 1513114 w 2394857"/>
              <a:gd name="connsiteY5" fmla="*/ 195943 h 2634343"/>
              <a:gd name="connsiteX6" fmla="*/ 1404257 w 2394857"/>
              <a:gd name="connsiteY6" fmla="*/ 239486 h 2634343"/>
              <a:gd name="connsiteX7" fmla="*/ 1338943 w 2394857"/>
              <a:gd name="connsiteY7" fmla="*/ 250371 h 2634343"/>
              <a:gd name="connsiteX8" fmla="*/ 1251857 w 2394857"/>
              <a:gd name="connsiteY8" fmla="*/ 272143 h 2634343"/>
              <a:gd name="connsiteX9" fmla="*/ 1186543 w 2394857"/>
              <a:gd name="connsiteY9" fmla="*/ 293914 h 2634343"/>
              <a:gd name="connsiteX10" fmla="*/ 1121228 w 2394857"/>
              <a:gd name="connsiteY10" fmla="*/ 326571 h 2634343"/>
              <a:gd name="connsiteX11" fmla="*/ 1045028 w 2394857"/>
              <a:gd name="connsiteY11" fmla="*/ 370114 h 2634343"/>
              <a:gd name="connsiteX12" fmla="*/ 859971 w 2394857"/>
              <a:gd name="connsiteY12" fmla="*/ 489857 h 2634343"/>
              <a:gd name="connsiteX13" fmla="*/ 762000 w 2394857"/>
              <a:gd name="connsiteY13" fmla="*/ 555171 h 2634343"/>
              <a:gd name="connsiteX14" fmla="*/ 740228 w 2394857"/>
              <a:gd name="connsiteY14" fmla="*/ 576943 h 2634343"/>
              <a:gd name="connsiteX15" fmla="*/ 664028 w 2394857"/>
              <a:gd name="connsiteY15" fmla="*/ 609600 h 2634343"/>
              <a:gd name="connsiteX16" fmla="*/ 489857 w 2394857"/>
              <a:gd name="connsiteY16" fmla="*/ 740228 h 2634343"/>
              <a:gd name="connsiteX17" fmla="*/ 435428 w 2394857"/>
              <a:gd name="connsiteY17" fmla="*/ 783771 h 2634343"/>
              <a:gd name="connsiteX18" fmla="*/ 402771 w 2394857"/>
              <a:gd name="connsiteY18" fmla="*/ 794657 h 2634343"/>
              <a:gd name="connsiteX19" fmla="*/ 348343 w 2394857"/>
              <a:gd name="connsiteY19" fmla="*/ 870857 h 2634343"/>
              <a:gd name="connsiteX20" fmla="*/ 315686 w 2394857"/>
              <a:gd name="connsiteY20" fmla="*/ 936171 h 2634343"/>
              <a:gd name="connsiteX21" fmla="*/ 283028 w 2394857"/>
              <a:gd name="connsiteY21" fmla="*/ 947057 h 2634343"/>
              <a:gd name="connsiteX22" fmla="*/ 228600 w 2394857"/>
              <a:gd name="connsiteY22" fmla="*/ 1001486 h 2634343"/>
              <a:gd name="connsiteX23" fmla="*/ 174171 w 2394857"/>
              <a:gd name="connsiteY23" fmla="*/ 1045028 h 2634343"/>
              <a:gd name="connsiteX24" fmla="*/ 152400 w 2394857"/>
              <a:gd name="connsiteY24" fmla="*/ 1110343 h 2634343"/>
              <a:gd name="connsiteX25" fmla="*/ 108857 w 2394857"/>
              <a:gd name="connsiteY25" fmla="*/ 1153886 h 2634343"/>
              <a:gd name="connsiteX26" fmla="*/ 54428 w 2394857"/>
              <a:gd name="connsiteY26" fmla="*/ 1262743 h 2634343"/>
              <a:gd name="connsiteX27" fmla="*/ 43543 w 2394857"/>
              <a:gd name="connsiteY27" fmla="*/ 1328057 h 2634343"/>
              <a:gd name="connsiteX28" fmla="*/ 32657 w 2394857"/>
              <a:gd name="connsiteY28" fmla="*/ 1371600 h 2634343"/>
              <a:gd name="connsiteX29" fmla="*/ 21771 w 2394857"/>
              <a:gd name="connsiteY29" fmla="*/ 1513114 h 2634343"/>
              <a:gd name="connsiteX30" fmla="*/ 10886 w 2394857"/>
              <a:gd name="connsiteY30" fmla="*/ 1817914 h 2634343"/>
              <a:gd name="connsiteX31" fmla="*/ 0 w 2394857"/>
              <a:gd name="connsiteY31" fmla="*/ 2057400 h 2634343"/>
              <a:gd name="connsiteX32" fmla="*/ 10886 w 2394857"/>
              <a:gd name="connsiteY32" fmla="*/ 2634343 h 2634343"/>
              <a:gd name="connsiteX0" fmla="*/ 2394857 w 2394857"/>
              <a:gd name="connsiteY0" fmla="*/ 0 h 2634343"/>
              <a:gd name="connsiteX1" fmla="*/ 2111828 w 2394857"/>
              <a:gd name="connsiteY1" fmla="*/ 21771 h 2634343"/>
              <a:gd name="connsiteX2" fmla="*/ 1621971 w 2394857"/>
              <a:gd name="connsiteY2" fmla="*/ 163286 h 2634343"/>
              <a:gd name="connsiteX3" fmla="*/ 1567543 w 2394857"/>
              <a:gd name="connsiteY3" fmla="*/ 185057 h 2634343"/>
              <a:gd name="connsiteX4" fmla="*/ 1513114 w 2394857"/>
              <a:gd name="connsiteY4" fmla="*/ 195943 h 2634343"/>
              <a:gd name="connsiteX5" fmla="*/ 1404257 w 2394857"/>
              <a:gd name="connsiteY5" fmla="*/ 239486 h 2634343"/>
              <a:gd name="connsiteX6" fmla="*/ 1338943 w 2394857"/>
              <a:gd name="connsiteY6" fmla="*/ 250371 h 2634343"/>
              <a:gd name="connsiteX7" fmla="*/ 1251857 w 2394857"/>
              <a:gd name="connsiteY7" fmla="*/ 272143 h 2634343"/>
              <a:gd name="connsiteX8" fmla="*/ 1186543 w 2394857"/>
              <a:gd name="connsiteY8" fmla="*/ 293914 h 2634343"/>
              <a:gd name="connsiteX9" fmla="*/ 1121228 w 2394857"/>
              <a:gd name="connsiteY9" fmla="*/ 326571 h 2634343"/>
              <a:gd name="connsiteX10" fmla="*/ 1045028 w 2394857"/>
              <a:gd name="connsiteY10" fmla="*/ 370114 h 2634343"/>
              <a:gd name="connsiteX11" fmla="*/ 859971 w 2394857"/>
              <a:gd name="connsiteY11" fmla="*/ 489857 h 2634343"/>
              <a:gd name="connsiteX12" fmla="*/ 762000 w 2394857"/>
              <a:gd name="connsiteY12" fmla="*/ 555171 h 2634343"/>
              <a:gd name="connsiteX13" fmla="*/ 740228 w 2394857"/>
              <a:gd name="connsiteY13" fmla="*/ 576943 h 2634343"/>
              <a:gd name="connsiteX14" fmla="*/ 664028 w 2394857"/>
              <a:gd name="connsiteY14" fmla="*/ 609600 h 2634343"/>
              <a:gd name="connsiteX15" fmla="*/ 489857 w 2394857"/>
              <a:gd name="connsiteY15" fmla="*/ 740228 h 2634343"/>
              <a:gd name="connsiteX16" fmla="*/ 435428 w 2394857"/>
              <a:gd name="connsiteY16" fmla="*/ 783771 h 2634343"/>
              <a:gd name="connsiteX17" fmla="*/ 402771 w 2394857"/>
              <a:gd name="connsiteY17" fmla="*/ 794657 h 2634343"/>
              <a:gd name="connsiteX18" fmla="*/ 348343 w 2394857"/>
              <a:gd name="connsiteY18" fmla="*/ 870857 h 2634343"/>
              <a:gd name="connsiteX19" fmla="*/ 315686 w 2394857"/>
              <a:gd name="connsiteY19" fmla="*/ 936171 h 2634343"/>
              <a:gd name="connsiteX20" fmla="*/ 283028 w 2394857"/>
              <a:gd name="connsiteY20" fmla="*/ 947057 h 2634343"/>
              <a:gd name="connsiteX21" fmla="*/ 228600 w 2394857"/>
              <a:gd name="connsiteY21" fmla="*/ 1001486 h 2634343"/>
              <a:gd name="connsiteX22" fmla="*/ 174171 w 2394857"/>
              <a:gd name="connsiteY22" fmla="*/ 1045028 h 2634343"/>
              <a:gd name="connsiteX23" fmla="*/ 152400 w 2394857"/>
              <a:gd name="connsiteY23" fmla="*/ 1110343 h 2634343"/>
              <a:gd name="connsiteX24" fmla="*/ 108857 w 2394857"/>
              <a:gd name="connsiteY24" fmla="*/ 1153886 h 2634343"/>
              <a:gd name="connsiteX25" fmla="*/ 54428 w 2394857"/>
              <a:gd name="connsiteY25" fmla="*/ 1262743 h 2634343"/>
              <a:gd name="connsiteX26" fmla="*/ 43543 w 2394857"/>
              <a:gd name="connsiteY26" fmla="*/ 1328057 h 2634343"/>
              <a:gd name="connsiteX27" fmla="*/ 32657 w 2394857"/>
              <a:gd name="connsiteY27" fmla="*/ 1371600 h 2634343"/>
              <a:gd name="connsiteX28" fmla="*/ 21771 w 2394857"/>
              <a:gd name="connsiteY28" fmla="*/ 1513114 h 2634343"/>
              <a:gd name="connsiteX29" fmla="*/ 10886 w 2394857"/>
              <a:gd name="connsiteY29" fmla="*/ 1817914 h 2634343"/>
              <a:gd name="connsiteX30" fmla="*/ 0 w 2394857"/>
              <a:gd name="connsiteY30" fmla="*/ 2057400 h 2634343"/>
              <a:gd name="connsiteX31" fmla="*/ 10886 w 2394857"/>
              <a:gd name="connsiteY31" fmla="*/ 2634343 h 2634343"/>
              <a:gd name="connsiteX0" fmla="*/ 2394857 w 2394857"/>
              <a:gd name="connsiteY0" fmla="*/ 0 h 2634343"/>
              <a:gd name="connsiteX1" fmla="*/ 1621971 w 2394857"/>
              <a:gd name="connsiteY1" fmla="*/ 163286 h 2634343"/>
              <a:gd name="connsiteX2" fmla="*/ 1567543 w 2394857"/>
              <a:gd name="connsiteY2" fmla="*/ 185057 h 2634343"/>
              <a:gd name="connsiteX3" fmla="*/ 1513114 w 2394857"/>
              <a:gd name="connsiteY3" fmla="*/ 195943 h 2634343"/>
              <a:gd name="connsiteX4" fmla="*/ 1404257 w 2394857"/>
              <a:gd name="connsiteY4" fmla="*/ 239486 h 2634343"/>
              <a:gd name="connsiteX5" fmla="*/ 1338943 w 2394857"/>
              <a:gd name="connsiteY5" fmla="*/ 250371 h 2634343"/>
              <a:gd name="connsiteX6" fmla="*/ 1251857 w 2394857"/>
              <a:gd name="connsiteY6" fmla="*/ 272143 h 2634343"/>
              <a:gd name="connsiteX7" fmla="*/ 1186543 w 2394857"/>
              <a:gd name="connsiteY7" fmla="*/ 293914 h 2634343"/>
              <a:gd name="connsiteX8" fmla="*/ 1121228 w 2394857"/>
              <a:gd name="connsiteY8" fmla="*/ 326571 h 2634343"/>
              <a:gd name="connsiteX9" fmla="*/ 1045028 w 2394857"/>
              <a:gd name="connsiteY9" fmla="*/ 370114 h 2634343"/>
              <a:gd name="connsiteX10" fmla="*/ 859971 w 2394857"/>
              <a:gd name="connsiteY10" fmla="*/ 489857 h 2634343"/>
              <a:gd name="connsiteX11" fmla="*/ 762000 w 2394857"/>
              <a:gd name="connsiteY11" fmla="*/ 555171 h 2634343"/>
              <a:gd name="connsiteX12" fmla="*/ 740228 w 2394857"/>
              <a:gd name="connsiteY12" fmla="*/ 576943 h 2634343"/>
              <a:gd name="connsiteX13" fmla="*/ 664028 w 2394857"/>
              <a:gd name="connsiteY13" fmla="*/ 609600 h 2634343"/>
              <a:gd name="connsiteX14" fmla="*/ 489857 w 2394857"/>
              <a:gd name="connsiteY14" fmla="*/ 740228 h 2634343"/>
              <a:gd name="connsiteX15" fmla="*/ 435428 w 2394857"/>
              <a:gd name="connsiteY15" fmla="*/ 783771 h 2634343"/>
              <a:gd name="connsiteX16" fmla="*/ 402771 w 2394857"/>
              <a:gd name="connsiteY16" fmla="*/ 794657 h 2634343"/>
              <a:gd name="connsiteX17" fmla="*/ 348343 w 2394857"/>
              <a:gd name="connsiteY17" fmla="*/ 870857 h 2634343"/>
              <a:gd name="connsiteX18" fmla="*/ 315686 w 2394857"/>
              <a:gd name="connsiteY18" fmla="*/ 936171 h 2634343"/>
              <a:gd name="connsiteX19" fmla="*/ 283028 w 2394857"/>
              <a:gd name="connsiteY19" fmla="*/ 947057 h 2634343"/>
              <a:gd name="connsiteX20" fmla="*/ 228600 w 2394857"/>
              <a:gd name="connsiteY20" fmla="*/ 1001486 h 2634343"/>
              <a:gd name="connsiteX21" fmla="*/ 174171 w 2394857"/>
              <a:gd name="connsiteY21" fmla="*/ 1045028 h 2634343"/>
              <a:gd name="connsiteX22" fmla="*/ 152400 w 2394857"/>
              <a:gd name="connsiteY22" fmla="*/ 1110343 h 2634343"/>
              <a:gd name="connsiteX23" fmla="*/ 108857 w 2394857"/>
              <a:gd name="connsiteY23" fmla="*/ 1153886 h 2634343"/>
              <a:gd name="connsiteX24" fmla="*/ 54428 w 2394857"/>
              <a:gd name="connsiteY24" fmla="*/ 1262743 h 2634343"/>
              <a:gd name="connsiteX25" fmla="*/ 43543 w 2394857"/>
              <a:gd name="connsiteY25" fmla="*/ 1328057 h 2634343"/>
              <a:gd name="connsiteX26" fmla="*/ 32657 w 2394857"/>
              <a:gd name="connsiteY26" fmla="*/ 1371600 h 2634343"/>
              <a:gd name="connsiteX27" fmla="*/ 21771 w 2394857"/>
              <a:gd name="connsiteY27" fmla="*/ 1513114 h 2634343"/>
              <a:gd name="connsiteX28" fmla="*/ 10886 w 2394857"/>
              <a:gd name="connsiteY28" fmla="*/ 1817914 h 2634343"/>
              <a:gd name="connsiteX29" fmla="*/ 0 w 2394857"/>
              <a:gd name="connsiteY29" fmla="*/ 2057400 h 2634343"/>
              <a:gd name="connsiteX30" fmla="*/ 10886 w 2394857"/>
              <a:gd name="connsiteY30" fmla="*/ 2634343 h 2634343"/>
              <a:gd name="connsiteX0" fmla="*/ 2394857 w 2394857"/>
              <a:gd name="connsiteY0" fmla="*/ 0 h 2634343"/>
              <a:gd name="connsiteX1" fmla="*/ 1621971 w 2394857"/>
              <a:gd name="connsiteY1" fmla="*/ 163286 h 2634343"/>
              <a:gd name="connsiteX2" fmla="*/ 1567543 w 2394857"/>
              <a:gd name="connsiteY2" fmla="*/ 185057 h 2634343"/>
              <a:gd name="connsiteX3" fmla="*/ 1404257 w 2394857"/>
              <a:gd name="connsiteY3" fmla="*/ 239486 h 2634343"/>
              <a:gd name="connsiteX4" fmla="*/ 1338943 w 2394857"/>
              <a:gd name="connsiteY4" fmla="*/ 250371 h 2634343"/>
              <a:gd name="connsiteX5" fmla="*/ 1251857 w 2394857"/>
              <a:gd name="connsiteY5" fmla="*/ 272143 h 2634343"/>
              <a:gd name="connsiteX6" fmla="*/ 1186543 w 2394857"/>
              <a:gd name="connsiteY6" fmla="*/ 293914 h 2634343"/>
              <a:gd name="connsiteX7" fmla="*/ 1121228 w 2394857"/>
              <a:gd name="connsiteY7" fmla="*/ 326571 h 2634343"/>
              <a:gd name="connsiteX8" fmla="*/ 1045028 w 2394857"/>
              <a:gd name="connsiteY8" fmla="*/ 370114 h 2634343"/>
              <a:gd name="connsiteX9" fmla="*/ 859971 w 2394857"/>
              <a:gd name="connsiteY9" fmla="*/ 489857 h 2634343"/>
              <a:gd name="connsiteX10" fmla="*/ 762000 w 2394857"/>
              <a:gd name="connsiteY10" fmla="*/ 555171 h 2634343"/>
              <a:gd name="connsiteX11" fmla="*/ 740228 w 2394857"/>
              <a:gd name="connsiteY11" fmla="*/ 576943 h 2634343"/>
              <a:gd name="connsiteX12" fmla="*/ 664028 w 2394857"/>
              <a:gd name="connsiteY12" fmla="*/ 609600 h 2634343"/>
              <a:gd name="connsiteX13" fmla="*/ 489857 w 2394857"/>
              <a:gd name="connsiteY13" fmla="*/ 740228 h 2634343"/>
              <a:gd name="connsiteX14" fmla="*/ 435428 w 2394857"/>
              <a:gd name="connsiteY14" fmla="*/ 783771 h 2634343"/>
              <a:gd name="connsiteX15" fmla="*/ 402771 w 2394857"/>
              <a:gd name="connsiteY15" fmla="*/ 794657 h 2634343"/>
              <a:gd name="connsiteX16" fmla="*/ 348343 w 2394857"/>
              <a:gd name="connsiteY16" fmla="*/ 870857 h 2634343"/>
              <a:gd name="connsiteX17" fmla="*/ 315686 w 2394857"/>
              <a:gd name="connsiteY17" fmla="*/ 936171 h 2634343"/>
              <a:gd name="connsiteX18" fmla="*/ 283028 w 2394857"/>
              <a:gd name="connsiteY18" fmla="*/ 947057 h 2634343"/>
              <a:gd name="connsiteX19" fmla="*/ 228600 w 2394857"/>
              <a:gd name="connsiteY19" fmla="*/ 1001486 h 2634343"/>
              <a:gd name="connsiteX20" fmla="*/ 174171 w 2394857"/>
              <a:gd name="connsiteY20" fmla="*/ 1045028 h 2634343"/>
              <a:gd name="connsiteX21" fmla="*/ 152400 w 2394857"/>
              <a:gd name="connsiteY21" fmla="*/ 1110343 h 2634343"/>
              <a:gd name="connsiteX22" fmla="*/ 108857 w 2394857"/>
              <a:gd name="connsiteY22" fmla="*/ 1153886 h 2634343"/>
              <a:gd name="connsiteX23" fmla="*/ 54428 w 2394857"/>
              <a:gd name="connsiteY23" fmla="*/ 1262743 h 2634343"/>
              <a:gd name="connsiteX24" fmla="*/ 43543 w 2394857"/>
              <a:gd name="connsiteY24" fmla="*/ 1328057 h 2634343"/>
              <a:gd name="connsiteX25" fmla="*/ 32657 w 2394857"/>
              <a:gd name="connsiteY25" fmla="*/ 1371600 h 2634343"/>
              <a:gd name="connsiteX26" fmla="*/ 21771 w 2394857"/>
              <a:gd name="connsiteY26" fmla="*/ 1513114 h 2634343"/>
              <a:gd name="connsiteX27" fmla="*/ 10886 w 2394857"/>
              <a:gd name="connsiteY27" fmla="*/ 1817914 h 2634343"/>
              <a:gd name="connsiteX28" fmla="*/ 0 w 2394857"/>
              <a:gd name="connsiteY28" fmla="*/ 2057400 h 2634343"/>
              <a:gd name="connsiteX29" fmla="*/ 10886 w 2394857"/>
              <a:gd name="connsiteY29" fmla="*/ 2634343 h 2634343"/>
              <a:gd name="connsiteX0" fmla="*/ 2394857 w 2394857"/>
              <a:gd name="connsiteY0" fmla="*/ 0 h 2634343"/>
              <a:gd name="connsiteX1" fmla="*/ 1621971 w 2394857"/>
              <a:gd name="connsiteY1" fmla="*/ 163286 h 2634343"/>
              <a:gd name="connsiteX2" fmla="*/ 1567543 w 2394857"/>
              <a:gd name="connsiteY2" fmla="*/ 185057 h 2634343"/>
              <a:gd name="connsiteX3" fmla="*/ 1404257 w 2394857"/>
              <a:gd name="connsiteY3" fmla="*/ 239486 h 2634343"/>
              <a:gd name="connsiteX4" fmla="*/ 1338943 w 2394857"/>
              <a:gd name="connsiteY4" fmla="*/ 250371 h 2634343"/>
              <a:gd name="connsiteX5" fmla="*/ 1186543 w 2394857"/>
              <a:gd name="connsiteY5" fmla="*/ 293914 h 2634343"/>
              <a:gd name="connsiteX6" fmla="*/ 1121228 w 2394857"/>
              <a:gd name="connsiteY6" fmla="*/ 326571 h 2634343"/>
              <a:gd name="connsiteX7" fmla="*/ 1045028 w 2394857"/>
              <a:gd name="connsiteY7" fmla="*/ 370114 h 2634343"/>
              <a:gd name="connsiteX8" fmla="*/ 859971 w 2394857"/>
              <a:gd name="connsiteY8" fmla="*/ 489857 h 2634343"/>
              <a:gd name="connsiteX9" fmla="*/ 762000 w 2394857"/>
              <a:gd name="connsiteY9" fmla="*/ 555171 h 2634343"/>
              <a:gd name="connsiteX10" fmla="*/ 740228 w 2394857"/>
              <a:gd name="connsiteY10" fmla="*/ 576943 h 2634343"/>
              <a:gd name="connsiteX11" fmla="*/ 664028 w 2394857"/>
              <a:gd name="connsiteY11" fmla="*/ 609600 h 2634343"/>
              <a:gd name="connsiteX12" fmla="*/ 489857 w 2394857"/>
              <a:gd name="connsiteY12" fmla="*/ 740228 h 2634343"/>
              <a:gd name="connsiteX13" fmla="*/ 435428 w 2394857"/>
              <a:gd name="connsiteY13" fmla="*/ 783771 h 2634343"/>
              <a:gd name="connsiteX14" fmla="*/ 402771 w 2394857"/>
              <a:gd name="connsiteY14" fmla="*/ 794657 h 2634343"/>
              <a:gd name="connsiteX15" fmla="*/ 348343 w 2394857"/>
              <a:gd name="connsiteY15" fmla="*/ 870857 h 2634343"/>
              <a:gd name="connsiteX16" fmla="*/ 315686 w 2394857"/>
              <a:gd name="connsiteY16" fmla="*/ 936171 h 2634343"/>
              <a:gd name="connsiteX17" fmla="*/ 283028 w 2394857"/>
              <a:gd name="connsiteY17" fmla="*/ 947057 h 2634343"/>
              <a:gd name="connsiteX18" fmla="*/ 228600 w 2394857"/>
              <a:gd name="connsiteY18" fmla="*/ 1001486 h 2634343"/>
              <a:gd name="connsiteX19" fmla="*/ 174171 w 2394857"/>
              <a:gd name="connsiteY19" fmla="*/ 1045028 h 2634343"/>
              <a:gd name="connsiteX20" fmla="*/ 152400 w 2394857"/>
              <a:gd name="connsiteY20" fmla="*/ 1110343 h 2634343"/>
              <a:gd name="connsiteX21" fmla="*/ 108857 w 2394857"/>
              <a:gd name="connsiteY21" fmla="*/ 1153886 h 2634343"/>
              <a:gd name="connsiteX22" fmla="*/ 54428 w 2394857"/>
              <a:gd name="connsiteY22" fmla="*/ 1262743 h 2634343"/>
              <a:gd name="connsiteX23" fmla="*/ 43543 w 2394857"/>
              <a:gd name="connsiteY23" fmla="*/ 1328057 h 2634343"/>
              <a:gd name="connsiteX24" fmla="*/ 32657 w 2394857"/>
              <a:gd name="connsiteY24" fmla="*/ 1371600 h 2634343"/>
              <a:gd name="connsiteX25" fmla="*/ 21771 w 2394857"/>
              <a:gd name="connsiteY25" fmla="*/ 1513114 h 2634343"/>
              <a:gd name="connsiteX26" fmla="*/ 10886 w 2394857"/>
              <a:gd name="connsiteY26" fmla="*/ 1817914 h 2634343"/>
              <a:gd name="connsiteX27" fmla="*/ 0 w 2394857"/>
              <a:gd name="connsiteY27" fmla="*/ 2057400 h 2634343"/>
              <a:gd name="connsiteX28" fmla="*/ 10886 w 2394857"/>
              <a:gd name="connsiteY28" fmla="*/ 2634343 h 2634343"/>
              <a:gd name="connsiteX0" fmla="*/ 2394857 w 2394857"/>
              <a:gd name="connsiteY0" fmla="*/ 0 h 2634343"/>
              <a:gd name="connsiteX1" fmla="*/ 1621971 w 2394857"/>
              <a:gd name="connsiteY1" fmla="*/ 163286 h 2634343"/>
              <a:gd name="connsiteX2" fmla="*/ 1567543 w 2394857"/>
              <a:gd name="connsiteY2" fmla="*/ 185057 h 2634343"/>
              <a:gd name="connsiteX3" fmla="*/ 1404257 w 2394857"/>
              <a:gd name="connsiteY3" fmla="*/ 239486 h 2634343"/>
              <a:gd name="connsiteX4" fmla="*/ 1338943 w 2394857"/>
              <a:gd name="connsiteY4" fmla="*/ 250371 h 2634343"/>
              <a:gd name="connsiteX5" fmla="*/ 1186543 w 2394857"/>
              <a:gd name="connsiteY5" fmla="*/ 293914 h 2634343"/>
              <a:gd name="connsiteX6" fmla="*/ 1121228 w 2394857"/>
              <a:gd name="connsiteY6" fmla="*/ 326571 h 2634343"/>
              <a:gd name="connsiteX7" fmla="*/ 859971 w 2394857"/>
              <a:gd name="connsiteY7" fmla="*/ 489857 h 2634343"/>
              <a:gd name="connsiteX8" fmla="*/ 762000 w 2394857"/>
              <a:gd name="connsiteY8" fmla="*/ 555171 h 2634343"/>
              <a:gd name="connsiteX9" fmla="*/ 740228 w 2394857"/>
              <a:gd name="connsiteY9" fmla="*/ 576943 h 2634343"/>
              <a:gd name="connsiteX10" fmla="*/ 664028 w 2394857"/>
              <a:gd name="connsiteY10" fmla="*/ 609600 h 2634343"/>
              <a:gd name="connsiteX11" fmla="*/ 489857 w 2394857"/>
              <a:gd name="connsiteY11" fmla="*/ 740228 h 2634343"/>
              <a:gd name="connsiteX12" fmla="*/ 435428 w 2394857"/>
              <a:gd name="connsiteY12" fmla="*/ 783771 h 2634343"/>
              <a:gd name="connsiteX13" fmla="*/ 402771 w 2394857"/>
              <a:gd name="connsiteY13" fmla="*/ 794657 h 2634343"/>
              <a:gd name="connsiteX14" fmla="*/ 348343 w 2394857"/>
              <a:gd name="connsiteY14" fmla="*/ 870857 h 2634343"/>
              <a:gd name="connsiteX15" fmla="*/ 315686 w 2394857"/>
              <a:gd name="connsiteY15" fmla="*/ 936171 h 2634343"/>
              <a:gd name="connsiteX16" fmla="*/ 283028 w 2394857"/>
              <a:gd name="connsiteY16" fmla="*/ 947057 h 2634343"/>
              <a:gd name="connsiteX17" fmla="*/ 228600 w 2394857"/>
              <a:gd name="connsiteY17" fmla="*/ 1001486 h 2634343"/>
              <a:gd name="connsiteX18" fmla="*/ 174171 w 2394857"/>
              <a:gd name="connsiteY18" fmla="*/ 1045028 h 2634343"/>
              <a:gd name="connsiteX19" fmla="*/ 152400 w 2394857"/>
              <a:gd name="connsiteY19" fmla="*/ 1110343 h 2634343"/>
              <a:gd name="connsiteX20" fmla="*/ 108857 w 2394857"/>
              <a:gd name="connsiteY20" fmla="*/ 1153886 h 2634343"/>
              <a:gd name="connsiteX21" fmla="*/ 54428 w 2394857"/>
              <a:gd name="connsiteY21" fmla="*/ 1262743 h 2634343"/>
              <a:gd name="connsiteX22" fmla="*/ 43543 w 2394857"/>
              <a:gd name="connsiteY22" fmla="*/ 1328057 h 2634343"/>
              <a:gd name="connsiteX23" fmla="*/ 32657 w 2394857"/>
              <a:gd name="connsiteY23" fmla="*/ 1371600 h 2634343"/>
              <a:gd name="connsiteX24" fmla="*/ 21771 w 2394857"/>
              <a:gd name="connsiteY24" fmla="*/ 1513114 h 2634343"/>
              <a:gd name="connsiteX25" fmla="*/ 10886 w 2394857"/>
              <a:gd name="connsiteY25" fmla="*/ 1817914 h 2634343"/>
              <a:gd name="connsiteX26" fmla="*/ 0 w 2394857"/>
              <a:gd name="connsiteY26" fmla="*/ 2057400 h 2634343"/>
              <a:gd name="connsiteX27" fmla="*/ 10886 w 2394857"/>
              <a:gd name="connsiteY27" fmla="*/ 2634343 h 2634343"/>
              <a:gd name="connsiteX0" fmla="*/ 2394857 w 2394857"/>
              <a:gd name="connsiteY0" fmla="*/ 0 h 2634343"/>
              <a:gd name="connsiteX1" fmla="*/ 1621971 w 2394857"/>
              <a:gd name="connsiteY1" fmla="*/ 163286 h 2634343"/>
              <a:gd name="connsiteX2" fmla="*/ 1404257 w 2394857"/>
              <a:gd name="connsiteY2" fmla="*/ 239486 h 2634343"/>
              <a:gd name="connsiteX3" fmla="*/ 1338943 w 2394857"/>
              <a:gd name="connsiteY3" fmla="*/ 250371 h 2634343"/>
              <a:gd name="connsiteX4" fmla="*/ 1186543 w 2394857"/>
              <a:gd name="connsiteY4" fmla="*/ 293914 h 2634343"/>
              <a:gd name="connsiteX5" fmla="*/ 1121228 w 2394857"/>
              <a:gd name="connsiteY5" fmla="*/ 326571 h 2634343"/>
              <a:gd name="connsiteX6" fmla="*/ 859971 w 2394857"/>
              <a:gd name="connsiteY6" fmla="*/ 489857 h 2634343"/>
              <a:gd name="connsiteX7" fmla="*/ 762000 w 2394857"/>
              <a:gd name="connsiteY7" fmla="*/ 555171 h 2634343"/>
              <a:gd name="connsiteX8" fmla="*/ 740228 w 2394857"/>
              <a:gd name="connsiteY8" fmla="*/ 576943 h 2634343"/>
              <a:gd name="connsiteX9" fmla="*/ 664028 w 2394857"/>
              <a:gd name="connsiteY9" fmla="*/ 609600 h 2634343"/>
              <a:gd name="connsiteX10" fmla="*/ 489857 w 2394857"/>
              <a:gd name="connsiteY10" fmla="*/ 740228 h 2634343"/>
              <a:gd name="connsiteX11" fmla="*/ 435428 w 2394857"/>
              <a:gd name="connsiteY11" fmla="*/ 783771 h 2634343"/>
              <a:gd name="connsiteX12" fmla="*/ 402771 w 2394857"/>
              <a:gd name="connsiteY12" fmla="*/ 794657 h 2634343"/>
              <a:gd name="connsiteX13" fmla="*/ 348343 w 2394857"/>
              <a:gd name="connsiteY13" fmla="*/ 870857 h 2634343"/>
              <a:gd name="connsiteX14" fmla="*/ 315686 w 2394857"/>
              <a:gd name="connsiteY14" fmla="*/ 936171 h 2634343"/>
              <a:gd name="connsiteX15" fmla="*/ 283028 w 2394857"/>
              <a:gd name="connsiteY15" fmla="*/ 947057 h 2634343"/>
              <a:gd name="connsiteX16" fmla="*/ 228600 w 2394857"/>
              <a:gd name="connsiteY16" fmla="*/ 1001486 h 2634343"/>
              <a:gd name="connsiteX17" fmla="*/ 174171 w 2394857"/>
              <a:gd name="connsiteY17" fmla="*/ 1045028 h 2634343"/>
              <a:gd name="connsiteX18" fmla="*/ 152400 w 2394857"/>
              <a:gd name="connsiteY18" fmla="*/ 1110343 h 2634343"/>
              <a:gd name="connsiteX19" fmla="*/ 108857 w 2394857"/>
              <a:gd name="connsiteY19" fmla="*/ 1153886 h 2634343"/>
              <a:gd name="connsiteX20" fmla="*/ 54428 w 2394857"/>
              <a:gd name="connsiteY20" fmla="*/ 1262743 h 2634343"/>
              <a:gd name="connsiteX21" fmla="*/ 43543 w 2394857"/>
              <a:gd name="connsiteY21" fmla="*/ 1328057 h 2634343"/>
              <a:gd name="connsiteX22" fmla="*/ 32657 w 2394857"/>
              <a:gd name="connsiteY22" fmla="*/ 1371600 h 2634343"/>
              <a:gd name="connsiteX23" fmla="*/ 21771 w 2394857"/>
              <a:gd name="connsiteY23" fmla="*/ 1513114 h 2634343"/>
              <a:gd name="connsiteX24" fmla="*/ 10886 w 2394857"/>
              <a:gd name="connsiteY24" fmla="*/ 1817914 h 2634343"/>
              <a:gd name="connsiteX25" fmla="*/ 0 w 2394857"/>
              <a:gd name="connsiteY25" fmla="*/ 2057400 h 2634343"/>
              <a:gd name="connsiteX26" fmla="*/ 10886 w 2394857"/>
              <a:gd name="connsiteY26" fmla="*/ 2634343 h 2634343"/>
              <a:gd name="connsiteX0" fmla="*/ 2394857 w 2394857"/>
              <a:gd name="connsiteY0" fmla="*/ 0 h 2634343"/>
              <a:gd name="connsiteX1" fmla="*/ 1621971 w 2394857"/>
              <a:gd name="connsiteY1" fmla="*/ 163286 h 2634343"/>
              <a:gd name="connsiteX2" fmla="*/ 1404257 w 2394857"/>
              <a:gd name="connsiteY2" fmla="*/ 239486 h 2634343"/>
              <a:gd name="connsiteX3" fmla="*/ 1186543 w 2394857"/>
              <a:gd name="connsiteY3" fmla="*/ 293914 h 2634343"/>
              <a:gd name="connsiteX4" fmla="*/ 1121228 w 2394857"/>
              <a:gd name="connsiteY4" fmla="*/ 326571 h 2634343"/>
              <a:gd name="connsiteX5" fmla="*/ 859971 w 2394857"/>
              <a:gd name="connsiteY5" fmla="*/ 489857 h 2634343"/>
              <a:gd name="connsiteX6" fmla="*/ 762000 w 2394857"/>
              <a:gd name="connsiteY6" fmla="*/ 555171 h 2634343"/>
              <a:gd name="connsiteX7" fmla="*/ 740228 w 2394857"/>
              <a:gd name="connsiteY7" fmla="*/ 576943 h 2634343"/>
              <a:gd name="connsiteX8" fmla="*/ 664028 w 2394857"/>
              <a:gd name="connsiteY8" fmla="*/ 609600 h 2634343"/>
              <a:gd name="connsiteX9" fmla="*/ 489857 w 2394857"/>
              <a:gd name="connsiteY9" fmla="*/ 740228 h 2634343"/>
              <a:gd name="connsiteX10" fmla="*/ 435428 w 2394857"/>
              <a:gd name="connsiteY10" fmla="*/ 783771 h 2634343"/>
              <a:gd name="connsiteX11" fmla="*/ 402771 w 2394857"/>
              <a:gd name="connsiteY11" fmla="*/ 794657 h 2634343"/>
              <a:gd name="connsiteX12" fmla="*/ 348343 w 2394857"/>
              <a:gd name="connsiteY12" fmla="*/ 870857 h 2634343"/>
              <a:gd name="connsiteX13" fmla="*/ 315686 w 2394857"/>
              <a:gd name="connsiteY13" fmla="*/ 936171 h 2634343"/>
              <a:gd name="connsiteX14" fmla="*/ 283028 w 2394857"/>
              <a:gd name="connsiteY14" fmla="*/ 947057 h 2634343"/>
              <a:gd name="connsiteX15" fmla="*/ 228600 w 2394857"/>
              <a:gd name="connsiteY15" fmla="*/ 1001486 h 2634343"/>
              <a:gd name="connsiteX16" fmla="*/ 174171 w 2394857"/>
              <a:gd name="connsiteY16" fmla="*/ 1045028 h 2634343"/>
              <a:gd name="connsiteX17" fmla="*/ 152400 w 2394857"/>
              <a:gd name="connsiteY17" fmla="*/ 1110343 h 2634343"/>
              <a:gd name="connsiteX18" fmla="*/ 108857 w 2394857"/>
              <a:gd name="connsiteY18" fmla="*/ 1153886 h 2634343"/>
              <a:gd name="connsiteX19" fmla="*/ 54428 w 2394857"/>
              <a:gd name="connsiteY19" fmla="*/ 1262743 h 2634343"/>
              <a:gd name="connsiteX20" fmla="*/ 43543 w 2394857"/>
              <a:gd name="connsiteY20" fmla="*/ 1328057 h 2634343"/>
              <a:gd name="connsiteX21" fmla="*/ 32657 w 2394857"/>
              <a:gd name="connsiteY21" fmla="*/ 1371600 h 2634343"/>
              <a:gd name="connsiteX22" fmla="*/ 21771 w 2394857"/>
              <a:gd name="connsiteY22" fmla="*/ 1513114 h 2634343"/>
              <a:gd name="connsiteX23" fmla="*/ 10886 w 2394857"/>
              <a:gd name="connsiteY23" fmla="*/ 1817914 h 2634343"/>
              <a:gd name="connsiteX24" fmla="*/ 0 w 2394857"/>
              <a:gd name="connsiteY24" fmla="*/ 2057400 h 2634343"/>
              <a:gd name="connsiteX25" fmla="*/ 10886 w 2394857"/>
              <a:gd name="connsiteY25" fmla="*/ 2634343 h 2634343"/>
              <a:gd name="connsiteX0" fmla="*/ 2394857 w 2394857"/>
              <a:gd name="connsiteY0" fmla="*/ 0 h 2634343"/>
              <a:gd name="connsiteX1" fmla="*/ 1404257 w 2394857"/>
              <a:gd name="connsiteY1" fmla="*/ 239486 h 2634343"/>
              <a:gd name="connsiteX2" fmla="*/ 1186543 w 2394857"/>
              <a:gd name="connsiteY2" fmla="*/ 293914 h 2634343"/>
              <a:gd name="connsiteX3" fmla="*/ 1121228 w 2394857"/>
              <a:gd name="connsiteY3" fmla="*/ 326571 h 2634343"/>
              <a:gd name="connsiteX4" fmla="*/ 859971 w 2394857"/>
              <a:gd name="connsiteY4" fmla="*/ 489857 h 2634343"/>
              <a:gd name="connsiteX5" fmla="*/ 762000 w 2394857"/>
              <a:gd name="connsiteY5" fmla="*/ 555171 h 2634343"/>
              <a:gd name="connsiteX6" fmla="*/ 740228 w 2394857"/>
              <a:gd name="connsiteY6" fmla="*/ 576943 h 2634343"/>
              <a:gd name="connsiteX7" fmla="*/ 664028 w 2394857"/>
              <a:gd name="connsiteY7" fmla="*/ 609600 h 2634343"/>
              <a:gd name="connsiteX8" fmla="*/ 489857 w 2394857"/>
              <a:gd name="connsiteY8" fmla="*/ 740228 h 2634343"/>
              <a:gd name="connsiteX9" fmla="*/ 435428 w 2394857"/>
              <a:gd name="connsiteY9" fmla="*/ 783771 h 2634343"/>
              <a:gd name="connsiteX10" fmla="*/ 402771 w 2394857"/>
              <a:gd name="connsiteY10" fmla="*/ 794657 h 2634343"/>
              <a:gd name="connsiteX11" fmla="*/ 348343 w 2394857"/>
              <a:gd name="connsiteY11" fmla="*/ 870857 h 2634343"/>
              <a:gd name="connsiteX12" fmla="*/ 315686 w 2394857"/>
              <a:gd name="connsiteY12" fmla="*/ 936171 h 2634343"/>
              <a:gd name="connsiteX13" fmla="*/ 283028 w 2394857"/>
              <a:gd name="connsiteY13" fmla="*/ 947057 h 2634343"/>
              <a:gd name="connsiteX14" fmla="*/ 228600 w 2394857"/>
              <a:gd name="connsiteY14" fmla="*/ 1001486 h 2634343"/>
              <a:gd name="connsiteX15" fmla="*/ 174171 w 2394857"/>
              <a:gd name="connsiteY15" fmla="*/ 1045028 h 2634343"/>
              <a:gd name="connsiteX16" fmla="*/ 152400 w 2394857"/>
              <a:gd name="connsiteY16" fmla="*/ 1110343 h 2634343"/>
              <a:gd name="connsiteX17" fmla="*/ 108857 w 2394857"/>
              <a:gd name="connsiteY17" fmla="*/ 1153886 h 2634343"/>
              <a:gd name="connsiteX18" fmla="*/ 54428 w 2394857"/>
              <a:gd name="connsiteY18" fmla="*/ 1262743 h 2634343"/>
              <a:gd name="connsiteX19" fmla="*/ 43543 w 2394857"/>
              <a:gd name="connsiteY19" fmla="*/ 1328057 h 2634343"/>
              <a:gd name="connsiteX20" fmla="*/ 32657 w 2394857"/>
              <a:gd name="connsiteY20" fmla="*/ 1371600 h 2634343"/>
              <a:gd name="connsiteX21" fmla="*/ 21771 w 2394857"/>
              <a:gd name="connsiteY21" fmla="*/ 1513114 h 2634343"/>
              <a:gd name="connsiteX22" fmla="*/ 10886 w 2394857"/>
              <a:gd name="connsiteY22" fmla="*/ 1817914 h 2634343"/>
              <a:gd name="connsiteX23" fmla="*/ 0 w 2394857"/>
              <a:gd name="connsiteY23" fmla="*/ 2057400 h 2634343"/>
              <a:gd name="connsiteX24" fmla="*/ 10886 w 2394857"/>
              <a:gd name="connsiteY24" fmla="*/ 2634343 h 2634343"/>
              <a:gd name="connsiteX0" fmla="*/ 2394857 w 2394857"/>
              <a:gd name="connsiteY0" fmla="*/ 0 h 2634343"/>
              <a:gd name="connsiteX1" fmla="*/ 1186543 w 2394857"/>
              <a:gd name="connsiteY1" fmla="*/ 293914 h 2634343"/>
              <a:gd name="connsiteX2" fmla="*/ 1121228 w 2394857"/>
              <a:gd name="connsiteY2" fmla="*/ 326571 h 2634343"/>
              <a:gd name="connsiteX3" fmla="*/ 859971 w 2394857"/>
              <a:gd name="connsiteY3" fmla="*/ 489857 h 2634343"/>
              <a:gd name="connsiteX4" fmla="*/ 762000 w 2394857"/>
              <a:gd name="connsiteY4" fmla="*/ 555171 h 2634343"/>
              <a:gd name="connsiteX5" fmla="*/ 740228 w 2394857"/>
              <a:gd name="connsiteY5" fmla="*/ 576943 h 2634343"/>
              <a:gd name="connsiteX6" fmla="*/ 664028 w 2394857"/>
              <a:gd name="connsiteY6" fmla="*/ 609600 h 2634343"/>
              <a:gd name="connsiteX7" fmla="*/ 489857 w 2394857"/>
              <a:gd name="connsiteY7" fmla="*/ 740228 h 2634343"/>
              <a:gd name="connsiteX8" fmla="*/ 435428 w 2394857"/>
              <a:gd name="connsiteY8" fmla="*/ 783771 h 2634343"/>
              <a:gd name="connsiteX9" fmla="*/ 402771 w 2394857"/>
              <a:gd name="connsiteY9" fmla="*/ 794657 h 2634343"/>
              <a:gd name="connsiteX10" fmla="*/ 348343 w 2394857"/>
              <a:gd name="connsiteY10" fmla="*/ 870857 h 2634343"/>
              <a:gd name="connsiteX11" fmla="*/ 315686 w 2394857"/>
              <a:gd name="connsiteY11" fmla="*/ 936171 h 2634343"/>
              <a:gd name="connsiteX12" fmla="*/ 283028 w 2394857"/>
              <a:gd name="connsiteY12" fmla="*/ 947057 h 2634343"/>
              <a:gd name="connsiteX13" fmla="*/ 228600 w 2394857"/>
              <a:gd name="connsiteY13" fmla="*/ 1001486 h 2634343"/>
              <a:gd name="connsiteX14" fmla="*/ 174171 w 2394857"/>
              <a:gd name="connsiteY14" fmla="*/ 1045028 h 2634343"/>
              <a:gd name="connsiteX15" fmla="*/ 152400 w 2394857"/>
              <a:gd name="connsiteY15" fmla="*/ 1110343 h 2634343"/>
              <a:gd name="connsiteX16" fmla="*/ 108857 w 2394857"/>
              <a:gd name="connsiteY16" fmla="*/ 1153886 h 2634343"/>
              <a:gd name="connsiteX17" fmla="*/ 54428 w 2394857"/>
              <a:gd name="connsiteY17" fmla="*/ 1262743 h 2634343"/>
              <a:gd name="connsiteX18" fmla="*/ 43543 w 2394857"/>
              <a:gd name="connsiteY18" fmla="*/ 1328057 h 2634343"/>
              <a:gd name="connsiteX19" fmla="*/ 32657 w 2394857"/>
              <a:gd name="connsiteY19" fmla="*/ 1371600 h 2634343"/>
              <a:gd name="connsiteX20" fmla="*/ 21771 w 2394857"/>
              <a:gd name="connsiteY20" fmla="*/ 1513114 h 2634343"/>
              <a:gd name="connsiteX21" fmla="*/ 10886 w 2394857"/>
              <a:gd name="connsiteY21" fmla="*/ 1817914 h 2634343"/>
              <a:gd name="connsiteX22" fmla="*/ 0 w 2394857"/>
              <a:gd name="connsiteY22" fmla="*/ 2057400 h 2634343"/>
              <a:gd name="connsiteX23" fmla="*/ 10886 w 2394857"/>
              <a:gd name="connsiteY23" fmla="*/ 2634343 h 2634343"/>
              <a:gd name="connsiteX0" fmla="*/ 2394857 w 2394857"/>
              <a:gd name="connsiteY0" fmla="*/ 0 h 2634343"/>
              <a:gd name="connsiteX1" fmla="*/ 1186543 w 2394857"/>
              <a:gd name="connsiteY1" fmla="*/ 293914 h 2634343"/>
              <a:gd name="connsiteX2" fmla="*/ 859971 w 2394857"/>
              <a:gd name="connsiteY2" fmla="*/ 489857 h 2634343"/>
              <a:gd name="connsiteX3" fmla="*/ 762000 w 2394857"/>
              <a:gd name="connsiteY3" fmla="*/ 555171 h 2634343"/>
              <a:gd name="connsiteX4" fmla="*/ 740228 w 2394857"/>
              <a:gd name="connsiteY4" fmla="*/ 576943 h 2634343"/>
              <a:gd name="connsiteX5" fmla="*/ 664028 w 2394857"/>
              <a:gd name="connsiteY5" fmla="*/ 609600 h 2634343"/>
              <a:gd name="connsiteX6" fmla="*/ 489857 w 2394857"/>
              <a:gd name="connsiteY6" fmla="*/ 740228 h 2634343"/>
              <a:gd name="connsiteX7" fmla="*/ 435428 w 2394857"/>
              <a:gd name="connsiteY7" fmla="*/ 783771 h 2634343"/>
              <a:gd name="connsiteX8" fmla="*/ 402771 w 2394857"/>
              <a:gd name="connsiteY8" fmla="*/ 794657 h 2634343"/>
              <a:gd name="connsiteX9" fmla="*/ 348343 w 2394857"/>
              <a:gd name="connsiteY9" fmla="*/ 870857 h 2634343"/>
              <a:gd name="connsiteX10" fmla="*/ 315686 w 2394857"/>
              <a:gd name="connsiteY10" fmla="*/ 936171 h 2634343"/>
              <a:gd name="connsiteX11" fmla="*/ 283028 w 2394857"/>
              <a:gd name="connsiteY11" fmla="*/ 947057 h 2634343"/>
              <a:gd name="connsiteX12" fmla="*/ 228600 w 2394857"/>
              <a:gd name="connsiteY12" fmla="*/ 1001486 h 2634343"/>
              <a:gd name="connsiteX13" fmla="*/ 174171 w 2394857"/>
              <a:gd name="connsiteY13" fmla="*/ 1045028 h 2634343"/>
              <a:gd name="connsiteX14" fmla="*/ 152400 w 2394857"/>
              <a:gd name="connsiteY14" fmla="*/ 1110343 h 2634343"/>
              <a:gd name="connsiteX15" fmla="*/ 108857 w 2394857"/>
              <a:gd name="connsiteY15" fmla="*/ 1153886 h 2634343"/>
              <a:gd name="connsiteX16" fmla="*/ 54428 w 2394857"/>
              <a:gd name="connsiteY16" fmla="*/ 1262743 h 2634343"/>
              <a:gd name="connsiteX17" fmla="*/ 43543 w 2394857"/>
              <a:gd name="connsiteY17" fmla="*/ 1328057 h 2634343"/>
              <a:gd name="connsiteX18" fmla="*/ 32657 w 2394857"/>
              <a:gd name="connsiteY18" fmla="*/ 1371600 h 2634343"/>
              <a:gd name="connsiteX19" fmla="*/ 21771 w 2394857"/>
              <a:gd name="connsiteY19" fmla="*/ 1513114 h 2634343"/>
              <a:gd name="connsiteX20" fmla="*/ 10886 w 2394857"/>
              <a:gd name="connsiteY20" fmla="*/ 1817914 h 2634343"/>
              <a:gd name="connsiteX21" fmla="*/ 0 w 2394857"/>
              <a:gd name="connsiteY21" fmla="*/ 2057400 h 2634343"/>
              <a:gd name="connsiteX22" fmla="*/ 10886 w 2394857"/>
              <a:gd name="connsiteY22" fmla="*/ 2634343 h 2634343"/>
              <a:gd name="connsiteX0" fmla="*/ 2394857 w 2394857"/>
              <a:gd name="connsiteY0" fmla="*/ 0 h 2634343"/>
              <a:gd name="connsiteX1" fmla="*/ 1186543 w 2394857"/>
              <a:gd name="connsiteY1" fmla="*/ 293914 h 2634343"/>
              <a:gd name="connsiteX2" fmla="*/ 859971 w 2394857"/>
              <a:gd name="connsiteY2" fmla="*/ 489857 h 2634343"/>
              <a:gd name="connsiteX3" fmla="*/ 762000 w 2394857"/>
              <a:gd name="connsiteY3" fmla="*/ 555171 h 2634343"/>
              <a:gd name="connsiteX4" fmla="*/ 740228 w 2394857"/>
              <a:gd name="connsiteY4" fmla="*/ 576943 h 2634343"/>
              <a:gd name="connsiteX5" fmla="*/ 489857 w 2394857"/>
              <a:gd name="connsiteY5" fmla="*/ 740228 h 2634343"/>
              <a:gd name="connsiteX6" fmla="*/ 435428 w 2394857"/>
              <a:gd name="connsiteY6" fmla="*/ 783771 h 2634343"/>
              <a:gd name="connsiteX7" fmla="*/ 402771 w 2394857"/>
              <a:gd name="connsiteY7" fmla="*/ 794657 h 2634343"/>
              <a:gd name="connsiteX8" fmla="*/ 348343 w 2394857"/>
              <a:gd name="connsiteY8" fmla="*/ 870857 h 2634343"/>
              <a:gd name="connsiteX9" fmla="*/ 315686 w 2394857"/>
              <a:gd name="connsiteY9" fmla="*/ 936171 h 2634343"/>
              <a:gd name="connsiteX10" fmla="*/ 283028 w 2394857"/>
              <a:gd name="connsiteY10" fmla="*/ 947057 h 2634343"/>
              <a:gd name="connsiteX11" fmla="*/ 228600 w 2394857"/>
              <a:gd name="connsiteY11" fmla="*/ 1001486 h 2634343"/>
              <a:gd name="connsiteX12" fmla="*/ 174171 w 2394857"/>
              <a:gd name="connsiteY12" fmla="*/ 1045028 h 2634343"/>
              <a:gd name="connsiteX13" fmla="*/ 152400 w 2394857"/>
              <a:gd name="connsiteY13" fmla="*/ 1110343 h 2634343"/>
              <a:gd name="connsiteX14" fmla="*/ 108857 w 2394857"/>
              <a:gd name="connsiteY14" fmla="*/ 1153886 h 2634343"/>
              <a:gd name="connsiteX15" fmla="*/ 54428 w 2394857"/>
              <a:gd name="connsiteY15" fmla="*/ 1262743 h 2634343"/>
              <a:gd name="connsiteX16" fmla="*/ 43543 w 2394857"/>
              <a:gd name="connsiteY16" fmla="*/ 1328057 h 2634343"/>
              <a:gd name="connsiteX17" fmla="*/ 32657 w 2394857"/>
              <a:gd name="connsiteY17" fmla="*/ 1371600 h 2634343"/>
              <a:gd name="connsiteX18" fmla="*/ 21771 w 2394857"/>
              <a:gd name="connsiteY18" fmla="*/ 1513114 h 2634343"/>
              <a:gd name="connsiteX19" fmla="*/ 10886 w 2394857"/>
              <a:gd name="connsiteY19" fmla="*/ 1817914 h 2634343"/>
              <a:gd name="connsiteX20" fmla="*/ 0 w 2394857"/>
              <a:gd name="connsiteY20" fmla="*/ 2057400 h 2634343"/>
              <a:gd name="connsiteX21" fmla="*/ 10886 w 2394857"/>
              <a:gd name="connsiteY21" fmla="*/ 2634343 h 2634343"/>
              <a:gd name="connsiteX0" fmla="*/ 2394857 w 2394857"/>
              <a:gd name="connsiteY0" fmla="*/ 0 h 2634343"/>
              <a:gd name="connsiteX1" fmla="*/ 1186543 w 2394857"/>
              <a:gd name="connsiteY1" fmla="*/ 293914 h 2634343"/>
              <a:gd name="connsiteX2" fmla="*/ 859971 w 2394857"/>
              <a:gd name="connsiteY2" fmla="*/ 489857 h 2634343"/>
              <a:gd name="connsiteX3" fmla="*/ 740228 w 2394857"/>
              <a:gd name="connsiteY3" fmla="*/ 576943 h 2634343"/>
              <a:gd name="connsiteX4" fmla="*/ 489857 w 2394857"/>
              <a:gd name="connsiteY4" fmla="*/ 740228 h 2634343"/>
              <a:gd name="connsiteX5" fmla="*/ 435428 w 2394857"/>
              <a:gd name="connsiteY5" fmla="*/ 783771 h 2634343"/>
              <a:gd name="connsiteX6" fmla="*/ 402771 w 2394857"/>
              <a:gd name="connsiteY6" fmla="*/ 794657 h 2634343"/>
              <a:gd name="connsiteX7" fmla="*/ 348343 w 2394857"/>
              <a:gd name="connsiteY7" fmla="*/ 870857 h 2634343"/>
              <a:gd name="connsiteX8" fmla="*/ 315686 w 2394857"/>
              <a:gd name="connsiteY8" fmla="*/ 936171 h 2634343"/>
              <a:gd name="connsiteX9" fmla="*/ 283028 w 2394857"/>
              <a:gd name="connsiteY9" fmla="*/ 947057 h 2634343"/>
              <a:gd name="connsiteX10" fmla="*/ 228600 w 2394857"/>
              <a:gd name="connsiteY10" fmla="*/ 1001486 h 2634343"/>
              <a:gd name="connsiteX11" fmla="*/ 174171 w 2394857"/>
              <a:gd name="connsiteY11" fmla="*/ 1045028 h 2634343"/>
              <a:gd name="connsiteX12" fmla="*/ 152400 w 2394857"/>
              <a:gd name="connsiteY12" fmla="*/ 1110343 h 2634343"/>
              <a:gd name="connsiteX13" fmla="*/ 108857 w 2394857"/>
              <a:gd name="connsiteY13" fmla="*/ 1153886 h 2634343"/>
              <a:gd name="connsiteX14" fmla="*/ 54428 w 2394857"/>
              <a:gd name="connsiteY14" fmla="*/ 1262743 h 2634343"/>
              <a:gd name="connsiteX15" fmla="*/ 43543 w 2394857"/>
              <a:gd name="connsiteY15" fmla="*/ 1328057 h 2634343"/>
              <a:gd name="connsiteX16" fmla="*/ 32657 w 2394857"/>
              <a:gd name="connsiteY16" fmla="*/ 1371600 h 2634343"/>
              <a:gd name="connsiteX17" fmla="*/ 21771 w 2394857"/>
              <a:gd name="connsiteY17" fmla="*/ 1513114 h 2634343"/>
              <a:gd name="connsiteX18" fmla="*/ 10886 w 2394857"/>
              <a:gd name="connsiteY18" fmla="*/ 1817914 h 2634343"/>
              <a:gd name="connsiteX19" fmla="*/ 0 w 2394857"/>
              <a:gd name="connsiteY19" fmla="*/ 2057400 h 2634343"/>
              <a:gd name="connsiteX20" fmla="*/ 10886 w 2394857"/>
              <a:gd name="connsiteY20" fmla="*/ 2634343 h 2634343"/>
              <a:gd name="connsiteX0" fmla="*/ 2394857 w 2394857"/>
              <a:gd name="connsiteY0" fmla="*/ 0 h 2634343"/>
              <a:gd name="connsiteX1" fmla="*/ 1186543 w 2394857"/>
              <a:gd name="connsiteY1" fmla="*/ 293914 h 2634343"/>
              <a:gd name="connsiteX2" fmla="*/ 740228 w 2394857"/>
              <a:gd name="connsiteY2" fmla="*/ 576943 h 2634343"/>
              <a:gd name="connsiteX3" fmla="*/ 489857 w 2394857"/>
              <a:gd name="connsiteY3" fmla="*/ 740228 h 2634343"/>
              <a:gd name="connsiteX4" fmla="*/ 435428 w 2394857"/>
              <a:gd name="connsiteY4" fmla="*/ 783771 h 2634343"/>
              <a:gd name="connsiteX5" fmla="*/ 402771 w 2394857"/>
              <a:gd name="connsiteY5" fmla="*/ 794657 h 2634343"/>
              <a:gd name="connsiteX6" fmla="*/ 348343 w 2394857"/>
              <a:gd name="connsiteY6" fmla="*/ 870857 h 2634343"/>
              <a:gd name="connsiteX7" fmla="*/ 315686 w 2394857"/>
              <a:gd name="connsiteY7" fmla="*/ 936171 h 2634343"/>
              <a:gd name="connsiteX8" fmla="*/ 283028 w 2394857"/>
              <a:gd name="connsiteY8" fmla="*/ 947057 h 2634343"/>
              <a:gd name="connsiteX9" fmla="*/ 228600 w 2394857"/>
              <a:gd name="connsiteY9" fmla="*/ 1001486 h 2634343"/>
              <a:gd name="connsiteX10" fmla="*/ 174171 w 2394857"/>
              <a:gd name="connsiteY10" fmla="*/ 1045028 h 2634343"/>
              <a:gd name="connsiteX11" fmla="*/ 152400 w 2394857"/>
              <a:gd name="connsiteY11" fmla="*/ 1110343 h 2634343"/>
              <a:gd name="connsiteX12" fmla="*/ 108857 w 2394857"/>
              <a:gd name="connsiteY12" fmla="*/ 1153886 h 2634343"/>
              <a:gd name="connsiteX13" fmla="*/ 54428 w 2394857"/>
              <a:gd name="connsiteY13" fmla="*/ 1262743 h 2634343"/>
              <a:gd name="connsiteX14" fmla="*/ 43543 w 2394857"/>
              <a:gd name="connsiteY14" fmla="*/ 1328057 h 2634343"/>
              <a:gd name="connsiteX15" fmla="*/ 32657 w 2394857"/>
              <a:gd name="connsiteY15" fmla="*/ 1371600 h 2634343"/>
              <a:gd name="connsiteX16" fmla="*/ 21771 w 2394857"/>
              <a:gd name="connsiteY16" fmla="*/ 1513114 h 2634343"/>
              <a:gd name="connsiteX17" fmla="*/ 10886 w 2394857"/>
              <a:gd name="connsiteY17" fmla="*/ 1817914 h 2634343"/>
              <a:gd name="connsiteX18" fmla="*/ 0 w 2394857"/>
              <a:gd name="connsiteY18" fmla="*/ 2057400 h 2634343"/>
              <a:gd name="connsiteX19" fmla="*/ 10886 w 2394857"/>
              <a:gd name="connsiteY19" fmla="*/ 2634343 h 2634343"/>
              <a:gd name="connsiteX0" fmla="*/ 2394857 w 2394857"/>
              <a:gd name="connsiteY0" fmla="*/ 0 h 2634343"/>
              <a:gd name="connsiteX1" fmla="*/ 1186543 w 2394857"/>
              <a:gd name="connsiteY1" fmla="*/ 293914 h 2634343"/>
              <a:gd name="connsiteX2" fmla="*/ 489857 w 2394857"/>
              <a:gd name="connsiteY2" fmla="*/ 740228 h 2634343"/>
              <a:gd name="connsiteX3" fmla="*/ 435428 w 2394857"/>
              <a:gd name="connsiteY3" fmla="*/ 783771 h 2634343"/>
              <a:gd name="connsiteX4" fmla="*/ 402771 w 2394857"/>
              <a:gd name="connsiteY4" fmla="*/ 794657 h 2634343"/>
              <a:gd name="connsiteX5" fmla="*/ 348343 w 2394857"/>
              <a:gd name="connsiteY5" fmla="*/ 870857 h 2634343"/>
              <a:gd name="connsiteX6" fmla="*/ 315686 w 2394857"/>
              <a:gd name="connsiteY6" fmla="*/ 936171 h 2634343"/>
              <a:gd name="connsiteX7" fmla="*/ 283028 w 2394857"/>
              <a:gd name="connsiteY7" fmla="*/ 947057 h 2634343"/>
              <a:gd name="connsiteX8" fmla="*/ 228600 w 2394857"/>
              <a:gd name="connsiteY8" fmla="*/ 1001486 h 2634343"/>
              <a:gd name="connsiteX9" fmla="*/ 174171 w 2394857"/>
              <a:gd name="connsiteY9" fmla="*/ 1045028 h 2634343"/>
              <a:gd name="connsiteX10" fmla="*/ 152400 w 2394857"/>
              <a:gd name="connsiteY10" fmla="*/ 1110343 h 2634343"/>
              <a:gd name="connsiteX11" fmla="*/ 108857 w 2394857"/>
              <a:gd name="connsiteY11" fmla="*/ 1153886 h 2634343"/>
              <a:gd name="connsiteX12" fmla="*/ 54428 w 2394857"/>
              <a:gd name="connsiteY12" fmla="*/ 1262743 h 2634343"/>
              <a:gd name="connsiteX13" fmla="*/ 43543 w 2394857"/>
              <a:gd name="connsiteY13" fmla="*/ 1328057 h 2634343"/>
              <a:gd name="connsiteX14" fmla="*/ 32657 w 2394857"/>
              <a:gd name="connsiteY14" fmla="*/ 1371600 h 2634343"/>
              <a:gd name="connsiteX15" fmla="*/ 21771 w 2394857"/>
              <a:gd name="connsiteY15" fmla="*/ 1513114 h 2634343"/>
              <a:gd name="connsiteX16" fmla="*/ 10886 w 2394857"/>
              <a:gd name="connsiteY16" fmla="*/ 1817914 h 2634343"/>
              <a:gd name="connsiteX17" fmla="*/ 0 w 2394857"/>
              <a:gd name="connsiteY17" fmla="*/ 2057400 h 2634343"/>
              <a:gd name="connsiteX18" fmla="*/ 10886 w 2394857"/>
              <a:gd name="connsiteY18" fmla="*/ 2634343 h 2634343"/>
              <a:gd name="connsiteX0" fmla="*/ 2394857 w 2394857"/>
              <a:gd name="connsiteY0" fmla="*/ 0 h 2634343"/>
              <a:gd name="connsiteX1" fmla="*/ 1186543 w 2394857"/>
              <a:gd name="connsiteY1" fmla="*/ 293914 h 2634343"/>
              <a:gd name="connsiteX2" fmla="*/ 489857 w 2394857"/>
              <a:gd name="connsiteY2" fmla="*/ 740228 h 2634343"/>
              <a:gd name="connsiteX3" fmla="*/ 435428 w 2394857"/>
              <a:gd name="connsiteY3" fmla="*/ 783771 h 2634343"/>
              <a:gd name="connsiteX4" fmla="*/ 348343 w 2394857"/>
              <a:gd name="connsiteY4" fmla="*/ 870857 h 2634343"/>
              <a:gd name="connsiteX5" fmla="*/ 315686 w 2394857"/>
              <a:gd name="connsiteY5" fmla="*/ 936171 h 2634343"/>
              <a:gd name="connsiteX6" fmla="*/ 283028 w 2394857"/>
              <a:gd name="connsiteY6" fmla="*/ 947057 h 2634343"/>
              <a:gd name="connsiteX7" fmla="*/ 228600 w 2394857"/>
              <a:gd name="connsiteY7" fmla="*/ 1001486 h 2634343"/>
              <a:gd name="connsiteX8" fmla="*/ 174171 w 2394857"/>
              <a:gd name="connsiteY8" fmla="*/ 1045028 h 2634343"/>
              <a:gd name="connsiteX9" fmla="*/ 152400 w 2394857"/>
              <a:gd name="connsiteY9" fmla="*/ 1110343 h 2634343"/>
              <a:gd name="connsiteX10" fmla="*/ 108857 w 2394857"/>
              <a:gd name="connsiteY10" fmla="*/ 1153886 h 2634343"/>
              <a:gd name="connsiteX11" fmla="*/ 54428 w 2394857"/>
              <a:gd name="connsiteY11" fmla="*/ 1262743 h 2634343"/>
              <a:gd name="connsiteX12" fmla="*/ 43543 w 2394857"/>
              <a:gd name="connsiteY12" fmla="*/ 1328057 h 2634343"/>
              <a:gd name="connsiteX13" fmla="*/ 32657 w 2394857"/>
              <a:gd name="connsiteY13" fmla="*/ 1371600 h 2634343"/>
              <a:gd name="connsiteX14" fmla="*/ 21771 w 2394857"/>
              <a:gd name="connsiteY14" fmla="*/ 1513114 h 2634343"/>
              <a:gd name="connsiteX15" fmla="*/ 10886 w 2394857"/>
              <a:gd name="connsiteY15" fmla="*/ 1817914 h 2634343"/>
              <a:gd name="connsiteX16" fmla="*/ 0 w 2394857"/>
              <a:gd name="connsiteY16" fmla="*/ 2057400 h 2634343"/>
              <a:gd name="connsiteX17" fmla="*/ 10886 w 2394857"/>
              <a:gd name="connsiteY17" fmla="*/ 2634343 h 2634343"/>
              <a:gd name="connsiteX0" fmla="*/ 2394857 w 2394857"/>
              <a:gd name="connsiteY0" fmla="*/ 0 h 2634343"/>
              <a:gd name="connsiteX1" fmla="*/ 1186543 w 2394857"/>
              <a:gd name="connsiteY1" fmla="*/ 293914 h 2634343"/>
              <a:gd name="connsiteX2" fmla="*/ 489857 w 2394857"/>
              <a:gd name="connsiteY2" fmla="*/ 740228 h 2634343"/>
              <a:gd name="connsiteX3" fmla="*/ 435428 w 2394857"/>
              <a:gd name="connsiteY3" fmla="*/ 783771 h 2634343"/>
              <a:gd name="connsiteX4" fmla="*/ 315686 w 2394857"/>
              <a:gd name="connsiteY4" fmla="*/ 936171 h 2634343"/>
              <a:gd name="connsiteX5" fmla="*/ 283028 w 2394857"/>
              <a:gd name="connsiteY5" fmla="*/ 947057 h 2634343"/>
              <a:gd name="connsiteX6" fmla="*/ 228600 w 2394857"/>
              <a:gd name="connsiteY6" fmla="*/ 1001486 h 2634343"/>
              <a:gd name="connsiteX7" fmla="*/ 174171 w 2394857"/>
              <a:gd name="connsiteY7" fmla="*/ 1045028 h 2634343"/>
              <a:gd name="connsiteX8" fmla="*/ 152400 w 2394857"/>
              <a:gd name="connsiteY8" fmla="*/ 1110343 h 2634343"/>
              <a:gd name="connsiteX9" fmla="*/ 108857 w 2394857"/>
              <a:gd name="connsiteY9" fmla="*/ 1153886 h 2634343"/>
              <a:gd name="connsiteX10" fmla="*/ 54428 w 2394857"/>
              <a:gd name="connsiteY10" fmla="*/ 1262743 h 2634343"/>
              <a:gd name="connsiteX11" fmla="*/ 43543 w 2394857"/>
              <a:gd name="connsiteY11" fmla="*/ 1328057 h 2634343"/>
              <a:gd name="connsiteX12" fmla="*/ 32657 w 2394857"/>
              <a:gd name="connsiteY12" fmla="*/ 1371600 h 2634343"/>
              <a:gd name="connsiteX13" fmla="*/ 21771 w 2394857"/>
              <a:gd name="connsiteY13" fmla="*/ 1513114 h 2634343"/>
              <a:gd name="connsiteX14" fmla="*/ 10886 w 2394857"/>
              <a:gd name="connsiteY14" fmla="*/ 1817914 h 2634343"/>
              <a:gd name="connsiteX15" fmla="*/ 0 w 2394857"/>
              <a:gd name="connsiteY15" fmla="*/ 2057400 h 2634343"/>
              <a:gd name="connsiteX16" fmla="*/ 10886 w 2394857"/>
              <a:gd name="connsiteY16" fmla="*/ 2634343 h 2634343"/>
              <a:gd name="connsiteX0" fmla="*/ 2395034 w 2395034"/>
              <a:gd name="connsiteY0" fmla="*/ 0 h 2634343"/>
              <a:gd name="connsiteX1" fmla="*/ 1186720 w 2395034"/>
              <a:gd name="connsiteY1" fmla="*/ 293914 h 2634343"/>
              <a:gd name="connsiteX2" fmla="*/ 490034 w 2395034"/>
              <a:gd name="connsiteY2" fmla="*/ 740228 h 2634343"/>
              <a:gd name="connsiteX3" fmla="*/ 435605 w 2395034"/>
              <a:gd name="connsiteY3" fmla="*/ 783771 h 2634343"/>
              <a:gd name="connsiteX4" fmla="*/ 315863 w 2395034"/>
              <a:gd name="connsiteY4" fmla="*/ 936171 h 2634343"/>
              <a:gd name="connsiteX5" fmla="*/ 283205 w 2395034"/>
              <a:gd name="connsiteY5" fmla="*/ 947057 h 2634343"/>
              <a:gd name="connsiteX6" fmla="*/ 228777 w 2395034"/>
              <a:gd name="connsiteY6" fmla="*/ 1001486 h 2634343"/>
              <a:gd name="connsiteX7" fmla="*/ 174348 w 2395034"/>
              <a:gd name="connsiteY7" fmla="*/ 1045028 h 2634343"/>
              <a:gd name="connsiteX8" fmla="*/ 152577 w 2395034"/>
              <a:gd name="connsiteY8" fmla="*/ 1110343 h 2634343"/>
              <a:gd name="connsiteX9" fmla="*/ 109034 w 2395034"/>
              <a:gd name="connsiteY9" fmla="*/ 1153886 h 2634343"/>
              <a:gd name="connsiteX10" fmla="*/ 54605 w 2395034"/>
              <a:gd name="connsiteY10" fmla="*/ 1262743 h 2634343"/>
              <a:gd name="connsiteX11" fmla="*/ 43720 w 2395034"/>
              <a:gd name="connsiteY11" fmla="*/ 1328057 h 2634343"/>
              <a:gd name="connsiteX12" fmla="*/ 32834 w 2395034"/>
              <a:gd name="connsiteY12" fmla="*/ 1371600 h 2634343"/>
              <a:gd name="connsiteX13" fmla="*/ 21948 w 2395034"/>
              <a:gd name="connsiteY13" fmla="*/ 1513114 h 2634343"/>
              <a:gd name="connsiteX14" fmla="*/ 177 w 2395034"/>
              <a:gd name="connsiteY14" fmla="*/ 2057400 h 2634343"/>
              <a:gd name="connsiteX15" fmla="*/ 11063 w 2395034"/>
              <a:gd name="connsiteY15" fmla="*/ 2634343 h 2634343"/>
              <a:gd name="connsiteX0" fmla="*/ 2395439 w 2395439"/>
              <a:gd name="connsiteY0" fmla="*/ 0 h 2634343"/>
              <a:gd name="connsiteX1" fmla="*/ 1187125 w 2395439"/>
              <a:gd name="connsiteY1" fmla="*/ 293914 h 2634343"/>
              <a:gd name="connsiteX2" fmla="*/ 490439 w 2395439"/>
              <a:gd name="connsiteY2" fmla="*/ 740228 h 2634343"/>
              <a:gd name="connsiteX3" fmla="*/ 436010 w 2395439"/>
              <a:gd name="connsiteY3" fmla="*/ 783771 h 2634343"/>
              <a:gd name="connsiteX4" fmla="*/ 316268 w 2395439"/>
              <a:gd name="connsiteY4" fmla="*/ 936171 h 2634343"/>
              <a:gd name="connsiteX5" fmla="*/ 283610 w 2395439"/>
              <a:gd name="connsiteY5" fmla="*/ 947057 h 2634343"/>
              <a:gd name="connsiteX6" fmla="*/ 229182 w 2395439"/>
              <a:gd name="connsiteY6" fmla="*/ 1001486 h 2634343"/>
              <a:gd name="connsiteX7" fmla="*/ 174753 w 2395439"/>
              <a:gd name="connsiteY7" fmla="*/ 1045028 h 2634343"/>
              <a:gd name="connsiteX8" fmla="*/ 152982 w 2395439"/>
              <a:gd name="connsiteY8" fmla="*/ 1110343 h 2634343"/>
              <a:gd name="connsiteX9" fmla="*/ 109439 w 2395439"/>
              <a:gd name="connsiteY9" fmla="*/ 1153886 h 2634343"/>
              <a:gd name="connsiteX10" fmla="*/ 55010 w 2395439"/>
              <a:gd name="connsiteY10" fmla="*/ 1262743 h 2634343"/>
              <a:gd name="connsiteX11" fmla="*/ 44125 w 2395439"/>
              <a:gd name="connsiteY11" fmla="*/ 1328057 h 2634343"/>
              <a:gd name="connsiteX12" fmla="*/ 33239 w 2395439"/>
              <a:gd name="connsiteY12" fmla="*/ 1371600 h 2634343"/>
              <a:gd name="connsiteX13" fmla="*/ 582 w 2395439"/>
              <a:gd name="connsiteY13" fmla="*/ 2057400 h 2634343"/>
              <a:gd name="connsiteX14" fmla="*/ 11468 w 2395439"/>
              <a:gd name="connsiteY14" fmla="*/ 2634343 h 2634343"/>
              <a:gd name="connsiteX0" fmla="*/ 2395439 w 2395439"/>
              <a:gd name="connsiteY0" fmla="*/ 0 h 2634343"/>
              <a:gd name="connsiteX1" fmla="*/ 1187125 w 2395439"/>
              <a:gd name="connsiteY1" fmla="*/ 293914 h 2634343"/>
              <a:gd name="connsiteX2" fmla="*/ 490439 w 2395439"/>
              <a:gd name="connsiteY2" fmla="*/ 740228 h 2634343"/>
              <a:gd name="connsiteX3" fmla="*/ 436010 w 2395439"/>
              <a:gd name="connsiteY3" fmla="*/ 783771 h 2634343"/>
              <a:gd name="connsiteX4" fmla="*/ 316268 w 2395439"/>
              <a:gd name="connsiteY4" fmla="*/ 936171 h 2634343"/>
              <a:gd name="connsiteX5" fmla="*/ 283610 w 2395439"/>
              <a:gd name="connsiteY5" fmla="*/ 947057 h 2634343"/>
              <a:gd name="connsiteX6" fmla="*/ 229182 w 2395439"/>
              <a:gd name="connsiteY6" fmla="*/ 1001486 h 2634343"/>
              <a:gd name="connsiteX7" fmla="*/ 174753 w 2395439"/>
              <a:gd name="connsiteY7" fmla="*/ 1045028 h 2634343"/>
              <a:gd name="connsiteX8" fmla="*/ 152982 w 2395439"/>
              <a:gd name="connsiteY8" fmla="*/ 1110343 h 2634343"/>
              <a:gd name="connsiteX9" fmla="*/ 109439 w 2395439"/>
              <a:gd name="connsiteY9" fmla="*/ 1153886 h 2634343"/>
              <a:gd name="connsiteX10" fmla="*/ 55010 w 2395439"/>
              <a:gd name="connsiteY10" fmla="*/ 1262743 h 2634343"/>
              <a:gd name="connsiteX11" fmla="*/ 33239 w 2395439"/>
              <a:gd name="connsiteY11" fmla="*/ 1371600 h 2634343"/>
              <a:gd name="connsiteX12" fmla="*/ 582 w 2395439"/>
              <a:gd name="connsiteY12" fmla="*/ 2057400 h 2634343"/>
              <a:gd name="connsiteX13" fmla="*/ 11468 w 2395439"/>
              <a:gd name="connsiteY13" fmla="*/ 2634343 h 2634343"/>
              <a:gd name="connsiteX0" fmla="*/ 2395439 w 2395439"/>
              <a:gd name="connsiteY0" fmla="*/ 0 h 2634343"/>
              <a:gd name="connsiteX1" fmla="*/ 1187125 w 2395439"/>
              <a:gd name="connsiteY1" fmla="*/ 293914 h 2634343"/>
              <a:gd name="connsiteX2" fmla="*/ 490439 w 2395439"/>
              <a:gd name="connsiteY2" fmla="*/ 740228 h 2634343"/>
              <a:gd name="connsiteX3" fmla="*/ 436010 w 2395439"/>
              <a:gd name="connsiteY3" fmla="*/ 783771 h 2634343"/>
              <a:gd name="connsiteX4" fmla="*/ 316268 w 2395439"/>
              <a:gd name="connsiteY4" fmla="*/ 936171 h 2634343"/>
              <a:gd name="connsiteX5" fmla="*/ 283610 w 2395439"/>
              <a:gd name="connsiteY5" fmla="*/ 947057 h 2634343"/>
              <a:gd name="connsiteX6" fmla="*/ 229182 w 2395439"/>
              <a:gd name="connsiteY6" fmla="*/ 1001486 h 2634343"/>
              <a:gd name="connsiteX7" fmla="*/ 174753 w 2395439"/>
              <a:gd name="connsiteY7" fmla="*/ 1045028 h 2634343"/>
              <a:gd name="connsiteX8" fmla="*/ 152982 w 2395439"/>
              <a:gd name="connsiteY8" fmla="*/ 1110343 h 2634343"/>
              <a:gd name="connsiteX9" fmla="*/ 55010 w 2395439"/>
              <a:gd name="connsiteY9" fmla="*/ 1262743 h 2634343"/>
              <a:gd name="connsiteX10" fmla="*/ 33239 w 2395439"/>
              <a:gd name="connsiteY10" fmla="*/ 1371600 h 2634343"/>
              <a:gd name="connsiteX11" fmla="*/ 582 w 2395439"/>
              <a:gd name="connsiteY11" fmla="*/ 2057400 h 2634343"/>
              <a:gd name="connsiteX12" fmla="*/ 11468 w 2395439"/>
              <a:gd name="connsiteY12" fmla="*/ 2634343 h 2634343"/>
              <a:gd name="connsiteX0" fmla="*/ 2395439 w 2395439"/>
              <a:gd name="connsiteY0" fmla="*/ 0 h 2634343"/>
              <a:gd name="connsiteX1" fmla="*/ 1187125 w 2395439"/>
              <a:gd name="connsiteY1" fmla="*/ 293914 h 2634343"/>
              <a:gd name="connsiteX2" fmla="*/ 490439 w 2395439"/>
              <a:gd name="connsiteY2" fmla="*/ 740228 h 2634343"/>
              <a:gd name="connsiteX3" fmla="*/ 436010 w 2395439"/>
              <a:gd name="connsiteY3" fmla="*/ 783771 h 2634343"/>
              <a:gd name="connsiteX4" fmla="*/ 316268 w 2395439"/>
              <a:gd name="connsiteY4" fmla="*/ 936171 h 2634343"/>
              <a:gd name="connsiteX5" fmla="*/ 283610 w 2395439"/>
              <a:gd name="connsiteY5" fmla="*/ 947057 h 2634343"/>
              <a:gd name="connsiteX6" fmla="*/ 229182 w 2395439"/>
              <a:gd name="connsiteY6" fmla="*/ 1001486 h 2634343"/>
              <a:gd name="connsiteX7" fmla="*/ 174753 w 2395439"/>
              <a:gd name="connsiteY7" fmla="*/ 1045028 h 2634343"/>
              <a:gd name="connsiteX8" fmla="*/ 55010 w 2395439"/>
              <a:gd name="connsiteY8" fmla="*/ 1262743 h 2634343"/>
              <a:gd name="connsiteX9" fmla="*/ 33239 w 2395439"/>
              <a:gd name="connsiteY9" fmla="*/ 1371600 h 2634343"/>
              <a:gd name="connsiteX10" fmla="*/ 582 w 2395439"/>
              <a:gd name="connsiteY10" fmla="*/ 2057400 h 2634343"/>
              <a:gd name="connsiteX11" fmla="*/ 11468 w 2395439"/>
              <a:gd name="connsiteY11" fmla="*/ 2634343 h 2634343"/>
              <a:gd name="connsiteX0" fmla="*/ 2395439 w 2395439"/>
              <a:gd name="connsiteY0" fmla="*/ 0 h 2634343"/>
              <a:gd name="connsiteX1" fmla="*/ 1187125 w 2395439"/>
              <a:gd name="connsiteY1" fmla="*/ 293914 h 2634343"/>
              <a:gd name="connsiteX2" fmla="*/ 490439 w 2395439"/>
              <a:gd name="connsiteY2" fmla="*/ 740228 h 2634343"/>
              <a:gd name="connsiteX3" fmla="*/ 436010 w 2395439"/>
              <a:gd name="connsiteY3" fmla="*/ 783771 h 2634343"/>
              <a:gd name="connsiteX4" fmla="*/ 316268 w 2395439"/>
              <a:gd name="connsiteY4" fmla="*/ 936171 h 2634343"/>
              <a:gd name="connsiteX5" fmla="*/ 283610 w 2395439"/>
              <a:gd name="connsiteY5" fmla="*/ 947057 h 2634343"/>
              <a:gd name="connsiteX6" fmla="*/ 229182 w 2395439"/>
              <a:gd name="connsiteY6" fmla="*/ 1001486 h 2634343"/>
              <a:gd name="connsiteX7" fmla="*/ 55010 w 2395439"/>
              <a:gd name="connsiteY7" fmla="*/ 1262743 h 2634343"/>
              <a:gd name="connsiteX8" fmla="*/ 33239 w 2395439"/>
              <a:gd name="connsiteY8" fmla="*/ 1371600 h 2634343"/>
              <a:gd name="connsiteX9" fmla="*/ 582 w 2395439"/>
              <a:gd name="connsiteY9" fmla="*/ 2057400 h 2634343"/>
              <a:gd name="connsiteX10" fmla="*/ 11468 w 2395439"/>
              <a:gd name="connsiteY10" fmla="*/ 2634343 h 2634343"/>
              <a:gd name="connsiteX0" fmla="*/ 2395439 w 2395439"/>
              <a:gd name="connsiteY0" fmla="*/ 0 h 2634343"/>
              <a:gd name="connsiteX1" fmla="*/ 1187125 w 2395439"/>
              <a:gd name="connsiteY1" fmla="*/ 293914 h 2634343"/>
              <a:gd name="connsiteX2" fmla="*/ 490439 w 2395439"/>
              <a:gd name="connsiteY2" fmla="*/ 740228 h 2634343"/>
              <a:gd name="connsiteX3" fmla="*/ 436010 w 2395439"/>
              <a:gd name="connsiteY3" fmla="*/ 783771 h 2634343"/>
              <a:gd name="connsiteX4" fmla="*/ 316268 w 2395439"/>
              <a:gd name="connsiteY4" fmla="*/ 936171 h 2634343"/>
              <a:gd name="connsiteX5" fmla="*/ 283610 w 2395439"/>
              <a:gd name="connsiteY5" fmla="*/ 947057 h 2634343"/>
              <a:gd name="connsiteX6" fmla="*/ 55010 w 2395439"/>
              <a:gd name="connsiteY6" fmla="*/ 1262743 h 2634343"/>
              <a:gd name="connsiteX7" fmla="*/ 33239 w 2395439"/>
              <a:gd name="connsiteY7" fmla="*/ 1371600 h 2634343"/>
              <a:gd name="connsiteX8" fmla="*/ 582 w 2395439"/>
              <a:gd name="connsiteY8" fmla="*/ 2057400 h 2634343"/>
              <a:gd name="connsiteX9" fmla="*/ 11468 w 2395439"/>
              <a:gd name="connsiteY9" fmla="*/ 2634343 h 2634343"/>
              <a:gd name="connsiteX0" fmla="*/ 2395439 w 2395439"/>
              <a:gd name="connsiteY0" fmla="*/ 0 h 2634343"/>
              <a:gd name="connsiteX1" fmla="*/ 1187125 w 2395439"/>
              <a:gd name="connsiteY1" fmla="*/ 293914 h 2634343"/>
              <a:gd name="connsiteX2" fmla="*/ 490439 w 2395439"/>
              <a:gd name="connsiteY2" fmla="*/ 740228 h 2634343"/>
              <a:gd name="connsiteX3" fmla="*/ 436010 w 2395439"/>
              <a:gd name="connsiteY3" fmla="*/ 783771 h 2634343"/>
              <a:gd name="connsiteX4" fmla="*/ 316268 w 2395439"/>
              <a:gd name="connsiteY4" fmla="*/ 936171 h 2634343"/>
              <a:gd name="connsiteX5" fmla="*/ 55010 w 2395439"/>
              <a:gd name="connsiteY5" fmla="*/ 1262743 h 2634343"/>
              <a:gd name="connsiteX6" fmla="*/ 33239 w 2395439"/>
              <a:gd name="connsiteY6" fmla="*/ 1371600 h 2634343"/>
              <a:gd name="connsiteX7" fmla="*/ 582 w 2395439"/>
              <a:gd name="connsiteY7" fmla="*/ 2057400 h 2634343"/>
              <a:gd name="connsiteX8" fmla="*/ 11468 w 2395439"/>
              <a:gd name="connsiteY8" fmla="*/ 2634343 h 2634343"/>
              <a:gd name="connsiteX0" fmla="*/ 2395439 w 2395439"/>
              <a:gd name="connsiteY0" fmla="*/ 0 h 2634343"/>
              <a:gd name="connsiteX1" fmla="*/ 1187125 w 2395439"/>
              <a:gd name="connsiteY1" fmla="*/ 293914 h 2634343"/>
              <a:gd name="connsiteX2" fmla="*/ 490439 w 2395439"/>
              <a:gd name="connsiteY2" fmla="*/ 740228 h 2634343"/>
              <a:gd name="connsiteX3" fmla="*/ 436010 w 2395439"/>
              <a:gd name="connsiteY3" fmla="*/ 783771 h 2634343"/>
              <a:gd name="connsiteX4" fmla="*/ 55010 w 2395439"/>
              <a:gd name="connsiteY4" fmla="*/ 1262743 h 2634343"/>
              <a:gd name="connsiteX5" fmla="*/ 33239 w 2395439"/>
              <a:gd name="connsiteY5" fmla="*/ 1371600 h 2634343"/>
              <a:gd name="connsiteX6" fmla="*/ 582 w 2395439"/>
              <a:gd name="connsiteY6" fmla="*/ 2057400 h 2634343"/>
              <a:gd name="connsiteX7" fmla="*/ 11468 w 2395439"/>
              <a:gd name="connsiteY7" fmla="*/ 2634343 h 2634343"/>
              <a:gd name="connsiteX0" fmla="*/ 2395439 w 2395439"/>
              <a:gd name="connsiteY0" fmla="*/ 0 h 2634343"/>
              <a:gd name="connsiteX1" fmla="*/ 1187125 w 2395439"/>
              <a:gd name="connsiteY1" fmla="*/ 293914 h 2634343"/>
              <a:gd name="connsiteX2" fmla="*/ 490439 w 2395439"/>
              <a:gd name="connsiteY2" fmla="*/ 740228 h 2634343"/>
              <a:gd name="connsiteX3" fmla="*/ 55010 w 2395439"/>
              <a:gd name="connsiteY3" fmla="*/ 1262743 h 2634343"/>
              <a:gd name="connsiteX4" fmla="*/ 33239 w 2395439"/>
              <a:gd name="connsiteY4" fmla="*/ 1371600 h 2634343"/>
              <a:gd name="connsiteX5" fmla="*/ 582 w 2395439"/>
              <a:gd name="connsiteY5" fmla="*/ 2057400 h 2634343"/>
              <a:gd name="connsiteX6" fmla="*/ 11468 w 2395439"/>
              <a:gd name="connsiteY6" fmla="*/ 2634343 h 2634343"/>
              <a:gd name="connsiteX0" fmla="*/ 2395439 w 2395439"/>
              <a:gd name="connsiteY0" fmla="*/ 0 h 2634343"/>
              <a:gd name="connsiteX1" fmla="*/ 1187125 w 2395439"/>
              <a:gd name="connsiteY1" fmla="*/ 293914 h 2634343"/>
              <a:gd name="connsiteX2" fmla="*/ 272725 w 2395439"/>
              <a:gd name="connsiteY2" fmla="*/ 718457 h 2634343"/>
              <a:gd name="connsiteX3" fmla="*/ 55010 w 2395439"/>
              <a:gd name="connsiteY3" fmla="*/ 1262743 h 2634343"/>
              <a:gd name="connsiteX4" fmla="*/ 33239 w 2395439"/>
              <a:gd name="connsiteY4" fmla="*/ 1371600 h 2634343"/>
              <a:gd name="connsiteX5" fmla="*/ 582 w 2395439"/>
              <a:gd name="connsiteY5" fmla="*/ 2057400 h 2634343"/>
              <a:gd name="connsiteX6" fmla="*/ 11468 w 2395439"/>
              <a:gd name="connsiteY6" fmla="*/ 2634343 h 2634343"/>
              <a:gd name="connsiteX0" fmla="*/ 2395439 w 2395439"/>
              <a:gd name="connsiteY0" fmla="*/ 0 h 2634343"/>
              <a:gd name="connsiteX1" fmla="*/ 1187125 w 2395439"/>
              <a:gd name="connsiteY1" fmla="*/ 293914 h 2634343"/>
              <a:gd name="connsiteX2" fmla="*/ 272725 w 2395439"/>
              <a:gd name="connsiteY2" fmla="*/ 718457 h 2634343"/>
              <a:gd name="connsiteX3" fmla="*/ 33239 w 2395439"/>
              <a:gd name="connsiteY3" fmla="*/ 1371600 h 2634343"/>
              <a:gd name="connsiteX4" fmla="*/ 582 w 2395439"/>
              <a:gd name="connsiteY4" fmla="*/ 2057400 h 2634343"/>
              <a:gd name="connsiteX5" fmla="*/ 11468 w 2395439"/>
              <a:gd name="connsiteY5" fmla="*/ 2634343 h 2634343"/>
              <a:gd name="connsiteX0" fmla="*/ 2395967 w 2395967"/>
              <a:gd name="connsiteY0" fmla="*/ 0 h 2634343"/>
              <a:gd name="connsiteX1" fmla="*/ 1187653 w 2395967"/>
              <a:gd name="connsiteY1" fmla="*/ 293914 h 2634343"/>
              <a:gd name="connsiteX2" fmla="*/ 273253 w 2395967"/>
              <a:gd name="connsiteY2" fmla="*/ 718457 h 2634343"/>
              <a:gd name="connsiteX3" fmla="*/ 44653 w 2395967"/>
              <a:gd name="connsiteY3" fmla="*/ 1099457 h 2634343"/>
              <a:gd name="connsiteX4" fmla="*/ 1110 w 2395967"/>
              <a:gd name="connsiteY4" fmla="*/ 2057400 h 2634343"/>
              <a:gd name="connsiteX5" fmla="*/ 11996 w 2395967"/>
              <a:gd name="connsiteY5" fmla="*/ 2634343 h 2634343"/>
              <a:gd name="connsiteX0" fmla="*/ 2396504 w 2396504"/>
              <a:gd name="connsiteY0" fmla="*/ 0 h 2634343"/>
              <a:gd name="connsiteX1" fmla="*/ 1188190 w 2396504"/>
              <a:gd name="connsiteY1" fmla="*/ 293914 h 2634343"/>
              <a:gd name="connsiteX2" fmla="*/ 273790 w 2396504"/>
              <a:gd name="connsiteY2" fmla="*/ 718457 h 2634343"/>
              <a:gd name="connsiteX3" fmla="*/ 45190 w 2396504"/>
              <a:gd name="connsiteY3" fmla="*/ 1099457 h 2634343"/>
              <a:gd name="connsiteX4" fmla="*/ 1647 w 2396504"/>
              <a:gd name="connsiteY4" fmla="*/ 2057400 h 2634343"/>
              <a:gd name="connsiteX5" fmla="*/ 12533 w 2396504"/>
              <a:gd name="connsiteY5" fmla="*/ 2634343 h 2634343"/>
              <a:gd name="connsiteX0" fmla="*/ 2396504 w 2396504"/>
              <a:gd name="connsiteY0" fmla="*/ 0 h 2634343"/>
              <a:gd name="connsiteX1" fmla="*/ 1188190 w 2396504"/>
              <a:gd name="connsiteY1" fmla="*/ 293914 h 2634343"/>
              <a:gd name="connsiteX2" fmla="*/ 273790 w 2396504"/>
              <a:gd name="connsiteY2" fmla="*/ 718457 h 2634343"/>
              <a:gd name="connsiteX3" fmla="*/ 45190 w 2396504"/>
              <a:gd name="connsiteY3" fmla="*/ 1099457 h 2634343"/>
              <a:gd name="connsiteX4" fmla="*/ 1647 w 2396504"/>
              <a:gd name="connsiteY4" fmla="*/ 2057400 h 2634343"/>
              <a:gd name="connsiteX5" fmla="*/ 12533 w 2396504"/>
              <a:gd name="connsiteY5" fmla="*/ 2634343 h 2634343"/>
              <a:gd name="connsiteX0" fmla="*/ 2403493 w 2403493"/>
              <a:gd name="connsiteY0" fmla="*/ 0 h 2634343"/>
              <a:gd name="connsiteX1" fmla="*/ 1195179 w 2403493"/>
              <a:gd name="connsiteY1" fmla="*/ 293914 h 2634343"/>
              <a:gd name="connsiteX2" fmla="*/ 280779 w 2403493"/>
              <a:gd name="connsiteY2" fmla="*/ 718457 h 2634343"/>
              <a:gd name="connsiteX3" fmla="*/ 52179 w 2403493"/>
              <a:gd name="connsiteY3" fmla="*/ 1099457 h 2634343"/>
              <a:gd name="connsiteX4" fmla="*/ 8636 w 2403493"/>
              <a:gd name="connsiteY4" fmla="*/ 2057400 h 2634343"/>
              <a:gd name="connsiteX5" fmla="*/ 19522 w 2403493"/>
              <a:gd name="connsiteY5" fmla="*/ 2634343 h 2634343"/>
              <a:gd name="connsiteX0" fmla="*/ 2417285 w 2417285"/>
              <a:gd name="connsiteY0" fmla="*/ 0 h 2634343"/>
              <a:gd name="connsiteX1" fmla="*/ 1208971 w 2417285"/>
              <a:gd name="connsiteY1" fmla="*/ 293914 h 2634343"/>
              <a:gd name="connsiteX2" fmla="*/ 294571 w 2417285"/>
              <a:gd name="connsiteY2" fmla="*/ 718457 h 2634343"/>
              <a:gd name="connsiteX3" fmla="*/ 65971 w 2417285"/>
              <a:gd name="connsiteY3" fmla="*/ 1099457 h 2634343"/>
              <a:gd name="connsiteX4" fmla="*/ 22428 w 2417285"/>
              <a:gd name="connsiteY4" fmla="*/ 2057400 h 2634343"/>
              <a:gd name="connsiteX5" fmla="*/ 33314 w 2417285"/>
              <a:gd name="connsiteY5" fmla="*/ 2634343 h 2634343"/>
              <a:gd name="connsiteX0" fmla="*/ 2417285 w 2417285"/>
              <a:gd name="connsiteY0" fmla="*/ 0 h 2634343"/>
              <a:gd name="connsiteX1" fmla="*/ 1208971 w 2417285"/>
              <a:gd name="connsiteY1" fmla="*/ 293914 h 2634343"/>
              <a:gd name="connsiteX2" fmla="*/ 294571 w 2417285"/>
              <a:gd name="connsiteY2" fmla="*/ 718457 h 2634343"/>
              <a:gd name="connsiteX3" fmla="*/ 65971 w 2417285"/>
              <a:gd name="connsiteY3" fmla="*/ 1099457 h 2634343"/>
              <a:gd name="connsiteX4" fmla="*/ 22428 w 2417285"/>
              <a:gd name="connsiteY4" fmla="*/ 2057400 h 2634343"/>
              <a:gd name="connsiteX5" fmla="*/ 33314 w 2417285"/>
              <a:gd name="connsiteY5" fmla="*/ 2634343 h 2634343"/>
              <a:gd name="connsiteX0" fmla="*/ 2426692 w 2426692"/>
              <a:gd name="connsiteY0" fmla="*/ 0 h 2634343"/>
              <a:gd name="connsiteX1" fmla="*/ 1218378 w 2426692"/>
              <a:gd name="connsiteY1" fmla="*/ 293914 h 2634343"/>
              <a:gd name="connsiteX2" fmla="*/ 303978 w 2426692"/>
              <a:gd name="connsiteY2" fmla="*/ 718457 h 2634343"/>
              <a:gd name="connsiteX3" fmla="*/ 75378 w 2426692"/>
              <a:gd name="connsiteY3" fmla="*/ 1099457 h 2634343"/>
              <a:gd name="connsiteX4" fmla="*/ 31835 w 2426692"/>
              <a:gd name="connsiteY4" fmla="*/ 2057400 h 2634343"/>
              <a:gd name="connsiteX5" fmla="*/ 42721 w 2426692"/>
              <a:gd name="connsiteY5" fmla="*/ 2634343 h 2634343"/>
              <a:gd name="connsiteX0" fmla="*/ 2426692 w 2426692"/>
              <a:gd name="connsiteY0" fmla="*/ 0 h 2634343"/>
              <a:gd name="connsiteX1" fmla="*/ 1218378 w 2426692"/>
              <a:gd name="connsiteY1" fmla="*/ 293914 h 2634343"/>
              <a:gd name="connsiteX2" fmla="*/ 303978 w 2426692"/>
              <a:gd name="connsiteY2" fmla="*/ 718457 h 2634343"/>
              <a:gd name="connsiteX3" fmla="*/ 75378 w 2426692"/>
              <a:gd name="connsiteY3" fmla="*/ 1099457 h 2634343"/>
              <a:gd name="connsiteX4" fmla="*/ 31835 w 2426692"/>
              <a:gd name="connsiteY4" fmla="*/ 2057400 h 2634343"/>
              <a:gd name="connsiteX5" fmla="*/ 42721 w 2426692"/>
              <a:gd name="connsiteY5" fmla="*/ 2634343 h 2634343"/>
              <a:gd name="connsiteX0" fmla="*/ 2426692 w 2426692"/>
              <a:gd name="connsiteY0" fmla="*/ 0 h 2634343"/>
              <a:gd name="connsiteX1" fmla="*/ 1218378 w 2426692"/>
              <a:gd name="connsiteY1" fmla="*/ 293914 h 2634343"/>
              <a:gd name="connsiteX2" fmla="*/ 303978 w 2426692"/>
              <a:gd name="connsiteY2" fmla="*/ 718457 h 2634343"/>
              <a:gd name="connsiteX3" fmla="*/ 75378 w 2426692"/>
              <a:gd name="connsiteY3" fmla="*/ 1099457 h 2634343"/>
              <a:gd name="connsiteX4" fmla="*/ 31835 w 2426692"/>
              <a:gd name="connsiteY4" fmla="*/ 2057400 h 2634343"/>
              <a:gd name="connsiteX5" fmla="*/ 42721 w 2426692"/>
              <a:gd name="connsiteY5" fmla="*/ 2634343 h 2634343"/>
              <a:gd name="connsiteX0" fmla="*/ 2396505 w 2396505"/>
              <a:gd name="connsiteY0" fmla="*/ 0 h 2634343"/>
              <a:gd name="connsiteX1" fmla="*/ 1188191 w 2396505"/>
              <a:gd name="connsiteY1" fmla="*/ 293914 h 2634343"/>
              <a:gd name="connsiteX2" fmla="*/ 273791 w 2396505"/>
              <a:gd name="connsiteY2" fmla="*/ 718457 h 2634343"/>
              <a:gd name="connsiteX3" fmla="*/ 45191 w 2396505"/>
              <a:gd name="connsiteY3" fmla="*/ 1099457 h 2634343"/>
              <a:gd name="connsiteX4" fmla="*/ 1648 w 2396505"/>
              <a:gd name="connsiteY4" fmla="*/ 2057400 h 2634343"/>
              <a:gd name="connsiteX5" fmla="*/ 12534 w 2396505"/>
              <a:gd name="connsiteY5" fmla="*/ 2634343 h 2634343"/>
              <a:gd name="connsiteX0" fmla="*/ 2396505 w 2396505"/>
              <a:gd name="connsiteY0" fmla="*/ 0 h 2634343"/>
              <a:gd name="connsiteX1" fmla="*/ 1188191 w 2396505"/>
              <a:gd name="connsiteY1" fmla="*/ 293914 h 2634343"/>
              <a:gd name="connsiteX2" fmla="*/ 273791 w 2396505"/>
              <a:gd name="connsiteY2" fmla="*/ 718457 h 2634343"/>
              <a:gd name="connsiteX3" fmla="*/ 45191 w 2396505"/>
              <a:gd name="connsiteY3" fmla="*/ 1099457 h 2634343"/>
              <a:gd name="connsiteX4" fmla="*/ 1648 w 2396505"/>
              <a:gd name="connsiteY4" fmla="*/ 2057400 h 2634343"/>
              <a:gd name="connsiteX5" fmla="*/ 12534 w 2396505"/>
              <a:gd name="connsiteY5" fmla="*/ 2634343 h 2634343"/>
              <a:gd name="connsiteX0" fmla="*/ 2396505 w 2396505"/>
              <a:gd name="connsiteY0" fmla="*/ 0 h 2634343"/>
              <a:gd name="connsiteX1" fmla="*/ 1188191 w 2396505"/>
              <a:gd name="connsiteY1" fmla="*/ 293914 h 2634343"/>
              <a:gd name="connsiteX2" fmla="*/ 273791 w 2396505"/>
              <a:gd name="connsiteY2" fmla="*/ 718457 h 2634343"/>
              <a:gd name="connsiteX3" fmla="*/ 45191 w 2396505"/>
              <a:gd name="connsiteY3" fmla="*/ 1099457 h 2634343"/>
              <a:gd name="connsiteX4" fmla="*/ 1648 w 2396505"/>
              <a:gd name="connsiteY4" fmla="*/ 2057400 h 2634343"/>
              <a:gd name="connsiteX5" fmla="*/ 12534 w 2396505"/>
              <a:gd name="connsiteY5" fmla="*/ 2634343 h 2634343"/>
              <a:gd name="connsiteX0" fmla="*/ 2399078 w 2399078"/>
              <a:gd name="connsiteY0" fmla="*/ 0 h 2634343"/>
              <a:gd name="connsiteX1" fmla="*/ 1190764 w 2399078"/>
              <a:gd name="connsiteY1" fmla="*/ 293914 h 2634343"/>
              <a:gd name="connsiteX2" fmla="*/ 276364 w 2399078"/>
              <a:gd name="connsiteY2" fmla="*/ 718457 h 2634343"/>
              <a:gd name="connsiteX3" fmla="*/ 47764 w 2399078"/>
              <a:gd name="connsiteY3" fmla="*/ 1099457 h 2634343"/>
              <a:gd name="connsiteX4" fmla="*/ 4221 w 2399078"/>
              <a:gd name="connsiteY4" fmla="*/ 2057400 h 2634343"/>
              <a:gd name="connsiteX5" fmla="*/ 15107 w 2399078"/>
              <a:gd name="connsiteY5" fmla="*/ 2634343 h 2634343"/>
              <a:gd name="connsiteX0" fmla="*/ 2399078 w 2399078"/>
              <a:gd name="connsiteY0" fmla="*/ 0 h 2634343"/>
              <a:gd name="connsiteX1" fmla="*/ 1452021 w 2399078"/>
              <a:gd name="connsiteY1" fmla="*/ 272142 h 2634343"/>
              <a:gd name="connsiteX2" fmla="*/ 276364 w 2399078"/>
              <a:gd name="connsiteY2" fmla="*/ 718457 h 2634343"/>
              <a:gd name="connsiteX3" fmla="*/ 47764 w 2399078"/>
              <a:gd name="connsiteY3" fmla="*/ 1099457 h 2634343"/>
              <a:gd name="connsiteX4" fmla="*/ 4221 w 2399078"/>
              <a:gd name="connsiteY4" fmla="*/ 2057400 h 2634343"/>
              <a:gd name="connsiteX5" fmla="*/ 15107 w 2399078"/>
              <a:gd name="connsiteY5" fmla="*/ 2634343 h 2634343"/>
              <a:gd name="connsiteX0" fmla="*/ 2397104 w 2397104"/>
              <a:gd name="connsiteY0" fmla="*/ 0 h 2634343"/>
              <a:gd name="connsiteX1" fmla="*/ 1450047 w 2397104"/>
              <a:gd name="connsiteY1" fmla="*/ 272142 h 2634343"/>
              <a:gd name="connsiteX2" fmla="*/ 470333 w 2397104"/>
              <a:gd name="connsiteY2" fmla="*/ 653143 h 2634343"/>
              <a:gd name="connsiteX3" fmla="*/ 45790 w 2397104"/>
              <a:gd name="connsiteY3" fmla="*/ 1099457 h 2634343"/>
              <a:gd name="connsiteX4" fmla="*/ 2247 w 2397104"/>
              <a:gd name="connsiteY4" fmla="*/ 2057400 h 2634343"/>
              <a:gd name="connsiteX5" fmla="*/ 13133 w 2397104"/>
              <a:gd name="connsiteY5" fmla="*/ 2634343 h 2634343"/>
              <a:gd name="connsiteX0" fmla="*/ 2406733 w 2406733"/>
              <a:gd name="connsiteY0" fmla="*/ 0 h 2634343"/>
              <a:gd name="connsiteX1" fmla="*/ 1459676 w 2406733"/>
              <a:gd name="connsiteY1" fmla="*/ 272142 h 2634343"/>
              <a:gd name="connsiteX2" fmla="*/ 479962 w 2406733"/>
              <a:gd name="connsiteY2" fmla="*/ 653143 h 2634343"/>
              <a:gd name="connsiteX3" fmla="*/ 44534 w 2406733"/>
              <a:gd name="connsiteY3" fmla="*/ 1143000 h 2634343"/>
              <a:gd name="connsiteX4" fmla="*/ 11876 w 2406733"/>
              <a:gd name="connsiteY4" fmla="*/ 2057400 h 2634343"/>
              <a:gd name="connsiteX5" fmla="*/ 22762 w 2406733"/>
              <a:gd name="connsiteY5" fmla="*/ 2634343 h 2634343"/>
              <a:gd name="connsiteX0" fmla="*/ 2395440 w 2395440"/>
              <a:gd name="connsiteY0" fmla="*/ 0 h 2634343"/>
              <a:gd name="connsiteX1" fmla="*/ 1448383 w 2395440"/>
              <a:gd name="connsiteY1" fmla="*/ 272142 h 2634343"/>
              <a:gd name="connsiteX2" fmla="*/ 468669 w 2395440"/>
              <a:gd name="connsiteY2" fmla="*/ 653143 h 2634343"/>
              <a:gd name="connsiteX3" fmla="*/ 33241 w 2395440"/>
              <a:gd name="connsiteY3" fmla="*/ 1143000 h 2634343"/>
              <a:gd name="connsiteX4" fmla="*/ 583 w 2395440"/>
              <a:gd name="connsiteY4" fmla="*/ 2057400 h 2634343"/>
              <a:gd name="connsiteX5" fmla="*/ 11469 w 2395440"/>
              <a:gd name="connsiteY5" fmla="*/ 2634343 h 2634343"/>
              <a:gd name="connsiteX0" fmla="*/ 2395440 w 2395440"/>
              <a:gd name="connsiteY0" fmla="*/ 0 h 2634343"/>
              <a:gd name="connsiteX1" fmla="*/ 1448383 w 2395440"/>
              <a:gd name="connsiteY1" fmla="*/ 272142 h 2634343"/>
              <a:gd name="connsiteX2" fmla="*/ 468669 w 2395440"/>
              <a:gd name="connsiteY2" fmla="*/ 653143 h 2634343"/>
              <a:gd name="connsiteX3" fmla="*/ 33241 w 2395440"/>
              <a:gd name="connsiteY3" fmla="*/ 1143000 h 2634343"/>
              <a:gd name="connsiteX4" fmla="*/ 583 w 2395440"/>
              <a:gd name="connsiteY4" fmla="*/ 2057400 h 2634343"/>
              <a:gd name="connsiteX5" fmla="*/ 11469 w 2395440"/>
              <a:gd name="connsiteY5" fmla="*/ 2634343 h 263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5440" h="2634343">
                <a:moveTo>
                  <a:pt x="2395440" y="0"/>
                </a:moveTo>
                <a:cubicBezTo>
                  <a:pt x="1992669" y="97971"/>
                  <a:pt x="1769511" y="163285"/>
                  <a:pt x="1448383" y="272142"/>
                </a:cubicBezTo>
                <a:cubicBezTo>
                  <a:pt x="1127255" y="380999"/>
                  <a:pt x="593855" y="571500"/>
                  <a:pt x="468669" y="653143"/>
                </a:cubicBezTo>
                <a:cubicBezTo>
                  <a:pt x="298127" y="778329"/>
                  <a:pt x="67712" y="1061357"/>
                  <a:pt x="33241" y="1143000"/>
                </a:cubicBezTo>
                <a:cubicBezTo>
                  <a:pt x="-1230" y="1224643"/>
                  <a:pt x="4212" y="1808843"/>
                  <a:pt x="583" y="2057400"/>
                </a:cubicBezTo>
                <a:cubicBezTo>
                  <a:pt x="-3046" y="2305957"/>
                  <a:pt x="11469" y="2441994"/>
                  <a:pt x="11469" y="2634343"/>
                </a:cubicBezTo>
              </a:path>
            </a:pathLst>
          </a:custGeom>
          <a:ln>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sv-SE"/>
          </a:p>
        </p:txBody>
      </p:sp>
      <p:sp>
        <p:nvSpPr>
          <p:cNvPr id="38" name="Rectangular Callout 104">
            <a:extLst>
              <a:ext uri="{FF2B5EF4-FFF2-40B4-BE49-F238E27FC236}">
                <a16:creationId xmlns:a16="http://schemas.microsoft.com/office/drawing/2014/main" id="{857D2126-ABB9-48AF-A83A-88CD6DC92CB6}"/>
              </a:ext>
            </a:extLst>
          </p:cNvPr>
          <p:cNvSpPr/>
          <p:nvPr/>
        </p:nvSpPr>
        <p:spPr bwMode="auto">
          <a:xfrm>
            <a:off x="2364326" y="2978162"/>
            <a:ext cx="3232841" cy="830997"/>
          </a:xfrm>
          <a:prstGeom prst="wedgeRectCallout">
            <a:avLst>
              <a:gd name="adj1" fmla="val -67248"/>
              <a:gd name="adj2" fmla="val -20798"/>
            </a:avLst>
          </a:prstGeom>
          <a:noFill/>
          <a:ln w="19050" cap="flat" cmpd="sng" algn="ctr">
            <a:solidFill>
              <a:srgbClr val="E32119"/>
            </a:solidFill>
            <a:prstDash val="solid"/>
            <a:round/>
            <a:headEnd type="none" w="med" len="med"/>
            <a:tailEnd type="none" w="med" len="med"/>
          </a:ln>
          <a:effectLst/>
        </p:spPr>
        <p:txBody>
          <a:bodyPr vert="horz" wrap="square" lIns="72000" tIns="45720" rIns="72000" bIns="45720" numCol="1" rtlCol="0" anchor="t" anchorCtr="0" compatLnSpc="1">
            <a:prstTxWarp prst="textNoShape">
              <a:avLst/>
            </a:prstTxWarp>
            <a:spAutoFit/>
          </a:bodyPr>
          <a:lstStyle/>
          <a:p>
            <a:pPr>
              <a:spcBef>
                <a:spcPts val="0"/>
              </a:spcBef>
            </a:pPr>
            <a:r>
              <a:rPr lang="sv-SE" sz="1200" b="1">
                <a:solidFill>
                  <a:srgbClr val="00285F"/>
                </a:solidFill>
              </a:rPr>
              <a:t>0) PDN Connection established (PCO)</a:t>
            </a:r>
            <a:endParaRPr lang="sv-SE" sz="1200">
              <a:solidFill>
                <a:srgbClr val="00285F"/>
              </a:solidFill>
            </a:endParaRPr>
          </a:p>
          <a:p>
            <a:pPr marL="171450" indent="-171450">
              <a:spcBef>
                <a:spcPts val="0"/>
              </a:spcBef>
              <a:buFont typeface="Arial" panose="020B0604020202020204" pitchFamily="34" charset="0"/>
              <a:buChar char="•"/>
            </a:pPr>
            <a:r>
              <a:rPr lang="sv-SE" sz="1200">
                <a:solidFill>
                  <a:srgbClr val="00285F"/>
                </a:solidFill>
              </a:rPr>
              <a:t>PDU Session ID to PGW-C</a:t>
            </a:r>
          </a:p>
          <a:p>
            <a:pPr marL="171450" indent="-171450">
              <a:spcBef>
                <a:spcPts val="0"/>
              </a:spcBef>
              <a:buFont typeface="Arial" panose="020B0604020202020204" pitchFamily="34" charset="0"/>
              <a:buChar char="•"/>
            </a:pPr>
            <a:r>
              <a:rPr lang="sv-SE" sz="1200">
                <a:solidFill>
                  <a:srgbClr val="00285F"/>
                </a:solidFill>
              </a:rPr>
              <a:t>S-NSSAI-PLMN-ID to UE</a:t>
            </a:r>
          </a:p>
          <a:p>
            <a:pPr marL="171450" indent="-171450">
              <a:spcBef>
                <a:spcPts val="0"/>
              </a:spcBef>
              <a:buFont typeface="Arial" panose="020B0604020202020204" pitchFamily="34" charset="0"/>
              <a:buChar char="•"/>
            </a:pPr>
            <a:r>
              <a:rPr lang="sv-SE" sz="1200">
                <a:solidFill>
                  <a:srgbClr val="00285F"/>
                </a:solidFill>
              </a:rPr>
              <a:t>SMF/PGW-C assures S-NNSAI subscribed</a:t>
            </a:r>
            <a:endParaRPr lang="en-US" sz="1200">
              <a:solidFill>
                <a:srgbClr val="00285F"/>
              </a:solidFill>
            </a:endParaRPr>
          </a:p>
        </p:txBody>
      </p:sp>
      <p:sp>
        <p:nvSpPr>
          <p:cNvPr id="39" name="Oval 38">
            <a:extLst>
              <a:ext uri="{FF2B5EF4-FFF2-40B4-BE49-F238E27FC236}">
                <a16:creationId xmlns:a16="http://schemas.microsoft.com/office/drawing/2014/main" id="{6DDB74A6-D928-48D0-BA8F-744BFC561204}"/>
              </a:ext>
            </a:extLst>
          </p:cNvPr>
          <p:cNvSpPr/>
          <p:nvPr/>
        </p:nvSpPr>
        <p:spPr bwMode="auto">
          <a:xfrm>
            <a:off x="3065062" y="2182953"/>
            <a:ext cx="367995" cy="391886"/>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lang="en-US" sz="2000">
                <a:solidFill>
                  <a:schemeClr val="tx2"/>
                </a:solidFill>
                <a:latin typeface="Arial" charset="0"/>
              </a:rPr>
              <a:t>0</a:t>
            </a:r>
            <a:endParaRPr kumimoji="0" lang="en-US" sz="2000" b="0" i="0" u="none" strike="noStrike" cap="none" normalizeH="0" baseline="0">
              <a:ln>
                <a:noFill/>
              </a:ln>
              <a:solidFill>
                <a:schemeClr val="tx2"/>
              </a:solidFill>
              <a:effectLst/>
              <a:latin typeface="Arial" charset="0"/>
            </a:endParaRPr>
          </a:p>
        </p:txBody>
      </p:sp>
    </p:spTree>
    <p:extLst>
      <p:ext uri="{BB962C8B-B14F-4D97-AF65-F5344CB8AC3E}">
        <p14:creationId xmlns:p14="http://schemas.microsoft.com/office/powerpoint/2010/main" val="3253042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3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0"/>
                                        </p:tgtEl>
                                        <p:attrNameLst>
                                          <p:attrName>style.visibility</p:attrName>
                                        </p:attrNameLst>
                                      </p:cBhvr>
                                      <p:to>
                                        <p:strVal val="visible"/>
                                      </p:to>
                                    </p:set>
                                    <p:animEffect transition="in" filter="fade">
                                      <p:cBhvr>
                                        <p:cTn id="24" dur="500"/>
                                        <p:tgtEl>
                                          <p:spTgt spid="70"/>
                                        </p:tgtEl>
                                      </p:cBhvr>
                                    </p:animEffect>
                                  </p:childTnLst>
                                </p:cTn>
                              </p:par>
                              <p:par>
                                <p:cTn id="25" presetID="1" presetClass="entr" presetSubtype="0" fill="hold" grpId="0" nodeType="with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500"/>
                                        <p:tgtEl>
                                          <p:spTgt spid="4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1"/>
                                        </p:tgtEl>
                                        <p:attrNameLst>
                                          <p:attrName>style.visibility</p:attrName>
                                        </p:attrNameLst>
                                      </p:cBhvr>
                                      <p:to>
                                        <p:strVal val="visible"/>
                                      </p:to>
                                    </p:set>
                                    <p:animEffect transition="in" filter="fade">
                                      <p:cBhvr>
                                        <p:cTn id="38" dur="500"/>
                                        <p:tgtEl>
                                          <p:spTgt spid="71"/>
                                        </p:tgtEl>
                                      </p:cBhvr>
                                    </p:animEffect>
                                  </p:childTnLst>
                                </p:cTn>
                              </p:par>
                              <p:par>
                                <p:cTn id="39" presetID="1" presetClass="entr" presetSubtype="0" fill="hold" grpId="0" nodeType="withEffect">
                                  <p:stCondLst>
                                    <p:cond delay="0"/>
                                  </p:stCondLst>
                                  <p:childTnLst>
                                    <p:set>
                                      <p:cBhvr>
                                        <p:cTn id="40" dur="1" fill="hold">
                                          <p:stCondLst>
                                            <p:cond delay="0"/>
                                          </p:stCondLst>
                                        </p:cTn>
                                        <p:tgtEl>
                                          <p:spTgt spid="8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01"/>
                                        </p:tgtEl>
                                        <p:attrNameLst>
                                          <p:attrName>style.visibility</p:attrName>
                                        </p:attrNameLst>
                                      </p:cBhvr>
                                      <p:to>
                                        <p:strVal val="visible"/>
                                      </p:to>
                                    </p:set>
                                    <p:animEffect transition="in" filter="fade">
                                      <p:cBhvr>
                                        <p:cTn id="47" dur="500"/>
                                        <p:tgtEl>
                                          <p:spTgt spid="101"/>
                                        </p:tgtEl>
                                      </p:cBhvr>
                                    </p:animEffect>
                                  </p:childTnLst>
                                </p:cTn>
                              </p:par>
                              <p:par>
                                <p:cTn id="48" presetID="1" presetClass="entr" presetSubtype="0" fill="hold" grpId="0" nodeType="withEffect">
                                  <p:stCondLst>
                                    <p:cond delay="0"/>
                                  </p:stCondLst>
                                  <p:childTnLst>
                                    <p:set>
                                      <p:cBhvr>
                                        <p:cTn id="49" dur="1" fill="hold">
                                          <p:stCondLst>
                                            <p:cond delay="0"/>
                                          </p:stCondLst>
                                        </p:cTn>
                                        <p:tgtEl>
                                          <p:spTgt spid="78"/>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99"/>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03"/>
                                        </p:tgtEl>
                                        <p:attrNameLst>
                                          <p:attrName>style.visibility</p:attrName>
                                        </p:attrNameLst>
                                      </p:cBhvr>
                                      <p:to>
                                        <p:strVal val="visible"/>
                                      </p:to>
                                    </p:set>
                                    <p:animEffect transition="in" filter="fade">
                                      <p:cBhvr>
                                        <p:cTn id="56" dur="500"/>
                                        <p:tgtEl>
                                          <p:spTgt spid="103"/>
                                        </p:tgtEl>
                                      </p:cBhvr>
                                    </p:animEffect>
                                  </p:childTnLst>
                                </p:cTn>
                              </p:par>
                              <p:par>
                                <p:cTn id="57" presetID="1" presetClass="entr" presetSubtype="0" fill="hold" grpId="0" nodeType="withEffect">
                                  <p:stCondLst>
                                    <p:cond delay="0"/>
                                  </p:stCondLst>
                                  <p:childTnLst>
                                    <p:set>
                                      <p:cBhvr>
                                        <p:cTn id="5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7" grpId="0" animBg="1"/>
      <p:bldP spid="78" grpId="0" animBg="1"/>
      <p:bldP spid="79" grpId="0" animBg="1"/>
      <p:bldP spid="81" grpId="0" animBg="1"/>
      <p:bldP spid="101" grpId="0" animBg="1"/>
      <p:bldP spid="103" grpId="0" animBg="1"/>
      <p:bldP spid="47" grpId="0" animBg="1"/>
      <p:bldP spid="35" grpId="0" animBg="1"/>
      <p:bldP spid="37" grpId="0" animBg="1"/>
      <p:bldP spid="9" grpId="0" animBg="1"/>
      <p:bldP spid="38" grpId="0" animBg="1"/>
      <p:bldP spid="39"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a:extLst>
              <a:ext uri="{FF2B5EF4-FFF2-40B4-BE49-F238E27FC236}">
                <a16:creationId xmlns:a16="http://schemas.microsoft.com/office/drawing/2014/main" id="{2982A893-3C6C-4EF9-B10B-339A62891A60}"/>
              </a:ext>
            </a:extLst>
          </p:cNvPr>
          <p:cNvSpPr txBox="1"/>
          <p:nvPr/>
        </p:nvSpPr>
        <p:spPr bwMode="auto">
          <a:xfrm>
            <a:off x="3414529" y="3534174"/>
            <a:ext cx="670610" cy="1068865"/>
          </a:xfrm>
          <a:prstGeom prst="rect">
            <a:avLst/>
          </a:prstGeom>
          <a:solidFill>
            <a:schemeClr val="bg1"/>
          </a:solidFill>
          <a:ln w="19050">
            <a:solidFill>
              <a:schemeClr val="accent1"/>
            </a:solidFill>
            <a:prstDash val="solid"/>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
                <a:srgbClr val="181818"/>
              </a:buClr>
              <a:buSzTx/>
              <a:buFontTx/>
              <a:buNone/>
              <a:tabLst/>
              <a:defRPr/>
            </a:pPr>
            <a:r>
              <a:rPr kumimoji="0" lang="en-US" sz="2400" b="0" i="0" u="none" strike="noStrike" kern="1200" cap="none" spc="0" normalizeH="0" baseline="0" noProof="0">
                <a:ln>
                  <a:noFill/>
                </a:ln>
                <a:solidFill>
                  <a:srgbClr val="0082F0"/>
                </a:solidFill>
                <a:effectLst/>
                <a:uLnTx/>
                <a:uFillTx/>
                <a:latin typeface="Ericsson Technical Icons" panose="00000500000000000000" pitchFamily="2" charset="0"/>
                <a:ea typeface="+mn-ea"/>
                <a:cs typeface="+mn-cs"/>
              </a:rPr>
              <a:t>s</a:t>
            </a:r>
          </a:p>
          <a:p>
            <a:pPr marL="0" marR="0" lvl="0" indent="0" algn="ctr" defTabSz="914400" rtl="0" eaLnBrk="1" fontAlgn="auto" latinLnBrk="0" hangingPunct="1">
              <a:lnSpc>
                <a:spcPct val="90000"/>
              </a:lnSpc>
              <a:spcBef>
                <a:spcPts val="0"/>
              </a:spcBef>
              <a:spcAft>
                <a:spcPts val="0"/>
              </a:spcAft>
              <a:buClr>
                <a:srgbClr val="181818"/>
              </a:buClr>
              <a:buSzTx/>
              <a:buFontTx/>
              <a:buNone/>
              <a:tabLst/>
              <a:defRPr/>
            </a:pPr>
            <a:endParaRPr kumimoji="0" lang="en-US" sz="1600" b="0" i="0" u="none" strike="noStrike" kern="1200" cap="none" spc="0" normalizeH="0" baseline="0" noProof="0">
              <a:ln>
                <a:noFill/>
              </a:ln>
              <a:solidFill>
                <a:srgbClr val="0082F0"/>
              </a:solidFill>
              <a:effectLst/>
              <a:uLnTx/>
              <a:uFillTx/>
              <a:latin typeface="Ericsson Hilda"/>
              <a:ea typeface="+mn-ea"/>
              <a:cs typeface="+mn-cs"/>
            </a:endParaRPr>
          </a:p>
          <a:p>
            <a:pPr marL="0" marR="0" lvl="0" indent="0" algn="ctr" defTabSz="914400" rtl="0" eaLnBrk="1" fontAlgn="auto" latinLnBrk="0" hangingPunct="1">
              <a:lnSpc>
                <a:spcPct val="90000"/>
              </a:lnSpc>
              <a:spcBef>
                <a:spcPts val="0"/>
              </a:spcBef>
              <a:spcAft>
                <a:spcPts val="0"/>
              </a:spcAft>
              <a:buClr>
                <a:srgbClr val="181818"/>
              </a:buClr>
              <a:buSzTx/>
              <a:buFontTx/>
              <a:buNone/>
              <a:tabLst/>
              <a:defRPr/>
            </a:pPr>
            <a:r>
              <a:rPr lang="en-US" sz="1600">
                <a:solidFill>
                  <a:srgbClr val="0082F0"/>
                </a:solidFill>
                <a:latin typeface="Ericsson Hilda"/>
              </a:rPr>
              <a:t>M</a:t>
            </a:r>
            <a:r>
              <a:rPr kumimoji="0" lang="en-US" sz="1600" b="0" i="0" u="none" strike="noStrike" kern="1200" cap="none" spc="0" normalizeH="0" baseline="0" noProof="0">
                <a:ln>
                  <a:noFill/>
                </a:ln>
                <a:solidFill>
                  <a:srgbClr val="0082F0"/>
                </a:solidFill>
                <a:effectLst/>
                <a:uLnTx/>
                <a:uFillTx/>
                <a:latin typeface="Ericsson Hilda"/>
                <a:ea typeface="+mn-ea"/>
                <a:cs typeface="+mn-cs"/>
              </a:rPr>
              <a:t>ME</a:t>
            </a:r>
            <a:br>
              <a:rPr kumimoji="0" lang="en-US" sz="1400" b="0" i="0" u="none" strike="noStrike" kern="1200" cap="none" spc="0" normalizeH="0" baseline="0" noProof="0">
                <a:ln>
                  <a:noFill/>
                </a:ln>
                <a:solidFill>
                  <a:srgbClr val="0082F0"/>
                </a:solidFill>
                <a:effectLst/>
                <a:uLnTx/>
                <a:uFillTx/>
                <a:latin typeface="Ericsson Hilda"/>
                <a:ea typeface="+mn-ea"/>
                <a:cs typeface="+mn-cs"/>
              </a:rPr>
            </a:br>
            <a:endParaRPr kumimoji="0" lang="en-US" sz="1400" b="0" i="0" u="none" strike="noStrike" kern="1200" cap="none" spc="0" normalizeH="0" baseline="0" noProof="0">
              <a:ln>
                <a:noFill/>
              </a:ln>
              <a:solidFill>
                <a:srgbClr val="0082F0"/>
              </a:solidFill>
              <a:effectLst/>
              <a:uLnTx/>
              <a:uFillTx/>
              <a:latin typeface="Ericsson Hilda"/>
              <a:ea typeface="+mn-ea"/>
              <a:cs typeface="+mn-cs"/>
            </a:endParaRPr>
          </a:p>
        </p:txBody>
      </p:sp>
      <p:sp>
        <p:nvSpPr>
          <p:cNvPr id="3" name="Title 2">
            <a:extLst>
              <a:ext uri="{FF2B5EF4-FFF2-40B4-BE49-F238E27FC236}">
                <a16:creationId xmlns:a16="http://schemas.microsoft.com/office/drawing/2014/main" id="{79B1F829-6E88-45E3-9593-5E985EA53A35}"/>
              </a:ext>
            </a:extLst>
          </p:cNvPr>
          <p:cNvSpPr>
            <a:spLocks noGrp="1"/>
          </p:cNvSpPr>
          <p:nvPr>
            <p:ph type="title"/>
          </p:nvPr>
        </p:nvSpPr>
        <p:spPr/>
        <p:txBody>
          <a:bodyPr>
            <a:noAutofit/>
          </a:bodyPr>
          <a:lstStyle/>
          <a:p>
            <a:r>
              <a:rPr lang="en-US" sz="3600"/>
              <a:t>Idle mode mobility 5GS to EPS 	</a:t>
            </a:r>
          </a:p>
        </p:txBody>
      </p:sp>
      <p:grpSp>
        <p:nvGrpSpPr>
          <p:cNvPr id="49" name="Group 48">
            <a:extLst>
              <a:ext uri="{FF2B5EF4-FFF2-40B4-BE49-F238E27FC236}">
                <a16:creationId xmlns:a16="http://schemas.microsoft.com/office/drawing/2014/main" id="{77C9D867-16E7-48F6-A52F-E667AEF817BE}"/>
              </a:ext>
            </a:extLst>
          </p:cNvPr>
          <p:cNvGrpSpPr/>
          <p:nvPr/>
        </p:nvGrpSpPr>
        <p:grpSpPr>
          <a:xfrm>
            <a:off x="3272104" y="5263469"/>
            <a:ext cx="992350" cy="1351944"/>
            <a:chOff x="9538020" y="331410"/>
            <a:chExt cx="992350" cy="1351944"/>
          </a:xfrm>
        </p:grpSpPr>
        <p:sp>
          <p:nvSpPr>
            <p:cNvPr id="50" name="Freeform 4">
              <a:extLst>
                <a:ext uri="{FF2B5EF4-FFF2-40B4-BE49-F238E27FC236}">
                  <a16:creationId xmlns:a16="http://schemas.microsoft.com/office/drawing/2014/main" id="{6B0AF121-F054-49DC-B3C1-E7E0FC3C64A9}"/>
                </a:ext>
              </a:extLst>
            </p:cNvPr>
            <p:cNvSpPr>
              <a:spLocks noChangeAspect="1" noEditPoints="1"/>
            </p:cNvSpPr>
            <p:nvPr/>
          </p:nvSpPr>
          <p:spPr bwMode="auto">
            <a:xfrm>
              <a:off x="9780989" y="331410"/>
              <a:ext cx="506413" cy="693737"/>
            </a:xfrm>
            <a:custGeom>
              <a:avLst/>
              <a:gdLst>
                <a:gd name="T0" fmla="*/ 2147483647 w 241"/>
                <a:gd name="T1" fmla="*/ 2147483647 h 383"/>
                <a:gd name="T2" fmla="*/ 2147483647 w 241"/>
                <a:gd name="T3" fmla="*/ 2147483647 h 383"/>
                <a:gd name="T4" fmla="*/ 2147483647 w 241"/>
                <a:gd name="T5" fmla="*/ 2147483647 h 383"/>
                <a:gd name="T6" fmla="*/ 2147483647 w 241"/>
                <a:gd name="T7" fmla="*/ 2147483647 h 383"/>
                <a:gd name="T8" fmla="*/ 2147483647 w 241"/>
                <a:gd name="T9" fmla="*/ 2147483647 h 383"/>
                <a:gd name="T10" fmla="*/ 2147483647 w 241"/>
                <a:gd name="T11" fmla="*/ 2147483647 h 383"/>
                <a:gd name="T12" fmla="*/ 2147483647 w 241"/>
                <a:gd name="T13" fmla="*/ 2147483647 h 383"/>
                <a:gd name="T14" fmla="*/ 2147483647 w 241"/>
                <a:gd name="T15" fmla="*/ 2147483647 h 383"/>
                <a:gd name="T16" fmla="*/ 2147483647 w 241"/>
                <a:gd name="T17" fmla="*/ 0 h 383"/>
                <a:gd name="T18" fmla="*/ 2147483647 w 241"/>
                <a:gd name="T19" fmla="*/ 0 h 383"/>
                <a:gd name="T20" fmla="*/ 0 w 241"/>
                <a:gd name="T21" fmla="*/ 2147483647 h 383"/>
                <a:gd name="T22" fmla="*/ 0 w 241"/>
                <a:gd name="T23" fmla="*/ 2147483647 h 383"/>
                <a:gd name="T24" fmla="*/ 2147483647 w 241"/>
                <a:gd name="T25" fmla="*/ 2147483647 h 383"/>
                <a:gd name="T26" fmla="*/ 2147483647 w 241"/>
                <a:gd name="T27" fmla="*/ 2147483647 h 383"/>
                <a:gd name="T28" fmla="*/ 2147483647 w 241"/>
                <a:gd name="T29" fmla="*/ 2147483647 h 383"/>
                <a:gd name="T30" fmla="*/ 2147483647 w 241"/>
                <a:gd name="T31" fmla="*/ 2147483647 h 383"/>
                <a:gd name="T32" fmla="*/ 2147483647 w 241"/>
                <a:gd name="T33" fmla="*/ 2147483647 h 383"/>
                <a:gd name="T34" fmla="*/ 2147483647 w 241"/>
                <a:gd name="T35" fmla="*/ 2147483647 h 383"/>
                <a:gd name="T36" fmla="*/ 2147483647 w 241"/>
                <a:gd name="T37" fmla="*/ 2147483647 h 383"/>
                <a:gd name="T38" fmla="*/ 2147483647 w 241"/>
                <a:gd name="T39" fmla="*/ 2147483647 h 383"/>
                <a:gd name="T40" fmla="*/ 2147483647 w 241"/>
                <a:gd name="T41" fmla="*/ 2147483647 h 383"/>
                <a:gd name="T42" fmla="*/ 2147483647 w 241"/>
                <a:gd name="T43" fmla="*/ 2147483647 h 383"/>
                <a:gd name="T44" fmla="*/ 2147483647 w 241"/>
                <a:gd name="T45" fmla="*/ 2147483647 h 383"/>
                <a:gd name="T46" fmla="*/ 2147483647 w 241"/>
                <a:gd name="T47" fmla="*/ 2147483647 h 383"/>
                <a:gd name="T48" fmla="*/ 2147483647 w 241"/>
                <a:gd name="T49" fmla="*/ 2147483647 h 383"/>
                <a:gd name="T50" fmla="*/ 2147483647 w 241"/>
                <a:gd name="T51" fmla="*/ 2147483647 h 383"/>
                <a:gd name="T52" fmla="*/ 2147483647 w 241"/>
                <a:gd name="T53" fmla="*/ 2147483647 h 383"/>
                <a:gd name="T54" fmla="*/ 2147483647 w 241"/>
                <a:gd name="T55" fmla="*/ 2147483647 h 383"/>
                <a:gd name="T56" fmla="*/ 2147483647 w 241"/>
                <a:gd name="T57" fmla="*/ 2147483647 h 383"/>
                <a:gd name="T58" fmla="*/ 2147483647 w 241"/>
                <a:gd name="T59" fmla="*/ 2147483647 h 383"/>
                <a:gd name="T60" fmla="*/ 2147483647 w 241"/>
                <a:gd name="T61" fmla="*/ 2147483647 h 383"/>
                <a:gd name="T62" fmla="*/ 2147483647 w 241"/>
                <a:gd name="T63" fmla="*/ 2147483647 h 383"/>
                <a:gd name="T64" fmla="*/ 2147483647 w 241"/>
                <a:gd name="T65" fmla="*/ 2147483647 h 383"/>
                <a:gd name="T66" fmla="*/ 2147483647 w 241"/>
                <a:gd name="T67" fmla="*/ 2147483647 h 383"/>
                <a:gd name="T68" fmla="*/ 2147483647 w 241"/>
                <a:gd name="T69" fmla="*/ 2147483647 h 383"/>
                <a:gd name="T70" fmla="*/ 2147483647 w 241"/>
                <a:gd name="T71" fmla="*/ 2147483647 h 383"/>
                <a:gd name="T72" fmla="*/ 2147483647 w 241"/>
                <a:gd name="T73" fmla="*/ 2147483647 h 383"/>
                <a:gd name="T74" fmla="*/ 2147483647 w 241"/>
                <a:gd name="T75" fmla="*/ 2147483647 h 383"/>
                <a:gd name="T76" fmla="*/ 2147483647 w 241"/>
                <a:gd name="T77" fmla="*/ 2147483647 h 383"/>
                <a:gd name="T78" fmla="*/ 2147483647 w 241"/>
                <a:gd name="T79" fmla="*/ 2147483647 h 383"/>
                <a:gd name="T80" fmla="*/ 2147483647 w 241"/>
                <a:gd name="T81" fmla="*/ 2147483647 h 383"/>
                <a:gd name="T82" fmla="*/ 2147483647 w 241"/>
                <a:gd name="T83" fmla="*/ 2147483647 h 383"/>
                <a:gd name="T84" fmla="*/ 2147483647 w 241"/>
                <a:gd name="T85" fmla="*/ 2147483647 h 383"/>
                <a:gd name="T86" fmla="*/ 2147483647 w 241"/>
                <a:gd name="T87" fmla="*/ 2147483647 h 383"/>
                <a:gd name="T88" fmla="*/ 2147483647 w 241"/>
                <a:gd name="T89" fmla="*/ 2147483647 h 38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41" h="383">
                  <a:moveTo>
                    <a:pt x="117" y="356"/>
                  </a:moveTo>
                  <a:cubicBezTo>
                    <a:pt x="127" y="356"/>
                    <a:pt x="135" y="348"/>
                    <a:pt x="135" y="338"/>
                  </a:cubicBezTo>
                  <a:cubicBezTo>
                    <a:pt x="135" y="329"/>
                    <a:pt x="127" y="321"/>
                    <a:pt x="117" y="321"/>
                  </a:cubicBezTo>
                  <a:cubicBezTo>
                    <a:pt x="107" y="321"/>
                    <a:pt x="99" y="329"/>
                    <a:pt x="99" y="338"/>
                  </a:cubicBezTo>
                  <a:cubicBezTo>
                    <a:pt x="99" y="348"/>
                    <a:pt x="107" y="356"/>
                    <a:pt x="117" y="356"/>
                  </a:cubicBezTo>
                  <a:close/>
                  <a:moveTo>
                    <a:pt x="233" y="90"/>
                  </a:moveTo>
                  <a:cubicBezTo>
                    <a:pt x="237" y="90"/>
                    <a:pt x="241" y="87"/>
                    <a:pt x="241" y="82"/>
                  </a:cubicBezTo>
                  <a:cubicBezTo>
                    <a:pt x="241" y="19"/>
                    <a:pt x="241" y="19"/>
                    <a:pt x="241" y="19"/>
                  </a:cubicBezTo>
                  <a:cubicBezTo>
                    <a:pt x="241" y="8"/>
                    <a:pt x="232" y="0"/>
                    <a:pt x="221" y="0"/>
                  </a:cubicBezTo>
                  <a:cubicBezTo>
                    <a:pt x="19" y="0"/>
                    <a:pt x="19" y="0"/>
                    <a:pt x="19" y="0"/>
                  </a:cubicBezTo>
                  <a:cubicBezTo>
                    <a:pt x="8" y="0"/>
                    <a:pt x="0" y="8"/>
                    <a:pt x="0" y="19"/>
                  </a:cubicBezTo>
                  <a:cubicBezTo>
                    <a:pt x="0" y="364"/>
                    <a:pt x="0" y="364"/>
                    <a:pt x="0" y="364"/>
                  </a:cubicBezTo>
                  <a:cubicBezTo>
                    <a:pt x="0" y="375"/>
                    <a:pt x="8" y="383"/>
                    <a:pt x="19" y="383"/>
                  </a:cubicBezTo>
                  <a:cubicBezTo>
                    <a:pt x="221" y="383"/>
                    <a:pt x="221" y="383"/>
                    <a:pt x="221" y="383"/>
                  </a:cubicBezTo>
                  <a:cubicBezTo>
                    <a:pt x="232" y="383"/>
                    <a:pt x="241" y="375"/>
                    <a:pt x="241" y="364"/>
                  </a:cubicBezTo>
                  <a:cubicBezTo>
                    <a:pt x="241" y="114"/>
                    <a:pt x="241" y="114"/>
                    <a:pt x="241" y="114"/>
                  </a:cubicBezTo>
                  <a:cubicBezTo>
                    <a:pt x="241" y="110"/>
                    <a:pt x="237" y="106"/>
                    <a:pt x="233" y="106"/>
                  </a:cubicBezTo>
                  <a:cubicBezTo>
                    <a:pt x="228" y="106"/>
                    <a:pt x="225" y="110"/>
                    <a:pt x="225" y="114"/>
                  </a:cubicBezTo>
                  <a:cubicBezTo>
                    <a:pt x="225" y="295"/>
                    <a:pt x="225" y="295"/>
                    <a:pt x="225" y="295"/>
                  </a:cubicBezTo>
                  <a:cubicBezTo>
                    <a:pt x="16" y="295"/>
                    <a:pt x="16" y="295"/>
                    <a:pt x="16" y="295"/>
                  </a:cubicBezTo>
                  <a:cubicBezTo>
                    <a:pt x="16" y="69"/>
                    <a:pt x="16" y="69"/>
                    <a:pt x="16" y="69"/>
                  </a:cubicBezTo>
                  <a:cubicBezTo>
                    <a:pt x="225" y="69"/>
                    <a:pt x="225" y="69"/>
                    <a:pt x="225" y="69"/>
                  </a:cubicBezTo>
                  <a:cubicBezTo>
                    <a:pt x="225" y="82"/>
                    <a:pt x="225" y="82"/>
                    <a:pt x="225" y="82"/>
                  </a:cubicBezTo>
                  <a:cubicBezTo>
                    <a:pt x="225" y="87"/>
                    <a:pt x="228" y="90"/>
                    <a:pt x="233" y="90"/>
                  </a:cubicBezTo>
                  <a:close/>
                  <a:moveTo>
                    <a:pt x="225" y="311"/>
                  </a:moveTo>
                  <a:cubicBezTo>
                    <a:pt x="225" y="364"/>
                    <a:pt x="225" y="364"/>
                    <a:pt x="225" y="364"/>
                  </a:cubicBezTo>
                  <a:cubicBezTo>
                    <a:pt x="225" y="366"/>
                    <a:pt x="223" y="367"/>
                    <a:pt x="221" y="367"/>
                  </a:cubicBezTo>
                  <a:cubicBezTo>
                    <a:pt x="19" y="367"/>
                    <a:pt x="19" y="367"/>
                    <a:pt x="19" y="367"/>
                  </a:cubicBezTo>
                  <a:cubicBezTo>
                    <a:pt x="17" y="367"/>
                    <a:pt x="16" y="366"/>
                    <a:pt x="16" y="364"/>
                  </a:cubicBezTo>
                  <a:cubicBezTo>
                    <a:pt x="16" y="311"/>
                    <a:pt x="16" y="311"/>
                    <a:pt x="16" y="311"/>
                  </a:cubicBezTo>
                  <a:lnTo>
                    <a:pt x="225" y="311"/>
                  </a:lnTo>
                  <a:close/>
                  <a:moveTo>
                    <a:pt x="16" y="53"/>
                  </a:moveTo>
                  <a:cubicBezTo>
                    <a:pt x="16" y="19"/>
                    <a:pt x="16" y="19"/>
                    <a:pt x="16" y="19"/>
                  </a:cubicBezTo>
                  <a:cubicBezTo>
                    <a:pt x="16" y="17"/>
                    <a:pt x="17" y="16"/>
                    <a:pt x="19" y="16"/>
                  </a:cubicBezTo>
                  <a:cubicBezTo>
                    <a:pt x="221" y="16"/>
                    <a:pt x="221" y="16"/>
                    <a:pt x="221" y="16"/>
                  </a:cubicBezTo>
                  <a:cubicBezTo>
                    <a:pt x="223" y="16"/>
                    <a:pt x="225" y="17"/>
                    <a:pt x="225" y="19"/>
                  </a:cubicBezTo>
                  <a:cubicBezTo>
                    <a:pt x="225" y="53"/>
                    <a:pt x="225" y="53"/>
                    <a:pt x="225" y="53"/>
                  </a:cubicBezTo>
                  <a:lnTo>
                    <a:pt x="16" y="53"/>
                  </a:lnTo>
                  <a:close/>
                  <a:moveTo>
                    <a:pt x="135" y="26"/>
                  </a:moveTo>
                  <a:cubicBezTo>
                    <a:pt x="99" y="26"/>
                    <a:pt x="99" y="26"/>
                    <a:pt x="99" y="26"/>
                  </a:cubicBezTo>
                  <a:cubicBezTo>
                    <a:pt x="95" y="26"/>
                    <a:pt x="91" y="30"/>
                    <a:pt x="91" y="34"/>
                  </a:cubicBezTo>
                  <a:cubicBezTo>
                    <a:pt x="91" y="38"/>
                    <a:pt x="95" y="42"/>
                    <a:pt x="99" y="42"/>
                  </a:cubicBezTo>
                  <a:cubicBezTo>
                    <a:pt x="135" y="42"/>
                    <a:pt x="135" y="42"/>
                    <a:pt x="135" y="42"/>
                  </a:cubicBezTo>
                  <a:cubicBezTo>
                    <a:pt x="139" y="42"/>
                    <a:pt x="143" y="38"/>
                    <a:pt x="143" y="34"/>
                  </a:cubicBezTo>
                  <a:cubicBezTo>
                    <a:pt x="143" y="30"/>
                    <a:pt x="139" y="26"/>
                    <a:pt x="135" y="26"/>
                  </a:cubicBezTo>
                  <a:close/>
                </a:path>
              </a:pathLst>
            </a:custGeom>
            <a:solidFill>
              <a:srgbClr val="433D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 name="Text Box 144">
              <a:extLst>
                <a:ext uri="{FF2B5EF4-FFF2-40B4-BE49-F238E27FC236}">
                  <a16:creationId xmlns:a16="http://schemas.microsoft.com/office/drawing/2014/main" id="{1A9FAFC5-3805-44AC-AD75-09E2C846706E}"/>
                </a:ext>
              </a:extLst>
            </p:cNvPr>
            <p:cNvSpPr txBox="1">
              <a:spLocks noChangeAspect="1" noChangeArrowheads="1"/>
            </p:cNvSpPr>
            <p:nvPr/>
          </p:nvSpPr>
          <p:spPr bwMode="auto">
            <a:xfrm>
              <a:off x="9538020" y="996412"/>
              <a:ext cx="992350" cy="686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eaLnBrk="1" hangingPunct="1">
                <a:lnSpc>
                  <a:spcPct val="80000"/>
                </a:lnSpc>
              </a:pPr>
              <a:r>
                <a:rPr lang="en-US" altLang="en-US" sz="1600"/>
                <a:t>UE</a:t>
              </a:r>
            </a:p>
          </p:txBody>
        </p:sp>
      </p:grpSp>
      <p:sp>
        <p:nvSpPr>
          <p:cNvPr id="70" name="Rectangular Callout 104">
            <a:extLst>
              <a:ext uri="{FF2B5EF4-FFF2-40B4-BE49-F238E27FC236}">
                <a16:creationId xmlns:a16="http://schemas.microsoft.com/office/drawing/2014/main" id="{AFC8C705-7820-47D7-B800-82A093B59FC4}"/>
              </a:ext>
            </a:extLst>
          </p:cNvPr>
          <p:cNvSpPr/>
          <p:nvPr/>
        </p:nvSpPr>
        <p:spPr bwMode="auto">
          <a:xfrm>
            <a:off x="375606" y="5289127"/>
            <a:ext cx="1775323" cy="646331"/>
          </a:xfrm>
          <a:prstGeom prst="wedgeRectCallout">
            <a:avLst>
              <a:gd name="adj1" fmla="val 104219"/>
              <a:gd name="adj2" fmla="val -79081"/>
            </a:avLst>
          </a:prstGeom>
          <a:noFill/>
          <a:ln w="19050" cap="flat" cmpd="sng" algn="ctr">
            <a:solidFill>
              <a:srgbClr val="E32119"/>
            </a:solidFill>
            <a:prstDash val="solid"/>
            <a:round/>
            <a:headEnd type="none" w="med" len="med"/>
            <a:tailEnd type="none" w="med" len="med"/>
          </a:ln>
          <a:effectLst/>
        </p:spPr>
        <p:txBody>
          <a:bodyPr vert="horz" wrap="square" lIns="72000" tIns="45720" rIns="72000" bIns="45720" numCol="1" rtlCol="0" anchor="t" anchorCtr="0" compatLnSpc="1">
            <a:prstTxWarp prst="textNoShape">
              <a:avLst/>
            </a:prstTxWarp>
            <a:spAutoFit/>
          </a:bodyPr>
          <a:lstStyle/>
          <a:p>
            <a:pPr>
              <a:spcBef>
                <a:spcPts val="0"/>
              </a:spcBef>
            </a:pPr>
            <a:r>
              <a:rPr lang="en-US" sz="1200" b="1">
                <a:solidFill>
                  <a:srgbClr val="00285F"/>
                </a:solidFill>
              </a:rPr>
              <a:t>TAU procedure</a:t>
            </a:r>
          </a:p>
          <a:p>
            <a:pPr>
              <a:spcBef>
                <a:spcPts val="0"/>
              </a:spcBef>
            </a:pPr>
            <a:r>
              <a:rPr lang="en-US" sz="1200">
                <a:solidFill>
                  <a:srgbClr val="00285F"/>
                </a:solidFill>
              </a:rPr>
              <a:t>UE provides  EPS bearer status</a:t>
            </a:r>
          </a:p>
        </p:txBody>
      </p:sp>
      <p:sp>
        <p:nvSpPr>
          <p:cNvPr id="71" name="Rectangular Callout 104">
            <a:extLst>
              <a:ext uri="{FF2B5EF4-FFF2-40B4-BE49-F238E27FC236}">
                <a16:creationId xmlns:a16="http://schemas.microsoft.com/office/drawing/2014/main" id="{D01F7DD4-A01B-48C2-A0E8-48EFDEEEC1EB}"/>
              </a:ext>
            </a:extLst>
          </p:cNvPr>
          <p:cNvSpPr/>
          <p:nvPr/>
        </p:nvSpPr>
        <p:spPr bwMode="auto">
          <a:xfrm>
            <a:off x="4521477" y="4287451"/>
            <a:ext cx="3165544" cy="1015663"/>
          </a:xfrm>
          <a:prstGeom prst="wedgeRectCallout">
            <a:avLst>
              <a:gd name="adj1" fmla="val 48550"/>
              <a:gd name="adj2" fmla="val -72727"/>
            </a:avLst>
          </a:prstGeom>
          <a:solidFill>
            <a:schemeClr val="bg1"/>
          </a:solidFill>
          <a:ln w="19050" cap="flat" cmpd="sng" algn="ctr">
            <a:solidFill>
              <a:srgbClr val="E32119"/>
            </a:solidFill>
            <a:prstDash val="solid"/>
            <a:round/>
            <a:headEnd type="none" w="med" len="med"/>
            <a:tailEnd type="none" w="med" len="med"/>
          </a:ln>
          <a:effectLst/>
        </p:spPr>
        <p:txBody>
          <a:bodyPr vert="horz" wrap="square" lIns="72000" tIns="45720" rIns="72000" bIns="45720" numCol="1" rtlCol="0" anchor="t" anchorCtr="0" compatLnSpc="1">
            <a:prstTxWarp prst="textNoShape">
              <a:avLst/>
            </a:prstTxWarp>
            <a:spAutoFit/>
          </a:bodyPr>
          <a:lstStyle/>
          <a:p>
            <a:pPr>
              <a:spcBef>
                <a:spcPts val="0"/>
              </a:spcBef>
            </a:pPr>
            <a:r>
              <a:rPr lang="en-US" sz="1200" b="1">
                <a:solidFill>
                  <a:srgbClr val="00285F"/>
                </a:solidFill>
              </a:rPr>
              <a:t>UE Context Request procedure. AMF provides:</a:t>
            </a:r>
            <a:br>
              <a:rPr lang="en-US" sz="1200" b="1">
                <a:solidFill>
                  <a:srgbClr val="00285F"/>
                </a:solidFill>
              </a:rPr>
            </a:br>
            <a:r>
              <a:rPr lang="en-US" sz="1200" b="1">
                <a:solidFill>
                  <a:srgbClr val="00285F"/>
                </a:solidFill>
              </a:rPr>
              <a:t>- </a:t>
            </a:r>
            <a:r>
              <a:rPr lang="en-US" sz="1200">
                <a:solidFill>
                  <a:srgbClr val="00285F"/>
                </a:solidFill>
              </a:rPr>
              <a:t>UE Usage type, if available</a:t>
            </a:r>
          </a:p>
          <a:p>
            <a:pPr>
              <a:spcBef>
                <a:spcPts val="0"/>
              </a:spcBef>
            </a:pPr>
            <a:r>
              <a:rPr lang="en-US" sz="1200">
                <a:solidFill>
                  <a:srgbClr val="00285F"/>
                </a:solidFill>
              </a:rPr>
              <a:t>- EPS UE Context, incl. EPS Bearer ID </a:t>
            </a:r>
          </a:p>
          <a:p>
            <a:pPr>
              <a:spcBef>
                <a:spcPts val="0"/>
              </a:spcBef>
            </a:pPr>
            <a:r>
              <a:rPr lang="en-US" sz="1200">
                <a:solidFill>
                  <a:srgbClr val="00285F"/>
                </a:solidFill>
              </a:rPr>
              <a:t>- PDN GW address(es)</a:t>
            </a:r>
          </a:p>
        </p:txBody>
      </p:sp>
      <p:sp>
        <p:nvSpPr>
          <p:cNvPr id="77" name="Oval 76">
            <a:extLst>
              <a:ext uri="{FF2B5EF4-FFF2-40B4-BE49-F238E27FC236}">
                <a16:creationId xmlns:a16="http://schemas.microsoft.com/office/drawing/2014/main" id="{A8047EE4-718E-4E78-815F-DE7D383348E9}"/>
              </a:ext>
            </a:extLst>
          </p:cNvPr>
          <p:cNvSpPr/>
          <p:nvPr/>
        </p:nvSpPr>
        <p:spPr bwMode="auto">
          <a:xfrm>
            <a:off x="3167122" y="4734583"/>
            <a:ext cx="367995" cy="391886"/>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lang="en-US" sz="2000">
                <a:solidFill>
                  <a:schemeClr val="tx2"/>
                </a:solidFill>
                <a:latin typeface="Arial" charset="0"/>
              </a:rPr>
              <a:t>2</a:t>
            </a:r>
            <a:endParaRPr kumimoji="0" lang="en-US" sz="2000" b="0" i="0" u="none" strike="noStrike" cap="none" normalizeH="0" baseline="0">
              <a:ln>
                <a:noFill/>
              </a:ln>
              <a:solidFill>
                <a:schemeClr val="tx2"/>
              </a:solidFill>
              <a:effectLst/>
              <a:latin typeface="Arial" charset="0"/>
            </a:endParaRPr>
          </a:p>
        </p:txBody>
      </p:sp>
      <p:sp>
        <p:nvSpPr>
          <p:cNvPr id="78" name="Oval 77">
            <a:extLst>
              <a:ext uri="{FF2B5EF4-FFF2-40B4-BE49-F238E27FC236}">
                <a16:creationId xmlns:a16="http://schemas.microsoft.com/office/drawing/2014/main" id="{9369779A-CD33-43D9-96AA-FA40B5CD37EB}"/>
              </a:ext>
            </a:extLst>
          </p:cNvPr>
          <p:cNvSpPr/>
          <p:nvPr/>
        </p:nvSpPr>
        <p:spPr bwMode="auto">
          <a:xfrm>
            <a:off x="4085139" y="2674695"/>
            <a:ext cx="367995" cy="391886"/>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lang="en-US" sz="2000">
                <a:solidFill>
                  <a:schemeClr val="tx2"/>
                </a:solidFill>
                <a:latin typeface="Arial" charset="0"/>
              </a:rPr>
              <a:t>4</a:t>
            </a:r>
            <a:endParaRPr kumimoji="0" lang="en-US" sz="2000" b="0" i="0" u="none" strike="noStrike" cap="none" normalizeH="0" baseline="0">
              <a:ln>
                <a:noFill/>
              </a:ln>
              <a:solidFill>
                <a:schemeClr val="tx2"/>
              </a:solidFill>
              <a:effectLst/>
              <a:latin typeface="Arial" charset="0"/>
            </a:endParaRPr>
          </a:p>
        </p:txBody>
      </p:sp>
      <p:sp>
        <p:nvSpPr>
          <p:cNvPr id="79" name="Oval 78">
            <a:extLst>
              <a:ext uri="{FF2B5EF4-FFF2-40B4-BE49-F238E27FC236}">
                <a16:creationId xmlns:a16="http://schemas.microsoft.com/office/drawing/2014/main" id="{95D0901D-F69E-49C4-B068-1526FC72E9F6}"/>
              </a:ext>
            </a:extLst>
          </p:cNvPr>
          <p:cNvSpPr/>
          <p:nvPr/>
        </p:nvSpPr>
        <p:spPr bwMode="auto">
          <a:xfrm>
            <a:off x="2844398" y="3932581"/>
            <a:ext cx="367995" cy="391886"/>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a:ln>
                  <a:noFill/>
                </a:ln>
                <a:solidFill>
                  <a:schemeClr val="tx2"/>
                </a:solidFill>
                <a:effectLst/>
                <a:latin typeface="Arial" charset="0"/>
              </a:rPr>
              <a:t>5</a:t>
            </a:r>
          </a:p>
        </p:txBody>
      </p:sp>
      <p:sp>
        <p:nvSpPr>
          <p:cNvPr id="81" name="Oval 80">
            <a:extLst>
              <a:ext uri="{FF2B5EF4-FFF2-40B4-BE49-F238E27FC236}">
                <a16:creationId xmlns:a16="http://schemas.microsoft.com/office/drawing/2014/main" id="{05DB31E4-99CA-42C5-8845-CD75D26BB2B4}"/>
              </a:ext>
            </a:extLst>
          </p:cNvPr>
          <p:cNvSpPr/>
          <p:nvPr/>
        </p:nvSpPr>
        <p:spPr bwMode="auto">
          <a:xfrm>
            <a:off x="7503023" y="3614867"/>
            <a:ext cx="367995" cy="391886"/>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a:ln>
                  <a:noFill/>
                </a:ln>
                <a:solidFill>
                  <a:schemeClr val="tx2"/>
                </a:solidFill>
                <a:effectLst/>
                <a:latin typeface="Arial" charset="0"/>
              </a:rPr>
              <a:t>3</a:t>
            </a:r>
          </a:p>
        </p:txBody>
      </p:sp>
      <p:grpSp>
        <p:nvGrpSpPr>
          <p:cNvPr id="4" name="Group 3">
            <a:extLst>
              <a:ext uri="{FF2B5EF4-FFF2-40B4-BE49-F238E27FC236}">
                <a16:creationId xmlns:a16="http://schemas.microsoft.com/office/drawing/2014/main" id="{5EB85221-B22A-489A-A32C-24496FAC84E4}"/>
              </a:ext>
            </a:extLst>
          </p:cNvPr>
          <p:cNvGrpSpPr/>
          <p:nvPr/>
        </p:nvGrpSpPr>
        <p:grpSpPr>
          <a:xfrm>
            <a:off x="4280450" y="5519073"/>
            <a:ext cx="3881160" cy="490879"/>
            <a:chOff x="4280450" y="5519073"/>
            <a:chExt cx="3881160" cy="490879"/>
          </a:xfrm>
        </p:grpSpPr>
        <p:sp>
          <p:nvSpPr>
            <p:cNvPr id="74" name="TextBox 73">
              <a:extLst>
                <a:ext uri="{FF2B5EF4-FFF2-40B4-BE49-F238E27FC236}">
                  <a16:creationId xmlns:a16="http://schemas.microsoft.com/office/drawing/2014/main" id="{7EA5658F-ABEB-4C7A-AF9F-26F243B73D9B}"/>
                </a:ext>
              </a:extLst>
            </p:cNvPr>
            <p:cNvSpPr txBox="1"/>
            <p:nvPr/>
          </p:nvSpPr>
          <p:spPr>
            <a:xfrm>
              <a:off x="4344741" y="5637418"/>
              <a:ext cx="3816869" cy="307777"/>
            </a:xfrm>
            <a:prstGeom prst="rect">
              <a:avLst/>
            </a:prstGeom>
            <a:noFill/>
          </p:spPr>
          <p:txBody>
            <a:bodyPr wrap="square" rtlCol="0">
              <a:spAutoFit/>
            </a:bodyPr>
            <a:lstStyle/>
            <a:p>
              <a:pPr algn="ctr"/>
              <a:r>
                <a:rPr lang="en-US" sz="1400" b="1">
                  <a:solidFill>
                    <a:srgbClr val="00285F"/>
                  </a:solidFill>
                </a:rPr>
                <a:t>UE moves in Idle mode from 5GS to EPS</a:t>
              </a:r>
            </a:p>
          </p:txBody>
        </p:sp>
        <p:sp>
          <p:nvSpPr>
            <p:cNvPr id="88" name="Arrow: Right 87">
              <a:extLst>
                <a:ext uri="{FF2B5EF4-FFF2-40B4-BE49-F238E27FC236}">
                  <a16:creationId xmlns:a16="http://schemas.microsoft.com/office/drawing/2014/main" id="{4688FC13-06DD-48D9-A1F2-C90A77D702C2}"/>
                </a:ext>
              </a:extLst>
            </p:cNvPr>
            <p:cNvSpPr/>
            <p:nvPr/>
          </p:nvSpPr>
          <p:spPr bwMode="auto">
            <a:xfrm flipH="1">
              <a:off x="4280450" y="5519073"/>
              <a:ext cx="3702197" cy="490879"/>
            </a:xfrm>
            <a:prstGeom prst="rightArrow">
              <a:avLst>
                <a:gd name="adj1" fmla="val 53515"/>
                <a:gd name="adj2" fmla="val 50000"/>
              </a:avLst>
            </a:prstGeom>
            <a:noFill/>
            <a:ln w="1905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grpSp>
      <p:grpSp>
        <p:nvGrpSpPr>
          <p:cNvPr id="89" name="Group 88">
            <a:extLst>
              <a:ext uri="{FF2B5EF4-FFF2-40B4-BE49-F238E27FC236}">
                <a16:creationId xmlns:a16="http://schemas.microsoft.com/office/drawing/2014/main" id="{5E7646AE-6977-4144-AD9A-5AF11613709A}"/>
              </a:ext>
            </a:extLst>
          </p:cNvPr>
          <p:cNvGrpSpPr/>
          <p:nvPr/>
        </p:nvGrpSpPr>
        <p:grpSpPr>
          <a:xfrm>
            <a:off x="8451417" y="5291378"/>
            <a:ext cx="992350" cy="1351944"/>
            <a:chOff x="9538020" y="331410"/>
            <a:chExt cx="992350" cy="1351944"/>
          </a:xfrm>
        </p:grpSpPr>
        <p:sp>
          <p:nvSpPr>
            <p:cNvPr id="90" name="Freeform 4">
              <a:extLst>
                <a:ext uri="{FF2B5EF4-FFF2-40B4-BE49-F238E27FC236}">
                  <a16:creationId xmlns:a16="http://schemas.microsoft.com/office/drawing/2014/main" id="{2D01942B-3EBD-429C-B319-2102B83A42BE}"/>
                </a:ext>
              </a:extLst>
            </p:cNvPr>
            <p:cNvSpPr>
              <a:spLocks noChangeAspect="1" noEditPoints="1"/>
            </p:cNvSpPr>
            <p:nvPr/>
          </p:nvSpPr>
          <p:spPr bwMode="auto">
            <a:xfrm>
              <a:off x="9780989" y="331410"/>
              <a:ext cx="506413" cy="693737"/>
            </a:xfrm>
            <a:custGeom>
              <a:avLst/>
              <a:gdLst>
                <a:gd name="T0" fmla="*/ 2147483647 w 241"/>
                <a:gd name="T1" fmla="*/ 2147483647 h 383"/>
                <a:gd name="T2" fmla="*/ 2147483647 w 241"/>
                <a:gd name="T3" fmla="*/ 2147483647 h 383"/>
                <a:gd name="T4" fmla="*/ 2147483647 w 241"/>
                <a:gd name="T5" fmla="*/ 2147483647 h 383"/>
                <a:gd name="T6" fmla="*/ 2147483647 w 241"/>
                <a:gd name="T7" fmla="*/ 2147483647 h 383"/>
                <a:gd name="T8" fmla="*/ 2147483647 w 241"/>
                <a:gd name="T9" fmla="*/ 2147483647 h 383"/>
                <a:gd name="T10" fmla="*/ 2147483647 w 241"/>
                <a:gd name="T11" fmla="*/ 2147483647 h 383"/>
                <a:gd name="T12" fmla="*/ 2147483647 w 241"/>
                <a:gd name="T13" fmla="*/ 2147483647 h 383"/>
                <a:gd name="T14" fmla="*/ 2147483647 w 241"/>
                <a:gd name="T15" fmla="*/ 2147483647 h 383"/>
                <a:gd name="T16" fmla="*/ 2147483647 w 241"/>
                <a:gd name="T17" fmla="*/ 0 h 383"/>
                <a:gd name="T18" fmla="*/ 2147483647 w 241"/>
                <a:gd name="T19" fmla="*/ 0 h 383"/>
                <a:gd name="T20" fmla="*/ 0 w 241"/>
                <a:gd name="T21" fmla="*/ 2147483647 h 383"/>
                <a:gd name="T22" fmla="*/ 0 w 241"/>
                <a:gd name="T23" fmla="*/ 2147483647 h 383"/>
                <a:gd name="T24" fmla="*/ 2147483647 w 241"/>
                <a:gd name="T25" fmla="*/ 2147483647 h 383"/>
                <a:gd name="T26" fmla="*/ 2147483647 w 241"/>
                <a:gd name="T27" fmla="*/ 2147483647 h 383"/>
                <a:gd name="T28" fmla="*/ 2147483647 w 241"/>
                <a:gd name="T29" fmla="*/ 2147483647 h 383"/>
                <a:gd name="T30" fmla="*/ 2147483647 w 241"/>
                <a:gd name="T31" fmla="*/ 2147483647 h 383"/>
                <a:gd name="T32" fmla="*/ 2147483647 w 241"/>
                <a:gd name="T33" fmla="*/ 2147483647 h 383"/>
                <a:gd name="T34" fmla="*/ 2147483647 w 241"/>
                <a:gd name="T35" fmla="*/ 2147483647 h 383"/>
                <a:gd name="T36" fmla="*/ 2147483647 w 241"/>
                <a:gd name="T37" fmla="*/ 2147483647 h 383"/>
                <a:gd name="T38" fmla="*/ 2147483647 w 241"/>
                <a:gd name="T39" fmla="*/ 2147483647 h 383"/>
                <a:gd name="T40" fmla="*/ 2147483647 w 241"/>
                <a:gd name="T41" fmla="*/ 2147483647 h 383"/>
                <a:gd name="T42" fmla="*/ 2147483647 w 241"/>
                <a:gd name="T43" fmla="*/ 2147483647 h 383"/>
                <a:gd name="T44" fmla="*/ 2147483647 w 241"/>
                <a:gd name="T45" fmla="*/ 2147483647 h 383"/>
                <a:gd name="T46" fmla="*/ 2147483647 w 241"/>
                <a:gd name="T47" fmla="*/ 2147483647 h 383"/>
                <a:gd name="T48" fmla="*/ 2147483647 w 241"/>
                <a:gd name="T49" fmla="*/ 2147483647 h 383"/>
                <a:gd name="T50" fmla="*/ 2147483647 w 241"/>
                <a:gd name="T51" fmla="*/ 2147483647 h 383"/>
                <a:gd name="T52" fmla="*/ 2147483647 w 241"/>
                <a:gd name="T53" fmla="*/ 2147483647 h 383"/>
                <a:gd name="T54" fmla="*/ 2147483647 w 241"/>
                <a:gd name="T55" fmla="*/ 2147483647 h 383"/>
                <a:gd name="T56" fmla="*/ 2147483647 w 241"/>
                <a:gd name="T57" fmla="*/ 2147483647 h 383"/>
                <a:gd name="T58" fmla="*/ 2147483647 w 241"/>
                <a:gd name="T59" fmla="*/ 2147483647 h 383"/>
                <a:gd name="T60" fmla="*/ 2147483647 w 241"/>
                <a:gd name="T61" fmla="*/ 2147483647 h 383"/>
                <a:gd name="T62" fmla="*/ 2147483647 w 241"/>
                <a:gd name="T63" fmla="*/ 2147483647 h 383"/>
                <a:gd name="T64" fmla="*/ 2147483647 w 241"/>
                <a:gd name="T65" fmla="*/ 2147483647 h 383"/>
                <a:gd name="T66" fmla="*/ 2147483647 w 241"/>
                <a:gd name="T67" fmla="*/ 2147483647 h 383"/>
                <a:gd name="T68" fmla="*/ 2147483647 w 241"/>
                <a:gd name="T69" fmla="*/ 2147483647 h 383"/>
                <a:gd name="T70" fmla="*/ 2147483647 w 241"/>
                <a:gd name="T71" fmla="*/ 2147483647 h 383"/>
                <a:gd name="T72" fmla="*/ 2147483647 w 241"/>
                <a:gd name="T73" fmla="*/ 2147483647 h 383"/>
                <a:gd name="T74" fmla="*/ 2147483647 w 241"/>
                <a:gd name="T75" fmla="*/ 2147483647 h 383"/>
                <a:gd name="T76" fmla="*/ 2147483647 w 241"/>
                <a:gd name="T77" fmla="*/ 2147483647 h 383"/>
                <a:gd name="T78" fmla="*/ 2147483647 w 241"/>
                <a:gd name="T79" fmla="*/ 2147483647 h 383"/>
                <a:gd name="T80" fmla="*/ 2147483647 w 241"/>
                <a:gd name="T81" fmla="*/ 2147483647 h 383"/>
                <a:gd name="T82" fmla="*/ 2147483647 w 241"/>
                <a:gd name="T83" fmla="*/ 2147483647 h 383"/>
                <a:gd name="T84" fmla="*/ 2147483647 w 241"/>
                <a:gd name="T85" fmla="*/ 2147483647 h 383"/>
                <a:gd name="T86" fmla="*/ 2147483647 w 241"/>
                <a:gd name="T87" fmla="*/ 2147483647 h 383"/>
                <a:gd name="T88" fmla="*/ 2147483647 w 241"/>
                <a:gd name="T89" fmla="*/ 2147483647 h 38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41" h="383">
                  <a:moveTo>
                    <a:pt x="117" y="356"/>
                  </a:moveTo>
                  <a:cubicBezTo>
                    <a:pt x="127" y="356"/>
                    <a:pt x="135" y="348"/>
                    <a:pt x="135" y="338"/>
                  </a:cubicBezTo>
                  <a:cubicBezTo>
                    <a:pt x="135" y="329"/>
                    <a:pt x="127" y="321"/>
                    <a:pt x="117" y="321"/>
                  </a:cubicBezTo>
                  <a:cubicBezTo>
                    <a:pt x="107" y="321"/>
                    <a:pt x="99" y="329"/>
                    <a:pt x="99" y="338"/>
                  </a:cubicBezTo>
                  <a:cubicBezTo>
                    <a:pt x="99" y="348"/>
                    <a:pt x="107" y="356"/>
                    <a:pt x="117" y="356"/>
                  </a:cubicBezTo>
                  <a:close/>
                  <a:moveTo>
                    <a:pt x="233" y="90"/>
                  </a:moveTo>
                  <a:cubicBezTo>
                    <a:pt x="237" y="90"/>
                    <a:pt x="241" y="87"/>
                    <a:pt x="241" y="82"/>
                  </a:cubicBezTo>
                  <a:cubicBezTo>
                    <a:pt x="241" y="19"/>
                    <a:pt x="241" y="19"/>
                    <a:pt x="241" y="19"/>
                  </a:cubicBezTo>
                  <a:cubicBezTo>
                    <a:pt x="241" y="8"/>
                    <a:pt x="232" y="0"/>
                    <a:pt x="221" y="0"/>
                  </a:cubicBezTo>
                  <a:cubicBezTo>
                    <a:pt x="19" y="0"/>
                    <a:pt x="19" y="0"/>
                    <a:pt x="19" y="0"/>
                  </a:cubicBezTo>
                  <a:cubicBezTo>
                    <a:pt x="8" y="0"/>
                    <a:pt x="0" y="8"/>
                    <a:pt x="0" y="19"/>
                  </a:cubicBezTo>
                  <a:cubicBezTo>
                    <a:pt x="0" y="364"/>
                    <a:pt x="0" y="364"/>
                    <a:pt x="0" y="364"/>
                  </a:cubicBezTo>
                  <a:cubicBezTo>
                    <a:pt x="0" y="375"/>
                    <a:pt x="8" y="383"/>
                    <a:pt x="19" y="383"/>
                  </a:cubicBezTo>
                  <a:cubicBezTo>
                    <a:pt x="221" y="383"/>
                    <a:pt x="221" y="383"/>
                    <a:pt x="221" y="383"/>
                  </a:cubicBezTo>
                  <a:cubicBezTo>
                    <a:pt x="232" y="383"/>
                    <a:pt x="241" y="375"/>
                    <a:pt x="241" y="364"/>
                  </a:cubicBezTo>
                  <a:cubicBezTo>
                    <a:pt x="241" y="114"/>
                    <a:pt x="241" y="114"/>
                    <a:pt x="241" y="114"/>
                  </a:cubicBezTo>
                  <a:cubicBezTo>
                    <a:pt x="241" y="110"/>
                    <a:pt x="237" y="106"/>
                    <a:pt x="233" y="106"/>
                  </a:cubicBezTo>
                  <a:cubicBezTo>
                    <a:pt x="228" y="106"/>
                    <a:pt x="225" y="110"/>
                    <a:pt x="225" y="114"/>
                  </a:cubicBezTo>
                  <a:cubicBezTo>
                    <a:pt x="225" y="295"/>
                    <a:pt x="225" y="295"/>
                    <a:pt x="225" y="295"/>
                  </a:cubicBezTo>
                  <a:cubicBezTo>
                    <a:pt x="16" y="295"/>
                    <a:pt x="16" y="295"/>
                    <a:pt x="16" y="295"/>
                  </a:cubicBezTo>
                  <a:cubicBezTo>
                    <a:pt x="16" y="69"/>
                    <a:pt x="16" y="69"/>
                    <a:pt x="16" y="69"/>
                  </a:cubicBezTo>
                  <a:cubicBezTo>
                    <a:pt x="225" y="69"/>
                    <a:pt x="225" y="69"/>
                    <a:pt x="225" y="69"/>
                  </a:cubicBezTo>
                  <a:cubicBezTo>
                    <a:pt x="225" y="82"/>
                    <a:pt x="225" y="82"/>
                    <a:pt x="225" y="82"/>
                  </a:cubicBezTo>
                  <a:cubicBezTo>
                    <a:pt x="225" y="87"/>
                    <a:pt x="228" y="90"/>
                    <a:pt x="233" y="90"/>
                  </a:cubicBezTo>
                  <a:close/>
                  <a:moveTo>
                    <a:pt x="225" y="311"/>
                  </a:moveTo>
                  <a:cubicBezTo>
                    <a:pt x="225" y="364"/>
                    <a:pt x="225" y="364"/>
                    <a:pt x="225" y="364"/>
                  </a:cubicBezTo>
                  <a:cubicBezTo>
                    <a:pt x="225" y="366"/>
                    <a:pt x="223" y="367"/>
                    <a:pt x="221" y="367"/>
                  </a:cubicBezTo>
                  <a:cubicBezTo>
                    <a:pt x="19" y="367"/>
                    <a:pt x="19" y="367"/>
                    <a:pt x="19" y="367"/>
                  </a:cubicBezTo>
                  <a:cubicBezTo>
                    <a:pt x="17" y="367"/>
                    <a:pt x="16" y="366"/>
                    <a:pt x="16" y="364"/>
                  </a:cubicBezTo>
                  <a:cubicBezTo>
                    <a:pt x="16" y="311"/>
                    <a:pt x="16" y="311"/>
                    <a:pt x="16" y="311"/>
                  </a:cubicBezTo>
                  <a:lnTo>
                    <a:pt x="225" y="311"/>
                  </a:lnTo>
                  <a:close/>
                  <a:moveTo>
                    <a:pt x="16" y="53"/>
                  </a:moveTo>
                  <a:cubicBezTo>
                    <a:pt x="16" y="19"/>
                    <a:pt x="16" y="19"/>
                    <a:pt x="16" y="19"/>
                  </a:cubicBezTo>
                  <a:cubicBezTo>
                    <a:pt x="16" y="17"/>
                    <a:pt x="17" y="16"/>
                    <a:pt x="19" y="16"/>
                  </a:cubicBezTo>
                  <a:cubicBezTo>
                    <a:pt x="221" y="16"/>
                    <a:pt x="221" y="16"/>
                    <a:pt x="221" y="16"/>
                  </a:cubicBezTo>
                  <a:cubicBezTo>
                    <a:pt x="223" y="16"/>
                    <a:pt x="225" y="17"/>
                    <a:pt x="225" y="19"/>
                  </a:cubicBezTo>
                  <a:cubicBezTo>
                    <a:pt x="225" y="53"/>
                    <a:pt x="225" y="53"/>
                    <a:pt x="225" y="53"/>
                  </a:cubicBezTo>
                  <a:lnTo>
                    <a:pt x="16" y="53"/>
                  </a:lnTo>
                  <a:close/>
                  <a:moveTo>
                    <a:pt x="135" y="26"/>
                  </a:moveTo>
                  <a:cubicBezTo>
                    <a:pt x="99" y="26"/>
                    <a:pt x="99" y="26"/>
                    <a:pt x="99" y="26"/>
                  </a:cubicBezTo>
                  <a:cubicBezTo>
                    <a:pt x="95" y="26"/>
                    <a:pt x="91" y="30"/>
                    <a:pt x="91" y="34"/>
                  </a:cubicBezTo>
                  <a:cubicBezTo>
                    <a:pt x="91" y="38"/>
                    <a:pt x="95" y="42"/>
                    <a:pt x="99" y="42"/>
                  </a:cubicBezTo>
                  <a:cubicBezTo>
                    <a:pt x="135" y="42"/>
                    <a:pt x="135" y="42"/>
                    <a:pt x="135" y="42"/>
                  </a:cubicBezTo>
                  <a:cubicBezTo>
                    <a:pt x="139" y="42"/>
                    <a:pt x="143" y="38"/>
                    <a:pt x="143" y="34"/>
                  </a:cubicBezTo>
                  <a:cubicBezTo>
                    <a:pt x="143" y="30"/>
                    <a:pt x="139" y="26"/>
                    <a:pt x="135" y="26"/>
                  </a:cubicBezTo>
                  <a:close/>
                </a:path>
              </a:pathLst>
            </a:custGeom>
            <a:solidFill>
              <a:srgbClr val="433D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1" name="Text Box 144">
              <a:extLst>
                <a:ext uri="{FF2B5EF4-FFF2-40B4-BE49-F238E27FC236}">
                  <a16:creationId xmlns:a16="http://schemas.microsoft.com/office/drawing/2014/main" id="{D4BC6E06-9CF6-4889-A4A1-6CF42E56A36C}"/>
                </a:ext>
              </a:extLst>
            </p:cNvPr>
            <p:cNvSpPr txBox="1">
              <a:spLocks noChangeAspect="1" noChangeArrowheads="1"/>
            </p:cNvSpPr>
            <p:nvPr/>
          </p:nvSpPr>
          <p:spPr bwMode="auto">
            <a:xfrm>
              <a:off x="9538020" y="996412"/>
              <a:ext cx="992350" cy="686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eaLnBrk="1" hangingPunct="1">
                <a:lnSpc>
                  <a:spcPct val="80000"/>
                </a:lnSpc>
              </a:pPr>
              <a:r>
                <a:rPr lang="en-US" altLang="en-US" sz="1600"/>
                <a:t>UE</a:t>
              </a:r>
            </a:p>
          </p:txBody>
        </p:sp>
      </p:grpSp>
      <p:cxnSp>
        <p:nvCxnSpPr>
          <p:cNvPr id="94" name="Straight Arrow Connector 93">
            <a:extLst>
              <a:ext uri="{FF2B5EF4-FFF2-40B4-BE49-F238E27FC236}">
                <a16:creationId xmlns:a16="http://schemas.microsoft.com/office/drawing/2014/main" id="{9698372F-EEF7-43F4-997B-41EC91084E81}"/>
              </a:ext>
            </a:extLst>
          </p:cNvPr>
          <p:cNvCxnSpPr>
            <a:cxnSpLocks/>
            <a:endCxn id="53" idx="2"/>
          </p:cNvCxnSpPr>
          <p:nvPr/>
        </p:nvCxnSpPr>
        <p:spPr bwMode="auto">
          <a:xfrm flipV="1">
            <a:off x="3749834" y="4603039"/>
            <a:ext cx="0" cy="660430"/>
          </a:xfrm>
          <a:prstGeom prst="straightConnector1">
            <a:avLst/>
          </a:prstGeom>
          <a:noFill/>
          <a:ln w="12700" cap="flat" cmpd="sng" algn="ctr">
            <a:solidFill>
              <a:schemeClr val="tx1"/>
            </a:solidFill>
            <a:prstDash val="solid"/>
            <a:round/>
            <a:headEnd type="triangle" w="med" len="med"/>
            <a:tailEnd type="triangle" w="med" len="med"/>
          </a:ln>
          <a:effectLst/>
        </p:spPr>
      </p:cxnSp>
      <p:cxnSp>
        <p:nvCxnSpPr>
          <p:cNvPr id="97" name="Straight Arrow Connector 96">
            <a:extLst>
              <a:ext uri="{FF2B5EF4-FFF2-40B4-BE49-F238E27FC236}">
                <a16:creationId xmlns:a16="http://schemas.microsoft.com/office/drawing/2014/main" id="{2E75B193-5A8F-48D4-B8E1-5C933BAEA034}"/>
              </a:ext>
            </a:extLst>
          </p:cNvPr>
          <p:cNvCxnSpPr>
            <a:cxnSpLocks/>
          </p:cNvCxnSpPr>
          <p:nvPr/>
        </p:nvCxnSpPr>
        <p:spPr bwMode="auto">
          <a:xfrm flipH="1">
            <a:off x="4202536" y="4051186"/>
            <a:ext cx="4237752" cy="0"/>
          </a:xfrm>
          <a:prstGeom prst="straightConnector1">
            <a:avLst/>
          </a:prstGeom>
          <a:noFill/>
          <a:ln w="12700" cap="flat" cmpd="sng" algn="ctr">
            <a:solidFill>
              <a:schemeClr val="tx1"/>
            </a:solidFill>
            <a:prstDash val="solid"/>
            <a:round/>
            <a:headEnd type="triangle" w="med" len="med"/>
            <a:tailEnd type="triangle" w="med" len="med"/>
          </a:ln>
          <a:effectLst/>
        </p:spPr>
      </p:cxnSp>
      <p:cxnSp>
        <p:nvCxnSpPr>
          <p:cNvPr id="99" name="Straight Arrow Connector 98">
            <a:extLst>
              <a:ext uri="{FF2B5EF4-FFF2-40B4-BE49-F238E27FC236}">
                <a16:creationId xmlns:a16="http://schemas.microsoft.com/office/drawing/2014/main" id="{FEBF523B-DD01-466D-9F86-04620D8CB8CD}"/>
              </a:ext>
            </a:extLst>
          </p:cNvPr>
          <p:cNvCxnSpPr>
            <a:cxnSpLocks/>
          </p:cNvCxnSpPr>
          <p:nvPr/>
        </p:nvCxnSpPr>
        <p:spPr bwMode="auto">
          <a:xfrm flipV="1">
            <a:off x="3935969" y="2529680"/>
            <a:ext cx="2053699" cy="899322"/>
          </a:xfrm>
          <a:prstGeom prst="straightConnector1">
            <a:avLst/>
          </a:prstGeom>
          <a:noFill/>
          <a:ln w="12700" cap="flat" cmpd="sng" algn="ctr">
            <a:solidFill>
              <a:schemeClr val="tx1"/>
            </a:solidFill>
            <a:prstDash val="solid"/>
            <a:round/>
            <a:headEnd type="triangle" w="med" len="med"/>
            <a:tailEnd type="triangle" w="med" len="med"/>
          </a:ln>
          <a:effectLst/>
        </p:spPr>
      </p:cxnSp>
      <p:sp>
        <p:nvSpPr>
          <p:cNvPr id="101" name="Rectangular Callout 104">
            <a:extLst>
              <a:ext uri="{FF2B5EF4-FFF2-40B4-BE49-F238E27FC236}">
                <a16:creationId xmlns:a16="http://schemas.microsoft.com/office/drawing/2014/main" id="{16474AC1-84A4-4D17-A139-30F7D9C12A61}"/>
              </a:ext>
            </a:extLst>
          </p:cNvPr>
          <p:cNvSpPr/>
          <p:nvPr/>
        </p:nvSpPr>
        <p:spPr bwMode="auto">
          <a:xfrm>
            <a:off x="2680657" y="1614469"/>
            <a:ext cx="3043758" cy="600164"/>
          </a:xfrm>
          <a:prstGeom prst="wedgeRectCallout">
            <a:avLst>
              <a:gd name="adj1" fmla="val 3376"/>
              <a:gd name="adj2" fmla="val 110917"/>
            </a:avLst>
          </a:prstGeom>
          <a:noFill/>
          <a:ln w="19050" cap="flat" cmpd="sng" algn="ctr">
            <a:solidFill>
              <a:srgbClr val="E32119"/>
            </a:solidFill>
            <a:prstDash val="solid"/>
            <a:round/>
            <a:headEnd type="none" w="med" len="med"/>
            <a:tailEnd type="none" w="med" len="med"/>
          </a:ln>
          <a:effectLst/>
        </p:spPr>
        <p:txBody>
          <a:bodyPr vert="horz" wrap="square" lIns="72000" tIns="45720" rIns="72000" bIns="45720" numCol="1" rtlCol="0" anchor="t" anchorCtr="0" compatLnSpc="1">
            <a:prstTxWarp prst="textNoShape">
              <a:avLst/>
            </a:prstTxWarp>
            <a:spAutoFit/>
          </a:bodyPr>
          <a:lstStyle/>
          <a:p>
            <a:pPr>
              <a:spcBef>
                <a:spcPts val="0"/>
              </a:spcBef>
            </a:pPr>
            <a:r>
              <a:rPr lang="en-US" sz="1100" b="1">
                <a:solidFill>
                  <a:srgbClr val="00285F"/>
                </a:solidFill>
              </a:rPr>
              <a:t>Create session request procedure</a:t>
            </a:r>
          </a:p>
          <a:p>
            <a:pPr marL="171450" indent="-171450">
              <a:spcBef>
                <a:spcPts val="0"/>
              </a:spcBef>
              <a:buFont typeface="Arial" panose="020B0604020202020204" pitchFamily="34" charset="0"/>
              <a:buChar char="•"/>
            </a:pPr>
            <a:r>
              <a:rPr lang="en-US" sz="1100">
                <a:solidFill>
                  <a:srgbClr val="00285F"/>
                </a:solidFill>
              </a:rPr>
              <a:t>MME provides </a:t>
            </a:r>
            <a:br>
              <a:rPr lang="en-US" sz="1100">
                <a:solidFill>
                  <a:srgbClr val="00285F"/>
                </a:solidFill>
              </a:rPr>
            </a:br>
            <a:r>
              <a:rPr lang="en-US" sz="1100">
                <a:solidFill>
                  <a:srgbClr val="00285F"/>
                </a:solidFill>
              </a:rPr>
              <a:t>- </a:t>
            </a:r>
            <a:r>
              <a:rPr lang="en-GB" sz="1100">
                <a:solidFill>
                  <a:srgbClr val="00285F"/>
                </a:solidFill>
              </a:rPr>
              <a:t>bearer context </a:t>
            </a:r>
          </a:p>
        </p:txBody>
      </p:sp>
      <p:sp>
        <p:nvSpPr>
          <p:cNvPr id="103" name="Rectangular Callout 104">
            <a:extLst>
              <a:ext uri="{FF2B5EF4-FFF2-40B4-BE49-F238E27FC236}">
                <a16:creationId xmlns:a16="http://schemas.microsoft.com/office/drawing/2014/main" id="{6F9D1ACC-0110-4039-8F33-953315B65756}"/>
              </a:ext>
            </a:extLst>
          </p:cNvPr>
          <p:cNvSpPr/>
          <p:nvPr/>
        </p:nvSpPr>
        <p:spPr bwMode="auto">
          <a:xfrm>
            <a:off x="112119" y="2452033"/>
            <a:ext cx="2740424" cy="1231106"/>
          </a:xfrm>
          <a:prstGeom prst="wedgeRectCallout">
            <a:avLst>
              <a:gd name="adj1" fmla="val 48445"/>
              <a:gd name="adj2" fmla="val 68495"/>
            </a:avLst>
          </a:prstGeom>
          <a:noFill/>
          <a:ln w="19050" cap="flat" cmpd="sng" algn="ctr">
            <a:solidFill>
              <a:srgbClr val="E32119"/>
            </a:solidFill>
            <a:prstDash val="solid"/>
            <a:round/>
            <a:headEnd type="none" w="med" len="med"/>
            <a:tailEnd type="none" w="med" len="med"/>
          </a:ln>
          <a:effectLst/>
        </p:spPr>
        <p:txBody>
          <a:bodyPr vert="horz" wrap="square" lIns="72000" tIns="45720" rIns="72000" bIns="45720" numCol="1" rtlCol="0" anchor="t" anchorCtr="0" compatLnSpc="1">
            <a:prstTxWarp prst="textNoShape">
              <a:avLst/>
            </a:prstTxWarp>
            <a:spAutoFit/>
          </a:bodyPr>
          <a:lstStyle/>
          <a:p>
            <a:pPr>
              <a:spcBef>
                <a:spcPts val="0"/>
              </a:spcBef>
            </a:pPr>
            <a:r>
              <a:rPr lang="en-US" sz="1200" b="1">
                <a:solidFill>
                  <a:srgbClr val="00285F"/>
                </a:solidFill>
              </a:rPr>
              <a:t>MME stores in </a:t>
            </a:r>
            <a:r>
              <a:rPr lang="en-GB" sz="1200">
                <a:solidFill>
                  <a:srgbClr val="00285F"/>
                </a:solidFill>
              </a:rPr>
              <a:t>the UE context</a:t>
            </a:r>
            <a:br>
              <a:rPr lang="en-GB" sz="1200">
                <a:solidFill>
                  <a:srgbClr val="00285F"/>
                </a:solidFill>
              </a:rPr>
            </a:br>
            <a:r>
              <a:rPr lang="en-GB" sz="1200">
                <a:solidFill>
                  <a:srgbClr val="00285F"/>
                </a:solidFill>
              </a:rPr>
              <a:t>per established PDN Connection</a:t>
            </a:r>
            <a:endParaRPr lang="en-US" sz="1200" b="1">
              <a:solidFill>
                <a:srgbClr val="00285F"/>
              </a:solidFill>
            </a:endParaRPr>
          </a:p>
          <a:p>
            <a:pPr marL="171450" indent="-171450">
              <a:spcBef>
                <a:spcPts val="0"/>
              </a:spcBef>
              <a:buFont typeface="Arial" panose="020B0604020202020204" pitchFamily="34" charset="0"/>
              <a:buChar char="•"/>
            </a:pPr>
            <a:r>
              <a:rPr lang="en-GB" sz="1200">
                <a:solidFill>
                  <a:srgbClr val="00285F"/>
                </a:solidFill>
              </a:rPr>
              <a:t>EPS Bearer Identity of the default bearer</a:t>
            </a:r>
          </a:p>
          <a:p>
            <a:pPr marL="171450" indent="-171450">
              <a:spcBef>
                <a:spcPts val="0"/>
              </a:spcBef>
              <a:buFont typeface="Arial" panose="020B0604020202020204" pitchFamily="34" charset="0"/>
              <a:buChar char="•"/>
            </a:pPr>
            <a:r>
              <a:rPr lang="en-US" sz="1200">
                <a:solidFill>
                  <a:srgbClr val="00285F"/>
                </a:solidFill>
              </a:rPr>
              <a:t>Address of the </a:t>
            </a:r>
            <a:r>
              <a:rPr lang="en-GB" sz="1200">
                <a:solidFill>
                  <a:srgbClr val="00285F"/>
                </a:solidFill>
              </a:rPr>
              <a:t>PGW-C+SMF</a:t>
            </a:r>
            <a:endParaRPr lang="en-US" sz="1200">
              <a:solidFill>
                <a:srgbClr val="00285F"/>
              </a:solidFill>
            </a:endParaRPr>
          </a:p>
          <a:p>
            <a:pPr>
              <a:spcBef>
                <a:spcPts val="0"/>
              </a:spcBef>
            </a:pPr>
            <a:endParaRPr lang="en-US" sz="1400">
              <a:solidFill>
                <a:srgbClr val="00285F"/>
              </a:solidFill>
            </a:endParaRPr>
          </a:p>
        </p:txBody>
      </p:sp>
      <p:sp>
        <p:nvSpPr>
          <p:cNvPr id="48" name="TextBox 47">
            <a:extLst>
              <a:ext uri="{FF2B5EF4-FFF2-40B4-BE49-F238E27FC236}">
                <a16:creationId xmlns:a16="http://schemas.microsoft.com/office/drawing/2014/main" id="{9D2E1C8C-949F-4A68-B6F0-B49987EFEBF3}"/>
              </a:ext>
            </a:extLst>
          </p:cNvPr>
          <p:cNvSpPr txBox="1"/>
          <p:nvPr/>
        </p:nvSpPr>
        <p:spPr bwMode="auto">
          <a:xfrm>
            <a:off x="8591201" y="3603041"/>
            <a:ext cx="670610" cy="1068865"/>
          </a:xfrm>
          <a:prstGeom prst="rect">
            <a:avLst/>
          </a:prstGeom>
          <a:solidFill>
            <a:schemeClr val="bg1"/>
          </a:solidFill>
          <a:ln w="19050">
            <a:solidFill>
              <a:schemeClr val="accent1"/>
            </a:solidFill>
            <a:prstDash val="solid"/>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
                <a:srgbClr val="181818"/>
              </a:buClr>
              <a:buSzTx/>
              <a:buFontTx/>
              <a:buNone/>
              <a:tabLst/>
              <a:defRPr/>
            </a:pPr>
            <a:r>
              <a:rPr kumimoji="0" lang="en-US" sz="2400" b="0" i="0" u="none" strike="noStrike" kern="1200" cap="none" spc="0" normalizeH="0" baseline="0" noProof="0">
                <a:ln>
                  <a:noFill/>
                </a:ln>
                <a:solidFill>
                  <a:srgbClr val="0082F0"/>
                </a:solidFill>
                <a:effectLst/>
                <a:uLnTx/>
                <a:uFillTx/>
                <a:latin typeface="Ericsson Technical Icons" panose="00000500000000000000" pitchFamily="2" charset="0"/>
                <a:ea typeface="+mn-ea"/>
                <a:cs typeface="+mn-cs"/>
              </a:rPr>
              <a:t>s</a:t>
            </a:r>
          </a:p>
          <a:p>
            <a:pPr marL="0" marR="0" lvl="0" indent="0" algn="ctr" defTabSz="914400" rtl="0" eaLnBrk="1" fontAlgn="auto" latinLnBrk="0" hangingPunct="1">
              <a:lnSpc>
                <a:spcPct val="90000"/>
              </a:lnSpc>
              <a:spcBef>
                <a:spcPts val="0"/>
              </a:spcBef>
              <a:spcAft>
                <a:spcPts val="0"/>
              </a:spcAft>
              <a:buClr>
                <a:srgbClr val="181818"/>
              </a:buClr>
              <a:buSzTx/>
              <a:buFontTx/>
              <a:buNone/>
              <a:tabLst/>
              <a:defRPr/>
            </a:pPr>
            <a:endParaRPr kumimoji="0" lang="en-US" sz="1600" b="0" i="0" u="none" strike="noStrike" kern="1200" cap="none" spc="0" normalizeH="0" baseline="0" noProof="0">
              <a:ln>
                <a:noFill/>
              </a:ln>
              <a:solidFill>
                <a:srgbClr val="0082F0"/>
              </a:solidFill>
              <a:effectLst/>
              <a:uLnTx/>
              <a:uFillTx/>
              <a:latin typeface="Ericsson Hilda"/>
              <a:ea typeface="+mn-ea"/>
              <a:cs typeface="+mn-cs"/>
            </a:endParaRPr>
          </a:p>
          <a:p>
            <a:pPr marL="0" marR="0" lvl="0" indent="0" algn="ctr" defTabSz="914400" rtl="0" eaLnBrk="1" fontAlgn="auto" latinLnBrk="0" hangingPunct="1">
              <a:lnSpc>
                <a:spcPct val="90000"/>
              </a:lnSpc>
              <a:spcBef>
                <a:spcPts val="0"/>
              </a:spcBef>
              <a:spcAft>
                <a:spcPts val="0"/>
              </a:spcAft>
              <a:buClr>
                <a:srgbClr val="181818"/>
              </a:buClr>
              <a:buSzTx/>
              <a:buFontTx/>
              <a:buNone/>
              <a:tabLst/>
              <a:defRPr/>
            </a:pPr>
            <a:r>
              <a:rPr kumimoji="0" lang="en-US" sz="1600" b="0" i="0" u="none" strike="noStrike" kern="1200" cap="none" spc="0" normalizeH="0" baseline="0" noProof="0">
                <a:ln>
                  <a:noFill/>
                </a:ln>
                <a:solidFill>
                  <a:srgbClr val="0082F0"/>
                </a:solidFill>
                <a:effectLst/>
                <a:uLnTx/>
                <a:uFillTx/>
                <a:latin typeface="Ericsson Hilda"/>
                <a:ea typeface="+mn-ea"/>
                <a:cs typeface="+mn-cs"/>
              </a:rPr>
              <a:t>AMF</a:t>
            </a:r>
            <a:br>
              <a:rPr kumimoji="0" lang="en-US" sz="1400" b="0" i="0" u="none" strike="noStrike" kern="1200" cap="none" spc="0" normalizeH="0" baseline="0" noProof="0">
                <a:ln>
                  <a:noFill/>
                </a:ln>
                <a:solidFill>
                  <a:srgbClr val="0082F0"/>
                </a:solidFill>
                <a:effectLst/>
                <a:uLnTx/>
                <a:uFillTx/>
                <a:latin typeface="Ericsson Hilda"/>
                <a:ea typeface="+mn-ea"/>
                <a:cs typeface="+mn-cs"/>
              </a:rPr>
            </a:br>
            <a:endParaRPr kumimoji="0" lang="en-US" sz="1400" b="0" i="0" u="none" strike="noStrike" kern="1200" cap="none" spc="0" normalizeH="0" baseline="0" noProof="0">
              <a:ln>
                <a:noFill/>
              </a:ln>
              <a:solidFill>
                <a:srgbClr val="0082F0"/>
              </a:solidFill>
              <a:effectLst/>
              <a:uLnTx/>
              <a:uFillTx/>
              <a:latin typeface="Ericsson Hilda"/>
              <a:ea typeface="+mn-ea"/>
              <a:cs typeface="+mn-cs"/>
            </a:endParaRPr>
          </a:p>
        </p:txBody>
      </p:sp>
      <p:sp>
        <p:nvSpPr>
          <p:cNvPr id="52" name="TextBox 51">
            <a:extLst>
              <a:ext uri="{FF2B5EF4-FFF2-40B4-BE49-F238E27FC236}">
                <a16:creationId xmlns:a16="http://schemas.microsoft.com/office/drawing/2014/main" id="{000ECADF-B267-4C00-8743-F12EAB1B82EA}"/>
              </a:ext>
            </a:extLst>
          </p:cNvPr>
          <p:cNvSpPr txBox="1"/>
          <p:nvPr/>
        </p:nvSpPr>
        <p:spPr bwMode="auto">
          <a:xfrm>
            <a:off x="6063348" y="2064323"/>
            <a:ext cx="670610" cy="1068865"/>
          </a:xfrm>
          <a:prstGeom prst="rect">
            <a:avLst/>
          </a:prstGeom>
          <a:solidFill>
            <a:schemeClr val="bg1"/>
          </a:solidFill>
          <a:ln w="19050">
            <a:solidFill>
              <a:schemeClr val="accent1"/>
            </a:solidFill>
            <a:prstDash val="solid"/>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
                <a:srgbClr val="181818"/>
              </a:buClr>
              <a:buSzTx/>
              <a:buFontTx/>
              <a:buNone/>
              <a:tabLst/>
              <a:defRPr/>
            </a:pPr>
            <a:r>
              <a:rPr kumimoji="0" lang="en-US" sz="2400" b="0" i="0" u="none" strike="noStrike" kern="1200" cap="none" spc="0" normalizeH="0" baseline="0" noProof="0">
                <a:ln>
                  <a:noFill/>
                </a:ln>
                <a:solidFill>
                  <a:srgbClr val="0082F0"/>
                </a:solidFill>
                <a:effectLst/>
                <a:uLnTx/>
                <a:uFillTx/>
                <a:latin typeface="Ericsson Technical Icons" panose="00000500000000000000" pitchFamily="2" charset="0"/>
                <a:ea typeface="+mn-ea"/>
                <a:cs typeface="+mn-cs"/>
              </a:rPr>
              <a:t>s</a:t>
            </a:r>
          </a:p>
          <a:p>
            <a:pPr marL="0" marR="0" lvl="0" indent="0" algn="ctr" defTabSz="914400" rtl="0" eaLnBrk="1" fontAlgn="auto" latinLnBrk="0" hangingPunct="1">
              <a:lnSpc>
                <a:spcPct val="90000"/>
              </a:lnSpc>
              <a:spcBef>
                <a:spcPts val="0"/>
              </a:spcBef>
              <a:spcAft>
                <a:spcPts val="0"/>
              </a:spcAft>
              <a:buClr>
                <a:srgbClr val="181818"/>
              </a:buClr>
              <a:buSzTx/>
              <a:buFontTx/>
              <a:buNone/>
              <a:tabLst/>
              <a:defRPr/>
            </a:pPr>
            <a:endParaRPr kumimoji="0" lang="en-US" sz="1600" b="0" i="0" u="none" strike="noStrike" kern="1200" cap="none" spc="0" normalizeH="0" baseline="0" noProof="0">
              <a:ln>
                <a:noFill/>
              </a:ln>
              <a:solidFill>
                <a:srgbClr val="0082F0"/>
              </a:solidFill>
              <a:effectLst/>
              <a:uLnTx/>
              <a:uFillTx/>
              <a:latin typeface="Ericsson Hilda"/>
              <a:ea typeface="+mn-ea"/>
              <a:cs typeface="+mn-cs"/>
            </a:endParaRPr>
          </a:p>
          <a:p>
            <a:pPr marL="0" marR="0" lvl="0" indent="0" algn="ctr" defTabSz="914400" rtl="0" eaLnBrk="1" fontAlgn="auto" latinLnBrk="0" hangingPunct="1">
              <a:lnSpc>
                <a:spcPct val="90000"/>
              </a:lnSpc>
              <a:spcBef>
                <a:spcPts val="0"/>
              </a:spcBef>
              <a:spcAft>
                <a:spcPts val="0"/>
              </a:spcAft>
              <a:buClr>
                <a:srgbClr val="181818"/>
              </a:buClr>
              <a:buSzTx/>
              <a:buFontTx/>
              <a:buNone/>
              <a:tabLst/>
              <a:defRPr/>
            </a:pPr>
            <a:r>
              <a:rPr lang="en-US" sz="1600">
                <a:solidFill>
                  <a:srgbClr val="0082F0"/>
                </a:solidFill>
                <a:latin typeface="Ericsson Hilda"/>
              </a:rPr>
              <a:t>S</a:t>
            </a:r>
            <a:r>
              <a:rPr kumimoji="0" lang="en-US" sz="1600" b="0" i="0" u="none" strike="noStrike" kern="1200" cap="none" spc="0" normalizeH="0" baseline="0" noProof="0">
                <a:ln>
                  <a:noFill/>
                </a:ln>
                <a:solidFill>
                  <a:srgbClr val="0082F0"/>
                </a:solidFill>
                <a:effectLst/>
                <a:uLnTx/>
                <a:uFillTx/>
                <a:latin typeface="Ericsson Hilda"/>
                <a:ea typeface="+mn-ea"/>
                <a:cs typeface="+mn-cs"/>
              </a:rPr>
              <a:t>MF</a:t>
            </a:r>
            <a:br>
              <a:rPr kumimoji="0" lang="en-US" sz="1600" b="0" i="0" u="none" strike="noStrike" kern="1200" cap="none" spc="0" normalizeH="0" baseline="0" noProof="0">
                <a:ln>
                  <a:noFill/>
                </a:ln>
                <a:solidFill>
                  <a:srgbClr val="0082F0"/>
                </a:solidFill>
                <a:effectLst/>
                <a:uLnTx/>
                <a:uFillTx/>
                <a:latin typeface="Ericsson Hilda"/>
                <a:ea typeface="+mn-ea"/>
                <a:cs typeface="+mn-cs"/>
              </a:rPr>
            </a:br>
            <a:r>
              <a:rPr kumimoji="0" lang="en-US" sz="1600" b="0" i="0" u="none" strike="noStrike" kern="1200" cap="none" spc="0" normalizeH="0" baseline="0" noProof="0">
                <a:ln>
                  <a:noFill/>
                </a:ln>
                <a:solidFill>
                  <a:srgbClr val="0082F0"/>
                </a:solidFill>
                <a:effectLst/>
                <a:uLnTx/>
                <a:uFillTx/>
                <a:latin typeface="Ericsson Hilda"/>
                <a:ea typeface="+mn-ea"/>
                <a:cs typeface="+mn-cs"/>
              </a:rPr>
              <a:t>PGW-C</a:t>
            </a:r>
            <a:br>
              <a:rPr kumimoji="0" lang="en-US" sz="1400" b="0" i="0" u="none" strike="noStrike" kern="1200" cap="none" spc="0" normalizeH="0" baseline="0" noProof="0">
                <a:ln>
                  <a:noFill/>
                </a:ln>
                <a:solidFill>
                  <a:srgbClr val="0082F0"/>
                </a:solidFill>
                <a:effectLst/>
                <a:uLnTx/>
                <a:uFillTx/>
                <a:latin typeface="Ericsson Hilda"/>
                <a:ea typeface="+mn-ea"/>
                <a:cs typeface="+mn-cs"/>
              </a:rPr>
            </a:br>
            <a:endParaRPr kumimoji="0" lang="en-US" sz="1400" b="0" i="0" u="none" strike="noStrike" kern="1200" cap="none" spc="0" normalizeH="0" baseline="0" noProof="0">
              <a:ln>
                <a:noFill/>
              </a:ln>
              <a:solidFill>
                <a:srgbClr val="0082F0"/>
              </a:solidFill>
              <a:effectLst/>
              <a:uLnTx/>
              <a:uFillTx/>
              <a:latin typeface="Ericsson Hilda"/>
              <a:ea typeface="+mn-ea"/>
              <a:cs typeface="+mn-cs"/>
            </a:endParaRPr>
          </a:p>
        </p:txBody>
      </p:sp>
      <p:sp>
        <p:nvSpPr>
          <p:cNvPr id="31" name="Rectangular Callout 104">
            <a:extLst>
              <a:ext uri="{FF2B5EF4-FFF2-40B4-BE49-F238E27FC236}">
                <a16:creationId xmlns:a16="http://schemas.microsoft.com/office/drawing/2014/main" id="{6AFF0EEF-6E4E-4C25-AB98-8F06EB5D63BF}"/>
              </a:ext>
            </a:extLst>
          </p:cNvPr>
          <p:cNvSpPr/>
          <p:nvPr/>
        </p:nvSpPr>
        <p:spPr bwMode="auto">
          <a:xfrm>
            <a:off x="9377545" y="2691454"/>
            <a:ext cx="2591325" cy="1015663"/>
          </a:xfrm>
          <a:prstGeom prst="wedgeRectCallout">
            <a:avLst>
              <a:gd name="adj1" fmla="val -50861"/>
              <a:gd name="adj2" fmla="val 71224"/>
            </a:avLst>
          </a:prstGeom>
          <a:noFill/>
          <a:ln w="19050" cap="flat" cmpd="sng" algn="ctr">
            <a:solidFill>
              <a:srgbClr val="E32119"/>
            </a:solidFill>
            <a:prstDash val="solid"/>
            <a:round/>
            <a:headEnd type="none" w="med" len="med"/>
            <a:tailEnd type="none" w="med" len="med"/>
          </a:ln>
          <a:effectLst/>
        </p:spPr>
        <p:txBody>
          <a:bodyPr vert="horz" wrap="square" lIns="72000" tIns="45720" rIns="72000" bIns="45720" numCol="1" rtlCol="0" anchor="t" anchorCtr="0" compatLnSpc="1">
            <a:prstTxWarp prst="textNoShape">
              <a:avLst/>
            </a:prstTxWarp>
            <a:spAutoFit/>
          </a:bodyPr>
          <a:lstStyle/>
          <a:p>
            <a:pPr>
              <a:spcBef>
                <a:spcPts val="0"/>
              </a:spcBef>
            </a:pPr>
            <a:r>
              <a:rPr lang="en-US" sz="1200" b="1">
                <a:solidFill>
                  <a:srgbClr val="00285F"/>
                </a:solidFill>
              </a:rPr>
              <a:t>AMF has stored in UE Context </a:t>
            </a:r>
            <a:br>
              <a:rPr lang="en-US" sz="1200" b="1">
                <a:solidFill>
                  <a:srgbClr val="00285F"/>
                </a:solidFill>
              </a:rPr>
            </a:br>
            <a:r>
              <a:rPr lang="en-US" sz="1200">
                <a:solidFill>
                  <a:srgbClr val="00285F"/>
                </a:solidFill>
              </a:rPr>
              <a:t>UE Usage type (if received from UDM) and </a:t>
            </a:r>
            <a:r>
              <a:rPr lang="en-GB" sz="1200">
                <a:solidFill>
                  <a:srgbClr val="00285F"/>
                </a:solidFill>
              </a:rPr>
              <a:t>per PDU Session: PDU Session ID, S-NSSAI, PDN GW address, and EPS Bearer ID</a:t>
            </a:r>
            <a:endParaRPr lang="en-US" sz="1200">
              <a:solidFill>
                <a:srgbClr val="00285F"/>
              </a:solidFill>
            </a:endParaRPr>
          </a:p>
        </p:txBody>
      </p:sp>
      <p:sp>
        <p:nvSpPr>
          <p:cNvPr id="2" name="TextBox 1">
            <a:extLst>
              <a:ext uri="{FF2B5EF4-FFF2-40B4-BE49-F238E27FC236}">
                <a16:creationId xmlns:a16="http://schemas.microsoft.com/office/drawing/2014/main" id="{8C305F58-DFC5-4787-8DF9-5DE1430CC7DB}"/>
              </a:ext>
            </a:extLst>
          </p:cNvPr>
          <p:cNvSpPr txBox="1"/>
          <p:nvPr/>
        </p:nvSpPr>
        <p:spPr bwMode="auto">
          <a:xfrm>
            <a:off x="9480854" y="4786784"/>
            <a:ext cx="2748233" cy="1158411"/>
          </a:xfrm>
          <a:prstGeom prst="rect">
            <a:avLst/>
          </a:prstGeom>
          <a:noFill/>
          <a:ln w="12700">
            <a:noFill/>
            <a:miter lim="800000"/>
            <a:headEnd/>
            <a:tailEnd/>
          </a:ln>
        </p:spPr>
        <p:txBody>
          <a:bodyPr vert="horz" wrap="square" lIns="72000" tIns="36000" rIns="73152" bIns="36576" numCol="1" rtlCol="0" anchor="t" anchorCtr="0" compatLnSpc="1">
            <a:prstTxWarp prst="textNoShape">
              <a:avLst/>
            </a:prstTxWarp>
            <a:noAutofit/>
          </a:bodyPr>
          <a:lstStyle/>
          <a:p>
            <a:pPr algn="l">
              <a:buClr>
                <a:schemeClr val="tx1"/>
              </a:buClr>
            </a:pPr>
            <a:r>
              <a:rPr lang="en-US" sz="1200"/>
              <a:t>Note: 3) PDU Sessions without EPS Bearer ID are released by AMF during idle mobility to EPS.</a:t>
            </a:r>
            <a:endParaRPr lang="en-150" sz="1200" err="1"/>
          </a:p>
        </p:txBody>
      </p:sp>
      <p:sp>
        <p:nvSpPr>
          <p:cNvPr id="39" name="TextBox 38">
            <a:extLst>
              <a:ext uri="{FF2B5EF4-FFF2-40B4-BE49-F238E27FC236}">
                <a16:creationId xmlns:a16="http://schemas.microsoft.com/office/drawing/2014/main" id="{2BC1537B-42D7-4566-B00F-92A78EAA584B}"/>
              </a:ext>
            </a:extLst>
          </p:cNvPr>
          <p:cNvSpPr txBox="1"/>
          <p:nvPr/>
        </p:nvSpPr>
        <p:spPr bwMode="auto">
          <a:xfrm>
            <a:off x="524935" y="674450"/>
            <a:ext cx="5111627" cy="635421"/>
          </a:xfrm>
          <a:prstGeom prst="rect">
            <a:avLst/>
          </a:prstGeom>
          <a:noFill/>
          <a:ln w="12700">
            <a:noFill/>
            <a:miter lim="800000"/>
            <a:headEnd/>
            <a:tailEnd/>
          </a:ln>
        </p:spPr>
        <p:txBody>
          <a:bodyPr vert="horz" wrap="square" lIns="72000" tIns="36000" rIns="73152" bIns="36576" numCol="1" rtlCol="0" anchor="t" anchorCtr="0" compatLnSpc="1">
            <a:prstTxWarp prst="textNoShape">
              <a:avLst/>
            </a:prstTxWarp>
            <a:noAutofit/>
          </a:bodyPr>
          <a:lstStyle/>
          <a:p>
            <a:pPr algn="l">
              <a:buClr>
                <a:schemeClr val="tx1"/>
              </a:buClr>
            </a:pPr>
            <a:r>
              <a:rPr lang="en-US" sz="1400"/>
              <a:t>Preconditions</a:t>
            </a:r>
          </a:p>
          <a:p>
            <a:pPr marL="342900" indent="-342900" algn="l">
              <a:buClr>
                <a:schemeClr val="tx1"/>
              </a:buClr>
              <a:buFontTx/>
              <a:buChar char="-"/>
            </a:pPr>
            <a:r>
              <a:rPr lang="en-US" sz="1400"/>
              <a:t>UE attached to 5GC</a:t>
            </a:r>
          </a:p>
          <a:p>
            <a:pPr marL="342900" indent="-342900" algn="l">
              <a:buClr>
                <a:schemeClr val="tx1"/>
              </a:buClr>
              <a:buFontTx/>
              <a:buChar char="-"/>
            </a:pPr>
            <a:r>
              <a:rPr lang="en-US" sz="1400"/>
              <a:t>UE has one or more PDU sessions</a:t>
            </a:r>
          </a:p>
          <a:p>
            <a:pPr algn="l">
              <a:buClr>
                <a:schemeClr val="tx1"/>
              </a:buClr>
            </a:pPr>
            <a:endParaRPr lang="en-150" sz="2000" err="1">
              <a:solidFill>
                <a:schemeClr val="accent1"/>
              </a:solidFill>
            </a:endParaRPr>
          </a:p>
        </p:txBody>
      </p:sp>
      <p:sp>
        <p:nvSpPr>
          <p:cNvPr id="40" name="Oval 39">
            <a:extLst>
              <a:ext uri="{FF2B5EF4-FFF2-40B4-BE49-F238E27FC236}">
                <a16:creationId xmlns:a16="http://schemas.microsoft.com/office/drawing/2014/main" id="{BFCF3E2A-EDC3-4AB2-A226-222144D9A19E}"/>
              </a:ext>
            </a:extLst>
          </p:cNvPr>
          <p:cNvSpPr/>
          <p:nvPr/>
        </p:nvSpPr>
        <p:spPr bwMode="auto">
          <a:xfrm>
            <a:off x="5628598" y="5907965"/>
            <a:ext cx="367995" cy="391886"/>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a:ln>
                  <a:noFill/>
                </a:ln>
                <a:solidFill>
                  <a:schemeClr val="tx2"/>
                </a:solidFill>
                <a:effectLst/>
                <a:latin typeface="Arial" charset="0"/>
              </a:rPr>
              <a:t>1</a:t>
            </a:r>
          </a:p>
        </p:txBody>
      </p:sp>
    </p:spTree>
    <p:extLst>
      <p:ext uri="{BB962C8B-B14F-4D97-AF65-F5344CB8AC3E}">
        <p14:creationId xmlns:p14="http://schemas.microsoft.com/office/powerpoint/2010/main" val="1052258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0"/>
                                        </p:tgtEl>
                                        <p:attrNameLst>
                                          <p:attrName>style.visibility</p:attrName>
                                        </p:attrNameLst>
                                      </p:cBhvr>
                                      <p:to>
                                        <p:strVal val="visible"/>
                                      </p:to>
                                    </p:set>
                                    <p:animEffect transition="in" filter="fade">
                                      <p:cBhvr>
                                        <p:cTn id="13" dur="500"/>
                                        <p:tgtEl>
                                          <p:spTgt spid="70"/>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77"/>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9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1"/>
                                        </p:tgtEl>
                                        <p:attrNameLst>
                                          <p:attrName>style.visibility</p:attrName>
                                        </p:attrNameLst>
                                      </p:cBhvr>
                                      <p:to>
                                        <p:strVal val="visible"/>
                                      </p:to>
                                    </p:set>
                                    <p:animEffect transition="in" filter="fade">
                                      <p:cBhvr>
                                        <p:cTn id="35" dur="500"/>
                                        <p:tgtEl>
                                          <p:spTgt spid="101"/>
                                        </p:tgtEl>
                                      </p:cBhvr>
                                    </p:animEffect>
                                  </p:childTnLst>
                                </p:cTn>
                              </p:par>
                              <p:par>
                                <p:cTn id="36" presetID="1" presetClass="entr" presetSubtype="0" fill="hold" grpId="0" nodeType="withEffect">
                                  <p:stCondLst>
                                    <p:cond delay="0"/>
                                  </p:stCondLst>
                                  <p:childTnLst>
                                    <p:set>
                                      <p:cBhvr>
                                        <p:cTn id="37" dur="1" fill="hold">
                                          <p:stCondLst>
                                            <p:cond delay="0"/>
                                          </p:stCondLst>
                                        </p:cTn>
                                        <p:tgtEl>
                                          <p:spTgt spid="78"/>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99"/>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03"/>
                                        </p:tgtEl>
                                        <p:attrNameLst>
                                          <p:attrName>style.visibility</p:attrName>
                                        </p:attrNameLst>
                                      </p:cBhvr>
                                      <p:to>
                                        <p:strVal val="visible"/>
                                      </p:to>
                                    </p:set>
                                    <p:animEffect transition="in" filter="fade">
                                      <p:cBhvr>
                                        <p:cTn id="44" dur="500"/>
                                        <p:tgtEl>
                                          <p:spTgt spid="103"/>
                                        </p:tgtEl>
                                      </p:cBhvr>
                                    </p:animEffect>
                                  </p:childTnLst>
                                </p:cTn>
                              </p:par>
                              <p:par>
                                <p:cTn id="45" presetID="1" presetClass="entr" presetSubtype="0" fill="hold" grpId="0" nodeType="withEffect">
                                  <p:stCondLst>
                                    <p:cond delay="0"/>
                                  </p:stCondLst>
                                  <p:childTnLst>
                                    <p:set>
                                      <p:cBhvr>
                                        <p:cTn id="46"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7" grpId="0" animBg="1"/>
      <p:bldP spid="78" grpId="0" animBg="1"/>
      <p:bldP spid="79" grpId="0" animBg="1"/>
      <p:bldP spid="81" grpId="0" animBg="1"/>
      <p:bldP spid="101" grpId="0" animBg="1"/>
      <p:bldP spid="103" grpId="0" animBg="1"/>
      <p:bldP spid="2" grpId="0"/>
      <p:bldP spid="40"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a:extLst>
              <a:ext uri="{FF2B5EF4-FFF2-40B4-BE49-F238E27FC236}">
                <a16:creationId xmlns:a16="http://schemas.microsoft.com/office/drawing/2014/main" id="{2982A893-3C6C-4EF9-B10B-339A62891A60}"/>
              </a:ext>
            </a:extLst>
          </p:cNvPr>
          <p:cNvSpPr txBox="1"/>
          <p:nvPr/>
        </p:nvSpPr>
        <p:spPr bwMode="auto">
          <a:xfrm>
            <a:off x="3287383" y="2751035"/>
            <a:ext cx="670610" cy="1068865"/>
          </a:xfrm>
          <a:prstGeom prst="rect">
            <a:avLst/>
          </a:prstGeom>
          <a:solidFill>
            <a:schemeClr val="bg1"/>
          </a:solidFill>
          <a:ln w="19050">
            <a:solidFill>
              <a:schemeClr val="accent1"/>
            </a:solidFill>
            <a:prstDash val="solid"/>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
                <a:srgbClr val="181818"/>
              </a:buClr>
              <a:buSzTx/>
              <a:buFontTx/>
              <a:buNone/>
              <a:tabLst/>
              <a:defRPr/>
            </a:pPr>
            <a:r>
              <a:rPr kumimoji="0" lang="en-US" sz="2400" b="0" i="0" u="none" strike="noStrike" kern="1200" cap="none" spc="0" normalizeH="0" baseline="0" noProof="0">
                <a:ln>
                  <a:noFill/>
                </a:ln>
                <a:solidFill>
                  <a:srgbClr val="0082F0"/>
                </a:solidFill>
                <a:effectLst/>
                <a:uLnTx/>
                <a:uFillTx/>
                <a:latin typeface="Ericsson Technical Icons" panose="00000500000000000000" pitchFamily="2" charset="0"/>
                <a:ea typeface="+mn-ea"/>
                <a:cs typeface="+mn-cs"/>
              </a:rPr>
              <a:t>s</a:t>
            </a:r>
          </a:p>
          <a:p>
            <a:pPr marL="0" marR="0" lvl="0" indent="0" algn="ctr" defTabSz="914400" rtl="0" eaLnBrk="1" fontAlgn="auto" latinLnBrk="0" hangingPunct="1">
              <a:lnSpc>
                <a:spcPct val="90000"/>
              </a:lnSpc>
              <a:spcBef>
                <a:spcPts val="0"/>
              </a:spcBef>
              <a:spcAft>
                <a:spcPts val="0"/>
              </a:spcAft>
              <a:buClr>
                <a:srgbClr val="181818"/>
              </a:buClr>
              <a:buSzTx/>
              <a:buFontTx/>
              <a:buNone/>
              <a:tabLst/>
              <a:defRPr/>
            </a:pPr>
            <a:endParaRPr kumimoji="0" lang="en-US" sz="1600" b="0" i="0" u="none" strike="noStrike" kern="1200" cap="none" spc="0" normalizeH="0" baseline="0" noProof="0">
              <a:ln>
                <a:noFill/>
              </a:ln>
              <a:solidFill>
                <a:srgbClr val="0082F0"/>
              </a:solidFill>
              <a:effectLst/>
              <a:uLnTx/>
              <a:uFillTx/>
              <a:latin typeface="Ericsson Hilda"/>
              <a:ea typeface="+mn-ea"/>
              <a:cs typeface="+mn-cs"/>
            </a:endParaRPr>
          </a:p>
          <a:p>
            <a:pPr marL="0" marR="0" lvl="0" indent="0" algn="ctr" defTabSz="914400" rtl="0" eaLnBrk="1" fontAlgn="auto" latinLnBrk="0" hangingPunct="1">
              <a:lnSpc>
                <a:spcPct val="90000"/>
              </a:lnSpc>
              <a:spcBef>
                <a:spcPts val="0"/>
              </a:spcBef>
              <a:spcAft>
                <a:spcPts val="0"/>
              </a:spcAft>
              <a:buClr>
                <a:srgbClr val="181818"/>
              </a:buClr>
              <a:buSzTx/>
              <a:buFontTx/>
              <a:buNone/>
              <a:tabLst/>
              <a:defRPr/>
            </a:pPr>
            <a:r>
              <a:rPr lang="en-US" sz="1600">
                <a:solidFill>
                  <a:srgbClr val="0082F0"/>
                </a:solidFill>
                <a:latin typeface="Ericsson Hilda"/>
              </a:rPr>
              <a:t>M</a:t>
            </a:r>
            <a:r>
              <a:rPr kumimoji="0" lang="en-US" sz="1600" b="0" i="0" u="none" strike="noStrike" kern="1200" cap="none" spc="0" normalizeH="0" baseline="0" noProof="0">
                <a:ln>
                  <a:noFill/>
                </a:ln>
                <a:solidFill>
                  <a:srgbClr val="0082F0"/>
                </a:solidFill>
                <a:effectLst/>
                <a:uLnTx/>
                <a:uFillTx/>
                <a:latin typeface="Ericsson Hilda"/>
                <a:ea typeface="+mn-ea"/>
                <a:cs typeface="+mn-cs"/>
              </a:rPr>
              <a:t>ME</a:t>
            </a:r>
            <a:br>
              <a:rPr kumimoji="0" lang="en-US" sz="1400" b="0" i="0" u="none" strike="noStrike" kern="1200" cap="none" spc="0" normalizeH="0" baseline="0" noProof="0">
                <a:ln>
                  <a:noFill/>
                </a:ln>
                <a:solidFill>
                  <a:srgbClr val="0082F0"/>
                </a:solidFill>
                <a:effectLst/>
                <a:uLnTx/>
                <a:uFillTx/>
                <a:latin typeface="Ericsson Hilda"/>
                <a:ea typeface="+mn-ea"/>
                <a:cs typeface="+mn-cs"/>
              </a:rPr>
            </a:br>
            <a:endParaRPr kumimoji="0" lang="en-US" sz="1400" b="0" i="0" u="none" strike="noStrike" kern="1200" cap="none" spc="0" normalizeH="0" baseline="0" noProof="0">
              <a:ln>
                <a:noFill/>
              </a:ln>
              <a:solidFill>
                <a:srgbClr val="0082F0"/>
              </a:solidFill>
              <a:effectLst/>
              <a:uLnTx/>
              <a:uFillTx/>
              <a:latin typeface="Ericsson Hilda"/>
              <a:ea typeface="+mn-ea"/>
              <a:cs typeface="+mn-cs"/>
            </a:endParaRPr>
          </a:p>
        </p:txBody>
      </p:sp>
      <p:sp>
        <p:nvSpPr>
          <p:cNvPr id="3" name="Title 2">
            <a:extLst>
              <a:ext uri="{FF2B5EF4-FFF2-40B4-BE49-F238E27FC236}">
                <a16:creationId xmlns:a16="http://schemas.microsoft.com/office/drawing/2014/main" id="{79B1F829-6E88-45E3-9593-5E985EA53A35}"/>
              </a:ext>
            </a:extLst>
          </p:cNvPr>
          <p:cNvSpPr>
            <a:spLocks noGrp="1"/>
          </p:cNvSpPr>
          <p:nvPr>
            <p:ph type="title"/>
          </p:nvPr>
        </p:nvSpPr>
        <p:spPr/>
        <p:txBody>
          <a:bodyPr>
            <a:noAutofit/>
          </a:bodyPr>
          <a:lstStyle/>
          <a:p>
            <a:r>
              <a:rPr lang="en-US" sz="3600"/>
              <a:t>Connected mode mobility 5GS to EPS</a:t>
            </a:r>
            <a:br>
              <a:rPr lang="en-US" sz="3600"/>
            </a:br>
            <a:r>
              <a:rPr lang="en-US" sz="2800"/>
              <a:t>Simplified</a:t>
            </a:r>
            <a:r>
              <a:rPr lang="en-US" sz="3600"/>
              <a:t> 	</a:t>
            </a:r>
          </a:p>
        </p:txBody>
      </p:sp>
      <p:grpSp>
        <p:nvGrpSpPr>
          <p:cNvPr id="49" name="Group 48">
            <a:extLst>
              <a:ext uri="{FF2B5EF4-FFF2-40B4-BE49-F238E27FC236}">
                <a16:creationId xmlns:a16="http://schemas.microsoft.com/office/drawing/2014/main" id="{77C9D867-16E7-48F6-A52F-E667AEF817BE}"/>
              </a:ext>
            </a:extLst>
          </p:cNvPr>
          <p:cNvGrpSpPr/>
          <p:nvPr/>
        </p:nvGrpSpPr>
        <p:grpSpPr>
          <a:xfrm>
            <a:off x="3101522" y="5632020"/>
            <a:ext cx="992350" cy="1213715"/>
            <a:chOff x="9527387" y="331410"/>
            <a:chExt cx="992350" cy="1213715"/>
          </a:xfrm>
        </p:grpSpPr>
        <p:sp>
          <p:nvSpPr>
            <p:cNvPr id="50" name="Freeform 4">
              <a:extLst>
                <a:ext uri="{FF2B5EF4-FFF2-40B4-BE49-F238E27FC236}">
                  <a16:creationId xmlns:a16="http://schemas.microsoft.com/office/drawing/2014/main" id="{6B0AF121-F054-49DC-B3C1-E7E0FC3C64A9}"/>
                </a:ext>
              </a:extLst>
            </p:cNvPr>
            <p:cNvSpPr>
              <a:spLocks noChangeAspect="1" noEditPoints="1"/>
            </p:cNvSpPr>
            <p:nvPr/>
          </p:nvSpPr>
          <p:spPr bwMode="auto">
            <a:xfrm>
              <a:off x="9780989" y="331410"/>
              <a:ext cx="506413" cy="693737"/>
            </a:xfrm>
            <a:custGeom>
              <a:avLst/>
              <a:gdLst>
                <a:gd name="T0" fmla="*/ 2147483647 w 241"/>
                <a:gd name="T1" fmla="*/ 2147483647 h 383"/>
                <a:gd name="T2" fmla="*/ 2147483647 w 241"/>
                <a:gd name="T3" fmla="*/ 2147483647 h 383"/>
                <a:gd name="T4" fmla="*/ 2147483647 w 241"/>
                <a:gd name="T5" fmla="*/ 2147483647 h 383"/>
                <a:gd name="T6" fmla="*/ 2147483647 w 241"/>
                <a:gd name="T7" fmla="*/ 2147483647 h 383"/>
                <a:gd name="T8" fmla="*/ 2147483647 w 241"/>
                <a:gd name="T9" fmla="*/ 2147483647 h 383"/>
                <a:gd name="T10" fmla="*/ 2147483647 w 241"/>
                <a:gd name="T11" fmla="*/ 2147483647 h 383"/>
                <a:gd name="T12" fmla="*/ 2147483647 w 241"/>
                <a:gd name="T13" fmla="*/ 2147483647 h 383"/>
                <a:gd name="T14" fmla="*/ 2147483647 w 241"/>
                <a:gd name="T15" fmla="*/ 2147483647 h 383"/>
                <a:gd name="T16" fmla="*/ 2147483647 w 241"/>
                <a:gd name="T17" fmla="*/ 0 h 383"/>
                <a:gd name="T18" fmla="*/ 2147483647 w 241"/>
                <a:gd name="T19" fmla="*/ 0 h 383"/>
                <a:gd name="T20" fmla="*/ 0 w 241"/>
                <a:gd name="T21" fmla="*/ 2147483647 h 383"/>
                <a:gd name="T22" fmla="*/ 0 w 241"/>
                <a:gd name="T23" fmla="*/ 2147483647 h 383"/>
                <a:gd name="T24" fmla="*/ 2147483647 w 241"/>
                <a:gd name="T25" fmla="*/ 2147483647 h 383"/>
                <a:gd name="T26" fmla="*/ 2147483647 w 241"/>
                <a:gd name="T27" fmla="*/ 2147483647 h 383"/>
                <a:gd name="T28" fmla="*/ 2147483647 w 241"/>
                <a:gd name="T29" fmla="*/ 2147483647 h 383"/>
                <a:gd name="T30" fmla="*/ 2147483647 w 241"/>
                <a:gd name="T31" fmla="*/ 2147483647 h 383"/>
                <a:gd name="T32" fmla="*/ 2147483647 w 241"/>
                <a:gd name="T33" fmla="*/ 2147483647 h 383"/>
                <a:gd name="T34" fmla="*/ 2147483647 w 241"/>
                <a:gd name="T35" fmla="*/ 2147483647 h 383"/>
                <a:gd name="T36" fmla="*/ 2147483647 w 241"/>
                <a:gd name="T37" fmla="*/ 2147483647 h 383"/>
                <a:gd name="T38" fmla="*/ 2147483647 w 241"/>
                <a:gd name="T39" fmla="*/ 2147483647 h 383"/>
                <a:gd name="T40" fmla="*/ 2147483647 w 241"/>
                <a:gd name="T41" fmla="*/ 2147483647 h 383"/>
                <a:gd name="T42" fmla="*/ 2147483647 w 241"/>
                <a:gd name="T43" fmla="*/ 2147483647 h 383"/>
                <a:gd name="T44" fmla="*/ 2147483647 w 241"/>
                <a:gd name="T45" fmla="*/ 2147483647 h 383"/>
                <a:gd name="T46" fmla="*/ 2147483647 w 241"/>
                <a:gd name="T47" fmla="*/ 2147483647 h 383"/>
                <a:gd name="T48" fmla="*/ 2147483647 w 241"/>
                <a:gd name="T49" fmla="*/ 2147483647 h 383"/>
                <a:gd name="T50" fmla="*/ 2147483647 w 241"/>
                <a:gd name="T51" fmla="*/ 2147483647 h 383"/>
                <a:gd name="T52" fmla="*/ 2147483647 w 241"/>
                <a:gd name="T53" fmla="*/ 2147483647 h 383"/>
                <a:gd name="T54" fmla="*/ 2147483647 w 241"/>
                <a:gd name="T55" fmla="*/ 2147483647 h 383"/>
                <a:gd name="T56" fmla="*/ 2147483647 w 241"/>
                <a:gd name="T57" fmla="*/ 2147483647 h 383"/>
                <a:gd name="T58" fmla="*/ 2147483647 w 241"/>
                <a:gd name="T59" fmla="*/ 2147483647 h 383"/>
                <a:gd name="T60" fmla="*/ 2147483647 w 241"/>
                <a:gd name="T61" fmla="*/ 2147483647 h 383"/>
                <a:gd name="T62" fmla="*/ 2147483647 w 241"/>
                <a:gd name="T63" fmla="*/ 2147483647 h 383"/>
                <a:gd name="T64" fmla="*/ 2147483647 w 241"/>
                <a:gd name="T65" fmla="*/ 2147483647 h 383"/>
                <a:gd name="T66" fmla="*/ 2147483647 w 241"/>
                <a:gd name="T67" fmla="*/ 2147483647 h 383"/>
                <a:gd name="T68" fmla="*/ 2147483647 w 241"/>
                <a:gd name="T69" fmla="*/ 2147483647 h 383"/>
                <a:gd name="T70" fmla="*/ 2147483647 w 241"/>
                <a:gd name="T71" fmla="*/ 2147483647 h 383"/>
                <a:gd name="T72" fmla="*/ 2147483647 w 241"/>
                <a:gd name="T73" fmla="*/ 2147483647 h 383"/>
                <a:gd name="T74" fmla="*/ 2147483647 w 241"/>
                <a:gd name="T75" fmla="*/ 2147483647 h 383"/>
                <a:gd name="T76" fmla="*/ 2147483647 w 241"/>
                <a:gd name="T77" fmla="*/ 2147483647 h 383"/>
                <a:gd name="T78" fmla="*/ 2147483647 w 241"/>
                <a:gd name="T79" fmla="*/ 2147483647 h 383"/>
                <a:gd name="T80" fmla="*/ 2147483647 w 241"/>
                <a:gd name="T81" fmla="*/ 2147483647 h 383"/>
                <a:gd name="T82" fmla="*/ 2147483647 w 241"/>
                <a:gd name="T83" fmla="*/ 2147483647 h 383"/>
                <a:gd name="T84" fmla="*/ 2147483647 w 241"/>
                <a:gd name="T85" fmla="*/ 2147483647 h 383"/>
                <a:gd name="T86" fmla="*/ 2147483647 w 241"/>
                <a:gd name="T87" fmla="*/ 2147483647 h 383"/>
                <a:gd name="T88" fmla="*/ 2147483647 w 241"/>
                <a:gd name="T89" fmla="*/ 2147483647 h 38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41" h="383">
                  <a:moveTo>
                    <a:pt x="117" y="356"/>
                  </a:moveTo>
                  <a:cubicBezTo>
                    <a:pt x="127" y="356"/>
                    <a:pt x="135" y="348"/>
                    <a:pt x="135" y="338"/>
                  </a:cubicBezTo>
                  <a:cubicBezTo>
                    <a:pt x="135" y="329"/>
                    <a:pt x="127" y="321"/>
                    <a:pt x="117" y="321"/>
                  </a:cubicBezTo>
                  <a:cubicBezTo>
                    <a:pt x="107" y="321"/>
                    <a:pt x="99" y="329"/>
                    <a:pt x="99" y="338"/>
                  </a:cubicBezTo>
                  <a:cubicBezTo>
                    <a:pt x="99" y="348"/>
                    <a:pt x="107" y="356"/>
                    <a:pt x="117" y="356"/>
                  </a:cubicBezTo>
                  <a:close/>
                  <a:moveTo>
                    <a:pt x="233" y="90"/>
                  </a:moveTo>
                  <a:cubicBezTo>
                    <a:pt x="237" y="90"/>
                    <a:pt x="241" y="87"/>
                    <a:pt x="241" y="82"/>
                  </a:cubicBezTo>
                  <a:cubicBezTo>
                    <a:pt x="241" y="19"/>
                    <a:pt x="241" y="19"/>
                    <a:pt x="241" y="19"/>
                  </a:cubicBezTo>
                  <a:cubicBezTo>
                    <a:pt x="241" y="8"/>
                    <a:pt x="232" y="0"/>
                    <a:pt x="221" y="0"/>
                  </a:cubicBezTo>
                  <a:cubicBezTo>
                    <a:pt x="19" y="0"/>
                    <a:pt x="19" y="0"/>
                    <a:pt x="19" y="0"/>
                  </a:cubicBezTo>
                  <a:cubicBezTo>
                    <a:pt x="8" y="0"/>
                    <a:pt x="0" y="8"/>
                    <a:pt x="0" y="19"/>
                  </a:cubicBezTo>
                  <a:cubicBezTo>
                    <a:pt x="0" y="364"/>
                    <a:pt x="0" y="364"/>
                    <a:pt x="0" y="364"/>
                  </a:cubicBezTo>
                  <a:cubicBezTo>
                    <a:pt x="0" y="375"/>
                    <a:pt x="8" y="383"/>
                    <a:pt x="19" y="383"/>
                  </a:cubicBezTo>
                  <a:cubicBezTo>
                    <a:pt x="221" y="383"/>
                    <a:pt x="221" y="383"/>
                    <a:pt x="221" y="383"/>
                  </a:cubicBezTo>
                  <a:cubicBezTo>
                    <a:pt x="232" y="383"/>
                    <a:pt x="241" y="375"/>
                    <a:pt x="241" y="364"/>
                  </a:cubicBezTo>
                  <a:cubicBezTo>
                    <a:pt x="241" y="114"/>
                    <a:pt x="241" y="114"/>
                    <a:pt x="241" y="114"/>
                  </a:cubicBezTo>
                  <a:cubicBezTo>
                    <a:pt x="241" y="110"/>
                    <a:pt x="237" y="106"/>
                    <a:pt x="233" y="106"/>
                  </a:cubicBezTo>
                  <a:cubicBezTo>
                    <a:pt x="228" y="106"/>
                    <a:pt x="225" y="110"/>
                    <a:pt x="225" y="114"/>
                  </a:cubicBezTo>
                  <a:cubicBezTo>
                    <a:pt x="225" y="295"/>
                    <a:pt x="225" y="295"/>
                    <a:pt x="225" y="295"/>
                  </a:cubicBezTo>
                  <a:cubicBezTo>
                    <a:pt x="16" y="295"/>
                    <a:pt x="16" y="295"/>
                    <a:pt x="16" y="295"/>
                  </a:cubicBezTo>
                  <a:cubicBezTo>
                    <a:pt x="16" y="69"/>
                    <a:pt x="16" y="69"/>
                    <a:pt x="16" y="69"/>
                  </a:cubicBezTo>
                  <a:cubicBezTo>
                    <a:pt x="225" y="69"/>
                    <a:pt x="225" y="69"/>
                    <a:pt x="225" y="69"/>
                  </a:cubicBezTo>
                  <a:cubicBezTo>
                    <a:pt x="225" y="82"/>
                    <a:pt x="225" y="82"/>
                    <a:pt x="225" y="82"/>
                  </a:cubicBezTo>
                  <a:cubicBezTo>
                    <a:pt x="225" y="87"/>
                    <a:pt x="228" y="90"/>
                    <a:pt x="233" y="90"/>
                  </a:cubicBezTo>
                  <a:close/>
                  <a:moveTo>
                    <a:pt x="225" y="311"/>
                  </a:moveTo>
                  <a:cubicBezTo>
                    <a:pt x="225" y="364"/>
                    <a:pt x="225" y="364"/>
                    <a:pt x="225" y="364"/>
                  </a:cubicBezTo>
                  <a:cubicBezTo>
                    <a:pt x="225" y="366"/>
                    <a:pt x="223" y="367"/>
                    <a:pt x="221" y="367"/>
                  </a:cubicBezTo>
                  <a:cubicBezTo>
                    <a:pt x="19" y="367"/>
                    <a:pt x="19" y="367"/>
                    <a:pt x="19" y="367"/>
                  </a:cubicBezTo>
                  <a:cubicBezTo>
                    <a:pt x="17" y="367"/>
                    <a:pt x="16" y="366"/>
                    <a:pt x="16" y="364"/>
                  </a:cubicBezTo>
                  <a:cubicBezTo>
                    <a:pt x="16" y="311"/>
                    <a:pt x="16" y="311"/>
                    <a:pt x="16" y="311"/>
                  </a:cubicBezTo>
                  <a:lnTo>
                    <a:pt x="225" y="311"/>
                  </a:lnTo>
                  <a:close/>
                  <a:moveTo>
                    <a:pt x="16" y="53"/>
                  </a:moveTo>
                  <a:cubicBezTo>
                    <a:pt x="16" y="19"/>
                    <a:pt x="16" y="19"/>
                    <a:pt x="16" y="19"/>
                  </a:cubicBezTo>
                  <a:cubicBezTo>
                    <a:pt x="16" y="17"/>
                    <a:pt x="17" y="16"/>
                    <a:pt x="19" y="16"/>
                  </a:cubicBezTo>
                  <a:cubicBezTo>
                    <a:pt x="221" y="16"/>
                    <a:pt x="221" y="16"/>
                    <a:pt x="221" y="16"/>
                  </a:cubicBezTo>
                  <a:cubicBezTo>
                    <a:pt x="223" y="16"/>
                    <a:pt x="225" y="17"/>
                    <a:pt x="225" y="19"/>
                  </a:cubicBezTo>
                  <a:cubicBezTo>
                    <a:pt x="225" y="53"/>
                    <a:pt x="225" y="53"/>
                    <a:pt x="225" y="53"/>
                  </a:cubicBezTo>
                  <a:lnTo>
                    <a:pt x="16" y="53"/>
                  </a:lnTo>
                  <a:close/>
                  <a:moveTo>
                    <a:pt x="135" y="26"/>
                  </a:moveTo>
                  <a:cubicBezTo>
                    <a:pt x="99" y="26"/>
                    <a:pt x="99" y="26"/>
                    <a:pt x="99" y="26"/>
                  </a:cubicBezTo>
                  <a:cubicBezTo>
                    <a:pt x="95" y="26"/>
                    <a:pt x="91" y="30"/>
                    <a:pt x="91" y="34"/>
                  </a:cubicBezTo>
                  <a:cubicBezTo>
                    <a:pt x="91" y="38"/>
                    <a:pt x="95" y="42"/>
                    <a:pt x="99" y="42"/>
                  </a:cubicBezTo>
                  <a:cubicBezTo>
                    <a:pt x="135" y="42"/>
                    <a:pt x="135" y="42"/>
                    <a:pt x="135" y="42"/>
                  </a:cubicBezTo>
                  <a:cubicBezTo>
                    <a:pt x="139" y="42"/>
                    <a:pt x="143" y="38"/>
                    <a:pt x="143" y="34"/>
                  </a:cubicBezTo>
                  <a:cubicBezTo>
                    <a:pt x="143" y="30"/>
                    <a:pt x="139" y="26"/>
                    <a:pt x="135" y="26"/>
                  </a:cubicBezTo>
                  <a:close/>
                </a:path>
              </a:pathLst>
            </a:custGeom>
            <a:solidFill>
              <a:srgbClr val="433D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 name="Text Box 144">
              <a:extLst>
                <a:ext uri="{FF2B5EF4-FFF2-40B4-BE49-F238E27FC236}">
                  <a16:creationId xmlns:a16="http://schemas.microsoft.com/office/drawing/2014/main" id="{1A9FAFC5-3805-44AC-AD75-09E2C846706E}"/>
                </a:ext>
              </a:extLst>
            </p:cNvPr>
            <p:cNvSpPr txBox="1">
              <a:spLocks noChangeAspect="1" noChangeArrowheads="1"/>
            </p:cNvSpPr>
            <p:nvPr/>
          </p:nvSpPr>
          <p:spPr bwMode="auto">
            <a:xfrm>
              <a:off x="9527387" y="858183"/>
              <a:ext cx="992350" cy="686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eaLnBrk="1" hangingPunct="1">
                <a:lnSpc>
                  <a:spcPct val="80000"/>
                </a:lnSpc>
              </a:pPr>
              <a:r>
                <a:rPr lang="en-US" altLang="en-US" sz="1600"/>
                <a:t>UE</a:t>
              </a:r>
            </a:p>
          </p:txBody>
        </p:sp>
      </p:grpSp>
      <p:sp>
        <p:nvSpPr>
          <p:cNvPr id="70" name="Rectangular Callout 104">
            <a:extLst>
              <a:ext uri="{FF2B5EF4-FFF2-40B4-BE49-F238E27FC236}">
                <a16:creationId xmlns:a16="http://schemas.microsoft.com/office/drawing/2014/main" id="{AFC8C705-7820-47D7-B800-82A093B59FC4}"/>
              </a:ext>
            </a:extLst>
          </p:cNvPr>
          <p:cNvSpPr/>
          <p:nvPr/>
        </p:nvSpPr>
        <p:spPr bwMode="auto">
          <a:xfrm>
            <a:off x="375606" y="5289127"/>
            <a:ext cx="1775323" cy="646331"/>
          </a:xfrm>
          <a:prstGeom prst="wedgeRectCallout">
            <a:avLst>
              <a:gd name="adj1" fmla="val 97393"/>
              <a:gd name="adj2" fmla="val -34808"/>
            </a:avLst>
          </a:prstGeom>
          <a:noFill/>
          <a:ln w="19050" cap="flat" cmpd="sng" algn="ctr">
            <a:solidFill>
              <a:srgbClr val="E32119"/>
            </a:solidFill>
            <a:prstDash val="solid"/>
            <a:round/>
            <a:headEnd type="none" w="med" len="med"/>
            <a:tailEnd type="none" w="med" len="med"/>
          </a:ln>
          <a:effectLst/>
        </p:spPr>
        <p:txBody>
          <a:bodyPr vert="horz" wrap="square" lIns="72000" tIns="45720" rIns="72000" bIns="45720" numCol="1" rtlCol="0" anchor="t" anchorCtr="0" compatLnSpc="1">
            <a:prstTxWarp prst="textNoShape">
              <a:avLst/>
            </a:prstTxWarp>
            <a:spAutoFit/>
          </a:bodyPr>
          <a:lstStyle/>
          <a:p>
            <a:pPr>
              <a:spcBef>
                <a:spcPts val="0"/>
              </a:spcBef>
            </a:pPr>
            <a:r>
              <a:rPr lang="en-US" sz="1200" b="1">
                <a:solidFill>
                  <a:srgbClr val="00285F"/>
                </a:solidFill>
              </a:rPr>
              <a:t>Handover Complete followed by TAU procedure</a:t>
            </a:r>
          </a:p>
        </p:txBody>
      </p:sp>
      <p:sp>
        <p:nvSpPr>
          <p:cNvPr id="71" name="Rectangular Callout 104">
            <a:extLst>
              <a:ext uri="{FF2B5EF4-FFF2-40B4-BE49-F238E27FC236}">
                <a16:creationId xmlns:a16="http://schemas.microsoft.com/office/drawing/2014/main" id="{D01F7DD4-A01B-48C2-A0E8-48EFDEEEC1EB}"/>
              </a:ext>
            </a:extLst>
          </p:cNvPr>
          <p:cNvSpPr/>
          <p:nvPr/>
        </p:nvSpPr>
        <p:spPr bwMode="auto">
          <a:xfrm>
            <a:off x="4654777" y="4086636"/>
            <a:ext cx="3165544" cy="1015663"/>
          </a:xfrm>
          <a:prstGeom prst="wedgeRectCallout">
            <a:avLst>
              <a:gd name="adj1" fmla="val 7135"/>
              <a:gd name="adj2" fmla="val -80263"/>
            </a:avLst>
          </a:prstGeom>
          <a:solidFill>
            <a:schemeClr val="bg1"/>
          </a:solidFill>
          <a:ln w="19050" cap="flat" cmpd="sng" algn="ctr">
            <a:solidFill>
              <a:srgbClr val="E32119"/>
            </a:solidFill>
            <a:prstDash val="solid"/>
            <a:round/>
            <a:headEnd type="none" w="med" len="med"/>
            <a:tailEnd type="none" w="med" len="med"/>
          </a:ln>
          <a:effectLst/>
        </p:spPr>
        <p:txBody>
          <a:bodyPr vert="horz" wrap="square" lIns="72000" tIns="45720" rIns="72000" bIns="45720" numCol="1" rtlCol="0" anchor="t" anchorCtr="0" compatLnSpc="1">
            <a:prstTxWarp prst="textNoShape">
              <a:avLst/>
            </a:prstTxWarp>
            <a:spAutoFit/>
          </a:bodyPr>
          <a:lstStyle/>
          <a:p>
            <a:pPr>
              <a:spcBef>
                <a:spcPts val="0"/>
              </a:spcBef>
            </a:pPr>
            <a:r>
              <a:rPr lang="en-US" sz="1200" b="1">
                <a:solidFill>
                  <a:srgbClr val="00285F"/>
                </a:solidFill>
              </a:rPr>
              <a:t>Forward Relocation Request procedure. AMF provides:</a:t>
            </a:r>
            <a:br>
              <a:rPr lang="en-US" sz="1200" b="1">
                <a:solidFill>
                  <a:srgbClr val="00285F"/>
                </a:solidFill>
              </a:rPr>
            </a:br>
            <a:r>
              <a:rPr lang="en-US" sz="1200" b="1">
                <a:solidFill>
                  <a:srgbClr val="00285F"/>
                </a:solidFill>
              </a:rPr>
              <a:t>- </a:t>
            </a:r>
            <a:r>
              <a:rPr lang="en-US" sz="1200">
                <a:solidFill>
                  <a:srgbClr val="00285F"/>
                </a:solidFill>
              </a:rPr>
              <a:t>UE Usage type, if available</a:t>
            </a:r>
          </a:p>
          <a:p>
            <a:pPr>
              <a:spcBef>
                <a:spcPts val="0"/>
              </a:spcBef>
            </a:pPr>
            <a:r>
              <a:rPr lang="en-US" sz="1200">
                <a:solidFill>
                  <a:srgbClr val="00285F"/>
                </a:solidFill>
              </a:rPr>
              <a:t>- EPS UE Context, incl. EPS Bearer ID </a:t>
            </a:r>
          </a:p>
          <a:p>
            <a:pPr>
              <a:spcBef>
                <a:spcPts val="0"/>
              </a:spcBef>
            </a:pPr>
            <a:r>
              <a:rPr lang="en-US" sz="1200">
                <a:solidFill>
                  <a:srgbClr val="00285F"/>
                </a:solidFill>
              </a:rPr>
              <a:t>- PDN GW address(es)</a:t>
            </a:r>
            <a:endParaRPr lang="en-US" sz="1400">
              <a:solidFill>
                <a:srgbClr val="00285F"/>
              </a:solidFill>
            </a:endParaRPr>
          </a:p>
        </p:txBody>
      </p:sp>
      <p:sp>
        <p:nvSpPr>
          <p:cNvPr id="77" name="Oval 76">
            <a:extLst>
              <a:ext uri="{FF2B5EF4-FFF2-40B4-BE49-F238E27FC236}">
                <a16:creationId xmlns:a16="http://schemas.microsoft.com/office/drawing/2014/main" id="{A8047EE4-718E-4E78-815F-DE7D383348E9}"/>
              </a:ext>
            </a:extLst>
          </p:cNvPr>
          <p:cNvSpPr/>
          <p:nvPr/>
        </p:nvSpPr>
        <p:spPr bwMode="auto">
          <a:xfrm>
            <a:off x="3002588" y="3863476"/>
            <a:ext cx="367995" cy="391886"/>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lang="en-US" sz="2000">
                <a:solidFill>
                  <a:schemeClr val="tx2"/>
                </a:solidFill>
                <a:latin typeface="Arial" charset="0"/>
              </a:rPr>
              <a:t>4</a:t>
            </a:r>
            <a:endParaRPr kumimoji="0" lang="en-US" sz="2000" b="0" i="0" u="none" strike="noStrike" cap="none" normalizeH="0" baseline="0">
              <a:ln>
                <a:noFill/>
              </a:ln>
              <a:solidFill>
                <a:schemeClr val="tx2"/>
              </a:solidFill>
              <a:effectLst/>
              <a:latin typeface="Arial" charset="0"/>
            </a:endParaRPr>
          </a:p>
        </p:txBody>
      </p:sp>
      <p:sp>
        <p:nvSpPr>
          <p:cNvPr id="81" name="Oval 80">
            <a:extLst>
              <a:ext uri="{FF2B5EF4-FFF2-40B4-BE49-F238E27FC236}">
                <a16:creationId xmlns:a16="http://schemas.microsoft.com/office/drawing/2014/main" id="{05DB31E4-99CA-42C5-8845-CD75D26BB2B4}"/>
              </a:ext>
            </a:extLst>
          </p:cNvPr>
          <p:cNvSpPr/>
          <p:nvPr/>
        </p:nvSpPr>
        <p:spPr bwMode="auto">
          <a:xfrm>
            <a:off x="8419413" y="3780486"/>
            <a:ext cx="367995" cy="391886"/>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a:ln>
                  <a:noFill/>
                </a:ln>
                <a:solidFill>
                  <a:schemeClr val="tx2"/>
                </a:solidFill>
                <a:effectLst/>
                <a:latin typeface="Arial" charset="0"/>
              </a:rPr>
              <a:t>1</a:t>
            </a:r>
          </a:p>
        </p:txBody>
      </p:sp>
      <p:grpSp>
        <p:nvGrpSpPr>
          <p:cNvPr id="2" name="Group 1">
            <a:extLst>
              <a:ext uri="{FF2B5EF4-FFF2-40B4-BE49-F238E27FC236}">
                <a16:creationId xmlns:a16="http://schemas.microsoft.com/office/drawing/2014/main" id="{58489D36-09D5-4EBA-9965-3187E887CA19}"/>
              </a:ext>
            </a:extLst>
          </p:cNvPr>
          <p:cNvGrpSpPr/>
          <p:nvPr/>
        </p:nvGrpSpPr>
        <p:grpSpPr>
          <a:xfrm>
            <a:off x="4079473" y="6025849"/>
            <a:ext cx="4082138" cy="490879"/>
            <a:chOff x="4079473" y="6025849"/>
            <a:chExt cx="4082138" cy="490879"/>
          </a:xfrm>
        </p:grpSpPr>
        <p:sp>
          <p:nvSpPr>
            <p:cNvPr id="74" name="TextBox 73">
              <a:extLst>
                <a:ext uri="{FF2B5EF4-FFF2-40B4-BE49-F238E27FC236}">
                  <a16:creationId xmlns:a16="http://schemas.microsoft.com/office/drawing/2014/main" id="{7EA5658F-ABEB-4C7A-AF9F-26F243B73D9B}"/>
                </a:ext>
              </a:extLst>
            </p:cNvPr>
            <p:cNvSpPr txBox="1"/>
            <p:nvPr/>
          </p:nvSpPr>
          <p:spPr>
            <a:xfrm>
              <a:off x="4079473" y="6144194"/>
              <a:ext cx="4082138" cy="307777"/>
            </a:xfrm>
            <a:prstGeom prst="rect">
              <a:avLst/>
            </a:prstGeom>
            <a:noFill/>
          </p:spPr>
          <p:txBody>
            <a:bodyPr wrap="square" rtlCol="0">
              <a:spAutoFit/>
            </a:bodyPr>
            <a:lstStyle/>
            <a:p>
              <a:pPr algn="ctr"/>
              <a:r>
                <a:rPr lang="en-US" sz="1400" b="1">
                  <a:solidFill>
                    <a:srgbClr val="00285F"/>
                  </a:solidFill>
                </a:rPr>
                <a:t>6) UE moves from 5GS to EPS</a:t>
              </a:r>
            </a:p>
          </p:txBody>
        </p:sp>
        <p:sp>
          <p:nvSpPr>
            <p:cNvPr id="88" name="Arrow: Right 87">
              <a:extLst>
                <a:ext uri="{FF2B5EF4-FFF2-40B4-BE49-F238E27FC236}">
                  <a16:creationId xmlns:a16="http://schemas.microsoft.com/office/drawing/2014/main" id="{4688FC13-06DD-48D9-A1F2-C90A77D702C2}"/>
                </a:ext>
              </a:extLst>
            </p:cNvPr>
            <p:cNvSpPr/>
            <p:nvPr/>
          </p:nvSpPr>
          <p:spPr bwMode="auto">
            <a:xfrm flipH="1">
              <a:off x="4280450" y="6025849"/>
              <a:ext cx="3702197" cy="490879"/>
            </a:xfrm>
            <a:prstGeom prst="rightArrow">
              <a:avLst>
                <a:gd name="adj1" fmla="val 53515"/>
                <a:gd name="adj2" fmla="val 50000"/>
              </a:avLst>
            </a:prstGeom>
            <a:noFill/>
            <a:ln w="1905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grpSp>
      <p:grpSp>
        <p:nvGrpSpPr>
          <p:cNvPr id="89" name="Group 88">
            <a:extLst>
              <a:ext uri="{FF2B5EF4-FFF2-40B4-BE49-F238E27FC236}">
                <a16:creationId xmlns:a16="http://schemas.microsoft.com/office/drawing/2014/main" id="{5E7646AE-6977-4144-AD9A-5AF11613709A}"/>
              </a:ext>
            </a:extLst>
          </p:cNvPr>
          <p:cNvGrpSpPr/>
          <p:nvPr/>
        </p:nvGrpSpPr>
        <p:grpSpPr>
          <a:xfrm>
            <a:off x="8366616" y="5628763"/>
            <a:ext cx="992350" cy="1202373"/>
            <a:chOff x="9538020" y="331410"/>
            <a:chExt cx="992350" cy="1202373"/>
          </a:xfrm>
        </p:grpSpPr>
        <p:sp>
          <p:nvSpPr>
            <p:cNvPr id="90" name="Freeform 4">
              <a:extLst>
                <a:ext uri="{FF2B5EF4-FFF2-40B4-BE49-F238E27FC236}">
                  <a16:creationId xmlns:a16="http://schemas.microsoft.com/office/drawing/2014/main" id="{2D01942B-3EBD-429C-B319-2102B83A42BE}"/>
                </a:ext>
              </a:extLst>
            </p:cNvPr>
            <p:cNvSpPr>
              <a:spLocks noChangeAspect="1" noEditPoints="1"/>
            </p:cNvSpPr>
            <p:nvPr/>
          </p:nvSpPr>
          <p:spPr bwMode="auto">
            <a:xfrm>
              <a:off x="9780989" y="331410"/>
              <a:ext cx="506413" cy="693737"/>
            </a:xfrm>
            <a:custGeom>
              <a:avLst/>
              <a:gdLst>
                <a:gd name="T0" fmla="*/ 2147483647 w 241"/>
                <a:gd name="T1" fmla="*/ 2147483647 h 383"/>
                <a:gd name="T2" fmla="*/ 2147483647 w 241"/>
                <a:gd name="T3" fmla="*/ 2147483647 h 383"/>
                <a:gd name="T4" fmla="*/ 2147483647 w 241"/>
                <a:gd name="T5" fmla="*/ 2147483647 h 383"/>
                <a:gd name="T6" fmla="*/ 2147483647 w 241"/>
                <a:gd name="T7" fmla="*/ 2147483647 h 383"/>
                <a:gd name="T8" fmla="*/ 2147483647 w 241"/>
                <a:gd name="T9" fmla="*/ 2147483647 h 383"/>
                <a:gd name="T10" fmla="*/ 2147483647 w 241"/>
                <a:gd name="T11" fmla="*/ 2147483647 h 383"/>
                <a:gd name="T12" fmla="*/ 2147483647 w 241"/>
                <a:gd name="T13" fmla="*/ 2147483647 h 383"/>
                <a:gd name="T14" fmla="*/ 2147483647 w 241"/>
                <a:gd name="T15" fmla="*/ 2147483647 h 383"/>
                <a:gd name="T16" fmla="*/ 2147483647 w 241"/>
                <a:gd name="T17" fmla="*/ 0 h 383"/>
                <a:gd name="T18" fmla="*/ 2147483647 w 241"/>
                <a:gd name="T19" fmla="*/ 0 h 383"/>
                <a:gd name="T20" fmla="*/ 0 w 241"/>
                <a:gd name="T21" fmla="*/ 2147483647 h 383"/>
                <a:gd name="T22" fmla="*/ 0 w 241"/>
                <a:gd name="T23" fmla="*/ 2147483647 h 383"/>
                <a:gd name="T24" fmla="*/ 2147483647 w 241"/>
                <a:gd name="T25" fmla="*/ 2147483647 h 383"/>
                <a:gd name="T26" fmla="*/ 2147483647 w 241"/>
                <a:gd name="T27" fmla="*/ 2147483647 h 383"/>
                <a:gd name="T28" fmla="*/ 2147483647 w 241"/>
                <a:gd name="T29" fmla="*/ 2147483647 h 383"/>
                <a:gd name="T30" fmla="*/ 2147483647 w 241"/>
                <a:gd name="T31" fmla="*/ 2147483647 h 383"/>
                <a:gd name="T32" fmla="*/ 2147483647 w 241"/>
                <a:gd name="T33" fmla="*/ 2147483647 h 383"/>
                <a:gd name="T34" fmla="*/ 2147483647 w 241"/>
                <a:gd name="T35" fmla="*/ 2147483647 h 383"/>
                <a:gd name="T36" fmla="*/ 2147483647 w 241"/>
                <a:gd name="T37" fmla="*/ 2147483647 h 383"/>
                <a:gd name="T38" fmla="*/ 2147483647 w 241"/>
                <a:gd name="T39" fmla="*/ 2147483647 h 383"/>
                <a:gd name="T40" fmla="*/ 2147483647 w 241"/>
                <a:gd name="T41" fmla="*/ 2147483647 h 383"/>
                <a:gd name="T42" fmla="*/ 2147483647 w 241"/>
                <a:gd name="T43" fmla="*/ 2147483647 h 383"/>
                <a:gd name="T44" fmla="*/ 2147483647 w 241"/>
                <a:gd name="T45" fmla="*/ 2147483647 h 383"/>
                <a:gd name="T46" fmla="*/ 2147483647 w 241"/>
                <a:gd name="T47" fmla="*/ 2147483647 h 383"/>
                <a:gd name="T48" fmla="*/ 2147483647 w 241"/>
                <a:gd name="T49" fmla="*/ 2147483647 h 383"/>
                <a:gd name="T50" fmla="*/ 2147483647 w 241"/>
                <a:gd name="T51" fmla="*/ 2147483647 h 383"/>
                <a:gd name="T52" fmla="*/ 2147483647 w 241"/>
                <a:gd name="T53" fmla="*/ 2147483647 h 383"/>
                <a:gd name="T54" fmla="*/ 2147483647 w 241"/>
                <a:gd name="T55" fmla="*/ 2147483647 h 383"/>
                <a:gd name="T56" fmla="*/ 2147483647 w 241"/>
                <a:gd name="T57" fmla="*/ 2147483647 h 383"/>
                <a:gd name="T58" fmla="*/ 2147483647 w 241"/>
                <a:gd name="T59" fmla="*/ 2147483647 h 383"/>
                <a:gd name="T60" fmla="*/ 2147483647 w 241"/>
                <a:gd name="T61" fmla="*/ 2147483647 h 383"/>
                <a:gd name="T62" fmla="*/ 2147483647 w 241"/>
                <a:gd name="T63" fmla="*/ 2147483647 h 383"/>
                <a:gd name="T64" fmla="*/ 2147483647 w 241"/>
                <a:gd name="T65" fmla="*/ 2147483647 h 383"/>
                <a:gd name="T66" fmla="*/ 2147483647 w 241"/>
                <a:gd name="T67" fmla="*/ 2147483647 h 383"/>
                <a:gd name="T68" fmla="*/ 2147483647 w 241"/>
                <a:gd name="T69" fmla="*/ 2147483647 h 383"/>
                <a:gd name="T70" fmla="*/ 2147483647 w 241"/>
                <a:gd name="T71" fmla="*/ 2147483647 h 383"/>
                <a:gd name="T72" fmla="*/ 2147483647 w 241"/>
                <a:gd name="T73" fmla="*/ 2147483647 h 383"/>
                <a:gd name="T74" fmla="*/ 2147483647 w 241"/>
                <a:gd name="T75" fmla="*/ 2147483647 h 383"/>
                <a:gd name="T76" fmla="*/ 2147483647 w 241"/>
                <a:gd name="T77" fmla="*/ 2147483647 h 383"/>
                <a:gd name="T78" fmla="*/ 2147483647 w 241"/>
                <a:gd name="T79" fmla="*/ 2147483647 h 383"/>
                <a:gd name="T80" fmla="*/ 2147483647 w 241"/>
                <a:gd name="T81" fmla="*/ 2147483647 h 383"/>
                <a:gd name="T82" fmla="*/ 2147483647 w 241"/>
                <a:gd name="T83" fmla="*/ 2147483647 h 383"/>
                <a:gd name="T84" fmla="*/ 2147483647 w 241"/>
                <a:gd name="T85" fmla="*/ 2147483647 h 383"/>
                <a:gd name="T86" fmla="*/ 2147483647 w 241"/>
                <a:gd name="T87" fmla="*/ 2147483647 h 383"/>
                <a:gd name="T88" fmla="*/ 2147483647 w 241"/>
                <a:gd name="T89" fmla="*/ 2147483647 h 38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41" h="383">
                  <a:moveTo>
                    <a:pt x="117" y="356"/>
                  </a:moveTo>
                  <a:cubicBezTo>
                    <a:pt x="127" y="356"/>
                    <a:pt x="135" y="348"/>
                    <a:pt x="135" y="338"/>
                  </a:cubicBezTo>
                  <a:cubicBezTo>
                    <a:pt x="135" y="329"/>
                    <a:pt x="127" y="321"/>
                    <a:pt x="117" y="321"/>
                  </a:cubicBezTo>
                  <a:cubicBezTo>
                    <a:pt x="107" y="321"/>
                    <a:pt x="99" y="329"/>
                    <a:pt x="99" y="338"/>
                  </a:cubicBezTo>
                  <a:cubicBezTo>
                    <a:pt x="99" y="348"/>
                    <a:pt x="107" y="356"/>
                    <a:pt x="117" y="356"/>
                  </a:cubicBezTo>
                  <a:close/>
                  <a:moveTo>
                    <a:pt x="233" y="90"/>
                  </a:moveTo>
                  <a:cubicBezTo>
                    <a:pt x="237" y="90"/>
                    <a:pt x="241" y="87"/>
                    <a:pt x="241" y="82"/>
                  </a:cubicBezTo>
                  <a:cubicBezTo>
                    <a:pt x="241" y="19"/>
                    <a:pt x="241" y="19"/>
                    <a:pt x="241" y="19"/>
                  </a:cubicBezTo>
                  <a:cubicBezTo>
                    <a:pt x="241" y="8"/>
                    <a:pt x="232" y="0"/>
                    <a:pt x="221" y="0"/>
                  </a:cubicBezTo>
                  <a:cubicBezTo>
                    <a:pt x="19" y="0"/>
                    <a:pt x="19" y="0"/>
                    <a:pt x="19" y="0"/>
                  </a:cubicBezTo>
                  <a:cubicBezTo>
                    <a:pt x="8" y="0"/>
                    <a:pt x="0" y="8"/>
                    <a:pt x="0" y="19"/>
                  </a:cubicBezTo>
                  <a:cubicBezTo>
                    <a:pt x="0" y="364"/>
                    <a:pt x="0" y="364"/>
                    <a:pt x="0" y="364"/>
                  </a:cubicBezTo>
                  <a:cubicBezTo>
                    <a:pt x="0" y="375"/>
                    <a:pt x="8" y="383"/>
                    <a:pt x="19" y="383"/>
                  </a:cubicBezTo>
                  <a:cubicBezTo>
                    <a:pt x="221" y="383"/>
                    <a:pt x="221" y="383"/>
                    <a:pt x="221" y="383"/>
                  </a:cubicBezTo>
                  <a:cubicBezTo>
                    <a:pt x="232" y="383"/>
                    <a:pt x="241" y="375"/>
                    <a:pt x="241" y="364"/>
                  </a:cubicBezTo>
                  <a:cubicBezTo>
                    <a:pt x="241" y="114"/>
                    <a:pt x="241" y="114"/>
                    <a:pt x="241" y="114"/>
                  </a:cubicBezTo>
                  <a:cubicBezTo>
                    <a:pt x="241" y="110"/>
                    <a:pt x="237" y="106"/>
                    <a:pt x="233" y="106"/>
                  </a:cubicBezTo>
                  <a:cubicBezTo>
                    <a:pt x="228" y="106"/>
                    <a:pt x="225" y="110"/>
                    <a:pt x="225" y="114"/>
                  </a:cubicBezTo>
                  <a:cubicBezTo>
                    <a:pt x="225" y="295"/>
                    <a:pt x="225" y="295"/>
                    <a:pt x="225" y="295"/>
                  </a:cubicBezTo>
                  <a:cubicBezTo>
                    <a:pt x="16" y="295"/>
                    <a:pt x="16" y="295"/>
                    <a:pt x="16" y="295"/>
                  </a:cubicBezTo>
                  <a:cubicBezTo>
                    <a:pt x="16" y="69"/>
                    <a:pt x="16" y="69"/>
                    <a:pt x="16" y="69"/>
                  </a:cubicBezTo>
                  <a:cubicBezTo>
                    <a:pt x="225" y="69"/>
                    <a:pt x="225" y="69"/>
                    <a:pt x="225" y="69"/>
                  </a:cubicBezTo>
                  <a:cubicBezTo>
                    <a:pt x="225" y="82"/>
                    <a:pt x="225" y="82"/>
                    <a:pt x="225" y="82"/>
                  </a:cubicBezTo>
                  <a:cubicBezTo>
                    <a:pt x="225" y="87"/>
                    <a:pt x="228" y="90"/>
                    <a:pt x="233" y="90"/>
                  </a:cubicBezTo>
                  <a:close/>
                  <a:moveTo>
                    <a:pt x="225" y="311"/>
                  </a:moveTo>
                  <a:cubicBezTo>
                    <a:pt x="225" y="364"/>
                    <a:pt x="225" y="364"/>
                    <a:pt x="225" y="364"/>
                  </a:cubicBezTo>
                  <a:cubicBezTo>
                    <a:pt x="225" y="366"/>
                    <a:pt x="223" y="367"/>
                    <a:pt x="221" y="367"/>
                  </a:cubicBezTo>
                  <a:cubicBezTo>
                    <a:pt x="19" y="367"/>
                    <a:pt x="19" y="367"/>
                    <a:pt x="19" y="367"/>
                  </a:cubicBezTo>
                  <a:cubicBezTo>
                    <a:pt x="17" y="367"/>
                    <a:pt x="16" y="366"/>
                    <a:pt x="16" y="364"/>
                  </a:cubicBezTo>
                  <a:cubicBezTo>
                    <a:pt x="16" y="311"/>
                    <a:pt x="16" y="311"/>
                    <a:pt x="16" y="311"/>
                  </a:cubicBezTo>
                  <a:lnTo>
                    <a:pt x="225" y="311"/>
                  </a:lnTo>
                  <a:close/>
                  <a:moveTo>
                    <a:pt x="16" y="53"/>
                  </a:moveTo>
                  <a:cubicBezTo>
                    <a:pt x="16" y="19"/>
                    <a:pt x="16" y="19"/>
                    <a:pt x="16" y="19"/>
                  </a:cubicBezTo>
                  <a:cubicBezTo>
                    <a:pt x="16" y="17"/>
                    <a:pt x="17" y="16"/>
                    <a:pt x="19" y="16"/>
                  </a:cubicBezTo>
                  <a:cubicBezTo>
                    <a:pt x="221" y="16"/>
                    <a:pt x="221" y="16"/>
                    <a:pt x="221" y="16"/>
                  </a:cubicBezTo>
                  <a:cubicBezTo>
                    <a:pt x="223" y="16"/>
                    <a:pt x="225" y="17"/>
                    <a:pt x="225" y="19"/>
                  </a:cubicBezTo>
                  <a:cubicBezTo>
                    <a:pt x="225" y="53"/>
                    <a:pt x="225" y="53"/>
                    <a:pt x="225" y="53"/>
                  </a:cubicBezTo>
                  <a:lnTo>
                    <a:pt x="16" y="53"/>
                  </a:lnTo>
                  <a:close/>
                  <a:moveTo>
                    <a:pt x="135" y="26"/>
                  </a:moveTo>
                  <a:cubicBezTo>
                    <a:pt x="99" y="26"/>
                    <a:pt x="99" y="26"/>
                    <a:pt x="99" y="26"/>
                  </a:cubicBezTo>
                  <a:cubicBezTo>
                    <a:pt x="95" y="26"/>
                    <a:pt x="91" y="30"/>
                    <a:pt x="91" y="34"/>
                  </a:cubicBezTo>
                  <a:cubicBezTo>
                    <a:pt x="91" y="38"/>
                    <a:pt x="95" y="42"/>
                    <a:pt x="99" y="42"/>
                  </a:cubicBezTo>
                  <a:cubicBezTo>
                    <a:pt x="135" y="42"/>
                    <a:pt x="135" y="42"/>
                    <a:pt x="135" y="42"/>
                  </a:cubicBezTo>
                  <a:cubicBezTo>
                    <a:pt x="139" y="42"/>
                    <a:pt x="143" y="38"/>
                    <a:pt x="143" y="34"/>
                  </a:cubicBezTo>
                  <a:cubicBezTo>
                    <a:pt x="143" y="30"/>
                    <a:pt x="139" y="26"/>
                    <a:pt x="135" y="26"/>
                  </a:cubicBezTo>
                  <a:close/>
                </a:path>
              </a:pathLst>
            </a:custGeom>
            <a:solidFill>
              <a:srgbClr val="433D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1" name="Text Box 144">
              <a:extLst>
                <a:ext uri="{FF2B5EF4-FFF2-40B4-BE49-F238E27FC236}">
                  <a16:creationId xmlns:a16="http://schemas.microsoft.com/office/drawing/2014/main" id="{D4BC6E06-9CF6-4889-A4A1-6CF42E56A36C}"/>
                </a:ext>
              </a:extLst>
            </p:cNvPr>
            <p:cNvSpPr txBox="1">
              <a:spLocks noChangeAspect="1" noChangeArrowheads="1"/>
            </p:cNvSpPr>
            <p:nvPr/>
          </p:nvSpPr>
          <p:spPr bwMode="auto">
            <a:xfrm>
              <a:off x="9538020" y="846841"/>
              <a:ext cx="992350" cy="686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eaLnBrk="0" hangingPunct="0">
                <a:defRPr sz="2000">
                  <a:solidFill>
                    <a:schemeClr val="tx1"/>
                  </a:solidFill>
                  <a:latin typeface="Arial" charset="0"/>
                  <a:ea typeface="MS PGothic" charset="-128"/>
                </a:defRPr>
              </a:lvl1pPr>
              <a:lvl2pPr marL="742950" indent="-285750" eaLnBrk="0" hangingPunct="0">
                <a:defRPr sz="2000">
                  <a:solidFill>
                    <a:schemeClr val="tx1"/>
                  </a:solidFill>
                  <a:latin typeface="Arial" charset="0"/>
                  <a:ea typeface="MS PGothic" charset="-128"/>
                </a:defRPr>
              </a:lvl2pPr>
              <a:lvl3pPr marL="1143000" indent="-228600" eaLnBrk="0" hangingPunct="0">
                <a:defRPr sz="2000">
                  <a:solidFill>
                    <a:schemeClr val="tx1"/>
                  </a:solidFill>
                  <a:latin typeface="Arial" charset="0"/>
                  <a:ea typeface="MS PGothic" charset="-128"/>
                </a:defRPr>
              </a:lvl3pPr>
              <a:lvl4pPr marL="1600200" indent="-228600" eaLnBrk="0" hangingPunct="0">
                <a:defRPr sz="2000">
                  <a:solidFill>
                    <a:schemeClr val="tx1"/>
                  </a:solidFill>
                  <a:latin typeface="Arial" charset="0"/>
                  <a:ea typeface="MS PGothic" charset="-128"/>
                </a:defRPr>
              </a:lvl4pPr>
              <a:lvl5pPr marL="2057400" indent="-228600" eaLnBrk="0" hangingPunct="0">
                <a:defRPr sz="2000">
                  <a:solidFill>
                    <a:schemeClr val="tx1"/>
                  </a:solidFill>
                  <a:latin typeface="Arial" charset="0"/>
                  <a:ea typeface="MS PGothic" charset="-128"/>
                </a:defRPr>
              </a:lvl5pPr>
              <a:lvl6pPr marL="2514600" indent="-228600" eaLnBrk="0" fontAlgn="base" hangingPunct="0">
                <a:spcBef>
                  <a:spcPct val="0"/>
                </a:spcBef>
                <a:spcAft>
                  <a:spcPct val="0"/>
                </a:spcAft>
                <a:defRPr sz="2000">
                  <a:solidFill>
                    <a:schemeClr val="tx1"/>
                  </a:solidFill>
                  <a:latin typeface="Arial" charset="0"/>
                  <a:ea typeface="MS PGothic" charset="-128"/>
                </a:defRPr>
              </a:lvl6pPr>
              <a:lvl7pPr marL="2971800" indent="-228600" eaLnBrk="0" fontAlgn="base" hangingPunct="0">
                <a:spcBef>
                  <a:spcPct val="0"/>
                </a:spcBef>
                <a:spcAft>
                  <a:spcPct val="0"/>
                </a:spcAft>
                <a:defRPr sz="2000">
                  <a:solidFill>
                    <a:schemeClr val="tx1"/>
                  </a:solidFill>
                  <a:latin typeface="Arial" charset="0"/>
                  <a:ea typeface="MS PGothic" charset="-128"/>
                </a:defRPr>
              </a:lvl7pPr>
              <a:lvl8pPr marL="3429000" indent="-228600" eaLnBrk="0" fontAlgn="base" hangingPunct="0">
                <a:spcBef>
                  <a:spcPct val="0"/>
                </a:spcBef>
                <a:spcAft>
                  <a:spcPct val="0"/>
                </a:spcAft>
                <a:defRPr sz="2000">
                  <a:solidFill>
                    <a:schemeClr val="tx1"/>
                  </a:solidFill>
                  <a:latin typeface="Arial" charset="0"/>
                  <a:ea typeface="MS PGothic" charset="-128"/>
                </a:defRPr>
              </a:lvl8pPr>
              <a:lvl9pPr marL="3886200" indent="-228600" eaLnBrk="0" fontAlgn="base" hangingPunct="0">
                <a:spcBef>
                  <a:spcPct val="0"/>
                </a:spcBef>
                <a:spcAft>
                  <a:spcPct val="0"/>
                </a:spcAft>
                <a:defRPr sz="2000">
                  <a:solidFill>
                    <a:schemeClr val="tx1"/>
                  </a:solidFill>
                  <a:latin typeface="Arial" charset="0"/>
                  <a:ea typeface="MS PGothic" charset="-128"/>
                </a:defRPr>
              </a:lvl9pPr>
            </a:lstStyle>
            <a:p>
              <a:pPr algn="ctr" eaLnBrk="1" hangingPunct="1">
                <a:lnSpc>
                  <a:spcPct val="80000"/>
                </a:lnSpc>
              </a:pPr>
              <a:r>
                <a:rPr lang="en-US" altLang="en-US" sz="1600"/>
                <a:t>UE</a:t>
              </a:r>
            </a:p>
          </p:txBody>
        </p:sp>
      </p:grpSp>
      <p:cxnSp>
        <p:nvCxnSpPr>
          <p:cNvPr id="94" name="Straight Arrow Connector 93">
            <a:extLst>
              <a:ext uri="{FF2B5EF4-FFF2-40B4-BE49-F238E27FC236}">
                <a16:creationId xmlns:a16="http://schemas.microsoft.com/office/drawing/2014/main" id="{9698372F-EEF7-43F4-997B-41EC91084E81}"/>
              </a:ext>
            </a:extLst>
          </p:cNvPr>
          <p:cNvCxnSpPr>
            <a:cxnSpLocks/>
            <a:stCxn id="36" idx="0"/>
            <a:endCxn id="53" idx="2"/>
          </p:cNvCxnSpPr>
          <p:nvPr/>
        </p:nvCxnSpPr>
        <p:spPr bwMode="auto">
          <a:xfrm flipV="1">
            <a:off x="3618589" y="3819900"/>
            <a:ext cx="4099" cy="390723"/>
          </a:xfrm>
          <a:prstGeom prst="straightConnector1">
            <a:avLst/>
          </a:prstGeom>
          <a:noFill/>
          <a:ln w="12700" cap="flat" cmpd="sng" algn="ctr">
            <a:solidFill>
              <a:schemeClr val="tx1"/>
            </a:solidFill>
            <a:prstDash val="solid"/>
            <a:round/>
            <a:headEnd type="triangle" w="med" len="med"/>
            <a:tailEnd type="triangle" w="med" len="med"/>
          </a:ln>
          <a:effectLst/>
        </p:spPr>
      </p:cxnSp>
      <p:cxnSp>
        <p:nvCxnSpPr>
          <p:cNvPr id="97" name="Straight Arrow Connector 96">
            <a:extLst>
              <a:ext uri="{FF2B5EF4-FFF2-40B4-BE49-F238E27FC236}">
                <a16:creationId xmlns:a16="http://schemas.microsoft.com/office/drawing/2014/main" id="{2E75B193-5A8F-48D4-B8E1-5C933BAEA034}"/>
              </a:ext>
            </a:extLst>
          </p:cNvPr>
          <p:cNvCxnSpPr>
            <a:cxnSpLocks/>
            <a:stCxn id="48" idx="1"/>
            <a:endCxn id="53" idx="3"/>
          </p:cNvCxnSpPr>
          <p:nvPr/>
        </p:nvCxnSpPr>
        <p:spPr bwMode="auto">
          <a:xfrm flipH="1">
            <a:off x="3957993" y="3270496"/>
            <a:ext cx="4574274" cy="14972"/>
          </a:xfrm>
          <a:prstGeom prst="straightConnector1">
            <a:avLst/>
          </a:prstGeom>
          <a:noFill/>
          <a:ln w="12700" cap="flat" cmpd="sng" algn="ctr">
            <a:solidFill>
              <a:schemeClr val="tx1"/>
            </a:solidFill>
            <a:prstDash val="solid"/>
            <a:round/>
            <a:headEnd type="triangle" w="med" len="med"/>
            <a:tailEnd type="triangle" w="med" len="med"/>
          </a:ln>
          <a:effectLst/>
        </p:spPr>
      </p:cxnSp>
      <p:cxnSp>
        <p:nvCxnSpPr>
          <p:cNvPr id="99" name="Straight Arrow Connector 98">
            <a:extLst>
              <a:ext uri="{FF2B5EF4-FFF2-40B4-BE49-F238E27FC236}">
                <a16:creationId xmlns:a16="http://schemas.microsoft.com/office/drawing/2014/main" id="{FEBF523B-DD01-466D-9F86-04620D8CB8CD}"/>
              </a:ext>
            </a:extLst>
          </p:cNvPr>
          <p:cNvCxnSpPr>
            <a:cxnSpLocks/>
            <a:stCxn id="53" idx="0"/>
            <a:endCxn id="52" idx="1"/>
          </p:cNvCxnSpPr>
          <p:nvPr/>
        </p:nvCxnSpPr>
        <p:spPr bwMode="auto">
          <a:xfrm flipV="1">
            <a:off x="3622688" y="1901125"/>
            <a:ext cx="2137250" cy="849910"/>
          </a:xfrm>
          <a:prstGeom prst="straightConnector1">
            <a:avLst/>
          </a:prstGeom>
          <a:noFill/>
          <a:ln w="12700" cap="flat" cmpd="sng" algn="ctr">
            <a:solidFill>
              <a:schemeClr val="tx1"/>
            </a:solidFill>
            <a:prstDash val="solid"/>
            <a:round/>
            <a:headEnd type="triangle" w="med" len="med"/>
            <a:tailEnd type="triangle" w="med" len="med"/>
          </a:ln>
          <a:effectLst/>
        </p:spPr>
      </p:cxnSp>
      <p:sp>
        <p:nvSpPr>
          <p:cNvPr id="103" name="Rectangular Callout 104">
            <a:extLst>
              <a:ext uri="{FF2B5EF4-FFF2-40B4-BE49-F238E27FC236}">
                <a16:creationId xmlns:a16="http://schemas.microsoft.com/office/drawing/2014/main" id="{6F9D1ACC-0110-4039-8F33-953315B65756}"/>
              </a:ext>
            </a:extLst>
          </p:cNvPr>
          <p:cNvSpPr/>
          <p:nvPr/>
        </p:nvSpPr>
        <p:spPr bwMode="auto">
          <a:xfrm>
            <a:off x="211654" y="1530231"/>
            <a:ext cx="2740424" cy="1046440"/>
          </a:xfrm>
          <a:prstGeom prst="wedgeRectCallout">
            <a:avLst>
              <a:gd name="adj1" fmla="val 50385"/>
              <a:gd name="adj2" fmla="val 99993"/>
            </a:avLst>
          </a:prstGeom>
          <a:noFill/>
          <a:ln w="19050" cap="flat" cmpd="sng" algn="ctr">
            <a:solidFill>
              <a:srgbClr val="E32119"/>
            </a:solidFill>
            <a:prstDash val="solid"/>
            <a:round/>
            <a:headEnd type="none" w="med" len="med"/>
            <a:tailEnd type="none" w="med" len="med"/>
          </a:ln>
          <a:effectLst/>
        </p:spPr>
        <p:txBody>
          <a:bodyPr vert="horz" wrap="square" lIns="72000" tIns="45720" rIns="72000" bIns="45720" numCol="1" rtlCol="0" anchor="t" anchorCtr="0" compatLnSpc="1">
            <a:prstTxWarp prst="textNoShape">
              <a:avLst/>
            </a:prstTxWarp>
            <a:spAutoFit/>
          </a:bodyPr>
          <a:lstStyle/>
          <a:p>
            <a:r>
              <a:rPr lang="en-US" sz="1400" b="1">
                <a:solidFill>
                  <a:srgbClr val="00285F"/>
                </a:solidFill>
              </a:rPr>
              <a:t> </a:t>
            </a:r>
            <a:r>
              <a:rPr lang="en-US" sz="1200" b="1">
                <a:solidFill>
                  <a:srgbClr val="00285F"/>
                </a:solidFill>
              </a:rPr>
              <a:t>If DECOR is used, t</a:t>
            </a:r>
            <a:r>
              <a:rPr lang="en-US" sz="1200"/>
              <a:t>he initially selected MME may select a different target MME by invoking redirection. Requires TAU from the UE after being forced to Idle mode.</a:t>
            </a:r>
          </a:p>
        </p:txBody>
      </p:sp>
      <p:sp>
        <p:nvSpPr>
          <p:cNvPr id="48" name="TextBox 47">
            <a:extLst>
              <a:ext uri="{FF2B5EF4-FFF2-40B4-BE49-F238E27FC236}">
                <a16:creationId xmlns:a16="http://schemas.microsoft.com/office/drawing/2014/main" id="{9D2E1C8C-949F-4A68-B6F0-B49987EFEBF3}"/>
              </a:ext>
            </a:extLst>
          </p:cNvPr>
          <p:cNvSpPr txBox="1"/>
          <p:nvPr/>
        </p:nvSpPr>
        <p:spPr bwMode="auto">
          <a:xfrm>
            <a:off x="8532267" y="2736063"/>
            <a:ext cx="670610" cy="1068865"/>
          </a:xfrm>
          <a:prstGeom prst="rect">
            <a:avLst/>
          </a:prstGeom>
          <a:solidFill>
            <a:schemeClr val="bg1"/>
          </a:solidFill>
          <a:ln w="19050">
            <a:solidFill>
              <a:schemeClr val="accent1"/>
            </a:solidFill>
            <a:prstDash val="solid"/>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
                <a:srgbClr val="181818"/>
              </a:buClr>
              <a:buSzTx/>
              <a:buFontTx/>
              <a:buNone/>
              <a:tabLst/>
              <a:defRPr/>
            </a:pPr>
            <a:r>
              <a:rPr kumimoji="0" lang="en-US" sz="2400" b="0" i="0" u="none" strike="noStrike" kern="1200" cap="none" spc="0" normalizeH="0" baseline="0" noProof="0">
                <a:ln>
                  <a:noFill/>
                </a:ln>
                <a:solidFill>
                  <a:srgbClr val="0082F0"/>
                </a:solidFill>
                <a:effectLst/>
                <a:uLnTx/>
                <a:uFillTx/>
                <a:latin typeface="Ericsson Technical Icons" panose="00000500000000000000" pitchFamily="2" charset="0"/>
                <a:ea typeface="+mn-ea"/>
                <a:cs typeface="+mn-cs"/>
              </a:rPr>
              <a:t>s</a:t>
            </a:r>
          </a:p>
          <a:p>
            <a:pPr marL="0" marR="0" lvl="0" indent="0" algn="ctr" defTabSz="914400" rtl="0" eaLnBrk="1" fontAlgn="auto" latinLnBrk="0" hangingPunct="1">
              <a:lnSpc>
                <a:spcPct val="90000"/>
              </a:lnSpc>
              <a:spcBef>
                <a:spcPts val="0"/>
              </a:spcBef>
              <a:spcAft>
                <a:spcPts val="0"/>
              </a:spcAft>
              <a:buClr>
                <a:srgbClr val="181818"/>
              </a:buClr>
              <a:buSzTx/>
              <a:buFontTx/>
              <a:buNone/>
              <a:tabLst/>
              <a:defRPr/>
            </a:pPr>
            <a:endParaRPr kumimoji="0" lang="en-US" sz="1600" b="0" i="0" u="none" strike="noStrike" kern="1200" cap="none" spc="0" normalizeH="0" baseline="0" noProof="0">
              <a:ln>
                <a:noFill/>
              </a:ln>
              <a:solidFill>
                <a:srgbClr val="0082F0"/>
              </a:solidFill>
              <a:effectLst/>
              <a:uLnTx/>
              <a:uFillTx/>
              <a:latin typeface="Ericsson Hilda"/>
              <a:ea typeface="+mn-ea"/>
              <a:cs typeface="+mn-cs"/>
            </a:endParaRPr>
          </a:p>
          <a:p>
            <a:pPr marL="0" marR="0" lvl="0" indent="0" algn="ctr" defTabSz="914400" rtl="0" eaLnBrk="1" fontAlgn="auto" latinLnBrk="0" hangingPunct="1">
              <a:lnSpc>
                <a:spcPct val="90000"/>
              </a:lnSpc>
              <a:spcBef>
                <a:spcPts val="0"/>
              </a:spcBef>
              <a:spcAft>
                <a:spcPts val="0"/>
              </a:spcAft>
              <a:buClr>
                <a:srgbClr val="181818"/>
              </a:buClr>
              <a:buSzTx/>
              <a:buFontTx/>
              <a:buNone/>
              <a:tabLst/>
              <a:defRPr/>
            </a:pPr>
            <a:r>
              <a:rPr kumimoji="0" lang="en-US" sz="1600" b="0" i="0" u="none" strike="noStrike" kern="1200" cap="none" spc="0" normalizeH="0" baseline="0" noProof="0">
                <a:ln>
                  <a:noFill/>
                </a:ln>
                <a:solidFill>
                  <a:srgbClr val="0082F0"/>
                </a:solidFill>
                <a:effectLst/>
                <a:uLnTx/>
                <a:uFillTx/>
                <a:latin typeface="Ericsson Hilda"/>
                <a:ea typeface="+mn-ea"/>
                <a:cs typeface="+mn-cs"/>
              </a:rPr>
              <a:t>AMF</a:t>
            </a:r>
            <a:br>
              <a:rPr kumimoji="0" lang="en-US" sz="1400" b="0" i="0" u="none" strike="noStrike" kern="1200" cap="none" spc="0" normalizeH="0" baseline="0" noProof="0">
                <a:ln>
                  <a:noFill/>
                </a:ln>
                <a:solidFill>
                  <a:srgbClr val="0082F0"/>
                </a:solidFill>
                <a:effectLst/>
                <a:uLnTx/>
                <a:uFillTx/>
                <a:latin typeface="Ericsson Hilda"/>
                <a:ea typeface="+mn-ea"/>
                <a:cs typeface="+mn-cs"/>
              </a:rPr>
            </a:br>
            <a:endParaRPr kumimoji="0" lang="en-US" sz="1400" b="0" i="0" u="none" strike="noStrike" kern="1200" cap="none" spc="0" normalizeH="0" baseline="0" noProof="0">
              <a:ln>
                <a:noFill/>
              </a:ln>
              <a:solidFill>
                <a:srgbClr val="0082F0"/>
              </a:solidFill>
              <a:effectLst/>
              <a:uLnTx/>
              <a:uFillTx/>
              <a:latin typeface="Ericsson Hilda"/>
              <a:ea typeface="+mn-ea"/>
              <a:cs typeface="+mn-cs"/>
            </a:endParaRPr>
          </a:p>
        </p:txBody>
      </p:sp>
      <p:sp>
        <p:nvSpPr>
          <p:cNvPr id="52" name="TextBox 51">
            <a:extLst>
              <a:ext uri="{FF2B5EF4-FFF2-40B4-BE49-F238E27FC236}">
                <a16:creationId xmlns:a16="http://schemas.microsoft.com/office/drawing/2014/main" id="{000ECADF-B267-4C00-8743-F12EAB1B82EA}"/>
              </a:ext>
            </a:extLst>
          </p:cNvPr>
          <p:cNvSpPr txBox="1"/>
          <p:nvPr/>
        </p:nvSpPr>
        <p:spPr bwMode="auto">
          <a:xfrm>
            <a:off x="5759938" y="1366692"/>
            <a:ext cx="670610" cy="1068865"/>
          </a:xfrm>
          <a:prstGeom prst="rect">
            <a:avLst/>
          </a:prstGeom>
          <a:solidFill>
            <a:schemeClr val="bg1"/>
          </a:solidFill>
          <a:ln w="19050">
            <a:solidFill>
              <a:schemeClr val="accent1"/>
            </a:solidFill>
            <a:prstDash val="solid"/>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
                <a:srgbClr val="181818"/>
              </a:buClr>
              <a:buSzTx/>
              <a:buFontTx/>
              <a:buNone/>
              <a:tabLst/>
              <a:defRPr/>
            </a:pPr>
            <a:r>
              <a:rPr kumimoji="0" lang="en-US" sz="2400" b="0" i="0" u="none" strike="noStrike" kern="1200" cap="none" spc="0" normalizeH="0" baseline="0" noProof="0">
                <a:ln>
                  <a:noFill/>
                </a:ln>
                <a:solidFill>
                  <a:srgbClr val="0082F0"/>
                </a:solidFill>
                <a:effectLst/>
                <a:uLnTx/>
                <a:uFillTx/>
                <a:latin typeface="Ericsson Technical Icons" panose="00000500000000000000" pitchFamily="2" charset="0"/>
                <a:ea typeface="+mn-ea"/>
                <a:cs typeface="+mn-cs"/>
              </a:rPr>
              <a:t>s</a:t>
            </a:r>
          </a:p>
          <a:p>
            <a:pPr marL="0" marR="0" lvl="0" indent="0" algn="ctr" defTabSz="914400" rtl="0" eaLnBrk="1" fontAlgn="auto" latinLnBrk="0" hangingPunct="1">
              <a:lnSpc>
                <a:spcPct val="90000"/>
              </a:lnSpc>
              <a:spcBef>
                <a:spcPts val="0"/>
              </a:spcBef>
              <a:spcAft>
                <a:spcPts val="0"/>
              </a:spcAft>
              <a:buClr>
                <a:srgbClr val="181818"/>
              </a:buClr>
              <a:buSzTx/>
              <a:buFontTx/>
              <a:buNone/>
              <a:tabLst/>
              <a:defRPr/>
            </a:pPr>
            <a:endParaRPr kumimoji="0" lang="en-US" sz="1600" b="0" i="0" u="none" strike="noStrike" kern="1200" cap="none" spc="0" normalizeH="0" baseline="0" noProof="0">
              <a:ln>
                <a:noFill/>
              </a:ln>
              <a:solidFill>
                <a:srgbClr val="0082F0"/>
              </a:solidFill>
              <a:effectLst/>
              <a:uLnTx/>
              <a:uFillTx/>
              <a:latin typeface="Ericsson Hilda"/>
              <a:ea typeface="+mn-ea"/>
              <a:cs typeface="+mn-cs"/>
            </a:endParaRPr>
          </a:p>
          <a:p>
            <a:pPr marL="0" marR="0" lvl="0" indent="0" algn="ctr" defTabSz="914400" rtl="0" eaLnBrk="1" fontAlgn="auto" latinLnBrk="0" hangingPunct="1">
              <a:lnSpc>
                <a:spcPct val="90000"/>
              </a:lnSpc>
              <a:spcBef>
                <a:spcPts val="0"/>
              </a:spcBef>
              <a:spcAft>
                <a:spcPts val="0"/>
              </a:spcAft>
              <a:buClr>
                <a:srgbClr val="181818"/>
              </a:buClr>
              <a:buSzTx/>
              <a:buFontTx/>
              <a:buNone/>
              <a:tabLst/>
              <a:defRPr/>
            </a:pPr>
            <a:r>
              <a:rPr lang="en-US" sz="1600">
                <a:solidFill>
                  <a:srgbClr val="0082F0"/>
                </a:solidFill>
                <a:latin typeface="Ericsson Hilda"/>
              </a:rPr>
              <a:t>S</a:t>
            </a:r>
            <a:r>
              <a:rPr kumimoji="0" lang="en-US" sz="1600" b="0" i="0" u="none" strike="noStrike" kern="1200" cap="none" spc="0" normalizeH="0" baseline="0" noProof="0">
                <a:ln>
                  <a:noFill/>
                </a:ln>
                <a:solidFill>
                  <a:srgbClr val="0082F0"/>
                </a:solidFill>
                <a:effectLst/>
                <a:uLnTx/>
                <a:uFillTx/>
                <a:latin typeface="Ericsson Hilda"/>
                <a:ea typeface="+mn-ea"/>
                <a:cs typeface="+mn-cs"/>
              </a:rPr>
              <a:t>MF</a:t>
            </a:r>
            <a:br>
              <a:rPr kumimoji="0" lang="en-US" sz="1600" b="0" i="0" u="none" strike="noStrike" kern="1200" cap="none" spc="0" normalizeH="0" baseline="0" noProof="0">
                <a:ln>
                  <a:noFill/>
                </a:ln>
                <a:solidFill>
                  <a:srgbClr val="0082F0"/>
                </a:solidFill>
                <a:effectLst/>
                <a:uLnTx/>
                <a:uFillTx/>
                <a:latin typeface="Ericsson Hilda"/>
                <a:ea typeface="+mn-ea"/>
                <a:cs typeface="+mn-cs"/>
              </a:rPr>
            </a:br>
            <a:r>
              <a:rPr kumimoji="0" lang="en-US" sz="1600" b="0" i="0" u="none" strike="noStrike" kern="1200" cap="none" spc="0" normalizeH="0" baseline="0" noProof="0">
                <a:ln>
                  <a:noFill/>
                </a:ln>
                <a:solidFill>
                  <a:srgbClr val="0082F0"/>
                </a:solidFill>
                <a:effectLst/>
                <a:uLnTx/>
                <a:uFillTx/>
                <a:latin typeface="Ericsson Hilda"/>
                <a:ea typeface="+mn-ea"/>
                <a:cs typeface="+mn-cs"/>
              </a:rPr>
              <a:t>PGW-C</a:t>
            </a:r>
            <a:br>
              <a:rPr kumimoji="0" lang="en-US" sz="1400" b="0" i="0" u="none" strike="noStrike" kern="1200" cap="none" spc="0" normalizeH="0" baseline="0" noProof="0">
                <a:ln>
                  <a:noFill/>
                </a:ln>
                <a:solidFill>
                  <a:srgbClr val="0082F0"/>
                </a:solidFill>
                <a:effectLst/>
                <a:uLnTx/>
                <a:uFillTx/>
                <a:latin typeface="Ericsson Hilda"/>
                <a:ea typeface="+mn-ea"/>
                <a:cs typeface="+mn-cs"/>
              </a:rPr>
            </a:br>
            <a:endParaRPr kumimoji="0" lang="en-US" sz="1400" b="0" i="0" u="none" strike="noStrike" kern="1200" cap="none" spc="0" normalizeH="0" baseline="0" noProof="0">
              <a:ln>
                <a:noFill/>
              </a:ln>
              <a:solidFill>
                <a:srgbClr val="0082F0"/>
              </a:solidFill>
              <a:effectLst/>
              <a:uLnTx/>
              <a:uFillTx/>
              <a:latin typeface="Ericsson Hilda"/>
              <a:ea typeface="+mn-ea"/>
              <a:cs typeface="+mn-cs"/>
            </a:endParaRPr>
          </a:p>
        </p:txBody>
      </p:sp>
      <p:sp>
        <p:nvSpPr>
          <p:cNvPr id="31" name="Rectangular Callout 104">
            <a:extLst>
              <a:ext uri="{FF2B5EF4-FFF2-40B4-BE49-F238E27FC236}">
                <a16:creationId xmlns:a16="http://schemas.microsoft.com/office/drawing/2014/main" id="{6AFF0EEF-6E4E-4C25-AB98-8F06EB5D63BF}"/>
              </a:ext>
            </a:extLst>
          </p:cNvPr>
          <p:cNvSpPr/>
          <p:nvPr/>
        </p:nvSpPr>
        <p:spPr bwMode="auto">
          <a:xfrm>
            <a:off x="9349462" y="2284231"/>
            <a:ext cx="2591325" cy="646331"/>
          </a:xfrm>
          <a:prstGeom prst="wedgeRectCallout">
            <a:avLst>
              <a:gd name="adj1" fmla="val -50861"/>
              <a:gd name="adj2" fmla="val 71224"/>
            </a:avLst>
          </a:prstGeom>
          <a:noFill/>
          <a:ln w="19050" cap="flat" cmpd="sng" algn="ctr">
            <a:solidFill>
              <a:srgbClr val="E32119"/>
            </a:solidFill>
            <a:prstDash val="solid"/>
            <a:round/>
            <a:headEnd type="none" w="med" len="med"/>
            <a:tailEnd type="none" w="med" len="med"/>
          </a:ln>
          <a:effectLst/>
        </p:spPr>
        <p:txBody>
          <a:bodyPr vert="horz" wrap="square" lIns="72000" tIns="45720" rIns="72000" bIns="45720" numCol="1" rtlCol="0" anchor="t" anchorCtr="0" compatLnSpc="1">
            <a:prstTxWarp prst="textNoShape">
              <a:avLst/>
            </a:prstTxWarp>
            <a:spAutoFit/>
          </a:bodyPr>
          <a:lstStyle/>
          <a:p>
            <a:pPr>
              <a:spcBef>
                <a:spcPts val="0"/>
              </a:spcBef>
            </a:pPr>
            <a:r>
              <a:rPr lang="en-US" sz="1200" b="1">
                <a:solidFill>
                  <a:srgbClr val="00285F"/>
                </a:solidFill>
              </a:rPr>
              <a:t>AMF selects MME</a:t>
            </a:r>
            <a:br>
              <a:rPr lang="en-US" sz="1200" b="1">
                <a:solidFill>
                  <a:srgbClr val="00285F"/>
                </a:solidFill>
              </a:rPr>
            </a:br>
            <a:r>
              <a:rPr lang="en-US" sz="1200"/>
              <a:t>based on target location information and possibly the UE Usage Type</a:t>
            </a:r>
            <a:endParaRPr lang="en-US" sz="1200">
              <a:solidFill>
                <a:srgbClr val="00285F"/>
              </a:solidFill>
            </a:endParaRPr>
          </a:p>
        </p:txBody>
      </p:sp>
      <p:cxnSp>
        <p:nvCxnSpPr>
          <p:cNvPr id="29" name="Straight Arrow Connector 28">
            <a:extLst>
              <a:ext uri="{FF2B5EF4-FFF2-40B4-BE49-F238E27FC236}">
                <a16:creationId xmlns:a16="http://schemas.microsoft.com/office/drawing/2014/main" id="{F8BB4FFC-5A97-49A7-910F-B918ADE68AB9}"/>
              </a:ext>
            </a:extLst>
          </p:cNvPr>
          <p:cNvCxnSpPr>
            <a:cxnSpLocks/>
            <a:stCxn id="35" idx="0"/>
            <a:endCxn id="48" idx="2"/>
          </p:cNvCxnSpPr>
          <p:nvPr/>
        </p:nvCxnSpPr>
        <p:spPr bwMode="auto">
          <a:xfrm flipH="1" flipV="1">
            <a:off x="8867572" y="3804928"/>
            <a:ext cx="35570" cy="384291"/>
          </a:xfrm>
          <a:prstGeom prst="straightConnector1">
            <a:avLst/>
          </a:prstGeom>
          <a:noFill/>
          <a:ln w="12700" cap="flat" cmpd="sng" algn="ctr">
            <a:solidFill>
              <a:schemeClr val="tx1"/>
            </a:solidFill>
            <a:prstDash val="solid"/>
            <a:round/>
            <a:headEnd type="triangle" w="med" len="med"/>
            <a:tailEnd type="triangle" w="med" len="med"/>
          </a:ln>
          <a:effectLst/>
        </p:spPr>
      </p:cxnSp>
      <p:sp>
        <p:nvSpPr>
          <p:cNvPr id="33" name="Oval 32">
            <a:extLst>
              <a:ext uri="{FF2B5EF4-FFF2-40B4-BE49-F238E27FC236}">
                <a16:creationId xmlns:a16="http://schemas.microsoft.com/office/drawing/2014/main" id="{F27588AD-673A-48F3-93ED-054FF1DD1CB6}"/>
              </a:ext>
            </a:extLst>
          </p:cNvPr>
          <p:cNvSpPr/>
          <p:nvPr/>
        </p:nvSpPr>
        <p:spPr bwMode="auto">
          <a:xfrm>
            <a:off x="9075772" y="5278650"/>
            <a:ext cx="367995" cy="391886"/>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lang="en-US" sz="2000">
                <a:solidFill>
                  <a:schemeClr val="tx2"/>
                </a:solidFill>
                <a:latin typeface="Arial" charset="0"/>
              </a:rPr>
              <a:t>5</a:t>
            </a:r>
            <a:endParaRPr kumimoji="0" lang="en-US" sz="2000" b="0" i="0" u="none" strike="noStrike" cap="none" normalizeH="0" baseline="0">
              <a:ln>
                <a:noFill/>
              </a:ln>
              <a:solidFill>
                <a:schemeClr val="tx2"/>
              </a:solidFill>
              <a:effectLst/>
              <a:latin typeface="Arial" charset="0"/>
            </a:endParaRPr>
          </a:p>
        </p:txBody>
      </p:sp>
      <p:sp>
        <p:nvSpPr>
          <p:cNvPr id="34" name="Oval 33">
            <a:extLst>
              <a:ext uri="{FF2B5EF4-FFF2-40B4-BE49-F238E27FC236}">
                <a16:creationId xmlns:a16="http://schemas.microsoft.com/office/drawing/2014/main" id="{0D090601-1A1B-4D0C-887C-5965FA3A6F32}"/>
              </a:ext>
            </a:extLst>
          </p:cNvPr>
          <p:cNvSpPr/>
          <p:nvPr/>
        </p:nvSpPr>
        <p:spPr bwMode="auto">
          <a:xfrm>
            <a:off x="3002588" y="5307467"/>
            <a:ext cx="367995" cy="391886"/>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a:ln>
                  <a:noFill/>
                </a:ln>
                <a:solidFill>
                  <a:schemeClr val="tx2"/>
                </a:solidFill>
                <a:effectLst/>
                <a:latin typeface="Arial" charset="0"/>
              </a:rPr>
              <a:t>7</a:t>
            </a:r>
          </a:p>
        </p:txBody>
      </p:sp>
      <p:sp>
        <p:nvSpPr>
          <p:cNvPr id="35" name="TextBox 34">
            <a:extLst>
              <a:ext uri="{FF2B5EF4-FFF2-40B4-BE49-F238E27FC236}">
                <a16:creationId xmlns:a16="http://schemas.microsoft.com/office/drawing/2014/main" id="{147F27E6-3779-4C78-9917-3ACF681A34C9}"/>
              </a:ext>
            </a:extLst>
          </p:cNvPr>
          <p:cNvSpPr txBox="1"/>
          <p:nvPr/>
        </p:nvSpPr>
        <p:spPr bwMode="auto">
          <a:xfrm>
            <a:off x="8610781" y="4189219"/>
            <a:ext cx="584721" cy="1080583"/>
          </a:xfrm>
          <a:prstGeom prst="rect">
            <a:avLst/>
          </a:prstGeom>
          <a:solidFill>
            <a:schemeClr val="bg1"/>
          </a:solidFill>
          <a:ln w="19050">
            <a:solidFill>
              <a:schemeClr val="accent1"/>
            </a:solidFill>
            <a:prstDash val="solid"/>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2800" b="0" i="0" u="none" strike="noStrike" kern="1200" cap="none" spc="0" normalizeH="0" baseline="0" noProof="0">
                <a:ln>
                  <a:noFill/>
                </a:ln>
                <a:solidFill>
                  <a:srgbClr val="0082F0"/>
                </a:solidFill>
                <a:effectLst/>
                <a:uLnTx/>
                <a:uFillTx/>
                <a:latin typeface="Ericsson Technical Icons" panose="00000500000000000000" pitchFamily="2" charset="0"/>
                <a:ea typeface="+mn-ea"/>
                <a:cs typeface="+mn-cs"/>
              </a:rPr>
              <a:t>B</a:t>
            </a:r>
            <a:endParaRPr kumimoji="0" lang="en-US" sz="2800" b="0" i="0" u="none" strike="noStrike" kern="1200" cap="none" spc="0" normalizeH="0" baseline="0" noProof="0">
              <a:ln>
                <a:noFill/>
              </a:ln>
              <a:solidFill>
                <a:srgbClr val="0082F0"/>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0082F0"/>
                </a:solidFill>
                <a:effectLst/>
                <a:uLnTx/>
                <a:uFillTx/>
                <a:latin typeface="Ericsson Hilda"/>
                <a:ea typeface="+mn-ea"/>
                <a:cs typeface="+mn-cs"/>
              </a:rPr>
              <a:t>NG-</a:t>
            </a:r>
            <a:br>
              <a:rPr kumimoji="0" lang="en-US" sz="1400" b="0" i="0" u="none" strike="noStrike" kern="1200" cap="none" spc="0" normalizeH="0" baseline="0" noProof="0">
                <a:ln>
                  <a:noFill/>
                </a:ln>
                <a:solidFill>
                  <a:srgbClr val="0082F0"/>
                </a:solidFill>
                <a:effectLst/>
                <a:uLnTx/>
                <a:uFillTx/>
                <a:latin typeface="Ericsson Hilda"/>
                <a:ea typeface="+mn-ea"/>
                <a:cs typeface="+mn-cs"/>
              </a:rPr>
            </a:br>
            <a:r>
              <a:rPr kumimoji="0" lang="en-US" sz="1400" b="0" i="0" u="none" strike="noStrike" kern="1200" cap="none" spc="0" normalizeH="0" baseline="0" noProof="0">
                <a:ln>
                  <a:noFill/>
                </a:ln>
                <a:solidFill>
                  <a:srgbClr val="0082F0"/>
                </a:solidFill>
                <a:effectLst/>
                <a:uLnTx/>
                <a:uFillTx/>
                <a:latin typeface="Ericsson Hilda"/>
                <a:ea typeface="+mn-ea"/>
                <a:cs typeface="+mn-cs"/>
              </a:rPr>
              <a:t>RAN</a:t>
            </a:r>
          </a:p>
        </p:txBody>
      </p:sp>
      <p:sp>
        <p:nvSpPr>
          <p:cNvPr id="36" name="TextBox 35">
            <a:extLst>
              <a:ext uri="{FF2B5EF4-FFF2-40B4-BE49-F238E27FC236}">
                <a16:creationId xmlns:a16="http://schemas.microsoft.com/office/drawing/2014/main" id="{CAD98DE2-DB5F-4623-9434-275B5872042C}"/>
              </a:ext>
            </a:extLst>
          </p:cNvPr>
          <p:cNvSpPr txBox="1"/>
          <p:nvPr/>
        </p:nvSpPr>
        <p:spPr bwMode="auto">
          <a:xfrm>
            <a:off x="3326228" y="4210623"/>
            <a:ext cx="584721" cy="1080583"/>
          </a:xfrm>
          <a:prstGeom prst="rect">
            <a:avLst/>
          </a:prstGeom>
          <a:solidFill>
            <a:schemeClr val="bg1"/>
          </a:solidFill>
          <a:ln w="19050">
            <a:solidFill>
              <a:schemeClr val="accent1"/>
            </a:solidFill>
            <a:prstDash val="solid"/>
            <a:miter lim="800000"/>
            <a:headEnd/>
            <a:tailEnd/>
          </a:ln>
        </p:spPr>
        <p:txBody>
          <a:bodyPr vert="horz" wrap="square" lIns="0" tIns="1800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2800" b="0" i="0" u="none" strike="noStrike" kern="1200" cap="none" spc="0" normalizeH="0" baseline="0" noProof="0">
                <a:ln>
                  <a:noFill/>
                </a:ln>
                <a:solidFill>
                  <a:srgbClr val="0082F0"/>
                </a:solidFill>
                <a:effectLst/>
                <a:uLnTx/>
                <a:uFillTx/>
                <a:latin typeface="Ericsson Technical Icons" panose="00000500000000000000" pitchFamily="2" charset="0"/>
                <a:ea typeface="+mn-ea"/>
                <a:cs typeface="+mn-cs"/>
              </a:rPr>
              <a:t>B</a:t>
            </a:r>
            <a:endParaRPr kumimoji="0" lang="en-US" sz="2800" b="0" i="0" u="none" strike="noStrike" kern="1200" cap="none" spc="0" normalizeH="0" baseline="0" noProof="0">
              <a:ln>
                <a:noFill/>
              </a:ln>
              <a:solidFill>
                <a:srgbClr val="0082F0"/>
              </a:solidFill>
              <a:effectLst/>
              <a:uLnTx/>
              <a:uFillTx/>
              <a:latin typeface="Ericsson Hilda"/>
              <a:ea typeface="+mn-ea"/>
              <a:cs typeface="+mn-cs"/>
            </a:endParaRPr>
          </a:p>
          <a:p>
            <a:pPr marL="0" marR="0" lvl="0" indent="0" algn="ctr" defTabSz="914400" rtl="0" eaLnBrk="1" fontAlgn="auto" latinLnBrk="0" hangingPunct="1">
              <a:lnSpc>
                <a:spcPct val="100000"/>
              </a:lnSpc>
              <a:spcBef>
                <a:spcPts val="0"/>
              </a:spcBef>
              <a:spcAft>
                <a:spcPts val="0"/>
              </a:spcAft>
              <a:buClr>
                <a:srgbClr val="181818"/>
              </a:buClr>
              <a:buSzTx/>
              <a:buFontTx/>
              <a:buNone/>
              <a:tabLst/>
              <a:defRPr/>
            </a:pPr>
            <a:r>
              <a:rPr kumimoji="0" lang="en-US" sz="1400" b="0" i="0" u="none" strike="noStrike" kern="1200" cap="none" spc="0" normalizeH="0" baseline="0" noProof="0">
                <a:ln>
                  <a:noFill/>
                </a:ln>
                <a:solidFill>
                  <a:srgbClr val="0082F0"/>
                </a:solidFill>
                <a:effectLst/>
                <a:uLnTx/>
                <a:uFillTx/>
                <a:latin typeface="Ericsson Hilda"/>
                <a:ea typeface="+mn-ea"/>
                <a:cs typeface="+mn-cs"/>
              </a:rPr>
              <a:t>E-UTRAN</a:t>
            </a:r>
          </a:p>
        </p:txBody>
      </p:sp>
      <p:sp>
        <p:nvSpPr>
          <p:cNvPr id="45" name="Oval 44">
            <a:extLst>
              <a:ext uri="{FF2B5EF4-FFF2-40B4-BE49-F238E27FC236}">
                <a16:creationId xmlns:a16="http://schemas.microsoft.com/office/drawing/2014/main" id="{985C8926-2F59-40DB-90BB-D4D147898AD4}"/>
              </a:ext>
            </a:extLst>
          </p:cNvPr>
          <p:cNvSpPr/>
          <p:nvPr/>
        </p:nvSpPr>
        <p:spPr bwMode="auto">
          <a:xfrm>
            <a:off x="6095243" y="3322872"/>
            <a:ext cx="367995" cy="391886"/>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lang="en-US" sz="2000">
                <a:solidFill>
                  <a:schemeClr val="tx2"/>
                </a:solidFill>
                <a:latin typeface="Arial" charset="0"/>
              </a:rPr>
              <a:t>3</a:t>
            </a:r>
            <a:endParaRPr kumimoji="0" lang="en-US" sz="2000" b="0" i="0" u="none" strike="noStrike" cap="none" normalizeH="0" baseline="0">
              <a:ln>
                <a:noFill/>
              </a:ln>
              <a:solidFill>
                <a:schemeClr val="tx2"/>
              </a:solidFill>
              <a:effectLst/>
              <a:latin typeface="Arial" charset="0"/>
            </a:endParaRPr>
          </a:p>
        </p:txBody>
      </p:sp>
      <p:cxnSp>
        <p:nvCxnSpPr>
          <p:cNvPr id="54" name="Straight Arrow Connector 53">
            <a:extLst>
              <a:ext uri="{FF2B5EF4-FFF2-40B4-BE49-F238E27FC236}">
                <a16:creationId xmlns:a16="http://schemas.microsoft.com/office/drawing/2014/main" id="{0FA562F4-B6E2-4327-902E-1EF86DB35E9E}"/>
              </a:ext>
            </a:extLst>
          </p:cNvPr>
          <p:cNvCxnSpPr>
            <a:cxnSpLocks/>
            <a:stCxn id="52" idx="3"/>
            <a:endCxn id="48" idx="0"/>
          </p:cNvCxnSpPr>
          <p:nvPr/>
        </p:nvCxnSpPr>
        <p:spPr bwMode="auto">
          <a:xfrm>
            <a:off x="6430548" y="1901125"/>
            <a:ext cx="2437024" cy="834938"/>
          </a:xfrm>
          <a:prstGeom prst="straightConnector1">
            <a:avLst/>
          </a:prstGeom>
          <a:noFill/>
          <a:ln w="12700" cap="flat" cmpd="sng" algn="ctr">
            <a:solidFill>
              <a:schemeClr val="tx1"/>
            </a:solidFill>
            <a:prstDash val="solid"/>
            <a:round/>
            <a:headEnd type="triangle" w="med" len="med"/>
            <a:tailEnd type="triangle" w="med" len="med"/>
          </a:ln>
          <a:effectLst/>
        </p:spPr>
      </p:cxnSp>
      <p:cxnSp>
        <p:nvCxnSpPr>
          <p:cNvPr id="55" name="Straight Arrow Connector 54">
            <a:extLst>
              <a:ext uri="{FF2B5EF4-FFF2-40B4-BE49-F238E27FC236}">
                <a16:creationId xmlns:a16="http://schemas.microsoft.com/office/drawing/2014/main" id="{6DF54489-550F-4E0F-AA52-23CF593FB931}"/>
              </a:ext>
            </a:extLst>
          </p:cNvPr>
          <p:cNvCxnSpPr>
            <a:cxnSpLocks/>
            <a:stCxn id="35" idx="2"/>
          </p:cNvCxnSpPr>
          <p:nvPr/>
        </p:nvCxnSpPr>
        <p:spPr bwMode="auto">
          <a:xfrm flipH="1">
            <a:off x="8901944" y="5269802"/>
            <a:ext cx="1198" cy="365756"/>
          </a:xfrm>
          <a:prstGeom prst="straightConnector1">
            <a:avLst/>
          </a:prstGeom>
          <a:noFill/>
          <a:ln w="12700" cap="flat" cmpd="sng" algn="ctr">
            <a:solidFill>
              <a:schemeClr val="tx1"/>
            </a:solidFill>
            <a:prstDash val="solid"/>
            <a:round/>
            <a:headEnd type="none" w="med" len="med"/>
            <a:tailEnd type="triangle" w="med" len="med"/>
          </a:ln>
          <a:effectLst/>
        </p:spPr>
      </p:cxnSp>
      <p:cxnSp>
        <p:nvCxnSpPr>
          <p:cNvPr id="56" name="Straight Arrow Connector 55">
            <a:extLst>
              <a:ext uri="{FF2B5EF4-FFF2-40B4-BE49-F238E27FC236}">
                <a16:creationId xmlns:a16="http://schemas.microsoft.com/office/drawing/2014/main" id="{6BFF7102-8691-48C4-A7AA-4CB0C9656078}"/>
              </a:ext>
            </a:extLst>
          </p:cNvPr>
          <p:cNvCxnSpPr>
            <a:cxnSpLocks/>
            <a:endCxn id="36" idx="2"/>
          </p:cNvCxnSpPr>
          <p:nvPr/>
        </p:nvCxnSpPr>
        <p:spPr bwMode="auto">
          <a:xfrm flipV="1">
            <a:off x="3618589" y="5291206"/>
            <a:ext cx="0" cy="340814"/>
          </a:xfrm>
          <a:prstGeom prst="straightConnector1">
            <a:avLst/>
          </a:prstGeom>
          <a:noFill/>
          <a:ln w="12700" cap="flat" cmpd="sng" algn="ctr">
            <a:solidFill>
              <a:schemeClr val="tx1"/>
            </a:solidFill>
            <a:prstDash val="solid"/>
            <a:round/>
            <a:headEnd type="none" w="med" len="med"/>
            <a:tailEnd type="triangle" w="med" len="med"/>
          </a:ln>
          <a:effectLst/>
        </p:spPr>
      </p:cxnSp>
      <p:sp>
        <p:nvSpPr>
          <p:cNvPr id="61" name="Oval 60">
            <a:extLst>
              <a:ext uri="{FF2B5EF4-FFF2-40B4-BE49-F238E27FC236}">
                <a16:creationId xmlns:a16="http://schemas.microsoft.com/office/drawing/2014/main" id="{989CDA3B-A88D-4861-8343-A0EFBBFCFEF9}"/>
              </a:ext>
            </a:extLst>
          </p:cNvPr>
          <p:cNvSpPr/>
          <p:nvPr/>
        </p:nvSpPr>
        <p:spPr bwMode="auto">
          <a:xfrm>
            <a:off x="2915826" y="3267517"/>
            <a:ext cx="367995" cy="391886"/>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a:ln>
                  <a:noFill/>
                </a:ln>
                <a:solidFill>
                  <a:schemeClr val="tx2"/>
                </a:solidFill>
                <a:effectLst/>
                <a:latin typeface="Arial" charset="0"/>
              </a:rPr>
              <a:t>8</a:t>
            </a:r>
          </a:p>
        </p:txBody>
      </p:sp>
      <p:sp>
        <p:nvSpPr>
          <p:cNvPr id="37" name="Oval 36">
            <a:extLst>
              <a:ext uri="{FF2B5EF4-FFF2-40B4-BE49-F238E27FC236}">
                <a16:creationId xmlns:a16="http://schemas.microsoft.com/office/drawing/2014/main" id="{F85FC429-2C77-497E-A1D4-63C1BC83389E}"/>
              </a:ext>
            </a:extLst>
          </p:cNvPr>
          <p:cNvSpPr/>
          <p:nvPr/>
        </p:nvSpPr>
        <p:spPr bwMode="auto">
          <a:xfrm>
            <a:off x="5575940" y="5670536"/>
            <a:ext cx="367995" cy="391886"/>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lang="en-US" sz="2000">
                <a:solidFill>
                  <a:schemeClr val="tx2"/>
                </a:solidFill>
                <a:latin typeface="Arial" charset="0"/>
              </a:rPr>
              <a:t>6</a:t>
            </a:r>
            <a:endParaRPr kumimoji="0" lang="en-US" sz="2000" b="0" i="0" u="none" strike="noStrike" cap="none" normalizeH="0" baseline="0">
              <a:ln>
                <a:noFill/>
              </a:ln>
              <a:solidFill>
                <a:schemeClr val="tx2"/>
              </a:solidFill>
              <a:effectLst/>
              <a:latin typeface="Arial" charset="0"/>
            </a:endParaRPr>
          </a:p>
        </p:txBody>
      </p:sp>
      <p:sp>
        <p:nvSpPr>
          <p:cNvPr id="39" name="Oval 38">
            <a:extLst>
              <a:ext uri="{FF2B5EF4-FFF2-40B4-BE49-F238E27FC236}">
                <a16:creationId xmlns:a16="http://schemas.microsoft.com/office/drawing/2014/main" id="{9F383562-D098-4BCA-A9A8-912A4CCA3639}"/>
              </a:ext>
            </a:extLst>
          </p:cNvPr>
          <p:cNvSpPr/>
          <p:nvPr/>
        </p:nvSpPr>
        <p:spPr bwMode="auto">
          <a:xfrm>
            <a:off x="9259769" y="3489973"/>
            <a:ext cx="367995" cy="391886"/>
          </a:xfrm>
          <a:prstGeom prst="ellipse">
            <a:avLst/>
          </a:prstGeom>
          <a:solidFill>
            <a:schemeClr val="bg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n-US" sz="2000" b="0" i="0" u="none" strike="noStrike" cap="none" normalizeH="0" baseline="0">
                <a:ln>
                  <a:noFill/>
                </a:ln>
                <a:solidFill>
                  <a:schemeClr val="tx2"/>
                </a:solidFill>
                <a:effectLst/>
                <a:latin typeface="Arial" charset="0"/>
              </a:rPr>
              <a:t>2</a:t>
            </a:r>
          </a:p>
        </p:txBody>
      </p:sp>
    </p:spTree>
    <p:extLst>
      <p:ext uri="{BB962C8B-B14F-4D97-AF65-F5344CB8AC3E}">
        <p14:creationId xmlns:p14="http://schemas.microsoft.com/office/powerpoint/2010/main" val="265921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fade">
                                      <p:cBhvr>
                                        <p:cTn id="12" dur="500"/>
                                        <p:tgtEl>
                                          <p:spTgt spid="7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0"/>
                                        </p:tgtEl>
                                        <p:attrNameLst>
                                          <p:attrName>style.visibility</p:attrName>
                                        </p:attrNameLst>
                                      </p:cBhvr>
                                      <p:to>
                                        <p:strVal val="visible"/>
                                      </p:to>
                                    </p:set>
                                    <p:animEffect transition="in" filter="fade">
                                      <p:cBhvr>
                                        <p:cTn id="21" dur="500"/>
                                        <p:tgtEl>
                                          <p:spTgt spid="7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3"/>
                                        </p:tgtEl>
                                        <p:attrNameLst>
                                          <p:attrName>style.visibility</p:attrName>
                                        </p:attrNameLst>
                                      </p:cBhvr>
                                      <p:to>
                                        <p:strVal val="visible"/>
                                      </p:to>
                                    </p:set>
                                    <p:animEffect transition="in" filter="fade">
                                      <p:cBhvr>
                                        <p:cTn id="26"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103" grpId="0" animBg="1"/>
      <p:bldP spid="3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VVDDpCh_JE2PElwUIFsDy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5wN4mcNrp0aXAYzjcMMzm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tSBYCFvLZ0OH.dMBSd_2O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yNGPXr_.yUSNqHvghLUZQ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eT1YghVO9UmCHHj66xbfC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sSZGam7M70.6CKF.tKRgB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krFNGTLKeESQBbu96Xf_zA"/>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VVJ83skPUEurJcl0UZeoi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2NP8j0zRp0SaJX8QqM737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NnUjIZ_7i0ORHFpoknYJg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kYSxrFRgxUuOxjufgAUXkQ"/>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0R2ez0wei0ufGn1DkUOpo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9vCu5f_RnEKaAL1GCGahq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TKHcF_UQvEqSf2ArNS4rK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3hdwnCV890CIe_pHwWuVz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5YGt5PUTIkOVgTJVczPcH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5YGt5PUTIkOVgTJVczPcH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TKHcF_UQvEqSf2ArNS4rK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3hdwnCV890CIe_pHwWuVz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5YGt5PUTIkOVgTJVczPcH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NrBiTZUfsE6.kFwj4DidG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4j2FDEGk5EK8gjHbX6W89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DJ0kURWRJUyifZOEO.nvE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9A5sYRu3x0KgXDW.4iA8i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7Vi6snm9m0egh.6xLCOmH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HtCwUcJprUWEfzJmvBq59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vRa8j0r2FU.LJaNimnsTtw"/>
</p:tagLst>
</file>

<file path=ppt/theme/theme1.xml><?xml version="1.0" encoding="utf-8"?>
<a:theme xmlns:a="http://schemas.openxmlformats.org/drawingml/2006/main" name="6_PresentationTemplate2017">
  <a:themeElements>
    <a:clrScheme name="Custom 6">
      <a:dk1>
        <a:srgbClr val="181818"/>
      </a:dk1>
      <a:lt1>
        <a:srgbClr val="FFFFFF"/>
      </a:lt1>
      <a:dk2>
        <a:srgbClr val="181818"/>
      </a:dk2>
      <a:lt2>
        <a:srgbClr val="E0E0E0"/>
      </a:lt2>
      <a:accent1>
        <a:srgbClr val="0082F0"/>
      </a:accent1>
      <a:accent2>
        <a:srgbClr val="0FC373"/>
      </a:accent2>
      <a:accent3>
        <a:srgbClr val="AF78D2"/>
      </a:accent3>
      <a:accent4>
        <a:srgbClr val="FAD22D"/>
      </a:accent4>
      <a:accent5>
        <a:srgbClr val="FF8C0A"/>
      </a:accent5>
      <a:accent6>
        <a:srgbClr val="FF3232"/>
      </a:accent6>
      <a:hlink>
        <a:srgbClr val="0A14D2"/>
      </a:hlink>
      <a:folHlink>
        <a:srgbClr val="040969"/>
      </a:folHlink>
    </a:clrScheme>
    <a:fontScheme name="Ericsson Brand 2.0">
      <a:majorFont>
        <a:latin typeface="Ericsson Hilda Light"/>
        <a:ea typeface=""/>
        <a:cs typeface=""/>
      </a:majorFont>
      <a:minorFont>
        <a:latin typeface="Ericsson Hild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cmpd="sng" algn="ctr">
          <a:noFill/>
          <a:prstDash val="solid"/>
          <a:round/>
          <a:headEnd type="none" w="med" len="med"/>
          <a:tailEnd type="none" w="med" len="med"/>
        </a:ln>
        <a:effectLst/>
      </a:spPr>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def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kumimoji="0" sz="2000" b="0" i="0" u="none" strike="noStrike" cap="none" normalizeH="0" baseline="0" dirty="0" err="1" smtClean="0">
            <a:ln>
              <a:noFill/>
            </a:ln>
            <a:solidFill>
              <a:schemeClr val="bg1"/>
            </a:solidFill>
            <a:effectLst/>
            <a:latin typeface="+mn-lt"/>
          </a:defRPr>
        </a:defPPr>
      </a:lstStyle>
    </a:spDef>
    <a:lnDef>
      <a:spPr bwMode="auto">
        <a:solidFill>
          <a:schemeClr val="accent1"/>
        </a:solidFill>
        <a:ln w="12700" cap="flat" cmpd="sng" algn="ctr">
          <a:solidFill>
            <a:schemeClr val="tx1"/>
          </a:solidFill>
          <a:prstDash val="solid"/>
          <a:round/>
          <a:headEnd type="none" w="med" len="med"/>
          <a:tailEnd type="none"/>
        </a:ln>
        <a:effectLst/>
      </a:spPr>
      <a:bodyPr/>
      <a:lstStyle/>
    </a:lnDef>
    <a:txDef>
      <a:spPr bwMode="auto">
        <a:noFill/>
        <a:ln w="12700">
          <a:noFill/>
          <a:miter lim="800000"/>
          <a:headEnd/>
          <a:tailEnd/>
        </a:ln>
      </a:spPr>
      <a:bodyPr vert="horz" wrap="square" lIns="72000" tIns="36000" rIns="73152" bIns="36576" numCol="1" rtlCol="0" anchor="t" anchorCtr="0" compatLnSpc="1">
        <a:prstTxWarp prst="textNoShape">
          <a:avLst/>
        </a:prstTxWarp>
        <a:noAutofit/>
      </a:bodyPr>
      <a:lstStyle>
        <a:defPPr marL="344488" indent="-344488" algn="l">
          <a:buClr>
            <a:schemeClr val="tx1"/>
          </a:buClr>
          <a:buFont typeface="Ericsson Hilda Light" panose="00000400000000000000" pitchFamily="2" charset="0"/>
          <a:buChar char="—"/>
          <a:defRPr sz="2000" dirty="0" err="1" smtClean="0"/>
        </a:defPPr>
      </a:lstStyle>
    </a:txDef>
  </a:objectDefaults>
  <a:extraClrSchemeLst>
    <a:extraClrScheme>
      <a:clrScheme name="Landscape2009 1">
        <a:dk1>
          <a:srgbClr val="58585A"/>
        </a:dk1>
        <a:lt1>
          <a:srgbClr val="FFFFFF"/>
        </a:lt1>
        <a:dk2>
          <a:srgbClr val="00285E"/>
        </a:dk2>
        <a:lt2>
          <a:srgbClr val="B1B3B4"/>
        </a:lt2>
        <a:accent1>
          <a:srgbClr val="89BA17"/>
        </a:accent1>
        <a:accent2>
          <a:srgbClr val="F08A00"/>
        </a:accent2>
        <a:accent3>
          <a:srgbClr val="FFFFFF"/>
        </a:accent3>
        <a:accent4>
          <a:srgbClr val="4A4A4C"/>
        </a:accent4>
        <a:accent5>
          <a:srgbClr val="C4D9AB"/>
        </a:accent5>
        <a:accent6>
          <a:srgbClr val="D97D00"/>
        </a:accent6>
        <a:hlink>
          <a:srgbClr val="00A9D4"/>
        </a:hlink>
        <a:folHlink>
          <a:srgbClr val="00625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Template2017 - WIP.potx" id="{56BE051D-EBDD-4BF1-9C2A-BB639C0CB390}" vid="{D57F5D35-91CA-47FC-A086-1CC56DBC92AE}"/>
    </a:ext>
  </a:extLst>
</a:theme>
</file>

<file path=ppt/theme/theme2.xml><?xml version="1.0" encoding="utf-8"?>
<a:theme xmlns:a="http://schemas.openxmlformats.org/drawingml/2006/main" name="2_PresentationTemplate2017">
  <a:themeElements>
    <a:clrScheme name="Custom 6">
      <a:dk1>
        <a:srgbClr val="181818"/>
      </a:dk1>
      <a:lt1>
        <a:srgbClr val="FFFFFF"/>
      </a:lt1>
      <a:dk2>
        <a:srgbClr val="181818"/>
      </a:dk2>
      <a:lt2>
        <a:srgbClr val="E0E0E0"/>
      </a:lt2>
      <a:accent1>
        <a:srgbClr val="0082F0"/>
      </a:accent1>
      <a:accent2>
        <a:srgbClr val="0FC373"/>
      </a:accent2>
      <a:accent3>
        <a:srgbClr val="AF78D2"/>
      </a:accent3>
      <a:accent4>
        <a:srgbClr val="FAD22D"/>
      </a:accent4>
      <a:accent5>
        <a:srgbClr val="FF8C0A"/>
      </a:accent5>
      <a:accent6>
        <a:srgbClr val="FF3232"/>
      </a:accent6>
      <a:hlink>
        <a:srgbClr val="0A14D2"/>
      </a:hlink>
      <a:folHlink>
        <a:srgbClr val="040969"/>
      </a:folHlink>
    </a:clrScheme>
    <a:fontScheme name="Ericsson Brand 2.0">
      <a:majorFont>
        <a:latin typeface="Ericsson Hilda Light"/>
        <a:ea typeface=""/>
        <a:cs typeface=""/>
      </a:majorFont>
      <a:minorFont>
        <a:latin typeface="Ericsson Hild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cmpd="sng" algn="ctr">
          <a:noFill/>
          <a:prstDash val="solid"/>
          <a:round/>
          <a:headEnd type="none" w="med" len="med"/>
          <a:tailEnd type="none" w="med" len="med"/>
        </a:ln>
        <a:effectLst/>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sz="2000" b="0" i="0" u="none" strike="noStrike" cap="none" normalizeH="0" baseline="0" dirty="0" err="1" smtClean="0">
            <a:ln>
              <a:noFill/>
            </a:ln>
            <a:solidFill>
              <a:schemeClr val="bg1"/>
            </a:solidFill>
            <a:effectLst/>
            <a:latin typeface="+mn-lt"/>
          </a:defRPr>
        </a:defPPr>
      </a:lstStyle>
    </a:spDef>
    <a:lnDef>
      <a:spPr bwMode="auto">
        <a:solidFill>
          <a:schemeClr val="accent1"/>
        </a:solidFill>
        <a:ln w="19050" cap="flat" cmpd="sng" algn="ctr">
          <a:solidFill>
            <a:schemeClr val="tx1"/>
          </a:solidFill>
          <a:prstDash val="solid"/>
          <a:round/>
          <a:headEnd type="none" w="med" len="med"/>
          <a:tailEnd type="none"/>
        </a:ln>
        <a:effectLst/>
      </a:spPr>
      <a:bodyPr/>
      <a:lstStyle/>
    </a:lnDef>
    <a:txDef>
      <a:spPr bwMode="auto">
        <a:noFill/>
        <a:ln w="9525">
          <a:noFill/>
          <a:miter lim="800000"/>
          <a:headEnd/>
          <a:tailEnd/>
        </a:ln>
      </a:spPr>
      <a:bodyPr vert="horz" wrap="square" lIns="72000" tIns="36000" rIns="0" bIns="0" numCol="1" rtlCol="0" anchor="t" anchorCtr="0" compatLnSpc="1">
        <a:prstTxWarp prst="textNoShape">
          <a:avLst/>
        </a:prstTxWarp>
        <a:spAutoFit/>
      </a:bodyPr>
      <a:lstStyle>
        <a:defPPr marL="344488" indent="-344488">
          <a:buClr>
            <a:schemeClr val="tx1"/>
          </a:buClr>
          <a:buFont typeface="Ericsson Hilda Light" panose="00000400000000000000" pitchFamily="2" charset="0"/>
          <a:buChar char="—"/>
          <a:defRPr sz="2000" dirty="0" err="1" smtClean="0"/>
        </a:defPPr>
      </a:lstStyle>
    </a:txDef>
  </a:objectDefaults>
  <a:extraClrSchemeLst>
    <a:extraClrScheme>
      <a:clrScheme name="Landscape2009 1">
        <a:dk1>
          <a:srgbClr val="58585A"/>
        </a:dk1>
        <a:lt1>
          <a:srgbClr val="FFFFFF"/>
        </a:lt1>
        <a:dk2>
          <a:srgbClr val="00285E"/>
        </a:dk2>
        <a:lt2>
          <a:srgbClr val="B1B3B4"/>
        </a:lt2>
        <a:accent1>
          <a:srgbClr val="89BA17"/>
        </a:accent1>
        <a:accent2>
          <a:srgbClr val="F08A00"/>
        </a:accent2>
        <a:accent3>
          <a:srgbClr val="FFFFFF"/>
        </a:accent3>
        <a:accent4>
          <a:srgbClr val="4A4A4C"/>
        </a:accent4>
        <a:accent5>
          <a:srgbClr val="C4D9AB"/>
        </a:accent5>
        <a:accent6>
          <a:srgbClr val="D97D00"/>
        </a:accent6>
        <a:hlink>
          <a:srgbClr val="00A9D4"/>
        </a:hlink>
        <a:folHlink>
          <a:srgbClr val="00625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PT_Template_Early_Adopter_Beta_6.potx" id="{23309F28-07FE-4A4F-B22B-D909528E4804}" vid="{3F95330C-3735-4FC1-A35C-EA324CFEAFA4}"/>
    </a:ext>
  </a:extLst>
</a:theme>
</file>

<file path=ppt/theme/theme3.xml><?xml version="1.0" encoding="utf-8"?>
<a:theme xmlns:a="http://schemas.openxmlformats.org/drawingml/2006/main" name="PPT_Template_Early_Adopter_Beta_6">
  <a:themeElements>
    <a:clrScheme name="Custom 6">
      <a:dk1>
        <a:srgbClr val="181818"/>
      </a:dk1>
      <a:lt1>
        <a:srgbClr val="FFFFFF"/>
      </a:lt1>
      <a:dk2>
        <a:srgbClr val="181818"/>
      </a:dk2>
      <a:lt2>
        <a:srgbClr val="E0E0E0"/>
      </a:lt2>
      <a:accent1>
        <a:srgbClr val="0082F0"/>
      </a:accent1>
      <a:accent2>
        <a:srgbClr val="0FC373"/>
      </a:accent2>
      <a:accent3>
        <a:srgbClr val="AF78D2"/>
      </a:accent3>
      <a:accent4>
        <a:srgbClr val="FAD22D"/>
      </a:accent4>
      <a:accent5>
        <a:srgbClr val="FF8C0A"/>
      </a:accent5>
      <a:accent6>
        <a:srgbClr val="FF3232"/>
      </a:accent6>
      <a:hlink>
        <a:srgbClr val="0A14D2"/>
      </a:hlink>
      <a:folHlink>
        <a:srgbClr val="040969"/>
      </a:folHlink>
    </a:clrScheme>
    <a:fontScheme name="Ericsson Brand 2.0">
      <a:majorFont>
        <a:latin typeface="Ericsson Hilda Light"/>
        <a:ea typeface=""/>
        <a:cs typeface=""/>
      </a:majorFont>
      <a:minorFont>
        <a:latin typeface="Ericsson Hild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cmpd="sng" algn="ctr">
          <a:noFill/>
          <a:prstDash val="solid"/>
          <a:round/>
          <a:headEnd type="none" w="med" len="med"/>
          <a:tailEnd type="none" w="med" len="med"/>
        </a:ln>
        <a:effectLst/>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sz="2000" b="0" i="0" u="none" strike="noStrike" cap="none" normalizeH="0" baseline="0" dirty="0" err="1" smtClean="0">
            <a:ln>
              <a:noFill/>
            </a:ln>
            <a:solidFill>
              <a:schemeClr val="bg1"/>
            </a:solidFill>
            <a:effectLst/>
            <a:latin typeface="+mn-lt"/>
          </a:defRPr>
        </a:defPPr>
      </a:lstStyle>
    </a:spDef>
    <a:lnDef>
      <a:spPr bwMode="auto">
        <a:solidFill>
          <a:schemeClr val="accent1"/>
        </a:solidFill>
        <a:ln w="19050" cap="flat" cmpd="sng" algn="ctr">
          <a:solidFill>
            <a:schemeClr val="tx1"/>
          </a:solidFill>
          <a:prstDash val="solid"/>
          <a:round/>
          <a:headEnd type="none" w="med" len="med"/>
          <a:tailEnd type="none"/>
        </a:ln>
        <a:effectLst/>
      </a:spPr>
      <a:bodyPr/>
      <a:lstStyle/>
    </a:lnDef>
    <a:txDef>
      <a:spPr bwMode="auto">
        <a:noFill/>
        <a:ln w="9525">
          <a:noFill/>
          <a:miter lim="800000"/>
          <a:headEnd/>
          <a:tailEnd/>
        </a:ln>
      </a:spPr>
      <a:bodyPr vert="horz" wrap="square" lIns="72000" tIns="36000" rIns="0" bIns="0" numCol="1" rtlCol="0" anchor="t" anchorCtr="0" compatLnSpc="1">
        <a:prstTxWarp prst="textNoShape">
          <a:avLst/>
        </a:prstTxWarp>
        <a:spAutoFit/>
      </a:bodyPr>
      <a:lstStyle>
        <a:defPPr marL="344488" indent="-344488">
          <a:buClr>
            <a:schemeClr val="tx1"/>
          </a:buClr>
          <a:buFont typeface="Ericsson Hilda Light" panose="00000400000000000000" pitchFamily="2" charset="0"/>
          <a:buChar char="—"/>
          <a:defRPr sz="2000" dirty="0" err="1" smtClean="0"/>
        </a:defPPr>
      </a:lstStyle>
    </a:txDef>
  </a:objectDefaults>
  <a:extraClrSchemeLst>
    <a:extraClrScheme>
      <a:clrScheme name="Landscape2009 1">
        <a:dk1>
          <a:srgbClr val="58585A"/>
        </a:dk1>
        <a:lt1>
          <a:srgbClr val="FFFFFF"/>
        </a:lt1>
        <a:dk2>
          <a:srgbClr val="00285E"/>
        </a:dk2>
        <a:lt2>
          <a:srgbClr val="B1B3B4"/>
        </a:lt2>
        <a:accent1>
          <a:srgbClr val="89BA17"/>
        </a:accent1>
        <a:accent2>
          <a:srgbClr val="F08A00"/>
        </a:accent2>
        <a:accent3>
          <a:srgbClr val="FFFFFF"/>
        </a:accent3>
        <a:accent4>
          <a:srgbClr val="4A4A4C"/>
        </a:accent4>
        <a:accent5>
          <a:srgbClr val="C4D9AB"/>
        </a:accent5>
        <a:accent6>
          <a:srgbClr val="D97D00"/>
        </a:accent6>
        <a:hlink>
          <a:srgbClr val="00A9D4"/>
        </a:hlink>
        <a:folHlink>
          <a:srgbClr val="00625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PT_Template_Early_Adopter_Beta_6.potx" id="{23309F28-07FE-4A4F-B22B-D909528E4804}" vid="{3F95330C-3735-4FC1-A35C-EA324CFEAFA4}"/>
    </a:ext>
  </a:extLst>
</a:theme>
</file>

<file path=ppt/theme/theme4.xml><?xml version="1.0" encoding="utf-8"?>
<a:theme xmlns:a="http://schemas.openxmlformats.org/drawingml/2006/main" name="1_PresentationTemplate2017">
  <a:themeElements>
    <a:clrScheme name="Custom 6">
      <a:dk1>
        <a:srgbClr val="181818"/>
      </a:dk1>
      <a:lt1>
        <a:srgbClr val="FFFFFF"/>
      </a:lt1>
      <a:dk2>
        <a:srgbClr val="181818"/>
      </a:dk2>
      <a:lt2>
        <a:srgbClr val="E0E0E0"/>
      </a:lt2>
      <a:accent1>
        <a:srgbClr val="0082F0"/>
      </a:accent1>
      <a:accent2>
        <a:srgbClr val="0FC373"/>
      </a:accent2>
      <a:accent3>
        <a:srgbClr val="AF78D2"/>
      </a:accent3>
      <a:accent4>
        <a:srgbClr val="FAD22D"/>
      </a:accent4>
      <a:accent5>
        <a:srgbClr val="FF8C0A"/>
      </a:accent5>
      <a:accent6>
        <a:srgbClr val="FF3232"/>
      </a:accent6>
      <a:hlink>
        <a:srgbClr val="0A14D2"/>
      </a:hlink>
      <a:folHlink>
        <a:srgbClr val="040969"/>
      </a:folHlink>
    </a:clrScheme>
    <a:fontScheme name="Ericsson Brand 2.0">
      <a:majorFont>
        <a:latin typeface="Ericsson Hilda Light"/>
        <a:ea typeface=""/>
        <a:cs typeface=""/>
      </a:majorFont>
      <a:minorFont>
        <a:latin typeface="Ericsson Hild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3175" cap="flat" cmpd="sng" algn="ctr">
          <a:noFill/>
          <a:prstDash val="solid"/>
          <a:round/>
          <a:headEnd type="none" w="med" len="med"/>
          <a:tailEnd type="none" w="med" len="med"/>
        </a:ln>
        <a:effectLst/>
      </a:spPr>
      <a:bodyPr rot="0" spcFirstLastPara="0" vertOverflow="overflow" horzOverflow="overflow" vert="horz" wrap="square" lIns="72000" tIns="36000" rIns="0" bIns="0" numCol="1" spcCol="0" rtlCol="0" fromWordArt="0" anchor="t" anchorCtr="0" forceAA="0" compatLnSpc="1">
        <a:prstTxWarp prst="textNoShape">
          <a:avLst/>
        </a:prstTxWarp>
        <a:noAutofit/>
      </a:bodyPr>
      <a:lstStyle>
        <a:def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kumimoji="0" sz="2000" b="0" i="0" u="none" strike="noStrike" cap="none" normalizeH="0" baseline="0" dirty="0" err="1" smtClean="0">
            <a:ln>
              <a:noFill/>
            </a:ln>
            <a:solidFill>
              <a:schemeClr val="bg1"/>
            </a:solidFill>
            <a:effectLst/>
            <a:latin typeface="+mn-lt"/>
          </a:defRPr>
        </a:defPPr>
      </a:lstStyle>
    </a:spDef>
    <a:lnDef>
      <a:spPr bwMode="auto">
        <a:solidFill>
          <a:schemeClr val="accent1"/>
        </a:solidFill>
        <a:ln w="3175" cap="flat" cmpd="sng" algn="ctr">
          <a:solidFill>
            <a:schemeClr val="tx1"/>
          </a:solidFill>
          <a:prstDash val="solid"/>
          <a:round/>
          <a:headEnd type="none" w="med" len="med"/>
          <a:tailEnd type="none"/>
        </a:ln>
        <a:effectLst/>
      </a:spPr>
      <a:bodyPr/>
      <a:lstStyle/>
    </a:lnDef>
    <a:txDef>
      <a:spPr bwMode="auto">
        <a:noFill/>
        <a:ln w="3175">
          <a:noFill/>
          <a:miter lim="800000"/>
          <a:headEnd/>
          <a:tailEnd/>
        </a:ln>
      </a:spPr>
      <a:bodyPr vert="horz" wrap="square" lIns="72000" tIns="36000" rIns="0" bIns="0" numCol="1" rtlCol="0" anchor="t" anchorCtr="0" compatLnSpc="1">
        <a:prstTxWarp prst="textNoShape">
          <a:avLst/>
        </a:prstTxWarp>
        <a:spAutoFit/>
      </a:bodyPr>
      <a:lstStyle>
        <a:defPPr marL="344488" indent="-344488" algn="l">
          <a:buClr>
            <a:schemeClr val="tx1"/>
          </a:buClr>
          <a:buFont typeface="Ericsson Hilda Light" panose="00000400000000000000" pitchFamily="2" charset="0"/>
          <a:buChar char="—"/>
          <a:defRPr sz="2000" dirty="0" smtClean="0"/>
        </a:defPPr>
      </a:lstStyle>
    </a:txDef>
  </a:objectDefaults>
  <a:extraClrSchemeLst>
    <a:extraClrScheme>
      <a:clrScheme name="Landscape2009 1">
        <a:dk1>
          <a:srgbClr val="58585A"/>
        </a:dk1>
        <a:lt1>
          <a:srgbClr val="FFFFFF"/>
        </a:lt1>
        <a:dk2>
          <a:srgbClr val="00285E"/>
        </a:dk2>
        <a:lt2>
          <a:srgbClr val="B1B3B4"/>
        </a:lt2>
        <a:accent1>
          <a:srgbClr val="89BA17"/>
        </a:accent1>
        <a:accent2>
          <a:srgbClr val="F08A00"/>
        </a:accent2>
        <a:accent3>
          <a:srgbClr val="FFFFFF"/>
        </a:accent3>
        <a:accent4>
          <a:srgbClr val="4A4A4C"/>
        </a:accent4>
        <a:accent5>
          <a:srgbClr val="C4D9AB"/>
        </a:accent5>
        <a:accent6>
          <a:srgbClr val="D97D00"/>
        </a:accent6>
        <a:hlink>
          <a:srgbClr val="00A9D4"/>
        </a:hlink>
        <a:folHlink>
          <a:srgbClr val="00625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PT_Template_Final.potx" id="{5895EA82-5623-48A5-AF7A-206B2E961F86}" vid="{5C32A098-78CA-4FA9-83AE-7ACC71155327}"/>
    </a:ext>
  </a:extLst>
</a:theme>
</file>

<file path=ppt/theme/theme5.xml><?xml version="1.0" encoding="utf-8"?>
<a:theme xmlns:a="http://schemas.openxmlformats.org/drawingml/2006/main" name="Office-t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t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Relationships xmlns="http://schemas.openxmlformats.org/package/2006/relationships"><Relationship Id="rId1" Target="itemProps1.xml" Type="http://schemas.openxmlformats.org/officeDocument/2006/relationships/customXmlProps"/></Relationships>
</file>

<file path=customXml/_rels/item2.xml.rels><?xml version="1.0" encoding="UTF-8" standalone="yes"?><Relationships xmlns="http://schemas.openxmlformats.org/package/2006/relationships"><Relationship Id="rId1" Target="itemProps2.xml" Type="http://schemas.openxmlformats.org/officeDocument/2006/relationships/customXmlProps"/></Relationships>
</file>

<file path=customXml/_rels/item3.xml.rels><?xml version="1.0" encoding="UTF-8" standalone="yes"?><Relationships xmlns="http://schemas.openxmlformats.org/package/2006/relationships"><Relationship Id="rId1" Target="itemProps3.xml" Type="http://schemas.openxmlformats.org/officeDocument/2006/relationships/customXmlProps"/></Relationships>
</file>

<file path=customXml/_rels/item4.xml.rels><?xml version="1.0" encoding="UTF-8" standalone="yes"?><Relationships xmlns="http://schemas.openxmlformats.org/package/2006/relationships"><Relationship Id="rId1" Target="itemProps4.xml" Type="http://schemas.openxmlformats.org/officeDocument/2006/relationships/customXmlProps"/></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TaxCatchAll xmlns="d8762117-8292-4133-b1c7-eab5c6487cfd"/>
    <_dlc_DocIdPersistId xmlns="cfd83566-2634-4b69-8fef-1ee66fc49c86" xsi:nil="true"/>
    <TaxKeywordTaxHTField xmlns="d8762117-8292-4133-b1c7-eab5c6487cfd">
      <Terms xmlns="http://schemas.microsoft.com/office/infopath/2007/PartnerControls"/>
    </TaxKeywordTaxHTField>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43C0C4097A7AC47B7122C741F4813BB" ma:contentTypeVersion="41" ma:contentTypeDescription="Create a new document." ma:contentTypeScope="" ma:versionID="e06dabeb5a732effea08676b55b62067">
  <xsd:schema xmlns:xsd="http://www.w3.org/2001/XMLSchema" xmlns:xs="http://www.w3.org/2001/XMLSchema" xmlns:p="http://schemas.microsoft.com/office/2006/metadata/properties" xmlns:ns2="cfd83566-2634-4b69-8fef-1ee66fc49c86" xmlns:ns3="d8762117-8292-4133-b1c7-eab5c6487cfd" targetNamespace="http://schemas.microsoft.com/office/2006/metadata/properties" ma:root="true" ma:fieldsID="9f3068fb643e67d6d36bf1c5186a026e" ns2:_="" ns3:_="">
    <xsd:import namespace="cfd83566-2634-4b69-8fef-1ee66fc49c86"/>
    <xsd:import namespace="d8762117-8292-4133-b1c7-eab5c6487cfd"/>
    <xsd:element name="properties">
      <xsd:complexType>
        <xsd:sequence>
          <xsd:element name="documentManagement">
            <xsd:complexType>
              <xsd:all>
                <xsd:element ref="ns2:_dlc_DocId" minOccurs="0"/>
                <xsd:element ref="ns2:_dlc_DocIdUrl" minOccurs="0"/>
                <xsd:element ref="ns2:_dlc_DocIdPersistId" minOccurs="0"/>
                <xsd:element ref="ns3:TaxKeywordTaxHTField"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d83566-2634-4b69-8fef-1ee66fc49c86"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fals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d8762117-8292-4133-b1c7-eab5c6487cfd" elementFormDefault="qualified">
    <xsd:import namespace="http://schemas.microsoft.com/office/2006/documentManagement/types"/>
    <xsd:import namespace="http://schemas.microsoft.com/office/infopath/2007/PartnerControls"/>
    <xsd:element name="TaxKeywordTaxHTField" ma:index="12" nillable="true" ma:taxonomy="true" ma:internalName="TaxKeywordTaxHTField" ma:taxonomyFieldName="TaxKeyword" ma:displayName="Enterprise Keywords" ma:fieldId="{23f27201-bee3-471e-b2e7-b64fd8b7ca38}" ma:taxonomyMulti="true" ma:sspId="c3d31b72-c4b9-4223-ac69-1d9539891dc8" ma:termSetId="00000000-0000-0000-0000-000000000000" ma:anchorId="00000000-0000-0000-0000-000000000000" ma:open="true" ma:isKeyword="true">
      <xsd:complexType>
        <xsd:sequence>
          <xsd:element ref="pc:Terms" minOccurs="0" maxOccurs="1"/>
        </xsd:sequence>
      </xsd:complexType>
    </xsd:element>
    <xsd:element name="TaxCatchAll" ma:index="13" nillable="true" ma:displayName="Taxonomy Catch All Column" ma:description="" ma:hidden="true" ma:list="{10f322f9-7b3f-4761-91b2-cf1056a4c7a3}" ma:internalName="TaxCatchAll" ma:readOnly="false" ma:showField="CatchAllData" ma:web="cfd83566-2634-4b69-8fef-1ee66fc49c8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E925122-D54F-4404-A0B4-2B17B9AD4BDD}">
  <ds:schemaRefs>
    <ds:schemaRef ds:uri="http://schemas.microsoft.com/sharepoint/events"/>
  </ds:schemaRefs>
</ds:datastoreItem>
</file>

<file path=customXml/itemProps2.xml><?xml version="1.0" encoding="utf-8"?>
<ds:datastoreItem xmlns:ds="http://schemas.openxmlformats.org/officeDocument/2006/customXml" ds:itemID="{6FDDE9F6-44F8-4BDE-A461-85D93293E56A}">
  <ds:schemaRefs>
    <ds:schemaRef ds:uri="http://purl.org/dc/terms/"/>
    <ds:schemaRef ds:uri="cfd83566-2634-4b69-8fef-1ee66fc49c86"/>
    <ds:schemaRef ds:uri="http://schemas.microsoft.com/office/2006/documentManagement/types"/>
    <ds:schemaRef ds:uri="http://schemas.microsoft.com/office/infopath/2007/PartnerControls"/>
    <ds:schemaRef ds:uri="http://purl.org/dc/elements/1.1/"/>
    <ds:schemaRef ds:uri="http://schemas.microsoft.com/office/2006/metadata/properties"/>
    <ds:schemaRef ds:uri="d8762117-8292-4133-b1c7-eab5c6487cfd"/>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EBD1FE1D-020E-4134-BD68-8C25DC05D9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fd83566-2634-4b69-8fef-1ee66fc49c86"/>
    <ds:schemaRef ds:uri="d8762117-8292-4133-b1c7-eab5c6487cf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1AF96FFE-C071-4022-B16E-FA689EE4A29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TotalTime>
  <Words>40205</Words>
  <Application>Microsoft Office PowerPoint</Application>
  <PresentationFormat>Widescreen</PresentationFormat>
  <Paragraphs>5693</Paragraphs>
  <Slides>116</Slides>
  <Notes>113</Notes>
  <HiddenSlides>4</HiddenSlides>
  <MMClips>0</MMClips>
  <ScaleCrop>false</ScaleCrop>
  <HeadingPairs>
    <vt:vector size="8" baseType="variant">
      <vt:variant>
        <vt:lpstr>Fonts Used</vt:lpstr>
      </vt:variant>
      <vt:variant>
        <vt:i4>13</vt:i4>
      </vt:variant>
      <vt:variant>
        <vt:lpstr>Theme</vt:lpstr>
      </vt:variant>
      <vt:variant>
        <vt:i4>4</vt:i4>
      </vt:variant>
      <vt:variant>
        <vt:lpstr>Embedded OLE Servers</vt:lpstr>
      </vt:variant>
      <vt:variant>
        <vt:i4>4</vt:i4>
      </vt:variant>
      <vt:variant>
        <vt:lpstr>Slide Titles</vt:lpstr>
      </vt:variant>
      <vt:variant>
        <vt:i4>116</vt:i4>
      </vt:variant>
    </vt:vector>
  </HeadingPairs>
  <TitlesOfParts>
    <vt:vector size="137" baseType="lpstr">
      <vt:lpstr>Ericsson Hilda</vt:lpstr>
      <vt:lpstr>Calibri</vt:lpstr>
      <vt:lpstr>Segoe UI</vt:lpstr>
      <vt:lpstr>Lucida Grande</vt:lpstr>
      <vt:lpstr>Ericsson Hilda Light</vt:lpstr>
      <vt:lpstr>MS Shell Dlg 2</vt:lpstr>
      <vt:lpstr>Times New Roman</vt:lpstr>
      <vt:lpstr>Wingdings</vt:lpstr>
      <vt:lpstr>Ericsson Hilda Regular</vt:lpstr>
      <vt:lpstr>StarSymbol</vt:lpstr>
      <vt:lpstr>Arial</vt:lpstr>
      <vt:lpstr>Ericsson Capital TT</vt:lpstr>
      <vt:lpstr>Ericsson Technical Icons</vt:lpstr>
      <vt:lpstr>6_PresentationTemplate2017</vt:lpstr>
      <vt:lpstr>2_PresentationTemplate2017</vt:lpstr>
      <vt:lpstr>PPT_Template_Early_Adopter_Beta_6</vt:lpstr>
      <vt:lpstr>1_PresentationTemplate2017</vt:lpstr>
      <vt:lpstr>think-cell Slide</vt:lpstr>
      <vt:lpstr>Visio</vt:lpstr>
      <vt:lpstr>Picture</vt:lpstr>
      <vt:lpstr>Visio.Drawing.11</vt:lpstr>
      <vt:lpstr>Ericsson 5G CORE System  5G Core Network deep dive </vt:lpstr>
      <vt:lpstr>About this presentation – slide to be removed</vt:lpstr>
      <vt:lpstr>Outline</vt:lpstr>
      <vt:lpstr>5G core – key concepts</vt:lpstr>
      <vt:lpstr>Overall 5G Core Architecture Strategy   </vt:lpstr>
      <vt:lpstr>Outline</vt:lpstr>
      <vt:lpstr>5GC Network Architecture Key Principles</vt:lpstr>
      <vt:lpstr>5GC system architecture 3GPP TS 23.501 V15.6.0 (2019-06) </vt:lpstr>
      <vt:lpstr>3GPP 5GC architecture Key benefits of 5GC</vt:lpstr>
      <vt:lpstr>5G System architecture Release 15 – simplified view</vt:lpstr>
      <vt:lpstr>5G System architecture Release 15 included 5GC NFs </vt:lpstr>
      <vt:lpstr>5G CORE architecture overview Mapping the EPC functions to new 5G CN functions</vt:lpstr>
      <vt:lpstr>5G CORE architecture Distributed User Plane Function</vt:lpstr>
      <vt:lpstr>5G Core for Non-3GPP access Conceptual architecture</vt:lpstr>
      <vt:lpstr>5G System architecture Release 16 included 5G Core NFs </vt:lpstr>
      <vt:lpstr>5G CORE architecture terminology </vt:lpstr>
      <vt:lpstr>Outline</vt:lpstr>
      <vt:lpstr>Service Based Architecture</vt:lpstr>
      <vt:lpstr>Service framework – Discovery and Selection R16 SCP: Indirect communication and Delegated Discovery</vt:lpstr>
      <vt:lpstr>Service framework – Discovery and Selection SBA service communication option details</vt:lpstr>
      <vt:lpstr>Service framework – Discovery and Selection SBA service communication option details</vt:lpstr>
      <vt:lpstr>Service framework – Discovery and Selection Candidates, Filtering and Selection </vt:lpstr>
      <vt:lpstr>Service framework – NF Set and NF Service sets Introduction of definitions</vt:lpstr>
      <vt:lpstr>Service framework – Rel-16 SCP potential initial use cases</vt:lpstr>
      <vt:lpstr>Service framework Introduction to signaling services beyond discovery and selection</vt:lpstr>
      <vt:lpstr>Service framework - Recommendations </vt:lpstr>
      <vt:lpstr>Outline</vt:lpstr>
      <vt:lpstr>Using Network Slicing to build use-case-specific networks</vt:lpstr>
      <vt:lpstr>Network slicing two perspectives</vt:lpstr>
      <vt:lpstr>Examples of Network Slicing used for different services</vt:lpstr>
      <vt:lpstr>Basic mechanism for steering traffic in the network </vt:lpstr>
      <vt:lpstr>Traffic steering mechanisms in EPS and 5GS</vt:lpstr>
      <vt:lpstr>5GS Network slicing introduction</vt:lpstr>
      <vt:lpstr>5GS Network slicing introduction</vt:lpstr>
      <vt:lpstr>Network Slice selection in 5GS</vt:lpstr>
      <vt:lpstr>Network Slice selection in 5GS</vt:lpstr>
      <vt:lpstr>Network Slicing in 5G – a UE connected to multiple Network Slices</vt:lpstr>
      <vt:lpstr>3GPP S-NSSAI Usage in Network Slicing</vt:lpstr>
      <vt:lpstr>AMF &amp; Slice Selection – with NSSF registration procedure interactions  - non  roaming - redirect</vt:lpstr>
      <vt:lpstr>Enhanced Network Slicing in Rel-16</vt:lpstr>
      <vt:lpstr>Outline</vt:lpstr>
      <vt:lpstr>5GC CP-UP split relation to CUPS</vt:lpstr>
      <vt:lpstr>5GC User plane handling</vt:lpstr>
      <vt:lpstr>5GC Support for Edge Computing</vt:lpstr>
      <vt:lpstr>Application Distribution </vt:lpstr>
      <vt:lpstr>MNO Hosting Models</vt:lpstr>
      <vt:lpstr>The Traffic Routing Challenge </vt:lpstr>
      <vt:lpstr>5GC alternatives for Session anchoring and breakout</vt:lpstr>
      <vt:lpstr>Session Management</vt:lpstr>
      <vt:lpstr>Session Management – I-SMF example use cases (ETSUN)</vt:lpstr>
      <vt:lpstr>Session Management – I-SMF example use cases Inter-region mobility example</vt:lpstr>
      <vt:lpstr>Session Management – I-SMF example use cases Support for architectures also with I-SMF controlling UL-CL/BP, for edge breakout </vt:lpstr>
      <vt:lpstr>Session Management – SMF-UPF cardinality</vt:lpstr>
      <vt:lpstr>Session Management – SMF-UPF cardinality Rel-16 outcome</vt:lpstr>
      <vt:lpstr>5G Mobility Management</vt:lpstr>
      <vt:lpstr>UCMF in RACS enabled deployment</vt:lpstr>
      <vt:lpstr>Signaling flow, RACS  </vt:lpstr>
      <vt:lpstr>5G Quality of Service Overview</vt:lpstr>
      <vt:lpstr>5G Quality of Service Details</vt:lpstr>
      <vt:lpstr>5GC Identity and Access Management Overview</vt:lpstr>
      <vt:lpstr>5GC Identity and Access Management Authentication Architecture overview</vt:lpstr>
      <vt:lpstr>Network slice-specific authentication and authorization</vt:lpstr>
      <vt:lpstr>Subscription Data Management UDM Role </vt:lpstr>
      <vt:lpstr>Subscription Data Management Data storage – UDR</vt:lpstr>
      <vt:lpstr>Subscription Data Management Interworking</vt:lpstr>
      <vt:lpstr>UDICOM (Rel-16) User data interworking, coexistence and migration</vt:lpstr>
      <vt:lpstr>5G Policy Framework Details</vt:lpstr>
      <vt:lpstr>Policy Architecture Details</vt:lpstr>
      <vt:lpstr>5GC Charging related highlights  Supporting new business </vt:lpstr>
      <vt:lpstr>Voice migration to 5GS Introduction</vt:lpstr>
      <vt:lpstr>5G voice architectures in the 5G evolution</vt:lpstr>
      <vt:lpstr>5G voice evolution steps</vt:lpstr>
      <vt:lpstr>Voice with EPS Fallback  (option 2)</vt:lpstr>
      <vt:lpstr>Voice in EN-DC (option 3)</vt:lpstr>
      <vt:lpstr>Voice over NR (option 2)</vt:lpstr>
      <vt:lpstr>Emergency call in the 5GS</vt:lpstr>
      <vt:lpstr>SMS in 5GS</vt:lpstr>
      <vt:lpstr>Enhanced Network Analytics Reference Architecture</vt:lpstr>
      <vt:lpstr>Enhanced Network Analytics General list of analytics IDs</vt:lpstr>
      <vt:lpstr>Enhanced Network Analytics Analytics ID</vt:lpstr>
      <vt:lpstr>Enhanced Network Analytics Discovery and selection</vt:lpstr>
      <vt:lpstr>Enhanced Network Analytics Procedures</vt:lpstr>
      <vt:lpstr>IoT – 5G LAN, NPN and URLLC 5G LAN – Session and UP management</vt:lpstr>
      <vt:lpstr>IoT – 5G LAN, NPN and URLLC  Vertical_LAN - Non-Public Network (NPN), SNPN and PNI NPN deployment scenarios</vt:lpstr>
      <vt:lpstr>IoT – 5G LAN, NPN and URLLC  Private networks – different models serving different needs</vt:lpstr>
      <vt:lpstr>IoT – 5G LAN, NPN and URLLC Time-Critical Communications – Primarily a NR  feature</vt:lpstr>
      <vt:lpstr>IoT – 5G LAN, NPN and URLLC GBR QoS flows for Critical IoT </vt:lpstr>
      <vt:lpstr>IoT – 5G LAN, NPN and URLLC Rel-16 URLLC Solutions for User Plane redundancy</vt:lpstr>
      <vt:lpstr>5G FMC – Basic Fixed Access Model</vt:lpstr>
      <vt:lpstr>Outline</vt:lpstr>
      <vt:lpstr>5GC and EPC interworking variants Multiple deployment alternatives</vt:lpstr>
      <vt:lpstr>5GC and EPC interworking – variants, single vs dual registration UE</vt:lpstr>
      <vt:lpstr>3GPP: EPC-5GC tight interworking + CUPS Supporting voice and data service continuity</vt:lpstr>
      <vt:lpstr>5GC-EPC tight interworking architecture – alt. a User plane path for 5GC capable UEs</vt:lpstr>
      <vt:lpstr>5GC-EPC tight interworking architecture – alt. b User plane path for 5GC capable UEs</vt:lpstr>
      <vt:lpstr>5GC-EPC tight interworking architecture – alt. c User plane path for 5GC capable UEs</vt:lpstr>
      <vt:lpstr>Idle mode mobility EPS to 5GS </vt:lpstr>
      <vt:lpstr>Idle mode mobility 5GS to EPS  </vt:lpstr>
      <vt:lpstr>Connected mode mobility 5GS to EPS Simplified  </vt:lpstr>
      <vt:lpstr>Connected mode mobility EPS to 5GS Simplified  </vt:lpstr>
      <vt:lpstr>Network slicing – mapping of selection parameters Based on 5GC w/ EPC tight interworking</vt:lpstr>
      <vt:lpstr>Supporting 2-5G</vt:lpstr>
      <vt:lpstr>EPC/5GC Interworking for WiFi integration</vt:lpstr>
      <vt:lpstr>High Level Interworking Architecture for ePDG integrated with 5GC </vt:lpstr>
      <vt:lpstr>EPC/5GC Interworking for WiFi integration Recommended evolution path</vt:lpstr>
      <vt:lpstr>Outline</vt:lpstr>
      <vt:lpstr>Rel. 15 EPC for EN-DC (aka NR NSA, Option 3) Functional  architecture – impacted NFs</vt:lpstr>
      <vt:lpstr>5G EPC functions</vt:lpstr>
      <vt:lpstr>5G RAN – 5G EPC option 3/EN-DC</vt:lpstr>
      <vt:lpstr>5G EPC &amp; NSA NR – Options 3, 3a, 3x  3GPP TR 38.801  3GPP TS 37.340</vt:lpstr>
      <vt:lpstr>Interpretation of sub-option mapping From 3GPP TR 38.801 (sub)-options 3/3a/3x to 3GPP TS 37.340 EN-DC bearer types</vt:lpstr>
      <vt:lpstr>Additional clarifications of EN-DC bearer types</vt:lpstr>
      <vt:lpstr>EN-DC impact on 5G EPC</vt:lpstr>
      <vt:lpstr>Network partitioning in EPC based on DECOR</vt:lpstr>
      <vt:lpstr>Network partitioning in EPC based on eDECOR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creator>ERVGH Göran Hall</dc:creator>
  <dc:description>BICP-16:000214 Uen_x000d_  Rev PN2</dc:description>
  <cp:lastModifiedBy>Stig Puustinen</cp:lastModifiedBy>
  <cp:lastPrinted>2019-06-27T12:06:19Z</cp:lastPrinted>
  <dcterms:modified xsi:type="dcterms:W3CDTF">2020-09-28T14:05:16Z</dcterms:modified>
  <cp:revision>1</cp:revision>
  <dc:subject>The 5G Core Network Deep Dive</dc:subject>
  <dc:title>The 5G Core Network Deep Dive</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Type">
    <vt:lpwstr>Presentation2011</vt:lpwstr>
  </property>
  <property fmtid="{D5CDD505-2E9C-101B-9397-08002B2CF9AE}" pid="3" name="TemplateName">
    <vt:lpwstr>CXC 173 2731/1</vt:lpwstr>
  </property>
  <property fmtid="{D5CDD505-2E9C-101B-9397-08002B2CF9AE}" pid="4" name="TemplateVersion">
    <vt:lpwstr>R1A</vt:lpwstr>
  </property>
  <property fmtid="{D5CDD505-2E9C-101B-9397-08002B2CF9AE}" pid="5" name="EmbeddedFonts">
    <vt:bool>true</vt:bool>
  </property>
  <property fmtid="{D5CDD505-2E9C-101B-9397-08002B2CF9AE}" pid="6" name="PackageNo">
    <vt:lpwstr>LXA 119 603</vt:lpwstr>
  </property>
  <property fmtid="{D5CDD505-2E9C-101B-9397-08002B2CF9AE}" pid="7" name="PackageVersion">
    <vt:lpwstr>R6B</vt:lpwstr>
  </property>
  <property fmtid="{D5CDD505-2E9C-101B-9397-08002B2CF9AE}" pid="8" name="FooterType">
    <vt:lpwstr>PresTemp</vt:lpwstr>
  </property>
  <property fmtid="{D5CDD505-2E9C-101B-9397-08002B2CF9AE}" pid="9" name="UsedFont">
    <vt:lpwstr>Ericsson Capital TT</vt:lpwstr>
  </property>
  <property fmtid="{D5CDD505-2E9C-101B-9397-08002B2CF9AE}" pid="10" name="x">
    <vt:lpwstr>1</vt:lpwstr>
  </property>
  <property fmtid="{D5CDD505-2E9C-101B-9397-08002B2CF9AE}" pid="11" name="White">
    <vt:bool>true</vt:bool>
  </property>
  <property fmtid="{D5CDD505-2E9C-101B-9397-08002B2CF9AE}" pid="12" name="chkMetaData">
    <vt:bool>false</vt:bool>
  </property>
  <property fmtid="{D5CDD505-2E9C-101B-9397-08002B2CF9AE}" pid="13" name="chkTaglines">
    <vt:bool>false</vt:bool>
  </property>
  <property fmtid="{D5CDD505-2E9C-101B-9397-08002B2CF9AE}" pid="14" name="SecurityClass">
    <vt:lpwstr>Ericsson Internal</vt:lpwstr>
  </property>
  <property fmtid="{D5CDD505-2E9C-101B-9397-08002B2CF9AE}" pid="15" name="txtConfLabel">
    <vt:lpwstr>Commercial in confidence</vt:lpwstr>
  </property>
  <property fmtid="{D5CDD505-2E9C-101B-9397-08002B2CF9AE}" pid="16" name="optUseConfClass">
    <vt:bool>false</vt:bool>
  </property>
  <property fmtid="{D5CDD505-2E9C-101B-9397-08002B2CF9AE}" pid="17" name="optUseConfLabel">
    <vt:bool>true</vt:bool>
  </property>
  <property fmtid="{D5CDD505-2E9C-101B-9397-08002B2CF9AE}" pid="18" name="optFooterCVLDocNo">
    <vt:bool>true</vt:bool>
  </property>
  <property fmtid="{D5CDD505-2E9C-101B-9397-08002B2CF9AE}" pid="19" name="optFooterCVLCopyright">
    <vt:bool>false</vt:bool>
  </property>
  <property fmtid="{D5CDD505-2E9C-101B-9397-08002B2CF9AE}" pid="20" name="optEnterText1">
    <vt:bool>false</vt:bool>
  </property>
  <property fmtid="{D5CDD505-2E9C-101B-9397-08002B2CF9AE}" pid="21" name="optFooterCVLConfLabel">
    <vt:bool>true</vt:bool>
  </property>
  <property fmtid="{D5CDD505-2E9C-101B-9397-08002B2CF9AE}" pid="22" name="optEnterText2">
    <vt:bool>false</vt:bool>
  </property>
  <property fmtid="{D5CDD505-2E9C-101B-9397-08002B2CF9AE}" pid="23" name="optFooterCVLTitle">
    <vt:bool>true</vt:bool>
  </property>
  <property fmtid="{D5CDD505-2E9C-101B-9397-08002B2CF9AE}" pid="24" name="optFooterCVLPrep">
    <vt:bool>false</vt:bool>
  </property>
  <property fmtid="{D5CDD505-2E9C-101B-9397-08002B2CF9AE}" pid="25" name="optEnterText3">
    <vt:bool>false</vt:bool>
  </property>
  <property fmtid="{D5CDD505-2E9C-101B-9397-08002B2CF9AE}" pid="26" name="optFooterCVLDate">
    <vt:bool>true</vt:bool>
  </property>
  <property fmtid="{D5CDD505-2E9C-101B-9397-08002B2CF9AE}" pid="27" name="optEnterText4">
    <vt:bool>false</vt:bool>
  </property>
  <property fmtid="{D5CDD505-2E9C-101B-9397-08002B2CF9AE}" pid="28" name="LeftFooterField">
    <vt:lpwstr>BICP-16:000214 Uen, Rev N</vt:lpwstr>
  </property>
  <property fmtid="{D5CDD505-2E9C-101B-9397-08002B2CF9AE}" pid="29" name="MiddleFooterField">
    <vt:lpwstr>Commercial in confidence</vt:lpwstr>
  </property>
  <property fmtid="{D5CDD505-2E9C-101B-9397-08002B2CF9AE}" pid="30" name="RightFooterField">
    <vt:lpwstr>The 5G Core Network Deep Dive</vt:lpwstr>
  </property>
  <property fmtid="{D5CDD505-2E9C-101B-9397-08002B2CF9AE}" pid="31" name="RightFooterField2">
    <vt:lpwstr>2019-10-07</vt:lpwstr>
  </property>
  <property fmtid="{D5CDD505-2E9C-101B-9397-08002B2CF9AE}" pid="32" name="TotalNumb">
    <vt:bool>false</vt:bool>
  </property>
  <property fmtid="{D5CDD505-2E9C-101B-9397-08002B2CF9AE}" pid="33" name="Pages">
    <vt:bool>true</vt:bool>
  </property>
  <property fmtid="{D5CDD505-2E9C-101B-9397-08002B2CF9AE}" pid="34" name="DocumentType2">
    <vt:lpwstr>Presentation2011</vt:lpwstr>
  </property>
  <property fmtid="{D5CDD505-2E9C-101B-9397-08002B2CF9AE}" pid="35" name="TemplateName2">
    <vt:lpwstr>CXC 173 2731/1</vt:lpwstr>
  </property>
  <property fmtid="{D5CDD505-2E9C-101B-9397-08002B2CF9AE}" pid="36" name="TemplateVersion2">
    <vt:lpwstr>R1A</vt:lpwstr>
  </property>
  <property fmtid="{D5CDD505-2E9C-101B-9397-08002B2CF9AE}" pid="37" name="Checked">
    <vt:lpwstr/>
  </property>
  <property fmtid="{D5CDD505-2E9C-101B-9397-08002B2CF9AE}" pid="38" name="Title">
    <vt:lpwstr>The 5G Core Network Deep Dive</vt:lpwstr>
  </property>
  <property fmtid="{D5CDD505-2E9C-101B-9397-08002B2CF9AE}" pid="39" name="Reference">
    <vt:lpwstr/>
  </property>
  <property fmtid="{D5CDD505-2E9C-101B-9397-08002B2CF9AE}" pid="40" name="Keyword">
    <vt:lpwstr/>
  </property>
  <property fmtid="{D5CDD505-2E9C-101B-9397-08002B2CF9AE}" pid="41" name="UpdateProcess">
    <vt:lpwstr>End</vt:lpwstr>
  </property>
  <property fmtid="{D5CDD505-2E9C-101B-9397-08002B2CF9AE}" pid="42" name="ContentTypeId">
    <vt:lpwstr>0x010100043C0C4097A7AC47B7122C741F4813BB</vt:lpwstr>
  </property>
  <property fmtid="{D5CDD505-2E9C-101B-9397-08002B2CF9AE}" pid="43" name="EriCOLLCategory">
    <vt:lpwstr/>
  </property>
  <property fmtid="{D5CDD505-2E9C-101B-9397-08002B2CF9AE}" pid="44" name="TaxKeyword">
    <vt:lpwstr/>
  </property>
  <property fmtid="{D5CDD505-2E9C-101B-9397-08002B2CF9AE}" pid="45" name="EriCOLLCountry">
    <vt:lpwstr/>
  </property>
  <property fmtid="{D5CDD505-2E9C-101B-9397-08002B2CF9AE}" pid="46" name="EriCOLLCompetence">
    <vt:lpwstr/>
  </property>
  <property fmtid="{D5CDD505-2E9C-101B-9397-08002B2CF9AE}" pid="47" name="EriCOLLProcess">
    <vt:lpwstr/>
  </property>
  <property fmtid="{D5CDD505-2E9C-101B-9397-08002B2CF9AE}" pid="48" name="EriCOLLOrganizationUnit">
    <vt:lpwstr/>
  </property>
  <property fmtid="{D5CDD505-2E9C-101B-9397-08002B2CF9AE}" pid="49" name="EriCOLLCustomer">
    <vt:lpwstr/>
  </property>
  <property fmtid="{D5CDD505-2E9C-101B-9397-08002B2CF9AE}" pid="50" name="EriCOLLProducts">
    <vt:lpwstr/>
  </property>
  <property fmtid="{D5CDD505-2E9C-101B-9397-08002B2CF9AE}" pid="51" name="EriCOLLProjects">
    <vt:lpwstr/>
  </property>
  <property fmtid="{D5CDD505-2E9C-101B-9397-08002B2CF9AE}" pid="52" name="DocNo">
    <vt:lpwstr>BICP-16:000214 Uen</vt:lpwstr>
  </property>
  <property fmtid="{D5CDD505-2E9C-101B-9397-08002B2CF9AE}" pid="53" name="Prepared">
    <vt:lpwstr>ERVGH Göran Hall</vt:lpwstr>
  </property>
  <property fmtid="{D5CDD505-2E9C-101B-9397-08002B2CF9AE}" pid="54" name="EriCOLLProjectsTaxHTField0">
    <vt:lpwstr/>
  </property>
  <property fmtid="{D5CDD505-2E9C-101B-9397-08002B2CF9AE}" pid="55" name="EriCOLLCategoryTaxHTField0">
    <vt:lpwstr/>
  </property>
  <property fmtid="{D5CDD505-2E9C-101B-9397-08002B2CF9AE}" pid="56" name="EriCOLLCompetenceTaxHTField0">
    <vt:lpwstr/>
  </property>
  <property fmtid="{D5CDD505-2E9C-101B-9397-08002B2CF9AE}" pid="57" name="EriCOLLOrganizationUnitTaxHTField0">
    <vt:lpwstr/>
  </property>
  <property fmtid="{D5CDD505-2E9C-101B-9397-08002B2CF9AE}" pid="58" name="_dlc_DocIdItemGuid">
    <vt:lpwstr>d27e3613-1330-47f5-946d-fe25fc5b150c</vt:lpwstr>
  </property>
  <property fmtid="{D5CDD505-2E9C-101B-9397-08002B2CF9AE}" pid="59" name="EriCOLLCustomerTaxHTField0">
    <vt:lpwstr/>
  </property>
  <property fmtid="{D5CDD505-2E9C-101B-9397-08002B2CF9AE}" pid="60" name="EriCOLLCountryTaxHTField0">
    <vt:lpwstr/>
  </property>
  <property fmtid="{D5CDD505-2E9C-101B-9397-08002B2CF9AE}" pid="61" name="EriCOLLProcessTaxHTField0">
    <vt:lpwstr/>
  </property>
  <property fmtid="{D5CDD505-2E9C-101B-9397-08002B2CF9AE}" pid="62" name="EriCOLLProductsTaxHTField0">
    <vt:lpwstr/>
  </property>
  <property fmtid="{D5CDD505-2E9C-101B-9397-08002B2CF9AE}" pid="63" name="chkShowAll">
    <vt:bool>false</vt:bool>
  </property>
  <property fmtid="{D5CDD505-2E9C-101B-9397-08002B2CF9AE}" pid="64" name="chkOnlyTitle">
    <vt:bool>false</vt:bool>
  </property>
  <property fmtid="{D5CDD505-2E9C-101B-9397-08002B2CF9AE}" pid="65" name="chkPrep">
    <vt:bool>true</vt:bool>
  </property>
  <property fmtid="{D5CDD505-2E9C-101B-9397-08002B2CF9AE}" pid="66" name="chkAppr">
    <vt:bool>true</vt:bool>
  </property>
  <property fmtid="{D5CDD505-2E9C-101B-9397-08002B2CF9AE}" pid="67" name="chkDocNo">
    <vt:bool>true</vt:bool>
  </property>
  <property fmtid="{D5CDD505-2E9C-101B-9397-08002B2CF9AE}" pid="68" name="chkRev">
    <vt:bool>true</vt:bool>
  </property>
  <property fmtid="{D5CDD505-2E9C-101B-9397-08002B2CF9AE}" pid="69" name="chkTitle">
    <vt:bool>false</vt:bool>
  </property>
  <property fmtid="{D5CDD505-2E9C-101B-9397-08002B2CF9AE}" pid="70" name="chkConf">
    <vt:bool>true</vt:bool>
  </property>
  <property fmtid="{D5CDD505-2E9C-101B-9397-08002B2CF9AE}" pid="71" name="ExtConf">
    <vt:lpwstr/>
  </property>
  <property fmtid="{D5CDD505-2E9C-101B-9397-08002B2CF9AE}" pid="72" name="chkDate">
    <vt:bool>true</vt:bool>
  </property>
  <property fmtid="{D5CDD505-2E9C-101B-9397-08002B2CF9AE}" pid="73" name="chkExtConf">
    <vt:bool>false</vt:bool>
  </property>
  <property fmtid="{D5CDD505-2E9C-101B-9397-08002B2CF9AE}" pid="74" name="BCategory">
    <vt:lpwstr>Research &amp; Development</vt:lpwstr>
  </property>
  <property fmtid="{D5CDD505-2E9C-101B-9397-08002B2CF9AE}" pid="75" name="BSubject">
    <vt:lpwstr>System &amp; Application Software Development</vt:lpwstr>
  </property>
  <property fmtid="{D5CDD505-2E9C-101B-9397-08002B2CF9AE}" pid="76" name="DocType">
    <vt:lpwstr>Presentation</vt:lpwstr>
  </property>
  <property fmtid="{D5CDD505-2E9C-101B-9397-08002B2CF9AE}" pid="77" name="DocName">
    <vt:lpwstr>PRESENTATION MTRL</vt:lpwstr>
  </property>
  <property pid="81" fmtid="{D5CDD505-2E9C-101B-9397-08002B2CF9AE}" name="Date">
    <vt:lpwstr>2020-09-28</vt:lpwstr>
  </property>
  <property pid="84" fmtid="{D5CDD505-2E9C-101B-9397-08002B2CF9AE}" name="ApprovedBy">
    <vt:lpwstr>BDGSGDC [Stig Puustinen]</vt:lpwstr>
  </property>
  <property pid="85" fmtid="{D5CDD505-2E9C-101B-9397-08002B2CF9AE}" name="Revision">
    <vt:lpwstr>T</vt:lpwstr>
  </property>
</Properties>
</file>